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4.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5.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6.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7.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8.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9.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0.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21.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23.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4.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5.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26.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7.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8.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9.xml" ContentType="application/vnd.openxmlformats-officedocument.presentationml.notesSlide+xml"/>
  <Override PartName="/ppt/tags/tag94.xml" ContentType="application/vnd.openxmlformats-officedocument.presentationml.tags+xml"/>
  <Override PartName="/ppt/notesSlides/notesSlide30.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31.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32.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33.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34.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35.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36.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37.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38.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39.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40.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41.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42.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43.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44.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45.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46.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47.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48.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49.xml" ContentType="application/vnd.openxmlformats-officedocument.presentationml.notesSlide+xml"/>
  <Override PartName="/ppt/tags/tag161.xml" ContentType="application/vnd.openxmlformats-officedocument.presentationml.tags+xml"/>
  <Override PartName="/ppt/notesSlides/notesSlide50.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5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52.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53.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54.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55.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56.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57.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58.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59.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60.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61.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62.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63.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64.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65.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66.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67.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68.xml" ContentType="application/vnd.openxmlformats-officedocument.presentationml.notesSlide+xml"/>
  <Override PartName="/ppt/tags/tag221.xml" ContentType="application/vnd.openxmlformats-officedocument.presentationml.tags+xml"/>
  <Override PartName="/ppt/notesSlides/notesSlide69.xml" ContentType="application/vnd.openxmlformats-officedocument.presentationml.notesSlide+xml"/>
  <Override PartName="/ppt/tags/tag222.xml" ContentType="application/vnd.openxmlformats-officedocument.presentationml.tags+xml"/>
  <Override PartName="/ppt/tags/tag223.xml" ContentType="application/vnd.openxmlformats-officedocument.presentationml.tags+xml"/>
  <Override PartName="/ppt/notesSlides/notesSlide70.xml" ContentType="application/vnd.openxmlformats-officedocument.presentationml.notesSlide+xml"/>
  <Override PartName="/ppt/tags/tag224.xml" ContentType="application/vnd.openxmlformats-officedocument.presentationml.tags+xml"/>
  <Override PartName="/ppt/notesSlides/notesSlide71.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72.xml" ContentType="application/vnd.openxmlformats-officedocument.presentationml.notesSlide+xml"/>
  <Override PartName="/ppt/tags/tag228.xml" ContentType="application/vnd.openxmlformats-officedocument.presentationml.tags+xml"/>
  <Override PartName="/ppt/notesSlides/notesSlide73.xml" ContentType="application/vnd.openxmlformats-officedocument.presentationml.notesSlide+xml"/>
  <Override PartName="/ppt/tags/tag229.xml" ContentType="application/vnd.openxmlformats-officedocument.presentationml.tags+xml"/>
  <Override PartName="/ppt/notesSlides/notesSlide74.xml" ContentType="application/vnd.openxmlformats-officedocument.presentationml.notesSlide+xml"/>
  <Override PartName="/ppt/tags/tag230.xml" ContentType="application/vnd.openxmlformats-officedocument.presentationml.tags+xml"/>
  <Override PartName="/ppt/notesSlides/notesSlide75.xml" ContentType="application/vnd.openxmlformats-officedocument.presentationml.notesSlide+xml"/>
  <Override PartName="/ppt/tags/tag231.xml" ContentType="application/vnd.openxmlformats-officedocument.presentationml.tags+xml"/>
  <Override PartName="/ppt/notesSlides/notesSlide76.xml" ContentType="application/vnd.openxmlformats-officedocument.presentationml.notesSlide+xml"/>
  <Override PartName="/ppt/tags/tag232.xml" ContentType="application/vnd.openxmlformats-officedocument.presentationml.tags+xml"/>
  <Override PartName="/ppt/notesSlides/notesSlide77.xml" ContentType="application/vnd.openxmlformats-officedocument.presentationml.notesSlide+xml"/>
  <Override PartName="/ppt/tags/tag233.xml" ContentType="application/vnd.openxmlformats-officedocument.presentationml.tags+xml"/>
  <Override PartName="/ppt/notesSlides/notesSlide78.xml" ContentType="application/vnd.openxmlformats-officedocument.presentationml.notesSlide+xml"/>
  <Override PartName="/ppt/tags/tag234.xml" ContentType="application/vnd.openxmlformats-officedocument.presentationml.tags+xml"/>
  <Override PartName="/ppt/notesSlides/notesSlide79.xml" ContentType="application/vnd.openxmlformats-officedocument.presentationml.notesSlide+xml"/>
  <Override PartName="/ppt/tags/tag235.xml" ContentType="application/vnd.openxmlformats-officedocument.presentationml.tags+xml"/>
  <Override PartName="/ppt/notesSlides/notesSlide80.xml" ContentType="application/vnd.openxmlformats-officedocument.presentationml.notesSlide+xml"/>
  <Override PartName="/ppt/tags/tag236.xml" ContentType="application/vnd.openxmlformats-officedocument.presentationml.tags+xml"/>
  <Override PartName="/ppt/notesSlides/notesSlide81.xml" ContentType="application/vnd.openxmlformats-officedocument.presentationml.notesSlide+xml"/>
  <Override PartName="/ppt/tags/tag237.xml" ContentType="application/vnd.openxmlformats-officedocument.presentationml.tags+xml"/>
  <Override PartName="/ppt/notesSlides/notesSlide82.xml" ContentType="application/vnd.openxmlformats-officedocument.presentationml.notesSlide+xml"/>
  <Override PartName="/ppt/tags/tag238.xml" ContentType="application/vnd.openxmlformats-officedocument.presentationml.tags+xml"/>
  <Override PartName="/ppt/notesSlides/notesSlide83.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notesSlides/notesSlide84.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notesSlides/notesSlide85.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86.xml" ContentType="application/vnd.openxmlformats-officedocument.presentationml.notesSlide+xml"/>
  <Override PartName="/ppt/tags/tag250.xml" ContentType="application/vnd.openxmlformats-officedocument.presentationml.tags+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4"/>
    <p:sldMasterId id="2147483736" r:id="rId5"/>
  </p:sldMasterIdLst>
  <p:notesMasterIdLst>
    <p:notesMasterId r:id="rId93"/>
  </p:notesMasterIdLst>
  <p:handoutMasterIdLst>
    <p:handoutMasterId r:id="rId94"/>
  </p:handoutMasterIdLst>
  <p:sldIdLst>
    <p:sldId id="819" r:id="rId6"/>
    <p:sldId id="274" r:id="rId7"/>
    <p:sldId id="275" r:id="rId8"/>
    <p:sldId id="710" r:id="rId9"/>
    <p:sldId id="276" r:id="rId10"/>
    <p:sldId id="737" r:id="rId11"/>
    <p:sldId id="803" r:id="rId12"/>
    <p:sldId id="614" r:id="rId13"/>
    <p:sldId id="279" r:id="rId14"/>
    <p:sldId id="280" r:id="rId15"/>
    <p:sldId id="708" r:id="rId16"/>
    <p:sldId id="281" r:id="rId17"/>
    <p:sldId id="283" r:id="rId18"/>
    <p:sldId id="601" r:id="rId19"/>
    <p:sldId id="702" r:id="rId20"/>
    <p:sldId id="286" r:id="rId21"/>
    <p:sldId id="349" r:id="rId22"/>
    <p:sldId id="287" r:id="rId23"/>
    <p:sldId id="804" r:id="rId24"/>
    <p:sldId id="291" r:id="rId25"/>
    <p:sldId id="292" r:id="rId26"/>
    <p:sldId id="670" r:id="rId27"/>
    <p:sldId id="805" r:id="rId28"/>
    <p:sldId id="806" r:id="rId29"/>
    <p:sldId id="807" r:id="rId30"/>
    <p:sldId id="608" r:id="rId31"/>
    <p:sldId id="609" r:id="rId32"/>
    <p:sldId id="808" r:id="rId33"/>
    <p:sldId id="910" r:id="rId34"/>
    <p:sldId id="798" r:id="rId35"/>
    <p:sldId id="306" r:id="rId36"/>
    <p:sldId id="619" r:id="rId37"/>
    <p:sldId id="282" r:id="rId38"/>
    <p:sldId id="809" r:id="rId39"/>
    <p:sldId id="309" r:id="rId40"/>
    <p:sldId id="310" r:id="rId41"/>
    <p:sldId id="311" r:id="rId42"/>
    <p:sldId id="312" r:id="rId43"/>
    <p:sldId id="810" r:id="rId44"/>
    <p:sldId id="811" r:id="rId45"/>
    <p:sldId id="315" r:id="rId46"/>
    <p:sldId id="316" r:id="rId47"/>
    <p:sldId id="317" r:id="rId48"/>
    <p:sldId id="707" r:id="rId49"/>
    <p:sldId id="622" r:id="rId50"/>
    <p:sldId id="623" r:id="rId51"/>
    <p:sldId id="318" r:id="rId52"/>
    <p:sldId id="319" r:id="rId53"/>
    <p:sldId id="320" r:id="rId54"/>
    <p:sldId id="800" r:id="rId55"/>
    <p:sldId id="321" r:id="rId56"/>
    <p:sldId id="322" r:id="rId57"/>
    <p:sldId id="323" r:id="rId58"/>
    <p:sldId id="661" r:id="rId59"/>
    <p:sldId id="812" r:id="rId60"/>
    <p:sldId id="813" r:id="rId61"/>
    <p:sldId id="351" r:id="rId62"/>
    <p:sldId id="814" r:id="rId63"/>
    <p:sldId id="328" r:id="rId64"/>
    <p:sldId id="329" r:id="rId65"/>
    <p:sldId id="352" r:id="rId66"/>
    <p:sldId id="330" r:id="rId67"/>
    <p:sldId id="815" r:id="rId68"/>
    <p:sldId id="816" r:id="rId69"/>
    <p:sldId id="613" r:id="rId70"/>
    <p:sldId id="333" r:id="rId71"/>
    <p:sldId id="817" r:id="rId72"/>
    <p:sldId id="818" r:id="rId73"/>
    <p:sldId id="802" r:id="rId74"/>
    <p:sldId id="672" r:id="rId75"/>
    <p:sldId id="738" r:id="rId76"/>
    <p:sldId id="911" r:id="rId77"/>
    <p:sldId id="271" r:id="rId78"/>
    <p:sldId id="272" r:id="rId79"/>
    <p:sldId id="731" r:id="rId80"/>
    <p:sldId id="732" r:id="rId81"/>
    <p:sldId id="734" r:id="rId82"/>
    <p:sldId id="735" r:id="rId83"/>
    <p:sldId id="912" r:id="rId84"/>
    <p:sldId id="259" r:id="rId85"/>
    <p:sldId id="260" r:id="rId86"/>
    <p:sldId id="795" r:id="rId87"/>
    <p:sldId id="373" r:id="rId88"/>
    <p:sldId id="367" r:id="rId89"/>
    <p:sldId id="347" r:id="rId90"/>
    <p:sldId id="354" r:id="rId91"/>
    <p:sldId id="257" r:id="rId92"/>
  </p:sldIdLst>
  <p:sldSz cx="12188825" cy="6858000"/>
  <p:notesSz cx="7315200" cy="9601200"/>
  <p:custDataLst>
    <p:tags r:id="rId9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A530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890" autoAdjust="0"/>
    <p:restoredTop sz="73944" autoAdjust="0"/>
  </p:normalViewPr>
  <p:slideViewPr>
    <p:cSldViewPr>
      <p:cViewPr varScale="1">
        <p:scale>
          <a:sx n="62" d="100"/>
          <a:sy n="62" d="100"/>
        </p:scale>
        <p:origin x="1493" y="96"/>
      </p:cViewPr>
      <p:guideLst>
        <p:guide orient="horz" pos="2160"/>
        <p:guide pos="3839"/>
      </p:guideLst>
    </p:cSldViewPr>
  </p:slideViewPr>
  <p:outlineViewPr>
    <p:cViewPr>
      <p:scale>
        <a:sx n="33" d="100"/>
        <a:sy n="33" d="100"/>
      </p:scale>
      <p:origin x="0" y="-64843"/>
    </p:cViewPr>
  </p:outlineViewPr>
  <p:notesTextViewPr>
    <p:cViewPr>
      <p:scale>
        <a:sx n="100" d="100"/>
        <a:sy n="100" d="100"/>
      </p:scale>
      <p:origin x="0" y="0"/>
    </p:cViewPr>
  </p:notesTextViewPr>
  <p:sorterViewPr>
    <p:cViewPr>
      <p:scale>
        <a:sx n="98" d="100"/>
        <a:sy n="98" d="100"/>
      </p:scale>
      <p:origin x="0" y="-22426"/>
    </p:cViewPr>
  </p:sorterViewPr>
  <p:notesViewPr>
    <p:cSldViewPr showGuides="1">
      <p:cViewPr varScale="1">
        <p:scale>
          <a:sx n="61" d="100"/>
          <a:sy n="61" d="100"/>
        </p:scale>
        <p:origin x="3158" y="6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97"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tags" Target="tags/tag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2C551C40-FB8F-4950-9447-F66D618B788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2F98605-F73A-472A-8454-17B5A3652179}">
      <dgm:prSet custT="1"/>
      <dgm:spPr/>
      <dgm:t>
        <a:bodyPr/>
        <a:lstStyle/>
        <a:p>
          <a:pPr>
            <a:lnSpc>
              <a:spcPct val="100000"/>
            </a:lnSpc>
          </a:pPr>
          <a:r>
            <a:rPr lang="en-US" sz="2800" dirty="0">
              <a:latin typeface="+mj-lt"/>
            </a:rPr>
            <a:t>Overpayment to a vendor as determined by an inventory audit or compliance buy investigation requires repayment to the WIC Program</a:t>
          </a:r>
        </a:p>
      </dgm:t>
    </dgm:pt>
    <dgm:pt modelId="{1F8C994A-9413-46D9-B692-E3D866B8406E}" type="parTrans" cxnId="{5E994693-2258-4A45-96C6-4A55018BF156}">
      <dgm:prSet/>
      <dgm:spPr/>
      <dgm:t>
        <a:bodyPr/>
        <a:lstStyle/>
        <a:p>
          <a:endParaRPr lang="en-US"/>
        </a:p>
      </dgm:t>
    </dgm:pt>
    <dgm:pt modelId="{AE721EAA-C811-418B-8E5C-1CAD79491D7F}" type="sibTrans" cxnId="{5E994693-2258-4A45-96C6-4A55018BF156}">
      <dgm:prSet/>
      <dgm:spPr/>
      <dgm:t>
        <a:bodyPr/>
        <a:lstStyle/>
        <a:p>
          <a:endParaRPr lang="en-US"/>
        </a:p>
      </dgm:t>
    </dgm:pt>
    <dgm:pt modelId="{A80400B2-FC97-460A-BFCD-868F3FC72397}">
      <dgm:prSet/>
      <dgm:spPr/>
      <dgm:t>
        <a:bodyPr/>
        <a:lstStyle/>
        <a:p>
          <a:pPr>
            <a:lnSpc>
              <a:spcPct val="100000"/>
            </a:lnSpc>
          </a:pPr>
          <a:r>
            <a:rPr lang="en-US">
              <a:latin typeface="+mj-lt"/>
            </a:rPr>
            <a:t>The State WIC Agency assesses a claim against the vendor in the amount of the overpayment</a:t>
          </a:r>
        </a:p>
      </dgm:t>
    </dgm:pt>
    <dgm:pt modelId="{CF5CA43E-C333-4722-A9A2-D8589040E296}" type="parTrans" cxnId="{5BF894E8-30B1-449A-B01B-DAAEFF37B19F}">
      <dgm:prSet/>
      <dgm:spPr/>
      <dgm:t>
        <a:bodyPr/>
        <a:lstStyle/>
        <a:p>
          <a:endParaRPr lang="en-US"/>
        </a:p>
      </dgm:t>
    </dgm:pt>
    <dgm:pt modelId="{4AC0666D-49C3-4F2B-BBDA-9E0B85391514}" type="sibTrans" cxnId="{5BF894E8-30B1-449A-B01B-DAAEFF37B19F}">
      <dgm:prSet/>
      <dgm:spPr/>
      <dgm:t>
        <a:bodyPr/>
        <a:lstStyle/>
        <a:p>
          <a:endParaRPr lang="en-US"/>
        </a:p>
      </dgm:t>
    </dgm:pt>
    <dgm:pt modelId="{7B0C4633-2AD6-44FB-A346-FC0F87F42E84}">
      <dgm:prSet/>
      <dgm:spPr/>
      <dgm:t>
        <a:bodyPr/>
        <a:lstStyle/>
        <a:p>
          <a:pPr>
            <a:lnSpc>
              <a:spcPct val="100000"/>
            </a:lnSpc>
          </a:pPr>
          <a:r>
            <a:rPr lang="en-US">
              <a:latin typeface="+mj-lt"/>
            </a:rPr>
            <a:t>Vendors can request a conference to review the claim, but this action cannot be appealed</a:t>
          </a:r>
        </a:p>
      </dgm:t>
    </dgm:pt>
    <dgm:pt modelId="{129CE49F-18F9-44C6-9E23-AFD642FD436A}" type="parTrans" cxnId="{A5FB547F-3846-4B2D-8173-FF646673604C}">
      <dgm:prSet/>
      <dgm:spPr/>
      <dgm:t>
        <a:bodyPr/>
        <a:lstStyle/>
        <a:p>
          <a:endParaRPr lang="en-US"/>
        </a:p>
      </dgm:t>
    </dgm:pt>
    <dgm:pt modelId="{767AD441-F193-4890-A228-6F963172DB20}" type="sibTrans" cxnId="{A5FB547F-3846-4B2D-8173-FF646673604C}">
      <dgm:prSet/>
      <dgm:spPr/>
      <dgm:t>
        <a:bodyPr/>
        <a:lstStyle/>
        <a:p>
          <a:endParaRPr lang="en-US"/>
        </a:p>
      </dgm:t>
    </dgm:pt>
    <dgm:pt modelId="{10099629-E31E-4ADE-9F64-64A9E296DED9}" type="pres">
      <dgm:prSet presAssocID="{2C551C40-FB8F-4950-9447-F66D618B788B}" presName="root" presStyleCnt="0">
        <dgm:presLayoutVars>
          <dgm:dir/>
          <dgm:resizeHandles val="exact"/>
        </dgm:presLayoutVars>
      </dgm:prSet>
      <dgm:spPr/>
    </dgm:pt>
    <dgm:pt modelId="{39492B2A-2D37-45BD-9984-A0330AA91E49}" type="pres">
      <dgm:prSet presAssocID="{72F98605-F73A-472A-8454-17B5A3652179}" presName="compNode" presStyleCnt="0"/>
      <dgm:spPr/>
    </dgm:pt>
    <dgm:pt modelId="{E506A244-EC7B-4628-8703-5F9774932F30}" type="pres">
      <dgm:prSet presAssocID="{72F98605-F73A-472A-8454-17B5A3652179}" presName="bgRect" presStyleLbl="bgShp" presStyleIdx="0" presStyleCnt="3" custLinFactNeighborX="-2890" custLinFactNeighborY="-2088"/>
      <dgm:spPr/>
    </dgm:pt>
    <dgm:pt modelId="{B2C0FD80-0351-4265-A7F2-E47E60FDFA45}" type="pres">
      <dgm:prSet presAssocID="{72F98605-F73A-472A-8454-17B5A3652179}" presName="iconRect" presStyleLbl="node1" presStyleIdx="0" presStyleCnt="3" custLinFactNeighborX="-13373" custLinFactNeighborY="-1236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05787AF1-5682-47EE-A685-144681277FC4}" type="pres">
      <dgm:prSet presAssocID="{72F98605-F73A-472A-8454-17B5A3652179}" presName="spaceRect" presStyleCnt="0"/>
      <dgm:spPr/>
    </dgm:pt>
    <dgm:pt modelId="{38875BB7-9E42-4CD3-AB2B-67004DE8A47A}" type="pres">
      <dgm:prSet presAssocID="{72F98605-F73A-472A-8454-17B5A3652179}" presName="parTx" presStyleLbl="revTx" presStyleIdx="0" presStyleCnt="3">
        <dgm:presLayoutVars>
          <dgm:chMax val="0"/>
          <dgm:chPref val="0"/>
        </dgm:presLayoutVars>
      </dgm:prSet>
      <dgm:spPr/>
    </dgm:pt>
    <dgm:pt modelId="{74F470E0-2E82-4407-ACAB-DF086F69E886}" type="pres">
      <dgm:prSet presAssocID="{AE721EAA-C811-418B-8E5C-1CAD79491D7F}" presName="sibTrans" presStyleCnt="0"/>
      <dgm:spPr/>
    </dgm:pt>
    <dgm:pt modelId="{7ABBD766-778A-4A0F-80C6-4536915E0766}" type="pres">
      <dgm:prSet presAssocID="{A80400B2-FC97-460A-BFCD-868F3FC72397}" presName="compNode" presStyleCnt="0"/>
      <dgm:spPr/>
    </dgm:pt>
    <dgm:pt modelId="{807DDBAD-F364-4A93-9006-07671DFAFF73}" type="pres">
      <dgm:prSet presAssocID="{A80400B2-FC97-460A-BFCD-868F3FC72397}" presName="bgRect" presStyleLbl="bgShp" presStyleIdx="1" presStyleCnt="3"/>
      <dgm:spPr/>
    </dgm:pt>
    <dgm:pt modelId="{ECBE4CDF-47A1-4B29-8A65-DFF5C8D7DFEF}" type="pres">
      <dgm:prSet presAssocID="{A80400B2-FC97-460A-BFCD-868F3FC7239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2A51AAFE-376D-4D69-B51B-00037E7F72E0}" type="pres">
      <dgm:prSet presAssocID="{A80400B2-FC97-460A-BFCD-868F3FC72397}" presName="spaceRect" presStyleCnt="0"/>
      <dgm:spPr/>
    </dgm:pt>
    <dgm:pt modelId="{A2EE4AB4-A0AB-4A85-9988-73ADAE008EEF}" type="pres">
      <dgm:prSet presAssocID="{A80400B2-FC97-460A-BFCD-868F3FC72397}" presName="parTx" presStyleLbl="revTx" presStyleIdx="1" presStyleCnt="3">
        <dgm:presLayoutVars>
          <dgm:chMax val="0"/>
          <dgm:chPref val="0"/>
        </dgm:presLayoutVars>
      </dgm:prSet>
      <dgm:spPr/>
    </dgm:pt>
    <dgm:pt modelId="{604AC280-EC78-4B02-ADC7-261A4EC6636A}" type="pres">
      <dgm:prSet presAssocID="{4AC0666D-49C3-4F2B-BBDA-9E0B85391514}" presName="sibTrans" presStyleCnt="0"/>
      <dgm:spPr/>
    </dgm:pt>
    <dgm:pt modelId="{C87F8379-B9A7-4282-A5AD-88D211F187A6}" type="pres">
      <dgm:prSet presAssocID="{7B0C4633-2AD6-44FB-A346-FC0F87F42E84}" presName="compNode" presStyleCnt="0"/>
      <dgm:spPr/>
    </dgm:pt>
    <dgm:pt modelId="{FFBD7CD0-57FA-410B-B05C-1000BC48EEEF}" type="pres">
      <dgm:prSet presAssocID="{7B0C4633-2AD6-44FB-A346-FC0F87F42E84}" presName="bgRect" presStyleLbl="bgShp" presStyleIdx="2" presStyleCnt="3" custLinFactNeighborX="-76" custLinFactNeighborY="307"/>
      <dgm:spPr/>
    </dgm:pt>
    <dgm:pt modelId="{8A2E6EFE-4B4D-4AF2-919C-A65D7AA50A34}" type="pres">
      <dgm:prSet presAssocID="{7B0C4633-2AD6-44FB-A346-FC0F87F42E8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BC36C346-BB97-45AB-9096-BF16341287F9}" type="pres">
      <dgm:prSet presAssocID="{7B0C4633-2AD6-44FB-A346-FC0F87F42E84}" presName="spaceRect" presStyleCnt="0"/>
      <dgm:spPr/>
    </dgm:pt>
    <dgm:pt modelId="{565518B9-DFB1-4DA3-9682-C667ADA1617F}" type="pres">
      <dgm:prSet presAssocID="{7B0C4633-2AD6-44FB-A346-FC0F87F42E84}" presName="parTx" presStyleLbl="revTx" presStyleIdx="2" presStyleCnt="3">
        <dgm:presLayoutVars>
          <dgm:chMax val="0"/>
          <dgm:chPref val="0"/>
        </dgm:presLayoutVars>
      </dgm:prSet>
      <dgm:spPr/>
    </dgm:pt>
  </dgm:ptLst>
  <dgm:cxnLst>
    <dgm:cxn modelId="{88E87F1C-87B7-4FFC-BFF4-1469FB761E7C}" type="presOf" srcId="{A80400B2-FC97-460A-BFCD-868F3FC72397}" destId="{A2EE4AB4-A0AB-4A85-9988-73ADAE008EEF}" srcOrd="0" destOrd="0" presId="urn:microsoft.com/office/officeart/2018/2/layout/IconVerticalSolidList"/>
    <dgm:cxn modelId="{DD51A87D-B917-4206-8D57-CD05FD8B0D1F}" type="presOf" srcId="{7B0C4633-2AD6-44FB-A346-FC0F87F42E84}" destId="{565518B9-DFB1-4DA3-9682-C667ADA1617F}" srcOrd="0" destOrd="0" presId="urn:microsoft.com/office/officeart/2018/2/layout/IconVerticalSolidList"/>
    <dgm:cxn modelId="{A5FB547F-3846-4B2D-8173-FF646673604C}" srcId="{2C551C40-FB8F-4950-9447-F66D618B788B}" destId="{7B0C4633-2AD6-44FB-A346-FC0F87F42E84}" srcOrd="2" destOrd="0" parTransId="{129CE49F-18F9-44C6-9E23-AFD642FD436A}" sibTransId="{767AD441-F193-4890-A228-6F963172DB20}"/>
    <dgm:cxn modelId="{0615C27F-1600-43D1-91F2-C5B2EB8C0A58}" type="presOf" srcId="{2C551C40-FB8F-4950-9447-F66D618B788B}" destId="{10099629-E31E-4ADE-9F64-64A9E296DED9}" srcOrd="0" destOrd="0" presId="urn:microsoft.com/office/officeart/2018/2/layout/IconVerticalSolidList"/>
    <dgm:cxn modelId="{B1BD6486-118C-47F1-A64E-C881C5D5AE88}" type="presOf" srcId="{72F98605-F73A-472A-8454-17B5A3652179}" destId="{38875BB7-9E42-4CD3-AB2B-67004DE8A47A}" srcOrd="0" destOrd="0" presId="urn:microsoft.com/office/officeart/2018/2/layout/IconVerticalSolidList"/>
    <dgm:cxn modelId="{5E994693-2258-4A45-96C6-4A55018BF156}" srcId="{2C551C40-FB8F-4950-9447-F66D618B788B}" destId="{72F98605-F73A-472A-8454-17B5A3652179}" srcOrd="0" destOrd="0" parTransId="{1F8C994A-9413-46D9-B692-E3D866B8406E}" sibTransId="{AE721EAA-C811-418B-8E5C-1CAD79491D7F}"/>
    <dgm:cxn modelId="{5BF894E8-30B1-449A-B01B-DAAEFF37B19F}" srcId="{2C551C40-FB8F-4950-9447-F66D618B788B}" destId="{A80400B2-FC97-460A-BFCD-868F3FC72397}" srcOrd="1" destOrd="0" parTransId="{CF5CA43E-C333-4722-A9A2-D8589040E296}" sibTransId="{4AC0666D-49C3-4F2B-BBDA-9E0B85391514}"/>
    <dgm:cxn modelId="{EDF3A89E-8C56-4E35-A080-C373C1CC032E}" type="presParOf" srcId="{10099629-E31E-4ADE-9F64-64A9E296DED9}" destId="{39492B2A-2D37-45BD-9984-A0330AA91E49}" srcOrd="0" destOrd="0" presId="urn:microsoft.com/office/officeart/2018/2/layout/IconVerticalSolidList"/>
    <dgm:cxn modelId="{D43DE3D3-6DDC-4D8F-B45B-8332C21EBF23}" type="presParOf" srcId="{39492B2A-2D37-45BD-9984-A0330AA91E49}" destId="{E506A244-EC7B-4628-8703-5F9774932F30}" srcOrd="0" destOrd="0" presId="urn:microsoft.com/office/officeart/2018/2/layout/IconVerticalSolidList"/>
    <dgm:cxn modelId="{9E41DA9C-A383-402C-BF69-7DB8D3BAFD65}" type="presParOf" srcId="{39492B2A-2D37-45BD-9984-A0330AA91E49}" destId="{B2C0FD80-0351-4265-A7F2-E47E60FDFA45}" srcOrd="1" destOrd="0" presId="urn:microsoft.com/office/officeart/2018/2/layout/IconVerticalSolidList"/>
    <dgm:cxn modelId="{315466BC-5533-4C4D-A5A7-C73D4DD54327}" type="presParOf" srcId="{39492B2A-2D37-45BD-9984-A0330AA91E49}" destId="{05787AF1-5682-47EE-A685-144681277FC4}" srcOrd="2" destOrd="0" presId="urn:microsoft.com/office/officeart/2018/2/layout/IconVerticalSolidList"/>
    <dgm:cxn modelId="{14FB64D5-1494-4452-8E31-61BEDA62473B}" type="presParOf" srcId="{39492B2A-2D37-45BD-9984-A0330AA91E49}" destId="{38875BB7-9E42-4CD3-AB2B-67004DE8A47A}" srcOrd="3" destOrd="0" presId="urn:microsoft.com/office/officeart/2018/2/layout/IconVerticalSolidList"/>
    <dgm:cxn modelId="{0AEEEC5A-27CF-491D-A864-5B2080856D43}" type="presParOf" srcId="{10099629-E31E-4ADE-9F64-64A9E296DED9}" destId="{74F470E0-2E82-4407-ACAB-DF086F69E886}" srcOrd="1" destOrd="0" presId="urn:microsoft.com/office/officeart/2018/2/layout/IconVerticalSolidList"/>
    <dgm:cxn modelId="{1C8382FB-A65A-4C7C-A61D-B24F3AD81BBF}" type="presParOf" srcId="{10099629-E31E-4ADE-9F64-64A9E296DED9}" destId="{7ABBD766-778A-4A0F-80C6-4536915E0766}" srcOrd="2" destOrd="0" presId="urn:microsoft.com/office/officeart/2018/2/layout/IconVerticalSolidList"/>
    <dgm:cxn modelId="{4FC3719D-4464-4073-8AAF-5DF78B108235}" type="presParOf" srcId="{7ABBD766-778A-4A0F-80C6-4536915E0766}" destId="{807DDBAD-F364-4A93-9006-07671DFAFF73}" srcOrd="0" destOrd="0" presId="urn:microsoft.com/office/officeart/2018/2/layout/IconVerticalSolidList"/>
    <dgm:cxn modelId="{73A0F78A-6090-4256-ADAE-E459E009E1D8}" type="presParOf" srcId="{7ABBD766-778A-4A0F-80C6-4536915E0766}" destId="{ECBE4CDF-47A1-4B29-8A65-DFF5C8D7DFEF}" srcOrd="1" destOrd="0" presId="urn:microsoft.com/office/officeart/2018/2/layout/IconVerticalSolidList"/>
    <dgm:cxn modelId="{7A38CD43-7977-40F2-9F89-17D23075734F}" type="presParOf" srcId="{7ABBD766-778A-4A0F-80C6-4536915E0766}" destId="{2A51AAFE-376D-4D69-B51B-00037E7F72E0}" srcOrd="2" destOrd="0" presId="urn:microsoft.com/office/officeart/2018/2/layout/IconVerticalSolidList"/>
    <dgm:cxn modelId="{D5E32041-6D58-4805-B050-2103E1A9098D}" type="presParOf" srcId="{7ABBD766-778A-4A0F-80C6-4536915E0766}" destId="{A2EE4AB4-A0AB-4A85-9988-73ADAE008EEF}" srcOrd="3" destOrd="0" presId="urn:microsoft.com/office/officeart/2018/2/layout/IconVerticalSolidList"/>
    <dgm:cxn modelId="{C84DDDBB-9413-4F9D-92E9-0C383DAC8B74}" type="presParOf" srcId="{10099629-E31E-4ADE-9F64-64A9E296DED9}" destId="{604AC280-EC78-4B02-ADC7-261A4EC6636A}" srcOrd="3" destOrd="0" presId="urn:microsoft.com/office/officeart/2018/2/layout/IconVerticalSolidList"/>
    <dgm:cxn modelId="{D920BF45-F96A-45FF-A0AF-7AA9A414065F}" type="presParOf" srcId="{10099629-E31E-4ADE-9F64-64A9E296DED9}" destId="{C87F8379-B9A7-4282-A5AD-88D211F187A6}" srcOrd="4" destOrd="0" presId="urn:microsoft.com/office/officeart/2018/2/layout/IconVerticalSolidList"/>
    <dgm:cxn modelId="{8BDEDF9A-A3A6-4C72-BB01-2D7AB72B5C8A}" type="presParOf" srcId="{C87F8379-B9A7-4282-A5AD-88D211F187A6}" destId="{FFBD7CD0-57FA-410B-B05C-1000BC48EEEF}" srcOrd="0" destOrd="0" presId="urn:microsoft.com/office/officeart/2018/2/layout/IconVerticalSolidList"/>
    <dgm:cxn modelId="{E0A2FFD3-9941-418D-BE67-15F11478D4A6}" type="presParOf" srcId="{C87F8379-B9A7-4282-A5AD-88D211F187A6}" destId="{8A2E6EFE-4B4D-4AF2-919C-A65D7AA50A34}" srcOrd="1" destOrd="0" presId="urn:microsoft.com/office/officeart/2018/2/layout/IconVerticalSolidList"/>
    <dgm:cxn modelId="{3571ACB7-FD65-4B78-B85B-EBBC3608787A}" type="presParOf" srcId="{C87F8379-B9A7-4282-A5AD-88D211F187A6}" destId="{BC36C346-BB97-45AB-9096-BF16341287F9}" srcOrd="2" destOrd="0" presId="urn:microsoft.com/office/officeart/2018/2/layout/IconVerticalSolidList"/>
    <dgm:cxn modelId="{1EDD090F-D283-479D-9478-0B970EB2497B}" type="presParOf" srcId="{C87F8379-B9A7-4282-A5AD-88D211F187A6}" destId="{565518B9-DFB1-4DA3-9682-C667ADA1617F}"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6A244-EC7B-4628-8703-5F9774932F30}">
      <dsp:nvSpPr>
        <dsp:cNvPr id="0" name=""/>
        <dsp:cNvSpPr/>
      </dsp:nvSpPr>
      <dsp:spPr>
        <a:xfrm>
          <a:off x="0" y="0"/>
          <a:ext cx="10512862" cy="138720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C0FD80-0351-4265-A7F2-E47E60FDFA45}">
      <dsp:nvSpPr>
        <dsp:cNvPr id="0" name=""/>
        <dsp:cNvSpPr/>
      </dsp:nvSpPr>
      <dsp:spPr>
        <a:xfrm>
          <a:off x="317499" y="220713"/>
          <a:ext cx="763709" cy="7629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875BB7-9E42-4CD3-AB2B-67004DE8A47A}">
      <dsp:nvSpPr>
        <dsp:cNvPr id="0" name=""/>
        <dsp:cNvSpPr/>
      </dsp:nvSpPr>
      <dsp:spPr>
        <a:xfrm>
          <a:off x="1602969" y="2902"/>
          <a:ext cx="8740052" cy="1388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956" tIns="146956" rIns="146956" bIns="146956" numCol="1" spcCol="1270" anchor="ctr" anchorCtr="0">
          <a:noAutofit/>
        </a:bodyPr>
        <a:lstStyle/>
        <a:p>
          <a:pPr marL="0" lvl="0" indent="0" algn="l" defTabSz="1244600">
            <a:lnSpc>
              <a:spcPct val="100000"/>
            </a:lnSpc>
            <a:spcBef>
              <a:spcPct val="0"/>
            </a:spcBef>
            <a:spcAft>
              <a:spcPct val="35000"/>
            </a:spcAft>
            <a:buNone/>
          </a:pPr>
          <a:r>
            <a:rPr lang="en-US" sz="2800" kern="1200" dirty="0">
              <a:latin typeface="+mj-lt"/>
            </a:rPr>
            <a:t>Overpayment to a vendor as determined by an inventory audit or compliance buy investigation requires repayment to the WIC Program</a:t>
          </a:r>
        </a:p>
      </dsp:txBody>
      <dsp:txXfrm>
        <a:off x="1602969" y="2902"/>
        <a:ext cx="8740052" cy="1388562"/>
      </dsp:txXfrm>
    </dsp:sp>
    <dsp:sp modelId="{807DDBAD-F364-4A93-9006-07671DFAFF73}">
      <dsp:nvSpPr>
        <dsp:cNvPr id="0" name=""/>
        <dsp:cNvSpPr/>
      </dsp:nvSpPr>
      <dsp:spPr>
        <a:xfrm>
          <a:off x="0" y="1683793"/>
          <a:ext cx="10512862" cy="138720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BE4CDF-47A1-4B29-8A65-DFF5C8D7DFEF}">
      <dsp:nvSpPr>
        <dsp:cNvPr id="0" name=""/>
        <dsp:cNvSpPr/>
      </dsp:nvSpPr>
      <dsp:spPr>
        <a:xfrm>
          <a:off x="419629" y="1995915"/>
          <a:ext cx="763709" cy="7629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EE4AB4-A0AB-4A85-9988-73ADAE008EEF}">
      <dsp:nvSpPr>
        <dsp:cNvPr id="0" name=""/>
        <dsp:cNvSpPr/>
      </dsp:nvSpPr>
      <dsp:spPr>
        <a:xfrm>
          <a:off x="1602969" y="1683793"/>
          <a:ext cx="8740052" cy="1388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956" tIns="146956" rIns="146956" bIns="146956" numCol="1" spcCol="1270" anchor="ctr" anchorCtr="0">
          <a:noAutofit/>
        </a:bodyPr>
        <a:lstStyle/>
        <a:p>
          <a:pPr marL="0" lvl="0" indent="0" algn="l" defTabSz="1111250">
            <a:lnSpc>
              <a:spcPct val="100000"/>
            </a:lnSpc>
            <a:spcBef>
              <a:spcPct val="0"/>
            </a:spcBef>
            <a:spcAft>
              <a:spcPct val="35000"/>
            </a:spcAft>
            <a:buNone/>
          </a:pPr>
          <a:r>
            <a:rPr lang="en-US" sz="2500" kern="1200">
              <a:latin typeface="+mj-lt"/>
            </a:rPr>
            <a:t>The State WIC Agency assesses a claim against the vendor in the amount of the overpayment</a:t>
          </a:r>
        </a:p>
      </dsp:txBody>
      <dsp:txXfrm>
        <a:off x="1602969" y="1683793"/>
        <a:ext cx="8740052" cy="1388562"/>
      </dsp:txXfrm>
    </dsp:sp>
    <dsp:sp modelId="{FFBD7CD0-57FA-410B-B05C-1000BC48EEEF}">
      <dsp:nvSpPr>
        <dsp:cNvPr id="0" name=""/>
        <dsp:cNvSpPr/>
      </dsp:nvSpPr>
      <dsp:spPr>
        <a:xfrm>
          <a:off x="0" y="3368943"/>
          <a:ext cx="10512862" cy="138720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2E6EFE-4B4D-4AF2-919C-A65D7AA50A34}">
      <dsp:nvSpPr>
        <dsp:cNvPr id="0" name=""/>
        <dsp:cNvSpPr/>
      </dsp:nvSpPr>
      <dsp:spPr>
        <a:xfrm>
          <a:off x="419629" y="3676806"/>
          <a:ext cx="763709" cy="7629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5518B9-DFB1-4DA3-9682-C667ADA1617F}">
      <dsp:nvSpPr>
        <dsp:cNvPr id="0" name=""/>
        <dsp:cNvSpPr/>
      </dsp:nvSpPr>
      <dsp:spPr>
        <a:xfrm>
          <a:off x="1602969" y="3364685"/>
          <a:ext cx="8740052" cy="1388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956" tIns="146956" rIns="146956" bIns="146956" numCol="1" spcCol="1270" anchor="ctr" anchorCtr="0">
          <a:noAutofit/>
        </a:bodyPr>
        <a:lstStyle/>
        <a:p>
          <a:pPr marL="0" lvl="0" indent="0" algn="l" defTabSz="1111250">
            <a:lnSpc>
              <a:spcPct val="100000"/>
            </a:lnSpc>
            <a:spcBef>
              <a:spcPct val="0"/>
            </a:spcBef>
            <a:spcAft>
              <a:spcPct val="35000"/>
            </a:spcAft>
            <a:buNone/>
          </a:pPr>
          <a:r>
            <a:rPr lang="en-US" sz="2500" kern="1200">
              <a:latin typeface="+mj-lt"/>
            </a:rPr>
            <a:t>Vendors can request a conference to review the claim, but this action cannot be appealed</a:t>
          </a:r>
        </a:p>
      </dsp:txBody>
      <dsp:txXfrm>
        <a:off x="1602969" y="3364685"/>
        <a:ext cx="8740052" cy="138856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9" tIns="48320" rIns="96639" bIns="48320" rtlCol="0"/>
          <a:lstStyle>
            <a:lvl1pPr algn="l">
              <a:defRPr sz="1200"/>
            </a:lvl1pPr>
          </a:lstStyle>
          <a:p>
            <a:endParaRPr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39" tIns="48320" rIns="96639" bIns="48320" rtlCol="0" anchor="b"/>
          <a:lstStyle>
            <a:lvl1pPr algn="l">
              <a:defRPr sz="1200"/>
            </a:lvl1pPr>
          </a:lstStyle>
          <a:p>
            <a:endParaRPr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39" tIns="48320" rIns="96639" bIns="48320" rtlCol="0" anchor="b"/>
          <a:lstStyle>
            <a:lvl1pPr algn="r">
              <a:defRPr sz="1200"/>
            </a:lvl1pPr>
          </a:lstStyle>
          <a:p>
            <a:fld id="{A8E322BB-75AD-4A1E-9661-2724167329F0}" type="slidenum">
              <a:rPr/>
              <a:t>‹#›</a:t>
            </a:fld>
            <a:endParaRPr dirty="0"/>
          </a:p>
        </p:txBody>
      </p:sp>
    </p:spTree>
    <p:custDataLst>
      <p:tags r:id="rId2"/>
    </p:custDataLst>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9" tIns="48320" rIns="96639" bIns="48320" rtlCol="0"/>
          <a:lstStyle>
            <a:lvl1pPr algn="l">
              <a:defRPr sz="1200"/>
            </a:lvl1pPr>
          </a:lstStyle>
          <a:p>
            <a:endParaRPr dirty="0"/>
          </a:p>
        </p:txBody>
      </p:sp>
      <p:sp>
        <p:nvSpPr>
          <p:cNvPr id="3" name="Date Placeholder 2"/>
          <p:cNvSpPr>
            <a:spLocks noGrp="1"/>
          </p:cNvSpPr>
          <p:nvPr>
            <p:ph type="dt" idx="1"/>
          </p:nvPr>
        </p:nvSpPr>
        <p:spPr>
          <a:xfrm>
            <a:off x="4143587" y="0"/>
            <a:ext cx="3169920" cy="480060"/>
          </a:xfrm>
          <a:prstGeom prst="rect">
            <a:avLst/>
          </a:prstGeom>
        </p:spPr>
        <p:txBody>
          <a:bodyPr vert="horz" lIns="96639" tIns="48320" rIns="96639" bIns="48320" rtlCol="0"/>
          <a:lstStyle>
            <a:lvl1pPr algn="r">
              <a:defRPr sz="1200"/>
            </a:lvl1pPr>
          </a:lstStyle>
          <a:p>
            <a:fld id="{67DFBD7B-E4FB-4AA8-9540-FD148073ACB3}" type="datetimeFigureOut">
              <a:rPr lang="en-US"/>
              <a:t>5/31/2024</a:t>
            </a:fld>
            <a:endParaRPr dirty="0"/>
          </a:p>
        </p:txBody>
      </p:sp>
      <p:sp>
        <p:nvSpPr>
          <p:cNvPr id="4" name="Slide Image Placeholder 3"/>
          <p:cNvSpPr>
            <a:spLocks noGrp="1" noRot="1" noChangeAspect="1"/>
          </p:cNvSpPr>
          <p:nvPr>
            <p:ph type="sldImg" idx="2"/>
          </p:nvPr>
        </p:nvSpPr>
        <p:spPr>
          <a:xfrm>
            <a:off x="458788" y="719138"/>
            <a:ext cx="6397625" cy="3600450"/>
          </a:xfrm>
          <a:prstGeom prst="rect">
            <a:avLst/>
          </a:prstGeom>
          <a:noFill/>
          <a:ln w="12700">
            <a:solidFill>
              <a:prstClr val="black"/>
            </a:solidFill>
          </a:ln>
        </p:spPr>
        <p:txBody>
          <a:bodyPr vert="horz" lIns="96639" tIns="48320" rIns="96639" bIns="48320" rtlCol="0" anchor="ctr"/>
          <a:lstStyle/>
          <a:p>
            <a:endParaRPr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9" tIns="48320" rIns="96639" bIns="483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39" tIns="48320" rIns="96639" bIns="48320" rtlCol="0" anchor="b"/>
          <a:lstStyle>
            <a:lvl1pPr algn="l">
              <a:defRPr sz="1200"/>
            </a:lvl1pPr>
          </a:lstStyle>
          <a:p>
            <a:endParaRPr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39" tIns="48320" rIns="96639" bIns="48320" rtlCol="0" anchor="b"/>
          <a:lstStyle>
            <a:lvl1pPr algn="r">
              <a:defRPr sz="1200"/>
            </a:lvl1pPr>
          </a:lstStyle>
          <a:p>
            <a:fld id="{B045B7DE-1198-4F2F-B574-CA8CAE341642}" type="slidenum">
              <a:rPr/>
              <a:t>‹#›</a:t>
            </a:fld>
            <a:endParaRPr dirty="0"/>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8787" y="4560570"/>
            <a:ext cx="6397625" cy="4320540"/>
          </a:xfrm>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Welcome to annual training for currently authorized WIC free-standing pharmacies.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40022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730250"/>
            <a:ext cx="6497637" cy="3656013"/>
          </a:xfrm>
        </p:spPr>
      </p:sp>
      <p:sp>
        <p:nvSpPr>
          <p:cNvPr id="3" name="Notes Placeholder 2"/>
          <p:cNvSpPr>
            <a:spLocks noGrp="1"/>
          </p:cNvSpPr>
          <p:nvPr>
            <p:ph type="body" idx="1"/>
          </p:nvPr>
        </p:nvSpPr>
        <p:spPr>
          <a:xfrm>
            <a:off x="556592" y="4630249"/>
            <a:ext cx="6452152" cy="4533271"/>
          </a:xfrm>
        </p:spPr>
        <p:txBody>
          <a:bodyPr/>
          <a:lstStyle/>
          <a:p>
            <a:pPr marL="0" lvl="1" algn="just" defTabSz="929001">
              <a:defRPr/>
            </a:pPr>
            <a:r>
              <a:rPr lang="en-US" dirty="0">
                <a:latin typeface="+mj-lt"/>
                <a:ea typeface="Tahoma" pitchFamily="34" charset="0"/>
                <a:cs typeface="Tahoma" pitchFamily="34" charset="0"/>
              </a:rPr>
              <a:t>In order to maintain your NC WIC Program vendor authorization, you must meet all current selection criteria applicable to free-standing pharmacies and understand as well as follow State and Federal regulations. </a:t>
            </a:r>
            <a:endParaRPr lang="en-US" dirty="0">
              <a:latin typeface="+mj-lt"/>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10</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2008545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730250"/>
            <a:ext cx="6497637" cy="3656013"/>
          </a:xfrm>
        </p:spPr>
      </p:sp>
      <p:sp>
        <p:nvSpPr>
          <p:cNvPr id="3" name="Notes Placeholder 2"/>
          <p:cNvSpPr>
            <a:spLocks noGrp="1"/>
          </p:cNvSpPr>
          <p:nvPr>
            <p:ph type="body" idx="1"/>
          </p:nvPr>
        </p:nvSpPr>
        <p:spPr>
          <a:xfrm>
            <a:off x="477837" y="4630249"/>
            <a:ext cx="6497637" cy="3656013"/>
          </a:xfrm>
        </p:spPr>
        <p:txBody>
          <a:bodyPr/>
          <a:lstStyle/>
          <a:p>
            <a:pPr marL="0" lvl="1" algn="just" defTabSz="929001">
              <a:defRPr/>
            </a:pPr>
            <a:r>
              <a:rPr lang="en-US" dirty="0">
                <a:latin typeface="+mj-lt"/>
                <a:ea typeface="Tahoma" pitchFamily="34" charset="0"/>
                <a:cs typeface="Tahoma" pitchFamily="34" charset="0"/>
              </a:rPr>
              <a:t>You must also complete the annual vendor training; this is what is being done today. In addition, all staff must be trained on how to properly transact eWIC, for exempt infant formula and WIC-eligible nutritionals.  Lastly, in order to complete reauthorization, non-corporate pharmacies must complete the required forms which are:</a:t>
            </a:r>
          </a:p>
          <a:p>
            <a:pPr marL="0" lvl="1" algn="just" defTabSz="929001">
              <a:defRPr/>
            </a:pPr>
            <a:endParaRPr lang="en-US" dirty="0">
              <a:latin typeface="+mj-lt"/>
              <a:ea typeface="Tahoma" pitchFamily="34" charset="0"/>
              <a:cs typeface="Tahoma" pitchFamily="34" charset="0"/>
            </a:endParaRPr>
          </a:p>
          <a:p>
            <a:pPr marL="742950" lvl="1" indent="-285750" fontAlgn="auto">
              <a:buFont typeface="Arial" panose="020B0604020202020204" pitchFamily="34" charset="0"/>
              <a:buChar char="•"/>
            </a:pPr>
            <a:r>
              <a:rPr lang="en-US" b="0" i="0" dirty="0">
                <a:effectLst/>
                <a:latin typeface="+mj-lt"/>
              </a:rPr>
              <a:t>NC WIC Vendor Agreement</a:t>
            </a:r>
          </a:p>
          <a:p>
            <a:pPr marL="742950" lvl="1" indent="-285750" fontAlgn="auto">
              <a:buFont typeface="Arial" panose="020B0604020202020204" pitchFamily="34" charset="0"/>
              <a:buChar char="•"/>
            </a:pPr>
            <a:r>
              <a:rPr lang="en-US" b="0" i="0" dirty="0">
                <a:effectLst/>
                <a:latin typeface="+mj-lt"/>
              </a:rPr>
              <a:t>NC WIC Vendor Application</a:t>
            </a:r>
          </a:p>
          <a:p>
            <a:pPr marL="742950" lvl="1" indent="-285750" fontAlgn="auto">
              <a:buFont typeface="Arial" panose="020B0604020202020204" pitchFamily="34" charset="0"/>
              <a:buChar char="•"/>
            </a:pPr>
            <a:r>
              <a:rPr lang="en-US" b="0" i="0" dirty="0">
                <a:effectLst/>
                <a:latin typeface="+mj-lt"/>
              </a:rPr>
              <a:t>Cost Containment Exemption form</a:t>
            </a:r>
          </a:p>
          <a:p>
            <a:pPr marL="742950" lvl="1" indent="-285750" fontAlgn="auto">
              <a:buFont typeface="Arial" panose="020B0604020202020204" pitchFamily="34" charset="0"/>
              <a:buChar char="•"/>
            </a:pPr>
            <a:r>
              <a:rPr lang="en-US" b="0" i="0" dirty="0" err="1">
                <a:effectLst/>
                <a:latin typeface="+mj-lt"/>
              </a:rPr>
              <a:t>eWIC</a:t>
            </a:r>
            <a:r>
              <a:rPr lang="en-US" b="0" i="0" dirty="0">
                <a:effectLst/>
                <a:latin typeface="+mj-lt"/>
              </a:rPr>
              <a:t> Update for Non-Corporate Contract Vendors</a:t>
            </a:r>
          </a:p>
          <a:p>
            <a:pPr marL="742950" lvl="1" indent="-285750" fontAlgn="auto">
              <a:buFont typeface="Arial" panose="020B0604020202020204" pitchFamily="34" charset="0"/>
              <a:buChar char="•"/>
            </a:pPr>
            <a:r>
              <a:rPr lang="en-US" b="0" i="0" dirty="0">
                <a:effectLst/>
                <a:latin typeface="+mj-lt"/>
              </a:rPr>
              <a:t>Verification of Attendance</a:t>
            </a:r>
          </a:p>
          <a:p>
            <a:pPr marL="742950" lvl="1" indent="-285750" fontAlgn="auto">
              <a:buFont typeface="Arial" panose="020B0604020202020204" pitchFamily="34" charset="0"/>
              <a:buChar char="•"/>
            </a:pPr>
            <a:r>
              <a:rPr lang="en-US" b="0" i="0" dirty="0">
                <a:effectLst/>
                <a:latin typeface="+mj-lt"/>
              </a:rPr>
              <a:t>Email Verification Form</a:t>
            </a:r>
          </a:p>
          <a:p>
            <a:pPr marL="0" lvl="1" algn="just" defTabSz="929001">
              <a:defRPr/>
            </a:pPr>
            <a:endParaRPr lang="en-US" sz="1500" dirty="0"/>
          </a:p>
        </p:txBody>
      </p:sp>
      <p:sp>
        <p:nvSpPr>
          <p:cNvPr id="4" name="Slide Number Placeholder 3"/>
          <p:cNvSpPr>
            <a:spLocks noGrp="1"/>
          </p:cNvSpPr>
          <p:nvPr>
            <p:ph type="sldNum" sz="quarter" idx="10"/>
          </p:nvPr>
        </p:nvSpPr>
        <p:spPr>
          <a:xfrm>
            <a:off x="4123509" y="8991600"/>
            <a:ext cx="3169920" cy="480060"/>
          </a:xfrm>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11</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699549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4294967295"/>
          </p:nvPr>
        </p:nvSpPr>
        <p:spPr bwMode="auto">
          <a:xfrm>
            <a:off x="3982721" y="9113474"/>
            <a:ext cx="3229297" cy="487727"/>
          </a:xfrm>
          <a:prstGeom prst="rect">
            <a:avLst/>
          </a:prstGeom>
          <a:noFill/>
          <a:ln>
            <a:miter lim="800000"/>
            <a:headEnd/>
            <a:tailEnd/>
          </a:ln>
        </p:spPr>
        <p:txBody>
          <a:bodyPr lIns="98176" tIns="49089" rIns="98176" bIns="49089" anchor="b"/>
          <a:lstStyle/>
          <a:p>
            <a:pPr defTabSz="982003">
              <a:spcBef>
                <a:spcPct val="0"/>
              </a:spcBef>
            </a:pPr>
            <a:fld id="{6C7D1FE1-D268-45B2-9DF3-EC42E829CFEA}" type="slidenum">
              <a:rPr lang="en-US">
                <a:latin typeface="Constantia" panose="02030602050306030303" pitchFamily="18" charset="0"/>
                <a:ea typeface="Tahoma" pitchFamily="34" charset="0"/>
                <a:cs typeface="Tahoma" pitchFamily="34" charset="0"/>
              </a:rPr>
              <a:pPr defTabSz="982003">
                <a:spcBef>
                  <a:spcPct val="0"/>
                </a:spcBef>
              </a:pPr>
              <a:t>12</a:t>
            </a:fld>
            <a:endParaRPr lang="en-US" dirty="0">
              <a:latin typeface="Constantia" panose="02030602050306030303" pitchFamily="18" charset="0"/>
              <a:ea typeface="Tahoma" pitchFamily="34" charset="0"/>
              <a:cs typeface="Tahoma" pitchFamily="34" charset="0"/>
            </a:endParaRPr>
          </a:p>
        </p:txBody>
      </p:sp>
      <p:sp>
        <p:nvSpPr>
          <p:cNvPr id="144387" name="Rectangle 2"/>
          <p:cNvSpPr>
            <a:spLocks noGrp="1" noRot="1" noChangeAspect="1" noChangeArrowheads="1" noTextEdit="1"/>
          </p:cNvSpPr>
          <p:nvPr>
            <p:ph type="sldImg"/>
          </p:nvPr>
        </p:nvSpPr>
        <p:spPr>
          <a:xfrm>
            <a:off x="434975" y="715963"/>
            <a:ext cx="6510338" cy="3662362"/>
          </a:xfrm>
          <a:ln/>
        </p:spPr>
      </p:sp>
      <p:sp>
        <p:nvSpPr>
          <p:cNvPr id="144388" name="Rectangle 3"/>
          <p:cNvSpPr>
            <a:spLocks noGrp="1" noChangeArrowheads="1"/>
          </p:cNvSpPr>
          <p:nvPr>
            <p:ph type="body" idx="1"/>
          </p:nvPr>
        </p:nvSpPr>
        <p:spPr>
          <a:xfrm>
            <a:off x="477079" y="4634244"/>
            <a:ext cx="6498534" cy="4533271"/>
          </a:xfrm>
          <a:noFill/>
          <a:ln/>
        </p:spPr>
        <p:txBody>
          <a:bodyPr lIns="98171" tIns="49085" rIns="98171" bIns="49085"/>
          <a:lstStyle/>
          <a:p>
            <a:pPr algn="just"/>
            <a:r>
              <a:rPr lang="en-US" dirty="0">
                <a:latin typeface="+mj-lt"/>
                <a:ea typeface="Tahoma" panose="020B0604030504040204" pitchFamily="34" charset="0"/>
                <a:cs typeface="Tahoma" panose="020B0604030504040204" pitchFamily="34" charset="0"/>
              </a:rPr>
              <a:t>Continuing to meet all applicable selection criteria is vital in maintaining authorization. Free-standing pharmacy vendors must meet all the criteria established by the USDA and the NC WIC Program, with the exception of being SNAP authorized and maintaining current shelf prices.</a:t>
            </a:r>
          </a:p>
          <a:p>
            <a:pPr algn="just"/>
            <a:endParaRPr lang="en-US" dirty="0">
              <a:latin typeface="+mj-lt"/>
              <a:ea typeface="Tahoma" panose="020B0604030504040204" pitchFamily="34" charset="0"/>
              <a:cs typeface="Tahoma" panose="020B0604030504040204" pitchFamily="34" charset="0"/>
            </a:endParaRPr>
          </a:p>
          <a:p>
            <a:pPr algn="just"/>
            <a:r>
              <a:rPr lang="en-US" dirty="0">
                <a:latin typeface="+mj-lt"/>
                <a:ea typeface="Tahoma" panose="020B0604030504040204" pitchFamily="34" charset="0"/>
                <a:cs typeface="Tahoma" panose="020B0604030504040204" pitchFamily="34" charset="0"/>
              </a:rPr>
              <a:t>SNAP is the Supplemental Nutrition Assistance Program, formerly known as food stamps; remember, free-standing pharmacies are not required to be SNAP authorized in order to participate in the WIC Program.</a:t>
            </a:r>
          </a:p>
          <a:p>
            <a:pPr algn="just"/>
            <a:endParaRPr lang="en-US" dirty="0">
              <a:latin typeface="+mj-lt"/>
              <a:ea typeface="Tahoma" panose="020B0604030504040204" pitchFamily="34" charset="0"/>
              <a:cs typeface="Tahoma" panose="020B0604030504040204" pitchFamily="34" charset="0"/>
            </a:endParaRPr>
          </a:p>
          <a:p>
            <a:pPr algn="just"/>
            <a:r>
              <a:rPr lang="en-US" dirty="0">
                <a:latin typeface="+mj-lt"/>
                <a:ea typeface="Tahoma" panose="020B0604030504040204" pitchFamily="34" charset="0"/>
                <a:cs typeface="Tahoma" panose="020B0604030504040204" pitchFamily="34" charset="0"/>
              </a:rPr>
              <a:t>Since you are experienced vendors, you are familiar with selection criteria. If there are any questions about selection criteria, refer to the items in your Vendor Manual or contact your Local WIC Agency vendor representative. Keep in mind, free-standing pharmacies must meet 18 of the 20 criteria. </a:t>
            </a:r>
          </a:p>
          <a:p>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1024039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730250"/>
            <a:ext cx="6497637" cy="3656013"/>
          </a:xfrm>
        </p:spPr>
      </p:sp>
      <p:sp>
        <p:nvSpPr>
          <p:cNvPr id="3" name="Notes Placeholder 2"/>
          <p:cNvSpPr>
            <a:spLocks noGrp="1"/>
          </p:cNvSpPr>
          <p:nvPr>
            <p:ph type="body" idx="1"/>
          </p:nvPr>
        </p:nvSpPr>
        <p:spPr>
          <a:xfrm>
            <a:off x="556593" y="4630249"/>
            <a:ext cx="6361043" cy="4533271"/>
          </a:xfrm>
        </p:spPr>
        <p:txBody>
          <a:bodyPr/>
          <a:lstStyle/>
          <a:p>
            <a:pPr algn="just"/>
            <a:r>
              <a:rPr lang="en-US" dirty="0">
                <a:latin typeface="+mj-lt"/>
                <a:ea typeface="Tahoma" pitchFamily="34" charset="0"/>
                <a:cs typeface="Tahoma" pitchFamily="34" charset="0"/>
              </a:rPr>
              <a:t>Vendors, their store managers or another authorized pharmacy representative must attend annual vendor training, which is being held today. Failure to attend annual training by September 30th of each year will result in termination of the WIC Vendor Agreement.</a:t>
            </a: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13</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07852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00BCCB49-D746-4AA6-A02F-71282DF03CCC}" type="slidenum">
              <a:rPr lang="en-US" smtClean="0"/>
              <a:pPr/>
              <a:t>14</a:t>
            </a:fld>
            <a:endParaRPr lang="en-US" dirty="0"/>
          </a:p>
        </p:txBody>
      </p:sp>
      <p:sp>
        <p:nvSpPr>
          <p:cNvPr id="111619" name="Rectangle 13"/>
          <p:cNvSpPr txBox="1">
            <a:spLocks noGrp="1" noChangeArrowheads="1"/>
          </p:cNvSpPr>
          <p:nvPr/>
        </p:nvSpPr>
        <p:spPr bwMode="auto">
          <a:xfrm>
            <a:off x="4420738" y="9578576"/>
            <a:ext cx="3382148" cy="502686"/>
          </a:xfrm>
          <a:prstGeom prst="rect">
            <a:avLst/>
          </a:prstGeom>
          <a:noFill/>
          <a:ln w="9525">
            <a:noFill/>
            <a:miter lim="800000"/>
            <a:headEnd/>
            <a:tailEnd/>
          </a:ln>
        </p:spPr>
        <p:txBody>
          <a:bodyPr lIns="100686" tIns="50340" rIns="100686" bIns="50340" anchor="b"/>
          <a:lstStyle/>
          <a:p>
            <a:pPr algn="r" defTabSz="1007703" eaLnBrk="0" hangingPunct="0">
              <a:spcBef>
                <a:spcPct val="20000"/>
              </a:spcBef>
              <a:buFontTx/>
              <a:buChar char="•"/>
            </a:pPr>
            <a:fld id="{36302190-F25C-4698-8F4D-E60A6DCD727C}" type="slidenum">
              <a:rPr lang="en-US" sz="1200">
                <a:latin typeface="Constantia" panose="02030602050306030303" pitchFamily="18" charset="0"/>
              </a:rPr>
              <a:pPr algn="r" defTabSz="1007703" eaLnBrk="0" hangingPunct="0">
                <a:spcBef>
                  <a:spcPct val="20000"/>
                </a:spcBef>
                <a:buFontTx/>
                <a:buChar char="•"/>
              </a:pPr>
              <a:t>14</a:t>
            </a:fld>
            <a:endParaRPr lang="en-US" sz="1200" dirty="0">
              <a:latin typeface="Constantia" panose="02030602050306030303" pitchFamily="18" charset="0"/>
            </a:endParaRPr>
          </a:p>
        </p:txBody>
      </p:sp>
      <p:sp>
        <p:nvSpPr>
          <p:cNvPr id="111620" name="Rectangle 2"/>
          <p:cNvSpPr>
            <a:spLocks noGrp="1" noRot="1" noChangeAspect="1" noChangeArrowheads="1" noTextEdit="1"/>
          </p:cNvSpPr>
          <p:nvPr>
            <p:ph type="sldImg"/>
          </p:nvPr>
        </p:nvSpPr>
        <p:spPr>
          <a:xfrm>
            <a:off x="338138" y="779463"/>
            <a:ext cx="6638925" cy="3735387"/>
          </a:xfrm>
          <a:ln/>
        </p:spPr>
      </p:sp>
      <p:sp>
        <p:nvSpPr>
          <p:cNvPr id="111621" name="Rectangle 3"/>
          <p:cNvSpPr>
            <a:spLocks noGrp="1" noChangeArrowheads="1"/>
          </p:cNvSpPr>
          <p:nvPr>
            <p:ph type="body" idx="1"/>
          </p:nvPr>
        </p:nvSpPr>
        <p:spPr>
          <a:xfrm>
            <a:off x="338138" y="4794504"/>
            <a:ext cx="6638925" cy="3364111"/>
          </a:xfrm>
          <a:noFill/>
          <a:ln/>
        </p:spPr>
        <p:txBody>
          <a:bodyPr lIns="100686" tIns="50340" rIns="100686" bIns="50340">
            <a:normAutofit/>
          </a:bodyPr>
          <a:lstStyle/>
          <a:p>
            <a:pPr algn="just" eaLnBrk="1" hangingPunct="1">
              <a:lnSpc>
                <a:spcPct val="90000"/>
              </a:lnSpc>
            </a:pPr>
            <a:r>
              <a:rPr lang="en-US" dirty="0">
                <a:latin typeface="+mj-lt"/>
              </a:rPr>
              <a:t>Federal regulations require State WIC Programs to establish competitive pricing and price limitations during the process of vendor authorization. Competitive pricing considers the prices a vendor charges for supplemental foods as compared to the prices charged by other authorized vendors and vendor applicants. Price limitations ensure that a vendor applicant has competitive prices and maintains competitive prices as an authorized vendor. </a:t>
            </a:r>
          </a:p>
          <a:p>
            <a:pPr algn="just" eaLnBrk="1" hangingPunct="1">
              <a:lnSpc>
                <a:spcPct val="90000"/>
              </a:lnSpc>
            </a:pPr>
            <a:endParaRPr lang="en-US" dirty="0">
              <a:latin typeface="+mj-lt"/>
            </a:endParaRPr>
          </a:p>
          <a:p>
            <a:pPr algn="just" eaLnBrk="1" hangingPunct="1">
              <a:lnSpc>
                <a:spcPct val="90000"/>
              </a:lnSpc>
            </a:pPr>
            <a:r>
              <a:rPr lang="en-US" dirty="0">
                <a:latin typeface="+mj-lt"/>
              </a:rPr>
              <a:t>Each vendor is assigned to a peer group.</a:t>
            </a:r>
          </a:p>
          <a:p>
            <a:pPr algn="just" eaLnBrk="1" hangingPunct="1">
              <a:lnSpc>
                <a:spcPct val="90000"/>
              </a:lnSpc>
            </a:pPr>
            <a:endParaRPr lang="en-US" dirty="0">
              <a:latin typeface="+mj-lt"/>
            </a:endParaRPr>
          </a:p>
          <a:p>
            <a:pPr algn="just" eaLnBrk="1" hangingPunct="1">
              <a:lnSpc>
                <a:spcPct val="90000"/>
              </a:lnSpc>
            </a:pPr>
            <a:r>
              <a:rPr lang="en-US" dirty="0">
                <a:latin typeface="+mj-lt"/>
              </a:rPr>
              <a:t>Most peer groups will have a Not-to-exceed (NTE) for each universal product code (UPC) for  WIC supplemental foods and contract formula.</a:t>
            </a:r>
          </a:p>
          <a:p>
            <a:pPr algn="just" eaLnBrk="1" hangingPunct="1">
              <a:lnSpc>
                <a:spcPct val="90000"/>
              </a:lnSpc>
            </a:pPr>
            <a:r>
              <a:rPr lang="en-US" dirty="0">
                <a:latin typeface="+mj-lt"/>
              </a:rPr>
              <a:t> </a:t>
            </a:r>
          </a:p>
          <a:p>
            <a:pPr algn="just" eaLnBrk="1" hangingPunct="1">
              <a:lnSpc>
                <a:spcPct val="90000"/>
              </a:lnSpc>
            </a:pPr>
            <a:r>
              <a:rPr lang="en-US" dirty="0">
                <a:latin typeface="+mj-lt"/>
              </a:rPr>
              <a:t>Free-standing pharmacies are not subject to NTE guidelines</a:t>
            </a:r>
            <a:endParaRPr lang="en-US" dirty="0">
              <a:latin typeface="+mj-lt"/>
              <a:ea typeface="Tahoma" pitchFamily="34" charset="0"/>
              <a:cs typeface="Tahoma" pitchFamily="34" charset="0"/>
            </a:endParaRPr>
          </a:p>
        </p:txBody>
      </p:sp>
    </p:spTree>
    <p:extLst>
      <p:ext uri="{BB962C8B-B14F-4D97-AF65-F5344CB8AC3E}">
        <p14:creationId xmlns:p14="http://schemas.microsoft.com/office/powerpoint/2010/main" val="2157456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8787" y="4560570"/>
            <a:ext cx="6397625" cy="2297430"/>
          </a:xfrm>
        </p:spPr>
        <p:txBody>
          <a:bodyPr/>
          <a:lstStyle/>
          <a:p>
            <a:pPr algn="just"/>
            <a:r>
              <a:rPr lang="en-US" dirty="0">
                <a:latin typeface="+mj-lt"/>
              </a:rPr>
              <a:t>North Carolina’s peer group system is displayed on the slide.  It is based on store type and geography. Free-standing pharmacies are in peer group five, regardless of geography.</a:t>
            </a:r>
          </a:p>
        </p:txBody>
      </p:sp>
    </p:spTree>
    <p:extLst>
      <p:ext uri="{BB962C8B-B14F-4D97-AF65-F5344CB8AC3E}">
        <p14:creationId xmlns:p14="http://schemas.microsoft.com/office/powerpoint/2010/main" val="569751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4294967295"/>
          </p:nvPr>
        </p:nvSpPr>
        <p:spPr bwMode="auto">
          <a:xfrm>
            <a:off x="3982721" y="9014630"/>
            <a:ext cx="3229297" cy="487727"/>
          </a:xfrm>
          <a:prstGeom prst="rect">
            <a:avLst/>
          </a:prstGeom>
          <a:noFill/>
          <a:ln>
            <a:miter lim="800000"/>
            <a:headEnd/>
            <a:tailEnd/>
          </a:ln>
        </p:spPr>
        <p:txBody>
          <a:bodyPr lIns="98176" tIns="49089" rIns="98176" bIns="49089" anchor="b"/>
          <a:lstStyle/>
          <a:p>
            <a:pPr defTabSz="982003">
              <a:spcBef>
                <a:spcPct val="0"/>
              </a:spcBef>
            </a:pPr>
            <a:fld id="{C25B7961-985A-43CE-A346-63EE03618211}" type="slidenum">
              <a:rPr lang="en-US">
                <a:latin typeface="Constantia" panose="02030602050306030303" pitchFamily="18" charset="0"/>
                <a:ea typeface="Tahoma" pitchFamily="34" charset="0"/>
                <a:cs typeface="Tahoma" pitchFamily="34" charset="0"/>
              </a:rPr>
              <a:pPr defTabSz="982003">
                <a:spcBef>
                  <a:spcPct val="0"/>
                </a:spcBef>
              </a:pPr>
              <a:t>16</a:t>
            </a:fld>
            <a:endParaRPr lang="en-US" dirty="0">
              <a:latin typeface="Constantia" panose="02030602050306030303" pitchFamily="18" charset="0"/>
              <a:ea typeface="Tahoma" pitchFamily="34" charset="0"/>
              <a:cs typeface="Tahoma" pitchFamily="34" charset="0"/>
            </a:endParaRPr>
          </a:p>
        </p:txBody>
      </p:sp>
      <p:sp>
        <p:nvSpPr>
          <p:cNvPr id="157699" name="Rectangle 2"/>
          <p:cNvSpPr>
            <a:spLocks noGrp="1" noRot="1" noChangeAspect="1" noChangeArrowheads="1" noTextEdit="1"/>
          </p:cNvSpPr>
          <p:nvPr>
            <p:ph type="sldImg"/>
          </p:nvPr>
        </p:nvSpPr>
        <p:spPr>
          <a:xfrm>
            <a:off x="382588" y="685800"/>
            <a:ext cx="6508750" cy="3662363"/>
          </a:xfrm>
          <a:ln/>
        </p:spPr>
      </p:sp>
      <p:sp>
        <p:nvSpPr>
          <p:cNvPr id="157700" name="Rectangle 3"/>
          <p:cNvSpPr>
            <a:spLocks noGrp="1" noChangeArrowheads="1"/>
          </p:cNvSpPr>
          <p:nvPr>
            <p:ph type="body" idx="1"/>
          </p:nvPr>
        </p:nvSpPr>
        <p:spPr>
          <a:xfrm>
            <a:off x="325121" y="4551218"/>
            <a:ext cx="6622814" cy="4533271"/>
          </a:xfrm>
          <a:noFill/>
          <a:ln/>
        </p:spPr>
        <p:txBody>
          <a:bodyPr lIns="98171" tIns="49085" rIns="98171" bIns="49085"/>
          <a:lstStyle/>
          <a:p>
            <a:pPr algn="just"/>
            <a:r>
              <a:rPr lang="en-US" dirty="0">
                <a:latin typeface="+mj-lt"/>
                <a:ea typeface="Tahoma" pitchFamily="34" charset="0"/>
                <a:cs typeface="Tahoma" pitchFamily="34" charset="0"/>
              </a:rPr>
              <a:t>As discussed earlier, NTEs apply only to WIC approved foods and contract infant formulas.</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Exempt infant formula and WIC-eligible nutritionals are termed “exempt” for the purposes of NTEs. For these infant formulas, an open market or shelf price system is used for pricing. Exempt infant formulas and WIC-Eligible Nutritionals are modified to meet special nutritional needs. Examples include Nutramigen, Pregestimil and Ensure. Some grocery stores carry these exempt infant formulas and WIC-eligible nutritionals, but they are not required to. As previously stated, you may obtain the list from the Community Nutrition Services web site listed on the slide.</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Remember, free-standing pharmacies are not subject to NTE guidelines.</a:t>
            </a:r>
          </a:p>
          <a:p>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1776050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4294967295"/>
          </p:nvPr>
        </p:nvSpPr>
        <p:spPr bwMode="auto">
          <a:xfrm>
            <a:off x="4085905" y="9113474"/>
            <a:ext cx="3229297" cy="487727"/>
          </a:xfrm>
          <a:prstGeom prst="rect">
            <a:avLst/>
          </a:prstGeom>
          <a:noFill/>
          <a:ln>
            <a:miter lim="800000"/>
            <a:headEnd/>
            <a:tailEnd/>
          </a:ln>
        </p:spPr>
        <p:txBody>
          <a:bodyPr lIns="98176" tIns="49089" rIns="98176" bIns="49089" anchor="b"/>
          <a:lstStyle/>
          <a:p>
            <a:pPr defTabSz="982003">
              <a:spcBef>
                <a:spcPct val="0"/>
              </a:spcBef>
            </a:pPr>
            <a:fld id="{12FFAD73-F9BE-4563-8C57-D976747826DB}" type="slidenum">
              <a:rPr lang="en-US">
                <a:latin typeface="Constantia" panose="02030602050306030303" pitchFamily="18" charset="0"/>
                <a:ea typeface="Tahoma" pitchFamily="34" charset="0"/>
                <a:cs typeface="Tahoma" pitchFamily="34" charset="0"/>
              </a:rPr>
              <a:pPr defTabSz="982003">
                <a:spcBef>
                  <a:spcPct val="0"/>
                </a:spcBef>
              </a:pPr>
              <a:t>17</a:t>
            </a:fld>
            <a:endParaRPr lang="en-US" dirty="0">
              <a:latin typeface="Constantia" panose="02030602050306030303" pitchFamily="18" charset="0"/>
              <a:ea typeface="Tahoma" pitchFamily="34" charset="0"/>
              <a:cs typeface="Tahoma" pitchFamily="34" charset="0"/>
            </a:endParaRPr>
          </a:p>
        </p:txBody>
      </p:sp>
      <p:sp>
        <p:nvSpPr>
          <p:cNvPr id="158723" name="Rectangle 2"/>
          <p:cNvSpPr>
            <a:spLocks noGrp="1" noRot="1" noChangeAspect="1" noChangeArrowheads="1" noTextEdit="1"/>
          </p:cNvSpPr>
          <p:nvPr>
            <p:ph type="sldImg"/>
          </p:nvPr>
        </p:nvSpPr>
        <p:spPr>
          <a:xfrm>
            <a:off x="409575" y="685800"/>
            <a:ext cx="6496050" cy="3654425"/>
          </a:xfrm>
          <a:ln/>
        </p:spPr>
      </p:sp>
      <p:sp>
        <p:nvSpPr>
          <p:cNvPr id="158724" name="Rectangle 3"/>
          <p:cNvSpPr>
            <a:spLocks noGrp="1" noChangeArrowheads="1"/>
          </p:cNvSpPr>
          <p:nvPr>
            <p:ph type="body" idx="1"/>
          </p:nvPr>
        </p:nvSpPr>
        <p:spPr>
          <a:xfrm>
            <a:off x="469054" y="4634244"/>
            <a:ext cx="6595532" cy="4533271"/>
          </a:xfrm>
          <a:noFill/>
          <a:ln/>
        </p:spPr>
        <p:txBody>
          <a:bodyPr lIns="98171" tIns="49085" rIns="98171" bIns="49085">
            <a:normAutofit/>
          </a:bodyPr>
          <a:lstStyle/>
          <a:p>
            <a:pPr algn="just"/>
            <a:r>
              <a:rPr lang="en-US" dirty="0">
                <a:latin typeface="+mj-lt"/>
                <a:ea typeface="Tahoma" pitchFamily="34" charset="0"/>
                <a:cs typeface="Tahoma" pitchFamily="34" charset="0"/>
              </a:rPr>
              <a:t>A special note about all formulas, contract and exempt:</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You are required to purchase infant formula directly from a State-approved source.  Vendors must provide WIC customers exempt infant formula and WIC-eligible nutritionals purchased only from the State-approved source. Failure to comply with these requirements shall result in termination of the WIC Vendor Agreement.</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A list of state-approved sources can be obtained from your local WIC agency or found at the webpage on the slide under the Approved List of Suppliers of Infant Formula, WIC-eligible </a:t>
            </a:r>
            <a:r>
              <a:rPr lang="en-US" dirty="0" err="1">
                <a:latin typeface="+mj-lt"/>
                <a:ea typeface="Tahoma" pitchFamily="34" charset="0"/>
                <a:cs typeface="Tahoma" pitchFamily="34" charset="0"/>
              </a:rPr>
              <a:t>nutritionals</a:t>
            </a:r>
            <a:r>
              <a:rPr lang="en-US" dirty="0">
                <a:latin typeface="+mj-lt"/>
                <a:ea typeface="Tahoma" pitchFamily="34" charset="0"/>
                <a:cs typeface="Tahoma" pitchFamily="34" charset="0"/>
              </a:rPr>
              <a:t> and Exempt Infant Formula tab.</a:t>
            </a: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endParaRPr lang="en-US" b="1"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984492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4294967295"/>
          </p:nvPr>
        </p:nvSpPr>
        <p:spPr bwMode="auto">
          <a:xfrm>
            <a:off x="4085905" y="9113474"/>
            <a:ext cx="3229297" cy="487727"/>
          </a:xfrm>
          <a:prstGeom prst="rect">
            <a:avLst/>
          </a:prstGeom>
          <a:noFill/>
          <a:ln>
            <a:miter lim="800000"/>
            <a:headEnd/>
            <a:tailEnd/>
          </a:ln>
        </p:spPr>
        <p:txBody>
          <a:bodyPr lIns="98176" tIns="49089" rIns="98176" bIns="49089" anchor="b"/>
          <a:lstStyle/>
          <a:p>
            <a:pPr defTabSz="982003">
              <a:spcBef>
                <a:spcPct val="0"/>
              </a:spcBef>
            </a:pPr>
            <a:fld id="{12FFAD73-F9BE-4563-8C57-D976747826DB}" type="slidenum">
              <a:rPr lang="en-US">
                <a:latin typeface="Constantia" panose="02030602050306030303" pitchFamily="18" charset="0"/>
                <a:ea typeface="Tahoma" pitchFamily="34" charset="0"/>
                <a:cs typeface="Tahoma" pitchFamily="34" charset="0"/>
              </a:rPr>
              <a:pPr defTabSz="982003">
                <a:spcBef>
                  <a:spcPct val="0"/>
                </a:spcBef>
              </a:pPr>
              <a:t>18</a:t>
            </a:fld>
            <a:endParaRPr lang="en-US" dirty="0">
              <a:latin typeface="Constantia" panose="02030602050306030303" pitchFamily="18" charset="0"/>
              <a:ea typeface="Tahoma" pitchFamily="34" charset="0"/>
              <a:cs typeface="Tahoma" pitchFamily="34" charset="0"/>
            </a:endParaRPr>
          </a:p>
        </p:txBody>
      </p:sp>
      <p:sp>
        <p:nvSpPr>
          <p:cNvPr id="158723" name="Rectangle 2"/>
          <p:cNvSpPr>
            <a:spLocks noGrp="1" noRot="1" noChangeAspect="1" noChangeArrowheads="1" noTextEdit="1"/>
          </p:cNvSpPr>
          <p:nvPr>
            <p:ph type="sldImg"/>
          </p:nvPr>
        </p:nvSpPr>
        <p:spPr>
          <a:xfrm>
            <a:off x="409575" y="762000"/>
            <a:ext cx="6496050" cy="3654425"/>
          </a:xfrm>
          <a:ln/>
        </p:spPr>
      </p:sp>
      <p:sp>
        <p:nvSpPr>
          <p:cNvPr id="158724" name="Rectangle 3"/>
          <p:cNvSpPr>
            <a:spLocks noGrp="1" noChangeArrowheads="1"/>
          </p:cNvSpPr>
          <p:nvPr>
            <p:ph type="body" idx="1"/>
          </p:nvPr>
        </p:nvSpPr>
        <p:spPr>
          <a:xfrm>
            <a:off x="359834" y="4589347"/>
            <a:ext cx="6595532" cy="4533271"/>
          </a:xfrm>
          <a:noFill/>
          <a:ln/>
        </p:spPr>
        <p:txBody>
          <a:bodyPr lIns="98171" tIns="49085" rIns="98171" bIns="49085">
            <a:normAutofit/>
          </a:bodyPr>
          <a:lstStyle/>
          <a:p>
            <a:pPr algn="just"/>
            <a:r>
              <a:rPr lang="en-US" dirty="0">
                <a:latin typeface="+mj-lt"/>
                <a:ea typeface="Tahoma" pitchFamily="34" charset="0"/>
                <a:cs typeface="Tahoma" pitchFamily="34" charset="0"/>
              </a:rPr>
              <a:t>Vendors must retain invoices, receipts, copies of purchase orders, and any other proofs of purchase for all WIC supplemental foods, including exempt infant formula and WIC-eligible nutritionals, which details at minimum: the name of the seller and be prepared entirely by the seller or on the seller’s business letterhead; the date of purchase and the date the authorized vendor received the WIC supplemental food at the store if different from the date of purchase; and a description of each WIC supplemental food item purchased, including brand name, unit size, type or form, and quantity. Failure to retain and provide this purchase documentation upon request can lead to disqualification from the WIC Program. </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Again, please remember that authorized pharmacies may only accept eWIC benefits for exempt infant formula and WIC-eligible nutritionals.</a:t>
            </a:r>
          </a:p>
          <a:p>
            <a:pPr algn="just"/>
            <a:endParaRPr lang="en-US" sz="1500" dirty="0">
              <a:latin typeface="Constantia" panose="02030602050306030303" pitchFamily="18" charset="0"/>
              <a:ea typeface="Tahoma" pitchFamily="34" charset="0"/>
              <a:cs typeface="Tahoma" pitchFamily="34" charset="0"/>
            </a:endParaRPr>
          </a:p>
          <a:p>
            <a:endParaRPr lang="en-US" b="1"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504949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4294967295"/>
          </p:nvPr>
        </p:nvSpPr>
        <p:spPr bwMode="auto">
          <a:xfrm>
            <a:off x="4085905" y="9113474"/>
            <a:ext cx="3229297" cy="487727"/>
          </a:xfrm>
          <a:prstGeom prst="rect">
            <a:avLst/>
          </a:prstGeom>
          <a:noFill/>
          <a:ln>
            <a:miter lim="800000"/>
            <a:headEnd/>
            <a:tailEnd/>
          </a:ln>
        </p:spPr>
        <p:txBody>
          <a:bodyPr lIns="98176" tIns="49089" rIns="98176" bIns="49089" anchor="b"/>
          <a:lstStyle/>
          <a:p>
            <a:pPr defTabSz="982003">
              <a:spcBef>
                <a:spcPct val="0"/>
              </a:spcBef>
            </a:pPr>
            <a:fld id="{12FFAD73-F9BE-4563-8C57-D976747826DB}" type="slidenum">
              <a:rPr lang="en-US">
                <a:latin typeface="Constantia" panose="02030602050306030303" pitchFamily="18" charset="0"/>
                <a:ea typeface="Tahoma" pitchFamily="34" charset="0"/>
                <a:cs typeface="Tahoma" pitchFamily="34" charset="0"/>
              </a:rPr>
              <a:pPr defTabSz="982003">
                <a:spcBef>
                  <a:spcPct val="0"/>
                </a:spcBef>
              </a:pPr>
              <a:t>19</a:t>
            </a:fld>
            <a:endParaRPr lang="en-US" dirty="0">
              <a:latin typeface="Constantia" panose="02030602050306030303" pitchFamily="18" charset="0"/>
              <a:ea typeface="Tahoma" pitchFamily="34" charset="0"/>
              <a:cs typeface="Tahoma" pitchFamily="34" charset="0"/>
            </a:endParaRPr>
          </a:p>
        </p:txBody>
      </p:sp>
      <p:sp>
        <p:nvSpPr>
          <p:cNvPr id="158723" name="Rectangle 2"/>
          <p:cNvSpPr>
            <a:spLocks noGrp="1" noRot="1" noChangeAspect="1" noChangeArrowheads="1" noTextEdit="1"/>
          </p:cNvSpPr>
          <p:nvPr>
            <p:ph type="sldImg"/>
          </p:nvPr>
        </p:nvSpPr>
        <p:spPr>
          <a:xfrm>
            <a:off x="409575" y="762000"/>
            <a:ext cx="6496050" cy="3654425"/>
          </a:xfrm>
          <a:ln/>
        </p:spPr>
      </p:sp>
      <p:sp>
        <p:nvSpPr>
          <p:cNvPr id="158724" name="Rectangle 3"/>
          <p:cNvSpPr>
            <a:spLocks noGrp="1" noChangeArrowheads="1"/>
          </p:cNvSpPr>
          <p:nvPr>
            <p:ph type="body" idx="1"/>
          </p:nvPr>
        </p:nvSpPr>
        <p:spPr>
          <a:xfrm>
            <a:off x="359834" y="4589347"/>
            <a:ext cx="6595532" cy="4533271"/>
          </a:xfrm>
          <a:noFill/>
          <a:ln/>
        </p:spPr>
        <p:txBody>
          <a:bodyPr lIns="98171" tIns="49085" rIns="98171" bIns="49085">
            <a:normAutofit/>
          </a:bodyPr>
          <a:lstStyle/>
          <a:p>
            <a:pPr algn="just"/>
            <a:r>
              <a:rPr lang="en-US" dirty="0">
                <a:latin typeface="+mj-lt"/>
              </a:rPr>
              <a:t>Free-standing Pharmacies are NOT allowed to provide Milk-based and Soy-based contract formula to WIC customers.  The WIC Program will not reimburse a pharmacy for an </a:t>
            </a:r>
            <a:r>
              <a:rPr lang="en-US" dirty="0" err="1">
                <a:latin typeface="+mj-lt"/>
              </a:rPr>
              <a:t>eWIC</a:t>
            </a:r>
            <a:r>
              <a:rPr lang="en-US" dirty="0">
                <a:latin typeface="+mj-lt"/>
              </a:rPr>
              <a:t> transaction for  these formulas.</a:t>
            </a:r>
          </a:p>
          <a:p>
            <a:endParaRPr lang="en-US" b="1" dirty="0">
              <a:latin typeface="Constantia" panose="02030602050306030303" pitchFamily="18" charset="0"/>
              <a:ea typeface="Tahoma" pitchFamily="34" charset="0"/>
              <a:cs typeface="Tahoma" pitchFamily="34" charset="0"/>
            </a:endParaRPr>
          </a:p>
          <a:p>
            <a:endParaRPr lang="en-US" b="1" dirty="0">
              <a:latin typeface="Constantia" panose="02030602050306030303" pitchFamily="18" charset="0"/>
              <a:ea typeface="Tahoma" pitchFamily="34" charset="0"/>
              <a:cs typeface="Tahoma" pitchFamily="34" charset="0"/>
            </a:endParaRPr>
          </a:p>
          <a:p>
            <a:r>
              <a:rPr lang="en-US" b="1" dirty="0">
                <a:latin typeface="Constantia" panose="02030602050306030303" pitchFamily="18" charset="0"/>
                <a:ea typeface="Tahoma" pitchFamily="34" charset="0"/>
                <a:cs typeface="Tahoma" pitchFamily="34" charset="0"/>
              </a:rPr>
              <a:t>REMINDER TO SPEAKER: Similac is NC’s contract formula.</a:t>
            </a:r>
          </a:p>
        </p:txBody>
      </p:sp>
    </p:spTree>
    <p:extLst>
      <p:ext uri="{BB962C8B-B14F-4D97-AF65-F5344CB8AC3E}">
        <p14:creationId xmlns:p14="http://schemas.microsoft.com/office/powerpoint/2010/main" val="1709930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B6CFD5B-B0D2-4CDA-BF79-F96FC5A5415C}" type="slidenum">
              <a:rPr lang="en-US">
                <a:latin typeface="Constantia" panose="02030602050306030303" pitchFamily="18" charset="0"/>
                <a:ea typeface="Tahoma" pitchFamily="34" charset="0"/>
                <a:cs typeface="Tahoma" pitchFamily="34" charset="0"/>
              </a:rPr>
              <a:pPr/>
              <a:t>2</a:t>
            </a:fld>
            <a:endParaRPr lang="en-US" dirty="0">
              <a:latin typeface="Constantia" panose="02030602050306030303" pitchFamily="18" charset="0"/>
              <a:ea typeface="Tahoma" pitchFamily="34" charset="0"/>
              <a:cs typeface="Tahoma" pitchFamily="34" charset="0"/>
            </a:endParaRPr>
          </a:p>
        </p:txBody>
      </p:sp>
      <p:sp>
        <p:nvSpPr>
          <p:cNvPr id="101379" name="Rectangle 2"/>
          <p:cNvSpPr>
            <a:spLocks noGrp="1" noRot="1" noChangeAspect="1" noChangeArrowheads="1" noTextEdit="1"/>
          </p:cNvSpPr>
          <p:nvPr>
            <p:ph type="sldImg"/>
          </p:nvPr>
        </p:nvSpPr>
        <p:spPr>
          <a:xfrm>
            <a:off x="477838" y="730250"/>
            <a:ext cx="6497637" cy="3656013"/>
          </a:xfrm>
          <a:ln/>
        </p:spPr>
      </p:sp>
      <p:sp>
        <p:nvSpPr>
          <p:cNvPr id="101380" name="Rectangle 3"/>
          <p:cNvSpPr>
            <a:spLocks noGrp="1" noChangeArrowheads="1"/>
          </p:cNvSpPr>
          <p:nvPr>
            <p:ph type="body" idx="1"/>
          </p:nvPr>
        </p:nvSpPr>
        <p:spPr>
          <a:xfrm>
            <a:off x="477838" y="4630576"/>
            <a:ext cx="6497636" cy="4533271"/>
          </a:xfrm>
        </p:spPr>
        <p:txBody>
          <a:bodyPr lIns="98183" tIns="49089" rIns="98183" bIns="49089"/>
          <a:lstStyle/>
          <a:p>
            <a:pPr algn="just" defTabSz="929001">
              <a:defRPr/>
            </a:pPr>
            <a:r>
              <a:rPr lang="en-US" dirty="0">
                <a:ea typeface="Tahoma" pitchFamily="34" charset="0"/>
                <a:cs typeface="Tahoma" pitchFamily="34" charset="0"/>
              </a:rPr>
              <a:t>Today we will be covering a lot of material. We will review how to maintain your vendor status, including review of selection criteria, classification of free-standing pharmacies and transaction of WIC-eligible nutritionals and exempt infant formula. We will discuss eWIC procedures as well as program compliance and fraud prevention measures. These include monitoring, compliance investigations, violations and patterns of occurrences, vendor claims, and how to handle customer service issues (complaints). Lastly, we will discuss the required forms you must complete.</a:t>
            </a:r>
          </a:p>
          <a:p>
            <a:pPr marL="464457" lvl="1" algn="just"/>
            <a:endParaRPr lang="en-US" dirty="0"/>
          </a:p>
        </p:txBody>
      </p:sp>
    </p:spTree>
    <p:extLst>
      <p:ext uri="{BB962C8B-B14F-4D97-AF65-F5344CB8AC3E}">
        <p14:creationId xmlns:p14="http://schemas.microsoft.com/office/powerpoint/2010/main" val="3285783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B86720ED-EA5A-4279-8901-021C75B27C53}" type="slidenum">
              <a:rPr lang="en-US" smtClean="0">
                <a:latin typeface="Constantia" panose="02030602050306030303" pitchFamily="18" charset="0"/>
                <a:ea typeface="Tahoma" pitchFamily="34" charset="0"/>
                <a:cs typeface="Tahoma" pitchFamily="34" charset="0"/>
              </a:rPr>
              <a:pPr/>
              <a:t>20</a:t>
            </a:fld>
            <a:endParaRPr lang="en-US" dirty="0">
              <a:latin typeface="Constantia" panose="02030602050306030303" pitchFamily="18" charset="0"/>
              <a:ea typeface="Tahoma" pitchFamily="34" charset="0"/>
              <a:cs typeface="Tahoma" pitchFamily="34" charset="0"/>
            </a:endParaRPr>
          </a:p>
        </p:txBody>
      </p:sp>
      <p:sp>
        <p:nvSpPr>
          <p:cNvPr id="84995" name="Rectangle 2"/>
          <p:cNvSpPr>
            <a:spLocks noGrp="1" noRot="1" noChangeAspect="1" noChangeArrowheads="1" noTextEdit="1"/>
          </p:cNvSpPr>
          <p:nvPr>
            <p:ph type="sldImg"/>
          </p:nvPr>
        </p:nvSpPr>
        <p:spPr>
          <a:xfrm>
            <a:off x="411163" y="762000"/>
            <a:ext cx="6492875" cy="3654425"/>
          </a:xfrm>
          <a:ln/>
        </p:spPr>
      </p:sp>
      <p:sp>
        <p:nvSpPr>
          <p:cNvPr id="84996" name="Rectangle 3"/>
          <p:cNvSpPr>
            <a:spLocks noGrp="1" noChangeArrowheads="1"/>
          </p:cNvSpPr>
          <p:nvPr>
            <p:ph type="body" idx="1"/>
          </p:nvPr>
        </p:nvSpPr>
        <p:spPr>
          <a:xfrm>
            <a:off x="485363" y="4630578"/>
            <a:ext cx="6432273" cy="4533271"/>
          </a:xfrm>
          <a:noFill/>
          <a:ln/>
        </p:spPr>
        <p:txBody>
          <a:bodyPr lIns="97407" tIns="48705" rIns="97407" bIns="48705"/>
          <a:lstStyle/>
          <a:p>
            <a:pPr algn="just">
              <a:tabLst>
                <a:tab pos="1102997" algn="l"/>
              </a:tabLst>
            </a:pPr>
            <a:r>
              <a:rPr lang="en-US" dirty="0">
                <a:latin typeface="+mj-lt"/>
                <a:ea typeface="Tahoma" pitchFamily="34" charset="0"/>
                <a:cs typeface="Tahoma" pitchFamily="34" charset="0"/>
              </a:rPr>
              <a:t>There are a wide variety of exempt infant formulas and WIC-eligible nutritionals allowed by the WIC Program. It is important that free-standing pharmacy vendors, remember to provide only the brand, size, quantity and type of exempt infant formula or WIC-eligible nutritional issued to the WIC customer. 
You can run a balance inquiry for the WIC customer to verify the type of exempt infant formula or WIC-eligible nutritional issued. </a:t>
            </a:r>
          </a:p>
        </p:txBody>
      </p:sp>
    </p:spTree>
    <p:extLst>
      <p:ext uri="{BB962C8B-B14F-4D97-AF65-F5344CB8AC3E}">
        <p14:creationId xmlns:p14="http://schemas.microsoft.com/office/powerpoint/2010/main" val="797008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1" y="4630247"/>
            <a:ext cx="6069496" cy="4386549"/>
          </a:xfrm>
        </p:spPr>
        <p:txBody>
          <a:bodyPr/>
          <a:lstStyle/>
          <a:p>
            <a:pPr algn="just"/>
            <a:r>
              <a:rPr lang="en-US" dirty="0">
                <a:latin typeface="+mj-lt"/>
                <a:ea typeface="Tahoma" panose="020B0604030504040204" pitchFamily="34" charset="0"/>
                <a:cs typeface="Tahoma" panose="020B0604030504040204" pitchFamily="34" charset="0"/>
              </a:rPr>
              <a:t>Exchanges of identical items are allowed when it is determined that they are defective or spoiled.  </a:t>
            </a:r>
          </a:p>
          <a:p>
            <a:pPr algn="just"/>
            <a:endParaRPr lang="en-US" dirty="0">
              <a:latin typeface="+mj-lt"/>
              <a:ea typeface="Tahoma" panose="020B0604030504040204" pitchFamily="34" charset="0"/>
              <a:cs typeface="Tahoma" panose="020B0604030504040204" pitchFamily="34" charset="0"/>
            </a:endParaRPr>
          </a:p>
          <a:p>
            <a:pPr algn="just"/>
            <a:r>
              <a:rPr lang="en-US" dirty="0">
                <a:latin typeface="+mj-lt"/>
                <a:ea typeface="Tahoma" panose="020B0604030504040204" pitchFamily="34" charset="0"/>
                <a:cs typeface="Tahoma" panose="020B0604030504040204" pitchFamily="34" charset="0"/>
              </a:rPr>
              <a:t>Exchanges are also allowed when items have exceeded their “best if used by” or “sell by” date on the date of purchase.</a:t>
            </a: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r>
              <a:rPr lang="en-US" sz="1500" dirty="0">
                <a:latin typeface="+mj-lt"/>
                <a:ea typeface="Tahoma" panose="020B0604030504040204" pitchFamily="34" charset="0"/>
                <a:cs typeface="Tahoma" panose="020B0604030504040204" pitchFamily="34" charset="0"/>
              </a:rPr>
              <a:t>Photo Credit: blond man thinking_Fotolia_82668318_Subscription_L.jpg</a:t>
            </a:r>
          </a:p>
          <a:p>
            <a:endParaRPr lang="en-US" dirty="0">
              <a:latin typeface="Constantia" panose="02030602050306030303" pitchFamily="18"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277FD931-451E-4B36-ABA2-042D5FD0E452}" type="slidenum">
              <a:rPr lang="en-US" smtClean="0"/>
              <a:t>21</a:t>
            </a:fld>
            <a:endParaRPr lang="en-US" dirty="0"/>
          </a:p>
        </p:txBody>
      </p:sp>
    </p:spTree>
    <p:extLst>
      <p:ext uri="{BB962C8B-B14F-4D97-AF65-F5344CB8AC3E}">
        <p14:creationId xmlns:p14="http://schemas.microsoft.com/office/powerpoint/2010/main" val="770052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xfrm>
            <a:off x="3815518" y="9089144"/>
            <a:ext cx="3451558" cy="512056"/>
          </a:xfrm>
          <a:noFill/>
        </p:spPr>
        <p:txBody>
          <a:bodyPr/>
          <a:lstStyle/>
          <a:p>
            <a:pPr defTabSz="474254">
              <a:defRPr/>
            </a:pPr>
            <a:fld id="{F303C7E2-17DC-40F8-848E-489879353C01}" type="slidenum">
              <a:rPr lang="en-US">
                <a:solidFill>
                  <a:srgbClr val="000000"/>
                </a:solidFill>
                <a:latin typeface="Constantia"/>
              </a:rPr>
              <a:pPr defTabSz="474254">
                <a:defRPr/>
              </a:pPr>
              <a:t>22</a:t>
            </a:fld>
            <a:endParaRPr lang="en-US" dirty="0">
              <a:solidFill>
                <a:srgbClr val="000000"/>
              </a:solidFill>
              <a:latin typeface="Constantia"/>
            </a:endParaRPr>
          </a:p>
        </p:txBody>
      </p:sp>
      <p:sp>
        <p:nvSpPr>
          <p:cNvPr id="137220" name="Rectangle 2"/>
          <p:cNvSpPr>
            <a:spLocks noGrp="1" noRot="1" noChangeAspect="1" noChangeArrowheads="1" noTextEdit="1"/>
          </p:cNvSpPr>
          <p:nvPr>
            <p:ph type="sldImg"/>
          </p:nvPr>
        </p:nvSpPr>
        <p:spPr>
          <a:xfrm>
            <a:off x="414338" y="609600"/>
            <a:ext cx="6486525" cy="3649663"/>
          </a:xfrm>
          <a:ln/>
        </p:spPr>
      </p:sp>
      <p:sp>
        <p:nvSpPr>
          <p:cNvPr id="137221" name="Rectangle 3"/>
          <p:cNvSpPr>
            <a:spLocks noGrp="1" noChangeArrowheads="1"/>
          </p:cNvSpPr>
          <p:nvPr>
            <p:ph type="body" idx="1"/>
          </p:nvPr>
        </p:nvSpPr>
        <p:spPr>
          <a:xfrm>
            <a:off x="318052" y="4766636"/>
            <a:ext cx="6582811" cy="3767764"/>
          </a:xfrm>
          <a:noFill/>
          <a:ln/>
        </p:spPr>
        <p:txBody>
          <a:bodyPr lIns="108320" tIns="54158" rIns="108320" bIns="54158"/>
          <a:lstStyle/>
          <a:p>
            <a:pPr algn="just">
              <a:tabLst>
                <a:tab pos="1102997" algn="l"/>
              </a:tabLst>
              <a:defRPr/>
            </a:pPr>
            <a:r>
              <a:rPr lang="en-US" dirty="0">
                <a:latin typeface="+mj-lt"/>
                <a:ea typeface="Tahoma" pitchFamily="34" charset="0"/>
                <a:cs typeface="Tahoma" pitchFamily="34" charset="0"/>
              </a:rPr>
              <a:t>Pharmacies are required to process eWIC transactions accurately, in a timely manner, and in accordance with the terms of the North Carolina WIC Vendor Agreement. Maintain compliance with the eWIC Processor Vendor Agreement, the FNS EBT operating rules, standards and technical requirements, WIC Program Rules, State and Federal regulations and statutes. </a:t>
            </a:r>
          </a:p>
          <a:p>
            <a:pPr algn="just">
              <a:tabLst>
                <a:tab pos="1102997" algn="l"/>
              </a:tabLst>
              <a:defRPr/>
            </a:pPr>
            <a:endParaRPr lang="en-US" dirty="0">
              <a:latin typeface="+mj-lt"/>
              <a:ea typeface="Tahoma" pitchFamily="34" charset="0"/>
              <a:cs typeface="Tahoma" pitchFamily="34" charset="0"/>
            </a:endParaRPr>
          </a:p>
          <a:p>
            <a:pPr algn="just">
              <a:tabLst>
                <a:tab pos="1102997" algn="l"/>
              </a:tabLst>
              <a:defRPr/>
            </a:pPr>
            <a:r>
              <a:rPr lang="en-US" dirty="0">
                <a:latin typeface="+mj-lt"/>
                <a:ea typeface="Tahoma" pitchFamily="34" charset="0"/>
                <a:cs typeface="Tahoma" pitchFamily="34" charset="0"/>
              </a:rPr>
              <a:t>You must also maintain a North Carolina eWIC processor certified in-store eWIC point-of-sale system, that is available for WIC redemption processing during all hours of operation.</a:t>
            </a:r>
          </a:p>
          <a:p>
            <a:pPr eaLnBrk="1" hangingPunct="1"/>
            <a:endParaRPr lang="en-US" dirty="0"/>
          </a:p>
        </p:txBody>
      </p:sp>
    </p:spTree>
    <p:extLst>
      <p:ext uri="{BB962C8B-B14F-4D97-AF65-F5344CB8AC3E}">
        <p14:creationId xmlns:p14="http://schemas.microsoft.com/office/powerpoint/2010/main" val="5690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xfrm>
            <a:off x="3815518" y="9089144"/>
            <a:ext cx="3451558" cy="512056"/>
          </a:xfrm>
          <a:noFill/>
        </p:spPr>
        <p:txBody>
          <a:bodyPr/>
          <a:lstStyle/>
          <a:p>
            <a:pPr defTabSz="474254">
              <a:defRPr/>
            </a:pPr>
            <a:fld id="{F303C7E2-17DC-40F8-848E-489879353C01}" type="slidenum">
              <a:rPr lang="en-US">
                <a:solidFill>
                  <a:srgbClr val="000000"/>
                </a:solidFill>
                <a:latin typeface="Constantia"/>
              </a:rPr>
              <a:pPr defTabSz="474254">
                <a:defRPr/>
              </a:pPr>
              <a:t>23</a:t>
            </a:fld>
            <a:endParaRPr lang="en-US" dirty="0">
              <a:solidFill>
                <a:srgbClr val="000000"/>
              </a:solidFill>
              <a:latin typeface="Constantia"/>
            </a:endParaRPr>
          </a:p>
        </p:txBody>
      </p:sp>
      <p:sp>
        <p:nvSpPr>
          <p:cNvPr id="137220" name="Rectangle 2"/>
          <p:cNvSpPr>
            <a:spLocks noGrp="1" noRot="1" noChangeAspect="1" noChangeArrowheads="1" noTextEdit="1"/>
          </p:cNvSpPr>
          <p:nvPr>
            <p:ph type="sldImg"/>
          </p:nvPr>
        </p:nvSpPr>
        <p:spPr>
          <a:xfrm>
            <a:off x="414338" y="609600"/>
            <a:ext cx="6486525" cy="3649663"/>
          </a:xfrm>
          <a:ln/>
        </p:spPr>
      </p:sp>
      <p:sp>
        <p:nvSpPr>
          <p:cNvPr id="137221" name="Rectangle 3"/>
          <p:cNvSpPr>
            <a:spLocks noGrp="1" noChangeArrowheads="1"/>
          </p:cNvSpPr>
          <p:nvPr>
            <p:ph type="body" idx="1"/>
          </p:nvPr>
        </p:nvSpPr>
        <p:spPr>
          <a:xfrm>
            <a:off x="318052" y="4321608"/>
            <a:ext cx="6582811" cy="4441392"/>
          </a:xfrm>
          <a:noFill/>
          <a:ln/>
        </p:spPr>
        <p:txBody>
          <a:bodyPr lIns="108320" tIns="54158" rIns="108320" bIns="54158"/>
          <a:lstStyle/>
          <a:p>
            <a:pPr algn="just">
              <a:spcAft>
                <a:spcPts val="622"/>
              </a:spcAft>
              <a:tabLst>
                <a:tab pos="1102997" algn="l"/>
              </a:tabLst>
              <a:defRPr/>
            </a:pPr>
            <a:r>
              <a:rPr lang="en-US" dirty="0">
                <a:latin typeface="+mj-lt"/>
                <a:ea typeface="Tahoma" pitchFamily="34" charset="0"/>
                <a:cs typeface="Tahoma" pitchFamily="34" charset="0"/>
              </a:rPr>
              <a:t>Vendors that use stand-beside device(s) to transact </a:t>
            </a:r>
            <a:r>
              <a:rPr lang="en-US" dirty="0" err="1">
                <a:latin typeface="+mj-lt"/>
                <a:ea typeface="Tahoma" pitchFamily="34" charset="0"/>
                <a:cs typeface="Tahoma" pitchFamily="34" charset="0"/>
              </a:rPr>
              <a:t>eWIC</a:t>
            </a:r>
            <a:r>
              <a:rPr lang="en-US" dirty="0">
                <a:latin typeface="+mj-lt"/>
                <a:ea typeface="Tahoma" pitchFamily="34" charset="0"/>
                <a:cs typeface="Tahoma" pitchFamily="34" charset="0"/>
              </a:rPr>
              <a:t> may decide to upgrade to an integrated system. In order to do that you must: </a:t>
            </a:r>
          </a:p>
          <a:p>
            <a:pPr algn="just">
              <a:spcAft>
                <a:spcPts val="622"/>
              </a:spcAft>
              <a:tabLst>
                <a:tab pos="1102997" algn="l"/>
              </a:tabLst>
              <a:defRPr/>
            </a:pPr>
            <a:r>
              <a:rPr lang="en-US" dirty="0">
                <a:latin typeface="+mj-lt"/>
                <a:ea typeface="Tahoma" pitchFamily="34" charset="0"/>
                <a:cs typeface="Tahoma" pitchFamily="34" charset="0"/>
              </a:rPr>
              <a:t>Inform the eWIC processor (State Approved EBT Processor) before making any change, so that it can be determined if the system needs to be certified and testing can be performed to establish connectivity. </a:t>
            </a:r>
          </a:p>
          <a:p>
            <a:pPr algn="just">
              <a:spcAft>
                <a:spcPts val="622"/>
              </a:spcAft>
              <a:tabLst>
                <a:tab pos="1102997" algn="l"/>
              </a:tabLst>
              <a:defRPr/>
            </a:pPr>
            <a:r>
              <a:rPr lang="en-US" dirty="0">
                <a:latin typeface="+mj-lt"/>
                <a:ea typeface="Tahoma" pitchFamily="34" charset="0"/>
                <a:cs typeface="Tahoma" pitchFamily="34" charset="0"/>
              </a:rPr>
              <a:t>Inform the State WIC Agency so that Level III certification testing can be performed prior to use of the system in the store. </a:t>
            </a:r>
          </a:p>
          <a:p>
            <a:pPr algn="just">
              <a:spcAft>
                <a:spcPts val="622"/>
              </a:spcAft>
              <a:tabLst>
                <a:tab pos="1102997" algn="l"/>
              </a:tabLst>
              <a:defRPr/>
            </a:pPr>
            <a:endParaRPr lang="en-US" sz="900" dirty="0">
              <a:latin typeface="+mj-lt"/>
              <a:ea typeface="Tahoma" pitchFamily="34" charset="0"/>
              <a:cs typeface="Tahoma" pitchFamily="34" charset="0"/>
            </a:endParaRPr>
          </a:p>
          <a:p>
            <a:pPr algn="just">
              <a:spcAft>
                <a:spcPts val="622"/>
              </a:spcAft>
              <a:tabLst>
                <a:tab pos="1102997" algn="l"/>
              </a:tabLst>
              <a:defRPr/>
            </a:pPr>
            <a:r>
              <a:rPr lang="en-US" dirty="0">
                <a:latin typeface="+mj-lt"/>
                <a:ea typeface="Tahoma" pitchFamily="34" charset="0"/>
                <a:cs typeface="Tahoma" pitchFamily="34" charset="0"/>
              </a:rPr>
              <a:t>Testing performed with the </a:t>
            </a:r>
            <a:r>
              <a:rPr lang="en-US" dirty="0" err="1">
                <a:latin typeface="+mj-lt"/>
                <a:ea typeface="Tahoma" pitchFamily="34" charset="0"/>
                <a:cs typeface="Tahoma" pitchFamily="34" charset="0"/>
              </a:rPr>
              <a:t>eWIC</a:t>
            </a:r>
            <a:r>
              <a:rPr lang="en-US" dirty="0">
                <a:latin typeface="+mj-lt"/>
                <a:ea typeface="Tahoma" pitchFamily="34" charset="0"/>
                <a:cs typeface="Tahoma" pitchFamily="34" charset="0"/>
              </a:rPr>
              <a:t> processor for a new system that a vendor chooses to use does not supersede the Level III certification testing that must be performed by the State WIC Agency. The state will still need to perform Level III testing.</a:t>
            </a:r>
          </a:p>
          <a:p>
            <a:pPr algn="just">
              <a:spcAft>
                <a:spcPts val="622"/>
              </a:spcAft>
              <a:tabLst>
                <a:tab pos="1102997" algn="l"/>
              </a:tabLst>
              <a:defRPr/>
            </a:pPr>
            <a:endParaRPr lang="en-US" sz="900" dirty="0">
              <a:latin typeface="+mj-lt"/>
              <a:ea typeface="Tahoma" pitchFamily="34" charset="0"/>
              <a:cs typeface="Tahoma" pitchFamily="34" charset="0"/>
            </a:endParaRPr>
          </a:p>
          <a:p>
            <a:pPr algn="just">
              <a:spcAft>
                <a:spcPts val="622"/>
              </a:spcAft>
              <a:tabLst>
                <a:tab pos="1102997" algn="l"/>
              </a:tabLst>
              <a:defRPr/>
            </a:pPr>
            <a:r>
              <a:rPr lang="en-US" dirty="0">
                <a:latin typeface="+mj-lt"/>
                <a:ea typeface="Tahoma" pitchFamily="34" charset="0"/>
                <a:cs typeface="Tahoma" pitchFamily="34" charset="0"/>
              </a:rPr>
              <a:t>These procedures also apply to vendors who alter the integrated system that they currently use or decide to use a different integrated system altogether.</a:t>
            </a:r>
          </a:p>
          <a:p>
            <a:pPr eaLnBrk="1" hangingPunct="1"/>
            <a:endParaRPr lang="en-US" dirty="0"/>
          </a:p>
        </p:txBody>
      </p:sp>
    </p:spTree>
    <p:extLst>
      <p:ext uri="{BB962C8B-B14F-4D97-AF65-F5344CB8AC3E}">
        <p14:creationId xmlns:p14="http://schemas.microsoft.com/office/powerpoint/2010/main" val="3564202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xfrm>
            <a:off x="3815518" y="9089144"/>
            <a:ext cx="3451558" cy="512056"/>
          </a:xfrm>
          <a:noFill/>
        </p:spPr>
        <p:txBody>
          <a:bodyPr/>
          <a:lstStyle/>
          <a:p>
            <a:pPr defTabSz="474254">
              <a:defRPr/>
            </a:pPr>
            <a:fld id="{F303C7E2-17DC-40F8-848E-489879353C01}" type="slidenum">
              <a:rPr lang="en-US">
                <a:solidFill>
                  <a:srgbClr val="000000"/>
                </a:solidFill>
                <a:latin typeface="Constantia"/>
              </a:rPr>
              <a:pPr defTabSz="474254">
                <a:defRPr/>
              </a:pPr>
              <a:t>24</a:t>
            </a:fld>
            <a:endParaRPr lang="en-US" dirty="0">
              <a:solidFill>
                <a:srgbClr val="000000"/>
              </a:solidFill>
              <a:latin typeface="Constantia"/>
            </a:endParaRPr>
          </a:p>
        </p:txBody>
      </p:sp>
      <p:sp>
        <p:nvSpPr>
          <p:cNvPr id="137220" name="Rectangle 2"/>
          <p:cNvSpPr>
            <a:spLocks noGrp="1" noRot="1" noChangeAspect="1" noChangeArrowheads="1" noTextEdit="1"/>
          </p:cNvSpPr>
          <p:nvPr>
            <p:ph type="sldImg"/>
          </p:nvPr>
        </p:nvSpPr>
        <p:spPr>
          <a:xfrm>
            <a:off x="414338" y="609600"/>
            <a:ext cx="6486525" cy="3649663"/>
          </a:xfrm>
          <a:ln/>
        </p:spPr>
      </p:sp>
      <p:sp>
        <p:nvSpPr>
          <p:cNvPr id="137221" name="Rectangle 3"/>
          <p:cNvSpPr>
            <a:spLocks noGrp="1" noChangeArrowheads="1"/>
          </p:cNvSpPr>
          <p:nvPr>
            <p:ph type="body" idx="1"/>
          </p:nvPr>
        </p:nvSpPr>
        <p:spPr>
          <a:xfrm>
            <a:off x="318052" y="4766636"/>
            <a:ext cx="6582811" cy="3767764"/>
          </a:xfrm>
          <a:noFill/>
          <a:ln/>
        </p:spPr>
        <p:txBody>
          <a:bodyPr lIns="108320" tIns="54158" rIns="108320" bIns="54158"/>
          <a:lstStyle/>
          <a:p>
            <a:pPr algn="just">
              <a:spcAft>
                <a:spcPts val="622"/>
              </a:spcAft>
              <a:tabLst>
                <a:tab pos="1102997" algn="l"/>
              </a:tabLst>
              <a:defRPr/>
            </a:pPr>
            <a:r>
              <a:rPr lang="en-US" dirty="0">
                <a:latin typeface="+mj-lt"/>
                <a:ea typeface="Tahoma" pitchFamily="34" charset="0"/>
                <a:cs typeface="Tahoma" pitchFamily="34" charset="0"/>
              </a:rPr>
              <a:t>The State WIC Agency must grant final approval of the system, before the new system is altered and/or used by vendors.</a:t>
            </a:r>
          </a:p>
          <a:p>
            <a:pPr algn="just">
              <a:spcAft>
                <a:spcPts val="622"/>
              </a:spcAft>
              <a:tabLst>
                <a:tab pos="1102997" algn="l"/>
              </a:tabLst>
              <a:defRPr/>
            </a:pPr>
            <a:endParaRPr lang="en-US" dirty="0">
              <a:latin typeface="+mj-lt"/>
              <a:ea typeface="Tahoma" pitchFamily="34" charset="0"/>
              <a:cs typeface="Tahoma" pitchFamily="34" charset="0"/>
            </a:endParaRPr>
          </a:p>
          <a:p>
            <a:pPr algn="just">
              <a:spcAft>
                <a:spcPts val="622"/>
              </a:spcAft>
              <a:tabLst>
                <a:tab pos="1102997" algn="l"/>
              </a:tabLst>
              <a:defRPr/>
            </a:pPr>
            <a:r>
              <a:rPr lang="en-US" dirty="0">
                <a:latin typeface="+mj-lt"/>
                <a:ea typeface="Tahoma" pitchFamily="34" charset="0"/>
                <a:cs typeface="Tahoma" pitchFamily="34" charset="0"/>
              </a:rPr>
              <a:t>Vendors must inform the State WIC Agency if their integrated cash register system will be altered or revised in any manner that impacts </a:t>
            </a:r>
            <a:r>
              <a:rPr lang="en-US" dirty="0" err="1">
                <a:latin typeface="+mj-lt"/>
                <a:ea typeface="Tahoma" pitchFamily="34" charset="0"/>
                <a:cs typeface="Tahoma" pitchFamily="34" charset="0"/>
              </a:rPr>
              <a:t>eWIC</a:t>
            </a:r>
            <a:r>
              <a:rPr lang="en-US" dirty="0">
                <a:latin typeface="+mj-lt"/>
                <a:ea typeface="Tahoma" pitchFamily="34" charset="0"/>
                <a:cs typeface="Tahoma" pitchFamily="34" charset="0"/>
              </a:rPr>
              <a:t> redemption. This is a requirement detailed in the Terms of Vendor Agreement. Failure to do so may result in the termination of their WIC Vendor Agreement.</a:t>
            </a:r>
          </a:p>
          <a:p>
            <a:pPr algn="just">
              <a:spcAft>
                <a:spcPts val="622"/>
              </a:spcAft>
              <a:tabLst>
                <a:tab pos="1102997" algn="l"/>
              </a:tabLst>
              <a:defRPr/>
            </a:pPr>
            <a:endParaRPr lang="en-US" dirty="0">
              <a:latin typeface="+mj-lt"/>
              <a:ea typeface="Tahoma" pitchFamily="34" charset="0"/>
              <a:cs typeface="Tahoma" pitchFamily="34" charset="0"/>
            </a:endParaRPr>
          </a:p>
          <a:p>
            <a:pPr eaLnBrk="1" hangingPunct="1"/>
            <a:endParaRPr lang="en-US" dirty="0"/>
          </a:p>
        </p:txBody>
      </p:sp>
    </p:spTree>
    <p:extLst>
      <p:ext uri="{BB962C8B-B14F-4D97-AF65-F5344CB8AC3E}">
        <p14:creationId xmlns:p14="http://schemas.microsoft.com/office/powerpoint/2010/main" val="2211467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xfrm>
            <a:off x="3815518" y="9089144"/>
            <a:ext cx="3451558" cy="512056"/>
          </a:xfrm>
          <a:noFill/>
        </p:spPr>
        <p:txBody>
          <a:bodyPr/>
          <a:lstStyle/>
          <a:p>
            <a:pPr defTabSz="474254">
              <a:defRPr/>
            </a:pPr>
            <a:fld id="{F303C7E2-17DC-40F8-848E-489879353C01}" type="slidenum">
              <a:rPr lang="en-US">
                <a:solidFill>
                  <a:srgbClr val="000000"/>
                </a:solidFill>
                <a:latin typeface="Constantia"/>
              </a:rPr>
              <a:pPr defTabSz="474254">
                <a:defRPr/>
              </a:pPr>
              <a:t>25</a:t>
            </a:fld>
            <a:endParaRPr lang="en-US" dirty="0">
              <a:solidFill>
                <a:srgbClr val="000000"/>
              </a:solidFill>
              <a:latin typeface="Constantia"/>
            </a:endParaRPr>
          </a:p>
        </p:txBody>
      </p:sp>
      <p:sp>
        <p:nvSpPr>
          <p:cNvPr id="137220" name="Rectangle 2"/>
          <p:cNvSpPr>
            <a:spLocks noGrp="1" noRot="1" noChangeAspect="1" noChangeArrowheads="1" noTextEdit="1"/>
          </p:cNvSpPr>
          <p:nvPr>
            <p:ph type="sldImg"/>
          </p:nvPr>
        </p:nvSpPr>
        <p:spPr>
          <a:xfrm>
            <a:off x="414338" y="609600"/>
            <a:ext cx="6486525" cy="3649663"/>
          </a:xfrm>
          <a:ln/>
        </p:spPr>
      </p:sp>
      <p:sp>
        <p:nvSpPr>
          <p:cNvPr id="137221" name="Rectangle 3"/>
          <p:cNvSpPr>
            <a:spLocks noGrp="1" noChangeArrowheads="1"/>
          </p:cNvSpPr>
          <p:nvPr>
            <p:ph type="body" idx="1"/>
          </p:nvPr>
        </p:nvSpPr>
        <p:spPr>
          <a:xfrm>
            <a:off x="318052" y="4766636"/>
            <a:ext cx="6582811" cy="3767764"/>
          </a:xfrm>
          <a:noFill/>
          <a:ln/>
        </p:spPr>
        <p:txBody>
          <a:bodyPr lIns="108320" tIns="54158" rIns="108320" bIns="54158"/>
          <a:lstStyle/>
          <a:p>
            <a:pPr marL="0" marR="0" lvl="0" indent="0" algn="just" defTabSz="1218987" rtl="0" eaLnBrk="1" fontAlgn="auto" latinLnBrk="0" hangingPunct="1">
              <a:lnSpc>
                <a:spcPct val="100000"/>
              </a:lnSpc>
              <a:spcBef>
                <a:spcPts val="0"/>
              </a:spcBef>
              <a:spcAft>
                <a:spcPts val="622"/>
              </a:spcAft>
              <a:buClrTx/>
              <a:buSzTx/>
              <a:buFontTx/>
              <a:buNone/>
              <a:tabLst>
                <a:tab pos="1102997" algn="l"/>
              </a:tabLst>
              <a:defRPr/>
            </a:pPr>
            <a:r>
              <a:rPr lang="en-US" dirty="0">
                <a:latin typeface="+mj-lt"/>
              </a:rPr>
              <a:t>Integrated Vendors: There is no need for WIC customers to separate their items when transacting WIC benefits.  Do not make them separate their WIC items from non-WIC items.  All items can be rung up together; however, the WIC customer must swipe their </a:t>
            </a:r>
            <a:r>
              <a:rPr lang="en-US" dirty="0" err="1">
                <a:latin typeface="+mj-lt"/>
              </a:rPr>
              <a:t>eWIC</a:t>
            </a:r>
            <a:r>
              <a:rPr lang="en-US" dirty="0">
                <a:latin typeface="+mj-lt"/>
              </a:rPr>
              <a:t> card first before any other tender type is applied to ensure that the proper items are deducted from the WIC customer’s benefit balance before another tender type is used for purchase.</a:t>
            </a:r>
          </a:p>
          <a:p>
            <a:pPr algn="just">
              <a:spcAft>
                <a:spcPts val="622"/>
              </a:spcAft>
              <a:tabLst>
                <a:tab pos="1102997" algn="l"/>
              </a:tabLst>
              <a:defRPr/>
            </a:pPr>
            <a:endParaRPr lang="en-US" dirty="0">
              <a:latin typeface="+mj-lt"/>
              <a:ea typeface="Tahoma" pitchFamily="34" charset="0"/>
              <a:cs typeface="Tahoma" pitchFamily="34" charset="0"/>
            </a:endParaRPr>
          </a:p>
          <a:p>
            <a:pPr eaLnBrk="1" hangingPunct="1"/>
            <a:endParaRPr lang="en-US" dirty="0"/>
          </a:p>
        </p:txBody>
      </p:sp>
    </p:spTree>
    <p:extLst>
      <p:ext uri="{BB962C8B-B14F-4D97-AF65-F5344CB8AC3E}">
        <p14:creationId xmlns:p14="http://schemas.microsoft.com/office/powerpoint/2010/main" val="2405519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discuss </a:t>
            </a:r>
            <a:r>
              <a:rPr lang="en-US" dirty="0" err="1"/>
              <a:t>eWIC</a:t>
            </a:r>
            <a:r>
              <a:rPr lang="en-US" dirty="0"/>
              <a:t> payments through the banking system</a:t>
            </a:r>
          </a:p>
        </p:txBody>
      </p:sp>
      <p:sp>
        <p:nvSpPr>
          <p:cNvPr id="4" name="Slide Number Placeholder 3"/>
          <p:cNvSpPr>
            <a:spLocks noGrp="1"/>
          </p:cNvSpPr>
          <p:nvPr>
            <p:ph type="sldNum" sz="quarter" idx="10"/>
          </p:nvPr>
        </p:nvSpPr>
        <p:spPr/>
        <p:txBody>
          <a:bodyPr/>
          <a:lstStyle/>
          <a:p>
            <a:fld id="{B045B7DE-1198-4F2F-B574-CA8CAE341642}" type="slidenum">
              <a:rPr lang="en-US" smtClean="0"/>
              <a:t>26</a:t>
            </a:fld>
            <a:endParaRPr lang="en-US" dirty="0"/>
          </a:p>
        </p:txBody>
      </p:sp>
    </p:spTree>
    <p:extLst>
      <p:ext uri="{BB962C8B-B14F-4D97-AF65-F5344CB8AC3E}">
        <p14:creationId xmlns:p14="http://schemas.microsoft.com/office/powerpoint/2010/main" val="594404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69D331B1-7E5D-4C8B-8ACF-75D55A4614D4}" type="slidenum">
              <a:rPr lang="en-US" smtClean="0"/>
              <a:pPr/>
              <a:t>27</a:t>
            </a:fld>
            <a:endParaRPr lang="en-US" dirty="0"/>
          </a:p>
        </p:txBody>
      </p:sp>
      <p:sp>
        <p:nvSpPr>
          <p:cNvPr id="167939" name="Rectangle 13"/>
          <p:cNvSpPr txBox="1">
            <a:spLocks noGrp="1" noChangeArrowheads="1"/>
          </p:cNvSpPr>
          <p:nvPr/>
        </p:nvSpPr>
        <p:spPr bwMode="auto">
          <a:xfrm>
            <a:off x="4420738" y="9578576"/>
            <a:ext cx="3382148" cy="502686"/>
          </a:xfrm>
          <a:prstGeom prst="rect">
            <a:avLst/>
          </a:prstGeom>
          <a:noFill/>
          <a:ln w="9525">
            <a:noFill/>
            <a:miter lim="800000"/>
            <a:headEnd/>
            <a:tailEnd/>
          </a:ln>
        </p:spPr>
        <p:txBody>
          <a:bodyPr lIns="100686" tIns="50340" rIns="100686" bIns="50340" anchor="b"/>
          <a:lstStyle/>
          <a:p>
            <a:pPr algn="r" defTabSz="1007703" eaLnBrk="0" hangingPunct="0">
              <a:spcBef>
                <a:spcPct val="20000"/>
              </a:spcBef>
              <a:buFontTx/>
              <a:buChar char="•"/>
            </a:pPr>
            <a:fld id="{C3D67CFD-4DB8-464A-A67D-826B0AFF7336}" type="slidenum">
              <a:rPr lang="en-US" sz="1200">
                <a:latin typeface="Constantia" panose="02030602050306030303" pitchFamily="18" charset="0"/>
              </a:rPr>
              <a:pPr algn="r" defTabSz="1007703" eaLnBrk="0" hangingPunct="0">
                <a:spcBef>
                  <a:spcPct val="20000"/>
                </a:spcBef>
                <a:buFontTx/>
                <a:buChar char="•"/>
              </a:pPr>
              <a:t>27</a:t>
            </a:fld>
            <a:endParaRPr lang="en-US" sz="1200" dirty="0">
              <a:latin typeface="Constantia" panose="02030602050306030303" pitchFamily="18" charset="0"/>
            </a:endParaRPr>
          </a:p>
        </p:txBody>
      </p:sp>
      <p:sp>
        <p:nvSpPr>
          <p:cNvPr id="167940" name="Rectangle 2"/>
          <p:cNvSpPr>
            <a:spLocks noGrp="1" noRot="1" noChangeAspect="1" noChangeArrowheads="1" noTextEdit="1"/>
          </p:cNvSpPr>
          <p:nvPr>
            <p:ph type="sldImg"/>
          </p:nvPr>
        </p:nvSpPr>
        <p:spPr>
          <a:xfrm>
            <a:off x="276225" y="755650"/>
            <a:ext cx="6721475" cy="3781425"/>
          </a:xfrm>
          <a:ln/>
        </p:spPr>
      </p:sp>
      <p:sp>
        <p:nvSpPr>
          <p:cNvPr id="167941" name="Rectangle 3"/>
          <p:cNvSpPr>
            <a:spLocks noGrp="1" noChangeArrowheads="1"/>
          </p:cNvSpPr>
          <p:nvPr>
            <p:ph type="body" idx="1"/>
          </p:nvPr>
        </p:nvSpPr>
        <p:spPr>
          <a:xfrm>
            <a:off x="477079" y="4789289"/>
            <a:ext cx="6285422" cy="3631436"/>
          </a:xfrm>
          <a:noFill/>
          <a:ln/>
        </p:spPr>
        <p:txBody>
          <a:bodyPr lIns="100686" tIns="50340" rIns="100686" bIns="50340"/>
          <a:lstStyle/>
          <a:p>
            <a:pPr algn="just">
              <a:spcBef>
                <a:spcPct val="50000"/>
              </a:spcBef>
              <a:spcAft>
                <a:spcPts val="622"/>
              </a:spcAft>
              <a:buSzPct val="115000"/>
              <a:defRPr/>
            </a:pPr>
            <a:r>
              <a:rPr lang="en-US" dirty="0">
                <a:latin typeface="+mj-lt"/>
              </a:rPr>
              <a:t>As you know, you will receive payment for all eWIC transactions processed in your store through an Automated Clearinghouse (ACH) system in which payments are directly deposited into your bank account.</a:t>
            </a:r>
          </a:p>
          <a:p>
            <a:pPr algn="just">
              <a:spcBef>
                <a:spcPct val="50000"/>
              </a:spcBef>
              <a:spcAft>
                <a:spcPts val="622"/>
              </a:spcAft>
              <a:buSzPct val="115000"/>
              <a:defRPr/>
            </a:pPr>
            <a:endParaRPr lang="en-US" sz="1500" dirty="0">
              <a:latin typeface="Constantia" panose="02030602050306030303" pitchFamily="18" charset="0"/>
            </a:endParaRPr>
          </a:p>
          <a:p>
            <a:pPr eaLnBrk="1" hangingPunct="1"/>
            <a:endParaRPr lang="en-US" dirty="0"/>
          </a:p>
        </p:txBody>
      </p:sp>
    </p:spTree>
    <p:extLst>
      <p:ext uri="{BB962C8B-B14F-4D97-AF65-F5344CB8AC3E}">
        <p14:creationId xmlns:p14="http://schemas.microsoft.com/office/powerpoint/2010/main" val="3457429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69D331B1-7E5D-4C8B-8ACF-75D55A4614D4}" type="slidenum">
              <a:rPr lang="en-US" smtClean="0"/>
              <a:pPr/>
              <a:t>28</a:t>
            </a:fld>
            <a:endParaRPr lang="en-US" dirty="0"/>
          </a:p>
        </p:txBody>
      </p:sp>
      <p:sp>
        <p:nvSpPr>
          <p:cNvPr id="167939" name="Rectangle 13"/>
          <p:cNvSpPr txBox="1">
            <a:spLocks noGrp="1" noChangeArrowheads="1"/>
          </p:cNvSpPr>
          <p:nvPr/>
        </p:nvSpPr>
        <p:spPr bwMode="auto">
          <a:xfrm>
            <a:off x="4420738" y="9578576"/>
            <a:ext cx="3382148" cy="502686"/>
          </a:xfrm>
          <a:prstGeom prst="rect">
            <a:avLst/>
          </a:prstGeom>
          <a:noFill/>
          <a:ln w="9525">
            <a:noFill/>
            <a:miter lim="800000"/>
            <a:headEnd/>
            <a:tailEnd/>
          </a:ln>
        </p:spPr>
        <p:txBody>
          <a:bodyPr lIns="100686" tIns="50340" rIns="100686" bIns="50340" anchor="b"/>
          <a:lstStyle/>
          <a:p>
            <a:pPr algn="r" defTabSz="1007703" eaLnBrk="0" hangingPunct="0">
              <a:spcBef>
                <a:spcPct val="20000"/>
              </a:spcBef>
              <a:buFontTx/>
              <a:buChar char="•"/>
            </a:pPr>
            <a:fld id="{C3D67CFD-4DB8-464A-A67D-826B0AFF7336}" type="slidenum">
              <a:rPr lang="en-US" sz="1200">
                <a:latin typeface="Constantia" panose="02030602050306030303" pitchFamily="18" charset="0"/>
              </a:rPr>
              <a:pPr algn="r" defTabSz="1007703" eaLnBrk="0" hangingPunct="0">
                <a:spcBef>
                  <a:spcPct val="20000"/>
                </a:spcBef>
                <a:buFontTx/>
                <a:buChar char="•"/>
              </a:pPr>
              <a:t>28</a:t>
            </a:fld>
            <a:endParaRPr lang="en-US" sz="1200" dirty="0">
              <a:latin typeface="Constantia" panose="02030602050306030303" pitchFamily="18" charset="0"/>
            </a:endParaRPr>
          </a:p>
        </p:txBody>
      </p:sp>
      <p:sp>
        <p:nvSpPr>
          <p:cNvPr id="167940" name="Rectangle 2"/>
          <p:cNvSpPr>
            <a:spLocks noGrp="1" noRot="1" noChangeAspect="1" noChangeArrowheads="1" noTextEdit="1"/>
          </p:cNvSpPr>
          <p:nvPr>
            <p:ph type="sldImg"/>
          </p:nvPr>
        </p:nvSpPr>
        <p:spPr>
          <a:xfrm>
            <a:off x="276225" y="755650"/>
            <a:ext cx="6721475" cy="3781425"/>
          </a:xfrm>
          <a:ln/>
        </p:spPr>
      </p:sp>
      <p:sp>
        <p:nvSpPr>
          <p:cNvPr id="167941" name="Rectangle 3"/>
          <p:cNvSpPr>
            <a:spLocks noGrp="1" noChangeArrowheads="1"/>
          </p:cNvSpPr>
          <p:nvPr>
            <p:ph type="body" idx="1"/>
          </p:nvPr>
        </p:nvSpPr>
        <p:spPr>
          <a:xfrm>
            <a:off x="477079" y="4789289"/>
            <a:ext cx="6285422" cy="3631436"/>
          </a:xfrm>
          <a:noFill/>
          <a:ln/>
        </p:spPr>
        <p:txBody>
          <a:bodyPr lIns="100686" tIns="50340" rIns="100686" bIns="50340"/>
          <a:lstStyle/>
          <a:p>
            <a:pPr marL="0" marR="0" lvl="0" indent="0" algn="just" defTabSz="1218987" rtl="0" eaLnBrk="1" fontAlgn="auto" latinLnBrk="0" hangingPunct="1">
              <a:lnSpc>
                <a:spcPct val="100000"/>
              </a:lnSpc>
              <a:spcBef>
                <a:spcPts val="0"/>
              </a:spcBef>
              <a:spcAft>
                <a:spcPts val="0"/>
              </a:spcAft>
              <a:buClrTx/>
              <a:buSzTx/>
              <a:buFontTx/>
              <a:buNone/>
              <a:tabLst/>
              <a:defRPr/>
            </a:pPr>
            <a:r>
              <a:rPr lang="en-US" dirty="0">
                <a:latin typeface="+mj-lt"/>
              </a:rPr>
              <a:t>You must submit your most current banking information if there have been any changes, to FIS, the State Approved EBT Processor, to ensure you receive payment for eWIC transactions. Contact information for FIS is on the slide. </a:t>
            </a:r>
            <a:endParaRPr lang="en-US" dirty="0"/>
          </a:p>
          <a:p>
            <a:pPr algn="just" eaLnBrk="1" hangingPunct="1"/>
            <a:endParaRPr lang="en-US" dirty="0"/>
          </a:p>
        </p:txBody>
      </p:sp>
    </p:spTree>
    <p:extLst>
      <p:ext uri="{BB962C8B-B14F-4D97-AF65-F5344CB8AC3E}">
        <p14:creationId xmlns:p14="http://schemas.microsoft.com/office/powerpoint/2010/main" val="4087271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331B1-7E5D-4C8B-8ACF-75D55A4614D4}" type="slidenum">
              <a:rPr kumimoji="0" lang="en-US" sz="1500" b="0" i="0" u="none" strike="noStrike" kern="1200" cap="none" spc="0" normalizeH="0" baseline="0" noProof="0" smtClean="0">
                <a:ln>
                  <a:noFill/>
                </a:ln>
                <a:solidFill>
                  <a:srgbClr val="000000"/>
                </a:solidFill>
                <a:effectLst/>
                <a:uLnTx/>
                <a:uFillTx/>
                <a:latin typeface="Constantia" panose="02030602050306030303"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500" b="0" i="0" u="none" strike="noStrike" kern="1200" cap="none" spc="0" normalizeH="0" baseline="0" noProof="0" dirty="0">
              <a:ln>
                <a:noFill/>
              </a:ln>
              <a:solidFill>
                <a:srgbClr val="000000"/>
              </a:solidFill>
              <a:effectLst/>
              <a:uLnTx/>
              <a:uFillTx/>
              <a:latin typeface="Constantia" panose="02030602050306030303" pitchFamily="18" charset="0"/>
              <a:ea typeface="+mn-ea"/>
              <a:cs typeface="+mn-cs"/>
            </a:endParaRPr>
          </a:p>
        </p:txBody>
      </p:sp>
      <p:sp>
        <p:nvSpPr>
          <p:cNvPr id="167940" name="Rectangle 2"/>
          <p:cNvSpPr>
            <a:spLocks noGrp="1" noRot="1" noChangeAspect="1" noChangeArrowheads="1" noTextEdit="1"/>
          </p:cNvSpPr>
          <p:nvPr>
            <p:ph type="sldImg"/>
          </p:nvPr>
        </p:nvSpPr>
        <p:spPr>
          <a:xfrm>
            <a:off x="331788" y="603250"/>
            <a:ext cx="6651625" cy="3741738"/>
          </a:xfrm>
          <a:ln/>
        </p:spPr>
      </p:sp>
      <p:sp>
        <p:nvSpPr>
          <p:cNvPr id="167941" name="Rectangle 3"/>
          <p:cNvSpPr>
            <a:spLocks noGrp="1" noChangeArrowheads="1"/>
          </p:cNvSpPr>
          <p:nvPr>
            <p:ph type="body" idx="1"/>
          </p:nvPr>
        </p:nvSpPr>
        <p:spPr>
          <a:xfrm>
            <a:off x="299831" y="4638917"/>
            <a:ext cx="6717195" cy="1838084"/>
          </a:xfrm>
          <a:noFill/>
          <a:ln/>
        </p:spPr>
        <p:txBody>
          <a:bodyPr lIns="100686" tIns="50340" rIns="100686" bIns="50340"/>
          <a:lstStyle/>
          <a:p>
            <a:pPr algn="just" defTabSz="1264455">
              <a:defRPr/>
            </a:pPr>
            <a:r>
              <a:rPr lang="en-US" dirty="0">
                <a:latin typeface="+mj-lt"/>
              </a:rPr>
              <a:t>Should a stand-beside device vendor need assistance</a:t>
            </a:r>
            <a:r>
              <a:rPr lang="en-US" dirty="0">
                <a:effectLst/>
                <a:latin typeface="+mj-lt"/>
                <a:ea typeface="Calibri" panose="020F0502020204030204" pitchFamily="34" charset="0"/>
              </a:rPr>
              <a:t> troubleshooting stand-beside POS equipment, you will use the contact information listed on this slide. </a:t>
            </a:r>
            <a:endParaRPr lang="en-US" dirty="0">
              <a:latin typeface="+mj-lt"/>
            </a:endParaRPr>
          </a:p>
        </p:txBody>
      </p:sp>
    </p:spTree>
    <p:extLst>
      <p:ext uri="{BB962C8B-B14F-4D97-AF65-F5344CB8AC3E}">
        <p14:creationId xmlns:p14="http://schemas.microsoft.com/office/powerpoint/2010/main" val="3404796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Grp="1" noRot="1" noChangeAspect="1" noChangeArrowheads="1" noTextEdit="1"/>
          </p:cNvSpPr>
          <p:nvPr>
            <p:ph type="sldImg"/>
          </p:nvPr>
        </p:nvSpPr>
        <p:spPr>
          <a:xfrm>
            <a:off x="407988" y="685800"/>
            <a:ext cx="6499225" cy="3656013"/>
          </a:xfrm>
          <a:ln/>
        </p:spPr>
      </p:sp>
      <p:sp>
        <p:nvSpPr>
          <p:cNvPr id="137220" name="Rectangle 3"/>
          <p:cNvSpPr>
            <a:spLocks noGrp="1" noChangeArrowheads="1"/>
          </p:cNvSpPr>
          <p:nvPr>
            <p:ph type="body" idx="1"/>
          </p:nvPr>
        </p:nvSpPr>
        <p:spPr>
          <a:xfrm>
            <a:off x="407989" y="4630915"/>
            <a:ext cx="6499224" cy="4557669"/>
          </a:xfrm>
          <a:noFill/>
          <a:ln/>
        </p:spPr>
        <p:txBody>
          <a:bodyPr lIns="97404" tIns="48704" rIns="97404" bIns="48704"/>
          <a:lstStyle/>
          <a:p>
            <a:pPr algn="just"/>
            <a:r>
              <a:rPr lang="en-US" dirty="0"/>
              <a:t>What is the WIC Program?  WIC is an acronym for the Special Supplemental Nutrition Program for Women, Infants, and Children. It is a Federal program that is funded by the United States Department of Agriculture. In North Carolina, it is administered by the NC Department of Health and Human Services, Division of Child and Family Well-Being, Community Nutrition Services Section.</a:t>
            </a:r>
          </a:p>
          <a:p>
            <a:pPr algn="just"/>
            <a:endParaRPr lang="en-US" dirty="0"/>
          </a:p>
          <a:p>
            <a:pPr algn="just"/>
            <a:r>
              <a:rPr lang="en-US" dirty="0"/>
              <a:t>WIC clinical services are provided by contracted public health agencies. Services include nutrition education, food benefits for nutritious foods and health care referrals.</a:t>
            </a:r>
          </a:p>
          <a:p>
            <a:pPr algn="just"/>
            <a:endParaRPr lang="en-US" dirty="0"/>
          </a:p>
          <a:p>
            <a:pPr algn="just"/>
            <a:r>
              <a:rPr lang="en-US" dirty="0"/>
              <a:t>NC WIC authorized vendors are contracted with the NC Department of Health and Human Services and their Local WIC Agencies.</a:t>
            </a:r>
          </a:p>
          <a:p>
            <a:pPr algn="just"/>
            <a:endParaRPr lang="en-US" dirty="0"/>
          </a:p>
          <a:p>
            <a:pPr algn="just"/>
            <a:r>
              <a:rPr lang="en-US" dirty="0"/>
              <a:t>The Local WIC Agency, for which I work, operates the WIC Program in your county.</a:t>
            </a:r>
          </a:p>
          <a:p>
            <a:pPr algn="just"/>
            <a:endParaRPr lang="en-US" dirty="0"/>
          </a:p>
        </p:txBody>
      </p:sp>
      <p:sp>
        <p:nvSpPr>
          <p:cNvPr id="2" name="Slide Number Placeholder 1"/>
          <p:cNvSpPr>
            <a:spLocks noGrp="1"/>
          </p:cNvSpPr>
          <p:nvPr>
            <p:ph type="sldNum" sz="quarter" idx="10"/>
          </p:nvPr>
        </p:nvSpPr>
        <p:spPr/>
        <p:txBody>
          <a:bodyPr/>
          <a:lstStyle/>
          <a:p>
            <a:fld id="{277FD931-451E-4B36-ABA2-042D5FD0E452}" type="slidenum">
              <a:rPr lang="en-US" smtClean="0"/>
              <a:t>3</a:t>
            </a:fld>
            <a:endParaRPr lang="en-US" dirty="0"/>
          </a:p>
        </p:txBody>
      </p:sp>
    </p:spTree>
    <p:extLst>
      <p:ext uri="{BB962C8B-B14F-4D97-AF65-F5344CB8AC3E}">
        <p14:creationId xmlns:p14="http://schemas.microsoft.com/office/powerpoint/2010/main" val="443965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pause here for any questions.</a:t>
            </a:r>
          </a:p>
          <a:p>
            <a:endParaRPr lang="en-US" dirty="0"/>
          </a:p>
          <a:p>
            <a:endParaRPr lang="en-US" dirty="0"/>
          </a:p>
          <a:p>
            <a:endParaRPr lang="en-US" dirty="0"/>
          </a:p>
          <a:p>
            <a:endParaRPr lang="en-US" dirty="0"/>
          </a:p>
          <a:p>
            <a:endParaRPr lang="en-US" dirty="0"/>
          </a:p>
          <a:p>
            <a:endParaRPr lang="en-US" dirty="0"/>
          </a:p>
          <a:p>
            <a:r>
              <a:rPr lang="en-US" dirty="0"/>
              <a:t>Photo credit:</a:t>
            </a:r>
          </a:p>
          <a:p>
            <a:r>
              <a:rPr lang="en-US" dirty="0"/>
              <a:t>PowerPoint Design Graphic </a:t>
            </a:r>
          </a:p>
        </p:txBody>
      </p:sp>
      <p:sp>
        <p:nvSpPr>
          <p:cNvPr id="4" name="Slide Number Placeholder 3"/>
          <p:cNvSpPr>
            <a:spLocks noGrp="1"/>
          </p:cNvSpPr>
          <p:nvPr>
            <p:ph type="sldNum" sz="quarter" idx="5"/>
          </p:nvPr>
        </p:nvSpPr>
        <p:spPr/>
        <p:txBody>
          <a:bodyPr/>
          <a:lstStyle/>
          <a:p>
            <a:fld id="{B045B7DE-1198-4F2F-B574-CA8CAE341642}" type="slidenum">
              <a:rPr lang="en-US" smtClean="0"/>
              <a:t>30</a:t>
            </a:fld>
            <a:endParaRPr lang="en-US" dirty="0"/>
          </a:p>
        </p:txBody>
      </p:sp>
    </p:spTree>
    <p:extLst>
      <p:ext uri="{BB962C8B-B14F-4D97-AF65-F5344CB8AC3E}">
        <p14:creationId xmlns:p14="http://schemas.microsoft.com/office/powerpoint/2010/main" val="13821522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85800"/>
            <a:ext cx="6497637" cy="3656013"/>
          </a:xfrm>
        </p:spPr>
      </p:sp>
      <p:sp>
        <p:nvSpPr>
          <p:cNvPr id="3" name="Notes Placeholder 2"/>
          <p:cNvSpPr>
            <a:spLocks noGrp="1"/>
          </p:cNvSpPr>
          <p:nvPr>
            <p:ph type="body" idx="1"/>
          </p:nvPr>
        </p:nvSpPr>
        <p:spPr>
          <a:xfrm>
            <a:off x="609600" y="4630249"/>
            <a:ext cx="6248400" cy="4533271"/>
          </a:xfrm>
        </p:spPr>
        <p:txBody>
          <a:bodyPr/>
          <a:lstStyle/>
          <a:p>
            <a:pPr algn="just" defTabSz="929001">
              <a:defRPr/>
            </a:pPr>
            <a:r>
              <a:rPr lang="en-US" dirty="0">
                <a:latin typeface="+mj-lt"/>
                <a:ea typeface="Tahoma" pitchFamily="34" charset="0"/>
                <a:cs typeface="Tahoma" pitchFamily="34" charset="0"/>
              </a:rPr>
              <a:t>We will now talk about important compliance aspects of the WIC Program.</a:t>
            </a: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r>
              <a:rPr lang="en-US" sz="1500" dirty="0">
                <a:latin typeface="+mj-lt"/>
                <a:ea typeface="Tahoma" pitchFamily="34" charset="0"/>
                <a:cs typeface="Tahoma" pitchFamily="34" charset="0"/>
              </a:rPr>
              <a:t>Photo Credit: Justice_Fotolia_6901118_Subscription_L.jpg</a:t>
            </a:r>
          </a:p>
          <a:p>
            <a:pPr algn="just" defTabSz="929001">
              <a:defRPr/>
            </a:pPr>
            <a:endParaRPr lang="en-US" sz="1500" dirty="0">
              <a:latin typeface="Constantia" panose="02030602050306030303" pitchFamily="18" charset="0"/>
              <a:ea typeface="Tahoma" pitchFamily="34" charset="0"/>
              <a:cs typeface="Tahoma" pitchFamily="34" charset="0"/>
            </a:endParaRPr>
          </a:p>
          <a:p>
            <a:pPr defTabSz="929001">
              <a:defRPr/>
            </a:pPr>
            <a:endParaRPr lang="en-US" baseline="0" dirty="0">
              <a:latin typeface="Constantia" panose="02030602050306030303" pitchFamily="18"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31</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2144514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4294967295"/>
          </p:nvPr>
        </p:nvSpPr>
        <p:spPr bwMode="auto">
          <a:xfrm>
            <a:off x="3901442" y="8951467"/>
            <a:ext cx="3229297" cy="487727"/>
          </a:xfrm>
          <a:prstGeom prst="rect">
            <a:avLst/>
          </a:prstGeom>
          <a:noFill/>
          <a:ln>
            <a:miter lim="800000"/>
            <a:headEnd/>
            <a:tailEnd/>
          </a:ln>
        </p:spPr>
        <p:txBody>
          <a:bodyPr lIns="98176" tIns="49089" rIns="98176" bIns="49089" anchor="b"/>
          <a:lstStyle/>
          <a:p>
            <a:pPr defTabSz="982003">
              <a:spcBef>
                <a:spcPct val="0"/>
              </a:spcBef>
            </a:pPr>
            <a:fld id="{391F1C12-FBC7-4C0F-AE4E-DA6FDF722918}" type="slidenum">
              <a:rPr lang="en-US">
                <a:latin typeface="Constantia" panose="02030602050306030303" pitchFamily="18" charset="0"/>
                <a:ea typeface="Tahoma" pitchFamily="34" charset="0"/>
                <a:cs typeface="Tahoma" pitchFamily="34" charset="0"/>
              </a:rPr>
              <a:pPr defTabSz="982003">
                <a:spcBef>
                  <a:spcPct val="0"/>
                </a:spcBef>
              </a:pPr>
              <a:t>32</a:t>
            </a:fld>
            <a:endParaRPr lang="en-US" dirty="0">
              <a:latin typeface="Constantia" panose="02030602050306030303" pitchFamily="18" charset="0"/>
              <a:ea typeface="Tahoma" pitchFamily="34" charset="0"/>
              <a:cs typeface="Tahoma" pitchFamily="34" charset="0"/>
            </a:endParaRPr>
          </a:p>
        </p:txBody>
      </p:sp>
      <p:sp>
        <p:nvSpPr>
          <p:cNvPr id="227331" name="Rectangle 8"/>
          <p:cNvSpPr>
            <a:spLocks noGrp="1" noRot="1" noChangeAspect="1" noChangeArrowheads="1" noTextEdit="1"/>
          </p:cNvSpPr>
          <p:nvPr>
            <p:ph type="sldImg"/>
          </p:nvPr>
        </p:nvSpPr>
        <p:spPr>
          <a:xfrm>
            <a:off x="427038" y="722313"/>
            <a:ext cx="6497637" cy="3656012"/>
          </a:xfrm>
          <a:ln/>
        </p:spPr>
      </p:sp>
      <p:sp>
        <p:nvSpPr>
          <p:cNvPr id="227332" name="Rectangle 9"/>
          <p:cNvSpPr>
            <a:spLocks noGrp="1" noChangeArrowheads="1"/>
          </p:cNvSpPr>
          <p:nvPr>
            <p:ph type="body" idx="1"/>
          </p:nvPr>
        </p:nvSpPr>
        <p:spPr>
          <a:xfrm>
            <a:off x="745072" y="4630249"/>
            <a:ext cx="5862819" cy="4533271"/>
          </a:xfrm>
          <a:noFill/>
          <a:ln/>
        </p:spPr>
        <p:txBody>
          <a:bodyPr/>
          <a:lstStyle/>
          <a:p>
            <a:pPr algn="just" defTabSz="1264270">
              <a:defRPr/>
            </a:pPr>
            <a:r>
              <a:rPr lang="en-US" dirty="0">
                <a:latin typeface="+mj-lt"/>
                <a:ea typeface="Tahoma" pitchFamily="34" charset="0"/>
                <a:cs typeface="Tahoma" pitchFamily="34" charset="0"/>
              </a:rPr>
              <a:t>It is important to continue to follow policies and procedures to maintain authorization. Federal regulations provide the process to prevent fraud and ensure compliance. Review your Vendor Manual for more information.</a:t>
            </a:r>
          </a:p>
          <a:p>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42383022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4294967295"/>
          </p:nvPr>
        </p:nvSpPr>
        <p:spPr bwMode="auto">
          <a:xfrm>
            <a:off x="3901442" y="8951467"/>
            <a:ext cx="3229297" cy="487727"/>
          </a:xfrm>
          <a:prstGeom prst="rect">
            <a:avLst/>
          </a:prstGeom>
          <a:noFill/>
          <a:ln>
            <a:miter lim="800000"/>
            <a:headEnd/>
            <a:tailEnd/>
          </a:ln>
        </p:spPr>
        <p:txBody>
          <a:bodyPr lIns="98176" tIns="49089" rIns="98176" bIns="49089" anchor="b"/>
          <a:lstStyle/>
          <a:p>
            <a:pPr defTabSz="982003">
              <a:spcBef>
                <a:spcPct val="0"/>
              </a:spcBef>
            </a:pPr>
            <a:fld id="{391F1C12-FBC7-4C0F-AE4E-DA6FDF722918}" type="slidenum">
              <a:rPr lang="en-US">
                <a:latin typeface="Constantia" panose="02030602050306030303" pitchFamily="18" charset="0"/>
                <a:ea typeface="Tahoma" pitchFamily="34" charset="0"/>
                <a:cs typeface="Tahoma" pitchFamily="34" charset="0"/>
              </a:rPr>
              <a:pPr defTabSz="982003">
                <a:spcBef>
                  <a:spcPct val="0"/>
                </a:spcBef>
              </a:pPr>
              <a:t>33</a:t>
            </a:fld>
            <a:endParaRPr lang="en-US" dirty="0">
              <a:latin typeface="Constantia" panose="02030602050306030303" pitchFamily="18" charset="0"/>
              <a:ea typeface="Tahoma" pitchFamily="34" charset="0"/>
              <a:cs typeface="Tahoma" pitchFamily="34" charset="0"/>
            </a:endParaRPr>
          </a:p>
        </p:txBody>
      </p:sp>
      <p:sp>
        <p:nvSpPr>
          <p:cNvPr id="227331" name="Rectangle 8"/>
          <p:cNvSpPr>
            <a:spLocks noGrp="1" noRot="1" noChangeAspect="1" noChangeArrowheads="1" noTextEdit="1"/>
          </p:cNvSpPr>
          <p:nvPr>
            <p:ph type="sldImg"/>
          </p:nvPr>
        </p:nvSpPr>
        <p:spPr>
          <a:xfrm>
            <a:off x="407988" y="698500"/>
            <a:ext cx="6497637" cy="3656013"/>
          </a:xfrm>
          <a:ln/>
        </p:spPr>
      </p:sp>
      <p:sp>
        <p:nvSpPr>
          <p:cNvPr id="227332" name="Rectangle 9"/>
          <p:cNvSpPr>
            <a:spLocks noGrp="1" noChangeArrowheads="1"/>
          </p:cNvSpPr>
          <p:nvPr>
            <p:ph type="body" idx="1"/>
          </p:nvPr>
        </p:nvSpPr>
        <p:spPr>
          <a:xfrm>
            <a:off x="407988" y="4630249"/>
            <a:ext cx="6497637" cy="4808945"/>
          </a:xfrm>
          <a:noFill/>
          <a:ln/>
        </p:spPr>
        <p:txBody>
          <a:bodyPr/>
          <a:lstStyle/>
          <a:p>
            <a:pPr algn="just">
              <a:buFontTx/>
              <a:buNone/>
            </a:pPr>
            <a:r>
              <a:rPr lang="en-US" dirty="0">
                <a:latin typeface="+mj-lt"/>
                <a:ea typeface="Tahoma" pitchFamily="34" charset="0"/>
                <a:cs typeface="Tahoma" pitchFamily="34" charset="0"/>
              </a:rPr>
              <a:t>Federal regulations require business integrity standards be a vendor selection criteria. A vendor may not have any current owners, officers or managers who have been convicted of or had a civil judgment entered against them in the last six years for any activity indicating a lack of business integrity. This includes, but is not limited to:</a:t>
            </a:r>
          </a:p>
          <a:p>
            <a:pPr algn="just">
              <a:buFontTx/>
              <a:buNone/>
            </a:pPr>
            <a:endParaRPr lang="en-US" dirty="0">
              <a:latin typeface="+mj-lt"/>
              <a:ea typeface="Tahoma" pitchFamily="34" charset="0"/>
              <a:cs typeface="Tahoma" pitchFamily="34" charset="0"/>
            </a:endParaRPr>
          </a:p>
          <a:p>
            <a:pPr marL="285750" indent="-285750" algn="just">
              <a:buFont typeface="Arial" panose="020B0604020202020204" pitchFamily="34" charset="0"/>
              <a:buChar char="•"/>
            </a:pPr>
            <a:r>
              <a:rPr lang="en-US" dirty="0">
                <a:latin typeface="+mj-lt"/>
                <a:ea typeface="Tahoma" pitchFamily="34" charset="0"/>
                <a:cs typeface="Tahoma" pitchFamily="34" charset="0"/>
              </a:rPr>
              <a:t>fraud</a:t>
            </a:r>
          </a:p>
          <a:p>
            <a:pPr marL="285750" indent="-285750" algn="just">
              <a:buFont typeface="Arial" panose="020B0604020202020204" pitchFamily="34" charset="0"/>
              <a:buChar char="•"/>
            </a:pPr>
            <a:r>
              <a:rPr lang="en-US" dirty="0">
                <a:latin typeface="+mj-lt"/>
                <a:ea typeface="Tahoma" pitchFamily="34" charset="0"/>
                <a:cs typeface="Tahoma" pitchFamily="34" charset="0"/>
              </a:rPr>
              <a:t>antitrust violations</a:t>
            </a:r>
          </a:p>
          <a:p>
            <a:pPr marL="285750" indent="-285750" algn="just">
              <a:buFont typeface="Arial" panose="020B0604020202020204" pitchFamily="34" charset="0"/>
              <a:buChar char="•"/>
            </a:pPr>
            <a:r>
              <a:rPr lang="en-US" dirty="0">
                <a:latin typeface="+mj-lt"/>
                <a:ea typeface="Tahoma" pitchFamily="34" charset="0"/>
                <a:cs typeface="Tahoma" pitchFamily="34" charset="0"/>
              </a:rPr>
              <a:t>embezzlement</a:t>
            </a:r>
          </a:p>
          <a:p>
            <a:pPr marL="285750" indent="-285750" algn="just">
              <a:buFont typeface="Arial" panose="020B0604020202020204" pitchFamily="34" charset="0"/>
              <a:buChar char="•"/>
            </a:pPr>
            <a:r>
              <a:rPr lang="en-US" dirty="0">
                <a:latin typeface="+mj-lt"/>
                <a:ea typeface="Tahoma" pitchFamily="34" charset="0"/>
                <a:cs typeface="Tahoma" pitchFamily="34" charset="0"/>
              </a:rPr>
              <a:t>theft</a:t>
            </a:r>
          </a:p>
          <a:p>
            <a:pPr marL="285750" indent="-285750" algn="just">
              <a:buFont typeface="Arial" panose="020B0604020202020204" pitchFamily="34" charset="0"/>
              <a:buChar char="•"/>
            </a:pPr>
            <a:r>
              <a:rPr lang="en-US" dirty="0">
                <a:latin typeface="+mj-lt"/>
                <a:ea typeface="Tahoma" pitchFamily="34" charset="0"/>
                <a:cs typeface="Tahoma" pitchFamily="34" charset="0"/>
              </a:rPr>
              <a:t>forgery</a:t>
            </a:r>
          </a:p>
          <a:p>
            <a:pPr marL="285750" indent="-285750" algn="just">
              <a:buFont typeface="Arial" panose="020B0604020202020204" pitchFamily="34" charset="0"/>
              <a:buChar char="•"/>
            </a:pPr>
            <a:r>
              <a:rPr lang="en-US" dirty="0">
                <a:latin typeface="+mj-lt"/>
                <a:ea typeface="Tahoma" pitchFamily="34" charset="0"/>
                <a:cs typeface="Tahoma" pitchFamily="34" charset="0"/>
              </a:rPr>
              <a:t>bribery</a:t>
            </a:r>
          </a:p>
          <a:p>
            <a:pPr marL="285750" indent="-285750" algn="just">
              <a:buFont typeface="Arial" panose="020B0604020202020204" pitchFamily="34" charset="0"/>
              <a:buChar char="•"/>
            </a:pPr>
            <a:r>
              <a:rPr lang="en-US" dirty="0">
                <a:latin typeface="+mj-lt"/>
                <a:ea typeface="Tahoma" pitchFamily="34" charset="0"/>
                <a:cs typeface="Tahoma" pitchFamily="34" charset="0"/>
              </a:rPr>
              <a:t>falsification or destruction of records</a:t>
            </a:r>
          </a:p>
          <a:p>
            <a:pPr marL="285750" indent="-285750" algn="just">
              <a:buFont typeface="Arial" panose="020B0604020202020204" pitchFamily="34" charset="0"/>
              <a:buChar char="•"/>
            </a:pPr>
            <a:r>
              <a:rPr lang="en-US" dirty="0">
                <a:latin typeface="+mj-lt"/>
                <a:ea typeface="Tahoma" pitchFamily="34" charset="0"/>
                <a:cs typeface="Tahoma" pitchFamily="34" charset="0"/>
              </a:rPr>
              <a:t>receiving stolen property</a:t>
            </a:r>
          </a:p>
          <a:p>
            <a:pPr marL="285750" indent="-285750" algn="just">
              <a:buFont typeface="Arial" panose="020B0604020202020204" pitchFamily="34" charset="0"/>
              <a:buChar char="•"/>
            </a:pPr>
            <a:r>
              <a:rPr lang="en-US" dirty="0">
                <a:latin typeface="+mj-lt"/>
                <a:ea typeface="Tahoma" pitchFamily="34" charset="0"/>
                <a:cs typeface="Tahoma" pitchFamily="34" charset="0"/>
              </a:rPr>
              <a:t>making false claims, and</a:t>
            </a:r>
          </a:p>
          <a:p>
            <a:pPr marL="285750" indent="-285750" algn="just">
              <a:buFont typeface="Arial" panose="020B0604020202020204" pitchFamily="34" charset="0"/>
              <a:buChar char="•"/>
            </a:pPr>
            <a:r>
              <a:rPr lang="en-US" dirty="0">
                <a:latin typeface="+mj-lt"/>
                <a:ea typeface="Tahoma" pitchFamily="34" charset="0"/>
                <a:cs typeface="Tahoma" pitchFamily="34" charset="0"/>
              </a:rPr>
              <a:t>obstruction of justice</a:t>
            </a:r>
          </a:p>
        </p:txBody>
      </p:sp>
    </p:spTree>
    <p:extLst>
      <p:ext uri="{BB962C8B-B14F-4D97-AF65-F5344CB8AC3E}">
        <p14:creationId xmlns:p14="http://schemas.microsoft.com/office/powerpoint/2010/main" val="115149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4294967295"/>
          </p:nvPr>
        </p:nvSpPr>
        <p:spPr bwMode="auto">
          <a:xfrm>
            <a:off x="3901442" y="8951467"/>
            <a:ext cx="3229297" cy="487727"/>
          </a:xfrm>
          <a:prstGeom prst="rect">
            <a:avLst/>
          </a:prstGeom>
          <a:noFill/>
          <a:ln>
            <a:miter lim="800000"/>
            <a:headEnd/>
            <a:tailEnd/>
          </a:ln>
        </p:spPr>
        <p:txBody>
          <a:bodyPr lIns="98176" tIns="49089" rIns="98176" bIns="49089" anchor="b"/>
          <a:lstStyle/>
          <a:p>
            <a:pPr defTabSz="982003">
              <a:spcBef>
                <a:spcPct val="0"/>
              </a:spcBef>
            </a:pPr>
            <a:fld id="{391F1C12-FBC7-4C0F-AE4E-DA6FDF722918}" type="slidenum">
              <a:rPr lang="en-US">
                <a:latin typeface="Constantia" panose="02030602050306030303" pitchFamily="18" charset="0"/>
                <a:ea typeface="Tahoma" pitchFamily="34" charset="0"/>
                <a:cs typeface="Tahoma" pitchFamily="34" charset="0"/>
              </a:rPr>
              <a:pPr defTabSz="982003">
                <a:spcBef>
                  <a:spcPct val="0"/>
                </a:spcBef>
              </a:pPr>
              <a:t>34</a:t>
            </a:fld>
            <a:endParaRPr lang="en-US" dirty="0">
              <a:latin typeface="Constantia" panose="02030602050306030303" pitchFamily="18" charset="0"/>
              <a:ea typeface="Tahoma" pitchFamily="34" charset="0"/>
              <a:cs typeface="Tahoma" pitchFamily="34" charset="0"/>
            </a:endParaRPr>
          </a:p>
        </p:txBody>
      </p:sp>
      <p:sp>
        <p:nvSpPr>
          <p:cNvPr id="227331" name="Rectangle 8"/>
          <p:cNvSpPr>
            <a:spLocks noGrp="1" noRot="1" noChangeAspect="1" noChangeArrowheads="1" noTextEdit="1"/>
          </p:cNvSpPr>
          <p:nvPr>
            <p:ph type="sldImg"/>
          </p:nvPr>
        </p:nvSpPr>
        <p:spPr>
          <a:xfrm>
            <a:off x="427038" y="722313"/>
            <a:ext cx="6497637" cy="3656012"/>
          </a:xfrm>
          <a:ln/>
        </p:spPr>
      </p:sp>
      <p:sp>
        <p:nvSpPr>
          <p:cNvPr id="227332" name="Rectangle 9"/>
          <p:cNvSpPr>
            <a:spLocks noGrp="1" noChangeArrowheads="1"/>
          </p:cNvSpPr>
          <p:nvPr>
            <p:ph type="body" idx="1"/>
          </p:nvPr>
        </p:nvSpPr>
        <p:spPr>
          <a:xfrm>
            <a:off x="745072" y="4630249"/>
            <a:ext cx="5862819" cy="4533271"/>
          </a:xfrm>
          <a:noFill/>
          <a:ln/>
        </p:spPr>
        <p:txBody>
          <a:bodyPr/>
          <a:lstStyle/>
          <a:p>
            <a:pPr algn="just">
              <a:buFontTx/>
              <a:buNone/>
            </a:pPr>
            <a:r>
              <a:rPr lang="en-US" dirty="0">
                <a:latin typeface="+mj-lt"/>
              </a:rPr>
              <a:t>Let’s review some definitions.  </a:t>
            </a:r>
          </a:p>
          <a:p>
            <a:pPr algn="just">
              <a:buFontTx/>
              <a:buNone/>
            </a:pPr>
            <a:endParaRPr lang="en-US" dirty="0">
              <a:latin typeface="+mj-lt"/>
            </a:endParaRPr>
          </a:p>
          <a:p>
            <a:pPr marL="285750" indent="-285750" algn="just">
              <a:buFont typeface="Arial" panose="020B0604020202020204" pitchFamily="34" charset="0"/>
              <a:buChar char="•"/>
            </a:pPr>
            <a:r>
              <a:rPr lang="en-US" dirty="0">
                <a:latin typeface="+mj-lt"/>
              </a:rPr>
              <a:t>A violation is an infraction of WIC Program regulations or other requirements. </a:t>
            </a:r>
          </a:p>
          <a:p>
            <a:pPr marL="285750" indent="-285750" algn="just">
              <a:buFont typeface="Arial" panose="020B0604020202020204" pitchFamily="34" charset="0"/>
              <a:buChar char="•"/>
            </a:pPr>
            <a:r>
              <a:rPr lang="en-US" dirty="0">
                <a:latin typeface="+mj-lt"/>
              </a:rPr>
              <a:t>A sanction is an administrative action taken as a result of a pattern of violations and may include disqualification or civil money penalties in lieu of disqualification. </a:t>
            </a:r>
          </a:p>
          <a:p>
            <a:pPr algn="just">
              <a:buFontTx/>
              <a:buNone/>
            </a:pPr>
            <a:endParaRPr lang="en-US" sz="1500" dirty="0">
              <a:latin typeface="Constantia" panose="02030602050306030303" pitchFamily="18" charset="0"/>
            </a:endParaRPr>
          </a:p>
          <a:p>
            <a:pPr algn="just">
              <a:buFontTx/>
              <a:buNone/>
            </a:pPr>
            <a:endParaRPr lang="en-US" sz="1500" dirty="0">
              <a:latin typeface="Constantia" panose="02030602050306030303" pitchFamily="18" charset="0"/>
            </a:endParaRPr>
          </a:p>
          <a:p>
            <a:pPr algn="just">
              <a:buFontTx/>
              <a:buNone/>
            </a:pPr>
            <a:endParaRPr lang="en-US" sz="1500" dirty="0">
              <a:latin typeface="Constantia" panose="02030602050306030303" pitchFamily="18" charset="0"/>
            </a:endParaRPr>
          </a:p>
          <a:p>
            <a:pPr algn="just">
              <a:buFontTx/>
              <a:buNone/>
            </a:pPr>
            <a:endParaRPr lang="en-US" sz="1500" dirty="0">
              <a:latin typeface="Constantia" panose="02030602050306030303" pitchFamily="18" charset="0"/>
            </a:endParaRPr>
          </a:p>
          <a:p>
            <a:pPr algn="just">
              <a:buFontTx/>
              <a:buNone/>
            </a:pPr>
            <a:endParaRPr lang="en-US" sz="1500" dirty="0">
              <a:latin typeface="Constantia" panose="02030602050306030303" pitchFamily="18" charset="0"/>
            </a:endParaRPr>
          </a:p>
          <a:p>
            <a:pPr algn="just">
              <a:buFontTx/>
              <a:buNone/>
            </a:pPr>
            <a:endParaRPr lang="en-US" sz="1500" dirty="0">
              <a:latin typeface="Constantia" panose="02030602050306030303" pitchFamily="18" charset="0"/>
            </a:endParaRPr>
          </a:p>
          <a:p>
            <a:pPr algn="just">
              <a:buFontTx/>
              <a:buNone/>
            </a:pPr>
            <a:endParaRPr lang="en-US" sz="1500" dirty="0">
              <a:latin typeface="Constantia" panose="02030602050306030303" pitchFamily="18" charset="0"/>
            </a:endParaRPr>
          </a:p>
          <a:p>
            <a:pPr algn="just">
              <a:buFontTx/>
              <a:buNone/>
            </a:pPr>
            <a:r>
              <a:rPr lang="en-US" sz="1500" dirty="0">
                <a:latin typeface="+mj-lt"/>
              </a:rPr>
              <a:t>Photo Credit: Fotolia_37171221_Subscription_L.jpg</a:t>
            </a:r>
          </a:p>
          <a:p>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4590702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4294967295"/>
          </p:nvPr>
        </p:nvSpPr>
        <p:spPr bwMode="auto">
          <a:xfrm>
            <a:off x="3982721" y="8920493"/>
            <a:ext cx="3229298" cy="487727"/>
          </a:xfrm>
          <a:prstGeom prst="rect">
            <a:avLst/>
          </a:prstGeom>
          <a:noFill/>
          <a:ln>
            <a:miter lim="800000"/>
            <a:headEnd/>
            <a:tailEnd/>
          </a:ln>
        </p:spPr>
        <p:txBody>
          <a:bodyPr lIns="102664" tIns="51332" rIns="102664" bIns="51332" anchor="b"/>
          <a:lstStyle/>
          <a:p>
            <a:pPr defTabSz="1026876">
              <a:spcBef>
                <a:spcPct val="0"/>
              </a:spcBef>
            </a:pPr>
            <a:fld id="{CEA9B433-3473-4DB8-9E77-EBCF893FE08F}" type="slidenum">
              <a:rPr lang="en-US">
                <a:latin typeface="Constantia" panose="02030602050306030303" pitchFamily="18" charset="0"/>
                <a:ea typeface="Tahoma" pitchFamily="34" charset="0"/>
                <a:cs typeface="Tahoma" pitchFamily="34" charset="0"/>
              </a:rPr>
              <a:pPr defTabSz="1026876">
                <a:spcBef>
                  <a:spcPct val="0"/>
                </a:spcBef>
              </a:pPr>
              <a:t>35</a:t>
            </a:fld>
            <a:endParaRPr lang="en-US" dirty="0">
              <a:latin typeface="Constantia" panose="02030602050306030303" pitchFamily="18" charset="0"/>
              <a:ea typeface="Tahoma" pitchFamily="34" charset="0"/>
              <a:cs typeface="Tahoma" pitchFamily="34" charset="0"/>
            </a:endParaRPr>
          </a:p>
        </p:txBody>
      </p:sp>
      <p:sp>
        <p:nvSpPr>
          <p:cNvPr id="229379" name="Rectangle 9"/>
          <p:cNvSpPr>
            <a:spLocks noGrp="1" noRot="1" noChangeAspect="1" noChangeArrowheads="1" noTextEdit="1"/>
          </p:cNvSpPr>
          <p:nvPr>
            <p:ph type="sldImg"/>
          </p:nvPr>
        </p:nvSpPr>
        <p:spPr>
          <a:xfrm>
            <a:off x="407988" y="731838"/>
            <a:ext cx="6497637" cy="3656012"/>
          </a:xfrm>
          <a:ln/>
        </p:spPr>
      </p:sp>
      <p:sp>
        <p:nvSpPr>
          <p:cNvPr id="229380" name="Rectangle 10"/>
          <p:cNvSpPr>
            <a:spLocks noGrp="1" noChangeArrowheads="1"/>
          </p:cNvSpPr>
          <p:nvPr>
            <p:ph type="body" idx="1"/>
          </p:nvPr>
        </p:nvSpPr>
        <p:spPr>
          <a:xfrm>
            <a:off x="477838" y="4630249"/>
            <a:ext cx="6497637" cy="4533271"/>
          </a:xfrm>
          <a:noFill/>
          <a:ln/>
        </p:spPr>
        <p:txBody>
          <a:bodyPr/>
          <a:lstStyle/>
          <a:p>
            <a:pPr algn="just">
              <a:buFontTx/>
              <a:buNone/>
            </a:pPr>
            <a:r>
              <a:rPr lang="en-US" dirty="0">
                <a:latin typeface="+mj-lt"/>
                <a:ea typeface="Tahoma" pitchFamily="34" charset="0"/>
                <a:cs typeface="Tahoma" pitchFamily="34" charset="0"/>
              </a:rPr>
              <a:t>Violations are any intentional or unintentional action of a vendor’s owners, officers, managers, agents or employees that violate the Vendor Agreement or federal or state statutes, regulations, policies or procedures governing the Program. Please understand, violations can occur with or without knowledge of management. </a:t>
            </a:r>
          </a:p>
          <a:p>
            <a:pPr algn="just">
              <a:buFontTx/>
              <a:buNone/>
            </a:pPr>
            <a:endParaRPr lang="en-US" dirty="0">
              <a:latin typeface="+mj-lt"/>
              <a:ea typeface="Tahoma" pitchFamily="34" charset="0"/>
              <a:cs typeface="Tahoma" pitchFamily="34" charset="0"/>
            </a:endParaRPr>
          </a:p>
          <a:p>
            <a:pPr algn="just">
              <a:buFontTx/>
              <a:buNone/>
            </a:pPr>
            <a:r>
              <a:rPr lang="en-US" dirty="0">
                <a:latin typeface="+mj-lt"/>
                <a:ea typeface="Tahoma" pitchFamily="34" charset="0"/>
                <a:cs typeface="Tahoma" pitchFamily="34" charset="0"/>
              </a:rPr>
              <a:t>Also, violations can be committed even if the person that commits the violation did not mean to do so. That is why all staff that work in your store should be properly trained regarding WIC Program policies and procedures.</a:t>
            </a:r>
          </a:p>
        </p:txBody>
      </p:sp>
    </p:spTree>
    <p:extLst>
      <p:ext uri="{BB962C8B-B14F-4D97-AF65-F5344CB8AC3E}">
        <p14:creationId xmlns:p14="http://schemas.microsoft.com/office/powerpoint/2010/main" val="505521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Rectangle 8"/>
          <p:cNvSpPr>
            <a:spLocks noGrp="1" noRot="1" noChangeAspect="1" noChangeArrowheads="1" noTextEdit="1"/>
          </p:cNvSpPr>
          <p:nvPr>
            <p:ph type="sldImg"/>
          </p:nvPr>
        </p:nvSpPr>
        <p:spPr>
          <a:ln/>
        </p:spPr>
      </p:sp>
      <p:sp>
        <p:nvSpPr>
          <p:cNvPr id="230404" name="Rectangle 9"/>
          <p:cNvSpPr>
            <a:spLocks noGrp="1" noChangeArrowheads="1"/>
          </p:cNvSpPr>
          <p:nvPr>
            <p:ph type="body" idx="1"/>
          </p:nvPr>
        </p:nvSpPr>
        <p:spPr>
          <a:xfrm>
            <a:off x="458788" y="4560570"/>
            <a:ext cx="6323012" cy="3669030"/>
          </a:xfrm>
          <a:noFill/>
          <a:ln/>
        </p:spPr>
        <p:txBody>
          <a:bodyPr/>
          <a:lstStyle/>
          <a:p>
            <a:pPr algn="just">
              <a:buFontTx/>
              <a:buNone/>
            </a:pPr>
            <a:r>
              <a:rPr lang="en-US" dirty="0">
                <a:latin typeface="+mj-lt"/>
                <a:ea typeface="Tahoma" panose="020B0604030504040204" pitchFamily="34" charset="0"/>
                <a:cs typeface="Tahoma" panose="020B0604030504040204" pitchFamily="34" charset="0"/>
              </a:rPr>
              <a:t>There are two categories of violations.</a:t>
            </a:r>
          </a:p>
          <a:p>
            <a:pPr algn="just">
              <a:buFontTx/>
              <a:buNone/>
            </a:pPr>
            <a:endParaRPr lang="en-US" dirty="0">
              <a:latin typeface="+mj-lt"/>
              <a:ea typeface="Tahoma" panose="020B0604030504040204" pitchFamily="34" charset="0"/>
              <a:cs typeface="Tahoma" panose="020B0604030504040204" pitchFamily="34" charset="0"/>
            </a:endParaRPr>
          </a:p>
          <a:p>
            <a:pPr algn="just">
              <a:buFontTx/>
              <a:buNone/>
            </a:pPr>
            <a:r>
              <a:rPr lang="en-US" dirty="0">
                <a:latin typeface="+mj-lt"/>
                <a:ea typeface="Tahoma" panose="020B0604030504040204" pitchFamily="34" charset="0"/>
                <a:cs typeface="Tahoma" panose="020B0604030504040204" pitchFamily="34" charset="0"/>
              </a:rPr>
              <a:t>Federal violations which result in 1 year to permanent disqualification. These violations are found through compliance buys and inventory audits</a:t>
            </a:r>
          </a:p>
          <a:p>
            <a:pPr algn="just">
              <a:buFontTx/>
              <a:buNone/>
            </a:pPr>
            <a:endParaRPr lang="en-US" dirty="0">
              <a:latin typeface="+mj-lt"/>
              <a:ea typeface="Tahoma" panose="020B0604030504040204" pitchFamily="34" charset="0"/>
              <a:cs typeface="Tahoma" panose="020B0604030504040204" pitchFamily="34" charset="0"/>
            </a:endParaRPr>
          </a:p>
          <a:p>
            <a:pPr algn="just">
              <a:buFontTx/>
              <a:buNone/>
            </a:pPr>
            <a:r>
              <a:rPr lang="en-US" dirty="0">
                <a:latin typeface="+mj-lt"/>
                <a:ea typeface="Tahoma" panose="020B0604030504040204" pitchFamily="34" charset="0"/>
                <a:cs typeface="Tahoma" panose="020B0604030504040204" pitchFamily="34" charset="0"/>
              </a:rPr>
              <a:t>State violations are usually found during compliance buys and Local WIC Agency monitoring.</a:t>
            </a:r>
          </a:p>
        </p:txBody>
      </p:sp>
      <p:sp>
        <p:nvSpPr>
          <p:cNvPr id="2" name="Slide Number Placeholder 1"/>
          <p:cNvSpPr>
            <a:spLocks noGrp="1"/>
          </p:cNvSpPr>
          <p:nvPr>
            <p:ph type="sldNum" sz="quarter" idx="10"/>
          </p:nvPr>
        </p:nvSpPr>
        <p:spPr/>
        <p:txBody>
          <a:bodyPr/>
          <a:lstStyle/>
          <a:p>
            <a:fld id="{277FD931-451E-4B36-ABA2-042D5FD0E452}" type="slidenum">
              <a:rPr lang="en-US" smtClean="0"/>
              <a:t>36</a:t>
            </a:fld>
            <a:endParaRPr lang="en-US" dirty="0"/>
          </a:p>
        </p:txBody>
      </p:sp>
    </p:spTree>
    <p:extLst>
      <p:ext uri="{BB962C8B-B14F-4D97-AF65-F5344CB8AC3E}">
        <p14:creationId xmlns:p14="http://schemas.microsoft.com/office/powerpoint/2010/main" val="35587433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4294967295"/>
          </p:nvPr>
        </p:nvSpPr>
        <p:spPr bwMode="auto">
          <a:xfrm>
            <a:off x="4085905" y="8943484"/>
            <a:ext cx="3229297" cy="487727"/>
          </a:xfrm>
          <a:prstGeom prst="rect">
            <a:avLst/>
          </a:prstGeom>
          <a:noFill/>
          <a:ln>
            <a:miter lim="800000"/>
            <a:headEnd/>
            <a:tailEnd/>
          </a:ln>
        </p:spPr>
        <p:txBody>
          <a:bodyPr lIns="98176" tIns="49089" rIns="98176" bIns="49089" anchor="b"/>
          <a:lstStyle/>
          <a:p>
            <a:pPr defTabSz="982003">
              <a:spcBef>
                <a:spcPct val="0"/>
              </a:spcBef>
            </a:pPr>
            <a:fld id="{EB2ABF5F-7034-4338-A081-F72778BAF9D5}" type="slidenum">
              <a:rPr lang="en-US">
                <a:latin typeface="Constantia" panose="02030602050306030303" pitchFamily="18" charset="0"/>
                <a:ea typeface="Tahoma" pitchFamily="34" charset="0"/>
                <a:cs typeface="Tahoma" pitchFamily="34" charset="0"/>
              </a:rPr>
              <a:pPr defTabSz="982003">
                <a:spcBef>
                  <a:spcPct val="0"/>
                </a:spcBef>
              </a:pPr>
              <a:t>37</a:t>
            </a:fld>
            <a:endParaRPr lang="en-US" dirty="0">
              <a:latin typeface="Constantia" panose="02030602050306030303" pitchFamily="18" charset="0"/>
              <a:ea typeface="Tahoma" pitchFamily="34" charset="0"/>
              <a:cs typeface="Tahoma" pitchFamily="34" charset="0"/>
            </a:endParaRPr>
          </a:p>
        </p:txBody>
      </p:sp>
      <p:sp>
        <p:nvSpPr>
          <p:cNvPr id="231427" name="Rectangle 2"/>
          <p:cNvSpPr>
            <a:spLocks noGrp="1" noRot="1" noChangeAspect="1" noChangeArrowheads="1" noTextEdit="1"/>
          </p:cNvSpPr>
          <p:nvPr>
            <p:ph type="sldImg"/>
          </p:nvPr>
        </p:nvSpPr>
        <p:spPr>
          <a:xfrm>
            <a:off x="409575" y="715963"/>
            <a:ext cx="6496050" cy="3654425"/>
          </a:xfrm>
          <a:ln/>
        </p:spPr>
      </p:sp>
      <p:sp>
        <p:nvSpPr>
          <p:cNvPr id="231428" name="Rectangle 3"/>
          <p:cNvSpPr>
            <a:spLocks noGrp="1" noChangeArrowheads="1"/>
          </p:cNvSpPr>
          <p:nvPr>
            <p:ph type="body" idx="1"/>
          </p:nvPr>
        </p:nvSpPr>
        <p:spPr>
          <a:xfrm>
            <a:off x="519114" y="4634245"/>
            <a:ext cx="6171564" cy="2909556"/>
          </a:xfrm>
          <a:noFill/>
          <a:ln/>
        </p:spPr>
        <p:txBody>
          <a:bodyPr lIns="98171" tIns="49085" rIns="98171" bIns="49085"/>
          <a:lstStyle/>
          <a:p>
            <a:pPr algn="just" eaLnBrk="1" hangingPunct="1"/>
            <a:r>
              <a:rPr lang="en-US" dirty="0">
                <a:latin typeface="+mj-lt"/>
                <a:ea typeface="Tahoma" pitchFamily="34" charset="0"/>
                <a:cs typeface="Tahoma" pitchFamily="34" charset="0"/>
              </a:rPr>
              <a:t>The nature of the violation and the number of violations determine the sanction imposed. Sanctions may remain on a vendor’s record for 12 months or until a vendor is disqualified. A pattern of occurrences for the same violation may result in disqualification.  The number of occurrences needed to establish a pattern depends on the violation.</a:t>
            </a:r>
          </a:p>
        </p:txBody>
      </p:sp>
    </p:spTree>
    <p:extLst>
      <p:ext uri="{BB962C8B-B14F-4D97-AF65-F5344CB8AC3E}">
        <p14:creationId xmlns:p14="http://schemas.microsoft.com/office/powerpoint/2010/main" val="36572556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762000"/>
            <a:ext cx="6497637" cy="3656013"/>
          </a:xfrm>
        </p:spPr>
      </p:sp>
      <p:sp>
        <p:nvSpPr>
          <p:cNvPr id="3" name="Notes Placeholder 2"/>
          <p:cNvSpPr>
            <a:spLocks noGrp="1"/>
          </p:cNvSpPr>
          <p:nvPr>
            <p:ph type="body" idx="1"/>
          </p:nvPr>
        </p:nvSpPr>
        <p:spPr>
          <a:xfrm>
            <a:off x="477838" y="4630249"/>
            <a:ext cx="6303962" cy="3656013"/>
          </a:xfrm>
        </p:spPr>
        <p:txBody>
          <a:bodyPr/>
          <a:lstStyle/>
          <a:p>
            <a:pPr algn="just"/>
            <a:r>
              <a:rPr lang="en-US" dirty="0">
                <a:latin typeface="+mj-lt"/>
                <a:ea typeface="Tahoma" pitchFamily="34" charset="0"/>
                <a:cs typeface="Tahoma" pitchFamily="34" charset="0"/>
              </a:rPr>
              <a:t>Some examples of how patterns of violations can lead to disqualification:</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3 occurrences within a 12-month period of stocking exempt infant formula or WIC-eligible nutritionals outside of the manufacturer’s expiration date equals a pattern. </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3 occurrences within a 12-month period of failure to make EBT point of sale equipment accessible to WIC customers. please remember, you are not to take the card from the customer or enter their pin. Equipment should be accessible.</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Once a pattern has been established, the State WIC Agency will proceed to disqualify the vendor from the WIC program. The Vendor Manual provides more information on patterns for specific violations.</a:t>
            </a:r>
          </a:p>
          <a:p>
            <a:pPr algn="just"/>
            <a:endParaRPr lang="en-US" baseline="0" dirty="0">
              <a:latin typeface="Constantia" panose="02030602050306030303" pitchFamily="18"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38</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26834282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762000"/>
            <a:ext cx="6497637" cy="3656013"/>
          </a:xfrm>
        </p:spPr>
      </p:sp>
      <p:sp>
        <p:nvSpPr>
          <p:cNvPr id="3" name="Notes Placeholder 2"/>
          <p:cNvSpPr>
            <a:spLocks noGrp="1"/>
          </p:cNvSpPr>
          <p:nvPr>
            <p:ph type="body" idx="1"/>
          </p:nvPr>
        </p:nvSpPr>
        <p:spPr>
          <a:xfrm>
            <a:off x="477838" y="4630249"/>
            <a:ext cx="6303962" cy="3656013"/>
          </a:xfrm>
        </p:spPr>
        <p:txBody>
          <a:bodyPr/>
          <a:lstStyle/>
          <a:p>
            <a:pPr algn="just"/>
            <a:r>
              <a:rPr lang="en-US" dirty="0">
                <a:latin typeface="+mj-lt"/>
                <a:ea typeface="Tahoma" pitchFamily="34" charset="0"/>
                <a:cs typeface="Tahoma" pitchFamily="34" charset="0"/>
              </a:rPr>
              <a:t>Just as there are business integrity standards, there are also systems in place for program integrity, to prevent fraud and ensure compliance with program rules. Federal regulations require that the State WIC Agency investigate 5% of vendors annually, using compliance (undercover) buys and inventory audits.  In addition, the State WIC Agency must also ensure that vendors are monitored by us, Local WIC Agency staff.</a:t>
            </a: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r>
              <a:rPr lang="en-US" sz="1500" dirty="0">
                <a:latin typeface="+mj-lt"/>
                <a:ea typeface="Tahoma" pitchFamily="34" charset="0"/>
                <a:cs typeface="Tahoma" pitchFamily="34" charset="0"/>
              </a:rPr>
              <a:t>Photo credit:</a:t>
            </a:r>
          </a:p>
          <a:p>
            <a:r>
              <a:rPr lang="en-US" sz="1500" dirty="0">
                <a:latin typeface="+mj-lt"/>
                <a:ea typeface="Tahoma" pitchFamily="34" charset="0"/>
                <a:cs typeface="Tahoma" pitchFamily="34" charset="0"/>
              </a:rPr>
              <a:t>Seek. Dude with Magnifying Glass_Fotolia_65696182_Subscription_XXL.jpg</a:t>
            </a:r>
          </a:p>
          <a:p>
            <a:endParaRPr lang="en-US" sz="1500" dirty="0">
              <a:latin typeface="Constantia" panose="02030602050306030303" pitchFamily="18" charset="0"/>
              <a:ea typeface="Tahoma" pitchFamily="34" charset="0"/>
              <a:cs typeface="Tahoma" pitchFamily="34" charset="0"/>
            </a:endParaRPr>
          </a:p>
          <a:p>
            <a:pPr algn="just"/>
            <a:endParaRPr lang="en-US" baseline="0" dirty="0">
              <a:latin typeface="Constantia" panose="02030602050306030303" pitchFamily="18"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39</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092240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8787" y="4560570"/>
            <a:ext cx="6397625" cy="4320540"/>
          </a:xfrm>
        </p:spPr>
        <p:txBody>
          <a:bodyPr/>
          <a:lstStyle/>
          <a:p>
            <a:pPr algn="just"/>
            <a:r>
              <a:rPr lang="en-US" dirty="0">
                <a:latin typeface="+mj-lt"/>
              </a:rPr>
              <a:t>eWIC is the term used by the NC WIC Program for EBT or Electronic Benefit Transfer.  EBT is a method that permits access to WIC food benefits using a plastic card.</a:t>
            </a:r>
          </a:p>
        </p:txBody>
      </p:sp>
      <p:sp>
        <p:nvSpPr>
          <p:cNvPr id="4" name="Slide Number Placeholder 3"/>
          <p:cNvSpPr>
            <a:spLocks noGrp="1"/>
          </p:cNvSpPr>
          <p:nvPr>
            <p:ph type="sldNum" sz="quarter" idx="5"/>
          </p:nvPr>
        </p:nvSpPr>
        <p:spPr/>
        <p:txBody>
          <a:bodyPr/>
          <a:lstStyle/>
          <a:p>
            <a:fld id="{B045B7DE-1198-4F2F-B574-CA8CAE341642}" type="slidenum">
              <a:rPr lang="en-US" smtClean="0"/>
              <a:t>4</a:t>
            </a:fld>
            <a:endParaRPr lang="en-US" dirty="0"/>
          </a:p>
        </p:txBody>
      </p:sp>
    </p:spTree>
    <p:extLst>
      <p:ext uri="{BB962C8B-B14F-4D97-AF65-F5344CB8AC3E}">
        <p14:creationId xmlns:p14="http://schemas.microsoft.com/office/powerpoint/2010/main" val="23360038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762000"/>
            <a:ext cx="6497637" cy="3656013"/>
          </a:xfrm>
        </p:spPr>
      </p:sp>
      <p:sp>
        <p:nvSpPr>
          <p:cNvPr id="3" name="Notes Placeholder 2"/>
          <p:cNvSpPr>
            <a:spLocks noGrp="1"/>
          </p:cNvSpPr>
          <p:nvPr>
            <p:ph type="body" idx="1"/>
          </p:nvPr>
        </p:nvSpPr>
        <p:spPr>
          <a:xfrm>
            <a:off x="477838" y="4630249"/>
            <a:ext cx="6303962" cy="3656013"/>
          </a:xfrm>
        </p:spPr>
        <p:txBody>
          <a:bodyPr/>
          <a:lstStyle/>
          <a:p>
            <a:pPr algn="just"/>
            <a:r>
              <a:rPr lang="en-US" dirty="0">
                <a:latin typeface="+mj-lt"/>
                <a:ea typeface="Tahoma" pitchFamily="34" charset="0"/>
                <a:cs typeface="Tahoma" pitchFamily="34" charset="0"/>
              </a:rPr>
              <a:t>The State WIC Agency is also required by federal regulations to identify and investigate high-risk vendors. North Carolina does this through compliance buys and inventory audits; however, NC sometimes work with the U.S. Office of the Inspector General to conduct investigations. </a:t>
            </a: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baseline="0" dirty="0">
              <a:latin typeface="Constantia" panose="02030602050306030303" pitchFamily="18"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40</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4645977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4294967295"/>
          </p:nvPr>
        </p:nvSpPr>
        <p:spPr bwMode="auto">
          <a:xfrm>
            <a:off x="3835674" y="8864789"/>
            <a:ext cx="3229297" cy="487727"/>
          </a:xfrm>
          <a:prstGeom prst="rect">
            <a:avLst/>
          </a:prstGeom>
          <a:noFill/>
          <a:ln>
            <a:miter lim="800000"/>
            <a:headEnd/>
            <a:tailEnd/>
          </a:ln>
        </p:spPr>
        <p:txBody>
          <a:bodyPr lIns="98176" tIns="49089" rIns="98176" bIns="49089" anchor="b"/>
          <a:lstStyle/>
          <a:p>
            <a:pPr defTabSz="982003">
              <a:spcBef>
                <a:spcPct val="0"/>
              </a:spcBef>
            </a:pPr>
            <a:fld id="{428D7849-D764-4CD6-9BD4-FE4AEE70C7B0}" type="slidenum">
              <a:rPr lang="en-US">
                <a:latin typeface="Constantia" panose="02030602050306030303" pitchFamily="18" charset="0"/>
                <a:ea typeface="Tahoma" pitchFamily="34" charset="0"/>
                <a:cs typeface="Tahoma" pitchFamily="34" charset="0"/>
              </a:rPr>
              <a:pPr defTabSz="982003">
                <a:spcBef>
                  <a:spcPct val="0"/>
                </a:spcBef>
              </a:pPr>
              <a:t>41</a:t>
            </a:fld>
            <a:endParaRPr lang="en-US" dirty="0">
              <a:latin typeface="Constantia" panose="02030602050306030303" pitchFamily="18" charset="0"/>
              <a:ea typeface="Tahoma" pitchFamily="34" charset="0"/>
              <a:cs typeface="Tahoma" pitchFamily="34" charset="0"/>
            </a:endParaRPr>
          </a:p>
        </p:txBody>
      </p:sp>
      <p:sp>
        <p:nvSpPr>
          <p:cNvPr id="234499" name="Rectangle 2"/>
          <p:cNvSpPr>
            <a:spLocks noGrp="1" noRot="1" noChangeAspect="1" noChangeArrowheads="1" noTextEdit="1"/>
          </p:cNvSpPr>
          <p:nvPr>
            <p:ph type="sldImg"/>
          </p:nvPr>
        </p:nvSpPr>
        <p:spPr>
          <a:xfrm>
            <a:off x="419100" y="723900"/>
            <a:ext cx="6500813" cy="3657600"/>
          </a:xfrm>
          <a:ln/>
        </p:spPr>
      </p:sp>
      <p:sp>
        <p:nvSpPr>
          <p:cNvPr id="234500" name="Rectangle 3"/>
          <p:cNvSpPr>
            <a:spLocks noGrp="1" noChangeArrowheads="1"/>
          </p:cNvSpPr>
          <p:nvPr>
            <p:ph type="body" idx="1"/>
          </p:nvPr>
        </p:nvSpPr>
        <p:spPr>
          <a:xfrm>
            <a:off x="416822" y="4634244"/>
            <a:ext cx="6500813" cy="4533271"/>
          </a:xfrm>
          <a:noFill/>
          <a:ln/>
        </p:spPr>
        <p:txBody>
          <a:bodyPr lIns="98171" tIns="49085" rIns="98171" bIns="49085"/>
          <a:lstStyle/>
          <a:p>
            <a:pPr algn="just"/>
            <a:r>
              <a:rPr lang="en-US" dirty="0">
                <a:latin typeface="+mj-lt"/>
                <a:ea typeface="Tahoma" pitchFamily="34" charset="0"/>
                <a:cs typeface="Tahoma" pitchFamily="34" charset="0"/>
              </a:rPr>
              <a:t>Compliance buys are undercover (anonymous) purchases made by a compliance investigator. There may be multiple visits to a single store over a one-year period. The vendor will receive a letter from the State WIC Agency if problems are identified. These problems may have sanctions associated with them.</a:t>
            </a: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r>
              <a:rPr lang="en-US" sz="1500" dirty="0">
                <a:latin typeface="+mj-lt"/>
                <a:ea typeface="Tahoma" pitchFamily="34" charset="0"/>
                <a:cs typeface="Tahoma" pitchFamily="34" charset="0"/>
              </a:rPr>
              <a:t>Investigator_Fotolia_67363434_Subscription_XXL.jpg</a:t>
            </a:r>
          </a:p>
          <a:p>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21085785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6593" y="4630249"/>
            <a:ext cx="6202017" cy="3218351"/>
          </a:xfrm>
        </p:spPr>
        <p:txBody>
          <a:bodyPr/>
          <a:lstStyle/>
          <a:p>
            <a:pPr algn="just" defTabSz="971453">
              <a:defRPr/>
            </a:pPr>
            <a:r>
              <a:rPr lang="en-US" dirty="0">
                <a:latin typeface="+mj-lt"/>
                <a:ea typeface="Tahoma" pitchFamily="34" charset="0"/>
                <a:cs typeface="Tahoma" pitchFamily="34" charset="0"/>
              </a:rPr>
              <a:t>One of the most frequent federal violations committed by vendors is overcharging. Overcharging is defined as intentionally or unintentionally charging more for exempt infant formula or WIC-eligible nutritionals provided to a WIC customer, than a non-WIC customer or;  charging more than the current shelf price for exempt infant formula or WIC-eligible nutritionals provided to a WIC customer. Overcharging is a serious federal violation that can lead to vendor disqualification.  It is a violation that is uncovered during compliance buys.</a:t>
            </a:r>
          </a:p>
          <a:p>
            <a:pPr algn="just" defTabSz="971453">
              <a:defRPr/>
            </a:pPr>
            <a:endParaRPr lang="en-US" sz="1500" dirty="0">
              <a:latin typeface="Constantia" panose="02030602050306030303" pitchFamily="18" charset="0"/>
              <a:ea typeface="Tahoma" pitchFamily="34" charset="0"/>
              <a:cs typeface="Tahoma" pitchFamily="34" charset="0"/>
            </a:endParaRPr>
          </a:p>
          <a:p>
            <a:endParaRPr lang="en-US" dirty="0"/>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42</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40437274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477838" y="730250"/>
            <a:ext cx="6497637" cy="3656013"/>
          </a:xfrm>
          <a:ln/>
        </p:spPr>
      </p:sp>
      <p:sp>
        <p:nvSpPr>
          <p:cNvPr id="107523" name="Rectangle 3"/>
          <p:cNvSpPr>
            <a:spLocks noGrp="1" noChangeArrowheads="1"/>
          </p:cNvSpPr>
          <p:nvPr>
            <p:ph type="body" idx="1"/>
          </p:nvPr>
        </p:nvSpPr>
        <p:spPr>
          <a:xfrm>
            <a:off x="556592" y="4630249"/>
            <a:ext cx="6361042" cy="4533271"/>
          </a:xfrm>
          <a:noFill/>
          <a:ln/>
        </p:spPr>
        <p:txBody>
          <a:bodyPr/>
          <a:lstStyle/>
          <a:p>
            <a:pPr>
              <a:buFontTx/>
              <a:buNone/>
            </a:pPr>
            <a:r>
              <a:rPr lang="en-US" b="1" dirty="0">
                <a:latin typeface="+mj-lt"/>
                <a:ea typeface="Tahoma" pitchFamily="34" charset="0"/>
                <a:cs typeface="Tahoma" pitchFamily="34" charset="0"/>
              </a:rPr>
              <a:t>Let’s go over a couple of overcharging examples…</a:t>
            </a:r>
          </a:p>
          <a:p>
            <a:pPr>
              <a:buFontTx/>
              <a:buNone/>
            </a:pPr>
            <a:endParaRPr lang="en-US" b="1" dirty="0">
              <a:latin typeface="+mj-lt"/>
              <a:ea typeface="Tahoma" pitchFamily="34" charset="0"/>
              <a:cs typeface="Tahoma" pitchFamily="34" charset="0"/>
            </a:endParaRPr>
          </a:p>
          <a:p>
            <a:pPr>
              <a:buFontTx/>
              <a:buNone/>
            </a:pPr>
            <a:r>
              <a:rPr lang="en-US" b="1" dirty="0">
                <a:latin typeface="+mj-lt"/>
                <a:ea typeface="Tahoma" pitchFamily="34" charset="0"/>
                <a:cs typeface="Tahoma" pitchFamily="34" charset="0"/>
              </a:rPr>
              <a:t>Example #1:</a:t>
            </a:r>
          </a:p>
          <a:p>
            <a:pPr>
              <a:buFontTx/>
              <a:buNone/>
            </a:pPr>
            <a:r>
              <a:rPr lang="en-US" dirty="0">
                <a:latin typeface="+mj-lt"/>
                <a:ea typeface="Tahoma" pitchFamily="34" charset="0"/>
                <a:cs typeface="Tahoma" pitchFamily="34" charset="0"/>
              </a:rPr>
              <a:t>A vendor charges the WIC customer $10.69 for Nutramigen ready-to-feed. The current shelf price is $9.50. Is this vendor overcharging?</a:t>
            </a:r>
          </a:p>
          <a:p>
            <a:pPr>
              <a:buFontTx/>
              <a:buNone/>
            </a:pPr>
            <a:endParaRPr lang="en-US" dirty="0">
              <a:latin typeface="+mj-lt"/>
              <a:ea typeface="Tahoma" pitchFamily="34" charset="0"/>
              <a:cs typeface="Tahoma" pitchFamily="34" charset="0"/>
            </a:endParaRPr>
          </a:p>
          <a:p>
            <a:pPr>
              <a:buFontTx/>
              <a:buNone/>
            </a:pPr>
            <a:r>
              <a:rPr lang="en-US" dirty="0">
                <a:latin typeface="+mj-lt"/>
                <a:ea typeface="Tahoma" pitchFamily="34" charset="0"/>
                <a:cs typeface="Tahoma" pitchFamily="34" charset="0"/>
              </a:rPr>
              <a:t>The answer is yes because the vendor charged more than the current shelf price for exempt infant formula provided to the WIC customer.  </a:t>
            </a:r>
          </a:p>
          <a:p>
            <a:pPr algn="just">
              <a:spcBef>
                <a:spcPct val="50000"/>
              </a:spcBef>
            </a:pPr>
            <a:endParaRPr lang="en-US" dirty="0">
              <a:latin typeface="Constantia" panose="02030602050306030303" pitchFamily="18" charset="0"/>
              <a:ea typeface="Tahoma" pitchFamily="34" charset="0"/>
              <a:cs typeface="Tahoma" pitchFamily="34" charset="0"/>
            </a:endParaRPr>
          </a:p>
        </p:txBody>
      </p:sp>
      <p:sp>
        <p:nvSpPr>
          <p:cNvPr id="107524" name="Rectangle 7"/>
          <p:cNvSpPr txBox="1">
            <a:spLocks noGrp="1" noChangeArrowheads="1"/>
          </p:cNvSpPr>
          <p:nvPr/>
        </p:nvSpPr>
        <p:spPr bwMode="auto">
          <a:xfrm>
            <a:off x="4062437" y="9112840"/>
            <a:ext cx="3228947" cy="488363"/>
          </a:xfrm>
          <a:prstGeom prst="rect">
            <a:avLst/>
          </a:prstGeom>
          <a:noFill/>
          <a:ln w="9525">
            <a:noFill/>
            <a:miter lim="800000"/>
            <a:headEnd/>
            <a:tailEnd/>
          </a:ln>
        </p:spPr>
        <p:txBody>
          <a:bodyPr lIns="98178" tIns="49090" rIns="98178" bIns="49090" anchor="b"/>
          <a:lstStyle/>
          <a:p>
            <a:pPr algn="r" defTabSz="982053"/>
            <a:fld id="{B01552AB-EFAB-40FA-996B-6DB42EB9FE36}" type="slidenum">
              <a:rPr lang="en-US" sz="1200">
                <a:latin typeface="Constantia" panose="02030602050306030303" pitchFamily="18" charset="0"/>
                <a:ea typeface="Tahoma" pitchFamily="34" charset="0"/>
                <a:cs typeface="Tahoma" pitchFamily="34" charset="0"/>
              </a:rPr>
              <a:pPr algn="r" defTabSz="982053"/>
              <a:t>43</a:t>
            </a:fld>
            <a:endParaRPr lang="en-US" sz="1200"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3897260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477838" y="730250"/>
            <a:ext cx="6497637" cy="3656013"/>
          </a:xfrm>
          <a:ln/>
        </p:spPr>
      </p:sp>
      <p:sp>
        <p:nvSpPr>
          <p:cNvPr id="107523" name="Rectangle 3"/>
          <p:cNvSpPr>
            <a:spLocks noGrp="1" noChangeArrowheads="1"/>
          </p:cNvSpPr>
          <p:nvPr>
            <p:ph type="body" idx="1"/>
          </p:nvPr>
        </p:nvSpPr>
        <p:spPr>
          <a:xfrm>
            <a:off x="556592" y="4630249"/>
            <a:ext cx="6361042" cy="4533271"/>
          </a:xfrm>
          <a:noFill/>
          <a:ln/>
        </p:spPr>
        <p:txBody>
          <a:bodyPr/>
          <a:lstStyle/>
          <a:p>
            <a:pPr>
              <a:buFontTx/>
              <a:buNone/>
            </a:pPr>
            <a:r>
              <a:rPr lang="en-US" b="1" dirty="0">
                <a:latin typeface="+mj-lt"/>
                <a:ea typeface="Tahoma" pitchFamily="34" charset="0"/>
                <a:cs typeface="Tahoma" pitchFamily="34" charset="0"/>
              </a:rPr>
              <a:t>Example #2:</a:t>
            </a:r>
          </a:p>
          <a:p>
            <a:pPr>
              <a:buFontTx/>
              <a:buNone/>
            </a:pPr>
            <a:r>
              <a:rPr lang="en-US" dirty="0">
                <a:latin typeface="+mj-lt"/>
                <a:ea typeface="Tahoma" pitchFamily="34" charset="0"/>
                <a:cs typeface="Tahoma" pitchFamily="34" charset="0"/>
              </a:rPr>
              <a:t>A vendor charges a WIC customer $6.50 for WIC approved exempt infant formula.  $7.50 is the current shelf price.  Is this vendor overcharging? </a:t>
            </a:r>
          </a:p>
          <a:p>
            <a:pPr>
              <a:buFontTx/>
              <a:buNone/>
            </a:pPr>
            <a:endParaRPr lang="en-US" dirty="0">
              <a:latin typeface="+mj-lt"/>
              <a:ea typeface="Tahoma" pitchFamily="34" charset="0"/>
              <a:cs typeface="Tahoma" pitchFamily="34" charset="0"/>
            </a:endParaRPr>
          </a:p>
          <a:p>
            <a:pPr>
              <a:buFontTx/>
              <a:buNone/>
            </a:pPr>
            <a:r>
              <a:rPr lang="en-US" dirty="0">
                <a:latin typeface="+mj-lt"/>
                <a:ea typeface="Tahoma" pitchFamily="34" charset="0"/>
                <a:cs typeface="Tahoma" pitchFamily="34" charset="0"/>
              </a:rPr>
              <a:t>The answer is no, their current shelf price is $7.50 and the vendor did not charge the WIC customer more than the current shelf price.</a:t>
            </a:r>
          </a:p>
          <a:p>
            <a:pPr algn="just">
              <a:spcBef>
                <a:spcPct val="50000"/>
              </a:spcBef>
            </a:pPr>
            <a:endParaRPr lang="en-US" dirty="0">
              <a:latin typeface="Constantia" panose="02030602050306030303" pitchFamily="18" charset="0"/>
              <a:ea typeface="Tahoma" pitchFamily="34" charset="0"/>
              <a:cs typeface="Tahoma" pitchFamily="34" charset="0"/>
            </a:endParaRPr>
          </a:p>
        </p:txBody>
      </p:sp>
      <p:sp>
        <p:nvSpPr>
          <p:cNvPr id="107524" name="Rectangle 7"/>
          <p:cNvSpPr txBox="1">
            <a:spLocks noGrp="1" noChangeArrowheads="1"/>
          </p:cNvSpPr>
          <p:nvPr/>
        </p:nvSpPr>
        <p:spPr bwMode="auto">
          <a:xfrm>
            <a:off x="4062437" y="9112840"/>
            <a:ext cx="3228947" cy="488363"/>
          </a:xfrm>
          <a:prstGeom prst="rect">
            <a:avLst/>
          </a:prstGeom>
          <a:noFill/>
          <a:ln w="9525">
            <a:noFill/>
            <a:miter lim="800000"/>
            <a:headEnd/>
            <a:tailEnd/>
          </a:ln>
        </p:spPr>
        <p:txBody>
          <a:bodyPr lIns="98178" tIns="49090" rIns="98178" bIns="49090" anchor="b"/>
          <a:lstStyle/>
          <a:p>
            <a:pPr algn="r" defTabSz="982053"/>
            <a:fld id="{B01552AB-EFAB-40FA-996B-6DB42EB9FE36}" type="slidenum">
              <a:rPr lang="en-US" sz="1200">
                <a:latin typeface="Constantia" panose="02030602050306030303" pitchFamily="18" charset="0"/>
                <a:ea typeface="Tahoma" pitchFamily="34" charset="0"/>
                <a:cs typeface="Tahoma" pitchFamily="34" charset="0"/>
              </a:rPr>
              <a:pPr algn="r" defTabSz="982053"/>
              <a:t>44</a:t>
            </a:fld>
            <a:endParaRPr lang="en-US" sz="1200"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7833527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6592" y="4560570"/>
            <a:ext cx="6281530" cy="4320540"/>
          </a:xfrm>
        </p:spPr>
        <p:txBody>
          <a:bodyPr/>
          <a:lstStyle/>
          <a:p>
            <a:pPr algn="just"/>
            <a:r>
              <a:rPr lang="en-US" dirty="0">
                <a:latin typeface="+mj-lt"/>
              </a:rPr>
              <a:t>Per your signed Vendor Agreement, you agree to properly transact the WIC supplemental foods that are listed on the WIC customers food benefit balance.</a:t>
            </a:r>
          </a:p>
          <a:p>
            <a:pPr algn="just"/>
            <a:endParaRPr lang="en-US" dirty="0">
              <a:latin typeface="+mj-lt"/>
            </a:endParaRPr>
          </a:p>
          <a:p>
            <a:pPr algn="just"/>
            <a:r>
              <a:rPr lang="en-US" dirty="0">
                <a:latin typeface="+mj-lt"/>
              </a:rPr>
              <a:t>You cannot substitute one food subcategory for another</a:t>
            </a:r>
          </a:p>
          <a:p>
            <a:pPr algn="just"/>
            <a:endParaRPr lang="en-US" dirty="0">
              <a:latin typeface="+mj-lt"/>
            </a:endParaRPr>
          </a:p>
          <a:p>
            <a:pPr algn="just"/>
            <a:r>
              <a:rPr lang="en-US" dirty="0">
                <a:latin typeface="+mj-lt"/>
              </a:rPr>
              <a:t>This is a Federal violation that carries a 1-year disqualification</a:t>
            </a:r>
          </a:p>
          <a:p>
            <a:pPr algn="just"/>
            <a:endParaRPr lang="en-US" dirty="0">
              <a:latin typeface="+mj-lt"/>
            </a:endParaRPr>
          </a:p>
          <a:p>
            <a:pPr algn="just"/>
            <a:r>
              <a:rPr lang="en-US" dirty="0">
                <a:latin typeface="+mj-lt"/>
              </a:rPr>
              <a:t>Example:  Substituting Pediasure for Ensure or Cereal for Ensure</a:t>
            </a:r>
          </a:p>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45</a:t>
            </a:fld>
            <a:endParaRPr lang="en-US" dirty="0"/>
          </a:p>
        </p:txBody>
      </p:sp>
    </p:spTree>
    <p:extLst>
      <p:ext uri="{BB962C8B-B14F-4D97-AF65-F5344CB8AC3E}">
        <p14:creationId xmlns:p14="http://schemas.microsoft.com/office/powerpoint/2010/main" val="35509464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8788" y="4560570"/>
            <a:ext cx="6397625" cy="3600450"/>
          </a:xfrm>
        </p:spPr>
        <p:txBody>
          <a:bodyPr/>
          <a:lstStyle/>
          <a:p>
            <a:r>
              <a:rPr lang="en-US" dirty="0">
                <a:latin typeface="+mj-lt"/>
              </a:rPr>
              <a:t>Vendors cannot use a collection of UPC barcodes on scanning sheets, cash registers, computers, tablets, cell phones or any other similar electronic devices to transact eWIC. </a:t>
            </a:r>
          </a:p>
          <a:p>
            <a:endParaRPr lang="en-US" dirty="0">
              <a:latin typeface="+mj-lt"/>
            </a:endParaRPr>
          </a:p>
          <a:p>
            <a:r>
              <a:rPr lang="en-US" dirty="0">
                <a:latin typeface="+mj-lt"/>
              </a:rPr>
              <a:t>Failure to comply with this policy could result in termination of your WIC Vendor Agreement.</a:t>
            </a:r>
          </a:p>
        </p:txBody>
      </p:sp>
      <p:sp>
        <p:nvSpPr>
          <p:cNvPr id="5" name="Slide Number Placeholder 4"/>
          <p:cNvSpPr>
            <a:spLocks noGrp="1"/>
          </p:cNvSpPr>
          <p:nvPr>
            <p:ph type="sldNum" sz="quarter" idx="11"/>
          </p:nvPr>
        </p:nvSpPr>
        <p:spPr/>
        <p:txBody>
          <a:bodyPr/>
          <a:lstStyle/>
          <a:p>
            <a:fld id="{B045B7DE-1198-4F2F-B574-CA8CAE341642}" type="slidenum">
              <a:rPr lang="en-US" smtClean="0"/>
              <a:t>46</a:t>
            </a:fld>
            <a:endParaRPr lang="en-US" dirty="0"/>
          </a:p>
        </p:txBody>
      </p:sp>
    </p:spTree>
    <p:extLst>
      <p:ext uri="{BB962C8B-B14F-4D97-AF65-F5344CB8AC3E}">
        <p14:creationId xmlns:p14="http://schemas.microsoft.com/office/powerpoint/2010/main" val="34981221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D30EFE30-2438-4480-B0C7-7B0530D33C92}" type="slidenum">
              <a:rPr lang="en-US" smtClean="0">
                <a:latin typeface="Constantia" panose="02030602050306030303" pitchFamily="18" charset="0"/>
                <a:ea typeface="Tahoma" pitchFamily="34" charset="0"/>
                <a:cs typeface="Tahoma" pitchFamily="34" charset="0"/>
              </a:rPr>
              <a:pPr/>
              <a:t>47</a:t>
            </a:fld>
            <a:endParaRPr lang="en-US" dirty="0">
              <a:latin typeface="Constantia" panose="02030602050306030303" pitchFamily="18" charset="0"/>
              <a:ea typeface="Tahoma" pitchFamily="34" charset="0"/>
              <a:cs typeface="Tahoma" pitchFamily="34" charset="0"/>
            </a:endParaRPr>
          </a:p>
        </p:txBody>
      </p:sp>
      <p:sp>
        <p:nvSpPr>
          <p:cNvPr id="108547" name="Rectangle 2"/>
          <p:cNvSpPr>
            <a:spLocks noGrp="1" noRot="1" noChangeAspect="1" noChangeArrowheads="1" noTextEdit="1"/>
          </p:cNvSpPr>
          <p:nvPr>
            <p:ph type="sldImg"/>
          </p:nvPr>
        </p:nvSpPr>
        <p:spPr>
          <a:xfrm>
            <a:off x="481013" y="730250"/>
            <a:ext cx="6500812" cy="3657600"/>
          </a:xfrm>
          <a:ln/>
        </p:spPr>
      </p:sp>
      <p:sp>
        <p:nvSpPr>
          <p:cNvPr id="108548" name="Rectangle 3"/>
          <p:cNvSpPr>
            <a:spLocks noGrp="1" noChangeArrowheads="1"/>
          </p:cNvSpPr>
          <p:nvPr>
            <p:ph type="body" idx="1"/>
          </p:nvPr>
        </p:nvSpPr>
        <p:spPr>
          <a:xfrm>
            <a:off x="481013" y="4630578"/>
            <a:ext cx="6500812" cy="4533271"/>
          </a:xfrm>
          <a:noFill/>
          <a:ln/>
        </p:spPr>
        <p:txBody>
          <a:bodyPr lIns="97407" tIns="48705" rIns="97407" bIns="48705"/>
          <a:lstStyle/>
          <a:p>
            <a:pPr algn="just">
              <a:tabLst>
                <a:tab pos="1102997" algn="l"/>
              </a:tabLst>
            </a:pPr>
            <a:r>
              <a:rPr lang="en-US" dirty="0">
                <a:latin typeface="+mj-lt"/>
                <a:ea typeface="Tahoma" pitchFamily="34" charset="0"/>
                <a:cs typeface="Tahoma" pitchFamily="34" charset="0"/>
              </a:rPr>
              <a:t>Inventory audits involve reviewing a vendor’s inventory records of WIC supplemental foods for up to a ninety-day period. </a:t>
            </a:r>
          </a:p>
          <a:p>
            <a:pPr algn="just">
              <a:tabLst>
                <a:tab pos="1102997" algn="l"/>
              </a:tabLst>
            </a:pPr>
            <a:endParaRPr lang="en-US" dirty="0">
              <a:latin typeface="+mj-lt"/>
              <a:ea typeface="Tahoma" pitchFamily="34" charset="0"/>
              <a:cs typeface="Tahoma" pitchFamily="34" charset="0"/>
            </a:endParaRPr>
          </a:p>
          <a:p>
            <a:pPr algn="just">
              <a:tabLst>
                <a:tab pos="1102997" algn="l"/>
              </a:tabLst>
            </a:pPr>
            <a:r>
              <a:rPr lang="en-US" dirty="0">
                <a:latin typeface="+mj-lt"/>
                <a:ea typeface="Tahoma" pitchFamily="34" charset="0"/>
                <a:cs typeface="Tahoma" pitchFamily="34" charset="0"/>
              </a:rPr>
              <a:t>For inventory audits, the vendor must make available at any reasonable time and place, all:</a:t>
            </a:r>
          </a:p>
          <a:p>
            <a:pPr algn="just">
              <a:tabLst>
                <a:tab pos="1102997" algn="l"/>
              </a:tabLst>
            </a:pPr>
            <a:r>
              <a:rPr lang="en-US" dirty="0">
                <a:latin typeface="+mj-lt"/>
                <a:ea typeface="Tahoma" pitchFamily="34" charset="0"/>
                <a:cs typeface="Tahoma" pitchFamily="34" charset="0"/>
              </a:rPr>
              <a:t>Program related records, including invoices, copies of purchase orders various tax records and records of financial and business transactions.</a:t>
            </a:r>
          </a:p>
          <a:p>
            <a:pPr algn="just">
              <a:tabLst>
                <a:tab pos="1102997" algn="l"/>
              </a:tabLst>
            </a:pPr>
            <a:endParaRPr lang="en-US" dirty="0">
              <a:latin typeface="+mj-lt"/>
              <a:ea typeface="Tahoma" pitchFamily="34" charset="0"/>
              <a:cs typeface="Tahoma" pitchFamily="34" charset="0"/>
            </a:endParaRPr>
          </a:p>
          <a:p>
            <a:pPr algn="just">
              <a:tabLst>
                <a:tab pos="1102997" algn="l"/>
              </a:tabLst>
            </a:pPr>
            <a:r>
              <a:rPr lang="en-US" dirty="0">
                <a:latin typeface="+mj-lt"/>
                <a:ea typeface="Tahoma" pitchFamily="34" charset="0"/>
                <a:cs typeface="Tahoma" pitchFamily="34" charset="0"/>
              </a:rPr>
              <a:t>Please note that all Program-related records, such as invoices and receipts, must be kept for three years or until any audits pertaining to these records has been resolved, whichever is later.</a:t>
            </a:r>
          </a:p>
          <a:p>
            <a:pPr algn="just">
              <a:tabLst>
                <a:tab pos="1102997" algn="l"/>
              </a:tabLst>
            </a:pPr>
            <a:endParaRPr lang="en-US" sz="1500" dirty="0">
              <a:latin typeface="Constantia" panose="02030602050306030303" pitchFamily="18" charset="0"/>
              <a:ea typeface="Tahoma" pitchFamily="34" charset="0"/>
              <a:cs typeface="Tahoma" pitchFamily="34" charset="0"/>
            </a:endParaRPr>
          </a:p>
          <a:p>
            <a:pPr algn="just">
              <a:tabLst>
                <a:tab pos="1102997" algn="l"/>
              </a:tabLst>
            </a:pPr>
            <a:endParaRPr lang="en-US" sz="1500" dirty="0">
              <a:latin typeface="Constantia" panose="02030602050306030303" pitchFamily="18" charset="0"/>
              <a:ea typeface="Tahoma" pitchFamily="34" charset="0"/>
              <a:cs typeface="Tahoma" pitchFamily="34" charset="0"/>
            </a:endParaRPr>
          </a:p>
          <a:p>
            <a:pPr algn="just">
              <a:tabLst>
                <a:tab pos="1102997" algn="l"/>
              </a:tabLst>
            </a:pPr>
            <a:endParaRPr lang="en-US" sz="1500" dirty="0">
              <a:latin typeface="Constantia" panose="02030602050306030303" pitchFamily="18" charset="0"/>
              <a:ea typeface="Tahoma" pitchFamily="34" charset="0"/>
              <a:cs typeface="Tahoma" pitchFamily="34" charset="0"/>
            </a:endParaRPr>
          </a:p>
          <a:p>
            <a:pPr algn="just">
              <a:tabLst>
                <a:tab pos="1102997" algn="l"/>
              </a:tabLst>
            </a:pPr>
            <a:endParaRPr lang="en-US" sz="1500" dirty="0">
              <a:latin typeface="Constantia" panose="02030602050306030303" pitchFamily="18" charset="0"/>
              <a:ea typeface="Tahoma" pitchFamily="34" charset="0"/>
              <a:cs typeface="Tahoma" pitchFamily="34" charset="0"/>
            </a:endParaRPr>
          </a:p>
          <a:p>
            <a:pPr algn="just">
              <a:tabLst>
                <a:tab pos="1102997" algn="l"/>
              </a:tabLst>
            </a:pPr>
            <a:r>
              <a:rPr lang="en-US" sz="1500" dirty="0">
                <a:latin typeface="+mj-lt"/>
                <a:ea typeface="Tahoma" pitchFamily="34" charset="0"/>
                <a:cs typeface="Tahoma" pitchFamily="34" charset="0"/>
              </a:rPr>
              <a:t>Photo Credit:</a:t>
            </a:r>
          </a:p>
          <a:p>
            <a:pPr algn="just">
              <a:tabLst>
                <a:tab pos="1102997" algn="l"/>
              </a:tabLst>
            </a:pPr>
            <a:r>
              <a:rPr lang="en-US" sz="1500" dirty="0">
                <a:latin typeface="+mj-lt"/>
                <a:ea typeface="Tahoma" pitchFamily="34" charset="0"/>
                <a:cs typeface="Tahoma" pitchFamily="34" charset="0"/>
              </a:rPr>
              <a:t>FigureCheckingOffBoxesClipart_Fotolia_31790874_Subscription_L</a:t>
            </a:r>
          </a:p>
        </p:txBody>
      </p:sp>
    </p:spTree>
    <p:extLst>
      <p:ext uri="{BB962C8B-B14F-4D97-AF65-F5344CB8AC3E}">
        <p14:creationId xmlns:p14="http://schemas.microsoft.com/office/powerpoint/2010/main" val="26211747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7079" y="4630247"/>
            <a:ext cx="6412395" cy="4386549"/>
          </a:xfrm>
        </p:spPr>
        <p:txBody>
          <a:bodyPr/>
          <a:lstStyle/>
          <a:p>
            <a:pPr algn="just"/>
            <a:r>
              <a:rPr lang="en-US" dirty="0">
                <a:latin typeface="+mj-lt"/>
                <a:ea typeface="Tahoma" panose="020B0604030504040204" pitchFamily="34" charset="0"/>
                <a:cs typeface="Tahoma" panose="020B0604030504040204" pitchFamily="34" charset="0"/>
              </a:rPr>
              <a:t>State rules specify requirements for purchase documentation of WIC supplemental foods. Invoices, receipts, purchase orders, and any other proofs of purchase for WIC supplemental foods must include the following:</a:t>
            </a:r>
          </a:p>
          <a:p>
            <a:pPr algn="just"/>
            <a:endParaRPr lang="en-US" dirty="0">
              <a:latin typeface="+mj-lt"/>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dirty="0">
                <a:latin typeface="+mj-lt"/>
                <a:ea typeface="Tahoma" panose="020B0604030504040204" pitchFamily="34" charset="0"/>
                <a:cs typeface="Tahoma" panose="020B0604030504040204" pitchFamily="34" charset="0"/>
              </a:rPr>
              <a:t>The name of the seller and be prepared entirely by the seller or on the seller’s business letterhead;</a:t>
            </a:r>
          </a:p>
          <a:p>
            <a:pPr marL="285750" indent="-285750" algn="just">
              <a:buFont typeface="Arial" panose="020B0604020202020204" pitchFamily="34" charset="0"/>
              <a:buChar char="•"/>
            </a:pPr>
            <a:endParaRPr lang="en-US" dirty="0">
              <a:latin typeface="+mj-lt"/>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dirty="0">
                <a:latin typeface="+mj-lt"/>
                <a:ea typeface="Tahoma" panose="020B0604030504040204" pitchFamily="34" charset="0"/>
                <a:cs typeface="Tahoma" panose="020B0604030504040204" pitchFamily="34" charset="0"/>
              </a:rPr>
              <a:t>The date of purchase and the date the authorized vendor received the WIC supplemental food at the store if this date is different; and</a:t>
            </a:r>
          </a:p>
          <a:p>
            <a:pPr marL="285750" indent="-285750" algn="just">
              <a:buFont typeface="Arial" panose="020B0604020202020204" pitchFamily="34" charset="0"/>
              <a:buChar char="•"/>
            </a:pPr>
            <a:endParaRPr lang="en-US" dirty="0">
              <a:latin typeface="+mj-lt"/>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dirty="0">
                <a:latin typeface="+mj-lt"/>
                <a:ea typeface="Tahoma" panose="020B0604030504040204" pitchFamily="34" charset="0"/>
                <a:cs typeface="Tahoma" panose="020B0604030504040204" pitchFamily="34" charset="0"/>
              </a:rPr>
              <a:t>A description of each WIC supplemental food item purchased, including brand name, unit size, type or form, and quantity.</a:t>
            </a:r>
          </a:p>
        </p:txBody>
      </p:sp>
      <p:sp>
        <p:nvSpPr>
          <p:cNvPr id="4" name="Slide Number Placeholder 3"/>
          <p:cNvSpPr>
            <a:spLocks noGrp="1"/>
          </p:cNvSpPr>
          <p:nvPr>
            <p:ph type="sldNum" sz="quarter" idx="10"/>
          </p:nvPr>
        </p:nvSpPr>
        <p:spPr/>
        <p:txBody>
          <a:bodyPr/>
          <a:lstStyle/>
          <a:p>
            <a:fld id="{C18E360E-C30B-4983-B0C7-6EABB349E35D}" type="slidenum">
              <a:rPr lang="en-US" smtClean="0"/>
              <a:pPr/>
              <a:t>48</a:t>
            </a:fld>
            <a:endParaRPr lang="en-US" dirty="0"/>
          </a:p>
        </p:txBody>
      </p:sp>
    </p:spTree>
    <p:extLst>
      <p:ext uri="{BB962C8B-B14F-4D97-AF65-F5344CB8AC3E}">
        <p14:creationId xmlns:p14="http://schemas.microsoft.com/office/powerpoint/2010/main" val="38664185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4294967295"/>
          </p:nvPr>
        </p:nvSpPr>
        <p:spPr bwMode="auto">
          <a:xfrm>
            <a:off x="3901441" y="8919658"/>
            <a:ext cx="3229298" cy="487727"/>
          </a:xfrm>
          <a:prstGeom prst="rect">
            <a:avLst/>
          </a:prstGeom>
          <a:noFill/>
          <a:ln>
            <a:miter lim="800000"/>
            <a:headEnd/>
            <a:tailEnd/>
          </a:ln>
        </p:spPr>
        <p:txBody>
          <a:bodyPr lIns="102664" tIns="51332" rIns="102664" bIns="51332" anchor="b"/>
          <a:lstStyle/>
          <a:p>
            <a:pPr defTabSz="1026876">
              <a:spcBef>
                <a:spcPct val="0"/>
              </a:spcBef>
            </a:pPr>
            <a:fld id="{874A5177-5B4D-41AD-BAED-081CEFFC5973}" type="slidenum">
              <a:rPr lang="en-US">
                <a:latin typeface="Constantia" panose="02030602050306030303" pitchFamily="18" charset="0"/>
                <a:ea typeface="Tahoma" pitchFamily="34" charset="0"/>
                <a:cs typeface="Tahoma" pitchFamily="34" charset="0"/>
              </a:rPr>
              <a:pPr defTabSz="1026876">
                <a:spcBef>
                  <a:spcPct val="0"/>
                </a:spcBef>
              </a:pPr>
              <a:t>49</a:t>
            </a:fld>
            <a:endParaRPr lang="en-US" dirty="0">
              <a:latin typeface="Constantia" panose="02030602050306030303" pitchFamily="18" charset="0"/>
              <a:ea typeface="Tahoma" pitchFamily="34" charset="0"/>
              <a:cs typeface="Tahoma" pitchFamily="34" charset="0"/>
            </a:endParaRPr>
          </a:p>
        </p:txBody>
      </p:sp>
      <p:sp>
        <p:nvSpPr>
          <p:cNvPr id="241667" name="Rectangle 8"/>
          <p:cNvSpPr>
            <a:spLocks noGrp="1" noRot="1" noChangeAspect="1" noChangeArrowheads="1" noTextEdit="1"/>
          </p:cNvSpPr>
          <p:nvPr>
            <p:ph type="sldImg"/>
          </p:nvPr>
        </p:nvSpPr>
        <p:spPr>
          <a:xfrm>
            <a:off x="477838" y="730250"/>
            <a:ext cx="6497637" cy="3656013"/>
          </a:xfrm>
          <a:ln/>
        </p:spPr>
      </p:sp>
      <p:sp>
        <p:nvSpPr>
          <p:cNvPr id="241668" name="Rectangle 9"/>
          <p:cNvSpPr>
            <a:spLocks noGrp="1" noChangeArrowheads="1"/>
          </p:cNvSpPr>
          <p:nvPr>
            <p:ph type="body" idx="1"/>
          </p:nvPr>
        </p:nvSpPr>
        <p:spPr>
          <a:xfrm>
            <a:off x="556592" y="4630249"/>
            <a:ext cx="6281529" cy="4533271"/>
          </a:xfrm>
          <a:noFill/>
          <a:ln/>
        </p:spPr>
        <p:txBody>
          <a:bodyPr/>
          <a:lstStyle/>
          <a:p>
            <a:pPr algn="just">
              <a:buFontTx/>
              <a:buNone/>
            </a:pPr>
            <a:r>
              <a:rPr lang="en-US" dirty="0">
                <a:latin typeface="+mj-lt"/>
                <a:ea typeface="Tahoma" pitchFamily="34" charset="0"/>
                <a:cs typeface="Tahoma" pitchFamily="34" charset="0"/>
              </a:rPr>
              <a:t>The Vendor Agreement specifically addresses violations which may have occurred as a result of an inventory audit.  These violations are as follows:</a:t>
            </a:r>
          </a:p>
          <a:p>
            <a:pPr algn="just">
              <a:buFontTx/>
              <a:buNone/>
            </a:pPr>
            <a:endParaRPr lang="en-US" dirty="0">
              <a:latin typeface="+mj-lt"/>
              <a:ea typeface="Tahoma" pitchFamily="34" charset="0"/>
              <a:cs typeface="Tahoma" pitchFamily="34" charset="0"/>
            </a:endParaRPr>
          </a:p>
          <a:p>
            <a:pPr algn="just">
              <a:buFontTx/>
              <a:buNone/>
            </a:pPr>
            <a:r>
              <a:rPr lang="en-US" dirty="0">
                <a:latin typeface="+mj-lt"/>
                <a:ea typeface="Tahoma" pitchFamily="34" charset="0"/>
                <a:cs typeface="Tahoma" pitchFamily="34" charset="0"/>
              </a:rPr>
              <a:t>Claiming reimbursement for the sale of an amount of a specific supplemental food item which exceeds the store’s documented inventory of that supplemental food item for six or more days within the 60-day period. The six or more days do not have to be consecutive.</a:t>
            </a:r>
          </a:p>
          <a:p>
            <a:pPr algn="just">
              <a:buFontTx/>
              <a:buNone/>
            </a:pPr>
            <a:endParaRPr lang="en-US" dirty="0">
              <a:latin typeface="+mj-lt"/>
              <a:ea typeface="Tahoma" pitchFamily="34" charset="0"/>
              <a:cs typeface="Tahoma" pitchFamily="34" charset="0"/>
            </a:endParaRPr>
          </a:p>
          <a:p>
            <a:pPr algn="just">
              <a:buFontTx/>
              <a:buNone/>
            </a:pPr>
            <a:r>
              <a:rPr lang="en-US" dirty="0">
                <a:latin typeface="+mj-lt"/>
                <a:ea typeface="Tahoma" pitchFamily="34" charset="0"/>
                <a:cs typeface="Tahoma" pitchFamily="34" charset="0"/>
              </a:rPr>
              <a:t>Inability to provide records or providing false records is also a violation.</a:t>
            </a:r>
          </a:p>
          <a:p>
            <a:pPr algn="just">
              <a:buFontTx/>
              <a:buNone/>
            </a:pPr>
            <a:endParaRPr lang="en-US" sz="1500" dirty="0">
              <a:latin typeface="Constantia" panose="02030602050306030303" pitchFamily="18" charset="0"/>
              <a:ea typeface="Tahoma" pitchFamily="34" charset="0"/>
              <a:cs typeface="Tahoma" pitchFamily="34" charset="0"/>
            </a:endParaRPr>
          </a:p>
          <a:p>
            <a:pPr algn="just">
              <a:buFontTx/>
              <a:buNone/>
            </a:pPr>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1205868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458788" y="4634245"/>
            <a:ext cx="6397625" cy="4386216"/>
          </a:xfrm>
          <a:noFill/>
          <a:ln/>
        </p:spPr>
        <p:txBody>
          <a:bodyPr lIns="97397" tIns="48699" rIns="97397" bIns="48699"/>
          <a:lstStyle/>
          <a:p>
            <a:pPr algn="just"/>
            <a:r>
              <a:rPr lang="en-US" dirty="0"/>
              <a:t>WIC’s goal is to prevent health problems and improve overall health during this critical time of growth and development. This includes pregnancy, infancy and early childhood.  </a:t>
            </a:r>
          </a:p>
          <a:p>
            <a:pPr algn="just"/>
            <a:endParaRPr lang="en-US" dirty="0"/>
          </a:p>
          <a:p>
            <a:pPr algn="just"/>
            <a:r>
              <a:rPr lang="en-US" dirty="0"/>
              <a:t>In fact, research shows that WIC saves public health dollars. Every dollar spent on a pregnant woman saves multiple dollars in newborn health care costs. Research also shows that children on WIC have better diets, especially for key vitamins.  </a:t>
            </a: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mj-lt"/>
            </a:endParaRPr>
          </a:p>
          <a:p>
            <a:pPr algn="just"/>
            <a:endParaRPr lang="en-US" sz="1500" dirty="0">
              <a:latin typeface="+mj-lt"/>
            </a:endParaRPr>
          </a:p>
          <a:p>
            <a:pPr algn="just"/>
            <a:r>
              <a:rPr lang="en-US" sz="1500" dirty="0">
                <a:latin typeface="+mj-lt"/>
              </a:rPr>
              <a:t>Photo Credit : PeoplePreg &amp; babies vol.113:  113012.jpg</a:t>
            </a:r>
          </a:p>
          <a:p>
            <a:pPr algn="just"/>
            <a:r>
              <a:rPr lang="en-US" sz="1500" dirty="0">
                <a:latin typeface="+mj-lt"/>
              </a:rPr>
              <a:t>Photo Credit: AA Boy Apple_Fotolia_14820340.jpg</a:t>
            </a: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marL="463427" lvl="1"/>
            <a:endParaRPr lang="en-US" dirty="0"/>
          </a:p>
        </p:txBody>
      </p:sp>
      <p:sp>
        <p:nvSpPr>
          <p:cNvPr id="2" name="Slide Number Placeholder 1"/>
          <p:cNvSpPr>
            <a:spLocks noGrp="1"/>
          </p:cNvSpPr>
          <p:nvPr>
            <p:ph type="sldNum" sz="quarter" idx="10"/>
          </p:nvPr>
        </p:nvSpPr>
        <p:spPr/>
        <p:txBody>
          <a:bodyPr/>
          <a:lstStyle/>
          <a:p>
            <a:fld id="{277FD931-451E-4B36-ABA2-042D5FD0E452}" type="slidenum">
              <a:rPr lang="en-US" smtClean="0"/>
              <a:t>5</a:t>
            </a:fld>
            <a:endParaRPr lang="en-US" dirty="0"/>
          </a:p>
        </p:txBody>
      </p:sp>
    </p:spTree>
    <p:extLst>
      <p:ext uri="{BB962C8B-B14F-4D97-AF65-F5344CB8AC3E}">
        <p14:creationId xmlns:p14="http://schemas.microsoft.com/office/powerpoint/2010/main" val="15123617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pause here for any questions.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9538159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txBox="1">
            <a:spLocks noGrp="1" noChangeArrowheads="1"/>
          </p:cNvSpPr>
          <p:nvPr/>
        </p:nvSpPr>
        <p:spPr bwMode="auto">
          <a:xfrm>
            <a:off x="3975652" y="8971613"/>
            <a:ext cx="3229298" cy="487727"/>
          </a:xfrm>
          <a:prstGeom prst="rect">
            <a:avLst/>
          </a:prstGeom>
          <a:noFill/>
          <a:ln w="9525">
            <a:noFill/>
            <a:miter lim="800000"/>
            <a:headEnd/>
            <a:tailEnd/>
          </a:ln>
        </p:spPr>
        <p:txBody>
          <a:bodyPr lIns="102664" tIns="51332" rIns="102664" bIns="51332" anchor="b"/>
          <a:lstStyle/>
          <a:p>
            <a:pPr algn="r" defTabSz="1026876">
              <a:spcBef>
                <a:spcPct val="0"/>
              </a:spcBef>
            </a:pPr>
            <a:fld id="{7B89F095-CB59-4FFF-ABB4-884CAE5F3B2A}" type="slidenum">
              <a:rPr lang="en-US" sz="1200">
                <a:latin typeface="Constantia" panose="02030602050306030303" pitchFamily="18" charset="0"/>
                <a:ea typeface="Tahoma" pitchFamily="34" charset="0"/>
                <a:cs typeface="Tahoma" pitchFamily="34" charset="0"/>
              </a:rPr>
              <a:pPr algn="r" defTabSz="1026876">
                <a:spcBef>
                  <a:spcPct val="0"/>
                </a:spcBef>
              </a:pPr>
              <a:t>51</a:t>
            </a:fld>
            <a:endParaRPr lang="en-US" sz="1200" dirty="0">
              <a:latin typeface="Constantia" panose="02030602050306030303" pitchFamily="18" charset="0"/>
              <a:ea typeface="Tahoma" pitchFamily="34" charset="0"/>
              <a:cs typeface="Tahoma" pitchFamily="34" charset="0"/>
            </a:endParaRPr>
          </a:p>
        </p:txBody>
      </p:sp>
      <p:sp>
        <p:nvSpPr>
          <p:cNvPr id="240643" name="Rectangle 2"/>
          <p:cNvSpPr>
            <a:spLocks noGrp="1" noRot="1" noChangeAspect="1" noChangeArrowheads="1" noTextEdit="1"/>
          </p:cNvSpPr>
          <p:nvPr>
            <p:ph type="sldImg"/>
          </p:nvPr>
        </p:nvSpPr>
        <p:spPr>
          <a:xfrm>
            <a:off x="477838" y="730250"/>
            <a:ext cx="6497637" cy="3656013"/>
          </a:xfrm>
          <a:ln/>
        </p:spPr>
      </p:sp>
      <p:sp>
        <p:nvSpPr>
          <p:cNvPr id="240644" name="Rectangle 3"/>
          <p:cNvSpPr>
            <a:spLocks noGrp="1" noChangeArrowheads="1"/>
          </p:cNvSpPr>
          <p:nvPr>
            <p:ph type="body" idx="1"/>
          </p:nvPr>
        </p:nvSpPr>
        <p:spPr>
          <a:xfrm>
            <a:off x="420125" y="4611294"/>
            <a:ext cx="6410949" cy="4533271"/>
          </a:xfrm>
          <a:noFill/>
          <a:ln/>
        </p:spPr>
        <p:txBody>
          <a:bodyPr lIns="102658" tIns="51329" rIns="102658" bIns="51329">
            <a:normAutofit/>
          </a:bodyPr>
          <a:lstStyle/>
          <a:p>
            <a:pPr algn="just"/>
            <a:r>
              <a:rPr lang="en-US" dirty="0">
                <a:latin typeface="+mj-lt"/>
                <a:ea typeface="Tahoma" pitchFamily="34" charset="0"/>
                <a:cs typeface="Tahoma" pitchFamily="34" charset="0"/>
              </a:rPr>
              <a:t>Overpayment to a vendor as determined by an inventory audit or a compliance buy investigation requires repayment to the WIC Program. The State WIC Agency assesses a claim against the vendor in the amount of the overpayment. Vendors can request a conference to review the claim, but this action cannot be appealed.</a:t>
            </a:r>
          </a:p>
        </p:txBody>
      </p:sp>
    </p:spTree>
    <p:extLst>
      <p:ext uri="{BB962C8B-B14F-4D97-AF65-F5344CB8AC3E}">
        <p14:creationId xmlns:p14="http://schemas.microsoft.com/office/powerpoint/2010/main" val="7206188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730250"/>
            <a:ext cx="6497637" cy="3656013"/>
          </a:xfrm>
        </p:spPr>
      </p:sp>
      <p:sp>
        <p:nvSpPr>
          <p:cNvPr id="3" name="Notes Placeholder 2"/>
          <p:cNvSpPr>
            <a:spLocks noGrp="1"/>
          </p:cNvSpPr>
          <p:nvPr>
            <p:ph type="body" idx="1"/>
          </p:nvPr>
        </p:nvSpPr>
        <p:spPr>
          <a:xfrm>
            <a:off x="443949" y="4630249"/>
            <a:ext cx="6564795" cy="4533271"/>
          </a:xfrm>
        </p:spPr>
        <p:txBody>
          <a:bodyPr/>
          <a:lstStyle/>
          <a:p>
            <a:pPr algn="just"/>
            <a:r>
              <a:rPr lang="en-US" dirty="0">
                <a:latin typeface="+mj-lt"/>
                <a:ea typeface="Tahoma" pitchFamily="34" charset="0"/>
                <a:cs typeface="Tahoma" pitchFamily="34" charset="0"/>
              </a:rPr>
              <a:t>When the State WIC Agency determines the vendor has committed a vendor violation that affects payment to the vendor, the State WIC Agency will deny payment or assess a claim. A claim may be assessed based on violations detected through inventory audits, compliance buy investigations or any other means the State WIC Agency deems necessary to determine program compliance.</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Vendors must reimburse the State WIC Agency in full or agree to a repayment plan with the State WIC Agency within 30 days of written notification of a claim. If the vendor fails to reimburse the State WIC Agency in full or agree to a repayment plan within 30 days of written notification of a claim, the WIC Vendor Agreement will be terminated. </a:t>
            </a: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52</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8690115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4294967295"/>
          </p:nvPr>
        </p:nvSpPr>
        <p:spPr bwMode="auto">
          <a:xfrm>
            <a:off x="3901442" y="8923652"/>
            <a:ext cx="3229297" cy="487727"/>
          </a:xfrm>
          <a:prstGeom prst="rect">
            <a:avLst/>
          </a:prstGeom>
          <a:noFill/>
          <a:ln>
            <a:miter lim="800000"/>
            <a:headEnd/>
            <a:tailEnd/>
          </a:ln>
        </p:spPr>
        <p:txBody>
          <a:bodyPr lIns="98176" tIns="49089" rIns="98176" bIns="49089" anchor="b"/>
          <a:lstStyle/>
          <a:p>
            <a:pPr defTabSz="982003">
              <a:spcBef>
                <a:spcPct val="0"/>
              </a:spcBef>
            </a:pPr>
            <a:fld id="{938317CE-B928-489A-8739-909778EBDF46}" type="slidenum">
              <a:rPr lang="en-US">
                <a:latin typeface="Constantia" panose="02030602050306030303" pitchFamily="18" charset="0"/>
                <a:ea typeface="Tahoma" pitchFamily="34" charset="0"/>
                <a:cs typeface="Tahoma" pitchFamily="34" charset="0"/>
              </a:rPr>
              <a:pPr defTabSz="982003">
                <a:spcBef>
                  <a:spcPct val="0"/>
                </a:spcBef>
              </a:pPr>
              <a:t>53</a:t>
            </a:fld>
            <a:endParaRPr lang="en-US" dirty="0">
              <a:latin typeface="Constantia" panose="02030602050306030303" pitchFamily="18" charset="0"/>
              <a:ea typeface="Tahoma" pitchFamily="34" charset="0"/>
              <a:cs typeface="Tahoma" pitchFamily="34" charset="0"/>
            </a:endParaRPr>
          </a:p>
        </p:txBody>
      </p:sp>
      <p:sp>
        <p:nvSpPr>
          <p:cNvPr id="242691" name="Rectangle 2"/>
          <p:cNvSpPr>
            <a:spLocks noGrp="1" noRot="1" noChangeAspect="1" noChangeArrowheads="1" noTextEdit="1"/>
          </p:cNvSpPr>
          <p:nvPr>
            <p:ph type="sldImg"/>
          </p:nvPr>
        </p:nvSpPr>
        <p:spPr>
          <a:xfrm>
            <a:off x="476250" y="730250"/>
            <a:ext cx="6500813" cy="3657600"/>
          </a:xfrm>
          <a:ln/>
        </p:spPr>
      </p:sp>
      <p:sp>
        <p:nvSpPr>
          <p:cNvPr id="242692" name="Rectangle 3"/>
          <p:cNvSpPr>
            <a:spLocks noGrp="1" noChangeArrowheads="1"/>
          </p:cNvSpPr>
          <p:nvPr>
            <p:ph type="body" idx="1"/>
          </p:nvPr>
        </p:nvSpPr>
        <p:spPr>
          <a:xfrm>
            <a:off x="442292" y="4634244"/>
            <a:ext cx="6568108" cy="4533271"/>
          </a:xfrm>
          <a:noFill/>
          <a:ln/>
        </p:spPr>
        <p:txBody>
          <a:bodyPr lIns="98171" tIns="49085" rIns="98171" bIns="49085"/>
          <a:lstStyle/>
          <a:p>
            <a:pPr algn="just"/>
            <a:r>
              <a:rPr lang="en-US" dirty="0">
                <a:latin typeface="+mj-lt"/>
                <a:ea typeface="Tahoma" pitchFamily="34" charset="0"/>
                <a:cs typeface="Tahoma" pitchFamily="34" charset="0"/>
              </a:rPr>
              <a:t>Disqualification from the WIC Program could range from 60 days to permanent, depending on the violation. Pharmacies that are authorized with SNAP should take note that their status with the WIC Program may impact their status with SNAP (formerly the Food Stamp Program) and vice versa. Remember, SNAP is also referred to as Food and Nutrition Services in North Carolina. </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You have the right to appeal a disqualification.</a:t>
            </a:r>
          </a:p>
        </p:txBody>
      </p:sp>
    </p:spTree>
    <p:extLst>
      <p:ext uri="{BB962C8B-B14F-4D97-AF65-F5344CB8AC3E}">
        <p14:creationId xmlns:p14="http://schemas.microsoft.com/office/powerpoint/2010/main" val="21312913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6" y="4560570"/>
            <a:ext cx="6463748" cy="4320540"/>
          </a:xfrm>
        </p:spPr>
        <p:txBody>
          <a:bodyPr/>
          <a:lstStyle/>
          <a:p>
            <a:pPr algn="just"/>
            <a:r>
              <a:rPr lang="en-US" dirty="0">
                <a:latin typeface="+mj-lt"/>
              </a:rPr>
              <a:t>Upon disqualification or termination, vendors are required to return all stand-beside equipment, including all cords, cables, scanners and pin pads (if applicable) to FIS within 10 business days. FIS will send a shipping label to return the equipment. </a:t>
            </a:r>
          </a:p>
          <a:p>
            <a:pPr algn="just"/>
            <a:endParaRPr lang="en-US" dirty="0">
              <a:latin typeface="+mj-lt"/>
            </a:endParaRPr>
          </a:p>
          <a:p>
            <a:pPr algn="just"/>
            <a:r>
              <a:rPr lang="en-US" dirty="0">
                <a:latin typeface="+mj-lt"/>
              </a:rPr>
              <a:t>Failure to return all stand-beside equipment to FIS will result in the initiation of an ACH debit from the vendor’s account. </a:t>
            </a:r>
          </a:p>
          <a:p>
            <a:pPr algn="just"/>
            <a:endParaRPr lang="en-US" dirty="0">
              <a:latin typeface="+mj-lt"/>
            </a:endParaRPr>
          </a:p>
          <a:p>
            <a:pPr algn="just"/>
            <a:r>
              <a:rPr lang="en-US" dirty="0">
                <a:latin typeface="+mj-lt"/>
              </a:rPr>
              <a:t>If a vendor’s bank account has been closed, Local Agency Staff will be asked to retrieve all equipment from the vendor location. </a:t>
            </a:r>
          </a:p>
        </p:txBody>
      </p:sp>
      <p:sp>
        <p:nvSpPr>
          <p:cNvPr id="5" name="Slide Number Placeholder 4"/>
          <p:cNvSpPr>
            <a:spLocks noGrp="1"/>
          </p:cNvSpPr>
          <p:nvPr>
            <p:ph type="sldNum" sz="quarter" idx="5"/>
          </p:nvPr>
        </p:nvSpPr>
        <p:spPr/>
        <p:txBody>
          <a:bodyPr/>
          <a:lstStyle/>
          <a:p>
            <a:fld id="{B045B7DE-1198-4F2F-B574-CA8CAE341642}" type="slidenum">
              <a:rPr lang="en-US" smtClean="0"/>
              <a:t>54</a:t>
            </a:fld>
            <a:endParaRPr lang="en-US" dirty="0"/>
          </a:p>
        </p:txBody>
      </p:sp>
    </p:spTree>
    <p:extLst>
      <p:ext uri="{BB962C8B-B14F-4D97-AF65-F5344CB8AC3E}">
        <p14:creationId xmlns:p14="http://schemas.microsoft.com/office/powerpoint/2010/main" val="4076921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6592" y="4560570"/>
            <a:ext cx="6281530" cy="4320540"/>
          </a:xfrm>
        </p:spPr>
        <p:txBody>
          <a:bodyPr/>
          <a:lstStyle/>
          <a:p>
            <a:pPr algn="just" defTabSz="1264455">
              <a:defRPr/>
            </a:pPr>
            <a:r>
              <a:rPr lang="en-US" dirty="0">
                <a:latin typeface="+mj-lt"/>
                <a:ea typeface="Tahoma" panose="020B0604030504040204" pitchFamily="34" charset="0"/>
                <a:cs typeface="Tahoma" panose="020B0604030504040204" pitchFamily="34" charset="0"/>
              </a:rPr>
              <a:t>Another important policy related to preventing fraud is conflict of interest regarding employment. This is a very important provision of the Vendor Agreement which states: </a:t>
            </a:r>
          </a:p>
          <a:p>
            <a:pPr marL="285750" indent="-285750" algn="just" defTabSz="1264455">
              <a:buFont typeface="Arial" panose="020B0604020202020204" pitchFamily="34" charset="0"/>
              <a:buChar char="•"/>
              <a:defRPr/>
            </a:pPr>
            <a:r>
              <a:rPr lang="en-US" dirty="0">
                <a:latin typeface="+mj-lt"/>
                <a:ea typeface="Tahoma" panose="020B0604030504040204" pitchFamily="34" charset="0"/>
                <a:cs typeface="Tahoma" panose="020B0604030504040204" pitchFamily="34" charset="0"/>
              </a:rPr>
              <a:t>A vendor shall not have any owner(s), officer(s) or manager(s) who are employed, or who have a spouse, child, or parent employed by the State WIC Agency or the Local WIC Agency serving the county in which the vendor conducts business. </a:t>
            </a:r>
          </a:p>
          <a:p>
            <a:pPr algn="just" defTabSz="1264455">
              <a:defRPr/>
            </a:pPr>
            <a:endParaRPr lang="en-US" dirty="0">
              <a:latin typeface="+mj-lt"/>
              <a:ea typeface="Tahoma" panose="020B0604030504040204" pitchFamily="34" charset="0"/>
              <a:cs typeface="Tahoma" panose="020B0604030504040204" pitchFamily="34" charset="0"/>
            </a:endParaRPr>
          </a:p>
          <a:p>
            <a:pPr marL="285750" indent="-285750" algn="just" defTabSz="1264455">
              <a:buFont typeface="Arial" panose="020B0604020202020204" pitchFamily="34" charset="0"/>
              <a:buChar char="•"/>
              <a:defRPr/>
            </a:pPr>
            <a:r>
              <a:rPr lang="en-US" dirty="0">
                <a:latin typeface="+mj-lt"/>
                <a:ea typeface="Tahoma" panose="020B0604030504040204" pitchFamily="34" charset="0"/>
                <a:cs typeface="Tahoma" panose="020B0604030504040204" pitchFamily="34" charset="0"/>
              </a:rPr>
              <a:t>Also, a vendor shall not have an employee who handles or transacts food benefits who is employed or has a spouse, child or parent who is employed by the State WIC Agency or the Local WIC Agency serving the county in which the vendor conducts business.</a:t>
            </a:r>
          </a:p>
          <a:p>
            <a:pPr algn="just" defTabSz="1264455">
              <a:defRPr/>
            </a:pPr>
            <a:endParaRPr lang="en-US" dirty="0">
              <a:latin typeface="+mj-lt"/>
              <a:ea typeface="Tahoma" panose="020B0604030504040204" pitchFamily="34" charset="0"/>
              <a:cs typeface="Tahoma" panose="020B0604030504040204" pitchFamily="34" charset="0"/>
            </a:endParaRPr>
          </a:p>
          <a:p>
            <a:pPr marL="285750" indent="-285750" algn="just" defTabSz="1264455">
              <a:buFont typeface="Arial" panose="020B0604020202020204" pitchFamily="34" charset="0"/>
              <a:buChar char="•"/>
              <a:defRPr/>
            </a:pPr>
            <a:r>
              <a:rPr lang="en-US" dirty="0">
                <a:latin typeface="+mj-lt"/>
                <a:ea typeface="Tahoma" panose="020B0604030504040204" pitchFamily="34" charset="0"/>
                <a:cs typeface="Tahoma" panose="020B0604030504040204" pitchFamily="34" charset="0"/>
              </a:rPr>
              <a:t>Please make sure that you ask your staff if they have a spouse, child or parent who works for the WIC program. If they do, inform me, your vendor contact at the Local Agency right away.</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7109693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6592" y="4560570"/>
            <a:ext cx="6281530" cy="4320540"/>
          </a:xfrm>
        </p:spPr>
        <p:txBody>
          <a:bodyPr/>
          <a:lstStyle/>
          <a:p>
            <a:pPr algn="just">
              <a:buFontTx/>
              <a:buNone/>
            </a:pPr>
            <a:r>
              <a:rPr lang="en-US" dirty="0">
                <a:latin typeface="+mj-lt"/>
                <a:ea typeface="Tahoma" panose="020B0604030504040204" pitchFamily="34" charset="0"/>
                <a:cs typeface="Tahoma" panose="020B0604030504040204" pitchFamily="34" charset="0"/>
              </a:rPr>
              <a:t>Local WIC Agency staff complete on-site monitoring of authorized vendors.  These visits provide a chance for vendors to receive training, discuss problems and ask questions.</a:t>
            </a:r>
          </a:p>
          <a:p>
            <a:pPr algn="just">
              <a:buFontTx/>
              <a:buNone/>
            </a:pPr>
            <a:endParaRPr lang="en-US" dirty="0">
              <a:latin typeface="+mj-lt"/>
              <a:ea typeface="Tahoma" panose="020B0604030504040204" pitchFamily="34" charset="0"/>
              <a:cs typeface="Tahoma" panose="020B0604030504040204" pitchFamily="34" charset="0"/>
            </a:endParaRPr>
          </a:p>
          <a:p>
            <a:pPr algn="just">
              <a:buFontTx/>
              <a:buNone/>
            </a:pPr>
            <a:r>
              <a:rPr lang="en-US" dirty="0">
                <a:latin typeface="+mj-lt"/>
                <a:ea typeface="Tahoma" panose="020B0604030504040204" pitchFamily="34" charset="0"/>
                <a:cs typeface="Tahoma" panose="020B0604030504040204" pitchFamily="34" charset="0"/>
              </a:rPr>
              <a:t>WIC vendor monitoring includes, but is not limited to:</a:t>
            </a:r>
          </a:p>
          <a:p>
            <a:pPr marL="285750" indent="-285750" algn="just">
              <a:buFont typeface="Arial" panose="020B0604020202020204" pitchFamily="34" charset="0"/>
              <a:buChar char="•"/>
            </a:pPr>
            <a:r>
              <a:rPr lang="en-US" dirty="0">
                <a:latin typeface="+mj-lt"/>
                <a:ea typeface="Tahoma" panose="020B0604030504040204" pitchFamily="34" charset="0"/>
                <a:cs typeface="Tahoma" panose="020B0604030504040204" pitchFamily="34" charset="0"/>
              </a:rPr>
              <a:t>Review of exempt infant formula and WIC-eligible </a:t>
            </a:r>
            <a:r>
              <a:rPr lang="en-US" dirty="0" err="1">
                <a:latin typeface="+mj-lt"/>
                <a:ea typeface="Tahoma" panose="020B0604030504040204" pitchFamily="34" charset="0"/>
                <a:cs typeface="Tahoma" panose="020B0604030504040204" pitchFamily="34" charset="0"/>
              </a:rPr>
              <a:t>nutritionals</a:t>
            </a:r>
            <a:r>
              <a:rPr lang="en-US" dirty="0">
                <a:latin typeface="+mj-lt"/>
                <a:ea typeface="Tahoma" panose="020B0604030504040204" pitchFamily="34" charset="0"/>
                <a:cs typeface="Tahoma" panose="020B0604030504040204" pitchFamily="34" charset="0"/>
              </a:rPr>
              <a:t> invoices and receipts.</a:t>
            </a:r>
          </a:p>
          <a:p>
            <a:pPr marL="285750" indent="-285750" algn="just">
              <a:buFont typeface="Arial" panose="020B0604020202020204" pitchFamily="34" charset="0"/>
              <a:buChar char="•"/>
            </a:pPr>
            <a:endParaRPr lang="en-US" dirty="0">
              <a:latin typeface="+mj-lt"/>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dirty="0">
                <a:latin typeface="+mj-lt"/>
                <a:ea typeface="Tahoma" panose="020B0604030504040204" pitchFamily="34" charset="0"/>
                <a:cs typeface="Tahoma" panose="020B0604030504040204" pitchFamily="34" charset="0"/>
              </a:rPr>
              <a:t>Treatment of WIC customers.</a:t>
            </a:r>
          </a:p>
          <a:p>
            <a:pPr marL="285750" indent="-285750" algn="just">
              <a:buFont typeface="Arial" panose="020B0604020202020204" pitchFamily="34" charset="0"/>
              <a:buChar char="•"/>
            </a:pPr>
            <a:endParaRPr lang="en-US" dirty="0">
              <a:latin typeface="+mj-lt"/>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dirty="0">
                <a:latin typeface="+mj-lt"/>
                <a:ea typeface="Tahoma" panose="020B0604030504040204" pitchFamily="34" charset="0"/>
                <a:cs typeface="Tahoma" panose="020B0604030504040204" pitchFamily="34" charset="0"/>
              </a:rPr>
              <a:t>Ensure stand-beside equipment used to transact </a:t>
            </a:r>
            <a:r>
              <a:rPr lang="en-US" dirty="0" err="1">
                <a:latin typeface="+mj-lt"/>
                <a:ea typeface="Tahoma" panose="020B0604030504040204" pitchFamily="34" charset="0"/>
                <a:cs typeface="Tahoma" panose="020B0604030504040204" pitchFamily="34" charset="0"/>
              </a:rPr>
              <a:t>eWIC</a:t>
            </a:r>
            <a:r>
              <a:rPr lang="en-US" dirty="0">
                <a:latin typeface="+mj-lt"/>
                <a:ea typeface="Tahoma" panose="020B0604030504040204" pitchFamily="34" charset="0"/>
                <a:cs typeface="Tahoma" panose="020B0604030504040204" pitchFamily="34" charset="0"/>
              </a:rPr>
              <a:t> is accessible.</a:t>
            </a:r>
          </a:p>
          <a:p>
            <a:pPr algn="just">
              <a:buFontTx/>
              <a:buNone/>
            </a:pPr>
            <a:endParaRPr lang="en-US" sz="1500" dirty="0">
              <a:latin typeface="Constantia" panose="02030602050306030303" pitchFamily="18" charset="0"/>
              <a:ea typeface="Tahoma" pitchFamily="34" charset="0"/>
              <a:cs typeface="Tahoma"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6787752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4294967295"/>
          </p:nvPr>
        </p:nvSpPr>
        <p:spPr bwMode="auto">
          <a:xfrm>
            <a:off x="4072576" y="9074760"/>
            <a:ext cx="3229297" cy="487727"/>
          </a:xfrm>
          <a:prstGeom prst="rect">
            <a:avLst/>
          </a:prstGeom>
          <a:noFill/>
          <a:ln>
            <a:miter lim="800000"/>
            <a:headEnd/>
            <a:tailEnd/>
          </a:ln>
        </p:spPr>
        <p:txBody>
          <a:bodyPr lIns="98176" tIns="49089" rIns="98176" bIns="49089" anchor="b"/>
          <a:lstStyle/>
          <a:p>
            <a:pPr defTabSz="982003">
              <a:spcBef>
                <a:spcPct val="0"/>
              </a:spcBef>
            </a:pPr>
            <a:fld id="{FDA191EB-FFAB-4F42-A4E8-6D2D10D92E11}" type="slidenum">
              <a:rPr lang="en-US">
                <a:latin typeface="Constantia" panose="02030602050306030303" pitchFamily="18" charset="0"/>
                <a:ea typeface="Tahoma" pitchFamily="34" charset="0"/>
                <a:cs typeface="Tahoma" pitchFamily="34" charset="0"/>
              </a:rPr>
              <a:pPr defTabSz="982003">
                <a:spcBef>
                  <a:spcPct val="0"/>
                </a:spcBef>
              </a:pPr>
              <a:t>57</a:t>
            </a:fld>
            <a:endParaRPr lang="en-US" dirty="0">
              <a:latin typeface="Constantia" panose="02030602050306030303" pitchFamily="18" charset="0"/>
              <a:ea typeface="Tahoma" pitchFamily="34" charset="0"/>
              <a:cs typeface="Tahoma" pitchFamily="34" charset="0"/>
            </a:endParaRPr>
          </a:p>
        </p:txBody>
      </p:sp>
      <p:sp>
        <p:nvSpPr>
          <p:cNvPr id="245763" name="Rectangle 8"/>
          <p:cNvSpPr>
            <a:spLocks noGrp="1" noRot="1" noChangeAspect="1" noChangeArrowheads="1" noTextEdit="1"/>
          </p:cNvSpPr>
          <p:nvPr>
            <p:ph type="sldImg"/>
          </p:nvPr>
        </p:nvSpPr>
        <p:spPr>
          <a:xfrm>
            <a:off x="477838" y="730250"/>
            <a:ext cx="6497637" cy="3656013"/>
          </a:xfrm>
          <a:ln/>
        </p:spPr>
      </p:sp>
      <p:sp>
        <p:nvSpPr>
          <p:cNvPr id="245764" name="Rectangle 9"/>
          <p:cNvSpPr>
            <a:spLocks noGrp="1" noChangeArrowheads="1"/>
          </p:cNvSpPr>
          <p:nvPr>
            <p:ph type="body" idx="1"/>
          </p:nvPr>
        </p:nvSpPr>
        <p:spPr>
          <a:xfrm>
            <a:off x="556593" y="4630249"/>
            <a:ext cx="6281530" cy="4533271"/>
          </a:xfrm>
          <a:noFill/>
          <a:ln/>
        </p:spPr>
        <p:txBody>
          <a:bodyPr/>
          <a:lstStyle/>
          <a:p>
            <a:pPr algn="just">
              <a:buFontTx/>
              <a:buNone/>
            </a:pPr>
            <a:r>
              <a:rPr lang="en-US" dirty="0">
                <a:latin typeface="+mj-lt"/>
                <a:ea typeface="Tahoma" pitchFamily="34" charset="0"/>
                <a:cs typeface="Tahoma" pitchFamily="34" charset="0"/>
              </a:rPr>
              <a:t>The form used by Us,  Local WIC Agency staff during monitoring is in the Vendor Manual. We document these visits. If violations are found, you must take the appropriate steps to correct them.  Some violations may result in sanctions. Other violations can result in more serious penalties, if you fail to correct circumstances causing the violation. The store will be monitored again within 21 days, this monitoring will not be announced.</a:t>
            </a:r>
          </a:p>
          <a:p>
            <a:pPr algn="just"/>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5651336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4294967295"/>
          </p:nvPr>
        </p:nvSpPr>
        <p:spPr bwMode="auto">
          <a:xfrm>
            <a:off x="4072576" y="9074760"/>
            <a:ext cx="3229297" cy="487727"/>
          </a:xfrm>
          <a:prstGeom prst="rect">
            <a:avLst/>
          </a:prstGeom>
          <a:noFill/>
          <a:ln>
            <a:miter lim="800000"/>
            <a:headEnd/>
            <a:tailEnd/>
          </a:ln>
        </p:spPr>
        <p:txBody>
          <a:bodyPr lIns="98176" tIns="49089" rIns="98176" bIns="49089" anchor="b"/>
          <a:lstStyle/>
          <a:p>
            <a:pPr defTabSz="982003">
              <a:spcBef>
                <a:spcPct val="0"/>
              </a:spcBef>
            </a:pPr>
            <a:fld id="{FDA191EB-FFAB-4F42-A4E8-6D2D10D92E11}" type="slidenum">
              <a:rPr lang="en-US">
                <a:latin typeface="Constantia" panose="02030602050306030303" pitchFamily="18" charset="0"/>
                <a:ea typeface="Tahoma" pitchFamily="34" charset="0"/>
                <a:cs typeface="Tahoma" pitchFamily="34" charset="0"/>
              </a:rPr>
              <a:pPr defTabSz="982003">
                <a:spcBef>
                  <a:spcPct val="0"/>
                </a:spcBef>
              </a:pPr>
              <a:t>58</a:t>
            </a:fld>
            <a:endParaRPr lang="en-US" dirty="0">
              <a:latin typeface="Constantia" panose="02030602050306030303" pitchFamily="18" charset="0"/>
              <a:ea typeface="Tahoma" pitchFamily="34" charset="0"/>
              <a:cs typeface="Tahoma" pitchFamily="34" charset="0"/>
            </a:endParaRPr>
          </a:p>
        </p:txBody>
      </p:sp>
      <p:sp>
        <p:nvSpPr>
          <p:cNvPr id="245763" name="Rectangle 8"/>
          <p:cNvSpPr>
            <a:spLocks noGrp="1" noRot="1" noChangeAspect="1" noChangeArrowheads="1" noTextEdit="1"/>
          </p:cNvSpPr>
          <p:nvPr>
            <p:ph type="sldImg"/>
          </p:nvPr>
        </p:nvSpPr>
        <p:spPr>
          <a:xfrm>
            <a:off x="477838" y="730250"/>
            <a:ext cx="6497637" cy="3656013"/>
          </a:xfrm>
          <a:ln/>
        </p:spPr>
      </p:sp>
      <p:sp>
        <p:nvSpPr>
          <p:cNvPr id="245764" name="Rectangle 9"/>
          <p:cNvSpPr>
            <a:spLocks noGrp="1" noChangeArrowheads="1"/>
          </p:cNvSpPr>
          <p:nvPr>
            <p:ph type="body" idx="1"/>
          </p:nvPr>
        </p:nvSpPr>
        <p:spPr>
          <a:xfrm>
            <a:off x="480807" y="4386263"/>
            <a:ext cx="6494668" cy="4986337"/>
          </a:xfrm>
          <a:noFill/>
          <a:ln/>
        </p:spPr>
        <p:txBody>
          <a:bodyPr/>
          <a:lstStyle/>
          <a:p>
            <a:pPr algn="just"/>
            <a:r>
              <a:rPr lang="en-US" sz="1400" dirty="0">
                <a:latin typeface="+mj-lt"/>
                <a:ea typeface="Tahoma" panose="020B0604030504040204" pitchFamily="34" charset="0"/>
                <a:cs typeface="Tahoma" panose="020B0604030504040204" pitchFamily="34" charset="0"/>
              </a:rPr>
              <a:t>Let’s discuss incentives. </a:t>
            </a:r>
          </a:p>
          <a:p>
            <a:pPr algn="just"/>
            <a:r>
              <a:rPr lang="en-US" sz="1400" dirty="0">
                <a:latin typeface="+mj-lt"/>
                <a:ea typeface="Tahoma" panose="020B0604030504040204" pitchFamily="34" charset="0"/>
                <a:cs typeface="Tahoma" panose="020B0604030504040204" pitchFamily="34" charset="0"/>
              </a:rPr>
              <a:t>As you know, WIC authorized vendors may not treat WIC customers differently from non-WIC customers by excluding them from in-store promotions. This includes disallowing the use of coupons or other vendor discounts in WIC transactions that are allowed in non-WIC transactions. This information is found in Section 246.12 (h)(3)iii of the Federal WIC regulations.</a:t>
            </a:r>
          </a:p>
          <a:p>
            <a:pPr algn="just"/>
            <a:endParaRPr lang="en-US" sz="1400" dirty="0">
              <a:latin typeface="+mj-lt"/>
              <a:ea typeface="Tahoma" panose="020B0604030504040204" pitchFamily="34" charset="0"/>
              <a:cs typeface="Tahoma" panose="020B0604030504040204" pitchFamily="34" charset="0"/>
            </a:endParaRPr>
          </a:p>
          <a:p>
            <a:pPr algn="just"/>
            <a:r>
              <a:rPr lang="en-US" sz="1400" dirty="0">
                <a:latin typeface="+mj-lt"/>
                <a:ea typeface="Tahoma" panose="020B0604030504040204" pitchFamily="34" charset="0"/>
                <a:cs typeface="Tahoma" panose="020B0604030504040204" pitchFamily="34" charset="0"/>
              </a:rPr>
              <a:t>Similarly, WIC authorized vendors may not treat WIC customers differently by offering them incentive items, vendor discounts, coupons or other promotions that are not offered to non-WIC customers. Failure to provide the same courtesies to WIC customers is a violation of Federal WIC regulations, thereby constituting a vendor violation.</a:t>
            </a:r>
          </a:p>
          <a:p>
            <a:pPr algn="just"/>
            <a:endParaRPr lang="en-US" sz="1400" dirty="0">
              <a:latin typeface="+mj-lt"/>
              <a:ea typeface="Tahoma" panose="020B0604030504040204" pitchFamily="34" charset="0"/>
              <a:cs typeface="Tahoma" panose="020B0604030504040204" pitchFamily="34" charset="0"/>
            </a:endParaRPr>
          </a:p>
          <a:p>
            <a:pPr algn="just"/>
            <a:r>
              <a:rPr lang="en-US" sz="1400" dirty="0">
                <a:latin typeface="+mj-lt"/>
                <a:ea typeface="Tahoma" panose="020B0604030504040204" pitchFamily="34" charset="0"/>
                <a:cs typeface="Tahoma" panose="020B0604030504040204" pitchFamily="34" charset="0"/>
              </a:rPr>
              <a:t>Failure to provide the same courtesies to WIC customers is a vendor violation and may result in disqualification  of  one year for two occurrences within a 12-month period of discrimination on the basis of WIC participation as referenced in Item (31) of Rule .0708. Each date this violation is detected is a separate occurrence; </a:t>
            </a:r>
          </a:p>
          <a:p>
            <a:pPr algn="just"/>
            <a:r>
              <a:rPr lang="en-US" sz="1400" dirty="0">
                <a:latin typeface="+mj-lt"/>
                <a:ea typeface="Tahoma" panose="020B0604030504040204" pitchFamily="34" charset="0"/>
                <a:cs typeface="Tahoma" panose="020B0604030504040204" pitchFamily="34" charset="0"/>
              </a:rPr>
              <a:t>   </a:t>
            </a:r>
          </a:p>
          <a:p>
            <a:pPr algn="just"/>
            <a:r>
              <a:rPr lang="en-US" sz="1400" dirty="0">
                <a:latin typeface="+mj-lt"/>
                <a:ea typeface="Tahoma" panose="020B0604030504040204" pitchFamily="34" charset="0"/>
                <a:cs typeface="Tahoma" panose="020B0604030504040204" pitchFamily="34" charset="0"/>
              </a:rPr>
              <a:t>Item (31) states that a WIC-authorized vendor should not discriminate on the basis of WIC participation, such as failing to offer WIC customers the same courtesies offered to non-WIC customers or requiring separate WIC lines.</a:t>
            </a:r>
            <a:endParaRPr lang="en-US" sz="1400"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29282942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0FFEE898-9CAC-4C79-A637-A34F117C148D}" type="slidenum">
              <a:rPr lang="en-US" smtClean="0"/>
              <a:pPr/>
              <a:t>59</a:t>
            </a:fld>
            <a:endParaRPr lang="en-US" dirty="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xfrm>
            <a:off x="425727" y="4643204"/>
            <a:ext cx="6446171" cy="4386549"/>
          </a:xfrm>
          <a:noFill/>
          <a:ln/>
        </p:spPr>
        <p:txBody>
          <a:bodyPr/>
          <a:lstStyle/>
          <a:p>
            <a:pPr algn="just" eaLnBrk="1" hangingPunct="1"/>
            <a:r>
              <a:rPr lang="en-US" dirty="0">
                <a:latin typeface="+mj-lt"/>
                <a:ea typeface="Tahoma" panose="020B0604030504040204" pitchFamily="34" charset="0"/>
                <a:cs typeface="Tahoma" panose="020B0604030504040204" pitchFamily="34" charset="0"/>
              </a:rPr>
              <a:t>Let’s go over the definitions for incentive items, vendor discount, and in-store promotions. </a:t>
            </a:r>
          </a:p>
          <a:p>
            <a:pPr algn="just" eaLnBrk="1" hangingPunct="1"/>
            <a:endParaRPr lang="en-US" dirty="0">
              <a:latin typeface="+mj-lt"/>
              <a:ea typeface="Tahoma" panose="020B0604030504040204" pitchFamily="34" charset="0"/>
              <a:cs typeface="Tahoma" panose="020B0604030504040204" pitchFamily="34" charset="0"/>
            </a:endParaRPr>
          </a:p>
          <a:p>
            <a:pPr algn="just" eaLnBrk="1" hangingPunct="1"/>
            <a:r>
              <a:rPr lang="en-US" dirty="0">
                <a:latin typeface="+mj-lt"/>
                <a:ea typeface="Tahoma" panose="020B0604030504040204" pitchFamily="34" charset="0"/>
                <a:cs typeface="Tahoma" panose="020B0604030504040204" pitchFamily="34" charset="0"/>
              </a:rPr>
              <a:t>An Incentive Item is an item or service provided by a vendor to attract customers or encourage customer loyalty.</a:t>
            </a:r>
          </a:p>
          <a:p>
            <a:pPr algn="just" eaLnBrk="1" hangingPunct="1"/>
            <a:endParaRPr lang="en-US" dirty="0">
              <a:latin typeface="+mj-lt"/>
              <a:ea typeface="Tahoma" panose="020B0604030504040204" pitchFamily="34" charset="0"/>
              <a:cs typeface="Tahoma" panose="020B0604030504040204" pitchFamily="34" charset="0"/>
            </a:endParaRPr>
          </a:p>
          <a:p>
            <a:pPr algn="just" eaLnBrk="1" hangingPunct="1"/>
            <a:r>
              <a:rPr lang="en-US" dirty="0">
                <a:latin typeface="+mj-lt"/>
                <a:ea typeface="Tahoma" panose="020B0604030504040204" pitchFamily="34" charset="0"/>
                <a:cs typeface="Tahoma" panose="020B0604030504040204" pitchFamily="34" charset="0"/>
              </a:rPr>
              <a:t>A Vendor Discount is an in-store promotion that reduces the price or increases the quantity of a given product; a vendor discount could also result from the use of a coupon.</a:t>
            </a:r>
          </a:p>
          <a:p>
            <a:pPr algn="just" eaLnBrk="1" hangingPunct="1"/>
            <a:endParaRPr lang="en-US" dirty="0">
              <a:latin typeface="+mj-lt"/>
              <a:ea typeface="Tahoma" panose="020B0604030504040204" pitchFamily="34" charset="0"/>
              <a:cs typeface="Tahoma" panose="020B0604030504040204" pitchFamily="34" charset="0"/>
            </a:endParaRPr>
          </a:p>
          <a:p>
            <a:pPr algn="just" eaLnBrk="1" hangingPunct="1"/>
            <a:r>
              <a:rPr lang="en-US" dirty="0">
                <a:latin typeface="+mj-lt"/>
                <a:ea typeface="Tahoma" panose="020B0604030504040204" pitchFamily="34" charset="0"/>
                <a:cs typeface="Tahoma" panose="020B0604030504040204" pitchFamily="34" charset="0"/>
              </a:rPr>
              <a:t>In-store promotion is a sales promotion in which a vendor may offer incentive items, vendor discounts or coupons in order to increase sales of certain items or to encourage customer loyalty to the vendor.</a:t>
            </a:r>
          </a:p>
        </p:txBody>
      </p:sp>
    </p:spTree>
    <p:extLst>
      <p:ext uri="{BB962C8B-B14F-4D97-AF65-F5344CB8AC3E}">
        <p14:creationId xmlns:p14="http://schemas.microsoft.com/office/powerpoint/2010/main" val="2375057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636105" y="4634245"/>
            <a:ext cx="6122504" cy="4386216"/>
          </a:xfrm>
          <a:noFill/>
          <a:ln/>
        </p:spPr>
        <p:txBody>
          <a:bodyPr lIns="97397" tIns="48699" rIns="97397" bIns="48699"/>
          <a:lstStyle/>
          <a:p>
            <a:pPr marL="457200" indent="-457200" fontAlgn="auto">
              <a:buFont typeface="Arial" panose="020B0604020202020204" pitchFamily="34" charset="0"/>
              <a:buChar char="•"/>
            </a:pPr>
            <a:r>
              <a:rPr lang="en-US" sz="1600" b="0" i="0" dirty="0">
                <a:effectLst/>
              </a:rPr>
              <a:t>WIC serves </a:t>
            </a:r>
            <a:r>
              <a:rPr lang="en-US" sz="1600" dirty="0"/>
              <a:t>over</a:t>
            </a:r>
            <a:r>
              <a:rPr lang="en-US" sz="1600" b="0" i="0" dirty="0">
                <a:effectLst/>
              </a:rPr>
              <a:t> 6 million participants nationwide</a:t>
            </a:r>
          </a:p>
          <a:p>
            <a:pPr marL="501650" indent="-457200" eaLnBrk="1" hangingPunct="1">
              <a:buFont typeface="Arial" panose="020B0604020202020204" pitchFamily="34" charset="0"/>
              <a:buChar char="•"/>
            </a:pPr>
            <a:endParaRPr lang="en-US" sz="1600" dirty="0">
              <a:ea typeface="Tahoma" pitchFamily="34" charset="0"/>
              <a:cs typeface="Tahoma" pitchFamily="34" charset="0"/>
            </a:endParaRPr>
          </a:p>
          <a:p>
            <a:pPr marL="457200" indent="-457200" fontAlgn="auto">
              <a:buFont typeface="Arial" panose="020B0604020202020204" pitchFamily="34" charset="0"/>
              <a:buChar char="•"/>
            </a:pPr>
            <a:r>
              <a:rPr lang="en-US" sz="1600" b="0" i="0" dirty="0">
                <a:effectLst/>
              </a:rPr>
              <a:t>WIC also improves other health outcomes</a:t>
            </a:r>
          </a:p>
          <a:p>
            <a:pPr marL="914400" lvl="1" indent="-457200" fontAlgn="auto">
              <a:buFont typeface="Arial" panose="020B0604020202020204" pitchFamily="34" charset="0"/>
              <a:buChar char="•"/>
            </a:pPr>
            <a:r>
              <a:rPr lang="en-US" sz="1600" b="0" i="0" dirty="0">
                <a:effectLst/>
              </a:rPr>
              <a:t>Reduced likelihood of adverse birth outcomes</a:t>
            </a:r>
          </a:p>
          <a:p>
            <a:pPr marL="914400" lvl="1" indent="-457200" fontAlgn="auto">
              <a:buFont typeface="Arial" panose="020B0604020202020204" pitchFamily="34" charset="0"/>
              <a:buChar char="•"/>
            </a:pPr>
            <a:r>
              <a:rPr lang="en-US" sz="1600" b="0" i="0" dirty="0">
                <a:effectLst/>
              </a:rPr>
              <a:t>Increased breastfeeding initiation and duration</a:t>
            </a:r>
            <a:endParaRPr lang="en-US" sz="1600" dirty="0"/>
          </a:p>
        </p:txBody>
      </p:sp>
      <p:sp>
        <p:nvSpPr>
          <p:cNvPr id="2" name="Slide Number Placeholder 1"/>
          <p:cNvSpPr>
            <a:spLocks noGrp="1"/>
          </p:cNvSpPr>
          <p:nvPr>
            <p:ph type="sldNum" sz="quarter" idx="10"/>
          </p:nvPr>
        </p:nvSpPr>
        <p:spPr/>
        <p:txBody>
          <a:bodyPr/>
          <a:lstStyle/>
          <a:p>
            <a:fld id="{277FD931-451E-4B36-ABA2-042D5FD0E452}" type="slidenum">
              <a:rPr lang="en-US" smtClean="0"/>
              <a:t>6</a:t>
            </a:fld>
            <a:endParaRPr lang="en-US" dirty="0"/>
          </a:p>
        </p:txBody>
      </p:sp>
    </p:spTree>
    <p:extLst>
      <p:ext uri="{BB962C8B-B14F-4D97-AF65-F5344CB8AC3E}">
        <p14:creationId xmlns:p14="http://schemas.microsoft.com/office/powerpoint/2010/main" val="37835908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8" y="4560570"/>
            <a:ext cx="6463747" cy="4320540"/>
          </a:xfrm>
        </p:spPr>
        <p:txBody>
          <a:bodyPr/>
          <a:lstStyle/>
          <a:p>
            <a:pPr algn="just"/>
            <a:r>
              <a:rPr lang="en-US" dirty="0">
                <a:latin typeface="+mj-lt"/>
              </a:rPr>
              <a:t>Incentive items must be approved by the North Carolina WIC Program prior to providing them to WIC customers.</a:t>
            </a:r>
          </a:p>
          <a:p>
            <a:pPr algn="just"/>
            <a:endParaRPr lang="en-US" dirty="0">
              <a:latin typeface="+mj-lt"/>
            </a:endParaRPr>
          </a:p>
          <a:p>
            <a:pPr algn="just"/>
            <a:r>
              <a:rPr lang="en-US" dirty="0">
                <a:latin typeface="+mj-lt"/>
              </a:rPr>
              <a:t> The North Carolina WIC Program may approve incentive items-including food, merchandise or services-that a vendor obtained at no cost or that cost a vendor less than $2.00.  Vendors may also provide food sales or specials (vendor discounts) that involve no cost or cost the vendor less than $2.00. This includes bonus size food items that were obtained from the manufacturer at no cost to the vendor as well as any other types of vendor discounts as long as the cost to the vendor of providing these vendor discounts is less than $2.</a:t>
            </a:r>
          </a:p>
        </p:txBody>
      </p:sp>
      <p:sp>
        <p:nvSpPr>
          <p:cNvPr id="4" name="Slide Number Placeholder 3"/>
          <p:cNvSpPr>
            <a:spLocks noGrp="1"/>
          </p:cNvSpPr>
          <p:nvPr>
            <p:ph type="sldNum" sz="quarter" idx="10"/>
          </p:nvPr>
        </p:nvSpPr>
        <p:spPr/>
        <p:txBody>
          <a:bodyPr/>
          <a:lstStyle/>
          <a:p>
            <a:fld id="{277FD931-451E-4B36-ABA2-042D5FD0E452}" type="slidenum">
              <a:rPr lang="en-US" smtClean="0"/>
              <a:t>60</a:t>
            </a:fld>
            <a:endParaRPr lang="en-US" dirty="0"/>
          </a:p>
        </p:txBody>
      </p:sp>
    </p:spTree>
    <p:extLst>
      <p:ext uri="{BB962C8B-B14F-4D97-AF65-F5344CB8AC3E}">
        <p14:creationId xmlns:p14="http://schemas.microsoft.com/office/powerpoint/2010/main" val="27981164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599" y="4480560"/>
            <a:ext cx="6096001" cy="4320540"/>
          </a:xfrm>
        </p:spPr>
        <p:txBody>
          <a:bodyPr/>
          <a:lstStyle/>
          <a:p>
            <a:pPr algn="just"/>
            <a:r>
              <a:rPr lang="en-US" dirty="0">
                <a:latin typeface="+mj-lt"/>
              </a:rPr>
              <a:t>To obtain approval to provide incentive items to WIC customers, a vendor must submit a written request directly to the North Carolina State WIC Agency.  
WIC vendors cannot offer incentive items to WIC customers without approval from the State WIC Agency.</a:t>
            </a:r>
          </a:p>
        </p:txBody>
      </p:sp>
      <p:sp>
        <p:nvSpPr>
          <p:cNvPr id="4" name="Slide Number Placeholder 3"/>
          <p:cNvSpPr>
            <a:spLocks noGrp="1"/>
          </p:cNvSpPr>
          <p:nvPr>
            <p:ph type="sldNum" sz="quarter" idx="10"/>
          </p:nvPr>
        </p:nvSpPr>
        <p:spPr/>
        <p:txBody>
          <a:bodyPr/>
          <a:lstStyle/>
          <a:p>
            <a:fld id="{277FD931-451E-4B36-ABA2-042D5FD0E452}" type="slidenum">
              <a:rPr lang="en-US" smtClean="0"/>
              <a:t>61</a:t>
            </a:fld>
            <a:endParaRPr lang="en-US" dirty="0"/>
          </a:p>
        </p:txBody>
      </p:sp>
    </p:spTree>
    <p:extLst>
      <p:ext uri="{BB962C8B-B14F-4D97-AF65-F5344CB8AC3E}">
        <p14:creationId xmlns:p14="http://schemas.microsoft.com/office/powerpoint/2010/main" val="18478820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480560"/>
            <a:ext cx="6336750" cy="4320540"/>
          </a:xfrm>
        </p:spPr>
        <p:txBody>
          <a:bodyPr/>
          <a:lstStyle/>
          <a:p>
            <a:pPr algn="just"/>
            <a:r>
              <a:rPr lang="en-US" dirty="0">
                <a:latin typeface="+mj-lt"/>
              </a:rPr>
              <a:t>Following is a list of prohibited incentive items:</a:t>
            </a:r>
          </a:p>
          <a:p>
            <a:pPr marL="285750" indent="-285750" algn="just">
              <a:buFont typeface="Arial" panose="020B0604020202020204" pitchFamily="34" charset="0"/>
              <a:buChar char="•"/>
            </a:pPr>
            <a:r>
              <a:rPr lang="en-US" dirty="0">
                <a:latin typeface="+mj-lt"/>
              </a:rPr>
              <a:t>Assistance applying for WIC benefits</a:t>
            </a:r>
          </a:p>
          <a:p>
            <a:pPr marL="285750" indent="-285750" algn="just">
              <a:buFont typeface="Arial" panose="020B0604020202020204" pitchFamily="34" charset="0"/>
              <a:buChar char="•"/>
            </a:pPr>
            <a:r>
              <a:rPr lang="en-US" dirty="0">
                <a:latin typeface="+mj-lt"/>
              </a:rPr>
              <a:t>Transportation for WIC customer to and/or from vendor premises</a:t>
            </a:r>
          </a:p>
          <a:p>
            <a:pPr marL="285750" indent="-285750" algn="just">
              <a:buFont typeface="Arial" panose="020B0604020202020204" pitchFamily="34" charset="0"/>
              <a:buChar char="•"/>
            </a:pPr>
            <a:r>
              <a:rPr lang="en-US" dirty="0">
                <a:latin typeface="+mj-lt"/>
              </a:rPr>
              <a:t>Delivery of WIC supplemental foods</a:t>
            </a:r>
          </a:p>
          <a:p>
            <a:pPr marL="285750" indent="-285750" algn="just">
              <a:buFont typeface="Arial" panose="020B0604020202020204" pitchFamily="34" charset="0"/>
              <a:buChar char="•"/>
            </a:pPr>
            <a:r>
              <a:rPr lang="en-US" dirty="0">
                <a:latin typeface="+mj-lt"/>
              </a:rPr>
              <a:t>Lottery tickets</a:t>
            </a:r>
          </a:p>
          <a:p>
            <a:pPr marL="285750" indent="-285750" algn="just">
              <a:buFont typeface="Arial" panose="020B0604020202020204" pitchFamily="34" charset="0"/>
              <a:buChar char="•"/>
            </a:pPr>
            <a:r>
              <a:rPr lang="en-US" dirty="0">
                <a:latin typeface="+mj-lt"/>
              </a:rPr>
              <a:t>Cash gifts</a:t>
            </a:r>
          </a:p>
          <a:p>
            <a:pPr marL="285750" indent="-285750" algn="just">
              <a:buFont typeface="Arial" panose="020B0604020202020204" pitchFamily="34" charset="0"/>
              <a:buChar char="•"/>
            </a:pPr>
            <a:r>
              <a:rPr lang="en-US" dirty="0">
                <a:latin typeface="+mj-lt"/>
              </a:rPr>
              <a:t>Any other service that results in a conflict of interest, any item that incurs a liability to the WIC program or violates any Federal, State or Local law or regulation.</a:t>
            </a:r>
          </a:p>
        </p:txBody>
      </p:sp>
      <p:sp>
        <p:nvSpPr>
          <p:cNvPr id="4" name="Slide Number Placeholder 3"/>
          <p:cNvSpPr>
            <a:spLocks noGrp="1"/>
          </p:cNvSpPr>
          <p:nvPr>
            <p:ph type="sldNum" sz="quarter" idx="10"/>
          </p:nvPr>
        </p:nvSpPr>
        <p:spPr/>
        <p:txBody>
          <a:bodyPr/>
          <a:lstStyle/>
          <a:p>
            <a:fld id="{277FD931-451E-4B36-ABA2-042D5FD0E452}" type="slidenum">
              <a:rPr lang="en-US" smtClean="0"/>
              <a:t>62</a:t>
            </a:fld>
            <a:endParaRPr lang="en-US" dirty="0"/>
          </a:p>
        </p:txBody>
      </p:sp>
    </p:spTree>
    <p:extLst>
      <p:ext uri="{BB962C8B-B14F-4D97-AF65-F5344CB8AC3E}">
        <p14:creationId xmlns:p14="http://schemas.microsoft.com/office/powerpoint/2010/main" val="17454802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8" y="4560570"/>
            <a:ext cx="6463747" cy="4320540"/>
          </a:xfrm>
        </p:spPr>
        <p:txBody>
          <a:bodyPr/>
          <a:lstStyle/>
          <a:p>
            <a:pPr algn="just"/>
            <a:r>
              <a:rPr lang="en-US" dirty="0">
                <a:latin typeface="+mj-lt"/>
                <a:ea typeface="Tahoma" panose="020B0604030504040204" pitchFamily="34" charset="0"/>
                <a:cs typeface="Tahoma" panose="020B0604030504040204" pitchFamily="34" charset="0"/>
              </a:rPr>
              <a:t>Allowing WIC customers to use vendor discounts in WIC purchases reinforces wise food purchasing practices, which is a goal of WIC nutrition education.</a:t>
            </a:r>
          </a:p>
          <a:p>
            <a:pPr algn="just"/>
            <a:endParaRPr lang="en-US" dirty="0">
              <a:latin typeface="+mj-lt"/>
              <a:ea typeface="Tahoma" panose="020B0604030504040204" pitchFamily="34" charset="0"/>
              <a:cs typeface="Tahoma" panose="020B0604030504040204" pitchFamily="34" charset="0"/>
            </a:endParaRPr>
          </a:p>
          <a:p>
            <a:pPr algn="just"/>
            <a:r>
              <a:rPr lang="en-US" dirty="0">
                <a:latin typeface="+mj-lt"/>
                <a:ea typeface="Tahoma" panose="020B0604030504040204" pitchFamily="34" charset="0"/>
                <a:cs typeface="Tahoma" panose="020B0604030504040204" pitchFamily="34" charset="0"/>
              </a:rPr>
              <a:t>You should ensure that your staff/cashiers are well informed about the use of different types of in-store promotions and coupons so that both participants and the WIC Program are able to achieve the maximum benefit from such offers.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7FD931-451E-4B36-ABA2-042D5FD0E452}" type="slidenum">
              <a:rPr kumimoji="0" lang="en-US" sz="12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6566555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8" y="4560570"/>
            <a:ext cx="6463747" cy="4320540"/>
          </a:xfrm>
        </p:spPr>
        <p:txBody>
          <a:bodyPr/>
          <a:lstStyle/>
          <a:p>
            <a:pPr algn="just"/>
            <a:r>
              <a:rPr lang="en-US" dirty="0">
                <a:latin typeface="+mj-lt"/>
              </a:rPr>
              <a:t>There are several types of in-store promotions and coupons that your store may offer, some of which are listed on the screen. Please refer to your Vendor Manual for detailed definitions of each type of promotion.</a:t>
            </a:r>
          </a:p>
          <a:p>
            <a:pPr algn="just"/>
            <a:endParaRPr lang="en-US" dirty="0">
              <a:latin typeface="+mj-lt"/>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7FD931-451E-4B36-ABA2-042D5FD0E452}" type="slidenum">
              <a:rPr kumimoji="0" lang="en-US" sz="12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5407174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8" y="4560570"/>
            <a:ext cx="6463747" cy="4320540"/>
          </a:xfrm>
        </p:spPr>
        <p:txBody>
          <a:bodyPr>
            <a:normAutofit/>
          </a:bodyPr>
          <a:lstStyle/>
          <a:p>
            <a:pPr algn="just"/>
            <a:r>
              <a:rPr lang="en-US" dirty="0">
                <a:latin typeface="+mj-lt"/>
              </a:rPr>
              <a:t>Per the USDA WIC EBT Operating Rules:
In a true BOGO, the free item cannot be deducted from the WIC customer’s benefit balance or reported to the State WIC Agency.
If a food item is advertised as “Buy one, get one free” with the disclosure that each item is sold for half the advertised price, both food items shall be redeemed using WIC benefits and shall reflect an item price of half the advertised price in the transaction.
This is a Quantity discount
If using this methodology for BOGOs, vendors must put this disclosure in store advertising </a:t>
            </a:r>
          </a:p>
        </p:txBody>
      </p:sp>
      <p:sp>
        <p:nvSpPr>
          <p:cNvPr id="4" name="Slide Number Placeholder 3"/>
          <p:cNvSpPr>
            <a:spLocks noGrp="1"/>
          </p:cNvSpPr>
          <p:nvPr>
            <p:ph type="sldNum" sz="quarter" idx="10"/>
          </p:nvPr>
        </p:nvSpPr>
        <p:spPr/>
        <p:txBody>
          <a:bodyPr/>
          <a:lstStyle/>
          <a:p>
            <a:pPr defTabSz="1264270">
              <a:defRPr/>
            </a:pPr>
            <a:fld id="{71032A8B-634D-4E1C-A46A-472537D2DF8A}" type="slidenum">
              <a:rPr lang="en-US">
                <a:solidFill>
                  <a:srgbClr val="000000"/>
                </a:solidFill>
                <a:latin typeface="Constantia"/>
              </a:rPr>
              <a:pPr defTabSz="1264270">
                <a:defRPr/>
              </a:pPr>
              <a:t>65</a:t>
            </a:fld>
            <a:endParaRPr lang="en-US" dirty="0">
              <a:solidFill>
                <a:srgbClr val="000000"/>
              </a:solidFill>
              <a:latin typeface="Constantia"/>
            </a:endParaRPr>
          </a:p>
        </p:txBody>
      </p:sp>
    </p:spTree>
    <p:extLst>
      <p:ext uri="{BB962C8B-B14F-4D97-AF65-F5344CB8AC3E}">
        <p14:creationId xmlns:p14="http://schemas.microsoft.com/office/powerpoint/2010/main" val="37413501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0FFEE898-9CAC-4C79-A637-A34F117C148D}" type="slidenum">
              <a:rPr lang="en-US" smtClean="0"/>
              <a:pPr/>
              <a:t>66</a:t>
            </a:fld>
            <a:endParaRPr lang="en-US" dirty="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xfrm>
            <a:off x="425728" y="4560570"/>
            <a:ext cx="6463747" cy="4320540"/>
          </a:xfrm>
          <a:noFill/>
          <a:ln/>
        </p:spPr>
        <p:txBody>
          <a:bodyPr/>
          <a:lstStyle/>
          <a:p>
            <a:pPr algn="just"/>
            <a:r>
              <a:rPr lang="en-US" dirty="0">
                <a:latin typeface="+mj-lt"/>
                <a:ea typeface="Tahoma" panose="020B0604030504040204" pitchFamily="34" charset="0"/>
                <a:cs typeface="Tahoma" panose="020B0604030504040204" pitchFamily="34" charset="0"/>
              </a:rPr>
              <a:t>Now let’s discuss sales tax and cash back:
WIC vendors cannot tax WIC items or charge WIC customers tax on manufacturer’s coupons
Also, cash back is not permitted as a result of a vendor discount in any WIC transaction. In a transaction that only includes WIC items, all vendor discounts must be applied to the WIC transaction, thus benefiting the program.
</a:t>
            </a:r>
            <a:r>
              <a:rPr lang="en-US" sz="1500" dirty="0">
                <a:latin typeface="Constantia" panose="02030602050306030303" pitchFamily="18" charset="0"/>
                <a:ea typeface="Tahoma" panose="020B0604030504040204" pitchFamily="34" charset="0"/>
                <a:cs typeface="Tahoma" panose="020B0604030504040204" pitchFamily="34" charset="0"/>
              </a:rPr>
              <a:t>
</a:t>
            </a: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500" dirty="0">
              <a:latin typeface="+mj-lt"/>
              <a:ea typeface="Tahoma" panose="020B0604030504040204" pitchFamily="34" charset="0"/>
              <a:cs typeface="Tahoma" panose="020B0604030504040204" pitchFamily="34" charset="0"/>
            </a:endParaRPr>
          </a:p>
          <a:p>
            <a:pPr algn="just"/>
            <a:r>
              <a:rPr lang="en-US" sz="1500" dirty="0">
                <a:latin typeface="+mj-lt"/>
                <a:ea typeface="Tahoma" panose="020B0604030504040204" pitchFamily="34" charset="0"/>
                <a:cs typeface="Tahoma" panose="020B0604030504040204" pitchFamily="34" charset="0"/>
              </a:rPr>
              <a:t>Photo credit:</a:t>
            </a:r>
          </a:p>
          <a:p>
            <a:pPr algn="just"/>
            <a:r>
              <a:rPr lang="en-US" sz="1500" dirty="0">
                <a:latin typeface="+mj-lt"/>
                <a:ea typeface="Tahoma" panose="020B0604030504040204" pitchFamily="34" charset="0"/>
                <a:cs typeface="Tahoma" panose="020B0604030504040204" pitchFamily="34" charset="0"/>
              </a:rPr>
              <a:t>bill and money from supermarket_Fotolia_85165590_Subscription_XL</a:t>
            </a:r>
            <a:endParaRPr lang="en-US" sz="1500" dirty="0">
              <a:solidFill>
                <a:srgbClr val="FF0000"/>
              </a:solidFill>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456152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8" y="4560570"/>
            <a:ext cx="6463747" cy="4320540"/>
          </a:xfrm>
        </p:spPr>
        <p:txBody>
          <a:bodyPr>
            <a:normAutofit/>
          </a:bodyPr>
          <a:lstStyle/>
          <a:p>
            <a:pPr algn="just"/>
            <a:r>
              <a:rPr lang="en-US" dirty="0">
                <a:latin typeface="+mj-lt"/>
              </a:rPr>
              <a:t>Vendors are encouraged to check in about any customer service issues related to vendor management. Routine monitoring visits are a good time to do so. 
We are interested in hearing any concerns and complaints you may have. In the back of the Vendor Manual is a form that you can use to report inappropriate behaviors by WIC customers. The form can also be downloaded from the website listed on the screen under the Forms tab and is available in your vendor manual.
If you become aware of issues with other vendors, you can report them on the same form.</a:t>
            </a:r>
          </a:p>
        </p:txBody>
      </p:sp>
      <p:sp>
        <p:nvSpPr>
          <p:cNvPr id="4" name="Slide Number Placeholder 3"/>
          <p:cNvSpPr>
            <a:spLocks noGrp="1"/>
          </p:cNvSpPr>
          <p:nvPr>
            <p:ph type="sldNum" sz="quarter" idx="10"/>
          </p:nvPr>
        </p:nvSpPr>
        <p:spPr/>
        <p:txBody>
          <a:bodyPr/>
          <a:lstStyle/>
          <a:p>
            <a:pPr marL="0" marR="0" lvl="0" indent="0" algn="r" defTabSz="1264270" rtl="0" eaLnBrk="1" fontAlgn="auto" latinLnBrk="0" hangingPunct="1">
              <a:lnSpc>
                <a:spcPct val="100000"/>
              </a:lnSpc>
              <a:spcBef>
                <a:spcPts val="0"/>
              </a:spcBef>
              <a:spcAft>
                <a:spcPts val="0"/>
              </a:spcAft>
              <a:buClrTx/>
              <a:buSzTx/>
              <a:buFontTx/>
              <a:buNone/>
              <a:tabLst/>
              <a:defRPr/>
            </a:pPr>
            <a:fld id="{71032A8B-634D-4E1C-A46A-472537D2DF8A}" type="slidenum">
              <a:rPr kumimoji="0" lang="en-US" sz="1200" b="0" i="0" u="none" strike="noStrike" kern="1200" cap="none" spc="0" normalizeH="0" baseline="0" noProof="0">
                <a:ln>
                  <a:noFill/>
                </a:ln>
                <a:solidFill>
                  <a:srgbClr val="000000"/>
                </a:solidFill>
                <a:effectLst/>
                <a:uLnTx/>
                <a:uFillTx/>
                <a:latin typeface="Constantia"/>
                <a:ea typeface="+mn-ea"/>
                <a:cs typeface="+mn-cs"/>
              </a:rPr>
              <a:pPr marL="0" marR="0" lvl="0" indent="0" algn="r" defTabSz="126427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25817879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8" y="4560570"/>
            <a:ext cx="6463747" cy="4320540"/>
          </a:xfrm>
        </p:spPr>
        <p:txBody>
          <a:bodyPr>
            <a:normAutofit/>
          </a:bodyPr>
          <a:lstStyle/>
          <a:p>
            <a:pPr algn="just"/>
            <a:r>
              <a:rPr lang="en-US" dirty="0">
                <a:latin typeface="+mj-lt"/>
                <a:ea typeface="Tahoma" panose="020B0604030504040204" pitchFamily="34" charset="0"/>
                <a:cs typeface="Tahoma" panose="020B0604030504040204" pitchFamily="34" charset="0"/>
              </a:rPr>
              <a:t>It is the vendor owner’s responsibility to ensure all cashiers are trained on WIC as it pertains to the following: </a:t>
            </a:r>
          </a:p>
          <a:p>
            <a:pPr algn="just"/>
            <a:r>
              <a:rPr lang="en-US" dirty="0">
                <a:latin typeface="+mj-lt"/>
                <a:ea typeface="Tahoma" panose="020B0604030504040204" pitchFamily="34" charset="0"/>
                <a:cs typeface="Tahoma" panose="020B0604030504040204" pitchFamily="34" charset="0"/>
              </a:rPr>
              <a:t>Exempt infant formulas and WIC-eligible </a:t>
            </a:r>
            <a:r>
              <a:rPr lang="en-US" dirty="0" err="1">
                <a:latin typeface="+mj-lt"/>
                <a:ea typeface="Tahoma" panose="020B0604030504040204" pitchFamily="34" charset="0"/>
                <a:cs typeface="Tahoma" panose="020B0604030504040204" pitchFamily="34" charset="0"/>
              </a:rPr>
              <a:t>nutritionals</a:t>
            </a:r>
            <a:r>
              <a:rPr lang="en-US" dirty="0">
                <a:latin typeface="+mj-lt"/>
                <a:ea typeface="Tahoma" panose="020B0604030504040204" pitchFamily="34" charset="0"/>
                <a:cs typeface="Tahoma" panose="020B0604030504040204" pitchFamily="34" charset="0"/>
              </a:rPr>
              <a:t> (medical foods) – the list of exempt infant formulas and WIC eligible </a:t>
            </a:r>
            <a:r>
              <a:rPr lang="en-US" dirty="0" err="1">
                <a:latin typeface="+mj-lt"/>
                <a:ea typeface="Tahoma" panose="020B0604030504040204" pitchFamily="34" charset="0"/>
                <a:cs typeface="Tahoma" panose="020B0604030504040204" pitchFamily="34" charset="0"/>
              </a:rPr>
              <a:t>nutritionals</a:t>
            </a:r>
            <a:r>
              <a:rPr lang="en-US" dirty="0">
                <a:latin typeface="+mj-lt"/>
                <a:ea typeface="Tahoma" panose="020B0604030504040204" pitchFamily="34" charset="0"/>
                <a:cs typeface="Tahoma" panose="020B0604030504040204" pitchFamily="34" charset="0"/>
              </a:rPr>
              <a:t> can be found on the NC WIC Vendor’s Connection website listed on the slide, under the Resources tab. </a:t>
            </a:r>
          </a:p>
          <a:p>
            <a:pPr algn="just"/>
            <a:r>
              <a:rPr lang="en-US" dirty="0">
                <a:latin typeface="+mj-lt"/>
                <a:ea typeface="Tahoma" panose="020B0604030504040204" pitchFamily="34" charset="0"/>
                <a:cs typeface="Tahoma" panose="020B0604030504040204" pitchFamily="34" charset="0"/>
              </a:rPr>
              <a:t>Allowing same courtesies to WIC customers as non-WIC customers </a:t>
            </a:r>
          </a:p>
          <a:p>
            <a:pPr algn="just"/>
            <a:r>
              <a:rPr lang="en-US" dirty="0">
                <a:latin typeface="+mj-lt"/>
                <a:ea typeface="Tahoma" panose="020B0604030504040204" pitchFamily="34" charset="0"/>
                <a:cs typeface="Tahoma" panose="020B0604030504040204" pitchFamily="34" charset="0"/>
              </a:rPr>
              <a:t>Completing </a:t>
            </a:r>
            <a:r>
              <a:rPr lang="en-US" dirty="0" err="1">
                <a:latin typeface="+mj-lt"/>
                <a:ea typeface="Tahoma" panose="020B0604030504040204" pitchFamily="34" charset="0"/>
                <a:cs typeface="Tahoma" panose="020B0604030504040204" pitchFamily="34" charset="0"/>
              </a:rPr>
              <a:t>eWIC</a:t>
            </a:r>
            <a:r>
              <a:rPr lang="en-US" dirty="0">
                <a:latin typeface="+mj-lt"/>
                <a:ea typeface="Tahoma" panose="020B0604030504040204" pitchFamily="34" charset="0"/>
                <a:cs typeface="Tahoma" panose="020B0604030504040204" pitchFamily="34" charset="0"/>
              </a:rPr>
              <a:t> transactions.  </a:t>
            </a:r>
          </a:p>
        </p:txBody>
      </p:sp>
      <p:sp>
        <p:nvSpPr>
          <p:cNvPr id="4" name="Slide Number Placeholder 3"/>
          <p:cNvSpPr>
            <a:spLocks noGrp="1"/>
          </p:cNvSpPr>
          <p:nvPr>
            <p:ph type="sldNum" sz="quarter" idx="10"/>
          </p:nvPr>
        </p:nvSpPr>
        <p:spPr/>
        <p:txBody>
          <a:bodyPr/>
          <a:lstStyle/>
          <a:p>
            <a:pPr marL="0" marR="0" lvl="0" indent="0" algn="r" defTabSz="1264270" rtl="0" eaLnBrk="1" fontAlgn="auto" latinLnBrk="0" hangingPunct="1">
              <a:lnSpc>
                <a:spcPct val="100000"/>
              </a:lnSpc>
              <a:spcBef>
                <a:spcPts val="0"/>
              </a:spcBef>
              <a:spcAft>
                <a:spcPts val="0"/>
              </a:spcAft>
              <a:buClrTx/>
              <a:buSzTx/>
              <a:buFontTx/>
              <a:buNone/>
              <a:tabLst/>
              <a:defRPr/>
            </a:pPr>
            <a:fld id="{71032A8B-634D-4E1C-A46A-472537D2DF8A}" type="slidenum">
              <a:rPr kumimoji="0" lang="en-US" sz="1200" b="0" i="0" u="none" strike="noStrike" kern="1200" cap="none" spc="0" normalizeH="0" baseline="0" noProof="0">
                <a:ln>
                  <a:noFill/>
                </a:ln>
                <a:solidFill>
                  <a:srgbClr val="000000"/>
                </a:solidFill>
                <a:effectLst/>
                <a:uLnTx/>
                <a:uFillTx/>
                <a:latin typeface="Constantia"/>
                <a:ea typeface="+mn-ea"/>
                <a:cs typeface="+mn-cs"/>
              </a:rPr>
              <a:pPr marL="0" marR="0" lvl="0" indent="0" algn="r" defTabSz="126427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23955919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move on to the reauthorization process, let’s pause for questions.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53556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458788" y="4634245"/>
            <a:ext cx="6397625" cy="4386216"/>
          </a:xfrm>
          <a:noFill/>
          <a:ln/>
        </p:spPr>
        <p:txBody>
          <a:bodyPr lIns="97397" tIns="48699" rIns="97397" bIns="48699"/>
          <a:lstStyle/>
          <a:p>
            <a:pPr algn="just"/>
            <a:r>
              <a:rPr lang="en-US" dirty="0">
                <a:ea typeface="Tahoma" pitchFamily="34" charset="0"/>
                <a:cs typeface="Tahoma" pitchFamily="34" charset="0"/>
              </a:rPr>
              <a:t>Let’s discuss the definition of a Free-standing pharmacy. </a:t>
            </a:r>
          </a:p>
          <a:p>
            <a:pPr marL="285750" indent="-285750" algn="just">
              <a:buFont typeface="Arial" panose="020B0604020202020204" pitchFamily="34" charset="0"/>
              <a:buChar char="•"/>
            </a:pPr>
            <a:r>
              <a:rPr lang="en-US" dirty="0">
                <a:ea typeface="Tahoma" pitchFamily="34" charset="0"/>
                <a:cs typeface="Tahoma" pitchFamily="34" charset="0"/>
              </a:rPr>
              <a:t> A free-standing pharmacy is a pharmacy that does not operate within another retail store. This includes free-standing pharmacies that are chain stores and free-standing pharmacies participating under a WIC corporate agreement. Pharmacies that operate within a retail store, such as Food Lion or Wal-Mart, are not included in this category. Such pharmacies will be authorized as part of the retail store and will not be authorized independently. </a:t>
            </a:r>
          </a:p>
          <a:p>
            <a:pPr marL="285750" indent="-285750" algn="just">
              <a:buFont typeface="Arial" panose="020B0604020202020204" pitchFamily="34" charset="0"/>
              <a:buChar char="•"/>
            </a:pPr>
            <a:endParaRPr lang="en-US" dirty="0">
              <a:ea typeface="Tahoma" pitchFamily="34" charset="0"/>
              <a:cs typeface="Tahoma" pitchFamily="34" charset="0"/>
            </a:endParaRPr>
          </a:p>
          <a:p>
            <a:pPr marL="285750" indent="-285750" algn="just">
              <a:buFont typeface="Arial" panose="020B0604020202020204" pitchFamily="34" charset="0"/>
              <a:buChar char="•"/>
            </a:pPr>
            <a:r>
              <a:rPr lang="en-US" dirty="0">
                <a:ea typeface="Tahoma" pitchFamily="34" charset="0"/>
                <a:cs typeface="Tahoma" pitchFamily="34" charset="0"/>
              </a:rPr>
              <a:t>This definition can be found in your Vendor Manual.</a:t>
            </a:r>
          </a:p>
          <a:p>
            <a:pPr algn="just"/>
            <a:endParaRPr lang="en-US" sz="1500" dirty="0">
              <a:latin typeface="Constantia" panose="02030602050306030303" pitchFamily="18" charset="0"/>
              <a:ea typeface="Tahoma" pitchFamily="34" charset="0"/>
              <a:cs typeface="Tahoma" pitchFamily="34" charset="0"/>
            </a:endParaRPr>
          </a:p>
          <a:p>
            <a:pPr algn="just"/>
            <a:r>
              <a:rPr lang="en-US" sz="1500" dirty="0">
                <a:latin typeface="Constantia" panose="02030602050306030303" pitchFamily="18" charset="0"/>
                <a:ea typeface="Tahoma" pitchFamily="34" charset="0"/>
                <a:cs typeface="Tahoma" pitchFamily="34" charset="0"/>
              </a:rPr>
              <a:t>	</a:t>
            </a:r>
            <a:endParaRPr lang="en-US" dirty="0"/>
          </a:p>
          <a:p>
            <a:pPr marL="914400" lvl="1" indent="-457200" fontAlgn="auto">
              <a:buFont typeface="Arial" panose="020B0604020202020204" pitchFamily="34" charset="0"/>
              <a:buChar char="•"/>
            </a:pPr>
            <a:endParaRPr lang="en-US" sz="1600" dirty="0"/>
          </a:p>
        </p:txBody>
      </p:sp>
      <p:sp>
        <p:nvSpPr>
          <p:cNvPr id="2" name="Slide Number Placeholder 1"/>
          <p:cNvSpPr>
            <a:spLocks noGrp="1"/>
          </p:cNvSpPr>
          <p:nvPr>
            <p:ph type="sldNum" sz="quarter" idx="10"/>
          </p:nvPr>
        </p:nvSpPr>
        <p:spPr/>
        <p:txBody>
          <a:bodyPr/>
          <a:lstStyle/>
          <a:p>
            <a:fld id="{277FD931-451E-4B36-ABA2-042D5FD0E452}" type="slidenum">
              <a:rPr lang="en-US" smtClean="0"/>
              <a:t>7</a:t>
            </a:fld>
            <a:endParaRPr lang="en-US" dirty="0"/>
          </a:p>
        </p:txBody>
      </p:sp>
    </p:spTree>
    <p:extLst>
      <p:ext uri="{BB962C8B-B14F-4D97-AF65-F5344CB8AC3E}">
        <p14:creationId xmlns:p14="http://schemas.microsoft.com/office/powerpoint/2010/main" val="18567519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j-lt"/>
              </a:rPr>
              <a:t>We will now review the required forms necessary for this reauthorization year.</a:t>
            </a:r>
          </a:p>
        </p:txBody>
      </p:sp>
      <p:sp>
        <p:nvSpPr>
          <p:cNvPr id="4" name="Slide Number Placeholder 3"/>
          <p:cNvSpPr>
            <a:spLocks noGrp="1"/>
          </p:cNvSpPr>
          <p:nvPr>
            <p:ph type="sldNum" sz="quarter" idx="5"/>
          </p:nvPr>
        </p:nvSpPr>
        <p:spPr/>
        <p:txBody>
          <a:bodyPr/>
          <a:lstStyle/>
          <a:p>
            <a:fld id="{B045B7DE-1198-4F2F-B574-CA8CAE341642}" type="slidenum">
              <a:rPr lang="en-US" smtClean="0"/>
              <a:t>70</a:t>
            </a:fld>
            <a:endParaRPr lang="en-US" dirty="0"/>
          </a:p>
        </p:txBody>
      </p:sp>
    </p:spTree>
    <p:extLst>
      <p:ext uri="{BB962C8B-B14F-4D97-AF65-F5344CB8AC3E}">
        <p14:creationId xmlns:p14="http://schemas.microsoft.com/office/powerpoint/2010/main" val="17054118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13537"/>
                </a:solidFill>
                <a:effectLst/>
              </a:rPr>
              <a:t>Completing Required Forms</a:t>
            </a:r>
          </a:p>
          <a:p>
            <a:endParaRPr lang="en-US" b="0" i="0" dirty="0">
              <a:solidFill>
                <a:srgbClr val="313537"/>
              </a:solidFill>
              <a:effectLst/>
            </a:endParaRPr>
          </a:p>
          <a:p>
            <a:pPr algn="l" fontAlgn="auto"/>
            <a:r>
              <a:rPr lang="en-US" b="0" i="0" dirty="0">
                <a:solidFill>
                  <a:srgbClr val="313537"/>
                </a:solidFill>
                <a:effectLst/>
              </a:rPr>
              <a:t>To comply with reauthorization requirements, new documents must be completed:</a:t>
            </a:r>
          </a:p>
          <a:p>
            <a:pPr algn="l" fontAlgn="auto"/>
            <a:r>
              <a:rPr lang="en-US" b="1" i="0" dirty="0">
                <a:solidFill>
                  <a:srgbClr val="313537"/>
                </a:solidFill>
                <a:effectLst/>
              </a:rPr>
              <a:t>Corporate Contract Pharmacy Vendors:</a:t>
            </a:r>
            <a:endParaRPr lang="en-US" b="0" i="0" dirty="0">
              <a:solidFill>
                <a:srgbClr val="313537"/>
              </a:solidFill>
              <a:effectLst/>
            </a:endParaRPr>
          </a:p>
          <a:p>
            <a:pPr marL="742950" lvl="1" indent="-285750" algn="l" fontAlgn="auto">
              <a:buFont typeface="Arial" panose="020B0604020202020204" pitchFamily="34" charset="0"/>
              <a:buChar char="•"/>
            </a:pPr>
            <a:r>
              <a:rPr lang="en-US" b="0" i="0" dirty="0">
                <a:solidFill>
                  <a:srgbClr val="313537"/>
                </a:solidFill>
                <a:effectLst/>
              </a:rPr>
              <a:t>The corporate office will:</a:t>
            </a:r>
          </a:p>
          <a:p>
            <a:pPr marL="1257300" lvl="2" indent="-342900" algn="l" fontAlgn="auto">
              <a:buFont typeface="Courier New" panose="02070309020205020404" pitchFamily="49" charset="0"/>
              <a:buChar char="o"/>
            </a:pPr>
            <a:r>
              <a:rPr lang="en-US" b="0" i="0" dirty="0">
                <a:solidFill>
                  <a:srgbClr val="313537"/>
                </a:solidFill>
                <a:effectLst/>
              </a:rPr>
              <a:t>Update the vendor record using the Vendor Portal</a:t>
            </a:r>
          </a:p>
          <a:p>
            <a:pPr marL="1257300" lvl="2" indent="-342900" algn="l" fontAlgn="auto">
              <a:buFont typeface="Courier New" panose="02070309020205020404" pitchFamily="49" charset="0"/>
              <a:buChar char="o"/>
            </a:pPr>
            <a:r>
              <a:rPr lang="en-US" b="0" i="0" dirty="0">
                <a:solidFill>
                  <a:srgbClr val="313537"/>
                </a:solidFill>
                <a:effectLst/>
              </a:rPr>
              <a:t>The corporate office will also complete one of the following for all store locations</a:t>
            </a:r>
          </a:p>
          <a:p>
            <a:pPr marL="1866793" lvl="3" indent="-342900" algn="l" fontAlgn="auto">
              <a:buFont typeface="Courier New" panose="02070309020205020404" pitchFamily="49" charset="0"/>
              <a:buChar char="o"/>
            </a:pPr>
            <a:r>
              <a:rPr lang="en-US" b="0" i="0" dirty="0">
                <a:solidFill>
                  <a:srgbClr val="313537"/>
                </a:solidFill>
                <a:effectLst/>
              </a:rPr>
              <a:t> NC WIC Vendor Agreement, </a:t>
            </a:r>
          </a:p>
          <a:p>
            <a:pPr marL="1866793" lvl="3" indent="-342900" algn="l" fontAlgn="auto">
              <a:buFont typeface="Courier New" panose="02070309020205020404" pitchFamily="49" charset="0"/>
              <a:buChar char="o"/>
            </a:pPr>
            <a:r>
              <a:rPr lang="en-US" b="0" i="0" dirty="0">
                <a:solidFill>
                  <a:srgbClr val="313537"/>
                </a:solidFill>
                <a:effectLst/>
              </a:rPr>
              <a:t>Above 50% Self-declaration form, </a:t>
            </a:r>
          </a:p>
          <a:p>
            <a:pPr marL="1866793" lvl="3" indent="-342900" algn="l" fontAlgn="auto">
              <a:buFont typeface="Courier New" panose="02070309020205020404" pitchFamily="49" charset="0"/>
              <a:buChar char="o"/>
            </a:pPr>
            <a:r>
              <a:rPr lang="en-US" b="0" i="0" dirty="0" err="1">
                <a:solidFill>
                  <a:srgbClr val="313537"/>
                </a:solidFill>
                <a:effectLst/>
              </a:rPr>
              <a:t>eWIC</a:t>
            </a:r>
            <a:r>
              <a:rPr lang="en-US" b="0" i="0" dirty="0">
                <a:solidFill>
                  <a:srgbClr val="313537"/>
                </a:solidFill>
                <a:effectLst/>
              </a:rPr>
              <a:t> Update for Corporate Vendors</a:t>
            </a:r>
          </a:p>
          <a:p>
            <a:pPr marL="742950" lvl="1" indent="-285750" algn="l" fontAlgn="auto">
              <a:buFont typeface="Arial" panose="020B0604020202020204" pitchFamily="34" charset="0"/>
              <a:buChar char="•"/>
            </a:pPr>
            <a:r>
              <a:rPr lang="en-US" b="0" i="0" dirty="0">
                <a:solidFill>
                  <a:srgbClr val="313537"/>
                </a:solidFill>
                <a:effectLst/>
              </a:rPr>
              <a:t>Individual corporate contract pharmacy store managers attending training today, must complete annual training (happening now) and submit the Verification of Attendance</a:t>
            </a:r>
          </a:p>
          <a:p>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t>71</a:t>
            </a:fld>
            <a:endParaRPr lang="en-US" dirty="0"/>
          </a:p>
        </p:txBody>
      </p:sp>
    </p:spTree>
    <p:extLst>
      <p:ext uri="{BB962C8B-B14F-4D97-AF65-F5344CB8AC3E}">
        <p14:creationId xmlns:p14="http://schemas.microsoft.com/office/powerpoint/2010/main" val="18603990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41B54-92A5-A0D0-3C35-4AC3B4CA99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DA4712-2A00-7DAB-7FBB-16209A2213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73835C-C700-53C1-1D55-82EB8D839F53}"/>
              </a:ext>
            </a:extLst>
          </p:cNvPr>
          <p:cNvSpPr>
            <a:spLocks noGrp="1"/>
          </p:cNvSpPr>
          <p:nvPr>
            <p:ph type="body" idx="1"/>
          </p:nvPr>
        </p:nvSpPr>
        <p:spPr>
          <a:xfrm>
            <a:off x="425728" y="4560570"/>
            <a:ext cx="6463747" cy="4320540"/>
          </a:xfrm>
        </p:spPr>
        <p:txBody>
          <a:bodyPr>
            <a:normAutofit/>
          </a:bodyPr>
          <a:lstStyle/>
          <a:p>
            <a:r>
              <a:rPr lang="en-US" b="0" i="0" dirty="0">
                <a:solidFill>
                  <a:srgbClr val="313537"/>
                </a:solidFill>
                <a:effectLst/>
              </a:rPr>
              <a:t>Completing Required Forms continued</a:t>
            </a:r>
          </a:p>
          <a:p>
            <a:endParaRPr lang="en-US" b="0" i="0" dirty="0">
              <a:solidFill>
                <a:srgbClr val="313537"/>
              </a:solidFill>
              <a:effectLst/>
            </a:endParaRPr>
          </a:p>
          <a:p>
            <a:pPr algn="l" fontAlgn="auto"/>
            <a:r>
              <a:rPr lang="en-US" b="0" i="0" dirty="0">
                <a:solidFill>
                  <a:srgbClr val="313537"/>
                </a:solidFill>
                <a:effectLst/>
              </a:rPr>
              <a:t>All </a:t>
            </a:r>
            <a:r>
              <a:rPr lang="en-US" b="1" i="0" dirty="0">
                <a:solidFill>
                  <a:srgbClr val="313537"/>
                </a:solidFill>
                <a:effectLst/>
              </a:rPr>
              <a:t>non-corporate contract pharmacy vendors </a:t>
            </a:r>
            <a:r>
              <a:rPr lang="en-US" b="0" i="0" dirty="0">
                <a:solidFill>
                  <a:srgbClr val="313537"/>
                </a:solidFill>
                <a:effectLst/>
              </a:rPr>
              <a:t>must complete:</a:t>
            </a:r>
          </a:p>
          <a:p>
            <a:pPr marL="742950" lvl="1" indent="-285750" algn="l" fontAlgn="auto">
              <a:buFont typeface="Arial" panose="020B0604020202020204" pitchFamily="34" charset="0"/>
              <a:buChar char="•"/>
            </a:pPr>
            <a:r>
              <a:rPr lang="en-US" b="0" i="0" dirty="0">
                <a:solidFill>
                  <a:srgbClr val="313537"/>
                </a:solidFill>
                <a:effectLst/>
              </a:rPr>
              <a:t>NC WIC Vendor Agreement</a:t>
            </a:r>
          </a:p>
          <a:p>
            <a:pPr marL="742950" lvl="1" indent="-285750" algn="l" fontAlgn="auto">
              <a:buFont typeface="Arial" panose="020B0604020202020204" pitchFamily="34" charset="0"/>
              <a:buChar char="•"/>
            </a:pPr>
            <a:r>
              <a:rPr lang="en-US" b="0" i="0" dirty="0">
                <a:solidFill>
                  <a:srgbClr val="313537"/>
                </a:solidFill>
                <a:effectLst/>
              </a:rPr>
              <a:t>NC WIC Vendor Application</a:t>
            </a:r>
          </a:p>
          <a:p>
            <a:pPr marL="742950" lvl="1" indent="-285750" algn="l" fontAlgn="auto">
              <a:buFont typeface="Arial" panose="020B0604020202020204" pitchFamily="34" charset="0"/>
              <a:buChar char="•"/>
            </a:pPr>
            <a:r>
              <a:rPr lang="en-US" b="0" i="0" dirty="0">
                <a:solidFill>
                  <a:srgbClr val="313537"/>
                </a:solidFill>
                <a:effectLst/>
              </a:rPr>
              <a:t>Cost Containment Exemption form</a:t>
            </a:r>
          </a:p>
          <a:p>
            <a:pPr marL="742950" lvl="1" indent="-285750" algn="l" fontAlgn="auto">
              <a:buFont typeface="Arial" panose="020B0604020202020204" pitchFamily="34" charset="0"/>
              <a:buChar char="•"/>
            </a:pPr>
            <a:r>
              <a:rPr lang="en-US" b="0" i="0" dirty="0" err="1">
                <a:solidFill>
                  <a:srgbClr val="313537"/>
                </a:solidFill>
                <a:effectLst/>
              </a:rPr>
              <a:t>eWIC</a:t>
            </a:r>
            <a:r>
              <a:rPr lang="en-US" b="0" i="0" dirty="0">
                <a:solidFill>
                  <a:srgbClr val="313537"/>
                </a:solidFill>
                <a:effectLst/>
              </a:rPr>
              <a:t> Update for Non-Corporate Contract Vendors</a:t>
            </a:r>
          </a:p>
          <a:p>
            <a:pPr marL="742950" lvl="1" indent="-285750" algn="l" fontAlgn="auto">
              <a:buFont typeface="Arial" panose="020B0604020202020204" pitchFamily="34" charset="0"/>
              <a:buChar char="•"/>
            </a:pPr>
            <a:r>
              <a:rPr lang="en-US" b="0" i="0" dirty="0">
                <a:solidFill>
                  <a:srgbClr val="313537"/>
                </a:solidFill>
                <a:effectLst/>
              </a:rPr>
              <a:t>Verification of Attendance</a:t>
            </a:r>
          </a:p>
          <a:p>
            <a:pPr marL="742950" lvl="1" indent="-285750" algn="l" fontAlgn="auto">
              <a:buFont typeface="Arial" panose="020B0604020202020204" pitchFamily="34" charset="0"/>
              <a:buChar char="•"/>
            </a:pPr>
            <a:r>
              <a:rPr lang="en-US" b="0" i="0" dirty="0">
                <a:solidFill>
                  <a:srgbClr val="313537"/>
                </a:solidFill>
                <a:effectLst/>
              </a:rPr>
              <a:t>Email Verification Form</a:t>
            </a:r>
          </a:p>
          <a:p>
            <a:pPr algn="l" fontAlgn="auto"/>
            <a:r>
              <a:rPr lang="en-US" b="0" i="0" dirty="0">
                <a:solidFill>
                  <a:srgbClr val="313537"/>
                </a:solidFill>
                <a:effectLst/>
              </a:rPr>
              <a:t>All documents, excluding the Verification of Attendance and Email Verification form, will be completed using DocuSign. DocuSign enables you (store owner) to complete and sign the required documents electronically. The documents will be sent to you via email.</a:t>
            </a:r>
          </a:p>
          <a:p>
            <a:pPr algn="just"/>
            <a:endParaRPr lang="en-US" dirty="0">
              <a:latin typeface="+mj-lt"/>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582AF445-0849-9203-A250-0BE9F332C794}"/>
              </a:ext>
            </a:extLst>
          </p:cNvPr>
          <p:cNvSpPr>
            <a:spLocks noGrp="1"/>
          </p:cNvSpPr>
          <p:nvPr>
            <p:ph type="sldNum" sz="quarter" idx="10"/>
          </p:nvPr>
        </p:nvSpPr>
        <p:spPr/>
        <p:txBody>
          <a:bodyPr/>
          <a:lstStyle/>
          <a:p>
            <a:pPr marL="0" marR="0" lvl="0" indent="0" algn="r" defTabSz="1264270" rtl="0" eaLnBrk="1" fontAlgn="auto" latinLnBrk="0" hangingPunct="1">
              <a:lnSpc>
                <a:spcPct val="100000"/>
              </a:lnSpc>
              <a:spcBef>
                <a:spcPts val="0"/>
              </a:spcBef>
              <a:spcAft>
                <a:spcPts val="0"/>
              </a:spcAft>
              <a:buClrTx/>
              <a:buSzTx/>
              <a:buFontTx/>
              <a:buNone/>
              <a:tabLst/>
              <a:defRPr/>
            </a:pPr>
            <a:fld id="{71032A8B-634D-4E1C-A46A-472537D2DF8A}" type="slidenum">
              <a:rPr kumimoji="0" lang="en-US" sz="1200" b="0" i="0" u="none" strike="noStrike" kern="1200" cap="none" spc="0" normalizeH="0" baseline="0" noProof="0">
                <a:ln>
                  <a:noFill/>
                </a:ln>
                <a:solidFill>
                  <a:srgbClr val="000000"/>
                </a:solidFill>
                <a:effectLst/>
                <a:uLnTx/>
                <a:uFillTx/>
                <a:latin typeface="Constantia"/>
                <a:ea typeface="+mn-ea"/>
                <a:cs typeface="+mn-cs"/>
              </a:rPr>
              <a:pPr marL="0" marR="0" lvl="0" indent="0" algn="r" defTabSz="126427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10282561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Non-corporate vendors will receive an email from the State Agency via DocuSign. This is a general idea of what the email will look like once received by the vendor. The vendor will click on the Review Documents button.</a:t>
            </a:r>
          </a:p>
        </p:txBody>
      </p:sp>
      <p:sp>
        <p:nvSpPr>
          <p:cNvPr id="4" name="Slide Number Placeholder 3"/>
          <p:cNvSpPr>
            <a:spLocks noGrp="1"/>
          </p:cNvSpPr>
          <p:nvPr>
            <p:ph type="sldNum" sz="quarter" idx="5"/>
          </p:nvPr>
        </p:nvSpPr>
        <p:spPr/>
        <p:txBody>
          <a:bodyPr/>
          <a:lstStyle/>
          <a:p>
            <a:fld id="{26E3A1FA-8E35-4319-B52D-F8125B70DEE7}" type="slidenum">
              <a:rPr lang="en-US" smtClean="0"/>
              <a:t>73</a:t>
            </a:fld>
            <a:endParaRPr lang="en-US"/>
          </a:p>
        </p:txBody>
      </p:sp>
    </p:spTree>
    <p:extLst>
      <p:ext uri="{BB962C8B-B14F-4D97-AF65-F5344CB8AC3E}">
        <p14:creationId xmlns:p14="http://schemas.microsoft.com/office/powerpoint/2010/main" val="5902318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clicked on Review Documents, this screen will open. The vendor will click the continue button to review and complete the reauthorization documents.</a:t>
            </a:r>
          </a:p>
        </p:txBody>
      </p:sp>
      <p:sp>
        <p:nvSpPr>
          <p:cNvPr id="4" name="Slide Number Placeholder 3"/>
          <p:cNvSpPr>
            <a:spLocks noGrp="1"/>
          </p:cNvSpPr>
          <p:nvPr>
            <p:ph type="sldNum" sz="quarter" idx="5"/>
          </p:nvPr>
        </p:nvSpPr>
        <p:spPr/>
        <p:txBody>
          <a:bodyPr/>
          <a:lstStyle/>
          <a:p>
            <a:fld id="{26E3A1FA-8E35-4319-B52D-F8125B70DEE7}" type="slidenum">
              <a:rPr lang="en-US" smtClean="0"/>
              <a:t>74</a:t>
            </a:fld>
            <a:endParaRPr lang="en-US"/>
          </a:p>
        </p:txBody>
      </p:sp>
    </p:spTree>
    <p:extLst>
      <p:ext uri="{BB962C8B-B14F-4D97-AF65-F5344CB8AC3E}">
        <p14:creationId xmlns:p14="http://schemas.microsoft.com/office/powerpoint/2010/main" val="42704272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DE3071F-61B5-4214-AD95-A84A3ED31D2A}"/>
              </a:ext>
            </a:extLst>
          </p:cNvPr>
          <p:cNvSpPr>
            <a:spLocks noGrp="1"/>
          </p:cNvSpPr>
          <p:nvPr>
            <p:ph type="body" idx="1"/>
          </p:nvPr>
        </p:nvSpPr>
        <p:spPr/>
        <p:txBody>
          <a:bodyPr/>
          <a:lstStyle/>
          <a:p>
            <a:r>
              <a:rPr lang="en-US" b="0" dirty="0">
                <a:latin typeface="+mj-lt"/>
                <a:cs typeface="Calibri" panose="020F0502020204030204" pitchFamily="34" charset="0"/>
              </a:rPr>
              <a:t>Using DocuSign continued</a:t>
            </a:r>
          </a:p>
          <a:p>
            <a:endParaRPr lang="en-US" b="0" dirty="0">
              <a:latin typeface="+mj-lt"/>
              <a:cs typeface="Calibri" panose="020F050202020403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i="0" dirty="0">
                <a:solidFill>
                  <a:srgbClr val="313537"/>
                </a:solidFill>
                <a:effectLst/>
                <a:latin typeface="+mj-lt"/>
              </a:rPr>
              <a:t>You will move through the documents, typing in the correct information as it pertains to your store. You will only be able to complete fields that are indicated for vendors. You will not be able to click the </a:t>
            </a:r>
            <a:r>
              <a:rPr lang="en-US" sz="1600" b="1" i="0" dirty="0">
                <a:solidFill>
                  <a:srgbClr val="313537"/>
                </a:solidFill>
                <a:effectLst/>
                <a:latin typeface="+mj-lt"/>
              </a:rPr>
              <a:t>Finish</a:t>
            </a:r>
            <a:r>
              <a:rPr lang="en-US" sz="1600" b="0" i="0" dirty="0">
                <a:solidFill>
                  <a:srgbClr val="313537"/>
                </a:solidFill>
                <a:effectLst/>
                <a:latin typeface="+mj-lt"/>
              </a:rPr>
              <a:t> button upon completion, unless all fields have been completed. Be sure you have answered all questions accurately. If fields are not answered accurately </a:t>
            </a:r>
            <a:r>
              <a:rPr lang="en-US" sz="1600" b="1" i="0" dirty="0">
                <a:solidFill>
                  <a:srgbClr val="313537"/>
                </a:solidFill>
                <a:effectLst/>
                <a:latin typeface="+mj-lt"/>
              </a:rPr>
              <a:t>ALL</a:t>
            </a:r>
            <a:r>
              <a:rPr lang="en-US" sz="1600" b="0" i="0" dirty="0">
                <a:solidFill>
                  <a:srgbClr val="313537"/>
                </a:solidFill>
                <a:effectLst/>
                <a:latin typeface="+mj-lt"/>
              </a:rPr>
              <a:t> documents will be returned for completion.</a:t>
            </a:r>
            <a:endParaRPr lang="en-US" sz="1600" dirty="0">
              <a:solidFill>
                <a:prstClr val="black"/>
              </a:solidFill>
              <a:latin typeface="+mj-lt"/>
              <a:cs typeface="Calibri" panose="020F0502020204030204" pitchFamily="34" charset="0"/>
            </a:endParaRPr>
          </a:p>
          <a:p>
            <a:endParaRPr lang="en-US" b="0" dirty="0">
              <a:cs typeface="Calibri" panose="020F0502020204030204" pitchFamily="34" charset="0"/>
            </a:endParaRPr>
          </a:p>
          <a:p>
            <a:endParaRPr lang="en-US" b="0"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6C45AD0-2D96-4165-AB6D-8F4A87D82003}"/>
              </a:ext>
            </a:extLst>
          </p:cNvPr>
          <p:cNvSpPr>
            <a:spLocks noGrp="1"/>
          </p:cNvSpPr>
          <p:nvPr>
            <p:ph type="body" idx="1"/>
          </p:nvPr>
        </p:nvSpPr>
        <p:spPr/>
        <p:txBody>
          <a:bodyPr/>
          <a:lstStyle/>
          <a:p>
            <a:r>
              <a:rPr lang="en-US" dirty="0">
                <a:latin typeface="+mj-lt"/>
                <a:cs typeface="Calibri" panose="020F0502020204030204" pitchFamily="34" charset="0"/>
              </a:rPr>
              <a:t>Using </a:t>
            </a:r>
            <a:r>
              <a:rPr lang="en-US" b="0" dirty="0">
                <a:latin typeface="+mj-lt"/>
                <a:cs typeface="Calibri" panose="020F0502020204030204" pitchFamily="34" charset="0"/>
              </a:rPr>
              <a:t>DocuSign continued</a:t>
            </a:r>
          </a:p>
          <a:p>
            <a:endParaRPr lang="en-US" b="0" dirty="0">
              <a:latin typeface="+mj-lt"/>
              <a:cs typeface="Calibri" panose="020F050202020403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i="0" dirty="0">
                <a:solidFill>
                  <a:srgbClr val="313537"/>
                </a:solidFill>
                <a:effectLst/>
                <a:latin typeface="+mj-lt"/>
              </a:rPr>
              <a:t>A second </a:t>
            </a:r>
            <a:r>
              <a:rPr lang="en-US" sz="1600" b="0" i="0" dirty="0" err="1">
                <a:solidFill>
                  <a:srgbClr val="313537"/>
                </a:solidFill>
                <a:effectLst/>
                <a:latin typeface="+mj-lt"/>
              </a:rPr>
              <a:t>Docusign</a:t>
            </a:r>
            <a:r>
              <a:rPr lang="en-US" sz="1600" b="0" i="0" dirty="0">
                <a:solidFill>
                  <a:srgbClr val="313537"/>
                </a:solidFill>
                <a:effectLst/>
                <a:latin typeface="+mj-lt"/>
              </a:rPr>
              <a:t> email will be sent to the owner of the store after all other information fields have been completed and the Finish button has been clicked. This portion of the process will enable the owner signature fields. When you first click on the </a:t>
            </a:r>
            <a:r>
              <a:rPr lang="en-US" sz="1600" b="1" i="0" dirty="0">
                <a:solidFill>
                  <a:srgbClr val="313537"/>
                </a:solidFill>
                <a:effectLst/>
                <a:latin typeface="+mj-lt"/>
              </a:rPr>
              <a:t>Sign</a:t>
            </a:r>
            <a:r>
              <a:rPr lang="en-US" sz="1600" b="0" i="0" dirty="0">
                <a:solidFill>
                  <a:srgbClr val="313537"/>
                </a:solidFill>
                <a:effectLst/>
                <a:latin typeface="+mj-lt"/>
              </a:rPr>
              <a:t> tab, an </a:t>
            </a:r>
            <a:r>
              <a:rPr lang="en-US" sz="1600" b="1" i="0" dirty="0">
                <a:solidFill>
                  <a:srgbClr val="313537"/>
                </a:solidFill>
                <a:effectLst/>
                <a:latin typeface="+mj-lt"/>
              </a:rPr>
              <a:t>Adopt Your Signature</a:t>
            </a:r>
            <a:r>
              <a:rPr lang="en-US" sz="1600" b="0" i="0" dirty="0">
                <a:solidFill>
                  <a:srgbClr val="313537"/>
                </a:solidFill>
                <a:effectLst/>
                <a:latin typeface="+mj-lt"/>
              </a:rPr>
              <a:t> screen will appear as shown in the example. There are three options for completing signatures: </a:t>
            </a:r>
            <a:r>
              <a:rPr lang="en-US" sz="1600" b="1" i="0" dirty="0">
                <a:solidFill>
                  <a:srgbClr val="313537"/>
                </a:solidFill>
                <a:effectLst/>
                <a:latin typeface="+mj-lt"/>
              </a:rPr>
              <a:t>Type</a:t>
            </a:r>
            <a:r>
              <a:rPr lang="en-US" sz="1600" b="0" i="0" dirty="0">
                <a:solidFill>
                  <a:srgbClr val="313537"/>
                </a:solidFill>
                <a:effectLst/>
                <a:latin typeface="+mj-lt"/>
              </a:rPr>
              <a:t> your signature and initials in and select the style, </a:t>
            </a:r>
            <a:r>
              <a:rPr lang="en-US" sz="1600" b="1" i="0" dirty="0">
                <a:solidFill>
                  <a:srgbClr val="313537"/>
                </a:solidFill>
                <a:effectLst/>
                <a:latin typeface="+mj-lt"/>
              </a:rPr>
              <a:t>draw</a:t>
            </a:r>
            <a:r>
              <a:rPr lang="en-US" sz="1600" b="0" i="0" dirty="0">
                <a:solidFill>
                  <a:srgbClr val="313537"/>
                </a:solidFill>
                <a:effectLst/>
                <a:latin typeface="+mj-lt"/>
              </a:rPr>
              <a:t> your signature using your mouse or </a:t>
            </a:r>
            <a:r>
              <a:rPr lang="en-US" sz="1600" b="1" i="0" dirty="0">
                <a:solidFill>
                  <a:srgbClr val="313537"/>
                </a:solidFill>
                <a:effectLst/>
                <a:latin typeface="+mj-lt"/>
              </a:rPr>
              <a:t>upload</a:t>
            </a:r>
            <a:r>
              <a:rPr lang="en-US" sz="1600" b="0" i="0" dirty="0">
                <a:solidFill>
                  <a:srgbClr val="313537"/>
                </a:solidFill>
                <a:effectLst/>
                <a:latin typeface="+mj-lt"/>
              </a:rPr>
              <a:t> a clear picture of your signature and initials. </a:t>
            </a:r>
          </a:p>
          <a:p>
            <a:endParaRPr lang="en-US" b="0" dirty="0">
              <a:latin typeface="+mj-lt"/>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i="0" dirty="0">
                <a:solidFill>
                  <a:srgbClr val="313537"/>
                </a:solidFill>
                <a:effectLst/>
                <a:latin typeface="+mj-lt"/>
              </a:rPr>
              <a:t>Once your signature is to your liking, click on the </a:t>
            </a:r>
            <a:r>
              <a:rPr lang="en-US" sz="1600" b="1" i="0" dirty="0">
                <a:solidFill>
                  <a:srgbClr val="313537"/>
                </a:solidFill>
                <a:effectLst/>
                <a:latin typeface="+mj-lt"/>
              </a:rPr>
              <a:t>Adopt and Sign</a:t>
            </a:r>
            <a:r>
              <a:rPr lang="en-US" sz="1600" b="0" i="0" dirty="0">
                <a:solidFill>
                  <a:srgbClr val="313537"/>
                </a:solidFill>
                <a:effectLst/>
                <a:latin typeface="+mj-lt"/>
              </a:rPr>
              <a:t> button. Throughout the documents, wherever sign or initial appears, click the button and the adopted signature appears.</a:t>
            </a:r>
          </a:p>
          <a:p>
            <a:endParaRPr lang="en-US" b="0"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9C8377C-3E1D-47E0-9DAC-53DF0166E709}"/>
              </a:ext>
            </a:extLst>
          </p:cNvPr>
          <p:cNvSpPr>
            <a:spLocks noGrp="1"/>
          </p:cNvSpPr>
          <p:nvPr>
            <p:ph type="body" idx="1"/>
          </p:nvPr>
        </p:nvSpPr>
        <p:spPr/>
        <p:txBody>
          <a:bodyPr/>
          <a:lstStyle/>
          <a:p>
            <a:r>
              <a:rPr lang="en-US" dirty="0">
                <a:cs typeface="Calibri" panose="020F0502020204030204" pitchFamily="34" charset="0"/>
              </a:rPr>
              <a:t>Using DocuSign</a:t>
            </a:r>
            <a:r>
              <a:rPr lang="en-US" b="1" dirty="0">
                <a:cs typeface="Calibri" panose="020F0502020204030204" pitchFamily="34" charset="0"/>
              </a:rPr>
              <a:t> </a:t>
            </a:r>
            <a:r>
              <a:rPr lang="en-US" b="0" dirty="0">
                <a:cs typeface="Calibri" panose="020F0502020204030204" pitchFamily="34" charset="0"/>
              </a:rPr>
              <a:t>continued</a:t>
            </a:r>
          </a:p>
          <a:p>
            <a:endParaRPr lang="en-US" b="0" dirty="0">
              <a:cs typeface="Calibri" panose="020F050202020403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i="0" dirty="0">
                <a:solidFill>
                  <a:srgbClr val="313537"/>
                </a:solidFill>
                <a:effectLst/>
                <a:latin typeface="+mj-lt"/>
              </a:rPr>
              <a:t>Once all documents have been signed, you may be asked about signing up to receive copies. This is </a:t>
            </a:r>
            <a:r>
              <a:rPr lang="en-US" sz="1600" b="1" i="0" dirty="0">
                <a:solidFill>
                  <a:srgbClr val="313537"/>
                </a:solidFill>
                <a:effectLst/>
                <a:latin typeface="+mj-lt"/>
              </a:rPr>
              <a:t>not</a:t>
            </a:r>
            <a:r>
              <a:rPr lang="en-US" sz="1600" b="0" i="0" dirty="0">
                <a:solidFill>
                  <a:srgbClr val="313537"/>
                </a:solidFill>
                <a:effectLst/>
                <a:latin typeface="+mj-lt"/>
              </a:rPr>
              <a:t> necessary. Click </a:t>
            </a:r>
            <a:r>
              <a:rPr lang="en-US" sz="1600" b="1" i="0" dirty="0">
                <a:solidFill>
                  <a:srgbClr val="313537"/>
                </a:solidFill>
                <a:effectLst/>
                <a:latin typeface="+mj-lt"/>
              </a:rPr>
              <a:t>no thanks</a:t>
            </a:r>
            <a:r>
              <a:rPr lang="en-US" sz="1600" b="0" i="0" dirty="0">
                <a:solidFill>
                  <a:srgbClr val="313537"/>
                </a:solidFill>
                <a:effectLst/>
                <a:latin typeface="+mj-lt"/>
              </a:rPr>
              <a:t>. When all parties involved have signed the documents, all parties will receive PDF copies via email. </a:t>
            </a:r>
            <a:endParaRPr lang="en-US" sz="1600" dirty="0">
              <a:solidFill>
                <a:prstClr val="black"/>
              </a:solidFill>
              <a:latin typeface="+mj-lt"/>
              <a:cs typeface="Calibri" panose="020F0502020204030204" pitchFamily="34" charset="0"/>
            </a:endParaRPr>
          </a:p>
          <a:p>
            <a:endParaRPr lang="en-US" b="0"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814BDCF-F294-44D6-A3F2-97F2A25B2DBF}"/>
              </a:ext>
            </a:extLst>
          </p:cNvPr>
          <p:cNvSpPr>
            <a:spLocks noGrp="1"/>
          </p:cNvSpPr>
          <p:nvPr>
            <p:ph type="body" idx="1"/>
          </p:nvPr>
        </p:nvSpPr>
        <p:spPr/>
        <p:txBody>
          <a:bodyPr/>
          <a:lstStyle/>
          <a:p>
            <a:r>
              <a:rPr lang="en-US" b="0" dirty="0">
                <a:cs typeface="Calibri" panose="020F0502020204030204" pitchFamily="34" charset="0"/>
              </a:rPr>
              <a:t>Using DocuSign continued</a:t>
            </a:r>
          </a:p>
          <a:p>
            <a:endParaRPr lang="en-US" b="0" dirty="0">
              <a:cs typeface="Calibri" panose="020F050202020403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i="0" dirty="0">
                <a:solidFill>
                  <a:srgbClr val="313537"/>
                </a:solidFill>
                <a:effectLst/>
                <a:latin typeface="+mj-lt"/>
              </a:rPr>
              <a:t>It is extremely important the email address associated with the store is checked regularly. If the documents are not opened in a timely manner, for security purposes, a new link will be sent. The documents are also set to expire 9/30/2024 so you will need to complete them as soon as you receive the email.</a:t>
            </a:r>
            <a:endParaRPr lang="en-US" sz="1600" dirty="0">
              <a:solidFill>
                <a:prstClr val="black"/>
              </a:solidFill>
              <a:latin typeface="+mj-lt"/>
              <a:cs typeface="Calibri" panose="020F0502020204030204" pitchFamily="34" charset="0"/>
            </a:endParaRPr>
          </a:p>
          <a:p>
            <a:endParaRPr lang="en-US" b="0"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5216C6A-00AD-40B7-B471-25CD0C612D2B}"/>
              </a:ext>
            </a:extLst>
          </p:cNvPr>
          <p:cNvSpPr>
            <a:spLocks noGrp="1"/>
          </p:cNvSpPr>
          <p:nvPr>
            <p:ph type="body" idx="1"/>
          </p:nvPr>
        </p:nvSpPr>
        <p:spPr/>
        <p:txBody>
          <a:bodyPr/>
          <a:lstStyle/>
          <a:p>
            <a:r>
              <a:rPr lang="en-US" b="0" dirty="0">
                <a:latin typeface="+mj-lt"/>
                <a:cs typeface="Calibri" panose="020F0502020204030204" pitchFamily="34" charset="0"/>
              </a:rPr>
              <a:t>Required Forms</a:t>
            </a:r>
          </a:p>
          <a:p>
            <a:endParaRPr lang="en-US" b="0" dirty="0">
              <a:latin typeface="+mj-lt"/>
              <a:cs typeface="Calibri" panose="020F0502020204030204" pitchFamily="34" charset="0"/>
            </a:endParaRPr>
          </a:p>
          <a:p>
            <a:pPr marL="800100" marR="0" lvl="1" indent="-342900" algn="l" defTabSz="914126" rtl="0" eaLnBrk="1" fontAlgn="auto" latinLnBrk="0" hangingPunct="1">
              <a:lnSpc>
                <a:spcPct val="90000"/>
              </a:lnSpc>
              <a:spcBef>
                <a:spcPts val="400"/>
              </a:spcBef>
              <a:spcAft>
                <a:spcPts val="200"/>
              </a:spcAft>
              <a:buClr>
                <a:srgbClr val="967E96"/>
              </a:buClr>
              <a:buSzPct val="85000"/>
              <a:buFont typeface="Wingdings" panose="05000000000000000000" pitchFamily="2" charset="2"/>
              <a:buChar char="§"/>
              <a:tabLst/>
              <a:defRPr/>
            </a:pPr>
            <a:r>
              <a:rPr kumimoji="0" lang="en-US" sz="1600" b="0" i="0" u="none" strike="noStrike" kern="1200" cap="none" spc="0" normalizeH="0" baseline="0" noProof="0" dirty="0">
                <a:ln>
                  <a:noFill/>
                </a:ln>
                <a:solidFill>
                  <a:srgbClr val="313537"/>
                </a:solidFill>
                <a:effectLst/>
                <a:uLnTx/>
                <a:uFillTx/>
                <a:latin typeface="+mj-lt"/>
                <a:ea typeface="+mn-ea"/>
                <a:cs typeface="+mn-cs"/>
              </a:rPr>
              <a:t>NC WIC Vendor Agreement</a:t>
            </a:r>
          </a:p>
          <a:p>
            <a:pPr marL="800100" marR="0" lvl="1" indent="-342900" algn="l" defTabSz="914126" rtl="0" eaLnBrk="1" fontAlgn="auto" latinLnBrk="0" hangingPunct="1">
              <a:lnSpc>
                <a:spcPct val="90000"/>
              </a:lnSpc>
              <a:spcBef>
                <a:spcPts val="400"/>
              </a:spcBef>
              <a:spcAft>
                <a:spcPts val="200"/>
              </a:spcAft>
              <a:buClr>
                <a:srgbClr val="967E96"/>
              </a:buClr>
              <a:buSzPct val="85000"/>
              <a:buFont typeface="Wingdings" panose="05000000000000000000" pitchFamily="2" charset="2"/>
              <a:buChar char="§"/>
              <a:tabLst/>
              <a:defRPr/>
            </a:pPr>
            <a:r>
              <a:rPr kumimoji="0" lang="en-US" sz="1600" b="0" i="0" u="none" strike="noStrike" kern="1200" cap="none" spc="0" normalizeH="0" baseline="0" noProof="0" dirty="0">
                <a:ln>
                  <a:noFill/>
                </a:ln>
                <a:solidFill>
                  <a:srgbClr val="313537"/>
                </a:solidFill>
                <a:effectLst/>
                <a:uLnTx/>
                <a:uFillTx/>
                <a:latin typeface="+mj-lt"/>
                <a:ea typeface="+mn-ea"/>
                <a:cs typeface="+mn-cs"/>
              </a:rPr>
              <a:t>NC WIC Vendor Application</a:t>
            </a:r>
          </a:p>
          <a:p>
            <a:pPr marL="742950" marR="0" lvl="1" indent="-285750" algn="l" defTabSz="914126" rtl="0" eaLnBrk="1" fontAlgn="auto" latinLnBrk="0" hangingPunct="1">
              <a:lnSpc>
                <a:spcPct val="90000"/>
              </a:lnSpc>
              <a:spcBef>
                <a:spcPts val="400"/>
              </a:spcBef>
              <a:spcAft>
                <a:spcPts val="200"/>
              </a:spcAft>
              <a:buClr>
                <a:srgbClr val="967E96"/>
              </a:buClr>
              <a:buSzPct val="85000"/>
              <a:buFont typeface="Arial" panose="020B0604020202020204" pitchFamily="34" charset="0"/>
              <a:buChar char="•"/>
              <a:tabLst/>
              <a:defRPr/>
            </a:pPr>
            <a:endParaRPr lang="en-US" sz="1600" dirty="0">
              <a:solidFill>
                <a:srgbClr val="313537"/>
              </a:solidFill>
              <a:latin typeface="+mj-lt"/>
            </a:endParaRPr>
          </a:p>
          <a:p>
            <a:pPr marR="0" lvl="1" algn="l" defTabSz="914126" rtl="0" eaLnBrk="1" fontAlgn="auto" latinLnBrk="0" hangingPunct="1">
              <a:lnSpc>
                <a:spcPct val="90000"/>
              </a:lnSpc>
              <a:spcBef>
                <a:spcPts val="400"/>
              </a:spcBef>
              <a:spcAft>
                <a:spcPts val="200"/>
              </a:spcAft>
              <a:buClr>
                <a:srgbClr val="967E96"/>
              </a:buClr>
              <a:buSzPct val="85000"/>
              <a:tabLst/>
              <a:defRPr/>
            </a:pPr>
            <a:r>
              <a:rPr kumimoji="0" lang="en-US" sz="1600" b="0" i="0" u="none" strike="noStrike" kern="1200" cap="none" spc="0" normalizeH="0" baseline="0" noProof="0" dirty="0">
                <a:ln>
                  <a:noFill/>
                </a:ln>
                <a:solidFill>
                  <a:srgbClr val="313537"/>
                </a:solidFill>
                <a:effectLst/>
                <a:uLnTx/>
                <a:uFillTx/>
                <a:latin typeface="+mj-lt"/>
                <a:ea typeface="+mn-ea"/>
                <a:cs typeface="+mn-cs"/>
              </a:rPr>
              <a:t>To be completed using DocuSign by Owner/Officer</a:t>
            </a:r>
            <a:endParaRPr lang="en-US" b="0" dirty="0">
              <a:latin typeface="+mj-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F24A432-ABBA-492C-B3E3-4665793B1D27}" type="slidenum">
              <a:rPr lang="en-US" smtClean="0">
                <a:latin typeface="Constantia" panose="02030602050306030303" pitchFamily="18" charset="0"/>
                <a:ea typeface="Tahoma" pitchFamily="34" charset="0"/>
                <a:cs typeface="Tahoma" pitchFamily="34" charset="0"/>
              </a:rPr>
              <a:pPr/>
              <a:t>8</a:t>
            </a:fld>
            <a:endParaRPr lang="en-US" dirty="0">
              <a:latin typeface="Constantia" panose="02030602050306030303" pitchFamily="18" charset="0"/>
              <a:ea typeface="Tahoma" pitchFamily="34" charset="0"/>
              <a:cs typeface="Tahoma" pitchFamily="34" charset="0"/>
            </a:endParaRPr>
          </a:p>
        </p:txBody>
      </p:sp>
      <p:sp>
        <p:nvSpPr>
          <p:cNvPr id="73731" name="Slide Image Placeholder 1"/>
          <p:cNvSpPr>
            <a:spLocks noGrp="1" noRot="1" noChangeAspect="1" noTextEdit="1"/>
          </p:cNvSpPr>
          <p:nvPr>
            <p:ph type="sldImg"/>
          </p:nvPr>
        </p:nvSpPr>
        <p:spPr>
          <a:xfrm>
            <a:off x="477838" y="730250"/>
            <a:ext cx="6497637" cy="3656013"/>
          </a:xfrm>
          <a:ln/>
        </p:spPr>
      </p:sp>
      <p:sp>
        <p:nvSpPr>
          <p:cNvPr id="73732" name="Notes Placeholder 2"/>
          <p:cNvSpPr>
            <a:spLocks noGrp="1"/>
          </p:cNvSpPr>
          <p:nvPr>
            <p:ph type="body" idx="1"/>
          </p:nvPr>
        </p:nvSpPr>
        <p:spPr>
          <a:xfrm>
            <a:off x="556593" y="4630579"/>
            <a:ext cx="6281530" cy="4533271"/>
          </a:xfrm>
          <a:noFill/>
          <a:ln/>
        </p:spPr>
        <p:txBody>
          <a:bodyPr lIns="97407" tIns="48705" rIns="97407" bIns="48705"/>
          <a:lstStyle/>
          <a:p>
            <a:pPr algn="just" defTabSz="1264270">
              <a:tabLst>
                <a:tab pos="1102997" algn="l"/>
              </a:tabLst>
              <a:defRPr/>
            </a:pPr>
            <a:r>
              <a:rPr lang="en-US" dirty="0">
                <a:ea typeface="Tahoma" pitchFamily="34" charset="0"/>
                <a:cs typeface="Tahoma" pitchFamily="34" charset="0"/>
              </a:rPr>
              <a:t>As a free-standing pharmacy, you may only accept eWIC benefits for </a:t>
            </a:r>
            <a:r>
              <a:rPr lang="en-US" b="1" dirty="0">
                <a:ea typeface="Tahoma" pitchFamily="34" charset="0"/>
                <a:cs typeface="Tahoma" pitchFamily="34" charset="0"/>
              </a:rPr>
              <a:t>exempt infant formula and WIC-eligible nutritionals</a:t>
            </a:r>
            <a:r>
              <a:rPr lang="en-US" dirty="0">
                <a:ea typeface="Tahoma" pitchFamily="34" charset="0"/>
                <a:cs typeface="Tahoma" pitchFamily="34" charset="0"/>
              </a:rPr>
              <a:t>. Other food benefits like Cash-Value Benefits (CVBs) may not be accepted by authorized pharmacies. </a:t>
            </a:r>
          </a:p>
          <a:p>
            <a:pPr>
              <a:tabLst>
                <a:tab pos="1102997" algn="l"/>
              </a:tabLst>
            </a:pPr>
            <a:endParaRPr lang="en-US" dirty="0">
              <a:latin typeface="Constantia" panose="02030602050306030303" pitchFamily="18" charset="0"/>
            </a:endParaRPr>
          </a:p>
        </p:txBody>
      </p:sp>
    </p:spTree>
    <p:extLst>
      <p:ext uri="{BB962C8B-B14F-4D97-AF65-F5344CB8AC3E}">
        <p14:creationId xmlns:p14="http://schemas.microsoft.com/office/powerpoint/2010/main" val="40791950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824F4D-D63D-4A41-A63E-0CF466B29E1D}"/>
              </a:ext>
            </a:extLst>
          </p:cNvPr>
          <p:cNvSpPr>
            <a:spLocks noGrp="1"/>
          </p:cNvSpPr>
          <p:nvPr>
            <p:ph type="body" idx="1"/>
          </p:nvPr>
        </p:nvSpPr>
        <p:spPr/>
        <p:txBody>
          <a:bodyPr/>
          <a:lstStyle/>
          <a:p>
            <a:r>
              <a:rPr lang="en-US" b="0" dirty="0">
                <a:latin typeface="+mj-lt"/>
                <a:cs typeface="Calibri" panose="020F0502020204030204" pitchFamily="34" charset="0"/>
              </a:rPr>
              <a:t>Required Forms continued</a:t>
            </a:r>
          </a:p>
          <a:p>
            <a:endParaRPr lang="en-US" b="0" dirty="0">
              <a:latin typeface="+mj-lt"/>
              <a:cs typeface="Calibri" panose="020F0502020204030204" pitchFamily="34" charset="0"/>
            </a:endParaRPr>
          </a:p>
          <a:p>
            <a:pPr marL="800100" marR="0" lvl="1" indent="-342900" algn="l" defTabSz="914126" rtl="0" eaLnBrk="1" fontAlgn="auto" latinLnBrk="0" hangingPunct="1">
              <a:lnSpc>
                <a:spcPct val="90000"/>
              </a:lnSpc>
              <a:spcBef>
                <a:spcPts val="400"/>
              </a:spcBef>
              <a:spcAft>
                <a:spcPts val="200"/>
              </a:spcAft>
              <a:buClr>
                <a:srgbClr val="967E96"/>
              </a:buClr>
              <a:buSzPct val="85000"/>
              <a:buFont typeface="Wingdings" panose="05000000000000000000" pitchFamily="2" charset="2"/>
              <a:buChar char="§"/>
              <a:tabLst/>
              <a:defRPr/>
            </a:pPr>
            <a:r>
              <a:rPr kumimoji="0" lang="en-US" sz="1600" b="0" i="0" u="none" strike="noStrike" kern="1200" cap="none" spc="0" normalizeH="0" baseline="0" noProof="0" dirty="0">
                <a:ln>
                  <a:noFill/>
                </a:ln>
                <a:solidFill>
                  <a:srgbClr val="313537"/>
                </a:solidFill>
                <a:effectLst/>
                <a:uLnTx/>
                <a:uFillTx/>
                <a:latin typeface="+mj-lt"/>
                <a:ea typeface="+mn-ea"/>
                <a:cs typeface="+mn-cs"/>
              </a:rPr>
              <a:t>Cost Containment Exemption form</a:t>
            </a:r>
          </a:p>
          <a:p>
            <a:pPr marL="800100" marR="0" lvl="1" indent="-342900" algn="l" defTabSz="914126" rtl="0" eaLnBrk="1" fontAlgn="auto" latinLnBrk="0" hangingPunct="1">
              <a:lnSpc>
                <a:spcPct val="90000"/>
              </a:lnSpc>
              <a:spcBef>
                <a:spcPts val="400"/>
              </a:spcBef>
              <a:spcAft>
                <a:spcPts val="200"/>
              </a:spcAft>
              <a:buClr>
                <a:srgbClr val="967E96"/>
              </a:buClr>
              <a:buSzPct val="85000"/>
              <a:buFont typeface="Wingdings" panose="05000000000000000000" pitchFamily="2" charset="2"/>
              <a:buChar char="§"/>
              <a:tabLst/>
              <a:defRPr/>
            </a:pPr>
            <a:r>
              <a:rPr kumimoji="0" lang="en-US" sz="1600" b="0" i="0" u="none" strike="noStrike" kern="1200" cap="none" spc="0" normalizeH="0" baseline="0" noProof="0" dirty="0">
                <a:ln>
                  <a:noFill/>
                </a:ln>
                <a:solidFill>
                  <a:srgbClr val="313537"/>
                </a:solidFill>
                <a:effectLst/>
                <a:uLnTx/>
                <a:uFillTx/>
                <a:latin typeface="+mj-lt"/>
                <a:ea typeface="+mn-ea"/>
                <a:cs typeface="+mn-cs"/>
              </a:rPr>
              <a:t>eWIC Update for Non-Corporate Contract Vendors</a:t>
            </a:r>
          </a:p>
          <a:p>
            <a:pPr marL="742950" marR="0" lvl="1" indent="-285750" algn="l" defTabSz="914126" rtl="0" eaLnBrk="1" fontAlgn="auto" latinLnBrk="0" hangingPunct="1">
              <a:lnSpc>
                <a:spcPct val="90000"/>
              </a:lnSpc>
              <a:spcBef>
                <a:spcPts val="400"/>
              </a:spcBef>
              <a:spcAft>
                <a:spcPts val="200"/>
              </a:spcAft>
              <a:buClr>
                <a:srgbClr val="967E96"/>
              </a:buClr>
              <a:buSzPct val="85000"/>
              <a:buFont typeface="Arial" panose="020B0604020202020204" pitchFamily="34" charset="0"/>
              <a:buChar char="•"/>
              <a:tabLst/>
              <a:defRPr/>
            </a:pPr>
            <a:endParaRPr lang="en-US" sz="1600" dirty="0">
              <a:solidFill>
                <a:srgbClr val="313537"/>
              </a:solidFill>
              <a:latin typeface="+mj-lt"/>
            </a:endParaRPr>
          </a:p>
          <a:p>
            <a:pPr lvl="1" defTabSz="914126">
              <a:lnSpc>
                <a:spcPct val="90000"/>
              </a:lnSpc>
              <a:spcBef>
                <a:spcPts val="400"/>
              </a:spcBef>
              <a:spcAft>
                <a:spcPts val="200"/>
              </a:spcAft>
              <a:buClr>
                <a:srgbClr val="967E96"/>
              </a:buClr>
              <a:buSzPct val="85000"/>
              <a:defRPr/>
            </a:pPr>
            <a:r>
              <a:rPr kumimoji="0" lang="en-US" sz="1600" b="0" i="0" u="none" strike="noStrike" kern="1200" cap="none" spc="0" normalizeH="0" baseline="0" noProof="0" dirty="0">
                <a:ln>
                  <a:noFill/>
                </a:ln>
                <a:solidFill>
                  <a:srgbClr val="313537"/>
                </a:solidFill>
                <a:effectLst/>
                <a:uLnTx/>
                <a:uFillTx/>
                <a:latin typeface="+mj-lt"/>
                <a:ea typeface="+mn-ea"/>
                <a:cs typeface="+mn-cs"/>
              </a:rPr>
              <a:t>To be completed using DocuSign by Owner/Officer.</a:t>
            </a:r>
          </a:p>
          <a:p>
            <a:endParaRPr lang="en-US" b="0"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2D73E34-0D5F-4DB5-BEC6-D407CE987738}"/>
              </a:ext>
            </a:extLst>
          </p:cNvPr>
          <p:cNvSpPr>
            <a:spLocks noGrp="1"/>
          </p:cNvSpPr>
          <p:nvPr>
            <p:ph type="body" idx="1"/>
          </p:nvPr>
        </p:nvSpPr>
        <p:spPr/>
        <p:txBody>
          <a:bodyPr/>
          <a:lstStyle/>
          <a:p>
            <a:r>
              <a:rPr lang="en-US" b="0" dirty="0">
                <a:latin typeface="+mj-lt"/>
                <a:cs typeface="Calibri" panose="020F0502020204030204" pitchFamily="34" charset="0"/>
              </a:rPr>
              <a:t>Required Forms continued</a:t>
            </a:r>
          </a:p>
          <a:p>
            <a:pPr algn="l" fontAlgn="auto"/>
            <a:endParaRPr lang="en-US" sz="1600" i="0" dirty="0">
              <a:solidFill>
                <a:srgbClr val="313537"/>
              </a:solidFill>
              <a:effectLst/>
              <a:latin typeface="+mj-lt"/>
            </a:endParaRPr>
          </a:p>
          <a:p>
            <a:pPr algn="l" fontAlgn="auto"/>
            <a:r>
              <a:rPr lang="en-US" sz="1600" i="0" dirty="0">
                <a:solidFill>
                  <a:srgbClr val="313537"/>
                </a:solidFill>
                <a:effectLst/>
                <a:latin typeface="+mj-lt"/>
              </a:rPr>
              <a:t>Accurately complete these required forms using DocuSign when you receive them via email. </a:t>
            </a:r>
          </a:p>
          <a:p>
            <a:pPr algn="l" fontAlgn="auto"/>
            <a:endParaRPr lang="en-US" sz="1600" i="0" dirty="0">
              <a:solidFill>
                <a:srgbClr val="313537"/>
              </a:solidFill>
              <a:effectLst/>
              <a:latin typeface="+mj-lt"/>
            </a:endParaRPr>
          </a:p>
          <a:p>
            <a:pPr algn="l" fontAlgn="auto"/>
            <a:r>
              <a:rPr lang="en-US" sz="1600" i="0" dirty="0">
                <a:solidFill>
                  <a:srgbClr val="313537"/>
                </a:solidFill>
                <a:effectLst/>
                <a:latin typeface="+mj-lt"/>
              </a:rPr>
              <a:t>Your </a:t>
            </a:r>
            <a:r>
              <a:rPr lang="en-US" sz="1600" b="1" i="0" dirty="0">
                <a:solidFill>
                  <a:srgbClr val="2580CC"/>
                </a:solidFill>
                <a:effectLst/>
                <a:latin typeface="+mj-lt"/>
              </a:rPr>
              <a:t>Verification of Attendance</a:t>
            </a:r>
            <a:r>
              <a:rPr lang="en-US" sz="1600" b="1" i="0" dirty="0">
                <a:solidFill>
                  <a:srgbClr val="313537"/>
                </a:solidFill>
                <a:effectLst/>
                <a:latin typeface="+mj-lt"/>
              </a:rPr>
              <a:t> and Email Verification </a:t>
            </a:r>
            <a:r>
              <a:rPr lang="en-US" sz="1600" i="0" dirty="0">
                <a:solidFill>
                  <a:srgbClr val="313537"/>
                </a:solidFill>
                <a:effectLst/>
                <a:latin typeface="+mj-lt"/>
              </a:rPr>
              <a:t>form needs to be completed, dated and </a:t>
            </a:r>
            <a:r>
              <a:rPr lang="en-US" sz="1600" b="1" i="0" dirty="0">
                <a:solidFill>
                  <a:srgbClr val="2580CC"/>
                </a:solidFill>
                <a:effectLst/>
                <a:latin typeface="+mj-lt"/>
              </a:rPr>
              <a:t>returned</a:t>
            </a:r>
            <a:r>
              <a:rPr lang="en-US" sz="1600" i="0" dirty="0">
                <a:solidFill>
                  <a:srgbClr val="313537"/>
                </a:solidFill>
                <a:effectLst/>
                <a:latin typeface="+mj-lt"/>
              </a:rPr>
              <a:t> to </a:t>
            </a:r>
            <a:r>
              <a:rPr lang="en-US" dirty="0">
                <a:solidFill>
                  <a:srgbClr val="313537"/>
                </a:solidFill>
                <a:latin typeface="+mj-lt"/>
              </a:rPr>
              <a:t>me, your </a:t>
            </a:r>
            <a:r>
              <a:rPr lang="en-US" sz="1600" i="0" dirty="0">
                <a:solidFill>
                  <a:srgbClr val="313537"/>
                </a:solidFill>
                <a:effectLst/>
                <a:latin typeface="+mj-lt"/>
              </a:rPr>
              <a:t>vendor coordinator here at </a:t>
            </a:r>
            <a:r>
              <a:rPr lang="en-US" dirty="0">
                <a:solidFill>
                  <a:srgbClr val="313537"/>
                </a:solidFill>
                <a:latin typeface="+mj-lt"/>
              </a:rPr>
              <a:t>the </a:t>
            </a:r>
            <a:r>
              <a:rPr lang="en-US" sz="1600" i="0" dirty="0">
                <a:solidFill>
                  <a:srgbClr val="313537"/>
                </a:solidFill>
                <a:effectLst/>
                <a:latin typeface="+mj-lt"/>
              </a:rPr>
              <a:t>Local WIC Agency, by the date </a:t>
            </a:r>
            <a:r>
              <a:rPr lang="en-US" dirty="0">
                <a:solidFill>
                  <a:srgbClr val="313537"/>
                </a:solidFill>
                <a:latin typeface="+mj-lt"/>
              </a:rPr>
              <a:t>I have</a:t>
            </a:r>
            <a:r>
              <a:rPr lang="en-US" sz="1600" i="0" dirty="0">
                <a:solidFill>
                  <a:srgbClr val="313537"/>
                </a:solidFill>
                <a:effectLst/>
                <a:latin typeface="+mj-lt"/>
              </a:rPr>
              <a:t> provided</a:t>
            </a:r>
            <a:endParaRPr lang="en-US" b="0" dirty="0">
              <a:latin typeface="+mj-lt"/>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595313" y="701675"/>
            <a:ext cx="6124575" cy="3446463"/>
          </a:xfrm>
          <a:ln/>
        </p:spPr>
      </p:sp>
      <p:sp>
        <p:nvSpPr>
          <p:cNvPr id="49155" name="Notes Placeholder 2"/>
          <p:cNvSpPr>
            <a:spLocks noGrp="1"/>
          </p:cNvSpPr>
          <p:nvPr>
            <p:ph type="body" idx="1"/>
          </p:nvPr>
        </p:nvSpPr>
        <p:spPr>
          <a:noFill/>
          <a:ln/>
        </p:spPr>
        <p:txBody>
          <a:bodyPr/>
          <a:lstStyle/>
          <a:p>
            <a:r>
              <a:rPr lang="en-US" dirty="0">
                <a:latin typeface="+mj-lt"/>
              </a:rPr>
              <a:t>Verification of Attendance Form</a:t>
            </a:r>
          </a:p>
          <a:p>
            <a:endParaRPr lang="en-US" dirty="0">
              <a:latin typeface="+mj-lt"/>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ea typeface="+mn-ea"/>
                <a:cs typeface="+mn-cs"/>
              </a:rPr>
              <a:t>Vendors </a:t>
            </a:r>
            <a:r>
              <a:rPr kumimoji="0" lang="en-US" b="1" i="0" u="none" strike="noStrike" kern="1200" cap="none" spc="0" normalizeH="0" baseline="0" noProof="0" dirty="0">
                <a:ln>
                  <a:noFill/>
                </a:ln>
                <a:solidFill>
                  <a:prstClr val="black"/>
                </a:solidFill>
                <a:effectLst/>
                <a:uLnTx/>
                <a:uFillTx/>
                <a:latin typeface="+mj-lt"/>
                <a:ea typeface="+mn-ea"/>
                <a:cs typeface="+mn-cs"/>
              </a:rPr>
              <a:t>must</a:t>
            </a:r>
            <a:r>
              <a:rPr kumimoji="0" lang="en-US" b="0" i="0" u="none" strike="noStrike" kern="1200" cap="none" spc="0" normalizeH="0" baseline="0" noProof="0" dirty="0">
                <a:ln>
                  <a:noFill/>
                </a:ln>
                <a:solidFill>
                  <a:prstClr val="black"/>
                </a:solidFill>
                <a:effectLst/>
                <a:uLnTx/>
                <a:uFillTx/>
                <a:latin typeface="+mj-lt"/>
                <a:ea typeface="+mn-ea"/>
                <a:cs typeface="+mn-cs"/>
              </a:rPr>
              <a:t> check off ALL items they receive in their training packets on the “Verification of Attendance” form </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ea typeface="+mn-ea"/>
                <a:cs typeface="+mn-cs"/>
              </a:rPr>
              <a:t>Vendor number </a:t>
            </a:r>
            <a:r>
              <a:rPr kumimoji="0" lang="en-US" b="1" i="0" u="none" strike="noStrike" kern="1200" cap="none" spc="0" normalizeH="0" baseline="0" noProof="0" dirty="0">
                <a:ln>
                  <a:noFill/>
                </a:ln>
                <a:solidFill>
                  <a:prstClr val="black"/>
                </a:solidFill>
                <a:effectLst/>
                <a:uLnTx/>
                <a:uFillTx/>
                <a:latin typeface="+mj-lt"/>
                <a:ea typeface="+mn-ea"/>
                <a:cs typeface="+mn-cs"/>
              </a:rPr>
              <a:t>must</a:t>
            </a:r>
            <a:r>
              <a:rPr kumimoji="0" lang="en-US" b="0" i="0" u="none" strike="noStrike" kern="1200" cap="none" spc="0" normalizeH="0" baseline="0" noProof="0" dirty="0">
                <a:ln>
                  <a:noFill/>
                </a:ln>
                <a:solidFill>
                  <a:prstClr val="black"/>
                </a:solidFill>
                <a:effectLst/>
                <a:uLnTx/>
                <a:uFillTx/>
                <a:latin typeface="+mj-lt"/>
                <a:ea typeface="+mn-ea"/>
                <a:cs typeface="+mn-cs"/>
              </a:rPr>
              <a:t> be documented on the form</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ea typeface="+mn-ea"/>
                <a:cs typeface="+mn-cs"/>
              </a:rPr>
              <a:t>Signature of the vendor owner/ representative </a:t>
            </a:r>
            <a:r>
              <a:rPr lang="en-US" dirty="0" err="1">
                <a:solidFill>
                  <a:prstClr val="black"/>
                </a:solidFill>
                <a:latin typeface="+mj-lt"/>
              </a:rPr>
              <a:t>attendin</a:t>
            </a:r>
            <a:r>
              <a:rPr kumimoji="0" lang="en-US" b="0" i="0" u="none" strike="noStrike" kern="1200" cap="none" spc="0" normalizeH="0" baseline="0" noProof="0" dirty="0">
                <a:ln>
                  <a:noFill/>
                </a:ln>
                <a:solidFill>
                  <a:prstClr val="black"/>
                </a:solidFill>
                <a:effectLst/>
                <a:uLnTx/>
                <a:uFillTx/>
                <a:latin typeface="+mj-lt"/>
                <a:ea typeface="+mn-ea"/>
                <a:cs typeface="+mn-cs"/>
              </a:rPr>
              <a:t>g training ensures the receipt of forms, manual and training materials</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State Staff will check off the DocuSign items for the vendor, </a:t>
            </a:r>
            <a:r>
              <a:rPr kumimoji="0" lang="en-US" b="1" i="0" u="none" strike="noStrike" kern="1200" cap="none" spc="0" normalizeH="0" baseline="0" noProof="0" dirty="0">
                <a:ln>
                  <a:noFill/>
                </a:ln>
                <a:solidFill>
                  <a:srgbClr val="FF0000"/>
                </a:solidFill>
                <a:effectLst/>
                <a:uLnTx/>
                <a:uFillTx/>
                <a:latin typeface="+mj-lt"/>
                <a:ea typeface="+mn-ea"/>
                <a:cs typeface="Times New Roman" panose="02020603050405020304" pitchFamily="18" charset="0"/>
              </a:rPr>
              <a:t>only</a:t>
            </a:r>
            <a:r>
              <a:rPr kumimoji="0" lang="en-US" b="0"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 after the items are received and reviewed through DocuSign.</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If multiple employees are attending training, only one verification of attendance form needs to be submitted. </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mj-lt"/>
              <a:ea typeface="+mn-ea"/>
              <a:cs typeface="+mn-cs"/>
            </a:endParaRPr>
          </a:p>
          <a:p>
            <a:endParaRPr lang="en-US" dirty="0"/>
          </a:p>
        </p:txBody>
      </p:sp>
      <p:sp>
        <p:nvSpPr>
          <p:cNvPr id="49156" name="Slide Number Placeholder 3"/>
          <p:cNvSpPr>
            <a:spLocks noGrp="1"/>
          </p:cNvSpPr>
          <p:nvPr>
            <p:ph type="sldNum" sz="quarter" idx="5"/>
          </p:nvPr>
        </p:nvSpPr>
        <p:spPr>
          <a:noFill/>
        </p:spPr>
        <p:txBody>
          <a:bodyPr/>
          <a:lstStyle/>
          <a:p>
            <a:pPr defTabSz="1018684"/>
            <a:fld id="{29BC06BB-E517-4814-8437-D58F214CA0D2}" type="slidenum">
              <a:rPr lang="en-US" smtClean="0"/>
              <a:pPr defTabSz="1018684"/>
              <a:t>82</a:t>
            </a:fld>
            <a:endParaRPr lang="en-US" dirty="0"/>
          </a:p>
        </p:txBody>
      </p:sp>
    </p:spTree>
    <p:extLst>
      <p:ext uri="{BB962C8B-B14F-4D97-AF65-F5344CB8AC3E}">
        <p14:creationId xmlns:p14="http://schemas.microsoft.com/office/powerpoint/2010/main" val="419040536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595313" y="609600"/>
            <a:ext cx="6124575" cy="3446463"/>
          </a:xfrm>
          <a:ln/>
        </p:spPr>
      </p:sp>
      <p:sp>
        <p:nvSpPr>
          <p:cNvPr id="49155" name="Notes Placeholder 2"/>
          <p:cNvSpPr>
            <a:spLocks noGrp="1"/>
          </p:cNvSpPr>
          <p:nvPr>
            <p:ph type="body" idx="1"/>
          </p:nvPr>
        </p:nvSpPr>
        <p:spPr>
          <a:xfrm>
            <a:off x="595313" y="4343400"/>
            <a:ext cx="6124575" cy="4776074"/>
          </a:xfrm>
          <a:noFill/>
          <a:ln/>
        </p:spPr>
        <p:txBody>
          <a:bodyPr/>
          <a:lstStyle/>
          <a:p>
            <a:pPr eaLnBrk="1" hangingPunct="1">
              <a:lnSpc>
                <a:spcPct val="120000"/>
              </a:lnSpc>
            </a:pPr>
            <a:r>
              <a:rPr lang="en-US" dirty="0">
                <a:solidFill>
                  <a:schemeClr val="tx1"/>
                </a:solidFill>
              </a:rPr>
              <a:t>Non-Corporate Contract Vendors will receive the Email Verification Form. </a:t>
            </a:r>
            <a:r>
              <a:rPr lang="en-US" dirty="0"/>
              <a:t>This form is to verify which email addresses reauthorization documents need to be sent to</a:t>
            </a:r>
          </a:p>
          <a:p>
            <a:pPr eaLnBrk="1" hangingPunct="1">
              <a:lnSpc>
                <a:spcPct val="120000"/>
              </a:lnSpc>
            </a:pPr>
            <a:endParaRPr lang="en-US" dirty="0"/>
          </a:p>
          <a:p>
            <a:pPr marL="0" marR="0" lvl="0" indent="0" algn="l" defTabSz="1218987" rtl="0" eaLnBrk="1" fontAlgn="auto" latinLnBrk="0" hangingPunct="1">
              <a:lnSpc>
                <a:spcPct val="120000"/>
              </a:lnSpc>
              <a:spcBef>
                <a:spcPts val="0"/>
              </a:spcBef>
              <a:spcAft>
                <a:spcPts val="0"/>
              </a:spcAft>
              <a:buClrTx/>
              <a:buSzTx/>
              <a:buFontTx/>
              <a:buNone/>
              <a:tabLst/>
              <a:defRPr/>
            </a:pPr>
            <a:r>
              <a:rPr lang="en-US" dirty="0"/>
              <a:t>You will receive a DocuSign email once we at the local agency send your verification of attendance form and this email verification form to the State WIC Agency.</a:t>
            </a:r>
          </a:p>
          <a:p>
            <a:pPr eaLnBrk="1" hangingPunct="1">
              <a:lnSpc>
                <a:spcPct val="120000"/>
              </a:lnSpc>
            </a:pPr>
            <a:endParaRPr lang="en-US" dirty="0"/>
          </a:p>
          <a:p>
            <a:pPr eaLnBrk="1" hangingPunct="1">
              <a:lnSpc>
                <a:spcPct val="120000"/>
              </a:lnSpc>
            </a:pPr>
            <a:r>
              <a:rPr lang="en-US" dirty="0">
                <a:solidFill>
                  <a:schemeClr val="tx1"/>
                </a:solidFill>
              </a:rPr>
              <a:t>Vendors will receive two emails. The first email you will notice the spaces for owner signatures will not be open to sign. Those spaces will open in the second email, meant for the owner so please ensure you complete both email lines, even if the email addresses are the same. Complete the forms in DocuSign in a timely manner and as accurately as possible as to not delay your reauthorization. </a:t>
            </a:r>
          </a:p>
          <a:p>
            <a:endParaRPr lang="en-US" dirty="0"/>
          </a:p>
        </p:txBody>
      </p:sp>
      <p:sp>
        <p:nvSpPr>
          <p:cNvPr id="49156" name="Slide Number Placeholder 3"/>
          <p:cNvSpPr>
            <a:spLocks noGrp="1"/>
          </p:cNvSpPr>
          <p:nvPr>
            <p:ph type="sldNum" sz="quarter" idx="5"/>
          </p:nvPr>
        </p:nvSpPr>
        <p:spPr>
          <a:noFill/>
        </p:spPr>
        <p:txBody>
          <a:bodyPr/>
          <a:lstStyle/>
          <a:p>
            <a:pPr defTabSz="1018684"/>
            <a:fld id="{29BC06BB-E517-4814-8437-D58F214CA0D2}" type="slidenum">
              <a:rPr lang="en-US" smtClean="0"/>
              <a:pPr defTabSz="1018684"/>
              <a:t>83</a:t>
            </a:fld>
            <a:endParaRPr lang="en-US" dirty="0"/>
          </a:p>
        </p:txBody>
      </p:sp>
    </p:spTree>
    <p:extLst>
      <p:ext uri="{BB962C8B-B14F-4D97-AF65-F5344CB8AC3E}">
        <p14:creationId xmlns:p14="http://schemas.microsoft.com/office/powerpoint/2010/main" val="294499613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6CFD5B-B0D2-4CDA-BF79-F96FC5A5415C}" type="slidenum">
              <a:rPr kumimoji="0" lang="en-US" sz="1200" b="0" i="0" u="none" strike="noStrike" kern="1200" cap="none" spc="0" normalizeH="0" baseline="0" noProof="0">
                <a:ln>
                  <a:noFill/>
                </a:ln>
                <a:solidFill>
                  <a:srgbClr val="000000"/>
                </a:solidFill>
                <a:effectLst/>
                <a:uLnTx/>
                <a:uFillTx/>
                <a:latin typeface="Constantia" panose="02030602050306030303" pitchFamily="18" charset="0"/>
                <a:ea typeface="Tahoma" pitchFamily="34" charset="0"/>
                <a:cs typeface="Tahoma"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srgbClr val="000000"/>
              </a:solidFill>
              <a:effectLst/>
              <a:uLnTx/>
              <a:uFillTx/>
              <a:latin typeface="Constantia" panose="02030602050306030303" pitchFamily="18" charset="0"/>
              <a:ea typeface="Tahoma" pitchFamily="34" charset="0"/>
              <a:cs typeface="Tahoma" pitchFamily="34" charset="0"/>
            </a:endParaRPr>
          </a:p>
        </p:txBody>
      </p:sp>
      <p:sp>
        <p:nvSpPr>
          <p:cNvPr id="101379" name="Rectangle 2"/>
          <p:cNvSpPr>
            <a:spLocks noGrp="1" noRot="1" noChangeAspect="1" noChangeArrowheads="1" noTextEdit="1"/>
          </p:cNvSpPr>
          <p:nvPr>
            <p:ph type="sldImg"/>
          </p:nvPr>
        </p:nvSpPr>
        <p:spPr>
          <a:xfrm>
            <a:off x="477838" y="730250"/>
            <a:ext cx="6497637" cy="3656013"/>
          </a:xfrm>
          <a:ln/>
        </p:spPr>
      </p:sp>
      <p:sp>
        <p:nvSpPr>
          <p:cNvPr id="101380" name="Rectangle 3"/>
          <p:cNvSpPr>
            <a:spLocks noGrp="1" noChangeArrowheads="1"/>
          </p:cNvSpPr>
          <p:nvPr>
            <p:ph type="body" idx="1"/>
          </p:nvPr>
        </p:nvSpPr>
        <p:spPr>
          <a:xfrm>
            <a:off x="745396" y="4630577"/>
            <a:ext cx="5862819" cy="4533271"/>
          </a:xfrm>
        </p:spPr>
        <p:txBody>
          <a:bodyPr lIns="98175" tIns="49084" rIns="98175" bIns="49084"/>
          <a:lstStyle/>
          <a:p>
            <a:pPr algn="just" defTabSz="928934">
              <a:defRPr/>
            </a:pPr>
            <a:r>
              <a:rPr lang="en-US" dirty="0">
                <a:latin typeface="+mj-lt"/>
                <a:ea typeface="Tahoma" panose="020B0604030504040204" pitchFamily="34" charset="0"/>
                <a:cs typeface="Tahoma" panose="020B0604030504040204" pitchFamily="34" charset="0"/>
              </a:rPr>
              <a:t>As always, we here at the Local WIC Agency will continue to be your primary contact for technical assistance regarding:</a:t>
            </a:r>
          </a:p>
          <a:p>
            <a:pPr algn="just" defTabSz="928934">
              <a:defRPr/>
            </a:pPr>
            <a:endParaRPr lang="en-US" dirty="0">
              <a:latin typeface="+mj-lt"/>
              <a:ea typeface="Tahoma" panose="020B0604030504040204" pitchFamily="34" charset="0"/>
              <a:cs typeface="Tahoma" panose="020B0604030504040204" pitchFamily="34" charset="0"/>
            </a:endParaRPr>
          </a:p>
          <a:p>
            <a:pPr algn="just" defTabSz="928934">
              <a:defRPr/>
            </a:pPr>
            <a:r>
              <a:rPr lang="en-US" dirty="0">
                <a:latin typeface="+mj-lt"/>
                <a:ea typeface="Tahoma" panose="020B0604030504040204" pitchFamily="34" charset="0"/>
                <a:cs typeface="Tahoma" panose="020B0604030504040204" pitchFamily="34" charset="0"/>
              </a:rPr>
              <a:t>exempt infant formulas and WIC-eligible nutritionals, completing the required forms and customer service issues (complaints).</a:t>
            </a:r>
          </a:p>
        </p:txBody>
      </p:sp>
    </p:spTree>
    <p:extLst>
      <p:ext uri="{BB962C8B-B14F-4D97-AF65-F5344CB8AC3E}">
        <p14:creationId xmlns:p14="http://schemas.microsoft.com/office/powerpoint/2010/main" val="27440225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09E60-471A-44EA-B5D4-7B9DCEFADED6}" type="slidenum">
              <a:rPr kumimoji="0" lang="en-US" sz="12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07524" name="Rectangle 2"/>
          <p:cNvSpPr>
            <a:spLocks noGrp="1" noRot="1" noChangeAspect="1" noChangeArrowheads="1" noTextEdit="1"/>
          </p:cNvSpPr>
          <p:nvPr>
            <p:ph type="sldImg"/>
          </p:nvPr>
        </p:nvSpPr>
        <p:spPr>
          <a:ln/>
        </p:spPr>
      </p:sp>
      <p:sp>
        <p:nvSpPr>
          <p:cNvPr id="107525" name="Rectangle 3"/>
          <p:cNvSpPr>
            <a:spLocks noGrp="1" noChangeArrowheads="1"/>
          </p:cNvSpPr>
          <p:nvPr>
            <p:ph type="body" idx="1"/>
          </p:nvPr>
        </p:nvSpPr>
        <p:spPr>
          <a:noFill/>
          <a:ln/>
        </p:spPr>
        <p:txBody>
          <a:bodyPr/>
          <a:lstStyle/>
          <a:p>
            <a:pPr algn="just"/>
            <a:r>
              <a:rPr lang="en-US" dirty="0">
                <a:latin typeface="+mj-lt"/>
              </a:rPr>
              <a:t>Thank you for your attention during this training session. Do you have any questions?</a:t>
            </a: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r>
              <a:rPr lang="en-US" sz="1500" dirty="0">
                <a:latin typeface="+mj-lt"/>
              </a:rPr>
              <a:t>Photo credit:</a:t>
            </a:r>
          </a:p>
          <a:p>
            <a:pPr algn="just"/>
            <a:r>
              <a:rPr lang="en-US" sz="1500" dirty="0">
                <a:latin typeface="+mj-lt"/>
              </a:rPr>
              <a:t>QuesitonMarkClipart_Fotolia_13909944_Subscription_L.jpg</a:t>
            </a:r>
          </a:p>
          <a:p>
            <a:pPr eaLnBrk="1" hangingPunct="1"/>
            <a:endParaRPr lang="en-US" dirty="0"/>
          </a:p>
        </p:txBody>
      </p:sp>
    </p:spTree>
    <p:extLst>
      <p:ext uri="{BB962C8B-B14F-4D97-AF65-F5344CB8AC3E}">
        <p14:creationId xmlns:p14="http://schemas.microsoft.com/office/powerpoint/2010/main" val="12036191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895350"/>
            <a:ext cx="6448425" cy="3629025"/>
          </a:xfrm>
        </p:spPr>
      </p:sp>
      <p:sp>
        <p:nvSpPr>
          <p:cNvPr id="3" name="Notes Placeholder 2"/>
          <p:cNvSpPr>
            <a:spLocks noGrp="1"/>
          </p:cNvSpPr>
          <p:nvPr>
            <p:ph type="body" idx="1"/>
          </p:nvPr>
        </p:nvSpPr>
        <p:spPr/>
        <p:txBody>
          <a:bodyPr/>
          <a:lstStyle/>
          <a:p>
            <a:r>
              <a:rPr lang="en-US" dirty="0"/>
              <a:t>On this slide is the Assurance of Civil Rights Compliance</a:t>
            </a:r>
          </a:p>
        </p:txBody>
      </p:sp>
      <p:sp>
        <p:nvSpPr>
          <p:cNvPr id="4" name="Slide Number Placeholder 3"/>
          <p:cNvSpPr>
            <a:spLocks noGrp="1"/>
          </p:cNvSpPr>
          <p:nvPr>
            <p:ph type="sldNum" sz="quarter" idx="5"/>
          </p:nvPr>
        </p:nvSpPr>
        <p:spPr/>
        <p:txBody>
          <a:bodyPr/>
          <a:lstStyle/>
          <a:p>
            <a:pPr defTabSz="483235">
              <a:defRPr/>
            </a:pPr>
            <a:fld id="{F24D91E6-B83D-4CF1-A1E8-CB55E5333808}" type="slidenum">
              <a:rPr lang="en-US">
                <a:solidFill>
                  <a:prstClr val="black"/>
                </a:solidFill>
                <a:latin typeface="Calibri" panose="020F0502020204030204"/>
              </a:rPr>
              <a:pPr defTabSz="483235">
                <a:defRPr/>
              </a:pPr>
              <a:t>86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3123757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you will find the USDA Nondiscrimination Statement. Please take a moment to review.</a:t>
            </a:r>
          </a:p>
          <a:p>
            <a:endParaRPr lang="en-US" dirty="0"/>
          </a:p>
          <a:p>
            <a:endParaRPr lang="en-US" dirty="0"/>
          </a:p>
          <a:p>
            <a:r>
              <a:rPr lang="en-US" dirty="0"/>
              <a:t>Thank you for your attention to this training.</a:t>
            </a:r>
          </a:p>
        </p:txBody>
      </p:sp>
      <p:sp>
        <p:nvSpPr>
          <p:cNvPr id="4" name="Slide Number Placeholder 3"/>
          <p:cNvSpPr>
            <a:spLocks noGrp="1"/>
          </p:cNvSpPr>
          <p:nvPr>
            <p:ph type="sldNum" sz="quarter" idx="5"/>
          </p:nvPr>
        </p:nvSpPr>
        <p:spPr/>
        <p:txBody>
          <a:bodyPr/>
          <a:lstStyle/>
          <a:p>
            <a:fld id="{7E2E1D73-AD2D-46F2-9A60-0BA907BC62B2}" type="slidenum">
              <a:rPr lang="en-US" smtClean="0"/>
              <a:t>87</a:t>
            </a:fld>
            <a:endParaRPr lang="en-US" dirty="0"/>
          </a:p>
        </p:txBody>
      </p:sp>
    </p:spTree>
    <p:extLst>
      <p:ext uri="{BB962C8B-B14F-4D97-AF65-F5344CB8AC3E}">
        <p14:creationId xmlns:p14="http://schemas.microsoft.com/office/powerpoint/2010/main" val="1348605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730250"/>
            <a:ext cx="6497637" cy="3656013"/>
          </a:xfrm>
        </p:spPr>
      </p:sp>
      <p:sp>
        <p:nvSpPr>
          <p:cNvPr id="3" name="Notes Placeholder 2"/>
          <p:cNvSpPr>
            <a:spLocks noGrp="1"/>
          </p:cNvSpPr>
          <p:nvPr>
            <p:ph type="body" idx="1"/>
          </p:nvPr>
        </p:nvSpPr>
        <p:spPr>
          <a:xfrm>
            <a:off x="556592" y="4630249"/>
            <a:ext cx="6361042" cy="4533271"/>
          </a:xfrm>
        </p:spPr>
        <p:txBody>
          <a:bodyPr/>
          <a:lstStyle/>
          <a:p>
            <a:pPr algn="just"/>
            <a:r>
              <a:rPr lang="en-US" dirty="0">
                <a:ea typeface="Tahoma" pitchFamily="34" charset="0"/>
                <a:cs typeface="Tahoma" pitchFamily="34" charset="0"/>
              </a:rPr>
              <a:t>Let’s discuss what is required to maintain your WIC vendor status as a free-standing pharmacy.</a:t>
            </a: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r>
              <a:rPr lang="en-US" sz="1500" dirty="0">
                <a:latin typeface="+mj-lt"/>
                <a:ea typeface="Tahoma" pitchFamily="34" charset="0"/>
                <a:cs typeface="Tahoma" pitchFamily="34" charset="0"/>
              </a:rPr>
              <a:t>Red Clipboard_ Fotolia_52074987_Subscription_XL photo credit</a:t>
            </a: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9</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244188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45D05-E11C-4DBE-9815-8EDF4763BB70}"/>
              </a:ext>
            </a:extLst>
          </p:cNvPr>
          <p:cNvSpPr>
            <a:spLocks noGrp="1"/>
          </p:cNvSpPr>
          <p:nvPr>
            <p:ph type="ctrTitle"/>
          </p:nvPr>
        </p:nvSpPr>
        <p:spPr>
          <a:xfrm>
            <a:off x="1524000" y="1122363"/>
            <a:ext cx="9140825"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A62241-B188-4BEC-91F6-34F9795D362C}"/>
              </a:ext>
            </a:extLst>
          </p:cNvPr>
          <p:cNvSpPr>
            <a:spLocks noGrp="1"/>
          </p:cNvSpPr>
          <p:nvPr>
            <p:ph type="subTitle" idx="1"/>
          </p:nvPr>
        </p:nvSpPr>
        <p:spPr>
          <a:xfrm>
            <a:off x="1524000" y="3602038"/>
            <a:ext cx="9140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84287F-4586-4E90-9460-42A690084D39}"/>
              </a:ext>
            </a:extLst>
          </p:cNvPr>
          <p:cNvSpPr>
            <a:spLocks noGrp="1"/>
          </p:cNvSpPr>
          <p:nvPr>
            <p:ph type="dt" sz="half" idx="10"/>
          </p:nvPr>
        </p:nvSpPr>
        <p:spPr/>
        <p:txBody>
          <a:bodyPr/>
          <a:lstStyle/>
          <a:p>
            <a:fld id="{83BBFADC-FA89-4C10-977E-DBAA704E0341}" type="datetimeFigureOut">
              <a:rPr lang="en-US" smtClean="0"/>
              <a:t>5/31/2024</a:t>
            </a:fld>
            <a:endParaRPr lang="en-US" dirty="0"/>
          </a:p>
        </p:txBody>
      </p:sp>
      <p:sp>
        <p:nvSpPr>
          <p:cNvPr id="5" name="Footer Placeholder 4">
            <a:extLst>
              <a:ext uri="{FF2B5EF4-FFF2-40B4-BE49-F238E27FC236}">
                <a16:creationId xmlns:a16="http://schemas.microsoft.com/office/drawing/2014/main" id="{F4C7CC98-70E8-4885-9B37-2C8C5BF3E5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70CF3B-94B8-47C8-80D2-9F983FF7F4D9}"/>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4232111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3FE69-27F7-41C1-BF63-68D96105DA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536DC0-B05E-4E5A-9135-9BB686BBA3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CCFD4-1FC0-4A2E-AB81-765D5D852BCC}"/>
              </a:ext>
            </a:extLst>
          </p:cNvPr>
          <p:cNvSpPr>
            <a:spLocks noGrp="1"/>
          </p:cNvSpPr>
          <p:nvPr>
            <p:ph type="dt" sz="half" idx="10"/>
          </p:nvPr>
        </p:nvSpPr>
        <p:spPr/>
        <p:txBody>
          <a:bodyPr/>
          <a:lstStyle/>
          <a:p>
            <a:fld id="{83BBFADC-FA89-4C10-977E-DBAA704E0341}" type="datetimeFigureOut">
              <a:rPr lang="en-US" smtClean="0"/>
              <a:t>5/31/2024</a:t>
            </a:fld>
            <a:endParaRPr lang="en-US" dirty="0"/>
          </a:p>
        </p:txBody>
      </p:sp>
      <p:sp>
        <p:nvSpPr>
          <p:cNvPr id="5" name="Footer Placeholder 4">
            <a:extLst>
              <a:ext uri="{FF2B5EF4-FFF2-40B4-BE49-F238E27FC236}">
                <a16:creationId xmlns:a16="http://schemas.microsoft.com/office/drawing/2014/main" id="{E3767D8E-C385-4B97-8B27-E8A4DEC0F6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0DAC62-5C65-4652-A341-D5DCA656D607}"/>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3500814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F0A8D6-D7FE-4C5E-9903-15D450FDE35D}"/>
              </a:ext>
            </a:extLst>
          </p:cNvPr>
          <p:cNvSpPr>
            <a:spLocks noGrp="1"/>
          </p:cNvSpPr>
          <p:nvPr>
            <p:ph type="title" orient="vert"/>
          </p:nvPr>
        </p:nvSpPr>
        <p:spPr>
          <a:xfrm>
            <a:off x="8723313" y="365125"/>
            <a:ext cx="2627312"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6EB52A-8679-4EDB-A3DB-B7F483DF4EB4}"/>
              </a:ext>
            </a:extLst>
          </p:cNvPr>
          <p:cNvSpPr>
            <a:spLocks noGrp="1"/>
          </p:cNvSpPr>
          <p:nvPr>
            <p:ph type="body" orient="vert" idx="1"/>
          </p:nvPr>
        </p:nvSpPr>
        <p:spPr>
          <a:xfrm>
            <a:off x="838200" y="365125"/>
            <a:ext cx="773271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3A038C-F666-49A8-A250-62665A057049}"/>
              </a:ext>
            </a:extLst>
          </p:cNvPr>
          <p:cNvSpPr>
            <a:spLocks noGrp="1"/>
          </p:cNvSpPr>
          <p:nvPr>
            <p:ph type="dt" sz="half" idx="10"/>
          </p:nvPr>
        </p:nvSpPr>
        <p:spPr/>
        <p:txBody>
          <a:bodyPr/>
          <a:lstStyle/>
          <a:p>
            <a:fld id="{83BBFADC-FA89-4C10-977E-DBAA704E0341}" type="datetimeFigureOut">
              <a:rPr lang="en-US" smtClean="0"/>
              <a:t>5/31/2024</a:t>
            </a:fld>
            <a:endParaRPr lang="en-US" dirty="0"/>
          </a:p>
        </p:txBody>
      </p:sp>
      <p:sp>
        <p:nvSpPr>
          <p:cNvPr id="5" name="Footer Placeholder 4">
            <a:extLst>
              <a:ext uri="{FF2B5EF4-FFF2-40B4-BE49-F238E27FC236}">
                <a16:creationId xmlns:a16="http://schemas.microsoft.com/office/drawing/2014/main" id="{BF8C7F97-1A7B-49EF-BBFC-B1C2BFF68D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197A08-A3B4-4E63-89CF-630C55CF340D}"/>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1681689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FB3DD-FF57-4421-B7B3-C63174D81CE7}"/>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2CF1DDB1-D39C-480A-BDA8-B6739F82746E}"/>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E1F1DD-C873-42FE-96DC-356C5E757A06}"/>
              </a:ext>
            </a:extLst>
          </p:cNvPr>
          <p:cNvSpPr>
            <a:spLocks noGrp="1"/>
          </p:cNvSpPr>
          <p:nvPr>
            <p:ph type="dt" sz="half" idx="10"/>
          </p:nvPr>
        </p:nvSpPr>
        <p:spPr/>
        <p:txBody>
          <a:bodyPr/>
          <a:lstStyle/>
          <a:p>
            <a:fld id="{AC0A629B-1E25-41E4-AF9A-90EE06D56745}" type="datetime1">
              <a:rPr lang="en-US" smtClean="0"/>
              <a:t>5/31/2024</a:t>
            </a:fld>
            <a:endParaRPr lang="en-US" dirty="0"/>
          </a:p>
        </p:txBody>
      </p:sp>
      <p:sp>
        <p:nvSpPr>
          <p:cNvPr id="5" name="Footer Placeholder 4">
            <a:extLst>
              <a:ext uri="{FF2B5EF4-FFF2-40B4-BE49-F238E27FC236}">
                <a16:creationId xmlns:a16="http://schemas.microsoft.com/office/drawing/2014/main" id="{30F2D747-3FE9-41BA-B529-7101EA29FE09}"/>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BFD09095-430F-4DBE-B17F-5E382DDF5D72}"/>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404640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51A5C-423C-41ED-91C7-3A02BC77EB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6D5240-9C40-4D0F-BB10-CD02A61B6E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4F70F-3E0C-468A-A6FC-9FF2C747D704}"/>
              </a:ext>
            </a:extLst>
          </p:cNvPr>
          <p:cNvSpPr>
            <a:spLocks noGrp="1"/>
          </p:cNvSpPr>
          <p:nvPr>
            <p:ph type="dt" sz="half" idx="10"/>
          </p:nvPr>
        </p:nvSpPr>
        <p:spPr/>
        <p:txBody>
          <a:bodyPr/>
          <a:lstStyle/>
          <a:p>
            <a:fld id="{C891D40A-A082-4780-9348-8B88734C650D}" type="datetime1">
              <a:rPr lang="en-US" smtClean="0"/>
              <a:t>5/31/2024</a:t>
            </a:fld>
            <a:endParaRPr lang="en-US" dirty="0"/>
          </a:p>
        </p:txBody>
      </p:sp>
      <p:sp>
        <p:nvSpPr>
          <p:cNvPr id="5" name="Footer Placeholder 4">
            <a:extLst>
              <a:ext uri="{FF2B5EF4-FFF2-40B4-BE49-F238E27FC236}">
                <a16:creationId xmlns:a16="http://schemas.microsoft.com/office/drawing/2014/main" id="{E4BBDEB8-21EA-4725-B14B-60361F15C611}"/>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9944A225-9AB6-4E5E-BCE6-4BC3A7840FD5}"/>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127895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BB9AB-7DE0-4200-88BA-AA570E6201F7}"/>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B7AB3ED6-8149-4E9A-A624-B49F8A51EB7C}"/>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BBFB0B-40B0-4095-AB16-F00A403E4AC2}"/>
              </a:ext>
            </a:extLst>
          </p:cNvPr>
          <p:cNvSpPr>
            <a:spLocks noGrp="1"/>
          </p:cNvSpPr>
          <p:nvPr>
            <p:ph type="dt" sz="half" idx="10"/>
          </p:nvPr>
        </p:nvSpPr>
        <p:spPr/>
        <p:txBody>
          <a:bodyPr/>
          <a:lstStyle/>
          <a:p>
            <a:fld id="{9D76392E-8E5B-4F42-B01B-FB1AC55856D2}" type="datetime1">
              <a:rPr lang="en-US" smtClean="0"/>
              <a:t>5/31/2024</a:t>
            </a:fld>
            <a:endParaRPr lang="en-US" dirty="0"/>
          </a:p>
        </p:txBody>
      </p:sp>
      <p:sp>
        <p:nvSpPr>
          <p:cNvPr id="5" name="Footer Placeholder 4">
            <a:extLst>
              <a:ext uri="{FF2B5EF4-FFF2-40B4-BE49-F238E27FC236}">
                <a16:creationId xmlns:a16="http://schemas.microsoft.com/office/drawing/2014/main" id="{A9E98CB1-01AB-4A4E-9F87-E4B63D1AACF3}"/>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4E5AD272-CAD2-4F11-89CF-81ACE3C9A6CB}"/>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247393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8DB4B-5724-4963-8C9C-29A0AFEA20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0CFCEC-7572-489B-B8A9-A99E2E048480}"/>
              </a:ext>
            </a:extLst>
          </p:cNvPr>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11DA9E-B904-4351-8AB9-9D4A1949D393}"/>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77F991-FA2B-43AA-AC5C-29D65A6A0276}"/>
              </a:ext>
            </a:extLst>
          </p:cNvPr>
          <p:cNvSpPr>
            <a:spLocks noGrp="1"/>
          </p:cNvSpPr>
          <p:nvPr>
            <p:ph type="dt" sz="half" idx="10"/>
          </p:nvPr>
        </p:nvSpPr>
        <p:spPr/>
        <p:txBody>
          <a:bodyPr/>
          <a:lstStyle/>
          <a:p>
            <a:fld id="{F653542A-2F14-426E-8E8D-F273B49D4316}" type="datetime1">
              <a:rPr lang="en-US" smtClean="0"/>
              <a:t>5/31/2024</a:t>
            </a:fld>
            <a:endParaRPr lang="en-US" dirty="0"/>
          </a:p>
        </p:txBody>
      </p:sp>
      <p:sp>
        <p:nvSpPr>
          <p:cNvPr id="6" name="Footer Placeholder 5">
            <a:extLst>
              <a:ext uri="{FF2B5EF4-FFF2-40B4-BE49-F238E27FC236}">
                <a16:creationId xmlns:a16="http://schemas.microsoft.com/office/drawing/2014/main" id="{55D37426-BEDD-46C1-826E-DE9C649BF004}"/>
              </a:ext>
            </a:extLst>
          </p:cNvPr>
          <p:cNvSpPr>
            <a:spLocks noGrp="1"/>
          </p:cNvSpPr>
          <p:nvPr>
            <p:ph type="ftr" sz="quarter" idx="11"/>
          </p:nvPr>
        </p:nvSpPr>
        <p:spPr/>
        <p:txBody>
          <a:bodyPr/>
          <a:lstStyle/>
          <a:p>
            <a:r>
              <a:rPr lang="en-US"/>
              <a:t>Add a footer</a:t>
            </a:r>
            <a:endParaRPr lang="en-US" dirty="0"/>
          </a:p>
        </p:txBody>
      </p:sp>
      <p:sp>
        <p:nvSpPr>
          <p:cNvPr id="7" name="Slide Number Placeholder 6">
            <a:extLst>
              <a:ext uri="{FF2B5EF4-FFF2-40B4-BE49-F238E27FC236}">
                <a16:creationId xmlns:a16="http://schemas.microsoft.com/office/drawing/2014/main" id="{520B5EFE-5D7E-4E89-BC27-F51D14211F19}"/>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106074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4ED1D-A493-403E-A8E7-9630538FD2A7}"/>
              </a:ext>
            </a:extLst>
          </p:cNvPr>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7C4A16-1DE5-4740-9360-83F22307D41C}"/>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11D36-1B1E-4FCD-A048-FD8BCD080DED}"/>
              </a:ext>
            </a:extLst>
          </p:cNvPr>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35952B-CCBC-45C9-B49D-AC7F6194339C}"/>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1744A8-115E-486E-810B-A0CCA34BA911}"/>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BBA9B5-2729-4EBC-BE4A-618DE5417900}"/>
              </a:ext>
            </a:extLst>
          </p:cNvPr>
          <p:cNvSpPr>
            <a:spLocks noGrp="1"/>
          </p:cNvSpPr>
          <p:nvPr>
            <p:ph type="dt" sz="half" idx="10"/>
          </p:nvPr>
        </p:nvSpPr>
        <p:spPr/>
        <p:txBody>
          <a:bodyPr/>
          <a:lstStyle/>
          <a:p>
            <a:fld id="{AACEE226-C572-46EF-A7F1-79EF316267F2}" type="datetime1">
              <a:rPr lang="en-US" smtClean="0"/>
              <a:t>5/31/2024</a:t>
            </a:fld>
            <a:endParaRPr lang="en-US" dirty="0"/>
          </a:p>
        </p:txBody>
      </p:sp>
      <p:sp>
        <p:nvSpPr>
          <p:cNvPr id="8" name="Footer Placeholder 7">
            <a:extLst>
              <a:ext uri="{FF2B5EF4-FFF2-40B4-BE49-F238E27FC236}">
                <a16:creationId xmlns:a16="http://schemas.microsoft.com/office/drawing/2014/main" id="{44CDDCB3-5543-4609-BA94-900EA83193D7}"/>
              </a:ext>
            </a:extLst>
          </p:cNvPr>
          <p:cNvSpPr>
            <a:spLocks noGrp="1"/>
          </p:cNvSpPr>
          <p:nvPr>
            <p:ph type="ftr" sz="quarter" idx="11"/>
          </p:nvPr>
        </p:nvSpPr>
        <p:spPr/>
        <p:txBody>
          <a:bodyPr/>
          <a:lstStyle/>
          <a:p>
            <a:r>
              <a:rPr lang="en-US"/>
              <a:t>Add a footer</a:t>
            </a:r>
            <a:endParaRPr lang="en-US" dirty="0"/>
          </a:p>
        </p:txBody>
      </p:sp>
      <p:sp>
        <p:nvSpPr>
          <p:cNvPr id="9" name="Slide Number Placeholder 8">
            <a:extLst>
              <a:ext uri="{FF2B5EF4-FFF2-40B4-BE49-F238E27FC236}">
                <a16:creationId xmlns:a16="http://schemas.microsoft.com/office/drawing/2014/main" id="{CB03B34E-B684-4AAC-AD1C-B0564CD6C1C0}"/>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329402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5F12-6ECE-4E20-AC18-7B2E9EC115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5D747D-F914-410F-81A0-DC44D0A16565}"/>
              </a:ext>
            </a:extLst>
          </p:cNvPr>
          <p:cNvSpPr>
            <a:spLocks noGrp="1"/>
          </p:cNvSpPr>
          <p:nvPr>
            <p:ph type="dt" sz="half" idx="10"/>
          </p:nvPr>
        </p:nvSpPr>
        <p:spPr/>
        <p:txBody>
          <a:bodyPr/>
          <a:lstStyle/>
          <a:p>
            <a:fld id="{200C26F5-5530-4CB8-9E1E-5E9DCB84614A}" type="datetime1">
              <a:rPr lang="en-US" smtClean="0"/>
              <a:t>5/31/2024</a:t>
            </a:fld>
            <a:endParaRPr lang="en-US" dirty="0"/>
          </a:p>
        </p:txBody>
      </p:sp>
      <p:sp>
        <p:nvSpPr>
          <p:cNvPr id="4" name="Footer Placeholder 3">
            <a:extLst>
              <a:ext uri="{FF2B5EF4-FFF2-40B4-BE49-F238E27FC236}">
                <a16:creationId xmlns:a16="http://schemas.microsoft.com/office/drawing/2014/main" id="{2C21CD1E-ED30-481D-89A8-AD0FDC900ED7}"/>
              </a:ext>
            </a:extLst>
          </p:cNvPr>
          <p:cNvSpPr>
            <a:spLocks noGrp="1"/>
          </p:cNvSpPr>
          <p:nvPr>
            <p:ph type="ftr" sz="quarter" idx="11"/>
          </p:nvPr>
        </p:nvSpPr>
        <p:spPr/>
        <p:txBody>
          <a:bodyPr/>
          <a:lstStyle/>
          <a:p>
            <a:r>
              <a:rPr lang="en-US"/>
              <a:t>Add a footer</a:t>
            </a:r>
            <a:endParaRPr lang="en-US" dirty="0"/>
          </a:p>
        </p:txBody>
      </p:sp>
      <p:sp>
        <p:nvSpPr>
          <p:cNvPr id="5" name="Slide Number Placeholder 4">
            <a:extLst>
              <a:ext uri="{FF2B5EF4-FFF2-40B4-BE49-F238E27FC236}">
                <a16:creationId xmlns:a16="http://schemas.microsoft.com/office/drawing/2014/main" id="{266CFCB6-4A4A-4874-9F3B-E041155CCFC9}"/>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351120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123FC0-E69B-4C56-BDEE-6653034A4D09}"/>
              </a:ext>
            </a:extLst>
          </p:cNvPr>
          <p:cNvSpPr>
            <a:spLocks noGrp="1"/>
          </p:cNvSpPr>
          <p:nvPr>
            <p:ph type="dt" sz="half" idx="10"/>
          </p:nvPr>
        </p:nvSpPr>
        <p:spPr/>
        <p:txBody>
          <a:bodyPr/>
          <a:lstStyle/>
          <a:p>
            <a:fld id="{00324D3F-38F6-4724-AB10-83955BB9EF0E}" type="datetime1">
              <a:rPr lang="en-US" smtClean="0"/>
              <a:t>5/31/2024</a:t>
            </a:fld>
            <a:endParaRPr lang="en-US" dirty="0"/>
          </a:p>
        </p:txBody>
      </p:sp>
      <p:sp>
        <p:nvSpPr>
          <p:cNvPr id="3" name="Footer Placeholder 2">
            <a:extLst>
              <a:ext uri="{FF2B5EF4-FFF2-40B4-BE49-F238E27FC236}">
                <a16:creationId xmlns:a16="http://schemas.microsoft.com/office/drawing/2014/main" id="{C8D65D34-07CB-4E5B-A1B3-48B72E32A039}"/>
              </a:ext>
            </a:extLst>
          </p:cNvPr>
          <p:cNvSpPr>
            <a:spLocks noGrp="1"/>
          </p:cNvSpPr>
          <p:nvPr>
            <p:ph type="ftr" sz="quarter" idx="11"/>
          </p:nvPr>
        </p:nvSpPr>
        <p:spPr/>
        <p:txBody>
          <a:bodyPr/>
          <a:lstStyle/>
          <a:p>
            <a:r>
              <a:rPr lang="en-US"/>
              <a:t>Add a footer</a:t>
            </a:r>
            <a:endParaRPr lang="en-US" dirty="0"/>
          </a:p>
        </p:txBody>
      </p:sp>
      <p:sp>
        <p:nvSpPr>
          <p:cNvPr id="4" name="Slide Number Placeholder 3">
            <a:extLst>
              <a:ext uri="{FF2B5EF4-FFF2-40B4-BE49-F238E27FC236}">
                <a16:creationId xmlns:a16="http://schemas.microsoft.com/office/drawing/2014/main" id="{3FE014FA-C004-4486-A5EA-46ABD6EE5EAE}"/>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345929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1663B-7EA0-4054-A32B-C497026EF44E}"/>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4EF2292C-D4C2-4332-A2EE-47E425DD7F8F}"/>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D2882F-156B-4EE8-AA8E-FB2589F7B8C1}"/>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C40300-AC2D-4EE5-9127-44033EA539E6}"/>
              </a:ext>
            </a:extLst>
          </p:cNvPr>
          <p:cNvSpPr>
            <a:spLocks noGrp="1"/>
          </p:cNvSpPr>
          <p:nvPr>
            <p:ph type="dt" sz="half" idx="10"/>
          </p:nvPr>
        </p:nvSpPr>
        <p:spPr/>
        <p:txBody>
          <a:bodyPr/>
          <a:lstStyle/>
          <a:p>
            <a:fld id="{CC413872-BE18-4F90-9F45-678DCF155765}" type="datetime1">
              <a:rPr lang="en-US" smtClean="0"/>
              <a:t>5/31/2024</a:t>
            </a:fld>
            <a:endParaRPr lang="en-US" dirty="0"/>
          </a:p>
        </p:txBody>
      </p:sp>
      <p:sp>
        <p:nvSpPr>
          <p:cNvPr id="6" name="Footer Placeholder 5">
            <a:extLst>
              <a:ext uri="{FF2B5EF4-FFF2-40B4-BE49-F238E27FC236}">
                <a16:creationId xmlns:a16="http://schemas.microsoft.com/office/drawing/2014/main" id="{A6224F54-C9DF-4040-8D3F-DFDDEAE00F81}"/>
              </a:ext>
            </a:extLst>
          </p:cNvPr>
          <p:cNvSpPr>
            <a:spLocks noGrp="1"/>
          </p:cNvSpPr>
          <p:nvPr>
            <p:ph type="ftr" sz="quarter" idx="11"/>
          </p:nvPr>
        </p:nvSpPr>
        <p:spPr/>
        <p:txBody>
          <a:bodyPr/>
          <a:lstStyle/>
          <a:p>
            <a:r>
              <a:rPr lang="en-US"/>
              <a:t>Add a footer</a:t>
            </a:r>
            <a:endParaRPr lang="en-US" dirty="0"/>
          </a:p>
        </p:txBody>
      </p:sp>
      <p:sp>
        <p:nvSpPr>
          <p:cNvPr id="7" name="Slide Number Placeholder 6">
            <a:extLst>
              <a:ext uri="{FF2B5EF4-FFF2-40B4-BE49-F238E27FC236}">
                <a16:creationId xmlns:a16="http://schemas.microsoft.com/office/drawing/2014/main" id="{C2649B75-7EC7-4544-A9BA-26A40787C44C}"/>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111986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75335-45EC-47B9-9767-778F67171F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7EE11B-0107-4259-BF4B-4F626A3D7E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5640C5-6CD8-439D-8D9E-3625FEF4CE62}"/>
              </a:ext>
            </a:extLst>
          </p:cNvPr>
          <p:cNvSpPr>
            <a:spLocks noGrp="1"/>
          </p:cNvSpPr>
          <p:nvPr>
            <p:ph type="dt" sz="half" idx="10"/>
          </p:nvPr>
        </p:nvSpPr>
        <p:spPr/>
        <p:txBody>
          <a:bodyPr/>
          <a:lstStyle/>
          <a:p>
            <a:fld id="{83BBFADC-FA89-4C10-977E-DBAA704E0341}" type="datetimeFigureOut">
              <a:rPr lang="en-US" smtClean="0"/>
              <a:t>5/31/2024</a:t>
            </a:fld>
            <a:endParaRPr lang="en-US" dirty="0"/>
          </a:p>
        </p:txBody>
      </p:sp>
      <p:sp>
        <p:nvSpPr>
          <p:cNvPr id="5" name="Footer Placeholder 4">
            <a:extLst>
              <a:ext uri="{FF2B5EF4-FFF2-40B4-BE49-F238E27FC236}">
                <a16:creationId xmlns:a16="http://schemas.microsoft.com/office/drawing/2014/main" id="{8D719080-DB1B-490A-B48E-CF421AD603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58F2C4-0DCF-4275-9201-CFD13EFA96D3}"/>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3908768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6E1F-EBFB-47D7-A858-7C601C019334}"/>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3D55A6F9-3D57-447A-947D-B13D76879BD2}"/>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6938C902-E5B9-4CC2-9BDB-8FFD00A07BA3}"/>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B1C1A1-6A41-48C0-85A0-E7C923639D20}"/>
              </a:ext>
            </a:extLst>
          </p:cNvPr>
          <p:cNvSpPr>
            <a:spLocks noGrp="1"/>
          </p:cNvSpPr>
          <p:nvPr>
            <p:ph type="dt" sz="half" idx="10"/>
          </p:nvPr>
        </p:nvSpPr>
        <p:spPr/>
        <p:txBody>
          <a:bodyPr/>
          <a:lstStyle/>
          <a:p>
            <a:fld id="{60447FE6-8BAF-4672-873E-5D665A4F5901}" type="datetime1">
              <a:rPr lang="en-US" smtClean="0"/>
              <a:t>5/31/2024</a:t>
            </a:fld>
            <a:endParaRPr lang="en-US" dirty="0"/>
          </a:p>
        </p:txBody>
      </p:sp>
      <p:sp>
        <p:nvSpPr>
          <p:cNvPr id="6" name="Footer Placeholder 5">
            <a:extLst>
              <a:ext uri="{FF2B5EF4-FFF2-40B4-BE49-F238E27FC236}">
                <a16:creationId xmlns:a16="http://schemas.microsoft.com/office/drawing/2014/main" id="{D872FFB6-BF85-41E3-8DAF-176AB40C5B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0749F8D-24F3-48E6-AE64-A42C2B7BD070}"/>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72972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E662C-3EB0-485B-A1AC-A05A2CA38A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C7933A-0688-489D-A70B-1B3B662EC2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17EF38-9DA2-43B7-9EA9-DAF847400824}"/>
              </a:ext>
            </a:extLst>
          </p:cNvPr>
          <p:cNvSpPr>
            <a:spLocks noGrp="1"/>
          </p:cNvSpPr>
          <p:nvPr>
            <p:ph type="dt" sz="half" idx="10"/>
          </p:nvPr>
        </p:nvSpPr>
        <p:spPr/>
        <p:txBody>
          <a:bodyPr/>
          <a:lstStyle/>
          <a:p>
            <a:fld id="{EDDA1B56-6E6F-4EBD-AC02-639B2E33C2C6}" type="datetime1">
              <a:rPr lang="en-US" smtClean="0"/>
              <a:t>5/31/2024</a:t>
            </a:fld>
            <a:endParaRPr lang="en-US" dirty="0"/>
          </a:p>
        </p:txBody>
      </p:sp>
      <p:sp>
        <p:nvSpPr>
          <p:cNvPr id="5" name="Footer Placeholder 4">
            <a:extLst>
              <a:ext uri="{FF2B5EF4-FFF2-40B4-BE49-F238E27FC236}">
                <a16:creationId xmlns:a16="http://schemas.microsoft.com/office/drawing/2014/main" id="{E8A4A23E-BFEE-4619-B635-8958564AB534}"/>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AC438FD9-CC4F-43C6-A9FF-D7B27F19679A}"/>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133034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73640E-F421-4761-B463-EBA22BCAA2F9}"/>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4B9217-445B-4C81-8FEE-696815855586}"/>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31E375-7D66-4652-9B61-317090FAC48A}"/>
              </a:ext>
            </a:extLst>
          </p:cNvPr>
          <p:cNvSpPr>
            <a:spLocks noGrp="1"/>
          </p:cNvSpPr>
          <p:nvPr>
            <p:ph type="dt" sz="half" idx="10"/>
          </p:nvPr>
        </p:nvSpPr>
        <p:spPr/>
        <p:txBody>
          <a:bodyPr/>
          <a:lstStyle/>
          <a:p>
            <a:fld id="{6F8552C5-4ED2-43E0-8D07-1DCCF57DFB7C}" type="datetime1">
              <a:rPr lang="en-US" smtClean="0"/>
              <a:t>5/31/2024</a:t>
            </a:fld>
            <a:endParaRPr lang="en-US" dirty="0"/>
          </a:p>
        </p:txBody>
      </p:sp>
      <p:sp>
        <p:nvSpPr>
          <p:cNvPr id="5" name="Footer Placeholder 4">
            <a:extLst>
              <a:ext uri="{FF2B5EF4-FFF2-40B4-BE49-F238E27FC236}">
                <a16:creationId xmlns:a16="http://schemas.microsoft.com/office/drawing/2014/main" id="{2DD3E8E8-6B93-4FC3-9995-1D5BE7A13726}"/>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2C108C39-B4BA-4041-96D3-63D31467C392}"/>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195133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6B66E-75C6-4220-ADCA-C252D5B8BDD4}"/>
              </a:ext>
            </a:extLst>
          </p:cNvPr>
          <p:cNvSpPr>
            <a:spLocks noGrp="1"/>
          </p:cNvSpPr>
          <p:nvPr>
            <p:ph type="title"/>
          </p:nvPr>
        </p:nvSpPr>
        <p:spPr>
          <a:xfrm>
            <a:off x="831850" y="1709738"/>
            <a:ext cx="105124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BA378E-72AB-4242-B50F-590B79883A20}"/>
              </a:ext>
            </a:extLst>
          </p:cNvPr>
          <p:cNvSpPr>
            <a:spLocks noGrp="1"/>
          </p:cNvSpPr>
          <p:nvPr>
            <p:ph type="body" idx="1"/>
          </p:nvPr>
        </p:nvSpPr>
        <p:spPr>
          <a:xfrm>
            <a:off x="831850" y="4589463"/>
            <a:ext cx="105124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6D31D9-AF25-49D4-B517-41523FB8136D}"/>
              </a:ext>
            </a:extLst>
          </p:cNvPr>
          <p:cNvSpPr>
            <a:spLocks noGrp="1"/>
          </p:cNvSpPr>
          <p:nvPr>
            <p:ph type="dt" sz="half" idx="10"/>
          </p:nvPr>
        </p:nvSpPr>
        <p:spPr/>
        <p:txBody>
          <a:bodyPr/>
          <a:lstStyle/>
          <a:p>
            <a:fld id="{83BBFADC-FA89-4C10-977E-DBAA704E0341}" type="datetimeFigureOut">
              <a:rPr lang="en-US" smtClean="0"/>
              <a:t>5/31/2024</a:t>
            </a:fld>
            <a:endParaRPr lang="en-US" dirty="0"/>
          </a:p>
        </p:txBody>
      </p:sp>
      <p:sp>
        <p:nvSpPr>
          <p:cNvPr id="5" name="Footer Placeholder 4">
            <a:extLst>
              <a:ext uri="{FF2B5EF4-FFF2-40B4-BE49-F238E27FC236}">
                <a16:creationId xmlns:a16="http://schemas.microsoft.com/office/drawing/2014/main" id="{DFA5769C-613D-4135-B323-172684FE69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4547C7-FEF1-4AE7-B9F8-5D2F4CC62652}"/>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3266720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5EB8C-0BEC-4AC8-8B01-C581E52EBC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CE1197-CA0A-4B72-80EB-C77C81984743}"/>
              </a:ext>
            </a:extLst>
          </p:cNvPr>
          <p:cNvSpPr>
            <a:spLocks noGrp="1"/>
          </p:cNvSpPr>
          <p:nvPr>
            <p:ph sz="half" idx="1"/>
          </p:nvPr>
        </p:nvSpPr>
        <p:spPr>
          <a:xfrm>
            <a:off x="838200" y="1825625"/>
            <a:ext cx="518001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B23237-BF2B-467D-B85C-82D9A1F368C9}"/>
              </a:ext>
            </a:extLst>
          </p:cNvPr>
          <p:cNvSpPr>
            <a:spLocks noGrp="1"/>
          </p:cNvSpPr>
          <p:nvPr>
            <p:ph sz="half" idx="2"/>
          </p:nvPr>
        </p:nvSpPr>
        <p:spPr>
          <a:xfrm>
            <a:off x="6170613" y="1825625"/>
            <a:ext cx="51800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A9EEEE-9745-4524-8AA8-3B04C3EDF7C9}"/>
              </a:ext>
            </a:extLst>
          </p:cNvPr>
          <p:cNvSpPr>
            <a:spLocks noGrp="1"/>
          </p:cNvSpPr>
          <p:nvPr>
            <p:ph type="dt" sz="half" idx="10"/>
          </p:nvPr>
        </p:nvSpPr>
        <p:spPr/>
        <p:txBody>
          <a:bodyPr/>
          <a:lstStyle/>
          <a:p>
            <a:fld id="{83BBFADC-FA89-4C10-977E-DBAA704E0341}" type="datetimeFigureOut">
              <a:rPr lang="en-US" smtClean="0"/>
              <a:t>5/31/2024</a:t>
            </a:fld>
            <a:endParaRPr lang="en-US" dirty="0"/>
          </a:p>
        </p:txBody>
      </p:sp>
      <p:sp>
        <p:nvSpPr>
          <p:cNvPr id="6" name="Footer Placeholder 5">
            <a:extLst>
              <a:ext uri="{FF2B5EF4-FFF2-40B4-BE49-F238E27FC236}">
                <a16:creationId xmlns:a16="http://schemas.microsoft.com/office/drawing/2014/main" id="{46067D3E-B693-43DC-884F-5C254D4BF7A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CFC3256-98DD-479C-9411-B67E5293AE5B}"/>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2239239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701AC-6FCD-4A5E-B032-E2E0F4CAF1F3}"/>
              </a:ext>
            </a:extLst>
          </p:cNvPr>
          <p:cNvSpPr>
            <a:spLocks noGrp="1"/>
          </p:cNvSpPr>
          <p:nvPr>
            <p:ph type="title"/>
          </p:nvPr>
        </p:nvSpPr>
        <p:spPr>
          <a:xfrm>
            <a:off x="839788" y="365125"/>
            <a:ext cx="105124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20D86-646C-41A1-A05A-ADF714A8663C}"/>
              </a:ext>
            </a:extLst>
          </p:cNvPr>
          <p:cNvSpPr>
            <a:spLocks noGrp="1"/>
          </p:cNvSpPr>
          <p:nvPr>
            <p:ph type="body" idx="1"/>
          </p:nvPr>
        </p:nvSpPr>
        <p:spPr>
          <a:xfrm>
            <a:off x="839788" y="1681163"/>
            <a:ext cx="5156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9B499-3C84-4604-8B38-704B5E95303F}"/>
              </a:ext>
            </a:extLst>
          </p:cNvPr>
          <p:cNvSpPr>
            <a:spLocks noGrp="1"/>
          </p:cNvSpPr>
          <p:nvPr>
            <p:ph sz="half" idx="2"/>
          </p:nvPr>
        </p:nvSpPr>
        <p:spPr>
          <a:xfrm>
            <a:off x="839788" y="2505075"/>
            <a:ext cx="51562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742B72-8E6B-43B3-AA8C-E632804D9BB9}"/>
              </a:ext>
            </a:extLst>
          </p:cNvPr>
          <p:cNvSpPr>
            <a:spLocks noGrp="1"/>
          </p:cNvSpPr>
          <p:nvPr>
            <p:ph type="body" sz="quarter" idx="3"/>
          </p:nvPr>
        </p:nvSpPr>
        <p:spPr>
          <a:xfrm>
            <a:off x="6170613"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413899-045A-4534-B1E5-7F8B14ADE16D}"/>
              </a:ext>
            </a:extLst>
          </p:cNvPr>
          <p:cNvSpPr>
            <a:spLocks noGrp="1"/>
          </p:cNvSpPr>
          <p:nvPr>
            <p:ph sz="quarter" idx="4"/>
          </p:nvPr>
        </p:nvSpPr>
        <p:spPr>
          <a:xfrm>
            <a:off x="6170613" y="2505075"/>
            <a:ext cx="51816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EB3739-DBD5-4EC5-9C7D-8729BB1CE8C6}"/>
              </a:ext>
            </a:extLst>
          </p:cNvPr>
          <p:cNvSpPr>
            <a:spLocks noGrp="1"/>
          </p:cNvSpPr>
          <p:nvPr>
            <p:ph type="dt" sz="half" idx="10"/>
          </p:nvPr>
        </p:nvSpPr>
        <p:spPr/>
        <p:txBody>
          <a:bodyPr/>
          <a:lstStyle/>
          <a:p>
            <a:fld id="{83BBFADC-FA89-4C10-977E-DBAA704E0341}" type="datetimeFigureOut">
              <a:rPr lang="en-US" smtClean="0"/>
              <a:t>5/31/2024</a:t>
            </a:fld>
            <a:endParaRPr lang="en-US" dirty="0"/>
          </a:p>
        </p:txBody>
      </p:sp>
      <p:sp>
        <p:nvSpPr>
          <p:cNvPr id="8" name="Footer Placeholder 7">
            <a:extLst>
              <a:ext uri="{FF2B5EF4-FFF2-40B4-BE49-F238E27FC236}">
                <a16:creationId xmlns:a16="http://schemas.microsoft.com/office/drawing/2014/main" id="{E7309C9C-22C8-4F38-91CA-FD7D5992CDD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20E4B17-9970-402E-8AA5-B620376DF8F5}"/>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1007664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F9CC-A658-490E-BC37-7F06E57BDF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280077-3402-410E-B228-039346DF44D6}"/>
              </a:ext>
            </a:extLst>
          </p:cNvPr>
          <p:cNvSpPr>
            <a:spLocks noGrp="1"/>
          </p:cNvSpPr>
          <p:nvPr>
            <p:ph type="dt" sz="half" idx="10"/>
          </p:nvPr>
        </p:nvSpPr>
        <p:spPr/>
        <p:txBody>
          <a:bodyPr/>
          <a:lstStyle/>
          <a:p>
            <a:fld id="{83BBFADC-FA89-4C10-977E-DBAA704E0341}" type="datetimeFigureOut">
              <a:rPr lang="en-US" smtClean="0"/>
              <a:t>5/31/2024</a:t>
            </a:fld>
            <a:endParaRPr lang="en-US" dirty="0"/>
          </a:p>
        </p:txBody>
      </p:sp>
      <p:sp>
        <p:nvSpPr>
          <p:cNvPr id="4" name="Footer Placeholder 3">
            <a:extLst>
              <a:ext uri="{FF2B5EF4-FFF2-40B4-BE49-F238E27FC236}">
                <a16:creationId xmlns:a16="http://schemas.microsoft.com/office/drawing/2014/main" id="{6FD6DF4C-F131-4EBE-ABF0-5879CB61292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404C180-29F5-421B-BF79-4C8E1153714F}"/>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1846034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046B92-F5C5-4E92-95B1-9C14A54E8D88}"/>
              </a:ext>
            </a:extLst>
          </p:cNvPr>
          <p:cNvSpPr>
            <a:spLocks noGrp="1"/>
          </p:cNvSpPr>
          <p:nvPr>
            <p:ph type="dt" sz="half" idx="10"/>
          </p:nvPr>
        </p:nvSpPr>
        <p:spPr/>
        <p:txBody>
          <a:bodyPr/>
          <a:lstStyle/>
          <a:p>
            <a:fld id="{83BBFADC-FA89-4C10-977E-DBAA704E0341}" type="datetimeFigureOut">
              <a:rPr lang="en-US" smtClean="0"/>
              <a:t>5/31/2024</a:t>
            </a:fld>
            <a:endParaRPr lang="en-US" dirty="0"/>
          </a:p>
        </p:txBody>
      </p:sp>
      <p:sp>
        <p:nvSpPr>
          <p:cNvPr id="3" name="Footer Placeholder 2">
            <a:extLst>
              <a:ext uri="{FF2B5EF4-FFF2-40B4-BE49-F238E27FC236}">
                <a16:creationId xmlns:a16="http://schemas.microsoft.com/office/drawing/2014/main" id="{9FD951AE-291C-46BC-B519-F00AF86F234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C2698A-BF56-4061-B9AD-AA7C0115425F}"/>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3184094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03E89-3C8E-4FA2-A68A-2403B7B78CC2}"/>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39245A-DB45-4C4C-A40E-943A8BE018A3}"/>
              </a:ext>
            </a:extLst>
          </p:cNvPr>
          <p:cNvSpPr>
            <a:spLocks noGrp="1"/>
          </p:cNvSpPr>
          <p:nvPr>
            <p:ph idx="1"/>
          </p:nvPr>
        </p:nvSpPr>
        <p:spPr>
          <a:xfrm>
            <a:off x="5181600" y="987425"/>
            <a:ext cx="61706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9383BA-C0FC-4CBF-BEFD-ED3D3BCF958A}"/>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8FADDA-E519-40B3-9F67-8E421B95000E}"/>
              </a:ext>
            </a:extLst>
          </p:cNvPr>
          <p:cNvSpPr>
            <a:spLocks noGrp="1"/>
          </p:cNvSpPr>
          <p:nvPr>
            <p:ph type="dt" sz="half" idx="10"/>
          </p:nvPr>
        </p:nvSpPr>
        <p:spPr/>
        <p:txBody>
          <a:bodyPr/>
          <a:lstStyle/>
          <a:p>
            <a:fld id="{83BBFADC-FA89-4C10-977E-DBAA704E0341}" type="datetimeFigureOut">
              <a:rPr lang="en-US" smtClean="0"/>
              <a:t>5/31/2024</a:t>
            </a:fld>
            <a:endParaRPr lang="en-US" dirty="0"/>
          </a:p>
        </p:txBody>
      </p:sp>
      <p:sp>
        <p:nvSpPr>
          <p:cNvPr id="6" name="Footer Placeholder 5">
            <a:extLst>
              <a:ext uri="{FF2B5EF4-FFF2-40B4-BE49-F238E27FC236}">
                <a16:creationId xmlns:a16="http://schemas.microsoft.com/office/drawing/2014/main" id="{D84226B9-AF5F-4CE3-BD06-55EF6D7661E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3B9A0D5-9926-4C81-AB83-4FDF31C29356}"/>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1466558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B44B2-A637-4196-BE11-63910BE996B4}"/>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8E5A15-E7BC-4CBF-B14F-2254E5D0FD26}"/>
              </a:ext>
            </a:extLst>
          </p:cNvPr>
          <p:cNvSpPr>
            <a:spLocks noGrp="1"/>
          </p:cNvSpPr>
          <p:nvPr>
            <p:ph type="pic" idx="1"/>
          </p:nvPr>
        </p:nvSpPr>
        <p:spPr>
          <a:xfrm>
            <a:off x="5181600" y="987425"/>
            <a:ext cx="61706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6EB70FE-0341-4462-8B76-DFFDB17D781B}"/>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811FC0-B368-42D9-891F-C3B19B9DD1A0}"/>
              </a:ext>
            </a:extLst>
          </p:cNvPr>
          <p:cNvSpPr>
            <a:spLocks noGrp="1"/>
          </p:cNvSpPr>
          <p:nvPr>
            <p:ph type="dt" sz="half" idx="10"/>
          </p:nvPr>
        </p:nvSpPr>
        <p:spPr/>
        <p:txBody>
          <a:bodyPr/>
          <a:lstStyle/>
          <a:p>
            <a:fld id="{83BBFADC-FA89-4C10-977E-DBAA704E0341}" type="datetimeFigureOut">
              <a:rPr lang="en-US" smtClean="0"/>
              <a:t>5/31/2024</a:t>
            </a:fld>
            <a:endParaRPr lang="en-US" dirty="0"/>
          </a:p>
        </p:txBody>
      </p:sp>
      <p:sp>
        <p:nvSpPr>
          <p:cNvPr id="6" name="Footer Placeholder 5">
            <a:extLst>
              <a:ext uri="{FF2B5EF4-FFF2-40B4-BE49-F238E27FC236}">
                <a16:creationId xmlns:a16="http://schemas.microsoft.com/office/drawing/2014/main" id="{15295191-74DA-4118-95AA-C234FF67DF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C01F7EC-C8DB-4D99-ACB9-6B3DB11D9090}"/>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23920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2982CE-DA0D-4324-80A3-91BC71571F98}"/>
              </a:ext>
            </a:extLst>
          </p:cNvPr>
          <p:cNvSpPr>
            <a:spLocks noGrp="1"/>
          </p:cNvSpPr>
          <p:nvPr>
            <p:ph type="title"/>
          </p:nvPr>
        </p:nvSpPr>
        <p:spPr>
          <a:xfrm>
            <a:off x="838200" y="365125"/>
            <a:ext cx="105124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E64FA8-9C3B-4580-AD1B-34AAE53BEEA4}"/>
              </a:ext>
            </a:extLst>
          </p:cNvPr>
          <p:cNvSpPr>
            <a:spLocks noGrp="1"/>
          </p:cNvSpPr>
          <p:nvPr>
            <p:ph type="body" idx="1"/>
          </p:nvPr>
        </p:nvSpPr>
        <p:spPr>
          <a:xfrm>
            <a:off x="838200" y="1825625"/>
            <a:ext cx="105124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40B45F-8876-486E-BC6B-BAAFFE05AC0E}"/>
              </a:ext>
            </a:extLst>
          </p:cNvPr>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BFADC-FA89-4C10-977E-DBAA704E0341}" type="datetimeFigureOut">
              <a:rPr lang="en-US" smtClean="0"/>
              <a:t>5/31/2024</a:t>
            </a:fld>
            <a:endParaRPr lang="en-US" dirty="0"/>
          </a:p>
        </p:txBody>
      </p:sp>
      <p:sp>
        <p:nvSpPr>
          <p:cNvPr id="5" name="Footer Placeholder 4">
            <a:extLst>
              <a:ext uri="{FF2B5EF4-FFF2-40B4-BE49-F238E27FC236}">
                <a16:creationId xmlns:a16="http://schemas.microsoft.com/office/drawing/2014/main" id="{F51AB696-59F5-4810-9070-6377F31A567C}"/>
              </a:ext>
            </a:extLst>
          </p:cNvPr>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8667F26-77AE-41D3-BE01-1D6E718F542C}"/>
              </a:ext>
            </a:extLst>
          </p:cNvPr>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4EBC1-6586-4AC8-912A-C03F026076D6}" type="slidenum">
              <a:rPr lang="en-US" smtClean="0"/>
              <a:t>‹#›</a:t>
            </a:fld>
            <a:endParaRPr lang="en-US" dirty="0"/>
          </a:p>
        </p:txBody>
      </p:sp>
    </p:spTree>
    <p:extLst>
      <p:ext uri="{BB962C8B-B14F-4D97-AF65-F5344CB8AC3E}">
        <p14:creationId xmlns:p14="http://schemas.microsoft.com/office/powerpoint/2010/main" val="238782532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0672C3-2E41-484D-ABAC-95C2C64BC5FE}"/>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B45D62-4167-4EEC-BDA2-7F68F5C96D9A}"/>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4C7DD-F526-40DA-97FA-35096BD758E7}"/>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FFFB4-400D-1240-AB24-6F86C96D4DFB}" type="datetimeFigureOut">
              <a:rPr lang="en-US" smtClean="0"/>
              <a:t>5/31/2024</a:t>
            </a:fld>
            <a:endParaRPr lang="en-US" dirty="0"/>
          </a:p>
        </p:txBody>
      </p:sp>
      <p:sp>
        <p:nvSpPr>
          <p:cNvPr id="5" name="Footer Placeholder 4">
            <a:extLst>
              <a:ext uri="{FF2B5EF4-FFF2-40B4-BE49-F238E27FC236}">
                <a16:creationId xmlns:a16="http://schemas.microsoft.com/office/drawing/2014/main" id="{956FA07B-C4E6-4815-BB6A-AD586467FB43}"/>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Annual Interactive Vendor Training 2019</a:t>
            </a:r>
            <a:endParaRPr lang="en-US" dirty="0"/>
          </a:p>
        </p:txBody>
      </p:sp>
      <p:sp>
        <p:nvSpPr>
          <p:cNvPr id="6" name="Slide Number Placeholder 5">
            <a:extLst>
              <a:ext uri="{FF2B5EF4-FFF2-40B4-BE49-F238E27FC236}">
                <a16:creationId xmlns:a16="http://schemas.microsoft.com/office/drawing/2014/main" id="{6ED434F3-CB6B-468E-B2C9-B5ADABFE74D6}"/>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99D79-8A4B-4031-B1E0-AF26F8EDF2BC}" type="slidenum">
              <a:rPr lang="en-US" smtClean="0"/>
              <a:pPr/>
              <a:t>‹#›</a:t>
            </a:fld>
            <a:endParaRPr lang="en-US" dirty="0"/>
          </a:p>
        </p:txBody>
      </p:sp>
    </p:spTree>
    <p:extLst>
      <p:ext uri="{BB962C8B-B14F-4D97-AF65-F5344CB8AC3E}">
        <p14:creationId xmlns:p14="http://schemas.microsoft.com/office/powerpoint/2010/main" val="293366290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126" rtl="0" eaLnBrk="1" latinLnBrk="0" hangingPunct="1">
        <a:lnSpc>
          <a:spcPct val="90000"/>
        </a:lnSpc>
        <a:spcBef>
          <a:spcPct val="0"/>
        </a:spcBef>
        <a:buNone/>
        <a:defRPr sz="4399" b="0" i="0" u="none"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b="0" i="0" u="none"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42.xml"/></Relationships>
</file>

<file path=ppt/slides/_rels/slide14.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49.xml"/></Relationships>
</file>

<file path=ppt/slides/_rels/slide16.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hyperlink" Target="https://www.ncdhhs.gov/wicvendorsconnection" TargetMode="Externa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56.xml"/></Relationships>
</file>

<file path=ppt/slides/_rels/slide18.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60.xml"/></Relationships>
</file>

<file path=ppt/slides/_rels/slide19.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67.xml"/></Relationships>
</file>

<file path=ppt/slides/_rels/slide2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5.jpeg"/><Relationship Id="rId5" Type="http://schemas.openxmlformats.org/officeDocument/2006/relationships/notesSlide" Target="../notesSlides/notesSlide21.xml"/><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6.jpeg"/><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hyperlink" Target="mailto:ebtservices@solutran.com" TargetMode="External"/><Relationship Id="rId5" Type="http://schemas.openxmlformats.org/officeDocument/2006/relationships/notesSlide" Target="../notesSlides/notesSlide29.xml"/><Relationship Id="rId4"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94.xml"/><Relationship Id="rId5" Type="http://schemas.openxmlformats.org/officeDocument/2006/relationships/image" Target="../media/image8.sv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9.jpeg"/><Relationship Id="rId5" Type="http://schemas.openxmlformats.org/officeDocument/2006/relationships/notesSlide" Target="../notesSlides/notesSlide31.xml"/><Relationship Id="rId4"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notesSlide" Target="../notesSlides/notesSlide33.xml"/><Relationship Id="rId5" Type="http://schemas.openxmlformats.org/officeDocument/2006/relationships/slideLayout" Target="../slideLayouts/slideLayout2.xml"/><Relationship Id="rId4" Type="http://schemas.openxmlformats.org/officeDocument/2006/relationships/tags" Target="../tags/tag104.xml"/></Relationships>
</file>

<file path=ppt/slides/_rels/slide34.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10.png"/><Relationship Id="rId5" Type="http://schemas.openxmlformats.org/officeDocument/2006/relationships/notesSlide" Target="../notesSlides/notesSlide34.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notesSlide" Target="../notesSlides/notesSlide35.xml"/><Relationship Id="rId5" Type="http://schemas.openxmlformats.org/officeDocument/2006/relationships/slideLayout" Target="../slideLayouts/slideLayout2.xml"/><Relationship Id="rId4" Type="http://schemas.openxmlformats.org/officeDocument/2006/relationships/tags" Target="../tags/tag111.xml"/></Relationships>
</file>

<file path=ppt/slides/_rels/slide36.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notesSlide" Target="../notesSlides/notesSlide37.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notesSlide" Target="../notesSlides/notesSlide38.xml"/><Relationship Id="rId5" Type="http://schemas.openxmlformats.org/officeDocument/2006/relationships/slideLayout" Target="../slideLayouts/slideLayout2.xml"/><Relationship Id="rId4" Type="http://schemas.openxmlformats.org/officeDocument/2006/relationships/tags" Target="../tags/tag121.xml"/></Relationships>
</file>

<file path=ppt/slides/_rels/slide39.xml.rels><?xml version="1.0" encoding="UTF-8" standalone="yes"?>
<Relationships xmlns="http://schemas.openxmlformats.org/package/2006/relationships"><Relationship Id="rId3" Type="http://schemas.openxmlformats.org/officeDocument/2006/relationships/tags" Target="../tags/tag124.xml"/><Relationship Id="rId7" Type="http://schemas.openxmlformats.org/officeDocument/2006/relationships/image" Target="../media/image11.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notesSlide" Target="../notesSlides/notesSlide39.xml"/><Relationship Id="rId5" Type="http://schemas.openxmlformats.org/officeDocument/2006/relationships/slideLayout" Target="../slideLayouts/slideLayout2.xml"/><Relationship Id="rId4" Type="http://schemas.openxmlformats.org/officeDocument/2006/relationships/tags" Target="../tags/tag125.xml"/></Relationships>
</file>

<file path=ppt/slides/_rels/slide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notesSlide" Target="../notesSlides/notesSlide40.xml"/><Relationship Id="rId5" Type="http://schemas.openxmlformats.org/officeDocument/2006/relationships/slideLayout" Target="../slideLayouts/slideLayout2.xml"/><Relationship Id="rId4" Type="http://schemas.openxmlformats.org/officeDocument/2006/relationships/tags" Target="../tags/tag129.xml"/></Relationships>
</file>

<file path=ppt/slides/_rels/slide41.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image" Target="../media/image12.pn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notesSlide" Target="../notesSlides/notesSlide41.xml"/><Relationship Id="rId5" Type="http://schemas.openxmlformats.org/officeDocument/2006/relationships/slideLayout" Target="../slideLayouts/slideLayout2.xml"/><Relationship Id="rId4" Type="http://schemas.openxmlformats.org/officeDocument/2006/relationships/tags" Target="../tags/tag133.xml"/></Relationships>
</file>

<file path=ppt/slides/_rels/slide42.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notesSlide" Target="../notesSlides/notesSlide42.xml"/><Relationship Id="rId5" Type="http://schemas.openxmlformats.org/officeDocument/2006/relationships/slideLayout" Target="../slideLayouts/slideLayout2.xml"/><Relationship Id="rId4" Type="http://schemas.openxmlformats.org/officeDocument/2006/relationships/tags" Target="../tags/tag137.xml"/></Relationships>
</file>

<file path=ppt/slides/_rels/slide43.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notesSlide" Target="../notesSlides/notesSlide43.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5" Type="http://schemas.openxmlformats.org/officeDocument/2006/relationships/notesSlide" Target="../notesSlides/notesSlide44.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5" Type="http://schemas.openxmlformats.org/officeDocument/2006/relationships/notesSlide" Target="../notesSlides/notesSlide45.xml"/><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149.xml"/><Relationship Id="rId7" Type="http://schemas.openxmlformats.org/officeDocument/2006/relationships/oleObject" Target="../embeddings/oleObject1.bin"/><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notesSlide" Target="../notesSlides/notesSlide46.xml"/><Relationship Id="rId5" Type="http://schemas.openxmlformats.org/officeDocument/2006/relationships/slideLayout" Target="../slideLayouts/slideLayout2.xml"/><Relationship Id="rId4" Type="http://schemas.openxmlformats.org/officeDocument/2006/relationships/tags" Target="../tags/tag150.xml"/></Relationships>
</file>

<file path=ppt/slides/_rels/slide47.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image" Target="../media/image14.png"/><Relationship Id="rId5" Type="http://schemas.openxmlformats.org/officeDocument/2006/relationships/notesSlide" Target="../notesSlides/notesSlide47.xml"/><Relationship Id="rId4"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5" Type="http://schemas.openxmlformats.org/officeDocument/2006/relationships/notesSlide" Target="../notesSlides/notesSlide48.xml"/><Relationship Id="rId4"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notesSlide" Target="../notesSlides/notesSlide49.xml"/><Relationship Id="rId5" Type="http://schemas.openxmlformats.org/officeDocument/2006/relationships/slideLayout" Target="../slideLayouts/slideLayout2.xml"/><Relationship Id="rId4" Type="http://schemas.openxmlformats.org/officeDocument/2006/relationships/tags" Target="../tags/tag160.xml"/></Relationships>
</file>

<file path=ppt/slides/_rels/slide5.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3.jpe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jpe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tags" Target="../tags/tag161.xml"/><Relationship Id="rId5" Type="http://schemas.openxmlformats.org/officeDocument/2006/relationships/image" Target="../media/image8.svg"/><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164.xml"/><Relationship Id="rId7" Type="http://schemas.openxmlformats.org/officeDocument/2006/relationships/diagramData" Target="../diagrams/data1.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notesSlide" Target="../notesSlides/notesSlide51.xml"/><Relationship Id="rId11" Type="http://schemas.microsoft.com/office/2007/relationships/diagramDrawing" Target="../diagrams/drawing1.xml"/><Relationship Id="rId5" Type="http://schemas.openxmlformats.org/officeDocument/2006/relationships/slideLayout" Target="../slideLayouts/slideLayout2.xml"/><Relationship Id="rId10" Type="http://schemas.openxmlformats.org/officeDocument/2006/relationships/diagramColors" Target="../diagrams/colors1.xml"/><Relationship Id="rId4" Type="http://schemas.openxmlformats.org/officeDocument/2006/relationships/tags" Target="../tags/tag165.xml"/><Relationship Id="rId9"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notesSlide" Target="../notesSlides/notesSlide52.xml"/><Relationship Id="rId4"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notesSlide" Target="../notesSlides/notesSlide53.xml"/><Relationship Id="rId5" Type="http://schemas.openxmlformats.org/officeDocument/2006/relationships/slideLayout" Target="../slideLayouts/slideLayout2.xml"/><Relationship Id="rId4" Type="http://schemas.openxmlformats.org/officeDocument/2006/relationships/tags" Target="../tags/tag172.xml"/></Relationships>
</file>

<file path=ppt/slides/_rels/slide54.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5" Type="http://schemas.openxmlformats.org/officeDocument/2006/relationships/notesSlide" Target="../notesSlides/notesSlide54.xml"/><Relationship Id="rId4"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5" Type="http://schemas.openxmlformats.org/officeDocument/2006/relationships/notesSlide" Target="../notesSlides/notesSlide55.xml"/><Relationship Id="rId4"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notesSlide" Target="../notesSlides/notesSlide56.xml"/><Relationship Id="rId4"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notesSlide" Target="../notesSlides/notesSlide57.xml"/><Relationship Id="rId5" Type="http://schemas.openxmlformats.org/officeDocument/2006/relationships/slideLayout" Target="../slideLayouts/slideLayout2.xml"/><Relationship Id="rId4" Type="http://schemas.openxmlformats.org/officeDocument/2006/relationships/tags" Target="../tags/tag185.xml"/></Relationships>
</file>

<file path=ppt/slides/_rels/slide58.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notesSlide" Target="../notesSlides/notesSlide58.xml"/><Relationship Id="rId5" Type="http://schemas.openxmlformats.org/officeDocument/2006/relationships/slideLayout" Target="../slideLayouts/slideLayout2.xml"/><Relationship Id="rId4" Type="http://schemas.openxmlformats.org/officeDocument/2006/relationships/tags" Target="../tags/tag189.xml"/></Relationships>
</file>

<file path=ppt/slides/_rels/slide59.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5" Type="http://schemas.openxmlformats.org/officeDocument/2006/relationships/notesSlide" Target="../notesSlides/notesSlide59.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 Id="rId5" Type="http://schemas.openxmlformats.org/officeDocument/2006/relationships/notesSlide" Target="../notesSlides/notesSlide60.xml"/><Relationship Id="rId4"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 Id="rId5" Type="http://schemas.openxmlformats.org/officeDocument/2006/relationships/notesSlide" Target="../notesSlides/notesSlide61.xml"/><Relationship Id="rId4"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5" Type="http://schemas.openxmlformats.org/officeDocument/2006/relationships/notesSlide" Target="../notesSlides/notesSlide62.xml"/><Relationship Id="rId4"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 Id="rId5" Type="http://schemas.openxmlformats.org/officeDocument/2006/relationships/notesSlide" Target="../notesSlides/notesSlide63.xml"/><Relationship Id="rId4"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 Id="rId5" Type="http://schemas.openxmlformats.org/officeDocument/2006/relationships/notesSlide" Target="../notesSlides/notesSlide64.xml"/><Relationship Id="rId4"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5" Type="http://schemas.openxmlformats.org/officeDocument/2006/relationships/notesSlide" Target="../notesSlides/notesSlide65.xml"/><Relationship Id="rId4"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tags" Target="../tags/tag213.xml"/><Relationship Id="rId7" Type="http://schemas.openxmlformats.org/officeDocument/2006/relationships/image" Target="../media/image21.jpeg"/><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notesSlide" Target="../notesSlides/notesSlide66.xml"/><Relationship Id="rId5" Type="http://schemas.openxmlformats.org/officeDocument/2006/relationships/slideLayout" Target="../slideLayouts/slideLayout2.xml"/><Relationship Id="rId4" Type="http://schemas.openxmlformats.org/officeDocument/2006/relationships/tags" Target="../tags/tag214.xml"/></Relationships>
</file>

<file path=ppt/slides/_rels/slide67.xml.rels><?xml version="1.0" encoding="UTF-8" standalone="yes"?>
<Relationships xmlns="http://schemas.openxmlformats.org/package/2006/relationships"><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hyperlink" Target="https://www.ncdhhs.gov/wicvendorsconnection" TargetMode="External"/><Relationship Id="rId5" Type="http://schemas.openxmlformats.org/officeDocument/2006/relationships/notesSlide" Target="../notesSlides/notesSlide67.xml"/><Relationship Id="rId4"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hyperlink" Target="https://www.ncdhhs.gov/wicvendorsconnection" TargetMode="External"/><Relationship Id="rId5" Type="http://schemas.openxmlformats.org/officeDocument/2006/relationships/notesSlide" Target="../notesSlides/notesSlide68.xml"/><Relationship Id="rId4"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xml"/><Relationship Id="rId1" Type="http://schemas.openxmlformats.org/officeDocument/2006/relationships/tags" Target="../tags/tag221.xm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23.xml"/><Relationship Id="rId1" Type="http://schemas.openxmlformats.org/officeDocument/2006/relationships/tags" Target="../tags/tag222.xml"/><Relationship Id="rId4"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224.xml"/></Relationships>
</file>

<file path=ppt/slides/_rels/slide72.xml.rels><?xml version="1.0" encoding="UTF-8" standalone="yes"?>
<Relationships xmlns="http://schemas.openxmlformats.org/package/2006/relationships"><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 Id="rId5" Type="http://schemas.openxmlformats.org/officeDocument/2006/relationships/notesSlide" Target="../notesSlides/notesSlide72.xml"/><Relationship Id="rId4"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228.xml"/><Relationship Id="rId4" Type="http://schemas.openxmlformats.org/officeDocument/2006/relationships/image" Target="../media/image22.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229.xml"/><Relationship Id="rId4" Type="http://schemas.openxmlformats.org/officeDocument/2006/relationships/image" Target="../media/image23.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23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tags" Target="../tags/tag231.xml"/><Relationship Id="rId5" Type="http://schemas.openxmlformats.org/officeDocument/2006/relationships/image" Target="../media/image29.png"/><Relationship Id="rId4" Type="http://schemas.openxmlformats.org/officeDocument/2006/relationships/image" Target="../media/image28.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ags" Target="../tags/tag232.xml"/><Relationship Id="rId4" Type="http://schemas.openxmlformats.org/officeDocument/2006/relationships/image" Target="../media/image30.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tags" Target="../tags/tag233.xml"/><Relationship Id="rId4" Type="http://schemas.openxmlformats.org/officeDocument/2006/relationships/image" Target="../media/image31.PNG"/></Relationships>
</file>

<file path=ppt/slides/_rels/slide7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79.xml"/><Relationship Id="rId7" Type="http://schemas.openxmlformats.org/officeDocument/2006/relationships/image" Target="../media/image35.png"/><Relationship Id="rId2" Type="http://schemas.openxmlformats.org/officeDocument/2006/relationships/slideLayout" Target="../slideLayouts/slideLayout6.xml"/><Relationship Id="rId1" Type="http://schemas.openxmlformats.org/officeDocument/2006/relationships/tags" Target="../tags/tag23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25.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tags" Target="../tags/tag235.xml"/><Relationship Id="rId5" Type="http://schemas.openxmlformats.org/officeDocument/2006/relationships/image" Target="../media/image39.png"/><Relationship Id="rId4" Type="http://schemas.openxmlformats.org/officeDocument/2006/relationships/image" Target="../media/image38.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tags" Target="../tags/tag236.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4.xml"/><Relationship Id="rId1" Type="http://schemas.openxmlformats.org/officeDocument/2006/relationships/tags" Target="../tags/tag237.xml"/><Relationship Id="rId4" Type="http://schemas.openxmlformats.org/officeDocument/2006/relationships/image" Target="../media/image40.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4.xml"/><Relationship Id="rId1" Type="http://schemas.openxmlformats.org/officeDocument/2006/relationships/tags" Target="../tags/tag238.xml"/><Relationship Id="rId4" Type="http://schemas.openxmlformats.org/officeDocument/2006/relationships/image" Target="../media/image41.png"/></Relationships>
</file>

<file path=ppt/slides/_rels/slide84.xml.rels><?xml version="1.0" encoding="UTF-8" standalone="yes"?>
<Relationships xmlns="http://schemas.openxmlformats.org/package/2006/relationships"><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notesSlide" Target="../notesSlides/notesSlide84.xml"/><Relationship Id="rId5" Type="http://schemas.openxmlformats.org/officeDocument/2006/relationships/slideLayout" Target="../slideLayouts/slideLayout2.xml"/><Relationship Id="rId4" Type="http://schemas.openxmlformats.org/officeDocument/2006/relationships/tags" Target="../tags/tag242.xml"/></Relationships>
</file>

<file path=ppt/slides/_rels/slide85.xml.rels><?xml version="1.0" encoding="UTF-8" standalone="yes"?>
<Relationships xmlns="http://schemas.openxmlformats.org/package/2006/relationships"><Relationship Id="rId3" Type="http://schemas.openxmlformats.org/officeDocument/2006/relationships/tags" Target="../tags/tag245.xml"/><Relationship Id="rId7" Type="http://schemas.openxmlformats.org/officeDocument/2006/relationships/image" Target="../media/image42.jpeg"/><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notesSlide" Target="../notesSlides/notesSlide85.xml"/><Relationship Id="rId5" Type="http://schemas.openxmlformats.org/officeDocument/2006/relationships/slideLayout" Target="../slideLayouts/slideLayout2.xml"/><Relationship Id="rId4" Type="http://schemas.openxmlformats.org/officeDocument/2006/relationships/tags" Target="../tags/tag246.xml"/></Relationships>
</file>

<file path=ppt/slides/_rels/slide86.xml.rels><?xml version="1.0" encoding="UTF-8" standalone="yes"?>
<Relationships xmlns="http://schemas.openxmlformats.org/package/2006/relationships"><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tags" Target="../tags/tag247.xml"/><Relationship Id="rId5" Type="http://schemas.openxmlformats.org/officeDocument/2006/relationships/notesSlide" Target="../notesSlides/notesSlide86.xml"/><Relationship Id="rId4"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tags" Target="../tags/tag250.xml"/><Relationship Id="rId5" Type="http://schemas.openxmlformats.org/officeDocument/2006/relationships/hyperlink" Target="mailto:program.intake@usda.gov" TargetMode="External"/><Relationship Id="rId4" Type="http://schemas.openxmlformats.org/officeDocument/2006/relationships/hyperlink" Target="https://www.usda.gov/sites/default/files/documents/USDA-OASCR%20P-Complaint-Form-0508-0002-508-11-28-17Fax2Mail.pdf" TargetMode="External"/></Relationships>
</file>

<file path=ppt/slides/_rels/slide9.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4.jpe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tags" Target="../tags/tag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custDataLst>
              <p:tags r:id="rId2"/>
            </p:custDataLst>
          </p:nvPr>
        </p:nvSpPr>
        <p:spPr>
          <a:xfrm>
            <a:off x="1179512" y="959535"/>
            <a:ext cx="9829800" cy="4314173"/>
          </a:xfrm>
        </p:spPr>
        <p:txBody>
          <a:bodyPr vert="horz" lIns="91440" tIns="45720" rIns="91440" bIns="45720" rtlCol="0" anchor="b">
            <a:normAutofit/>
          </a:bodyPr>
          <a:lstStyle/>
          <a:p>
            <a:pPr algn="ctr"/>
            <a:r>
              <a:rPr lang="en-US" sz="4800" b="1" kern="1200" cap="all" dirty="0">
                <a:solidFill>
                  <a:schemeClr val="tx1"/>
                </a:solidFill>
                <a:latin typeface="+mj-lt"/>
                <a:ea typeface="+mj-ea"/>
                <a:cs typeface="+mj-cs"/>
              </a:rPr>
              <a:t>Annual Training for Currently Authorized WIC Free-standing Pharmacies </a:t>
            </a:r>
            <a:br>
              <a:rPr lang="en-US" sz="4800" b="1" kern="1200" cap="all" dirty="0">
                <a:solidFill>
                  <a:schemeClr val="tx1"/>
                </a:solidFill>
                <a:latin typeface="+mj-lt"/>
                <a:ea typeface="+mj-ea"/>
                <a:cs typeface="+mj-cs"/>
              </a:rPr>
            </a:br>
            <a:r>
              <a:rPr lang="en-US" sz="4800" b="1" kern="1200" cap="all" dirty="0">
                <a:solidFill>
                  <a:schemeClr val="tx1"/>
                </a:solidFill>
                <a:latin typeface="+mj-lt"/>
                <a:ea typeface="+mj-ea"/>
                <a:cs typeface="+mj-cs"/>
              </a:rPr>
              <a:t>2024</a:t>
            </a:r>
            <a:br>
              <a:rPr lang="en-US" sz="3300" b="1" kern="1200" cap="all" dirty="0">
                <a:solidFill>
                  <a:schemeClr val="tx1"/>
                </a:solidFill>
                <a:effectLst>
                  <a:outerShdw blurRad="38100" dist="38100" dir="2700000" algn="tl">
                    <a:srgbClr val="000000">
                      <a:alpha val="43137"/>
                    </a:srgbClr>
                  </a:outerShdw>
                </a:effectLst>
                <a:latin typeface="+mj-lt"/>
                <a:ea typeface="+mj-ea"/>
                <a:cs typeface="+mj-cs"/>
              </a:rPr>
            </a:br>
            <a:endParaRPr lang="en-US" sz="3300" kern="1200" cap="all" dirty="0">
              <a:solidFill>
                <a:schemeClr val="tx1"/>
              </a:solidFill>
              <a:latin typeface="+mj-lt"/>
              <a:ea typeface="+mj-ea"/>
              <a:cs typeface="+mj-cs"/>
            </a:endParaRPr>
          </a:p>
        </p:txBody>
      </p:sp>
      <p:sp>
        <p:nvSpPr>
          <p:cNvPr id="47" name="Freeform: Shape 46">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2339" y="0"/>
            <a:ext cx="1736948"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4584" y="1"/>
            <a:ext cx="1154841"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black and white logo&#10;&#10;Description automatically generated">
            <a:extLst>
              <a:ext uri="{FF2B5EF4-FFF2-40B4-BE49-F238E27FC236}">
                <a16:creationId xmlns:a16="http://schemas.microsoft.com/office/drawing/2014/main" id="{B0545164-C37E-062B-81E9-40BBBD822C44}"/>
              </a:ext>
            </a:extLst>
          </p:cNvPr>
          <p:cNvPicPr>
            <a:picLocks noChangeAspect="1"/>
          </p:cNvPicPr>
          <p:nvPr/>
        </p:nvPicPr>
        <p:blipFill>
          <a:blip r:embed="rId5"/>
          <a:stretch>
            <a:fillRect/>
          </a:stretch>
        </p:blipFill>
        <p:spPr>
          <a:xfrm>
            <a:off x="652888" y="5573330"/>
            <a:ext cx="2670002" cy="985048"/>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51" name="Freeform: Shape 50">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9125" y="2916245"/>
            <a:ext cx="159700"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Shape 52">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6578" y="5717906"/>
            <a:ext cx="1771148"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5779" y="6258756"/>
            <a:ext cx="1565533"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1048" y="5835650"/>
            <a:ext cx="1547777"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custDataLst>
      <p:tags r:id="rId1"/>
    </p:custDataLst>
    <p:extLst>
      <p:ext uri="{BB962C8B-B14F-4D97-AF65-F5344CB8AC3E}">
        <p14:creationId xmlns:p14="http://schemas.microsoft.com/office/powerpoint/2010/main" val="2269206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66186"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24632" y="1153571"/>
            <a:ext cx="3786774" cy="4461163"/>
          </a:xfrm>
        </p:spPr>
        <p:txBody>
          <a:bodyPr>
            <a:normAutofit/>
          </a:bodyPr>
          <a:lstStyle/>
          <a:p>
            <a:pPr algn="ctr"/>
            <a:r>
              <a:rPr lang="en-US" sz="6000" b="1" dirty="0">
                <a:solidFill>
                  <a:srgbClr val="FFFFFF"/>
                </a:solidFill>
                <a:latin typeface="Calibri" panose="020F0502020204030204" pitchFamily="34" charset="0"/>
                <a:ea typeface="Tahoma" pitchFamily="34" charset="0"/>
                <a:cs typeface="Calibri" panose="020F0502020204030204" pitchFamily="34" charset="0"/>
              </a:rPr>
              <a:t>Annual Vendor Renewal Process</a:t>
            </a:r>
          </a:p>
        </p:txBody>
      </p:sp>
      <p:sp>
        <p:nvSpPr>
          <p:cNvPr id="37" name="Arc 3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48435" y="2455479"/>
            <a:ext cx="4082370"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3"/>
          <p:cNvSpPr>
            <a:spLocks noGrp="1"/>
          </p:cNvSpPr>
          <p:nvPr>
            <p:ph idx="1"/>
            <p:custDataLst>
              <p:tags r:id="rId3"/>
            </p:custDataLst>
          </p:nvPr>
        </p:nvSpPr>
        <p:spPr>
          <a:xfrm>
            <a:off x="4446149" y="591344"/>
            <a:ext cx="6904693" cy="5585619"/>
          </a:xfrm>
        </p:spPr>
        <p:txBody>
          <a:bodyPr anchor="ctr">
            <a:normAutofit/>
          </a:bodyPr>
          <a:lstStyle/>
          <a:p>
            <a:pPr marL="0" indent="0">
              <a:spcBef>
                <a:spcPts val="0"/>
              </a:spcBef>
              <a:buNone/>
            </a:pPr>
            <a:r>
              <a:rPr lang="en-US" sz="3600" dirty="0">
                <a:latin typeface="Calibri" panose="020F0502020204030204" pitchFamily="34" charset="0"/>
                <a:ea typeface="Tahoma" pitchFamily="34" charset="0"/>
                <a:cs typeface="Calibri" panose="020F0502020204030204" pitchFamily="34" charset="0"/>
              </a:rPr>
              <a:t>All pharmacies must:</a:t>
            </a:r>
          </a:p>
          <a:p>
            <a:pPr marL="457200" indent="-412750">
              <a:spcAft>
                <a:spcPts val="600"/>
              </a:spcAft>
            </a:pPr>
            <a:r>
              <a:rPr lang="en-US" sz="3600" dirty="0">
                <a:latin typeface="Calibri" panose="020F0502020204030204" pitchFamily="34" charset="0"/>
                <a:ea typeface="Tahoma" pitchFamily="34" charset="0"/>
                <a:cs typeface="Calibri" panose="020F0502020204030204" pitchFamily="34" charset="0"/>
              </a:rPr>
              <a:t>Comply with program policies:</a:t>
            </a:r>
          </a:p>
          <a:p>
            <a:pPr marL="800100" lvl="1" indent="-342900">
              <a:buFont typeface="Wingdings" panose="05000000000000000000" pitchFamily="2" charset="2"/>
              <a:buChar char="ü"/>
            </a:pPr>
            <a:r>
              <a:rPr lang="en-US" sz="3200" dirty="0">
                <a:latin typeface="Calibri" panose="020F0502020204030204" pitchFamily="34" charset="0"/>
                <a:ea typeface="Tahoma" pitchFamily="34" charset="0"/>
                <a:cs typeface="Calibri" panose="020F0502020204030204" pitchFamily="34" charset="0"/>
              </a:rPr>
              <a:t>Meet all current selection criteria related to pharmacies</a:t>
            </a:r>
          </a:p>
          <a:p>
            <a:pPr marL="800100" lvl="1" indent="-342900">
              <a:buFont typeface="Wingdings" panose="05000000000000000000" pitchFamily="2" charset="2"/>
              <a:buChar char="ü"/>
            </a:pPr>
            <a:r>
              <a:rPr lang="en-US" sz="3200" dirty="0">
                <a:latin typeface="Calibri" panose="020F0502020204030204" pitchFamily="34" charset="0"/>
                <a:ea typeface="Tahoma" pitchFamily="34" charset="0"/>
                <a:cs typeface="Calibri" panose="020F0502020204030204" pitchFamily="34" charset="0"/>
              </a:rPr>
              <a:t>Follow the remainder of the vendor policies and procedures for pharmacies that are listed in the WIC Vendor Manual </a:t>
            </a:r>
          </a:p>
          <a:p>
            <a:pPr marL="1673225" lvl="3" indent="-457200">
              <a:buFont typeface="Courier New" panose="02070309020205020404" pitchFamily="49" charset="0"/>
              <a:buChar char="o"/>
            </a:pPr>
            <a:r>
              <a:rPr lang="en-US" sz="2400" dirty="0" err="1">
                <a:latin typeface="Calibri" panose="020F0502020204030204" pitchFamily="34" charset="0"/>
                <a:ea typeface="Tahoma" pitchFamily="34" charset="0"/>
                <a:cs typeface="Calibri" panose="020F0502020204030204" pitchFamily="34" charset="0"/>
              </a:rPr>
              <a:t>eWIC</a:t>
            </a:r>
            <a:r>
              <a:rPr lang="en-US" sz="2400" dirty="0">
                <a:latin typeface="Calibri" panose="020F0502020204030204" pitchFamily="34" charset="0"/>
                <a:ea typeface="Tahoma" pitchFamily="34" charset="0"/>
                <a:cs typeface="Calibri" panose="020F0502020204030204" pitchFamily="34" charset="0"/>
              </a:rPr>
              <a:t> Requirements</a:t>
            </a:r>
            <a:endParaRPr lang="en-US" dirty="0">
              <a:latin typeface="Calibri" panose="020F0502020204030204" pitchFamily="34" charset="0"/>
              <a:ea typeface="Tahoma"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377799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66186"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28635" y="1153571"/>
            <a:ext cx="3479531" cy="4461163"/>
          </a:xfrm>
        </p:spPr>
        <p:txBody>
          <a:bodyPr>
            <a:normAutofit/>
          </a:bodyPr>
          <a:lstStyle/>
          <a:p>
            <a:pPr algn="ctr"/>
            <a:r>
              <a:rPr lang="en-US" sz="6000" b="1" dirty="0">
                <a:solidFill>
                  <a:srgbClr val="FFFFFF"/>
                </a:solidFill>
                <a:latin typeface="Calibri" panose="020F0502020204030204" pitchFamily="34" charset="0"/>
                <a:ea typeface="Tahoma" pitchFamily="34" charset="0"/>
                <a:cs typeface="Calibri" panose="020F0502020204030204" pitchFamily="34" charset="0"/>
              </a:rPr>
              <a:t>Annual Vendor Renewal Process continued</a:t>
            </a:r>
          </a:p>
        </p:txBody>
      </p:sp>
      <p:sp>
        <p:nvSpPr>
          <p:cNvPr id="37" name="Arc 3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48435" y="2455479"/>
            <a:ext cx="4082370"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3"/>
          <p:cNvSpPr>
            <a:spLocks noGrp="1"/>
          </p:cNvSpPr>
          <p:nvPr>
            <p:ph idx="1"/>
            <p:custDataLst>
              <p:tags r:id="rId3"/>
            </p:custDataLst>
          </p:nvPr>
        </p:nvSpPr>
        <p:spPr>
          <a:xfrm>
            <a:off x="4166187" y="591344"/>
            <a:ext cx="7184656" cy="5585619"/>
          </a:xfrm>
        </p:spPr>
        <p:txBody>
          <a:bodyPr anchor="ctr">
            <a:normAutofit lnSpcReduction="10000"/>
          </a:bodyPr>
          <a:lstStyle/>
          <a:p>
            <a:pPr marL="457200" indent="-412750"/>
            <a:r>
              <a:rPr lang="en-US" sz="3600" dirty="0">
                <a:latin typeface="Calibri" panose="020F0502020204030204" pitchFamily="34" charset="0"/>
                <a:ea typeface="Tahoma" pitchFamily="34" charset="0"/>
                <a:cs typeface="Calibri" panose="020F0502020204030204" pitchFamily="34" charset="0"/>
              </a:rPr>
              <a:t>Attend annual vendor training:</a:t>
            </a:r>
          </a:p>
          <a:p>
            <a:pPr marL="747713" lvl="1" indent="-290513">
              <a:buFont typeface="Wingdings" panose="05000000000000000000" pitchFamily="2" charset="2"/>
              <a:buChar char="ü"/>
            </a:pPr>
            <a:r>
              <a:rPr lang="en-US" sz="3200" dirty="0">
                <a:latin typeface="Calibri" panose="020F0502020204030204" pitchFamily="34" charset="0"/>
                <a:ea typeface="Tahoma" pitchFamily="34" charset="0"/>
                <a:cs typeface="Calibri" panose="020F0502020204030204" pitchFamily="34" charset="0"/>
              </a:rPr>
              <a:t>Train all staff to properly transact </a:t>
            </a:r>
            <a:r>
              <a:rPr lang="en-US" sz="3200" dirty="0" err="1">
                <a:latin typeface="Calibri" panose="020F0502020204030204" pitchFamily="34" charset="0"/>
                <a:ea typeface="Tahoma" pitchFamily="34" charset="0"/>
                <a:cs typeface="Calibri" panose="020F0502020204030204" pitchFamily="34" charset="0"/>
              </a:rPr>
              <a:t>eWIC</a:t>
            </a:r>
            <a:r>
              <a:rPr lang="en-US" sz="3200" dirty="0">
                <a:latin typeface="Calibri" panose="020F0502020204030204" pitchFamily="34" charset="0"/>
                <a:ea typeface="Tahoma" pitchFamily="34" charset="0"/>
                <a:cs typeface="Calibri" panose="020F0502020204030204" pitchFamily="34" charset="0"/>
              </a:rPr>
              <a:t> only for exempt infant formula and WIC-eligible </a:t>
            </a:r>
            <a:r>
              <a:rPr lang="en-US" sz="3200" dirty="0" err="1">
                <a:latin typeface="Calibri" panose="020F0502020204030204" pitchFamily="34" charset="0"/>
                <a:ea typeface="Tahoma" pitchFamily="34" charset="0"/>
                <a:cs typeface="Calibri" panose="020F0502020204030204" pitchFamily="34" charset="0"/>
              </a:rPr>
              <a:t>nutritionals</a:t>
            </a:r>
            <a:endParaRPr lang="en-US" sz="3200" dirty="0">
              <a:latin typeface="Calibri" panose="020F0502020204030204" pitchFamily="34" charset="0"/>
              <a:ea typeface="Tahoma" pitchFamily="34" charset="0"/>
              <a:cs typeface="Calibri" panose="020F0502020204030204" pitchFamily="34" charset="0"/>
            </a:endParaRPr>
          </a:p>
          <a:p>
            <a:pPr marL="615950" indent="-571500">
              <a:spcAft>
                <a:spcPts val="600"/>
              </a:spcAft>
            </a:pPr>
            <a:r>
              <a:rPr lang="en-US" sz="3600" dirty="0">
                <a:latin typeface="Calibri" panose="020F0502020204030204" pitchFamily="34" charset="0"/>
                <a:ea typeface="Tahoma" pitchFamily="34" charset="0"/>
                <a:cs typeface="Calibri" panose="020F0502020204030204" pitchFamily="34" charset="0"/>
              </a:rPr>
              <a:t>Complete vendor-related forms:</a:t>
            </a:r>
          </a:p>
          <a:p>
            <a:pPr lvl="1" fontAlgn="auto">
              <a:buFont typeface="Wingdings" panose="05000000000000000000" pitchFamily="2" charset="2"/>
              <a:buChar char="ü"/>
            </a:pPr>
            <a:r>
              <a:rPr lang="en-US" sz="3200" b="0" i="0" dirty="0">
                <a:effectLst/>
                <a:latin typeface="Calibri" panose="020F0502020204030204" pitchFamily="34" charset="0"/>
                <a:cs typeface="Calibri" panose="020F0502020204030204" pitchFamily="34" charset="0"/>
              </a:rPr>
              <a:t>NC WIC Vendor Agreement</a:t>
            </a:r>
          </a:p>
          <a:p>
            <a:pPr lvl="1" fontAlgn="auto">
              <a:buFont typeface="Wingdings" panose="05000000000000000000" pitchFamily="2" charset="2"/>
              <a:buChar char="ü"/>
            </a:pPr>
            <a:r>
              <a:rPr lang="en-US" sz="3200" b="0" i="0" dirty="0">
                <a:effectLst/>
                <a:latin typeface="Calibri" panose="020F0502020204030204" pitchFamily="34" charset="0"/>
                <a:cs typeface="Calibri" panose="020F0502020204030204" pitchFamily="34" charset="0"/>
              </a:rPr>
              <a:t>NC WIC Vendor Application</a:t>
            </a:r>
          </a:p>
          <a:p>
            <a:pPr lvl="1" fontAlgn="auto">
              <a:buFont typeface="Wingdings" panose="05000000000000000000" pitchFamily="2" charset="2"/>
              <a:buChar char="ü"/>
            </a:pPr>
            <a:r>
              <a:rPr lang="en-US" sz="3200" b="0" i="0" dirty="0">
                <a:effectLst/>
                <a:latin typeface="Calibri" panose="020F0502020204030204" pitchFamily="34" charset="0"/>
                <a:cs typeface="Calibri" panose="020F0502020204030204" pitchFamily="34" charset="0"/>
              </a:rPr>
              <a:t>Cost Containment Exemption form</a:t>
            </a:r>
          </a:p>
          <a:p>
            <a:pPr marL="747713" lvl="1" indent="-290513" fontAlgn="auto">
              <a:buFont typeface="Wingdings" panose="05000000000000000000" pitchFamily="2" charset="2"/>
              <a:buChar char="ü"/>
            </a:pPr>
            <a:r>
              <a:rPr lang="en-US" sz="3200" b="0" i="0" dirty="0" err="1">
                <a:effectLst/>
                <a:latin typeface="Calibri" panose="020F0502020204030204" pitchFamily="34" charset="0"/>
                <a:cs typeface="Calibri" panose="020F0502020204030204" pitchFamily="34" charset="0"/>
              </a:rPr>
              <a:t>eWIC</a:t>
            </a:r>
            <a:r>
              <a:rPr lang="en-US" sz="3200" b="0" i="0" dirty="0">
                <a:effectLst/>
                <a:latin typeface="Calibri" panose="020F0502020204030204" pitchFamily="34" charset="0"/>
                <a:cs typeface="Calibri" panose="020F0502020204030204" pitchFamily="34" charset="0"/>
              </a:rPr>
              <a:t> Update for Non-Corporate Contract Vendors</a:t>
            </a:r>
          </a:p>
          <a:p>
            <a:pPr lvl="1" fontAlgn="auto">
              <a:buFont typeface="Wingdings" panose="05000000000000000000" pitchFamily="2" charset="2"/>
              <a:buChar char="ü"/>
            </a:pPr>
            <a:r>
              <a:rPr lang="en-US" sz="3200" b="0" i="0" dirty="0">
                <a:effectLst/>
                <a:latin typeface="Calibri" panose="020F0502020204030204" pitchFamily="34" charset="0"/>
                <a:cs typeface="Calibri" panose="020F0502020204030204" pitchFamily="34" charset="0"/>
              </a:rPr>
              <a:t>Verification of Attendance</a:t>
            </a:r>
          </a:p>
          <a:p>
            <a:pPr lvl="1" fontAlgn="auto">
              <a:buFont typeface="Wingdings" panose="05000000000000000000" pitchFamily="2" charset="2"/>
              <a:buChar char="ü"/>
            </a:pPr>
            <a:r>
              <a:rPr lang="en-US" sz="3200" b="0" i="0" dirty="0">
                <a:effectLst/>
                <a:latin typeface="Calibri" panose="020F0502020204030204" pitchFamily="34" charset="0"/>
                <a:cs typeface="Calibri" panose="020F0502020204030204" pitchFamily="34" charset="0"/>
              </a:rPr>
              <a:t>Email Verification Form</a:t>
            </a:r>
          </a:p>
        </p:txBody>
      </p:sp>
    </p:spTree>
    <p:custDataLst>
      <p:tags r:id="rId1"/>
    </p:custDataLst>
    <p:extLst>
      <p:ext uri="{BB962C8B-B14F-4D97-AF65-F5344CB8AC3E}">
        <p14:creationId xmlns:p14="http://schemas.microsoft.com/office/powerpoint/2010/main" val="816674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10" name="Rectangle 12309">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12" name="Freeform: Shape 12311">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291" name="Rectangle 3"/>
          <p:cNvSpPr>
            <a:spLocks noGrp="1" noChangeArrowheads="1"/>
          </p:cNvSpPr>
          <p:nvPr>
            <p:ph type="title"/>
            <p:custDataLst>
              <p:tags r:id="rId2"/>
            </p:custDataLst>
          </p:nvPr>
        </p:nvSpPr>
        <p:spPr>
          <a:xfrm>
            <a:off x="837981" y="365125"/>
            <a:ext cx="10512862" cy="1325563"/>
          </a:xfrm>
        </p:spPr>
        <p:txBody>
          <a:bodyPr>
            <a:normAutofit/>
          </a:bodyPr>
          <a:lstStyle/>
          <a:p>
            <a:pPr eaLnBrk="1" hangingPunct="1"/>
            <a:r>
              <a:rPr lang="en-US" sz="5400" b="1" dirty="0">
                <a:latin typeface="Calibri" panose="020F0502020204030204" pitchFamily="34" charset="0"/>
                <a:ea typeface="Tahoma" pitchFamily="34" charset="0"/>
                <a:cs typeface="Calibri" panose="020F0502020204030204" pitchFamily="34" charset="0"/>
              </a:rPr>
              <a:t>Selection Criteria</a:t>
            </a:r>
          </a:p>
        </p:txBody>
      </p:sp>
      <p:sp>
        <p:nvSpPr>
          <p:cNvPr id="12314" name="Arc 123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292" name="Rectangle 4"/>
          <p:cNvSpPr>
            <a:spLocks noGrp="1" noChangeArrowheads="1"/>
          </p:cNvSpPr>
          <p:nvPr>
            <p:ph idx="1"/>
            <p:custDataLst>
              <p:tags r:id="rId3"/>
            </p:custDataLst>
          </p:nvPr>
        </p:nvSpPr>
        <p:spPr>
          <a:xfrm>
            <a:off x="837981" y="1825625"/>
            <a:ext cx="10512862" cy="4351338"/>
          </a:xfrm>
        </p:spPr>
        <p:txBody>
          <a:bodyPr>
            <a:normAutofit/>
          </a:bodyPr>
          <a:lstStyle/>
          <a:p>
            <a:pPr marL="501650" indent="-457200" eaLnBrk="1" hangingPunct="1"/>
            <a:r>
              <a:rPr lang="en-US" sz="3600" dirty="0">
                <a:latin typeface="Calibri" panose="020F0502020204030204" pitchFamily="34" charset="0"/>
                <a:ea typeface="Tahoma" pitchFamily="34" charset="0"/>
                <a:cs typeface="Calibri" panose="020F0502020204030204" pitchFamily="34" charset="0"/>
              </a:rPr>
              <a:t>Established by U.S. Department of Agriculture and NC WIC Program</a:t>
            </a:r>
          </a:p>
          <a:p>
            <a:pPr marL="1081087" lvl="1" indent="-571500">
              <a:buFont typeface="Courier New" panose="02070309020205020404" pitchFamily="49" charset="0"/>
              <a:buChar char="o"/>
            </a:pPr>
            <a:r>
              <a:rPr lang="en-US" sz="3200" i="0" dirty="0">
                <a:latin typeface="Calibri" panose="020F0502020204030204" pitchFamily="34" charset="0"/>
                <a:ea typeface="Tahoma" pitchFamily="34" charset="0"/>
                <a:cs typeface="Calibri" panose="020F0502020204030204" pitchFamily="34" charset="0"/>
              </a:rPr>
              <a:t>20 items:</a:t>
            </a:r>
          </a:p>
          <a:p>
            <a:pPr marL="1254125" lvl="2" indent="-457200"/>
            <a:r>
              <a:rPr lang="en-US" sz="2800" dirty="0">
                <a:latin typeface="Calibri" panose="020F0502020204030204" pitchFamily="34" charset="0"/>
                <a:ea typeface="Tahoma" pitchFamily="34" charset="0"/>
                <a:cs typeface="Calibri" panose="020F0502020204030204" pitchFamily="34" charset="0"/>
              </a:rPr>
              <a:t>Must continue to meet 18 of the 20 criteria (do not need to be SNAP authorized and do not have to maintain current shelf prices)</a:t>
            </a:r>
          </a:p>
          <a:p>
            <a:pPr marL="1828800" lvl="3" indent="-569913">
              <a:buFont typeface="Wingdings" panose="05000000000000000000" pitchFamily="2" charset="2"/>
              <a:buChar char="ü"/>
            </a:pPr>
            <a:r>
              <a:rPr lang="en-US" sz="2400" dirty="0">
                <a:latin typeface="Calibri" panose="020F0502020204030204" pitchFamily="34" charset="0"/>
                <a:cs typeface="Calibri" panose="020F0502020204030204" pitchFamily="34" charset="0"/>
              </a:rPr>
              <a:t>Selection criteria is listed in the vendor manual </a:t>
            </a:r>
          </a:p>
          <a:p>
            <a:pPr marL="1828800" lvl="3" indent="-569913">
              <a:buFont typeface="Wingdings" panose="05000000000000000000" pitchFamily="2" charset="2"/>
              <a:buChar char="ü"/>
            </a:pPr>
            <a:r>
              <a:rPr lang="en-US" sz="2400" dirty="0">
                <a:latin typeface="Calibri" panose="020F0502020204030204" pitchFamily="34" charset="0"/>
                <a:ea typeface="Tahoma" pitchFamily="34" charset="0"/>
                <a:cs typeface="Calibri" panose="020F0502020204030204" pitchFamily="34" charset="0"/>
              </a:rPr>
              <a:t>SNAP  is the Supplemental Nutrition Assistance Program in NC formerly known as Food Stamps</a:t>
            </a:r>
          </a:p>
          <a:p>
            <a:pPr marL="0" indent="0" eaLnBrk="1" hangingPunct="1">
              <a:buNone/>
            </a:pPr>
            <a:endParaRPr lang="en-US" dirty="0">
              <a:ea typeface="Tahoma" pitchFamily="34" charset="0"/>
              <a:cs typeface="Tahoma" pitchFamily="34" charset="0"/>
            </a:endParaRPr>
          </a:p>
          <a:p>
            <a:pPr marL="0" indent="0" eaLnBrk="1" hangingPunct="1">
              <a:buNone/>
            </a:pPr>
            <a:endParaRPr lang="en-US" dirty="0">
              <a:latin typeface="Constantia" panose="02030602050306030303" pitchFamily="18" charset="0"/>
              <a:ea typeface="Tahoma" pitchFamily="34" charset="0"/>
              <a:cs typeface="Tahoma" pitchFamily="34" charset="0"/>
            </a:endParaRPr>
          </a:p>
          <a:p>
            <a:pPr eaLnBrk="1" hangingPunct="1"/>
            <a:endParaRPr lang="en-US" dirty="0">
              <a:latin typeface="Constantia" panose="02030602050306030303" pitchFamily="18" charset="0"/>
              <a:ea typeface="Tahoma" pitchFamily="34" charset="0"/>
              <a:cs typeface="Tahoma" pitchFamily="34" charset="0"/>
            </a:endParaRPr>
          </a:p>
          <a:p>
            <a:pPr marL="0" indent="0">
              <a:buNone/>
            </a:pPr>
            <a:endParaRPr lang="en-US" dirty="0">
              <a:latin typeface="Constantia" panose="02030602050306030303" pitchFamily="18" charset="0"/>
              <a:ea typeface="Tahoma" pitchFamily="34" charset="0"/>
              <a:cs typeface="Tahoma" pitchFamily="34" charset="0"/>
            </a:endParaRPr>
          </a:p>
          <a:p>
            <a:pPr marL="82296" indent="0">
              <a:buNone/>
            </a:pPr>
            <a:endParaRPr lang="en-US" dirty="0">
              <a:latin typeface="Constantia" panose="02030602050306030303" pitchFamily="18" charset="0"/>
              <a:ea typeface="Tahoma" pitchFamily="34" charset="0"/>
              <a:cs typeface="Tahoma" pitchFamily="34" charset="0"/>
            </a:endParaRPr>
          </a:p>
          <a:p>
            <a:pPr eaLnBrk="1" hangingPunct="1"/>
            <a:endParaRPr lang="en-US"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1635166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61" y="1119031"/>
            <a:ext cx="4618735"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779813" y="1391071"/>
            <a:ext cx="4037230" cy="4064628"/>
          </a:xfrm>
        </p:spPr>
        <p:txBody>
          <a:bodyPr>
            <a:normAutofit/>
          </a:bodyPr>
          <a:lstStyle/>
          <a:p>
            <a:pPr algn="ctr"/>
            <a:r>
              <a:rPr lang="en-US" sz="6000" b="1" dirty="0">
                <a:solidFill>
                  <a:srgbClr val="FFFFFF"/>
                </a:solidFill>
                <a:latin typeface="Calibri" panose="020F0502020204030204" pitchFamily="34" charset="0"/>
                <a:ea typeface="Tahoma" pitchFamily="34" charset="0"/>
                <a:cs typeface="Calibri" panose="020F0502020204030204" pitchFamily="34" charset="0"/>
              </a:rPr>
              <a:t>Annual Vendor Training</a:t>
            </a:r>
          </a:p>
        </p:txBody>
      </p:sp>
      <p:sp>
        <p:nvSpPr>
          <p:cNvPr id="41" name="Arc 4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1458" y="941148"/>
            <a:ext cx="2987121"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811" y="4780992"/>
            <a:ext cx="545957"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Content Placeholder 3"/>
          <p:cNvSpPr>
            <a:spLocks noGrp="1"/>
          </p:cNvSpPr>
          <p:nvPr>
            <p:ph idx="1"/>
            <p:custDataLst>
              <p:tags r:id="rId3"/>
            </p:custDataLst>
          </p:nvPr>
        </p:nvSpPr>
        <p:spPr>
          <a:xfrm>
            <a:off x="5368754" y="1526033"/>
            <a:ext cx="5910260" cy="4722367"/>
          </a:xfrm>
        </p:spPr>
        <p:txBody>
          <a:bodyPr>
            <a:normAutofit lnSpcReduction="10000"/>
          </a:bodyPr>
          <a:lstStyle/>
          <a:p>
            <a:pPr marL="457200" indent="-412750"/>
            <a:r>
              <a:rPr lang="en-US" sz="3200" dirty="0">
                <a:latin typeface="Calibri" panose="020F0502020204030204" pitchFamily="34" charset="0"/>
                <a:ea typeface="Tahoma" pitchFamily="34" charset="0"/>
                <a:cs typeface="Calibri" panose="020F0502020204030204" pitchFamily="34" charset="0"/>
              </a:rPr>
              <a:t>Vendors, their store manager or another authorized pharmacy representative are required to complete annual vendor training each year</a:t>
            </a:r>
          </a:p>
          <a:p>
            <a:pPr marL="457200" indent="-412750">
              <a:buNone/>
            </a:pPr>
            <a:endParaRPr lang="en-US" sz="3200" dirty="0">
              <a:latin typeface="Calibri" panose="020F0502020204030204" pitchFamily="34" charset="0"/>
              <a:ea typeface="Tahoma" pitchFamily="34" charset="0"/>
              <a:cs typeface="Calibri" panose="020F0502020204030204" pitchFamily="34" charset="0"/>
            </a:endParaRPr>
          </a:p>
          <a:p>
            <a:pPr marL="457200" indent="-412750"/>
            <a:r>
              <a:rPr lang="en-US" sz="3200" dirty="0">
                <a:latin typeface="Calibri" panose="020F0502020204030204" pitchFamily="34" charset="0"/>
                <a:ea typeface="Tahoma" pitchFamily="34" charset="0"/>
                <a:cs typeface="Calibri" panose="020F0502020204030204" pitchFamily="34" charset="0"/>
              </a:rPr>
              <a:t>Failure to complete training by September 30</a:t>
            </a:r>
            <a:r>
              <a:rPr lang="en-US" sz="3200" baseline="30000" dirty="0">
                <a:latin typeface="Calibri" panose="020F0502020204030204" pitchFamily="34" charset="0"/>
                <a:ea typeface="Tahoma" pitchFamily="34" charset="0"/>
                <a:cs typeface="Calibri" panose="020F0502020204030204" pitchFamily="34" charset="0"/>
              </a:rPr>
              <a:t>th</a:t>
            </a:r>
            <a:r>
              <a:rPr lang="en-US" sz="3200" dirty="0">
                <a:latin typeface="Calibri" panose="020F0502020204030204" pitchFamily="34" charset="0"/>
                <a:ea typeface="Tahoma" pitchFamily="34" charset="0"/>
                <a:cs typeface="Calibri" panose="020F0502020204030204" pitchFamily="34" charset="0"/>
              </a:rPr>
              <a:t> of each year will result in termination of the WIC Vendor Agreement</a:t>
            </a:r>
          </a:p>
        </p:txBody>
      </p:sp>
      <p:sp>
        <p:nvSpPr>
          <p:cNvPr id="3" name="Date Placeholder 2"/>
          <p:cNvSpPr>
            <a:spLocks noGrp="1"/>
          </p:cNvSpPr>
          <p:nvPr>
            <p:ph type="dt" sz="half" idx="10"/>
            <p:custDataLst>
              <p:tags r:id="rId4"/>
            </p:custDataLst>
          </p:nvPr>
        </p:nvSpPr>
        <p:spPr>
          <a:xfrm>
            <a:off x="837981" y="6356350"/>
            <a:ext cx="2742486" cy="365125"/>
          </a:xfrm>
        </p:spPr>
        <p:txBody>
          <a:bodyPr>
            <a:normAutofit/>
          </a:bodyPr>
          <a:lstStyle/>
          <a:p>
            <a:pPr>
              <a:spcAft>
                <a:spcPts val="600"/>
              </a:spcAft>
            </a:pPr>
            <a:r>
              <a:rPr lang="en-US"/>
              <a:t> </a:t>
            </a:r>
          </a:p>
        </p:txBody>
      </p:sp>
    </p:spTree>
    <p:custDataLst>
      <p:tags r:id="rId1"/>
    </p:custDataLst>
    <p:extLst>
      <p:ext uri="{BB962C8B-B14F-4D97-AF65-F5344CB8AC3E}">
        <p14:creationId xmlns:p14="http://schemas.microsoft.com/office/powerpoint/2010/main" val="2287310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29" name="Rectangle 1742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31" name="Freeform: Shape 1743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custDataLst>
              <p:tags r:id="rId2"/>
            </p:custDataLst>
          </p:nvPr>
        </p:nvSpPr>
        <p:spPr>
          <a:xfrm>
            <a:off x="815537" y="246981"/>
            <a:ext cx="10971431" cy="1460499"/>
          </a:xfrm>
        </p:spPr>
        <p:txBody>
          <a:bodyPr>
            <a:normAutofit/>
          </a:bodyPr>
          <a:lstStyle/>
          <a:p>
            <a:r>
              <a:rPr lang="en-US" sz="4800" b="1" dirty="0">
                <a:latin typeface="Calibri" panose="020F0502020204030204" pitchFamily="34" charset="0"/>
                <a:cs typeface="Calibri" panose="020F0502020204030204" pitchFamily="34" charset="0"/>
              </a:rPr>
              <a:t>Competitive Pricing and Price Limitations </a:t>
            </a:r>
          </a:p>
        </p:txBody>
      </p:sp>
      <p:sp>
        <p:nvSpPr>
          <p:cNvPr id="17433" name="Arc 1743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411" name="Rectangle 2056"/>
          <p:cNvSpPr>
            <a:spLocks noGrp="1" noChangeArrowheads="1"/>
          </p:cNvSpPr>
          <p:nvPr>
            <p:ph idx="1"/>
            <p:custDataLst>
              <p:tags r:id="rId3"/>
            </p:custDataLst>
          </p:nvPr>
        </p:nvSpPr>
        <p:spPr>
          <a:xfrm>
            <a:off x="817961" y="1591880"/>
            <a:ext cx="10971430" cy="4575175"/>
          </a:xfrm>
        </p:spPr>
        <p:txBody>
          <a:bodyPr>
            <a:normAutofit fontScale="92500" lnSpcReduction="10000"/>
          </a:bodyPr>
          <a:lstStyle/>
          <a:p>
            <a:pPr marL="615950" indent="-571500">
              <a:spcAft>
                <a:spcPts val="600"/>
              </a:spcAft>
            </a:pPr>
            <a:r>
              <a:rPr lang="en-US" sz="3600" dirty="0">
                <a:latin typeface="Calibri" panose="020F0502020204030204" pitchFamily="34" charset="0"/>
                <a:ea typeface="Tahoma" pitchFamily="34" charset="0"/>
                <a:cs typeface="Calibri" panose="020F0502020204030204" pitchFamily="34" charset="0"/>
              </a:rPr>
              <a:t>Competitive Pricing:</a:t>
            </a:r>
          </a:p>
          <a:p>
            <a:pPr marL="747713" lvl="1" indent="-290513">
              <a:spcAft>
                <a:spcPts val="600"/>
              </a:spcAft>
              <a:buFont typeface="Wingdings" panose="05000000000000000000" pitchFamily="2" charset="2"/>
              <a:buChar char="ü"/>
            </a:pPr>
            <a:r>
              <a:rPr lang="en-US" sz="3200" dirty="0">
                <a:latin typeface="Calibri" panose="020F0502020204030204" pitchFamily="34" charset="0"/>
                <a:ea typeface="Tahoma" pitchFamily="34" charset="0"/>
                <a:cs typeface="Calibri" panose="020F0502020204030204" pitchFamily="34" charset="0"/>
              </a:rPr>
              <a:t>The price a vendor charges for supplemental foods compared to other vendors</a:t>
            </a:r>
          </a:p>
          <a:p>
            <a:pPr marL="571500" lvl="1" indent="-571500">
              <a:spcAft>
                <a:spcPts val="600"/>
              </a:spcAft>
            </a:pPr>
            <a:r>
              <a:rPr lang="en-US" sz="3200" dirty="0">
                <a:latin typeface="Calibri" panose="020F0502020204030204" pitchFamily="34" charset="0"/>
                <a:ea typeface="Tahoma" pitchFamily="34" charset="0"/>
                <a:cs typeface="Calibri" panose="020F0502020204030204" pitchFamily="34" charset="0"/>
              </a:rPr>
              <a:t>Price Limitations:</a:t>
            </a:r>
          </a:p>
          <a:p>
            <a:pPr marL="914400" lvl="2" indent="-457200">
              <a:spcAft>
                <a:spcPts val="0"/>
              </a:spcAft>
              <a:buFont typeface="Wingdings" panose="05000000000000000000" pitchFamily="2" charset="2"/>
              <a:buChar char="ü"/>
            </a:pPr>
            <a:r>
              <a:rPr lang="en-US" sz="2800" dirty="0">
                <a:latin typeface="Calibri" panose="020F0502020204030204" pitchFamily="34" charset="0"/>
                <a:ea typeface="Tahoma" pitchFamily="34" charset="0"/>
                <a:cs typeface="Calibri" panose="020F0502020204030204" pitchFamily="34" charset="0"/>
              </a:rPr>
              <a:t>Ensures an applicant has and maintains competitive prices as an authorized vendor</a:t>
            </a:r>
          </a:p>
          <a:p>
            <a:pPr marL="615950" indent="-571500">
              <a:spcAft>
                <a:spcPts val="600"/>
              </a:spcAft>
            </a:pPr>
            <a:r>
              <a:rPr lang="en-US" sz="3600" dirty="0">
                <a:latin typeface="Calibri" panose="020F0502020204030204" pitchFamily="34" charset="0"/>
                <a:ea typeface="Tahoma" pitchFamily="34" charset="0"/>
                <a:cs typeface="Calibri" panose="020F0502020204030204" pitchFamily="34" charset="0"/>
              </a:rPr>
              <a:t>Peer groups:</a:t>
            </a:r>
          </a:p>
          <a:p>
            <a:pPr marL="914400" lvl="2" indent="-457200">
              <a:spcAft>
                <a:spcPts val="600"/>
              </a:spcAft>
              <a:buFont typeface="Wingdings" panose="05000000000000000000" pitchFamily="2" charset="2"/>
              <a:buChar char="ü"/>
            </a:pPr>
            <a:r>
              <a:rPr lang="en-US" sz="2800" dirty="0">
                <a:latin typeface="Calibri" panose="020F0502020204030204" pitchFamily="34" charset="0"/>
                <a:ea typeface="Tahoma" pitchFamily="34" charset="0"/>
                <a:cs typeface="Calibri" panose="020F0502020204030204" pitchFamily="34" charset="0"/>
              </a:rPr>
              <a:t>Not-to-exceed (NTE) prices for each universal product code (UPC) for each WIC supplemental food and contract formula</a:t>
            </a:r>
          </a:p>
          <a:p>
            <a:pPr lvl="1">
              <a:buFont typeface="Wingdings" panose="05000000000000000000" pitchFamily="2" charset="2"/>
              <a:buChar char="ü"/>
            </a:pPr>
            <a:r>
              <a:rPr lang="en-US" sz="3200" dirty="0">
                <a:latin typeface="Calibri" panose="020F0502020204030204" pitchFamily="34" charset="0"/>
                <a:ea typeface="Tahoma" pitchFamily="34" charset="0"/>
                <a:cs typeface="Calibri" panose="020F0502020204030204" pitchFamily="34" charset="0"/>
              </a:rPr>
              <a:t>Free-standing pharmacies are not subject to NTE guidelines</a:t>
            </a:r>
          </a:p>
        </p:txBody>
      </p:sp>
    </p:spTree>
    <p:custDataLst>
      <p:tags r:id="rId1"/>
    </p:custDataLst>
    <p:extLst>
      <p:ext uri="{BB962C8B-B14F-4D97-AF65-F5344CB8AC3E}">
        <p14:creationId xmlns:p14="http://schemas.microsoft.com/office/powerpoint/2010/main" val="1247528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630992-AECB-4D69-80C6-A1852AA3CA14}"/>
              </a:ext>
            </a:extLst>
          </p:cNvPr>
          <p:cNvSpPr>
            <a:spLocks noGrp="1"/>
          </p:cNvSpPr>
          <p:nvPr>
            <p:ph type="title"/>
            <p:custDataLst>
              <p:tags r:id="rId2"/>
            </p:custDataLst>
          </p:nvPr>
        </p:nvSpPr>
        <p:spPr>
          <a:xfrm>
            <a:off x="2341562" y="44879"/>
            <a:ext cx="7505700" cy="864848"/>
          </a:xfrm>
        </p:spPr>
        <p:txBody>
          <a:bodyPr>
            <a:normAutofit/>
          </a:bodyPr>
          <a:lstStyle/>
          <a:p>
            <a:pPr algn="ctr"/>
            <a:r>
              <a:rPr lang="en-US" b="1" dirty="0">
                <a:solidFill>
                  <a:schemeClr val="tx1"/>
                </a:solidFill>
              </a:rPr>
              <a:t>NC Peer Group System</a:t>
            </a:r>
          </a:p>
        </p:txBody>
      </p:sp>
      <p:graphicFrame>
        <p:nvGraphicFramePr>
          <p:cNvPr id="7" name="Content Placeholder 6">
            <a:extLst>
              <a:ext uri="{FF2B5EF4-FFF2-40B4-BE49-F238E27FC236}">
                <a16:creationId xmlns:a16="http://schemas.microsoft.com/office/drawing/2014/main" id="{0326DA3D-B73C-43B3-8D2A-30BE836CD047}"/>
              </a:ext>
            </a:extLst>
          </p:cNvPr>
          <p:cNvGraphicFramePr>
            <a:graphicFrameLocks noGrp="1"/>
          </p:cNvGraphicFramePr>
          <p:nvPr>
            <p:ph idx="1"/>
            <p:custDataLst>
              <p:tags r:id="rId3"/>
            </p:custDataLst>
            <p:extLst>
              <p:ext uri="{D42A27DB-BD31-4B8C-83A1-F6EECF244321}">
                <p14:modId xmlns:p14="http://schemas.microsoft.com/office/powerpoint/2010/main" val="3576546358"/>
              </p:ext>
            </p:extLst>
          </p:nvPr>
        </p:nvGraphicFramePr>
        <p:xfrm>
          <a:off x="184683" y="909727"/>
          <a:ext cx="11775697" cy="5614931"/>
        </p:xfrm>
        <a:graphic>
          <a:graphicData uri="http://schemas.openxmlformats.org/drawingml/2006/table">
            <a:tbl>
              <a:tblPr>
                <a:tableStyleId>{5C22544A-7EE6-4342-B048-85BDC9FD1C3A}</a:tableStyleId>
              </a:tblPr>
              <a:tblGrid>
                <a:gridCol w="433986">
                  <a:extLst>
                    <a:ext uri="{9D8B030D-6E8A-4147-A177-3AD203B41FA5}">
                      <a16:colId xmlns:a16="http://schemas.microsoft.com/office/drawing/2014/main" val="674979796"/>
                    </a:ext>
                  </a:extLst>
                </a:gridCol>
                <a:gridCol w="1851196">
                  <a:extLst>
                    <a:ext uri="{9D8B030D-6E8A-4147-A177-3AD203B41FA5}">
                      <a16:colId xmlns:a16="http://schemas.microsoft.com/office/drawing/2014/main" val="3641303660"/>
                    </a:ext>
                  </a:extLst>
                </a:gridCol>
                <a:gridCol w="1438431">
                  <a:extLst>
                    <a:ext uri="{9D8B030D-6E8A-4147-A177-3AD203B41FA5}">
                      <a16:colId xmlns:a16="http://schemas.microsoft.com/office/drawing/2014/main" val="2506302033"/>
                    </a:ext>
                  </a:extLst>
                </a:gridCol>
                <a:gridCol w="8052084">
                  <a:extLst>
                    <a:ext uri="{9D8B030D-6E8A-4147-A177-3AD203B41FA5}">
                      <a16:colId xmlns:a16="http://schemas.microsoft.com/office/drawing/2014/main" val="1399538820"/>
                    </a:ext>
                  </a:extLst>
                </a:gridCol>
              </a:tblGrid>
              <a:tr h="260409">
                <a:tc gridSpan="4">
                  <a:txBody>
                    <a:bodyPr/>
                    <a:lstStyle/>
                    <a:p>
                      <a:pPr marL="0" marR="0" algn="ctr">
                        <a:spcBef>
                          <a:spcPts val="0"/>
                        </a:spcBef>
                        <a:spcAft>
                          <a:spcPts val="0"/>
                        </a:spcAft>
                      </a:pPr>
                      <a:r>
                        <a:rPr lang="en-US" sz="1900" b="1" dirty="0">
                          <a:effectLst/>
                          <a:latin typeface="+mj-lt"/>
                        </a:rPr>
                        <a:t>VENDOR PEER GROUPS</a:t>
                      </a:r>
                      <a:endParaRPr lang="en-US" sz="1900" b="1" dirty="0">
                        <a:effectLst/>
                        <a:latin typeface="+mj-lt"/>
                        <a:cs typeface="Times New Roman" panose="02020603050405020304" pitchFamily="18" charset="0"/>
                      </a:endParaRPr>
                    </a:p>
                  </a:txBody>
                  <a:tcPr marL="68562" marR="68562" marT="0" marB="0">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3100362"/>
                  </a:ext>
                </a:extLst>
              </a:tr>
              <a:tr h="477113">
                <a:tc>
                  <a:txBody>
                    <a:bodyPr/>
                    <a:lstStyle/>
                    <a:p>
                      <a:pPr marL="0" marR="0" algn="ctr">
                        <a:spcBef>
                          <a:spcPts val="0"/>
                        </a:spcBef>
                        <a:spcAft>
                          <a:spcPts val="0"/>
                        </a:spcAft>
                      </a:pPr>
                      <a:r>
                        <a:rPr lang="en-US" sz="1900" b="1" dirty="0">
                          <a:effectLst/>
                          <a:latin typeface="+mj-lt"/>
                        </a:rPr>
                        <a:t>#</a:t>
                      </a:r>
                      <a:endParaRPr lang="en-US" sz="1900" b="1" dirty="0">
                        <a:effectLst/>
                        <a:latin typeface="+mj-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900" b="1" dirty="0">
                          <a:effectLst/>
                          <a:latin typeface="+mj-lt"/>
                        </a:rPr>
                        <a:t>STORE TYPE</a:t>
                      </a:r>
                      <a:endParaRPr lang="en-US" sz="1900" b="1" dirty="0">
                        <a:effectLst/>
                        <a:latin typeface="+mj-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800" b="1" dirty="0">
                          <a:effectLst/>
                          <a:latin typeface="+mj-lt"/>
                        </a:rPr>
                        <a:t>LOCATION</a:t>
                      </a:r>
                      <a:endParaRPr lang="en-US" sz="1800" b="1" dirty="0">
                        <a:effectLst/>
                        <a:latin typeface="+mj-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900" b="1" dirty="0">
                          <a:effectLst/>
                          <a:latin typeface="+mj-lt"/>
                        </a:rPr>
                        <a:t>DESCRIPTION</a:t>
                      </a:r>
                      <a:endParaRPr lang="en-US" sz="1900" b="1" dirty="0">
                        <a:effectLst/>
                        <a:latin typeface="+mj-lt"/>
                        <a:cs typeface="Times New Roman" panose="02020603050405020304" pitchFamily="18" charset="0"/>
                      </a:endParaRPr>
                    </a:p>
                  </a:txBody>
                  <a:tcPr marL="68562" marR="68562" marT="0" marB="0" anchor="ctr">
                    <a:solidFill>
                      <a:schemeClr val="accent1">
                        <a:lumMod val="60000"/>
                        <a:lumOff val="40000"/>
                      </a:schemeClr>
                    </a:solidFill>
                  </a:tcPr>
                </a:tc>
                <a:extLst>
                  <a:ext uri="{0D108BD9-81ED-4DB2-BD59-A6C34878D82A}">
                    <a16:rowId xmlns:a16="http://schemas.microsoft.com/office/drawing/2014/main" val="1709698719"/>
                  </a:ext>
                </a:extLst>
              </a:tr>
              <a:tr h="274115">
                <a:tc>
                  <a:txBody>
                    <a:bodyPr/>
                    <a:lstStyle/>
                    <a:p>
                      <a:pPr marL="0" marR="0" algn="ctr">
                        <a:spcBef>
                          <a:spcPts val="0"/>
                        </a:spcBef>
                        <a:spcAft>
                          <a:spcPts val="0"/>
                        </a:spcAft>
                      </a:pPr>
                      <a:r>
                        <a:rPr lang="en-US" sz="2000" dirty="0">
                          <a:effectLst/>
                          <a:latin typeface="+mj-lt"/>
                        </a:rPr>
                        <a:t>5</a:t>
                      </a:r>
                      <a:endParaRPr lang="en-US" sz="2000" b="1" dirty="0">
                        <a:effectLst/>
                        <a:latin typeface="+mj-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800" b="1" dirty="0">
                          <a:effectLst/>
                          <a:latin typeface="+mj-lt"/>
                        </a:rPr>
                        <a:t>Pharmacy</a:t>
                      </a:r>
                      <a:endParaRPr lang="en-US" sz="1800" b="1" dirty="0">
                        <a:effectLst/>
                        <a:latin typeface="+mj-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ctr">
                        <a:spcBef>
                          <a:spcPts val="0"/>
                        </a:spcBef>
                        <a:spcAft>
                          <a:spcPts val="0"/>
                        </a:spcAft>
                      </a:pPr>
                      <a:r>
                        <a:rPr lang="en-US" sz="1800" b="0" dirty="0">
                          <a:effectLst/>
                          <a:latin typeface="+mj-lt"/>
                        </a:rPr>
                        <a:t>Statewide</a:t>
                      </a:r>
                      <a:endParaRPr lang="en-US" sz="1800" b="0" dirty="0">
                        <a:effectLst/>
                        <a:latin typeface="+mj-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l">
                        <a:spcBef>
                          <a:spcPts val="0"/>
                        </a:spcBef>
                        <a:spcAft>
                          <a:spcPts val="0"/>
                        </a:spcAft>
                      </a:pPr>
                      <a:r>
                        <a:rPr lang="en-US" sz="2000" b="0" dirty="0">
                          <a:effectLst/>
                          <a:latin typeface="+mj-lt"/>
                        </a:rPr>
                        <a:t>Free-standing pharmacy that sells a limited variety of foods</a:t>
                      </a:r>
                      <a:endParaRPr lang="en-US" sz="2000" b="0" dirty="0">
                        <a:effectLst/>
                        <a:latin typeface="+mj-lt"/>
                        <a:cs typeface="Times New Roman" panose="02020603050405020304" pitchFamily="18" charset="0"/>
                      </a:endParaRPr>
                    </a:p>
                  </a:txBody>
                  <a:tcPr marL="68562" marR="68562" marT="0" marB="0" anchor="ctr">
                    <a:solidFill>
                      <a:schemeClr val="accent5">
                        <a:lumMod val="20000"/>
                        <a:lumOff val="80000"/>
                      </a:schemeClr>
                    </a:solidFill>
                  </a:tcPr>
                </a:tc>
                <a:extLst>
                  <a:ext uri="{0D108BD9-81ED-4DB2-BD59-A6C34878D82A}">
                    <a16:rowId xmlns:a16="http://schemas.microsoft.com/office/drawing/2014/main" val="1342874337"/>
                  </a:ext>
                </a:extLst>
              </a:tr>
              <a:tr h="493406">
                <a:tc>
                  <a:txBody>
                    <a:bodyPr/>
                    <a:lstStyle/>
                    <a:p>
                      <a:pPr marL="0" marR="0" algn="ctr">
                        <a:spcBef>
                          <a:spcPts val="0"/>
                        </a:spcBef>
                        <a:spcAft>
                          <a:spcPts val="0"/>
                        </a:spcAft>
                      </a:pPr>
                      <a:r>
                        <a:rPr lang="en-US" sz="2000" dirty="0">
                          <a:effectLst/>
                          <a:latin typeface="+mj-lt"/>
                        </a:rPr>
                        <a:t>6</a:t>
                      </a:r>
                      <a:endParaRPr lang="en-US" sz="2000" b="1" dirty="0">
                        <a:effectLst/>
                        <a:latin typeface="+mj-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800" b="1" dirty="0">
                          <a:effectLst/>
                          <a:latin typeface="+mj-lt"/>
                        </a:rPr>
                        <a:t>Convenience Store</a:t>
                      </a:r>
                      <a:endParaRPr lang="en-US" sz="1800" b="1" dirty="0">
                        <a:effectLst/>
                        <a:latin typeface="+mj-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ctr">
                        <a:spcBef>
                          <a:spcPts val="0"/>
                        </a:spcBef>
                        <a:spcAft>
                          <a:spcPts val="0"/>
                        </a:spcAft>
                      </a:pPr>
                      <a:r>
                        <a:rPr lang="en-US" sz="1800" b="0" dirty="0">
                          <a:effectLst/>
                          <a:latin typeface="+mj-lt"/>
                        </a:rPr>
                        <a:t>Statewide</a:t>
                      </a:r>
                      <a:endParaRPr lang="en-US" sz="1800" b="0" dirty="0">
                        <a:effectLst/>
                        <a:latin typeface="+mj-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l">
                        <a:spcBef>
                          <a:spcPts val="0"/>
                        </a:spcBef>
                        <a:spcAft>
                          <a:spcPts val="0"/>
                        </a:spcAft>
                      </a:pPr>
                      <a:r>
                        <a:rPr lang="en-US" sz="2000" b="0" dirty="0">
                          <a:effectLst/>
                          <a:latin typeface="+mj-lt"/>
                        </a:rPr>
                        <a:t>Retailer with a limited assortment of grocery items</a:t>
                      </a:r>
                      <a:endParaRPr lang="en-US" sz="2000" b="0" dirty="0">
                        <a:effectLst/>
                        <a:latin typeface="+mj-lt"/>
                        <a:cs typeface="Times New Roman" panose="02020603050405020304" pitchFamily="18" charset="0"/>
                      </a:endParaRPr>
                    </a:p>
                  </a:txBody>
                  <a:tcPr marL="68562" marR="68562" marT="0" marB="0" anchor="ctr">
                    <a:solidFill>
                      <a:schemeClr val="accent5">
                        <a:lumMod val="20000"/>
                        <a:lumOff val="80000"/>
                      </a:schemeClr>
                    </a:solidFill>
                  </a:tcPr>
                </a:tc>
                <a:extLst>
                  <a:ext uri="{0D108BD9-81ED-4DB2-BD59-A6C34878D82A}">
                    <a16:rowId xmlns:a16="http://schemas.microsoft.com/office/drawing/2014/main" val="907694262"/>
                  </a:ext>
                </a:extLst>
              </a:tr>
              <a:tr h="1370573">
                <a:tc>
                  <a:txBody>
                    <a:bodyPr/>
                    <a:lstStyle/>
                    <a:p>
                      <a:pPr marL="0" marR="0" algn="ctr">
                        <a:spcBef>
                          <a:spcPts val="0"/>
                        </a:spcBef>
                        <a:spcAft>
                          <a:spcPts val="0"/>
                        </a:spcAft>
                      </a:pPr>
                      <a:r>
                        <a:rPr lang="en-US" sz="2000" dirty="0">
                          <a:effectLst/>
                          <a:latin typeface="+mj-lt"/>
                        </a:rPr>
                        <a:t>7</a:t>
                      </a:r>
                      <a:endParaRPr lang="en-US" sz="2000" b="1" dirty="0">
                        <a:effectLst/>
                        <a:latin typeface="+mj-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800" b="1" dirty="0">
                          <a:effectLst/>
                          <a:latin typeface="+mj-lt"/>
                        </a:rPr>
                        <a:t>Mass Merchandiser</a:t>
                      </a:r>
                    </a:p>
                    <a:p>
                      <a:pPr marL="0" marR="0" algn="ctr">
                        <a:spcBef>
                          <a:spcPts val="0"/>
                        </a:spcBef>
                        <a:spcAft>
                          <a:spcPts val="0"/>
                        </a:spcAft>
                      </a:pPr>
                      <a:r>
                        <a:rPr lang="en-US" sz="1050" b="1" dirty="0">
                          <a:effectLst/>
                          <a:latin typeface="+mj-lt"/>
                        </a:rPr>
                        <a:t> </a:t>
                      </a:r>
                      <a:endParaRPr lang="en-US" sz="1800" b="1" dirty="0">
                        <a:effectLst/>
                        <a:latin typeface="+mj-lt"/>
                      </a:endParaRPr>
                    </a:p>
                    <a:p>
                      <a:pPr marL="0" marR="0" algn="ctr">
                        <a:spcBef>
                          <a:spcPts val="0"/>
                        </a:spcBef>
                        <a:spcAft>
                          <a:spcPts val="0"/>
                        </a:spcAft>
                      </a:pPr>
                      <a:r>
                        <a:rPr lang="en-US" sz="1800" b="1" dirty="0">
                          <a:effectLst/>
                          <a:latin typeface="+mj-lt"/>
                        </a:rPr>
                        <a:t> and </a:t>
                      </a:r>
                    </a:p>
                    <a:p>
                      <a:pPr marL="0" marR="0">
                        <a:spcBef>
                          <a:spcPts val="0"/>
                        </a:spcBef>
                        <a:spcAft>
                          <a:spcPts val="0"/>
                        </a:spcAft>
                      </a:pPr>
                      <a:r>
                        <a:rPr lang="en-US" sz="1050" b="1" dirty="0">
                          <a:effectLst/>
                          <a:latin typeface="+mj-lt"/>
                        </a:rPr>
                        <a:t> </a:t>
                      </a:r>
                      <a:endParaRPr lang="en-US" sz="2800" b="1" dirty="0">
                        <a:effectLst/>
                        <a:latin typeface="+mj-lt"/>
                      </a:endParaRPr>
                    </a:p>
                    <a:p>
                      <a:pPr marL="0" marR="0" algn="ctr">
                        <a:spcBef>
                          <a:spcPts val="0"/>
                        </a:spcBef>
                        <a:spcAft>
                          <a:spcPts val="0"/>
                        </a:spcAft>
                      </a:pPr>
                      <a:r>
                        <a:rPr lang="en-US" sz="1800" b="1" dirty="0">
                          <a:effectLst/>
                          <a:latin typeface="+mj-lt"/>
                        </a:rPr>
                        <a:t>Commissary</a:t>
                      </a:r>
                      <a:endParaRPr lang="en-US" sz="1800" b="1" dirty="0">
                        <a:effectLst/>
                        <a:latin typeface="+mj-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ctr">
                        <a:spcBef>
                          <a:spcPts val="0"/>
                        </a:spcBef>
                        <a:spcAft>
                          <a:spcPts val="0"/>
                        </a:spcAft>
                      </a:pPr>
                      <a:r>
                        <a:rPr lang="en-US" sz="1800" b="0" dirty="0">
                          <a:effectLst/>
                          <a:latin typeface="+mj-lt"/>
                        </a:rPr>
                        <a:t>Statewide</a:t>
                      </a:r>
                      <a:endParaRPr lang="en-US" sz="1800" b="0" dirty="0">
                        <a:effectLst/>
                        <a:latin typeface="+mj-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l">
                        <a:spcBef>
                          <a:spcPts val="0"/>
                        </a:spcBef>
                        <a:spcAft>
                          <a:spcPts val="0"/>
                        </a:spcAft>
                      </a:pPr>
                      <a:r>
                        <a:rPr lang="en-US" sz="2000" b="0" dirty="0">
                          <a:effectLst/>
                          <a:latin typeface="+mj-lt"/>
                        </a:rPr>
                        <a:t>Retailer that sells a wide variety of merchandise but also carries groceries and has store locations in most or all states</a:t>
                      </a:r>
                      <a:endParaRPr lang="en-US" sz="3200" b="0" dirty="0">
                        <a:effectLst/>
                        <a:latin typeface="+mj-lt"/>
                      </a:endParaRPr>
                    </a:p>
                    <a:p>
                      <a:pPr marL="0" marR="0" algn="l">
                        <a:spcBef>
                          <a:spcPts val="0"/>
                        </a:spcBef>
                        <a:spcAft>
                          <a:spcPts val="0"/>
                        </a:spcAft>
                      </a:pPr>
                      <a:r>
                        <a:rPr lang="en-US" sz="2000" b="0" dirty="0">
                          <a:effectLst/>
                          <a:latin typeface="+mj-lt"/>
                        </a:rPr>
                        <a:t> </a:t>
                      </a:r>
                      <a:endParaRPr lang="en-US" sz="3200" b="0" dirty="0">
                        <a:effectLst/>
                        <a:latin typeface="+mj-lt"/>
                      </a:endParaRPr>
                    </a:p>
                    <a:p>
                      <a:pPr marL="0" marR="0" algn="l">
                        <a:spcBef>
                          <a:spcPts val="0"/>
                        </a:spcBef>
                        <a:spcAft>
                          <a:spcPts val="0"/>
                        </a:spcAft>
                      </a:pPr>
                      <a:r>
                        <a:rPr lang="en-US" sz="2000" b="0" dirty="0">
                          <a:effectLst/>
                          <a:latin typeface="+mj-lt"/>
                        </a:rPr>
                        <a:t>Grocery store operated by US Defense Commissary on a military base</a:t>
                      </a:r>
                      <a:endParaRPr lang="en-US" sz="2000" b="0" dirty="0">
                        <a:effectLst/>
                        <a:latin typeface="+mj-lt"/>
                        <a:cs typeface="Times New Roman" panose="02020603050405020304" pitchFamily="18" charset="0"/>
                      </a:endParaRPr>
                    </a:p>
                  </a:txBody>
                  <a:tcPr marL="68562" marR="68562" marT="0" marB="0" anchor="ctr">
                    <a:solidFill>
                      <a:schemeClr val="accent5">
                        <a:lumMod val="20000"/>
                        <a:lumOff val="80000"/>
                      </a:schemeClr>
                    </a:solidFill>
                  </a:tcPr>
                </a:tc>
                <a:extLst>
                  <a:ext uri="{0D108BD9-81ED-4DB2-BD59-A6C34878D82A}">
                    <a16:rowId xmlns:a16="http://schemas.microsoft.com/office/drawing/2014/main" val="415425933"/>
                  </a:ext>
                </a:extLst>
              </a:tr>
              <a:tr h="548229">
                <a:tc>
                  <a:txBody>
                    <a:bodyPr/>
                    <a:lstStyle/>
                    <a:p>
                      <a:pPr marL="0" marR="0" algn="ctr">
                        <a:spcBef>
                          <a:spcPts val="0"/>
                        </a:spcBef>
                        <a:spcAft>
                          <a:spcPts val="0"/>
                        </a:spcAft>
                      </a:pPr>
                      <a:r>
                        <a:rPr lang="en-US" sz="2000" kern="1200" dirty="0">
                          <a:effectLst/>
                          <a:latin typeface="+mj-lt"/>
                        </a:rPr>
                        <a:t>8</a:t>
                      </a:r>
                      <a:endParaRPr lang="en-US" sz="2000" b="1" dirty="0">
                        <a:effectLst/>
                        <a:latin typeface="+mj-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800" b="1" kern="1200" dirty="0">
                          <a:effectLst/>
                          <a:latin typeface="+mj-lt"/>
                        </a:rPr>
                        <a:t>Independent Grocery</a:t>
                      </a:r>
                      <a:endParaRPr lang="en-US" sz="1800" b="1" dirty="0">
                        <a:effectLst/>
                        <a:latin typeface="+mj-lt"/>
                        <a:cs typeface="Times New Roman" panose="02020603050405020304" pitchFamily="18" charset="0"/>
                      </a:endParaRPr>
                    </a:p>
                  </a:txBody>
                  <a:tcPr marL="68562" marR="68562" marT="0" marB="0">
                    <a:solidFill>
                      <a:schemeClr val="accent5">
                        <a:lumMod val="20000"/>
                        <a:lumOff val="80000"/>
                      </a:schemeClr>
                    </a:solidFill>
                  </a:tcPr>
                </a:tc>
                <a:tc>
                  <a:txBody>
                    <a:bodyPr/>
                    <a:lstStyle/>
                    <a:p>
                      <a:pPr marL="0" marR="0" algn="ctr">
                        <a:spcBef>
                          <a:spcPts val="0"/>
                        </a:spcBef>
                        <a:spcAft>
                          <a:spcPts val="0"/>
                        </a:spcAft>
                      </a:pPr>
                      <a:r>
                        <a:rPr lang="en-US" sz="1800" b="0" dirty="0">
                          <a:effectLst/>
                          <a:latin typeface="+mj-lt"/>
                        </a:rPr>
                        <a:t>Urban</a:t>
                      </a:r>
                      <a:endParaRPr lang="en-US" sz="1800" b="0" dirty="0">
                        <a:effectLst/>
                        <a:latin typeface="+mj-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j-lt"/>
                          <a:ea typeface="Verdana" panose="020B0604030504040204" pitchFamily="34" charset="0"/>
                          <a:cs typeface="Verdana" panose="020B0604030504040204" pitchFamily="34" charset="0"/>
                        </a:rPr>
                        <a:t>Retailer that primarily sells groceries with fewer than 11 store locations</a:t>
                      </a:r>
                      <a:endParaRPr lang="en-US" sz="2000" b="1" dirty="0">
                        <a:effectLst/>
                        <a:latin typeface="+mj-lt"/>
                        <a:ea typeface="Verdana" panose="020B0604030504040204" pitchFamily="34" charset="0"/>
                        <a:cs typeface="Verdana" panose="020B0604030504040204" pitchFamily="34" charset="0"/>
                      </a:endParaRPr>
                    </a:p>
                  </a:txBody>
                  <a:tcPr marL="68562" marR="68562" marT="0" marB="0" anchor="ctr">
                    <a:solidFill>
                      <a:schemeClr val="accent5">
                        <a:lumMod val="20000"/>
                        <a:lumOff val="80000"/>
                      </a:schemeClr>
                    </a:solidFill>
                  </a:tcPr>
                </a:tc>
                <a:extLst>
                  <a:ext uri="{0D108BD9-81ED-4DB2-BD59-A6C34878D82A}">
                    <a16:rowId xmlns:a16="http://schemas.microsoft.com/office/drawing/2014/main" val="1738810736"/>
                  </a:ext>
                </a:extLst>
              </a:tr>
              <a:tr h="548229">
                <a:tc>
                  <a:txBody>
                    <a:bodyPr/>
                    <a:lstStyle/>
                    <a:p>
                      <a:pPr marL="0" marR="0" algn="ctr">
                        <a:spcBef>
                          <a:spcPts val="0"/>
                        </a:spcBef>
                        <a:spcAft>
                          <a:spcPts val="0"/>
                        </a:spcAft>
                      </a:pPr>
                      <a:r>
                        <a:rPr lang="en-US" sz="2000" kern="1200" dirty="0">
                          <a:effectLst/>
                          <a:latin typeface="+mj-lt"/>
                        </a:rPr>
                        <a:t>9</a:t>
                      </a:r>
                      <a:endParaRPr lang="en-US" sz="2000" b="1" dirty="0">
                        <a:effectLst/>
                        <a:latin typeface="+mj-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800" b="1" kern="1200" dirty="0">
                          <a:effectLst/>
                          <a:latin typeface="+mj-lt"/>
                        </a:rPr>
                        <a:t>Independent Grocery</a:t>
                      </a:r>
                      <a:endParaRPr lang="en-US" sz="1800" b="1" dirty="0">
                        <a:effectLst/>
                        <a:latin typeface="+mj-lt"/>
                        <a:cs typeface="Times New Roman" panose="02020603050405020304" pitchFamily="18" charset="0"/>
                      </a:endParaRPr>
                    </a:p>
                  </a:txBody>
                  <a:tcPr marL="68562" marR="68562" marT="0" marB="0">
                    <a:solidFill>
                      <a:schemeClr val="accent5">
                        <a:lumMod val="20000"/>
                        <a:lumOff val="80000"/>
                      </a:schemeClr>
                    </a:solidFill>
                  </a:tcPr>
                </a:tc>
                <a:tc>
                  <a:txBody>
                    <a:bodyPr/>
                    <a:lstStyle/>
                    <a:p>
                      <a:pPr marL="0" marR="0" algn="ctr">
                        <a:spcBef>
                          <a:spcPts val="0"/>
                        </a:spcBef>
                        <a:spcAft>
                          <a:spcPts val="0"/>
                        </a:spcAft>
                      </a:pPr>
                      <a:r>
                        <a:rPr lang="en-US" sz="1800" b="0" dirty="0">
                          <a:effectLst/>
                          <a:latin typeface="+mj-lt"/>
                        </a:rPr>
                        <a:t>Non-urban</a:t>
                      </a:r>
                      <a:endParaRPr lang="en-US" sz="1800" b="0" dirty="0">
                        <a:effectLst/>
                        <a:latin typeface="+mj-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j-lt"/>
                          <a:ea typeface="Verdana" panose="020B0604030504040204" pitchFamily="34" charset="0"/>
                          <a:cs typeface="Verdana" panose="020B0604030504040204" pitchFamily="34" charset="0"/>
                        </a:rPr>
                        <a:t>Retailer that primarily sells groceries with fewer than 11 store locations</a:t>
                      </a:r>
                      <a:endParaRPr lang="en-US" sz="2000" b="1" dirty="0">
                        <a:effectLst/>
                        <a:latin typeface="+mj-lt"/>
                        <a:ea typeface="Verdana" panose="020B0604030504040204" pitchFamily="34" charset="0"/>
                        <a:cs typeface="Verdana" panose="020B0604030504040204" pitchFamily="34" charset="0"/>
                      </a:endParaRPr>
                    </a:p>
                  </a:txBody>
                  <a:tcPr marL="68562" marR="68562" marT="0" marB="0" anchor="ctr">
                    <a:solidFill>
                      <a:schemeClr val="accent5">
                        <a:lumMod val="20000"/>
                        <a:lumOff val="80000"/>
                      </a:schemeClr>
                    </a:solidFill>
                  </a:tcPr>
                </a:tc>
                <a:extLst>
                  <a:ext uri="{0D108BD9-81ED-4DB2-BD59-A6C34878D82A}">
                    <a16:rowId xmlns:a16="http://schemas.microsoft.com/office/drawing/2014/main" val="2383617032"/>
                  </a:ext>
                </a:extLst>
              </a:tr>
              <a:tr h="740109">
                <a:tc>
                  <a:txBody>
                    <a:bodyPr/>
                    <a:lstStyle/>
                    <a:p>
                      <a:pPr marL="0" marR="0" algn="ctr">
                        <a:spcBef>
                          <a:spcPts val="0"/>
                        </a:spcBef>
                        <a:spcAft>
                          <a:spcPts val="0"/>
                        </a:spcAft>
                      </a:pPr>
                      <a:r>
                        <a:rPr lang="en-US" sz="2000" dirty="0">
                          <a:effectLst/>
                          <a:latin typeface="+mj-lt"/>
                        </a:rPr>
                        <a:t>10</a:t>
                      </a:r>
                      <a:endParaRPr lang="en-US" sz="2000" b="1" dirty="0">
                        <a:effectLst/>
                        <a:latin typeface="+mj-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800" b="1" dirty="0">
                          <a:effectLst/>
                          <a:latin typeface="+mj-lt"/>
                        </a:rPr>
                        <a:t>Regional Grocery Chain</a:t>
                      </a:r>
                      <a:endParaRPr lang="en-US" sz="1800" b="1" dirty="0">
                        <a:effectLst/>
                        <a:latin typeface="+mj-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ctr">
                        <a:spcBef>
                          <a:spcPts val="0"/>
                        </a:spcBef>
                        <a:spcAft>
                          <a:spcPts val="0"/>
                        </a:spcAft>
                      </a:pPr>
                      <a:r>
                        <a:rPr lang="en-US" sz="1800" b="0" dirty="0">
                          <a:effectLst/>
                          <a:latin typeface="+mj-lt"/>
                        </a:rPr>
                        <a:t>Urban</a:t>
                      </a:r>
                      <a:endParaRPr lang="en-US" sz="1800" b="0" dirty="0">
                        <a:effectLst/>
                        <a:latin typeface="+mj-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j-lt"/>
                          <a:ea typeface="Verdana" panose="020B0604030504040204" pitchFamily="34" charset="0"/>
                          <a:cs typeface="Verdana" panose="020B0604030504040204" pitchFamily="34" charset="0"/>
                        </a:rPr>
                        <a:t>Retailer that primarily sells groceries with at least 11 store locations and operates in 2 or more states</a:t>
                      </a:r>
                      <a:endParaRPr lang="en-US" sz="2000" b="1" dirty="0">
                        <a:effectLst/>
                        <a:latin typeface="+mj-lt"/>
                        <a:ea typeface="Verdana" panose="020B0604030504040204" pitchFamily="34" charset="0"/>
                        <a:cs typeface="Verdana" panose="020B0604030504040204" pitchFamily="34" charset="0"/>
                      </a:endParaRPr>
                    </a:p>
                  </a:txBody>
                  <a:tcPr marL="68562" marR="68562" marT="0" marB="0" anchor="ctr">
                    <a:solidFill>
                      <a:schemeClr val="accent5">
                        <a:lumMod val="20000"/>
                        <a:lumOff val="80000"/>
                      </a:schemeClr>
                    </a:solidFill>
                  </a:tcPr>
                </a:tc>
                <a:extLst>
                  <a:ext uri="{0D108BD9-81ED-4DB2-BD59-A6C34878D82A}">
                    <a16:rowId xmlns:a16="http://schemas.microsoft.com/office/drawing/2014/main" val="2715577679"/>
                  </a:ext>
                </a:extLst>
              </a:tr>
              <a:tr h="740109">
                <a:tc>
                  <a:txBody>
                    <a:bodyPr/>
                    <a:lstStyle/>
                    <a:p>
                      <a:pPr marL="0" marR="0" algn="ctr">
                        <a:spcBef>
                          <a:spcPts val="0"/>
                        </a:spcBef>
                        <a:spcAft>
                          <a:spcPts val="0"/>
                        </a:spcAft>
                      </a:pPr>
                      <a:r>
                        <a:rPr lang="en-US" sz="2000" dirty="0">
                          <a:effectLst/>
                          <a:latin typeface="+mj-lt"/>
                        </a:rPr>
                        <a:t>11</a:t>
                      </a:r>
                      <a:endParaRPr lang="en-US" sz="2000" b="1" dirty="0">
                        <a:effectLst/>
                        <a:latin typeface="+mj-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800" b="1" dirty="0">
                          <a:effectLst/>
                          <a:latin typeface="+mj-lt"/>
                        </a:rPr>
                        <a:t>Regional Grocery Chain</a:t>
                      </a:r>
                      <a:endParaRPr lang="en-US" sz="1800" b="1" dirty="0">
                        <a:effectLst/>
                        <a:latin typeface="+mj-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ctr">
                        <a:spcBef>
                          <a:spcPts val="0"/>
                        </a:spcBef>
                        <a:spcAft>
                          <a:spcPts val="0"/>
                        </a:spcAft>
                      </a:pPr>
                      <a:r>
                        <a:rPr lang="en-US" sz="1800" b="0" dirty="0">
                          <a:effectLst/>
                          <a:latin typeface="+mj-lt"/>
                        </a:rPr>
                        <a:t>Non-urban</a:t>
                      </a:r>
                      <a:endParaRPr lang="en-US" sz="1800" b="0" dirty="0">
                        <a:effectLst/>
                        <a:latin typeface="+mj-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j-lt"/>
                          <a:ea typeface="Verdana" panose="020B0604030504040204" pitchFamily="34" charset="0"/>
                          <a:cs typeface="Verdana" panose="020B0604030504040204" pitchFamily="34" charset="0"/>
                        </a:rPr>
                        <a:t>Retailer that primarily sells groceries with at least 11 store locations and operates in 2 or more states</a:t>
                      </a:r>
                      <a:endParaRPr lang="en-US" sz="2000" b="1" dirty="0">
                        <a:effectLst/>
                        <a:latin typeface="+mj-lt"/>
                        <a:ea typeface="Verdana" panose="020B0604030504040204" pitchFamily="34" charset="0"/>
                        <a:cs typeface="Verdana" panose="020B0604030504040204" pitchFamily="34" charset="0"/>
                      </a:endParaRPr>
                    </a:p>
                  </a:txBody>
                  <a:tcPr marL="68562" marR="68562" marT="0" marB="0" anchor="ctr">
                    <a:solidFill>
                      <a:schemeClr val="accent5">
                        <a:lumMod val="20000"/>
                        <a:lumOff val="80000"/>
                      </a:schemeClr>
                    </a:solidFill>
                  </a:tcPr>
                </a:tc>
                <a:extLst>
                  <a:ext uri="{0D108BD9-81ED-4DB2-BD59-A6C34878D82A}">
                    <a16:rowId xmlns:a16="http://schemas.microsoft.com/office/drawing/2014/main" val="1338657306"/>
                  </a:ext>
                </a:extLst>
              </a:tr>
            </a:tbl>
          </a:graphicData>
        </a:graphic>
      </p:graphicFrame>
      <p:sp>
        <p:nvSpPr>
          <p:cNvPr id="5" name="Rectangle 1">
            <a:extLst>
              <a:ext uri="{FF2B5EF4-FFF2-40B4-BE49-F238E27FC236}">
                <a16:creationId xmlns:a16="http://schemas.microsoft.com/office/drawing/2014/main" id="{E54B6808-550E-4D1D-8FAC-729B682DC962}"/>
              </a:ext>
            </a:extLst>
          </p:cNvPr>
          <p:cNvSpPr>
            <a:spLocks noChangeArrowheads="1"/>
          </p:cNvSpPr>
          <p:nvPr>
            <p:custDataLst>
              <p:tags r:id="rId4"/>
            </p:custDataLst>
          </p:nvPr>
        </p:nvSpPr>
        <p:spPr bwMode="auto">
          <a:xfrm>
            <a:off x="0" y="44879"/>
            <a:ext cx="184683" cy="369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6" tIns="45708" rIns="91416" bIns="45708" numCol="1" anchor="ctr" anchorCtr="0" compatLnSpc="1">
            <a:prstTxWarp prst="textNoShape">
              <a:avLst/>
            </a:prstTxWarp>
            <a:spAutoFit/>
          </a:bodyPr>
          <a:lstStyle/>
          <a:p>
            <a:endParaRPr lang="en-US" sz="1799" dirty="0"/>
          </a:p>
        </p:txBody>
      </p:sp>
    </p:spTree>
    <p:custDataLst>
      <p:tags r:id="rId1"/>
    </p:custDataLst>
    <p:extLst>
      <p:ext uri="{BB962C8B-B14F-4D97-AF65-F5344CB8AC3E}">
        <p14:creationId xmlns:p14="http://schemas.microsoft.com/office/powerpoint/2010/main" val="122409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21" name="Rectangle 25620">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23" name="Freeform: Shape 25622">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title"/>
            <p:custDataLst>
              <p:tags r:id="rId2"/>
            </p:custDataLst>
          </p:nvPr>
        </p:nvSpPr>
        <p:spPr>
          <a:xfrm>
            <a:off x="722996" y="258546"/>
            <a:ext cx="10742831" cy="1462088"/>
          </a:xfrm>
        </p:spPr>
        <p:txBody>
          <a:bodyPr>
            <a:normAutofit/>
          </a:bodyPr>
          <a:lstStyle/>
          <a:p>
            <a:r>
              <a:rPr lang="en-US" b="1" dirty="0">
                <a:latin typeface="Calibri" panose="020F0502020204030204" pitchFamily="34" charset="0"/>
                <a:ea typeface="Tahoma" pitchFamily="34" charset="0"/>
                <a:cs typeface="Calibri" panose="020F0502020204030204" pitchFamily="34" charset="0"/>
              </a:rPr>
              <a:t>Exempt Infant Formulas &amp; WIC-eligible </a:t>
            </a:r>
            <a:r>
              <a:rPr lang="en-US" b="1" dirty="0" err="1">
                <a:latin typeface="Calibri" panose="020F0502020204030204" pitchFamily="34" charset="0"/>
                <a:ea typeface="Tahoma" pitchFamily="34" charset="0"/>
                <a:cs typeface="Calibri" panose="020F0502020204030204" pitchFamily="34" charset="0"/>
              </a:rPr>
              <a:t>Nutritionals</a:t>
            </a:r>
            <a:endParaRPr lang="en-US" b="1" dirty="0">
              <a:latin typeface="Calibri" panose="020F0502020204030204" pitchFamily="34" charset="0"/>
              <a:ea typeface="Tahoma" pitchFamily="34" charset="0"/>
              <a:cs typeface="Calibri" panose="020F0502020204030204" pitchFamily="34" charset="0"/>
            </a:endParaRPr>
          </a:p>
        </p:txBody>
      </p:sp>
      <p:sp>
        <p:nvSpPr>
          <p:cNvPr id="25625" name="Arc 2562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603" name="Rectangle 3"/>
          <p:cNvSpPr>
            <a:spLocks noGrp="1" noChangeArrowheads="1"/>
          </p:cNvSpPr>
          <p:nvPr>
            <p:ph idx="1"/>
            <p:custDataLst>
              <p:tags r:id="rId3"/>
            </p:custDataLst>
          </p:nvPr>
        </p:nvSpPr>
        <p:spPr>
          <a:xfrm>
            <a:off x="837980" y="1739885"/>
            <a:ext cx="10512862" cy="4351338"/>
          </a:xfrm>
        </p:spPr>
        <p:txBody>
          <a:bodyPr>
            <a:normAutofit/>
          </a:bodyPr>
          <a:lstStyle/>
          <a:p>
            <a:pPr fontAlgn="auto"/>
            <a:r>
              <a:rPr lang="en-US" sz="3200" b="0" i="0" dirty="0">
                <a:effectLst/>
                <a:latin typeface="Calibri" panose="020F0502020204030204" pitchFamily="34" charset="0"/>
                <a:cs typeface="Calibri" panose="020F0502020204030204" pitchFamily="34" charset="0"/>
              </a:rPr>
              <a:t>Modified to meet special nutritional needs</a:t>
            </a:r>
          </a:p>
          <a:p>
            <a:pPr lvl="1" fontAlgn="auto">
              <a:buFont typeface="Wingdings" panose="05000000000000000000" pitchFamily="2" charset="2"/>
              <a:buChar char="ü"/>
            </a:pPr>
            <a:r>
              <a:rPr lang="en-US" sz="2800" b="0" i="0" dirty="0" err="1">
                <a:effectLst/>
                <a:latin typeface="Calibri" panose="020F0502020204030204" pitchFamily="34" charset="0"/>
                <a:cs typeface="Calibri" panose="020F0502020204030204" pitchFamily="34" charset="0"/>
              </a:rPr>
              <a:t>Nutramigen</a:t>
            </a:r>
            <a:r>
              <a:rPr lang="en-US" sz="2800" b="0" i="0" dirty="0">
                <a:effectLst/>
                <a:latin typeface="Calibri" panose="020F0502020204030204" pitchFamily="34" charset="0"/>
                <a:cs typeface="Calibri" panose="020F0502020204030204" pitchFamily="34" charset="0"/>
              </a:rPr>
              <a:t> and </a:t>
            </a:r>
            <a:r>
              <a:rPr lang="en-US" sz="2800" b="0" i="0" dirty="0" err="1">
                <a:effectLst/>
                <a:latin typeface="Calibri" panose="020F0502020204030204" pitchFamily="34" charset="0"/>
                <a:cs typeface="Calibri" panose="020F0502020204030204" pitchFamily="34" charset="0"/>
              </a:rPr>
              <a:t>Pregestimil</a:t>
            </a:r>
            <a:r>
              <a:rPr lang="en-US" sz="2800" b="0" i="0" dirty="0">
                <a:effectLst/>
                <a:latin typeface="Calibri" panose="020F0502020204030204" pitchFamily="34" charset="0"/>
                <a:cs typeface="Calibri" panose="020F0502020204030204" pitchFamily="34" charset="0"/>
              </a:rPr>
              <a:t> are examples of exempt formula</a:t>
            </a:r>
          </a:p>
          <a:p>
            <a:pPr lvl="1" fontAlgn="auto">
              <a:buFont typeface="Wingdings" panose="05000000000000000000" pitchFamily="2" charset="2"/>
              <a:buChar char="ü"/>
            </a:pPr>
            <a:r>
              <a:rPr lang="en-US" sz="2800" b="0" i="0" dirty="0">
                <a:effectLst/>
                <a:latin typeface="Calibri" panose="020F0502020204030204" pitchFamily="34" charset="0"/>
                <a:cs typeface="Calibri" panose="020F0502020204030204" pitchFamily="34" charset="0"/>
              </a:rPr>
              <a:t>Ensure and Boost are examples of WIC-eligible </a:t>
            </a:r>
            <a:r>
              <a:rPr lang="en-US" sz="2800" b="0" i="0" dirty="0" err="1">
                <a:effectLst/>
                <a:latin typeface="Calibri" panose="020F0502020204030204" pitchFamily="34" charset="0"/>
                <a:cs typeface="Calibri" panose="020F0502020204030204" pitchFamily="34" charset="0"/>
              </a:rPr>
              <a:t>nutritionals</a:t>
            </a:r>
            <a:endParaRPr lang="en-US" sz="2800" b="0" i="0" dirty="0">
              <a:effectLst/>
              <a:latin typeface="Calibri" panose="020F0502020204030204" pitchFamily="34" charset="0"/>
              <a:cs typeface="Calibri" panose="020F0502020204030204" pitchFamily="34" charset="0"/>
            </a:endParaRPr>
          </a:p>
          <a:p>
            <a:pPr fontAlgn="auto"/>
            <a:r>
              <a:rPr lang="en-US" sz="3200" b="0" i="0" dirty="0">
                <a:effectLst/>
                <a:latin typeface="Calibri" panose="020F0502020204030204" pitchFamily="34" charset="0"/>
                <a:cs typeface="Calibri" panose="020F0502020204030204" pitchFamily="34" charset="0"/>
              </a:rPr>
              <a:t>Shelf price can be charged for these items</a:t>
            </a:r>
          </a:p>
          <a:p>
            <a:pPr marR="0" lvl="2" fontAlgn="auto">
              <a:spcBef>
                <a:spcPts val="0"/>
              </a:spcBef>
              <a:spcAft>
                <a:spcPts val="0"/>
              </a:spcAft>
              <a:buFont typeface="Courier New" panose="02070309020205020404" pitchFamily="49" charset="0"/>
              <a:buChar char="o"/>
            </a:pPr>
            <a:r>
              <a:rPr lang="en-US" sz="2400" b="0" i="0" dirty="0">
                <a:effectLst/>
                <a:latin typeface="Calibri" panose="020F0502020204030204" pitchFamily="34" charset="0"/>
                <a:cs typeface="Calibri" panose="020F0502020204030204" pitchFamily="34" charset="0"/>
              </a:rPr>
              <a:t>NTEs do not apply – termed “exempt” for this reason</a:t>
            </a:r>
          </a:p>
          <a:p>
            <a:pPr fontAlgn="auto"/>
            <a:r>
              <a:rPr lang="en-US" sz="3200" b="0" i="0" dirty="0">
                <a:effectLst/>
                <a:latin typeface="Calibri" panose="020F0502020204030204" pitchFamily="34" charset="0"/>
                <a:cs typeface="Calibri" panose="020F0502020204030204" pitchFamily="34" charset="0"/>
              </a:rPr>
              <a:t>Exempt infant formulas and WIC-eligible </a:t>
            </a:r>
            <a:r>
              <a:rPr lang="en-US" sz="3200" b="0" i="0" dirty="0" err="1">
                <a:effectLst/>
                <a:latin typeface="Calibri" panose="020F0502020204030204" pitchFamily="34" charset="0"/>
                <a:cs typeface="Calibri" panose="020F0502020204030204" pitchFamily="34" charset="0"/>
              </a:rPr>
              <a:t>nutritionals</a:t>
            </a:r>
            <a:r>
              <a:rPr lang="en-US" sz="3200" b="0" i="0" dirty="0">
                <a:effectLst/>
                <a:latin typeface="Calibri" panose="020F0502020204030204" pitchFamily="34" charset="0"/>
                <a:cs typeface="Calibri" panose="020F0502020204030204" pitchFamily="34" charset="0"/>
              </a:rPr>
              <a:t> are listed </a:t>
            </a:r>
            <a:r>
              <a:rPr lang="en-US" sz="3200" dirty="0">
                <a:latin typeface="Calibri" panose="020F0502020204030204" pitchFamily="34" charset="0"/>
                <a:cs typeface="Calibri" panose="020F0502020204030204" pitchFamily="34" charset="0"/>
              </a:rPr>
              <a:t>on the Vendor webpage</a:t>
            </a:r>
            <a:endParaRPr lang="en-US" sz="3200" b="0" i="0" dirty="0">
              <a:effectLst/>
              <a:latin typeface="Calibri" panose="020F0502020204030204" pitchFamily="34" charset="0"/>
              <a:cs typeface="Calibri" panose="020F0502020204030204" pitchFamily="34" charset="0"/>
            </a:endParaRPr>
          </a:p>
          <a:p>
            <a:pPr fontAlgn="auto"/>
            <a:r>
              <a:rPr lang="en-US" sz="3200" b="0" i="0" dirty="0">
                <a:effectLst/>
                <a:latin typeface="Calibri" panose="020F0502020204030204" pitchFamily="34" charset="0"/>
                <a:cs typeface="Calibri" panose="020F0502020204030204" pitchFamily="34" charset="0"/>
              </a:rPr>
              <a:t>Does not include contract milk-based or soy-based formulas</a:t>
            </a:r>
          </a:p>
          <a:p>
            <a:pPr>
              <a:buFont typeface="Wingdings" panose="05000000000000000000" pitchFamily="2" charset="2"/>
              <a:buChar char="§"/>
            </a:pPr>
            <a:endParaRPr lang="en-US" dirty="0">
              <a:latin typeface="Constantia" panose="02030602050306030303" pitchFamily="18" charset="0"/>
              <a:ea typeface="Tahoma" pitchFamily="34" charset="0"/>
              <a:cs typeface="Tahoma" pitchFamily="34" charset="0"/>
            </a:endParaRPr>
          </a:p>
          <a:p>
            <a:pPr eaLnBrk="1" hangingPunct="1">
              <a:buFont typeface="Wingdings" panose="05000000000000000000" pitchFamily="2" charset="2"/>
              <a:buChar char="§"/>
            </a:pPr>
            <a:endParaRPr lang="en-US" b="1" dirty="0">
              <a:latin typeface="Constantia" panose="02030602050306030303" pitchFamily="18" charset="0"/>
              <a:ea typeface="Tahoma" pitchFamily="34" charset="0"/>
              <a:cs typeface="Tahoma" pitchFamily="34" charset="0"/>
            </a:endParaRPr>
          </a:p>
          <a:p>
            <a:pPr eaLnBrk="1" hangingPunct="1">
              <a:buFontTx/>
              <a:buNone/>
            </a:pPr>
            <a:endParaRPr lang="en-US" b="1"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4058834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45" name="Rectangle 2664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7" name="Freeform: Shape 2664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p:cNvSpPr>
            <a:spLocks noGrp="1"/>
          </p:cNvSpPr>
          <p:nvPr>
            <p:ph type="title"/>
            <p:custDataLst>
              <p:tags r:id="rId2"/>
            </p:custDataLst>
          </p:nvPr>
        </p:nvSpPr>
        <p:spPr>
          <a:xfrm>
            <a:off x="837981" y="181768"/>
            <a:ext cx="10666631" cy="1554163"/>
          </a:xfrm>
        </p:spPr>
        <p:txBody>
          <a:bodyPr>
            <a:normAutofit/>
          </a:bodyPr>
          <a:lstStyle/>
          <a:p>
            <a:r>
              <a:rPr lang="en-US" sz="4800" b="1" dirty="0">
                <a:latin typeface="Calibri" panose="020F0502020204030204" pitchFamily="34" charset="0"/>
                <a:ea typeface="Tahoma" pitchFamily="34" charset="0"/>
                <a:cs typeface="Calibri" panose="020F0502020204030204" pitchFamily="34" charset="0"/>
              </a:rPr>
              <a:t>Purchasing and Providing Infant Formula From a State-Approved Source</a:t>
            </a:r>
          </a:p>
        </p:txBody>
      </p:sp>
      <p:sp>
        <p:nvSpPr>
          <p:cNvPr id="26649" name="Arc 2664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627" name="Rectangle 3"/>
          <p:cNvSpPr>
            <a:spLocks noGrp="1" noChangeArrowheads="1"/>
          </p:cNvSpPr>
          <p:nvPr>
            <p:ph idx="1"/>
            <p:custDataLst>
              <p:tags r:id="rId3"/>
            </p:custDataLst>
          </p:nvPr>
        </p:nvSpPr>
        <p:spPr>
          <a:xfrm>
            <a:off x="837981" y="1724426"/>
            <a:ext cx="10795279" cy="4530724"/>
          </a:xfrm>
        </p:spPr>
        <p:txBody>
          <a:bodyPr>
            <a:normAutofit fontScale="92500"/>
          </a:bodyPr>
          <a:lstStyle/>
          <a:p>
            <a:pPr marL="457200" indent="-412750" eaLnBrk="1" hangingPunct="1"/>
            <a:r>
              <a:rPr lang="en-US" sz="3200" dirty="0">
                <a:latin typeface="Calibri" panose="020F0502020204030204" pitchFamily="34" charset="0"/>
                <a:ea typeface="Tahoma" pitchFamily="34" charset="0"/>
                <a:cs typeface="Calibri" panose="020F0502020204030204" pitchFamily="34" charset="0"/>
              </a:rPr>
              <a:t>Vendors must purchase and provide exempt infant formula and WIC-eligible </a:t>
            </a:r>
            <a:r>
              <a:rPr lang="en-US" sz="3200" dirty="0" err="1">
                <a:latin typeface="Calibri" panose="020F0502020204030204" pitchFamily="34" charset="0"/>
                <a:ea typeface="Tahoma" pitchFamily="34" charset="0"/>
                <a:cs typeface="Calibri" panose="020F0502020204030204" pitchFamily="34" charset="0"/>
              </a:rPr>
              <a:t>nutritionals</a:t>
            </a:r>
            <a:r>
              <a:rPr lang="en-US" sz="3200" dirty="0">
                <a:latin typeface="Calibri" panose="020F0502020204030204" pitchFamily="34" charset="0"/>
                <a:ea typeface="Tahoma" pitchFamily="34" charset="0"/>
                <a:cs typeface="Calibri" panose="020F0502020204030204" pitchFamily="34" charset="0"/>
              </a:rPr>
              <a:t> directly from a State-approved source</a:t>
            </a:r>
          </a:p>
          <a:p>
            <a:pPr marL="457200" indent="-412750">
              <a:buNone/>
            </a:pPr>
            <a:endParaRPr lang="en-US" sz="3200" dirty="0">
              <a:latin typeface="Calibri" panose="020F0502020204030204" pitchFamily="34" charset="0"/>
              <a:ea typeface="Tahoma" pitchFamily="34" charset="0"/>
              <a:cs typeface="Calibri" panose="020F0502020204030204" pitchFamily="34" charset="0"/>
            </a:endParaRPr>
          </a:p>
          <a:p>
            <a:pPr marL="457200" indent="-412750"/>
            <a:r>
              <a:rPr lang="en-US" sz="3200" dirty="0">
                <a:latin typeface="Calibri" panose="020F0502020204030204" pitchFamily="34" charset="0"/>
                <a:ea typeface="Tahoma" pitchFamily="34" charset="0"/>
                <a:cs typeface="Calibri" panose="020F0502020204030204" pitchFamily="34" charset="0"/>
              </a:rPr>
              <a:t>Authorized pharmacies will have their WIC Vendor Agreement terminated for failure to comply with these requirements</a:t>
            </a:r>
          </a:p>
          <a:p>
            <a:pPr marL="457200" indent="-412750"/>
            <a:endParaRPr lang="en-US" sz="3200" dirty="0">
              <a:latin typeface="Calibri" panose="020F0502020204030204" pitchFamily="34" charset="0"/>
              <a:ea typeface="Tahoma" pitchFamily="34" charset="0"/>
              <a:cs typeface="Calibri" panose="020F0502020204030204" pitchFamily="34" charset="0"/>
            </a:endParaRPr>
          </a:p>
          <a:p>
            <a:pPr marL="457200" indent="-412750"/>
            <a:r>
              <a:rPr lang="en-US" sz="3200" dirty="0">
                <a:latin typeface="Calibri" panose="020F0502020204030204" pitchFamily="34" charset="0"/>
                <a:ea typeface="Tahoma" pitchFamily="34" charset="0"/>
                <a:cs typeface="Calibri" panose="020F0502020204030204" pitchFamily="34" charset="0"/>
              </a:rPr>
              <a:t>A list of State-approved sources can be obtained from your Local WIC Agency or found at </a:t>
            </a:r>
            <a:r>
              <a:rPr lang="en-US" sz="3200" dirty="0">
                <a:latin typeface="Calibri" panose="020F0502020204030204" pitchFamily="34" charset="0"/>
                <a:ea typeface="Tahoma" pitchFamily="34" charset="0"/>
                <a:cs typeface="Calibri" panose="020F0502020204030204" pitchFamily="34" charset="0"/>
                <a:hlinkClick r:id="rId7"/>
              </a:rPr>
              <a:t>https://www.ncdhhs.gov/wicvendorsconnection</a:t>
            </a:r>
            <a:endParaRPr lang="en-US" sz="3200" dirty="0">
              <a:latin typeface="Calibri" panose="020F0502020204030204" pitchFamily="34" charset="0"/>
              <a:ea typeface="Tahoma" pitchFamily="34" charset="0"/>
              <a:cs typeface="Calibri" panose="020F0502020204030204" pitchFamily="34" charset="0"/>
            </a:endParaRPr>
          </a:p>
          <a:p>
            <a:pPr marL="457200" indent="-412750"/>
            <a:endParaRPr lang="en-US" dirty="0">
              <a:latin typeface="Constantia" panose="02030602050306030303" pitchFamily="18" charset="0"/>
              <a:ea typeface="Tahoma" pitchFamily="34" charset="0"/>
              <a:cs typeface="Tahoma" pitchFamily="34" charset="0"/>
            </a:endParaRPr>
          </a:p>
          <a:p>
            <a:endParaRPr lang="en-US" dirty="0">
              <a:latin typeface="Constantia" panose="02030602050306030303" pitchFamily="18" charset="0"/>
              <a:ea typeface="Tahoma" pitchFamily="34" charset="0"/>
              <a:cs typeface="Tahoma" pitchFamily="34" charset="0"/>
            </a:endParaRPr>
          </a:p>
          <a:p>
            <a:pPr marL="0" indent="0">
              <a:buNone/>
            </a:pPr>
            <a:endParaRPr lang="en-US" dirty="0">
              <a:latin typeface="Constantia" panose="02030602050306030303" pitchFamily="18" charset="0"/>
              <a:ea typeface="Tahoma" pitchFamily="34" charset="0"/>
              <a:cs typeface="Tahoma" pitchFamily="34" charset="0"/>
            </a:endParaRPr>
          </a:p>
          <a:p>
            <a:pPr eaLnBrk="1" hangingPunct="1"/>
            <a:endParaRPr lang="en-US" dirty="0">
              <a:latin typeface="Constantia" panose="02030602050306030303" pitchFamily="18" charset="0"/>
              <a:ea typeface="Tahoma" pitchFamily="34" charset="0"/>
              <a:cs typeface="Tahoma" pitchFamily="34" charset="0"/>
            </a:endParaRPr>
          </a:p>
          <a:p>
            <a:pPr eaLnBrk="1" hangingPunct="1">
              <a:buFontTx/>
              <a:buNone/>
            </a:pPr>
            <a:endParaRPr lang="en-US"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837981" y="6356350"/>
            <a:ext cx="2742486" cy="365125"/>
          </a:xfrm>
        </p:spPr>
        <p:txBody>
          <a:bodyPr>
            <a:normAutofit/>
          </a:bodyPr>
          <a:lstStyle/>
          <a:p>
            <a:pPr>
              <a:spcAft>
                <a:spcPts val="600"/>
              </a:spcAft>
            </a:pPr>
            <a:r>
              <a:rPr lang="en-US"/>
              <a:t> </a:t>
            </a:r>
          </a:p>
        </p:txBody>
      </p:sp>
    </p:spTree>
    <p:custDataLst>
      <p:tags r:id="rId1"/>
    </p:custDataLst>
    <p:extLst>
      <p:ext uri="{BB962C8B-B14F-4D97-AF65-F5344CB8AC3E}">
        <p14:creationId xmlns:p14="http://schemas.microsoft.com/office/powerpoint/2010/main" val="969644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51" name="Rectangle 26650">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53" name="Freeform: Shape 26652">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p:cNvSpPr>
            <a:spLocks noGrp="1"/>
          </p:cNvSpPr>
          <p:nvPr>
            <p:ph type="title"/>
            <p:custDataLst>
              <p:tags r:id="rId2"/>
            </p:custDataLst>
          </p:nvPr>
        </p:nvSpPr>
        <p:spPr>
          <a:xfrm>
            <a:off x="837981" y="183019"/>
            <a:ext cx="10666631" cy="1597024"/>
          </a:xfrm>
        </p:spPr>
        <p:txBody>
          <a:bodyPr>
            <a:normAutofit/>
          </a:bodyPr>
          <a:lstStyle/>
          <a:p>
            <a:r>
              <a:rPr lang="en-US" b="1" dirty="0">
                <a:latin typeface="Calibri" panose="020F0502020204030204" pitchFamily="34" charset="0"/>
                <a:ea typeface="Tahoma" pitchFamily="34" charset="0"/>
                <a:cs typeface="Calibri" panose="020F0502020204030204" pitchFamily="34" charset="0"/>
              </a:rPr>
              <a:t>Purchasing and Providing Infant Formula From a State-Approved Source continued</a:t>
            </a:r>
          </a:p>
        </p:txBody>
      </p:sp>
      <p:sp>
        <p:nvSpPr>
          <p:cNvPr id="26655" name="Arc 2665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627" name="Rectangle 3"/>
          <p:cNvSpPr>
            <a:spLocks noGrp="1" noChangeArrowheads="1"/>
          </p:cNvSpPr>
          <p:nvPr>
            <p:ph idx="1"/>
            <p:custDataLst>
              <p:tags r:id="rId3"/>
            </p:custDataLst>
          </p:nvPr>
        </p:nvSpPr>
        <p:spPr>
          <a:xfrm>
            <a:off x="827943" y="1689101"/>
            <a:ext cx="10666631" cy="4530724"/>
          </a:xfrm>
        </p:spPr>
        <p:txBody>
          <a:bodyPr>
            <a:normAutofit fontScale="92500"/>
          </a:bodyPr>
          <a:lstStyle/>
          <a:p>
            <a:pPr marL="457200" indent="-412750"/>
            <a:r>
              <a:rPr lang="en-US" sz="3600" dirty="0">
                <a:ea typeface="Tahoma" pitchFamily="34" charset="0"/>
                <a:cs typeface="Tahoma" pitchFamily="34" charset="0"/>
              </a:rPr>
              <a:t>Vendors </a:t>
            </a:r>
            <a:r>
              <a:rPr lang="en-US" sz="3600" b="1" dirty="0">
                <a:ea typeface="Tahoma" pitchFamily="34" charset="0"/>
                <a:cs typeface="Tahoma" pitchFamily="34" charset="0"/>
              </a:rPr>
              <a:t>MUST</a:t>
            </a:r>
            <a:r>
              <a:rPr lang="en-US" sz="3600" dirty="0">
                <a:ea typeface="Tahoma" pitchFamily="34" charset="0"/>
                <a:cs typeface="Tahoma" pitchFamily="34" charset="0"/>
              </a:rPr>
              <a:t> keep invoices and receipts showing dates purchased and sources of exempt infant formula and WIC-eligible </a:t>
            </a:r>
            <a:r>
              <a:rPr lang="en-US" sz="3600" dirty="0" err="1">
                <a:ea typeface="Tahoma" pitchFamily="34" charset="0"/>
                <a:cs typeface="Tahoma" pitchFamily="34" charset="0"/>
              </a:rPr>
              <a:t>nutritionals</a:t>
            </a:r>
            <a:endParaRPr lang="en-US" sz="3600" dirty="0">
              <a:ea typeface="Tahoma" pitchFamily="34" charset="0"/>
              <a:cs typeface="Tahoma" pitchFamily="34" charset="0"/>
            </a:endParaRPr>
          </a:p>
          <a:p>
            <a:pPr marL="1234207" lvl="3" indent="-412750">
              <a:buFont typeface="Wingdings" panose="05000000000000000000" pitchFamily="2" charset="2"/>
              <a:buChar char="ü"/>
            </a:pPr>
            <a:r>
              <a:rPr lang="en-US" sz="2400" dirty="0">
                <a:ea typeface="Tahoma" pitchFamily="34" charset="0"/>
                <a:cs typeface="Tahoma" pitchFamily="34" charset="0"/>
              </a:rPr>
              <a:t>Must detail the name of the seller and be prepared entirely by the seller or on the seller’s business letterhead; the date of purchase and the date the authorized vendor received the WIC supplemental food at the store if different from the date of purchase; and a description of each WIC supplemental food item purchased, including brand name, unit size, type or form, and quantity.</a:t>
            </a:r>
          </a:p>
          <a:p>
            <a:pPr marL="457200" indent="-412750"/>
            <a:r>
              <a:rPr lang="en-US" sz="3600" b="1" dirty="0">
                <a:ea typeface="Tahoma" pitchFamily="34" charset="0"/>
                <a:cs typeface="Tahoma" pitchFamily="34" charset="0"/>
              </a:rPr>
              <a:t>Authorized pharmacies may only accept </a:t>
            </a:r>
            <a:r>
              <a:rPr lang="en-US" sz="3600" b="1" dirty="0" err="1">
                <a:ea typeface="Tahoma" pitchFamily="34" charset="0"/>
                <a:cs typeface="Tahoma" pitchFamily="34" charset="0"/>
              </a:rPr>
              <a:t>eWIC</a:t>
            </a:r>
            <a:r>
              <a:rPr lang="en-US" sz="3600" b="1" dirty="0">
                <a:ea typeface="Tahoma" pitchFamily="34" charset="0"/>
                <a:cs typeface="Tahoma" pitchFamily="34" charset="0"/>
              </a:rPr>
              <a:t> benefits for exempt infant formula and WIC-eligible </a:t>
            </a:r>
            <a:r>
              <a:rPr lang="en-US" sz="3600" b="1" dirty="0" err="1">
                <a:ea typeface="Tahoma" pitchFamily="34" charset="0"/>
                <a:cs typeface="Tahoma" pitchFamily="34" charset="0"/>
              </a:rPr>
              <a:t>nutritionals</a:t>
            </a:r>
            <a:r>
              <a:rPr lang="en-US" sz="3600" b="1" dirty="0">
                <a:ea typeface="Tahoma" pitchFamily="34" charset="0"/>
                <a:cs typeface="Tahoma" pitchFamily="34" charset="0"/>
              </a:rPr>
              <a:t>.</a:t>
            </a:r>
          </a:p>
          <a:p>
            <a:endParaRPr lang="en-US" dirty="0">
              <a:ea typeface="Tahoma" pitchFamily="34" charset="0"/>
              <a:cs typeface="Tahoma" pitchFamily="34" charset="0"/>
            </a:endParaRPr>
          </a:p>
          <a:p>
            <a:pPr marL="0" indent="0">
              <a:buNone/>
            </a:pPr>
            <a:endParaRPr lang="en-US" dirty="0">
              <a:latin typeface="Constantia" panose="02030602050306030303" pitchFamily="18" charset="0"/>
              <a:ea typeface="Tahoma" pitchFamily="34" charset="0"/>
              <a:cs typeface="Tahoma" pitchFamily="34" charset="0"/>
            </a:endParaRPr>
          </a:p>
          <a:p>
            <a:pPr eaLnBrk="1" hangingPunct="1"/>
            <a:endParaRPr lang="en-US" dirty="0">
              <a:latin typeface="Constantia" panose="02030602050306030303" pitchFamily="18" charset="0"/>
              <a:ea typeface="Tahoma" pitchFamily="34" charset="0"/>
              <a:cs typeface="Tahoma" pitchFamily="34" charset="0"/>
            </a:endParaRPr>
          </a:p>
          <a:p>
            <a:pPr eaLnBrk="1" hangingPunct="1">
              <a:buFontTx/>
              <a:buNone/>
            </a:pPr>
            <a:endParaRPr lang="en-US"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837981" y="6356350"/>
            <a:ext cx="2742486" cy="365125"/>
          </a:xfrm>
        </p:spPr>
        <p:txBody>
          <a:bodyPr>
            <a:normAutofit/>
          </a:bodyPr>
          <a:lstStyle/>
          <a:p>
            <a:pPr>
              <a:spcAft>
                <a:spcPts val="600"/>
              </a:spcAft>
            </a:pPr>
            <a:r>
              <a:rPr lang="en-US"/>
              <a:t> </a:t>
            </a:r>
          </a:p>
        </p:txBody>
      </p:sp>
    </p:spTree>
    <p:custDataLst>
      <p:tags r:id="rId1"/>
    </p:custDataLst>
    <p:extLst>
      <p:ext uri="{BB962C8B-B14F-4D97-AF65-F5344CB8AC3E}">
        <p14:creationId xmlns:p14="http://schemas.microsoft.com/office/powerpoint/2010/main" val="1102943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51" name="Rectangle 2665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53" name="Oval 2665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61" y="1119031"/>
            <a:ext cx="4618735"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custDataLst>
              <p:tags r:id="rId2"/>
            </p:custDataLst>
          </p:nvPr>
        </p:nvSpPr>
        <p:spPr>
          <a:xfrm>
            <a:off x="1170769" y="1396686"/>
            <a:ext cx="3239662" cy="4064628"/>
          </a:xfrm>
        </p:spPr>
        <p:txBody>
          <a:bodyPr>
            <a:normAutofit/>
          </a:bodyPr>
          <a:lstStyle/>
          <a:p>
            <a:pPr algn="ctr"/>
            <a:r>
              <a:rPr lang="en-US" sz="6000" b="1" kern="1200" dirty="0">
                <a:solidFill>
                  <a:srgbClr val="FFFFFF"/>
                </a:solidFill>
                <a:latin typeface="Calibri" panose="020F0502020204030204" pitchFamily="34" charset="0"/>
                <a:cs typeface="Calibri" panose="020F0502020204030204" pitchFamily="34" charset="0"/>
              </a:rPr>
              <a:t>Contract Formulas</a:t>
            </a:r>
            <a:endParaRPr lang="en-US" sz="6000" b="1" dirty="0">
              <a:solidFill>
                <a:srgbClr val="FFFFFF"/>
              </a:solidFill>
              <a:latin typeface="Calibri" panose="020F0502020204030204" pitchFamily="34" charset="0"/>
              <a:ea typeface="Tahoma" pitchFamily="34" charset="0"/>
              <a:cs typeface="Calibri" panose="020F0502020204030204" pitchFamily="34" charset="0"/>
            </a:endParaRPr>
          </a:p>
        </p:txBody>
      </p:sp>
      <p:sp>
        <p:nvSpPr>
          <p:cNvPr id="26655" name="Arc 2665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1458" y="941148"/>
            <a:ext cx="2987121"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657" name="Oval 2665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811" y="4780992"/>
            <a:ext cx="545957"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98D26ABD-51DF-2203-D42D-6F59A19424E2}"/>
              </a:ext>
            </a:extLst>
          </p:cNvPr>
          <p:cNvSpPr>
            <a:spLocks noGrp="1"/>
          </p:cNvSpPr>
          <p:nvPr>
            <p:ph idx="1"/>
          </p:nvPr>
        </p:nvSpPr>
        <p:spPr>
          <a:xfrm>
            <a:off x="5390696" y="1906016"/>
            <a:ext cx="6135858" cy="3045967"/>
          </a:xfrm>
        </p:spPr>
        <p:txBody>
          <a:bodyPr>
            <a:normAutofit/>
          </a:bodyPr>
          <a:lstStyle/>
          <a:p>
            <a:pPr marL="457200" lvl="1" indent="0">
              <a:spcAft>
                <a:spcPts val="600"/>
              </a:spcAft>
              <a:buNone/>
            </a:pPr>
            <a:r>
              <a:rPr lang="en-US" sz="4000" dirty="0"/>
              <a:t>Milk-based and soy-based contract formula </a:t>
            </a:r>
            <a:r>
              <a:rPr lang="en-US" sz="4000" b="1" dirty="0">
                <a:solidFill>
                  <a:srgbClr val="FF0000"/>
                </a:solidFill>
              </a:rPr>
              <a:t>CANNOT</a:t>
            </a:r>
            <a:r>
              <a:rPr lang="en-US" sz="4000" dirty="0"/>
              <a:t> be provided to WIC customers by Free-standing Pharmacies</a:t>
            </a:r>
          </a:p>
          <a:p>
            <a:pPr indent="-228600" defTabSz="914400">
              <a:spcAft>
                <a:spcPts val="600"/>
              </a:spcAft>
              <a:buFont typeface="Arial" panose="020B0604020202020204" pitchFamily="34" charset="0"/>
              <a:buChar char="•"/>
            </a:pPr>
            <a:endParaRPr lang="en-US" dirty="0"/>
          </a:p>
        </p:txBody>
      </p:sp>
      <p:sp>
        <p:nvSpPr>
          <p:cNvPr id="2" name="Date Placeholder 1"/>
          <p:cNvSpPr>
            <a:spLocks noGrp="1"/>
          </p:cNvSpPr>
          <p:nvPr>
            <p:ph type="dt" sz="half" idx="10"/>
            <p:custDataLst>
              <p:tags r:id="rId3"/>
            </p:custDataLst>
          </p:nvPr>
        </p:nvSpPr>
        <p:spPr>
          <a:xfrm>
            <a:off x="837981" y="6356350"/>
            <a:ext cx="2742486" cy="365125"/>
          </a:xfrm>
        </p:spPr>
        <p:txBody>
          <a:bodyPr>
            <a:normAutofit/>
          </a:bodyPr>
          <a:lstStyle/>
          <a:p>
            <a:pPr>
              <a:spcAft>
                <a:spcPts val="600"/>
              </a:spcAft>
            </a:pPr>
            <a:r>
              <a:rPr lang="en-US"/>
              <a:t> </a:t>
            </a:r>
          </a:p>
        </p:txBody>
      </p:sp>
    </p:spTree>
    <p:custDataLst>
      <p:tags r:id="rId1"/>
    </p:custDataLst>
    <p:extLst>
      <p:ext uri="{BB962C8B-B14F-4D97-AF65-F5344CB8AC3E}">
        <p14:creationId xmlns:p14="http://schemas.microsoft.com/office/powerpoint/2010/main" val="276788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1" name="Rectangle 514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3" name="Freeform: Shape 514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66186"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2"/>
          <p:cNvSpPr>
            <a:spLocks noGrp="1" noChangeArrowheads="1"/>
          </p:cNvSpPr>
          <p:nvPr>
            <p:ph type="title"/>
            <p:custDataLst>
              <p:tags r:id="rId2"/>
            </p:custDataLst>
          </p:nvPr>
        </p:nvSpPr>
        <p:spPr>
          <a:xfrm>
            <a:off x="435647" y="1143000"/>
            <a:ext cx="3731357" cy="4461163"/>
          </a:xfrm>
        </p:spPr>
        <p:txBody>
          <a:bodyPr>
            <a:normAutofit/>
          </a:bodyPr>
          <a:lstStyle/>
          <a:p>
            <a:pPr eaLnBrk="1" hangingPunct="1"/>
            <a:r>
              <a:rPr lang="en-US" sz="6000" b="1" dirty="0">
                <a:solidFill>
                  <a:srgbClr val="FFFFFF"/>
                </a:solidFill>
                <a:latin typeface="Calibri" panose="020F0502020204030204" pitchFamily="34" charset="0"/>
                <a:ea typeface="Tahoma" pitchFamily="34" charset="0"/>
                <a:cs typeface="Calibri" panose="020F0502020204030204" pitchFamily="34" charset="0"/>
              </a:rPr>
              <a:t>Training Overview and Goals</a:t>
            </a:r>
          </a:p>
        </p:txBody>
      </p:sp>
      <p:sp>
        <p:nvSpPr>
          <p:cNvPr id="5145" name="Arc 514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48435" y="2455479"/>
            <a:ext cx="4082370"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23" name="Rectangle 3"/>
          <p:cNvSpPr>
            <a:spLocks noGrp="1" noChangeArrowheads="1"/>
          </p:cNvSpPr>
          <p:nvPr>
            <p:ph idx="1"/>
            <p:custDataLst>
              <p:tags r:id="rId3"/>
            </p:custDataLst>
          </p:nvPr>
        </p:nvSpPr>
        <p:spPr>
          <a:xfrm>
            <a:off x="4166186" y="381000"/>
            <a:ext cx="7184657" cy="6157912"/>
          </a:xfrm>
        </p:spPr>
        <p:txBody>
          <a:bodyPr anchor="ctr">
            <a:normAutofit/>
          </a:bodyPr>
          <a:lstStyle/>
          <a:p>
            <a:pPr marL="0" indent="0" eaLnBrk="1" hangingPunct="1">
              <a:buNone/>
            </a:pPr>
            <a:r>
              <a:rPr lang="en-US" dirty="0">
                <a:latin typeface="+mj-lt"/>
                <a:ea typeface="Tahoma" pitchFamily="34" charset="0"/>
                <a:cs typeface="Tahoma" pitchFamily="34" charset="0"/>
              </a:rPr>
              <a:t> </a:t>
            </a:r>
            <a:r>
              <a:rPr lang="en-US" sz="3200" dirty="0">
                <a:latin typeface="Calibri" panose="020F0502020204030204" pitchFamily="34" charset="0"/>
                <a:ea typeface="Tahoma" pitchFamily="34" charset="0"/>
                <a:cs typeface="Calibri" panose="020F0502020204030204" pitchFamily="34" charset="0"/>
              </a:rPr>
              <a:t>After completing this training, pharmacy vendors will have a clear understanding of the following topics:</a:t>
            </a:r>
          </a:p>
          <a:p>
            <a:pPr marL="914400" lvl="1" indent="-509588"/>
            <a:r>
              <a:rPr lang="en-US" sz="2800" dirty="0">
                <a:latin typeface="Calibri" panose="020F0502020204030204" pitchFamily="34" charset="0"/>
                <a:ea typeface="Tahoma" pitchFamily="34" charset="0"/>
                <a:cs typeface="Calibri" panose="020F0502020204030204" pitchFamily="34" charset="0"/>
              </a:rPr>
              <a:t>Maintaining vendor status </a:t>
            </a:r>
          </a:p>
          <a:p>
            <a:pPr marL="914400" lvl="1" indent="-509588"/>
            <a:r>
              <a:rPr lang="en-US" sz="2800" dirty="0">
                <a:latin typeface="Calibri" panose="020F0502020204030204" pitchFamily="34" charset="0"/>
                <a:ea typeface="Tahoma" pitchFamily="34" charset="0"/>
                <a:cs typeface="Calibri" panose="020F0502020204030204" pitchFamily="34" charset="0"/>
              </a:rPr>
              <a:t>Vendor selection criteria</a:t>
            </a:r>
          </a:p>
          <a:p>
            <a:pPr marL="914400" lvl="1" indent="-509588"/>
            <a:r>
              <a:rPr lang="en-US" sz="2800" dirty="0">
                <a:latin typeface="Calibri" panose="020F0502020204030204" pitchFamily="34" charset="0"/>
                <a:ea typeface="Tahoma" pitchFamily="34" charset="0"/>
                <a:cs typeface="Calibri" panose="020F0502020204030204" pitchFamily="34" charset="0"/>
              </a:rPr>
              <a:t>Classification of free-standing pharmacies</a:t>
            </a:r>
          </a:p>
          <a:p>
            <a:pPr marL="914400" lvl="1" indent="-509588"/>
            <a:r>
              <a:rPr lang="en-US" sz="2800" dirty="0">
                <a:latin typeface="Calibri" panose="020F0502020204030204" pitchFamily="34" charset="0"/>
                <a:ea typeface="Tahoma" pitchFamily="34" charset="0"/>
                <a:cs typeface="Calibri" panose="020F0502020204030204" pitchFamily="34" charset="0"/>
              </a:rPr>
              <a:t>WIC-eligible </a:t>
            </a:r>
            <a:r>
              <a:rPr lang="en-US" sz="2800" dirty="0" err="1">
                <a:latin typeface="Calibri" panose="020F0502020204030204" pitchFamily="34" charset="0"/>
                <a:ea typeface="Tahoma" pitchFamily="34" charset="0"/>
                <a:cs typeface="Calibri" panose="020F0502020204030204" pitchFamily="34" charset="0"/>
              </a:rPr>
              <a:t>nutritionals</a:t>
            </a:r>
            <a:r>
              <a:rPr lang="en-US" sz="2800" dirty="0">
                <a:latin typeface="Calibri" panose="020F0502020204030204" pitchFamily="34" charset="0"/>
                <a:ea typeface="Tahoma" pitchFamily="34" charset="0"/>
                <a:cs typeface="Calibri" panose="020F0502020204030204" pitchFamily="34" charset="0"/>
              </a:rPr>
              <a:t> and exempt infant formula</a:t>
            </a:r>
          </a:p>
          <a:p>
            <a:pPr marL="914400" lvl="1" indent="-509588"/>
            <a:r>
              <a:rPr lang="en-US" sz="2800" dirty="0" err="1">
                <a:latin typeface="Calibri" panose="020F0502020204030204" pitchFamily="34" charset="0"/>
                <a:ea typeface="Tahoma" pitchFamily="34" charset="0"/>
                <a:cs typeface="Calibri" panose="020F0502020204030204" pitchFamily="34" charset="0"/>
              </a:rPr>
              <a:t>eWIC</a:t>
            </a:r>
            <a:r>
              <a:rPr lang="en-US" sz="2800" dirty="0">
                <a:latin typeface="Calibri" panose="020F0502020204030204" pitchFamily="34" charset="0"/>
                <a:ea typeface="Tahoma" pitchFamily="34" charset="0"/>
                <a:cs typeface="Calibri" panose="020F0502020204030204" pitchFamily="34" charset="0"/>
              </a:rPr>
              <a:t> procedures</a:t>
            </a:r>
          </a:p>
          <a:p>
            <a:pPr marL="914400" lvl="1" indent="-509588"/>
            <a:r>
              <a:rPr lang="en-US" sz="2800" dirty="0">
                <a:latin typeface="Calibri" panose="020F0502020204030204" pitchFamily="34" charset="0"/>
                <a:ea typeface="Tahoma" pitchFamily="34" charset="0"/>
                <a:cs typeface="Calibri" panose="020F0502020204030204" pitchFamily="34" charset="0"/>
              </a:rPr>
              <a:t>Program compliance and preventing fraud</a:t>
            </a:r>
          </a:p>
          <a:p>
            <a:pPr lvl="2">
              <a:buFont typeface="Wingdings" panose="05000000000000000000" pitchFamily="2" charset="2"/>
              <a:buChar char="ü"/>
            </a:pPr>
            <a:r>
              <a:rPr lang="en-US" sz="2400" dirty="0">
                <a:latin typeface="Calibri" panose="020F0502020204030204" pitchFamily="34" charset="0"/>
                <a:ea typeface="Tahoma" pitchFamily="34" charset="0"/>
                <a:cs typeface="Calibri" panose="020F0502020204030204" pitchFamily="34" charset="0"/>
              </a:rPr>
              <a:t>Monitoring, compliance investigations, violations &amp;  patterns of occurrences, claims &amp; handling customer service issues (complaints)</a:t>
            </a:r>
          </a:p>
          <a:p>
            <a:pPr lvl="1"/>
            <a:r>
              <a:rPr lang="en-US" sz="2800" dirty="0">
                <a:latin typeface="Calibri" panose="020F0502020204030204" pitchFamily="34" charset="0"/>
                <a:ea typeface="Tahoma" pitchFamily="34" charset="0"/>
                <a:cs typeface="Calibri" panose="020F0502020204030204" pitchFamily="34" charset="0"/>
              </a:rPr>
              <a:t>Completing required forms</a:t>
            </a:r>
          </a:p>
          <a:p>
            <a:pPr lvl="1"/>
            <a:endParaRPr lang="en-US"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837981" y="6356350"/>
            <a:ext cx="1639530" cy="365125"/>
          </a:xfrm>
        </p:spPr>
        <p:txBody>
          <a:bodyPr>
            <a:normAutofit/>
          </a:bodyPr>
          <a:lstStyle/>
          <a:p>
            <a:pPr>
              <a:spcAft>
                <a:spcPts val="600"/>
              </a:spcAft>
            </a:pPr>
            <a:r>
              <a:rPr lang="en-US">
                <a:solidFill>
                  <a:srgbClr val="FFFFFF"/>
                </a:solidFill>
              </a:rPr>
              <a:t> </a:t>
            </a:r>
          </a:p>
        </p:txBody>
      </p:sp>
    </p:spTree>
    <p:custDataLst>
      <p:tags r:id="rId1"/>
    </p:custDataLst>
    <p:extLst>
      <p:ext uri="{BB962C8B-B14F-4D97-AF65-F5344CB8AC3E}">
        <p14:creationId xmlns:p14="http://schemas.microsoft.com/office/powerpoint/2010/main" val="2217052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31" name="Rectangle 2153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33" name="Freeform: Shape 2153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66186"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7" name="Rectangle 5"/>
          <p:cNvSpPr>
            <a:spLocks noGrp="1" noChangeArrowheads="1"/>
          </p:cNvSpPr>
          <p:nvPr>
            <p:ph type="title"/>
            <p:custDataLst>
              <p:tags r:id="rId2"/>
            </p:custDataLst>
          </p:nvPr>
        </p:nvSpPr>
        <p:spPr>
          <a:xfrm>
            <a:off x="63793" y="1141539"/>
            <a:ext cx="4038600" cy="4485228"/>
          </a:xfrm>
        </p:spPr>
        <p:txBody>
          <a:bodyPr>
            <a:normAutofit/>
          </a:bodyPr>
          <a:lstStyle/>
          <a:p>
            <a:pPr algn="ctr" eaLnBrk="1" hangingPunct="1"/>
            <a:r>
              <a:rPr lang="en-US" sz="6000" b="1" dirty="0">
                <a:solidFill>
                  <a:srgbClr val="FFFFFF"/>
                </a:solidFill>
                <a:latin typeface="Calibri" panose="020F0502020204030204" pitchFamily="34" charset="0"/>
                <a:ea typeface="Tahoma" pitchFamily="34" charset="0"/>
                <a:cs typeface="Calibri" panose="020F0502020204030204" pitchFamily="34" charset="0"/>
              </a:rPr>
              <a:t>Only Provide Item(s) Issued to Customer</a:t>
            </a:r>
          </a:p>
        </p:txBody>
      </p:sp>
      <p:sp>
        <p:nvSpPr>
          <p:cNvPr id="21535" name="Arc 2153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48435" y="2455479"/>
            <a:ext cx="4082370"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Content Placeholder 1"/>
          <p:cNvSpPr>
            <a:spLocks noGrp="1"/>
          </p:cNvSpPr>
          <p:nvPr>
            <p:ph idx="1"/>
            <p:custDataLst>
              <p:tags r:id="rId3"/>
            </p:custDataLst>
          </p:nvPr>
        </p:nvSpPr>
        <p:spPr>
          <a:xfrm>
            <a:off x="4446149" y="591344"/>
            <a:ext cx="6904693" cy="5585619"/>
          </a:xfrm>
        </p:spPr>
        <p:txBody>
          <a:bodyPr anchor="ctr">
            <a:normAutofit/>
          </a:bodyPr>
          <a:lstStyle/>
          <a:p>
            <a:pPr marL="457200" indent="-412750">
              <a:tabLst>
                <a:tab pos="1038217" algn="l"/>
              </a:tabLst>
            </a:pPr>
            <a:r>
              <a:rPr lang="en-US">
                <a:latin typeface="Calibri" panose="020F0502020204030204" pitchFamily="34" charset="0"/>
                <a:ea typeface="Tahoma" pitchFamily="34" charset="0"/>
                <a:cs typeface="Calibri" panose="020F0502020204030204" pitchFamily="34" charset="0"/>
              </a:rPr>
              <a:t>Free-standing pharmacy vendors must provide only the brand, size, quantity and type of exempt infant formula or WIC-eligible nutritional issued to the WIC customer</a:t>
            </a:r>
          </a:p>
          <a:p>
            <a:pPr marL="457200" indent="-412750">
              <a:tabLst>
                <a:tab pos="1038217" algn="l"/>
              </a:tabLst>
            </a:pPr>
            <a:endParaRPr lang="en-US">
              <a:latin typeface="Calibri" panose="020F0502020204030204" pitchFamily="34" charset="0"/>
              <a:ea typeface="Tahoma" pitchFamily="34" charset="0"/>
              <a:cs typeface="Calibri" panose="020F0502020204030204" pitchFamily="34" charset="0"/>
            </a:endParaRPr>
          </a:p>
          <a:p>
            <a:pPr marL="457200" indent="-412750">
              <a:tabLst>
                <a:tab pos="1038217" algn="l"/>
              </a:tabLst>
            </a:pPr>
            <a:r>
              <a:rPr lang="en-US">
                <a:latin typeface="Calibri" panose="020F0502020204030204" pitchFamily="34" charset="0"/>
                <a:ea typeface="Tahoma" pitchFamily="34" charset="0"/>
                <a:cs typeface="Calibri" panose="020F0502020204030204" pitchFamily="34" charset="0"/>
              </a:rPr>
              <a:t>Can run a balance inquiry using participant’s </a:t>
            </a:r>
            <a:r>
              <a:rPr lang="en-US" err="1">
                <a:latin typeface="Calibri" panose="020F0502020204030204" pitchFamily="34" charset="0"/>
                <a:ea typeface="Tahoma" pitchFamily="34" charset="0"/>
                <a:cs typeface="Calibri" panose="020F0502020204030204" pitchFamily="34" charset="0"/>
              </a:rPr>
              <a:t>eWIC</a:t>
            </a:r>
            <a:r>
              <a:rPr lang="en-US">
                <a:latin typeface="Calibri" panose="020F0502020204030204" pitchFamily="34" charset="0"/>
                <a:ea typeface="Tahoma" pitchFamily="34" charset="0"/>
                <a:cs typeface="Calibri" panose="020F0502020204030204" pitchFamily="34" charset="0"/>
              </a:rPr>
              <a:t> card to verify the type of exempt infant formula or WIC-eligible nutritional issued to the customer</a:t>
            </a:r>
          </a:p>
          <a:p>
            <a:pPr marL="0" indent="0">
              <a:buNone/>
            </a:pPr>
            <a:endParaRPr lang="en-US">
              <a:latin typeface="Constantia" panose="02030602050306030303" pitchFamily="18" charset="0"/>
              <a:ea typeface="Tahoma" pitchFamily="34" charset="0"/>
              <a:cs typeface="Tahoma" pitchFamily="34" charset="0"/>
            </a:endParaRPr>
          </a:p>
          <a:p>
            <a:pPr marL="0" indent="0">
              <a:buNone/>
            </a:pPr>
            <a:endParaRPr lang="en-US">
              <a:latin typeface="Constantia" panose="02030602050306030303" pitchFamily="18" charset="0"/>
              <a:ea typeface="Tahoma" pitchFamily="34" charset="0"/>
              <a:cs typeface="Tahoma" pitchFamily="34" charset="0"/>
            </a:endParaRPr>
          </a:p>
        </p:txBody>
      </p:sp>
      <p:sp>
        <p:nvSpPr>
          <p:cNvPr id="3" name="Date Placeholder 2"/>
          <p:cNvSpPr>
            <a:spLocks noGrp="1"/>
          </p:cNvSpPr>
          <p:nvPr>
            <p:ph type="dt" sz="half" idx="10"/>
            <p:custDataLst>
              <p:tags r:id="rId4"/>
            </p:custDataLst>
          </p:nvPr>
        </p:nvSpPr>
        <p:spPr>
          <a:xfrm>
            <a:off x="837981" y="6356350"/>
            <a:ext cx="1639530" cy="365125"/>
          </a:xfrm>
        </p:spPr>
        <p:txBody>
          <a:bodyPr>
            <a:normAutofit/>
          </a:bodyPr>
          <a:lstStyle/>
          <a:p>
            <a:pPr>
              <a:spcAft>
                <a:spcPts val="600"/>
              </a:spcAft>
            </a:pPr>
            <a:r>
              <a:rPr lang="en-US">
                <a:solidFill>
                  <a:srgbClr val="FFFFFF"/>
                </a:solidFill>
              </a:rPr>
              <a:t> </a:t>
            </a:r>
          </a:p>
        </p:txBody>
      </p:sp>
    </p:spTree>
    <p:custDataLst>
      <p:tags r:id="rId1"/>
    </p:custDataLst>
    <p:extLst>
      <p:ext uri="{BB962C8B-B14F-4D97-AF65-F5344CB8AC3E}">
        <p14:creationId xmlns:p14="http://schemas.microsoft.com/office/powerpoint/2010/main" val="3457999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5129" name="Freeform: Shape 5128">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2987"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4" name="Rectangle 2"/>
          <p:cNvSpPr txBox="1">
            <a:spLocks noChangeArrowheads="1"/>
          </p:cNvSpPr>
          <p:nvPr>
            <p:custDataLst>
              <p:tags r:id="rId2"/>
            </p:custDataLst>
          </p:nvPr>
        </p:nvSpPr>
        <p:spPr>
          <a:xfrm>
            <a:off x="3960812" y="3276035"/>
            <a:ext cx="7239000" cy="3342938"/>
          </a:xfrm>
          <a:prstGeom prst="rect">
            <a:avLst/>
          </a:prstGeom>
        </p:spPr>
        <p:txBody>
          <a:bodyPr vert="horz">
            <a:normAutofit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393192" indent="-393192" defTabSz="393192">
              <a:lnSpc>
                <a:spcPct val="90000"/>
              </a:lnSpc>
              <a:buFont typeface="Wingdings 3" panose="05040102010807070707" pitchFamily="18" charset="2"/>
              <a:buChar char="´"/>
              <a:tabLst>
                <a:tab pos="539274" algn="l"/>
              </a:tabLst>
            </a:pPr>
            <a:r>
              <a:rPr kumimoji="0" lang="en-US" sz="3600" kern="1200" dirty="0">
                <a:solidFill>
                  <a:schemeClr val="tx1"/>
                </a:solidFill>
                <a:latin typeface="+mj-lt"/>
                <a:ea typeface="Tahoma" pitchFamily="34" charset="0"/>
                <a:cs typeface="Tahoma" pitchFamily="34" charset="0"/>
              </a:rPr>
              <a:t>Identical items only when:</a:t>
            </a:r>
          </a:p>
          <a:p>
            <a:pPr marL="884682" lvl="1" indent="-491490" defTabSz="393192">
              <a:lnSpc>
                <a:spcPct val="90000"/>
              </a:lnSpc>
              <a:buClrTx/>
              <a:buFont typeface="Arial" panose="020B0604020202020204" pitchFamily="34" charset="0"/>
              <a:buChar char="•"/>
            </a:pPr>
            <a:r>
              <a:rPr kumimoji="0" lang="en-US" sz="3600" kern="1200" dirty="0">
                <a:solidFill>
                  <a:schemeClr val="tx1"/>
                </a:solidFill>
                <a:latin typeface="+mj-lt"/>
                <a:ea typeface="Tahoma" pitchFamily="34" charset="0"/>
                <a:cs typeface="Tahoma" pitchFamily="34" charset="0"/>
              </a:rPr>
              <a:t>Defective</a:t>
            </a:r>
          </a:p>
          <a:p>
            <a:pPr marL="884682" lvl="1" indent="-491490" defTabSz="393192">
              <a:lnSpc>
                <a:spcPct val="90000"/>
              </a:lnSpc>
              <a:buClrTx/>
              <a:buFont typeface="Arial" panose="020B0604020202020204" pitchFamily="34" charset="0"/>
              <a:buChar char="•"/>
            </a:pPr>
            <a:r>
              <a:rPr kumimoji="0" lang="en-US" sz="3600" kern="1200" dirty="0">
                <a:solidFill>
                  <a:schemeClr val="tx1"/>
                </a:solidFill>
                <a:latin typeface="+mj-lt"/>
                <a:ea typeface="Tahoma" pitchFamily="34" charset="0"/>
                <a:cs typeface="Tahoma" pitchFamily="34" charset="0"/>
              </a:rPr>
              <a:t>Spoiled or </a:t>
            </a:r>
          </a:p>
          <a:p>
            <a:pPr marL="884682" lvl="1" indent="-491490" defTabSz="393192">
              <a:lnSpc>
                <a:spcPct val="90000"/>
              </a:lnSpc>
              <a:buClrTx/>
              <a:buFont typeface="Arial" panose="020B0604020202020204" pitchFamily="34" charset="0"/>
              <a:buChar char="•"/>
            </a:pPr>
            <a:r>
              <a:rPr kumimoji="0" lang="en-US" sz="3600" kern="1200" dirty="0">
                <a:solidFill>
                  <a:schemeClr val="tx1"/>
                </a:solidFill>
                <a:latin typeface="+mj-lt"/>
                <a:ea typeface="Tahoma" pitchFamily="34" charset="0"/>
                <a:cs typeface="Tahoma" pitchFamily="34" charset="0"/>
              </a:rPr>
              <a:t>Has exceeded its “best if used by” or  “sell by” date on the date of purchase</a:t>
            </a:r>
            <a:endParaRPr lang="en-US" sz="4400" dirty="0">
              <a:solidFill>
                <a:schemeClr val="tx1"/>
              </a:solidFill>
              <a:latin typeface="+mj-lt"/>
              <a:ea typeface="Tahoma" pitchFamily="34" charset="0"/>
              <a:cs typeface="Tahoma" pitchFamily="34" charset="0"/>
            </a:endParaRPr>
          </a:p>
        </p:txBody>
      </p:sp>
      <p:sp>
        <p:nvSpPr>
          <p:cNvPr id="5" name="AutoShape 3"/>
          <p:cNvSpPr>
            <a:spLocks noChangeArrowheads="1"/>
          </p:cNvSpPr>
          <p:nvPr>
            <p:custDataLst>
              <p:tags r:id="rId3"/>
            </p:custDataLst>
          </p:nvPr>
        </p:nvSpPr>
        <p:spPr bwMode="auto">
          <a:xfrm>
            <a:off x="4189412" y="152400"/>
            <a:ext cx="6019800" cy="2981662"/>
          </a:xfrm>
          <a:prstGeom prst="cloudCallout">
            <a:avLst>
              <a:gd name="adj1" fmla="val -68483"/>
              <a:gd name="adj2" fmla="val 53704"/>
            </a:avLst>
          </a:prstGeom>
          <a:solidFill>
            <a:schemeClr val="bg1"/>
          </a:solidFill>
          <a:ln w="25400">
            <a:solidFill>
              <a:schemeClr val="accent3">
                <a:lumMod val="75000"/>
              </a:schemeClr>
            </a:solidFill>
            <a:miter lim="800000"/>
            <a:headEnd/>
            <a:tailEnd/>
          </a:ln>
        </p:spPr>
        <p:txBody>
          <a:bodyPr wrap="none" anchor="ctr"/>
          <a:lstStyle/>
          <a:p>
            <a:pPr algn="ctr" defTabSz="393192">
              <a:spcBef>
                <a:spcPct val="20000"/>
              </a:spcBef>
            </a:pPr>
            <a:r>
              <a:rPr kumimoji="1" lang="en-US" sz="5400" b="1" kern="1200" dirty="0">
                <a:solidFill>
                  <a:schemeClr val="tx1"/>
                </a:solidFill>
                <a:latin typeface="+mj-lt"/>
                <a:ea typeface="+mn-ea"/>
                <a:cs typeface="+mn-cs"/>
              </a:rPr>
              <a:t>What about </a:t>
            </a:r>
          </a:p>
          <a:p>
            <a:pPr algn="ctr" defTabSz="393192">
              <a:spcBef>
                <a:spcPct val="20000"/>
              </a:spcBef>
            </a:pPr>
            <a:r>
              <a:rPr kumimoji="1" lang="en-US" sz="5400" b="1" kern="1200" dirty="0">
                <a:solidFill>
                  <a:schemeClr val="tx1"/>
                </a:solidFill>
                <a:latin typeface="+mj-lt"/>
                <a:ea typeface="+mn-ea"/>
                <a:cs typeface="+mn-cs"/>
              </a:rPr>
              <a:t>exchanges?</a:t>
            </a:r>
            <a:endParaRPr kumimoji="1" lang="en-US" sz="4800" b="1" dirty="0">
              <a:latin typeface="+mj-lt"/>
            </a:endParaRPr>
          </a:p>
        </p:txBody>
      </p:sp>
      <p:pic>
        <p:nvPicPr>
          <p:cNvPr id="5122" name="Picture 2" descr="S:\NSB\Resources\PHOTOS-CLIPART\People\Men\Permission To Use\blond man thinking_Fotolia_82668318_Subscription_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51012" y="3364146"/>
            <a:ext cx="2168016" cy="281830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61916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035" name="Rectangle 4303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37" name="Freeform: Shape 4303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866" name="Rectangle 4"/>
          <p:cNvSpPr>
            <a:spLocks noGrp="1" noChangeArrowheads="1"/>
          </p:cNvSpPr>
          <p:nvPr>
            <p:ph type="title"/>
            <p:custDataLst>
              <p:tags r:id="rId2"/>
            </p:custDataLst>
          </p:nvPr>
        </p:nvSpPr>
        <p:spPr>
          <a:xfrm>
            <a:off x="837981" y="365125"/>
            <a:ext cx="10512862" cy="1325563"/>
          </a:xfrm>
        </p:spPr>
        <p:txBody>
          <a:bodyPr>
            <a:normAutofit/>
          </a:bodyPr>
          <a:lstStyle/>
          <a:p>
            <a:pPr>
              <a:defRPr/>
            </a:pPr>
            <a:r>
              <a:rPr lang="en-US" sz="6000" b="1" dirty="0" err="1">
                <a:latin typeface="Calibri" panose="020F0502020204030204" pitchFamily="34" charset="0"/>
                <a:cs typeface="Calibri" panose="020F0502020204030204" pitchFamily="34" charset="0"/>
              </a:rPr>
              <a:t>eWIC</a:t>
            </a:r>
            <a:r>
              <a:rPr lang="en-US" sz="6000" b="1" dirty="0">
                <a:latin typeface="Calibri" panose="020F0502020204030204" pitchFamily="34" charset="0"/>
                <a:cs typeface="Calibri" panose="020F0502020204030204" pitchFamily="34" charset="0"/>
              </a:rPr>
              <a:t> Requirements</a:t>
            </a:r>
          </a:p>
        </p:txBody>
      </p:sp>
      <p:sp>
        <p:nvSpPr>
          <p:cNvPr id="43039" name="Arc 4303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011" name="Rectangle 5"/>
          <p:cNvSpPr>
            <a:spLocks noGrp="1" noChangeArrowheads="1"/>
          </p:cNvSpPr>
          <p:nvPr>
            <p:ph idx="1"/>
            <p:custDataLst>
              <p:tags r:id="rId3"/>
            </p:custDataLst>
          </p:nvPr>
        </p:nvSpPr>
        <p:spPr>
          <a:xfrm>
            <a:off x="890429" y="1591880"/>
            <a:ext cx="10742831" cy="4441032"/>
          </a:xfrm>
        </p:spPr>
        <p:txBody>
          <a:bodyPr>
            <a:normAutofit/>
          </a:bodyPr>
          <a:lstStyle/>
          <a:p>
            <a:pPr marL="457200" indent="-412750">
              <a:spcBef>
                <a:spcPts val="0"/>
              </a:spcBef>
              <a:spcAft>
                <a:spcPts val="600"/>
              </a:spcAft>
            </a:pPr>
            <a:r>
              <a:rPr lang="en-US" sz="3200" dirty="0">
                <a:latin typeface="Calibri" panose="020F0502020204030204" pitchFamily="34" charset="0"/>
                <a:cs typeface="Calibri" panose="020F0502020204030204" pitchFamily="34" charset="0"/>
              </a:rPr>
              <a:t>Process </a:t>
            </a:r>
            <a:r>
              <a:rPr lang="en-US" sz="3200" dirty="0" err="1">
                <a:latin typeface="Calibri" panose="020F0502020204030204" pitchFamily="34" charset="0"/>
                <a:cs typeface="Calibri" panose="020F0502020204030204" pitchFamily="34" charset="0"/>
              </a:rPr>
              <a:t>eWIC</a:t>
            </a:r>
            <a:r>
              <a:rPr lang="en-US" sz="3200" dirty="0">
                <a:latin typeface="Calibri" panose="020F0502020204030204" pitchFamily="34" charset="0"/>
                <a:cs typeface="Calibri" panose="020F0502020204030204" pitchFamily="34" charset="0"/>
              </a:rPr>
              <a:t> transactions accurately, in a timely manner, and in accordance with the terms of the North Carolina WIC Vendor Agreement. Maintain compliance with the </a:t>
            </a:r>
            <a:r>
              <a:rPr lang="en-US" sz="3200" dirty="0" err="1">
                <a:latin typeface="Calibri" panose="020F0502020204030204" pitchFamily="34" charset="0"/>
                <a:cs typeface="Calibri" panose="020F0502020204030204" pitchFamily="34" charset="0"/>
              </a:rPr>
              <a:t>eWIC</a:t>
            </a:r>
            <a:r>
              <a:rPr lang="en-US" sz="3200" dirty="0">
                <a:latin typeface="Calibri" panose="020F0502020204030204" pitchFamily="34" charset="0"/>
                <a:cs typeface="Calibri" panose="020F0502020204030204" pitchFamily="34" charset="0"/>
              </a:rPr>
              <a:t> Processor Vendor Agreement, the FNS EBT operating rules, standards and technical requirements, WIC Program Rules, State and Federal regulations and statutes</a:t>
            </a:r>
          </a:p>
          <a:p>
            <a:pPr marL="457200" indent="-412750">
              <a:spcBef>
                <a:spcPts val="0"/>
              </a:spcBef>
              <a:spcAft>
                <a:spcPts val="600"/>
              </a:spcAft>
              <a:buNone/>
            </a:pPr>
            <a:endParaRPr lang="en-US" sz="3200" dirty="0">
              <a:latin typeface="Calibri" panose="020F0502020204030204" pitchFamily="34" charset="0"/>
              <a:cs typeface="Calibri" panose="020F0502020204030204" pitchFamily="34" charset="0"/>
            </a:endParaRPr>
          </a:p>
          <a:p>
            <a:pPr marL="457200" indent="-412750">
              <a:spcBef>
                <a:spcPts val="0"/>
              </a:spcBef>
              <a:spcAft>
                <a:spcPts val="600"/>
              </a:spcAft>
            </a:pPr>
            <a:r>
              <a:rPr lang="en-US" sz="3200" dirty="0">
                <a:latin typeface="Calibri" panose="020F0502020204030204" pitchFamily="34" charset="0"/>
                <a:cs typeface="Calibri" panose="020F0502020204030204" pitchFamily="34" charset="0"/>
              </a:rPr>
              <a:t>Maintain a certified </a:t>
            </a:r>
            <a:r>
              <a:rPr lang="en-US" sz="3200" dirty="0" err="1">
                <a:latin typeface="Calibri" panose="020F0502020204030204" pitchFamily="34" charset="0"/>
                <a:cs typeface="Calibri" panose="020F0502020204030204" pitchFamily="34" charset="0"/>
              </a:rPr>
              <a:t>eWIC</a:t>
            </a:r>
            <a:r>
              <a:rPr lang="en-US" sz="3200" dirty="0">
                <a:latin typeface="Calibri" panose="020F0502020204030204" pitchFamily="34" charset="0"/>
                <a:cs typeface="Calibri" panose="020F0502020204030204" pitchFamily="34" charset="0"/>
              </a:rPr>
              <a:t> system that is available for WIC redemption processing during all hours the store is open </a:t>
            </a:r>
          </a:p>
          <a:p>
            <a:pPr>
              <a:spcBef>
                <a:spcPts val="0"/>
              </a:spcBef>
              <a:spcAft>
                <a:spcPts val="600"/>
              </a:spcAft>
            </a:pPr>
            <a:endParaRPr lang="en-US" dirty="0">
              <a:latin typeface="Constantia" panose="02030602050306030303" pitchFamily="18" charset="0"/>
            </a:endParaRPr>
          </a:p>
          <a:p>
            <a:pPr marL="0" indent="0">
              <a:spcBef>
                <a:spcPts val="0"/>
              </a:spcBef>
              <a:spcAft>
                <a:spcPts val="600"/>
              </a:spcAft>
              <a:buNone/>
            </a:pPr>
            <a:endParaRPr lang="en-US" dirty="0">
              <a:latin typeface="Constantia" panose="02030602050306030303" pitchFamily="18" charset="0"/>
            </a:endParaRPr>
          </a:p>
          <a:p>
            <a:pPr marL="0" indent="0">
              <a:spcBef>
                <a:spcPct val="45000"/>
              </a:spcBef>
              <a:spcAft>
                <a:spcPts val="1200"/>
              </a:spcAft>
              <a:buNone/>
            </a:pPr>
            <a:endParaRPr lang="en-US" dirty="0"/>
          </a:p>
          <a:p>
            <a:pPr>
              <a:spcBef>
                <a:spcPct val="45000"/>
              </a:spcBef>
            </a:pPr>
            <a:endParaRPr lang="en-US" dirty="0"/>
          </a:p>
          <a:p>
            <a:pPr>
              <a:spcBef>
                <a:spcPct val="45000"/>
              </a:spcBef>
            </a:pPr>
            <a:endParaRPr lang="en-US" dirty="0"/>
          </a:p>
        </p:txBody>
      </p:sp>
    </p:spTree>
    <p:custDataLst>
      <p:tags r:id="rId1"/>
    </p:custDataLst>
    <p:extLst>
      <p:ext uri="{BB962C8B-B14F-4D97-AF65-F5344CB8AC3E}">
        <p14:creationId xmlns:p14="http://schemas.microsoft.com/office/powerpoint/2010/main" val="2374895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035" name="Rectangle 4303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37" name="Freeform: Shape 4303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866" name="Rectangle 4"/>
          <p:cNvSpPr>
            <a:spLocks noGrp="1" noChangeArrowheads="1"/>
          </p:cNvSpPr>
          <p:nvPr>
            <p:ph type="title"/>
            <p:custDataLst>
              <p:tags r:id="rId2"/>
            </p:custDataLst>
          </p:nvPr>
        </p:nvSpPr>
        <p:spPr>
          <a:xfrm>
            <a:off x="837981" y="365125"/>
            <a:ext cx="10512862" cy="1325563"/>
          </a:xfrm>
        </p:spPr>
        <p:txBody>
          <a:bodyPr>
            <a:normAutofit/>
          </a:bodyPr>
          <a:lstStyle/>
          <a:p>
            <a:pPr>
              <a:defRPr/>
            </a:pPr>
            <a:r>
              <a:rPr lang="en-US" sz="6000" b="1" dirty="0" err="1">
                <a:latin typeface="Calibri" panose="020F0502020204030204" pitchFamily="34" charset="0"/>
                <a:cs typeface="Calibri" panose="020F0502020204030204" pitchFamily="34" charset="0"/>
              </a:rPr>
              <a:t>eWIC</a:t>
            </a:r>
            <a:r>
              <a:rPr lang="en-US" sz="6000" b="1" dirty="0">
                <a:latin typeface="Calibri" panose="020F0502020204030204" pitchFamily="34" charset="0"/>
                <a:cs typeface="Calibri" panose="020F0502020204030204" pitchFamily="34" charset="0"/>
              </a:rPr>
              <a:t> Requirements continued</a:t>
            </a:r>
          </a:p>
        </p:txBody>
      </p:sp>
      <p:sp>
        <p:nvSpPr>
          <p:cNvPr id="43039" name="Arc 4303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011" name="Rectangle 5"/>
          <p:cNvSpPr>
            <a:spLocks noGrp="1" noChangeArrowheads="1"/>
          </p:cNvSpPr>
          <p:nvPr>
            <p:ph idx="1"/>
            <p:custDataLst>
              <p:tags r:id="rId3"/>
            </p:custDataLst>
          </p:nvPr>
        </p:nvSpPr>
        <p:spPr>
          <a:xfrm>
            <a:off x="854841" y="1609031"/>
            <a:ext cx="10512862" cy="4883843"/>
          </a:xfrm>
        </p:spPr>
        <p:txBody>
          <a:bodyPr>
            <a:normAutofit fontScale="70000" lnSpcReduction="20000"/>
          </a:bodyPr>
          <a:lstStyle/>
          <a:p>
            <a:pPr marL="44450" indent="0">
              <a:spcBef>
                <a:spcPts val="0"/>
              </a:spcBef>
              <a:spcAft>
                <a:spcPts val="1200"/>
              </a:spcAft>
              <a:buNone/>
            </a:pPr>
            <a:r>
              <a:rPr lang="en-US" sz="3400" dirty="0">
                <a:latin typeface="Calibri" panose="020F0502020204030204" pitchFamily="34" charset="0"/>
                <a:cs typeface="Calibri" panose="020F0502020204030204" pitchFamily="34" charset="0"/>
              </a:rPr>
              <a:t>Should a vendor that uses stand-beside device(s) to transact </a:t>
            </a:r>
            <a:r>
              <a:rPr lang="en-US" sz="3400" dirty="0" err="1">
                <a:latin typeface="Calibri" panose="020F0502020204030204" pitchFamily="34" charset="0"/>
                <a:cs typeface="Calibri" panose="020F0502020204030204" pitchFamily="34" charset="0"/>
              </a:rPr>
              <a:t>eWIC</a:t>
            </a:r>
            <a:r>
              <a:rPr lang="en-US" sz="3400" dirty="0">
                <a:latin typeface="Calibri" panose="020F0502020204030204" pitchFamily="34" charset="0"/>
                <a:cs typeface="Calibri" panose="020F0502020204030204" pitchFamily="34" charset="0"/>
              </a:rPr>
              <a:t> decide to upgrade to an integrated system, the vendor must: </a:t>
            </a:r>
          </a:p>
          <a:p>
            <a:pPr marL="457200" indent="-412750">
              <a:spcBef>
                <a:spcPts val="0"/>
              </a:spcBef>
              <a:spcAft>
                <a:spcPts val="1200"/>
              </a:spcAft>
            </a:pPr>
            <a:r>
              <a:rPr lang="en-US" sz="3400" dirty="0">
                <a:latin typeface="Calibri" panose="020F0502020204030204" pitchFamily="34" charset="0"/>
                <a:cs typeface="Calibri" panose="020F0502020204030204" pitchFamily="34" charset="0"/>
              </a:rPr>
              <a:t>Inform the </a:t>
            </a:r>
            <a:r>
              <a:rPr lang="en-US" sz="3400" dirty="0" err="1">
                <a:latin typeface="Calibri" panose="020F0502020204030204" pitchFamily="34" charset="0"/>
                <a:cs typeface="Calibri" panose="020F0502020204030204" pitchFamily="34" charset="0"/>
              </a:rPr>
              <a:t>eWIC</a:t>
            </a:r>
            <a:r>
              <a:rPr lang="en-US" sz="3400" dirty="0">
                <a:latin typeface="Calibri" panose="020F0502020204030204" pitchFamily="34" charset="0"/>
                <a:cs typeface="Calibri" panose="020F0502020204030204" pitchFamily="34" charset="0"/>
              </a:rPr>
              <a:t> processor before making any change, so that it can be determined if the system needs to be certified and testing can be performed to establish connectivity </a:t>
            </a:r>
          </a:p>
          <a:p>
            <a:pPr marL="457200" indent="-412750">
              <a:spcBef>
                <a:spcPts val="0"/>
              </a:spcBef>
              <a:spcAft>
                <a:spcPts val="600"/>
              </a:spcAft>
            </a:pPr>
            <a:r>
              <a:rPr lang="en-US" sz="3400" dirty="0">
                <a:latin typeface="Calibri" panose="020F0502020204030204" pitchFamily="34" charset="0"/>
                <a:cs typeface="Calibri" panose="020F0502020204030204" pitchFamily="34" charset="0"/>
              </a:rPr>
              <a:t>Inform the State WIC Agency so that Level III certification testing can be performed prior to use of the system in the store </a:t>
            </a:r>
          </a:p>
          <a:p>
            <a:pPr marL="457200" indent="-412750">
              <a:spcBef>
                <a:spcPts val="0"/>
              </a:spcBef>
              <a:spcAft>
                <a:spcPts val="600"/>
              </a:spcAft>
            </a:pPr>
            <a:endParaRPr lang="en-US" sz="3400" dirty="0">
              <a:latin typeface="Calibri" panose="020F0502020204030204" pitchFamily="34" charset="0"/>
              <a:cs typeface="Calibri" panose="020F0502020204030204" pitchFamily="34" charset="0"/>
            </a:endParaRPr>
          </a:p>
          <a:p>
            <a:pPr marL="457200" indent="-412750">
              <a:spcBef>
                <a:spcPts val="0"/>
              </a:spcBef>
              <a:spcAft>
                <a:spcPts val="600"/>
              </a:spcAft>
            </a:pPr>
            <a:r>
              <a:rPr lang="en-US" sz="3400" dirty="0">
                <a:latin typeface="Calibri" panose="020F0502020204030204" pitchFamily="34" charset="0"/>
                <a:cs typeface="Calibri" panose="020F0502020204030204" pitchFamily="34" charset="0"/>
              </a:rPr>
              <a:t>Testing performed with the </a:t>
            </a:r>
            <a:r>
              <a:rPr lang="en-US" sz="3400" dirty="0" err="1">
                <a:latin typeface="Calibri" panose="020F0502020204030204" pitchFamily="34" charset="0"/>
                <a:cs typeface="Calibri" panose="020F0502020204030204" pitchFamily="34" charset="0"/>
              </a:rPr>
              <a:t>eWIC</a:t>
            </a:r>
            <a:r>
              <a:rPr lang="en-US" sz="3400" dirty="0">
                <a:latin typeface="Calibri" panose="020F0502020204030204" pitchFamily="34" charset="0"/>
                <a:cs typeface="Calibri" panose="020F0502020204030204" pitchFamily="34" charset="0"/>
              </a:rPr>
              <a:t> processor for a new system that a vendor chooses to use does not supersede the Level III certification testing that must be performed by the State WIC Agency </a:t>
            </a:r>
          </a:p>
          <a:p>
            <a:pPr marL="457200" indent="-412750">
              <a:spcBef>
                <a:spcPts val="0"/>
              </a:spcBef>
              <a:spcAft>
                <a:spcPts val="600"/>
              </a:spcAft>
            </a:pPr>
            <a:endParaRPr lang="en-US" sz="3400" dirty="0">
              <a:latin typeface="Calibri" panose="020F0502020204030204" pitchFamily="34" charset="0"/>
              <a:cs typeface="Calibri" panose="020F0502020204030204" pitchFamily="34" charset="0"/>
            </a:endParaRPr>
          </a:p>
          <a:p>
            <a:pPr marL="457200" indent="-412750">
              <a:spcBef>
                <a:spcPts val="0"/>
              </a:spcBef>
              <a:spcAft>
                <a:spcPts val="600"/>
              </a:spcAft>
            </a:pPr>
            <a:r>
              <a:rPr lang="en-US" sz="3400" dirty="0">
                <a:latin typeface="Calibri" panose="020F0502020204030204" pitchFamily="34" charset="0"/>
                <a:cs typeface="Calibri" panose="020F0502020204030204" pitchFamily="34" charset="0"/>
              </a:rPr>
              <a:t>These procedures also apply to vendors who alter the integrated system that they currently use or decide to use a different integrated system altogether</a:t>
            </a:r>
          </a:p>
          <a:p>
            <a:pPr>
              <a:spcBef>
                <a:spcPts val="0"/>
              </a:spcBef>
              <a:spcAft>
                <a:spcPts val="600"/>
              </a:spcAft>
            </a:pPr>
            <a:endParaRPr lang="en-US" sz="2000" dirty="0">
              <a:latin typeface="Constantia" panose="02030602050306030303" pitchFamily="18" charset="0"/>
            </a:endParaRPr>
          </a:p>
          <a:p>
            <a:pPr marL="0" indent="0">
              <a:spcBef>
                <a:spcPts val="0"/>
              </a:spcBef>
              <a:spcAft>
                <a:spcPts val="600"/>
              </a:spcAft>
              <a:buNone/>
            </a:pPr>
            <a:endParaRPr lang="en-US" sz="2000" dirty="0">
              <a:latin typeface="Constantia" panose="02030602050306030303" pitchFamily="18" charset="0"/>
            </a:endParaRPr>
          </a:p>
          <a:p>
            <a:pPr marL="0" indent="0">
              <a:spcBef>
                <a:spcPct val="45000"/>
              </a:spcBef>
              <a:spcAft>
                <a:spcPts val="1200"/>
              </a:spcAft>
              <a:buNone/>
            </a:pPr>
            <a:endParaRPr lang="en-US" sz="2000" dirty="0"/>
          </a:p>
          <a:p>
            <a:pPr>
              <a:spcBef>
                <a:spcPct val="45000"/>
              </a:spcBef>
            </a:pPr>
            <a:endParaRPr lang="en-US" sz="2000" dirty="0"/>
          </a:p>
          <a:p>
            <a:pPr>
              <a:spcBef>
                <a:spcPct val="45000"/>
              </a:spcBef>
            </a:pPr>
            <a:endParaRPr lang="en-US" sz="2000" dirty="0"/>
          </a:p>
        </p:txBody>
      </p:sp>
    </p:spTree>
    <p:custDataLst>
      <p:tags r:id="rId1"/>
    </p:custDataLst>
    <p:extLst>
      <p:ext uri="{BB962C8B-B14F-4D97-AF65-F5344CB8AC3E}">
        <p14:creationId xmlns:p14="http://schemas.microsoft.com/office/powerpoint/2010/main" val="3152113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035" name="Rectangle 4303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37" name="Freeform: Shape 4303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866" name="Rectangle 4"/>
          <p:cNvSpPr>
            <a:spLocks noGrp="1" noChangeArrowheads="1"/>
          </p:cNvSpPr>
          <p:nvPr>
            <p:ph type="title"/>
            <p:custDataLst>
              <p:tags r:id="rId2"/>
            </p:custDataLst>
          </p:nvPr>
        </p:nvSpPr>
        <p:spPr>
          <a:xfrm>
            <a:off x="837981" y="365125"/>
            <a:ext cx="10512862" cy="1325563"/>
          </a:xfrm>
        </p:spPr>
        <p:txBody>
          <a:bodyPr>
            <a:normAutofit/>
          </a:bodyPr>
          <a:lstStyle/>
          <a:p>
            <a:pPr>
              <a:defRPr/>
            </a:pPr>
            <a:r>
              <a:rPr lang="en-US" sz="6000" b="1" dirty="0" err="1">
                <a:latin typeface="Calibri" panose="020F0502020204030204" pitchFamily="34" charset="0"/>
                <a:cs typeface="Calibri" panose="020F0502020204030204" pitchFamily="34" charset="0"/>
              </a:rPr>
              <a:t>eWIC</a:t>
            </a:r>
            <a:r>
              <a:rPr lang="en-US" sz="6000" b="1" dirty="0">
                <a:latin typeface="Calibri" panose="020F0502020204030204" pitchFamily="34" charset="0"/>
                <a:cs typeface="Calibri" panose="020F0502020204030204" pitchFamily="34" charset="0"/>
              </a:rPr>
              <a:t> Requirements continued</a:t>
            </a:r>
          </a:p>
        </p:txBody>
      </p:sp>
      <p:sp>
        <p:nvSpPr>
          <p:cNvPr id="43039" name="Arc 4303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011" name="Rectangle 5"/>
          <p:cNvSpPr>
            <a:spLocks noGrp="1" noChangeArrowheads="1"/>
          </p:cNvSpPr>
          <p:nvPr>
            <p:ph idx="1"/>
            <p:custDataLst>
              <p:tags r:id="rId3"/>
            </p:custDataLst>
          </p:nvPr>
        </p:nvSpPr>
        <p:spPr>
          <a:xfrm>
            <a:off x="837981" y="1825625"/>
            <a:ext cx="10512862" cy="4351338"/>
          </a:xfrm>
        </p:spPr>
        <p:txBody>
          <a:bodyPr>
            <a:normAutofit fontScale="92500" lnSpcReduction="10000"/>
          </a:bodyPr>
          <a:lstStyle/>
          <a:p>
            <a:pPr marL="457200" indent="-412750">
              <a:spcBef>
                <a:spcPts val="0"/>
              </a:spcBef>
              <a:spcAft>
                <a:spcPts val="600"/>
              </a:spcAft>
            </a:pPr>
            <a:r>
              <a:rPr lang="en-US" sz="3500" b="1" dirty="0">
                <a:latin typeface="Calibri" panose="020F0502020204030204" pitchFamily="34" charset="0"/>
                <a:cs typeface="Calibri" panose="020F0502020204030204" pitchFamily="34" charset="0"/>
              </a:rPr>
              <a:t>The State WIC Agency, not the </a:t>
            </a:r>
            <a:r>
              <a:rPr lang="en-US" sz="3500" b="1" dirty="0" err="1">
                <a:latin typeface="Calibri" panose="020F0502020204030204" pitchFamily="34" charset="0"/>
                <a:cs typeface="Calibri" panose="020F0502020204030204" pitchFamily="34" charset="0"/>
              </a:rPr>
              <a:t>eWIC</a:t>
            </a:r>
            <a:r>
              <a:rPr lang="en-US" sz="3500" b="1" dirty="0">
                <a:latin typeface="Calibri" panose="020F0502020204030204" pitchFamily="34" charset="0"/>
                <a:cs typeface="Calibri" panose="020F0502020204030204" pitchFamily="34" charset="0"/>
              </a:rPr>
              <a:t> processor, must grant final approval before a new system or system that has been altered is used by a vendor</a:t>
            </a:r>
          </a:p>
          <a:p>
            <a:pPr marL="457200" indent="-412750">
              <a:spcBef>
                <a:spcPts val="0"/>
              </a:spcBef>
              <a:spcAft>
                <a:spcPts val="600"/>
              </a:spcAft>
            </a:pPr>
            <a:endParaRPr lang="en-US" sz="3500" dirty="0">
              <a:latin typeface="Calibri" panose="020F0502020204030204" pitchFamily="34" charset="0"/>
              <a:cs typeface="Calibri" panose="020F0502020204030204" pitchFamily="34" charset="0"/>
            </a:endParaRPr>
          </a:p>
          <a:p>
            <a:pPr marL="457200" indent="-412750">
              <a:spcBef>
                <a:spcPts val="0"/>
              </a:spcBef>
              <a:spcAft>
                <a:spcPts val="600"/>
              </a:spcAft>
            </a:pPr>
            <a:r>
              <a:rPr lang="en-US" sz="3500" dirty="0">
                <a:latin typeface="Calibri" panose="020F0502020204030204" pitchFamily="34" charset="0"/>
                <a:cs typeface="Calibri" panose="020F0502020204030204" pitchFamily="34" charset="0"/>
              </a:rPr>
              <a:t>Vendors must inform the State WIC Agency if their integrated cash register system will be altered or revised in any manner that impacts </a:t>
            </a:r>
            <a:r>
              <a:rPr lang="en-US" sz="3500" dirty="0" err="1">
                <a:latin typeface="Calibri" panose="020F0502020204030204" pitchFamily="34" charset="0"/>
                <a:cs typeface="Calibri" panose="020F0502020204030204" pitchFamily="34" charset="0"/>
              </a:rPr>
              <a:t>eWIC</a:t>
            </a:r>
            <a:r>
              <a:rPr lang="en-US" sz="3500" dirty="0">
                <a:latin typeface="Calibri" panose="020F0502020204030204" pitchFamily="34" charset="0"/>
                <a:cs typeface="Calibri" panose="020F0502020204030204" pitchFamily="34" charset="0"/>
              </a:rPr>
              <a:t> redemption. This is a requirement detailed in the Terms of Vendor Agreement. Failure to do so may result in the termination of their WIC Vendor Agreement</a:t>
            </a:r>
          </a:p>
          <a:p>
            <a:pPr marL="0" indent="0">
              <a:spcBef>
                <a:spcPts val="0"/>
              </a:spcBef>
              <a:spcAft>
                <a:spcPts val="600"/>
              </a:spcAft>
              <a:buNone/>
            </a:pPr>
            <a:endParaRPr lang="en-US" dirty="0">
              <a:latin typeface="Constantia" panose="02030602050306030303" pitchFamily="18" charset="0"/>
            </a:endParaRPr>
          </a:p>
          <a:p>
            <a:pPr marL="0" indent="0">
              <a:spcBef>
                <a:spcPct val="45000"/>
              </a:spcBef>
              <a:spcAft>
                <a:spcPts val="1200"/>
              </a:spcAft>
              <a:buNone/>
            </a:pPr>
            <a:endParaRPr lang="en-US" dirty="0"/>
          </a:p>
          <a:p>
            <a:pPr>
              <a:spcBef>
                <a:spcPct val="45000"/>
              </a:spcBef>
            </a:pPr>
            <a:endParaRPr lang="en-US" dirty="0"/>
          </a:p>
          <a:p>
            <a:pPr>
              <a:spcBef>
                <a:spcPct val="45000"/>
              </a:spcBef>
            </a:pPr>
            <a:endParaRPr lang="en-US" dirty="0"/>
          </a:p>
        </p:txBody>
      </p:sp>
    </p:spTree>
    <p:custDataLst>
      <p:tags r:id="rId1"/>
    </p:custDataLst>
    <p:extLst>
      <p:ext uri="{BB962C8B-B14F-4D97-AF65-F5344CB8AC3E}">
        <p14:creationId xmlns:p14="http://schemas.microsoft.com/office/powerpoint/2010/main" val="4075585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035" name="Rectangle 4303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37" name="Freeform: Shape 4303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866" name="Rectangle 4"/>
          <p:cNvSpPr>
            <a:spLocks noGrp="1" noChangeArrowheads="1"/>
          </p:cNvSpPr>
          <p:nvPr>
            <p:ph type="title"/>
            <p:custDataLst>
              <p:tags r:id="rId2"/>
            </p:custDataLst>
          </p:nvPr>
        </p:nvSpPr>
        <p:spPr>
          <a:xfrm>
            <a:off x="837981" y="365125"/>
            <a:ext cx="10512862" cy="1325563"/>
          </a:xfrm>
        </p:spPr>
        <p:txBody>
          <a:bodyPr>
            <a:normAutofit/>
          </a:bodyPr>
          <a:lstStyle/>
          <a:p>
            <a:pPr>
              <a:defRPr/>
            </a:pPr>
            <a:r>
              <a:rPr lang="en-US" sz="6000" b="1" dirty="0" err="1">
                <a:latin typeface="Calibri" panose="020F0502020204030204" pitchFamily="34" charset="0"/>
                <a:cs typeface="Calibri" panose="020F0502020204030204" pitchFamily="34" charset="0"/>
              </a:rPr>
              <a:t>eWIC</a:t>
            </a:r>
            <a:r>
              <a:rPr lang="en-US" sz="6000" b="1" dirty="0">
                <a:latin typeface="Calibri" panose="020F0502020204030204" pitchFamily="34" charset="0"/>
                <a:cs typeface="Calibri" panose="020F0502020204030204" pitchFamily="34" charset="0"/>
              </a:rPr>
              <a:t> Requirements continued</a:t>
            </a:r>
          </a:p>
        </p:txBody>
      </p:sp>
      <p:sp>
        <p:nvSpPr>
          <p:cNvPr id="43039" name="Arc 4303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011" name="Rectangle 5"/>
          <p:cNvSpPr>
            <a:spLocks noGrp="1" noChangeArrowheads="1"/>
          </p:cNvSpPr>
          <p:nvPr>
            <p:ph idx="1"/>
            <p:custDataLst>
              <p:tags r:id="rId3"/>
            </p:custDataLst>
          </p:nvPr>
        </p:nvSpPr>
        <p:spPr>
          <a:xfrm>
            <a:off x="1256972" y="1690688"/>
            <a:ext cx="10512862" cy="4351338"/>
          </a:xfrm>
        </p:spPr>
        <p:txBody>
          <a:bodyPr>
            <a:normAutofit/>
          </a:bodyPr>
          <a:lstStyle/>
          <a:p>
            <a:pPr marL="44450" indent="0">
              <a:spcBef>
                <a:spcPts val="0"/>
              </a:spcBef>
              <a:spcAft>
                <a:spcPts val="600"/>
              </a:spcAft>
              <a:buNone/>
            </a:pPr>
            <a:r>
              <a:rPr lang="en-US" sz="3200" b="1" dirty="0">
                <a:latin typeface="Calibri" panose="020F0502020204030204" pitchFamily="34" charset="0"/>
                <a:cs typeface="Calibri" panose="020F0502020204030204" pitchFamily="34" charset="0"/>
              </a:rPr>
              <a:t>Integrated Vendors:</a:t>
            </a:r>
          </a:p>
          <a:p>
            <a:pPr marL="44450" indent="0">
              <a:spcBef>
                <a:spcPts val="0"/>
              </a:spcBef>
              <a:spcAft>
                <a:spcPts val="600"/>
              </a:spcAft>
              <a:buNone/>
            </a:pPr>
            <a:r>
              <a:rPr lang="en-US" sz="3200" dirty="0">
                <a:latin typeface="Calibri" panose="020F0502020204030204" pitchFamily="34" charset="0"/>
                <a:cs typeface="Calibri" panose="020F0502020204030204" pitchFamily="34" charset="0"/>
              </a:rPr>
              <a:t>WIC customers do NOT need to separate their items when transacting WIC benefits.  Do not make them separate their WIC items from non-WIC items.  All items can be rung up together; however, the WIC customer must swipe their </a:t>
            </a:r>
            <a:r>
              <a:rPr lang="en-US" sz="3200" dirty="0" err="1">
                <a:latin typeface="Calibri" panose="020F0502020204030204" pitchFamily="34" charset="0"/>
                <a:cs typeface="Calibri" panose="020F0502020204030204" pitchFamily="34" charset="0"/>
              </a:rPr>
              <a:t>eWIC</a:t>
            </a:r>
            <a:r>
              <a:rPr lang="en-US" sz="3200" dirty="0">
                <a:latin typeface="Calibri" panose="020F0502020204030204" pitchFamily="34" charset="0"/>
                <a:cs typeface="Calibri" panose="020F0502020204030204" pitchFamily="34" charset="0"/>
              </a:rPr>
              <a:t> card </a:t>
            </a:r>
            <a:r>
              <a:rPr lang="en-US" sz="3200" b="1" dirty="0">
                <a:latin typeface="Calibri" panose="020F0502020204030204" pitchFamily="34" charset="0"/>
                <a:cs typeface="Calibri" panose="020F0502020204030204" pitchFamily="34" charset="0"/>
              </a:rPr>
              <a:t>first </a:t>
            </a:r>
            <a:r>
              <a:rPr lang="en-US" sz="3200" dirty="0">
                <a:latin typeface="Calibri" panose="020F0502020204030204" pitchFamily="34" charset="0"/>
                <a:cs typeface="Calibri" panose="020F0502020204030204" pitchFamily="34" charset="0"/>
              </a:rPr>
              <a:t>before any other tender type is applied to ensure that the proper items are deducted from the WIC customer’s benefit balance before another tender type is used for purchase.</a:t>
            </a:r>
          </a:p>
          <a:p>
            <a:pPr marL="0" indent="0">
              <a:spcBef>
                <a:spcPts val="0"/>
              </a:spcBef>
              <a:spcAft>
                <a:spcPts val="600"/>
              </a:spcAft>
              <a:buNone/>
            </a:pPr>
            <a:endParaRPr lang="en-US" dirty="0">
              <a:latin typeface="Constantia" panose="02030602050306030303" pitchFamily="18" charset="0"/>
            </a:endParaRPr>
          </a:p>
          <a:p>
            <a:pPr marL="0" indent="0">
              <a:spcBef>
                <a:spcPct val="45000"/>
              </a:spcBef>
              <a:spcAft>
                <a:spcPts val="1200"/>
              </a:spcAft>
              <a:buNone/>
            </a:pPr>
            <a:endParaRPr lang="en-US" dirty="0"/>
          </a:p>
          <a:p>
            <a:pPr>
              <a:spcBef>
                <a:spcPct val="45000"/>
              </a:spcBef>
            </a:pPr>
            <a:endParaRPr lang="en-US" dirty="0"/>
          </a:p>
          <a:p>
            <a:pPr>
              <a:spcBef>
                <a:spcPct val="45000"/>
              </a:spcBef>
            </a:pPr>
            <a:endParaRPr lang="en-US" dirty="0"/>
          </a:p>
        </p:txBody>
      </p:sp>
    </p:spTree>
    <p:custDataLst>
      <p:tags r:id="rId1"/>
    </p:custDataLst>
    <p:extLst>
      <p:ext uri="{BB962C8B-B14F-4D97-AF65-F5344CB8AC3E}">
        <p14:creationId xmlns:p14="http://schemas.microsoft.com/office/powerpoint/2010/main" val="1443119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99458" y="1087403"/>
            <a:ext cx="8189367"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custDataLst>
              <p:tags r:id="rId2"/>
            </p:custDataLst>
          </p:nvPr>
        </p:nvSpPr>
        <p:spPr>
          <a:xfrm>
            <a:off x="5256360" y="2514245"/>
            <a:ext cx="6923503" cy="3772907"/>
          </a:xfrm>
        </p:spPr>
        <p:txBody>
          <a:bodyPr vert="horz" lIns="91440" tIns="45720" rIns="91440" bIns="45720" rtlCol="0" anchor="b">
            <a:normAutofit/>
          </a:bodyPr>
          <a:lstStyle/>
          <a:p>
            <a:pPr algn="ctr"/>
            <a:r>
              <a:rPr lang="en-US" sz="6600" b="1" kern="1200" cap="all" dirty="0" err="1">
                <a:solidFill>
                  <a:srgbClr val="FFFFFF"/>
                </a:solidFill>
                <a:latin typeface="+mj-lt"/>
                <a:ea typeface="+mj-ea"/>
                <a:cs typeface="+mj-cs"/>
              </a:rPr>
              <a:t>eWIC</a:t>
            </a:r>
            <a:r>
              <a:rPr lang="en-US" sz="6600" b="1" kern="1200" cap="all" dirty="0">
                <a:solidFill>
                  <a:srgbClr val="FFFFFF"/>
                </a:solidFill>
                <a:latin typeface="+mj-lt"/>
                <a:ea typeface="+mj-ea"/>
                <a:cs typeface="+mj-cs"/>
              </a:rPr>
              <a:t> Payments</a:t>
            </a:r>
            <a:br>
              <a:rPr lang="en-US" sz="6600" b="1" kern="1200" cap="all" dirty="0">
                <a:solidFill>
                  <a:srgbClr val="FFFFFF"/>
                </a:solidFill>
                <a:latin typeface="+mj-lt"/>
                <a:ea typeface="+mj-ea"/>
                <a:cs typeface="+mj-cs"/>
              </a:rPr>
            </a:br>
            <a:r>
              <a:rPr lang="en-US" sz="6600" b="1" kern="1200" cap="all" dirty="0">
                <a:solidFill>
                  <a:srgbClr val="FFFFFF"/>
                </a:solidFill>
                <a:latin typeface="+mj-lt"/>
                <a:ea typeface="+mj-ea"/>
                <a:cs typeface="+mj-cs"/>
              </a:rPr>
              <a:t>Through the                                  Banking System</a:t>
            </a:r>
            <a:endParaRPr lang="en-US" sz="6600" kern="1200" cap="all" dirty="0">
              <a:solidFill>
                <a:srgbClr val="FFFFFF"/>
              </a:solidFill>
              <a:latin typeface="+mj-lt"/>
              <a:ea typeface="+mj-ea"/>
              <a:cs typeface="+mj-cs"/>
            </a:endParaRPr>
          </a:p>
        </p:txBody>
      </p:sp>
      <p:cxnSp>
        <p:nvCxnSpPr>
          <p:cNvPr id="49" name="Straight Connector 48">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135"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1" name="Freeform: Shape 50">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969" y="1"/>
            <a:ext cx="2279149"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Oval 54">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8635" y="514898"/>
            <a:ext cx="2392728"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142"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9" name="Arc 58">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8750" y="4203959"/>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379669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635" name="Rectangle 6863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37" name="Oval 6863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61" y="1119031"/>
            <a:ext cx="4618735"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10" name="Rectangle 11"/>
          <p:cNvSpPr>
            <a:spLocks noGrp="1" noChangeArrowheads="1"/>
          </p:cNvSpPr>
          <p:nvPr>
            <p:ph type="title"/>
            <p:custDataLst>
              <p:tags r:id="rId2"/>
            </p:custDataLst>
          </p:nvPr>
        </p:nvSpPr>
        <p:spPr>
          <a:xfrm>
            <a:off x="684212" y="1396686"/>
            <a:ext cx="4343400" cy="4064628"/>
          </a:xfrm>
        </p:spPr>
        <p:txBody>
          <a:bodyPr>
            <a:normAutofit/>
          </a:bodyPr>
          <a:lstStyle/>
          <a:p>
            <a:pPr algn="ctr">
              <a:defRPr/>
            </a:pPr>
            <a:r>
              <a:rPr lang="en-US" sz="6000" b="1" dirty="0">
                <a:solidFill>
                  <a:srgbClr val="FFFFFF"/>
                </a:solidFill>
                <a:latin typeface="Calibri" panose="020F0502020204030204" pitchFamily="34" charset="0"/>
                <a:cs typeface="Calibri" panose="020F0502020204030204" pitchFamily="34" charset="0"/>
              </a:rPr>
              <a:t>Automated Clearing House (ACH)</a:t>
            </a:r>
          </a:p>
        </p:txBody>
      </p:sp>
      <p:sp>
        <p:nvSpPr>
          <p:cNvPr id="68639" name="Arc 6863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1458" y="941148"/>
            <a:ext cx="2987121"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8641" name="Oval 6864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811" y="4780992"/>
            <a:ext cx="545957"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8611" name="Rectangle 12"/>
          <p:cNvSpPr>
            <a:spLocks noGrp="1" noChangeArrowheads="1"/>
          </p:cNvSpPr>
          <p:nvPr>
            <p:ph idx="1"/>
            <p:custDataLst>
              <p:tags r:id="rId3"/>
            </p:custDataLst>
          </p:nvPr>
        </p:nvSpPr>
        <p:spPr>
          <a:xfrm>
            <a:off x="5368561" y="1677416"/>
            <a:ext cx="5534955" cy="3503167"/>
          </a:xfrm>
        </p:spPr>
        <p:txBody>
          <a:bodyPr>
            <a:normAutofit/>
          </a:bodyPr>
          <a:lstStyle/>
          <a:p>
            <a:pPr marL="44450" indent="0">
              <a:spcBef>
                <a:spcPct val="50000"/>
              </a:spcBef>
              <a:spcAft>
                <a:spcPts val="600"/>
              </a:spcAft>
              <a:buSzPct val="115000"/>
              <a:buNone/>
              <a:defRPr/>
            </a:pPr>
            <a:r>
              <a:rPr lang="en-US" sz="3200" dirty="0">
                <a:latin typeface="Calibri" panose="020F0502020204030204" pitchFamily="34" charset="0"/>
                <a:cs typeface="Calibri" panose="020F0502020204030204" pitchFamily="34" charset="0"/>
              </a:rPr>
              <a:t>Vendors will receive payment for all </a:t>
            </a:r>
            <a:r>
              <a:rPr lang="en-US" sz="3200" dirty="0" err="1">
                <a:latin typeface="Calibri" panose="020F0502020204030204" pitchFamily="34" charset="0"/>
                <a:cs typeface="Calibri" panose="020F0502020204030204" pitchFamily="34" charset="0"/>
              </a:rPr>
              <a:t>eWIC</a:t>
            </a:r>
            <a:r>
              <a:rPr lang="en-US" sz="3200" dirty="0">
                <a:latin typeface="Calibri" panose="020F0502020204030204" pitchFamily="34" charset="0"/>
                <a:cs typeface="Calibri" panose="020F0502020204030204" pitchFamily="34" charset="0"/>
              </a:rPr>
              <a:t> transactions processed in their store through an Automated Clearinghouse (ACH) system in which payments are directly deposited into their bank account</a:t>
            </a:r>
          </a:p>
          <a:p>
            <a:pPr marL="0" indent="0">
              <a:spcBef>
                <a:spcPct val="50000"/>
              </a:spcBef>
              <a:spcAft>
                <a:spcPts val="600"/>
              </a:spcAft>
              <a:buSzPct val="115000"/>
              <a:buNone/>
              <a:defRPr/>
            </a:pPr>
            <a:endParaRPr lang="en-US" dirty="0"/>
          </a:p>
        </p:txBody>
      </p:sp>
    </p:spTree>
    <p:custDataLst>
      <p:tags r:id="rId1"/>
    </p:custDataLst>
    <p:extLst>
      <p:ext uri="{BB962C8B-B14F-4D97-AF65-F5344CB8AC3E}">
        <p14:creationId xmlns:p14="http://schemas.microsoft.com/office/powerpoint/2010/main" val="1965754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635" name="Rectangle 68634">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8610" name="Rectangle 11"/>
          <p:cNvSpPr>
            <a:spLocks noGrp="1" noChangeArrowheads="1"/>
          </p:cNvSpPr>
          <p:nvPr>
            <p:ph type="title"/>
            <p:custDataLst>
              <p:tags r:id="rId2"/>
            </p:custDataLst>
          </p:nvPr>
        </p:nvSpPr>
        <p:spPr>
          <a:xfrm>
            <a:off x="837981" y="365125"/>
            <a:ext cx="9447431" cy="1387475"/>
          </a:xfrm>
        </p:spPr>
        <p:txBody>
          <a:bodyPr>
            <a:normAutofit fontScale="90000"/>
          </a:bodyPr>
          <a:lstStyle/>
          <a:p>
            <a:pPr>
              <a:defRPr/>
            </a:pPr>
            <a:r>
              <a:rPr lang="en-US" sz="5400" b="1" kern="1200" dirty="0">
                <a:latin typeface="Calibri" panose="020F0502020204030204" pitchFamily="34" charset="0"/>
                <a:cs typeface="Calibri" panose="020F0502020204030204" pitchFamily="34" charset="0"/>
              </a:rPr>
              <a:t>Changes in Vendor Bank Accounts</a:t>
            </a:r>
            <a:endParaRPr lang="en-US" sz="5400" b="1" dirty="0">
              <a:latin typeface="Calibri" panose="020F0502020204030204" pitchFamily="34" charset="0"/>
              <a:cs typeface="Calibri" panose="020F0502020204030204" pitchFamily="34" charset="0"/>
            </a:endParaRPr>
          </a:p>
        </p:txBody>
      </p:sp>
      <p:sp>
        <p:nvSpPr>
          <p:cNvPr id="68611" name="Rectangle 12"/>
          <p:cNvSpPr>
            <a:spLocks noGrp="1" noChangeArrowheads="1"/>
          </p:cNvSpPr>
          <p:nvPr>
            <p:ph idx="1"/>
            <p:custDataLst>
              <p:tags r:id="rId3"/>
            </p:custDataLst>
          </p:nvPr>
        </p:nvSpPr>
        <p:spPr>
          <a:xfrm>
            <a:off x="837981" y="1781369"/>
            <a:ext cx="6225555" cy="4667250"/>
          </a:xfrm>
        </p:spPr>
        <p:txBody>
          <a:bodyPr>
            <a:normAutofit lnSpcReduction="10000"/>
          </a:bodyPr>
          <a:lstStyle/>
          <a:p>
            <a:pPr marL="615950" indent="-571500">
              <a:spcBef>
                <a:spcPct val="50000"/>
              </a:spcBef>
              <a:spcAft>
                <a:spcPts val="600"/>
              </a:spcAft>
              <a:buSzPct val="115000"/>
              <a:defRPr/>
            </a:pPr>
            <a:r>
              <a:rPr lang="en-US" sz="2400" dirty="0">
                <a:latin typeface="Calibri" panose="020F0502020204030204" pitchFamily="34" charset="0"/>
                <a:cs typeface="Calibri" panose="020F0502020204030204" pitchFamily="34" charset="0"/>
              </a:rPr>
              <a:t>Vendors (with stand-beside devices because FIS pays them directly) must submit their most current banking information to the </a:t>
            </a:r>
            <a:r>
              <a:rPr lang="en-US" sz="2400" dirty="0" err="1">
                <a:latin typeface="Calibri" panose="020F0502020204030204" pitchFamily="34" charset="0"/>
                <a:cs typeface="Calibri" panose="020F0502020204030204" pitchFamily="34" charset="0"/>
              </a:rPr>
              <a:t>eWIC</a:t>
            </a:r>
            <a:r>
              <a:rPr lang="en-US" sz="2400" dirty="0">
                <a:latin typeface="Calibri" panose="020F0502020204030204" pitchFamily="34" charset="0"/>
                <a:cs typeface="Calibri" panose="020F0502020204030204" pitchFamily="34" charset="0"/>
              </a:rPr>
              <a:t> contractor, FIS, (or third-party processor) to ensure payment for </a:t>
            </a:r>
            <a:r>
              <a:rPr lang="en-US" sz="2400" dirty="0" err="1">
                <a:latin typeface="Calibri" panose="020F0502020204030204" pitchFamily="34" charset="0"/>
                <a:cs typeface="Calibri" panose="020F0502020204030204" pitchFamily="34" charset="0"/>
              </a:rPr>
              <a:t>eWIC</a:t>
            </a:r>
            <a:r>
              <a:rPr lang="en-US" sz="2400" dirty="0">
                <a:latin typeface="Calibri" panose="020F0502020204030204" pitchFamily="34" charset="0"/>
                <a:cs typeface="Calibri" panose="020F0502020204030204" pitchFamily="34" charset="0"/>
              </a:rPr>
              <a:t> transactions.</a:t>
            </a:r>
          </a:p>
          <a:p>
            <a:pPr marL="615950" indent="-571500">
              <a:spcBef>
                <a:spcPct val="50000"/>
              </a:spcBef>
              <a:spcAft>
                <a:spcPts val="600"/>
              </a:spcAft>
              <a:buSzPct val="115000"/>
              <a:defRPr/>
            </a:pPr>
            <a:r>
              <a:rPr lang="en-US" sz="2400" dirty="0">
                <a:latin typeface="Calibri" panose="020F0502020204030204" pitchFamily="34" charset="0"/>
                <a:cs typeface="Calibri" panose="020F0502020204030204" pitchFamily="34" charset="0"/>
              </a:rPr>
              <a:t>Current vendors (with stand-beside devices because FIS pays them directly) must contact the </a:t>
            </a:r>
            <a:r>
              <a:rPr lang="en-US" sz="2400" dirty="0" err="1">
                <a:latin typeface="Calibri" panose="020F0502020204030204" pitchFamily="34" charset="0"/>
                <a:cs typeface="Calibri" panose="020F0502020204030204" pitchFamily="34" charset="0"/>
              </a:rPr>
              <a:t>eWIC</a:t>
            </a:r>
            <a:r>
              <a:rPr lang="en-US" sz="2400" dirty="0">
                <a:latin typeface="Calibri" panose="020F0502020204030204" pitchFamily="34" charset="0"/>
                <a:cs typeface="Calibri" panose="020F0502020204030204" pitchFamily="34" charset="0"/>
              </a:rPr>
              <a:t> contractor with any changes in a vendor’s bank account.</a:t>
            </a:r>
          </a:p>
          <a:p>
            <a:pPr marL="615950" indent="-571500">
              <a:spcBef>
                <a:spcPct val="50000"/>
              </a:spcBef>
              <a:spcAft>
                <a:spcPts val="600"/>
              </a:spcAft>
              <a:buSzPct val="115000"/>
              <a:defRPr/>
            </a:pPr>
            <a:r>
              <a:rPr lang="en-US" sz="2400" dirty="0">
                <a:latin typeface="Calibri" panose="020F0502020204030204" pitchFamily="34" charset="0"/>
                <a:cs typeface="Calibri" panose="020F0502020204030204" pitchFamily="34" charset="0"/>
              </a:rPr>
              <a:t>Vendors can contact FIS at 1-800-894-0050 Monday- Friday from 8:00 AM to 5:00 PM CT for account changes or updates</a:t>
            </a:r>
          </a:p>
          <a:p>
            <a:pPr marL="0" indent="0">
              <a:spcBef>
                <a:spcPct val="50000"/>
              </a:spcBef>
              <a:spcAft>
                <a:spcPts val="600"/>
              </a:spcAft>
              <a:buSzPct val="115000"/>
              <a:buNone/>
              <a:defRPr/>
            </a:pPr>
            <a:endParaRPr lang="en-US" sz="2000" dirty="0"/>
          </a:p>
        </p:txBody>
      </p:sp>
      <p:pic>
        <p:nvPicPr>
          <p:cNvPr id="2" name="Picture 2" descr="S:\NSB\Resources\PHOTOS-CLIPART\Misc\Permission To Use\PiggyBank_Fotolia_113540_Subscription_L.jpg">
            <a:extLst>
              <a:ext uri="{FF2B5EF4-FFF2-40B4-BE49-F238E27FC236}">
                <a16:creationId xmlns:a16="http://schemas.microsoft.com/office/drawing/2014/main" id="{1A427305-4E73-BB01-2E8C-F25ED219273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020" r="5121" b="1"/>
          <a:stretch/>
        </p:blipFill>
        <p:spPr bwMode="auto">
          <a:xfrm>
            <a:off x="7303478" y="1549742"/>
            <a:ext cx="4056205" cy="4051346"/>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
        <p:nvSpPr>
          <p:cNvPr id="68637"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1720" y="1656147"/>
            <a:ext cx="545958"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8639"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620" y="587516"/>
            <a:ext cx="2987121"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104954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635" name="Rectangle 6863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37" name="Freeform: Shape 6863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66186"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10" name="Rectangle 11"/>
          <p:cNvSpPr>
            <a:spLocks noGrp="1" noChangeArrowheads="1"/>
          </p:cNvSpPr>
          <p:nvPr>
            <p:ph type="title"/>
            <p:custDataLst>
              <p:tags r:id="rId2"/>
            </p:custDataLst>
          </p:nvPr>
        </p:nvSpPr>
        <p:spPr>
          <a:xfrm>
            <a:off x="303212" y="1153571"/>
            <a:ext cx="3199566" cy="4461163"/>
          </a:xfrm>
        </p:spPr>
        <p:txBody>
          <a:bodyPr>
            <a:normAutofit/>
          </a:bodyPr>
          <a:lstStyle/>
          <a:p>
            <a:pPr algn="ctr">
              <a:defRPr/>
            </a:pPr>
            <a:r>
              <a:rPr lang="en-US" sz="6000" b="1" kern="1200" dirty="0">
                <a:solidFill>
                  <a:srgbClr val="FFFFFF"/>
                </a:solidFill>
                <a:latin typeface="+mn-lt"/>
                <a:ea typeface="+mj-ea"/>
                <a:cs typeface="+mj-cs"/>
              </a:rPr>
              <a:t>FIS Retailer Helpdesk</a:t>
            </a:r>
            <a:endParaRPr lang="en-US" sz="6000" b="1" dirty="0">
              <a:solidFill>
                <a:srgbClr val="FFFFFF"/>
              </a:solidFill>
              <a:latin typeface="+mn-lt"/>
            </a:endParaRPr>
          </a:p>
        </p:txBody>
      </p:sp>
      <p:sp>
        <p:nvSpPr>
          <p:cNvPr id="68639" name="Arc 6863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48435" y="2455479"/>
            <a:ext cx="4082370"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8611" name="Rectangle 12"/>
          <p:cNvSpPr>
            <a:spLocks noGrp="1" noChangeArrowheads="1"/>
          </p:cNvSpPr>
          <p:nvPr>
            <p:ph idx="1"/>
            <p:custDataLst>
              <p:tags r:id="rId3"/>
            </p:custDataLst>
          </p:nvPr>
        </p:nvSpPr>
        <p:spPr>
          <a:xfrm>
            <a:off x="3656012" y="914400"/>
            <a:ext cx="8305800" cy="5352257"/>
          </a:xfrm>
        </p:spPr>
        <p:txBody>
          <a:bodyPr anchor="ctr">
            <a:normAutofit/>
          </a:bodyPr>
          <a:lstStyle/>
          <a:p>
            <a:pPr marL="615950" indent="-571500">
              <a:spcBef>
                <a:spcPct val="50000"/>
              </a:spcBef>
              <a:spcAft>
                <a:spcPts val="600"/>
              </a:spcAft>
              <a:buSzPct val="115000"/>
              <a:defRPr/>
            </a:pPr>
            <a:r>
              <a:rPr lang="en-US" sz="4000" dirty="0">
                <a:latin typeface="Calibri" panose="020F0502020204030204" pitchFamily="34" charset="0"/>
                <a:cs typeface="Calibri" panose="020F0502020204030204" pitchFamily="34" charset="0"/>
              </a:rPr>
              <a:t>FIS Retailer Helpdesk for stand-beside device assistance:</a:t>
            </a:r>
          </a:p>
          <a:p>
            <a:pPr lvl="2"/>
            <a:r>
              <a:rPr lang="en-US" sz="3200" dirty="0">
                <a:latin typeface="Calibri" panose="020F0502020204030204" pitchFamily="34" charset="0"/>
                <a:cs typeface="Calibri" panose="020F0502020204030204" pitchFamily="34" charset="0"/>
              </a:rPr>
              <a:t>Retailer Helpdesk: 1-844-230-0836 (available 24/7)</a:t>
            </a:r>
          </a:p>
          <a:p>
            <a:pPr lvl="2"/>
            <a:r>
              <a:rPr lang="en-US" sz="3200" dirty="0">
                <a:latin typeface="Calibri" panose="020F0502020204030204" pitchFamily="34" charset="0"/>
                <a:cs typeface="Calibri" panose="020F0502020204030204" pitchFamily="34" charset="0"/>
              </a:rPr>
              <a:t>Email: </a:t>
            </a:r>
            <a:r>
              <a:rPr lang="en-US" sz="3200" u="sng" dirty="0">
                <a:latin typeface="Calibri" panose="020F0502020204030204" pitchFamily="34" charset="0"/>
                <a:cs typeface="Calibri" panose="020F0502020204030204" pitchFamily="34" charset="0"/>
                <a:hlinkClick r:id="rId6"/>
              </a:rPr>
              <a:t>merchant.services.support@fisglobal.com</a:t>
            </a:r>
          </a:p>
          <a:p>
            <a:pPr indent="-228600" defTabSz="914400"/>
            <a:endParaRPr lang="en-US" dirty="0"/>
          </a:p>
          <a:p>
            <a:pPr>
              <a:spcBef>
                <a:spcPct val="50000"/>
              </a:spcBef>
              <a:spcAft>
                <a:spcPts val="600"/>
              </a:spcAft>
              <a:buSzPct val="115000"/>
              <a:defRPr/>
            </a:pPr>
            <a:endParaRPr lang="en-US" dirty="0"/>
          </a:p>
        </p:txBody>
      </p:sp>
    </p:spTree>
    <p:custDataLst>
      <p:tags r:id="rId1"/>
    </p:custDataLst>
    <p:extLst>
      <p:ext uri="{BB962C8B-B14F-4D97-AF65-F5344CB8AC3E}">
        <p14:creationId xmlns:p14="http://schemas.microsoft.com/office/powerpoint/2010/main" val="285176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1" name="Rectangle 514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3" name="Oval 514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61" y="1119031"/>
            <a:ext cx="4618735"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2"/>
          <p:cNvSpPr>
            <a:spLocks noGrp="1" noChangeArrowheads="1"/>
          </p:cNvSpPr>
          <p:nvPr>
            <p:ph type="title"/>
            <p:custDataLst>
              <p:tags r:id="rId2"/>
            </p:custDataLst>
          </p:nvPr>
        </p:nvSpPr>
        <p:spPr>
          <a:xfrm>
            <a:off x="608012" y="1955911"/>
            <a:ext cx="4618735" cy="3480114"/>
          </a:xfrm>
        </p:spPr>
        <p:txBody>
          <a:bodyPr>
            <a:normAutofit/>
          </a:bodyPr>
          <a:lstStyle/>
          <a:p>
            <a:pPr eaLnBrk="1" hangingPunct="1"/>
            <a:r>
              <a:rPr lang="en-US" sz="6000" b="1" dirty="0">
                <a:solidFill>
                  <a:srgbClr val="FFFFFF"/>
                </a:solidFill>
                <a:latin typeface="Calibri" panose="020F0502020204030204" pitchFamily="34" charset="0"/>
                <a:ea typeface="Tahoma" pitchFamily="34" charset="0"/>
                <a:cs typeface="Calibri" panose="020F0502020204030204" pitchFamily="34" charset="0"/>
              </a:rPr>
              <a:t>What is WIC?</a:t>
            </a:r>
            <a:r>
              <a:rPr lang="en-US" dirty="0">
                <a:solidFill>
                  <a:srgbClr val="FFFFFF"/>
                </a:solidFill>
                <a:latin typeface="Constantia" panose="02030602050306030303" pitchFamily="18" charset="0"/>
                <a:ea typeface="Tahoma" pitchFamily="34" charset="0"/>
                <a:cs typeface="Tahoma" pitchFamily="34" charset="0"/>
              </a:rPr>
              <a:t>		</a:t>
            </a:r>
          </a:p>
        </p:txBody>
      </p:sp>
      <p:sp>
        <p:nvSpPr>
          <p:cNvPr id="5145" name="Arc 514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1458" y="941148"/>
            <a:ext cx="2987121"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147" name="Oval 514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811" y="4780992"/>
            <a:ext cx="545957"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123" name="Rectangle 3"/>
          <p:cNvSpPr>
            <a:spLocks noGrp="1" noChangeArrowheads="1"/>
          </p:cNvSpPr>
          <p:nvPr>
            <p:ph idx="1"/>
            <p:custDataLst>
              <p:tags r:id="rId3"/>
            </p:custDataLst>
          </p:nvPr>
        </p:nvSpPr>
        <p:spPr>
          <a:xfrm>
            <a:off x="4929802" y="1295400"/>
            <a:ext cx="6412473" cy="5410200"/>
          </a:xfrm>
        </p:spPr>
        <p:txBody>
          <a:bodyPr>
            <a:normAutofit lnSpcReduction="10000"/>
          </a:bodyPr>
          <a:lstStyle/>
          <a:p>
            <a:pPr marL="457200" indent="-412750" eaLnBrk="1" hangingPunct="1">
              <a:spcBef>
                <a:spcPct val="75000"/>
              </a:spcBef>
            </a:pPr>
            <a:r>
              <a:rPr lang="en-US" sz="2600" dirty="0">
                <a:latin typeface="Calibri" panose="020F0502020204030204" pitchFamily="34" charset="0"/>
                <a:ea typeface="Tahoma" pitchFamily="34" charset="0"/>
                <a:cs typeface="Calibri" panose="020F0502020204030204" pitchFamily="34" charset="0"/>
              </a:rPr>
              <a:t>The Special Supplemental Nutrition Program for </a:t>
            </a:r>
            <a:r>
              <a:rPr lang="en-US" sz="2600" b="1" dirty="0">
                <a:latin typeface="Calibri" panose="020F0502020204030204" pitchFamily="34" charset="0"/>
                <a:ea typeface="Tahoma" pitchFamily="34" charset="0"/>
                <a:cs typeface="Calibri" panose="020F0502020204030204" pitchFamily="34" charset="0"/>
              </a:rPr>
              <a:t>W</a:t>
            </a:r>
            <a:r>
              <a:rPr lang="en-US" sz="2600" dirty="0">
                <a:latin typeface="Calibri" panose="020F0502020204030204" pitchFamily="34" charset="0"/>
                <a:ea typeface="Tahoma" pitchFamily="34" charset="0"/>
                <a:cs typeface="Calibri" panose="020F0502020204030204" pitchFamily="34" charset="0"/>
              </a:rPr>
              <a:t>omen, </a:t>
            </a:r>
            <a:r>
              <a:rPr lang="en-US" sz="2600" b="1" dirty="0">
                <a:latin typeface="Calibri" panose="020F0502020204030204" pitchFamily="34" charset="0"/>
                <a:ea typeface="Tahoma" pitchFamily="34" charset="0"/>
                <a:cs typeface="Calibri" panose="020F0502020204030204" pitchFamily="34" charset="0"/>
              </a:rPr>
              <a:t>I</a:t>
            </a:r>
            <a:r>
              <a:rPr lang="en-US" sz="2600" dirty="0">
                <a:latin typeface="Calibri" panose="020F0502020204030204" pitchFamily="34" charset="0"/>
                <a:ea typeface="Tahoma" pitchFamily="34" charset="0"/>
                <a:cs typeface="Calibri" panose="020F0502020204030204" pitchFamily="34" charset="0"/>
              </a:rPr>
              <a:t>nfants and </a:t>
            </a:r>
            <a:r>
              <a:rPr lang="en-US" sz="2600" b="1" dirty="0">
                <a:latin typeface="Calibri" panose="020F0502020204030204" pitchFamily="34" charset="0"/>
                <a:ea typeface="Tahoma" pitchFamily="34" charset="0"/>
                <a:cs typeface="Calibri" panose="020F0502020204030204" pitchFamily="34" charset="0"/>
              </a:rPr>
              <a:t>C</a:t>
            </a:r>
            <a:r>
              <a:rPr lang="en-US" sz="2600" dirty="0">
                <a:latin typeface="Calibri" panose="020F0502020204030204" pitchFamily="34" charset="0"/>
                <a:ea typeface="Tahoma" pitchFamily="34" charset="0"/>
                <a:cs typeface="Calibri" panose="020F0502020204030204" pitchFamily="34" charset="0"/>
              </a:rPr>
              <a:t>hildren</a:t>
            </a:r>
          </a:p>
          <a:p>
            <a:pPr marL="457200" indent="-412750" eaLnBrk="1" hangingPunct="1">
              <a:spcBef>
                <a:spcPct val="75000"/>
              </a:spcBef>
            </a:pPr>
            <a:r>
              <a:rPr lang="en-US" sz="2600" dirty="0">
                <a:latin typeface="Calibri" panose="020F0502020204030204" pitchFamily="34" charset="0"/>
                <a:ea typeface="Tahoma" pitchFamily="34" charset="0"/>
                <a:cs typeface="Calibri" panose="020F0502020204030204" pitchFamily="34" charset="0"/>
              </a:rPr>
              <a:t>Federally funded by the United States Department of Agriculture (USDA)</a:t>
            </a:r>
          </a:p>
          <a:p>
            <a:pPr marL="457200" indent="-412750" eaLnBrk="1" hangingPunct="1">
              <a:spcBef>
                <a:spcPct val="75000"/>
              </a:spcBef>
            </a:pPr>
            <a:r>
              <a:rPr lang="en-US" sz="2600" dirty="0">
                <a:latin typeface="Calibri" panose="020F0502020204030204" pitchFamily="34" charset="0"/>
                <a:ea typeface="Tahoma" pitchFamily="34" charset="0"/>
                <a:cs typeface="Calibri" panose="020F0502020204030204" pitchFamily="34" charset="0"/>
              </a:rPr>
              <a:t>State-administered by the NC Department of Health and Human Services</a:t>
            </a:r>
          </a:p>
          <a:p>
            <a:pPr marL="1031843" lvl="1" indent="-457200">
              <a:spcBef>
                <a:spcPct val="75000"/>
              </a:spcBef>
              <a:buFont typeface="Wingdings" panose="05000000000000000000" pitchFamily="2" charset="2"/>
              <a:buChar char="ü"/>
            </a:pPr>
            <a:r>
              <a:rPr lang="en-US" sz="2600" dirty="0">
                <a:latin typeface="Calibri" panose="020F0502020204030204" pitchFamily="34" charset="0"/>
                <a:ea typeface="Tahoma" pitchFamily="34" charset="0"/>
                <a:cs typeface="Calibri" panose="020F0502020204030204" pitchFamily="34" charset="0"/>
              </a:rPr>
              <a:t>Community Nutrition Services Section</a:t>
            </a:r>
          </a:p>
          <a:p>
            <a:pPr marL="457200" indent="-412750" eaLnBrk="1" hangingPunct="1">
              <a:spcBef>
                <a:spcPct val="75000"/>
              </a:spcBef>
            </a:pPr>
            <a:r>
              <a:rPr lang="en-US" sz="2600" dirty="0">
                <a:latin typeface="Calibri" panose="020F0502020204030204" pitchFamily="34" charset="0"/>
                <a:ea typeface="Tahoma" pitchFamily="34" charset="0"/>
                <a:cs typeface="Calibri" panose="020F0502020204030204" pitchFamily="34" charset="0"/>
              </a:rPr>
              <a:t>WIC clinical services provided by contracted public health agencies</a:t>
            </a:r>
          </a:p>
          <a:p>
            <a:pPr marL="457200" indent="-412750" eaLnBrk="1" hangingPunct="1">
              <a:spcBef>
                <a:spcPct val="75000"/>
              </a:spcBef>
            </a:pPr>
            <a:r>
              <a:rPr lang="en-US" sz="2600" dirty="0">
                <a:latin typeface="Calibri" panose="020F0502020204030204" pitchFamily="34" charset="0"/>
                <a:ea typeface="Tahoma" pitchFamily="34" charset="0"/>
                <a:cs typeface="Calibri" panose="020F0502020204030204" pitchFamily="34" charset="0"/>
              </a:rPr>
              <a:t>NC WIC authorized vendors are contracted with the NC Department of Health and Human Services and Local WIC Agencies</a:t>
            </a:r>
          </a:p>
          <a:p>
            <a:pPr eaLnBrk="1" hangingPunct="1">
              <a:spcBef>
                <a:spcPct val="75000"/>
              </a:spcBef>
            </a:pPr>
            <a:endParaRPr lang="en-US" sz="10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271464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4">
            <a:extLst>
              <a:ext uri="{FF2B5EF4-FFF2-40B4-BE49-F238E27FC236}">
                <a16:creationId xmlns:a16="http://schemas.microsoft.com/office/drawing/2014/main" id="{3A030A91-191F-492D-8D2E-2033F41CA85F}"/>
              </a:ext>
            </a:extLst>
          </p:cNvPr>
          <p:cNvSpPr>
            <a:spLocks noGrp="1"/>
          </p:cNvSpPr>
          <p:nvPr>
            <p:ph type="ctrTitle"/>
          </p:nvPr>
        </p:nvSpPr>
        <p:spPr>
          <a:xfrm>
            <a:off x="1059118" y="2424739"/>
            <a:ext cx="5890354" cy="1536007"/>
          </a:xfrm>
        </p:spPr>
        <p:txBody>
          <a:bodyPr anchor="b">
            <a:normAutofit/>
          </a:bodyPr>
          <a:lstStyle/>
          <a:p>
            <a:r>
              <a:rPr lang="en-US" sz="8800" dirty="0">
                <a:latin typeface="Calibri" panose="020F0502020204030204" pitchFamily="34" charset="0"/>
                <a:cs typeface="Calibri" panose="020F0502020204030204" pitchFamily="34" charset="0"/>
              </a:rPr>
              <a:t>Questions?</a:t>
            </a:r>
          </a:p>
        </p:txBody>
      </p:sp>
      <p:sp>
        <p:nvSpPr>
          <p:cNvPr id="47" name="Freeform: Shape 46">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2339" y="0"/>
            <a:ext cx="1736948"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4584" y="1"/>
            <a:ext cx="1154841"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9" name="Graphic 28" descr="Question mark">
            <a:extLst>
              <a:ext uri="{FF2B5EF4-FFF2-40B4-BE49-F238E27FC236}">
                <a16:creationId xmlns:a16="http://schemas.microsoft.com/office/drawing/2014/main" id="{FB61E4D0-A4C9-C739-340B-974B97A63E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90670" y="1209578"/>
            <a:ext cx="4055897" cy="4055897"/>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51" name="Freeform: Shape 50">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9125" y="2916245"/>
            <a:ext cx="159700"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Shape 52">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6578" y="5717906"/>
            <a:ext cx="1771148"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5779" y="6258756"/>
            <a:ext cx="1565533"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1048" y="5835650"/>
            <a:ext cx="1547777"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custDataLst>
      <p:tags r:id="rId1"/>
    </p:custDataLst>
    <p:extLst>
      <p:ext uri="{BB962C8B-B14F-4D97-AF65-F5344CB8AC3E}">
        <p14:creationId xmlns:p14="http://schemas.microsoft.com/office/powerpoint/2010/main" val="3215652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p:cNvSpPr txBox="1">
            <a:spLocks noChangeArrowheads="1"/>
          </p:cNvSpPr>
          <p:nvPr>
            <p:custDataLst>
              <p:tags r:id="rId2"/>
            </p:custDataLst>
          </p:nvPr>
        </p:nvSpPr>
        <p:spPr>
          <a:xfrm>
            <a:off x="5561012" y="934671"/>
            <a:ext cx="6194231" cy="4365422"/>
          </a:xfrm>
          <a:prstGeom prst="rect">
            <a:avLst/>
          </a:prstGeom>
        </p:spPr>
        <p:txBody>
          <a:bodyPr vert="horz" lIns="91440" tIns="45720" rIns="91440" bIns="45720" rtlCol="0"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defTabSz="914400">
              <a:lnSpc>
                <a:spcPct val="90000"/>
              </a:lnSpc>
              <a:spcAft>
                <a:spcPts val="600"/>
              </a:spcAft>
            </a:pPr>
            <a:r>
              <a:rPr lang="en-US" sz="6000" b="1" dirty="0">
                <a:solidFill>
                  <a:schemeClr val="tx1"/>
                </a:solidFill>
              </a:rPr>
              <a:t>Program Compliance and Fraud Prevention</a:t>
            </a:r>
            <a:br>
              <a:rPr lang="en-US" sz="5100" b="1" dirty="0">
                <a:solidFill>
                  <a:schemeClr val="tx1"/>
                </a:solidFill>
              </a:rPr>
            </a:br>
            <a:endParaRPr lang="en-US" sz="5100" b="1" dirty="0">
              <a:solidFill>
                <a:schemeClr val="tx1"/>
              </a:solidFill>
            </a:endParaRPr>
          </a:p>
        </p:txBody>
      </p:sp>
      <p:sp>
        <p:nvSpPr>
          <p:cNvPr id="36" name="Freeform: Shape 35">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390" y="1"/>
            <a:ext cx="11548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7919" y="0"/>
            <a:ext cx="1736948"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699"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7776"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6798" y="5717906"/>
            <a:ext cx="1771147"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13" name="Content Placeholder 4" descr="Fotolia_6901118_Subscription_L.jpg"/>
          <p:cNvPicPr>
            <a:picLocks noChangeAspect="1"/>
          </p:cNvPicPr>
          <p:nvPr/>
        </p:nvPicPr>
        <p:blipFill rotWithShape="1">
          <a:blip r:embed="rId6" cstate="print"/>
          <a:srcRect l="14634" r="14636" b="2"/>
          <a:stretch/>
        </p:blipFill>
        <p:spPr>
          <a:xfrm>
            <a:off x="631675" y="1075007"/>
            <a:ext cx="4700737" cy="4701962"/>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46" name="Freeform: Shape 45">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19335" y="6258756"/>
            <a:ext cx="1565532"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Date Placeholder 2"/>
          <p:cNvSpPr>
            <a:spLocks noGrp="1"/>
          </p:cNvSpPr>
          <p:nvPr>
            <p:ph type="dt" sz="half" idx="10"/>
            <p:custDataLst>
              <p:tags r:id="rId3"/>
            </p:custDataLst>
          </p:nvPr>
        </p:nvSpPr>
        <p:spPr>
          <a:xfrm>
            <a:off x="10236565" y="6356350"/>
            <a:ext cx="1290077" cy="365125"/>
          </a:xfrm>
        </p:spPr>
        <p:txBody>
          <a:bodyPr vert="horz" lIns="91440" tIns="45720" rIns="91440" bIns="45720" rtlCol="0" anchor="ctr">
            <a:normAutofit/>
          </a:bodyPr>
          <a:lstStyle/>
          <a:p>
            <a:pPr algn="r" defTabSz="914400">
              <a:spcAft>
                <a:spcPts val="600"/>
              </a:spcAft>
              <a:defRPr/>
            </a:pPr>
            <a:r>
              <a:rPr lang="en-US">
                <a:solidFill>
                  <a:prstClr val="black">
                    <a:tint val="75000"/>
                  </a:prstClr>
                </a:solidFill>
                <a:latin typeface="Calibri" panose="020F0502020204030204"/>
              </a:rPr>
              <a:t> </a:t>
            </a:r>
          </a:p>
        </p:txBody>
      </p:sp>
    </p:spTree>
    <p:custDataLst>
      <p:tags r:id="rId1"/>
    </p:custDataLst>
    <p:extLst>
      <p:ext uri="{BB962C8B-B14F-4D97-AF65-F5344CB8AC3E}">
        <p14:creationId xmlns:p14="http://schemas.microsoft.com/office/powerpoint/2010/main" val="2548298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253" name="Rectangle 9525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55" name="Freeform: Shape 9525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66186"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34" name="Rectangle 2"/>
          <p:cNvSpPr>
            <a:spLocks noGrp="1" noChangeArrowheads="1"/>
          </p:cNvSpPr>
          <p:nvPr>
            <p:ph type="title"/>
            <p:custDataLst>
              <p:tags r:id="rId2"/>
            </p:custDataLst>
          </p:nvPr>
        </p:nvSpPr>
        <p:spPr>
          <a:xfrm>
            <a:off x="227012" y="1066800"/>
            <a:ext cx="4219137" cy="4461163"/>
          </a:xfrm>
        </p:spPr>
        <p:txBody>
          <a:bodyPr>
            <a:normAutofit/>
          </a:bodyPr>
          <a:lstStyle/>
          <a:p>
            <a:pPr eaLnBrk="1" hangingPunct="1"/>
            <a:r>
              <a:rPr lang="en-US" sz="6000" b="1" dirty="0">
                <a:solidFill>
                  <a:srgbClr val="FFFFFF"/>
                </a:solidFill>
                <a:latin typeface="Calibri" panose="020F0502020204030204" pitchFamily="34" charset="0"/>
                <a:ea typeface="Tahoma" pitchFamily="34" charset="0"/>
                <a:cs typeface="Calibri" panose="020F0502020204030204" pitchFamily="34" charset="0"/>
              </a:rPr>
              <a:t>Vendor Compliance</a:t>
            </a:r>
          </a:p>
        </p:txBody>
      </p:sp>
      <p:sp>
        <p:nvSpPr>
          <p:cNvPr id="95257" name="Arc 9525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48435" y="2455479"/>
            <a:ext cx="4082370"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5235" name="Rectangle 3"/>
          <p:cNvSpPr>
            <a:spLocks noGrp="1" noChangeArrowheads="1"/>
          </p:cNvSpPr>
          <p:nvPr>
            <p:ph idx="1"/>
            <p:custDataLst>
              <p:tags r:id="rId3"/>
            </p:custDataLst>
          </p:nvPr>
        </p:nvSpPr>
        <p:spPr>
          <a:xfrm>
            <a:off x="4446149" y="1066800"/>
            <a:ext cx="6904693" cy="5585619"/>
          </a:xfrm>
        </p:spPr>
        <p:txBody>
          <a:bodyPr anchor="ctr">
            <a:normAutofit/>
          </a:bodyPr>
          <a:lstStyle/>
          <a:p>
            <a:pPr marL="457200" indent="-412750"/>
            <a:r>
              <a:rPr lang="en-US" sz="3200" dirty="0">
                <a:latin typeface="Calibri" panose="020F0502020204030204" pitchFamily="34" charset="0"/>
                <a:ea typeface="Tahoma" pitchFamily="34" charset="0"/>
                <a:cs typeface="Calibri" panose="020F0502020204030204" pitchFamily="34" charset="0"/>
              </a:rPr>
              <a:t>It is important to continue to follow policies and procedures to maintain authorization</a:t>
            </a:r>
          </a:p>
          <a:p>
            <a:pPr marL="457200" indent="-412750"/>
            <a:endParaRPr lang="en-US" sz="3200" dirty="0">
              <a:latin typeface="Calibri" panose="020F0502020204030204" pitchFamily="34" charset="0"/>
              <a:ea typeface="Tahoma" pitchFamily="34" charset="0"/>
              <a:cs typeface="Calibri" panose="020F0502020204030204" pitchFamily="34" charset="0"/>
            </a:endParaRPr>
          </a:p>
          <a:p>
            <a:pPr marL="457200" indent="-412750"/>
            <a:r>
              <a:rPr lang="en-US" sz="3200" dirty="0">
                <a:latin typeface="Calibri" panose="020F0502020204030204" pitchFamily="34" charset="0"/>
                <a:ea typeface="Tahoma" pitchFamily="34" charset="0"/>
                <a:cs typeface="Calibri" panose="020F0502020204030204" pitchFamily="34" charset="0"/>
              </a:rPr>
              <a:t>Federal regulations provide process to support program integrity</a:t>
            </a:r>
          </a:p>
          <a:p>
            <a:pPr marL="457200" indent="-412750"/>
            <a:endParaRPr lang="en-US" sz="3200" dirty="0">
              <a:latin typeface="Calibri" panose="020F0502020204030204" pitchFamily="34" charset="0"/>
              <a:ea typeface="Tahoma" pitchFamily="34" charset="0"/>
              <a:cs typeface="Calibri" panose="020F0502020204030204" pitchFamily="34" charset="0"/>
            </a:endParaRPr>
          </a:p>
          <a:p>
            <a:pPr marL="457200" indent="-412750"/>
            <a:r>
              <a:rPr lang="en-US" sz="3200" dirty="0">
                <a:latin typeface="Calibri" panose="020F0502020204030204" pitchFamily="34" charset="0"/>
                <a:ea typeface="Tahoma" pitchFamily="34" charset="0"/>
                <a:cs typeface="Calibri" panose="020F0502020204030204" pitchFamily="34" charset="0"/>
              </a:rPr>
              <a:t>Review your Vendor Manual for more detailed information regarding federally and state mandated WIC Vendor policies and procedures</a:t>
            </a:r>
          </a:p>
          <a:p>
            <a:endParaRPr lang="en-US" dirty="0">
              <a:latin typeface="Tahoma" pitchFamily="34" charset="0"/>
              <a:ea typeface="Tahoma" pitchFamily="34" charset="0"/>
              <a:cs typeface="Tahoma" pitchFamily="34" charset="0"/>
            </a:endParaRPr>
          </a:p>
          <a:p>
            <a:endParaRPr lang="en-US"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106812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259" name="Rectangle 9525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61" name="Freeform: Shape 9526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234" name="Rectangle 2"/>
          <p:cNvSpPr>
            <a:spLocks noGrp="1" noChangeArrowheads="1"/>
          </p:cNvSpPr>
          <p:nvPr>
            <p:ph type="title"/>
            <p:custDataLst>
              <p:tags r:id="rId2"/>
            </p:custDataLst>
          </p:nvPr>
        </p:nvSpPr>
        <p:spPr>
          <a:xfrm>
            <a:off x="837981" y="365125"/>
            <a:ext cx="10512862" cy="1325563"/>
          </a:xfrm>
        </p:spPr>
        <p:txBody>
          <a:bodyPr>
            <a:normAutofit/>
          </a:bodyPr>
          <a:lstStyle/>
          <a:p>
            <a:pPr eaLnBrk="1" hangingPunct="1"/>
            <a:r>
              <a:rPr lang="en-US" sz="6000" b="1" dirty="0">
                <a:latin typeface="Calibri" panose="020F0502020204030204" pitchFamily="34" charset="0"/>
                <a:ea typeface="Tahoma" pitchFamily="34" charset="0"/>
                <a:cs typeface="Calibri" panose="020F0502020204030204" pitchFamily="34" charset="0"/>
              </a:rPr>
              <a:t>Business Integrity Standards</a:t>
            </a:r>
            <a:r>
              <a:rPr lang="en-US" sz="6000" b="1" dirty="0">
                <a:ea typeface="Tahoma" pitchFamily="34" charset="0"/>
                <a:cs typeface="Tahoma" pitchFamily="34" charset="0"/>
              </a:rPr>
              <a:t> </a:t>
            </a:r>
          </a:p>
        </p:txBody>
      </p:sp>
      <p:sp>
        <p:nvSpPr>
          <p:cNvPr id="95263" name="Arc 9526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5235" name="Rectangle 3"/>
          <p:cNvSpPr>
            <a:spLocks noGrp="1" noChangeArrowheads="1"/>
          </p:cNvSpPr>
          <p:nvPr>
            <p:ph idx="1"/>
            <p:custDataLst>
              <p:tags r:id="rId3"/>
            </p:custDataLst>
          </p:nvPr>
        </p:nvSpPr>
        <p:spPr>
          <a:xfrm>
            <a:off x="837981" y="1591880"/>
            <a:ext cx="10512862" cy="4351338"/>
          </a:xfrm>
        </p:spPr>
        <p:txBody>
          <a:bodyPr>
            <a:normAutofit/>
          </a:bodyPr>
          <a:lstStyle/>
          <a:p>
            <a:pPr marL="457200" indent="-412750" eaLnBrk="1" hangingPunct="1"/>
            <a:r>
              <a:rPr lang="en-US" sz="3200" dirty="0">
                <a:latin typeface="Calibri" panose="020F0502020204030204" pitchFamily="34" charset="0"/>
                <a:ea typeface="Tahoma" pitchFamily="34" charset="0"/>
                <a:cs typeface="Calibri" panose="020F0502020204030204" pitchFamily="34" charset="0"/>
              </a:rPr>
              <a:t>May not have any owners, officers or managers who have been convicted of or had a civil judgment entered against them in the last six years for any activity indicating a lack of business integrity</a:t>
            </a:r>
            <a:br>
              <a:rPr lang="en-US" sz="3200" dirty="0">
                <a:latin typeface="Calibri" panose="020F0502020204030204" pitchFamily="34" charset="0"/>
                <a:ea typeface="Tahoma" pitchFamily="34" charset="0"/>
                <a:cs typeface="Calibri" panose="020F0502020204030204" pitchFamily="34" charset="0"/>
              </a:rPr>
            </a:br>
            <a:endParaRPr lang="en-US" sz="3200" dirty="0">
              <a:latin typeface="Calibri" panose="020F0502020204030204" pitchFamily="34" charset="0"/>
              <a:ea typeface="Tahoma" pitchFamily="34" charset="0"/>
              <a:cs typeface="Calibri" panose="020F0502020204030204" pitchFamily="34" charset="0"/>
            </a:endParaRPr>
          </a:p>
          <a:p>
            <a:pPr marL="457200" indent="-412750" eaLnBrk="1" hangingPunct="1"/>
            <a:r>
              <a:rPr lang="en-US" sz="3200" dirty="0">
                <a:latin typeface="Calibri" panose="020F0502020204030204" pitchFamily="34" charset="0"/>
                <a:ea typeface="Tahoma" pitchFamily="34" charset="0"/>
                <a:cs typeface="Calibri" panose="020F0502020204030204" pitchFamily="34" charset="0"/>
              </a:rPr>
              <a:t>Includes, but is not limited to fraud, antitrust violations, embezzlement, theft, forgery, bribery, falsification or destruction of records, receiving stolen property, making false claims, and obstruction of justice</a:t>
            </a:r>
          </a:p>
        </p:txBody>
      </p:sp>
      <p:sp>
        <p:nvSpPr>
          <p:cNvPr id="2" name="Date Placeholder 1"/>
          <p:cNvSpPr>
            <a:spLocks noGrp="1"/>
          </p:cNvSpPr>
          <p:nvPr>
            <p:ph type="dt" sz="half" idx="10"/>
            <p:custDataLst>
              <p:tags r:id="rId4"/>
            </p:custDataLst>
          </p:nvPr>
        </p:nvSpPr>
        <p:spPr>
          <a:xfrm>
            <a:off x="837981" y="6356350"/>
            <a:ext cx="2742486" cy="365125"/>
          </a:xfrm>
        </p:spPr>
        <p:txBody>
          <a:bodyPr>
            <a:normAutofit/>
          </a:bodyPr>
          <a:lstStyle/>
          <a:p>
            <a:pPr>
              <a:spcAft>
                <a:spcPts val="600"/>
              </a:spcAft>
            </a:pPr>
            <a:r>
              <a:rPr lang="en-US"/>
              <a:t> </a:t>
            </a:r>
          </a:p>
        </p:txBody>
      </p:sp>
    </p:spTree>
    <p:custDataLst>
      <p:tags r:id="rId1"/>
    </p:custDataLst>
    <p:extLst>
      <p:ext uri="{BB962C8B-B14F-4D97-AF65-F5344CB8AC3E}">
        <p14:creationId xmlns:p14="http://schemas.microsoft.com/office/powerpoint/2010/main" val="4070825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253" name="Rectangle 95252">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5234" name="Rectangle 2"/>
          <p:cNvSpPr>
            <a:spLocks noGrp="1" noChangeArrowheads="1"/>
          </p:cNvSpPr>
          <p:nvPr>
            <p:ph type="title"/>
            <p:custDataLst>
              <p:tags r:id="rId2"/>
            </p:custDataLst>
          </p:nvPr>
        </p:nvSpPr>
        <p:spPr>
          <a:xfrm>
            <a:off x="837981" y="365125"/>
            <a:ext cx="8456831" cy="1325563"/>
          </a:xfrm>
        </p:spPr>
        <p:txBody>
          <a:bodyPr>
            <a:normAutofit/>
          </a:bodyPr>
          <a:lstStyle/>
          <a:p>
            <a:pPr eaLnBrk="1" hangingPunct="1"/>
            <a:r>
              <a:rPr lang="en-US" sz="5400" b="1" dirty="0">
                <a:ea typeface="Tahoma" pitchFamily="34" charset="0"/>
                <a:cs typeface="Tahoma" pitchFamily="34" charset="0"/>
              </a:rPr>
              <a:t>Violations and Sanctions</a:t>
            </a:r>
            <a:endParaRPr lang="en-US" sz="5400" b="1" dirty="0">
              <a:latin typeface="Calibri" panose="020F0502020204030204" pitchFamily="34" charset="0"/>
              <a:ea typeface="Tahoma" pitchFamily="34" charset="0"/>
              <a:cs typeface="Calibri" panose="020F0502020204030204" pitchFamily="34" charset="0"/>
            </a:endParaRPr>
          </a:p>
        </p:txBody>
      </p:sp>
      <p:sp>
        <p:nvSpPr>
          <p:cNvPr id="95235" name="Rectangle 3"/>
          <p:cNvSpPr>
            <a:spLocks noGrp="1" noChangeArrowheads="1"/>
          </p:cNvSpPr>
          <p:nvPr>
            <p:ph idx="1"/>
            <p:custDataLst>
              <p:tags r:id="rId3"/>
            </p:custDataLst>
          </p:nvPr>
        </p:nvSpPr>
        <p:spPr>
          <a:xfrm>
            <a:off x="837981" y="1825625"/>
            <a:ext cx="6082952" cy="4351338"/>
          </a:xfrm>
        </p:spPr>
        <p:txBody>
          <a:bodyPr>
            <a:normAutofit fontScale="92500" lnSpcReduction="10000"/>
          </a:bodyPr>
          <a:lstStyle/>
          <a:p>
            <a:pPr marL="457200" indent="-412750" eaLnBrk="1" hangingPunct="1"/>
            <a:r>
              <a:rPr lang="en-US" sz="3200" u="none" dirty="0">
                <a:ea typeface="Tahoma" pitchFamily="34" charset="0"/>
                <a:cs typeface="Tahoma" pitchFamily="34" charset="0"/>
              </a:rPr>
              <a:t>A violation is an infraction of WIC Program regulations or other requirements </a:t>
            </a:r>
          </a:p>
          <a:p>
            <a:pPr eaLnBrk="1" hangingPunct="1"/>
            <a:endParaRPr lang="en-US" sz="3200" u="none" dirty="0">
              <a:ea typeface="Tahoma" pitchFamily="34" charset="0"/>
              <a:cs typeface="Tahoma" pitchFamily="34" charset="0"/>
            </a:endParaRPr>
          </a:p>
          <a:p>
            <a:pPr marL="457200" indent="-412750" eaLnBrk="1" hangingPunct="1">
              <a:spcAft>
                <a:spcPts val="600"/>
              </a:spcAft>
            </a:pPr>
            <a:r>
              <a:rPr lang="en-US" sz="3200" u="none" dirty="0">
                <a:ea typeface="Tahoma" pitchFamily="34" charset="0"/>
                <a:cs typeface="Tahoma" pitchFamily="34" charset="0"/>
              </a:rPr>
              <a:t>A sanction is an administrative action taken as a result of a pattern of violations and may include:</a:t>
            </a:r>
          </a:p>
          <a:p>
            <a:pPr lvl="1">
              <a:buFont typeface="Wingdings" panose="05000000000000000000" pitchFamily="2" charset="2"/>
              <a:buChar char="ü"/>
            </a:pPr>
            <a:r>
              <a:rPr lang="en-US" sz="2800" u="none" dirty="0">
                <a:ea typeface="Tahoma" pitchFamily="34" charset="0"/>
                <a:cs typeface="Tahoma" pitchFamily="34" charset="0"/>
              </a:rPr>
              <a:t>Disqualification </a:t>
            </a:r>
            <a:r>
              <a:rPr lang="en-US" sz="2800" dirty="0">
                <a:ea typeface="Tahoma" pitchFamily="34" charset="0"/>
                <a:cs typeface="Tahoma" pitchFamily="34" charset="0"/>
              </a:rPr>
              <a:t>or</a:t>
            </a:r>
            <a:r>
              <a:rPr lang="en-US" sz="2800" u="none" dirty="0">
                <a:ea typeface="Tahoma" pitchFamily="34" charset="0"/>
                <a:cs typeface="Tahoma" pitchFamily="34" charset="0"/>
              </a:rPr>
              <a:t> civil money penalty in lieu of disqualification</a:t>
            </a:r>
            <a:endParaRPr lang="en-US" sz="2800" dirty="0">
              <a:latin typeface="Tahoma" pitchFamily="34" charset="0"/>
              <a:ea typeface="Tahoma" pitchFamily="34" charset="0"/>
              <a:cs typeface="Tahoma" pitchFamily="34" charset="0"/>
            </a:endParaRPr>
          </a:p>
          <a:p>
            <a:endParaRPr lang="en-US" dirty="0">
              <a:latin typeface="Constantia" panose="02030602050306030303" pitchFamily="18" charset="0"/>
              <a:ea typeface="Tahoma" pitchFamily="34" charset="0"/>
              <a:cs typeface="Tahoma" pitchFamily="34" charset="0"/>
            </a:endParaRPr>
          </a:p>
        </p:txBody>
      </p:sp>
      <p:pic>
        <p:nvPicPr>
          <p:cNvPr id="2" name="Picture 1" descr="A referee blowing out a whistle&#10;&#10;Description automatically generated">
            <a:extLst>
              <a:ext uri="{FF2B5EF4-FFF2-40B4-BE49-F238E27FC236}">
                <a16:creationId xmlns:a16="http://schemas.microsoft.com/office/drawing/2014/main" id="{60E4237C-F362-0720-595F-BD7A7E80AA76}"/>
              </a:ext>
            </a:extLst>
          </p:cNvPr>
          <p:cNvPicPr>
            <a:picLocks noChangeAspect="1"/>
          </p:cNvPicPr>
          <p:nvPr/>
        </p:nvPicPr>
        <p:blipFill rotWithShape="1">
          <a:blip r:embed="rId6"/>
          <a:srcRect r="2" b="33484"/>
          <a:stretch/>
        </p:blipFill>
        <p:spPr>
          <a:xfrm>
            <a:off x="6910005" y="1295400"/>
            <a:ext cx="4584158" cy="4585352"/>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95255"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0251" y="687822"/>
            <a:ext cx="5469722"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5257"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5892" y="921125"/>
            <a:ext cx="790815"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415684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7484" name="Rectangle 147483">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486" name="Freeform: Shape 147485">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7" name="Rectangle 3"/>
          <p:cNvSpPr>
            <a:spLocks noGrp="1" noChangeArrowheads="1"/>
          </p:cNvSpPr>
          <p:nvPr>
            <p:ph type="title"/>
            <p:custDataLst>
              <p:tags r:id="rId2"/>
            </p:custDataLst>
          </p:nvPr>
        </p:nvSpPr>
        <p:spPr>
          <a:xfrm>
            <a:off x="837981" y="365125"/>
            <a:ext cx="10512862" cy="1325563"/>
          </a:xfrm>
        </p:spPr>
        <p:txBody>
          <a:bodyPr>
            <a:normAutofit/>
          </a:bodyPr>
          <a:lstStyle/>
          <a:p>
            <a:pPr eaLnBrk="1" hangingPunct="1"/>
            <a:r>
              <a:rPr lang="en-US" sz="6000" b="1" dirty="0">
                <a:latin typeface="Calibri" panose="020F0502020204030204" pitchFamily="34" charset="0"/>
                <a:ea typeface="Tahoma" pitchFamily="34" charset="0"/>
                <a:cs typeface="Calibri" panose="020F0502020204030204" pitchFamily="34" charset="0"/>
              </a:rPr>
              <a:t>Violations</a:t>
            </a:r>
          </a:p>
        </p:txBody>
      </p:sp>
      <p:sp>
        <p:nvSpPr>
          <p:cNvPr id="147488" name="Arc 14748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7460" name="Rectangle 4"/>
          <p:cNvSpPr>
            <a:spLocks noGrp="1" noChangeArrowheads="1"/>
          </p:cNvSpPr>
          <p:nvPr>
            <p:ph idx="1"/>
            <p:custDataLst>
              <p:tags r:id="rId3"/>
            </p:custDataLst>
          </p:nvPr>
        </p:nvSpPr>
        <p:spPr>
          <a:xfrm>
            <a:off x="842008" y="2071071"/>
            <a:ext cx="10512862" cy="3051175"/>
          </a:xfrm>
        </p:spPr>
        <p:txBody>
          <a:bodyPr>
            <a:normAutofit/>
          </a:bodyPr>
          <a:lstStyle/>
          <a:p>
            <a:pPr marL="44450" indent="0" eaLnBrk="1" hangingPunct="1">
              <a:buNone/>
              <a:defRPr/>
            </a:pPr>
            <a:r>
              <a:rPr lang="en-US" sz="3200" dirty="0">
                <a:latin typeface="Calibri" panose="020F0502020204030204" pitchFamily="34" charset="0"/>
                <a:ea typeface="Tahoma" pitchFamily="34" charset="0"/>
                <a:cs typeface="Calibri" panose="020F0502020204030204" pitchFamily="34" charset="0"/>
              </a:rPr>
              <a:t>Any intentional or unintentional action of a vendor’s owners, officers, managers, agents or employees, </a:t>
            </a:r>
            <a:r>
              <a:rPr lang="en-US" sz="3200" b="1" dirty="0">
                <a:latin typeface="Calibri" panose="020F0502020204030204" pitchFamily="34" charset="0"/>
                <a:ea typeface="Tahoma" pitchFamily="34" charset="0"/>
                <a:cs typeface="Calibri" panose="020F0502020204030204" pitchFamily="34" charset="0"/>
              </a:rPr>
              <a:t>with or without knowledge of management,</a:t>
            </a:r>
            <a:r>
              <a:rPr lang="en-US" sz="3200" dirty="0">
                <a:latin typeface="Calibri" panose="020F0502020204030204" pitchFamily="34" charset="0"/>
                <a:ea typeface="Tahoma" pitchFamily="34" charset="0"/>
                <a:cs typeface="Calibri" panose="020F0502020204030204" pitchFamily="34" charset="0"/>
              </a:rPr>
              <a:t> that violates the WIC Vendor Agreement or federal or state statutes, regulations, policies or procedures governing the program</a:t>
            </a:r>
          </a:p>
          <a:p>
            <a:pPr eaLnBrk="1" hangingPunct="1">
              <a:defRPr/>
            </a:pPr>
            <a:endParaRPr lang="en-US"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837981" y="6356350"/>
            <a:ext cx="2742486" cy="365125"/>
          </a:xfrm>
        </p:spPr>
        <p:txBody>
          <a:bodyPr>
            <a:normAutofit/>
          </a:bodyPr>
          <a:lstStyle/>
          <a:p>
            <a:pPr>
              <a:spcAft>
                <a:spcPts val="600"/>
              </a:spcAft>
            </a:pPr>
            <a:r>
              <a:rPr lang="en-US"/>
              <a:t> </a:t>
            </a:r>
          </a:p>
        </p:txBody>
      </p:sp>
    </p:spTree>
    <p:custDataLst>
      <p:tags r:id="rId1"/>
    </p:custDataLst>
    <p:extLst>
      <p:ext uri="{BB962C8B-B14F-4D97-AF65-F5344CB8AC3E}">
        <p14:creationId xmlns:p14="http://schemas.microsoft.com/office/powerpoint/2010/main" val="2101293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7307" name="Rectangle 9730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09" name="Freeform: Shape 9730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7282" name="Rectangle 2"/>
          <p:cNvSpPr>
            <a:spLocks noGrp="1" noChangeArrowheads="1"/>
          </p:cNvSpPr>
          <p:nvPr>
            <p:ph type="title"/>
            <p:custDataLst>
              <p:tags r:id="rId2"/>
            </p:custDataLst>
          </p:nvPr>
        </p:nvSpPr>
        <p:spPr>
          <a:xfrm>
            <a:off x="837981" y="365125"/>
            <a:ext cx="10512862" cy="1325563"/>
          </a:xfrm>
        </p:spPr>
        <p:txBody>
          <a:bodyPr>
            <a:normAutofit/>
          </a:bodyPr>
          <a:lstStyle/>
          <a:p>
            <a:pPr eaLnBrk="1" hangingPunct="1"/>
            <a:r>
              <a:rPr lang="en-US" sz="6000" b="1" dirty="0">
                <a:latin typeface="Calibri" panose="020F0502020204030204" pitchFamily="34" charset="0"/>
                <a:ea typeface="Tahoma" pitchFamily="34" charset="0"/>
                <a:cs typeface="Calibri" panose="020F0502020204030204" pitchFamily="34" charset="0"/>
              </a:rPr>
              <a:t>Types of Violations</a:t>
            </a:r>
          </a:p>
        </p:txBody>
      </p:sp>
      <p:sp>
        <p:nvSpPr>
          <p:cNvPr id="97311" name="Arc 973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7283" name="Rectangle 3"/>
          <p:cNvSpPr>
            <a:spLocks noGrp="1" noChangeArrowheads="1"/>
          </p:cNvSpPr>
          <p:nvPr>
            <p:ph idx="1"/>
            <p:custDataLst>
              <p:tags r:id="rId3"/>
            </p:custDataLst>
          </p:nvPr>
        </p:nvSpPr>
        <p:spPr>
          <a:xfrm>
            <a:off x="989012" y="1698242"/>
            <a:ext cx="10512862" cy="4351338"/>
          </a:xfrm>
        </p:spPr>
        <p:txBody>
          <a:bodyPr>
            <a:normAutofit/>
          </a:bodyPr>
          <a:lstStyle/>
          <a:p>
            <a:pPr marL="457200" indent="-412750">
              <a:spcAft>
                <a:spcPts val="600"/>
              </a:spcAft>
            </a:pPr>
            <a:r>
              <a:rPr lang="en-US" sz="3200" dirty="0">
                <a:latin typeface="Calibri" panose="020F0502020204030204" pitchFamily="34" charset="0"/>
                <a:ea typeface="Tahoma" pitchFamily="34" charset="0"/>
                <a:cs typeface="Calibri" panose="020F0502020204030204" pitchFamily="34" charset="0"/>
              </a:rPr>
              <a:t>Federal violations for which vendors are subject to disqualification: </a:t>
            </a:r>
          </a:p>
          <a:p>
            <a:pPr lvl="1">
              <a:buFont typeface="Wingdings" panose="05000000000000000000" pitchFamily="2" charset="2"/>
              <a:buChar char="ü"/>
            </a:pPr>
            <a:r>
              <a:rPr lang="en-US" sz="2800" dirty="0">
                <a:latin typeface="Calibri" panose="020F0502020204030204" pitchFamily="34" charset="0"/>
                <a:ea typeface="Tahoma" pitchFamily="34" charset="0"/>
                <a:cs typeface="Calibri" panose="020F0502020204030204" pitchFamily="34" charset="0"/>
              </a:rPr>
              <a:t>Federal violations; carry longest disqualification periods</a:t>
            </a:r>
          </a:p>
          <a:p>
            <a:pPr lvl="1" eaLnBrk="1" hangingPunct="1">
              <a:buFont typeface="Wingdings" panose="05000000000000000000" pitchFamily="2" charset="2"/>
              <a:buChar char="ü"/>
            </a:pPr>
            <a:r>
              <a:rPr lang="en-US" sz="2800" dirty="0">
                <a:latin typeface="Calibri" panose="020F0502020204030204" pitchFamily="34" charset="0"/>
                <a:ea typeface="Tahoma" pitchFamily="34" charset="0"/>
                <a:cs typeface="Calibri" panose="020F0502020204030204" pitchFamily="34" charset="0"/>
              </a:rPr>
              <a:t>Found through compliance buys and inventory audits</a:t>
            </a:r>
          </a:p>
          <a:p>
            <a:pPr marL="859536" lvl="1" indent="-457200"/>
            <a:endParaRPr lang="en-US" sz="2800" dirty="0">
              <a:latin typeface="Calibri" panose="020F0502020204030204" pitchFamily="34" charset="0"/>
              <a:ea typeface="Tahoma" pitchFamily="34" charset="0"/>
              <a:cs typeface="Calibri" panose="020F0502020204030204" pitchFamily="34" charset="0"/>
            </a:endParaRPr>
          </a:p>
          <a:p>
            <a:pPr marL="501650" indent="-457200">
              <a:spcAft>
                <a:spcPts val="600"/>
              </a:spcAft>
            </a:pPr>
            <a:r>
              <a:rPr lang="en-US" sz="3200" dirty="0">
                <a:latin typeface="Calibri" panose="020F0502020204030204" pitchFamily="34" charset="0"/>
                <a:ea typeface="Tahoma" pitchFamily="34" charset="0"/>
                <a:cs typeface="Calibri" panose="020F0502020204030204" pitchFamily="34" charset="0"/>
              </a:rPr>
              <a:t>State violations for which vendors are subject to disqualification:</a:t>
            </a:r>
          </a:p>
          <a:p>
            <a:pPr marL="747713" lvl="1" indent="-290513">
              <a:buFont typeface="Wingdings" panose="05000000000000000000" pitchFamily="2" charset="2"/>
              <a:buChar char="ü"/>
            </a:pPr>
            <a:r>
              <a:rPr lang="en-US" sz="2800" dirty="0">
                <a:latin typeface="Calibri" panose="020F0502020204030204" pitchFamily="34" charset="0"/>
                <a:ea typeface="Tahoma" pitchFamily="34" charset="0"/>
                <a:cs typeface="Calibri" panose="020F0502020204030204" pitchFamily="34" charset="0"/>
              </a:rPr>
              <a:t>Usually found during compliance buys and Local WIC Agency monitoring</a:t>
            </a:r>
          </a:p>
        </p:txBody>
      </p:sp>
    </p:spTree>
    <p:custDataLst>
      <p:tags r:id="rId1"/>
    </p:custDataLst>
    <p:extLst>
      <p:ext uri="{BB962C8B-B14F-4D97-AF65-F5344CB8AC3E}">
        <p14:creationId xmlns:p14="http://schemas.microsoft.com/office/powerpoint/2010/main" val="3746639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331" name="Rectangle 98330">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33" name="Freeform: Shape 98332">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8306" name="Rectangle 2"/>
          <p:cNvSpPr>
            <a:spLocks noGrp="1" noChangeArrowheads="1"/>
          </p:cNvSpPr>
          <p:nvPr>
            <p:ph type="title"/>
            <p:custDataLst>
              <p:tags r:id="rId2"/>
            </p:custDataLst>
          </p:nvPr>
        </p:nvSpPr>
        <p:spPr>
          <a:xfrm>
            <a:off x="837981" y="365125"/>
            <a:ext cx="10512862" cy="1325563"/>
          </a:xfrm>
        </p:spPr>
        <p:txBody>
          <a:bodyPr>
            <a:normAutofit/>
          </a:bodyPr>
          <a:lstStyle/>
          <a:p>
            <a:pPr eaLnBrk="1" hangingPunct="1"/>
            <a:r>
              <a:rPr lang="en-US" sz="6000" b="1" dirty="0">
                <a:latin typeface="Calibri" panose="020F0502020204030204" pitchFamily="34" charset="0"/>
                <a:ea typeface="Tahoma" pitchFamily="34" charset="0"/>
                <a:cs typeface="Calibri" panose="020F0502020204030204" pitchFamily="34" charset="0"/>
              </a:rPr>
              <a:t>Pattern of Occurrences</a:t>
            </a:r>
          </a:p>
        </p:txBody>
      </p:sp>
      <p:sp>
        <p:nvSpPr>
          <p:cNvPr id="98335" name="Arc 9833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8307" name="Rectangle 3"/>
          <p:cNvSpPr>
            <a:spLocks noGrp="1" noChangeArrowheads="1"/>
          </p:cNvSpPr>
          <p:nvPr>
            <p:ph idx="1"/>
            <p:custDataLst>
              <p:tags r:id="rId3"/>
            </p:custDataLst>
          </p:nvPr>
        </p:nvSpPr>
        <p:spPr>
          <a:xfrm>
            <a:off x="1120398" y="1591880"/>
            <a:ext cx="10512862" cy="4351338"/>
          </a:xfrm>
        </p:spPr>
        <p:txBody>
          <a:bodyPr>
            <a:normAutofit/>
          </a:bodyPr>
          <a:lstStyle/>
          <a:p>
            <a:pPr marL="457200" indent="-412750">
              <a:spcBef>
                <a:spcPct val="50000"/>
              </a:spcBef>
            </a:pPr>
            <a:r>
              <a:rPr lang="en-US" sz="3200" dirty="0">
                <a:latin typeface="Calibri" panose="020F0502020204030204" pitchFamily="34" charset="0"/>
                <a:ea typeface="Tahoma" pitchFamily="34" charset="0"/>
                <a:cs typeface="Calibri" panose="020F0502020204030204" pitchFamily="34" charset="0"/>
              </a:rPr>
              <a:t>The nature of the violation and the number of violations determine the sanction imposed</a:t>
            </a:r>
          </a:p>
          <a:p>
            <a:pPr marL="457200" indent="-412750">
              <a:spcBef>
                <a:spcPct val="50000"/>
              </a:spcBef>
            </a:pPr>
            <a:r>
              <a:rPr lang="en-US" sz="3200" dirty="0">
                <a:latin typeface="Calibri" panose="020F0502020204030204" pitchFamily="34" charset="0"/>
                <a:ea typeface="Tahoma" pitchFamily="34" charset="0"/>
                <a:cs typeface="Calibri" panose="020F0502020204030204" pitchFamily="34" charset="0"/>
              </a:rPr>
              <a:t>Sanctions remain on a vendor’s record for 12 months or until a vendor is disqualified </a:t>
            </a:r>
          </a:p>
          <a:p>
            <a:pPr marL="457200" indent="-412750">
              <a:spcBef>
                <a:spcPct val="50000"/>
              </a:spcBef>
            </a:pPr>
            <a:r>
              <a:rPr lang="en-US" sz="3200" dirty="0">
                <a:latin typeface="Calibri" panose="020F0502020204030204" pitchFamily="34" charset="0"/>
                <a:ea typeface="Tahoma" pitchFamily="34" charset="0"/>
                <a:cs typeface="Calibri" panose="020F0502020204030204" pitchFamily="34" charset="0"/>
              </a:rPr>
              <a:t>A pattern of occurrences for the same violation may result in disqualification</a:t>
            </a:r>
          </a:p>
          <a:p>
            <a:pPr marL="457200" indent="-412750">
              <a:spcBef>
                <a:spcPct val="50000"/>
              </a:spcBef>
            </a:pPr>
            <a:r>
              <a:rPr lang="en-US" sz="3200" dirty="0">
                <a:latin typeface="Calibri" panose="020F0502020204030204" pitchFamily="34" charset="0"/>
                <a:ea typeface="Tahoma" pitchFamily="34" charset="0"/>
                <a:cs typeface="Calibri" panose="020F0502020204030204" pitchFamily="34" charset="0"/>
              </a:rPr>
              <a:t>The number of occurrences needed to establish a pattern depends on the violation</a:t>
            </a:r>
          </a:p>
          <a:p>
            <a:pPr eaLnBrk="1" hangingPunct="1">
              <a:buFontTx/>
              <a:buNone/>
            </a:pPr>
            <a:endParaRPr lang="en-US" dirty="0">
              <a:latin typeface="Calibri" panose="020F0502020204030204" pitchFamily="34" charset="0"/>
              <a:ea typeface="Tahoma" pitchFamily="34" charset="0"/>
              <a:cs typeface="Calibri" panose="020F0502020204030204" pitchFamily="34" charset="0"/>
            </a:endParaRPr>
          </a:p>
          <a:p>
            <a:pPr eaLnBrk="1" hangingPunct="1"/>
            <a:endParaRPr lang="en-US" dirty="0">
              <a:latin typeface="Constantia" panose="02030602050306030303" pitchFamily="18" charset="0"/>
              <a:ea typeface="Tahoma" pitchFamily="34" charset="0"/>
              <a:cs typeface="Tahoma" pitchFamily="34" charset="0"/>
            </a:endParaRPr>
          </a:p>
          <a:p>
            <a:pPr marL="82296" indent="0">
              <a:buNone/>
            </a:pPr>
            <a:endParaRPr lang="en-US"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504325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custDataLst>
              <p:tags r:id="rId2"/>
            </p:custDataLst>
          </p:nvPr>
        </p:nvSpPr>
        <p:spPr>
          <a:xfrm>
            <a:off x="837981" y="365125"/>
            <a:ext cx="10819031" cy="1460499"/>
          </a:xfrm>
        </p:spPr>
        <p:txBody>
          <a:bodyPr>
            <a:normAutofit fontScale="90000"/>
          </a:bodyPr>
          <a:lstStyle/>
          <a:p>
            <a:r>
              <a:rPr lang="en-US" sz="5400" b="1" dirty="0">
                <a:latin typeface="Calibri" panose="020F0502020204030204" pitchFamily="34" charset="0"/>
                <a:ea typeface="Tahoma" pitchFamily="34" charset="0"/>
                <a:cs typeface="Calibri" panose="020F0502020204030204" pitchFamily="34" charset="0"/>
              </a:rPr>
              <a:t>Patterns of Violations that Lead to Disqualification</a:t>
            </a:r>
          </a:p>
        </p:txBody>
      </p:sp>
      <p:sp>
        <p:nvSpPr>
          <p:cNvPr id="41" name="Arc 4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3"/>
          <p:cNvSpPr>
            <a:spLocks noGrp="1"/>
          </p:cNvSpPr>
          <p:nvPr>
            <p:ph idx="1"/>
            <p:custDataLst>
              <p:tags r:id="rId3"/>
            </p:custDataLst>
          </p:nvPr>
        </p:nvSpPr>
        <p:spPr>
          <a:xfrm>
            <a:off x="837981" y="2190748"/>
            <a:ext cx="10666631" cy="3889375"/>
          </a:xfrm>
        </p:spPr>
        <p:txBody>
          <a:bodyPr>
            <a:normAutofit/>
          </a:bodyPr>
          <a:lstStyle/>
          <a:p>
            <a:pPr marL="457200" indent="-412750"/>
            <a:r>
              <a:rPr lang="en-US" sz="3600" dirty="0">
                <a:latin typeface="Calibri" panose="020F0502020204030204" pitchFamily="34" charset="0"/>
                <a:ea typeface="Tahoma" pitchFamily="34" charset="0"/>
                <a:cs typeface="Calibri" panose="020F0502020204030204" pitchFamily="34" charset="0"/>
              </a:rPr>
              <a:t>Three occurrences within a 12-month period of stocking exempt infant formula or WIC-eligible </a:t>
            </a:r>
            <a:r>
              <a:rPr lang="en-US" sz="3600" dirty="0" err="1">
                <a:latin typeface="Calibri" panose="020F0502020204030204" pitchFamily="34" charset="0"/>
                <a:ea typeface="Tahoma" pitchFamily="34" charset="0"/>
                <a:cs typeface="Calibri" panose="020F0502020204030204" pitchFamily="34" charset="0"/>
              </a:rPr>
              <a:t>nutritionals</a:t>
            </a:r>
            <a:r>
              <a:rPr lang="en-US" sz="3600" dirty="0">
                <a:latin typeface="Calibri" panose="020F0502020204030204" pitchFamily="34" charset="0"/>
                <a:ea typeface="Tahoma" pitchFamily="34" charset="0"/>
                <a:cs typeface="Calibri" panose="020F0502020204030204" pitchFamily="34" charset="0"/>
              </a:rPr>
              <a:t> outside of the manufacturer’s expiration date</a:t>
            </a:r>
          </a:p>
          <a:p>
            <a:pPr marL="457200" indent="-412750"/>
            <a:r>
              <a:rPr lang="en-US" sz="3600" b="0" i="0" dirty="0">
                <a:effectLst/>
                <a:latin typeface="Calibri" panose="020F0502020204030204" pitchFamily="34" charset="0"/>
                <a:cs typeface="Calibri" panose="020F0502020204030204" pitchFamily="34" charset="0"/>
              </a:rPr>
              <a:t>Three occurrences within a 12-month period of failure to make EBT point of sale equipment accessible to WIC customers</a:t>
            </a:r>
            <a:endParaRPr lang="en-US" sz="3600" strike="sngStrike" dirty="0">
              <a:latin typeface="Calibri" panose="020F0502020204030204" pitchFamily="34" charset="0"/>
              <a:ea typeface="Tahoma" pitchFamily="34" charset="0"/>
              <a:cs typeface="Calibri" panose="020F0502020204030204" pitchFamily="34" charset="0"/>
            </a:endParaRPr>
          </a:p>
        </p:txBody>
      </p:sp>
      <p:sp>
        <p:nvSpPr>
          <p:cNvPr id="3" name="Date Placeholder 2"/>
          <p:cNvSpPr>
            <a:spLocks noGrp="1"/>
          </p:cNvSpPr>
          <p:nvPr>
            <p:ph type="dt" sz="half" idx="10"/>
            <p:custDataLst>
              <p:tags r:id="rId4"/>
            </p:custDataLst>
          </p:nvPr>
        </p:nvSpPr>
        <p:spPr>
          <a:xfrm>
            <a:off x="837981" y="6356350"/>
            <a:ext cx="2742486" cy="365125"/>
          </a:xfrm>
        </p:spPr>
        <p:txBody>
          <a:bodyPr>
            <a:normAutofit/>
          </a:bodyPr>
          <a:lstStyle/>
          <a:p>
            <a:pPr>
              <a:spcAft>
                <a:spcPts val="600"/>
              </a:spcAft>
            </a:pPr>
            <a:r>
              <a:rPr lang="en-US"/>
              <a:t> </a:t>
            </a:r>
          </a:p>
        </p:txBody>
      </p:sp>
    </p:spTree>
    <p:custDataLst>
      <p:tags r:id="rId1"/>
    </p:custDataLst>
    <p:extLst>
      <p:ext uri="{BB962C8B-B14F-4D97-AF65-F5344CB8AC3E}">
        <p14:creationId xmlns:p14="http://schemas.microsoft.com/office/powerpoint/2010/main" val="1363241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 name="Freeform: Shape 38">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6658" y="5486400"/>
            <a:ext cx="267216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white cartoon character holding a magnifying glass&#10;&#10;Description automatically generated">
            <a:extLst>
              <a:ext uri="{FF2B5EF4-FFF2-40B4-BE49-F238E27FC236}">
                <a16:creationId xmlns:a16="http://schemas.microsoft.com/office/drawing/2014/main" id="{EB589227-D809-D38C-449D-27568186538A}"/>
              </a:ext>
            </a:extLst>
          </p:cNvPr>
          <p:cNvPicPr>
            <a:picLocks noChangeAspect="1"/>
          </p:cNvPicPr>
          <p:nvPr/>
        </p:nvPicPr>
        <p:blipFill>
          <a:blip r:embed="rId7"/>
          <a:stretch>
            <a:fillRect/>
          </a:stretch>
        </p:blipFill>
        <p:spPr>
          <a:xfrm>
            <a:off x="7991159" y="672619"/>
            <a:ext cx="2704105" cy="448814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1" name="Arc 40">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0851" y="650160"/>
            <a:ext cx="2987121"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custDataLst>
              <p:tags r:id="rId2"/>
            </p:custDataLst>
          </p:nvPr>
        </p:nvSpPr>
        <p:spPr>
          <a:xfrm>
            <a:off x="809651" y="819121"/>
            <a:ext cx="7390030" cy="1368425"/>
          </a:xfrm>
        </p:spPr>
        <p:txBody>
          <a:bodyPr>
            <a:normAutofit/>
          </a:bodyPr>
          <a:lstStyle/>
          <a:p>
            <a:r>
              <a:rPr lang="en-US" b="1" dirty="0">
                <a:ea typeface="Tahoma" pitchFamily="34" charset="0"/>
                <a:cs typeface="Tahoma" pitchFamily="34" charset="0"/>
              </a:rPr>
              <a:t>Preventing Fraud and Ensuring Compliance</a:t>
            </a:r>
            <a:endParaRPr lang="en-US" b="1" dirty="0">
              <a:latin typeface="Calibri" panose="020F0502020204030204" pitchFamily="34" charset="0"/>
              <a:ea typeface="Tahoma" pitchFamily="34" charset="0"/>
              <a:cs typeface="Calibri" panose="020F0502020204030204" pitchFamily="34" charset="0"/>
            </a:endParaRPr>
          </a:p>
        </p:txBody>
      </p:sp>
      <p:sp>
        <p:nvSpPr>
          <p:cNvPr id="4" name="Content Placeholder 3"/>
          <p:cNvSpPr>
            <a:spLocks noGrp="1"/>
          </p:cNvSpPr>
          <p:nvPr>
            <p:ph idx="1"/>
            <p:custDataLst>
              <p:tags r:id="rId3"/>
            </p:custDataLst>
          </p:nvPr>
        </p:nvSpPr>
        <p:spPr>
          <a:xfrm>
            <a:off x="837981" y="2426513"/>
            <a:ext cx="7390030" cy="4192520"/>
          </a:xfrm>
        </p:spPr>
        <p:txBody>
          <a:bodyPr>
            <a:normAutofit/>
          </a:bodyPr>
          <a:lstStyle/>
          <a:p>
            <a:pPr marL="615950" indent="-571500" eaLnBrk="1" hangingPunct="1"/>
            <a:r>
              <a:rPr lang="en-US" sz="3200" dirty="0">
                <a:latin typeface="Calibri" panose="020F0502020204030204" pitchFamily="34" charset="0"/>
                <a:ea typeface="Tahoma" pitchFamily="34" charset="0"/>
                <a:cs typeface="Calibri" panose="020F0502020204030204" pitchFamily="34" charset="0"/>
              </a:rPr>
              <a:t>State WIC Agency must investigate at least 5% of vendors annually using:</a:t>
            </a:r>
          </a:p>
          <a:p>
            <a:pPr marL="1200150" lvl="1" indent="-569913" eaLnBrk="1" hangingPunct="1">
              <a:buFont typeface="+mj-lt"/>
              <a:buAutoNum type="arabicPeriod"/>
            </a:pPr>
            <a:r>
              <a:rPr lang="en-US" sz="2800" dirty="0">
                <a:latin typeface="Calibri" panose="020F0502020204030204" pitchFamily="34" charset="0"/>
                <a:ea typeface="Tahoma" pitchFamily="34" charset="0"/>
                <a:cs typeface="Calibri" panose="020F0502020204030204" pitchFamily="34" charset="0"/>
              </a:rPr>
              <a:t>Compliance (undercover) buys</a:t>
            </a:r>
          </a:p>
          <a:p>
            <a:pPr marL="1200150" lvl="1" indent="-569913" eaLnBrk="1" hangingPunct="1">
              <a:buFont typeface="+mj-lt"/>
              <a:buAutoNum type="arabicPeriod"/>
            </a:pPr>
            <a:r>
              <a:rPr lang="en-US" sz="2800" dirty="0">
                <a:latin typeface="Calibri" panose="020F0502020204030204" pitchFamily="34" charset="0"/>
                <a:ea typeface="Tahoma" pitchFamily="34" charset="0"/>
                <a:cs typeface="Calibri" panose="020F0502020204030204" pitchFamily="34" charset="0"/>
              </a:rPr>
              <a:t>Inventory audits</a:t>
            </a:r>
          </a:p>
          <a:p>
            <a:pPr eaLnBrk="1" hangingPunct="1"/>
            <a:endParaRPr lang="en-US" sz="3200" dirty="0">
              <a:latin typeface="Calibri" panose="020F0502020204030204" pitchFamily="34" charset="0"/>
              <a:ea typeface="Tahoma" pitchFamily="34" charset="0"/>
              <a:cs typeface="Calibri" panose="020F0502020204030204" pitchFamily="34" charset="0"/>
            </a:endParaRPr>
          </a:p>
          <a:p>
            <a:pPr marL="615950" indent="-571500" eaLnBrk="1" hangingPunct="1"/>
            <a:r>
              <a:rPr lang="en-US" sz="3200" dirty="0">
                <a:latin typeface="Calibri" panose="020F0502020204030204" pitchFamily="34" charset="0"/>
                <a:ea typeface="Tahoma" pitchFamily="34" charset="0"/>
                <a:cs typeface="Calibri" panose="020F0502020204030204" pitchFamily="34" charset="0"/>
              </a:rPr>
              <a:t>Must also ensure that vendors are monitored by Local WIC Agency staff</a:t>
            </a:r>
          </a:p>
        </p:txBody>
      </p:sp>
      <p:sp>
        <p:nvSpPr>
          <p:cNvPr id="3" name="Date Placeholder 2"/>
          <p:cNvSpPr>
            <a:spLocks noGrp="1"/>
          </p:cNvSpPr>
          <p:nvPr>
            <p:ph type="dt" sz="half" idx="10"/>
            <p:custDataLst>
              <p:tags r:id="rId4"/>
            </p:custDataLst>
          </p:nvPr>
        </p:nvSpPr>
        <p:spPr>
          <a:xfrm>
            <a:off x="837981" y="6356350"/>
            <a:ext cx="2742486" cy="365125"/>
          </a:xfrm>
        </p:spPr>
        <p:txBody>
          <a:bodyPr>
            <a:normAutofit/>
          </a:bodyPr>
          <a:lstStyle/>
          <a:p>
            <a:pPr>
              <a:spcAft>
                <a:spcPts val="600"/>
              </a:spcAft>
            </a:pPr>
            <a:r>
              <a:rPr lang="en-US"/>
              <a:t> </a:t>
            </a:r>
          </a:p>
        </p:txBody>
      </p:sp>
    </p:spTree>
    <p:custDataLst>
      <p:tags r:id="rId1"/>
    </p:custDataLst>
    <p:extLst>
      <p:ext uri="{BB962C8B-B14F-4D97-AF65-F5344CB8AC3E}">
        <p14:creationId xmlns:p14="http://schemas.microsoft.com/office/powerpoint/2010/main" val="2410538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61" y="1119031"/>
            <a:ext cx="4618735"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B51F5D-C971-463C-8E8E-1D290A672ECE}"/>
              </a:ext>
            </a:extLst>
          </p:cNvPr>
          <p:cNvSpPr>
            <a:spLocks noGrp="1"/>
          </p:cNvSpPr>
          <p:nvPr>
            <p:ph type="title"/>
            <p:custDataLst>
              <p:tags r:id="rId2"/>
            </p:custDataLst>
          </p:nvPr>
        </p:nvSpPr>
        <p:spPr>
          <a:xfrm>
            <a:off x="1060506" y="1792101"/>
            <a:ext cx="3475844" cy="3251514"/>
          </a:xfrm>
        </p:spPr>
        <p:txBody>
          <a:bodyPr>
            <a:normAutofit/>
          </a:bodyPr>
          <a:lstStyle/>
          <a:p>
            <a:pPr algn="ctr"/>
            <a:r>
              <a:rPr lang="en-US" sz="6000" b="1" dirty="0">
                <a:solidFill>
                  <a:srgbClr val="FFFFFF"/>
                </a:solidFill>
                <a:latin typeface="Calibri" panose="020F0502020204030204" pitchFamily="34" charset="0"/>
                <a:cs typeface="Calibri" panose="020F0502020204030204" pitchFamily="34" charset="0"/>
              </a:rPr>
              <a:t>What is </a:t>
            </a:r>
            <a:r>
              <a:rPr lang="en-US" sz="6000" b="1" dirty="0" err="1">
                <a:solidFill>
                  <a:srgbClr val="FFFFFF"/>
                </a:solidFill>
                <a:latin typeface="Calibri" panose="020F0502020204030204" pitchFamily="34" charset="0"/>
                <a:cs typeface="Calibri" panose="020F0502020204030204" pitchFamily="34" charset="0"/>
              </a:rPr>
              <a:t>eWIC</a:t>
            </a:r>
            <a:r>
              <a:rPr lang="en-US" sz="6000" b="1" dirty="0">
                <a:solidFill>
                  <a:srgbClr val="FFFFFF"/>
                </a:solidFill>
                <a:latin typeface="Calibri" panose="020F0502020204030204" pitchFamily="34" charset="0"/>
                <a:cs typeface="Calibri" panose="020F0502020204030204" pitchFamily="34" charset="0"/>
              </a:rPr>
              <a:t>?</a:t>
            </a:r>
          </a:p>
        </p:txBody>
      </p:sp>
      <p:sp>
        <p:nvSpPr>
          <p:cNvPr id="36" name="Arc 35">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1458" y="941148"/>
            <a:ext cx="2987121"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811" y="4780992"/>
            <a:ext cx="545957"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5F637C4-140E-4F9F-BAB8-DD0A23B73D88}"/>
              </a:ext>
            </a:extLst>
          </p:cNvPr>
          <p:cNvSpPr>
            <a:spLocks noGrp="1"/>
          </p:cNvSpPr>
          <p:nvPr>
            <p:ph idx="1"/>
            <p:custDataLst>
              <p:tags r:id="rId3"/>
            </p:custDataLst>
          </p:nvPr>
        </p:nvSpPr>
        <p:spPr>
          <a:xfrm>
            <a:off x="5368754" y="1526033"/>
            <a:ext cx="5534955" cy="3935281"/>
          </a:xfrm>
        </p:spPr>
        <p:txBody>
          <a:bodyPr>
            <a:normAutofit/>
          </a:bodyPr>
          <a:lstStyle/>
          <a:p>
            <a:r>
              <a:rPr lang="en-US" dirty="0" err="1">
                <a:latin typeface="Calibri" panose="020F0502020204030204" pitchFamily="34" charset="0"/>
                <a:cs typeface="Calibri" panose="020F0502020204030204" pitchFamily="34" charset="0"/>
              </a:rPr>
              <a:t>eWIC</a:t>
            </a:r>
            <a:r>
              <a:rPr lang="en-US" dirty="0">
                <a:latin typeface="Calibri" panose="020F0502020204030204" pitchFamily="34" charset="0"/>
                <a:cs typeface="Calibri" panose="020F0502020204030204" pitchFamily="34" charset="0"/>
              </a:rPr>
              <a:t> is the term used for EBT (Electronic Benefit Transfer) by the North Carolina WIC Program </a:t>
            </a:r>
          </a:p>
          <a:p>
            <a:r>
              <a:rPr lang="en-US" dirty="0">
                <a:latin typeface="Calibri" panose="020F0502020204030204" pitchFamily="34" charset="0"/>
                <a:cs typeface="Calibri" panose="020F0502020204030204" pitchFamily="34" charset="0"/>
              </a:rPr>
              <a:t>EBT is a method that permits access to WIC food benefits using a plastic card</a:t>
            </a:r>
          </a:p>
        </p:txBody>
      </p:sp>
    </p:spTree>
    <p:custDataLst>
      <p:tags r:id="rId1"/>
    </p:custDataLst>
    <p:extLst>
      <p:ext uri="{BB962C8B-B14F-4D97-AF65-F5344CB8AC3E}">
        <p14:creationId xmlns:p14="http://schemas.microsoft.com/office/powerpoint/2010/main" val="5226351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61" y="1119031"/>
            <a:ext cx="4618735"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213660" y="1396686"/>
            <a:ext cx="5129921" cy="4064628"/>
          </a:xfrm>
        </p:spPr>
        <p:txBody>
          <a:bodyPr>
            <a:normAutofit/>
          </a:bodyPr>
          <a:lstStyle/>
          <a:p>
            <a:pPr algn="ctr"/>
            <a:r>
              <a:rPr lang="en-US" sz="5400" b="1" dirty="0">
                <a:solidFill>
                  <a:srgbClr val="FFFFFF"/>
                </a:solidFill>
                <a:ea typeface="Tahoma" pitchFamily="34" charset="0"/>
                <a:cs typeface="Tahoma" pitchFamily="34" charset="0"/>
              </a:rPr>
              <a:t>Compliance Investigations</a:t>
            </a:r>
            <a:endParaRPr lang="en-US" sz="5400" b="1" dirty="0">
              <a:solidFill>
                <a:srgbClr val="FFFFFF"/>
              </a:solidFill>
              <a:latin typeface="Calibri" panose="020F0502020204030204" pitchFamily="34" charset="0"/>
              <a:ea typeface="Tahoma" pitchFamily="34" charset="0"/>
              <a:cs typeface="Calibri" panose="020F0502020204030204" pitchFamily="34" charset="0"/>
            </a:endParaRPr>
          </a:p>
        </p:txBody>
      </p:sp>
      <p:sp>
        <p:nvSpPr>
          <p:cNvPr id="41" name="Arc 4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1458" y="941148"/>
            <a:ext cx="2987121"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811" y="4780992"/>
            <a:ext cx="545957"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Content Placeholder 3"/>
          <p:cNvSpPr>
            <a:spLocks noGrp="1"/>
          </p:cNvSpPr>
          <p:nvPr>
            <p:ph idx="1"/>
            <p:custDataLst>
              <p:tags r:id="rId3"/>
            </p:custDataLst>
          </p:nvPr>
        </p:nvSpPr>
        <p:spPr>
          <a:xfrm>
            <a:off x="5368754" y="1526033"/>
            <a:ext cx="5910260" cy="4619938"/>
          </a:xfrm>
        </p:spPr>
        <p:txBody>
          <a:bodyPr>
            <a:normAutofit lnSpcReduction="10000"/>
          </a:bodyPr>
          <a:lstStyle/>
          <a:p>
            <a:pPr marL="457200" indent="-412750" eaLnBrk="1" hangingPunct="1"/>
            <a:r>
              <a:rPr lang="en-US" sz="3600" dirty="0">
                <a:latin typeface="Calibri" panose="020F0502020204030204" pitchFamily="34" charset="0"/>
                <a:ea typeface="Tahoma" pitchFamily="34" charset="0"/>
                <a:cs typeface="Calibri" panose="020F0502020204030204" pitchFamily="34" charset="0"/>
              </a:rPr>
              <a:t>State WIC Agency is required to identify and investigate high-risk vendors</a:t>
            </a:r>
          </a:p>
          <a:p>
            <a:pPr marL="457200" indent="-412750" eaLnBrk="1" hangingPunct="1"/>
            <a:endParaRPr lang="en-US" sz="3600" dirty="0">
              <a:latin typeface="Calibri" panose="020F0502020204030204" pitchFamily="34" charset="0"/>
              <a:ea typeface="Tahoma" pitchFamily="34" charset="0"/>
              <a:cs typeface="Calibri" panose="020F0502020204030204" pitchFamily="34" charset="0"/>
            </a:endParaRPr>
          </a:p>
          <a:p>
            <a:pPr marL="457200" indent="-412750" eaLnBrk="1" hangingPunct="1"/>
            <a:r>
              <a:rPr lang="en-US" sz="3600" dirty="0">
                <a:latin typeface="Calibri" panose="020F0502020204030204" pitchFamily="34" charset="0"/>
                <a:ea typeface="Tahoma" pitchFamily="34" charset="0"/>
                <a:cs typeface="Calibri" panose="020F0502020204030204" pitchFamily="34" charset="0"/>
              </a:rPr>
              <a:t>NC sometimes works with the U.S. Office of Inspector General to conduct investigations</a:t>
            </a:r>
          </a:p>
        </p:txBody>
      </p:sp>
      <p:sp>
        <p:nvSpPr>
          <p:cNvPr id="3" name="Date Placeholder 2"/>
          <p:cNvSpPr>
            <a:spLocks noGrp="1"/>
          </p:cNvSpPr>
          <p:nvPr>
            <p:ph type="dt" sz="half" idx="10"/>
            <p:custDataLst>
              <p:tags r:id="rId4"/>
            </p:custDataLst>
          </p:nvPr>
        </p:nvSpPr>
        <p:spPr>
          <a:xfrm>
            <a:off x="837981" y="6356350"/>
            <a:ext cx="2742486" cy="365125"/>
          </a:xfrm>
        </p:spPr>
        <p:txBody>
          <a:bodyPr>
            <a:normAutofit/>
          </a:bodyPr>
          <a:lstStyle/>
          <a:p>
            <a:pPr>
              <a:spcAft>
                <a:spcPts val="600"/>
              </a:spcAft>
            </a:pPr>
            <a:r>
              <a:rPr lang="en-US"/>
              <a:t> </a:t>
            </a:r>
          </a:p>
        </p:txBody>
      </p:sp>
    </p:spTree>
    <p:custDataLst>
      <p:tags r:id="rId1"/>
    </p:custDataLst>
    <p:extLst>
      <p:ext uri="{BB962C8B-B14F-4D97-AF65-F5344CB8AC3E}">
        <p14:creationId xmlns:p14="http://schemas.microsoft.com/office/powerpoint/2010/main" val="1681850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391" name="Rectangle 101390">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1393" name="Freeform: Shape 101392">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6658" y="5486400"/>
            <a:ext cx="267216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A toy figure holding an object&#10;&#10;Description automatically generated with low confidence"/>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467563" y="1332740"/>
            <a:ext cx="4098190" cy="419252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95" name="Arc 101394">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0851" y="650160"/>
            <a:ext cx="2987121"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1378" name="Rectangle 2"/>
          <p:cNvSpPr>
            <a:spLocks noGrp="1" noChangeArrowheads="1"/>
          </p:cNvSpPr>
          <p:nvPr>
            <p:ph type="title"/>
            <p:custDataLst>
              <p:tags r:id="rId2"/>
            </p:custDataLst>
          </p:nvPr>
        </p:nvSpPr>
        <p:spPr>
          <a:xfrm>
            <a:off x="837982" y="479493"/>
            <a:ext cx="5256431" cy="1325563"/>
          </a:xfrm>
        </p:spPr>
        <p:txBody>
          <a:bodyPr>
            <a:normAutofit/>
          </a:bodyPr>
          <a:lstStyle/>
          <a:p>
            <a:pPr eaLnBrk="1" hangingPunct="1"/>
            <a:r>
              <a:rPr lang="en-US" sz="5400" b="1" dirty="0">
                <a:latin typeface="Calibri" panose="020F0502020204030204" pitchFamily="34" charset="0"/>
                <a:ea typeface="Tahoma" pitchFamily="34" charset="0"/>
                <a:cs typeface="Calibri" panose="020F0502020204030204" pitchFamily="34" charset="0"/>
              </a:rPr>
              <a:t>Compliance Buys</a:t>
            </a:r>
          </a:p>
        </p:txBody>
      </p:sp>
      <p:sp>
        <p:nvSpPr>
          <p:cNvPr id="101379" name="Rectangle 3"/>
          <p:cNvSpPr>
            <a:spLocks noGrp="1" noChangeArrowheads="1"/>
          </p:cNvSpPr>
          <p:nvPr>
            <p:ph idx="1"/>
            <p:custDataLst>
              <p:tags r:id="rId3"/>
            </p:custDataLst>
          </p:nvPr>
        </p:nvSpPr>
        <p:spPr>
          <a:xfrm>
            <a:off x="837982" y="1984443"/>
            <a:ext cx="6247030" cy="4192520"/>
          </a:xfrm>
        </p:spPr>
        <p:txBody>
          <a:bodyPr>
            <a:normAutofit lnSpcReduction="10000"/>
          </a:bodyPr>
          <a:lstStyle/>
          <a:p>
            <a:pPr marL="457200" indent="-412750" eaLnBrk="1" hangingPunct="1"/>
            <a:r>
              <a:rPr lang="en-US" sz="3200" dirty="0">
                <a:latin typeface="Calibri" panose="020F0502020204030204" pitchFamily="34" charset="0"/>
                <a:ea typeface="Tahoma" pitchFamily="34" charset="0"/>
                <a:cs typeface="Calibri" panose="020F0502020204030204" pitchFamily="34" charset="0"/>
              </a:rPr>
              <a:t>Undercover purchases by a compliance investigator</a:t>
            </a:r>
          </a:p>
          <a:p>
            <a:pPr marL="457200" indent="-412750" eaLnBrk="1" hangingPunct="1"/>
            <a:endParaRPr lang="en-US" sz="3200" dirty="0">
              <a:latin typeface="Calibri" panose="020F0502020204030204" pitchFamily="34" charset="0"/>
              <a:ea typeface="Tahoma" pitchFamily="34" charset="0"/>
              <a:cs typeface="Calibri" panose="020F0502020204030204" pitchFamily="34" charset="0"/>
            </a:endParaRPr>
          </a:p>
          <a:p>
            <a:pPr marL="457200" indent="-412750" eaLnBrk="1" hangingPunct="1"/>
            <a:r>
              <a:rPr lang="en-US" sz="3200" dirty="0">
                <a:latin typeface="Calibri" panose="020F0502020204030204" pitchFamily="34" charset="0"/>
                <a:ea typeface="Tahoma" pitchFamily="34" charset="0"/>
                <a:cs typeface="Calibri" panose="020F0502020204030204" pitchFamily="34" charset="0"/>
              </a:rPr>
              <a:t>May make multiple visits over one year</a:t>
            </a:r>
          </a:p>
          <a:p>
            <a:pPr marL="457200" indent="-412750" eaLnBrk="1" hangingPunct="1"/>
            <a:endParaRPr lang="en-US" sz="3200" dirty="0">
              <a:latin typeface="Calibri" panose="020F0502020204030204" pitchFamily="34" charset="0"/>
              <a:ea typeface="Tahoma" pitchFamily="34" charset="0"/>
              <a:cs typeface="Calibri" panose="020F0502020204030204" pitchFamily="34" charset="0"/>
            </a:endParaRPr>
          </a:p>
          <a:p>
            <a:pPr marL="457200" indent="-412750" eaLnBrk="1" hangingPunct="1"/>
            <a:r>
              <a:rPr lang="en-US" sz="3200" dirty="0">
                <a:latin typeface="Calibri" panose="020F0502020204030204" pitchFamily="34" charset="0"/>
                <a:ea typeface="Tahoma" pitchFamily="34" charset="0"/>
                <a:cs typeface="Calibri" panose="020F0502020204030204" pitchFamily="34" charset="0"/>
              </a:rPr>
              <a:t>Vendors receive a letter from the State WIC Agency if problems are noted</a:t>
            </a:r>
          </a:p>
        </p:txBody>
      </p:sp>
      <p:sp>
        <p:nvSpPr>
          <p:cNvPr id="2" name="Date Placeholder 1"/>
          <p:cNvSpPr>
            <a:spLocks noGrp="1"/>
          </p:cNvSpPr>
          <p:nvPr>
            <p:ph type="dt" sz="half" idx="10"/>
            <p:custDataLst>
              <p:tags r:id="rId4"/>
            </p:custDataLst>
          </p:nvPr>
        </p:nvSpPr>
        <p:spPr>
          <a:xfrm>
            <a:off x="837981" y="6356350"/>
            <a:ext cx="2742486" cy="365125"/>
          </a:xfrm>
        </p:spPr>
        <p:txBody>
          <a:bodyPr>
            <a:normAutofit/>
          </a:bodyPr>
          <a:lstStyle/>
          <a:p>
            <a:pPr>
              <a:spcAft>
                <a:spcPts val="600"/>
              </a:spcAft>
            </a:pPr>
            <a:r>
              <a:rPr lang="en-US"/>
              <a:t> </a:t>
            </a:r>
          </a:p>
        </p:txBody>
      </p:sp>
    </p:spTree>
    <p:custDataLst>
      <p:tags r:id="rId1"/>
    </p:custDataLst>
    <p:extLst>
      <p:ext uri="{BB962C8B-B14F-4D97-AF65-F5344CB8AC3E}">
        <p14:creationId xmlns:p14="http://schemas.microsoft.com/office/powerpoint/2010/main" val="3559229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66186"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50507" y="1153571"/>
            <a:ext cx="4267200" cy="4461163"/>
          </a:xfrm>
        </p:spPr>
        <p:txBody>
          <a:bodyPr>
            <a:normAutofit/>
          </a:bodyPr>
          <a:lstStyle/>
          <a:p>
            <a:pPr algn="ctr"/>
            <a:r>
              <a:rPr lang="en-US" sz="5500" b="1" dirty="0">
                <a:solidFill>
                  <a:srgbClr val="FFFFFF"/>
                </a:solidFill>
                <a:latin typeface="Calibri" panose="020F0502020204030204" pitchFamily="34" charset="0"/>
                <a:ea typeface="Tahoma" pitchFamily="34" charset="0"/>
                <a:cs typeface="Calibri" panose="020F0502020204030204" pitchFamily="34" charset="0"/>
              </a:rPr>
              <a:t>Vendor Overcharging</a:t>
            </a:r>
            <a:endParaRPr lang="en-US" sz="5500" b="1" dirty="0">
              <a:solidFill>
                <a:srgbClr val="FFFFFF"/>
              </a:solidFill>
              <a:latin typeface="Calibri" panose="020F0502020204030204" pitchFamily="34" charset="0"/>
              <a:cs typeface="Calibri" panose="020F0502020204030204" pitchFamily="34" charset="0"/>
            </a:endParaRPr>
          </a:p>
        </p:txBody>
      </p:sp>
      <p:sp>
        <p:nvSpPr>
          <p:cNvPr id="37" name="Arc 3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48435" y="2455479"/>
            <a:ext cx="4082370"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3"/>
          <p:cNvSpPr>
            <a:spLocks noGrp="1"/>
          </p:cNvSpPr>
          <p:nvPr>
            <p:ph idx="1"/>
            <p:custDataLst>
              <p:tags r:id="rId3"/>
            </p:custDataLst>
          </p:nvPr>
        </p:nvSpPr>
        <p:spPr>
          <a:xfrm>
            <a:off x="4446149" y="591344"/>
            <a:ext cx="6904693" cy="5585619"/>
          </a:xfrm>
        </p:spPr>
        <p:txBody>
          <a:bodyPr anchor="ctr">
            <a:normAutofit fontScale="92500" lnSpcReduction="10000"/>
          </a:bodyPr>
          <a:lstStyle/>
          <a:p>
            <a:pPr marL="457200" indent="-412750"/>
            <a:r>
              <a:rPr lang="en-US" sz="3200" dirty="0">
                <a:latin typeface="Calibri" panose="020F0502020204030204" pitchFamily="34" charset="0"/>
                <a:ea typeface="Tahoma" pitchFamily="34" charset="0"/>
                <a:cs typeface="Calibri" panose="020F0502020204030204" pitchFamily="34" charset="0"/>
              </a:rPr>
              <a:t>Intentionally or unintentionally charging more for exempt infant formula or WIC-eligible </a:t>
            </a:r>
            <a:r>
              <a:rPr lang="en-US" sz="3200" dirty="0" err="1">
                <a:latin typeface="Calibri" panose="020F0502020204030204" pitchFamily="34" charset="0"/>
                <a:ea typeface="Tahoma" pitchFamily="34" charset="0"/>
                <a:cs typeface="Calibri" panose="020F0502020204030204" pitchFamily="34" charset="0"/>
              </a:rPr>
              <a:t>nutritionals</a:t>
            </a:r>
            <a:r>
              <a:rPr lang="en-US" sz="3200" dirty="0">
                <a:latin typeface="Calibri" panose="020F0502020204030204" pitchFamily="34" charset="0"/>
                <a:ea typeface="Tahoma" pitchFamily="34" charset="0"/>
                <a:cs typeface="Calibri" panose="020F0502020204030204" pitchFamily="34" charset="0"/>
              </a:rPr>
              <a:t> to a WIC customer than a non-WIC customer;</a:t>
            </a:r>
          </a:p>
          <a:p>
            <a:pPr marL="457200" indent="-412750"/>
            <a:r>
              <a:rPr lang="en-US" sz="3200" dirty="0">
                <a:latin typeface="Calibri" panose="020F0502020204030204" pitchFamily="34" charset="0"/>
                <a:ea typeface="Tahoma" pitchFamily="34" charset="0"/>
                <a:cs typeface="Calibri" panose="020F0502020204030204" pitchFamily="34" charset="0"/>
              </a:rPr>
              <a:t>Charging more than the current shelf price for exempt infant formula or WIC-eligible </a:t>
            </a:r>
            <a:r>
              <a:rPr lang="en-US" sz="3200" dirty="0" err="1">
                <a:latin typeface="Calibri" panose="020F0502020204030204" pitchFamily="34" charset="0"/>
                <a:ea typeface="Tahoma" pitchFamily="34" charset="0"/>
                <a:cs typeface="Calibri" panose="020F0502020204030204" pitchFamily="34" charset="0"/>
              </a:rPr>
              <a:t>nutritionals</a:t>
            </a:r>
            <a:r>
              <a:rPr lang="en-US" sz="3200" dirty="0">
                <a:latin typeface="Calibri" panose="020F0502020204030204" pitchFamily="34" charset="0"/>
                <a:ea typeface="Tahoma" pitchFamily="34" charset="0"/>
                <a:cs typeface="Calibri" panose="020F0502020204030204" pitchFamily="34" charset="0"/>
              </a:rPr>
              <a:t> provided to a WIC customer</a:t>
            </a:r>
          </a:p>
          <a:p>
            <a:pPr marL="457200" indent="-412750"/>
            <a:r>
              <a:rPr lang="en-US" sz="3200" dirty="0">
                <a:latin typeface="Calibri" panose="020F0502020204030204" pitchFamily="34" charset="0"/>
                <a:ea typeface="Tahoma" pitchFamily="34" charset="0"/>
                <a:cs typeface="Calibri" panose="020F0502020204030204" pitchFamily="34" charset="0"/>
              </a:rPr>
              <a:t>Overcharging is a serious federal violation that can lead to vendor disqualification</a:t>
            </a:r>
          </a:p>
          <a:p>
            <a:pPr marL="457200" indent="-412750"/>
            <a:r>
              <a:rPr lang="en-US" sz="3200" dirty="0">
                <a:latin typeface="Calibri" panose="020F0502020204030204" pitchFamily="34" charset="0"/>
                <a:ea typeface="Tahoma" pitchFamily="34" charset="0"/>
                <a:cs typeface="Calibri" panose="020F0502020204030204" pitchFamily="34" charset="0"/>
              </a:rPr>
              <a:t>This violation is uncovered during compliance buys</a:t>
            </a:r>
          </a:p>
          <a:p>
            <a:endParaRPr lang="en-US" dirty="0"/>
          </a:p>
        </p:txBody>
      </p:sp>
      <p:sp>
        <p:nvSpPr>
          <p:cNvPr id="3" name="Date Placeholder 2"/>
          <p:cNvSpPr>
            <a:spLocks noGrp="1"/>
          </p:cNvSpPr>
          <p:nvPr>
            <p:ph type="dt" sz="half" idx="10"/>
            <p:custDataLst>
              <p:tags r:id="rId4"/>
            </p:custDataLst>
          </p:nvPr>
        </p:nvSpPr>
        <p:spPr>
          <a:xfrm>
            <a:off x="837981" y="6356350"/>
            <a:ext cx="1639530" cy="365125"/>
          </a:xfrm>
        </p:spPr>
        <p:txBody>
          <a:bodyPr>
            <a:normAutofit/>
          </a:bodyPr>
          <a:lstStyle/>
          <a:p>
            <a:pPr>
              <a:spcAft>
                <a:spcPts val="600"/>
              </a:spcAft>
            </a:pPr>
            <a:r>
              <a:rPr lang="en-US">
                <a:solidFill>
                  <a:srgbClr val="FFFFFF"/>
                </a:solidFill>
              </a:rPr>
              <a:t> </a:t>
            </a:r>
          </a:p>
        </p:txBody>
      </p:sp>
    </p:spTree>
    <p:custDataLst>
      <p:tags r:id="rId1"/>
    </p:custDataLst>
    <p:extLst>
      <p:ext uri="{BB962C8B-B14F-4D97-AF65-F5344CB8AC3E}">
        <p14:creationId xmlns:p14="http://schemas.microsoft.com/office/powerpoint/2010/main" val="16697984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023" name="Rectangle 43022">
            <a:extLst>
              <a:ext uri="{FF2B5EF4-FFF2-40B4-BE49-F238E27FC236}">
                <a16:creationId xmlns:a16="http://schemas.microsoft.com/office/drawing/2014/main" id="{407C9FC5-0C1E-42A8-97E6-F940775A0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010" name="Rectangle 4"/>
          <p:cNvSpPr>
            <a:spLocks noGrp="1" noChangeArrowheads="1"/>
          </p:cNvSpPr>
          <p:nvPr>
            <p:ph type="title"/>
            <p:custDataLst>
              <p:tags r:id="rId2"/>
            </p:custDataLst>
          </p:nvPr>
        </p:nvSpPr>
        <p:spPr>
          <a:xfrm>
            <a:off x="3275012" y="187796"/>
            <a:ext cx="5638799" cy="1885199"/>
          </a:xfrm>
        </p:spPr>
        <p:txBody>
          <a:bodyPr vert="horz" lIns="91440" tIns="45720" rIns="91440" bIns="45720" rtlCol="0" anchor="ctr">
            <a:normAutofit/>
          </a:bodyPr>
          <a:lstStyle/>
          <a:p>
            <a:pPr algn="ctr"/>
            <a:r>
              <a:rPr lang="en-US" sz="5400" b="1" kern="1200" dirty="0">
                <a:solidFill>
                  <a:schemeClr val="tx1"/>
                </a:solidFill>
                <a:latin typeface="+mj-lt"/>
                <a:ea typeface="+mj-ea"/>
                <a:cs typeface="+mj-cs"/>
              </a:rPr>
              <a:t>Overcharging?</a:t>
            </a:r>
          </a:p>
        </p:txBody>
      </p:sp>
      <p:sp>
        <p:nvSpPr>
          <p:cNvPr id="4" name="TextBox 3">
            <a:extLst>
              <a:ext uri="{FF2B5EF4-FFF2-40B4-BE49-F238E27FC236}">
                <a16:creationId xmlns:a16="http://schemas.microsoft.com/office/drawing/2014/main" id="{2D9B667B-F283-4F44-9D92-685967D9FD41}"/>
              </a:ext>
            </a:extLst>
          </p:cNvPr>
          <p:cNvSpPr txBox="1"/>
          <p:nvPr>
            <p:custDataLst>
              <p:tags r:id="rId3"/>
            </p:custDataLst>
          </p:nvPr>
        </p:nvSpPr>
        <p:spPr>
          <a:xfrm>
            <a:off x="1518782" y="4023767"/>
            <a:ext cx="9029877" cy="1885199"/>
          </a:xfrm>
          <a:prstGeom prst="rect">
            <a:avLst/>
          </a:prstGeom>
        </p:spPr>
        <p:txBody>
          <a:bodyPr vert="horz" lIns="91440" tIns="45720" rIns="91440" bIns="45720" rtlCol="0" anchor="ctr">
            <a:normAutofit/>
          </a:bodyPr>
          <a:lstStyle/>
          <a:p>
            <a:pPr marL="342900" lvl="1" indent="-342900" defTabSz="914400">
              <a:lnSpc>
                <a:spcPct val="90000"/>
              </a:lnSpc>
              <a:spcBef>
                <a:spcPts val="1000"/>
              </a:spcBef>
              <a:spcAft>
                <a:spcPts val="600"/>
              </a:spcAft>
              <a:buFont typeface="Arial" panose="020B0604020202020204" pitchFamily="34" charset="0"/>
              <a:buChar char="•"/>
            </a:pPr>
            <a:r>
              <a:rPr lang="en-US" sz="3200" kern="1200" dirty="0">
                <a:solidFill>
                  <a:schemeClr val="tx1"/>
                </a:solidFill>
                <a:latin typeface="+mn-lt"/>
                <a:ea typeface="+mn-ea"/>
                <a:cs typeface="+mn-cs"/>
              </a:rPr>
              <a:t>Answer: Yes, because the vendor </a:t>
            </a:r>
            <a:r>
              <a:rPr lang="en-US" sz="3200" u="sng" kern="1200" dirty="0">
                <a:solidFill>
                  <a:schemeClr val="tx1"/>
                </a:solidFill>
                <a:latin typeface="+mn-lt"/>
                <a:ea typeface="+mn-ea"/>
                <a:cs typeface="+mn-cs"/>
              </a:rPr>
              <a:t>charged more </a:t>
            </a:r>
            <a:r>
              <a:rPr lang="en-US" sz="3200" kern="1200" dirty="0">
                <a:solidFill>
                  <a:schemeClr val="tx1"/>
                </a:solidFill>
                <a:latin typeface="+mn-lt"/>
                <a:ea typeface="+mn-ea"/>
                <a:cs typeface="+mn-cs"/>
              </a:rPr>
              <a:t>than the current shelf price for exempt infant formula provided to the WIC customer. </a:t>
            </a:r>
          </a:p>
        </p:txBody>
      </p:sp>
      <p:sp>
        <p:nvSpPr>
          <p:cNvPr id="43025" name="Oval 43024">
            <a:extLst>
              <a:ext uri="{FF2B5EF4-FFF2-40B4-BE49-F238E27FC236}">
                <a16:creationId xmlns:a16="http://schemas.microsoft.com/office/drawing/2014/main" id="{9EE371B4-A1D9-4EFE-8FE1-000495831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05" y="4218281"/>
            <a:ext cx="545957"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solidFill>
                <a:schemeClr val="accent5"/>
              </a:solidFill>
              <a:effectLst/>
              <a:uLnTx/>
              <a:uFillTx/>
              <a:latin typeface="Calibri" panose="020F0502020204030204"/>
              <a:ea typeface="+mn-ea"/>
              <a:cs typeface="+mn-cs"/>
            </a:endParaRPr>
          </a:p>
        </p:txBody>
      </p:sp>
      <p:sp>
        <p:nvSpPr>
          <p:cNvPr id="43027" name="Arc 43026">
            <a:extLst>
              <a:ext uri="{FF2B5EF4-FFF2-40B4-BE49-F238E27FC236}">
                <a16:creationId xmlns:a16="http://schemas.microsoft.com/office/drawing/2014/main" id="{2E19C174-9C7C-461E-970B-432019901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6445" y="3295432"/>
            <a:ext cx="2987121"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Date Placeholder 1"/>
          <p:cNvSpPr>
            <a:spLocks/>
          </p:cNvSpPr>
          <p:nvPr/>
        </p:nvSpPr>
        <p:spPr>
          <a:xfrm>
            <a:off x="5206283" y="4645258"/>
            <a:ext cx="1687988" cy="224804"/>
          </a:xfrm>
          <a:prstGeom prst="rect">
            <a:avLst/>
          </a:prstGeom>
        </p:spPr>
        <p:txBody>
          <a:bodyPr/>
          <a:lstStyle/>
          <a:p>
            <a:pPr defTabSz="278892">
              <a:spcAft>
                <a:spcPts val="600"/>
              </a:spcAft>
            </a:pPr>
            <a:r>
              <a:rPr lang="en-US" sz="1098" kern="1200">
                <a:solidFill>
                  <a:schemeClr val="tx1"/>
                </a:solidFill>
                <a:latin typeface="+mn-lt"/>
                <a:ea typeface="+mn-ea"/>
                <a:cs typeface="+mn-cs"/>
              </a:rPr>
              <a:t> </a:t>
            </a:r>
            <a:endParaRPr lang="en-US"/>
          </a:p>
        </p:txBody>
      </p:sp>
      <p:sp>
        <p:nvSpPr>
          <p:cNvPr id="43011" name="Rectangle 5"/>
          <p:cNvSpPr>
            <a:spLocks noChangeArrowheads="1"/>
          </p:cNvSpPr>
          <p:nvPr/>
        </p:nvSpPr>
        <p:spPr>
          <a:xfrm>
            <a:off x="1527589" y="1950772"/>
            <a:ext cx="8763000" cy="1561290"/>
          </a:xfrm>
          <a:prstGeom prst="rect">
            <a:avLst/>
          </a:prstGeom>
        </p:spPr>
        <p:txBody>
          <a:bodyPr>
            <a:normAutofit/>
          </a:bodyPr>
          <a:lstStyle/>
          <a:p>
            <a:pPr marL="375730" indent="-348615" defTabSz="278892">
              <a:spcBef>
                <a:spcPct val="50000"/>
              </a:spcBef>
              <a:buFont typeface="Arial" panose="020B0604020202020204" pitchFamily="34" charset="0"/>
              <a:buChar char="•"/>
            </a:pPr>
            <a:r>
              <a:rPr lang="en-US" sz="3200" kern="1200" dirty="0">
                <a:solidFill>
                  <a:schemeClr val="tx1"/>
                </a:solidFill>
                <a:latin typeface="+mn-lt"/>
                <a:ea typeface="Tahoma" pitchFamily="34" charset="0"/>
                <a:cs typeface="Tahoma" pitchFamily="34" charset="0"/>
              </a:rPr>
              <a:t>A vendor charges the WIC customer $10.69 for</a:t>
            </a:r>
            <a:r>
              <a:rPr lang="en-US" sz="3200" dirty="0">
                <a:ea typeface="Tahoma" pitchFamily="34" charset="0"/>
                <a:cs typeface="Tahoma" pitchFamily="34" charset="0"/>
              </a:rPr>
              <a:t> </a:t>
            </a:r>
            <a:r>
              <a:rPr lang="en-US" sz="3200" kern="1200" dirty="0" err="1">
                <a:solidFill>
                  <a:schemeClr val="tx1"/>
                </a:solidFill>
                <a:latin typeface="+mn-lt"/>
                <a:ea typeface="Tahoma" pitchFamily="34" charset="0"/>
                <a:cs typeface="Tahoma" pitchFamily="34" charset="0"/>
              </a:rPr>
              <a:t>Nutramigen</a:t>
            </a:r>
            <a:r>
              <a:rPr lang="en-US" sz="3200" kern="1200" dirty="0">
                <a:solidFill>
                  <a:schemeClr val="tx1"/>
                </a:solidFill>
                <a:latin typeface="+mn-lt"/>
                <a:ea typeface="Tahoma" pitchFamily="34" charset="0"/>
                <a:cs typeface="Tahoma" pitchFamily="34" charset="0"/>
              </a:rPr>
              <a:t> ready-to-feed. The current shelf price is $9.50. Is this vendor overcharging?</a:t>
            </a:r>
            <a:endParaRPr lang="en-US" sz="4800" dirty="0">
              <a:solidFill>
                <a:schemeClr val="tx1"/>
              </a:solidFill>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830512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016" name="Rectangle 43015">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8" name="Freeform: Shape 43017">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1291"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43010" name="Rectangle 4"/>
          <p:cNvSpPr>
            <a:spLocks noGrp="1" noChangeArrowheads="1"/>
          </p:cNvSpPr>
          <p:nvPr>
            <p:ph type="title"/>
            <p:custDataLst>
              <p:tags r:id="rId2"/>
            </p:custDataLst>
          </p:nvPr>
        </p:nvSpPr>
        <p:spPr>
          <a:xfrm>
            <a:off x="150812" y="457200"/>
            <a:ext cx="4130533" cy="5571066"/>
          </a:xfrm>
        </p:spPr>
        <p:txBody>
          <a:bodyPr>
            <a:normAutofit/>
          </a:bodyPr>
          <a:lstStyle/>
          <a:p>
            <a:pPr algn="ctr"/>
            <a:r>
              <a:rPr lang="en-US" sz="4800" b="1" dirty="0">
                <a:solidFill>
                  <a:srgbClr val="FFFFFF"/>
                </a:solidFill>
                <a:ea typeface="Tahoma" pitchFamily="34" charset="0"/>
                <a:cs typeface="Tahoma" pitchFamily="34" charset="0"/>
              </a:rPr>
              <a:t>Overcharging?</a:t>
            </a:r>
          </a:p>
        </p:txBody>
      </p:sp>
      <p:sp>
        <p:nvSpPr>
          <p:cNvPr id="43011" name="Rectangle 5"/>
          <p:cNvSpPr>
            <a:spLocks noChangeArrowheads="1"/>
          </p:cNvSpPr>
          <p:nvPr/>
        </p:nvSpPr>
        <p:spPr>
          <a:xfrm>
            <a:off x="5027612" y="685800"/>
            <a:ext cx="6468747" cy="2237153"/>
          </a:xfrm>
          <a:prstGeom prst="rect">
            <a:avLst/>
          </a:prstGeom>
        </p:spPr>
        <p:txBody>
          <a:bodyPr>
            <a:noAutofit/>
          </a:bodyPr>
          <a:lstStyle/>
          <a:p>
            <a:pPr marL="370459" indent="-342900" defTabSz="283464">
              <a:lnSpc>
                <a:spcPct val="110000"/>
              </a:lnSpc>
              <a:spcBef>
                <a:spcPct val="50000"/>
              </a:spcBef>
              <a:buFont typeface="Arial" panose="020B0604020202020204" pitchFamily="34" charset="0"/>
              <a:buChar char="•"/>
            </a:pPr>
            <a:r>
              <a:rPr lang="en-US" sz="2800" kern="1200" dirty="0">
                <a:solidFill>
                  <a:schemeClr val="tx1"/>
                </a:solidFill>
                <a:latin typeface="+mn-lt"/>
                <a:ea typeface="Tahoma" pitchFamily="34" charset="0"/>
                <a:cs typeface="Tahoma" pitchFamily="34" charset="0"/>
              </a:rPr>
              <a:t>A vendor charges a WIC customer $6.50 for WIC approved exempt infant formula.  $7.50 is the current shelf price. Is this vendor overcharging? </a:t>
            </a:r>
            <a:endParaRPr lang="en-US" sz="4000" dirty="0">
              <a:solidFill>
                <a:schemeClr val="tx1"/>
              </a:solidFill>
              <a:ea typeface="Tahoma" pitchFamily="34" charset="0"/>
              <a:cs typeface="Tahoma" pitchFamily="34" charset="0"/>
            </a:endParaRPr>
          </a:p>
        </p:txBody>
      </p:sp>
      <p:sp>
        <p:nvSpPr>
          <p:cNvPr id="2" name="Date Placeholder 1"/>
          <p:cNvSpPr>
            <a:spLocks/>
          </p:cNvSpPr>
          <p:nvPr/>
        </p:nvSpPr>
        <p:spPr>
          <a:xfrm>
            <a:off x="5206283" y="4779640"/>
            <a:ext cx="1701859" cy="226652"/>
          </a:xfrm>
          <a:prstGeom prst="rect">
            <a:avLst/>
          </a:prstGeom>
        </p:spPr>
        <p:txBody>
          <a:bodyPr/>
          <a:lstStyle/>
          <a:p>
            <a:pPr defTabSz="283464">
              <a:spcAft>
                <a:spcPts val="600"/>
              </a:spcAft>
            </a:pPr>
            <a:r>
              <a:rPr lang="en-US" sz="1116" kern="1200">
                <a:solidFill>
                  <a:schemeClr val="tx1"/>
                </a:solidFill>
                <a:latin typeface="+mn-lt"/>
                <a:ea typeface="+mn-ea"/>
                <a:cs typeface="+mn-cs"/>
              </a:rPr>
              <a:t> </a:t>
            </a:r>
            <a:endParaRPr lang="en-US"/>
          </a:p>
        </p:txBody>
      </p:sp>
      <p:sp>
        <p:nvSpPr>
          <p:cNvPr id="3" name="TextBox 2">
            <a:extLst>
              <a:ext uri="{FF2B5EF4-FFF2-40B4-BE49-F238E27FC236}">
                <a16:creationId xmlns:a16="http://schemas.microsoft.com/office/drawing/2014/main" id="{285D693B-D5D1-4FF1-A49B-016646D641EC}"/>
              </a:ext>
            </a:extLst>
          </p:cNvPr>
          <p:cNvSpPr txBox="1"/>
          <p:nvPr>
            <p:custDataLst>
              <p:tags r:id="rId3"/>
            </p:custDataLst>
          </p:nvPr>
        </p:nvSpPr>
        <p:spPr>
          <a:xfrm>
            <a:off x="5020225" y="3253670"/>
            <a:ext cx="6233227" cy="1815882"/>
          </a:xfrm>
          <a:prstGeom prst="rect">
            <a:avLst/>
          </a:prstGeom>
          <a:noFill/>
        </p:spPr>
        <p:txBody>
          <a:bodyPr wrap="square" rtlCol="0">
            <a:spAutoFit/>
          </a:bodyPr>
          <a:lstStyle/>
          <a:p>
            <a:pPr marL="626364" lvl="1" indent="-342900" defTabSz="283464">
              <a:spcBef>
                <a:spcPct val="50000"/>
              </a:spcBef>
              <a:buFont typeface="Arial" panose="020B0604020202020204" pitchFamily="34" charset="0"/>
              <a:buChar char="•"/>
            </a:pPr>
            <a:r>
              <a:rPr lang="en-US" sz="2800" kern="1200" dirty="0">
                <a:solidFill>
                  <a:schemeClr val="tx1"/>
                </a:solidFill>
                <a:latin typeface="+mj-lt"/>
                <a:ea typeface="Tahoma" pitchFamily="34" charset="0"/>
                <a:cs typeface="Tahoma" pitchFamily="34" charset="0"/>
              </a:rPr>
              <a:t>Answer: No, because their current shelf price is $7.50, and the vendor </a:t>
            </a:r>
            <a:r>
              <a:rPr lang="en-US" sz="2800" u="sng" kern="1200" dirty="0">
                <a:solidFill>
                  <a:schemeClr val="tx1"/>
                </a:solidFill>
                <a:latin typeface="+mj-lt"/>
                <a:ea typeface="Tahoma" pitchFamily="34" charset="0"/>
                <a:cs typeface="Tahoma" pitchFamily="34" charset="0"/>
              </a:rPr>
              <a:t>did not</a:t>
            </a:r>
            <a:r>
              <a:rPr lang="en-US" sz="2800" kern="1200" dirty="0">
                <a:solidFill>
                  <a:schemeClr val="tx1"/>
                </a:solidFill>
                <a:latin typeface="+mj-lt"/>
                <a:ea typeface="Tahoma" pitchFamily="34" charset="0"/>
                <a:cs typeface="Tahoma" pitchFamily="34" charset="0"/>
              </a:rPr>
              <a:t> charge the WIC customer more than the current shelf price.</a:t>
            </a:r>
            <a:endParaRPr lang="en-US" sz="4000" dirty="0">
              <a:latin typeface="+mj-lt"/>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4390780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C3C0DC8-CDEF-4B9C-81D9-C05755BC63A9}"/>
              </a:ext>
            </a:extLst>
          </p:cNvPr>
          <p:cNvSpPr>
            <a:spLocks noGrp="1"/>
          </p:cNvSpPr>
          <p:nvPr>
            <p:ph type="title"/>
            <p:custDataLst>
              <p:tags r:id="rId2"/>
            </p:custDataLst>
          </p:nvPr>
        </p:nvSpPr>
        <p:spPr>
          <a:xfrm>
            <a:off x="837981" y="365125"/>
            <a:ext cx="10512862" cy="1325563"/>
          </a:xfrm>
        </p:spPr>
        <p:txBody>
          <a:bodyPr>
            <a:normAutofit/>
          </a:bodyPr>
          <a:lstStyle/>
          <a:p>
            <a:r>
              <a:rPr lang="en-US" sz="5400" b="1" dirty="0">
                <a:latin typeface="Calibri" panose="020F0502020204030204" pitchFamily="34" charset="0"/>
                <a:cs typeface="Calibri" panose="020F0502020204030204" pitchFamily="34" charset="0"/>
              </a:rPr>
              <a:t>Food Substitution</a:t>
            </a:r>
          </a:p>
        </p:txBody>
      </p:sp>
      <p:sp>
        <p:nvSpPr>
          <p:cNvPr id="40" name="Arc 3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BB60287-B855-4384-BE40-59E90A769A3F}"/>
              </a:ext>
            </a:extLst>
          </p:cNvPr>
          <p:cNvSpPr>
            <a:spLocks noGrp="1"/>
          </p:cNvSpPr>
          <p:nvPr>
            <p:ph idx="1"/>
            <p:custDataLst>
              <p:tags r:id="rId3"/>
            </p:custDataLst>
          </p:nvPr>
        </p:nvSpPr>
        <p:spPr>
          <a:xfrm>
            <a:off x="819137" y="1698242"/>
            <a:ext cx="10512862" cy="4351338"/>
          </a:xfrm>
        </p:spPr>
        <p:txBody>
          <a:bodyPr>
            <a:normAutofit lnSpcReduction="10000"/>
          </a:bodyPr>
          <a:lstStyle/>
          <a:p>
            <a:pPr marL="457200" indent="-412750">
              <a:spcBef>
                <a:spcPts val="0"/>
              </a:spcBef>
            </a:pPr>
            <a:r>
              <a:rPr lang="en-US" sz="3200" dirty="0">
                <a:latin typeface="Calibri" panose="020F0502020204030204" pitchFamily="34" charset="0"/>
                <a:cs typeface="Calibri" panose="020F0502020204030204" pitchFamily="34" charset="0"/>
              </a:rPr>
              <a:t>Per the Vendor Agreement: </a:t>
            </a:r>
          </a:p>
          <a:p>
            <a:pPr lvl="1">
              <a:spcBef>
                <a:spcPts val="0"/>
              </a:spcBef>
              <a:buFont typeface="Wingdings" panose="05000000000000000000" pitchFamily="2" charset="2"/>
              <a:buChar char="ü"/>
            </a:pPr>
            <a:r>
              <a:rPr lang="en-US" sz="2800" dirty="0">
                <a:latin typeface="Calibri" panose="020F0502020204030204" pitchFamily="34" charset="0"/>
                <a:cs typeface="Calibri" panose="020F0502020204030204" pitchFamily="34" charset="0"/>
              </a:rPr>
              <a:t>Vendors must provide to the WIC customer only the approved supplemental foods, fruit, and vegetables contained in the authorized product list (APL) after it has been determined that the WIC customer has an available balance for the item on the date of the transaction</a:t>
            </a:r>
          </a:p>
          <a:p>
            <a:pPr marL="501650" indent="-457200">
              <a:spcAft>
                <a:spcPts val="600"/>
              </a:spcAft>
            </a:pPr>
            <a:r>
              <a:rPr lang="en-US" sz="3200" b="1" dirty="0">
                <a:latin typeface="Calibri" panose="020F0502020204030204" pitchFamily="34" charset="0"/>
                <a:cs typeface="Calibri" panose="020F0502020204030204" pitchFamily="34" charset="0"/>
              </a:rPr>
              <a:t>Vendors cannot substitute one food subcategory in place of another or a food item that is not WIC approved in place of a WIC-approved supplemental food.</a:t>
            </a:r>
          </a:p>
          <a:p>
            <a:pPr lvl="1">
              <a:buFont typeface="Wingdings" panose="05000000000000000000" pitchFamily="2" charset="2"/>
              <a:buChar char="ü"/>
            </a:pPr>
            <a:r>
              <a:rPr lang="en-US" sz="2800" dirty="0">
                <a:latin typeface="Calibri" panose="020F0502020204030204" pitchFamily="34" charset="0"/>
                <a:cs typeface="Calibri" panose="020F0502020204030204" pitchFamily="34" charset="0"/>
              </a:rPr>
              <a:t>Federal violation that carries 1-year disqualification</a:t>
            </a:r>
          </a:p>
          <a:p>
            <a:pPr marL="1258888" lvl="2" indent="-457200">
              <a:buClr>
                <a:srgbClr val="967E96"/>
              </a:buClr>
            </a:pPr>
            <a:r>
              <a:rPr lang="en-US" sz="2400" b="1" dirty="0">
                <a:latin typeface="Calibri" panose="020F0502020204030204" pitchFamily="34" charset="0"/>
                <a:cs typeface="Calibri" panose="020F0502020204030204" pitchFamily="34" charset="0"/>
              </a:rPr>
              <a:t>Example:</a:t>
            </a:r>
            <a:r>
              <a:rPr lang="en-US" sz="2400" dirty="0">
                <a:latin typeface="Calibri" panose="020F0502020204030204" pitchFamily="34" charset="0"/>
                <a:cs typeface="Calibri" panose="020F0502020204030204" pitchFamily="34" charset="0"/>
              </a:rPr>
              <a:t>  Substituting </a:t>
            </a:r>
            <a:r>
              <a:rPr lang="en-US" sz="2400" dirty="0" err="1">
                <a:latin typeface="Calibri" panose="020F0502020204030204" pitchFamily="34" charset="0"/>
                <a:cs typeface="Calibri" panose="020F0502020204030204" pitchFamily="34" charset="0"/>
              </a:rPr>
              <a:t>Pediasure</a:t>
            </a:r>
            <a:r>
              <a:rPr lang="en-US" sz="2400" dirty="0">
                <a:latin typeface="Calibri" panose="020F0502020204030204" pitchFamily="34" charset="0"/>
                <a:cs typeface="Calibri" panose="020F0502020204030204" pitchFamily="34" charset="0"/>
              </a:rPr>
              <a:t> for Ensure or Cereal for Ensure</a:t>
            </a:r>
          </a:p>
        </p:txBody>
      </p:sp>
    </p:spTree>
    <p:custDataLst>
      <p:tags r:id="rId1"/>
    </p:custDataLst>
    <p:extLst>
      <p:ext uri="{BB962C8B-B14F-4D97-AF65-F5344CB8AC3E}">
        <p14:creationId xmlns:p14="http://schemas.microsoft.com/office/powerpoint/2010/main" val="16986521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2DBBA-5AA4-43F1-9F8A-9296D452CEC7}"/>
              </a:ext>
            </a:extLst>
          </p:cNvPr>
          <p:cNvSpPr>
            <a:spLocks noGrp="1"/>
          </p:cNvSpPr>
          <p:nvPr>
            <p:ph type="title"/>
            <p:custDataLst>
              <p:tags r:id="rId2"/>
            </p:custDataLst>
          </p:nvPr>
        </p:nvSpPr>
        <p:spPr>
          <a:xfrm>
            <a:off x="760412" y="226613"/>
            <a:ext cx="10668000" cy="1284513"/>
          </a:xfrm>
        </p:spPr>
        <p:txBody>
          <a:bodyPr>
            <a:noAutofit/>
          </a:bodyPr>
          <a:lstStyle/>
          <a:p>
            <a:r>
              <a:rPr lang="en-US" sz="5500" b="1" dirty="0">
                <a:solidFill>
                  <a:schemeClr val="tx1"/>
                </a:solidFill>
                <a:latin typeface="Calibri" panose="020F0502020204030204" pitchFamily="34" charset="0"/>
                <a:cs typeface="Calibri" panose="020F0502020204030204" pitchFamily="34" charset="0"/>
              </a:rPr>
              <a:t>Use of Scanning Sheets Prohibited</a:t>
            </a:r>
          </a:p>
        </p:txBody>
      </p:sp>
      <p:sp>
        <p:nvSpPr>
          <p:cNvPr id="3" name="Content Placeholder 2">
            <a:extLst>
              <a:ext uri="{FF2B5EF4-FFF2-40B4-BE49-F238E27FC236}">
                <a16:creationId xmlns:a16="http://schemas.microsoft.com/office/drawing/2014/main" id="{D3F1EF35-A962-4044-A1EF-99CF282E218C}"/>
              </a:ext>
            </a:extLst>
          </p:cNvPr>
          <p:cNvSpPr>
            <a:spLocks noGrp="1"/>
          </p:cNvSpPr>
          <p:nvPr>
            <p:ph idx="1"/>
            <p:custDataLst>
              <p:tags r:id="rId3"/>
            </p:custDataLst>
          </p:nvPr>
        </p:nvSpPr>
        <p:spPr>
          <a:xfrm>
            <a:off x="760412" y="1885217"/>
            <a:ext cx="6858000" cy="4591783"/>
          </a:xfrm>
        </p:spPr>
        <p:txBody>
          <a:bodyPr>
            <a:noAutofit/>
          </a:bodyPr>
          <a:lstStyle/>
          <a:p>
            <a:pPr marL="457200" indent="-412750"/>
            <a:r>
              <a:rPr lang="en-US" sz="3200" dirty="0">
                <a:solidFill>
                  <a:schemeClr val="tx1"/>
                </a:solidFill>
                <a:latin typeface="Calibri" panose="020F0502020204030204" pitchFamily="34" charset="0"/>
                <a:cs typeface="Calibri" panose="020F0502020204030204" pitchFamily="34" charset="0"/>
              </a:rPr>
              <a:t>Vendors cannot use a collection of UPC barcodes on scanning sheets, cash registers, computers, tablets, cell phones or any other similar electronic devices to transact eWIC</a:t>
            </a:r>
          </a:p>
          <a:p>
            <a:pPr marL="457200" indent="-412750">
              <a:lnSpc>
                <a:spcPct val="100000"/>
              </a:lnSpc>
              <a:buNone/>
            </a:pPr>
            <a:r>
              <a:rPr lang="en-US" sz="3200" dirty="0">
                <a:solidFill>
                  <a:schemeClr val="tx1"/>
                </a:solidFill>
                <a:latin typeface="Calibri" panose="020F0502020204030204" pitchFamily="34" charset="0"/>
                <a:cs typeface="Calibri" panose="020F0502020204030204" pitchFamily="34" charset="0"/>
              </a:rPr>
              <a:t> </a:t>
            </a:r>
          </a:p>
          <a:p>
            <a:pPr marL="457200" indent="-412750"/>
            <a:r>
              <a:rPr lang="en-US" sz="3200" dirty="0">
                <a:solidFill>
                  <a:schemeClr val="tx1"/>
                </a:solidFill>
                <a:latin typeface="Calibri" panose="020F0502020204030204" pitchFamily="34" charset="0"/>
                <a:cs typeface="Calibri" panose="020F0502020204030204" pitchFamily="34" charset="0"/>
              </a:rPr>
              <a:t>Failure to comply with this policy could result in termination of your WIC Vendor Agreement   </a:t>
            </a:r>
          </a:p>
        </p:txBody>
      </p:sp>
      <p:graphicFrame>
        <p:nvGraphicFramePr>
          <p:cNvPr id="5" name="Object 4">
            <a:extLst>
              <a:ext uri="{FF2B5EF4-FFF2-40B4-BE49-F238E27FC236}">
                <a16:creationId xmlns:a16="http://schemas.microsoft.com/office/drawing/2014/main" id="{D9528D54-D39B-4D21-821A-D53D9961BEBA}"/>
              </a:ext>
            </a:extLst>
          </p:cNvPr>
          <p:cNvGraphicFramePr>
            <a:graphicFrameLocks noChangeAspect="1"/>
          </p:cNvGraphicFramePr>
          <p:nvPr>
            <p:custDataLst>
              <p:tags r:id="rId4"/>
            </p:custDataLst>
            <p:extLst>
              <p:ext uri="{D42A27DB-BD31-4B8C-83A1-F6EECF244321}">
                <p14:modId xmlns:p14="http://schemas.microsoft.com/office/powerpoint/2010/main" val="3908828952"/>
              </p:ext>
            </p:extLst>
          </p:nvPr>
        </p:nvGraphicFramePr>
        <p:xfrm>
          <a:off x="7847012" y="1752600"/>
          <a:ext cx="3810001" cy="4369149"/>
        </p:xfrm>
        <a:graphic>
          <a:graphicData uri="http://schemas.openxmlformats.org/presentationml/2006/ole">
            <mc:AlternateContent xmlns:mc="http://schemas.openxmlformats.org/markup-compatibility/2006">
              <mc:Choice xmlns:v="urn:schemas-microsoft-com:vml" Requires="v">
                <p:oleObj name="Acrobat Document" r:id="rId7" imgW="5829199" imgH="7543800" progId="AcroExch.Document.DC">
                  <p:embed/>
                </p:oleObj>
              </mc:Choice>
              <mc:Fallback>
                <p:oleObj name="Acrobat Document" r:id="rId7" imgW="5829199" imgH="7543800" progId="AcroExch.Document.DC">
                  <p:embed/>
                  <p:pic>
                    <p:nvPicPr>
                      <p:cNvPr id="5" name="Object 4">
                        <a:extLst>
                          <a:ext uri="{FF2B5EF4-FFF2-40B4-BE49-F238E27FC236}">
                            <a16:creationId xmlns:a16="http://schemas.microsoft.com/office/drawing/2014/main" id="{D9528D54-D39B-4D21-821A-D53D9961BEBA}"/>
                          </a:ext>
                        </a:extLst>
                      </p:cNvPr>
                      <p:cNvPicPr/>
                      <p:nvPr/>
                    </p:nvPicPr>
                    <p:blipFill>
                      <a:blip r:embed="rId8"/>
                      <a:stretch>
                        <a:fillRect/>
                      </a:stretch>
                    </p:blipFill>
                    <p:spPr>
                      <a:xfrm>
                        <a:off x="7847012" y="1752600"/>
                        <a:ext cx="3810001" cy="4369149"/>
                      </a:xfrm>
                      <a:prstGeom prst="rect">
                        <a:avLst/>
                      </a:prstGeom>
                      <a:solidFill>
                        <a:schemeClr val="tx1"/>
                      </a:solidFill>
                      <a:ln>
                        <a:solidFill>
                          <a:schemeClr val="tx1"/>
                        </a:solidFill>
                      </a:ln>
                    </p:spPr>
                  </p:pic>
                </p:oleObj>
              </mc:Fallback>
            </mc:AlternateContent>
          </a:graphicData>
        </a:graphic>
      </p:graphicFrame>
    </p:spTree>
    <p:custDataLst>
      <p:tags r:id="rId1"/>
    </p:custDataLst>
    <p:extLst>
      <p:ext uri="{BB962C8B-B14F-4D97-AF65-F5344CB8AC3E}">
        <p14:creationId xmlns:p14="http://schemas.microsoft.com/office/powerpoint/2010/main" val="1677639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045" name="Rectangle 44044">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034" name="Rectangle 2"/>
          <p:cNvSpPr>
            <a:spLocks noGrp="1" noChangeArrowheads="1"/>
          </p:cNvSpPr>
          <p:nvPr>
            <p:ph type="title"/>
            <p:custDataLst>
              <p:tags r:id="rId2"/>
            </p:custDataLst>
          </p:nvPr>
        </p:nvSpPr>
        <p:spPr>
          <a:xfrm>
            <a:off x="837981" y="365125"/>
            <a:ext cx="5386099" cy="1325563"/>
          </a:xfrm>
        </p:spPr>
        <p:txBody>
          <a:bodyPr>
            <a:normAutofit/>
          </a:bodyPr>
          <a:lstStyle/>
          <a:p>
            <a:pPr eaLnBrk="1" hangingPunct="1"/>
            <a:r>
              <a:rPr lang="en-US" sz="5400" b="1" dirty="0">
                <a:latin typeface="Calibri" panose="020F0502020204030204" pitchFamily="34" charset="0"/>
                <a:ea typeface="Tahoma" pitchFamily="34" charset="0"/>
                <a:cs typeface="Calibri" panose="020F0502020204030204" pitchFamily="34" charset="0"/>
              </a:rPr>
              <a:t>Inventory Audits</a:t>
            </a:r>
          </a:p>
        </p:txBody>
      </p:sp>
      <p:sp>
        <p:nvSpPr>
          <p:cNvPr id="44035" name="Rectangle 3"/>
          <p:cNvSpPr>
            <a:spLocks noGrp="1" noChangeArrowheads="1"/>
          </p:cNvSpPr>
          <p:nvPr>
            <p:ph idx="1"/>
            <p:custDataLst>
              <p:tags r:id="rId3"/>
            </p:custDataLst>
          </p:nvPr>
        </p:nvSpPr>
        <p:spPr>
          <a:xfrm>
            <a:off x="738573" y="1842895"/>
            <a:ext cx="5942231" cy="4351338"/>
          </a:xfrm>
        </p:spPr>
        <p:txBody>
          <a:bodyPr>
            <a:normAutofit lnSpcReduction="10000"/>
          </a:bodyPr>
          <a:lstStyle/>
          <a:p>
            <a:pPr marL="501650" indent="-457200"/>
            <a:r>
              <a:rPr lang="en-US" sz="3200" dirty="0">
                <a:latin typeface="Calibri" panose="020F0502020204030204" pitchFamily="34" charset="0"/>
                <a:ea typeface="Tahoma" pitchFamily="34" charset="0"/>
                <a:cs typeface="Calibri" panose="020F0502020204030204" pitchFamily="34" charset="0"/>
              </a:rPr>
              <a:t>A vendor must make available at any reasonable time and place ALL: </a:t>
            </a:r>
          </a:p>
          <a:p>
            <a:pPr lvl="1">
              <a:buFont typeface="Wingdings" panose="05000000000000000000" pitchFamily="2" charset="2"/>
              <a:buChar char="ü"/>
            </a:pPr>
            <a:r>
              <a:rPr lang="en-US" sz="2800" dirty="0">
                <a:latin typeface="Calibri" panose="020F0502020204030204" pitchFamily="34" charset="0"/>
                <a:ea typeface="Tahoma" pitchFamily="34" charset="0"/>
                <a:cs typeface="Calibri" panose="020F0502020204030204" pitchFamily="34" charset="0"/>
              </a:rPr>
              <a:t>Program-related records: invoices, purchase orders, various tax and business records</a:t>
            </a:r>
          </a:p>
          <a:p>
            <a:pPr marL="501650" indent="-457200"/>
            <a:r>
              <a:rPr lang="en-US" sz="3200" dirty="0">
                <a:latin typeface="Calibri" panose="020F0502020204030204" pitchFamily="34" charset="0"/>
                <a:ea typeface="Tahoma" pitchFamily="34" charset="0"/>
                <a:cs typeface="Calibri" panose="020F0502020204030204" pitchFamily="34" charset="0"/>
              </a:rPr>
              <a:t>MUST</a:t>
            </a:r>
            <a:r>
              <a:rPr lang="en-US" sz="3200" b="1" dirty="0">
                <a:latin typeface="Calibri" panose="020F0502020204030204" pitchFamily="34" charset="0"/>
                <a:ea typeface="Tahoma" pitchFamily="34" charset="0"/>
                <a:cs typeface="Calibri" panose="020F0502020204030204" pitchFamily="34" charset="0"/>
              </a:rPr>
              <a:t> </a:t>
            </a:r>
            <a:r>
              <a:rPr lang="en-US" sz="3200" dirty="0">
                <a:latin typeface="Calibri" panose="020F0502020204030204" pitchFamily="34" charset="0"/>
                <a:ea typeface="Tahoma" pitchFamily="34" charset="0"/>
                <a:cs typeface="Calibri" panose="020F0502020204030204" pitchFamily="34" charset="0"/>
              </a:rPr>
              <a:t>be retained 3 years or until audit pertaining to these records is resolved, whichever is later </a:t>
            </a:r>
          </a:p>
        </p:txBody>
      </p:sp>
      <p:pic>
        <p:nvPicPr>
          <p:cNvPr id="307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3633" b="-2"/>
          <a:stretch/>
        </p:blipFill>
        <p:spPr bwMode="auto">
          <a:xfrm>
            <a:off x="7066376" y="1018281"/>
            <a:ext cx="4769448" cy="476373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47"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1720" y="1656147"/>
            <a:ext cx="545958"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4049"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620" y="587516"/>
            <a:ext cx="2987121"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6027900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p:cNvSpPr>
            <a:spLocks noGrp="1"/>
          </p:cNvSpPr>
          <p:nvPr>
            <p:ph type="title"/>
            <p:custDataLst>
              <p:tags r:id="rId2"/>
            </p:custDataLst>
          </p:nvPr>
        </p:nvSpPr>
        <p:spPr>
          <a:xfrm>
            <a:off x="837981" y="365125"/>
            <a:ext cx="10512862" cy="1325563"/>
          </a:xfrm>
        </p:spPr>
        <p:txBody>
          <a:bodyPr>
            <a:normAutofit fontScale="90000"/>
          </a:bodyPr>
          <a:lstStyle/>
          <a:p>
            <a:r>
              <a:rPr lang="en-US" sz="5400" b="1" dirty="0">
                <a:latin typeface="Calibri" panose="020F0502020204030204" pitchFamily="34" charset="0"/>
                <a:ea typeface="Tahoma" pitchFamily="34" charset="0"/>
                <a:cs typeface="Calibri" panose="020F0502020204030204" pitchFamily="34" charset="0"/>
              </a:rPr>
              <a:t>Purchase Documentation Requirement</a:t>
            </a:r>
          </a:p>
        </p:txBody>
      </p:sp>
      <p:sp>
        <p:nvSpPr>
          <p:cNvPr id="37" name="Arc 3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3"/>
          <p:cNvSpPr>
            <a:spLocks noGrp="1"/>
          </p:cNvSpPr>
          <p:nvPr>
            <p:ph idx="1"/>
            <p:custDataLst>
              <p:tags r:id="rId3"/>
            </p:custDataLst>
          </p:nvPr>
        </p:nvSpPr>
        <p:spPr>
          <a:xfrm>
            <a:off x="837981" y="1591880"/>
            <a:ext cx="10512862" cy="4351338"/>
          </a:xfrm>
        </p:spPr>
        <p:txBody>
          <a:bodyPr>
            <a:normAutofit fontScale="92500" lnSpcReduction="10000"/>
          </a:bodyPr>
          <a:lstStyle/>
          <a:p>
            <a:pPr marL="457200" indent="-412750"/>
            <a:r>
              <a:rPr lang="en-US" sz="3200" dirty="0">
                <a:latin typeface="Calibri" panose="020F0502020204030204" pitchFamily="34" charset="0"/>
                <a:ea typeface="Tahoma" pitchFamily="34" charset="0"/>
                <a:cs typeface="Calibri" panose="020F0502020204030204" pitchFamily="34" charset="0"/>
              </a:rPr>
              <a:t>Specific requirements for purchase documentation of WIC supplemental foods</a:t>
            </a:r>
          </a:p>
          <a:p>
            <a:pPr marL="457200" indent="-412750">
              <a:spcAft>
                <a:spcPts val="1200"/>
              </a:spcAft>
            </a:pPr>
            <a:r>
              <a:rPr lang="en-US" sz="3200" dirty="0">
                <a:latin typeface="Calibri" panose="020F0502020204030204" pitchFamily="34" charset="0"/>
                <a:ea typeface="Tahoma" pitchFamily="34" charset="0"/>
                <a:cs typeface="Calibri" panose="020F0502020204030204" pitchFamily="34" charset="0"/>
              </a:rPr>
              <a:t>Invoices, receipts, purchase orders, and any other proofs of purchase for WIC supplemental foods must include the following:</a:t>
            </a:r>
          </a:p>
          <a:p>
            <a:pPr lvl="1">
              <a:buFont typeface="Wingdings" panose="05000000000000000000" pitchFamily="2" charset="2"/>
              <a:buChar char="ü"/>
            </a:pPr>
            <a:r>
              <a:rPr lang="en-US" sz="2800" dirty="0">
                <a:latin typeface="Calibri" panose="020F0502020204030204" pitchFamily="34" charset="0"/>
                <a:ea typeface="Tahoma" pitchFamily="34" charset="0"/>
                <a:cs typeface="Calibri" panose="020F0502020204030204" pitchFamily="34" charset="0"/>
              </a:rPr>
              <a:t>The name of the seller and be prepared entirely by the seller or on the seller’s business letterhead;</a:t>
            </a:r>
          </a:p>
          <a:p>
            <a:pPr lvl="1">
              <a:buFont typeface="Wingdings" panose="05000000000000000000" pitchFamily="2" charset="2"/>
              <a:buChar char="ü"/>
            </a:pPr>
            <a:r>
              <a:rPr lang="en-US" sz="2800" dirty="0">
                <a:latin typeface="Calibri" panose="020F0502020204030204" pitchFamily="34" charset="0"/>
                <a:ea typeface="Tahoma" pitchFamily="34" charset="0"/>
                <a:cs typeface="Calibri" panose="020F0502020204030204" pitchFamily="34" charset="0"/>
              </a:rPr>
              <a:t>The date of purchase and the date the authorized vendor received the WIC supplemental food at the store if this date is different;</a:t>
            </a:r>
          </a:p>
          <a:p>
            <a:pPr lvl="1">
              <a:buFont typeface="Wingdings" panose="05000000000000000000" pitchFamily="2" charset="2"/>
              <a:buChar char="ü"/>
            </a:pPr>
            <a:r>
              <a:rPr lang="en-US" sz="2800" dirty="0">
                <a:latin typeface="Calibri" panose="020F0502020204030204" pitchFamily="34" charset="0"/>
                <a:ea typeface="Tahoma" pitchFamily="34" charset="0"/>
                <a:cs typeface="Calibri" panose="020F0502020204030204" pitchFamily="34" charset="0"/>
              </a:rPr>
              <a:t>A description of each WIC supplemental food item purchased, including brand name, unit size, type or form, and quantity</a:t>
            </a:r>
          </a:p>
        </p:txBody>
      </p:sp>
    </p:spTree>
    <p:custDataLst>
      <p:tags r:id="rId1"/>
    </p:custDataLst>
    <p:extLst>
      <p:ext uri="{BB962C8B-B14F-4D97-AF65-F5344CB8AC3E}">
        <p14:creationId xmlns:p14="http://schemas.microsoft.com/office/powerpoint/2010/main" val="378042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565" name="Rectangle 10856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67" name="Freeform: Shape 10856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546" name="Rectangle 4"/>
          <p:cNvSpPr>
            <a:spLocks noGrp="1" noChangeArrowheads="1"/>
          </p:cNvSpPr>
          <p:nvPr>
            <p:ph type="title"/>
            <p:custDataLst>
              <p:tags r:id="rId2"/>
            </p:custDataLst>
          </p:nvPr>
        </p:nvSpPr>
        <p:spPr>
          <a:xfrm>
            <a:off x="837981" y="365125"/>
            <a:ext cx="10512862" cy="1325563"/>
          </a:xfrm>
        </p:spPr>
        <p:txBody>
          <a:bodyPr>
            <a:normAutofit/>
          </a:bodyPr>
          <a:lstStyle/>
          <a:p>
            <a:pPr algn="ctr" eaLnBrk="1" hangingPunct="1"/>
            <a:r>
              <a:rPr lang="en-US" b="1" dirty="0">
                <a:latin typeface="Calibri" panose="020F0502020204030204" pitchFamily="34" charset="0"/>
                <a:ea typeface="Tahoma" pitchFamily="34" charset="0"/>
                <a:cs typeface="Calibri" panose="020F0502020204030204" pitchFamily="34" charset="0"/>
              </a:rPr>
              <a:t>Violations Detected During An Inventory Audit</a:t>
            </a:r>
          </a:p>
        </p:txBody>
      </p:sp>
      <p:sp>
        <p:nvSpPr>
          <p:cNvPr id="108569" name="Arc 10856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8547" name="Rectangle 5"/>
          <p:cNvSpPr>
            <a:spLocks noGrp="1" noChangeArrowheads="1"/>
          </p:cNvSpPr>
          <p:nvPr>
            <p:ph idx="1"/>
            <p:custDataLst>
              <p:tags r:id="rId3"/>
            </p:custDataLst>
          </p:nvPr>
        </p:nvSpPr>
        <p:spPr>
          <a:xfrm>
            <a:off x="989012" y="1780381"/>
            <a:ext cx="10512862" cy="4351338"/>
          </a:xfrm>
        </p:spPr>
        <p:txBody>
          <a:bodyPr>
            <a:normAutofit/>
          </a:bodyPr>
          <a:lstStyle/>
          <a:p>
            <a:pPr marL="344488" indent="-300038" eaLnBrk="1" hangingPunct="1"/>
            <a:r>
              <a:rPr lang="en-US" sz="3200" dirty="0">
                <a:latin typeface="Calibri" panose="020F0502020204030204" pitchFamily="34" charset="0"/>
                <a:ea typeface="Tahoma" pitchFamily="34" charset="0"/>
                <a:cs typeface="Calibri" panose="020F0502020204030204" pitchFamily="34" charset="0"/>
              </a:rPr>
              <a:t>Claiming reimbursement for the sale of an amount of a specific supplemental food item which exceeds the store’s documented inventory of that supplemental food item for six or more days within the 60-day period. The six or more days do not have to be consecutive</a:t>
            </a:r>
          </a:p>
          <a:p>
            <a:pPr marL="344488" indent="-300038" eaLnBrk="1" hangingPunct="1">
              <a:buNone/>
            </a:pPr>
            <a:endParaRPr lang="en-US" sz="3200" dirty="0">
              <a:latin typeface="Calibri" panose="020F0502020204030204" pitchFamily="34" charset="0"/>
              <a:ea typeface="Tahoma" pitchFamily="34" charset="0"/>
              <a:cs typeface="Calibri" panose="020F0502020204030204" pitchFamily="34" charset="0"/>
            </a:endParaRPr>
          </a:p>
          <a:p>
            <a:pPr marL="344488" indent="-300038" eaLnBrk="1" hangingPunct="1"/>
            <a:r>
              <a:rPr lang="en-US" sz="3200" dirty="0">
                <a:latin typeface="Calibri" panose="020F0502020204030204" pitchFamily="34" charset="0"/>
                <a:ea typeface="Tahoma" pitchFamily="34" charset="0"/>
                <a:cs typeface="Calibri" panose="020F0502020204030204" pitchFamily="34" charset="0"/>
              </a:rPr>
              <a:t>Inability to provide records or providing false records is also a violation</a:t>
            </a:r>
          </a:p>
          <a:p>
            <a:pPr eaLnBrk="1" hangingPunct="1"/>
            <a:endParaRPr lang="en-US" dirty="0">
              <a:latin typeface="Constantia" panose="02030602050306030303" pitchFamily="18" charset="0"/>
              <a:ea typeface="Tahoma" pitchFamily="34" charset="0"/>
              <a:cs typeface="Tahoma" pitchFamily="34" charset="0"/>
            </a:endParaRPr>
          </a:p>
          <a:p>
            <a:pPr marL="0" indent="0">
              <a:buNone/>
            </a:pPr>
            <a:endParaRPr lang="en-US"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837981" y="6356350"/>
            <a:ext cx="2742486" cy="365125"/>
          </a:xfrm>
        </p:spPr>
        <p:txBody>
          <a:bodyPr>
            <a:normAutofit/>
          </a:bodyPr>
          <a:lstStyle/>
          <a:p>
            <a:pPr>
              <a:spcAft>
                <a:spcPts val="600"/>
              </a:spcAft>
            </a:pPr>
            <a:r>
              <a:rPr lang="en-US"/>
              <a:t> </a:t>
            </a:r>
          </a:p>
        </p:txBody>
      </p:sp>
    </p:spTree>
    <p:custDataLst>
      <p:tags r:id="rId1"/>
    </p:custDataLst>
    <p:extLst>
      <p:ext uri="{BB962C8B-B14F-4D97-AF65-F5344CB8AC3E}">
        <p14:creationId xmlns:p14="http://schemas.microsoft.com/office/powerpoint/2010/main" val="349131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3307" name="Rectangle 183306">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2"/>
          <p:cNvSpPr>
            <a:spLocks noGrp="1" noChangeArrowheads="1"/>
          </p:cNvSpPr>
          <p:nvPr>
            <p:ph type="title"/>
            <p:custDataLst>
              <p:tags r:id="rId2"/>
            </p:custDataLst>
          </p:nvPr>
        </p:nvSpPr>
        <p:spPr>
          <a:xfrm>
            <a:off x="837982" y="345810"/>
            <a:ext cx="5119228" cy="1325563"/>
          </a:xfrm>
        </p:spPr>
        <p:txBody>
          <a:bodyPr>
            <a:normAutofit/>
          </a:bodyPr>
          <a:lstStyle/>
          <a:p>
            <a:pPr eaLnBrk="1" hangingPunct="1"/>
            <a:r>
              <a:rPr lang="en-US" sz="6000" b="1" dirty="0">
                <a:latin typeface="Calibri" panose="020F0502020204030204" pitchFamily="34" charset="0"/>
                <a:ea typeface="Tahoma" pitchFamily="34" charset="0"/>
                <a:cs typeface="Calibri" panose="020F0502020204030204" pitchFamily="34" charset="0"/>
              </a:rPr>
              <a:t>WIC Works!</a:t>
            </a:r>
          </a:p>
        </p:txBody>
      </p:sp>
      <p:sp>
        <p:nvSpPr>
          <p:cNvPr id="6147" name="Rectangle 3"/>
          <p:cNvSpPr>
            <a:spLocks noGrp="1" noChangeArrowheads="1"/>
          </p:cNvSpPr>
          <p:nvPr>
            <p:ph idx="1"/>
            <p:custDataLst>
              <p:tags r:id="rId3"/>
            </p:custDataLst>
          </p:nvPr>
        </p:nvSpPr>
        <p:spPr>
          <a:xfrm>
            <a:off x="837982" y="1825625"/>
            <a:ext cx="5421994" cy="4351338"/>
          </a:xfrm>
        </p:spPr>
        <p:txBody>
          <a:bodyPr>
            <a:normAutofit/>
          </a:bodyPr>
          <a:lstStyle/>
          <a:p>
            <a:pPr marL="457200" indent="-412750" eaLnBrk="1" hangingPunct="1"/>
            <a:r>
              <a:rPr lang="en-US" sz="3200" dirty="0">
                <a:latin typeface="Calibri" panose="020F0502020204030204" pitchFamily="34" charset="0"/>
                <a:ea typeface="Tahoma" pitchFamily="34" charset="0"/>
                <a:cs typeface="Calibri" panose="020F0502020204030204" pitchFamily="34" charset="0"/>
              </a:rPr>
              <a:t>In NC, every WIC dollar spent on a pregnant woman saves  multiple dollars in newborn health care costs</a:t>
            </a:r>
          </a:p>
          <a:p>
            <a:pPr marL="457200" indent="-412750" eaLnBrk="1" hangingPunct="1"/>
            <a:endParaRPr lang="en-US" sz="3200" dirty="0">
              <a:latin typeface="Calibri" panose="020F0502020204030204" pitchFamily="34" charset="0"/>
              <a:ea typeface="Tahoma" pitchFamily="34" charset="0"/>
              <a:cs typeface="Calibri" panose="020F0502020204030204" pitchFamily="34" charset="0"/>
            </a:endParaRPr>
          </a:p>
          <a:p>
            <a:pPr marL="457200" indent="-412750" eaLnBrk="1" hangingPunct="1"/>
            <a:r>
              <a:rPr lang="en-US" sz="3200" dirty="0">
                <a:latin typeface="Calibri" panose="020F0502020204030204" pitchFamily="34" charset="0"/>
                <a:ea typeface="Tahoma" pitchFamily="34" charset="0"/>
                <a:cs typeface="Calibri" panose="020F0502020204030204" pitchFamily="34" charset="0"/>
              </a:rPr>
              <a:t>Children on WIC have better diets; particularly for Vitamin C, Thiamin, Protein, Niacin and Vitamin B</a:t>
            </a:r>
            <a:r>
              <a:rPr lang="en-US" sz="3200" baseline="-25000" dirty="0">
                <a:latin typeface="Calibri" panose="020F0502020204030204" pitchFamily="34" charset="0"/>
                <a:ea typeface="Tahoma" pitchFamily="34" charset="0"/>
                <a:cs typeface="Calibri" panose="020F0502020204030204" pitchFamily="34" charset="0"/>
              </a:rPr>
              <a:t>6</a:t>
            </a:r>
          </a:p>
        </p:txBody>
      </p:sp>
      <p:sp>
        <p:nvSpPr>
          <p:cNvPr id="183309" name="Oval 183308">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17855" y="1364732"/>
            <a:ext cx="947241"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83297" name="Picture 1" descr="A close-up of a person's leg&#10;&#10;Description automatically generated with low confidence"/>
          <p:cNvPicPr>
            <a:picLocks noChangeAspect="1" noChangeArrowheads="1"/>
          </p:cNvPicPr>
          <p:nvPr/>
        </p:nvPicPr>
        <p:blipFill rotWithShape="1">
          <a:blip r:embed="rId6" cstate="print"/>
          <a:srcRect t="8793" r="1" b="21401"/>
          <a:stretch/>
        </p:blipFill>
        <p:spPr bwMode="auto">
          <a:xfrm>
            <a:off x="7899201" y="2727729"/>
            <a:ext cx="4289624"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p:spPr>
      </p:pic>
      <p:sp>
        <p:nvSpPr>
          <p:cNvPr id="183311" name="Arc 18331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2043" y="-672616"/>
            <a:ext cx="4021193" cy="4020146"/>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074" name="Picture 2" descr="S:\NSB\Resources\PHOTOS-CLIPART\Child Care\Permission To Use\AA Boy Apple_Fotolia_1482034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1949" b="31199"/>
          <a:stretch/>
        </p:blipFill>
        <p:spPr bwMode="auto">
          <a:xfrm>
            <a:off x="6259976" y="1"/>
            <a:ext cx="3518395"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560089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4">
            <a:extLst>
              <a:ext uri="{FF2B5EF4-FFF2-40B4-BE49-F238E27FC236}">
                <a16:creationId xmlns:a16="http://schemas.microsoft.com/office/drawing/2014/main" id="{3A030A91-191F-492D-8D2E-2033F41CA85F}"/>
              </a:ext>
            </a:extLst>
          </p:cNvPr>
          <p:cNvSpPr>
            <a:spLocks noGrp="1"/>
          </p:cNvSpPr>
          <p:nvPr>
            <p:ph type="ctrTitle"/>
          </p:nvPr>
        </p:nvSpPr>
        <p:spPr>
          <a:xfrm>
            <a:off x="1194249" y="2654742"/>
            <a:ext cx="5965179" cy="1165567"/>
          </a:xfrm>
        </p:spPr>
        <p:txBody>
          <a:bodyPr anchor="b">
            <a:noAutofit/>
          </a:bodyPr>
          <a:lstStyle/>
          <a:p>
            <a:r>
              <a:rPr lang="en-US" sz="8800" dirty="0">
                <a:latin typeface="Calibri" panose="020F0502020204030204" pitchFamily="34" charset="0"/>
                <a:cs typeface="Calibri" panose="020F0502020204030204" pitchFamily="34" charset="0"/>
              </a:rPr>
              <a:t>Questions?</a:t>
            </a:r>
          </a:p>
        </p:txBody>
      </p:sp>
      <p:sp>
        <p:nvSpPr>
          <p:cNvPr id="47" name="Freeform: Shape 46">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2339" y="0"/>
            <a:ext cx="1736948"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4584" y="1"/>
            <a:ext cx="1154841"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9" name="Graphic 28" descr="Question mark">
            <a:extLst>
              <a:ext uri="{FF2B5EF4-FFF2-40B4-BE49-F238E27FC236}">
                <a16:creationId xmlns:a16="http://schemas.microsoft.com/office/drawing/2014/main" id="{56B31C49-A9D3-E940-14BB-27611D931C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90670" y="1209578"/>
            <a:ext cx="4055897" cy="4055897"/>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51" name="Freeform: Shape 50">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9125" y="2916245"/>
            <a:ext cx="159700"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Shape 52">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6578" y="5717906"/>
            <a:ext cx="1771148"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5779" y="6258756"/>
            <a:ext cx="1565533"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1048" y="5835650"/>
            <a:ext cx="1547777"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custDataLst>
      <p:tags r:id="rId1"/>
    </p:custDataLst>
    <p:extLst>
      <p:ext uri="{BB962C8B-B14F-4D97-AF65-F5344CB8AC3E}">
        <p14:creationId xmlns:p14="http://schemas.microsoft.com/office/powerpoint/2010/main" val="30023535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535" name="Rectangle 107534">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22" name="Rectangle 2"/>
          <p:cNvSpPr>
            <a:spLocks noGrp="1" noChangeArrowheads="1"/>
          </p:cNvSpPr>
          <p:nvPr>
            <p:ph type="title"/>
            <p:custDataLst>
              <p:tags r:id="rId2"/>
            </p:custDataLst>
          </p:nvPr>
        </p:nvSpPr>
        <p:spPr>
          <a:xfrm>
            <a:off x="837981" y="380537"/>
            <a:ext cx="10512862" cy="1133499"/>
          </a:xfrm>
        </p:spPr>
        <p:txBody>
          <a:bodyPr>
            <a:normAutofit/>
          </a:bodyPr>
          <a:lstStyle/>
          <a:p>
            <a:pPr algn="ctr" eaLnBrk="1" hangingPunct="1"/>
            <a:r>
              <a:rPr lang="en-US" sz="6000" b="1" dirty="0">
                <a:ea typeface="Tahoma" pitchFamily="34" charset="0"/>
                <a:cs typeface="Tahoma" pitchFamily="34" charset="0"/>
              </a:rPr>
              <a:t>Vendor Claims</a:t>
            </a:r>
          </a:p>
        </p:txBody>
      </p:sp>
      <p:sp>
        <p:nvSpPr>
          <p:cNvPr id="2" name="Date Placeholder 1"/>
          <p:cNvSpPr>
            <a:spLocks noGrp="1"/>
          </p:cNvSpPr>
          <p:nvPr>
            <p:ph type="dt" sz="half" idx="10"/>
            <p:custDataLst>
              <p:tags r:id="rId3"/>
            </p:custDataLst>
          </p:nvPr>
        </p:nvSpPr>
        <p:spPr>
          <a:xfrm>
            <a:off x="837981" y="6356350"/>
            <a:ext cx="2742486" cy="365125"/>
          </a:xfrm>
        </p:spPr>
        <p:txBody>
          <a:bodyPr>
            <a:normAutofit/>
          </a:bodyPr>
          <a:lstStyle/>
          <a:p>
            <a:pPr>
              <a:spcAft>
                <a:spcPts val="600"/>
              </a:spcAft>
            </a:pPr>
            <a:r>
              <a:rPr lang="en-US" dirty="0"/>
              <a:t> </a:t>
            </a:r>
          </a:p>
        </p:txBody>
      </p:sp>
      <p:graphicFrame>
        <p:nvGraphicFramePr>
          <p:cNvPr id="107525" name="Rectangle 3">
            <a:extLst>
              <a:ext uri="{FF2B5EF4-FFF2-40B4-BE49-F238E27FC236}">
                <a16:creationId xmlns:a16="http://schemas.microsoft.com/office/drawing/2014/main" id="{701E7DDB-B608-4165-906D-874FC24EAB38}"/>
              </a:ext>
            </a:extLst>
          </p:cNvPr>
          <p:cNvGraphicFramePr>
            <a:graphicFrameLocks noGrp="1"/>
          </p:cNvGraphicFramePr>
          <p:nvPr>
            <p:ph idx="1"/>
            <p:custDataLst>
              <p:tags r:id="rId4"/>
            </p:custDataLst>
            <p:extLst>
              <p:ext uri="{D42A27DB-BD31-4B8C-83A1-F6EECF244321}">
                <p14:modId xmlns:p14="http://schemas.microsoft.com/office/powerpoint/2010/main" val="4107676358"/>
              </p:ext>
            </p:extLst>
          </p:nvPr>
        </p:nvGraphicFramePr>
        <p:xfrm>
          <a:off x="836457" y="1710886"/>
          <a:ext cx="10512862" cy="47561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extLst>
      <p:ext uri="{BB962C8B-B14F-4D97-AF65-F5344CB8AC3E}">
        <p14:creationId xmlns:p14="http://schemas.microsoft.com/office/powerpoint/2010/main" val="29557760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custDataLst>
              <p:tags r:id="rId2"/>
            </p:custDataLst>
          </p:nvPr>
        </p:nvSpPr>
        <p:spPr>
          <a:xfrm>
            <a:off x="837981" y="365125"/>
            <a:ext cx="10512862" cy="1325563"/>
          </a:xfrm>
        </p:spPr>
        <p:txBody>
          <a:bodyPr>
            <a:normAutofit fontScale="90000"/>
          </a:bodyPr>
          <a:lstStyle/>
          <a:p>
            <a:r>
              <a:rPr lang="en-US" sz="5400" b="1" dirty="0">
                <a:latin typeface="Calibri" panose="020F0502020204030204" pitchFamily="34" charset="0"/>
                <a:ea typeface="Tahoma" pitchFamily="34" charset="0"/>
                <a:cs typeface="Calibri" panose="020F0502020204030204" pitchFamily="34" charset="0"/>
              </a:rPr>
              <a:t>Claims Assessed for Vendor Violations</a:t>
            </a:r>
          </a:p>
        </p:txBody>
      </p:sp>
      <p:sp>
        <p:nvSpPr>
          <p:cNvPr id="35" name="Arc 3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3"/>
          <p:cNvSpPr>
            <a:spLocks noGrp="1"/>
          </p:cNvSpPr>
          <p:nvPr>
            <p:ph idx="1"/>
            <p:custDataLst>
              <p:tags r:id="rId3"/>
            </p:custDataLst>
          </p:nvPr>
        </p:nvSpPr>
        <p:spPr>
          <a:xfrm>
            <a:off x="837981" y="1825625"/>
            <a:ext cx="10512862" cy="4351338"/>
          </a:xfrm>
        </p:spPr>
        <p:txBody>
          <a:bodyPr>
            <a:normAutofit lnSpcReduction="10000"/>
          </a:bodyPr>
          <a:lstStyle/>
          <a:p>
            <a:pPr marL="457200" indent="-412750"/>
            <a:r>
              <a:rPr lang="en-US" sz="3200" dirty="0">
                <a:latin typeface="Calibri" panose="020F0502020204030204" pitchFamily="34" charset="0"/>
                <a:ea typeface="Tahoma" pitchFamily="34" charset="0"/>
                <a:cs typeface="Calibri" panose="020F0502020204030204" pitchFamily="34" charset="0"/>
              </a:rPr>
              <a:t>If a vendor is assessed a claim, the vendor must reimburse the State WIC Agency in full or agree to a repayment plan within 30 days of written notification of the claim</a:t>
            </a:r>
          </a:p>
          <a:p>
            <a:pPr lvl="1">
              <a:buFont typeface="Wingdings" panose="05000000000000000000" pitchFamily="2" charset="2"/>
              <a:buChar char="ü"/>
            </a:pPr>
            <a:r>
              <a:rPr lang="en-US" sz="2800" dirty="0">
                <a:latin typeface="Calibri" panose="020F0502020204030204" pitchFamily="34" charset="0"/>
                <a:ea typeface="Tahoma" pitchFamily="34" charset="0"/>
                <a:cs typeface="Calibri" panose="020F0502020204030204" pitchFamily="34" charset="0"/>
              </a:rPr>
              <a:t>Failure to do so will lead to termination of the WIC Vendor Agreement</a:t>
            </a:r>
          </a:p>
          <a:p>
            <a:pPr marL="457200" indent="-412750"/>
            <a:r>
              <a:rPr lang="en-US" sz="3200" dirty="0">
                <a:latin typeface="Calibri" panose="020F0502020204030204" pitchFamily="34" charset="0"/>
                <a:ea typeface="Tahoma" pitchFamily="34" charset="0"/>
                <a:cs typeface="Calibri" panose="020F0502020204030204" pitchFamily="34" charset="0"/>
              </a:rPr>
              <a:t>A vendor applicant cannot be authorized if any of the vendor applicant’s owners, officers or managers currently have or previously had a financial interest in a WIC Vendor that was assessed a claim by the WIC Program and the claim has not been paid in full</a:t>
            </a:r>
          </a:p>
          <a:p>
            <a:endParaRPr lang="en-US"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262637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589" name="Rectangle 10958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91" name="Freeform: Shape 10959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9570" name="Rectangle 5"/>
          <p:cNvSpPr>
            <a:spLocks noGrp="1" noChangeArrowheads="1"/>
          </p:cNvSpPr>
          <p:nvPr>
            <p:ph type="title"/>
            <p:custDataLst>
              <p:tags r:id="rId2"/>
            </p:custDataLst>
          </p:nvPr>
        </p:nvSpPr>
        <p:spPr>
          <a:xfrm>
            <a:off x="837981" y="365125"/>
            <a:ext cx="10512862" cy="1325563"/>
          </a:xfrm>
        </p:spPr>
        <p:txBody>
          <a:bodyPr>
            <a:normAutofit/>
          </a:bodyPr>
          <a:lstStyle/>
          <a:p>
            <a:pPr eaLnBrk="1" hangingPunct="1"/>
            <a:r>
              <a:rPr lang="en-US" sz="6000" b="1" dirty="0">
                <a:latin typeface="Calibri" panose="020F0502020204030204" pitchFamily="34" charset="0"/>
                <a:ea typeface="Tahoma" pitchFamily="34" charset="0"/>
                <a:cs typeface="Calibri" panose="020F0502020204030204" pitchFamily="34" charset="0"/>
              </a:rPr>
              <a:t>Disqualification</a:t>
            </a:r>
            <a:r>
              <a:rPr lang="en-US" sz="6000" dirty="0">
                <a:latin typeface="Calibri" panose="020F0502020204030204" pitchFamily="34" charset="0"/>
                <a:ea typeface="Tahoma" pitchFamily="34" charset="0"/>
                <a:cs typeface="Calibri" panose="020F0502020204030204" pitchFamily="34" charset="0"/>
              </a:rPr>
              <a:t> </a:t>
            </a:r>
          </a:p>
        </p:txBody>
      </p:sp>
      <p:sp>
        <p:nvSpPr>
          <p:cNvPr id="109593" name="Arc 10959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9571" name="Rectangle 6"/>
          <p:cNvSpPr>
            <a:spLocks noGrp="1" noChangeArrowheads="1"/>
          </p:cNvSpPr>
          <p:nvPr>
            <p:ph idx="1"/>
            <p:custDataLst>
              <p:tags r:id="rId3"/>
            </p:custDataLst>
          </p:nvPr>
        </p:nvSpPr>
        <p:spPr>
          <a:xfrm>
            <a:off x="837981" y="1905000"/>
            <a:ext cx="10512862" cy="3660775"/>
          </a:xfrm>
        </p:spPr>
        <p:txBody>
          <a:bodyPr>
            <a:normAutofit/>
          </a:bodyPr>
          <a:lstStyle/>
          <a:p>
            <a:pPr marL="501650" indent="-457200" eaLnBrk="1" hangingPunct="1"/>
            <a:r>
              <a:rPr lang="en-US" sz="3600" dirty="0">
                <a:latin typeface="Calibri" panose="020F0502020204030204" pitchFamily="34" charset="0"/>
                <a:ea typeface="Tahoma" pitchFamily="34" charset="0"/>
                <a:cs typeface="Calibri" panose="020F0502020204030204" pitchFamily="34" charset="0"/>
              </a:rPr>
              <a:t>Ranges from 60 days to permanent</a:t>
            </a:r>
          </a:p>
          <a:p>
            <a:pPr marL="501650" indent="-457200" eaLnBrk="1" hangingPunct="1">
              <a:spcAft>
                <a:spcPts val="600"/>
              </a:spcAft>
            </a:pPr>
            <a:r>
              <a:rPr lang="en-US" sz="3600" dirty="0">
                <a:latin typeface="Calibri" panose="020F0502020204030204" pitchFamily="34" charset="0"/>
                <a:ea typeface="Tahoma" pitchFamily="34" charset="0"/>
                <a:cs typeface="Calibri" panose="020F0502020204030204" pitchFamily="34" charset="0"/>
              </a:rPr>
              <a:t>WIC status may impact status with SNAP (formerly the Food Stamp Program)</a:t>
            </a:r>
          </a:p>
          <a:p>
            <a:pPr marL="1030288" lvl="1" indent="-571500">
              <a:buFont typeface="Wingdings" panose="05000000000000000000" pitchFamily="2" charset="2"/>
              <a:buChar char="ü"/>
            </a:pPr>
            <a:r>
              <a:rPr lang="en-US" sz="3200" dirty="0">
                <a:latin typeface="Calibri" panose="020F0502020204030204" pitchFamily="34" charset="0"/>
                <a:ea typeface="Tahoma" pitchFamily="34" charset="0"/>
                <a:cs typeface="Calibri" panose="020F0502020204030204" pitchFamily="34" charset="0"/>
              </a:rPr>
              <a:t>Also referred to as Food &amp; Nutrition Services in North Carolina</a:t>
            </a:r>
          </a:p>
          <a:p>
            <a:pPr marL="501650" indent="-457200" eaLnBrk="1" hangingPunct="1"/>
            <a:r>
              <a:rPr lang="en-US" sz="3600" dirty="0">
                <a:latin typeface="Calibri" panose="020F0502020204030204" pitchFamily="34" charset="0"/>
                <a:ea typeface="Tahoma" pitchFamily="34" charset="0"/>
                <a:cs typeface="Calibri" panose="020F0502020204030204" pitchFamily="34" charset="0"/>
              </a:rPr>
              <a:t>Vendor has right to appeal</a:t>
            </a:r>
          </a:p>
        </p:txBody>
      </p:sp>
      <p:sp>
        <p:nvSpPr>
          <p:cNvPr id="2" name="Date Placeholder 1"/>
          <p:cNvSpPr>
            <a:spLocks noGrp="1"/>
          </p:cNvSpPr>
          <p:nvPr>
            <p:ph type="dt" sz="half" idx="10"/>
            <p:custDataLst>
              <p:tags r:id="rId4"/>
            </p:custDataLst>
          </p:nvPr>
        </p:nvSpPr>
        <p:spPr>
          <a:xfrm>
            <a:off x="837981" y="6356350"/>
            <a:ext cx="2742486" cy="365125"/>
          </a:xfrm>
        </p:spPr>
        <p:txBody>
          <a:bodyPr>
            <a:normAutofit/>
          </a:bodyPr>
          <a:lstStyle/>
          <a:p>
            <a:pPr>
              <a:spcAft>
                <a:spcPts val="600"/>
              </a:spcAft>
            </a:pPr>
            <a:r>
              <a:rPr lang="en-US"/>
              <a:t> </a:t>
            </a:r>
          </a:p>
        </p:txBody>
      </p:sp>
    </p:spTree>
    <p:custDataLst>
      <p:tags r:id="rId1"/>
    </p:custDataLst>
    <p:extLst>
      <p:ext uri="{BB962C8B-B14F-4D97-AF65-F5344CB8AC3E}">
        <p14:creationId xmlns:p14="http://schemas.microsoft.com/office/powerpoint/2010/main" val="7797888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E94D662-CFC4-41D9-8F04-E854D1DF01C6}"/>
              </a:ext>
            </a:extLst>
          </p:cNvPr>
          <p:cNvSpPr>
            <a:spLocks noGrp="1"/>
          </p:cNvSpPr>
          <p:nvPr>
            <p:ph type="title"/>
            <p:custDataLst>
              <p:tags r:id="rId2"/>
            </p:custDataLst>
          </p:nvPr>
        </p:nvSpPr>
        <p:spPr>
          <a:xfrm>
            <a:off x="837981" y="365125"/>
            <a:ext cx="10512862" cy="1325563"/>
          </a:xfrm>
        </p:spPr>
        <p:txBody>
          <a:bodyPr>
            <a:normAutofit/>
          </a:bodyPr>
          <a:lstStyle/>
          <a:p>
            <a:r>
              <a:rPr lang="en-US" sz="6000" b="1" dirty="0">
                <a:latin typeface="Calibri" panose="020F0502020204030204" pitchFamily="34" charset="0"/>
                <a:cs typeface="Calibri" panose="020F0502020204030204" pitchFamily="34" charset="0"/>
              </a:rPr>
              <a:t>Vendor Disqualifications </a:t>
            </a:r>
          </a:p>
        </p:txBody>
      </p:sp>
      <p:sp>
        <p:nvSpPr>
          <p:cNvPr id="34" name="Arc 3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72D9238-1B5A-4FEF-A84A-E05CB77D62BC}"/>
              </a:ext>
            </a:extLst>
          </p:cNvPr>
          <p:cNvSpPr>
            <a:spLocks noGrp="1"/>
          </p:cNvSpPr>
          <p:nvPr>
            <p:ph idx="1"/>
            <p:custDataLst>
              <p:tags r:id="rId3"/>
            </p:custDataLst>
          </p:nvPr>
        </p:nvSpPr>
        <p:spPr>
          <a:xfrm>
            <a:off x="912812" y="1524000"/>
            <a:ext cx="10512862" cy="4351338"/>
          </a:xfrm>
        </p:spPr>
        <p:txBody>
          <a:bodyPr>
            <a:normAutofit/>
          </a:bodyPr>
          <a:lstStyle/>
          <a:p>
            <a:pPr marL="457200" indent="-412750">
              <a:spcAft>
                <a:spcPts val="600"/>
              </a:spcAft>
            </a:pPr>
            <a:r>
              <a:rPr lang="en-US" dirty="0">
                <a:latin typeface="Calibri" panose="020F0502020204030204" pitchFamily="34" charset="0"/>
                <a:cs typeface="Calibri" panose="020F0502020204030204" pitchFamily="34" charset="0"/>
              </a:rPr>
              <a:t>Upon disqualification or termination, vendors are required to return their stand-beside equipment to FIS within 10 business days </a:t>
            </a:r>
          </a:p>
          <a:p>
            <a:pPr lvl="1">
              <a:buFont typeface="Wingdings" panose="05000000000000000000" pitchFamily="2" charset="2"/>
              <a:buChar char="ü"/>
            </a:pPr>
            <a:r>
              <a:rPr lang="en-US" sz="2800" dirty="0">
                <a:latin typeface="Calibri" panose="020F0502020204030204" pitchFamily="34" charset="0"/>
                <a:cs typeface="Calibri" panose="020F0502020204030204" pitchFamily="34" charset="0"/>
              </a:rPr>
              <a:t>Including all cords, cables, scanners and pin pads (if applicable)</a:t>
            </a:r>
          </a:p>
          <a:p>
            <a:pPr lvl="1">
              <a:buFont typeface="Wingdings" panose="05000000000000000000" pitchFamily="2" charset="2"/>
              <a:buChar char="ü"/>
            </a:pPr>
            <a:r>
              <a:rPr lang="en-US" sz="2800" dirty="0">
                <a:latin typeface="Calibri" panose="020F0502020204030204" pitchFamily="34" charset="0"/>
                <a:cs typeface="Calibri" panose="020F0502020204030204" pitchFamily="34" charset="0"/>
              </a:rPr>
              <a:t>FIS will provide a shipping label</a:t>
            </a:r>
          </a:p>
          <a:p>
            <a:pPr lvl="1"/>
            <a:endParaRPr lang="en-US" sz="2800" dirty="0">
              <a:latin typeface="Calibri" panose="020F0502020204030204" pitchFamily="34" charset="0"/>
              <a:cs typeface="Calibri" panose="020F0502020204030204" pitchFamily="34" charset="0"/>
            </a:endParaRPr>
          </a:p>
          <a:p>
            <a:pPr marL="457200" indent="-412750"/>
            <a:r>
              <a:rPr lang="en-US" dirty="0">
                <a:latin typeface="Calibri" panose="020F0502020204030204" pitchFamily="34" charset="0"/>
                <a:cs typeface="Calibri" panose="020F0502020204030204" pitchFamily="34" charset="0"/>
              </a:rPr>
              <a:t>Failure to return all stand-beside equipment to FIS will result in the initiation of an ACH debit from the vendor’s account </a:t>
            </a:r>
          </a:p>
          <a:p>
            <a:pPr marL="457200" indent="-412750"/>
            <a:r>
              <a:rPr lang="en-US" dirty="0">
                <a:latin typeface="Calibri" panose="020F0502020204030204" pitchFamily="34" charset="0"/>
                <a:cs typeface="Calibri" panose="020F0502020204030204" pitchFamily="34" charset="0"/>
              </a:rPr>
              <a:t>If a vendor’s bank account has been closed, Local Agency Staff will be asked to retrieve all equipment from the vendor location </a:t>
            </a:r>
          </a:p>
        </p:txBody>
      </p:sp>
    </p:spTree>
    <p:custDataLst>
      <p:tags r:id="rId1"/>
    </p:custDataLst>
    <p:extLst>
      <p:ext uri="{BB962C8B-B14F-4D97-AF65-F5344CB8AC3E}">
        <p14:creationId xmlns:p14="http://schemas.microsoft.com/office/powerpoint/2010/main" val="35462423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61" y="1119031"/>
            <a:ext cx="4618735"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3C0DC8-CDEF-4B9C-81D9-C05755BC63A9}"/>
              </a:ext>
            </a:extLst>
          </p:cNvPr>
          <p:cNvSpPr>
            <a:spLocks noGrp="1"/>
          </p:cNvSpPr>
          <p:nvPr>
            <p:ph type="title"/>
            <p:custDataLst>
              <p:tags r:id="rId2"/>
            </p:custDataLst>
          </p:nvPr>
        </p:nvSpPr>
        <p:spPr>
          <a:xfrm>
            <a:off x="784691" y="1396686"/>
            <a:ext cx="3802419" cy="4064628"/>
          </a:xfrm>
        </p:spPr>
        <p:txBody>
          <a:bodyPr>
            <a:normAutofit/>
          </a:bodyPr>
          <a:lstStyle/>
          <a:p>
            <a:pPr algn="ctr"/>
            <a:r>
              <a:rPr lang="en-US" sz="6000" b="1" dirty="0">
                <a:solidFill>
                  <a:srgbClr val="FFFFFF"/>
                </a:solidFill>
                <a:latin typeface="Calibri" panose="020F0502020204030204" pitchFamily="34" charset="0"/>
                <a:ea typeface="Tahoma" pitchFamily="34" charset="0"/>
                <a:cs typeface="Calibri" panose="020F0502020204030204" pitchFamily="34" charset="0"/>
              </a:rPr>
              <a:t>Conflict of Interest</a:t>
            </a:r>
            <a:endParaRPr lang="en-US" sz="6000" b="1" dirty="0">
              <a:solidFill>
                <a:srgbClr val="FFFFFF"/>
              </a:solidFill>
              <a:latin typeface="Calibri" panose="020F0502020204030204" pitchFamily="34" charset="0"/>
              <a:cs typeface="Calibri" panose="020F0502020204030204" pitchFamily="34" charset="0"/>
            </a:endParaRPr>
          </a:p>
        </p:txBody>
      </p:sp>
      <p:sp>
        <p:nvSpPr>
          <p:cNvPr id="40" name="Arc 3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1458" y="941148"/>
            <a:ext cx="2987121"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811" y="4780992"/>
            <a:ext cx="545957"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BB60287-B855-4384-BE40-59E90A769A3F}"/>
              </a:ext>
            </a:extLst>
          </p:cNvPr>
          <p:cNvSpPr>
            <a:spLocks noGrp="1"/>
          </p:cNvSpPr>
          <p:nvPr>
            <p:ph idx="1"/>
            <p:custDataLst>
              <p:tags r:id="rId3"/>
            </p:custDataLst>
          </p:nvPr>
        </p:nvSpPr>
        <p:spPr>
          <a:xfrm>
            <a:off x="5050430" y="838200"/>
            <a:ext cx="6171218" cy="5791199"/>
          </a:xfrm>
        </p:spPr>
        <p:txBody>
          <a:bodyPr>
            <a:normAutofit fontScale="77500" lnSpcReduction="20000"/>
          </a:bodyPr>
          <a:lstStyle/>
          <a:p>
            <a:pPr marL="457200" indent="-412750"/>
            <a:r>
              <a:rPr lang="en-US" sz="3400" dirty="0">
                <a:latin typeface="Calibri" panose="020F0502020204030204" pitchFamily="34" charset="0"/>
                <a:ea typeface="Tahoma" pitchFamily="34" charset="0"/>
                <a:cs typeface="Calibri" panose="020F0502020204030204" pitchFamily="34" charset="0"/>
              </a:rPr>
              <a:t>A vendor shall not have any owner(s), officer(s) or manager(s) who are employed, or who have a spouse, child, or parent employed by the State WIC Agency or the Local WIC Agency serving the county in which the vendor conducts business</a:t>
            </a:r>
          </a:p>
          <a:p>
            <a:pPr marL="457200" indent="-412750"/>
            <a:r>
              <a:rPr lang="en-US" sz="3400" dirty="0">
                <a:latin typeface="Calibri" panose="020F0502020204030204" pitchFamily="34" charset="0"/>
                <a:ea typeface="Tahoma" pitchFamily="34" charset="0"/>
                <a:cs typeface="Calibri" panose="020F0502020204030204" pitchFamily="34" charset="0"/>
              </a:rPr>
              <a:t>A vendor shall not have an employee who handles or transacts food benefits who is employed or has a spouse, child or parent who is employed by the State WIC Agency or the Local WIC Agency serving the county in which the vendor conducts business.</a:t>
            </a:r>
          </a:p>
          <a:p>
            <a:pPr marL="457200" indent="-412750" eaLnBrk="1" hangingPunct="1"/>
            <a:r>
              <a:rPr lang="en-US" sz="3400" dirty="0">
                <a:latin typeface="Calibri" panose="020F0502020204030204" pitchFamily="34" charset="0"/>
                <a:ea typeface="Tahoma" pitchFamily="34" charset="0"/>
                <a:cs typeface="Calibri" panose="020F0502020204030204" pitchFamily="34" charset="0"/>
              </a:rPr>
              <a:t>Ask your staff if they have a spouse, child or parent who works for the WIC program</a:t>
            </a:r>
          </a:p>
          <a:p>
            <a:pPr lvl="1">
              <a:spcAft>
                <a:spcPts val="0"/>
              </a:spcAft>
              <a:buFont typeface="Wingdings" panose="05000000000000000000" pitchFamily="2" charset="2"/>
              <a:buChar char="ü"/>
            </a:pPr>
            <a:r>
              <a:rPr lang="en-US" sz="3400" dirty="0">
                <a:latin typeface="Calibri" panose="020F0502020204030204" pitchFamily="34" charset="0"/>
                <a:ea typeface="Tahoma" pitchFamily="34" charset="0"/>
                <a:cs typeface="Calibri" panose="020F0502020204030204" pitchFamily="34" charset="0"/>
              </a:rPr>
              <a:t>If they do, report it to your vendor contact at your Local WIC Agency</a:t>
            </a:r>
          </a:p>
          <a:p>
            <a:pPr marL="1258888" lvl="2" indent="-457200">
              <a:buClr>
                <a:srgbClr val="967E96"/>
              </a:buClr>
            </a:pPr>
            <a:endParaRPr lang="en-US" sz="1100"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8209860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C3C0DC8-CDEF-4B9C-81D9-C05755BC63A9}"/>
              </a:ext>
            </a:extLst>
          </p:cNvPr>
          <p:cNvSpPr>
            <a:spLocks noGrp="1"/>
          </p:cNvSpPr>
          <p:nvPr>
            <p:ph type="title"/>
            <p:custDataLst>
              <p:tags r:id="rId2"/>
            </p:custDataLst>
          </p:nvPr>
        </p:nvSpPr>
        <p:spPr>
          <a:xfrm>
            <a:off x="837981" y="365125"/>
            <a:ext cx="10512862" cy="1325563"/>
          </a:xfrm>
        </p:spPr>
        <p:txBody>
          <a:bodyPr>
            <a:normAutofit/>
          </a:bodyPr>
          <a:lstStyle/>
          <a:p>
            <a:r>
              <a:rPr lang="en-US" sz="6000" b="1" dirty="0">
                <a:latin typeface="Calibri" panose="020F0502020204030204" pitchFamily="34" charset="0"/>
                <a:ea typeface="Tahoma" pitchFamily="34" charset="0"/>
                <a:cs typeface="Calibri" panose="020F0502020204030204" pitchFamily="34" charset="0"/>
              </a:rPr>
              <a:t>Routine Monitoring</a:t>
            </a:r>
            <a:endParaRPr lang="en-US" sz="6000" b="1" dirty="0">
              <a:latin typeface="Calibri" panose="020F0502020204030204" pitchFamily="34" charset="0"/>
              <a:cs typeface="Calibri" panose="020F0502020204030204" pitchFamily="34" charset="0"/>
            </a:endParaRPr>
          </a:p>
        </p:txBody>
      </p:sp>
      <p:sp>
        <p:nvSpPr>
          <p:cNvPr id="40" name="Arc 3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BB60287-B855-4384-BE40-59E90A769A3F}"/>
              </a:ext>
            </a:extLst>
          </p:cNvPr>
          <p:cNvSpPr>
            <a:spLocks noGrp="1"/>
          </p:cNvSpPr>
          <p:nvPr>
            <p:ph idx="1"/>
            <p:custDataLst>
              <p:tags r:id="rId3"/>
            </p:custDataLst>
          </p:nvPr>
        </p:nvSpPr>
        <p:spPr>
          <a:xfrm>
            <a:off x="827944" y="1591880"/>
            <a:ext cx="10512862" cy="4351338"/>
          </a:xfrm>
        </p:spPr>
        <p:txBody>
          <a:bodyPr>
            <a:normAutofit lnSpcReduction="10000"/>
          </a:bodyPr>
          <a:lstStyle/>
          <a:p>
            <a:pPr marL="469900" lvl="1" indent="-482600">
              <a:buSzPct val="85000"/>
            </a:pPr>
            <a:r>
              <a:rPr lang="en-US" sz="3200" i="0" dirty="0">
                <a:ea typeface="Tahoma" pitchFamily="34" charset="0"/>
                <a:cs typeface="Tahoma" pitchFamily="34" charset="0"/>
              </a:rPr>
              <a:t>Includes, but is not limited to:</a:t>
            </a:r>
          </a:p>
          <a:p>
            <a:pPr lvl="1">
              <a:spcAft>
                <a:spcPts val="600"/>
              </a:spcAft>
              <a:buSzPct val="85000"/>
            </a:pPr>
            <a:r>
              <a:rPr lang="en-US" sz="3200" i="0" dirty="0">
                <a:ea typeface="Tahoma" pitchFamily="34" charset="0"/>
                <a:cs typeface="Tahoma" pitchFamily="34" charset="0"/>
              </a:rPr>
              <a:t>Review of exempt infant formula and WIC-eligible </a:t>
            </a:r>
            <a:r>
              <a:rPr lang="en-US" sz="3200" i="0" dirty="0" err="1">
                <a:ea typeface="Tahoma" pitchFamily="34" charset="0"/>
                <a:cs typeface="Tahoma" pitchFamily="34" charset="0"/>
              </a:rPr>
              <a:t>nutritionals</a:t>
            </a:r>
            <a:r>
              <a:rPr lang="en-US" sz="3200" i="0" dirty="0">
                <a:ea typeface="Tahoma" pitchFamily="34" charset="0"/>
                <a:cs typeface="Tahoma" pitchFamily="34" charset="0"/>
              </a:rPr>
              <a:t> invoices and receipts</a:t>
            </a:r>
          </a:p>
          <a:p>
            <a:pPr marL="1466009" lvl="4" indent="-457200">
              <a:buSzPct val="85000"/>
              <a:buFont typeface="Wingdings" panose="05000000000000000000" pitchFamily="2" charset="2"/>
              <a:buChar char="ü"/>
            </a:pPr>
            <a:r>
              <a:rPr lang="en-US" sz="2400" dirty="0">
                <a:ea typeface="Tahoma" pitchFamily="34" charset="0"/>
                <a:cs typeface="Tahoma" pitchFamily="34" charset="0"/>
              </a:rPr>
              <a:t>Infant formula purchased and provided to WIC customers must be from a State-approved source</a:t>
            </a:r>
          </a:p>
          <a:p>
            <a:pPr marL="1466009" lvl="4" indent="-457200">
              <a:buSzPct val="85000"/>
              <a:buFont typeface="Wingdings" panose="05000000000000000000" pitchFamily="2" charset="2"/>
              <a:buChar char="ü"/>
            </a:pPr>
            <a:r>
              <a:rPr lang="en-US" sz="2400" dirty="0">
                <a:ea typeface="Tahoma" pitchFamily="34" charset="0"/>
                <a:cs typeface="Tahoma" pitchFamily="34" charset="0"/>
              </a:rPr>
              <a:t>Authorized vendors will have their WIC Vendor Agreement terminated for failure to comply with this requirement </a:t>
            </a:r>
          </a:p>
          <a:p>
            <a:pPr lvl="1"/>
            <a:r>
              <a:rPr lang="en-US" sz="3200" i="0" dirty="0">
                <a:ea typeface="Tahoma" pitchFamily="34" charset="0"/>
                <a:cs typeface="Tahoma" pitchFamily="34" charset="0"/>
              </a:rPr>
              <a:t>Treatment of WIC customers</a:t>
            </a:r>
          </a:p>
          <a:p>
            <a:pPr lvl="1"/>
            <a:r>
              <a:rPr lang="en-US" sz="3200" i="0" dirty="0">
                <a:ea typeface="Tahoma" pitchFamily="34" charset="0"/>
                <a:cs typeface="Tahoma" pitchFamily="34" charset="0"/>
              </a:rPr>
              <a:t>Ensure stand-beside equipment used to transact </a:t>
            </a:r>
            <a:r>
              <a:rPr lang="en-US" sz="3200" i="0" dirty="0" err="1">
                <a:ea typeface="Tahoma" pitchFamily="34" charset="0"/>
                <a:cs typeface="Tahoma" pitchFamily="34" charset="0"/>
              </a:rPr>
              <a:t>eWIC</a:t>
            </a:r>
            <a:r>
              <a:rPr lang="en-US" sz="3200" i="0" dirty="0">
                <a:ea typeface="Tahoma" pitchFamily="34" charset="0"/>
                <a:cs typeface="Tahoma" pitchFamily="34" charset="0"/>
              </a:rPr>
              <a:t> is accessible</a:t>
            </a:r>
          </a:p>
          <a:p>
            <a:pPr marL="1258888" lvl="2" indent="-457200">
              <a:buClr>
                <a:srgbClr val="967E96"/>
              </a:buClr>
            </a:pP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3418583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667" name="Rectangle 11266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9" name="Freeform: Shape 11266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642" name="Rectangle 2"/>
          <p:cNvSpPr>
            <a:spLocks noGrp="1" noChangeArrowheads="1"/>
          </p:cNvSpPr>
          <p:nvPr>
            <p:ph type="title"/>
            <p:custDataLst>
              <p:tags r:id="rId2"/>
            </p:custDataLst>
          </p:nvPr>
        </p:nvSpPr>
        <p:spPr>
          <a:xfrm>
            <a:off x="837981" y="365125"/>
            <a:ext cx="10512862" cy="1325563"/>
          </a:xfrm>
        </p:spPr>
        <p:txBody>
          <a:bodyPr>
            <a:normAutofit/>
          </a:bodyPr>
          <a:lstStyle/>
          <a:p>
            <a:pPr eaLnBrk="1" hangingPunct="1"/>
            <a:r>
              <a:rPr lang="en-US" sz="5400" b="1" dirty="0">
                <a:latin typeface="Calibri" panose="020F0502020204030204" pitchFamily="34" charset="0"/>
                <a:ea typeface="Tahoma" pitchFamily="34" charset="0"/>
                <a:cs typeface="Calibri" panose="020F0502020204030204" pitchFamily="34" charset="0"/>
              </a:rPr>
              <a:t>Routine Monitoring continued</a:t>
            </a:r>
          </a:p>
        </p:txBody>
      </p:sp>
      <p:sp>
        <p:nvSpPr>
          <p:cNvPr id="112671" name="Arc 11267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2643" name="Rectangle 3"/>
          <p:cNvSpPr>
            <a:spLocks noGrp="1" noChangeArrowheads="1"/>
          </p:cNvSpPr>
          <p:nvPr>
            <p:ph idx="1"/>
            <p:custDataLst>
              <p:tags r:id="rId3"/>
            </p:custDataLst>
          </p:nvPr>
        </p:nvSpPr>
        <p:spPr>
          <a:xfrm>
            <a:off x="837981" y="1929223"/>
            <a:ext cx="10512862" cy="3889375"/>
          </a:xfrm>
        </p:spPr>
        <p:txBody>
          <a:bodyPr>
            <a:normAutofit/>
          </a:bodyPr>
          <a:lstStyle/>
          <a:p>
            <a:pPr marL="457200" indent="-412750">
              <a:spcAft>
                <a:spcPts val="1200"/>
              </a:spcAft>
            </a:pPr>
            <a:r>
              <a:rPr lang="en-US" sz="3600" dirty="0">
                <a:ea typeface="Tahoma" pitchFamily="34" charset="0"/>
                <a:cs typeface="Tahoma" pitchFamily="34" charset="0"/>
              </a:rPr>
              <a:t>Visits are documented and if violations found:</a:t>
            </a:r>
          </a:p>
          <a:p>
            <a:pPr lvl="1">
              <a:buFont typeface="Wingdings" panose="05000000000000000000" pitchFamily="2" charset="2"/>
              <a:buChar char="ü"/>
            </a:pPr>
            <a:r>
              <a:rPr lang="en-US" sz="3200" dirty="0">
                <a:ea typeface="Tahoma" pitchFamily="34" charset="0"/>
                <a:cs typeface="Tahoma" pitchFamily="34" charset="0"/>
              </a:rPr>
              <a:t>An occurrence of the violation is assessed</a:t>
            </a:r>
          </a:p>
          <a:p>
            <a:pPr lvl="1">
              <a:buFont typeface="Wingdings" panose="05000000000000000000" pitchFamily="2" charset="2"/>
              <a:buChar char="ü"/>
            </a:pPr>
            <a:endParaRPr lang="en-US" sz="3200" dirty="0">
              <a:ea typeface="Tahoma" pitchFamily="34" charset="0"/>
              <a:cs typeface="Tahoma" pitchFamily="34" charset="0"/>
            </a:endParaRPr>
          </a:p>
          <a:p>
            <a:pPr lvl="1">
              <a:buFont typeface="Wingdings" panose="05000000000000000000" pitchFamily="2" charset="2"/>
              <a:buChar char="ü"/>
            </a:pPr>
            <a:r>
              <a:rPr lang="en-US" sz="3200" dirty="0">
                <a:ea typeface="Tahoma" pitchFamily="34" charset="0"/>
                <a:cs typeface="Tahoma" pitchFamily="34" charset="0"/>
              </a:rPr>
              <a:t>The vendor must take steps to correct them</a:t>
            </a:r>
          </a:p>
          <a:p>
            <a:pPr lvl="1">
              <a:buFont typeface="Wingdings" panose="05000000000000000000" pitchFamily="2" charset="2"/>
              <a:buChar char="ü"/>
            </a:pPr>
            <a:endParaRPr lang="en-US" sz="3200" dirty="0">
              <a:ea typeface="Tahoma" pitchFamily="34" charset="0"/>
              <a:cs typeface="Tahoma" pitchFamily="34" charset="0"/>
            </a:endParaRPr>
          </a:p>
          <a:p>
            <a:pPr lvl="1">
              <a:buFont typeface="Wingdings" panose="05000000000000000000" pitchFamily="2" charset="2"/>
              <a:buChar char="ü"/>
            </a:pPr>
            <a:r>
              <a:rPr lang="en-US" sz="3200" dirty="0">
                <a:ea typeface="Tahoma" pitchFamily="34" charset="0"/>
                <a:cs typeface="Tahoma" pitchFamily="34" charset="0"/>
              </a:rPr>
              <a:t>Will be monitored again within 21 days</a:t>
            </a:r>
          </a:p>
          <a:p>
            <a:pPr eaLnBrk="1" hangingPunct="1"/>
            <a:endParaRPr lang="en-US"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837981" y="6356350"/>
            <a:ext cx="2742486" cy="365125"/>
          </a:xfrm>
        </p:spPr>
        <p:txBody>
          <a:bodyPr>
            <a:normAutofit/>
          </a:bodyPr>
          <a:lstStyle/>
          <a:p>
            <a:pPr>
              <a:spcAft>
                <a:spcPts val="600"/>
              </a:spcAft>
            </a:pPr>
            <a:r>
              <a:rPr lang="en-US"/>
              <a:t> </a:t>
            </a:r>
          </a:p>
        </p:txBody>
      </p:sp>
    </p:spTree>
    <p:custDataLst>
      <p:tags r:id="rId1"/>
    </p:custDataLst>
    <p:extLst>
      <p:ext uri="{BB962C8B-B14F-4D97-AF65-F5344CB8AC3E}">
        <p14:creationId xmlns:p14="http://schemas.microsoft.com/office/powerpoint/2010/main" val="32672045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667" name="Rectangle 11266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9" name="Freeform: Shape 11266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642" name="Rectangle 2"/>
          <p:cNvSpPr>
            <a:spLocks noGrp="1" noChangeArrowheads="1"/>
          </p:cNvSpPr>
          <p:nvPr>
            <p:ph type="title"/>
            <p:custDataLst>
              <p:tags r:id="rId2"/>
            </p:custDataLst>
          </p:nvPr>
        </p:nvSpPr>
        <p:spPr>
          <a:xfrm>
            <a:off x="837981" y="365125"/>
            <a:ext cx="10512862" cy="1325563"/>
          </a:xfrm>
        </p:spPr>
        <p:txBody>
          <a:bodyPr>
            <a:normAutofit/>
          </a:bodyPr>
          <a:lstStyle/>
          <a:p>
            <a:pPr eaLnBrk="1" hangingPunct="1"/>
            <a:r>
              <a:rPr lang="en-US" sz="6000" b="1" dirty="0">
                <a:latin typeface="Calibri" panose="020F0502020204030204" pitchFamily="34" charset="0"/>
                <a:ea typeface="Tahoma" panose="020B0604030504040204" pitchFamily="34" charset="0"/>
                <a:cs typeface="Calibri" panose="020F0502020204030204" pitchFamily="34" charset="0"/>
              </a:rPr>
              <a:t>Equitable Treatment</a:t>
            </a:r>
          </a:p>
        </p:txBody>
      </p:sp>
      <p:sp>
        <p:nvSpPr>
          <p:cNvPr id="112671" name="Arc 11267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2643" name="Rectangle 3"/>
          <p:cNvSpPr>
            <a:spLocks noGrp="1" noChangeArrowheads="1"/>
          </p:cNvSpPr>
          <p:nvPr>
            <p:ph idx="1"/>
            <p:custDataLst>
              <p:tags r:id="rId3"/>
            </p:custDataLst>
          </p:nvPr>
        </p:nvSpPr>
        <p:spPr>
          <a:xfrm>
            <a:off x="837981" y="1780381"/>
            <a:ext cx="10512862" cy="4351338"/>
          </a:xfrm>
        </p:spPr>
        <p:txBody>
          <a:bodyPr>
            <a:normAutofit lnSpcReduction="10000"/>
          </a:bodyPr>
          <a:lstStyle/>
          <a:p>
            <a:pPr marL="457200" indent="-412750">
              <a:spcAft>
                <a:spcPts val="600"/>
              </a:spcAft>
            </a:pPr>
            <a:r>
              <a:rPr lang="en-US" sz="3200" dirty="0">
                <a:latin typeface="Calibri" panose="020F0502020204030204" pitchFamily="34" charset="0"/>
                <a:ea typeface="Tahoma" panose="020B0604030504040204" pitchFamily="34" charset="0"/>
                <a:cs typeface="Calibri" panose="020F0502020204030204" pitchFamily="34" charset="0"/>
              </a:rPr>
              <a:t>Section 246.12(h)(3)iii of the Federal WIC Regulations requires WIC-authorized vendors to offer WIC Program participants the same courtesies that are offered to other (non-WIC) customers</a:t>
            </a:r>
          </a:p>
          <a:p>
            <a:pPr marL="914400" lvl="1">
              <a:buFont typeface="Wingdings" panose="05000000000000000000" pitchFamily="2" charset="2"/>
              <a:buChar char="ü"/>
            </a:pPr>
            <a:r>
              <a:rPr lang="en-US" sz="2800" dirty="0">
                <a:latin typeface="Calibri" panose="020F0502020204030204" pitchFamily="34" charset="0"/>
                <a:ea typeface="Tahoma" panose="020B0604030504040204" pitchFamily="34" charset="0"/>
                <a:cs typeface="Calibri" panose="020F0502020204030204" pitchFamily="34" charset="0"/>
              </a:rPr>
              <a:t> WIC customers cannot be excluded from in-store  promotions	</a:t>
            </a:r>
          </a:p>
          <a:p>
            <a:pPr marL="501650" indent="-457200">
              <a:spcAft>
                <a:spcPts val="600"/>
              </a:spcAft>
            </a:pPr>
            <a:r>
              <a:rPr lang="en-US" sz="3200" dirty="0">
                <a:latin typeface="Calibri" panose="020F0502020204030204" pitchFamily="34" charset="0"/>
                <a:ea typeface="Tahoma" panose="020B0604030504040204" pitchFamily="34" charset="0"/>
                <a:cs typeface="Calibri" panose="020F0502020204030204" pitchFamily="34" charset="0"/>
              </a:rPr>
              <a:t>Failure to provide the same courtesies to WIC customers is a violation of Federal WIC regulations, thereby constituting a vendor violation</a:t>
            </a:r>
          </a:p>
          <a:p>
            <a:pPr marL="974725" lvl="1">
              <a:buFont typeface="Wingdings" panose="05000000000000000000" pitchFamily="2" charset="2"/>
              <a:buChar char="ü"/>
            </a:pPr>
            <a:r>
              <a:rPr lang="en-US" sz="2800" dirty="0">
                <a:latin typeface="Calibri" panose="020F0502020204030204" pitchFamily="34" charset="0"/>
                <a:ea typeface="Tahoma" panose="020B0604030504040204" pitchFamily="34" charset="0"/>
                <a:cs typeface="Calibri" panose="020F0502020204030204" pitchFamily="34" charset="0"/>
              </a:rPr>
              <a:t> Discrimination on the basis of WIC participation</a:t>
            </a:r>
          </a:p>
          <a:p>
            <a:pPr marL="974725" lvl="1">
              <a:buFont typeface="Wingdings" panose="05000000000000000000" pitchFamily="2" charset="2"/>
              <a:buChar char="ü"/>
            </a:pPr>
            <a:r>
              <a:rPr lang="en-US" sz="2800" dirty="0">
                <a:latin typeface="Calibri" panose="020F0502020204030204" pitchFamily="34" charset="0"/>
                <a:ea typeface="Tahoma" panose="020B0604030504040204" pitchFamily="34" charset="0"/>
                <a:cs typeface="Calibri" panose="020F0502020204030204" pitchFamily="34" charset="0"/>
              </a:rPr>
              <a:t> May result in disqualification</a:t>
            </a:r>
          </a:p>
          <a:p>
            <a:pPr eaLnBrk="1" hangingPunct="1"/>
            <a:endParaRPr lang="en-US"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837981" y="6356350"/>
            <a:ext cx="2742486" cy="365125"/>
          </a:xfrm>
        </p:spPr>
        <p:txBody>
          <a:bodyPr>
            <a:normAutofit/>
          </a:bodyPr>
          <a:lstStyle/>
          <a:p>
            <a:pPr>
              <a:spcAft>
                <a:spcPts val="600"/>
              </a:spcAft>
            </a:pPr>
            <a:r>
              <a:rPr lang="en-US"/>
              <a:t> </a:t>
            </a:r>
          </a:p>
        </p:txBody>
      </p:sp>
    </p:spTree>
    <p:custDataLst>
      <p:tags r:id="rId1"/>
    </p:custDataLst>
    <p:extLst>
      <p:ext uri="{BB962C8B-B14F-4D97-AF65-F5344CB8AC3E}">
        <p14:creationId xmlns:p14="http://schemas.microsoft.com/office/powerpoint/2010/main" val="23886627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66186"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228920" y="1066800"/>
            <a:ext cx="3659209" cy="4461163"/>
          </a:xfrm>
        </p:spPr>
        <p:txBody>
          <a:bodyPr>
            <a:normAutofit/>
          </a:bodyPr>
          <a:lstStyle/>
          <a:p>
            <a:pPr algn="ctr"/>
            <a:r>
              <a:rPr lang="en-US" sz="6000" b="1" dirty="0">
                <a:solidFill>
                  <a:srgbClr val="FFFFFF"/>
                </a:solidFill>
                <a:latin typeface="Calibri" panose="020F0502020204030204" pitchFamily="34" charset="0"/>
                <a:ea typeface="Tahoma" panose="020B0604030504040204" pitchFamily="34" charset="0"/>
                <a:cs typeface="Calibri" panose="020F0502020204030204" pitchFamily="34" charset="0"/>
              </a:rPr>
              <a:t>Definitions</a:t>
            </a:r>
          </a:p>
        </p:txBody>
      </p:sp>
      <p:sp>
        <p:nvSpPr>
          <p:cNvPr id="38" name="Arc 3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48435" y="2455479"/>
            <a:ext cx="4082370"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custDataLst>
              <p:tags r:id="rId3"/>
            </p:custDataLst>
          </p:nvPr>
        </p:nvSpPr>
        <p:spPr>
          <a:xfrm>
            <a:off x="4392059" y="838200"/>
            <a:ext cx="6904693" cy="5585619"/>
          </a:xfrm>
        </p:spPr>
        <p:txBody>
          <a:bodyPr anchor="ctr">
            <a:normAutofit fontScale="92500" lnSpcReduction="20000"/>
          </a:bodyPr>
          <a:lstStyle/>
          <a:p>
            <a:pPr marL="457200" indent="-412750"/>
            <a:r>
              <a:rPr lang="en-US" sz="3000" b="1" dirty="0">
                <a:latin typeface="Calibri" panose="020F0502020204030204" pitchFamily="34" charset="0"/>
                <a:ea typeface="Tahoma" panose="020B0604030504040204" pitchFamily="34" charset="0"/>
                <a:cs typeface="Calibri" panose="020F0502020204030204" pitchFamily="34" charset="0"/>
              </a:rPr>
              <a:t>Incentive item</a:t>
            </a:r>
            <a:r>
              <a:rPr lang="en-US" sz="3000" dirty="0">
                <a:latin typeface="Calibri" panose="020F0502020204030204" pitchFamily="34" charset="0"/>
                <a:ea typeface="Tahoma" panose="020B0604030504040204" pitchFamily="34" charset="0"/>
                <a:cs typeface="Calibri" panose="020F0502020204030204" pitchFamily="34" charset="0"/>
              </a:rPr>
              <a:t>- an item or service provided by a vendor to attract customers or encourage customer loyalty</a:t>
            </a:r>
          </a:p>
          <a:p>
            <a:pPr marL="457200" indent="-412750"/>
            <a:endParaRPr lang="en-US" sz="3000" dirty="0">
              <a:latin typeface="Calibri" panose="020F0502020204030204" pitchFamily="34" charset="0"/>
              <a:ea typeface="Tahoma" panose="020B0604030504040204" pitchFamily="34" charset="0"/>
              <a:cs typeface="Calibri" panose="020F0502020204030204" pitchFamily="34" charset="0"/>
            </a:endParaRPr>
          </a:p>
          <a:p>
            <a:pPr marL="457200" indent="-412750"/>
            <a:r>
              <a:rPr lang="en-US" sz="3000" b="1" dirty="0">
                <a:latin typeface="Calibri" panose="020F0502020204030204" pitchFamily="34" charset="0"/>
                <a:ea typeface="Tahoma" panose="020B0604030504040204" pitchFamily="34" charset="0"/>
                <a:cs typeface="Calibri" panose="020F0502020204030204" pitchFamily="34" charset="0"/>
              </a:rPr>
              <a:t>Vendor discount</a:t>
            </a:r>
            <a:r>
              <a:rPr lang="en-US" sz="3000" dirty="0">
                <a:latin typeface="Calibri" panose="020F0502020204030204" pitchFamily="34" charset="0"/>
                <a:ea typeface="Tahoma" panose="020B0604030504040204" pitchFamily="34" charset="0"/>
                <a:cs typeface="Calibri" panose="020F0502020204030204" pitchFamily="34" charset="0"/>
              </a:rPr>
              <a:t>- an in-store promotion that reduces the price or increases the quantity of a given product; a vendor discount could also result from the use of a coupon</a:t>
            </a:r>
          </a:p>
          <a:p>
            <a:pPr marL="457200" indent="-412750"/>
            <a:endParaRPr lang="en-US" sz="3000" dirty="0">
              <a:latin typeface="Calibri" panose="020F0502020204030204" pitchFamily="34" charset="0"/>
              <a:ea typeface="Tahoma" panose="020B0604030504040204" pitchFamily="34" charset="0"/>
              <a:cs typeface="Calibri" panose="020F0502020204030204" pitchFamily="34" charset="0"/>
            </a:endParaRPr>
          </a:p>
          <a:p>
            <a:pPr marL="457200" indent="-412750"/>
            <a:r>
              <a:rPr lang="en-US" sz="3000" b="1" dirty="0">
                <a:latin typeface="Calibri" panose="020F0502020204030204" pitchFamily="34" charset="0"/>
                <a:ea typeface="Tahoma" panose="020B0604030504040204" pitchFamily="34" charset="0"/>
                <a:cs typeface="Calibri" panose="020F0502020204030204" pitchFamily="34" charset="0"/>
              </a:rPr>
              <a:t>In-store promotion</a:t>
            </a:r>
            <a:r>
              <a:rPr lang="en-US" sz="3000" dirty="0">
                <a:latin typeface="Calibri" panose="020F0502020204030204" pitchFamily="34" charset="0"/>
                <a:ea typeface="Tahoma" panose="020B0604030504040204" pitchFamily="34" charset="0"/>
                <a:cs typeface="Calibri" panose="020F0502020204030204" pitchFamily="34" charset="0"/>
              </a:rPr>
              <a:t>- a sales promotion in which a vendor may offer incentive items, vendor discounts or coupons in order to increase sales of certain items or to encourage customer loyalty to the vendor</a:t>
            </a:r>
          </a:p>
          <a:p>
            <a:endParaRPr lang="en-US" sz="2400" dirty="0">
              <a:latin typeface="Calibri" panose="020F0502020204030204" pitchFamily="34" charset="0"/>
              <a:ea typeface="Tahoma" panose="020B0604030504040204" pitchFamily="34" charset="0"/>
              <a:cs typeface="Calibri" panose="020F0502020204030204" pitchFamily="34" charset="0"/>
            </a:endParaRPr>
          </a:p>
          <a:p>
            <a:endParaRPr lang="en-US" sz="2400" dirty="0"/>
          </a:p>
        </p:txBody>
      </p:sp>
    </p:spTree>
    <p:custDataLst>
      <p:tags r:id="rId1"/>
    </p:custDataLst>
    <p:extLst>
      <p:ext uri="{BB962C8B-B14F-4D97-AF65-F5344CB8AC3E}">
        <p14:creationId xmlns:p14="http://schemas.microsoft.com/office/powerpoint/2010/main" val="3692468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71" name="Rectangle 6170">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2"/>
          <p:cNvSpPr>
            <a:spLocks noGrp="1" noChangeArrowheads="1"/>
          </p:cNvSpPr>
          <p:nvPr>
            <p:ph type="title"/>
            <p:custDataLst>
              <p:tags r:id="rId2"/>
            </p:custDataLst>
          </p:nvPr>
        </p:nvSpPr>
        <p:spPr>
          <a:xfrm>
            <a:off x="837981" y="365125"/>
            <a:ext cx="5557042" cy="1325563"/>
          </a:xfrm>
        </p:spPr>
        <p:txBody>
          <a:bodyPr>
            <a:normAutofit/>
          </a:bodyPr>
          <a:lstStyle/>
          <a:p>
            <a:pPr eaLnBrk="1" hangingPunct="1"/>
            <a:r>
              <a:rPr lang="en-US" sz="6000" b="1" dirty="0">
                <a:latin typeface="Calibri" panose="020F0502020204030204" pitchFamily="34" charset="0"/>
                <a:ea typeface="Tahoma" pitchFamily="34" charset="0"/>
                <a:cs typeface="Calibri" panose="020F0502020204030204" pitchFamily="34" charset="0"/>
              </a:rPr>
              <a:t>WIC Works!</a:t>
            </a:r>
          </a:p>
        </p:txBody>
      </p:sp>
      <p:sp>
        <p:nvSpPr>
          <p:cNvPr id="6173" name="Freeform: Shape 6172">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47" name="Rectangle 3"/>
          <p:cNvSpPr>
            <a:spLocks noGrp="1" noChangeArrowheads="1"/>
          </p:cNvSpPr>
          <p:nvPr>
            <p:ph idx="1"/>
            <p:custDataLst>
              <p:tags r:id="rId3"/>
            </p:custDataLst>
          </p:nvPr>
        </p:nvSpPr>
        <p:spPr>
          <a:xfrm>
            <a:off x="837980" y="1825625"/>
            <a:ext cx="5866031" cy="4351338"/>
          </a:xfrm>
        </p:spPr>
        <p:txBody>
          <a:bodyPr>
            <a:normAutofit/>
          </a:bodyPr>
          <a:lstStyle/>
          <a:p>
            <a:pPr fontAlgn="auto"/>
            <a:r>
              <a:rPr lang="en-US" sz="3200" b="0" i="0" dirty="0">
                <a:effectLst/>
                <a:latin typeface="Calibri" panose="020F0502020204030204" pitchFamily="34" charset="0"/>
                <a:cs typeface="Calibri" panose="020F0502020204030204" pitchFamily="34" charset="0"/>
              </a:rPr>
              <a:t>WIC serves </a:t>
            </a:r>
            <a:r>
              <a:rPr lang="en-US" sz="3200" dirty="0">
                <a:latin typeface="Calibri" panose="020F0502020204030204" pitchFamily="34" charset="0"/>
                <a:cs typeface="Calibri" panose="020F0502020204030204" pitchFamily="34" charset="0"/>
              </a:rPr>
              <a:t>over</a:t>
            </a:r>
            <a:r>
              <a:rPr lang="en-US" sz="3200" b="0" i="0" dirty="0">
                <a:effectLst/>
                <a:latin typeface="Calibri" panose="020F0502020204030204" pitchFamily="34" charset="0"/>
                <a:cs typeface="Calibri" panose="020F0502020204030204" pitchFamily="34" charset="0"/>
              </a:rPr>
              <a:t> 6 million participants nationwide</a:t>
            </a:r>
          </a:p>
          <a:p>
            <a:pPr marL="501650" indent="-457200" eaLnBrk="1" hangingPunct="1"/>
            <a:endParaRPr lang="en-US" sz="3200" dirty="0">
              <a:latin typeface="Calibri" panose="020F0502020204030204" pitchFamily="34" charset="0"/>
              <a:ea typeface="Tahoma" pitchFamily="34" charset="0"/>
              <a:cs typeface="Calibri" panose="020F0502020204030204" pitchFamily="34" charset="0"/>
            </a:endParaRPr>
          </a:p>
          <a:p>
            <a:pPr fontAlgn="auto"/>
            <a:r>
              <a:rPr lang="en-US" sz="3200" b="0" i="0" dirty="0">
                <a:effectLst/>
                <a:latin typeface="Calibri" panose="020F0502020204030204" pitchFamily="34" charset="0"/>
                <a:cs typeface="Calibri" panose="020F0502020204030204" pitchFamily="34" charset="0"/>
              </a:rPr>
              <a:t>WIC also improves other health outcomes</a:t>
            </a:r>
          </a:p>
          <a:p>
            <a:pPr lvl="1" fontAlgn="auto">
              <a:buFont typeface="Wingdings" panose="05000000000000000000" pitchFamily="2" charset="2"/>
              <a:buChar char="ü"/>
            </a:pPr>
            <a:r>
              <a:rPr lang="en-US" sz="2800" b="0" i="0" dirty="0">
                <a:effectLst/>
                <a:latin typeface="Calibri" panose="020F0502020204030204" pitchFamily="34" charset="0"/>
                <a:cs typeface="Calibri" panose="020F0502020204030204" pitchFamily="34" charset="0"/>
              </a:rPr>
              <a:t>Reduced likelihood of adverse birth outcomes</a:t>
            </a:r>
          </a:p>
          <a:p>
            <a:pPr lvl="1" fontAlgn="auto">
              <a:buFont typeface="Wingdings" panose="05000000000000000000" pitchFamily="2" charset="2"/>
              <a:buChar char="ü"/>
            </a:pPr>
            <a:r>
              <a:rPr lang="en-US" sz="2800" b="0" i="0" dirty="0">
                <a:effectLst/>
                <a:latin typeface="Calibri" panose="020F0502020204030204" pitchFamily="34" charset="0"/>
                <a:cs typeface="Calibri" panose="020F0502020204030204" pitchFamily="34" charset="0"/>
              </a:rPr>
              <a:t>Increased breastfeeding initiation and duration</a:t>
            </a:r>
          </a:p>
        </p:txBody>
      </p:sp>
      <p:sp>
        <p:nvSpPr>
          <p:cNvPr id="6175" name="Oval 6174">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9533" y="2624479"/>
            <a:ext cx="812216"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77" name="Block Arc 6176">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09785" y="1218842"/>
            <a:ext cx="2387600" cy="2386978"/>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79" name="Freeform: Shape 6178">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9533" y="0"/>
            <a:ext cx="231464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6181" name="Straight Connector 6180">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1584"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6183" name="Freeform: Shape 6182">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2683" y="4112081"/>
            <a:ext cx="1186142"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6185" name="Arc 6184">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5354" y="4145122"/>
            <a:ext cx="4082370"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187" name="Freeform: Shape 6186">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9533" y="4962670"/>
            <a:ext cx="264266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455210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custDataLst>
              <p:tags r:id="rId2"/>
            </p:custDataLst>
          </p:nvPr>
        </p:nvSpPr>
        <p:spPr>
          <a:xfrm>
            <a:off x="837981" y="365125"/>
            <a:ext cx="10512862" cy="1325563"/>
          </a:xfrm>
        </p:spPr>
        <p:txBody>
          <a:bodyPr>
            <a:normAutofit/>
          </a:bodyPr>
          <a:lstStyle/>
          <a:p>
            <a:r>
              <a:rPr lang="en-US" sz="6000" b="1" dirty="0">
                <a:latin typeface="Calibri" panose="020F0502020204030204" pitchFamily="34" charset="0"/>
                <a:ea typeface="Tahoma" panose="020B0604030504040204" pitchFamily="34" charset="0"/>
                <a:cs typeface="Calibri" panose="020F0502020204030204" pitchFamily="34" charset="0"/>
              </a:rPr>
              <a:t>Incentive Items</a:t>
            </a:r>
            <a:endParaRPr lang="en-US" sz="6000" b="1" dirty="0">
              <a:latin typeface="Calibri" panose="020F0502020204030204" pitchFamily="34" charset="0"/>
              <a:cs typeface="Calibri" panose="020F0502020204030204" pitchFamily="34" charset="0"/>
            </a:endParaRPr>
          </a:p>
        </p:txBody>
      </p:sp>
      <p:sp>
        <p:nvSpPr>
          <p:cNvPr id="41" name="Arc 4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3"/>
          <p:cNvSpPr>
            <a:spLocks noGrp="1"/>
          </p:cNvSpPr>
          <p:nvPr>
            <p:ph idx="1"/>
            <p:custDataLst>
              <p:tags r:id="rId3"/>
            </p:custDataLst>
          </p:nvPr>
        </p:nvSpPr>
        <p:spPr>
          <a:xfrm>
            <a:off x="827944" y="1591880"/>
            <a:ext cx="10512862" cy="4351338"/>
          </a:xfrm>
        </p:spPr>
        <p:txBody>
          <a:bodyPr>
            <a:normAutofit lnSpcReduction="10000"/>
          </a:bodyPr>
          <a:lstStyle/>
          <a:p>
            <a:pPr marL="0" indent="0">
              <a:spcBef>
                <a:spcPts val="0"/>
              </a:spcBef>
              <a:spcAft>
                <a:spcPts val="600"/>
              </a:spcAft>
              <a:buNone/>
            </a:pPr>
            <a:r>
              <a:rPr lang="en-US" sz="3600" b="1" dirty="0">
                <a:ea typeface="Tahoma" panose="020B0604030504040204" pitchFamily="34" charset="0"/>
                <a:cs typeface="Tahoma" panose="020B0604030504040204" pitchFamily="34" charset="0"/>
              </a:rPr>
              <a:t>Incentive items must be approved by the North Carolina WIC Program prior to</a:t>
            </a:r>
            <a:r>
              <a:rPr lang="en-US" sz="3600" dirty="0">
                <a:ea typeface="Tahoma" panose="020B0604030504040204" pitchFamily="34" charset="0"/>
                <a:cs typeface="Tahoma" panose="020B0604030504040204" pitchFamily="34" charset="0"/>
              </a:rPr>
              <a:t> </a:t>
            </a:r>
            <a:r>
              <a:rPr lang="en-US" sz="3600" b="1" dirty="0">
                <a:ea typeface="Tahoma" panose="020B0604030504040204" pitchFamily="34" charset="0"/>
                <a:cs typeface="Tahoma" panose="020B0604030504040204" pitchFamily="34" charset="0"/>
              </a:rPr>
              <a:t>providing them to WIC customers</a:t>
            </a:r>
          </a:p>
          <a:p>
            <a:pPr marL="0">
              <a:spcBef>
                <a:spcPts val="0"/>
              </a:spcBef>
              <a:spcAft>
                <a:spcPts val="600"/>
              </a:spcAft>
            </a:pPr>
            <a:endParaRPr lang="en-US" sz="3600" b="1" dirty="0">
              <a:ea typeface="Tahoma" panose="020B0604030504040204" pitchFamily="34" charset="0"/>
              <a:cs typeface="Tahoma" panose="020B0604030504040204" pitchFamily="34" charset="0"/>
            </a:endParaRPr>
          </a:p>
          <a:p>
            <a:pPr marL="457200" lvl="1" indent="-457200">
              <a:spcBef>
                <a:spcPts val="0"/>
              </a:spcBef>
              <a:spcAft>
                <a:spcPts val="600"/>
              </a:spcAft>
            </a:pPr>
            <a:r>
              <a:rPr lang="en-US" sz="3200" dirty="0">
                <a:ea typeface="Tahoma" panose="020B0604030504040204" pitchFamily="34" charset="0"/>
                <a:cs typeface="Tahoma" panose="020B0604030504040204" pitchFamily="34" charset="0"/>
              </a:rPr>
              <a:t>The North Carolina WIC Program may approve incentive items-including food, merchandise or services-that a vendor obtained at no cost or that cost a vendor less than $2.00. Vendors may also provide food sales or specials (vendor discounts) that involve no cost or cost the vendor less than $2.00. </a:t>
            </a:r>
            <a:endParaRPr lang="en-US" sz="3200" dirty="0"/>
          </a:p>
        </p:txBody>
      </p:sp>
    </p:spTree>
    <p:custDataLst>
      <p:tags r:id="rId1"/>
    </p:custDataLst>
    <p:extLst>
      <p:ext uri="{BB962C8B-B14F-4D97-AF65-F5344CB8AC3E}">
        <p14:creationId xmlns:p14="http://schemas.microsoft.com/office/powerpoint/2010/main" val="29331366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custDataLst>
              <p:tags r:id="rId2"/>
            </p:custDataLst>
          </p:nvPr>
        </p:nvSpPr>
        <p:spPr>
          <a:xfrm>
            <a:off x="837981" y="365125"/>
            <a:ext cx="10512862" cy="1325563"/>
          </a:xfrm>
        </p:spPr>
        <p:txBody>
          <a:bodyPr>
            <a:normAutofit/>
          </a:bodyPr>
          <a:lstStyle/>
          <a:p>
            <a:r>
              <a:rPr lang="en-US" sz="6000" b="1" dirty="0">
                <a:latin typeface="Calibri" panose="020F0502020204030204" pitchFamily="34" charset="0"/>
                <a:ea typeface="Tahoma" panose="020B0604030504040204" pitchFamily="34" charset="0"/>
                <a:cs typeface="Calibri" panose="020F0502020204030204" pitchFamily="34" charset="0"/>
              </a:rPr>
              <a:t>Approval for Incentive Items</a:t>
            </a:r>
          </a:p>
        </p:txBody>
      </p:sp>
      <p:sp>
        <p:nvSpPr>
          <p:cNvPr id="35" name="Arc 3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3"/>
          <p:cNvSpPr>
            <a:spLocks noGrp="1"/>
          </p:cNvSpPr>
          <p:nvPr>
            <p:ph idx="1"/>
            <p:custDataLst>
              <p:tags r:id="rId3"/>
            </p:custDataLst>
          </p:nvPr>
        </p:nvSpPr>
        <p:spPr>
          <a:xfrm>
            <a:off x="837981" y="1825625"/>
            <a:ext cx="10512862" cy="4351338"/>
          </a:xfrm>
        </p:spPr>
        <p:txBody>
          <a:bodyPr>
            <a:normAutofit/>
          </a:bodyPr>
          <a:lstStyle/>
          <a:p>
            <a:pPr marL="457200" indent="-412750">
              <a:spcAft>
                <a:spcPts val="1200"/>
              </a:spcAft>
            </a:pPr>
            <a:r>
              <a:rPr lang="en-US" sz="3200" dirty="0">
                <a:latin typeface="Calibri" panose="020F0502020204030204" pitchFamily="34" charset="0"/>
                <a:ea typeface="Tahoma" panose="020B0604030504040204" pitchFamily="34" charset="0"/>
                <a:cs typeface="Calibri" panose="020F0502020204030204" pitchFamily="34" charset="0"/>
              </a:rPr>
              <a:t>To obtain approval to provide incentive items to WIC customers, a vendor must submit a written request directly to the State WIC Agency.</a:t>
            </a:r>
          </a:p>
          <a:p>
            <a:pPr marL="44450" indent="0">
              <a:spcAft>
                <a:spcPts val="1200"/>
              </a:spcAft>
              <a:buNone/>
            </a:pPr>
            <a:endParaRPr lang="en-US" sz="3200" dirty="0">
              <a:latin typeface="Calibri" panose="020F0502020204030204" pitchFamily="34" charset="0"/>
              <a:ea typeface="Tahoma" panose="020B0604030504040204" pitchFamily="34" charset="0"/>
              <a:cs typeface="Calibri" panose="020F0502020204030204" pitchFamily="34" charset="0"/>
            </a:endParaRPr>
          </a:p>
          <a:p>
            <a:pPr marL="457200" indent="-412750"/>
            <a:r>
              <a:rPr lang="en-US" sz="3200" dirty="0">
                <a:latin typeface="Calibri" panose="020F0502020204030204" pitchFamily="34" charset="0"/>
                <a:ea typeface="Tahoma" panose="020B0604030504040204" pitchFamily="34" charset="0"/>
                <a:cs typeface="Calibri" panose="020F0502020204030204" pitchFamily="34" charset="0"/>
              </a:rPr>
              <a:t>WIC vendors </a:t>
            </a:r>
            <a:r>
              <a:rPr lang="en-US" sz="3200" b="1" dirty="0">
                <a:latin typeface="Calibri" panose="020F0502020204030204" pitchFamily="34" charset="0"/>
                <a:ea typeface="Tahoma" panose="020B0604030504040204" pitchFamily="34" charset="0"/>
                <a:cs typeface="Calibri" panose="020F0502020204030204" pitchFamily="34" charset="0"/>
              </a:rPr>
              <a:t>cannot</a:t>
            </a:r>
            <a:r>
              <a:rPr lang="en-US" sz="3200" dirty="0">
                <a:latin typeface="Calibri" panose="020F0502020204030204" pitchFamily="34" charset="0"/>
                <a:ea typeface="Tahoma" panose="020B0604030504040204" pitchFamily="34" charset="0"/>
                <a:cs typeface="Calibri" panose="020F0502020204030204" pitchFamily="34" charset="0"/>
              </a:rPr>
              <a:t> offer incentive items to WIC customers without approval from the State WIC Agency</a:t>
            </a:r>
          </a:p>
          <a:p>
            <a:endParaRPr lang="en-US" sz="3200" dirty="0">
              <a:latin typeface="Calibri" panose="020F0502020204030204" pitchFamily="34" charset="0"/>
              <a:cs typeface="Calibri" panose="020F0502020204030204" pitchFamily="34" charset="0"/>
            </a:endParaRPr>
          </a:p>
          <a:p>
            <a:endParaRPr lang="en-US" dirty="0"/>
          </a:p>
        </p:txBody>
      </p:sp>
    </p:spTree>
    <p:custDataLst>
      <p:tags r:id="rId1"/>
    </p:custDataLst>
    <p:extLst>
      <p:ext uri="{BB962C8B-B14F-4D97-AF65-F5344CB8AC3E}">
        <p14:creationId xmlns:p14="http://schemas.microsoft.com/office/powerpoint/2010/main" val="17795761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custDataLst>
              <p:tags r:id="rId2"/>
            </p:custDataLst>
          </p:nvPr>
        </p:nvSpPr>
        <p:spPr>
          <a:xfrm>
            <a:off x="837981" y="365125"/>
            <a:ext cx="10512862" cy="1325563"/>
          </a:xfrm>
        </p:spPr>
        <p:txBody>
          <a:bodyPr>
            <a:normAutofit fontScale="90000"/>
          </a:bodyPr>
          <a:lstStyle/>
          <a:p>
            <a:r>
              <a:rPr lang="en-US" sz="5400" b="1" dirty="0">
                <a:latin typeface="Calibri" panose="020F0502020204030204" pitchFamily="34" charset="0"/>
                <a:ea typeface="Tahoma" panose="020B0604030504040204" pitchFamily="34" charset="0"/>
                <a:cs typeface="Calibri" panose="020F0502020204030204" pitchFamily="34" charset="0"/>
              </a:rPr>
              <a:t>Approval for Incentive Items continued</a:t>
            </a:r>
          </a:p>
        </p:txBody>
      </p:sp>
      <p:sp>
        <p:nvSpPr>
          <p:cNvPr id="49" name="Arc 4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3"/>
          <p:cNvSpPr>
            <a:spLocks noGrp="1"/>
          </p:cNvSpPr>
          <p:nvPr>
            <p:ph idx="1"/>
            <p:custDataLst>
              <p:tags r:id="rId3"/>
            </p:custDataLst>
          </p:nvPr>
        </p:nvSpPr>
        <p:spPr>
          <a:xfrm>
            <a:off x="837981" y="1825625"/>
            <a:ext cx="10512862" cy="4351338"/>
          </a:xfrm>
        </p:spPr>
        <p:txBody>
          <a:bodyPr>
            <a:normAutofit fontScale="92500" lnSpcReduction="10000"/>
          </a:bodyPr>
          <a:lstStyle/>
          <a:p>
            <a:pPr marL="457200" indent="-412750"/>
            <a:r>
              <a:rPr lang="en-US" sz="3600" dirty="0">
                <a:ea typeface="Tahoma" panose="020B0604030504040204" pitchFamily="34" charset="0"/>
                <a:cs typeface="Tahoma" panose="020B0604030504040204" pitchFamily="34" charset="0"/>
              </a:rPr>
              <a:t>Following is a list of prohibited incentive items:</a:t>
            </a:r>
          </a:p>
          <a:p>
            <a:pPr lvl="1">
              <a:buFont typeface="Wingdings" panose="05000000000000000000" pitchFamily="2" charset="2"/>
              <a:buChar char="ü"/>
            </a:pPr>
            <a:r>
              <a:rPr lang="en-US" sz="3200" dirty="0">
                <a:ea typeface="Tahoma" panose="020B0604030504040204" pitchFamily="34" charset="0"/>
                <a:cs typeface="Tahoma" panose="020B0604030504040204" pitchFamily="34" charset="0"/>
              </a:rPr>
              <a:t>Assistance applying for WIC benefits</a:t>
            </a:r>
          </a:p>
          <a:p>
            <a:pPr marL="746125" lvl="1" indent="-284163">
              <a:buFont typeface="Wingdings" panose="05000000000000000000" pitchFamily="2" charset="2"/>
              <a:buChar char="ü"/>
            </a:pPr>
            <a:r>
              <a:rPr lang="en-US" sz="3200" dirty="0">
                <a:ea typeface="Tahoma" panose="020B0604030504040204" pitchFamily="34" charset="0"/>
                <a:cs typeface="Tahoma" panose="020B0604030504040204" pitchFamily="34" charset="0"/>
              </a:rPr>
              <a:t>Transportation for WIC customer to and/or from vendor premises</a:t>
            </a:r>
          </a:p>
          <a:p>
            <a:pPr lvl="1">
              <a:buFont typeface="Wingdings" panose="05000000000000000000" pitchFamily="2" charset="2"/>
              <a:buChar char="ü"/>
            </a:pPr>
            <a:r>
              <a:rPr lang="en-US" sz="3200" dirty="0">
                <a:ea typeface="Tahoma" panose="020B0604030504040204" pitchFamily="34" charset="0"/>
                <a:cs typeface="Tahoma" panose="020B0604030504040204" pitchFamily="34" charset="0"/>
              </a:rPr>
              <a:t>Delivery of WIC supplemental foods</a:t>
            </a:r>
          </a:p>
          <a:p>
            <a:pPr lvl="1">
              <a:buFont typeface="Wingdings" panose="05000000000000000000" pitchFamily="2" charset="2"/>
              <a:buChar char="ü"/>
            </a:pPr>
            <a:r>
              <a:rPr lang="en-US" sz="3200" dirty="0">
                <a:ea typeface="Tahoma" panose="020B0604030504040204" pitchFamily="34" charset="0"/>
                <a:cs typeface="Tahoma" panose="020B0604030504040204" pitchFamily="34" charset="0"/>
              </a:rPr>
              <a:t>Lottery tickets</a:t>
            </a:r>
          </a:p>
          <a:p>
            <a:pPr lvl="1">
              <a:buFont typeface="Wingdings" panose="05000000000000000000" pitchFamily="2" charset="2"/>
              <a:buChar char="ü"/>
            </a:pPr>
            <a:r>
              <a:rPr lang="en-US" sz="3200" dirty="0">
                <a:ea typeface="Tahoma" panose="020B0604030504040204" pitchFamily="34" charset="0"/>
                <a:cs typeface="Tahoma" panose="020B0604030504040204" pitchFamily="34" charset="0"/>
              </a:rPr>
              <a:t>Cash gifts</a:t>
            </a:r>
          </a:p>
          <a:p>
            <a:pPr marL="746125" lvl="1" indent="-288925">
              <a:buFont typeface="Wingdings" panose="05000000000000000000" pitchFamily="2" charset="2"/>
              <a:buChar char="ü"/>
            </a:pPr>
            <a:r>
              <a:rPr lang="en-US" sz="3200" dirty="0">
                <a:ea typeface="Tahoma" panose="020B0604030504040204" pitchFamily="34" charset="0"/>
                <a:cs typeface="Tahoma" panose="020B0604030504040204" pitchFamily="34" charset="0"/>
              </a:rPr>
              <a:t>Any other service that results in a conflict of interest, any item that incurs a liability to the WIC program or violates any Federal, State or Local law or regulation	</a:t>
            </a:r>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20165966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custDataLst>
              <p:tags r:id="rId2"/>
            </p:custDataLst>
          </p:nvPr>
        </p:nvSpPr>
        <p:spPr>
          <a:xfrm>
            <a:off x="837981" y="365125"/>
            <a:ext cx="10512862" cy="1325563"/>
          </a:xfrm>
        </p:spPr>
        <p:txBody>
          <a:bodyPr>
            <a:normAutofit/>
          </a:bodyPr>
          <a:lstStyle/>
          <a:p>
            <a:r>
              <a:rPr lang="en-US" sz="5400" b="1" dirty="0">
                <a:latin typeface="Calibri" panose="020F0502020204030204" pitchFamily="34" charset="0"/>
                <a:ea typeface="Tahoma" panose="020B0604030504040204" pitchFamily="34" charset="0"/>
                <a:cs typeface="Calibri" panose="020F0502020204030204" pitchFamily="34" charset="0"/>
              </a:rPr>
              <a:t>In-Store Promotions and Coupons</a:t>
            </a:r>
            <a:endParaRPr lang="en-US" sz="5400" b="1" dirty="0">
              <a:latin typeface="Calibri" panose="020F0502020204030204" pitchFamily="34" charset="0"/>
              <a:cs typeface="Calibri" panose="020F0502020204030204" pitchFamily="34" charset="0"/>
            </a:endParaRPr>
          </a:p>
        </p:txBody>
      </p:sp>
      <p:sp>
        <p:nvSpPr>
          <p:cNvPr id="41" name="Arc 4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3"/>
          <p:cNvSpPr>
            <a:spLocks noGrp="1"/>
          </p:cNvSpPr>
          <p:nvPr>
            <p:ph idx="1"/>
            <p:custDataLst>
              <p:tags r:id="rId3"/>
            </p:custDataLst>
          </p:nvPr>
        </p:nvSpPr>
        <p:spPr>
          <a:xfrm>
            <a:off x="827944" y="1719564"/>
            <a:ext cx="10512862" cy="4351338"/>
          </a:xfrm>
        </p:spPr>
        <p:txBody>
          <a:bodyPr>
            <a:normAutofit/>
          </a:bodyPr>
          <a:lstStyle/>
          <a:p>
            <a:pPr marL="457200" indent="-412750"/>
            <a:r>
              <a:rPr lang="en-US" sz="3200" dirty="0">
                <a:latin typeface="Calibri" panose="020F0502020204030204" pitchFamily="34" charset="0"/>
                <a:ea typeface="Tahoma" panose="020B0604030504040204" pitchFamily="34" charset="0"/>
                <a:cs typeface="Calibri" panose="020F0502020204030204" pitchFamily="34" charset="0"/>
              </a:rPr>
              <a:t>Allowing WIC customers to use vendor discounts in WIC purchases reinforces wise food purchasing practices</a:t>
            </a:r>
          </a:p>
          <a:p>
            <a:pPr marL="330200" indent="-285750"/>
            <a:endParaRPr lang="en-US" sz="3200" dirty="0">
              <a:latin typeface="Calibri" panose="020F0502020204030204" pitchFamily="34" charset="0"/>
              <a:ea typeface="Tahoma" panose="020B0604030504040204" pitchFamily="34" charset="0"/>
              <a:cs typeface="Calibri" panose="020F0502020204030204" pitchFamily="34" charset="0"/>
            </a:endParaRPr>
          </a:p>
          <a:p>
            <a:pPr marL="457200" indent="-412750">
              <a:spcAft>
                <a:spcPts val="600"/>
              </a:spcAft>
            </a:pPr>
            <a:r>
              <a:rPr lang="en-US" sz="3200" dirty="0">
                <a:latin typeface="Calibri" panose="020F0502020204030204" pitchFamily="34" charset="0"/>
                <a:ea typeface="Tahoma" panose="020B0604030504040204" pitchFamily="34" charset="0"/>
                <a:cs typeface="Calibri" panose="020F0502020204030204" pitchFamily="34" charset="0"/>
              </a:rPr>
              <a:t>Vendor staff/cashiers should be well informed about the use of different types of in-store promotions and coupons</a:t>
            </a:r>
          </a:p>
          <a:p>
            <a:pPr lvl="1">
              <a:buFont typeface="Wingdings" panose="05000000000000000000" pitchFamily="2" charset="2"/>
              <a:buChar char="ü"/>
            </a:pPr>
            <a:r>
              <a:rPr lang="en-US" sz="2800" dirty="0">
                <a:latin typeface="Calibri" panose="020F0502020204030204" pitchFamily="34" charset="0"/>
                <a:ea typeface="Tahoma" panose="020B0604030504040204" pitchFamily="34" charset="0"/>
                <a:cs typeface="Calibri" panose="020F0502020204030204" pitchFamily="34" charset="0"/>
              </a:rPr>
              <a:t>Understand the temporary nature of some offers in order to reduce confusion at the point of sale </a:t>
            </a:r>
          </a:p>
          <a:p>
            <a:pPr lvl="1">
              <a:buFont typeface="Wingdings" panose="05000000000000000000" pitchFamily="2" charset="2"/>
              <a:buChar char="ü"/>
            </a:pPr>
            <a:r>
              <a:rPr lang="en-US" sz="2800" dirty="0">
                <a:latin typeface="Calibri" panose="020F0502020204030204" pitchFamily="34" charset="0"/>
                <a:ea typeface="Tahoma" panose="020B0604030504040204" pitchFamily="34" charset="0"/>
                <a:cs typeface="Calibri" panose="020F0502020204030204" pitchFamily="34" charset="0"/>
              </a:rPr>
              <a:t>Know how to properly transact </a:t>
            </a:r>
            <a:r>
              <a:rPr lang="en-US" sz="2800" dirty="0" err="1">
                <a:latin typeface="Calibri" panose="020F0502020204030204" pitchFamily="34" charset="0"/>
                <a:ea typeface="Tahoma" panose="020B0604030504040204" pitchFamily="34" charset="0"/>
                <a:cs typeface="Calibri" panose="020F0502020204030204" pitchFamily="34" charset="0"/>
              </a:rPr>
              <a:t>eWIC</a:t>
            </a:r>
            <a:r>
              <a:rPr lang="en-US" sz="2800" dirty="0">
                <a:latin typeface="Calibri" panose="020F0502020204030204" pitchFamily="34" charset="0"/>
                <a:ea typeface="Tahoma" panose="020B0604030504040204" pitchFamily="34" charset="0"/>
                <a:cs typeface="Calibri" panose="020F0502020204030204" pitchFamily="34" charset="0"/>
              </a:rPr>
              <a:t> using in-store promotions and coupons</a:t>
            </a:r>
          </a:p>
        </p:txBody>
      </p:sp>
    </p:spTree>
    <p:custDataLst>
      <p:tags r:id="rId1"/>
    </p:custDataLst>
    <p:extLst>
      <p:ext uri="{BB962C8B-B14F-4D97-AF65-F5344CB8AC3E}">
        <p14:creationId xmlns:p14="http://schemas.microsoft.com/office/powerpoint/2010/main" val="1516084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custDataLst>
              <p:tags r:id="rId2"/>
            </p:custDataLst>
          </p:nvPr>
        </p:nvSpPr>
        <p:spPr>
          <a:xfrm>
            <a:off x="837980" y="365125"/>
            <a:ext cx="10819031" cy="1325563"/>
          </a:xfrm>
        </p:spPr>
        <p:txBody>
          <a:bodyPr>
            <a:normAutofit/>
          </a:bodyPr>
          <a:lstStyle/>
          <a:p>
            <a:r>
              <a:rPr lang="en-US" b="1" dirty="0">
                <a:latin typeface="Calibri" panose="020F0502020204030204" pitchFamily="34" charset="0"/>
                <a:ea typeface="Tahoma" panose="020B0604030504040204" pitchFamily="34" charset="0"/>
                <a:cs typeface="Calibri" panose="020F0502020204030204" pitchFamily="34" charset="0"/>
              </a:rPr>
              <a:t>Types of In-Store Promotions and Coupons</a:t>
            </a:r>
            <a:endParaRPr lang="en-US" b="1" dirty="0">
              <a:latin typeface="Calibri" panose="020F0502020204030204" pitchFamily="34" charset="0"/>
              <a:cs typeface="Calibri" panose="020F0502020204030204" pitchFamily="34" charset="0"/>
            </a:endParaRPr>
          </a:p>
        </p:txBody>
      </p:sp>
      <p:sp>
        <p:nvSpPr>
          <p:cNvPr id="41" name="Arc 4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3"/>
          <p:cNvSpPr>
            <a:spLocks noGrp="1"/>
          </p:cNvSpPr>
          <p:nvPr>
            <p:ph idx="1"/>
            <p:custDataLst>
              <p:tags r:id="rId3"/>
            </p:custDataLst>
          </p:nvPr>
        </p:nvSpPr>
        <p:spPr>
          <a:xfrm>
            <a:off x="837981" y="1825625"/>
            <a:ext cx="10512862" cy="4351338"/>
          </a:xfrm>
        </p:spPr>
        <p:txBody>
          <a:bodyPr>
            <a:normAutofit/>
          </a:bodyPr>
          <a:lstStyle/>
          <a:p>
            <a:pPr marL="457200" indent="-412750"/>
            <a:r>
              <a:rPr lang="en-US" sz="3200" dirty="0">
                <a:latin typeface="Calibri" panose="020F0502020204030204" pitchFamily="34" charset="0"/>
                <a:ea typeface="Tahoma" panose="020B0604030504040204" pitchFamily="34" charset="0"/>
                <a:cs typeface="Calibri" panose="020F0502020204030204" pitchFamily="34" charset="0"/>
              </a:rPr>
              <a:t>Buy One, Get One Free (BOGO)</a:t>
            </a:r>
          </a:p>
          <a:p>
            <a:pPr marL="457200" indent="-412750"/>
            <a:r>
              <a:rPr lang="en-US" sz="3200" dirty="0">
                <a:latin typeface="Calibri" panose="020F0502020204030204" pitchFamily="34" charset="0"/>
                <a:ea typeface="Tahoma" panose="020B0604030504040204" pitchFamily="34" charset="0"/>
                <a:cs typeface="Calibri" panose="020F0502020204030204" pitchFamily="34" charset="0"/>
              </a:rPr>
              <a:t>Buy One, Get One at a Reduced Price</a:t>
            </a:r>
          </a:p>
          <a:p>
            <a:pPr marL="457200" indent="-412750"/>
            <a:r>
              <a:rPr lang="en-US" sz="3200" dirty="0">
                <a:latin typeface="Calibri" panose="020F0502020204030204" pitchFamily="34" charset="0"/>
                <a:ea typeface="Tahoma" panose="020B0604030504040204" pitchFamily="34" charset="0"/>
                <a:cs typeface="Calibri" panose="020F0502020204030204" pitchFamily="34" charset="0"/>
              </a:rPr>
              <a:t>Free ounces added to food item by manufacturer (bonus size items)</a:t>
            </a:r>
          </a:p>
          <a:p>
            <a:pPr marL="457200" indent="-412750"/>
            <a:r>
              <a:rPr lang="en-US" sz="3200" dirty="0">
                <a:latin typeface="Calibri" panose="020F0502020204030204" pitchFamily="34" charset="0"/>
                <a:ea typeface="Tahoma" panose="020B0604030504040204" pitchFamily="34" charset="0"/>
                <a:cs typeface="Calibri" panose="020F0502020204030204" pitchFamily="34" charset="0"/>
              </a:rPr>
              <a:t>Transaction discounts</a:t>
            </a:r>
          </a:p>
          <a:p>
            <a:pPr marL="457200" indent="-412750"/>
            <a:r>
              <a:rPr lang="en-US" sz="3200" dirty="0">
                <a:latin typeface="Calibri" panose="020F0502020204030204" pitchFamily="34" charset="0"/>
                <a:ea typeface="Tahoma" panose="020B0604030504040204" pitchFamily="34" charset="0"/>
                <a:cs typeface="Calibri" panose="020F0502020204030204" pitchFamily="34" charset="0"/>
              </a:rPr>
              <a:t>Store loyalty/Rewards cards</a:t>
            </a:r>
          </a:p>
          <a:p>
            <a:pPr marL="457200" indent="-412750"/>
            <a:r>
              <a:rPr lang="en-US" sz="3200" dirty="0">
                <a:latin typeface="Calibri" panose="020F0502020204030204" pitchFamily="34" charset="0"/>
                <a:ea typeface="Tahoma" panose="020B0604030504040204" pitchFamily="34" charset="0"/>
                <a:cs typeface="Calibri" panose="020F0502020204030204" pitchFamily="34" charset="0"/>
              </a:rPr>
              <a:t>Manufacturers’ cents off coupons</a:t>
            </a:r>
          </a:p>
        </p:txBody>
      </p:sp>
    </p:spTree>
    <p:custDataLst>
      <p:tags r:id="rId1"/>
    </p:custDataLst>
    <p:extLst>
      <p:ext uri="{BB962C8B-B14F-4D97-AF65-F5344CB8AC3E}">
        <p14:creationId xmlns:p14="http://schemas.microsoft.com/office/powerpoint/2010/main" val="21559412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custDataLst>
              <p:tags r:id="rId2"/>
            </p:custDataLst>
          </p:nvPr>
        </p:nvSpPr>
        <p:spPr>
          <a:xfrm>
            <a:off x="837981" y="365125"/>
            <a:ext cx="10512862" cy="1325563"/>
          </a:xfrm>
        </p:spPr>
        <p:txBody>
          <a:bodyPr>
            <a:normAutofit/>
          </a:bodyPr>
          <a:lstStyle/>
          <a:p>
            <a:r>
              <a:rPr lang="en-US" sz="4800" b="1" dirty="0">
                <a:latin typeface="Calibri" panose="020F0502020204030204" pitchFamily="34" charset="0"/>
                <a:cs typeface="Calibri" panose="020F0502020204030204" pitchFamily="34" charset="0"/>
              </a:rPr>
              <a:t>In-Store Promotions: BOGOs and </a:t>
            </a:r>
            <a:r>
              <a:rPr lang="en-US" sz="4800" b="1" dirty="0" err="1">
                <a:latin typeface="Calibri" panose="020F0502020204030204" pitchFamily="34" charset="0"/>
                <a:cs typeface="Calibri" panose="020F0502020204030204" pitchFamily="34" charset="0"/>
              </a:rPr>
              <a:t>eWIC</a:t>
            </a:r>
            <a:endParaRPr lang="en-US" sz="4800" b="1" dirty="0">
              <a:latin typeface="Calibri" panose="020F0502020204030204" pitchFamily="34" charset="0"/>
              <a:cs typeface="Calibri" panose="020F0502020204030204" pitchFamily="34" charset="0"/>
            </a:endParaRPr>
          </a:p>
        </p:txBody>
      </p:sp>
      <p:sp>
        <p:nvSpPr>
          <p:cNvPr id="40" name="Arc 3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custDataLst>
              <p:tags r:id="rId3"/>
            </p:custDataLst>
          </p:nvPr>
        </p:nvSpPr>
        <p:spPr>
          <a:xfrm>
            <a:off x="837981" y="1690688"/>
            <a:ext cx="10512862" cy="4486275"/>
          </a:xfrm>
        </p:spPr>
        <p:txBody>
          <a:bodyPr>
            <a:normAutofit fontScale="92500" lnSpcReduction="10000"/>
          </a:bodyPr>
          <a:lstStyle/>
          <a:p>
            <a:r>
              <a:rPr lang="en-US" sz="3200" dirty="0">
                <a:latin typeface="Calibri" panose="020F0502020204030204" pitchFamily="34" charset="0"/>
                <a:cs typeface="Calibri" panose="020F0502020204030204" pitchFamily="34" charset="0"/>
              </a:rPr>
              <a:t>Per the USDA WIC EBT Operating Rules:</a:t>
            </a:r>
          </a:p>
          <a:p>
            <a:pPr marL="457200" indent="-412750">
              <a:buFont typeface="Wingdings" panose="05000000000000000000" pitchFamily="2" charset="2"/>
              <a:buChar char="ü"/>
            </a:pPr>
            <a:r>
              <a:rPr lang="en-US" sz="3200" dirty="0">
                <a:latin typeface="Calibri" panose="020F0502020204030204" pitchFamily="34" charset="0"/>
                <a:cs typeface="Calibri" panose="020F0502020204030204" pitchFamily="34" charset="0"/>
              </a:rPr>
              <a:t>In a true BOGO, the free item cannot be deducted from the WIC customer’s benefit balance or reported to the State WIC Agency</a:t>
            </a:r>
          </a:p>
          <a:p>
            <a:pPr marL="457200" indent="-412750">
              <a:spcAft>
                <a:spcPts val="600"/>
              </a:spcAft>
              <a:buFont typeface="Wingdings" panose="05000000000000000000" pitchFamily="2" charset="2"/>
              <a:buChar char="ü"/>
            </a:pPr>
            <a:r>
              <a:rPr lang="en-US" sz="3200" dirty="0">
                <a:latin typeface="Calibri" panose="020F0502020204030204" pitchFamily="34" charset="0"/>
                <a:cs typeface="Calibri" panose="020F0502020204030204" pitchFamily="34" charset="0"/>
              </a:rPr>
              <a:t>If a food item is advertised as “Buy one, get one free” </a:t>
            </a:r>
            <a:r>
              <a:rPr lang="en-US" sz="3200" b="1" dirty="0">
                <a:latin typeface="Calibri" panose="020F0502020204030204" pitchFamily="34" charset="0"/>
                <a:cs typeface="Calibri" panose="020F0502020204030204" pitchFamily="34" charset="0"/>
              </a:rPr>
              <a:t>with the disclosure that each item is sold for half the advertised price</a:t>
            </a:r>
            <a:r>
              <a:rPr lang="en-US" sz="3200" dirty="0">
                <a:latin typeface="Calibri" panose="020F0502020204030204" pitchFamily="34" charset="0"/>
                <a:cs typeface="Calibri" panose="020F0502020204030204" pitchFamily="34" charset="0"/>
              </a:rPr>
              <a:t>, both food items shall be redeemed using WIC benefits and shall reflect an item price of half the advertised price in the transaction</a:t>
            </a:r>
          </a:p>
          <a:p>
            <a:pPr lvl="1">
              <a:buFont typeface="Courier New" panose="02070309020205020404" pitchFamily="49" charset="0"/>
              <a:buChar char="o"/>
            </a:pPr>
            <a:r>
              <a:rPr lang="en-US" sz="2800" dirty="0">
                <a:latin typeface="Calibri" panose="020F0502020204030204" pitchFamily="34" charset="0"/>
                <a:cs typeface="Calibri" panose="020F0502020204030204" pitchFamily="34" charset="0"/>
              </a:rPr>
              <a:t>Quantity discount</a:t>
            </a:r>
          </a:p>
          <a:p>
            <a:pPr lvl="1">
              <a:buFont typeface="Courier New" panose="02070309020205020404" pitchFamily="49" charset="0"/>
              <a:buChar char="o"/>
            </a:pPr>
            <a:r>
              <a:rPr lang="en-US" sz="2800" dirty="0">
                <a:latin typeface="Calibri" panose="020F0502020204030204" pitchFamily="34" charset="0"/>
                <a:cs typeface="Calibri" panose="020F0502020204030204" pitchFamily="34" charset="0"/>
              </a:rPr>
              <a:t>If using this methodology for BOGOs, vendors must put this disclosure in store advertising  </a:t>
            </a:r>
          </a:p>
        </p:txBody>
      </p:sp>
    </p:spTree>
    <p:custDataLst>
      <p:tags r:id="rId1"/>
    </p:custDataLst>
    <p:extLst>
      <p:ext uri="{BB962C8B-B14F-4D97-AF65-F5344CB8AC3E}">
        <p14:creationId xmlns:p14="http://schemas.microsoft.com/office/powerpoint/2010/main" val="20465415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Arc 27">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28711" y="490882"/>
            <a:ext cx="2987899" cy="2987121"/>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custDataLst>
              <p:tags r:id="rId2"/>
            </p:custDataLst>
          </p:nvPr>
        </p:nvSpPr>
        <p:spPr>
          <a:xfrm>
            <a:off x="5332412" y="479493"/>
            <a:ext cx="6018431" cy="1425507"/>
          </a:xfrm>
        </p:spPr>
        <p:txBody>
          <a:bodyPr>
            <a:normAutofit/>
          </a:bodyPr>
          <a:lstStyle/>
          <a:p>
            <a:r>
              <a:rPr lang="en-US" sz="4800" b="1" dirty="0">
                <a:ea typeface="Tahoma" panose="020B0604030504040204" pitchFamily="34" charset="0"/>
                <a:cs typeface="Tahoma" panose="020B0604030504040204" pitchFamily="34" charset="0"/>
              </a:rPr>
              <a:t>Sales Tax &amp; Cash Back</a:t>
            </a:r>
          </a:p>
        </p:txBody>
      </p:sp>
      <p:sp>
        <p:nvSpPr>
          <p:cNvPr id="30" name="Freeform: Shape 29">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166"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group of coins on a newspaper&#10;&#10;Description automatically generated with low confidenc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0149" y="511293"/>
            <a:ext cx="3781835"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p:cNvSpPr>
            <a:spLocks noGrp="1"/>
          </p:cNvSpPr>
          <p:nvPr>
            <p:ph idx="1"/>
            <p:custDataLst>
              <p:tags r:id="rId3"/>
            </p:custDataLst>
          </p:nvPr>
        </p:nvSpPr>
        <p:spPr>
          <a:xfrm>
            <a:off x="5491926" y="1984443"/>
            <a:ext cx="5858918" cy="4192520"/>
          </a:xfrm>
        </p:spPr>
        <p:txBody>
          <a:bodyPr>
            <a:normAutofit/>
          </a:bodyPr>
          <a:lstStyle/>
          <a:p>
            <a:pPr marL="457200" indent="-412750"/>
            <a:r>
              <a:rPr lang="en-US" sz="3200" dirty="0">
                <a:ea typeface="Tahoma" panose="020B0604030504040204" pitchFamily="34" charset="0"/>
                <a:cs typeface="Tahoma" panose="020B0604030504040204" pitchFamily="34" charset="0"/>
              </a:rPr>
              <a:t>Sales Tax on Manufacturers’ Coupons</a:t>
            </a:r>
          </a:p>
          <a:p>
            <a:pPr lvl="1">
              <a:buFont typeface="Wingdings" panose="05000000000000000000" pitchFamily="2" charset="2"/>
              <a:buChar char="ü"/>
            </a:pPr>
            <a:r>
              <a:rPr lang="en-US" sz="2800" dirty="0">
                <a:ea typeface="Tahoma" panose="020B0604030504040204" pitchFamily="34" charset="0"/>
                <a:cs typeface="Tahoma" panose="020B0604030504040204" pitchFamily="34" charset="0"/>
              </a:rPr>
              <a:t>Not permitted to tax WIC items, so cannot charge WIC customers tax on manufacturer’s coupons</a:t>
            </a:r>
          </a:p>
          <a:p>
            <a:pPr marL="615950" indent="-571500"/>
            <a:r>
              <a:rPr lang="en-US" sz="3200" dirty="0">
                <a:ea typeface="Tahoma" panose="020B0604030504040204" pitchFamily="34" charset="0"/>
                <a:cs typeface="Tahoma" panose="020B0604030504040204" pitchFamily="34" charset="0"/>
              </a:rPr>
              <a:t>Cash Back</a:t>
            </a:r>
          </a:p>
          <a:p>
            <a:pPr lvl="1">
              <a:buFont typeface="Wingdings" panose="05000000000000000000" pitchFamily="2" charset="2"/>
              <a:buChar char="ü"/>
            </a:pPr>
            <a:r>
              <a:rPr lang="en-US" sz="2800" dirty="0">
                <a:ea typeface="Tahoma" panose="020B0604030504040204" pitchFamily="34" charset="0"/>
                <a:cs typeface="Tahoma" panose="020B0604030504040204" pitchFamily="34" charset="0"/>
              </a:rPr>
              <a:t>Not permitted as a result of vendor discount in any WIC transaction</a:t>
            </a:r>
          </a:p>
        </p:txBody>
      </p:sp>
      <p:sp>
        <p:nvSpPr>
          <p:cNvPr id="4" name="Date Placeholder 3"/>
          <p:cNvSpPr>
            <a:spLocks noGrp="1"/>
          </p:cNvSpPr>
          <p:nvPr>
            <p:ph type="dt" sz="half" idx="10"/>
            <p:custDataLst>
              <p:tags r:id="rId4"/>
            </p:custDataLst>
          </p:nvPr>
        </p:nvSpPr>
        <p:spPr>
          <a:xfrm>
            <a:off x="837981" y="6356350"/>
            <a:ext cx="2742486" cy="365125"/>
          </a:xfrm>
        </p:spPr>
        <p:txBody>
          <a:bodyPr>
            <a:normAutofit/>
          </a:bodyPr>
          <a:lstStyle/>
          <a:p>
            <a:pPr>
              <a:spcAft>
                <a:spcPts val="600"/>
              </a:spcAft>
            </a:pPr>
            <a:r>
              <a:rPr lang="en-US"/>
              <a:t> </a:t>
            </a:r>
          </a:p>
        </p:txBody>
      </p:sp>
    </p:spTree>
    <p:custDataLst>
      <p:tags r:id="rId1"/>
    </p:custDataLst>
    <p:extLst>
      <p:ext uri="{BB962C8B-B14F-4D97-AF65-F5344CB8AC3E}">
        <p14:creationId xmlns:p14="http://schemas.microsoft.com/office/powerpoint/2010/main" val="19125245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custDataLst>
              <p:tags r:id="rId2"/>
            </p:custDataLst>
          </p:nvPr>
        </p:nvSpPr>
        <p:spPr>
          <a:xfrm>
            <a:off x="837981" y="365125"/>
            <a:ext cx="10512862" cy="1325563"/>
          </a:xfrm>
        </p:spPr>
        <p:txBody>
          <a:bodyPr>
            <a:normAutofit/>
          </a:bodyPr>
          <a:lstStyle/>
          <a:p>
            <a:r>
              <a:rPr lang="en-US" b="1" dirty="0">
                <a:latin typeface="Calibri" panose="020F0502020204030204" pitchFamily="34" charset="0"/>
                <a:ea typeface="Tahoma" pitchFamily="34" charset="0"/>
                <a:cs typeface="Calibri" panose="020F0502020204030204" pitchFamily="34" charset="0"/>
              </a:rPr>
              <a:t>Reporting Customer Service Issues (Complaints)</a:t>
            </a:r>
            <a:endParaRPr lang="en-US" b="1" dirty="0">
              <a:latin typeface="Calibri" panose="020F0502020204030204" pitchFamily="34" charset="0"/>
              <a:cs typeface="Calibri" panose="020F0502020204030204" pitchFamily="34" charset="0"/>
            </a:endParaRPr>
          </a:p>
        </p:txBody>
      </p:sp>
      <p:sp>
        <p:nvSpPr>
          <p:cNvPr id="40" name="Arc 3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custDataLst>
              <p:tags r:id="rId3"/>
            </p:custDataLst>
          </p:nvPr>
        </p:nvSpPr>
        <p:spPr>
          <a:xfrm>
            <a:off x="837981" y="1825625"/>
            <a:ext cx="10512862" cy="4351338"/>
          </a:xfrm>
        </p:spPr>
        <p:txBody>
          <a:bodyPr>
            <a:normAutofit/>
          </a:bodyPr>
          <a:lstStyle/>
          <a:p>
            <a:pPr marL="457200" indent="-412750" eaLnBrk="1" hangingPunct="1">
              <a:spcAft>
                <a:spcPts val="600"/>
              </a:spcAft>
            </a:pPr>
            <a:r>
              <a:rPr lang="en-US" sz="3200" dirty="0">
                <a:latin typeface="Calibri" panose="020F0502020204030204" pitchFamily="34" charset="0"/>
                <a:ea typeface="Tahoma" pitchFamily="34" charset="0"/>
                <a:cs typeface="Calibri" panose="020F0502020204030204" pitchFamily="34" charset="0"/>
              </a:rPr>
              <a:t>Vendors should report customer service issues (complaints) to the Local WIC Agency concerning:</a:t>
            </a:r>
          </a:p>
          <a:p>
            <a:pPr lvl="1">
              <a:buFont typeface="Courier New" panose="02070309020205020404" pitchFamily="49" charset="0"/>
              <a:buChar char="o"/>
            </a:pPr>
            <a:r>
              <a:rPr lang="en-US" sz="2800" dirty="0">
                <a:latin typeface="Calibri" panose="020F0502020204030204" pitchFamily="34" charset="0"/>
                <a:ea typeface="Tahoma" pitchFamily="34" charset="0"/>
                <a:cs typeface="Calibri" panose="020F0502020204030204" pitchFamily="34" charset="0"/>
              </a:rPr>
              <a:t>WIC customer inappropriate behavior</a:t>
            </a:r>
          </a:p>
          <a:p>
            <a:pPr marL="1258888" lvl="2" indent="-457200" eaLnBrk="1" hangingPunct="1">
              <a:buFont typeface="Wingdings" panose="05000000000000000000" pitchFamily="2" charset="2"/>
              <a:buChar char="ü"/>
              <a:tabLst>
                <a:tab pos="801688" algn="l"/>
              </a:tabLst>
            </a:pPr>
            <a:r>
              <a:rPr lang="en-US" sz="2400" dirty="0">
                <a:latin typeface="Calibri" panose="020F0502020204030204" pitchFamily="34" charset="0"/>
                <a:ea typeface="Tahoma" pitchFamily="34" charset="0"/>
                <a:cs typeface="Calibri" panose="020F0502020204030204" pitchFamily="34" charset="0"/>
              </a:rPr>
              <a:t>Vendors are not required to tolerate behavior from a WIC customer that they would not tolerate from other customers</a:t>
            </a:r>
          </a:p>
          <a:p>
            <a:pPr marL="1258888" lvl="2" indent="-457200">
              <a:buFont typeface="Wingdings" panose="05000000000000000000" pitchFamily="2" charset="2"/>
              <a:buChar char="ü"/>
              <a:tabLst>
                <a:tab pos="801688" algn="l"/>
              </a:tabLst>
            </a:pPr>
            <a:r>
              <a:rPr lang="en-US" sz="2400" dirty="0">
                <a:latin typeface="Calibri" panose="020F0502020204030204" pitchFamily="34" charset="0"/>
                <a:ea typeface="Tahoma" pitchFamily="34" charset="0"/>
                <a:cs typeface="Calibri" panose="020F0502020204030204" pitchFamily="34" charset="0"/>
              </a:rPr>
              <a:t>Complaints about other vendors</a:t>
            </a:r>
          </a:p>
          <a:p>
            <a:pPr marL="457200" indent="-412750" defTabSz="1371600"/>
            <a:r>
              <a:rPr lang="en-US" sz="3200" dirty="0">
                <a:latin typeface="Calibri" panose="020F0502020204030204" pitchFamily="34" charset="0"/>
                <a:ea typeface="Tahoma" pitchFamily="34" charset="0"/>
                <a:cs typeface="Calibri" panose="020F0502020204030204" pitchFamily="34" charset="0"/>
              </a:rPr>
              <a:t>May use form in the Vendor Manual or on the website at </a:t>
            </a:r>
            <a:r>
              <a:rPr lang="en-US" sz="3200" dirty="0">
                <a:latin typeface="Calibri" panose="020F0502020204030204" pitchFamily="34" charset="0"/>
                <a:ea typeface="Tahoma" pitchFamily="34" charset="0"/>
                <a:cs typeface="Calibri" panose="020F0502020204030204" pitchFamily="34" charset="0"/>
                <a:hlinkClick r:id="rId6"/>
              </a:rPr>
              <a:t>https://www.ncdhhs.gov/wicvendorsconnection</a:t>
            </a:r>
            <a:endParaRPr lang="en-US" sz="3200" dirty="0">
              <a:latin typeface="Calibri" panose="020F0502020204030204" pitchFamily="34" charset="0"/>
              <a:ea typeface="Tahoma" pitchFamily="34" charset="0"/>
              <a:cs typeface="Calibri" panose="020F0502020204030204" pitchFamily="34" charset="0"/>
            </a:endParaRPr>
          </a:p>
          <a:p>
            <a:pPr marL="457200" indent="-412750" defTabSz="1371600"/>
            <a:endParaRPr lang="en-US" dirty="0">
              <a:latin typeface="Calibri" panose="020F0502020204030204" pitchFamily="34" charset="0"/>
              <a:ea typeface="Tahoma"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6528572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208" y="847600"/>
            <a:ext cx="4618735"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107811" y="1008709"/>
            <a:ext cx="3764718" cy="4064628"/>
          </a:xfrm>
        </p:spPr>
        <p:txBody>
          <a:bodyPr>
            <a:normAutofit/>
          </a:bodyPr>
          <a:lstStyle/>
          <a:p>
            <a:pPr algn="ctr"/>
            <a:r>
              <a:rPr lang="en-US" sz="6000" b="1" dirty="0">
                <a:solidFill>
                  <a:srgbClr val="FFFFFF"/>
                </a:solidFill>
                <a:latin typeface="Calibri" panose="020F0502020204030204" pitchFamily="34" charset="0"/>
                <a:ea typeface="Tahoma" panose="020B0604030504040204" pitchFamily="34" charset="0"/>
                <a:cs typeface="Calibri" panose="020F0502020204030204" pitchFamily="34" charset="0"/>
              </a:rPr>
              <a:t>Training Employees</a:t>
            </a:r>
            <a:endParaRPr lang="en-US" sz="6000" b="1" dirty="0">
              <a:solidFill>
                <a:srgbClr val="FFFFFF"/>
              </a:solidFill>
              <a:latin typeface="Calibri" panose="020F0502020204030204" pitchFamily="34" charset="0"/>
              <a:cs typeface="Calibri" panose="020F0502020204030204" pitchFamily="34" charset="0"/>
            </a:endParaRPr>
          </a:p>
        </p:txBody>
      </p:sp>
      <p:sp>
        <p:nvSpPr>
          <p:cNvPr id="40" name="Freeform: Shape 39">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390" y="0"/>
            <a:ext cx="11548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0479" y="-1"/>
            <a:ext cx="1736948"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699"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custDataLst>
              <p:tags r:id="rId3"/>
            </p:custDataLst>
          </p:nvPr>
        </p:nvSpPr>
        <p:spPr>
          <a:xfrm>
            <a:off x="5066405" y="959535"/>
            <a:ext cx="6629400" cy="5579920"/>
          </a:xfrm>
        </p:spPr>
        <p:txBody>
          <a:bodyPr anchor="t">
            <a:normAutofit fontScale="92500" lnSpcReduction="10000"/>
          </a:bodyPr>
          <a:lstStyle/>
          <a:p>
            <a:pPr marL="457200" indent="-412750">
              <a:spcAft>
                <a:spcPts val="600"/>
              </a:spcAft>
            </a:pPr>
            <a:r>
              <a:rPr lang="en-US" sz="3200" dirty="0">
                <a:latin typeface="Calibri" panose="020F0502020204030204" pitchFamily="34" charset="0"/>
                <a:ea typeface="Tahoma" panose="020B0604030504040204" pitchFamily="34" charset="0"/>
                <a:cs typeface="Calibri" panose="020F0502020204030204" pitchFamily="34" charset="0"/>
              </a:rPr>
              <a:t>Vendor owners/managers are responsible for training all cashiers on WIC as it pertains to the following: </a:t>
            </a:r>
          </a:p>
          <a:p>
            <a:pPr marL="747713" lvl="1" indent="-290513">
              <a:spcAft>
                <a:spcPts val="600"/>
              </a:spcAft>
              <a:buFont typeface="Wingdings" panose="05000000000000000000" pitchFamily="2" charset="2"/>
              <a:buChar char="ü"/>
            </a:pPr>
            <a:r>
              <a:rPr lang="en-US" sz="3200" dirty="0">
                <a:latin typeface="Calibri" panose="020F0502020204030204" pitchFamily="34" charset="0"/>
                <a:ea typeface="Tahoma" panose="020B0604030504040204" pitchFamily="34" charset="0"/>
                <a:cs typeface="Calibri" panose="020F0502020204030204" pitchFamily="34" charset="0"/>
              </a:rPr>
              <a:t>Exempt infant formulas and WIC-eligible </a:t>
            </a:r>
            <a:r>
              <a:rPr lang="en-US" sz="3200" dirty="0" err="1">
                <a:latin typeface="Calibri" panose="020F0502020204030204" pitchFamily="34" charset="0"/>
                <a:ea typeface="Tahoma" panose="020B0604030504040204" pitchFamily="34" charset="0"/>
                <a:cs typeface="Calibri" panose="020F0502020204030204" pitchFamily="34" charset="0"/>
              </a:rPr>
              <a:t>nutritionals</a:t>
            </a:r>
            <a:r>
              <a:rPr lang="en-US" sz="3200" dirty="0">
                <a:latin typeface="Calibri" panose="020F0502020204030204" pitchFamily="34" charset="0"/>
                <a:ea typeface="Tahoma" panose="020B0604030504040204" pitchFamily="34" charset="0"/>
                <a:cs typeface="Calibri" panose="020F0502020204030204" pitchFamily="34" charset="0"/>
              </a:rPr>
              <a:t> </a:t>
            </a:r>
            <a:r>
              <a:rPr lang="en-US" sz="3200" dirty="0">
                <a:latin typeface="Calibri" panose="020F0502020204030204" pitchFamily="34" charset="0"/>
                <a:ea typeface="Tahoma" panose="020B0604030504040204" pitchFamily="34" charset="0"/>
                <a:cs typeface="Calibri" panose="020F0502020204030204" pitchFamily="34" charset="0"/>
                <a:hlinkClick r:id="rId6"/>
              </a:rPr>
              <a:t>https://www.ncdhhs.gov/wicvendorsconnection</a:t>
            </a:r>
            <a:endParaRPr lang="en-US" sz="3200" dirty="0">
              <a:latin typeface="Calibri" panose="020F0502020204030204" pitchFamily="34" charset="0"/>
              <a:ea typeface="Tahoma" panose="020B0604030504040204" pitchFamily="34" charset="0"/>
              <a:cs typeface="Calibri" panose="020F0502020204030204" pitchFamily="34" charset="0"/>
            </a:endParaRPr>
          </a:p>
          <a:p>
            <a:pPr marL="747713" lvl="1" indent="-290513">
              <a:spcAft>
                <a:spcPts val="600"/>
              </a:spcAft>
              <a:buFont typeface="Wingdings" panose="05000000000000000000" pitchFamily="2" charset="2"/>
              <a:buChar char="ü"/>
            </a:pPr>
            <a:r>
              <a:rPr lang="en-US" sz="3200" dirty="0">
                <a:latin typeface="Calibri" panose="020F0502020204030204" pitchFamily="34" charset="0"/>
                <a:ea typeface="Tahoma" panose="020B0604030504040204" pitchFamily="34" charset="0"/>
                <a:cs typeface="Calibri" panose="020F0502020204030204" pitchFamily="34" charset="0"/>
              </a:rPr>
              <a:t>Allowing same courtesies to WIC customers that are provided to non-WIC customers</a:t>
            </a:r>
          </a:p>
          <a:p>
            <a:pPr lvl="1">
              <a:buFont typeface="Wingdings" panose="05000000000000000000" pitchFamily="2" charset="2"/>
              <a:buChar char="ü"/>
            </a:pPr>
            <a:r>
              <a:rPr lang="en-US" sz="3200" dirty="0">
                <a:latin typeface="Calibri" panose="020F0502020204030204" pitchFamily="34" charset="0"/>
                <a:ea typeface="Tahoma" panose="020B0604030504040204" pitchFamily="34" charset="0"/>
                <a:cs typeface="Calibri" panose="020F0502020204030204" pitchFamily="34" charset="0"/>
              </a:rPr>
              <a:t>Completing </a:t>
            </a:r>
            <a:r>
              <a:rPr lang="en-US" sz="3200" dirty="0" err="1">
                <a:latin typeface="Calibri" panose="020F0502020204030204" pitchFamily="34" charset="0"/>
                <a:ea typeface="Tahoma" pitchFamily="34" charset="0"/>
                <a:cs typeface="Calibri" panose="020F0502020204030204" pitchFamily="34" charset="0"/>
              </a:rPr>
              <a:t>eWIC</a:t>
            </a:r>
            <a:r>
              <a:rPr lang="en-US" sz="3200" dirty="0">
                <a:latin typeface="Calibri" panose="020F0502020204030204" pitchFamily="34" charset="0"/>
                <a:ea typeface="Tahoma" pitchFamily="34" charset="0"/>
                <a:cs typeface="Calibri" panose="020F0502020204030204" pitchFamily="34" charset="0"/>
              </a:rPr>
              <a:t> transactions </a:t>
            </a:r>
          </a:p>
          <a:p>
            <a:pPr marL="747713" lvl="1" indent="-290513">
              <a:buFont typeface="Wingdings" panose="05000000000000000000" pitchFamily="2" charset="2"/>
              <a:buChar char="ü"/>
            </a:pPr>
            <a:r>
              <a:rPr lang="en-US" sz="3200" dirty="0">
                <a:latin typeface="Calibri" panose="020F0502020204030204" pitchFamily="34" charset="0"/>
                <a:ea typeface="MS PGothic" panose="020B0600070205080204" pitchFamily="34" charset="-128"/>
                <a:cs typeface="Calibri" panose="020F0502020204030204" pitchFamily="34" charset="0"/>
              </a:rPr>
              <a:t>A</a:t>
            </a:r>
            <a:r>
              <a:rPr lang="en-US" sz="3200" dirty="0">
                <a:effectLst/>
                <a:latin typeface="Calibri" panose="020F0502020204030204" pitchFamily="34" charset="0"/>
                <a:ea typeface="MS PGothic" panose="020B0600070205080204" pitchFamily="34" charset="-128"/>
                <a:cs typeface="Calibri" panose="020F0502020204030204" pitchFamily="34" charset="0"/>
              </a:rPr>
              <a:t>ll other NC WIC-vendor related policies and procedures</a:t>
            </a:r>
            <a:endParaRPr lang="en-US" sz="3200" dirty="0">
              <a:latin typeface="Calibri" panose="020F0502020204030204" pitchFamily="34" charset="0"/>
              <a:ea typeface="Tahoma" pitchFamily="34" charset="0"/>
              <a:cs typeface="Calibri" panose="020F0502020204030204" pitchFamily="34" charset="0"/>
            </a:endParaRPr>
          </a:p>
        </p:txBody>
      </p:sp>
      <p:sp>
        <p:nvSpPr>
          <p:cNvPr id="46" name="Freeform: Shape 45">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7776"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4169" y="5717905"/>
            <a:ext cx="1771147"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1895" y="6258755"/>
            <a:ext cx="1565532"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ustDataLst>
      <p:tags r:id="rId1"/>
    </p:custDataLst>
    <p:extLst>
      <p:ext uri="{BB962C8B-B14F-4D97-AF65-F5344CB8AC3E}">
        <p14:creationId xmlns:p14="http://schemas.microsoft.com/office/powerpoint/2010/main" val="21926191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4">
            <a:extLst>
              <a:ext uri="{FF2B5EF4-FFF2-40B4-BE49-F238E27FC236}">
                <a16:creationId xmlns:a16="http://schemas.microsoft.com/office/drawing/2014/main" id="{3A030A91-191F-492D-8D2E-2033F41CA85F}"/>
              </a:ext>
            </a:extLst>
          </p:cNvPr>
          <p:cNvSpPr>
            <a:spLocks noGrp="1"/>
          </p:cNvSpPr>
          <p:nvPr>
            <p:ph type="ctrTitle"/>
          </p:nvPr>
        </p:nvSpPr>
        <p:spPr>
          <a:xfrm>
            <a:off x="989520" y="1857186"/>
            <a:ext cx="6439025" cy="2118118"/>
          </a:xfrm>
        </p:spPr>
        <p:txBody>
          <a:bodyPr anchor="b">
            <a:normAutofit/>
          </a:bodyPr>
          <a:lstStyle/>
          <a:p>
            <a:r>
              <a:rPr lang="en-US" sz="8800" dirty="0">
                <a:latin typeface="Calibri" panose="020F0502020204030204" pitchFamily="34" charset="0"/>
                <a:cs typeface="Calibri" panose="020F0502020204030204" pitchFamily="34" charset="0"/>
              </a:rPr>
              <a:t>Questions?</a:t>
            </a:r>
          </a:p>
        </p:txBody>
      </p:sp>
      <p:sp>
        <p:nvSpPr>
          <p:cNvPr id="46" name="Freeform: Shape 45">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2339" y="0"/>
            <a:ext cx="1736948"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4584" y="1"/>
            <a:ext cx="1154841"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9" name="Graphic 28" descr="Question mark">
            <a:extLst>
              <a:ext uri="{FF2B5EF4-FFF2-40B4-BE49-F238E27FC236}">
                <a16:creationId xmlns:a16="http://schemas.microsoft.com/office/drawing/2014/main" id="{73EDCB3D-4FEB-AF9B-6ACE-AEEFFA6EF3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90670" y="1209578"/>
            <a:ext cx="4055897" cy="4055897"/>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50" name="Freeform: Shape 49">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9125" y="2916245"/>
            <a:ext cx="159700"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6578" y="5717906"/>
            <a:ext cx="1771148"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5779" y="6258756"/>
            <a:ext cx="1565533"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1048" y="5835650"/>
            <a:ext cx="1547777"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custDataLst>
      <p:tags r:id="rId1"/>
    </p:custDataLst>
    <p:extLst>
      <p:ext uri="{BB962C8B-B14F-4D97-AF65-F5344CB8AC3E}">
        <p14:creationId xmlns:p14="http://schemas.microsoft.com/office/powerpoint/2010/main" val="1701077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71" name="Rectangle 6170">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3" name="Freeform: Shape 6172">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6036" y="1"/>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4574252D-21A9-CB40-E59E-84158E7E812C}"/>
              </a:ext>
            </a:extLst>
          </p:cNvPr>
          <p:cNvSpPr txBox="1"/>
          <p:nvPr/>
        </p:nvSpPr>
        <p:spPr>
          <a:xfrm>
            <a:off x="837981" y="365125"/>
            <a:ext cx="10512862" cy="1325563"/>
          </a:xfrm>
          <a:prstGeom prst="rect">
            <a:avLst/>
          </a:prstGeom>
        </p:spPr>
        <p:txBody>
          <a:bodyPr vert="horz" lIns="91440" tIns="45720" rIns="91440" bIns="45720" rtlCol="0" anchor="ctr">
            <a:normAutofit lnSpcReduction="10000"/>
          </a:bodyPr>
          <a:lstStyle/>
          <a:p>
            <a:pPr defTabSz="914400">
              <a:lnSpc>
                <a:spcPct val="90000"/>
              </a:lnSpc>
              <a:spcBef>
                <a:spcPct val="0"/>
              </a:spcBef>
              <a:spcAft>
                <a:spcPts val="600"/>
              </a:spcAft>
            </a:pPr>
            <a:r>
              <a:rPr kumimoji="0" lang="en-US" sz="4800" b="1" i="0" u="none" strike="noStrike" kern="1200" cap="none" spc="0" normalizeH="0" baseline="0" noProof="0" dirty="0">
                <a:ln>
                  <a:noFill/>
                </a:ln>
                <a:solidFill>
                  <a:schemeClr val="tx1"/>
                </a:solidFill>
                <a:effectLst/>
                <a:uLnTx/>
                <a:uFillTx/>
                <a:latin typeface="+mj-lt"/>
                <a:ea typeface="+mj-ea"/>
                <a:cs typeface="+mj-cs"/>
              </a:rPr>
              <a:t>Review: Free-standing Pharmacy Vendors</a:t>
            </a:r>
            <a:endParaRPr lang="en-US" sz="4800" kern="1200" dirty="0">
              <a:solidFill>
                <a:schemeClr val="tx1"/>
              </a:solidFill>
              <a:latin typeface="+mj-lt"/>
              <a:ea typeface="+mj-ea"/>
              <a:cs typeface="+mj-cs"/>
            </a:endParaRPr>
          </a:p>
        </p:txBody>
      </p:sp>
      <p:sp>
        <p:nvSpPr>
          <p:cNvPr id="6175" name="Arc 617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034" y="2183755"/>
            <a:ext cx="4083433" cy="408237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Content Placeholder 6">
            <a:extLst>
              <a:ext uri="{FF2B5EF4-FFF2-40B4-BE49-F238E27FC236}">
                <a16:creationId xmlns:a16="http://schemas.microsoft.com/office/drawing/2014/main" id="{2602EC3E-64C8-AC80-E5AB-2C6016ECE2D4}"/>
              </a:ext>
            </a:extLst>
          </p:cNvPr>
          <p:cNvSpPr>
            <a:spLocks noGrp="1"/>
          </p:cNvSpPr>
          <p:nvPr>
            <p:ph idx="1"/>
          </p:nvPr>
        </p:nvSpPr>
        <p:spPr>
          <a:xfrm>
            <a:off x="1293812" y="1905000"/>
            <a:ext cx="9212008" cy="3355975"/>
          </a:xfrm>
        </p:spPr>
        <p:txBody>
          <a:bodyPr vert="horz" lIns="91440" tIns="45720" rIns="91440" bIns="45720" rtlCol="0">
            <a:normAutofit/>
          </a:bodyPr>
          <a:lstStyle/>
          <a:p>
            <a:pPr marL="615950"/>
            <a:r>
              <a:rPr lang="en-US" sz="3200" dirty="0"/>
              <a:t>Does not operate within a retail store</a:t>
            </a:r>
          </a:p>
          <a:p>
            <a:pPr marL="615950"/>
            <a:r>
              <a:rPr lang="en-US" sz="3200" dirty="0"/>
              <a:t>May have a Free-standing Pharmacy: </a:t>
            </a:r>
          </a:p>
          <a:p>
            <a:pPr lvl="2"/>
            <a:r>
              <a:rPr lang="en-US" sz="2800" dirty="0"/>
              <a:t>Pharmacy that has an individual or corporate agreement</a:t>
            </a:r>
          </a:p>
          <a:p>
            <a:pPr marL="615950"/>
            <a:r>
              <a:rPr lang="en-US" sz="3200" dirty="0"/>
              <a:t>Definition can be found in the WIC Vendor Manual</a:t>
            </a:r>
          </a:p>
          <a:p>
            <a:endParaRPr lang="en-US" dirty="0"/>
          </a:p>
        </p:txBody>
      </p:sp>
    </p:spTree>
    <p:custDataLst>
      <p:tags r:id="rId1"/>
    </p:custDataLst>
    <p:extLst>
      <p:ext uri="{BB962C8B-B14F-4D97-AF65-F5344CB8AC3E}">
        <p14:creationId xmlns:p14="http://schemas.microsoft.com/office/powerpoint/2010/main" val="13613037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Rectangle 35">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195" y="148929"/>
            <a:ext cx="6558434"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74897E15-F41D-4B10-96C1-4E8F33E42A37}"/>
              </a:ext>
            </a:extLst>
          </p:cNvPr>
          <p:cNvSpPr>
            <a:spLocks noGrp="1"/>
          </p:cNvSpPr>
          <p:nvPr>
            <p:ph type="title"/>
            <p:custDataLst>
              <p:tags r:id="rId2"/>
            </p:custDataLst>
          </p:nvPr>
        </p:nvSpPr>
        <p:spPr>
          <a:xfrm>
            <a:off x="2513012" y="1781877"/>
            <a:ext cx="7162800" cy="2819400"/>
          </a:xfrm>
        </p:spPr>
        <p:txBody>
          <a:bodyPr vert="horz" lIns="91440" tIns="45720" rIns="91440" bIns="45720" rtlCol="0" anchor="b">
            <a:normAutofit/>
          </a:bodyPr>
          <a:lstStyle/>
          <a:p>
            <a:pPr algn="ctr"/>
            <a:r>
              <a:rPr lang="en-US" sz="6000" b="1" kern="1200" cap="all" dirty="0">
                <a:solidFill>
                  <a:schemeClr val="tx1"/>
                </a:solidFill>
                <a:latin typeface="Calibri" panose="020F0502020204030204" pitchFamily="34" charset="0"/>
                <a:cs typeface="Calibri" panose="020F0502020204030204" pitchFamily="34" charset="0"/>
              </a:rPr>
              <a:t>2024 </a:t>
            </a:r>
            <a:br>
              <a:rPr lang="en-US" sz="6000" b="1" kern="1200" cap="all" dirty="0">
                <a:solidFill>
                  <a:schemeClr val="tx1"/>
                </a:solidFill>
                <a:latin typeface="Calibri" panose="020F0502020204030204" pitchFamily="34" charset="0"/>
                <a:cs typeface="Calibri" panose="020F0502020204030204" pitchFamily="34" charset="0"/>
              </a:rPr>
            </a:br>
            <a:r>
              <a:rPr lang="en-US" sz="6000" b="1" kern="1200" cap="all" dirty="0">
                <a:solidFill>
                  <a:schemeClr val="tx1"/>
                </a:solidFill>
                <a:latin typeface="Calibri" panose="020F0502020204030204" pitchFamily="34" charset="0"/>
                <a:cs typeface="Calibri" panose="020F0502020204030204" pitchFamily="34" charset="0"/>
              </a:rPr>
              <a:t>Reauthorization</a:t>
            </a:r>
            <a:r>
              <a:rPr lang="en-US" sz="6000" kern="1200" cap="all" dirty="0">
                <a:solidFill>
                  <a:schemeClr val="tx1"/>
                </a:solidFill>
                <a:latin typeface="Calibri" panose="020F0502020204030204" pitchFamily="34" charset="0"/>
                <a:cs typeface="Calibri" panose="020F0502020204030204" pitchFamily="34" charset="0"/>
              </a:rPr>
              <a:t> </a:t>
            </a:r>
            <a:r>
              <a:rPr lang="en-US" sz="6000" b="1" kern="1200" cap="all" dirty="0">
                <a:solidFill>
                  <a:schemeClr val="tx1"/>
                </a:solidFill>
                <a:latin typeface="Calibri" panose="020F0502020204030204" pitchFamily="34" charset="0"/>
                <a:cs typeface="Calibri" panose="020F0502020204030204" pitchFamily="34" charset="0"/>
              </a:rPr>
              <a:t>process</a:t>
            </a:r>
          </a:p>
        </p:txBody>
      </p:sp>
      <p:sp>
        <p:nvSpPr>
          <p:cNvPr id="40" name="Arc 39">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3469" y="6170"/>
            <a:ext cx="6814487"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2" name="Oval 41">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8859" y="5310973"/>
            <a:ext cx="705764"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46690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66186"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CA583E-5392-4002-AD5C-AA4E27C4D8B0}"/>
              </a:ext>
            </a:extLst>
          </p:cNvPr>
          <p:cNvSpPr>
            <a:spLocks noGrp="1"/>
          </p:cNvSpPr>
          <p:nvPr>
            <p:ph type="title"/>
          </p:nvPr>
        </p:nvSpPr>
        <p:spPr>
          <a:xfrm>
            <a:off x="1" y="1153571"/>
            <a:ext cx="4166185" cy="4461163"/>
          </a:xfrm>
        </p:spPr>
        <p:txBody>
          <a:bodyPr>
            <a:normAutofit/>
          </a:bodyPr>
          <a:lstStyle/>
          <a:p>
            <a:pPr algn="ctr"/>
            <a:r>
              <a:rPr lang="en-US" sz="6000" b="1" i="0" dirty="0">
                <a:solidFill>
                  <a:srgbClr val="FFFFFF"/>
                </a:solidFill>
                <a:effectLst/>
                <a:latin typeface="Calibri" panose="020F0502020204030204" pitchFamily="34" charset="0"/>
                <a:cs typeface="Calibri" panose="020F0502020204030204" pitchFamily="34" charset="0"/>
              </a:rPr>
              <a:t>Completing Required Forms</a:t>
            </a:r>
            <a:endParaRPr lang="en-US" sz="6000" dirty="0">
              <a:solidFill>
                <a:srgbClr val="FFFFFF"/>
              </a:solidFill>
              <a:latin typeface="Calibri" panose="020F0502020204030204" pitchFamily="34" charset="0"/>
              <a:cs typeface="Calibri" panose="020F0502020204030204" pitchFamily="34" charset="0"/>
            </a:endParaRPr>
          </a:p>
        </p:txBody>
      </p:sp>
      <p:sp>
        <p:nvSpPr>
          <p:cNvPr id="34" name="Arc 3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48435" y="2455479"/>
            <a:ext cx="4082370"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FBC4026-3C6E-45EC-824C-397346C4DEF9}"/>
              </a:ext>
            </a:extLst>
          </p:cNvPr>
          <p:cNvSpPr>
            <a:spLocks noGrp="1"/>
          </p:cNvSpPr>
          <p:nvPr>
            <p:ph idx="1"/>
          </p:nvPr>
        </p:nvSpPr>
        <p:spPr>
          <a:xfrm>
            <a:off x="4166186" y="500856"/>
            <a:ext cx="7184656" cy="6038056"/>
          </a:xfrm>
        </p:spPr>
        <p:txBody>
          <a:bodyPr anchor="ctr">
            <a:normAutofit lnSpcReduction="10000"/>
          </a:bodyPr>
          <a:lstStyle/>
          <a:p>
            <a:pPr fontAlgn="auto"/>
            <a:r>
              <a:rPr lang="en-US" sz="3200" dirty="0">
                <a:latin typeface="Calibri" panose="020F0502020204030204" pitchFamily="34" charset="0"/>
                <a:cs typeface="Calibri" panose="020F0502020204030204" pitchFamily="34" charset="0"/>
              </a:rPr>
              <a:t>To comply with reauthorization requirements, new documents must be completed</a:t>
            </a:r>
          </a:p>
          <a:p>
            <a:pPr fontAlgn="auto"/>
            <a:r>
              <a:rPr lang="en-US" sz="3200" b="1" dirty="0">
                <a:latin typeface="Calibri" panose="020F0502020204030204" pitchFamily="34" charset="0"/>
                <a:cs typeface="Calibri" panose="020F0502020204030204" pitchFamily="34" charset="0"/>
              </a:rPr>
              <a:t>Corporate Contract Vendors</a:t>
            </a:r>
            <a:endParaRPr lang="en-US" sz="3200" dirty="0">
              <a:latin typeface="Calibri" panose="020F0502020204030204" pitchFamily="34" charset="0"/>
              <a:cs typeface="Calibri" panose="020F0502020204030204" pitchFamily="34" charset="0"/>
            </a:endParaRPr>
          </a:p>
          <a:p>
            <a:pPr marL="799963" lvl="1" indent="-342900">
              <a:buFont typeface="Courier New" panose="02070309020205020404" pitchFamily="49" charset="0"/>
              <a:buChar char="o"/>
            </a:pPr>
            <a:r>
              <a:rPr lang="en-US" sz="2800" dirty="0">
                <a:latin typeface="Calibri" panose="020F0502020204030204" pitchFamily="34" charset="0"/>
                <a:cs typeface="Calibri" panose="020F0502020204030204" pitchFamily="34" charset="0"/>
              </a:rPr>
              <a:t>The corporate office will:</a:t>
            </a:r>
          </a:p>
          <a:p>
            <a:pPr marL="1257026" lvl="2" indent="-342900">
              <a:buFont typeface="Wingdings" panose="05000000000000000000" pitchFamily="2" charset="2"/>
              <a:buChar char="ü"/>
            </a:pPr>
            <a:r>
              <a:rPr lang="en-US" sz="2400" dirty="0">
                <a:latin typeface="Calibri" panose="020F0502020204030204" pitchFamily="34" charset="0"/>
                <a:cs typeface="Calibri" panose="020F0502020204030204" pitchFamily="34" charset="0"/>
              </a:rPr>
              <a:t>Update the vendor record using the Vendor Portal</a:t>
            </a:r>
          </a:p>
          <a:p>
            <a:pPr marL="1254125" lvl="2" indent="-339725" fontAlgn="auto">
              <a:buFont typeface="Wingdings" panose="05000000000000000000" pitchFamily="2" charset="2"/>
              <a:buChar char="ü"/>
            </a:pPr>
            <a:r>
              <a:rPr lang="en-US" sz="2400" b="0" i="0" dirty="0">
                <a:effectLst/>
                <a:latin typeface="Calibri" panose="020F0502020204030204" pitchFamily="34" charset="0"/>
                <a:cs typeface="Calibri" panose="020F0502020204030204" pitchFamily="34" charset="0"/>
              </a:rPr>
              <a:t>Will complete one of the following for all store locations</a:t>
            </a:r>
          </a:p>
          <a:p>
            <a:pPr marL="1531537" lvl="3" indent="-342900">
              <a:buFont typeface="Courier New" panose="02070309020205020404" pitchFamily="49" charset="0"/>
              <a:buChar char="o"/>
            </a:pPr>
            <a:r>
              <a:rPr lang="en-US" sz="2000" dirty="0">
                <a:effectLst/>
                <a:ea typeface="MS PGothic" panose="020B0600070205080204" pitchFamily="34" charset="-128"/>
              </a:rPr>
              <a:t>NC WIC Vendor Agreement</a:t>
            </a:r>
          </a:p>
          <a:p>
            <a:pPr marL="1531537" lvl="3" indent="-342900">
              <a:buFont typeface="Courier New" panose="02070309020205020404" pitchFamily="49" charset="0"/>
              <a:buChar char="o"/>
            </a:pPr>
            <a:r>
              <a:rPr lang="en-US" sz="2000" dirty="0">
                <a:effectLst/>
                <a:ea typeface="MS PGothic" panose="020B0600070205080204" pitchFamily="34" charset="-128"/>
              </a:rPr>
              <a:t>Above 50% Self-declaration form</a:t>
            </a:r>
          </a:p>
          <a:p>
            <a:pPr marL="1531537" lvl="3" indent="-342900">
              <a:buFont typeface="Courier New" panose="02070309020205020404" pitchFamily="49" charset="0"/>
              <a:buChar char="o"/>
            </a:pPr>
            <a:r>
              <a:rPr lang="en-US" sz="2000" dirty="0" err="1">
                <a:effectLst/>
                <a:ea typeface="MS PGothic" panose="020B0600070205080204" pitchFamily="34" charset="-128"/>
              </a:rPr>
              <a:t>eWIC</a:t>
            </a:r>
            <a:r>
              <a:rPr lang="en-US" sz="2000" dirty="0">
                <a:effectLst/>
                <a:ea typeface="MS PGothic" panose="020B0600070205080204" pitchFamily="34" charset="-128"/>
              </a:rPr>
              <a:t> Update for Corporate Vendors</a:t>
            </a:r>
            <a:endParaRPr lang="en-US" sz="2000" dirty="0">
              <a:latin typeface="Calibri" panose="020F0502020204030204" pitchFamily="34" charset="0"/>
              <a:cs typeface="Calibri" panose="020F0502020204030204" pitchFamily="34" charset="0"/>
            </a:endParaRPr>
          </a:p>
          <a:p>
            <a:pPr marL="799963" lvl="1" indent="-342900">
              <a:buFont typeface="Courier New" panose="02070309020205020404" pitchFamily="49" charset="0"/>
              <a:buChar char="o"/>
            </a:pPr>
            <a:r>
              <a:rPr lang="en-US" sz="2800" i="1" u="sng" dirty="0">
                <a:latin typeface="Calibri" panose="020F0502020204030204" pitchFamily="34" charset="0"/>
                <a:cs typeface="Calibri" panose="020F0502020204030204" pitchFamily="34" charset="0"/>
              </a:rPr>
              <a:t>Individual corporate contract store </a:t>
            </a:r>
            <a:r>
              <a:rPr lang="en-US" sz="2800" dirty="0">
                <a:latin typeface="Calibri" panose="020F0502020204030204" pitchFamily="34" charset="0"/>
                <a:cs typeface="Calibri" panose="020F0502020204030204" pitchFamily="34" charset="0"/>
              </a:rPr>
              <a:t>managers must complete annual training and submit the </a:t>
            </a:r>
            <a:r>
              <a:rPr lang="en-US" sz="2800" b="1" dirty="0">
                <a:latin typeface="Calibri" panose="020F0502020204030204" pitchFamily="34" charset="0"/>
                <a:cs typeface="Calibri" panose="020F0502020204030204" pitchFamily="34" charset="0"/>
              </a:rPr>
              <a:t>Verification of Attendance</a:t>
            </a:r>
            <a:endParaRPr lang="en-US" sz="2800" dirty="0"/>
          </a:p>
          <a:p>
            <a:endParaRPr lang="en-US" dirty="0"/>
          </a:p>
        </p:txBody>
      </p:sp>
    </p:spTree>
    <p:custDataLst>
      <p:tags r:id="rId1"/>
    </p:custDataLst>
    <p:extLst>
      <p:ext uri="{BB962C8B-B14F-4D97-AF65-F5344CB8AC3E}">
        <p14:creationId xmlns:p14="http://schemas.microsoft.com/office/powerpoint/2010/main" val="41609539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4B2176-C151-A53D-30C7-4987933EA27D}"/>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66186"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B8BF48-C5C4-A565-F1F0-6D8CF17296EA}"/>
              </a:ext>
            </a:extLst>
          </p:cNvPr>
          <p:cNvSpPr>
            <a:spLocks noGrp="1"/>
          </p:cNvSpPr>
          <p:nvPr>
            <p:ph type="title"/>
            <p:custDataLst>
              <p:tags r:id="rId2"/>
            </p:custDataLst>
          </p:nvPr>
        </p:nvSpPr>
        <p:spPr>
          <a:xfrm>
            <a:off x="27980" y="1198418"/>
            <a:ext cx="3886221" cy="4461163"/>
          </a:xfrm>
        </p:spPr>
        <p:txBody>
          <a:bodyPr>
            <a:noAutofit/>
          </a:bodyPr>
          <a:lstStyle/>
          <a:p>
            <a:pPr algn="ctr"/>
            <a:r>
              <a:rPr lang="en-US" sz="6000" b="1" dirty="0">
                <a:solidFill>
                  <a:srgbClr val="FFFFFF"/>
                </a:solidFill>
                <a:latin typeface="Calibri" panose="020F0502020204030204" pitchFamily="34" charset="0"/>
                <a:ea typeface="Tahoma" panose="020B0604030504040204" pitchFamily="34" charset="0"/>
                <a:cs typeface="Calibri" panose="020F0502020204030204" pitchFamily="34" charset="0"/>
              </a:rPr>
              <a:t>Completing Required Forms continued</a:t>
            </a:r>
            <a:endParaRPr lang="en-US" sz="6000" b="1" dirty="0">
              <a:solidFill>
                <a:srgbClr val="FFFFFF"/>
              </a:solidFill>
              <a:latin typeface="Calibri" panose="020F0502020204030204" pitchFamily="34" charset="0"/>
              <a:cs typeface="Calibri" panose="020F0502020204030204" pitchFamily="34" charset="0"/>
            </a:endParaRPr>
          </a:p>
        </p:txBody>
      </p:sp>
      <p:sp>
        <p:nvSpPr>
          <p:cNvPr id="40" name="Arc 3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48435" y="2455479"/>
            <a:ext cx="4082370"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7F83964-DD40-5BCC-BF99-BEF984AF090E}"/>
              </a:ext>
            </a:extLst>
          </p:cNvPr>
          <p:cNvSpPr>
            <a:spLocks noGrp="1"/>
          </p:cNvSpPr>
          <p:nvPr>
            <p:ph idx="1"/>
            <p:custDataLst>
              <p:tags r:id="rId3"/>
            </p:custDataLst>
          </p:nvPr>
        </p:nvSpPr>
        <p:spPr>
          <a:xfrm>
            <a:off x="4166187" y="591344"/>
            <a:ext cx="7184656" cy="6038056"/>
          </a:xfrm>
        </p:spPr>
        <p:txBody>
          <a:bodyPr anchor="ctr">
            <a:normAutofit fontScale="92500" lnSpcReduction="10000"/>
          </a:bodyPr>
          <a:lstStyle/>
          <a:p>
            <a:pPr fontAlgn="auto"/>
            <a:r>
              <a:rPr lang="en-US" sz="3200" b="0" i="0" dirty="0">
                <a:effectLst/>
                <a:latin typeface="Calibri" panose="020F0502020204030204" pitchFamily="34" charset="0"/>
                <a:cs typeface="Calibri" panose="020F0502020204030204" pitchFamily="34" charset="0"/>
              </a:rPr>
              <a:t>All </a:t>
            </a:r>
            <a:r>
              <a:rPr lang="en-US" sz="3200" b="1" i="0" dirty="0">
                <a:effectLst/>
                <a:latin typeface="Calibri" panose="020F0502020204030204" pitchFamily="34" charset="0"/>
                <a:cs typeface="Calibri" panose="020F0502020204030204" pitchFamily="34" charset="0"/>
              </a:rPr>
              <a:t>non-corporate contract pharmacy vendors </a:t>
            </a:r>
            <a:r>
              <a:rPr lang="en-US" sz="3200" b="0" i="0" dirty="0">
                <a:effectLst/>
                <a:latin typeface="Calibri" panose="020F0502020204030204" pitchFamily="34" charset="0"/>
                <a:cs typeface="Calibri" panose="020F0502020204030204" pitchFamily="34" charset="0"/>
              </a:rPr>
              <a:t>must complete:</a:t>
            </a:r>
          </a:p>
          <a:p>
            <a:pPr marL="742950" lvl="1" indent="-285750" fontAlgn="auto">
              <a:buFont typeface="Arial" panose="020B0604020202020204" pitchFamily="34" charset="0"/>
              <a:buChar char="•"/>
            </a:pPr>
            <a:r>
              <a:rPr lang="en-US" sz="2800" b="0" i="0" dirty="0">
                <a:effectLst/>
                <a:latin typeface="Calibri" panose="020F0502020204030204" pitchFamily="34" charset="0"/>
                <a:cs typeface="Calibri" panose="020F0502020204030204" pitchFamily="34" charset="0"/>
              </a:rPr>
              <a:t>NC WIC Vendor Agreement</a:t>
            </a:r>
          </a:p>
          <a:p>
            <a:pPr marL="742950" lvl="1" indent="-285750" fontAlgn="auto">
              <a:buFont typeface="Arial" panose="020B0604020202020204" pitchFamily="34" charset="0"/>
              <a:buChar char="•"/>
            </a:pPr>
            <a:r>
              <a:rPr lang="en-US" sz="2800" b="0" i="0" dirty="0">
                <a:effectLst/>
                <a:latin typeface="Calibri" panose="020F0502020204030204" pitchFamily="34" charset="0"/>
                <a:cs typeface="Calibri" panose="020F0502020204030204" pitchFamily="34" charset="0"/>
              </a:rPr>
              <a:t>NC WIC Vendor Application</a:t>
            </a:r>
          </a:p>
          <a:p>
            <a:pPr marL="742950" lvl="1" indent="-285750" fontAlgn="auto">
              <a:buFont typeface="Arial" panose="020B0604020202020204" pitchFamily="34" charset="0"/>
              <a:buChar char="•"/>
            </a:pPr>
            <a:r>
              <a:rPr lang="en-US" sz="2800" b="0" i="0" dirty="0">
                <a:effectLst/>
                <a:latin typeface="Calibri" panose="020F0502020204030204" pitchFamily="34" charset="0"/>
                <a:cs typeface="Calibri" panose="020F0502020204030204" pitchFamily="34" charset="0"/>
              </a:rPr>
              <a:t>Cost Containment Exemption form</a:t>
            </a:r>
          </a:p>
          <a:p>
            <a:pPr marL="742950" lvl="1" indent="-285750" fontAlgn="auto">
              <a:buFont typeface="Arial" panose="020B0604020202020204" pitchFamily="34" charset="0"/>
              <a:buChar char="•"/>
            </a:pPr>
            <a:r>
              <a:rPr lang="en-US" sz="2800" b="0" i="0" dirty="0" err="1">
                <a:effectLst/>
                <a:latin typeface="Calibri" panose="020F0502020204030204" pitchFamily="34" charset="0"/>
                <a:cs typeface="Calibri" panose="020F0502020204030204" pitchFamily="34" charset="0"/>
              </a:rPr>
              <a:t>eWIC</a:t>
            </a:r>
            <a:r>
              <a:rPr lang="en-US" sz="2800" b="0" i="0" dirty="0">
                <a:effectLst/>
                <a:latin typeface="Calibri" panose="020F0502020204030204" pitchFamily="34" charset="0"/>
                <a:cs typeface="Calibri" panose="020F0502020204030204" pitchFamily="34" charset="0"/>
              </a:rPr>
              <a:t> Update for Non-Corporate Contract Vendors</a:t>
            </a:r>
          </a:p>
          <a:p>
            <a:pPr marL="742950" lvl="1" indent="-285750" fontAlgn="auto">
              <a:buFont typeface="Arial" panose="020B0604020202020204" pitchFamily="34" charset="0"/>
              <a:buChar char="•"/>
            </a:pPr>
            <a:r>
              <a:rPr lang="en-US" sz="2800" b="0" i="0" dirty="0">
                <a:effectLst/>
                <a:latin typeface="Calibri" panose="020F0502020204030204" pitchFamily="34" charset="0"/>
                <a:cs typeface="Calibri" panose="020F0502020204030204" pitchFamily="34" charset="0"/>
              </a:rPr>
              <a:t>Verification of Attendance</a:t>
            </a:r>
          </a:p>
          <a:p>
            <a:pPr marL="742950" lvl="1" indent="-285750" fontAlgn="auto">
              <a:buFont typeface="Arial" panose="020B0604020202020204" pitchFamily="34" charset="0"/>
              <a:buChar char="•"/>
            </a:pPr>
            <a:r>
              <a:rPr lang="en-US" sz="2800" b="0" i="0" dirty="0">
                <a:effectLst/>
                <a:latin typeface="Calibri" panose="020F0502020204030204" pitchFamily="34" charset="0"/>
                <a:cs typeface="Calibri" panose="020F0502020204030204" pitchFamily="34" charset="0"/>
              </a:rPr>
              <a:t>Email Verification Form</a:t>
            </a:r>
          </a:p>
          <a:p>
            <a:pPr fontAlgn="auto"/>
            <a:r>
              <a:rPr lang="en-US" sz="3200" b="0" i="0" dirty="0">
                <a:effectLst/>
                <a:latin typeface="Calibri" panose="020F0502020204030204" pitchFamily="34" charset="0"/>
                <a:cs typeface="Calibri" panose="020F0502020204030204" pitchFamily="34" charset="0"/>
              </a:rPr>
              <a:t>All documents, </a:t>
            </a:r>
            <a:r>
              <a:rPr lang="en-US" sz="3200" b="1" i="0" dirty="0">
                <a:effectLst/>
                <a:latin typeface="Calibri" panose="020F0502020204030204" pitchFamily="34" charset="0"/>
                <a:cs typeface="Calibri" panose="020F0502020204030204" pitchFamily="34" charset="0"/>
              </a:rPr>
              <a:t>excluding the Verification of Attendance and Email Verification Form</a:t>
            </a:r>
            <a:r>
              <a:rPr lang="en-US" sz="3200" b="0" i="0" dirty="0">
                <a:effectLst/>
                <a:latin typeface="Calibri" panose="020F0502020204030204" pitchFamily="34" charset="0"/>
                <a:cs typeface="Calibri" panose="020F0502020204030204" pitchFamily="34" charset="0"/>
              </a:rPr>
              <a:t>, will be completed using DocuSign. DocuSign enables you to complete and sign the required documents electronically. The documents will be sent to you via email.</a:t>
            </a:r>
          </a:p>
          <a:p>
            <a:pPr marL="457200" indent="-412750">
              <a:spcAft>
                <a:spcPts val="600"/>
              </a:spcAft>
            </a:pPr>
            <a:endParaRPr lang="en-US" dirty="0">
              <a:latin typeface="Calibri" panose="020F0502020204030204" pitchFamily="34" charset="0"/>
              <a:ea typeface="Tahoma"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0239640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7A5ADB6-3042-4BBF-AD46-4353DDD26229}"/>
              </a:ext>
            </a:extLst>
          </p:cNvPr>
          <p:cNvSpPr>
            <a:spLocks noGrp="1"/>
          </p:cNvSpPr>
          <p:nvPr>
            <p:ph type="title"/>
          </p:nvPr>
        </p:nvSpPr>
        <p:spPr>
          <a:xfrm>
            <a:off x="395011" y="30273"/>
            <a:ext cx="10055781" cy="1450379"/>
          </a:xfrm>
        </p:spPr>
        <p:txBody>
          <a:bodyPr>
            <a:normAutofit/>
          </a:bodyPr>
          <a:lstStyle/>
          <a:p>
            <a:r>
              <a:rPr lang="en-US" sz="5400" b="1" dirty="0">
                <a:latin typeface="Calibri" panose="020F0502020204030204" pitchFamily="34" charset="0"/>
                <a:cs typeface="Calibri" panose="020F0502020204030204" pitchFamily="34" charset="0"/>
              </a:rPr>
              <a:t>Vendor Process Using DocuSign</a:t>
            </a:r>
          </a:p>
        </p:txBody>
      </p:sp>
      <p:pic>
        <p:nvPicPr>
          <p:cNvPr id="11" name="Picture 10">
            <a:extLst>
              <a:ext uri="{FF2B5EF4-FFF2-40B4-BE49-F238E27FC236}">
                <a16:creationId xmlns:a16="http://schemas.microsoft.com/office/drawing/2014/main" id="{409939E6-A607-4537-8040-986269E141B5}"/>
              </a:ext>
            </a:extLst>
          </p:cNvPr>
          <p:cNvPicPr>
            <a:picLocks noChangeAspect="1"/>
          </p:cNvPicPr>
          <p:nvPr/>
        </p:nvPicPr>
        <p:blipFill>
          <a:blip r:embed="rId4"/>
          <a:stretch>
            <a:fillRect/>
          </a:stretch>
        </p:blipFill>
        <p:spPr>
          <a:xfrm>
            <a:off x="4772776" y="1581187"/>
            <a:ext cx="7274664" cy="4226251"/>
          </a:xfrm>
          <a:prstGeom prst="rect">
            <a:avLst/>
          </a:prstGeom>
        </p:spPr>
      </p:pic>
      <p:cxnSp>
        <p:nvCxnSpPr>
          <p:cNvPr id="4" name="Straight Arrow Connector 3">
            <a:extLst>
              <a:ext uri="{FF2B5EF4-FFF2-40B4-BE49-F238E27FC236}">
                <a16:creationId xmlns:a16="http://schemas.microsoft.com/office/drawing/2014/main" id="{9C1E1519-A028-494C-AA7E-7F59B3066550}"/>
              </a:ext>
            </a:extLst>
          </p:cNvPr>
          <p:cNvCxnSpPr>
            <a:cxnSpLocks/>
          </p:cNvCxnSpPr>
          <p:nvPr/>
        </p:nvCxnSpPr>
        <p:spPr>
          <a:xfrm>
            <a:off x="6402676" y="4346646"/>
            <a:ext cx="834950"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F93F102-3708-424A-8B11-5B0CF200D6D0}"/>
              </a:ext>
            </a:extLst>
          </p:cNvPr>
          <p:cNvSpPr txBox="1"/>
          <p:nvPr/>
        </p:nvSpPr>
        <p:spPr>
          <a:xfrm>
            <a:off x="378985" y="1480652"/>
            <a:ext cx="4320902" cy="5016758"/>
          </a:xfrm>
          <a:prstGeom prst="rect">
            <a:avLst/>
          </a:prstGeom>
          <a:noFill/>
        </p:spPr>
        <p:txBody>
          <a:bodyPr wrap="square">
            <a:spAutoFit/>
          </a:bodyPr>
          <a:lstStyle/>
          <a:p>
            <a:pPr marL="457063" indent="-457063">
              <a:buFont typeface="Arial" panose="020B0604020202020204" pitchFamily="34" charset="0"/>
              <a:buChar char="•"/>
            </a:pPr>
            <a:r>
              <a:rPr lang="en-US" sz="3200" dirty="0">
                <a:latin typeface="Calibri" panose="020F0502020204030204" pitchFamily="34" charset="0"/>
                <a:cs typeface="Calibri" panose="020F0502020204030204" pitchFamily="34" charset="0"/>
              </a:rPr>
              <a:t>You will receive an email from the State Agency via DocuSign.</a:t>
            </a:r>
          </a:p>
          <a:p>
            <a:pPr marL="457063" indent="-457063">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a:p>
            <a:pPr marL="457063" indent="-457063">
              <a:buFont typeface="Arial" panose="020B0604020202020204" pitchFamily="34" charset="0"/>
              <a:buChar char="•"/>
            </a:pPr>
            <a:r>
              <a:rPr lang="en-US" sz="3200" dirty="0">
                <a:latin typeface="Calibri" panose="020F0502020204030204" pitchFamily="34" charset="0"/>
                <a:cs typeface="Calibri" panose="020F0502020204030204" pitchFamily="34" charset="0"/>
              </a:rPr>
              <a:t>This is the email you will receive  </a:t>
            </a:r>
          </a:p>
          <a:p>
            <a:pPr marL="457063" indent="-457063">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a:p>
            <a:pPr marL="457063" indent="-457063">
              <a:buFont typeface="Arial" panose="020B0604020202020204" pitchFamily="34" charset="0"/>
              <a:buChar char="•"/>
            </a:pPr>
            <a:r>
              <a:rPr lang="en-US" sz="3200" dirty="0">
                <a:latin typeface="Calibri" panose="020F0502020204030204" pitchFamily="34" charset="0"/>
                <a:cs typeface="Calibri" panose="020F0502020204030204" pitchFamily="34" charset="0"/>
              </a:rPr>
              <a:t>You will click on the “Review Documents” button.</a:t>
            </a:r>
          </a:p>
        </p:txBody>
      </p:sp>
      <p:sp>
        <p:nvSpPr>
          <p:cNvPr id="3" name="Rectangle 2">
            <a:extLst>
              <a:ext uri="{FF2B5EF4-FFF2-40B4-BE49-F238E27FC236}">
                <a16:creationId xmlns:a16="http://schemas.microsoft.com/office/drawing/2014/main" id="{02D63C7C-3D9C-8504-ABBA-58C706C2A202}"/>
              </a:ext>
            </a:extLst>
          </p:cNvPr>
          <p:cNvSpPr/>
          <p:nvPr/>
        </p:nvSpPr>
        <p:spPr>
          <a:xfrm>
            <a:off x="7714502" y="4118045"/>
            <a:ext cx="1580310" cy="530113"/>
          </a:xfrm>
          <a:prstGeom prst="rect">
            <a:avLst/>
          </a:prstGeom>
          <a:noFill/>
          <a:ln w="38100">
            <a:solidFill>
              <a:srgbClr val="FF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7000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166"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EE1EBAD0-5980-4D43-8A0A-CEF89B21BD6B}"/>
              </a:ext>
            </a:extLst>
          </p:cNvPr>
          <p:cNvSpPr txBox="1"/>
          <p:nvPr/>
        </p:nvSpPr>
        <p:spPr>
          <a:xfrm>
            <a:off x="7446050" y="1676400"/>
            <a:ext cx="4419600" cy="4351338"/>
          </a:xfrm>
          <a:prstGeom prst="rect">
            <a:avLst/>
          </a:prstGeom>
        </p:spPr>
        <p:txBody>
          <a:bodyPr vert="horz" lIns="91440" tIns="45720" rIns="91440" bIns="45720" rtlCol="0">
            <a:normAutofit/>
          </a:bodyPr>
          <a:lstStyle/>
          <a:p>
            <a:pPr marL="457063" indent="-228600" defTabSz="914400">
              <a:lnSpc>
                <a:spcPct val="90000"/>
              </a:lnSpc>
              <a:spcAft>
                <a:spcPts val="600"/>
              </a:spcAft>
              <a:buFont typeface="Arial" panose="020B0604020202020204" pitchFamily="34" charset="0"/>
              <a:buChar char="•"/>
            </a:pPr>
            <a:r>
              <a:rPr lang="en-US" sz="3200" dirty="0">
                <a:latin typeface="Calibri" panose="020F0502020204030204" pitchFamily="34" charset="0"/>
                <a:cs typeface="Calibri" panose="020F0502020204030204" pitchFamily="34" charset="0"/>
              </a:rPr>
              <a:t>Once you have clicked “</a:t>
            </a:r>
            <a:r>
              <a:rPr lang="en-US" sz="3200" b="1" dirty="0">
                <a:latin typeface="Calibri" panose="020F0502020204030204" pitchFamily="34" charset="0"/>
                <a:cs typeface="Calibri" panose="020F0502020204030204" pitchFamily="34" charset="0"/>
              </a:rPr>
              <a:t>Review Documents</a:t>
            </a:r>
            <a:r>
              <a:rPr lang="en-US" sz="3200" dirty="0">
                <a:latin typeface="Calibri" panose="020F0502020204030204" pitchFamily="34" charset="0"/>
                <a:cs typeface="Calibri" panose="020F0502020204030204" pitchFamily="34" charset="0"/>
              </a:rPr>
              <a:t>,” this screen will open. </a:t>
            </a:r>
          </a:p>
          <a:p>
            <a:pPr indent="-228600" defTabSz="914400">
              <a:lnSpc>
                <a:spcPct val="90000"/>
              </a:lnSpc>
              <a:spcAft>
                <a:spcPts val="600"/>
              </a:spcAft>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a:p>
            <a:pPr marL="457063" indent="-228600" defTabSz="914400">
              <a:lnSpc>
                <a:spcPct val="90000"/>
              </a:lnSpc>
              <a:spcAft>
                <a:spcPts val="600"/>
              </a:spcAft>
              <a:buFont typeface="Arial" panose="020B0604020202020204" pitchFamily="34" charset="0"/>
              <a:buChar char="•"/>
            </a:pPr>
            <a:r>
              <a:rPr lang="en-US" sz="3200" dirty="0">
                <a:latin typeface="Calibri" panose="020F0502020204030204" pitchFamily="34" charset="0"/>
                <a:cs typeface="Calibri" panose="020F0502020204030204" pitchFamily="34" charset="0"/>
              </a:rPr>
              <a:t>You will click the “</a:t>
            </a:r>
            <a:r>
              <a:rPr lang="en-US" sz="3200" b="1" dirty="0">
                <a:latin typeface="Calibri" panose="020F0502020204030204" pitchFamily="34" charset="0"/>
                <a:cs typeface="Calibri" panose="020F0502020204030204" pitchFamily="34" charset="0"/>
              </a:rPr>
              <a:t>Continue</a:t>
            </a:r>
            <a:r>
              <a:rPr lang="en-US" sz="3200" dirty="0">
                <a:latin typeface="Calibri" panose="020F0502020204030204" pitchFamily="34" charset="0"/>
                <a:cs typeface="Calibri" panose="020F0502020204030204" pitchFamily="34" charset="0"/>
              </a:rPr>
              <a:t>” button to review and complete the reauthorization documents.</a:t>
            </a:r>
          </a:p>
        </p:txBody>
      </p:sp>
      <p:sp>
        <p:nvSpPr>
          <p:cNvPr id="15" name="Arc 14">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282" y="162676"/>
            <a:ext cx="4082369"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3">
            <a:extLst>
              <a:ext uri="{FF2B5EF4-FFF2-40B4-BE49-F238E27FC236}">
                <a16:creationId xmlns:a16="http://schemas.microsoft.com/office/drawing/2014/main" id="{3BB41734-E883-4B34-702C-980863FEC128}"/>
              </a:ext>
            </a:extLst>
          </p:cNvPr>
          <p:cNvPicPr>
            <a:picLocks noChangeAspect="1"/>
          </p:cNvPicPr>
          <p:nvPr/>
        </p:nvPicPr>
        <p:blipFill>
          <a:blip r:embed="rId4"/>
          <a:stretch>
            <a:fillRect/>
          </a:stretch>
        </p:blipFill>
        <p:spPr>
          <a:xfrm>
            <a:off x="227012" y="2204392"/>
            <a:ext cx="7407364" cy="3589630"/>
          </a:xfrm>
          <a:prstGeom prst="rect">
            <a:avLst/>
          </a:prstGeom>
          <a:ln>
            <a:solidFill>
              <a:schemeClr val="tx1"/>
            </a:solidFill>
          </a:ln>
        </p:spPr>
      </p:pic>
      <p:sp>
        <p:nvSpPr>
          <p:cNvPr id="2" name="Rectangle 1">
            <a:extLst>
              <a:ext uri="{FF2B5EF4-FFF2-40B4-BE49-F238E27FC236}">
                <a16:creationId xmlns:a16="http://schemas.microsoft.com/office/drawing/2014/main" id="{1BC0304B-CADD-82D1-524E-996593F78454}"/>
              </a:ext>
            </a:extLst>
          </p:cNvPr>
          <p:cNvSpPr/>
          <p:nvPr/>
        </p:nvSpPr>
        <p:spPr>
          <a:xfrm>
            <a:off x="5600507" y="2971800"/>
            <a:ext cx="1115876" cy="457200"/>
          </a:xfrm>
          <a:prstGeom prst="rect">
            <a:avLst/>
          </a:prstGeom>
          <a:noFill/>
          <a:ln w="38100">
            <a:solidFill>
              <a:srgbClr val="FF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24308F2D-E856-4AFC-B13E-8B7C3109A961}"/>
              </a:ext>
            </a:extLst>
          </p:cNvPr>
          <p:cNvSpPr>
            <a:spLocks noGrp="1"/>
          </p:cNvSpPr>
          <p:nvPr>
            <p:ph type="title"/>
          </p:nvPr>
        </p:nvSpPr>
        <p:spPr>
          <a:xfrm>
            <a:off x="1370012" y="486184"/>
            <a:ext cx="10175511" cy="1325563"/>
          </a:xfrm>
        </p:spPr>
        <p:txBody>
          <a:bodyPr vert="horz" lIns="91440" tIns="45720" rIns="91440" bIns="45720" rtlCol="0" anchor="ctr">
            <a:normAutofit/>
          </a:bodyPr>
          <a:lstStyle/>
          <a:p>
            <a:r>
              <a:rPr lang="en-US" sz="6000" b="1" dirty="0">
                <a:latin typeface="Calibri" panose="020F0502020204030204" pitchFamily="34" charset="0"/>
                <a:cs typeface="Calibri" panose="020F0502020204030204" pitchFamily="34" charset="0"/>
              </a:rPr>
              <a:t>Vendor Process continued</a:t>
            </a:r>
          </a:p>
        </p:txBody>
      </p:sp>
    </p:spTree>
    <p:custDataLst>
      <p:tags r:id="rId1"/>
    </p:custDataLst>
    <p:extLst>
      <p:ext uri="{BB962C8B-B14F-4D97-AF65-F5344CB8AC3E}">
        <p14:creationId xmlns:p14="http://schemas.microsoft.com/office/powerpoint/2010/main" val="233738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01E55C-8280-4E1B-88C5-9363066ED89A}"/>
              </a:ext>
            </a:extLst>
          </p:cNvPr>
          <p:cNvPicPr>
            <a:picLocks noChangeAspect="1"/>
          </p:cNvPicPr>
          <p:nvPr/>
        </p:nvPicPr>
        <p:blipFill>
          <a:blip r:embed="rId4"/>
          <a:stretch>
            <a:fillRect/>
          </a:stretch>
        </p:blipFill>
        <p:spPr>
          <a:xfrm>
            <a:off x="9108939" y="1105644"/>
            <a:ext cx="2902983" cy="3045229"/>
          </a:xfrm>
          <a:prstGeom prst="rect">
            <a:avLst/>
          </a:prstGeom>
        </p:spPr>
      </p:pic>
      <p:sp>
        <p:nvSpPr>
          <p:cNvPr id="3" name="Title 1">
            <a:extLst>
              <a:ext uri="{FF2B5EF4-FFF2-40B4-BE49-F238E27FC236}">
                <a16:creationId xmlns:a16="http://schemas.microsoft.com/office/drawing/2014/main" id="{A2F9896F-45F0-4322-B4F6-DE6EFF6A4B8C}"/>
              </a:ext>
            </a:extLst>
          </p:cNvPr>
          <p:cNvSpPr>
            <a:spLocks noGrp="1"/>
          </p:cNvSpPr>
          <p:nvPr>
            <p:ph type="title"/>
          </p:nvPr>
        </p:nvSpPr>
        <p:spPr>
          <a:xfrm>
            <a:off x="400489" y="894"/>
            <a:ext cx="10055781" cy="1450379"/>
          </a:xfrm>
        </p:spPr>
        <p:txBody>
          <a:bodyPr>
            <a:normAutofit fontScale="90000"/>
          </a:bodyPr>
          <a:lstStyle/>
          <a:p>
            <a:br>
              <a:rPr lang="en-US" dirty="0">
                <a:cs typeface="Calibri" panose="020F0502020204030204" pitchFamily="34" charset="0"/>
              </a:rPr>
            </a:br>
            <a:br>
              <a:rPr lang="en-US" dirty="0">
                <a:cs typeface="Calibri" panose="020F0502020204030204" pitchFamily="34" charset="0"/>
              </a:rPr>
            </a:br>
            <a:br>
              <a:rPr lang="en-US" dirty="0">
                <a:cs typeface="Calibri" panose="020F0502020204030204" pitchFamily="34" charset="0"/>
              </a:rPr>
            </a:br>
            <a:br>
              <a:rPr lang="en-US" dirty="0">
                <a:cs typeface="Calibri" panose="020F0502020204030204" pitchFamily="34" charset="0"/>
              </a:rPr>
            </a:br>
            <a:br>
              <a:rPr lang="en-US" dirty="0">
                <a:cs typeface="Calibri" panose="020F0502020204030204" pitchFamily="34" charset="0"/>
              </a:rPr>
            </a:br>
            <a:br>
              <a:rPr lang="en-US" dirty="0">
                <a:cs typeface="Calibri" panose="020F0502020204030204" pitchFamily="34" charset="0"/>
              </a:rPr>
            </a:br>
            <a:br>
              <a:rPr lang="en-US" dirty="0">
                <a:cs typeface="Calibri" panose="020F0502020204030204" pitchFamily="34" charset="0"/>
              </a:rPr>
            </a:br>
            <a:br>
              <a:rPr lang="en-US" dirty="0">
                <a:cs typeface="Calibri" panose="020F0502020204030204" pitchFamily="34" charset="0"/>
              </a:rPr>
            </a:br>
            <a:br>
              <a:rPr lang="en-US" dirty="0">
                <a:cs typeface="Calibri" panose="020F0502020204030204" pitchFamily="34" charset="0"/>
              </a:rPr>
            </a:br>
            <a:br>
              <a:rPr lang="en-US" dirty="0">
                <a:cs typeface="Calibri" panose="020F0502020204030204" pitchFamily="34" charset="0"/>
              </a:rPr>
            </a:br>
            <a:br>
              <a:rPr lang="en-US" dirty="0">
                <a:cs typeface="Calibri" panose="020F0502020204030204" pitchFamily="34" charset="0"/>
              </a:rPr>
            </a:br>
            <a:br>
              <a:rPr lang="en-US" dirty="0">
                <a:cs typeface="Calibri" panose="020F0502020204030204" pitchFamily="34" charset="0"/>
              </a:rPr>
            </a:br>
            <a:r>
              <a:rPr lang="en-US" sz="6000" b="1" dirty="0">
                <a:latin typeface="Calibri" panose="020F0502020204030204" pitchFamily="34" charset="0"/>
                <a:cs typeface="Calibri" panose="020F0502020204030204" pitchFamily="34" charset="0"/>
              </a:rPr>
              <a:t>Fields to Complete</a:t>
            </a:r>
            <a:br>
              <a:rPr lang="en-US" dirty="0">
                <a:cs typeface="Calibri" panose="020F0502020204030204" pitchFamily="34" charset="0"/>
              </a:rPr>
            </a:br>
            <a:br>
              <a:rPr lang="en-US" dirty="0">
                <a:cs typeface="Calibri" panose="020F0502020204030204" pitchFamily="34" charset="0"/>
              </a:rPr>
            </a:br>
            <a:br>
              <a:rPr lang="en-US" dirty="0">
                <a:cs typeface="Calibri" panose="020F0502020204030204" pitchFamily="34" charset="0"/>
              </a:rPr>
            </a:br>
            <a:br>
              <a:rPr lang="en-US" dirty="0">
                <a:cs typeface="Calibri" panose="020F0502020204030204" pitchFamily="34" charset="0"/>
              </a:rPr>
            </a:br>
            <a:br>
              <a:rPr lang="en-US" dirty="0">
                <a:cs typeface="Calibri" panose="020F0502020204030204" pitchFamily="34" charset="0"/>
              </a:rPr>
            </a:br>
            <a:br>
              <a:rPr lang="en-US" dirty="0">
                <a:cs typeface="Calibri" panose="020F0502020204030204" pitchFamily="34" charset="0"/>
              </a:rPr>
            </a:br>
            <a:br>
              <a:rPr lang="en-US" dirty="0">
                <a:cs typeface="Calibri" panose="020F0502020204030204" pitchFamily="34" charset="0"/>
              </a:rPr>
            </a:br>
            <a:br>
              <a:rPr lang="en-US" dirty="0">
                <a:cs typeface="Calibri" panose="020F0502020204030204" pitchFamily="34" charset="0"/>
              </a:rPr>
            </a:br>
            <a:br>
              <a:rPr lang="en-US" dirty="0">
                <a:cs typeface="Calibri" panose="020F0502020204030204" pitchFamily="34" charset="0"/>
              </a:rPr>
            </a:br>
            <a:br>
              <a:rPr lang="en-US" dirty="0">
                <a:cs typeface="Calibri" panose="020F0502020204030204" pitchFamily="34" charset="0"/>
              </a:rPr>
            </a:br>
            <a:br>
              <a:rPr lang="en-US" dirty="0">
                <a:cs typeface="Calibri" panose="020F0502020204030204" pitchFamily="34" charset="0"/>
              </a:rPr>
            </a:br>
            <a:br>
              <a:rPr lang="en-US" dirty="0">
                <a:cs typeface="Calibri" panose="020F0502020204030204" pitchFamily="34" charset="0"/>
              </a:rPr>
            </a:br>
            <a:endParaRPr lang="en-US" b="1" dirty="0">
              <a:cs typeface="Calibri" panose="020F0502020204030204" pitchFamily="34" charset="0"/>
            </a:endParaRPr>
          </a:p>
        </p:txBody>
      </p:sp>
      <p:pic>
        <p:nvPicPr>
          <p:cNvPr id="2" name="Picture 1">
            <a:extLst>
              <a:ext uri="{FF2B5EF4-FFF2-40B4-BE49-F238E27FC236}">
                <a16:creationId xmlns:a16="http://schemas.microsoft.com/office/drawing/2014/main" id="{AC64E81B-206B-4483-B8E9-39160D74B309}"/>
              </a:ext>
            </a:extLst>
          </p:cNvPr>
          <p:cNvPicPr>
            <a:picLocks noChangeAspect="1"/>
          </p:cNvPicPr>
          <p:nvPr/>
        </p:nvPicPr>
        <p:blipFill>
          <a:blip r:embed="rId5"/>
          <a:stretch>
            <a:fillRect/>
          </a:stretch>
        </p:blipFill>
        <p:spPr>
          <a:xfrm>
            <a:off x="8496557" y="2514600"/>
            <a:ext cx="3005698" cy="3237756"/>
          </a:xfrm>
          <a:prstGeom prst="rect">
            <a:avLst/>
          </a:prstGeom>
        </p:spPr>
      </p:pic>
      <p:sp>
        <p:nvSpPr>
          <p:cNvPr id="5" name="TextBox 4">
            <a:extLst>
              <a:ext uri="{FF2B5EF4-FFF2-40B4-BE49-F238E27FC236}">
                <a16:creationId xmlns:a16="http://schemas.microsoft.com/office/drawing/2014/main" id="{1117EE3F-1886-4517-AED4-9BDAC1E94209}"/>
              </a:ext>
            </a:extLst>
          </p:cNvPr>
          <p:cNvSpPr txBox="1"/>
          <p:nvPr/>
        </p:nvSpPr>
        <p:spPr>
          <a:xfrm>
            <a:off x="632670" y="1219200"/>
            <a:ext cx="5766542" cy="5262979"/>
          </a:xfrm>
          <a:prstGeom prst="rect">
            <a:avLst/>
          </a:prstGeom>
          <a:noFill/>
        </p:spPr>
        <p:txBody>
          <a:bodyPr wrap="square">
            <a:spAutoFit/>
          </a:bodyPr>
          <a:lstStyle/>
          <a:p>
            <a:pPr marL="342900" marR="0" indent="-342900">
              <a:spcBef>
                <a:spcPts val="0"/>
              </a:spcBef>
              <a:spcAft>
                <a:spcPts val="0"/>
              </a:spcAft>
              <a:buFont typeface="Arial" panose="020B0604020202020204" pitchFamily="34" charset="0"/>
              <a:buChar char="•"/>
            </a:pPr>
            <a:r>
              <a:rPr lang="en-US" sz="2400" dirty="0">
                <a:effectLst/>
                <a:latin typeface="Calibri" panose="020F0502020204030204" pitchFamily="34" charset="0"/>
                <a:ea typeface="MS PGothic" panose="020B0600070205080204" pitchFamily="34" charset="-128"/>
                <a:cs typeface="Calibri" panose="020F0502020204030204" pitchFamily="34" charset="0"/>
              </a:rPr>
              <a:t>You will move through the documents, typing in the correct information as it pertains to your store. You will only be able to complete fields that are indicated for vendors. You will not be able to click the </a:t>
            </a:r>
            <a:r>
              <a:rPr lang="en-US" sz="2400" b="1" dirty="0">
                <a:effectLst/>
                <a:latin typeface="Calibri" panose="020F0502020204030204" pitchFamily="34" charset="0"/>
                <a:ea typeface="MS PGothic" panose="020B0600070205080204" pitchFamily="34" charset="-128"/>
                <a:cs typeface="Calibri" panose="020F0502020204030204" pitchFamily="34" charset="0"/>
              </a:rPr>
              <a:t>Finish</a:t>
            </a:r>
            <a:r>
              <a:rPr lang="en-US" sz="2400" dirty="0">
                <a:effectLst/>
                <a:latin typeface="Calibri" panose="020F0502020204030204" pitchFamily="34" charset="0"/>
                <a:ea typeface="MS PGothic" panose="020B0600070205080204" pitchFamily="34" charset="-128"/>
                <a:cs typeface="Calibri" panose="020F0502020204030204" pitchFamily="34" charset="0"/>
              </a:rPr>
              <a:t> button unless all fields have been completed. </a:t>
            </a:r>
            <a:r>
              <a:rPr lang="en-US" sz="2400" b="1" dirty="0">
                <a:effectLst/>
                <a:latin typeface="Calibri" panose="020F0502020204030204" pitchFamily="34" charset="0"/>
                <a:ea typeface="MS PGothic" panose="020B0600070205080204" pitchFamily="34" charset="-128"/>
                <a:cs typeface="Calibri" panose="020F0502020204030204" pitchFamily="34" charset="0"/>
              </a:rPr>
              <a:t>Answer all questions accurately</a:t>
            </a:r>
            <a:r>
              <a:rPr lang="en-US" sz="2400" dirty="0">
                <a:effectLst/>
                <a:latin typeface="Calibri" panose="020F0502020204030204" pitchFamily="34" charset="0"/>
                <a:ea typeface="MS PGothic" panose="020B0600070205080204" pitchFamily="34" charset="-128"/>
                <a:cs typeface="Calibri" panose="020F0502020204030204" pitchFamily="34" charset="0"/>
              </a:rPr>
              <a:t>. If fields are not answered accurately, </a:t>
            </a:r>
            <a:r>
              <a:rPr lang="en-US" sz="2400" b="1" dirty="0">
                <a:effectLst/>
                <a:latin typeface="Calibri" panose="020F0502020204030204" pitchFamily="34" charset="0"/>
                <a:ea typeface="MS PGothic" panose="020B0600070205080204" pitchFamily="34" charset="-128"/>
                <a:cs typeface="Calibri" panose="020F0502020204030204" pitchFamily="34" charset="0"/>
              </a:rPr>
              <a:t>ALL</a:t>
            </a:r>
            <a:r>
              <a:rPr lang="en-US" sz="2400" dirty="0">
                <a:effectLst/>
                <a:latin typeface="Calibri" panose="020F0502020204030204" pitchFamily="34" charset="0"/>
                <a:ea typeface="MS PGothic" panose="020B0600070205080204" pitchFamily="34" charset="-128"/>
                <a:cs typeface="Calibri" panose="020F0502020204030204" pitchFamily="34" charset="0"/>
              </a:rPr>
              <a:t> documents will be returned for completion.</a:t>
            </a:r>
          </a:p>
          <a:p>
            <a:pPr marL="342900" marR="0" indent="-342900">
              <a:spcBef>
                <a:spcPts val="0"/>
              </a:spcBef>
              <a:spcAft>
                <a:spcPts val="0"/>
              </a:spcAft>
              <a:buFont typeface="Arial" panose="020B0604020202020204" pitchFamily="34" charset="0"/>
              <a:buChar char="•"/>
            </a:pPr>
            <a:r>
              <a:rPr lang="en-US" sz="2400" dirty="0">
                <a:latin typeface="Calibri" panose="020F0502020204030204" pitchFamily="34" charset="0"/>
                <a:ea typeface="MS PGothic" panose="020B0600070205080204" pitchFamily="34" charset="-128"/>
                <a:cs typeface="Calibri" panose="020F0502020204030204" pitchFamily="34" charset="0"/>
              </a:rPr>
              <a:t>Please note, the signature fields on the agreement will not be marked for completion. A second email will be sent upon completion of the application</a:t>
            </a:r>
            <a:endParaRPr lang="en-US" sz="2400" dirty="0">
              <a:effectLst/>
              <a:latin typeface="Calibri" panose="020F0502020204030204" pitchFamily="34" charset="0"/>
              <a:ea typeface="MS PGothic" panose="020B0600070205080204" pitchFamily="34" charset="-128"/>
              <a:cs typeface="Calibri" panose="020F0502020204030204" pitchFamily="34" charset="0"/>
            </a:endParaRPr>
          </a:p>
        </p:txBody>
      </p:sp>
      <p:pic>
        <p:nvPicPr>
          <p:cNvPr id="7" name="Picture 6">
            <a:extLst>
              <a:ext uri="{FF2B5EF4-FFF2-40B4-BE49-F238E27FC236}">
                <a16:creationId xmlns:a16="http://schemas.microsoft.com/office/drawing/2014/main" id="{71C03358-8937-B078-9CA7-4E79A42DF5CA}"/>
              </a:ext>
            </a:extLst>
          </p:cNvPr>
          <p:cNvPicPr>
            <a:picLocks noChangeAspect="1"/>
          </p:cNvPicPr>
          <p:nvPr/>
        </p:nvPicPr>
        <p:blipFill>
          <a:blip r:embed="rId6"/>
          <a:stretch>
            <a:fillRect/>
          </a:stretch>
        </p:blipFill>
        <p:spPr>
          <a:xfrm>
            <a:off x="6577123" y="827941"/>
            <a:ext cx="3628831" cy="2032288"/>
          </a:xfrm>
          <a:prstGeom prst="rect">
            <a:avLst/>
          </a:prstGeom>
          <a:ln>
            <a:solidFill>
              <a:schemeClr val="tx1"/>
            </a:solidFill>
          </a:ln>
        </p:spPr>
      </p:pic>
      <p:pic>
        <p:nvPicPr>
          <p:cNvPr id="8" name="Picture 7">
            <a:extLst>
              <a:ext uri="{FF2B5EF4-FFF2-40B4-BE49-F238E27FC236}">
                <a16:creationId xmlns:a16="http://schemas.microsoft.com/office/drawing/2014/main" id="{0DC66706-CC12-6B07-E2B6-F843C733B4CC}"/>
              </a:ext>
            </a:extLst>
          </p:cNvPr>
          <p:cNvPicPr>
            <a:picLocks noChangeAspect="1"/>
          </p:cNvPicPr>
          <p:nvPr/>
        </p:nvPicPr>
        <p:blipFill>
          <a:blip r:embed="rId7"/>
          <a:stretch>
            <a:fillRect/>
          </a:stretch>
        </p:blipFill>
        <p:spPr>
          <a:xfrm>
            <a:off x="6559238" y="2852328"/>
            <a:ext cx="3670528" cy="1447079"/>
          </a:xfrm>
          <a:prstGeom prst="rect">
            <a:avLst/>
          </a:prstGeom>
        </p:spPr>
      </p:pic>
    </p:spTree>
    <p:custDataLst>
      <p:tags r:id="rId1"/>
    </p:custDataLst>
    <p:extLst>
      <p:ext uri="{BB962C8B-B14F-4D97-AF65-F5344CB8AC3E}">
        <p14:creationId xmlns:p14="http://schemas.microsoft.com/office/powerpoint/2010/main" val="22125453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EF0744-A475-EC28-D624-2075586EDA3F}"/>
              </a:ext>
            </a:extLst>
          </p:cNvPr>
          <p:cNvPicPr>
            <a:picLocks noChangeAspect="1"/>
          </p:cNvPicPr>
          <p:nvPr/>
        </p:nvPicPr>
        <p:blipFill>
          <a:blip r:embed="rId4"/>
          <a:stretch>
            <a:fillRect/>
          </a:stretch>
        </p:blipFill>
        <p:spPr>
          <a:xfrm>
            <a:off x="8409567" y="508240"/>
            <a:ext cx="3380355" cy="1799221"/>
          </a:xfrm>
          <a:prstGeom prst="rect">
            <a:avLst/>
          </a:prstGeom>
          <a:ln>
            <a:solidFill>
              <a:schemeClr val="tx1"/>
            </a:solidFill>
          </a:ln>
        </p:spPr>
      </p:pic>
      <p:pic>
        <p:nvPicPr>
          <p:cNvPr id="5" name="Picture 4">
            <a:extLst>
              <a:ext uri="{FF2B5EF4-FFF2-40B4-BE49-F238E27FC236}">
                <a16:creationId xmlns:a16="http://schemas.microsoft.com/office/drawing/2014/main" id="{1790123D-0E71-44FF-AC59-45F8FABF2BE9}"/>
              </a:ext>
            </a:extLst>
          </p:cNvPr>
          <p:cNvPicPr>
            <a:picLocks noChangeAspect="1"/>
          </p:cNvPicPr>
          <p:nvPr/>
        </p:nvPicPr>
        <p:blipFill>
          <a:blip r:embed="rId5"/>
          <a:stretch>
            <a:fillRect/>
          </a:stretch>
        </p:blipFill>
        <p:spPr>
          <a:xfrm>
            <a:off x="7489342" y="1959126"/>
            <a:ext cx="4501566" cy="2677656"/>
          </a:xfrm>
          <a:prstGeom prst="rect">
            <a:avLst/>
          </a:prstGeom>
          <a:ln w="12700">
            <a:solidFill>
              <a:schemeClr val="tx1"/>
            </a:solidFill>
          </a:ln>
        </p:spPr>
      </p:pic>
      <p:sp>
        <p:nvSpPr>
          <p:cNvPr id="9" name="TextBox 8">
            <a:extLst>
              <a:ext uri="{FF2B5EF4-FFF2-40B4-BE49-F238E27FC236}">
                <a16:creationId xmlns:a16="http://schemas.microsoft.com/office/drawing/2014/main" id="{4B746A2B-5EC3-48F6-B9C4-6FD32F5FCD24}"/>
              </a:ext>
            </a:extLst>
          </p:cNvPr>
          <p:cNvSpPr txBox="1"/>
          <p:nvPr/>
        </p:nvSpPr>
        <p:spPr>
          <a:xfrm>
            <a:off x="256767" y="1432738"/>
            <a:ext cx="7028755" cy="3816429"/>
          </a:xfrm>
          <a:prstGeom prst="rect">
            <a:avLst/>
          </a:prstGeom>
          <a:noFill/>
        </p:spPr>
        <p:txBody>
          <a:bodyPr wrap="square">
            <a:spAutoFit/>
          </a:bodyPr>
          <a:lstStyle/>
          <a:p>
            <a:pPr marL="457200" marR="0" indent="-457200">
              <a:buFont typeface="Arial" panose="020B0604020202020204" pitchFamily="34" charset="0"/>
              <a:buChar char="•"/>
            </a:pPr>
            <a:r>
              <a:rPr lang="en-US" sz="2800" dirty="0">
                <a:effectLst/>
                <a:latin typeface="Calibri" panose="020F0502020204030204" pitchFamily="34" charset="0"/>
                <a:ea typeface="MS PGothic" panose="020B0600070205080204" pitchFamily="34" charset="-128"/>
                <a:cs typeface="Calibri" panose="020F0502020204030204" pitchFamily="34" charset="0"/>
              </a:rPr>
              <a:t>When you first click on the </a:t>
            </a:r>
            <a:r>
              <a:rPr lang="en-US" sz="2800" b="1" dirty="0">
                <a:effectLst/>
                <a:latin typeface="Calibri" panose="020F0502020204030204" pitchFamily="34" charset="0"/>
                <a:ea typeface="MS PGothic" panose="020B0600070205080204" pitchFamily="34" charset="-128"/>
                <a:cs typeface="Calibri" panose="020F0502020204030204" pitchFamily="34" charset="0"/>
              </a:rPr>
              <a:t>Sign</a:t>
            </a:r>
            <a:r>
              <a:rPr lang="en-US" sz="2800" dirty="0">
                <a:effectLst/>
                <a:latin typeface="Calibri" panose="020F0502020204030204" pitchFamily="34" charset="0"/>
                <a:ea typeface="MS PGothic" panose="020B0600070205080204" pitchFamily="34" charset="-128"/>
                <a:cs typeface="Calibri" panose="020F0502020204030204" pitchFamily="34" charset="0"/>
              </a:rPr>
              <a:t> tab, an </a:t>
            </a:r>
            <a:r>
              <a:rPr lang="en-US" sz="2800" b="1" dirty="0">
                <a:effectLst/>
                <a:latin typeface="Calibri" panose="020F0502020204030204" pitchFamily="34" charset="0"/>
                <a:ea typeface="MS PGothic" panose="020B0600070205080204" pitchFamily="34" charset="-128"/>
                <a:cs typeface="Calibri" panose="020F0502020204030204" pitchFamily="34" charset="0"/>
              </a:rPr>
              <a:t>Adopt Your Signature</a:t>
            </a:r>
            <a:r>
              <a:rPr lang="en-US" sz="2800" dirty="0">
                <a:effectLst/>
                <a:latin typeface="Calibri" panose="020F0502020204030204" pitchFamily="34" charset="0"/>
                <a:ea typeface="MS PGothic" panose="020B0600070205080204" pitchFamily="34" charset="-128"/>
                <a:cs typeface="Calibri" panose="020F0502020204030204" pitchFamily="34" charset="0"/>
              </a:rPr>
              <a:t> screen will appear as shown in the example. There are three options for completing signatures: </a:t>
            </a:r>
            <a:r>
              <a:rPr lang="en-US" sz="2800" b="1" dirty="0">
                <a:effectLst/>
                <a:latin typeface="Calibri" panose="020F0502020204030204" pitchFamily="34" charset="0"/>
                <a:ea typeface="MS PGothic" panose="020B0600070205080204" pitchFamily="34" charset="-128"/>
                <a:cs typeface="Calibri" panose="020F0502020204030204" pitchFamily="34" charset="0"/>
              </a:rPr>
              <a:t>Type</a:t>
            </a:r>
            <a:r>
              <a:rPr lang="en-US" sz="2800" dirty="0">
                <a:effectLst/>
                <a:latin typeface="Calibri" panose="020F0502020204030204" pitchFamily="34" charset="0"/>
                <a:ea typeface="MS PGothic" panose="020B0600070205080204" pitchFamily="34" charset="-128"/>
                <a:cs typeface="Calibri" panose="020F0502020204030204" pitchFamily="34" charset="0"/>
              </a:rPr>
              <a:t> your signature and initials in and select the style, </a:t>
            </a:r>
            <a:r>
              <a:rPr lang="en-US" sz="2800" b="1" dirty="0">
                <a:effectLst/>
                <a:latin typeface="Calibri" panose="020F0502020204030204" pitchFamily="34" charset="0"/>
                <a:ea typeface="MS PGothic" panose="020B0600070205080204" pitchFamily="34" charset="-128"/>
                <a:cs typeface="Calibri" panose="020F0502020204030204" pitchFamily="34" charset="0"/>
              </a:rPr>
              <a:t>Draw</a:t>
            </a:r>
            <a:r>
              <a:rPr lang="en-US" sz="2800" dirty="0">
                <a:effectLst/>
                <a:latin typeface="Calibri" panose="020F0502020204030204" pitchFamily="34" charset="0"/>
                <a:ea typeface="MS PGothic" panose="020B0600070205080204" pitchFamily="34" charset="-128"/>
                <a:cs typeface="Calibri" panose="020F0502020204030204" pitchFamily="34" charset="0"/>
              </a:rPr>
              <a:t> your signature using your mouse, or </a:t>
            </a:r>
            <a:r>
              <a:rPr lang="en-US" sz="2800" b="1" dirty="0">
                <a:effectLst/>
                <a:latin typeface="Calibri" panose="020F0502020204030204" pitchFamily="34" charset="0"/>
                <a:ea typeface="MS PGothic" panose="020B0600070205080204" pitchFamily="34" charset="-128"/>
                <a:cs typeface="Calibri" panose="020F0502020204030204" pitchFamily="34" charset="0"/>
              </a:rPr>
              <a:t>Upload</a:t>
            </a:r>
            <a:r>
              <a:rPr lang="en-US" sz="2800" dirty="0">
                <a:effectLst/>
                <a:latin typeface="Calibri" panose="020F0502020204030204" pitchFamily="34" charset="0"/>
                <a:ea typeface="MS PGothic" panose="020B0600070205080204" pitchFamily="34" charset="-128"/>
                <a:cs typeface="Calibri" panose="020F0502020204030204" pitchFamily="34" charset="0"/>
              </a:rPr>
              <a:t> a clear picture of your signature and initials. </a:t>
            </a:r>
          </a:p>
          <a:p>
            <a:pPr marL="0" marR="0"/>
            <a:endParaRPr lang="en-US" sz="1800" dirty="0">
              <a:effectLst/>
              <a:latin typeface="MS PGothic" panose="020B0600070205080204" pitchFamily="34" charset="-128"/>
              <a:ea typeface="MS PGothic" panose="020B0600070205080204" pitchFamily="34" charset="-128"/>
              <a:cs typeface="MS PGothic" panose="020B0600070205080204" pitchFamily="34" charset="-128"/>
            </a:endParaRPr>
          </a:p>
        </p:txBody>
      </p:sp>
      <p:sp>
        <p:nvSpPr>
          <p:cNvPr id="11" name="TextBox 10">
            <a:extLst>
              <a:ext uri="{FF2B5EF4-FFF2-40B4-BE49-F238E27FC236}">
                <a16:creationId xmlns:a16="http://schemas.microsoft.com/office/drawing/2014/main" id="{1876DF60-5BFB-430B-921A-6B77F415DCA3}"/>
              </a:ext>
            </a:extLst>
          </p:cNvPr>
          <p:cNvSpPr txBox="1"/>
          <p:nvPr/>
        </p:nvSpPr>
        <p:spPr>
          <a:xfrm>
            <a:off x="256767" y="5064523"/>
            <a:ext cx="10624770" cy="1384995"/>
          </a:xfrm>
          <a:prstGeom prst="rect">
            <a:avLst/>
          </a:prstGeom>
          <a:noFill/>
        </p:spPr>
        <p:txBody>
          <a:bodyPr wrap="square">
            <a:spAutoFit/>
          </a:bodyPr>
          <a:lstStyle/>
          <a:p>
            <a:pPr marL="457200" marR="0" indent="-457200">
              <a:buFont typeface="Arial" panose="020B0604020202020204" pitchFamily="34" charset="0"/>
              <a:buChar char="•"/>
            </a:pPr>
            <a:r>
              <a:rPr lang="en-US" sz="2800" dirty="0">
                <a:effectLst/>
                <a:latin typeface="Calibri" panose="020F0502020204030204" pitchFamily="34" charset="0"/>
                <a:ea typeface="MS PGothic" panose="020B0600070205080204" pitchFamily="34" charset="-128"/>
                <a:cs typeface="Calibri" panose="020F0502020204030204" pitchFamily="34" charset="0"/>
              </a:rPr>
              <a:t>Once your signature is to your liking, click on the </a:t>
            </a:r>
            <a:r>
              <a:rPr lang="en-US" sz="2800" b="1" dirty="0">
                <a:effectLst/>
                <a:latin typeface="Calibri" panose="020F0502020204030204" pitchFamily="34" charset="0"/>
                <a:ea typeface="MS PGothic" panose="020B0600070205080204" pitchFamily="34" charset="-128"/>
                <a:cs typeface="Calibri" panose="020F0502020204030204" pitchFamily="34" charset="0"/>
              </a:rPr>
              <a:t>Adopt and Sign</a:t>
            </a:r>
            <a:r>
              <a:rPr lang="en-US" sz="2800" dirty="0">
                <a:effectLst/>
                <a:latin typeface="Calibri" panose="020F0502020204030204" pitchFamily="34" charset="0"/>
                <a:ea typeface="MS PGothic" panose="020B0600070205080204" pitchFamily="34" charset="-128"/>
                <a:cs typeface="Calibri" panose="020F0502020204030204" pitchFamily="34" charset="0"/>
              </a:rPr>
              <a:t> button. Throughout the documents, wherever sign or initial appears, click the button and the adopted signature appears.</a:t>
            </a:r>
          </a:p>
        </p:txBody>
      </p:sp>
      <p:sp>
        <p:nvSpPr>
          <p:cNvPr id="10" name="Title 1">
            <a:extLst>
              <a:ext uri="{FF2B5EF4-FFF2-40B4-BE49-F238E27FC236}">
                <a16:creationId xmlns:a16="http://schemas.microsoft.com/office/drawing/2014/main" id="{84CD1BE7-585D-4F2B-A9FE-0C61822B02B8}"/>
              </a:ext>
            </a:extLst>
          </p:cNvPr>
          <p:cNvSpPr>
            <a:spLocks noGrp="1"/>
          </p:cNvSpPr>
          <p:nvPr>
            <p:ph type="title"/>
          </p:nvPr>
        </p:nvSpPr>
        <p:spPr>
          <a:xfrm>
            <a:off x="400489" y="894"/>
            <a:ext cx="10055781" cy="1450379"/>
          </a:xfrm>
        </p:spPr>
        <p:txBody>
          <a:bodyPr>
            <a:normAutofit/>
          </a:bodyPr>
          <a:lstStyle/>
          <a:p>
            <a:r>
              <a:rPr lang="en-US" sz="6000" b="1" dirty="0">
                <a:latin typeface="Calibri" panose="020F0502020204030204" pitchFamily="34" charset="0"/>
                <a:cs typeface="Calibri" panose="020F0502020204030204" pitchFamily="34" charset="0"/>
              </a:rPr>
              <a:t>Adopting a Signature</a:t>
            </a:r>
          </a:p>
        </p:txBody>
      </p:sp>
      <p:sp>
        <p:nvSpPr>
          <p:cNvPr id="6" name="Rectangle 5">
            <a:extLst>
              <a:ext uri="{FF2B5EF4-FFF2-40B4-BE49-F238E27FC236}">
                <a16:creationId xmlns:a16="http://schemas.microsoft.com/office/drawing/2014/main" id="{08AFFD2D-8A30-E641-78E8-C1295D732A60}"/>
              </a:ext>
            </a:extLst>
          </p:cNvPr>
          <p:cNvSpPr/>
          <p:nvPr/>
        </p:nvSpPr>
        <p:spPr>
          <a:xfrm>
            <a:off x="8434752" y="614669"/>
            <a:ext cx="1397433" cy="728567"/>
          </a:xfrm>
          <a:prstGeom prst="rect">
            <a:avLst/>
          </a:prstGeom>
          <a:noFill/>
          <a:ln w="38100">
            <a:solidFill>
              <a:srgbClr val="FF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BFD47A4-2E90-D40A-F695-532B920428AB}"/>
              </a:ext>
            </a:extLst>
          </p:cNvPr>
          <p:cNvSpPr/>
          <p:nvPr/>
        </p:nvSpPr>
        <p:spPr>
          <a:xfrm>
            <a:off x="7606230" y="2721944"/>
            <a:ext cx="3974582" cy="459115"/>
          </a:xfrm>
          <a:prstGeom prst="rect">
            <a:avLst/>
          </a:prstGeom>
          <a:noFill/>
          <a:ln w="38100">
            <a:solidFill>
              <a:srgbClr val="FF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FE39546-9CE4-C6F6-2817-460C0B7E44C7}"/>
              </a:ext>
            </a:extLst>
          </p:cNvPr>
          <p:cNvSpPr/>
          <p:nvPr/>
        </p:nvSpPr>
        <p:spPr>
          <a:xfrm>
            <a:off x="7452612" y="4164853"/>
            <a:ext cx="1115876" cy="457200"/>
          </a:xfrm>
          <a:prstGeom prst="rect">
            <a:avLst/>
          </a:prstGeom>
          <a:noFill/>
          <a:ln w="38100">
            <a:solidFill>
              <a:srgbClr val="FF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710104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0958ED-952E-4629-BF74-E1A6DAC6E4D9}"/>
              </a:ext>
            </a:extLst>
          </p:cNvPr>
          <p:cNvSpPr txBox="1"/>
          <p:nvPr/>
        </p:nvSpPr>
        <p:spPr>
          <a:xfrm>
            <a:off x="484083" y="1752600"/>
            <a:ext cx="5221935" cy="3847207"/>
          </a:xfrm>
          <a:prstGeom prst="rect">
            <a:avLst/>
          </a:prstGeom>
          <a:noFill/>
        </p:spPr>
        <p:txBody>
          <a:bodyPr wrap="square">
            <a:spAutoFit/>
          </a:bodyPr>
          <a:lstStyle/>
          <a:p>
            <a:pPr marL="457200" indent="-457200">
              <a:buFont typeface="Arial" panose="020B0604020202020204" pitchFamily="34" charset="0"/>
              <a:buChar char="•"/>
            </a:pPr>
            <a:r>
              <a:rPr lang="en-US" sz="3600" dirty="0">
                <a:latin typeface="Calibri" panose="020F0502020204030204" pitchFamily="34" charset="0"/>
                <a:cs typeface="Calibri" panose="020F0502020204030204" pitchFamily="34" charset="0"/>
              </a:rPr>
              <a:t>You may see this screen upon completion</a:t>
            </a:r>
          </a:p>
          <a:p>
            <a:pPr marL="914400" lvl="1"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Can select “No Thanks”</a:t>
            </a:r>
          </a:p>
          <a:p>
            <a:pPr lvl="1"/>
            <a:endParaRPr lang="en-US" sz="32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600" dirty="0">
                <a:latin typeface="Calibri" panose="020F0502020204030204" pitchFamily="34" charset="0"/>
                <a:cs typeface="Calibri" panose="020F0502020204030204" pitchFamily="34" charset="0"/>
              </a:rPr>
              <a:t>All parties will receive a copy of the fully completed forms</a:t>
            </a:r>
          </a:p>
        </p:txBody>
      </p:sp>
      <p:sp>
        <p:nvSpPr>
          <p:cNvPr id="9" name="Title 1">
            <a:extLst>
              <a:ext uri="{FF2B5EF4-FFF2-40B4-BE49-F238E27FC236}">
                <a16:creationId xmlns:a16="http://schemas.microsoft.com/office/drawing/2014/main" id="{A582655A-24F0-4295-9940-D9AAE7ABFB0D}"/>
              </a:ext>
            </a:extLst>
          </p:cNvPr>
          <p:cNvSpPr>
            <a:spLocks noGrp="1"/>
          </p:cNvSpPr>
          <p:nvPr>
            <p:ph type="title"/>
          </p:nvPr>
        </p:nvSpPr>
        <p:spPr>
          <a:xfrm>
            <a:off x="400489" y="152400"/>
            <a:ext cx="10055781" cy="1298873"/>
          </a:xfrm>
        </p:spPr>
        <p:txBody>
          <a:bodyPr>
            <a:normAutofit/>
          </a:bodyPr>
          <a:lstStyle/>
          <a:p>
            <a:r>
              <a:rPr lang="en-US" sz="6000" b="1" dirty="0">
                <a:latin typeface="Calibri" panose="020F0502020204030204" pitchFamily="34" charset="0"/>
                <a:cs typeface="Calibri" panose="020F0502020204030204" pitchFamily="34" charset="0"/>
              </a:rPr>
              <a:t>Final Screen</a:t>
            </a:r>
          </a:p>
        </p:txBody>
      </p:sp>
      <p:pic>
        <p:nvPicPr>
          <p:cNvPr id="10" name="Picture 9">
            <a:extLst>
              <a:ext uri="{FF2B5EF4-FFF2-40B4-BE49-F238E27FC236}">
                <a16:creationId xmlns:a16="http://schemas.microsoft.com/office/drawing/2014/main" id="{52D62A93-EB25-7988-D8C5-8F98260ADBC4}"/>
              </a:ext>
            </a:extLst>
          </p:cNvPr>
          <p:cNvPicPr>
            <a:picLocks noChangeAspect="1"/>
          </p:cNvPicPr>
          <p:nvPr/>
        </p:nvPicPr>
        <p:blipFill>
          <a:blip r:embed="rId4"/>
          <a:stretch>
            <a:fillRect/>
          </a:stretch>
        </p:blipFill>
        <p:spPr>
          <a:xfrm>
            <a:off x="5789612" y="1451273"/>
            <a:ext cx="5866516" cy="3812709"/>
          </a:xfrm>
          <a:prstGeom prst="rect">
            <a:avLst/>
          </a:prstGeom>
        </p:spPr>
      </p:pic>
      <p:sp>
        <p:nvSpPr>
          <p:cNvPr id="2" name="Rectangle 1">
            <a:extLst>
              <a:ext uri="{FF2B5EF4-FFF2-40B4-BE49-F238E27FC236}">
                <a16:creationId xmlns:a16="http://schemas.microsoft.com/office/drawing/2014/main" id="{662D2B7F-A99D-2BB7-007C-9A67931899F8}"/>
              </a:ext>
            </a:extLst>
          </p:cNvPr>
          <p:cNvSpPr/>
          <p:nvPr/>
        </p:nvSpPr>
        <p:spPr>
          <a:xfrm>
            <a:off x="7313612" y="4114800"/>
            <a:ext cx="1115876" cy="381000"/>
          </a:xfrm>
          <a:prstGeom prst="rect">
            <a:avLst/>
          </a:prstGeom>
          <a:noFill/>
          <a:ln w="38100">
            <a:solidFill>
              <a:srgbClr val="FF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172600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Teams&#10;&#10;Description automatically generated">
            <a:extLst>
              <a:ext uri="{FF2B5EF4-FFF2-40B4-BE49-F238E27FC236}">
                <a16:creationId xmlns:a16="http://schemas.microsoft.com/office/drawing/2014/main" id="{4C98A874-9CB8-43AD-83DB-FAD683C9FD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9388" y="1295400"/>
            <a:ext cx="8830045" cy="2940809"/>
          </a:xfrm>
          <a:prstGeom prst="rect">
            <a:avLst/>
          </a:prstGeom>
          <a:ln w="12700">
            <a:solidFill>
              <a:schemeClr val="tx1"/>
            </a:solidFill>
          </a:ln>
        </p:spPr>
      </p:pic>
      <p:sp>
        <p:nvSpPr>
          <p:cNvPr id="6" name="Title 1">
            <a:extLst>
              <a:ext uri="{FF2B5EF4-FFF2-40B4-BE49-F238E27FC236}">
                <a16:creationId xmlns:a16="http://schemas.microsoft.com/office/drawing/2014/main" id="{A77E1BEC-53CC-4D78-8C89-BA24F4C306B3}"/>
              </a:ext>
            </a:extLst>
          </p:cNvPr>
          <p:cNvSpPr>
            <a:spLocks noGrp="1"/>
          </p:cNvSpPr>
          <p:nvPr>
            <p:ph type="title"/>
          </p:nvPr>
        </p:nvSpPr>
        <p:spPr>
          <a:xfrm>
            <a:off x="395011" y="30273"/>
            <a:ext cx="10055781" cy="1450379"/>
          </a:xfrm>
        </p:spPr>
        <p:txBody>
          <a:bodyPr>
            <a:normAutofit/>
          </a:bodyPr>
          <a:lstStyle/>
          <a:p>
            <a:r>
              <a:rPr lang="en-US" sz="6000" b="1" dirty="0">
                <a:latin typeface="Calibri" panose="020F0502020204030204" pitchFamily="34" charset="0"/>
                <a:cs typeface="Calibri" panose="020F0502020204030204" pitchFamily="34" charset="0"/>
              </a:rPr>
              <a:t>Important Note</a:t>
            </a:r>
          </a:p>
        </p:txBody>
      </p:sp>
      <p:sp>
        <p:nvSpPr>
          <p:cNvPr id="7" name="TextBox 6">
            <a:extLst>
              <a:ext uri="{FF2B5EF4-FFF2-40B4-BE49-F238E27FC236}">
                <a16:creationId xmlns:a16="http://schemas.microsoft.com/office/drawing/2014/main" id="{0274090D-C2B6-47A5-BE61-F0DF83E25B1C}"/>
              </a:ext>
            </a:extLst>
          </p:cNvPr>
          <p:cNvSpPr txBox="1"/>
          <p:nvPr/>
        </p:nvSpPr>
        <p:spPr>
          <a:xfrm>
            <a:off x="1446212" y="4341341"/>
            <a:ext cx="9519831" cy="2523768"/>
          </a:xfrm>
          <a:prstGeom prst="rect">
            <a:avLst/>
          </a:prstGeom>
          <a:noFill/>
        </p:spPr>
        <p:txBody>
          <a:bodyPr wrap="square">
            <a:spAutoFit/>
          </a:bodyPr>
          <a:lstStyle/>
          <a:p>
            <a:pPr marL="0" marR="0">
              <a:spcBef>
                <a:spcPts val="0"/>
              </a:spcBef>
              <a:spcAft>
                <a:spcPts val="0"/>
              </a:spcAft>
            </a:pPr>
            <a:r>
              <a:rPr lang="en-US" sz="2800" dirty="0">
                <a:effectLst/>
                <a:latin typeface="Calibri" panose="020F0502020204030204" pitchFamily="34" charset="0"/>
                <a:ea typeface="MS PGothic" panose="020B0600070205080204" pitchFamily="34" charset="-128"/>
                <a:cs typeface="Calibri" panose="020F0502020204030204" pitchFamily="34" charset="0"/>
              </a:rPr>
              <a:t>It is </a:t>
            </a:r>
            <a:r>
              <a:rPr lang="en-US" sz="2800" b="1" dirty="0">
                <a:effectLst/>
                <a:latin typeface="Calibri" panose="020F0502020204030204" pitchFamily="34" charset="0"/>
                <a:ea typeface="MS PGothic" panose="020B0600070205080204" pitchFamily="34" charset="-128"/>
                <a:cs typeface="Calibri" panose="020F0502020204030204" pitchFamily="34" charset="0"/>
              </a:rPr>
              <a:t>extremely</a:t>
            </a:r>
            <a:r>
              <a:rPr lang="en-US" sz="2800" dirty="0">
                <a:effectLst/>
                <a:latin typeface="Calibri" panose="020F0502020204030204" pitchFamily="34" charset="0"/>
                <a:ea typeface="MS PGothic" panose="020B0600070205080204" pitchFamily="34" charset="-128"/>
                <a:cs typeface="Calibri" panose="020F0502020204030204" pitchFamily="34" charset="0"/>
              </a:rPr>
              <a:t> important that the email address associated with the store is checked regularly. If the documents are not opened in a timely manner, a new link will be sent to you for security purposes</a:t>
            </a:r>
            <a:r>
              <a:rPr lang="en-US" sz="1800" dirty="0">
                <a:effectLst/>
                <a:latin typeface="Calibri" panose="020F0502020204030204" pitchFamily="34" charset="0"/>
                <a:ea typeface="MS PGothic" panose="020B0600070205080204" pitchFamily="34" charset="-128"/>
                <a:cs typeface="Calibri" panose="020F0502020204030204" pitchFamily="34" charset="0"/>
              </a:rPr>
              <a:t>. </a:t>
            </a:r>
            <a:r>
              <a:rPr lang="en-US" sz="2800" dirty="0">
                <a:effectLst/>
                <a:latin typeface="Calibri" panose="020F0502020204030204" pitchFamily="34" charset="0"/>
                <a:ea typeface="MS PGothic" panose="020B0600070205080204" pitchFamily="34" charset="-128"/>
                <a:cs typeface="Calibri" panose="020F0502020204030204" pitchFamily="34" charset="0"/>
              </a:rPr>
              <a:t>The documents are also set to expire on 9/30/2024 so you will need to complete them once you receive the email.</a:t>
            </a:r>
          </a:p>
          <a:p>
            <a:pPr marL="0" marR="0">
              <a:spcBef>
                <a:spcPts val="0"/>
              </a:spcBef>
              <a:spcAft>
                <a:spcPts val="0"/>
              </a:spcAft>
            </a:pPr>
            <a:endParaRPr lang="en-US" sz="1800" dirty="0">
              <a:effectLst/>
              <a:latin typeface="Calibri" panose="020F0502020204030204" pitchFamily="34" charset="0"/>
              <a:ea typeface="MS PGothic" panose="020B0600070205080204" pitchFamily="34" charset="-128"/>
            </a:endParaRPr>
          </a:p>
        </p:txBody>
      </p:sp>
    </p:spTree>
    <p:custDataLst>
      <p:tags r:id="rId1"/>
    </p:custDataLst>
    <p:extLst>
      <p:ext uri="{BB962C8B-B14F-4D97-AF65-F5344CB8AC3E}">
        <p14:creationId xmlns:p14="http://schemas.microsoft.com/office/powerpoint/2010/main" val="38472359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3E5684F-9524-414B-ADBE-BAE7E0D73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87" y="0"/>
            <a:ext cx="121857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04E4124-B75C-F38E-134F-B2F2C897821E}"/>
              </a:ext>
            </a:extLst>
          </p:cNvPr>
          <p:cNvPicPr>
            <a:picLocks noChangeAspect="1"/>
          </p:cNvPicPr>
          <p:nvPr/>
        </p:nvPicPr>
        <p:blipFill>
          <a:blip r:embed="rId4"/>
          <a:stretch>
            <a:fillRect/>
          </a:stretch>
        </p:blipFill>
        <p:spPr>
          <a:xfrm>
            <a:off x="9942998" y="3720592"/>
            <a:ext cx="2020229" cy="2615184"/>
          </a:xfrm>
          <a:prstGeom prst="rect">
            <a:avLst/>
          </a:prstGeom>
        </p:spPr>
      </p:pic>
      <p:pic>
        <p:nvPicPr>
          <p:cNvPr id="16" name="Picture 15">
            <a:extLst>
              <a:ext uri="{FF2B5EF4-FFF2-40B4-BE49-F238E27FC236}">
                <a16:creationId xmlns:a16="http://schemas.microsoft.com/office/drawing/2014/main" id="{E85840C4-7499-6FDE-3EF1-584189E8FFDF}"/>
              </a:ext>
            </a:extLst>
          </p:cNvPr>
          <p:cNvPicPr>
            <a:picLocks noChangeAspect="1"/>
          </p:cNvPicPr>
          <p:nvPr/>
        </p:nvPicPr>
        <p:blipFill>
          <a:blip r:embed="rId5"/>
          <a:stretch>
            <a:fillRect/>
          </a:stretch>
        </p:blipFill>
        <p:spPr>
          <a:xfrm>
            <a:off x="7557759" y="3733800"/>
            <a:ext cx="2026768" cy="2615184"/>
          </a:xfrm>
          <a:prstGeom prst="rect">
            <a:avLst/>
          </a:prstGeom>
        </p:spPr>
      </p:pic>
      <p:grpSp>
        <p:nvGrpSpPr>
          <p:cNvPr id="3" name="Group 4">
            <a:extLst>
              <a:ext uri="{FF2B5EF4-FFF2-40B4-BE49-F238E27FC236}">
                <a16:creationId xmlns:a16="http://schemas.microsoft.com/office/drawing/2014/main" id="{0D6663F1-161B-E803-F81E-359C56D2076C}"/>
              </a:ext>
            </a:extLst>
          </p:cNvPr>
          <p:cNvGrpSpPr>
            <a:grpSpLocks noChangeAspect="1"/>
          </p:cNvGrpSpPr>
          <p:nvPr/>
        </p:nvGrpSpPr>
        <p:grpSpPr bwMode="auto">
          <a:xfrm>
            <a:off x="5169222" y="685800"/>
            <a:ext cx="2043718" cy="2616395"/>
            <a:chOff x="2152" y="0"/>
            <a:chExt cx="3376" cy="4322"/>
          </a:xfrm>
        </p:grpSpPr>
        <p:sp>
          <p:nvSpPr>
            <p:cNvPr id="5" name="AutoShape 3">
              <a:extLst>
                <a:ext uri="{FF2B5EF4-FFF2-40B4-BE49-F238E27FC236}">
                  <a16:creationId xmlns:a16="http://schemas.microsoft.com/office/drawing/2014/main" id="{D16475D7-0883-0A92-1C11-E2894B97FF75}"/>
                </a:ext>
              </a:extLst>
            </p:cNvPr>
            <p:cNvSpPr>
              <a:spLocks noChangeAspect="1" noTextEdit="1"/>
            </p:cNvSpPr>
            <p:nvPr/>
          </p:nvSpPr>
          <p:spPr bwMode="auto">
            <a:xfrm>
              <a:off x="2152" y="0"/>
              <a:ext cx="3374" cy="4320"/>
            </a:xfrm>
            <a:prstGeom prst="rect">
              <a:avLst/>
            </a:prstGeom>
            <a:noFill/>
            <a:ln w="9525" cap="flat" cmpd="sng" algn="ctr">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5">
              <a:extLst>
                <a:ext uri="{FF2B5EF4-FFF2-40B4-BE49-F238E27FC236}">
                  <a16:creationId xmlns:a16="http://schemas.microsoft.com/office/drawing/2014/main" id="{CFD450AC-2FDF-2BD6-A4FB-DF1189C6591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 y="0"/>
              <a:ext cx="3376" cy="43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86D73C49-BD19-467A-9D3D-9B14585503F7}"/>
              </a:ext>
            </a:extLst>
          </p:cNvPr>
          <p:cNvSpPr>
            <a:spLocks noGrp="1"/>
          </p:cNvSpPr>
          <p:nvPr>
            <p:ph type="title"/>
          </p:nvPr>
        </p:nvSpPr>
        <p:spPr>
          <a:xfrm>
            <a:off x="327799" y="685800"/>
            <a:ext cx="4799231" cy="1686349"/>
          </a:xfrm>
        </p:spPr>
        <p:txBody>
          <a:bodyPr vert="horz" lIns="91440" tIns="45720" rIns="91440" bIns="45720" rtlCol="0" anchor="ctr">
            <a:normAutofit fontScale="90000"/>
          </a:bodyPr>
          <a:lstStyle/>
          <a:p>
            <a:r>
              <a:rPr lang="en-US" sz="6000" b="1" kern="1200" dirty="0">
                <a:solidFill>
                  <a:schemeClr val="tx1"/>
                </a:solidFill>
                <a:latin typeface="Calibri" panose="020F0502020204030204" pitchFamily="34" charset="0"/>
                <a:cs typeface="Calibri" panose="020F0502020204030204" pitchFamily="34" charset="0"/>
              </a:rPr>
              <a:t>Required Forms</a:t>
            </a:r>
          </a:p>
        </p:txBody>
      </p:sp>
      <p:sp>
        <p:nvSpPr>
          <p:cNvPr id="11" name="TextBox 10">
            <a:extLst>
              <a:ext uri="{FF2B5EF4-FFF2-40B4-BE49-F238E27FC236}">
                <a16:creationId xmlns:a16="http://schemas.microsoft.com/office/drawing/2014/main" id="{2D13EB1E-4BA6-4257-B6DB-D3A7C8F14792}"/>
              </a:ext>
            </a:extLst>
          </p:cNvPr>
          <p:cNvSpPr txBox="1"/>
          <p:nvPr/>
        </p:nvSpPr>
        <p:spPr>
          <a:xfrm>
            <a:off x="513539" y="2807146"/>
            <a:ext cx="4571299" cy="2461546"/>
          </a:xfrm>
          <a:prstGeom prst="rect">
            <a:avLst/>
          </a:prstGeom>
        </p:spPr>
        <p:txBody>
          <a:bodyPr vert="horz" lIns="91440" tIns="45720" rIns="91440" bIns="45720" rtlCol="0">
            <a:normAutofit/>
          </a:bodyPr>
          <a:lstStyle/>
          <a:p>
            <a:pPr marL="342900" indent="-228600" defTabSz="914400">
              <a:lnSpc>
                <a:spcPct val="90000"/>
              </a:lnSpc>
              <a:spcBef>
                <a:spcPts val="400"/>
              </a:spcBef>
              <a:spcAft>
                <a:spcPts val="200"/>
              </a:spcAft>
              <a:buSzPct val="85000"/>
              <a:buFont typeface="Arial" panose="020B0604020202020204" pitchFamily="34" charset="0"/>
              <a:buChar char="•"/>
              <a:defRPr/>
            </a:pPr>
            <a:r>
              <a:rPr kumimoji="0" lang="en-US" sz="2800" b="0" i="0" u="none" strike="noStrike" cap="none" spc="0" normalizeH="0" baseline="0" noProof="0" dirty="0">
                <a:ln>
                  <a:noFill/>
                </a:ln>
                <a:effectLst/>
                <a:uLnTx/>
                <a:uFillTx/>
              </a:rPr>
              <a:t>NC WIC Vendor Agreement</a:t>
            </a:r>
          </a:p>
          <a:p>
            <a:pPr marL="342900" indent="-228600" defTabSz="914400">
              <a:lnSpc>
                <a:spcPct val="90000"/>
              </a:lnSpc>
              <a:spcBef>
                <a:spcPts val="400"/>
              </a:spcBef>
              <a:spcAft>
                <a:spcPts val="200"/>
              </a:spcAft>
              <a:buSzPct val="85000"/>
              <a:buFont typeface="Arial" panose="020B0604020202020204" pitchFamily="34" charset="0"/>
              <a:buChar char="•"/>
              <a:defRPr/>
            </a:pPr>
            <a:r>
              <a:rPr kumimoji="0" lang="en-US" sz="2800" b="0" i="0" u="none" strike="noStrike" cap="none" spc="0" normalizeH="0" baseline="0" noProof="0" dirty="0">
                <a:ln>
                  <a:noFill/>
                </a:ln>
                <a:effectLst/>
                <a:uLnTx/>
                <a:uFillTx/>
              </a:rPr>
              <a:t>NC WIC Vendor Application</a:t>
            </a:r>
          </a:p>
          <a:p>
            <a:pPr marL="228600" lvl="1" defTabSz="914400">
              <a:lnSpc>
                <a:spcPct val="90000"/>
              </a:lnSpc>
              <a:spcBef>
                <a:spcPts val="400"/>
              </a:spcBef>
              <a:spcAft>
                <a:spcPts val="200"/>
              </a:spcAft>
              <a:buSzPct val="85000"/>
              <a:defRPr/>
            </a:pPr>
            <a:endParaRPr lang="en-US" sz="2800" noProof="0" dirty="0"/>
          </a:p>
          <a:p>
            <a:pPr marL="228600" lvl="1" defTabSz="914400">
              <a:lnSpc>
                <a:spcPct val="90000"/>
              </a:lnSpc>
              <a:spcBef>
                <a:spcPts val="400"/>
              </a:spcBef>
              <a:spcAft>
                <a:spcPts val="200"/>
              </a:spcAft>
              <a:buSzPct val="85000"/>
              <a:defRPr/>
            </a:pPr>
            <a:r>
              <a:rPr kumimoji="0" lang="en-US" sz="2800" b="0" i="0" u="none" strike="noStrike" cap="none" spc="0" normalizeH="0" baseline="0" noProof="0" dirty="0">
                <a:ln>
                  <a:noFill/>
                </a:ln>
                <a:effectLst/>
                <a:uLnTx/>
                <a:uFillTx/>
              </a:rPr>
              <a:t>To be completed using DocuSign by Owner/Officer.</a:t>
            </a:r>
          </a:p>
        </p:txBody>
      </p:sp>
      <p:pic>
        <p:nvPicPr>
          <p:cNvPr id="13" name="Picture 12">
            <a:extLst>
              <a:ext uri="{FF2B5EF4-FFF2-40B4-BE49-F238E27FC236}">
                <a16:creationId xmlns:a16="http://schemas.microsoft.com/office/drawing/2014/main" id="{1C5A0E20-9323-C468-3F1A-A3E714AD81CF}"/>
              </a:ext>
            </a:extLst>
          </p:cNvPr>
          <p:cNvPicPr>
            <a:picLocks noChangeAspect="1"/>
          </p:cNvPicPr>
          <p:nvPr/>
        </p:nvPicPr>
        <p:blipFill>
          <a:blip r:embed="rId7"/>
          <a:stretch>
            <a:fillRect/>
          </a:stretch>
        </p:blipFill>
        <p:spPr>
          <a:xfrm>
            <a:off x="9942998" y="685800"/>
            <a:ext cx="2000616" cy="2615184"/>
          </a:xfrm>
          <a:prstGeom prst="rect">
            <a:avLst/>
          </a:prstGeom>
        </p:spPr>
      </p:pic>
      <p:pic>
        <p:nvPicPr>
          <p:cNvPr id="9" name="Picture 8">
            <a:extLst>
              <a:ext uri="{FF2B5EF4-FFF2-40B4-BE49-F238E27FC236}">
                <a16:creationId xmlns:a16="http://schemas.microsoft.com/office/drawing/2014/main" id="{AC1AC4D6-3D7F-4CA5-19FF-B1242BD7BE39}"/>
              </a:ext>
            </a:extLst>
          </p:cNvPr>
          <p:cNvPicPr>
            <a:picLocks noChangeAspect="1"/>
          </p:cNvPicPr>
          <p:nvPr/>
        </p:nvPicPr>
        <p:blipFill>
          <a:blip r:embed="rId8"/>
          <a:stretch>
            <a:fillRect/>
          </a:stretch>
        </p:blipFill>
        <p:spPr>
          <a:xfrm>
            <a:off x="7577374" y="704595"/>
            <a:ext cx="2007153" cy="2615184"/>
          </a:xfrm>
          <a:prstGeom prst="rect">
            <a:avLst/>
          </a:prstGeom>
        </p:spPr>
      </p:pic>
      <p:pic>
        <p:nvPicPr>
          <p:cNvPr id="15" name="Picture 14">
            <a:extLst>
              <a:ext uri="{FF2B5EF4-FFF2-40B4-BE49-F238E27FC236}">
                <a16:creationId xmlns:a16="http://schemas.microsoft.com/office/drawing/2014/main" id="{3B9A60C7-A20C-2CB0-B604-869AAC6BAB8E}"/>
              </a:ext>
            </a:extLst>
          </p:cNvPr>
          <p:cNvPicPr>
            <a:picLocks noChangeAspect="1"/>
          </p:cNvPicPr>
          <p:nvPr/>
        </p:nvPicPr>
        <p:blipFill>
          <a:blip r:embed="rId9"/>
          <a:stretch>
            <a:fillRect/>
          </a:stretch>
        </p:blipFill>
        <p:spPr>
          <a:xfrm>
            <a:off x="5199248" y="3733800"/>
            <a:ext cx="2013692" cy="2615184"/>
          </a:xfrm>
          <a:prstGeom prst="rect">
            <a:avLst/>
          </a:prstGeom>
        </p:spPr>
      </p:pic>
    </p:spTree>
    <p:custDataLst>
      <p:tags r:id="rId1"/>
    </p:custDataLst>
    <p:extLst>
      <p:ext uri="{BB962C8B-B14F-4D97-AF65-F5344CB8AC3E}">
        <p14:creationId xmlns:p14="http://schemas.microsoft.com/office/powerpoint/2010/main" val="4031798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67" name="Rectangle 1026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9" name="Oval 1026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61" y="1119031"/>
            <a:ext cx="4618735"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Title 1"/>
          <p:cNvSpPr>
            <a:spLocks noGrp="1"/>
          </p:cNvSpPr>
          <p:nvPr>
            <p:ph type="title"/>
            <p:custDataLst>
              <p:tags r:id="rId2"/>
            </p:custDataLst>
          </p:nvPr>
        </p:nvSpPr>
        <p:spPr>
          <a:xfrm>
            <a:off x="485842" y="1396686"/>
            <a:ext cx="4575983" cy="4064628"/>
          </a:xfrm>
        </p:spPr>
        <p:txBody>
          <a:bodyPr>
            <a:normAutofit/>
          </a:bodyPr>
          <a:lstStyle/>
          <a:p>
            <a:pPr algn="ctr"/>
            <a:r>
              <a:rPr lang="en-US" sz="4800" b="1" dirty="0">
                <a:solidFill>
                  <a:srgbClr val="FFFFFF"/>
                </a:solidFill>
                <a:latin typeface="Calibri" panose="020F0502020204030204" pitchFamily="34" charset="0"/>
                <a:ea typeface="Tahoma" pitchFamily="34" charset="0"/>
                <a:cs typeface="Calibri" panose="020F0502020204030204" pitchFamily="34" charset="0"/>
              </a:rPr>
              <a:t>Free-standing Pharmacy Transactions</a:t>
            </a:r>
          </a:p>
        </p:txBody>
      </p:sp>
      <p:sp>
        <p:nvSpPr>
          <p:cNvPr id="10271" name="Arc 1027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1458" y="941148"/>
            <a:ext cx="2987121"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273" name="Oval 1027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811" y="4780992"/>
            <a:ext cx="545957"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243" name="Content Placeholder 5"/>
          <p:cNvSpPr>
            <a:spLocks noGrp="1"/>
          </p:cNvSpPr>
          <p:nvPr>
            <p:ph idx="1"/>
            <p:custDataLst>
              <p:tags r:id="rId3"/>
            </p:custDataLst>
          </p:nvPr>
        </p:nvSpPr>
        <p:spPr>
          <a:xfrm>
            <a:off x="5368754" y="1526033"/>
            <a:ext cx="5754858" cy="4417567"/>
          </a:xfrm>
        </p:spPr>
        <p:txBody>
          <a:bodyPr>
            <a:normAutofit/>
          </a:bodyPr>
          <a:lstStyle/>
          <a:p>
            <a:pPr marL="457200" indent="-412750"/>
            <a:r>
              <a:rPr lang="en-US" sz="3200" dirty="0">
                <a:latin typeface="Calibri" panose="020F0502020204030204" pitchFamily="34" charset="0"/>
                <a:ea typeface="Tahoma" pitchFamily="34" charset="0"/>
                <a:cs typeface="Calibri" panose="020F0502020204030204" pitchFamily="34" charset="0"/>
              </a:rPr>
              <a:t>May only accept </a:t>
            </a:r>
            <a:r>
              <a:rPr lang="en-US" sz="3200" dirty="0" err="1">
                <a:latin typeface="Calibri" panose="020F0502020204030204" pitchFamily="34" charset="0"/>
                <a:ea typeface="Tahoma" pitchFamily="34" charset="0"/>
                <a:cs typeface="Calibri" panose="020F0502020204030204" pitchFamily="34" charset="0"/>
              </a:rPr>
              <a:t>eWIC</a:t>
            </a:r>
            <a:r>
              <a:rPr lang="en-US" sz="3200" dirty="0">
                <a:latin typeface="Calibri" panose="020F0502020204030204" pitchFamily="34" charset="0"/>
                <a:ea typeface="Tahoma" pitchFamily="34" charset="0"/>
                <a:cs typeface="Calibri" panose="020F0502020204030204" pitchFamily="34" charset="0"/>
              </a:rPr>
              <a:t> benefits for exempt infant formula and WIC-eligible </a:t>
            </a:r>
            <a:r>
              <a:rPr lang="en-US" sz="3200" dirty="0" err="1">
                <a:latin typeface="Calibri" panose="020F0502020204030204" pitchFamily="34" charset="0"/>
                <a:ea typeface="Tahoma" pitchFamily="34" charset="0"/>
                <a:cs typeface="Calibri" panose="020F0502020204030204" pitchFamily="34" charset="0"/>
              </a:rPr>
              <a:t>nutritionals</a:t>
            </a:r>
            <a:endParaRPr lang="en-US" sz="3200" dirty="0">
              <a:latin typeface="Calibri" panose="020F0502020204030204" pitchFamily="34" charset="0"/>
              <a:ea typeface="Tahoma" pitchFamily="34" charset="0"/>
              <a:cs typeface="Calibri" panose="020F0502020204030204" pitchFamily="34" charset="0"/>
            </a:endParaRPr>
          </a:p>
          <a:p>
            <a:pPr marL="457200" indent="-412750"/>
            <a:endParaRPr lang="en-US" sz="3200" dirty="0">
              <a:latin typeface="Calibri" panose="020F0502020204030204" pitchFamily="34" charset="0"/>
              <a:ea typeface="Tahoma" pitchFamily="34" charset="0"/>
              <a:cs typeface="Calibri" panose="020F0502020204030204" pitchFamily="34" charset="0"/>
            </a:endParaRPr>
          </a:p>
          <a:p>
            <a:pPr marL="457200" indent="-412750"/>
            <a:r>
              <a:rPr lang="en-US" sz="3200" dirty="0">
                <a:latin typeface="Calibri" panose="020F0502020204030204" pitchFamily="34" charset="0"/>
                <a:ea typeface="Tahoma" pitchFamily="34" charset="0"/>
                <a:cs typeface="Calibri" panose="020F0502020204030204" pitchFamily="34" charset="0"/>
              </a:rPr>
              <a:t>May NOT accept </a:t>
            </a:r>
            <a:r>
              <a:rPr lang="en-US" sz="3200" dirty="0" err="1">
                <a:latin typeface="Calibri" panose="020F0502020204030204" pitchFamily="34" charset="0"/>
                <a:ea typeface="Tahoma" pitchFamily="34" charset="0"/>
                <a:cs typeface="Calibri" panose="020F0502020204030204" pitchFamily="34" charset="0"/>
              </a:rPr>
              <a:t>eWIC</a:t>
            </a:r>
            <a:r>
              <a:rPr lang="en-US" sz="3200" dirty="0">
                <a:latin typeface="Calibri" panose="020F0502020204030204" pitchFamily="34" charset="0"/>
                <a:ea typeface="Tahoma" pitchFamily="34" charset="0"/>
                <a:cs typeface="Calibri" panose="020F0502020204030204" pitchFamily="34" charset="0"/>
              </a:rPr>
              <a:t> benefits for other food categories including  Cash-Value Benefits for fruits and vegetables</a:t>
            </a:r>
          </a:p>
        </p:txBody>
      </p:sp>
      <p:sp>
        <p:nvSpPr>
          <p:cNvPr id="2" name="Date Placeholder 1"/>
          <p:cNvSpPr>
            <a:spLocks noGrp="1"/>
          </p:cNvSpPr>
          <p:nvPr>
            <p:ph type="dt" sz="half" idx="10"/>
            <p:custDataLst>
              <p:tags r:id="rId4"/>
            </p:custDataLst>
          </p:nvPr>
        </p:nvSpPr>
        <p:spPr>
          <a:xfrm>
            <a:off x="837981" y="6356350"/>
            <a:ext cx="2742486" cy="365125"/>
          </a:xfrm>
        </p:spPr>
        <p:txBody>
          <a:bodyPr>
            <a:normAutofit/>
          </a:bodyPr>
          <a:lstStyle/>
          <a:p>
            <a:pPr>
              <a:spcAft>
                <a:spcPts val="600"/>
              </a:spcAft>
            </a:pPr>
            <a:r>
              <a:rPr lang="en-US"/>
              <a:t> </a:t>
            </a:r>
          </a:p>
        </p:txBody>
      </p:sp>
    </p:spTree>
    <p:custDataLst>
      <p:tags r:id="rId1"/>
    </p:custDataLst>
    <p:extLst>
      <p:ext uri="{BB962C8B-B14F-4D97-AF65-F5344CB8AC3E}">
        <p14:creationId xmlns:p14="http://schemas.microsoft.com/office/powerpoint/2010/main" val="6409790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CBE38104-0437-C5F6-3AD5-4C62EC075F1C}"/>
              </a:ext>
            </a:extLst>
          </p:cNvPr>
          <p:cNvGrpSpPr>
            <a:grpSpLocks noChangeAspect="1"/>
          </p:cNvGrpSpPr>
          <p:nvPr/>
        </p:nvGrpSpPr>
        <p:grpSpPr bwMode="auto">
          <a:xfrm>
            <a:off x="8133902" y="545871"/>
            <a:ext cx="3564276" cy="4685841"/>
            <a:chOff x="2196" y="0"/>
            <a:chExt cx="3286" cy="4320"/>
          </a:xfrm>
        </p:grpSpPr>
        <p:sp>
          <p:nvSpPr>
            <p:cNvPr id="8" name="AutoShape 3">
              <a:extLst>
                <a:ext uri="{FF2B5EF4-FFF2-40B4-BE49-F238E27FC236}">
                  <a16:creationId xmlns:a16="http://schemas.microsoft.com/office/drawing/2014/main" id="{5DBDE044-1AB5-E060-0231-E0382F770DFD}"/>
                </a:ext>
              </a:extLst>
            </p:cNvPr>
            <p:cNvSpPr>
              <a:spLocks noChangeAspect="1" noChangeArrowheads="1" noTextEdit="1"/>
            </p:cNvSpPr>
            <p:nvPr/>
          </p:nvSpPr>
          <p:spPr bwMode="auto">
            <a:xfrm>
              <a:off x="2196" y="0"/>
              <a:ext cx="3286"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5">
              <a:extLst>
                <a:ext uri="{FF2B5EF4-FFF2-40B4-BE49-F238E27FC236}">
                  <a16:creationId xmlns:a16="http://schemas.microsoft.com/office/drawing/2014/main" id="{CFB3B36C-3C80-9635-7255-0A99B29F99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6" y="0"/>
              <a:ext cx="3288" cy="43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86D73C49-BD19-467A-9D3D-9B14585503F7}"/>
              </a:ext>
            </a:extLst>
          </p:cNvPr>
          <p:cNvSpPr>
            <a:spLocks noGrp="1"/>
          </p:cNvSpPr>
          <p:nvPr>
            <p:ph type="title"/>
          </p:nvPr>
        </p:nvSpPr>
        <p:spPr>
          <a:xfrm>
            <a:off x="674599" y="381000"/>
            <a:ext cx="4930545" cy="1450379"/>
          </a:xfrm>
        </p:spPr>
        <p:txBody>
          <a:bodyPr>
            <a:normAutofit fontScale="90000"/>
          </a:bodyPr>
          <a:lstStyle/>
          <a:p>
            <a:r>
              <a:rPr lang="en-US" sz="5400" b="1" dirty="0">
                <a:latin typeface="Calibri" panose="020F0502020204030204" pitchFamily="34" charset="0"/>
                <a:cs typeface="Calibri" panose="020F0502020204030204" pitchFamily="34" charset="0"/>
              </a:rPr>
              <a:t>Required Forms                                   continued</a:t>
            </a:r>
          </a:p>
        </p:txBody>
      </p:sp>
      <p:sp>
        <p:nvSpPr>
          <p:cNvPr id="11" name="TextBox 10">
            <a:extLst>
              <a:ext uri="{FF2B5EF4-FFF2-40B4-BE49-F238E27FC236}">
                <a16:creationId xmlns:a16="http://schemas.microsoft.com/office/drawing/2014/main" id="{1597B70B-A4EE-4AB1-AFFC-28E36B1EB248}"/>
              </a:ext>
            </a:extLst>
          </p:cNvPr>
          <p:cNvSpPr txBox="1"/>
          <p:nvPr/>
        </p:nvSpPr>
        <p:spPr>
          <a:xfrm>
            <a:off x="142425" y="2172413"/>
            <a:ext cx="5376112" cy="3059299"/>
          </a:xfrm>
          <a:prstGeom prst="rect">
            <a:avLst/>
          </a:prstGeom>
          <a:noFill/>
        </p:spPr>
        <p:txBody>
          <a:bodyPr wrap="square">
            <a:spAutoFit/>
          </a:bodyPr>
          <a:lstStyle/>
          <a:p>
            <a:pPr marL="800100" marR="0" lvl="1" indent="-342900" algn="l" defTabSz="914126" rtl="0" eaLnBrk="1" fontAlgn="auto" latinLnBrk="0" hangingPunct="1">
              <a:lnSpc>
                <a:spcPct val="90000"/>
              </a:lnSpc>
              <a:spcBef>
                <a:spcPts val="400"/>
              </a:spcBef>
              <a:spcAft>
                <a:spcPts val="200"/>
              </a:spcAft>
              <a:buSzPct val="85000"/>
              <a:buFont typeface="Arial" panose="020B0604020202020204" pitchFamily="34" charset="0"/>
              <a:buChar char="•"/>
              <a:tabLst/>
              <a:defRPr/>
            </a:pPr>
            <a:r>
              <a:rPr kumimoji="0" lang="en-US" sz="2400" b="0" i="0" u="none" strike="noStrike" kern="1200" cap="none" spc="0" normalizeH="0" baseline="0" noProof="0" dirty="0">
                <a:ln>
                  <a:noFill/>
                </a:ln>
                <a:solidFill>
                  <a:srgbClr val="313537"/>
                </a:solidFill>
                <a:effectLst/>
                <a:uLnTx/>
                <a:uFillTx/>
                <a:latin typeface="Century Gothic" panose="020B0502020202020204"/>
                <a:ea typeface="+mn-ea"/>
                <a:cs typeface="+mn-cs"/>
              </a:rPr>
              <a:t>Cost Containment Exemption form</a:t>
            </a:r>
          </a:p>
          <a:p>
            <a:pPr marL="800100" marR="0" lvl="1" indent="-342900" algn="l" defTabSz="914126" rtl="0" eaLnBrk="1" fontAlgn="auto" latinLnBrk="0" hangingPunct="1">
              <a:lnSpc>
                <a:spcPct val="90000"/>
              </a:lnSpc>
              <a:spcBef>
                <a:spcPts val="400"/>
              </a:spcBef>
              <a:spcAft>
                <a:spcPts val="200"/>
              </a:spcAft>
              <a:buSzPct val="85000"/>
              <a:buFont typeface="Arial" panose="020B0604020202020204" pitchFamily="34" charset="0"/>
              <a:buChar char="•"/>
              <a:tabLst/>
              <a:defRPr/>
            </a:pPr>
            <a:r>
              <a:rPr kumimoji="0" lang="en-US" sz="2400" b="0" i="0" u="none" strike="noStrike" kern="1200" cap="none" spc="0" normalizeH="0" baseline="0" noProof="0" dirty="0" err="1">
                <a:ln>
                  <a:noFill/>
                </a:ln>
                <a:solidFill>
                  <a:srgbClr val="313537"/>
                </a:solidFill>
                <a:effectLst/>
                <a:uLnTx/>
                <a:uFillTx/>
                <a:latin typeface="Century Gothic" panose="020B0502020202020204"/>
                <a:ea typeface="+mn-ea"/>
                <a:cs typeface="+mn-cs"/>
              </a:rPr>
              <a:t>eWIC</a:t>
            </a:r>
            <a:r>
              <a:rPr kumimoji="0" lang="en-US" sz="2400" b="0" i="0" u="none" strike="noStrike" kern="1200" cap="none" spc="0" normalizeH="0" baseline="0" noProof="0" dirty="0">
                <a:ln>
                  <a:noFill/>
                </a:ln>
                <a:solidFill>
                  <a:srgbClr val="313537"/>
                </a:solidFill>
                <a:effectLst/>
                <a:uLnTx/>
                <a:uFillTx/>
                <a:latin typeface="Century Gothic" panose="020B0502020202020204"/>
                <a:ea typeface="+mn-ea"/>
                <a:cs typeface="+mn-cs"/>
              </a:rPr>
              <a:t> Update for Non-Corporate Contract Vendors</a:t>
            </a:r>
          </a:p>
          <a:p>
            <a:pPr marL="800100" marR="0" lvl="1" indent="-342900" algn="l" defTabSz="914126" rtl="0" eaLnBrk="1" fontAlgn="auto" latinLnBrk="0" hangingPunct="1">
              <a:lnSpc>
                <a:spcPct val="90000"/>
              </a:lnSpc>
              <a:spcBef>
                <a:spcPts val="400"/>
              </a:spcBef>
              <a:spcAft>
                <a:spcPts val="200"/>
              </a:spcAft>
              <a:buSzPct val="85000"/>
              <a:buFont typeface="Arial" panose="020B0604020202020204" pitchFamily="34" charset="0"/>
              <a:buChar char="•"/>
              <a:tabLst/>
              <a:defRPr/>
            </a:pPr>
            <a:endParaRPr lang="en-US" sz="2400" dirty="0">
              <a:solidFill>
                <a:srgbClr val="313537"/>
              </a:solidFill>
              <a:latin typeface="Century Gothic" panose="020B0502020202020204"/>
            </a:endParaRPr>
          </a:p>
          <a:p>
            <a:pPr lvl="1" defTabSz="914126">
              <a:lnSpc>
                <a:spcPct val="90000"/>
              </a:lnSpc>
              <a:spcBef>
                <a:spcPts val="400"/>
              </a:spcBef>
              <a:spcAft>
                <a:spcPts val="200"/>
              </a:spcAft>
              <a:buSzPct val="85000"/>
              <a:defRPr/>
            </a:pPr>
            <a:r>
              <a:rPr kumimoji="0" lang="en-US" sz="2400" b="0" i="0" u="none" strike="noStrike" kern="1200" cap="none" spc="0" normalizeH="0" baseline="0" noProof="0" dirty="0">
                <a:ln>
                  <a:noFill/>
                </a:ln>
                <a:solidFill>
                  <a:srgbClr val="313537"/>
                </a:solidFill>
                <a:effectLst/>
                <a:uLnTx/>
                <a:uFillTx/>
                <a:latin typeface="Century Gothic" panose="020B0502020202020204"/>
                <a:ea typeface="+mn-ea"/>
                <a:cs typeface="+mn-cs"/>
              </a:rPr>
              <a:t>To be completed using DocuSign by Owner/Officer.</a:t>
            </a:r>
          </a:p>
          <a:p>
            <a:pPr marR="0" lvl="1" algn="l" defTabSz="914126" rtl="0" eaLnBrk="1" fontAlgn="auto" latinLnBrk="0" hangingPunct="1">
              <a:lnSpc>
                <a:spcPct val="90000"/>
              </a:lnSpc>
              <a:spcBef>
                <a:spcPts val="400"/>
              </a:spcBef>
              <a:spcAft>
                <a:spcPts val="200"/>
              </a:spcAft>
              <a:buClr>
                <a:srgbClr val="967E96"/>
              </a:buClr>
              <a:buSzPct val="85000"/>
              <a:tabLst/>
              <a:defRPr/>
            </a:pPr>
            <a:endParaRPr kumimoji="0" lang="en-US" sz="2400" b="0" i="0" u="none" strike="noStrike" kern="1200" cap="none" spc="0" normalizeH="0" baseline="0" noProof="0" dirty="0">
              <a:ln>
                <a:noFill/>
              </a:ln>
              <a:solidFill>
                <a:srgbClr val="313537"/>
              </a:solidFill>
              <a:effectLst/>
              <a:uLnTx/>
              <a:uFillTx/>
              <a:latin typeface="Century Gothic" panose="020B0502020202020204"/>
              <a:ea typeface="+mn-ea"/>
              <a:cs typeface="+mn-cs"/>
            </a:endParaRPr>
          </a:p>
        </p:txBody>
      </p:sp>
      <p:pic>
        <p:nvPicPr>
          <p:cNvPr id="6" name="Picture 9">
            <a:extLst>
              <a:ext uri="{FF2B5EF4-FFF2-40B4-BE49-F238E27FC236}">
                <a16:creationId xmlns:a16="http://schemas.microsoft.com/office/drawing/2014/main" id="{9D8CC9C0-3129-5F98-CAE4-F0F4FE34A6A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7212" y="1905000"/>
            <a:ext cx="3564275" cy="468153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939880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3C49-BD19-467A-9D3D-9B14585503F7}"/>
              </a:ext>
            </a:extLst>
          </p:cNvPr>
          <p:cNvSpPr>
            <a:spLocks noGrp="1"/>
          </p:cNvSpPr>
          <p:nvPr>
            <p:ph type="title"/>
          </p:nvPr>
        </p:nvSpPr>
        <p:spPr>
          <a:xfrm>
            <a:off x="989012" y="457200"/>
            <a:ext cx="10055781" cy="1450379"/>
          </a:xfrm>
        </p:spPr>
        <p:txBody>
          <a:bodyPr>
            <a:normAutofit/>
          </a:bodyPr>
          <a:lstStyle/>
          <a:p>
            <a:r>
              <a:rPr lang="en-US" sz="6000" b="1" dirty="0">
                <a:latin typeface="Calibri" panose="020F0502020204030204" pitchFamily="34" charset="0"/>
                <a:cs typeface="Calibri" panose="020F0502020204030204" pitchFamily="34" charset="0"/>
              </a:rPr>
              <a:t>Required Forms continued</a:t>
            </a:r>
          </a:p>
        </p:txBody>
      </p:sp>
      <p:sp>
        <p:nvSpPr>
          <p:cNvPr id="6" name="TextBox 5">
            <a:extLst>
              <a:ext uri="{FF2B5EF4-FFF2-40B4-BE49-F238E27FC236}">
                <a16:creationId xmlns:a16="http://schemas.microsoft.com/office/drawing/2014/main" id="{0CF0A67E-DCF9-4D07-968E-2D1CE3F13416}"/>
              </a:ext>
            </a:extLst>
          </p:cNvPr>
          <p:cNvSpPr txBox="1"/>
          <p:nvPr/>
        </p:nvSpPr>
        <p:spPr>
          <a:xfrm>
            <a:off x="989012" y="2133600"/>
            <a:ext cx="9829800" cy="3539430"/>
          </a:xfrm>
          <a:prstGeom prst="rect">
            <a:avLst/>
          </a:prstGeom>
          <a:noFill/>
        </p:spPr>
        <p:txBody>
          <a:bodyPr wrap="square">
            <a:spAutoFit/>
          </a:bodyPr>
          <a:lstStyle/>
          <a:p>
            <a:pPr algn="l" fontAlgn="auto"/>
            <a:r>
              <a:rPr lang="en-US" sz="3200" i="0" dirty="0">
                <a:solidFill>
                  <a:srgbClr val="313537"/>
                </a:solidFill>
                <a:effectLst/>
                <a:latin typeface="Calibri" panose="020F0502020204030204" pitchFamily="34" charset="0"/>
                <a:cs typeface="Calibri" panose="020F0502020204030204" pitchFamily="34" charset="0"/>
              </a:rPr>
              <a:t>Accurately complete these required forms using DocuSign when you receive them via email. </a:t>
            </a:r>
          </a:p>
          <a:p>
            <a:pPr algn="l" fontAlgn="auto"/>
            <a:endParaRPr lang="en-US" sz="3200" i="0" dirty="0">
              <a:solidFill>
                <a:srgbClr val="313537"/>
              </a:solidFill>
              <a:effectLst/>
              <a:latin typeface="Calibri" panose="020F0502020204030204" pitchFamily="34" charset="0"/>
              <a:cs typeface="Calibri" panose="020F0502020204030204" pitchFamily="34" charset="0"/>
            </a:endParaRPr>
          </a:p>
          <a:p>
            <a:pPr algn="l" fontAlgn="auto"/>
            <a:r>
              <a:rPr lang="en-US" sz="3200" i="0" dirty="0">
                <a:solidFill>
                  <a:srgbClr val="313537"/>
                </a:solidFill>
                <a:effectLst/>
                <a:latin typeface="Calibri" panose="020F0502020204030204" pitchFamily="34" charset="0"/>
                <a:cs typeface="Calibri" panose="020F0502020204030204" pitchFamily="34" charset="0"/>
              </a:rPr>
              <a:t>Your </a:t>
            </a:r>
            <a:r>
              <a:rPr lang="en-US" sz="3200" b="1" i="0" dirty="0">
                <a:solidFill>
                  <a:srgbClr val="0070C0"/>
                </a:solidFill>
                <a:effectLst/>
                <a:latin typeface="Calibri" panose="020F0502020204030204" pitchFamily="34" charset="0"/>
                <a:cs typeface="Calibri" panose="020F0502020204030204" pitchFamily="34" charset="0"/>
              </a:rPr>
              <a:t>Verification of Attendance and Email Verification </a:t>
            </a:r>
            <a:r>
              <a:rPr lang="en-US" sz="3200" i="0" dirty="0">
                <a:solidFill>
                  <a:srgbClr val="313537"/>
                </a:solidFill>
                <a:effectLst/>
                <a:latin typeface="Calibri" panose="020F0502020204030204" pitchFamily="34" charset="0"/>
                <a:cs typeface="Calibri" panose="020F0502020204030204" pitchFamily="34" charset="0"/>
              </a:rPr>
              <a:t>form needs to be completed, dated and </a:t>
            </a:r>
            <a:r>
              <a:rPr lang="en-US" sz="3200" b="1" i="0" dirty="0">
                <a:solidFill>
                  <a:srgbClr val="0070C0"/>
                </a:solidFill>
                <a:effectLst/>
                <a:latin typeface="Calibri" panose="020F0502020204030204" pitchFamily="34" charset="0"/>
                <a:cs typeface="Calibri" panose="020F0502020204030204" pitchFamily="34" charset="0"/>
              </a:rPr>
              <a:t>returned</a:t>
            </a:r>
            <a:r>
              <a:rPr lang="en-US" sz="3200" i="0" dirty="0">
                <a:solidFill>
                  <a:srgbClr val="313537"/>
                </a:solidFill>
                <a:effectLst/>
                <a:latin typeface="Calibri" panose="020F0502020204030204" pitchFamily="34" charset="0"/>
                <a:cs typeface="Calibri" panose="020F0502020204030204" pitchFamily="34" charset="0"/>
              </a:rPr>
              <a:t> to the Vendor </a:t>
            </a:r>
            <a:r>
              <a:rPr lang="en-US" sz="3200" dirty="0">
                <a:solidFill>
                  <a:srgbClr val="313537"/>
                </a:solidFill>
                <a:latin typeface="Calibri" panose="020F0502020204030204" pitchFamily="34" charset="0"/>
                <a:cs typeface="Calibri" panose="020F0502020204030204" pitchFamily="34" charset="0"/>
              </a:rPr>
              <a:t>C</a:t>
            </a:r>
            <a:r>
              <a:rPr lang="en-US" sz="3200" i="0" dirty="0">
                <a:solidFill>
                  <a:srgbClr val="313537"/>
                </a:solidFill>
                <a:effectLst/>
                <a:latin typeface="Calibri" panose="020F0502020204030204" pitchFamily="34" charset="0"/>
                <a:cs typeface="Calibri" panose="020F0502020204030204" pitchFamily="34" charset="0"/>
              </a:rPr>
              <a:t>oordinator at your Local WIC Agency, by the date the Vendor </a:t>
            </a:r>
            <a:r>
              <a:rPr lang="en-US" sz="3200" dirty="0">
                <a:solidFill>
                  <a:srgbClr val="313537"/>
                </a:solidFill>
                <a:latin typeface="Calibri" panose="020F0502020204030204" pitchFamily="34" charset="0"/>
                <a:cs typeface="Calibri" panose="020F0502020204030204" pitchFamily="34" charset="0"/>
              </a:rPr>
              <a:t>C</a:t>
            </a:r>
            <a:r>
              <a:rPr lang="en-US" sz="3200" i="0" dirty="0">
                <a:solidFill>
                  <a:srgbClr val="313537"/>
                </a:solidFill>
                <a:effectLst/>
                <a:latin typeface="Calibri" panose="020F0502020204030204" pitchFamily="34" charset="0"/>
                <a:cs typeface="Calibri" panose="020F0502020204030204" pitchFamily="34" charset="0"/>
              </a:rPr>
              <a:t>oordinator has provided.</a:t>
            </a:r>
          </a:p>
        </p:txBody>
      </p:sp>
    </p:spTree>
    <p:custDataLst>
      <p:tags r:id="rId1"/>
    </p:custDataLst>
    <p:extLst>
      <p:ext uri="{BB962C8B-B14F-4D97-AF65-F5344CB8AC3E}">
        <p14:creationId xmlns:p14="http://schemas.microsoft.com/office/powerpoint/2010/main" val="9741561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89012" y="95473"/>
            <a:ext cx="10115439" cy="1228230"/>
          </a:xfrm>
        </p:spPr>
        <p:txBody>
          <a:bodyPr>
            <a:normAutofit/>
          </a:bodyPr>
          <a:lstStyle/>
          <a:p>
            <a:pPr algn="ctr">
              <a:defRPr/>
            </a:pPr>
            <a:r>
              <a:rPr lang="en-US" sz="5400" b="1" dirty="0">
                <a:solidFill>
                  <a:schemeClr val="tx1"/>
                </a:solidFill>
                <a:latin typeface="Calibri" panose="020F0502020204030204" pitchFamily="34" charset="0"/>
                <a:cs typeface="Calibri" panose="020F0502020204030204" pitchFamily="34" charset="0"/>
              </a:rPr>
              <a:t>Verification of Attendance Form</a:t>
            </a:r>
          </a:p>
        </p:txBody>
      </p:sp>
      <p:sp>
        <p:nvSpPr>
          <p:cNvPr id="25603" name="Rectangle 5"/>
          <p:cNvSpPr>
            <a:spLocks noGrp="1" noChangeArrowheads="1"/>
          </p:cNvSpPr>
          <p:nvPr>
            <p:ph sz="half" idx="1"/>
          </p:nvPr>
        </p:nvSpPr>
        <p:spPr>
          <a:xfrm>
            <a:off x="5484812" y="1295400"/>
            <a:ext cx="6248400" cy="4953000"/>
          </a:xfrm>
        </p:spPr>
        <p:txBody>
          <a:bodyPr>
            <a:normAutofit lnSpcReduction="10000"/>
          </a:bodyPr>
          <a:lstStyle/>
          <a:p>
            <a:pPr eaLnBrk="1" hangingPunct="1">
              <a:lnSpc>
                <a:spcPct val="120000"/>
              </a:lnSpc>
            </a:pPr>
            <a:r>
              <a:rPr lang="en-US" sz="2400" dirty="0">
                <a:solidFill>
                  <a:schemeClr val="tx1"/>
                </a:solidFill>
                <a:latin typeface="Calibri" panose="020F0502020204030204" pitchFamily="34" charset="0"/>
                <a:cs typeface="Calibri" panose="020F0502020204030204" pitchFamily="34" charset="0"/>
              </a:rPr>
              <a:t>Vendors </a:t>
            </a:r>
            <a:r>
              <a:rPr lang="en-US" sz="2400" b="1" dirty="0">
                <a:solidFill>
                  <a:schemeClr val="tx1"/>
                </a:solidFill>
                <a:latin typeface="Calibri" panose="020F0502020204030204" pitchFamily="34" charset="0"/>
                <a:cs typeface="Calibri" panose="020F0502020204030204" pitchFamily="34" charset="0"/>
              </a:rPr>
              <a:t>must</a:t>
            </a:r>
            <a:r>
              <a:rPr lang="en-US" sz="2400" dirty="0">
                <a:solidFill>
                  <a:schemeClr val="tx1"/>
                </a:solidFill>
                <a:latin typeface="Calibri" panose="020F0502020204030204" pitchFamily="34" charset="0"/>
                <a:cs typeface="Calibri" panose="020F0502020204030204" pitchFamily="34" charset="0"/>
              </a:rPr>
              <a:t> check off ALL items they receive in their training packets on the “Verification of Attendance” form </a:t>
            </a:r>
          </a:p>
          <a:p>
            <a:pPr eaLnBrk="1" hangingPunct="1">
              <a:lnSpc>
                <a:spcPct val="120000"/>
              </a:lnSpc>
            </a:pPr>
            <a:r>
              <a:rPr lang="en-US" sz="2400" dirty="0">
                <a:solidFill>
                  <a:schemeClr val="tx1"/>
                </a:solidFill>
                <a:latin typeface="Calibri" panose="020F0502020204030204" pitchFamily="34" charset="0"/>
                <a:cs typeface="Calibri" panose="020F0502020204030204" pitchFamily="34" charset="0"/>
              </a:rPr>
              <a:t>Vendor number </a:t>
            </a:r>
            <a:r>
              <a:rPr lang="en-US" sz="2400" b="1" dirty="0">
                <a:solidFill>
                  <a:schemeClr val="tx1"/>
                </a:solidFill>
                <a:latin typeface="Calibri" panose="020F0502020204030204" pitchFamily="34" charset="0"/>
                <a:cs typeface="Calibri" panose="020F0502020204030204" pitchFamily="34" charset="0"/>
              </a:rPr>
              <a:t>must</a:t>
            </a:r>
            <a:r>
              <a:rPr lang="en-US" sz="2400" dirty="0">
                <a:solidFill>
                  <a:schemeClr val="tx1"/>
                </a:solidFill>
                <a:latin typeface="Calibri" panose="020F0502020204030204" pitchFamily="34" charset="0"/>
                <a:cs typeface="Calibri" panose="020F0502020204030204" pitchFamily="34" charset="0"/>
              </a:rPr>
              <a:t> be documented on the form</a:t>
            </a:r>
          </a:p>
          <a:p>
            <a:pPr eaLnBrk="1" hangingPunct="1">
              <a:lnSpc>
                <a:spcPct val="120000"/>
              </a:lnSpc>
            </a:pPr>
            <a:r>
              <a:rPr lang="en-US" sz="2400" dirty="0">
                <a:solidFill>
                  <a:schemeClr val="tx1"/>
                </a:solidFill>
                <a:latin typeface="Calibri" panose="020F0502020204030204" pitchFamily="34" charset="0"/>
                <a:cs typeface="Calibri" panose="020F0502020204030204" pitchFamily="34" charset="0"/>
              </a:rPr>
              <a:t>Signature of the vendor owner/ representative reviewing training ensures the receipt of forms, manual and training materials</a:t>
            </a:r>
          </a:p>
          <a:p>
            <a:pPr eaLnBrk="1" hangingPunct="1">
              <a:lnSpc>
                <a:spcPct val="120000"/>
              </a:lnSpc>
            </a:pPr>
            <a:r>
              <a:rPr lang="en-US" sz="2400" dirty="0">
                <a:latin typeface="Calibri" panose="020F0502020204030204" pitchFamily="34" charset="0"/>
                <a:cs typeface="Calibri" panose="020F0502020204030204" pitchFamily="34" charset="0"/>
              </a:rPr>
              <a:t>State Staff will check off the DocuSign items for the vendor, </a:t>
            </a:r>
            <a:r>
              <a:rPr lang="en-US" sz="2400" b="1" dirty="0">
                <a:solidFill>
                  <a:srgbClr val="FF0000"/>
                </a:solidFill>
                <a:latin typeface="Calibri" panose="020F0502020204030204" pitchFamily="34" charset="0"/>
                <a:cs typeface="Calibri" panose="020F0502020204030204" pitchFamily="34" charset="0"/>
              </a:rPr>
              <a:t>only</a:t>
            </a:r>
            <a:r>
              <a:rPr lang="en-US" sz="2400" dirty="0">
                <a:latin typeface="Calibri" panose="020F0502020204030204" pitchFamily="34" charset="0"/>
                <a:cs typeface="Calibri" panose="020F0502020204030204" pitchFamily="34" charset="0"/>
              </a:rPr>
              <a:t> after the items are received and reviewed through DocuSign.</a:t>
            </a:r>
            <a:endParaRPr lang="en-US" sz="2400" dirty="0">
              <a:solidFill>
                <a:schemeClr val="tx1"/>
              </a:solidFill>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9604A314-0200-520D-1168-DA8D5FD4BD6E}"/>
              </a:ext>
            </a:extLst>
          </p:cNvPr>
          <p:cNvGrpSpPr>
            <a:grpSpLocks noChangeAspect="1"/>
          </p:cNvGrpSpPr>
          <p:nvPr/>
        </p:nvGrpSpPr>
        <p:grpSpPr bwMode="auto">
          <a:xfrm>
            <a:off x="1084374" y="1189190"/>
            <a:ext cx="4120085" cy="5287810"/>
            <a:chOff x="2156" y="0"/>
            <a:chExt cx="3366" cy="4320"/>
          </a:xfrm>
        </p:grpSpPr>
        <p:sp>
          <p:nvSpPr>
            <p:cNvPr id="3" name="AutoShape 3">
              <a:extLst>
                <a:ext uri="{FF2B5EF4-FFF2-40B4-BE49-F238E27FC236}">
                  <a16:creationId xmlns:a16="http://schemas.microsoft.com/office/drawing/2014/main" id="{C6F9CA33-7769-734B-BD02-F04D10EEF62E}"/>
                </a:ext>
              </a:extLst>
            </p:cNvPr>
            <p:cNvSpPr>
              <a:spLocks noChangeAspect="1" noChangeArrowheads="1" noTextEdit="1"/>
            </p:cNvSpPr>
            <p:nvPr/>
          </p:nvSpPr>
          <p:spPr bwMode="auto">
            <a:xfrm>
              <a:off x="2156" y="0"/>
              <a:ext cx="3366"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5">
              <a:extLst>
                <a:ext uri="{FF2B5EF4-FFF2-40B4-BE49-F238E27FC236}">
                  <a16:creationId xmlns:a16="http://schemas.microsoft.com/office/drawing/2014/main" id="{9F61B4B8-A161-28E8-61A7-FB0771F693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6" y="0"/>
              <a:ext cx="3368" cy="43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4471329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6612" y="143046"/>
            <a:ext cx="10118074" cy="1228550"/>
          </a:xfrm>
        </p:spPr>
        <p:txBody>
          <a:bodyPr>
            <a:normAutofit/>
          </a:bodyPr>
          <a:lstStyle/>
          <a:p>
            <a:pPr>
              <a:defRPr/>
            </a:pPr>
            <a:r>
              <a:rPr lang="en-US" sz="5400" b="1" dirty="0">
                <a:solidFill>
                  <a:schemeClr val="tx1"/>
                </a:solidFill>
                <a:latin typeface="Calibri" panose="020F0502020204030204" pitchFamily="34" charset="0"/>
                <a:cs typeface="Calibri" panose="020F0502020204030204" pitchFamily="34" charset="0"/>
              </a:rPr>
              <a:t>Email Verification Form</a:t>
            </a:r>
          </a:p>
        </p:txBody>
      </p:sp>
      <p:sp>
        <p:nvSpPr>
          <p:cNvPr id="25603" name="Rectangle 5"/>
          <p:cNvSpPr>
            <a:spLocks noGrp="1" noChangeArrowheads="1"/>
          </p:cNvSpPr>
          <p:nvPr>
            <p:ph sz="half" idx="1"/>
          </p:nvPr>
        </p:nvSpPr>
        <p:spPr>
          <a:xfrm>
            <a:off x="5180012" y="1225730"/>
            <a:ext cx="6629400" cy="5327470"/>
          </a:xfrm>
        </p:spPr>
        <p:txBody>
          <a:bodyPr>
            <a:normAutofit fontScale="32500" lnSpcReduction="20000"/>
          </a:bodyPr>
          <a:lstStyle/>
          <a:p>
            <a:pPr eaLnBrk="1" hangingPunct="1">
              <a:lnSpc>
                <a:spcPct val="120000"/>
              </a:lnSpc>
            </a:pPr>
            <a:r>
              <a:rPr lang="en-US" sz="8000" dirty="0">
                <a:solidFill>
                  <a:schemeClr val="tx1"/>
                </a:solidFill>
                <a:latin typeface="Calibri" panose="020F0502020204030204" pitchFamily="34" charset="0"/>
                <a:cs typeface="Calibri" panose="020F0502020204030204" pitchFamily="34" charset="0"/>
              </a:rPr>
              <a:t>Non-Corporate Contract Vendors will receive the Email Verification Form</a:t>
            </a:r>
          </a:p>
          <a:p>
            <a:pPr eaLnBrk="1" hangingPunct="1">
              <a:lnSpc>
                <a:spcPct val="120000"/>
              </a:lnSpc>
            </a:pPr>
            <a:r>
              <a:rPr lang="en-US" sz="8000" dirty="0">
                <a:latin typeface="Calibri" panose="020F0502020204030204" pitchFamily="34" charset="0"/>
                <a:cs typeface="Calibri" panose="020F0502020204030204" pitchFamily="34" charset="0"/>
              </a:rPr>
              <a:t>This form is to verify which email addresses reauthorization documents need to be sent to</a:t>
            </a:r>
          </a:p>
          <a:p>
            <a:pPr eaLnBrk="1" hangingPunct="1">
              <a:lnSpc>
                <a:spcPct val="120000"/>
              </a:lnSpc>
            </a:pPr>
            <a:r>
              <a:rPr lang="en-US" sz="8000" dirty="0">
                <a:latin typeface="Calibri" panose="020F0502020204030204" pitchFamily="34" charset="0"/>
                <a:cs typeface="Calibri" panose="020F0502020204030204" pitchFamily="34" charset="0"/>
              </a:rPr>
              <a:t>DocuSign will </a:t>
            </a:r>
            <a:r>
              <a:rPr lang="en-US" sz="8000" b="1" dirty="0">
                <a:latin typeface="Calibri" panose="020F0502020204030204" pitchFamily="34" charset="0"/>
                <a:cs typeface="Calibri" panose="020F0502020204030204" pitchFamily="34" charset="0"/>
              </a:rPr>
              <a:t>not</a:t>
            </a:r>
            <a:r>
              <a:rPr lang="en-US" sz="8000" dirty="0">
                <a:latin typeface="Calibri" panose="020F0502020204030204" pitchFamily="34" charset="0"/>
                <a:cs typeface="Calibri" panose="020F0502020204030204" pitchFamily="34" charset="0"/>
              </a:rPr>
              <a:t> be sent until State WIC Agency receives Verification of Attendance Form and Email Verification Form</a:t>
            </a:r>
          </a:p>
          <a:p>
            <a:pPr eaLnBrk="1" hangingPunct="1">
              <a:lnSpc>
                <a:spcPct val="120000"/>
              </a:lnSpc>
              <a:buFont typeface="Wingdings" panose="05000000000000000000" pitchFamily="2" charset="2"/>
              <a:buChar char="ü"/>
            </a:pPr>
            <a:r>
              <a:rPr lang="en-US" sz="8000" dirty="0">
                <a:solidFill>
                  <a:srgbClr val="FF0000"/>
                </a:solidFill>
                <a:latin typeface="Calibri" panose="020F0502020204030204" pitchFamily="34" charset="0"/>
                <a:cs typeface="Calibri" panose="020F0502020204030204" pitchFamily="34" charset="0"/>
              </a:rPr>
              <a:t>Complete the forms in DocuSign in a timely manner and as accurately as possible as to not delay your reauthorization</a:t>
            </a:r>
          </a:p>
          <a:p>
            <a:pPr eaLnBrk="1" hangingPunct="1">
              <a:lnSpc>
                <a:spcPct val="120000"/>
              </a:lnSpc>
            </a:pPr>
            <a:endParaRPr lang="en-US" sz="3200" dirty="0">
              <a:solidFill>
                <a:schemeClr val="tx1"/>
              </a:solidFill>
            </a:endParaRPr>
          </a:p>
        </p:txBody>
      </p:sp>
      <p:grpSp>
        <p:nvGrpSpPr>
          <p:cNvPr id="11" name="Group 8">
            <a:extLst>
              <a:ext uri="{FF2B5EF4-FFF2-40B4-BE49-F238E27FC236}">
                <a16:creationId xmlns:a16="http://schemas.microsoft.com/office/drawing/2014/main" id="{43064BC0-4669-E33D-FF47-19B0AC6A7D7E}"/>
              </a:ext>
            </a:extLst>
          </p:cNvPr>
          <p:cNvGrpSpPr>
            <a:grpSpLocks noChangeAspect="1"/>
          </p:cNvGrpSpPr>
          <p:nvPr/>
        </p:nvGrpSpPr>
        <p:grpSpPr bwMode="auto">
          <a:xfrm>
            <a:off x="836612" y="1214358"/>
            <a:ext cx="4087707" cy="5410200"/>
            <a:chOff x="2207" y="0"/>
            <a:chExt cx="3264" cy="4320"/>
          </a:xfrm>
        </p:grpSpPr>
        <p:sp>
          <p:nvSpPr>
            <p:cNvPr id="12" name="AutoShape 7">
              <a:extLst>
                <a:ext uri="{FF2B5EF4-FFF2-40B4-BE49-F238E27FC236}">
                  <a16:creationId xmlns:a16="http://schemas.microsoft.com/office/drawing/2014/main" id="{E059C4F4-3B1A-E12A-BFEA-AB75E9C2D972}"/>
                </a:ext>
              </a:extLst>
            </p:cNvPr>
            <p:cNvSpPr>
              <a:spLocks noChangeAspect="1" noChangeArrowheads="1" noTextEdit="1"/>
            </p:cNvSpPr>
            <p:nvPr/>
          </p:nvSpPr>
          <p:spPr bwMode="auto">
            <a:xfrm>
              <a:off x="2207" y="0"/>
              <a:ext cx="3264"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a:extLst>
                <a:ext uri="{FF2B5EF4-FFF2-40B4-BE49-F238E27FC236}">
                  <a16:creationId xmlns:a16="http://schemas.microsoft.com/office/drawing/2014/main" id="{6EEB2723-BF52-616D-0A1B-6BD3B1FF15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7" y="0"/>
              <a:ext cx="3266" cy="43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78905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1" name="Rectangle 514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3" name="Freeform: Shape 514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66186"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2"/>
          <p:cNvSpPr>
            <a:spLocks noGrp="1" noChangeArrowheads="1"/>
          </p:cNvSpPr>
          <p:nvPr>
            <p:ph type="title"/>
            <p:custDataLst>
              <p:tags r:id="rId2"/>
            </p:custDataLst>
          </p:nvPr>
        </p:nvSpPr>
        <p:spPr>
          <a:xfrm>
            <a:off x="291588" y="1524000"/>
            <a:ext cx="3583009" cy="4485228"/>
          </a:xfrm>
        </p:spPr>
        <p:txBody>
          <a:bodyPr>
            <a:normAutofit/>
          </a:bodyPr>
          <a:lstStyle/>
          <a:p>
            <a:pPr algn="ctr" eaLnBrk="1" hangingPunct="1"/>
            <a:r>
              <a:rPr lang="en-US" sz="6000" b="1" dirty="0">
                <a:solidFill>
                  <a:srgbClr val="FFFFFF"/>
                </a:solidFill>
                <a:latin typeface="Calibri" panose="020F0502020204030204" pitchFamily="34" charset="0"/>
                <a:ea typeface="Tahoma" pitchFamily="34" charset="0"/>
                <a:cs typeface="Calibri" panose="020F0502020204030204" pitchFamily="34" charset="0"/>
              </a:rPr>
              <a:t>Technical Assistance	</a:t>
            </a:r>
          </a:p>
        </p:txBody>
      </p:sp>
      <p:sp>
        <p:nvSpPr>
          <p:cNvPr id="5145" name="Arc 514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48435" y="2455479"/>
            <a:ext cx="4082370"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23" name="Rectangle 3"/>
          <p:cNvSpPr>
            <a:spLocks noGrp="1" noChangeArrowheads="1"/>
          </p:cNvSpPr>
          <p:nvPr>
            <p:ph idx="1"/>
            <p:custDataLst>
              <p:tags r:id="rId3"/>
            </p:custDataLst>
          </p:nvPr>
        </p:nvSpPr>
        <p:spPr>
          <a:xfrm>
            <a:off x="4446151" y="408781"/>
            <a:ext cx="6677461" cy="6130131"/>
          </a:xfrm>
        </p:spPr>
        <p:txBody>
          <a:bodyPr anchor="ctr">
            <a:normAutofit/>
          </a:bodyPr>
          <a:lstStyle/>
          <a:p>
            <a:pPr marL="44450" indent="0" eaLnBrk="1" hangingPunct="1">
              <a:spcAft>
                <a:spcPts val="600"/>
              </a:spcAft>
              <a:buNone/>
            </a:pPr>
            <a:r>
              <a:rPr lang="en-US" sz="4000" u="none" dirty="0">
                <a:latin typeface="Calibri" panose="020F0502020204030204" pitchFamily="34" charset="0"/>
                <a:ea typeface="Tahoma" pitchFamily="34" charset="0"/>
                <a:cs typeface="Calibri" panose="020F0502020204030204" pitchFamily="34" charset="0"/>
              </a:rPr>
              <a:t>Local WIC Agency is the primary contact for technical assistance regarding:</a:t>
            </a:r>
          </a:p>
          <a:p>
            <a:pPr marL="862013" lvl="1" indent="-404813">
              <a:spcAft>
                <a:spcPts val="600"/>
              </a:spcAft>
              <a:buFont typeface="Wingdings" panose="05000000000000000000" pitchFamily="2" charset="2"/>
              <a:buChar char="ü"/>
            </a:pPr>
            <a:r>
              <a:rPr lang="en-US" sz="3600" dirty="0">
                <a:latin typeface="Calibri" panose="020F0502020204030204" pitchFamily="34" charset="0"/>
                <a:ea typeface="Tahoma" pitchFamily="34" charset="0"/>
                <a:cs typeface="Calibri" panose="020F0502020204030204" pitchFamily="34" charset="0"/>
              </a:rPr>
              <a:t>Exempt infant formulas and WIC-eligible </a:t>
            </a:r>
            <a:r>
              <a:rPr lang="en-US" sz="3600" dirty="0" err="1">
                <a:latin typeface="Calibri" panose="020F0502020204030204" pitchFamily="34" charset="0"/>
                <a:ea typeface="Tahoma" pitchFamily="34" charset="0"/>
                <a:cs typeface="Calibri" panose="020F0502020204030204" pitchFamily="34" charset="0"/>
              </a:rPr>
              <a:t>nutritionals</a:t>
            </a:r>
            <a:endParaRPr lang="en-US" sz="3600" dirty="0">
              <a:latin typeface="Calibri" panose="020F0502020204030204" pitchFamily="34" charset="0"/>
              <a:ea typeface="Tahoma" pitchFamily="34" charset="0"/>
              <a:cs typeface="Calibri" panose="020F0502020204030204" pitchFamily="34" charset="0"/>
            </a:endParaRPr>
          </a:p>
          <a:p>
            <a:pPr lvl="1">
              <a:spcAft>
                <a:spcPts val="600"/>
              </a:spcAft>
              <a:buFont typeface="Wingdings" panose="05000000000000000000" pitchFamily="2" charset="2"/>
              <a:buChar char="ü"/>
            </a:pPr>
            <a:r>
              <a:rPr lang="en-US" sz="3600" dirty="0">
                <a:latin typeface="Calibri" panose="020F0502020204030204" pitchFamily="34" charset="0"/>
                <a:ea typeface="Tahoma" pitchFamily="34" charset="0"/>
                <a:cs typeface="Calibri" panose="020F0502020204030204" pitchFamily="34" charset="0"/>
              </a:rPr>
              <a:t>Completing required forms</a:t>
            </a:r>
          </a:p>
          <a:p>
            <a:pPr marL="862013" lvl="1" indent="-404813">
              <a:spcAft>
                <a:spcPts val="600"/>
              </a:spcAft>
              <a:buFont typeface="Wingdings" panose="05000000000000000000" pitchFamily="2" charset="2"/>
              <a:buChar char="ü"/>
            </a:pPr>
            <a:r>
              <a:rPr lang="en-US" sz="3600" u="none" dirty="0">
                <a:latin typeface="Calibri" panose="020F0502020204030204" pitchFamily="34" charset="0"/>
                <a:ea typeface="Tahoma" pitchFamily="34" charset="0"/>
                <a:cs typeface="Calibri" panose="020F0502020204030204" pitchFamily="34" charset="0"/>
              </a:rPr>
              <a:t>Customer service issues (complaints)</a:t>
            </a:r>
          </a:p>
        </p:txBody>
      </p:sp>
      <p:sp>
        <p:nvSpPr>
          <p:cNvPr id="2" name="Date Placeholder 1"/>
          <p:cNvSpPr>
            <a:spLocks noGrp="1"/>
          </p:cNvSpPr>
          <p:nvPr>
            <p:ph type="dt" sz="half" idx="10"/>
            <p:custDataLst>
              <p:tags r:id="rId4"/>
            </p:custDataLst>
          </p:nvPr>
        </p:nvSpPr>
        <p:spPr>
          <a:xfrm>
            <a:off x="837981" y="6356350"/>
            <a:ext cx="163953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solidFill>
                  <a:srgbClr val="FFFFFF"/>
                </a:solidFill>
                <a:effectLst/>
                <a:uLnTx/>
                <a:uFillTx/>
                <a:latin typeface="Bookman Old Style" panose="02050604050505020204"/>
                <a:ea typeface="+mn-ea"/>
                <a:cs typeface="+mn-cs"/>
              </a:rPr>
              <a:t> </a:t>
            </a:r>
          </a:p>
        </p:txBody>
      </p:sp>
    </p:spTree>
    <p:custDataLst>
      <p:tags r:id="rId1"/>
    </p:custDataLst>
    <p:extLst>
      <p:ext uri="{BB962C8B-B14F-4D97-AF65-F5344CB8AC3E}">
        <p14:creationId xmlns:p14="http://schemas.microsoft.com/office/powerpoint/2010/main" val="34332146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245" name="Rectangle 52244">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26" name="Text Box 2"/>
          <p:cNvSpPr txBox="1">
            <a:spLocks noChangeArrowheads="1"/>
          </p:cNvSpPr>
          <p:nvPr>
            <p:custDataLst>
              <p:tags r:id="rId2"/>
            </p:custDataLst>
          </p:nvPr>
        </p:nvSpPr>
        <p:spPr bwMode="auto">
          <a:xfrm>
            <a:off x="5467946" y="739978"/>
            <a:ext cx="6058698" cy="3004145"/>
          </a:xfrm>
          <a:prstGeom prst="rect">
            <a:avLst/>
          </a:prstGeom>
        </p:spPr>
        <p:txBody>
          <a:bodyPr vert="horz" lIns="91440" tIns="45720" rIns="91440" bIns="45720" rtlCol="0" anchor="b">
            <a:normAutofit/>
          </a:bodyPr>
          <a:lstStyle/>
          <a:p>
            <a:pPr marL="0" marR="0" lvl="0" indent="0" algn="ctr" defTabSz="914400" fontAlgn="auto">
              <a:lnSpc>
                <a:spcPct val="90000"/>
              </a:lnSpc>
              <a:spcBef>
                <a:spcPct val="0"/>
              </a:spcBef>
              <a:spcAft>
                <a:spcPts val="600"/>
              </a:spcAft>
              <a:buClrTx/>
              <a:buSzTx/>
              <a:tabLst/>
              <a:defRPr/>
            </a:pPr>
            <a:r>
              <a:rPr kumimoji="0" lang="en-US" sz="8800" b="1" i="0" u="none" strike="noStrike" cap="none" spc="0" normalizeH="0" baseline="0" noProof="0" dirty="0">
                <a:ln>
                  <a:noFill/>
                </a:ln>
                <a:effectLst/>
                <a:uLnTx/>
                <a:uFillTx/>
                <a:latin typeface="Calibri" panose="020F0502020204030204" pitchFamily="34" charset="0"/>
                <a:ea typeface="+mj-ea"/>
                <a:cs typeface="Calibri" panose="020F0502020204030204" pitchFamily="34" charset="0"/>
              </a:rPr>
              <a:t>Questions?</a:t>
            </a:r>
          </a:p>
        </p:txBody>
      </p:sp>
      <p:sp>
        <p:nvSpPr>
          <p:cNvPr id="52247" name="Freeform: Shape 52246">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390" y="1"/>
            <a:ext cx="11548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249" name="Freeform: Shape 52248">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7919" y="0"/>
            <a:ext cx="1736948"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52251" name="Freeform: Shape 52250">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699"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253" name="Freeform: Shape 52252">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7776"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2255" name="Freeform: Shape 52254">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6798" y="5717906"/>
            <a:ext cx="1771147"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5" name="Picture 4" descr="Icon&#10;&#10;Description automatically generated"/>
          <p:cNvPicPr>
            <a:picLocks noChangeAspect="1"/>
          </p:cNvPicPr>
          <p:nvPr>
            <p:custDataLst>
              <p:tags r:id="rId3"/>
            </p:custDataLst>
          </p:nvPr>
        </p:nvPicPr>
        <p:blipFill rotWithShape="1">
          <a:blip r:embed="rId7" cstate="print">
            <a:extLst>
              <a:ext uri="{28A0092B-C50C-407E-A947-70E740481C1C}">
                <a14:useLocalDpi xmlns:a14="http://schemas.microsoft.com/office/drawing/2010/main" val="0"/>
              </a:ext>
            </a:extLst>
          </a:blip>
          <a:srcRect r="29" b="3"/>
          <a:stretch/>
        </p:blipFill>
        <p:spPr>
          <a:xfrm>
            <a:off x="631675" y="598720"/>
            <a:ext cx="5176900"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52257" name="Freeform: Shape 52256">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19335" y="6258756"/>
            <a:ext cx="1565532"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p:cNvSpPr>
            <a:spLocks noGrp="1"/>
          </p:cNvSpPr>
          <p:nvPr>
            <p:ph type="dt" sz="half" idx="10"/>
            <p:custDataLst>
              <p:tags r:id="rId4"/>
            </p:custDataLst>
          </p:nvPr>
        </p:nvSpPr>
        <p:spPr>
          <a:xfrm>
            <a:off x="10236565" y="6356350"/>
            <a:ext cx="1290077" cy="365125"/>
          </a:xfrm>
        </p:spPr>
        <p:txBody>
          <a:bodyPr vert="horz" lIns="91440" tIns="45720" rIns="91440" bIns="45720" rtlCol="0" anchor="ctr">
            <a:normAutofit/>
          </a:bodyPr>
          <a:lstStyle/>
          <a:p>
            <a:pPr algn="r" defTabSz="914400">
              <a:spcAft>
                <a:spcPts val="600"/>
              </a:spcAft>
              <a:defRPr/>
            </a:pPr>
            <a:r>
              <a:rPr lang="en-US">
                <a:solidFill>
                  <a:prstClr val="black">
                    <a:tint val="75000"/>
                  </a:prstClr>
                </a:solidFill>
                <a:latin typeface="Calibri" panose="020F0502020204030204"/>
              </a:rPr>
              <a:t> </a:t>
            </a:r>
          </a:p>
        </p:txBody>
      </p:sp>
    </p:spTree>
    <p:custDataLst>
      <p:tags r:id="rId1"/>
    </p:custDataLst>
    <p:extLst>
      <p:ext uri="{BB962C8B-B14F-4D97-AF65-F5344CB8AC3E}">
        <p14:creationId xmlns:p14="http://schemas.microsoft.com/office/powerpoint/2010/main" val="34714711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7FFDA0-A0D0-4AA4-BB02-E11B7BA5069C}"/>
              </a:ext>
            </a:extLst>
          </p:cNvPr>
          <p:cNvSpPr>
            <a:spLocks noGrp="1"/>
          </p:cNvSpPr>
          <p:nvPr>
            <p:ph type="title"/>
            <p:custDataLst>
              <p:tags r:id="rId2"/>
            </p:custDataLst>
          </p:nvPr>
        </p:nvSpPr>
        <p:spPr>
          <a:xfrm>
            <a:off x="169875" y="585783"/>
            <a:ext cx="11849074" cy="1229786"/>
          </a:xfrm>
        </p:spPr>
        <p:txBody>
          <a:bodyPr>
            <a:normAutofit fontScale="90000"/>
          </a:bodyPr>
          <a:lstStyle/>
          <a:p>
            <a:pPr algn="ctr"/>
            <a:r>
              <a:rPr lang="en-US" sz="4900" b="1" dirty="0">
                <a:solidFill>
                  <a:schemeClr val="tx1"/>
                </a:solidFill>
              </a:rPr>
              <a:t>Assurance of Civil Rights Compliance</a:t>
            </a:r>
            <a:br>
              <a:rPr lang="en-US" dirty="0"/>
            </a:br>
            <a:endParaRPr lang="en-US" dirty="0"/>
          </a:p>
        </p:txBody>
      </p:sp>
      <p:sp>
        <p:nvSpPr>
          <p:cNvPr id="6" name="Content Placeholder 5">
            <a:extLst>
              <a:ext uri="{FF2B5EF4-FFF2-40B4-BE49-F238E27FC236}">
                <a16:creationId xmlns:a16="http://schemas.microsoft.com/office/drawing/2014/main" id="{9F2B82D1-04A9-4793-A499-8664FA110044}"/>
              </a:ext>
            </a:extLst>
          </p:cNvPr>
          <p:cNvSpPr>
            <a:spLocks noGrp="1"/>
          </p:cNvSpPr>
          <p:nvPr>
            <p:ph idx="1"/>
            <p:custDataLst>
              <p:tags r:id="rId3"/>
            </p:custDataLst>
          </p:nvPr>
        </p:nvSpPr>
        <p:spPr>
          <a:xfrm>
            <a:off x="839350" y="1524000"/>
            <a:ext cx="10510124" cy="5042430"/>
          </a:xfrm>
        </p:spPr>
        <p:txBody>
          <a:bodyPr>
            <a:normAutofit lnSpcReduction="10000"/>
          </a:bodyPr>
          <a:lstStyle/>
          <a:p>
            <a:pPr marL="0" marR="0" indent="0" algn="just">
              <a:lnSpc>
                <a:spcPct val="107000"/>
              </a:lnSpc>
              <a:spcBef>
                <a:spcPts val="0"/>
              </a:spcBef>
              <a:spcAft>
                <a:spcPts val="0"/>
              </a:spcAft>
              <a:buNone/>
            </a:pPr>
            <a:r>
              <a:rPr lang="en-US" sz="1100" b="1" dirty="0"/>
              <a:t> </a:t>
            </a:r>
            <a:r>
              <a:rPr lang="en-US" sz="1400" dirty="0">
                <a:effectLst/>
                <a:ea typeface="Calibri" panose="020F0502020204030204" pitchFamily="34" charset="0"/>
                <a:cs typeface="Times New Roman" panose="02020603050405020304" pitchFamily="18" charset="0"/>
              </a:rPr>
              <a:t>The vendor hereby agrees that it will comply with Title VI of the Civil Rights Act of 1964 (42 U.S.C. 2000d </a:t>
            </a:r>
            <a:r>
              <a:rPr lang="en-US" sz="1400" i="1" dirty="0">
                <a:effectLst/>
                <a:ea typeface="Calibri" panose="020F0502020204030204" pitchFamily="34" charset="0"/>
                <a:cs typeface="Times New Roman" panose="02020603050405020304" pitchFamily="18" charset="0"/>
              </a:rPr>
              <a:t>et seq.</a:t>
            </a:r>
            <a:r>
              <a:rPr lang="en-US" sz="1400" dirty="0">
                <a:effectLst/>
                <a:ea typeface="Calibri" panose="020F0502020204030204" pitchFamily="34" charset="0"/>
                <a:cs typeface="Times New Roman" panose="02020603050405020304" pitchFamily="18" charset="0"/>
              </a:rPr>
              <a:t>); Title IX of the Education Amendments of 1972 (20 U.S.C. 1681 </a:t>
            </a:r>
            <a:r>
              <a:rPr lang="en-US" sz="1400" i="1" dirty="0">
                <a:effectLst/>
                <a:ea typeface="Calibri" panose="020F0502020204030204" pitchFamily="34" charset="0"/>
                <a:cs typeface="Times New Roman" panose="02020603050405020304" pitchFamily="18" charset="0"/>
              </a:rPr>
              <a:t>et seq</a:t>
            </a:r>
            <a:r>
              <a:rPr lang="en-US" sz="1400" dirty="0">
                <a:effectLst/>
                <a:ea typeface="Calibri" panose="020F0502020204030204" pitchFamily="34" charset="0"/>
                <a:cs typeface="Times New Roman" panose="02020603050405020304" pitchFamily="18" charset="0"/>
              </a:rPr>
              <a:t>.); Section 504 of the Rehabilitation Act of 1973 (29 U.S.C. 794); the Age Discrimination Act of 1975 (42 U.S.C. 6101 </a:t>
            </a:r>
            <a:r>
              <a:rPr lang="en-US" sz="1400" i="1" dirty="0">
                <a:effectLst/>
                <a:ea typeface="Calibri" panose="020F0502020204030204" pitchFamily="34" charset="0"/>
                <a:cs typeface="Times New Roman" panose="02020603050405020304" pitchFamily="18" charset="0"/>
              </a:rPr>
              <a:t>et seq</a:t>
            </a:r>
            <a:r>
              <a:rPr lang="en-US" sz="1400" dirty="0">
                <a:effectLst/>
                <a:ea typeface="Calibri" panose="020F0502020204030204" pitchFamily="34" charset="0"/>
                <a:cs typeface="Times New Roman" panose="02020603050405020304" pitchFamily="18" charset="0"/>
              </a:rPr>
              <a:t>.); Title II and Title III of the Americans with Disabilities Act (ADA) of 1990, as amended by the ADA Amendment Act of 2008 (42 U.S.C. 12131-12189) and as implemented by Department of Justice regulations at 28 CFR Parts 35 and 36; Executive Order 13166, "Improving Access to Services for Persons with Limited English Proficiency" (August 11, 2000); all provisions required by the implementing regulations of the U.S. Department of Agriculture (7 CFR Part 15 </a:t>
            </a:r>
            <a:r>
              <a:rPr lang="en-US" sz="1400" i="1" dirty="0">
                <a:effectLst/>
                <a:ea typeface="Calibri" panose="020F0502020204030204" pitchFamily="34" charset="0"/>
                <a:cs typeface="Times New Roman" panose="02020603050405020304" pitchFamily="18" charset="0"/>
              </a:rPr>
              <a:t>et seq</a:t>
            </a:r>
            <a:r>
              <a:rPr lang="en-US" sz="1400" dirty="0">
                <a:effectLst/>
                <a:ea typeface="Calibri" panose="020F0502020204030204" pitchFamily="34" charset="0"/>
                <a:cs typeface="Times New Roman" panose="02020603050405020304" pitchFamily="18" charset="0"/>
              </a:rPr>
              <a:t>.); and FNS directives and guidelines to the effect that no person shall, on the ground of race, color, national origin, age, sex (including gender identity and sexual orientation), or disability, be excluded from participation in, be denied the benefits of, or otherwise be subjected to discrimination under any program or activity for which the agency receives Federal financial assistance from FNS; and hereby gives assurance that it will immediately take measures necessary to effectuate this agreement.</a:t>
            </a:r>
          </a:p>
          <a:p>
            <a:pPr marL="0" marR="0" indent="0" algn="just">
              <a:lnSpc>
                <a:spcPct val="107000"/>
              </a:lnSpc>
              <a:spcBef>
                <a:spcPts val="0"/>
              </a:spcBef>
              <a:spcAft>
                <a:spcPts val="0"/>
              </a:spcAft>
              <a:buNone/>
            </a:pPr>
            <a:endParaRPr lang="en-US" sz="1400" dirty="0">
              <a:effectLst/>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1400" dirty="0">
                <a:effectLst/>
                <a:ea typeface="Calibri" panose="020F0502020204030204" pitchFamily="34" charset="0"/>
                <a:cs typeface="Times New Roman" panose="02020603050405020304" pitchFamily="18" charset="0"/>
              </a:rPr>
              <a:t>This assurance is given in consideration of and for the purpose of obtaining any and all Federal financial assistance, grants, and loans of Federal funds, reimbursable expenditures, grant, or donation of Federal property and interest in property, the detail of Federal personnel, the sale and lease of, and the permission to use Federal property or interest in such property or the furnishing of services without consideration or at a nominal consideration, or at a consideration that is reduced for the purpose of assisting the recipient, or in recognition of the public interest to be served by such sale, lease, or furnishing of services to the recipient, or any improvements made with Federal financial assistance extended to the Program applicant by USDA. This includes any Federal agreement, arrangement, or other contract that has as one of its purposes the provision of cash assistance for the purchase of food, and cash assistance for purchase or rental of food service equipment or any other financial assistance extended in reliance on the representations and agreements made in this assurance.</a:t>
            </a:r>
          </a:p>
          <a:p>
            <a:pPr marL="0" marR="0" indent="0" algn="just">
              <a:lnSpc>
                <a:spcPct val="107000"/>
              </a:lnSpc>
              <a:spcBef>
                <a:spcPts val="0"/>
              </a:spcBef>
              <a:spcAft>
                <a:spcPts val="0"/>
              </a:spcAft>
              <a:buNone/>
            </a:pPr>
            <a:r>
              <a:rPr lang="en-US" sz="1400" dirty="0">
                <a:effectLst/>
                <a:ea typeface="Calibri" panose="020F0502020204030204" pitchFamily="34" charset="0"/>
                <a:cs typeface="Times New Roman" panose="02020603050405020304" pitchFamily="18" charset="0"/>
              </a:rPr>
              <a:t> </a:t>
            </a:r>
          </a:p>
          <a:p>
            <a:pPr marL="0" marR="0" indent="0" algn="just">
              <a:lnSpc>
                <a:spcPct val="107000"/>
              </a:lnSpc>
              <a:spcBef>
                <a:spcPts val="0"/>
              </a:spcBef>
              <a:spcAft>
                <a:spcPts val="0"/>
              </a:spcAft>
              <a:buNone/>
            </a:pPr>
            <a:r>
              <a:rPr lang="en-US" sz="1400" dirty="0">
                <a:effectLst/>
                <a:ea typeface="Calibri" panose="020F0502020204030204" pitchFamily="34" charset="0"/>
                <a:cs typeface="Times New Roman" panose="02020603050405020304" pitchFamily="18" charset="0"/>
              </a:rPr>
              <a:t>This assurance is binding on the vendor, its successors, transferees, and assignees as long as it receives assistance or retains possession of any assistance from the Department. The person or persons whose signatures appear below are authorized to sign this assurance on the behalf of the vendor.</a:t>
            </a:r>
          </a:p>
        </p:txBody>
      </p:sp>
    </p:spTree>
    <p:custDataLst>
      <p:tags r:id="rId1"/>
    </p:custDataLst>
    <p:extLst>
      <p:ext uri="{BB962C8B-B14F-4D97-AF65-F5344CB8AC3E}">
        <p14:creationId xmlns:p14="http://schemas.microsoft.com/office/powerpoint/2010/main" val="20098592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F6C4E-89AE-4B5E-A307-C94B599BB79B}"/>
              </a:ext>
            </a:extLst>
          </p:cNvPr>
          <p:cNvSpPr>
            <a:spLocks noGrp="1"/>
          </p:cNvSpPr>
          <p:nvPr>
            <p:ph type="title"/>
          </p:nvPr>
        </p:nvSpPr>
        <p:spPr/>
        <p:txBody>
          <a:bodyPr>
            <a:normAutofit/>
          </a:bodyPr>
          <a:lstStyle/>
          <a:p>
            <a:pPr algn="ctr"/>
            <a:r>
              <a:rPr lang="en-US" sz="3200" b="1" dirty="0">
                <a:cs typeface="Arial" panose="020B0604020202020204" pitchFamily="34" charset="0"/>
              </a:rPr>
              <a:t>USDA Nondiscrimination Statement</a:t>
            </a:r>
          </a:p>
        </p:txBody>
      </p:sp>
      <p:sp>
        <p:nvSpPr>
          <p:cNvPr id="3" name="Content Placeholder 2">
            <a:extLst>
              <a:ext uri="{FF2B5EF4-FFF2-40B4-BE49-F238E27FC236}">
                <a16:creationId xmlns:a16="http://schemas.microsoft.com/office/drawing/2014/main" id="{76625025-BD44-4306-846E-CBE08B1D32D3}"/>
              </a:ext>
            </a:extLst>
          </p:cNvPr>
          <p:cNvSpPr>
            <a:spLocks noGrp="1"/>
          </p:cNvSpPr>
          <p:nvPr>
            <p:ph idx="1"/>
          </p:nvPr>
        </p:nvSpPr>
        <p:spPr>
          <a:xfrm>
            <a:off x="822745" y="1463551"/>
            <a:ext cx="10512862" cy="5028526"/>
          </a:xfrm>
        </p:spPr>
        <p:txBody>
          <a:bodyPr>
            <a:noAutofit/>
          </a:bodyPr>
          <a:lstStyle/>
          <a:p>
            <a:pPr marL="0" marR="0" indent="0">
              <a:lnSpc>
                <a:spcPct val="115000"/>
              </a:lnSpc>
              <a:spcBef>
                <a:spcPts val="0"/>
              </a:spcBef>
              <a:spcAft>
                <a:spcPts val="10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To file a program discrimination complaint, a Complainant should complete a Form AD-3027, USDA Program Discrimination Complaint Form which can be obtained online at: </a:t>
            </a:r>
            <a:r>
              <a:rPr lang="en-US"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https://www.usda.gov/sites/default/files/documents/USDA-OASCR%20P-Complaint-Form-0508-0002-508-11-28-17Fax2Mail.pdf</a:t>
            </a:r>
            <a:r>
              <a:rPr lang="en-US" sz="1200" dirty="0">
                <a:effectLst/>
                <a:latin typeface="Calibri" panose="020F0502020204030204" pitchFamily="34" charset="0"/>
                <a:ea typeface="Calibri" panose="020F0502020204030204" pitchFamily="34" charset="0"/>
                <a:cs typeface="Calibri" panose="020F0502020204030204" pitchFamily="34"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b="1" dirty="0">
                <a:effectLst/>
                <a:latin typeface="Calibri" panose="020F0502020204030204" pitchFamily="34" charset="0"/>
                <a:ea typeface="Calibri" panose="020F0502020204030204" pitchFamily="34" charset="0"/>
                <a:cs typeface="Calibri" panose="020F0502020204030204" pitchFamily="34" charset="0"/>
              </a:rPr>
              <a:t>mail:  </a:t>
            </a:r>
            <a:r>
              <a:rPr lang="en-US" sz="1200" dirty="0">
                <a:effectLst/>
                <a:latin typeface="Calibri" panose="020F0502020204030204" pitchFamily="34" charset="0"/>
                <a:ea typeface="Calibri" panose="020F0502020204030204" pitchFamily="34" charset="0"/>
                <a:cs typeface="Calibri" panose="020F0502020204030204" pitchFamily="34" charset="0"/>
              </a:rPr>
              <a:t>U.S. Department of Agriculture</a:t>
            </a:r>
            <a:br>
              <a:rPr lang="en-US" sz="1200" dirty="0">
                <a:effectLst/>
                <a:latin typeface="Calibri" panose="020F0502020204030204" pitchFamily="34" charset="0"/>
                <a:ea typeface="Calibri" panose="020F0502020204030204" pitchFamily="34" charset="0"/>
                <a:cs typeface="Calibri" panose="020F0502020204030204" pitchFamily="34" charset="0"/>
              </a:rPr>
            </a:br>
            <a:r>
              <a:rPr lang="en-US" sz="1200" dirty="0">
                <a:effectLst/>
                <a:latin typeface="Calibri" panose="020F0502020204030204" pitchFamily="34" charset="0"/>
                <a:ea typeface="Calibri" panose="020F0502020204030204" pitchFamily="34" charset="0"/>
                <a:cs typeface="Calibri" panose="020F0502020204030204" pitchFamily="34" charset="0"/>
              </a:rPr>
              <a:t> Office of the Assistant Secretary for Civil Rights</a:t>
            </a:r>
            <a:br>
              <a:rPr lang="en-US" sz="1200" dirty="0">
                <a:effectLst/>
                <a:latin typeface="Calibri" panose="020F0502020204030204" pitchFamily="34" charset="0"/>
                <a:ea typeface="Calibri" panose="020F0502020204030204" pitchFamily="34" charset="0"/>
                <a:cs typeface="Calibri" panose="020F0502020204030204" pitchFamily="34" charset="0"/>
              </a:rPr>
            </a:br>
            <a:r>
              <a:rPr lang="en-US" sz="1200" dirty="0">
                <a:effectLst/>
                <a:latin typeface="Calibri" panose="020F0502020204030204" pitchFamily="34" charset="0"/>
                <a:ea typeface="Calibri" panose="020F0502020204030204" pitchFamily="34" charset="0"/>
                <a:cs typeface="Calibri" panose="020F0502020204030204" pitchFamily="34" charset="0"/>
              </a:rPr>
              <a:t> 1400 Independence Avenue, SW</a:t>
            </a:r>
            <a:br>
              <a:rPr lang="en-US" sz="1200" dirty="0">
                <a:effectLst/>
                <a:latin typeface="Calibri" panose="020F0502020204030204" pitchFamily="34" charset="0"/>
                <a:ea typeface="Calibri" panose="020F0502020204030204" pitchFamily="34" charset="0"/>
                <a:cs typeface="Calibri" panose="020F0502020204030204" pitchFamily="34" charset="0"/>
              </a:rPr>
            </a:br>
            <a:r>
              <a:rPr lang="en-US" sz="1200" dirty="0">
                <a:effectLst/>
                <a:latin typeface="Calibri" panose="020F0502020204030204" pitchFamily="34" charset="0"/>
                <a:ea typeface="Calibri" panose="020F0502020204030204" pitchFamily="34" charset="0"/>
                <a:cs typeface="Calibri" panose="020F0502020204030204" pitchFamily="34" charset="0"/>
              </a:rPr>
              <a:t> Washington, D.C. 20250-9410;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b="1" dirty="0">
                <a:effectLst/>
                <a:latin typeface="Calibri" panose="020F0502020204030204" pitchFamily="34" charset="0"/>
                <a:ea typeface="Calibri" panose="020F0502020204030204" pitchFamily="34" charset="0"/>
                <a:cs typeface="Calibri" panose="020F0502020204030204" pitchFamily="34" charset="0"/>
              </a:rPr>
              <a:t>fax:  </a:t>
            </a:r>
            <a:r>
              <a:rPr lang="en-US" sz="1200" dirty="0">
                <a:effectLst/>
                <a:latin typeface="Calibri" panose="020F0502020204030204" pitchFamily="34" charset="0"/>
                <a:ea typeface="Calibri" panose="020F0502020204030204" pitchFamily="34" charset="0"/>
                <a:cs typeface="Calibri" panose="020F0502020204030204" pitchFamily="34" charset="0"/>
              </a:rPr>
              <a:t>(833) 256-1665 or (202) 690-7442; 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b="1" dirty="0">
                <a:effectLst/>
                <a:latin typeface="Calibri" panose="020F0502020204030204" pitchFamily="34" charset="0"/>
                <a:ea typeface="Calibri" panose="020F0502020204030204" pitchFamily="34" charset="0"/>
                <a:cs typeface="Calibri" panose="020F0502020204030204" pitchFamily="34" charset="0"/>
              </a:rPr>
              <a:t>email:  </a:t>
            </a:r>
            <a:r>
              <a:rPr lang="en-US"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program.intake@usda.gov</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This institution is an equal opportunity provider.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5000"/>
              </a:lnSpc>
              <a:spcBef>
                <a:spcPts val="0"/>
              </a:spcBef>
              <a:buNone/>
            </a:pPr>
            <a:endParaRPr lang="en-US" sz="1050" dirty="0">
              <a:solidFill>
                <a:srgbClr val="1B1B1B"/>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946171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6" name="Picture 5" descr="Diagram, engineering drawing&#10;&#10;Description automatically generated"/>
          <p:cNvPicPr>
            <a:picLocks noChangeAspect="1"/>
          </p:cNvPicPr>
          <p:nvPr>
            <p:custDataLst>
              <p:tags r:id="rId2"/>
            </p:custDataLst>
          </p:nvPr>
        </p:nvPicPr>
        <p:blipFill rotWithShape="1">
          <a:blip r:embed="rId7" cstate="print">
            <a:extLst>
              <a:ext uri="{28A0092B-C50C-407E-A947-70E740481C1C}">
                <a14:useLocalDpi xmlns:a14="http://schemas.microsoft.com/office/drawing/2010/main" val="0"/>
              </a:ext>
            </a:extLst>
          </a:blip>
          <a:srcRect t="28224" r="-1" b="13756"/>
          <a:stretch/>
        </p:blipFill>
        <p:spPr>
          <a:xfrm>
            <a:off x="20" y="10"/>
            <a:ext cx="12185755" cy="6857990"/>
          </a:xfrm>
          <a:prstGeom prst="rect">
            <a:avLst/>
          </a:prstGeom>
        </p:spPr>
      </p:pic>
      <p:sp>
        <p:nvSpPr>
          <p:cNvPr id="29" name="Freeform: Shape 28">
            <a:extLst>
              <a:ext uri="{FF2B5EF4-FFF2-40B4-BE49-F238E27FC236}">
                <a16:creationId xmlns:a16="http://schemas.microsoft.com/office/drawing/2014/main" id="{F6DD4703-FD80-4610-ACE9-01DCD86D8C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7600" y="0"/>
            <a:ext cx="10253624"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9CEFCBC2-6F82-4011-8D8D-90F43DCB1D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08282" y="0"/>
            <a:ext cx="9956356"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2E9DED9E-DE30-402A-B9D1-AC3C24025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8488" y="-35602"/>
            <a:ext cx="2485674"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5" name="Freeform: Shape 34">
            <a:extLst>
              <a:ext uri="{FF2B5EF4-FFF2-40B4-BE49-F238E27FC236}">
                <a16:creationId xmlns:a16="http://schemas.microsoft.com/office/drawing/2014/main" id="{5CCB7C65-BA06-49C5-8D3C-51F97B409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72897" y="-35602"/>
            <a:ext cx="2485675"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TextBox 4"/>
          <p:cNvSpPr txBox="1"/>
          <p:nvPr>
            <p:custDataLst>
              <p:tags r:id="rId3"/>
            </p:custDataLst>
          </p:nvPr>
        </p:nvSpPr>
        <p:spPr>
          <a:xfrm>
            <a:off x="2190179" y="1346268"/>
            <a:ext cx="7808466" cy="2661189"/>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600" b="1" dirty="0">
                <a:latin typeface="+mj-lt"/>
                <a:ea typeface="+mj-ea"/>
                <a:cs typeface="+mj-cs"/>
              </a:rPr>
              <a:t>Maintaining Vendor Status</a:t>
            </a:r>
          </a:p>
        </p:txBody>
      </p:sp>
      <p:sp>
        <p:nvSpPr>
          <p:cNvPr id="3" name="Date Placeholder 2"/>
          <p:cNvSpPr>
            <a:spLocks noGrp="1"/>
          </p:cNvSpPr>
          <p:nvPr>
            <p:ph type="dt" sz="half" idx="10"/>
            <p:custDataLst>
              <p:tags r:id="rId4"/>
            </p:custDataLst>
          </p:nvPr>
        </p:nvSpPr>
        <p:spPr>
          <a:xfrm>
            <a:off x="8519548" y="6356350"/>
            <a:ext cx="2176145" cy="365125"/>
          </a:xfrm>
        </p:spPr>
        <p:txBody>
          <a:bodyPr vert="horz" lIns="91440" tIns="45720" rIns="91440" bIns="45720" rtlCol="0" anchor="ctr">
            <a:normAutofit/>
          </a:bodyPr>
          <a:lstStyle/>
          <a:p>
            <a:pPr algn="r" defTabSz="914400">
              <a:spcAft>
                <a:spcPts val="600"/>
              </a:spcAft>
              <a:defRPr/>
            </a:pPr>
            <a:r>
              <a:rPr lang="en-US">
                <a:solidFill>
                  <a:srgbClr val="FFFFFF"/>
                </a:solidFill>
                <a:latin typeface="Calibri" panose="020F0502020204030204"/>
              </a:rPr>
              <a:t> </a:t>
            </a:r>
          </a:p>
        </p:txBody>
      </p:sp>
    </p:spTree>
    <p:custDataLst>
      <p:tags r:id="rId1"/>
    </p:custDataLst>
    <p:extLst>
      <p:ext uri="{BB962C8B-B14F-4D97-AF65-F5344CB8AC3E}">
        <p14:creationId xmlns:p14="http://schemas.microsoft.com/office/powerpoint/2010/main" val="39524636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PERSISTENCEDATA" val="MMPROD_UIPERSISTENCEDATA"/>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ARTICULATE_DESIGN_ID_WOOD TYPE" val="ztOh6ru9"/>
  <p:tag name="ARTICULATE_DESIGN_ID_1_WOOD TYPE" val="7G0iM4FI"/>
  <p:tag name="ARTICULATE_DESIGN_ID_CROP" val="0ImjM1Xz"/>
  <p:tag name="ARTICULATE_SLIDE_THUMBNAIL_REFRESH" val="1"/>
  <p:tag name="ARTICULATE_DESIGN_ID_CUSTOM DESIGN" val="TPzUyQbv"/>
  <p:tag name="SECTOMILLISECCONVERTED" val="1"/>
  <p:tag name="MMPROD_UIDATA" val="&lt;database version=&quot;11.0&quot;&gt;&lt;object type=&quot;1&quot; unique_id=&quot;10001&quot;&gt;&lt;property id=&quot;20141&quot; value=&quot;2020 Annual Training for Currently Authorized Free-standing Pharmacies&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1&quot; value=&quot;Pharmacy Applicant&quot;/&gt;&lt;property id=&quot;20192&quot; value=&quot;https://ncnutrition.adobeconnect.com/admin/content/folder/list?filter-rows=100&amp;amp;filter-start=0&amp;amp;sco-id=2845280094&amp;amp;tab-id=1279504582&amp;amp;OWASP_CSRFTOKEN=c13a171cfe2df9e06261ee005310d2562b6eaa3b5c470e3201af835f49522473&quot;/&gt;&lt;property id=&quot;20193&quot; value=&quot;0&quot;/&gt;&lt;property id=&quot;20224&quot; value=&quot;S:\NSB\Training\WIC\Vendor Training\2020\2020 Vendor Modules for LA\2020 Current Pharmacy Renewal Training\Presentation Final&quot;/&gt;&lt;property id=&quot;20250&quot; value=&quot;0&quot;/&gt;&lt;property id=&quot;20251&quot; value=&quot;1&quot;/&gt;&lt;property id=&quot;20259&quot; value=&quot;0&quot;/&gt;&lt;property id=&quot;20263&quot; value=&quot;3&quot;/&gt;&lt;property id=&quot;20264&quot; value=&quot;1&quot;/&gt;&lt;property id=&quot;20519&quot; value=&quot;0&quot;/&gt;&lt;property id=&quot;20700&quot; value=&quot;0&quot;/&gt;&lt;object type=&quot;8&quot; unique_id=&quot;11273&quot;&gt;&lt;/object&gt;&lt;object type=&quot;2&quot; unique_id=&quot;11274&quot;&gt;&lt;object type=&quot;3&quot; unique_id=&quot;112371&quot;&gt;&lt;property id=&quot;20148&quot; value=&quot;5&quot;/&gt;&lt;property id=&quot;20300&quot; value=&quot;Slide 2 - &amp;quot;Training Overview and Goals&amp;quot;&quot;/&gt;&lt;property id=&quot;20307&quot; value=&quot;274&quot;/&gt;&lt;property id=&quot;20309&quot; value=&quot;-1&quot;/&gt;&lt;/object&gt;&lt;object type=&quot;3&quot; unique_id=&quot;112372&quot;&gt;&lt;property id=&quot;20148&quot; value=&quot;5&quot;/&gt;&lt;property id=&quot;20300&quot; value=&quot;Slide 3 - &amp;quot;What is WIC?&amp;amp;#x09;&amp;amp;#x09;&amp;quot;&quot;/&gt;&lt;property id=&quot;20307&quot; value=&quot;275&quot;/&gt;&lt;property id=&quot;20309&quot; value=&quot;-1&quot;/&gt;&lt;/object&gt;&lt;object type=&quot;3&quot; unique_id=&quot;112373&quot;&gt;&lt;property id=&quot;20148&quot; value=&quot;5&quot;/&gt;&lt;property id=&quot;20300&quot; value=&quot;Slide 5 - &amp;quot;WIC Works!&amp;quot;&quot;/&gt;&lt;property id=&quot;20307&quot; value=&quot;276&quot;/&gt;&lt;property id=&quot;20309&quot; value=&quot;-1&quot;/&gt;&lt;/object&gt;&lt;object type=&quot;3&quot; unique_id=&quot;112375&quot;&gt;&lt;property id=&quot;20148&quot; value=&quot;5&quot;/&gt;&lt;property id=&quot;20300&quot; value=&quot;Slide 8 - &amp;quot;Free-standing Pharmacy Transactions&amp;quot;&quot;/&gt;&lt;property id=&quot;20307&quot; value=&quot;614&quot;/&gt;&lt;property id=&quot;20309&quot; value=&quot;-1&quot;/&gt;&lt;/object&gt;&lt;object type=&quot;3&quot; unique_id=&quot;112376&quot;&gt;&lt;property id=&quot;20148&quot; value=&quot;5&quot;/&gt;&lt;property id=&quot;20300&quot; value=&quot;Slide 9&quot;/&gt;&lt;property id=&quot;20307&quot; value=&quot;279&quot;/&gt;&lt;property id=&quot;20309&quot; value=&quot;-1&quot;/&gt;&lt;/object&gt;&lt;object type=&quot;3&quot; unique_id=&quot;112377&quot;&gt;&lt;property id=&quot;20148&quot; value=&quot;5&quot;/&gt;&lt;property id=&quot;20300&quot; value=&quot;Slide 10 - &amp;quot;Annual Vendor Renewal Process&amp;quot;&quot;/&gt;&lt;property id=&quot;20307&quot; value=&quot;280&quot;/&gt;&lt;property id=&quot;20309&quot; value=&quot;-1&quot;/&gt;&lt;/object&gt;&lt;object type=&quot;3&quot; unique_id=&quot;112378&quot;&gt;&lt;property id=&quot;20148&quot; value=&quot;5&quot;/&gt;&lt;property id=&quot;20300&quot; value=&quot;Slide 12 - &amp;quot;Selection Criteria&amp;quot;&quot;/&gt;&lt;property id=&quot;20307&quot; value=&quot;281&quot;/&gt;&lt;property id=&quot;20309&quot; value=&quot;-1&quot;/&gt;&lt;/object&gt;&lt;object type=&quot;3&quot; unique_id=&quot;112379&quot;&gt;&lt;property id=&quot;20148&quot; value=&quot;5&quot;/&gt;&lt;property id=&quot;20300&quot; value=&quot;Slide 13 - &amp;quot;Annual Vendor Training&amp;quot;&quot;/&gt;&lt;property id=&quot;20307&quot; value=&quot;283&quot;/&gt;&lt;property id=&quot;20309&quot; value=&quot;-1&quot;/&gt;&lt;/object&gt;&lt;object type=&quot;3&quot; unique_id=&quot;112380&quot;&gt;&lt;property id=&quot;20148&quot; value=&quot;5&quot;/&gt;&lt;property id=&quot;20300&quot; value=&quot;Slide 14 - &amp;quot;Competitive Pricing and Price Limitations &amp;quot;&quot;/&gt;&lt;property id=&quot;20307&quot; value=&quot;601&quot;/&gt;&lt;property id=&quot;20309&quot; value=&quot;-1&quot;/&gt;&lt;/object&gt;&lt;object type=&quot;3&quot; unique_id=&quot;112381&quot;&gt;&lt;property id=&quot;20148&quot; value=&quot;5&quot;/&gt;&lt;property id=&quot;20300&quot; value=&quot;Slide 15 - &amp;quot;NC Peer Group System&amp;quot;&quot;/&gt;&lt;property id=&quot;20307&quot; value=&quot;702&quot;/&gt;&lt;property id=&quot;20309&quot; value=&quot;-1&quot;/&gt;&lt;/object&gt;&lt;object type=&quot;3&quot; unique_id=&quot;112387&quot;&gt;&lt;property id=&quot;20148&quot; value=&quot;5&quot;/&gt;&lt;property id=&quot;20300&quot; value=&quot;Slide 16 - &amp;quot;Exempt Infant Formulas &amp;amp; WIC-eligible Nutritionals&amp;quot;&quot;/&gt;&lt;property id=&quot;20307&quot; value=&quot;286&quot;/&gt;&lt;property id=&quot;20309&quot; value=&quot;-1&quot;/&gt;&lt;/object&gt;&lt;object type=&quot;3&quot; unique_id=&quot;112388&quot;&gt;&lt;property id=&quot;20148&quot; value=&quot;5&quot;/&gt;&lt;property id=&quot;20300&quot; value=&quot;Slide 17 - &amp;quot;Purchasing and Providing Infant Formula From a State-Approved Source&amp;quot;&quot;/&gt;&lt;property id=&quot;20307&quot; value=&quot;349&quot;/&gt;&lt;property id=&quot;20309&quot; value=&quot;-1&quot;/&gt;&lt;/object&gt;&lt;object type=&quot;3&quot; unique_id=&quot;112389&quot;&gt;&lt;property id=&quot;20148&quot; value=&quot;5&quot;/&gt;&lt;property id=&quot;20300&quot; value=&quot;Slide 18 - &amp;quot;Purchasing and Providing Infant Formula From a State-Approved Source continued&amp;quot;&quot;/&gt;&lt;property id=&quot;20307&quot; value=&quot;287&quot;/&gt;&lt;property id=&quot;20309&quot; value=&quot;-1&quot;/&gt;&lt;/object&gt;&lt;object type=&quot;3&quot; unique_id=&quot;112390&quot;&gt;&lt;property id=&quot;20148&quot; value=&quot;5&quot;/&gt;&lt;property id=&quot;20300&quot; value=&quot;Slide 20 - &amp;quot;Only Provide Item(s) Issued to Customer&amp;quot;&quot;/&gt;&lt;property id=&quot;20307&quot; value=&quot;291&quot;/&gt;&lt;property id=&quot;20309&quot; value=&quot;-1&quot;/&gt;&lt;/object&gt;&lt;object type=&quot;3&quot; unique_id=&quot;112391&quot;&gt;&lt;property id=&quot;20148&quot; value=&quot;5&quot;/&gt;&lt;property id=&quot;20300&quot; value=&quot;Slide 21&quot;/&gt;&lt;property id=&quot;20307&quot; value=&quot;292&quot;/&gt;&lt;property id=&quot;20309&quot; value=&quot;-1&quot;/&gt;&lt;/object&gt;&lt;object type=&quot;3&quot; unique_id=&quot;112392&quot;&gt;&lt;property id=&quot;20148&quot; value=&quot;5&quot;/&gt;&lt;property id=&quot;20300&quot; value=&quot;Slide 22 - &amp;quot;eWIC Requirements&amp;quot;&quot;/&gt;&lt;property id=&quot;20307&quot; value=&quot;670&quot;/&gt;&lt;property id=&quot;20309&quot; value=&quot;-1&quot;/&gt;&lt;/object&gt;&lt;object type=&quot;3&quot; unique_id=&quot;112396&quot;&gt;&lt;property id=&quot;20148&quot; value=&quot;5&quot;/&gt;&lt;property id=&quot;20300&quot; value=&quot;Slide 26 - &amp;quot;eWIC Payments Through the                                  Banking System&amp;quot;&quot;/&gt;&lt;property id=&quot;20307&quot; value=&quot;608&quot;/&gt;&lt;property id=&quot;20309&quot; value=&quot;-1&quot;/&gt;&lt;/object&gt;&lt;object type=&quot;3&quot; unique_id=&quot;112397&quot;&gt;&lt;property id=&quot;20148&quot; value=&quot;5&quot;/&gt;&lt;property id=&quot;20300&quot; value=&quot;Slide 27 - &amp;quot;Automated Clearing House (ACH)&amp;quot;&quot;/&gt;&lt;property id=&quot;20307&quot; value=&quot;609&quot;/&gt;&lt;property id=&quot;20309&quot; value=&quot;-1&quot;/&gt;&lt;/object&gt;&lt;object type=&quot;3&quot; unique_id=&quot;112400&quot;&gt;&lt;property id=&quot;20148&quot; value=&quot;5&quot;/&gt;&lt;property id=&quot;20300&quot; value=&quot;Slide 30&quot;/&gt;&lt;property id=&quot;20307&quot; value=&quot;306&quot;/&gt;&lt;property id=&quot;20309&quot; value=&quot;-1&quot;/&gt;&lt;/object&gt;&lt;object type=&quot;3&quot; unique_id=&quot;112401&quot;&gt;&lt;property id=&quot;20148&quot; value=&quot;5&quot;/&gt;&lt;property id=&quot;20300&quot; value=&quot;Slide 31 - &amp;quot;Vendor Compliance&amp;quot;&quot;/&gt;&lt;property id=&quot;20307&quot; value=&quot;619&quot;/&gt;&lt;property id=&quot;20309&quot; value=&quot;-1&quot;/&gt;&lt;/object&gt;&lt;object type=&quot;3&quot; unique_id=&quot;112402&quot;&gt;&lt;property id=&quot;20148&quot; value=&quot;5&quot;/&gt;&lt;property id=&quot;20300&quot; value=&quot;Slide 32 - &amp;quot;Business Integrity Standards &amp;quot;&quot;/&gt;&lt;property id=&quot;20307&quot; value=&quot;282&quot;/&gt;&lt;property id=&quot;20309&quot; value=&quot;-1&quot;/&gt;&lt;/object&gt;&lt;object type=&quot;3&quot; unique_id=&quot;112404&quot;&gt;&lt;property id=&quot;20148&quot; value=&quot;5&quot;/&gt;&lt;property id=&quot;20300&quot; value=&quot;Slide 34 - &amp;quot;Violations&amp;quot;&quot;/&gt;&lt;property id=&quot;20307&quot; value=&quot;309&quot;/&gt;&lt;property id=&quot;20309&quot; value=&quot;-1&quot;/&gt;&lt;/object&gt;&lt;object type=&quot;3&quot; unique_id=&quot;112405&quot;&gt;&lt;property id=&quot;20148&quot; value=&quot;5&quot;/&gt;&lt;property id=&quot;20300&quot; value=&quot;Slide 35 - &amp;quot;Types of Violations&amp;quot;&quot;/&gt;&lt;property id=&quot;20307&quot; value=&quot;310&quot;/&gt;&lt;property id=&quot;20309&quot; value=&quot;-1&quot;/&gt;&lt;/object&gt;&lt;object type=&quot;3&quot; unique_id=&quot;112406&quot;&gt;&lt;property id=&quot;20148&quot; value=&quot;5&quot;/&gt;&lt;property id=&quot;20300&quot; value=&quot;Slide 36 - &amp;quot;Pattern of Occurrences&amp;quot;&quot;/&gt;&lt;property id=&quot;20307&quot; value=&quot;311&quot;/&gt;&lt;property id=&quot;20309&quot; value=&quot;-1&quot;/&gt;&lt;/object&gt;&lt;object type=&quot;3&quot; unique_id=&quot;112407&quot;&gt;&lt;property id=&quot;20148&quot; value=&quot;5&quot;/&gt;&lt;property id=&quot;20300&quot; value=&quot;Slide 37 - &amp;quot;Patterns of Violations that Lead to Disqualification&amp;quot;&quot;/&gt;&lt;property id=&quot;20307&quot; value=&quot;312&quot;/&gt;&lt;property id=&quot;20309&quot; value=&quot;-1&quot;/&gt;&lt;/object&gt;&lt;object type=&quot;3&quot; unique_id=&quot;112410&quot;&gt;&lt;property id=&quot;20148&quot; value=&quot;5&quot;/&gt;&lt;property id=&quot;20300&quot; value=&quot;Slide 40 - &amp;quot;Compliance Buys&amp;quot;&quot;/&gt;&lt;property id=&quot;20307&quot; value=&quot;315&quot;/&gt;&lt;property id=&quot;20309&quot; value=&quot;-1&quot;/&gt;&lt;/object&gt;&lt;object type=&quot;3&quot; unique_id=&quot;112411&quot;&gt;&lt;property id=&quot;20148&quot; value=&quot;5&quot;/&gt;&lt;property id=&quot;20300&quot; value=&quot;Slide 41 - &amp;quot;Vendor Overcharging&amp;quot;&quot;/&gt;&lt;property id=&quot;20307&quot; value=&quot;316&quot;/&gt;&lt;property id=&quot;20309&quot; value=&quot;-1&quot;/&gt;&lt;/object&gt;&lt;object type=&quot;3&quot; unique_id=&quot;112412&quot;&gt;&lt;property id=&quot;20148&quot; value=&quot;5&quot;/&gt;&lt;property id=&quot;20300&quot; value=&quot;Slide 42 - &amp;quot;Overcharging?&amp;quot;&quot;/&gt;&lt;property id=&quot;20307&quot; value=&quot;317&quot;/&gt;&lt;property id=&quot;20309&quot; value=&quot;-1&quot;/&gt;&lt;/object&gt;&lt;object type=&quot;3&quot; unique_id=&quot;112413&quot;&gt;&lt;property id=&quot;20148&quot; value=&quot;5&quot;/&gt;&lt;property id=&quot;20300&quot; value=&quot;Slide 43 - &amp;quot;Overcharging?&amp;quot;&quot;/&gt;&lt;property id=&quot;20307&quot; value=&quot;707&quot;/&gt;&lt;property id=&quot;20309&quot; value=&quot;-1&quot;/&gt;&lt;/object&gt;&lt;object type=&quot;3&quot; unique_id=&quot;112414&quot;&gt;&lt;property id=&quot;20148&quot; value=&quot;5&quot;/&gt;&lt;property id=&quot;20300&quot; value=&quot;Slide 44 - &amp;quot;Food Substitution&amp;quot;&quot;/&gt;&lt;property id=&quot;20307&quot; value=&quot;622&quot;/&gt;&lt;property id=&quot;20309&quot; value=&quot;-1&quot;/&gt;&lt;/object&gt;&lt;object type=&quot;3&quot; unique_id=&quot;112415&quot;&gt;&lt;property id=&quot;20148&quot; value=&quot;5&quot;/&gt;&lt;property id=&quot;20300&quot; value=&quot;Slide 45 - &amp;quot;Use of Scanning Sheets Prohibited&amp;quot;&quot;/&gt;&lt;property id=&quot;20307&quot; value=&quot;623&quot;/&gt;&lt;property id=&quot;20309&quot; value=&quot;-1&quot;/&gt;&lt;/object&gt;&lt;object type=&quot;3&quot; unique_id=&quot;112416&quot;&gt;&lt;property id=&quot;20148&quot; value=&quot;5&quot;/&gt;&lt;property id=&quot;20300&quot; value=&quot;Slide 46 - &amp;quot;Inventory Audits&amp;quot;&quot;/&gt;&lt;property id=&quot;20307&quot; value=&quot;318&quot;/&gt;&lt;property id=&quot;20309&quot; value=&quot;-1&quot;/&gt;&lt;/object&gt;&lt;object type=&quot;3&quot; unique_id=&quot;112417&quot;&gt;&lt;property id=&quot;20148&quot; value=&quot;5&quot;/&gt;&lt;property id=&quot;20300&quot; value=&quot;Slide 47 - &amp;quot;Purchase Documentation Requirement&amp;quot;&quot;/&gt;&lt;property id=&quot;20307&quot; value=&quot;319&quot;/&gt;&lt;property id=&quot;20309&quot; value=&quot;-1&quot;/&gt;&lt;/object&gt;&lt;object type=&quot;3&quot; unique_id=&quot;112418&quot;&gt;&lt;property id=&quot;20148&quot; value=&quot;5&quot;/&gt;&lt;property id=&quot;20300&quot; value=&quot;Slide 48 - &amp;quot;Violations Detected During An Inventory Audit&amp;quot;&quot;/&gt;&lt;property id=&quot;20307&quot; value=&quot;320&quot;/&gt;&lt;property id=&quot;20309&quot; value=&quot;-1&quot;/&gt;&lt;/object&gt;&lt;object type=&quot;3&quot; unique_id=&quot;112419&quot;&gt;&lt;property id=&quot;20148&quot; value=&quot;5&quot;/&gt;&lt;property id=&quot;20300&quot; value=&quot;Slide 50 - &amp;quot;Vendor Claims&amp;quot;&quot;/&gt;&lt;property id=&quot;20307&quot; value=&quot;321&quot;/&gt;&lt;property id=&quot;20309&quot; value=&quot;-1&quot;/&gt;&lt;/object&gt;&lt;object type=&quot;3&quot; unique_id=&quot;112420&quot;&gt;&lt;property id=&quot;20148&quot; value=&quot;5&quot;/&gt;&lt;property id=&quot;20300&quot; value=&quot;Slide 51 - &amp;quot;Claims Assessed for Vendor Violations&amp;quot;&quot;/&gt;&lt;property id=&quot;20307&quot; value=&quot;322&quot;/&gt;&lt;property id=&quot;20309&quot; value=&quot;-1&quot;/&gt;&lt;/object&gt;&lt;object type=&quot;3&quot; unique_id=&quot;112421&quot;&gt;&lt;property id=&quot;20148&quot; value=&quot;5&quot;/&gt;&lt;property id=&quot;20300&quot; value=&quot;Slide 52 - &amp;quot;Disqualification &amp;quot;&quot;/&gt;&lt;property id=&quot;20307&quot; value=&quot;323&quot;/&gt;&lt;property id=&quot;20309&quot; value=&quot;-1&quot;/&gt;&lt;/object&gt;&lt;object type=&quot;3&quot; unique_id=&quot;112422&quot;&gt;&lt;property id=&quot;20148&quot; value=&quot;5&quot;/&gt;&lt;property id=&quot;20300&quot; value=&quot;Slide 53 - &amp;quot;Vendor Disqualifications &amp;quot;&quot;/&gt;&lt;property id=&quot;20307&quot; value=&quot;661&quot;/&gt;&lt;property id=&quot;20309&quot; value=&quot;-1&quot;/&gt;&lt;/object&gt;&lt;object type=&quot;3&quot; unique_id=&quot;112426&quot;&gt;&lt;property id=&quot;20148&quot; value=&quot;5&quot;/&gt;&lt;property id=&quot;20300&quot; value=&quot;Slide 56 - &amp;quot;Routine Monitoring continued&amp;quot;&quot;/&gt;&lt;property id=&quot;20307&quot; value=&quot;351&quot;/&gt;&lt;property id=&quot;20309&quot; value=&quot;-1&quot;/&gt;&lt;/object&gt;&lt;object type=&quot;3&quot; unique_id=&quot;112428&quot;&gt;&lt;property id=&quot;20148&quot; value=&quot;5&quot;/&gt;&lt;property id=&quot;20300&quot; value=&quot;Slide 58 - &amp;quot;Definitions&amp;quot;&quot;/&gt;&lt;property id=&quot;20307&quot; value=&quot;328&quot;/&gt;&lt;property id=&quot;20309&quot; value=&quot;-1&quot;/&gt;&lt;/object&gt;&lt;object type=&quot;3&quot; unique_id=&quot;112429&quot;&gt;&lt;property id=&quot;20148&quot; value=&quot;5&quot;/&gt;&lt;property id=&quot;20300&quot; value=&quot;Slide 59 - &amp;quot;Incentive Items&amp;quot;&quot;/&gt;&lt;property id=&quot;20307&quot; value=&quot;329&quot;/&gt;&lt;property id=&quot;20309&quot; value=&quot;-1&quot;/&gt;&lt;/object&gt;&lt;object type=&quot;3&quot; unique_id=&quot;112430&quot;&gt;&lt;property id=&quot;20148&quot; value=&quot;5&quot;/&gt;&lt;property id=&quot;20300&quot; value=&quot;Slide 60 - &amp;quot;Approval for Incentive Items&amp;quot;&quot;/&gt;&lt;property id=&quot;20307&quot; value=&quot;352&quot;/&gt;&lt;property id=&quot;20309&quot; value=&quot;-1&quot;/&gt;&lt;/object&gt;&lt;object type=&quot;3&quot; unique_id=&quot;112431&quot;&gt;&lt;property id=&quot;20148&quot; value=&quot;5&quot;/&gt;&lt;property id=&quot;20300&quot; value=&quot;Slide 61 - &amp;quot;Approval for Incentive Items continued&amp;quot;&quot;/&gt;&lt;property id=&quot;20307&quot; value=&quot;330&quot;/&gt;&lt;property id=&quot;20309&quot; value=&quot;-1&quot;/&gt;&lt;/object&gt;&lt;object type=&quot;3&quot; unique_id=&quot;112434&quot;&gt;&lt;property id=&quot;20148&quot; value=&quot;5&quot;/&gt;&lt;property id=&quot;20300&quot; value=&quot;Slide 64 - &amp;quot;In-Store Promotions: BOGOs and eWIC&amp;quot;&quot;/&gt;&lt;property id=&quot;20307&quot; value=&quot;613&quot;/&gt;&lt;property id=&quot;20309&quot; value=&quot;-1&quot;/&gt;&lt;/object&gt;&lt;object type=&quot;3&quot; unique_id=&quot;112435&quot;&gt;&lt;property id=&quot;20148&quot; value=&quot;5&quot;/&gt;&lt;property id=&quot;20300&quot; value=&quot;Slide 65 - &amp;quot;Sales Tax &amp;amp; Cash Back&amp;quot;&quot;/&gt;&lt;property id=&quot;20307&quot; value=&quot;333&quot;/&gt;&lt;property id=&quot;20309&quot; value=&quot;-1&quot;/&gt;&lt;/object&gt;&lt;object type=&quot;3&quot; unique_id=&quot;112438&quot;&gt;&lt;property id=&quot;20148&quot; value=&quot;5&quot;/&gt;&lt;property id=&quot;20300&quot; value=&quot;Slide 69 - &amp;quot;2023  Renewal process&amp;quot;&quot;/&gt;&lt;property id=&quot;20307&quot; value=&quot;672&quot;/&gt;&lt;property id=&quot;20309&quot; value=&quot;-1&quot;/&gt;&lt;/object&gt;&lt;object type=&quot;3&quot; unique_id=&quot;112449&quot;&gt;&lt;property id=&quot;20148&quot; value=&quot;5&quot;/&gt;&lt;property id=&quot;20300&quot; value=&quot;Slide 77 - &amp;quot;Technical Assistance&amp;amp;#x09;&amp;quot;&quot;/&gt;&lt;property id=&quot;20307&quot; value=&quot;367&quot;/&gt;&lt;property id=&quot;20309&quot; value=&quot;-1&quot;/&gt;&lt;/object&gt;&lt;object type=&quot;3&quot; unique_id=&quot;112452&quot;&gt;&lt;property id=&quot;20148&quot; value=&quot;5&quot;/&gt;&lt;property id=&quot;20300&quot; value=&quot;Slide 78&quot;/&gt;&lt;property id=&quot;20307&quot; value=&quot;347&quot;/&gt;&lt;property id=&quot;20309&quot; value=&quot;-1&quot;/&gt;&lt;/object&gt;&lt;object type=&quot;3&quot; unique_id=&quot;113058&quot;&gt;&lt;property id=&quot;20148&quot; value=&quot;5&quot;/&gt;&lt;property id=&quot;20300&quot; value=&quot;Slide 11 - &amp;quot;Annual Vendor Renewal Process continued&amp;quot;&quot;/&gt;&lt;property id=&quot;20307&quot; value=&quot;708&quot;/&gt;&lt;property id=&quot;20309&quot; value=&quot;-1&quot;/&gt;&lt;/object&gt;&lt;object type=&quot;3&quot; unique_id=&quot;119609&quot;&gt;&lt;property id=&quot;20148&quot; value=&quot;5&quot;/&gt;&lt;property id=&quot;20300&quot; value=&quot;Slide 4 - &amp;quot;What is eWIC?&amp;quot;&quot;/&gt;&lt;property id=&quot;20307&quot; value=&quot;710&quot;/&gt;&lt;property id=&quot;20309&quot; value=&quot;-1&quot;/&gt;&lt;/object&gt;&lt;object type=&quot;3&quot; unique_id=&quot;147395&quot;&gt;&lt;property id=&quot;20148&quot; value=&quot;5&quot;/&gt;&lt;property id=&quot;20300&quot; value=&quot;Slide 6 - &amp;quot;WIC Works!&amp;quot;&quot;/&gt;&lt;property id=&quot;20307&quot; value=&quot;737&quot;/&gt;&lt;/object&gt;&lt;object type=&quot;3&quot; unique_id=&quot;167321&quot;&gt;&lt;property id=&quot;20148&quot; value=&quot;5&quot;/&gt;&lt;property id=&quot;20300&quot; value=&quot;Slide 79 - &amp;quot;Assurance of Civil Rights Compliance &amp;quot;&quot;/&gt;&lt;property id=&quot;20307&quot; value=&quot;354&quot;/&gt;&lt;/object&gt;&lt;object type=&quot;3&quot; unique_id=&quot;179777&quot;&gt;&lt;property id=&quot;20148&quot; value=&quot;5&quot;/&gt;&lt;property id=&quot;20300&quot; value=&quot;Slide 70 - &amp;quot;Completing Required Forms&amp;quot;&quot;/&gt;&lt;property id=&quot;20307&quot; value=&quot;738&quot;/&gt;&lt;/object&gt;&lt;object type=&quot;3&quot; unique_id=&quot;179778&quot;&gt;&lt;property id=&quot;20148&quot; value=&quot;5&quot;/&gt;&lt;property id=&quot;20300&quot; value=&quot;Slide 71 - &amp;quot;NC WIC Information Update&amp;quot;&quot;/&gt;&lt;property id=&quot;20307&quot; value=&quot;739&quot;/&gt;&lt;/object&gt;&lt;object type=&quot;3&quot; unique_id=&quot;179779&quot;&gt;&lt;property id=&quot;20148&quot; value=&quot;5&quot;/&gt;&lt;property id=&quot;20300&quot; value=&quot;Slide 72 - &amp;quot;NC WIC Information Update - REMINDER&amp;quot;&quot;/&gt;&lt;property id=&quot;20307&quot; value=&quot;794&quot;/&gt;&lt;/object&gt;&lt;object type=&quot;3&quot; unique_id=&quot;179780&quot;&gt;&lt;property id=&quot;20148&quot; value=&quot;5&quot;/&gt;&lt;property id=&quot;20300&quot; value=&quot;Slide 74 - &amp;quot;eWIC Update&amp;quot;&quot;/&gt;&lt;property id=&quot;20307&quot; value=&quot;796&quot;/&gt;&lt;/object&gt;&lt;object type=&quot;3&quot; unique_id=&quot;179781&quot;&gt;&lt;property id=&quot;20148&quot; value=&quot;5&quot;/&gt;&lt;property id=&quot;20300&quot; value=&quot;Slide 75 - &amp;quot;eWIC Update continued&amp;quot;&quot;/&gt;&lt;property id=&quot;20307&quot; value=&quot;797&quot;/&gt;&lt;/object&gt;&lt;object type=&quot;3&quot; unique_id=&quot;179782&quot;&gt;&lt;property id=&quot;20148&quot; value=&quot;5&quot;/&gt;&lt;property id=&quot;20300&quot; value=&quot;Slide 76 - &amp;quot;Verification of Attendance Form&amp;quot;&quot;/&gt;&lt;property id=&quot;20307&quot; value=&quot;795&quot;/&gt;&lt;/object&gt;&lt;object type=&quot;3&quot; unique_id=&quot;180279&quot;&gt;&lt;property id=&quot;20148&quot; value=&quot;5&quot;/&gt;&lt;property id=&quot;20300&quot; value=&quot;Slide 29 - &amp;quot;Questions?&amp;quot;&quot;/&gt;&lt;property id=&quot;20307&quot; value=&quot;798&quot;/&gt;&lt;/object&gt;&lt;object type=&quot;3&quot; unique_id=&quot;180280&quot;&gt;&lt;property id=&quot;20148&quot; value=&quot;5&quot;/&gt;&lt;property id=&quot;20300&quot; value=&quot;Slide 49 - &amp;quot;Questions?&amp;quot;&quot;/&gt;&lt;property id=&quot;20307&quot; value=&quot;800&quot;/&gt;&lt;/object&gt;&lt;object type=&quot;3&quot; unique_id=&quot;180281&quot;&gt;&lt;property id=&quot;20148&quot; value=&quot;5&quot;/&gt;&lt;property id=&quot;20300&quot; value=&quot;Slide 68 - &amp;quot;Questions?&amp;quot;&quot;/&gt;&lt;property id=&quot;20307&quot; value=&quot;802&quot;/&gt;&lt;/object&gt;&lt;object type=&quot;3&quot; unique_id=&quot;196360&quot;&gt;&lt;property id=&quot;20148&quot; value=&quot;5&quot;/&gt;&lt;property id=&quot;20300&quot; value=&quot;Slide 80 - &amp;quot;USDA Nondiscrimination Statement&amp;quot;&quot;/&gt;&lt;property id=&quot;20307&quot; value=&quot;257&quot;/&gt;&lt;/object&gt;&lt;object type=&quot;3&quot; unique_id=&quot;212970&quot;&gt;&lt;property id=&quot;20148&quot; value=&quot;5&quot;/&gt;&lt;property id=&quot;20300&quot; value=&quot;Slide 7&quot;/&gt;&lt;property id=&quot;20307&quot; value=&quot;803&quot;/&gt;&lt;/object&gt;&lt;object type=&quot;3&quot; unique_id=&quot;214328&quot;&gt;&lt;property id=&quot;20148&quot; value=&quot;5&quot;/&gt;&lt;property id=&quot;20300&quot; value=&quot;Slide 1 - &amp;quot;Annual Training for Currently Authorized WIC Free-standing Pharmacies  2023 &amp;quot;&quot;/&gt;&lt;property id=&quot;20307&quot; value=&quot;819&quot;/&gt;&lt;/object&gt;&lt;object type=&quot;3&quot; unique_id=&quot;214329&quot;&gt;&lt;property id=&quot;20148&quot; value=&quot;5&quot;/&gt;&lt;property id=&quot;20300&quot; value=&quot;Slide 19 - &amp;quot;Contract Formulas&amp;quot;&quot;/&gt;&lt;property id=&quot;20307&quot; value=&quot;804&quot;/&gt;&lt;/object&gt;&lt;object type=&quot;3&quot; unique_id=&quot;214330&quot;&gt;&lt;property id=&quot;20148&quot; value=&quot;5&quot;/&gt;&lt;property id=&quot;20300&quot; value=&quot;Slide 23 - &amp;quot;eWIC Requirements continued&amp;quot;&quot;/&gt;&lt;property id=&quot;20307&quot; value=&quot;805&quot;/&gt;&lt;/object&gt;&lt;object type=&quot;3&quot; unique_id=&quot;214331&quot;&gt;&lt;property id=&quot;20148&quot; value=&quot;5&quot;/&gt;&lt;property id=&quot;20300&quot; value=&quot;Slide 24 - &amp;quot;eWIC Requirements continued&amp;quot;&quot;/&gt;&lt;property id=&quot;20307&quot; value=&quot;806&quot;/&gt;&lt;/object&gt;&lt;object type=&quot;3&quot; unique_id=&quot;214332&quot;&gt;&lt;property id=&quot;20148&quot; value=&quot;5&quot;/&gt;&lt;property id=&quot;20300&quot; value=&quot;Slide 25 - &amp;quot;eWIC Requirements continued&amp;quot;&quot;/&gt;&lt;property id=&quot;20307&quot; value=&quot;807&quot;/&gt;&lt;/object&gt;&lt;object type=&quot;3&quot; unique_id=&quot;214333&quot;&gt;&lt;property id=&quot;20148&quot; value=&quot;5&quot;/&gt;&lt;property id=&quot;20300&quot; value=&quot;Slide 28 - &amp;quot;Changes in Vendor Bank Accounts&amp;quot;&quot;/&gt;&lt;property id=&quot;20307&quot; value=&quot;808&quot;/&gt;&lt;/object&gt;&lt;object type=&quot;3&quot; unique_id=&quot;214334&quot;&gt;&lt;property id=&quot;20148&quot; value=&quot;5&quot;/&gt;&lt;property id=&quot;20300&quot; value=&quot;Slide 33 - &amp;quot;Violations and Sanctions&amp;quot;&quot;/&gt;&lt;property id=&quot;20307&quot; value=&quot;809&quot;/&gt;&lt;/object&gt;&lt;object type=&quot;3&quot; unique_id=&quot;214335&quot;&gt;&lt;property id=&quot;20148&quot; value=&quot;5&quot;/&gt;&lt;property id=&quot;20300&quot; value=&quot;Slide 38 - &amp;quot;Preventing Fraud and Ensuring Compliance&amp;quot;&quot;/&gt;&lt;property id=&quot;20307&quot; value=&quot;810&quot;/&gt;&lt;/object&gt;&lt;object type=&quot;3&quot; unique_id=&quot;214336&quot;&gt;&lt;property id=&quot;20148&quot; value=&quot;5&quot;/&gt;&lt;property id=&quot;20300&quot; value=&quot;Slide 39 - &amp;quot;Compliance Investigations&amp;quot;&quot;/&gt;&lt;property id=&quot;20307&quot; value=&quot;811&quot;/&gt;&lt;/object&gt;&lt;object type=&quot;3&quot; unique_id=&quot;214337&quot;&gt;&lt;property id=&quot;20148&quot; value=&quot;5&quot;/&gt;&lt;property id=&quot;20300&quot; value=&quot;Slide 54 - &amp;quot;Conflict of Interest&amp;quot;&quot;/&gt;&lt;property id=&quot;20307&quot; value=&quot;812&quot;/&gt;&lt;/object&gt;&lt;object type=&quot;3&quot; unique_id=&quot;214338&quot;&gt;&lt;property id=&quot;20148&quot; value=&quot;5&quot;/&gt;&lt;property id=&quot;20300&quot; value=&quot;Slide 55 - &amp;quot;Routine Monitoring&amp;quot;&quot;/&gt;&lt;property id=&quot;20307&quot; value=&quot;813&quot;/&gt;&lt;/object&gt;&lt;object type=&quot;3&quot; unique_id=&quot;214339&quot;&gt;&lt;property id=&quot;20148&quot; value=&quot;5&quot;/&gt;&lt;property id=&quot;20300&quot; value=&quot;Slide 57 - &amp;quot;Equitable Treatment&amp;quot;&quot;/&gt;&lt;property id=&quot;20307&quot; value=&quot;814&quot;/&gt;&lt;/object&gt;&lt;object type=&quot;3&quot; unique_id=&quot;214340&quot;&gt;&lt;property id=&quot;20148&quot; value=&quot;5&quot;/&gt;&lt;property id=&quot;20300&quot; value=&quot;Slide 62 - &amp;quot;In-Store Promotions and Coupons&amp;quot;&quot;/&gt;&lt;property id=&quot;20307&quot; value=&quot;815&quot;/&gt;&lt;/object&gt;&lt;object type=&quot;3&quot; unique_id=&quot;214341&quot;&gt;&lt;property id=&quot;20148&quot; value=&quot;5&quot;/&gt;&lt;property id=&quot;20300&quot; value=&quot;Slide 63 - &amp;quot;Types of In-Store Promotions and Coupons&amp;quot;&quot;/&gt;&lt;property id=&quot;20307&quot; value=&quot;816&quot;/&gt;&lt;/object&gt;&lt;object type=&quot;3&quot; unique_id=&quot;214342&quot;&gt;&lt;property id=&quot;20148&quot; value=&quot;5&quot;/&gt;&lt;property id=&quot;20300&quot; value=&quot;Slide 66 - &amp;quot;Reporting Customer Service Issues (Complaints)&amp;quot;&quot;/&gt;&lt;property id=&quot;20307&quot; value=&quot;817&quot;/&gt;&lt;/object&gt;&lt;object type=&quot;3&quot; unique_id=&quot;214343&quot;&gt;&lt;property id=&quot;20148&quot; value=&quot;5&quot;/&gt;&lt;property id=&quot;20300&quot; value=&quot;Slide 67 - &amp;quot;Training Employees&amp;quot;&quot;/&gt;&lt;property id=&quot;20307&quot; value=&quot;818&quot;/&gt;&lt;/object&gt;&lt;object type=&quot;3&quot; unique_id=&quot;223014&quot;&gt;&lt;property id=&quot;20148&quot; value=&quot;5&quot;/&gt;&lt;property id=&quot;20300&quot; value=&quot;Slide 73 - &amp;quot;New – Stores Owned&amp;quot;&quot;/&gt;&lt;property id=&quot;20307&quot; value=&quot;820&quot;/&gt;&lt;/object&gt;&lt;/object&gt;&lt;object type=&quot;10&quot; unique_id=&quot;116248&quot;&gt;&lt;object type=&quot;11&quot; unique_id=&quot;116249&quot;&gt;&lt;property id=&quot;20180&quot; value=&quot;1&quot;/&gt;&lt;property id=&quot;20181&quot; value=&quot;1&quot;/&gt;&lt;property id=&quot;20183&quot; value=&quot;1&quot;/&gt;&lt;/object&gt;&lt;object type=&quot;12&quot; unique_id=&quot;117197&quot;&gt;&lt;/object&gt;&lt;/object&gt;&lt;object type=&quot;4&quot; unique_id=&quot;116250&quot;&gt;&lt;/object&gt;&lt;/object&gt;&lt;/database&gt;"/>
  <p:tag name="ARTICULATE_SLIDE_COUNT" val="8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jmmartin1\AppData\Local\Temp\PR\data\asimages\{DB04B6ED-A1BC-416E-A0D0-C0E6EBE92A5A}_3.png&quot;/&gt;&lt;left val=&quot;288&quot;/&gt;&lt;top val=&quot;8&quot;/&gt;&lt;width val=&quot;411&quot;/&gt;&lt;height val=&quot;102&quot;/&gt;&lt;hasText val=&quot;1&quot;/&gt;&lt;/Image&gt;&lt;/ThreeDShape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1&quot;/&gt;&lt;lineCharCount val=&quot;37&quot;/&gt;&lt;lineCharCount val=&quot;1&quot;/&gt;&lt;lineCharCount val=&quot;47&quot;/&gt;&lt;lineCharCount val=&quot;18&quot;/&gt;&lt;lineCharCount val=&quot;1&quot;/&gt;&lt;lineCharCount val=&quot;44&quot;/&gt;&lt;lineCharCount val=&quot;51&quot;/&gt;&lt;lineCharCount val=&quot;35&quot;/&gt;&lt;lineCharCount val=&quot;1&quot;/&gt;&lt;/TableIndex&gt;&lt;/ShapeTextInfo&gt;"/>
  <p:tag name="HTML_SHAPEINFO" val="&lt;ThreeDShapeInfo&gt;&lt;uuid val=&quot;&quot;/&gt;&lt;isInvalidForFieldText val=&quot;0&quot;/&gt;&lt;Image&gt;&lt;filename val=&quot;C:\Users\jmmartin1\AppData\Local\Temp\PR\data\asimages\{E7900805-9F8A-4632-ABED-E25F49AFCBF6}_29.png&quot;/&gt;&lt;left val=&quot;52&quot;/&gt;&lt;top val=&quot;104&quot;/&gt;&lt;width val=&quot;851&quot;/&gt;&lt;height val=&quot;409&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HTML_SHAPEINFO" val="&lt;SlideThumbPath val=&quot;Slide30.PNG&quot;/&gt;"/>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jmmartin1\AppData\Local\Temp\PR\data\asimages\{EA0927F3-8251-47EE-A629-3E74928D0DBD}_30.png&quot;/&gt;&lt;left val=&quot;154&quot;/&gt;&lt;top val=&quot;13&quot;/&gt;&lt;width val=&quot;660&quot;/&gt;&lt;height val=&quot;104&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5&quot;/&gt;&lt;lineCharCount val=&quot;58&quot;/&gt;&lt;lineCharCount val=&quot;65&quot;/&gt;&lt;lineCharCount val=&quot;19&quot;/&gt;&lt;lineCharCount val=&quot;1&quot;/&gt;&lt;lineCharCount val=&quot;61&quot;/&gt;&lt;lineCharCount val=&quot;56&quot;/&gt;&lt;lineCharCount val=&quot;58&quot;/&gt;&lt;lineCharCount val=&quot;40&quot;/&gt;&lt;/TableIndex&gt;&lt;/ShapeTextInfo&gt;"/>
  <p:tag name="HTML_SHAPEINFO" val="&lt;ThreeDShapeInfo&gt;&lt;uuid val=&quot;&quot;/&gt;&lt;isInvalidForFieldText val=&quot;0&quot;/&gt;&lt;Image&gt;&lt;filename val=&quot;C:\Users\jmmartin1\AppData\Local\Temp\PR\data\asimages\{F131C2A4-A9A2-417A-8FC7-692B22D7EA17}_30.png&quot;/&gt;&lt;left val=&quot;66&quot;/&gt;&lt;top val=&quot;130&quot;/&gt;&lt;width val=&quot;851&quot;/&gt;&lt;height val=&quot;358&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20A90D05-67A6-485F-826F-3B6CE9AA000D}_30.png&quot;/&gt;&lt;left val=&quot;395&quot;/&gt;&lt;top val=&quot;495&quot;/&gt;&lt;width val=&quot;169&quot;/&gt;&lt;height val=&quot;38&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HTML_SHAPEINFO" val="&lt;SlideThumbPath val=&quot;Slide29.PNG&quot;/&gt;"/>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8A24E016-DF9F-4F13-BFBF-A602A17EB73B}_29.png&quot;/&gt;&lt;left val=&quot;125&quot;/&gt;&lt;top val=&quot;11&quot;/&gt;&lt;width val=&quot;697&quot;/&gt;&lt;height val=&quot;108&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1&quot;/&gt;&lt;lineCharCount val=&quot;37&quot;/&gt;&lt;lineCharCount val=&quot;1&quot;/&gt;&lt;lineCharCount val=&quot;47&quot;/&gt;&lt;lineCharCount val=&quot;18&quot;/&gt;&lt;lineCharCount val=&quot;1&quot;/&gt;&lt;lineCharCount val=&quot;44&quot;/&gt;&lt;lineCharCount val=&quot;51&quot;/&gt;&lt;lineCharCount val=&quot;35&quot;/&gt;&lt;lineCharCount val=&quot;1&quot;/&gt;&lt;/TableIndex&gt;&lt;/ShapeTextInfo&gt;"/>
  <p:tag name="HTML_SHAPEINFO" val="&lt;ThreeDShapeInfo&gt;&lt;uuid val=&quot;&quot;/&gt;&lt;isInvalidForFieldText val=&quot;0&quot;/&gt;&lt;Image&gt;&lt;filename val=&quot;C:\Users\jmmartin1\AppData\Local\Temp\PR\data\asimages\{E7900805-9F8A-4632-ABED-E25F49AFCBF6}_29.png&quot;/&gt;&lt;left val=&quot;52&quot;/&gt;&lt;top val=&quot;104&quot;/&gt;&lt;width val=&quot;851&quot;/&gt;&lt;height val=&quot;409&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HTML_SHAPEINFO" val="&lt;SlideThumbPath val=&quot;Slide32.PNG&quot;/&gt;"/>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jmmartin1\AppData\Local\Temp\PR\data\asimages\{4F0B7713-C1D2-473D-9807-8CE32883CB51}_32.png&quot;/&gt;&lt;left val=&quot;107&quot;/&gt;&lt;top val=&quot;15&quot;/&gt;&lt;width val=&quot;745&quot;/&gt;&lt;height val=&quot;102&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2&quot;/&gt;&lt;lineCharCount val=&quot;13&quot;/&gt;&lt;lineCharCount val=&quot;64&quot;/&gt;&lt;lineCharCount val=&quot;7&quot;/&gt;&lt;lineCharCount val=&quot;60&quot;/&gt;&lt;lineCharCount val=&quot;9&quot;/&gt;&lt;lineCharCount val=&quot;53&quot;/&gt;&lt;lineCharCount val=&quot;68&quot;/&gt;&lt;lineCharCount val=&quot;53&quot;/&gt;&lt;lineCharCount val=&quot;63&quot;/&gt;&lt;/TableIndex&gt;&lt;/ShapeTextInfo&gt;"/>
  <p:tag name="HTML_SHAPEINFO" val="&lt;ThreeDShapeInfo&gt;&lt;uuid val=&quot;&quot;/&gt;&lt;isInvalidForFieldText val=&quot;0&quot;/&gt;&lt;Image&gt;&lt;filename val=&quot;C:\Users\jmmartin1\AppData\Local\Temp\PR\data\asimages\{36CB5135-22CB-4547-9D3C-941C1BD0183A}_3.png&quot;/&gt;&lt;left val=&quot;80&quot;/&gt;&lt;top val=&quot;105&quot;/&gt;&lt;width val=&quot;837&quot;/&gt;&lt;height val=&quot;410&quot;/&gt;&lt;hasText val=&quot;1&quot;/&gt;&lt;/Image&gt;&lt;/ThreeDShape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4&quot;/&gt;&lt;lineCharCount val=&quot;49&quot;/&gt;&lt;lineCharCount val=&quot;46&quot;/&gt;&lt;lineCharCount val=&quot;48&quot;/&gt;&lt;lineCharCount val=&quot;52&quot;/&gt;&lt;lineCharCount val=&quot;22&quot;/&gt;&lt;/TableIndex&gt;&lt;/ShapeTextInfo&gt;"/>
  <p:tag name="HTML_SHAPEINFO" val="&lt;ThreeDShapeInfo&gt;&lt;uuid val=&quot;&quot;/&gt;&lt;isInvalidForFieldText val=&quot;0&quot;/&gt;&lt;Image&gt;&lt;filename val=&quot;C:\Users\jmmartin1\AppData\Local\Temp\PR\data\asimages\{CEEBAB2E-4523-40D4-BEBE-826C6384CAD2}_32.png&quot;/&gt;&lt;left val=&quot;78&quot;/&gt;&lt;top val=&quot;133&quot;/&gt;&lt;width val=&quot;803&quot;/&gt;&lt;height val=&quot;307&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895B0131-2128-4E6B-89DD-89891E96C229}_32.png&quot;/&gt;&lt;left val=&quot;89&quot;/&gt;&lt;top val=&quot;489&quot;/&gt;&lt;width val=&quot;184&quot;/&gt;&lt;height val=&quot;29&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mmartin1\AppData\Local\Temp\PR\data\asimages\{93F9FF61-577C-48E6-871F-FBBBBFCEE483}_33.png&quot;/&gt;&lt;left val=&quot;65&quot;/&gt;&lt;top val=&quot;18&quot;/&gt;&lt;width val=&quot;829&quot;/&gt;&lt;height val=&quot;102&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2&quot;/&gt;&lt;lineCharCount val=&quot;19&quot;/&gt;&lt;lineCharCount val=&quot;59&quot;/&gt;&lt;lineCharCount val=&quot;51&quot;/&gt;&lt;lineCharCount val=&quot;1&quot;/&gt;&lt;lineCharCount val=&quot;50&quot;/&gt;&lt;lineCharCount val=&quot;18&quot;/&gt;&lt;lineCharCount val=&quot;51&quot;/&gt;&lt;lineCharCount val=&quot;17&quot;/&gt;&lt;/TableIndex&gt;&lt;/ShapeTextInfo&gt;"/>
  <p:tag name="HTML_SHAPEINFO" val="&lt;ThreeDShapeInfo&gt;&lt;uuid val=&quot;&quot;/&gt;&lt;isInvalidForFieldText val=&quot;0&quot;/&gt;&lt;Image&gt;&lt;filename val=&quot;C:\Users\jmmartin1\AppData\Local\Temp\PR\data\asimages\{68FDB573-BA83-4DA7-B5B9-231629A64BFD}_33.png&quot;/&gt;&lt;left val=&quot;58&quot;/&gt;&lt;top val=&quot;107&quot;/&gt;&lt;width val=&quot;865&quot;/&gt;&lt;height val=&quot;414&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HTML_SHAPEINFO" val="&lt;SlideThumbPath val=&quot;Slide34.PNG&quot;/&gt;"/>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jmmartin1\AppData\Local\Temp\PR\data\asimages\{C0B5BDFC-5EA4-4967-93DC-B8D40A3706CB}_34.png&quot;/&gt;&lt;left val=&quot;123&quot;/&gt;&lt;top val=&quot;17&quot;/&gt;&lt;width val=&quot;712&quot;/&gt;&lt;height val=&quot;103&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6&quot;/&gt;&lt;lineCharCount val=&quot;42&quot;/&gt;&lt;lineCharCount val=&quot;45&quot;/&gt;&lt;lineCharCount val=&quot;42&quot;/&gt;&lt;lineCharCount val=&quot;52&quot;/&gt;&lt;lineCharCount val=&quot;27&quot;/&gt;&lt;lineCharCount val=&quot;48&quot;/&gt;&lt;lineCharCount val=&quot;33&quot;/&gt;&lt;lineCharCount val=&quot;1&quot;/&gt;&lt;lineCharCount val=&quot;1&quot;/&gt;&lt;/TableIndex&gt;&lt;/ShapeTextInfo&gt;"/>
  <p:tag name="HTML_SHAPEINFO" val="&lt;ThreeDShapeInfo&gt;&lt;uuid val=&quot;&quot;/&gt;&lt;isInvalidForFieldText val=&quot;0&quot;/&gt;&lt;Image&gt;&lt;filename val=&quot;C:\Users\jmmartin1\AppData\Local\Temp\PR\data\asimages\{2B6263FC-846E-4C73-ADC4-A04844AEEB3A}_34.png&quot;/&gt;&lt;left val=&quot;76&quot;/&gt;&lt;top val=&quot;119&quot;/&gt;&lt;width val=&quot;846&quot;/&gt;&lt;height val=&quot;413&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HTML_SHAPEINFO" val="&lt;SlideThumbPath val=&quot;Slide35.PNG&quot;/&gt;"/>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6&quot;/&gt;&lt;lineCharCount val=&quot;16&quot;/&gt;&lt;/TableIndex&gt;&lt;/ShapeTextInfo&gt;"/>
  <p:tag name="HTML_SHAPEINFO" val="&lt;ThreeDShapeInfo&gt;&lt;uuid val=&quot;&quot;/&gt;&lt;isInvalidForFieldText val=&quot;0&quot;/&gt;&lt;Image&gt;&lt;filename val=&quot;C:\Users\jmmartin1\AppData\Local\Temp\PR\data\asimages\{7A16B642-4FDC-4F9C-9B69-3E5959308373}_35.png&quot;/&gt;&lt;left val=&quot;23&quot;/&gt;&lt;top val=&quot;13&quot;/&gt;&lt;width val=&quot;912&quot;/&gt;&lt;height val=&quot;141&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HTML_SHAPEINFO" val="&lt;SlideThumbPath val=&quot;Slide4.PNG&quot;/&gt;"/>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6&quot;/&gt;&lt;lineCharCount val=&quot;47&quot;/&gt;&lt;lineCharCount val=&quot;43&quot;/&gt;&lt;lineCharCount val=&quot;16&quot;/&gt;&lt;lineCharCount val=&quot;1&quot;/&gt;&lt;lineCharCount val=&quot;46&quot;/&gt;&lt;lineCharCount val=&quot;55&quot;/&gt;&lt;lineCharCount val=&quot;43&quot;/&gt;&lt;/TableIndex&gt;&lt;/ShapeTextInfo&gt;"/>
  <p:tag name="HTML_SHAPEINFO" val="&lt;ThreeDShapeInfo&gt;&lt;uuid val=&quot;&quot;/&gt;&lt;isInvalidForFieldText val=&quot;0&quot;/&gt;&lt;Image&gt;&lt;filename val=&quot;C:\Users\jmmartin1\AppData\Local\Temp\PR\data\asimages\{438C8338-972D-4DFB-9650-2A56C47D4F2E}_35.png&quot;/&gt;&lt;left val=&quot;61&quot;/&gt;&lt;top val=&quot;139&quot;/&gt;&lt;width val=&quot;843&quot;/&gt;&lt;height val=&quot;377&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FAE013CD-EAD1-4189-AEDA-2E9C06891538}_35.png&quot;/&gt;&lt;left val=&quot;89&quot;/&gt;&lt;top val=&quot;489&quot;/&gt;&lt;width val=&quot;184&quot;/&gt;&lt;height val=&quot;29&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HTML_SHAPEINFO" val="&lt;SlideThumbPath val=&quot;Slide35.PNG&quot;/&gt;"/>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6&quot;/&gt;&lt;lineCharCount val=&quot;16&quot;/&gt;&lt;/TableIndex&gt;&lt;/ShapeTextInfo&gt;"/>
  <p:tag name="HTML_SHAPEINFO" val="&lt;ThreeDShapeInfo&gt;&lt;uuid val=&quot;&quot;/&gt;&lt;isInvalidForFieldText val=&quot;0&quot;/&gt;&lt;Image&gt;&lt;filename val=&quot;C:\Users\jmmartin1\AppData\Local\Temp\PR\data\asimages\{7A16B642-4FDC-4F9C-9B69-3E5959308373}_35.png&quot;/&gt;&lt;left val=&quot;23&quot;/&gt;&lt;top val=&quot;13&quot;/&gt;&lt;width val=&quot;912&quot;/&gt;&lt;height val=&quot;141&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6&quot;/&gt;&lt;lineCharCount val=&quot;47&quot;/&gt;&lt;lineCharCount val=&quot;43&quot;/&gt;&lt;lineCharCount val=&quot;16&quot;/&gt;&lt;lineCharCount val=&quot;1&quot;/&gt;&lt;lineCharCount val=&quot;46&quot;/&gt;&lt;lineCharCount val=&quot;55&quot;/&gt;&lt;lineCharCount val=&quot;43&quot;/&gt;&lt;/TableIndex&gt;&lt;/ShapeTextInfo&gt;"/>
  <p:tag name="HTML_SHAPEINFO" val="&lt;ThreeDShapeInfo&gt;&lt;uuid val=&quot;&quot;/&gt;&lt;isInvalidForFieldText val=&quot;0&quot;/&gt;&lt;Image&gt;&lt;filename val=&quot;C:\Users\jmmartin1\AppData\Local\Temp\PR\data\asimages\{438C8338-972D-4DFB-9650-2A56C47D4F2E}_35.png&quot;/&gt;&lt;left val=&quot;61&quot;/&gt;&lt;top val=&quot;139&quot;/&gt;&lt;width val=&quot;843&quot;/&gt;&lt;height val=&quot;377&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FAE013CD-EAD1-4189-AEDA-2E9C06891538}_35.png&quot;/&gt;&lt;left val=&quot;89&quot;/&gt;&lt;top val=&quot;489&quot;/&gt;&lt;width val=&quot;184&quot;/&gt;&lt;height val=&quot;29&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HTML_SHAPEINFO" val="&lt;SlideThumbPath val=&quot;Slide35.PNG&quot;/&gt;"/>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6&quot;/&gt;&lt;lineCharCount val=&quot;16&quot;/&gt;&lt;/TableIndex&gt;&lt;/ShapeTextInfo&gt;"/>
  <p:tag name="HTML_SHAPEINFO" val="&lt;ThreeDShapeInfo&gt;&lt;uuid val=&quot;&quot;/&gt;&lt;isInvalidForFieldText val=&quot;0&quot;/&gt;&lt;Image&gt;&lt;filename val=&quot;C:\Users\jmmartin1\AppData\Local\Temp\PR\data\asimages\{7A16B642-4FDC-4F9C-9B69-3E5959308373}_35.png&quot;/&gt;&lt;left val=&quot;23&quot;/&gt;&lt;top val=&quot;13&quot;/&gt;&lt;width val=&quot;912&quot;/&gt;&lt;height val=&quot;141&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6&quot;/&gt;&lt;lineCharCount val=&quot;47&quot;/&gt;&lt;lineCharCount val=&quot;43&quot;/&gt;&lt;lineCharCount val=&quot;16&quot;/&gt;&lt;lineCharCount val=&quot;1&quot;/&gt;&lt;lineCharCount val=&quot;46&quot;/&gt;&lt;lineCharCount val=&quot;55&quot;/&gt;&lt;lineCharCount val=&quot;43&quot;/&gt;&lt;/TableIndex&gt;&lt;/ShapeTextInfo&gt;"/>
  <p:tag name="HTML_SHAPEINFO" val="&lt;ThreeDShapeInfo&gt;&lt;uuid val=&quot;&quot;/&gt;&lt;isInvalidForFieldText val=&quot;0&quot;/&gt;&lt;Image&gt;&lt;filename val=&quot;C:\Users\jmmartin1\AppData\Local\Temp\PR\data\asimages\{438C8338-972D-4DFB-9650-2A56C47D4F2E}_35.png&quot;/&gt;&lt;left val=&quot;61&quot;/&gt;&lt;top val=&quot;139&quot;/&gt;&lt;width val=&quot;843&quot;/&gt;&lt;height val=&quot;377&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FAE013CD-EAD1-4189-AEDA-2E9C06891538}_35.png&quot;/&gt;&lt;left val=&quot;89&quot;/&gt;&lt;top val=&quot;489&quot;/&gt;&lt;width val=&quot;184&quot;/&gt;&lt;height val=&quot;29&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mmartin1\AppData\Local\Temp\PR\data\asimages\{B4042F82-4037-4295-A261-5A36DD07208E}_4.png&quot;/&gt;&lt;left val=&quot;89&quot;/&gt;&lt;top val=&quot;47&quot;/&gt;&lt;width val=&quot;778&quot;/&gt;&lt;height val=&quot;107&quot;/&gt;&lt;hasText val=&quot;1&quot;/&gt;&lt;/Image&gt;&lt;/ThreeDShapeInfo&gt;"/>
</p:tagLst>
</file>

<file path=ppt/tags/tag130.xml><?xml version="1.0" encoding="utf-8"?>
<p:tagLst xmlns:a="http://schemas.openxmlformats.org/drawingml/2006/main" xmlns:r="http://schemas.openxmlformats.org/officeDocument/2006/relationships" xmlns:p="http://schemas.openxmlformats.org/presentationml/2006/main">
  <p:tag name="HTML_SHAPEINFO" val="&lt;SlideThumbPath val=&quot;Slide38.PNG&quot;/&gt;"/>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jmmartin1\AppData\Local\Temp\PR\data\asimages\{1C6AD970-6A38-4A02-A67A-77108CCD393C}_38.png&quot;/&gt;&lt;left val=&quot;142&quot;/&gt;&lt;top val=&quot;14&quot;/&gt;&lt;width val=&quot;674&quot;/&gt;&lt;height val=&quot;98&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7&quot;/&gt;&lt;lineCharCount val=&quot;13&quot;/&gt;&lt;lineCharCount val=&quot;1&quot;/&gt;&lt;lineCharCount val=&quot;39&quot;/&gt;&lt;lineCharCount val=&quot;1&quot;/&gt;&lt;lineCharCount val=&quot;40&quot;/&gt;&lt;lineCharCount val=&quot;32&quot;/&gt;&lt;/TableIndex&gt;&lt;/ShapeTextInfo&gt;"/>
  <p:tag name="HTML_SHAPEINFO" val="&lt;ThreeDShapeInfo&gt;&lt;uuid val=&quot;&quot;/&gt;&lt;isInvalidForFieldText val=&quot;0&quot;/&gt;&lt;Image&gt;&lt;filename val=&quot;C:\Users\jmmartin1\AppData\Local\Temp\PR\data\asimages\{A174F1AD-7DF3-47CA-B6DF-43F0EE1A81D2}_38.png&quot;/&gt;&lt;left val=&quot;52&quot;/&gt;&lt;top val=&quot;120&quot;/&gt;&lt;width val=&quot;681&quot;/&gt;&lt;height val=&quot;384&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12588E48-42C8-4893-9957-4B2D00965DE3}_38.png&quot;/&gt;&lt;left val=&quot;89&quot;/&gt;&lt;top val=&quot;489&quot;/&gt;&lt;width val=&quot;184&quot;/&gt;&lt;height val=&quot;29&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HTML_SHAPEINFO" val="&lt;SlideThumbPath val=&quot;Slide39.PNG&quot;/&gt;"/>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mmartin1\AppData\Local\Temp\PR\data\asimages\{1F1735D1-9773-4BC3-B8E7-E47263DEF769}_39.png&quot;/&gt;&lt;left val=&quot;128&quot;/&gt;&lt;top val=&quot;25&quot;/&gt;&lt;width val=&quot;702&quot;/&gt;&lt;height val=&quot;93&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8&quot;/&gt;&lt;lineCharCount val=&quot;62&quot;/&gt;&lt;lineCharCount val=&quot;25&quot;/&gt;&lt;lineCharCount val=&quot;61&quot;/&gt;&lt;lineCharCount val=&quot;55&quot;/&gt;&lt;lineCharCount val=&quot;9&quot;/&gt;&lt;lineCharCount val=&quot;61&quot;/&gt;&lt;lineCharCount val=&quot;24&quot;/&gt;&lt;lineCharCount val=&quot;51&quot;/&gt;&lt;/TableIndex&gt;&lt;/ShapeTextInfo&gt;"/>
  <p:tag name="HTML_SHAPEINFO" val="&lt;ThreeDShapeInfo&gt;&lt;uuid val=&quot;&quot;/&gt;&lt;isInvalidForFieldText val=&quot;0&quot;/&gt;&lt;Image&gt;&lt;filename val=&quot;C:\Users\jmmartin1\AppData\Local\Temp\PR\data\asimages\{510F34FB-5FBA-4595-96B5-BF524AD871D9}_39.png&quot;/&gt;&lt;left val=&quot;51&quot;/&gt;&lt;top val=&quot;98&quot;/&gt;&lt;width val=&quot;869&quot;/&gt;&lt;height val=&quot;421&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B8FF7ACC-B0FD-40AD-BA41-3173EBAB8011}_39.png&quot;/&gt;&lt;left val=&quot;89&quot;/&gt;&lt;top val=&quot;489&quot;/&gt;&lt;width val=&quot;184&quot;/&gt;&lt;height val=&quot;29&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HTML_SHAPEINFO" val="&lt;SlideThumbPath val=&quot;Slide40.PNG&quot;/&gt;"/>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mmartin1\AppData\Local\Temp\PR\data\asimages\{25EF0EEF-CD86-4FAD-BC24-C5D6CDCA513E}_40.png&quot;/&gt;&lt;left val=&quot;199&quot;/&gt;&lt;top val=&quot;16&quot;/&gt;&lt;width val=&quot;591&quot;/&gt;&lt;height val=&quot;93&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1&quot;/&gt;&lt;lineCharCount val=&quot;46&quot;/&gt;&lt;lineCharCount val=&quot;49&quot;/&gt;&lt;lineCharCount val=&quot;30&quot;/&gt;&lt;/TableIndex&gt;&lt;/ShapeTextInfo&gt;"/>
  <p:tag name="HTML_SHAPEINFO" val="&lt;ThreeDShapeInfo&gt;&lt;uuid val=&quot;&quot;/&gt;&lt;isInvalidForFieldText val=&quot;0&quot;/&gt;&lt;Image&gt;&lt;filename val=&quot;C:\Users\jmmartin1\AppData\Local\Temp\PR\data\asimages\{E9A66A3F-F840-412F-A615-2C92BF801DEC}_4.png&quot;/&gt;&lt;left val=&quot;94&quot;/&gt;&lt;top val=&quot;149&quot;/&gt;&lt;width val=&quot;801&quot;/&gt;&lt;height val=&quot;330&quot;/&gt;&lt;hasText val=&quot;1&quot;/&gt;&lt;/Image&gt;&lt;/ThreeDShape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5&quot;/&gt;&lt;lineCharCount val=&quot;47&quot;/&gt;&lt;lineCharCount val=&quot;38&quot;/&gt;&lt;/TableIndex&gt;&lt;/ShapeTextInfo&gt;"/>
  <p:tag name="HTML_SHAPEINFO" val="&lt;ThreeDShapeInfo&gt;&lt;uuid val=&quot;&quot;/&gt;&lt;isInvalidForFieldText val=&quot;0&quot;/&gt;&lt;Image&gt;&lt;filename val=&quot;C:\Users\jmmartin1\AppData\Local\Temp\PR\data\asimages\{6055BE9F-31BD-4C7D-BF03-D3E72B21E078}_40.png&quot;/&gt;&lt;left val=&quot;111&quot;/&gt;&lt;top val=&quot;304&quot;/&gt;&lt;width val=&quot;759&quot;/&gt;&lt;height val=&quot;163&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HTML_SHAPEINFO" val="&lt;SlideThumbPath val=&quot;Slide41.PNG&quot;/&gt;"/>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mmartin1\AppData\Local\Temp\PR\data\asimages\{08BD4AE1-54BA-4E07-B2EB-C2665B45C797}_41.png&quot;/&gt;&lt;left val=&quot;178&quot;/&gt;&lt;top val=&quot;20&quot;/&gt;&lt;width val=&quot;602&quot;/&gt;&lt;height val=&quot;96&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9&quot;/&gt;&lt;lineCharCount val=&quot;44&quot;/&gt;&lt;lineCharCount val=&quot;43&quot;/&gt;&lt;/TableIndex&gt;&lt;/ShapeTextInfo&gt;"/>
  <p:tag name="HTML_SHAPEINFO" val="&lt;TextEffect&gt;&lt;Image&gt;&lt;filename val=&quot;C:\Users\jmmartin1\AppData\Local\Temp\PR\data\asimages\{80BE06F7-DCB2-4BB0-8BF8-EAA31D8BA779}_1.png_crop.png&quot;/&gt;&lt;left val=&quot;132&quot;/&gt;&lt;top val=&quot;307&quot;/&gt;&lt;width val=&quot;692&quot;/&gt;&lt;height val=&quot;121&quot;/&gt;&lt;hasText val=&quot;1&quot;/&gt;&lt;paraId val=&quot;1&quot;/&gt;&lt;/Image&gt;&lt;/TextEffect&gt;"/>
</p:tagLst>
</file>

<file path=ppt/tags/tag144.xml><?xml version="1.0" encoding="utf-8"?>
<p:tagLst xmlns:a="http://schemas.openxmlformats.org/drawingml/2006/main" xmlns:r="http://schemas.openxmlformats.org/officeDocument/2006/relationships" xmlns:p="http://schemas.openxmlformats.org/presentationml/2006/main">
  <p:tag name="HTML_SHAPEINFO" val="&lt;SlideThumbPath val=&quot;Slide42.PNG&quot;/&gt;"/>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00EEF751-55BC-4F41-A430-C26197F098E4}_42.png&quot;/&gt;&lt;left val=&quot;128&quot;/&gt;&lt;top val=&quot;10&quot;/&gt;&lt;width val=&quot;702&quot;/&gt;&lt;height val=&quot;102&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7&quot;/&gt;&lt;lineCharCount val=&quot;59&quot;/&gt;&lt;lineCharCount val=&quot;59&quot;/&gt;&lt;lineCharCount val=&quot;68&quot;/&gt;&lt;lineCharCount val=&quot;66&quot;/&gt;&lt;lineCharCount val=&quot;16&quot;/&gt;&lt;lineCharCount val=&quot;56&quot;/&gt;&lt;lineCharCount val=&quot;60&quot;/&gt;&lt;lineCharCount val=&quot;37&quot;/&gt;&lt;lineCharCount val=&quot;55&quot;/&gt;&lt;lineCharCount val=&quot;58&quot;/&gt;&lt;lineCharCount val=&quot;6&quot;/&gt;&lt;/TableIndex&gt;&lt;/ShapeTextInfo&gt;"/>
  <p:tag name="HTML_SHAPEINFO" val="&lt;ThreeDShapeInfo&gt;&lt;uuid val=&quot;&quot;/&gt;&lt;isInvalidForFieldText val=&quot;0&quot;/&gt;&lt;Image&gt;&lt;filename val=&quot;C:\Users\jmmartin1\AppData\Local\Temp\PR\data\asimages\{C0F956E1-2729-448E-A884-8E745CD2BAF9}_42.png&quot;/&gt;&lt;left val=&quot;72&quot;/&gt;&lt;top val=&quot;103&quot;/&gt;&lt;width val=&quot;828&quot;/&gt;&lt;height val=&quot;430&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HTML_SHAPEINFO" val="&lt;SlideThumbPath val=&quot;Slide43.PNG&quot;/&gt;"/>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jmmartin1\AppData\Local\Temp\PR\data\asimages\{45B999EE-E21D-4EEB-88F1-2C5B001AB0D0}_43.png&quot;/&gt;&lt;left val=&quot;96&quot;/&gt;&lt;top val=&quot;15&quot;/&gt;&lt;width val=&quot;765&quot;/&gt;&lt;height val=&quot;93&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2&quot;/&gt;&lt;lineCharCount val=&quot;28&quot;/&gt;&lt;lineCharCount val=&quot;24&quot;/&gt;&lt;lineCharCount val=&quot;32&quot;/&gt;&lt;lineCharCount val=&quot;32&quot;/&gt;&lt;lineCharCount val=&quot;25&quot;/&gt;&lt;lineCharCount val=&quot;2&quot;/&gt;&lt;lineCharCount val=&quot;35&quot;/&gt;&lt;lineCharCount val=&quot;31&quot;/&gt;&lt;lineCharCount val=&quot;28&quot;/&gt;&lt;/TableIndex&gt;&lt;/ShapeTextInfo&gt;"/>
  <p:tag name="HTML_SHAPEINFO" val="&lt;ThreeDShapeInfo&gt;&lt;uuid val=&quot;&quot;/&gt;&lt;isInvalidForFieldText val=&quot;0&quot;/&gt;&lt;Image&gt;&lt;filename val=&quot;C:\Users\jmmartin1\AppData\Local\Temp\PR\data\asimages\{3B4460EC-0C6C-4FF0-BBCC-085FA71562E5}_43.png&quot;/&gt;&lt;left val=&quot;60&quot;/&gt;&lt;top val=&quot;99&quot;/&gt;&lt;width val=&quot;507&quot;/&gt;&lt;height val=&quot;407&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9CD6FE9-44EE-41BE-89DC-AA55DB12C972}&quot;/&gt;&lt;isInvalidForFieldText val=&quot;0&quot;/&gt;&lt;Image&gt;&lt;filename val=&quot;C:\Users\jmmartin1\AppData\Local\Temp\PR\data\asimages\{59CD6FE9-44EE-41BE-89DC-AA55DB12C972}_43.png&quot;/&gt;&lt;left val=&quot;616&quot;/&gt;&lt;top val=&quot;136&quot;/&gt;&lt;width val=&quot;302&quot;/&gt;&lt;height val=&quot;346&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HTML_SHAPEINFO" val="&lt;SlideThumbPath val=&quot;Slide44.PNG&quot;/&gt;"/>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jmmartin1\AppData\Local\Temp\PR\data\asimages\{F0065ECC-0711-40BC-BA23-AA33C934E75A}_44.png&quot;/&gt;&lt;left val=&quot;171&quot;/&gt;&lt;top val=&quot;17&quot;/&gt;&lt;width val=&quot;614&quot;/&gt;&lt;height val=&quot;109&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6&quot;/&gt;&lt;lineCharCount val=&quot;32&quot;/&gt;&lt;lineCharCount val=&quot;35&quot;/&gt;&lt;lineCharCount val=&quot;33&quot;/&gt;&lt;lineCharCount val=&quot;17&quot;/&gt;&lt;lineCharCount val=&quot;40&quot;/&gt;&lt;lineCharCount val=&quot;41&quot;/&gt;&lt;lineCharCount val=&quot;19&quot;/&gt;&lt;/TableIndex&gt;&lt;/ShapeTextInfo&gt;"/>
  <p:tag name="HTML_SHAPEINFO" val="&lt;ThreeDShapeInfo&gt;&lt;uuid val=&quot;&quot;/&gt;&lt;isInvalidForFieldText val=&quot;0&quot;/&gt;&lt;Image&gt;&lt;filename val=&quot;C:\Users\jmmartin1\AppData\Local\Temp\PR\data\asimages\{2EFF277F-9D10-42D2-803B-B1D0EF6CB7C4}_44.png&quot;/&gt;&lt;left val=&quot;82&quot;/&gt;&lt;top val=&quot;113&quot;/&gt;&lt;width val=&quot;661&quot;/&gt;&lt;height val=&quot;408&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HTML_SHAPEINFO" val="&lt;SlideThumbPath val=&quot;Slide45.PNG&quot;/&gt;"/>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jmmartin1\AppData\Local\Temp\PR\data\asimages\{4A4F2E24-B6FC-42F6-8B82-4501A0B4D70F}_45.png&quot;/&gt;&lt;left val=&quot;70&quot;/&gt;&lt;top val=&quot;13&quot;/&gt;&lt;width val=&quot;818&quot;/&gt;&lt;height val=&quot;102&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6&quot;/&gt;&lt;lineCharCount val=&quot;19&quot;/&gt;&lt;lineCharCount val=&quot;61&quot;/&gt;&lt;lineCharCount val=&quot;53&quot;/&gt;&lt;lineCharCount val=&quot;11&quot;/&gt;&lt;lineCharCount val=&quot;68&quot;/&gt;&lt;lineCharCount val=&quot;34&quot;/&gt;&lt;lineCharCount val=&quot;65&quot;/&gt;&lt;lineCharCount val=&quot;66&quot;/&gt;&lt;lineCharCount val=&quot;60&quot;/&gt;&lt;lineCharCount val=&quot;60&quot;/&gt;&lt;/TableIndex&gt;&lt;/ShapeTextInfo&gt;"/>
  <p:tag name="HTML_SHAPEINFO" val="&lt;ThreeDShapeInfo&gt;&lt;uuid val=&quot;&quot;/&gt;&lt;isInvalidForFieldText val=&quot;0&quot;/&gt;&lt;Image&gt;&lt;filename val=&quot;C:\Users\jmmartin1\AppData\Local\Temp\PR\data\asimages\{49E0D8B1-8E0D-4A41-8436-490554A24010}_45.png&quot;/&gt;&lt;left val=&quot;51&quot;/&gt;&lt;top val=&quot;97&quot;/&gt;&lt;width val=&quot;865&quot;/&gt;&lt;height val=&quot;425&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HTML_SHAPEINFO" val="&lt;SlideThumbPath val=&quot;Slide46.PNG&quot;/&gt;"/>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0&quot;/&gt;&lt;lineCharCount val=&quot;5&quot;/&gt;&lt;/TableIndex&gt;&lt;/ShapeTextInfo&gt;"/>
  <p:tag name="HTML_SHAPEINFO" val="&lt;ThreeDShapeInfo&gt;&lt;uuid val=&quot;&quot;/&gt;&lt;isInvalidForFieldText val=&quot;0&quot;/&gt;&lt;Image&gt;&lt;filename val=&quot;C:\Users\jmmartin1\AppData\Local\Temp\PR\data\asimages\{E4916C76-AF9A-4290-BDB6-4F2258426D11}_46.png&quot;/&gt;&lt;left val=&quot;41&quot;/&gt;&lt;top val=&quot;2&quot;/&gt;&lt;width val=&quot;895&quot;/&gt;&lt;height val=&quot;141&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4&quot;/&gt;&lt;lineCharCount val=&quot;50&quot;/&gt;&lt;lineCharCount val=&quot;55&quot;/&gt;&lt;lineCharCount val=&quot;56&quot;/&gt;&lt;lineCharCount val=&quot;48&quot;/&gt;&lt;lineCharCount val=&quot;1&quot;/&gt;&lt;lineCharCount val=&quot;59&quot;/&gt;&lt;lineCharCount val=&quot;18&quot;/&gt;&lt;lineCharCount val=&quot;1&quot;/&gt;&lt;/TableIndex&gt;&lt;/ShapeTextInfo&gt;"/>
  <p:tag name="HTML_SHAPEINFO" val="&lt;ThreeDShapeInfo&gt;&lt;uuid val=&quot;&quot;/&gt;&lt;isInvalidForFieldText val=&quot;0&quot;/&gt;&lt;Image&gt;&lt;filename val=&quot;C:\Users\jmmartin1\AppData\Local\Temp\PR\data\asimages\{80239E1A-BE7C-4514-8491-FC7C909CF31F}_46.png&quot;/&gt;&lt;left val=&quot;62&quot;/&gt;&lt;top val=&quot;135&quot;/&gt;&lt;width val=&quot;841&quot;/&gt;&lt;height val=&quot;369&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jmmartin1\AppData\Local\Temp\PR\data\asimages\{36142791-8894-4F8E-A139-67364699D891}_5.png&quot;/&gt;&lt;left val=&quot;219&quot;/&gt;&lt;top val=&quot;12&quot;/&gt;&lt;width val=&quot;591&quot;/&gt;&lt;height val=&quot;93&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CBBFFAE3-295A-4FFE-AE18-A10233638269}_46.png&quot;/&gt;&lt;left val=&quot;89&quot;/&gt;&lt;top val=&quot;489&quot;/&gt;&lt;width val=&quot;184&quot;/&gt;&lt;height val=&quot;29&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HTML_SHAPEINFO" val="&lt;SlideThumbPath val=&quot;Slide47.PNG&quot;/&gt;"/>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6&quot;/&gt;&lt;/TableIndex&gt;&lt;/ShapeTextInfo&gt;"/>
  <p:tag name="HTML_SHAPEINFO" val="&lt;ThreeDShapeInfo&gt;&lt;uuid val=&quot;&quot;/&gt;&lt;isInvalidForFieldText val=&quot;0&quot;/&gt;&lt;Image&gt;&lt;filename val=&quot;C:\Users\jmmartin1\AppData\Local\Temp\PR\data\asimages\{8267185A-B30A-45E9-8FCA-C8511E210B25}_47.png&quot;/&gt;&lt;left val=&quot;51&quot;/&gt;&lt;top val=&quot;126&quot;/&gt;&lt;width val=&quot;272&quot;/&gt;&lt;height val=&quot;286&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EDE6DE03-1A6F-48E6-9FA7-31E480ABEA0E}_47.png&quot;/&gt;&lt;left val=&quot;89&quot;/&gt;&lt;top val=&quot;489&quot;/&gt;&lt;width val=&quot;184&quot;/&gt;&lt;height val=&quot;29&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31F567E9-45FD-4E1C-851B-1F3C21AA2E9C}&quot;/&gt;&lt;isInvalidForFieldText val=&quot;0&quot;/&gt;&lt;Image&gt;&lt;filename val=&quot;C:\Users\jmmartin1\AppData\Local\Temp\PR\data\asimages\{31F567E9-45FD-4E1C-851B-1F3C21AA2E9C}_47.png&quot;/&gt;&lt;left val=&quot;321&quot;/&gt;&lt;top val=&quot;36&quot;/&gt;&lt;width val=&quot;602&quot;/&gt;&lt;height val=&quot;483&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HTML_SHAPEINFO" val="&lt;SlideThumbPath val=&quot;Slide48.PNG&quot;/&gt;"/>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quot;/&gt;&lt;isInvalidForFieldText val=&quot;0&quot;/&gt;&lt;Image&gt;&lt;filename val=&quot;C:\Users\jmmartin1\AppData\Local\Temp\PR\data\asimages\{21CBC0A3-B83D-4571-8825-19701693409E}_48.png&quot;/&gt;&lt;left val=&quot;101&quot;/&gt;&lt;top val=&quot;23&quot;/&gt;&lt;width val=&quot;787&quot;/&gt;&lt;height val=&quot;93&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3&quot;/&gt;&lt;lineCharCount val=&quot;64&quot;/&gt;&lt;lineCharCount val=&quot;42&quot;/&gt;&lt;lineCharCount val=&quot;60&quot;/&gt;&lt;lineCharCount val=&quot;10&quot;/&gt;&lt;lineCharCount val=&quot;1&quot;/&gt;&lt;lineCharCount val=&quot;61&quot;/&gt;&lt;lineCharCount val=&quot;59&quot;/&gt;&lt;lineCharCount val=&quot;61&quot;/&gt;&lt;lineCharCount val=&quot;63&quot;/&gt;&lt;lineCharCount val=&quot;13&quot;/&gt;&lt;/TableIndex&gt;&lt;/ShapeTextInfo&gt;"/>
  <p:tag name="HTML_SHAPEINFO" val="&lt;ThreeDShapeInfo&gt;&lt;uuid val=&quot;&quot;/&gt;&lt;isInvalidForFieldText val=&quot;0&quot;/&gt;&lt;Image&gt;&lt;filename val=&quot;C:\Users\jmmartin1\AppData\Local\Temp\PR\data\asimages\{0456B390-23F6-48E2-B459-F7FEEDEC1035}_48.png&quot;/&gt;&lt;left val=&quot;34&quot;/&gt;&lt;top val=&quot;103&quot;/&gt;&lt;width val=&quot;887&quot;/&gt;&lt;height val=&quot;422&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HTML_SHAPEINFO" val="&lt;SlideThumbPath val=&quot;Slide49.PNG&quot;/&gt;"/>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0&quot;/&gt;&lt;lineCharCount val=&quot;53&quot;/&gt;&lt;lineCharCount val=&quot;1&quot;/&gt;&lt;lineCharCount val=&quot;52&quot;/&gt;&lt;lineCharCount val=&quot;50&quot;/&gt;&lt;/TableIndex&gt;&lt;/ShapeTextInfo&gt;"/>
  <p:tag name="HTML_SHAPEINFO" val="&lt;ThreeDShapeInfo&gt;&lt;uuid val=&quot;&quot;/&gt;&lt;isInvalidForFieldText val=&quot;0&quot;/&gt;&lt;Image&gt;&lt;filename val=&quot;C:\Users\jmmartin1\AppData\Local\Temp\PR\data\asimages\{BB97764C-FC39-4D92-A766-0965DB3C27C6}_5.png&quot;/&gt;&lt;left val=&quot;132&quot;/&gt;&lt;top val=&quot;88&quot;/&gt;&lt;width val=&quot;762&quot;/&gt;&lt;height val=&quot;234&quot;/&gt;&lt;hasText val=&quot;1&quot;/&gt;&lt;/Image&gt;&lt;/ThreeDShape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3A0391A0-1BFA-4B1B-85FF-D8B327F0747D}_49.png&quot;/&gt;&lt;left val=&quot;161&quot;/&gt;&lt;top val=&quot;25&quot;/&gt;&lt;width val=&quot;614&quot;/&gt;&lt;height val=&quot;95&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3&quot;/&gt;&lt;lineCharCount val=&quot;1&quot;/&gt;&lt;lineCharCount val=&quot;49&quot;/&gt;&lt;lineCharCount val=&quot;24&quot;/&gt;&lt;lineCharCount val=&quot;49&quot;/&gt;&lt;lineCharCount val=&quot;15&quot;/&gt;&lt;lineCharCount val=&quot;1&quot;/&gt;&lt;lineCharCount val=&quot;26&quot;/&gt;&lt;/TableIndex&gt;&lt;/ShapeTextInfo&gt;"/>
  <p:tag name="HTML_SHAPEINFO" val="&lt;ThreeDShapeInfo&gt;&lt;uuid val=&quot;&quot;/&gt;&lt;isInvalidForFieldText val=&quot;0&quot;/&gt;&lt;Image&gt;&lt;filename val=&quot;C:\Users\jmmartin1\AppData\Local\Temp\PR\data\asimages\{B9BA9041-9430-4A08-AD30-CE1D9AE33914}_49.png&quot;/&gt;&lt;left val=&quot;70&quot;/&gt;&lt;top val=&quot;125&quot;/&gt;&lt;width val=&quot;833&quot;/&gt;&lt;height val=&quot;393&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3767DEC4-64E5-4BC9-9E92-DDDF8A33C855}_49.png&quot;/&gt;&lt;left val=&quot;89&quot;/&gt;&lt;top val=&quot;489&quot;/&gt;&lt;width val=&quot;184&quot;/&gt;&lt;height val=&quot;29&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HTML_SHAPEINFO" val="&lt;SlideThumbPath val=&quot;Slide50.PNG&quot;/&gt;"/>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jmmartin1\AppData\Local\Temp\PR\data\asimages\{EBE6228F-6B41-4624-9B7E-A6CFEDA06C58}_50.png&quot;/&gt;&lt;left val=&quot;101&quot;/&gt;&lt;top val=&quot;10&quot;/&gt;&lt;width val=&quot;702&quot;/&gt;&lt;height val=&quot;93&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2&quot;/&gt;&lt;lineCharCount val=&quot;58&quot;/&gt;&lt;lineCharCount val=&quot;15&quot;/&gt;&lt;lineCharCount val=&quot;67&quot;/&gt;&lt;lineCharCount val=&quot;36&quot;/&gt;&lt;lineCharCount val=&quot;1&quot;/&gt;&lt;lineCharCount val=&quot;62&quot;/&gt;&lt;lineCharCount val=&quot;68&quot;/&gt;&lt;lineCharCount val=&quot;1&quot;/&gt;&lt;lineCharCount val=&quot;63&quot;/&gt;&lt;lineCharCount val=&quot;65&quot;/&gt;&lt;/TableIndex&gt;&lt;/ShapeTextInfo&gt;"/>
  <p:tag name="HTML_SHAPEINFO" val="&lt;ThreeDShapeInfo&gt;&lt;uuid val=&quot;&quot;/&gt;&lt;isInvalidForFieldText val=&quot;0&quot;/&gt;&lt;Image&gt;&lt;filename val=&quot;C:\Users\jmmartin1\AppData\Local\Temp\PR\data\asimages\{B13DC1CA-637F-4BC0-B1C4-BD25A9A0F78A}_50.png&quot;/&gt;&lt;left val=&quot;51&quot;/&gt;&lt;top val=&quot;96&quot;/&gt;&lt;width val=&quot;864&quot;/&gt;&lt;height val=&quot;442&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HTML_SHAPEINFO" val="&lt;SlideThumbPath val=&quot;Slide42.PNG&quot;/&gt;"/>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00EEF751-55BC-4F41-A430-C26197F098E4}_42.png&quot;/&gt;&lt;left val=&quot;128&quot;/&gt;&lt;top val=&quot;10&quot;/&gt;&lt;width val=&quot;702&quot;/&gt;&lt;height val=&quot;102&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7&quot;/&gt;&lt;lineCharCount val=&quot;59&quot;/&gt;&lt;lineCharCount val=&quot;59&quot;/&gt;&lt;lineCharCount val=&quot;68&quot;/&gt;&lt;lineCharCount val=&quot;66&quot;/&gt;&lt;lineCharCount val=&quot;16&quot;/&gt;&lt;lineCharCount val=&quot;56&quot;/&gt;&lt;lineCharCount val=&quot;60&quot;/&gt;&lt;lineCharCount val=&quot;37&quot;/&gt;&lt;lineCharCount val=&quot;55&quot;/&gt;&lt;lineCharCount val=&quot;58&quot;/&gt;&lt;lineCharCount val=&quot;6&quot;/&gt;&lt;/TableIndex&gt;&lt;/ShapeTextInfo&gt;"/>
  <p:tag name="HTML_SHAPEINFO" val="&lt;ThreeDShapeInfo&gt;&lt;uuid val=&quot;&quot;/&gt;&lt;isInvalidForFieldText val=&quot;0&quot;/&gt;&lt;Image&gt;&lt;filename val=&quot;C:\Users\jmmartin1\AppData\Local\Temp\PR\data\asimages\{C0F956E1-2729-448E-A884-8E745CD2BAF9}_42.png&quot;/&gt;&lt;left val=&quot;72&quot;/&gt;&lt;top val=&quot;103&quot;/&gt;&lt;width val=&quot;828&quot;/&gt;&lt;height val=&quot;430&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HTML_SHAPEINFO" val="&lt;SlideThumbPath val=&quot;Slide42.PNG&quot;/&gt;"/>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00EEF751-55BC-4F41-A430-C26197F098E4}_42.png&quot;/&gt;&lt;left val=&quot;128&quot;/&gt;&lt;top val=&quot;10&quot;/&gt;&lt;width val=&quot;702&quot;/&gt;&lt;height val=&quot;102&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7&quot;/&gt;&lt;lineCharCount val=&quot;59&quot;/&gt;&lt;lineCharCount val=&quot;59&quot;/&gt;&lt;lineCharCount val=&quot;68&quot;/&gt;&lt;lineCharCount val=&quot;66&quot;/&gt;&lt;lineCharCount val=&quot;16&quot;/&gt;&lt;lineCharCount val=&quot;56&quot;/&gt;&lt;lineCharCount val=&quot;60&quot;/&gt;&lt;lineCharCount val=&quot;37&quot;/&gt;&lt;lineCharCount val=&quot;55&quot;/&gt;&lt;lineCharCount val=&quot;58&quot;/&gt;&lt;lineCharCount val=&quot;6&quot;/&gt;&lt;/TableIndex&gt;&lt;/ShapeTextInfo&gt;"/>
  <p:tag name="HTML_SHAPEINFO" val="&lt;ThreeDShapeInfo&gt;&lt;uuid val=&quot;&quot;/&gt;&lt;isInvalidForFieldText val=&quot;0&quot;/&gt;&lt;Image&gt;&lt;filename val=&quot;C:\Users\jmmartin1\AppData\Local\Temp\PR\data\asimages\{C0F956E1-2729-448E-A884-8E745CD2BAF9}_42.png&quot;/&gt;&lt;left val=&quot;72&quot;/&gt;&lt;top val=&quot;103&quot;/&gt;&lt;width val=&quot;828&quot;/&gt;&lt;height val=&quot;430&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HTML_SHAPEINFO" val="&lt;SlideThumbPath val=&quot;Slide54.PNG&quot;/&gt;"/>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mmartin1\AppData\Local\Temp\PR\data\asimages\{83DD1570-A0F5-4E8D-9C17-F0B3C9453F5B}_54.png&quot;/&gt;&lt;left val=&quot;164&quot;/&gt;&lt;top val=&quot;17&quot;/&gt;&lt;width val=&quot;631&quot;/&gt;&lt;height val=&quot;93&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7&quot;/&gt;&lt;lineCharCount val=&quot;43&quot;/&gt;&lt;lineCharCount val=&quot;1&quot;/&gt;&lt;lineCharCount val=&quot;43&quot;/&gt;&lt;lineCharCount val=&quot;1&quot;/&gt;&lt;lineCharCount val=&quot;39&quot;/&gt;&lt;/TableIndex&gt;&lt;/ShapeTextInfo&gt;"/>
  <p:tag name="HTML_SHAPEINFO" val="&lt;ThreeDShapeInfo&gt;&lt;uuid val=&quot;&quot;/&gt;&lt;isInvalidForFieldText val=&quot;0&quot;/&gt;&lt;Image&gt;&lt;filename val=&quot;C:\Users\jmmartin1\AppData\Local\Temp\PR\data\asimages\{33DAA48E-4C48-441A-BB5E-F7FA1DA62036}_54.png&quot;/&gt;&lt;left val=&quot;50&quot;/&gt;&lt;top val=&quot;128&quot;/&gt;&lt;width val=&quot;849&quot;/&gt;&lt;height val=&quot;363&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2F1E7FF4-A795-4A98-85F5-28E14D86399F}_54.png&quot;/&gt;&lt;left val=&quot;89&quot;/&gt;&lt;top val=&quot;489&quot;/&gt;&lt;width val=&quot;184&quot;/&gt;&lt;height val=&quot;29&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HTML_SHAPEINFO" val="&lt;SlideThumbPath val=&quot;Slide54.PNG&quot;/&gt;"/>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mmartin1\AppData\Local\Temp\PR\data\asimages\{83DD1570-A0F5-4E8D-9C17-F0B3C9453F5B}_54.png&quot;/&gt;&lt;left val=&quot;164&quot;/&gt;&lt;top val=&quot;17&quot;/&gt;&lt;width val=&quot;631&quot;/&gt;&lt;height val=&quot;93&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7&quot;/&gt;&lt;lineCharCount val=&quot;43&quot;/&gt;&lt;lineCharCount val=&quot;1&quot;/&gt;&lt;lineCharCount val=&quot;43&quot;/&gt;&lt;lineCharCount val=&quot;1&quot;/&gt;&lt;lineCharCount val=&quot;39&quot;/&gt;&lt;/TableIndex&gt;&lt;/ShapeTextInfo&gt;"/>
  <p:tag name="HTML_SHAPEINFO" val="&lt;ThreeDShapeInfo&gt;&lt;uuid val=&quot;&quot;/&gt;&lt;isInvalidForFieldText val=&quot;0&quot;/&gt;&lt;Image&gt;&lt;filename val=&quot;C:\Users\jmmartin1\AppData\Local\Temp\PR\data\asimages\{33DAA48E-4C48-441A-BB5E-F7FA1DA62036}_54.png&quot;/&gt;&lt;left val=&quot;50&quot;/&gt;&lt;top val=&quot;128&quot;/&gt;&lt;width val=&quot;849&quot;/&gt;&lt;height val=&quot;363&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2F1E7FF4-A795-4A98-85F5-28E14D86399F}_54.png&quot;/&gt;&lt;left val=&quot;89&quot;/&gt;&lt;top val=&quot;489&quot;/&gt;&lt;width val=&quot;184&quot;/&gt;&lt;height val=&quot;29&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jmmartin1\AppData\Local\Temp\PR\data\asimages\{36142791-8894-4F8E-A139-67364699D891}_5.png&quot;/&gt;&lt;left val=&quot;219&quot;/&gt;&lt;top val=&quot;12&quot;/&gt;&lt;width val=&quot;591&quot;/&gt;&lt;height val=&quot;93&quot;/&gt;&lt;hasText val=&quot;1&quot;/&gt;&lt;/Image&gt;&lt;/ThreeDShapeInfo&gt;"/>
</p:tagLst>
</file>

<file path=ppt/tags/tag190.xml><?xml version="1.0" encoding="utf-8"?>
<p:tagLst xmlns:a="http://schemas.openxmlformats.org/drawingml/2006/main" xmlns:r="http://schemas.openxmlformats.org/officeDocument/2006/relationships" xmlns:p="http://schemas.openxmlformats.org/presentationml/2006/main">
  <p:tag name="HTML_SHAPEINFO" val="&lt;SlideThumbPath val=&quot;Slide56.PNG&quot;/&gt;"/>
  <p:tag name="ARTICULATE_SLIDE_THUMBNAIL_REFRESH" val="1"/>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quot;/&gt;&lt;isInvalidForFieldText val=&quot;0&quot;/&gt;&lt;Image&gt;&lt;filename val=&quot;C:\Users\jmmartin1\AppData\Local\Temp\PR\data\asimages\{D2ADE14F-A249-4320-8ECF-1C4001073F6C}_56.png&quot;/&gt;&lt;left val=&quot;169&quot;/&gt;&lt;top val=&quot;17&quot;/&gt;&lt;width val=&quot;620&quot;/&gt;&lt;height val=&quot;93&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58&quot;/&gt;&lt;lineCharCount val=&quot;48&quot;/&gt;&lt;lineCharCount val=&quot;1&quot;/&gt;&lt;lineCharCount val=&quot;61&quot;/&gt;&lt;lineCharCount val=&quot;64&quot;/&gt;&lt;lineCharCount val=&quot;43&quot;/&gt;&lt;lineCharCount val=&quot;1&quot;/&gt;&lt;lineCharCount val=&quot;59&quot;/&gt;&lt;lineCharCount val=&quot;63&quot;/&gt;&lt;lineCharCount val=&quot;57&quot;/&gt;&lt;lineCharCount val=&quot;22&quot;/&gt;&lt;lineCharCount val=&quot;1&quot;/&gt;&lt;/TableIndex&gt;&lt;/ShapeTextInfo&gt;"/>
  <p:tag name="HTML_SHAPEINFO" val="&lt;ThreeDShapeInfo&gt;&lt;uuid val=&quot;&quot;/&gt;&lt;isInvalidForFieldText val=&quot;0&quot;/&gt;&lt;Image&gt;&lt;filename val=&quot;C:\Users\jmmartin1\AppData\Local\Temp\PR\data\asimages\{77B8ED95-D31E-4137-837A-5BC2CE689028}_56.png&quot;/&gt;&lt;left val=&quot;61&quot;/&gt;&lt;top val=&quot;104&quot;/&gt;&lt;width val=&quot;838&quot;/&gt;&lt;height val=&quot;387&quot;/&gt;&lt;hasText val=&quot;1&quot;/&gt;&lt;/Image&gt;&lt;/ThreeDShapeInfo&gt;"/>
</p:tagLst>
</file>

<file path=ppt/tags/tag193.xml><?xml version="1.0" encoding="utf-8"?>
<p:tagLst xmlns:a="http://schemas.openxmlformats.org/drawingml/2006/main" xmlns:r="http://schemas.openxmlformats.org/officeDocument/2006/relationships" xmlns:p="http://schemas.openxmlformats.org/presentationml/2006/main">
  <p:tag name="HTML_SHAPEINFO" val="&lt;SlideThumbPath val=&quot;Slide57.PNG&quot;/&gt;"/>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jmmartin1\AppData\Local\Temp\PR\data\asimages\{BB5C18D5-3E0D-4C7B-8D17-B8096167ACB7}_57.png&quot;/&gt;&lt;left val=&quot;166&quot;/&gt;&lt;top val=&quot;20&quot;/&gt;&lt;width val=&quot;626&quot;/&gt;&lt;height val=&quot;93&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5&quot;/&gt;&lt;lineCharCount val=&quot;53&quot;/&gt;&lt;lineCharCount val=&quot;1&quot;/&gt;&lt;lineCharCount val=&quot;53&quot;/&gt;&lt;lineCharCount val=&quot;53&quot;/&gt;&lt;lineCharCount val=&quot;59&quot;/&gt;&lt;lineCharCount val=&quot;55&quot;/&gt;&lt;lineCharCount val=&quot;59&quot;/&gt;&lt;lineCharCount val=&quot;17&quot;/&gt;&lt;/TableIndex&gt;&lt;/ShapeTextInfo&gt;"/>
  <p:tag name="HTML_SHAPEINFO" val="&lt;ThreeDShapeInfo&gt;&lt;uuid val=&quot;&quot;/&gt;&lt;isInvalidForFieldText val=&quot;0&quot;/&gt;&lt;Image&gt;&lt;filename val=&quot;C:\Users\jmmartin1\AppData\Local\Temp\PR\data\asimages\{E401C608-4639-4BA5-A878-BFE24FF5547D}_57.png&quot;/&gt;&lt;left val=&quot;72&quot;/&gt;&lt;top val=&quot;128&quot;/&gt;&lt;width val=&quot;785&quot;/&gt;&lt;height val=&quot;369&quot;/&gt;&lt;hasText val=&quot;1&quot;/&gt;&lt;/Image&gt;&lt;/ThreeDShapeInfo&gt;"/>
</p:tagLst>
</file>

<file path=ppt/tags/tag196.xml><?xml version="1.0" encoding="utf-8"?>
<p:tagLst xmlns:a="http://schemas.openxmlformats.org/drawingml/2006/main" xmlns:r="http://schemas.openxmlformats.org/officeDocument/2006/relationships" xmlns:p="http://schemas.openxmlformats.org/presentationml/2006/main">
  <p:tag name="HTML_SHAPEINFO" val="&lt;SlideThumbPath val=&quot;Slide58.PNG&quot;/&gt;"/>
  <p:tag name="ARTICULATE_SLIDE_THUMBNAIL_REFRESH" val="1"/>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mmartin1\AppData\Local\Temp\PR\data\asimages\{BB955038-33ED-40C9-A13D-E589973DB59E}_58.png&quot;/&gt;&lt;left val=&quot;150&quot;/&gt;&lt;top val=&quot;17&quot;/&gt;&lt;width val=&quot;639&quot;/&gt;&lt;height val=&quot;93&quot;/&gt;&lt;hasText val=&quot;1&quot;/&gt;&lt;/Image&gt;&lt;/ThreeDShape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50&quot;/&gt;&lt;lineCharCount val=&quot;44&quot;/&gt;&lt;lineCharCount val=&quot;1&quot;/&gt;&lt;lineCharCount val=&quot;48&quot;/&gt;&lt;lineCharCount val=&quot;53&quot;/&gt;&lt;lineCharCount val=&quot;1&quot;/&gt;&lt;/TableIndex&gt;&lt;/ShapeTextInfo&gt;"/>
  <p:tag name="HTML_SHAPEINFO" val="&lt;ThreeDShapeInfo&gt;&lt;uuid val=&quot;&quot;/&gt;&lt;isInvalidForFieldText val=&quot;0&quot;/&gt;&lt;Image&gt;&lt;filename val=&quot;C:\Users\jmmartin1\AppData\Local\Temp\PR\data\asimages\{8FD51577-F475-4C2D-A394-ED278FC0C79C}_58.png&quot;/&gt;&lt;left val=&quot;66&quot;/&gt;&lt;top val=&quot;143&quot;/&gt;&lt;width val=&quot;816&quot;/&gt;&lt;height val=&quot;342&quot;/&gt;&lt;hasText val=&quot;1&quot;/&gt;&lt;/Image&gt;&lt;/ThreeDShapeInfo&gt;"/>
</p:tagLst>
</file>

<file path=ppt/tags/tag199.xml><?xml version="1.0" encoding="utf-8"?>
<p:tagLst xmlns:a="http://schemas.openxmlformats.org/drawingml/2006/main" xmlns:r="http://schemas.openxmlformats.org/officeDocument/2006/relationships" xmlns:p="http://schemas.openxmlformats.org/presentationml/2006/main">
  <p:tag name="HTML_SHAPEINFO" val="&lt;SlideThumbPath val=&quot;Slide59.PNG&quot;/&gt;"/>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0&quot;/&gt;&lt;lineCharCount val=&quot;53&quot;/&gt;&lt;lineCharCount val=&quot;1&quot;/&gt;&lt;lineCharCount val=&quot;52&quot;/&gt;&lt;lineCharCount val=&quot;50&quot;/&gt;&lt;/TableIndex&gt;&lt;/ShapeTextInfo&gt;"/>
  <p:tag name="HTML_SHAPEINFO" val="&lt;ThreeDShapeInfo&gt;&lt;uuid val=&quot;&quot;/&gt;&lt;isInvalidForFieldText val=&quot;0&quot;/&gt;&lt;Image&gt;&lt;filename val=&quot;C:\Users\jmmartin1\AppData\Local\Temp\PR\data\asimages\{BB97764C-FC39-4D92-A766-0965DB3C27C6}_5.png&quot;/&gt;&lt;left val=&quot;132&quot;/&gt;&lt;top val=&quot;88&quot;/&gt;&lt;width val=&quot;762&quot;/&gt;&lt;height val=&quot;234&quot;/&gt;&lt;hasText val=&quot;1&quot;/&gt;&lt;/Image&gt;&lt;/ThreeDShape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quot;/&gt;&lt;isInvalidForFieldText val=&quot;0&quot;/&gt;&lt;Image&gt;&lt;filename val=&quot;C:\Users\jmmartin1\AppData\Local\Temp\PR\data\asimages\{03FCC219-AB08-4C9E-9612-729FD97912CA}_59.png&quot;/&gt;&lt;left val=&quot;84&quot;/&gt;&lt;top val=&quot;19&quot;/&gt;&lt;width val=&quot;790&quot;/&gt;&lt;height val=&quot;93&quot;/&gt;&lt;hasText val=&quot;1&quot;/&gt;&lt;/Image&gt;&lt;/ThreeDShape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1&quot;/&gt;&lt;lineCharCount val=&quot;37&quot;/&gt;&lt;lineCharCount val=&quot;63&quot;/&gt;&lt;lineCharCount val=&quot;35&quot;/&gt;&lt;lineCharCount val=&quot;16&quot;/&gt;&lt;lineCharCount val=&quot;11&quot;/&gt;&lt;lineCharCount val=&quot;72&quot;/&gt;&lt;lineCharCount val=&quot;72&quot;/&gt;&lt;lineCharCount val=&quot;25&quot;/&gt;&lt;lineCharCount val=&quot;1&quot;/&gt;&lt;lineCharCount val=&quot;1&quot;/&gt;&lt;/TableIndex&gt;&lt;/ShapeTextInfo&gt;"/>
  <p:tag name="HTML_SHAPEINFO" val="&lt;ThreeDShapeInfo&gt;&lt;uuid val=&quot;&quot;/&gt;&lt;isInvalidForFieldText val=&quot;0&quot;/&gt;&lt;Image&gt;&lt;filename val=&quot;C:\Users\jmmartin1\AppData\Local\Temp\PR\data\asimages\{D86CA590-C162-47A7-BB12-9B3D8380D554}_59.png&quot;/&gt;&lt;left val=&quot;79&quot;/&gt;&lt;top val=&quot;118&quot;/&gt;&lt;width val=&quot;829&quot;/&gt;&lt;height val=&quot;393&quot;/&gt;&lt;hasText val=&quot;1&quot;/&gt;&lt;/Image&gt;&lt;/ThreeDShapeInfo&gt;"/>
</p:tagLst>
</file>

<file path=ppt/tags/tag202.xml><?xml version="1.0" encoding="utf-8"?>
<p:tagLst xmlns:a="http://schemas.openxmlformats.org/drawingml/2006/main" xmlns:r="http://schemas.openxmlformats.org/officeDocument/2006/relationships" xmlns:p="http://schemas.openxmlformats.org/presentationml/2006/main">
  <p:tag name="HTML_SHAPEINFO" val="&lt;SlideThumbPath val=&quot;Slide57.PNG&quot;/&gt;"/>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jmmartin1\AppData\Local\Temp\PR\data\asimages\{BB5C18D5-3E0D-4C7B-8D17-B8096167ACB7}_57.png&quot;/&gt;&lt;left val=&quot;166&quot;/&gt;&lt;top val=&quot;20&quot;/&gt;&lt;width val=&quot;626&quot;/&gt;&lt;height val=&quot;93&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5&quot;/&gt;&lt;lineCharCount val=&quot;53&quot;/&gt;&lt;lineCharCount val=&quot;1&quot;/&gt;&lt;lineCharCount val=&quot;53&quot;/&gt;&lt;lineCharCount val=&quot;53&quot;/&gt;&lt;lineCharCount val=&quot;59&quot;/&gt;&lt;lineCharCount val=&quot;55&quot;/&gt;&lt;lineCharCount val=&quot;59&quot;/&gt;&lt;lineCharCount val=&quot;17&quot;/&gt;&lt;/TableIndex&gt;&lt;/ShapeTextInfo&gt;"/>
  <p:tag name="HTML_SHAPEINFO" val="&lt;ThreeDShapeInfo&gt;&lt;uuid val=&quot;&quot;/&gt;&lt;isInvalidForFieldText val=&quot;0&quot;/&gt;&lt;Image&gt;&lt;filename val=&quot;C:\Users\jmmartin1\AppData\Local\Temp\PR\data\asimages\{E401C608-4639-4BA5-A878-BFE24FF5547D}_57.png&quot;/&gt;&lt;left val=&quot;72&quot;/&gt;&lt;top val=&quot;128&quot;/&gt;&lt;width val=&quot;785&quot;/&gt;&lt;height val=&quot;369&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HTML_SHAPEINFO" val="&lt;SlideThumbPath val=&quot;Slide57.PNG&quot;/&gt;"/>
  <p:tag name="ARTICULATE_SLIDE_THUMBNAIL_REFRESH" val="1"/>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jmmartin1\AppData\Local\Temp\PR\data\asimages\{BB5C18D5-3E0D-4C7B-8D17-B8096167ACB7}_57.png&quot;/&gt;&lt;left val=&quot;166&quot;/&gt;&lt;top val=&quot;20&quot;/&gt;&lt;width val=&quot;626&quot;/&gt;&lt;height val=&quot;93&quot;/&gt;&lt;hasText val=&quot;1&quot;/&gt;&lt;/Image&gt;&lt;/ThreeDShape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5&quot;/&gt;&lt;lineCharCount val=&quot;53&quot;/&gt;&lt;lineCharCount val=&quot;1&quot;/&gt;&lt;lineCharCount val=&quot;53&quot;/&gt;&lt;lineCharCount val=&quot;53&quot;/&gt;&lt;lineCharCount val=&quot;59&quot;/&gt;&lt;lineCharCount val=&quot;55&quot;/&gt;&lt;lineCharCount val=&quot;59&quot;/&gt;&lt;lineCharCount val=&quot;17&quot;/&gt;&lt;/TableIndex&gt;&lt;/ShapeTextInfo&gt;"/>
  <p:tag name="HTML_SHAPEINFO" val="&lt;ThreeDShapeInfo&gt;&lt;uuid val=&quot;&quot;/&gt;&lt;isInvalidForFieldText val=&quot;0&quot;/&gt;&lt;Image&gt;&lt;filename val=&quot;C:\Users\jmmartin1\AppData\Local\Temp\PR\data\asimages\{E401C608-4639-4BA5-A878-BFE24FF5547D}_57.png&quot;/&gt;&lt;left val=&quot;72&quot;/&gt;&lt;top val=&quot;128&quot;/&gt;&lt;width val=&quot;785&quot;/&gt;&lt;height val=&quot;369&quot;/&gt;&lt;hasText val=&quot;1&quot;/&gt;&lt;/Image&gt;&lt;/ThreeDShapeInfo&gt;"/>
</p:tagLst>
</file>

<file path=ppt/tags/tag208.xml><?xml version="1.0" encoding="utf-8"?>
<p:tagLst xmlns:a="http://schemas.openxmlformats.org/drawingml/2006/main" xmlns:r="http://schemas.openxmlformats.org/officeDocument/2006/relationships" xmlns:p="http://schemas.openxmlformats.org/presentationml/2006/main">
  <p:tag name="HTML_SHAPEINFO" val="&lt;SlideThumbPath val=&quot;Slide62.PNG&quot;/&gt;"/>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quot;/&gt;&lt;isInvalidForFieldText val=&quot;0&quot;/&gt;&lt;Image&gt;&lt;filename val=&quot;C:\Users\jmmartin1\AppData\Local\Temp\PR\data\asimages\{2DAE239D-51B3-46E8-9209-CB266D1464B4}_62.png&quot;/&gt;&lt;left val=&quot;62&quot;/&gt;&lt;top val=&quot;29&quot;/&gt;&lt;width val=&quot;844&quot;/&gt;&lt;height val=&quot;93&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ARTICULATE_SLIDE_THUMBNAIL_REFRESH" val="1"/>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38&quot;/&gt;&lt;lineCharCount val=&quot;58&quot;/&gt;&lt;lineCharCount val=&quot;60&quot;/&gt;&lt;lineCharCount val=&quot;7&quot;/&gt;&lt;lineCharCount val=&quot;65&quot;/&gt;&lt;lineCharCount val=&quot;58&quot;/&gt;&lt;lineCharCount val=&quot;60&quot;/&gt;&lt;lineCharCount val=&quot;68&quot;/&gt;&lt;lineCharCount val=&quot;12&quot;/&gt;&lt;lineCharCount val=&quot;18&quot;/&gt;&lt;lineCharCount val=&quot;59&quot;/&gt;&lt;lineCharCount val=&quot;33&quot;/&gt;&lt;/TableIndex&gt;&lt;/ShapeTextInfo&gt;"/>
  <p:tag name="HTML_SHAPEINFO" val="&lt;ThreeDShapeInfo&gt;&lt;uuid val=&quot;&quot;/&gt;&lt;isInvalidForFieldText val=&quot;0&quot;/&gt;&lt;Image&gt;&lt;filename val=&quot;C:\Users\jmmartin1\AppData\Local\Temp\PR\data\asimages\{677A9D90-A9C7-4FCA-A317-D0B68B55AFC7}_62.png&quot;/&gt;&lt;left val=&quot;35&quot;/&gt;&lt;top val=&quot;94&quot;/&gt;&lt;width val=&quot;904&quot;/&gt;&lt;height val=&quot;448&quot;/&gt;&lt;hasText val=&quot;1&quot;/&gt;&lt;/Image&gt;&lt;/ThreeDShapeInfo&gt;"/>
</p:tagLst>
</file>

<file path=ppt/tags/tag211.xml><?xml version="1.0" encoding="utf-8"?>
<p:tagLst xmlns:a="http://schemas.openxmlformats.org/drawingml/2006/main" xmlns:r="http://schemas.openxmlformats.org/officeDocument/2006/relationships" xmlns:p="http://schemas.openxmlformats.org/presentationml/2006/main">
  <p:tag name="HTML_SHAPEINFO" val="&lt;SlideThumbPath val=&quot;Slide63.PNG&quot;/&gt;"/>
  <p:tag name="ARTICULATE_SLIDE_THUMBNAIL_REFRESH" val="1"/>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jmmartin1\AppData\Local\Temp\PR\data\asimages\{DE7FD69F-56B9-4F42-8FA5-A970766B221B}_63.png&quot;/&gt;&lt;left val=&quot;191&quot;/&gt;&lt;top val=&quot;25&quot;/&gt;&lt;width val=&quot;596&quot;/&gt;&lt;height val=&quot;85&quot;/&gt;&lt;hasText val=&quot;1&quot;/&gt;&lt;/Image&gt;&lt;/ThreeDShape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6&quot;/&gt;&lt;lineCharCount val=&quot;42&quot;/&gt;&lt;lineCharCount val=&quot;28&quot;/&gt;&lt;lineCharCount val=&quot;23&quot;/&gt;&lt;lineCharCount val=&quot;10&quot;/&gt;&lt;lineCharCount val=&quot;36&quot;/&gt;&lt;lineCharCount val=&quot;31&quot;/&gt;&lt;/TableIndex&gt;&lt;/ShapeTextInfo&gt;"/>
  <p:tag name="HTML_SHAPEINFO" val="&lt;ThreeDShapeInfo&gt;&lt;uuid val=&quot;&quot;/&gt;&lt;isInvalidForFieldText val=&quot;0&quot;/&gt;&lt;Image&gt;&lt;filename val=&quot;C:\Users\jmmartin1\AppData\Local\Temp\PR\data\asimages\{C69FD41C-1EC5-4292-9B77-6BC35DD94AF7}_63.png&quot;/&gt;&lt;left val=&quot;58&quot;/&gt;&lt;top val=&quot;113&quot;/&gt;&lt;width val=&quot;740&quot;/&gt;&lt;height val=&quot;365&quot;/&gt;&lt;hasText val=&quot;1&quot;/&gt;&lt;/Image&gt;&lt;/ThreeDShape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79D8CD9A-081B-42AA-A291-F976657E5D2A}_63.png&quot;/&gt;&lt;left val=&quot;89&quot;/&gt;&lt;top val=&quot;489&quot;/&gt;&lt;width val=&quot;184&quot;/&gt;&lt;height val=&quot;29&quot;/&gt;&lt;hasText val=&quot;1&quot;/&gt;&lt;/Image&gt;&lt;/ThreeDShapeInfo&gt;"/>
</p:tagLst>
</file>

<file path=ppt/tags/tag215.xml><?xml version="1.0" encoding="utf-8"?>
<p:tagLst xmlns:a="http://schemas.openxmlformats.org/drawingml/2006/main" xmlns:r="http://schemas.openxmlformats.org/officeDocument/2006/relationships" xmlns:p="http://schemas.openxmlformats.org/presentationml/2006/main">
  <p:tag name="HTML_SHAPEINFO" val="&lt;SlideThumbPath val=&quot;Slide62.PNG&quot;/&gt;"/>
  <p:tag name="ARTICULATE_SLIDE_THUMBNAIL_REFRESH" val="1"/>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quot;/&gt;&lt;isInvalidForFieldText val=&quot;0&quot;/&gt;&lt;Image&gt;&lt;filename val=&quot;C:\Users\jmmartin1\AppData\Local\Temp\PR\data\asimages\{2DAE239D-51B3-46E8-9209-CB266D1464B4}_62.png&quot;/&gt;&lt;left val=&quot;62&quot;/&gt;&lt;top val=&quot;29&quot;/&gt;&lt;width val=&quot;844&quot;/&gt;&lt;height val=&quot;93&quot;/&gt;&lt;hasText val=&quot;1&quot;/&gt;&lt;/Image&gt;&lt;/ThreeDShape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38&quot;/&gt;&lt;lineCharCount val=&quot;58&quot;/&gt;&lt;lineCharCount val=&quot;60&quot;/&gt;&lt;lineCharCount val=&quot;7&quot;/&gt;&lt;lineCharCount val=&quot;65&quot;/&gt;&lt;lineCharCount val=&quot;58&quot;/&gt;&lt;lineCharCount val=&quot;60&quot;/&gt;&lt;lineCharCount val=&quot;68&quot;/&gt;&lt;lineCharCount val=&quot;12&quot;/&gt;&lt;lineCharCount val=&quot;18&quot;/&gt;&lt;lineCharCount val=&quot;59&quot;/&gt;&lt;lineCharCount val=&quot;33&quot;/&gt;&lt;/TableIndex&gt;&lt;/ShapeTextInfo&gt;"/>
  <p:tag name="HTML_SHAPEINFO" val="&lt;ThreeDShapeInfo&gt;&lt;uuid val=&quot;&quot;/&gt;&lt;isInvalidForFieldText val=&quot;0&quot;/&gt;&lt;Image&gt;&lt;filename val=&quot;C:\Users\jmmartin1\AppData\Local\Temp\PR\data\asimages\{677A9D90-A9C7-4FCA-A317-D0B68B55AFC7}_62.png&quot;/&gt;&lt;left val=&quot;35&quot;/&gt;&lt;top val=&quot;94&quot;/&gt;&lt;width val=&quot;904&quot;/&gt;&lt;height val=&quot;448&quot;/&gt;&lt;hasText val=&quot;1&quot;/&gt;&lt;/Image&gt;&lt;/ThreeDShapeInfo&gt;"/>
</p:tagLst>
</file>

<file path=ppt/tags/tag218.xml><?xml version="1.0" encoding="utf-8"?>
<p:tagLst xmlns:a="http://schemas.openxmlformats.org/drawingml/2006/main" xmlns:r="http://schemas.openxmlformats.org/officeDocument/2006/relationships" xmlns:p="http://schemas.openxmlformats.org/presentationml/2006/main">
  <p:tag name="HTML_SHAPEINFO" val="&lt;SlideThumbPath val=&quot;Slide62.PNG&quot;/&gt;"/>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quot;/&gt;&lt;isInvalidForFieldText val=&quot;0&quot;/&gt;&lt;Image&gt;&lt;filename val=&quot;C:\Users\jmmartin1\AppData\Local\Temp\PR\data\asimages\{2DAE239D-51B3-46E8-9209-CB266D1464B4}_62.png&quot;/&gt;&lt;left val=&quot;62&quot;/&gt;&lt;top val=&quot;29&quot;/&gt;&lt;width val=&quot;844&quot;/&gt;&lt;height val=&quot;93&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HTML_SHAPEINFO" val="&lt;SlideThumbPath val=&quot;Slide7.PNG&quot;/&gt;"/>
  <p:tag name="ARTICULATE_SLIDE_THUMBNAIL_REFRESH" val="1"/>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38&quot;/&gt;&lt;lineCharCount val=&quot;58&quot;/&gt;&lt;lineCharCount val=&quot;60&quot;/&gt;&lt;lineCharCount val=&quot;7&quot;/&gt;&lt;lineCharCount val=&quot;65&quot;/&gt;&lt;lineCharCount val=&quot;58&quot;/&gt;&lt;lineCharCount val=&quot;60&quot;/&gt;&lt;lineCharCount val=&quot;68&quot;/&gt;&lt;lineCharCount val=&quot;12&quot;/&gt;&lt;lineCharCount val=&quot;18&quot;/&gt;&lt;lineCharCount val=&quot;59&quot;/&gt;&lt;lineCharCount val=&quot;33&quot;/&gt;&lt;/TableIndex&gt;&lt;/ShapeTextInfo&gt;"/>
  <p:tag name="HTML_SHAPEINFO" val="&lt;ThreeDShapeInfo&gt;&lt;uuid val=&quot;&quot;/&gt;&lt;isInvalidForFieldText val=&quot;0&quot;/&gt;&lt;Image&gt;&lt;filename val=&quot;C:\Users\jmmartin1\AppData\Local\Temp\PR\data\asimages\{677A9D90-A9C7-4FCA-A317-D0B68B55AFC7}_62.png&quot;/&gt;&lt;left val=&quot;35&quot;/&gt;&lt;top val=&quot;94&quot;/&gt;&lt;width val=&quot;904&quot;/&gt;&lt;height val=&quot;448&quot;/&gt;&lt;hasText val=&quot;1&quot;/&gt;&lt;/Image&gt;&lt;/ThreeDShapeInfo&gt;"/>
</p:tagLst>
</file>

<file path=ppt/tags/tag2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2.xml><?xml version="1.0" encoding="utf-8"?>
<p:tagLst xmlns:a="http://schemas.openxmlformats.org/drawingml/2006/main" xmlns:r="http://schemas.openxmlformats.org/officeDocument/2006/relationships" xmlns:p="http://schemas.openxmlformats.org/presentationml/2006/main">
  <p:tag name="HTML_SHAPEINFO" val="&lt;SlideThumbPath val=&quot;Slide66.PNG&quot;/&gt;"/>
  <p:tag name="ARTICULATE_SLIDE_THUMBNAIL_REFRESH" val="1"/>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1&quot;/&gt;&lt;lineCharCount val=&quot;9&quot;/&gt;&lt;lineCharCount val=&quot;5&quot;/&gt;&lt;/TableIndex&gt;&lt;/ShapeTextInfo&gt;"/>
  <p:tag name="HTML_SHAPEINFO" val="&lt;ThreeDShapeInfo&gt;&lt;uuid val=&quot;&quot;/&gt;&lt;isInvalidForFieldText val=&quot;0&quot;/&gt;&lt;Image&gt;&lt;filename val=&quot;C:\Users\jmmartin1\AppData\Local\Temp\PR\data\asimages\{12388D33-DDDF-49CB-8153-4A83351E36D1}_66.png&quot;/&gt;&lt;left val=&quot;69&quot;/&gt;&lt;top val=&quot;67&quot;/&gt;&lt;width val=&quot;570&quot;/&gt;&lt;height val=&quot;404&quot;/&gt;&lt;hasText val=&quot;1&quot;/&gt;&lt;/Image&gt;&lt;/ThreeDShapeInfo&gt;"/>
</p:tagLst>
</file>

<file path=ppt/tags/tag2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5.xml><?xml version="1.0" encoding="utf-8"?>
<p:tagLst xmlns:a="http://schemas.openxmlformats.org/drawingml/2006/main" xmlns:r="http://schemas.openxmlformats.org/officeDocument/2006/relationships" xmlns:p="http://schemas.openxmlformats.org/presentationml/2006/main">
  <p:tag name="HTML_SHAPEINFO" val="&lt;SlideThumbPath val=&quot;Slide62.PNG&quot;/&gt;"/>
  <p:tag name="ARTICULATE_SLIDE_THUMBNAIL_REFRESH" val="1"/>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quot;/&gt;&lt;isInvalidForFieldText val=&quot;0&quot;/&gt;&lt;Image&gt;&lt;filename val=&quot;C:\Users\jmmartin1\AppData\Local\Temp\PR\data\asimages\{2DAE239D-51B3-46E8-9209-CB266D1464B4}_62.png&quot;/&gt;&lt;left val=&quot;62&quot;/&gt;&lt;top val=&quot;29&quot;/&gt;&lt;width val=&quot;844&quot;/&gt;&lt;height val=&quot;93&quot;/&gt;&lt;hasText val=&quot;1&quot;/&gt;&lt;/Image&gt;&lt;/ThreeDShapeInfo&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38&quot;/&gt;&lt;lineCharCount val=&quot;58&quot;/&gt;&lt;lineCharCount val=&quot;60&quot;/&gt;&lt;lineCharCount val=&quot;7&quot;/&gt;&lt;lineCharCount val=&quot;65&quot;/&gt;&lt;lineCharCount val=&quot;58&quot;/&gt;&lt;lineCharCount val=&quot;60&quot;/&gt;&lt;lineCharCount val=&quot;68&quot;/&gt;&lt;lineCharCount val=&quot;12&quot;/&gt;&lt;lineCharCount val=&quot;18&quot;/&gt;&lt;lineCharCount val=&quot;59&quot;/&gt;&lt;lineCharCount val=&quot;33&quot;/&gt;&lt;/TableIndex&gt;&lt;/ShapeTextInfo&gt;"/>
  <p:tag name="HTML_SHAPEINFO" val="&lt;ThreeDShapeInfo&gt;&lt;uuid val=&quot;&quot;/&gt;&lt;isInvalidForFieldText val=&quot;0&quot;/&gt;&lt;Image&gt;&lt;filename val=&quot;C:\Users\jmmartin1\AppData\Local\Temp\PR\data\asimages\{677A9D90-A9C7-4FCA-A317-D0B68B55AFC7}_62.png&quot;/&gt;&lt;left val=&quot;35&quot;/&gt;&lt;top val=&quot;94&quot;/&gt;&lt;width val=&quot;904&quot;/&gt;&lt;height val=&quot;448&quot;/&gt;&lt;hasText val=&quot;1&quot;/&gt;&lt;/Image&gt;&lt;/ThreeDShapeInfo&gt;"/>
</p:tagLst>
</file>

<file path=ppt/tags/tag2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quot;/&gt;&lt;isInvalidForFieldText val=&quot;0&quot;/&gt;&lt;Image&gt;&lt;filename val=&quot;C:\Users\jmmartin1\AppData\Local\Temp\PR\data\asimages\{AAE0A4EB-489D-400D-805C-3009C5ABFBE7}_7.png&quot;/&gt;&lt;left val=&quot;44&quot;/&gt;&lt;top val=&quot;14&quot;/&gt;&lt;width val=&quot;871&quot;/&gt;&lt;height val=&quot;114&quot;/&gt;&lt;hasText val=&quot;1&quot;/&gt;&lt;/Image&gt;&lt;/ThreeDShapeInfo&gt;"/>
</p:tagLst>
</file>

<file path=ppt/tags/tag2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9.xml><?xml version="1.0" encoding="utf-8"?>
<p:tagLst xmlns:a="http://schemas.openxmlformats.org/drawingml/2006/main" xmlns:r="http://schemas.openxmlformats.org/officeDocument/2006/relationships" xmlns:p="http://schemas.openxmlformats.org/presentationml/2006/main">
  <p:tag name="HTML_SHAPEINFO" val="&lt;SlideThumbPath val=&quot;Slide76.PNG&quot;/&gt;"/>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1&quot;/&gt;&lt;lineCharCount val=&quot;45&quot;/&gt;&lt;lineCharCount val=&quot;1&quot;/&gt;&lt;lineCharCount val=&quot;44&quot;/&gt;&lt;lineCharCount val=&quot;46&quot;/&gt;&lt;lineCharCount val=&quot;21&quot;/&gt;&lt;/TableIndex&gt;&lt;/ShapeTextInfo&gt;"/>
  <p:tag name="HTML_SHAPEINFO" val="&lt;ThreeDShapeInfo&gt;&lt;uuid val=&quot;&quot;/&gt;&lt;isInvalidForFieldText val=&quot;0&quot;/&gt;&lt;Image&gt;&lt;filename val=&quot;C:\Users\jmmartin1\AppData\Local\Temp\PR\data\asimages\{95553FDC-ADF8-46CF-A1A1-5EFBA6B8647E}_7.png&quot;/&gt;&lt;left val=&quot;94&quot;/&gt;&lt;top val=&quot;137&quot;/&gt;&lt;width val=&quot;763&quot;/&gt;&lt;height val=&quot;342&quot;/&gt;&lt;hasText val=&quot;1&quot;/&gt;&lt;/Image&gt;&lt;/ThreeDShapeInfo&gt;"/>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jmmartin1\AppData\Local\Temp\PR\data\asimages\{5C57EEB8-2352-4A91-BF58-DEA52FA50787}_76.png&quot;/&gt;&lt;left val=&quot;101&quot;/&gt;&lt;top val=&quot;17&quot;/&gt;&lt;width val=&quot;757&quot;/&gt;&lt;height val=&quot;93&quot;/&gt;&lt;hasText val=&quot;1&quot;/&gt;&lt;/Image&gt;&lt;/ThreeDShapeInfo&gt;"/>
</p:tagLst>
</file>

<file path=ppt/tags/tag2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4&quot;/&gt;&lt;lineCharCount val=&quot;32&quot;/&gt;&lt;lineCharCount val=&quot;53&quot;/&gt;&lt;lineCharCount val=&quot;26&quot;/&gt;&lt;lineCharCount val=&quot;1&quot;/&gt;&lt;lineCharCount val=&quot;37&quot;/&gt;&lt;lineCharCount val=&quot;1&quot;/&gt;&lt;lineCharCount val=&quot;1&quot;/&gt;&lt;/TableIndex&gt;&lt;/ShapeTextInfo&gt;"/>
  <p:tag name="HTML_SHAPEINFO" val="&lt;ThreeDShapeInfo&gt;&lt;uuid val=&quot;&quot;/&gt;&lt;isInvalidForFieldText val=&quot;0&quot;/&gt;&lt;Image&gt;&lt;filename val=&quot;C:\Users\jmmartin1\AppData\Local\Temp\PR\data\asimages\{BF673707-D262-44EF-8338-770003215BAF}_76.png&quot;/&gt;&lt;left val=&quot;98&quot;/&gt;&lt;top val=&quot;111&quot;/&gt;&lt;width val=&quot;796&quot;/&gt;&lt;height val=&quot;356&quot;/&gt;&lt;hasText val=&quot;1&quot;/&gt;&lt;/Image&gt;&lt;/ThreeDShapeInfo&gt;"/>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F34F382C-9D95-4179-B85F-1C09117D6A26}_76.png&quot;/&gt;&lt;left val=&quot;89&quot;/&gt;&lt;top val=&quot;489&quot;/&gt;&lt;width val=&quot;184&quot;/&gt;&lt;height val=&quot;29&quot;/&gt;&lt;hasText val=&quot;1&quot;/&gt;&lt;/Image&gt;&lt;/ThreeDShapeInfo&gt;"/>
</p:tagLst>
</file>

<file path=ppt/tags/tag243.xml><?xml version="1.0" encoding="utf-8"?>
<p:tagLst xmlns:a="http://schemas.openxmlformats.org/drawingml/2006/main" xmlns:r="http://schemas.openxmlformats.org/officeDocument/2006/relationships" xmlns:p="http://schemas.openxmlformats.org/presentationml/2006/main">
  <p:tag name="HTML_SHAPEINFO" val="&lt;SlideThumbPath val=&quot;Slide77.PNG&quot;/&gt;"/>
  <p:tag name="ARTICULATE_SLIDE_THUMBNAIL_REFRESH" val="1"/>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jmmartin1\AppData\Local\Temp\PR\data\asimages\{A7C8326B-7802-4782-BE49-A4C35ADEBA92}_77.png&quot;/&gt;&lt;left val=&quot;155&quot;/&gt;&lt;top val=&quot;4&quot;/&gt;&lt;width val=&quot;655&quot;/&gt;&lt;height val=&quot;140&quot;/&gt;&lt;hasText val=&quot;1&quot;/&gt;&lt;/Image&gt;&lt;/ThreeDShapeInfo&gt;"/>
</p:tagLst>
</file>

<file path=ppt/tags/tag2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8AC0C6B-B706-4BC4-9663-EFD277A8B596}&quot;/&gt;&lt;isInvalidForFieldText val=&quot;0&quot;/&gt;&lt;Image&gt;&lt;filename val=&quot;C:\Users\jmmartin1\AppData\Local\Temp\PR\data\asimages\{98AC0C6B-B706-4BC4-9663-EFD277A8B596}_77.png&quot;/&gt;&lt;left val=&quot;349&quot;/&gt;&lt;top val=&quot;120&quot;/&gt;&lt;width val=&quot;264&quot;/&gt;&lt;height val=&quot;264&quot;/&gt;&lt;hasText val=&quot;1&quot;/&gt;&lt;/Image&gt;&lt;/ThreeDShapeInfo&gt;"/>
</p:tagLst>
</file>

<file path=ppt/tags/tag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7B28E750-BA67-4800-B975-B23D0D42801F}_77.png&quot;/&gt;&lt;left val=&quot;89&quot;/&gt;&lt;top val=&quot;489&quot;/&gt;&lt;width val=&quot;184&quot;/&gt;&lt;height val=&quot;29&quot;/&gt;&lt;hasText val=&quot;1&quot;/&gt;&lt;/Image&gt;&lt;/ThreeDShapeInfo&gt;"/>
</p:tagLst>
</file>

<file path=ppt/tags/tag247.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 name="ARTICULATE_SLIDE_THUMBNAIL_REFRESH" val="1"/>
</p:tagLst>
</file>

<file path=ppt/tags/tag24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072F421-3DC9-443B-A514-3E20F8949C01}_33.png&quot;/&gt;&lt;left val=&quot;65&quot;/&gt;&lt;top val=&quot;56&quot;/&gt;&lt;width val=&quot;828&quot;/&gt;&lt;height val=&quot;96&quot;/&gt;&lt;hasText val=&quot;1&quot;/&gt;&lt;/Image&gt;&lt;/ThreeDShapeInfo&gt;"/>
  <p:tag name="PRESENTER_SHAPETEXTINFO" val="&lt;ShapeTextInfo&gt;&lt;TableIndex row=&quot;-1&quot; col=&quot;-1&quot;&gt;&lt;linesCount val=&quot;1&quot;/&gt;&lt;lineCharCount val=&quot;37&quot;/&gt;&lt;/TableIndex&gt;&lt;/ShapeTextInfo&gt;"/>
</p:tagLst>
</file>

<file path=ppt/tags/tag24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36C02D1A-A681-4A18-BA6B-4430B36A29B3}_33.png&quot;/&gt;&lt;left val=&quot;64&quot;/&gt;&lt;top val=&quot;142&quot;/&gt;&lt;width val=&quot;829&quot;/&gt;&lt;height val=&quot;325&quot;/&gt;&lt;hasText val=&quot;1&quot;/&gt;&lt;/Image&gt;&lt;/ThreeDShapeInfo&gt;"/>
  <p:tag name="PRESENTER_SHAPETEXTINFO" val="&lt;ShapeTextInfo&gt;&lt;TableIndex row=&quot;-1&quot; col=&quot;-1&quot;&gt;&lt;linesCount val=&quot;18&quot;/&gt;&lt;lineCharCount val=&quot;2&quot;/&gt;&lt;lineCharCount val=&quot;149&quot;/&gt;&lt;lineCharCount val=&quot;149&quot;/&gt;&lt;lineCharCount val=&quot;152&quot;/&gt;&lt;lineCharCount val=&quot;145&quot;/&gt;&lt;lineCharCount val=&quot;144&quot;/&gt;&lt;lineCharCount val=&quot;158&quot;/&gt;&lt;lineCharCount val=&quot;158&quot;/&gt;&lt;lineCharCount val=&quot;149&quot;/&gt;&lt;lineCharCount val=&quot;27&quot;/&gt;&lt;lineCharCount val=&quot;3&quot;/&gt;&lt;lineCharCount val=&quot;155&quot;/&gt;&lt;lineCharCount val=&quot;156&quot;/&gt;&lt;lineCharCount val=&quot;155&quot;/&gt;&lt;lineCharCount val=&quot;152&quot;/&gt;&lt;lineCharCount val=&quot;154&quot;/&gt;&lt;lineCharCount val=&quot;151&quot;/&gt;&lt;lineCharCount val=&quot;4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46486B0F-8A6A-45C9-BEC1-709DC66A39B6}_7.png&quot;/&gt;&lt;left val=&quot;89&quot;/&gt;&lt;top val=&quot;489&quot;/&gt;&lt;width val=&quot;184&quot;/&gt;&lt;height val=&quot;29&quot;/&gt;&lt;hasText val=&quot;1&quot;/&gt;&lt;/Image&gt;&lt;/ThreeDShapeInfo&gt;"/>
</p:tagLst>
</file>

<file path=ppt/tags/tag2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6EECC69-6345-4EBA-8B44-4B4BF98E4895}&quot;/&gt;&lt;isInvalidForFieldText val=&quot;0&quot;/&gt;&lt;Image&gt;&lt;filename val=&quot;C:\Users\jmmartin1\AppData\Local\Temp\PR\data\asimages\{F6EECC69-6345-4EBA-8B44-4B4BF98E4895}_8.png&quot;/&gt;&lt;left val=&quot;338&quot;/&gt;&lt;top val=&quot;182&quot;/&gt;&lt;width val=&quot;293&quot;/&gt;&lt;height val=&quot;28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jmmartin1\AppData\Local\Temp\PR\data\asimages\{F52760D2-5CD2-4D19-A088-A0723713DC7A}_8.png&quot;/&gt;&lt;left val=&quot;107&quot;/&gt;&lt;top val=&quot;38&quot;/&gt;&lt;width val=&quot;745&quot;/&gt;&lt;height val=&quot;10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1BD30144-1066-4F8F-A3FF-BED404AC1696}_8.png&quot;/&gt;&lt;left val=&quot;89&quot;/&gt;&lt;top val=&quot;489&quot;/&gt;&lt;width val=&quot;184&quot;/&gt;&lt;height val=&quot;2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HTML_SHAPEINFO" val="&lt;SlideThumbPath val=&quot;Slide25.PNG&quot;/&gt;"/>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HTML_SHAPEINFO" val="&lt;SlideThumbPath val=&quot;Slide9.PNG&quot;/&gt;"/>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jmmartin1\AppData\Local\Temp\PR\data\asimages\{5FE8AC07-3BFF-430A-A213-0AB32B951984}_9.png&quot;/&gt;&lt;left val=&quot;128&quot;/&gt;&lt;top val=&quot;23&quot;/&gt;&lt;width val=&quot;702&quot;/&gt;&lt;height val=&quot;96&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1&quot;/&gt;&lt;lineCharCount val=&quot;30&quot;/&gt;&lt;lineCharCount val=&quot;47&quot;/&gt;&lt;lineCharCount val=&quot;11&quot;/&gt;&lt;lineCharCount val=&quot;48&quot;/&gt;&lt;lineCharCount val=&quot;53&quot;/&gt;&lt;lineCharCount val=&quot;15&quot;/&gt;&lt;lineCharCount val=&quot;17&quot;/&gt;&lt;/TableIndex&gt;&lt;/ShapeTextInfo&gt;"/>
  <p:tag name="HTML_SHAPEINFO" val="&lt;ThreeDShapeInfo&gt;&lt;uuid val=&quot;&quot;/&gt;&lt;isInvalidForFieldText val=&quot;0&quot;/&gt;&lt;Image&gt;&lt;filename val=&quot;C:\Users\jmmartin1\AppData\Local\Temp\PR\data\asimages\{DCF35F46-CB81-422D-9056-FCA4C953EA87}_9.png&quot;/&gt;&lt;left val=&quot;92&quot;/&gt;&lt;top val=&quot;125&quot;/&gt;&lt;width val=&quot;800&quot;/&gt;&lt;height val=&quot;378&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HTML_SHAPEINFO" val="&lt;SlideThumbPath val=&quot;Slide10.PNG&quot;/&gt;"/>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9&quot;/&gt;&lt;/TableIndex&gt;&lt;/ShapeTextInfo&gt;"/>
  <p:tag name="HTML_SHAPEINFO" val="&lt;ThreeDShapeInfo&gt;&lt;uuid val=&quot;&quot;/&gt;&lt;isInvalidForFieldText val=&quot;0&quot;/&gt;&lt;Image&gt;&lt;filename val=&quot;C:\Users\jmmartin1\AppData\Local\Temp\PR\data\asimages\{A4D12B98-2CD4-48B2-BBA4-462D4C116B3F}_10.png&quot;/&gt;&lt;left val=&quot;110&quot;/&gt;&lt;top val=&quot;12&quot;/&gt;&lt;width val=&quot;739&quot;/&gt;&lt;height val=&quot;141&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1&quot;/&gt;&lt;lineCharCount val=&quot;51&quot;/&gt;&lt;lineCharCount val=&quot;39&quot;/&gt;&lt;lineCharCount val=&quot;13&quot;/&gt;&lt;lineCharCount val=&quot;31&quot;/&gt;&lt;lineCharCount val=&quot;33&quot;/&gt;&lt;lineCharCount val=&quot;42&quot;/&gt;&lt;lineCharCount val=&quot;26&quot;/&gt;&lt;/TableIndex&gt;&lt;/ShapeTextInfo&gt;"/>
  <p:tag name="HTML_SHAPEINFO" val="&lt;ThreeDShapeInfo&gt;&lt;uuid val=&quot;&quot;/&gt;&lt;isInvalidForFieldText val=&quot;0&quot;/&gt;&lt;Image&gt;&lt;filename val=&quot;C:\Users\jmmartin1\AppData\Local\Temp\PR\data\asimages\{A0C7DC7D-ED65-4DDD-86DD-DD498E7ECD01}_10.png&quot;/&gt;&lt;left val=&quot;74&quot;/&gt;&lt;top val=&quot;126&quot;/&gt;&lt;width val=&quot;825&quot;/&gt;&lt;height val=&quot;407&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SlideThumbPath val=&quot;Slide11.PNG&quot;/&gt;"/>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jmmartin1\AppData\Local\Temp\PR\data\asimages\{93896670-608C-43BF-957F-489DBB994961}_11.png&quot;/&gt;&lt;left val=&quot;127&quot;/&gt;&lt;top val=&quot;16&quot;/&gt;&lt;width val=&quot;704&quot;/&gt;&lt;height val=&quot;93&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50&quot;/&gt;&lt;lineCharCount val=&quot;15&quot;/&gt;&lt;lineCharCount val=&quot;10&quot;/&gt;&lt;lineCharCount val=&quot;52&quot;/&gt;&lt;lineCharCount val=&quot;28&quot;/&gt;&lt;lineCharCount val=&quot;50&quot;/&gt;&lt;lineCharCount val=&quot;15&quot;/&gt;&lt;lineCharCount val=&quot;47&quot;/&gt;&lt;lineCharCount val=&quot;44&quot;/&gt;&lt;lineCharCount val=&quot;1&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F567BFBD-341D-4177-ABC2-21F4EBE21C58}_11.png&quot;/&gt;&lt;left val=&quot;61&quot;/&gt;&lt;top val=&quot;122&quot;/&gt;&lt;width val=&quot;829&quot;/&gt;&lt;height val=&quot;376&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HTML_SHAPEINFO" val="&lt;SlideThumbPath val=&quot;Slide12.PNG&quot;/&gt;"/>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45&quot;/&gt;&lt;lineCharCount val=&quot;14&quot;/&gt;&lt;/TableIndex&gt;&lt;/ShapeTextInfo&gt;"/>
  <p:tag name="HTML_SHAPEINFO" val="&lt;ThreeDShapeInfo&gt;&lt;uuid val=&quot;&quot;/&gt;&lt;isInvalidForFieldText val=&quot;0&quot;/&gt;&lt;Image&gt;&lt;filename val=&quot;C:\Users\jmmartin1\AppData\Local\Temp\PR\data\asimages\{3B66F3D6-684C-4A82-8157-ABF40CFB516F}_25.png&quot;/&gt;&lt;left val=&quot;195&quot;/&gt;&lt;top val=&quot;98&quot;/&gt;&lt;width val=&quot;1037&quot;/&gt;&lt;height val=&quot;307&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jmmartin1\AppData\Local\Temp\PR\data\asimages\{A3758331-A588-46EF-ACD4-6A15D3026F18}_12.png&quot;/&gt;&lt;left val=&quot;128&quot;/&gt;&lt;top val=&quot;18&quot;/&gt;&lt;width val=&quot;702&quot;/&gt;&lt;height val=&quot;93&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0&quot;/&gt;&lt;lineCharCount val=&quot;48&quot;/&gt;&lt;lineCharCount val=&quot;46&quot;/&gt;&lt;lineCharCount val=&quot;1&quot;/&gt;&lt;lineCharCount val=&quot;50&quot;/&gt;&lt;lineCharCount val=&quot;48&quot;/&gt;&lt;lineCharCount val=&quot;17&quot;/&gt;&lt;/TableIndex&gt;&lt;/ShapeTextInfo&gt;"/>
  <p:tag name="HTML_SHAPEINFO" val="&lt;ThreeDShapeInfo&gt;&lt;uuid val=&quot;&quot;/&gt;&lt;isInvalidForFieldText val=&quot;0&quot;/&gt;&lt;Image&gt;&lt;filename val=&quot;C:\Users\jmmartin1\AppData\Local\Temp\PR\data\asimages\{04ED0FD9-CA1A-4DEB-B4D7-28DDAE85E680}_12.png&quot;/&gt;&lt;left val=&quot;94&quot;/&gt;&lt;top val=&quot;121&quot;/&gt;&lt;width val=&quot;808&quot;/&gt;&lt;height val=&quot;388&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90D0D99C-7FFB-4CDA-ADE5-84826EA3315A}_12.png&quot;/&gt;&lt;left val=&quot;89&quot;/&gt;&lt;top val=&quot;489&quot;/&gt;&lt;width val=&quot;184&quot;/&gt;&lt;height val=&quot;29&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HTML_SHAPEINFO" val="&lt;SlideThumbPath val=&quot;Slide13.PNG&quot;/&gt;"/>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mmartin1\AppData\Local\Temp\PR\data\asimages\{027AC952-1246-4B56-A9F4-E332CD9AE917}_13.png&quot;/&gt;&lt;left val=&quot;54&quot;/&gt;&lt;top val=&quot;17&quot;/&gt;&lt;width val=&quot;848&quot;/&gt;&lt;height val=&quot;93&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1&quot;/&gt;&lt;lineCharCount val=&quot;59&quot;/&gt;&lt;lineCharCount val=&quot;17&quot;/&gt;&lt;lineCharCount val=&quot;19&quot;/&gt;&lt;lineCharCount val=&quot;61&quot;/&gt;&lt;lineCharCount val=&quot;21&quot;/&gt;&lt;lineCharCount val=&quot;13&quot;/&gt;&lt;lineCharCount val=&quot;59&quot;/&gt;&lt;lineCharCount val=&quot;58&quot;/&gt;&lt;lineCharCount val=&quot;54&quot;/&gt;&lt;/TableIndex&gt;&lt;/ShapeTextInfo&gt;"/>
  <p:tag name="HTML_SHAPEINFO" val="&lt;ThreeDShapeInfo&gt;&lt;uuid val=&quot;&quot;/&gt;&lt;isInvalidForFieldText val=&quot;0&quot;/&gt;&lt;Image&gt;&lt;filename val=&quot;C:\Users\jmmartin1\AppData\Local\Temp\PR\data\asimages\{3210D13E-D24E-4479-801D-E22B0DD26DBF}_13.png&quot;/&gt;&lt;left val=&quot;66&quot;/&gt;&lt;top val=&quot;102&quot;/&gt;&lt;width val=&quot;866&quot;/&gt;&lt;height val=&quot;420&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HTML_SHAPEINFO" val="&lt;SlideThumbPath val=&quot;Slide14.PNG&quot;/&gt;"/>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jmmartin1\AppData\Local\Temp\PR\data\asimages\{CCF56ECA-56CF-4899-944C-DB253EA1D74F}_14.png&quot;/&gt;&lt;left val=&quot;203&quot;/&gt;&lt;top val=&quot;3&quot;/&gt;&lt;width val=&quot;571&quot;/&gt;&lt;height val=&quot;93&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TableIndex row=&quot;1&quot; col=&quot;2&quot;&gt;&lt;linesCount val=&quot;1&quot;/&gt;&lt;lineCharCount val=&quot;18&quot;/&gt;&lt;/TableIndex&gt;&lt;TableIndex row=&quot;1&quot; col=&quot;3&quot;&gt;&lt;linesCount val=&quot;1&quot;/&gt;&lt;lineCharCount val=&quot;18&quot;/&gt;&lt;/TableIndex&gt;&lt;TableIndex row=&quot;1&quot; col=&quot;4&quot;&gt;&lt;linesCount val=&quot;1&quot;/&gt;&lt;lineCharCount val=&quot;18&quot;/&gt;&lt;/TableIndex&gt;&lt;TableIndex row=&quot;2&quot; col=&quot;1&quot;&gt;&lt;linesCount val=&quot;1&quot;/&gt;&lt;lineCharCount val=&quot;1&quot;/&gt;&lt;/TableIndex&gt;&lt;TableIndex row=&quot;2&quot; col=&quot;2&quot;&gt;&lt;linesCount val=&quot;1&quot;/&gt;&lt;lineCharCount val=&quot;10&quot;/&gt;&lt;/TableIndex&gt;&lt;TableIndex row=&quot;2&quot; col=&quot;3&quot;&gt;&lt;linesCount val=&quot;1&quot;/&gt;&lt;lineCharCount val=&quot;8&quot;/&gt;&lt;/TableIndex&gt;&lt;TableIndex row=&quot;2&quot; col=&quot;4&quot;&gt;&lt;linesCount val=&quot;1&quot;/&gt;&lt;lineCharCount val=&quot;11&quot;/&gt;&lt;/TableIndex&gt;&lt;TableIndex row=&quot;3&quot; col=&quot;1&quot;&gt;&lt;linesCount val=&quot;1&quot;/&gt;&lt;lineCharCount val=&quot;1&quot;/&gt;&lt;/TableIndex&gt;&lt;TableIndex row=&quot;3&quot; col=&quot;2&quot;&gt;&lt;linesCount val=&quot;1&quot;/&gt;&lt;lineCharCount val=&quot;8&quot;/&gt;&lt;/TableIndex&gt;&lt;TableIndex row=&quot;3&quot; col=&quot;3&quot;&gt;&lt;linesCount val=&quot;1&quot;/&gt;&lt;lineCharCount val=&quot;9&quot;/&gt;&lt;/TableIndex&gt;&lt;TableIndex row=&quot;3&quot; col=&quot;4&quot;&gt;&lt;linesCount val=&quot;1&quot;/&gt;&lt;lineCharCount val=&quot;60&quot;/&gt;&lt;/TableIndex&gt;&lt;TableIndex row=&quot;4&quot; col=&quot;1&quot;&gt;&lt;linesCount val=&quot;1&quot;/&gt;&lt;lineCharCount val=&quot;1&quot;/&gt;&lt;/TableIndex&gt;&lt;TableIndex row=&quot;4&quot; col=&quot;2&quot;&gt;&lt;linesCount val=&quot;2&quot;/&gt;&lt;lineCharCount val=&quot;12&quot;/&gt;&lt;lineCharCount val=&quot;5&quot;/&gt;&lt;/TableIndex&gt;&lt;TableIndex row=&quot;4&quot; col=&quot;3&quot;&gt;&lt;linesCount val=&quot;1&quot;/&gt;&lt;lineCharCount val=&quot;9&quot;/&gt;&lt;/TableIndex&gt;&lt;TableIndex row=&quot;4&quot; col=&quot;4&quot;&gt;&lt;linesCount val=&quot;1&quot;/&gt;&lt;lineCharCount val=&quot;51&quot;/&gt;&lt;/TableIndex&gt;&lt;TableIndex row=&quot;5&quot; col=&quot;1&quot;&gt;&lt;linesCount val=&quot;1&quot;/&gt;&lt;lineCharCount val=&quot;1&quot;/&gt;&lt;/TableIndex&gt;&lt;TableIndex row=&quot;5&quot; col=&quot;2&quot;&gt;&lt;linesCount val=&quot;6&quot;/&gt;&lt;lineCharCount val=&quot;5&quot;/&gt;&lt;lineCharCount val=&quot;13&quot;/&gt;&lt;lineCharCount val=&quot;2&quot;/&gt;&lt;lineCharCount val=&quot;6&quot;/&gt;&lt;lineCharCount val=&quot;2&quot;/&gt;&lt;lineCharCount val=&quot;10&quot;/&gt;&lt;/TableIndex&gt;&lt;TableIndex row=&quot;5&quot; col=&quot;3&quot;&gt;&lt;linesCount val=&quot;1&quot;/&gt;&lt;lineCharCount val=&quot;9&quot;/&gt;&lt;/TableIndex&gt;&lt;TableIndex row=&quot;5&quot; col=&quot;4&quot;&gt;&lt;linesCount val=&quot;5&quot;/&gt;&lt;lineCharCount val=&quot;67&quot;/&gt;&lt;lineCharCount val=&quot;56&quot;/&gt;&lt;lineCharCount val=&quot;2&quot;/&gt;&lt;lineCharCount val=&quot;2&quot;/&gt;&lt;lineCharCount val=&quot;66&quot;/&gt;&lt;/TableIndex&gt;&lt;TableIndex row=&quot;6&quot; col=&quot;1&quot;&gt;&lt;linesCount val=&quot;1&quot;/&gt;&lt;lineCharCount val=&quot;1&quot;/&gt;&lt;/TableIndex&gt;&lt;TableIndex row=&quot;6&quot; col=&quot;2&quot;&gt;&lt;linesCount val=&quot;2&quot;/&gt;&lt;lineCharCount val=&quot;12&quot;/&gt;&lt;lineCharCount val=&quot;7&quot;/&gt;&lt;/TableIndex&gt;&lt;TableIndex row=&quot;6&quot; col=&quot;3&quot;&gt;&lt;linesCount val=&quot;1&quot;/&gt;&lt;lineCharCount val=&quot;5&quot;/&gt;&lt;/TableIndex&gt;&lt;TableIndex row=&quot;6&quot; col=&quot;4&quot;&gt;&lt;linesCount val=&quot;1&quot;/&gt;&lt;lineCharCount val=&quot;74&quot;/&gt;&lt;/TableIndex&gt;&lt;TableIndex row=&quot;7&quot; col=&quot;1&quot;&gt;&lt;linesCount val=&quot;1&quot;/&gt;&lt;lineCharCount val=&quot;1&quot;/&gt;&lt;/TableIndex&gt;&lt;TableIndex row=&quot;7&quot; col=&quot;2&quot;&gt;&lt;linesCount val=&quot;2&quot;/&gt;&lt;lineCharCount val=&quot;12&quot;/&gt;&lt;lineCharCount val=&quot;7&quot;/&gt;&lt;/TableIndex&gt;&lt;TableIndex row=&quot;7&quot; col=&quot;3&quot;&gt;&lt;linesCount val=&quot;1&quot;/&gt;&lt;lineCharCount val=&quot;9&quot;/&gt;&lt;/TableIndex&gt;&lt;TableIndex row=&quot;7&quot; col=&quot;4&quot;&gt;&lt;linesCount val=&quot;1&quot;/&gt;&lt;lineCharCount val=&quot;74&quot;/&gt;&lt;/TableIndex&gt;&lt;TableIndex row=&quot;8&quot; col=&quot;1&quot;&gt;&lt;linesCount val=&quot;1&quot;/&gt;&lt;lineCharCount val=&quot;2&quot;/&gt;&lt;/TableIndex&gt;&lt;TableIndex row=&quot;8&quot; col=&quot;2&quot;&gt;&lt;linesCount val=&quot;2&quot;/&gt;&lt;lineCharCount val=&quot;9&quot;/&gt;&lt;lineCharCount val=&quot;13&quot;/&gt;&lt;/TableIndex&gt;&lt;TableIndex row=&quot;8&quot; col=&quot;3&quot;&gt;&lt;linesCount val=&quot;1&quot;/&gt;&lt;lineCharCount val=&quot;5&quot;/&gt;&lt;/TableIndex&gt;&lt;TableIndex row=&quot;8&quot; col=&quot;4&quot;&gt;&lt;linesCount val=&quot;2&quot;/&gt;&lt;lineCharCount val=&quot;77&quot;/&gt;&lt;lineCharCount val=&quot;28&quot;/&gt;&lt;/TableIndex&gt;&lt;TableIndex row=&quot;9&quot; col=&quot;1&quot;&gt;&lt;linesCount val=&quot;1&quot;/&gt;&lt;lineCharCount val=&quot;2&quot;/&gt;&lt;/TableIndex&gt;&lt;TableIndex row=&quot;9&quot; col=&quot;2&quot;&gt;&lt;linesCount val=&quot;2&quot;/&gt;&lt;lineCharCount val=&quot;9&quot;/&gt;&lt;lineCharCount val=&quot;13&quot;/&gt;&lt;/TableIndex&gt;&lt;TableIndex row=&quot;9&quot; col=&quot;3&quot;&gt;&lt;linesCount val=&quot;1&quot;/&gt;&lt;lineCharCount val=&quot;9&quot;/&gt;&lt;/TableIndex&gt;&lt;TableIndex row=&quot;9&quot; col=&quot;4&quot;&gt;&lt;linesCount val=&quot;2&quot;/&gt;&lt;lineCharCount val=&quot;77&quot;/&gt;&lt;lineCharCount val=&quot;28&quot;/&gt;&lt;/TableIndex&gt;&lt;/ShapeTextInfo&gt;"/>
  <p:tag name="HTML_SHAPEINFO" val="&lt;ThreeDShapeInfo&gt;&lt;uuid val=&quot;&quot;/&gt;&lt;isInvalidForFieldText val=&quot;0&quot;/&gt;&lt;Image&gt;&lt;filename val=&quot;C:\Users\jmmartin1\AppData\Local\Temp\PR\data\asimages\{2C2D4EE4-D132-44E3-93AA-6E98B3D6B79A}_14.png&quot;/&gt;&lt;left val=&quot;37&quot;/&gt;&lt;top val=&quot;63&quot;/&gt;&lt;width val=&quot;884&quot;/&gt;&lt;height val=&quot;464&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SlideThumbPath val=&quot;Slide2.PNG&quot;/&gt;"/>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HTML_SHAPEINFO" val="&lt;SlideThumbPath val=&quot;Slide15.PNG&quot;/&gt;"/>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0&quot;/&gt;&lt;/TableIndex&gt;&lt;/ShapeTextInfo&gt;"/>
  <p:tag name="HTML_SHAPEINFO" val="&lt;ThreeDShapeInfo&gt;&lt;uuid val=&quot;&quot;/&gt;&lt;isInvalidForFieldText val=&quot;0&quot;/&gt;&lt;Image&gt;&lt;filename val=&quot;C:\Users\jmmartin1\AppData\Local\Temp\PR\data\asimages\{B15BCABF-C77D-413B-ABF7-F4E6E3563E08}_15.png&quot;/&gt;&lt;left val=&quot;13&quot;/&gt;&lt;top val=&quot;17&quot;/&gt;&lt;width val=&quot;932&quot;/&gt;&lt;height val=&quot;88&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8&quot;/&gt;&lt;lineCharCount val=&quot;1&quot;/&gt;&lt;lineCharCount val=&quot;52&quot;/&gt;&lt;lineCharCount val=&quot;1&quot;/&gt;&lt;lineCharCount val=&quot;67&quot;/&gt;&lt;lineCharCount val=&quot;35&quot;/&gt;&lt;lineCharCount val=&quot;1&quot;/&gt;&lt;lineCharCount val=&quot;63&quot;/&gt;&lt;lineCharCount val=&quot;64&quot;/&gt;&lt;lineCharCount val=&quot;30&quot;/&gt;&lt;lineCharCount val=&quot;1&quot;/&gt;&lt;lineCharCount val=&quot;1&quot;/&gt;&lt;/TableIndex&gt;&lt;/ShapeTextInfo&gt;"/>
  <p:tag name="HTML_SHAPEINFO" val="&lt;ThreeDShapeInfo&gt;&lt;uuid val=&quot;&quot;/&gt;&lt;isInvalidForFieldText val=&quot;0&quot;/&gt;&lt;Image&gt;&lt;filename val=&quot;C:\Users\jmmartin1\AppData\Local\Temp\PR\data\asimages\{385E5B04-32B0-4063-A767-3EF2564DECC5}_15.png&quot;/&gt;&lt;left val=&quot;49&quot;/&gt;&lt;top val=&quot;113&quot;/&gt;&lt;width val=&quot;870&quot;/&gt;&lt;height val=&quot;421&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HTML_SHAPEINFO" val="&lt;SlideThumbPath val=&quot;Slide16.PNG&quot;/&gt;"/>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7&quot;/&gt;&lt;lineCharCount val=&quot;21&quot;/&gt;&lt;/TableIndex&gt;&lt;/ShapeTextInfo&gt;"/>
  <p:tag name="HTML_SHAPEINFO" val="&lt;ThreeDShapeInfo&gt;&lt;uuid val=&quot;&quot;/&gt;&lt;isInvalidForFieldText val=&quot;0&quot;/&gt;&lt;Image&gt;&lt;filename val=&quot;C:\Users\jmmartin1\AppData\Local\Temp\PR\data\asimages\{9253F15F-7890-4E0D-AD08-A39AC186BF6F}_16.png&quot;/&gt;&lt;left val=&quot;23&quot;/&gt;&lt;top val=&quot;6&quot;/&gt;&lt;width val=&quot;913&quot;/&gt;&lt;height val=&quot;128&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0&quot;/&gt;&lt;lineCharCount val=&quot;64&quot;/&gt;&lt;lineCharCount val=&quot;1&quot;/&gt;&lt;lineCharCount val=&quot;59&quot;/&gt;&lt;lineCharCount val=&quot;57&quot;/&gt;&lt;lineCharCount val=&quot;1&quot;/&gt;&lt;lineCharCount val=&quot;65&quot;/&gt;&lt;lineCharCount val=&quot;59&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08A53DED-0137-4208-B92D-1C47A2478A49}_16.png&quot;/&gt;&lt;left val=&quot;46&quot;/&gt;&lt;top val=&quot;152&quot;/&gt;&lt;width val=&quot;869&quot;/&gt;&lt;height val=&quot;352&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26DCF266-8A78-4A30-AD7B-8376E7B03EA1}_16.png&quot;/&gt;&lt;left val=&quot;89&quot;/&gt;&lt;top val=&quot;489&quot;/&gt;&lt;width val=&quot;184&quot;/&gt;&lt;height val=&quot;29&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HTML_SHAPEINFO" val="&lt;SlideThumbPath val=&quot;Slide17.PNG&quot;/&gt;"/>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7&quot;/&gt;&lt;lineCharCount val=&quot;31&quot;/&gt;&lt;/TableIndex&gt;&lt;/ShapeTextInfo&gt;"/>
  <p:tag name="HTML_SHAPEINFO" val="&lt;ThreeDShapeInfo&gt;&lt;uuid val=&quot;&quot;/&gt;&lt;isInvalidForFieldText val=&quot;0&quot;/&gt;&lt;Image&gt;&lt;filename val=&quot;C:\Users\jmmartin1\AppData\Local\Temp\PR\data\asimages\{79FB5FCB-DED9-4105-854E-8DCA3022C08D}_17.png&quot;/&gt;&lt;left val=&quot;29&quot;/&gt;&lt;top val=&quot;17&quot;/&gt;&lt;width val=&quot;886&quot;/&gt;&lt;height val=&quot;128&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4&quot;/&gt;&lt;lineCharCount val=&quot;67&quot;/&gt;&lt;lineCharCount val=&quot;67&quot;/&gt;&lt;lineCharCount val=&quot;68&quot;/&gt;&lt;lineCharCount val=&quot;52&quot;/&gt;&lt;lineCharCount val=&quot;61&quot;/&gt;&lt;lineCharCount val=&quot;63&quot;/&gt;&lt;lineCharCount val=&quot;62&quot;/&gt;&lt;lineCharCount val=&quot;10&quot;/&gt;&lt;lineCharCount val=&quot;56&quot;/&gt;&lt;lineCharCount val=&quot;52&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75F8E740-F783-47E7-B386-DD7FA223B49C}_17.png&quot;/&gt;&lt;left val=&quot;37&quot;/&gt;&lt;top val=&quot;134&quot;/&gt;&lt;width val=&quot;910&quot;/&gt;&lt;height val=&quot;418&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mmartin1\AppData\Local\Temp\PR\data\asimages\{7D040C35-8355-42B2-ADD0-F161203D0281}_2.png&quot;/&gt;&lt;left val=&quot;47&quot;/&gt;&lt;top val=&quot;11&quot;/&gt;&lt;width val=&quot;865&quot;/&gt;&lt;height val=&quot;104&quot;/&gt;&lt;hasText val=&quot;1&quot;/&gt;&lt;/Image&gt;&lt;/ThreeDShape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9022211B-FCC1-4488-B506-EABC365BA719}_17.png&quot;/&gt;&lt;left val=&quot;89&quot;/&gt;&lt;top val=&quot;489&quot;/&gt;&lt;width val=&quot;184&quot;/&gt;&lt;height val=&quot;29&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HTML_SHAPEINFO" val="&lt;SlideThumbPath val=&quot;Slide17.PNG&quot;/&gt;"/>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7&quot;/&gt;&lt;lineCharCount val=&quot;31&quot;/&gt;&lt;/TableIndex&gt;&lt;/ShapeTextInfo&gt;"/>
  <p:tag name="HTML_SHAPEINFO" val="&lt;ThreeDShapeInfo&gt;&lt;uuid val=&quot;&quot;/&gt;&lt;isInvalidForFieldText val=&quot;0&quot;/&gt;&lt;Image&gt;&lt;filename val=&quot;C:\Users\jmmartin1\AppData\Local\Temp\PR\data\asimages\{79FB5FCB-DED9-4105-854E-8DCA3022C08D}_17.png&quot;/&gt;&lt;left val=&quot;29&quot;/&gt;&lt;top val=&quot;17&quot;/&gt;&lt;width val=&quot;886&quot;/&gt;&lt;height val=&quot;128&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9022211B-FCC1-4488-B506-EABC365BA719}_17.png&quot;/&gt;&lt;left val=&quot;89&quot;/&gt;&lt;top val=&quot;489&quot;/&gt;&lt;width val=&quot;184&quot;/&gt;&lt;height val=&quot;29&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HTML_SHAPEINFO" val="&lt;SlideThumbPath val=&quot;Slide19.PNG&quot;/&gt;"/>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quot;/&gt;&lt;isInvalidForFieldText val=&quot;0&quot;/&gt;&lt;Image&gt;&lt;filename val=&quot;C:\Users\jmmartin1\AppData\Local\Temp\PR\data\asimages\{199B0B6F-A026-469C-95AF-D1BEF235C776}_19.png&quot;/&gt;&lt;left val=&quot;59&quot;/&gt;&lt;top val=&quot;27&quot;/&gt;&lt;width val=&quot;841&quot;/&gt;&lt;height val=&quot;93&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3&quot;/&gt;&lt;lineCharCount val=&quot;59&quot;/&gt;&lt;lineCharCount val=&quot;52&quot;/&gt;&lt;lineCharCount val=&quot;1&quot;/&gt;&lt;lineCharCount val=&quot;59&quot;/&gt;&lt;lineCharCount val=&quot;57&quot;/&gt;&lt;lineCharCount val=&quot;35&quot;/&gt;&lt;lineCharCount val=&quot;1&quot;/&gt;&lt;/TableIndex&gt;&lt;/ShapeTextInfo&gt;"/>
  <p:tag name="HTML_SHAPEINFO" val="&lt;ThreeDShapeInfo&gt;&lt;uuid val=&quot;&quot;/&gt;&lt;isInvalidForFieldText val=&quot;0&quot;/&gt;&lt;Image&gt;&lt;filename val=&quot;C:\Users\jmmartin1\AppData\Local\Temp\PR\data\asimages\{F76ADEA6-4835-4250-9089-C21A7F9866B2}_19.png&quot;/&gt;&lt;left val=&quot;55&quot;/&gt;&lt;top val=&quot;133&quot;/&gt;&lt;width val=&quot;846&quot;/&gt;&lt;height val=&quot;391&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1790FDBD-397D-4EE0-A6D5-73AA1028063D}_19.png&quot;/&gt;&lt;left val=&quot;89&quot;/&gt;&lt;top val=&quot;489&quot;/&gt;&lt;width val=&quot;184&quot;/&gt;&lt;height val=&quot;29&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HTML_SHAPEINFO" val="&lt;SlideThumbPath val=&quot;Slide20.PNG&quot;/&gt;"/>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7&quot;/&gt;&lt;lineCharCount val=&quot;10&quot;/&gt;&lt;lineCharCount val=&quot;12&quot;/&gt;&lt;lineCharCount val=&quot;31&quot;/&gt;&lt;lineCharCount val=&quot;30&quot;/&gt;&lt;lineCharCount val=&quot;16&quot;/&gt;&lt;/TableIndex&gt;&lt;/ShapeTextInfo&gt;"/>
  <p:tag name="HTML_SHAPEINFO" val="&lt;ThreeDShapeInfo&gt;&lt;uuid val=&quot;&quot;/&gt;&lt;isInvalidForFieldText val=&quot;0&quot;/&gt;&lt;Image&gt;&lt;filename val=&quot;C:\Users\jmmartin1\AppData\Local\Temp\PR\data\asimages\{A07F081B-5709-498C-8BE8-070BCCBDC89D}_20.png&quot;/&gt;&lt;left val=&quot;366&quot;/&gt;&lt;top val=&quot;230&quot;/&gt;&lt;width val=&quot;569&quot;/&gt;&lt;height val=&quot;297&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7&quot;/&gt;&lt;lineCharCount val=&quot;39&quot;/&gt;&lt;lineCharCount val=&quot;26&quot;/&gt;&lt;lineCharCount val=&quot;26&quot;/&gt;&lt;lineCharCount val=&quot;50&quot;/&gt;&lt;lineCharCount val=&quot;52&quot;/&gt;&lt;lineCharCount val=&quot;16&quot;/&gt;&lt;lineCharCount val=&quot;40&quot;/&gt;&lt;lineCharCount val=&quot;65&quot;/&gt;&lt;lineCharCount val=&quot;55&quot;/&gt;&lt;lineCharCount val=&quot;13&quot;/&gt;&lt;lineCharCount val=&quot;26&quot;/&gt;&lt;/TableIndex&gt;&lt;/ShapeTextInfo&gt;"/>
  <p:tag name="HTML_SHAPEINFO" val="&lt;ThreeDShapeInfo&gt;&lt;uuid val=&quot;&quot;/&gt;&lt;isInvalidForFieldText val=&quot;0&quot;/&gt;&lt;Image&gt;&lt;filename val=&quot;C:\Users\jmmartin1\AppData\Local\Temp\PR\data\asimages\{0CD54558-E9C4-43BC-ACA2-81E98C4AC93C}_2.png&quot;/&gt;&lt;left val=&quot;80&quot;/&gt;&lt;top val=&quot;93&quot;/&gt;&lt;width val=&quot;874&quot;/&gt;&lt;height val=&quot;436&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10&quot;/&gt;&lt;/TableIndex&gt;&lt;/ShapeTextInfo&gt;"/>
  <p:tag name="HTML_SHAPEINFO" val="&lt;ThreeDShapeInfo&gt;&lt;uuid val=&quot;&quot;/&gt;&lt;isInvalidForFieldText val=&quot;0&quot;/&gt;&lt;Image&gt;&lt;filename val=&quot;C:\Users\jmmartin1\AppData\Local\Temp\PR\data\asimages\{5D39F4E0-8A11-4ECA-8F39-06B43D74F66F}_20.png&quot;/&gt;&lt;left val=&quot;273&quot;/&gt;&lt;top val=&quot;15&quot;/&gt;&lt;width val=&quot;554&quot;/&gt;&lt;height val=&quot;224&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HTML_SHAPEINFO" val="&lt;SlideThumbPath val=&quot;Slide21.PNG&quot;/&gt;"/>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CF728FE1-7804-4305-A583-548B830934B3}_21.png&quot;/&gt;&lt;left val=&quot;95&quot;/&gt;&lt;top val=&quot;16&quot;/&gt;&lt;width val=&quot;768&quot;/&gt;&lt;height val=&quot;93&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50&quot;/&gt;&lt;lineCharCount val=&quot;54&quot;/&gt;&lt;lineCharCount val=&quot;51&quot;/&gt;&lt;lineCharCount val=&quot;50&quot;/&gt;&lt;lineCharCount val=&quot;45&quot;/&gt;&lt;lineCharCount val=&quot;51&quot;/&gt;&lt;lineCharCount val=&quot;25&quot;/&gt;&lt;lineCharCount val=&quot;1&quot;/&gt;&lt;lineCharCount val=&quot;55&quot;/&gt;&lt;lineCharCount val=&quot;56&quot;/&gt;&lt;lineCharCount val=&quot;6&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FAB99F54-4ABF-4224-89C4-1E79450D1ECB}_21.png&quot;/&gt;&lt;left val=&quot;71&quot;/&gt;&lt;top val=&quot;102&quot;/&gt;&lt;width val=&quot;825&quot;/&gt;&lt;height val=&quot;359&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HTML_SHAPEINFO" val="&lt;SlideThumbPath val=&quot;Slide21.PNG&quot;/&gt;"/>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CF728FE1-7804-4305-A583-548B830934B3}_21.png&quot;/&gt;&lt;left val=&quot;95&quot;/&gt;&lt;top val=&quot;16&quot;/&gt;&lt;width val=&quot;768&quot;/&gt;&lt;height val=&quot;93&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50&quot;/&gt;&lt;lineCharCount val=&quot;54&quot;/&gt;&lt;lineCharCount val=&quot;51&quot;/&gt;&lt;lineCharCount val=&quot;50&quot;/&gt;&lt;lineCharCount val=&quot;45&quot;/&gt;&lt;lineCharCount val=&quot;51&quot;/&gt;&lt;lineCharCount val=&quot;25&quot;/&gt;&lt;lineCharCount val=&quot;1&quot;/&gt;&lt;lineCharCount val=&quot;55&quot;/&gt;&lt;lineCharCount val=&quot;56&quot;/&gt;&lt;lineCharCount val=&quot;6&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FAB99F54-4ABF-4224-89C4-1E79450D1ECB}_21.png&quot;/&gt;&lt;left val=&quot;71&quot;/&gt;&lt;top val=&quot;102&quot;/&gt;&lt;width val=&quot;825&quot;/&gt;&lt;height val=&quot;359&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HTML_SHAPEINFO" val="&lt;SlideThumbPath val=&quot;Slide21.PNG&quot;/&gt;"/>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CF728FE1-7804-4305-A583-548B830934B3}_21.png&quot;/&gt;&lt;left val=&quot;95&quot;/&gt;&lt;top val=&quot;16&quot;/&gt;&lt;width val=&quot;768&quot;/&gt;&lt;height val=&quot;93&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50&quot;/&gt;&lt;lineCharCount val=&quot;54&quot;/&gt;&lt;lineCharCount val=&quot;51&quot;/&gt;&lt;lineCharCount val=&quot;50&quot;/&gt;&lt;lineCharCount val=&quot;45&quot;/&gt;&lt;lineCharCount val=&quot;51&quot;/&gt;&lt;lineCharCount val=&quot;25&quot;/&gt;&lt;lineCharCount val=&quot;1&quot;/&gt;&lt;lineCharCount val=&quot;55&quot;/&gt;&lt;lineCharCount val=&quot;56&quot;/&gt;&lt;lineCharCount val=&quot;6&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FAB99F54-4ABF-4224-89C4-1E79450D1ECB}_21.png&quot;/&gt;&lt;left val=&quot;71&quot;/&gt;&lt;top val=&quot;102&quot;/&gt;&lt;width val=&quot;825&quot;/&gt;&lt;height val=&quot;359&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5F4C1B3E-7684-464D-8477-D3096A360B1A}_2.png&quot;/&gt;&lt;left val=&quot;89&quot;/&gt;&lt;top val=&quot;489&quot;/&gt;&lt;width val=&quot;184&quot;/&gt;&lt;height val=&quot;29&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HTML_SHAPEINFO" val="&lt;SlideThumbPath val=&quot;Slide21.PNG&quot;/&gt;"/>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CF728FE1-7804-4305-A583-548B830934B3}_21.png&quot;/&gt;&lt;left val=&quot;95&quot;/&gt;&lt;top val=&quot;16&quot;/&gt;&lt;width val=&quot;768&quot;/&gt;&lt;height val=&quot;93&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50&quot;/&gt;&lt;lineCharCount val=&quot;54&quot;/&gt;&lt;lineCharCount val=&quot;51&quot;/&gt;&lt;lineCharCount val=&quot;50&quot;/&gt;&lt;lineCharCount val=&quot;45&quot;/&gt;&lt;lineCharCount val=&quot;51&quot;/&gt;&lt;lineCharCount val=&quot;25&quot;/&gt;&lt;lineCharCount val=&quot;1&quot;/&gt;&lt;lineCharCount val=&quot;55&quot;/&gt;&lt;lineCharCount val=&quot;56&quot;/&gt;&lt;lineCharCount val=&quot;6&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FAB99F54-4ABF-4224-89C4-1E79450D1ECB}_21.png&quot;/&gt;&lt;left val=&quot;71&quot;/&gt;&lt;top val=&quot;102&quot;/&gt;&lt;width val=&quot;825&quot;/&gt;&lt;height val=&quot;359&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HTML_SHAPEINFO" val="&lt;SlideThumbPath val=&quot;Slide25.PNG&quot;/&gt;"/>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45&quot;/&gt;&lt;lineCharCount val=&quot;14&quot;/&gt;&lt;/TableIndex&gt;&lt;/ShapeTextInfo&gt;"/>
  <p:tag name="HTML_SHAPEINFO" val="&lt;ThreeDShapeInfo&gt;&lt;uuid val=&quot;&quot;/&gt;&lt;isInvalidForFieldText val=&quot;0&quot;/&gt;&lt;Image&gt;&lt;filename val=&quot;C:\Users\jmmartin1\AppData\Local\Temp\PR\data\asimages\{3B66F3D6-684C-4A82-8157-ABF40CFB516F}_25.png&quot;/&gt;&lt;left val=&quot;195&quot;/&gt;&lt;top val=&quot;98&quot;/&gt;&lt;width val=&quot;1037&quot;/&gt;&lt;height val=&quot;307&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HTML_SHAPEINFO" val="&lt;SlideThumbPath val=&quot;Slide26.PNG&quot;/&gt;"/>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jmmartin1\AppData\Local\Temp\PR\data\asimages\{7829AADE-CEBD-4772-9E3C-2DE8AB9C3216}_26.png&quot;/&gt;&lt;left val=&quot;101&quot;/&gt;&lt;top val=&quot;29&quot;/&gt;&lt;width val=&quot;757&quot;/&gt;&lt;height val=&quot;93&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quot;/&gt;&lt;lineCharCount val=&quot;42&quot;/&gt;&lt;lineCharCount val=&quot;49&quot;/&gt;&lt;lineCharCount val=&quot;46&quot;/&gt;&lt;lineCharCount val=&quot;48&quot;/&gt;&lt;lineCharCount val=&quot;8&quot;/&gt;&lt;/TableIndex&gt;&lt;/ShapeTextInfo&gt;"/>
  <p:tag name="HTML_SHAPEINFO" val="&lt;ThreeDShapeInfo&gt;&lt;uuid val=&quot;&quot;/&gt;&lt;isInvalidForFieldText val=&quot;0&quot;/&gt;&lt;Image&gt;&lt;filename val=&quot;C:\Users\jmmartin1\AppData\Local\Temp\PR\data\asimages\{B881387F-FA72-48D1-9B9B-CC4E9C3C01B7}_26.png&quot;/&gt;&lt;left val=&quot;94&quot;/&gt;&lt;top val=&quot;155&quot;/&gt;&lt;width val=&quot;781&quot;/&gt;&lt;height val=&quot;319&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HTML_SHAPEINFO" val="&lt;SlideThumbPath val=&quot;Slide26.PNG&quot;/&gt;"/>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jmmartin1\AppData\Local\Temp\PR\data\asimages\{7829AADE-CEBD-4772-9E3C-2DE8AB9C3216}_26.png&quot;/&gt;&lt;left val=&quot;101&quot;/&gt;&lt;top val=&quot;29&quot;/&gt;&lt;width val=&quot;757&quot;/&gt;&lt;height val=&quot;93&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quot;/&gt;&lt;lineCharCount val=&quot;42&quot;/&gt;&lt;lineCharCount val=&quot;49&quot;/&gt;&lt;lineCharCount val=&quot;46&quot;/&gt;&lt;lineCharCount val=&quot;48&quot;/&gt;&lt;lineCharCount val=&quot;8&quot;/&gt;&lt;/TableIndex&gt;&lt;/ShapeTextInfo&gt;"/>
  <p:tag name="HTML_SHAPEINFO" val="&lt;ThreeDShapeInfo&gt;&lt;uuid val=&quot;&quot;/&gt;&lt;isInvalidForFieldText val=&quot;0&quot;/&gt;&lt;Image&gt;&lt;filename val=&quot;C:\Users\jmmartin1\AppData\Local\Temp\PR\data\asimages\{B881387F-FA72-48D1-9B9B-CC4E9C3C01B7}_26.png&quot;/&gt;&lt;left val=&quot;94&quot;/&gt;&lt;top val=&quot;155&quot;/&gt;&lt;width val=&quot;781&quot;/&gt;&lt;height val=&quot;319&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HTML_SHAPEINFO" val="&lt;SlideThumbPath val=&quot;Slide51.PNG&quot;/&gt;"/>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8FEF71D-2975-499E-96F8-FB2AC09727C5}_51.png&quot;/&gt;&lt;left val=&quot;75&quot;/&gt;&lt;top val=&quot;39&quot;/&gt;&lt;width val=&quot;1129&quot;/&gt;&lt;height val=&quot;142&quot;/&gt;&lt;hasText val=&quot;1&quot;/&gt;&lt;/Image&gt;&lt;/ThreeDShapeInfo&gt;"/>
  <p:tag name="PRESENTER_SHAPETEXTINFO" val="&lt;ShapeTextInfo&gt;&lt;TableIndex row=&quot;-1&quot; col=&quot;-1&quot;&gt;&lt;linesCount val=&quot;1&quot;/&gt;&lt;lineCharCount val=&quot;3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D7C2EAA-C6C3-44B1-B00E-9CF96C3FDB44}_51.png&quot;/&gt;&lt;left val=&quot;135&quot;/&gt;&lt;top val=&quot;160&quot;/&gt;&lt;width val=&quot;1039&quot;/&gt;&lt;height val=&quot;504&quot;/&gt;&lt;hasText val=&quot;1&quot;/&gt;&lt;/Image&gt;&lt;/ThreeDShapeInfo&gt;"/>
  <p:tag name="PRESENTER_SHAPETEXTINFO" val="&lt;ShapeTextInfo&gt;&lt;TableIndex row=&quot;-1&quot; col=&quot;-1&quot;&gt;&lt;linesCount val=&quot;9&quot;/&gt;&lt;lineCharCount val=&quot;42&quot;/&gt;&lt;lineCharCount val=&quot;49&quot;/&gt;&lt;lineCharCount val=&quot;46&quot;/&gt;&lt;lineCharCount val=&quot;48&quot;/&gt;&lt;lineCharCount val=&quot;8&quot;/&gt;&lt;lineCharCount val=&quot;39&quot;/&gt;&lt;lineCharCount val=&quot;48&quot;/&gt;&lt;lineCharCount val=&quot;49&quot;/&gt;&lt;lineCharCount val=&quot;49&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HTML_SHAPEINFO" val="&lt;SlideThumbPath val=&quot;Slide28.PNG&quot;/&gt;"/>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21&quot;/&gt;&lt;/TableIndex&gt;&lt;/ShapeTextInfo&gt;"/>
  <p:tag name="HTML_SHAPEINFO" val="&lt;ThreeDShapeInfo&gt;&lt;uuid val=&quot;&quot;/&gt;&lt;isInvalidForFieldText val=&quot;0&quot;/&gt;&lt;Image&gt;&lt;filename val=&quot;C:\Users\jmmartin1\AppData\Local\Temp\PR\data\asimages\{CE3FCCFE-72BE-4B78-90F2-50BA591327EB}_28.png&quot;/&gt;&lt;left val=&quot;192&quot;/&gt;&lt;top val=&quot;26&quot;/&gt;&lt;width val=&quot;634&quot;/&gt;&lt;height val=&quot;231&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9905FAB7-80FF-4CB3-B592-C09E81C37824}_28.png&quot;/&gt;&lt;left val=&quot;89&quot;/&gt;&lt;top val=&quot;489&quot;/&gt;&lt;width val=&quot;184&quot;/&gt;&lt;height val=&quot;29&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HTML_SHAPEINFO" val="&lt;SlideThumbPath val=&quot;Slide29.PNG&quot;/&gt;"/>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8A24E016-DF9F-4F13-BFBF-A602A17EB73B}_29.png&quot;/&gt;&lt;left val=&quot;125&quot;/&gt;&lt;top val=&quot;11&quot;/&gt;&lt;width val=&quot;697&quot;/&gt;&lt;height val=&quot;108&quot;/&gt;&lt;hasText val=&quot;1&quot;/&gt;&lt;/Image&gt;&lt;/ThreeDShapeInfo&g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4.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700CCB-20BA-4760-AB9F-AC3B63ED32E0}">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0262f94-9f35-4ac3-9a90-690165a166b7"/>
    <ds:schemaRef ds:uri="a4f35948-e619-41b3-aa29-22878b09cfd2"/>
    <ds:schemaRef ds:uri="http://www.w3.org/XML/1998/namespace"/>
    <ds:schemaRef ds:uri="http://purl.org/dc/dcmitype/"/>
  </ds:schemaRefs>
</ds:datastoreItem>
</file>

<file path=customXml/itemProps3.xml><?xml version="1.0" encoding="utf-8"?>
<ds:datastoreItem xmlns:ds="http://schemas.openxmlformats.org/officeDocument/2006/customXml" ds:itemID="{308942AA-0721-4324-BC2C-A3CB43F24E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4756</TotalTime>
  <Words>11778</Words>
  <Application>Microsoft Office PowerPoint</Application>
  <PresentationFormat>Custom</PresentationFormat>
  <Paragraphs>983</Paragraphs>
  <Slides>87</Slides>
  <Notes>87</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87</vt:i4>
      </vt:variant>
    </vt:vector>
  </HeadingPairs>
  <TitlesOfParts>
    <vt:vector size="103" baseType="lpstr">
      <vt:lpstr>Meiryo</vt:lpstr>
      <vt:lpstr>MS PGothic</vt:lpstr>
      <vt:lpstr>Arial</vt:lpstr>
      <vt:lpstr>Bookman Old Style</vt:lpstr>
      <vt:lpstr>Calibri</vt:lpstr>
      <vt:lpstr>Calibri Light</vt:lpstr>
      <vt:lpstr>Century Gothic</vt:lpstr>
      <vt:lpstr>Constantia</vt:lpstr>
      <vt:lpstr>Corbel</vt:lpstr>
      <vt:lpstr>Courier New</vt:lpstr>
      <vt:lpstr>Tahoma</vt:lpstr>
      <vt:lpstr>Wingdings</vt:lpstr>
      <vt:lpstr>Wingdings 3</vt:lpstr>
      <vt:lpstr>Custom Design</vt:lpstr>
      <vt:lpstr>Office Theme</vt:lpstr>
      <vt:lpstr>Acrobat Document</vt:lpstr>
      <vt:lpstr>Annual Training for Currently Authorized WIC Free-standing Pharmacies  2024 </vt:lpstr>
      <vt:lpstr>Training Overview and Goals</vt:lpstr>
      <vt:lpstr>What is WIC?  </vt:lpstr>
      <vt:lpstr>What is eWIC?</vt:lpstr>
      <vt:lpstr>WIC Works!</vt:lpstr>
      <vt:lpstr>WIC Works!</vt:lpstr>
      <vt:lpstr>PowerPoint Presentation</vt:lpstr>
      <vt:lpstr>Free-standing Pharmacy Transactions</vt:lpstr>
      <vt:lpstr>PowerPoint Presentation</vt:lpstr>
      <vt:lpstr>Annual Vendor Renewal Process</vt:lpstr>
      <vt:lpstr>Annual Vendor Renewal Process continued</vt:lpstr>
      <vt:lpstr>Selection Criteria</vt:lpstr>
      <vt:lpstr>Annual Vendor Training</vt:lpstr>
      <vt:lpstr>Competitive Pricing and Price Limitations </vt:lpstr>
      <vt:lpstr>NC Peer Group System</vt:lpstr>
      <vt:lpstr>Exempt Infant Formulas &amp; WIC-eligible Nutritionals</vt:lpstr>
      <vt:lpstr>Purchasing and Providing Infant Formula From a State-Approved Source</vt:lpstr>
      <vt:lpstr>Purchasing and Providing Infant Formula From a State-Approved Source continued</vt:lpstr>
      <vt:lpstr>Contract Formulas</vt:lpstr>
      <vt:lpstr>Only Provide Item(s) Issued to Customer</vt:lpstr>
      <vt:lpstr>PowerPoint Presentation</vt:lpstr>
      <vt:lpstr>eWIC Requirements</vt:lpstr>
      <vt:lpstr>eWIC Requirements continued</vt:lpstr>
      <vt:lpstr>eWIC Requirements continued</vt:lpstr>
      <vt:lpstr>eWIC Requirements continued</vt:lpstr>
      <vt:lpstr>eWIC Payments Through the                                  Banking System</vt:lpstr>
      <vt:lpstr>Automated Clearing House (ACH)</vt:lpstr>
      <vt:lpstr>Changes in Vendor Bank Accounts</vt:lpstr>
      <vt:lpstr>FIS Retailer Helpdesk</vt:lpstr>
      <vt:lpstr>Questions?</vt:lpstr>
      <vt:lpstr>PowerPoint Presentation</vt:lpstr>
      <vt:lpstr>Vendor Compliance</vt:lpstr>
      <vt:lpstr>Business Integrity Standards </vt:lpstr>
      <vt:lpstr>Violations and Sanctions</vt:lpstr>
      <vt:lpstr>Violations</vt:lpstr>
      <vt:lpstr>Types of Violations</vt:lpstr>
      <vt:lpstr>Pattern of Occurrences</vt:lpstr>
      <vt:lpstr>Patterns of Violations that Lead to Disqualification</vt:lpstr>
      <vt:lpstr>Preventing Fraud and Ensuring Compliance</vt:lpstr>
      <vt:lpstr>Compliance Investigations</vt:lpstr>
      <vt:lpstr>Compliance Buys</vt:lpstr>
      <vt:lpstr>Vendor Overcharging</vt:lpstr>
      <vt:lpstr>Overcharging?</vt:lpstr>
      <vt:lpstr>Overcharging?</vt:lpstr>
      <vt:lpstr>Food Substitution</vt:lpstr>
      <vt:lpstr>Use of Scanning Sheets Prohibited</vt:lpstr>
      <vt:lpstr>Inventory Audits</vt:lpstr>
      <vt:lpstr>Purchase Documentation Requirement</vt:lpstr>
      <vt:lpstr>Violations Detected During An Inventory Audit</vt:lpstr>
      <vt:lpstr>Questions?</vt:lpstr>
      <vt:lpstr>Vendor Claims</vt:lpstr>
      <vt:lpstr>Claims Assessed for Vendor Violations</vt:lpstr>
      <vt:lpstr>Disqualification </vt:lpstr>
      <vt:lpstr>Vendor Disqualifications </vt:lpstr>
      <vt:lpstr>Conflict of Interest</vt:lpstr>
      <vt:lpstr>Routine Monitoring</vt:lpstr>
      <vt:lpstr>Routine Monitoring continued</vt:lpstr>
      <vt:lpstr>Equitable Treatment</vt:lpstr>
      <vt:lpstr>Definitions</vt:lpstr>
      <vt:lpstr>Incentive Items</vt:lpstr>
      <vt:lpstr>Approval for Incentive Items</vt:lpstr>
      <vt:lpstr>Approval for Incentive Items continued</vt:lpstr>
      <vt:lpstr>In-Store Promotions and Coupons</vt:lpstr>
      <vt:lpstr>Types of In-Store Promotions and Coupons</vt:lpstr>
      <vt:lpstr>In-Store Promotions: BOGOs and eWIC</vt:lpstr>
      <vt:lpstr>Sales Tax &amp; Cash Back</vt:lpstr>
      <vt:lpstr>Reporting Customer Service Issues (Complaints)</vt:lpstr>
      <vt:lpstr>Training Employees</vt:lpstr>
      <vt:lpstr>Questions?</vt:lpstr>
      <vt:lpstr>2024  Reauthorization process</vt:lpstr>
      <vt:lpstr>Completing Required Forms</vt:lpstr>
      <vt:lpstr>Completing Required Forms continued</vt:lpstr>
      <vt:lpstr>Vendor Process Using DocuSign</vt:lpstr>
      <vt:lpstr>Vendor Process continued</vt:lpstr>
      <vt:lpstr>            Fields to Complete            </vt:lpstr>
      <vt:lpstr>Adopting a Signature</vt:lpstr>
      <vt:lpstr>Final Screen</vt:lpstr>
      <vt:lpstr>Important Note</vt:lpstr>
      <vt:lpstr>Required Forms</vt:lpstr>
      <vt:lpstr>Required Forms                                   continued</vt:lpstr>
      <vt:lpstr>Required Forms continued</vt:lpstr>
      <vt:lpstr>Verification of Attendance Form</vt:lpstr>
      <vt:lpstr>Email Verification Form</vt:lpstr>
      <vt:lpstr>Technical Assistance </vt:lpstr>
      <vt:lpstr>PowerPoint Presentation</vt:lpstr>
      <vt:lpstr>Assurance of Civil Rights Compliance </vt:lpstr>
      <vt:lpstr>USDA Nondiscrimination Statement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Training for Currently Authorized Free-standing Pharmacies  2021</dc:title>
  <dc:creator>Martin, Jasmine M</dc:creator>
  <cp:lastModifiedBy>Martin, Jasmine M</cp:lastModifiedBy>
  <cp:revision>172</cp:revision>
  <cp:lastPrinted>2024-05-31T15:18:53Z</cp:lastPrinted>
  <dcterms:created xsi:type="dcterms:W3CDTF">2021-01-25T16:52:11Z</dcterms:created>
  <dcterms:modified xsi:type="dcterms:W3CDTF">2024-05-31T15:21:05Z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6109B0D0-383F-48FE-9DDE-68A219940084</vt:lpwstr>
  </property>
  <property fmtid="{D5CDD505-2E9C-101B-9397-08002B2CF9AE}" pid="3" name="ArticulatePath">
    <vt:lpwstr>2020 Annual Training for Currently Authorized Free-standing Pharmacies-</vt:lpwstr>
  </property>
</Properties>
</file>