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 id="2147483672" r:id="rId5"/>
  </p:sldMasterIdLst>
  <p:notesMasterIdLst>
    <p:notesMasterId r:id="rId28"/>
  </p:notesMasterIdLst>
  <p:sldIdLst>
    <p:sldId id="459" r:id="rId6"/>
    <p:sldId id="2147375937" r:id="rId7"/>
    <p:sldId id="2147375946" r:id="rId8"/>
    <p:sldId id="2147375947" r:id="rId9"/>
    <p:sldId id="2147375948" r:id="rId10"/>
    <p:sldId id="2147375949" r:id="rId11"/>
    <p:sldId id="2147375950" r:id="rId12"/>
    <p:sldId id="2147375951" r:id="rId13"/>
    <p:sldId id="2147375952" r:id="rId14"/>
    <p:sldId id="2147375953" r:id="rId15"/>
    <p:sldId id="2147375954" r:id="rId16"/>
    <p:sldId id="2147375955" r:id="rId17"/>
    <p:sldId id="2147375956" r:id="rId18"/>
    <p:sldId id="2147375957" r:id="rId19"/>
    <p:sldId id="2147375958" r:id="rId20"/>
    <p:sldId id="2147375959" r:id="rId21"/>
    <p:sldId id="2147375960" r:id="rId22"/>
    <p:sldId id="2147375961" r:id="rId23"/>
    <p:sldId id="2147375962" r:id="rId24"/>
    <p:sldId id="2147375963" r:id="rId25"/>
    <p:sldId id="2147375964" r:id="rId26"/>
    <p:sldId id="8359"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7060EEB-99BB-0CEF-2A5F-66AEB5A3E0F2}" name="Selvaraj, Rani" initials="SR" userId="S::Rani.Selvaraj@dhhs.nc.gov::7427812d-76de-4948-8235-c492cc37986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3" autoAdjust="0"/>
    <p:restoredTop sz="73279" autoAdjust="0"/>
  </p:normalViewPr>
  <p:slideViewPr>
    <p:cSldViewPr snapToGrid="0">
      <p:cViewPr varScale="1">
        <p:scale>
          <a:sx n="53" d="100"/>
          <a:sy n="53" d="100"/>
        </p:scale>
        <p:origin x="1512" y="9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viewProps" Target="viewProps.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E52E7C-9390-4304-94AF-3378697F0C2E}" type="datetimeFigureOut">
              <a:rPr lang="en-US" smtClean="0"/>
              <a:t>8/8/2024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544BE1-E64B-4E4E-8897-79F9BD18DC4D}" type="slidenum">
              <a:rPr lang="en-US" smtClean="0"/>
              <a:t>‹#›</a:t>
            </a:fld>
            <a:endParaRPr lang="en-US" dirty="0"/>
          </a:p>
        </p:txBody>
      </p:sp>
    </p:spTree>
    <p:extLst>
      <p:ext uri="{BB962C8B-B14F-4D97-AF65-F5344CB8AC3E}">
        <p14:creationId xmlns:p14="http://schemas.microsoft.com/office/powerpoint/2010/main" val="249212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en.wikipedia.org/wiki/Laptop"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s://en.wikipedia.org/wiki/Cloud_computing#cite_note-:0-4" TargetMode="External"/><Relationship Id="rId5" Type="http://schemas.openxmlformats.org/officeDocument/2006/relationships/hyperlink" Target="https://en.wikipedia.org/wiki/Cloud_computing#cite_note-nist-6" TargetMode="External"/><Relationship Id="rId4" Type="http://schemas.openxmlformats.org/officeDocument/2006/relationships/hyperlink" Target="https://en.wikipedia.org/wiki/Pooling_(resource_management)"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CC7D24-0DC9-4E9C-89C0-35D79A09D33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a:extLst>
              <a:ext uri="{FF2B5EF4-FFF2-40B4-BE49-F238E27FC236}">
                <a16:creationId xmlns:a16="http://schemas.microsoft.com/office/drawing/2014/main" id="{8BB92CC7-5AD8-1597-D8D8-BB2AE611B046}"/>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04DE596-DDB6-4E84-BEAF-9B3C4B68CCFC}" type="datetime1">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8/8/2024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273530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1B1B1B"/>
                </a:solidFill>
                <a:effectLst/>
                <a:highlight>
                  <a:srgbClr val="FFFFFF"/>
                </a:highlight>
                <a:latin typeface="Source Sans Pro Web"/>
              </a:rPr>
              <a:t>Examples of an insider may include:</a:t>
            </a:r>
          </a:p>
          <a:p>
            <a:pPr algn="l">
              <a:buFont typeface="Arial" panose="020B0604020202020204" pitchFamily="34" charset="0"/>
              <a:buChar char="•"/>
            </a:pPr>
            <a:r>
              <a:rPr lang="en-US" b="0" i="0" dirty="0">
                <a:solidFill>
                  <a:srgbClr val="1B1B1B"/>
                </a:solidFill>
                <a:effectLst/>
                <a:highlight>
                  <a:srgbClr val="FFFFFF"/>
                </a:highlight>
                <a:latin typeface="Source Sans Pro Web"/>
              </a:rPr>
              <a:t>A person the organization trusts, including employees, organization members, and those to whom the organization has given sensitive information and access.</a:t>
            </a:r>
          </a:p>
          <a:p>
            <a:pPr algn="l">
              <a:buFont typeface="Arial" panose="020B0604020202020204" pitchFamily="34" charset="0"/>
              <a:buChar char="•"/>
            </a:pPr>
            <a:r>
              <a:rPr lang="en-US" b="0" i="0" dirty="0">
                <a:solidFill>
                  <a:srgbClr val="1B1B1B"/>
                </a:solidFill>
                <a:effectLst/>
                <a:highlight>
                  <a:srgbClr val="FFFFFF"/>
                </a:highlight>
                <a:latin typeface="Source Sans Pro Web"/>
              </a:rPr>
              <a:t>A person given a badge or access device identifying them as someone with regular or continuous access (e.g., an employee or member of an organization, a contractor, a vendor, a custodian, or a repair person).</a:t>
            </a:r>
          </a:p>
          <a:p>
            <a:pPr algn="l">
              <a:buFont typeface="Arial" panose="020B0604020202020204" pitchFamily="34" charset="0"/>
              <a:buChar char="•"/>
            </a:pPr>
            <a:r>
              <a:rPr lang="en-US" b="0" i="0" dirty="0">
                <a:solidFill>
                  <a:srgbClr val="1B1B1B"/>
                </a:solidFill>
                <a:effectLst/>
                <a:highlight>
                  <a:srgbClr val="FFFFFF"/>
                </a:highlight>
                <a:latin typeface="Source Sans Pro Web"/>
              </a:rPr>
              <a:t>A person to whom the organization has supplied a computer and/or network access.</a:t>
            </a:r>
          </a:p>
          <a:p>
            <a:pPr algn="l">
              <a:buFont typeface="Arial" panose="020B0604020202020204" pitchFamily="34" charset="0"/>
              <a:buChar char="•"/>
            </a:pPr>
            <a:r>
              <a:rPr lang="en-US" b="0" i="0" dirty="0">
                <a:solidFill>
                  <a:srgbClr val="1B1B1B"/>
                </a:solidFill>
                <a:effectLst/>
                <a:highlight>
                  <a:srgbClr val="FFFFFF"/>
                </a:highlight>
                <a:latin typeface="Source Sans Pro Web"/>
              </a:rPr>
              <a:t>A person who develops the organization’s products and services; this group includes those who know the secrets of the products that provide value to the organization.</a:t>
            </a:r>
          </a:p>
          <a:p>
            <a:pPr algn="l">
              <a:buFont typeface="Arial" panose="020B0604020202020204" pitchFamily="34" charset="0"/>
              <a:buChar char="•"/>
            </a:pPr>
            <a:r>
              <a:rPr lang="en-US" b="0" i="0" dirty="0">
                <a:solidFill>
                  <a:srgbClr val="1B1B1B"/>
                </a:solidFill>
                <a:effectLst/>
                <a:highlight>
                  <a:srgbClr val="FFFFFF"/>
                </a:highlight>
                <a:latin typeface="Source Sans Pro Web"/>
              </a:rPr>
              <a:t>A person who is knowledgeable about the organization’s fundamentals, including pricing, costs, and organizational strengths and weaknesses.</a:t>
            </a:r>
          </a:p>
          <a:p>
            <a:pPr algn="l">
              <a:buFont typeface="Arial" panose="020B0604020202020204" pitchFamily="34" charset="0"/>
              <a:buChar char="•"/>
            </a:pPr>
            <a:r>
              <a:rPr lang="en-US" b="0" i="0" dirty="0">
                <a:solidFill>
                  <a:srgbClr val="1B1B1B"/>
                </a:solidFill>
                <a:effectLst/>
                <a:highlight>
                  <a:srgbClr val="FFFFFF"/>
                </a:highlight>
                <a:latin typeface="Source Sans Pro Web"/>
              </a:rPr>
              <a:t>A person who is knowledgeable about the organization’s business strategy and goals, entrusted with future plans, or the means to sustain the organization and provide for the welfare of its people.</a:t>
            </a:r>
          </a:p>
          <a:p>
            <a:pPr algn="l">
              <a:buFont typeface="Arial" panose="020B0604020202020204" pitchFamily="34" charset="0"/>
              <a:buChar char="•"/>
            </a:pPr>
            <a:r>
              <a:rPr lang="en-US" b="0" i="0" dirty="0">
                <a:solidFill>
                  <a:srgbClr val="1B1B1B"/>
                </a:solidFill>
                <a:effectLst/>
                <a:highlight>
                  <a:srgbClr val="FFFFFF"/>
                </a:highlight>
                <a:latin typeface="Source Sans Pro Web"/>
              </a:rPr>
              <a:t>In the context of government functions, the insider can be a person with access to protected information, which, if compromised, could cause damage to national security and public safety.</a:t>
            </a:r>
          </a:p>
          <a:p>
            <a:endParaRPr lang="en-US" dirty="0"/>
          </a:p>
          <a:p>
            <a:endParaRPr lang="en-US" dirty="0"/>
          </a:p>
          <a:p>
            <a:r>
              <a:rPr lang="en-US" dirty="0"/>
              <a:t>Examples of Insider Threats are:</a:t>
            </a:r>
          </a:p>
          <a:p>
            <a:pPr algn="l">
              <a:buFont typeface="Arial" panose="020B0604020202020204" pitchFamily="34" charset="0"/>
              <a:buChar char="•"/>
            </a:pPr>
            <a:r>
              <a:rPr lang="en-US" b="0" i="0" dirty="0">
                <a:solidFill>
                  <a:srgbClr val="1B1B1B"/>
                </a:solidFill>
                <a:effectLst/>
                <a:highlight>
                  <a:srgbClr val="FFFFFF"/>
                </a:highlight>
                <a:latin typeface="Source Sans Pro Web"/>
              </a:rPr>
              <a:t>Espionage</a:t>
            </a:r>
          </a:p>
          <a:p>
            <a:pPr algn="l">
              <a:buFont typeface="Arial" panose="020B0604020202020204" pitchFamily="34" charset="0"/>
              <a:buChar char="•"/>
            </a:pPr>
            <a:r>
              <a:rPr lang="en-US" b="0" i="0" dirty="0">
                <a:solidFill>
                  <a:srgbClr val="1B1B1B"/>
                </a:solidFill>
                <a:effectLst/>
                <a:highlight>
                  <a:srgbClr val="FFFFFF"/>
                </a:highlight>
                <a:latin typeface="Source Sans Pro Web"/>
              </a:rPr>
              <a:t>Terrorism</a:t>
            </a:r>
          </a:p>
          <a:p>
            <a:pPr algn="l">
              <a:buFont typeface="Arial" panose="020B0604020202020204" pitchFamily="34" charset="0"/>
              <a:buChar char="•"/>
            </a:pPr>
            <a:r>
              <a:rPr lang="en-US" b="0" i="0" dirty="0">
                <a:solidFill>
                  <a:srgbClr val="1B1B1B"/>
                </a:solidFill>
                <a:effectLst/>
                <a:highlight>
                  <a:srgbClr val="FFFFFF"/>
                </a:highlight>
                <a:latin typeface="Source Sans Pro Web"/>
              </a:rPr>
              <a:t>Unauthorized disclosure of information</a:t>
            </a:r>
          </a:p>
          <a:p>
            <a:pPr algn="l">
              <a:buFont typeface="Arial" panose="020B0604020202020204" pitchFamily="34" charset="0"/>
              <a:buChar char="•"/>
            </a:pPr>
            <a:r>
              <a:rPr lang="en-US" b="0" i="0" dirty="0">
                <a:solidFill>
                  <a:srgbClr val="1B1B1B"/>
                </a:solidFill>
                <a:effectLst/>
                <a:highlight>
                  <a:srgbClr val="FFFFFF"/>
                </a:highlight>
                <a:latin typeface="Source Sans Pro Web"/>
              </a:rPr>
              <a:t>Corruption, including participation in transnational organized crime</a:t>
            </a:r>
          </a:p>
          <a:p>
            <a:pPr algn="l">
              <a:buFont typeface="Arial" panose="020B0604020202020204" pitchFamily="34" charset="0"/>
              <a:buChar char="•"/>
            </a:pPr>
            <a:r>
              <a:rPr lang="en-US" b="0" i="0" dirty="0">
                <a:solidFill>
                  <a:srgbClr val="1B1B1B"/>
                </a:solidFill>
                <a:effectLst/>
                <a:highlight>
                  <a:srgbClr val="FFFFFF"/>
                </a:highlight>
                <a:latin typeface="Source Sans Pro Web"/>
              </a:rPr>
              <a:t>Sabotage</a:t>
            </a:r>
          </a:p>
          <a:p>
            <a:pPr algn="l">
              <a:buFont typeface="Arial" panose="020B0604020202020204" pitchFamily="34" charset="0"/>
              <a:buChar char="•"/>
            </a:pPr>
            <a:r>
              <a:rPr lang="en-US" b="0" i="0" dirty="0">
                <a:solidFill>
                  <a:srgbClr val="1B1B1B"/>
                </a:solidFill>
                <a:effectLst/>
                <a:highlight>
                  <a:srgbClr val="FFFFFF"/>
                </a:highlight>
                <a:latin typeface="Source Sans Pro Web"/>
              </a:rPr>
              <a:t>Workplace violence</a:t>
            </a:r>
          </a:p>
          <a:p>
            <a:pPr algn="l">
              <a:buFont typeface="Arial" panose="020B0604020202020204" pitchFamily="34" charset="0"/>
              <a:buChar char="•"/>
            </a:pPr>
            <a:r>
              <a:rPr lang="en-US" b="0" i="0" dirty="0">
                <a:solidFill>
                  <a:srgbClr val="1B1B1B"/>
                </a:solidFill>
                <a:effectLst/>
                <a:highlight>
                  <a:srgbClr val="FFFFFF"/>
                </a:highlight>
                <a:latin typeface="Source Sans Pro Web"/>
              </a:rPr>
              <a:t>Intentional or unintentional loss or degradation of departmental resources or capabilities</a:t>
            </a:r>
          </a:p>
          <a:p>
            <a:endParaRPr lang="en-US" dirty="0"/>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12</a:t>
            </a:fld>
            <a:endParaRPr lang="en-US" dirty="0"/>
          </a:p>
        </p:txBody>
      </p:sp>
    </p:spTree>
    <p:extLst>
      <p:ext uri="{BB962C8B-B14F-4D97-AF65-F5344CB8AC3E}">
        <p14:creationId xmlns:p14="http://schemas.microsoft.com/office/powerpoint/2010/main" val="37402894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CrowdStrike is a well-known cybersecurity technology company that provides endpoint security, threat intelligence, and cyberattack response services.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Is a reminder that all components of the technology supply chain are susceptible  to disruption and that threat actors are not the only things we have to worry about, which is why Continuity or Operations and Disaster Recovery are part of Privacy and Security</a:t>
            </a:r>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13</a:t>
            </a:fld>
            <a:endParaRPr lang="en-US" dirty="0"/>
          </a:p>
        </p:txBody>
      </p:sp>
    </p:spTree>
    <p:extLst>
      <p:ext uri="{BB962C8B-B14F-4D97-AF65-F5344CB8AC3E}">
        <p14:creationId xmlns:p14="http://schemas.microsoft.com/office/powerpoint/2010/main" val="42126755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EIPD – Employment and Independence with people with disabilities </a:t>
            </a:r>
          </a:p>
          <a:p>
            <a:r>
              <a:rPr lang="en-US" dirty="0"/>
              <a:t>CMPPA NC </a:t>
            </a:r>
          </a:p>
          <a:p>
            <a:r>
              <a:rPr lang="en-US" dirty="0"/>
              <a:t>IEA between SSA and the department </a:t>
            </a:r>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14</a:t>
            </a:fld>
            <a:endParaRPr lang="en-US" dirty="0"/>
          </a:p>
        </p:txBody>
      </p:sp>
    </p:spTree>
    <p:extLst>
      <p:ext uri="{BB962C8B-B14F-4D97-AF65-F5344CB8AC3E}">
        <p14:creationId xmlns:p14="http://schemas.microsoft.com/office/powerpoint/2010/main" val="27250285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EIPD – Employment and Independence with people with disabilities </a:t>
            </a:r>
          </a:p>
          <a:p>
            <a:r>
              <a:rPr lang="en-US" dirty="0"/>
              <a:t>CMPPA NC </a:t>
            </a:r>
          </a:p>
          <a:p>
            <a:r>
              <a:rPr lang="en-US" dirty="0"/>
              <a:t>IEA between SSA and the department </a:t>
            </a:r>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15</a:t>
            </a:fld>
            <a:endParaRPr lang="en-US" dirty="0"/>
          </a:p>
        </p:txBody>
      </p:sp>
    </p:spTree>
    <p:extLst>
      <p:ext uri="{BB962C8B-B14F-4D97-AF65-F5344CB8AC3E}">
        <p14:creationId xmlns:p14="http://schemas.microsoft.com/office/powerpoint/2010/main" val="42512992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EIPD – Employment and Independence with people with disabilities </a:t>
            </a:r>
          </a:p>
          <a:p>
            <a:r>
              <a:rPr lang="en-US" dirty="0"/>
              <a:t>CMPPA NC </a:t>
            </a:r>
          </a:p>
          <a:p>
            <a:r>
              <a:rPr lang="en-US" dirty="0"/>
              <a:t>IEA between SSA and the department </a:t>
            </a:r>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16</a:t>
            </a:fld>
            <a:endParaRPr lang="en-US" dirty="0"/>
          </a:p>
        </p:txBody>
      </p:sp>
    </p:spTree>
    <p:extLst>
      <p:ext uri="{BB962C8B-B14F-4D97-AF65-F5344CB8AC3E}">
        <p14:creationId xmlns:p14="http://schemas.microsoft.com/office/powerpoint/2010/main" val="32181365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EIPD – Employment and Independence with people with disabilities </a:t>
            </a:r>
          </a:p>
          <a:p>
            <a:r>
              <a:rPr lang="en-US" dirty="0"/>
              <a:t>CMPPA NC </a:t>
            </a:r>
          </a:p>
          <a:p>
            <a:r>
              <a:rPr lang="en-US" dirty="0"/>
              <a:t>IEA between SSA and the department </a:t>
            </a:r>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17</a:t>
            </a:fld>
            <a:endParaRPr lang="en-US" dirty="0"/>
          </a:p>
        </p:txBody>
      </p:sp>
    </p:spTree>
    <p:extLst>
      <p:ext uri="{BB962C8B-B14F-4D97-AF65-F5344CB8AC3E}">
        <p14:creationId xmlns:p14="http://schemas.microsoft.com/office/powerpoint/2010/main" val="41616062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EIPD – Employment and Independence with people with disabilities </a:t>
            </a:r>
          </a:p>
          <a:p>
            <a:r>
              <a:rPr lang="en-US" dirty="0"/>
              <a:t>CMPPA NC </a:t>
            </a:r>
          </a:p>
          <a:p>
            <a:r>
              <a:rPr lang="en-US" dirty="0"/>
              <a:t>IEA between SSA and the department </a:t>
            </a:r>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18</a:t>
            </a:fld>
            <a:endParaRPr lang="en-US" dirty="0"/>
          </a:p>
        </p:txBody>
      </p:sp>
    </p:spTree>
    <p:extLst>
      <p:ext uri="{BB962C8B-B14F-4D97-AF65-F5344CB8AC3E}">
        <p14:creationId xmlns:p14="http://schemas.microsoft.com/office/powerpoint/2010/main" val="35233070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EIPD – Employment and Independence with people with disabilities </a:t>
            </a:r>
          </a:p>
          <a:p>
            <a:r>
              <a:rPr lang="en-US" dirty="0"/>
              <a:t>CMPPA NC </a:t>
            </a:r>
          </a:p>
          <a:p>
            <a:r>
              <a:rPr lang="en-US" dirty="0"/>
              <a:t>IEA between SSA and the department </a:t>
            </a:r>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19</a:t>
            </a:fld>
            <a:endParaRPr lang="en-US" dirty="0"/>
          </a:p>
        </p:txBody>
      </p:sp>
    </p:spTree>
    <p:extLst>
      <p:ext uri="{BB962C8B-B14F-4D97-AF65-F5344CB8AC3E}">
        <p14:creationId xmlns:p14="http://schemas.microsoft.com/office/powerpoint/2010/main" val="2474742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unprotected printers are a well-known point of attack</a:t>
            </a:r>
          </a:p>
          <a:p>
            <a:r>
              <a:rPr lang="en-US" dirty="0"/>
              <a:t>Even better don’t let it become end of life</a:t>
            </a:r>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20</a:t>
            </a:fld>
            <a:endParaRPr lang="en-US" dirty="0"/>
          </a:p>
        </p:txBody>
      </p:sp>
    </p:spTree>
    <p:extLst>
      <p:ext uri="{BB962C8B-B14F-4D97-AF65-F5344CB8AC3E}">
        <p14:creationId xmlns:p14="http://schemas.microsoft.com/office/powerpoint/2010/main" val="17242897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DHHS and State Security Polices are based on the National Institute of Technologies and Standards (NIST)</a:t>
            </a:r>
          </a:p>
          <a:p>
            <a:r>
              <a:rPr lang="en-US" b="0" i="0" dirty="0">
                <a:solidFill>
                  <a:srgbClr val="212529"/>
                </a:solidFill>
                <a:effectLst/>
                <a:highlight>
                  <a:srgbClr val="FFFFFF"/>
                </a:highlight>
                <a:latin typeface="Source Sans Pro" panose="020B0503030403020204" pitchFamily="34" charset="0"/>
              </a:rPr>
              <a:t>The DHHS Privacy and Security Awareness Hub aims to meet a wide number of general training and awareness needs related to privacy, security, and continuity of operation.</a:t>
            </a:r>
            <a:endParaRPr lang="en-US" dirty="0"/>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21</a:t>
            </a:fld>
            <a:endParaRPr lang="en-US" dirty="0"/>
          </a:p>
        </p:txBody>
      </p:sp>
    </p:spTree>
    <p:extLst>
      <p:ext uri="{BB962C8B-B14F-4D97-AF65-F5344CB8AC3E}">
        <p14:creationId xmlns:p14="http://schemas.microsoft.com/office/powerpoint/2010/main" val="455900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EIPD – Employment and Independence with people with disabilities </a:t>
            </a:r>
          </a:p>
          <a:p>
            <a:r>
              <a:rPr lang="en-US" dirty="0"/>
              <a:t>CMPPA NC </a:t>
            </a:r>
          </a:p>
          <a:p>
            <a:r>
              <a:rPr lang="en-US" dirty="0"/>
              <a:t>IEA between SSA and the department </a:t>
            </a:r>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4</a:t>
            </a:fld>
            <a:endParaRPr lang="en-US" dirty="0"/>
          </a:p>
        </p:txBody>
      </p:sp>
    </p:spTree>
    <p:extLst>
      <p:ext uri="{BB962C8B-B14F-4D97-AF65-F5344CB8AC3E}">
        <p14:creationId xmlns:p14="http://schemas.microsoft.com/office/powerpoint/2010/main" val="3667067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EIPD – Employment and Independence with people with disabilities </a:t>
            </a:r>
          </a:p>
          <a:p>
            <a:r>
              <a:rPr lang="en-US" dirty="0"/>
              <a:t>CMPPA NC </a:t>
            </a:r>
          </a:p>
          <a:p>
            <a:r>
              <a:rPr lang="en-US" dirty="0"/>
              <a:t>IEA between SSA and the department </a:t>
            </a:r>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5</a:t>
            </a:fld>
            <a:endParaRPr lang="en-US" dirty="0"/>
          </a:p>
        </p:txBody>
      </p:sp>
    </p:spTree>
    <p:extLst>
      <p:ext uri="{BB962C8B-B14F-4D97-AF65-F5344CB8AC3E}">
        <p14:creationId xmlns:p14="http://schemas.microsoft.com/office/powerpoint/2010/main" val="1567868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3</a:t>
            </a:r>
            <a:r>
              <a:rPr lang="en-US" b="1" baseline="30000" dirty="0"/>
              <a:t>rd</a:t>
            </a:r>
            <a:r>
              <a:rPr lang="en-US" b="1" dirty="0"/>
              <a:t> Party</a:t>
            </a:r>
            <a:r>
              <a:rPr lang="en-US" dirty="0"/>
              <a:t>: Conduct vendor risk assessments, include security requirements in contracts, in sure incident response includes 3</a:t>
            </a:r>
            <a:r>
              <a:rPr lang="en-US" baseline="30000" dirty="0"/>
              <a:t>rd</a:t>
            </a:r>
            <a:r>
              <a:rPr lang="en-US" dirty="0"/>
              <a:t> parties</a:t>
            </a:r>
            <a:endParaRPr lang="en-US" b="1" dirty="0"/>
          </a:p>
          <a:p>
            <a:r>
              <a:rPr lang="en-US" b="1" dirty="0"/>
              <a:t>Cloud Vulnerabilities:</a:t>
            </a:r>
            <a:r>
              <a:rPr lang="en-US" dirty="0"/>
              <a:t> cloud focused assessments, backup and recovery strategies that account for cloud technology, prioritize compliance and audit</a:t>
            </a:r>
          </a:p>
          <a:p>
            <a:r>
              <a:rPr lang="en-US" b="1" dirty="0"/>
              <a:t>Social engineering:</a:t>
            </a:r>
            <a:r>
              <a:rPr lang="en-US" dirty="0"/>
              <a:t> </a:t>
            </a:r>
            <a:r>
              <a:rPr lang="en-US" b="0" i="0" dirty="0">
                <a:solidFill>
                  <a:srgbClr val="323E48"/>
                </a:solidFill>
                <a:effectLst/>
                <a:latin typeface="Roboto" panose="02000000000000000000" pitchFamily="2" charset="0"/>
              </a:rPr>
              <a:t>Defending against social engineering requires a multilayered approach that involves a combination of technological solutions, robust policies and user awareness training.</a:t>
            </a:r>
          </a:p>
          <a:p>
            <a:r>
              <a:rPr lang="en-US" b="1" i="0" dirty="0">
                <a:solidFill>
                  <a:srgbClr val="323E48"/>
                </a:solidFill>
                <a:effectLst/>
                <a:latin typeface="Roboto" panose="02000000000000000000" pitchFamily="2" charset="0"/>
              </a:rPr>
              <a:t>Malware:</a:t>
            </a:r>
            <a:r>
              <a:rPr lang="en-US" b="0" i="0" dirty="0">
                <a:solidFill>
                  <a:srgbClr val="323E48"/>
                </a:solidFill>
                <a:effectLst/>
                <a:latin typeface="Roboto" panose="02000000000000000000" pitchFamily="2" charset="0"/>
              </a:rPr>
              <a:t> is the most common type of cyberattack, mostly because this term encompasses many subsets such as ransomware, trojans, spyware, viruses, worms, keyloggers, bots, </a:t>
            </a:r>
            <a:r>
              <a:rPr lang="en-US" b="0" i="0" dirty="0" err="1">
                <a:solidFill>
                  <a:srgbClr val="323E48"/>
                </a:solidFill>
                <a:effectLst/>
                <a:latin typeface="Roboto" panose="02000000000000000000" pitchFamily="2" charset="0"/>
              </a:rPr>
              <a:t>cryptojacking</a:t>
            </a:r>
            <a:r>
              <a:rPr lang="en-US" b="0" i="0" dirty="0">
                <a:solidFill>
                  <a:srgbClr val="323E48"/>
                </a:solidFill>
                <a:effectLst/>
                <a:latin typeface="Roboto" panose="02000000000000000000" pitchFamily="2" charset="0"/>
              </a:rPr>
              <a:t>, and any other type of malware attack that leverages software in a malicious way</a:t>
            </a:r>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6</a:t>
            </a:fld>
            <a:endParaRPr lang="en-US" dirty="0"/>
          </a:p>
        </p:txBody>
      </p:sp>
    </p:spTree>
    <p:extLst>
      <p:ext uri="{BB962C8B-B14F-4D97-AF65-F5344CB8AC3E}">
        <p14:creationId xmlns:p14="http://schemas.microsoft.com/office/powerpoint/2010/main" val="1899764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None/>
            </a:pPr>
            <a:r>
              <a:rPr lang="en-US" b="0" i="0" dirty="0">
                <a:solidFill>
                  <a:srgbClr val="E8E8E8"/>
                </a:solidFill>
                <a:effectLst/>
                <a:highlight>
                  <a:srgbClr val="1F1F1F"/>
                </a:highlight>
                <a:latin typeface="Google Sans"/>
              </a:rPr>
              <a:t>The 5 steps of incident response</a:t>
            </a:r>
          </a:p>
          <a:p>
            <a:pPr algn="l">
              <a:buFont typeface="Arial" panose="020B0604020202020204" pitchFamily="34" charset="0"/>
              <a:buChar char="•"/>
            </a:pPr>
            <a:r>
              <a:rPr lang="en-US" b="0" i="0" dirty="0">
                <a:solidFill>
                  <a:srgbClr val="E8E8E8"/>
                </a:solidFill>
                <a:effectLst/>
                <a:highlight>
                  <a:srgbClr val="1F1F1F"/>
                </a:highlight>
                <a:latin typeface="Google Sans"/>
              </a:rPr>
              <a:t>Incident identification.</a:t>
            </a:r>
          </a:p>
          <a:p>
            <a:pPr algn="l">
              <a:buFont typeface="Arial" panose="020B0604020202020204" pitchFamily="34" charset="0"/>
              <a:buChar char="•"/>
            </a:pPr>
            <a:r>
              <a:rPr lang="en-US" b="0" i="0" dirty="0">
                <a:solidFill>
                  <a:srgbClr val="E8E8E8"/>
                </a:solidFill>
                <a:effectLst/>
                <a:highlight>
                  <a:srgbClr val="1F1F1F"/>
                </a:highlight>
                <a:latin typeface="Google Sans"/>
              </a:rPr>
              <a:t>Incident categorization.</a:t>
            </a:r>
          </a:p>
          <a:p>
            <a:pPr algn="l">
              <a:buFont typeface="Arial" panose="020B0604020202020204" pitchFamily="34" charset="0"/>
              <a:buChar char="•"/>
            </a:pPr>
            <a:r>
              <a:rPr lang="en-US" b="0" i="0" dirty="0">
                <a:solidFill>
                  <a:srgbClr val="E8E8E8"/>
                </a:solidFill>
                <a:effectLst/>
                <a:highlight>
                  <a:srgbClr val="1F1F1F"/>
                </a:highlight>
                <a:latin typeface="Google Sans"/>
              </a:rPr>
              <a:t>Incident prioritization.</a:t>
            </a:r>
          </a:p>
          <a:p>
            <a:pPr algn="l">
              <a:buFont typeface="Arial" panose="020B0604020202020204" pitchFamily="34" charset="0"/>
              <a:buChar char="•"/>
            </a:pPr>
            <a:r>
              <a:rPr lang="en-US" b="0" i="0" dirty="0">
                <a:solidFill>
                  <a:srgbClr val="E8E8E8"/>
                </a:solidFill>
                <a:effectLst/>
                <a:highlight>
                  <a:srgbClr val="1F1F1F"/>
                </a:highlight>
                <a:latin typeface="Google Sans"/>
              </a:rPr>
              <a:t>Incident response.</a:t>
            </a:r>
          </a:p>
          <a:p>
            <a:pPr algn="l">
              <a:buFont typeface="Arial" panose="020B0604020202020204" pitchFamily="34" charset="0"/>
              <a:buChar char="•"/>
            </a:pPr>
            <a:r>
              <a:rPr lang="en-US" b="0" i="0" dirty="0">
                <a:solidFill>
                  <a:srgbClr val="E8E8E8"/>
                </a:solidFill>
                <a:effectLst/>
                <a:highlight>
                  <a:srgbClr val="1F1F1F"/>
                </a:highlight>
                <a:latin typeface="Google Sans"/>
              </a:rPr>
              <a:t>Incident closure.</a:t>
            </a:r>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7</a:t>
            </a:fld>
            <a:endParaRPr lang="en-US" dirty="0"/>
          </a:p>
        </p:txBody>
      </p:sp>
    </p:spTree>
    <p:extLst>
      <p:ext uri="{BB962C8B-B14F-4D97-AF65-F5344CB8AC3E}">
        <p14:creationId xmlns:p14="http://schemas.microsoft.com/office/powerpoint/2010/main" val="40472818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EIPD – Employment and Independence with people with disabilities </a:t>
            </a:r>
          </a:p>
          <a:p>
            <a:r>
              <a:rPr lang="en-US" dirty="0"/>
              <a:t>CMPPA NC </a:t>
            </a:r>
          </a:p>
          <a:p>
            <a:r>
              <a:rPr lang="en-US" dirty="0"/>
              <a:t>IEA between SSA and the department </a:t>
            </a:r>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8</a:t>
            </a:fld>
            <a:endParaRPr lang="en-US" dirty="0"/>
          </a:p>
        </p:txBody>
      </p:sp>
    </p:spTree>
    <p:extLst>
      <p:ext uri="{BB962C8B-B14F-4D97-AF65-F5344CB8AC3E}">
        <p14:creationId xmlns:p14="http://schemas.microsoft.com/office/powerpoint/2010/main" val="19348592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EIPD – Employment and Independence with people with disabilities </a:t>
            </a:r>
          </a:p>
          <a:p>
            <a:r>
              <a:rPr lang="en-US" dirty="0"/>
              <a:t>CMPPA NC </a:t>
            </a:r>
          </a:p>
          <a:p>
            <a:r>
              <a:rPr lang="en-US" dirty="0"/>
              <a:t>IEA between SSA and the department </a:t>
            </a:r>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9</a:t>
            </a:fld>
            <a:endParaRPr lang="en-US" dirty="0"/>
          </a:p>
        </p:txBody>
      </p:sp>
    </p:spTree>
    <p:extLst>
      <p:ext uri="{BB962C8B-B14F-4D97-AF65-F5344CB8AC3E}">
        <p14:creationId xmlns:p14="http://schemas.microsoft.com/office/powerpoint/2010/main" val="1853289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AI definition from Google – the important thing is that AI is simulating human intelligence, making decisions, and shouldn’t be confused with Robotic Process Automation (RPA) or programed integrations where the system can’t learn, it only preforms the programed action.</a:t>
            </a:r>
          </a:p>
          <a:p>
            <a:r>
              <a:rPr lang="en-US" dirty="0"/>
              <a:t>There are a number of other of types of AI such as predictive and cogitative but initial work is focusing on generative</a:t>
            </a:r>
          </a:p>
          <a:p>
            <a:r>
              <a:rPr lang="en-US" dirty="0"/>
              <a:t>Current AI regulation is limited, and many states only have general guidance</a:t>
            </a:r>
          </a:p>
          <a:p>
            <a:r>
              <a:rPr lang="en-US" dirty="0"/>
              <a:t>NC has released a high-level guidance document and DHHS PSO is in the process of developing Privacy and Security focused guidance</a:t>
            </a:r>
          </a:p>
          <a:p>
            <a:r>
              <a:rPr lang="en-US" dirty="0"/>
              <a:t>Some documents such as incident response and business continuity plans will need to specifically address AI technologies</a:t>
            </a:r>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10</a:t>
            </a:fld>
            <a:endParaRPr lang="en-US" dirty="0"/>
          </a:p>
        </p:txBody>
      </p:sp>
    </p:spTree>
    <p:extLst>
      <p:ext uri="{BB962C8B-B14F-4D97-AF65-F5344CB8AC3E}">
        <p14:creationId xmlns:p14="http://schemas.microsoft.com/office/powerpoint/2010/main" val="1330153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t>Counties can never give all their responsibility away to cloud providers</a:t>
            </a:r>
          </a:p>
          <a:p>
            <a:pPr algn="l"/>
            <a:r>
              <a:rPr lang="en-US" dirty="0"/>
              <a:t>What the solution looks like is different between cloud service providers: For example, one provider may offer daily back-ups and another only weekly back-ups</a:t>
            </a:r>
          </a:p>
          <a:p>
            <a:pPr algn="l"/>
            <a:endParaRPr lang="en-US" dirty="0"/>
          </a:p>
          <a:p>
            <a:pPr algn="l"/>
            <a:r>
              <a:rPr lang="en-US" dirty="0"/>
              <a:t>NIST </a:t>
            </a:r>
            <a:r>
              <a:rPr lang="en-US" b="0" i="0" dirty="0">
                <a:solidFill>
                  <a:srgbClr val="202122"/>
                </a:solidFill>
                <a:effectLst/>
                <a:highlight>
                  <a:srgbClr val="FFFFFF"/>
                </a:highlight>
                <a:latin typeface="Arial" panose="020B0604020202020204" pitchFamily="34" charset="0"/>
              </a:rPr>
              <a:t>definition of cloud computing identified "five essential characteristics":</a:t>
            </a:r>
          </a:p>
          <a:p>
            <a:pPr algn="l">
              <a:buFont typeface="Arial" panose="020B0604020202020204" pitchFamily="34" charset="0"/>
              <a:buChar char="•"/>
            </a:pPr>
            <a:r>
              <a:rPr lang="en-US" b="1" i="0" dirty="0">
                <a:solidFill>
                  <a:srgbClr val="202122"/>
                </a:solidFill>
                <a:effectLst/>
                <a:highlight>
                  <a:srgbClr val="FFFFFF"/>
                </a:highlight>
                <a:latin typeface="Arial" panose="020B0604020202020204" pitchFamily="34" charset="0"/>
              </a:rPr>
              <a:t>On-demand self-service.</a:t>
            </a:r>
            <a:r>
              <a:rPr lang="en-US" b="0" i="0" dirty="0">
                <a:solidFill>
                  <a:srgbClr val="202122"/>
                </a:solidFill>
                <a:effectLst/>
                <a:highlight>
                  <a:srgbClr val="FFFFFF"/>
                </a:highlight>
                <a:latin typeface="Arial" panose="020B0604020202020204" pitchFamily="34" charset="0"/>
              </a:rPr>
              <a:t> A consumer can unilaterally provision computing capabilities, such as server time and network storage, as needed automatically without requiring human interaction with each service provider.</a:t>
            </a:r>
          </a:p>
          <a:p>
            <a:pPr algn="l">
              <a:buFont typeface="Arial" panose="020B0604020202020204" pitchFamily="34" charset="0"/>
              <a:buChar char="•"/>
            </a:pPr>
            <a:r>
              <a:rPr lang="en-US" b="1" i="0" dirty="0">
                <a:solidFill>
                  <a:srgbClr val="202122"/>
                </a:solidFill>
                <a:effectLst/>
                <a:highlight>
                  <a:srgbClr val="FFFFFF"/>
                </a:highlight>
                <a:latin typeface="Arial" panose="020B0604020202020204" pitchFamily="34" charset="0"/>
              </a:rPr>
              <a:t>Broad network access.</a:t>
            </a:r>
            <a:r>
              <a:rPr lang="en-US" b="0" i="0" dirty="0">
                <a:solidFill>
                  <a:srgbClr val="202122"/>
                </a:solidFill>
                <a:effectLst/>
                <a:highlight>
                  <a:srgbClr val="FFFFFF"/>
                </a:highlight>
                <a:latin typeface="Arial" panose="020B0604020202020204" pitchFamily="34" charset="0"/>
              </a:rPr>
              <a:t> Capabilities are available over the network and accessed through standard mechanisms that promote use by heterogeneous thin or thick client platforms (e.g., mobile phones, tablets, </a:t>
            </a:r>
            <a:r>
              <a:rPr lang="en-US" b="0" i="0" u="none" strike="noStrike" dirty="0">
                <a:solidFill>
                  <a:srgbClr val="202122"/>
                </a:solidFill>
                <a:effectLst/>
                <a:highlight>
                  <a:srgbClr val="FFFFFF"/>
                </a:highlight>
                <a:latin typeface="Arial" panose="020B0604020202020204" pitchFamily="34" charset="0"/>
                <a:hlinkClick r:id="rId3" tooltip="Laptop"/>
              </a:rPr>
              <a:t>laptops</a:t>
            </a:r>
            <a:r>
              <a:rPr lang="en-US" b="0" i="0" dirty="0">
                <a:solidFill>
                  <a:srgbClr val="202122"/>
                </a:solidFill>
                <a:effectLst/>
                <a:highlight>
                  <a:srgbClr val="FFFFFF"/>
                </a:highlight>
                <a:latin typeface="Arial" panose="020B0604020202020204" pitchFamily="34" charset="0"/>
              </a:rPr>
              <a:t>, and workstations).</a:t>
            </a:r>
          </a:p>
          <a:p>
            <a:pPr algn="l">
              <a:buFont typeface="Arial" panose="020B0604020202020204" pitchFamily="34" charset="0"/>
              <a:buChar char="•"/>
            </a:pPr>
            <a:r>
              <a:rPr lang="en-US" b="1" i="0" u="none" strike="noStrike" dirty="0">
                <a:solidFill>
                  <a:srgbClr val="202122"/>
                </a:solidFill>
                <a:effectLst/>
                <a:highlight>
                  <a:srgbClr val="FFFFFF"/>
                </a:highlight>
                <a:latin typeface="Arial" panose="020B0604020202020204" pitchFamily="34" charset="0"/>
                <a:hlinkClick r:id="rId4" tooltip="Pooling (resource management)"/>
              </a:rPr>
              <a:t>Resource pooling</a:t>
            </a:r>
            <a:r>
              <a:rPr lang="en-US" b="1" i="0" u="none" dirty="0">
                <a:solidFill>
                  <a:srgbClr val="202122"/>
                </a:solidFill>
                <a:effectLst/>
                <a:highlight>
                  <a:srgbClr val="FFFFFF"/>
                </a:highlight>
                <a:latin typeface="Arial" panose="020B0604020202020204" pitchFamily="34" charset="0"/>
              </a:rPr>
              <a:t>.</a:t>
            </a:r>
            <a:r>
              <a:rPr lang="en-US" b="0" i="0" u="none" dirty="0">
                <a:solidFill>
                  <a:srgbClr val="202122"/>
                </a:solidFill>
                <a:effectLst/>
                <a:highlight>
                  <a:srgbClr val="FFFFFF"/>
                </a:highlight>
                <a:latin typeface="Arial" panose="020B0604020202020204" pitchFamily="34" charset="0"/>
              </a:rPr>
              <a:t> The </a:t>
            </a:r>
            <a:r>
              <a:rPr lang="en-US" b="0" i="0" dirty="0">
                <a:solidFill>
                  <a:srgbClr val="202122"/>
                </a:solidFill>
                <a:effectLst/>
                <a:highlight>
                  <a:srgbClr val="FFFFFF"/>
                </a:highlight>
                <a:latin typeface="Arial" panose="020B0604020202020204" pitchFamily="34" charset="0"/>
              </a:rPr>
              <a:t>provider's computing resources are pooled to serve multiple consumers using a multi-tenant model, with different physical and virtual resources dynamically assigned and reassigned according to consumer demand. </a:t>
            </a:r>
          </a:p>
          <a:p>
            <a:pPr algn="l">
              <a:buFont typeface="Arial" panose="020B0604020202020204" pitchFamily="34" charset="0"/>
              <a:buChar char="•"/>
            </a:pPr>
            <a:r>
              <a:rPr lang="en-US" b="1" i="0" dirty="0">
                <a:solidFill>
                  <a:srgbClr val="202122"/>
                </a:solidFill>
                <a:effectLst/>
                <a:highlight>
                  <a:srgbClr val="FFFFFF"/>
                </a:highlight>
                <a:latin typeface="Arial" panose="020B0604020202020204" pitchFamily="34" charset="0"/>
              </a:rPr>
              <a:t>Rapid elasticity.</a:t>
            </a:r>
            <a:r>
              <a:rPr lang="en-US" b="0" i="0" dirty="0">
                <a:solidFill>
                  <a:srgbClr val="202122"/>
                </a:solidFill>
                <a:effectLst/>
                <a:highlight>
                  <a:srgbClr val="FFFFFF"/>
                </a:highlight>
                <a:latin typeface="Arial" panose="020B0604020202020204" pitchFamily="34" charset="0"/>
              </a:rPr>
              <a:t> Capabilities can be elastically provisioned and released, in some cases automatically, to scale rapidly outward and inward commensurate with demand. To the consumer, the capabilities available for provisioning often appear unlimited and can be appropriated in any quantity at any time.</a:t>
            </a:r>
          </a:p>
          <a:p>
            <a:pPr algn="l">
              <a:buFont typeface="Arial" panose="020B0604020202020204" pitchFamily="34" charset="0"/>
              <a:buChar char="•"/>
            </a:pPr>
            <a:r>
              <a:rPr lang="en-US" b="1" i="0" dirty="0">
                <a:solidFill>
                  <a:srgbClr val="202122"/>
                </a:solidFill>
                <a:effectLst/>
                <a:highlight>
                  <a:srgbClr val="FFFFFF"/>
                </a:highlight>
                <a:latin typeface="Arial" panose="020B0604020202020204" pitchFamily="34" charset="0"/>
              </a:rPr>
              <a:t>Measured service.</a:t>
            </a:r>
            <a:r>
              <a:rPr lang="en-US" b="0" i="0" dirty="0">
                <a:solidFill>
                  <a:srgbClr val="202122"/>
                </a:solidFill>
                <a:effectLst/>
                <a:highlight>
                  <a:srgbClr val="FFFFFF"/>
                </a:highlight>
                <a:latin typeface="Arial" panose="020B0604020202020204" pitchFamily="34" charset="0"/>
              </a:rPr>
              <a:t> Cloud systems automatically control and optimize resource use by leveraging a metering capability at some level of abstraction appropriate to the type of service (e.g., storage, processing, bandwidth, and active user accounts). Resource usage can be monitored, controlled, and reported, providing transparency for both the provider and consumer of the utilized service,</a:t>
            </a:r>
            <a:r>
              <a:rPr lang="en-US" b="0" i="0" u="none" strike="noStrike" baseline="30000" dirty="0">
                <a:solidFill>
                  <a:srgbClr val="202122"/>
                </a:solidFill>
                <a:effectLst/>
                <a:highlight>
                  <a:srgbClr val="FFFFFF"/>
                </a:highlight>
                <a:latin typeface="Arial" panose="020B0604020202020204" pitchFamily="34" charset="0"/>
                <a:hlinkClick r:id="rId5"/>
              </a:rPr>
              <a:t>[6]</a:t>
            </a:r>
            <a:r>
              <a:rPr lang="en-US" b="0" i="0" dirty="0">
                <a:solidFill>
                  <a:srgbClr val="202122"/>
                </a:solidFill>
                <a:effectLst/>
                <a:highlight>
                  <a:srgbClr val="FFFFFF"/>
                </a:highlight>
                <a:latin typeface="Arial" panose="020B0604020202020204" pitchFamily="34" charset="0"/>
              </a:rPr>
              <a:t> although for some organizations the revenue impact of high usage may affect profitability, compared to an option of sunk capital costs.</a:t>
            </a:r>
            <a:r>
              <a:rPr lang="en-US" b="0" i="0" u="none" strike="noStrike" baseline="30000" dirty="0">
                <a:solidFill>
                  <a:srgbClr val="202122"/>
                </a:solidFill>
                <a:effectLst/>
                <a:highlight>
                  <a:srgbClr val="FFFFFF"/>
                </a:highlight>
                <a:latin typeface="Arial" panose="020B0604020202020204" pitchFamily="34" charset="0"/>
                <a:hlinkClick r:id="rId6"/>
              </a:rPr>
              <a:t>[4]</a:t>
            </a:r>
            <a:endParaRPr lang="en-US" b="0" i="0" dirty="0">
              <a:solidFill>
                <a:srgbClr val="202122"/>
              </a:solidFill>
              <a:effectLst/>
              <a:highlight>
                <a:srgbClr val="FFFFFF"/>
              </a:highligh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76544BE1-E64B-4E4E-8897-79F9BD18DC4D}" type="slidenum">
              <a:rPr lang="en-US" smtClean="0"/>
              <a:t>11</a:t>
            </a:fld>
            <a:endParaRPr lang="en-US" dirty="0"/>
          </a:p>
        </p:txBody>
      </p:sp>
    </p:spTree>
    <p:extLst>
      <p:ext uri="{BB962C8B-B14F-4D97-AF65-F5344CB8AC3E}">
        <p14:creationId xmlns:p14="http://schemas.microsoft.com/office/powerpoint/2010/main" val="17488543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8867" y="2067905"/>
            <a:ext cx="2689348" cy="1990847"/>
          </a:xfrm>
          <a:prstGeom prst="rect">
            <a:avLst/>
          </a:prstGeom>
        </p:spPr>
      </p:pic>
      <p:sp>
        <p:nvSpPr>
          <p:cNvPr id="11" name="Rectangle 10"/>
          <p:cNvSpPr/>
          <p:nvPr userDrawn="1"/>
        </p:nvSpPr>
        <p:spPr>
          <a:xfrm>
            <a:off x="0" y="6607418"/>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3691462" y="2051009"/>
            <a:ext cx="7699023" cy="2020824"/>
          </a:xfrm>
          <a:prstGeom prst="rect">
            <a:avLst/>
          </a:prstGeom>
        </p:spPr>
        <p:txBody>
          <a:bodyPr anchor="ctr">
            <a:noAutofit/>
          </a:bodyPr>
          <a:lstStyle>
            <a:lvl1pPr marL="0" indent="0">
              <a:buNone/>
              <a:defRPr sz="3200" b="0" i="0" baseline="0">
                <a:latin typeface="Gotham Bold" charset="0"/>
                <a:ea typeface="Gotham Bold" charset="0"/>
                <a:cs typeface="Gotham Bold"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p:ph type="body" sz="quarter" idx="11" hasCustomPrompt="1"/>
          </p:nvPr>
        </p:nvSpPr>
        <p:spPr>
          <a:xfrm>
            <a:off x="3691462" y="4071833"/>
            <a:ext cx="7699023" cy="948752"/>
          </a:xfrm>
          <a:prstGeom prst="rect">
            <a:avLst/>
          </a:prstGeom>
        </p:spPr>
        <p:txBody>
          <a:bodyPr anchor="b">
            <a:noAutofit/>
          </a:bodyPr>
          <a:lstStyle>
            <a:lvl1pPr marL="0" indent="0">
              <a:lnSpc>
                <a:spcPct val="100000"/>
              </a:lnSpc>
              <a:spcBef>
                <a:spcPts val="0"/>
              </a:spcBef>
              <a:buNone/>
              <a:defRPr sz="2800" b="0" i="0" baseline="0">
                <a:latin typeface="Gotham Bold" charset="0"/>
                <a:ea typeface="Gotham Bold" charset="0"/>
                <a:cs typeface="Gotham Bold" charset="0"/>
              </a:defRPr>
            </a:lvl1pPr>
          </a:lstStyle>
          <a:p>
            <a:pPr lvl="0"/>
            <a:r>
              <a:rPr lang="en-US"/>
              <a:t>Click to Add Presenter Name and Title</a:t>
            </a:r>
          </a:p>
        </p:txBody>
      </p:sp>
      <p:sp>
        <p:nvSpPr>
          <p:cNvPr id="17" name="Text Placeholder 17"/>
          <p:cNvSpPr>
            <a:spLocks noGrp="1"/>
          </p:cNvSpPr>
          <p:nvPr>
            <p:ph type="body" sz="quarter" idx="12" hasCustomPrompt="1"/>
          </p:nvPr>
        </p:nvSpPr>
        <p:spPr>
          <a:xfrm>
            <a:off x="3691462" y="5020585"/>
            <a:ext cx="7699023" cy="488226"/>
          </a:xfrm>
          <a:prstGeom prst="rect">
            <a:avLst/>
          </a:prstGeom>
        </p:spPr>
        <p:txBody>
          <a:bodyPr anchor="b">
            <a:normAutofit/>
          </a:bodyPr>
          <a:lstStyle>
            <a:lvl1pPr marL="0" indent="0">
              <a:buNone/>
              <a:defRPr sz="2400" b="0" i="0" baseline="0">
                <a:latin typeface="Gotham Bold" charset="0"/>
                <a:ea typeface="Gotham Bold" charset="0"/>
                <a:cs typeface="Gotham Bold" charset="0"/>
              </a:defRPr>
            </a:lvl1pPr>
          </a:lstStyle>
          <a:p>
            <a:pPr lvl="0"/>
            <a:r>
              <a:rPr lang="en-US"/>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12192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45" y="230730"/>
            <a:ext cx="2433261"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502782" y="232219"/>
            <a:ext cx="2427068"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014287" y="230097"/>
            <a:ext cx="2157071"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259715" y="231327"/>
            <a:ext cx="2431536"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760631" y="231327"/>
            <a:ext cx="2431500" cy="1215436"/>
          </a:xfrm>
          <a:prstGeom prst="rect">
            <a:avLst/>
          </a:prstGeom>
        </p:spPr>
      </p:pic>
    </p:spTree>
    <p:extLst>
      <p:ext uri="{BB962C8B-B14F-4D97-AF65-F5344CB8AC3E}">
        <p14:creationId xmlns:p14="http://schemas.microsoft.com/office/powerpoint/2010/main" val="3169721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8520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8867" y="2067905"/>
            <a:ext cx="2689348" cy="1990847"/>
          </a:xfrm>
          <a:prstGeom prst="rect">
            <a:avLst/>
          </a:prstGeom>
        </p:spPr>
      </p:pic>
      <p:sp>
        <p:nvSpPr>
          <p:cNvPr id="11" name="Rectangle 10"/>
          <p:cNvSpPr/>
          <p:nvPr userDrawn="1"/>
        </p:nvSpPr>
        <p:spPr>
          <a:xfrm>
            <a:off x="0" y="6607418"/>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3691462" y="2051009"/>
            <a:ext cx="7699023" cy="2020824"/>
          </a:xfrm>
          <a:prstGeom prst="rect">
            <a:avLst/>
          </a:prstGeom>
        </p:spPr>
        <p:txBody>
          <a:bodyPr anchor="ctr">
            <a:noAutofit/>
          </a:bodyPr>
          <a:lstStyle>
            <a:lvl1pPr marL="0" indent="0">
              <a:buNone/>
              <a:defRPr sz="3200" b="0" i="0" baseline="0">
                <a:latin typeface="Gotham Bold" charset="0"/>
                <a:ea typeface="Gotham Bold" charset="0"/>
                <a:cs typeface="Gotham Bold"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p:ph type="body" sz="quarter" idx="11" hasCustomPrompt="1"/>
          </p:nvPr>
        </p:nvSpPr>
        <p:spPr>
          <a:xfrm>
            <a:off x="3691462" y="4071833"/>
            <a:ext cx="7699023" cy="948752"/>
          </a:xfrm>
          <a:prstGeom prst="rect">
            <a:avLst/>
          </a:prstGeom>
        </p:spPr>
        <p:txBody>
          <a:bodyPr anchor="b">
            <a:noAutofit/>
          </a:bodyPr>
          <a:lstStyle>
            <a:lvl1pPr marL="0" indent="0">
              <a:lnSpc>
                <a:spcPct val="100000"/>
              </a:lnSpc>
              <a:spcBef>
                <a:spcPts val="0"/>
              </a:spcBef>
              <a:buNone/>
              <a:defRPr sz="2800" b="0" i="0" baseline="0">
                <a:latin typeface="Gotham Bold" charset="0"/>
                <a:ea typeface="Gotham Bold" charset="0"/>
                <a:cs typeface="Gotham Bold" charset="0"/>
              </a:defRPr>
            </a:lvl1pPr>
          </a:lstStyle>
          <a:p>
            <a:pPr lvl="0"/>
            <a:r>
              <a:rPr lang="en-US"/>
              <a:t>Click to Add Presenter Name and Title</a:t>
            </a:r>
          </a:p>
        </p:txBody>
      </p:sp>
      <p:sp>
        <p:nvSpPr>
          <p:cNvPr id="17" name="Text Placeholder 17"/>
          <p:cNvSpPr>
            <a:spLocks noGrp="1"/>
          </p:cNvSpPr>
          <p:nvPr>
            <p:ph type="body" sz="quarter" idx="12" hasCustomPrompt="1"/>
          </p:nvPr>
        </p:nvSpPr>
        <p:spPr>
          <a:xfrm>
            <a:off x="3691462" y="5020585"/>
            <a:ext cx="7699023" cy="488226"/>
          </a:xfrm>
          <a:prstGeom prst="rect">
            <a:avLst/>
          </a:prstGeom>
        </p:spPr>
        <p:txBody>
          <a:bodyPr anchor="b">
            <a:normAutofit/>
          </a:bodyPr>
          <a:lstStyle>
            <a:lvl1pPr marL="0" indent="0">
              <a:buNone/>
              <a:defRPr sz="2400" b="0" i="0" baseline="0">
                <a:latin typeface="Gotham Bold" charset="0"/>
                <a:ea typeface="Gotham Bold" charset="0"/>
                <a:cs typeface="Gotham Bold" charset="0"/>
              </a:defRPr>
            </a:lvl1pPr>
          </a:lstStyle>
          <a:p>
            <a:pPr lvl="0"/>
            <a:r>
              <a:rPr lang="en-US"/>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12192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45" y="230730"/>
            <a:ext cx="2433261"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502782" y="232219"/>
            <a:ext cx="2427068"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014287" y="230097"/>
            <a:ext cx="2157071"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259715" y="231327"/>
            <a:ext cx="2431536"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9760631" y="231327"/>
            <a:ext cx="2431500" cy="1215436"/>
          </a:xfrm>
          <a:prstGeom prst="rect">
            <a:avLst/>
          </a:prstGeom>
        </p:spPr>
      </p:pic>
    </p:spTree>
    <p:extLst>
      <p:ext uri="{BB962C8B-B14F-4D97-AF65-F5344CB8AC3E}">
        <p14:creationId xmlns:p14="http://schemas.microsoft.com/office/powerpoint/2010/main" val="20080417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8867" y="2067905"/>
            <a:ext cx="2689348" cy="1990847"/>
          </a:xfrm>
          <a:prstGeom prst="rect">
            <a:avLst/>
          </a:prstGeom>
        </p:spPr>
      </p:pic>
      <p:sp>
        <p:nvSpPr>
          <p:cNvPr id="11" name="Rectangle 10"/>
          <p:cNvSpPr/>
          <p:nvPr userDrawn="1"/>
        </p:nvSpPr>
        <p:spPr>
          <a:xfrm>
            <a:off x="0" y="6607418"/>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3691462" y="2051009"/>
            <a:ext cx="7699023" cy="2020824"/>
          </a:xfrm>
          <a:prstGeom prst="rect">
            <a:avLst/>
          </a:prstGeom>
        </p:spPr>
        <p:txBody>
          <a:bodyPr anchor="ctr">
            <a:noAutofit/>
          </a:bodyPr>
          <a:lstStyle>
            <a:lvl1pPr marL="0" indent="0">
              <a:buNone/>
              <a:defRPr sz="3200" b="0" i="0" baseline="0">
                <a:latin typeface="Gotham Bold" charset="0"/>
                <a:ea typeface="Gotham Bold" charset="0"/>
                <a:cs typeface="Gotham Bold"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p:ph type="body" sz="quarter" idx="11" hasCustomPrompt="1"/>
          </p:nvPr>
        </p:nvSpPr>
        <p:spPr>
          <a:xfrm>
            <a:off x="3691462" y="4071833"/>
            <a:ext cx="7699023" cy="948752"/>
          </a:xfrm>
          <a:prstGeom prst="rect">
            <a:avLst/>
          </a:prstGeom>
        </p:spPr>
        <p:txBody>
          <a:bodyPr anchor="b">
            <a:noAutofit/>
          </a:bodyPr>
          <a:lstStyle>
            <a:lvl1pPr marL="0" indent="0">
              <a:lnSpc>
                <a:spcPct val="100000"/>
              </a:lnSpc>
              <a:spcBef>
                <a:spcPts val="0"/>
              </a:spcBef>
              <a:buNone/>
              <a:defRPr sz="2800" b="0" i="0" baseline="0">
                <a:latin typeface="Gotham Bold" charset="0"/>
                <a:ea typeface="Gotham Bold" charset="0"/>
                <a:cs typeface="Gotham Bold" charset="0"/>
              </a:defRPr>
            </a:lvl1pPr>
          </a:lstStyle>
          <a:p>
            <a:pPr lvl="0"/>
            <a:r>
              <a:rPr lang="en-US"/>
              <a:t>Click to Add Presenter Name and Title</a:t>
            </a:r>
          </a:p>
        </p:txBody>
      </p:sp>
      <p:sp>
        <p:nvSpPr>
          <p:cNvPr id="17" name="Text Placeholder 17"/>
          <p:cNvSpPr>
            <a:spLocks noGrp="1"/>
          </p:cNvSpPr>
          <p:nvPr>
            <p:ph type="body" sz="quarter" idx="12" hasCustomPrompt="1"/>
          </p:nvPr>
        </p:nvSpPr>
        <p:spPr>
          <a:xfrm>
            <a:off x="3691462" y="5020585"/>
            <a:ext cx="7699023" cy="488226"/>
          </a:xfrm>
          <a:prstGeom prst="rect">
            <a:avLst/>
          </a:prstGeom>
        </p:spPr>
        <p:txBody>
          <a:bodyPr anchor="b">
            <a:normAutofit/>
          </a:bodyPr>
          <a:lstStyle>
            <a:lvl1pPr marL="0" indent="0">
              <a:buNone/>
              <a:defRPr sz="2400" b="0" i="0" baseline="0">
                <a:latin typeface="Gotham Bold" charset="0"/>
                <a:ea typeface="Gotham Bold" charset="0"/>
                <a:cs typeface="Gotham Bold" charset="0"/>
              </a:defRPr>
            </a:lvl1pPr>
          </a:lstStyle>
          <a:p>
            <a:pPr lvl="0"/>
            <a:r>
              <a:rPr lang="en-US"/>
              <a:t>Click to Add Date</a:t>
            </a:r>
          </a:p>
        </p:txBody>
      </p:sp>
      <p:sp>
        <p:nvSpPr>
          <p:cNvPr id="14" name="Rectangle 13"/>
          <p:cNvSpPr/>
          <p:nvPr userDrawn="1"/>
        </p:nvSpPr>
        <p:spPr>
          <a:xfrm>
            <a:off x="0" y="3860"/>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2849241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8355" y="2061986"/>
            <a:ext cx="2698311" cy="1998871"/>
          </a:xfrm>
          <a:prstGeom prst="rect">
            <a:avLst/>
          </a:prstGeom>
        </p:spPr>
      </p:pic>
      <p:sp>
        <p:nvSpPr>
          <p:cNvPr id="10" name="Rectangle 9"/>
          <p:cNvSpPr/>
          <p:nvPr userDrawn="1"/>
        </p:nvSpPr>
        <p:spPr>
          <a:xfrm>
            <a:off x="0" y="3860"/>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3691462" y="2051009"/>
            <a:ext cx="7699023" cy="2020824"/>
          </a:xfrm>
          <a:prstGeom prst="rect">
            <a:avLst/>
          </a:prstGeom>
        </p:spPr>
        <p:txBody>
          <a:bodyPr anchor="ctr">
            <a:noAutofit/>
          </a:bodyPr>
          <a:lstStyle>
            <a:lvl1pPr marL="0" indent="0">
              <a:buNone/>
              <a:defRPr sz="3200" b="0" i="0" baseline="0">
                <a:latin typeface="Gotham Bold" charset="0"/>
                <a:ea typeface="Gotham Bold" charset="0"/>
                <a:cs typeface="Gotham Bold"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p:ph type="body" sz="quarter" idx="11" hasCustomPrompt="1"/>
          </p:nvPr>
        </p:nvSpPr>
        <p:spPr>
          <a:xfrm>
            <a:off x="3691462" y="4071833"/>
            <a:ext cx="7699023" cy="948752"/>
          </a:xfrm>
          <a:prstGeom prst="rect">
            <a:avLst/>
          </a:prstGeom>
        </p:spPr>
        <p:txBody>
          <a:bodyPr anchor="b">
            <a:noAutofit/>
          </a:bodyPr>
          <a:lstStyle>
            <a:lvl1pPr marL="0" indent="0">
              <a:lnSpc>
                <a:spcPct val="100000"/>
              </a:lnSpc>
              <a:spcBef>
                <a:spcPts val="0"/>
              </a:spcBef>
              <a:buNone/>
              <a:defRPr sz="2800" b="0" i="0" baseline="0">
                <a:latin typeface="Gotham Bold" charset="0"/>
                <a:ea typeface="Gotham Bold" charset="0"/>
                <a:cs typeface="Gotham Bold" charset="0"/>
              </a:defRPr>
            </a:lvl1pPr>
          </a:lstStyle>
          <a:p>
            <a:pPr lvl="0"/>
            <a:r>
              <a:rPr lang="en-US"/>
              <a:t>Click to Add Presenter Name and Title</a:t>
            </a:r>
          </a:p>
        </p:txBody>
      </p:sp>
      <p:sp>
        <p:nvSpPr>
          <p:cNvPr id="17" name="Text Placeholder 17"/>
          <p:cNvSpPr>
            <a:spLocks noGrp="1"/>
          </p:cNvSpPr>
          <p:nvPr>
            <p:ph type="body" sz="quarter" idx="12" hasCustomPrompt="1"/>
          </p:nvPr>
        </p:nvSpPr>
        <p:spPr>
          <a:xfrm>
            <a:off x="3691462" y="5020585"/>
            <a:ext cx="7699023" cy="488226"/>
          </a:xfrm>
          <a:prstGeom prst="rect">
            <a:avLst/>
          </a:prstGeom>
        </p:spPr>
        <p:txBody>
          <a:bodyPr anchor="b">
            <a:normAutofit/>
          </a:bodyPr>
          <a:lstStyle>
            <a:lvl1pPr marL="0" indent="0">
              <a:buNone/>
              <a:defRPr sz="2400" b="0" i="0" baseline="0">
                <a:latin typeface="Gotham Bold" charset="0"/>
                <a:ea typeface="Gotham Bold" charset="0"/>
                <a:cs typeface="Gotham Bold" charset="0"/>
              </a:defRPr>
            </a:lvl1pPr>
          </a:lstStyle>
          <a:p>
            <a:pPr lvl="0"/>
            <a:r>
              <a:rPr lang="en-US"/>
              <a:t>Click to Add Date</a:t>
            </a:r>
          </a:p>
        </p:txBody>
      </p:sp>
    </p:spTree>
    <p:extLst>
      <p:ext uri="{BB962C8B-B14F-4D97-AF65-F5344CB8AC3E}">
        <p14:creationId xmlns:p14="http://schemas.microsoft.com/office/powerpoint/2010/main" val="6579707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1"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838200" y="1447801"/>
            <a:ext cx="10517717" cy="4795307"/>
          </a:xfrm>
          <a:prstGeom prst="rect">
            <a:avLst/>
          </a:prstGeom>
        </p:spPr>
        <p:txBody>
          <a:bodyPr>
            <a:noAutofit/>
          </a:bodyPr>
          <a:lstStyle>
            <a:lvl1pPr marL="228600" indent="-228600">
              <a:lnSpc>
                <a:spcPct val="100000"/>
              </a:lnSpc>
              <a:spcBef>
                <a:spcPts val="1200"/>
              </a:spcBef>
              <a:defRPr sz="2800" b="1" i="0">
                <a:latin typeface="Gotham Bold" charset="0"/>
                <a:ea typeface="Gotham Bold" charset="0"/>
                <a:cs typeface="Gotham Bold" charset="0"/>
              </a:defRPr>
            </a:lvl1pPr>
            <a:lvl2pPr marL="576263" indent="-233363">
              <a:lnSpc>
                <a:spcPct val="100000"/>
              </a:lnSpc>
              <a:buFont typeface="Franklin Gothic Medium" panose="020B0603020102020204" pitchFamily="34" charset="0"/>
              <a:buChar char="−"/>
              <a:defRPr sz="2400" b="1" i="0">
                <a:latin typeface="Gotham Bold" charset="0"/>
                <a:ea typeface="Gotham Bold" charset="0"/>
                <a:cs typeface="Gotham Bold" charset="0"/>
              </a:defRPr>
            </a:lvl2pPr>
            <a:lvl3pPr marL="973138" indent="-228600">
              <a:lnSpc>
                <a:spcPct val="100000"/>
              </a:lnSpc>
              <a:defRPr sz="2000" b="1" i="0">
                <a:latin typeface="Gotham Bold" charset="0"/>
                <a:ea typeface="Gotham Bold" charset="0"/>
                <a:cs typeface="Gotham Bold"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696383" y="6243108"/>
            <a:ext cx="10656007" cy="330200"/>
          </a:xfrm>
          <a:prstGeom prst="rect">
            <a:avLst/>
          </a:prstGeom>
        </p:spPr>
        <p:txBody>
          <a:bodyPr anchor="b">
            <a:noAutofit/>
          </a:bodyPr>
          <a:lstStyle>
            <a:lvl1pPr marL="0" indent="0">
              <a:lnSpc>
                <a:spcPct val="100000"/>
              </a:lnSpc>
              <a:spcBef>
                <a:spcPts val="0"/>
              </a:spcBef>
              <a:buNone/>
              <a:defRPr sz="1200" b="1" i="0" baseline="0">
                <a:latin typeface="Gotham Bold" charset="0"/>
                <a:ea typeface="Gotham Bold" charset="0"/>
                <a:cs typeface="Gotham Bold" charset="0"/>
              </a:defRPr>
            </a:lvl1pPr>
          </a:lstStyle>
          <a:p>
            <a:pPr lvl="0"/>
            <a:r>
              <a:rPr lang="en-US"/>
              <a:t>Click to add footnote, reference or source</a:t>
            </a:r>
          </a:p>
        </p:txBody>
      </p:sp>
      <p:cxnSp>
        <p:nvCxnSpPr>
          <p:cNvPr id="18" name="Straight Connector 17"/>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4962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0"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838200" y="1335573"/>
            <a:ext cx="10517717" cy="1212895"/>
          </a:xfrm>
          <a:prstGeom prst="rect">
            <a:avLst/>
          </a:prstGeom>
        </p:spPr>
        <p:txBody>
          <a:bodyPr>
            <a:noAutofit/>
          </a:bodyPr>
          <a:lstStyle>
            <a:lvl1pPr marL="228600" indent="-228600">
              <a:lnSpc>
                <a:spcPct val="100000"/>
              </a:lnSpc>
              <a:spcBef>
                <a:spcPts val="0"/>
              </a:spcBef>
              <a:defRPr sz="2000" b="0" i="0">
                <a:latin typeface="Gotham Bold" charset="0"/>
                <a:ea typeface="Gotham Bold" charset="0"/>
                <a:cs typeface="Gotham Bold" charset="0"/>
              </a:defRPr>
            </a:lvl1pPr>
            <a:lvl2pPr marL="576263" indent="-233363">
              <a:lnSpc>
                <a:spcPct val="100000"/>
              </a:lnSpc>
              <a:spcBef>
                <a:spcPts val="0"/>
              </a:spcBef>
              <a:buFont typeface="Franklin Gothic Medium" panose="020B0603020102020204" pitchFamily="34" charset="0"/>
              <a:buChar char="−"/>
              <a:defRPr sz="2000" b="0" i="0">
                <a:latin typeface="Gotham Bold" charset="0"/>
                <a:ea typeface="Gotham Bold" charset="0"/>
                <a:cs typeface="Gotham Bold" charset="0"/>
              </a:defRPr>
            </a:lvl2pPr>
            <a:lvl3pPr marL="973138" indent="-228600">
              <a:lnSpc>
                <a:spcPct val="100000"/>
              </a:lnSpc>
              <a:spcBef>
                <a:spcPts val="0"/>
              </a:spcBef>
              <a:defRPr sz="2000" b="0" i="0">
                <a:latin typeface="Gotham Bold" charset="0"/>
                <a:ea typeface="Gotham Bold" charset="0"/>
                <a:cs typeface="Gotham Bold"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696383" y="6251575"/>
            <a:ext cx="10656007" cy="330200"/>
          </a:xfrm>
          <a:prstGeom prst="rect">
            <a:avLst/>
          </a:prstGeom>
        </p:spPr>
        <p:txBody>
          <a:bodyPr anchor="b">
            <a:noAutofit/>
          </a:bodyPr>
          <a:lstStyle>
            <a:lvl1pPr marL="0" indent="0">
              <a:lnSpc>
                <a:spcPct val="100000"/>
              </a:lnSpc>
              <a:spcBef>
                <a:spcPts val="0"/>
              </a:spcBef>
              <a:buNone/>
              <a:defRPr sz="1200" b="0" i="0" baseline="0">
                <a:latin typeface="Gotham Bold" charset="0"/>
                <a:ea typeface="Gotham Bold" charset="0"/>
                <a:cs typeface="Gotham Bold" charset="0"/>
              </a:defRPr>
            </a:lvl1pPr>
          </a:lstStyle>
          <a:p>
            <a:pPr lvl="0"/>
            <a:r>
              <a:rPr lang="en-US"/>
              <a:t>Click to add footnote, reference or source</a:t>
            </a:r>
          </a:p>
        </p:txBody>
      </p:sp>
      <p:sp>
        <p:nvSpPr>
          <p:cNvPr id="12" name="Content Placeholder 11"/>
          <p:cNvSpPr>
            <a:spLocks noGrp="1"/>
          </p:cNvSpPr>
          <p:nvPr>
            <p:ph sz="quarter" idx="14" hasCustomPrompt="1"/>
          </p:nvPr>
        </p:nvSpPr>
        <p:spPr>
          <a:xfrm>
            <a:off x="829733" y="2548467"/>
            <a:ext cx="10526184" cy="3694230"/>
          </a:xfrm>
          <a:prstGeom prst="rect">
            <a:avLst/>
          </a:prstGeom>
        </p:spPr>
        <p:txBody>
          <a:bodyPr/>
          <a:lstStyle>
            <a:lvl1pPr marL="0" indent="0" algn="ctr">
              <a:buNone/>
              <a:defRPr sz="2400" b="0" i="0" baseline="0">
                <a:latin typeface="Gotham Bold" charset="0"/>
                <a:ea typeface="Gotham Bold" charset="0"/>
                <a:cs typeface="Gotham Bold" charset="0"/>
              </a:defRPr>
            </a:lvl1pPr>
          </a:lstStyle>
          <a:p>
            <a:pPr lvl="0"/>
            <a:r>
              <a:rPr lang="en-US"/>
              <a:t>Click icon below to add table or chart</a:t>
            </a:r>
          </a:p>
        </p:txBody>
      </p:sp>
      <p:cxnSp>
        <p:nvCxnSpPr>
          <p:cNvPr id="7" name="Straight Connector 6"/>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78996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0"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699911" y="6249458"/>
            <a:ext cx="10656007" cy="330200"/>
          </a:xfrm>
          <a:prstGeom prst="rect">
            <a:avLst/>
          </a:prstGeom>
        </p:spPr>
        <p:txBody>
          <a:bodyPr anchor="b">
            <a:noAutofit/>
          </a:bodyPr>
          <a:lstStyle>
            <a:lvl1pPr marL="0" indent="0">
              <a:lnSpc>
                <a:spcPct val="100000"/>
              </a:lnSpc>
              <a:spcBef>
                <a:spcPts val="0"/>
              </a:spcBef>
              <a:buNone/>
              <a:defRPr sz="1200" b="0" i="0" baseline="0">
                <a:latin typeface="Gotham Bold" charset="0"/>
                <a:ea typeface="Gotham Bold" charset="0"/>
                <a:cs typeface="Gotham Bold"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829733" y="1335573"/>
            <a:ext cx="10526184" cy="4902890"/>
          </a:xfrm>
          <a:prstGeom prst="rect">
            <a:avLst/>
          </a:prstGeom>
        </p:spPr>
        <p:txBody>
          <a:bodyPr/>
          <a:lstStyle>
            <a:lvl1pPr marL="0" indent="0" algn="ctr">
              <a:buNone/>
              <a:defRPr b="0" i="0" baseline="0">
                <a:latin typeface="Gotham Bold" charset="0"/>
                <a:ea typeface="Gotham Bold" charset="0"/>
                <a:cs typeface="Gotham Bold" charset="0"/>
              </a:defRPr>
            </a:lvl1pPr>
          </a:lstStyle>
          <a:p>
            <a:pPr lvl="0"/>
            <a:r>
              <a:rPr lang="en-US"/>
              <a:t>Click icon below to add table or chart</a:t>
            </a:r>
          </a:p>
        </p:txBody>
      </p:sp>
      <p:cxnSp>
        <p:nvCxnSpPr>
          <p:cNvPr id="6" name="Straight Connector 5"/>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60845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0"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699911" y="6249458"/>
            <a:ext cx="10656007" cy="330200"/>
          </a:xfrm>
          <a:prstGeom prst="rect">
            <a:avLst/>
          </a:prstGeom>
        </p:spPr>
        <p:txBody>
          <a:bodyPr anchor="b">
            <a:noAutofit/>
          </a:bodyPr>
          <a:lstStyle>
            <a:lvl1pPr marL="0" indent="0">
              <a:lnSpc>
                <a:spcPct val="100000"/>
              </a:lnSpc>
              <a:spcBef>
                <a:spcPts val="0"/>
              </a:spcBef>
              <a:buNone/>
              <a:defRPr sz="1200" b="0" i="0" baseline="0">
                <a:latin typeface="Gotham Bold" charset="0"/>
                <a:ea typeface="Gotham Bold" charset="0"/>
                <a:cs typeface="Gotham Bold" charset="0"/>
              </a:defRPr>
            </a:lvl1pPr>
          </a:lstStyle>
          <a:p>
            <a:pPr lvl="0"/>
            <a:r>
              <a:rPr lang="en-US"/>
              <a:t>Click to add footnote, reference or source</a:t>
            </a:r>
          </a:p>
        </p:txBody>
      </p:sp>
      <p:sp>
        <p:nvSpPr>
          <p:cNvPr id="12" name="Content Placeholder 11"/>
          <p:cNvSpPr>
            <a:spLocks noGrp="1"/>
          </p:cNvSpPr>
          <p:nvPr>
            <p:ph sz="quarter" idx="14" hasCustomPrompt="1"/>
          </p:nvPr>
        </p:nvSpPr>
        <p:spPr>
          <a:xfrm>
            <a:off x="829732" y="1845731"/>
            <a:ext cx="5120640" cy="4392732"/>
          </a:xfrm>
          <a:prstGeom prst="rect">
            <a:avLst/>
          </a:prstGeom>
        </p:spPr>
        <p:txBody>
          <a:bodyPr/>
          <a:lstStyle>
            <a:lvl1pPr marL="0" indent="0" algn="ctr">
              <a:buNone/>
              <a:defRPr sz="2000" b="0" i="0" baseline="0">
                <a:latin typeface="Gotham Bold" charset="0"/>
                <a:ea typeface="Gotham Bold" charset="0"/>
                <a:cs typeface="Gotham Bold" charset="0"/>
              </a:defRPr>
            </a:lvl1pPr>
          </a:lstStyle>
          <a:p>
            <a:pPr lvl="0"/>
            <a:r>
              <a:rPr lang="en-US"/>
              <a:t>Click icon below to add table, chart, image</a:t>
            </a:r>
          </a:p>
        </p:txBody>
      </p:sp>
      <p:sp>
        <p:nvSpPr>
          <p:cNvPr id="10" name="Content Placeholder 11"/>
          <p:cNvSpPr>
            <a:spLocks noGrp="1"/>
          </p:cNvSpPr>
          <p:nvPr>
            <p:ph sz="quarter" idx="15" hasCustomPrompt="1"/>
          </p:nvPr>
        </p:nvSpPr>
        <p:spPr>
          <a:xfrm>
            <a:off x="6220176" y="1845731"/>
            <a:ext cx="5120640" cy="4392732"/>
          </a:xfrm>
          <a:prstGeom prst="rect">
            <a:avLst/>
          </a:prstGeom>
        </p:spPr>
        <p:txBody>
          <a:bodyPr/>
          <a:lstStyle>
            <a:lvl1pPr marL="0" indent="0" algn="ctr">
              <a:buNone/>
              <a:defRPr sz="2000" b="0" i="0" baseline="0">
                <a:latin typeface="Gotham Bold" charset="0"/>
                <a:ea typeface="Gotham Bold" charset="0"/>
                <a:cs typeface="Gotham Bold" charset="0"/>
              </a:defRPr>
            </a:lvl1pPr>
          </a:lstStyle>
          <a:p>
            <a:pPr lvl="0"/>
            <a:r>
              <a:rPr lang="en-US"/>
              <a:t>Click icon below to add table, chart, image</a:t>
            </a:r>
          </a:p>
        </p:txBody>
      </p:sp>
      <p:sp>
        <p:nvSpPr>
          <p:cNvPr id="4" name="Text Placeholder 3"/>
          <p:cNvSpPr>
            <a:spLocks noGrp="1"/>
          </p:cNvSpPr>
          <p:nvPr>
            <p:ph type="body" sz="quarter" idx="16" hasCustomPrompt="1"/>
          </p:nvPr>
        </p:nvSpPr>
        <p:spPr>
          <a:xfrm>
            <a:off x="829733" y="1278465"/>
            <a:ext cx="5120640" cy="500063"/>
          </a:xfrm>
          <a:prstGeom prst="rect">
            <a:avLst/>
          </a:prstGeom>
        </p:spPr>
        <p:txBody>
          <a:bodyPr anchor="b">
            <a:noAutofit/>
          </a:bodyPr>
          <a:lstStyle>
            <a:lvl1pPr marL="0" indent="0" algn="ctr">
              <a:buNone/>
              <a:defRPr sz="2400" b="0" i="0">
                <a:latin typeface="Gotham Bold" charset="0"/>
                <a:ea typeface="Gotham Bold" charset="0"/>
                <a:cs typeface="Gotham Bold" charset="0"/>
              </a:defRPr>
            </a:lvl1pPr>
          </a:lstStyle>
          <a:p>
            <a:pPr lvl="0"/>
            <a:r>
              <a:rPr lang="en-US"/>
              <a:t>Click to add title</a:t>
            </a:r>
          </a:p>
        </p:txBody>
      </p:sp>
      <p:sp>
        <p:nvSpPr>
          <p:cNvPr id="13" name="Text Placeholder 3"/>
          <p:cNvSpPr>
            <a:spLocks noGrp="1"/>
          </p:cNvSpPr>
          <p:nvPr>
            <p:ph type="body" sz="quarter" idx="17" hasCustomPrompt="1"/>
          </p:nvPr>
        </p:nvSpPr>
        <p:spPr>
          <a:xfrm>
            <a:off x="6220176" y="1278465"/>
            <a:ext cx="5120640" cy="500063"/>
          </a:xfrm>
          <a:prstGeom prst="rect">
            <a:avLst/>
          </a:prstGeom>
        </p:spPr>
        <p:txBody>
          <a:bodyPr anchor="b">
            <a:noAutofit/>
          </a:bodyPr>
          <a:lstStyle>
            <a:lvl1pPr marL="0" indent="0" algn="ctr">
              <a:buNone/>
              <a:defRPr sz="2400" b="0" i="0">
                <a:latin typeface="Gotham Bold" charset="0"/>
                <a:ea typeface="Gotham Bold" charset="0"/>
                <a:cs typeface="Gotham Bold" charset="0"/>
              </a:defRPr>
            </a:lvl1pPr>
          </a:lstStyle>
          <a:p>
            <a:pPr lvl="0"/>
            <a:r>
              <a:rPr lang="en-US"/>
              <a:t>Click to add title</a:t>
            </a:r>
          </a:p>
        </p:txBody>
      </p:sp>
      <p:cxnSp>
        <p:nvCxnSpPr>
          <p:cNvPr id="11" name="Straight Connector 10"/>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34581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829734" y="1849439"/>
            <a:ext cx="5120217" cy="4402137"/>
          </a:xfrm>
          <a:prstGeom prst="rect">
            <a:avLst/>
          </a:prstGeom>
        </p:spPr>
        <p:txBody>
          <a:bodyPr>
            <a:noAutofit/>
          </a:bodyPr>
          <a:lstStyle>
            <a:lvl1pPr>
              <a:lnSpc>
                <a:spcPct val="100000"/>
              </a:lnSpc>
              <a:spcBef>
                <a:spcPts val="0"/>
              </a:spcBef>
              <a:spcAft>
                <a:spcPts val="0"/>
              </a:spcAft>
              <a:defRPr sz="2000" b="0" i="0">
                <a:latin typeface="Gotham Bold" charset="0"/>
                <a:ea typeface="Gotham Bold" charset="0"/>
                <a:cs typeface="Gotham Bold" charset="0"/>
              </a:defRPr>
            </a:lvl1pPr>
            <a:lvl2pPr marL="514350" indent="-171450">
              <a:buFont typeface="Franklin Gothic Medium Cond" panose="020B0606030402020204" pitchFamily="34" charset="0"/>
              <a:buChar char="–"/>
              <a:defRPr sz="2000" b="0" i="0">
                <a:latin typeface="Gotham Bold" charset="0"/>
                <a:ea typeface="Gotham Bold" charset="0"/>
                <a:cs typeface="Gotham Bold" charset="0"/>
              </a:defRPr>
            </a:lvl2pPr>
            <a:lvl3pPr>
              <a:defRPr sz="2000" b="0" i="0">
                <a:latin typeface="Gotham Bold" charset="0"/>
                <a:ea typeface="Gotham Bold" charset="0"/>
                <a:cs typeface="Gotham Bold" charset="0"/>
              </a:defRPr>
            </a:lvl3pPr>
          </a:lstStyle>
          <a:p>
            <a:pPr lvl="0"/>
            <a:r>
              <a:rPr lang="en-US"/>
              <a:t>Click to add bullets</a:t>
            </a:r>
          </a:p>
          <a:p>
            <a:pPr lvl="1"/>
            <a:r>
              <a:rPr lang="en-US"/>
              <a:t>Bullet 2</a:t>
            </a:r>
          </a:p>
          <a:p>
            <a:pPr lvl="2"/>
            <a:r>
              <a:rPr lang="en-US"/>
              <a:t>Bullet 3</a:t>
            </a:r>
          </a:p>
        </p:txBody>
      </p:sp>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0"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699911" y="6251575"/>
            <a:ext cx="10656007" cy="330200"/>
          </a:xfrm>
          <a:prstGeom prst="rect">
            <a:avLst/>
          </a:prstGeom>
        </p:spPr>
        <p:txBody>
          <a:bodyPr anchor="b">
            <a:noAutofit/>
          </a:bodyPr>
          <a:lstStyle>
            <a:lvl1pPr marL="0" indent="0">
              <a:lnSpc>
                <a:spcPct val="100000"/>
              </a:lnSpc>
              <a:spcBef>
                <a:spcPts val="0"/>
              </a:spcBef>
              <a:buNone/>
              <a:defRPr sz="1200" b="0" i="0" baseline="0">
                <a:latin typeface="Gotham Bold" charset="0"/>
                <a:ea typeface="Gotham Bold" charset="0"/>
                <a:cs typeface="Gotham Bold" charset="0"/>
              </a:defRPr>
            </a:lvl1pPr>
          </a:lstStyle>
          <a:p>
            <a:pPr lvl="0"/>
            <a:r>
              <a:rPr lang="en-US"/>
              <a:t>Click to add footnote, reference or source</a:t>
            </a:r>
          </a:p>
        </p:txBody>
      </p:sp>
      <p:sp>
        <p:nvSpPr>
          <p:cNvPr id="4" name="Text Placeholder 3"/>
          <p:cNvSpPr>
            <a:spLocks noGrp="1"/>
          </p:cNvSpPr>
          <p:nvPr>
            <p:ph type="body" sz="quarter" idx="16" hasCustomPrompt="1"/>
          </p:nvPr>
        </p:nvSpPr>
        <p:spPr>
          <a:xfrm>
            <a:off x="829733" y="1278465"/>
            <a:ext cx="5120640" cy="500063"/>
          </a:xfrm>
          <a:prstGeom prst="rect">
            <a:avLst/>
          </a:prstGeom>
        </p:spPr>
        <p:txBody>
          <a:bodyPr anchor="b">
            <a:noAutofit/>
          </a:bodyPr>
          <a:lstStyle>
            <a:lvl1pPr marL="0" indent="0" algn="ctr">
              <a:buNone/>
              <a:defRPr sz="2400" b="0" i="0">
                <a:latin typeface="Gotham Bold" charset="0"/>
                <a:ea typeface="Gotham Bold" charset="0"/>
                <a:cs typeface="Gotham Bold" charset="0"/>
              </a:defRPr>
            </a:lvl1pPr>
          </a:lstStyle>
          <a:p>
            <a:pPr lvl="0"/>
            <a:r>
              <a:rPr lang="en-US"/>
              <a:t>Click to add title</a:t>
            </a:r>
          </a:p>
        </p:txBody>
      </p:sp>
      <p:sp>
        <p:nvSpPr>
          <p:cNvPr id="13" name="Text Placeholder 3"/>
          <p:cNvSpPr>
            <a:spLocks noGrp="1"/>
          </p:cNvSpPr>
          <p:nvPr>
            <p:ph type="body" sz="quarter" idx="17" hasCustomPrompt="1"/>
          </p:nvPr>
        </p:nvSpPr>
        <p:spPr>
          <a:xfrm>
            <a:off x="6220176" y="1278465"/>
            <a:ext cx="5120640" cy="500063"/>
          </a:xfrm>
          <a:prstGeom prst="rect">
            <a:avLst/>
          </a:prstGeom>
        </p:spPr>
        <p:txBody>
          <a:bodyPr anchor="b">
            <a:noAutofit/>
          </a:bodyPr>
          <a:lstStyle>
            <a:lvl1pPr marL="0" indent="0" algn="ctr">
              <a:buNone/>
              <a:defRPr sz="2400" b="0" i="0">
                <a:latin typeface="Gotham Bold" charset="0"/>
                <a:ea typeface="Gotham Bold" charset="0"/>
                <a:cs typeface="Gotham Bold" charset="0"/>
              </a:defRPr>
            </a:lvl1pPr>
          </a:lstStyle>
          <a:p>
            <a:pPr lvl="0"/>
            <a:r>
              <a:rPr lang="en-US"/>
              <a:t>Click to add title</a:t>
            </a:r>
          </a:p>
        </p:txBody>
      </p:sp>
      <p:sp>
        <p:nvSpPr>
          <p:cNvPr id="15" name="Text Placeholder 5"/>
          <p:cNvSpPr>
            <a:spLocks noGrp="1"/>
          </p:cNvSpPr>
          <p:nvPr>
            <p:ph type="body" sz="quarter" idx="19" hasCustomPrompt="1"/>
          </p:nvPr>
        </p:nvSpPr>
        <p:spPr>
          <a:xfrm>
            <a:off x="6220600" y="1840560"/>
            <a:ext cx="5120217" cy="4402137"/>
          </a:xfrm>
          <a:prstGeom prst="rect">
            <a:avLst/>
          </a:prstGeom>
        </p:spPr>
        <p:txBody>
          <a:bodyPr>
            <a:noAutofit/>
          </a:bodyPr>
          <a:lstStyle>
            <a:lvl1pPr>
              <a:lnSpc>
                <a:spcPct val="100000"/>
              </a:lnSpc>
              <a:spcBef>
                <a:spcPts val="0"/>
              </a:spcBef>
              <a:spcAft>
                <a:spcPts val="0"/>
              </a:spcAft>
              <a:defRPr sz="2000" b="0" i="0">
                <a:latin typeface="Gotham Bold" charset="0"/>
                <a:ea typeface="Gotham Bold" charset="0"/>
                <a:cs typeface="Gotham Bold" charset="0"/>
              </a:defRPr>
            </a:lvl1pPr>
            <a:lvl2pPr marL="514350" indent="-171450">
              <a:buFont typeface="Franklin Gothic Medium Cond" panose="020B0606030402020204" pitchFamily="34" charset="0"/>
              <a:buChar char="–"/>
              <a:defRPr sz="2000" b="0" i="0" baseline="0">
                <a:latin typeface="Gotham Bold" charset="0"/>
                <a:ea typeface="Gotham Bold" charset="0"/>
                <a:cs typeface="Gotham Bold" charset="0"/>
              </a:defRPr>
            </a:lvl2pPr>
            <a:lvl3pPr>
              <a:defRPr sz="2000" b="0" i="0" baseline="0">
                <a:latin typeface="Gotham Bold" charset="0"/>
                <a:ea typeface="Gotham Bold" charset="0"/>
                <a:cs typeface="Gotham Bold" charset="0"/>
              </a:defRPr>
            </a:lvl3pPr>
          </a:lstStyle>
          <a:p>
            <a:pPr lvl="0"/>
            <a:r>
              <a:rPr lang="en-US"/>
              <a:t>Click to add bullets</a:t>
            </a:r>
          </a:p>
          <a:p>
            <a:pPr lvl="1"/>
            <a:r>
              <a:rPr lang="en-US"/>
              <a:t>Bullet 2</a:t>
            </a:r>
          </a:p>
          <a:p>
            <a:pPr lvl="2"/>
            <a:r>
              <a:rPr lang="en-US"/>
              <a:t>Bullet 3</a:t>
            </a:r>
          </a:p>
        </p:txBody>
      </p:sp>
      <p:cxnSp>
        <p:nvCxnSpPr>
          <p:cNvPr id="9" name="Straight Connector 8"/>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04764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0"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9198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8867" y="2067905"/>
            <a:ext cx="2689348" cy="1990847"/>
          </a:xfrm>
          <a:prstGeom prst="rect">
            <a:avLst/>
          </a:prstGeom>
        </p:spPr>
      </p:pic>
      <p:sp>
        <p:nvSpPr>
          <p:cNvPr id="11" name="Rectangle 10"/>
          <p:cNvSpPr/>
          <p:nvPr userDrawn="1"/>
        </p:nvSpPr>
        <p:spPr>
          <a:xfrm>
            <a:off x="0" y="6607418"/>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3691462" y="2051009"/>
            <a:ext cx="7699023" cy="2020824"/>
          </a:xfrm>
          <a:prstGeom prst="rect">
            <a:avLst/>
          </a:prstGeom>
        </p:spPr>
        <p:txBody>
          <a:bodyPr anchor="ctr">
            <a:noAutofit/>
          </a:bodyPr>
          <a:lstStyle>
            <a:lvl1pPr marL="0" indent="0">
              <a:buNone/>
              <a:defRPr sz="3200" b="0" i="0" baseline="0">
                <a:latin typeface="Gotham Bold" charset="0"/>
                <a:ea typeface="Gotham Bold" charset="0"/>
                <a:cs typeface="Gotham Bold"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p:ph type="body" sz="quarter" idx="11" hasCustomPrompt="1"/>
          </p:nvPr>
        </p:nvSpPr>
        <p:spPr>
          <a:xfrm>
            <a:off x="3691462" y="4071833"/>
            <a:ext cx="7699023" cy="948752"/>
          </a:xfrm>
          <a:prstGeom prst="rect">
            <a:avLst/>
          </a:prstGeom>
        </p:spPr>
        <p:txBody>
          <a:bodyPr anchor="b">
            <a:noAutofit/>
          </a:bodyPr>
          <a:lstStyle>
            <a:lvl1pPr marL="0" indent="0">
              <a:lnSpc>
                <a:spcPct val="100000"/>
              </a:lnSpc>
              <a:spcBef>
                <a:spcPts val="0"/>
              </a:spcBef>
              <a:buNone/>
              <a:defRPr sz="2800" b="0" i="0" baseline="0">
                <a:latin typeface="Gotham Bold" charset="0"/>
                <a:ea typeface="Gotham Bold" charset="0"/>
                <a:cs typeface="Gotham Bold" charset="0"/>
              </a:defRPr>
            </a:lvl1pPr>
          </a:lstStyle>
          <a:p>
            <a:pPr lvl="0"/>
            <a:r>
              <a:rPr lang="en-US"/>
              <a:t>Click to Add Presenter Name and Title</a:t>
            </a:r>
          </a:p>
        </p:txBody>
      </p:sp>
      <p:sp>
        <p:nvSpPr>
          <p:cNvPr id="17" name="Text Placeholder 17"/>
          <p:cNvSpPr>
            <a:spLocks noGrp="1"/>
          </p:cNvSpPr>
          <p:nvPr>
            <p:ph type="body" sz="quarter" idx="12" hasCustomPrompt="1"/>
          </p:nvPr>
        </p:nvSpPr>
        <p:spPr>
          <a:xfrm>
            <a:off x="3691462" y="5020585"/>
            <a:ext cx="7699023" cy="488226"/>
          </a:xfrm>
          <a:prstGeom prst="rect">
            <a:avLst/>
          </a:prstGeom>
        </p:spPr>
        <p:txBody>
          <a:bodyPr anchor="b">
            <a:normAutofit/>
          </a:bodyPr>
          <a:lstStyle>
            <a:lvl1pPr marL="0" indent="0">
              <a:buNone/>
              <a:defRPr sz="2400" b="0" i="0" baseline="0">
                <a:latin typeface="Gotham Bold" charset="0"/>
                <a:ea typeface="Gotham Bold" charset="0"/>
                <a:cs typeface="Gotham Bold" charset="0"/>
              </a:defRPr>
            </a:lvl1pPr>
          </a:lstStyle>
          <a:p>
            <a:pPr lvl="0"/>
            <a:r>
              <a:rPr lang="en-US"/>
              <a:t>Click to Add Date</a:t>
            </a:r>
          </a:p>
        </p:txBody>
      </p:sp>
      <p:sp>
        <p:nvSpPr>
          <p:cNvPr id="14" name="Rectangle 13"/>
          <p:cNvSpPr/>
          <p:nvPr userDrawn="1"/>
        </p:nvSpPr>
        <p:spPr>
          <a:xfrm>
            <a:off x="0" y="3860"/>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36519768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0194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8355" y="2061986"/>
            <a:ext cx="2698311" cy="1998871"/>
          </a:xfrm>
          <a:prstGeom prst="rect">
            <a:avLst/>
          </a:prstGeom>
        </p:spPr>
      </p:pic>
      <p:sp>
        <p:nvSpPr>
          <p:cNvPr id="10" name="Rectangle 9"/>
          <p:cNvSpPr/>
          <p:nvPr userDrawn="1"/>
        </p:nvSpPr>
        <p:spPr>
          <a:xfrm>
            <a:off x="0" y="3860"/>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3691462" y="2051009"/>
            <a:ext cx="7699023" cy="2020824"/>
          </a:xfrm>
          <a:prstGeom prst="rect">
            <a:avLst/>
          </a:prstGeom>
        </p:spPr>
        <p:txBody>
          <a:bodyPr anchor="ctr">
            <a:noAutofit/>
          </a:bodyPr>
          <a:lstStyle>
            <a:lvl1pPr marL="0" indent="0">
              <a:buNone/>
              <a:defRPr sz="3200" b="0" i="0" baseline="0">
                <a:latin typeface="Gotham Bold" charset="0"/>
                <a:ea typeface="Gotham Bold" charset="0"/>
                <a:cs typeface="Gotham Bold"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Click to Add Presentation Title</a:t>
            </a:r>
          </a:p>
        </p:txBody>
      </p:sp>
      <p:sp>
        <p:nvSpPr>
          <p:cNvPr id="16" name="Text Placeholder 15"/>
          <p:cNvSpPr>
            <a:spLocks noGrp="1"/>
          </p:cNvSpPr>
          <p:nvPr>
            <p:ph type="body" sz="quarter" idx="11" hasCustomPrompt="1"/>
          </p:nvPr>
        </p:nvSpPr>
        <p:spPr>
          <a:xfrm>
            <a:off x="3691462" y="4071833"/>
            <a:ext cx="7699023" cy="948752"/>
          </a:xfrm>
          <a:prstGeom prst="rect">
            <a:avLst/>
          </a:prstGeom>
        </p:spPr>
        <p:txBody>
          <a:bodyPr anchor="b">
            <a:noAutofit/>
          </a:bodyPr>
          <a:lstStyle>
            <a:lvl1pPr marL="0" indent="0">
              <a:lnSpc>
                <a:spcPct val="100000"/>
              </a:lnSpc>
              <a:spcBef>
                <a:spcPts val="0"/>
              </a:spcBef>
              <a:buNone/>
              <a:defRPr sz="2800" b="0" i="0" baseline="0">
                <a:latin typeface="Gotham Bold" charset="0"/>
                <a:ea typeface="Gotham Bold" charset="0"/>
                <a:cs typeface="Gotham Bold" charset="0"/>
              </a:defRPr>
            </a:lvl1pPr>
          </a:lstStyle>
          <a:p>
            <a:pPr lvl="0"/>
            <a:r>
              <a:rPr lang="en-US"/>
              <a:t>Click to Add Presenter Name and Title</a:t>
            </a:r>
          </a:p>
        </p:txBody>
      </p:sp>
      <p:sp>
        <p:nvSpPr>
          <p:cNvPr id="17" name="Text Placeholder 17"/>
          <p:cNvSpPr>
            <a:spLocks noGrp="1"/>
          </p:cNvSpPr>
          <p:nvPr>
            <p:ph type="body" sz="quarter" idx="12" hasCustomPrompt="1"/>
          </p:nvPr>
        </p:nvSpPr>
        <p:spPr>
          <a:xfrm>
            <a:off x="3691462" y="5020585"/>
            <a:ext cx="7699023" cy="488226"/>
          </a:xfrm>
          <a:prstGeom prst="rect">
            <a:avLst/>
          </a:prstGeom>
        </p:spPr>
        <p:txBody>
          <a:bodyPr anchor="b">
            <a:normAutofit/>
          </a:bodyPr>
          <a:lstStyle>
            <a:lvl1pPr marL="0" indent="0">
              <a:buNone/>
              <a:defRPr sz="2400" b="0" i="0" baseline="0">
                <a:latin typeface="Gotham Bold" charset="0"/>
                <a:ea typeface="Gotham Bold" charset="0"/>
                <a:cs typeface="Gotham Bold" charset="0"/>
              </a:defRPr>
            </a:lvl1pPr>
          </a:lstStyle>
          <a:p>
            <a:pPr lvl="0"/>
            <a:r>
              <a:rPr lang="en-US"/>
              <a:t>Click to Add Date</a:t>
            </a:r>
          </a:p>
        </p:txBody>
      </p:sp>
    </p:spTree>
    <p:extLst>
      <p:ext uri="{BB962C8B-B14F-4D97-AF65-F5344CB8AC3E}">
        <p14:creationId xmlns:p14="http://schemas.microsoft.com/office/powerpoint/2010/main" val="2209784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1"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838200" y="1447801"/>
            <a:ext cx="10517717" cy="4795307"/>
          </a:xfrm>
          <a:prstGeom prst="rect">
            <a:avLst/>
          </a:prstGeom>
        </p:spPr>
        <p:txBody>
          <a:bodyPr>
            <a:noAutofit/>
          </a:bodyPr>
          <a:lstStyle>
            <a:lvl1pPr marL="228600" indent="-228600">
              <a:lnSpc>
                <a:spcPct val="100000"/>
              </a:lnSpc>
              <a:spcBef>
                <a:spcPts val="1200"/>
              </a:spcBef>
              <a:defRPr sz="2800" b="1" i="0">
                <a:latin typeface="Gotham Bold" charset="0"/>
                <a:ea typeface="Gotham Bold" charset="0"/>
                <a:cs typeface="Gotham Bold" charset="0"/>
              </a:defRPr>
            </a:lvl1pPr>
            <a:lvl2pPr marL="576263" indent="-233363">
              <a:lnSpc>
                <a:spcPct val="100000"/>
              </a:lnSpc>
              <a:buFont typeface="Franklin Gothic Medium" panose="020B0603020102020204" pitchFamily="34" charset="0"/>
              <a:buChar char="−"/>
              <a:defRPr sz="2400" b="1" i="0">
                <a:latin typeface="Gotham Bold" charset="0"/>
                <a:ea typeface="Gotham Bold" charset="0"/>
                <a:cs typeface="Gotham Bold" charset="0"/>
              </a:defRPr>
            </a:lvl2pPr>
            <a:lvl3pPr marL="973138" indent="-228600">
              <a:lnSpc>
                <a:spcPct val="100000"/>
              </a:lnSpc>
              <a:defRPr sz="2000" b="1" i="0">
                <a:latin typeface="Gotham Bold" charset="0"/>
                <a:ea typeface="Gotham Bold" charset="0"/>
                <a:cs typeface="Gotham Bold"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696383" y="6243108"/>
            <a:ext cx="10656007" cy="330200"/>
          </a:xfrm>
          <a:prstGeom prst="rect">
            <a:avLst/>
          </a:prstGeom>
        </p:spPr>
        <p:txBody>
          <a:bodyPr anchor="b">
            <a:noAutofit/>
          </a:bodyPr>
          <a:lstStyle>
            <a:lvl1pPr marL="0" indent="0">
              <a:lnSpc>
                <a:spcPct val="100000"/>
              </a:lnSpc>
              <a:spcBef>
                <a:spcPts val="0"/>
              </a:spcBef>
              <a:buNone/>
              <a:defRPr sz="1200" b="1" i="0" baseline="0">
                <a:latin typeface="Gotham Bold" charset="0"/>
                <a:ea typeface="Gotham Bold" charset="0"/>
                <a:cs typeface="Gotham Bold" charset="0"/>
              </a:defRPr>
            </a:lvl1pPr>
          </a:lstStyle>
          <a:p>
            <a:pPr lvl="0"/>
            <a:r>
              <a:rPr lang="en-US" dirty="0"/>
              <a:t>Click to add footnote, reference or source</a:t>
            </a:r>
          </a:p>
        </p:txBody>
      </p:sp>
      <p:cxnSp>
        <p:nvCxnSpPr>
          <p:cNvPr id="18" name="Straight Connector 17"/>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1325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0"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838200" y="1335573"/>
            <a:ext cx="10517717" cy="1212895"/>
          </a:xfrm>
          <a:prstGeom prst="rect">
            <a:avLst/>
          </a:prstGeom>
        </p:spPr>
        <p:txBody>
          <a:bodyPr>
            <a:noAutofit/>
          </a:bodyPr>
          <a:lstStyle>
            <a:lvl1pPr marL="228600" indent="-228600">
              <a:lnSpc>
                <a:spcPct val="100000"/>
              </a:lnSpc>
              <a:spcBef>
                <a:spcPts val="0"/>
              </a:spcBef>
              <a:defRPr sz="2000" b="0" i="0">
                <a:latin typeface="Gotham Bold" charset="0"/>
                <a:ea typeface="Gotham Bold" charset="0"/>
                <a:cs typeface="Gotham Bold" charset="0"/>
              </a:defRPr>
            </a:lvl1pPr>
            <a:lvl2pPr marL="576263" indent="-233363">
              <a:lnSpc>
                <a:spcPct val="100000"/>
              </a:lnSpc>
              <a:spcBef>
                <a:spcPts val="0"/>
              </a:spcBef>
              <a:buFont typeface="Franklin Gothic Medium" panose="020B0603020102020204" pitchFamily="34" charset="0"/>
              <a:buChar char="−"/>
              <a:defRPr sz="2000" b="0" i="0">
                <a:latin typeface="Gotham Bold" charset="0"/>
                <a:ea typeface="Gotham Bold" charset="0"/>
                <a:cs typeface="Gotham Bold" charset="0"/>
              </a:defRPr>
            </a:lvl2pPr>
            <a:lvl3pPr marL="973138" indent="-228600">
              <a:lnSpc>
                <a:spcPct val="100000"/>
              </a:lnSpc>
              <a:spcBef>
                <a:spcPts val="0"/>
              </a:spcBef>
              <a:defRPr sz="2000" b="0" i="0">
                <a:latin typeface="Gotham Bold" charset="0"/>
                <a:ea typeface="Gotham Bold" charset="0"/>
                <a:cs typeface="Gotham Bold"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a:t>
            </a:r>
          </a:p>
          <a:p>
            <a:pPr lvl="1"/>
            <a:r>
              <a:rPr lang="en-US"/>
              <a:t> Bullet 2</a:t>
            </a:r>
          </a:p>
          <a:p>
            <a:pPr lvl="2"/>
            <a:r>
              <a:rPr lang="en-US"/>
              <a:t>Bullet 3</a:t>
            </a:r>
          </a:p>
        </p:txBody>
      </p:sp>
      <p:sp>
        <p:nvSpPr>
          <p:cNvPr id="5" name="Text Placeholder 4"/>
          <p:cNvSpPr>
            <a:spLocks noGrp="1"/>
          </p:cNvSpPr>
          <p:nvPr>
            <p:ph type="body" sz="quarter" idx="11" hasCustomPrompt="1"/>
          </p:nvPr>
        </p:nvSpPr>
        <p:spPr>
          <a:xfrm>
            <a:off x="696383" y="6251575"/>
            <a:ext cx="10656007" cy="330200"/>
          </a:xfrm>
          <a:prstGeom prst="rect">
            <a:avLst/>
          </a:prstGeom>
        </p:spPr>
        <p:txBody>
          <a:bodyPr anchor="b">
            <a:noAutofit/>
          </a:bodyPr>
          <a:lstStyle>
            <a:lvl1pPr marL="0" indent="0">
              <a:lnSpc>
                <a:spcPct val="100000"/>
              </a:lnSpc>
              <a:spcBef>
                <a:spcPts val="0"/>
              </a:spcBef>
              <a:buNone/>
              <a:defRPr sz="1200" b="0" i="0" baseline="0">
                <a:latin typeface="Gotham Bold" charset="0"/>
                <a:ea typeface="Gotham Bold" charset="0"/>
                <a:cs typeface="Gotham Bold"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829733" y="2548467"/>
            <a:ext cx="10526184" cy="3694230"/>
          </a:xfrm>
          <a:prstGeom prst="rect">
            <a:avLst/>
          </a:prstGeom>
        </p:spPr>
        <p:txBody>
          <a:bodyPr/>
          <a:lstStyle>
            <a:lvl1pPr marL="0" indent="0" algn="ctr">
              <a:buNone/>
              <a:defRPr sz="2400" b="0" i="0" baseline="0">
                <a:latin typeface="Gotham Bold" charset="0"/>
                <a:ea typeface="Gotham Bold" charset="0"/>
                <a:cs typeface="Gotham Bold" charset="0"/>
              </a:defRPr>
            </a:lvl1pPr>
          </a:lstStyle>
          <a:p>
            <a:pPr lvl="0"/>
            <a:r>
              <a:rPr lang="en-US"/>
              <a:t>Click icon below to add table or chart</a:t>
            </a:r>
          </a:p>
        </p:txBody>
      </p:sp>
      <p:cxnSp>
        <p:nvCxnSpPr>
          <p:cNvPr id="7" name="Straight Connector 6"/>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457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0"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699911" y="6249458"/>
            <a:ext cx="10656007" cy="330200"/>
          </a:xfrm>
          <a:prstGeom prst="rect">
            <a:avLst/>
          </a:prstGeom>
        </p:spPr>
        <p:txBody>
          <a:bodyPr anchor="b">
            <a:noAutofit/>
          </a:bodyPr>
          <a:lstStyle>
            <a:lvl1pPr marL="0" indent="0">
              <a:lnSpc>
                <a:spcPct val="100000"/>
              </a:lnSpc>
              <a:spcBef>
                <a:spcPts val="0"/>
              </a:spcBef>
              <a:buNone/>
              <a:defRPr sz="1200" b="0" i="0" baseline="0">
                <a:latin typeface="Gotham Bold" charset="0"/>
                <a:ea typeface="Gotham Bold" charset="0"/>
                <a:cs typeface="Gotham Bold" charset="0"/>
              </a:defRPr>
            </a:lvl1pPr>
          </a:lstStyle>
          <a:p>
            <a:pPr lvl="0"/>
            <a:r>
              <a:rPr lang="en-US"/>
              <a:t>Click to add footnote, reference or source</a:t>
            </a:r>
          </a:p>
        </p:txBody>
      </p:sp>
      <p:sp>
        <p:nvSpPr>
          <p:cNvPr id="12" name="Content Placeholder 11"/>
          <p:cNvSpPr>
            <a:spLocks noGrp="1"/>
          </p:cNvSpPr>
          <p:nvPr>
            <p:ph sz="quarter" idx="14" hasCustomPrompt="1"/>
          </p:nvPr>
        </p:nvSpPr>
        <p:spPr>
          <a:xfrm>
            <a:off x="829733" y="1335573"/>
            <a:ext cx="10526184" cy="4902890"/>
          </a:xfrm>
          <a:prstGeom prst="rect">
            <a:avLst/>
          </a:prstGeom>
        </p:spPr>
        <p:txBody>
          <a:bodyPr/>
          <a:lstStyle>
            <a:lvl1pPr marL="0" indent="0" algn="ctr">
              <a:buNone/>
              <a:defRPr b="0" i="0" baseline="0">
                <a:latin typeface="Gotham Bold" charset="0"/>
                <a:ea typeface="Gotham Bold" charset="0"/>
                <a:cs typeface="Gotham Bold" charset="0"/>
              </a:defRPr>
            </a:lvl1pPr>
          </a:lstStyle>
          <a:p>
            <a:pPr lvl="0"/>
            <a:r>
              <a:rPr lang="en-US"/>
              <a:t>Click icon below to add table or chart</a:t>
            </a:r>
          </a:p>
        </p:txBody>
      </p:sp>
      <p:cxnSp>
        <p:nvCxnSpPr>
          <p:cNvPr id="6" name="Straight Connector 5"/>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2691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0"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699911" y="6249458"/>
            <a:ext cx="10656007" cy="330200"/>
          </a:xfrm>
          <a:prstGeom prst="rect">
            <a:avLst/>
          </a:prstGeom>
        </p:spPr>
        <p:txBody>
          <a:bodyPr anchor="b">
            <a:noAutofit/>
          </a:bodyPr>
          <a:lstStyle>
            <a:lvl1pPr marL="0" indent="0">
              <a:lnSpc>
                <a:spcPct val="100000"/>
              </a:lnSpc>
              <a:spcBef>
                <a:spcPts val="0"/>
              </a:spcBef>
              <a:buNone/>
              <a:defRPr sz="1200" b="0" i="0" baseline="0">
                <a:latin typeface="Gotham Bold" charset="0"/>
                <a:ea typeface="Gotham Bold" charset="0"/>
                <a:cs typeface="Gotham Bold" charset="0"/>
              </a:defRPr>
            </a:lvl1pPr>
          </a:lstStyle>
          <a:p>
            <a:pPr lvl="0"/>
            <a:r>
              <a:rPr lang="en-US"/>
              <a:t>Click to add footnote, reference or source</a:t>
            </a:r>
          </a:p>
        </p:txBody>
      </p:sp>
      <p:sp>
        <p:nvSpPr>
          <p:cNvPr id="12" name="Content Placeholder 11"/>
          <p:cNvSpPr>
            <a:spLocks noGrp="1"/>
          </p:cNvSpPr>
          <p:nvPr>
            <p:ph sz="quarter" idx="14" hasCustomPrompt="1"/>
          </p:nvPr>
        </p:nvSpPr>
        <p:spPr>
          <a:xfrm>
            <a:off x="829732" y="1845731"/>
            <a:ext cx="5120640" cy="4392732"/>
          </a:xfrm>
          <a:prstGeom prst="rect">
            <a:avLst/>
          </a:prstGeom>
        </p:spPr>
        <p:txBody>
          <a:bodyPr/>
          <a:lstStyle>
            <a:lvl1pPr marL="0" indent="0" algn="ctr">
              <a:buNone/>
              <a:defRPr sz="2000" b="0" i="0" baseline="0">
                <a:latin typeface="Gotham Bold" charset="0"/>
                <a:ea typeface="Gotham Bold" charset="0"/>
                <a:cs typeface="Gotham Bold" charset="0"/>
              </a:defRPr>
            </a:lvl1pPr>
          </a:lstStyle>
          <a:p>
            <a:pPr lvl="0"/>
            <a:r>
              <a:rPr lang="en-US"/>
              <a:t>Click icon below to add table, chart, image</a:t>
            </a:r>
          </a:p>
        </p:txBody>
      </p:sp>
      <p:sp>
        <p:nvSpPr>
          <p:cNvPr id="10" name="Content Placeholder 11"/>
          <p:cNvSpPr>
            <a:spLocks noGrp="1"/>
          </p:cNvSpPr>
          <p:nvPr>
            <p:ph sz="quarter" idx="15" hasCustomPrompt="1"/>
          </p:nvPr>
        </p:nvSpPr>
        <p:spPr>
          <a:xfrm>
            <a:off x="6220176" y="1845731"/>
            <a:ext cx="5120640" cy="4392732"/>
          </a:xfrm>
          <a:prstGeom prst="rect">
            <a:avLst/>
          </a:prstGeom>
        </p:spPr>
        <p:txBody>
          <a:bodyPr/>
          <a:lstStyle>
            <a:lvl1pPr marL="0" indent="0" algn="ctr">
              <a:buNone/>
              <a:defRPr sz="2000" b="0" i="0" baseline="0">
                <a:latin typeface="Gotham Bold" charset="0"/>
                <a:ea typeface="Gotham Bold" charset="0"/>
                <a:cs typeface="Gotham Bold" charset="0"/>
              </a:defRPr>
            </a:lvl1pPr>
          </a:lstStyle>
          <a:p>
            <a:pPr lvl="0"/>
            <a:r>
              <a:rPr lang="en-US"/>
              <a:t>Click icon below to add table, chart, image</a:t>
            </a:r>
          </a:p>
        </p:txBody>
      </p:sp>
      <p:sp>
        <p:nvSpPr>
          <p:cNvPr id="4" name="Text Placeholder 3"/>
          <p:cNvSpPr>
            <a:spLocks noGrp="1"/>
          </p:cNvSpPr>
          <p:nvPr>
            <p:ph type="body" sz="quarter" idx="16" hasCustomPrompt="1"/>
          </p:nvPr>
        </p:nvSpPr>
        <p:spPr>
          <a:xfrm>
            <a:off x="829733" y="1278465"/>
            <a:ext cx="5120640" cy="500063"/>
          </a:xfrm>
          <a:prstGeom prst="rect">
            <a:avLst/>
          </a:prstGeom>
        </p:spPr>
        <p:txBody>
          <a:bodyPr anchor="b">
            <a:noAutofit/>
          </a:bodyPr>
          <a:lstStyle>
            <a:lvl1pPr marL="0" indent="0" algn="ctr">
              <a:buNone/>
              <a:defRPr sz="2400" b="0" i="0">
                <a:latin typeface="Gotham Bold" charset="0"/>
                <a:ea typeface="Gotham Bold" charset="0"/>
                <a:cs typeface="Gotham Bold" charset="0"/>
              </a:defRPr>
            </a:lvl1pPr>
          </a:lstStyle>
          <a:p>
            <a:pPr lvl="0"/>
            <a:r>
              <a:rPr lang="en-US"/>
              <a:t>Click to add title</a:t>
            </a:r>
          </a:p>
        </p:txBody>
      </p:sp>
      <p:sp>
        <p:nvSpPr>
          <p:cNvPr id="13" name="Text Placeholder 3"/>
          <p:cNvSpPr>
            <a:spLocks noGrp="1"/>
          </p:cNvSpPr>
          <p:nvPr>
            <p:ph type="body" sz="quarter" idx="17" hasCustomPrompt="1"/>
          </p:nvPr>
        </p:nvSpPr>
        <p:spPr>
          <a:xfrm>
            <a:off x="6220176" y="1278465"/>
            <a:ext cx="5120640" cy="500063"/>
          </a:xfrm>
          <a:prstGeom prst="rect">
            <a:avLst/>
          </a:prstGeom>
        </p:spPr>
        <p:txBody>
          <a:bodyPr anchor="b">
            <a:noAutofit/>
          </a:bodyPr>
          <a:lstStyle>
            <a:lvl1pPr marL="0" indent="0" algn="ctr">
              <a:buNone/>
              <a:defRPr sz="2400" b="0" i="0">
                <a:latin typeface="Gotham Bold" charset="0"/>
                <a:ea typeface="Gotham Bold" charset="0"/>
                <a:cs typeface="Gotham Bold" charset="0"/>
              </a:defRPr>
            </a:lvl1pPr>
          </a:lstStyle>
          <a:p>
            <a:pPr lvl="0"/>
            <a:r>
              <a:rPr lang="en-US"/>
              <a:t>Click to add title</a:t>
            </a:r>
          </a:p>
        </p:txBody>
      </p:sp>
      <p:cxnSp>
        <p:nvCxnSpPr>
          <p:cNvPr id="11" name="Straight Connector 10"/>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5199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829734" y="1849439"/>
            <a:ext cx="5120217" cy="4402137"/>
          </a:xfrm>
          <a:prstGeom prst="rect">
            <a:avLst/>
          </a:prstGeom>
        </p:spPr>
        <p:txBody>
          <a:bodyPr>
            <a:noAutofit/>
          </a:bodyPr>
          <a:lstStyle>
            <a:lvl1pPr>
              <a:lnSpc>
                <a:spcPct val="100000"/>
              </a:lnSpc>
              <a:spcBef>
                <a:spcPts val="0"/>
              </a:spcBef>
              <a:spcAft>
                <a:spcPts val="0"/>
              </a:spcAft>
              <a:defRPr sz="2000" b="0" i="0">
                <a:latin typeface="Gotham Bold" charset="0"/>
                <a:ea typeface="Gotham Bold" charset="0"/>
                <a:cs typeface="Gotham Bold" charset="0"/>
              </a:defRPr>
            </a:lvl1pPr>
            <a:lvl2pPr marL="514350" indent="-171450">
              <a:buFont typeface="Franklin Gothic Medium Cond" panose="020B0606030402020204" pitchFamily="34" charset="0"/>
              <a:buChar char="–"/>
              <a:defRPr sz="2000" b="0" i="0">
                <a:latin typeface="Gotham Bold" charset="0"/>
                <a:ea typeface="Gotham Bold" charset="0"/>
                <a:cs typeface="Gotham Bold" charset="0"/>
              </a:defRPr>
            </a:lvl2pPr>
            <a:lvl3pPr>
              <a:defRPr sz="2000" b="0" i="0">
                <a:latin typeface="Gotham Bold" charset="0"/>
                <a:ea typeface="Gotham Bold" charset="0"/>
                <a:cs typeface="Gotham Bold" charset="0"/>
              </a:defRPr>
            </a:lvl3pPr>
          </a:lstStyle>
          <a:p>
            <a:pPr lvl="0"/>
            <a:r>
              <a:rPr lang="en-US"/>
              <a:t>Click to add bullets</a:t>
            </a:r>
          </a:p>
          <a:p>
            <a:pPr lvl="1"/>
            <a:r>
              <a:rPr lang="en-US"/>
              <a:t>Bullet 2</a:t>
            </a:r>
          </a:p>
          <a:p>
            <a:pPr lvl="2"/>
            <a:r>
              <a:rPr lang="en-US"/>
              <a:t>Bullet 3</a:t>
            </a:r>
          </a:p>
        </p:txBody>
      </p:sp>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0"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699911" y="6251575"/>
            <a:ext cx="10656007" cy="330200"/>
          </a:xfrm>
          <a:prstGeom prst="rect">
            <a:avLst/>
          </a:prstGeom>
        </p:spPr>
        <p:txBody>
          <a:bodyPr anchor="b">
            <a:noAutofit/>
          </a:bodyPr>
          <a:lstStyle>
            <a:lvl1pPr marL="0" indent="0">
              <a:lnSpc>
                <a:spcPct val="100000"/>
              </a:lnSpc>
              <a:spcBef>
                <a:spcPts val="0"/>
              </a:spcBef>
              <a:buNone/>
              <a:defRPr sz="1200" b="0" i="0" baseline="0">
                <a:latin typeface="Gotham Bold" charset="0"/>
                <a:ea typeface="Gotham Bold" charset="0"/>
                <a:cs typeface="Gotham Bold" charset="0"/>
              </a:defRPr>
            </a:lvl1pPr>
          </a:lstStyle>
          <a:p>
            <a:pPr lvl="0"/>
            <a:r>
              <a:rPr lang="en-US"/>
              <a:t>Click to add footnote, reference or source</a:t>
            </a:r>
          </a:p>
        </p:txBody>
      </p:sp>
      <p:sp>
        <p:nvSpPr>
          <p:cNvPr id="4" name="Text Placeholder 3"/>
          <p:cNvSpPr>
            <a:spLocks noGrp="1"/>
          </p:cNvSpPr>
          <p:nvPr>
            <p:ph type="body" sz="quarter" idx="16" hasCustomPrompt="1"/>
          </p:nvPr>
        </p:nvSpPr>
        <p:spPr>
          <a:xfrm>
            <a:off x="829733" y="1278465"/>
            <a:ext cx="5120640" cy="500063"/>
          </a:xfrm>
          <a:prstGeom prst="rect">
            <a:avLst/>
          </a:prstGeom>
        </p:spPr>
        <p:txBody>
          <a:bodyPr anchor="b">
            <a:noAutofit/>
          </a:bodyPr>
          <a:lstStyle>
            <a:lvl1pPr marL="0" indent="0" algn="ctr">
              <a:buNone/>
              <a:defRPr sz="2400" b="0" i="0">
                <a:latin typeface="Gotham Bold" charset="0"/>
                <a:ea typeface="Gotham Bold" charset="0"/>
                <a:cs typeface="Gotham Bold" charset="0"/>
              </a:defRPr>
            </a:lvl1pPr>
          </a:lstStyle>
          <a:p>
            <a:pPr lvl="0"/>
            <a:r>
              <a:rPr lang="en-US"/>
              <a:t>Click to add title</a:t>
            </a:r>
          </a:p>
        </p:txBody>
      </p:sp>
      <p:sp>
        <p:nvSpPr>
          <p:cNvPr id="13" name="Text Placeholder 3"/>
          <p:cNvSpPr>
            <a:spLocks noGrp="1"/>
          </p:cNvSpPr>
          <p:nvPr>
            <p:ph type="body" sz="quarter" idx="17" hasCustomPrompt="1"/>
          </p:nvPr>
        </p:nvSpPr>
        <p:spPr>
          <a:xfrm>
            <a:off x="6220176" y="1278465"/>
            <a:ext cx="5120640" cy="500063"/>
          </a:xfrm>
          <a:prstGeom prst="rect">
            <a:avLst/>
          </a:prstGeom>
        </p:spPr>
        <p:txBody>
          <a:bodyPr anchor="b">
            <a:noAutofit/>
          </a:bodyPr>
          <a:lstStyle>
            <a:lvl1pPr marL="0" indent="0" algn="ctr">
              <a:buNone/>
              <a:defRPr sz="2400" b="0" i="0">
                <a:latin typeface="Gotham Bold" charset="0"/>
                <a:ea typeface="Gotham Bold" charset="0"/>
                <a:cs typeface="Gotham Bold" charset="0"/>
              </a:defRPr>
            </a:lvl1pPr>
          </a:lstStyle>
          <a:p>
            <a:pPr lvl="0"/>
            <a:r>
              <a:rPr lang="en-US"/>
              <a:t>Click to add title</a:t>
            </a:r>
          </a:p>
        </p:txBody>
      </p:sp>
      <p:sp>
        <p:nvSpPr>
          <p:cNvPr id="15" name="Text Placeholder 5"/>
          <p:cNvSpPr>
            <a:spLocks noGrp="1"/>
          </p:cNvSpPr>
          <p:nvPr>
            <p:ph type="body" sz="quarter" idx="19" hasCustomPrompt="1"/>
          </p:nvPr>
        </p:nvSpPr>
        <p:spPr>
          <a:xfrm>
            <a:off x="6220600" y="1840560"/>
            <a:ext cx="5120217" cy="4402137"/>
          </a:xfrm>
          <a:prstGeom prst="rect">
            <a:avLst/>
          </a:prstGeom>
        </p:spPr>
        <p:txBody>
          <a:bodyPr>
            <a:noAutofit/>
          </a:bodyPr>
          <a:lstStyle>
            <a:lvl1pPr>
              <a:lnSpc>
                <a:spcPct val="100000"/>
              </a:lnSpc>
              <a:spcBef>
                <a:spcPts val="0"/>
              </a:spcBef>
              <a:spcAft>
                <a:spcPts val="0"/>
              </a:spcAft>
              <a:defRPr sz="2000" b="0" i="0">
                <a:latin typeface="Gotham Bold" charset="0"/>
                <a:ea typeface="Gotham Bold" charset="0"/>
                <a:cs typeface="Gotham Bold" charset="0"/>
              </a:defRPr>
            </a:lvl1pPr>
            <a:lvl2pPr marL="514350" indent="-171450">
              <a:buFont typeface="Franklin Gothic Medium Cond" panose="020B0606030402020204" pitchFamily="34" charset="0"/>
              <a:buChar char="–"/>
              <a:defRPr sz="2000" b="0" i="0" baseline="0">
                <a:latin typeface="Gotham Bold" charset="0"/>
                <a:ea typeface="Gotham Bold" charset="0"/>
                <a:cs typeface="Gotham Bold" charset="0"/>
              </a:defRPr>
            </a:lvl2pPr>
            <a:lvl3pPr>
              <a:defRPr sz="2000" b="0" i="0" baseline="0">
                <a:latin typeface="Gotham Bold" charset="0"/>
                <a:ea typeface="Gotham Bold" charset="0"/>
                <a:cs typeface="Gotham Bold" charset="0"/>
              </a:defRPr>
            </a:lvl3pPr>
          </a:lstStyle>
          <a:p>
            <a:pPr lvl="0"/>
            <a:r>
              <a:rPr lang="en-US"/>
              <a:t>Click to add bullets</a:t>
            </a:r>
          </a:p>
          <a:p>
            <a:pPr lvl="1"/>
            <a:r>
              <a:rPr lang="en-US"/>
              <a:t>Bullet 2</a:t>
            </a:r>
          </a:p>
          <a:p>
            <a:pPr lvl="2"/>
            <a:r>
              <a:rPr lang="en-US"/>
              <a:t>Bullet 3</a:t>
            </a:r>
          </a:p>
        </p:txBody>
      </p:sp>
      <p:cxnSp>
        <p:nvCxnSpPr>
          <p:cNvPr id="9" name="Straight Connector 8"/>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5697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99160" y="624054"/>
            <a:ext cx="10457689" cy="548640"/>
          </a:xfrm>
          <a:prstGeom prst="rect">
            <a:avLst/>
          </a:prstGeom>
        </p:spPr>
        <p:txBody>
          <a:bodyPr anchor="t">
            <a:noAutofit/>
          </a:bodyPr>
          <a:lstStyle>
            <a:lvl1pPr algn="l">
              <a:defRPr sz="3200" b="0" i="0" baseline="0">
                <a:solidFill>
                  <a:schemeClr val="tx2">
                    <a:lumMod val="75000"/>
                  </a:schemeClr>
                </a:solidFill>
                <a:latin typeface="Gotham Bold" charset="0"/>
                <a:ea typeface="Gotham Bold" charset="0"/>
                <a:cs typeface="Gotham Bold" charset="0"/>
              </a:defRPr>
            </a:lvl1pPr>
          </a:lstStyle>
          <a:p>
            <a:r>
              <a:rPr lang="en-US"/>
              <a:t>Click to add title, 1 line max</a:t>
            </a:r>
          </a:p>
        </p:txBody>
      </p:sp>
      <p:sp>
        <p:nvSpPr>
          <p:cNvPr id="8" name="Rectangle 7"/>
          <p:cNvSpPr/>
          <p:nvPr userDrawn="1"/>
        </p:nvSpPr>
        <p:spPr>
          <a:xfrm>
            <a:off x="0" y="3860"/>
            <a:ext cx="12192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12192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3478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696383" y="6603332"/>
            <a:ext cx="10659535"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900" dirty="0"/>
              <a:t>NCDHHS, Office of Technology Services| February 2024</a:t>
            </a:r>
          </a:p>
        </p:txBody>
      </p:sp>
      <p:sp>
        <p:nvSpPr>
          <p:cNvPr id="5" name="Text Placeholder 13"/>
          <p:cNvSpPr txBox="1">
            <a:spLocks/>
          </p:cNvSpPr>
          <p:nvPr userDrawn="1"/>
        </p:nvSpPr>
        <p:spPr>
          <a:xfrm>
            <a:off x="11503025" y="6600158"/>
            <a:ext cx="541867"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sz="900" smtClean="0"/>
              <a:pPr/>
              <a:t>‹#›</a:t>
            </a:fld>
            <a:endParaRPr lang="en-US" sz="900" dirty="0"/>
          </a:p>
        </p:txBody>
      </p:sp>
    </p:spTree>
    <p:extLst>
      <p:ext uri="{BB962C8B-B14F-4D97-AF65-F5344CB8AC3E}">
        <p14:creationId xmlns:p14="http://schemas.microsoft.com/office/powerpoint/2010/main" val="6107694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hd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696383" y="6603332"/>
            <a:ext cx="10659535"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sz="900" dirty="0"/>
              <a:t>Privacy and Security Office| August 2024</a:t>
            </a:r>
          </a:p>
        </p:txBody>
      </p:sp>
      <p:sp>
        <p:nvSpPr>
          <p:cNvPr id="5" name="Text Placeholder 13"/>
          <p:cNvSpPr txBox="1">
            <a:spLocks/>
          </p:cNvSpPr>
          <p:nvPr userDrawn="1"/>
        </p:nvSpPr>
        <p:spPr>
          <a:xfrm>
            <a:off x="11503025" y="6600158"/>
            <a:ext cx="541867"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sz="900" smtClean="0"/>
              <a:pPr/>
              <a:t>‹#›</a:t>
            </a:fld>
            <a:endParaRPr lang="en-US" sz="900" dirty="0"/>
          </a:p>
        </p:txBody>
      </p:sp>
    </p:spTree>
    <p:extLst>
      <p:ext uri="{BB962C8B-B14F-4D97-AF65-F5344CB8AC3E}">
        <p14:creationId xmlns:p14="http://schemas.microsoft.com/office/powerpoint/2010/main" val="9389243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Lst>
  <p:hf hd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it.nc.gov/programs/privacy-data-protection/artificial-intelligence" TargetMode="External"/><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3" Type="http://schemas.openxmlformats.org/officeDocument/2006/relationships/hyperlink" Target="https://security.ncdhhs.gov/" TargetMode="External"/><Relationship Id="rId2" Type="http://schemas.openxmlformats.org/officeDocument/2006/relationships/notesSlide" Target="../notesSlides/notesSlide18.xml"/><Relationship Id="rId1" Type="http://schemas.openxmlformats.org/officeDocument/2006/relationships/slideLayout" Target="../slideLayouts/slideLayout14.xml"/><Relationship Id="rId4" Type="http://schemas.openxmlformats.org/officeDocument/2006/relationships/hyperlink" Target="https://www.nclgisa.org/page/strike-team"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policies.ncdhhs.gov/departmental/policies-manuals/section-viii-privacy-and-security/" TargetMode="External"/><Relationship Id="rId2" Type="http://schemas.openxmlformats.org/officeDocument/2006/relationships/notesSlide" Target="../notesSlides/notesSlide19.xml"/><Relationship Id="rId1" Type="http://schemas.openxmlformats.org/officeDocument/2006/relationships/slideLayout" Target="../slideLayouts/slideLayout14.xml"/><Relationship Id="rId6" Type="http://schemas.openxmlformats.org/officeDocument/2006/relationships/hyperlink" Target="https://it.nc.gov/programs/privacy-data-protection/artificial-intelligence/use-publicy-available-generative-ai" TargetMode="External"/><Relationship Id="rId5" Type="http://schemas.openxmlformats.org/officeDocument/2006/relationships/hyperlink" Target="https://www.ncdhhs.gov/about/administrative-offices/privacy-and-security/dhhs-privacy-and-security-awareness-hub" TargetMode="External"/><Relationship Id="rId4" Type="http://schemas.openxmlformats.org/officeDocument/2006/relationships/hyperlink" Target="https://it.nc.gov/programs/cybersecurity-risk-management/esrmo-initiatives/statewide-information-security-policies"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7"/>
          <p:cNvSpPr>
            <a:spLocks noGrp="1"/>
          </p:cNvSpPr>
          <p:nvPr>
            <p:ph type="body" sz="quarter" idx="10"/>
          </p:nvPr>
        </p:nvSpPr>
        <p:spPr>
          <a:xfrm>
            <a:off x="4292596" y="2051009"/>
            <a:ext cx="6251117" cy="2020824"/>
          </a:xfrm>
        </p:spPr>
        <p:txBody>
          <a:bodyPr lIns="91440" tIns="45720" rIns="91440" bIns="45720" anchor="ctr">
            <a:noAutofit/>
          </a:bodyPr>
          <a:lstStyle/>
          <a:p>
            <a:r>
              <a:rPr lang="en-US" sz="1800" dirty="0">
                <a:latin typeface="+mj-lt"/>
                <a:cs typeface="Arial"/>
              </a:rPr>
              <a:t>NC Department of Health and Human Services </a:t>
            </a:r>
          </a:p>
          <a:p>
            <a:r>
              <a:rPr lang="en-US" b="1" dirty="0">
                <a:latin typeface="+mj-lt"/>
              </a:rPr>
              <a:t>Information Technology </a:t>
            </a:r>
          </a:p>
          <a:p>
            <a:pPr>
              <a:spcBef>
                <a:spcPts val="0"/>
              </a:spcBef>
            </a:pPr>
            <a:r>
              <a:rPr lang="en-US" b="1" dirty="0">
                <a:latin typeface="+mj-lt"/>
              </a:rPr>
              <a:t>Division</a:t>
            </a:r>
          </a:p>
          <a:p>
            <a:pPr lvl="1"/>
            <a:r>
              <a:rPr lang="en-US" sz="2000" dirty="0">
                <a:latin typeface="+mj-lt"/>
              </a:rPr>
              <a:t>Privacy and Security Office</a:t>
            </a:r>
          </a:p>
        </p:txBody>
      </p:sp>
      <p:sp>
        <p:nvSpPr>
          <p:cNvPr id="11" name="Text Placeholder 9"/>
          <p:cNvSpPr>
            <a:spLocks noGrp="1"/>
          </p:cNvSpPr>
          <p:nvPr>
            <p:ph type="body" sz="quarter" idx="12"/>
          </p:nvPr>
        </p:nvSpPr>
        <p:spPr>
          <a:xfrm>
            <a:off x="4292596" y="3907972"/>
            <a:ext cx="5774267" cy="488226"/>
          </a:xfrm>
        </p:spPr>
        <p:txBody>
          <a:bodyPr lIns="91440" tIns="45720" rIns="91440" bIns="45720" anchor="b">
            <a:normAutofit/>
          </a:bodyPr>
          <a:lstStyle/>
          <a:p>
            <a:r>
              <a:rPr lang="en-US" sz="1800" dirty="0">
                <a:latin typeface="+mj-lt"/>
              </a:rPr>
              <a:t>August 2024</a:t>
            </a:r>
          </a:p>
        </p:txBody>
      </p:sp>
    </p:spTree>
    <p:extLst>
      <p:ext uri="{BB962C8B-B14F-4D97-AF65-F5344CB8AC3E}">
        <p14:creationId xmlns:p14="http://schemas.microsoft.com/office/powerpoint/2010/main" val="2860315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Artificial Intelligence (AI) Considerations</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46158"/>
            <a:ext cx="12192000" cy="580276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kumimoji="0" lang="en-US" sz="2000" b="0" i="0" u="none" strike="noStrike" kern="1200" cap="none" spc="0" normalizeH="0" baseline="0" noProof="0" dirty="0">
                <a:ln>
                  <a:noFill/>
                </a:ln>
                <a:solidFill>
                  <a:sysClr val="windowText" lastClr="000000"/>
                </a:solidFill>
                <a:effectLst/>
                <a:uLnTx/>
                <a:uFillTx/>
                <a:latin typeface="+mj-lt"/>
              </a:rPr>
              <a:t>Artificial intelligence (AI) is a set of technologies that enable computers to perform a variety of advanced functions. E.g., the ability to perceive, understand and translate the spoken and written language, analyze data, make recommendations, and more.</a:t>
            </a:r>
          </a:p>
          <a:p>
            <a:pPr>
              <a:defRPr/>
            </a:pPr>
            <a:r>
              <a:rPr kumimoji="0" lang="en-US" sz="2000" b="0" i="0" u="none" strike="noStrike" kern="1200" cap="none" spc="0" normalizeH="0" baseline="0" noProof="0" dirty="0">
                <a:ln>
                  <a:noFill/>
                </a:ln>
                <a:solidFill>
                  <a:sysClr val="windowText" lastClr="000000"/>
                </a:solidFill>
                <a:effectLst/>
                <a:uLnTx/>
                <a:uFillTx/>
                <a:latin typeface="+mj-lt"/>
              </a:rPr>
              <a:t>AI is becoming one of the fastest adopted technologies.</a:t>
            </a:r>
          </a:p>
          <a:p>
            <a:pPr>
              <a:defRPr/>
            </a:pPr>
            <a:r>
              <a:rPr kumimoji="0" lang="en-US" sz="2000" b="0" i="0" u="none" strike="noStrike" kern="1200" cap="none" spc="0" normalizeH="0" baseline="0" noProof="0" dirty="0">
                <a:ln>
                  <a:noFill/>
                </a:ln>
                <a:solidFill>
                  <a:sysClr val="windowText" lastClr="000000"/>
                </a:solidFill>
                <a:effectLst/>
                <a:uLnTx/>
                <a:uFillTx/>
                <a:latin typeface="+mj-lt"/>
              </a:rPr>
              <a:t>The primary focus of the</a:t>
            </a:r>
            <a:r>
              <a:rPr lang="en-US" sz="2000" b="0" dirty="0">
                <a:solidFill>
                  <a:sysClr val="windowText" lastClr="000000"/>
                </a:solidFill>
                <a:latin typeface="+mj-lt"/>
              </a:rPr>
              <a:t> </a:t>
            </a:r>
            <a:r>
              <a:rPr kumimoji="0" lang="en-US" sz="2000" b="0" i="0" u="none" strike="noStrike" kern="1200" cap="none" spc="0" normalizeH="0" baseline="0" noProof="0" dirty="0">
                <a:ln>
                  <a:noFill/>
                </a:ln>
                <a:solidFill>
                  <a:sysClr val="windowText" lastClr="000000"/>
                </a:solidFill>
                <a:effectLst/>
                <a:uLnTx/>
                <a:uFillTx/>
                <a:latin typeface="+mj-lt"/>
              </a:rPr>
              <a:t>State and DHHS is on Generative AI.</a:t>
            </a:r>
          </a:p>
          <a:p>
            <a:pPr>
              <a:defRPr/>
            </a:pPr>
            <a:r>
              <a:rPr kumimoji="0" lang="en-US" sz="2000" b="0" i="0" u="none" strike="noStrike" kern="1200" cap="none" spc="0" normalizeH="0" baseline="0" noProof="0" dirty="0">
                <a:ln>
                  <a:noFill/>
                </a:ln>
                <a:solidFill>
                  <a:sysClr val="windowText" lastClr="000000"/>
                </a:solidFill>
                <a:effectLst/>
                <a:uLnTx/>
                <a:uFillTx/>
                <a:latin typeface="+mj-lt"/>
              </a:rPr>
              <a:t>AI regulations will rapidly evolve for the foreseeable future.</a:t>
            </a:r>
          </a:p>
          <a:p>
            <a:pPr>
              <a:defRPr/>
            </a:pPr>
            <a:r>
              <a:rPr kumimoji="0" lang="en-US" sz="2000" b="0" i="0" u="none" strike="noStrike" kern="1200" cap="none" spc="0" normalizeH="0" baseline="0" noProof="0" dirty="0">
                <a:ln>
                  <a:noFill/>
                </a:ln>
                <a:solidFill>
                  <a:sysClr val="windowText" lastClr="000000"/>
                </a:solidFill>
                <a:effectLst/>
                <a:uLnTx/>
                <a:uFillTx/>
                <a:latin typeface="+mj-lt"/>
              </a:rPr>
              <a:t>Many of our existing Privacy and Security Requirements are technology agnostic (designed to be compatible with or independent of specific technologies) and therefore applies to AI without specifically identifying the technology.</a:t>
            </a:r>
          </a:p>
          <a:p>
            <a:pPr>
              <a:defRPr/>
            </a:pPr>
            <a:r>
              <a:rPr kumimoji="0" lang="en-US" sz="2000" b="0" i="0" u="none" strike="noStrike" kern="1200" cap="none" spc="0" normalizeH="0" baseline="0" noProof="0" dirty="0">
                <a:ln>
                  <a:noFill/>
                </a:ln>
                <a:solidFill>
                  <a:sysClr val="windowText" lastClr="000000"/>
                </a:solidFill>
                <a:effectLst/>
                <a:uLnTx/>
                <a:uFillTx/>
                <a:latin typeface="+mj-lt"/>
              </a:rPr>
              <a:t>The Department of Information Technology (DIT) AI Corner </a:t>
            </a:r>
            <a:r>
              <a:rPr kumimoji="0" lang="en-US" sz="2000" b="0" i="0" u="none" strike="noStrike" kern="1200" cap="none" spc="0" normalizeH="0" baseline="0" noProof="0" dirty="0">
                <a:ln>
                  <a:noFill/>
                </a:ln>
                <a:solidFill>
                  <a:sysClr val="windowText" lastClr="000000"/>
                </a:solidFill>
                <a:effectLst/>
                <a:uLnTx/>
                <a:uFillTx/>
                <a:latin typeface="+mj-lt"/>
                <a:hlinkClick r:id="rId3"/>
              </a:rPr>
              <a:t>https://it.nc.gov/programs/privacy-data-protection/artificial-intelligence</a:t>
            </a:r>
            <a:r>
              <a:rPr kumimoji="0" lang="en-US" sz="2000" b="0" i="0" u="none" strike="noStrike" kern="1200" cap="none" spc="0" normalizeH="0" baseline="0" noProof="0" dirty="0">
                <a:ln>
                  <a:noFill/>
                </a:ln>
                <a:solidFill>
                  <a:sysClr val="windowText" lastClr="000000"/>
                </a:solidFill>
                <a:effectLst/>
                <a:uLnTx/>
                <a:uFillTx/>
                <a:latin typeface="+mj-lt"/>
              </a:rPr>
              <a:t>.</a:t>
            </a:r>
          </a:p>
          <a:p>
            <a:pPr>
              <a:defRPr/>
            </a:pPr>
            <a:endParaRPr kumimoji="0" lang="en-US" sz="2000" i="0" u="none" strike="noStrike" kern="1200" cap="none" spc="0" normalizeH="0" baseline="0" noProof="0" dirty="0">
              <a:ln>
                <a:noFill/>
              </a:ln>
              <a:solidFill>
                <a:sysClr val="windowText" lastClr="000000"/>
              </a:solidFill>
              <a:effectLst/>
              <a:uLnTx/>
              <a:uFillTx/>
              <a:latin typeface="+mj-lt"/>
            </a:endParaRPr>
          </a:p>
        </p:txBody>
      </p:sp>
    </p:spTree>
    <p:extLst>
      <p:ext uri="{BB962C8B-B14F-4D97-AF65-F5344CB8AC3E}">
        <p14:creationId xmlns:p14="http://schemas.microsoft.com/office/powerpoint/2010/main" val="908639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Cloud Considerations</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46158"/>
            <a:ext cx="12192000" cy="580276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kumimoji="0" lang="en-US" sz="2000" b="0" i="0" u="none" strike="noStrike" kern="1200" cap="none" spc="0" normalizeH="0" baseline="0" noProof="0" dirty="0">
                <a:ln>
                  <a:noFill/>
                </a:ln>
                <a:solidFill>
                  <a:sysClr val="windowText" lastClr="000000"/>
                </a:solidFill>
                <a:effectLst/>
                <a:uLnTx/>
                <a:uFillTx/>
                <a:latin typeface="+mj-lt"/>
              </a:rPr>
              <a:t>Cloud (cloud computing) is a platform for delivering services </a:t>
            </a:r>
            <a:r>
              <a:rPr lang="en-US" sz="2000" b="0" dirty="0">
                <a:solidFill>
                  <a:sysClr val="windowText" lastClr="000000"/>
                </a:solidFill>
                <a:latin typeface="+mj-lt"/>
              </a:rPr>
              <a:t>(e.g., storage, software applications, processing). This environment </a:t>
            </a:r>
            <a:r>
              <a:rPr kumimoji="0" lang="en-US" sz="2000" b="0" i="0" u="none" strike="noStrike" kern="1200" cap="none" spc="0" normalizeH="0" baseline="0" noProof="0" dirty="0">
                <a:ln>
                  <a:noFill/>
                </a:ln>
                <a:solidFill>
                  <a:sysClr val="windowText" lastClr="000000"/>
                </a:solidFill>
                <a:effectLst/>
                <a:uLnTx/>
                <a:uFillTx/>
                <a:latin typeface="+mj-lt"/>
              </a:rPr>
              <a:t>allows for on-demand network access to a shared pool of configurable computing resources (e.g., networks and servers) provisioned and released with minimal management effort or interaction from the Cloud Service Provider (CSP).</a:t>
            </a:r>
          </a:p>
          <a:p>
            <a:pPr>
              <a:defRPr/>
            </a:pPr>
            <a:r>
              <a:rPr kumimoji="0" lang="en-US" sz="2000" b="0" i="0" u="none" strike="noStrike" kern="1200" cap="none" spc="0" normalizeH="0" baseline="0" noProof="0" dirty="0">
                <a:ln>
                  <a:noFill/>
                </a:ln>
                <a:solidFill>
                  <a:sysClr val="windowText" lastClr="000000"/>
                </a:solidFill>
                <a:effectLst/>
                <a:uLnTx/>
                <a:uFillTx/>
                <a:latin typeface="+mj-lt"/>
              </a:rPr>
              <a:t>Cloud platforms may fall under the Cloud Shared Responsibility Model.</a:t>
            </a:r>
          </a:p>
          <a:p>
            <a:pPr>
              <a:defRPr/>
            </a:pPr>
            <a:r>
              <a:rPr kumimoji="0" lang="en-US" sz="2000" b="0" i="0" u="none" strike="noStrike" kern="1200" cap="none" spc="0" normalizeH="0" baseline="0" noProof="0" dirty="0">
                <a:ln>
                  <a:noFill/>
                </a:ln>
                <a:solidFill>
                  <a:sysClr val="windowText" lastClr="000000"/>
                </a:solidFill>
                <a:effectLst/>
                <a:uLnTx/>
                <a:uFillTx/>
                <a:latin typeface="+mj-lt"/>
              </a:rPr>
              <a:t>Many of our existing Privacy and Security Requirements are technology agnostic and therefore apply to the cloud without specifically identifying it. </a:t>
            </a:r>
          </a:p>
          <a:p>
            <a:pPr>
              <a:defRPr/>
            </a:pPr>
            <a:r>
              <a:rPr kumimoji="0" lang="en-US" sz="2000" b="0" i="0" u="none" strike="noStrike" kern="1200" cap="none" spc="0" normalizeH="0" baseline="0" noProof="0" dirty="0">
                <a:ln>
                  <a:noFill/>
                </a:ln>
                <a:solidFill>
                  <a:sysClr val="windowText" lastClr="000000"/>
                </a:solidFill>
                <a:effectLst/>
                <a:uLnTx/>
                <a:uFillTx/>
                <a:latin typeface="+mj-lt"/>
              </a:rPr>
              <a:t>special considerations are needed when utilizing cloud services.</a:t>
            </a:r>
          </a:p>
          <a:p>
            <a:pPr>
              <a:defRPr/>
            </a:pPr>
            <a:r>
              <a:rPr kumimoji="0" lang="en-US" sz="2000" b="0" i="0" u="none" strike="noStrike" kern="1200" cap="none" spc="0" normalizeH="0" baseline="0" noProof="0" dirty="0">
                <a:ln>
                  <a:noFill/>
                </a:ln>
                <a:solidFill>
                  <a:sysClr val="windowText" lastClr="000000"/>
                </a:solidFill>
                <a:effectLst/>
                <a:uLnTx/>
                <a:uFillTx/>
                <a:latin typeface="+mj-lt"/>
              </a:rPr>
              <a:t>Cloud provides have their own version of common services specific to their cloud environment.</a:t>
            </a: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p:txBody>
      </p:sp>
    </p:spTree>
    <p:extLst>
      <p:ext uri="{BB962C8B-B14F-4D97-AF65-F5344CB8AC3E}">
        <p14:creationId xmlns:p14="http://schemas.microsoft.com/office/powerpoint/2010/main" val="2878044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Insider Threat</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46158"/>
            <a:ext cx="12192000" cy="580276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kumimoji="0" lang="en-US" sz="2000" b="0" i="0" u="none" strike="noStrike" kern="1200" cap="none" spc="0" normalizeH="0" baseline="0" noProof="0" dirty="0">
                <a:ln>
                  <a:noFill/>
                </a:ln>
                <a:solidFill>
                  <a:sysClr val="windowText" lastClr="000000"/>
                </a:solidFill>
                <a:effectLst/>
                <a:uLnTx/>
                <a:uFillTx/>
                <a:latin typeface="+mj-lt"/>
              </a:rPr>
              <a:t>Insider: person(s) who has or had authorized access to or knowledge of an organization’s resources. E.g., personnel, facilities, information, equipment, networks, and systems. </a:t>
            </a:r>
          </a:p>
          <a:p>
            <a:pPr>
              <a:defRPr/>
            </a:pPr>
            <a:r>
              <a:rPr kumimoji="0" lang="en-US" sz="2000" b="0" i="0" u="none" strike="noStrike" kern="1200" cap="none" spc="0" normalizeH="0" baseline="0" noProof="0" dirty="0">
                <a:ln>
                  <a:noFill/>
                </a:ln>
                <a:solidFill>
                  <a:sysClr val="windowText" lastClr="000000"/>
                </a:solidFill>
                <a:effectLst/>
                <a:uLnTx/>
                <a:uFillTx/>
                <a:latin typeface="+mj-lt"/>
              </a:rPr>
              <a:t>An Insider Threat is the potential for an insider to use their authorized access or understanding of an organization to harm that organization.</a:t>
            </a:r>
          </a:p>
          <a:p>
            <a:pPr>
              <a:defRPr/>
            </a:pPr>
            <a:r>
              <a:rPr kumimoji="0" lang="en-US" sz="2000" b="0" i="0" u="none" strike="noStrike" kern="1200" cap="none" spc="0" normalizeH="0" baseline="0" noProof="0" dirty="0">
                <a:ln>
                  <a:noFill/>
                </a:ln>
                <a:solidFill>
                  <a:sysClr val="windowText" lastClr="000000"/>
                </a:solidFill>
                <a:effectLst/>
                <a:uLnTx/>
                <a:uFillTx/>
                <a:latin typeface="+mj-lt"/>
              </a:rPr>
              <a:t>Due to the access and organizational knowledge Insider Threats pose a complex and dynamic risk.</a:t>
            </a: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marL="0" indent="0">
              <a:buNone/>
              <a:defRPr/>
            </a:pPr>
            <a:r>
              <a:rPr kumimoji="0" lang="en-US" sz="2000" i="0" u="none" strike="noStrike" kern="1200" cap="none" spc="0" normalizeH="0" baseline="0" noProof="0" dirty="0">
                <a:ln>
                  <a:noFill/>
                </a:ln>
                <a:solidFill>
                  <a:sysClr val="windowText" lastClr="000000"/>
                </a:solidFill>
                <a:effectLst/>
                <a:uLnTx/>
                <a:uFillTx/>
                <a:latin typeface="+mj-lt"/>
              </a:rPr>
              <a:t>Key actions to mitigate Insider Threats:</a:t>
            </a:r>
          </a:p>
          <a:p>
            <a:pPr>
              <a:defRPr/>
            </a:pPr>
            <a:r>
              <a:rPr kumimoji="0" lang="en-US" sz="2000" b="0" i="0" u="none" strike="noStrike" kern="1200" cap="none" spc="0" normalizeH="0" baseline="0" noProof="0" dirty="0">
                <a:ln>
                  <a:noFill/>
                </a:ln>
                <a:solidFill>
                  <a:sysClr val="windowText" lastClr="000000"/>
                </a:solidFill>
                <a:effectLst/>
                <a:uLnTx/>
                <a:uFillTx/>
                <a:latin typeface="+mj-lt"/>
              </a:rPr>
              <a:t>Identify systems and data vulnerable to Insider Threats.</a:t>
            </a:r>
          </a:p>
          <a:p>
            <a:pPr>
              <a:defRPr/>
            </a:pPr>
            <a:r>
              <a:rPr kumimoji="0" lang="en-US" sz="2000" b="0" i="0" u="none" strike="noStrike" kern="1200" cap="none" spc="0" normalizeH="0" baseline="0" noProof="0" dirty="0">
                <a:ln>
                  <a:noFill/>
                </a:ln>
                <a:solidFill>
                  <a:sysClr val="windowText" lastClr="000000"/>
                </a:solidFill>
                <a:effectLst/>
                <a:uLnTx/>
                <a:uFillTx/>
                <a:latin typeface="+mj-lt"/>
              </a:rPr>
              <a:t>Introduce Insider Threat focused training and education efforts.</a:t>
            </a:r>
          </a:p>
          <a:p>
            <a:pPr>
              <a:defRPr/>
            </a:pPr>
            <a:r>
              <a:rPr kumimoji="0" lang="en-US" sz="2000" b="0" i="0" u="none" strike="noStrike" kern="1200" cap="none" spc="0" normalizeH="0" baseline="0" noProof="0" dirty="0">
                <a:ln>
                  <a:noFill/>
                </a:ln>
                <a:solidFill>
                  <a:sysClr val="windowText" lastClr="000000"/>
                </a:solidFill>
                <a:effectLst/>
                <a:uLnTx/>
                <a:uFillTx/>
                <a:latin typeface="+mj-lt"/>
              </a:rPr>
              <a:t>Understand and monitor user behavior.</a:t>
            </a:r>
          </a:p>
          <a:p>
            <a:pPr>
              <a:defRPr/>
            </a:pPr>
            <a:r>
              <a:rPr kumimoji="0" lang="en-US" sz="2000" b="0" i="0" u="none" strike="noStrike" kern="1200" cap="none" spc="0" normalizeH="0" baseline="0" noProof="0" dirty="0">
                <a:ln>
                  <a:noFill/>
                </a:ln>
                <a:solidFill>
                  <a:sysClr val="windowText" lastClr="000000"/>
                </a:solidFill>
                <a:effectLst/>
                <a:uLnTx/>
                <a:uFillTx/>
                <a:latin typeface="+mj-lt"/>
              </a:rPr>
              <a:t>Identify insider threats.</a:t>
            </a:r>
          </a:p>
        </p:txBody>
      </p:sp>
    </p:spTree>
    <p:extLst>
      <p:ext uri="{BB962C8B-B14F-4D97-AF65-F5344CB8AC3E}">
        <p14:creationId xmlns:p14="http://schemas.microsoft.com/office/powerpoint/2010/main" val="41746798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CrowdStrike</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46158"/>
            <a:ext cx="12192000" cy="580276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kumimoji="0" lang="en-US" sz="2000" b="0" i="0" u="none" strike="noStrike" kern="1200" cap="none" spc="0" normalizeH="0" baseline="0" noProof="0" dirty="0">
                <a:ln>
                  <a:noFill/>
                </a:ln>
                <a:solidFill>
                  <a:sysClr val="windowText" lastClr="000000"/>
                </a:solidFill>
                <a:effectLst/>
                <a:uLnTx/>
                <a:uFillTx/>
                <a:latin typeface="+mj-lt"/>
              </a:rPr>
              <a:t>CrowdStrike Falcon: detects and prevents malware, ransomware (and other threats), provides incident response, and cloud workload protection.</a:t>
            </a:r>
          </a:p>
          <a:p>
            <a:pPr>
              <a:defRPr/>
            </a:pPr>
            <a:r>
              <a:rPr kumimoji="0" lang="en-US" sz="2000" b="0" i="0" u="none" strike="noStrike" kern="1200" cap="none" spc="0" normalizeH="0" baseline="0" noProof="0" dirty="0">
                <a:ln>
                  <a:noFill/>
                </a:ln>
                <a:solidFill>
                  <a:sysClr val="windowText" lastClr="000000"/>
                </a:solidFill>
                <a:effectLst/>
                <a:uLnTx/>
                <a:uFillTx/>
                <a:latin typeface="+mj-lt"/>
              </a:rPr>
              <a:t>Last week around 8.5 million Windows PCs were hit by an update from CrowdStrike’s Falcon sensor software. The update resulted in a systems crash; the Blue Screen of Death (BSOD) being displayed on various system around the world.</a:t>
            </a:r>
          </a:p>
          <a:p>
            <a:pPr>
              <a:defRPr/>
            </a:pPr>
            <a:r>
              <a:rPr kumimoji="0" lang="en-US" sz="2000" b="0" i="0" u="none" strike="noStrike" kern="1200" cap="none" spc="0" normalizeH="0" baseline="0" noProof="0" dirty="0">
                <a:ln>
                  <a:noFill/>
                </a:ln>
                <a:solidFill>
                  <a:sysClr val="windowText" lastClr="000000"/>
                </a:solidFill>
                <a:effectLst/>
                <a:uLnTx/>
                <a:uFillTx/>
                <a:latin typeface="+mj-lt"/>
              </a:rPr>
              <a:t>The bug resulted in a memory error.</a:t>
            </a:r>
          </a:p>
          <a:p>
            <a:pPr>
              <a:defRPr/>
            </a:pPr>
            <a:r>
              <a:rPr kumimoji="0" lang="en-US" sz="2000" b="0" i="0" u="none" strike="noStrike" kern="1200" cap="none" spc="0" normalizeH="0" baseline="0" noProof="0" dirty="0">
                <a:ln>
                  <a:noFill/>
                </a:ln>
                <a:solidFill>
                  <a:sysClr val="windowText" lastClr="000000"/>
                </a:solidFill>
                <a:effectLst/>
                <a:uLnTx/>
                <a:uFillTx/>
                <a:latin typeface="+mj-lt"/>
              </a:rPr>
              <a:t>Due to the way the update impacted systems remote assistance options were limited.</a:t>
            </a:r>
          </a:p>
          <a:p>
            <a:pPr>
              <a:defRPr/>
            </a:pPr>
            <a:r>
              <a:rPr lang="en-US" sz="2000" b="0" dirty="0">
                <a:solidFill>
                  <a:sysClr val="windowText" lastClr="000000"/>
                </a:solidFill>
                <a:latin typeface="+mj-lt"/>
              </a:rPr>
              <a:t>This vulnerability resulted in several</a:t>
            </a:r>
            <a:r>
              <a:rPr kumimoji="0" lang="en-US" sz="2000" b="0" i="0" u="none" strike="noStrike" kern="1200" cap="none" spc="0" normalizeH="0" baseline="0" noProof="0" dirty="0">
                <a:ln>
                  <a:noFill/>
                </a:ln>
                <a:solidFill>
                  <a:sysClr val="windowText" lastClr="000000"/>
                </a:solidFill>
                <a:effectLst/>
                <a:uLnTx/>
                <a:uFillTx/>
                <a:latin typeface="+mj-lt"/>
              </a:rPr>
              <a:t> phishing campaigns taking advantage of the issue.</a:t>
            </a: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p:txBody>
      </p:sp>
    </p:spTree>
    <p:extLst>
      <p:ext uri="{BB962C8B-B14F-4D97-AF65-F5344CB8AC3E}">
        <p14:creationId xmlns:p14="http://schemas.microsoft.com/office/powerpoint/2010/main" val="22558620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What is Phishing and Why does Phishing Have a PH</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46158"/>
            <a:ext cx="12192000" cy="580276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p:txBody>
      </p:sp>
      <p:grpSp>
        <p:nvGrpSpPr>
          <p:cNvPr id="3" name="Group 2">
            <a:extLst>
              <a:ext uri="{FF2B5EF4-FFF2-40B4-BE49-F238E27FC236}">
                <a16:creationId xmlns:a16="http://schemas.microsoft.com/office/drawing/2014/main" id="{0AAB8CF3-BDB7-EA93-48AF-539F790774E3}"/>
              </a:ext>
            </a:extLst>
          </p:cNvPr>
          <p:cNvGrpSpPr/>
          <p:nvPr/>
        </p:nvGrpSpPr>
        <p:grpSpPr>
          <a:xfrm>
            <a:off x="1323274" y="1744604"/>
            <a:ext cx="9249616" cy="646331"/>
            <a:chOff x="1301843" y="2531525"/>
            <a:chExt cx="9249616" cy="646331"/>
          </a:xfrm>
        </p:grpSpPr>
        <p:pic>
          <p:nvPicPr>
            <p:cNvPr id="4" name="Picture 3">
              <a:extLst>
                <a:ext uri="{FF2B5EF4-FFF2-40B4-BE49-F238E27FC236}">
                  <a16:creationId xmlns:a16="http://schemas.microsoft.com/office/drawing/2014/main" id="{57E9F978-B1A5-3C4B-7496-4BD07D802840}"/>
                </a:ext>
              </a:extLst>
            </p:cNvPr>
            <p:cNvPicPr>
              <a:picLocks noChangeAspect="1"/>
            </p:cNvPicPr>
            <p:nvPr/>
          </p:nvPicPr>
          <p:blipFill>
            <a:blip r:embed="rId3"/>
            <a:stretch>
              <a:fillRect/>
            </a:stretch>
          </p:blipFill>
          <p:spPr>
            <a:xfrm>
              <a:off x="1301843" y="2537423"/>
              <a:ext cx="634534" cy="634534"/>
            </a:xfrm>
            <a:prstGeom prst="rect">
              <a:avLst/>
            </a:prstGeom>
          </p:spPr>
        </p:pic>
        <p:sp>
          <p:nvSpPr>
            <p:cNvPr id="5" name="TextBox 4">
              <a:extLst>
                <a:ext uri="{FF2B5EF4-FFF2-40B4-BE49-F238E27FC236}">
                  <a16:creationId xmlns:a16="http://schemas.microsoft.com/office/drawing/2014/main" id="{27C53AD7-7619-4F75-3611-146B9CA781A0}"/>
                </a:ext>
              </a:extLst>
            </p:cNvPr>
            <p:cNvSpPr txBox="1"/>
            <p:nvPr/>
          </p:nvSpPr>
          <p:spPr>
            <a:xfrm>
              <a:off x="2151530" y="2531525"/>
              <a:ext cx="8399929" cy="646331"/>
            </a:xfrm>
            <a:prstGeom prst="rect">
              <a:avLst/>
            </a:prstGeom>
            <a:noFill/>
          </p:spPr>
          <p:txBody>
            <a:bodyPr wrap="square" rtlCol="0">
              <a:spAutoFit/>
            </a:bodyPr>
            <a:lstStyle/>
            <a:p>
              <a:r>
                <a:rPr lang="en-US" dirty="0">
                  <a:latin typeface="+mj-lt"/>
                </a:rPr>
                <a:t>Phishing is a form of social engineering where malicious actors lure victims (typically</a:t>
              </a:r>
            </a:p>
            <a:p>
              <a:r>
                <a:rPr lang="en-US" dirty="0">
                  <a:latin typeface="+mj-lt"/>
                </a:rPr>
                <a:t>via email) to visit a malicious site or deceive them into providing login credentials</a:t>
              </a:r>
            </a:p>
          </p:txBody>
        </p:sp>
      </p:grpSp>
      <p:grpSp>
        <p:nvGrpSpPr>
          <p:cNvPr id="7" name="Group 6">
            <a:extLst>
              <a:ext uri="{FF2B5EF4-FFF2-40B4-BE49-F238E27FC236}">
                <a16:creationId xmlns:a16="http://schemas.microsoft.com/office/drawing/2014/main" id="{BBF01965-8640-9A27-AEAE-BC2B471B710A}"/>
              </a:ext>
            </a:extLst>
          </p:cNvPr>
          <p:cNvGrpSpPr/>
          <p:nvPr/>
        </p:nvGrpSpPr>
        <p:grpSpPr>
          <a:xfrm>
            <a:off x="1301843" y="3067795"/>
            <a:ext cx="8855168" cy="646331"/>
            <a:chOff x="1301844" y="3556695"/>
            <a:chExt cx="8855168" cy="646331"/>
          </a:xfrm>
        </p:grpSpPr>
        <p:pic>
          <p:nvPicPr>
            <p:cNvPr id="8" name="Picture 7">
              <a:extLst>
                <a:ext uri="{FF2B5EF4-FFF2-40B4-BE49-F238E27FC236}">
                  <a16:creationId xmlns:a16="http://schemas.microsoft.com/office/drawing/2014/main" id="{0D75B71D-8E04-0247-3BCF-F6EFF822FDBA}"/>
                </a:ext>
              </a:extLst>
            </p:cNvPr>
            <p:cNvPicPr>
              <a:picLocks noChangeAspect="1"/>
            </p:cNvPicPr>
            <p:nvPr/>
          </p:nvPicPr>
          <p:blipFill>
            <a:blip r:embed="rId3"/>
            <a:stretch>
              <a:fillRect/>
            </a:stretch>
          </p:blipFill>
          <p:spPr>
            <a:xfrm>
              <a:off x="1301844" y="3562593"/>
              <a:ext cx="634534" cy="634534"/>
            </a:xfrm>
            <a:prstGeom prst="rect">
              <a:avLst/>
            </a:prstGeom>
          </p:spPr>
        </p:pic>
        <p:sp>
          <p:nvSpPr>
            <p:cNvPr id="9" name="TextBox 8">
              <a:extLst>
                <a:ext uri="{FF2B5EF4-FFF2-40B4-BE49-F238E27FC236}">
                  <a16:creationId xmlns:a16="http://schemas.microsoft.com/office/drawing/2014/main" id="{C0E2A64C-B131-31C0-C170-B8370B574434}"/>
                </a:ext>
              </a:extLst>
            </p:cNvPr>
            <p:cNvSpPr txBox="1"/>
            <p:nvPr/>
          </p:nvSpPr>
          <p:spPr>
            <a:xfrm>
              <a:off x="2088777" y="3556695"/>
              <a:ext cx="8068235" cy="646331"/>
            </a:xfrm>
            <a:prstGeom prst="rect">
              <a:avLst/>
            </a:prstGeom>
            <a:noFill/>
          </p:spPr>
          <p:txBody>
            <a:bodyPr wrap="square" rtlCol="0">
              <a:spAutoFit/>
            </a:bodyPr>
            <a:lstStyle/>
            <a:p>
              <a:r>
                <a:rPr lang="en-US" dirty="0">
                  <a:latin typeface="+mj-lt"/>
                </a:rPr>
                <a:t>Social engineering is the attempt to trick someone into revealing information (e.g., a password) or taking an action that can be used to compromise systems or networks.</a:t>
              </a:r>
            </a:p>
          </p:txBody>
        </p:sp>
      </p:grpSp>
      <p:grpSp>
        <p:nvGrpSpPr>
          <p:cNvPr id="10" name="Group 9">
            <a:extLst>
              <a:ext uri="{FF2B5EF4-FFF2-40B4-BE49-F238E27FC236}">
                <a16:creationId xmlns:a16="http://schemas.microsoft.com/office/drawing/2014/main" id="{FA9CA1B4-0717-69AB-83F1-11C360E30099}"/>
              </a:ext>
            </a:extLst>
          </p:cNvPr>
          <p:cNvGrpSpPr/>
          <p:nvPr/>
        </p:nvGrpSpPr>
        <p:grpSpPr>
          <a:xfrm>
            <a:off x="1301843" y="4356805"/>
            <a:ext cx="8505545" cy="923330"/>
            <a:chOff x="1364596" y="4810224"/>
            <a:chExt cx="8505545" cy="923330"/>
          </a:xfrm>
        </p:grpSpPr>
        <p:pic>
          <p:nvPicPr>
            <p:cNvPr id="11" name="Picture 10">
              <a:extLst>
                <a:ext uri="{FF2B5EF4-FFF2-40B4-BE49-F238E27FC236}">
                  <a16:creationId xmlns:a16="http://schemas.microsoft.com/office/drawing/2014/main" id="{CE48B0C6-2C08-8D6B-8897-FA672E7DD7B6}"/>
                </a:ext>
              </a:extLst>
            </p:cNvPr>
            <p:cNvPicPr>
              <a:picLocks noChangeAspect="1"/>
            </p:cNvPicPr>
            <p:nvPr/>
          </p:nvPicPr>
          <p:blipFill>
            <a:blip r:embed="rId3"/>
            <a:stretch>
              <a:fillRect/>
            </a:stretch>
          </p:blipFill>
          <p:spPr>
            <a:xfrm>
              <a:off x="1364596" y="4954622"/>
              <a:ext cx="634534" cy="634534"/>
            </a:xfrm>
            <a:prstGeom prst="rect">
              <a:avLst/>
            </a:prstGeom>
          </p:spPr>
        </p:pic>
        <p:sp>
          <p:nvSpPr>
            <p:cNvPr id="12" name="TextBox 11">
              <a:extLst>
                <a:ext uri="{FF2B5EF4-FFF2-40B4-BE49-F238E27FC236}">
                  <a16:creationId xmlns:a16="http://schemas.microsoft.com/office/drawing/2014/main" id="{12FF027B-971D-5990-6611-1CD7C7681798}"/>
                </a:ext>
              </a:extLst>
            </p:cNvPr>
            <p:cNvSpPr txBox="1"/>
            <p:nvPr/>
          </p:nvSpPr>
          <p:spPr>
            <a:xfrm>
              <a:off x="2151530" y="4810224"/>
              <a:ext cx="7718611" cy="923330"/>
            </a:xfrm>
            <a:prstGeom prst="rect">
              <a:avLst/>
            </a:prstGeom>
            <a:noFill/>
          </p:spPr>
          <p:txBody>
            <a:bodyPr wrap="square" rtlCol="0">
              <a:spAutoFit/>
            </a:bodyPr>
            <a:lstStyle/>
            <a:p>
              <a:r>
                <a:rPr lang="en-US" dirty="0">
                  <a:latin typeface="+mj-lt"/>
                </a:rPr>
                <a:t>Its “PH" spelling is influenced by an earlier word for an illicit act: "phreaking.“</a:t>
              </a:r>
            </a:p>
            <a:p>
              <a:r>
                <a:rPr lang="en-US" dirty="0">
                  <a:latin typeface="+mj-lt"/>
                </a:rPr>
                <a:t>Phreaking involves fraudulently using an electronic device to avoid paying for telephone calls </a:t>
              </a:r>
            </a:p>
          </p:txBody>
        </p:sp>
      </p:grpSp>
    </p:spTree>
    <p:extLst>
      <p:ext uri="{BB962C8B-B14F-4D97-AF65-F5344CB8AC3E}">
        <p14:creationId xmlns:p14="http://schemas.microsoft.com/office/powerpoint/2010/main" val="3648260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A Brief Chronology of Phishing </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46158"/>
            <a:ext cx="12192000" cy="580276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p:txBody>
      </p:sp>
      <p:sp>
        <p:nvSpPr>
          <p:cNvPr id="13" name="TextBox 12">
            <a:extLst>
              <a:ext uri="{FF2B5EF4-FFF2-40B4-BE49-F238E27FC236}">
                <a16:creationId xmlns:a16="http://schemas.microsoft.com/office/drawing/2014/main" id="{61FC02DF-1593-51FF-675C-E2F8D3595ABB}"/>
              </a:ext>
            </a:extLst>
          </p:cNvPr>
          <p:cNvSpPr txBox="1"/>
          <p:nvPr/>
        </p:nvSpPr>
        <p:spPr>
          <a:xfrm>
            <a:off x="2342533" y="1168680"/>
            <a:ext cx="8399929" cy="923330"/>
          </a:xfrm>
          <a:prstGeom prst="rect">
            <a:avLst/>
          </a:prstGeom>
          <a:noFill/>
        </p:spPr>
        <p:txBody>
          <a:bodyPr wrap="square" rtlCol="0">
            <a:spAutoFit/>
          </a:bodyPr>
          <a:lstStyle/>
          <a:p>
            <a:r>
              <a:rPr lang="en-US" dirty="0">
                <a:latin typeface="+mj-lt"/>
              </a:rPr>
              <a:t>The </a:t>
            </a:r>
            <a:r>
              <a:rPr lang="en-US" dirty="0" err="1">
                <a:latin typeface="+mj-lt"/>
              </a:rPr>
              <a:t>AOHell</a:t>
            </a:r>
            <a:r>
              <a:rPr lang="en-US" dirty="0">
                <a:latin typeface="+mj-lt"/>
              </a:rPr>
              <a:t> (AOL) tool was designed to allow hackers to impersonate staff to send instant messages to victims, asking them to reveal their passwords. This is the first recorded use of the term Phishing</a:t>
            </a:r>
          </a:p>
        </p:txBody>
      </p:sp>
      <p:sp>
        <p:nvSpPr>
          <p:cNvPr id="14" name="Rectangle 13">
            <a:extLst>
              <a:ext uri="{FF2B5EF4-FFF2-40B4-BE49-F238E27FC236}">
                <a16:creationId xmlns:a16="http://schemas.microsoft.com/office/drawing/2014/main" id="{25C934E1-5734-BB33-EFEE-5B899892A894}"/>
              </a:ext>
            </a:extLst>
          </p:cNvPr>
          <p:cNvSpPr/>
          <p:nvPr/>
        </p:nvSpPr>
        <p:spPr>
          <a:xfrm rot="570718">
            <a:off x="1133273" y="1437604"/>
            <a:ext cx="905435" cy="385482"/>
          </a:xfrm>
          <a:prstGeom prst="rect">
            <a:avLst/>
          </a:prstGeom>
          <a:solidFill>
            <a:schemeClr val="tx2">
              <a:lumMod val="60000"/>
              <a:lumOff val="4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mj-lt"/>
              </a:rPr>
              <a:t>1995</a:t>
            </a:r>
          </a:p>
        </p:txBody>
      </p:sp>
      <p:sp>
        <p:nvSpPr>
          <p:cNvPr id="15" name="TextBox 14">
            <a:extLst>
              <a:ext uri="{FF2B5EF4-FFF2-40B4-BE49-F238E27FC236}">
                <a16:creationId xmlns:a16="http://schemas.microsoft.com/office/drawing/2014/main" id="{704A9987-20A2-1A7C-3DC2-C47382884334}"/>
              </a:ext>
            </a:extLst>
          </p:cNvPr>
          <p:cNvSpPr txBox="1"/>
          <p:nvPr/>
        </p:nvSpPr>
        <p:spPr>
          <a:xfrm>
            <a:off x="2304340" y="2371310"/>
            <a:ext cx="8438122" cy="923330"/>
          </a:xfrm>
          <a:prstGeom prst="rect">
            <a:avLst/>
          </a:prstGeom>
          <a:noFill/>
        </p:spPr>
        <p:txBody>
          <a:bodyPr wrap="square" rtlCol="0">
            <a:spAutoFit/>
          </a:bodyPr>
          <a:lstStyle/>
          <a:p>
            <a:r>
              <a:rPr lang="en-US" dirty="0">
                <a:latin typeface="+mj-lt"/>
              </a:rPr>
              <a:t>Phishing attacks became more targeted and organized. The first direct targeted phishing attack against a payment system occurred in June of 2001. In 2003 the first known targeted bank attack occurred. </a:t>
            </a:r>
          </a:p>
        </p:txBody>
      </p:sp>
      <p:sp>
        <p:nvSpPr>
          <p:cNvPr id="16" name="Rectangle 15">
            <a:extLst>
              <a:ext uri="{FF2B5EF4-FFF2-40B4-BE49-F238E27FC236}">
                <a16:creationId xmlns:a16="http://schemas.microsoft.com/office/drawing/2014/main" id="{F9E01AA6-CC13-7644-37FD-3AD9E98E0654}"/>
              </a:ext>
            </a:extLst>
          </p:cNvPr>
          <p:cNvSpPr/>
          <p:nvPr/>
        </p:nvSpPr>
        <p:spPr>
          <a:xfrm rot="20295402">
            <a:off x="1133273" y="2640234"/>
            <a:ext cx="946945" cy="385482"/>
          </a:xfrm>
          <a:prstGeom prst="rect">
            <a:avLst/>
          </a:prstGeom>
          <a:solidFill>
            <a:schemeClr val="tx2">
              <a:lumMod val="60000"/>
              <a:lumOff val="4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mj-lt"/>
              </a:rPr>
              <a:t>2000’s</a:t>
            </a:r>
          </a:p>
        </p:txBody>
      </p:sp>
      <p:sp>
        <p:nvSpPr>
          <p:cNvPr id="17" name="TextBox 16">
            <a:extLst>
              <a:ext uri="{FF2B5EF4-FFF2-40B4-BE49-F238E27FC236}">
                <a16:creationId xmlns:a16="http://schemas.microsoft.com/office/drawing/2014/main" id="{B3AD3F71-2CF7-AD79-184E-10A58CB48CC0}"/>
              </a:ext>
            </a:extLst>
          </p:cNvPr>
          <p:cNvSpPr txBox="1"/>
          <p:nvPr/>
        </p:nvSpPr>
        <p:spPr>
          <a:xfrm>
            <a:off x="2277485" y="4947499"/>
            <a:ext cx="8464977" cy="923330"/>
          </a:xfrm>
          <a:prstGeom prst="rect">
            <a:avLst/>
          </a:prstGeom>
          <a:noFill/>
        </p:spPr>
        <p:txBody>
          <a:bodyPr wrap="square" rtlCol="0">
            <a:spAutoFit/>
          </a:bodyPr>
          <a:lstStyle/>
          <a:p>
            <a:r>
              <a:rPr lang="en-US" dirty="0">
                <a:latin typeface="+mj-lt"/>
              </a:rPr>
              <a:t>Phishing attacks continue to grow and have become increasingly more complex. This  includes the utilization of Artificial Intelligence (AI), impersonating numerous legitimate websites, and defeating Multifactor Authentication (MFA).    </a:t>
            </a:r>
          </a:p>
        </p:txBody>
      </p:sp>
      <p:grpSp>
        <p:nvGrpSpPr>
          <p:cNvPr id="18" name="Group 17">
            <a:extLst>
              <a:ext uri="{FF2B5EF4-FFF2-40B4-BE49-F238E27FC236}">
                <a16:creationId xmlns:a16="http://schemas.microsoft.com/office/drawing/2014/main" id="{C16339F4-85E7-79A3-432E-4B13B269E3D6}"/>
              </a:ext>
            </a:extLst>
          </p:cNvPr>
          <p:cNvGrpSpPr/>
          <p:nvPr/>
        </p:nvGrpSpPr>
        <p:grpSpPr>
          <a:xfrm>
            <a:off x="1133273" y="4935981"/>
            <a:ext cx="965324" cy="1027051"/>
            <a:chOff x="1133273" y="5413759"/>
            <a:chExt cx="905435" cy="1027051"/>
          </a:xfrm>
        </p:grpSpPr>
        <p:pic>
          <p:nvPicPr>
            <p:cNvPr id="19" name="Picture 18">
              <a:extLst>
                <a:ext uri="{FF2B5EF4-FFF2-40B4-BE49-F238E27FC236}">
                  <a16:creationId xmlns:a16="http://schemas.microsoft.com/office/drawing/2014/main" id="{20835FC2-FFF6-5D9F-C4EA-3597AAA778C5}"/>
                </a:ext>
              </a:extLst>
            </p:cNvPr>
            <p:cNvPicPr>
              <a:picLocks noChangeAspect="1"/>
            </p:cNvPicPr>
            <p:nvPr/>
          </p:nvPicPr>
          <p:blipFill>
            <a:blip r:embed="rId3"/>
            <a:stretch>
              <a:fillRect/>
            </a:stretch>
          </p:blipFill>
          <p:spPr>
            <a:xfrm>
              <a:off x="1301843" y="5806276"/>
              <a:ext cx="634534" cy="634534"/>
            </a:xfrm>
            <a:prstGeom prst="rect">
              <a:avLst/>
            </a:prstGeom>
          </p:spPr>
        </p:pic>
        <p:sp>
          <p:nvSpPr>
            <p:cNvPr id="20" name="Rectangle 19">
              <a:extLst>
                <a:ext uri="{FF2B5EF4-FFF2-40B4-BE49-F238E27FC236}">
                  <a16:creationId xmlns:a16="http://schemas.microsoft.com/office/drawing/2014/main" id="{577869F5-9BA9-DBDE-890C-266892E8EA5F}"/>
                </a:ext>
              </a:extLst>
            </p:cNvPr>
            <p:cNvSpPr/>
            <p:nvPr/>
          </p:nvSpPr>
          <p:spPr>
            <a:xfrm rot="20762705">
              <a:off x="1133273" y="5413759"/>
              <a:ext cx="905435" cy="385482"/>
            </a:xfrm>
            <a:prstGeom prst="rect">
              <a:avLst/>
            </a:prstGeom>
            <a:solidFill>
              <a:schemeClr val="tx2">
                <a:lumMod val="60000"/>
                <a:lumOff val="4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mj-lt"/>
                </a:rPr>
                <a:t>Today</a:t>
              </a:r>
            </a:p>
          </p:txBody>
        </p:sp>
      </p:grpSp>
      <p:sp>
        <p:nvSpPr>
          <p:cNvPr id="21" name="TextBox 20">
            <a:extLst>
              <a:ext uri="{FF2B5EF4-FFF2-40B4-BE49-F238E27FC236}">
                <a16:creationId xmlns:a16="http://schemas.microsoft.com/office/drawing/2014/main" id="{7A6748D0-EA7A-1F4A-3D8F-497564BD0883}"/>
              </a:ext>
            </a:extLst>
          </p:cNvPr>
          <p:cNvSpPr txBox="1"/>
          <p:nvPr/>
        </p:nvSpPr>
        <p:spPr>
          <a:xfrm>
            <a:off x="2262830" y="3643234"/>
            <a:ext cx="8479632" cy="923330"/>
          </a:xfrm>
          <a:prstGeom prst="rect">
            <a:avLst/>
          </a:prstGeom>
          <a:noFill/>
        </p:spPr>
        <p:txBody>
          <a:bodyPr wrap="square" rtlCol="0">
            <a:spAutoFit/>
          </a:bodyPr>
          <a:lstStyle/>
          <a:p>
            <a:r>
              <a:rPr lang="en-US" dirty="0">
                <a:latin typeface="+mj-lt"/>
              </a:rPr>
              <a:t>The number of phishing attacks significantly increased, including the nation state sponsored phishing campaigns. As a result, by 2017 it was estimated that 76% of organizations had been subject to a phishing attack.</a:t>
            </a:r>
          </a:p>
        </p:txBody>
      </p:sp>
      <p:sp>
        <p:nvSpPr>
          <p:cNvPr id="22" name="Rectangle 21">
            <a:extLst>
              <a:ext uri="{FF2B5EF4-FFF2-40B4-BE49-F238E27FC236}">
                <a16:creationId xmlns:a16="http://schemas.microsoft.com/office/drawing/2014/main" id="{46481C28-01F1-3575-1B4F-70DF8EEAFBD9}"/>
              </a:ext>
            </a:extLst>
          </p:cNvPr>
          <p:cNvSpPr/>
          <p:nvPr/>
        </p:nvSpPr>
        <p:spPr>
          <a:xfrm rot="555686">
            <a:off x="1133273" y="3912158"/>
            <a:ext cx="905435" cy="385482"/>
          </a:xfrm>
          <a:prstGeom prst="rect">
            <a:avLst/>
          </a:prstGeom>
          <a:solidFill>
            <a:schemeClr val="tx2">
              <a:lumMod val="60000"/>
              <a:lumOff val="4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mj-lt"/>
              </a:rPr>
              <a:t>2010’s</a:t>
            </a:r>
          </a:p>
        </p:txBody>
      </p:sp>
    </p:spTree>
    <p:extLst>
      <p:ext uri="{BB962C8B-B14F-4D97-AF65-F5344CB8AC3E}">
        <p14:creationId xmlns:p14="http://schemas.microsoft.com/office/powerpoint/2010/main" val="3589201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Famous Phishing Attacks</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46158"/>
            <a:ext cx="12192000" cy="580276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p:txBody>
      </p:sp>
      <p:sp>
        <p:nvSpPr>
          <p:cNvPr id="3" name="TextBox 2">
            <a:extLst>
              <a:ext uri="{FF2B5EF4-FFF2-40B4-BE49-F238E27FC236}">
                <a16:creationId xmlns:a16="http://schemas.microsoft.com/office/drawing/2014/main" id="{36659C94-D845-08C1-2164-53F6F5F954B9}"/>
              </a:ext>
            </a:extLst>
          </p:cNvPr>
          <p:cNvSpPr txBox="1"/>
          <p:nvPr/>
        </p:nvSpPr>
        <p:spPr>
          <a:xfrm>
            <a:off x="2396920" y="4459450"/>
            <a:ext cx="8229151" cy="923330"/>
          </a:xfrm>
          <a:prstGeom prst="rect">
            <a:avLst/>
          </a:prstGeom>
          <a:noFill/>
        </p:spPr>
        <p:txBody>
          <a:bodyPr wrap="square" rtlCol="0">
            <a:spAutoFit/>
          </a:bodyPr>
          <a:lstStyle/>
          <a:p>
            <a:r>
              <a:rPr lang="en-US" b="1" dirty="0">
                <a:latin typeface="+mj-lt"/>
              </a:rPr>
              <a:t>Ukrainian power grid attack:</a:t>
            </a:r>
            <a:r>
              <a:rPr lang="en-US" dirty="0">
                <a:latin typeface="+mj-lt"/>
              </a:rPr>
              <a:t> In 2015 a Ukrainian electricity distribution company became the first power grid to be taken down by cyber attack. The attackers were able to gain access to the network and force a blackout through a phishing email.</a:t>
            </a:r>
          </a:p>
        </p:txBody>
      </p:sp>
      <p:grpSp>
        <p:nvGrpSpPr>
          <p:cNvPr id="4" name="Group 3">
            <a:extLst>
              <a:ext uri="{FF2B5EF4-FFF2-40B4-BE49-F238E27FC236}">
                <a16:creationId xmlns:a16="http://schemas.microsoft.com/office/drawing/2014/main" id="{5766A6FB-FE64-FB95-098D-38DA7828C849}"/>
              </a:ext>
            </a:extLst>
          </p:cNvPr>
          <p:cNvGrpSpPr/>
          <p:nvPr/>
        </p:nvGrpSpPr>
        <p:grpSpPr>
          <a:xfrm>
            <a:off x="970341" y="4604210"/>
            <a:ext cx="1227599" cy="1390729"/>
            <a:chOff x="1030899" y="5050081"/>
            <a:chExt cx="966062" cy="1390729"/>
          </a:xfrm>
        </p:grpSpPr>
        <p:pic>
          <p:nvPicPr>
            <p:cNvPr id="5" name="Picture 4">
              <a:extLst>
                <a:ext uri="{FF2B5EF4-FFF2-40B4-BE49-F238E27FC236}">
                  <a16:creationId xmlns:a16="http://schemas.microsoft.com/office/drawing/2014/main" id="{53F24749-C1CB-F378-3C7F-F743554419AA}"/>
                </a:ext>
              </a:extLst>
            </p:cNvPr>
            <p:cNvPicPr>
              <a:picLocks noChangeAspect="1"/>
            </p:cNvPicPr>
            <p:nvPr/>
          </p:nvPicPr>
          <p:blipFill>
            <a:blip r:embed="rId3"/>
            <a:stretch>
              <a:fillRect/>
            </a:stretch>
          </p:blipFill>
          <p:spPr>
            <a:xfrm>
              <a:off x="1301843" y="5806276"/>
              <a:ext cx="634534" cy="634534"/>
            </a:xfrm>
            <a:prstGeom prst="rect">
              <a:avLst/>
            </a:prstGeom>
          </p:spPr>
        </p:pic>
        <p:sp>
          <p:nvSpPr>
            <p:cNvPr id="7" name="Rectangle 6">
              <a:extLst>
                <a:ext uri="{FF2B5EF4-FFF2-40B4-BE49-F238E27FC236}">
                  <a16:creationId xmlns:a16="http://schemas.microsoft.com/office/drawing/2014/main" id="{B3E88CBF-BD1F-6AE4-F2FD-FD3EFC8180BA}"/>
                </a:ext>
              </a:extLst>
            </p:cNvPr>
            <p:cNvSpPr/>
            <p:nvPr/>
          </p:nvSpPr>
          <p:spPr>
            <a:xfrm rot="20762705">
              <a:off x="1030899" y="5050081"/>
              <a:ext cx="966062" cy="762517"/>
            </a:xfrm>
            <a:prstGeom prst="rect">
              <a:avLst/>
            </a:prstGeom>
            <a:solidFill>
              <a:schemeClr val="tx2">
                <a:lumMod val="60000"/>
                <a:lumOff val="4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mj-lt"/>
                </a:rPr>
                <a:t>Unknown</a:t>
              </a:r>
            </a:p>
          </p:txBody>
        </p:sp>
      </p:grpSp>
      <p:sp>
        <p:nvSpPr>
          <p:cNvPr id="8" name="TextBox 7">
            <a:extLst>
              <a:ext uri="{FF2B5EF4-FFF2-40B4-BE49-F238E27FC236}">
                <a16:creationId xmlns:a16="http://schemas.microsoft.com/office/drawing/2014/main" id="{1AC41A69-B778-EF82-791F-EFEA95F83BE6}"/>
              </a:ext>
            </a:extLst>
          </p:cNvPr>
          <p:cNvSpPr txBox="1"/>
          <p:nvPr/>
        </p:nvSpPr>
        <p:spPr>
          <a:xfrm>
            <a:off x="2396920" y="2830789"/>
            <a:ext cx="8068235" cy="1200329"/>
          </a:xfrm>
          <a:prstGeom prst="rect">
            <a:avLst/>
          </a:prstGeom>
          <a:noFill/>
        </p:spPr>
        <p:txBody>
          <a:bodyPr wrap="square" rtlCol="0">
            <a:spAutoFit/>
          </a:bodyPr>
          <a:lstStyle/>
          <a:p>
            <a:r>
              <a:rPr lang="en-US" b="1" dirty="0">
                <a:latin typeface="+mj-lt"/>
              </a:rPr>
              <a:t>Facebook and Google:</a:t>
            </a:r>
            <a:r>
              <a:rPr lang="en-US" dirty="0">
                <a:latin typeface="+mj-lt"/>
              </a:rPr>
              <a:t> Between 2013 and 2017 both companies paid fake invoices  replicating their Taiwanese infrastructure supplier Quanta Computer. The attack included contracts and letters that appeared to have been signed by executives and agents form the respective companies.</a:t>
            </a:r>
          </a:p>
        </p:txBody>
      </p:sp>
      <p:sp>
        <p:nvSpPr>
          <p:cNvPr id="9" name="Rectangle 8">
            <a:extLst>
              <a:ext uri="{FF2B5EF4-FFF2-40B4-BE49-F238E27FC236}">
                <a16:creationId xmlns:a16="http://schemas.microsoft.com/office/drawing/2014/main" id="{EAB7D53F-907F-99CF-B9EB-F13F0663B66A}"/>
              </a:ext>
            </a:extLst>
          </p:cNvPr>
          <p:cNvSpPr/>
          <p:nvPr/>
        </p:nvSpPr>
        <p:spPr>
          <a:xfrm rot="647867">
            <a:off x="1122445" y="3075441"/>
            <a:ext cx="923391" cy="762517"/>
          </a:xfrm>
          <a:prstGeom prst="rect">
            <a:avLst/>
          </a:prstGeom>
          <a:solidFill>
            <a:schemeClr val="tx2">
              <a:lumMod val="60000"/>
              <a:lumOff val="4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mj-lt"/>
              </a:rPr>
              <a:t>$100 </a:t>
            </a:r>
          </a:p>
          <a:p>
            <a:pPr algn="ctr"/>
            <a:r>
              <a:rPr lang="en-US" dirty="0">
                <a:latin typeface="+mj-lt"/>
              </a:rPr>
              <a:t>Million</a:t>
            </a:r>
          </a:p>
        </p:txBody>
      </p:sp>
      <p:sp>
        <p:nvSpPr>
          <p:cNvPr id="10" name="TextBox 9">
            <a:extLst>
              <a:ext uri="{FF2B5EF4-FFF2-40B4-BE49-F238E27FC236}">
                <a16:creationId xmlns:a16="http://schemas.microsoft.com/office/drawing/2014/main" id="{B638C31A-D971-69EF-C9ED-18F907EC8925}"/>
              </a:ext>
            </a:extLst>
          </p:cNvPr>
          <p:cNvSpPr txBox="1"/>
          <p:nvPr/>
        </p:nvSpPr>
        <p:spPr>
          <a:xfrm>
            <a:off x="2396920" y="1323481"/>
            <a:ext cx="8068235" cy="923330"/>
          </a:xfrm>
          <a:prstGeom prst="rect">
            <a:avLst/>
          </a:prstGeom>
          <a:noFill/>
        </p:spPr>
        <p:txBody>
          <a:bodyPr wrap="square" rtlCol="0">
            <a:spAutoFit/>
          </a:bodyPr>
          <a:lstStyle/>
          <a:p>
            <a:r>
              <a:rPr lang="en-US" b="1" dirty="0">
                <a:latin typeface="+mj-lt"/>
              </a:rPr>
              <a:t>Colonial Pipeline:</a:t>
            </a:r>
            <a:r>
              <a:rPr lang="en-US" dirty="0">
                <a:latin typeface="+mj-lt"/>
              </a:rPr>
              <a:t> In May of 2021 ransomware compromised both their billing and network, resulting in a one (1) week shutdown. The ransomware was installed through a compromised employee account that was result of phishing.</a:t>
            </a:r>
          </a:p>
        </p:txBody>
      </p:sp>
      <p:sp>
        <p:nvSpPr>
          <p:cNvPr id="11" name="Rectangle 10">
            <a:extLst>
              <a:ext uri="{FF2B5EF4-FFF2-40B4-BE49-F238E27FC236}">
                <a16:creationId xmlns:a16="http://schemas.microsoft.com/office/drawing/2014/main" id="{41BDC57D-F62A-D15F-8F27-79E838E38360}"/>
              </a:ext>
            </a:extLst>
          </p:cNvPr>
          <p:cNvSpPr/>
          <p:nvPr/>
        </p:nvSpPr>
        <p:spPr>
          <a:xfrm rot="20762705">
            <a:off x="1046415" y="1493538"/>
            <a:ext cx="1075451" cy="762517"/>
          </a:xfrm>
          <a:prstGeom prst="rect">
            <a:avLst/>
          </a:prstGeom>
          <a:solidFill>
            <a:schemeClr val="tx2">
              <a:lumMod val="60000"/>
              <a:lumOff val="4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atin typeface="+mj-lt"/>
              </a:rPr>
              <a:t>$3.7 </a:t>
            </a:r>
          </a:p>
          <a:p>
            <a:pPr algn="ctr"/>
            <a:r>
              <a:rPr lang="en-US" dirty="0">
                <a:latin typeface="+mj-lt"/>
              </a:rPr>
              <a:t>Billion</a:t>
            </a:r>
          </a:p>
        </p:txBody>
      </p:sp>
    </p:spTree>
    <p:extLst>
      <p:ext uri="{BB962C8B-B14F-4D97-AF65-F5344CB8AC3E}">
        <p14:creationId xmlns:p14="http://schemas.microsoft.com/office/powerpoint/2010/main" val="14241576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Phishing is About More Than Just Money</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46158"/>
            <a:ext cx="12192000" cy="580276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p:txBody>
      </p:sp>
      <p:grpSp>
        <p:nvGrpSpPr>
          <p:cNvPr id="12" name="Group 11">
            <a:extLst>
              <a:ext uri="{FF2B5EF4-FFF2-40B4-BE49-F238E27FC236}">
                <a16:creationId xmlns:a16="http://schemas.microsoft.com/office/drawing/2014/main" id="{DC019D5A-5B4A-00A1-6F95-C904D68CFC4E}"/>
              </a:ext>
            </a:extLst>
          </p:cNvPr>
          <p:cNvGrpSpPr/>
          <p:nvPr/>
        </p:nvGrpSpPr>
        <p:grpSpPr>
          <a:xfrm>
            <a:off x="2396996" y="1579660"/>
            <a:ext cx="7087246" cy="634534"/>
            <a:chOff x="1301843" y="2537423"/>
            <a:chExt cx="9249616" cy="634534"/>
          </a:xfrm>
        </p:grpSpPr>
        <p:pic>
          <p:nvPicPr>
            <p:cNvPr id="13" name="Picture 12">
              <a:extLst>
                <a:ext uri="{FF2B5EF4-FFF2-40B4-BE49-F238E27FC236}">
                  <a16:creationId xmlns:a16="http://schemas.microsoft.com/office/drawing/2014/main" id="{13F266FD-0335-C481-56AA-FB4844610AD6}"/>
                </a:ext>
              </a:extLst>
            </p:cNvPr>
            <p:cNvPicPr>
              <a:picLocks noChangeAspect="1"/>
            </p:cNvPicPr>
            <p:nvPr/>
          </p:nvPicPr>
          <p:blipFill>
            <a:blip r:embed="rId3"/>
            <a:stretch>
              <a:fillRect/>
            </a:stretch>
          </p:blipFill>
          <p:spPr>
            <a:xfrm>
              <a:off x="1301843" y="2537423"/>
              <a:ext cx="634534" cy="634534"/>
            </a:xfrm>
            <a:prstGeom prst="rect">
              <a:avLst/>
            </a:prstGeom>
          </p:spPr>
        </p:pic>
        <p:sp>
          <p:nvSpPr>
            <p:cNvPr id="14" name="TextBox 13">
              <a:extLst>
                <a:ext uri="{FF2B5EF4-FFF2-40B4-BE49-F238E27FC236}">
                  <a16:creationId xmlns:a16="http://schemas.microsoft.com/office/drawing/2014/main" id="{2972043B-3872-CF86-B99D-B32B60BBA3FC}"/>
                </a:ext>
              </a:extLst>
            </p:cNvPr>
            <p:cNvSpPr txBox="1"/>
            <p:nvPr/>
          </p:nvSpPr>
          <p:spPr>
            <a:xfrm>
              <a:off x="2151530" y="2776627"/>
              <a:ext cx="8399929" cy="369332"/>
            </a:xfrm>
            <a:prstGeom prst="rect">
              <a:avLst/>
            </a:prstGeom>
            <a:noFill/>
          </p:spPr>
          <p:txBody>
            <a:bodyPr wrap="square" rtlCol="0">
              <a:spAutoFit/>
            </a:bodyPr>
            <a:lstStyle/>
            <a:p>
              <a:pPr algn="l"/>
              <a:r>
                <a:rPr lang="en-US" i="0" dirty="0">
                  <a:solidFill>
                    <a:srgbClr val="171B29"/>
                  </a:solidFill>
                  <a:effectLst/>
                  <a:latin typeface="+mj-lt"/>
                </a:rPr>
                <a:t>Employee productivity and operational downtime </a:t>
              </a:r>
            </a:p>
          </p:txBody>
        </p:sp>
      </p:grpSp>
      <p:grpSp>
        <p:nvGrpSpPr>
          <p:cNvPr id="15" name="Group 14">
            <a:extLst>
              <a:ext uri="{FF2B5EF4-FFF2-40B4-BE49-F238E27FC236}">
                <a16:creationId xmlns:a16="http://schemas.microsoft.com/office/drawing/2014/main" id="{0C4EDE85-110F-39D6-C6F7-7562E42BB654}"/>
              </a:ext>
            </a:extLst>
          </p:cNvPr>
          <p:cNvGrpSpPr/>
          <p:nvPr/>
        </p:nvGrpSpPr>
        <p:grpSpPr>
          <a:xfrm>
            <a:off x="2396996" y="2476919"/>
            <a:ext cx="7087246" cy="634534"/>
            <a:chOff x="1301844" y="3562593"/>
            <a:chExt cx="8855168" cy="634534"/>
          </a:xfrm>
        </p:grpSpPr>
        <p:pic>
          <p:nvPicPr>
            <p:cNvPr id="16" name="Picture 15">
              <a:extLst>
                <a:ext uri="{FF2B5EF4-FFF2-40B4-BE49-F238E27FC236}">
                  <a16:creationId xmlns:a16="http://schemas.microsoft.com/office/drawing/2014/main" id="{841786EA-A79A-F905-4F40-60C4513C2412}"/>
                </a:ext>
              </a:extLst>
            </p:cNvPr>
            <p:cNvPicPr>
              <a:picLocks noChangeAspect="1"/>
            </p:cNvPicPr>
            <p:nvPr/>
          </p:nvPicPr>
          <p:blipFill>
            <a:blip r:embed="rId3"/>
            <a:stretch>
              <a:fillRect/>
            </a:stretch>
          </p:blipFill>
          <p:spPr>
            <a:xfrm>
              <a:off x="1301844" y="3562593"/>
              <a:ext cx="634534" cy="634534"/>
            </a:xfrm>
            <a:prstGeom prst="rect">
              <a:avLst/>
            </a:prstGeom>
          </p:spPr>
        </p:pic>
        <p:sp>
          <p:nvSpPr>
            <p:cNvPr id="17" name="TextBox 16">
              <a:extLst>
                <a:ext uri="{FF2B5EF4-FFF2-40B4-BE49-F238E27FC236}">
                  <a16:creationId xmlns:a16="http://schemas.microsoft.com/office/drawing/2014/main" id="{61E890EA-39DE-9B80-BDD7-9269E9719C4A}"/>
                </a:ext>
              </a:extLst>
            </p:cNvPr>
            <p:cNvSpPr txBox="1"/>
            <p:nvPr/>
          </p:nvSpPr>
          <p:spPr>
            <a:xfrm>
              <a:off x="2088777" y="3764085"/>
              <a:ext cx="8068235" cy="369332"/>
            </a:xfrm>
            <a:prstGeom prst="rect">
              <a:avLst/>
            </a:prstGeom>
            <a:noFill/>
          </p:spPr>
          <p:txBody>
            <a:bodyPr wrap="square" rtlCol="0">
              <a:spAutoFit/>
            </a:bodyPr>
            <a:lstStyle/>
            <a:p>
              <a:r>
                <a:rPr lang="en-US" dirty="0">
                  <a:latin typeface="+mj-lt"/>
                </a:rPr>
                <a:t>Loss of public confidence</a:t>
              </a:r>
            </a:p>
          </p:txBody>
        </p:sp>
      </p:grpSp>
      <p:grpSp>
        <p:nvGrpSpPr>
          <p:cNvPr id="18" name="Group 17">
            <a:extLst>
              <a:ext uri="{FF2B5EF4-FFF2-40B4-BE49-F238E27FC236}">
                <a16:creationId xmlns:a16="http://schemas.microsoft.com/office/drawing/2014/main" id="{160CFB71-325D-2EBD-6E3A-47DBCE8B7942}"/>
              </a:ext>
            </a:extLst>
          </p:cNvPr>
          <p:cNvGrpSpPr/>
          <p:nvPr/>
        </p:nvGrpSpPr>
        <p:grpSpPr>
          <a:xfrm>
            <a:off x="2396996" y="3374178"/>
            <a:ext cx="7087246" cy="634534"/>
            <a:chOff x="1301844" y="3562593"/>
            <a:chExt cx="8855168" cy="634534"/>
          </a:xfrm>
        </p:grpSpPr>
        <p:pic>
          <p:nvPicPr>
            <p:cNvPr id="19" name="Picture 18">
              <a:extLst>
                <a:ext uri="{FF2B5EF4-FFF2-40B4-BE49-F238E27FC236}">
                  <a16:creationId xmlns:a16="http://schemas.microsoft.com/office/drawing/2014/main" id="{D16B1EEF-AB15-476E-82AA-A36FBC057731}"/>
                </a:ext>
              </a:extLst>
            </p:cNvPr>
            <p:cNvPicPr>
              <a:picLocks noChangeAspect="1"/>
            </p:cNvPicPr>
            <p:nvPr/>
          </p:nvPicPr>
          <p:blipFill>
            <a:blip r:embed="rId3"/>
            <a:stretch>
              <a:fillRect/>
            </a:stretch>
          </p:blipFill>
          <p:spPr>
            <a:xfrm>
              <a:off x="1301844" y="3562593"/>
              <a:ext cx="634534" cy="634534"/>
            </a:xfrm>
            <a:prstGeom prst="rect">
              <a:avLst/>
            </a:prstGeom>
          </p:spPr>
        </p:pic>
        <p:sp>
          <p:nvSpPr>
            <p:cNvPr id="20" name="TextBox 19">
              <a:extLst>
                <a:ext uri="{FF2B5EF4-FFF2-40B4-BE49-F238E27FC236}">
                  <a16:creationId xmlns:a16="http://schemas.microsoft.com/office/drawing/2014/main" id="{FA9250D1-B42A-B7D8-D663-1407B7DFA539}"/>
                </a:ext>
              </a:extLst>
            </p:cNvPr>
            <p:cNvSpPr txBox="1"/>
            <p:nvPr/>
          </p:nvSpPr>
          <p:spPr>
            <a:xfrm>
              <a:off x="2088777" y="3764085"/>
              <a:ext cx="8068235" cy="369332"/>
            </a:xfrm>
            <a:prstGeom prst="rect">
              <a:avLst/>
            </a:prstGeom>
            <a:noFill/>
          </p:spPr>
          <p:txBody>
            <a:bodyPr wrap="square" rtlCol="0">
              <a:spAutoFit/>
            </a:bodyPr>
            <a:lstStyle/>
            <a:p>
              <a:r>
                <a:rPr lang="en-US" dirty="0">
                  <a:latin typeface="+mj-lt"/>
                </a:rPr>
                <a:t>Loss of public confidence and program brand damage</a:t>
              </a:r>
            </a:p>
          </p:txBody>
        </p:sp>
      </p:grpSp>
      <p:grpSp>
        <p:nvGrpSpPr>
          <p:cNvPr id="21" name="Group 20">
            <a:extLst>
              <a:ext uri="{FF2B5EF4-FFF2-40B4-BE49-F238E27FC236}">
                <a16:creationId xmlns:a16="http://schemas.microsoft.com/office/drawing/2014/main" id="{78C27EC4-9C98-7A06-8DE8-0CC6382D2F91}"/>
              </a:ext>
            </a:extLst>
          </p:cNvPr>
          <p:cNvGrpSpPr/>
          <p:nvPr/>
        </p:nvGrpSpPr>
        <p:grpSpPr>
          <a:xfrm>
            <a:off x="2396996" y="4271437"/>
            <a:ext cx="7087247" cy="634534"/>
            <a:chOff x="1301844" y="3562593"/>
            <a:chExt cx="8855168" cy="634534"/>
          </a:xfrm>
        </p:grpSpPr>
        <p:pic>
          <p:nvPicPr>
            <p:cNvPr id="22" name="Picture 21">
              <a:extLst>
                <a:ext uri="{FF2B5EF4-FFF2-40B4-BE49-F238E27FC236}">
                  <a16:creationId xmlns:a16="http://schemas.microsoft.com/office/drawing/2014/main" id="{5F8F0100-FB58-8824-C880-55105E4B3C0B}"/>
                </a:ext>
              </a:extLst>
            </p:cNvPr>
            <p:cNvPicPr>
              <a:picLocks noChangeAspect="1"/>
            </p:cNvPicPr>
            <p:nvPr/>
          </p:nvPicPr>
          <p:blipFill>
            <a:blip r:embed="rId3"/>
            <a:stretch>
              <a:fillRect/>
            </a:stretch>
          </p:blipFill>
          <p:spPr>
            <a:xfrm>
              <a:off x="1301844" y="3562593"/>
              <a:ext cx="634534" cy="634534"/>
            </a:xfrm>
            <a:prstGeom prst="rect">
              <a:avLst/>
            </a:prstGeom>
          </p:spPr>
        </p:pic>
        <p:sp>
          <p:nvSpPr>
            <p:cNvPr id="23" name="TextBox 22">
              <a:extLst>
                <a:ext uri="{FF2B5EF4-FFF2-40B4-BE49-F238E27FC236}">
                  <a16:creationId xmlns:a16="http://schemas.microsoft.com/office/drawing/2014/main" id="{CFC5B1FD-699B-D582-6DD4-CE64A8AE2065}"/>
                </a:ext>
              </a:extLst>
            </p:cNvPr>
            <p:cNvSpPr txBox="1"/>
            <p:nvPr/>
          </p:nvSpPr>
          <p:spPr>
            <a:xfrm>
              <a:off x="2088777" y="3764085"/>
              <a:ext cx="8068235" cy="369332"/>
            </a:xfrm>
            <a:prstGeom prst="rect">
              <a:avLst/>
            </a:prstGeom>
            <a:noFill/>
          </p:spPr>
          <p:txBody>
            <a:bodyPr wrap="square" rtlCol="0">
              <a:spAutoFit/>
            </a:bodyPr>
            <a:lstStyle/>
            <a:p>
              <a:r>
                <a:rPr lang="en-US" dirty="0">
                  <a:latin typeface="+mj-lt"/>
                </a:rPr>
                <a:t>Legal and regulatory compliance </a:t>
              </a:r>
            </a:p>
          </p:txBody>
        </p:sp>
      </p:grpSp>
    </p:spTree>
    <p:extLst>
      <p:ext uri="{BB962C8B-B14F-4D97-AF65-F5344CB8AC3E}">
        <p14:creationId xmlns:p14="http://schemas.microsoft.com/office/powerpoint/2010/main" val="34624406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Results of A Successful Phishing Attack</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46158"/>
            <a:ext cx="12192000" cy="580276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p:txBody>
      </p:sp>
      <p:pic>
        <p:nvPicPr>
          <p:cNvPr id="3" name="Picture 2" descr="A group of blue bars with text&#10;&#10;Description automatically generated">
            <a:extLst>
              <a:ext uri="{FF2B5EF4-FFF2-40B4-BE49-F238E27FC236}">
                <a16:creationId xmlns:a16="http://schemas.microsoft.com/office/drawing/2014/main" id="{C0E6F5B1-BF11-67DC-3E4A-AFF2706B032A}"/>
              </a:ext>
            </a:extLst>
          </p:cNvPr>
          <p:cNvPicPr>
            <a:picLocks noChangeAspect="1"/>
          </p:cNvPicPr>
          <p:nvPr/>
        </p:nvPicPr>
        <p:blipFill rotWithShape="1">
          <a:blip r:embed="rId3"/>
          <a:srcRect b="11247"/>
          <a:stretch/>
        </p:blipFill>
        <p:spPr>
          <a:xfrm>
            <a:off x="1472878" y="1095756"/>
            <a:ext cx="5911436" cy="4603500"/>
          </a:xfrm>
          <a:prstGeom prst="rect">
            <a:avLst/>
          </a:prstGeom>
        </p:spPr>
      </p:pic>
      <p:grpSp>
        <p:nvGrpSpPr>
          <p:cNvPr id="4" name="Group 3">
            <a:extLst>
              <a:ext uri="{FF2B5EF4-FFF2-40B4-BE49-F238E27FC236}">
                <a16:creationId xmlns:a16="http://schemas.microsoft.com/office/drawing/2014/main" id="{32109C5F-B81D-F08E-D0F0-88CFDBCCCC0F}"/>
              </a:ext>
            </a:extLst>
          </p:cNvPr>
          <p:cNvGrpSpPr/>
          <p:nvPr/>
        </p:nvGrpSpPr>
        <p:grpSpPr>
          <a:xfrm>
            <a:off x="7727214" y="1875095"/>
            <a:ext cx="1027331" cy="369332"/>
            <a:chOff x="7429500" y="2619375"/>
            <a:chExt cx="1027331" cy="369332"/>
          </a:xfrm>
        </p:grpSpPr>
        <p:sp>
          <p:nvSpPr>
            <p:cNvPr id="5" name="Rectangle 4">
              <a:extLst>
                <a:ext uri="{FF2B5EF4-FFF2-40B4-BE49-F238E27FC236}">
                  <a16:creationId xmlns:a16="http://schemas.microsoft.com/office/drawing/2014/main" id="{D841473E-247F-7A69-175C-06F2FE05B3FA}"/>
                </a:ext>
              </a:extLst>
            </p:cNvPr>
            <p:cNvSpPr/>
            <p:nvPr/>
          </p:nvSpPr>
          <p:spPr>
            <a:xfrm>
              <a:off x="7429500" y="2718316"/>
              <a:ext cx="342900" cy="209550"/>
            </a:xfrm>
            <a:prstGeom prst="rect">
              <a:avLst/>
            </a:prstGeom>
            <a:solidFill>
              <a:srgbClr val="1396D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140BF7D7-5D50-804B-3488-3DD5A5095944}"/>
                </a:ext>
              </a:extLst>
            </p:cNvPr>
            <p:cNvSpPr txBox="1"/>
            <p:nvPr/>
          </p:nvSpPr>
          <p:spPr>
            <a:xfrm>
              <a:off x="7810500" y="2619375"/>
              <a:ext cx="646331" cy="369332"/>
            </a:xfrm>
            <a:prstGeom prst="rect">
              <a:avLst/>
            </a:prstGeom>
            <a:noFill/>
          </p:spPr>
          <p:txBody>
            <a:bodyPr wrap="none" rtlCol="0">
              <a:spAutoFit/>
            </a:bodyPr>
            <a:lstStyle/>
            <a:p>
              <a:r>
                <a:rPr lang="en-US" dirty="0">
                  <a:latin typeface="+mj-lt"/>
                </a:rPr>
                <a:t>2022</a:t>
              </a:r>
            </a:p>
          </p:txBody>
        </p:sp>
      </p:grpSp>
      <p:grpSp>
        <p:nvGrpSpPr>
          <p:cNvPr id="8" name="Group 7">
            <a:extLst>
              <a:ext uri="{FF2B5EF4-FFF2-40B4-BE49-F238E27FC236}">
                <a16:creationId xmlns:a16="http://schemas.microsoft.com/office/drawing/2014/main" id="{89295EEE-39B1-303C-AB18-665785DA6F4C}"/>
              </a:ext>
            </a:extLst>
          </p:cNvPr>
          <p:cNvGrpSpPr/>
          <p:nvPr/>
        </p:nvGrpSpPr>
        <p:grpSpPr>
          <a:xfrm>
            <a:off x="7727214" y="1541720"/>
            <a:ext cx="1027331" cy="369332"/>
            <a:chOff x="7429500" y="2286000"/>
            <a:chExt cx="1027331" cy="369332"/>
          </a:xfrm>
        </p:grpSpPr>
        <p:sp>
          <p:nvSpPr>
            <p:cNvPr id="9" name="Rectangle 8">
              <a:extLst>
                <a:ext uri="{FF2B5EF4-FFF2-40B4-BE49-F238E27FC236}">
                  <a16:creationId xmlns:a16="http://schemas.microsoft.com/office/drawing/2014/main" id="{04AA4D5D-AD33-801C-4E3D-F33C4DF8EE33}"/>
                </a:ext>
              </a:extLst>
            </p:cNvPr>
            <p:cNvSpPr/>
            <p:nvPr/>
          </p:nvSpPr>
          <p:spPr>
            <a:xfrm>
              <a:off x="7429500" y="2384941"/>
              <a:ext cx="342900" cy="209550"/>
            </a:xfrm>
            <a:prstGeom prst="rect">
              <a:avLst/>
            </a:prstGeom>
            <a:solidFill>
              <a:srgbClr val="2163B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CCE45E00-D835-4617-5DDD-E82A52F4AEDB}"/>
                </a:ext>
              </a:extLst>
            </p:cNvPr>
            <p:cNvSpPr txBox="1"/>
            <p:nvPr/>
          </p:nvSpPr>
          <p:spPr>
            <a:xfrm>
              <a:off x="7810500" y="2286000"/>
              <a:ext cx="646331" cy="369332"/>
            </a:xfrm>
            <a:prstGeom prst="rect">
              <a:avLst/>
            </a:prstGeom>
            <a:noFill/>
          </p:spPr>
          <p:txBody>
            <a:bodyPr wrap="none" rtlCol="0">
              <a:spAutoFit/>
            </a:bodyPr>
            <a:lstStyle/>
            <a:p>
              <a:r>
                <a:rPr lang="en-US" dirty="0">
                  <a:latin typeface="+mj-lt"/>
                </a:rPr>
                <a:t>2023</a:t>
              </a:r>
            </a:p>
          </p:txBody>
        </p:sp>
      </p:grpSp>
      <p:sp>
        <p:nvSpPr>
          <p:cNvPr id="11" name="TextBox 10">
            <a:extLst>
              <a:ext uri="{FF2B5EF4-FFF2-40B4-BE49-F238E27FC236}">
                <a16:creationId xmlns:a16="http://schemas.microsoft.com/office/drawing/2014/main" id="{30FAF592-CC5C-79EC-AC5C-F28B614D8F70}"/>
              </a:ext>
            </a:extLst>
          </p:cNvPr>
          <p:cNvSpPr txBox="1"/>
          <p:nvPr/>
        </p:nvSpPr>
        <p:spPr>
          <a:xfrm>
            <a:off x="7639059" y="2663349"/>
            <a:ext cx="3402855" cy="923330"/>
          </a:xfrm>
          <a:prstGeom prst="rect">
            <a:avLst/>
          </a:prstGeom>
          <a:noFill/>
        </p:spPr>
        <p:txBody>
          <a:bodyPr wrap="none" rtlCol="0">
            <a:spAutoFit/>
          </a:bodyPr>
          <a:lstStyle/>
          <a:p>
            <a:r>
              <a:rPr lang="en-US" dirty="0">
                <a:latin typeface="+mj-lt"/>
              </a:rPr>
              <a:t>* malware was delivered via email</a:t>
            </a:r>
          </a:p>
          <a:p>
            <a:r>
              <a:rPr lang="en-US" dirty="0">
                <a:latin typeface="+mj-lt"/>
              </a:rPr>
              <a:t>** wire transfer or invoice fraud</a:t>
            </a:r>
          </a:p>
          <a:p>
            <a:r>
              <a:rPr lang="en-US" dirty="0">
                <a:latin typeface="+mj-lt"/>
              </a:rPr>
              <a:t>*** regulatory fine</a:t>
            </a:r>
          </a:p>
        </p:txBody>
      </p:sp>
      <p:sp>
        <p:nvSpPr>
          <p:cNvPr id="24" name="TextBox 23">
            <a:extLst>
              <a:ext uri="{FF2B5EF4-FFF2-40B4-BE49-F238E27FC236}">
                <a16:creationId xmlns:a16="http://schemas.microsoft.com/office/drawing/2014/main" id="{2B88C0E6-01D3-DE89-AEEB-459379275B54}"/>
              </a:ext>
            </a:extLst>
          </p:cNvPr>
          <p:cNvSpPr txBox="1"/>
          <p:nvPr/>
        </p:nvSpPr>
        <p:spPr>
          <a:xfrm>
            <a:off x="7639059" y="4263145"/>
            <a:ext cx="3012363" cy="646331"/>
          </a:xfrm>
          <a:prstGeom prst="rect">
            <a:avLst/>
          </a:prstGeom>
          <a:noFill/>
        </p:spPr>
        <p:txBody>
          <a:bodyPr wrap="none" rtlCol="0">
            <a:spAutoFit/>
          </a:bodyPr>
          <a:lstStyle/>
          <a:p>
            <a:r>
              <a:rPr lang="en-US" dirty="0">
                <a:latin typeface="+mj-lt"/>
              </a:rPr>
              <a:t>Taken from Proofpoint’s </a:t>
            </a:r>
          </a:p>
          <a:p>
            <a:r>
              <a:rPr lang="en-US" dirty="0">
                <a:latin typeface="+mj-lt"/>
              </a:rPr>
              <a:t>2024 State of the Phish Report</a:t>
            </a:r>
          </a:p>
        </p:txBody>
      </p:sp>
    </p:spTree>
    <p:extLst>
      <p:ext uri="{BB962C8B-B14F-4D97-AF65-F5344CB8AC3E}">
        <p14:creationId xmlns:p14="http://schemas.microsoft.com/office/powerpoint/2010/main" val="29254700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Nine (9) Examples of Phishing</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46158"/>
            <a:ext cx="12192000" cy="580276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p:txBody>
      </p:sp>
      <p:grpSp>
        <p:nvGrpSpPr>
          <p:cNvPr id="12" name="Group 11">
            <a:extLst>
              <a:ext uri="{FF2B5EF4-FFF2-40B4-BE49-F238E27FC236}">
                <a16:creationId xmlns:a16="http://schemas.microsoft.com/office/drawing/2014/main" id="{59A98339-CC86-4926-E0DC-467F8408FF60}"/>
              </a:ext>
            </a:extLst>
          </p:cNvPr>
          <p:cNvGrpSpPr/>
          <p:nvPr/>
        </p:nvGrpSpPr>
        <p:grpSpPr>
          <a:xfrm>
            <a:off x="1267680" y="1398380"/>
            <a:ext cx="9358210" cy="923330"/>
            <a:chOff x="1301843" y="2531525"/>
            <a:chExt cx="9249616" cy="923330"/>
          </a:xfrm>
        </p:grpSpPr>
        <p:pic>
          <p:nvPicPr>
            <p:cNvPr id="13" name="Picture 12">
              <a:extLst>
                <a:ext uri="{FF2B5EF4-FFF2-40B4-BE49-F238E27FC236}">
                  <a16:creationId xmlns:a16="http://schemas.microsoft.com/office/drawing/2014/main" id="{F58287B4-C9A0-63DD-3EEE-718E835370D7}"/>
                </a:ext>
              </a:extLst>
            </p:cNvPr>
            <p:cNvPicPr>
              <a:picLocks noChangeAspect="1"/>
            </p:cNvPicPr>
            <p:nvPr/>
          </p:nvPicPr>
          <p:blipFill>
            <a:blip r:embed="rId3"/>
            <a:stretch>
              <a:fillRect/>
            </a:stretch>
          </p:blipFill>
          <p:spPr>
            <a:xfrm>
              <a:off x="1301843" y="2537423"/>
              <a:ext cx="634534" cy="634534"/>
            </a:xfrm>
            <a:prstGeom prst="rect">
              <a:avLst/>
            </a:prstGeom>
          </p:spPr>
        </p:pic>
        <p:sp>
          <p:nvSpPr>
            <p:cNvPr id="14" name="TextBox 13">
              <a:extLst>
                <a:ext uri="{FF2B5EF4-FFF2-40B4-BE49-F238E27FC236}">
                  <a16:creationId xmlns:a16="http://schemas.microsoft.com/office/drawing/2014/main" id="{CF2DC133-2C1E-7D21-3D32-53DD2D62C334}"/>
                </a:ext>
              </a:extLst>
            </p:cNvPr>
            <p:cNvSpPr txBox="1"/>
            <p:nvPr/>
          </p:nvSpPr>
          <p:spPr>
            <a:xfrm>
              <a:off x="2151530" y="2531525"/>
              <a:ext cx="8399929" cy="923330"/>
            </a:xfrm>
            <a:prstGeom prst="rect">
              <a:avLst/>
            </a:prstGeom>
            <a:noFill/>
          </p:spPr>
          <p:txBody>
            <a:bodyPr wrap="square" rtlCol="0">
              <a:spAutoFit/>
            </a:bodyPr>
            <a:lstStyle/>
            <a:p>
              <a:r>
                <a:rPr lang="en-US" dirty="0">
                  <a:latin typeface="+mj-lt"/>
                </a:rPr>
                <a:t>Based on data from the United States Cybersecurity and Infrastructure Security Agency (CISA), 90% of all cyberattacks began with phishing. Phishing attacks have versatility and have a high return on investment.</a:t>
              </a:r>
            </a:p>
          </p:txBody>
        </p:sp>
      </p:grpSp>
      <p:grpSp>
        <p:nvGrpSpPr>
          <p:cNvPr id="15" name="Group 14">
            <a:extLst>
              <a:ext uri="{FF2B5EF4-FFF2-40B4-BE49-F238E27FC236}">
                <a16:creationId xmlns:a16="http://schemas.microsoft.com/office/drawing/2014/main" id="{18775D8D-001A-7DCE-08A6-184926FD1C0A}"/>
              </a:ext>
            </a:extLst>
          </p:cNvPr>
          <p:cNvGrpSpPr/>
          <p:nvPr/>
        </p:nvGrpSpPr>
        <p:grpSpPr>
          <a:xfrm>
            <a:off x="1267680" y="3013906"/>
            <a:ext cx="2539478" cy="1471241"/>
            <a:chOff x="1193249" y="4128940"/>
            <a:chExt cx="2539478" cy="1471241"/>
          </a:xfrm>
        </p:grpSpPr>
        <p:sp>
          <p:nvSpPr>
            <p:cNvPr id="16" name="TextBox 15">
              <a:extLst>
                <a:ext uri="{FF2B5EF4-FFF2-40B4-BE49-F238E27FC236}">
                  <a16:creationId xmlns:a16="http://schemas.microsoft.com/office/drawing/2014/main" id="{F3AEB773-7ACA-FA17-DCE0-2A0E596A0B10}"/>
                </a:ext>
              </a:extLst>
            </p:cNvPr>
            <p:cNvSpPr txBox="1"/>
            <p:nvPr/>
          </p:nvSpPr>
          <p:spPr>
            <a:xfrm>
              <a:off x="1193249" y="4128940"/>
              <a:ext cx="2539478" cy="461665"/>
            </a:xfrm>
            <a:prstGeom prst="rect">
              <a:avLst/>
            </a:prstGeom>
            <a:noFill/>
          </p:spPr>
          <p:txBody>
            <a:bodyPr wrap="none" rtlCol="0">
              <a:spAutoFit/>
            </a:bodyPr>
            <a:lstStyle/>
            <a:p>
              <a:pPr marL="342900" indent="-342900">
                <a:buFont typeface="Arial" panose="020B0604020202020204" pitchFamily="34" charset="0"/>
                <a:buChar char="•"/>
              </a:pPr>
              <a:r>
                <a:rPr lang="en-US" sz="2400" b="1" dirty="0">
                  <a:latin typeface="+mj-lt"/>
                </a:rPr>
                <a:t>Email Phishing</a:t>
              </a:r>
            </a:p>
          </p:txBody>
        </p:sp>
        <p:sp>
          <p:nvSpPr>
            <p:cNvPr id="17" name="TextBox 16">
              <a:extLst>
                <a:ext uri="{FF2B5EF4-FFF2-40B4-BE49-F238E27FC236}">
                  <a16:creationId xmlns:a16="http://schemas.microsoft.com/office/drawing/2014/main" id="{78CD9EEF-4644-88DF-A7C5-23D8462B0B01}"/>
                </a:ext>
              </a:extLst>
            </p:cNvPr>
            <p:cNvSpPr txBox="1"/>
            <p:nvPr/>
          </p:nvSpPr>
          <p:spPr>
            <a:xfrm>
              <a:off x="1193249" y="4633728"/>
              <a:ext cx="2517869" cy="461665"/>
            </a:xfrm>
            <a:prstGeom prst="rect">
              <a:avLst/>
            </a:prstGeom>
            <a:noFill/>
          </p:spPr>
          <p:txBody>
            <a:bodyPr wrap="none" rtlCol="0">
              <a:spAutoFit/>
            </a:bodyPr>
            <a:lstStyle/>
            <a:p>
              <a:pPr marL="342900" indent="-342900">
                <a:buFont typeface="Arial" panose="020B0604020202020204" pitchFamily="34" charset="0"/>
                <a:buChar char="•"/>
              </a:pPr>
              <a:r>
                <a:rPr lang="en-US" sz="2400" b="1" dirty="0">
                  <a:latin typeface="+mj-lt"/>
                </a:rPr>
                <a:t>Spear Phishing</a:t>
              </a:r>
            </a:p>
          </p:txBody>
        </p:sp>
        <p:sp>
          <p:nvSpPr>
            <p:cNvPr id="18" name="TextBox 17">
              <a:extLst>
                <a:ext uri="{FF2B5EF4-FFF2-40B4-BE49-F238E27FC236}">
                  <a16:creationId xmlns:a16="http://schemas.microsoft.com/office/drawing/2014/main" id="{E74851FB-8F29-73E0-46FF-A27FA4205A75}"/>
                </a:ext>
              </a:extLst>
            </p:cNvPr>
            <p:cNvSpPr txBox="1"/>
            <p:nvPr/>
          </p:nvSpPr>
          <p:spPr>
            <a:xfrm>
              <a:off x="1193249" y="5138516"/>
              <a:ext cx="1659429" cy="461665"/>
            </a:xfrm>
            <a:prstGeom prst="rect">
              <a:avLst/>
            </a:prstGeom>
            <a:noFill/>
          </p:spPr>
          <p:txBody>
            <a:bodyPr wrap="none" rtlCol="0">
              <a:spAutoFit/>
            </a:bodyPr>
            <a:lstStyle/>
            <a:p>
              <a:pPr marL="342900" indent="-342900">
                <a:buFont typeface="Arial" panose="020B0604020202020204" pitchFamily="34" charset="0"/>
                <a:buChar char="•"/>
              </a:pPr>
              <a:r>
                <a:rPr lang="en-US" sz="2400" b="1" dirty="0">
                  <a:latin typeface="+mj-lt"/>
                </a:rPr>
                <a:t>Whaling</a:t>
              </a:r>
            </a:p>
          </p:txBody>
        </p:sp>
      </p:grpSp>
      <p:grpSp>
        <p:nvGrpSpPr>
          <p:cNvPr id="19" name="Group 18">
            <a:extLst>
              <a:ext uri="{FF2B5EF4-FFF2-40B4-BE49-F238E27FC236}">
                <a16:creationId xmlns:a16="http://schemas.microsoft.com/office/drawing/2014/main" id="{53303646-CCE3-2873-3E5B-4E71085CF140}"/>
              </a:ext>
            </a:extLst>
          </p:cNvPr>
          <p:cNvGrpSpPr/>
          <p:nvPr/>
        </p:nvGrpSpPr>
        <p:grpSpPr>
          <a:xfrm>
            <a:off x="4328238" y="3013906"/>
            <a:ext cx="2694969" cy="1471241"/>
            <a:chOff x="3611394" y="4121081"/>
            <a:chExt cx="2694969" cy="1471241"/>
          </a:xfrm>
        </p:grpSpPr>
        <p:sp>
          <p:nvSpPr>
            <p:cNvPr id="20" name="TextBox 19">
              <a:extLst>
                <a:ext uri="{FF2B5EF4-FFF2-40B4-BE49-F238E27FC236}">
                  <a16:creationId xmlns:a16="http://schemas.microsoft.com/office/drawing/2014/main" id="{B330ABCF-7EDD-86D6-B06F-1872528461C6}"/>
                </a:ext>
              </a:extLst>
            </p:cNvPr>
            <p:cNvSpPr txBox="1"/>
            <p:nvPr/>
          </p:nvSpPr>
          <p:spPr>
            <a:xfrm>
              <a:off x="3611394" y="4121081"/>
              <a:ext cx="1529393" cy="461665"/>
            </a:xfrm>
            <a:prstGeom prst="rect">
              <a:avLst/>
            </a:prstGeom>
            <a:noFill/>
          </p:spPr>
          <p:txBody>
            <a:bodyPr wrap="none" rtlCol="0">
              <a:spAutoFit/>
            </a:bodyPr>
            <a:lstStyle/>
            <a:p>
              <a:pPr marL="342900" indent="-342900">
                <a:buFont typeface="Arial" panose="020B0604020202020204" pitchFamily="34" charset="0"/>
                <a:buChar char="•"/>
              </a:pPr>
              <a:r>
                <a:rPr lang="en-US" sz="2400" b="1" dirty="0">
                  <a:latin typeface="+mj-lt"/>
                </a:rPr>
                <a:t>Vishing</a:t>
              </a:r>
            </a:p>
          </p:txBody>
        </p:sp>
        <p:sp>
          <p:nvSpPr>
            <p:cNvPr id="21" name="TextBox 20">
              <a:extLst>
                <a:ext uri="{FF2B5EF4-FFF2-40B4-BE49-F238E27FC236}">
                  <a16:creationId xmlns:a16="http://schemas.microsoft.com/office/drawing/2014/main" id="{011BE318-38CA-8CBA-794E-6BB5963F3C17}"/>
                </a:ext>
              </a:extLst>
            </p:cNvPr>
            <p:cNvSpPr txBox="1"/>
            <p:nvPr/>
          </p:nvSpPr>
          <p:spPr>
            <a:xfrm>
              <a:off x="3611394" y="4625869"/>
              <a:ext cx="1745991" cy="461665"/>
            </a:xfrm>
            <a:prstGeom prst="rect">
              <a:avLst/>
            </a:prstGeom>
            <a:noFill/>
          </p:spPr>
          <p:txBody>
            <a:bodyPr wrap="none" rtlCol="0">
              <a:spAutoFit/>
            </a:bodyPr>
            <a:lstStyle/>
            <a:p>
              <a:pPr marL="342900" indent="-342900">
                <a:buFont typeface="Arial" panose="020B0604020202020204" pitchFamily="34" charset="0"/>
                <a:buChar char="•"/>
              </a:pPr>
              <a:r>
                <a:rPr lang="en-US" sz="2400" b="1" dirty="0">
                  <a:latin typeface="+mj-lt"/>
                </a:rPr>
                <a:t>Smishing</a:t>
              </a:r>
            </a:p>
          </p:txBody>
        </p:sp>
        <p:sp>
          <p:nvSpPr>
            <p:cNvPr id="22" name="TextBox 21">
              <a:extLst>
                <a:ext uri="{FF2B5EF4-FFF2-40B4-BE49-F238E27FC236}">
                  <a16:creationId xmlns:a16="http://schemas.microsoft.com/office/drawing/2014/main" id="{1BA8643A-15D4-F469-D058-19A1EFB1C63E}"/>
                </a:ext>
              </a:extLst>
            </p:cNvPr>
            <p:cNvSpPr txBox="1"/>
            <p:nvPr/>
          </p:nvSpPr>
          <p:spPr>
            <a:xfrm>
              <a:off x="3611394" y="5130657"/>
              <a:ext cx="2694969" cy="461665"/>
            </a:xfrm>
            <a:prstGeom prst="rect">
              <a:avLst/>
            </a:prstGeom>
            <a:noFill/>
          </p:spPr>
          <p:txBody>
            <a:bodyPr wrap="none" rtlCol="0">
              <a:spAutoFit/>
            </a:bodyPr>
            <a:lstStyle/>
            <a:p>
              <a:pPr marL="342900" indent="-342900">
                <a:buFont typeface="Arial" panose="020B0604020202020204" pitchFamily="34" charset="0"/>
                <a:buChar char="•"/>
              </a:pPr>
              <a:r>
                <a:rPr lang="en-US" sz="2400" b="1" dirty="0">
                  <a:latin typeface="+mj-lt"/>
                </a:rPr>
                <a:t>Crypto Phishing</a:t>
              </a:r>
            </a:p>
          </p:txBody>
        </p:sp>
      </p:grpSp>
      <p:grpSp>
        <p:nvGrpSpPr>
          <p:cNvPr id="23" name="Group 22">
            <a:extLst>
              <a:ext uri="{FF2B5EF4-FFF2-40B4-BE49-F238E27FC236}">
                <a16:creationId xmlns:a16="http://schemas.microsoft.com/office/drawing/2014/main" id="{E565B405-7182-15FC-8217-B707728BE2B3}"/>
              </a:ext>
            </a:extLst>
          </p:cNvPr>
          <p:cNvGrpSpPr/>
          <p:nvPr/>
        </p:nvGrpSpPr>
        <p:grpSpPr>
          <a:xfrm>
            <a:off x="7335383" y="3013906"/>
            <a:ext cx="3521798" cy="1471241"/>
            <a:chOff x="5817266" y="4281340"/>
            <a:chExt cx="3521798" cy="1471241"/>
          </a:xfrm>
        </p:grpSpPr>
        <p:sp>
          <p:nvSpPr>
            <p:cNvPr id="25" name="TextBox 24">
              <a:extLst>
                <a:ext uri="{FF2B5EF4-FFF2-40B4-BE49-F238E27FC236}">
                  <a16:creationId xmlns:a16="http://schemas.microsoft.com/office/drawing/2014/main" id="{52BD04BD-7358-7673-5B6F-D33636D17983}"/>
                </a:ext>
              </a:extLst>
            </p:cNvPr>
            <p:cNvSpPr txBox="1"/>
            <p:nvPr/>
          </p:nvSpPr>
          <p:spPr>
            <a:xfrm>
              <a:off x="5817266" y="4281340"/>
              <a:ext cx="3521798" cy="461665"/>
            </a:xfrm>
            <a:prstGeom prst="rect">
              <a:avLst/>
            </a:prstGeom>
            <a:noFill/>
          </p:spPr>
          <p:txBody>
            <a:bodyPr wrap="none" rtlCol="0">
              <a:spAutoFit/>
            </a:bodyPr>
            <a:lstStyle/>
            <a:p>
              <a:pPr marL="342900" indent="-342900">
                <a:buFont typeface="Arial" panose="020B0604020202020204" pitchFamily="34" charset="0"/>
                <a:buChar char="•"/>
              </a:pPr>
              <a:r>
                <a:rPr lang="en-US" sz="2400" b="1" dirty="0">
                  <a:latin typeface="+mj-lt"/>
                </a:rPr>
                <a:t>Watering Hole Attacks</a:t>
              </a:r>
            </a:p>
          </p:txBody>
        </p:sp>
        <p:sp>
          <p:nvSpPr>
            <p:cNvPr id="26" name="TextBox 25">
              <a:extLst>
                <a:ext uri="{FF2B5EF4-FFF2-40B4-BE49-F238E27FC236}">
                  <a16:creationId xmlns:a16="http://schemas.microsoft.com/office/drawing/2014/main" id="{42153BCB-7B30-A3F2-662B-BF25FC6C0872}"/>
                </a:ext>
              </a:extLst>
            </p:cNvPr>
            <p:cNvSpPr txBox="1"/>
            <p:nvPr/>
          </p:nvSpPr>
          <p:spPr>
            <a:xfrm>
              <a:off x="5817266" y="4786128"/>
              <a:ext cx="2581156" cy="461665"/>
            </a:xfrm>
            <a:prstGeom prst="rect">
              <a:avLst/>
            </a:prstGeom>
            <a:noFill/>
          </p:spPr>
          <p:txBody>
            <a:bodyPr wrap="none" rtlCol="0">
              <a:spAutoFit/>
            </a:bodyPr>
            <a:lstStyle/>
            <a:p>
              <a:pPr marL="342900" indent="-342900">
                <a:buFont typeface="Arial" panose="020B0604020202020204" pitchFamily="34" charset="0"/>
                <a:buChar char="•"/>
              </a:pPr>
              <a:r>
                <a:rPr lang="en-US" sz="2400" b="1" dirty="0" err="1">
                  <a:latin typeface="+mj-lt"/>
                </a:rPr>
                <a:t>Malvertisments</a:t>
              </a:r>
              <a:endParaRPr lang="en-US" sz="2400" b="1" dirty="0">
                <a:latin typeface="+mj-lt"/>
              </a:endParaRPr>
            </a:p>
          </p:txBody>
        </p:sp>
        <p:sp>
          <p:nvSpPr>
            <p:cNvPr id="27" name="TextBox 26">
              <a:extLst>
                <a:ext uri="{FF2B5EF4-FFF2-40B4-BE49-F238E27FC236}">
                  <a16:creationId xmlns:a16="http://schemas.microsoft.com/office/drawing/2014/main" id="{D5A0E890-624A-6160-AFD0-11AC02174A5A}"/>
                </a:ext>
              </a:extLst>
            </p:cNvPr>
            <p:cNvSpPr txBox="1"/>
            <p:nvPr/>
          </p:nvSpPr>
          <p:spPr>
            <a:xfrm>
              <a:off x="5817266" y="5290916"/>
              <a:ext cx="2654125" cy="461665"/>
            </a:xfrm>
            <a:prstGeom prst="rect">
              <a:avLst/>
            </a:prstGeom>
            <a:noFill/>
          </p:spPr>
          <p:txBody>
            <a:bodyPr wrap="none" rtlCol="0">
              <a:spAutoFit/>
            </a:bodyPr>
            <a:lstStyle/>
            <a:p>
              <a:pPr marL="342900" indent="-342900">
                <a:buFont typeface="Arial" panose="020B0604020202020204" pitchFamily="34" charset="0"/>
                <a:buChar char="•"/>
              </a:pPr>
              <a:r>
                <a:rPr lang="en-US" sz="2400" b="1" dirty="0">
                  <a:latin typeface="+mj-lt"/>
                </a:rPr>
                <a:t>Angler Phishing</a:t>
              </a:r>
            </a:p>
          </p:txBody>
        </p:sp>
      </p:grpSp>
    </p:spTree>
    <p:extLst>
      <p:ext uri="{BB962C8B-B14F-4D97-AF65-F5344CB8AC3E}">
        <p14:creationId xmlns:p14="http://schemas.microsoft.com/office/powerpoint/2010/main" val="3999096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The DHHS Privacy and Security Office</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569161"/>
            <a:ext cx="12192000" cy="4984616"/>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kumimoji="0" lang="en-US" sz="2000" b="0" i="0" u="none" strike="noStrike" kern="1200" cap="none" spc="0" normalizeH="0" baseline="0" noProof="0" dirty="0">
                <a:ln>
                  <a:noFill/>
                </a:ln>
                <a:solidFill>
                  <a:sysClr val="windowText" lastClr="000000"/>
                </a:solidFill>
                <a:effectLst/>
                <a:uLnTx/>
                <a:uFillTx/>
                <a:latin typeface="+mj-lt"/>
              </a:rPr>
              <a:t>The Privacy and Security Office (PSO) provides privacy and security information for the Department of Health and Human Services (DHHS). The PSO safeguards information from unauthorized use, disclosure, modification, damage or loss.</a:t>
            </a:r>
          </a:p>
          <a:p>
            <a:pPr>
              <a:defRPr/>
            </a:pPr>
            <a:r>
              <a:rPr kumimoji="0" lang="en-US" sz="2000" b="0" i="0" u="none" strike="noStrike" kern="1200" cap="none" spc="0" normalizeH="0" baseline="0" noProof="0" dirty="0">
                <a:ln>
                  <a:noFill/>
                </a:ln>
                <a:solidFill>
                  <a:sysClr val="windowText" lastClr="000000"/>
                </a:solidFill>
                <a:effectLst/>
                <a:uLnTx/>
                <a:uFillTx/>
                <a:latin typeface="+mj-lt"/>
              </a:rPr>
              <a:t>The PSO </a:t>
            </a:r>
            <a:r>
              <a:rPr lang="en-US" sz="2000" b="0" dirty="0">
                <a:solidFill>
                  <a:sysClr val="windowText" lastClr="000000"/>
                </a:solidFill>
                <a:latin typeface="+mj-lt"/>
              </a:rPr>
              <a:t>provides</a:t>
            </a:r>
            <a:r>
              <a:rPr kumimoji="0" lang="en-US" sz="2000" b="0" i="0" u="none" strike="noStrike" kern="1200" cap="none" spc="0" normalizeH="0" baseline="0" noProof="0" dirty="0">
                <a:ln>
                  <a:noFill/>
                </a:ln>
                <a:solidFill>
                  <a:sysClr val="windowText" lastClr="000000"/>
                </a:solidFill>
                <a:effectLst/>
                <a:uLnTx/>
                <a:uFillTx/>
                <a:latin typeface="+mj-lt"/>
              </a:rPr>
              <a:t> consulting services around Privacy and Security, Business Continuity Planning (BCP), Continuity of Operations (COO), Disaster Recovery (DR), Forensic Investigations, Privacy and Security Policies, Incident Management, and Risk and Threat Management.</a:t>
            </a:r>
          </a:p>
          <a:p>
            <a:pPr>
              <a:defRPr/>
            </a:pPr>
            <a:r>
              <a:rPr kumimoji="0" lang="en-US" sz="2000" b="0" i="0" u="none" strike="noStrike" kern="1200" cap="none" spc="0" normalizeH="0" baseline="0" noProof="0" dirty="0">
                <a:ln>
                  <a:noFill/>
                </a:ln>
                <a:solidFill>
                  <a:sysClr val="windowText" lastClr="000000"/>
                </a:solidFill>
                <a:effectLst/>
                <a:uLnTx/>
                <a:uFillTx/>
                <a:latin typeface="+mj-lt"/>
              </a:rPr>
              <a:t>The PSO serves as the liaison between various State and Federal Agencies including audits related to Information Technology (IT).</a:t>
            </a:r>
          </a:p>
          <a:p>
            <a:pPr>
              <a:defRPr/>
            </a:pPr>
            <a:r>
              <a:rPr kumimoji="0" lang="en-US" sz="2000" b="0" i="0" u="none" strike="noStrike" kern="1200" cap="none" spc="0" normalizeH="0" baseline="0" noProof="0" dirty="0">
                <a:ln>
                  <a:noFill/>
                </a:ln>
                <a:solidFill>
                  <a:sysClr val="windowText" lastClr="000000"/>
                </a:solidFill>
                <a:effectLst/>
                <a:uLnTx/>
                <a:uFillTx/>
                <a:latin typeface="+mj-lt"/>
              </a:rPr>
              <a:t>The PSO is responsible for conducting annual reviews based on State requirements.</a:t>
            </a:r>
          </a:p>
          <a:p>
            <a:pPr>
              <a:defRPr/>
            </a:pPr>
            <a:endParaRPr lang="en-US" sz="2000" b="0" dirty="0">
              <a:solidFill>
                <a:sysClr val="windowText" lastClr="000000"/>
              </a:solidFill>
              <a:latin typeface="+mj-lt"/>
            </a:endParaRPr>
          </a:p>
          <a:p>
            <a:pPr marL="576263" marR="0" lvl="1" indent="-233363" algn="l" defTabSz="914400" rtl="0" eaLnBrk="1" fontAlgn="auto" latinLnBrk="0" hangingPunct="1">
              <a:lnSpc>
                <a:spcPct val="100000"/>
              </a:lnSpc>
              <a:spcBef>
                <a:spcPts val="500"/>
              </a:spcBef>
              <a:spcAft>
                <a:spcPts val="0"/>
              </a:spcAft>
              <a:buClrTx/>
              <a:buSzTx/>
              <a:buFont typeface="Franklin Gothic Medium" panose="020B0603020102020204" pitchFamily="34" charset="0"/>
              <a:buChar char="−"/>
              <a:tabLst/>
              <a:defRPr/>
            </a:pPr>
            <a:endParaRPr kumimoji="0" lang="en-US" sz="2000" b="1" i="0" u="none" strike="noStrike" kern="1200" cap="none" spc="0" normalizeH="0" baseline="0" noProof="0" dirty="0">
              <a:ln>
                <a:noFill/>
              </a:ln>
              <a:solidFill>
                <a:sysClr val="windowText" lastClr="000000"/>
              </a:solidFill>
              <a:effectLst/>
              <a:uLnTx/>
              <a:uFillTx/>
              <a:latin typeface="Gotham Bold" charset="0"/>
            </a:endParaRPr>
          </a:p>
        </p:txBody>
      </p:sp>
    </p:spTree>
    <p:extLst>
      <p:ext uri="{BB962C8B-B14F-4D97-AF65-F5344CB8AC3E}">
        <p14:creationId xmlns:p14="http://schemas.microsoft.com/office/powerpoint/2010/main" val="11208331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1"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Cybersecurity Considerations for Counties</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46158"/>
            <a:ext cx="12192000" cy="580276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p:txBody>
      </p:sp>
      <p:sp>
        <p:nvSpPr>
          <p:cNvPr id="7" name="TextBox 6">
            <a:extLst>
              <a:ext uri="{FF2B5EF4-FFF2-40B4-BE49-F238E27FC236}">
                <a16:creationId xmlns:a16="http://schemas.microsoft.com/office/drawing/2014/main" id="{904B3000-947C-9C90-37FB-319691DD9B73}"/>
              </a:ext>
            </a:extLst>
          </p:cNvPr>
          <p:cNvSpPr txBox="1"/>
          <p:nvPr/>
        </p:nvSpPr>
        <p:spPr>
          <a:xfrm>
            <a:off x="-1" y="744322"/>
            <a:ext cx="12191999" cy="4801314"/>
          </a:xfrm>
          <a:prstGeom prst="rect">
            <a:avLst/>
          </a:prstGeom>
          <a:noFill/>
        </p:spPr>
        <p:txBody>
          <a:bodyPr wrap="square">
            <a:spAutoFit/>
          </a:bodyPr>
          <a:lstStyle/>
          <a:p>
            <a:pPr marL="285750" indent="-285750">
              <a:buFont typeface="Arial" panose="020B0604020202020204" pitchFamily="34" charset="0"/>
              <a:buChar char="•"/>
            </a:pPr>
            <a:r>
              <a:rPr lang="en-US" sz="1800" dirty="0">
                <a:latin typeface="+mj-lt"/>
              </a:rPr>
              <a:t>Report cyber security incidents immediately to the DHHS Privacy and Security Office (PSO) at </a:t>
            </a:r>
            <a:r>
              <a:rPr lang="en-US" sz="1800" dirty="0">
                <a:latin typeface="+mj-lt"/>
                <a:hlinkClick r:id="rId3"/>
              </a:rPr>
              <a:t>https://security.ncdhhs.gov</a:t>
            </a:r>
            <a:r>
              <a:rPr lang="en-US" sz="1800" dirty="0">
                <a:latin typeface="+mj-lt"/>
              </a:rPr>
              <a:t>.</a:t>
            </a:r>
          </a:p>
          <a:p>
            <a:pPr marL="285750" indent="-285750">
              <a:buFont typeface="Arial" panose="020B0604020202020204" pitchFamily="34" charset="0"/>
              <a:buChar char="•"/>
            </a:pPr>
            <a:endParaRPr lang="en-US" sz="1800" dirty="0">
              <a:latin typeface="+mj-lt"/>
            </a:endParaRPr>
          </a:p>
          <a:p>
            <a:pPr marL="285750" indent="-285750">
              <a:buFont typeface="Arial" panose="020B0604020202020204" pitchFamily="34" charset="0"/>
              <a:buChar char="•"/>
            </a:pPr>
            <a:r>
              <a:rPr lang="en-US" sz="1800" dirty="0">
                <a:latin typeface="+mj-lt"/>
              </a:rPr>
              <a:t>In the event of a network incident provide us MiFi \ FirstNet IP addresses to NCDHHS ASAP.  This will ensure county access to DHHS applications is provided while the county is offline (WIC, Child Support, OLV etc.)</a:t>
            </a:r>
            <a:r>
              <a:rPr lang="en-US" dirty="0">
                <a:latin typeface="+mj-lt"/>
              </a:rPr>
              <a:t>.</a:t>
            </a:r>
            <a:endParaRPr lang="en-US" sz="1800" dirty="0">
              <a:latin typeface="+mj-lt"/>
            </a:endParaRPr>
          </a:p>
          <a:p>
            <a:pPr marL="285750" indent="-285750">
              <a:buFont typeface="Arial" panose="020B0604020202020204" pitchFamily="34" charset="0"/>
              <a:buChar char="•"/>
            </a:pPr>
            <a:endParaRPr lang="en-US" sz="1800" dirty="0">
              <a:latin typeface="+mj-lt"/>
            </a:endParaRPr>
          </a:p>
          <a:p>
            <a:pPr marL="285750" indent="-285750">
              <a:buFont typeface="Arial" panose="020B0604020202020204" pitchFamily="34" charset="0"/>
              <a:buChar char="•"/>
            </a:pPr>
            <a:r>
              <a:rPr lang="en-US" sz="1800" dirty="0">
                <a:latin typeface="+mj-lt"/>
              </a:rPr>
              <a:t>Once cyber events are remediated, provide the PSO an attestation stating what remediation steps were taken and the network is secure, as we may need to provide this to our Federal partners (Child Support, IRS, SSA).  This will allow us to open access back to your network. </a:t>
            </a:r>
          </a:p>
          <a:p>
            <a:pPr marL="285750" indent="-285750">
              <a:buFont typeface="Arial" panose="020B0604020202020204" pitchFamily="34" charset="0"/>
              <a:buChar char="•"/>
            </a:pPr>
            <a:endParaRPr lang="en-US" sz="1800" dirty="0">
              <a:latin typeface="+mj-lt"/>
            </a:endParaRPr>
          </a:p>
          <a:p>
            <a:pPr marL="285750" indent="-285750">
              <a:buFont typeface="Arial" panose="020B0604020202020204" pitchFamily="34" charset="0"/>
              <a:buChar char="•"/>
            </a:pPr>
            <a:r>
              <a:rPr lang="en-US" sz="1800" dirty="0">
                <a:latin typeface="+mj-lt"/>
              </a:rPr>
              <a:t>Printers MUST be secured and behind the firewall. Use ACLs to allow only the </a:t>
            </a:r>
            <a:r>
              <a:rPr lang="en-US" dirty="0">
                <a:latin typeface="+mj-lt"/>
              </a:rPr>
              <a:t>s</a:t>
            </a:r>
            <a:r>
              <a:rPr lang="en-US" sz="1800" dirty="0">
                <a:latin typeface="+mj-lt"/>
              </a:rPr>
              <a:t>tate mainframe access through the firewall. </a:t>
            </a:r>
          </a:p>
          <a:p>
            <a:pPr marL="285750" indent="-285750">
              <a:buFont typeface="Arial" panose="020B0604020202020204" pitchFamily="34" charset="0"/>
              <a:buChar char="•"/>
            </a:pPr>
            <a:endParaRPr lang="en-US" sz="1800" dirty="0">
              <a:latin typeface="+mj-lt"/>
            </a:endParaRPr>
          </a:p>
          <a:p>
            <a:pPr marL="285750" indent="-285750">
              <a:buFont typeface="Arial" panose="020B0604020202020204" pitchFamily="34" charset="0"/>
              <a:buChar char="•"/>
            </a:pPr>
            <a:r>
              <a:rPr lang="en-US" sz="1800" dirty="0">
                <a:latin typeface="+mj-lt"/>
              </a:rPr>
              <a:t>Run external and internal vulnerability scans to identify vulnerabilities. The county IT Strike Team lead by Shannon Tuffs can provide scans for you.  You can contact them via: </a:t>
            </a:r>
            <a:r>
              <a:rPr lang="en-US" sz="1800" dirty="0">
                <a:latin typeface="+mj-lt"/>
                <a:hlinkClick r:id="rId4"/>
              </a:rPr>
              <a:t>https://www.nclgisa.org/page/strike-team</a:t>
            </a:r>
            <a:r>
              <a:rPr lang="en-US" sz="1800" dirty="0">
                <a:latin typeface="+mj-lt"/>
              </a:rPr>
              <a:t>.</a:t>
            </a:r>
          </a:p>
          <a:p>
            <a:pPr marL="285750" indent="-285750">
              <a:buFont typeface="Arial" panose="020B0604020202020204" pitchFamily="34" charset="0"/>
              <a:buChar char="•"/>
            </a:pPr>
            <a:endParaRPr lang="en-US" sz="1800" dirty="0">
              <a:latin typeface="+mj-lt"/>
            </a:endParaRPr>
          </a:p>
          <a:p>
            <a:pPr marL="285750" indent="-285750">
              <a:buFont typeface="Arial" panose="020B0604020202020204" pitchFamily="34" charset="0"/>
              <a:buChar char="•"/>
            </a:pPr>
            <a:r>
              <a:rPr lang="en-US" sz="1800" dirty="0">
                <a:latin typeface="+mj-lt"/>
              </a:rPr>
              <a:t>Ensure you patch management process is current and all critical and high vulnerabilities are patched. </a:t>
            </a:r>
          </a:p>
          <a:p>
            <a:pPr marL="285750" indent="-285750">
              <a:buFont typeface="Arial" panose="020B0604020202020204" pitchFamily="34" charset="0"/>
              <a:buChar char="•"/>
            </a:pPr>
            <a:endParaRPr lang="en-US" sz="1800" dirty="0">
              <a:latin typeface="+mj-lt"/>
            </a:endParaRPr>
          </a:p>
          <a:p>
            <a:pPr marL="285750" indent="-285750">
              <a:buFont typeface="Arial" panose="020B0604020202020204" pitchFamily="34" charset="0"/>
              <a:buChar char="•"/>
            </a:pPr>
            <a:r>
              <a:rPr lang="en-US" sz="1800" dirty="0">
                <a:latin typeface="+mj-lt"/>
              </a:rPr>
              <a:t>Replace end of life hardware and software.</a:t>
            </a:r>
          </a:p>
        </p:txBody>
      </p:sp>
    </p:spTree>
    <p:extLst>
      <p:ext uri="{BB962C8B-B14F-4D97-AF65-F5344CB8AC3E}">
        <p14:creationId xmlns:p14="http://schemas.microsoft.com/office/powerpoint/2010/main" val="34791105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1"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Informational Slides </a:t>
            </a:r>
            <a:endParaRPr lang="en-US" dirty="0">
              <a:solidFill>
                <a:schemeClr val="tx1"/>
              </a:solidFill>
              <a:latin typeface="+mj-lt"/>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46158"/>
            <a:ext cx="12192000" cy="580276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p:txBody>
      </p:sp>
      <p:sp>
        <p:nvSpPr>
          <p:cNvPr id="4" name="TextBox 3">
            <a:extLst>
              <a:ext uri="{FF2B5EF4-FFF2-40B4-BE49-F238E27FC236}">
                <a16:creationId xmlns:a16="http://schemas.microsoft.com/office/drawing/2014/main" id="{6CE41CE7-B37B-9E50-5BB0-AF6B51508DB2}"/>
              </a:ext>
            </a:extLst>
          </p:cNvPr>
          <p:cNvSpPr txBox="1"/>
          <p:nvPr/>
        </p:nvSpPr>
        <p:spPr>
          <a:xfrm>
            <a:off x="-1" y="646157"/>
            <a:ext cx="12192001" cy="3139321"/>
          </a:xfrm>
          <a:prstGeom prst="rect">
            <a:avLst/>
          </a:prstGeom>
          <a:noFill/>
        </p:spPr>
        <p:txBody>
          <a:bodyPr wrap="square">
            <a:spAutoFit/>
          </a:bodyPr>
          <a:lstStyle/>
          <a:p>
            <a:r>
              <a:rPr lang="en-US" dirty="0">
                <a:latin typeface="+mj-lt"/>
              </a:rPr>
              <a:t>NC DHHS Privacy and Security Policies :</a:t>
            </a:r>
          </a:p>
          <a:p>
            <a:r>
              <a:rPr lang="en-US" dirty="0">
                <a:latin typeface="+mj-lt"/>
                <a:hlinkClick r:id="rId3"/>
              </a:rPr>
              <a:t>https://policies.ncdhhs.gov/departmental/policies-manuals/section-viii-privacy-and-security/</a:t>
            </a:r>
            <a:endParaRPr lang="en-US" dirty="0">
              <a:latin typeface="+mj-lt"/>
            </a:endParaRPr>
          </a:p>
          <a:p>
            <a:endParaRPr lang="en-US" dirty="0">
              <a:latin typeface="+mj-lt"/>
            </a:endParaRPr>
          </a:p>
          <a:p>
            <a:r>
              <a:rPr lang="en-US" dirty="0">
                <a:latin typeface="+mj-lt"/>
              </a:rPr>
              <a:t>NC State Security Standards: </a:t>
            </a:r>
          </a:p>
          <a:p>
            <a:r>
              <a:rPr lang="en-US" dirty="0">
                <a:latin typeface="+mj-lt"/>
                <a:hlinkClick r:id="rId4"/>
              </a:rPr>
              <a:t>https://it.nc.gov/programs/cybersecurity-risk-management/esrmo-initiatives/statewide-information-security-policies</a:t>
            </a:r>
            <a:endParaRPr lang="en-US" dirty="0">
              <a:latin typeface="+mj-lt"/>
            </a:endParaRPr>
          </a:p>
          <a:p>
            <a:endParaRPr lang="en-US" dirty="0">
              <a:latin typeface="+mj-lt"/>
            </a:endParaRPr>
          </a:p>
          <a:p>
            <a:r>
              <a:rPr lang="en-US" b="0" i="0" dirty="0">
                <a:solidFill>
                  <a:srgbClr val="212529"/>
                </a:solidFill>
                <a:effectLst/>
                <a:highlight>
                  <a:srgbClr val="FFFFFF"/>
                </a:highlight>
                <a:latin typeface="+mj-lt"/>
              </a:rPr>
              <a:t>The DHHS Privacy and Security Awareness Hub</a:t>
            </a:r>
            <a:r>
              <a:rPr lang="en-US" dirty="0">
                <a:latin typeface="+mj-lt"/>
              </a:rPr>
              <a:t>: </a:t>
            </a:r>
          </a:p>
          <a:p>
            <a:r>
              <a:rPr lang="en-US" dirty="0">
                <a:latin typeface="+mj-lt"/>
                <a:hlinkClick r:id="rId5"/>
              </a:rPr>
              <a:t>https://www.ncdhhs.gov/about/administrative-offices/privacy-and-security/dhhs-privacy-and-security-awareness-hub</a:t>
            </a:r>
            <a:endParaRPr lang="en-US" dirty="0">
              <a:latin typeface="+mj-lt"/>
            </a:endParaRPr>
          </a:p>
          <a:p>
            <a:r>
              <a:rPr lang="en-US" dirty="0">
                <a:latin typeface="+mj-lt"/>
              </a:rPr>
              <a:t> </a:t>
            </a:r>
          </a:p>
          <a:p>
            <a:r>
              <a:rPr lang="en-US" b="0" i="0" dirty="0">
                <a:solidFill>
                  <a:srgbClr val="212529"/>
                </a:solidFill>
                <a:effectLst/>
                <a:highlight>
                  <a:srgbClr val="FFFFFF"/>
                </a:highlight>
                <a:latin typeface="+mj-lt"/>
              </a:rPr>
              <a:t>DIT Use of Publicly Available Generative AI</a:t>
            </a:r>
            <a:r>
              <a:rPr lang="en-US" dirty="0">
                <a:latin typeface="+mj-lt"/>
              </a:rPr>
              <a:t>: </a:t>
            </a:r>
          </a:p>
          <a:p>
            <a:r>
              <a:rPr lang="en-US" dirty="0">
                <a:latin typeface="+mj-lt"/>
                <a:hlinkClick r:id="rId6"/>
              </a:rPr>
              <a:t>https://it.nc.gov/programs/privacy-data-protection/artificial-intelligence/use-publicy-available-generative-ai</a:t>
            </a:r>
            <a:r>
              <a:rPr lang="en-US" dirty="0">
                <a:latin typeface="+mj-lt"/>
              </a:rPr>
              <a:t> </a:t>
            </a:r>
          </a:p>
        </p:txBody>
      </p:sp>
    </p:spTree>
    <p:extLst>
      <p:ext uri="{BB962C8B-B14F-4D97-AF65-F5344CB8AC3E}">
        <p14:creationId xmlns:p14="http://schemas.microsoft.com/office/powerpoint/2010/main" val="6859748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Networking and communication questions for cyber security.Cyborg head...">
            <a:extLst>
              <a:ext uri="{FF2B5EF4-FFF2-40B4-BE49-F238E27FC236}">
                <a16:creationId xmlns:a16="http://schemas.microsoft.com/office/drawing/2014/main" id="{59815870-A0A8-A136-7234-AA622ABD9B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2298" y="624054"/>
            <a:ext cx="8097910" cy="560989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99FC908E-6874-244F-2F32-7E5E9018EE00}"/>
              </a:ext>
            </a:extLst>
          </p:cNvPr>
          <p:cNvSpPr>
            <a:spLocks noGrp="1"/>
          </p:cNvSpPr>
          <p:nvPr>
            <p:ph type="title"/>
          </p:nvPr>
        </p:nvSpPr>
        <p:spPr>
          <a:xfrm>
            <a:off x="0" y="0"/>
            <a:ext cx="10457689" cy="548640"/>
          </a:xfrm>
        </p:spPr>
        <p:txBody>
          <a:bodyPr/>
          <a:lstStyle/>
          <a:p>
            <a:r>
              <a:rPr lang="en-US" dirty="0">
                <a:latin typeface="+mj-lt"/>
              </a:rPr>
              <a:t>Questions</a:t>
            </a:r>
          </a:p>
        </p:txBody>
      </p:sp>
    </p:spTree>
    <p:extLst>
      <p:ext uri="{BB962C8B-B14F-4D97-AF65-F5344CB8AC3E}">
        <p14:creationId xmlns:p14="http://schemas.microsoft.com/office/powerpoint/2010/main" val="2871389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Biennial Security Reviews </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569160"/>
            <a:ext cx="12192000" cy="533112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kumimoji="0" lang="en-US" sz="2000" b="0" i="0" u="none" strike="noStrike" kern="1200" cap="none" spc="0" normalizeH="0" baseline="0" noProof="0" dirty="0">
                <a:ln>
                  <a:noFill/>
                </a:ln>
                <a:solidFill>
                  <a:sysClr val="windowText" lastClr="000000"/>
                </a:solidFill>
                <a:effectLst/>
                <a:uLnTx/>
                <a:uFillTx/>
                <a:latin typeface="+mj-lt"/>
              </a:rPr>
              <a:t>The Biennial Security Review is in accordance with the United States Department of Agriculture 7 CFR 277.18 (m)</a:t>
            </a:r>
          </a:p>
          <a:p>
            <a:pPr>
              <a:defRPr/>
            </a:pPr>
            <a:r>
              <a:rPr kumimoji="0" lang="en-US" sz="2000" b="0" i="0" u="none" strike="noStrike" kern="1200" cap="none" spc="0" normalizeH="0" baseline="0" noProof="0" dirty="0">
                <a:ln>
                  <a:noFill/>
                </a:ln>
                <a:solidFill>
                  <a:sysClr val="windowText" lastClr="000000"/>
                </a:solidFill>
                <a:effectLst/>
                <a:uLnTx/>
                <a:uFillTx/>
                <a:latin typeface="+mj-lt"/>
              </a:rPr>
              <a:t>Conducted on North Carolina (NC) DHHS divisions/offices with the Internal Revenue Service (IRS) Federal Tax Information (FTI), and Social Security Administration’s (SSA) data. This is including all the ADP projects under the development and the operational systems involved in the administration of the Health and Human Services (HHS) programs.</a:t>
            </a:r>
          </a:p>
          <a:p>
            <a:pPr>
              <a:defRPr/>
            </a:pPr>
            <a:r>
              <a:rPr lang="en-US" sz="2000" b="0" dirty="0">
                <a:solidFill>
                  <a:sysClr val="windowText" lastClr="000000"/>
                </a:solidFill>
                <a:latin typeface="+mj-lt"/>
              </a:rPr>
              <a:t>The review is scheduled to</a:t>
            </a:r>
            <a:r>
              <a:rPr kumimoji="0" lang="en-US" sz="2000" b="0" i="0" u="none" strike="noStrike" kern="1200" cap="none" spc="0" normalizeH="0" baseline="0" noProof="0" dirty="0">
                <a:ln>
                  <a:noFill/>
                </a:ln>
                <a:solidFill>
                  <a:sysClr val="windowText" lastClr="000000"/>
                </a:solidFill>
                <a:effectLst/>
                <a:uLnTx/>
                <a:uFillTx/>
                <a:latin typeface="+mj-lt"/>
              </a:rPr>
              <a:t> complete biennially at the end of September.</a:t>
            </a:r>
          </a:p>
          <a:p>
            <a:pPr>
              <a:defRPr/>
            </a:pPr>
            <a:r>
              <a:rPr kumimoji="0" lang="en-US" sz="2000" b="0" i="0" u="none" strike="noStrike" kern="1200" cap="none" spc="0" normalizeH="0" baseline="0" noProof="0" dirty="0">
                <a:ln>
                  <a:noFill/>
                </a:ln>
                <a:solidFill>
                  <a:sysClr val="windowText" lastClr="000000"/>
                </a:solidFill>
                <a:effectLst/>
                <a:uLnTx/>
                <a:uFillTx/>
                <a:latin typeface="+mj-lt"/>
              </a:rPr>
              <a:t>Security review pertains to the following areas:</a:t>
            </a:r>
          </a:p>
          <a:p>
            <a:pPr lvl="1">
              <a:defRPr/>
            </a:pPr>
            <a:r>
              <a:rPr kumimoji="0" lang="en-US" sz="1800" b="0" i="0" u="none" strike="noStrike" kern="1200" cap="none" spc="0" normalizeH="0" baseline="0" noProof="0" dirty="0">
                <a:ln>
                  <a:noFill/>
                </a:ln>
                <a:solidFill>
                  <a:sysClr val="windowText" lastClr="000000"/>
                </a:solidFill>
                <a:effectLst/>
                <a:uLnTx/>
                <a:uFillTx/>
                <a:latin typeface="+mj-lt"/>
              </a:rPr>
              <a:t>Physical security of EDP resources</a:t>
            </a:r>
          </a:p>
          <a:p>
            <a:pPr lvl="1">
              <a:defRPr/>
            </a:pPr>
            <a:r>
              <a:rPr kumimoji="0" lang="en-US" sz="1800" b="0" i="0" u="none" strike="noStrike" kern="1200" cap="none" spc="0" normalizeH="0" baseline="0" noProof="0" dirty="0">
                <a:ln>
                  <a:noFill/>
                </a:ln>
                <a:solidFill>
                  <a:sysClr val="windowText" lastClr="000000"/>
                </a:solidFill>
                <a:effectLst/>
                <a:uLnTx/>
                <a:uFillTx/>
                <a:latin typeface="+mj-lt"/>
              </a:rPr>
              <a:t>Equipment security</a:t>
            </a:r>
          </a:p>
          <a:p>
            <a:pPr lvl="1">
              <a:defRPr/>
            </a:pPr>
            <a:r>
              <a:rPr kumimoji="0" lang="en-US" sz="1800" b="0" i="0" u="none" strike="noStrike" kern="1200" cap="none" spc="0" normalizeH="0" baseline="0" noProof="0" dirty="0">
                <a:ln>
                  <a:noFill/>
                </a:ln>
                <a:solidFill>
                  <a:sysClr val="windowText" lastClr="000000"/>
                </a:solidFill>
                <a:effectLst/>
                <a:uLnTx/>
                <a:uFillTx/>
                <a:latin typeface="+mj-lt"/>
              </a:rPr>
              <a:t>Software and data security</a:t>
            </a:r>
          </a:p>
          <a:p>
            <a:pPr lvl="1">
              <a:defRPr/>
            </a:pPr>
            <a:r>
              <a:rPr kumimoji="0" lang="en-US" sz="1800" b="0" i="0" u="none" strike="noStrike" kern="1200" cap="none" spc="0" normalizeH="0" baseline="0" noProof="0" dirty="0">
                <a:ln>
                  <a:noFill/>
                </a:ln>
                <a:solidFill>
                  <a:sysClr val="windowText" lastClr="000000"/>
                </a:solidFill>
                <a:effectLst/>
                <a:uLnTx/>
                <a:uFillTx/>
                <a:latin typeface="+mj-lt"/>
              </a:rPr>
              <a:t>Telecommunications security</a:t>
            </a:r>
          </a:p>
          <a:p>
            <a:pPr lvl="1">
              <a:defRPr/>
            </a:pPr>
            <a:r>
              <a:rPr kumimoji="0" lang="en-US" sz="1800" b="0" i="0" u="none" strike="noStrike" kern="1200" cap="none" spc="0" normalizeH="0" baseline="0" noProof="0" dirty="0">
                <a:ln>
                  <a:noFill/>
                </a:ln>
                <a:solidFill>
                  <a:sysClr val="windowText" lastClr="000000"/>
                </a:solidFill>
                <a:effectLst/>
                <a:uLnTx/>
                <a:uFillTx/>
                <a:latin typeface="+mj-lt"/>
              </a:rPr>
              <a:t>Personnel security</a:t>
            </a:r>
          </a:p>
          <a:p>
            <a:pPr lvl="1">
              <a:defRPr/>
            </a:pPr>
            <a:r>
              <a:rPr kumimoji="0" lang="en-US" sz="1800" b="0" i="0" u="none" strike="noStrike" kern="1200" cap="none" spc="0" normalizeH="0" baseline="0" noProof="0" dirty="0">
                <a:ln>
                  <a:noFill/>
                </a:ln>
                <a:solidFill>
                  <a:sysClr val="windowText" lastClr="000000"/>
                </a:solidFill>
                <a:effectLst/>
                <a:uLnTx/>
                <a:uFillTx/>
                <a:latin typeface="+mj-lt"/>
              </a:rPr>
              <a:t>Contingency planning</a:t>
            </a:r>
          </a:p>
          <a:p>
            <a:pPr lvl="1">
              <a:defRPr/>
            </a:pPr>
            <a:r>
              <a:rPr kumimoji="0" lang="en-US" sz="1800" b="0" i="0" u="none" strike="noStrike" kern="1200" cap="none" spc="0" normalizeH="0" baseline="0" noProof="0" dirty="0">
                <a:ln>
                  <a:noFill/>
                </a:ln>
                <a:solidFill>
                  <a:sysClr val="windowText" lastClr="000000"/>
                </a:solidFill>
                <a:effectLst/>
                <a:uLnTx/>
                <a:uFillTx/>
                <a:latin typeface="+mj-lt"/>
              </a:rPr>
              <a:t>Emergency preparedness</a:t>
            </a:r>
          </a:p>
          <a:p>
            <a:pPr>
              <a:defRPr/>
            </a:pPr>
            <a:endParaRPr lang="en-US" sz="2000" b="0" dirty="0">
              <a:solidFill>
                <a:sysClr val="windowText" lastClr="000000"/>
              </a:solidFill>
              <a:latin typeface="+mj-lt"/>
            </a:endParaRPr>
          </a:p>
          <a:p>
            <a:pPr marL="576263" marR="0" lvl="1" indent="-233363" algn="l" defTabSz="914400" rtl="0" eaLnBrk="1" fontAlgn="auto" latinLnBrk="0" hangingPunct="1">
              <a:lnSpc>
                <a:spcPct val="100000"/>
              </a:lnSpc>
              <a:spcBef>
                <a:spcPts val="500"/>
              </a:spcBef>
              <a:spcAft>
                <a:spcPts val="0"/>
              </a:spcAft>
              <a:buClrTx/>
              <a:buSzTx/>
              <a:buFont typeface="Franklin Gothic Medium" panose="020B0603020102020204" pitchFamily="34" charset="0"/>
              <a:buChar char="−"/>
              <a:tabLst/>
              <a:defRPr/>
            </a:pPr>
            <a:endParaRPr kumimoji="0" lang="en-US" sz="2000" b="1" i="0" u="none" strike="noStrike" kern="1200" cap="none" spc="0" normalizeH="0" baseline="0" noProof="0" dirty="0">
              <a:ln>
                <a:noFill/>
              </a:ln>
              <a:solidFill>
                <a:sysClr val="windowText" lastClr="000000"/>
              </a:solidFill>
              <a:effectLst/>
              <a:uLnTx/>
              <a:uFillTx/>
              <a:latin typeface="Gotham Bold" charset="0"/>
            </a:endParaRPr>
          </a:p>
        </p:txBody>
      </p:sp>
    </p:spTree>
    <p:extLst>
      <p:ext uri="{BB962C8B-B14F-4D97-AF65-F5344CB8AC3E}">
        <p14:creationId xmlns:p14="http://schemas.microsoft.com/office/powerpoint/2010/main" val="1987548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SSA Triennial Assessments</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569160"/>
            <a:ext cx="12192000" cy="5331125"/>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kumimoji="0" lang="en-US" sz="2000" b="0" i="0" u="none" strike="noStrike" kern="1200" cap="none" spc="0" normalizeH="0" baseline="0" noProof="0" dirty="0">
                <a:ln>
                  <a:noFill/>
                </a:ln>
                <a:solidFill>
                  <a:sysClr val="windowText" lastClr="000000"/>
                </a:solidFill>
                <a:effectLst/>
                <a:uLnTx/>
                <a:uFillTx/>
                <a:latin typeface="+mj-lt"/>
              </a:rPr>
              <a:t>The Federal Information Security Modernization Act (FISMA) Security Assessment Review (SAR) assists SSA management and the Authorizing Official (AO) in making risk-based decisions.</a:t>
            </a:r>
          </a:p>
          <a:p>
            <a:pPr>
              <a:defRPr/>
            </a:pPr>
            <a:r>
              <a:rPr kumimoji="0" lang="en-US" sz="2000" b="0" i="0" u="none" strike="noStrike" kern="1200" cap="none" spc="0" normalizeH="0" baseline="0" noProof="0" dirty="0">
                <a:ln>
                  <a:noFill/>
                </a:ln>
                <a:solidFill>
                  <a:sysClr val="windowText" lastClr="000000"/>
                </a:solidFill>
                <a:effectLst/>
                <a:uLnTx/>
                <a:uFillTx/>
                <a:latin typeface="+mj-lt"/>
              </a:rPr>
              <a:t>Purpose: </a:t>
            </a:r>
          </a:p>
          <a:p>
            <a:pPr lvl="1">
              <a:defRPr/>
            </a:pPr>
            <a:r>
              <a:rPr lang="en-US" sz="1800" b="0" dirty="0">
                <a:solidFill>
                  <a:sysClr val="windowText" lastClr="000000"/>
                </a:solidFill>
                <a:latin typeface="+mj-lt"/>
              </a:rPr>
              <a:t>T</a:t>
            </a:r>
            <a:r>
              <a:rPr kumimoji="0" lang="en-US" sz="1800" b="0" i="0" u="none" strike="noStrike" kern="1200" cap="none" spc="0" normalizeH="0" baseline="0" noProof="0" dirty="0">
                <a:ln>
                  <a:noFill/>
                </a:ln>
                <a:solidFill>
                  <a:sysClr val="windowText" lastClr="000000"/>
                </a:solidFill>
                <a:effectLst/>
                <a:uLnTx/>
                <a:uFillTx/>
                <a:latin typeface="+mj-lt"/>
              </a:rPr>
              <a:t>o evaluate management, operational, and technical controls implemented by DHHS.</a:t>
            </a:r>
          </a:p>
          <a:p>
            <a:pPr lvl="1">
              <a:defRPr/>
            </a:pPr>
            <a:r>
              <a:rPr lang="en-US" sz="1800" b="0" dirty="0">
                <a:solidFill>
                  <a:sysClr val="windowText" lastClr="000000"/>
                </a:solidFill>
                <a:latin typeface="+mj-lt"/>
              </a:rPr>
              <a:t>T</a:t>
            </a:r>
            <a:r>
              <a:rPr kumimoji="0" lang="en-US" sz="1800" b="0" i="0" u="none" strike="noStrike" kern="1200" cap="none" spc="0" normalizeH="0" baseline="0" noProof="0" dirty="0">
                <a:ln>
                  <a:noFill/>
                </a:ln>
                <a:solidFill>
                  <a:sysClr val="windowText" lastClr="000000"/>
                </a:solidFill>
                <a:effectLst/>
                <a:uLnTx/>
                <a:uFillTx/>
                <a:latin typeface="+mj-lt"/>
              </a:rPr>
              <a:t>o protect SSA data under the auspices of the agreement between the two agencies.</a:t>
            </a:r>
          </a:p>
          <a:p>
            <a:pPr>
              <a:defRPr/>
            </a:pPr>
            <a:r>
              <a:rPr kumimoji="0" lang="en-US" sz="2000" b="0" i="0" u="none" strike="noStrike" kern="1200" cap="none" spc="0" normalizeH="0" baseline="0" noProof="0" dirty="0">
                <a:ln>
                  <a:noFill/>
                </a:ln>
                <a:solidFill>
                  <a:sysClr val="windowText" lastClr="000000"/>
                </a:solidFill>
                <a:effectLst/>
                <a:uLnTx/>
                <a:uFillTx/>
                <a:latin typeface="+mj-lt"/>
              </a:rPr>
              <a:t>Performed only on divisions/offices with the SSA data:  NCFAST, </a:t>
            </a:r>
            <a:r>
              <a:rPr kumimoji="0" lang="en-US" sz="2000" b="0" i="0" u="none" strike="noStrike" kern="1200" cap="none" spc="0" normalizeH="0" baseline="0" noProof="0" dirty="0" err="1">
                <a:ln>
                  <a:noFill/>
                </a:ln>
                <a:solidFill>
                  <a:sysClr val="windowText" lastClr="000000"/>
                </a:solidFill>
                <a:effectLst/>
                <a:uLnTx/>
                <a:uFillTx/>
                <a:latin typeface="+mj-lt"/>
              </a:rPr>
              <a:t>NCTracks</a:t>
            </a:r>
            <a:r>
              <a:rPr kumimoji="0" lang="en-US" sz="2000" b="0" i="0" u="none" strike="noStrike" kern="1200" cap="none" spc="0" normalizeH="0" baseline="0" noProof="0" dirty="0">
                <a:ln>
                  <a:noFill/>
                </a:ln>
                <a:solidFill>
                  <a:sysClr val="windowText" lastClr="000000"/>
                </a:solidFill>
                <a:effectLst/>
                <a:uLnTx/>
                <a:uFillTx/>
                <a:latin typeface="+mj-lt"/>
              </a:rPr>
              <a:t>, and the Employment and Independence with People with Disabilities (EIPD)</a:t>
            </a:r>
          </a:p>
          <a:p>
            <a:pPr lvl="1">
              <a:defRPr/>
            </a:pPr>
            <a:endParaRPr kumimoji="0" lang="en-US" sz="1800" b="0" i="0" u="none" strike="noStrike" kern="1200" cap="none" spc="0" normalizeH="0" baseline="0" noProof="0" dirty="0">
              <a:ln>
                <a:noFill/>
              </a:ln>
              <a:solidFill>
                <a:sysClr val="windowText" lastClr="000000"/>
              </a:solidFill>
              <a:effectLst/>
              <a:uLnTx/>
              <a:uFillTx/>
              <a:latin typeface="+mj-lt"/>
            </a:endParaRPr>
          </a:p>
          <a:p>
            <a:pPr>
              <a:defRPr/>
            </a:pPr>
            <a:endParaRPr lang="en-US" sz="2000" b="0" dirty="0">
              <a:solidFill>
                <a:sysClr val="windowText" lastClr="000000"/>
              </a:solidFill>
              <a:latin typeface="+mj-lt"/>
            </a:endParaRPr>
          </a:p>
          <a:p>
            <a:pPr marL="576263" marR="0" lvl="1" indent="-233363" algn="l" defTabSz="914400" rtl="0" eaLnBrk="1" fontAlgn="auto" latinLnBrk="0" hangingPunct="1">
              <a:lnSpc>
                <a:spcPct val="100000"/>
              </a:lnSpc>
              <a:spcBef>
                <a:spcPts val="500"/>
              </a:spcBef>
              <a:spcAft>
                <a:spcPts val="0"/>
              </a:spcAft>
              <a:buClrTx/>
              <a:buSzTx/>
              <a:buFont typeface="Franklin Gothic Medium" panose="020B0603020102020204" pitchFamily="34" charset="0"/>
              <a:buChar char="−"/>
              <a:tabLst/>
              <a:defRPr/>
            </a:pPr>
            <a:endParaRPr kumimoji="0" lang="en-US" sz="2000" b="1" i="0" u="none" strike="noStrike" kern="1200" cap="none" spc="0" normalizeH="0" baseline="0" noProof="0" dirty="0">
              <a:ln>
                <a:noFill/>
              </a:ln>
              <a:solidFill>
                <a:sysClr val="windowText" lastClr="000000"/>
              </a:solidFill>
              <a:effectLst/>
              <a:uLnTx/>
              <a:uFillTx/>
              <a:latin typeface="Gotham Bold" charset="0"/>
            </a:endParaRPr>
          </a:p>
        </p:txBody>
      </p:sp>
    </p:spTree>
    <p:extLst>
      <p:ext uri="{BB962C8B-B14F-4D97-AF65-F5344CB8AC3E}">
        <p14:creationId xmlns:p14="http://schemas.microsoft.com/office/powerpoint/2010/main" val="2722454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Common Privacy Threats and Best Practices for Privacy </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07660"/>
            <a:ext cx="12192000" cy="5918268"/>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kumimoji="0" lang="en-US" sz="2000" b="0" i="0" u="none" strike="noStrike" kern="1200" cap="none" spc="0" normalizeH="0" baseline="0" noProof="0" dirty="0">
                <a:ln>
                  <a:noFill/>
                </a:ln>
                <a:solidFill>
                  <a:sysClr val="windowText" lastClr="000000"/>
                </a:solidFill>
                <a:effectLst/>
                <a:uLnTx/>
                <a:uFillTx/>
                <a:latin typeface="+mj-lt"/>
              </a:rPr>
              <a:t>Use strong unique passwords on accounts.</a:t>
            </a:r>
          </a:p>
          <a:p>
            <a:pPr>
              <a:defRPr/>
            </a:pPr>
            <a:r>
              <a:rPr kumimoji="0" lang="en-US" sz="2000" b="0" i="0" u="none" strike="noStrike" kern="1200" cap="none" spc="0" normalizeH="0" baseline="0" noProof="0" dirty="0">
                <a:ln>
                  <a:noFill/>
                </a:ln>
                <a:solidFill>
                  <a:sysClr val="windowText" lastClr="000000"/>
                </a:solidFill>
                <a:effectLst/>
                <a:uLnTx/>
                <a:uFillTx/>
                <a:latin typeface="+mj-lt"/>
              </a:rPr>
              <a:t>Enable two-factor authentication (2FA) wherever possible.</a:t>
            </a:r>
          </a:p>
          <a:p>
            <a:pPr>
              <a:defRPr/>
            </a:pPr>
            <a:r>
              <a:rPr kumimoji="0" lang="en-US" sz="2000" b="0" i="0" u="none" strike="noStrike" kern="1200" cap="none" spc="0" normalizeH="0" baseline="0" noProof="0" dirty="0">
                <a:ln>
                  <a:noFill/>
                </a:ln>
                <a:solidFill>
                  <a:sysClr val="windowText" lastClr="000000"/>
                </a:solidFill>
                <a:effectLst/>
                <a:uLnTx/>
                <a:uFillTx/>
                <a:latin typeface="+mj-lt"/>
              </a:rPr>
              <a:t>Regularly review and update privacy settings on social media and applications.</a:t>
            </a:r>
          </a:p>
          <a:p>
            <a:pPr>
              <a:defRPr/>
            </a:pPr>
            <a:r>
              <a:rPr kumimoji="0" lang="en-US" sz="2000" b="0" i="0" u="none" strike="noStrike" kern="1200" cap="none" spc="0" normalizeH="0" baseline="0" noProof="0" dirty="0">
                <a:ln>
                  <a:noFill/>
                </a:ln>
                <a:solidFill>
                  <a:sysClr val="windowText" lastClr="000000"/>
                </a:solidFill>
                <a:effectLst/>
                <a:uLnTx/>
                <a:uFillTx/>
                <a:latin typeface="+mj-lt"/>
              </a:rPr>
              <a:t>Exercise caution when </a:t>
            </a:r>
            <a:r>
              <a:rPr lang="en-US" sz="2000" b="0" dirty="0">
                <a:solidFill>
                  <a:sysClr val="windowText" lastClr="000000"/>
                </a:solidFill>
                <a:latin typeface="+mj-lt"/>
              </a:rPr>
              <a:t>disclosing </a:t>
            </a:r>
            <a:r>
              <a:rPr kumimoji="0" lang="en-US" sz="2000" b="0" i="0" u="none" strike="noStrike" kern="1200" cap="none" spc="0" normalizeH="0" baseline="0" noProof="0" dirty="0">
                <a:ln>
                  <a:noFill/>
                </a:ln>
                <a:solidFill>
                  <a:sysClr val="windowText" lastClr="000000"/>
                </a:solidFill>
                <a:effectLst/>
                <a:uLnTx/>
                <a:uFillTx/>
                <a:latin typeface="+mj-lt"/>
              </a:rPr>
              <a:t>personal information on the internet.</a:t>
            </a:r>
          </a:p>
          <a:p>
            <a:pPr>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marL="0" indent="0">
              <a:buNone/>
              <a:defRPr/>
            </a:pPr>
            <a:r>
              <a:rPr kumimoji="0" lang="en-US" sz="2000" i="0" u="none" strike="noStrike" kern="1200" cap="none" spc="0" normalizeH="0" baseline="0" noProof="0" dirty="0">
                <a:ln>
                  <a:noFill/>
                </a:ln>
                <a:solidFill>
                  <a:sysClr val="windowText" lastClr="000000"/>
                </a:solidFill>
                <a:effectLst/>
                <a:uLnTx/>
                <a:uFillTx/>
                <a:latin typeface="+mj-lt"/>
              </a:rPr>
              <a:t>Common Privacy Threats</a:t>
            </a:r>
            <a:endParaRPr kumimoji="0" lang="en-US" sz="2000" b="0" i="0" u="none" strike="noStrike" kern="1200" cap="none" spc="0" normalizeH="0" baseline="0" noProof="0" dirty="0">
              <a:ln>
                <a:noFill/>
              </a:ln>
              <a:solidFill>
                <a:sysClr val="windowText" lastClr="000000"/>
              </a:solidFill>
              <a:effectLst/>
              <a:uLnTx/>
              <a:uFillTx/>
              <a:latin typeface="+mj-lt"/>
            </a:endParaRPr>
          </a:p>
          <a:p>
            <a:pPr>
              <a:defRPr/>
            </a:pPr>
            <a:r>
              <a:rPr kumimoji="0" lang="en-US" sz="2000" i="0" u="none" strike="noStrike" kern="1200" cap="none" spc="0" normalizeH="0" baseline="0" noProof="0" dirty="0">
                <a:ln>
                  <a:noFill/>
                </a:ln>
                <a:solidFill>
                  <a:sysClr val="windowText" lastClr="000000"/>
                </a:solidFill>
                <a:effectLst/>
                <a:uLnTx/>
                <a:uFillTx/>
                <a:latin typeface="+mj-lt"/>
              </a:rPr>
              <a:t>Data Breach</a:t>
            </a:r>
            <a:r>
              <a:rPr kumimoji="0" lang="en-US" sz="2000" b="0" i="0" u="none" strike="noStrike" kern="1200" cap="none" spc="0" normalizeH="0" baseline="0" noProof="0" dirty="0">
                <a:ln>
                  <a:noFill/>
                </a:ln>
                <a:solidFill>
                  <a:sysClr val="windowText" lastClr="000000"/>
                </a:solidFill>
                <a:effectLst/>
                <a:uLnTx/>
                <a:uFillTx/>
                <a:latin typeface="+mj-lt"/>
              </a:rPr>
              <a:t>: Security incident that occurs when an unauthorized person views, alters, or steals secured data.</a:t>
            </a:r>
          </a:p>
          <a:p>
            <a:pPr>
              <a:defRPr/>
            </a:pPr>
            <a:r>
              <a:rPr kumimoji="0" lang="en-US" sz="2000" i="0" u="none" strike="noStrike" kern="1200" cap="none" spc="0" normalizeH="0" baseline="0" noProof="0" dirty="0">
                <a:ln>
                  <a:noFill/>
                </a:ln>
                <a:solidFill>
                  <a:sysClr val="windowText" lastClr="000000"/>
                </a:solidFill>
                <a:effectLst/>
                <a:uLnTx/>
                <a:uFillTx/>
                <a:latin typeface="+mj-lt"/>
              </a:rPr>
              <a:t>Phishing Attacks</a:t>
            </a:r>
            <a:r>
              <a:rPr kumimoji="0" lang="en-US" sz="2000" b="0" i="0" u="none" strike="noStrike" kern="1200" cap="none" spc="0" normalizeH="0" baseline="0" noProof="0" dirty="0">
                <a:ln>
                  <a:noFill/>
                </a:ln>
                <a:solidFill>
                  <a:sysClr val="windowText" lastClr="000000"/>
                </a:solidFill>
                <a:effectLst/>
                <a:uLnTx/>
                <a:uFillTx/>
                <a:latin typeface="+mj-lt"/>
              </a:rPr>
              <a:t>: Fraudulent attempt to obtain sensitive information (e.g., user credentials) by impersonating a legitimate entity or individual through email, messaging apps, or websites. </a:t>
            </a:r>
          </a:p>
          <a:p>
            <a:pPr>
              <a:defRPr/>
            </a:pPr>
            <a:r>
              <a:rPr kumimoji="0" lang="en-US" sz="2000" i="0" u="none" strike="noStrike" kern="1200" cap="none" spc="0" normalizeH="0" baseline="0" noProof="0" dirty="0">
                <a:ln>
                  <a:noFill/>
                </a:ln>
                <a:solidFill>
                  <a:sysClr val="windowText" lastClr="000000"/>
                </a:solidFill>
                <a:effectLst/>
                <a:uLnTx/>
                <a:uFillTx/>
                <a:latin typeface="+mj-lt"/>
              </a:rPr>
              <a:t>Social Engineering</a:t>
            </a:r>
            <a:r>
              <a:rPr kumimoji="0" lang="en-US" sz="2000" b="0" i="0" u="none" strike="noStrike" kern="1200" cap="none" spc="0" normalizeH="0" baseline="0" noProof="0" dirty="0">
                <a:ln>
                  <a:noFill/>
                </a:ln>
                <a:solidFill>
                  <a:sysClr val="windowText" lastClr="000000"/>
                </a:solidFill>
                <a:effectLst/>
                <a:uLnTx/>
                <a:uFillTx/>
                <a:latin typeface="+mj-lt"/>
              </a:rPr>
              <a:t>: Exploits human psychology to obtain confidential information or unauthorized access.</a:t>
            </a:r>
          </a:p>
          <a:p>
            <a:pPr>
              <a:defRPr/>
            </a:pPr>
            <a:r>
              <a:rPr kumimoji="0" lang="en-US" sz="2000" i="0" u="none" strike="noStrike" kern="1200" cap="none" spc="0" normalizeH="0" baseline="0" noProof="0" dirty="0">
                <a:ln>
                  <a:noFill/>
                </a:ln>
                <a:solidFill>
                  <a:sysClr val="windowText" lastClr="000000"/>
                </a:solidFill>
                <a:effectLst/>
                <a:uLnTx/>
                <a:uFillTx/>
                <a:latin typeface="+mj-lt"/>
              </a:rPr>
              <a:t>Surveillance and Tracking</a:t>
            </a:r>
            <a:r>
              <a:rPr kumimoji="0" lang="en-US" sz="2000" b="0" i="0" u="none" strike="noStrike" kern="1200" cap="none" spc="0" normalizeH="0" baseline="0" noProof="0" dirty="0">
                <a:ln>
                  <a:noFill/>
                </a:ln>
                <a:solidFill>
                  <a:sysClr val="windowText" lastClr="000000"/>
                </a:solidFill>
                <a:effectLst/>
                <a:uLnTx/>
                <a:uFillTx/>
                <a:latin typeface="+mj-lt"/>
              </a:rPr>
              <a:t>: </a:t>
            </a:r>
          </a:p>
          <a:p>
            <a:pPr lvl="1">
              <a:defRPr/>
            </a:pPr>
            <a:r>
              <a:rPr kumimoji="0" lang="en-US" sz="1800" b="0" i="0" u="none" strike="noStrike" kern="1200" cap="none" spc="0" normalizeH="0" baseline="0" noProof="0" dirty="0">
                <a:ln>
                  <a:noFill/>
                </a:ln>
                <a:solidFill>
                  <a:sysClr val="windowText" lastClr="000000"/>
                </a:solidFill>
                <a:effectLst/>
                <a:uLnTx/>
                <a:uFillTx/>
                <a:latin typeface="+mj-lt"/>
              </a:rPr>
              <a:t>Surveillance refers to the continuous monitoring of user behavior, activities, communications, and data.</a:t>
            </a:r>
          </a:p>
          <a:p>
            <a:pPr lvl="1">
              <a:defRPr/>
            </a:pPr>
            <a:r>
              <a:rPr lang="en-US" sz="1800" b="0" dirty="0">
                <a:solidFill>
                  <a:sysClr val="windowText" lastClr="000000"/>
                </a:solidFill>
                <a:latin typeface="+mj-lt"/>
              </a:rPr>
              <a:t>Tracking refers to the monitoring of locations and movement of objects or individuals.</a:t>
            </a:r>
            <a:endParaRPr kumimoji="0" lang="en-US" sz="1800" b="0" i="0" u="none" strike="noStrike" kern="1200" cap="none" spc="0" normalizeH="0" baseline="0" noProof="0" dirty="0">
              <a:ln>
                <a:noFill/>
              </a:ln>
              <a:solidFill>
                <a:sysClr val="windowText" lastClr="000000"/>
              </a:solidFill>
              <a:effectLst/>
              <a:uLnTx/>
              <a:uFillTx/>
              <a:latin typeface="+mj-lt"/>
            </a:endParaRPr>
          </a:p>
          <a:p>
            <a:pPr lvl="1">
              <a:defRPr/>
            </a:pPr>
            <a:endParaRPr kumimoji="0" lang="en-US" sz="1800" b="0" i="0" u="none" strike="noStrike" kern="1200" cap="none" spc="0" normalizeH="0" baseline="0" noProof="0" dirty="0">
              <a:ln>
                <a:noFill/>
              </a:ln>
              <a:solidFill>
                <a:sysClr val="windowText" lastClr="000000"/>
              </a:solidFill>
              <a:effectLst/>
              <a:uLnTx/>
              <a:uFillTx/>
              <a:latin typeface="+mj-lt"/>
            </a:endParaRPr>
          </a:p>
          <a:p>
            <a:pPr>
              <a:defRPr/>
            </a:pPr>
            <a:endParaRPr lang="en-US" sz="2000" b="0" dirty="0">
              <a:solidFill>
                <a:sysClr val="windowText" lastClr="000000"/>
              </a:solidFill>
              <a:latin typeface="+mj-lt"/>
            </a:endParaRPr>
          </a:p>
          <a:p>
            <a:pPr marL="576263" marR="0" lvl="1" indent="-233363" algn="l" defTabSz="914400" rtl="0" eaLnBrk="1" fontAlgn="auto" latinLnBrk="0" hangingPunct="1">
              <a:lnSpc>
                <a:spcPct val="100000"/>
              </a:lnSpc>
              <a:spcBef>
                <a:spcPts val="500"/>
              </a:spcBef>
              <a:spcAft>
                <a:spcPts val="0"/>
              </a:spcAft>
              <a:buClrTx/>
              <a:buSzTx/>
              <a:buFont typeface="Franklin Gothic Medium" panose="020B0603020102020204" pitchFamily="34" charset="0"/>
              <a:buChar char="−"/>
              <a:tabLst/>
              <a:defRPr/>
            </a:pPr>
            <a:endParaRPr kumimoji="0" lang="en-US" sz="2000" b="1" i="0" u="none" strike="noStrike" kern="1200" cap="none" spc="0" normalizeH="0" baseline="0" noProof="0" dirty="0">
              <a:ln>
                <a:noFill/>
              </a:ln>
              <a:solidFill>
                <a:sysClr val="windowText" lastClr="000000"/>
              </a:solidFill>
              <a:effectLst/>
              <a:uLnTx/>
              <a:uFillTx/>
              <a:latin typeface="Gotham Bold" charset="0"/>
            </a:endParaRPr>
          </a:p>
        </p:txBody>
      </p:sp>
    </p:spTree>
    <p:extLst>
      <p:ext uri="{BB962C8B-B14F-4D97-AF65-F5344CB8AC3E}">
        <p14:creationId xmlns:p14="http://schemas.microsoft.com/office/powerpoint/2010/main" val="3852592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Best Practices for Security </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46159"/>
            <a:ext cx="12192000" cy="5408132"/>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kumimoji="0" lang="en-US" sz="2000" i="0" u="none" strike="noStrike" kern="1200" cap="none" spc="0" normalizeH="0" baseline="0" noProof="0" dirty="0">
                <a:ln>
                  <a:noFill/>
                </a:ln>
                <a:solidFill>
                  <a:sysClr val="windowText" lastClr="000000"/>
                </a:solidFill>
                <a:effectLst/>
                <a:uLnTx/>
                <a:uFillTx/>
                <a:latin typeface="+mj-lt"/>
              </a:rPr>
              <a:t>Best Practices for Security</a:t>
            </a:r>
          </a:p>
          <a:p>
            <a:pPr>
              <a:defRPr/>
            </a:pPr>
            <a:r>
              <a:rPr kumimoji="0" lang="en-US" sz="2000" b="0" i="0" u="none" strike="noStrike" kern="1200" cap="none" spc="0" normalizeH="0" baseline="0" noProof="0" dirty="0">
                <a:ln>
                  <a:noFill/>
                </a:ln>
                <a:solidFill>
                  <a:sysClr val="windowText" lastClr="000000"/>
                </a:solidFill>
                <a:effectLst/>
                <a:uLnTx/>
                <a:uFillTx/>
                <a:latin typeface="+mj-lt"/>
              </a:rPr>
              <a:t>Keep all software including operating systems and applications, updated.</a:t>
            </a:r>
          </a:p>
          <a:p>
            <a:pPr>
              <a:defRPr/>
            </a:pPr>
            <a:r>
              <a:rPr kumimoji="0" lang="en-US" sz="2000" b="0" i="0" u="none" strike="noStrike" kern="1200" cap="none" spc="0" normalizeH="0" baseline="0" noProof="0" dirty="0">
                <a:ln>
                  <a:noFill/>
                </a:ln>
                <a:solidFill>
                  <a:sysClr val="windowText" lastClr="000000"/>
                </a:solidFill>
                <a:effectLst/>
                <a:uLnTx/>
                <a:uFillTx/>
                <a:latin typeface="+mj-lt"/>
              </a:rPr>
              <a:t>Use reputable antivirus and anti-malware software.</a:t>
            </a:r>
          </a:p>
          <a:p>
            <a:pPr>
              <a:defRPr/>
            </a:pPr>
            <a:r>
              <a:rPr kumimoji="0" lang="en-US" sz="2000" b="0" i="0" u="none" strike="noStrike" kern="1200" cap="none" spc="0" normalizeH="0" baseline="0" noProof="0" dirty="0">
                <a:ln>
                  <a:noFill/>
                </a:ln>
                <a:solidFill>
                  <a:sysClr val="windowText" lastClr="000000"/>
                </a:solidFill>
                <a:effectLst/>
                <a:uLnTx/>
                <a:uFillTx/>
                <a:latin typeface="+mj-lt"/>
              </a:rPr>
              <a:t>Regularly back up data to secure locations.</a:t>
            </a:r>
          </a:p>
          <a:p>
            <a:pPr marL="0" indent="0">
              <a:buNone/>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marL="0" indent="0">
              <a:buNone/>
              <a:defRPr/>
            </a:pPr>
            <a:r>
              <a:rPr kumimoji="0" lang="en-US" sz="2000" i="0" u="none" strike="noStrike" kern="1200" cap="none" spc="0" normalizeH="0" baseline="0" noProof="0" dirty="0">
                <a:ln>
                  <a:noFill/>
                </a:ln>
                <a:solidFill>
                  <a:sysClr val="windowText" lastClr="000000"/>
                </a:solidFill>
                <a:effectLst/>
                <a:uLnTx/>
                <a:uFillTx/>
                <a:latin typeface="+mj-lt"/>
              </a:rPr>
              <a:t>Common Security Threats</a:t>
            </a:r>
          </a:p>
          <a:p>
            <a:pPr>
              <a:defRPr/>
            </a:pPr>
            <a:r>
              <a:rPr kumimoji="0" lang="en-US" sz="2000" i="0" u="none" strike="noStrike" kern="1200" cap="none" spc="0" normalizeH="0" baseline="0" noProof="0" dirty="0">
                <a:ln>
                  <a:noFill/>
                </a:ln>
                <a:solidFill>
                  <a:sysClr val="windowText" lastClr="000000"/>
                </a:solidFill>
                <a:effectLst/>
                <a:uLnTx/>
                <a:uFillTx/>
                <a:latin typeface="+mj-lt"/>
              </a:rPr>
              <a:t>Third-Party Exposure</a:t>
            </a:r>
            <a:r>
              <a:rPr kumimoji="0" lang="en-US" sz="2000" b="0" i="0" u="none" strike="noStrike" kern="1200" cap="none" spc="0" normalizeH="0" baseline="0" noProof="0" dirty="0">
                <a:ln>
                  <a:noFill/>
                </a:ln>
                <a:solidFill>
                  <a:sysClr val="windowText" lastClr="000000"/>
                </a:solidFill>
                <a:effectLst/>
                <a:uLnTx/>
                <a:uFillTx/>
                <a:latin typeface="+mj-lt"/>
              </a:rPr>
              <a:t>: Organizations increasingly rely on third-party relationships. Third-parties must follow security best practices and standards and be compliant with Federal regulations.</a:t>
            </a:r>
          </a:p>
          <a:p>
            <a:pPr>
              <a:defRPr/>
            </a:pPr>
            <a:r>
              <a:rPr kumimoji="0" lang="en-US" sz="2000" i="0" u="none" strike="noStrike" kern="1200" cap="none" spc="0" normalizeH="0" baseline="0" noProof="0" dirty="0">
                <a:ln>
                  <a:noFill/>
                </a:ln>
                <a:solidFill>
                  <a:sysClr val="windowText" lastClr="000000"/>
                </a:solidFill>
                <a:effectLst/>
                <a:uLnTx/>
                <a:uFillTx/>
                <a:latin typeface="+mj-lt"/>
              </a:rPr>
              <a:t>Cloud Vulnerabilities</a:t>
            </a:r>
            <a:r>
              <a:rPr kumimoji="0" lang="en-US" sz="2000" b="0" i="0" u="none" strike="noStrike" kern="1200" cap="none" spc="0" normalizeH="0" baseline="0" noProof="0" dirty="0">
                <a:ln>
                  <a:noFill/>
                </a:ln>
                <a:solidFill>
                  <a:sysClr val="windowText" lastClr="000000"/>
                </a:solidFill>
                <a:effectLst/>
                <a:uLnTx/>
                <a:uFillTx/>
                <a:latin typeface="+mj-lt"/>
              </a:rPr>
              <a:t>: Security weaknesses and risk factors associated with cloud computing environments.</a:t>
            </a:r>
          </a:p>
          <a:p>
            <a:pPr>
              <a:defRPr/>
            </a:pPr>
            <a:r>
              <a:rPr kumimoji="0" lang="en-US" sz="2000" i="0" u="none" strike="noStrike" kern="1200" cap="none" spc="0" normalizeH="0" baseline="0" noProof="0" dirty="0">
                <a:ln>
                  <a:noFill/>
                </a:ln>
                <a:solidFill>
                  <a:sysClr val="windowText" lastClr="000000"/>
                </a:solidFill>
                <a:effectLst/>
                <a:uLnTx/>
                <a:uFillTx/>
                <a:latin typeface="+mj-lt"/>
              </a:rPr>
              <a:t>Social Engineering</a:t>
            </a:r>
            <a:r>
              <a:rPr kumimoji="0" lang="en-US" sz="2000" b="0" i="0" u="none" strike="noStrike" kern="1200" cap="none" spc="0" normalizeH="0" baseline="0" noProof="0" dirty="0">
                <a:ln>
                  <a:noFill/>
                </a:ln>
                <a:solidFill>
                  <a:sysClr val="windowText" lastClr="000000"/>
                </a:solidFill>
                <a:effectLst/>
                <a:uLnTx/>
                <a:uFillTx/>
                <a:latin typeface="+mj-lt"/>
              </a:rPr>
              <a:t>: A tactic to bypass technological defenses by exploiting human psychology.</a:t>
            </a:r>
          </a:p>
          <a:p>
            <a:pPr>
              <a:defRPr/>
            </a:pPr>
            <a:r>
              <a:rPr kumimoji="0" lang="en-US" sz="2000" i="0" u="none" strike="noStrike" kern="1200" cap="none" spc="0" normalizeH="0" baseline="0" noProof="0" dirty="0">
                <a:ln>
                  <a:noFill/>
                </a:ln>
                <a:solidFill>
                  <a:sysClr val="windowText" lastClr="000000"/>
                </a:solidFill>
                <a:effectLst/>
                <a:uLnTx/>
                <a:uFillTx/>
                <a:latin typeface="+mj-lt"/>
              </a:rPr>
              <a:t>Malware</a:t>
            </a:r>
            <a:r>
              <a:rPr kumimoji="0" lang="en-US" sz="2000" b="0" i="0" u="none" strike="noStrike" kern="1200" cap="none" spc="0" normalizeH="0" baseline="0" noProof="0" dirty="0">
                <a:ln>
                  <a:noFill/>
                </a:ln>
                <a:solidFill>
                  <a:sysClr val="windowText" lastClr="000000"/>
                </a:solidFill>
                <a:effectLst/>
                <a:uLnTx/>
                <a:uFillTx/>
                <a:latin typeface="+mj-lt"/>
              </a:rPr>
              <a:t>: Any program or code created with the intent to do harm to a computer (computing devices), network, or server.</a:t>
            </a:r>
          </a:p>
          <a:p>
            <a:pPr lvl="1">
              <a:defRPr/>
            </a:pPr>
            <a:endParaRPr kumimoji="0" lang="en-US" sz="1800" b="0" i="0" u="none" strike="noStrike" kern="1200" cap="none" spc="0" normalizeH="0" baseline="0" noProof="0" dirty="0">
              <a:ln>
                <a:noFill/>
              </a:ln>
              <a:solidFill>
                <a:sysClr val="windowText" lastClr="000000"/>
              </a:solidFill>
              <a:effectLst/>
              <a:uLnTx/>
              <a:uFillTx/>
              <a:latin typeface="+mj-lt"/>
            </a:endParaRPr>
          </a:p>
          <a:p>
            <a:pPr lvl="1">
              <a:defRPr/>
            </a:pPr>
            <a:endParaRPr kumimoji="0" lang="en-US" sz="1800" b="0" i="0" u="none" strike="noStrike" kern="1200" cap="none" spc="0" normalizeH="0" baseline="0" noProof="0" dirty="0">
              <a:ln>
                <a:noFill/>
              </a:ln>
              <a:solidFill>
                <a:sysClr val="windowText" lastClr="000000"/>
              </a:solidFill>
              <a:effectLst/>
              <a:uLnTx/>
              <a:uFillTx/>
              <a:latin typeface="+mj-lt"/>
            </a:endParaRPr>
          </a:p>
          <a:p>
            <a:pPr>
              <a:defRPr/>
            </a:pPr>
            <a:endParaRPr lang="en-US" sz="2000" b="0" dirty="0">
              <a:solidFill>
                <a:sysClr val="windowText" lastClr="000000"/>
              </a:solidFill>
              <a:latin typeface="+mj-lt"/>
            </a:endParaRPr>
          </a:p>
          <a:p>
            <a:pPr marL="576263" marR="0" lvl="1" indent="-233363" algn="l" defTabSz="914400" rtl="0" eaLnBrk="1" fontAlgn="auto" latinLnBrk="0" hangingPunct="1">
              <a:lnSpc>
                <a:spcPct val="100000"/>
              </a:lnSpc>
              <a:spcBef>
                <a:spcPts val="500"/>
              </a:spcBef>
              <a:spcAft>
                <a:spcPts val="0"/>
              </a:spcAft>
              <a:buClrTx/>
              <a:buSzTx/>
              <a:buFont typeface="Franklin Gothic Medium" panose="020B0603020102020204" pitchFamily="34" charset="0"/>
              <a:buChar char="−"/>
              <a:tabLst/>
              <a:defRPr/>
            </a:pPr>
            <a:endParaRPr kumimoji="0" lang="en-US" sz="2000" b="1" i="0" u="none" strike="noStrike" kern="1200" cap="none" spc="0" normalizeH="0" baseline="0" noProof="0" dirty="0">
              <a:ln>
                <a:noFill/>
              </a:ln>
              <a:solidFill>
                <a:sysClr val="windowText" lastClr="000000"/>
              </a:solidFill>
              <a:effectLst/>
              <a:uLnTx/>
              <a:uFillTx/>
              <a:latin typeface="Gotham Bold" charset="0"/>
            </a:endParaRPr>
          </a:p>
        </p:txBody>
      </p:sp>
    </p:spTree>
    <p:extLst>
      <p:ext uri="{BB962C8B-B14F-4D97-AF65-F5344CB8AC3E}">
        <p14:creationId xmlns:p14="http://schemas.microsoft.com/office/powerpoint/2010/main" val="4030671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Incident Management Basics: Security </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46158"/>
            <a:ext cx="12192000" cy="580276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kumimoji="0" lang="en-US" sz="2000" i="0" u="none" strike="noStrike" kern="1200" cap="none" spc="0" normalizeH="0" baseline="0" noProof="0" dirty="0">
                <a:ln>
                  <a:noFill/>
                </a:ln>
                <a:solidFill>
                  <a:sysClr val="windowText" lastClr="000000"/>
                </a:solidFill>
                <a:effectLst/>
                <a:uLnTx/>
                <a:uFillTx/>
                <a:latin typeface="+mj-lt"/>
              </a:rPr>
              <a:t> Security Incident</a:t>
            </a:r>
          </a:p>
          <a:p>
            <a:pPr marL="0" indent="0">
              <a:buNone/>
              <a:defRPr/>
            </a:pPr>
            <a:r>
              <a:rPr kumimoji="0" lang="en-US" sz="2000" i="0" u="none" strike="noStrike" kern="1200" cap="none" spc="0" normalizeH="0" baseline="0" noProof="0" dirty="0">
                <a:ln>
                  <a:noFill/>
                </a:ln>
                <a:solidFill>
                  <a:sysClr val="windowText" lastClr="000000"/>
                </a:solidFill>
                <a:effectLst/>
                <a:uLnTx/>
                <a:uFillTx/>
                <a:latin typeface="+mj-lt"/>
              </a:rPr>
              <a:t> </a:t>
            </a:r>
            <a:r>
              <a:rPr kumimoji="0" lang="en-US" sz="2000" b="0" i="0" u="none" strike="noStrike" kern="1200" cap="none" spc="0" normalizeH="0" baseline="0" noProof="0" dirty="0">
                <a:ln>
                  <a:noFill/>
                </a:ln>
                <a:solidFill>
                  <a:sysClr val="windowText" lastClr="000000"/>
                </a:solidFill>
                <a:effectLst/>
                <a:uLnTx/>
                <a:uFillTx/>
                <a:latin typeface="+mj-lt"/>
              </a:rPr>
              <a:t>A violation or imminent threat of violation of computer security policies, acceptable use policies, or standard computer security practices, event where an information technology resource is accessed or used without authorization. In summary, an attack against an information asset that poses a clear threat to the Confidentiality, Integrity, or Availability (CIA) of information.</a:t>
            </a:r>
          </a:p>
          <a:p>
            <a:pPr marL="0" indent="0">
              <a:buNone/>
              <a:defRPr/>
            </a:pPr>
            <a:r>
              <a:rPr kumimoji="0" lang="en-US" sz="2000" i="0" u="none" strike="noStrike" kern="1200" cap="none" spc="0" normalizeH="0" baseline="0" noProof="0" dirty="0">
                <a:ln>
                  <a:noFill/>
                </a:ln>
                <a:solidFill>
                  <a:sysClr val="windowText" lastClr="000000"/>
                </a:solidFill>
                <a:effectLst/>
                <a:uLnTx/>
                <a:uFillTx/>
                <a:latin typeface="+mj-lt"/>
              </a:rPr>
              <a:t>Examples of security incidents</a:t>
            </a:r>
            <a:r>
              <a:rPr kumimoji="0" lang="en-US" sz="2000" b="0" i="0" u="none" strike="noStrike" kern="1200" cap="none" spc="0" normalizeH="0" baseline="0" noProof="0" dirty="0">
                <a:ln>
                  <a:noFill/>
                </a:ln>
                <a:solidFill>
                  <a:sysClr val="windowText" lastClr="000000"/>
                </a:solidFill>
                <a:effectLst/>
                <a:uLnTx/>
                <a:uFillTx/>
                <a:latin typeface="+mj-lt"/>
              </a:rPr>
              <a:t>:</a:t>
            </a:r>
          </a:p>
          <a:p>
            <a:pPr>
              <a:defRPr/>
            </a:pPr>
            <a:r>
              <a:rPr kumimoji="0" lang="en-US" sz="2000" b="0" i="0" u="none" strike="noStrike" kern="1200" cap="none" spc="0" normalizeH="0" baseline="0" noProof="0" dirty="0">
                <a:ln>
                  <a:noFill/>
                </a:ln>
                <a:solidFill>
                  <a:sysClr val="windowText" lastClr="000000"/>
                </a:solidFill>
                <a:effectLst/>
                <a:uLnTx/>
                <a:uFillTx/>
                <a:latin typeface="+mj-lt"/>
              </a:rPr>
              <a:t>Unauthorized attempts (failed or successful) to gain access to a State owned, operated</a:t>
            </a:r>
            <a:r>
              <a:rPr lang="en-US" sz="2000" b="0" dirty="0">
                <a:solidFill>
                  <a:sysClr val="windowText" lastClr="000000"/>
                </a:solidFill>
                <a:latin typeface="+mj-lt"/>
              </a:rPr>
              <a:t>, and </a:t>
            </a:r>
            <a:r>
              <a:rPr kumimoji="0" lang="en-US" sz="2000" b="0" i="0" u="none" strike="noStrike" kern="1200" cap="none" spc="0" normalizeH="0" baseline="0" noProof="0" dirty="0">
                <a:ln>
                  <a:noFill/>
                </a:ln>
                <a:solidFill>
                  <a:sysClr val="windowText" lastClr="000000"/>
                </a:solidFill>
                <a:effectLst/>
                <a:uLnTx/>
                <a:uFillTx/>
                <a:latin typeface="+mj-lt"/>
              </a:rPr>
              <a:t>managed system or its data.</a:t>
            </a:r>
          </a:p>
          <a:p>
            <a:pPr>
              <a:defRPr/>
            </a:pPr>
            <a:r>
              <a:rPr kumimoji="0" lang="en-US" sz="2000" b="0" i="0" u="none" strike="noStrike" kern="1200" cap="none" spc="0" normalizeH="0" baseline="0" noProof="0" dirty="0">
                <a:ln>
                  <a:noFill/>
                </a:ln>
                <a:solidFill>
                  <a:sysClr val="windowText" lastClr="000000"/>
                </a:solidFill>
                <a:effectLst/>
                <a:uLnTx/>
                <a:uFillTx/>
                <a:latin typeface="+mj-lt"/>
              </a:rPr>
              <a:t>Intentional or unintentional disruption of processing capability or denial of service (DoS) attacks.</a:t>
            </a:r>
          </a:p>
          <a:p>
            <a:pPr>
              <a:defRPr/>
            </a:pPr>
            <a:r>
              <a:rPr kumimoji="0" lang="en-US" sz="2000" b="0" i="0" u="none" strike="noStrike" kern="1200" cap="none" spc="0" normalizeH="0" baseline="0" noProof="0" dirty="0">
                <a:ln>
                  <a:noFill/>
                </a:ln>
                <a:solidFill>
                  <a:sysClr val="windowText" lastClr="000000"/>
                </a:solidFill>
                <a:effectLst/>
                <a:uLnTx/>
                <a:uFillTx/>
                <a:latin typeface="+mj-lt"/>
              </a:rPr>
              <a:t>Changes to system hardware, firmware, or software configurations without appropriate agency approval.</a:t>
            </a:r>
          </a:p>
          <a:p>
            <a:pPr>
              <a:defRPr/>
            </a:pPr>
            <a:r>
              <a:rPr kumimoji="0" lang="en-US" sz="2000" b="0" i="0" u="none" strike="noStrike" kern="1200" cap="none" spc="0" normalizeH="0" baseline="0" noProof="0" dirty="0">
                <a:ln>
                  <a:noFill/>
                </a:ln>
                <a:solidFill>
                  <a:sysClr val="windowText" lastClr="000000"/>
                </a:solidFill>
                <a:effectLst/>
                <a:uLnTx/>
                <a:uFillTx/>
                <a:latin typeface="+mj-lt"/>
              </a:rPr>
              <a:t>Malicious logic (virus, worm, Trojan horse) attacks.</a:t>
            </a:r>
          </a:p>
          <a:p>
            <a:pPr>
              <a:defRPr/>
            </a:pPr>
            <a:r>
              <a:rPr kumimoji="0" lang="en-US" sz="2000" b="0" i="0" u="none" strike="noStrike" kern="1200" cap="none" spc="0" normalizeH="0" baseline="0" noProof="0" dirty="0">
                <a:ln>
                  <a:noFill/>
                </a:ln>
                <a:solidFill>
                  <a:sysClr val="windowText" lastClr="000000"/>
                </a:solidFill>
                <a:effectLst/>
                <a:uLnTx/>
                <a:uFillTx/>
                <a:latin typeface="+mj-lt"/>
              </a:rPr>
              <a:t>Attempted or actual instances of social engineering.</a:t>
            </a:r>
          </a:p>
          <a:p>
            <a:pPr>
              <a:defRPr/>
            </a:pPr>
            <a:r>
              <a:rPr kumimoji="0" lang="en-US" sz="2000" b="0" i="0" u="none" strike="noStrike" kern="1200" cap="none" spc="0" normalizeH="0" baseline="0" noProof="0" dirty="0">
                <a:ln>
                  <a:noFill/>
                </a:ln>
                <a:solidFill>
                  <a:sysClr val="windowText" lastClr="000000"/>
                </a:solidFill>
                <a:effectLst/>
                <a:uLnTx/>
                <a:uFillTx/>
                <a:latin typeface="+mj-lt"/>
              </a:rPr>
              <a:t>Unauthorized network scans or probes.</a:t>
            </a:r>
            <a:endParaRPr kumimoji="0" lang="en-US" sz="1800" b="0" i="0" u="none" strike="noStrike" kern="1200" cap="none" spc="0" normalizeH="0" baseline="0" noProof="0" dirty="0">
              <a:ln>
                <a:noFill/>
              </a:ln>
              <a:solidFill>
                <a:sysClr val="windowText" lastClr="000000"/>
              </a:solidFill>
              <a:effectLst/>
              <a:uLnTx/>
              <a:uFillTx/>
              <a:latin typeface="+mj-lt"/>
            </a:endParaRPr>
          </a:p>
          <a:p>
            <a:pPr lvl="1">
              <a:defRPr/>
            </a:pPr>
            <a:endParaRPr kumimoji="0" lang="en-US" sz="1800" b="0" i="0" u="none" strike="noStrike" kern="1200" cap="none" spc="0" normalizeH="0" baseline="0" noProof="0" dirty="0">
              <a:ln>
                <a:noFill/>
              </a:ln>
              <a:solidFill>
                <a:sysClr val="windowText" lastClr="000000"/>
              </a:solidFill>
              <a:effectLst/>
              <a:uLnTx/>
              <a:uFillTx/>
              <a:latin typeface="+mj-lt"/>
            </a:endParaRPr>
          </a:p>
          <a:p>
            <a:pPr>
              <a:defRPr/>
            </a:pPr>
            <a:endParaRPr lang="en-US" sz="2000" b="0" dirty="0">
              <a:solidFill>
                <a:sysClr val="windowText" lastClr="000000"/>
              </a:solidFill>
              <a:latin typeface="+mj-lt"/>
            </a:endParaRPr>
          </a:p>
          <a:p>
            <a:pPr marL="576263" marR="0" lvl="1" indent="-233363" algn="l" defTabSz="914400" rtl="0" eaLnBrk="1" fontAlgn="auto" latinLnBrk="0" hangingPunct="1">
              <a:lnSpc>
                <a:spcPct val="100000"/>
              </a:lnSpc>
              <a:spcBef>
                <a:spcPts val="500"/>
              </a:spcBef>
              <a:spcAft>
                <a:spcPts val="0"/>
              </a:spcAft>
              <a:buClrTx/>
              <a:buSzTx/>
              <a:buFont typeface="Franklin Gothic Medium" panose="020B0603020102020204" pitchFamily="34" charset="0"/>
              <a:buChar char="−"/>
              <a:tabLst/>
              <a:defRPr/>
            </a:pPr>
            <a:endParaRPr kumimoji="0" lang="en-US" sz="2000" b="1" i="0" u="none" strike="noStrike" kern="1200" cap="none" spc="0" normalizeH="0" baseline="0" noProof="0" dirty="0">
              <a:ln>
                <a:noFill/>
              </a:ln>
              <a:solidFill>
                <a:sysClr val="windowText" lastClr="000000"/>
              </a:solidFill>
              <a:effectLst/>
              <a:uLnTx/>
              <a:uFillTx/>
              <a:latin typeface="Gotham Bold" charset="0"/>
            </a:endParaRPr>
          </a:p>
        </p:txBody>
      </p:sp>
    </p:spTree>
    <p:extLst>
      <p:ext uri="{BB962C8B-B14F-4D97-AF65-F5344CB8AC3E}">
        <p14:creationId xmlns:p14="http://schemas.microsoft.com/office/powerpoint/2010/main" val="2035862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Incident Management Basics: Privacy</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46158"/>
            <a:ext cx="12192000" cy="580276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kumimoji="0" lang="en-US" sz="2000" i="0" u="none" strike="noStrike" kern="1200" cap="none" spc="0" normalizeH="0" baseline="0" noProof="0" dirty="0">
                <a:ln>
                  <a:noFill/>
                </a:ln>
                <a:solidFill>
                  <a:sysClr val="windowText" lastClr="000000"/>
                </a:solidFill>
                <a:effectLst/>
                <a:uLnTx/>
                <a:uFillTx/>
                <a:latin typeface="+mj-lt"/>
              </a:rPr>
              <a:t>Privacy Incidents</a:t>
            </a:r>
          </a:p>
          <a:p>
            <a:pPr>
              <a:defRPr/>
            </a:pPr>
            <a:r>
              <a:rPr kumimoji="0" lang="en-US" sz="2000" b="0" i="0" u="none" strike="noStrike" kern="1200" cap="none" spc="0" normalizeH="0" baseline="0" noProof="0" dirty="0">
                <a:ln>
                  <a:noFill/>
                </a:ln>
                <a:solidFill>
                  <a:sysClr val="windowText" lastClr="000000"/>
                </a:solidFill>
                <a:effectLst/>
                <a:uLnTx/>
                <a:uFillTx/>
                <a:latin typeface="+mj-lt"/>
              </a:rPr>
              <a:t>An adverse event that occurred due to a violation of the organizational or regulatory privacy policies and procedures.</a:t>
            </a:r>
          </a:p>
          <a:p>
            <a:pPr>
              <a:defRPr/>
            </a:pPr>
            <a:r>
              <a:rPr kumimoji="0" lang="en-US" sz="2000" b="0" i="0" u="none" strike="noStrike" kern="1200" cap="none" spc="0" normalizeH="0" baseline="0" noProof="0" dirty="0">
                <a:ln>
                  <a:noFill/>
                </a:ln>
                <a:solidFill>
                  <a:sysClr val="windowText" lastClr="000000"/>
                </a:solidFill>
                <a:effectLst/>
                <a:uLnTx/>
                <a:uFillTx/>
                <a:latin typeface="+mj-lt"/>
              </a:rPr>
              <a:t>Event that results in, or could result in, loss of control, compromise, unauthorized disclosure, unauthorized acquisition, unauthorized access, or terms referring to situations where persons other than an authorized user or where there is an authorized purpose have access or potential access to Personally Identifiable Information (PII) or Protected Health Information (PHI), whether physical or electronic.</a:t>
            </a:r>
          </a:p>
          <a:p>
            <a:pPr marL="0" indent="0">
              <a:buNone/>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marL="0" indent="0">
              <a:buNone/>
              <a:defRPr/>
            </a:pPr>
            <a:r>
              <a:rPr kumimoji="0" lang="en-US" sz="2000" i="0" u="none" strike="noStrike" kern="1200" cap="none" spc="0" normalizeH="0" baseline="0" noProof="0" dirty="0">
                <a:ln>
                  <a:noFill/>
                </a:ln>
                <a:solidFill>
                  <a:sysClr val="windowText" lastClr="000000"/>
                </a:solidFill>
                <a:effectLst/>
                <a:uLnTx/>
                <a:uFillTx/>
                <a:latin typeface="+mj-lt"/>
              </a:rPr>
              <a:t>Examples of privacy incidents include:</a:t>
            </a:r>
          </a:p>
          <a:p>
            <a:pPr>
              <a:defRPr/>
            </a:pPr>
            <a:r>
              <a:rPr lang="en-US" sz="2000" b="0" dirty="0">
                <a:solidFill>
                  <a:sysClr val="windowText" lastClr="000000"/>
                </a:solidFill>
                <a:latin typeface="+mj-lt"/>
              </a:rPr>
              <a:t>Employee access sensitive personal data without proper authorization.</a:t>
            </a:r>
          </a:p>
          <a:p>
            <a:pPr>
              <a:defRPr/>
            </a:pPr>
            <a:r>
              <a:rPr kumimoji="0" lang="en-US" sz="2000" b="0" i="0" u="none" strike="noStrike" kern="1200" cap="none" spc="0" normalizeH="0" baseline="0" noProof="0" dirty="0">
                <a:ln>
                  <a:noFill/>
                </a:ln>
                <a:solidFill>
                  <a:sysClr val="windowText" lastClr="000000"/>
                </a:solidFill>
                <a:effectLst/>
                <a:uLnTx/>
                <a:uFillTx/>
                <a:latin typeface="+mj-lt"/>
              </a:rPr>
              <a:t>Failure to redact personal data.</a:t>
            </a:r>
          </a:p>
          <a:p>
            <a:pPr>
              <a:defRPr/>
            </a:pPr>
            <a:r>
              <a:rPr kumimoji="0" lang="en-US" sz="2000" b="0" i="0" u="none" strike="noStrike" kern="1200" cap="none" spc="0" normalizeH="0" baseline="0" noProof="0" dirty="0">
                <a:ln>
                  <a:noFill/>
                </a:ln>
                <a:solidFill>
                  <a:sysClr val="windowText" lastClr="000000"/>
                </a:solidFill>
                <a:effectLst/>
                <a:uLnTx/>
                <a:uFillTx/>
                <a:latin typeface="+mj-lt"/>
              </a:rPr>
              <a:t>Device with unencrypted data is lost or stolen.</a:t>
            </a:r>
          </a:p>
          <a:p>
            <a:pPr>
              <a:defRPr/>
            </a:pPr>
            <a:r>
              <a:rPr kumimoji="0" lang="en-US" sz="2000" b="0" i="0" u="none" strike="noStrike" kern="1200" cap="none" spc="0" normalizeH="0" baseline="0" noProof="0" dirty="0">
                <a:ln>
                  <a:noFill/>
                </a:ln>
                <a:solidFill>
                  <a:sysClr val="windowText" lastClr="000000"/>
                </a:solidFill>
                <a:effectLst/>
                <a:uLnTx/>
                <a:uFillTx/>
                <a:latin typeface="+mj-lt"/>
              </a:rPr>
              <a:t>Sending medication record to the wrong patient, none compliance with HIPPA.</a:t>
            </a:r>
            <a:endParaRPr kumimoji="0" lang="en-US" sz="1800" b="0" i="0" u="none" strike="noStrike" kern="1200" cap="none" spc="0" normalizeH="0" baseline="0" noProof="0" dirty="0">
              <a:ln>
                <a:noFill/>
              </a:ln>
              <a:solidFill>
                <a:sysClr val="windowText" lastClr="000000"/>
              </a:solidFill>
              <a:effectLst/>
              <a:uLnTx/>
              <a:uFillTx/>
              <a:latin typeface="+mj-lt"/>
            </a:endParaRPr>
          </a:p>
          <a:p>
            <a:pPr lvl="1">
              <a:defRPr/>
            </a:pPr>
            <a:endParaRPr kumimoji="0" lang="en-US" sz="1800" b="0" i="0" u="none" strike="noStrike" kern="1200" cap="none" spc="0" normalizeH="0" baseline="0" noProof="0" dirty="0">
              <a:ln>
                <a:noFill/>
              </a:ln>
              <a:solidFill>
                <a:sysClr val="windowText" lastClr="000000"/>
              </a:solidFill>
              <a:effectLst/>
              <a:uLnTx/>
              <a:uFillTx/>
              <a:latin typeface="+mj-lt"/>
            </a:endParaRPr>
          </a:p>
          <a:p>
            <a:pPr>
              <a:defRPr/>
            </a:pPr>
            <a:endParaRPr lang="en-US" sz="2000" b="0" dirty="0">
              <a:solidFill>
                <a:sysClr val="windowText" lastClr="000000"/>
              </a:solidFill>
              <a:latin typeface="+mj-lt"/>
            </a:endParaRPr>
          </a:p>
          <a:p>
            <a:pPr marL="576263" marR="0" lvl="1" indent="-233363" algn="l" defTabSz="914400" rtl="0" eaLnBrk="1" fontAlgn="auto" latinLnBrk="0" hangingPunct="1">
              <a:lnSpc>
                <a:spcPct val="100000"/>
              </a:lnSpc>
              <a:spcBef>
                <a:spcPts val="500"/>
              </a:spcBef>
              <a:spcAft>
                <a:spcPts val="0"/>
              </a:spcAft>
              <a:buClrTx/>
              <a:buSzTx/>
              <a:buFont typeface="Franklin Gothic Medium" panose="020B0603020102020204" pitchFamily="34" charset="0"/>
              <a:buChar char="−"/>
              <a:tabLst/>
              <a:defRPr/>
            </a:pPr>
            <a:endParaRPr kumimoji="0" lang="en-US" sz="2000" b="1" i="0" u="none" strike="noStrike" kern="1200" cap="none" spc="0" normalizeH="0" baseline="0" noProof="0" dirty="0">
              <a:ln>
                <a:noFill/>
              </a:ln>
              <a:solidFill>
                <a:sysClr val="windowText" lastClr="000000"/>
              </a:solidFill>
              <a:effectLst/>
              <a:uLnTx/>
              <a:uFillTx/>
              <a:latin typeface="Gotham Bold" charset="0"/>
            </a:endParaRPr>
          </a:p>
        </p:txBody>
      </p:sp>
    </p:spTree>
    <p:extLst>
      <p:ext uri="{BB962C8B-B14F-4D97-AF65-F5344CB8AC3E}">
        <p14:creationId xmlns:p14="http://schemas.microsoft.com/office/powerpoint/2010/main" val="553436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4349-1934-C08B-3821-7C4243784228}"/>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E166544-A177-54D1-DD7B-813D269BFF10}"/>
              </a:ext>
            </a:extLst>
          </p:cNvPr>
          <p:cNvSpPr>
            <a:spLocks noGrp="1"/>
          </p:cNvSpPr>
          <p:nvPr>
            <p:ph type="title"/>
          </p:nvPr>
        </p:nvSpPr>
        <p:spPr>
          <a:xfrm>
            <a:off x="0" y="-27605"/>
            <a:ext cx="12192000" cy="548640"/>
          </a:xfrm>
        </p:spPr>
        <p:txBody>
          <a:bodyPr/>
          <a:lstStyle/>
          <a:p>
            <a:r>
              <a:rPr lang="en-US" b="1" dirty="0">
                <a:solidFill>
                  <a:schemeClr val="tx1"/>
                </a:solidFill>
                <a:effectLst/>
                <a:latin typeface="+mj-lt"/>
                <a:ea typeface="Calibri" panose="020F0502020204030204" pitchFamily="34" charset="0"/>
                <a:cs typeface="Times New Roman" panose="02020603050405020304" pitchFamily="18" charset="0"/>
              </a:rPr>
              <a:t>Incident Management Basics: Breach </a:t>
            </a:r>
            <a:endParaRPr lang="en-US" dirty="0">
              <a:solidFill>
                <a:schemeClr val="tx1"/>
              </a:solidFill>
            </a:endParaRPr>
          </a:p>
        </p:txBody>
      </p:sp>
      <p:sp>
        <p:nvSpPr>
          <p:cNvPr id="2" name="Text Placeholder 2">
            <a:extLst>
              <a:ext uri="{FF2B5EF4-FFF2-40B4-BE49-F238E27FC236}">
                <a16:creationId xmlns:a16="http://schemas.microsoft.com/office/drawing/2014/main" id="{5A3A3481-AD57-B5A3-742B-CCC390ABCBC8}"/>
              </a:ext>
            </a:extLst>
          </p:cNvPr>
          <p:cNvSpPr txBox="1">
            <a:spLocks/>
          </p:cNvSpPr>
          <p:nvPr/>
        </p:nvSpPr>
        <p:spPr>
          <a:xfrm>
            <a:off x="0" y="646158"/>
            <a:ext cx="12192000" cy="5802767"/>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200"/>
              </a:spcBef>
              <a:buFont typeface="Arial" panose="020B0604020202020204" pitchFamily="34" charset="0"/>
              <a:buChar char="•"/>
              <a:defRPr sz="2800" b="1" i="0" kern="1200">
                <a:solidFill>
                  <a:schemeClr val="tx1"/>
                </a:solidFill>
                <a:latin typeface="Gotham Bold" charset="0"/>
                <a:ea typeface="Gotham Bold" charset="0"/>
                <a:cs typeface="Gotham Bold" charset="0"/>
              </a:defRPr>
            </a:lvl1pPr>
            <a:lvl2pPr marL="576263" indent="-233363" algn="l" defTabSz="914400" rtl="0" eaLnBrk="1" latinLnBrk="0" hangingPunct="1">
              <a:lnSpc>
                <a:spcPct val="100000"/>
              </a:lnSpc>
              <a:spcBef>
                <a:spcPts val="500"/>
              </a:spcBef>
              <a:buFont typeface="Franklin Gothic Medium" panose="020B0603020102020204" pitchFamily="34" charset="0"/>
              <a:buChar char="−"/>
              <a:defRPr sz="2400" b="1" i="0" kern="1200">
                <a:solidFill>
                  <a:schemeClr val="tx1"/>
                </a:solidFill>
                <a:latin typeface="Gotham Bold" charset="0"/>
                <a:ea typeface="Gotham Bold" charset="0"/>
                <a:cs typeface="Gotham Bold" charset="0"/>
              </a:defRPr>
            </a:lvl2pPr>
            <a:lvl3pPr marL="973138" indent="-228600" algn="l" defTabSz="914400" rtl="0" eaLnBrk="1" latinLnBrk="0" hangingPunct="1">
              <a:lnSpc>
                <a:spcPct val="100000"/>
              </a:lnSpc>
              <a:spcBef>
                <a:spcPts val="500"/>
              </a:spcBef>
              <a:buFont typeface="Arial" panose="020B0604020202020204" pitchFamily="34" charset="0"/>
              <a:buChar char="•"/>
              <a:defRPr sz="2000" b="1" i="0" kern="1200">
                <a:solidFill>
                  <a:schemeClr val="tx1"/>
                </a:solidFill>
                <a:latin typeface="Gotham Bold" charset="0"/>
                <a:ea typeface="Gotham Bold" charset="0"/>
                <a:cs typeface="Gotham Bold"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Medium" panose="020B06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defRPr/>
            </a:pPr>
            <a:r>
              <a:rPr kumimoji="0" lang="en-US" sz="2000" i="0" u="none" strike="noStrike" kern="1200" cap="none" spc="0" normalizeH="0" baseline="0" noProof="0" dirty="0">
                <a:ln>
                  <a:noFill/>
                </a:ln>
                <a:solidFill>
                  <a:sysClr val="windowText" lastClr="000000"/>
                </a:solidFill>
                <a:effectLst/>
                <a:uLnTx/>
                <a:uFillTx/>
                <a:latin typeface="+mj-lt"/>
              </a:rPr>
              <a:t>Data Breach</a:t>
            </a:r>
          </a:p>
          <a:p>
            <a:pPr>
              <a:defRPr/>
            </a:pPr>
            <a:r>
              <a:rPr kumimoji="0" lang="en-US" sz="2000" b="0" i="0" u="none" strike="noStrike" kern="1200" cap="none" spc="0" normalizeH="0" baseline="0" noProof="0" dirty="0">
                <a:ln>
                  <a:noFill/>
                </a:ln>
                <a:solidFill>
                  <a:sysClr val="windowText" lastClr="000000"/>
                </a:solidFill>
                <a:effectLst/>
                <a:uLnTx/>
                <a:uFillTx/>
                <a:latin typeface="+mj-lt"/>
              </a:rPr>
              <a:t>Incidents that meet specific legal requirements and involve data loss.</a:t>
            </a:r>
          </a:p>
          <a:p>
            <a:pPr>
              <a:defRPr/>
            </a:pPr>
            <a:r>
              <a:rPr kumimoji="0" lang="en-US" sz="2000" b="0" i="0" u="none" strike="noStrike" kern="1200" cap="none" spc="0" normalizeH="0" baseline="0" noProof="0" dirty="0">
                <a:ln>
                  <a:noFill/>
                </a:ln>
                <a:solidFill>
                  <a:sysClr val="windowText" lastClr="000000"/>
                </a:solidFill>
                <a:effectLst/>
                <a:uLnTx/>
                <a:uFillTx/>
                <a:latin typeface="+mj-lt"/>
              </a:rPr>
              <a:t>The loss of control, compromise, unauthorized disclosure, unauthorized acquisition, or any similar occurrence where (1) a person other than an authorized user accesses or potentially accesses personally identifiable information or (2) an authorized user accesses or potentially accesses personally identifiable information for an unauthorized purpose.​</a:t>
            </a:r>
          </a:p>
          <a:p>
            <a:pPr>
              <a:defRPr/>
            </a:pPr>
            <a:r>
              <a:rPr kumimoji="0" lang="en-US" sz="2000" b="0" i="0" u="none" strike="noStrike" kern="1200" cap="none" spc="0" normalizeH="0" baseline="0" noProof="0" dirty="0">
                <a:ln>
                  <a:noFill/>
                </a:ln>
                <a:solidFill>
                  <a:sysClr val="windowText" lastClr="000000"/>
                </a:solidFill>
                <a:effectLst/>
                <a:uLnTx/>
                <a:uFillTx/>
                <a:latin typeface="+mj-lt"/>
              </a:rPr>
              <a:t>Breach typically requires the obligation to notify affected individuals.</a:t>
            </a:r>
          </a:p>
          <a:p>
            <a:pPr>
              <a:defRPr/>
            </a:pPr>
            <a:r>
              <a:rPr kumimoji="0" lang="en-US" sz="2000" b="0" i="0" u="none" strike="noStrike" kern="1200" cap="none" spc="0" normalizeH="0" baseline="0" noProof="0" dirty="0">
                <a:ln>
                  <a:noFill/>
                </a:ln>
                <a:solidFill>
                  <a:sysClr val="windowText" lastClr="000000"/>
                </a:solidFill>
                <a:effectLst/>
                <a:uLnTx/>
                <a:uFillTx/>
                <a:latin typeface="+mj-lt"/>
              </a:rPr>
              <a:t>Social Security Administration requires breach notification within 60 minutes. </a:t>
            </a:r>
          </a:p>
          <a:p>
            <a:pPr marL="0" indent="0">
              <a:buNone/>
              <a:defRPr/>
            </a:pPr>
            <a:endParaRPr kumimoji="0" lang="en-US" sz="2000" b="0" i="0" u="none" strike="noStrike" kern="1200" cap="none" spc="0" normalizeH="0" baseline="0" noProof="0" dirty="0">
              <a:ln>
                <a:noFill/>
              </a:ln>
              <a:solidFill>
                <a:sysClr val="windowText" lastClr="000000"/>
              </a:solidFill>
              <a:effectLst/>
              <a:uLnTx/>
              <a:uFillTx/>
              <a:latin typeface="+mj-lt"/>
            </a:endParaRPr>
          </a:p>
          <a:p>
            <a:pPr marL="0" indent="0">
              <a:buNone/>
              <a:defRPr/>
            </a:pPr>
            <a:r>
              <a:rPr kumimoji="0" lang="en-US" sz="2000" i="0" u="none" strike="noStrike" kern="1200" cap="none" spc="0" normalizeH="0" baseline="0" noProof="0" dirty="0">
                <a:ln>
                  <a:noFill/>
                </a:ln>
                <a:solidFill>
                  <a:sysClr val="windowText" lastClr="000000"/>
                </a:solidFill>
                <a:effectLst/>
                <a:uLnTx/>
                <a:uFillTx/>
                <a:latin typeface="+mj-lt"/>
              </a:rPr>
              <a:t>Examples of data breach:</a:t>
            </a:r>
          </a:p>
          <a:p>
            <a:pPr marL="0" indent="0">
              <a:buNone/>
              <a:defRPr/>
            </a:pPr>
            <a:r>
              <a:rPr kumimoji="0" lang="en-US" sz="2000" b="0" i="0" u="none" strike="noStrike" kern="1200" cap="none" spc="0" normalizeH="0" baseline="0" noProof="0" dirty="0">
                <a:ln>
                  <a:noFill/>
                </a:ln>
                <a:solidFill>
                  <a:sysClr val="windowText" lastClr="000000"/>
                </a:solidFill>
                <a:effectLst/>
                <a:uLnTx/>
                <a:uFillTx/>
                <a:latin typeface="+mj-lt"/>
              </a:rPr>
              <a:t>Social engineering, results in the disclosure of information to unauthorized individual.</a:t>
            </a:r>
          </a:p>
          <a:p>
            <a:pPr marL="0" indent="0">
              <a:buNone/>
              <a:defRPr/>
            </a:pPr>
            <a:r>
              <a:rPr kumimoji="0" lang="en-US" sz="2000" b="0" i="0" u="none" strike="noStrike" kern="1200" cap="none" spc="0" normalizeH="0" baseline="0" noProof="0" dirty="0">
                <a:ln>
                  <a:noFill/>
                </a:ln>
                <a:solidFill>
                  <a:sysClr val="windowText" lastClr="000000"/>
                </a:solidFill>
                <a:effectLst/>
                <a:uLnTx/>
                <a:uFillTx/>
                <a:latin typeface="+mj-lt"/>
              </a:rPr>
              <a:t>unauthorized access and theft of sensitive data.</a:t>
            </a:r>
          </a:p>
          <a:p>
            <a:pPr marL="0" indent="0">
              <a:buNone/>
              <a:defRPr/>
            </a:pPr>
            <a:r>
              <a:rPr kumimoji="0" lang="en-US" sz="2000" b="0" i="0" u="none" strike="noStrike" kern="1200" cap="none" spc="0" normalizeH="0" baseline="0" noProof="0" dirty="0">
                <a:ln>
                  <a:noFill/>
                </a:ln>
                <a:solidFill>
                  <a:sysClr val="windowText" lastClr="000000"/>
                </a:solidFill>
                <a:effectLst/>
                <a:uLnTx/>
                <a:uFillTx/>
                <a:latin typeface="+mj-lt"/>
              </a:rPr>
              <a:t>Human error that results in accidentally exposing sensitive data.</a:t>
            </a:r>
          </a:p>
          <a:p>
            <a:pPr marL="0" indent="0">
              <a:buNone/>
              <a:defRPr/>
            </a:pPr>
            <a:r>
              <a:rPr kumimoji="0" lang="en-US" sz="2000" b="0" i="0" u="none" strike="noStrike" kern="1200" cap="none" spc="0" normalizeH="0" baseline="0" noProof="0" dirty="0">
                <a:ln>
                  <a:noFill/>
                </a:ln>
                <a:solidFill>
                  <a:sysClr val="windowText" lastClr="000000"/>
                </a:solidFill>
                <a:effectLst/>
                <a:uLnTx/>
                <a:uFillTx/>
                <a:latin typeface="+mj-lt"/>
              </a:rPr>
              <a:t>Insider threat accidental or malicious.</a:t>
            </a:r>
            <a:endParaRPr kumimoji="0" lang="en-US" sz="2000" b="0" i="0" u="none" strike="noStrike" kern="1200" cap="none" spc="0" normalizeH="0" baseline="0" noProof="0" dirty="0">
              <a:ln>
                <a:noFill/>
              </a:ln>
              <a:solidFill>
                <a:sysClr val="windowText" lastClr="000000"/>
              </a:solidFill>
              <a:effectLst/>
              <a:uLnTx/>
              <a:uFillTx/>
              <a:latin typeface="Gotham Bold" charset="0"/>
            </a:endParaRPr>
          </a:p>
        </p:txBody>
      </p:sp>
    </p:spTree>
    <p:extLst>
      <p:ext uri="{BB962C8B-B14F-4D97-AF65-F5344CB8AC3E}">
        <p14:creationId xmlns:p14="http://schemas.microsoft.com/office/powerpoint/2010/main" val="1190799259"/>
      </p:ext>
    </p:extLst>
  </p:cSld>
  <p:clrMapOvr>
    <a:masterClrMapping/>
  </p:clrMapOvr>
</p:sld>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9bb1dc3a-ce03-45de-bfbe-5d8d15fd04e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2703CF702BCC7439B69B13C9EEED7CC" ma:contentTypeVersion="15" ma:contentTypeDescription="Create a new document." ma:contentTypeScope="" ma:versionID="397c36027214b524616ebc4bb339bd18">
  <xsd:schema xmlns:xsd="http://www.w3.org/2001/XMLSchema" xmlns:xs="http://www.w3.org/2001/XMLSchema" xmlns:p="http://schemas.microsoft.com/office/2006/metadata/properties" xmlns:ns3="75bacaa5-b38a-459e-9d38-7cdf71e5837a" xmlns:ns4="9bb1dc3a-ce03-45de-bfbe-5d8d15fd04ec" targetNamespace="http://schemas.microsoft.com/office/2006/metadata/properties" ma:root="true" ma:fieldsID="948f2f390c331f8a675d4b6449ca38bc" ns3:_="" ns4:_="">
    <xsd:import namespace="75bacaa5-b38a-459e-9d38-7cdf71e5837a"/>
    <xsd:import namespace="9bb1dc3a-ce03-45de-bfbe-5d8d15fd04ec"/>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LengthInSeconds" minOccurs="0"/>
                <xsd:element ref="ns4:MediaServiceOCR" minOccurs="0"/>
                <xsd:element ref="ns4:MediaServiceGenerationTime" minOccurs="0"/>
                <xsd:element ref="ns4:MediaServiceEventHashCode"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bacaa5-b38a-459e-9d38-7cdf71e5837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bb1dc3a-ce03-45de-bfbe-5d8d15fd04ec"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272819D-4BCB-47DE-B0D4-CE238482CE59}">
  <ds:schemaRefs>
    <ds:schemaRef ds:uri="http://schemas.microsoft.com/office/2006/metadata/propertie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9bb1dc3a-ce03-45de-bfbe-5d8d15fd04ec"/>
    <ds:schemaRef ds:uri="http://purl.org/dc/terms/"/>
    <ds:schemaRef ds:uri="75bacaa5-b38a-459e-9d38-7cdf71e5837a"/>
    <ds:schemaRef ds:uri="http://purl.org/dc/dcmitype/"/>
    <ds:schemaRef ds:uri="http://purl.org/dc/elements/1.1/"/>
  </ds:schemaRefs>
</ds:datastoreItem>
</file>

<file path=customXml/itemProps2.xml><?xml version="1.0" encoding="utf-8"?>
<ds:datastoreItem xmlns:ds="http://schemas.openxmlformats.org/officeDocument/2006/customXml" ds:itemID="{E8B401CF-C481-44A6-AB7A-C21B6A901C22}">
  <ds:schemaRefs>
    <ds:schemaRef ds:uri="http://schemas.microsoft.com/sharepoint/v3/contenttype/forms"/>
  </ds:schemaRefs>
</ds:datastoreItem>
</file>

<file path=customXml/itemProps3.xml><?xml version="1.0" encoding="utf-8"?>
<ds:datastoreItem xmlns:ds="http://schemas.openxmlformats.org/officeDocument/2006/customXml" ds:itemID="{B94DA542-5635-42B4-98C5-4C3DFB1D37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5bacaa5-b38a-459e-9d38-7cdf71e5837a"/>
    <ds:schemaRef ds:uri="9bb1dc3a-ce03-45de-bfbe-5d8d15fd04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12865</TotalTime>
  <Words>3467</Words>
  <Application>Microsoft Office PowerPoint</Application>
  <PresentationFormat>Widescreen</PresentationFormat>
  <Paragraphs>303</Paragraphs>
  <Slides>22</Slides>
  <Notes>19</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22</vt:i4>
      </vt:variant>
    </vt:vector>
  </HeadingPairs>
  <TitlesOfParts>
    <vt:vector size="36" baseType="lpstr">
      <vt:lpstr>Aptos</vt:lpstr>
      <vt:lpstr>Arial</vt:lpstr>
      <vt:lpstr>Calibri</vt:lpstr>
      <vt:lpstr>Franklin Gothic Demi Cond</vt:lpstr>
      <vt:lpstr>Franklin Gothic Medium</vt:lpstr>
      <vt:lpstr>Franklin Gothic Medium Cond</vt:lpstr>
      <vt:lpstr>Google Sans</vt:lpstr>
      <vt:lpstr>Gotham Bold</vt:lpstr>
      <vt:lpstr>Helvetica</vt:lpstr>
      <vt:lpstr>Roboto</vt:lpstr>
      <vt:lpstr>Source Sans Pro</vt:lpstr>
      <vt:lpstr>Source Sans Pro Web</vt:lpstr>
      <vt:lpstr>3_Office Theme</vt:lpstr>
      <vt:lpstr>4_Office Theme</vt:lpstr>
      <vt:lpstr>PowerPoint Presentation</vt:lpstr>
      <vt:lpstr>The DHHS Privacy and Security Office</vt:lpstr>
      <vt:lpstr>Biennial Security Reviews </vt:lpstr>
      <vt:lpstr>SSA Triennial Assessments</vt:lpstr>
      <vt:lpstr>Common Privacy Threats and Best Practices for Privacy </vt:lpstr>
      <vt:lpstr>Best Practices for Security </vt:lpstr>
      <vt:lpstr>Incident Management Basics: Security </vt:lpstr>
      <vt:lpstr>Incident Management Basics: Privacy</vt:lpstr>
      <vt:lpstr>Incident Management Basics: Breach </vt:lpstr>
      <vt:lpstr>Artificial Intelligence (AI) Considerations</vt:lpstr>
      <vt:lpstr>Cloud Considerations</vt:lpstr>
      <vt:lpstr>Insider Threat</vt:lpstr>
      <vt:lpstr>CrowdStrike</vt:lpstr>
      <vt:lpstr>What is Phishing and Why does Phishing Have a PH</vt:lpstr>
      <vt:lpstr>A Brief Chronology of Phishing </vt:lpstr>
      <vt:lpstr>Famous Phishing Attacks</vt:lpstr>
      <vt:lpstr>Phishing is About More Than Just Money</vt:lpstr>
      <vt:lpstr>Results of A Successful Phishing Attack</vt:lpstr>
      <vt:lpstr>Nine (9) Examples of Phishing</vt:lpstr>
      <vt:lpstr>Cybersecurity Considerations for Counties</vt:lpstr>
      <vt:lpstr>Informational Slides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Mancuso, Joe</dc:creator>
  <cp:lastModifiedBy>Turpin, Chris A</cp:lastModifiedBy>
  <cp:revision>55</cp:revision>
  <dcterms:created xsi:type="dcterms:W3CDTF">2024-03-04T19:30:17Z</dcterms:created>
  <dcterms:modified xsi:type="dcterms:W3CDTF">2024-08-08T19:14:12Z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0x01010042703CF702BCC7439B69B13C9EEED7CC</vt:lpwstr>
  </property>
</Properties>
</file>