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4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700" r:id="rId5"/>
    <p:sldMasterId id="2147483729" r:id="rId6"/>
    <p:sldMasterId id="2147483778" r:id="rId7"/>
  </p:sldMasterIdLst>
  <p:notesMasterIdLst>
    <p:notesMasterId r:id="rId19"/>
  </p:notesMasterIdLst>
  <p:handoutMasterIdLst>
    <p:handoutMasterId r:id="rId20"/>
  </p:handoutMasterIdLst>
  <p:sldIdLst>
    <p:sldId id="458" r:id="rId8"/>
    <p:sldId id="460" r:id="rId9"/>
    <p:sldId id="462" r:id="rId10"/>
    <p:sldId id="533" r:id="rId11"/>
    <p:sldId id="532" r:id="rId12"/>
    <p:sldId id="444" r:id="rId13"/>
    <p:sldId id="258" r:id="rId14"/>
    <p:sldId id="276" r:id="rId15"/>
    <p:sldId id="278" r:id="rId16"/>
    <p:sldId id="270" r:id="rId17"/>
    <p:sldId id="53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che, Julia K" initials="LJK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65E"/>
    <a:srgbClr val="94B6C7"/>
    <a:srgbClr val="657E32"/>
    <a:srgbClr val="E9F0F3"/>
    <a:srgbClr val="DBE7EC"/>
    <a:srgbClr val="CEDDEC"/>
    <a:srgbClr val="E4EEF4"/>
    <a:srgbClr val="288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6418" autoAdjust="0"/>
  </p:normalViewPr>
  <p:slideViewPr>
    <p:cSldViewPr snapToGrid="0">
      <p:cViewPr varScale="1">
        <p:scale>
          <a:sx n="66" d="100"/>
          <a:sy n="66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6" y="0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r">
              <a:defRPr sz="1200"/>
            </a:lvl1pPr>
          </a:lstStyle>
          <a:p>
            <a:fld id="{A9B734D9-FBB7-4B85-86A2-24E15EDE55E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29823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6" y="8829823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r">
              <a:defRPr sz="1200"/>
            </a:lvl1pPr>
          </a:lstStyle>
          <a:p>
            <a:fld id="{41803F26-4061-4820-A8A7-DA9F547591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7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37840" cy="466435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7"/>
            <a:ext cx="3037840" cy="466435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6" rIns="93155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900"/>
            <a:ext cx="5608320" cy="3660458"/>
          </a:xfrm>
          <a:prstGeom prst="rect">
            <a:avLst/>
          </a:prstGeom>
        </p:spPr>
        <p:txBody>
          <a:bodyPr vert="horz" lIns="93155" tIns="46576" rIns="93155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6"/>
            <a:ext cx="3037840" cy="466434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6"/>
            <a:ext cx="3037840" cy="466434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2CFBF-A418-43F9-A439-B1ECABAAD7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1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Notwithstanding the voluntary nature of NC HealthConnex, healthcare providers are required to connect if receiving any type of state funds.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law was passed 2 years ago that stated healthcare providers that received any type of state funds would have to connect by certain dates.</a:t>
            </a:r>
          </a:p>
          <a:p>
            <a:endParaRPr lang="en-US" dirty="0"/>
          </a:p>
          <a:p>
            <a:r>
              <a:rPr lang="en-US" dirty="0"/>
              <a:t>Explain mandate.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61DBB-99EF-4547-9882-44CA651B00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05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7BAE2-4656-6447-9FC5-2EDB6BEAED3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98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7BAE2-4656-6447-9FC5-2EDB6BEAED3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32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1" y="3235766"/>
            <a:ext cx="4398886" cy="713497"/>
          </a:xfrm>
        </p:spPr>
        <p:txBody>
          <a:bodyPr anchor="ctr">
            <a:normAutofit/>
          </a:bodyPr>
          <a:lstStyle>
            <a:lvl1pPr algn="r">
              <a:defRPr sz="195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70" y="2928377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3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30718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90655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9"/>
            <a:ext cx="7886700" cy="1061245"/>
          </a:xfrm>
        </p:spPr>
        <p:txBody>
          <a:bodyPr>
            <a:normAutofit/>
          </a:bodyPr>
          <a:lstStyle>
            <a:lvl1pPr algn="ctr">
              <a:defRPr sz="21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30"/>
            <a:ext cx="7886700" cy="5019673"/>
          </a:xfrm>
        </p:spPr>
        <p:txBody>
          <a:bodyPr>
            <a:normAutofit/>
          </a:bodyPr>
          <a:lstStyle>
            <a:lvl1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DEB7B96C-DE62-40B4-A349-88F45C736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HealthConnex_PPT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3611"/>
            <a:ext cx="9144095" cy="914399"/>
          </a:xfrm>
          <a:prstGeom prst="rect">
            <a:avLst/>
          </a:prstGeom>
        </p:spPr>
      </p:pic>
      <p:pic>
        <p:nvPicPr>
          <p:cNvPr id="7" name="Picture 6" descr="NCHealthConnex_PPT_head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0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04124" y="859536"/>
            <a:ext cx="5527273" cy="4572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95" y="6574536"/>
            <a:ext cx="2133600" cy="283464"/>
          </a:xfrm>
        </p:spPr>
        <p:txBody>
          <a:bodyPr lIns="0" tIns="0" rIns="0" bIns="0"/>
          <a:lstStyle>
            <a:lvl1pPr algn="l">
              <a:lnSpc>
                <a:spcPts val="600"/>
              </a:lnSpc>
              <a:defRPr sz="600">
                <a:solidFill>
                  <a:schemeClr val="bg1"/>
                </a:solidFill>
              </a:defRPr>
            </a:lvl1pPr>
          </a:lstStyle>
          <a:p>
            <a:fld id="{5826CAE1-8431-C748-A7A4-B5EA21CE763E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04124" y="1325698"/>
            <a:ext cx="5527273" cy="740664"/>
          </a:xfrm>
        </p:spPr>
        <p:txBody>
          <a:bodyPr/>
          <a:lstStyle>
            <a:lvl1pPr marL="0" indent="0" algn="ctr"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8"/>
          </p:nvPr>
        </p:nvSpPr>
        <p:spPr>
          <a:xfrm>
            <a:off x="680024" y="2514599"/>
            <a:ext cx="7797052" cy="3200400"/>
          </a:xfrm>
        </p:spPr>
        <p:txBody>
          <a:bodyPr>
            <a:normAutofit/>
          </a:bodyPr>
          <a:lstStyle>
            <a:lvl1pPr marL="0" indent="0">
              <a:lnSpc>
                <a:spcPts val="600"/>
              </a:lnSpc>
              <a:spcAft>
                <a:spcPts val="0"/>
              </a:spcAft>
              <a:buFontTx/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38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24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288479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18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7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39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901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124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849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37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52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7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17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49453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0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6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2842682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734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3442384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160849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98284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78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09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4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12017-DBCF-4919-9821-91D26EFD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DDE08-9662-4E75-B9E5-56ECD891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AA3F5-C9A0-45DF-82BF-66CC1CF0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50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996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HealthConnex_PPT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3611"/>
            <a:ext cx="9144095" cy="914399"/>
          </a:xfrm>
          <a:prstGeom prst="rect">
            <a:avLst/>
          </a:prstGeom>
        </p:spPr>
      </p:pic>
      <p:pic>
        <p:nvPicPr>
          <p:cNvPr id="7" name="Picture 6" descr="NCHealthConnex_PPT_head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0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04124" y="859536"/>
            <a:ext cx="5527273" cy="4572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95" y="6574536"/>
            <a:ext cx="2133600" cy="283464"/>
          </a:xfrm>
        </p:spPr>
        <p:txBody>
          <a:bodyPr lIns="0" tIns="0" rIns="0" bIns="0"/>
          <a:lstStyle>
            <a:lvl1pPr algn="l">
              <a:lnSpc>
                <a:spcPts val="600"/>
              </a:lnSpc>
              <a:defRPr sz="600">
                <a:solidFill>
                  <a:schemeClr val="bg1"/>
                </a:solidFill>
              </a:defRPr>
            </a:lvl1pPr>
          </a:lstStyle>
          <a:p>
            <a:fld id="{5826CAE1-8431-C748-A7A4-B5EA21CE763E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04124" y="1325698"/>
            <a:ext cx="5527273" cy="740664"/>
          </a:xfrm>
        </p:spPr>
        <p:txBody>
          <a:bodyPr/>
          <a:lstStyle>
            <a:lvl1pPr marL="0" indent="0" algn="ctr"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8"/>
          </p:nvPr>
        </p:nvSpPr>
        <p:spPr>
          <a:xfrm>
            <a:off x="680024" y="2514599"/>
            <a:ext cx="7797052" cy="3200400"/>
          </a:xfrm>
        </p:spPr>
        <p:txBody>
          <a:bodyPr>
            <a:normAutofit/>
          </a:bodyPr>
          <a:lstStyle>
            <a:lvl1pPr marL="0" indent="0">
              <a:lnSpc>
                <a:spcPts val="600"/>
              </a:lnSpc>
              <a:spcAft>
                <a:spcPts val="0"/>
              </a:spcAft>
              <a:buFontTx/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35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HealthConnex_PPT_co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409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2" y="2743201"/>
            <a:ext cx="3905075" cy="666750"/>
          </a:xfrm>
        </p:spPr>
        <p:txBody>
          <a:bodyPr>
            <a:normAutofit/>
          </a:bodyPr>
          <a:lstStyle>
            <a:lvl1pPr marL="0" indent="0">
              <a:lnSpc>
                <a:spcPts val="1950"/>
              </a:lnSpc>
              <a:spcAft>
                <a:spcPts val="0"/>
              </a:spcAft>
              <a:buFontTx/>
              <a:buNone/>
              <a:defRPr sz="1800" b="1" i="0" cap="all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0" y="3429493"/>
            <a:ext cx="3905076" cy="449385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80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CHealthConnex_PPT_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3614"/>
            <a:ext cx="9144095" cy="914399"/>
          </a:xfrm>
          <a:prstGeom prst="rect">
            <a:avLst/>
          </a:prstGeom>
        </p:spPr>
      </p:pic>
      <p:pic>
        <p:nvPicPr>
          <p:cNvPr id="9" name="Picture 8" descr="NCHealthConnex_PPT_head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73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124" y="1088136"/>
            <a:ext cx="5577006" cy="877824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124" y="1965960"/>
            <a:ext cx="5577006" cy="370332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95" y="6574536"/>
            <a:ext cx="2133600" cy="283464"/>
          </a:xfrm>
        </p:spPr>
        <p:txBody>
          <a:bodyPr lIns="0" tIns="0" rIns="0" bIns="0"/>
          <a:lstStyle>
            <a:lvl1pPr algn="l">
              <a:lnSpc>
                <a:spcPts val="600"/>
              </a:lnSpc>
              <a:defRPr sz="600">
                <a:solidFill>
                  <a:schemeClr val="bg1"/>
                </a:solidFill>
              </a:defRPr>
            </a:lvl1pPr>
          </a:lstStyle>
          <a:p>
            <a:fld id="{5826CAE1-8431-C748-A7A4-B5EA21CE763E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598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HealthConnex_PPT_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3614"/>
            <a:ext cx="9144095" cy="914399"/>
          </a:xfrm>
          <a:prstGeom prst="rect">
            <a:avLst/>
          </a:prstGeom>
        </p:spPr>
      </p:pic>
      <p:pic>
        <p:nvPicPr>
          <p:cNvPr id="7" name="Picture 6" descr="NCHealthConnex_PPT_head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730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980" y="1088136"/>
            <a:ext cx="5487829" cy="9144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980" y="2002536"/>
            <a:ext cx="5487829" cy="3657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95" y="6574536"/>
            <a:ext cx="2133600" cy="283464"/>
          </a:xfrm>
        </p:spPr>
        <p:txBody>
          <a:bodyPr lIns="0" tIns="0" rIns="0" bIns="0"/>
          <a:lstStyle>
            <a:lvl1pPr algn="l">
              <a:lnSpc>
                <a:spcPts val="600"/>
              </a:lnSpc>
              <a:defRPr sz="600">
                <a:solidFill>
                  <a:schemeClr val="bg1"/>
                </a:solidFill>
              </a:defRPr>
            </a:lvl1pPr>
          </a:lstStyle>
          <a:p>
            <a:fld id="{5826CAE1-8431-C748-A7A4-B5EA21CE763E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859788" y="2459736"/>
            <a:ext cx="1632629" cy="3200400"/>
          </a:xfrm>
        </p:spPr>
        <p:txBody>
          <a:bodyPr>
            <a:normAutofit/>
          </a:bodyPr>
          <a:lstStyle>
            <a:lvl1pPr marL="0" indent="0" algn="ctr">
              <a:lnSpc>
                <a:spcPts val="1575"/>
              </a:lnSpc>
              <a:buFontTx/>
              <a:buNone/>
              <a:defRPr sz="10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6859788" y="1088136"/>
            <a:ext cx="1632629" cy="914400"/>
          </a:xfrm>
        </p:spPr>
        <p:txBody>
          <a:bodyPr>
            <a:normAutofit/>
          </a:bodyPr>
          <a:lstStyle>
            <a:lvl1pPr marL="0" indent="0">
              <a:lnSpc>
                <a:spcPts val="600"/>
              </a:lnSpc>
              <a:spcAft>
                <a:spcPts val="0"/>
              </a:spcAft>
              <a:buNone/>
              <a:defRPr sz="6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9788" y="2002536"/>
            <a:ext cx="1632629" cy="4572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200"/>
              </a:lnSpc>
              <a:spcAft>
                <a:spcPts val="0"/>
              </a:spcAft>
              <a:buFontTx/>
              <a:buNone/>
              <a:defRPr sz="1050" b="1" i="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217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HealthConnex_PPT_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3614"/>
            <a:ext cx="9144095" cy="914399"/>
          </a:xfrm>
          <a:prstGeom prst="rect">
            <a:avLst/>
          </a:prstGeom>
        </p:spPr>
      </p:pic>
      <p:pic>
        <p:nvPicPr>
          <p:cNvPr id="7" name="Picture 6" descr="NCHealthConnex_PPT_head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730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04126" y="859536"/>
            <a:ext cx="5527273" cy="4572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95" y="6574536"/>
            <a:ext cx="2133600" cy="283464"/>
          </a:xfrm>
        </p:spPr>
        <p:txBody>
          <a:bodyPr lIns="0" tIns="0" rIns="0" bIns="0"/>
          <a:lstStyle>
            <a:lvl1pPr algn="l">
              <a:lnSpc>
                <a:spcPts val="600"/>
              </a:lnSpc>
              <a:defRPr sz="600">
                <a:solidFill>
                  <a:schemeClr val="bg1"/>
                </a:solidFill>
              </a:defRPr>
            </a:lvl1pPr>
          </a:lstStyle>
          <a:p>
            <a:fld id="{5826CAE1-8431-C748-A7A4-B5EA21CE763E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04126" y="1325698"/>
            <a:ext cx="5527273" cy="740664"/>
          </a:xfrm>
        </p:spPr>
        <p:txBody>
          <a:bodyPr/>
          <a:lstStyle>
            <a:lvl1pPr marL="0" indent="0" algn="ctr"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8"/>
          </p:nvPr>
        </p:nvSpPr>
        <p:spPr>
          <a:xfrm>
            <a:off x="680025" y="2514599"/>
            <a:ext cx="7797052" cy="3200400"/>
          </a:xfrm>
        </p:spPr>
        <p:txBody>
          <a:bodyPr>
            <a:normAutofit/>
          </a:bodyPr>
          <a:lstStyle>
            <a:lvl1pPr marL="0" indent="0">
              <a:lnSpc>
                <a:spcPts val="600"/>
              </a:lnSpc>
              <a:spcAft>
                <a:spcPts val="0"/>
              </a:spcAft>
              <a:buFontTx/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9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HealthConnex_PPT_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3614"/>
            <a:ext cx="9144095" cy="914399"/>
          </a:xfrm>
          <a:prstGeom prst="rect">
            <a:avLst/>
          </a:prstGeom>
        </p:spPr>
      </p:pic>
      <p:pic>
        <p:nvPicPr>
          <p:cNvPr id="7" name="Picture 6" descr="NCHealthConnex_PPT_head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7301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95" y="6574536"/>
            <a:ext cx="2133600" cy="283464"/>
          </a:xfrm>
        </p:spPr>
        <p:txBody>
          <a:bodyPr lIns="0" tIns="0" rIns="0" bIns="0"/>
          <a:lstStyle>
            <a:lvl1pPr algn="l">
              <a:lnSpc>
                <a:spcPts val="600"/>
              </a:lnSpc>
              <a:defRPr sz="600">
                <a:solidFill>
                  <a:schemeClr val="bg1"/>
                </a:solidFill>
              </a:defRPr>
            </a:lvl1pPr>
          </a:lstStyle>
          <a:p>
            <a:fld id="{5826CAE1-8431-C748-A7A4-B5EA21CE763E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685980" y="1088136"/>
            <a:ext cx="1632629" cy="1426464"/>
          </a:xfrm>
        </p:spPr>
        <p:txBody>
          <a:bodyPr>
            <a:normAutofit/>
          </a:bodyPr>
          <a:lstStyle>
            <a:lvl1pPr marL="0" indent="0">
              <a:lnSpc>
                <a:spcPts val="600"/>
              </a:lnSpc>
              <a:spcAft>
                <a:spcPts val="0"/>
              </a:spcAft>
              <a:buNone/>
              <a:defRPr sz="6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685980" y="2743200"/>
            <a:ext cx="1632629" cy="1426464"/>
          </a:xfrm>
        </p:spPr>
        <p:txBody>
          <a:bodyPr>
            <a:normAutofit/>
          </a:bodyPr>
          <a:lstStyle>
            <a:lvl1pPr marL="0" indent="0">
              <a:lnSpc>
                <a:spcPts val="600"/>
              </a:lnSpc>
              <a:spcAft>
                <a:spcPts val="0"/>
              </a:spcAft>
              <a:buNone/>
              <a:defRPr sz="6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99968" y="1088136"/>
            <a:ext cx="5487829" cy="9144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99968" y="2002536"/>
            <a:ext cx="5487829" cy="3657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0868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Layout">
    <p:bg>
      <p:bgPr>
        <a:gradFill flip="none" rotWithShape="1">
          <a:gsLst>
            <a:gs pos="77000">
              <a:schemeClr val="tx1">
                <a:lumMod val="75000"/>
                <a:lumOff val="25000"/>
              </a:schemeClr>
            </a:gs>
            <a:gs pos="27000">
              <a:schemeClr val="tx1">
                <a:lumMod val="75000"/>
                <a:lumOff val="25000"/>
              </a:schemeClr>
            </a:gs>
            <a:gs pos="53000">
              <a:schemeClr val="tx1">
                <a:lumMod val="75000"/>
                <a:lumOff val="25000"/>
                <a:alpha val="88000"/>
              </a:schemeClr>
            </a:gs>
            <a:gs pos="100000">
              <a:schemeClr val="tx1">
                <a:lumMod val="85000"/>
                <a:lumOff val="15000"/>
              </a:schemeClr>
            </a:gs>
            <a:gs pos="1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814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431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476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490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325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603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628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642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35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441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17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NCDHHS, Office of Rural Health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1" r:id="rId7"/>
    <p:sldLayoutId id="2147483692" r:id="rId8"/>
    <p:sldLayoutId id="2147483681" r:id="rId9"/>
    <p:sldLayoutId id="2147483696" r:id="rId10"/>
    <p:sldLayoutId id="2147483698" r:id="rId11"/>
    <p:sldLayoutId id="2147483699" r:id="rId12"/>
    <p:sldLayoutId id="2147483727" r:id="rId13"/>
    <p:sldLayoutId id="2147483728" r:id="rId14"/>
    <p:sldLayoutId id="214748373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36" r:id="rId27"/>
    <p:sldLayoutId id="2147483737" r:id="rId28"/>
    <p:sldLayoutId id="2147483739" r:id="rId29"/>
    <p:sldLayoutId id="2147483740" r:id="rId3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5"/>
            <a:ext cx="8229601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CAE1-8431-C748-A7A4-B5EA21CE763E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4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hf hdr="0" ftr="0" dt="0"/>
  <p:txStyles>
    <p:titleStyle>
      <a:lvl1pPr algn="ctr" defTabSz="342892" rtl="0" eaLnBrk="1" latinLnBrk="0" hangingPunct="1">
        <a:lnSpc>
          <a:spcPts val="2250"/>
        </a:lnSpc>
        <a:spcBef>
          <a:spcPct val="0"/>
        </a:spcBef>
        <a:buNone/>
        <a:defRPr sz="21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  <a:alpha val="60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48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ubspot.com/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hyperlink" Target="https://www.ncdhhs.gov/community-health-program" TargetMode="External"/><Relationship Id="rId12" Type="http://schemas.openxmlformats.org/officeDocument/2006/relationships/hyperlink" Target="https://www.ncdhhs.gov/integrated-health-systems" TargetMode="Externa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ncdhhs.gov/medication-assistance-program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ncdhhs.gov/rural-health-centers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hyperlink" Target="https://www.ncdhhs.gov/north-carolina-farmworker-health-program" TargetMode="External"/><Relationship Id="rId19" Type="http://schemas.openxmlformats.org/officeDocument/2006/relationships/image" Target="../media/image31.png"/><Relationship Id="rId4" Type="http://schemas.openxmlformats.org/officeDocument/2006/relationships/hyperlink" Target="https://www.ncdhhs.gov/provider-recruitment-and-placement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s://www.ncdhhs.gov/north-carolina-rural-hospital-progra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75463" y="1322876"/>
            <a:ext cx="5774267" cy="2020824"/>
          </a:xfrm>
        </p:spPr>
        <p:txBody>
          <a:bodyPr/>
          <a:lstStyle/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Office of Rural 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47C0-6B03-4335-9851-6587EE76FA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5463" y="3039925"/>
            <a:ext cx="5774267" cy="948752"/>
          </a:xfrm>
        </p:spPr>
        <p:txBody>
          <a:bodyPr/>
          <a:lstStyle/>
          <a:p>
            <a:r>
              <a:rPr lang="en-US" sz="2400" dirty="0"/>
              <a:t>Health Information Technology </a:t>
            </a:r>
            <a:r>
              <a:rPr lang="en-US" sz="2400"/>
              <a:t>&amp; Telehealth (HITT) </a:t>
            </a:r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DE224-BE75-474C-BD35-123F79CC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150B7E-37E3-42C2-94B6-4AE6EBC7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track progress?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27ACD9-3542-4495-AE0D-649BFD154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are currently tracking progress towards HITT Team Goals using a free Customer Relationship Management (CRM) Database called – </a:t>
            </a:r>
            <a:r>
              <a:rPr lang="en-US" sz="2400" dirty="0">
                <a:hlinkClick r:id="rId2"/>
              </a:rPr>
              <a:t>Hubspot</a:t>
            </a:r>
            <a:r>
              <a:rPr lang="en-US" sz="2400" dirty="0"/>
              <a:t>. </a:t>
            </a:r>
          </a:p>
          <a:p>
            <a:r>
              <a:rPr lang="en-US" sz="2400" dirty="0"/>
              <a:t>Customer relationship management (CRM) is a technology for managing all of your company’s relationships and interactions with customers and potential customers.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6C195-962F-4414-9B8E-B28DDAAAC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8" t="2717" r="7800" b="18180"/>
          <a:stretch/>
        </p:blipFill>
        <p:spPr>
          <a:xfrm>
            <a:off x="2135981" y="3649851"/>
            <a:ext cx="4126401" cy="29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3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C8F9-B2DA-4F58-869F-CDF39674D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472" y="1256308"/>
            <a:ext cx="5487829" cy="685800"/>
          </a:xfrm>
        </p:spPr>
        <p:txBody>
          <a:bodyPr/>
          <a:lstStyle/>
          <a:p>
            <a:r>
              <a:rPr lang="en-US" dirty="0"/>
              <a:t>NC Office of Rural Health Service Area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F1D2F-8481-4499-AFE7-3B00226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826CAE1-8431-C748-A7A4-B5EA21CE763E}" type="slidenum">
              <a:rPr lang="uk-UA">
                <a:solidFill>
                  <a:prstClr val="white"/>
                </a:solidFill>
                <a:latin typeface="Arial"/>
              </a:rPr>
              <a:pPr defTabSz="685800"/>
              <a:t>11</a:t>
            </a:fld>
            <a:endParaRPr lang="uk-UA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4D26C-5806-409B-A7F1-B478B880B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4" y="1572172"/>
            <a:ext cx="7625362" cy="2951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48F615-AC74-4466-B6B2-B29154A6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867" y="3556708"/>
            <a:ext cx="3280133" cy="25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2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Programs at ORH</a:t>
            </a:r>
          </a:p>
        </p:txBody>
      </p:sp>
      <p:sp>
        <p:nvSpPr>
          <p:cNvPr id="31" name="AutoShape 35">
            <a:extLst>
              <a:ext uri="{FF2B5EF4-FFF2-40B4-BE49-F238E27FC236}">
                <a16:creationId xmlns:a16="http://schemas.microsoft.com/office/drawing/2014/main" id="{AD3A3EC3-4D59-44E4-AAAD-1E84D7555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74" y="1882876"/>
            <a:ext cx="1731700" cy="1825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BED7E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24" name="AutoShape 36">
            <a:extLst>
              <a:ext uri="{FF2B5EF4-FFF2-40B4-BE49-F238E27FC236}">
                <a16:creationId xmlns:a16="http://schemas.microsoft.com/office/drawing/2014/main" id="{040F2380-3F75-44BD-9433-FEEB8F38F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0" y="1882877"/>
            <a:ext cx="1731700" cy="182579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BED7E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61" name="Picture 37" descr="placement services">
            <a:extLst>
              <a:ext uri="{FF2B5EF4-FFF2-40B4-BE49-F238E27FC236}">
                <a16:creationId xmlns:a16="http://schemas.microsoft.com/office/drawing/2014/main" id="{33759C89-19A8-4854-BF89-03EE66DD9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8" y="1982251"/>
            <a:ext cx="915126" cy="91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25" name="Text Box 38">
            <a:extLst>
              <a:ext uri="{FF2B5EF4-FFF2-40B4-BE49-F238E27FC236}">
                <a16:creationId xmlns:a16="http://schemas.microsoft.com/office/drawing/2014/main" id="{719D0FF8-AEE0-4B66-8E1F-520E59FEF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9" y="2953636"/>
            <a:ext cx="1715610" cy="25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Placement and HPSA Services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26" name="Text Box 39">
            <a:extLst>
              <a:ext uri="{FF2B5EF4-FFF2-40B4-BE49-F238E27FC236}">
                <a16:creationId xmlns:a16="http://schemas.microsoft.com/office/drawing/2014/main" id="{C0C27838-E0EB-4D07-BF4B-F5DE3BE49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4" y="3289250"/>
            <a:ext cx="1749803" cy="60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latin typeface="Calibri" panose="020F0502020204030204" pitchFamily="34" charset="0"/>
              </a:rPr>
              <a:t>Recruit providers and designates health professional shortage areas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1065" name="Picture 41" descr="rural health clinics">
            <a:extLst>
              <a:ext uri="{FF2B5EF4-FFF2-40B4-BE49-F238E27FC236}">
                <a16:creationId xmlns:a16="http://schemas.microsoft.com/office/drawing/2014/main" id="{D86562EC-22ED-45C9-A195-A0EA321A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19" y="1958371"/>
            <a:ext cx="951329" cy="95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29" name="Text Box 42">
            <a:extLst>
              <a:ext uri="{FF2B5EF4-FFF2-40B4-BE49-F238E27FC236}">
                <a16:creationId xmlns:a16="http://schemas.microsoft.com/office/drawing/2014/main" id="{C3F852D5-FB6E-4C46-BB4E-9C0F98E13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55" y="2947149"/>
            <a:ext cx="1715612" cy="26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NC Rural Health Centers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30" name="Text Box 43">
            <a:extLst>
              <a:ext uri="{FF2B5EF4-FFF2-40B4-BE49-F238E27FC236}">
                <a16:creationId xmlns:a16="http://schemas.microsoft.com/office/drawing/2014/main" id="{7850A563-AC63-4E60-8121-36DEACE6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580" y="3180148"/>
            <a:ext cx="1647227" cy="5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latin typeface="Calibri" panose="020F0502020204030204" pitchFamily="34" charset="0"/>
              </a:rPr>
              <a:t>Supports state designated rural health centers that serve the entire community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31" name="AutoShape 44">
            <a:extLst>
              <a:ext uri="{FF2B5EF4-FFF2-40B4-BE49-F238E27FC236}">
                <a16:creationId xmlns:a16="http://schemas.microsoft.com/office/drawing/2014/main" id="{04B845F7-E447-4237-97D4-33DD915A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397" y="1881207"/>
            <a:ext cx="1731700" cy="182579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BED7E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33" name="Text Box 45">
            <a:extLst>
              <a:ext uri="{FF2B5EF4-FFF2-40B4-BE49-F238E27FC236}">
                <a16:creationId xmlns:a16="http://schemas.microsoft.com/office/drawing/2014/main" id="{3C1838FF-FF90-465C-92F7-4AF88B667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673" y="2925659"/>
            <a:ext cx="1717622" cy="2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NC Community Health Grants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1070" name="Picture 46" descr="CHG">
            <a:extLst>
              <a:ext uri="{FF2B5EF4-FFF2-40B4-BE49-F238E27FC236}">
                <a16:creationId xmlns:a16="http://schemas.microsoft.com/office/drawing/2014/main" id="{8C2EB2E6-9565-424A-9D46-7AE604FB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42" y="1959645"/>
            <a:ext cx="989543" cy="98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34" name="Text Box 47">
            <a:extLst>
              <a:ext uri="{FF2B5EF4-FFF2-40B4-BE49-F238E27FC236}">
                <a16:creationId xmlns:a16="http://schemas.microsoft.com/office/drawing/2014/main" id="{E507D8CD-C887-4C0E-87D5-B186FD07B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924" y="3112078"/>
            <a:ext cx="1675386" cy="66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latin typeface="Calibri" panose="020F0502020204030204" pitchFamily="34" charset="0"/>
              </a:rPr>
              <a:t>Supports the primary care safety net system with increasing access to health care for vulnerable      populations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35" name="AutoShape 48">
            <a:extLst>
              <a:ext uri="{FF2B5EF4-FFF2-40B4-BE49-F238E27FC236}">
                <a16:creationId xmlns:a16="http://schemas.microsoft.com/office/drawing/2014/main" id="{C1A54B34-6E12-4EA6-AF52-6ED34623C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2" y="1890475"/>
            <a:ext cx="1733712" cy="1825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BED7E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73" name="Picture 49" descr="farmworker health">
            <a:extLst>
              <a:ext uri="{FF2B5EF4-FFF2-40B4-BE49-F238E27FC236}">
                <a16:creationId xmlns:a16="http://schemas.microsoft.com/office/drawing/2014/main" id="{D68D4A70-7BED-41A5-B7F0-C66D54B2C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80" y="1914181"/>
            <a:ext cx="880935" cy="88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36" name="Text Box 50">
            <a:extLst>
              <a:ext uri="{FF2B5EF4-FFF2-40B4-BE49-F238E27FC236}">
                <a16:creationId xmlns:a16="http://schemas.microsoft.com/office/drawing/2014/main" id="{6D15446A-B06C-4086-9E8E-EBEFC9C5F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77" y="2793032"/>
            <a:ext cx="1715610" cy="39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rgbClr val="000000"/>
                </a:solidFill>
                <a:latin typeface="Calibri" panose="020F0502020204030204" pitchFamily="34" charset="0"/>
                <a:hlinkClick r:id="rId10"/>
              </a:rPr>
              <a:t>NC Farmworker Health Program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38" name="Text Box 51">
            <a:extLst>
              <a:ext uri="{FF2B5EF4-FFF2-40B4-BE49-F238E27FC236}">
                <a16:creationId xmlns:a16="http://schemas.microsoft.com/office/drawing/2014/main" id="{EE3FA452-7B0E-4970-95C1-E8559FD40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52" y="3123093"/>
            <a:ext cx="1661306" cy="64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latin typeface="Calibri" panose="020F0502020204030204" pitchFamily="34" charset="0"/>
              </a:rPr>
              <a:t>Supports medical, dental and educational services for members of the North Carolina agricultural labor force and their families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39" name="AutoShape 52">
            <a:extLst>
              <a:ext uri="{FF2B5EF4-FFF2-40B4-BE49-F238E27FC236}">
                <a16:creationId xmlns:a16="http://schemas.microsoft.com/office/drawing/2014/main" id="{05E26EBD-C944-4C0A-BFB1-8006B0FB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349" y="3883825"/>
            <a:ext cx="1731700" cy="182579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BED7E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77" name="Picture 53" descr="Integrated health">
            <a:extLst>
              <a:ext uri="{FF2B5EF4-FFF2-40B4-BE49-F238E27FC236}">
                <a16:creationId xmlns:a16="http://schemas.microsoft.com/office/drawing/2014/main" id="{6883A4D4-C9CB-493E-8F3B-F1EB70D8E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68" y="3918647"/>
            <a:ext cx="893003" cy="89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41" name="Text Box 54">
            <a:extLst>
              <a:ext uri="{FF2B5EF4-FFF2-40B4-BE49-F238E27FC236}">
                <a16:creationId xmlns:a16="http://schemas.microsoft.com/office/drawing/2014/main" id="{6C43A785-D249-4D14-AE3E-671458CE5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057" y="4787021"/>
            <a:ext cx="1720529" cy="27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rgbClr val="000000"/>
                </a:solidFill>
                <a:latin typeface="Calibri" panose="020F0502020204030204" pitchFamily="34" charset="0"/>
                <a:hlinkClick r:id="rId12"/>
              </a:rPr>
              <a:t>Analytics and Innovations Program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42" name="AutoShape 55">
            <a:extLst>
              <a:ext uri="{FF2B5EF4-FFF2-40B4-BE49-F238E27FC236}">
                <a16:creationId xmlns:a16="http://schemas.microsoft.com/office/drawing/2014/main" id="{66C9AC51-6FCB-43F1-993B-66C2C261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692" y="3876775"/>
            <a:ext cx="1731700" cy="182579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BED7E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80" name="Picture 56" descr="hospital">
            <a:extLst>
              <a:ext uri="{FF2B5EF4-FFF2-40B4-BE49-F238E27FC236}">
                <a16:creationId xmlns:a16="http://schemas.microsoft.com/office/drawing/2014/main" id="{D53D229D-0C4C-4301-BF1D-6FC0E8B2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23" y="3923377"/>
            <a:ext cx="830653" cy="83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43" name="Text Box 57">
            <a:extLst>
              <a:ext uri="{FF2B5EF4-FFF2-40B4-BE49-F238E27FC236}">
                <a16:creationId xmlns:a16="http://schemas.microsoft.com/office/drawing/2014/main" id="{57B910A4-0ECB-4A02-AD36-3210ACFF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84" y="4830320"/>
            <a:ext cx="1715610" cy="21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rgbClr val="000000"/>
                </a:solidFill>
                <a:latin typeface="Calibri" panose="020F0502020204030204" pitchFamily="34" charset="0"/>
                <a:hlinkClick r:id="rId14"/>
              </a:rPr>
              <a:t>NC Rural Hospital Program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45" name="Text Box 58">
            <a:extLst>
              <a:ext uri="{FF2B5EF4-FFF2-40B4-BE49-F238E27FC236}">
                <a16:creationId xmlns:a16="http://schemas.microsoft.com/office/drawing/2014/main" id="{99A9FDD8-844C-4494-9180-A2F3DC6B5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17" y="5093913"/>
            <a:ext cx="1715610" cy="7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Funds operational improvement projects for the benefit of all critical access hospitals and eligible small rural hospitals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46" name="AutoShape 59">
            <a:extLst>
              <a:ext uri="{FF2B5EF4-FFF2-40B4-BE49-F238E27FC236}">
                <a16:creationId xmlns:a16="http://schemas.microsoft.com/office/drawing/2014/main" id="{73D8B774-2A08-47B0-909C-725A1063C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994" y="3883825"/>
            <a:ext cx="1733712" cy="182579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BED7E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84" name="Picture 60" descr="Medication assistance">
            <a:extLst>
              <a:ext uri="{FF2B5EF4-FFF2-40B4-BE49-F238E27FC236}">
                <a16:creationId xmlns:a16="http://schemas.microsoft.com/office/drawing/2014/main" id="{7A07FB32-5FA9-418C-BBBB-DB1F0EFD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0" y="3944830"/>
            <a:ext cx="909092" cy="74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48" name="Text Box 61">
            <a:extLst>
              <a:ext uri="{FF2B5EF4-FFF2-40B4-BE49-F238E27FC236}">
                <a16:creationId xmlns:a16="http://schemas.microsoft.com/office/drawing/2014/main" id="{00C6E0B8-21D6-4BF1-A787-342AEB457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660" y="4719968"/>
            <a:ext cx="1846343" cy="32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rgbClr val="000000"/>
                </a:solidFill>
                <a:latin typeface="Calibri" panose="020F0502020204030204" pitchFamily="34" charset="0"/>
                <a:hlinkClick r:id="rId16"/>
              </a:rPr>
              <a:t>NC Medication Assistance Program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49" name="Text Box 62">
            <a:extLst>
              <a:ext uri="{FF2B5EF4-FFF2-40B4-BE49-F238E27FC236}">
                <a16:creationId xmlns:a16="http://schemas.microsoft.com/office/drawing/2014/main" id="{B9988E76-10EB-461F-93AC-C6FCB6A07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441" y="5038278"/>
            <a:ext cx="1749803" cy="69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latin typeface="Calibri" panose="020F0502020204030204" pitchFamily="34" charset="0"/>
              </a:rPr>
              <a:t>Provides free and low-cost medications donated by pharmaceutical manufacturers to patients who cannot afford them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50" name="AutoShape 63">
            <a:extLst>
              <a:ext uri="{FF2B5EF4-FFF2-40B4-BE49-F238E27FC236}">
                <a16:creationId xmlns:a16="http://schemas.microsoft.com/office/drawing/2014/main" id="{722B3C0B-FD84-4A8D-9EC6-8DF274F17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906" y="3876774"/>
            <a:ext cx="1733712" cy="1825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BED7E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88" name="Picture 64" descr="telepsych">
            <a:extLst>
              <a:ext uri="{FF2B5EF4-FFF2-40B4-BE49-F238E27FC236}">
                <a16:creationId xmlns:a16="http://schemas.microsoft.com/office/drawing/2014/main" id="{6ED1DDAA-0266-4BF2-94CA-71E6E341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34" y="3870458"/>
            <a:ext cx="828642" cy="82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52" name="Text Box 65">
            <a:extLst>
              <a:ext uri="{FF2B5EF4-FFF2-40B4-BE49-F238E27FC236}">
                <a16:creationId xmlns:a16="http://schemas.microsoft.com/office/drawing/2014/main" id="{97753271-D6DE-488B-86D5-8DA2F5DD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630" y="4715018"/>
            <a:ext cx="1810033" cy="38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rgbClr val="000000"/>
                </a:solidFill>
                <a:latin typeface="Calibri" panose="020F0502020204030204" pitchFamily="34" charset="0"/>
                <a:hlinkClick r:id="" action="ppaction://noaction"/>
              </a:rPr>
              <a:t>NC Statewide Telepsychiatry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rgbClr val="000000"/>
                </a:solidFill>
                <a:latin typeface="Calibri" panose="020F0502020204030204" pitchFamily="34" charset="0"/>
                <a:hlinkClick r:id="" action="ppaction://noaction"/>
              </a:rPr>
              <a:t>Program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53" name="Text Box 66">
            <a:extLst>
              <a:ext uri="{FF2B5EF4-FFF2-40B4-BE49-F238E27FC236}">
                <a16:creationId xmlns:a16="http://schemas.microsoft.com/office/drawing/2014/main" id="{50AFD343-2411-4784-9253-09FA5AA29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191" y="5119083"/>
            <a:ext cx="1699753" cy="11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Supports data analytics, community health initiatives and demonstration projects that benefit vulnerable populations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54" name="Text Box 67">
            <a:extLst>
              <a:ext uri="{FF2B5EF4-FFF2-40B4-BE49-F238E27FC236}">
                <a16:creationId xmlns:a16="http://schemas.microsoft.com/office/drawing/2014/main" id="{A3E5514D-646C-4176-8195-279057553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622" y="5088812"/>
            <a:ext cx="1749803" cy="76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latin typeface="Calibri" panose="020F0502020204030204" pitchFamily="34" charset="0"/>
              </a:rPr>
              <a:t>Supports psychiatric evaluation of patients through videoconferencing  technology in emergency departments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83" name="AutoShape 52">
            <a:extLst>
              <a:ext uri="{FF2B5EF4-FFF2-40B4-BE49-F238E27FC236}">
                <a16:creationId xmlns:a16="http://schemas.microsoft.com/office/drawing/2014/main" id="{57522069-125C-4B7A-AB67-C61EAAE4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118" y="1903647"/>
            <a:ext cx="1731700" cy="182579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BED7E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5" name="Text Box 54">
            <a:extLst>
              <a:ext uri="{FF2B5EF4-FFF2-40B4-BE49-F238E27FC236}">
                <a16:creationId xmlns:a16="http://schemas.microsoft.com/office/drawing/2014/main" id="{E5DE7088-EBE8-421B-B952-88877FE7A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826" y="2791128"/>
            <a:ext cx="1720529" cy="27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u="sng" dirty="0">
                <a:solidFill>
                  <a:srgbClr val="6A93A7"/>
                </a:solidFill>
                <a:latin typeface="Calibri" panose="020F0502020204030204" pitchFamily="34" charset="0"/>
              </a:rPr>
              <a:t>Rural Health Information Technology Program</a:t>
            </a:r>
            <a:endParaRPr lang="en-US" altLang="en-US" sz="2400" u="sng" dirty="0">
              <a:solidFill>
                <a:srgbClr val="6A93A7"/>
              </a:solidFill>
              <a:latin typeface="Arial" panose="020B0604020202020204" pitchFamily="34" charset="0"/>
            </a:endParaRPr>
          </a:p>
        </p:txBody>
      </p:sp>
      <p:sp>
        <p:nvSpPr>
          <p:cNvPr id="86" name="Text Box 66">
            <a:extLst>
              <a:ext uri="{FF2B5EF4-FFF2-40B4-BE49-F238E27FC236}">
                <a16:creationId xmlns:a16="http://schemas.microsoft.com/office/drawing/2014/main" id="{A0274C18-FE78-4F35-91D2-068BEB901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939" y="3109409"/>
            <a:ext cx="1751813" cy="62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Calibri" panose="020F0502020204030204" pitchFamily="34" charset="0"/>
              </a:rPr>
              <a:t>Provides technical assistance to improve the use of Electronic Health Record (EHR) Systems and the health information exchange</a:t>
            </a:r>
            <a:endParaRPr lang="en-US" altLang="en-US" sz="900" dirty="0">
              <a:latin typeface="Calibri" panose="020F050202020403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4B38D676-EF3D-440B-B2E9-2E60D41776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54" y="1924715"/>
            <a:ext cx="896636" cy="89663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5F4A02D-21B7-4A9A-891B-36AB5F9AE61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31" y="1914181"/>
            <a:ext cx="896636" cy="89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187E-96D3-47D1-9617-C5D6461F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25" y="454721"/>
            <a:ext cx="7843267" cy="548640"/>
          </a:xfrm>
        </p:spPr>
        <p:txBody>
          <a:bodyPr/>
          <a:lstStyle/>
          <a:p>
            <a:r>
              <a:rPr lang="en-US" sz="2800" dirty="0"/>
              <a:t>About the ORH HIT Team – What do we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19C90-02F9-4CED-BBA1-1EDFF3089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004" y="1003361"/>
            <a:ext cx="7888288" cy="4795307"/>
          </a:xfrm>
        </p:spPr>
        <p:txBody>
          <a:bodyPr/>
          <a:lstStyle/>
          <a:p>
            <a:r>
              <a:rPr lang="en-US" dirty="0"/>
              <a:t>Provide Technical Assistance to get connected to NC </a:t>
            </a:r>
            <a:r>
              <a:rPr lang="en-US" dirty="0" err="1"/>
              <a:t>HealthConnex</a:t>
            </a:r>
            <a:r>
              <a:rPr lang="en-US" dirty="0"/>
              <a:t> (HIE)</a:t>
            </a:r>
          </a:p>
          <a:p>
            <a:r>
              <a:rPr lang="en-US" dirty="0"/>
              <a:t>Assess Electronic Health Record (EHR) needs and recommend viable validated solutions </a:t>
            </a:r>
          </a:p>
          <a:p>
            <a:r>
              <a:rPr lang="en-US" dirty="0"/>
              <a:t>Assist with Meaningful Use of Health Information Technology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4386A-315B-4882-BC12-9AD4D6696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28" y="4377267"/>
            <a:ext cx="4066906" cy="21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-32823" y="18529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 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ORH Health Information Technology (HIT) Program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0115" y="813326"/>
            <a:ext cx="810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SFY 2022- 23 Projects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6467" y="1318076"/>
            <a:ext cx="2242750" cy="2525799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6" name="타원 8"/>
          <p:cNvSpPr/>
          <p:nvPr/>
        </p:nvSpPr>
        <p:spPr>
          <a:xfrm>
            <a:off x="400748" y="1484138"/>
            <a:ext cx="1591754" cy="1524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모서리가 둥근 직사각형 9"/>
          <p:cNvSpPr/>
          <p:nvPr/>
        </p:nvSpPr>
        <p:spPr>
          <a:xfrm>
            <a:off x="2371708" y="1322034"/>
            <a:ext cx="2264875" cy="252579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" name="타원 10"/>
          <p:cNvSpPr/>
          <p:nvPr/>
        </p:nvSpPr>
        <p:spPr>
          <a:xfrm>
            <a:off x="2737159" y="1393820"/>
            <a:ext cx="1601227" cy="1577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9" name="모서리가 둥근 직사각형 11"/>
          <p:cNvSpPr/>
          <p:nvPr/>
        </p:nvSpPr>
        <p:spPr>
          <a:xfrm>
            <a:off x="4657549" y="1324217"/>
            <a:ext cx="2247768" cy="252579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0" name="타원 12"/>
          <p:cNvSpPr/>
          <p:nvPr/>
        </p:nvSpPr>
        <p:spPr>
          <a:xfrm>
            <a:off x="4868735" y="1450208"/>
            <a:ext cx="1793646" cy="1577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1" name="모서리가 둥근 직사각형 13"/>
          <p:cNvSpPr/>
          <p:nvPr/>
        </p:nvSpPr>
        <p:spPr>
          <a:xfrm>
            <a:off x="6994915" y="1316724"/>
            <a:ext cx="2147773" cy="26366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2" name="타원 14"/>
          <p:cNvSpPr/>
          <p:nvPr/>
        </p:nvSpPr>
        <p:spPr>
          <a:xfrm>
            <a:off x="7173565" y="1409052"/>
            <a:ext cx="1737272" cy="15575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7864" y="3972542"/>
            <a:ext cx="362871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Health Information Exchange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– Assisting ORH Grantees and Safety Net Providers with Connecting to and utilizing the Statewide HIE (NC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HealthConnex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).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Behavioral Health EHR Incentive Program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– Assisting Behavioral Health Providers with procuring/implementing an EHR and connecting to the State HIE (NC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HealthConnex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).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15" name="그룹 27"/>
          <p:cNvGrpSpPr/>
          <p:nvPr/>
        </p:nvGrpSpPr>
        <p:grpSpPr>
          <a:xfrm>
            <a:off x="368310" y="4034821"/>
            <a:ext cx="675075" cy="405045"/>
            <a:chOff x="1016605" y="522920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1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8" name="그룹 28"/>
          <p:cNvGrpSpPr/>
          <p:nvPr/>
        </p:nvGrpSpPr>
        <p:grpSpPr>
          <a:xfrm>
            <a:off x="368310" y="5288976"/>
            <a:ext cx="675075" cy="405045"/>
            <a:chOff x="1016605" y="585927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19" name="갈매기형 수장 25"/>
            <p:cNvSpPr/>
            <p:nvPr/>
          </p:nvSpPr>
          <p:spPr>
            <a:xfrm>
              <a:off x="101660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0" name="갈매기형 수장 26"/>
            <p:cNvSpPr/>
            <p:nvPr/>
          </p:nvSpPr>
          <p:spPr>
            <a:xfrm>
              <a:off x="137664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0539" y="1980760"/>
            <a:ext cx="112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HIE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2282" y="1557834"/>
            <a:ext cx="1564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BH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EHR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8899" y="1615870"/>
            <a:ext cx="14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Tele-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Health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6482" y="1606691"/>
            <a:ext cx="1452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PCMH/HIE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0237" y="3031534"/>
            <a:ext cx="1387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Health Information Exchange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638377" y="2906651"/>
            <a:ext cx="19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Behavioral Health Electronic Health Record (EHR) Incentive Program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77307" y="3108218"/>
            <a:ext cx="1932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ORH Telehealth Initiatives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135639" y="2937267"/>
            <a:ext cx="18766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NC Association of Free and Charitable Clinics PCMH/HIE Project</a:t>
            </a:r>
          </a:p>
        </p:txBody>
      </p:sp>
      <p:grpSp>
        <p:nvGrpSpPr>
          <p:cNvPr id="37" name="그룹 27">
            <a:extLst>
              <a:ext uri="{FF2B5EF4-FFF2-40B4-BE49-F238E27FC236}">
                <a16:creationId xmlns:a16="http://schemas.microsoft.com/office/drawing/2014/main" id="{C9D1200E-5B9A-43DC-B38A-09E130D01862}"/>
              </a:ext>
            </a:extLst>
          </p:cNvPr>
          <p:cNvGrpSpPr/>
          <p:nvPr/>
        </p:nvGrpSpPr>
        <p:grpSpPr>
          <a:xfrm>
            <a:off x="5199704" y="4003343"/>
            <a:ext cx="675075" cy="405045"/>
            <a:chOff x="1016605" y="522920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38" name="갈매기형 수장 23">
              <a:extLst>
                <a:ext uri="{FF2B5EF4-FFF2-40B4-BE49-F238E27FC236}">
                  <a16:creationId xmlns:a16="http://schemas.microsoft.com/office/drawing/2014/main" id="{A73DAAA3-671F-4920-A0D7-45D252017866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1" name="갈매기형 수장 24">
              <a:extLst>
                <a:ext uri="{FF2B5EF4-FFF2-40B4-BE49-F238E27FC236}">
                  <a16:creationId xmlns:a16="http://schemas.microsoft.com/office/drawing/2014/main" id="{BC825D30-6BBA-451F-959D-FC5456C52180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42" name="그룹 27">
            <a:extLst>
              <a:ext uri="{FF2B5EF4-FFF2-40B4-BE49-F238E27FC236}">
                <a16:creationId xmlns:a16="http://schemas.microsoft.com/office/drawing/2014/main" id="{6C4A0493-577F-4F69-928A-8BA6833E21D8}"/>
              </a:ext>
            </a:extLst>
          </p:cNvPr>
          <p:cNvGrpSpPr/>
          <p:nvPr/>
        </p:nvGrpSpPr>
        <p:grpSpPr>
          <a:xfrm>
            <a:off x="5199704" y="5315996"/>
            <a:ext cx="675075" cy="405045"/>
            <a:chOff x="1016605" y="522920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43" name="갈매기형 수장 23">
              <a:extLst>
                <a:ext uri="{FF2B5EF4-FFF2-40B4-BE49-F238E27FC236}">
                  <a16:creationId xmlns:a16="http://schemas.microsoft.com/office/drawing/2014/main" id="{EFF0CE3C-27D2-47BF-A257-046E34F20231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:a16="http://schemas.microsoft.com/office/drawing/2014/main" id="{4BB40562-869F-492D-93ED-96201D3A9053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837344A-37B2-4B91-A0FF-AAA9A508C3A2}"/>
              </a:ext>
            </a:extLst>
          </p:cNvPr>
          <p:cNvSpPr txBox="1"/>
          <p:nvPr/>
        </p:nvSpPr>
        <p:spPr>
          <a:xfrm>
            <a:off x="5814274" y="3953073"/>
            <a:ext cx="33447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Telehealth Initiatives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– Providing safety net providers with Telehealth technical assistance and Working with DIT Broadband Team on an ARC Telehealth Planning Grant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PCMH/HIE Project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– through Duke Endowment funds, NC AFCC is working with CC-WNC to assist free clinics with PCMH and HIEA Value Added Services.  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30E424-FCE1-4582-B5A5-014ACB39A6E2}"/>
              </a:ext>
            </a:extLst>
          </p:cNvPr>
          <p:cNvSpPr txBox="1"/>
          <p:nvPr/>
        </p:nvSpPr>
        <p:spPr>
          <a:xfrm>
            <a:off x="56467" y="6350965"/>
            <a:ext cx="90547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*Salesforce Implementation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– Assisting with an ORH wide deployment of Salesforce to work more efficiently and share data across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programs and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regional teams.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8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8648DE-3B26-4002-9092-87A739EB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5F325A-E5DE-4D60-A6A4-1F43C1C0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Goals for the HIT Team?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D497D6-226F-48A2-B6AE-530AF4C27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/>
              <a:t>Percentage of ORH-Funded Practices that have </a:t>
            </a:r>
            <a:r>
              <a:rPr lang="en-US" sz="2400" b="1" i="1" u="sng" dirty="0"/>
              <a:t>Implemented an Electronic Health Record (EHR) </a:t>
            </a:r>
            <a:r>
              <a:rPr lang="en-US" sz="2400" dirty="0"/>
              <a:t>System in their Practice</a:t>
            </a:r>
          </a:p>
          <a:p>
            <a:pPr algn="just"/>
            <a:r>
              <a:rPr lang="en-US" sz="2400" dirty="0"/>
              <a:t>Percentage of ORH-Funded Practices that have a </a:t>
            </a:r>
            <a:r>
              <a:rPr lang="en-US" sz="2400" b="1" i="1" u="sng" dirty="0"/>
              <a:t>signed Participation Agreement </a:t>
            </a:r>
            <a:r>
              <a:rPr lang="en-US" sz="2400" dirty="0"/>
              <a:t>to connect to the NC Health Connex</a:t>
            </a:r>
          </a:p>
          <a:p>
            <a:pPr algn="just"/>
            <a:r>
              <a:rPr lang="en-US" sz="2400" dirty="0"/>
              <a:t>Percentage of ORH-Funded Practices that have </a:t>
            </a:r>
            <a:r>
              <a:rPr lang="en-US" sz="2400" b="1" i="1" u="sng" dirty="0"/>
              <a:t>Achieved Connectivity</a:t>
            </a:r>
            <a:r>
              <a:rPr lang="en-US" sz="2400" dirty="0"/>
              <a:t> to the Health Information Exchange </a:t>
            </a:r>
          </a:p>
          <a:p>
            <a:pPr algn="just"/>
            <a:r>
              <a:rPr lang="en-US" sz="2400" dirty="0"/>
              <a:t>Percentage of ORH-Funded Practices that </a:t>
            </a:r>
            <a:r>
              <a:rPr lang="en-US" sz="2400" b="1" i="1" u="sng" dirty="0"/>
              <a:t>Utilize the NC HIE Value-Add Services </a:t>
            </a:r>
            <a:r>
              <a:rPr lang="en-US" sz="2400" dirty="0"/>
              <a:t>– Clinical Notifications, and Disease Registry.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038BC-69DF-44FB-84E4-247ABD1DB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467" y="5816600"/>
            <a:ext cx="2815242" cy="10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7325" y="3624452"/>
            <a:ext cx="7597521" cy="2163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6057" y="1162049"/>
            <a:ext cx="3783330" cy="332303"/>
          </a:xfrm>
          <a:prstGeom prst="rect">
            <a:avLst/>
          </a:prstGeom>
        </p:spPr>
        <p:txBody>
          <a:bodyPr vert="horz" wrap="square" lIns="0" tIns="9049" rIns="0" bIns="0" rtlCol="0" anchor="t" anchorCtr="0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pc="-4" dirty="0">
                <a:solidFill>
                  <a:srgbClr val="4F869F"/>
                </a:solidFill>
                <a:latin typeface="+mn-lt"/>
              </a:rPr>
              <a:t>What Does the Law</a:t>
            </a:r>
            <a:r>
              <a:rPr spc="4" dirty="0">
                <a:solidFill>
                  <a:srgbClr val="4F869F"/>
                </a:solidFill>
                <a:latin typeface="+mn-lt"/>
              </a:rPr>
              <a:t> </a:t>
            </a:r>
            <a:r>
              <a:rPr spc="-4" dirty="0">
                <a:solidFill>
                  <a:srgbClr val="4F869F"/>
                </a:solidFill>
                <a:latin typeface="+mn-lt"/>
              </a:rPr>
              <a:t>Mandate?</a:t>
            </a:r>
            <a:endParaRPr dirty="0"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487" y="1632013"/>
            <a:ext cx="8642985" cy="19922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61925" defTabSz="685800">
              <a:spcBef>
                <a:spcPts val="75"/>
              </a:spcBef>
              <a:defRPr/>
            </a:pP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Hospitals as defined by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G.S.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131E-176(3), doctors (licensed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to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practice under Article 1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of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Chapter 90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of the 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General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Statutes),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and mid-level practitioners </a:t>
            </a:r>
            <a:r>
              <a:rPr sz="1350" spc="-11" dirty="0">
                <a:solidFill>
                  <a:prstClr val="black"/>
                </a:solidFill>
                <a:latin typeface="Calibri"/>
                <a:cs typeface="Arial"/>
              </a:rPr>
              <a:t>who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provide Medicaid services and </a:t>
            </a:r>
            <a:r>
              <a:rPr sz="1350" spc="-11" dirty="0">
                <a:solidFill>
                  <a:prstClr val="black"/>
                </a:solidFill>
                <a:latin typeface="Calibri"/>
                <a:cs typeface="Arial"/>
              </a:rPr>
              <a:t>who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have </a:t>
            </a:r>
            <a:r>
              <a:rPr sz="1350" spc="-8" dirty="0">
                <a:solidFill>
                  <a:prstClr val="black"/>
                </a:solidFill>
                <a:latin typeface="Calibri"/>
                <a:cs typeface="Arial"/>
              </a:rPr>
              <a:t>an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electronic health  record </a:t>
            </a:r>
            <a:r>
              <a:rPr sz="1350" spc="-11" dirty="0">
                <a:solidFill>
                  <a:prstClr val="black"/>
                </a:solidFill>
                <a:latin typeface="Calibri"/>
                <a:cs typeface="Arial"/>
              </a:rPr>
              <a:t>were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required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to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connect by June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1,</a:t>
            </a:r>
            <a:r>
              <a:rPr sz="1350" spc="60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2018.</a:t>
            </a:r>
            <a:endParaRPr sz="1350" dirty="0">
              <a:solidFill>
                <a:prstClr val="black"/>
              </a:solidFill>
              <a:latin typeface="Calibri"/>
              <a:cs typeface="Arial"/>
            </a:endParaRPr>
          </a:p>
          <a:p>
            <a:pPr defTabSz="685800">
              <a:spcBef>
                <a:spcPts val="4"/>
              </a:spcBef>
              <a:defRPr/>
            </a:pPr>
            <a:endParaRPr sz="135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marL="9525" defTabSz="685800">
              <a:spcBef>
                <a:spcPts val="4"/>
              </a:spcBef>
              <a:defRPr/>
            </a:pPr>
            <a:r>
              <a:rPr sz="1350" spc="-4" dirty="0">
                <a:solidFill>
                  <a:srgbClr val="FF0000"/>
                </a:solidFill>
                <a:latin typeface="Calibri"/>
                <a:cs typeface="Arial"/>
              </a:rPr>
              <a:t>All other providers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of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Medicaid and state-funded services shall connect by June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1,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2019</a:t>
            </a:r>
            <a:r>
              <a:rPr sz="1350" spc="98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except</a:t>
            </a:r>
            <a:r>
              <a:rPr lang="en-US" sz="1350" spc="-4" dirty="0">
                <a:solidFill>
                  <a:prstClr val="black"/>
                </a:solidFill>
                <a:latin typeface="Calibri"/>
                <a:cs typeface="Arial"/>
              </a:rPr>
              <a:t>:</a:t>
            </a:r>
            <a:endParaRPr sz="1350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224314" indent="-214789" defTabSz="685800">
              <a:spcBef>
                <a:spcPts val="1350"/>
              </a:spcBef>
              <a:buFontTx/>
              <a:buChar char="•"/>
              <a:tabLst>
                <a:tab pos="224314" algn="l"/>
                <a:tab pos="224790" algn="l"/>
              </a:tabLst>
              <a:defRPr/>
            </a:pP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Dentists and ambulatory surgical centers are required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to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submit clinical and demographic data by June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1,</a:t>
            </a:r>
            <a:r>
              <a:rPr sz="1350" spc="191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2021</a:t>
            </a:r>
            <a:endParaRPr sz="1350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224314" marR="3810" indent="-214789" defTabSz="685800">
              <a:spcBef>
                <a:spcPts val="1054"/>
              </a:spcBef>
              <a:buFontTx/>
              <a:buChar char="•"/>
              <a:tabLst>
                <a:tab pos="224314" algn="l"/>
                <a:tab pos="224790" algn="l"/>
              </a:tabLst>
              <a:defRPr/>
            </a:pP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Pharmacies are required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to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submit claims data pertaining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to State 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services once per day by June 1, 2021</a:t>
            </a:r>
            <a:r>
              <a:rPr lang="en-US" sz="1350" spc="-4" dirty="0">
                <a:solidFill>
                  <a:prstClr val="black"/>
                </a:solidFill>
                <a:latin typeface="Calibri"/>
                <a:cs typeface="Arial"/>
              </a:rPr>
              <a:t>,</a:t>
            </a:r>
            <a:r>
              <a:rPr sz="1350" spc="-4" dirty="0">
                <a:solidFill>
                  <a:prstClr val="black"/>
                </a:solidFill>
                <a:latin typeface="Calibri"/>
                <a:cs typeface="Arial"/>
              </a:rPr>
              <a:t> using  pharmacy industry standardized</a:t>
            </a:r>
            <a:r>
              <a:rPr sz="1350" spc="30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sz="1350" dirty="0">
                <a:solidFill>
                  <a:prstClr val="black"/>
                </a:solidFill>
                <a:latin typeface="Calibri"/>
                <a:cs typeface="Arial"/>
              </a:rPr>
              <a:t>formats</a:t>
            </a:r>
          </a:p>
        </p:txBody>
      </p:sp>
    </p:spTree>
    <p:extLst>
      <p:ext uri="{BB962C8B-B14F-4D97-AF65-F5344CB8AC3E}">
        <p14:creationId xmlns:p14="http://schemas.microsoft.com/office/powerpoint/2010/main" val="192435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Connected Mean?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meet the state’s mandate, a Medicaid provider is </a:t>
            </a:r>
            <a:r>
              <a:rPr lang="en-US" sz="2400" b="1" dirty="0"/>
              <a:t>“connected” </a:t>
            </a:r>
            <a:r>
              <a:rPr lang="en-US" sz="2400" dirty="0"/>
              <a:t>when:</a:t>
            </a:r>
          </a:p>
          <a:p>
            <a:pPr lvl="1"/>
            <a:r>
              <a:rPr lang="en-US" sz="2400" dirty="0"/>
              <a:t>Its clinical and demographic information pertaining to services paid for by Medicaid and other State-funded health care funds are being sent to NC HealthConnex, at least daily.</a:t>
            </a:r>
          </a:p>
          <a:p>
            <a:pPr lvl="1"/>
            <a:r>
              <a:rPr lang="en-US" sz="2400" dirty="0"/>
              <a:t>Either through a direct connection or via a hub (i.e., a larger system with which it participates, another regional HIE with which it participates or an EHR vendor). </a:t>
            </a:r>
          </a:p>
          <a:p>
            <a:pPr lvl="1"/>
            <a:r>
              <a:rPr lang="en-US" sz="2400" dirty="0"/>
              <a:t>Participation agreements signed with the designated entity would need to list all affiliate connections.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9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519" y="263922"/>
            <a:ext cx="7478614" cy="658539"/>
          </a:xfrm>
        </p:spPr>
        <p:txBody>
          <a:bodyPr>
            <a:normAutofit/>
          </a:bodyPr>
          <a:lstStyle/>
          <a:p>
            <a:pPr algn="ctr"/>
            <a:r>
              <a:rPr lang="en-US" sz="2401" dirty="0"/>
              <a:t>What is Health Information Exchange (HIE)?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endParaRPr lang="uk-UA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464971" y="888694"/>
            <a:ext cx="830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983"/>
            <a:r>
              <a:rPr lang="en-US" dirty="0">
                <a:solidFill>
                  <a:prstClr val="black"/>
                </a:solidFill>
                <a:latin typeface="Arial"/>
              </a:rPr>
              <a:t>A Health Information Exchange (HIE) is a secure, electronic network that gives authorized health care providers the ability to access and share health-related information across a statewide information highway.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57628" y="3415353"/>
            <a:ext cx="2101936" cy="1160336"/>
            <a:chOff x="4465240" y="4000554"/>
            <a:chExt cx="3146559" cy="1651002"/>
          </a:xfrm>
        </p:grpSpPr>
        <p:sp>
          <p:nvSpPr>
            <p:cNvPr id="7" name="Freeform 6"/>
            <p:cNvSpPr/>
            <p:nvPr/>
          </p:nvSpPr>
          <p:spPr>
            <a:xfrm>
              <a:off x="6124836" y="4000554"/>
              <a:ext cx="1486963" cy="1486963"/>
            </a:xfrm>
            <a:custGeom>
              <a:avLst/>
              <a:gdLst>
                <a:gd name="connsiteX0" fmla="*/ 0 w 934127"/>
                <a:gd name="connsiteY0" fmla="*/ 467064 h 934127"/>
                <a:gd name="connsiteX1" fmla="*/ 467064 w 934127"/>
                <a:gd name="connsiteY1" fmla="*/ 0 h 934127"/>
                <a:gd name="connsiteX2" fmla="*/ 934128 w 934127"/>
                <a:gd name="connsiteY2" fmla="*/ 467064 h 934127"/>
                <a:gd name="connsiteX3" fmla="*/ 467064 w 934127"/>
                <a:gd name="connsiteY3" fmla="*/ 934128 h 934127"/>
                <a:gd name="connsiteX4" fmla="*/ 0 w 934127"/>
                <a:gd name="connsiteY4" fmla="*/ 467064 h 93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127" h="934127">
                  <a:moveTo>
                    <a:pt x="0" y="467064"/>
                  </a:moveTo>
                  <a:cubicBezTo>
                    <a:pt x="0" y="209112"/>
                    <a:pt x="209112" y="0"/>
                    <a:pt x="467064" y="0"/>
                  </a:cubicBezTo>
                  <a:cubicBezTo>
                    <a:pt x="725016" y="0"/>
                    <a:pt x="934128" y="209112"/>
                    <a:pt x="934128" y="467064"/>
                  </a:cubicBezTo>
                  <a:cubicBezTo>
                    <a:pt x="934128" y="725016"/>
                    <a:pt x="725016" y="934128"/>
                    <a:pt x="467064" y="934128"/>
                  </a:cubicBezTo>
                  <a:cubicBezTo>
                    <a:pt x="209112" y="934128"/>
                    <a:pt x="0" y="725016"/>
                    <a:pt x="0" y="4670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442" tIns="116442" rIns="116442" bIns="116442" numCol="1" spcCol="1270" anchor="ctr" anchorCtr="0">
              <a:noAutofit/>
            </a:bodyPr>
            <a:lstStyle/>
            <a:p>
              <a:pPr algn="ctr" defTabSz="9670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76" dirty="0">
                  <a:solidFill>
                    <a:prstClr val="white"/>
                  </a:solidFill>
                  <a:latin typeface="Arial"/>
                </a:rPr>
                <a:t>HIE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13150786" flipV="1">
              <a:off x="5210362" y="4162394"/>
              <a:ext cx="1014647" cy="92324"/>
            </a:xfrm>
            <a:custGeom>
              <a:avLst/>
              <a:gdLst>
                <a:gd name="connsiteX0" fmla="*/ 0 w 282457"/>
                <a:gd name="connsiteY0" fmla="*/ 16525 h 33050"/>
                <a:gd name="connsiteX1" fmla="*/ 282457 w 282457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457" h="33050">
                  <a:moveTo>
                    <a:pt x="0" y="16525"/>
                  </a:moveTo>
                  <a:lnTo>
                    <a:pt x="282457" y="16525"/>
                  </a:lnTo>
                </a:path>
              </a:pathLst>
            </a:custGeom>
            <a:noFill/>
            <a:ln w="38100"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179" tIns="7100" rIns="110180" bIns="7100" numCol="1" spcCol="1270" anchor="ctr" anchorCtr="0">
              <a:noAutofit/>
            </a:bodyPr>
            <a:lstStyle/>
            <a:p>
              <a:pPr algn="ctr" defTabSz="1667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8275793">
              <a:off x="5195870" y="5395095"/>
              <a:ext cx="1200802" cy="256461"/>
            </a:xfrm>
            <a:custGeom>
              <a:avLst/>
              <a:gdLst>
                <a:gd name="connsiteX0" fmla="*/ 0 w 282457"/>
                <a:gd name="connsiteY0" fmla="*/ 16525 h 33050"/>
                <a:gd name="connsiteX1" fmla="*/ 282457 w 282457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457" h="33050">
                  <a:moveTo>
                    <a:pt x="0" y="16525"/>
                  </a:moveTo>
                  <a:lnTo>
                    <a:pt x="282457" y="16525"/>
                  </a:lnTo>
                </a:path>
              </a:pathLst>
            </a:custGeom>
            <a:noFill/>
            <a:ln w="38100"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179" tIns="7100" rIns="110180" bIns="7100" numCol="1" spcCol="1270" anchor="ctr" anchorCtr="0">
              <a:noAutofit/>
            </a:bodyPr>
            <a:lstStyle/>
            <a:p>
              <a:pPr algn="ctr" defTabSz="1667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65240" y="4760573"/>
              <a:ext cx="1676390" cy="92892"/>
            </a:xfrm>
            <a:custGeom>
              <a:avLst/>
              <a:gdLst>
                <a:gd name="connsiteX0" fmla="*/ 0 w 282457"/>
                <a:gd name="connsiteY0" fmla="*/ 16525 h 33050"/>
                <a:gd name="connsiteX1" fmla="*/ 282457 w 282457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457" h="33050">
                  <a:moveTo>
                    <a:pt x="282457" y="16525"/>
                  </a:moveTo>
                  <a:lnTo>
                    <a:pt x="0" y="16525"/>
                  </a:lnTo>
                </a:path>
              </a:pathLst>
            </a:custGeom>
            <a:noFill/>
            <a:ln w="38100"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180" tIns="7101" rIns="110180" bIns="7100" numCol="1" spcCol="1270" anchor="ctr" anchorCtr="0">
              <a:noAutofit/>
            </a:bodyPr>
            <a:lstStyle/>
            <a:p>
              <a:pPr algn="ctr" defTabSz="1667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 rot="5400000">
            <a:off x="3765342" y="4688197"/>
            <a:ext cx="441673" cy="34298"/>
          </a:xfrm>
          <a:custGeom>
            <a:avLst/>
            <a:gdLst>
              <a:gd name="connsiteX0" fmla="*/ 0 w 282457"/>
              <a:gd name="connsiteY0" fmla="*/ 16525 h 33050"/>
              <a:gd name="connsiteX1" fmla="*/ 282457 w 282457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457" h="33050">
                <a:moveTo>
                  <a:pt x="0" y="16525"/>
                </a:moveTo>
                <a:lnTo>
                  <a:pt x="282457" y="16525"/>
                </a:lnTo>
              </a:path>
            </a:pathLst>
          </a:custGeom>
          <a:noFill/>
          <a:ln w="38100">
            <a:prstDash val="sysDot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179" tIns="7100" rIns="110180" bIns="7100" numCol="1" spcCol="1270" anchor="ctr" anchorCtr="0">
            <a:noAutofit/>
          </a:bodyPr>
          <a:lstStyle/>
          <a:p>
            <a:pPr algn="ctr" defTabSz="1667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</a:endParaRPr>
          </a:p>
        </p:txBody>
      </p:sp>
      <p:sp>
        <p:nvSpPr>
          <p:cNvPr id="26" name="Freeform 25"/>
          <p:cNvSpPr/>
          <p:nvPr/>
        </p:nvSpPr>
        <p:spPr>
          <a:xfrm rot="5400000" flipV="1">
            <a:off x="3805727" y="3222102"/>
            <a:ext cx="353247" cy="34298"/>
          </a:xfrm>
          <a:custGeom>
            <a:avLst/>
            <a:gdLst>
              <a:gd name="connsiteX0" fmla="*/ 0 w 282457"/>
              <a:gd name="connsiteY0" fmla="*/ 16525 h 33050"/>
              <a:gd name="connsiteX1" fmla="*/ 282457 w 282457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457" h="33050">
                <a:moveTo>
                  <a:pt x="0" y="16525"/>
                </a:moveTo>
                <a:lnTo>
                  <a:pt x="282457" y="16525"/>
                </a:lnTo>
              </a:path>
            </a:pathLst>
          </a:custGeom>
          <a:noFill/>
          <a:ln w="38100">
            <a:prstDash val="sysDot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179" tIns="7100" rIns="110180" bIns="7100" numCol="1" spcCol="1270" anchor="ctr" anchorCtr="0">
            <a:noAutofit/>
          </a:bodyPr>
          <a:lstStyle/>
          <a:p>
            <a:pPr algn="ctr" defTabSz="1667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</a:endParaRPr>
          </a:p>
        </p:txBody>
      </p:sp>
      <p:sp>
        <p:nvSpPr>
          <p:cNvPr id="27" name="Freeform 26"/>
          <p:cNvSpPr/>
          <p:nvPr/>
        </p:nvSpPr>
        <p:spPr>
          <a:xfrm rot="19620009">
            <a:off x="4338886" y="3444020"/>
            <a:ext cx="757738" cy="78747"/>
          </a:xfrm>
          <a:custGeom>
            <a:avLst/>
            <a:gdLst>
              <a:gd name="connsiteX0" fmla="*/ 0 w 282457"/>
              <a:gd name="connsiteY0" fmla="*/ 16525 h 33050"/>
              <a:gd name="connsiteX1" fmla="*/ 282457 w 282457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457" h="33050">
                <a:moveTo>
                  <a:pt x="0" y="16525"/>
                </a:moveTo>
                <a:lnTo>
                  <a:pt x="282457" y="16525"/>
                </a:lnTo>
              </a:path>
            </a:pathLst>
          </a:custGeom>
          <a:noFill/>
          <a:ln w="38100">
            <a:prstDash val="sysDot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179" tIns="7100" rIns="110180" bIns="7100" numCol="1" spcCol="1270" anchor="ctr" anchorCtr="0">
            <a:noAutofit/>
          </a:bodyPr>
          <a:lstStyle/>
          <a:p>
            <a:pPr algn="ctr" defTabSz="1667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475865" y="3938323"/>
            <a:ext cx="977652" cy="114397"/>
          </a:xfrm>
          <a:custGeom>
            <a:avLst/>
            <a:gdLst>
              <a:gd name="connsiteX0" fmla="*/ 0 w 282457"/>
              <a:gd name="connsiteY0" fmla="*/ 16525 h 33050"/>
              <a:gd name="connsiteX1" fmla="*/ 282457 w 282457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457" h="33050">
                <a:moveTo>
                  <a:pt x="282457" y="16525"/>
                </a:moveTo>
                <a:lnTo>
                  <a:pt x="0" y="16525"/>
                </a:lnTo>
              </a:path>
            </a:pathLst>
          </a:custGeom>
          <a:noFill/>
          <a:ln w="38100">
            <a:prstDash val="sysDot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180" tIns="7101" rIns="110180" bIns="7100" numCol="1" spcCol="1270" anchor="ctr" anchorCtr="0">
            <a:noAutofit/>
          </a:bodyPr>
          <a:lstStyle/>
          <a:p>
            <a:pPr algn="ctr" defTabSz="1667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</a:endParaRPr>
          </a:p>
        </p:txBody>
      </p:sp>
      <p:sp>
        <p:nvSpPr>
          <p:cNvPr id="29" name="Freeform 28"/>
          <p:cNvSpPr/>
          <p:nvPr/>
        </p:nvSpPr>
        <p:spPr>
          <a:xfrm rot="13033639">
            <a:off x="4287597" y="4352696"/>
            <a:ext cx="656461" cy="60738"/>
          </a:xfrm>
          <a:custGeom>
            <a:avLst/>
            <a:gdLst>
              <a:gd name="connsiteX0" fmla="*/ 0 w 282457"/>
              <a:gd name="connsiteY0" fmla="*/ 16525 h 33050"/>
              <a:gd name="connsiteX1" fmla="*/ 282457 w 282457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457" h="33050">
                <a:moveTo>
                  <a:pt x="0" y="16525"/>
                </a:moveTo>
                <a:lnTo>
                  <a:pt x="282457" y="16525"/>
                </a:lnTo>
              </a:path>
            </a:pathLst>
          </a:custGeom>
          <a:noFill/>
          <a:ln w="38100">
            <a:prstDash val="sysDot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179" tIns="7100" rIns="110180" bIns="7100" numCol="1" spcCol="1270" anchor="ctr" anchorCtr="0">
            <a:noAutofit/>
          </a:bodyPr>
          <a:lstStyle/>
          <a:p>
            <a:pPr algn="ctr" defTabSz="1667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2231" y="3477415"/>
            <a:ext cx="772936" cy="75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50538" y="4256076"/>
            <a:ext cx="1269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91"/>
            <a:r>
              <a:rPr lang="en-US" sz="1200" dirty="0">
                <a:solidFill>
                  <a:prstClr val="black"/>
                </a:solidFill>
                <a:latin typeface="Arial"/>
              </a:rPr>
              <a:t>labs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6577" y="2430019"/>
            <a:ext cx="708906" cy="74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massdigitalhealth.org/sites/mehi/files/images/Use_Cases/Tools/Icon%20Pharmacy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42" y="2159032"/>
            <a:ext cx="686123" cy="68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6947" y="2710947"/>
            <a:ext cx="740921" cy="718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avmiller1\Downloads\Icon Specialty Car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90" y="4477271"/>
            <a:ext cx="706599" cy="82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153574" y="3117036"/>
            <a:ext cx="126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91"/>
            <a:r>
              <a:rPr lang="en-US" sz="1200" dirty="0">
                <a:solidFill>
                  <a:srgbClr val="4F87A0">
                    <a:lumMod val="50000"/>
                  </a:srgbClr>
                </a:solidFill>
                <a:latin typeface="Arial"/>
              </a:rPr>
              <a:t>ambulatory care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6292" y="2783120"/>
            <a:ext cx="1269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91"/>
            <a:r>
              <a:rPr lang="en-US" sz="1200" dirty="0">
                <a:solidFill>
                  <a:srgbClr val="4F87A0">
                    <a:lumMod val="50000"/>
                  </a:srgbClr>
                </a:solidFill>
                <a:latin typeface="Arial"/>
              </a:rPr>
              <a:t>pharmacy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8137" y="3365108"/>
            <a:ext cx="139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91"/>
            <a:r>
              <a:rPr lang="en-US" sz="1200" dirty="0">
                <a:solidFill>
                  <a:srgbClr val="4F87A0">
                    <a:lumMod val="50000"/>
                  </a:srgbClr>
                </a:solidFill>
                <a:latin typeface="Arial"/>
              </a:rPr>
              <a:t>behavioral health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4690" y="5307191"/>
            <a:ext cx="139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91"/>
            <a:r>
              <a:rPr lang="en-US" sz="1200" dirty="0">
                <a:solidFill>
                  <a:prstClr val="black"/>
                </a:solidFill>
                <a:latin typeface="Arial"/>
              </a:rPr>
              <a:t>specialists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4134" y="4549122"/>
            <a:ext cx="1145556" cy="81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http://massdigitalhealth.org/sites/mehi/files/images/Use_Cases/Tools/Icon%20Hospital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94" y="4720063"/>
            <a:ext cx="771514" cy="76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massdigitalhealth.org/sites/mehi/files/images/Use_Cases/Tools/Icon%20Public%20Health%20Registry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19" y="3704374"/>
            <a:ext cx="727955" cy="73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661194" y="4364224"/>
            <a:ext cx="139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91"/>
            <a:r>
              <a:rPr lang="en-US" sz="1200" dirty="0">
                <a:solidFill>
                  <a:prstClr val="black"/>
                </a:solidFill>
                <a:latin typeface="Arial"/>
              </a:rPr>
              <a:t>public health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10295" y="5493087"/>
            <a:ext cx="139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91"/>
            <a:r>
              <a:rPr lang="en-US" sz="1200" dirty="0">
                <a:solidFill>
                  <a:prstClr val="black"/>
                </a:solidFill>
                <a:latin typeface="Arial"/>
              </a:rPr>
              <a:t>hospitals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18996" y="5312939"/>
            <a:ext cx="139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91"/>
            <a:r>
              <a:rPr lang="en-US" sz="1200" dirty="0">
                <a:solidFill>
                  <a:srgbClr val="4F87A0">
                    <a:lumMod val="50000"/>
                  </a:srgbClr>
                </a:solidFill>
                <a:latin typeface="Arial"/>
              </a:rPr>
              <a:t>long term care</a:t>
            </a:r>
          </a:p>
        </p:txBody>
      </p:sp>
    </p:spTree>
    <p:extLst>
      <p:ext uri="{BB962C8B-B14F-4D97-AF65-F5344CB8AC3E}">
        <p14:creationId xmlns:p14="http://schemas.microsoft.com/office/powerpoint/2010/main" val="361839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84" y="1324580"/>
            <a:ext cx="4430433" cy="5256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2" y="846202"/>
            <a:ext cx="8865528" cy="34298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is NC HealthConnex?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342991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926" y="2134329"/>
            <a:ext cx="7414113" cy="985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70" marR="0" lvl="0" indent="-214370" algn="l" defTabSz="34299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34299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34299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186" y="1539951"/>
            <a:ext cx="488475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 Carolina’s state-designated Health Information Exchange.</a:t>
            </a:r>
          </a:p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tool to facilitate conversations between all health care provider types across the state to break down the silos between existing networks. </a:t>
            </a:r>
          </a:p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8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NCHealthConnex 1">
      <a:dk1>
        <a:sysClr val="windowText" lastClr="000000"/>
      </a:dk1>
      <a:lt1>
        <a:sysClr val="window" lastClr="FFFFFF"/>
      </a:lt1>
      <a:dk2>
        <a:srgbClr val="4F87A0"/>
      </a:dk2>
      <a:lt2>
        <a:srgbClr val="EEECE1"/>
      </a:lt2>
      <a:accent1>
        <a:srgbClr val="4F87A0"/>
      </a:accent1>
      <a:accent2>
        <a:srgbClr val="0B3C61"/>
      </a:accent2>
      <a:accent3>
        <a:srgbClr val="789B4A"/>
      </a:accent3>
      <a:accent4>
        <a:srgbClr val="672E6B"/>
      </a:accent4>
      <a:accent5>
        <a:srgbClr val="D86018"/>
      </a:accent5>
      <a:accent6>
        <a:srgbClr val="FFFFFF"/>
      </a:accent6>
      <a:hlink>
        <a:srgbClr val="0000FF"/>
      </a:hlink>
      <a:folHlink>
        <a:srgbClr val="672E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6E879EB8C1D4428F96B19E9D08EEB3" ma:contentTypeVersion="5" ma:contentTypeDescription="Create a new document." ma:contentTypeScope="" ma:versionID="feec1ea83b0ed5f403cd4ffbe66fc5c0">
  <xsd:schema xmlns:xsd="http://www.w3.org/2001/XMLSchema" xmlns:xs="http://www.w3.org/2001/XMLSchema" xmlns:p="http://schemas.microsoft.com/office/2006/metadata/properties" xmlns:ns1="http://schemas.microsoft.com/sharepoint/v3" xmlns:ns2="5cbead4a-54b0-4cfa-b36e-3e4d3f2b1d8e" xmlns:ns3="8109aa5e-80f5-4785-8c92-b8641f06f5e8" targetNamespace="http://schemas.microsoft.com/office/2006/metadata/properties" ma:root="true" ma:fieldsID="f608f1897f408ff62aa361ca82253c69" ns1:_="" ns2:_="" ns3:_="">
    <xsd:import namespace="http://schemas.microsoft.com/sharepoint/v3"/>
    <xsd:import namespace="5cbead4a-54b0-4cfa-b36e-3e4d3f2b1d8e"/>
    <xsd:import namespace="8109aa5e-80f5-4785-8c92-b8641f06f5e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ead4a-54b0-4cfa-b36e-3e4d3f2b1d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9aa5e-80f5-4785-8c92-b8641f06f5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0D9FB6-35F1-4888-9A9E-BA42B9B758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4E0C11-FDD3-4ED1-9F1C-F9A9F695BEDB}">
  <ds:schemaRefs>
    <ds:schemaRef ds:uri="http://schemas.microsoft.com/office/infopath/2007/PartnerControls"/>
    <ds:schemaRef ds:uri="8109aa5e-80f5-4785-8c92-b8641f06f5e8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5cbead4a-54b0-4cfa-b36e-3e4d3f2b1d8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B96489-F106-4856-8C97-1CC612F06F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bead4a-54b0-4cfa-b36e-3e4d3f2b1d8e"/>
    <ds:schemaRef ds:uri="8109aa5e-80f5-4785-8c92-b8641f06f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7980</TotalTime>
  <Words>910</Words>
  <Application>Microsoft Office PowerPoint</Application>
  <PresentationFormat>On-screen Show (4:3)</PresentationFormat>
  <Paragraphs>101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Times New Roman</vt:lpstr>
      <vt:lpstr>3_Office Theme</vt:lpstr>
      <vt:lpstr>2_Office Theme</vt:lpstr>
      <vt:lpstr>1_Office Theme</vt:lpstr>
      <vt:lpstr>Office Theme</vt:lpstr>
      <vt:lpstr>PowerPoint Presentation</vt:lpstr>
      <vt:lpstr>Programs at ORH</vt:lpstr>
      <vt:lpstr>About the ORH HIT Team – What do we do?</vt:lpstr>
      <vt:lpstr>PowerPoint Presentation</vt:lpstr>
      <vt:lpstr>What are the Goals for the HIT Team?</vt:lpstr>
      <vt:lpstr>What Does the Law Mandate?</vt:lpstr>
      <vt:lpstr>What Does Connected Mean?</vt:lpstr>
      <vt:lpstr>What is Health Information Exchange (HIE)?</vt:lpstr>
      <vt:lpstr>What is NC HealthConnex? </vt:lpstr>
      <vt:lpstr>How do we track progress?</vt:lpstr>
      <vt:lpstr>NC Office of Rural Health Service Area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Bell, Eric</cp:lastModifiedBy>
  <cp:revision>467</cp:revision>
  <cp:lastPrinted>2019-01-31T14:51:38Z</cp:lastPrinted>
  <dcterms:created xsi:type="dcterms:W3CDTF">2015-07-07T20:02:11Z</dcterms:created>
  <dcterms:modified xsi:type="dcterms:W3CDTF">2025-01-15T13:50:20Z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0x010100A26E879EB8C1D4428F96B19E9D08EEB3</vt:lpwstr>
  </property>
</Properties>
</file>