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4.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5.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6.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7.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8.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9.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10.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11.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12.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13.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14.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15.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16.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17.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notesSlides/notesSlide18.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notesSlides/notesSlide19.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20.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notesSlides/notesSlide21.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22.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notesSlides/notesSlide23.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24.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notesSlides/notesSlide25.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notesSlides/notesSlide26.xml" ContentType="application/vnd.openxmlformats-officedocument.presentationml.notesSlid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notesSlides/notesSlide27.xml" ContentType="application/vnd.openxmlformats-officedocument.presentationml.notesSlide+xml"/>
  <Override PartName="/ppt/tags/tag91.xml" ContentType="application/vnd.openxmlformats-officedocument.presentationml.tags+xml"/>
  <Override PartName="/ppt/notesSlides/notesSlide28.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notesSlides/notesSlide29.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30.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notesSlides/notesSlide31.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notesSlides/notesSlide32.xml" ContentType="application/vnd.openxmlformats-officedocument.presentationml.notesSlide+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notesSlides/notesSlide33.xml" ContentType="application/vnd.openxmlformats-officedocument.presentationml.notesSlide+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notesSlides/notesSlide34.xml" ContentType="application/vnd.openxmlformats-officedocument.presentationml.notesSlide+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notesSlides/notesSlide35.xml" ContentType="application/vnd.openxmlformats-officedocument.presentationml.notesSlide+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notesSlides/notesSlide36.xml" ContentType="application/vnd.openxmlformats-officedocument.presentationml.notesSlide+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notesSlides/notesSlide37.xml" ContentType="application/vnd.openxmlformats-officedocument.presentationml.notesSlide+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notesSlides/notesSlide38.xml" ContentType="application/vnd.openxmlformats-officedocument.presentationml.notesSlide+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notesSlides/notesSlide39.xml" ContentType="application/vnd.openxmlformats-officedocument.presentationml.notesSlide+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notesSlides/notesSlide40.xml" ContentType="application/vnd.openxmlformats-officedocument.presentationml.notesSlide+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notesSlides/notesSlide41.xml" ContentType="application/vnd.openxmlformats-officedocument.presentationml.notesSlid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notesSlides/notesSlide42.xml" ContentType="application/vnd.openxmlformats-officedocument.presentationml.notesSlide+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notesSlides/notesSlide43.xml" ContentType="application/vnd.openxmlformats-officedocument.presentationml.notesSlide+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notesSlides/notesSlide44.xml" ContentType="application/vnd.openxmlformats-officedocument.presentationml.notesSlide+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notesSlides/notesSlide45.xml" ContentType="application/vnd.openxmlformats-officedocument.presentationml.notesSlide+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notesSlides/notesSlide46.xml" ContentType="application/vnd.openxmlformats-officedocument.presentationml.notesSlide+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notesSlides/notesSlide47.xml" ContentType="application/vnd.openxmlformats-officedocument.presentationml.notesSlide+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notesSlides/notesSlide48.xml" ContentType="application/vnd.openxmlformats-officedocument.presentationml.notesSlide+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49.xml" ContentType="application/vnd.openxmlformats-officedocument.presentationml.notesSlid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notesSlides/notesSlide50.xml" ContentType="application/vnd.openxmlformats-officedocument.presentationml.notesSlide+xml"/>
  <Override PartName="/ppt/tags/tag162.xml" ContentType="application/vnd.openxmlformats-officedocument.presentationml.tags+xml"/>
  <Override PartName="/ppt/tags/tag163.xml" ContentType="application/vnd.openxmlformats-officedocument.presentationml.tags+xml"/>
  <Override PartName="/ppt/notesSlides/notesSlide51.xml" ContentType="application/vnd.openxmlformats-officedocument.presentationml.notesSlid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notesSlides/notesSlide52.xml" ContentType="application/vnd.openxmlformats-officedocument.presentationml.notesSlide+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notesSlides/notesSlide53.xml" ContentType="application/vnd.openxmlformats-officedocument.presentationml.notesSlide+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notesSlides/notesSlide54.xml" ContentType="application/vnd.openxmlformats-officedocument.presentationml.notesSlide+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notesSlides/notesSlide55.xml" ContentType="application/vnd.openxmlformats-officedocument.presentationml.notesSlide+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notesSlides/notesSlide56.xml" ContentType="application/vnd.openxmlformats-officedocument.presentationml.notesSlide+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notesSlides/notesSlide57.xml" ContentType="application/vnd.openxmlformats-officedocument.presentationml.notesSlide+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notesSlides/notesSlide58.xml" ContentType="application/vnd.openxmlformats-officedocument.presentationml.notesSlide+xml"/>
  <Override PartName="/ppt/tags/tag186.xml" ContentType="application/vnd.openxmlformats-officedocument.presentationml.tags+xml"/>
  <Override PartName="/ppt/notesSlides/notesSlide59.xml" ContentType="application/vnd.openxmlformats-officedocument.presentationml.notesSlide+xml"/>
  <Override PartName="/ppt/tags/tag187.xml" ContentType="application/vnd.openxmlformats-officedocument.presentationml.tags+xml"/>
  <Override PartName="/ppt/notesSlides/notesSlide60.xml" ContentType="application/vnd.openxmlformats-officedocument.presentationml.notesSlide+xml"/>
  <Override PartName="/ppt/tags/tag188.xml" ContentType="application/vnd.openxmlformats-officedocument.presentationml.tags+xml"/>
  <Override PartName="/ppt/notesSlides/notesSlide61.xml" ContentType="application/vnd.openxmlformats-officedocument.presentationml.notesSlide+xml"/>
  <Override PartName="/ppt/tags/tag189.xml" ContentType="application/vnd.openxmlformats-officedocument.presentationml.tags+xml"/>
  <Override PartName="/ppt/notesSlides/notesSlide62.xml" ContentType="application/vnd.openxmlformats-officedocument.presentationml.notesSlide+xml"/>
  <Override PartName="/ppt/tags/tag190.xml" ContentType="application/vnd.openxmlformats-officedocument.presentationml.tags+xml"/>
  <Override PartName="/ppt/notesSlides/notesSlide63.xml" ContentType="application/vnd.openxmlformats-officedocument.presentationml.notesSlide+xml"/>
  <Override PartName="/ppt/tags/tag191.xml" ContentType="application/vnd.openxmlformats-officedocument.presentationml.tags+xml"/>
  <Override PartName="/ppt/notesSlides/notesSlide64.xml" ContentType="application/vnd.openxmlformats-officedocument.presentationml.notesSlide+xml"/>
  <Override PartName="/ppt/tags/tag192.xml" ContentType="application/vnd.openxmlformats-officedocument.presentationml.tags+xml"/>
  <Override PartName="/ppt/notesSlides/notesSlide65.xml" ContentType="application/vnd.openxmlformats-officedocument.presentationml.notesSlide+xml"/>
  <Override PartName="/ppt/tags/tag193.xml" ContentType="application/vnd.openxmlformats-officedocument.presentationml.tags+xml"/>
  <Override PartName="/ppt/notesSlides/notesSlide66.xml" ContentType="application/vnd.openxmlformats-officedocument.presentationml.notesSlide+xml"/>
  <Override PartName="/ppt/tags/tag194.xml" ContentType="application/vnd.openxmlformats-officedocument.presentationml.tags+xml"/>
  <Override PartName="/ppt/notesSlides/notesSlide67.xml" ContentType="application/vnd.openxmlformats-officedocument.presentationml.notesSlide+xml"/>
  <Override PartName="/ppt/tags/tag195.xml" ContentType="application/vnd.openxmlformats-officedocument.presentationml.tags+xml"/>
  <Override PartName="/ppt/notesSlides/notesSlide68.xml" ContentType="application/vnd.openxmlformats-officedocument.presentationml.notesSlide+xml"/>
  <Override PartName="/ppt/tags/tag196.xml" ContentType="application/vnd.openxmlformats-officedocument.presentationml.tags+xml"/>
  <Override PartName="/ppt/notesSlides/notesSlide69.xml" ContentType="application/vnd.openxmlformats-officedocument.presentationml.notesSlide+xml"/>
  <Override PartName="/ppt/tags/tag197.xml" ContentType="application/vnd.openxmlformats-officedocument.presentationml.tags+xml"/>
  <Override PartName="/ppt/notesSlides/notesSlide70.xml" ContentType="application/vnd.openxmlformats-officedocument.presentationml.notesSlide+xml"/>
  <Override PartName="/ppt/tags/tag198.xml" ContentType="application/vnd.openxmlformats-officedocument.presentationml.tags+xml"/>
  <Override PartName="/ppt/notesSlides/notesSlide71.xml" ContentType="application/vnd.openxmlformats-officedocument.presentationml.notesSlide+xml"/>
  <Override PartName="/ppt/tags/tag199.xml" ContentType="application/vnd.openxmlformats-officedocument.presentationml.tags+xml"/>
  <Override PartName="/ppt/notesSlides/notesSlide72.xml" ContentType="application/vnd.openxmlformats-officedocument.presentationml.notesSlide+xml"/>
  <Override PartName="/ppt/tags/tag200.xml" ContentType="application/vnd.openxmlformats-officedocument.presentationml.tags+xml"/>
  <Override PartName="/ppt/notesSlides/notesSlide73.xml" ContentType="application/vnd.openxmlformats-officedocument.presentationml.notesSlide+xml"/>
  <Override PartName="/ppt/tags/tag201.xml" ContentType="application/vnd.openxmlformats-officedocument.presentationml.tags+xml"/>
  <Override PartName="/ppt/notesSlides/notesSlide74.xml" ContentType="application/vnd.openxmlformats-officedocument.presentationml.notesSlide+xml"/>
  <Override PartName="/ppt/tags/tag202.xml" ContentType="application/vnd.openxmlformats-officedocument.presentationml.tags+xml"/>
  <Override PartName="/ppt/notesSlides/notesSlide75.xml" ContentType="application/vnd.openxmlformats-officedocument.presentationml.notesSlide+xml"/>
  <Override PartName="/ppt/tags/tag203.xml" ContentType="application/vnd.openxmlformats-officedocument.presentationml.tags+xml"/>
  <Override PartName="/ppt/notesSlides/notesSlide76.xml" ContentType="application/vnd.openxmlformats-officedocument.presentationml.notesSlide+xml"/>
  <Override PartName="/ppt/tags/tag204.xml" ContentType="application/vnd.openxmlformats-officedocument.presentationml.tags+xml"/>
  <Override PartName="/ppt/notesSlides/notesSlide77.xml" ContentType="application/vnd.openxmlformats-officedocument.presentationml.notesSlide+xml"/>
  <Override PartName="/ppt/tags/tag205.xml" ContentType="application/vnd.openxmlformats-officedocument.presentationml.tags+xml"/>
  <Override PartName="/ppt/notesSlides/notesSlide78.xml" ContentType="application/vnd.openxmlformats-officedocument.presentationml.notesSlide+xml"/>
  <Override PartName="/ppt/tags/tag206.xml" ContentType="application/vnd.openxmlformats-officedocument.presentationml.tags+xml"/>
  <Override PartName="/ppt/notesSlides/notesSlide79.xml" ContentType="application/vnd.openxmlformats-officedocument.presentationml.notesSlide+xml"/>
  <Override PartName="/ppt/tags/tag207.xml" ContentType="application/vnd.openxmlformats-officedocument.presentationml.tags+xml"/>
  <Override PartName="/ppt/notesSlides/notesSlide80.xml" ContentType="application/vnd.openxmlformats-officedocument.presentationml.notesSlide+xml"/>
  <Override PartName="/ppt/tags/tag208.xml" ContentType="application/vnd.openxmlformats-officedocument.presentationml.tags+xml"/>
  <Override PartName="/ppt/notesSlides/notesSlide81.xml" ContentType="application/vnd.openxmlformats-officedocument.presentationml.notesSlide+xml"/>
  <Override PartName="/ppt/tags/tag209.xml" ContentType="application/vnd.openxmlformats-officedocument.presentationml.tags+xml"/>
  <Override PartName="/ppt/notesSlides/notesSlide82.xml" ContentType="application/vnd.openxmlformats-officedocument.presentationml.notesSlide+xml"/>
  <Override PartName="/ppt/tags/tag210.xml" ContentType="application/vnd.openxmlformats-officedocument.presentationml.tags+xml"/>
  <Override PartName="/ppt/notesSlides/notesSlide83.xml" ContentType="application/vnd.openxmlformats-officedocument.presentationml.notesSlide+xml"/>
  <Override PartName="/ppt/tags/tag211.xml" ContentType="application/vnd.openxmlformats-officedocument.presentationml.tags+xml"/>
  <Override PartName="/ppt/notesSlides/notesSlide84.xml" ContentType="application/vnd.openxmlformats-officedocument.presentationml.notesSlide+xml"/>
  <Override PartName="/ppt/tags/tag212.xml" ContentType="application/vnd.openxmlformats-officedocument.presentationml.tags+xml"/>
  <Override PartName="/ppt/notesSlides/notesSlide85.xml" ContentType="application/vnd.openxmlformats-officedocument.presentationml.notesSlide+xml"/>
  <Override PartName="/ppt/tags/tag213.xml" ContentType="application/vnd.openxmlformats-officedocument.presentationml.tags+xml"/>
  <Override PartName="/ppt/notesSlides/notesSlide86.xml" ContentType="application/vnd.openxmlformats-officedocument.presentationml.notesSlide+xml"/>
  <Override PartName="/ppt/tags/tag214.xml" ContentType="application/vnd.openxmlformats-officedocument.presentationml.tags+xml"/>
  <Override PartName="/ppt/notesSlides/notesSlide87.xml" ContentType="application/vnd.openxmlformats-officedocument.presentationml.notesSlide+xml"/>
  <Override PartName="/ppt/tags/tag215.xml" ContentType="application/vnd.openxmlformats-officedocument.presentationml.tags+xml"/>
  <Override PartName="/ppt/notesSlides/notesSlide88.xml" ContentType="application/vnd.openxmlformats-officedocument.presentationml.notesSlide+xml"/>
  <Override PartName="/ppt/tags/tag216.xml" ContentType="application/vnd.openxmlformats-officedocument.presentationml.tags+xml"/>
  <Override PartName="/ppt/notesSlides/notesSlide89.xml" ContentType="application/vnd.openxmlformats-officedocument.presentationml.notesSlide+xml"/>
  <Override PartName="/ppt/tags/tag217.xml" ContentType="application/vnd.openxmlformats-officedocument.presentationml.tags+xml"/>
  <Override PartName="/ppt/notesSlides/notesSlide90.xml" ContentType="application/vnd.openxmlformats-officedocument.presentationml.notesSlide+xml"/>
  <Override PartName="/ppt/tags/tag218.xml" ContentType="application/vnd.openxmlformats-officedocument.presentationml.tags+xml"/>
  <Override PartName="/ppt/notesSlides/notesSlide91.xml" ContentType="application/vnd.openxmlformats-officedocument.presentationml.notesSlide+xml"/>
  <Override PartName="/ppt/tags/tag219.xml" ContentType="application/vnd.openxmlformats-officedocument.presentationml.tags+xml"/>
  <Override PartName="/ppt/notesSlides/notesSlide92.xml" ContentType="application/vnd.openxmlformats-officedocument.presentationml.notesSlide+xml"/>
  <Override PartName="/ppt/tags/tag220.xml" ContentType="application/vnd.openxmlformats-officedocument.presentationml.tags+xml"/>
  <Override PartName="/ppt/notesSlides/notesSlide93.xml" ContentType="application/vnd.openxmlformats-officedocument.presentationml.notesSlide+xml"/>
  <Override PartName="/ppt/tags/tag221.xml" ContentType="application/vnd.openxmlformats-officedocument.presentationml.tags+xml"/>
  <Override PartName="/ppt/notesSlides/notesSlide94.xml" ContentType="application/vnd.openxmlformats-officedocument.presentationml.notesSlide+xml"/>
  <Override PartName="/ppt/tags/tag222.xml" ContentType="application/vnd.openxmlformats-officedocument.presentationml.tags+xml"/>
  <Override PartName="/ppt/notesSlides/notesSlide95.xml" ContentType="application/vnd.openxmlformats-officedocument.presentationml.notesSlide+xml"/>
  <Override PartName="/ppt/tags/tag223.xml" ContentType="application/vnd.openxmlformats-officedocument.presentationml.tags+xml"/>
  <Override PartName="/ppt/notesSlides/notesSlide96.xml" ContentType="application/vnd.openxmlformats-officedocument.presentationml.notesSlide+xml"/>
  <Override PartName="/ppt/tags/tag224.xml" ContentType="application/vnd.openxmlformats-officedocument.presentationml.tags+xml"/>
  <Override PartName="/ppt/notesSlides/notesSlide97.xml" ContentType="application/vnd.openxmlformats-officedocument.presentationml.notesSlide+xml"/>
  <Override PartName="/ppt/tags/tag225.xml" ContentType="application/vnd.openxmlformats-officedocument.presentationml.tags+xml"/>
  <Override PartName="/ppt/notesSlides/notesSlide98.xml" ContentType="application/vnd.openxmlformats-officedocument.presentationml.notesSlide+xml"/>
  <Override PartName="/ppt/tags/tag226.xml" ContentType="application/vnd.openxmlformats-officedocument.presentationml.tags+xml"/>
  <Override PartName="/ppt/notesSlides/notesSlide99.xml" ContentType="application/vnd.openxmlformats-officedocument.presentationml.notesSlide+xml"/>
  <Override PartName="/ppt/tags/tag227.xml" ContentType="application/vnd.openxmlformats-officedocument.presentationml.tags+xml"/>
  <Override PartName="/ppt/notesSlides/notesSlide100.xml" ContentType="application/vnd.openxmlformats-officedocument.presentationml.notesSlide+xml"/>
  <Override PartName="/ppt/tags/tag228.xml" ContentType="application/vnd.openxmlformats-officedocument.presentationml.tags+xml"/>
  <Override PartName="/ppt/notesSlides/notesSlide101.xml" ContentType="application/vnd.openxmlformats-officedocument.presentationml.notesSlide+xml"/>
  <Override PartName="/ppt/tags/tag229.xml" ContentType="application/vnd.openxmlformats-officedocument.presentationml.tags+xml"/>
  <Override PartName="/ppt/notesSlides/notesSlide102.xml" ContentType="application/vnd.openxmlformats-officedocument.presentationml.notesSlide+xml"/>
  <Override PartName="/ppt/tags/tag230.xml" ContentType="application/vnd.openxmlformats-officedocument.presentationml.tags+xml"/>
  <Override PartName="/ppt/notesSlides/notesSlide103.xml" ContentType="application/vnd.openxmlformats-officedocument.presentationml.notesSlide+xml"/>
  <Override PartName="/ppt/tags/tag231.xml" ContentType="application/vnd.openxmlformats-officedocument.presentationml.tags+xml"/>
  <Override PartName="/ppt/notesSlides/notesSlide104.xml" ContentType="application/vnd.openxmlformats-officedocument.presentationml.notesSlide+xml"/>
  <Override PartName="/ppt/tags/tag232.xml" ContentType="application/vnd.openxmlformats-officedocument.presentationml.tags+xml"/>
  <Override PartName="/ppt/notesSlides/notesSlide105.xml" ContentType="application/vnd.openxmlformats-officedocument.presentationml.notesSlide+xml"/>
  <Override PartName="/ppt/tags/tag233.xml" ContentType="application/vnd.openxmlformats-officedocument.presentationml.tags+xml"/>
  <Override PartName="/ppt/notesSlides/notesSlide106.xml" ContentType="application/vnd.openxmlformats-officedocument.presentationml.notesSlide+xml"/>
  <Override PartName="/ppt/tags/tag234.xml" ContentType="application/vnd.openxmlformats-officedocument.presentationml.tags+xml"/>
  <Override PartName="/ppt/notesSlides/notesSlide107.xml" ContentType="application/vnd.openxmlformats-officedocument.presentationml.notesSlide+xml"/>
  <Override PartName="/ppt/tags/tag235.xml" ContentType="application/vnd.openxmlformats-officedocument.presentationml.tags+xml"/>
  <Override PartName="/ppt/notesSlides/notesSlide108.xml" ContentType="application/vnd.openxmlformats-officedocument.presentationml.notesSlide+xml"/>
  <Override PartName="/ppt/tags/tag236.xml" ContentType="application/vnd.openxmlformats-officedocument.presentationml.tags+xml"/>
  <Override PartName="/ppt/notesSlides/notesSlide109.xml" ContentType="application/vnd.openxmlformats-officedocument.presentationml.notesSlide+xml"/>
  <Override PartName="/ppt/tags/tag237.xml" ContentType="application/vnd.openxmlformats-officedocument.presentationml.tags+xml"/>
  <Override PartName="/ppt/notesSlides/notesSlide110.xml" ContentType="application/vnd.openxmlformats-officedocument.presentationml.notesSlide+xml"/>
  <Override PartName="/ppt/tags/tag238.xml" ContentType="application/vnd.openxmlformats-officedocument.presentationml.tags+xml"/>
  <Override PartName="/ppt/notesSlides/notesSlide111.xml" ContentType="application/vnd.openxmlformats-officedocument.presentationml.notesSlide+xml"/>
  <Override PartName="/ppt/tags/tag239.xml" ContentType="application/vnd.openxmlformats-officedocument.presentationml.tags+xml"/>
  <Override PartName="/ppt/notesSlides/notesSlide112.xml" ContentType="application/vnd.openxmlformats-officedocument.presentationml.notesSlide+xml"/>
  <Override PartName="/ppt/tags/tag240.xml" ContentType="application/vnd.openxmlformats-officedocument.presentationml.tags+xml"/>
  <Override PartName="/ppt/tags/tag241.xml" ContentType="application/vnd.openxmlformats-officedocument.presentationml.tags+xml"/>
  <Override PartName="/ppt/notesSlides/notesSlide1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42.xml" ContentType="application/vnd.openxmlformats-officedocument.presentationml.tags+xml"/>
  <Override PartName="/ppt/notesSlides/notesSlide114.xml" ContentType="application/vnd.openxmlformats-officedocument.presentationml.notesSlide+xml"/>
  <Override PartName="/ppt/tags/tag243.xml" ContentType="application/vnd.openxmlformats-officedocument.presentationml.tags+xml"/>
  <Override PartName="/ppt/notesSlides/notesSlide115.xml" ContentType="application/vnd.openxmlformats-officedocument.presentationml.notesSlide+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notesSlides/notesSlide116.xml" ContentType="application/vnd.openxmlformats-officedocument.presentationml.notesSlide+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notesSlides/notesSlide117.xml" ContentType="application/vnd.openxmlformats-officedocument.presentationml.notesSlide+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notesSlides/notesSlide118.xml" ContentType="application/vnd.openxmlformats-officedocument.presentationml.notesSlide+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notesSlides/notesSlide119.xml" ContentType="application/vnd.openxmlformats-officedocument.presentationml.notesSlide+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notesSlides/notesSlide120.xml" ContentType="application/vnd.openxmlformats-officedocument.presentationml.notesSlide+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notesSlides/notesSlide121.xml" ContentType="application/vnd.openxmlformats-officedocument.presentationml.notesSlide+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notesSlides/notesSlide122.xml" ContentType="application/vnd.openxmlformats-officedocument.presentationml.notesSlide+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notesSlides/notesSlide123.xml" ContentType="application/vnd.openxmlformats-officedocument.presentationml.notesSlide+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notesSlides/notesSlide124.xml" ContentType="application/vnd.openxmlformats-officedocument.presentationml.notesSlide+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notesSlides/notesSlide125.xml" ContentType="application/vnd.openxmlformats-officedocument.presentationml.notesSlide+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notesSlides/notesSlide126.xml" ContentType="application/vnd.openxmlformats-officedocument.presentationml.notesSlide+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notesSlides/notesSlide127.xml" ContentType="application/vnd.openxmlformats-officedocument.presentationml.notesSlide+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notesSlides/notesSlide128.xml" ContentType="application/vnd.openxmlformats-officedocument.presentationml.notesSlide+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notesSlides/notesSlide129.xml" ContentType="application/vnd.openxmlformats-officedocument.presentationml.notesSlide+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notesSlides/notesSlide130.xml" ContentType="application/vnd.openxmlformats-officedocument.presentationml.notesSlide+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notesSlides/notesSlide131.xml" ContentType="application/vnd.openxmlformats-officedocument.presentationml.notesSlide+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notesSlides/notesSlide132.xml" ContentType="application/vnd.openxmlformats-officedocument.presentationml.notesSlide+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notesSlides/notesSlide133.xml" ContentType="application/vnd.openxmlformats-officedocument.presentationml.notesSlide+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notesSlides/notesSlide134.xml" ContentType="application/vnd.openxmlformats-officedocument.presentationml.notesSlide+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notesSlides/notesSlide135.xml" ContentType="application/vnd.openxmlformats-officedocument.presentationml.notesSlide+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notesSlides/notesSlide136.xml" ContentType="application/vnd.openxmlformats-officedocument.presentationml.notesSlide+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notesSlides/notesSlide137.xml" ContentType="application/vnd.openxmlformats-officedocument.presentationml.notesSlide+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notesSlides/notesSlide138.xml" ContentType="application/vnd.openxmlformats-officedocument.presentationml.notesSlide+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139.xml" ContentType="application/vnd.openxmlformats-officedocument.presentationml.notesSlid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notesSlides/notesSlide140.xml" ContentType="application/vnd.openxmlformats-officedocument.presentationml.notesSlide+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notesSlides/notesSlide141.xml" ContentType="application/vnd.openxmlformats-officedocument.presentationml.notesSlide+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notesSlides/notesSlide142.xml" ContentType="application/vnd.openxmlformats-officedocument.presentationml.notesSlide+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notesSlides/notesSlide143.xml" ContentType="application/vnd.openxmlformats-officedocument.presentationml.notesSlide+xml"/>
  <Override PartName="/ppt/tags/tag329.xml" ContentType="application/vnd.openxmlformats-officedocument.presentationml.tags+xml"/>
  <Override PartName="/ppt/notesSlides/notesSlide144.xml" ContentType="application/vnd.openxmlformats-officedocument.presentationml.notesSlide+xml"/>
  <Override PartName="/ppt/tags/tag330.xml" ContentType="application/vnd.openxmlformats-officedocument.presentationml.tags+xml"/>
  <Override PartName="/ppt/tags/tag331.xml" ContentType="application/vnd.openxmlformats-officedocument.presentationml.tags+xml"/>
  <Override PartName="/ppt/notesSlides/notesSlide145.xml" ContentType="application/vnd.openxmlformats-officedocument.presentationml.notesSlide+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notesSlides/notesSlide146.xml" ContentType="application/vnd.openxmlformats-officedocument.presentationml.notesSlide+xml"/>
  <Override PartName="/ppt/tags/tag335.xml" ContentType="application/vnd.openxmlformats-officedocument.presentationml.tags+xml"/>
  <Override PartName="/ppt/tags/tag336.xml" ContentType="application/vnd.openxmlformats-officedocument.presentationml.tags+xml"/>
  <Override PartName="/ppt/notesSlides/notesSlide147.xml" ContentType="application/vnd.openxmlformats-officedocument.presentationml.notesSlide+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notesSlides/notesSlide148.xml" ContentType="application/vnd.openxmlformats-officedocument.presentationml.notesSlide+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notesSlides/notesSlide149.xml" ContentType="application/vnd.openxmlformats-officedocument.presentationml.notesSlide+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notesSlides/notesSlide150.xml" ContentType="application/vnd.openxmlformats-officedocument.presentationml.notesSlide+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notesSlides/notesSlide151.xml" ContentType="application/vnd.openxmlformats-officedocument.presentationml.notesSlide+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notesSlides/notesSlide152.xml" ContentType="application/vnd.openxmlformats-officedocument.presentationml.notesSlide+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notesSlides/notesSlide153.xml" ContentType="application/vnd.openxmlformats-officedocument.presentationml.notesSlide+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notesSlides/notesSlide154.xml" ContentType="application/vnd.openxmlformats-officedocument.presentationml.notesSlide+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notesSlides/notesSlide155.xml" ContentType="application/vnd.openxmlformats-officedocument.presentationml.notesSlide+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notesSlides/notesSlide156.xml" ContentType="application/vnd.openxmlformats-officedocument.presentationml.notesSlide+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notesSlides/notesSlide157.xml" ContentType="application/vnd.openxmlformats-officedocument.presentationml.notesSlide+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notesSlides/notesSlide158.xml" ContentType="application/vnd.openxmlformats-officedocument.presentationml.notesSlide+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notesSlides/notesSlide159.xml" ContentType="application/vnd.openxmlformats-officedocument.presentationml.notesSlide+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notesSlides/notesSlide160.xml" ContentType="application/vnd.openxmlformats-officedocument.presentationml.notesSlide+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notesSlides/notesSlide161.xml" ContentType="application/vnd.openxmlformats-officedocument.presentationml.notesSlide+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notesSlides/notesSlide162.xml" ContentType="application/vnd.openxmlformats-officedocument.presentationml.notesSlide+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notesSlides/notesSlide163.xml" ContentType="application/vnd.openxmlformats-officedocument.presentationml.notesSlide+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notesSlides/notesSlide164.xml" ContentType="application/vnd.openxmlformats-officedocument.presentationml.notesSlide+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notesSlides/notesSlide165.xml" ContentType="application/vnd.openxmlformats-officedocument.presentationml.notesSlide+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notesSlides/notesSlide166.xml" ContentType="application/vnd.openxmlformats-officedocument.presentationml.notesSlide+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notesSlides/notesSlide167.xml" ContentType="application/vnd.openxmlformats-officedocument.presentationml.notesSlide+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notesSlides/notesSlide168.xml" ContentType="application/vnd.openxmlformats-officedocument.presentationml.notesSlide+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notesSlides/notesSlide169.xml" ContentType="application/vnd.openxmlformats-officedocument.presentationml.notesSlide+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notesSlides/notesSlide170.xml" ContentType="application/vnd.openxmlformats-officedocument.presentationml.notesSlide+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notesSlides/notesSlide171.xml" ContentType="application/vnd.openxmlformats-officedocument.presentationml.notesSlide+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notesSlides/notesSlide172.xml" ContentType="application/vnd.openxmlformats-officedocument.presentationml.notesSlide+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notesSlides/notesSlide173.xml" ContentType="application/vnd.openxmlformats-officedocument.presentationml.notesSlide+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notesSlides/notesSlide174.xml" ContentType="application/vnd.openxmlformats-officedocument.presentationml.notesSlide+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notesSlides/notesSlide175.xml" ContentType="application/vnd.openxmlformats-officedocument.presentationml.notesSlide+xml"/>
  <Override PartName="/ppt/tags/tag437.xml" ContentType="application/vnd.openxmlformats-officedocument.presentationml.tags+xml"/>
  <Override PartName="/ppt/notesSlides/notesSlide176.xml" ContentType="application/vnd.openxmlformats-officedocument.presentationml.notesSlide+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notesSlides/notesSlide177.xml" ContentType="application/vnd.openxmlformats-officedocument.presentationml.notesSlide+xml"/>
  <Override PartName="/ppt/tags/tag441.xml" ContentType="application/vnd.openxmlformats-officedocument.presentationml.tags+xml"/>
  <Override PartName="/ppt/notesSlides/notesSlide178.xml" ContentType="application/vnd.openxmlformats-officedocument.presentationml.notesSlide+xml"/>
  <Override PartName="/ppt/tags/tag442.xml" ContentType="application/vnd.openxmlformats-officedocument.presentationml.tags+xml"/>
  <Override PartName="/ppt/tags/tag443.xml" ContentType="application/vnd.openxmlformats-officedocument.presentationml.tags+xml"/>
  <Override PartName="/ppt/notesSlides/notesSlide1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9" r:id="rId4"/>
  </p:sldMasterIdLst>
  <p:notesMasterIdLst>
    <p:notesMasterId r:id="rId184"/>
  </p:notesMasterIdLst>
  <p:handoutMasterIdLst>
    <p:handoutMasterId r:id="rId185"/>
  </p:handoutMasterIdLst>
  <p:sldIdLst>
    <p:sldId id="272" r:id="rId5"/>
    <p:sldId id="273" r:id="rId6"/>
    <p:sldId id="766" r:id="rId7"/>
    <p:sldId id="767" r:id="rId8"/>
    <p:sldId id="276" r:id="rId9"/>
    <p:sldId id="709" r:id="rId10"/>
    <p:sldId id="279" r:id="rId11"/>
    <p:sldId id="280" r:id="rId12"/>
    <p:sldId id="614" r:id="rId13"/>
    <p:sldId id="768" r:id="rId14"/>
    <p:sldId id="282" r:id="rId15"/>
    <p:sldId id="769" r:id="rId16"/>
    <p:sldId id="284" r:id="rId17"/>
    <p:sldId id="770" r:id="rId18"/>
    <p:sldId id="286" r:id="rId19"/>
    <p:sldId id="363" r:id="rId20"/>
    <p:sldId id="365" r:id="rId21"/>
    <p:sldId id="364" r:id="rId22"/>
    <p:sldId id="661" r:id="rId23"/>
    <p:sldId id="278" r:id="rId24"/>
    <p:sldId id="290" r:id="rId25"/>
    <p:sldId id="771" r:id="rId26"/>
    <p:sldId id="772" r:id="rId27"/>
    <p:sldId id="293" r:id="rId28"/>
    <p:sldId id="604" r:id="rId29"/>
    <p:sldId id="295" r:id="rId30"/>
    <p:sldId id="297" r:id="rId31"/>
    <p:sldId id="809" r:id="rId32"/>
    <p:sldId id="298" r:id="rId33"/>
    <p:sldId id="299" r:id="rId34"/>
    <p:sldId id="300" r:id="rId35"/>
    <p:sldId id="301" r:id="rId36"/>
    <p:sldId id="774" r:id="rId37"/>
    <p:sldId id="291" r:id="rId38"/>
    <p:sldId id="304" r:id="rId39"/>
    <p:sldId id="775" r:id="rId40"/>
    <p:sldId id="466" r:id="rId41"/>
    <p:sldId id="467" r:id="rId42"/>
    <p:sldId id="468" r:id="rId43"/>
    <p:sldId id="469" r:id="rId44"/>
    <p:sldId id="380" r:id="rId45"/>
    <p:sldId id="381" r:id="rId46"/>
    <p:sldId id="382" r:id="rId47"/>
    <p:sldId id="313" r:id="rId48"/>
    <p:sldId id="805" r:id="rId49"/>
    <p:sldId id="384" r:id="rId50"/>
    <p:sldId id="385" r:id="rId51"/>
    <p:sldId id="615" r:id="rId52"/>
    <p:sldId id="386" r:id="rId53"/>
    <p:sldId id="459" r:id="rId54"/>
    <p:sldId id="607" r:id="rId55"/>
    <p:sldId id="608" r:id="rId56"/>
    <p:sldId id="609" r:id="rId57"/>
    <p:sldId id="776" r:id="rId58"/>
    <p:sldId id="612" r:id="rId59"/>
    <p:sldId id="605" r:id="rId60"/>
    <p:sldId id="777" r:id="rId61"/>
    <p:sldId id="338" r:id="rId62"/>
    <p:sldId id="811" r:id="rId63"/>
    <p:sldId id="816" r:id="rId64"/>
    <p:sldId id="662" r:id="rId65"/>
    <p:sldId id="817" r:id="rId66"/>
    <p:sldId id="818" r:id="rId67"/>
    <p:sldId id="819" r:id="rId68"/>
    <p:sldId id="820" r:id="rId69"/>
    <p:sldId id="821" r:id="rId70"/>
    <p:sldId id="822" r:id="rId71"/>
    <p:sldId id="823" r:id="rId72"/>
    <p:sldId id="824" r:id="rId73"/>
    <p:sldId id="825" r:id="rId74"/>
    <p:sldId id="826" r:id="rId75"/>
    <p:sldId id="827" r:id="rId76"/>
    <p:sldId id="828" r:id="rId77"/>
    <p:sldId id="829" r:id="rId78"/>
    <p:sldId id="830" r:id="rId79"/>
    <p:sldId id="663" r:id="rId80"/>
    <p:sldId id="831" r:id="rId81"/>
    <p:sldId id="832" r:id="rId82"/>
    <p:sldId id="833" r:id="rId83"/>
    <p:sldId id="834" r:id="rId84"/>
    <p:sldId id="835" r:id="rId85"/>
    <p:sldId id="836" r:id="rId86"/>
    <p:sldId id="274" r:id="rId87"/>
    <p:sldId id="665" r:id="rId88"/>
    <p:sldId id="837" r:id="rId89"/>
    <p:sldId id="838" r:id="rId90"/>
    <p:sldId id="839" r:id="rId91"/>
    <p:sldId id="840" r:id="rId92"/>
    <p:sldId id="841" r:id="rId93"/>
    <p:sldId id="842" r:id="rId94"/>
    <p:sldId id="843" r:id="rId95"/>
    <p:sldId id="283" r:id="rId96"/>
    <p:sldId id="844" r:id="rId97"/>
    <p:sldId id="845" r:id="rId98"/>
    <p:sldId id="846" r:id="rId99"/>
    <p:sldId id="847" r:id="rId100"/>
    <p:sldId id="848" r:id="rId101"/>
    <p:sldId id="849" r:id="rId102"/>
    <p:sldId id="850" r:id="rId103"/>
    <p:sldId id="851" r:id="rId104"/>
    <p:sldId id="852" r:id="rId105"/>
    <p:sldId id="853" r:id="rId106"/>
    <p:sldId id="854" r:id="rId107"/>
    <p:sldId id="855" r:id="rId108"/>
    <p:sldId id="856" r:id="rId109"/>
    <p:sldId id="857" r:id="rId110"/>
    <p:sldId id="858" r:id="rId111"/>
    <p:sldId id="859" r:id="rId112"/>
    <p:sldId id="860" r:id="rId113"/>
    <p:sldId id="861" r:id="rId114"/>
    <p:sldId id="862" r:id="rId115"/>
    <p:sldId id="863" r:id="rId116"/>
    <p:sldId id="864" r:id="rId117"/>
    <p:sldId id="865" r:id="rId118"/>
    <p:sldId id="812" r:id="rId119"/>
    <p:sldId id="692" r:id="rId120"/>
    <p:sldId id="693" r:id="rId121"/>
    <p:sldId id="353" r:id="rId122"/>
    <p:sldId id="354" r:id="rId123"/>
    <p:sldId id="387" r:id="rId124"/>
    <p:sldId id="388" r:id="rId125"/>
    <p:sldId id="389" r:id="rId126"/>
    <p:sldId id="390" r:id="rId127"/>
    <p:sldId id="674" r:id="rId128"/>
    <p:sldId id="309" r:id="rId129"/>
    <p:sldId id="310" r:id="rId130"/>
    <p:sldId id="696" r:id="rId131"/>
    <p:sldId id="377" r:id="rId132"/>
    <p:sldId id="372" r:id="rId133"/>
    <p:sldId id="394" r:id="rId134"/>
    <p:sldId id="395" r:id="rId135"/>
    <p:sldId id="396" r:id="rId136"/>
    <p:sldId id="791" r:id="rId137"/>
    <p:sldId id="792" r:id="rId138"/>
    <p:sldId id="370" r:id="rId139"/>
    <p:sldId id="400" r:id="rId140"/>
    <p:sldId id="793" r:id="rId141"/>
    <p:sldId id="373" r:id="rId142"/>
    <p:sldId id="374" r:id="rId143"/>
    <p:sldId id="375" r:id="rId144"/>
    <p:sldId id="405" r:id="rId145"/>
    <p:sldId id="407" r:id="rId146"/>
    <p:sldId id="408" r:id="rId147"/>
    <p:sldId id="814" r:id="rId148"/>
    <p:sldId id="807" r:id="rId149"/>
    <p:sldId id="409" r:id="rId150"/>
    <p:sldId id="697" r:id="rId151"/>
    <p:sldId id="410" r:id="rId152"/>
    <p:sldId id="803" r:id="rId153"/>
    <p:sldId id="711" r:id="rId154"/>
    <p:sldId id="712" r:id="rId155"/>
    <p:sldId id="277" r:id="rId156"/>
    <p:sldId id="716" r:id="rId157"/>
    <p:sldId id="804" r:id="rId158"/>
    <p:sldId id="717" r:id="rId159"/>
    <p:sldId id="718" r:id="rId160"/>
    <p:sldId id="411" r:id="rId161"/>
    <p:sldId id="412" r:id="rId162"/>
    <p:sldId id="413" r:id="rId163"/>
    <p:sldId id="808" r:id="rId164"/>
    <p:sldId id="415" r:id="rId165"/>
    <p:sldId id="416" r:id="rId166"/>
    <p:sldId id="417" r:id="rId167"/>
    <p:sldId id="418" r:id="rId168"/>
    <p:sldId id="419" r:id="rId169"/>
    <p:sldId id="694" r:id="rId170"/>
    <p:sldId id="420" r:id="rId171"/>
    <p:sldId id="422" r:id="rId172"/>
    <p:sldId id="433" r:id="rId173"/>
    <p:sldId id="426" r:id="rId174"/>
    <p:sldId id="427" r:id="rId175"/>
    <p:sldId id="428" r:id="rId176"/>
    <p:sldId id="369" r:id="rId177"/>
    <p:sldId id="429" r:id="rId178"/>
    <p:sldId id="430" r:id="rId179"/>
    <p:sldId id="815" r:id="rId180"/>
    <p:sldId id="355" r:id="rId181"/>
    <p:sldId id="257" r:id="rId182"/>
    <p:sldId id="432" r:id="rId183"/>
  </p:sldIdLst>
  <p:sldSz cx="12188825" cy="6858000"/>
  <p:notesSz cx="7315200" cy="9601200"/>
  <p:custDataLst>
    <p:tags r:id="rId18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3" pos="3839">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vett, Kristen E" initials="LKE" lastIdx="4" clrIdx="0">
    <p:extLst>
      <p:ext uri="{19B8F6BF-5375-455C-9EA6-DF929625EA0E}">
        <p15:presenceInfo xmlns:p15="http://schemas.microsoft.com/office/powerpoint/2012/main" userId="S-1-5-21-2744878847-1876734302-662453930-594719" providerId="AD"/>
      </p:ext>
    </p:extLst>
  </p:cmAuthor>
  <p:cmAuthor id="2" name="Tyson, Hannah M" initials="THM" lastIdx="35" clrIdx="1">
    <p:extLst>
      <p:ext uri="{19B8F6BF-5375-455C-9EA6-DF929625EA0E}">
        <p15:presenceInfo xmlns:p15="http://schemas.microsoft.com/office/powerpoint/2012/main" userId="S-1-5-21-2744878847-1876734302-662453930-6144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9F8CC"/>
    <a:srgbClr val="ECF9D3"/>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2173" autoAdjust="0"/>
    <p:restoredTop sz="60272" autoAdjust="0"/>
  </p:normalViewPr>
  <p:slideViewPr>
    <p:cSldViewPr>
      <p:cViewPr varScale="1">
        <p:scale>
          <a:sx n="52" d="100"/>
          <a:sy n="52" d="100"/>
        </p:scale>
        <p:origin x="2002" y="53"/>
      </p:cViewPr>
      <p:guideLst>
        <p:guide orient="horz" pos="2160"/>
        <p:guide pos="3839"/>
      </p:guideLst>
    </p:cSldViewPr>
  </p:slideViewPr>
  <p:outlineViewPr>
    <p:cViewPr>
      <p:scale>
        <a:sx n="33" d="100"/>
        <a:sy n="33" d="100"/>
      </p:scale>
      <p:origin x="0" y="-21845"/>
    </p:cViewPr>
  </p:outlineViewPr>
  <p:notesTextViewPr>
    <p:cViewPr>
      <p:scale>
        <a:sx n="1" d="1"/>
        <a:sy n="1" d="1"/>
      </p:scale>
      <p:origin x="0" y="0"/>
    </p:cViewPr>
  </p:notesTextViewPr>
  <p:sorterViewPr>
    <p:cViewPr varScale="1">
      <p:scale>
        <a:sx n="1" d="1"/>
        <a:sy n="1" d="1"/>
      </p:scale>
      <p:origin x="0" y="-3342"/>
    </p:cViewPr>
  </p:sorterViewPr>
  <p:notesViewPr>
    <p:cSldViewPr showGuides="1">
      <p:cViewPr varScale="1">
        <p:scale>
          <a:sx n="63" d="100"/>
          <a:sy n="63" d="100"/>
        </p:scale>
        <p:origin x="3120" y="6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54" Type="http://schemas.openxmlformats.org/officeDocument/2006/relationships/slide" Target="slides/slide150.xml"/><Relationship Id="rId159" Type="http://schemas.openxmlformats.org/officeDocument/2006/relationships/slide" Target="slides/slide155.xml"/><Relationship Id="rId175" Type="http://schemas.openxmlformats.org/officeDocument/2006/relationships/slide" Target="slides/slide171.xml"/><Relationship Id="rId170" Type="http://schemas.openxmlformats.org/officeDocument/2006/relationships/slide" Target="slides/slide166.xml"/><Relationship Id="rId191" Type="http://schemas.openxmlformats.org/officeDocument/2006/relationships/tableStyles" Target="tableStyle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slide" Target="slides/slide140.xml"/><Relationship Id="rId149" Type="http://schemas.openxmlformats.org/officeDocument/2006/relationships/slide" Target="slides/slide14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60" Type="http://schemas.openxmlformats.org/officeDocument/2006/relationships/slide" Target="slides/slide156.xml"/><Relationship Id="rId165" Type="http://schemas.openxmlformats.org/officeDocument/2006/relationships/slide" Target="slides/slide161.xml"/><Relationship Id="rId181" Type="http://schemas.openxmlformats.org/officeDocument/2006/relationships/slide" Target="slides/slide177.xml"/><Relationship Id="rId186" Type="http://schemas.openxmlformats.org/officeDocument/2006/relationships/tags" Target="tags/tag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slide" Target="slides/slide146.xml"/><Relationship Id="rId155" Type="http://schemas.openxmlformats.org/officeDocument/2006/relationships/slide" Target="slides/slide151.xml"/><Relationship Id="rId171" Type="http://schemas.openxmlformats.org/officeDocument/2006/relationships/slide" Target="slides/slide167.xml"/><Relationship Id="rId176" Type="http://schemas.openxmlformats.org/officeDocument/2006/relationships/slide" Target="slides/slide172.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slide" Target="slides/slide157.xml"/><Relationship Id="rId166" Type="http://schemas.openxmlformats.org/officeDocument/2006/relationships/slide" Target="slides/slide162.xml"/><Relationship Id="rId182" Type="http://schemas.openxmlformats.org/officeDocument/2006/relationships/slide" Target="slides/slide178.xml"/><Relationship Id="rId187"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77" Type="http://schemas.openxmlformats.org/officeDocument/2006/relationships/slide" Target="slides/slide173.xml"/><Relationship Id="rId172" Type="http://schemas.openxmlformats.org/officeDocument/2006/relationships/slide" Target="slides/slide168.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slide" Target="slides/slide179.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notesMaster" Target="notesMasters/notesMaster1.xml"/><Relationship Id="rId189" Type="http://schemas.openxmlformats.org/officeDocument/2006/relationships/viewProps" Target="viewProp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0" Type="http://schemas.openxmlformats.org/officeDocument/2006/relationships/theme" Target="theme/theme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s>
</file>

<file path=ppt/diagrams/_rels/data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F8BD56-EE05-4FB7-B8C7-3C3B367755A2}"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E95F4DB-7FFF-480F-9BBA-E00C42D16C45}">
      <dgm:prSet custT="1"/>
      <dgm:spPr/>
      <dgm:t>
        <a:bodyPr/>
        <a:lstStyle/>
        <a:p>
          <a:pPr>
            <a:lnSpc>
              <a:spcPct val="100000"/>
            </a:lnSpc>
          </a:pPr>
          <a:r>
            <a:rPr lang="en-US" sz="2800" dirty="0">
              <a:latin typeface="+mj-lt"/>
            </a:rPr>
            <a:t>What is WIC?</a:t>
          </a:r>
        </a:p>
      </dgm:t>
    </dgm:pt>
    <dgm:pt modelId="{AC80D16C-23D9-4826-AB57-8A68C7F5F311}" type="parTrans" cxnId="{8F63D2C6-A659-42B6-A823-93328A65F97E}">
      <dgm:prSet/>
      <dgm:spPr/>
      <dgm:t>
        <a:bodyPr/>
        <a:lstStyle/>
        <a:p>
          <a:endParaRPr lang="en-US"/>
        </a:p>
      </dgm:t>
    </dgm:pt>
    <dgm:pt modelId="{DFFB18AB-64A4-4710-864C-BC4DF7B0462A}" type="sibTrans" cxnId="{8F63D2C6-A659-42B6-A823-93328A65F97E}">
      <dgm:prSet/>
      <dgm:spPr/>
      <dgm:t>
        <a:bodyPr/>
        <a:lstStyle/>
        <a:p>
          <a:endParaRPr lang="en-US"/>
        </a:p>
      </dgm:t>
    </dgm:pt>
    <dgm:pt modelId="{15D9E255-7A68-4FFC-832F-78C3B5ED41B7}">
      <dgm:prSet custT="1"/>
      <dgm:spPr/>
      <dgm:t>
        <a:bodyPr/>
        <a:lstStyle/>
        <a:p>
          <a:pPr>
            <a:lnSpc>
              <a:spcPct val="100000"/>
            </a:lnSpc>
          </a:pPr>
          <a:r>
            <a:rPr lang="en-US" sz="2800" dirty="0">
              <a:latin typeface="+mj-lt"/>
            </a:rPr>
            <a:t>What is the role of vendors?</a:t>
          </a:r>
        </a:p>
      </dgm:t>
    </dgm:pt>
    <dgm:pt modelId="{7C22A4D6-3FA9-4C8B-AF6E-DFBDFE669F40}" type="parTrans" cxnId="{B2208BB7-527E-451E-A483-DF7D992DD87E}">
      <dgm:prSet/>
      <dgm:spPr/>
      <dgm:t>
        <a:bodyPr/>
        <a:lstStyle/>
        <a:p>
          <a:endParaRPr lang="en-US"/>
        </a:p>
      </dgm:t>
    </dgm:pt>
    <dgm:pt modelId="{945F8B04-65B9-4F76-87CC-6C8E6839D485}" type="sibTrans" cxnId="{B2208BB7-527E-451E-A483-DF7D992DD87E}">
      <dgm:prSet/>
      <dgm:spPr/>
      <dgm:t>
        <a:bodyPr/>
        <a:lstStyle/>
        <a:p>
          <a:endParaRPr lang="en-US"/>
        </a:p>
      </dgm:t>
    </dgm:pt>
    <dgm:pt modelId="{16A06A97-FD8E-47DE-8553-639536FAF825}">
      <dgm:prSet custT="1"/>
      <dgm:spPr/>
      <dgm:t>
        <a:bodyPr/>
        <a:lstStyle/>
        <a:p>
          <a:pPr>
            <a:lnSpc>
              <a:spcPct val="100000"/>
            </a:lnSpc>
          </a:pPr>
          <a:r>
            <a:rPr lang="en-US" sz="2800" dirty="0">
              <a:latin typeface="+mj-lt"/>
            </a:rPr>
            <a:t>How to become a WIC vendor</a:t>
          </a:r>
        </a:p>
      </dgm:t>
    </dgm:pt>
    <dgm:pt modelId="{2D146B13-BDDE-435C-B1E0-F0806080E59F}" type="parTrans" cxnId="{CF808CB1-9A7E-40D9-BE9D-2371F32AD375}">
      <dgm:prSet/>
      <dgm:spPr/>
      <dgm:t>
        <a:bodyPr/>
        <a:lstStyle/>
        <a:p>
          <a:endParaRPr lang="en-US"/>
        </a:p>
      </dgm:t>
    </dgm:pt>
    <dgm:pt modelId="{114EA95F-457D-4BAE-A65A-F981FB57B906}" type="sibTrans" cxnId="{CF808CB1-9A7E-40D9-BE9D-2371F32AD375}">
      <dgm:prSet/>
      <dgm:spPr/>
      <dgm:t>
        <a:bodyPr/>
        <a:lstStyle/>
        <a:p>
          <a:endParaRPr lang="en-US"/>
        </a:p>
      </dgm:t>
    </dgm:pt>
    <dgm:pt modelId="{EEB60036-719D-4C5B-AB46-6AFADF4C5D90}">
      <dgm:prSet custT="1"/>
      <dgm:spPr/>
      <dgm:t>
        <a:bodyPr/>
        <a:lstStyle/>
        <a:p>
          <a:pPr>
            <a:lnSpc>
              <a:spcPct val="100000"/>
            </a:lnSpc>
          </a:pPr>
          <a:r>
            <a:rPr lang="en-US" sz="2800" dirty="0">
              <a:latin typeface="+mj-lt"/>
            </a:rPr>
            <a:t>Guidance for completing required forms</a:t>
          </a:r>
        </a:p>
      </dgm:t>
    </dgm:pt>
    <dgm:pt modelId="{EAC7F2D0-081F-4670-B4D7-28953BF14C3D}" type="parTrans" cxnId="{B7CA01B8-D64A-4DAD-968B-50200DCC4982}">
      <dgm:prSet/>
      <dgm:spPr/>
      <dgm:t>
        <a:bodyPr/>
        <a:lstStyle/>
        <a:p>
          <a:endParaRPr lang="en-US"/>
        </a:p>
      </dgm:t>
    </dgm:pt>
    <dgm:pt modelId="{7606BE02-C86C-46BF-AE83-564616226302}" type="sibTrans" cxnId="{B7CA01B8-D64A-4DAD-968B-50200DCC4982}">
      <dgm:prSet/>
      <dgm:spPr/>
      <dgm:t>
        <a:bodyPr/>
        <a:lstStyle/>
        <a:p>
          <a:endParaRPr lang="en-US"/>
        </a:p>
      </dgm:t>
    </dgm:pt>
    <dgm:pt modelId="{32331F38-A6DE-4327-B87F-5596D48D0EF6}" type="pres">
      <dgm:prSet presAssocID="{A8F8BD56-EE05-4FB7-B8C7-3C3B367755A2}" presName="root" presStyleCnt="0">
        <dgm:presLayoutVars>
          <dgm:dir/>
          <dgm:resizeHandles val="exact"/>
        </dgm:presLayoutVars>
      </dgm:prSet>
      <dgm:spPr/>
    </dgm:pt>
    <dgm:pt modelId="{54A2785D-6C1C-45BF-90D7-3FA8A3954152}" type="pres">
      <dgm:prSet presAssocID="{5E95F4DB-7FFF-480F-9BBA-E00C42D16C45}" presName="compNode" presStyleCnt="0"/>
      <dgm:spPr/>
    </dgm:pt>
    <dgm:pt modelId="{F64CB1B5-477C-46C9-84AC-59D20747F68B}" type="pres">
      <dgm:prSet presAssocID="{5E95F4DB-7FFF-480F-9BBA-E00C42D16C45}" presName="bgRect" presStyleLbl="bgShp" presStyleIdx="0" presStyleCnt="4"/>
      <dgm:spPr/>
    </dgm:pt>
    <dgm:pt modelId="{2F67E278-7DC1-4828-9D3A-4450E8DC5418}" type="pres">
      <dgm:prSet presAssocID="{5E95F4DB-7FFF-480F-9BBA-E00C42D16C45}"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i-Fi"/>
        </a:ext>
      </dgm:extLst>
    </dgm:pt>
    <dgm:pt modelId="{AD938624-B558-4ED4-ABCF-34529C9D5239}" type="pres">
      <dgm:prSet presAssocID="{5E95F4DB-7FFF-480F-9BBA-E00C42D16C45}" presName="spaceRect" presStyleCnt="0"/>
      <dgm:spPr/>
    </dgm:pt>
    <dgm:pt modelId="{4180BB04-088D-4699-8527-3FC8D030794B}" type="pres">
      <dgm:prSet presAssocID="{5E95F4DB-7FFF-480F-9BBA-E00C42D16C45}" presName="parTx" presStyleLbl="revTx" presStyleIdx="0" presStyleCnt="4">
        <dgm:presLayoutVars>
          <dgm:chMax val="0"/>
          <dgm:chPref val="0"/>
        </dgm:presLayoutVars>
      </dgm:prSet>
      <dgm:spPr/>
    </dgm:pt>
    <dgm:pt modelId="{16393E6F-8215-4FA0-8A31-FEAB6B268366}" type="pres">
      <dgm:prSet presAssocID="{DFFB18AB-64A4-4710-864C-BC4DF7B0462A}" presName="sibTrans" presStyleCnt="0"/>
      <dgm:spPr/>
    </dgm:pt>
    <dgm:pt modelId="{21DF9341-69D3-4436-8FAA-57DCFE116EE7}" type="pres">
      <dgm:prSet presAssocID="{15D9E255-7A68-4FFC-832F-78C3B5ED41B7}" presName="compNode" presStyleCnt="0"/>
      <dgm:spPr/>
    </dgm:pt>
    <dgm:pt modelId="{20290960-B847-4A09-9DCB-F1206E51DF16}" type="pres">
      <dgm:prSet presAssocID="{15D9E255-7A68-4FFC-832F-78C3B5ED41B7}" presName="bgRect" presStyleLbl="bgShp" presStyleIdx="1" presStyleCnt="4"/>
      <dgm:spPr/>
    </dgm:pt>
    <dgm:pt modelId="{B970EC6D-B0AE-42F5-9089-AAB9F8757910}" type="pres">
      <dgm:prSet presAssocID="{15D9E255-7A68-4FFC-832F-78C3B5ED41B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
        </a:ext>
      </dgm:extLst>
    </dgm:pt>
    <dgm:pt modelId="{36597E97-4FD9-42C6-947F-B2619E2C6BD6}" type="pres">
      <dgm:prSet presAssocID="{15D9E255-7A68-4FFC-832F-78C3B5ED41B7}" presName="spaceRect" presStyleCnt="0"/>
      <dgm:spPr/>
    </dgm:pt>
    <dgm:pt modelId="{428FECEE-1ED7-44A8-A355-71C97F5FD5F9}" type="pres">
      <dgm:prSet presAssocID="{15D9E255-7A68-4FFC-832F-78C3B5ED41B7}" presName="parTx" presStyleLbl="revTx" presStyleIdx="1" presStyleCnt="4">
        <dgm:presLayoutVars>
          <dgm:chMax val="0"/>
          <dgm:chPref val="0"/>
        </dgm:presLayoutVars>
      </dgm:prSet>
      <dgm:spPr/>
    </dgm:pt>
    <dgm:pt modelId="{73C76204-21C8-4EAB-A323-67188FB402D7}" type="pres">
      <dgm:prSet presAssocID="{945F8B04-65B9-4F76-87CC-6C8E6839D485}" presName="sibTrans" presStyleCnt="0"/>
      <dgm:spPr/>
    </dgm:pt>
    <dgm:pt modelId="{1D669EAF-3080-4994-B525-1B6F677ED8F0}" type="pres">
      <dgm:prSet presAssocID="{16A06A97-FD8E-47DE-8553-639536FAF825}" presName="compNode" presStyleCnt="0"/>
      <dgm:spPr/>
    </dgm:pt>
    <dgm:pt modelId="{478E8B6E-AE6D-48C8-B71F-09B27DD1E030}" type="pres">
      <dgm:prSet presAssocID="{16A06A97-FD8E-47DE-8553-639536FAF825}" presName="bgRect" presStyleLbl="bgShp" presStyleIdx="2" presStyleCnt="4"/>
      <dgm:spPr/>
    </dgm:pt>
    <dgm:pt modelId="{1C0A0DFE-D20C-479B-BF2E-5FA0585C61CF}" type="pres">
      <dgm:prSet presAssocID="{16A06A97-FD8E-47DE-8553-639536FAF82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ireless router"/>
        </a:ext>
      </dgm:extLst>
    </dgm:pt>
    <dgm:pt modelId="{F1273500-A1F7-4032-B9BB-B4D6348D73EB}" type="pres">
      <dgm:prSet presAssocID="{16A06A97-FD8E-47DE-8553-639536FAF825}" presName="spaceRect" presStyleCnt="0"/>
      <dgm:spPr/>
    </dgm:pt>
    <dgm:pt modelId="{30F650D5-656D-45AC-8948-5E129CDFE854}" type="pres">
      <dgm:prSet presAssocID="{16A06A97-FD8E-47DE-8553-639536FAF825}" presName="parTx" presStyleLbl="revTx" presStyleIdx="2" presStyleCnt="4">
        <dgm:presLayoutVars>
          <dgm:chMax val="0"/>
          <dgm:chPref val="0"/>
        </dgm:presLayoutVars>
      </dgm:prSet>
      <dgm:spPr/>
    </dgm:pt>
    <dgm:pt modelId="{114CA97D-A8E7-43E5-AB3A-4E14F214A24D}" type="pres">
      <dgm:prSet presAssocID="{114EA95F-457D-4BAE-A65A-F981FB57B906}" presName="sibTrans" presStyleCnt="0"/>
      <dgm:spPr/>
    </dgm:pt>
    <dgm:pt modelId="{DFB38257-D48B-4528-8DDF-7ABDB50D23FB}" type="pres">
      <dgm:prSet presAssocID="{EEB60036-719D-4C5B-AB46-6AFADF4C5D90}" presName="compNode" presStyleCnt="0"/>
      <dgm:spPr/>
    </dgm:pt>
    <dgm:pt modelId="{6D105774-2823-45C0-98E4-9361924E311E}" type="pres">
      <dgm:prSet presAssocID="{EEB60036-719D-4C5B-AB46-6AFADF4C5D90}" presName="bgRect" presStyleLbl="bgShp" presStyleIdx="3" presStyleCnt="4"/>
      <dgm:spPr/>
    </dgm:pt>
    <dgm:pt modelId="{277AE8CC-F2FD-4137-B88D-4DA18827EC6D}" type="pres">
      <dgm:prSet presAssocID="{EEB60036-719D-4C5B-AB46-6AFADF4C5D9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 List"/>
        </a:ext>
      </dgm:extLst>
    </dgm:pt>
    <dgm:pt modelId="{602D1AA4-35F9-438E-80CF-E23C9991AF35}" type="pres">
      <dgm:prSet presAssocID="{EEB60036-719D-4C5B-AB46-6AFADF4C5D90}" presName="spaceRect" presStyleCnt="0"/>
      <dgm:spPr/>
    </dgm:pt>
    <dgm:pt modelId="{1ACA9443-EE2B-4C5E-859D-48AA7FEB98CD}" type="pres">
      <dgm:prSet presAssocID="{EEB60036-719D-4C5B-AB46-6AFADF4C5D90}" presName="parTx" presStyleLbl="revTx" presStyleIdx="3" presStyleCnt="4">
        <dgm:presLayoutVars>
          <dgm:chMax val="0"/>
          <dgm:chPref val="0"/>
        </dgm:presLayoutVars>
      </dgm:prSet>
      <dgm:spPr/>
    </dgm:pt>
  </dgm:ptLst>
  <dgm:cxnLst>
    <dgm:cxn modelId="{760F5563-DDB3-47EF-A0C4-198D5FE5950C}" type="presOf" srcId="{16A06A97-FD8E-47DE-8553-639536FAF825}" destId="{30F650D5-656D-45AC-8948-5E129CDFE854}" srcOrd="0" destOrd="0" presId="urn:microsoft.com/office/officeart/2018/2/layout/IconVerticalSolidList"/>
    <dgm:cxn modelId="{4D39847A-92E7-4786-95E5-399021B4512A}" type="presOf" srcId="{EEB60036-719D-4C5B-AB46-6AFADF4C5D90}" destId="{1ACA9443-EE2B-4C5E-859D-48AA7FEB98CD}" srcOrd="0" destOrd="0" presId="urn:microsoft.com/office/officeart/2018/2/layout/IconVerticalSolidList"/>
    <dgm:cxn modelId="{F7670690-132E-4DF7-A7CA-5698909B123C}" type="presOf" srcId="{15D9E255-7A68-4FFC-832F-78C3B5ED41B7}" destId="{428FECEE-1ED7-44A8-A355-71C97F5FD5F9}" srcOrd="0" destOrd="0" presId="urn:microsoft.com/office/officeart/2018/2/layout/IconVerticalSolidList"/>
    <dgm:cxn modelId="{42A9B89E-1CA2-42FD-97CC-AD1CC4D1C107}" type="presOf" srcId="{5E95F4DB-7FFF-480F-9BBA-E00C42D16C45}" destId="{4180BB04-088D-4699-8527-3FC8D030794B}" srcOrd="0" destOrd="0" presId="urn:microsoft.com/office/officeart/2018/2/layout/IconVerticalSolidList"/>
    <dgm:cxn modelId="{CF808CB1-9A7E-40D9-BE9D-2371F32AD375}" srcId="{A8F8BD56-EE05-4FB7-B8C7-3C3B367755A2}" destId="{16A06A97-FD8E-47DE-8553-639536FAF825}" srcOrd="2" destOrd="0" parTransId="{2D146B13-BDDE-435C-B1E0-F0806080E59F}" sibTransId="{114EA95F-457D-4BAE-A65A-F981FB57B906}"/>
    <dgm:cxn modelId="{B2208BB7-527E-451E-A483-DF7D992DD87E}" srcId="{A8F8BD56-EE05-4FB7-B8C7-3C3B367755A2}" destId="{15D9E255-7A68-4FFC-832F-78C3B5ED41B7}" srcOrd="1" destOrd="0" parTransId="{7C22A4D6-3FA9-4C8B-AF6E-DFBDFE669F40}" sibTransId="{945F8B04-65B9-4F76-87CC-6C8E6839D485}"/>
    <dgm:cxn modelId="{B7CA01B8-D64A-4DAD-968B-50200DCC4982}" srcId="{A8F8BD56-EE05-4FB7-B8C7-3C3B367755A2}" destId="{EEB60036-719D-4C5B-AB46-6AFADF4C5D90}" srcOrd="3" destOrd="0" parTransId="{EAC7F2D0-081F-4670-B4D7-28953BF14C3D}" sibTransId="{7606BE02-C86C-46BF-AE83-564616226302}"/>
    <dgm:cxn modelId="{8F63D2C6-A659-42B6-A823-93328A65F97E}" srcId="{A8F8BD56-EE05-4FB7-B8C7-3C3B367755A2}" destId="{5E95F4DB-7FFF-480F-9BBA-E00C42D16C45}" srcOrd="0" destOrd="0" parTransId="{AC80D16C-23D9-4826-AB57-8A68C7F5F311}" sibTransId="{DFFB18AB-64A4-4710-864C-BC4DF7B0462A}"/>
    <dgm:cxn modelId="{7C38F6E1-0D2F-4C4B-84AA-AE8A5A846C39}" type="presOf" srcId="{A8F8BD56-EE05-4FB7-B8C7-3C3B367755A2}" destId="{32331F38-A6DE-4327-B87F-5596D48D0EF6}" srcOrd="0" destOrd="0" presId="urn:microsoft.com/office/officeart/2018/2/layout/IconVerticalSolidList"/>
    <dgm:cxn modelId="{C88A4105-51AF-40AA-AD3A-711C95CECF03}" type="presParOf" srcId="{32331F38-A6DE-4327-B87F-5596D48D0EF6}" destId="{54A2785D-6C1C-45BF-90D7-3FA8A3954152}" srcOrd="0" destOrd="0" presId="urn:microsoft.com/office/officeart/2018/2/layout/IconVerticalSolidList"/>
    <dgm:cxn modelId="{0FEEE8A6-0037-4EE1-A9BA-A127836289B3}" type="presParOf" srcId="{54A2785D-6C1C-45BF-90D7-3FA8A3954152}" destId="{F64CB1B5-477C-46C9-84AC-59D20747F68B}" srcOrd="0" destOrd="0" presId="urn:microsoft.com/office/officeart/2018/2/layout/IconVerticalSolidList"/>
    <dgm:cxn modelId="{19F7CF32-4238-43F5-A420-00BD651C132E}" type="presParOf" srcId="{54A2785D-6C1C-45BF-90D7-3FA8A3954152}" destId="{2F67E278-7DC1-4828-9D3A-4450E8DC5418}" srcOrd="1" destOrd="0" presId="urn:microsoft.com/office/officeart/2018/2/layout/IconVerticalSolidList"/>
    <dgm:cxn modelId="{7F632992-8F89-451B-A00D-098604D059D6}" type="presParOf" srcId="{54A2785D-6C1C-45BF-90D7-3FA8A3954152}" destId="{AD938624-B558-4ED4-ABCF-34529C9D5239}" srcOrd="2" destOrd="0" presId="urn:microsoft.com/office/officeart/2018/2/layout/IconVerticalSolidList"/>
    <dgm:cxn modelId="{7E2F6FD2-69AB-40B6-AB98-D1A829665BA4}" type="presParOf" srcId="{54A2785D-6C1C-45BF-90D7-3FA8A3954152}" destId="{4180BB04-088D-4699-8527-3FC8D030794B}" srcOrd="3" destOrd="0" presId="urn:microsoft.com/office/officeart/2018/2/layout/IconVerticalSolidList"/>
    <dgm:cxn modelId="{C3EC343E-5A8B-4459-9E14-EB72503C4D16}" type="presParOf" srcId="{32331F38-A6DE-4327-B87F-5596D48D0EF6}" destId="{16393E6F-8215-4FA0-8A31-FEAB6B268366}" srcOrd="1" destOrd="0" presId="urn:microsoft.com/office/officeart/2018/2/layout/IconVerticalSolidList"/>
    <dgm:cxn modelId="{DB0DD1C6-EBC5-4F5C-BF0D-E900981970F1}" type="presParOf" srcId="{32331F38-A6DE-4327-B87F-5596D48D0EF6}" destId="{21DF9341-69D3-4436-8FAA-57DCFE116EE7}" srcOrd="2" destOrd="0" presId="urn:microsoft.com/office/officeart/2018/2/layout/IconVerticalSolidList"/>
    <dgm:cxn modelId="{7107B94B-F98B-456F-B6E7-A235967CB589}" type="presParOf" srcId="{21DF9341-69D3-4436-8FAA-57DCFE116EE7}" destId="{20290960-B847-4A09-9DCB-F1206E51DF16}" srcOrd="0" destOrd="0" presId="urn:microsoft.com/office/officeart/2018/2/layout/IconVerticalSolidList"/>
    <dgm:cxn modelId="{77EA1E94-1583-403C-A27D-FA564911734A}" type="presParOf" srcId="{21DF9341-69D3-4436-8FAA-57DCFE116EE7}" destId="{B970EC6D-B0AE-42F5-9089-AAB9F8757910}" srcOrd="1" destOrd="0" presId="urn:microsoft.com/office/officeart/2018/2/layout/IconVerticalSolidList"/>
    <dgm:cxn modelId="{6508AAAF-DC18-4791-B8CD-1C8397C314DF}" type="presParOf" srcId="{21DF9341-69D3-4436-8FAA-57DCFE116EE7}" destId="{36597E97-4FD9-42C6-947F-B2619E2C6BD6}" srcOrd="2" destOrd="0" presId="urn:microsoft.com/office/officeart/2018/2/layout/IconVerticalSolidList"/>
    <dgm:cxn modelId="{9C6AAB8F-A0CC-4D0B-85BE-F374AA80FF12}" type="presParOf" srcId="{21DF9341-69D3-4436-8FAA-57DCFE116EE7}" destId="{428FECEE-1ED7-44A8-A355-71C97F5FD5F9}" srcOrd="3" destOrd="0" presId="urn:microsoft.com/office/officeart/2018/2/layout/IconVerticalSolidList"/>
    <dgm:cxn modelId="{49A4B540-8CB0-41D2-B7F1-AE7093D321D0}" type="presParOf" srcId="{32331F38-A6DE-4327-B87F-5596D48D0EF6}" destId="{73C76204-21C8-4EAB-A323-67188FB402D7}" srcOrd="3" destOrd="0" presId="urn:microsoft.com/office/officeart/2018/2/layout/IconVerticalSolidList"/>
    <dgm:cxn modelId="{76EEAD0A-9330-428E-99AE-704CC795BDF8}" type="presParOf" srcId="{32331F38-A6DE-4327-B87F-5596D48D0EF6}" destId="{1D669EAF-3080-4994-B525-1B6F677ED8F0}" srcOrd="4" destOrd="0" presId="urn:microsoft.com/office/officeart/2018/2/layout/IconVerticalSolidList"/>
    <dgm:cxn modelId="{4D6EC24A-D759-4E79-9B6B-658652EB4EC3}" type="presParOf" srcId="{1D669EAF-3080-4994-B525-1B6F677ED8F0}" destId="{478E8B6E-AE6D-48C8-B71F-09B27DD1E030}" srcOrd="0" destOrd="0" presId="urn:microsoft.com/office/officeart/2018/2/layout/IconVerticalSolidList"/>
    <dgm:cxn modelId="{18FE1A34-7F4C-413C-A34C-57C3F11ACE4E}" type="presParOf" srcId="{1D669EAF-3080-4994-B525-1B6F677ED8F0}" destId="{1C0A0DFE-D20C-479B-BF2E-5FA0585C61CF}" srcOrd="1" destOrd="0" presId="urn:microsoft.com/office/officeart/2018/2/layout/IconVerticalSolidList"/>
    <dgm:cxn modelId="{4EB40882-49F7-4F98-A3AD-D4A4D2DAF9CB}" type="presParOf" srcId="{1D669EAF-3080-4994-B525-1B6F677ED8F0}" destId="{F1273500-A1F7-4032-B9BB-B4D6348D73EB}" srcOrd="2" destOrd="0" presId="urn:microsoft.com/office/officeart/2018/2/layout/IconVerticalSolidList"/>
    <dgm:cxn modelId="{912D490B-A060-4BAA-975B-19996D904153}" type="presParOf" srcId="{1D669EAF-3080-4994-B525-1B6F677ED8F0}" destId="{30F650D5-656D-45AC-8948-5E129CDFE854}" srcOrd="3" destOrd="0" presId="urn:microsoft.com/office/officeart/2018/2/layout/IconVerticalSolidList"/>
    <dgm:cxn modelId="{7FF25582-6CE4-42A9-BE48-BC2E30EF94E7}" type="presParOf" srcId="{32331F38-A6DE-4327-B87F-5596D48D0EF6}" destId="{114CA97D-A8E7-43E5-AB3A-4E14F214A24D}" srcOrd="5" destOrd="0" presId="urn:microsoft.com/office/officeart/2018/2/layout/IconVerticalSolidList"/>
    <dgm:cxn modelId="{F31175EC-A7F1-436B-A7DB-38DBCD7D2ADD}" type="presParOf" srcId="{32331F38-A6DE-4327-B87F-5596D48D0EF6}" destId="{DFB38257-D48B-4528-8DDF-7ABDB50D23FB}" srcOrd="6" destOrd="0" presId="urn:microsoft.com/office/officeart/2018/2/layout/IconVerticalSolidList"/>
    <dgm:cxn modelId="{9AA90F7F-0B74-498D-9BB6-43AB178551D2}" type="presParOf" srcId="{DFB38257-D48B-4528-8DDF-7ABDB50D23FB}" destId="{6D105774-2823-45C0-98E4-9361924E311E}" srcOrd="0" destOrd="0" presId="urn:microsoft.com/office/officeart/2018/2/layout/IconVerticalSolidList"/>
    <dgm:cxn modelId="{F7633B54-970D-48E8-9FFF-F03996E363B1}" type="presParOf" srcId="{DFB38257-D48B-4528-8DDF-7ABDB50D23FB}" destId="{277AE8CC-F2FD-4137-B88D-4DA18827EC6D}" srcOrd="1" destOrd="0" presId="urn:microsoft.com/office/officeart/2018/2/layout/IconVerticalSolidList"/>
    <dgm:cxn modelId="{0E435E42-7ADA-4B61-B448-460D62D2FA46}" type="presParOf" srcId="{DFB38257-D48B-4528-8DDF-7ABDB50D23FB}" destId="{602D1AA4-35F9-438E-80CF-E23C9991AF35}" srcOrd="2" destOrd="0" presId="urn:microsoft.com/office/officeart/2018/2/layout/IconVerticalSolidList"/>
    <dgm:cxn modelId="{3E50B6C9-855D-4739-9D50-61228C94E08A}" type="presParOf" srcId="{DFB38257-D48B-4528-8DDF-7ABDB50D23FB}" destId="{1ACA9443-EE2B-4C5E-859D-48AA7FEB98CD}" srcOrd="3" destOrd="0" presId="urn:microsoft.com/office/officeart/2018/2/layout/IconVerticalSoli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19AAC04-6710-4D56-8054-18319C1C87E5}"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US"/>
        </a:p>
      </dgm:t>
    </dgm:pt>
    <dgm:pt modelId="{D75ECBDB-55E8-4514-865D-D91BDBDEA5EB}">
      <dgm:prSet phldrT="[Text]"/>
      <dgm:spPr/>
      <dgm:t>
        <a:bodyPr/>
        <a:lstStyle/>
        <a:p>
          <a:r>
            <a:rPr lang="en-US" dirty="0">
              <a:latin typeface="+mj-lt"/>
            </a:rPr>
            <a:t>NC WIC Approved Products Nutrition Criteria</a:t>
          </a:r>
        </a:p>
      </dgm:t>
    </dgm:pt>
    <dgm:pt modelId="{616342E9-6C6D-4212-AF0C-8286F5379D0E}" type="parTrans" cxnId="{3E1033B4-E25E-411E-879C-2845B8962926}">
      <dgm:prSet/>
      <dgm:spPr/>
      <dgm:t>
        <a:bodyPr/>
        <a:lstStyle/>
        <a:p>
          <a:endParaRPr lang="en-US"/>
        </a:p>
      </dgm:t>
    </dgm:pt>
    <dgm:pt modelId="{500FEDEF-47E4-457E-9D8F-5BFE88CCF0B4}" type="sibTrans" cxnId="{3E1033B4-E25E-411E-879C-2845B8962926}">
      <dgm:prSet/>
      <dgm:spPr/>
      <dgm:t>
        <a:bodyPr/>
        <a:lstStyle/>
        <a:p>
          <a:endParaRPr lang="en-US"/>
        </a:p>
      </dgm:t>
    </dgm:pt>
    <dgm:pt modelId="{9F45933C-204A-40E9-BBE5-CCD6E0A94E44}">
      <dgm:prSet phldrT="[Text]"/>
      <dgm:spPr/>
      <dgm:t>
        <a:bodyPr/>
        <a:lstStyle/>
        <a:p>
          <a:r>
            <a:rPr lang="en-US" dirty="0">
              <a:latin typeface="+mj-lt"/>
            </a:rPr>
            <a:t>UPC Submission</a:t>
          </a:r>
        </a:p>
      </dgm:t>
    </dgm:pt>
    <dgm:pt modelId="{924D2619-7453-43E1-A841-768000C0342F}" type="parTrans" cxnId="{FC045C91-D8FD-499D-8AFE-621FD4C6EF75}">
      <dgm:prSet/>
      <dgm:spPr/>
      <dgm:t>
        <a:bodyPr/>
        <a:lstStyle/>
        <a:p>
          <a:endParaRPr lang="en-US"/>
        </a:p>
      </dgm:t>
    </dgm:pt>
    <dgm:pt modelId="{FEE60AEC-F3DB-42BA-9154-BA2371088350}" type="sibTrans" cxnId="{FC045C91-D8FD-499D-8AFE-621FD4C6EF75}">
      <dgm:prSet/>
      <dgm:spPr/>
      <dgm:t>
        <a:bodyPr/>
        <a:lstStyle/>
        <a:p>
          <a:endParaRPr lang="en-US"/>
        </a:p>
      </dgm:t>
    </dgm:pt>
    <dgm:pt modelId="{4977890C-9367-4B5A-8C95-32C23F31E33D}">
      <dgm:prSet phldrT="[Text]"/>
      <dgm:spPr/>
      <dgm:t>
        <a:bodyPr/>
        <a:lstStyle/>
        <a:p>
          <a:r>
            <a:rPr lang="en-US" dirty="0">
              <a:latin typeface="+mj-lt"/>
            </a:rPr>
            <a:t>NC WIC  APL</a:t>
          </a:r>
        </a:p>
      </dgm:t>
    </dgm:pt>
    <dgm:pt modelId="{32903683-5CC4-48B7-A269-B0A23DFE5FFB}" type="parTrans" cxnId="{CCD05B9E-DEF1-404D-A9DF-5011F087C13A}">
      <dgm:prSet/>
      <dgm:spPr/>
      <dgm:t>
        <a:bodyPr/>
        <a:lstStyle/>
        <a:p>
          <a:endParaRPr lang="en-US"/>
        </a:p>
      </dgm:t>
    </dgm:pt>
    <dgm:pt modelId="{C591B452-66A7-4077-9899-6912B0BE86FD}" type="sibTrans" cxnId="{CCD05B9E-DEF1-404D-A9DF-5011F087C13A}">
      <dgm:prSet/>
      <dgm:spPr/>
      <dgm:t>
        <a:bodyPr/>
        <a:lstStyle/>
        <a:p>
          <a:endParaRPr lang="en-US"/>
        </a:p>
      </dgm:t>
    </dgm:pt>
    <dgm:pt modelId="{694FB03F-72FA-4B4E-903D-F388B13E851F}" type="pres">
      <dgm:prSet presAssocID="{819AAC04-6710-4D56-8054-18319C1C87E5}" presName="rootnode" presStyleCnt="0">
        <dgm:presLayoutVars>
          <dgm:chMax/>
          <dgm:chPref/>
          <dgm:dir/>
          <dgm:animLvl val="lvl"/>
        </dgm:presLayoutVars>
      </dgm:prSet>
      <dgm:spPr/>
    </dgm:pt>
    <dgm:pt modelId="{C7771DEE-AD5B-4462-92C8-5539E15D8C1E}" type="pres">
      <dgm:prSet presAssocID="{D75ECBDB-55E8-4514-865D-D91BDBDEA5EB}" presName="composite" presStyleCnt="0"/>
      <dgm:spPr/>
    </dgm:pt>
    <dgm:pt modelId="{F7614249-2C28-4EE0-AE51-1A7349EF55C8}" type="pres">
      <dgm:prSet presAssocID="{D75ECBDB-55E8-4514-865D-D91BDBDEA5EB}" presName="LShape" presStyleLbl="alignNode1" presStyleIdx="0" presStyleCnt="5" custScaleX="182484" custLinFactNeighborX="26352" custLinFactNeighborY="-379"/>
      <dgm:spPr/>
    </dgm:pt>
    <dgm:pt modelId="{EA8C0CA7-DE33-4D7D-9BA0-9B3DCAC2E4A0}" type="pres">
      <dgm:prSet presAssocID="{D75ECBDB-55E8-4514-865D-D91BDBDEA5EB}" presName="ParentText" presStyleLbl="revTx" presStyleIdx="0" presStyleCnt="3" custScaleX="180311" custLinFactNeighborX="35841" custLinFactNeighborY="6626">
        <dgm:presLayoutVars>
          <dgm:chMax val="0"/>
          <dgm:chPref val="0"/>
          <dgm:bulletEnabled val="1"/>
        </dgm:presLayoutVars>
      </dgm:prSet>
      <dgm:spPr/>
    </dgm:pt>
    <dgm:pt modelId="{74ED6A54-FEE9-452C-B65E-EB0CCC5F210A}" type="pres">
      <dgm:prSet presAssocID="{D75ECBDB-55E8-4514-865D-D91BDBDEA5EB}" presName="Triangle" presStyleLbl="alignNode1" presStyleIdx="1" presStyleCnt="5" custLinFactX="163816" custLinFactNeighborX="200000" custLinFactNeighborY="30013"/>
      <dgm:spPr/>
    </dgm:pt>
    <dgm:pt modelId="{573A625C-3552-45FD-BB75-12AC8F3F3A30}" type="pres">
      <dgm:prSet presAssocID="{500FEDEF-47E4-457E-9D8F-5BFE88CCF0B4}" presName="sibTrans" presStyleCnt="0"/>
      <dgm:spPr/>
    </dgm:pt>
    <dgm:pt modelId="{276B0B5E-DCBF-47E6-8D8F-82E3DD16959B}" type="pres">
      <dgm:prSet presAssocID="{500FEDEF-47E4-457E-9D8F-5BFE88CCF0B4}" presName="space" presStyleCnt="0"/>
      <dgm:spPr/>
    </dgm:pt>
    <dgm:pt modelId="{1B4A883D-9EB4-4E20-8490-545ADBA0C4E5}" type="pres">
      <dgm:prSet presAssocID="{9F45933C-204A-40E9-BBE5-CCD6E0A94E44}" presName="composite" presStyleCnt="0"/>
      <dgm:spPr/>
    </dgm:pt>
    <dgm:pt modelId="{77AED090-F66A-429F-B478-9F4810EA34A7}" type="pres">
      <dgm:prSet presAssocID="{9F45933C-204A-40E9-BBE5-CCD6E0A94E44}" presName="LShape" presStyleLbl="alignNode1" presStyleIdx="2" presStyleCnt="5" custLinFactNeighborX="37324" custLinFactNeighborY="-6678"/>
      <dgm:spPr/>
    </dgm:pt>
    <dgm:pt modelId="{34EFB00E-4690-4648-8CC4-530E1D6A656A}" type="pres">
      <dgm:prSet presAssocID="{9F45933C-204A-40E9-BBE5-CCD6E0A94E44}" presName="ParentText" presStyleLbl="revTx" presStyleIdx="1" presStyleCnt="3" custLinFactNeighborX="44760" custLinFactNeighborY="1834">
        <dgm:presLayoutVars>
          <dgm:chMax val="0"/>
          <dgm:chPref val="0"/>
          <dgm:bulletEnabled val="1"/>
        </dgm:presLayoutVars>
      </dgm:prSet>
      <dgm:spPr/>
    </dgm:pt>
    <dgm:pt modelId="{8A12181F-267E-4367-A483-9795A3F1B6B5}" type="pres">
      <dgm:prSet presAssocID="{9F45933C-204A-40E9-BBE5-CCD6E0A94E44}" presName="Triangle" presStyleLbl="alignNode1" presStyleIdx="3" presStyleCnt="5" custLinFactX="100000" custLinFactNeighborX="112059" custLinFactNeighborY="19384"/>
      <dgm:spPr/>
    </dgm:pt>
    <dgm:pt modelId="{14F6BCAF-C83E-4E9A-AAD1-88E5546ADA28}" type="pres">
      <dgm:prSet presAssocID="{FEE60AEC-F3DB-42BA-9154-BA2371088350}" presName="sibTrans" presStyleCnt="0"/>
      <dgm:spPr/>
    </dgm:pt>
    <dgm:pt modelId="{86FDA3D5-AD6C-4997-BAA2-9E6A0C493B5C}" type="pres">
      <dgm:prSet presAssocID="{FEE60AEC-F3DB-42BA-9154-BA2371088350}" presName="space" presStyleCnt="0"/>
      <dgm:spPr/>
    </dgm:pt>
    <dgm:pt modelId="{549E3DC2-73F7-49D8-BBD7-3A27500A2C5C}" type="pres">
      <dgm:prSet presAssocID="{4977890C-9367-4B5A-8C95-32C23F31E33D}" presName="composite" presStyleCnt="0"/>
      <dgm:spPr/>
    </dgm:pt>
    <dgm:pt modelId="{E271C592-1C48-4E38-9324-53E47B008D8D}" type="pres">
      <dgm:prSet presAssocID="{4977890C-9367-4B5A-8C95-32C23F31E33D}" presName="LShape" presStyleLbl="alignNode1" presStyleIdx="4" presStyleCnt="5" custScaleX="129260" custScaleY="108125" custLinFactNeighborX="-25727" custLinFactNeighborY="-43178"/>
      <dgm:spPr/>
    </dgm:pt>
    <dgm:pt modelId="{6F98D018-99FA-4386-8006-2A2EBB605EC5}" type="pres">
      <dgm:prSet presAssocID="{4977890C-9367-4B5A-8C95-32C23F31E33D}" presName="ParentText" presStyleLbl="revTx" presStyleIdx="2" presStyleCnt="3" custScaleX="142558" custLinFactNeighborX="-19993" custLinFactNeighborY="-24610">
        <dgm:presLayoutVars>
          <dgm:chMax val="0"/>
          <dgm:chPref val="0"/>
          <dgm:bulletEnabled val="1"/>
        </dgm:presLayoutVars>
      </dgm:prSet>
      <dgm:spPr/>
    </dgm:pt>
  </dgm:ptLst>
  <dgm:cxnLst>
    <dgm:cxn modelId="{C411701C-B86C-4107-BAEC-2B17B1FA6F1B}" type="presOf" srcId="{D75ECBDB-55E8-4514-865D-D91BDBDEA5EB}" destId="{EA8C0CA7-DE33-4D7D-9BA0-9B3DCAC2E4A0}" srcOrd="0" destOrd="0" presId="urn:microsoft.com/office/officeart/2009/3/layout/StepUpProcess"/>
    <dgm:cxn modelId="{07FC2C5D-6482-4250-8F6E-7629AD7D4927}" type="presOf" srcId="{819AAC04-6710-4D56-8054-18319C1C87E5}" destId="{694FB03F-72FA-4B4E-903D-F388B13E851F}" srcOrd="0" destOrd="0" presId="urn:microsoft.com/office/officeart/2009/3/layout/StepUpProcess"/>
    <dgm:cxn modelId="{6D0C6446-4354-461B-9CE0-E2DCAD67A160}" type="presOf" srcId="{4977890C-9367-4B5A-8C95-32C23F31E33D}" destId="{6F98D018-99FA-4386-8006-2A2EBB605EC5}" srcOrd="0" destOrd="0" presId="urn:microsoft.com/office/officeart/2009/3/layout/StepUpProcess"/>
    <dgm:cxn modelId="{FC045C91-D8FD-499D-8AFE-621FD4C6EF75}" srcId="{819AAC04-6710-4D56-8054-18319C1C87E5}" destId="{9F45933C-204A-40E9-BBE5-CCD6E0A94E44}" srcOrd="1" destOrd="0" parTransId="{924D2619-7453-43E1-A841-768000C0342F}" sibTransId="{FEE60AEC-F3DB-42BA-9154-BA2371088350}"/>
    <dgm:cxn modelId="{CCD05B9E-DEF1-404D-A9DF-5011F087C13A}" srcId="{819AAC04-6710-4D56-8054-18319C1C87E5}" destId="{4977890C-9367-4B5A-8C95-32C23F31E33D}" srcOrd="2" destOrd="0" parTransId="{32903683-5CC4-48B7-A269-B0A23DFE5FFB}" sibTransId="{C591B452-66A7-4077-9899-6912B0BE86FD}"/>
    <dgm:cxn modelId="{D27F5AA3-F963-41FE-ACF9-4B5601626F02}" type="presOf" srcId="{9F45933C-204A-40E9-BBE5-CCD6E0A94E44}" destId="{34EFB00E-4690-4648-8CC4-530E1D6A656A}" srcOrd="0" destOrd="0" presId="urn:microsoft.com/office/officeart/2009/3/layout/StepUpProcess"/>
    <dgm:cxn modelId="{3E1033B4-E25E-411E-879C-2845B8962926}" srcId="{819AAC04-6710-4D56-8054-18319C1C87E5}" destId="{D75ECBDB-55E8-4514-865D-D91BDBDEA5EB}" srcOrd="0" destOrd="0" parTransId="{616342E9-6C6D-4212-AF0C-8286F5379D0E}" sibTransId="{500FEDEF-47E4-457E-9D8F-5BFE88CCF0B4}"/>
    <dgm:cxn modelId="{42B2F9A4-D141-4EE0-859F-49145E47D1D9}" type="presParOf" srcId="{694FB03F-72FA-4B4E-903D-F388B13E851F}" destId="{C7771DEE-AD5B-4462-92C8-5539E15D8C1E}" srcOrd="0" destOrd="0" presId="urn:microsoft.com/office/officeart/2009/3/layout/StepUpProcess"/>
    <dgm:cxn modelId="{6585C843-FC7A-42E2-BC99-2C64C2F84329}" type="presParOf" srcId="{C7771DEE-AD5B-4462-92C8-5539E15D8C1E}" destId="{F7614249-2C28-4EE0-AE51-1A7349EF55C8}" srcOrd="0" destOrd="0" presId="urn:microsoft.com/office/officeart/2009/3/layout/StepUpProcess"/>
    <dgm:cxn modelId="{ADE9C040-401D-4BE7-8B1A-500CAB1CD80A}" type="presParOf" srcId="{C7771DEE-AD5B-4462-92C8-5539E15D8C1E}" destId="{EA8C0CA7-DE33-4D7D-9BA0-9B3DCAC2E4A0}" srcOrd="1" destOrd="0" presId="urn:microsoft.com/office/officeart/2009/3/layout/StepUpProcess"/>
    <dgm:cxn modelId="{FC6FAB89-07B7-4451-AC52-A8D24EA9B48B}" type="presParOf" srcId="{C7771DEE-AD5B-4462-92C8-5539E15D8C1E}" destId="{74ED6A54-FEE9-452C-B65E-EB0CCC5F210A}" srcOrd="2" destOrd="0" presId="urn:microsoft.com/office/officeart/2009/3/layout/StepUpProcess"/>
    <dgm:cxn modelId="{7C400F63-E34D-496A-9A75-C34F70FD85C2}" type="presParOf" srcId="{694FB03F-72FA-4B4E-903D-F388B13E851F}" destId="{573A625C-3552-45FD-BB75-12AC8F3F3A30}" srcOrd="1" destOrd="0" presId="urn:microsoft.com/office/officeart/2009/3/layout/StepUpProcess"/>
    <dgm:cxn modelId="{4420DFEB-6261-417F-9369-5C26B1D0A7F4}" type="presParOf" srcId="{573A625C-3552-45FD-BB75-12AC8F3F3A30}" destId="{276B0B5E-DCBF-47E6-8D8F-82E3DD16959B}" srcOrd="0" destOrd="0" presId="urn:microsoft.com/office/officeart/2009/3/layout/StepUpProcess"/>
    <dgm:cxn modelId="{56630974-BF76-40E6-880C-6D9BBB571279}" type="presParOf" srcId="{694FB03F-72FA-4B4E-903D-F388B13E851F}" destId="{1B4A883D-9EB4-4E20-8490-545ADBA0C4E5}" srcOrd="2" destOrd="0" presId="urn:microsoft.com/office/officeart/2009/3/layout/StepUpProcess"/>
    <dgm:cxn modelId="{8E8D08EF-85A7-442E-92ED-BBB40A854EB5}" type="presParOf" srcId="{1B4A883D-9EB4-4E20-8490-545ADBA0C4E5}" destId="{77AED090-F66A-429F-B478-9F4810EA34A7}" srcOrd="0" destOrd="0" presId="urn:microsoft.com/office/officeart/2009/3/layout/StepUpProcess"/>
    <dgm:cxn modelId="{C6D77FD9-ED01-4B97-9E94-21FABE0C99E3}" type="presParOf" srcId="{1B4A883D-9EB4-4E20-8490-545ADBA0C4E5}" destId="{34EFB00E-4690-4648-8CC4-530E1D6A656A}" srcOrd="1" destOrd="0" presId="urn:microsoft.com/office/officeart/2009/3/layout/StepUpProcess"/>
    <dgm:cxn modelId="{AE3416C4-101E-412D-95AF-D27F925C2134}" type="presParOf" srcId="{1B4A883D-9EB4-4E20-8490-545ADBA0C4E5}" destId="{8A12181F-267E-4367-A483-9795A3F1B6B5}" srcOrd="2" destOrd="0" presId="urn:microsoft.com/office/officeart/2009/3/layout/StepUpProcess"/>
    <dgm:cxn modelId="{F339C5C8-8DB8-4290-AB01-2BF1FA4D4772}" type="presParOf" srcId="{694FB03F-72FA-4B4E-903D-F388B13E851F}" destId="{14F6BCAF-C83E-4E9A-AAD1-88E5546ADA28}" srcOrd="3" destOrd="0" presId="urn:microsoft.com/office/officeart/2009/3/layout/StepUpProcess"/>
    <dgm:cxn modelId="{549EEB39-6C13-44F9-B2BE-0A31BB5509A2}" type="presParOf" srcId="{14F6BCAF-C83E-4E9A-AAD1-88E5546ADA28}" destId="{86FDA3D5-AD6C-4997-BAA2-9E6A0C493B5C}" srcOrd="0" destOrd="0" presId="urn:microsoft.com/office/officeart/2009/3/layout/StepUpProcess"/>
    <dgm:cxn modelId="{D28DA153-092F-4F45-8591-DCFB867E02C6}" type="presParOf" srcId="{694FB03F-72FA-4B4E-903D-F388B13E851F}" destId="{549E3DC2-73F7-49D8-BBD7-3A27500A2C5C}" srcOrd="4" destOrd="0" presId="urn:microsoft.com/office/officeart/2009/3/layout/StepUpProcess"/>
    <dgm:cxn modelId="{76473D84-723A-49AA-8ABA-8038953FD480}" type="presParOf" srcId="{549E3DC2-73F7-49D8-BBD7-3A27500A2C5C}" destId="{E271C592-1C48-4E38-9324-53E47B008D8D}" srcOrd="0" destOrd="0" presId="urn:microsoft.com/office/officeart/2009/3/layout/StepUpProcess"/>
    <dgm:cxn modelId="{F6F17DD7-C972-468A-8FD9-17BCB6B5386C}" type="presParOf" srcId="{549E3DC2-73F7-49D8-BBD7-3A27500A2C5C}" destId="{6F98D018-99FA-4386-8006-2A2EBB605EC5}" srcOrd="1" destOrd="0" presId="urn:microsoft.com/office/officeart/2009/3/layout/StepUpProcess"/>
  </dgm:cxnLst>
  <dgm:bg>
    <a:solidFill>
      <a:schemeClr val="bg1">
        <a:lumMod val="95000"/>
      </a:schemeClr>
    </a:solidFill>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4CB1B5-477C-46C9-84AC-59D20747F68B}">
      <dsp:nvSpPr>
        <dsp:cNvPr id="0" name=""/>
        <dsp:cNvSpPr/>
      </dsp:nvSpPr>
      <dsp:spPr>
        <a:xfrm>
          <a:off x="0" y="2319"/>
          <a:ext cx="6243639" cy="11757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67E278-7DC1-4828-9D3A-4450E8DC5418}">
      <dsp:nvSpPr>
        <dsp:cNvPr id="0" name=""/>
        <dsp:cNvSpPr/>
      </dsp:nvSpPr>
      <dsp:spPr>
        <a:xfrm>
          <a:off x="355657" y="266858"/>
          <a:ext cx="646650" cy="6466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180BB04-088D-4699-8527-3FC8D030794B}">
      <dsp:nvSpPr>
        <dsp:cNvPr id="0" name=""/>
        <dsp:cNvSpPr/>
      </dsp:nvSpPr>
      <dsp:spPr>
        <a:xfrm>
          <a:off x="1357965" y="2319"/>
          <a:ext cx="4885673"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1244600">
            <a:lnSpc>
              <a:spcPct val="100000"/>
            </a:lnSpc>
            <a:spcBef>
              <a:spcPct val="0"/>
            </a:spcBef>
            <a:spcAft>
              <a:spcPct val="35000"/>
            </a:spcAft>
            <a:buNone/>
          </a:pPr>
          <a:r>
            <a:rPr lang="en-US" sz="2800" kern="1200" dirty="0">
              <a:latin typeface="+mj-lt"/>
            </a:rPr>
            <a:t>What is WIC?</a:t>
          </a:r>
        </a:p>
      </dsp:txBody>
      <dsp:txXfrm>
        <a:off x="1357965" y="2319"/>
        <a:ext cx="4885673" cy="1175727"/>
      </dsp:txXfrm>
    </dsp:sp>
    <dsp:sp modelId="{20290960-B847-4A09-9DCB-F1206E51DF16}">
      <dsp:nvSpPr>
        <dsp:cNvPr id="0" name=""/>
        <dsp:cNvSpPr/>
      </dsp:nvSpPr>
      <dsp:spPr>
        <a:xfrm>
          <a:off x="0" y="1471979"/>
          <a:ext cx="6243639" cy="11757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70EC6D-B0AE-42F5-9089-AAB9F8757910}">
      <dsp:nvSpPr>
        <dsp:cNvPr id="0" name=""/>
        <dsp:cNvSpPr/>
      </dsp:nvSpPr>
      <dsp:spPr>
        <a:xfrm>
          <a:off x="355657" y="1736518"/>
          <a:ext cx="646650" cy="6466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28FECEE-1ED7-44A8-A355-71C97F5FD5F9}">
      <dsp:nvSpPr>
        <dsp:cNvPr id="0" name=""/>
        <dsp:cNvSpPr/>
      </dsp:nvSpPr>
      <dsp:spPr>
        <a:xfrm>
          <a:off x="1357965" y="1471979"/>
          <a:ext cx="4885673"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1244600">
            <a:lnSpc>
              <a:spcPct val="100000"/>
            </a:lnSpc>
            <a:spcBef>
              <a:spcPct val="0"/>
            </a:spcBef>
            <a:spcAft>
              <a:spcPct val="35000"/>
            </a:spcAft>
            <a:buNone/>
          </a:pPr>
          <a:r>
            <a:rPr lang="en-US" sz="2800" kern="1200" dirty="0">
              <a:latin typeface="+mj-lt"/>
            </a:rPr>
            <a:t>What is the role of vendors?</a:t>
          </a:r>
        </a:p>
      </dsp:txBody>
      <dsp:txXfrm>
        <a:off x="1357965" y="1471979"/>
        <a:ext cx="4885673" cy="1175727"/>
      </dsp:txXfrm>
    </dsp:sp>
    <dsp:sp modelId="{478E8B6E-AE6D-48C8-B71F-09B27DD1E030}">
      <dsp:nvSpPr>
        <dsp:cNvPr id="0" name=""/>
        <dsp:cNvSpPr/>
      </dsp:nvSpPr>
      <dsp:spPr>
        <a:xfrm>
          <a:off x="0" y="2941639"/>
          <a:ext cx="6243639" cy="11757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0A0DFE-D20C-479B-BF2E-5FA0585C61CF}">
      <dsp:nvSpPr>
        <dsp:cNvPr id="0" name=""/>
        <dsp:cNvSpPr/>
      </dsp:nvSpPr>
      <dsp:spPr>
        <a:xfrm>
          <a:off x="355657" y="3206178"/>
          <a:ext cx="646650" cy="6466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0F650D5-656D-45AC-8948-5E129CDFE854}">
      <dsp:nvSpPr>
        <dsp:cNvPr id="0" name=""/>
        <dsp:cNvSpPr/>
      </dsp:nvSpPr>
      <dsp:spPr>
        <a:xfrm>
          <a:off x="1357965" y="2941639"/>
          <a:ext cx="4885673"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1244600">
            <a:lnSpc>
              <a:spcPct val="100000"/>
            </a:lnSpc>
            <a:spcBef>
              <a:spcPct val="0"/>
            </a:spcBef>
            <a:spcAft>
              <a:spcPct val="35000"/>
            </a:spcAft>
            <a:buNone/>
          </a:pPr>
          <a:r>
            <a:rPr lang="en-US" sz="2800" kern="1200" dirty="0">
              <a:latin typeface="+mj-lt"/>
            </a:rPr>
            <a:t>How to become a WIC vendor</a:t>
          </a:r>
        </a:p>
      </dsp:txBody>
      <dsp:txXfrm>
        <a:off x="1357965" y="2941639"/>
        <a:ext cx="4885673" cy="1175727"/>
      </dsp:txXfrm>
    </dsp:sp>
    <dsp:sp modelId="{6D105774-2823-45C0-98E4-9361924E311E}">
      <dsp:nvSpPr>
        <dsp:cNvPr id="0" name=""/>
        <dsp:cNvSpPr/>
      </dsp:nvSpPr>
      <dsp:spPr>
        <a:xfrm>
          <a:off x="0" y="4411299"/>
          <a:ext cx="6243639" cy="11757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7AE8CC-F2FD-4137-B88D-4DA18827EC6D}">
      <dsp:nvSpPr>
        <dsp:cNvPr id="0" name=""/>
        <dsp:cNvSpPr/>
      </dsp:nvSpPr>
      <dsp:spPr>
        <a:xfrm>
          <a:off x="355657" y="4675838"/>
          <a:ext cx="646650" cy="64665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ACA9443-EE2B-4C5E-859D-48AA7FEB98CD}">
      <dsp:nvSpPr>
        <dsp:cNvPr id="0" name=""/>
        <dsp:cNvSpPr/>
      </dsp:nvSpPr>
      <dsp:spPr>
        <a:xfrm>
          <a:off x="1357965" y="4411299"/>
          <a:ext cx="4885673"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1244600">
            <a:lnSpc>
              <a:spcPct val="100000"/>
            </a:lnSpc>
            <a:spcBef>
              <a:spcPct val="0"/>
            </a:spcBef>
            <a:spcAft>
              <a:spcPct val="35000"/>
            </a:spcAft>
            <a:buNone/>
          </a:pPr>
          <a:r>
            <a:rPr lang="en-US" sz="2800" kern="1200" dirty="0">
              <a:latin typeface="+mj-lt"/>
            </a:rPr>
            <a:t>Guidance for completing required forms</a:t>
          </a:r>
        </a:p>
      </dsp:txBody>
      <dsp:txXfrm>
        <a:off x="1357965" y="4411299"/>
        <a:ext cx="4885673" cy="11757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614249-2C28-4EE0-AE51-1A7349EF55C8}">
      <dsp:nvSpPr>
        <dsp:cNvPr id="0" name=""/>
        <dsp:cNvSpPr/>
      </dsp:nvSpPr>
      <dsp:spPr>
        <a:xfrm rot="5400000">
          <a:off x="1373392" y="675043"/>
          <a:ext cx="941000" cy="2857340"/>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8C0CA7-DE33-4D7D-9BA0-9B3DCAC2E4A0}">
      <dsp:nvSpPr>
        <dsp:cNvPr id="0" name=""/>
        <dsp:cNvSpPr/>
      </dsp:nvSpPr>
      <dsp:spPr>
        <a:xfrm>
          <a:off x="742705" y="1874320"/>
          <a:ext cx="2548904" cy="1239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latin typeface="+mj-lt"/>
            </a:rPr>
            <a:t>NC WIC Approved Products Nutrition Criteria</a:t>
          </a:r>
        </a:p>
      </dsp:txBody>
      <dsp:txXfrm>
        <a:off x="742705" y="1874320"/>
        <a:ext cx="2548904" cy="1239117"/>
      </dsp:txXfrm>
    </dsp:sp>
    <dsp:sp modelId="{74ED6A54-FEE9-452C-B65E-EB0CCC5F210A}">
      <dsp:nvSpPr>
        <dsp:cNvPr id="0" name=""/>
        <dsp:cNvSpPr/>
      </dsp:nvSpPr>
      <dsp:spPr>
        <a:xfrm>
          <a:off x="2920961" y="1289153"/>
          <a:ext cx="266719" cy="266719"/>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AED090-F66A-429F-B478-9F4810EA34A7}">
      <dsp:nvSpPr>
        <dsp:cNvPr id="0" name=""/>
        <dsp:cNvSpPr/>
      </dsp:nvSpPr>
      <dsp:spPr>
        <a:xfrm rot="5400000">
          <a:off x="3918365" y="833314"/>
          <a:ext cx="941000" cy="1565803"/>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EFB00E-4690-4648-8CC4-530E1D6A656A}">
      <dsp:nvSpPr>
        <dsp:cNvPr id="0" name=""/>
        <dsp:cNvSpPr/>
      </dsp:nvSpPr>
      <dsp:spPr>
        <a:xfrm>
          <a:off x="3809602" y="1386717"/>
          <a:ext cx="1413615" cy="1239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latin typeface="+mj-lt"/>
            </a:rPr>
            <a:t>UPC Submission</a:t>
          </a:r>
        </a:p>
      </dsp:txBody>
      <dsp:txXfrm>
        <a:off x="3809602" y="1386717"/>
        <a:ext cx="1413615" cy="1239117"/>
      </dsp:txXfrm>
    </dsp:sp>
    <dsp:sp modelId="{8A12181F-267E-4367-A483-9795A3F1B6B5}">
      <dsp:nvSpPr>
        <dsp:cNvPr id="0" name=""/>
        <dsp:cNvSpPr/>
      </dsp:nvSpPr>
      <dsp:spPr>
        <a:xfrm>
          <a:off x="4889368" y="832579"/>
          <a:ext cx="266719" cy="266719"/>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71C592-1C48-4E38-9324-53E47B008D8D}">
      <dsp:nvSpPr>
        <dsp:cNvPr id="0" name=""/>
        <dsp:cNvSpPr/>
      </dsp:nvSpPr>
      <dsp:spPr>
        <a:xfrm rot="5400000">
          <a:off x="6140900" y="-167451"/>
          <a:ext cx="1017456" cy="2023957"/>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98D018-99FA-4386-8006-2A2EBB605EC5}">
      <dsp:nvSpPr>
        <dsp:cNvPr id="0" name=""/>
        <dsp:cNvSpPr/>
      </dsp:nvSpPr>
      <dsp:spPr>
        <a:xfrm>
          <a:off x="5841458" y="630821"/>
          <a:ext cx="2015222" cy="1239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latin typeface="+mj-lt"/>
            </a:rPr>
            <a:t>NC WIC  APL</a:t>
          </a:r>
        </a:p>
      </dsp:txBody>
      <dsp:txXfrm>
        <a:off x="5841458" y="630821"/>
        <a:ext cx="2015222" cy="123911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33" tIns="48317" rIns="96633" bIns="48317" rtlCol="0"/>
          <a:lstStyle>
            <a:lvl1pPr algn="l">
              <a:defRPr sz="1300"/>
            </a:lvl1pPr>
          </a:lstStyle>
          <a:p>
            <a:endParaRPr dirty="0">
              <a:latin typeface="Constantia" panose="02030602050306030303" pitchFamily="18" charset="0"/>
            </a:endParaRPr>
          </a:p>
        </p:txBody>
      </p:sp>
      <p:sp>
        <p:nvSpPr>
          <p:cNvPr id="4" name="Footer Placeholder 3"/>
          <p:cNvSpPr>
            <a:spLocks noGrp="1"/>
          </p:cNvSpPr>
          <p:nvPr>
            <p:ph type="ftr" sz="quarter" idx="2"/>
          </p:nvPr>
        </p:nvSpPr>
        <p:spPr>
          <a:xfrm>
            <a:off x="0" y="9119474"/>
            <a:ext cx="3169920" cy="480060"/>
          </a:xfrm>
          <a:prstGeom prst="rect">
            <a:avLst/>
          </a:prstGeom>
        </p:spPr>
        <p:txBody>
          <a:bodyPr vert="horz" lIns="96633" tIns="48317" rIns="96633" bIns="48317" rtlCol="0" anchor="b"/>
          <a:lstStyle>
            <a:lvl1pPr algn="l">
              <a:defRPr sz="1300"/>
            </a:lvl1pPr>
          </a:lstStyle>
          <a:p>
            <a:endParaRPr dirty="0">
              <a:latin typeface="Constantia" panose="02030602050306030303" pitchFamily="18" charset="0"/>
            </a:endParaRPr>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33" tIns="48317" rIns="96633" bIns="48317" rtlCol="0" anchor="b"/>
          <a:lstStyle>
            <a:lvl1pPr algn="r">
              <a:defRPr sz="1300"/>
            </a:lvl1pPr>
          </a:lstStyle>
          <a:p>
            <a:fld id="{A8E322BB-75AD-4A1E-9661-2724167329F0}" type="slidenum">
              <a:rPr>
                <a:latin typeface="Constantia" panose="02030602050306030303" pitchFamily="18" charset="0"/>
              </a:rPr>
              <a:t>‹#›</a:t>
            </a:fld>
            <a:endParaRPr dirty="0">
              <a:latin typeface="Constantia" panose="02030602050306030303" pitchFamily="18" charset="0"/>
            </a:endParaRPr>
          </a:p>
        </p:txBody>
      </p:sp>
    </p:spTree>
    <p:extLst>
      <p:ext uri="{BB962C8B-B14F-4D97-AF65-F5344CB8AC3E}">
        <p14:creationId xmlns:p14="http://schemas.microsoft.com/office/powerpoint/2010/main" val="25127057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458788" y="720725"/>
            <a:ext cx="6397625" cy="3600450"/>
          </a:xfrm>
          <a:prstGeom prst="rect">
            <a:avLst/>
          </a:prstGeom>
          <a:noFill/>
          <a:ln w="12700">
            <a:solidFill>
              <a:prstClr val="black"/>
            </a:solidFill>
          </a:ln>
        </p:spPr>
        <p:txBody>
          <a:bodyPr vert="horz" lIns="96633" tIns="48317" rIns="96633" bIns="48317" rtlCol="0" anchor="ctr"/>
          <a:lstStyle/>
          <a:p>
            <a:endParaRPr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33" tIns="48317" rIns="96633" bIns="48317" rtlCol="0"/>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33" tIns="48317" rIns="96633" bIns="48317" rtlCol="0" anchor="b"/>
          <a:lstStyle>
            <a:lvl1pPr algn="r">
              <a:defRPr sz="1500">
                <a:latin typeface="Constantia" panose="02030602050306030303" pitchFamily="18" charset="0"/>
              </a:defRPr>
            </a:lvl1pPr>
          </a:lstStyle>
          <a:p>
            <a:fld id="{B045B7DE-1198-4F2F-B574-CA8CAE341642}" type="slidenum">
              <a:rPr lang="en-US" smtClean="0"/>
              <a:pPr/>
              <a:t>‹#›</a:t>
            </a:fld>
            <a:endParaRPr lang="en-US" dirty="0"/>
          </a:p>
        </p:txBody>
      </p:sp>
    </p:spTree>
    <p:extLst>
      <p:ext uri="{BB962C8B-B14F-4D97-AF65-F5344CB8AC3E}">
        <p14:creationId xmlns:p14="http://schemas.microsoft.com/office/powerpoint/2010/main" val="1882312455"/>
      </p:ext>
    </p:extLst>
  </p:cSld>
  <p:clrMap bg1="lt1" tx1="dk1" bg2="lt2" tx2="dk2" accent1="accent1" accent2="accent2" accent3="accent3" accent4="accent4" accent5="accent5" accent6="accent6" hlink="hlink" folHlink="folHlink"/>
  <p:hf hdr="0" dt="0"/>
  <p:notesStyle>
    <a:lvl1pPr marL="0" algn="l" defTabSz="1218987" rtl="0" eaLnBrk="1" latinLnBrk="0" hangingPunct="1">
      <a:defRPr sz="1400" kern="1200">
        <a:solidFill>
          <a:schemeClr val="tx1"/>
        </a:solidFill>
        <a:latin typeface="Calibri" panose="020F0502020204030204" pitchFamily="34" charset="0"/>
        <a:ea typeface="+mn-ea"/>
        <a:cs typeface="Calibri" panose="020F0502020204030204" pitchFamily="34" charset="0"/>
      </a:defRPr>
    </a:lvl1pPr>
    <a:lvl2pPr marL="609493" algn="l" defTabSz="1218987" rtl="0" eaLnBrk="1" latinLnBrk="0" hangingPunct="1">
      <a:defRPr sz="1400" kern="1200">
        <a:solidFill>
          <a:schemeClr val="tx1"/>
        </a:solidFill>
        <a:latin typeface="Calibri" panose="020F0502020204030204" pitchFamily="34" charset="0"/>
        <a:ea typeface="+mn-ea"/>
        <a:cs typeface="Calibri" panose="020F0502020204030204" pitchFamily="34" charset="0"/>
      </a:defRPr>
    </a:lvl2pPr>
    <a:lvl3pPr marL="1218987" algn="l" defTabSz="1218987" rtl="0" eaLnBrk="1" latinLnBrk="0" hangingPunct="1">
      <a:defRPr sz="1400" kern="1200">
        <a:solidFill>
          <a:schemeClr val="tx1"/>
        </a:solidFill>
        <a:latin typeface="Calibri" panose="020F0502020204030204" pitchFamily="34" charset="0"/>
        <a:ea typeface="+mn-ea"/>
        <a:cs typeface="Calibri" panose="020F0502020204030204" pitchFamily="34" charset="0"/>
      </a:defRPr>
    </a:lvl3pPr>
    <a:lvl4pPr marL="1828480" algn="l" defTabSz="1218987" rtl="0" eaLnBrk="1" latinLnBrk="0" hangingPunct="1">
      <a:defRPr sz="1400" kern="1200">
        <a:solidFill>
          <a:schemeClr val="tx1"/>
        </a:solidFill>
        <a:latin typeface="Calibri" panose="020F0502020204030204" pitchFamily="34" charset="0"/>
        <a:ea typeface="+mn-ea"/>
        <a:cs typeface="Calibri" panose="020F0502020204030204" pitchFamily="34" charset="0"/>
      </a:defRPr>
    </a:lvl4pPr>
    <a:lvl5pPr marL="2437973" algn="l" defTabSz="1218987" rtl="0" eaLnBrk="1" latinLnBrk="0" hangingPunct="1">
      <a:defRPr sz="1400" kern="1200">
        <a:solidFill>
          <a:schemeClr val="tx1"/>
        </a:solidFill>
        <a:latin typeface="Calibri" panose="020F0502020204030204" pitchFamily="34" charset="0"/>
        <a:ea typeface="+mn-ea"/>
        <a:cs typeface="Calibri" panose="020F0502020204030204" pitchFamily="34" charset="0"/>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nutritionnc.com/wic/vendor.htm"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nutritonnc.com/"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1" name="Rectangle 2"/>
          <p:cNvSpPr>
            <a:spLocks noGrp="1" noRot="1" noChangeAspect="1" noChangeArrowheads="1" noTextEdit="1"/>
          </p:cNvSpPr>
          <p:nvPr>
            <p:ph type="sldImg"/>
          </p:nvPr>
        </p:nvSpPr>
        <p:spPr>
          <a:xfrm>
            <a:off x="414338" y="719138"/>
            <a:ext cx="6494462" cy="3654425"/>
          </a:xfrm>
          <a:ln/>
        </p:spPr>
      </p:sp>
      <p:sp>
        <p:nvSpPr>
          <p:cNvPr id="135172" name="Rectangle 3"/>
          <p:cNvSpPr>
            <a:spLocks noGrp="1" noChangeArrowheads="1"/>
          </p:cNvSpPr>
          <p:nvPr>
            <p:ph type="body" idx="1"/>
          </p:nvPr>
        </p:nvSpPr>
        <p:spPr>
          <a:xfrm>
            <a:off x="508001" y="4572000"/>
            <a:ext cx="6400799" cy="2379484"/>
          </a:xfrm>
          <a:noFill/>
          <a:ln/>
        </p:spPr>
        <p:txBody>
          <a:bodyPr/>
          <a:lstStyle/>
          <a:p>
            <a:pPr marL="0" marR="0" lvl="0" indent="0" algn="just" defTabSz="1218987" rtl="0" eaLnBrk="1" fontAlgn="auto" latinLnBrk="0" hangingPunct="1">
              <a:lnSpc>
                <a:spcPct val="75000"/>
              </a:lnSpc>
              <a:spcBef>
                <a:spcPts val="0"/>
              </a:spcBef>
              <a:spcAft>
                <a:spcPts val="0"/>
              </a:spcAft>
              <a:buClrTx/>
              <a:buSzTx/>
              <a:buFontTx/>
              <a:buNone/>
              <a:tabLst/>
              <a:defRPr/>
            </a:pPr>
            <a:r>
              <a:rPr lang="en-US" sz="1600" dirty="0">
                <a:latin typeface="Calibri" panose="020F0502020204030204" pitchFamily="34" charset="0"/>
                <a:cs typeface="Calibri" panose="020F0502020204030204" pitchFamily="34" charset="0"/>
              </a:rPr>
              <a:t>Welcome! This training is for food retailers that are interested in becoming authorized WIC Program vendors. Throughout this presentation I will refer to the Vendor Manual, a copy of which you have. </a:t>
            </a:r>
          </a:p>
          <a:p>
            <a:pPr marL="0" marR="0" lvl="0" indent="0" algn="just" defTabSz="1218987" rtl="0" eaLnBrk="1" fontAlgn="auto" latinLnBrk="0" hangingPunct="1">
              <a:lnSpc>
                <a:spcPct val="75000"/>
              </a:lnSpc>
              <a:spcBef>
                <a:spcPts val="0"/>
              </a:spcBef>
              <a:spcAft>
                <a:spcPts val="0"/>
              </a:spcAft>
              <a:buClrTx/>
              <a:buSzTx/>
              <a:buFontTx/>
              <a:buNone/>
              <a:tabLst/>
              <a:defRPr/>
            </a:pPr>
            <a:r>
              <a:rPr lang="en-US" sz="1600" dirty="0"/>
              <a:t>It </a:t>
            </a:r>
            <a:r>
              <a:rPr lang="en-US" sz="1600" dirty="0">
                <a:latin typeface="Calibri" panose="020F0502020204030204" pitchFamily="34" charset="0"/>
                <a:cs typeface="Calibri" panose="020F0502020204030204" pitchFamily="34" charset="0"/>
              </a:rPr>
              <a:t>can also be accessed </a:t>
            </a:r>
            <a:r>
              <a:rPr lang="en-US" sz="1600" dirty="0">
                <a:effectLst/>
                <a:latin typeface="Calibri" panose="020F0502020204030204" pitchFamily="34" charset="0"/>
                <a:ea typeface="Calibri" panose="020F0502020204030204" pitchFamily="34" charset="0"/>
                <a:cs typeface="Calibri" panose="020F0502020204030204" pitchFamily="34" charset="0"/>
              </a:rPr>
              <a:t>online on the Vendor Connection webpage at </a:t>
            </a:r>
            <a:r>
              <a:rPr lang="en-US" sz="1600" dirty="0">
                <a:effectLst/>
                <a:latin typeface="Calibri" panose="020F0502020204030204" pitchFamily="34" charset="0"/>
                <a:ea typeface="Calibri" panose="020F0502020204030204" pitchFamily="34" charset="0"/>
                <a:cs typeface="Calibri" panose="020F0502020204030204" pitchFamily="34" charset="0"/>
                <a:hlinkClick r:id="rId3"/>
              </a:rPr>
              <a:t>https://www.nutritionnc.com/wic/vendor.htm</a:t>
            </a:r>
            <a:r>
              <a:rPr lang="en-US" sz="1600" dirty="0">
                <a:effectLst/>
                <a:latin typeface="Calibri" panose="020F0502020204030204" pitchFamily="34" charset="0"/>
                <a:ea typeface="Calibri" panose="020F0502020204030204" pitchFamily="34" charset="0"/>
                <a:cs typeface="Calibri" panose="020F0502020204030204" pitchFamily="34" charset="0"/>
              </a:rPr>
              <a:t> under the resource tab.</a:t>
            </a:r>
          </a:p>
        </p:txBody>
      </p:sp>
      <p:sp>
        <p:nvSpPr>
          <p:cNvPr id="2" name="Slide Number Placeholder 1"/>
          <p:cNvSpPr>
            <a:spLocks noGrp="1"/>
          </p:cNvSpPr>
          <p:nvPr>
            <p:ph type="sldNum" sz="quarter" idx="10"/>
          </p:nvPr>
        </p:nvSpPr>
        <p:spPr/>
        <p:txBody>
          <a:bodyPr/>
          <a:lstStyle/>
          <a:p>
            <a:fld id="{277FD931-451E-4B36-ABA2-042D5FD0E452}" type="slidenum">
              <a:rPr lang="en-US" smtClean="0"/>
              <a:t>1</a:t>
            </a:fld>
            <a:endParaRPr lang="en-US" dirty="0"/>
          </a:p>
        </p:txBody>
      </p:sp>
    </p:spTree>
    <p:extLst>
      <p:ext uri="{BB962C8B-B14F-4D97-AF65-F5344CB8AC3E}">
        <p14:creationId xmlns:p14="http://schemas.microsoft.com/office/powerpoint/2010/main" val="8939462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xfrm>
            <a:off x="3883695" y="9089144"/>
            <a:ext cx="3451558" cy="512056"/>
          </a:xfrm>
          <a:prstGeom prst="rect">
            <a:avLst/>
          </a:prstGeom>
          <a:ln/>
        </p:spPr>
        <p:txBody>
          <a:bodyPr/>
          <a:lstStyle/>
          <a:p>
            <a:pPr defTabSz="474254">
              <a:defRPr/>
            </a:pPr>
            <a:fld id="{B79B734D-5DC8-4232-A586-990FF41C53A7}" type="slidenum">
              <a:rPr lang="en-US" sz="1200">
                <a:solidFill>
                  <a:srgbClr val="000000"/>
                </a:solidFill>
              </a:rPr>
              <a:pPr defTabSz="474254">
                <a:defRPr/>
              </a:pPr>
              <a:t>10</a:t>
            </a:fld>
            <a:endParaRPr lang="en-US" sz="1200" dirty="0">
              <a:solidFill>
                <a:srgbClr val="000000"/>
              </a:solidFill>
            </a:endParaRPr>
          </a:p>
        </p:txBody>
      </p:sp>
      <p:sp>
        <p:nvSpPr>
          <p:cNvPr id="103427" name="Rectangle 2"/>
          <p:cNvSpPr>
            <a:spLocks noGrp="1" noRot="1" noChangeAspect="1" noChangeArrowheads="1" noTextEdit="1"/>
          </p:cNvSpPr>
          <p:nvPr>
            <p:ph type="sldImg"/>
          </p:nvPr>
        </p:nvSpPr>
        <p:spPr>
          <a:xfrm>
            <a:off x="428625" y="550863"/>
            <a:ext cx="6457950" cy="3633787"/>
          </a:xfrm>
          <a:prstGeom prst="rect">
            <a:avLst/>
          </a:prstGeom>
          <a:ln/>
        </p:spPr>
      </p:sp>
      <p:sp>
        <p:nvSpPr>
          <p:cNvPr id="103428" name="Rectangle 3"/>
          <p:cNvSpPr>
            <a:spLocks noGrp="1" noChangeArrowheads="1"/>
          </p:cNvSpPr>
          <p:nvPr>
            <p:ph type="body" idx="1"/>
          </p:nvPr>
        </p:nvSpPr>
        <p:spPr>
          <a:xfrm>
            <a:off x="598971" y="4648200"/>
            <a:ext cx="6117258" cy="2147405"/>
          </a:xfrm>
          <a:prstGeom prst="rect">
            <a:avLst/>
          </a:prstGeom>
        </p:spPr>
        <p:txBody>
          <a:bodyPr lIns="105667" tIns="52832" rIns="105667" bIns="52832"/>
          <a:lstStyle/>
          <a:p>
            <a:pPr algn="just"/>
            <a:r>
              <a:rPr lang="en-US" dirty="0">
                <a:cs typeface="Times New Roman" panose="02020603050405020304" pitchFamily="18" charset="0"/>
              </a:rPr>
              <a:t>Vendors must meet all the criteria established by the USDA and the NC WIC  Program. You can find this criteria in your vendor manual on pages 7 and 8.</a:t>
            </a:r>
          </a:p>
          <a:p>
            <a:endParaRPr lang="en-US" dirty="0"/>
          </a:p>
        </p:txBody>
      </p:sp>
    </p:spTree>
    <p:extLst>
      <p:ext uri="{BB962C8B-B14F-4D97-AF65-F5344CB8AC3E}">
        <p14:creationId xmlns:p14="http://schemas.microsoft.com/office/powerpoint/2010/main" val="151748298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Rectangle 7"/>
          <p:cNvSpPr>
            <a:spLocks noGrp="1" noChangeArrowheads="1"/>
          </p:cNvSpPr>
          <p:nvPr>
            <p:ph type="sldNum" sz="quarter" idx="5"/>
          </p:nvPr>
        </p:nvSpPr>
        <p:spPr>
          <a:noFill/>
        </p:spPr>
        <p:txBody>
          <a:bodyPr/>
          <a:lstStyle/>
          <a:p>
            <a:fld id="{C95F999E-AE27-4262-9819-242F25EF7AF8}" type="slidenum">
              <a:rPr lang="en-US" smtClean="0">
                <a:solidFill>
                  <a:prstClr val="black"/>
                </a:solidFill>
              </a:rPr>
              <a:pPr/>
              <a:t>100</a:t>
            </a:fld>
            <a:endParaRPr lang="en-US" dirty="0">
              <a:solidFill>
                <a:prstClr val="black"/>
              </a:solidFill>
            </a:endParaRPr>
          </a:p>
        </p:txBody>
      </p:sp>
      <p:sp>
        <p:nvSpPr>
          <p:cNvPr id="95236" name="Rectangle 2"/>
          <p:cNvSpPr>
            <a:spLocks noGrp="1" noRot="1" noChangeAspect="1" noChangeArrowheads="1" noTextEdit="1"/>
          </p:cNvSpPr>
          <p:nvPr>
            <p:ph type="sldImg"/>
          </p:nvPr>
        </p:nvSpPr>
        <p:spPr>
          <a:xfrm>
            <a:off x="431800" y="990600"/>
            <a:ext cx="6450013" cy="3629025"/>
          </a:xfrm>
          <a:ln/>
        </p:spPr>
      </p:sp>
      <p:sp>
        <p:nvSpPr>
          <p:cNvPr id="95237" name="Rectangle 3"/>
          <p:cNvSpPr>
            <a:spLocks noGrp="1" noChangeArrowheads="1"/>
          </p:cNvSpPr>
          <p:nvPr>
            <p:ph type="body" idx="1"/>
          </p:nvPr>
        </p:nvSpPr>
        <p:spPr>
          <a:xfrm>
            <a:off x="636104" y="5304875"/>
            <a:ext cx="5852160" cy="4320540"/>
          </a:xfrm>
        </p:spPr>
        <p:txBody>
          <a:bodyPr/>
          <a:lstStyle/>
          <a:p>
            <a:pPr eaLnBrk="1" hangingPunct="1"/>
            <a:r>
              <a:rPr lang="en-US" sz="1500" dirty="0"/>
              <a:t>The minimum inventory requirement for infant cereal is six, 8-ounce boxes.</a:t>
            </a:r>
          </a:p>
          <a:p>
            <a:pPr eaLnBrk="1" hangingPunct="1"/>
            <a:endParaRPr lang="en-US" sz="1500" dirty="0"/>
          </a:p>
          <a:p>
            <a:pPr eaLnBrk="1" hangingPunct="1"/>
            <a:r>
              <a:rPr lang="en-US" sz="1500" dirty="0"/>
              <a:t>It is okay to have just one type or several types as long as there are at least 6 boxes.</a:t>
            </a:r>
          </a:p>
          <a:p>
            <a:pPr eaLnBrk="1" hangingPunct="1"/>
            <a:endParaRPr lang="en-US" dirty="0"/>
          </a:p>
        </p:txBody>
      </p:sp>
    </p:spTree>
    <p:extLst>
      <p:ext uri="{BB962C8B-B14F-4D97-AF65-F5344CB8AC3E}">
        <p14:creationId xmlns:p14="http://schemas.microsoft.com/office/powerpoint/2010/main" val="361975914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Rectangle 7"/>
          <p:cNvSpPr>
            <a:spLocks noGrp="1" noChangeArrowheads="1"/>
          </p:cNvSpPr>
          <p:nvPr>
            <p:ph type="sldNum" sz="quarter" idx="5"/>
          </p:nvPr>
        </p:nvSpPr>
        <p:spPr>
          <a:noFill/>
        </p:spPr>
        <p:txBody>
          <a:bodyPr/>
          <a:lstStyle/>
          <a:p>
            <a:fld id="{66D85DA8-782B-4893-ACB7-3D66055A3D29}" type="slidenum">
              <a:rPr lang="en-US" smtClean="0">
                <a:solidFill>
                  <a:prstClr val="black"/>
                </a:solidFill>
              </a:rPr>
              <a:pPr/>
              <a:t>101</a:t>
            </a:fld>
            <a:endParaRPr lang="en-US" dirty="0">
              <a:solidFill>
                <a:prstClr val="black"/>
              </a:solidFill>
            </a:endParaRPr>
          </a:p>
        </p:txBody>
      </p:sp>
      <p:sp>
        <p:nvSpPr>
          <p:cNvPr id="97284" name="Rectangle 2"/>
          <p:cNvSpPr>
            <a:spLocks noGrp="1" noRot="1" noChangeAspect="1" noChangeArrowheads="1" noTextEdit="1"/>
          </p:cNvSpPr>
          <p:nvPr>
            <p:ph type="sldImg"/>
          </p:nvPr>
        </p:nvSpPr>
        <p:spPr>
          <a:xfrm>
            <a:off x="444500" y="838200"/>
            <a:ext cx="6426200" cy="3616325"/>
          </a:xfrm>
          <a:ln/>
        </p:spPr>
      </p:sp>
      <p:sp>
        <p:nvSpPr>
          <p:cNvPr id="97285" name="Rectangle 3"/>
          <p:cNvSpPr>
            <a:spLocks noGrp="1" noChangeArrowheads="1"/>
          </p:cNvSpPr>
          <p:nvPr>
            <p:ph type="body" idx="1"/>
          </p:nvPr>
        </p:nvSpPr>
        <p:spPr>
          <a:xfrm>
            <a:off x="827241" y="4762612"/>
            <a:ext cx="5852160" cy="4320540"/>
          </a:xfrm>
          <a:noFill/>
          <a:ln/>
        </p:spPr>
        <p:txBody>
          <a:bodyPr/>
          <a:lstStyle/>
          <a:p>
            <a:pPr eaLnBrk="1" hangingPunct="1"/>
            <a:r>
              <a:rPr lang="en-US" sz="1500" dirty="0"/>
              <a:t>Infant meats in 2.5 oz. containers are approved.</a:t>
            </a:r>
          </a:p>
          <a:p>
            <a:pPr eaLnBrk="1" hangingPunct="1"/>
            <a:endParaRPr lang="en-US" sz="1500" dirty="0"/>
          </a:p>
          <a:p>
            <a:pPr eaLnBrk="1" hangingPunct="1"/>
            <a:r>
              <a:rPr lang="en-US" sz="1500" dirty="0"/>
              <a:t>This food benefit is available to fully breastfeeding Infants between six to eleven months of age and is allowed up to 77.5 ounce of infant meats.</a:t>
            </a:r>
          </a:p>
          <a:p>
            <a:pPr eaLnBrk="1" hangingPunct="1"/>
            <a:endParaRPr lang="en-US" sz="1500" dirty="0"/>
          </a:p>
          <a:p>
            <a:pPr defTabSz="914266">
              <a:defRPr/>
            </a:pPr>
            <a:r>
              <a:rPr lang="en-US" sz="1500" dirty="0"/>
              <a:t>The unit of measure is OZ which is equivalent to one ounce.</a:t>
            </a:r>
          </a:p>
          <a:p>
            <a:pPr eaLnBrk="1" hangingPunct="1"/>
            <a:endParaRPr lang="en-US" dirty="0"/>
          </a:p>
          <a:p>
            <a:pPr eaLnBrk="1" hangingPunct="1"/>
            <a:endParaRPr lang="en-US" dirty="0"/>
          </a:p>
          <a:p>
            <a:pPr eaLnBrk="1" hangingPunct="1"/>
            <a:endParaRPr lang="en-US" dirty="0"/>
          </a:p>
          <a:p>
            <a:pPr eaLnBrk="1" hangingPunct="1"/>
            <a:r>
              <a:rPr lang="en-US" i="1" dirty="0"/>
              <a:t>Photo Credit:</a:t>
            </a:r>
            <a:r>
              <a:rPr lang="en-US" i="1" baseline="0" dirty="0"/>
              <a:t> DCFW Graphic artist</a:t>
            </a:r>
            <a:endParaRPr lang="en-US" i="1" dirty="0"/>
          </a:p>
        </p:txBody>
      </p:sp>
    </p:spTree>
    <p:extLst>
      <p:ext uri="{BB962C8B-B14F-4D97-AF65-F5344CB8AC3E}">
        <p14:creationId xmlns:p14="http://schemas.microsoft.com/office/powerpoint/2010/main" val="147021061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Rectangle 7"/>
          <p:cNvSpPr>
            <a:spLocks noGrp="1" noChangeArrowheads="1"/>
          </p:cNvSpPr>
          <p:nvPr>
            <p:ph type="sldNum" sz="quarter" idx="5"/>
          </p:nvPr>
        </p:nvSpPr>
        <p:spPr>
          <a:noFill/>
        </p:spPr>
        <p:txBody>
          <a:bodyPr/>
          <a:lstStyle/>
          <a:p>
            <a:fld id="{E1AC21B0-B316-4877-A2AE-99852B3E7476}" type="slidenum">
              <a:rPr lang="en-US" smtClean="0">
                <a:solidFill>
                  <a:prstClr val="black"/>
                </a:solidFill>
              </a:rPr>
              <a:pPr/>
              <a:t>102</a:t>
            </a:fld>
            <a:endParaRPr lang="en-US" dirty="0">
              <a:solidFill>
                <a:prstClr val="black"/>
              </a:solidFill>
            </a:endParaRPr>
          </a:p>
        </p:txBody>
      </p:sp>
      <p:sp>
        <p:nvSpPr>
          <p:cNvPr id="98308" name="Rectangle 2"/>
          <p:cNvSpPr>
            <a:spLocks noGrp="1" noRot="1" noChangeAspect="1" noChangeArrowheads="1" noTextEdit="1"/>
          </p:cNvSpPr>
          <p:nvPr>
            <p:ph type="sldImg"/>
          </p:nvPr>
        </p:nvSpPr>
        <p:spPr>
          <a:xfrm>
            <a:off x="342900" y="762000"/>
            <a:ext cx="6627813" cy="3729038"/>
          </a:xfrm>
          <a:ln/>
        </p:spPr>
      </p:sp>
      <p:sp>
        <p:nvSpPr>
          <p:cNvPr id="98309" name="Rectangle 3"/>
          <p:cNvSpPr>
            <a:spLocks noGrp="1" noChangeArrowheads="1"/>
          </p:cNvSpPr>
          <p:nvPr>
            <p:ph type="body" idx="1"/>
          </p:nvPr>
        </p:nvSpPr>
        <p:spPr>
          <a:xfrm>
            <a:off x="731520" y="4879298"/>
            <a:ext cx="5852160" cy="4320540"/>
          </a:xfrm>
          <a:noFill/>
          <a:ln/>
        </p:spPr>
        <p:txBody>
          <a:bodyPr/>
          <a:lstStyle/>
          <a:p>
            <a:pPr eaLnBrk="1" hangingPunct="1"/>
            <a:r>
              <a:rPr lang="en-US" sz="1500" dirty="0"/>
              <a:t>Participants are allowed to select Infant Fruits and Vegetables, when included in their food benefits. </a:t>
            </a:r>
          </a:p>
          <a:p>
            <a:pPr eaLnBrk="1" hangingPunct="1"/>
            <a:endParaRPr lang="en-US" sz="1500" b="1" i="1" dirty="0"/>
          </a:p>
          <a:p>
            <a:pPr defTabSz="966098">
              <a:defRPr/>
            </a:pPr>
            <a:r>
              <a:rPr lang="en-US" sz="1500" dirty="0"/>
              <a:t> The unit of measure is OZ which is equivalent to one ounce.</a:t>
            </a:r>
          </a:p>
          <a:p>
            <a:pPr defTabSz="966098">
              <a:defRPr/>
            </a:pPr>
            <a:endParaRPr lang="en-US" sz="1500" dirty="0"/>
          </a:p>
          <a:p>
            <a:pPr defTabSz="966098">
              <a:defRPr/>
            </a:pPr>
            <a:r>
              <a:rPr lang="en-US" sz="1500" dirty="0"/>
              <a:t>Single fruit or blends of fruits, Single vegetable or blends of vegetables, and combination infant fruits and vegetables in 3.5 oz to 4 oz single or multi pack containers or 2 oz - 2 pack containers are approved.</a:t>
            </a:r>
          </a:p>
          <a:p>
            <a:pPr eaLnBrk="1" hangingPunct="1"/>
            <a:endParaRPr lang="en-US" dirty="0"/>
          </a:p>
          <a:p>
            <a:pPr eaLnBrk="1" hangingPunct="1"/>
            <a:endParaRPr lang="en-US" dirty="0"/>
          </a:p>
          <a:p>
            <a:pPr eaLnBrk="1" hangingPunct="1"/>
            <a:r>
              <a:rPr lang="en-US" i="1" dirty="0"/>
              <a:t>Photo</a:t>
            </a:r>
            <a:r>
              <a:rPr lang="en-US" i="1" baseline="0" dirty="0"/>
              <a:t> credit: DCFW Graphic artist</a:t>
            </a:r>
            <a:endParaRPr lang="en-US" i="1" dirty="0"/>
          </a:p>
        </p:txBody>
      </p:sp>
    </p:spTree>
    <p:extLst>
      <p:ext uri="{BB962C8B-B14F-4D97-AF65-F5344CB8AC3E}">
        <p14:creationId xmlns:p14="http://schemas.microsoft.com/office/powerpoint/2010/main" val="60173926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Rectangle 7"/>
          <p:cNvSpPr>
            <a:spLocks noGrp="1" noChangeArrowheads="1"/>
          </p:cNvSpPr>
          <p:nvPr>
            <p:ph type="sldNum" sz="quarter" idx="5"/>
          </p:nvPr>
        </p:nvSpPr>
        <p:spPr>
          <a:noFill/>
        </p:spPr>
        <p:txBody>
          <a:bodyPr/>
          <a:lstStyle/>
          <a:p>
            <a:fld id="{72C45578-5225-416C-8E4C-9B8BBE7F1765}" type="slidenum">
              <a:rPr lang="en-US" smtClean="0">
                <a:solidFill>
                  <a:prstClr val="black"/>
                </a:solidFill>
              </a:rPr>
              <a:pPr/>
              <a:t>103</a:t>
            </a:fld>
            <a:endParaRPr lang="en-US" dirty="0">
              <a:solidFill>
                <a:prstClr val="black"/>
              </a:solidFill>
            </a:endParaRPr>
          </a:p>
        </p:txBody>
      </p:sp>
      <p:sp>
        <p:nvSpPr>
          <p:cNvPr id="99332" name="Rectangle 2"/>
          <p:cNvSpPr>
            <a:spLocks noGrp="1" noRot="1" noChangeAspect="1" noChangeArrowheads="1" noTextEdit="1"/>
          </p:cNvSpPr>
          <p:nvPr>
            <p:ph type="sldImg"/>
          </p:nvPr>
        </p:nvSpPr>
        <p:spPr>
          <a:xfrm>
            <a:off x="473075" y="911225"/>
            <a:ext cx="6369050" cy="3582988"/>
          </a:xfrm>
          <a:ln/>
        </p:spPr>
      </p:sp>
      <p:sp>
        <p:nvSpPr>
          <p:cNvPr id="99333" name="Rectangle 3"/>
          <p:cNvSpPr>
            <a:spLocks noGrp="1" noChangeArrowheads="1"/>
          </p:cNvSpPr>
          <p:nvPr>
            <p:ph type="body" idx="1"/>
          </p:nvPr>
        </p:nvSpPr>
        <p:spPr>
          <a:xfrm>
            <a:off x="731520" y="5115393"/>
            <a:ext cx="5852160" cy="4320540"/>
          </a:xfrm>
          <a:noFill/>
          <a:ln/>
        </p:spPr>
        <p:txBody>
          <a:bodyPr/>
          <a:lstStyle/>
          <a:p>
            <a:pPr eaLnBrk="1" hangingPunct="1"/>
            <a:r>
              <a:rPr lang="en-US" sz="1500" dirty="0"/>
              <a:t>Infant fruits and Infant vegetables have minimum inventory requirements. </a:t>
            </a:r>
          </a:p>
          <a:p>
            <a:pPr eaLnBrk="1" hangingPunct="1"/>
            <a:endParaRPr lang="en-US" sz="1500" dirty="0"/>
          </a:p>
          <a:p>
            <a:pPr eaLnBrk="1" hangingPunct="1"/>
            <a:r>
              <a:rPr lang="en-US" sz="1500" dirty="0"/>
              <a:t>Vendors are required to stock at least 64 oz total of infant fruits and infant vegetables in 3.5-4oz containers. The 64 ounces must include at least 1 type of fruit and 1 type of vegetable.</a:t>
            </a:r>
          </a:p>
          <a:p>
            <a:pPr eaLnBrk="1" hangingPunct="1">
              <a:buFontTx/>
              <a:buNone/>
            </a:pPr>
            <a:endParaRPr lang="en-US" dirty="0"/>
          </a:p>
          <a:p>
            <a:pPr eaLnBrk="1" hangingPunct="1"/>
            <a:endParaRPr lang="en-US" dirty="0"/>
          </a:p>
          <a:p>
            <a:pPr eaLnBrk="1" hangingPunct="1"/>
            <a:endParaRPr lang="en-US" dirty="0"/>
          </a:p>
        </p:txBody>
      </p:sp>
    </p:spTree>
    <p:extLst>
      <p:ext uri="{BB962C8B-B14F-4D97-AF65-F5344CB8AC3E}">
        <p14:creationId xmlns:p14="http://schemas.microsoft.com/office/powerpoint/2010/main" val="297915254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txBox="1">
            <a:spLocks noGrp="1" noChangeArrowheads="1"/>
          </p:cNvSpPr>
          <p:nvPr/>
        </p:nvSpPr>
        <p:spPr bwMode="auto">
          <a:xfrm>
            <a:off x="4142968" y="9119177"/>
            <a:ext cx="3170583" cy="480389"/>
          </a:xfrm>
          <a:prstGeom prst="rect">
            <a:avLst/>
          </a:prstGeom>
          <a:noFill/>
          <a:ln w="9525">
            <a:noFill/>
            <a:miter lim="800000"/>
            <a:headEnd/>
            <a:tailEnd/>
          </a:ln>
        </p:spPr>
        <p:txBody>
          <a:bodyPr lIns="96575" tIns="48286" rIns="96575" bIns="48286" anchor="b"/>
          <a:lstStyle/>
          <a:p>
            <a:pPr algn="r" defTabSz="965963">
              <a:spcBef>
                <a:spcPct val="0"/>
              </a:spcBef>
            </a:pPr>
            <a:fld id="{3D83E0E4-72E6-4D38-8641-2109DCF5AFED}" type="slidenum">
              <a:rPr lang="en-US" sz="1200">
                <a:solidFill>
                  <a:prstClr val="black"/>
                </a:solidFill>
                <a:latin typeface="Tahoma" pitchFamily="34" charset="0"/>
                <a:ea typeface="Tahoma" pitchFamily="34" charset="0"/>
                <a:cs typeface="Tahoma" pitchFamily="34" charset="0"/>
              </a:rPr>
              <a:pPr algn="r" defTabSz="965963">
                <a:spcBef>
                  <a:spcPct val="0"/>
                </a:spcBef>
              </a:pPr>
              <a:t>104</a:t>
            </a:fld>
            <a:endParaRPr lang="en-US" sz="1200" dirty="0">
              <a:solidFill>
                <a:prstClr val="black"/>
              </a:solidFill>
              <a:latin typeface="Tahoma" pitchFamily="34" charset="0"/>
              <a:ea typeface="Tahoma" pitchFamily="34" charset="0"/>
              <a:cs typeface="Tahoma" pitchFamily="34" charset="0"/>
            </a:endParaRPr>
          </a:p>
        </p:txBody>
      </p:sp>
      <p:sp>
        <p:nvSpPr>
          <p:cNvPr id="205827" name="Rectangle 2"/>
          <p:cNvSpPr>
            <a:spLocks noGrp="1" noRot="1" noChangeAspect="1" noChangeArrowheads="1" noTextEdit="1"/>
          </p:cNvSpPr>
          <p:nvPr>
            <p:ph type="sldImg"/>
          </p:nvPr>
        </p:nvSpPr>
        <p:spPr>
          <a:xfrm>
            <a:off x="508000" y="1017588"/>
            <a:ext cx="6299200" cy="3544887"/>
          </a:xfrm>
          <a:ln/>
        </p:spPr>
      </p:sp>
      <p:sp>
        <p:nvSpPr>
          <p:cNvPr id="205828" name="Rectangle 3"/>
          <p:cNvSpPr>
            <a:spLocks noGrp="1" noChangeArrowheads="1"/>
          </p:cNvSpPr>
          <p:nvPr>
            <p:ph type="body" idx="1"/>
          </p:nvPr>
        </p:nvSpPr>
        <p:spPr>
          <a:xfrm>
            <a:off x="771939" y="5039159"/>
            <a:ext cx="5852493" cy="2504641"/>
          </a:xfrm>
          <a:noFill/>
          <a:ln/>
        </p:spPr>
        <p:txBody>
          <a:bodyPr lIns="96568" tIns="48282" rIns="96568" bIns="48282"/>
          <a:lstStyle/>
          <a:p>
            <a:r>
              <a:rPr lang="en-US" sz="1500" dirty="0"/>
              <a:t>The family shopping list will list the total number of ounces of baby food participants are allowed for the month. This slide provides examples of the number of jars that may be purchased based on the number of ounces listed on the shopping list.</a:t>
            </a:r>
          </a:p>
          <a:p>
            <a:endParaRPr lang="en-US" sz="1500" dirty="0"/>
          </a:p>
          <a:p>
            <a:endParaRPr lang="en-US" sz="1500" dirty="0"/>
          </a:p>
          <a:p>
            <a:endParaRPr lang="en-US" baseline="0" dirty="0"/>
          </a:p>
        </p:txBody>
      </p:sp>
    </p:spTree>
    <p:extLst>
      <p:ext uri="{BB962C8B-B14F-4D97-AF65-F5344CB8AC3E}">
        <p14:creationId xmlns:p14="http://schemas.microsoft.com/office/powerpoint/2010/main" val="71206813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Rectangle 7"/>
          <p:cNvSpPr>
            <a:spLocks noGrp="1" noChangeArrowheads="1"/>
          </p:cNvSpPr>
          <p:nvPr>
            <p:ph type="sldNum" sz="quarter" idx="5"/>
          </p:nvPr>
        </p:nvSpPr>
        <p:spPr>
          <a:noFill/>
        </p:spPr>
        <p:txBody>
          <a:bodyPr/>
          <a:lstStyle/>
          <a:p>
            <a:fld id="{D24F722B-586B-4CAD-8483-983F4EE4016F}" type="slidenum">
              <a:rPr lang="en-US" smtClean="0">
                <a:solidFill>
                  <a:prstClr val="black"/>
                </a:solidFill>
              </a:rPr>
              <a:pPr/>
              <a:t>105</a:t>
            </a:fld>
            <a:endParaRPr lang="en-US" dirty="0">
              <a:solidFill>
                <a:prstClr val="black"/>
              </a:solidFill>
            </a:endParaRPr>
          </a:p>
        </p:txBody>
      </p:sp>
      <p:sp>
        <p:nvSpPr>
          <p:cNvPr id="101380" name="Rectangle 2"/>
          <p:cNvSpPr>
            <a:spLocks noGrp="1" noRot="1" noChangeAspect="1" noChangeArrowheads="1" noTextEdit="1"/>
          </p:cNvSpPr>
          <p:nvPr>
            <p:ph type="sldImg"/>
          </p:nvPr>
        </p:nvSpPr>
        <p:spPr>
          <a:xfrm>
            <a:off x="419100" y="457200"/>
            <a:ext cx="6477000" cy="3644900"/>
          </a:xfrm>
          <a:ln/>
        </p:spPr>
      </p:sp>
      <p:sp>
        <p:nvSpPr>
          <p:cNvPr id="101381" name="Rectangle 3"/>
          <p:cNvSpPr>
            <a:spLocks noGrp="1" noChangeArrowheads="1"/>
          </p:cNvSpPr>
          <p:nvPr>
            <p:ph type="body" idx="1"/>
          </p:nvPr>
        </p:nvSpPr>
        <p:spPr>
          <a:xfrm>
            <a:off x="419100" y="4191677"/>
            <a:ext cx="6252045" cy="5167827"/>
          </a:xfrm>
          <a:noFill/>
          <a:ln/>
        </p:spPr>
        <p:txBody>
          <a:bodyPr>
            <a:normAutofit fontScale="25000" lnSpcReduction="20000"/>
          </a:bodyPr>
          <a:lstStyle/>
          <a:p>
            <a:pPr eaLnBrk="1" hangingPunct="1"/>
            <a:r>
              <a:rPr lang="en-US" sz="6400" dirty="0"/>
              <a:t>Participants can buy a combination of fresh, frozen or canned fruits and vegetables up to cash-value benefit dollar amount in their food benefit account.</a:t>
            </a:r>
          </a:p>
          <a:p>
            <a:pPr marL="0" indent="0">
              <a:buFont typeface="Arial" panose="020B0604020202020204" pitchFamily="34" charset="0"/>
              <a:buNone/>
            </a:pPr>
            <a:endParaRPr lang="en-US" sz="6400" dirty="0"/>
          </a:p>
          <a:p>
            <a:r>
              <a:rPr lang="en-US" sz="6400" dirty="0"/>
              <a:t>Remember with eWIC, participants do not have to buy all of their food benefits at once, they can choose to buy any amount up to their available food benefit. This is also true for the cash-value benefit. For example, if a family has 20 dollars in cash value benefits they can choose to spend as much or as little as they want up to 20 dollars over several transactions.</a:t>
            </a:r>
          </a:p>
          <a:p>
            <a:endParaRPr lang="en-US" sz="6400" dirty="0"/>
          </a:p>
          <a:p>
            <a:r>
              <a:rPr lang="en-US" sz="6400" dirty="0"/>
              <a:t>If a participant purchases more than the amount of their cash-value benefit, the participant can pay the extra or choose not to buy certain items.</a:t>
            </a:r>
          </a:p>
          <a:p>
            <a:endParaRPr lang="en-US" sz="6400" dirty="0"/>
          </a:p>
          <a:p>
            <a:r>
              <a:rPr lang="en-US" sz="6400" dirty="0"/>
              <a:t>The North Carolina WIC APL includes applesauce and other pureed fruits and vegetable available for the participant to purchase under the Cash Value Benefits. </a:t>
            </a:r>
          </a:p>
          <a:p>
            <a:r>
              <a:rPr lang="en-US" sz="6400" dirty="0"/>
              <a:t>These items are for intended by the manufacturers for children over 12 months of age and is not available for purchase for infants.</a:t>
            </a:r>
          </a:p>
          <a:p>
            <a:pPr defTabSz="955586">
              <a:defRPr/>
            </a:pPr>
            <a:endParaRPr lang="en-US" sz="1900" baseline="0" dirty="0"/>
          </a:p>
          <a:p>
            <a:pPr defTabSz="955586">
              <a:defRPr/>
            </a:pPr>
            <a:endParaRPr lang="en-US" dirty="0"/>
          </a:p>
        </p:txBody>
      </p:sp>
    </p:spTree>
    <p:extLst>
      <p:ext uri="{BB962C8B-B14F-4D97-AF65-F5344CB8AC3E}">
        <p14:creationId xmlns:p14="http://schemas.microsoft.com/office/powerpoint/2010/main" val="232776566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Rectangle 7"/>
          <p:cNvSpPr>
            <a:spLocks noGrp="1" noChangeArrowheads="1"/>
          </p:cNvSpPr>
          <p:nvPr>
            <p:ph type="sldNum" sz="quarter" idx="5"/>
          </p:nvPr>
        </p:nvSpPr>
        <p:spPr>
          <a:noFill/>
        </p:spPr>
        <p:txBody>
          <a:bodyPr/>
          <a:lstStyle/>
          <a:p>
            <a:fld id="{D24F722B-586B-4CAD-8483-983F4EE4016F}" type="slidenum">
              <a:rPr lang="en-US" smtClean="0">
                <a:solidFill>
                  <a:prstClr val="black"/>
                </a:solidFill>
              </a:rPr>
              <a:pPr/>
              <a:t>106</a:t>
            </a:fld>
            <a:endParaRPr lang="en-US" dirty="0">
              <a:solidFill>
                <a:prstClr val="black"/>
              </a:solidFill>
            </a:endParaRPr>
          </a:p>
        </p:txBody>
      </p:sp>
      <p:sp>
        <p:nvSpPr>
          <p:cNvPr id="101380" name="Rectangle 2"/>
          <p:cNvSpPr>
            <a:spLocks noGrp="1" noRot="1" noChangeAspect="1" noChangeArrowheads="1" noTextEdit="1"/>
          </p:cNvSpPr>
          <p:nvPr>
            <p:ph type="sldImg"/>
          </p:nvPr>
        </p:nvSpPr>
        <p:spPr>
          <a:xfrm>
            <a:off x="393700" y="838200"/>
            <a:ext cx="6527800" cy="3673475"/>
          </a:xfrm>
          <a:ln/>
        </p:spPr>
      </p:sp>
      <p:sp>
        <p:nvSpPr>
          <p:cNvPr id="101381" name="Rectangle 3"/>
          <p:cNvSpPr>
            <a:spLocks noGrp="1" noChangeArrowheads="1"/>
          </p:cNvSpPr>
          <p:nvPr>
            <p:ph type="body" idx="1"/>
          </p:nvPr>
        </p:nvSpPr>
        <p:spPr>
          <a:xfrm>
            <a:off x="731520" y="5135245"/>
            <a:ext cx="5852160" cy="3409013"/>
          </a:xfrm>
          <a:noFill/>
          <a:ln/>
        </p:spPr>
        <p:txBody>
          <a:bodyPr>
            <a:normAutofit/>
          </a:bodyPr>
          <a:lstStyle/>
          <a:p>
            <a:pPr defTabSz="955586">
              <a:defRPr/>
            </a:pPr>
            <a:r>
              <a:rPr lang="en-US" sz="1500" dirty="0"/>
              <a:t>Fruit can be obtained with the cash-value benefits.   </a:t>
            </a:r>
          </a:p>
          <a:p>
            <a:pPr defTabSz="955586">
              <a:defRPr/>
            </a:pPr>
            <a:endParaRPr lang="en-US" sz="1500" dirty="0"/>
          </a:p>
          <a:p>
            <a:pPr defTabSz="955586">
              <a:defRPr/>
            </a:pPr>
            <a:r>
              <a:rPr lang="en-US" sz="1500" dirty="0"/>
              <a:t>Fresh, frozen, and canned fruits that contain no added sugar fats, oils or salt are approved. </a:t>
            </a:r>
          </a:p>
          <a:p>
            <a:pPr defTabSz="955586">
              <a:defRPr/>
            </a:pPr>
            <a:endParaRPr lang="en-US" sz="1500" dirty="0"/>
          </a:p>
          <a:p>
            <a:pPr defTabSz="955586">
              <a:defRPr/>
            </a:pPr>
            <a:r>
              <a:rPr lang="en-US" sz="1500" dirty="0"/>
              <a:t>Remember, Infant fruits are not allowed to be obtained with the cash-value benefits.</a:t>
            </a:r>
          </a:p>
          <a:p>
            <a:pPr defTabSz="955586">
              <a:defRPr/>
            </a:pPr>
            <a:endParaRPr lang="en-US" dirty="0"/>
          </a:p>
          <a:p>
            <a:pPr defTabSz="955586">
              <a:defRPr/>
            </a:pPr>
            <a:r>
              <a:rPr lang="en-US" i="1" dirty="0"/>
              <a:t>Photo</a:t>
            </a:r>
            <a:r>
              <a:rPr lang="en-US" i="1" baseline="0" dirty="0"/>
              <a:t> Credit: FruitSmileyFace_Fotolia_33280198_Subscription_L.jpg</a:t>
            </a:r>
            <a:endParaRPr lang="en-US" i="1" dirty="0"/>
          </a:p>
        </p:txBody>
      </p:sp>
    </p:spTree>
    <p:extLst>
      <p:ext uri="{BB962C8B-B14F-4D97-AF65-F5344CB8AC3E}">
        <p14:creationId xmlns:p14="http://schemas.microsoft.com/office/powerpoint/2010/main" val="126523607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Rectangle 7"/>
          <p:cNvSpPr>
            <a:spLocks noGrp="1" noChangeArrowheads="1"/>
          </p:cNvSpPr>
          <p:nvPr>
            <p:ph type="sldNum" sz="quarter" idx="5"/>
          </p:nvPr>
        </p:nvSpPr>
        <p:spPr>
          <a:noFill/>
        </p:spPr>
        <p:txBody>
          <a:bodyPr/>
          <a:lstStyle/>
          <a:p>
            <a:fld id="{0EAD9D0A-395E-4F55-8A78-9B5837C180AF}" type="slidenum">
              <a:rPr lang="en-US" smtClean="0">
                <a:solidFill>
                  <a:prstClr val="black"/>
                </a:solidFill>
              </a:rPr>
              <a:pPr/>
              <a:t>107</a:t>
            </a:fld>
            <a:endParaRPr lang="en-US" dirty="0">
              <a:solidFill>
                <a:prstClr val="black"/>
              </a:solidFill>
            </a:endParaRPr>
          </a:p>
        </p:txBody>
      </p:sp>
      <p:sp>
        <p:nvSpPr>
          <p:cNvPr id="102404" name="Rectangle 2"/>
          <p:cNvSpPr>
            <a:spLocks noGrp="1" noRot="1" noChangeAspect="1" noChangeArrowheads="1" noTextEdit="1"/>
          </p:cNvSpPr>
          <p:nvPr>
            <p:ph type="sldImg"/>
          </p:nvPr>
        </p:nvSpPr>
        <p:spPr>
          <a:xfrm>
            <a:off x="438150" y="914400"/>
            <a:ext cx="6438900" cy="3622675"/>
          </a:xfrm>
          <a:ln/>
        </p:spPr>
      </p:sp>
      <p:sp>
        <p:nvSpPr>
          <p:cNvPr id="102405" name="Rectangle 3"/>
          <p:cNvSpPr>
            <a:spLocks noGrp="1" noChangeArrowheads="1"/>
          </p:cNvSpPr>
          <p:nvPr>
            <p:ph type="body" idx="1"/>
          </p:nvPr>
        </p:nvSpPr>
        <p:spPr>
          <a:xfrm>
            <a:off x="438150" y="4823460"/>
            <a:ext cx="6438900" cy="4320540"/>
          </a:xfrm>
          <a:noFill/>
          <a:ln/>
        </p:spPr>
        <p:txBody>
          <a:bodyPr/>
          <a:lstStyle/>
          <a:p>
            <a:pPr eaLnBrk="1" hangingPunct="1"/>
            <a:r>
              <a:rPr lang="en-US" sz="1500" dirty="0"/>
              <a:t>The minimum inventory requirements for fruits and vegetables are for the </a:t>
            </a:r>
            <a:r>
              <a:rPr lang="en-US" sz="1500" b="1" dirty="0"/>
              <a:t>canned forms</a:t>
            </a:r>
            <a:r>
              <a:rPr lang="en-US" sz="1500" dirty="0"/>
              <a:t>, but not fresh or frozen.</a:t>
            </a:r>
          </a:p>
          <a:p>
            <a:pPr eaLnBrk="1" hangingPunct="1"/>
            <a:endParaRPr lang="en-US" sz="1500" dirty="0"/>
          </a:p>
          <a:p>
            <a:pPr defTabSz="914048"/>
            <a:r>
              <a:rPr lang="en-US" sz="1500" dirty="0"/>
              <a:t>The minimum inventory for canned fruit is 10 cans. </a:t>
            </a:r>
          </a:p>
          <a:p>
            <a:pPr defTabSz="914048"/>
            <a:r>
              <a:rPr lang="en-US" sz="1500" dirty="0"/>
              <a:t>At least 2 types of 14 to 16 –ounce cans of fruit are required.</a:t>
            </a:r>
            <a:r>
              <a:rPr lang="en-US" sz="1500" dirty="0">
                <a:ea typeface="Tahoma" pitchFamily="34" charset="0"/>
                <a:cs typeface="Tahoma" pitchFamily="34" charset="0"/>
              </a:rPr>
              <a:t> </a:t>
            </a:r>
          </a:p>
          <a:p>
            <a:pPr defTabSz="914048"/>
            <a:r>
              <a:rPr lang="en-US" sz="1500" dirty="0">
                <a:ea typeface="Tahoma" pitchFamily="34" charset="0"/>
                <a:cs typeface="Tahoma" pitchFamily="34" charset="0"/>
              </a:rPr>
              <a:t>The same fruit processed in different ways is </a:t>
            </a:r>
            <a:r>
              <a:rPr lang="en-US" sz="1500" b="1" dirty="0">
                <a:ea typeface="Tahoma" pitchFamily="34" charset="0"/>
                <a:cs typeface="Tahoma" pitchFamily="34" charset="0"/>
              </a:rPr>
              <a:t>NOT</a:t>
            </a:r>
            <a:r>
              <a:rPr lang="en-US" sz="1500" dirty="0">
                <a:ea typeface="Tahoma" pitchFamily="34" charset="0"/>
                <a:cs typeface="Tahoma" pitchFamily="34" charset="0"/>
              </a:rPr>
              <a:t> two different types of fruit.  For instance, pear slices and pear halves is the same type of fruit processed differently.  Peaches and pears are two different types of fruit.</a:t>
            </a:r>
          </a:p>
          <a:p>
            <a:pPr eaLnBrk="1" hangingPunct="1"/>
            <a:endParaRPr lang="en-US" sz="1500" dirty="0"/>
          </a:p>
          <a:p>
            <a:pPr eaLnBrk="1" hangingPunct="1"/>
            <a:r>
              <a:rPr lang="en-US" sz="1500" dirty="0"/>
              <a:t>Even though this is the minimum inventory requirement, WIC participants are able to select any size can that meets the criteria outlined in the approved foods list.</a:t>
            </a:r>
          </a:p>
          <a:p>
            <a:pPr eaLnBrk="1" hangingPunct="1"/>
            <a:endParaRPr lang="en-US" dirty="0"/>
          </a:p>
          <a:p>
            <a:pPr eaLnBrk="1" hangingPunct="1"/>
            <a:endParaRPr lang="en-US" dirty="0"/>
          </a:p>
          <a:p>
            <a:pPr eaLnBrk="1" hangingPunct="1"/>
            <a:endParaRPr lang="en-US" dirty="0"/>
          </a:p>
          <a:p>
            <a:pPr eaLnBrk="1" hangingPunct="1"/>
            <a:r>
              <a:rPr lang="en-US" i="1" dirty="0"/>
              <a:t>Photo Credit:</a:t>
            </a:r>
            <a:r>
              <a:rPr lang="en-US" i="1" baseline="0" dirty="0"/>
              <a:t> </a:t>
            </a:r>
            <a:r>
              <a:rPr lang="en-US" i="1" dirty="0"/>
              <a:t>Canned Pineapple_Fotolia_68238391_Subscription_L.jpg</a:t>
            </a:r>
          </a:p>
        </p:txBody>
      </p:sp>
    </p:spTree>
    <p:extLst>
      <p:ext uri="{BB962C8B-B14F-4D97-AF65-F5344CB8AC3E}">
        <p14:creationId xmlns:p14="http://schemas.microsoft.com/office/powerpoint/2010/main" val="360636428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Rectangle 7"/>
          <p:cNvSpPr>
            <a:spLocks noGrp="1" noChangeArrowheads="1"/>
          </p:cNvSpPr>
          <p:nvPr>
            <p:ph type="sldNum" sz="quarter" idx="5"/>
          </p:nvPr>
        </p:nvSpPr>
        <p:spPr>
          <a:noFill/>
        </p:spPr>
        <p:txBody>
          <a:bodyPr/>
          <a:lstStyle/>
          <a:p>
            <a:fld id="{EAC531D0-DD8B-44E7-959A-A6E3993D4E56}" type="slidenum">
              <a:rPr lang="en-US" smtClean="0">
                <a:solidFill>
                  <a:prstClr val="black"/>
                </a:solidFill>
              </a:rPr>
              <a:pPr/>
              <a:t>108</a:t>
            </a:fld>
            <a:endParaRPr lang="en-US" dirty="0">
              <a:solidFill>
                <a:prstClr val="black"/>
              </a:solidFill>
            </a:endParaRPr>
          </a:p>
        </p:txBody>
      </p:sp>
      <p:sp>
        <p:nvSpPr>
          <p:cNvPr id="104452" name="Rectangle 2"/>
          <p:cNvSpPr>
            <a:spLocks noGrp="1" noRot="1" noChangeAspect="1" noChangeArrowheads="1" noTextEdit="1"/>
          </p:cNvSpPr>
          <p:nvPr>
            <p:ph type="sldImg"/>
          </p:nvPr>
        </p:nvSpPr>
        <p:spPr>
          <a:xfrm>
            <a:off x="419100" y="533400"/>
            <a:ext cx="6475413" cy="3643313"/>
          </a:xfrm>
          <a:ln/>
        </p:spPr>
      </p:sp>
      <p:sp>
        <p:nvSpPr>
          <p:cNvPr id="104453" name="Rectangle 3"/>
          <p:cNvSpPr>
            <a:spLocks noGrp="1" noChangeArrowheads="1"/>
          </p:cNvSpPr>
          <p:nvPr>
            <p:ph type="body" idx="1"/>
          </p:nvPr>
        </p:nvSpPr>
        <p:spPr>
          <a:xfrm>
            <a:off x="533400" y="4343400"/>
            <a:ext cx="6172200" cy="4953000"/>
          </a:xfrm>
          <a:noFill/>
          <a:ln/>
        </p:spPr>
        <p:txBody>
          <a:bodyPr/>
          <a:lstStyle/>
          <a:p>
            <a:pPr defTabSz="955586">
              <a:defRPr/>
            </a:pPr>
            <a:r>
              <a:rPr lang="en-US" dirty="0"/>
              <a:t>Fresh, frozen and canned vegetables with no added sugar, fats, or oils  continue to be approved. Vegetables can contain added salt. </a:t>
            </a:r>
          </a:p>
          <a:p>
            <a:pPr defTabSz="955586">
              <a:defRPr/>
            </a:pPr>
            <a:endParaRPr lang="en-US" dirty="0"/>
          </a:p>
          <a:p>
            <a:pPr eaLnBrk="1" hangingPunct="1"/>
            <a:r>
              <a:rPr lang="en-US" dirty="0"/>
              <a:t>I do want to remind you that : </a:t>
            </a:r>
          </a:p>
          <a:p>
            <a:pPr eaLnBrk="1" hangingPunct="1"/>
            <a:endParaRPr lang="en-US" dirty="0"/>
          </a:p>
          <a:p>
            <a:pPr marL="177845" indent="-177845" defTabSz="948507">
              <a:buFont typeface="Arial" panose="020B0604020202020204" pitchFamily="34" charset="0"/>
              <a:buChar char="•"/>
              <a:defRPr/>
            </a:pPr>
            <a:r>
              <a:rPr lang="en-US" dirty="0"/>
              <a:t> Salsa is not approved (as it contains not-approved herbs and spices)</a:t>
            </a:r>
          </a:p>
          <a:p>
            <a:pPr marL="177845" indent="-177845">
              <a:buFont typeface="Arial" panose="020B0604020202020204" pitchFamily="34" charset="0"/>
              <a:buChar char="•"/>
            </a:pPr>
            <a:endParaRPr lang="en-US" dirty="0"/>
          </a:p>
          <a:p>
            <a:pPr marL="177845" indent="-177845">
              <a:buFont typeface="Arial" panose="020B0604020202020204" pitchFamily="34" charset="0"/>
              <a:buChar char="•"/>
            </a:pPr>
            <a:r>
              <a:rPr lang="en-US" dirty="0"/>
              <a:t>White potatoes in addition to sweet potatoes are approved </a:t>
            </a:r>
          </a:p>
          <a:p>
            <a:pPr marL="177845" indent="-177845">
              <a:buFont typeface="Arial" panose="020B0604020202020204" pitchFamily="34" charset="0"/>
              <a:buChar char="•"/>
            </a:pPr>
            <a:endParaRPr lang="en-US" dirty="0"/>
          </a:p>
          <a:p>
            <a:pPr marL="177845" indent="-177845">
              <a:buFont typeface="Arial" panose="020B0604020202020204" pitchFamily="34" charset="0"/>
              <a:buChar char="•"/>
            </a:pPr>
            <a:r>
              <a:rPr lang="en-US" dirty="0"/>
              <a:t>Tomato products that contain herbs are not approved</a:t>
            </a:r>
          </a:p>
          <a:p>
            <a:pPr marL="177845" indent="-177845">
              <a:buFont typeface="Arial" panose="020B0604020202020204" pitchFamily="34" charset="0"/>
              <a:buChar char="•"/>
            </a:pPr>
            <a:endParaRPr lang="en-US" dirty="0"/>
          </a:p>
          <a:p>
            <a:pPr marL="177845" indent="-177845">
              <a:buFont typeface="Arial" panose="020B0604020202020204" pitchFamily="34" charset="0"/>
              <a:buChar char="•"/>
            </a:pPr>
            <a:r>
              <a:rPr lang="en-US" dirty="0"/>
              <a:t> Canned or dry mature legumes (dry beans, peas or lentils) do not count as a vegetables for the purpose of the cash-value benefit. They are obtained with the food benefits for legumes. </a:t>
            </a:r>
          </a:p>
          <a:p>
            <a:endParaRPr lang="en-US" dirty="0"/>
          </a:p>
          <a:p>
            <a:pPr marL="177845" indent="-177845">
              <a:buFont typeface="Arial" panose="020B0604020202020204" pitchFamily="34" charset="0"/>
              <a:buChar char="•"/>
            </a:pPr>
            <a:r>
              <a:rPr lang="en-US" dirty="0"/>
              <a:t>Sauerkraut is not approved, as it counts as a condiment.</a:t>
            </a:r>
          </a:p>
          <a:p>
            <a:pPr marL="177845" indent="-177845">
              <a:buFont typeface="Arial" panose="020B0604020202020204" pitchFamily="34" charset="0"/>
              <a:buChar char="•"/>
            </a:pPr>
            <a:endParaRPr lang="en-US" dirty="0"/>
          </a:p>
          <a:p>
            <a:pPr eaLnBrk="1" hangingPunct="1"/>
            <a:r>
              <a:rPr lang="en-US" dirty="0"/>
              <a:t> Infant vegetables are not allowed to be obtained with cash-value benefits. They are obtained with the food benefit for infant fruits and vegetables.</a:t>
            </a:r>
          </a:p>
          <a:p>
            <a:pPr eaLnBrk="1" hangingPunct="1"/>
            <a:endParaRPr lang="en-US" baseline="0" dirty="0"/>
          </a:p>
          <a:p>
            <a:pPr defTabSz="914266">
              <a:defRPr/>
            </a:pPr>
            <a:r>
              <a:rPr lang="en-US" i="1" dirty="0">
                <a:ea typeface="Tahoma" pitchFamily="34" charset="0"/>
                <a:cs typeface="Tahoma" pitchFamily="34" charset="0"/>
              </a:rPr>
              <a:t>Photo Credit: CannedCorn_Fotolia_38431540_Subscription_L.jpg</a:t>
            </a:r>
            <a:endParaRPr lang="en-US" i="1" dirty="0"/>
          </a:p>
          <a:p>
            <a:pPr eaLnBrk="1" hangingPunct="1"/>
            <a:endParaRPr lang="en-US" dirty="0"/>
          </a:p>
        </p:txBody>
      </p:sp>
    </p:spTree>
    <p:extLst>
      <p:ext uri="{BB962C8B-B14F-4D97-AF65-F5344CB8AC3E}">
        <p14:creationId xmlns:p14="http://schemas.microsoft.com/office/powerpoint/2010/main" val="222497036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Rectangle 7"/>
          <p:cNvSpPr>
            <a:spLocks noGrp="1" noChangeArrowheads="1"/>
          </p:cNvSpPr>
          <p:nvPr>
            <p:ph type="sldNum" sz="quarter" idx="5"/>
          </p:nvPr>
        </p:nvSpPr>
        <p:spPr>
          <a:noFill/>
        </p:spPr>
        <p:txBody>
          <a:bodyPr/>
          <a:lstStyle/>
          <a:p>
            <a:fld id="{3D352B94-EE60-4787-A641-F7CB5756F7FE}" type="slidenum">
              <a:rPr lang="en-US" smtClean="0">
                <a:solidFill>
                  <a:prstClr val="black"/>
                </a:solidFill>
              </a:rPr>
              <a:pPr/>
              <a:t>109</a:t>
            </a:fld>
            <a:endParaRPr lang="en-US" dirty="0">
              <a:solidFill>
                <a:prstClr val="black"/>
              </a:solidFill>
            </a:endParaRPr>
          </a:p>
        </p:txBody>
      </p:sp>
      <p:sp>
        <p:nvSpPr>
          <p:cNvPr id="105476" name="Rectangle 2"/>
          <p:cNvSpPr>
            <a:spLocks noGrp="1" noRot="1" noChangeAspect="1" noChangeArrowheads="1" noTextEdit="1"/>
          </p:cNvSpPr>
          <p:nvPr>
            <p:ph type="sldImg"/>
          </p:nvPr>
        </p:nvSpPr>
        <p:spPr>
          <a:xfrm>
            <a:off x="554038" y="762000"/>
            <a:ext cx="6207125" cy="3492500"/>
          </a:xfrm>
          <a:ln/>
        </p:spPr>
      </p:sp>
      <p:sp>
        <p:nvSpPr>
          <p:cNvPr id="105477" name="Rectangle 3"/>
          <p:cNvSpPr>
            <a:spLocks noGrp="1" noChangeArrowheads="1"/>
          </p:cNvSpPr>
          <p:nvPr>
            <p:ph type="body" idx="1"/>
          </p:nvPr>
        </p:nvSpPr>
        <p:spPr>
          <a:xfrm>
            <a:off x="731519" y="4419600"/>
            <a:ext cx="6029643" cy="4800600"/>
          </a:xfrm>
          <a:noFill/>
          <a:ln/>
        </p:spPr>
        <p:txBody>
          <a:bodyPr/>
          <a:lstStyle/>
          <a:p>
            <a:pPr eaLnBrk="1" hangingPunct="1"/>
            <a:r>
              <a:rPr lang="en-US" sz="1500" dirty="0"/>
              <a:t>The minimum inventory requirement is the same for vegetables as for fruit with additional notes of caution.  </a:t>
            </a:r>
          </a:p>
          <a:p>
            <a:pPr eaLnBrk="1" hangingPunct="1"/>
            <a:endParaRPr lang="en-US" sz="1500" dirty="0"/>
          </a:p>
          <a:p>
            <a:pPr marL="177845" indent="-177845">
              <a:buFont typeface="Arial" panose="020B0604020202020204" pitchFamily="34" charset="0"/>
              <a:buChar char="•"/>
            </a:pPr>
            <a:r>
              <a:rPr lang="en-US" sz="1500" dirty="0">
                <a:ea typeface="Tahoma" pitchFamily="34" charset="0"/>
                <a:cs typeface="Tahoma" pitchFamily="34" charset="0"/>
              </a:rPr>
              <a:t>Minimum inventory of canned vegetables requires 10 cans of 2 types of vegetables in a 14 to 16 oz cans.</a:t>
            </a:r>
          </a:p>
          <a:p>
            <a:pPr marL="177845" indent="-177845">
              <a:buFont typeface="Arial" panose="020B0604020202020204" pitchFamily="34" charset="0"/>
              <a:buChar char="•"/>
            </a:pPr>
            <a:endParaRPr lang="en-US" sz="1500" dirty="0">
              <a:ea typeface="Tahoma" pitchFamily="34" charset="0"/>
              <a:cs typeface="Tahoma" pitchFamily="34" charset="0"/>
            </a:endParaRPr>
          </a:p>
          <a:p>
            <a:pPr marL="177845" indent="-177845">
              <a:buFont typeface="Arial" panose="020B0604020202020204" pitchFamily="34" charset="0"/>
              <a:buChar char="•"/>
            </a:pPr>
            <a:r>
              <a:rPr lang="en-US" sz="1500" dirty="0">
                <a:ea typeface="Tahoma" pitchFamily="34" charset="0"/>
                <a:cs typeface="Tahoma" pitchFamily="34" charset="0"/>
              </a:rPr>
              <a:t>Canned mature legumes (beans, peas, or lentils such as canned lima beans) do not count as a vegetables towards minimum inventory.  They can only be counted in the dried peas/beans/lentils category.  </a:t>
            </a:r>
          </a:p>
          <a:p>
            <a:pPr marL="177845" indent="-177845">
              <a:buFont typeface="Arial" panose="020B0604020202020204" pitchFamily="34" charset="0"/>
              <a:buChar char="•"/>
            </a:pPr>
            <a:endParaRPr lang="en-US" sz="1500" dirty="0">
              <a:ea typeface="Tahoma" pitchFamily="34" charset="0"/>
              <a:cs typeface="Tahoma" pitchFamily="34" charset="0"/>
            </a:endParaRPr>
          </a:p>
          <a:p>
            <a:pPr marL="177845" indent="-177845">
              <a:buFont typeface="Arial" panose="020B0604020202020204" pitchFamily="34" charset="0"/>
              <a:buChar char="•"/>
            </a:pPr>
            <a:r>
              <a:rPr lang="en-US" sz="1500" dirty="0">
                <a:ea typeface="Tahoma" pitchFamily="34" charset="0"/>
                <a:cs typeface="Tahoma" pitchFamily="34" charset="0"/>
              </a:rPr>
              <a:t>The only canned beans that count towards minimum inventory in the canned vegetable category include sweet peas, green beans, wax beans, and yellow beans. </a:t>
            </a:r>
          </a:p>
          <a:p>
            <a:pPr eaLnBrk="1" hangingPunct="1"/>
            <a:endParaRPr lang="en-US" sz="1500" dirty="0">
              <a:ea typeface="Tahoma" pitchFamily="34" charset="0"/>
              <a:cs typeface="Tahoma" pitchFamily="34" charset="0"/>
            </a:endParaRPr>
          </a:p>
          <a:p>
            <a:pPr eaLnBrk="1" hangingPunct="1"/>
            <a:endParaRPr lang="en-US" dirty="0">
              <a:ea typeface="Tahoma" pitchFamily="34" charset="0"/>
              <a:cs typeface="Tahoma" pitchFamily="34" charset="0"/>
            </a:endParaRPr>
          </a:p>
        </p:txBody>
      </p:sp>
    </p:spTree>
    <p:extLst>
      <p:ext uri="{BB962C8B-B14F-4D97-AF65-F5344CB8AC3E}">
        <p14:creationId xmlns:p14="http://schemas.microsoft.com/office/powerpoint/2010/main" val="2267149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Rectangle 2"/>
          <p:cNvSpPr>
            <a:spLocks noGrp="1" noRot="1" noChangeAspect="1" noChangeArrowheads="1" noTextEdit="1"/>
          </p:cNvSpPr>
          <p:nvPr>
            <p:ph type="sldImg"/>
          </p:nvPr>
        </p:nvSpPr>
        <p:spPr>
          <a:xfrm>
            <a:off x="409575" y="619125"/>
            <a:ext cx="6494463" cy="3654425"/>
          </a:xfrm>
          <a:ln/>
        </p:spPr>
      </p:sp>
      <p:sp>
        <p:nvSpPr>
          <p:cNvPr id="145412" name="Rectangle 3"/>
          <p:cNvSpPr>
            <a:spLocks noGrp="1" noChangeArrowheads="1"/>
          </p:cNvSpPr>
          <p:nvPr>
            <p:ph type="body" idx="1"/>
          </p:nvPr>
        </p:nvSpPr>
        <p:spPr>
          <a:xfrm>
            <a:off x="409575" y="4595235"/>
            <a:ext cx="6494464" cy="2491365"/>
          </a:xfrm>
          <a:noFill/>
          <a:ln/>
        </p:spPr>
        <p:txBody>
          <a:bodyPr lIns="98186" tIns="49093" rIns="98186" bIns="49093"/>
          <a:lstStyle/>
          <a:p>
            <a:pPr algn="just"/>
            <a:r>
              <a:rPr lang="en-US" dirty="0"/>
              <a:t>It is required that vendors be authorized SNAP vendors. Applicants cannot become authorized WIC vendors if they are currently disqualified from SNAP (the Food Stamp Program) or paying a civil money penalty, for which the disqualification period would still be running. SNAP is also known as Food and Nutrition Services in North Carolina.</a:t>
            </a:r>
          </a:p>
          <a:p>
            <a:pPr algn="just"/>
            <a:endParaRPr lang="en-US" dirty="0"/>
          </a:p>
        </p:txBody>
      </p:sp>
      <p:sp>
        <p:nvSpPr>
          <p:cNvPr id="2" name="Slide Number Placeholder 1"/>
          <p:cNvSpPr>
            <a:spLocks noGrp="1"/>
          </p:cNvSpPr>
          <p:nvPr>
            <p:ph type="sldNum" sz="quarter" idx="10"/>
          </p:nvPr>
        </p:nvSpPr>
        <p:spPr/>
        <p:txBody>
          <a:bodyPr/>
          <a:lstStyle/>
          <a:p>
            <a:fld id="{277FD931-451E-4B36-ABA2-042D5FD0E452}" type="slidenum">
              <a:rPr lang="en-US" smtClean="0"/>
              <a:t>11</a:t>
            </a:fld>
            <a:endParaRPr lang="en-US" dirty="0"/>
          </a:p>
        </p:txBody>
      </p:sp>
    </p:spTree>
    <p:extLst>
      <p:ext uri="{BB962C8B-B14F-4D97-AF65-F5344CB8AC3E}">
        <p14:creationId xmlns:p14="http://schemas.microsoft.com/office/powerpoint/2010/main" val="292401785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txBox="1">
            <a:spLocks noGrp="1" noChangeArrowheads="1"/>
          </p:cNvSpPr>
          <p:nvPr/>
        </p:nvSpPr>
        <p:spPr bwMode="auto">
          <a:xfrm>
            <a:off x="4142969" y="9119177"/>
            <a:ext cx="3170583" cy="480389"/>
          </a:xfrm>
          <a:prstGeom prst="rect">
            <a:avLst/>
          </a:prstGeom>
          <a:noFill/>
          <a:ln w="9525">
            <a:noFill/>
            <a:miter lim="800000"/>
            <a:headEnd/>
            <a:tailEnd/>
          </a:ln>
        </p:spPr>
        <p:txBody>
          <a:bodyPr lIns="96564" tIns="48282" rIns="96564" bIns="48282" anchor="b"/>
          <a:lstStyle/>
          <a:p>
            <a:pPr algn="r" defTabSz="965872">
              <a:spcBef>
                <a:spcPct val="0"/>
              </a:spcBef>
            </a:pPr>
            <a:fld id="{3E76335F-2B44-4EC6-AD42-88D0FA97B9BA}" type="slidenum">
              <a:rPr lang="en-US" sz="1200">
                <a:solidFill>
                  <a:prstClr val="black"/>
                </a:solidFill>
                <a:latin typeface="Tahoma" pitchFamily="34" charset="0"/>
              </a:rPr>
              <a:pPr algn="r" defTabSz="965872">
                <a:spcBef>
                  <a:spcPct val="0"/>
                </a:spcBef>
              </a:pPr>
              <a:t>110</a:t>
            </a:fld>
            <a:endParaRPr lang="en-US" sz="1200" dirty="0">
              <a:solidFill>
                <a:prstClr val="black"/>
              </a:solidFill>
              <a:latin typeface="Tahoma" pitchFamily="34" charset="0"/>
            </a:endParaRPr>
          </a:p>
        </p:txBody>
      </p:sp>
      <p:sp>
        <p:nvSpPr>
          <p:cNvPr id="202755" name="Rectangle 2"/>
          <p:cNvSpPr>
            <a:spLocks noGrp="1" noRot="1" noChangeAspect="1" noChangeArrowheads="1" noTextEdit="1"/>
          </p:cNvSpPr>
          <p:nvPr>
            <p:ph type="sldImg"/>
          </p:nvPr>
        </p:nvSpPr>
        <p:spPr>
          <a:xfrm>
            <a:off x="355600" y="1069975"/>
            <a:ext cx="6602413" cy="3714750"/>
          </a:xfrm>
          <a:ln/>
        </p:spPr>
      </p:sp>
      <p:sp>
        <p:nvSpPr>
          <p:cNvPr id="202756" name="Rectangle 3"/>
          <p:cNvSpPr>
            <a:spLocks noGrp="1" noChangeArrowheads="1"/>
          </p:cNvSpPr>
          <p:nvPr>
            <p:ph type="body" idx="1"/>
          </p:nvPr>
        </p:nvSpPr>
        <p:spPr>
          <a:xfrm>
            <a:off x="731354" y="5288182"/>
            <a:ext cx="5852493" cy="3600450"/>
          </a:xfrm>
          <a:noFill/>
          <a:ln/>
        </p:spPr>
        <p:txBody>
          <a:bodyPr lIns="96560" tIns="48279" rIns="96560" bIns="48279"/>
          <a:lstStyle/>
          <a:p>
            <a:r>
              <a:rPr lang="en-US" sz="1500" dirty="0"/>
              <a:t>Shown above are fruits and vegetables not approved for purchase with cash-value benefits.  Please take a moment to review these items.</a:t>
            </a:r>
          </a:p>
          <a:p>
            <a:endParaRPr lang="en-US" baseline="0" dirty="0"/>
          </a:p>
          <a:p>
            <a:pPr defTabSz="948368">
              <a:defRPr/>
            </a:pPr>
            <a:endParaRPr lang="en-US" dirty="0"/>
          </a:p>
          <a:p>
            <a:endParaRPr lang="en-US" baseline="0" dirty="0"/>
          </a:p>
        </p:txBody>
      </p:sp>
    </p:spTree>
    <p:extLst>
      <p:ext uri="{BB962C8B-B14F-4D97-AF65-F5344CB8AC3E}">
        <p14:creationId xmlns:p14="http://schemas.microsoft.com/office/powerpoint/2010/main" val="221066054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txBox="1">
            <a:spLocks noGrp="1" noChangeArrowheads="1"/>
          </p:cNvSpPr>
          <p:nvPr/>
        </p:nvSpPr>
        <p:spPr bwMode="auto">
          <a:xfrm>
            <a:off x="4142969" y="9119177"/>
            <a:ext cx="3170583" cy="480389"/>
          </a:xfrm>
          <a:prstGeom prst="rect">
            <a:avLst/>
          </a:prstGeom>
          <a:noFill/>
          <a:ln w="9525">
            <a:noFill/>
            <a:miter lim="800000"/>
            <a:headEnd/>
            <a:tailEnd/>
          </a:ln>
        </p:spPr>
        <p:txBody>
          <a:bodyPr lIns="96564" tIns="48282" rIns="96564" bIns="48282" anchor="b"/>
          <a:lstStyle/>
          <a:p>
            <a:pPr algn="r" defTabSz="965872">
              <a:spcBef>
                <a:spcPct val="0"/>
              </a:spcBef>
            </a:pPr>
            <a:fld id="{3E76335F-2B44-4EC6-AD42-88D0FA97B9BA}" type="slidenum">
              <a:rPr lang="en-US" sz="1200">
                <a:solidFill>
                  <a:prstClr val="black"/>
                </a:solidFill>
                <a:latin typeface="Tahoma" pitchFamily="34" charset="0"/>
              </a:rPr>
              <a:pPr algn="r" defTabSz="965872">
                <a:spcBef>
                  <a:spcPct val="0"/>
                </a:spcBef>
              </a:pPr>
              <a:t>111</a:t>
            </a:fld>
            <a:endParaRPr lang="en-US" sz="1200" dirty="0">
              <a:solidFill>
                <a:prstClr val="black"/>
              </a:solidFill>
              <a:latin typeface="Tahoma" pitchFamily="34" charset="0"/>
            </a:endParaRPr>
          </a:p>
        </p:txBody>
      </p:sp>
      <p:sp>
        <p:nvSpPr>
          <p:cNvPr id="202755" name="Rectangle 2"/>
          <p:cNvSpPr>
            <a:spLocks noGrp="1" noRot="1" noChangeAspect="1" noChangeArrowheads="1" noTextEdit="1"/>
          </p:cNvSpPr>
          <p:nvPr>
            <p:ph type="sldImg"/>
          </p:nvPr>
        </p:nvSpPr>
        <p:spPr>
          <a:xfrm>
            <a:off x="295275" y="911225"/>
            <a:ext cx="6723063" cy="3783013"/>
          </a:xfrm>
          <a:ln/>
        </p:spPr>
      </p:sp>
      <p:sp>
        <p:nvSpPr>
          <p:cNvPr id="202756" name="Rectangle 3"/>
          <p:cNvSpPr>
            <a:spLocks noGrp="1" noChangeArrowheads="1"/>
          </p:cNvSpPr>
          <p:nvPr>
            <p:ph type="body" idx="1"/>
          </p:nvPr>
        </p:nvSpPr>
        <p:spPr>
          <a:xfrm>
            <a:off x="731354" y="5413796"/>
            <a:ext cx="5852493" cy="3466003"/>
          </a:xfrm>
          <a:noFill/>
          <a:ln/>
        </p:spPr>
        <p:txBody>
          <a:bodyPr lIns="96560" tIns="48279" rIns="96560" bIns="48279"/>
          <a:lstStyle/>
          <a:p>
            <a:r>
              <a:rPr lang="en-US" sz="1500" dirty="0"/>
              <a:t>Shown above are additional fruits and vegetables not approved for purchase with cash-value benefits. </a:t>
            </a:r>
          </a:p>
          <a:p>
            <a:endParaRPr lang="en-US" sz="1500" dirty="0"/>
          </a:p>
          <a:p>
            <a:r>
              <a:rPr lang="en-US" sz="1500" dirty="0"/>
              <a:t>Take a moment to review these items.</a:t>
            </a:r>
          </a:p>
        </p:txBody>
      </p:sp>
    </p:spTree>
    <p:extLst>
      <p:ext uri="{BB962C8B-B14F-4D97-AF65-F5344CB8AC3E}">
        <p14:creationId xmlns:p14="http://schemas.microsoft.com/office/powerpoint/2010/main" val="403142366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6075" y="914400"/>
            <a:ext cx="6623050" cy="3727450"/>
          </a:xfrm>
        </p:spPr>
      </p:sp>
      <p:sp>
        <p:nvSpPr>
          <p:cNvPr id="3" name="Notes Placeholder 2"/>
          <p:cNvSpPr>
            <a:spLocks noGrp="1"/>
          </p:cNvSpPr>
          <p:nvPr>
            <p:ph type="body" idx="1"/>
          </p:nvPr>
        </p:nvSpPr>
        <p:spPr>
          <a:xfrm>
            <a:off x="731520" y="5115393"/>
            <a:ext cx="5852160" cy="4320540"/>
          </a:xfrm>
        </p:spPr>
        <p:txBody>
          <a:bodyPr/>
          <a:lstStyle/>
          <a:p>
            <a:pPr defTabSz="955817">
              <a:defRPr/>
            </a:pPr>
            <a:r>
              <a:rPr lang="en-US" sz="1500" dirty="0"/>
              <a:t>The WIC Program Shopping Guide is available on the nutritionnc.com/eWIC website. </a:t>
            </a:r>
          </a:p>
          <a:p>
            <a:pPr defTabSz="955817">
              <a:defRPr/>
            </a:pPr>
            <a:endParaRPr lang="en-US" sz="1500" dirty="0"/>
          </a:p>
          <a:p>
            <a:pPr defTabSz="955817">
              <a:defRPr/>
            </a:pPr>
            <a:r>
              <a:rPr lang="en-US" sz="1500" dirty="0"/>
              <a:t>Please note the APL is a constantly changing resource that is frequently updated, so while the Transaction Guide and Shopping Guide are wonderful tools for vendors and participants, they may not have ALL the individually approved items listed.  One should always refer to the APL on the website for the most up to date APL to determine if an item is approved or not. </a:t>
            </a:r>
          </a:p>
        </p:txBody>
      </p:sp>
      <p:sp>
        <p:nvSpPr>
          <p:cNvPr id="6" name="Slide Number Placeholder 5"/>
          <p:cNvSpPr>
            <a:spLocks noGrp="1"/>
          </p:cNvSpPr>
          <p:nvPr>
            <p:ph type="sldNum" sz="quarter" idx="12"/>
          </p:nvPr>
        </p:nvSpPr>
        <p:spPr/>
        <p:txBody>
          <a:bodyPr/>
          <a:lstStyle/>
          <a:p>
            <a:fld id="{F4D1ED0F-E1B7-4072-BEC1-039668071702}" type="slidenum">
              <a:rPr lang="en-US" smtClean="0"/>
              <a:t>112</a:t>
            </a:fld>
            <a:endParaRPr lang="en-US"/>
          </a:p>
        </p:txBody>
      </p:sp>
    </p:spTree>
    <p:extLst>
      <p:ext uri="{BB962C8B-B14F-4D97-AF65-F5344CB8AC3E}">
        <p14:creationId xmlns:p14="http://schemas.microsoft.com/office/powerpoint/2010/main" val="145997046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txBox="1">
            <a:spLocks noGrp="1" noChangeArrowheads="1"/>
          </p:cNvSpPr>
          <p:nvPr/>
        </p:nvSpPr>
        <p:spPr bwMode="auto">
          <a:xfrm>
            <a:off x="4142969" y="9119177"/>
            <a:ext cx="3170583" cy="480389"/>
          </a:xfrm>
          <a:prstGeom prst="rect">
            <a:avLst/>
          </a:prstGeom>
          <a:noFill/>
          <a:ln w="9525">
            <a:noFill/>
            <a:miter lim="800000"/>
            <a:headEnd/>
            <a:tailEnd/>
          </a:ln>
        </p:spPr>
        <p:txBody>
          <a:bodyPr lIns="96564" tIns="48282" rIns="96564" bIns="48282" anchor="b"/>
          <a:lstStyle/>
          <a:p>
            <a:pPr algn="r" defTabSz="965872">
              <a:spcBef>
                <a:spcPct val="0"/>
              </a:spcBef>
            </a:pPr>
            <a:fld id="{79CBA475-B86D-4810-937E-45B7C4CA2606}" type="slidenum">
              <a:rPr lang="en-US" sz="1200">
                <a:solidFill>
                  <a:prstClr val="black"/>
                </a:solidFill>
                <a:latin typeface="Tahoma" pitchFamily="34" charset="0"/>
              </a:rPr>
              <a:pPr algn="r" defTabSz="965872">
                <a:spcBef>
                  <a:spcPct val="0"/>
                </a:spcBef>
              </a:pPr>
              <a:t>113</a:t>
            </a:fld>
            <a:endParaRPr lang="en-US" sz="1200" dirty="0">
              <a:solidFill>
                <a:prstClr val="black"/>
              </a:solidFill>
              <a:latin typeface="Tahoma" pitchFamily="34" charset="0"/>
            </a:endParaRPr>
          </a:p>
        </p:txBody>
      </p:sp>
      <p:sp>
        <p:nvSpPr>
          <p:cNvPr id="203779" name="Rectangle 8"/>
          <p:cNvSpPr>
            <a:spLocks noGrp="1" noRot="1" noChangeAspect="1" noChangeArrowheads="1" noTextEdit="1"/>
          </p:cNvSpPr>
          <p:nvPr>
            <p:ph type="sldImg"/>
          </p:nvPr>
        </p:nvSpPr>
        <p:spPr>
          <a:xfrm>
            <a:off x="463550" y="609600"/>
            <a:ext cx="6388100" cy="3594100"/>
          </a:xfrm>
          <a:ln/>
        </p:spPr>
      </p:sp>
      <p:sp>
        <p:nvSpPr>
          <p:cNvPr id="203780" name="Rectangle 9"/>
          <p:cNvSpPr>
            <a:spLocks noGrp="1" noChangeArrowheads="1"/>
          </p:cNvSpPr>
          <p:nvPr>
            <p:ph type="body" idx="1"/>
          </p:nvPr>
        </p:nvSpPr>
        <p:spPr>
          <a:xfrm>
            <a:off x="463550" y="4501168"/>
            <a:ext cx="6388100" cy="4320540"/>
          </a:xfrm>
          <a:noFill/>
          <a:ln/>
        </p:spPr>
        <p:txBody>
          <a:bodyPr/>
          <a:lstStyle/>
          <a:p>
            <a:pPr defTabSz="914266">
              <a:lnSpc>
                <a:spcPct val="90000"/>
              </a:lnSpc>
              <a:defRPr/>
            </a:pPr>
            <a:r>
              <a:rPr lang="en-US" sz="1500" dirty="0"/>
              <a:t>NC WIC Program Authorized Product List, or APL, is a compilation of all the WIC approved Universal Product Codes (UPCs) for each category of supplemental food available from the WIC program.</a:t>
            </a:r>
          </a:p>
          <a:p>
            <a:pPr defTabSz="914266">
              <a:lnSpc>
                <a:spcPct val="90000"/>
              </a:lnSpc>
              <a:defRPr/>
            </a:pPr>
            <a:r>
              <a:rPr lang="en-US" sz="1500" dirty="0"/>
              <a:t> </a:t>
            </a:r>
          </a:p>
          <a:p>
            <a:pPr defTabSz="914266">
              <a:lnSpc>
                <a:spcPct val="90000"/>
              </a:lnSpc>
              <a:defRPr/>
            </a:pPr>
            <a:r>
              <a:rPr lang="en-US" sz="1500" dirty="0"/>
              <a:t>In order for a food to be purchased using eWIC, the food must be on the APL. Vendors are required to download the APL every 24 hours to ensure all approved foods are available to WIC participants.</a:t>
            </a:r>
          </a:p>
          <a:p>
            <a:pPr>
              <a:lnSpc>
                <a:spcPct val="90000"/>
              </a:lnSpc>
              <a:buFontTx/>
              <a:buNone/>
            </a:pPr>
            <a:endParaRPr lang="en-US" sz="1500" dirty="0"/>
          </a:p>
          <a:p>
            <a:pPr>
              <a:lnSpc>
                <a:spcPct val="90000"/>
              </a:lnSpc>
            </a:pPr>
            <a:r>
              <a:rPr lang="en-US" sz="1500" dirty="0"/>
              <a:t>Vendors must submit a request to add a UPC to North Carolina WIC Program APL using the web-based NC WIC Approved Product Registration form. UPCs are no longer accepted via mail.</a:t>
            </a:r>
          </a:p>
          <a:p>
            <a:pPr>
              <a:lnSpc>
                <a:spcPct val="90000"/>
              </a:lnSpc>
            </a:pPr>
            <a:endParaRPr lang="en-US" sz="1500" dirty="0"/>
          </a:p>
          <a:p>
            <a:pPr>
              <a:lnSpc>
                <a:spcPct val="90000"/>
              </a:lnSpc>
            </a:pPr>
            <a:r>
              <a:rPr lang="en-US" sz="1500" dirty="0"/>
              <a:t>Prior to submitting any UPC, vendors must verify that the UPC is not already listed in the most recent APL and refer to the NC WIC Approved Foods Nutrition Criteria to determine if the food meets the approved criteria.  </a:t>
            </a:r>
          </a:p>
          <a:p>
            <a:pPr>
              <a:lnSpc>
                <a:spcPct val="90000"/>
              </a:lnSpc>
            </a:pPr>
            <a:endParaRPr lang="en-US" sz="1500" dirty="0"/>
          </a:p>
          <a:p>
            <a:pPr>
              <a:lnSpc>
                <a:spcPct val="90000"/>
              </a:lnSpc>
            </a:pPr>
            <a:r>
              <a:rPr lang="en-US" sz="1500" dirty="0"/>
              <a:t>Additional information regarding current North Carolina APL, the NC WIC Approved Foods Nutrition Criteria and UPC submission process are available on our website:  https://www.nutritionnc.com/ewic/index.htm under “eWIC for Vendors”.</a:t>
            </a:r>
          </a:p>
          <a:p>
            <a:pPr>
              <a:lnSpc>
                <a:spcPct val="90000"/>
              </a:lnSpc>
            </a:pPr>
            <a:endParaRPr lang="en-US" dirty="0"/>
          </a:p>
          <a:p>
            <a:pPr>
              <a:lnSpc>
                <a:spcPct val="90000"/>
              </a:lnSpc>
            </a:pPr>
            <a:endParaRPr lang="en-US" dirty="0"/>
          </a:p>
        </p:txBody>
      </p:sp>
    </p:spTree>
    <p:extLst>
      <p:ext uri="{BB962C8B-B14F-4D97-AF65-F5344CB8AC3E}">
        <p14:creationId xmlns:p14="http://schemas.microsoft.com/office/powerpoint/2010/main" val="133641724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4294967295"/>
          </p:nvPr>
        </p:nvSpPr>
        <p:spPr bwMode="auto">
          <a:xfrm>
            <a:off x="4142968" y="9119177"/>
            <a:ext cx="3170583" cy="480389"/>
          </a:xfrm>
          <a:prstGeom prst="rect">
            <a:avLst/>
          </a:prstGeom>
          <a:noFill/>
          <a:ln>
            <a:miter lim="800000"/>
            <a:headEnd/>
            <a:tailEnd/>
          </a:ln>
        </p:spPr>
        <p:txBody>
          <a:bodyPr lIns="96575" tIns="48286" rIns="96575" bIns="48286" anchor="b"/>
          <a:lstStyle/>
          <a:p>
            <a:pPr defTabSz="965963">
              <a:spcBef>
                <a:spcPct val="0"/>
              </a:spcBef>
            </a:pPr>
            <a:fld id="{CF20BCBF-8CE3-4F15-917A-5D411D5667CF}" type="slidenum">
              <a:rPr lang="en-US">
                <a:solidFill>
                  <a:prstClr val="black"/>
                </a:solidFill>
              </a:rPr>
              <a:pPr defTabSz="965963">
                <a:spcBef>
                  <a:spcPct val="0"/>
                </a:spcBef>
              </a:pPr>
              <a:t>114</a:t>
            </a:fld>
            <a:endParaRPr lang="en-US" dirty="0">
              <a:solidFill>
                <a:prstClr val="black"/>
              </a:solidFill>
            </a:endParaRPr>
          </a:p>
        </p:txBody>
      </p:sp>
      <p:sp>
        <p:nvSpPr>
          <p:cNvPr id="207875" name="Rectangle 2"/>
          <p:cNvSpPr>
            <a:spLocks noGrp="1" noRot="1" noChangeAspect="1" noChangeArrowheads="1" noTextEdit="1"/>
          </p:cNvSpPr>
          <p:nvPr>
            <p:ph type="sldImg"/>
          </p:nvPr>
        </p:nvSpPr>
        <p:spPr>
          <a:xfrm>
            <a:off x="417513" y="544513"/>
            <a:ext cx="6372225" cy="3586162"/>
          </a:xfrm>
          <a:ln/>
        </p:spPr>
      </p:sp>
      <p:sp>
        <p:nvSpPr>
          <p:cNvPr id="207876" name="Rectangle 3"/>
          <p:cNvSpPr>
            <a:spLocks noGrp="1" noChangeArrowheads="1"/>
          </p:cNvSpPr>
          <p:nvPr>
            <p:ph type="body" idx="1"/>
          </p:nvPr>
        </p:nvSpPr>
        <p:spPr>
          <a:xfrm>
            <a:off x="460065" y="4267200"/>
            <a:ext cx="6287120" cy="5105399"/>
          </a:xfrm>
          <a:noFill/>
          <a:ln/>
        </p:spPr>
        <p:txBody>
          <a:bodyPr lIns="94478" tIns="47239" rIns="94478" bIns="47239"/>
          <a:lstStyle/>
          <a:p>
            <a:pPr defTabSz="914266">
              <a:defRPr/>
            </a:pPr>
            <a:r>
              <a:rPr lang="en-US" sz="1350" dirty="0"/>
              <a:t>The NC WIC Program offers a variety of nutritious foods which meet federal and state regulations.</a:t>
            </a:r>
          </a:p>
          <a:p>
            <a:pPr defTabSz="914266">
              <a:defRPr/>
            </a:pPr>
            <a:endParaRPr lang="en-US" sz="1350" dirty="0"/>
          </a:p>
          <a:p>
            <a:pPr defTabSz="914266">
              <a:defRPr/>
            </a:pPr>
            <a:r>
              <a:rPr lang="en-US" sz="1350" dirty="0"/>
              <a:t> WIC foods are approved based on criteria such as nutrient specifications, size, availability and cost. </a:t>
            </a:r>
          </a:p>
          <a:p>
            <a:pPr defTabSz="914266">
              <a:defRPr/>
            </a:pPr>
            <a:endParaRPr lang="en-US" sz="1350" dirty="0"/>
          </a:p>
          <a:p>
            <a:pPr defTabSz="914266">
              <a:defRPr/>
            </a:pPr>
            <a:r>
              <a:rPr lang="en-US" sz="1350" dirty="0"/>
              <a:t>Participants are no longer required to purchase the least expensive brand of milk, cheese and eggs and may purchase any brand on the APL . </a:t>
            </a:r>
          </a:p>
          <a:p>
            <a:pPr defTabSz="914266">
              <a:defRPr/>
            </a:pPr>
            <a:endParaRPr lang="en-US" sz="1350" dirty="0"/>
          </a:p>
          <a:p>
            <a:pPr defTabSz="914266">
              <a:defRPr/>
            </a:pPr>
            <a:r>
              <a:rPr lang="en-US" sz="1350" dirty="0"/>
              <a:t>The Authorized Product List  is a compilation of all the foods that are currently approved for the NC WIC Program.</a:t>
            </a:r>
          </a:p>
          <a:p>
            <a:pPr defTabSz="914266">
              <a:defRPr/>
            </a:pPr>
            <a:endParaRPr lang="en-US" sz="1350" dirty="0"/>
          </a:p>
          <a:p>
            <a:pPr defTabSz="914266">
              <a:defRPr/>
            </a:pPr>
            <a:r>
              <a:rPr lang="en-US" sz="1350" dirty="0"/>
              <a:t>Considerations regarding unit of measure should be made when shopping for WIC approved foods.</a:t>
            </a:r>
          </a:p>
          <a:p>
            <a:pPr eaLnBrk="1" hangingPunct="1"/>
            <a:endParaRPr lang="en-US" sz="1350" dirty="0"/>
          </a:p>
          <a:p>
            <a:pPr defTabSz="914266">
              <a:defRPr/>
            </a:pPr>
            <a:r>
              <a:rPr lang="en-US" sz="1350" dirty="0"/>
              <a:t>Required minimum variety and inventory of WIC Approved Foods must be available to WIC customers for all peer groups, except free-standing pharmacies.  Minimum inventory requirements have not changed for Federal Fiscal year 2020. Please refer to the WIC Vendor Manual for detailed information regarding required minimum variety and inventory.</a:t>
            </a:r>
          </a:p>
          <a:p>
            <a:pPr defTabSz="914266">
              <a:defRPr/>
            </a:pPr>
            <a:endParaRPr lang="en-US" sz="1200" dirty="0"/>
          </a:p>
          <a:p>
            <a:endParaRPr lang="en-US" sz="1200" dirty="0"/>
          </a:p>
          <a:p>
            <a:r>
              <a:rPr lang="en-US" sz="1200" b="1" dirty="0">
                <a:solidFill>
                  <a:srgbClr val="DE392C"/>
                </a:solidFill>
              </a:rPr>
              <a:t> </a:t>
            </a:r>
          </a:p>
        </p:txBody>
      </p:sp>
    </p:spTree>
    <p:extLst>
      <p:ext uri="{BB962C8B-B14F-4D97-AF65-F5344CB8AC3E}">
        <p14:creationId xmlns:p14="http://schemas.microsoft.com/office/powerpoint/2010/main" val="135915048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moment for questions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5B7DE-1198-4F2F-B574-CA8CAE341642}" type="slidenum">
              <a:rPr kumimoji="0" lang="en-US" sz="1500" b="0" i="0" u="none" strike="noStrike" kern="1200" cap="none" spc="0" normalizeH="0" baseline="0" noProof="0" smtClean="0">
                <a:ln>
                  <a:noFill/>
                </a:ln>
                <a:solidFill>
                  <a:srgbClr val="000000"/>
                </a:solidFill>
                <a:effectLst/>
                <a:uLnTx/>
                <a:uFillTx/>
                <a:latin typeface="Constantia" panose="0203060205030603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Tree>
    <p:extLst>
      <p:ext uri="{BB962C8B-B14F-4D97-AF65-F5344CB8AC3E}">
        <p14:creationId xmlns:p14="http://schemas.microsoft.com/office/powerpoint/2010/main" val="43411823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xfrm>
            <a:off x="3815518" y="9089144"/>
            <a:ext cx="3451558" cy="512056"/>
          </a:xfrm>
          <a:noFill/>
        </p:spPr>
        <p:txBody>
          <a:bodyPr/>
          <a:lstStyle/>
          <a:p>
            <a:pPr defTabSz="474254">
              <a:defRPr/>
            </a:pPr>
            <a:fld id="{F303C7E2-17DC-40F8-848E-489879353C01}" type="slidenum">
              <a:rPr lang="en-US" sz="1200">
                <a:solidFill>
                  <a:srgbClr val="000000"/>
                </a:solidFill>
                <a:latin typeface="Constantia"/>
              </a:rPr>
              <a:pPr defTabSz="474254">
                <a:defRPr/>
              </a:pPr>
              <a:t>116</a:t>
            </a:fld>
            <a:endParaRPr lang="en-US" sz="1200" dirty="0">
              <a:solidFill>
                <a:srgbClr val="000000"/>
              </a:solidFill>
              <a:latin typeface="Constantia"/>
            </a:endParaRPr>
          </a:p>
        </p:txBody>
      </p:sp>
      <p:sp>
        <p:nvSpPr>
          <p:cNvPr id="137220" name="Rectangle 2"/>
          <p:cNvSpPr>
            <a:spLocks noGrp="1" noRot="1" noChangeAspect="1" noChangeArrowheads="1" noTextEdit="1"/>
          </p:cNvSpPr>
          <p:nvPr>
            <p:ph type="sldImg"/>
          </p:nvPr>
        </p:nvSpPr>
        <p:spPr>
          <a:xfrm>
            <a:off x="322263" y="511175"/>
            <a:ext cx="6669087" cy="3752850"/>
          </a:xfrm>
          <a:ln/>
        </p:spPr>
      </p:sp>
      <p:sp>
        <p:nvSpPr>
          <p:cNvPr id="137221" name="Rectangle 3"/>
          <p:cNvSpPr>
            <a:spLocks noGrp="1" noChangeArrowheads="1"/>
          </p:cNvSpPr>
          <p:nvPr>
            <p:ph type="body" idx="1"/>
          </p:nvPr>
        </p:nvSpPr>
        <p:spPr>
          <a:xfrm>
            <a:off x="288236" y="4485806"/>
            <a:ext cx="6737074" cy="3134194"/>
          </a:xfrm>
          <a:noFill/>
          <a:ln/>
        </p:spPr>
        <p:txBody>
          <a:bodyPr lIns="108320" tIns="54158" rIns="108320" bIns="54158"/>
          <a:lstStyle/>
          <a:p>
            <a:pPr marL="296408" indent="-296408">
              <a:spcAft>
                <a:spcPts val="622"/>
              </a:spcAft>
              <a:buFont typeface="Arial" panose="020B0604020202020204" pitchFamily="34" charset="0"/>
              <a:buChar char="•"/>
            </a:pPr>
            <a:r>
              <a:rPr lang="en-US" dirty="0"/>
              <a:t>Process EBT transactions accurately, in a timely manner, and in accordance with the terms of the North Carolina WIC Vendor Agreement. Maintain compliance with the EBT Processor Vendor Agreement, the FNS EBT operating rules, standards and technical requirements, WIC Program Rules, and state and federal regulations, and statutes,</a:t>
            </a:r>
          </a:p>
          <a:p>
            <a:pPr marL="296408" indent="-296408">
              <a:spcAft>
                <a:spcPts val="622"/>
              </a:spcAft>
              <a:buFont typeface="Arial" panose="020B0604020202020204" pitchFamily="34" charset="0"/>
              <a:buChar char="•"/>
            </a:pPr>
            <a:endParaRPr lang="en-US" dirty="0"/>
          </a:p>
          <a:p>
            <a:pPr marL="296408" indent="-296408">
              <a:spcAft>
                <a:spcPts val="622"/>
              </a:spcAft>
              <a:buFont typeface="Arial" panose="020B0604020202020204" pitchFamily="34" charset="0"/>
              <a:buChar char="•"/>
            </a:pPr>
            <a:r>
              <a:rPr lang="en-US" dirty="0"/>
              <a:t>Maintain certified </a:t>
            </a:r>
            <a:r>
              <a:rPr lang="en-US" dirty="0" err="1"/>
              <a:t>eWIC</a:t>
            </a:r>
            <a:r>
              <a:rPr lang="en-US" dirty="0"/>
              <a:t> system that is available for WIC redemption processing during all hours the store is open; </a:t>
            </a:r>
          </a:p>
          <a:p>
            <a:pPr marL="296408" indent="-296408">
              <a:spcAft>
                <a:spcPts val="622"/>
              </a:spcAft>
              <a:buFont typeface="Arial" panose="020B0604020202020204" pitchFamily="34" charset="0"/>
              <a:buChar char="•"/>
            </a:pPr>
            <a:endParaRPr lang="en-US" dirty="0"/>
          </a:p>
          <a:p>
            <a:pPr marL="296408" indent="-296408">
              <a:spcAft>
                <a:spcPts val="622"/>
              </a:spcAft>
              <a:buFont typeface="Arial" panose="020B0604020202020204" pitchFamily="34" charset="0"/>
              <a:buChar char="•"/>
            </a:pPr>
            <a:r>
              <a:rPr lang="en-US" dirty="0"/>
              <a:t>Request </a:t>
            </a:r>
            <a:r>
              <a:rPr lang="en-US" dirty="0" err="1"/>
              <a:t>eWIC</a:t>
            </a:r>
            <a:r>
              <a:rPr lang="en-US" dirty="0"/>
              <a:t> Processor re-certify the vendor’s </a:t>
            </a:r>
            <a:r>
              <a:rPr lang="en-US" dirty="0" err="1"/>
              <a:t>eWIC</a:t>
            </a:r>
            <a:r>
              <a:rPr lang="en-US" dirty="0"/>
              <a:t> system if it is altered or revised in any manner that impacts </a:t>
            </a:r>
            <a:r>
              <a:rPr lang="en-US" dirty="0" err="1"/>
              <a:t>eWIC</a:t>
            </a:r>
            <a:r>
              <a:rPr lang="en-US" dirty="0"/>
              <a:t> redemption</a:t>
            </a:r>
          </a:p>
          <a:p>
            <a:pPr marL="296408" indent="-296408">
              <a:spcAft>
                <a:spcPts val="622"/>
              </a:spcAft>
              <a:buFont typeface="Arial" panose="020B0604020202020204" pitchFamily="34" charset="0"/>
              <a:buChar char="•"/>
            </a:pPr>
            <a:endParaRPr lang="en-US" dirty="0"/>
          </a:p>
          <a:p>
            <a:pPr marL="296408" indent="-296408">
              <a:spcAft>
                <a:spcPts val="622"/>
              </a:spcAft>
              <a:buFont typeface="Arial" panose="020B0604020202020204" pitchFamily="34" charset="0"/>
              <a:buChar char="•"/>
            </a:pPr>
            <a:endParaRPr lang="en-US" dirty="0"/>
          </a:p>
          <a:p>
            <a:pPr eaLnBrk="1" hangingPunct="1"/>
            <a:endParaRPr lang="en-US" dirty="0"/>
          </a:p>
        </p:txBody>
      </p:sp>
    </p:spTree>
    <p:extLst>
      <p:ext uri="{BB962C8B-B14F-4D97-AF65-F5344CB8AC3E}">
        <p14:creationId xmlns:p14="http://schemas.microsoft.com/office/powerpoint/2010/main" val="417231173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xfrm>
            <a:off x="3802649" y="9040372"/>
            <a:ext cx="3451558" cy="512056"/>
          </a:xfrm>
          <a:noFill/>
        </p:spPr>
        <p:txBody>
          <a:bodyPr/>
          <a:lstStyle/>
          <a:p>
            <a:pPr defTabSz="474254">
              <a:defRPr/>
            </a:pPr>
            <a:fld id="{F303C7E2-17DC-40F8-848E-489879353C01}" type="slidenum">
              <a:rPr lang="en-US" sz="1200">
                <a:solidFill>
                  <a:srgbClr val="000000"/>
                </a:solidFill>
                <a:latin typeface="Constantia"/>
              </a:rPr>
              <a:pPr defTabSz="474254">
                <a:defRPr/>
              </a:pPr>
              <a:t>117</a:t>
            </a:fld>
            <a:endParaRPr lang="en-US" sz="1200" dirty="0">
              <a:solidFill>
                <a:srgbClr val="000000"/>
              </a:solidFill>
              <a:latin typeface="Constantia"/>
            </a:endParaRPr>
          </a:p>
        </p:txBody>
      </p:sp>
      <p:sp>
        <p:nvSpPr>
          <p:cNvPr id="137220" name="Rectangle 2"/>
          <p:cNvSpPr>
            <a:spLocks noGrp="1" noRot="1" noChangeAspect="1" noChangeArrowheads="1" noTextEdit="1"/>
          </p:cNvSpPr>
          <p:nvPr>
            <p:ph type="sldImg"/>
          </p:nvPr>
        </p:nvSpPr>
        <p:spPr>
          <a:xfrm>
            <a:off x="361950" y="393700"/>
            <a:ext cx="6589713" cy="3708400"/>
          </a:xfrm>
          <a:ln/>
        </p:spPr>
      </p:sp>
      <p:sp>
        <p:nvSpPr>
          <p:cNvPr id="137221" name="Rectangle 3"/>
          <p:cNvSpPr>
            <a:spLocks noGrp="1" noChangeArrowheads="1"/>
          </p:cNvSpPr>
          <p:nvPr>
            <p:ph type="body" idx="1"/>
          </p:nvPr>
        </p:nvSpPr>
        <p:spPr>
          <a:xfrm>
            <a:off x="397300" y="4328411"/>
            <a:ext cx="6588253" cy="4277429"/>
          </a:xfrm>
          <a:noFill/>
          <a:ln/>
        </p:spPr>
        <p:txBody>
          <a:bodyPr lIns="108320" tIns="54158" rIns="108320" bIns="54158"/>
          <a:lstStyle/>
          <a:p>
            <a:pPr>
              <a:spcAft>
                <a:spcPts val="622"/>
              </a:spcAft>
            </a:pPr>
            <a:r>
              <a:rPr lang="en-US" dirty="0"/>
              <a:t>Should a vendor that uses stand-beside device(s) to transact </a:t>
            </a:r>
            <a:r>
              <a:rPr lang="en-US" dirty="0" err="1"/>
              <a:t>eWIC</a:t>
            </a:r>
            <a:r>
              <a:rPr lang="en-US" dirty="0"/>
              <a:t> decide to upgrade to an integrated system, the vendor must: 
Inform the </a:t>
            </a:r>
            <a:r>
              <a:rPr lang="en-US" dirty="0" err="1"/>
              <a:t>eWIC</a:t>
            </a:r>
            <a:r>
              <a:rPr lang="en-US" dirty="0"/>
              <a:t> processor before making any change, so that it can be determined if the system needs to be certified and testing can be performed to establish connectivity. 
Inform the State WIC Agency so that Level III certification testing can be performed prior to use of the system in the store. 
Testing performed with the </a:t>
            </a:r>
            <a:r>
              <a:rPr lang="en-US" dirty="0" err="1"/>
              <a:t>eWIC</a:t>
            </a:r>
            <a:r>
              <a:rPr lang="en-US" dirty="0"/>
              <a:t> processor for a new system that a vendor chooses to use does not supersede the Level III certification testing that must be performed by the State WIC Agency. 
These procedures also apply to vendors who alter the integrated system that they currently use or decide to use a different integrated system altogether.
</a:t>
            </a:r>
          </a:p>
        </p:txBody>
      </p:sp>
    </p:spTree>
    <p:extLst>
      <p:ext uri="{BB962C8B-B14F-4D97-AF65-F5344CB8AC3E}">
        <p14:creationId xmlns:p14="http://schemas.microsoft.com/office/powerpoint/2010/main" val="149697202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xfrm>
            <a:off x="3822702" y="8939765"/>
            <a:ext cx="3451558" cy="512056"/>
          </a:xfrm>
          <a:noFill/>
        </p:spPr>
        <p:txBody>
          <a:bodyPr/>
          <a:lstStyle/>
          <a:p>
            <a:pPr defTabSz="474254">
              <a:defRPr/>
            </a:pPr>
            <a:fld id="{F303C7E2-17DC-40F8-848E-489879353C01}" type="slidenum">
              <a:rPr lang="en-US" sz="1200">
                <a:solidFill>
                  <a:srgbClr val="000000"/>
                </a:solidFill>
                <a:latin typeface="Constantia"/>
              </a:rPr>
              <a:pPr defTabSz="474254">
                <a:defRPr/>
              </a:pPr>
              <a:t>118</a:t>
            </a:fld>
            <a:endParaRPr lang="en-US" sz="1200" dirty="0">
              <a:solidFill>
                <a:srgbClr val="000000"/>
              </a:solidFill>
              <a:latin typeface="Constantia"/>
            </a:endParaRPr>
          </a:p>
        </p:txBody>
      </p:sp>
      <p:sp>
        <p:nvSpPr>
          <p:cNvPr id="137220" name="Rectangle 2"/>
          <p:cNvSpPr>
            <a:spLocks noGrp="1" noRot="1" noChangeAspect="1" noChangeArrowheads="1" noTextEdit="1"/>
          </p:cNvSpPr>
          <p:nvPr>
            <p:ph type="sldImg"/>
          </p:nvPr>
        </p:nvSpPr>
        <p:spPr>
          <a:xfrm>
            <a:off x="431800" y="550863"/>
            <a:ext cx="6451600" cy="3630612"/>
          </a:xfrm>
          <a:ln/>
        </p:spPr>
      </p:sp>
      <p:sp>
        <p:nvSpPr>
          <p:cNvPr id="137221" name="Rectangle 3"/>
          <p:cNvSpPr>
            <a:spLocks noGrp="1" noChangeArrowheads="1"/>
          </p:cNvSpPr>
          <p:nvPr>
            <p:ph type="body" idx="1"/>
          </p:nvPr>
        </p:nvSpPr>
        <p:spPr>
          <a:xfrm>
            <a:off x="424324" y="4591604"/>
            <a:ext cx="6516757" cy="4095197"/>
          </a:xfrm>
          <a:noFill/>
          <a:ln/>
        </p:spPr>
        <p:txBody>
          <a:bodyPr lIns="108320" tIns="54158" rIns="108320" bIns="54158"/>
          <a:lstStyle/>
          <a:p>
            <a:pPr>
              <a:spcAft>
                <a:spcPts val="622"/>
              </a:spcAft>
            </a:pPr>
            <a:r>
              <a:rPr lang="en-US" b="0" dirty="0"/>
              <a:t>The State WIC Agency, not the </a:t>
            </a:r>
            <a:r>
              <a:rPr lang="en-US" b="0" dirty="0" err="1"/>
              <a:t>eWIC</a:t>
            </a:r>
            <a:r>
              <a:rPr lang="en-US" b="0" dirty="0"/>
              <a:t> processor, must grant final approval before a new system or system that has been altered is used by a vendor</a:t>
            </a:r>
          </a:p>
          <a:p>
            <a:pPr>
              <a:spcAft>
                <a:spcPts val="622"/>
              </a:spcAft>
            </a:pPr>
            <a:endParaRPr lang="en-US" b="0" dirty="0"/>
          </a:p>
          <a:p>
            <a:pPr>
              <a:spcAft>
                <a:spcPts val="622"/>
              </a:spcAft>
            </a:pPr>
            <a:r>
              <a:rPr lang="en-US" b="0" dirty="0"/>
              <a:t>Vendors must inform the State WIC Agency if their integrated cash register system will be altered or revised in any manner that impacts </a:t>
            </a:r>
            <a:r>
              <a:rPr lang="en-US" b="0" dirty="0" err="1"/>
              <a:t>eWIC</a:t>
            </a:r>
            <a:r>
              <a:rPr lang="en-US" b="0" dirty="0"/>
              <a:t> redemption.  This is a requirement detailed in the Terms of Vendor Agreement. Failure to do so may result in the termination of their WIC Vendor Agreement.</a:t>
            </a:r>
          </a:p>
          <a:p>
            <a:pPr>
              <a:spcAft>
                <a:spcPts val="622"/>
              </a:spcAft>
            </a:pPr>
            <a:endParaRPr lang="en-US" b="0" dirty="0"/>
          </a:p>
          <a:p>
            <a:pPr eaLnBrk="1" hangingPunct="1"/>
            <a:endParaRPr lang="en-US" dirty="0"/>
          </a:p>
        </p:txBody>
      </p:sp>
    </p:spTree>
    <p:extLst>
      <p:ext uri="{BB962C8B-B14F-4D97-AF65-F5344CB8AC3E}">
        <p14:creationId xmlns:p14="http://schemas.microsoft.com/office/powerpoint/2010/main" val="408251482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550863"/>
            <a:ext cx="6499225" cy="3656012"/>
          </a:xfrm>
        </p:spPr>
      </p:sp>
      <p:sp>
        <p:nvSpPr>
          <p:cNvPr id="3" name="Notes Placeholder 2"/>
          <p:cNvSpPr>
            <a:spLocks noGrp="1"/>
          </p:cNvSpPr>
          <p:nvPr>
            <p:ph type="body" idx="1"/>
          </p:nvPr>
        </p:nvSpPr>
        <p:spPr>
          <a:xfrm>
            <a:off x="374374" y="4560570"/>
            <a:ext cx="6675783" cy="4320540"/>
          </a:xfrm>
        </p:spPr>
        <p:txBody>
          <a:bodyPr/>
          <a:lstStyle/>
          <a:p>
            <a:r>
              <a:rPr lang="en-US" b="0"/>
              <a:t>Integrated Vendors:</a:t>
            </a:r>
          </a:p>
          <a:p>
            <a:endParaRPr lang="en-US" b="0"/>
          </a:p>
          <a:p>
            <a:r>
              <a:rPr lang="en-US" b="0"/>
              <a:t>There is no need for WIC customers to separate their items when transacting WIC benefits.  Do not make them separate their WIC items from non-WIC items.  All items can be rung up together; however, the WIC customer must swipe their eWIC card first before any other tender type is applied to ensure that the proper items are deducted from the WIC customer’s benefit balance before another tender type is used for purchase.</a:t>
            </a:r>
          </a:p>
          <a:p>
            <a:endParaRPr lang="en-US" dirty="0"/>
          </a:p>
        </p:txBody>
      </p:sp>
      <p:sp>
        <p:nvSpPr>
          <p:cNvPr id="5" name="Slide Number Placeholder 4"/>
          <p:cNvSpPr>
            <a:spLocks noGrp="1"/>
          </p:cNvSpPr>
          <p:nvPr>
            <p:ph type="sldNum" sz="quarter" idx="5"/>
          </p:nvPr>
        </p:nvSpPr>
        <p:spPr>
          <a:xfrm>
            <a:off x="3863643" y="9069091"/>
            <a:ext cx="3451558" cy="512056"/>
          </a:xfrm>
        </p:spPr>
        <p:txBody>
          <a:bodyPr/>
          <a:lstStyle/>
          <a:p>
            <a:pPr defTabSz="474254">
              <a:defRPr/>
            </a:pPr>
            <a:fld id="{B045B7DE-1198-4F2F-B574-CA8CAE341642}" type="slidenum">
              <a:rPr lang="en-US" sz="1200">
                <a:solidFill>
                  <a:srgbClr val="000000"/>
                </a:solidFill>
                <a:latin typeface="Constantia"/>
              </a:rPr>
              <a:pPr defTabSz="474254">
                <a:defRPr/>
              </a:pPr>
              <a:t>119</a:t>
            </a:fld>
            <a:endParaRPr lang="en-US" sz="1200">
              <a:solidFill>
                <a:srgbClr val="000000"/>
              </a:solidFill>
              <a:latin typeface="Constantia"/>
            </a:endParaRPr>
          </a:p>
        </p:txBody>
      </p:sp>
    </p:spTree>
    <p:extLst>
      <p:ext uri="{BB962C8B-B14F-4D97-AF65-F5344CB8AC3E}">
        <p14:creationId xmlns:p14="http://schemas.microsoft.com/office/powerpoint/2010/main" val="12774068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algn="r" defTabSz="1084279" eaLnBrk="0" hangingPunct="0">
              <a:spcBef>
                <a:spcPct val="20000"/>
              </a:spcBef>
            </a:pPr>
            <a:r>
              <a:rPr lang="en-US" sz="1200" dirty="0">
                <a:latin typeface="Constantia" panose="02030602050306030303" pitchFamily="18" charset="0"/>
              </a:rPr>
              <a:t>7</a:t>
            </a:r>
          </a:p>
        </p:txBody>
      </p:sp>
      <p:sp>
        <p:nvSpPr>
          <p:cNvPr id="111620" name="Rectangle 2"/>
          <p:cNvSpPr>
            <a:spLocks noGrp="1" noRot="1" noChangeAspect="1" noChangeArrowheads="1" noTextEdit="1"/>
          </p:cNvSpPr>
          <p:nvPr>
            <p:ph type="sldImg"/>
          </p:nvPr>
        </p:nvSpPr>
        <p:spPr>
          <a:xfrm>
            <a:off x="344488" y="427038"/>
            <a:ext cx="6473825" cy="3643312"/>
          </a:xfrm>
          <a:prstGeom prst="rect">
            <a:avLst/>
          </a:prstGeom>
          <a:ln/>
        </p:spPr>
      </p:sp>
      <p:sp>
        <p:nvSpPr>
          <p:cNvPr id="111621" name="Rectangle 3"/>
          <p:cNvSpPr>
            <a:spLocks noGrp="1" noChangeArrowheads="1"/>
          </p:cNvSpPr>
          <p:nvPr>
            <p:ph type="body" idx="1"/>
          </p:nvPr>
        </p:nvSpPr>
        <p:spPr>
          <a:xfrm>
            <a:off x="381064" y="4343401"/>
            <a:ext cx="6361113" cy="3643312"/>
          </a:xfrm>
          <a:prstGeom prst="rect">
            <a:avLst/>
          </a:prstGeom>
          <a:noFill/>
          <a:ln/>
        </p:spPr>
        <p:txBody>
          <a:bodyPr lIns="108336" tIns="54166" rIns="108336" bIns="54166">
            <a:noAutofit/>
          </a:bodyPr>
          <a:lstStyle/>
          <a:p>
            <a:pPr algn="just" eaLnBrk="1" hangingPunct="1">
              <a:lnSpc>
                <a:spcPct val="90000"/>
              </a:lnSpc>
            </a:pPr>
            <a:r>
              <a:rPr lang="en-US" dirty="0"/>
              <a:t>Federal regulations require State WIC Programs to establish competitive pricing and price limitations during the process of vendor authorization. Competitive pricing considers the prices a vendor charges for supplemental foods as compared to the prices charged by other authorized and applicant vendors. Price limitations ensure that a vendor applicant has competitive prices and maintains competitive prices as an authorized vendor. These price limitations are referred to as not-to-exceed (NTE) prices.</a:t>
            </a:r>
          </a:p>
          <a:p>
            <a:pPr algn="just" eaLnBrk="1" hangingPunct="1">
              <a:lnSpc>
                <a:spcPct val="90000"/>
              </a:lnSpc>
            </a:pPr>
            <a:endParaRPr lang="en-US" dirty="0"/>
          </a:p>
          <a:p>
            <a:pPr algn="just" eaLnBrk="1" hangingPunct="1">
              <a:lnSpc>
                <a:spcPct val="90000"/>
              </a:lnSpc>
            </a:pPr>
            <a:r>
              <a:rPr lang="en-US" dirty="0"/>
              <a:t>Each vendor is assigned to a peer group.</a:t>
            </a:r>
          </a:p>
          <a:p>
            <a:pPr algn="just" eaLnBrk="1" hangingPunct="1">
              <a:lnSpc>
                <a:spcPct val="90000"/>
              </a:lnSpc>
            </a:pPr>
            <a:r>
              <a:rPr lang="en-US" dirty="0"/>
              <a:t>Peer groups have NTEs for WIC supplemental food and contract formula.</a:t>
            </a:r>
          </a:p>
          <a:p>
            <a:pPr algn="just" eaLnBrk="1" hangingPunct="1">
              <a:lnSpc>
                <a:spcPct val="90000"/>
              </a:lnSpc>
            </a:pPr>
            <a:endParaRPr lang="en-US" dirty="0"/>
          </a:p>
          <a:p>
            <a:pPr algn="just" eaLnBrk="1" hangingPunct="1">
              <a:lnSpc>
                <a:spcPct val="90000"/>
              </a:lnSpc>
            </a:pPr>
            <a:r>
              <a:rPr lang="en-US" dirty="0"/>
              <a:t>Please note, the acronym NTE will be used throughout the presentation. As I will explain, NTEs will be used for vendor selection. Also, the State WIC Agency will not pay or reimburse above the NTE for the individual approved foods. Together, the use of peer groups and NTEs creates the required competitive pricing and price limitations.</a:t>
            </a:r>
          </a:p>
        </p:txBody>
      </p:sp>
    </p:spTree>
    <p:extLst>
      <p:ext uri="{BB962C8B-B14F-4D97-AF65-F5344CB8AC3E}">
        <p14:creationId xmlns:p14="http://schemas.microsoft.com/office/powerpoint/2010/main" val="49078047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7" name="Rectangle 2"/>
          <p:cNvSpPr>
            <a:spLocks noGrp="1" noRot="1" noChangeAspect="1" noChangeArrowheads="1" noTextEdit="1"/>
          </p:cNvSpPr>
          <p:nvPr>
            <p:ph type="sldImg"/>
          </p:nvPr>
        </p:nvSpPr>
        <p:spPr>
          <a:ln/>
        </p:spPr>
      </p:sp>
      <p:sp>
        <p:nvSpPr>
          <p:cNvPr id="226308" name="Rectangle 3"/>
          <p:cNvSpPr>
            <a:spLocks noGrp="1" noChangeArrowheads="1"/>
          </p:cNvSpPr>
          <p:nvPr>
            <p:ph type="body" idx="1"/>
          </p:nvPr>
        </p:nvSpPr>
        <p:spPr>
          <a:xfrm>
            <a:off x="425727" y="4634243"/>
            <a:ext cx="6463748" cy="1842757"/>
          </a:xfrm>
          <a:noFill/>
          <a:ln/>
        </p:spPr>
        <p:txBody>
          <a:bodyPr lIns="98186" tIns="49093" rIns="98186" bIns="49093"/>
          <a:lstStyle/>
          <a:p>
            <a:pPr algn="just"/>
            <a:r>
              <a:rPr lang="en-US" dirty="0"/>
              <a:t>It is important to continue to follow policies and procedures to maintain authorization. Federal regulations provide process to prevent fraud and ensure compliance. Review your Vendor Manual for more information.</a:t>
            </a:r>
            <a:r>
              <a:rPr lang="en-US" dirty="0">
                <a:latin typeface="+mn-lt"/>
              </a:rPr>
              <a:t>
</a:t>
            </a:r>
            <a:endParaRPr lang="en-US" dirty="0"/>
          </a:p>
        </p:txBody>
      </p:sp>
      <p:sp>
        <p:nvSpPr>
          <p:cNvPr id="2" name="Slide Number Placeholder 1"/>
          <p:cNvSpPr>
            <a:spLocks noGrp="1"/>
          </p:cNvSpPr>
          <p:nvPr>
            <p:ph type="sldNum" sz="quarter" idx="10"/>
          </p:nvPr>
        </p:nvSpPr>
        <p:spPr/>
        <p:txBody>
          <a:bodyPr/>
          <a:lstStyle/>
          <a:p>
            <a:fld id="{277FD931-451E-4B36-ABA2-042D5FD0E452}" type="slidenum">
              <a:rPr lang="en-US" smtClean="0"/>
              <a:t>120</a:t>
            </a:fld>
            <a:endParaRPr lang="en-US" dirty="0"/>
          </a:p>
        </p:txBody>
      </p:sp>
    </p:spTree>
    <p:extLst>
      <p:ext uri="{BB962C8B-B14F-4D97-AF65-F5344CB8AC3E}">
        <p14:creationId xmlns:p14="http://schemas.microsoft.com/office/powerpoint/2010/main" val="354010829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5726" y="4560570"/>
            <a:ext cx="6463748" cy="2983230"/>
          </a:xfrm>
        </p:spPr>
        <p:txBody>
          <a:bodyPr/>
          <a:lstStyle/>
          <a:p>
            <a:pPr algn="just"/>
            <a:r>
              <a:rPr lang="en-US" dirty="0"/>
              <a:t>Now let’s discuss other reasons why your Vendor Agreement may be terminated. Change in ownership will result in termination of the WIC Vendor Agreement by the State WIC Agency. Change in store location of more than three miles from the store’s previous location will also result in termination of the WIC Vendor Agreement. Additionally, cessation of operations, withdrawal from the WIC Program or disqualification from the WIC Program will result in termination of the WIC Vendor Agreement by the State WIC Agency.</a:t>
            </a:r>
          </a:p>
          <a:p>
            <a:endParaRPr lang="en-US" dirty="0"/>
          </a:p>
        </p:txBody>
      </p:sp>
      <p:sp>
        <p:nvSpPr>
          <p:cNvPr id="4" name="Slide Number Placeholder 3"/>
          <p:cNvSpPr>
            <a:spLocks noGrp="1"/>
          </p:cNvSpPr>
          <p:nvPr>
            <p:ph type="sldNum" sz="quarter" idx="10"/>
          </p:nvPr>
        </p:nvSpPr>
        <p:spPr/>
        <p:txBody>
          <a:bodyPr/>
          <a:lstStyle/>
          <a:p>
            <a:fld id="{277FD931-451E-4B36-ABA2-042D5FD0E452}" type="slidenum">
              <a:rPr lang="en-US" smtClean="0"/>
              <a:t>121</a:t>
            </a:fld>
            <a:endParaRPr lang="en-US" dirty="0"/>
          </a:p>
        </p:txBody>
      </p:sp>
    </p:spTree>
    <p:extLst>
      <p:ext uri="{BB962C8B-B14F-4D97-AF65-F5344CB8AC3E}">
        <p14:creationId xmlns:p14="http://schemas.microsoft.com/office/powerpoint/2010/main" val="158462128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1" name="Rectangle 8"/>
          <p:cNvSpPr>
            <a:spLocks noGrp="1" noRot="1" noChangeAspect="1" noChangeArrowheads="1" noTextEdit="1"/>
          </p:cNvSpPr>
          <p:nvPr>
            <p:ph type="sldImg"/>
          </p:nvPr>
        </p:nvSpPr>
        <p:spPr>
          <a:ln/>
        </p:spPr>
      </p:sp>
      <p:sp>
        <p:nvSpPr>
          <p:cNvPr id="227332" name="Rectangle 9"/>
          <p:cNvSpPr>
            <a:spLocks noGrp="1" noChangeArrowheads="1"/>
          </p:cNvSpPr>
          <p:nvPr>
            <p:ph type="body" idx="1"/>
          </p:nvPr>
        </p:nvSpPr>
        <p:spPr>
          <a:xfrm>
            <a:off x="425727" y="4560570"/>
            <a:ext cx="6463747" cy="3745230"/>
          </a:xfrm>
          <a:noFill/>
          <a:ln/>
        </p:spPr>
        <p:txBody>
          <a:bodyPr/>
          <a:lstStyle/>
          <a:p>
            <a:pPr algn="just"/>
            <a:r>
              <a:rPr lang="en-US" dirty="0"/>
              <a:t>The federal regulation requires business integrity standards be a vendor selection
criteria. A vendor may not have any current owners, officers or managers who have been convicted of or had a civil judgment entered against them in the last six years for any activity indicating a lack of business integrity.
This includes, but is not limited to, these examples:
fraud
antitrust violations
embezzlement
theft
forgery
bribery
falsification or destruction of records
receiving stolen property
making false claims, or
obstruction of justice</a:t>
            </a:r>
            <a:r>
              <a:rPr lang="en-US" dirty="0">
                <a:latin typeface="+mn-lt"/>
              </a:rPr>
              <a:t>
</a:t>
            </a:r>
            <a:endParaRPr lang="en-US" dirty="0"/>
          </a:p>
        </p:txBody>
      </p:sp>
      <p:sp>
        <p:nvSpPr>
          <p:cNvPr id="2" name="Slide Number Placeholder 1"/>
          <p:cNvSpPr>
            <a:spLocks noGrp="1"/>
          </p:cNvSpPr>
          <p:nvPr>
            <p:ph type="sldNum" sz="quarter" idx="10"/>
          </p:nvPr>
        </p:nvSpPr>
        <p:spPr/>
        <p:txBody>
          <a:bodyPr/>
          <a:lstStyle/>
          <a:p>
            <a:fld id="{277FD931-451E-4B36-ABA2-042D5FD0E452}" type="slidenum">
              <a:rPr lang="en-US" smtClean="0"/>
              <a:t>122</a:t>
            </a:fld>
            <a:endParaRPr lang="en-US" dirty="0"/>
          </a:p>
        </p:txBody>
      </p:sp>
    </p:spTree>
    <p:extLst>
      <p:ext uri="{BB962C8B-B14F-4D97-AF65-F5344CB8AC3E}">
        <p14:creationId xmlns:p14="http://schemas.microsoft.com/office/powerpoint/2010/main" val="146244855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9" name="Rectangle 2"/>
          <p:cNvSpPr>
            <a:spLocks noGrp="1" noRot="1" noChangeAspect="1" noChangeArrowheads="1" noTextEdit="1"/>
          </p:cNvSpPr>
          <p:nvPr>
            <p:ph type="sldImg"/>
          </p:nvPr>
        </p:nvSpPr>
        <p:spPr>
          <a:xfrm>
            <a:off x="476250" y="593725"/>
            <a:ext cx="6329363" cy="3560763"/>
          </a:xfrm>
          <a:ln/>
        </p:spPr>
      </p:sp>
      <p:sp>
        <p:nvSpPr>
          <p:cNvPr id="244740" name="Rectangle 3"/>
          <p:cNvSpPr>
            <a:spLocks noGrp="1" noChangeArrowheads="1"/>
          </p:cNvSpPr>
          <p:nvPr>
            <p:ph type="body" idx="1"/>
          </p:nvPr>
        </p:nvSpPr>
        <p:spPr>
          <a:xfrm>
            <a:off x="443948" y="4634243"/>
            <a:ext cx="6394174" cy="2680957"/>
          </a:xfrm>
          <a:noFill/>
          <a:ln/>
        </p:spPr>
        <p:txBody>
          <a:bodyPr lIns="98186" tIns="49093" rIns="98186" bIns="49093"/>
          <a:lstStyle/>
          <a:p>
            <a:pPr algn="just"/>
            <a:r>
              <a:rPr lang="en-US" dirty="0"/>
              <a:t>Another important Vendor Agreement issue related to preventing fraud is the conflict-of-interest policy regarding employment. This is a very important provision of the Vendor Agreement. Please make sure that you ask your staff if they have a spouse, child or parent who works for the WIC program. If they do, inform your vendor contact (that’s me) right away. 
A vendor shall not have an employee who handles transactions of WIC food or cash-value benefits who is employed or has a spouse, child or parent who is employed by the State WIC Agency or the Local WIC Agency serving the county in which the vendor conducts business.</a:t>
            </a:r>
          </a:p>
        </p:txBody>
      </p:sp>
      <p:sp>
        <p:nvSpPr>
          <p:cNvPr id="2" name="Slide Number Placeholder 1"/>
          <p:cNvSpPr>
            <a:spLocks noGrp="1"/>
          </p:cNvSpPr>
          <p:nvPr>
            <p:ph type="sldNum" sz="quarter" idx="10"/>
          </p:nvPr>
        </p:nvSpPr>
        <p:spPr/>
        <p:txBody>
          <a:bodyPr/>
          <a:lstStyle/>
          <a:p>
            <a:fld id="{277FD931-451E-4B36-ABA2-042D5FD0E452}" type="slidenum">
              <a:rPr lang="en-US" smtClean="0"/>
              <a:t>123</a:t>
            </a:fld>
            <a:endParaRPr lang="en-US" dirty="0"/>
          </a:p>
        </p:txBody>
      </p:sp>
    </p:spTree>
    <p:extLst>
      <p:ext uri="{BB962C8B-B14F-4D97-AF65-F5344CB8AC3E}">
        <p14:creationId xmlns:p14="http://schemas.microsoft.com/office/powerpoint/2010/main" val="23786196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4294967295"/>
          </p:nvPr>
        </p:nvSpPr>
        <p:spPr bwMode="auto">
          <a:xfrm>
            <a:off x="4016256" y="8891378"/>
            <a:ext cx="3229298" cy="487728"/>
          </a:xfrm>
          <a:prstGeom prst="rect">
            <a:avLst/>
          </a:prstGeom>
          <a:noFill/>
          <a:ln>
            <a:miter lim="800000"/>
            <a:headEnd/>
            <a:tailEnd/>
          </a:ln>
        </p:spPr>
        <p:txBody>
          <a:bodyPr lIns="98188" tIns="49095" rIns="98188" bIns="49095" anchor="b"/>
          <a:lstStyle/>
          <a:p>
            <a:pPr defTabSz="982121">
              <a:spcBef>
                <a:spcPct val="0"/>
              </a:spcBef>
            </a:pPr>
            <a:fld id="{86CEE252-CE7B-4374-B1BD-A961E078451F}" type="slidenum">
              <a:rPr lang="en-US"/>
              <a:pPr defTabSz="982121">
                <a:spcBef>
                  <a:spcPct val="0"/>
                </a:spcBef>
              </a:pPr>
              <a:t>124</a:t>
            </a:fld>
            <a:endParaRPr lang="en-US" dirty="0"/>
          </a:p>
        </p:txBody>
      </p:sp>
      <p:sp>
        <p:nvSpPr>
          <p:cNvPr id="228355" name="Rectangle 8"/>
          <p:cNvSpPr>
            <a:spLocks noGrp="1" noRot="1" noChangeAspect="1" noChangeArrowheads="1" noTextEdit="1"/>
          </p:cNvSpPr>
          <p:nvPr>
            <p:ph type="sldImg"/>
          </p:nvPr>
        </p:nvSpPr>
        <p:spPr>
          <a:ln/>
        </p:spPr>
      </p:sp>
      <p:sp>
        <p:nvSpPr>
          <p:cNvPr id="228356" name="Rectangle 9"/>
          <p:cNvSpPr>
            <a:spLocks noGrp="1" noChangeArrowheads="1"/>
          </p:cNvSpPr>
          <p:nvPr>
            <p:ph type="body" idx="1"/>
          </p:nvPr>
        </p:nvSpPr>
        <p:spPr>
          <a:xfrm>
            <a:off x="458787" y="4560570"/>
            <a:ext cx="6397625" cy="2602230"/>
          </a:xfrm>
          <a:noFill/>
          <a:ln/>
        </p:spPr>
        <p:txBody>
          <a:bodyPr/>
          <a:lstStyle/>
          <a:p>
            <a:pPr>
              <a:buFontTx/>
              <a:buNone/>
            </a:pPr>
            <a:r>
              <a:rPr lang="en-US" dirty="0"/>
              <a:t>We will now begin to talk about some important compliance aspects of the WIC Program. To make sure we are all on the same page, I will start with some definitions.  </a:t>
            </a:r>
          </a:p>
          <a:p>
            <a:pPr>
              <a:buFontTx/>
              <a:buNone/>
            </a:pPr>
            <a:endParaRPr lang="en-US" dirty="0"/>
          </a:p>
          <a:p>
            <a:pPr>
              <a:buFontTx/>
              <a:buNone/>
            </a:pPr>
            <a:r>
              <a:rPr lang="en-US" dirty="0"/>
              <a:t>A violation is an infraction of WIC Program regulations or other requirements. </a:t>
            </a:r>
          </a:p>
          <a:p>
            <a:pPr>
              <a:buFontTx/>
              <a:buNone/>
            </a:pPr>
            <a:r>
              <a:rPr lang="en-US" dirty="0"/>
              <a:t>A sanction is an administrative action taken as a result of a pattern of violations and may include disqualification or civil money penalties in lieu of disqualification. </a:t>
            </a:r>
          </a:p>
          <a:p>
            <a:pPr>
              <a:buFontTx/>
              <a:buNone/>
            </a:pPr>
            <a:endParaRPr lang="en-US" dirty="0"/>
          </a:p>
          <a:p>
            <a:pPr>
              <a:buFontTx/>
              <a:buNone/>
            </a:pPr>
            <a:endParaRPr lang="en-US" dirty="0"/>
          </a:p>
          <a:p>
            <a:pPr>
              <a:buFontTx/>
              <a:buNone/>
            </a:pPr>
            <a:r>
              <a:rPr lang="en-US" dirty="0"/>
              <a:t>Photo Credit: Fotolia_37171221_Subscription_L.jpg</a:t>
            </a:r>
          </a:p>
        </p:txBody>
      </p:sp>
    </p:spTree>
    <p:extLst>
      <p:ext uri="{BB962C8B-B14F-4D97-AF65-F5344CB8AC3E}">
        <p14:creationId xmlns:p14="http://schemas.microsoft.com/office/powerpoint/2010/main" val="255348530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4294967295"/>
          </p:nvPr>
        </p:nvSpPr>
        <p:spPr bwMode="auto">
          <a:xfrm>
            <a:off x="3975652" y="8920248"/>
            <a:ext cx="3229298" cy="487727"/>
          </a:xfrm>
          <a:prstGeom prst="rect">
            <a:avLst/>
          </a:prstGeom>
          <a:noFill/>
          <a:ln>
            <a:miter lim="800000"/>
            <a:headEnd/>
            <a:tailEnd/>
          </a:ln>
        </p:spPr>
        <p:txBody>
          <a:bodyPr lIns="102664" tIns="51332" rIns="102664" bIns="51332" anchor="b"/>
          <a:lstStyle/>
          <a:p>
            <a:pPr defTabSz="1026876">
              <a:spcBef>
                <a:spcPct val="0"/>
              </a:spcBef>
            </a:pPr>
            <a:fld id="{CEA9B433-3473-4DB8-9E77-EBCF893FE08F}" type="slidenum">
              <a:rPr lang="en-US">
                <a:latin typeface="Constantia" panose="02030602050306030303" pitchFamily="18" charset="0"/>
                <a:ea typeface="Tahoma" pitchFamily="34" charset="0"/>
                <a:cs typeface="Tahoma" pitchFamily="34" charset="0"/>
              </a:rPr>
              <a:pPr defTabSz="1026876">
                <a:spcBef>
                  <a:spcPct val="0"/>
                </a:spcBef>
              </a:pPr>
              <a:t>125</a:t>
            </a:fld>
            <a:endParaRPr lang="en-US" dirty="0">
              <a:latin typeface="Constantia" panose="02030602050306030303" pitchFamily="18" charset="0"/>
              <a:ea typeface="Tahoma" pitchFamily="34" charset="0"/>
              <a:cs typeface="Tahoma" pitchFamily="34" charset="0"/>
            </a:endParaRPr>
          </a:p>
        </p:txBody>
      </p:sp>
      <p:sp>
        <p:nvSpPr>
          <p:cNvPr id="229379" name="Rectangle 9"/>
          <p:cNvSpPr>
            <a:spLocks noGrp="1" noRot="1" noChangeAspect="1" noChangeArrowheads="1" noTextEdit="1"/>
          </p:cNvSpPr>
          <p:nvPr>
            <p:ph type="sldImg"/>
          </p:nvPr>
        </p:nvSpPr>
        <p:spPr>
          <a:xfrm>
            <a:off x="477838" y="730250"/>
            <a:ext cx="6497637" cy="3656013"/>
          </a:xfrm>
          <a:ln/>
        </p:spPr>
      </p:sp>
      <p:sp>
        <p:nvSpPr>
          <p:cNvPr id="229380" name="Rectangle 10"/>
          <p:cNvSpPr>
            <a:spLocks noGrp="1" noChangeArrowheads="1"/>
          </p:cNvSpPr>
          <p:nvPr>
            <p:ph type="body" idx="1"/>
          </p:nvPr>
        </p:nvSpPr>
        <p:spPr>
          <a:xfrm>
            <a:off x="477838" y="4630249"/>
            <a:ext cx="6497637" cy="2913551"/>
          </a:xfrm>
          <a:noFill/>
          <a:ln/>
        </p:spPr>
        <p:txBody>
          <a:bodyPr/>
          <a:lstStyle/>
          <a:p>
            <a:pPr algn="just">
              <a:buFontTx/>
              <a:buNone/>
            </a:pPr>
            <a:r>
              <a:rPr lang="en-US" dirty="0">
                <a:ea typeface="Tahoma" pitchFamily="34" charset="0"/>
                <a:cs typeface="Tahoma" pitchFamily="34" charset="0"/>
              </a:rPr>
              <a:t>Violations are any intentional or unintentional action of a vendor’s owners, officers, managers, agents or employees that violate the Vendor Agreement or federal or state statutes, regulations, policies or procedures governing the Program. It is very important to emphasize that these violations can occur with or without knowledge of management. </a:t>
            </a:r>
          </a:p>
          <a:p>
            <a:pPr algn="just">
              <a:buFontTx/>
              <a:buNone/>
            </a:pPr>
            <a:endParaRPr lang="en-US" dirty="0">
              <a:ea typeface="Tahoma" pitchFamily="34" charset="0"/>
              <a:cs typeface="Tahoma" pitchFamily="34" charset="0"/>
            </a:endParaRPr>
          </a:p>
          <a:p>
            <a:pPr algn="just">
              <a:buFontTx/>
              <a:buNone/>
            </a:pPr>
            <a:r>
              <a:rPr lang="en-US" dirty="0">
                <a:ea typeface="Tahoma" pitchFamily="34" charset="0"/>
                <a:cs typeface="Tahoma" pitchFamily="34" charset="0"/>
              </a:rPr>
              <a:t>Also, violations can be committed even if the person that commits the violation, did not mean to do so. Therefore, all staff that work in your store should be properly trained regarding WIC Program policies and procedures.</a:t>
            </a:r>
          </a:p>
        </p:txBody>
      </p:sp>
    </p:spTree>
    <p:extLst>
      <p:ext uri="{BB962C8B-B14F-4D97-AF65-F5344CB8AC3E}">
        <p14:creationId xmlns:p14="http://schemas.microsoft.com/office/powerpoint/2010/main" val="50552143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3" name="Rectangle 8"/>
          <p:cNvSpPr>
            <a:spLocks noGrp="1" noRot="1" noChangeAspect="1" noChangeArrowheads="1" noTextEdit="1"/>
          </p:cNvSpPr>
          <p:nvPr>
            <p:ph type="sldImg"/>
          </p:nvPr>
        </p:nvSpPr>
        <p:spPr>
          <a:ln/>
        </p:spPr>
      </p:sp>
      <p:sp>
        <p:nvSpPr>
          <p:cNvPr id="230404" name="Rectangle 9"/>
          <p:cNvSpPr>
            <a:spLocks noGrp="1" noChangeArrowheads="1"/>
          </p:cNvSpPr>
          <p:nvPr>
            <p:ph type="body" idx="1"/>
          </p:nvPr>
        </p:nvSpPr>
        <p:spPr>
          <a:xfrm>
            <a:off x="596824" y="4739640"/>
            <a:ext cx="6121551" cy="1752599"/>
          </a:xfrm>
          <a:noFill/>
          <a:ln/>
        </p:spPr>
        <p:txBody>
          <a:bodyPr/>
          <a:lstStyle/>
          <a:p>
            <a:pPr algn="just">
              <a:buFontTx/>
              <a:buNone/>
            </a:pPr>
            <a:r>
              <a:rPr lang="en-US" dirty="0">
                <a:ea typeface="Tahoma" panose="020B0604030504040204" pitchFamily="34" charset="0"/>
                <a:cs typeface="Tahoma" panose="020B0604030504040204" pitchFamily="34" charset="0"/>
              </a:rPr>
              <a:t>There are two categories of violations. Federal violations which result in 1 year to permanent disqualification. These violations are found through compliance buys and inventory audits. State violations are usually found during compliance buys and Local WIC Agency monitoring</a:t>
            </a:r>
            <a:r>
              <a:rPr lang="en-US" sz="1500" dirty="0">
                <a:ea typeface="Tahoma" panose="020B0604030504040204" pitchFamily="34" charset="0"/>
                <a:cs typeface="Tahoma" panose="020B0604030504040204" pitchFamily="34" charset="0"/>
              </a:rPr>
              <a:t>.</a:t>
            </a:r>
          </a:p>
        </p:txBody>
      </p:sp>
      <p:sp>
        <p:nvSpPr>
          <p:cNvPr id="2" name="Slide Number Placeholder 1"/>
          <p:cNvSpPr>
            <a:spLocks noGrp="1"/>
          </p:cNvSpPr>
          <p:nvPr>
            <p:ph type="sldNum" sz="quarter" idx="10"/>
          </p:nvPr>
        </p:nvSpPr>
        <p:spPr/>
        <p:txBody>
          <a:bodyPr/>
          <a:lstStyle/>
          <a:p>
            <a:fld id="{277FD931-451E-4B36-ABA2-042D5FD0E452}" type="slidenum">
              <a:rPr lang="en-US" smtClean="0"/>
              <a:t>126</a:t>
            </a:fld>
            <a:endParaRPr lang="en-US" dirty="0"/>
          </a:p>
        </p:txBody>
      </p:sp>
    </p:spTree>
    <p:extLst>
      <p:ext uri="{BB962C8B-B14F-4D97-AF65-F5344CB8AC3E}">
        <p14:creationId xmlns:p14="http://schemas.microsoft.com/office/powerpoint/2010/main" val="355874335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8787" y="4560570"/>
            <a:ext cx="6397625" cy="3135630"/>
          </a:xfrm>
        </p:spPr>
        <p:txBody>
          <a:bodyPr/>
          <a:lstStyle/>
          <a:p>
            <a:r>
              <a:rPr lang="en-US" dirty="0"/>
              <a:t>10A NCAC 43D.0710 states a vendor shall be disqualified from the WIC Program for one year for three occurrences within a 12-month period of failure to properly transact WIC food benefits by manually entering the EBT card number or entering the PIN into the POS instead of the WIC customer, scanning the UPC or PLU codes from UPC codebooks or reference sheets when completing a WIC customer’s EBT transaction, not entering the correct quantity and item price, or not providing the WIC customer with a receipt that shows the items purchased and the customer’s remaining food benefit balance.</a:t>
            </a:r>
          </a:p>
          <a:p>
            <a:endParaRPr lang="en-US" dirty="0"/>
          </a:p>
        </p:txBody>
      </p:sp>
    </p:spTree>
    <p:extLst>
      <p:ext uri="{BB962C8B-B14F-4D97-AF65-F5344CB8AC3E}">
        <p14:creationId xmlns:p14="http://schemas.microsoft.com/office/powerpoint/2010/main" val="311244513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8788" y="4560570"/>
            <a:ext cx="6323012" cy="2754630"/>
          </a:xfrm>
        </p:spPr>
        <p:txBody>
          <a:bodyPr/>
          <a:lstStyle/>
          <a:p>
            <a:r>
              <a:rPr lang="en-US" dirty="0"/>
              <a:t>As a Reminder, 10A NCAC 43D.0708 (20)(j) states that the vendor must scan or manually enter Universal Product Codes (UPC) only from approved supplemental foods being purchased by the WIC customer in the types, sizes, and quantities available on the WIC customer's EBT account. The vendor shall not scan codes from UPC codebooks or reference sheets.  This requirement is also listed in the current Terms of Vendor Agreement.</a:t>
            </a:r>
          </a:p>
          <a:p>
            <a:endParaRPr lang="en-US" dirty="0"/>
          </a:p>
        </p:txBody>
      </p:sp>
    </p:spTree>
    <p:extLst>
      <p:ext uri="{BB962C8B-B14F-4D97-AF65-F5344CB8AC3E}">
        <p14:creationId xmlns:p14="http://schemas.microsoft.com/office/powerpoint/2010/main" val="307913828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8788" y="4560570"/>
            <a:ext cx="6397624" cy="3364230"/>
          </a:xfrm>
        </p:spPr>
        <p:txBody>
          <a:bodyPr/>
          <a:lstStyle/>
          <a:p>
            <a:r>
              <a:rPr lang="en-US" dirty="0"/>
              <a:t>Two other violations for which a vendor can be disqualified are failure to make EBT point of sale equipment accessible to WIC customers and failure to comply with minimum lane coverage criteria. The pattern of occurrences and respective disqualification periods are:</a:t>
            </a:r>
          </a:p>
          <a:p>
            <a:r>
              <a:rPr lang="en-US" dirty="0"/>
              <a:t> </a:t>
            </a:r>
          </a:p>
          <a:p>
            <a:r>
              <a:rPr lang="en-US" dirty="0"/>
              <a:t>180 days for three occurrences within a 12-month period of failure to make EBT point of sale equipment accessible to WIC customers to ensure that EBT transactions are completed in accordance with 10A NCAC 43D .0708(20) and </a:t>
            </a:r>
          </a:p>
          <a:p>
            <a:r>
              <a:rPr lang="en-US" dirty="0"/>
              <a:t>90 days for three occurrences within a 12-month period of failure to comply with minimum lane coverage criteria required by 7 CFR 246.12(z)(2) and 10A NCAC 43D .0708(20)(c).</a:t>
            </a:r>
          </a:p>
          <a:p>
            <a:endParaRPr lang="en-US" dirty="0"/>
          </a:p>
        </p:txBody>
      </p:sp>
    </p:spTree>
    <p:extLst>
      <p:ext uri="{BB962C8B-B14F-4D97-AF65-F5344CB8AC3E}">
        <p14:creationId xmlns:p14="http://schemas.microsoft.com/office/powerpoint/2010/main" val="1198226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5726" y="4630249"/>
            <a:ext cx="6463748" cy="2075352"/>
          </a:xfrm>
        </p:spPr>
        <p:txBody>
          <a:bodyPr/>
          <a:lstStyle/>
          <a:p>
            <a:pPr algn="just"/>
            <a:r>
              <a:rPr lang="en-US" dirty="0"/>
              <a:t>Vendors, their store managers or other authorized store representative must attend annual vendor training. This is conducted during the summer on dates set by us, local agency staff. Failure to attend annual training by September 30th of each year will result in termination of the WIC Vendor Agreement.</a:t>
            </a:r>
            <a:endParaRPr lang="en-US" sz="1300" dirty="0"/>
          </a:p>
        </p:txBody>
      </p:sp>
      <p:sp>
        <p:nvSpPr>
          <p:cNvPr id="4" name="Slide Number Placeholder 3"/>
          <p:cNvSpPr>
            <a:spLocks noGrp="1"/>
          </p:cNvSpPr>
          <p:nvPr>
            <p:ph type="sldNum" sz="quarter" idx="10"/>
          </p:nvPr>
        </p:nvSpPr>
        <p:spPr/>
        <p:txBody>
          <a:bodyPr/>
          <a:lstStyle/>
          <a:p>
            <a:fld id="{277FD931-451E-4B36-ABA2-042D5FD0E452}" type="slidenum">
              <a:rPr lang="en-US" smtClean="0"/>
              <a:t>13</a:t>
            </a:fld>
            <a:endParaRPr lang="en-US" dirty="0"/>
          </a:p>
        </p:txBody>
      </p:sp>
    </p:spTree>
    <p:extLst>
      <p:ext uri="{BB962C8B-B14F-4D97-AF65-F5344CB8AC3E}">
        <p14:creationId xmlns:p14="http://schemas.microsoft.com/office/powerpoint/2010/main" val="155177479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7" name="Rectangle 2"/>
          <p:cNvSpPr>
            <a:spLocks noGrp="1" noRot="1" noChangeAspect="1" noChangeArrowheads="1" noTextEdit="1"/>
          </p:cNvSpPr>
          <p:nvPr>
            <p:ph type="sldImg"/>
          </p:nvPr>
        </p:nvSpPr>
        <p:spPr>
          <a:xfrm>
            <a:off x="508000" y="708025"/>
            <a:ext cx="6296025" cy="3541713"/>
          </a:xfrm>
          <a:ln/>
        </p:spPr>
      </p:sp>
      <p:sp>
        <p:nvSpPr>
          <p:cNvPr id="231428" name="Rectangle 3"/>
          <p:cNvSpPr>
            <a:spLocks noGrp="1" noChangeArrowheads="1"/>
          </p:cNvSpPr>
          <p:nvPr>
            <p:ph type="body" idx="1"/>
          </p:nvPr>
        </p:nvSpPr>
        <p:spPr>
          <a:xfrm>
            <a:off x="477079" y="4634243"/>
            <a:ext cx="6357730" cy="1995157"/>
          </a:xfrm>
          <a:noFill/>
          <a:ln/>
        </p:spPr>
        <p:txBody>
          <a:bodyPr lIns="98186" tIns="49093" rIns="98186" bIns="49093"/>
          <a:lstStyle/>
          <a:p>
            <a:pPr algn="just" defTabSz="929140">
              <a:defRPr/>
            </a:pPr>
            <a:r>
              <a:rPr lang="en-US" dirty="0"/>
              <a:t>The nature of the violation and the number of violations determine the sanction imposed. A pattern of occurrences for repeated incidences of the same violation can result in disqualification. The number of occurrences needed to establish a pattern depends on the violation. </a:t>
            </a:r>
          </a:p>
          <a:p>
            <a:pPr eaLnBrk="1" hangingPunct="1"/>
            <a:endParaRPr lang="en-US" dirty="0"/>
          </a:p>
        </p:txBody>
      </p:sp>
      <p:sp>
        <p:nvSpPr>
          <p:cNvPr id="2" name="Slide Number Placeholder 1"/>
          <p:cNvSpPr>
            <a:spLocks noGrp="1"/>
          </p:cNvSpPr>
          <p:nvPr>
            <p:ph type="sldNum" sz="quarter" idx="10"/>
          </p:nvPr>
        </p:nvSpPr>
        <p:spPr/>
        <p:txBody>
          <a:bodyPr/>
          <a:lstStyle/>
          <a:p>
            <a:fld id="{277FD931-451E-4B36-ABA2-042D5FD0E452}" type="slidenum">
              <a:rPr lang="en-US" smtClean="0"/>
              <a:t>130</a:t>
            </a:fld>
            <a:endParaRPr lang="en-US" dirty="0"/>
          </a:p>
        </p:txBody>
      </p:sp>
    </p:spTree>
    <p:extLst>
      <p:ext uri="{BB962C8B-B14F-4D97-AF65-F5344CB8AC3E}">
        <p14:creationId xmlns:p14="http://schemas.microsoft.com/office/powerpoint/2010/main" val="96500236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5726" y="4560570"/>
            <a:ext cx="6463748" cy="3600450"/>
          </a:xfrm>
        </p:spPr>
        <p:txBody>
          <a:bodyPr/>
          <a:lstStyle/>
          <a:p>
            <a:pPr algn="just"/>
            <a:r>
              <a:rPr lang="en-US" dirty="0"/>
              <a:t>These are examples of how patterns can lead to disqualification:</a:t>
            </a:r>
          </a:p>
          <a:p>
            <a:pPr algn="just"/>
            <a:endParaRPr lang="en-US" dirty="0"/>
          </a:p>
          <a:p>
            <a:pPr algn="just"/>
            <a:r>
              <a:rPr lang="en-US" dirty="0"/>
              <a:t>3 occurrences within a 12-month period of failure to stock required minimum inventory </a:t>
            </a:r>
          </a:p>
          <a:p>
            <a:pPr marL="0" marR="0" lvl="0" indent="0" algn="just" defTabSz="1218987" rtl="0" eaLnBrk="1" fontAlgn="auto" latinLnBrk="0" hangingPunct="1">
              <a:lnSpc>
                <a:spcPct val="100000"/>
              </a:lnSpc>
              <a:spcBef>
                <a:spcPts val="0"/>
              </a:spcBef>
              <a:spcAft>
                <a:spcPts val="0"/>
              </a:spcAft>
              <a:buClrTx/>
              <a:buSzTx/>
              <a:buFontTx/>
              <a:buNone/>
              <a:tabLst/>
              <a:defRPr/>
            </a:pPr>
            <a:r>
              <a:rPr lang="en-US" sz="1400" dirty="0">
                <a:solidFill>
                  <a:schemeClr val="tx1"/>
                </a:solidFill>
                <a:ea typeface="Tahoma" pitchFamily="34" charset="0"/>
              </a:rPr>
              <a:t>2 occurrences of vendor overcharging within a 12-month period</a:t>
            </a:r>
          </a:p>
          <a:p>
            <a:pPr marL="0" marR="0" lvl="0" indent="0" algn="just" defTabSz="1218987" rtl="0" eaLnBrk="1" fontAlgn="auto" latinLnBrk="0" hangingPunct="1">
              <a:lnSpc>
                <a:spcPct val="100000"/>
              </a:lnSpc>
              <a:spcBef>
                <a:spcPts val="0"/>
              </a:spcBef>
              <a:spcAft>
                <a:spcPts val="0"/>
              </a:spcAft>
              <a:buClrTx/>
              <a:buSzTx/>
              <a:buFontTx/>
              <a:buNone/>
              <a:tabLst/>
              <a:defRPr/>
            </a:pPr>
            <a:r>
              <a:rPr lang="en-US" sz="1400" dirty="0">
                <a:solidFill>
                  <a:schemeClr val="tx1"/>
                </a:solidFill>
                <a:ea typeface="Tahoma" pitchFamily="34" charset="0"/>
              </a:rPr>
              <a:t>3 occurrences of not making </a:t>
            </a:r>
            <a:r>
              <a:rPr lang="en-US" sz="1400" dirty="0" err="1">
                <a:solidFill>
                  <a:schemeClr val="tx1"/>
                </a:solidFill>
                <a:ea typeface="Tahoma" pitchFamily="34" charset="0"/>
              </a:rPr>
              <a:t>eWIC</a:t>
            </a:r>
            <a:r>
              <a:rPr lang="en-US" sz="1400" dirty="0">
                <a:solidFill>
                  <a:schemeClr val="tx1"/>
                </a:solidFill>
                <a:ea typeface="Tahoma" pitchFamily="34" charset="0"/>
              </a:rPr>
              <a:t> equipment accessible to the WIC customer</a:t>
            </a:r>
          </a:p>
          <a:p>
            <a:pPr marL="0" marR="0" lvl="0" indent="0" algn="just" defTabSz="1218987" rtl="0" eaLnBrk="1" fontAlgn="auto" latinLnBrk="0" hangingPunct="1">
              <a:lnSpc>
                <a:spcPct val="100000"/>
              </a:lnSpc>
              <a:spcBef>
                <a:spcPts val="0"/>
              </a:spcBef>
              <a:spcAft>
                <a:spcPts val="0"/>
              </a:spcAft>
              <a:buClrTx/>
              <a:buSzTx/>
              <a:buFontTx/>
              <a:buNone/>
              <a:tabLst/>
              <a:defRPr/>
            </a:pPr>
            <a:r>
              <a:rPr lang="en-US" sz="1400" dirty="0">
                <a:solidFill>
                  <a:schemeClr val="tx1"/>
                </a:solidFill>
                <a:ea typeface="Tahoma" pitchFamily="34" charset="0"/>
              </a:rPr>
              <a:t>3 occurrences within a 12-month period of failure to mark the current shelf prices of all WIC supplemental foods</a:t>
            </a:r>
          </a:p>
          <a:p>
            <a:pPr algn="just"/>
            <a:endParaRPr lang="en-US" dirty="0"/>
          </a:p>
          <a:p>
            <a:pPr algn="just"/>
            <a:r>
              <a:rPr lang="en-US" dirty="0"/>
              <a:t>These examples equal a pattern</a:t>
            </a:r>
          </a:p>
          <a:p>
            <a:pPr algn="just"/>
            <a:endParaRPr lang="en-US" dirty="0"/>
          </a:p>
          <a:p>
            <a:pPr algn="just"/>
            <a:r>
              <a:rPr lang="en-US" dirty="0"/>
              <a:t>Once a pattern has been established, the State WIC agency will proceed to disqualify the vendor from the WIC program. Pages 25-26 of the Vendor Manual provides more information on patterns of occurrence.</a:t>
            </a:r>
          </a:p>
        </p:txBody>
      </p:sp>
      <p:sp>
        <p:nvSpPr>
          <p:cNvPr id="4" name="Slide Number Placeholder 3"/>
          <p:cNvSpPr>
            <a:spLocks noGrp="1"/>
          </p:cNvSpPr>
          <p:nvPr>
            <p:ph type="sldNum" sz="quarter" idx="10"/>
          </p:nvPr>
        </p:nvSpPr>
        <p:spPr/>
        <p:txBody>
          <a:bodyPr/>
          <a:lstStyle/>
          <a:p>
            <a:fld id="{277FD931-451E-4B36-ABA2-042D5FD0E452}" type="slidenum">
              <a:rPr lang="en-US" smtClean="0"/>
              <a:t>131</a:t>
            </a:fld>
            <a:endParaRPr lang="en-US" dirty="0"/>
          </a:p>
        </p:txBody>
      </p:sp>
    </p:spTree>
    <p:extLst>
      <p:ext uri="{BB962C8B-B14F-4D97-AF65-F5344CB8AC3E}">
        <p14:creationId xmlns:p14="http://schemas.microsoft.com/office/powerpoint/2010/main" val="196461817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4294967295"/>
          </p:nvPr>
        </p:nvSpPr>
        <p:spPr bwMode="auto">
          <a:xfrm>
            <a:off x="3975652" y="8869963"/>
            <a:ext cx="3229298" cy="487728"/>
          </a:xfrm>
          <a:prstGeom prst="rect">
            <a:avLst/>
          </a:prstGeom>
          <a:noFill/>
          <a:ln>
            <a:miter lim="800000"/>
            <a:headEnd/>
            <a:tailEnd/>
          </a:ln>
        </p:spPr>
        <p:txBody>
          <a:bodyPr lIns="98188" tIns="49095" rIns="98188" bIns="49095" anchor="b"/>
          <a:lstStyle/>
          <a:p>
            <a:pPr defTabSz="982122">
              <a:spcBef>
                <a:spcPct val="0"/>
              </a:spcBef>
            </a:pPr>
            <a:fld id="{0A4A7340-A621-499F-BE79-E75E37C4F716}" type="slidenum">
              <a:rPr lang="en-US"/>
              <a:pPr defTabSz="982122">
                <a:spcBef>
                  <a:spcPct val="0"/>
                </a:spcBef>
              </a:pPr>
              <a:t>132</a:t>
            </a:fld>
            <a:endParaRPr lang="en-US" dirty="0"/>
          </a:p>
        </p:txBody>
      </p:sp>
      <p:sp>
        <p:nvSpPr>
          <p:cNvPr id="233475" name="Rectangle 2"/>
          <p:cNvSpPr>
            <a:spLocks noGrp="1" noRot="1" noChangeAspect="1" noChangeArrowheads="1" noTextEdit="1"/>
          </p:cNvSpPr>
          <p:nvPr>
            <p:ph type="sldImg"/>
          </p:nvPr>
        </p:nvSpPr>
        <p:spPr>
          <a:xfrm>
            <a:off x="476250" y="731838"/>
            <a:ext cx="6337300" cy="3565525"/>
          </a:xfrm>
          <a:ln/>
        </p:spPr>
      </p:sp>
      <p:sp>
        <p:nvSpPr>
          <p:cNvPr id="233476" name="Rectangle 3"/>
          <p:cNvSpPr>
            <a:spLocks noGrp="1" noChangeArrowheads="1"/>
          </p:cNvSpPr>
          <p:nvPr>
            <p:ph type="body" idx="1"/>
          </p:nvPr>
        </p:nvSpPr>
        <p:spPr>
          <a:xfrm>
            <a:off x="443948" y="4634245"/>
            <a:ext cx="6400800" cy="4386215"/>
          </a:xfrm>
          <a:noFill/>
          <a:ln/>
        </p:spPr>
        <p:txBody>
          <a:bodyPr lIns="98185" tIns="49092" rIns="98185" bIns="49092"/>
          <a:lstStyle/>
          <a:p>
            <a:pPr algn="just"/>
            <a:r>
              <a:rPr lang="en-US" dirty="0"/>
              <a:t>In addition, the State WIC Agency is required by the federal government to identify and investigate high-risk vendors. NC does this through compliance buys and inventory audits; however, it  sometimes works with the U.S. Office of the Inspector General for investigations.  Refer to the Vendor Manual for more information. </a:t>
            </a:r>
          </a:p>
          <a:p>
            <a:pPr algn="just"/>
            <a:endParaRPr lang="en-US" dirty="0">
              <a:latin typeface="+mn-lt"/>
            </a:endParaRPr>
          </a:p>
          <a:p>
            <a:endParaRPr lang="en-US" sz="3900" dirty="0"/>
          </a:p>
        </p:txBody>
      </p:sp>
    </p:spTree>
    <p:extLst>
      <p:ext uri="{BB962C8B-B14F-4D97-AF65-F5344CB8AC3E}">
        <p14:creationId xmlns:p14="http://schemas.microsoft.com/office/powerpoint/2010/main" val="26949661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4294967295"/>
          </p:nvPr>
        </p:nvSpPr>
        <p:spPr bwMode="auto">
          <a:xfrm>
            <a:off x="3803001" y="9080967"/>
            <a:ext cx="3516211" cy="520234"/>
          </a:xfrm>
          <a:prstGeom prst="rect">
            <a:avLst/>
          </a:prstGeom>
          <a:noFill/>
          <a:ln>
            <a:miter lim="800000"/>
            <a:headEnd/>
            <a:tailEnd/>
          </a:ln>
        </p:spPr>
        <p:txBody>
          <a:bodyPr lIns="105649" tIns="52828" rIns="105649" bIns="52828" anchor="b"/>
          <a:lstStyle/>
          <a:p>
            <a:pPr defTabSz="1056754">
              <a:spcBef>
                <a:spcPct val="0"/>
              </a:spcBef>
            </a:pPr>
            <a:fld id="{428D7849-D764-4CD6-9BD4-FE4AEE70C7B0}" type="slidenum">
              <a:rPr lang="en-US"/>
              <a:pPr defTabSz="1056754">
                <a:spcBef>
                  <a:spcPct val="0"/>
                </a:spcBef>
              </a:pPr>
              <a:t>133</a:t>
            </a:fld>
            <a:endParaRPr lang="en-US" dirty="0"/>
          </a:p>
        </p:txBody>
      </p:sp>
      <p:sp>
        <p:nvSpPr>
          <p:cNvPr id="234499" name="Rectangle 2"/>
          <p:cNvSpPr>
            <a:spLocks noGrp="1" noRot="1" noChangeAspect="1" noChangeArrowheads="1" noTextEdit="1"/>
          </p:cNvSpPr>
          <p:nvPr>
            <p:ph type="sldImg"/>
          </p:nvPr>
        </p:nvSpPr>
        <p:spPr>
          <a:xfrm>
            <a:off x="490538" y="471488"/>
            <a:ext cx="6334125" cy="3563937"/>
          </a:xfrm>
          <a:prstGeom prst="rect">
            <a:avLst/>
          </a:prstGeom>
          <a:ln/>
        </p:spPr>
      </p:sp>
      <p:sp>
        <p:nvSpPr>
          <p:cNvPr id="234500" name="Rectangle 3"/>
          <p:cNvSpPr>
            <a:spLocks noGrp="1" noChangeArrowheads="1"/>
          </p:cNvSpPr>
          <p:nvPr>
            <p:ph type="body" idx="1"/>
          </p:nvPr>
        </p:nvSpPr>
        <p:spPr>
          <a:xfrm>
            <a:off x="762002" y="4267200"/>
            <a:ext cx="5973849" cy="4078820"/>
          </a:xfrm>
          <a:prstGeom prst="rect">
            <a:avLst/>
          </a:prstGeom>
          <a:noFill/>
          <a:ln/>
        </p:spPr>
        <p:txBody>
          <a:bodyPr lIns="105645" tIns="52823" rIns="105645" bIns="52823"/>
          <a:lstStyle/>
          <a:p>
            <a:pPr algn="just"/>
            <a:r>
              <a:rPr lang="en-US"/>
              <a:t>Compliance buys are undercover (anonymous) purchases by a compliance investigator. There can be multiple visits over one year. The vendor may receive a letter from the State WIC Agency if problems are identified. These problems may have sanctions associated with them.</a:t>
            </a:r>
          </a:p>
          <a:p>
            <a:pPr algn="just"/>
            <a:endParaRPr lang="en-US"/>
          </a:p>
          <a:p>
            <a:pPr algn="just"/>
            <a:endParaRPr lang="en-US"/>
          </a:p>
          <a:p>
            <a:pPr algn="just"/>
            <a:r>
              <a:rPr lang="en-US"/>
              <a:t>Photo Credit: Comicbookcharacter_Fotolia_29389804_Subscription_L.jpg</a:t>
            </a:r>
            <a:endParaRPr lang="en-US" dirty="0"/>
          </a:p>
        </p:txBody>
      </p:sp>
    </p:spTree>
    <p:extLst>
      <p:ext uri="{BB962C8B-B14F-4D97-AF65-F5344CB8AC3E}">
        <p14:creationId xmlns:p14="http://schemas.microsoft.com/office/powerpoint/2010/main" val="266714851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Rot="1" noChangeAspect="1" noChangeArrowheads="1" noTextEdit="1"/>
          </p:cNvSpPr>
          <p:nvPr>
            <p:ph type="sldImg"/>
          </p:nvPr>
        </p:nvSpPr>
        <p:spPr>
          <a:xfrm>
            <a:off x="644525" y="627063"/>
            <a:ext cx="6026150" cy="3390900"/>
          </a:xfrm>
          <a:prstGeom prst="rect">
            <a:avLst/>
          </a:prstGeom>
          <a:ln/>
        </p:spPr>
      </p:sp>
      <p:sp>
        <p:nvSpPr>
          <p:cNvPr id="236547" name="Rectangle 3"/>
          <p:cNvSpPr>
            <a:spLocks noGrp="1" noChangeArrowheads="1"/>
          </p:cNvSpPr>
          <p:nvPr>
            <p:ph type="body" idx="1"/>
          </p:nvPr>
        </p:nvSpPr>
        <p:spPr>
          <a:xfrm>
            <a:off x="381001" y="4222528"/>
            <a:ext cx="6553200" cy="5150072"/>
          </a:xfrm>
          <a:prstGeom prst="rect">
            <a:avLst/>
          </a:prstGeom>
          <a:noFill/>
          <a:ln/>
        </p:spPr>
        <p:txBody>
          <a:bodyPr>
            <a:normAutofit/>
          </a:bodyPr>
          <a:lstStyle/>
          <a:p>
            <a:pPr algn="just"/>
            <a:r>
              <a:rPr lang="en-US" dirty="0"/>
              <a:t>One of the most frequent federal violations committed by vendors is overcharging. Overcharging is defined as intentionally or unintentionally charging more for supplemental food provided to a WIC customer than a non-WIC customer or charging more than the current shelf price for supplemental food provided to a WIC customer. Overcharging is a serious federal violation that can lead to vendor disqualification.  It is a violation that is uncovered during compliance buys.  
It is important to remember that vendor overcharging is NOT the same as charging over the NTE. A vendor can charge over the NTE and not be overcharging if what they have charged is their current shelf price and is not more than what they would charge a non-WIC customer. If they charge over the NTE, they will be paid at the NTE 
A vendor can charge under the NTE and be overcharging because they charged more than their current shelf price or charged the WIC customer more than they charged a non-WIC customer. As stated previously, this is a federal violation and the penalty, if a pattern is established, is disqualification from the WIC Program.
</a:t>
            </a:r>
          </a:p>
        </p:txBody>
      </p:sp>
      <p:sp>
        <p:nvSpPr>
          <p:cNvPr id="236548" name="Rectangle 7"/>
          <p:cNvSpPr txBox="1">
            <a:spLocks noGrp="1" noChangeArrowheads="1"/>
          </p:cNvSpPr>
          <p:nvPr/>
        </p:nvSpPr>
        <p:spPr bwMode="auto">
          <a:xfrm>
            <a:off x="3798990" y="9056903"/>
            <a:ext cx="3516211" cy="520234"/>
          </a:xfrm>
          <a:prstGeom prst="rect">
            <a:avLst/>
          </a:prstGeom>
          <a:noFill/>
          <a:ln w="9525">
            <a:noFill/>
            <a:miter lim="800000"/>
            <a:headEnd/>
            <a:tailEnd/>
          </a:ln>
        </p:spPr>
        <p:txBody>
          <a:bodyPr lIns="105649" tIns="52828" rIns="105649" bIns="52828" anchor="b"/>
          <a:lstStyle/>
          <a:p>
            <a:pPr algn="r" defTabSz="1056754">
              <a:spcBef>
                <a:spcPct val="0"/>
              </a:spcBef>
            </a:pPr>
            <a:fld id="{D34FF9EB-1CC5-4723-B0D3-377C8CF058A6}" type="slidenum">
              <a:rPr lang="en-US" sz="1200">
                <a:latin typeface="Constantia" panose="02030602050306030303" pitchFamily="18" charset="0"/>
              </a:rPr>
              <a:pPr algn="r" defTabSz="1056754">
                <a:spcBef>
                  <a:spcPct val="0"/>
                </a:spcBef>
              </a:pPr>
              <a:t>134</a:t>
            </a:fld>
            <a:endParaRPr lang="en-US" sz="1100" dirty="0">
              <a:latin typeface="Constantia" panose="02030602050306030303" pitchFamily="18" charset="0"/>
            </a:endParaRPr>
          </a:p>
        </p:txBody>
      </p:sp>
    </p:spTree>
    <p:extLst>
      <p:ext uri="{BB962C8B-B14F-4D97-AF65-F5344CB8AC3E}">
        <p14:creationId xmlns:p14="http://schemas.microsoft.com/office/powerpoint/2010/main" val="188461878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Rot="1" noChangeAspect="1" noChangeArrowheads="1" noTextEdit="1"/>
          </p:cNvSpPr>
          <p:nvPr>
            <p:ph type="sldImg"/>
          </p:nvPr>
        </p:nvSpPr>
        <p:spPr>
          <a:xfrm>
            <a:off x="504825" y="393700"/>
            <a:ext cx="6303963" cy="3546475"/>
          </a:xfrm>
          <a:prstGeom prst="rect">
            <a:avLst/>
          </a:prstGeom>
          <a:ln/>
        </p:spPr>
      </p:sp>
      <p:sp>
        <p:nvSpPr>
          <p:cNvPr id="237571" name="Rectangle 3"/>
          <p:cNvSpPr>
            <a:spLocks noGrp="1" noChangeArrowheads="1"/>
          </p:cNvSpPr>
          <p:nvPr>
            <p:ph type="body" idx="1"/>
          </p:nvPr>
        </p:nvSpPr>
        <p:spPr>
          <a:xfrm>
            <a:off x="397565" y="4139731"/>
            <a:ext cx="6679096" cy="4877400"/>
          </a:xfrm>
          <a:prstGeom prst="rect">
            <a:avLst/>
          </a:prstGeom>
          <a:noFill/>
          <a:ln/>
        </p:spPr>
        <p:txBody>
          <a:bodyPr/>
          <a:lstStyle/>
          <a:p>
            <a:pPr algn="just">
              <a:lnSpc>
                <a:spcPct val="90000"/>
              </a:lnSpc>
              <a:buFontTx/>
              <a:buNone/>
            </a:pPr>
            <a:r>
              <a:rPr lang="en-US" dirty="0"/>
              <a:t>As I previously stated, vendor overcharging is NOT the same as charging over the NTE. On this slide you see there are two scenarios to determine if you understand the difference between vendor overcharging and charging over the NTE. Let’s look at them both individually:
Example #1:
A vendor looks at the NTE to determine what they could charge the WIC customer for a gallon of whole milk. The current shelf price is $2.79.  They charge the WIC customer $3.69 for the gallon of whole milk because that is the current NTE for the month.  Is this vendor overcharging? 
The answer is yes because the vendor charged more than the current shelf price for supplemental food provided to the WIC customer.  
</a:t>
            </a:r>
          </a:p>
          <a:p>
            <a:pPr algn="just">
              <a:lnSpc>
                <a:spcPct val="90000"/>
              </a:lnSpc>
              <a:buFontTx/>
              <a:buNone/>
            </a:pPr>
            <a:r>
              <a:rPr lang="en-US" dirty="0"/>
              <a:t>Example #2
A vendor charges a WIC customer $6.50 for WIC approved cheese. The current shelf price is $6.50. The NTE is $6.29. Is this vendor overcharging? 
The answer is no because their current shelf price is $6.50. They charged the WIC customer a price that was over the NTE for cheese. This vendor will be paid via ACH.</a:t>
            </a:r>
            <a:r>
              <a:rPr lang="en-US" sz="1300" dirty="0"/>
              <a:t>
</a:t>
            </a:r>
            <a:endParaRPr lang="en-US" dirty="0"/>
          </a:p>
        </p:txBody>
      </p:sp>
      <p:sp>
        <p:nvSpPr>
          <p:cNvPr id="237572" name="Rectangle 7"/>
          <p:cNvSpPr txBox="1">
            <a:spLocks noGrp="1" noChangeArrowheads="1"/>
          </p:cNvSpPr>
          <p:nvPr/>
        </p:nvSpPr>
        <p:spPr bwMode="auto">
          <a:xfrm>
            <a:off x="3657602" y="9068935"/>
            <a:ext cx="3516211" cy="520234"/>
          </a:xfrm>
          <a:prstGeom prst="rect">
            <a:avLst/>
          </a:prstGeom>
          <a:noFill/>
          <a:ln w="9525">
            <a:noFill/>
            <a:miter lim="800000"/>
            <a:headEnd/>
            <a:tailEnd/>
          </a:ln>
        </p:spPr>
        <p:txBody>
          <a:bodyPr lIns="105649" tIns="52828" rIns="105649" bIns="52828" anchor="b"/>
          <a:lstStyle/>
          <a:p>
            <a:pPr algn="r" defTabSz="1056754">
              <a:spcBef>
                <a:spcPct val="0"/>
              </a:spcBef>
            </a:pPr>
            <a:fld id="{653E0330-8483-4295-8969-4228DE3458B2}" type="slidenum">
              <a:rPr lang="en-US" sz="1200">
                <a:latin typeface="Constantia" panose="02030602050306030303" pitchFamily="18" charset="0"/>
              </a:rPr>
              <a:pPr algn="r" defTabSz="1056754">
                <a:spcBef>
                  <a:spcPct val="0"/>
                </a:spcBef>
              </a:pPr>
              <a:t>135</a:t>
            </a:fld>
            <a:endParaRPr lang="en-US" sz="1200" dirty="0">
              <a:latin typeface="Constantia" panose="02030602050306030303" pitchFamily="18" charset="0"/>
            </a:endParaRPr>
          </a:p>
        </p:txBody>
      </p:sp>
    </p:spTree>
    <p:extLst>
      <p:ext uri="{BB962C8B-B14F-4D97-AF65-F5344CB8AC3E}">
        <p14:creationId xmlns:p14="http://schemas.microsoft.com/office/powerpoint/2010/main" val="3370793452"/>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5" name="Rectangle 8"/>
          <p:cNvSpPr>
            <a:spLocks noGrp="1" noRot="1" noChangeAspect="1" noChangeArrowheads="1" noTextEdit="1"/>
          </p:cNvSpPr>
          <p:nvPr>
            <p:ph type="sldImg"/>
          </p:nvPr>
        </p:nvSpPr>
        <p:spPr>
          <a:ln/>
        </p:spPr>
      </p:sp>
      <p:sp>
        <p:nvSpPr>
          <p:cNvPr id="238596" name="Rectangle 9"/>
          <p:cNvSpPr>
            <a:spLocks noGrp="1" noChangeArrowheads="1"/>
          </p:cNvSpPr>
          <p:nvPr>
            <p:ph type="body" idx="1"/>
          </p:nvPr>
        </p:nvSpPr>
        <p:spPr>
          <a:xfrm>
            <a:off x="425727" y="4634243"/>
            <a:ext cx="6463748" cy="4386216"/>
          </a:xfrm>
          <a:noFill/>
          <a:ln/>
        </p:spPr>
        <p:txBody>
          <a:bodyPr/>
          <a:lstStyle/>
          <a:p>
            <a:pPr algn="just">
              <a:buFontTx/>
              <a:buNone/>
            </a:pPr>
            <a:r>
              <a:rPr lang="en-US" dirty="0"/>
              <a:t>Inventory audits involve reviewing a vendor’s inventory records of WIC supplemental foods over a sixty-five-to-ninety-day period. </a:t>
            </a:r>
          </a:p>
          <a:p>
            <a:pPr algn="just">
              <a:buFontTx/>
              <a:buNone/>
            </a:pPr>
            <a:endParaRPr lang="en-US" dirty="0"/>
          </a:p>
          <a:p>
            <a:pPr algn="just">
              <a:buFontTx/>
              <a:buNone/>
            </a:pPr>
            <a:r>
              <a:rPr lang="en-US" dirty="0"/>
              <a:t>For inventory audits, the vendor must make available at any reasonable time and place, all:</a:t>
            </a:r>
          </a:p>
          <a:p>
            <a:pPr algn="just">
              <a:buFontTx/>
              <a:buNone/>
            </a:pPr>
            <a:r>
              <a:rPr lang="en-US" dirty="0"/>
              <a:t>Program related records, including invoices, copies of purchase orders various tax records and records of financial and business transactions Purchase records, Sales records, Bank statements, Credit card statements, or any other personal or business financial documents that pertains to their business.</a:t>
            </a:r>
          </a:p>
          <a:p>
            <a:pPr algn="just">
              <a:buFontTx/>
              <a:buNone/>
            </a:pPr>
            <a:endParaRPr lang="en-US" dirty="0"/>
          </a:p>
          <a:p>
            <a:pPr algn="just">
              <a:buFontTx/>
              <a:buNone/>
            </a:pPr>
            <a:r>
              <a:rPr lang="en-US" dirty="0"/>
              <a:t>Please note that all Program related records, such as invoices and receipts must be kept three years or until any audits pertaining to these records is resolved.</a:t>
            </a:r>
          </a:p>
          <a:p>
            <a:pPr algn="just">
              <a:buFontTx/>
              <a:buNone/>
            </a:pPr>
            <a:endParaRPr lang="en-US" dirty="0"/>
          </a:p>
          <a:p>
            <a:pPr algn="just">
              <a:buFontTx/>
              <a:buNone/>
            </a:pPr>
            <a:endParaRPr lang="en-US" dirty="0">
              <a:latin typeface="+mn-lt"/>
            </a:endParaRPr>
          </a:p>
          <a:p>
            <a:pPr algn="just">
              <a:buFontTx/>
              <a:buNone/>
            </a:pPr>
            <a:endParaRPr lang="en-US" dirty="0">
              <a:latin typeface="+mn-lt"/>
            </a:endParaRPr>
          </a:p>
          <a:p>
            <a:pPr lvl="1"/>
            <a:endParaRPr lang="en-US" dirty="0"/>
          </a:p>
        </p:txBody>
      </p:sp>
      <p:sp>
        <p:nvSpPr>
          <p:cNvPr id="2" name="Slide Number Placeholder 1"/>
          <p:cNvSpPr>
            <a:spLocks noGrp="1"/>
          </p:cNvSpPr>
          <p:nvPr>
            <p:ph type="sldNum" sz="quarter" idx="10"/>
          </p:nvPr>
        </p:nvSpPr>
        <p:spPr/>
        <p:txBody>
          <a:bodyPr/>
          <a:lstStyle/>
          <a:p>
            <a:fld id="{277FD931-451E-4B36-ABA2-042D5FD0E452}" type="slidenum">
              <a:rPr lang="en-US" smtClean="0"/>
              <a:t>136</a:t>
            </a:fld>
            <a:endParaRPr lang="en-US" dirty="0"/>
          </a:p>
        </p:txBody>
      </p:sp>
    </p:spTree>
    <p:extLst>
      <p:ext uri="{BB962C8B-B14F-4D97-AF65-F5344CB8AC3E}">
        <p14:creationId xmlns:p14="http://schemas.microsoft.com/office/powerpoint/2010/main" val="2170095495"/>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74675" y="523875"/>
            <a:ext cx="6165850" cy="3468688"/>
          </a:xfrm>
          <a:prstGeom prst="rect">
            <a:avLst/>
          </a:prstGeom>
        </p:spPr>
      </p:sp>
      <p:sp>
        <p:nvSpPr>
          <p:cNvPr id="3" name="Notes Placeholder 2"/>
          <p:cNvSpPr>
            <a:spLocks noGrp="1"/>
          </p:cNvSpPr>
          <p:nvPr>
            <p:ph type="body" idx="1"/>
          </p:nvPr>
        </p:nvSpPr>
        <p:spPr>
          <a:xfrm>
            <a:off x="225425" y="4191001"/>
            <a:ext cx="6826250" cy="3840416"/>
          </a:xfrm>
          <a:prstGeom prst="rect">
            <a:avLst/>
          </a:prstGeom>
        </p:spPr>
        <p:txBody>
          <a:bodyPr/>
          <a:lstStyle/>
          <a:p>
            <a:pPr algn="just"/>
            <a:r>
              <a:rPr lang="en-US" dirty="0"/>
              <a:t>The State rules specify requirements for purchase documentation of WIC supplemental foods. Invoices, receipts, purchase orders, and any other proofs of purchase for WIC supplemental foods must include the following:</a:t>
            </a:r>
          </a:p>
          <a:p>
            <a:pPr algn="just"/>
            <a:endParaRPr lang="en-US" dirty="0"/>
          </a:p>
          <a:p>
            <a:pPr algn="just"/>
            <a:r>
              <a:rPr lang="en-US" dirty="0"/>
              <a:t>The name of the seller and be prepared entirely by the seller or on the seller’s business letterhead;</a:t>
            </a:r>
          </a:p>
          <a:p>
            <a:pPr algn="just"/>
            <a:r>
              <a:rPr lang="en-US" dirty="0"/>
              <a:t>The date of purchase and the date the authorized vendor received the WIC supplemental food at the store if this date is different; and</a:t>
            </a:r>
          </a:p>
          <a:p>
            <a:pPr algn="just"/>
            <a:r>
              <a:rPr lang="en-US" dirty="0"/>
              <a:t>A description of each WIC supplemental food item purchased, including brand name, unit size, type or form, and quantity.</a:t>
            </a:r>
          </a:p>
        </p:txBody>
      </p:sp>
      <p:sp>
        <p:nvSpPr>
          <p:cNvPr id="4" name="Slide Number Placeholder 3"/>
          <p:cNvSpPr>
            <a:spLocks noGrp="1"/>
          </p:cNvSpPr>
          <p:nvPr>
            <p:ph type="sldNum" sz="quarter" idx="10"/>
          </p:nvPr>
        </p:nvSpPr>
        <p:spPr>
          <a:xfrm>
            <a:off x="3863643" y="9089144"/>
            <a:ext cx="3451558" cy="512056"/>
          </a:xfrm>
          <a:prstGeom prst="rect">
            <a:avLst/>
          </a:prstGeom>
        </p:spPr>
        <p:txBody>
          <a:bodyPr/>
          <a:lstStyle/>
          <a:p>
            <a:fld id="{C18E360E-C30B-4983-B0C7-6EABB349E35D}" type="slidenum">
              <a:rPr lang="en-US" smtClean="0"/>
              <a:pPr/>
              <a:t>137</a:t>
            </a:fld>
            <a:endParaRPr lang="en-US" dirty="0"/>
          </a:p>
        </p:txBody>
      </p:sp>
    </p:spTree>
    <p:extLst>
      <p:ext uri="{BB962C8B-B14F-4D97-AF65-F5344CB8AC3E}">
        <p14:creationId xmlns:p14="http://schemas.microsoft.com/office/powerpoint/2010/main" val="297179630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4294967295"/>
          </p:nvPr>
        </p:nvSpPr>
        <p:spPr bwMode="auto">
          <a:xfrm>
            <a:off x="3790970" y="9068935"/>
            <a:ext cx="3516211" cy="520234"/>
          </a:xfrm>
          <a:prstGeom prst="rect">
            <a:avLst/>
          </a:prstGeom>
          <a:noFill/>
          <a:ln>
            <a:miter lim="800000"/>
            <a:headEnd/>
            <a:tailEnd/>
          </a:ln>
        </p:spPr>
        <p:txBody>
          <a:bodyPr lIns="105659" tIns="52832" rIns="105659" bIns="52832" anchor="b"/>
          <a:lstStyle/>
          <a:p>
            <a:pPr defTabSz="1056853">
              <a:spcBef>
                <a:spcPct val="0"/>
              </a:spcBef>
            </a:pPr>
            <a:fld id="{874A5177-5B4D-41AD-BAED-081CEFFC5973}" type="slidenum">
              <a:rPr lang="en-US"/>
              <a:pPr defTabSz="1056853">
                <a:spcBef>
                  <a:spcPct val="0"/>
                </a:spcBef>
              </a:pPr>
              <a:t>138</a:t>
            </a:fld>
            <a:endParaRPr lang="en-US" dirty="0"/>
          </a:p>
        </p:txBody>
      </p:sp>
      <p:sp>
        <p:nvSpPr>
          <p:cNvPr id="241667" name="Rectangle 8"/>
          <p:cNvSpPr>
            <a:spLocks noGrp="1" noRot="1" noChangeAspect="1" noChangeArrowheads="1" noTextEdit="1"/>
          </p:cNvSpPr>
          <p:nvPr>
            <p:ph type="sldImg"/>
          </p:nvPr>
        </p:nvSpPr>
        <p:spPr>
          <a:xfrm>
            <a:off x="746125" y="471488"/>
            <a:ext cx="6022975" cy="3389312"/>
          </a:xfrm>
          <a:prstGeom prst="rect">
            <a:avLst/>
          </a:prstGeom>
          <a:ln/>
        </p:spPr>
      </p:sp>
      <p:sp>
        <p:nvSpPr>
          <p:cNvPr id="241668" name="Rectangle 9"/>
          <p:cNvSpPr>
            <a:spLocks noGrp="1" noChangeArrowheads="1"/>
          </p:cNvSpPr>
          <p:nvPr>
            <p:ph type="body" idx="1"/>
          </p:nvPr>
        </p:nvSpPr>
        <p:spPr>
          <a:xfrm>
            <a:off x="244476" y="4191001"/>
            <a:ext cx="6826250" cy="4076124"/>
          </a:xfrm>
          <a:prstGeom prst="rect">
            <a:avLst/>
          </a:prstGeom>
          <a:noFill/>
          <a:ln/>
        </p:spPr>
        <p:txBody>
          <a:bodyPr/>
          <a:lstStyle/>
          <a:p>
            <a:pPr algn="just">
              <a:buFontTx/>
              <a:buNone/>
            </a:pPr>
            <a:r>
              <a:rPr lang="en-US"/>
              <a:t>The Vendor Agreement specifically addresses violations which may have occurred as a result of an inventory audit.  These violations are as follows:
Claiming reimbursement for the sale of an amount of a specific supplemental food item which exceeds the store’s documented inventory of that supplemental food item for six or more days within the 60-day period.  The six or more days do not have to be consecutive.
Inability to provide records or providing false records is also a violation.
For more information regarding inventory audits, please refer to your Vendor Manual.</a:t>
            </a:r>
            <a:endParaRPr lang="en-US" dirty="0"/>
          </a:p>
        </p:txBody>
      </p:sp>
    </p:spTree>
    <p:extLst>
      <p:ext uri="{BB962C8B-B14F-4D97-AF65-F5344CB8AC3E}">
        <p14:creationId xmlns:p14="http://schemas.microsoft.com/office/powerpoint/2010/main" val="340165331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txBox="1">
            <a:spLocks noGrp="1" noChangeArrowheads="1"/>
          </p:cNvSpPr>
          <p:nvPr/>
        </p:nvSpPr>
        <p:spPr bwMode="auto">
          <a:xfrm>
            <a:off x="3798990" y="9032842"/>
            <a:ext cx="3516211" cy="520234"/>
          </a:xfrm>
          <a:prstGeom prst="rect">
            <a:avLst/>
          </a:prstGeom>
          <a:noFill/>
          <a:ln w="9525">
            <a:noFill/>
            <a:miter lim="800000"/>
            <a:headEnd/>
            <a:tailEnd/>
          </a:ln>
        </p:spPr>
        <p:txBody>
          <a:bodyPr lIns="105659" tIns="52832" rIns="105659" bIns="52832" anchor="b"/>
          <a:lstStyle/>
          <a:p>
            <a:pPr algn="r" defTabSz="1056853">
              <a:spcBef>
                <a:spcPct val="0"/>
              </a:spcBef>
            </a:pPr>
            <a:fld id="{7B89F095-CB59-4FFF-ABB4-884CAE5F3B2A}" type="slidenum">
              <a:rPr lang="en-US" sz="1100">
                <a:latin typeface="Constantia" panose="02030602050306030303" pitchFamily="18" charset="0"/>
                <a:ea typeface="Tahoma" pitchFamily="34" charset="0"/>
                <a:cs typeface="Tahoma" pitchFamily="34" charset="0"/>
              </a:rPr>
              <a:pPr algn="r" defTabSz="1056853">
                <a:spcBef>
                  <a:spcPct val="0"/>
                </a:spcBef>
              </a:pPr>
              <a:t>139</a:t>
            </a:fld>
            <a:endParaRPr lang="en-US" sz="1100" dirty="0">
              <a:latin typeface="Constantia" panose="02030602050306030303" pitchFamily="18" charset="0"/>
              <a:ea typeface="Tahoma" pitchFamily="34" charset="0"/>
              <a:cs typeface="Tahoma" pitchFamily="34" charset="0"/>
            </a:endParaRPr>
          </a:p>
        </p:txBody>
      </p:sp>
      <p:sp>
        <p:nvSpPr>
          <p:cNvPr id="240643" name="Rectangle 2"/>
          <p:cNvSpPr>
            <a:spLocks noGrp="1" noRot="1" noChangeAspect="1" noChangeArrowheads="1" noTextEdit="1"/>
          </p:cNvSpPr>
          <p:nvPr>
            <p:ph type="sldImg"/>
          </p:nvPr>
        </p:nvSpPr>
        <p:spPr>
          <a:xfrm>
            <a:off x="427038" y="595313"/>
            <a:ext cx="6323012" cy="3557587"/>
          </a:xfrm>
          <a:prstGeom prst="rect">
            <a:avLst/>
          </a:prstGeom>
          <a:ln/>
        </p:spPr>
      </p:sp>
      <p:sp>
        <p:nvSpPr>
          <p:cNvPr id="240644" name="Rectangle 3"/>
          <p:cNvSpPr>
            <a:spLocks noGrp="1" noChangeArrowheads="1"/>
          </p:cNvSpPr>
          <p:nvPr>
            <p:ph type="body" idx="1"/>
          </p:nvPr>
        </p:nvSpPr>
        <p:spPr>
          <a:xfrm>
            <a:off x="477078" y="4413575"/>
            <a:ext cx="6167447" cy="2050405"/>
          </a:xfrm>
          <a:prstGeom prst="rect">
            <a:avLst/>
          </a:prstGeom>
          <a:noFill/>
          <a:ln/>
        </p:spPr>
        <p:txBody>
          <a:bodyPr lIns="105653" tIns="52829" rIns="105653" bIns="52829">
            <a:normAutofit/>
          </a:bodyPr>
          <a:lstStyle/>
          <a:p>
            <a:pPr algn="just"/>
            <a:r>
              <a:rPr lang="en-US" dirty="0"/>
              <a:t>Overpayment to a vendor as determined by an inventory audit or a compliance buy investigation requires repayment to the WIC Program. The State WIC Agency assesses a claim against the vendor in the amount of the overpayment. Vendors can request a conference to review the claim, but this action cannot be appealed.</a:t>
            </a:r>
          </a:p>
        </p:txBody>
      </p:sp>
    </p:spTree>
    <p:extLst>
      <p:ext uri="{BB962C8B-B14F-4D97-AF65-F5344CB8AC3E}">
        <p14:creationId xmlns:p14="http://schemas.microsoft.com/office/powerpoint/2010/main" val="8986928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North Carolina’s peer group system is displayed on the slide. It is based on store type and geography.</a:t>
            </a:r>
          </a:p>
        </p:txBody>
      </p:sp>
    </p:spTree>
    <p:extLst>
      <p:ext uri="{BB962C8B-B14F-4D97-AF65-F5344CB8AC3E}">
        <p14:creationId xmlns:p14="http://schemas.microsoft.com/office/powerpoint/2010/main" val="56975196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9913" y="431800"/>
            <a:ext cx="6169025" cy="3470275"/>
          </a:xfrm>
          <a:prstGeom prst="rect">
            <a:avLst/>
          </a:prstGeom>
        </p:spPr>
      </p:sp>
      <p:sp>
        <p:nvSpPr>
          <p:cNvPr id="3" name="Notes Placeholder 2"/>
          <p:cNvSpPr>
            <a:spLocks noGrp="1"/>
          </p:cNvSpPr>
          <p:nvPr>
            <p:ph type="body" idx="1"/>
          </p:nvPr>
        </p:nvSpPr>
        <p:spPr>
          <a:xfrm>
            <a:off x="244476" y="4191002"/>
            <a:ext cx="6826250" cy="4608499"/>
          </a:xfrm>
          <a:prstGeom prst="rect">
            <a:avLst/>
          </a:prstGeom>
        </p:spPr>
        <p:txBody>
          <a:bodyPr/>
          <a:lstStyle/>
          <a:p>
            <a:pPr algn="just"/>
            <a:r>
              <a:rPr lang="en-US" dirty="0"/>
              <a:t>When the State WIC Agency determines the vendor has committed a vendor violation that affects payment to the vendor, the State WIC Agency will deny payment. A claim may be assessed based on violations detected through inventory audits, compliance buy investigations or any other means the State WIC Agency deems necessary to determine Program compliance.</a:t>
            </a:r>
          </a:p>
          <a:p>
            <a:pPr algn="just"/>
            <a:endParaRPr lang="en-US" dirty="0"/>
          </a:p>
          <a:p>
            <a:pPr algn="just"/>
            <a:r>
              <a:rPr lang="en-US" dirty="0"/>
              <a:t>Vendors must reimburse the State WIC Agency in full or agree to a repayment plan with the State WIC Agency within 30 days of written notification of a claim. If the vendor fails to reimburse the State WIC Agency in full or agree to a repayment plan within 30 days of written notification of a claim, the WIC Vendor Agreement will be terminated. Please refer to the Vendor Claims section of the Vendor Manual for more information. </a:t>
            </a:r>
          </a:p>
          <a:p>
            <a:pPr algn="just"/>
            <a:endParaRPr lang="en-US" dirty="0"/>
          </a:p>
          <a:p>
            <a:pPr algn="just"/>
            <a:r>
              <a:rPr lang="en-US" dirty="0"/>
              <a:t>A vendor applicant cannot be authorized if any of the vendor applicant’s owners, officers or managers currently have or previously had a financial interest in a WIC Vendor that was assessed a claim by the WIC Program and the claim has not been paid in full.</a:t>
            </a:r>
          </a:p>
          <a:p>
            <a:endParaRPr lang="en-US" sz="1300" dirty="0"/>
          </a:p>
        </p:txBody>
      </p:sp>
      <p:sp>
        <p:nvSpPr>
          <p:cNvPr id="4" name="Slide Number Placeholder 3"/>
          <p:cNvSpPr>
            <a:spLocks noGrp="1"/>
          </p:cNvSpPr>
          <p:nvPr>
            <p:ph type="sldNum" sz="quarter" idx="10"/>
          </p:nvPr>
        </p:nvSpPr>
        <p:spPr>
          <a:xfrm>
            <a:off x="3871664" y="9089144"/>
            <a:ext cx="3451558" cy="512056"/>
          </a:xfrm>
          <a:prstGeom prst="rect">
            <a:avLst/>
          </a:prstGeom>
        </p:spPr>
        <p:txBody>
          <a:bodyPr/>
          <a:lstStyle/>
          <a:p>
            <a:fld id="{C18E360E-C30B-4983-B0C7-6EABB349E35D}" type="slidenum">
              <a:rPr lang="en-US" smtClean="0"/>
              <a:pPr/>
              <a:t>140</a:t>
            </a:fld>
            <a:endParaRPr lang="en-US" dirty="0"/>
          </a:p>
        </p:txBody>
      </p:sp>
    </p:spTree>
    <p:extLst>
      <p:ext uri="{BB962C8B-B14F-4D97-AF65-F5344CB8AC3E}">
        <p14:creationId xmlns:p14="http://schemas.microsoft.com/office/powerpoint/2010/main" val="123723303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1" name="Rectangle 2"/>
          <p:cNvSpPr>
            <a:spLocks noGrp="1" noRot="1" noChangeAspect="1" noChangeArrowheads="1" noTextEdit="1"/>
          </p:cNvSpPr>
          <p:nvPr>
            <p:ph type="sldImg"/>
          </p:nvPr>
        </p:nvSpPr>
        <p:spPr>
          <a:xfrm>
            <a:off x="407988" y="708025"/>
            <a:ext cx="6499225" cy="3657600"/>
          </a:xfrm>
          <a:ln/>
        </p:spPr>
      </p:sp>
      <p:sp>
        <p:nvSpPr>
          <p:cNvPr id="242692" name="Rectangle 3"/>
          <p:cNvSpPr>
            <a:spLocks noGrp="1" noChangeArrowheads="1"/>
          </p:cNvSpPr>
          <p:nvPr>
            <p:ph type="body" idx="1"/>
          </p:nvPr>
        </p:nvSpPr>
        <p:spPr>
          <a:xfrm>
            <a:off x="374374" y="4634243"/>
            <a:ext cx="6566452" cy="4386216"/>
          </a:xfrm>
          <a:noFill/>
          <a:ln/>
        </p:spPr>
        <p:txBody>
          <a:bodyPr lIns="98186" tIns="49093" rIns="98186" bIns="49093"/>
          <a:lstStyle/>
          <a:p>
            <a:pPr algn="just"/>
            <a:r>
              <a:rPr lang="en-US" dirty="0"/>
              <a:t>Disqualification from the WIC Program could range from 60 days to permanent, dependent upon the violation committed. Vendors should take note that their status with the WIC Program may impact their status with SNAP (formerly the Food Stamp Program) and vice versa. Remember, SNAP is also referred to as Food and Nutrition Services in North Carolina. </a:t>
            </a:r>
          </a:p>
          <a:p>
            <a:pPr algn="just"/>
            <a:endParaRPr lang="en-US" dirty="0"/>
          </a:p>
          <a:p>
            <a:pPr algn="just"/>
            <a:r>
              <a:rPr lang="en-US" dirty="0"/>
              <a:t>Vendors have the right to appeal a disqualification.</a:t>
            </a:r>
          </a:p>
          <a:p>
            <a:pPr algn="just"/>
            <a:endParaRPr lang="en-US" dirty="0">
              <a:latin typeface="+mn-lt"/>
            </a:endParaRPr>
          </a:p>
          <a:p>
            <a:pPr algn="just"/>
            <a:endParaRPr lang="en-US" dirty="0">
              <a:latin typeface="+mn-lt"/>
            </a:endParaRPr>
          </a:p>
          <a:p>
            <a:pPr algn="just"/>
            <a:endParaRPr lang="en-US" dirty="0">
              <a:latin typeface="+mn-lt"/>
            </a:endParaRPr>
          </a:p>
          <a:p>
            <a:pPr algn="just"/>
            <a:endParaRPr lang="en-US" dirty="0">
              <a:latin typeface="+mn-lt"/>
            </a:endParaRPr>
          </a:p>
          <a:p>
            <a:pPr algn="just"/>
            <a:r>
              <a:rPr lang="en-US" dirty="0">
                <a:latin typeface="+mn-lt"/>
              </a:rPr>
              <a:t>Photo Credit: Justice_Fotolia_6901118_Subscription_L.jpg</a:t>
            </a:r>
          </a:p>
          <a:p>
            <a:endParaRPr lang="en-US" dirty="0"/>
          </a:p>
        </p:txBody>
      </p:sp>
      <p:sp>
        <p:nvSpPr>
          <p:cNvPr id="2" name="Slide Number Placeholder 1"/>
          <p:cNvSpPr>
            <a:spLocks noGrp="1"/>
          </p:cNvSpPr>
          <p:nvPr>
            <p:ph type="sldNum" sz="quarter" idx="10"/>
          </p:nvPr>
        </p:nvSpPr>
        <p:spPr/>
        <p:txBody>
          <a:bodyPr/>
          <a:lstStyle/>
          <a:p>
            <a:fld id="{277FD931-451E-4B36-ABA2-042D5FD0E452}" type="slidenum">
              <a:rPr lang="en-US" smtClean="0"/>
              <a:t>141</a:t>
            </a:fld>
            <a:endParaRPr lang="en-US" dirty="0"/>
          </a:p>
        </p:txBody>
      </p:sp>
    </p:spTree>
    <p:extLst>
      <p:ext uri="{BB962C8B-B14F-4D97-AF65-F5344CB8AC3E}">
        <p14:creationId xmlns:p14="http://schemas.microsoft.com/office/powerpoint/2010/main" val="672628642"/>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3" name="Rectangle 8"/>
          <p:cNvSpPr>
            <a:spLocks noGrp="1" noRot="1" noChangeAspect="1" noChangeArrowheads="1" noTextEdit="1"/>
          </p:cNvSpPr>
          <p:nvPr>
            <p:ph type="sldImg"/>
          </p:nvPr>
        </p:nvSpPr>
        <p:spPr>
          <a:ln/>
        </p:spPr>
      </p:sp>
      <p:sp>
        <p:nvSpPr>
          <p:cNvPr id="245764" name="Rectangle 9"/>
          <p:cNvSpPr>
            <a:spLocks noGrp="1" noChangeArrowheads="1"/>
          </p:cNvSpPr>
          <p:nvPr>
            <p:ph type="body" idx="1"/>
          </p:nvPr>
        </p:nvSpPr>
        <p:spPr>
          <a:xfrm>
            <a:off x="425726" y="4560570"/>
            <a:ext cx="6463748" cy="4320540"/>
          </a:xfrm>
          <a:noFill/>
          <a:ln/>
        </p:spPr>
        <p:txBody>
          <a:bodyPr/>
          <a:lstStyle/>
          <a:p>
            <a:pPr algn="just">
              <a:buFontTx/>
              <a:buNone/>
            </a:pPr>
            <a:r>
              <a:rPr lang="en-US" dirty="0"/>
              <a:t>Local WIC Agency staff complete on-site monitoring of authorized vendors. These visits provide a chance for vendors to receive training, discuss problems and ask questions.</a:t>
            </a:r>
          </a:p>
          <a:p>
            <a:pPr algn="just">
              <a:buFontTx/>
              <a:buNone/>
            </a:pPr>
            <a:endParaRPr lang="en-US" dirty="0"/>
          </a:p>
          <a:p>
            <a:pPr algn="just">
              <a:buFontTx/>
              <a:buNone/>
            </a:pPr>
            <a:r>
              <a:rPr lang="en-US" dirty="0"/>
              <a:t>WIC routing monitoring includes, but is not limited to:</a:t>
            </a:r>
          </a:p>
          <a:p>
            <a:pPr marL="296408" indent="-296408" algn="just">
              <a:buFont typeface="Arial" panose="020B0604020202020204" pitchFamily="34" charset="0"/>
              <a:buChar char="•"/>
            </a:pPr>
            <a:r>
              <a:rPr lang="en-US" dirty="0"/>
              <a:t>Review of infant formula invoices and receipts.</a:t>
            </a:r>
          </a:p>
          <a:p>
            <a:pPr marL="296408" indent="-296408" algn="just">
              <a:buFont typeface="Arial" panose="020B0604020202020204" pitchFamily="34" charset="0"/>
              <a:buChar char="•"/>
            </a:pPr>
            <a:r>
              <a:rPr lang="en-US" dirty="0"/>
              <a:t>Price checks of WIC approved foods</a:t>
            </a:r>
          </a:p>
          <a:p>
            <a:pPr marL="296408" indent="-296408" algn="just">
              <a:buFont typeface="Arial" panose="020B0604020202020204" pitchFamily="34" charset="0"/>
              <a:buChar char="•"/>
            </a:pPr>
            <a:r>
              <a:rPr lang="en-US" dirty="0"/>
              <a:t>Treatment of WIC customers</a:t>
            </a:r>
          </a:p>
          <a:p>
            <a:pPr marL="296408" indent="-296408" algn="just">
              <a:buFont typeface="Arial" panose="020B0604020202020204" pitchFamily="34" charset="0"/>
              <a:buChar char="•"/>
            </a:pPr>
            <a:r>
              <a:rPr lang="en-US" dirty="0"/>
              <a:t>Inventory of WIC approved foods subject to minimum inventory requirement</a:t>
            </a:r>
          </a:p>
          <a:p>
            <a:pPr marL="296408" indent="-296408" algn="just">
              <a:buFont typeface="Arial" panose="020B0604020202020204" pitchFamily="34" charset="0"/>
              <a:buChar char="•"/>
            </a:pPr>
            <a:r>
              <a:rPr lang="en-US" dirty="0"/>
              <a:t>Ensure stand-beside equipment for use in transacting </a:t>
            </a:r>
            <a:r>
              <a:rPr lang="en-US" dirty="0" err="1"/>
              <a:t>eWIC</a:t>
            </a:r>
            <a:r>
              <a:rPr lang="en-US" dirty="0"/>
              <a:t> is accessible, if necessary</a:t>
            </a:r>
          </a:p>
          <a:p>
            <a:pPr algn="just">
              <a:buFontTx/>
              <a:buNone/>
            </a:pPr>
            <a:br>
              <a:rPr lang="en-US" dirty="0"/>
            </a:br>
            <a:r>
              <a:rPr lang="en-US" dirty="0"/>
              <a:t>The form used by Local WIC Agency staff during monitoring is in the Vendor Manual. Local WIC Agency staff document these visits. If violations are found, you as the vendor, must take steps to correct them. Some violations may result in sanctions or termination of the WIC Vendor Agreement, if you fail to correct circumstances causing the violation.</a:t>
            </a:r>
          </a:p>
        </p:txBody>
      </p:sp>
      <p:sp>
        <p:nvSpPr>
          <p:cNvPr id="2" name="Slide Number Placeholder 1"/>
          <p:cNvSpPr>
            <a:spLocks noGrp="1"/>
          </p:cNvSpPr>
          <p:nvPr>
            <p:ph type="sldNum" sz="quarter" idx="10"/>
          </p:nvPr>
        </p:nvSpPr>
        <p:spPr/>
        <p:txBody>
          <a:bodyPr/>
          <a:lstStyle/>
          <a:p>
            <a:fld id="{277FD931-451E-4B36-ABA2-042D5FD0E452}" type="slidenum">
              <a:rPr lang="en-US" smtClean="0"/>
              <a:t>142</a:t>
            </a:fld>
            <a:endParaRPr lang="en-US" dirty="0"/>
          </a:p>
        </p:txBody>
      </p:sp>
    </p:spTree>
    <p:extLst>
      <p:ext uri="{BB962C8B-B14F-4D97-AF65-F5344CB8AC3E}">
        <p14:creationId xmlns:p14="http://schemas.microsoft.com/office/powerpoint/2010/main" val="332126662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7" name="Rectangle 2"/>
          <p:cNvSpPr>
            <a:spLocks noGrp="1" noRot="1" noChangeAspect="1" noChangeArrowheads="1" noTextEdit="1"/>
          </p:cNvSpPr>
          <p:nvPr>
            <p:ph type="sldImg"/>
          </p:nvPr>
        </p:nvSpPr>
        <p:spPr>
          <a:ln/>
        </p:spPr>
      </p:sp>
      <p:sp>
        <p:nvSpPr>
          <p:cNvPr id="246788" name="Rectangle 3"/>
          <p:cNvSpPr>
            <a:spLocks noGrp="1" noChangeArrowheads="1"/>
          </p:cNvSpPr>
          <p:nvPr>
            <p:ph type="body" idx="1"/>
          </p:nvPr>
        </p:nvSpPr>
        <p:spPr>
          <a:xfrm>
            <a:off x="425728" y="4634243"/>
            <a:ext cx="6463747" cy="4386216"/>
          </a:xfrm>
          <a:noFill/>
          <a:ln/>
        </p:spPr>
        <p:txBody>
          <a:bodyPr lIns="98186" tIns="49093" rIns="98186" bIns="49093"/>
          <a:lstStyle/>
          <a:p>
            <a:pPr algn="just"/>
            <a:r>
              <a:rPr lang="en-US" dirty="0"/>
              <a:t>We are interested in hearing any concerns and complaints you may have. In the back of the Vendor Manual is a form that you can use to report inappropriate behaviors by WIC customers. You may also become aware of issues WIC customers have had with other vendors; these issues can be reported on the same form.  </a:t>
            </a:r>
          </a:p>
          <a:p>
            <a:pPr algn="just"/>
            <a:endParaRPr lang="en-US" dirty="0"/>
          </a:p>
        </p:txBody>
      </p:sp>
      <p:sp>
        <p:nvSpPr>
          <p:cNvPr id="2" name="Slide Number Placeholder 1"/>
          <p:cNvSpPr>
            <a:spLocks noGrp="1"/>
          </p:cNvSpPr>
          <p:nvPr>
            <p:ph type="sldNum" sz="quarter" idx="10"/>
          </p:nvPr>
        </p:nvSpPr>
        <p:spPr/>
        <p:txBody>
          <a:bodyPr/>
          <a:lstStyle/>
          <a:p>
            <a:fld id="{277FD931-451E-4B36-ABA2-042D5FD0E452}" type="slidenum">
              <a:rPr lang="en-US" smtClean="0"/>
              <a:t>143</a:t>
            </a:fld>
            <a:endParaRPr lang="en-US" dirty="0"/>
          </a:p>
        </p:txBody>
      </p:sp>
    </p:spTree>
    <p:extLst>
      <p:ext uri="{BB962C8B-B14F-4D97-AF65-F5344CB8AC3E}">
        <p14:creationId xmlns:p14="http://schemas.microsoft.com/office/powerpoint/2010/main" val="1311393514"/>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moment for questions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5B7DE-1198-4F2F-B574-CA8CAE341642}" type="slidenum">
              <a:rPr kumimoji="0" lang="en-US" sz="1500" b="0" i="0" u="none" strike="noStrike" kern="1200" cap="none" spc="0" normalizeH="0" baseline="0" noProof="0" smtClean="0">
                <a:ln>
                  <a:noFill/>
                </a:ln>
                <a:solidFill>
                  <a:srgbClr val="000000"/>
                </a:solidFill>
                <a:effectLst/>
                <a:uLnTx/>
                <a:uFillTx/>
                <a:latin typeface="Constantia" panose="0203060205030603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Tree>
    <p:extLst>
      <p:ext uri="{BB962C8B-B14F-4D97-AF65-F5344CB8AC3E}">
        <p14:creationId xmlns:p14="http://schemas.microsoft.com/office/powerpoint/2010/main" val="312262445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we’ll review applicant forms.</a:t>
            </a:r>
          </a:p>
        </p:txBody>
      </p:sp>
      <p:sp>
        <p:nvSpPr>
          <p:cNvPr id="4" name="Slide Number Placeholder 3"/>
          <p:cNvSpPr>
            <a:spLocks noGrp="1"/>
          </p:cNvSpPr>
          <p:nvPr>
            <p:ph type="sldNum" sz="quarter" idx="5"/>
          </p:nvPr>
        </p:nvSpPr>
        <p:spPr/>
        <p:txBody>
          <a:bodyPr/>
          <a:lstStyle/>
          <a:p>
            <a:fld id="{B045B7DE-1198-4F2F-B574-CA8CAE341642}" type="slidenum">
              <a:rPr lang="en-US" smtClean="0"/>
              <a:t>145</a:t>
            </a:fld>
            <a:endParaRPr lang="en-US" dirty="0"/>
          </a:p>
        </p:txBody>
      </p:sp>
    </p:spTree>
    <p:extLst>
      <p:ext uri="{BB962C8B-B14F-4D97-AF65-F5344CB8AC3E}">
        <p14:creationId xmlns:p14="http://schemas.microsoft.com/office/powerpoint/2010/main" val="277900757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1" name="Rectangle 2"/>
          <p:cNvSpPr>
            <a:spLocks noGrp="1" noRot="1" noChangeAspect="1" noChangeArrowheads="1" noTextEdit="1"/>
          </p:cNvSpPr>
          <p:nvPr>
            <p:ph type="sldImg"/>
          </p:nvPr>
        </p:nvSpPr>
        <p:spPr>
          <a:xfrm>
            <a:off x="458788" y="411163"/>
            <a:ext cx="6397625" cy="3600450"/>
          </a:xfrm>
          <a:ln/>
        </p:spPr>
      </p:sp>
      <p:sp>
        <p:nvSpPr>
          <p:cNvPr id="247812" name="Rectangle 3"/>
          <p:cNvSpPr>
            <a:spLocks noGrp="1" noChangeArrowheads="1"/>
          </p:cNvSpPr>
          <p:nvPr>
            <p:ph type="body" idx="1"/>
          </p:nvPr>
        </p:nvSpPr>
        <p:spPr>
          <a:xfrm>
            <a:off x="425727" y="4182779"/>
            <a:ext cx="6463748" cy="4797372"/>
          </a:xfrm>
          <a:noFill/>
          <a:ln/>
        </p:spPr>
        <p:txBody>
          <a:bodyPr lIns="96061" tIns="48030" rIns="96061" bIns="48030"/>
          <a:lstStyle/>
          <a:p>
            <a:pPr algn="just"/>
            <a:r>
              <a:rPr lang="en-US" dirty="0"/>
              <a:t>Vendors to be authorized through corporate contracts must complete:</a:t>
            </a:r>
          </a:p>
          <a:p>
            <a:pPr algn="just"/>
            <a:r>
              <a:rPr lang="en-US" dirty="0"/>
              <a:t>Application (DHHS 3282) this will be done by the corporate office through the vendor portal and;</a:t>
            </a:r>
          </a:p>
          <a:p>
            <a:pPr algn="just"/>
            <a:r>
              <a:rPr lang="en-US" dirty="0"/>
              <a:t>Verification of Attendance</a:t>
            </a:r>
          </a:p>
          <a:p>
            <a:pPr algn="just"/>
            <a:endParaRPr lang="en-US" dirty="0"/>
          </a:p>
          <a:p>
            <a:pPr algn="just"/>
            <a:r>
              <a:rPr lang="en-US" dirty="0"/>
              <a:t>All other retail stores must receive and complete:</a:t>
            </a:r>
          </a:p>
          <a:p>
            <a:pPr algn="just"/>
            <a:r>
              <a:rPr lang="en-US" dirty="0"/>
              <a:t>Agreement (DHHS 2768) ending date 9/30/2024</a:t>
            </a:r>
          </a:p>
          <a:p>
            <a:pPr algn="just"/>
            <a:r>
              <a:rPr lang="en-US" dirty="0"/>
              <a:t>Terms of the WIC Vendor Agreement</a:t>
            </a:r>
          </a:p>
          <a:p>
            <a:pPr marL="0" marR="0" lvl="0" indent="0" algn="just" defTabSz="1218987" rtl="0" eaLnBrk="1" fontAlgn="auto" latinLnBrk="0" hangingPunct="1">
              <a:lnSpc>
                <a:spcPct val="100000"/>
              </a:lnSpc>
              <a:spcBef>
                <a:spcPts val="0"/>
              </a:spcBef>
              <a:spcAft>
                <a:spcPts val="0"/>
              </a:spcAft>
              <a:buClrTx/>
              <a:buSzTx/>
              <a:buFontTx/>
              <a:buNone/>
              <a:tabLst/>
              <a:defRPr/>
            </a:pPr>
            <a:r>
              <a:rPr lang="en-US" dirty="0"/>
              <a:t>Application (DHHS 3282)</a:t>
            </a:r>
          </a:p>
          <a:p>
            <a:pPr algn="just"/>
            <a:r>
              <a:rPr lang="en-US" dirty="0"/>
              <a:t>Price List (DHHS 2766) </a:t>
            </a:r>
          </a:p>
          <a:p>
            <a:pPr algn="just"/>
            <a:r>
              <a:rPr lang="en-US" dirty="0"/>
              <a:t>Above Fifty-Percent Vendor Self Declaration form</a:t>
            </a:r>
          </a:p>
          <a:p>
            <a:pPr algn="just"/>
            <a:r>
              <a:rPr lang="en-US" dirty="0"/>
              <a:t>Verification of Attendance form</a:t>
            </a:r>
          </a:p>
          <a:p>
            <a:pPr algn="just"/>
            <a:r>
              <a:rPr lang="en-US" dirty="0"/>
              <a:t>We will discuss all these different forms in the following slides.</a:t>
            </a:r>
          </a:p>
          <a:p>
            <a:pPr algn="just"/>
            <a:endParaRPr lang="en-US" dirty="0">
              <a:latin typeface="+mn-lt"/>
            </a:endParaRPr>
          </a:p>
          <a:p>
            <a:pPr algn="just"/>
            <a:endParaRPr lang="en-US" dirty="0">
              <a:latin typeface="+mn-lt"/>
            </a:endParaRPr>
          </a:p>
          <a:p>
            <a:pPr algn="just"/>
            <a:endParaRPr lang="en-US" dirty="0">
              <a:latin typeface="+mn-lt"/>
            </a:endParaRPr>
          </a:p>
          <a:p>
            <a:pPr marL="192414" indent="-192414"/>
            <a:endParaRPr lang="en-US" sz="1000" dirty="0"/>
          </a:p>
        </p:txBody>
      </p:sp>
      <p:sp>
        <p:nvSpPr>
          <p:cNvPr id="2" name="Slide Number Placeholder 1"/>
          <p:cNvSpPr>
            <a:spLocks noGrp="1"/>
          </p:cNvSpPr>
          <p:nvPr>
            <p:ph type="sldNum" sz="quarter" idx="10"/>
          </p:nvPr>
        </p:nvSpPr>
        <p:spPr/>
        <p:txBody>
          <a:bodyPr/>
          <a:lstStyle/>
          <a:p>
            <a:fld id="{277FD931-451E-4B36-ABA2-042D5FD0E452}" type="slidenum">
              <a:rPr lang="en-US" smtClean="0"/>
              <a:t>146</a:t>
            </a:fld>
            <a:endParaRPr lang="en-US" dirty="0"/>
          </a:p>
        </p:txBody>
      </p:sp>
    </p:spTree>
    <p:extLst>
      <p:ext uri="{BB962C8B-B14F-4D97-AF65-F5344CB8AC3E}">
        <p14:creationId xmlns:p14="http://schemas.microsoft.com/office/powerpoint/2010/main" val="141344873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review the completion of vendor forms using DocuSign. These forms will be sent via email so make sure to provide an email address that is monitored daily.</a:t>
            </a:r>
          </a:p>
        </p:txBody>
      </p:sp>
      <p:sp>
        <p:nvSpPr>
          <p:cNvPr id="4" name="Slide Number Placeholder 3"/>
          <p:cNvSpPr>
            <a:spLocks noGrp="1"/>
          </p:cNvSpPr>
          <p:nvPr>
            <p:ph type="sldNum" sz="quarter" idx="5"/>
          </p:nvPr>
        </p:nvSpPr>
        <p:spPr/>
        <p:txBody>
          <a:bodyPr/>
          <a:lstStyle/>
          <a:p>
            <a:fld id="{B045B7DE-1198-4F2F-B574-CA8CAE341642}" type="slidenum">
              <a:rPr lang="en-US" smtClean="0"/>
              <a:t>147</a:t>
            </a:fld>
            <a:endParaRPr lang="en-US" dirty="0"/>
          </a:p>
        </p:txBody>
      </p:sp>
    </p:spTree>
    <p:extLst>
      <p:ext uri="{BB962C8B-B14F-4D97-AF65-F5344CB8AC3E}">
        <p14:creationId xmlns:p14="http://schemas.microsoft.com/office/powerpoint/2010/main" val="2315362097"/>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5" name="Rectangle 2"/>
          <p:cNvSpPr>
            <a:spLocks noGrp="1" noRot="1" noChangeAspect="1" noChangeArrowheads="1" noTextEdit="1"/>
          </p:cNvSpPr>
          <p:nvPr>
            <p:ph type="sldImg"/>
          </p:nvPr>
        </p:nvSpPr>
        <p:spPr>
          <a:xfrm>
            <a:off x="409575" y="708025"/>
            <a:ext cx="6494463" cy="3654425"/>
          </a:xfrm>
          <a:ln/>
        </p:spPr>
      </p:sp>
      <p:sp>
        <p:nvSpPr>
          <p:cNvPr id="248836" name="Rectangle 3"/>
          <p:cNvSpPr>
            <a:spLocks noGrp="1" noChangeArrowheads="1"/>
          </p:cNvSpPr>
          <p:nvPr>
            <p:ph type="body" idx="1"/>
          </p:nvPr>
        </p:nvSpPr>
        <p:spPr>
          <a:xfrm>
            <a:off x="376032" y="4634243"/>
            <a:ext cx="6561482" cy="4386216"/>
          </a:xfrm>
          <a:noFill/>
          <a:ln/>
        </p:spPr>
        <p:txBody>
          <a:bodyPr lIns="96061" tIns="48030" rIns="96061" bIns="48030"/>
          <a:lstStyle/>
          <a:p>
            <a:pPr marL="0" lvl="0" indent="-335255">
              <a:lnSpc>
                <a:spcPct val="80000"/>
              </a:lnSpc>
              <a:spcBef>
                <a:spcPct val="25000"/>
              </a:spcBef>
              <a:buNone/>
            </a:pPr>
            <a:r>
              <a:rPr lang="en-US" sz="1800" dirty="0">
                <a:solidFill>
                  <a:schemeClr val="tx1"/>
                </a:solidFill>
                <a:ea typeface="Tahoma" pitchFamily="34" charset="0"/>
                <a:cs typeface="Tahoma" pitchFamily="34" charset="0"/>
              </a:rPr>
              <a:t>Received through DocuSign</a:t>
            </a:r>
          </a:p>
          <a:p>
            <a:pPr lvl="0">
              <a:lnSpc>
                <a:spcPct val="80000"/>
              </a:lnSpc>
              <a:spcBef>
                <a:spcPct val="25000"/>
              </a:spcBef>
            </a:pPr>
            <a:r>
              <a:rPr lang="en-US" sz="1400" dirty="0">
                <a:solidFill>
                  <a:schemeClr val="tx1"/>
                </a:solidFill>
                <a:ea typeface="Tahoma" pitchFamily="34" charset="0"/>
                <a:cs typeface="Tahoma" pitchFamily="34" charset="0"/>
              </a:rPr>
              <a:t>Agreement (DHHS 2768) ending date 9/30/2024</a:t>
            </a:r>
          </a:p>
          <a:p>
            <a:pPr lvl="0">
              <a:lnSpc>
                <a:spcPct val="80000"/>
              </a:lnSpc>
              <a:spcBef>
                <a:spcPct val="25000"/>
              </a:spcBef>
            </a:pPr>
            <a:r>
              <a:rPr lang="en-US" sz="1400" dirty="0">
                <a:solidFill>
                  <a:schemeClr val="tx1"/>
                </a:solidFill>
                <a:ea typeface="Tahoma" pitchFamily="34" charset="0"/>
                <a:cs typeface="Tahoma" pitchFamily="34" charset="0"/>
              </a:rPr>
              <a:t>Terms of the WIC Vendor Agreement</a:t>
            </a:r>
          </a:p>
          <a:p>
            <a:pPr marL="0" marR="0" lvl="0" indent="0" algn="l" defTabSz="1218987" rtl="0" eaLnBrk="1" fontAlgn="auto" latinLnBrk="0" hangingPunct="1">
              <a:lnSpc>
                <a:spcPct val="80000"/>
              </a:lnSpc>
              <a:spcBef>
                <a:spcPct val="25000"/>
              </a:spcBef>
              <a:spcAft>
                <a:spcPts val="0"/>
              </a:spcAft>
              <a:buClrTx/>
              <a:buSzTx/>
              <a:buFontTx/>
              <a:buNone/>
              <a:tabLst/>
              <a:defRPr/>
            </a:pPr>
            <a:r>
              <a:rPr lang="en-US" sz="1400" dirty="0">
                <a:solidFill>
                  <a:schemeClr val="tx1"/>
                </a:solidFill>
                <a:ea typeface="Tahoma" pitchFamily="34" charset="0"/>
                <a:cs typeface="Tahoma" pitchFamily="34" charset="0"/>
              </a:rPr>
              <a:t>Application (DHHS 3282)</a:t>
            </a:r>
          </a:p>
          <a:p>
            <a:pPr lvl="0">
              <a:lnSpc>
                <a:spcPct val="80000"/>
              </a:lnSpc>
              <a:spcBef>
                <a:spcPct val="25000"/>
              </a:spcBef>
            </a:pPr>
            <a:r>
              <a:rPr lang="en-US" sz="1400" dirty="0">
                <a:solidFill>
                  <a:schemeClr val="tx1"/>
                </a:solidFill>
                <a:ea typeface="Tahoma" pitchFamily="34" charset="0"/>
                <a:cs typeface="Tahoma" pitchFamily="34" charset="0"/>
              </a:rPr>
              <a:t>Price List (DHHS 2766) </a:t>
            </a:r>
          </a:p>
          <a:p>
            <a:pPr lvl="0">
              <a:lnSpc>
                <a:spcPct val="80000"/>
              </a:lnSpc>
              <a:spcBef>
                <a:spcPct val="25000"/>
              </a:spcBef>
            </a:pPr>
            <a:r>
              <a:rPr lang="en-US" sz="1400" dirty="0">
                <a:solidFill>
                  <a:schemeClr val="tx1"/>
                </a:solidFill>
                <a:ea typeface="Tahoma" pitchFamily="34" charset="0"/>
                <a:cs typeface="Tahoma" pitchFamily="34" charset="0"/>
              </a:rPr>
              <a:t>Above Fifty-Percent Vendor Self Declaration form</a:t>
            </a:r>
          </a:p>
          <a:p>
            <a:pPr marL="0" lvl="0" indent="-335255">
              <a:lnSpc>
                <a:spcPct val="80000"/>
              </a:lnSpc>
              <a:spcBef>
                <a:spcPct val="25000"/>
              </a:spcBef>
              <a:buNone/>
            </a:pPr>
            <a:endParaRPr lang="en-US" sz="1800" dirty="0">
              <a:solidFill>
                <a:schemeClr val="tx1"/>
              </a:solidFill>
              <a:ea typeface="Tahoma" pitchFamily="34" charset="0"/>
              <a:cs typeface="Tahoma" pitchFamily="34" charset="0"/>
            </a:endParaRPr>
          </a:p>
          <a:p>
            <a:pPr marL="0" lvl="0" indent="-335255">
              <a:lnSpc>
                <a:spcPct val="80000"/>
              </a:lnSpc>
              <a:spcBef>
                <a:spcPct val="25000"/>
              </a:spcBef>
              <a:buNone/>
            </a:pPr>
            <a:r>
              <a:rPr lang="en-US" sz="1800" dirty="0">
                <a:solidFill>
                  <a:schemeClr val="tx1"/>
                </a:solidFill>
                <a:ea typeface="Tahoma" pitchFamily="34" charset="0"/>
                <a:cs typeface="Tahoma" pitchFamily="34" charset="0"/>
              </a:rPr>
              <a:t>Received from Local Agency</a:t>
            </a:r>
          </a:p>
          <a:p>
            <a:pPr lvl="0">
              <a:lnSpc>
                <a:spcPct val="80000"/>
              </a:lnSpc>
              <a:spcBef>
                <a:spcPct val="25000"/>
              </a:spcBef>
            </a:pPr>
            <a:r>
              <a:rPr lang="en-US" sz="1400" dirty="0">
                <a:solidFill>
                  <a:schemeClr val="tx1"/>
                </a:solidFill>
                <a:ea typeface="Tahoma" pitchFamily="34" charset="0"/>
                <a:cs typeface="Tahoma" pitchFamily="34" charset="0"/>
              </a:rPr>
              <a:t>Verification of Attendance to be completed in blue or black ink</a:t>
            </a:r>
          </a:p>
          <a:p>
            <a:pPr lvl="0">
              <a:lnSpc>
                <a:spcPct val="80000"/>
              </a:lnSpc>
              <a:spcBef>
                <a:spcPct val="25000"/>
              </a:spcBef>
            </a:pPr>
            <a:r>
              <a:rPr lang="en-US" dirty="0">
                <a:ea typeface="Tahoma" pitchFamily="34" charset="0"/>
                <a:cs typeface="Tahoma" pitchFamily="34" charset="0"/>
              </a:rPr>
              <a:t>Email form</a:t>
            </a:r>
            <a:endParaRPr lang="en-US" sz="1400" dirty="0">
              <a:solidFill>
                <a:schemeClr val="tx1"/>
              </a:solidFill>
              <a:ea typeface="Tahoma" pitchFamily="34" charset="0"/>
              <a:cs typeface="Tahoma" pitchFamily="34" charset="0"/>
            </a:endParaRPr>
          </a:p>
          <a:p>
            <a:pPr algn="just"/>
            <a:endParaRPr lang="en-US" dirty="0">
              <a:latin typeface="+mn-lt"/>
            </a:endParaRPr>
          </a:p>
          <a:p>
            <a:pPr algn="just"/>
            <a:r>
              <a:rPr lang="en-US" dirty="0"/>
              <a:t>Samples of forms and instructions for completing each can be found in your Vendor Manual.</a:t>
            </a:r>
          </a:p>
          <a:p>
            <a:pPr algn="just"/>
            <a:endParaRPr lang="en-US" dirty="0"/>
          </a:p>
          <a:p>
            <a:pPr algn="just"/>
            <a:r>
              <a:rPr lang="en-US" dirty="0"/>
              <a:t>Remember, all forms should be complete and accurate. If you have questions, please ask.</a:t>
            </a:r>
          </a:p>
          <a:p>
            <a:pPr algn="just"/>
            <a:endParaRPr lang="en-US" dirty="0">
              <a:latin typeface="+mn-lt"/>
            </a:endParaRPr>
          </a:p>
          <a:p>
            <a:pPr algn="just"/>
            <a:endParaRPr lang="en-US" dirty="0">
              <a:latin typeface="+mn-lt"/>
            </a:endParaRPr>
          </a:p>
          <a:p>
            <a:pPr algn="just"/>
            <a:endParaRPr lang="en-US" dirty="0">
              <a:latin typeface="+mn-lt"/>
            </a:endParaRPr>
          </a:p>
          <a:p>
            <a:pPr algn="just"/>
            <a:endParaRPr lang="en-US" dirty="0"/>
          </a:p>
        </p:txBody>
      </p:sp>
      <p:sp>
        <p:nvSpPr>
          <p:cNvPr id="2" name="Slide Number Placeholder 1"/>
          <p:cNvSpPr>
            <a:spLocks noGrp="1"/>
          </p:cNvSpPr>
          <p:nvPr>
            <p:ph type="sldNum" sz="quarter" idx="10"/>
          </p:nvPr>
        </p:nvSpPr>
        <p:spPr/>
        <p:txBody>
          <a:bodyPr/>
          <a:lstStyle/>
          <a:p>
            <a:fld id="{277FD931-451E-4B36-ABA2-042D5FD0E452}" type="slidenum">
              <a:rPr lang="en-US" smtClean="0"/>
              <a:t>148</a:t>
            </a:fld>
            <a:endParaRPr lang="en-US" dirty="0"/>
          </a:p>
        </p:txBody>
      </p:sp>
    </p:spTree>
    <p:extLst>
      <p:ext uri="{BB962C8B-B14F-4D97-AF65-F5344CB8AC3E}">
        <p14:creationId xmlns:p14="http://schemas.microsoft.com/office/powerpoint/2010/main" val="97318488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receive an email from the State Agency via DocuSign. This is a general idea of what the email will look like once received. You will click on the Review Documents button.</a:t>
            </a:r>
          </a:p>
        </p:txBody>
      </p:sp>
      <p:sp>
        <p:nvSpPr>
          <p:cNvPr id="4" name="Slide Number Placeholder 3"/>
          <p:cNvSpPr>
            <a:spLocks noGrp="1"/>
          </p:cNvSpPr>
          <p:nvPr>
            <p:ph type="sldNum" sz="quarter" idx="5"/>
          </p:nvPr>
        </p:nvSpPr>
        <p:spPr/>
        <p:txBody>
          <a:bodyPr/>
          <a:lstStyle/>
          <a:p>
            <a:fld id="{26E3A1FA-8E35-4319-B52D-F8125B70DEE7}" type="slidenum">
              <a:rPr lang="en-US" smtClean="0"/>
              <a:t>149</a:t>
            </a:fld>
            <a:endParaRPr lang="en-US"/>
          </a:p>
        </p:txBody>
      </p:sp>
    </p:spTree>
    <p:extLst>
      <p:ext uri="{BB962C8B-B14F-4D97-AF65-F5344CB8AC3E}">
        <p14:creationId xmlns:p14="http://schemas.microsoft.com/office/powerpoint/2010/main" val="5902318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3" name="Rectangle 9"/>
          <p:cNvSpPr>
            <a:spLocks noGrp="1" noRot="1" noChangeAspect="1" noChangeArrowheads="1" noTextEdit="1"/>
          </p:cNvSpPr>
          <p:nvPr>
            <p:ph type="sldImg"/>
          </p:nvPr>
        </p:nvSpPr>
        <p:spPr>
          <a:ln/>
        </p:spPr>
      </p:sp>
      <p:sp>
        <p:nvSpPr>
          <p:cNvPr id="148484" name="Rectangle 10"/>
          <p:cNvSpPr>
            <a:spLocks noGrp="1" noChangeArrowheads="1"/>
          </p:cNvSpPr>
          <p:nvPr>
            <p:ph type="body" idx="1"/>
          </p:nvPr>
        </p:nvSpPr>
        <p:spPr>
          <a:xfrm>
            <a:off x="458787" y="4400553"/>
            <a:ext cx="6397625" cy="2686047"/>
          </a:xfrm>
          <a:noFill/>
          <a:ln/>
        </p:spPr>
        <p:txBody>
          <a:bodyPr/>
          <a:lstStyle/>
          <a:p>
            <a:pPr algn="just">
              <a:buFontTx/>
              <a:buNone/>
            </a:pPr>
            <a:r>
              <a:rPr lang="en-US" dirty="0"/>
              <a:t>Again, there are two methods to assign peer groups, store type and geography, which is initially done at time of authorization.
Store type: this is the first method and is applied before all others. It affects chain stores, stores under corporate agreement, military commissaries and free-standing pharmacies. 
Geography: defined as either an urban or non-urban location
Photo Credit: CashRegister_Fotolia_8598503_Subscription_L.jpg</a:t>
            </a:r>
            <a:r>
              <a:rPr lang="en-US" dirty="0">
                <a:latin typeface="+mn-lt"/>
              </a:rPr>
              <a:t>
</a:t>
            </a:r>
            <a:endParaRPr lang="en-US" dirty="0"/>
          </a:p>
        </p:txBody>
      </p:sp>
      <p:sp>
        <p:nvSpPr>
          <p:cNvPr id="2" name="Slide Number Placeholder 1"/>
          <p:cNvSpPr>
            <a:spLocks noGrp="1"/>
          </p:cNvSpPr>
          <p:nvPr>
            <p:ph type="sldNum" sz="quarter" idx="10"/>
          </p:nvPr>
        </p:nvSpPr>
        <p:spPr/>
        <p:txBody>
          <a:bodyPr/>
          <a:lstStyle/>
          <a:p>
            <a:fld id="{277FD931-451E-4B36-ABA2-042D5FD0E452}" type="slidenum">
              <a:rPr lang="en-US" smtClean="0"/>
              <a:t>15</a:t>
            </a:fld>
            <a:endParaRPr lang="en-US" dirty="0"/>
          </a:p>
        </p:txBody>
      </p:sp>
    </p:spTree>
    <p:extLst>
      <p:ext uri="{BB962C8B-B14F-4D97-AF65-F5344CB8AC3E}">
        <p14:creationId xmlns:p14="http://schemas.microsoft.com/office/powerpoint/2010/main" val="179090812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clicked on Review Documents, this screen will open. Click the continue button to review and complete the reauthorization documents.</a:t>
            </a:r>
          </a:p>
        </p:txBody>
      </p:sp>
      <p:sp>
        <p:nvSpPr>
          <p:cNvPr id="4" name="Slide Number Placeholder 3"/>
          <p:cNvSpPr>
            <a:spLocks noGrp="1"/>
          </p:cNvSpPr>
          <p:nvPr>
            <p:ph type="sldNum" sz="quarter" idx="5"/>
          </p:nvPr>
        </p:nvSpPr>
        <p:spPr/>
        <p:txBody>
          <a:bodyPr/>
          <a:lstStyle/>
          <a:p>
            <a:fld id="{26E3A1FA-8E35-4319-B52D-F8125B70DEE7}" type="slidenum">
              <a:rPr lang="en-US" smtClean="0"/>
              <a:t>150</a:t>
            </a:fld>
            <a:endParaRPr lang="en-US"/>
          </a:p>
        </p:txBody>
      </p:sp>
    </p:spTree>
    <p:extLst>
      <p:ext uri="{BB962C8B-B14F-4D97-AF65-F5344CB8AC3E}">
        <p14:creationId xmlns:p14="http://schemas.microsoft.com/office/powerpoint/2010/main" val="4270427226"/>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Red boxes will appear on the fields required for vendor applicant completion. </a:t>
            </a:r>
          </a:p>
          <a:p>
            <a:pPr marL="0" indent="0">
              <a:buFont typeface="Arial" panose="020B0604020202020204" pitchFamily="34" charset="0"/>
              <a:buNone/>
            </a:pPr>
            <a:r>
              <a:rPr lang="en-US" b="1" dirty="0"/>
              <a:t>NOTE: </a:t>
            </a:r>
            <a:r>
              <a:rPr lang="en-US" dirty="0"/>
              <a:t>Vendors cannot enter information in fields designated for any other role except those meant for vendors.</a:t>
            </a:r>
          </a:p>
        </p:txBody>
      </p:sp>
      <p:sp>
        <p:nvSpPr>
          <p:cNvPr id="4" name="Slide Number Placeholder 3"/>
          <p:cNvSpPr>
            <a:spLocks noGrp="1"/>
          </p:cNvSpPr>
          <p:nvPr>
            <p:ph type="sldNum" sz="quarter" idx="5"/>
          </p:nvPr>
        </p:nvSpPr>
        <p:spPr/>
        <p:txBody>
          <a:bodyPr/>
          <a:lstStyle/>
          <a:p>
            <a:fld id="{26E3A1FA-8E35-4319-B52D-F8125B70DEE7}" type="slidenum">
              <a:rPr lang="en-US" smtClean="0"/>
              <a:t>151</a:t>
            </a:fld>
            <a:endParaRPr lang="en-US"/>
          </a:p>
        </p:txBody>
      </p:sp>
    </p:spTree>
    <p:extLst>
      <p:ext uri="{BB962C8B-B14F-4D97-AF65-F5344CB8AC3E}">
        <p14:creationId xmlns:p14="http://schemas.microsoft.com/office/powerpoint/2010/main" val="327572218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first click on the Sign button, the adopt your signature screen will appear.  You have the option to type your name and initials and change the style to look more like your handwritten signature. There is also an option to draw or “write” your signature by selecting the draw tab and using the mouse. Lastly, you have the option to upload a clear picture of their signature for use although, the first option may be best.</a:t>
            </a:r>
          </a:p>
          <a:p>
            <a:endParaRPr lang="en-US" dirty="0"/>
          </a:p>
          <a:p>
            <a:r>
              <a:rPr lang="en-US" dirty="0"/>
              <a:t>Once you have completed their signature and initials, click the adopt and sign button. Your signature will then appear in the space designated Sign.</a:t>
            </a:r>
          </a:p>
        </p:txBody>
      </p:sp>
      <p:sp>
        <p:nvSpPr>
          <p:cNvPr id="4" name="Slide Number Placeholder 3"/>
          <p:cNvSpPr>
            <a:spLocks noGrp="1"/>
          </p:cNvSpPr>
          <p:nvPr>
            <p:ph type="sldNum" sz="quarter" idx="5"/>
          </p:nvPr>
        </p:nvSpPr>
        <p:spPr/>
        <p:txBody>
          <a:bodyPr/>
          <a:lstStyle/>
          <a:p>
            <a:fld id="{26E3A1FA-8E35-4319-B52D-F8125B70DEE7}" type="slidenum">
              <a:rPr lang="en-US" smtClean="0"/>
              <a:t>152</a:t>
            </a:fld>
            <a:endParaRPr lang="en-US"/>
          </a:p>
        </p:txBody>
      </p:sp>
    </p:spTree>
    <p:extLst>
      <p:ext uri="{BB962C8B-B14F-4D97-AF65-F5344CB8AC3E}">
        <p14:creationId xmlns:p14="http://schemas.microsoft.com/office/powerpoint/2010/main" val="2903377496"/>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signature and initials have been adopted, when you click any space labeled sign or initial, the adopted signature will appear.</a:t>
            </a:r>
          </a:p>
        </p:txBody>
      </p:sp>
      <p:sp>
        <p:nvSpPr>
          <p:cNvPr id="4" name="Slide Number Placeholder 3"/>
          <p:cNvSpPr>
            <a:spLocks noGrp="1"/>
          </p:cNvSpPr>
          <p:nvPr>
            <p:ph type="sldNum" sz="quarter" idx="5"/>
          </p:nvPr>
        </p:nvSpPr>
        <p:spPr/>
        <p:txBody>
          <a:bodyPr/>
          <a:lstStyle/>
          <a:p>
            <a:fld id="{26E3A1FA-8E35-4319-B52D-F8125B70DEE7}" type="slidenum">
              <a:rPr lang="en-US" smtClean="0"/>
              <a:t>153</a:t>
            </a:fld>
            <a:endParaRPr lang="en-US"/>
          </a:p>
        </p:txBody>
      </p:sp>
    </p:spTree>
    <p:extLst>
      <p:ext uri="{BB962C8B-B14F-4D97-AF65-F5344CB8AC3E}">
        <p14:creationId xmlns:p14="http://schemas.microsoft.com/office/powerpoint/2010/main" val="2369316237"/>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certain fields that will only trigger once specific fields have been clicked. The blue arrow at question 13 shows that the check box for Integrated has been checked. Due to this, the sub questions and corresponding fields have now been highlighted. The value-added reseller is not highlighted in red because this is an optional field, as you see, the value added reseller only needs to be answered if applicable.</a:t>
            </a:r>
          </a:p>
          <a:p>
            <a:endParaRPr lang="en-US" dirty="0"/>
          </a:p>
          <a:p>
            <a:r>
              <a:rPr lang="en-US" dirty="0"/>
              <a:t>The green arrow at question 14 shows a drop down option. This is to ensure you only choose state approved sources. The same is available for question 15.</a:t>
            </a:r>
          </a:p>
        </p:txBody>
      </p:sp>
      <p:sp>
        <p:nvSpPr>
          <p:cNvPr id="4" name="Slide Number Placeholder 3"/>
          <p:cNvSpPr>
            <a:spLocks noGrp="1"/>
          </p:cNvSpPr>
          <p:nvPr>
            <p:ph type="sldNum" sz="quarter" idx="5"/>
          </p:nvPr>
        </p:nvSpPr>
        <p:spPr/>
        <p:txBody>
          <a:bodyPr/>
          <a:lstStyle/>
          <a:p>
            <a:fld id="{26E3A1FA-8E35-4319-B52D-F8125B70DEE7}" type="slidenum">
              <a:rPr lang="en-US" smtClean="0"/>
              <a:t>154</a:t>
            </a:fld>
            <a:endParaRPr lang="en-US"/>
          </a:p>
        </p:txBody>
      </p:sp>
    </p:spTree>
    <p:extLst>
      <p:ext uri="{BB962C8B-B14F-4D97-AF65-F5344CB8AC3E}">
        <p14:creationId xmlns:p14="http://schemas.microsoft.com/office/powerpoint/2010/main" val="4024588454"/>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gone through all documents and completed all required fields, they will be able to click the “Finish” button.</a:t>
            </a:r>
          </a:p>
        </p:txBody>
      </p:sp>
      <p:sp>
        <p:nvSpPr>
          <p:cNvPr id="4" name="Slide Number Placeholder 3"/>
          <p:cNvSpPr>
            <a:spLocks noGrp="1"/>
          </p:cNvSpPr>
          <p:nvPr>
            <p:ph type="sldNum" sz="quarter" idx="5"/>
          </p:nvPr>
        </p:nvSpPr>
        <p:spPr/>
        <p:txBody>
          <a:bodyPr/>
          <a:lstStyle/>
          <a:p>
            <a:fld id="{26E3A1FA-8E35-4319-B52D-F8125B70DEE7}" type="slidenum">
              <a:rPr lang="en-US" smtClean="0"/>
              <a:t>155</a:t>
            </a:fld>
            <a:endParaRPr lang="en-US"/>
          </a:p>
        </p:txBody>
      </p:sp>
    </p:spTree>
    <p:extLst>
      <p:ext uri="{BB962C8B-B14F-4D97-AF65-F5344CB8AC3E}">
        <p14:creationId xmlns:p14="http://schemas.microsoft.com/office/powerpoint/2010/main" val="3632290277"/>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completed your required fields and click finish, this screen may appear. You can select </a:t>
            </a:r>
            <a:r>
              <a:rPr lang="en-US" b="1" dirty="0"/>
              <a:t>No Thanks.</a:t>
            </a:r>
            <a:r>
              <a:rPr lang="en-US" dirty="0"/>
              <a:t> All parties will receive a copy once all parties involved have signed. </a:t>
            </a:r>
          </a:p>
        </p:txBody>
      </p:sp>
      <p:sp>
        <p:nvSpPr>
          <p:cNvPr id="4" name="Slide Number Placeholder 3"/>
          <p:cNvSpPr>
            <a:spLocks noGrp="1"/>
          </p:cNvSpPr>
          <p:nvPr>
            <p:ph type="sldNum" sz="quarter" idx="5"/>
          </p:nvPr>
        </p:nvSpPr>
        <p:spPr/>
        <p:txBody>
          <a:bodyPr/>
          <a:lstStyle/>
          <a:p>
            <a:fld id="{26E3A1FA-8E35-4319-B52D-F8125B70DEE7}" type="slidenum">
              <a:rPr lang="en-US" smtClean="0"/>
              <a:t>156</a:t>
            </a:fld>
            <a:endParaRPr lang="en-US"/>
          </a:p>
        </p:txBody>
      </p:sp>
    </p:spTree>
    <p:extLst>
      <p:ext uri="{BB962C8B-B14F-4D97-AF65-F5344CB8AC3E}">
        <p14:creationId xmlns:p14="http://schemas.microsoft.com/office/powerpoint/2010/main" val="871484036"/>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9" name="Rectangle 2"/>
          <p:cNvSpPr>
            <a:spLocks noGrp="1" noRot="1" noChangeAspect="1" noChangeArrowheads="1" noTextEdit="1"/>
          </p:cNvSpPr>
          <p:nvPr>
            <p:ph type="sldImg"/>
          </p:nvPr>
        </p:nvSpPr>
        <p:spPr>
          <a:xfrm>
            <a:off x="409575" y="708025"/>
            <a:ext cx="6494463" cy="3654425"/>
          </a:xfrm>
          <a:ln/>
        </p:spPr>
      </p:sp>
      <p:sp>
        <p:nvSpPr>
          <p:cNvPr id="249860" name="Rectangle 3"/>
          <p:cNvSpPr>
            <a:spLocks noGrp="1" noChangeArrowheads="1"/>
          </p:cNvSpPr>
          <p:nvPr>
            <p:ph type="body" idx="1"/>
          </p:nvPr>
        </p:nvSpPr>
        <p:spPr>
          <a:xfrm>
            <a:off x="376031" y="4634243"/>
            <a:ext cx="6561483" cy="4386216"/>
          </a:xfrm>
          <a:noFill/>
          <a:ln/>
        </p:spPr>
        <p:txBody>
          <a:bodyPr lIns="96061" tIns="48030" rIns="96061" bIns="48030"/>
          <a:lstStyle/>
          <a:p>
            <a:pPr algn="just"/>
            <a:r>
              <a:rPr lang="en-US" dirty="0"/>
              <a:t>All vendor applicants must complete this form.</a:t>
            </a:r>
          </a:p>
          <a:p>
            <a:pPr algn="just"/>
            <a:endParaRPr lang="en-US" dirty="0"/>
          </a:p>
          <a:p>
            <a:pPr algn="just"/>
            <a:r>
              <a:rPr lang="en-US" dirty="0"/>
              <a:t>The store owner or officer must complete and sign this form.</a:t>
            </a:r>
          </a:p>
          <a:p>
            <a:pPr algn="just"/>
            <a:endParaRPr lang="en-US" dirty="0"/>
          </a:p>
          <a:p>
            <a:pPr algn="just"/>
            <a:r>
              <a:rPr lang="en-US" dirty="0"/>
              <a:t>Do not leave blanks, do not use “N/A” or “same as above”.</a:t>
            </a:r>
          </a:p>
          <a:p>
            <a:pPr algn="just"/>
            <a:endParaRPr lang="en-US" dirty="0"/>
          </a:p>
          <a:p>
            <a:pPr algn="just"/>
            <a:r>
              <a:rPr lang="en-US" dirty="0"/>
              <a:t>At the top of each page is a place to write in the store name. Make sure that the name is listed the same way on all pages and is consistent between forms.</a:t>
            </a:r>
          </a:p>
          <a:p>
            <a:pPr algn="just"/>
            <a:endParaRPr lang="en-US" dirty="0"/>
          </a:p>
          <a:p>
            <a:pPr algn="just"/>
            <a:endParaRPr lang="en-US" dirty="0"/>
          </a:p>
          <a:p>
            <a:pPr algn="just"/>
            <a:endParaRPr lang="en-US" dirty="0"/>
          </a:p>
          <a:p>
            <a:pPr algn="just"/>
            <a:r>
              <a:rPr lang="en-US" dirty="0"/>
              <a:t>Note to speaker: All questions on application should be reviewed!</a:t>
            </a:r>
            <a:endParaRPr lang="en-US" b="1" dirty="0">
              <a:solidFill>
                <a:srgbClr val="D31145"/>
              </a:solidFill>
            </a:endParaRPr>
          </a:p>
        </p:txBody>
      </p:sp>
      <p:sp>
        <p:nvSpPr>
          <p:cNvPr id="2" name="Slide Number Placeholder 1"/>
          <p:cNvSpPr>
            <a:spLocks noGrp="1"/>
          </p:cNvSpPr>
          <p:nvPr>
            <p:ph type="sldNum" sz="quarter" idx="10"/>
          </p:nvPr>
        </p:nvSpPr>
        <p:spPr/>
        <p:txBody>
          <a:bodyPr/>
          <a:lstStyle/>
          <a:p>
            <a:fld id="{277FD931-451E-4B36-ABA2-042D5FD0E452}" type="slidenum">
              <a:rPr lang="en-US" smtClean="0"/>
              <a:t>157</a:t>
            </a:fld>
            <a:endParaRPr lang="en-US" dirty="0"/>
          </a:p>
        </p:txBody>
      </p:sp>
    </p:spTree>
    <p:extLst>
      <p:ext uri="{BB962C8B-B14F-4D97-AF65-F5344CB8AC3E}">
        <p14:creationId xmlns:p14="http://schemas.microsoft.com/office/powerpoint/2010/main" val="3696875775"/>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3" name="Rectangle 8"/>
          <p:cNvSpPr>
            <a:spLocks noGrp="1" noRot="1" noChangeAspect="1" noChangeArrowheads="1" noTextEdit="1"/>
          </p:cNvSpPr>
          <p:nvPr>
            <p:ph type="sldImg"/>
          </p:nvPr>
        </p:nvSpPr>
        <p:spPr>
          <a:ln/>
        </p:spPr>
      </p:sp>
      <p:sp>
        <p:nvSpPr>
          <p:cNvPr id="250884" name="Rectangle 9"/>
          <p:cNvSpPr>
            <a:spLocks noGrp="1" noChangeArrowheads="1"/>
          </p:cNvSpPr>
          <p:nvPr>
            <p:ph type="body" idx="1"/>
          </p:nvPr>
        </p:nvSpPr>
        <p:spPr>
          <a:xfrm>
            <a:off x="425727" y="4560570"/>
            <a:ext cx="6463747" cy="4320540"/>
          </a:xfrm>
          <a:noFill/>
          <a:ln/>
        </p:spPr>
        <p:txBody>
          <a:bodyPr/>
          <a:lstStyle/>
          <a:p>
            <a:pPr algn="just">
              <a:buFontTx/>
              <a:buNone/>
            </a:pPr>
            <a:r>
              <a:rPr lang="en-US" dirty="0"/>
              <a:t>A few notes about specific questions….</a:t>
            </a:r>
          </a:p>
          <a:p>
            <a:pPr algn="just">
              <a:buFontTx/>
              <a:buNone/>
            </a:pPr>
            <a:r>
              <a:rPr lang="en-US" dirty="0"/>
              <a:t>Question #’s 1-2: this is for the store mailing address, physical address and directions to the store. </a:t>
            </a:r>
          </a:p>
          <a:p>
            <a:pPr algn="just">
              <a:buFontTx/>
              <a:buNone/>
            </a:pPr>
            <a:endParaRPr lang="en-US" dirty="0"/>
          </a:p>
          <a:p>
            <a:pPr algn="just">
              <a:buFontTx/>
              <a:buNone/>
            </a:pPr>
            <a:r>
              <a:rPr lang="en-US" dirty="0"/>
              <a:t>Question 3 – Check whether the store has internet access. Answer yes or no</a:t>
            </a:r>
          </a:p>
          <a:p>
            <a:pPr algn="just">
              <a:buFontTx/>
              <a:buNone/>
            </a:pPr>
            <a:endParaRPr lang="en-US" dirty="0"/>
          </a:p>
          <a:p>
            <a:pPr algn="just">
              <a:buFontTx/>
              <a:buNone/>
            </a:pPr>
            <a:r>
              <a:rPr lang="en-US" dirty="0"/>
              <a:t>Question 4 – Provide email address</a:t>
            </a:r>
          </a:p>
          <a:p>
            <a:pPr algn="just">
              <a:buFontTx/>
              <a:buNone/>
            </a:pPr>
            <a:endParaRPr lang="en-US" dirty="0"/>
          </a:p>
          <a:p>
            <a:pPr algn="just">
              <a:buFontTx/>
              <a:buNone/>
            </a:pPr>
            <a:r>
              <a:rPr lang="en-US" dirty="0"/>
              <a:t>Question 5 - Provide your seven-digit SNAP permit number.</a:t>
            </a:r>
          </a:p>
          <a:p>
            <a:pPr algn="just">
              <a:buFontTx/>
              <a:buNone/>
            </a:pPr>
            <a:endParaRPr lang="en-US" dirty="0"/>
          </a:p>
          <a:p>
            <a:pPr algn="just">
              <a:buFontTx/>
              <a:buNone/>
            </a:pPr>
            <a:r>
              <a:rPr lang="en-US" dirty="0"/>
              <a:t>Question 6 - Provide your store’s Federal Tax ID number</a:t>
            </a:r>
          </a:p>
          <a:p>
            <a:pPr algn="just">
              <a:buFontTx/>
              <a:buNone/>
            </a:pPr>
            <a:endParaRPr lang="en-US" dirty="0"/>
          </a:p>
          <a:p>
            <a:pPr algn="just">
              <a:buFontTx/>
              <a:buNone/>
            </a:pPr>
            <a:r>
              <a:rPr lang="en-US" dirty="0"/>
              <a:t>Question 7 - Only one (1) block must be checked. Classification must be consistent with the Vendor Agreement. Check appropriate block that applies to store's setup. Refer to Application instructions for brief definitions.</a:t>
            </a:r>
          </a:p>
          <a:p>
            <a:pPr algn="just"/>
            <a:endParaRPr lang="en-US" dirty="0">
              <a:latin typeface="+mn-lt"/>
            </a:endParaRPr>
          </a:p>
        </p:txBody>
      </p:sp>
      <p:sp>
        <p:nvSpPr>
          <p:cNvPr id="2" name="Slide Number Placeholder 1"/>
          <p:cNvSpPr>
            <a:spLocks noGrp="1"/>
          </p:cNvSpPr>
          <p:nvPr>
            <p:ph type="sldNum" sz="quarter" idx="10"/>
          </p:nvPr>
        </p:nvSpPr>
        <p:spPr/>
        <p:txBody>
          <a:bodyPr/>
          <a:lstStyle/>
          <a:p>
            <a:fld id="{277FD931-451E-4B36-ABA2-042D5FD0E452}" type="slidenum">
              <a:rPr lang="en-US" smtClean="0"/>
              <a:t>158</a:t>
            </a:fld>
            <a:endParaRPr lang="en-US" dirty="0"/>
          </a:p>
        </p:txBody>
      </p:sp>
    </p:spTree>
    <p:extLst>
      <p:ext uri="{BB962C8B-B14F-4D97-AF65-F5344CB8AC3E}">
        <p14:creationId xmlns:p14="http://schemas.microsoft.com/office/powerpoint/2010/main" val="2568932829"/>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1" name="Rectangle 8"/>
          <p:cNvSpPr>
            <a:spLocks noGrp="1" noRot="1" noChangeAspect="1" noChangeArrowheads="1" noTextEdit="1"/>
          </p:cNvSpPr>
          <p:nvPr>
            <p:ph type="sldImg"/>
          </p:nvPr>
        </p:nvSpPr>
        <p:spPr>
          <a:ln/>
        </p:spPr>
      </p:sp>
      <p:sp>
        <p:nvSpPr>
          <p:cNvPr id="252932" name="Rectangle 9"/>
          <p:cNvSpPr>
            <a:spLocks noGrp="1" noChangeArrowheads="1"/>
          </p:cNvSpPr>
          <p:nvPr>
            <p:ph type="body" idx="1"/>
          </p:nvPr>
        </p:nvSpPr>
        <p:spPr>
          <a:xfrm>
            <a:off x="413928" y="4630251"/>
            <a:ext cx="6457245" cy="4798037"/>
          </a:xfrm>
          <a:noFill/>
          <a:ln/>
        </p:spPr>
        <p:txBody>
          <a:bodyPr>
            <a:noAutofit/>
          </a:bodyPr>
          <a:lstStyle/>
          <a:p>
            <a:pPr algn="just"/>
            <a:r>
              <a:rPr lang="en-US" dirty="0"/>
              <a:t>Question 8 - Check only one (1) type of ownership. Use the one most appropriate. Example: If two people own a business and the store is incorporated or an LLC, the type of store is corporation or LLC even though there is a partnership formed. Provide the name, physical address and phone number of the corporation or LLC the store is registered under.</a:t>
            </a:r>
          </a:p>
          <a:p>
            <a:pPr algn="just"/>
            <a:endParaRPr lang="en-US" dirty="0"/>
          </a:p>
          <a:p>
            <a:pPr algn="just"/>
            <a:r>
              <a:rPr lang="en-US" dirty="0"/>
              <a:t>Question 9 - Provide all the hours that the store is open for business. Indicate AM or PM for opening and closing times. Remember that 12PM is noon and 12AM is midnight. As part of selection criteria, the store needs to be open 6 days a week for at least 40 hours per week.</a:t>
            </a:r>
          </a:p>
          <a:p>
            <a:pPr algn="just"/>
            <a:endParaRPr lang="en-US" dirty="0"/>
          </a:p>
          <a:p>
            <a:pPr algn="just"/>
            <a:r>
              <a:rPr lang="en-US" dirty="0"/>
              <a:t>Question 10 – Amount of Store’s Annual Food Sales: Provide the yearly dollar amount of SNAP sales. If this is a new store, projected sales must be given based on the business conducted prior to purchase.</a:t>
            </a:r>
          </a:p>
          <a:p>
            <a:pPr algn="just"/>
            <a:endParaRPr lang="en-US" dirty="0"/>
          </a:p>
          <a:p>
            <a:pPr algn="just"/>
            <a:r>
              <a:rPr lang="en-US" dirty="0"/>
              <a:t>Question 11 - Annual Food Sales: Provide the yearly dollar amount of food sales only. If this is a new store, projected sales must be given based on the business conducted prior to purchase.</a:t>
            </a:r>
          </a:p>
          <a:p>
            <a:pPr algn="just"/>
            <a:endParaRPr lang="en-US" dirty="0"/>
          </a:p>
          <a:p>
            <a:pPr algn="just"/>
            <a:r>
              <a:rPr lang="en-US" dirty="0"/>
              <a:t>Question 12 – Provide the total number of cash registers in the store</a:t>
            </a:r>
          </a:p>
          <a:p>
            <a:pPr algn="just"/>
            <a:endParaRPr lang="en-US" dirty="0"/>
          </a:p>
        </p:txBody>
      </p:sp>
      <p:sp>
        <p:nvSpPr>
          <p:cNvPr id="2" name="Slide Number Placeholder 1"/>
          <p:cNvSpPr>
            <a:spLocks noGrp="1"/>
          </p:cNvSpPr>
          <p:nvPr>
            <p:ph type="sldNum" sz="quarter" idx="10"/>
          </p:nvPr>
        </p:nvSpPr>
        <p:spPr/>
        <p:txBody>
          <a:bodyPr/>
          <a:lstStyle/>
          <a:p>
            <a:fld id="{277FD931-451E-4B36-ABA2-042D5FD0E452}" type="slidenum">
              <a:rPr lang="en-US" smtClean="0"/>
              <a:t>159</a:t>
            </a:fld>
            <a:endParaRPr lang="en-US" dirty="0"/>
          </a:p>
        </p:txBody>
      </p:sp>
    </p:spTree>
    <p:extLst>
      <p:ext uri="{BB962C8B-B14F-4D97-AF65-F5344CB8AC3E}">
        <p14:creationId xmlns:p14="http://schemas.microsoft.com/office/powerpoint/2010/main" val="14497546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8788" y="4560570"/>
            <a:ext cx="6397625" cy="2526030"/>
          </a:xfrm>
        </p:spPr>
        <p:txBody>
          <a:bodyPr/>
          <a:lstStyle/>
          <a:p>
            <a:r>
              <a:rPr lang="en-US" dirty="0"/>
              <a:t>The store types present in North Carolina are:</a:t>
            </a:r>
          </a:p>
          <a:p>
            <a:endParaRPr lang="en-US" dirty="0"/>
          </a:p>
          <a:p>
            <a:pPr marL="296408" indent="-296408">
              <a:buFont typeface="Arial" panose="020B0604020202020204" pitchFamily="34" charset="0"/>
              <a:buChar char="•"/>
            </a:pPr>
            <a:r>
              <a:rPr lang="en-US" dirty="0"/>
              <a:t>Pharmacies – a pharmacy retailer that sells a limited variety of food items; </a:t>
            </a:r>
          </a:p>
          <a:p>
            <a:pPr marL="296408" indent="-296408">
              <a:buFont typeface="Arial" panose="020B0604020202020204" pitchFamily="34" charset="0"/>
              <a:buChar char="•"/>
            </a:pPr>
            <a:r>
              <a:rPr lang="en-US" dirty="0"/>
              <a:t>Mass Merchandisers – a retailer that sells a wide variety of merchandise, but also carries groceries and has outlets in most or all states;</a:t>
            </a:r>
          </a:p>
          <a:p>
            <a:pPr marL="296408" indent="-296408">
              <a:buFont typeface="Arial" panose="020B0604020202020204" pitchFamily="34" charset="0"/>
              <a:buChar char="•"/>
            </a:pPr>
            <a:r>
              <a:rPr lang="en-US" dirty="0"/>
              <a:t>Commissary – a grocery store operated by the US Defense Commissary within the confines of a military installation; and </a:t>
            </a:r>
          </a:p>
          <a:p>
            <a:pPr marL="296408" indent="-296408">
              <a:buFont typeface="Arial" panose="020B0604020202020204" pitchFamily="34" charset="0"/>
              <a:buChar char="•"/>
            </a:pPr>
            <a:r>
              <a:rPr lang="en-US" dirty="0"/>
              <a:t>Convenience Store – a retailer with a limited assortment of grocery items.</a:t>
            </a:r>
          </a:p>
          <a:p>
            <a:endParaRPr lang="en-US" dirty="0"/>
          </a:p>
        </p:txBody>
      </p:sp>
    </p:spTree>
    <p:extLst>
      <p:ext uri="{BB962C8B-B14F-4D97-AF65-F5344CB8AC3E}">
        <p14:creationId xmlns:p14="http://schemas.microsoft.com/office/powerpoint/2010/main" val="665022919"/>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1" name="Rectangle 8"/>
          <p:cNvSpPr>
            <a:spLocks noGrp="1" noRot="1" noChangeAspect="1" noChangeArrowheads="1" noTextEdit="1"/>
          </p:cNvSpPr>
          <p:nvPr>
            <p:ph type="sldImg"/>
          </p:nvPr>
        </p:nvSpPr>
        <p:spPr>
          <a:ln/>
        </p:spPr>
      </p:sp>
      <p:sp>
        <p:nvSpPr>
          <p:cNvPr id="252932" name="Rectangle 9"/>
          <p:cNvSpPr>
            <a:spLocks noGrp="1" noChangeArrowheads="1"/>
          </p:cNvSpPr>
          <p:nvPr>
            <p:ph type="body" idx="1"/>
          </p:nvPr>
        </p:nvSpPr>
        <p:spPr>
          <a:xfrm>
            <a:off x="413928" y="4419601"/>
            <a:ext cx="6457245" cy="5008688"/>
          </a:xfrm>
          <a:noFill/>
          <a:ln/>
        </p:spPr>
        <p:txBody>
          <a:bodyPr>
            <a:noAutofit/>
          </a:bodyPr>
          <a:lstStyle/>
          <a:p>
            <a:pPr algn="just"/>
            <a:r>
              <a:rPr lang="en-US" sz="1300" dirty="0"/>
              <a:t>Question 13 – Check Yes or No to indicate whether store is </a:t>
            </a:r>
            <a:r>
              <a:rPr lang="en-US" sz="1300" dirty="0" err="1"/>
              <a:t>eWIC</a:t>
            </a:r>
            <a:r>
              <a:rPr lang="en-US" sz="1300" dirty="0"/>
              <a:t> capable or not. Check your Point of Sale system type as either Integrated or Stand-beside. If integrated, provide the name of your Third-Party Processor and if applicable, Value-added Reseller.</a:t>
            </a:r>
          </a:p>
          <a:p>
            <a:pPr algn="just"/>
            <a:endParaRPr lang="en-US" sz="1300" dirty="0"/>
          </a:p>
          <a:p>
            <a:pPr algn="just"/>
            <a:r>
              <a:rPr lang="en-US" sz="1300" dirty="0"/>
              <a:t>Question 14 – Provide the name of source(s) for all infant formulas (Refer to list of approved sources)</a:t>
            </a:r>
          </a:p>
          <a:p>
            <a:pPr algn="just"/>
            <a:endParaRPr lang="en-US" sz="1300" dirty="0"/>
          </a:p>
          <a:p>
            <a:pPr algn="just"/>
            <a:r>
              <a:rPr lang="en-US" sz="1300" dirty="0"/>
              <a:t>Question 15 - Provide the name of supplier(s) for all WIC approved foods</a:t>
            </a:r>
          </a:p>
          <a:p>
            <a:pPr algn="just"/>
            <a:endParaRPr lang="en-US" sz="1300" dirty="0"/>
          </a:p>
          <a:p>
            <a:pPr algn="just"/>
            <a:r>
              <a:rPr lang="en-US" sz="1300" dirty="0"/>
              <a:t>Question 16 – Check whether the store expects to derive more than fifty-percent of the store’s annual revenue from the sale of food items through WIC transactions. Answer yes or no</a:t>
            </a:r>
          </a:p>
          <a:p>
            <a:pPr algn="just"/>
            <a:endParaRPr lang="en-US" sz="1300" dirty="0"/>
          </a:p>
          <a:p>
            <a:pPr algn="just"/>
            <a:r>
              <a:rPr lang="en-US" sz="1300" dirty="0"/>
              <a:t>Question 17 – Check whether you own a WIC authorized store where the WIC sales are above 50% of the total annual food sales. Answer yes or no</a:t>
            </a:r>
          </a:p>
          <a:p>
            <a:pPr algn="just"/>
            <a:endParaRPr lang="en-US" sz="1300" dirty="0"/>
          </a:p>
          <a:p>
            <a:pPr algn="just"/>
            <a:r>
              <a:rPr lang="en-US" sz="1300" dirty="0"/>
              <a:t>Question 18 - Record what percent of food sales is expected to be from WIC sales, SNAP sales, cash sales, and credit/debit. These should all total up to 100%. (no decimals)</a:t>
            </a:r>
          </a:p>
          <a:p>
            <a:pPr algn="just"/>
            <a:endParaRPr lang="en-US" sz="1300" dirty="0"/>
          </a:p>
          <a:p>
            <a:pPr algn="just"/>
            <a:r>
              <a:rPr lang="en-US" sz="1300" dirty="0"/>
              <a:t>Question 19 – Check whether WIC authorization is required in order for the store to open for business. Answer yes or no</a:t>
            </a:r>
          </a:p>
          <a:p>
            <a:pPr algn="just"/>
            <a:endParaRPr lang="en-US" dirty="0"/>
          </a:p>
        </p:txBody>
      </p:sp>
      <p:sp>
        <p:nvSpPr>
          <p:cNvPr id="2" name="Slide Number Placeholder 1"/>
          <p:cNvSpPr>
            <a:spLocks noGrp="1"/>
          </p:cNvSpPr>
          <p:nvPr>
            <p:ph type="sldNum" sz="quarter" idx="10"/>
          </p:nvPr>
        </p:nvSpPr>
        <p:spPr/>
        <p:txBody>
          <a:bodyPr/>
          <a:lstStyle/>
          <a:p>
            <a:fld id="{277FD931-451E-4B36-ABA2-042D5FD0E452}" type="slidenum">
              <a:rPr lang="en-US" smtClean="0"/>
              <a:t>160</a:t>
            </a:fld>
            <a:endParaRPr lang="en-US" dirty="0"/>
          </a:p>
        </p:txBody>
      </p:sp>
    </p:spTree>
    <p:extLst>
      <p:ext uri="{BB962C8B-B14F-4D97-AF65-F5344CB8AC3E}">
        <p14:creationId xmlns:p14="http://schemas.microsoft.com/office/powerpoint/2010/main" val="2396789600"/>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5728" y="4467781"/>
            <a:ext cx="6197089" cy="4549013"/>
          </a:xfrm>
        </p:spPr>
        <p:txBody>
          <a:bodyPr>
            <a:noAutofit/>
          </a:bodyPr>
          <a:lstStyle/>
          <a:p>
            <a:pPr algn="just"/>
            <a:r>
              <a:rPr lang="en-US" dirty="0"/>
              <a:t>Question 20 – Check whether there are inventory invoices available for food items purchased and currently stocked in your store. Answer yes or no.</a:t>
            </a:r>
          </a:p>
          <a:p>
            <a:pPr algn="just"/>
            <a:endParaRPr lang="en-US" dirty="0"/>
          </a:p>
          <a:p>
            <a:pPr algn="just"/>
            <a:r>
              <a:rPr lang="en-US" dirty="0"/>
              <a:t>Question 21 – If the answer is yes, document how many months of inventory invoices that are available.</a:t>
            </a:r>
          </a:p>
          <a:p>
            <a:pPr algn="just"/>
            <a:endParaRPr lang="en-US" dirty="0"/>
          </a:p>
          <a:p>
            <a:pPr algn="just"/>
            <a:r>
              <a:rPr lang="en-US" dirty="0"/>
              <a:t>Question 22 – Check whether or not the store currently has in stock the required minimum inventory. Answer yes or no</a:t>
            </a:r>
          </a:p>
          <a:p>
            <a:pPr algn="just"/>
            <a:endParaRPr lang="en-US" dirty="0"/>
          </a:p>
          <a:p>
            <a:pPr algn="just"/>
            <a:r>
              <a:rPr lang="en-US" dirty="0"/>
              <a:t>Question 23 – Check all blocks that apply to what contents are sold in the store.</a:t>
            </a:r>
          </a:p>
          <a:p>
            <a:pPr algn="just"/>
            <a:endParaRPr lang="en-US" dirty="0"/>
          </a:p>
          <a:p>
            <a:pPr algn="just"/>
            <a:r>
              <a:rPr lang="en-US" dirty="0"/>
              <a:t>Question 24 - Circle title of courtesy (Mr., Mrs., Ms.) for store manager. The full name (first, middle, and last) of store manager is required. Do not use initials. Document if there is no middle name by writing “NMN”.</a:t>
            </a:r>
          </a:p>
          <a:p>
            <a:pPr algn="just"/>
            <a:endParaRPr lang="en-US" dirty="0"/>
          </a:p>
          <a:p>
            <a:pPr algn="just"/>
            <a:r>
              <a:rPr lang="en-US" dirty="0"/>
              <a:t>Question 25 – Check whether the store manager is the primary contact person for the store. If no is checked, the owner will be listed as primary contact. Answer yes or no.</a:t>
            </a:r>
          </a:p>
          <a:p>
            <a:pPr algn="just" defTabSz="971597">
              <a:defRPr/>
            </a:pPr>
            <a:endParaRPr lang="en-US" b="1" dirty="0"/>
          </a:p>
        </p:txBody>
      </p:sp>
      <p:sp>
        <p:nvSpPr>
          <p:cNvPr id="4" name="Slide Number Placeholder 3"/>
          <p:cNvSpPr>
            <a:spLocks noGrp="1"/>
          </p:cNvSpPr>
          <p:nvPr>
            <p:ph type="sldNum" sz="quarter" idx="10"/>
          </p:nvPr>
        </p:nvSpPr>
        <p:spPr/>
        <p:txBody>
          <a:bodyPr/>
          <a:lstStyle/>
          <a:p>
            <a:fld id="{277FD931-451E-4B36-ABA2-042D5FD0E452}" type="slidenum">
              <a:rPr lang="en-US" smtClean="0"/>
              <a:t>161</a:t>
            </a:fld>
            <a:endParaRPr lang="en-US" dirty="0"/>
          </a:p>
        </p:txBody>
      </p:sp>
    </p:spTree>
    <p:extLst>
      <p:ext uri="{BB962C8B-B14F-4D97-AF65-F5344CB8AC3E}">
        <p14:creationId xmlns:p14="http://schemas.microsoft.com/office/powerpoint/2010/main" val="1612697161"/>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471488"/>
            <a:ext cx="6397625" cy="3600450"/>
          </a:xfrm>
        </p:spPr>
      </p:sp>
      <p:sp>
        <p:nvSpPr>
          <p:cNvPr id="3" name="Notes Placeholder 2"/>
          <p:cNvSpPr>
            <a:spLocks noGrp="1"/>
          </p:cNvSpPr>
          <p:nvPr>
            <p:ph type="body" idx="1"/>
          </p:nvPr>
        </p:nvSpPr>
        <p:spPr>
          <a:xfrm>
            <a:off x="278296" y="4171013"/>
            <a:ext cx="6758609" cy="5272790"/>
          </a:xfrm>
        </p:spPr>
        <p:txBody>
          <a:bodyPr/>
          <a:lstStyle/>
          <a:p>
            <a:pPr marL="296408" indent="-296408" defTabSz="971597">
              <a:buFont typeface="Arial" panose="020B0604020202020204" pitchFamily="34" charset="0"/>
              <a:buChar char="•"/>
              <a:defRPr/>
            </a:pPr>
            <a:r>
              <a:rPr lang="en-US" sz="1300" dirty="0"/>
              <a:t>Questions 26 thru 35 pertain to business integrity. Do not leave any unanswered and always provide explanations and dates for any “Yes” responses.
Question 26 - Check only one (1) block. If "yes" is checked, a detailed explanation is required from store manager with dates of occurrence.
Question 27 - Provide how many years and months the store has been in business at the present site. If the store has been in business less than a month, provide the date the store opened for business.
Question 28 - Check only one (1) block. If "yes" is checked, provide the old name and address of the store.
Question 29 - Check only one (1) block. If "yes" is checked, a detailed explanation, including what WIC incident occurred with dates of occurrence, is required.
Question 30- Check only one (1) block. If "yes" is checked, a detailed explanation, with dates of occurrence, is required.
Question 31- Check only one (1) block. If "yes" is checked, a detailed explanation, with dates of occurrence, is required.
PAGE 3 of 4:
Provide store name in the space provided in the upper right corner of page. The store name must be consistent throughout the application.
Questions 32 – 34 - Check only one (1) block. If "yes" is checked, a detailed explanation, with dates of occurrence, is required.
Question 35 – Check only one (1) block. If “yes” is checked, a detailed explanation is required of all owners, officers or managers “yes” applies to. If additional space to document the explanation is necessary, attach a separate sheet of paper, with the additional documentation referring back to this question.</a:t>
            </a:r>
          </a:p>
        </p:txBody>
      </p:sp>
      <p:sp>
        <p:nvSpPr>
          <p:cNvPr id="4" name="Slide Number Placeholder 3"/>
          <p:cNvSpPr>
            <a:spLocks noGrp="1"/>
          </p:cNvSpPr>
          <p:nvPr>
            <p:ph type="sldNum" sz="quarter" idx="10"/>
          </p:nvPr>
        </p:nvSpPr>
        <p:spPr/>
        <p:txBody>
          <a:bodyPr/>
          <a:lstStyle/>
          <a:p>
            <a:fld id="{277FD931-451E-4B36-ABA2-042D5FD0E452}" type="slidenum">
              <a:rPr lang="en-US" smtClean="0"/>
              <a:t>162</a:t>
            </a:fld>
            <a:endParaRPr lang="en-US" dirty="0"/>
          </a:p>
        </p:txBody>
      </p:sp>
    </p:spTree>
    <p:extLst>
      <p:ext uri="{BB962C8B-B14F-4D97-AF65-F5344CB8AC3E}">
        <p14:creationId xmlns:p14="http://schemas.microsoft.com/office/powerpoint/2010/main" val="1729841158"/>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5729" y="4560570"/>
            <a:ext cx="6463747" cy="4320540"/>
          </a:xfrm>
        </p:spPr>
        <p:txBody>
          <a:bodyPr>
            <a:normAutofit/>
          </a:bodyPr>
          <a:lstStyle/>
          <a:p>
            <a:pPr algn="just" defTabSz="982109">
              <a:defRPr/>
            </a:pPr>
            <a:r>
              <a:rPr lang="en-US" dirty="0"/>
              <a:t>On page 3 of the application you will see there is an Ownership Data Section. Stores that will be authorized under a corporate agreement do not complete this section of the form, because it is completed by your corporate office. For all others, please list all owners, regardless of the percentage owned.</a:t>
            </a:r>
          </a:p>
          <a:p>
            <a:pPr algn="just" defTabSz="982109">
              <a:defRPr/>
            </a:pPr>
            <a:endParaRPr lang="en-US" dirty="0"/>
          </a:p>
          <a:p>
            <a:pPr algn="just" defTabSz="982109">
              <a:defRPr/>
            </a:pPr>
            <a:r>
              <a:rPr lang="en-US" dirty="0"/>
              <a:t>Do you have more than two owners? If yes, please complete page 3a in the </a:t>
            </a:r>
            <a:r>
              <a:rPr lang="en-US" dirty="0" err="1"/>
              <a:t>docusign</a:t>
            </a:r>
            <a:r>
              <a:rPr lang="en-US" dirty="0"/>
              <a:t> packet when emailed.</a:t>
            </a:r>
          </a:p>
          <a:p>
            <a:pPr algn="just" defTabSz="982109">
              <a:defRPr/>
            </a:pPr>
            <a:endParaRPr lang="en-US" dirty="0"/>
          </a:p>
          <a:p>
            <a:pPr algn="just" defTabSz="982109">
              <a:defRPr/>
            </a:pPr>
            <a:r>
              <a:rPr lang="en-US" dirty="0"/>
              <a:t>If your store is incorporated or an LLC with many owners/shareholders, please list the President, Vice President, Secretary and Treasurer – a page 3a will be required.</a:t>
            </a:r>
          </a:p>
          <a:p>
            <a:pPr algn="just"/>
            <a:endParaRPr lang="en-US" dirty="0"/>
          </a:p>
        </p:txBody>
      </p:sp>
      <p:sp>
        <p:nvSpPr>
          <p:cNvPr id="4" name="Slide Number Placeholder 3"/>
          <p:cNvSpPr>
            <a:spLocks noGrp="1"/>
          </p:cNvSpPr>
          <p:nvPr>
            <p:ph type="sldNum" sz="quarter" idx="10"/>
          </p:nvPr>
        </p:nvSpPr>
        <p:spPr/>
        <p:txBody>
          <a:bodyPr/>
          <a:lstStyle/>
          <a:p>
            <a:fld id="{277FD931-451E-4B36-ABA2-042D5FD0E452}" type="slidenum">
              <a:rPr lang="en-US" smtClean="0"/>
              <a:t>163</a:t>
            </a:fld>
            <a:endParaRPr lang="en-US" dirty="0"/>
          </a:p>
        </p:txBody>
      </p:sp>
    </p:spTree>
    <p:extLst>
      <p:ext uri="{BB962C8B-B14F-4D97-AF65-F5344CB8AC3E}">
        <p14:creationId xmlns:p14="http://schemas.microsoft.com/office/powerpoint/2010/main" val="1052649665"/>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9" name="Rectangle 2"/>
          <p:cNvSpPr>
            <a:spLocks noGrp="1" noRot="1" noChangeAspect="1" noChangeArrowheads="1" noTextEdit="1"/>
          </p:cNvSpPr>
          <p:nvPr>
            <p:ph type="sldImg"/>
          </p:nvPr>
        </p:nvSpPr>
        <p:spPr>
          <a:xfrm>
            <a:off x="477838" y="730250"/>
            <a:ext cx="6497637" cy="3656013"/>
          </a:xfrm>
          <a:ln/>
        </p:spPr>
      </p:sp>
      <p:sp>
        <p:nvSpPr>
          <p:cNvPr id="254980" name="Rectangle 3"/>
          <p:cNvSpPr>
            <a:spLocks noGrp="1" noChangeArrowheads="1"/>
          </p:cNvSpPr>
          <p:nvPr>
            <p:ph type="body" idx="1"/>
          </p:nvPr>
        </p:nvSpPr>
        <p:spPr>
          <a:xfrm>
            <a:off x="443949" y="4634243"/>
            <a:ext cx="6564795" cy="4386216"/>
          </a:xfrm>
          <a:noFill/>
          <a:ln/>
        </p:spPr>
        <p:txBody>
          <a:bodyPr lIns="95589" tIns="47795" rIns="95589" bIns="47795"/>
          <a:lstStyle/>
          <a:p>
            <a:pPr algn="just"/>
            <a:r>
              <a:rPr lang="en-US" dirty="0"/>
              <a:t>This is page 3a where additional ownership information is listed. Please list all owners, regardless of the percentage owned.</a:t>
            </a:r>
          </a:p>
        </p:txBody>
      </p:sp>
      <p:sp>
        <p:nvSpPr>
          <p:cNvPr id="2" name="Slide Number Placeholder 1"/>
          <p:cNvSpPr>
            <a:spLocks noGrp="1"/>
          </p:cNvSpPr>
          <p:nvPr>
            <p:ph type="sldNum" sz="quarter" idx="10"/>
          </p:nvPr>
        </p:nvSpPr>
        <p:spPr/>
        <p:txBody>
          <a:bodyPr/>
          <a:lstStyle/>
          <a:p>
            <a:fld id="{277FD931-451E-4B36-ABA2-042D5FD0E452}" type="slidenum">
              <a:rPr lang="en-US" smtClean="0"/>
              <a:t>164</a:t>
            </a:fld>
            <a:endParaRPr lang="en-US" dirty="0"/>
          </a:p>
        </p:txBody>
      </p:sp>
    </p:spTree>
    <p:extLst>
      <p:ext uri="{BB962C8B-B14F-4D97-AF65-F5344CB8AC3E}">
        <p14:creationId xmlns:p14="http://schemas.microsoft.com/office/powerpoint/2010/main" val="767256835"/>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3" name="Rectangle 2"/>
          <p:cNvSpPr>
            <a:spLocks noGrp="1" noRot="1" noChangeAspect="1" noChangeArrowheads="1" noTextEdit="1"/>
          </p:cNvSpPr>
          <p:nvPr>
            <p:ph type="sldImg"/>
          </p:nvPr>
        </p:nvSpPr>
        <p:spPr>
          <a:xfrm>
            <a:off x="477838" y="730250"/>
            <a:ext cx="6497637" cy="3656013"/>
          </a:xfrm>
          <a:ln/>
        </p:spPr>
      </p:sp>
      <p:sp>
        <p:nvSpPr>
          <p:cNvPr id="256004" name="Rectangle 3"/>
          <p:cNvSpPr>
            <a:spLocks noGrp="1" noChangeArrowheads="1"/>
          </p:cNvSpPr>
          <p:nvPr>
            <p:ph type="body" idx="1"/>
          </p:nvPr>
        </p:nvSpPr>
        <p:spPr>
          <a:xfrm>
            <a:off x="443948" y="4634243"/>
            <a:ext cx="6564796" cy="4386216"/>
          </a:xfrm>
          <a:noFill/>
          <a:ln/>
        </p:spPr>
        <p:txBody>
          <a:bodyPr lIns="95589" tIns="47795" rIns="95589" bIns="47795"/>
          <a:lstStyle/>
          <a:p>
            <a:pPr algn="just"/>
            <a:r>
              <a:rPr lang="en-US" dirty="0"/>
              <a:t>Page 4 is the signature page. Please make sure to read the application statement. It must be signed by the store owner or an officer.</a:t>
            </a:r>
          </a:p>
          <a:p>
            <a:pPr algn="just"/>
            <a:endParaRPr lang="en-US" dirty="0"/>
          </a:p>
          <a:p>
            <a:pPr algn="just"/>
            <a:r>
              <a:rPr lang="en-US" dirty="0"/>
              <a:t>To avoid delay of your application, it is a good idea to review all your responses before you click finish and have the documents sent to the local agency.</a:t>
            </a:r>
          </a:p>
        </p:txBody>
      </p:sp>
      <p:sp>
        <p:nvSpPr>
          <p:cNvPr id="2" name="Slide Number Placeholder 1"/>
          <p:cNvSpPr>
            <a:spLocks noGrp="1"/>
          </p:cNvSpPr>
          <p:nvPr>
            <p:ph type="sldNum" sz="quarter" idx="10"/>
          </p:nvPr>
        </p:nvSpPr>
        <p:spPr/>
        <p:txBody>
          <a:bodyPr/>
          <a:lstStyle/>
          <a:p>
            <a:fld id="{277FD931-451E-4B36-ABA2-042D5FD0E452}" type="slidenum">
              <a:rPr lang="en-US" smtClean="0"/>
              <a:t>165</a:t>
            </a:fld>
            <a:endParaRPr lang="en-US" dirty="0"/>
          </a:p>
        </p:txBody>
      </p:sp>
    </p:spTree>
    <p:extLst>
      <p:ext uri="{BB962C8B-B14F-4D97-AF65-F5344CB8AC3E}">
        <p14:creationId xmlns:p14="http://schemas.microsoft.com/office/powerpoint/2010/main" val="3552427771"/>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5727" y="4560570"/>
            <a:ext cx="6463747" cy="4320540"/>
          </a:xfrm>
        </p:spPr>
        <p:txBody>
          <a:bodyPr/>
          <a:lstStyle/>
          <a:p>
            <a:pPr defTabSz="1264455">
              <a:defRPr/>
            </a:pPr>
            <a:r>
              <a:rPr lang="en-US" sz="1500" dirty="0">
                <a:ea typeface="Tahoma" panose="020B0604030504040204" pitchFamily="34" charset="0"/>
                <a:cs typeface="Tahoma" panose="020B0604030504040204" pitchFamily="34" charset="0"/>
              </a:rPr>
              <a:t>Page 5 shows the detailed  Assurance of Civil Rights Compliance statemen. This page is also signed by the Local Agency before being sent to the State WIC Agency
</a:t>
            </a:r>
            <a:endParaRPr lang="en-US" dirty="0"/>
          </a:p>
        </p:txBody>
      </p:sp>
      <p:sp>
        <p:nvSpPr>
          <p:cNvPr id="4" name="Slide Number Placeholder 3"/>
          <p:cNvSpPr>
            <a:spLocks noGrp="1"/>
          </p:cNvSpPr>
          <p:nvPr>
            <p:ph type="sldNum" sz="quarter" idx="5"/>
          </p:nvPr>
        </p:nvSpPr>
        <p:spPr/>
        <p:txBody>
          <a:bodyPr/>
          <a:lstStyle/>
          <a:p>
            <a:fld id="{B045B7DE-1198-4F2F-B574-CA8CAE341642}" type="slidenum">
              <a:rPr lang="en-US" smtClean="0"/>
              <a:pPr/>
              <a:t>166</a:t>
            </a:fld>
            <a:endParaRPr lang="en-US" dirty="0"/>
          </a:p>
        </p:txBody>
      </p:sp>
    </p:spTree>
    <p:extLst>
      <p:ext uri="{BB962C8B-B14F-4D97-AF65-F5344CB8AC3E}">
        <p14:creationId xmlns:p14="http://schemas.microsoft.com/office/powerpoint/2010/main" val="868026678"/>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xfrm>
            <a:off x="392666" y="4527216"/>
            <a:ext cx="6463747" cy="4386216"/>
          </a:xfrm>
          <a:noFill/>
          <a:ln/>
        </p:spPr>
        <p:txBody>
          <a:bodyPr lIns="96061" tIns="48030" rIns="96061" bIns="48030"/>
          <a:lstStyle/>
          <a:p>
            <a:pPr algn="just">
              <a:spcBef>
                <a:spcPct val="50000"/>
              </a:spcBef>
            </a:pPr>
            <a:r>
              <a:rPr lang="en-US" dirty="0"/>
              <a:t>The WIC Price List must be completed individually by each Independent chain store, independent/convenience store or commissary at the time of application.</a:t>
            </a:r>
          </a:p>
          <a:p>
            <a:pPr algn="just">
              <a:spcBef>
                <a:spcPct val="50000"/>
              </a:spcBef>
            </a:pPr>
            <a:r>
              <a:rPr lang="en-US" dirty="0"/>
              <a:t>It is not necessary for stores under a corporate agreement with the State to complete a price list for each store. This is handled through the corporate office and sent directly to the State WIC Agency for processing.</a:t>
            </a:r>
          </a:p>
          <a:p>
            <a:pPr algn="just">
              <a:spcBef>
                <a:spcPct val="50000"/>
              </a:spcBef>
            </a:pPr>
            <a:r>
              <a:rPr lang="en-US" dirty="0"/>
              <a:t>Pricing less than current NTEs is a criteria for selecting vendors</a:t>
            </a:r>
          </a:p>
        </p:txBody>
      </p:sp>
      <p:sp>
        <p:nvSpPr>
          <p:cNvPr id="2" name="Slide Number Placeholder 1"/>
          <p:cNvSpPr>
            <a:spLocks noGrp="1"/>
          </p:cNvSpPr>
          <p:nvPr>
            <p:ph type="sldNum" sz="quarter" idx="10"/>
          </p:nvPr>
        </p:nvSpPr>
        <p:spPr/>
        <p:txBody>
          <a:bodyPr/>
          <a:lstStyle/>
          <a:p>
            <a:fld id="{277FD931-451E-4B36-ABA2-042D5FD0E452}" type="slidenum">
              <a:rPr lang="en-US" smtClean="0"/>
              <a:t>167</a:t>
            </a:fld>
            <a:endParaRPr lang="en-US" dirty="0"/>
          </a:p>
        </p:txBody>
      </p:sp>
    </p:spTree>
    <p:extLst>
      <p:ext uri="{BB962C8B-B14F-4D97-AF65-F5344CB8AC3E}">
        <p14:creationId xmlns:p14="http://schemas.microsoft.com/office/powerpoint/2010/main" val="4104670395"/>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5" name="Rectangle 2"/>
          <p:cNvSpPr>
            <a:spLocks noGrp="1" noRot="1" noChangeAspect="1" noChangeArrowheads="1" noTextEdit="1"/>
          </p:cNvSpPr>
          <p:nvPr>
            <p:ph type="sldImg"/>
          </p:nvPr>
        </p:nvSpPr>
        <p:spPr>
          <a:ln/>
        </p:spPr>
      </p:sp>
      <p:sp>
        <p:nvSpPr>
          <p:cNvPr id="259076" name="Rectangle 3"/>
          <p:cNvSpPr>
            <a:spLocks noGrp="1" noChangeArrowheads="1"/>
          </p:cNvSpPr>
          <p:nvPr>
            <p:ph type="body" idx="1"/>
          </p:nvPr>
        </p:nvSpPr>
        <p:spPr>
          <a:xfrm>
            <a:off x="425728" y="4634243"/>
            <a:ext cx="6463747" cy="4386216"/>
          </a:xfrm>
          <a:noFill/>
          <a:ln/>
        </p:spPr>
        <p:txBody>
          <a:bodyPr lIns="96061" tIns="48030" rIns="96061" bIns="48030"/>
          <a:lstStyle/>
          <a:p>
            <a:pPr algn="just"/>
            <a:r>
              <a:rPr lang="en-US" dirty="0"/>
              <a:t>As with the other forms, take care to ensure the store name and number is accurate and on each page. Please include the physical street address not the mailing address.  Also include the phone number and the date completed.</a:t>
            </a:r>
          </a:p>
        </p:txBody>
      </p:sp>
      <p:sp>
        <p:nvSpPr>
          <p:cNvPr id="2" name="Slide Number Placeholder 1"/>
          <p:cNvSpPr>
            <a:spLocks noGrp="1"/>
          </p:cNvSpPr>
          <p:nvPr>
            <p:ph type="sldNum" sz="quarter" idx="10"/>
          </p:nvPr>
        </p:nvSpPr>
        <p:spPr/>
        <p:txBody>
          <a:bodyPr/>
          <a:lstStyle/>
          <a:p>
            <a:fld id="{277FD931-451E-4B36-ABA2-042D5FD0E452}" type="slidenum">
              <a:rPr lang="en-US" smtClean="0"/>
              <a:t>168</a:t>
            </a:fld>
            <a:endParaRPr lang="en-US" dirty="0"/>
          </a:p>
        </p:txBody>
      </p:sp>
    </p:spTree>
    <p:extLst>
      <p:ext uri="{BB962C8B-B14F-4D97-AF65-F5344CB8AC3E}">
        <p14:creationId xmlns:p14="http://schemas.microsoft.com/office/powerpoint/2010/main" val="1213055682"/>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5727" y="4560570"/>
            <a:ext cx="6463748" cy="4320540"/>
          </a:xfrm>
        </p:spPr>
        <p:txBody>
          <a:bodyPr/>
          <a:lstStyle/>
          <a:p>
            <a:pPr algn="just"/>
            <a:r>
              <a:rPr lang="en-US" dirty="0"/>
              <a:t>The items here are minimum inventory items that you must provide a price for, on the price list. </a:t>
            </a:r>
          </a:p>
        </p:txBody>
      </p:sp>
      <p:sp>
        <p:nvSpPr>
          <p:cNvPr id="4" name="Slide Number Placeholder 3"/>
          <p:cNvSpPr>
            <a:spLocks noGrp="1"/>
          </p:cNvSpPr>
          <p:nvPr>
            <p:ph type="sldNum" sz="quarter" idx="10"/>
          </p:nvPr>
        </p:nvSpPr>
        <p:spPr/>
        <p:txBody>
          <a:bodyPr/>
          <a:lstStyle/>
          <a:p>
            <a:fld id="{B045B7DE-1198-4F2F-B574-CA8CAE341642}" type="slidenum">
              <a:rPr lang="en-US" smtClean="0"/>
              <a:t>169</a:t>
            </a:fld>
            <a:endParaRPr lang="en-US" dirty="0"/>
          </a:p>
        </p:txBody>
      </p:sp>
    </p:spTree>
    <p:extLst>
      <p:ext uri="{BB962C8B-B14F-4D97-AF65-F5344CB8AC3E}">
        <p14:creationId xmlns:p14="http://schemas.microsoft.com/office/powerpoint/2010/main" val="4154626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additional store types are:</a:t>
            </a:r>
          </a:p>
          <a:p>
            <a:endParaRPr lang="en-US" dirty="0"/>
          </a:p>
          <a:p>
            <a:r>
              <a:rPr lang="en-US" dirty="0"/>
              <a:t>An independent grocery, which is defined as a vendor that primarily sells groceries in fewer than eleven store locations and;</a:t>
            </a:r>
          </a:p>
          <a:p>
            <a:r>
              <a:rPr lang="en-US" dirty="0"/>
              <a:t>a regional grocery chain, a vendor that primarily sells groceries in eleven or more store locations whose parent company operates in more than two states.</a:t>
            </a:r>
          </a:p>
          <a:p>
            <a:endParaRPr lang="en-US" dirty="0"/>
          </a:p>
        </p:txBody>
      </p:sp>
    </p:spTree>
    <p:extLst>
      <p:ext uri="{BB962C8B-B14F-4D97-AF65-F5344CB8AC3E}">
        <p14:creationId xmlns:p14="http://schemas.microsoft.com/office/powerpoint/2010/main" val="2113608593"/>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xfrm>
            <a:off x="425728" y="4634243"/>
            <a:ext cx="6463747" cy="4386216"/>
          </a:xfrm>
          <a:noFill/>
          <a:ln/>
        </p:spPr>
        <p:txBody>
          <a:bodyPr lIns="96061" tIns="48030" rIns="96061" bIns="48030"/>
          <a:lstStyle/>
          <a:p>
            <a:pPr algn="just"/>
            <a:r>
              <a:rPr lang="en-US" dirty="0"/>
              <a:t>This is the WIC Vendor Agreement form that is effective through September 30, 2024. Only stores not under a corporate agreement will complete this form individually. You can look at a copy of the form in your vendor manual while I review a few key points. We will also review the Terms of the Agreement also in your vendor manual.</a:t>
            </a:r>
          </a:p>
          <a:p>
            <a:pPr algn="just"/>
            <a:endParaRPr lang="en-US" dirty="0"/>
          </a:p>
          <a:p>
            <a:pPr algn="just"/>
            <a:endParaRPr lang="en-US" dirty="0"/>
          </a:p>
          <a:p>
            <a:pPr algn="just"/>
            <a:endParaRPr lang="en-US" dirty="0"/>
          </a:p>
          <a:p>
            <a:pPr algn="just"/>
            <a:r>
              <a:rPr lang="en-US" dirty="0"/>
              <a:t>Note to Local WIC Agency: You need to go over the actual Terms of Vendor Agreement </a:t>
            </a:r>
            <a:endParaRPr lang="en-US" b="1" dirty="0">
              <a:solidFill>
                <a:srgbClr val="D31145"/>
              </a:solidFill>
            </a:endParaRPr>
          </a:p>
        </p:txBody>
      </p:sp>
      <p:sp>
        <p:nvSpPr>
          <p:cNvPr id="2" name="Slide Number Placeholder 1"/>
          <p:cNvSpPr>
            <a:spLocks noGrp="1"/>
          </p:cNvSpPr>
          <p:nvPr>
            <p:ph type="sldNum" sz="quarter" idx="10"/>
          </p:nvPr>
        </p:nvSpPr>
        <p:spPr/>
        <p:txBody>
          <a:bodyPr/>
          <a:lstStyle/>
          <a:p>
            <a:fld id="{277FD931-451E-4B36-ABA2-042D5FD0E452}" type="slidenum">
              <a:rPr lang="en-US" smtClean="0"/>
              <a:t>170</a:t>
            </a:fld>
            <a:endParaRPr lang="en-US" dirty="0"/>
          </a:p>
        </p:txBody>
      </p:sp>
    </p:spTree>
    <p:extLst>
      <p:ext uri="{BB962C8B-B14F-4D97-AF65-F5344CB8AC3E}">
        <p14:creationId xmlns:p14="http://schemas.microsoft.com/office/powerpoint/2010/main" val="191419278"/>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5" name="Rectangle 2"/>
          <p:cNvSpPr>
            <a:spLocks noGrp="1" noRot="1" noChangeAspect="1" noChangeArrowheads="1" noTextEdit="1"/>
          </p:cNvSpPr>
          <p:nvPr>
            <p:ph type="sldImg"/>
          </p:nvPr>
        </p:nvSpPr>
        <p:spPr>
          <a:ln/>
        </p:spPr>
      </p:sp>
      <p:sp>
        <p:nvSpPr>
          <p:cNvPr id="264196" name="Rectangle 3"/>
          <p:cNvSpPr>
            <a:spLocks noGrp="1" noChangeArrowheads="1"/>
          </p:cNvSpPr>
          <p:nvPr>
            <p:ph type="body" idx="1"/>
          </p:nvPr>
        </p:nvSpPr>
        <p:spPr>
          <a:xfrm>
            <a:off x="425728" y="4634243"/>
            <a:ext cx="6463747" cy="4386216"/>
          </a:xfrm>
          <a:noFill/>
          <a:ln/>
        </p:spPr>
        <p:txBody>
          <a:bodyPr lIns="96061" tIns="48030" rIns="96061" bIns="48030"/>
          <a:lstStyle/>
          <a:p>
            <a:pPr algn="just"/>
            <a:r>
              <a:rPr lang="en-US" dirty="0"/>
              <a:t>This is the WIC Vendor Agreement signature page; it is a legal document with strict guidelines for its completion. It is very important that the store name matches in each place. You must use the same store name on all your forms. Again, this is the store name, not the name of the partnership or small corporation. The “Authorized WIC Vendor Number” area will be left blank. This will be filled in by the State WIC Agency if the application is approved and you are assigned a vendor number.</a:t>
            </a:r>
          </a:p>
          <a:p>
            <a:pPr algn="just"/>
            <a:endParaRPr lang="en-US" dirty="0"/>
          </a:p>
        </p:txBody>
      </p:sp>
      <p:sp>
        <p:nvSpPr>
          <p:cNvPr id="2" name="Slide Number Placeholder 1"/>
          <p:cNvSpPr>
            <a:spLocks noGrp="1"/>
          </p:cNvSpPr>
          <p:nvPr>
            <p:ph type="sldNum" sz="quarter" idx="10"/>
          </p:nvPr>
        </p:nvSpPr>
        <p:spPr/>
        <p:txBody>
          <a:bodyPr/>
          <a:lstStyle/>
          <a:p>
            <a:fld id="{277FD931-451E-4B36-ABA2-042D5FD0E452}" type="slidenum">
              <a:rPr lang="en-US" smtClean="0"/>
              <a:t>171</a:t>
            </a:fld>
            <a:endParaRPr lang="en-US" dirty="0"/>
          </a:p>
        </p:txBody>
      </p:sp>
    </p:spTree>
    <p:extLst>
      <p:ext uri="{BB962C8B-B14F-4D97-AF65-F5344CB8AC3E}">
        <p14:creationId xmlns:p14="http://schemas.microsoft.com/office/powerpoint/2010/main" val="271259859"/>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9" name="Rectangle 2"/>
          <p:cNvSpPr>
            <a:spLocks noGrp="1" noRot="1" noChangeAspect="1" noChangeArrowheads="1" noTextEdit="1"/>
          </p:cNvSpPr>
          <p:nvPr>
            <p:ph type="sldImg"/>
          </p:nvPr>
        </p:nvSpPr>
        <p:spPr>
          <a:ln/>
        </p:spPr>
      </p:sp>
      <p:sp>
        <p:nvSpPr>
          <p:cNvPr id="265220" name="Rectangle 3"/>
          <p:cNvSpPr>
            <a:spLocks noGrp="1" noChangeArrowheads="1"/>
          </p:cNvSpPr>
          <p:nvPr>
            <p:ph type="body" idx="1"/>
          </p:nvPr>
        </p:nvSpPr>
        <p:spPr>
          <a:xfrm>
            <a:off x="425728" y="4634243"/>
            <a:ext cx="6463747" cy="4386216"/>
          </a:xfrm>
          <a:noFill/>
          <a:ln/>
        </p:spPr>
        <p:txBody>
          <a:bodyPr lIns="98186" tIns="49093" rIns="98186" bIns="49093"/>
          <a:lstStyle/>
          <a:p>
            <a:pPr algn="just"/>
            <a:r>
              <a:rPr lang="en-US" dirty="0"/>
              <a:t>In the lower left-hand corner of the signature page of the agreement you will see a statement and a place for your initials. This statement is verification that you received the Terms of Vendor Agreement and that you have read, understand and will comply with the provisions in the WIC Vendor Agreement. </a:t>
            </a:r>
          </a:p>
          <a:p>
            <a:pPr algn="just"/>
            <a:endParaRPr lang="en-US" dirty="0"/>
          </a:p>
          <a:p>
            <a:pPr algn="just"/>
            <a:r>
              <a:rPr lang="en-US" dirty="0"/>
              <a:t>The owner/officer of the store must initial this space, not the manager.</a:t>
            </a:r>
          </a:p>
        </p:txBody>
      </p:sp>
      <p:sp>
        <p:nvSpPr>
          <p:cNvPr id="2" name="Slide Number Placeholder 1"/>
          <p:cNvSpPr>
            <a:spLocks noGrp="1"/>
          </p:cNvSpPr>
          <p:nvPr>
            <p:ph type="sldNum" sz="quarter" idx="10"/>
          </p:nvPr>
        </p:nvSpPr>
        <p:spPr/>
        <p:txBody>
          <a:bodyPr/>
          <a:lstStyle/>
          <a:p>
            <a:fld id="{277FD931-451E-4B36-ABA2-042D5FD0E452}" type="slidenum">
              <a:rPr lang="en-US" smtClean="0"/>
              <a:t>172</a:t>
            </a:fld>
            <a:endParaRPr lang="en-US" dirty="0"/>
          </a:p>
        </p:txBody>
      </p:sp>
    </p:spTree>
    <p:extLst>
      <p:ext uri="{BB962C8B-B14F-4D97-AF65-F5344CB8AC3E}">
        <p14:creationId xmlns:p14="http://schemas.microsoft.com/office/powerpoint/2010/main" val="2513365466"/>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5788" y="881063"/>
            <a:ext cx="6143625" cy="3455987"/>
          </a:xfrm>
        </p:spPr>
      </p:sp>
      <p:sp>
        <p:nvSpPr>
          <p:cNvPr id="3" name="Notes Placeholder 2"/>
          <p:cNvSpPr>
            <a:spLocks noGrp="1"/>
          </p:cNvSpPr>
          <p:nvPr>
            <p:ph type="body" idx="1"/>
          </p:nvPr>
        </p:nvSpPr>
        <p:spPr>
          <a:xfrm>
            <a:off x="471547" y="4800601"/>
            <a:ext cx="6372106" cy="4032437"/>
          </a:xfrm>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sz="1400" dirty="0"/>
              <a:t>The State WIC Agency requires that vendor applicants submit a copy of their driver’s license or state issued ID with their application.</a:t>
            </a:r>
          </a:p>
          <a:p>
            <a:endParaRPr lang="en-US" dirty="0"/>
          </a:p>
        </p:txBody>
      </p:sp>
      <p:sp>
        <p:nvSpPr>
          <p:cNvPr id="4" name="Slide Number Placeholder 3"/>
          <p:cNvSpPr>
            <a:spLocks noGrp="1"/>
          </p:cNvSpPr>
          <p:nvPr>
            <p:ph type="sldNum" sz="quarter" idx="5"/>
          </p:nvPr>
        </p:nvSpPr>
        <p:spPr/>
        <p:txBody>
          <a:bodyPr/>
          <a:lstStyle/>
          <a:p>
            <a:fld id="{9D632078-F02B-47A7-ADA5-632938E6CB0B}" type="slidenum">
              <a:rPr lang="en-US" smtClean="0"/>
              <a:t>173</a:t>
            </a:fld>
            <a:endParaRPr lang="en-US"/>
          </a:p>
        </p:txBody>
      </p:sp>
    </p:spTree>
    <p:extLst>
      <p:ext uri="{BB962C8B-B14F-4D97-AF65-F5344CB8AC3E}">
        <p14:creationId xmlns:p14="http://schemas.microsoft.com/office/powerpoint/2010/main" val="408347247"/>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FB6CFD5B-B0D2-4CDA-BF79-F96FC5A5415C}" type="slidenum">
              <a:rPr lang="en-US">
                <a:ea typeface="Tahoma" pitchFamily="34" charset="0"/>
                <a:cs typeface="Tahoma" pitchFamily="34" charset="0"/>
              </a:rPr>
              <a:pPr/>
              <a:t>174</a:t>
            </a:fld>
            <a:endParaRPr lang="en-US" dirty="0">
              <a:ea typeface="Tahoma" pitchFamily="34" charset="0"/>
              <a:cs typeface="Tahoma" pitchFamily="34" charset="0"/>
            </a:endParaRPr>
          </a:p>
        </p:txBody>
      </p:sp>
      <p:sp>
        <p:nvSpPr>
          <p:cNvPr id="101379" name="Rectangle 2"/>
          <p:cNvSpPr>
            <a:spLocks noGrp="1" noRot="1" noChangeAspect="1" noChangeArrowheads="1" noTextEdit="1"/>
          </p:cNvSpPr>
          <p:nvPr>
            <p:ph type="sldImg"/>
          </p:nvPr>
        </p:nvSpPr>
        <p:spPr>
          <a:xfrm>
            <a:off x="407988" y="708025"/>
            <a:ext cx="6497637" cy="3656013"/>
          </a:xfrm>
          <a:ln/>
        </p:spPr>
      </p:sp>
      <p:sp>
        <p:nvSpPr>
          <p:cNvPr id="101380" name="Rectangle 3"/>
          <p:cNvSpPr>
            <a:spLocks noGrp="1" noChangeArrowheads="1"/>
          </p:cNvSpPr>
          <p:nvPr>
            <p:ph type="body" idx="1"/>
          </p:nvPr>
        </p:nvSpPr>
        <p:spPr>
          <a:xfrm>
            <a:off x="374375" y="4630576"/>
            <a:ext cx="6564795" cy="4533271"/>
          </a:xfrm>
        </p:spPr>
        <p:txBody>
          <a:bodyPr lIns="98177" tIns="49085" rIns="98177" bIns="49085"/>
          <a:lstStyle/>
          <a:p>
            <a:pPr algn="just" defTabSz="928945">
              <a:defRPr/>
            </a:pPr>
            <a:r>
              <a:rPr lang="en-US" dirty="0">
                <a:ea typeface="Tahoma" panose="020B0604030504040204" pitchFamily="34" charset="0"/>
              </a:rPr>
              <a:t>Local WIC Agency staff (that’s me) will be your primary contact for technical assistance regarding:
WIC-approved foods
Completing the required forms
</a:t>
            </a:r>
            <a:r>
              <a:rPr lang="en-US" dirty="0" err="1">
                <a:ea typeface="Tahoma" panose="020B0604030504040204" pitchFamily="34" charset="0"/>
              </a:rPr>
              <a:t>eWIC</a:t>
            </a:r>
            <a:r>
              <a:rPr lang="en-US" dirty="0">
                <a:ea typeface="Tahoma" panose="020B0604030504040204" pitchFamily="34" charset="0"/>
              </a:rPr>
              <a:t> transaction issues
Customer service issues (complaints)</a:t>
            </a:r>
            <a:endParaRPr lang="en-US" b="0" dirty="0">
              <a:ea typeface="Tahoma" panose="020B0604030504040204" pitchFamily="34" charset="0"/>
            </a:endParaRPr>
          </a:p>
        </p:txBody>
      </p:sp>
    </p:spTree>
    <p:extLst>
      <p:ext uri="{BB962C8B-B14F-4D97-AF65-F5344CB8AC3E}">
        <p14:creationId xmlns:p14="http://schemas.microsoft.com/office/powerpoint/2010/main" val="3147556823"/>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5726" y="4560570"/>
            <a:ext cx="6463748" cy="4320540"/>
          </a:xfrm>
        </p:spPr>
        <p:txBody>
          <a:bodyPr/>
          <a:lstStyle/>
          <a:p>
            <a:pPr algn="just"/>
            <a:r>
              <a:rPr lang="en-US" dirty="0">
                <a:ea typeface="Tahoma" panose="020B0604030504040204" pitchFamily="34" charset="0"/>
              </a:rPr>
              <a:t>It is the vendor owner’s responsibility to ensure all cashiers are trained on WIC as it pertains to the following: </a:t>
            </a:r>
          </a:p>
          <a:p>
            <a:pPr algn="just"/>
            <a:endParaRPr lang="en-US" dirty="0">
              <a:ea typeface="Tahoma" panose="020B0604030504040204" pitchFamily="34" charset="0"/>
            </a:endParaRPr>
          </a:p>
          <a:p>
            <a:pPr marL="285750" indent="-285750" algn="just">
              <a:buFont typeface="Arial" panose="020B0604020202020204" pitchFamily="34" charset="0"/>
              <a:buChar char="•"/>
            </a:pPr>
            <a:r>
              <a:rPr lang="en-US" dirty="0">
                <a:ea typeface="Tahoma" panose="020B0604030504040204" pitchFamily="34" charset="0"/>
              </a:rPr>
              <a:t>WIC-approved foods</a:t>
            </a:r>
          </a:p>
          <a:p>
            <a:pPr marL="895243" lvl="1" indent="-285750" algn="just">
              <a:buFont typeface="Arial" panose="020B0604020202020204" pitchFamily="34" charset="0"/>
              <a:buChar char="•"/>
            </a:pPr>
            <a:r>
              <a:rPr lang="en-US" dirty="0">
                <a:ea typeface="Tahoma" panose="020B0604030504040204" pitchFamily="34" charset="0"/>
              </a:rPr>
              <a:t>WIC Vendor Transaction Guides should be reviewed and placed at each cash register for easy access. Refer to the APL for definitive list of approved items</a:t>
            </a:r>
          </a:p>
          <a:p>
            <a:pPr marL="285750" indent="-285750" algn="just">
              <a:buFont typeface="Arial" panose="020B0604020202020204" pitchFamily="34" charset="0"/>
              <a:buChar char="•"/>
            </a:pPr>
            <a:r>
              <a:rPr lang="en-US" dirty="0">
                <a:ea typeface="Tahoma" panose="020B0604030504040204" pitchFamily="34" charset="0"/>
              </a:rPr>
              <a:t>Allowing the same courtesies to WIC customers as non-WIC customers </a:t>
            </a:r>
          </a:p>
          <a:p>
            <a:pPr marL="285750" indent="-285750" algn="just">
              <a:buFont typeface="Arial" panose="020B0604020202020204" pitchFamily="34" charset="0"/>
              <a:buChar char="•"/>
            </a:pPr>
            <a:r>
              <a:rPr lang="en-US" dirty="0">
                <a:ea typeface="Tahoma" panose="020B0604030504040204" pitchFamily="34" charset="0"/>
              </a:rPr>
              <a:t>Processing </a:t>
            </a:r>
            <a:r>
              <a:rPr lang="en-US" dirty="0" err="1">
                <a:ea typeface="Tahoma" panose="020B0604030504040204" pitchFamily="34" charset="0"/>
              </a:rPr>
              <a:t>eWIC</a:t>
            </a:r>
            <a:r>
              <a:rPr lang="en-US" dirty="0">
                <a:ea typeface="Tahoma" panose="020B0604030504040204" pitchFamily="34" charset="0"/>
              </a:rPr>
              <a:t> transactions</a:t>
            </a:r>
          </a:p>
          <a:p>
            <a:pPr marL="285750" indent="-285750" algn="just">
              <a:buFont typeface="Arial" panose="020B0604020202020204" pitchFamily="34" charset="0"/>
              <a:buChar char="•"/>
            </a:pPr>
            <a:endParaRPr lang="en-US" dirty="0">
              <a:latin typeface="+mn-lt"/>
              <a:ea typeface="Tahoma" panose="020B0604030504040204" pitchFamily="34" charset="0"/>
              <a:cs typeface="Tahoma" panose="020B0604030504040204" pitchFamily="34" charset="0"/>
            </a:endParaRPr>
          </a:p>
          <a:p>
            <a:pPr marL="296408" indent="-296408" algn="just">
              <a:buFont typeface="Arial" panose="020B0604020202020204" pitchFamily="34" charset="0"/>
              <a:buChar char="•"/>
            </a:pPr>
            <a:endParaRPr lang="en-US" dirty="0">
              <a:latin typeface="+mn-lt"/>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327D4439-2406-442D-8C52-7E5898E524B3}" type="slidenum">
              <a:rPr lang="en-US" smtClean="0"/>
              <a:t>175</a:t>
            </a:fld>
            <a:endParaRPr lang="en-US" dirty="0"/>
          </a:p>
        </p:txBody>
      </p:sp>
    </p:spTree>
    <p:extLst>
      <p:ext uri="{BB962C8B-B14F-4D97-AF65-F5344CB8AC3E}">
        <p14:creationId xmlns:p14="http://schemas.microsoft.com/office/powerpoint/2010/main" val="4214703014"/>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last questions?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5B7DE-1198-4F2F-B574-CA8CAE341642}" type="slidenum">
              <a:rPr kumimoji="0" lang="en-US" sz="1500" b="0" i="0" u="none" strike="noStrike" kern="1200" cap="none" spc="0" normalizeH="0" baseline="0" noProof="0" smtClean="0">
                <a:ln>
                  <a:noFill/>
                </a:ln>
                <a:solidFill>
                  <a:srgbClr val="000000"/>
                </a:solidFill>
                <a:effectLst/>
                <a:uLnTx/>
                <a:uFillTx/>
                <a:latin typeface="Constantia" panose="0203060205030603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Tree>
    <p:extLst>
      <p:ext uri="{BB962C8B-B14F-4D97-AF65-F5344CB8AC3E}">
        <p14:creationId xmlns:p14="http://schemas.microsoft.com/office/powerpoint/2010/main" val="4026923404"/>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500" dirty="0"/>
              <a:t>On this slide you see the Assurance of Civil Rights Compliance Statement. Please take a moment to read it.</a:t>
            </a:r>
          </a:p>
        </p:txBody>
      </p:sp>
      <p:sp>
        <p:nvSpPr>
          <p:cNvPr id="4" name="Slide Number Placeholder 3"/>
          <p:cNvSpPr>
            <a:spLocks noGrp="1"/>
          </p:cNvSpPr>
          <p:nvPr>
            <p:ph type="sldNum" sz="quarter" idx="10"/>
          </p:nvPr>
        </p:nvSpPr>
        <p:spPr/>
        <p:txBody>
          <a:bodyPr/>
          <a:lstStyle/>
          <a:p>
            <a:fld id="{FE230992-1923-40F2-BC09-9C56CD06FF97}" type="slidenum">
              <a:rPr lang="en-US" smtClean="0"/>
              <a:t>177</a:t>
            </a:fld>
            <a:endParaRPr lang="en-US"/>
          </a:p>
        </p:txBody>
      </p:sp>
    </p:spTree>
    <p:extLst>
      <p:ext uri="{BB962C8B-B14F-4D97-AF65-F5344CB8AC3E}">
        <p14:creationId xmlns:p14="http://schemas.microsoft.com/office/powerpoint/2010/main" val="1962674397"/>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On this slide you see the USDA Nondiscrimination Statement. Please take a moment to read it.</a:t>
            </a:r>
          </a:p>
          <a:p>
            <a:endParaRPr lang="en-US" dirty="0"/>
          </a:p>
        </p:txBody>
      </p:sp>
      <p:sp>
        <p:nvSpPr>
          <p:cNvPr id="4" name="Slide Number Placeholder 3"/>
          <p:cNvSpPr>
            <a:spLocks noGrp="1"/>
          </p:cNvSpPr>
          <p:nvPr>
            <p:ph type="sldNum" sz="quarter" idx="5"/>
          </p:nvPr>
        </p:nvSpPr>
        <p:spPr/>
        <p:txBody>
          <a:bodyPr/>
          <a:lstStyle/>
          <a:p>
            <a:fld id="{7E2E1D73-AD2D-46F2-9A60-0BA907BC62B2}" type="slidenum">
              <a:rPr lang="en-US" smtClean="0"/>
              <a:t>178</a:t>
            </a:fld>
            <a:endParaRPr lang="en-US"/>
          </a:p>
        </p:txBody>
      </p:sp>
    </p:spTree>
    <p:extLst>
      <p:ext uri="{BB962C8B-B14F-4D97-AF65-F5344CB8AC3E}">
        <p14:creationId xmlns:p14="http://schemas.microsoft.com/office/powerpoint/2010/main" val="1348605342"/>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3" name="Rectangle 2"/>
          <p:cNvSpPr>
            <a:spLocks noGrp="1" noRot="1" noChangeAspect="1" noChangeArrowheads="1" noTextEdit="1"/>
          </p:cNvSpPr>
          <p:nvPr>
            <p:ph type="sldImg"/>
          </p:nvPr>
        </p:nvSpPr>
        <p:spPr>
          <a:ln/>
        </p:spPr>
      </p:sp>
      <p:sp>
        <p:nvSpPr>
          <p:cNvPr id="266244" name="Rectangle 3"/>
          <p:cNvSpPr>
            <a:spLocks noGrp="1" noChangeArrowheads="1"/>
          </p:cNvSpPr>
          <p:nvPr>
            <p:ph type="body" idx="1"/>
          </p:nvPr>
        </p:nvSpPr>
        <p:spPr>
          <a:xfrm>
            <a:off x="425728" y="4634243"/>
            <a:ext cx="6463747" cy="4386216"/>
          </a:xfrm>
          <a:noFill/>
          <a:ln/>
        </p:spPr>
        <p:txBody>
          <a:bodyPr lIns="98186" tIns="49093" rIns="98186" bIns="49093"/>
          <a:lstStyle/>
          <a:p>
            <a:pPr algn="just"/>
            <a:r>
              <a:rPr lang="en-US" dirty="0"/>
              <a:t>Thank you for your attention to this orientation training. If you have any additional questions, please let me know.</a:t>
            </a:r>
          </a:p>
        </p:txBody>
      </p:sp>
      <p:sp>
        <p:nvSpPr>
          <p:cNvPr id="2" name="Slide Number Placeholder 1"/>
          <p:cNvSpPr>
            <a:spLocks noGrp="1"/>
          </p:cNvSpPr>
          <p:nvPr>
            <p:ph type="sldNum" sz="quarter" idx="10"/>
          </p:nvPr>
        </p:nvSpPr>
        <p:spPr/>
        <p:txBody>
          <a:bodyPr/>
          <a:lstStyle/>
          <a:p>
            <a:fld id="{277FD931-451E-4B36-ABA2-042D5FD0E452}" type="slidenum">
              <a:rPr lang="en-US" smtClean="0"/>
              <a:t>179</a:t>
            </a:fld>
            <a:endParaRPr lang="en-US" dirty="0"/>
          </a:p>
        </p:txBody>
      </p:sp>
    </p:spTree>
    <p:extLst>
      <p:ext uri="{BB962C8B-B14F-4D97-AF65-F5344CB8AC3E}">
        <p14:creationId xmlns:p14="http://schemas.microsoft.com/office/powerpoint/2010/main" val="31096303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8788" y="4643203"/>
            <a:ext cx="6704012" cy="1909997"/>
          </a:xfrm>
        </p:spPr>
        <p:txBody>
          <a:bodyPr/>
          <a:lstStyle/>
          <a:p>
            <a:pPr marL="116900" marR="1232879">
              <a:lnSpc>
                <a:spcPts val="2282"/>
              </a:lnSpc>
            </a:pPr>
            <a:r>
              <a:rPr lang="en-US" dirty="0">
                <a:solidFill>
                  <a:srgbClr val="000000"/>
                </a:solidFill>
              </a:rPr>
              <a:t>Geography is determined by using the Rural Urban Commuting Area (RUCA) file and documentation from the USDA Economic Research Service (ERS). The system used classifies census tracts using measures of population density, urbanization, and daily commuting; and identifies urban, large rural, small rural, and isolated areas. </a:t>
            </a:r>
          </a:p>
          <a:p>
            <a:endParaRPr lang="en-US" dirty="0"/>
          </a:p>
        </p:txBody>
      </p:sp>
    </p:spTree>
    <p:extLst>
      <p:ext uri="{BB962C8B-B14F-4D97-AF65-F5344CB8AC3E}">
        <p14:creationId xmlns:p14="http://schemas.microsoft.com/office/powerpoint/2010/main" val="6680857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8EECC45B-12E5-4CA4-8DE3-DB02957EDC49}" type="slidenum">
              <a:rPr lang="en-US" smtClean="0"/>
              <a:pPr/>
              <a:t>19</a:t>
            </a:fld>
            <a:endParaRPr lang="en-US" dirty="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xfrm>
            <a:off x="458789" y="4560570"/>
            <a:ext cx="6397624" cy="2830830"/>
          </a:xfrm>
          <a:noFill/>
          <a:ln/>
        </p:spPr>
        <p:txBody>
          <a:bodyPr/>
          <a:lstStyle/>
          <a:p>
            <a:pPr algn="just" eaLnBrk="1" hangingPunct="1"/>
            <a:r>
              <a:rPr lang="en-US" dirty="0"/>
              <a:t>NTE prices are established for supplemental foods for each peer group except, exempt infant formula, WIC-eligible </a:t>
            </a:r>
            <a:r>
              <a:rPr lang="en-US" dirty="0" err="1"/>
              <a:t>nutritionals</a:t>
            </a:r>
            <a:r>
              <a:rPr lang="en-US" dirty="0"/>
              <a:t> and fruits and vegetables purchased with CVBs.
NTEs are set at 2 standard deviations above the average price for supplemental foods within a vendor peer group.
NTEs are calculated based on redemption of all vendors in the peer group and are obtained from the </a:t>
            </a:r>
            <a:r>
              <a:rPr lang="en-US" dirty="0" err="1"/>
              <a:t>eWIC</a:t>
            </a:r>
            <a:r>
              <a:rPr lang="en-US" dirty="0"/>
              <a:t> system. There are different NTEs for different sizes of the same food even if it is the same brand.</a:t>
            </a:r>
          </a:p>
          <a:p>
            <a:pPr algn="just" eaLnBrk="1" hangingPunct="1"/>
            <a:endParaRPr lang="en-US" sz="1500" dirty="0"/>
          </a:p>
          <a:p>
            <a:pPr algn="just" eaLnBrk="1" hangingPunct="1"/>
            <a:r>
              <a:rPr lang="en-US" sz="1500" dirty="0"/>
              <a:t>WIC supplemental foods and contract formula have NTEs.</a:t>
            </a:r>
            <a:r>
              <a:rPr lang="en-US" sz="1500" dirty="0">
                <a:latin typeface="+mn-lt"/>
              </a:rPr>
              <a:t>
</a:t>
            </a:r>
          </a:p>
        </p:txBody>
      </p:sp>
      <p:sp>
        <p:nvSpPr>
          <p:cNvPr id="2" name="Date Placeholder 1"/>
          <p:cNvSpPr>
            <a:spLocks noGrp="1"/>
          </p:cNvSpPr>
          <p:nvPr>
            <p:ph type="dt" idx="10"/>
          </p:nvPr>
        </p:nvSpPr>
        <p:spPr/>
        <p:txBody>
          <a:bodyPr lIns="94851" tIns="47425" rIns="94851" bIns="47425"/>
          <a:lstStyle/>
          <a:p>
            <a:endParaRPr lang="en-US" sz="100" dirty="0"/>
          </a:p>
        </p:txBody>
      </p:sp>
    </p:spTree>
    <p:extLst>
      <p:ext uri="{BB962C8B-B14F-4D97-AF65-F5344CB8AC3E}">
        <p14:creationId xmlns:p14="http://schemas.microsoft.com/office/powerpoint/2010/main" val="1843221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Rectangle 2"/>
          <p:cNvSpPr>
            <a:spLocks noGrp="1" noRot="1" noChangeAspect="1" noChangeArrowheads="1" noTextEdit="1"/>
          </p:cNvSpPr>
          <p:nvPr>
            <p:ph type="sldImg"/>
          </p:nvPr>
        </p:nvSpPr>
        <p:spPr>
          <a:xfrm>
            <a:off x="409575" y="708025"/>
            <a:ext cx="6494463" cy="3654425"/>
          </a:xfrm>
          <a:ln/>
        </p:spPr>
      </p:sp>
      <p:sp>
        <p:nvSpPr>
          <p:cNvPr id="136196" name="Rectangle 3"/>
          <p:cNvSpPr>
            <a:spLocks noGrp="1" noChangeArrowheads="1"/>
          </p:cNvSpPr>
          <p:nvPr>
            <p:ph type="body" idx="1"/>
          </p:nvPr>
        </p:nvSpPr>
        <p:spPr>
          <a:xfrm>
            <a:off x="376032" y="4561487"/>
            <a:ext cx="6561481" cy="4386216"/>
          </a:xfrm>
          <a:noFill/>
          <a:ln/>
        </p:spPr>
        <p:txBody>
          <a:bodyPr lIns="96061" tIns="48030" rIns="96061" bIns="48030"/>
          <a:lstStyle/>
          <a:p>
            <a:pPr algn="just"/>
            <a:r>
              <a:rPr lang="en-US" sz="1600" dirty="0"/>
              <a:t>We will be covering a lot of material. We will discuss some general information about the WIC Program and the role of WIC vendors. We will also discuss how to become an authorized WIC vendor and guidance for completing required forms, to become a WIC vendor in North Carolina.</a:t>
            </a:r>
          </a:p>
          <a:p>
            <a:endParaRPr lang="en-US" dirty="0"/>
          </a:p>
        </p:txBody>
      </p:sp>
      <p:sp>
        <p:nvSpPr>
          <p:cNvPr id="2" name="Slide Number Placeholder 1"/>
          <p:cNvSpPr>
            <a:spLocks noGrp="1"/>
          </p:cNvSpPr>
          <p:nvPr>
            <p:ph type="sldNum" sz="quarter" idx="10"/>
          </p:nvPr>
        </p:nvSpPr>
        <p:spPr/>
        <p:txBody>
          <a:bodyPr/>
          <a:lstStyle/>
          <a:p>
            <a:fld id="{277FD931-451E-4B36-ABA2-042D5FD0E452}" type="slidenum">
              <a:rPr lang="en-US" smtClean="0"/>
              <a:t>2</a:t>
            </a:fld>
            <a:endParaRPr lang="en-US" dirty="0"/>
          </a:p>
        </p:txBody>
      </p:sp>
    </p:spTree>
    <p:extLst>
      <p:ext uri="{BB962C8B-B14F-4D97-AF65-F5344CB8AC3E}">
        <p14:creationId xmlns:p14="http://schemas.microsoft.com/office/powerpoint/2010/main" val="18403098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xfrm>
            <a:off x="3863297" y="9088130"/>
            <a:ext cx="3451903" cy="513071"/>
          </a:xfrm>
          <a:noFill/>
        </p:spPr>
        <p:txBody>
          <a:bodyPr/>
          <a:lstStyle/>
          <a:p>
            <a:fld id="{16C1A4DE-C652-4A93-AE53-61424D2A6C6E}" type="slidenum">
              <a:rPr lang="en-US" smtClean="0"/>
              <a:pPr/>
              <a:t>20</a:t>
            </a:fld>
            <a:endParaRPr lang="en-US" dirty="0"/>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xfrm>
            <a:off x="458788" y="4560570"/>
            <a:ext cx="6397624" cy="2145030"/>
          </a:xfrm>
          <a:noFill/>
          <a:ln/>
        </p:spPr>
        <p:txBody>
          <a:bodyPr/>
          <a:lstStyle/>
          <a:p>
            <a:pPr algn="just" defTabSz="1264455">
              <a:spcBef>
                <a:spcPct val="50000"/>
              </a:spcBef>
              <a:defRPr/>
            </a:pPr>
            <a:r>
              <a:rPr lang="en-US" dirty="0"/>
              <a:t>Vendors must charge current shelf price; you DO NOT have to charge the NTE. Charges for WIC transactions must be less than or equal to charges to regular customers. Vendors cannot set their prices at the NTE and charge other customers less, that is called overcharging, which is a federal violation for which a vendor can be disqualified.</a:t>
            </a:r>
          </a:p>
          <a:p>
            <a:pPr algn="just" defTabSz="1264455">
              <a:spcBef>
                <a:spcPct val="50000"/>
              </a:spcBef>
              <a:defRPr/>
            </a:pPr>
            <a:endParaRPr lang="en-US" dirty="0"/>
          </a:p>
          <a:p>
            <a:pPr algn="just" defTabSz="1264455">
              <a:spcBef>
                <a:spcPct val="50000"/>
              </a:spcBef>
              <a:defRPr/>
            </a:pPr>
            <a:endParaRPr lang="en-US" dirty="0"/>
          </a:p>
          <a:p>
            <a:pPr eaLnBrk="1" hangingPunct="1"/>
            <a:endParaRPr lang="en-US" sz="1600" dirty="0"/>
          </a:p>
        </p:txBody>
      </p:sp>
      <p:sp>
        <p:nvSpPr>
          <p:cNvPr id="2" name="Date Placeholder 1"/>
          <p:cNvSpPr>
            <a:spLocks noGrp="1"/>
          </p:cNvSpPr>
          <p:nvPr>
            <p:ph type="dt" idx="10"/>
          </p:nvPr>
        </p:nvSpPr>
        <p:spPr/>
        <p:txBody>
          <a:bodyPr lIns="94851" tIns="47425" rIns="94851" bIns="47425"/>
          <a:lstStyle/>
          <a:p>
            <a:endParaRPr lang="en-US" sz="100" dirty="0"/>
          </a:p>
        </p:txBody>
      </p:sp>
    </p:spTree>
    <p:extLst>
      <p:ext uri="{BB962C8B-B14F-4D97-AF65-F5344CB8AC3E}">
        <p14:creationId xmlns:p14="http://schemas.microsoft.com/office/powerpoint/2010/main" val="33756086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1" name="Rectangle 2"/>
          <p:cNvSpPr>
            <a:spLocks noGrp="1" noRot="1" noChangeAspect="1" noChangeArrowheads="1" noTextEdit="1"/>
          </p:cNvSpPr>
          <p:nvPr>
            <p:ph type="sldImg"/>
          </p:nvPr>
        </p:nvSpPr>
        <p:spPr>
          <a:xfrm>
            <a:off x="407988" y="577850"/>
            <a:ext cx="6499225" cy="3657600"/>
          </a:xfrm>
          <a:ln/>
        </p:spPr>
      </p:sp>
      <p:sp>
        <p:nvSpPr>
          <p:cNvPr id="155652" name="Rectangle 3"/>
          <p:cNvSpPr>
            <a:spLocks noGrp="1" noChangeArrowheads="1"/>
          </p:cNvSpPr>
          <p:nvPr>
            <p:ph type="body" idx="1"/>
          </p:nvPr>
        </p:nvSpPr>
        <p:spPr>
          <a:xfrm>
            <a:off x="407988" y="4733260"/>
            <a:ext cx="6499225" cy="1438940"/>
          </a:xfrm>
          <a:noFill/>
          <a:ln/>
        </p:spPr>
        <p:txBody>
          <a:bodyPr lIns="98186" tIns="49093" rIns="98186" bIns="49093"/>
          <a:lstStyle/>
          <a:p>
            <a:pPr algn="just"/>
            <a:r>
              <a:rPr lang="en-US" dirty="0"/>
              <a:t>Minimum redemption is a selection criteria. Authorized vendors must redeem at least $2,000 annually in WIC supplemental food sales. Failure to do so will result in termination of the WIC Vendor Agreement and the store must wait 180 days (about 6 months) to reapply.</a:t>
            </a:r>
          </a:p>
          <a:p>
            <a:endParaRPr lang="en-US" dirty="0"/>
          </a:p>
        </p:txBody>
      </p:sp>
      <p:sp>
        <p:nvSpPr>
          <p:cNvPr id="2" name="Slide Number Placeholder 1"/>
          <p:cNvSpPr>
            <a:spLocks noGrp="1"/>
          </p:cNvSpPr>
          <p:nvPr>
            <p:ph type="sldNum" sz="quarter" idx="10"/>
          </p:nvPr>
        </p:nvSpPr>
        <p:spPr/>
        <p:txBody>
          <a:bodyPr/>
          <a:lstStyle/>
          <a:p>
            <a:fld id="{277FD931-451E-4B36-ABA2-042D5FD0E452}" type="slidenum">
              <a:rPr lang="en-US" smtClean="0"/>
              <a:t>21</a:t>
            </a:fld>
            <a:endParaRPr lang="en-US" dirty="0"/>
          </a:p>
        </p:txBody>
      </p:sp>
    </p:spTree>
    <p:extLst>
      <p:ext uri="{BB962C8B-B14F-4D97-AF65-F5344CB8AC3E}">
        <p14:creationId xmlns:p14="http://schemas.microsoft.com/office/powerpoint/2010/main" val="21871558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txBox="1">
            <a:spLocks noGrp="1" noChangeArrowheads="1"/>
          </p:cNvSpPr>
          <p:nvPr/>
        </p:nvSpPr>
        <p:spPr bwMode="auto">
          <a:xfrm>
            <a:off x="3798990" y="9047575"/>
            <a:ext cx="3516211" cy="520234"/>
          </a:xfrm>
          <a:prstGeom prst="rect">
            <a:avLst/>
          </a:prstGeom>
          <a:noFill/>
          <a:ln w="9525">
            <a:noFill/>
            <a:miter lim="800000"/>
            <a:headEnd/>
            <a:tailEnd/>
          </a:ln>
        </p:spPr>
        <p:txBody>
          <a:bodyPr lIns="105649" tIns="52828" rIns="105649" bIns="52828" anchor="b"/>
          <a:lstStyle/>
          <a:p>
            <a:pPr algn="r" defTabSz="1056756">
              <a:spcBef>
                <a:spcPct val="0"/>
              </a:spcBef>
            </a:pPr>
            <a:endParaRPr lang="en-US" sz="1200" dirty="0">
              <a:latin typeface="Constantia" panose="02030602050306030303" pitchFamily="18" charset="0"/>
            </a:endParaRPr>
          </a:p>
        </p:txBody>
      </p:sp>
      <p:sp>
        <p:nvSpPr>
          <p:cNvPr id="156675" name="Rectangle 2"/>
          <p:cNvSpPr>
            <a:spLocks noGrp="1" noRot="1" noChangeAspect="1" noChangeArrowheads="1" noTextEdit="1"/>
          </p:cNvSpPr>
          <p:nvPr>
            <p:ph type="sldImg"/>
          </p:nvPr>
        </p:nvSpPr>
        <p:spPr>
          <a:xfrm>
            <a:off x="433388" y="409575"/>
            <a:ext cx="6448425" cy="3627438"/>
          </a:xfrm>
          <a:prstGeom prst="rect">
            <a:avLst/>
          </a:prstGeom>
          <a:ln/>
        </p:spPr>
      </p:sp>
      <p:sp>
        <p:nvSpPr>
          <p:cNvPr id="156676" name="Rectangle 3"/>
          <p:cNvSpPr>
            <a:spLocks noGrp="1" noChangeArrowheads="1"/>
          </p:cNvSpPr>
          <p:nvPr>
            <p:ph type="body" idx="1"/>
          </p:nvPr>
        </p:nvSpPr>
        <p:spPr>
          <a:xfrm>
            <a:off x="433388" y="4448005"/>
            <a:ext cx="6448425" cy="2714796"/>
          </a:xfrm>
          <a:prstGeom prst="rect">
            <a:avLst/>
          </a:prstGeom>
          <a:noFill/>
          <a:ln/>
        </p:spPr>
        <p:txBody>
          <a:bodyPr lIns="104821" tIns="52411" rIns="104821" bIns="52411"/>
          <a:lstStyle/>
          <a:p>
            <a:pPr algn="just">
              <a:lnSpc>
                <a:spcPct val="90000"/>
              </a:lnSpc>
              <a:tabLst>
                <a:tab pos="1253982" algn="l"/>
              </a:tabLst>
            </a:pPr>
            <a:r>
              <a:rPr lang="en-US" dirty="0"/>
              <a:t>Most </a:t>
            </a:r>
            <a:r>
              <a:rPr lang="en-US" dirty="0" err="1"/>
              <a:t>eWIC</a:t>
            </a:r>
            <a:r>
              <a:rPr lang="en-US" dirty="0"/>
              <a:t> benefits issued for infant formula will be for one of the NC WIC Program’s contract infant formula products. These are milk-based and soy-based formulas. Brands must be the primary contract infant formula.</a:t>
            </a:r>
          </a:p>
          <a:p>
            <a:pPr algn="just">
              <a:lnSpc>
                <a:spcPct val="90000"/>
              </a:lnSpc>
              <a:tabLst>
                <a:tab pos="1253982" algn="l"/>
              </a:tabLst>
            </a:pPr>
            <a:endParaRPr lang="en-US" dirty="0"/>
          </a:p>
          <a:p>
            <a:pPr algn="just">
              <a:lnSpc>
                <a:spcPct val="90000"/>
              </a:lnSpc>
              <a:tabLst>
                <a:tab pos="1253982" algn="l"/>
              </a:tabLst>
            </a:pPr>
            <a:r>
              <a:rPr lang="en-US" dirty="0"/>
              <a:t>Minimum Inventory requirement is for powder in:</a:t>
            </a:r>
          </a:p>
          <a:p>
            <a:pPr algn="just">
              <a:lnSpc>
                <a:spcPct val="90000"/>
              </a:lnSpc>
              <a:tabLst>
                <a:tab pos="1253982" algn="l"/>
              </a:tabLst>
            </a:pPr>
            <a:endParaRPr lang="en-US" dirty="0"/>
          </a:p>
          <a:p>
            <a:pPr algn="just">
              <a:lnSpc>
                <a:spcPct val="90000"/>
              </a:lnSpc>
              <a:tabLst>
                <a:tab pos="1253982" algn="l"/>
              </a:tabLst>
            </a:pPr>
            <a:r>
              <a:rPr lang="en-US" dirty="0"/>
              <a:t>Gerber Good Start </a:t>
            </a:r>
            <a:r>
              <a:rPr lang="en-US" dirty="0" err="1"/>
              <a:t>GentlePro</a:t>
            </a:r>
            <a:r>
              <a:rPr lang="en-US" dirty="0"/>
              <a:t> 12.7 oz. powder  and Gerber Good Start Soy 12.9 oz. powder as indicated by the asterisk ** on the slide</a:t>
            </a:r>
          </a:p>
          <a:p>
            <a:pPr algn="just">
              <a:lnSpc>
                <a:spcPct val="90000"/>
              </a:lnSpc>
              <a:tabLst>
                <a:tab pos="1253982" algn="l"/>
              </a:tabLst>
            </a:pPr>
            <a:endParaRPr lang="en-US" dirty="0"/>
          </a:p>
          <a:p>
            <a:pPr algn="just">
              <a:lnSpc>
                <a:spcPct val="90000"/>
              </a:lnSpc>
              <a:tabLst>
                <a:tab pos="1253982" algn="l"/>
              </a:tabLst>
            </a:pPr>
            <a:r>
              <a:rPr lang="en-US" dirty="0"/>
              <a:t>NTEs are set for all contract formulas </a:t>
            </a:r>
          </a:p>
          <a:p>
            <a:pPr algn="just">
              <a:lnSpc>
                <a:spcPct val="90000"/>
              </a:lnSpc>
              <a:tabLst>
                <a:tab pos="1253982" algn="l"/>
              </a:tabLst>
            </a:pPr>
            <a:endParaRPr lang="en-US" dirty="0"/>
          </a:p>
          <a:p>
            <a:pPr algn="just">
              <a:lnSpc>
                <a:spcPct val="90000"/>
              </a:lnSpc>
              <a:tabLst>
                <a:tab pos="1253982" algn="l"/>
              </a:tabLst>
            </a:pPr>
            <a:endParaRPr lang="en-US" dirty="0"/>
          </a:p>
          <a:p>
            <a:pPr algn="just">
              <a:lnSpc>
                <a:spcPct val="90000"/>
              </a:lnSpc>
              <a:tabLst>
                <a:tab pos="1253982" algn="l"/>
              </a:tabLst>
            </a:pPr>
            <a:endParaRPr lang="en-US" dirty="0"/>
          </a:p>
          <a:p>
            <a:pPr lvl="1">
              <a:lnSpc>
                <a:spcPct val="150000"/>
              </a:lnSpc>
              <a:buClr>
                <a:srgbClr val="D31145"/>
              </a:buClr>
            </a:pPr>
            <a:endParaRPr lang="en-US" dirty="0"/>
          </a:p>
        </p:txBody>
      </p:sp>
      <p:sp>
        <p:nvSpPr>
          <p:cNvPr id="3" name="Slide Number Placeholder 2">
            <a:extLst>
              <a:ext uri="{FF2B5EF4-FFF2-40B4-BE49-F238E27FC236}">
                <a16:creationId xmlns:a16="http://schemas.microsoft.com/office/drawing/2014/main" id="{A792C0BD-2ED0-4E7B-8EF3-C3BF0ED215F8}"/>
              </a:ext>
            </a:extLst>
          </p:cNvPr>
          <p:cNvSpPr>
            <a:spLocks noGrp="1"/>
          </p:cNvSpPr>
          <p:nvPr>
            <p:ph type="sldNum" sz="quarter" idx="11"/>
          </p:nvPr>
        </p:nvSpPr>
        <p:spPr>
          <a:xfrm>
            <a:off x="3798990" y="9040217"/>
            <a:ext cx="3451558" cy="512056"/>
          </a:xfrm>
          <a:prstGeom prst="rect">
            <a:avLst/>
          </a:prstGeom>
        </p:spPr>
        <p:txBody>
          <a:bodyPr/>
          <a:lstStyle/>
          <a:p>
            <a:fld id="{B045B7DE-1198-4F2F-B574-CA8CAE341642}" type="slidenum">
              <a:rPr lang="en-US" smtClean="0"/>
              <a:t>22</a:t>
            </a:fld>
            <a:endParaRPr lang="en-US" dirty="0"/>
          </a:p>
        </p:txBody>
      </p:sp>
    </p:spTree>
    <p:extLst>
      <p:ext uri="{BB962C8B-B14F-4D97-AF65-F5344CB8AC3E}">
        <p14:creationId xmlns:p14="http://schemas.microsoft.com/office/powerpoint/2010/main" val="22915819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xfrm>
            <a:off x="3845662" y="9026321"/>
            <a:ext cx="3451558" cy="512056"/>
          </a:xfrm>
          <a:prstGeom prst="rect">
            <a:avLst/>
          </a:prstGeom>
          <a:noFill/>
        </p:spPr>
        <p:txBody>
          <a:bodyPr/>
          <a:lstStyle/>
          <a:p>
            <a:fld id="{903E17E8-3CD0-46BD-AC0B-DF5BFEAF69EE}" type="slidenum">
              <a:rPr lang="en-US" smtClean="0"/>
              <a:pPr/>
              <a:t>23</a:t>
            </a:fld>
            <a:endParaRPr lang="en-US" dirty="0"/>
          </a:p>
        </p:txBody>
      </p:sp>
      <p:sp>
        <p:nvSpPr>
          <p:cNvPr id="121860" name="Rectangle 2"/>
          <p:cNvSpPr>
            <a:spLocks noGrp="1" noRot="1" noChangeAspect="1" noChangeArrowheads="1" noTextEdit="1"/>
          </p:cNvSpPr>
          <p:nvPr>
            <p:ph type="sldImg"/>
          </p:nvPr>
        </p:nvSpPr>
        <p:spPr>
          <a:xfrm>
            <a:off x="446088" y="471488"/>
            <a:ext cx="6423025" cy="3614737"/>
          </a:xfrm>
          <a:prstGeom prst="rect">
            <a:avLst/>
          </a:prstGeom>
          <a:ln/>
        </p:spPr>
      </p:sp>
      <p:sp>
        <p:nvSpPr>
          <p:cNvPr id="121861" name="Rectangle 3"/>
          <p:cNvSpPr>
            <a:spLocks noGrp="1" noChangeArrowheads="1"/>
          </p:cNvSpPr>
          <p:nvPr>
            <p:ph type="body" idx="1"/>
          </p:nvPr>
        </p:nvSpPr>
        <p:spPr>
          <a:xfrm>
            <a:off x="368480" y="4419603"/>
            <a:ext cx="6489521" cy="3428999"/>
          </a:xfrm>
          <a:prstGeom prst="rect">
            <a:avLst/>
          </a:prstGeom>
          <a:noFill/>
          <a:ln/>
        </p:spPr>
        <p:txBody>
          <a:bodyPr lIns="108336" tIns="54166" rIns="108336" bIns="54166"/>
          <a:lstStyle/>
          <a:p>
            <a:pPr algn="just">
              <a:spcBef>
                <a:spcPct val="50000"/>
              </a:spcBef>
              <a:spcAft>
                <a:spcPts val="1339"/>
              </a:spcAft>
            </a:pPr>
            <a:r>
              <a:rPr lang="en-US" dirty="0"/>
              <a:t>NTEs do not apply to exempt infant formula or WIC-eligible </a:t>
            </a:r>
            <a:r>
              <a:rPr lang="en-US" dirty="0" err="1"/>
              <a:t>nutritionals</a:t>
            </a:r>
            <a:r>
              <a:rPr lang="en-US" dirty="0"/>
              <a:t>. These prices are driven by an open market system (shelf price)</a:t>
            </a:r>
          </a:p>
          <a:p>
            <a:pPr algn="just">
              <a:spcBef>
                <a:spcPct val="50000"/>
              </a:spcBef>
              <a:spcAft>
                <a:spcPts val="1339"/>
              </a:spcAft>
            </a:pPr>
            <a:r>
              <a:rPr lang="en-US" dirty="0"/>
              <a:t>The list of Exempt infant formula and WIC-eligible </a:t>
            </a:r>
            <a:r>
              <a:rPr lang="en-US" dirty="0" err="1"/>
              <a:t>nutritionals</a:t>
            </a:r>
            <a:r>
              <a:rPr lang="en-US" dirty="0"/>
              <a:t> can be found at </a:t>
            </a:r>
            <a:r>
              <a:rPr lang="en-US" dirty="0">
                <a:hlinkClick r:id="rId3"/>
              </a:rPr>
              <a:t>www.nutritonnc.com</a:t>
            </a:r>
            <a:r>
              <a:rPr lang="en-US" dirty="0"/>
              <a:t> on the vendor connection page.</a:t>
            </a:r>
          </a:p>
          <a:p>
            <a:pPr algn="just">
              <a:spcBef>
                <a:spcPct val="50000"/>
              </a:spcBef>
              <a:spcAft>
                <a:spcPts val="1339"/>
              </a:spcAft>
            </a:pPr>
            <a:r>
              <a:rPr lang="en-US" dirty="0"/>
              <a:t>NTEs do not apply to fruits and vegetables purchasable with cash-value benefits (CVBs).</a:t>
            </a:r>
          </a:p>
          <a:p>
            <a:pPr eaLnBrk="1" hangingPunct="1"/>
            <a:endParaRPr lang="en-US" dirty="0"/>
          </a:p>
        </p:txBody>
      </p:sp>
    </p:spTree>
    <p:extLst>
      <p:ext uri="{BB962C8B-B14F-4D97-AF65-F5344CB8AC3E}">
        <p14:creationId xmlns:p14="http://schemas.microsoft.com/office/powerpoint/2010/main" val="11384944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3" name="Rectangle 2"/>
          <p:cNvSpPr>
            <a:spLocks noGrp="1" noRot="1" noChangeAspect="1" noChangeArrowheads="1" noTextEdit="1"/>
          </p:cNvSpPr>
          <p:nvPr>
            <p:ph type="sldImg"/>
          </p:nvPr>
        </p:nvSpPr>
        <p:spPr>
          <a:xfrm>
            <a:off x="409575" y="708025"/>
            <a:ext cx="6494463" cy="3654425"/>
          </a:xfrm>
          <a:ln/>
        </p:spPr>
      </p:sp>
      <p:sp>
        <p:nvSpPr>
          <p:cNvPr id="158724" name="Rectangle 3"/>
          <p:cNvSpPr>
            <a:spLocks noGrp="1" noChangeArrowheads="1"/>
          </p:cNvSpPr>
          <p:nvPr>
            <p:ph type="body" idx="1"/>
          </p:nvPr>
        </p:nvSpPr>
        <p:spPr>
          <a:xfrm>
            <a:off x="409574" y="4634243"/>
            <a:ext cx="6527939" cy="3654425"/>
          </a:xfrm>
          <a:noFill/>
          <a:ln/>
        </p:spPr>
        <p:txBody>
          <a:bodyPr lIns="98186" tIns="49093" rIns="98186" bIns="49093"/>
          <a:lstStyle/>
          <a:p>
            <a:pPr algn="just"/>
            <a:r>
              <a:rPr lang="en-US" dirty="0"/>
              <a:t>A special note about all formulas, contract and exempt:
As required by Public Law 108-265 of the Child Nutrition and WIC Reauthorization Act of 2004, vendors are required to purchase infant formula from a State-approved source. Vendors must provide WIC customers infant formula, exempt infant formula, and WIC-eligible </a:t>
            </a:r>
            <a:r>
              <a:rPr lang="en-US" dirty="0" err="1"/>
              <a:t>nutritionals</a:t>
            </a:r>
            <a:r>
              <a:rPr lang="en-US" dirty="0"/>
              <a:t> purchased only from the State-approved list of sources. In addition, vendors must keep invoices or receipts showing source of formula. These will be reviewed at the time of monitoring and inventory audits (which will be discussed a little later).
The current list, complete with addresses, can be found on the Vendor Connection webpage.
Failure to purchase and provide WIC customers infant formula, exempt infant formula, and WIC-eligible </a:t>
            </a:r>
            <a:r>
              <a:rPr lang="en-US" dirty="0" err="1"/>
              <a:t>nutritionals</a:t>
            </a:r>
            <a:r>
              <a:rPr lang="en-US" dirty="0"/>
              <a:t> purchased directly from the State-approved list of sources will result in termination of the WIC Vendor Agreement.</a:t>
            </a:r>
            <a:r>
              <a:rPr lang="en-US" dirty="0">
                <a:latin typeface="+mn-lt"/>
              </a:rPr>
              <a:t>
</a:t>
            </a:r>
            <a:endParaRPr lang="en-US" dirty="0"/>
          </a:p>
        </p:txBody>
      </p:sp>
      <p:sp>
        <p:nvSpPr>
          <p:cNvPr id="2" name="Slide Number Placeholder 1"/>
          <p:cNvSpPr>
            <a:spLocks noGrp="1"/>
          </p:cNvSpPr>
          <p:nvPr>
            <p:ph type="sldNum" sz="quarter" idx="10"/>
          </p:nvPr>
        </p:nvSpPr>
        <p:spPr/>
        <p:txBody>
          <a:bodyPr/>
          <a:lstStyle/>
          <a:p>
            <a:fld id="{277FD931-451E-4B36-ABA2-042D5FD0E452}" type="slidenum">
              <a:rPr lang="en-US" smtClean="0"/>
              <a:t>24</a:t>
            </a:fld>
            <a:endParaRPr lang="en-US" dirty="0"/>
          </a:p>
        </p:txBody>
      </p:sp>
    </p:spTree>
    <p:extLst>
      <p:ext uri="{BB962C8B-B14F-4D97-AF65-F5344CB8AC3E}">
        <p14:creationId xmlns:p14="http://schemas.microsoft.com/office/powerpoint/2010/main" val="8901072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8EECC45B-12E5-4CA4-8DE3-DB02957EDC49}" type="slidenum">
              <a:rPr lang="en-US" smtClean="0"/>
              <a:pPr/>
              <a:t>25</a:t>
            </a:fld>
            <a:endParaRPr lang="en-US" dirty="0"/>
          </a:p>
        </p:txBody>
      </p:sp>
      <p:sp>
        <p:nvSpPr>
          <p:cNvPr id="119811" name="Rectangle 2"/>
          <p:cNvSpPr>
            <a:spLocks noGrp="1" noRot="1" noChangeAspect="1" noChangeArrowheads="1" noTextEdit="1"/>
          </p:cNvSpPr>
          <p:nvPr>
            <p:ph type="sldImg"/>
          </p:nvPr>
        </p:nvSpPr>
        <p:spPr>
          <a:xfrm>
            <a:off x="447675" y="708025"/>
            <a:ext cx="6397625" cy="3600450"/>
          </a:xfrm>
          <a:ln/>
        </p:spPr>
      </p:sp>
      <p:sp>
        <p:nvSpPr>
          <p:cNvPr id="119812" name="Rectangle 3"/>
          <p:cNvSpPr>
            <a:spLocks noGrp="1" noChangeArrowheads="1"/>
          </p:cNvSpPr>
          <p:nvPr>
            <p:ph type="body" idx="1"/>
          </p:nvPr>
        </p:nvSpPr>
        <p:spPr>
          <a:xfrm>
            <a:off x="425727" y="4560570"/>
            <a:ext cx="6463748" cy="3073171"/>
          </a:xfrm>
          <a:noFill/>
          <a:ln/>
        </p:spPr>
        <p:txBody>
          <a:bodyPr/>
          <a:lstStyle/>
          <a:p>
            <a:pPr algn="just" defTabSz="1264455">
              <a:spcBef>
                <a:spcPct val="50000"/>
              </a:spcBef>
              <a:spcAft>
                <a:spcPts val="1245"/>
              </a:spcAft>
              <a:defRPr/>
            </a:pPr>
            <a:r>
              <a:rPr lang="en-US" dirty="0"/>
              <a:t>Price List Submission. Vendor applicants, excluding corporate applicants, must submit price lists at initial authorization which have prices at or below the NTE for their assigned peer group. Authorized vendors must submit a price list if requested by the State WIC Agency.</a:t>
            </a:r>
          </a:p>
          <a:p>
            <a:pPr algn="just" defTabSz="1264455">
              <a:spcBef>
                <a:spcPct val="50000"/>
              </a:spcBef>
              <a:spcAft>
                <a:spcPts val="1245"/>
              </a:spcAft>
              <a:defRPr/>
            </a:pPr>
            <a:endParaRPr lang="en-US" b="1" dirty="0"/>
          </a:p>
          <a:p>
            <a:pPr eaLnBrk="1" hangingPunct="1"/>
            <a:endParaRPr lang="en-US" sz="1600" dirty="0"/>
          </a:p>
        </p:txBody>
      </p:sp>
    </p:spTree>
    <p:extLst>
      <p:ext uri="{BB962C8B-B14F-4D97-AF65-F5344CB8AC3E}">
        <p14:creationId xmlns:p14="http://schemas.microsoft.com/office/powerpoint/2010/main" val="28633145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2"/>
          <p:cNvSpPr>
            <a:spLocks noGrp="1" noRot="1" noChangeAspect="1" noChangeArrowheads="1" noTextEdit="1"/>
          </p:cNvSpPr>
          <p:nvPr>
            <p:ph type="sldImg"/>
          </p:nvPr>
        </p:nvSpPr>
        <p:spPr>
          <a:xfrm>
            <a:off x="406400" y="762000"/>
            <a:ext cx="6500813" cy="3657600"/>
          </a:xfrm>
          <a:ln/>
        </p:spPr>
      </p:sp>
      <p:sp>
        <p:nvSpPr>
          <p:cNvPr id="161796" name="Rectangle 3"/>
          <p:cNvSpPr>
            <a:spLocks noGrp="1" noChangeArrowheads="1"/>
          </p:cNvSpPr>
          <p:nvPr>
            <p:ph type="body" idx="1"/>
          </p:nvPr>
        </p:nvSpPr>
        <p:spPr>
          <a:xfrm>
            <a:off x="406400" y="4648200"/>
            <a:ext cx="6534909" cy="2680957"/>
          </a:xfrm>
          <a:noFill/>
          <a:ln/>
        </p:spPr>
        <p:txBody>
          <a:bodyPr lIns="98186" tIns="49093" rIns="98186" bIns="49093"/>
          <a:lstStyle/>
          <a:p>
            <a:pPr algn="just"/>
            <a:r>
              <a:rPr lang="en-US" dirty="0"/>
              <a:t>NTEs are a critical part of vendor selection.</a:t>
            </a:r>
          </a:p>
          <a:p>
            <a:pPr algn="just"/>
            <a:endParaRPr lang="en-US" dirty="0"/>
          </a:p>
          <a:p>
            <a:pPr algn="just"/>
            <a:r>
              <a:rPr lang="en-US" dirty="0"/>
              <a:t>All vendor prices must be at or below the NTE for the vendor applicant to be authorized. If even one price is above the NTE for that vendor applicant’s peer group, the vendor applicant receives a written letter. The letter will include a list of food items priced over the NTE and they are given the chance to resubmit new prices within 30 days.</a:t>
            </a:r>
          </a:p>
          <a:p>
            <a:pPr algn="just"/>
            <a:endParaRPr lang="en-US" dirty="0">
              <a:latin typeface="+mn-lt"/>
            </a:endParaRPr>
          </a:p>
          <a:p>
            <a:endParaRPr lang="en-US" dirty="0"/>
          </a:p>
        </p:txBody>
      </p:sp>
      <p:sp>
        <p:nvSpPr>
          <p:cNvPr id="2" name="Slide Number Placeholder 1"/>
          <p:cNvSpPr>
            <a:spLocks noGrp="1"/>
          </p:cNvSpPr>
          <p:nvPr>
            <p:ph type="sldNum" sz="quarter" idx="10"/>
          </p:nvPr>
        </p:nvSpPr>
        <p:spPr/>
        <p:txBody>
          <a:bodyPr/>
          <a:lstStyle/>
          <a:p>
            <a:fld id="{277FD931-451E-4B36-ABA2-042D5FD0E452}" type="slidenum">
              <a:rPr lang="en-US" smtClean="0"/>
              <a:t>26</a:t>
            </a:fld>
            <a:endParaRPr lang="en-US" dirty="0"/>
          </a:p>
        </p:txBody>
      </p:sp>
    </p:spTree>
    <p:extLst>
      <p:ext uri="{BB962C8B-B14F-4D97-AF65-F5344CB8AC3E}">
        <p14:creationId xmlns:p14="http://schemas.microsoft.com/office/powerpoint/2010/main" val="27942446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9" name="Rectangle 2"/>
          <p:cNvSpPr>
            <a:spLocks noGrp="1" noRot="1" noChangeAspect="1" noChangeArrowheads="1" noTextEdit="1"/>
          </p:cNvSpPr>
          <p:nvPr>
            <p:ph type="sldImg"/>
          </p:nvPr>
        </p:nvSpPr>
        <p:spPr>
          <a:xfrm>
            <a:off x="452438" y="708025"/>
            <a:ext cx="6499225" cy="3656013"/>
          </a:xfrm>
          <a:ln/>
        </p:spPr>
      </p:sp>
      <p:sp>
        <p:nvSpPr>
          <p:cNvPr id="162820" name="Rectangle 3"/>
          <p:cNvSpPr>
            <a:spLocks noGrp="1" noChangeArrowheads="1"/>
          </p:cNvSpPr>
          <p:nvPr>
            <p:ph type="body" idx="1"/>
          </p:nvPr>
        </p:nvSpPr>
        <p:spPr>
          <a:xfrm>
            <a:off x="515178" y="4724114"/>
            <a:ext cx="6284843" cy="3124486"/>
          </a:xfrm>
          <a:noFill/>
          <a:ln/>
        </p:spPr>
        <p:txBody>
          <a:bodyPr lIns="98186" tIns="49093" rIns="98186" bIns="49093"/>
          <a:lstStyle/>
          <a:p>
            <a:pPr algn="just"/>
            <a:r>
              <a:rPr lang="en-US" dirty="0"/>
              <a:t>The vendor applicant has the choice to reduce the price to below or at the NTE. If, however, the resubmitted price is still above the NTE, the vendor will receive a written denial of authorization and must wait 90 days to reapply for authorization. </a:t>
            </a:r>
          </a:p>
          <a:p>
            <a:pPr algn="just"/>
            <a:endParaRPr lang="en-US" dirty="0">
              <a:latin typeface="+mn-lt"/>
            </a:endParaRPr>
          </a:p>
          <a:p>
            <a:endParaRPr lang="en-US" dirty="0"/>
          </a:p>
        </p:txBody>
      </p:sp>
      <p:sp>
        <p:nvSpPr>
          <p:cNvPr id="2" name="Slide Number Placeholder 1"/>
          <p:cNvSpPr>
            <a:spLocks noGrp="1"/>
          </p:cNvSpPr>
          <p:nvPr>
            <p:ph type="sldNum" sz="quarter" idx="10"/>
          </p:nvPr>
        </p:nvSpPr>
        <p:spPr/>
        <p:txBody>
          <a:bodyPr/>
          <a:lstStyle/>
          <a:p>
            <a:fld id="{277FD931-451E-4B36-ABA2-042D5FD0E452}" type="slidenum">
              <a:rPr lang="en-US" smtClean="0"/>
              <a:t>27</a:t>
            </a:fld>
            <a:endParaRPr lang="en-US" dirty="0"/>
          </a:p>
        </p:txBody>
      </p:sp>
    </p:spTree>
    <p:extLst>
      <p:ext uri="{BB962C8B-B14F-4D97-AF65-F5344CB8AC3E}">
        <p14:creationId xmlns:p14="http://schemas.microsoft.com/office/powerpoint/2010/main" val="1661976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moment for questions</a:t>
            </a:r>
          </a:p>
        </p:txBody>
      </p:sp>
      <p:sp>
        <p:nvSpPr>
          <p:cNvPr id="4" name="Slide Number Placeholder 3"/>
          <p:cNvSpPr>
            <a:spLocks noGrp="1"/>
          </p:cNvSpPr>
          <p:nvPr>
            <p:ph type="sldNum" sz="quarter" idx="5"/>
          </p:nvPr>
        </p:nvSpPr>
        <p:spPr/>
        <p:txBody>
          <a:bodyPr/>
          <a:lstStyle/>
          <a:p>
            <a:fld id="{B045B7DE-1198-4F2F-B574-CA8CAE341642}" type="slidenum">
              <a:rPr lang="en-US" smtClean="0"/>
              <a:pPr/>
              <a:t>28</a:t>
            </a:fld>
            <a:endParaRPr lang="en-US" dirty="0"/>
          </a:p>
        </p:txBody>
      </p:sp>
    </p:spTree>
    <p:extLst>
      <p:ext uri="{BB962C8B-B14F-4D97-AF65-F5344CB8AC3E}">
        <p14:creationId xmlns:p14="http://schemas.microsoft.com/office/powerpoint/2010/main" val="14720009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5727" y="4630249"/>
            <a:ext cx="6463748" cy="2913552"/>
          </a:xfrm>
        </p:spPr>
        <p:txBody>
          <a:bodyPr/>
          <a:lstStyle/>
          <a:p>
            <a:pPr algn="just" defTabSz="971597">
              <a:defRPr/>
            </a:pPr>
            <a:r>
              <a:rPr lang="en-US" dirty="0">
                <a:ea typeface="Tahoma" pitchFamily="34" charset="0"/>
              </a:rPr>
              <a:t>We will now discuss Predominantly WIC Vendors.
A predominantly WIC vendor, also known as a PWV, is a vendor that derives more than 50% of their food sales from WIC food benefits.
PWVs cannot be authorized as NC WIC vendors. If we determine that a vendor applicant is expected to be a PWV, the vendor application will be denied-(not authorized).
If at any time during a vendor’s authorization the State Agency determines the vendor has become a PWV, the vendor’s WIC Vendor Agreement will be terminated. The store must then wait 90 days to reapply for vendor authorization.</a:t>
            </a:r>
            <a:r>
              <a:rPr lang="en-US" dirty="0">
                <a:latin typeface="+mn-lt"/>
                <a:ea typeface="Tahoma" pitchFamily="34" charset="0"/>
                <a:cs typeface="Tahoma" pitchFamily="34" charset="0"/>
              </a:rPr>
              <a:t>
</a:t>
            </a:r>
            <a:endParaRPr lang="en-US" dirty="0"/>
          </a:p>
        </p:txBody>
      </p:sp>
      <p:sp>
        <p:nvSpPr>
          <p:cNvPr id="4" name="Slide Number Placeholder 3"/>
          <p:cNvSpPr>
            <a:spLocks noGrp="1"/>
          </p:cNvSpPr>
          <p:nvPr>
            <p:ph type="sldNum" sz="quarter" idx="10"/>
          </p:nvPr>
        </p:nvSpPr>
        <p:spPr/>
        <p:txBody>
          <a:bodyPr/>
          <a:lstStyle/>
          <a:p>
            <a:fld id="{277FD931-451E-4B36-ABA2-042D5FD0E452}" type="slidenum">
              <a:rPr lang="en-US" smtClean="0"/>
              <a:t>29</a:t>
            </a:fld>
            <a:endParaRPr lang="en-US" dirty="0"/>
          </a:p>
        </p:txBody>
      </p:sp>
    </p:spTree>
    <p:extLst>
      <p:ext uri="{BB962C8B-B14F-4D97-AF65-F5344CB8AC3E}">
        <p14:creationId xmlns:p14="http://schemas.microsoft.com/office/powerpoint/2010/main" val="2842697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9" name="Rectangle 2"/>
          <p:cNvSpPr>
            <a:spLocks noGrp="1" noRot="1" noChangeAspect="1" noChangeArrowheads="1" noTextEdit="1"/>
          </p:cNvSpPr>
          <p:nvPr>
            <p:ph type="sldImg"/>
          </p:nvPr>
        </p:nvSpPr>
        <p:spPr>
          <a:xfrm>
            <a:off x="517525" y="630238"/>
            <a:ext cx="6373813" cy="3586162"/>
          </a:xfrm>
          <a:prstGeom prst="rect">
            <a:avLst/>
          </a:prstGeom>
          <a:ln/>
        </p:spPr>
      </p:sp>
      <p:sp>
        <p:nvSpPr>
          <p:cNvPr id="137220" name="Rectangle 3"/>
          <p:cNvSpPr>
            <a:spLocks noGrp="1" noChangeArrowheads="1"/>
          </p:cNvSpPr>
          <p:nvPr>
            <p:ph type="body" idx="1"/>
          </p:nvPr>
        </p:nvSpPr>
        <p:spPr>
          <a:xfrm>
            <a:off x="517524" y="4495802"/>
            <a:ext cx="6373813" cy="3962398"/>
          </a:xfrm>
          <a:prstGeom prst="rect">
            <a:avLst/>
          </a:prstGeom>
          <a:noFill/>
          <a:ln/>
        </p:spPr>
        <p:txBody>
          <a:bodyPr lIns="104798" tIns="52401" rIns="104798" bIns="52401"/>
          <a:lstStyle/>
          <a:p>
            <a:pPr algn="just"/>
            <a:r>
              <a:rPr lang="en-US" dirty="0">
                <a:cs typeface="Times New Roman" panose="02020603050405020304" pitchFamily="18" charset="0"/>
              </a:rPr>
              <a:t>What is the WIC Program? WIC is an acronym for the Special Supplemental Nutrition Program for Women, Infants, and Children. It is a Federal program that is funded by the United States Department of Agriculture. In North Carolina, it is administered by the NC Department of Health and Human Services, Division of Child and Family Well-Being, Community Nutrition Services Section.</a:t>
            </a:r>
          </a:p>
          <a:p>
            <a:pPr algn="just"/>
            <a:endParaRPr lang="en-US" dirty="0">
              <a:cs typeface="Times New Roman" panose="02020603050405020304" pitchFamily="18" charset="0"/>
            </a:endParaRPr>
          </a:p>
          <a:p>
            <a:pPr algn="just"/>
            <a:r>
              <a:rPr lang="en-US" dirty="0">
                <a:cs typeface="Times New Roman" panose="02020603050405020304" pitchFamily="18" charset="0"/>
              </a:rPr>
              <a:t>WIC clinical services are provided by contracted public health agencies. Services include nutrition education, food benefits for nutritious foods and health care referrals.</a:t>
            </a:r>
          </a:p>
          <a:p>
            <a:pPr algn="just"/>
            <a:endParaRPr lang="en-US" dirty="0">
              <a:cs typeface="Times New Roman" panose="02020603050405020304" pitchFamily="18" charset="0"/>
            </a:endParaRPr>
          </a:p>
          <a:p>
            <a:pPr algn="just"/>
            <a:r>
              <a:rPr lang="en-US" dirty="0">
                <a:cs typeface="Times New Roman" panose="02020603050405020304" pitchFamily="18" charset="0"/>
              </a:rPr>
              <a:t>NC WIC-authorized vendors are contracted with the NC Department of Health and Human Services and their Local WIC Agencies.</a:t>
            </a:r>
          </a:p>
          <a:p>
            <a:pPr algn="just"/>
            <a:endParaRPr lang="en-US" dirty="0">
              <a:cs typeface="Times New Roman" panose="02020603050405020304" pitchFamily="18" charset="0"/>
            </a:endParaRPr>
          </a:p>
          <a:p>
            <a:pPr algn="just"/>
            <a:r>
              <a:rPr lang="en-US" dirty="0">
                <a:cs typeface="Times New Roman" panose="02020603050405020304" pitchFamily="18" charset="0"/>
              </a:rPr>
              <a:t>The Local WIC Agency (that’s us) operates the WIC Program in your county.</a:t>
            </a:r>
          </a:p>
          <a:p>
            <a:pPr algn="just"/>
            <a:endParaRPr lang="en-US" dirty="0"/>
          </a:p>
        </p:txBody>
      </p:sp>
      <p:sp>
        <p:nvSpPr>
          <p:cNvPr id="2" name="Slide Number Placeholder 1"/>
          <p:cNvSpPr>
            <a:spLocks noGrp="1"/>
          </p:cNvSpPr>
          <p:nvPr>
            <p:ph type="sldNum" sz="quarter" idx="10"/>
          </p:nvPr>
        </p:nvSpPr>
        <p:spPr>
          <a:xfrm>
            <a:off x="3831559" y="9069092"/>
            <a:ext cx="3451558" cy="512056"/>
          </a:xfrm>
          <a:prstGeom prst="rect">
            <a:avLst/>
          </a:prstGeom>
        </p:spPr>
        <p:txBody>
          <a:bodyPr/>
          <a:lstStyle/>
          <a:p>
            <a:fld id="{277FD931-451E-4B36-ABA2-042D5FD0E452}" type="slidenum">
              <a:rPr lang="en-US" smtClean="0"/>
              <a:t>3</a:t>
            </a:fld>
            <a:endParaRPr lang="en-US" dirty="0"/>
          </a:p>
        </p:txBody>
      </p:sp>
    </p:spTree>
    <p:extLst>
      <p:ext uri="{BB962C8B-B14F-4D97-AF65-F5344CB8AC3E}">
        <p14:creationId xmlns:p14="http://schemas.microsoft.com/office/powerpoint/2010/main" val="14304517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1" name="Rectangle 2"/>
          <p:cNvSpPr>
            <a:spLocks noGrp="1" noRot="1" noChangeAspect="1" noChangeArrowheads="1" noTextEdit="1"/>
          </p:cNvSpPr>
          <p:nvPr>
            <p:ph type="sldImg"/>
          </p:nvPr>
        </p:nvSpPr>
        <p:spPr>
          <a:xfrm>
            <a:off x="455613" y="708025"/>
            <a:ext cx="6403975" cy="3603625"/>
          </a:xfrm>
          <a:ln/>
        </p:spPr>
      </p:sp>
      <p:sp>
        <p:nvSpPr>
          <p:cNvPr id="150532" name="Rectangle 3"/>
          <p:cNvSpPr>
            <a:spLocks noGrp="1" noChangeArrowheads="1"/>
          </p:cNvSpPr>
          <p:nvPr>
            <p:ph type="body" idx="1"/>
          </p:nvPr>
        </p:nvSpPr>
        <p:spPr>
          <a:xfrm>
            <a:off x="455614" y="4522636"/>
            <a:ext cx="6403974" cy="4011764"/>
          </a:xfrm>
          <a:noFill/>
          <a:ln/>
        </p:spPr>
        <p:txBody>
          <a:bodyPr lIns="98186" tIns="49093" rIns="98186" bIns="49093">
            <a:normAutofit/>
          </a:bodyPr>
          <a:lstStyle/>
          <a:p>
            <a:pPr algn="just" defTabSz="929140">
              <a:defRPr/>
            </a:pPr>
            <a:r>
              <a:rPr lang="en-US" dirty="0"/>
              <a:t>Even though PWVs are not authorized by the WIC program in NC, the State is still required to identify vendors that derive more than 50% of their annual food sales revenue from WIC food redemption.  </a:t>
            </a:r>
          </a:p>
          <a:p>
            <a:pPr algn="just" defTabSz="929140">
              <a:defRPr/>
            </a:pPr>
            <a:endParaRPr lang="en-US" dirty="0"/>
          </a:p>
          <a:p>
            <a:pPr algn="just" defTabSz="929140">
              <a:defRPr/>
            </a:pPr>
            <a:r>
              <a:rPr lang="en-US" dirty="0"/>
              <a:t>The USDA classifies these vendors as Above 50% vendors. In North Carolina, these stores are called Predominantly WIC Vendors (PWVs).  </a:t>
            </a:r>
          </a:p>
          <a:p>
            <a:pPr algn="just" defTabSz="929140">
              <a:defRPr/>
            </a:pPr>
            <a:endParaRPr lang="en-US" dirty="0"/>
          </a:p>
          <a:p>
            <a:pPr algn="just" defTabSz="929140">
              <a:defRPr/>
            </a:pPr>
            <a:r>
              <a:rPr lang="en-US" dirty="0"/>
              <a:t>Each year, the USDA supplies the state with a list of vendors with WIC Program sales that exceed Supplemental Nutrition Assistance Program (SNAP) sales. This list is an initial screening for vendors who may derive more than 50 percent of food sales from the WIC Program. Newly authorized vendors will have their sales figures reviewed after the first six months to determine if the vendor is deriving more than 50 percent of food sales from the WIC Program. At this point, cash sales data will be requested to determine if a vendor needs to be classified as a “predominantly WIC vendor”. Cash sales data requested is any SNAP-eligible food sales. This information is compared with your SNAP and WIC sales to determine if your store will be classified as a “predominantly WIC vendor”.</a:t>
            </a:r>
          </a:p>
          <a:p>
            <a:endParaRPr lang="en-US" dirty="0"/>
          </a:p>
        </p:txBody>
      </p:sp>
      <p:sp>
        <p:nvSpPr>
          <p:cNvPr id="2" name="Slide Number Placeholder 1"/>
          <p:cNvSpPr>
            <a:spLocks noGrp="1"/>
          </p:cNvSpPr>
          <p:nvPr>
            <p:ph type="sldNum" sz="quarter" idx="10"/>
          </p:nvPr>
        </p:nvSpPr>
        <p:spPr/>
        <p:txBody>
          <a:bodyPr/>
          <a:lstStyle/>
          <a:p>
            <a:fld id="{277FD931-451E-4B36-ABA2-042D5FD0E452}" type="slidenum">
              <a:rPr lang="en-US" smtClean="0"/>
              <a:t>30</a:t>
            </a:fld>
            <a:endParaRPr lang="en-US" dirty="0"/>
          </a:p>
        </p:txBody>
      </p:sp>
    </p:spTree>
    <p:extLst>
      <p:ext uri="{BB962C8B-B14F-4D97-AF65-F5344CB8AC3E}">
        <p14:creationId xmlns:p14="http://schemas.microsoft.com/office/powerpoint/2010/main" val="13877144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5726" y="4630249"/>
            <a:ext cx="6463748" cy="2532552"/>
          </a:xfrm>
        </p:spPr>
        <p:txBody>
          <a:bodyPr/>
          <a:lstStyle/>
          <a:p>
            <a:pPr algn="just"/>
            <a:r>
              <a:rPr lang="en-US" dirty="0"/>
              <a:t>Vendors must maintain a record of all SNAP-eligible food sales. Vendors are required to provide to the State WIC Agency, upon request, a statement of the total amount of revenue derived such as sales records, financial statements, reports, tax documents or other verifiable documentation. Vendors are encouraged to have a system of being able to show food sales and non-food sales separately for reporting to WIC if requested.</a:t>
            </a:r>
          </a:p>
          <a:p>
            <a:pPr algn="just"/>
            <a:endParaRPr lang="en-US" dirty="0"/>
          </a:p>
          <a:p>
            <a:pPr algn="just"/>
            <a:r>
              <a:rPr lang="en-US" dirty="0"/>
              <a:t>It is very important to keep documentation of food and non-food items sold separately for submission to the Sate WIC Agency, if requested.</a:t>
            </a:r>
          </a:p>
        </p:txBody>
      </p:sp>
      <p:sp>
        <p:nvSpPr>
          <p:cNvPr id="4" name="Slide Number Placeholder 3"/>
          <p:cNvSpPr>
            <a:spLocks noGrp="1"/>
          </p:cNvSpPr>
          <p:nvPr>
            <p:ph type="sldNum" sz="quarter" idx="10"/>
          </p:nvPr>
        </p:nvSpPr>
        <p:spPr/>
        <p:txBody>
          <a:bodyPr/>
          <a:lstStyle/>
          <a:p>
            <a:fld id="{277FD931-451E-4B36-ABA2-042D5FD0E452}" type="slidenum">
              <a:rPr lang="en-US" smtClean="0"/>
              <a:t>31</a:t>
            </a:fld>
            <a:endParaRPr lang="en-US" dirty="0"/>
          </a:p>
        </p:txBody>
      </p:sp>
    </p:spTree>
    <p:extLst>
      <p:ext uri="{BB962C8B-B14F-4D97-AF65-F5344CB8AC3E}">
        <p14:creationId xmlns:p14="http://schemas.microsoft.com/office/powerpoint/2010/main" val="37711224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xfrm>
            <a:off x="458787" y="4630249"/>
            <a:ext cx="6397626" cy="3446952"/>
          </a:xfrm>
          <a:noFill/>
        </p:spPr>
        <p:txBody>
          <a:bodyPr/>
          <a:lstStyle/>
          <a:p>
            <a:pPr algn="just">
              <a:spcBef>
                <a:spcPct val="0"/>
              </a:spcBef>
              <a:buFontTx/>
              <a:buNone/>
            </a:pPr>
            <a:r>
              <a:rPr lang="en-US" dirty="0"/>
              <a:t>So, what is SNAP-eligible? SNAP-eligible is defined as any item that may be purchased with Supplemental Nutrition Assistance Program (SNAP) benefits.  </a:t>
            </a:r>
          </a:p>
          <a:p>
            <a:pPr algn="just">
              <a:spcBef>
                <a:spcPct val="0"/>
              </a:spcBef>
              <a:buFontTx/>
              <a:buNone/>
            </a:pPr>
            <a:endParaRPr lang="en-US" dirty="0"/>
          </a:p>
          <a:p>
            <a:pPr algn="just">
              <a:spcBef>
                <a:spcPct val="0"/>
              </a:spcBef>
              <a:buFontTx/>
              <a:buNone/>
            </a:pPr>
            <a:r>
              <a:rPr lang="en-US" dirty="0"/>
              <a:t>For the sale of all foods that could be purchased with SNAP benefits. This is also known as SNAP-eligible food sales. The emphasis is placed on the word “could’ because the food does not have to be purchased with SNAP, but if a SNAP customer wanted to purpose of PWV determination, food sales is defined as purchase it, they could. If the food can be purchased with SNAP, it can be counted as a part of your food sales.</a:t>
            </a:r>
          </a:p>
          <a:p>
            <a:pPr algn="just">
              <a:spcBef>
                <a:spcPct val="0"/>
              </a:spcBef>
              <a:buFontTx/>
              <a:buNone/>
            </a:pPr>
            <a:endParaRPr lang="en-US" dirty="0"/>
          </a:p>
          <a:p>
            <a:pPr algn="just">
              <a:spcBef>
                <a:spcPct val="0"/>
              </a:spcBef>
              <a:buFontTx/>
              <a:buNone/>
            </a:pPr>
            <a:r>
              <a:rPr lang="en-US" dirty="0"/>
              <a:t>If the request for sales data is sent to you, the food sales fact sheet from SNAP will be sent to you also.</a:t>
            </a:r>
          </a:p>
        </p:txBody>
      </p:sp>
      <p:sp>
        <p:nvSpPr>
          <p:cNvPr id="2" name="Slide Number Placeholder 1"/>
          <p:cNvSpPr>
            <a:spLocks noGrp="1"/>
          </p:cNvSpPr>
          <p:nvPr>
            <p:ph type="sldNum" sz="quarter" idx="10"/>
          </p:nvPr>
        </p:nvSpPr>
        <p:spPr/>
        <p:txBody>
          <a:bodyPr/>
          <a:lstStyle/>
          <a:p>
            <a:fld id="{277FD931-451E-4B36-ABA2-042D5FD0E452}" type="slidenum">
              <a:rPr lang="en-US" smtClean="0"/>
              <a:t>32</a:t>
            </a:fld>
            <a:endParaRPr lang="en-US" dirty="0"/>
          </a:p>
        </p:txBody>
      </p:sp>
    </p:spTree>
    <p:extLst>
      <p:ext uri="{BB962C8B-B14F-4D97-AF65-F5344CB8AC3E}">
        <p14:creationId xmlns:p14="http://schemas.microsoft.com/office/powerpoint/2010/main" val="25426762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xfrm>
            <a:off x="3863643" y="9069092"/>
            <a:ext cx="3451558" cy="512056"/>
          </a:xfrm>
          <a:prstGeom prst="rect">
            <a:avLst/>
          </a:prstGeom>
          <a:ln/>
        </p:spPr>
        <p:txBody>
          <a:bodyPr/>
          <a:lstStyle/>
          <a:p>
            <a:fld id="{81684619-CC79-4F5F-B908-A5F03B1076BC}" type="slidenum">
              <a:rPr lang="en-US"/>
              <a:pPr/>
              <a:t>33</a:t>
            </a:fld>
            <a:endParaRPr lang="en-US" dirty="0"/>
          </a:p>
        </p:txBody>
      </p:sp>
      <p:sp>
        <p:nvSpPr>
          <p:cNvPr id="112642" name="Rectangle 7"/>
          <p:cNvSpPr txBox="1">
            <a:spLocks noGrp="1" noChangeArrowheads="1"/>
          </p:cNvSpPr>
          <p:nvPr/>
        </p:nvSpPr>
        <p:spPr bwMode="auto">
          <a:xfrm>
            <a:off x="3657600" y="8988439"/>
            <a:ext cx="3515828" cy="520912"/>
          </a:xfrm>
          <a:prstGeom prst="rect">
            <a:avLst/>
          </a:prstGeom>
          <a:noFill/>
          <a:ln w="9525">
            <a:noFill/>
            <a:miter lim="800000"/>
            <a:headEnd/>
            <a:tailEnd/>
          </a:ln>
        </p:spPr>
        <p:txBody>
          <a:bodyPr lIns="105672" tIns="52835" rIns="105672" bIns="52835" anchor="b"/>
          <a:lstStyle/>
          <a:p>
            <a:pPr algn="r" defTabSz="1056994"/>
            <a:endParaRPr lang="en-US" sz="1100" dirty="0">
              <a:latin typeface="Times New Roman" pitchFamily="18" charset="0"/>
            </a:endParaRPr>
          </a:p>
        </p:txBody>
      </p:sp>
      <p:sp>
        <p:nvSpPr>
          <p:cNvPr id="112643" name="Rectangle 2"/>
          <p:cNvSpPr>
            <a:spLocks noGrp="1" noRot="1" noChangeAspect="1" noChangeArrowheads="1" noTextEdit="1"/>
          </p:cNvSpPr>
          <p:nvPr>
            <p:ph type="sldImg"/>
          </p:nvPr>
        </p:nvSpPr>
        <p:spPr>
          <a:xfrm>
            <a:off x="363538" y="393700"/>
            <a:ext cx="6588125" cy="3706813"/>
          </a:xfrm>
          <a:prstGeom prst="rect">
            <a:avLst/>
          </a:prstGeom>
          <a:ln/>
        </p:spPr>
      </p:sp>
      <p:sp>
        <p:nvSpPr>
          <p:cNvPr id="112644" name="Rectangle 3"/>
          <p:cNvSpPr>
            <a:spLocks noGrp="1" noChangeArrowheads="1"/>
          </p:cNvSpPr>
          <p:nvPr>
            <p:ph type="body" idx="1"/>
          </p:nvPr>
        </p:nvSpPr>
        <p:spPr>
          <a:xfrm>
            <a:off x="363538" y="4308845"/>
            <a:ext cx="6588125" cy="4679594"/>
          </a:xfrm>
          <a:prstGeom prst="rect">
            <a:avLst/>
          </a:prstGeom>
        </p:spPr>
        <p:txBody>
          <a:bodyPr lIns="105667" tIns="52832" rIns="105667" bIns="52832"/>
          <a:lstStyle/>
          <a:p>
            <a:pPr algn="just"/>
            <a:r>
              <a:rPr lang="en-US" dirty="0">
                <a:cs typeface="Times New Roman" panose="02020603050405020304" pitchFamily="18" charset="0"/>
              </a:rPr>
              <a:t>As part of the PWV determination, SNAP-eligible food sales data are requested from select vendors. This includes free-standing pharmacies and stores under corporate agreement.  </a:t>
            </a:r>
          </a:p>
          <a:p>
            <a:pPr algn="just"/>
            <a:endParaRPr lang="en-US" dirty="0">
              <a:cs typeface="Times New Roman" panose="02020603050405020304" pitchFamily="18" charset="0"/>
            </a:endParaRPr>
          </a:p>
          <a:p>
            <a:pPr algn="just"/>
            <a:r>
              <a:rPr lang="en-US" dirty="0">
                <a:cs typeface="Times New Roman" panose="02020603050405020304" pitchFamily="18" charset="0"/>
              </a:rPr>
              <a:t>The State WIC Agency will request and accept sales records, financial statements, reports, tax documents or other verifiable documentation that shows what your SNAP-eligible food sales are for the time period requested. It is strongly advised that you keep copies readily available in the event this information is requested from you. Some of you may have already had this information requested in the past few years. </a:t>
            </a:r>
          </a:p>
          <a:p>
            <a:pPr algn="just"/>
            <a:r>
              <a:rPr lang="en-US" dirty="0">
                <a:cs typeface="Times New Roman" panose="02020603050405020304" pitchFamily="18" charset="0"/>
              </a:rPr>
              <a:t>It is very important for you to supply the State WIC Agency with this information when requested. Failure to submit this information  when requested could result in termination of your WIC vendor agreement.</a:t>
            </a:r>
          </a:p>
          <a:p>
            <a:pPr algn="just"/>
            <a:endParaRPr lang="en-US" dirty="0">
              <a:cs typeface="Times New Roman" panose="02020603050405020304" pitchFamily="18" charset="0"/>
            </a:endParaRPr>
          </a:p>
          <a:p>
            <a:pPr algn="just"/>
            <a:r>
              <a:rPr lang="en-US" dirty="0">
                <a:cs typeface="Times New Roman" panose="02020603050405020304" pitchFamily="18" charset="0"/>
              </a:rPr>
              <a:t>Note to Local WIC Agency staff: Emphasize this point to vendors</a:t>
            </a:r>
            <a:endParaRPr lang="en-US" b="1" dirty="0">
              <a:solidFill>
                <a:srgbClr val="FF0000"/>
              </a:solidFill>
              <a:cs typeface="Times New Roman" panose="02020603050405020304" pitchFamily="18" charset="0"/>
            </a:endParaRPr>
          </a:p>
        </p:txBody>
      </p:sp>
    </p:spTree>
    <p:extLst>
      <p:ext uri="{BB962C8B-B14F-4D97-AF65-F5344CB8AC3E}">
        <p14:creationId xmlns:p14="http://schemas.microsoft.com/office/powerpoint/2010/main" val="35184750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561975" y="708025"/>
            <a:ext cx="6183313" cy="34798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xfrm>
            <a:off x="561974" y="4535505"/>
            <a:ext cx="6183313" cy="262729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en-US" dirty="0">
                <a:cs typeface="Times New Roman" panose="02020603050405020304" pitchFamily="18" charset="0"/>
              </a:rPr>
              <a:t>There are several ways to document your SNAP-eligible food sales including 
Ledger Totals: Daily, Weekly or Monthly cash register receipts totaled in a ledger (DO NOT send actual cash register receipts). Some registers are able to separate out different types of items. It is highly recommended that Vendors maintain this type of system; makes this annual process easier. Sales and Use Tax returns are not always sufficient for documenting complete SNAP-eligible food sales. These returns may be used along with ledger totals to verify a vendor’s documentation of SNAP-eligible food sales.</a:t>
            </a:r>
            <a:r>
              <a:rPr lang="en-US" sz="1500" dirty="0">
                <a:cs typeface="Times New Roman" panose="02020603050405020304" pitchFamily="18" charset="0"/>
              </a:rPr>
              <a:t>
</a:t>
            </a:r>
            <a:endParaRPr lang="en-US" dirty="0">
              <a:cs typeface="Times New Roman" panose="02020603050405020304" pitchFamily="18" charset="0"/>
            </a:endParaRPr>
          </a:p>
        </p:txBody>
      </p:sp>
      <p:sp>
        <p:nvSpPr>
          <p:cNvPr id="33796" name="Slide Number Placeholder 3"/>
          <p:cNvSpPr>
            <a:spLocks noGrp="1"/>
          </p:cNvSpPr>
          <p:nvPr>
            <p:ph type="sldNum" sz="quarter" idx="5"/>
          </p:nvPr>
        </p:nvSpPr>
        <p:spPr bwMode="auto">
          <a:xfrm>
            <a:off x="3875675" y="9111916"/>
            <a:ext cx="3451558" cy="512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849371" indent="-326681">
              <a:defRPr>
                <a:solidFill>
                  <a:schemeClr val="tx1"/>
                </a:solidFill>
                <a:latin typeface="Arial" charset="0"/>
              </a:defRPr>
            </a:lvl2pPr>
            <a:lvl3pPr marL="1306724" indent="-261345">
              <a:defRPr>
                <a:solidFill>
                  <a:schemeClr val="tx1"/>
                </a:solidFill>
                <a:latin typeface="Arial" charset="0"/>
              </a:defRPr>
            </a:lvl3pPr>
            <a:lvl4pPr marL="1829415" indent="-261345">
              <a:defRPr>
                <a:solidFill>
                  <a:schemeClr val="tx1"/>
                </a:solidFill>
                <a:latin typeface="Arial" charset="0"/>
              </a:defRPr>
            </a:lvl4pPr>
            <a:lvl5pPr marL="2352106" indent="-261345">
              <a:defRPr>
                <a:solidFill>
                  <a:schemeClr val="tx1"/>
                </a:solidFill>
                <a:latin typeface="Arial" charset="0"/>
              </a:defRPr>
            </a:lvl5pPr>
            <a:lvl6pPr marL="2874796" indent="-261345" eaLnBrk="0" fontAlgn="base" hangingPunct="0">
              <a:spcBef>
                <a:spcPct val="0"/>
              </a:spcBef>
              <a:spcAft>
                <a:spcPct val="0"/>
              </a:spcAft>
              <a:defRPr>
                <a:solidFill>
                  <a:schemeClr val="tx1"/>
                </a:solidFill>
                <a:latin typeface="Arial" charset="0"/>
              </a:defRPr>
            </a:lvl6pPr>
            <a:lvl7pPr marL="3397484" indent="-261345" eaLnBrk="0" fontAlgn="base" hangingPunct="0">
              <a:spcBef>
                <a:spcPct val="0"/>
              </a:spcBef>
              <a:spcAft>
                <a:spcPct val="0"/>
              </a:spcAft>
              <a:defRPr>
                <a:solidFill>
                  <a:schemeClr val="tx1"/>
                </a:solidFill>
                <a:latin typeface="Arial" charset="0"/>
              </a:defRPr>
            </a:lvl7pPr>
            <a:lvl8pPr marL="3920177" indent="-261345" eaLnBrk="0" fontAlgn="base" hangingPunct="0">
              <a:spcBef>
                <a:spcPct val="0"/>
              </a:spcBef>
              <a:spcAft>
                <a:spcPct val="0"/>
              </a:spcAft>
              <a:defRPr>
                <a:solidFill>
                  <a:schemeClr val="tx1"/>
                </a:solidFill>
                <a:latin typeface="Arial" charset="0"/>
              </a:defRPr>
            </a:lvl8pPr>
            <a:lvl9pPr marL="4442866" indent="-261345" eaLnBrk="0" fontAlgn="base" hangingPunct="0">
              <a:spcBef>
                <a:spcPct val="0"/>
              </a:spcBef>
              <a:spcAft>
                <a:spcPct val="0"/>
              </a:spcAft>
              <a:defRPr>
                <a:solidFill>
                  <a:schemeClr val="tx1"/>
                </a:solidFill>
                <a:latin typeface="Arial" charset="0"/>
              </a:defRPr>
            </a:lvl9pPr>
          </a:lstStyle>
          <a:p>
            <a:fld id="{29AF19A0-8E07-43E9-A099-FB0BB8677B3F}" type="slidenum">
              <a:rPr lang="en-US" smtClean="0">
                <a:latin typeface="Constantia" panose="02030602050306030303" pitchFamily="18" charset="0"/>
              </a:rPr>
              <a:pPr/>
              <a:t>34</a:t>
            </a:fld>
            <a:endParaRPr lang="en-US" dirty="0">
              <a:latin typeface="Constantia" panose="02030602050306030303" pitchFamily="18" charset="0"/>
            </a:endParaRPr>
          </a:p>
        </p:txBody>
      </p:sp>
    </p:spTree>
    <p:extLst>
      <p:ext uri="{BB962C8B-B14F-4D97-AF65-F5344CB8AC3E}">
        <p14:creationId xmlns:p14="http://schemas.microsoft.com/office/powerpoint/2010/main" val="323273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xfrm>
            <a:off x="458788" y="4630249"/>
            <a:ext cx="6397625" cy="390415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defRPr/>
            </a:pPr>
            <a:r>
              <a:rPr lang="en-US" dirty="0"/>
              <a:t>This is a sample of a ledger we have accepted before… </a:t>
            </a:r>
          </a:p>
          <a:p>
            <a:pPr algn="just">
              <a:defRPr/>
            </a:pPr>
            <a:r>
              <a:rPr lang="en-US" dirty="0"/>
              <a:t>As you can see there is a column for:</a:t>
            </a:r>
          </a:p>
          <a:p>
            <a:pPr algn="just">
              <a:defRPr/>
            </a:pPr>
            <a:r>
              <a:rPr lang="en-US" dirty="0"/>
              <a:t>Food only groceries taxed at 2%</a:t>
            </a:r>
          </a:p>
          <a:p>
            <a:pPr algn="just">
              <a:defRPr/>
            </a:pPr>
            <a:r>
              <a:rPr lang="en-US" dirty="0"/>
              <a:t>Non-food items taxed at 4.75% </a:t>
            </a:r>
          </a:p>
          <a:p>
            <a:pPr algn="just">
              <a:defRPr/>
            </a:pPr>
            <a:r>
              <a:rPr lang="en-US" dirty="0"/>
              <a:t>A column for food items that are taxed at the full tax rate of 4.75% (additional food items)</a:t>
            </a:r>
          </a:p>
          <a:p>
            <a:pPr algn="just">
              <a:defRPr/>
            </a:pPr>
            <a:r>
              <a:rPr lang="en-US" dirty="0"/>
              <a:t>The food items in this column (if SNAP-eligible) are allowed to be counted as food sales for this review process and added with the 2% food only tax column. However, you must provide documentation such as this that clearly shows where the totals come from</a:t>
            </a:r>
          </a:p>
          <a:p>
            <a:pPr algn="just">
              <a:defRPr/>
            </a:pPr>
            <a:endParaRPr lang="en-US" dirty="0"/>
          </a:p>
          <a:p>
            <a:pPr algn="just">
              <a:defRPr/>
            </a:pPr>
            <a:r>
              <a:rPr lang="en-US" dirty="0"/>
              <a:t>There is an additional slide that will show this information as it is reported on the sales and use tax returns</a:t>
            </a:r>
          </a:p>
          <a:p>
            <a:pPr algn="just">
              <a:defRPr/>
            </a:pPr>
            <a:endParaRPr lang="en-US" dirty="0"/>
          </a:p>
          <a:p>
            <a:pPr algn="just">
              <a:defRPr/>
            </a:pPr>
            <a:r>
              <a:rPr lang="en-US" dirty="0"/>
              <a:t>(NOTE to presenter: Emphasize this point about the additional food items column – it is imperative vendors know the difference and are able to supply us with this information if requested)</a:t>
            </a:r>
            <a:endParaRPr lang="en-US" b="1" i="1" dirty="0"/>
          </a:p>
        </p:txBody>
      </p:sp>
      <p:sp>
        <p:nvSpPr>
          <p:cNvPr id="2" name="Slide Number Placeholder 1"/>
          <p:cNvSpPr>
            <a:spLocks noGrp="1"/>
          </p:cNvSpPr>
          <p:nvPr>
            <p:ph type="sldNum" sz="quarter" idx="10"/>
          </p:nvPr>
        </p:nvSpPr>
        <p:spPr/>
        <p:txBody>
          <a:bodyPr/>
          <a:lstStyle/>
          <a:p>
            <a:fld id="{277FD931-451E-4B36-ABA2-042D5FD0E452}" type="slidenum">
              <a:rPr lang="en-US" smtClean="0"/>
              <a:t>35</a:t>
            </a:fld>
            <a:endParaRPr lang="en-US" dirty="0"/>
          </a:p>
        </p:txBody>
      </p:sp>
    </p:spTree>
    <p:extLst>
      <p:ext uri="{BB962C8B-B14F-4D97-AF65-F5344CB8AC3E}">
        <p14:creationId xmlns:p14="http://schemas.microsoft.com/office/powerpoint/2010/main" val="39183483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428625" y="393700"/>
            <a:ext cx="6448425" cy="3629025"/>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xfrm>
            <a:off x="428625" y="4308703"/>
            <a:ext cx="6448425" cy="33112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96408" indent="-296408" algn="just">
              <a:buFont typeface="Arial" panose="020B0604020202020204" pitchFamily="34" charset="0"/>
              <a:buChar char="•"/>
              <a:defRPr/>
            </a:pPr>
            <a:r>
              <a:rPr lang="en-US" dirty="0"/>
              <a:t>This is a copy of the Sales and Use Tax Return form you or your accountant completes when you file your monthly/quarterly sales revenue to the NC Department of Revenue</a:t>
            </a:r>
          </a:p>
          <a:p>
            <a:pPr marL="296408" indent="-296408" algn="just">
              <a:buFont typeface="Arial" panose="020B0604020202020204" pitchFamily="34" charset="0"/>
              <a:buChar char="•"/>
              <a:defRPr/>
            </a:pPr>
            <a:endParaRPr lang="en-US" dirty="0"/>
          </a:p>
          <a:p>
            <a:pPr marL="296408" indent="-296408" algn="just">
              <a:buFont typeface="Arial" panose="020B0604020202020204" pitchFamily="34" charset="0"/>
              <a:buChar char="•"/>
              <a:defRPr/>
            </a:pPr>
            <a:r>
              <a:rPr lang="en-US" dirty="0"/>
              <a:t>If your store files electronically, it is recommended that you keep a copy for your records as this documentation may be requested as additional documentation</a:t>
            </a:r>
          </a:p>
          <a:p>
            <a:pPr marL="296408" indent="-296408" algn="just">
              <a:buFont typeface="Arial" panose="020B0604020202020204" pitchFamily="34" charset="0"/>
              <a:buChar char="•"/>
              <a:defRPr/>
            </a:pPr>
            <a:endParaRPr lang="en-US" dirty="0"/>
          </a:p>
          <a:p>
            <a:pPr marL="296408" indent="-296408" algn="just">
              <a:buFont typeface="Arial" panose="020B0604020202020204" pitchFamily="34" charset="0"/>
              <a:buChar char="•"/>
              <a:defRPr/>
            </a:pPr>
            <a:r>
              <a:rPr lang="en-US" dirty="0"/>
              <a:t>If you decide to submit these forms as the required documentation, please be aware that this documentation may not be sufficient. We may need additional information from you.</a:t>
            </a:r>
          </a:p>
        </p:txBody>
      </p:sp>
      <p:sp>
        <p:nvSpPr>
          <p:cNvPr id="35844" name="Slide Number Placeholder 3"/>
          <p:cNvSpPr>
            <a:spLocks noGrp="1"/>
          </p:cNvSpPr>
          <p:nvPr>
            <p:ph type="sldNum" sz="quarter" idx="5"/>
          </p:nvPr>
        </p:nvSpPr>
        <p:spPr bwMode="auto">
          <a:xfrm>
            <a:off x="3863643" y="9081124"/>
            <a:ext cx="3451558" cy="512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849371" indent="-326681">
              <a:defRPr>
                <a:solidFill>
                  <a:schemeClr val="tx1"/>
                </a:solidFill>
                <a:latin typeface="Arial" charset="0"/>
              </a:defRPr>
            </a:lvl2pPr>
            <a:lvl3pPr marL="1306724" indent="-261345">
              <a:defRPr>
                <a:solidFill>
                  <a:schemeClr val="tx1"/>
                </a:solidFill>
                <a:latin typeface="Arial" charset="0"/>
              </a:defRPr>
            </a:lvl3pPr>
            <a:lvl4pPr marL="1829415" indent="-261345">
              <a:defRPr>
                <a:solidFill>
                  <a:schemeClr val="tx1"/>
                </a:solidFill>
                <a:latin typeface="Arial" charset="0"/>
              </a:defRPr>
            </a:lvl4pPr>
            <a:lvl5pPr marL="2352106" indent="-261345">
              <a:defRPr>
                <a:solidFill>
                  <a:schemeClr val="tx1"/>
                </a:solidFill>
                <a:latin typeface="Arial" charset="0"/>
              </a:defRPr>
            </a:lvl5pPr>
            <a:lvl6pPr marL="2874796" indent="-261345" eaLnBrk="0" fontAlgn="base" hangingPunct="0">
              <a:spcBef>
                <a:spcPct val="0"/>
              </a:spcBef>
              <a:spcAft>
                <a:spcPct val="0"/>
              </a:spcAft>
              <a:defRPr>
                <a:solidFill>
                  <a:schemeClr val="tx1"/>
                </a:solidFill>
                <a:latin typeface="Arial" charset="0"/>
              </a:defRPr>
            </a:lvl6pPr>
            <a:lvl7pPr marL="3397484" indent="-261345" eaLnBrk="0" fontAlgn="base" hangingPunct="0">
              <a:spcBef>
                <a:spcPct val="0"/>
              </a:spcBef>
              <a:spcAft>
                <a:spcPct val="0"/>
              </a:spcAft>
              <a:defRPr>
                <a:solidFill>
                  <a:schemeClr val="tx1"/>
                </a:solidFill>
                <a:latin typeface="Arial" charset="0"/>
              </a:defRPr>
            </a:lvl7pPr>
            <a:lvl8pPr marL="3920177" indent="-261345" eaLnBrk="0" fontAlgn="base" hangingPunct="0">
              <a:spcBef>
                <a:spcPct val="0"/>
              </a:spcBef>
              <a:spcAft>
                <a:spcPct val="0"/>
              </a:spcAft>
              <a:defRPr>
                <a:solidFill>
                  <a:schemeClr val="tx1"/>
                </a:solidFill>
                <a:latin typeface="Arial" charset="0"/>
              </a:defRPr>
            </a:lvl8pPr>
            <a:lvl9pPr marL="4442866" indent="-261345" eaLnBrk="0" fontAlgn="base" hangingPunct="0">
              <a:spcBef>
                <a:spcPct val="0"/>
              </a:spcBef>
              <a:spcAft>
                <a:spcPct val="0"/>
              </a:spcAft>
              <a:defRPr>
                <a:solidFill>
                  <a:schemeClr val="tx1"/>
                </a:solidFill>
                <a:latin typeface="Arial" charset="0"/>
              </a:defRPr>
            </a:lvl9pPr>
          </a:lstStyle>
          <a:p>
            <a:fld id="{E22941A7-1D50-45CF-99BD-EEC8C786A590}" type="slidenum">
              <a:rPr lang="en-US" smtClean="0">
                <a:latin typeface="Constantia" panose="02030602050306030303" pitchFamily="18" charset="0"/>
              </a:rPr>
              <a:pPr/>
              <a:t>36</a:t>
            </a:fld>
            <a:endParaRPr lang="en-US" dirty="0">
              <a:latin typeface="Constantia" panose="02030602050306030303" pitchFamily="18" charset="0"/>
            </a:endParaRPr>
          </a:p>
        </p:txBody>
      </p:sp>
    </p:spTree>
    <p:extLst>
      <p:ext uri="{BB962C8B-B14F-4D97-AF65-F5344CB8AC3E}">
        <p14:creationId xmlns:p14="http://schemas.microsoft.com/office/powerpoint/2010/main" val="4077553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492125" y="471488"/>
            <a:ext cx="6321425" cy="35575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xfrm>
            <a:off x="492125" y="4343403"/>
            <a:ext cx="6321425" cy="281939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lgn="just">
              <a:buFontTx/>
              <a:buNone/>
            </a:pPr>
            <a:r>
              <a:rPr lang="en-US" altLang="en-US" dirty="0"/>
              <a:t>If you submit this form to the State WIC Agency, they will first look at the Tax Type Column and find the line defined as “2% Food Rate” – this is usually on Line 8. Then, they look at the dollar amount in the Receipts Column. </a:t>
            </a:r>
          </a:p>
          <a:p>
            <a:pPr marL="0" indent="0" algn="just">
              <a:buFontTx/>
              <a:buNone/>
            </a:pPr>
            <a:endParaRPr lang="en-US" altLang="en-US" dirty="0"/>
          </a:p>
          <a:p>
            <a:pPr marL="0" indent="0" algn="just">
              <a:buFontTx/>
              <a:buNone/>
            </a:pPr>
            <a:r>
              <a:rPr lang="en-US" altLang="en-US" dirty="0"/>
              <a:t>They take this amount from each month’s return for the 12 months in review and total it. If this total amount added with your SNAP sales for the same time period is greater than your WIC sales, then your store is eliminated from being classified as a PWV for the year. </a:t>
            </a:r>
          </a:p>
          <a:p>
            <a:pPr marL="0" indent="0" algn="just">
              <a:buFontTx/>
              <a:buNone/>
            </a:pPr>
            <a:endParaRPr lang="en-US" altLang="en-US" dirty="0"/>
          </a:p>
          <a:p>
            <a:pPr marL="0" indent="0" algn="just">
              <a:buFontTx/>
              <a:buNone/>
            </a:pPr>
            <a:r>
              <a:rPr lang="en-US" altLang="en-US" dirty="0"/>
              <a:t>If this total amount added with your SNAP sales for the same time period is less than your WIC sales, then your store could be classified as a PWV. If you feel your store should not fall in this category, it is your responsibility to provide further documentation to verify this. </a:t>
            </a:r>
          </a:p>
        </p:txBody>
      </p:sp>
      <p:sp>
        <p:nvSpPr>
          <p:cNvPr id="36868" name="Slide Number Placeholder 3"/>
          <p:cNvSpPr>
            <a:spLocks noGrp="1"/>
          </p:cNvSpPr>
          <p:nvPr>
            <p:ph type="sldNum" sz="quarter" idx="5"/>
          </p:nvPr>
        </p:nvSpPr>
        <p:spPr bwMode="auto">
          <a:xfrm>
            <a:off x="3810000" y="9040371"/>
            <a:ext cx="3451558" cy="512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844806" indent="-324925">
              <a:defRPr>
                <a:solidFill>
                  <a:schemeClr val="tx1"/>
                </a:solidFill>
                <a:latin typeface="Arial" charset="0"/>
              </a:defRPr>
            </a:lvl2pPr>
            <a:lvl3pPr marL="1299702" indent="-259939">
              <a:defRPr>
                <a:solidFill>
                  <a:schemeClr val="tx1"/>
                </a:solidFill>
                <a:latin typeface="Arial" charset="0"/>
              </a:defRPr>
            </a:lvl3pPr>
            <a:lvl4pPr marL="1819581" indent="-259939">
              <a:defRPr>
                <a:solidFill>
                  <a:schemeClr val="tx1"/>
                </a:solidFill>
                <a:latin typeface="Arial" charset="0"/>
              </a:defRPr>
            </a:lvl4pPr>
            <a:lvl5pPr marL="2339463" indent="-259939">
              <a:defRPr>
                <a:solidFill>
                  <a:schemeClr val="tx1"/>
                </a:solidFill>
                <a:latin typeface="Arial" charset="0"/>
              </a:defRPr>
            </a:lvl5pPr>
            <a:lvl6pPr marL="2859345" indent="-259939" eaLnBrk="0" fontAlgn="base" hangingPunct="0">
              <a:spcBef>
                <a:spcPct val="0"/>
              </a:spcBef>
              <a:spcAft>
                <a:spcPct val="0"/>
              </a:spcAft>
              <a:defRPr>
                <a:solidFill>
                  <a:schemeClr val="tx1"/>
                </a:solidFill>
                <a:latin typeface="Arial" charset="0"/>
              </a:defRPr>
            </a:lvl6pPr>
            <a:lvl7pPr marL="3379224" indent="-259939" eaLnBrk="0" fontAlgn="base" hangingPunct="0">
              <a:spcBef>
                <a:spcPct val="0"/>
              </a:spcBef>
              <a:spcAft>
                <a:spcPct val="0"/>
              </a:spcAft>
              <a:defRPr>
                <a:solidFill>
                  <a:schemeClr val="tx1"/>
                </a:solidFill>
                <a:latin typeface="Arial" charset="0"/>
              </a:defRPr>
            </a:lvl7pPr>
            <a:lvl8pPr marL="3899106" indent="-259939" eaLnBrk="0" fontAlgn="base" hangingPunct="0">
              <a:spcBef>
                <a:spcPct val="0"/>
              </a:spcBef>
              <a:spcAft>
                <a:spcPct val="0"/>
              </a:spcAft>
              <a:defRPr>
                <a:solidFill>
                  <a:schemeClr val="tx1"/>
                </a:solidFill>
                <a:latin typeface="Arial" charset="0"/>
              </a:defRPr>
            </a:lvl8pPr>
            <a:lvl9pPr marL="4418988" indent="-259939" eaLnBrk="0" fontAlgn="base" hangingPunct="0">
              <a:spcBef>
                <a:spcPct val="0"/>
              </a:spcBef>
              <a:spcAft>
                <a:spcPct val="0"/>
              </a:spcAft>
              <a:defRPr>
                <a:solidFill>
                  <a:schemeClr val="tx1"/>
                </a:solidFill>
                <a:latin typeface="Arial" charset="0"/>
              </a:defRPr>
            </a:lvl9pPr>
          </a:lstStyle>
          <a:p>
            <a:fld id="{E4898E9E-EEF4-4D3C-97F1-25A3DEBED18A}" type="slidenum">
              <a:rPr lang="en-US" altLang="en-US" smtClean="0">
                <a:latin typeface="Constantia" panose="02030602050306030303" pitchFamily="18" charset="0"/>
              </a:rPr>
              <a:pPr/>
              <a:t>37</a:t>
            </a:fld>
            <a:endParaRPr lang="en-US" altLang="en-US" dirty="0">
              <a:latin typeface="Constantia" panose="02030602050306030303" pitchFamily="18" charset="0"/>
            </a:endParaRPr>
          </a:p>
        </p:txBody>
      </p:sp>
    </p:spTree>
    <p:extLst>
      <p:ext uri="{BB962C8B-B14F-4D97-AF65-F5344CB8AC3E}">
        <p14:creationId xmlns:p14="http://schemas.microsoft.com/office/powerpoint/2010/main" val="29862985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501650" y="587375"/>
            <a:ext cx="6311900" cy="3551238"/>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xfrm>
            <a:off x="471924" y="4441867"/>
            <a:ext cx="6372106" cy="386393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indent="0" algn="just">
              <a:buFontTx/>
              <a:buNone/>
              <a:defRPr/>
            </a:pPr>
            <a:r>
              <a:rPr lang="en-US" dirty="0"/>
              <a:t>This slide shows what we discussed a few slides back. Sometimes it is necessary for vendors to separate food items from non-food items from what is reported in line 4 for of this form. </a:t>
            </a:r>
          </a:p>
          <a:p>
            <a:pPr marL="0" indent="0" algn="just">
              <a:buFontTx/>
              <a:buNone/>
              <a:defRPr/>
            </a:pPr>
            <a:endParaRPr lang="en-US" dirty="0"/>
          </a:p>
          <a:p>
            <a:pPr marL="0" indent="0" algn="just">
              <a:buFontTx/>
              <a:buNone/>
              <a:defRPr/>
            </a:pPr>
            <a:r>
              <a:rPr lang="en-US" dirty="0"/>
              <a:t>So, to help with additional documentation you should examine items you report on line 4 of the return. It is very important for vendors to keep a record of SNAP-eligible foods sold and reported on line 4 of the Sales &amp; Use Tax Return. It will be needed to verify additional cash food sales if requested by the State WIC Agency.</a:t>
            </a:r>
          </a:p>
          <a:p>
            <a:pPr marL="0" indent="0" algn="just">
              <a:buFontTx/>
              <a:buNone/>
              <a:defRPr/>
            </a:pPr>
            <a:endParaRPr lang="en-US" dirty="0"/>
          </a:p>
          <a:p>
            <a:pPr marL="0" indent="0" algn="just">
              <a:buFontTx/>
              <a:buNone/>
              <a:defRPr/>
            </a:pPr>
            <a:r>
              <a:rPr lang="en-US" dirty="0"/>
              <a:t>This is where the ledger I spoke of comes into play. The ledger is actually the verifiable documentation and the Sales and Use Tax return is the back-up to the ledger information. For purposes of reporting to WIC you must identify the SNAP-eligible food items and separate them from the non-eligible food items and the non-food items in order to determine what revenue is allowed for review</a:t>
            </a:r>
          </a:p>
        </p:txBody>
      </p:sp>
      <p:sp>
        <p:nvSpPr>
          <p:cNvPr id="37892" name="Slide Number Placeholder 3"/>
          <p:cNvSpPr>
            <a:spLocks noGrp="1"/>
          </p:cNvSpPr>
          <p:nvPr>
            <p:ph type="sldNum" sz="quarter" idx="5"/>
          </p:nvPr>
        </p:nvSpPr>
        <p:spPr bwMode="auto">
          <a:xfrm>
            <a:off x="3863643" y="9065081"/>
            <a:ext cx="3451558" cy="512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844806" indent="-324925">
              <a:defRPr>
                <a:solidFill>
                  <a:schemeClr val="tx1"/>
                </a:solidFill>
                <a:latin typeface="Arial" charset="0"/>
              </a:defRPr>
            </a:lvl2pPr>
            <a:lvl3pPr marL="1299702" indent="-259939">
              <a:defRPr>
                <a:solidFill>
                  <a:schemeClr val="tx1"/>
                </a:solidFill>
                <a:latin typeface="Arial" charset="0"/>
              </a:defRPr>
            </a:lvl3pPr>
            <a:lvl4pPr marL="1819581" indent="-259939">
              <a:defRPr>
                <a:solidFill>
                  <a:schemeClr val="tx1"/>
                </a:solidFill>
                <a:latin typeface="Arial" charset="0"/>
              </a:defRPr>
            </a:lvl4pPr>
            <a:lvl5pPr marL="2339463" indent="-259939">
              <a:defRPr>
                <a:solidFill>
                  <a:schemeClr val="tx1"/>
                </a:solidFill>
                <a:latin typeface="Arial" charset="0"/>
              </a:defRPr>
            </a:lvl5pPr>
            <a:lvl6pPr marL="2859345" indent="-259939" eaLnBrk="0" fontAlgn="base" hangingPunct="0">
              <a:spcBef>
                <a:spcPct val="0"/>
              </a:spcBef>
              <a:spcAft>
                <a:spcPct val="0"/>
              </a:spcAft>
              <a:defRPr>
                <a:solidFill>
                  <a:schemeClr val="tx1"/>
                </a:solidFill>
                <a:latin typeface="Arial" charset="0"/>
              </a:defRPr>
            </a:lvl6pPr>
            <a:lvl7pPr marL="3379224" indent="-259939" eaLnBrk="0" fontAlgn="base" hangingPunct="0">
              <a:spcBef>
                <a:spcPct val="0"/>
              </a:spcBef>
              <a:spcAft>
                <a:spcPct val="0"/>
              </a:spcAft>
              <a:defRPr>
                <a:solidFill>
                  <a:schemeClr val="tx1"/>
                </a:solidFill>
                <a:latin typeface="Arial" charset="0"/>
              </a:defRPr>
            </a:lvl7pPr>
            <a:lvl8pPr marL="3899106" indent="-259939" eaLnBrk="0" fontAlgn="base" hangingPunct="0">
              <a:spcBef>
                <a:spcPct val="0"/>
              </a:spcBef>
              <a:spcAft>
                <a:spcPct val="0"/>
              </a:spcAft>
              <a:defRPr>
                <a:solidFill>
                  <a:schemeClr val="tx1"/>
                </a:solidFill>
                <a:latin typeface="Arial" charset="0"/>
              </a:defRPr>
            </a:lvl8pPr>
            <a:lvl9pPr marL="4418988" indent="-259939" eaLnBrk="0" fontAlgn="base" hangingPunct="0">
              <a:spcBef>
                <a:spcPct val="0"/>
              </a:spcBef>
              <a:spcAft>
                <a:spcPct val="0"/>
              </a:spcAft>
              <a:defRPr>
                <a:solidFill>
                  <a:schemeClr val="tx1"/>
                </a:solidFill>
                <a:latin typeface="Arial" charset="0"/>
              </a:defRPr>
            </a:lvl9pPr>
          </a:lstStyle>
          <a:p>
            <a:fld id="{5433F59F-A75F-4A27-9CB7-CF0CF106EF83}" type="slidenum">
              <a:rPr lang="en-US" altLang="en-US" smtClean="0">
                <a:solidFill>
                  <a:srgbClr val="000000"/>
                </a:solidFill>
                <a:latin typeface="Constantia" panose="02030602050306030303" pitchFamily="18" charset="0"/>
              </a:rPr>
              <a:pPr/>
              <a:t>38</a:t>
            </a:fld>
            <a:endParaRPr lang="en-US" altLang="en-US" dirty="0">
              <a:solidFill>
                <a:srgbClr val="000000"/>
              </a:solidFill>
              <a:latin typeface="Constantia" panose="02030602050306030303" pitchFamily="18" charset="0"/>
            </a:endParaRPr>
          </a:p>
        </p:txBody>
      </p:sp>
    </p:spTree>
    <p:extLst>
      <p:ext uri="{BB962C8B-B14F-4D97-AF65-F5344CB8AC3E}">
        <p14:creationId xmlns:p14="http://schemas.microsoft.com/office/powerpoint/2010/main" val="35243797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23875" y="393700"/>
            <a:ext cx="6384925" cy="3592513"/>
          </a:xfrm>
          <a:prstGeom prst="rect">
            <a:avLst/>
          </a:prstGeom>
        </p:spPr>
      </p:sp>
      <p:sp>
        <p:nvSpPr>
          <p:cNvPr id="3" name="Notes Placeholder 2"/>
          <p:cNvSpPr>
            <a:spLocks noGrp="1"/>
          </p:cNvSpPr>
          <p:nvPr>
            <p:ph type="body" idx="1"/>
          </p:nvPr>
        </p:nvSpPr>
        <p:spPr>
          <a:xfrm>
            <a:off x="523875" y="4419600"/>
            <a:ext cx="6384926" cy="3840162"/>
          </a:xfrm>
          <a:prstGeom prst="rect">
            <a:avLst/>
          </a:prstGeom>
        </p:spPr>
        <p:txBody>
          <a:bodyPr/>
          <a:lstStyle/>
          <a:p>
            <a:pPr algn="just"/>
            <a:r>
              <a:rPr lang="en-US" dirty="0"/>
              <a:t>This is a copy of a GEN-93 form. </a:t>
            </a:r>
          </a:p>
          <a:p>
            <a:pPr algn="just"/>
            <a:endParaRPr lang="en-US" dirty="0"/>
          </a:p>
          <a:p>
            <a:pPr algn="just"/>
            <a:r>
              <a:rPr lang="en-US" dirty="0"/>
              <a:t>As mentioned, you may be requested to submit this form. It will enable the Vendor Unit to request copies of a vendor’s E-500 forms directly from the Department of Revenue, if necessary. </a:t>
            </a:r>
          </a:p>
          <a:p>
            <a:pPr algn="just"/>
            <a:endParaRPr lang="en-US" dirty="0"/>
          </a:p>
          <a:p>
            <a:pPr algn="just"/>
            <a:r>
              <a:rPr lang="en-US" dirty="0"/>
              <a:t>If a vendor is requested to submit this form, it must be completed accurately by the vendor. The name of the store, the owner and Tax Payer Identification Number must match exactly with how a vendor files his/her returns. If the information provided does not match exactly how a vendor files the store’s Sales and Use Tax returns, the Gen-93 must be resubmitted with correct information and notarized again.</a:t>
            </a:r>
          </a:p>
          <a:p>
            <a:pPr marL="198191" indent="-198191" algn="just">
              <a:buFont typeface="Arial" panose="020B0604020202020204" pitchFamily="34" charset="0"/>
              <a:buChar char="•"/>
            </a:pPr>
            <a:endParaRPr lang="en-US" dirty="0"/>
          </a:p>
        </p:txBody>
      </p:sp>
      <p:sp>
        <p:nvSpPr>
          <p:cNvPr id="4" name="Slide Number Placeholder 3"/>
          <p:cNvSpPr>
            <a:spLocks noGrp="1"/>
          </p:cNvSpPr>
          <p:nvPr>
            <p:ph type="sldNum" sz="quarter" idx="10"/>
          </p:nvPr>
        </p:nvSpPr>
        <p:spPr>
          <a:xfrm>
            <a:off x="3863643" y="8964172"/>
            <a:ext cx="3451558" cy="512056"/>
          </a:xfrm>
          <a:prstGeom prst="rect">
            <a:avLst/>
          </a:prstGeom>
        </p:spPr>
        <p:txBody>
          <a:bodyPr/>
          <a:lstStyle/>
          <a:p>
            <a:fld id="{277FD931-451E-4B36-ABA2-042D5FD0E452}" type="slidenum">
              <a:rPr lang="en-US" smtClean="0"/>
              <a:t>39</a:t>
            </a:fld>
            <a:endParaRPr lang="en-US" dirty="0"/>
          </a:p>
        </p:txBody>
      </p:sp>
    </p:spTree>
    <p:extLst>
      <p:ext uri="{BB962C8B-B14F-4D97-AF65-F5344CB8AC3E}">
        <p14:creationId xmlns:p14="http://schemas.microsoft.com/office/powerpoint/2010/main" val="3935317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Rectangle 2"/>
          <p:cNvSpPr>
            <a:spLocks noGrp="1" noRot="1" noChangeAspect="1" noChangeArrowheads="1" noTextEdit="1"/>
          </p:cNvSpPr>
          <p:nvPr>
            <p:ph type="sldImg"/>
          </p:nvPr>
        </p:nvSpPr>
        <p:spPr>
          <a:xfrm>
            <a:off x="565150" y="708025"/>
            <a:ext cx="6323013" cy="3557588"/>
          </a:xfrm>
          <a:prstGeom prst="rect">
            <a:avLst/>
          </a:prstGeom>
          <a:ln/>
        </p:spPr>
      </p:sp>
      <p:sp>
        <p:nvSpPr>
          <p:cNvPr id="138244" name="Rectangle 3"/>
          <p:cNvSpPr>
            <a:spLocks noGrp="1" noChangeArrowheads="1"/>
          </p:cNvSpPr>
          <p:nvPr>
            <p:ph type="body" idx="1"/>
          </p:nvPr>
        </p:nvSpPr>
        <p:spPr>
          <a:xfrm>
            <a:off x="565150" y="4465449"/>
            <a:ext cx="6323014" cy="3557588"/>
          </a:xfrm>
          <a:prstGeom prst="rect">
            <a:avLst/>
          </a:prstGeom>
          <a:noFill/>
          <a:ln/>
        </p:spPr>
        <p:txBody>
          <a:bodyPr lIns="104798" tIns="52401" rIns="104798" bIns="52401"/>
          <a:lstStyle/>
          <a:p>
            <a:pPr algn="just"/>
            <a:r>
              <a:rPr lang="en-US" dirty="0">
                <a:cs typeface="Times New Roman" panose="02020603050405020304" pitchFamily="18" charset="0"/>
              </a:rPr>
              <a:t>WIC’s goal is to prevent health problems and improve overall health during this critical time of growth and development. This includes pregnancy, infancy and early childhood.  </a:t>
            </a:r>
          </a:p>
          <a:p>
            <a:pPr algn="just"/>
            <a:endParaRPr lang="en-US" dirty="0">
              <a:cs typeface="Times New Roman" panose="02020603050405020304" pitchFamily="18" charset="0"/>
            </a:endParaRPr>
          </a:p>
          <a:p>
            <a:pPr algn="just"/>
            <a:r>
              <a:rPr lang="en-US" dirty="0">
                <a:cs typeface="Times New Roman" panose="02020603050405020304" pitchFamily="18" charset="0"/>
              </a:rPr>
              <a:t>In fact, research shows that WIC saves public health dollars. Every dollar spent on a pregnant woman saves multiple dollars in newborn health care costs. Research also shows that children on WIC have better diets, especially for key vitamins.  </a:t>
            </a:r>
          </a:p>
          <a:p>
            <a:pPr algn="just"/>
            <a:endParaRPr lang="en-US" dirty="0">
              <a:cs typeface="Times New Roman" panose="02020603050405020304" pitchFamily="18" charset="0"/>
            </a:endParaRPr>
          </a:p>
          <a:p>
            <a:pPr algn="just"/>
            <a:endParaRPr lang="en-US" dirty="0">
              <a:cs typeface="Times New Roman" panose="02020603050405020304" pitchFamily="18" charset="0"/>
            </a:endParaRPr>
          </a:p>
          <a:p>
            <a:pPr algn="just"/>
            <a:endParaRPr lang="en-US" dirty="0">
              <a:cs typeface="Times New Roman" panose="02020603050405020304" pitchFamily="18" charset="0"/>
            </a:endParaRPr>
          </a:p>
          <a:p>
            <a:pPr algn="just"/>
            <a:r>
              <a:rPr lang="en-US" dirty="0">
                <a:cs typeface="Times New Roman" panose="02020603050405020304" pitchFamily="18" charset="0"/>
              </a:rPr>
              <a:t>Photo Credit : </a:t>
            </a:r>
            <a:r>
              <a:rPr lang="en-US" dirty="0" err="1">
                <a:cs typeface="Times New Roman" panose="02020603050405020304" pitchFamily="18" charset="0"/>
              </a:rPr>
              <a:t>PeoplePreg</a:t>
            </a:r>
            <a:r>
              <a:rPr lang="en-US" dirty="0">
                <a:cs typeface="Times New Roman" panose="02020603050405020304" pitchFamily="18" charset="0"/>
              </a:rPr>
              <a:t> &amp; babies vol.113:  113012.jpg</a:t>
            </a:r>
          </a:p>
          <a:p>
            <a:pPr algn="just"/>
            <a:endParaRPr lang="en-US" dirty="0">
              <a:cs typeface="Times New Roman" panose="02020603050405020304" pitchFamily="18" charset="0"/>
            </a:endParaRPr>
          </a:p>
          <a:p>
            <a:pPr algn="just"/>
            <a:r>
              <a:rPr lang="en-US" dirty="0">
                <a:cs typeface="Times New Roman" panose="02020603050405020304" pitchFamily="18" charset="0"/>
              </a:rPr>
              <a:t>Photo Credit: AA Boy Apple_Fotolia_14820340.jpg</a:t>
            </a:r>
          </a:p>
          <a:p>
            <a:pPr algn="just"/>
            <a:endParaRPr lang="en-US" dirty="0">
              <a:cs typeface="Times New Roman" panose="02020603050405020304" pitchFamily="18" charset="0"/>
            </a:endParaRPr>
          </a:p>
          <a:p>
            <a:pPr algn="just"/>
            <a:endParaRPr lang="en-US" dirty="0">
              <a:cs typeface="Times New Roman" panose="02020603050405020304" pitchFamily="18" charset="0"/>
            </a:endParaRPr>
          </a:p>
          <a:p>
            <a:pPr marL="498650" lvl="1"/>
            <a:endParaRPr lang="en-US" dirty="0"/>
          </a:p>
        </p:txBody>
      </p:sp>
      <p:sp>
        <p:nvSpPr>
          <p:cNvPr id="2" name="Slide Number Placeholder 1"/>
          <p:cNvSpPr>
            <a:spLocks noGrp="1"/>
          </p:cNvSpPr>
          <p:nvPr>
            <p:ph type="sldNum" sz="quarter" idx="10"/>
          </p:nvPr>
        </p:nvSpPr>
        <p:spPr>
          <a:xfrm>
            <a:off x="3725863" y="9081124"/>
            <a:ext cx="3451558" cy="512056"/>
          </a:xfrm>
          <a:prstGeom prst="rect">
            <a:avLst/>
          </a:prstGeom>
        </p:spPr>
        <p:txBody>
          <a:bodyPr/>
          <a:lstStyle/>
          <a:p>
            <a:fld id="{277FD931-451E-4B36-ABA2-042D5FD0E452}" type="slidenum">
              <a:rPr lang="en-US" smtClean="0"/>
              <a:t>4</a:t>
            </a:fld>
            <a:endParaRPr lang="en-US" dirty="0"/>
          </a:p>
        </p:txBody>
      </p:sp>
    </p:spTree>
    <p:extLst>
      <p:ext uri="{BB962C8B-B14F-4D97-AF65-F5344CB8AC3E}">
        <p14:creationId xmlns:p14="http://schemas.microsoft.com/office/powerpoint/2010/main" val="6490529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9588" y="393700"/>
            <a:ext cx="6294437" cy="3541713"/>
          </a:xfrm>
          <a:prstGeom prst="rect">
            <a:avLst/>
          </a:prstGeom>
        </p:spPr>
      </p:sp>
      <p:sp>
        <p:nvSpPr>
          <p:cNvPr id="3" name="Notes Placeholder 2"/>
          <p:cNvSpPr>
            <a:spLocks noGrp="1"/>
          </p:cNvSpPr>
          <p:nvPr>
            <p:ph type="body" idx="1"/>
          </p:nvPr>
        </p:nvSpPr>
        <p:spPr>
          <a:xfrm>
            <a:off x="509588" y="4419601"/>
            <a:ext cx="6294437" cy="1981199"/>
          </a:xfrm>
          <a:prstGeom prst="rect">
            <a:avLst/>
          </a:prstGeom>
        </p:spPr>
        <p:txBody>
          <a:bodyPr/>
          <a:lstStyle/>
          <a:p>
            <a:pPr algn="just"/>
            <a:r>
              <a:rPr lang="en-US" dirty="0"/>
              <a:t>Vendor applicants and authorized vendors must not submit false, erroneous, or misleading information to the State or Local WIC agency. Failure to comply with this requirement will result in the denial of a vendor applicant’s authorization and termination of an authorized vendor’s WIC Vendor Agreement. Additionally, the store must wait one year to be eligible to reapply for WIC vendor authorization.</a:t>
            </a:r>
          </a:p>
        </p:txBody>
      </p:sp>
      <p:sp>
        <p:nvSpPr>
          <p:cNvPr id="4" name="Slide Number Placeholder 3"/>
          <p:cNvSpPr>
            <a:spLocks noGrp="1"/>
          </p:cNvSpPr>
          <p:nvPr>
            <p:ph type="sldNum" sz="quarter" idx="10"/>
          </p:nvPr>
        </p:nvSpPr>
        <p:spPr>
          <a:xfrm>
            <a:off x="3863643" y="8991601"/>
            <a:ext cx="3451558" cy="512056"/>
          </a:xfrm>
          <a:prstGeom prst="rect">
            <a:avLst/>
          </a:prstGeom>
        </p:spPr>
        <p:txBody>
          <a:bodyPr/>
          <a:lstStyle/>
          <a:p>
            <a:fld id="{277FD931-451E-4B36-ABA2-042D5FD0E452}" type="slidenum">
              <a:rPr lang="en-US" smtClean="0"/>
              <a:t>40</a:t>
            </a:fld>
            <a:endParaRPr lang="en-US" dirty="0"/>
          </a:p>
        </p:txBody>
      </p:sp>
    </p:spTree>
    <p:extLst>
      <p:ext uri="{BB962C8B-B14F-4D97-AF65-F5344CB8AC3E}">
        <p14:creationId xmlns:p14="http://schemas.microsoft.com/office/powerpoint/2010/main" val="34354440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7525" y="354013"/>
            <a:ext cx="6280150" cy="3533775"/>
          </a:xfrm>
          <a:prstGeom prst="rect">
            <a:avLst/>
          </a:prstGeom>
        </p:spPr>
      </p:sp>
      <p:sp>
        <p:nvSpPr>
          <p:cNvPr id="3" name="Notes Placeholder 2"/>
          <p:cNvSpPr>
            <a:spLocks noGrp="1"/>
          </p:cNvSpPr>
          <p:nvPr>
            <p:ph type="body" idx="1"/>
          </p:nvPr>
        </p:nvSpPr>
        <p:spPr>
          <a:xfrm>
            <a:off x="338697" y="4165305"/>
            <a:ext cx="6803551" cy="4597695"/>
          </a:xfrm>
          <a:prstGeom prst="rect">
            <a:avLst/>
          </a:prstGeom>
        </p:spPr>
        <p:txBody>
          <a:bodyPr/>
          <a:lstStyle/>
          <a:p>
            <a:pPr algn="just"/>
            <a:r>
              <a:rPr lang="en-US" dirty="0"/>
              <a:t>WIC authorized vendors may not treat WIC customers differently from non WIC customers by excluding them from in-store promotions. This includes disallowing the use of coupons or other vendor discounts in WIC transactions that are allowed in non WIC transactions. This information is found in Section 246.12 (h)(3)iii of the Federal WIC  Regulations.</a:t>
            </a:r>
          </a:p>
          <a:p>
            <a:pPr algn="just"/>
            <a:endParaRPr lang="en-US" dirty="0"/>
          </a:p>
          <a:p>
            <a:pPr algn="just"/>
            <a:r>
              <a:rPr lang="en-US" dirty="0"/>
              <a:t>Similarly, WIC authorized vendors may not treat WIC customers differently by offering them incentive items, vendor discounts, coupons or other promotions that are not offered to non WIC customers. Failure to provide the same courtesies to WIC customers is a violation of Federal WIC Regulations, thereby constituting a vendor violation.</a:t>
            </a:r>
          </a:p>
          <a:p>
            <a:pPr algn="just"/>
            <a:endParaRPr lang="en-US" dirty="0"/>
          </a:p>
          <a:p>
            <a:pPr algn="just"/>
            <a:r>
              <a:rPr lang="en-US" dirty="0"/>
              <a:t>Failure to provide the same courtesies to WIC customers is a vendor violation and may result in disqualification of one year, for two occurrences within a 12-month period of discrimination on the basis of WIC participation as referenced in Item (31) of Rule .0708. Each date this violation is detected is a separate occurrence; </a:t>
            </a:r>
          </a:p>
          <a:p>
            <a:pPr algn="just"/>
            <a:r>
              <a:rPr lang="en-US" dirty="0"/>
              <a:t>   </a:t>
            </a:r>
          </a:p>
          <a:p>
            <a:pPr algn="just"/>
            <a:r>
              <a:rPr lang="en-US" dirty="0"/>
              <a:t>Item (31) states that a WIC authorized vendor should not discriminate on the basis of WIC participation, such as failing to offer WIC customers the same courtesies offered to other customers or requiring separate WIC lines.</a:t>
            </a:r>
          </a:p>
        </p:txBody>
      </p:sp>
      <p:sp>
        <p:nvSpPr>
          <p:cNvPr id="4" name="Slide Number Placeholder 3"/>
          <p:cNvSpPr>
            <a:spLocks noGrp="1"/>
          </p:cNvSpPr>
          <p:nvPr>
            <p:ph type="sldNum" sz="quarter" idx="10"/>
          </p:nvPr>
        </p:nvSpPr>
        <p:spPr>
          <a:xfrm>
            <a:off x="3863643" y="9041019"/>
            <a:ext cx="3451558" cy="512056"/>
          </a:xfrm>
          <a:prstGeom prst="rect">
            <a:avLst/>
          </a:prstGeom>
        </p:spPr>
        <p:txBody>
          <a:bodyPr/>
          <a:lstStyle/>
          <a:p>
            <a:fld id="{71032A8B-634D-4E1C-A46A-472537D2DF8A}" type="slidenum">
              <a:rPr lang="en-US" smtClean="0"/>
              <a:pPr/>
              <a:t>41</a:t>
            </a:fld>
            <a:endParaRPr lang="en-US" dirty="0"/>
          </a:p>
        </p:txBody>
      </p:sp>
    </p:spTree>
    <p:extLst>
      <p:ext uri="{BB962C8B-B14F-4D97-AF65-F5344CB8AC3E}">
        <p14:creationId xmlns:p14="http://schemas.microsoft.com/office/powerpoint/2010/main" val="14967889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xfrm>
            <a:off x="3835736" y="9089144"/>
            <a:ext cx="3451558" cy="512056"/>
          </a:xfrm>
          <a:prstGeom prst="rect">
            <a:avLst/>
          </a:prstGeom>
          <a:noFill/>
        </p:spPr>
        <p:txBody>
          <a:bodyPr/>
          <a:lstStyle/>
          <a:p>
            <a:fld id="{0FFEE898-9CAC-4C79-A637-A34F117C148D}" type="slidenum">
              <a:rPr lang="en-US" smtClean="0"/>
              <a:pPr/>
              <a:t>42</a:t>
            </a:fld>
            <a:endParaRPr lang="en-US" dirty="0"/>
          </a:p>
        </p:txBody>
      </p:sp>
      <p:sp>
        <p:nvSpPr>
          <p:cNvPr id="194563" name="Rectangle 2"/>
          <p:cNvSpPr>
            <a:spLocks noGrp="1" noRot="1" noChangeAspect="1" noChangeArrowheads="1" noTextEdit="1"/>
          </p:cNvSpPr>
          <p:nvPr>
            <p:ph type="sldImg"/>
          </p:nvPr>
        </p:nvSpPr>
        <p:spPr>
          <a:xfrm>
            <a:off x="461963" y="393700"/>
            <a:ext cx="6380162" cy="3589338"/>
          </a:xfrm>
          <a:prstGeom prst="rect">
            <a:avLst/>
          </a:prstGeom>
          <a:ln/>
        </p:spPr>
      </p:sp>
      <p:sp>
        <p:nvSpPr>
          <p:cNvPr id="194564" name="Rectangle 3"/>
          <p:cNvSpPr>
            <a:spLocks noGrp="1" noChangeArrowheads="1"/>
          </p:cNvSpPr>
          <p:nvPr>
            <p:ph type="body" idx="1"/>
          </p:nvPr>
        </p:nvSpPr>
        <p:spPr>
          <a:xfrm>
            <a:off x="461964" y="4191001"/>
            <a:ext cx="6380162" cy="2971799"/>
          </a:xfrm>
          <a:prstGeom prst="rect">
            <a:avLst/>
          </a:prstGeom>
          <a:noFill/>
          <a:ln/>
        </p:spPr>
        <p:txBody>
          <a:bodyPr/>
          <a:lstStyle/>
          <a:p>
            <a:pPr algn="just" eaLnBrk="1" hangingPunct="1"/>
            <a:r>
              <a:rPr lang="en-US" dirty="0"/>
              <a:t>Let’s go over the definitions for incentive items, vendor discount, and in-store promotions.</a:t>
            </a:r>
          </a:p>
          <a:p>
            <a:pPr algn="just" eaLnBrk="1" hangingPunct="1"/>
            <a:endParaRPr lang="en-US" dirty="0"/>
          </a:p>
          <a:p>
            <a:pPr algn="just" eaLnBrk="1" hangingPunct="1"/>
            <a:r>
              <a:rPr lang="en-US" dirty="0"/>
              <a:t>An Incentive Item is an item or service provided by a vendor to attract customers or encourage customer loyalty.</a:t>
            </a:r>
          </a:p>
          <a:p>
            <a:pPr algn="just" eaLnBrk="1" hangingPunct="1"/>
            <a:endParaRPr lang="en-US" dirty="0"/>
          </a:p>
          <a:p>
            <a:pPr algn="just" eaLnBrk="1" hangingPunct="1"/>
            <a:r>
              <a:rPr lang="en-US" dirty="0"/>
              <a:t>A Vendor Discount is an in-store promotion that reduces the price or increases the quantity of a given product; a vendor discount could also result from the use of a coupon.</a:t>
            </a:r>
          </a:p>
          <a:p>
            <a:pPr algn="just" eaLnBrk="1" hangingPunct="1"/>
            <a:endParaRPr lang="en-US" dirty="0"/>
          </a:p>
          <a:p>
            <a:pPr algn="just" eaLnBrk="1" hangingPunct="1"/>
            <a:r>
              <a:rPr lang="en-US" dirty="0"/>
              <a:t>In-store promotion is a sales promotion in which a vendor may offer incentive items, vendor discounts or coupons in order to increase sales of certain items or to encourage customer loyalty to the vendor.</a:t>
            </a:r>
          </a:p>
        </p:txBody>
      </p:sp>
    </p:spTree>
    <p:extLst>
      <p:ext uri="{BB962C8B-B14F-4D97-AF65-F5344CB8AC3E}">
        <p14:creationId xmlns:p14="http://schemas.microsoft.com/office/powerpoint/2010/main" val="9583736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0538" y="601663"/>
            <a:ext cx="6321425" cy="3557587"/>
          </a:xfrm>
          <a:prstGeom prst="rect">
            <a:avLst/>
          </a:prstGeom>
        </p:spPr>
      </p:sp>
      <p:sp>
        <p:nvSpPr>
          <p:cNvPr id="3" name="Notes Placeholder 2"/>
          <p:cNvSpPr>
            <a:spLocks noGrp="1"/>
          </p:cNvSpPr>
          <p:nvPr>
            <p:ph type="body" idx="1"/>
          </p:nvPr>
        </p:nvSpPr>
        <p:spPr>
          <a:xfrm>
            <a:off x="490538" y="4267201"/>
            <a:ext cx="6321426" cy="3100779"/>
          </a:xfrm>
          <a:prstGeom prst="rect">
            <a:avLst/>
          </a:prstGeom>
        </p:spPr>
        <p:txBody>
          <a:bodyPr/>
          <a:lstStyle/>
          <a:p>
            <a:pPr algn="just"/>
            <a:r>
              <a:rPr lang="en-US" dirty="0"/>
              <a:t>Incentive items must be approved by the North Carolina WIC Program prior to providing them to WIC customers.</a:t>
            </a:r>
          </a:p>
          <a:p>
            <a:pPr algn="just"/>
            <a:endParaRPr lang="en-US" dirty="0"/>
          </a:p>
          <a:p>
            <a:pPr algn="just"/>
            <a:r>
              <a:rPr lang="en-US" dirty="0"/>
              <a:t>The North Carolina WIC Program may approve incentive items-including food, merchandise or services-that a vendor obtained at no cost or that cost a vendor less than $2.00. Vendors may also provide food sales or specials (vendor discounts) that involve no cost or cost the vendor less than $2.00. This includes bonus size food items that were obtained from the manufacturer at no cost to the vendor as well as any other types of vendor discounts as long as the cost to the vendor of providing these vendor discounts is less than $2.</a:t>
            </a:r>
          </a:p>
          <a:p>
            <a:pPr algn="just"/>
            <a:endParaRPr lang="en-US" dirty="0"/>
          </a:p>
        </p:txBody>
      </p:sp>
      <p:sp>
        <p:nvSpPr>
          <p:cNvPr id="4" name="Slide Number Placeholder 3"/>
          <p:cNvSpPr>
            <a:spLocks noGrp="1"/>
          </p:cNvSpPr>
          <p:nvPr>
            <p:ph type="sldNum" sz="quarter" idx="10"/>
          </p:nvPr>
        </p:nvSpPr>
        <p:spPr>
          <a:xfrm>
            <a:off x="3871664" y="9089144"/>
            <a:ext cx="3451558" cy="512056"/>
          </a:xfrm>
          <a:prstGeom prst="rect">
            <a:avLst/>
          </a:prstGeom>
        </p:spPr>
        <p:txBody>
          <a:bodyPr/>
          <a:lstStyle/>
          <a:p>
            <a:fld id="{277FD931-451E-4B36-ABA2-042D5FD0E452}" type="slidenum">
              <a:rPr lang="en-US" smtClean="0"/>
              <a:t>43</a:t>
            </a:fld>
            <a:endParaRPr lang="en-US" dirty="0"/>
          </a:p>
        </p:txBody>
      </p:sp>
    </p:spTree>
    <p:extLst>
      <p:ext uri="{BB962C8B-B14F-4D97-AF65-F5344CB8AC3E}">
        <p14:creationId xmlns:p14="http://schemas.microsoft.com/office/powerpoint/2010/main" val="13700219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600450"/>
          </a:xfrm>
        </p:spPr>
      </p:sp>
      <p:sp>
        <p:nvSpPr>
          <p:cNvPr id="3" name="Notes Placeholder 2"/>
          <p:cNvSpPr>
            <a:spLocks noGrp="1"/>
          </p:cNvSpPr>
          <p:nvPr>
            <p:ph type="body" idx="1"/>
          </p:nvPr>
        </p:nvSpPr>
        <p:spPr>
          <a:xfrm>
            <a:off x="425727" y="4560570"/>
            <a:ext cx="6463747" cy="2297430"/>
          </a:xfrm>
        </p:spPr>
        <p:txBody>
          <a:bodyPr/>
          <a:lstStyle/>
          <a:p>
            <a:pPr algn="just"/>
            <a:r>
              <a:rPr lang="en-US" dirty="0"/>
              <a:t>To obtain approval to provide incentive items to WIC customers, a vendor must submit a written request directly to the North Carolina State WIC Agency.  </a:t>
            </a:r>
          </a:p>
          <a:p>
            <a:pPr algn="just"/>
            <a:r>
              <a:rPr lang="en-US" dirty="0"/>
              <a:t>
WIC vendors cannot offer incentive items to WIC customers without approval from the State WIC Agency.  </a:t>
            </a:r>
          </a:p>
          <a:p>
            <a:pPr algn="just"/>
            <a:endParaRPr lang="en-US" dirty="0"/>
          </a:p>
        </p:txBody>
      </p:sp>
      <p:sp>
        <p:nvSpPr>
          <p:cNvPr id="4" name="Slide Number Placeholder 3"/>
          <p:cNvSpPr>
            <a:spLocks noGrp="1"/>
          </p:cNvSpPr>
          <p:nvPr>
            <p:ph type="sldNum" sz="quarter" idx="10"/>
          </p:nvPr>
        </p:nvSpPr>
        <p:spPr/>
        <p:txBody>
          <a:bodyPr/>
          <a:lstStyle/>
          <a:p>
            <a:fld id="{277FD931-451E-4B36-ABA2-042D5FD0E452}" type="slidenum">
              <a:rPr lang="en-US" smtClean="0"/>
              <a:t>44</a:t>
            </a:fld>
            <a:endParaRPr lang="en-US" dirty="0"/>
          </a:p>
        </p:txBody>
      </p:sp>
    </p:spTree>
    <p:extLst>
      <p:ext uri="{BB962C8B-B14F-4D97-AF65-F5344CB8AC3E}">
        <p14:creationId xmlns:p14="http://schemas.microsoft.com/office/powerpoint/2010/main" val="12961997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600450"/>
          </a:xfrm>
        </p:spPr>
      </p:sp>
      <p:sp>
        <p:nvSpPr>
          <p:cNvPr id="3" name="Notes Placeholder 2"/>
          <p:cNvSpPr>
            <a:spLocks noGrp="1"/>
          </p:cNvSpPr>
          <p:nvPr>
            <p:ph type="body" idx="1"/>
          </p:nvPr>
        </p:nvSpPr>
        <p:spPr>
          <a:xfrm>
            <a:off x="425728" y="4560570"/>
            <a:ext cx="6430686" cy="3059430"/>
          </a:xfrm>
        </p:spPr>
        <p:txBody>
          <a:bodyPr/>
          <a:lstStyle/>
          <a:p>
            <a:pPr algn="just"/>
            <a:r>
              <a:rPr lang="en-US" dirty="0"/>
              <a:t>Following is a list of prohibited incentive items:</a:t>
            </a:r>
          </a:p>
          <a:p>
            <a:pPr marL="296408" indent="-296408" algn="just">
              <a:buFont typeface="Arial" panose="020B0604020202020204" pitchFamily="34" charset="0"/>
              <a:buChar char="•"/>
            </a:pPr>
            <a:r>
              <a:rPr lang="en-US" dirty="0"/>
              <a:t>Assistance applying for WIC benefits
Transportation for WIC customer to and/or from vendor premises
Delivery of WIC supplemental foods
Lottery tickets
Cash gifts
Any other service that results in a conflict of interest, any item that incurs a liability to the WIC Program or violates any Federal, State or Local law or regulation.	</a:t>
            </a:r>
          </a:p>
        </p:txBody>
      </p:sp>
      <p:sp>
        <p:nvSpPr>
          <p:cNvPr id="4" name="Slide Number Placeholder 3"/>
          <p:cNvSpPr>
            <a:spLocks noGrp="1"/>
          </p:cNvSpPr>
          <p:nvPr>
            <p:ph type="sldNum" sz="quarter" idx="10"/>
          </p:nvPr>
        </p:nvSpPr>
        <p:spPr/>
        <p:txBody>
          <a:bodyPr/>
          <a:lstStyle/>
          <a:p>
            <a:fld id="{277FD931-451E-4B36-ABA2-042D5FD0E452}" type="slidenum">
              <a:rPr lang="en-US" smtClean="0"/>
              <a:t>45</a:t>
            </a:fld>
            <a:endParaRPr lang="en-US" dirty="0"/>
          </a:p>
        </p:txBody>
      </p:sp>
    </p:spTree>
    <p:extLst>
      <p:ext uri="{BB962C8B-B14F-4D97-AF65-F5344CB8AC3E}">
        <p14:creationId xmlns:p14="http://schemas.microsoft.com/office/powerpoint/2010/main" val="21068576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8475" y="506413"/>
            <a:ext cx="6310313" cy="3549650"/>
          </a:xfrm>
          <a:prstGeom prst="rect">
            <a:avLst/>
          </a:prstGeom>
        </p:spPr>
      </p:sp>
      <p:sp>
        <p:nvSpPr>
          <p:cNvPr id="3" name="Notes Placeholder 2"/>
          <p:cNvSpPr>
            <a:spLocks noGrp="1"/>
          </p:cNvSpPr>
          <p:nvPr>
            <p:ph type="body" idx="1"/>
          </p:nvPr>
        </p:nvSpPr>
        <p:spPr>
          <a:xfrm>
            <a:off x="471548" y="4419600"/>
            <a:ext cx="6310313" cy="3751008"/>
          </a:xfrm>
          <a:prstGeom prst="rect">
            <a:avLst/>
          </a:prstGeom>
        </p:spPr>
        <p:txBody>
          <a:bodyPr/>
          <a:lstStyle/>
          <a:p>
            <a:pPr algn="just"/>
            <a:r>
              <a:rPr lang="en-US" dirty="0"/>
              <a:t>Allowing WIC customers to use vendor discounts in WIC purchases reinforces wise food purchasing practices, which is a goal of WIC nutrition education.</a:t>
            </a:r>
          </a:p>
          <a:p>
            <a:pPr algn="just"/>
            <a:endParaRPr lang="en-US" dirty="0"/>
          </a:p>
          <a:p>
            <a:pPr algn="just"/>
            <a:r>
              <a:rPr lang="en-US" dirty="0"/>
              <a:t>You should ensure that your staff/cashiers are well informed about the use of different types of in-store promotions and coupons so that both participants and the WIC Program are able to achieve the maximum benefit from such offers.</a:t>
            </a:r>
          </a:p>
        </p:txBody>
      </p:sp>
      <p:sp>
        <p:nvSpPr>
          <p:cNvPr id="4" name="Slide Number Placeholder 3"/>
          <p:cNvSpPr>
            <a:spLocks noGrp="1"/>
          </p:cNvSpPr>
          <p:nvPr>
            <p:ph type="sldNum" sz="quarter" idx="10"/>
          </p:nvPr>
        </p:nvSpPr>
        <p:spPr>
          <a:xfrm>
            <a:off x="3791454" y="9040371"/>
            <a:ext cx="3451558" cy="512056"/>
          </a:xfrm>
          <a:prstGeom prst="rect">
            <a:avLst/>
          </a:prstGeom>
        </p:spPr>
        <p:txBody>
          <a:bodyPr/>
          <a:lstStyle/>
          <a:p>
            <a:fld id="{71032A8B-634D-4E1C-A46A-472537D2DF8A}" type="slidenum">
              <a:rPr lang="en-US" smtClean="0"/>
              <a:pPr/>
              <a:t>46</a:t>
            </a:fld>
            <a:endParaRPr lang="en-US" dirty="0"/>
          </a:p>
        </p:txBody>
      </p:sp>
    </p:spTree>
    <p:extLst>
      <p:ext uri="{BB962C8B-B14F-4D97-AF65-F5344CB8AC3E}">
        <p14:creationId xmlns:p14="http://schemas.microsoft.com/office/powerpoint/2010/main" val="35893258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1338" y="550863"/>
            <a:ext cx="6221412" cy="3500437"/>
          </a:xfrm>
          <a:prstGeom prst="rect">
            <a:avLst/>
          </a:prstGeom>
        </p:spPr>
      </p:sp>
      <p:sp>
        <p:nvSpPr>
          <p:cNvPr id="3" name="Notes Placeholder 2"/>
          <p:cNvSpPr>
            <a:spLocks noGrp="1"/>
          </p:cNvSpPr>
          <p:nvPr>
            <p:ph type="body" idx="1"/>
          </p:nvPr>
        </p:nvSpPr>
        <p:spPr>
          <a:xfrm>
            <a:off x="541337" y="4221972"/>
            <a:ext cx="6221413" cy="1327930"/>
          </a:xfrm>
          <a:prstGeom prst="rect">
            <a:avLst/>
          </a:prstGeom>
        </p:spPr>
        <p:txBody>
          <a:bodyPr>
            <a:normAutofit/>
          </a:bodyPr>
          <a:lstStyle/>
          <a:p>
            <a:pPr algn="just"/>
            <a:r>
              <a:rPr lang="en-US" dirty="0"/>
              <a:t>There are several types of in-store promotions and coupons that your store may offer, some of which are listed on the screen. Please refer to your Vendor Manual for detailed definitions of each type of promotion.</a:t>
            </a:r>
          </a:p>
        </p:txBody>
      </p:sp>
      <p:sp>
        <p:nvSpPr>
          <p:cNvPr id="4" name="Slide Number Placeholder 3"/>
          <p:cNvSpPr>
            <a:spLocks noGrp="1"/>
          </p:cNvSpPr>
          <p:nvPr>
            <p:ph type="sldNum" sz="quarter" idx="10"/>
          </p:nvPr>
        </p:nvSpPr>
        <p:spPr>
          <a:xfrm>
            <a:off x="3863643" y="9069092"/>
            <a:ext cx="3451558" cy="512056"/>
          </a:xfrm>
          <a:prstGeom prst="rect">
            <a:avLst/>
          </a:prstGeom>
        </p:spPr>
        <p:txBody>
          <a:bodyPr/>
          <a:lstStyle/>
          <a:p>
            <a:fld id="{71032A8B-634D-4E1C-A46A-472537D2DF8A}" type="slidenum">
              <a:rPr lang="en-US" smtClean="0"/>
              <a:pPr/>
              <a:t>47</a:t>
            </a:fld>
            <a:endParaRPr lang="en-US" dirty="0"/>
          </a:p>
        </p:txBody>
      </p:sp>
    </p:spTree>
    <p:extLst>
      <p:ext uri="{BB962C8B-B14F-4D97-AF65-F5344CB8AC3E}">
        <p14:creationId xmlns:p14="http://schemas.microsoft.com/office/powerpoint/2010/main" val="35527728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5288" y="471488"/>
            <a:ext cx="6524625" cy="3670300"/>
          </a:xfrm>
          <a:prstGeom prst="rect">
            <a:avLst/>
          </a:prstGeom>
        </p:spPr>
      </p:sp>
      <p:sp>
        <p:nvSpPr>
          <p:cNvPr id="3" name="Notes Placeholder 2"/>
          <p:cNvSpPr>
            <a:spLocks noGrp="1"/>
          </p:cNvSpPr>
          <p:nvPr>
            <p:ph type="body" idx="1"/>
          </p:nvPr>
        </p:nvSpPr>
        <p:spPr>
          <a:xfrm>
            <a:off x="575217" y="4343402"/>
            <a:ext cx="6056819" cy="3669729"/>
          </a:xfrm>
          <a:prstGeom prst="rect">
            <a:avLst/>
          </a:prstGeom>
        </p:spPr>
        <p:txBody>
          <a:bodyPr>
            <a:normAutofit/>
          </a:bodyPr>
          <a:lstStyle/>
          <a:p>
            <a:pPr algn="just"/>
            <a:r>
              <a:rPr lang="en-US"/>
              <a:t>Per the USDA WIC EBT Operating Rules:</a:t>
            </a:r>
          </a:p>
          <a:p>
            <a:pPr algn="just"/>
            <a:endParaRPr lang="en-US"/>
          </a:p>
          <a:p>
            <a:pPr algn="just"/>
            <a:r>
              <a:rPr lang="en-US"/>
              <a:t>In a true BOGO, the free item cannot be deducted from the WIC customer’s benefit balance or reported to the State Agency.</a:t>
            </a:r>
          </a:p>
          <a:p>
            <a:pPr algn="just"/>
            <a:r>
              <a:rPr lang="en-US"/>
              <a:t>If a food item is advertised as “Buy one, get one free” with the disclosure that each item is sold for half the advertised price, both food items shall be redeemed using WIC benefits and shall reflect an item price of half the advertised price in the transaction.</a:t>
            </a:r>
          </a:p>
          <a:p>
            <a:pPr algn="just"/>
            <a:endParaRPr lang="en-US"/>
          </a:p>
          <a:p>
            <a:pPr algn="just"/>
            <a:r>
              <a:rPr lang="en-US"/>
              <a:t>This is a Quantity discount</a:t>
            </a:r>
          </a:p>
          <a:p>
            <a:pPr algn="just"/>
            <a:r>
              <a:rPr lang="en-US"/>
              <a:t>If using this methodology for BOGOs, vendors must put this disclosure in store advertising  </a:t>
            </a:r>
          </a:p>
          <a:p>
            <a:endParaRPr lang="en-US" baseline="0" dirty="0"/>
          </a:p>
        </p:txBody>
      </p:sp>
      <p:sp>
        <p:nvSpPr>
          <p:cNvPr id="4" name="Slide Number Placeholder 3"/>
          <p:cNvSpPr>
            <a:spLocks noGrp="1"/>
          </p:cNvSpPr>
          <p:nvPr>
            <p:ph type="sldNum" sz="quarter" idx="10"/>
          </p:nvPr>
        </p:nvSpPr>
        <p:spPr>
          <a:xfrm>
            <a:off x="3863643" y="9016955"/>
            <a:ext cx="3451558" cy="512056"/>
          </a:xfrm>
          <a:prstGeom prst="rect">
            <a:avLst/>
          </a:prstGeom>
        </p:spPr>
        <p:txBody>
          <a:bodyPr/>
          <a:lstStyle/>
          <a:p>
            <a:pPr defTabSz="1360342">
              <a:defRPr/>
            </a:pPr>
            <a:fld id="{71032A8B-634D-4E1C-A46A-472537D2DF8A}" type="slidenum">
              <a:rPr lang="en-US">
                <a:solidFill>
                  <a:srgbClr val="000000"/>
                </a:solidFill>
                <a:latin typeface="Constantia"/>
              </a:rPr>
              <a:pPr defTabSz="1360342">
                <a:defRPr/>
              </a:pPr>
              <a:t>48</a:t>
            </a:fld>
            <a:endParaRPr lang="en-US" dirty="0">
              <a:solidFill>
                <a:srgbClr val="000000"/>
              </a:solidFill>
              <a:latin typeface="Constantia"/>
            </a:endParaRPr>
          </a:p>
        </p:txBody>
      </p:sp>
    </p:spTree>
    <p:extLst>
      <p:ext uri="{BB962C8B-B14F-4D97-AF65-F5344CB8AC3E}">
        <p14:creationId xmlns:p14="http://schemas.microsoft.com/office/powerpoint/2010/main" val="38601584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xfrm>
            <a:off x="3863643" y="9057060"/>
            <a:ext cx="3451558" cy="512056"/>
          </a:xfrm>
          <a:prstGeom prst="rect">
            <a:avLst/>
          </a:prstGeom>
          <a:noFill/>
        </p:spPr>
        <p:txBody>
          <a:bodyPr/>
          <a:lstStyle/>
          <a:p>
            <a:fld id="{0FFEE898-9CAC-4C79-A637-A34F117C148D}" type="slidenum">
              <a:rPr lang="en-US" smtClean="0"/>
              <a:pPr/>
              <a:t>49</a:t>
            </a:fld>
            <a:endParaRPr lang="en-US" dirty="0"/>
          </a:p>
        </p:txBody>
      </p:sp>
      <p:sp>
        <p:nvSpPr>
          <p:cNvPr id="194563" name="Rectangle 2"/>
          <p:cNvSpPr>
            <a:spLocks noGrp="1" noRot="1" noChangeAspect="1" noChangeArrowheads="1" noTextEdit="1"/>
          </p:cNvSpPr>
          <p:nvPr>
            <p:ph type="sldImg"/>
          </p:nvPr>
        </p:nvSpPr>
        <p:spPr>
          <a:xfrm>
            <a:off x="569913" y="596900"/>
            <a:ext cx="6169025" cy="3470275"/>
          </a:xfrm>
          <a:prstGeom prst="rect">
            <a:avLst/>
          </a:prstGeom>
          <a:ln/>
        </p:spPr>
      </p:sp>
      <p:sp>
        <p:nvSpPr>
          <p:cNvPr id="194564" name="Rectangle 3"/>
          <p:cNvSpPr>
            <a:spLocks noGrp="1" noChangeArrowheads="1"/>
          </p:cNvSpPr>
          <p:nvPr>
            <p:ph type="body" idx="1"/>
          </p:nvPr>
        </p:nvSpPr>
        <p:spPr>
          <a:xfrm>
            <a:off x="569913" y="4343400"/>
            <a:ext cx="6059488" cy="2133600"/>
          </a:xfrm>
          <a:prstGeom prst="rect">
            <a:avLst/>
          </a:prstGeom>
          <a:noFill/>
          <a:ln/>
        </p:spPr>
        <p:txBody>
          <a:bodyPr/>
          <a:lstStyle/>
          <a:p>
            <a:pPr algn="just"/>
            <a:r>
              <a:rPr lang="en-US" dirty="0"/>
              <a:t>Now let’s discuss sales tax and cash back:</a:t>
            </a:r>
          </a:p>
          <a:p>
            <a:pPr algn="just"/>
            <a:endParaRPr lang="en-US" dirty="0"/>
          </a:p>
          <a:p>
            <a:pPr algn="just"/>
            <a:r>
              <a:rPr lang="en-US" dirty="0"/>
              <a:t>Sales Tax on Manufacturers’ Coupons is not permitted on WIC items. Vendors cannot charge WIC customers tax on manufacturer’s coupons. Cash Back is not permitted as a result of a vendor discount in any WIC transaction. In a transaction that only includes WIC items, all vendor discounts must be applied to the WIC transaction, thus benefiting the Program.</a:t>
            </a:r>
          </a:p>
          <a:p>
            <a:pPr eaLnBrk="1" hangingPunct="1"/>
            <a:endParaRPr lang="en-US" dirty="0"/>
          </a:p>
        </p:txBody>
      </p:sp>
    </p:spTree>
    <p:extLst>
      <p:ext uri="{BB962C8B-B14F-4D97-AF65-F5344CB8AC3E}">
        <p14:creationId xmlns:p14="http://schemas.microsoft.com/office/powerpoint/2010/main" val="2367842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Rectangle 2"/>
          <p:cNvSpPr>
            <a:spLocks noGrp="1" noRot="1" noChangeAspect="1" noChangeArrowheads="1" noTextEdit="1"/>
          </p:cNvSpPr>
          <p:nvPr>
            <p:ph type="sldImg"/>
          </p:nvPr>
        </p:nvSpPr>
        <p:spPr>
          <a:xfrm>
            <a:off x="496888" y="671513"/>
            <a:ext cx="6321425" cy="3557587"/>
          </a:xfrm>
          <a:ln/>
        </p:spPr>
      </p:sp>
      <p:sp>
        <p:nvSpPr>
          <p:cNvPr id="139268" name="Rectangle 3"/>
          <p:cNvSpPr>
            <a:spLocks noGrp="1" noChangeArrowheads="1"/>
          </p:cNvSpPr>
          <p:nvPr>
            <p:ph type="body" idx="1"/>
          </p:nvPr>
        </p:nvSpPr>
        <p:spPr>
          <a:xfrm>
            <a:off x="496888" y="4553777"/>
            <a:ext cx="6321424" cy="2913824"/>
          </a:xfrm>
          <a:noFill/>
          <a:ln/>
        </p:spPr>
        <p:txBody>
          <a:bodyPr lIns="97069" tIns="48536" rIns="97069" bIns="48536"/>
          <a:lstStyle/>
          <a:p>
            <a:pPr algn="just"/>
            <a:r>
              <a:rPr lang="en-US" dirty="0"/>
              <a:t>In order to become an authorized WIC vendor, applicants work with us, the Local WIC Agency. We provide orientation (what is being done today) and training as well as technical assistance during the process. We also assist vendor applicants in completing the appropriate forms for submission to the State WIC Agency for approval. Lastly, local agency staff monitor applicants prior to authorization to determine if applicants are in compliance with WIC Program policies. </a:t>
            </a:r>
          </a:p>
          <a:p>
            <a:pPr algn="just"/>
            <a:endParaRPr lang="en-US" dirty="0"/>
          </a:p>
          <a:p>
            <a:pPr algn="just"/>
            <a:r>
              <a:rPr lang="en-US" dirty="0"/>
              <a:t>To be eligible to accept </a:t>
            </a:r>
            <a:r>
              <a:rPr lang="en-US" dirty="0" err="1"/>
              <a:t>eWIC</a:t>
            </a:r>
            <a:r>
              <a:rPr lang="en-US" dirty="0"/>
              <a:t> benefits, food retailers must be authorized by the State WIC Agency. Vendors accept </a:t>
            </a:r>
            <a:r>
              <a:rPr lang="en-US" dirty="0" err="1"/>
              <a:t>eWIC</a:t>
            </a:r>
            <a:r>
              <a:rPr lang="en-US" dirty="0"/>
              <a:t> from WIC customers in exchange for WIC approved foods. </a:t>
            </a:r>
          </a:p>
          <a:p>
            <a:endParaRPr lang="en-US" dirty="0"/>
          </a:p>
        </p:txBody>
      </p:sp>
      <p:sp>
        <p:nvSpPr>
          <p:cNvPr id="2" name="Slide Number Placeholder 1"/>
          <p:cNvSpPr>
            <a:spLocks noGrp="1"/>
          </p:cNvSpPr>
          <p:nvPr>
            <p:ph type="sldNum" sz="quarter" idx="10"/>
          </p:nvPr>
        </p:nvSpPr>
        <p:spPr/>
        <p:txBody>
          <a:bodyPr/>
          <a:lstStyle/>
          <a:p>
            <a:fld id="{277FD931-451E-4B36-ABA2-042D5FD0E452}" type="slidenum">
              <a:rPr lang="en-US" smtClean="0"/>
              <a:t>5</a:t>
            </a:fld>
            <a:endParaRPr lang="en-US" dirty="0"/>
          </a:p>
        </p:txBody>
      </p:sp>
    </p:spTree>
    <p:extLst>
      <p:ext uri="{BB962C8B-B14F-4D97-AF65-F5344CB8AC3E}">
        <p14:creationId xmlns:p14="http://schemas.microsoft.com/office/powerpoint/2010/main" val="21353280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0063" y="471488"/>
            <a:ext cx="6308725" cy="3549650"/>
          </a:xfrm>
          <a:prstGeom prst="rect">
            <a:avLst/>
          </a:prstGeom>
        </p:spPr>
      </p:sp>
      <p:sp>
        <p:nvSpPr>
          <p:cNvPr id="3" name="Notes Placeholder 2"/>
          <p:cNvSpPr>
            <a:spLocks noGrp="1"/>
          </p:cNvSpPr>
          <p:nvPr>
            <p:ph type="body" idx="1"/>
          </p:nvPr>
        </p:nvSpPr>
        <p:spPr>
          <a:xfrm>
            <a:off x="533401" y="4267203"/>
            <a:ext cx="6275387" cy="2819397"/>
          </a:xfrm>
          <a:prstGeom prst="rect">
            <a:avLst/>
          </a:prstGeom>
        </p:spPr>
        <p:txBody>
          <a:bodyPr/>
          <a:lstStyle/>
          <a:p>
            <a:pPr algn="just"/>
            <a:r>
              <a:rPr lang="en-US" dirty="0">
                <a:ea typeface="Tahoma" panose="020B0604030504040204" pitchFamily="34" charset="0"/>
              </a:rPr>
              <a:t>Another important topic vendors always ask about concerning redemption of benefits is exchanges. Exchanges of identical items are allowed when it is determined that they are defective or spoiled.  </a:t>
            </a:r>
          </a:p>
          <a:p>
            <a:pPr algn="just"/>
            <a:endParaRPr lang="en-US" dirty="0">
              <a:ea typeface="Tahoma" panose="020B0604030504040204" pitchFamily="34" charset="0"/>
            </a:endParaRPr>
          </a:p>
          <a:p>
            <a:pPr algn="just"/>
            <a:r>
              <a:rPr lang="en-US" dirty="0">
                <a:ea typeface="Tahoma" panose="020B0604030504040204" pitchFamily="34" charset="0"/>
              </a:rPr>
              <a:t>Exchanges are also allowed when items have exceeded their “best if used by” or “sell by” date on the date of purchase.</a:t>
            </a:r>
          </a:p>
          <a:p>
            <a:pPr algn="just"/>
            <a:endParaRPr lang="en-US" dirty="0">
              <a:ea typeface="Tahoma" panose="020B0604030504040204" pitchFamily="34" charset="0"/>
            </a:endParaRPr>
          </a:p>
          <a:p>
            <a:pPr algn="just"/>
            <a:endParaRPr lang="en-US" dirty="0">
              <a:ea typeface="Tahoma" panose="020B0604030504040204" pitchFamily="34" charset="0"/>
            </a:endParaRPr>
          </a:p>
          <a:p>
            <a:pPr algn="just"/>
            <a:endParaRPr lang="en-US" dirty="0">
              <a:ea typeface="Tahoma" panose="020B0604030504040204" pitchFamily="34" charset="0"/>
            </a:endParaRPr>
          </a:p>
          <a:p>
            <a:pPr algn="just"/>
            <a:endParaRPr lang="en-US" dirty="0">
              <a:ea typeface="Tahoma" panose="020B0604030504040204" pitchFamily="34" charset="0"/>
            </a:endParaRPr>
          </a:p>
          <a:p>
            <a:pPr algn="just"/>
            <a:r>
              <a:rPr lang="en-US" dirty="0">
                <a:ea typeface="Tahoma" panose="020B0604030504040204" pitchFamily="34" charset="0"/>
              </a:rPr>
              <a:t>Photo Credit: blond man thinking_Fotolia_82668318_Subscription_L.jpg</a:t>
            </a:r>
          </a:p>
          <a:p>
            <a:endParaRPr lang="en-US" dirty="0">
              <a:latin typeface="Constantia" panose="02030602050306030303" pitchFamily="18"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a:xfrm>
            <a:off x="3839580" y="9057060"/>
            <a:ext cx="3451558" cy="512056"/>
          </a:xfrm>
          <a:prstGeom prst="rect">
            <a:avLst/>
          </a:prstGeom>
        </p:spPr>
        <p:txBody>
          <a:bodyPr/>
          <a:lstStyle/>
          <a:p>
            <a:fld id="{277FD931-451E-4B36-ABA2-042D5FD0E452}" type="slidenum">
              <a:rPr lang="en-US" smtClean="0"/>
              <a:t>50</a:t>
            </a:fld>
            <a:endParaRPr lang="en-US" dirty="0"/>
          </a:p>
        </p:txBody>
      </p:sp>
    </p:spTree>
    <p:extLst>
      <p:ext uri="{BB962C8B-B14F-4D97-AF65-F5344CB8AC3E}">
        <p14:creationId xmlns:p14="http://schemas.microsoft.com/office/powerpoint/2010/main" val="34189770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45B7DE-1198-4F2F-B574-CA8CAE341642}" type="slidenum">
              <a:rPr lang="en-US" smtClean="0"/>
              <a:pPr/>
              <a:t>51</a:t>
            </a:fld>
            <a:endParaRPr lang="en-US" dirty="0"/>
          </a:p>
        </p:txBody>
      </p:sp>
    </p:spTree>
    <p:extLst>
      <p:ext uri="{BB962C8B-B14F-4D97-AF65-F5344CB8AC3E}">
        <p14:creationId xmlns:p14="http://schemas.microsoft.com/office/powerpoint/2010/main" val="37196321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69D331B1-7E5D-4C8B-8ACF-75D55A4614D4}" type="slidenum">
              <a:rPr lang="en-US" smtClean="0"/>
              <a:pPr/>
              <a:t>52</a:t>
            </a:fld>
            <a:endParaRPr lang="en-US" dirty="0"/>
          </a:p>
        </p:txBody>
      </p:sp>
      <p:sp>
        <p:nvSpPr>
          <p:cNvPr id="167940" name="Rectangle 2"/>
          <p:cNvSpPr>
            <a:spLocks noGrp="1" noRot="1" noChangeAspect="1" noChangeArrowheads="1" noTextEdit="1"/>
          </p:cNvSpPr>
          <p:nvPr>
            <p:ph type="sldImg"/>
          </p:nvPr>
        </p:nvSpPr>
        <p:spPr>
          <a:xfrm>
            <a:off x="331788" y="603250"/>
            <a:ext cx="6651625" cy="3741738"/>
          </a:xfrm>
          <a:ln/>
        </p:spPr>
      </p:sp>
      <p:sp>
        <p:nvSpPr>
          <p:cNvPr id="167941" name="Rectangle 3"/>
          <p:cNvSpPr>
            <a:spLocks noGrp="1" noChangeArrowheads="1"/>
          </p:cNvSpPr>
          <p:nvPr>
            <p:ph type="body" idx="1"/>
          </p:nvPr>
        </p:nvSpPr>
        <p:spPr>
          <a:xfrm>
            <a:off x="299831" y="4638917"/>
            <a:ext cx="6717195" cy="1838084"/>
          </a:xfrm>
          <a:noFill/>
          <a:ln/>
        </p:spPr>
        <p:txBody>
          <a:bodyPr lIns="100686" tIns="50340" rIns="100686" bIns="50340"/>
          <a:lstStyle/>
          <a:p>
            <a:pPr>
              <a:spcBef>
                <a:spcPct val="50000"/>
              </a:spcBef>
              <a:spcAft>
                <a:spcPts val="622"/>
              </a:spcAft>
              <a:buSzPct val="115000"/>
              <a:defRPr/>
            </a:pPr>
            <a:r>
              <a:rPr lang="en-US" dirty="0"/>
              <a:t>Vendors will receive payment for all </a:t>
            </a:r>
            <a:r>
              <a:rPr lang="en-US" dirty="0" err="1"/>
              <a:t>eWIC</a:t>
            </a:r>
            <a:r>
              <a:rPr lang="en-US" dirty="0"/>
              <a:t> transactions processed in their store through an Automated Clearinghouse (ACH) system in which payments are directly deposited into their bank account. With </a:t>
            </a:r>
            <a:r>
              <a:rPr lang="en-US" dirty="0" err="1"/>
              <a:t>eWIC</a:t>
            </a:r>
            <a:r>
              <a:rPr lang="en-US" dirty="0"/>
              <a:t>, most items will have an NTE. If a vendor submits an item price that is above the NTE (for the items with NTEs), the payment will be decreased to the NTE amount for the item.</a:t>
            </a:r>
          </a:p>
          <a:p>
            <a:pPr eaLnBrk="1" hangingPunct="1"/>
            <a:endParaRPr lang="en-US" sz="1600" dirty="0"/>
          </a:p>
        </p:txBody>
      </p:sp>
    </p:spTree>
    <p:extLst>
      <p:ext uri="{BB962C8B-B14F-4D97-AF65-F5344CB8AC3E}">
        <p14:creationId xmlns:p14="http://schemas.microsoft.com/office/powerpoint/2010/main" val="30490959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B8A90734-5A57-49B5-B7D8-A62F69519CB2}" type="slidenum">
              <a:rPr lang="en-US" smtClean="0"/>
              <a:pPr/>
              <a:t>53</a:t>
            </a:fld>
            <a:endParaRPr lang="en-US" dirty="0"/>
          </a:p>
        </p:txBody>
      </p:sp>
      <p:sp>
        <p:nvSpPr>
          <p:cNvPr id="168963" name="Rectangle 2"/>
          <p:cNvSpPr>
            <a:spLocks noGrp="1" noRot="1" noChangeAspect="1" noChangeArrowheads="1" noTextEdit="1"/>
          </p:cNvSpPr>
          <p:nvPr>
            <p:ph type="sldImg"/>
          </p:nvPr>
        </p:nvSpPr>
        <p:spPr>
          <a:xfrm>
            <a:off x="430213" y="719138"/>
            <a:ext cx="6397625" cy="3600450"/>
          </a:xfrm>
          <a:ln/>
        </p:spPr>
      </p:sp>
      <p:sp>
        <p:nvSpPr>
          <p:cNvPr id="168964" name="Rectangle 3"/>
          <p:cNvSpPr>
            <a:spLocks noGrp="1" noChangeArrowheads="1"/>
          </p:cNvSpPr>
          <p:nvPr>
            <p:ph type="body" idx="1"/>
          </p:nvPr>
        </p:nvSpPr>
        <p:spPr>
          <a:xfrm>
            <a:off x="425727" y="4559573"/>
            <a:ext cx="6463747" cy="2679427"/>
          </a:xfrm>
          <a:noFill/>
          <a:ln/>
        </p:spPr>
        <p:txBody>
          <a:bodyPr/>
          <a:lstStyle/>
          <a:p>
            <a:pPr defTabSz="1264455">
              <a:defRPr/>
            </a:pPr>
            <a:r>
              <a:rPr lang="en-US" dirty="0"/>
              <a:t>Vendor applicants submit their most current banking information to the </a:t>
            </a:r>
            <a:r>
              <a:rPr lang="en-US" dirty="0" err="1"/>
              <a:t>eWIC</a:t>
            </a:r>
            <a:r>
              <a:rPr lang="en-US" dirty="0"/>
              <a:t> contractor or their third-party processor to ensure payment for </a:t>
            </a:r>
            <a:r>
              <a:rPr lang="en-US" dirty="0" err="1"/>
              <a:t>eWIC</a:t>
            </a:r>
            <a:r>
              <a:rPr lang="en-US" dirty="0"/>
              <a:t> transactions. Vendors with integrated cash register systems provide banking information to their third-party processor.</a:t>
            </a:r>
          </a:p>
          <a:p>
            <a:pPr defTabSz="1264455">
              <a:defRPr/>
            </a:pPr>
            <a:endParaRPr lang="en-US" dirty="0"/>
          </a:p>
          <a:p>
            <a:pPr defTabSz="1264455">
              <a:defRPr/>
            </a:pPr>
            <a:endParaRPr lang="en-US" dirty="0"/>
          </a:p>
          <a:p>
            <a:pPr defTabSz="1264455">
              <a:defRPr/>
            </a:pPr>
            <a:r>
              <a:rPr lang="en-US" dirty="0"/>
              <a:t>PiggyBank_Fotolia_113540_Subscription_L</a:t>
            </a:r>
          </a:p>
        </p:txBody>
      </p:sp>
    </p:spTree>
    <p:extLst>
      <p:ext uri="{BB962C8B-B14F-4D97-AF65-F5344CB8AC3E}">
        <p14:creationId xmlns:p14="http://schemas.microsoft.com/office/powerpoint/2010/main" val="39275575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xfrm>
            <a:off x="3850775" y="8956797"/>
            <a:ext cx="3451558" cy="512056"/>
          </a:xfrm>
          <a:prstGeom prst="rect">
            <a:avLst/>
          </a:prstGeom>
          <a:noFill/>
        </p:spPr>
        <p:txBody>
          <a:bodyPr/>
          <a:lstStyle/>
          <a:p>
            <a:fld id="{C3F7D8E7-EA27-4CAF-9B00-95ABD9155BEF}" type="slidenum">
              <a:rPr lang="en-US" smtClean="0"/>
              <a:pPr/>
              <a:t>54</a:t>
            </a:fld>
            <a:endParaRPr lang="en-US" dirty="0"/>
          </a:p>
        </p:txBody>
      </p:sp>
      <p:sp>
        <p:nvSpPr>
          <p:cNvPr id="172036" name="Rectangle 2"/>
          <p:cNvSpPr>
            <a:spLocks noGrp="1" noRot="1" noChangeAspect="1" noChangeArrowheads="1" noTextEdit="1"/>
          </p:cNvSpPr>
          <p:nvPr>
            <p:ph type="sldImg"/>
          </p:nvPr>
        </p:nvSpPr>
        <p:spPr>
          <a:xfrm>
            <a:off x="407988" y="471488"/>
            <a:ext cx="6499225" cy="3656012"/>
          </a:xfrm>
          <a:prstGeom prst="rect">
            <a:avLst/>
          </a:prstGeom>
          <a:ln/>
        </p:spPr>
      </p:sp>
      <p:sp>
        <p:nvSpPr>
          <p:cNvPr id="172037" name="Rectangle 3"/>
          <p:cNvSpPr>
            <a:spLocks noGrp="1" noChangeArrowheads="1"/>
          </p:cNvSpPr>
          <p:nvPr>
            <p:ph type="body" idx="1"/>
          </p:nvPr>
        </p:nvSpPr>
        <p:spPr>
          <a:xfrm>
            <a:off x="407988" y="4495803"/>
            <a:ext cx="6499225" cy="2057398"/>
          </a:xfrm>
          <a:prstGeom prst="rect">
            <a:avLst/>
          </a:prstGeom>
          <a:noFill/>
          <a:ln/>
        </p:spPr>
        <p:txBody>
          <a:bodyPr lIns="108336" tIns="54166" rIns="108336" bIns="54166"/>
          <a:lstStyle/>
          <a:p>
            <a:pPr algn="just">
              <a:spcBef>
                <a:spcPct val="50000"/>
              </a:spcBef>
              <a:buSzPct val="115000"/>
            </a:pPr>
            <a:r>
              <a:rPr lang="en-US" dirty="0"/>
              <a:t>Vendors may not ask the WIC customer to make up the difference in price for </a:t>
            </a:r>
            <a:r>
              <a:rPr lang="en-US" dirty="0" err="1"/>
              <a:t>eWIC</a:t>
            </a:r>
            <a:r>
              <a:rPr lang="en-US" dirty="0"/>
              <a:t> transactions </a:t>
            </a:r>
          </a:p>
          <a:p>
            <a:pPr algn="just">
              <a:spcBef>
                <a:spcPct val="50000"/>
              </a:spcBef>
              <a:buSzPct val="115000"/>
            </a:pPr>
            <a:endParaRPr lang="en-US" dirty="0"/>
          </a:p>
          <a:p>
            <a:pPr algn="just">
              <a:spcBef>
                <a:spcPct val="50000"/>
              </a:spcBef>
              <a:buSzPct val="115000"/>
            </a:pPr>
            <a:r>
              <a:rPr lang="en-US" dirty="0"/>
              <a:t>Vendors are responsible for keeping their prices at or below the NTE for their peer group</a:t>
            </a:r>
          </a:p>
          <a:p>
            <a:pPr eaLnBrk="1" hangingPunct="1"/>
            <a:endParaRPr lang="en-US" dirty="0"/>
          </a:p>
        </p:txBody>
      </p:sp>
    </p:spTree>
    <p:extLst>
      <p:ext uri="{BB962C8B-B14F-4D97-AF65-F5344CB8AC3E}">
        <p14:creationId xmlns:p14="http://schemas.microsoft.com/office/powerpoint/2010/main" val="3262775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8313" y="550863"/>
            <a:ext cx="6372225" cy="3584575"/>
          </a:xfrm>
          <a:prstGeom prst="rect">
            <a:avLst/>
          </a:prstGeom>
        </p:spPr>
      </p:sp>
      <p:sp>
        <p:nvSpPr>
          <p:cNvPr id="3" name="Notes Placeholder 2"/>
          <p:cNvSpPr>
            <a:spLocks noGrp="1"/>
          </p:cNvSpPr>
          <p:nvPr>
            <p:ph type="body" idx="1"/>
          </p:nvPr>
        </p:nvSpPr>
        <p:spPr>
          <a:xfrm>
            <a:off x="437322" y="4495799"/>
            <a:ext cx="6435586" cy="2209801"/>
          </a:xfrm>
          <a:prstGeom prst="rect">
            <a:avLst/>
          </a:prstGeom>
        </p:spPr>
        <p:txBody>
          <a:bodyPr/>
          <a:lstStyle/>
          <a:p>
            <a:pPr algn="just"/>
            <a:r>
              <a:rPr lang="en-US" dirty="0"/>
              <a:t>Customer can pay for an amount that exceeds the CVB maximum</a:t>
            </a:r>
          </a:p>
          <a:p>
            <a:pPr algn="just"/>
            <a:r>
              <a:rPr lang="en-US" dirty="0"/>
              <a:t>Example: $10.00 CVB</a:t>
            </a:r>
          </a:p>
          <a:p>
            <a:pPr algn="just"/>
            <a:r>
              <a:rPr lang="en-US" dirty="0"/>
              <a:t>Total cost of WIC fruits and vegetables is $10.25. Customer can pay 25¢ plus tax on the 25¢ or use  other acceptable methods to pay for the outstanding balance, </a:t>
            </a:r>
            <a:r>
              <a:rPr lang="en-US" dirty="0" err="1"/>
              <a:t>e.g</a:t>
            </a:r>
            <a:r>
              <a:rPr lang="en-US" dirty="0"/>
              <a:t> SNAP which is not taxable</a:t>
            </a:r>
          </a:p>
          <a:p>
            <a:pPr algn="just"/>
            <a:r>
              <a:rPr lang="en-US" dirty="0"/>
              <a:t>Vendor submits an </a:t>
            </a:r>
            <a:r>
              <a:rPr lang="en-US" dirty="0" err="1"/>
              <a:t>eWIC</a:t>
            </a:r>
            <a:r>
              <a:rPr lang="en-US" dirty="0"/>
              <a:t> transaction for $10.00 in CVBs </a:t>
            </a:r>
          </a:p>
          <a:p>
            <a:endParaRPr lang="en-US" dirty="0"/>
          </a:p>
        </p:txBody>
      </p:sp>
      <p:sp>
        <p:nvSpPr>
          <p:cNvPr id="5" name="Slide Number Placeholder 4"/>
          <p:cNvSpPr>
            <a:spLocks noGrp="1"/>
          </p:cNvSpPr>
          <p:nvPr>
            <p:ph type="sldNum" sz="quarter" idx="11"/>
          </p:nvPr>
        </p:nvSpPr>
        <p:spPr>
          <a:xfrm>
            <a:off x="3831559" y="8915400"/>
            <a:ext cx="3451558" cy="512056"/>
          </a:xfrm>
          <a:prstGeom prst="rect">
            <a:avLst/>
          </a:prstGeom>
        </p:spPr>
        <p:txBody>
          <a:bodyPr/>
          <a:lstStyle/>
          <a:p>
            <a:fld id="{B045B7DE-1198-4F2F-B574-CA8CAE341642}" type="slidenum">
              <a:rPr lang="en-US" smtClean="0"/>
              <a:t>55</a:t>
            </a:fld>
            <a:endParaRPr lang="en-US" dirty="0"/>
          </a:p>
        </p:txBody>
      </p:sp>
    </p:spTree>
    <p:extLst>
      <p:ext uri="{BB962C8B-B14F-4D97-AF65-F5344CB8AC3E}">
        <p14:creationId xmlns:p14="http://schemas.microsoft.com/office/powerpoint/2010/main" val="9333896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7625" cy="3600450"/>
          </a:xfrm>
        </p:spPr>
      </p:sp>
      <p:sp>
        <p:nvSpPr>
          <p:cNvPr id="3" name="Notes Placeholder 2"/>
          <p:cNvSpPr>
            <a:spLocks noGrp="1"/>
          </p:cNvSpPr>
          <p:nvPr>
            <p:ph type="body" idx="1"/>
          </p:nvPr>
        </p:nvSpPr>
        <p:spPr>
          <a:xfrm>
            <a:off x="425727" y="4560570"/>
            <a:ext cx="6463748" cy="4320540"/>
          </a:xfrm>
        </p:spPr>
        <p:txBody>
          <a:bodyPr/>
          <a:lstStyle/>
          <a:p>
            <a:pPr algn="just"/>
            <a:r>
              <a:rPr lang="en-US"/>
              <a:t>Vendors must properly transact the WIC supplemental foods that are listed on the customer ’s food benefit balance.</a:t>
            </a:r>
          </a:p>
          <a:p>
            <a:pPr algn="just"/>
            <a:endParaRPr lang="en-US"/>
          </a:p>
          <a:p>
            <a:pPr algn="just"/>
            <a:r>
              <a:rPr lang="en-US"/>
              <a:t>Vendors cannot substitute one food subcategory for another</a:t>
            </a:r>
          </a:p>
          <a:p>
            <a:pPr algn="just"/>
            <a:r>
              <a:rPr lang="en-US"/>
              <a:t>Federal violation that carries 1 year disqualification</a:t>
            </a:r>
          </a:p>
          <a:p>
            <a:pPr algn="just"/>
            <a:r>
              <a:rPr lang="en-US"/>
              <a:t>Example: Substituting 1% Milk/Skim Milk for 2% Milk or Whole Milk		</a:t>
            </a:r>
          </a:p>
          <a:p>
            <a:endParaRPr lang="en-US" dirty="0"/>
          </a:p>
        </p:txBody>
      </p:sp>
      <p:sp>
        <p:nvSpPr>
          <p:cNvPr id="4" name="Slide Number Placeholder 3"/>
          <p:cNvSpPr>
            <a:spLocks noGrp="1"/>
          </p:cNvSpPr>
          <p:nvPr>
            <p:ph type="sldNum" sz="quarter" idx="10"/>
          </p:nvPr>
        </p:nvSpPr>
        <p:spPr/>
        <p:txBody>
          <a:bodyPr/>
          <a:lstStyle/>
          <a:p>
            <a:fld id="{B045B7DE-1198-4F2F-B574-CA8CAE341642}" type="slidenum">
              <a:rPr lang="en-US" smtClean="0"/>
              <a:pPr/>
              <a:t>56</a:t>
            </a:fld>
            <a:endParaRPr lang="en-US" dirty="0"/>
          </a:p>
        </p:txBody>
      </p:sp>
    </p:spTree>
    <p:extLst>
      <p:ext uri="{BB962C8B-B14F-4D97-AF65-F5344CB8AC3E}">
        <p14:creationId xmlns:p14="http://schemas.microsoft.com/office/powerpoint/2010/main" val="14944833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544513"/>
            <a:ext cx="6464300" cy="3636962"/>
          </a:xfrm>
          <a:prstGeom prst="rect">
            <a:avLst/>
          </a:prstGeom>
        </p:spPr>
      </p:sp>
      <p:sp>
        <p:nvSpPr>
          <p:cNvPr id="3" name="Notes Placeholder 2"/>
          <p:cNvSpPr>
            <a:spLocks noGrp="1"/>
          </p:cNvSpPr>
          <p:nvPr>
            <p:ph type="body" idx="1"/>
          </p:nvPr>
        </p:nvSpPr>
        <p:spPr>
          <a:xfrm>
            <a:off x="425450" y="4419603"/>
            <a:ext cx="6464299" cy="2613107"/>
          </a:xfrm>
          <a:prstGeom prst="rect">
            <a:avLst/>
          </a:prstGeom>
        </p:spPr>
        <p:txBody>
          <a:bodyPr/>
          <a:lstStyle/>
          <a:p>
            <a:r>
              <a:rPr lang="en-US" dirty="0"/>
              <a:t>Shown on the slide are examples of UPC Codes on electronic devices. </a:t>
            </a:r>
            <a:br>
              <a:rPr lang="en-US" dirty="0"/>
            </a:br>
            <a:endParaRPr lang="en-US" dirty="0"/>
          </a:p>
          <a:p>
            <a:r>
              <a:rPr lang="en-US" dirty="0"/>
              <a:t>Vendors cannot use a collection of UPC barcodes on Scanning Sheets, cash registers, computers, tablets, cell phones or any other similar electronic devices to transact </a:t>
            </a:r>
            <a:r>
              <a:rPr lang="en-US" dirty="0" err="1"/>
              <a:t>eWIC</a:t>
            </a:r>
            <a:r>
              <a:rPr lang="en-US" dirty="0"/>
              <a:t>. </a:t>
            </a:r>
          </a:p>
          <a:p>
            <a:endParaRPr lang="en-US" dirty="0"/>
          </a:p>
          <a:p>
            <a:r>
              <a:rPr lang="en-US" dirty="0"/>
              <a:t>Failure to comply with this policy could result in termination of their WIC Vendor Agreement.   </a:t>
            </a:r>
          </a:p>
          <a:p>
            <a:endParaRPr lang="en-US" dirty="0"/>
          </a:p>
        </p:txBody>
      </p:sp>
      <p:sp>
        <p:nvSpPr>
          <p:cNvPr id="5" name="Slide Number Placeholder 4"/>
          <p:cNvSpPr>
            <a:spLocks noGrp="1"/>
          </p:cNvSpPr>
          <p:nvPr>
            <p:ph type="sldNum" sz="quarter" idx="11"/>
          </p:nvPr>
        </p:nvSpPr>
        <p:spPr>
          <a:xfrm>
            <a:off x="3863643" y="9089144"/>
            <a:ext cx="3451558" cy="512056"/>
          </a:xfrm>
          <a:prstGeom prst="rect">
            <a:avLst/>
          </a:prstGeom>
        </p:spPr>
        <p:txBody>
          <a:bodyPr/>
          <a:lstStyle/>
          <a:p>
            <a:fld id="{B045B7DE-1198-4F2F-B574-CA8CAE341642}" type="slidenum">
              <a:rPr lang="en-US" smtClean="0"/>
              <a:t>57</a:t>
            </a:fld>
            <a:endParaRPr lang="en-US" dirty="0"/>
          </a:p>
        </p:txBody>
      </p:sp>
    </p:spTree>
    <p:extLst>
      <p:ext uri="{BB962C8B-B14F-4D97-AF65-F5344CB8AC3E}">
        <p14:creationId xmlns:p14="http://schemas.microsoft.com/office/powerpoint/2010/main" val="138108038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9" name="Rectangle 8"/>
          <p:cNvSpPr>
            <a:spLocks noGrp="1" noRot="1" noChangeAspect="1" noChangeArrowheads="1" noTextEdit="1"/>
          </p:cNvSpPr>
          <p:nvPr>
            <p:ph type="sldImg"/>
          </p:nvPr>
        </p:nvSpPr>
        <p:spPr>
          <a:ln/>
        </p:spPr>
      </p:sp>
      <p:sp>
        <p:nvSpPr>
          <p:cNvPr id="224260" name="Rectangle 9"/>
          <p:cNvSpPr>
            <a:spLocks noGrp="1" noChangeArrowheads="1"/>
          </p:cNvSpPr>
          <p:nvPr>
            <p:ph type="body" idx="1"/>
          </p:nvPr>
        </p:nvSpPr>
        <p:spPr>
          <a:xfrm>
            <a:off x="425727" y="4630248"/>
            <a:ext cx="6463748" cy="4386549"/>
          </a:xfrm>
          <a:noFill/>
          <a:ln/>
        </p:spPr>
        <p:txBody>
          <a:bodyPr/>
          <a:lstStyle/>
          <a:p>
            <a:pPr algn="just">
              <a:buFontTx/>
              <a:buNone/>
            </a:pPr>
            <a:r>
              <a:rPr lang="en-US" dirty="0"/>
              <a:t>Here are a few helpful ideas for easier transactions:</a:t>
            </a:r>
          </a:p>
          <a:p>
            <a:pPr algn="just">
              <a:buFontTx/>
              <a:buNone/>
            </a:pPr>
            <a:endParaRPr lang="en-US" dirty="0"/>
          </a:p>
          <a:p>
            <a:pPr algn="just">
              <a:buFontTx/>
              <a:buNone/>
            </a:pPr>
            <a:r>
              <a:rPr lang="en-US" dirty="0"/>
              <a:t>Keep a copy of the North Carolina WIC Vendor Transaction Guide at each register.</a:t>
            </a:r>
          </a:p>
          <a:p>
            <a:pPr algn="just">
              <a:buFontTx/>
              <a:buNone/>
            </a:pPr>
            <a:r>
              <a:rPr lang="en-US" dirty="0"/>
              <a:t>Prevent mistakes with good training. You are responsible for training your front-line staff and cashiers. </a:t>
            </a:r>
          </a:p>
          <a:p>
            <a:pPr algn="just">
              <a:buFontTx/>
              <a:buNone/>
            </a:pPr>
            <a:r>
              <a:rPr lang="en-US" dirty="0"/>
              <a:t>Review common errors with staff on a regular basis. </a:t>
            </a:r>
          </a:p>
        </p:txBody>
      </p:sp>
      <p:sp>
        <p:nvSpPr>
          <p:cNvPr id="2" name="Slide Number Placeholder 1"/>
          <p:cNvSpPr>
            <a:spLocks noGrp="1"/>
          </p:cNvSpPr>
          <p:nvPr>
            <p:ph type="sldNum" sz="quarter" idx="10"/>
          </p:nvPr>
        </p:nvSpPr>
        <p:spPr/>
        <p:txBody>
          <a:bodyPr/>
          <a:lstStyle/>
          <a:p>
            <a:fld id="{277FD931-451E-4B36-ABA2-042D5FD0E452}" type="slidenum">
              <a:rPr lang="en-US" smtClean="0"/>
              <a:t>58</a:t>
            </a:fld>
            <a:endParaRPr lang="en-US" dirty="0"/>
          </a:p>
        </p:txBody>
      </p:sp>
    </p:spTree>
    <p:extLst>
      <p:ext uri="{BB962C8B-B14F-4D97-AF65-F5344CB8AC3E}">
        <p14:creationId xmlns:p14="http://schemas.microsoft.com/office/powerpoint/2010/main" val="249684841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moment for questions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5B7DE-1198-4F2F-B574-CA8CAE341642}" type="slidenum">
              <a:rPr kumimoji="0" lang="en-US" sz="1500" b="0" i="0" u="none" strike="noStrike" kern="1200" cap="none" spc="0" normalizeH="0" baseline="0" noProof="0" smtClean="0">
                <a:ln>
                  <a:noFill/>
                </a:ln>
                <a:solidFill>
                  <a:srgbClr val="000000"/>
                </a:solidFill>
                <a:effectLst/>
                <a:uLnTx/>
                <a:uFillTx/>
                <a:latin typeface="Constantia" panose="0203060205030603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Tree>
    <p:extLst>
      <p:ext uri="{BB962C8B-B14F-4D97-AF65-F5344CB8AC3E}">
        <p14:creationId xmlns:p14="http://schemas.microsoft.com/office/powerpoint/2010/main" val="1345628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xfrm>
            <a:off x="3657600" y="9016805"/>
            <a:ext cx="3601626" cy="528845"/>
          </a:xfrm>
          <a:noFill/>
        </p:spPr>
        <p:txBody>
          <a:bodyPr/>
          <a:lstStyle/>
          <a:p>
            <a:fld id="{FC7045BC-B37F-43B7-A4F2-FED126CC760A}" type="slidenum">
              <a:rPr lang="en-US" smtClean="0"/>
              <a:pPr/>
              <a:t>6</a:t>
            </a:fld>
            <a:endParaRPr lang="en-US" dirty="0"/>
          </a:p>
        </p:txBody>
      </p:sp>
      <p:sp>
        <p:nvSpPr>
          <p:cNvPr id="105476" name="Rectangle 1026"/>
          <p:cNvSpPr>
            <a:spLocks noGrp="1" noRot="1" noChangeAspect="1" noChangeArrowheads="1" noTextEdit="1"/>
          </p:cNvSpPr>
          <p:nvPr>
            <p:ph type="sldImg"/>
          </p:nvPr>
        </p:nvSpPr>
        <p:spPr>
          <a:xfrm>
            <a:off x="441325" y="630238"/>
            <a:ext cx="6432550" cy="3619500"/>
          </a:xfrm>
          <a:ln/>
        </p:spPr>
      </p:sp>
      <p:sp>
        <p:nvSpPr>
          <p:cNvPr id="105477" name="Rectangle 1027"/>
          <p:cNvSpPr>
            <a:spLocks noGrp="1" noChangeArrowheads="1"/>
          </p:cNvSpPr>
          <p:nvPr>
            <p:ph type="body" idx="1"/>
          </p:nvPr>
        </p:nvSpPr>
        <p:spPr>
          <a:xfrm>
            <a:off x="438277" y="4399095"/>
            <a:ext cx="6432550" cy="4211505"/>
          </a:xfrm>
          <a:noFill/>
          <a:ln/>
        </p:spPr>
        <p:txBody>
          <a:bodyPr lIns="110268" tIns="55134" rIns="110268" bIns="55134">
            <a:normAutofit/>
          </a:bodyPr>
          <a:lstStyle/>
          <a:p>
            <a:pPr eaLnBrk="1" hangingPunct="1"/>
            <a:r>
              <a:rPr lang="en-US" sz="1400" dirty="0"/>
              <a:t>There are two different types of vendors: those under corporate agreement and those that are not. The first type are those under corporate agreement. Vendors under corporate agreement have 20 or more WIC-authorized stores in North Carolina. These stores have a slightly different authorization process than stores that are not under corporate agreement. 
As noted on the slide, any corporate agreement store location that has a pharmacy within the store, is authorized under the umbrella of that corporate agreement. This means that the pharmacy within the store must provide exempt infant formula and WIC-eligible </a:t>
            </a:r>
            <a:r>
              <a:rPr lang="en-US" sz="1400" dirty="0" err="1"/>
              <a:t>nutritionals</a:t>
            </a:r>
            <a:r>
              <a:rPr lang="en-US" sz="1400" dirty="0"/>
              <a:t> in the 24–48-hour time frame, when requested. The only exception would be if the pharmacy is owned by a separate entity. For example, the CVS pharmacies that operate within Target stores, are not a WIC approved pharmacy. 
The other type of vendors are those that are not under corporate agreement.
It is important to remember that stores can be a corporation, but not under corporate agreement with the WIC Program.</a:t>
            </a:r>
            <a:r>
              <a:rPr lang="en-US" sz="1400" dirty="0">
                <a:latin typeface="+mn-lt"/>
              </a:rPr>
              <a:t>
</a:t>
            </a:r>
          </a:p>
        </p:txBody>
      </p:sp>
    </p:spTree>
    <p:extLst>
      <p:ext uri="{BB962C8B-B14F-4D97-AF65-F5344CB8AC3E}">
        <p14:creationId xmlns:p14="http://schemas.microsoft.com/office/powerpoint/2010/main" val="229370456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3200" y="500063"/>
            <a:ext cx="6907213" cy="3886200"/>
          </a:xfrm>
        </p:spPr>
      </p:sp>
      <p:sp>
        <p:nvSpPr>
          <p:cNvPr id="3" name="Notes Placeholder 2"/>
          <p:cNvSpPr>
            <a:spLocks noGrp="1"/>
          </p:cNvSpPr>
          <p:nvPr>
            <p:ph type="body" idx="1"/>
          </p:nvPr>
        </p:nvSpPr>
        <p:spPr>
          <a:xfrm>
            <a:off x="457200" y="4495801"/>
            <a:ext cx="6400799" cy="4605336"/>
          </a:xfrm>
        </p:spPr>
        <p:txBody>
          <a:bodyPr/>
          <a:lstStyle/>
          <a:p>
            <a:pPr algn="l" eaLnBrk="1" hangingPunct="1"/>
            <a:r>
              <a:rPr lang="en-US" sz="1500" dirty="0"/>
              <a:t>The </a:t>
            </a:r>
            <a:r>
              <a:rPr lang="en-US" sz="1500" strike="noStrike" dirty="0">
                <a:solidFill>
                  <a:schemeClr val="accent6">
                    <a:lumMod val="50000"/>
                  </a:schemeClr>
                </a:solidFill>
              </a:rPr>
              <a:t>implementation </a:t>
            </a:r>
            <a:r>
              <a:rPr lang="en-US" sz="1500" dirty="0">
                <a:solidFill>
                  <a:schemeClr val="accent6">
                    <a:lumMod val="50000"/>
                  </a:schemeClr>
                </a:solidFill>
              </a:rPr>
              <a:t>of</a:t>
            </a:r>
            <a:r>
              <a:rPr lang="en-US" sz="1500" dirty="0"/>
              <a:t> eWIC has allowed North Carolina to develop a  robust Authorized Product List or APL. The APL consists of all the WIC approved foods that meet Federal and State criteria and can be purchased by WIC participants. To ensure that only WIC approved foods may be purchased using WIC food benefits, the most current APL must be uploaded to the your cash register system. The most updated APL can be found on the website: www.nutritionnc.com under “eWIC for Vendors”. </a:t>
            </a:r>
          </a:p>
          <a:p>
            <a:pPr algn="l" eaLnBrk="1" hangingPunct="1"/>
            <a:endParaRPr lang="en-US" sz="1500" b="0" i="1" dirty="0"/>
          </a:p>
          <a:p>
            <a:pPr algn="l" eaLnBrk="1" hangingPunct="1"/>
            <a:r>
              <a:rPr lang="en-US" sz="1500" b="0" i="1" dirty="0"/>
              <a:t>Shoppers can find WIC approved foods information in their </a:t>
            </a:r>
            <a:r>
              <a:rPr lang="en-US" sz="1500" b="0" i="1" dirty="0" err="1"/>
              <a:t>Bnft</a:t>
            </a:r>
            <a:r>
              <a:rPr lang="en-US" sz="1500" b="0" i="1" dirty="0"/>
              <a:t> app </a:t>
            </a:r>
            <a:r>
              <a:rPr lang="en-US" sz="1500" b="0" i="0" dirty="0"/>
              <a:t>or</a:t>
            </a:r>
            <a:r>
              <a:rPr lang="en-US" sz="1500" b="0" i="1" dirty="0"/>
              <a:t> in the print edition of the Healthy Foods Shopping Guide available at County WIC offices statewide.</a:t>
            </a:r>
            <a:endParaRPr lang="en-US" sz="1500" dirty="0"/>
          </a:p>
          <a:p>
            <a:pPr eaLnBrk="1" hangingPunct="1"/>
            <a:endParaRPr lang="en-US" sz="1500" dirty="0"/>
          </a:p>
          <a:p>
            <a:pPr eaLnBrk="1" hangingPunct="1"/>
            <a:r>
              <a:rPr lang="en-US" sz="1500" dirty="0"/>
              <a:t>This portion of the presentation:</a:t>
            </a:r>
          </a:p>
          <a:p>
            <a:pPr marL="285708" indent="-285708">
              <a:buFont typeface="Arial" panose="020B0604020202020204" pitchFamily="34" charset="0"/>
              <a:buChar char="•"/>
            </a:pPr>
            <a:r>
              <a:rPr lang="en-US" sz="1500" dirty="0"/>
              <a:t>Reviews for each category of WIC approved food:</a:t>
            </a:r>
          </a:p>
          <a:p>
            <a:pPr marL="742908" lvl="1" indent="-285708">
              <a:buFont typeface="Arial" panose="020B0604020202020204" pitchFamily="34" charset="0"/>
              <a:buChar char="•"/>
            </a:pPr>
            <a:r>
              <a:rPr lang="en-US" sz="1500" dirty="0"/>
              <a:t> the approved criteria;</a:t>
            </a:r>
          </a:p>
          <a:p>
            <a:pPr marL="742908" lvl="1" indent="-285708">
              <a:buFont typeface="Arial" panose="020B0604020202020204" pitchFamily="34" charset="0"/>
              <a:buChar char="•"/>
            </a:pPr>
            <a:r>
              <a:rPr lang="en-US" sz="1500" dirty="0"/>
              <a:t>the unit of measure; </a:t>
            </a:r>
          </a:p>
          <a:p>
            <a:pPr marL="742908" lvl="1" indent="-285708" defTabSz="948507">
              <a:buFont typeface="Arial" panose="020B0604020202020204" pitchFamily="34" charset="0"/>
              <a:buChar char="•"/>
              <a:defRPr/>
            </a:pPr>
            <a:r>
              <a:rPr lang="en-US" sz="1500" dirty="0"/>
              <a:t>and the Minimum Inventory requirements, if applicable; and  </a:t>
            </a:r>
          </a:p>
          <a:p>
            <a:pPr marL="285708" indent="-285708">
              <a:buFont typeface="Arial" panose="020B0604020202020204" pitchFamily="34" charset="0"/>
              <a:buChar char="•"/>
            </a:pPr>
            <a:r>
              <a:rPr lang="en-US" sz="1500" dirty="0"/>
              <a:t>Discusses the process for product UPC submission and update to the Approved Product List.</a:t>
            </a:r>
          </a:p>
          <a:p>
            <a:pPr marL="285708" indent="-285708">
              <a:buFont typeface="Arial" panose="020B0604020202020204" pitchFamily="34" charset="0"/>
              <a:buChar char="•"/>
            </a:pPr>
            <a:endParaRPr lang="en-US" sz="1500" b="1" dirty="0"/>
          </a:p>
        </p:txBody>
      </p:sp>
      <p:sp>
        <p:nvSpPr>
          <p:cNvPr id="6" name="Slide Number Placeholder 5"/>
          <p:cNvSpPr>
            <a:spLocks noGrp="1"/>
          </p:cNvSpPr>
          <p:nvPr>
            <p:ph type="sldNum" sz="quarter" idx="12"/>
          </p:nvPr>
        </p:nvSpPr>
        <p:spPr/>
        <p:txBody>
          <a:bodyPr/>
          <a:lstStyle/>
          <a:p>
            <a:fld id="{F4D1ED0F-E1B7-4072-BEC1-039668071702}" type="slidenum">
              <a:rPr lang="en-US" smtClean="0"/>
              <a:t>60</a:t>
            </a:fld>
            <a:endParaRPr lang="en-US"/>
          </a:p>
        </p:txBody>
      </p:sp>
    </p:spTree>
    <p:extLst>
      <p:ext uri="{BB962C8B-B14F-4D97-AF65-F5344CB8AC3E}">
        <p14:creationId xmlns:p14="http://schemas.microsoft.com/office/powerpoint/2010/main" val="97980906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571500"/>
            <a:ext cx="6451600" cy="3630613"/>
          </a:xfrm>
        </p:spPr>
      </p:sp>
      <p:sp>
        <p:nvSpPr>
          <p:cNvPr id="3" name="Notes Placeholder 2"/>
          <p:cNvSpPr>
            <a:spLocks noGrp="1"/>
          </p:cNvSpPr>
          <p:nvPr>
            <p:ph type="body" idx="1"/>
          </p:nvPr>
        </p:nvSpPr>
        <p:spPr>
          <a:xfrm>
            <a:off x="431800" y="4343400"/>
            <a:ext cx="6451600" cy="4876800"/>
          </a:xfrm>
        </p:spPr>
        <p:txBody>
          <a:bodyPr/>
          <a:lstStyle/>
          <a:p>
            <a:pPr eaLnBrk="1" hangingPunct="1"/>
            <a:r>
              <a:rPr lang="en-US" sz="1250" dirty="0"/>
              <a:t>The NC WIC Program approves a variety of nutritious foods that are in compliance with federal and state regulations.  </a:t>
            </a:r>
          </a:p>
          <a:p>
            <a:pPr eaLnBrk="1" hangingPunct="1"/>
            <a:endParaRPr lang="en-US" sz="1250" dirty="0"/>
          </a:p>
          <a:p>
            <a:pPr defTabSz="914266">
              <a:defRPr/>
            </a:pPr>
            <a:r>
              <a:rPr lang="en-US" sz="1250" dirty="0"/>
              <a:t>WIC foods are approved based on criteria such as nutrient specifications; availability and cost. Food products which meet the specification can be submitted for North Carolina WIC APL consideration and each item is being reviewed individually by a Registered Dietitian/Nutrition Consultant. </a:t>
            </a:r>
          </a:p>
          <a:p>
            <a:pPr defTabSz="914266">
              <a:defRPr/>
            </a:pPr>
            <a:endParaRPr lang="en-US" sz="1250" dirty="0"/>
          </a:p>
          <a:p>
            <a:pPr defTabSz="914266">
              <a:defRPr/>
            </a:pPr>
            <a:r>
              <a:rPr lang="en-US" sz="1250" dirty="0"/>
              <a:t>In January 2022, the North Carolina WIC Program Approved Foods expanded to include:</a:t>
            </a:r>
          </a:p>
          <a:p>
            <a:endParaRPr lang="en-US" sz="1250" b="0" i="0" u="none" strike="noStrike" baseline="0" dirty="0">
              <a:solidFill>
                <a:srgbClr val="000000"/>
              </a:solidFill>
            </a:endParaRPr>
          </a:p>
          <a:p>
            <a:pPr marL="285750" indent="-285750">
              <a:buFont typeface="Arial" panose="020B0604020202020204" pitchFamily="34" charset="0"/>
              <a:buChar char="•"/>
            </a:pPr>
            <a:r>
              <a:rPr lang="en-US" sz="1250" b="0" i="0" u="none" strike="noStrike" baseline="0" dirty="0">
                <a:solidFill>
                  <a:srgbClr val="000000"/>
                </a:solidFill>
              </a:rPr>
              <a:t>Bread/Whole Grain </a:t>
            </a:r>
          </a:p>
          <a:p>
            <a:pPr marL="457200" lvl="1" indent="0">
              <a:buFont typeface="Symbol" panose="05050102010706020507" pitchFamily="18" charset="2"/>
              <a:buNone/>
            </a:pPr>
            <a:r>
              <a:rPr lang="en-US" sz="1250" b="0" i="0" u="none" strike="noStrike" baseline="0" dirty="0">
                <a:solidFill>
                  <a:srgbClr val="000000"/>
                </a:solidFill>
              </a:rPr>
              <a:t>o 100% whole wheat or 100% whole grain buns and rolls in 16 oz package size</a:t>
            </a:r>
          </a:p>
          <a:p>
            <a:pPr lvl="1"/>
            <a:r>
              <a:rPr lang="en-US" sz="1250" b="0" i="0" u="none" strike="noStrike" baseline="0" dirty="0">
                <a:solidFill>
                  <a:srgbClr val="000000"/>
                </a:solidFill>
              </a:rPr>
              <a:t>o Whole grain Barley/Bulgar/Oats without added sugars, fats, oils, or salt. May be instant, quick, or regular-cooking, in 14 oz to 16 oz size package. </a:t>
            </a:r>
          </a:p>
          <a:p>
            <a:endParaRPr lang="en-US" sz="1250" b="0" i="0" u="none" strike="noStrike" baseline="0" dirty="0">
              <a:solidFill>
                <a:srgbClr val="000000"/>
              </a:solidFill>
            </a:endParaRPr>
          </a:p>
          <a:p>
            <a:r>
              <a:rPr lang="en-US" sz="1250" b="0" i="0" u="none" strike="noStrike" baseline="0" dirty="0">
                <a:solidFill>
                  <a:srgbClr val="000000"/>
                </a:solidFill>
              </a:rPr>
              <a:t>• Yogurt in the following sizes: </a:t>
            </a:r>
          </a:p>
          <a:p>
            <a:pPr lvl="1"/>
            <a:r>
              <a:rPr lang="en-US" sz="1250" b="0" i="0" u="none" strike="noStrike" baseline="0" dirty="0">
                <a:solidFill>
                  <a:srgbClr val="000000"/>
                </a:solidFill>
              </a:rPr>
              <a:t>o 4 - 4 oz containers = 16 oz package size </a:t>
            </a:r>
          </a:p>
          <a:p>
            <a:pPr lvl="1"/>
            <a:r>
              <a:rPr lang="en-US" sz="1250" b="0" i="0" u="none" strike="noStrike" baseline="0" dirty="0">
                <a:solidFill>
                  <a:srgbClr val="000000"/>
                </a:solidFill>
              </a:rPr>
              <a:t>o 8 - 4 oz containers = 32 oz package size </a:t>
            </a:r>
          </a:p>
          <a:p>
            <a:pPr lvl="1"/>
            <a:r>
              <a:rPr lang="en-US" sz="1250" b="0" i="0" u="none" strike="noStrike" baseline="0" dirty="0">
                <a:solidFill>
                  <a:srgbClr val="000000"/>
                </a:solidFill>
              </a:rPr>
              <a:t>o 8 - 2 oz yogurt containers = 16 oz package size </a:t>
            </a:r>
          </a:p>
          <a:p>
            <a:pPr lvl="1"/>
            <a:r>
              <a:rPr lang="en-US" sz="1250" b="0" i="0" u="none" strike="noStrike" baseline="0" dirty="0">
                <a:solidFill>
                  <a:srgbClr val="000000"/>
                </a:solidFill>
              </a:rPr>
              <a:t>o 16 - 2 oz yogurt containers = 32 oz package size </a:t>
            </a:r>
          </a:p>
          <a:p>
            <a:pPr lvl="1"/>
            <a:endParaRPr lang="en-US" sz="1250" b="0" i="0" u="none" strike="noStrike" baseline="0" dirty="0">
              <a:solidFill>
                <a:srgbClr val="000000"/>
              </a:solidFill>
            </a:endParaRPr>
          </a:p>
          <a:p>
            <a:r>
              <a:rPr lang="en-US" sz="1250" b="0" i="0" u="none" strike="noStrike" baseline="0" dirty="0">
                <a:solidFill>
                  <a:srgbClr val="000000"/>
                </a:solidFill>
              </a:rPr>
              <a:t>• Oatmeal/oats or other whole grain hot cereals </a:t>
            </a:r>
          </a:p>
          <a:p>
            <a:pPr lvl="1"/>
            <a:r>
              <a:rPr lang="en-US" sz="1250" b="0" i="0" u="none" strike="noStrike" baseline="0" dirty="0">
                <a:solidFill>
                  <a:srgbClr val="000000"/>
                </a:solidFill>
              </a:rPr>
              <a:t>o individual serving packets in total container size of minimum 11.8 oz or 12 oz to 36 oz package which meets nutrition criteria for breakfast cereals. </a:t>
            </a:r>
          </a:p>
          <a:p>
            <a:pPr defTabSz="914266">
              <a:defRPr/>
            </a:pPr>
            <a:endParaRPr lang="en-US" sz="1200" dirty="0"/>
          </a:p>
          <a:p>
            <a:pPr defTabSz="914266">
              <a:defRPr/>
            </a:pPr>
            <a:endParaRPr lang="en-US" sz="1200" dirty="0"/>
          </a:p>
          <a:p>
            <a:pPr marL="285708" indent="-285708">
              <a:buFont typeface="Arial" panose="020B0604020202020204" pitchFamily="34" charset="0"/>
              <a:buChar char="•"/>
            </a:pPr>
            <a:endParaRPr lang="en-US" sz="1500" b="1" dirty="0"/>
          </a:p>
        </p:txBody>
      </p:sp>
      <p:sp>
        <p:nvSpPr>
          <p:cNvPr id="6" name="Slide Number Placeholder 5"/>
          <p:cNvSpPr>
            <a:spLocks noGrp="1"/>
          </p:cNvSpPr>
          <p:nvPr>
            <p:ph type="sldNum" sz="quarter" idx="12"/>
          </p:nvPr>
        </p:nvSpPr>
        <p:spPr/>
        <p:txBody>
          <a:bodyPr/>
          <a:lstStyle/>
          <a:p>
            <a:fld id="{F4D1ED0F-E1B7-4072-BEC1-039668071702}" type="slidenum">
              <a:rPr lang="en-US" smtClean="0"/>
              <a:t>61</a:t>
            </a:fld>
            <a:endParaRPr lang="en-US"/>
          </a:p>
        </p:txBody>
      </p:sp>
    </p:spTree>
    <p:extLst>
      <p:ext uri="{BB962C8B-B14F-4D97-AF65-F5344CB8AC3E}">
        <p14:creationId xmlns:p14="http://schemas.microsoft.com/office/powerpoint/2010/main" val="262959953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7"/>
          <p:cNvSpPr>
            <a:spLocks noGrp="1" noChangeArrowheads="1"/>
          </p:cNvSpPr>
          <p:nvPr>
            <p:ph type="sldNum" sz="quarter" idx="5"/>
          </p:nvPr>
        </p:nvSpPr>
        <p:spPr>
          <a:noFill/>
        </p:spPr>
        <p:txBody>
          <a:bodyPr/>
          <a:lstStyle/>
          <a:p>
            <a:fld id="{29B1C894-6AA6-4A2A-8254-3E80D7417BE4}" type="slidenum">
              <a:rPr lang="en-US" smtClean="0">
                <a:solidFill>
                  <a:prstClr val="black"/>
                </a:solidFill>
                <a:latin typeface="Corbel" panose="020B0503020204020204" pitchFamily="34" charset="0"/>
              </a:rPr>
              <a:pPr/>
              <a:t>62</a:t>
            </a:fld>
            <a:endParaRPr lang="en-US" dirty="0">
              <a:solidFill>
                <a:prstClr val="black"/>
              </a:solidFill>
              <a:latin typeface="Corbel" panose="020B0503020204020204" pitchFamily="34" charset="0"/>
            </a:endParaRPr>
          </a:p>
        </p:txBody>
      </p:sp>
      <p:sp>
        <p:nvSpPr>
          <p:cNvPr id="59396" name="Rectangle 2"/>
          <p:cNvSpPr>
            <a:spLocks noGrp="1" noRot="1" noChangeAspect="1" noChangeArrowheads="1" noTextEdit="1"/>
          </p:cNvSpPr>
          <p:nvPr>
            <p:ph type="sldImg"/>
          </p:nvPr>
        </p:nvSpPr>
        <p:spPr>
          <a:xfrm>
            <a:off x="350838" y="533400"/>
            <a:ext cx="6613525" cy="3721100"/>
          </a:xfrm>
          <a:ln/>
        </p:spPr>
      </p:sp>
      <p:sp>
        <p:nvSpPr>
          <p:cNvPr id="59397" name="Rectangle 3"/>
          <p:cNvSpPr>
            <a:spLocks noGrp="1" noChangeArrowheads="1"/>
          </p:cNvSpPr>
          <p:nvPr>
            <p:ph type="body" idx="1"/>
          </p:nvPr>
        </p:nvSpPr>
        <p:spPr>
          <a:xfrm>
            <a:off x="533401" y="4692376"/>
            <a:ext cx="6304722" cy="4667809"/>
          </a:xfrm>
          <a:noFill/>
          <a:ln/>
        </p:spPr>
        <p:txBody>
          <a:bodyPr/>
          <a:lstStyle/>
          <a:p>
            <a:pPr defTabSz="914266">
              <a:defRPr/>
            </a:pPr>
            <a:r>
              <a:rPr lang="en-US" sz="1250" dirty="0"/>
              <a:t>Let’s first discuss the Milk food category. A variety of cow’s milk options are available including skim, 1%, 2%, whole, lactose-reduced or lactose free cow’s milk. Shelf stable cow milk options include ultra high temperature and evaporated milk. </a:t>
            </a:r>
          </a:p>
          <a:p>
            <a:pPr eaLnBrk="1" hangingPunct="1"/>
            <a:endParaRPr lang="en-US" sz="1250" dirty="0"/>
          </a:p>
          <a:p>
            <a:pPr defTabSz="914048">
              <a:defRPr/>
            </a:pPr>
            <a:r>
              <a:rPr lang="en-US" sz="1250" dirty="0"/>
              <a:t>The container sizes are gallon, half gallon and quart. Evaporated milk comes in a 12 oz can.</a:t>
            </a:r>
          </a:p>
          <a:p>
            <a:pPr defTabSz="914048">
              <a:defRPr/>
            </a:pPr>
            <a:endParaRPr lang="en-US" sz="1250" dirty="0"/>
          </a:p>
          <a:p>
            <a:pPr eaLnBrk="1" hangingPunct="1"/>
            <a:r>
              <a:rPr lang="en-US" sz="1250" dirty="0"/>
              <a:t>Most participants receive skim or 1% milk in their food benefits. Children under 2 years of age are issued whole milk.  Some participants may also be issued 2% milk.  Because family benefits are aggregated, it is possible to see families purchase a variety of types of milks at the grocery store. </a:t>
            </a:r>
          </a:p>
          <a:p>
            <a:pPr eaLnBrk="1" hangingPunct="1"/>
            <a:endParaRPr lang="en-US" sz="1250" dirty="0"/>
          </a:p>
          <a:p>
            <a:pPr eaLnBrk="1" hangingPunct="1"/>
            <a:r>
              <a:rPr lang="en-US" sz="1250" dirty="0"/>
              <a:t>WIC participants are only able to purchase the type of milk issued on their food benefit account. So, if a participant is issued skim/1% milk, and they try to purchase 2% milk, it will not be an allowable WIC food for purchase and will not be available using their eWIC benefits.</a:t>
            </a:r>
          </a:p>
          <a:p>
            <a:pPr eaLnBrk="1" hangingPunct="1"/>
            <a:endParaRPr lang="en-US" sz="1250" dirty="0"/>
          </a:p>
          <a:p>
            <a:pPr eaLnBrk="1" hangingPunct="1"/>
            <a:r>
              <a:rPr lang="en-US" sz="1250" b="1" i="1" dirty="0"/>
              <a:t>WIC participants are allowed to purchase the brand of milk they wish as long as that brand of milk is on the APL and they have that type and amount available in their food benefits. In other words, participants are not required to choose the least expensive brand of milk. </a:t>
            </a:r>
          </a:p>
          <a:p>
            <a:pPr eaLnBrk="1" hangingPunct="1"/>
            <a:endParaRPr lang="en-US" sz="1250" b="1" i="1" dirty="0"/>
          </a:p>
          <a:p>
            <a:pPr eaLnBrk="1" hangingPunct="1"/>
            <a:endParaRPr lang="en-US" sz="1250" b="1" i="1" dirty="0">
              <a:solidFill>
                <a:srgbClr val="FF0000"/>
              </a:solidFill>
            </a:endParaRPr>
          </a:p>
          <a:p>
            <a:pPr eaLnBrk="1" hangingPunct="1"/>
            <a:endParaRPr lang="en-US" sz="1300"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7"/>
          <p:cNvSpPr>
            <a:spLocks noGrp="1" noChangeArrowheads="1"/>
          </p:cNvSpPr>
          <p:nvPr>
            <p:ph type="sldNum" sz="quarter" idx="5"/>
          </p:nvPr>
        </p:nvSpPr>
        <p:spPr>
          <a:noFill/>
        </p:spPr>
        <p:txBody>
          <a:bodyPr/>
          <a:lstStyle/>
          <a:p>
            <a:fld id="{29B1C894-6AA6-4A2A-8254-3E80D7417BE4}" type="slidenum">
              <a:rPr lang="en-US" smtClean="0">
                <a:solidFill>
                  <a:prstClr val="black"/>
                </a:solidFill>
              </a:rPr>
              <a:pPr/>
              <a:t>63</a:t>
            </a:fld>
            <a:endParaRPr lang="en-US" dirty="0">
              <a:solidFill>
                <a:prstClr val="black"/>
              </a:solidFill>
            </a:endParaRPr>
          </a:p>
        </p:txBody>
      </p:sp>
      <p:sp>
        <p:nvSpPr>
          <p:cNvPr id="59396" name="Rectangle 2"/>
          <p:cNvSpPr>
            <a:spLocks noGrp="1" noRot="1" noChangeAspect="1" noChangeArrowheads="1" noTextEdit="1"/>
          </p:cNvSpPr>
          <p:nvPr>
            <p:ph type="sldImg"/>
          </p:nvPr>
        </p:nvSpPr>
        <p:spPr>
          <a:xfrm>
            <a:off x="334963" y="555625"/>
            <a:ext cx="6645275" cy="3738563"/>
          </a:xfrm>
          <a:ln/>
        </p:spPr>
      </p:sp>
      <p:sp>
        <p:nvSpPr>
          <p:cNvPr id="59397" name="Rectangle 3"/>
          <p:cNvSpPr>
            <a:spLocks noGrp="1" noChangeArrowheads="1"/>
          </p:cNvSpPr>
          <p:nvPr>
            <p:ph type="body" idx="1"/>
          </p:nvPr>
        </p:nvSpPr>
        <p:spPr>
          <a:xfrm>
            <a:off x="533400" y="4762612"/>
            <a:ext cx="6446838" cy="4320540"/>
          </a:xfrm>
          <a:noFill/>
          <a:ln/>
        </p:spPr>
        <p:txBody>
          <a:bodyPr/>
          <a:lstStyle/>
          <a:p>
            <a:pPr eaLnBrk="1" hangingPunct="1"/>
            <a:r>
              <a:rPr lang="en-US" sz="1500" dirty="0"/>
              <a:t>The unit of measure for milk is “Gal” indicating one gallon or a combination of sizes that add up to one gallon.</a:t>
            </a:r>
            <a:endParaRPr lang="en-US" sz="1500" b="1" i="1" u="sng" dirty="0"/>
          </a:p>
          <a:p>
            <a:pPr eaLnBrk="1" hangingPunct="1"/>
            <a:endParaRPr lang="en-US" sz="1500" dirty="0"/>
          </a:p>
          <a:p>
            <a:pPr eaLnBrk="1" hangingPunct="1"/>
            <a:r>
              <a:rPr lang="en-US" sz="1500" dirty="0"/>
              <a:t>For example, if a family has “1 Gal” of whole milk available to be purchased in their food benefit account, they could purchase a quart of whole milk today and leave a remaining 0.75 Gal of whole milk left in their food benefit account. At their next trip to the store, they could get up to 3 quarts OR a half gallon plus a quart of whole milk to utilize their food benefits before they expire. </a:t>
            </a:r>
          </a:p>
          <a:p>
            <a:pPr eaLnBrk="1" hangingPunct="1"/>
            <a:endParaRPr lang="en-US" sz="1500" dirty="0"/>
          </a:p>
          <a:p>
            <a:pPr eaLnBrk="1" hangingPunct="1"/>
            <a:r>
              <a:rPr lang="en-US" sz="1500" dirty="0"/>
              <a:t>As you will notice when reviewing the evaporated milk, one 12 oz can is equal to 0.1875 gallons (rounding to .19). The conversion utilized by the NC WIC Programs equates approximately 5 cans to one gallon of milk.</a:t>
            </a:r>
          </a:p>
          <a:p>
            <a:pPr eaLnBrk="1" hangingPunct="1"/>
            <a:endParaRPr lang="en-US" sz="1300" b="1" dirty="0"/>
          </a:p>
          <a:p>
            <a:pPr defTabSz="955817">
              <a:defRPr/>
            </a:pPr>
            <a:r>
              <a:rPr lang="en-US" b="0" i="1" dirty="0"/>
              <a:t>Photo Credit: Designed by </a:t>
            </a:r>
            <a:r>
              <a:rPr lang="en-US" i="1" baseline="0" dirty="0"/>
              <a:t>DCFW Graphic artist</a:t>
            </a:r>
            <a:endParaRPr lang="en-US" b="0" i="1" dirty="0"/>
          </a:p>
          <a:p>
            <a:pPr defTabSz="955817">
              <a:defRPr/>
            </a:pPr>
            <a:endParaRPr lang="en-US" b="0" i="1" dirty="0"/>
          </a:p>
          <a:p>
            <a:pPr defTabSz="955817">
              <a:defRPr/>
            </a:pPr>
            <a:endParaRPr lang="en-US" dirty="0"/>
          </a:p>
        </p:txBody>
      </p:sp>
    </p:spTree>
    <p:extLst>
      <p:ext uri="{BB962C8B-B14F-4D97-AF65-F5344CB8AC3E}">
        <p14:creationId xmlns:p14="http://schemas.microsoft.com/office/powerpoint/2010/main" val="282438866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7"/>
          <p:cNvSpPr>
            <a:spLocks noGrp="1" noChangeArrowheads="1"/>
          </p:cNvSpPr>
          <p:nvPr>
            <p:ph type="sldNum" sz="quarter" idx="5"/>
          </p:nvPr>
        </p:nvSpPr>
        <p:spPr>
          <a:noFill/>
        </p:spPr>
        <p:txBody>
          <a:bodyPr/>
          <a:lstStyle/>
          <a:p>
            <a:fld id="{3192FE88-11E0-4C4B-9A35-96E5E8A02BF8}" type="slidenum">
              <a:rPr lang="en-US" smtClean="0">
                <a:solidFill>
                  <a:prstClr val="black"/>
                </a:solidFill>
              </a:rPr>
              <a:pPr/>
              <a:t>64</a:t>
            </a:fld>
            <a:endParaRPr lang="en-US" dirty="0">
              <a:solidFill>
                <a:prstClr val="black"/>
              </a:solidFill>
            </a:endParaRPr>
          </a:p>
        </p:txBody>
      </p:sp>
      <p:sp>
        <p:nvSpPr>
          <p:cNvPr id="60420" name="Rectangle 2"/>
          <p:cNvSpPr>
            <a:spLocks noGrp="1" noRot="1" noChangeAspect="1" noChangeArrowheads="1" noTextEdit="1"/>
          </p:cNvSpPr>
          <p:nvPr>
            <p:ph type="sldImg"/>
          </p:nvPr>
        </p:nvSpPr>
        <p:spPr>
          <a:xfrm>
            <a:off x="361950" y="533400"/>
            <a:ext cx="6591300" cy="3708400"/>
          </a:xfrm>
          <a:ln/>
        </p:spPr>
      </p:sp>
      <p:sp>
        <p:nvSpPr>
          <p:cNvPr id="60421" name="Rectangle 3"/>
          <p:cNvSpPr>
            <a:spLocks noGrp="1" noChangeArrowheads="1"/>
          </p:cNvSpPr>
          <p:nvPr>
            <p:ph type="body" idx="1"/>
          </p:nvPr>
        </p:nvSpPr>
        <p:spPr>
          <a:xfrm>
            <a:off x="731520" y="4874858"/>
            <a:ext cx="5852160" cy="4320540"/>
          </a:xfrm>
          <a:noFill/>
          <a:ln/>
        </p:spPr>
        <p:txBody>
          <a:bodyPr/>
          <a:lstStyle/>
          <a:p>
            <a:pPr defTabSz="955817">
              <a:defRPr/>
            </a:pPr>
            <a:r>
              <a:rPr lang="en-US" sz="1500" dirty="0"/>
              <a:t>Both skim/low fat milk and whole milk are required types of milk with the minimum inventory requirement of six (6) gallons for skim/1% milk and two (2) gallons for whole milk. </a:t>
            </a:r>
          </a:p>
          <a:p>
            <a:pPr defTabSz="955817">
              <a:defRPr/>
            </a:pPr>
            <a:endParaRPr lang="en-US" sz="1500" dirty="0"/>
          </a:p>
          <a:p>
            <a:pPr marL="0" lvl="1" defTabSz="955817">
              <a:defRPr/>
            </a:pPr>
            <a:r>
              <a:rPr lang="en-US" sz="1500" dirty="0"/>
              <a:t>Although 2% milk cannot be used to satisfy the minimum inventory/variety requirement for Low fat milk, vendors are still encouraged to carry 2% milk in their store.</a:t>
            </a:r>
          </a:p>
          <a:p>
            <a:pPr marL="0" lvl="1" defTabSz="955817">
              <a:defRPr/>
            </a:pPr>
            <a:endParaRPr lang="en-US" sz="1500" dirty="0"/>
          </a:p>
          <a:p>
            <a:pPr eaLnBrk="1" hangingPunct="1"/>
            <a:endParaRPr lang="en-US" sz="1500" dirty="0"/>
          </a:p>
          <a:p>
            <a:pPr eaLnBrk="1" hangingPunct="1"/>
            <a:endParaRPr lang="en-US" sz="1500" dirty="0"/>
          </a:p>
          <a:p>
            <a:pPr eaLnBrk="1" hangingPunct="1"/>
            <a:r>
              <a:rPr lang="en-US" sz="1500" i="1" dirty="0"/>
              <a:t>Photo credit: Milk half gal_71995983_Subscription_XXL.jpg</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7"/>
          <p:cNvSpPr>
            <a:spLocks noGrp="1" noChangeArrowheads="1"/>
          </p:cNvSpPr>
          <p:nvPr>
            <p:ph type="sldNum" sz="quarter" idx="5"/>
          </p:nvPr>
        </p:nvSpPr>
        <p:spPr>
          <a:noFill/>
        </p:spPr>
        <p:txBody>
          <a:bodyPr/>
          <a:lstStyle/>
          <a:p>
            <a:fld id="{D1B478A4-1730-4F90-8FC2-2079C9E44AA8}" type="slidenum">
              <a:rPr lang="en-US" smtClean="0">
                <a:solidFill>
                  <a:prstClr val="black"/>
                </a:solidFill>
              </a:rPr>
              <a:pPr/>
              <a:t>65</a:t>
            </a:fld>
            <a:endParaRPr lang="en-US" dirty="0">
              <a:solidFill>
                <a:prstClr val="black"/>
              </a:solidFill>
            </a:endParaRPr>
          </a:p>
        </p:txBody>
      </p:sp>
      <p:sp>
        <p:nvSpPr>
          <p:cNvPr id="62468" name="Rectangle 2"/>
          <p:cNvSpPr>
            <a:spLocks noGrp="1" noRot="1" noChangeAspect="1" noChangeArrowheads="1" noTextEdit="1"/>
          </p:cNvSpPr>
          <p:nvPr>
            <p:ph type="sldImg"/>
          </p:nvPr>
        </p:nvSpPr>
        <p:spPr>
          <a:xfrm>
            <a:off x="300038" y="541338"/>
            <a:ext cx="6715125" cy="3778250"/>
          </a:xfrm>
          <a:ln/>
        </p:spPr>
      </p:sp>
      <p:sp>
        <p:nvSpPr>
          <p:cNvPr id="62469" name="Rectangle 3"/>
          <p:cNvSpPr>
            <a:spLocks noGrp="1" noChangeArrowheads="1"/>
          </p:cNvSpPr>
          <p:nvPr>
            <p:ph type="body" idx="1"/>
          </p:nvPr>
        </p:nvSpPr>
        <p:spPr>
          <a:xfrm>
            <a:off x="730857" y="4798934"/>
            <a:ext cx="5852160" cy="4320540"/>
          </a:xfrm>
          <a:noFill/>
          <a:ln/>
        </p:spPr>
        <p:txBody>
          <a:bodyPr/>
          <a:lstStyle/>
          <a:p>
            <a:pPr defTabSz="914266">
              <a:defRPr/>
            </a:pPr>
            <a:r>
              <a:rPr lang="en-US" sz="1500" dirty="0"/>
              <a:t>Approved forms of cheese include both the eight (8)-ounce and sixteen (16)-ounce sizes of block, sliced, snack, cubed shaped, crumbled, strips, sticks, diced, grated, string or shredded cheese. </a:t>
            </a:r>
          </a:p>
          <a:p>
            <a:pPr defTabSz="914266">
              <a:defRPr/>
            </a:pPr>
            <a:endParaRPr lang="en-US" sz="1500" dirty="0"/>
          </a:p>
          <a:p>
            <a:pPr defTabSz="914266">
              <a:defRPr/>
            </a:pPr>
            <a:r>
              <a:rPr lang="en-US" sz="1500" dirty="0"/>
              <a:t>Participants have a variety of types of cheese to choose from including:</a:t>
            </a:r>
          </a:p>
          <a:p>
            <a:pPr lvl="1">
              <a:lnSpc>
                <a:spcPct val="150000"/>
              </a:lnSpc>
            </a:pPr>
            <a:r>
              <a:rPr lang="en-US" sz="1500" dirty="0"/>
              <a:t>Cheddar (Mild, Medium, Sharp, Extra Sharp), Colby, Monterey Jack, Pasteurized Processed American, Mozzarella, Muenster, Provolone, Swiss.</a:t>
            </a:r>
          </a:p>
          <a:p>
            <a:pPr eaLnBrk="1" hangingPunct="1"/>
            <a:endParaRPr lang="en-US" sz="1500" dirty="0"/>
          </a:p>
          <a:p>
            <a:pPr eaLnBrk="1" hangingPunct="1"/>
            <a:r>
              <a:rPr lang="en-US" sz="1500" b="1" i="1" dirty="0"/>
              <a:t>Participants are not required to purchase the least expensive brand of cheese. </a:t>
            </a:r>
          </a:p>
          <a:p>
            <a:pPr eaLnBrk="1" hangingPunct="1"/>
            <a:endParaRPr lang="en-US" b="1" i="1" dirty="0"/>
          </a:p>
          <a:p>
            <a:pPr eaLnBrk="1" hangingPunct="1"/>
            <a:endParaRPr lang="en-US" dirty="0"/>
          </a:p>
          <a:p>
            <a:pPr eaLnBrk="1" hangingPunct="1"/>
            <a:endParaRPr lang="en-US" dirty="0"/>
          </a:p>
          <a:p>
            <a:pPr eaLnBrk="1" hangingPunct="1"/>
            <a:endParaRPr lang="en-US" dirty="0"/>
          </a:p>
          <a:p>
            <a:pPr eaLnBrk="1" hangingPunct="1"/>
            <a:r>
              <a:rPr lang="en-US" i="1" dirty="0"/>
              <a:t>Photo</a:t>
            </a:r>
            <a:r>
              <a:rPr lang="en-US" i="1" baseline="0" dirty="0"/>
              <a:t> Credit: Slices of Cheddar Cheese_Fotolia_96367612_Subscription_XXL.jpg</a:t>
            </a:r>
            <a:endParaRPr lang="en-US" i="1" dirty="0"/>
          </a:p>
        </p:txBody>
      </p:sp>
    </p:spTree>
    <p:extLst>
      <p:ext uri="{BB962C8B-B14F-4D97-AF65-F5344CB8AC3E}">
        <p14:creationId xmlns:p14="http://schemas.microsoft.com/office/powerpoint/2010/main" val="15158742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5588" y="685800"/>
            <a:ext cx="6804025" cy="3829050"/>
          </a:xfrm>
        </p:spPr>
      </p:sp>
      <p:sp>
        <p:nvSpPr>
          <p:cNvPr id="3" name="Notes Placeholder 2"/>
          <p:cNvSpPr>
            <a:spLocks noGrp="1"/>
          </p:cNvSpPr>
          <p:nvPr>
            <p:ph type="body" idx="1"/>
          </p:nvPr>
        </p:nvSpPr>
        <p:spPr>
          <a:xfrm>
            <a:off x="730857" y="4957997"/>
            <a:ext cx="5852160" cy="4320540"/>
          </a:xfrm>
        </p:spPr>
        <p:txBody>
          <a:bodyPr/>
          <a:lstStyle/>
          <a:p>
            <a:pPr defTabSz="948507">
              <a:defRPr/>
            </a:pPr>
            <a:r>
              <a:rPr lang="en-US" sz="1500" b="1" dirty="0">
                <a:solidFill>
                  <a:schemeClr val="tx2">
                    <a:lumMod val="75000"/>
                  </a:schemeClr>
                </a:solidFill>
              </a:rPr>
              <a:t>Unit of Measure: </a:t>
            </a:r>
            <a:r>
              <a:rPr lang="en-US" sz="1500" b="1" dirty="0">
                <a:solidFill>
                  <a:schemeClr val="tx1">
                    <a:lumMod val="65000"/>
                    <a:lumOff val="35000"/>
                  </a:schemeClr>
                </a:solidFill>
              </a:rPr>
              <a:t>CTR = 16-ounce (1 pound) package or 2 8-ounce packages</a:t>
            </a:r>
          </a:p>
          <a:p>
            <a:pPr eaLnBrk="1" hangingPunct="1"/>
            <a:r>
              <a:rPr lang="en-US" sz="1500" dirty="0"/>
              <a:t>The unit of measure for cheese is 1 container which equals one 16 oz package (1 pound) or 2-8 Ounce packages.</a:t>
            </a:r>
          </a:p>
          <a:p>
            <a:endParaRPr lang="en-US" sz="1500" dirty="0"/>
          </a:p>
          <a:p>
            <a:pPr eaLnBrk="1" hangingPunct="1"/>
            <a:r>
              <a:rPr lang="en-US" sz="1500" dirty="0"/>
              <a:t>The minimum inventory requirement for cheese requires vendors to have at least two (2) one-pound packages available. Only one (1) type of approved cheese is required.</a:t>
            </a:r>
          </a:p>
          <a:p>
            <a:endParaRPr lang="en-US" dirty="0"/>
          </a:p>
        </p:txBody>
      </p:sp>
      <p:sp>
        <p:nvSpPr>
          <p:cNvPr id="5" name="Slide Number Placeholder 4"/>
          <p:cNvSpPr>
            <a:spLocks noGrp="1"/>
          </p:cNvSpPr>
          <p:nvPr>
            <p:ph type="sldNum" sz="quarter" idx="11"/>
          </p:nvPr>
        </p:nvSpPr>
        <p:spPr/>
        <p:txBody>
          <a:bodyPr/>
          <a:lstStyle/>
          <a:p>
            <a:fld id="{F4D1ED0F-E1B7-4072-BEC1-039668071702}" type="slidenum">
              <a:rPr lang="en-US" smtClean="0"/>
              <a:t>66</a:t>
            </a:fld>
            <a:endParaRPr lang="en-US"/>
          </a:p>
        </p:txBody>
      </p:sp>
    </p:spTree>
    <p:extLst>
      <p:ext uri="{BB962C8B-B14F-4D97-AF65-F5344CB8AC3E}">
        <p14:creationId xmlns:p14="http://schemas.microsoft.com/office/powerpoint/2010/main" val="150894249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7"/>
          <p:cNvSpPr>
            <a:spLocks noGrp="1" noChangeArrowheads="1"/>
          </p:cNvSpPr>
          <p:nvPr>
            <p:ph type="sldNum" sz="quarter" idx="5"/>
          </p:nvPr>
        </p:nvSpPr>
        <p:spPr>
          <a:noFill/>
        </p:spPr>
        <p:txBody>
          <a:bodyPr/>
          <a:lstStyle/>
          <a:p>
            <a:fld id="{88D34AC9-5281-4D3A-9CB8-6D1779139828}" type="slidenum">
              <a:rPr lang="en-US" smtClean="0">
                <a:solidFill>
                  <a:prstClr val="black"/>
                </a:solidFill>
              </a:rPr>
              <a:pPr/>
              <a:t>67</a:t>
            </a:fld>
            <a:endParaRPr lang="en-US" dirty="0">
              <a:solidFill>
                <a:prstClr val="black"/>
              </a:solidFill>
            </a:endParaRPr>
          </a:p>
        </p:txBody>
      </p:sp>
      <p:sp>
        <p:nvSpPr>
          <p:cNvPr id="68612" name="Rectangle 2"/>
          <p:cNvSpPr>
            <a:spLocks noGrp="1" noRot="1" noChangeAspect="1" noChangeArrowheads="1" noTextEdit="1"/>
          </p:cNvSpPr>
          <p:nvPr>
            <p:ph type="sldImg"/>
          </p:nvPr>
        </p:nvSpPr>
        <p:spPr>
          <a:xfrm>
            <a:off x="203200" y="533400"/>
            <a:ext cx="6908800" cy="3887788"/>
          </a:xfrm>
          <a:ln/>
        </p:spPr>
      </p:sp>
      <p:sp>
        <p:nvSpPr>
          <p:cNvPr id="68613" name="Rectangle 3"/>
          <p:cNvSpPr>
            <a:spLocks noGrp="1" noChangeArrowheads="1"/>
          </p:cNvSpPr>
          <p:nvPr>
            <p:ph type="body" idx="1"/>
          </p:nvPr>
        </p:nvSpPr>
        <p:spPr>
          <a:xfrm>
            <a:off x="792327" y="4962587"/>
            <a:ext cx="5852160" cy="4320540"/>
          </a:xfrm>
          <a:noFill/>
          <a:ln/>
        </p:spPr>
        <p:txBody>
          <a:bodyPr/>
          <a:lstStyle/>
          <a:p>
            <a:pPr eaLnBrk="1" hangingPunct="1"/>
            <a:r>
              <a:rPr lang="en-US" sz="1500" dirty="0"/>
              <a:t>Soy-based beverages are allowed as a substitution for some or all of a participant’s milk.  Unflavored soymilk in 64 oz. containers that meet FDA’s fortification requirements are approved. Organic Soy milk can be approved based on if it meets nutrient requirements.</a:t>
            </a:r>
          </a:p>
          <a:p>
            <a:pPr eaLnBrk="1" hangingPunct="1"/>
            <a:endParaRPr lang="en-US" sz="1500" dirty="0"/>
          </a:p>
          <a:p>
            <a:pPr eaLnBrk="1" hangingPunct="1"/>
            <a:r>
              <a:rPr lang="en-US" sz="1500" dirty="0"/>
              <a:t>Currently, There are three brands available:  </a:t>
            </a:r>
          </a:p>
          <a:p>
            <a:pPr marL="296408" indent="-296408">
              <a:buFont typeface="Arial" panose="020B0604020202020204" pitchFamily="34" charset="0"/>
              <a:buChar char="•"/>
            </a:pPr>
            <a:r>
              <a:rPr lang="en-US" sz="1500" dirty="0"/>
              <a:t>8</a:t>
            </a:r>
            <a:r>
              <a:rPr lang="en-US" sz="1500" baseline="30000" dirty="0"/>
              <a:t>th</a:t>
            </a:r>
            <a:r>
              <a:rPr lang="en-US" sz="1500" dirty="0"/>
              <a:t> Continent – Soymilk Original </a:t>
            </a:r>
          </a:p>
          <a:p>
            <a:pPr marL="296408" indent="-296408">
              <a:buFont typeface="Arial" panose="020B0604020202020204" pitchFamily="34" charset="0"/>
              <a:buChar char="•"/>
            </a:pPr>
            <a:r>
              <a:rPr lang="en-US" sz="1500" dirty="0"/>
              <a:t>Great Value-Original Soymilk  </a:t>
            </a:r>
          </a:p>
          <a:p>
            <a:pPr marL="296408" indent="-296408">
              <a:buFont typeface="Arial" panose="020B0604020202020204" pitchFamily="34" charset="0"/>
              <a:buChar char="•"/>
            </a:pPr>
            <a:r>
              <a:rPr lang="en-US" sz="1500" dirty="0"/>
              <a:t>Silk Original Soymilk </a:t>
            </a:r>
          </a:p>
          <a:p>
            <a:pPr eaLnBrk="1" hangingPunct="1"/>
            <a:endParaRPr lang="en-US" sz="1500" dirty="0"/>
          </a:p>
          <a:p>
            <a:pPr eaLnBrk="1" hangingPunct="1"/>
            <a:endParaRPr lang="en-US" sz="1500" dirty="0"/>
          </a:p>
          <a:p>
            <a:pPr defTabSz="948507">
              <a:defRPr/>
            </a:pPr>
            <a:r>
              <a:rPr lang="en-US" sz="1500" dirty="0"/>
              <a:t>The unit of measure for milk is “Gal” indicating gallon and is equivalent to 1 Gallon. </a:t>
            </a:r>
          </a:p>
          <a:p>
            <a:pPr eaLnBrk="1" hangingPunct="1"/>
            <a:endParaRPr lang="en-US" dirty="0"/>
          </a:p>
          <a:p>
            <a:pPr eaLnBrk="1" hangingPunct="1"/>
            <a:endParaRPr lang="en-US" dirty="0"/>
          </a:p>
          <a:p>
            <a:pPr eaLnBrk="1" hangingPunct="1"/>
            <a:endParaRPr lang="en-US" dirty="0"/>
          </a:p>
          <a:p>
            <a:pPr eaLnBrk="1" hangingPunct="1"/>
            <a:r>
              <a:rPr lang="en-US" i="1" dirty="0"/>
              <a:t>Photo Credit:</a:t>
            </a:r>
            <a:r>
              <a:rPr lang="en-US" i="1" baseline="0" dirty="0"/>
              <a:t> </a:t>
            </a:r>
            <a:r>
              <a:rPr lang="en-US" i="1" dirty="0"/>
              <a:t>Soy Milk Glass1_Fotolia_10268492.jpg</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7"/>
          <p:cNvSpPr>
            <a:spLocks noGrp="1" noChangeArrowheads="1"/>
          </p:cNvSpPr>
          <p:nvPr>
            <p:ph type="sldNum" sz="quarter" idx="5"/>
          </p:nvPr>
        </p:nvSpPr>
        <p:spPr>
          <a:noFill/>
        </p:spPr>
        <p:txBody>
          <a:bodyPr/>
          <a:lstStyle/>
          <a:p>
            <a:fld id="{5EABA5EE-80E5-4A09-B1C0-2B292FC503A6}" type="slidenum">
              <a:rPr lang="en-US" smtClean="0">
                <a:solidFill>
                  <a:prstClr val="black"/>
                </a:solidFill>
              </a:rPr>
              <a:pPr/>
              <a:t>68</a:t>
            </a:fld>
            <a:endParaRPr lang="en-US" dirty="0">
              <a:solidFill>
                <a:prstClr val="black"/>
              </a:solidFill>
            </a:endParaRPr>
          </a:p>
        </p:txBody>
      </p:sp>
      <p:sp>
        <p:nvSpPr>
          <p:cNvPr id="69636" name="Rectangle 2"/>
          <p:cNvSpPr>
            <a:spLocks noGrp="1" noRot="1" noChangeAspect="1" noChangeArrowheads="1" noTextEdit="1"/>
          </p:cNvSpPr>
          <p:nvPr>
            <p:ph type="sldImg"/>
          </p:nvPr>
        </p:nvSpPr>
        <p:spPr>
          <a:xfrm>
            <a:off x="268288" y="685800"/>
            <a:ext cx="6778625" cy="3814763"/>
          </a:xfrm>
          <a:ln/>
        </p:spPr>
      </p:sp>
      <p:sp>
        <p:nvSpPr>
          <p:cNvPr id="69637" name="Rectangle 3"/>
          <p:cNvSpPr>
            <a:spLocks noGrp="1" noChangeArrowheads="1"/>
          </p:cNvSpPr>
          <p:nvPr>
            <p:ph type="body" idx="1"/>
          </p:nvPr>
        </p:nvSpPr>
        <p:spPr>
          <a:xfrm>
            <a:off x="731520" y="4942786"/>
            <a:ext cx="5852160" cy="4320540"/>
          </a:xfrm>
          <a:noFill/>
          <a:ln/>
        </p:spPr>
        <p:txBody>
          <a:bodyPr/>
          <a:lstStyle/>
          <a:p>
            <a:pPr eaLnBrk="1" hangingPunct="1"/>
            <a:r>
              <a:rPr lang="en-US" sz="1500" dirty="0"/>
              <a:t>Tofu can also be prescribed as a substitution for milk. The approved tofu for WIC must be calcium-set. The unit of measure is container (CTR) It is approved in a range of package sizes from 14 to 16 ounces. Currently various brands of tofu are approved that include a variety of types from silken to extra firm tofu. Organic tofu is approved.</a:t>
            </a:r>
          </a:p>
          <a:p>
            <a:pPr eaLnBrk="1" hangingPunct="1"/>
            <a:endParaRPr lang="en-US" sz="1500" dirty="0"/>
          </a:p>
          <a:p>
            <a:pPr eaLnBrk="1" hangingPunct="1"/>
            <a:r>
              <a:rPr lang="en-US" sz="1500" dirty="0"/>
              <a:t>1 Container of tofu is equivalent to one 14 to 16 oz package.</a:t>
            </a:r>
          </a:p>
          <a:p>
            <a:pPr eaLnBrk="1" hangingPunct="1"/>
            <a:endParaRPr lang="en-US" dirty="0"/>
          </a:p>
          <a:p>
            <a:pPr eaLnBrk="1" hangingPunct="1"/>
            <a:endParaRPr lang="en-US" i="1" dirty="0"/>
          </a:p>
          <a:p>
            <a:pPr eaLnBrk="1" hangingPunct="1"/>
            <a:r>
              <a:rPr lang="en-US" i="1" dirty="0"/>
              <a:t>Photo Credit:</a:t>
            </a:r>
            <a:r>
              <a:rPr lang="en-US" i="1" baseline="0" dirty="0"/>
              <a:t> </a:t>
            </a:r>
            <a:r>
              <a:rPr lang="en-US" i="1" dirty="0"/>
              <a:t>Tofu_Fotolia_151100_Subscription_L.jpg</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7"/>
          <p:cNvSpPr>
            <a:spLocks noGrp="1" noChangeArrowheads="1"/>
          </p:cNvSpPr>
          <p:nvPr>
            <p:ph type="sldNum" sz="quarter" idx="5"/>
          </p:nvPr>
        </p:nvSpPr>
        <p:spPr>
          <a:noFill/>
        </p:spPr>
        <p:txBody>
          <a:bodyPr/>
          <a:lstStyle/>
          <a:p>
            <a:fld id="{5EABA5EE-80E5-4A09-B1C0-2B292FC503A6}" type="slidenum">
              <a:rPr lang="en-US" smtClean="0">
                <a:solidFill>
                  <a:prstClr val="black"/>
                </a:solidFill>
              </a:rPr>
              <a:pPr/>
              <a:t>69</a:t>
            </a:fld>
            <a:endParaRPr lang="en-US" dirty="0">
              <a:solidFill>
                <a:prstClr val="black"/>
              </a:solidFill>
            </a:endParaRPr>
          </a:p>
        </p:txBody>
      </p:sp>
      <p:sp>
        <p:nvSpPr>
          <p:cNvPr id="69636" name="Rectangle 2"/>
          <p:cNvSpPr>
            <a:spLocks noGrp="1" noRot="1" noChangeAspect="1" noChangeArrowheads="1" noTextEdit="1"/>
          </p:cNvSpPr>
          <p:nvPr>
            <p:ph type="sldImg"/>
          </p:nvPr>
        </p:nvSpPr>
        <p:spPr>
          <a:xfrm>
            <a:off x="355600" y="685800"/>
            <a:ext cx="6604000" cy="3716338"/>
          </a:xfrm>
          <a:ln/>
        </p:spPr>
      </p:sp>
      <p:sp>
        <p:nvSpPr>
          <p:cNvPr id="69637" name="Rectangle 3"/>
          <p:cNvSpPr>
            <a:spLocks noGrp="1" noChangeArrowheads="1"/>
          </p:cNvSpPr>
          <p:nvPr>
            <p:ph type="body" idx="1"/>
          </p:nvPr>
        </p:nvSpPr>
        <p:spPr>
          <a:xfrm>
            <a:off x="731520" y="4623396"/>
            <a:ext cx="5852160" cy="4320540"/>
          </a:xfrm>
          <a:noFill/>
          <a:ln/>
        </p:spPr>
        <p:txBody>
          <a:bodyPr/>
          <a:lstStyle/>
          <a:p>
            <a:r>
              <a:rPr lang="en-US" sz="1250" dirty="0"/>
              <a:t>Yogurt is an additional milk substitution that is available to participants.  </a:t>
            </a:r>
          </a:p>
          <a:p>
            <a:endParaRPr lang="en-US" sz="1250" dirty="0"/>
          </a:p>
          <a:p>
            <a:r>
              <a:rPr lang="en-US" sz="1250" dirty="0"/>
              <a:t>One quart of yogurt may be included on a food prescription in place of one quart of milk.  The maximum issuance is one quart which is equivalent to 32 oz. container in total package sizes of 16 oz. or 32 oz.</a:t>
            </a:r>
          </a:p>
          <a:p>
            <a:r>
              <a:rPr lang="en-US" sz="1250" dirty="0"/>
              <a:t>To be approved, the yogurt must:</a:t>
            </a:r>
          </a:p>
          <a:p>
            <a:pPr eaLnBrk="1" hangingPunct="1"/>
            <a:r>
              <a:rPr lang="en-US" sz="1250" dirty="0"/>
              <a:t> - be Pasteurized, and</a:t>
            </a:r>
          </a:p>
          <a:p>
            <a:pPr eaLnBrk="1" hangingPunct="1"/>
            <a:r>
              <a:rPr lang="en-US" sz="1250" dirty="0"/>
              <a:t> - Conform to FDA standard of identity for whole-fat yogurt, low-fat yogurt, or non-fat yogurt</a:t>
            </a:r>
          </a:p>
          <a:p>
            <a:pPr eaLnBrk="1" hangingPunct="1"/>
            <a:r>
              <a:rPr lang="en-US" sz="1250" dirty="0"/>
              <a:t> - Contain no more than 40 gm sugar per cup (8 oz.)</a:t>
            </a:r>
          </a:p>
          <a:p>
            <a:pPr defTabSz="914266">
              <a:defRPr/>
            </a:pPr>
            <a:r>
              <a:rPr lang="en-US" sz="1250" dirty="0"/>
              <a:t> - and be packaged in an equivalent to one-quart, total 32oz in package sizes of 16 oz. or 32 oz.</a:t>
            </a:r>
          </a:p>
          <a:p>
            <a:endParaRPr lang="en-US" sz="1250" dirty="0"/>
          </a:p>
          <a:p>
            <a:r>
              <a:rPr lang="en-US" sz="1250" dirty="0"/>
              <a:t>Similar to milk,  a specific fat content of the yogurt is issued to participants.  Participants prescribed skim, 1%  or 2% milk who choose a yogurt substitution receive Low-fat or Non-fat yogurt. Participants prescribed whole milk will receive whole-fat yogurt.</a:t>
            </a:r>
          </a:p>
          <a:p>
            <a:endParaRPr lang="en-US" sz="1250" dirty="0"/>
          </a:p>
          <a:p>
            <a:r>
              <a:rPr lang="en-US" sz="1250" dirty="0"/>
              <a:t>One container is equivalent to one quart of yogurt.</a:t>
            </a:r>
          </a:p>
          <a:p>
            <a:endParaRPr lang="en-US" sz="1250" dirty="0"/>
          </a:p>
          <a:p>
            <a:pPr eaLnBrk="1" hangingPunct="1"/>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7"/>
          <p:cNvSpPr>
            <a:spLocks noGrp="1" noRot="1" noChangeAspect="1" noChangeArrowheads="1" noTextEdit="1"/>
          </p:cNvSpPr>
          <p:nvPr>
            <p:ph type="sldImg"/>
          </p:nvPr>
        </p:nvSpPr>
        <p:spPr>
          <a:xfrm>
            <a:off x="458788" y="708025"/>
            <a:ext cx="6397625" cy="3600450"/>
          </a:xfrm>
          <a:ln/>
        </p:spPr>
      </p:sp>
      <p:sp>
        <p:nvSpPr>
          <p:cNvPr id="142340" name="Rectangle 8"/>
          <p:cNvSpPr>
            <a:spLocks noGrp="1" noChangeArrowheads="1"/>
          </p:cNvSpPr>
          <p:nvPr>
            <p:ph type="body" idx="1"/>
          </p:nvPr>
        </p:nvSpPr>
        <p:spPr>
          <a:xfrm>
            <a:off x="425727" y="4520831"/>
            <a:ext cx="6463748" cy="2870569"/>
          </a:xfrm>
          <a:noFill/>
          <a:ln/>
        </p:spPr>
        <p:txBody>
          <a:bodyPr/>
          <a:lstStyle/>
          <a:p>
            <a:pPr algn="just"/>
            <a:r>
              <a:rPr lang="en-US" dirty="0"/>
              <a:t>As with any contracting process, each party involved has responsibilities. </a:t>
            </a:r>
          </a:p>
          <a:p>
            <a:pPr algn="just"/>
            <a:r>
              <a:rPr lang="en-US" dirty="0"/>
              <a:t>As a vendor applicant your responsibility is to:</a:t>
            </a:r>
          </a:p>
          <a:p>
            <a:pPr marL="296408" indent="-296408" algn="just">
              <a:buFont typeface="Arial" panose="020B0604020202020204" pitchFamily="34" charset="0"/>
              <a:buChar char="•"/>
            </a:pPr>
            <a:r>
              <a:rPr lang="en-US" dirty="0"/>
              <a:t>Attend training conducted by Local WIC Agency, this is done annually.</a:t>
            </a:r>
          </a:p>
          <a:p>
            <a:pPr marL="296408" indent="-296408" algn="just">
              <a:buFont typeface="Arial" panose="020B0604020202020204" pitchFamily="34" charset="0"/>
              <a:buChar char="•"/>
            </a:pPr>
            <a:r>
              <a:rPr lang="en-US" dirty="0"/>
              <a:t>Meet all selection criteria</a:t>
            </a:r>
          </a:p>
          <a:p>
            <a:pPr marL="296408" indent="-296408" algn="just">
              <a:buFont typeface="Arial" panose="020B0604020202020204" pitchFamily="34" charset="0"/>
              <a:buChar char="•"/>
            </a:pPr>
            <a:r>
              <a:rPr lang="en-US" dirty="0"/>
              <a:t>Contact the states banking contractor (Solutran) for preparation in accepting </a:t>
            </a:r>
            <a:r>
              <a:rPr lang="en-US" dirty="0" err="1"/>
              <a:t>eWIC</a:t>
            </a:r>
            <a:endParaRPr lang="en-US" dirty="0"/>
          </a:p>
          <a:p>
            <a:pPr marL="296408" indent="-296408" algn="just">
              <a:buFont typeface="Arial" panose="020B0604020202020204" pitchFamily="34" charset="0"/>
              <a:buChar char="•"/>
            </a:pPr>
            <a:r>
              <a:rPr lang="en-US" dirty="0"/>
              <a:t>Complete required forms accurately and completely using DocuSign</a:t>
            </a:r>
          </a:p>
          <a:p>
            <a:pPr marL="296408" indent="-296408" algn="just">
              <a:buFont typeface="Arial" panose="020B0604020202020204" pitchFamily="34" charset="0"/>
              <a:buChar char="•"/>
            </a:pPr>
            <a:r>
              <a:rPr lang="en-US" dirty="0"/>
              <a:t>Understand and follow all Federal and State regulations and rules</a:t>
            </a:r>
          </a:p>
          <a:p>
            <a:pPr marL="296408" indent="-296408" algn="just">
              <a:buFont typeface="Arial" panose="020B0604020202020204" pitchFamily="34" charset="0"/>
              <a:buChar char="•"/>
            </a:pPr>
            <a:r>
              <a:rPr lang="en-US" dirty="0"/>
              <a:t>Train all staff handling </a:t>
            </a:r>
            <a:r>
              <a:rPr lang="en-US" dirty="0" err="1"/>
              <a:t>eWIC</a:t>
            </a:r>
            <a:r>
              <a:rPr lang="en-US" dirty="0"/>
              <a:t> transactions.</a:t>
            </a:r>
          </a:p>
          <a:p>
            <a:pPr marL="905901" marR="0" lvl="1" indent="-296408" algn="just"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Managers need to share information with store owners</a:t>
            </a:r>
          </a:p>
          <a:p>
            <a:pPr marL="905901" lvl="1" indent="-296408" algn="just">
              <a:buFont typeface="Arial" panose="020B0604020202020204" pitchFamily="34" charset="0"/>
              <a:buChar char="•"/>
            </a:pPr>
            <a:endParaRPr lang="en-US" dirty="0">
              <a:latin typeface="+mn-lt"/>
            </a:endParaRPr>
          </a:p>
        </p:txBody>
      </p:sp>
      <p:sp>
        <p:nvSpPr>
          <p:cNvPr id="2" name="Slide Number Placeholder 1"/>
          <p:cNvSpPr>
            <a:spLocks noGrp="1"/>
          </p:cNvSpPr>
          <p:nvPr>
            <p:ph type="sldNum" sz="quarter" idx="10"/>
          </p:nvPr>
        </p:nvSpPr>
        <p:spPr/>
        <p:txBody>
          <a:bodyPr/>
          <a:lstStyle/>
          <a:p>
            <a:fld id="{277FD931-451E-4B36-ABA2-042D5FD0E452}" type="slidenum">
              <a:rPr lang="en-US" smtClean="0"/>
              <a:t>7</a:t>
            </a:fld>
            <a:endParaRPr lang="en-US" dirty="0"/>
          </a:p>
        </p:txBody>
      </p:sp>
    </p:spTree>
    <p:extLst>
      <p:ext uri="{BB962C8B-B14F-4D97-AF65-F5344CB8AC3E}">
        <p14:creationId xmlns:p14="http://schemas.microsoft.com/office/powerpoint/2010/main" val="318079126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7"/>
          <p:cNvSpPr>
            <a:spLocks noGrp="1" noChangeArrowheads="1"/>
          </p:cNvSpPr>
          <p:nvPr>
            <p:ph type="sldNum" sz="quarter" idx="5"/>
          </p:nvPr>
        </p:nvSpPr>
        <p:spPr>
          <a:noFill/>
        </p:spPr>
        <p:txBody>
          <a:bodyPr/>
          <a:lstStyle/>
          <a:p>
            <a:fld id="{BA028B97-B036-4455-97BB-D9855A033467}" type="slidenum">
              <a:rPr lang="en-US" smtClean="0">
                <a:solidFill>
                  <a:prstClr val="black"/>
                </a:solidFill>
              </a:rPr>
              <a:pPr/>
              <a:t>70</a:t>
            </a:fld>
            <a:endParaRPr lang="en-US" dirty="0">
              <a:solidFill>
                <a:prstClr val="black"/>
              </a:solidFill>
            </a:endParaRPr>
          </a:p>
        </p:txBody>
      </p:sp>
      <p:sp>
        <p:nvSpPr>
          <p:cNvPr id="70660" name="Rectangle 2"/>
          <p:cNvSpPr>
            <a:spLocks noGrp="1" noRot="1" noChangeAspect="1" noChangeArrowheads="1" noTextEdit="1"/>
          </p:cNvSpPr>
          <p:nvPr>
            <p:ph type="sldImg"/>
          </p:nvPr>
        </p:nvSpPr>
        <p:spPr>
          <a:xfrm>
            <a:off x="215900" y="708025"/>
            <a:ext cx="6883400" cy="3873500"/>
          </a:xfrm>
          <a:ln/>
        </p:spPr>
      </p:sp>
      <p:sp>
        <p:nvSpPr>
          <p:cNvPr id="70661" name="Rectangle 3"/>
          <p:cNvSpPr>
            <a:spLocks noGrp="1" noChangeArrowheads="1"/>
          </p:cNvSpPr>
          <p:nvPr>
            <p:ph type="body" idx="1"/>
          </p:nvPr>
        </p:nvSpPr>
        <p:spPr>
          <a:xfrm>
            <a:off x="519982" y="4800600"/>
            <a:ext cx="6275236" cy="4320540"/>
          </a:xfrm>
          <a:noFill/>
          <a:ln/>
        </p:spPr>
        <p:txBody>
          <a:bodyPr/>
          <a:lstStyle/>
          <a:p>
            <a:pPr marL="242210" indent="-242210"/>
            <a:r>
              <a:rPr lang="en-US" sz="1500" dirty="0"/>
              <a:t>A variety of juices are available. Both national brands and store brands are approved.</a:t>
            </a:r>
          </a:p>
          <a:p>
            <a:pPr marL="242210" indent="-242210" defTabSz="955817">
              <a:defRPr/>
            </a:pPr>
            <a:endParaRPr lang="en-US" sz="1500" dirty="0"/>
          </a:p>
          <a:p>
            <a:pPr marL="242210" indent="-242210"/>
            <a:r>
              <a:rPr lang="en-US" sz="1500" dirty="0"/>
              <a:t>Concentrate juice or single strength juice in 48- and 64-ounce containers are approved. </a:t>
            </a:r>
          </a:p>
          <a:p>
            <a:pPr marL="242210" indent="-242210" defTabSz="948507">
              <a:defRPr/>
            </a:pPr>
            <a:endParaRPr lang="en-US" sz="1500" dirty="0"/>
          </a:p>
          <a:p>
            <a:pPr marL="242210" indent="-242210" defTabSz="948507">
              <a:defRPr/>
            </a:pPr>
            <a:r>
              <a:rPr lang="en-US" sz="1500" dirty="0"/>
              <a:t>Approved juices must be 100% fruit or vegetable juice blends that are unsweetened and pasteurized.  </a:t>
            </a:r>
          </a:p>
          <a:p>
            <a:pPr marL="242210" indent="-242210" defTabSz="948507">
              <a:defRPr/>
            </a:pPr>
            <a:r>
              <a:rPr lang="en-US" sz="1500" dirty="0"/>
              <a:t>The juices must contain at least 30mg of Vitamin C per 100 milliliters of juice and may be fortified with Calcium, Vitamin D or Vitamin C.</a:t>
            </a:r>
          </a:p>
          <a:p>
            <a:pPr marL="242210" indent="-242210" defTabSz="948507">
              <a:defRPr/>
            </a:pPr>
            <a:r>
              <a:rPr lang="en-US" sz="1500" dirty="0"/>
              <a:t>Plastic, glass, cans and refrigerated cartons are approved in addition to organic options.</a:t>
            </a:r>
          </a:p>
          <a:p>
            <a:pPr marL="242210" indent="-242210"/>
            <a:endParaRPr lang="en-US" sz="1300" dirty="0"/>
          </a:p>
          <a:p>
            <a:pPr marL="242210" indent="-242210"/>
            <a:endParaRPr lang="en-US" dirty="0"/>
          </a:p>
          <a:p>
            <a:pPr marL="242210" indent="-242210"/>
            <a:endParaRPr lang="en-US" dirty="0">
              <a:solidFill>
                <a:srgbClr val="FF0000"/>
              </a:solidFill>
            </a:endParaRPr>
          </a:p>
          <a:p>
            <a:pPr marL="1197779" lvl="2" indent="-242210"/>
            <a:endParaRPr lang="en-US" b="1"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7"/>
          <p:cNvSpPr>
            <a:spLocks noGrp="1" noChangeArrowheads="1"/>
          </p:cNvSpPr>
          <p:nvPr>
            <p:ph type="sldNum" sz="quarter" idx="5"/>
          </p:nvPr>
        </p:nvSpPr>
        <p:spPr>
          <a:noFill/>
        </p:spPr>
        <p:txBody>
          <a:bodyPr/>
          <a:lstStyle/>
          <a:p>
            <a:fld id="{BA028B97-B036-4455-97BB-D9855A033467}" type="slidenum">
              <a:rPr lang="en-US" smtClean="0">
                <a:solidFill>
                  <a:prstClr val="black"/>
                </a:solidFill>
              </a:rPr>
              <a:pPr/>
              <a:t>71</a:t>
            </a:fld>
            <a:endParaRPr lang="en-US" dirty="0">
              <a:solidFill>
                <a:prstClr val="black"/>
              </a:solidFill>
            </a:endParaRPr>
          </a:p>
        </p:txBody>
      </p:sp>
      <p:sp>
        <p:nvSpPr>
          <p:cNvPr id="70660" name="Rectangle 2"/>
          <p:cNvSpPr>
            <a:spLocks noGrp="1" noRot="1" noChangeAspect="1" noChangeArrowheads="1" noTextEdit="1"/>
          </p:cNvSpPr>
          <p:nvPr>
            <p:ph type="sldImg"/>
          </p:nvPr>
        </p:nvSpPr>
        <p:spPr>
          <a:xfrm>
            <a:off x="269875" y="831850"/>
            <a:ext cx="6773863" cy="3811588"/>
          </a:xfrm>
          <a:ln/>
        </p:spPr>
      </p:sp>
      <p:sp>
        <p:nvSpPr>
          <p:cNvPr id="70661" name="Rectangle 3"/>
          <p:cNvSpPr>
            <a:spLocks noGrp="1" noChangeArrowheads="1"/>
          </p:cNvSpPr>
          <p:nvPr>
            <p:ph type="body" idx="1"/>
          </p:nvPr>
        </p:nvSpPr>
        <p:spPr>
          <a:xfrm>
            <a:off x="842839" y="5115393"/>
            <a:ext cx="5629522" cy="4320540"/>
          </a:xfrm>
          <a:noFill/>
          <a:ln/>
        </p:spPr>
        <p:txBody>
          <a:bodyPr/>
          <a:lstStyle/>
          <a:p>
            <a:pPr marL="242210" indent="-242210"/>
            <a:r>
              <a:rPr lang="en-US" sz="1500" dirty="0"/>
              <a:t>Please note that women’s food packages include 48 oz single strength juice or 11.5 – 12 oz concentrate and children’s food packages include 64 oz single strength juice. </a:t>
            </a:r>
          </a:p>
          <a:p>
            <a:pPr marL="242210" indent="-242210"/>
            <a:r>
              <a:rPr lang="en-US" sz="1500" dirty="0"/>
              <a:t>So a family may have all of the various types of juice available in their food benefit balance to purchase. </a:t>
            </a:r>
            <a:endParaRPr lang="en-US" sz="1500" dirty="0">
              <a:solidFill>
                <a:srgbClr val="FF0000"/>
              </a:solidFill>
            </a:endParaRPr>
          </a:p>
          <a:p>
            <a:pPr marL="1197779" lvl="2" indent="-242210"/>
            <a:endParaRPr lang="en-US" b="1" dirty="0"/>
          </a:p>
        </p:txBody>
      </p:sp>
    </p:spTree>
    <p:extLst>
      <p:ext uri="{BB962C8B-B14F-4D97-AF65-F5344CB8AC3E}">
        <p14:creationId xmlns:p14="http://schemas.microsoft.com/office/powerpoint/2010/main" val="68888600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7"/>
          <p:cNvSpPr>
            <a:spLocks noGrp="1" noChangeArrowheads="1"/>
          </p:cNvSpPr>
          <p:nvPr>
            <p:ph type="sldNum" sz="quarter" idx="5"/>
          </p:nvPr>
        </p:nvSpPr>
        <p:spPr>
          <a:noFill/>
        </p:spPr>
        <p:txBody>
          <a:bodyPr/>
          <a:lstStyle/>
          <a:p>
            <a:fld id="{7790C5C0-483B-4410-9635-BFB90D1DE6DC}" type="slidenum">
              <a:rPr lang="en-US" smtClean="0">
                <a:solidFill>
                  <a:prstClr val="black"/>
                </a:solidFill>
              </a:rPr>
              <a:pPr/>
              <a:t>72</a:t>
            </a:fld>
            <a:endParaRPr lang="en-US" dirty="0">
              <a:solidFill>
                <a:prstClr val="black"/>
              </a:solidFill>
            </a:endParaRPr>
          </a:p>
        </p:txBody>
      </p:sp>
      <p:sp>
        <p:nvSpPr>
          <p:cNvPr id="71684" name="Rectangle 2"/>
          <p:cNvSpPr>
            <a:spLocks noGrp="1" noRot="1" noChangeAspect="1" noChangeArrowheads="1" noTextEdit="1"/>
          </p:cNvSpPr>
          <p:nvPr>
            <p:ph type="sldImg"/>
          </p:nvPr>
        </p:nvSpPr>
        <p:spPr>
          <a:xfrm>
            <a:off x="322263" y="809625"/>
            <a:ext cx="6669087" cy="3752850"/>
          </a:xfrm>
          <a:ln/>
        </p:spPr>
      </p:sp>
      <p:sp>
        <p:nvSpPr>
          <p:cNvPr id="71685" name="Rectangle 3"/>
          <p:cNvSpPr>
            <a:spLocks noGrp="1" noChangeArrowheads="1"/>
          </p:cNvSpPr>
          <p:nvPr>
            <p:ph type="body" idx="1"/>
          </p:nvPr>
        </p:nvSpPr>
        <p:spPr>
          <a:xfrm>
            <a:off x="583809" y="5038964"/>
            <a:ext cx="5852160" cy="4320540"/>
          </a:xfrm>
          <a:noFill/>
          <a:ln/>
        </p:spPr>
        <p:txBody>
          <a:bodyPr/>
          <a:lstStyle/>
          <a:p>
            <a:pPr eaLnBrk="1" hangingPunct="1"/>
            <a:r>
              <a:rPr lang="en-US" sz="1500" dirty="0"/>
              <a:t>For juice, the minimum inventory requirement is for single-strength juice only. There is </a:t>
            </a:r>
            <a:r>
              <a:rPr lang="en-US" sz="1500" b="1" dirty="0"/>
              <a:t>no</a:t>
            </a:r>
            <a:r>
              <a:rPr lang="en-US" sz="1500" dirty="0"/>
              <a:t> minimum inventory for concentrated juice.</a:t>
            </a:r>
          </a:p>
          <a:p>
            <a:pPr eaLnBrk="1" hangingPunct="1"/>
            <a:endParaRPr lang="en-US" sz="1500" dirty="0"/>
          </a:p>
          <a:p>
            <a:pPr eaLnBrk="1" hangingPunct="1"/>
            <a:r>
              <a:rPr lang="en-US" sz="1500" dirty="0"/>
              <a:t>The minimum inventory requirement for single-strength juice is four (4)  48 </a:t>
            </a:r>
            <a:r>
              <a:rPr lang="en-US" sz="1500" dirty="0" err="1"/>
              <a:t>oz</a:t>
            </a:r>
            <a:r>
              <a:rPr lang="en-US" sz="1500" dirty="0"/>
              <a:t> containers and (4) 64 </a:t>
            </a:r>
            <a:r>
              <a:rPr lang="en-US" sz="1500" dirty="0" err="1"/>
              <a:t>oz</a:t>
            </a:r>
            <a:r>
              <a:rPr lang="en-US" sz="1500" dirty="0"/>
              <a:t> containers</a:t>
            </a:r>
          </a:p>
          <a:p>
            <a:pPr eaLnBrk="1" hangingPunct="1"/>
            <a:endParaRPr 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7"/>
          <p:cNvSpPr>
            <a:spLocks noGrp="1" noChangeArrowheads="1"/>
          </p:cNvSpPr>
          <p:nvPr>
            <p:ph type="sldNum" sz="quarter" idx="5"/>
          </p:nvPr>
        </p:nvSpPr>
        <p:spPr>
          <a:noFill/>
        </p:spPr>
        <p:txBody>
          <a:bodyPr/>
          <a:lstStyle/>
          <a:p>
            <a:fld id="{B4F6EDB3-F816-41B0-BA71-75D895581444}" type="slidenum">
              <a:rPr lang="en-US" smtClean="0">
                <a:solidFill>
                  <a:prstClr val="black"/>
                </a:solidFill>
              </a:rPr>
              <a:pPr/>
              <a:t>73</a:t>
            </a:fld>
            <a:endParaRPr lang="en-US" dirty="0">
              <a:solidFill>
                <a:prstClr val="black"/>
              </a:solidFill>
            </a:endParaRPr>
          </a:p>
        </p:txBody>
      </p:sp>
      <p:sp>
        <p:nvSpPr>
          <p:cNvPr id="73732" name="Rectangle 2"/>
          <p:cNvSpPr>
            <a:spLocks noGrp="1" noRot="1" noChangeAspect="1" noChangeArrowheads="1" noTextEdit="1"/>
          </p:cNvSpPr>
          <p:nvPr>
            <p:ph type="sldImg"/>
          </p:nvPr>
        </p:nvSpPr>
        <p:spPr>
          <a:xfrm>
            <a:off x="373063" y="682625"/>
            <a:ext cx="6569075" cy="3695700"/>
          </a:xfrm>
          <a:ln/>
        </p:spPr>
      </p:sp>
      <p:sp>
        <p:nvSpPr>
          <p:cNvPr id="73733" name="Rectangle 3"/>
          <p:cNvSpPr>
            <a:spLocks noGrp="1" noChangeArrowheads="1"/>
          </p:cNvSpPr>
          <p:nvPr>
            <p:ph type="body" idx="1"/>
          </p:nvPr>
        </p:nvSpPr>
        <p:spPr>
          <a:xfrm>
            <a:off x="373063" y="4818762"/>
            <a:ext cx="6569075" cy="4321851"/>
          </a:xfrm>
          <a:noFill/>
          <a:ln/>
        </p:spPr>
        <p:txBody>
          <a:bodyPr/>
          <a:lstStyle/>
          <a:p>
            <a:pPr eaLnBrk="1" hangingPunct="1"/>
            <a:r>
              <a:rPr lang="en-US" sz="1500" dirty="0"/>
              <a:t>Participants have a variety of national and store brands to choose from.  Approved cereals are 11.8 ounces-12 ounces or larger in a box or bag including ready to eat, instant or regular hot cereal.</a:t>
            </a:r>
          </a:p>
          <a:p>
            <a:pPr eaLnBrk="1" hangingPunct="1"/>
            <a:endParaRPr lang="en-US" sz="1500" dirty="0"/>
          </a:p>
          <a:p>
            <a:pPr eaLnBrk="1" hangingPunct="1"/>
            <a:r>
              <a:rPr lang="en-US" sz="1500" dirty="0"/>
              <a:t>The </a:t>
            </a:r>
            <a:r>
              <a:rPr lang="en-US" sz="1500" b="1" dirty="0"/>
              <a:t>“approved”</a:t>
            </a:r>
            <a:r>
              <a:rPr lang="en-US" sz="1500" dirty="0"/>
              <a:t> criteria for cereal include:</a:t>
            </a:r>
          </a:p>
          <a:p>
            <a:pPr eaLnBrk="1" hangingPunct="1"/>
            <a:r>
              <a:rPr lang="en-US" sz="1500" dirty="0"/>
              <a:t>-At least 28 mg iron per 100 g dry cereal</a:t>
            </a:r>
          </a:p>
          <a:p>
            <a:pPr eaLnBrk="1" hangingPunct="1"/>
            <a:r>
              <a:rPr lang="en-US" sz="1500" dirty="0"/>
              <a:t>-Less than or equal to 6 gm of Sugar per dry ounce of cereal</a:t>
            </a:r>
          </a:p>
          <a:p>
            <a:pPr eaLnBrk="1" hangingPunct="1"/>
            <a:r>
              <a:rPr lang="en-US" sz="1500" dirty="0"/>
              <a:t>-Includes whole grain as the primary ingredient by weight AND meets labeling requirements for making a health claim as a “whole-grain food with moderate fat content”</a:t>
            </a:r>
          </a:p>
          <a:p>
            <a:pPr eaLnBrk="1" hangingPunct="1"/>
            <a:endParaRPr lang="en-US" dirty="0"/>
          </a:p>
          <a:p>
            <a:pPr eaLnBrk="1" hangingPunct="1"/>
            <a:r>
              <a:rPr lang="en-US" dirty="0"/>
              <a:t>14oz. -16oz. Oatmeal or oats can only be redeem using the Bread/Whole Grains benefits.</a:t>
            </a:r>
          </a:p>
          <a:p>
            <a:pPr eaLnBrk="1" hangingPunct="1"/>
            <a:endParaRPr lang="en-US" dirty="0"/>
          </a:p>
          <a:p>
            <a:pPr eaLnBrk="1" hangingPunct="1"/>
            <a:r>
              <a:rPr lang="en-US" i="1" dirty="0"/>
              <a:t>Photo</a:t>
            </a:r>
            <a:r>
              <a:rPr lang="en-US" i="1" baseline="0" dirty="0"/>
              <a:t> Credit: Cereal3_Fotolia_22865129.tif/DCFW Graphic artist</a:t>
            </a:r>
            <a:endParaRPr lang="en-US" i="1"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7"/>
          <p:cNvSpPr>
            <a:spLocks noGrp="1" noChangeArrowheads="1"/>
          </p:cNvSpPr>
          <p:nvPr>
            <p:ph type="sldNum" sz="quarter" idx="5"/>
          </p:nvPr>
        </p:nvSpPr>
        <p:spPr>
          <a:noFill/>
        </p:spPr>
        <p:txBody>
          <a:bodyPr/>
          <a:lstStyle/>
          <a:p>
            <a:fld id="{B4F6EDB3-F816-41B0-BA71-75D895581444}" type="slidenum">
              <a:rPr lang="en-US" smtClean="0">
                <a:solidFill>
                  <a:prstClr val="black"/>
                </a:solidFill>
              </a:rPr>
              <a:pPr/>
              <a:t>74</a:t>
            </a:fld>
            <a:endParaRPr lang="en-US" dirty="0">
              <a:solidFill>
                <a:prstClr val="black"/>
              </a:solidFill>
            </a:endParaRPr>
          </a:p>
        </p:txBody>
      </p:sp>
      <p:sp>
        <p:nvSpPr>
          <p:cNvPr id="73732" name="Rectangle 2"/>
          <p:cNvSpPr>
            <a:spLocks noGrp="1" noRot="1" noChangeAspect="1" noChangeArrowheads="1" noTextEdit="1"/>
          </p:cNvSpPr>
          <p:nvPr>
            <p:ph type="sldImg"/>
          </p:nvPr>
        </p:nvSpPr>
        <p:spPr>
          <a:xfrm>
            <a:off x="434975" y="809625"/>
            <a:ext cx="6443663" cy="3625850"/>
          </a:xfrm>
          <a:ln/>
        </p:spPr>
      </p:sp>
      <p:sp>
        <p:nvSpPr>
          <p:cNvPr id="73733" name="Rectangle 3"/>
          <p:cNvSpPr>
            <a:spLocks noGrp="1" noChangeArrowheads="1"/>
          </p:cNvSpPr>
          <p:nvPr>
            <p:ph type="body" idx="1"/>
          </p:nvPr>
        </p:nvSpPr>
        <p:spPr>
          <a:xfrm>
            <a:off x="434976" y="5047616"/>
            <a:ext cx="6443662" cy="3544700"/>
          </a:xfrm>
          <a:noFill/>
          <a:ln/>
        </p:spPr>
        <p:txBody>
          <a:bodyPr/>
          <a:lstStyle/>
          <a:p>
            <a:pPr defTabSz="914266">
              <a:defRPr/>
            </a:pPr>
            <a:r>
              <a:rPr lang="en-US" sz="1500" dirty="0"/>
              <a:t>The unit of measure for cereal is OZ and is equivalent to 1 ounce of cereal. Women and children participants are prescribed up to 36 ounces of cereal. </a:t>
            </a:r>
          </a:p>
          <a:p>
            <a:pPr defTabSz="914266">
              <a:defRPr/>
            </a:pPr>
            <a:r>
              <a:rPr lang="en-US" sz="1500" dirty="0"/>
              <a:t>A family can purchase a combination of approved brands and sizes up to the amount of ounces of cereal in their food benefit account. </a:t>
            </a:r>
          </a:p>
          <a:p>
            <a:pPr eaLnBrk="1" hangingPunct="1"/>
            <a:endParaRPr lang="en-US" sz="1500" dirty="0"/>
          </a:p>
          <a:p>
            <a:pPr eaLnBrk="1" hangingPunct="1"/>
            <a:r>
              <a:rPr lang="en-US" sz="1500" dirty="0"/>
              <a:t>For example, if a family has 72 oz of breakfast cereal available on their food benefit account, they can purchase three, 12-oz boxes  at their first shopping visit and then two 18 oz boxes at their 2</a:t>
            </a:r>
            <a:r>
              <a:rPr lang="en-US" sz="1500" baseline="30000" dirty="0"/>
              <a:t>nd</a:t>
            </a:r>
            <a:r>
              <a:rPr lang="en-US" sz="1500" dirty="0"/>
              <a:t> shopping visit.  Similarly, a family may purchase one box of cereal at a time until they reach 72 ounces within that month of issuance.</a:t>
            </a:r>
          </a:p>
          <a:p>
            <a:pPr eaLnBrk="1" hangingPunct="1"/>
            <a:endParaRPr lang="en-US" dirty="0"/>
          </a:p>
          <a:p>
            <a:pPr eaLnBrk="1" hangingPunct="1"/>
            <a:r>
              <a:rPr lang="en-US" i="1" dirty="0"/>
              <a:t>Photo</a:t>
            </a:r>
            <a:r>
              <a:rPr lang="en-US" i="1" baseline="0" dirty="0"/>
              <a:t> Credit: DCFW Graphic artist</a:t>
            </a:r>
            <a:endParaRPr lang="en-US" i="1" dirty="0"/>
          </a:p>
        </p:txBody>
      </p:sp>
    </p:spTree>
    <p:extLst>
      <p:ext uri="{BB962C8B-B14F-4D97-AF65-F5344CB8AC3E}">
        <p14:creationId xmlns:p14="http://schemas.microsoft.com/office/powerpoint/2010/main" val="21565666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7"/>
          <p:cNvSpPr>
            <a:spLocks noGrp="1" noChangeArrowheads="1"/>
          </p:cNvSpPr>
          <p:nvPr>
            <p:ph type="sldNum" sz="quarter" idx="5"/>
          </p:nvPr>
        </p:nvSpPr>
        <p:spPr>
          <a:noFill/>
        </p:spPr>
        <p:txBody>
          <a:bodyPr/>
          <a:lstStyle/>
          <a:p>
            <a:fld id="{FB1D33D8-8508-469D-9E2D-C8D6C813C363}" type="slidenum">
              <a:rPr lang="en-US" smtClean="0">
                <a:solidFill>
                  <a:prstClr val="black"/>
                </a:solidFill>
              </a:rPr>
              <a:pPr/>
              <a:t>75</a:t>
            </a:fld>
            <a:endParaRPr lang="en-US" dirty="0">
              <a:solidFill>
                <a:prstClr val="black"/>
              </a:solidFill>
            </a:endParaRPr>
          </a:p>
        </p:txBody>
      </p:sp>
      <p:sp>
        <p:nvSpPr>
          <p:cNvPr id="74756" name="Rectangle 2"/>
          <p:cNvSpPr>
            <a:spLocks noGrp="1" noRot="1" noChangeAspect="1" noChangeArrowheads="1" noTextEdit="1"/>
          </p:cNvSpPr>
          <p:nvPr>
            <p:ph type="sldImg"/>
          </p:nvPr>
        </p:nvSpPr>
        <p:spPr>
          <a:xfrm>
            <a:off x="355600" y="779463"/>
            <a:ext cx="6604000" cy="3716337"/>
          </a:xfrm>
          <a:ln/>
        </p:spPr>
      </p:sp>
      <p:sp>
        <p:nvSpPr>
          <p:cNvPr id="74757" name="Rectangle 3"/>
          <p:cNvSpPr>
            <a:spLocks noGrp="1" noChangeArrowheads="1"/>
          </p:cNvSpPr>
          <p:nvPr>
            <p:ph type="body" idx="1"/>
          </p:nvPr>
        </p:nvSpPr>
        <p:spPr>
          <a:xfrm>
            <a:off x="636104" y="5194092"/>
            <a:ext cx="5852160" cy="3226633"/>
          </a:xfrm>
          <a:noFill/>
          <a:ln/>
        </p:spPr>
        <p:txBody>
          <a:bodyPr/>
          <a:lstStyle/>
          <a:p>
            <a:pPr eaLnBrk="1" hangingPunct="1"/>
            <a:r>
              <a:rPr lang="en-US" sz="1500" dirty="0"/>
              <a:t>There is a minimum inventory requirement for cereal.</a:t>
            </a:r>
          </a:p>
          <a:p>
            <a:pPr eaLnBrk="1" hangingPunct="1"/>
            <a:endParaRPr lang="en-US" sz="1500" dirty="0"/>
          </a:p>
          <a:p>
            <a:pPr marL="177845" indent="-177845">
              <a:buFont typeface="Arial" panose="020B0604020202020204" pitchFamily="34" charset="0"/>
              <a:buChar char="•"/>
            </a:pPr>
            <a:r>
              <a:rPr lang="en-US" sz="1500" dirty="0"/>
              <a:t>Vendors are required to carry a minimum of two types of whole grain cereal. The minimum package size is 12 oz.. and the minimum number of packages you can carry is six. </a:t>
            </a:r>
          </a:p>
          <a:p>
            <a:endParaRPr lang="en-US" b="1" i="1"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8613" y="838200"/>
            <a:ext cx="6657975" cy="3746500"/>
          </a:xfrm>
        </p:spPr>
      </p:sp>
      <p:sp>
        <p:nvSpPr>
          <p:cNvPr id="3" name="Notes Placeholder 2"/>
          <p:cNvSpPr>
            <a:spLocks noGrp="1"/>
          </p:cNvSpPr>
          <p:nvPr>
            <p:ph type="body" idx="1"/>
          </p:nvPr>
        </p:nvSpPr>
        <p:spPr>
          <a:xfrm>
            <a:off x="586753" y="5194092"/>
            <a:ext cx="6142038" cy="3290340"/>
          </a:xfrm>
        </p:spPr>
        <p:txBody>
          <a:bodyPr/>
          <a:lstStyle/>
          <a:p>
            <a:pPr defTabSz="948507">
              <a:defRPr/>
            </a:pPr>
            <a:r>
              <a:rPr lang="en-US" sz="1500" dirty="0">
                <a:solidFill>
                  <a:srgbClr val="000000"/>
                </a:solidFill>
              </a:rPr>
              <a:t>Whole grain cereal can count towards minimum inventory. Some non-whole grain cereal which are currently approved in the Authorized Product List, cannot count toward minimum inventory. Example includes, various brands of Corn Flakes, Rice Krispies or other rice cereals, Special K, Corn Chex, and Rice Chex, Cinnamon Chex, and Blueberry Chex, .</a:t>
            </a:r>
          </a:p>
          <a:p>
            <a:endParaRPr lang="en-US" dirty="0"/>
          </a:p>
        </p:txBody>
      </p:sp>
      <p:sp>
        <p:nvSpPr>
          <p:cNvPr id="4" name="Slide Number Placeholder 3"/>
          <p:cNvSpPr>
            <a:spLocks noGrp="1"/>
          </p:cNvSpPr>
          <p:nvPr>
            <p:ph type="sldNum" sz="quarter" idx="5"/>
          </p:nvPr>
        </p:nvSpPr>
        <p:spPr>
          <a:xfrm>
            <a:off x="3851267" y="8991602"/>
            <a:ext cx="3451903" cy="513071"/>
          </a:xfrm>
        </p:spPr>
        <p:txBody>
          <a:bodyPr/>
          <a:lstStyle/>
          <a:p>
            <a:fld id="{1D142F51-8B2E-4BFF-8E0F-E8BEB853D015}" type="slidenum">
              <a:rPr lang="en-US" smtClean="0"/>
              <a:pPr/>
              <a:t>76</a:t>
            </a:fld>
            <a:endParaRPr lang="en-US" dirty="0"/>
          </a:p>
        </p:txBody>
      </p:sp>
    </p:spTree>
    <p:extLst>
      <p:ext uri="{BB962C8B-B14F-4D97-AF65-F5344CB8AC3E}">
        <p14:creationId xmlns:p14="http://schemas.microsoft.com/office/powerpoint/2010/main" val="16595813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Rectangle 7"/>
          <p:cNvSpPr>
            <a:spLocks noGrp="1" noChangeArrowheads="1"/>
          </p:cNvSpPr>
          <p:nvPr>
            <p:ph type="sldNum" sz="quarter" idx="5"/>
          </p:nvPr>
        </p:nvSpPr>
        <p:spPr>
          <a:noFill/>
        </p:spPr>
        <p:txBody>
          <a:bodyPr/>
          <a:lstStyle/>
          <a:p>
            <a:fld id="{B16BF6B6-FA66-438A-910E-71C1460FBCFE}" type="slidenum">
              <a:rPr lang="en-US" smtClean="0">
                <a:solidFill>
                  <a:prstClr val="black"/>
                </a:solidFill>
              </a:rPr>
              <a:pPr/>
              <a:t>77</a:t>
            </a:fld>
            <a:endParaRPr lang="en-US" dirty="0">
              <a:solidFill>
                <a:prstClr val="black"/>
              </a:solidFill>
            </a:endParaRPr>
          </a:p>
        </p:txBody>
      </p:sp>
      <p:sp>
        <p:nvSpPr>
          <p:cNvPr id="76804" name="Rectangle 2"/>
          <p:cNvSpPr>
            <a:spLocks noGrp="1" noRot="1" noChangeAspect="1" noChangeArrowheads="1" noTextEdit="1"/>
          </p:cNvSpPr>
          <p:nvPr>
            <p:ph type="sldImg"/>
          </p:nvPr>
        </p:nvSpPr>
        <p:spPr>
          <a:xfrm>
            <a:off x="280988" y="992188"/>
            <a:ext cx="6753225" cy="3800475"/>
          </a:xfrm>
          <a:ln/>
        </p:spPr>
      </p:sp>
      <p:sp>
        <p:nvSpPr>
          <p:cNvPr id="76805" name="Rectangle 3"/>
          <p:cNvSpPr>
            <a:spLocks noGrp="1" noChangeArrowheads="1"/>
          </p:cNvSpPr>
          <p:nvPr>
            <p:ph type="body" idx="1"/>
          </p:nvPr>
        </p:nvSpPr>
        <p:spPr>
          <a:xfrm>
            <a:off x="731520" y="5519629"/>
            <a:ext cx="5852160" cy="3600450"/>
          </a:xfrm>
          <a:noFill/>
          <a:ln/>
        </p:spPr>
        <p:txBody>
          <a:bodyPr/>
          <a:lstStyle/>
          <a:p>
            <a:pPr eaLnBrk="1" hangingPunct="1"/>
            <a:r>
              <a:rPr lang="en-US" sz="1500" dirty="0"/>
              <a:t>Five whole grain options are available for participants.  Allowed whole-grain products include: </a:t>
            </a:r>
          </a:p>
          <a:p>
            <a:pPr marL="177845" indent="-177845">
              <a:buFont typeface="Arial" panose="020B0604020202020204" pitchFamily="34" charset="0"/>
              <a:buChar char="•"/>
            </a:pPr>
            <a:r>
              <a:rPr lang="en-US" sz="1500" dirty="0"/>
              <a:t>Whole grain/whole wheat bread/Buns/Rolls</a:t>
            </a:r>
          </a:p>
          <a:p>
            <a:pPr marL="177845" indent="-177845">
              <a:buFont typeface="Arial" panose="020B0604020202020204" pitchFamily="34" charset="0"/>
              <a:buChar char="•"/>
            </a:pPr>
            <a:r>
              <a:rPr lang="en-US" sz="1500" dirty="0"/>
              <a:t>brown rice </a:t>
            </a:r>
          </a:p>
          <a:p>
            <a:pPr marL="177845" indent="-177845">
              <a:buFont typeface="Arial" panose="020B0604020202020204" pitchFamily="34" charset="0"/>
              <a:buChar char="•"/>
            </a:pPr>
            <a:r>
              <a:rPr lang="en-US" sz="1500" dirty="0"/>
              <a:t>whole wheat pasta and </a:t>
            </a:r>
          </a:p>
          <a:p>
            <a:pPr marL="177845" indent="-177845">
              <a:buFont typeface="Arial" panose="020B0604020202020204" pitchFamily="34" charset="0"/>
              <a:buChar char="•"/>
            </a:pPr>
            <a:r>
              <a:rPr lang="en-US" sz="1500" dirty="0"/>
              <a:t>whole wheat and soft corn tortillas. </a:t>
            </a:r>
          </a:p>
          <a:p>
            <a:pPr marL="177845" indent="-177845">
              <a:buFont typeface="Arial" panose="020B0604020202020204" pitchFamily="34" charset="0"/>
              <a:buChar char="•"/>
            </a:pPr>
            <a:r>
              <a:rPr lang="en-US" sz="1500" dirty="0"/>
              <a:t>Whole grain Barley</a:t>
            </a:r>
          </a:p>
          <a:p>
            <a:pPr marL="177845" indent="-177845">
              <a:buFont typeface="Arial" panose="020B0604020202020204" pitchFamily="34" charset="0"/>
              <a:buChar char="•"/>
            </a:pPr>
            <a:r>
              <a:rPr lang="en-US" sz="1500" dirty="0"/>
              <a:t>Bulgur</a:t>
            </a:r>
          </a:p>
          <a:p>
            <a:pPr marL="177845" indent="-177845">
              <a:buFont typeface="Arial" panose="020B0604020202020204" pitchFamily="34" charset="0"/>
              <a:buChar char="•"/>
            </a:pPr>
            <a:r>
              <a:rPr lang="en-US" sz="1500" dirty="0"/>
              <a:t>Oats</a:t>
            </a:r>
          </a:p>
          <a:p>
            <a:pPr eaLnBrk="1" hangingPunct="1"/>
            <a:endParaRPr lang="en-US" baseline="0" dirty="0"/>
          </a:p>
          <a:p>
            <a:pPr eaLnBrk="1" hangingPunct="1"/>
            <a:endParaRPr 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7"/>
          <p:cNvSpPr>
            <a:spLocks noGrp="1" noChangeArrowheads="1"/>
          </p:cNvSpPr>
          <p:nvPr>
            <p:ph type="sldNum" sz="quarter" idx="5"/>
          </p:nvPr>
        </p:nvSpPr>
        <p:spPr>
          <a:noFill/>
        </p:spPr>
        <p:txBody>
          <a:bodyPr/>
          <a:lstStyle/>
          <a:p>
            <a:fld id="{818C122A-E6E0-4991-8D12-A67316BAE6DE}" type="slidenum">
              <a:rPr lang="en-US" smtClean="0">
                <a:solidFill>
                  <a:prstClr val="black"/>
                </a:solidFill>
              </a:rPr>
              <a:pPr/>
              <a:t>78</a:t>
            </a:fld>
            <a:endParaRPr lang="en-US" dirty="0">
              <a:solidFill>
                <a:prstClr val="black"/>
              </a:solidFill>
            </a:endParaRPr>
          </a:p>
        </p:txBody>
      </p:sp>
      <p:sp>
        <p:nvSpPr>
          <p:cNvPr id="77828" name="Rectangle 2"/>
          <p:cNvSpPr>
            <a:spLocks noGrp="1" noRot="1" noChangeAspect="1" noChangeArrowheads="1" noTextEdit="1"/>
          </p:cNvSpPr>
          <p:nvPr>
            <p:ph type="sldImg"/>
          </p:nvPr>
        </p:nvSpPr>
        <p:spPr>
          <a:xfrm>
            <a:off x="255588" y="914400"/>
            <a:ext cx="6804025" cy="3829050"/>
          </a:xfrm>
          <a:ln/>
        </p:spPr>
      </p:sp>
      <p:sp>
        <p:nvSpPr>
          <p:cNvPr id="77829" name="Rectangle 3"/>
          <p:cNvSpPr>
            <a:spLocks noGrp="1" noChangeArrowheads="1"/>
          </p:cNvSpPr>
          <p:nvPr>
            <p:ph type="body" idx="1"/>
          </p:nvPr>
        </p:nvSpPr>
        <p:spPr>
          <a:xfrm>
            <a:off x="729864" y="5286409"/>
            <a:ext cx="5852160" cy="3828727"/>
          </a:xfrm>
          <a:noFill/>
          <a:ln/>
        </p:spPr>
        <p:txBody>
          <a:bodyPr/>
          <a:lstStyle/>
          <a:p>
            <a:pPr eaLnBrk="1" hangingPunct="1"/>
            <a:r>
              <a:rPr lang="en-US" sz="1500" dirty="0"/>
              <a:t>Participants are allowed to select an approved loaf of bread/buns/rolls that is 16 ounces and made with only whole wheat flour and/or bromated whole wheat flour for a whole wheat bread/buns/rolls.  </a:t>
            </a:r>
          </a:p>
          <a:p>
            <a:pPr eaLnBrk="1" hangingPunct="1"/>
            <a:r>
              <a:rPr lang="en-US" sz="1500" dirty="0"/>
              <a:t>Breads/Buns/Rolls that contain other flours are not approved.   </a:t>
            </a:r>
          </a:p>
          <a:p>
            <a:pPr eaLnBrk="1" hangingPunct="1"/>
            <a:endParaRPr lang="en-US" i="1" dirty="0"/>
          </a:p>
          <a:p>
            <a:pPr eaLnBrk="1" hangingPunct="1"/>
            <a:r>
              <a:rPr lang="en-US" i="1" dirty="0"/>
              <a:t>Photo Credit: Bread Sliced_Fotolia_7513047.jpg/DCFW Graphic Artist</a:t>
            </a:r>
          </a:p>
          <a:p>
            <a:pPr eaLnBrk="1" hangingPunct="1"/>
            <a:endParaRPr lang="en-US" i="1" dirty="0"/>
          </a:p>
          <a:p>
            <a:pPr eaLnBrk="1" hangingPunct="1"/>
            <a:endParaRPr lang="en-US" i="1"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Rectangle 7"/>
          <p:cNvSpPr>
            <a:spLocks noGrp="1" noChangeArrowheads="1"/>
          </p:cNvSpPr>
          <p:nvPr>
            <p:ph type="sldNum" sz="quarter" idx="5"/>
          </p:nvPr>
        </p:nvSpPr>
        <p:spPr>
          <a:noFill/>
        </p:spPr>
        <p:txBody>
          <a:bodyPr/>
          <a:lstStyle/>
          <a:p>
            <a:fld id="{70EA42B8-FD49-4A59-8C84-F072BF9A40C3}" type="slidenum">
              <a:rPr lang="en-US" smtClean="0">
                <a:solidFill>
                  <a:prstClr val="black"/>
                </a:solidFill>
              </a:rPr>
              <a:pPr/>
              <a:t>79</a:t>
            </a:fld>
            <a:endParaRPr lang="en-US" dirty="0">
              <a:solidFill>
                <a:prstClr val="black"/>
              </a:solidFill>
            </a:endParaRPr>
          </a:p>
        </p:txBody>
      </p:sp>
      <p:sp>
        <p:nvSpPr>
          <p:cNvPr id="79876" name="Rectangle 2"/>
          <p:cNvSpPr>
            <a:spLocks noGrp="1" noRot="1" noChangeAspect="1" noChangeArrowheads="1" noTextEdit="1"/>
          </p:cNvSpPr>
          <p:nvPr>
            <p:ph type="sldImg"/>
          </p:nvPr>
        </p:nvSpPr>
        <p:spPr>
          <a:xfrm>
            <a:off x="403225" y="819150"/>
            <a:ext cx="6507163" cy="3660775"/>
          </a:xfrm>
          <a:ln/>
        </p:spPr>
      </p:sp>
      <p:sp>
        <p:nvSpPr>
          <p:cNvPr id="79877" name="Rectangle 3"/>
          <p:cNvSpPr>
            <a:spLocks noGrp="1" noChangeArrowheads="1"/>
          </p:cNvSpPr>
          <p:nvPr>
            <p:ph type="body" idx="1"/>
          </p:nvPr>
        </p:nvSpPr>
        <p:spPr>
          <a:xfrm>
            <a:off x="731520" y="4879298"/>
            <a:ext cx="5852160" cy="4320540"/>
          </a:xfrm>
          <a:noFill/>
          <a:ln/>
        </p:spPr>
        <p:txBody>
          <a:bodyPr/>
          <a:lstStyle/>
          <a:p>
            <a:pPr defTabSz="955586">
              <a:defRPr/>
            </a:pPr>
            <a:r>
              <a:rPr lang="en-US" sz="1500" dirty="0"/>
              <a:t>Participants are allowed to select a package of tortillas. </a:t>
            </a:r>
          </a:p>
          <a:p>
            <a:pPr defTabSz="955586">
              <a:defRPr/>
            </a:pPr>
            <a:endParaRPr lang="en-US" sz="1500" dirty="0"/>
          </a:p>
          <a:p>
            <a:pPr defTabSz="955586">
              <a:defRPr/>
            </a:pPr>
            <a:r>
              <a:rPr lang="en-US" sz="1500" dirty="0"/>
              <a:t>To be approved, soft corn tortillas must be made from ground masa flour. Whole wheat tortillas must be made from whole wheat flour.</a:t>
            </a:r>
          </a:p>
          <a:p>
            <a:pPr eaLnBrk="1" hangingPunct="1"/>
            <a:endParaRPr lang="en-US" baseline="0" dirty="0"/>
          </a:p>
          <a:p>
            <a:pPr eaLnBrk="1" hangingPunct="1"/>
            <a:endParaRPr lang="en-US" baseline="0" dirty="0"/>
          </a:p>
          <a:p>
            <a:pPr eaLnBrk="1" hangingPunct="1"/>
            <a:r>
              <a:rPr lang="en-US" i="1" baseline="0" dirty="0"/>
              <a:t>Photo Credit: Corn Tortillas_Fotolia_27035299.jpg</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3" name="Rectangle 2"/>
          <p:cNvSpPr>
            <a:spLocks noGrp="1" noRot="1" noChangeAspect="1" noChangeArrowheads="1" noTextEdit="1"/>
          </p:cNvSpPr>
          <p:nvPr>
            <p:ph type="sldImg"/>
          </p:nvPr>
        </p:nvSpPr>
        <p:spPr>
          <a:xfrm>
            <a:off x="409575" y="708025"/>
            <a:ext cx="6496050" cy="3654425"/>
          </a:xfrm>
          <a:ln/>
        </p:spPr>
      </p:sp>
      <p:sp>
        <p:nvSpPr>
          <p:cNvPr id="143364" name="Rectangle 3"/>
          <p:cNvSpPr>
            <a:spLocks noGrp="1" noChangeArrowheads="1"/>
          </p:cNvSpPr>
          <p:nvPr>
            <p:ph type="body" idx="1"/>
          </p:nvPr>
        </p:nvSpPr>
        <p:spPr>
          <a:xfrm>
            <a:off x="416616" y="4513181"/>
            <a:ext cx="6489009" cy="3654425"/>
          </a:xfrm>
          <a:noFill/>
          <a:ln/>
        </p:spPr>
        <p:txBody>
          <a:bodyPr lIns="96061" tIns="48030" rIns="96061" bIns="48030"/>
          <a:lstStyle/>
          <a:p>
            <a:pPr algn="just" eaLnBrk="1" hangingPunct="1">
              <a:buFontTx/>
              <a:buNone/>
            </a:pPr>
            <a:r>
              <a:rPr lang="en-US" dirty="0"/>
              <a:t>The responsibility of the Local WIC Agency is to:</a:t>
            </a:r>
          </a:p>
          <a:p>
            <a:pPr marL="296408" indent="-296408" algn="just">
              <a:buFont typeface="Arial" panose="020B0604020202020204" pitchFamily="34" charset="0"/>
              <a:buChar char="•"/>
            </a:pPr>
            <a:r>
              <a:rPr lang="en-US" dirty="0"/>
              <a:t>Inform Vendor Applicant there is a deposit ($300) and monthly lease fee ($150) required for a stand-beside device.</a:t>
            </a:r>
          </a:p>
          <a:p>
            <a:pPr marL="296408" indent="-296408" algn="just">
              <a:buFont typeface="Arial" panose="020B0604020202020204" pitchFamily="34" charset="0"/>
              <a:buChar char="•"/>
            </a:pPr>
            <a:r>
              <a:rPr lang="en-US" dirty="0"/>
              <a:t>Provide orientation and training to the store owner, manager or designee.</a:t>
            </a:r>
          </a:p>
          <a:p>
            <a:pPr marL="296408" indent="-296408" algn="just">
              <a:buFont typeface="Arial" panose="020B0604020202020204" pitchFamily="34" charset="0"/>
              <a:buChar char="•"/>
            </a:pPr>
            <a:r>
              <a:rPr lang="en-US" dirty="0"/>
              <a:t>Respond to questions about required forms and the application process.</a:t>
            </a:r>
          </a:p>
          <a:p>
            <a:pPr marL="296408" indent="-296408" algn="just">
              <a:buFont typeface="Arial" panose="020B0604020202020204" pitchFamily="34" charset="0"/>
              <a:buChar char="•"/>
            </a:pPr>
            <a:r>
              <a:rPr lang="en-US" dirty="0"/>
              <a:t>Review required forms  for completeness.</a:t>
            </a:r>
          </a:p>
          <a:p>
            <a:pPr marL="296408" indent="-296408" algn="just">
              <a:buFont typeface="Arial" panose="020B0604020202020204" pitchFamily="34" charset="0"/>
              <a:buChar char="•"/>
            </a:pPr>
            <a:r>
              <a:rPr lang="en-US" dirty="0"/>
              <a:t>Also, in a timely manner:</a:t>
            </a:r>
          </a:p>
          <a:p>
            <a:pPr marL="928636" lvl="1" indent="-296408" algn="just">
              <a:buFont typeface="Arial" panose="020B0604020202020204" pitchFamily="34" charset="0"/>
              <a:buChar char="•"/>
            </a:pPr>
            <a:r>
              <a:rPr lang="en-US" dirty="0"/>
              <a:t>Perform a Pre-authorization Monitoring</a:t>
            </a:r>
          </a:p>
          <a:p>
            <a:pPr marL="928636" lvl="1" indent="-296408" algn="just">
              <a:buFont typeface="Arial" panose="020B0604020202020204" pitchFamily="34" charset="0"/>
              <a:buChar char="•"/>
            </a:pPr>
            <a:r>
              <a:rPr lang="en-US" dirty="0"/>
              <a:t>Send required forms to State WIC Agency</a:t>
            </a:r>
          </a:p>
          <a:p>
            <a:pPr marL="928636" lvl="1" indent="-296408" algn="just">
              <a:buFont typeface="Arial" panose="020B0604020202020204" pitchFamily="34" charset="0"/>
              <a:buChar char="•"/>
            </a:pPr>
            <a:r>
              <a:rPr lang="en-US" dirty="0"/>
              <a:t>Ensure Vendor is set up to accept </a:t>
            </a:r>
            <a:r>
              <a:rPr lang="en-US" dirty="0" err="1"/>
              <a:t>eWIC</a:t>
            </a:r>
            <a:r>
              <a:rPr lang="en-US" dirty="0"/>
              <a:t> prior to final authorization</a:t>
            </a:r>
          </a:p>
          <a:p>
            <a:pPr marL="1560864" lvl="2" indent="-296408" algn="just">
              <a:buFont typeface="Arial" panose="020B0604020202020204" pitchFamily="34" charset="0"/>
              <a:buChar char="•"/>
            </a:pPr>
            <a:r>
              <a:rPr lang="en-US" dirty="0"/>
              <a:t>State Agency staff will complete L3 certification testing once equipment has been received by vendor or Solutran has determined the vendor’s cash register system meets the requirements</a:t>
            </a:r>
          </a:p>
          <a:p>
            <a:pPr algn="just" eaLnBrk="1" hangingPunct="1">
              <a:buFontTx/>
              <a:buNone/>
            </a:pPr>
            <a:endParaRPr lang="en-US" dirty="0">
              <a:latin typeface="+mn-lt"/>
            </a:endParaRPr>
          </a:p>
          <a:p>
            <a:pPr algn="just" eaLnBrk="1" hangingPunct="1"/>
            <a:endParaRPr lang="en-US" sz="1300" dirty="0">
              <a:latin typeface="Arial Narrow" panose="020B0606020202030204" pitchFamily="34" charset="0"/>
            </a:endParaRPr>
          </a:p>
        </p:txBody>
      </p:sp>
      <p:sp>
        <p:nvSpPr>
          <p:cNvPr id="2" name="Slide Number Placeholder 1"/>
          <p:cNvSpPr>
            <a:spLocks noGrp="1"/>
          </p:cNvSpPr>
          <p:nvPr>
            <p:ph type="sldNum" sz="quarter" idx="10"/>
          </p:nvPr>
        </p:nvSpPr>
        <p:spPr/>
        <p:txBody>
          <a:bodyPr/>
          <a:lstStyle/>
          <a:p>
            <a:fld id="{277FD931-451E-4B36-ABA2-042D5FD0E452}" type="slidenum">
              <a:rPr lang="en-US" smtClean="0"/>
              <a:t>8</a:t>
            </a:fld>
            <a:endParaRPr lang="en-US" dirty="0"/>
          </a:p>
        </p:txBody>
      </p:sp>
    </p:spTree>
    <p:extLst>
      <p:ext uri="{BB962C8B-B14F-4D97-AF65-F5344CB8AC3E}">
        <p14:creationId xmlns:p14="http://schemas.microsoft.com/office/powerpoint/2010/main" val="305115407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963613"/>
            <a:ext cx="6502400" cy="3659187"/>
          </a:xfrm>
        </p:spPr>
      </p:sp>
      <p:sp>
        <p:nvSpPr>
          <p:cNvPr id="3" name="Notes Placeholder 2"/>
          <p:cNvSpPr>
            <a:spLocks noGrp="1"/>
          </p:cNvSpPr>
          <p:nvPr>
            <p:ph type="body" idx="1"/>
          </p:nvPr>
        </p:nvSpPr>
        <p:spPr>
          <a:xfrm>
            <a:off x="731520" y="5115394"/>
            <a:ext cx="5852160" cy="3151869"/>
          </a:xfrm>
        </p:spPr>
        <p:txBody>
          <a:bodyPr/>
          <a:lstStyle/>
          <a:p>
            <a:endParaRPr lang="en-US" sz="1500" dirty="0"/>
          </a:p>
          <a:p>
            <a:r>
              <a:rPr lang="en-US" sz="1500" dirty="0"/>
              <a:t>Stores must carry at least two, 16-oz loaves of bread </a:t>
            </a:r>
            <a:r>
              <a:rPr lang="en-US" sz="1500" b="1" dirty="0"/>
              <a:t>or</a:t>
            </a:r>
            <a:r>
              <a:rPr lang="en-US" sz="1500" dirty="0"/>
              <a:t> two,16-oz packages of tortillas </a:t>
            </a:r>
            <a:r>
              <a:rPr lang="en-US" sz="1500" b="1" dirty="0"/>
              <a:t>or</a:t>
            </a:r>
            <a:r>
              <a:rPr lang="en-US" sz="1500" dirty="0"/>
              <a:t> 1 loaf bread and 1 package of tortillas to equal 2 in their minimum inventory</a:t>
            </a:r>
          </a:p>
        </p:txBody>
      </p:sp>
      <p:sp>
        <p:nvSpPr>
          <p:cNvPr id="6" name="Slide Number Placeholder 5"/>
          <p:cNvSpPr>
            <a:spLocks noGrp="1"/>
          </p:cNvSpPr>
          <p:nvPr>
            <p:ph type="sldNum" sz="quarter" idx="12"/>
          </p:nvPr>
        </p:nvSpPr>
        <p:spPr/>
        <p:txBody>
          <a:bodyPr/>
          <a:lstStyle/>
          <a:p>
            <a:fld id="{F4D1ED0F-E1B7-4072-BEC1-039668071702}" type="slidenum">
              <a:rPr lang="en-US" smtClean="0"/>
              <a:t>80</a:t>
            </a:fld>
            <a:endParaRPr lang="en-US"/>
          </a:p>
        </p:txBody>
      </p:sp>
    </p:spTree>
    <p:extLst>
      <p:ext uri="{BB962C8B-B14F-4D97-AF65-F5344CB8AC3E}">
        <p14:creationId xmlns:p14="http://schemas.microsoft.com/office/powerpoint/2010/main" val="68059093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Rectangle 7"/>
          <p:cNvSpPr>
            <a:spLocks noGrp="1" noChangeArrowheads="1"/>
          </p:cNvSpPr>
          <p:nvPr>
            <p:ph type="sldNum" sz="quarter" idx="5"/>
          </p:nvPr>
        </p:nvSpPr>
        <p:spPr>
          <a:noFill/>
        </p:spPr>
        <p:txBody>
          <a:bodyPr/>
          <a:lstStyle/>
          <a:p>
            <a:fld id="{4A09805C-29B7-413F-92A7-C978CD16C165}" type="slidenum">
              <a:rPr lang="en-US" smtClean="0">
                <a:solidFill>
                  <a:prstClr val="black"/>
                </a:solidFill>
              </a:rPr>
              <a:pPr/>
              <a:t>81</a:t>
            </a:fld>
            <a:endParaRPr lang="en-US" dirty="0">
              <a:solidFill>
                <a:prstClr val="black"/>
              </a:solidFill>
            </a:endParaRPr>
          </a:p>
        </p:txBody>
      </p:sp>
      <p:sp>
        <p:nvSpPr>
          <p:cNvPr id="78852" name="Rectangle 2"/>
          <p:cNvSpPr>
            <a:spLocks noGrp="1" noRot="1" noChangeAspect="1" noChangeArrowheads="1" noTextEdit="1"/>
          </p:cNvSpPr>
          <p:nvPr>
            <p:ph type="sldImg"/>
          </p:nvPr>
        </p:nvSpPr>
        <p:spPr>
          <a:xfrm>
            <a:off x="339725" y="823913"/>
            <a:ext cx="6635750" cy="3733800"/>
          </a:xfrm>
          <a:ln/>
        </p:spPr>
      </p:sp>
      <p:sp>
        <p:nvSpPr>
          <p:cNvPr id="78853" name="Rectangle 3"/>
          <p:cNvSpPr>
            <a:spLocks noGrp="1" noChangeArrowheads="1"/>
          </p:cNvSpPr>
          <p:nvPr>
            <p:ph type="body" idx="1"/>
          </p:nvPr>
        </p:nvSpPr>
        <p:spPr>
          <a:xfrm>
            <a:off x="874643" y="5023224"/>
            <a:ext cx="5852160" cy="4096250"/>
          </a:xfrm>
          <a:noFill/>
          <a:ln/>
        </p:spPr>
        <p:txBody>
          <a:bodyPr/>
          <a:lstStyle/>
          <a:p>
            <a:pPr eaLnBrk="1" hangingPunct="1"/>
            <a:r>
              <a:rPr lang="en-US" sz="1500" dirty="0"/>
              <a:t>Participants are allowed to select an approved brand of brown rice. Plain, whole grain brown rice that comes in a 14 to 16 oz bag or box is approved. Instant, quick or regular cooking are approved options.  </a:t>
            </a:r>
          </a:p>
          <a:p>
            <a:pPr eaLnBrk="1" hangingPunct="1"/>
            <a:endParaRPr lang="en-US" baseline="0" dirty="0"/>
          </a:p>
          <a:p>
            <a:pPr eaLnBrk="1" hangingPunct="1"/>
            <a:r>
              <a:rPr lang="en-US" dirty="0"/>
              <a:t>(Photo Credit:</a:t>
            </a:r>
            <a:r>
              <a:rPr lang="en-US" baseline="0" dirty="0"/>
              <a:t> </a:t>
            </a:r>
            <a:r>
              <a:rPr lang="en-US" dirty="0"/>
              <a:t>Brown Rice_Fotolia_16759871.jpg)</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 y="933450"/>
            <a:ext cx="6456363" cy="3632200"/>
          </a:xfrm>
        </p:spPr>
      </p:sp>
      <p:sp>
        <p:nvSpPr>
          <p:cNvPr id="3" name="Notes Placeholder 2"/>
          <p:cNvSpPr>
            <a:spLocks noGrp="1"/>
          </p:cNvSpPr>
          <p:nvPr>
            <p:ph type="body" idx="1"/>
          </p:nvPr>
        </p:nvSpPr>
        <p:spPr>
          <a:xfrm>
            <a:off x="731520" y="5279350"/>
            <a:ext cx="5852160" cy="3387964"/>
          </a:xfrm>
        </p:spPr>
        <p:txBody>
          <a:bodyPr/>
          <a:lstStyle/>
          <a:p>
            <a:r>
              <a:rPr lang="en-US" sz="1500" dirty="0"/>
              <a:t>The Minimum inventory requirement for brown rice is at least 2,  14 to 16 oz packages</a:t>
            </a:r>
            <a:r>
              <a:rPr lang="en-US" dirty="0"/>
              <a:t>.</a:t>
            </a:r>
          </a:p>
        </p:txBody>
      </p:sp>
      <p:sp>
        <p:nvSpPr>
          <p:cNvPr id="6" name="Slide Number Placeholder 5"/>
          <p:cNvSpPr>
            <a:spLocks noGrp="1"/>
          </p:cNvSpPr>
          <p:nvPr>
            <p:ph type="sldNum" sz="quarter" idx="12"/>
          </p:nvPr>
        </p:nvSpPr>
        <p:spPr/>
        <p:txBody>
          <a:bodyPr/>
          <a:lstStyle/>
          <a:p>
            <a:fld id="{F4D1ED0F-E1B7-4072-BEC1-039668071702}" type="slidenum">
              <a:rPr lang="en-US" smtClean="0"/>
              <a:t>82</a:t>
            </a:fld>
            <a:endParaRPr lang="en-US"/>
          </a:p>
        </p:txBody>
      </p:sp>
    </p:spTree>
    <p:extLst>
      <p:ext uri="{BB962C8B-B14F-4D97-AF65-F5344CB8AC3E}">
        <p14:creationId xmlns:p14="http://schemas.microsoft.com/office/powerpoint/2010/main" val="250326521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Rectangle 7"/>
          <p:cNvSpPr>
            <a:spLocks noGrp="1" noChangeArrowheads="1"/>
          </p:cNvSpPr>
          <p:nvPr>
            <p:ph type="sldNum" sz="quarter" idx="5"/>
          </p:nvPr>
        </p:nvSpPr>
        <p:spPr>
          <a:noFill/>
        </p:spPr>
        <p:txBody>
          <a:bodyPr/>
          <a:lstStyle/>
          <a:p>
            <a:fld id="{70EA42B8-FD49-4A59-8C84-F072BF9A40C3}" type="slidenum">
              <a:rPr lang="en-US" smtClean="0">
                <a:solidFill>
                  <a:prstClr val="black"/>
                </a:solidFill>
              </a:rPr>
              <a:pPr/>
              <a:t>83</a:t>
            </a:fld>
            <a:endParaRPr lang="en-US" dirty="0">
              <a:solidFill>
                <a:prstClr val="black"/>
              </a:solidFill>
            </a:endParaRPr>
          </a:p>
        </p:txBody>
      </p:sp>
      <p:sp>
        <p:nvSpPr>
          <p:cNvPr id="79876" name="Rectangle 2"/>
          <p:cNvSpPr>
            <a:spLocks noGrp="1" noRot="1" noChangeAspect="1" noChangeArrowheads="1" noTextEdit="1"/>
          </p:cNvSpPr>
          <p:nvPr>
            <p:ph type="sldImg"/>
          </p:nvPr>
        </p:nvSpPr>
        <p:spPr>
          <a:xfrm>
            <a:off x="547688" y="914400"/>
            <a:ext cx="6219825" cy="3500438"/>
          </a:xfrm>
          <a:ln/>
        </p:spPr>
      </p:sp>
      <p:sp>
        <p:nvSpPr>
          <p:cNvPr id="79877" name="Rectangle 3"/>
          <p:cNvSpPr>
            <a:spLocks noGrp="1" noChangeArrowheads="1"/>
          </p:cNvSpPr>
          <p:nvPr>
            <p:ph type="body" idx="1"/>
          </p:nvPr>
        </p:nvSpPr>
        <p:spPr>
          <a:xfrm>
            <a:off x="732514" y="5038964"/>
            <a:ext cx="5852160" cy="4320540"/>
          </a:xfrm>
          <a:noFill/>
          <a:ln/>
        </p:spPr>
        <p:txBody>
          <a:bodyPr/>
          <a:lstStyle/>
          <a:p>
            <a:pPr defTabSz="955586">
              <a:defRPr/>
            </a:pPr>
            <a:r>
              <a:rPr lang="en-US" sz="1500" dirty="0"/>
              <a:t>Like all other items in the whole grains category, participants are allowed to select an approved whole wheat pasta.</a:t>
            </a:r>
          </a:p>
          <a:p>
            <a:pPr defTabSz="955586">
              <a:defRPr/>
            </a:pPr>
            <a:endParaRPr lang="en-US" sz="1500" dirty="0"/>
          </a:p>
          <a:p>
            <a:pPr defTabSz="955586">
              <a:defRPr/>
            </a:pPr>
            <a:r>
              <a:rPr lang="en-US" sz="1500" dirty="0"/>
              <a:t>To be approved the pasta must:</a:t>
            </a:r>
          </a:p>
          <a:p>
            <a:pPr defTabSz="955586">
              <a:defRPr/>
            </a:pPr>
            <a:r>
              <a:rPr lang="en-US" sz="1500" dirty="0"/>
              <a:t>_ conform to the standard of identity</a:t>
            </a:r>
          </a:p>
          <a:p>
            <a:pPr defTabSz="955586">
              <a:defRPr/>
            </a:pPr>
            <a:r>
              <a:rPr lang="en-US" sz="1500" dirty="0"/>
              <a:t>_ have no added sugars, fats, oils or salt</a:t>
            </a:r>
          </a:p>
          <a:p>
            <a:pPr defTabSz="955586">
              <a:defRPr/>
            </a:pPr>
            <a:r>
              <a:rPr lang="en-US" sz="1500" dirty="0"/>
              <a:t>_ whole wheat flour or whole durum wheat flour must be the only flours listed on the ingredient list </a:t>
            </a:r>
          </a:p>
          <a:p>
            <a:pPr defTabSz="955586">
              <a:defRPr/>
            </a:pPr>
            <a:endParaRPr lang="en-US" sz="1500" dirty="0"/>
          </a:p>
          <a:p>
            <a:pPr defTabSz="955586">
              <a:defRPr/>
            </a:pPr>
            <a:r>
              <a:rPr lang="en-US" sz="1500" dirty="0"/>
              <a:t>Any shape pasta that meets the approved criteria is included. There is no minimum inventory requirement for whole wheat pasta.</a:t>
            </a:r>
          </a:p>
          <a:p>
            <a:pPr defTabSz="955586">
              <a:defRPr/>
            </a:pPr>
            <a:endParaRPr lang="en-US" baseline="0" dirty="0"/>
          </a:p>
          <a:p>
            <a:pPr defTabSz="955586">
              <a:defRPr/>
            </a:pPr>
            <a:r>
              <a:rPr lang="en-US" i="1" baseline="0" dirty="0"/>
              <a:t>Photo Credit: Whole wheat Pasta Spaghetti and Penne_Fotolia_92794316_Subscription_XXL.jpg</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Rectangle 7"/>
          <p:cNvSpPr>
            <a:spLocks noGrp="1" noChangeArrowheads="1"/>
          </p:cNvSpPr>
          <p:nvPr>
            <p:ph type="sldNum" sz="quarter" idx="5"/>
          </p:nvPr>
        </p:nvSpPr>
        <p:spPr>
          <a:noFill/>
        </p:spPr>
        <p:txBody>
          <a:bodyPr/>
          <a:lstStyle/>
          <a:p>
            <a:fld id="{4A09805C-29B7-413F-92A7-C978CD16C165}" type="slidenum">
              <a:rPr lang="en-US" smtClean="0">
                <a:solidFill>
                  <a:prstClr val="black"/>
                </a:solidFill>
              </a:rPr>
              <a:pPr/>
              <a:t>84</a:t>
            </a:fld>
            <a:endParaRPr lang="en-US" dirty="0">
              <a:solidFill>
                <a:prstClr val="black"/>
              </a:solidFill>
            </a:endParaRPr>
          </a:p>
        </p:txBody>
      </p:sp>
      <p:sp>
        <p:nvSpPr>
          <p:cNvPr id="78852" name="Rectangle 2"/>
          <p:cNvSpPr>
            <a:spLocks noGrp="1" noRot="1" noChangeAspect="1" noChangeArrowheads="1" noTextEdit="1"/>
          </p:cNvSpPr>
          <p:nvPr>
            <p:ph type="sldImg"/>
          </p:nvPr>
        </p:nvSpPr>
        <p:spPr>
          <a:xfrm>
            <a:off x="325438" y="939800"/>
            <a:ext cx="6664325" cy="3749675"/>
          </a:xfrm>
          <a:ln/>
        </p:spPr>
      </p:sp>
      <p:sp>
        <p:nvSpPr>
          <p:cNvPr id="78853" name="Rectangle 3"/>
          <p:cNvSpPr>
            <a:spLocks noGrp="1" noChangeArrowheads="1"/>
          </p:cNvSpPr>
          <p:nvPr>
            <p:ph type="body" idx="1"/>
          </p:nvPr>
        </p:nvSpPr>
        <p:spPr>
          <a:xfrm>
            <a:off x="874643" y="5023224"/>
            <a:ext cx="5852160" cy="4096250"/>
          </a:xfrm>
          <a:noFill/>
          <a:ln/>
        </p:spPr>
        <p:txBody>
          <a:bodyPr/>
          <a:lstStyle/>
          <a:p>
            <a:pPr eaLnBrk="1" hangingPunct="1"/>
            <a:r>
              <a:rPr lang="en-US" sz="1500" dirty="0"/>
              <a:t>Participants are allowed to select an approved brand of whole grain barley/Bulgur or Oats. Plain, whole grain barley/Bulgur or Oats that comes in a 14 to 16 oz bag or box is be approved. Instant, quick or regular cooking are approved options.  </a:t>
            </a:r>
          </a:p>
          <a:p>
            <a:pPr eaLnBrk="1" hangingPunct="1"/>
            <a:endParaRPr lang="en-US" baseline="0" dirty="0"/>
          </a:p>
          <a:p>
            <a:pPr eaLnBrk="1" hangingPunct="1"/>
            <a:r>
              <a:rPr lang="en-US" i="1" dirty="0"/>
              <a:t>Photo Credit:</a:t>
            </a:r>
            <a:r>
              <a:rPr lang="en-US" i="1" baseline="0" dirty="0"/>
              <a:t> DCFW Graphic Artist</a:t>
            </a:r>
            <a:endParaRPr lang="en-US" i="1" dirty="0"/>
          </a:p>
        </p:txBody>
      </p:sp>
    </p:spTree>
    <p:extLst>
      <p:ext uri="{BB962C8B-B14F-4D97-AF65-F5344CB8AC3E}">
        <p14:creationId xmlns:p14="http://schemas.microsoft.com/office/powerpoint/2010/main" val="298741694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Rectangle 7"/>
          <p:cNvSpPr>
            <a:spLocks noGrp="1" noChangeArrowheads="1"/>
          </p:cNvSpPr>
          <p:nvPr>
            <p:ph type="sldNum" sz="quarter" idx="5"/>
          </p:nvPr>
        </p:nvSpPr>
        <p:spPr>
          <a:noFill/>
        </p:spPr>
        <p:txBody>
          <a:bodyPr/>
          <a:lstStyle/>
          <a:p>
            <a:fld id="{B16BF6B6-FA66-438A-910E-71C1460FBCFE}" type="slidenum">
              <a:rPr lang="en-US" smtClean="0">
                <a:solidFill>
                  <a:prstClr val="black"/>
                </a:solidFill>
              </a:rPr>
              <a:pPr/>
              <a:t>85</a:t>
            </a:fld>
            <a:endParaRPr lang="en-US" dirty="0">
              <a:solidFill>
                <a:prstClr val="black"/>
              </a:solidFill>
            </a:endParaRPr>
          </a:p>
        </p:txBody>
      </p:sp>
      <p:sp>
        <p:nvSpPr>
          <p:cNvPr id="76804" name="Rectangle 2"/>
          <p:cNvSpPr>
            <a:spLocks noGrp="1" noRot="1" noChangeAspect="1" noChangeArrowheads="1" noTextEdit="1"/>
          </p:cNvSpPr>
          <p:nvPr>
            <p:ph type="sldImg"/>
          </p:nvPr>
        </p:nvSpPr>
        <p:spPr>
          <a:xfrm>
            <a:off x="457200" y="609600"/>
            <a:ext cx="6348413" cy="3571875"/>
          </a:xfrm>
          <a:ln/>
        </p:spPr>
      </p:sp>
      <p:sp>
        <p:nvSpPr>
          <p:cNvPr id="76805" name="Rectangle 3"/>
          <p:cNvSpPr>
            <a:spLocks noGrp="1" noChangeArrowheads="1"/>
          </p:cNvSpPr>
          <p:nvPr>
            <p:ph type="body" idx="1"/>
          </p:nvPr>
        </p:nvSpPr>
        <p:spPr>
          <a:xfrm>
            <a:off x="731520" y="4800600"/>
            <a:ext cx="5852160" cy="4320540"/>
          </a:xfrm>
          <a:noFill/>
          <a:ln/>
        </p:spPr>
        <p:txBody>
          <a:bodyPr/>
          <a:lstStyle/>
          <a:p>
            <a:pPr defTabSz="914266">
              <a:defRPr/>
            </a:pPr>
            <a:r>
              <a:rPr lang="en-US" sz="1500" dirty="0"/>
              <a:t>The unit of measure for whole grains is OZ which is equivalent to one ounce of whole grain of choice. Women and children participants are prescribed up to  32 oz ounces of whole grains and can purchase a combination of items from the whole grain category. The subcategory for whole grains default in the food prescription in Crossroads allows participants a choice of brown rice, corn or whole wheat tortillas, bread and pasta when shopping. </a:t>
            </a:r>
          </a:p>
          <a:p>
            <a:pPr defTabSz="914266">
              <a:defRPr/>
            </a:pPr>
            <a:endParaRPr lang="en-US" sz="1500" dirty="0"/>
          </a:p>
          <a:p>
            <a:pPr defTabSz="914266">
              <a:defRPr/>
            </a:pPr>
            <a:r>
              <a:rPr lang="en-US" sz="1500" dirty="0"/>
              <a:t>Participants will make this choice at the store not in the agency. </a:t>
            </a:r>
          </a:p>
          <a:p>
            <a:pPr defTabSz="914266">
              <a:defRPr/>
            </a:pPr>
            <a:endParaRPr lang="en-US" sz="1500" dirty="0"/>
          </a:p>
          <a:p>
            <a:pPr defTabSz="914266">
              <a:defRPr/>
            </a:pPr>
            <a:r>
              <a:rPr lang="en-US" sz="1500" dirty="0"/>
              <a:t>In this example, a family can purchase up to 80 oz of whole grains during their month to spend. Mom makes 5 trips to the grocery store and chooses one of each whole grain to equal 80 total ounces of whole grain. </a:t>
            </a:r>
          </a:p>
          <a:p>
            <a:pPr defTabSz="914266">
              <a:defRPr/>
            </a:pPr>
            <a:endParaRPr lang="en-US" sz="1500" dirty="0"/>
          </a:p>
          <a:p>
            <a:pPr eaLnBrk="1" hangingPunct="1"/>
            <a:r>
              <a:rPr lang="en-US" i="1" dirty="0"/>
              <a:t>Photo credit: DCFW Graphic Artist</a:t>
            </a:r>
          </a:p>
          <a:p>
            <a:pPr eaLnBrk="1" hangingPunct="1"/>
            <a:endParaRPr lang="en-US" dirty="0"/>
          </a:p>
          <a:p>
            <a:pPr eaLnBrk="1" hangingPunct="1"/>
            <a:endParaRPr lang="en-US" baseline="0" dirty="0"/>
          </a:p>
          <a:p>
            <a:pPr eaLnBrk="1" hangingPunct="1"/>
            <a:endParaRPr lang="en-US" dirty="0"/>
          </a:p>
        </p:txBody>
      </p:sp>
    </p:spTree>
    <p:extLst>
      <p:ext uri="{BB962C8B-B14F-4D97-AF65-F5344CB8AC3E}">
        <p14:creationId xmlns:p14="http://schemas.microsoft.com/office/powerpoint/2010/main" val="362917462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7"/>
          <p:cNvSpPr>
            <a:spLocks noGrp="1" noChangeArrowheads="1"/>
          </p:cNvSpPr>
          <p:nvPr>
            <p:ph type="sldNum" sz="quarter" idx="5"/>
          </p:nvPr>
        </p:nvSpPr>
        <p:spPr>
          <a:noFill/>
        </p:spPr>
        <p:txBody>
          <a:bodyPr/>
          <a:lstStyle/>
          <a:p>
            <a:fld id="{16064B2C-DE32-45F8-ACC0-8CAE1875816A}" type="slidenum">
              <a:rPr lang="en-US" smtClean="0">
                <a:solidFill>
                  <a:prstClr val="black"/>
                </a:solidFill>
              </a:rPr>
              <a:pPr/>
              <a:t>86</a:t>
            </a:fld>
            <a:endParaRPr lang="en-US" dirty="0">
              <a:solidFill>
                <a:prstClr val="black"/>
              </a:solidFill>
            </a:endParaRPr>
          </a:p>
        </p:txBody>
      </p:sp>
      <p:sp>
        <p:nvSpPr>
          <p:cNvPr id="65540" name="Rectangle 2"/>
          <p:cNvSpPr>
            <a:spLocks noGrp="1" noRot="1" noChangeAspect="1" noChangeArrowheads="1" noTextEdit="1"/>
          </p:cNvSpPr>
          <p:nvPr>
            <p:ph type="sldImg"/>
          </p:nvPr>
        </p:nvSpPr>
        <p:spPr>
          <a:xfrm>
            <a:off x="457200" y="838200"/>
            <a:ext cx="6372225" cy="3584575"/>
          </a:xfrm>
          <a:ln/>
        </p:spPr>
      </p:sp>
      <p:sp>
        <p:nvSpPr>
          <p:cNvPr id="65541" name="Rectangle 3"/>
          <p:cNvSpPr>
            <a:spLocks noGrp="1" noChangeArrowheads="1"/>
          </p:cNvSpPr>
          <p:nvPr>
            <p:ph type="body" idx="1"/>
          </p:nvPr>
        </p:nvSpPr>
        <p:spPr>
          <a:xfrm>
            <a:off x="731520" y="5038964"/>
            <a:ext cx="5852160" cy="4320540"/>
          </a:xfrm>
          <a:noFill/>
          <a:ln/>
        </p:spPr>
        <p:txBody>
          <a:bodyPr/>
          <a:lstStyle/>
          <a:p>
            <a:pPr eaLnBrk="1" hangingPunct="1"/>
            <a:r>
              <a:rPr lang="en-US" sz="1500" b="0" i="0" dirty="0"/>
              <a:t>Participants are allowed to select an approved brand of chicken eggs in one-dozen size container when included in their food benefits. Participants are no longer required to purchase the least expensive brand of eggs.</a:t>
            </a:r>
          </a:p>
          <a:p>
            <a:pPr eaLnBrk="1" hangingPunct="1"/>
            <a:endParaRPr lang="en-US" b="1" i="1" dirty="0"/>
          </a:p>
          <a:p>
            <a:pPr eaLnBrk="1" hangingPunct="1"/>
            <a:r>
              <a:rPr lang="en-US" b="0" i="1" dirty="0"/>
              <a:t>Photo</a:t>
            </a:r>
            <a:r>
              <a:rPr lang="en-US" b="0" i="1" baseline="0" dirty="0"/>
              <a:t> Credit: Eggs2_Fotolia_22337316.jpg</a:t>
            </a:r>
            <a:endParaRPr lang="en-US" b="0" i="1"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7"/>
          <p:cNvSpPr>
            <a:spLocks noGrp="1" noChangeArrowheads="1"/>
          </p:cNvSpPr>
          <p:nvPr>
            <p:ph type="sldNum" sz="quarter" idx="5"/>
          </p:nvPr>
        </p:nvSpPr>
        <p:spPr>
          <a:noFill/>
        </p:spPr>
        <p:txBody>
          <a:bodyPr/>
          <a:lstStyle/>
          <a:p>
            <a:fld id="{223057B5-B879-4E08-AB9A-EC41B61BE9B9}" type="slidenum">
              <a:rPr lang="en-US" smtClean="0">
                <a:solidFill>
                  <a:prstClr val="black"/>
                </a:solidFill>
              </a:rPr>
              <a:pPr/>
              <a:t>87</a:t>
            </a:fld>
            <a:endParaRPr lang="en-US" dirty="0">
              <a:solidFill>
                <a:prstClr val="black"/>
              </a:solidFill>
            </a:endParaRPr>
          </a:p>
        </p:txBody>
      </p:sp>
      <p:sp>
        <p:nvSpPr>
          <p:cNvPr id="66564" name="Rectangle 2"/>
          <p:cNvSpPr>
            <a:spLocks noGrp="1" noRot="1" noChangeAspect="1" noChangeArrowheads="1" noTextEdit="1"/>
          </p:cNvSpPr>
          <p:nvPr>
            <p:ph type="sldImg"/>
          </p:nvPr>
        </p:nvSpPr>
        <p:spPr>
          <a:xfrm>
            <a:off x="314325" y="763588"/>
            <a:ext cx="6686550" cy="3762375"/>
          </a:xfrm>
          <a:ln/>
        </p:spPr>
      </p:sp>
      <p:sp>
        <p:nvSpPr>
          <p:cNvPr id="66565" name="Rectangle 3"/>
          <p:cNvSpPr>
            <a:spLocks noGrp="1" noChangeArrowheads="1"/>
          </p:cNvSpPr>
          <p:nvPr>
            <p:ph type="body" idx="1"/>
          </p:nvPr>
        </p:nvSpPr>
        <p:spPr>
          <a:xfrm>
            <a:off x="731520" y="5075286"/>
            <a:ext cx="5852160" cy="4320540"/>
          </a:xfrm>
          <a:noFill/>
          <a:ln/>
        </p:spPr>
        <p:txBody>
          <a:bodyPr/>
          <a:lstStyle/>
          <a:p>
            <a:pPr eaLnBrk="1" hangingPunct="1"/>
            <a:r>
              <a:rPr lang="en-US" sz="1500" dirty="0"/>
              <a:t>There is a minimum inventory requirement for eggs</a:t>
            </a:r>
          </a:p>
          <a:p>
            <a:pPr eaLnBrk="1" hangingPunct="1"/>
            <a:endParaRPr lang="en-US" sz="1500" dirty="0"/>
          </a:p>
          <a:p>
            <a:pPr marL="177845" indent="-177845">
              <a:buFont typeface="Arial" panose="020B0604020202020204" pitchFamily="34" charset="0"/>
              <a:buChar char="•"/>
            </a:pPr>
            <a:r>
              <a:rPr lang="en-US" sz="1500" dirty="0"/>
              <a:t>There must be at least two, one-dozen size containers of grade A, large white chicken eggs.</a:t>
            </a:r>
          </a:p>
          <a:p>
            <a:pPr eaLnBrk="1" hangingPunct="1"/>
            <a:endParaRPr lang="en-US" dirty="0"/>
          </a:p>
          <a:p>
            <a:pPr eaLnBrk="1" hangingPunct="1"/>
            <a:endParaRPr lang="en-US"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7"/>
          <p:cNvSpPr>
            <a:spLocks noGrp="1" noChangeArrowheads="1"/>
          </p:cNvSpPr>
          <p:nvPr>
            <p:ph type="sldNum" sz="quarter" idx="5"/>
          </p:nvPr>
        </p:nvSpPr>
        <p:spPr>
          <a:noFill/>
        </p:spPr>
        <p:txBody>
          <a:bodyPr/>
          <a:lstStyle/>
          <a:p>
            <a:fld id="{F8170A71-4230-446E-ACC7-01D1A47A48DB}" type="slidenum">
              <a:rPr lang="en-US" smtClean="0">
                <a:solidFill>
                  <a:prstClr val="black"/>
                </a:solidFill>
              </a:rPr>
              <a:pPr/>
              <a:t>88</a:t>
            </a:fld>
            <a:endParaRPr lang="en-US" dirty="0">
              <a:solidFill>
                <a:prstClr val="black"/>
              </a:solidFill>
            </a:endParaRPr>
          </a:p>
        </p:txBody>
      </p:sp>
      <p:sp>
        <p:nvSpPr>
          <p:cNvPr id="83972" name="Rectangle 2"/>
          <p:cNvSpPr>
            <a:spLocks noGrp="1" noRot="1" noChangeAspect="1" noChangeArrowheads="1" noTextEdit="1"/>
          </p:cNvSpPr>
          <p:nvPr>
            <p:ph type="sldImg"/>
          </p:nvPr>
        </p:nvSpPr>
        <p:spPr>
          <a:xfrm>
            <a:off x="338138" y="762000"/>
            <a:ext cx="6638925" cy="3735388"/>
          </a:xfrm>
          <a:ln/>
        </p:spPr>
      </p:sp>
      <p:sp>
        <p:nvSpPr>
          <p:cNvPr id="83973" name="Rectangle 3"/>
          <p:cNvSpPr>
            <a:spLocks noGrp="1" noChangeArrowheads="1"/>
          </p:cNvSpPr>
          <p:nvPr>
            <p:ph type="body" idx="1"/>
          </p:nvPr>
        </p:nvSpPr>
        <p:spPr>
          <a:xfrm>
            <a:off x="731520" y="5280660"/>
            <a:ext cx="5852160" cy="4320540"/>
          </a:xfrm>
          <a:noFill/>
          <a:ln/>
        </p:spPr>
        <p:txBody>
          <a:bodyPr/>
          <a:lstStyle/>
          <a:p>
            <a:pPr eaLnBrk="1" hangingPunct="1"/>
            <a:r>
              <a:rPr lang="en-US" sz="1500" dirty="0"/>
              <a:t>Dry and canned beans, peas and lentils continue to be approved. </a:t>
            </a:r>
          </a:p>
          <a:p>
            <a:pPr eaLnBrk="1" hangingPunct="1"/>
            <a:endParaRPr lang="en-US" sz="1500" dirty="0"/>
          </a:p>
          <a:p>
            <a:pPr eaLnBrk="1" hangingPunct="1"/>
            <a:r>
              <a:rPr lang="en-US" sz="1500" dirty="0"/>
              <a:t>Both types must be plain, unseasoned mature beans, peas, and lentils. Organic is an allowable option.</a:t>
            </a:r>
          </a:p>
          <a:p>
            <a:pPr eaLnBrk="1" hangingPunct="1"/>
            <a:endParaRPr lang="en-US" sz="1500" dirty="0"/>
          </a:p>
          <a:p>
            <a:pPr eaLnBrk="1" hangingPunct="1"/>
            <a:r>
              <a:rPr lang="en-US" sz="1500" dirty="0"/>
              <a:t>Please note that frozen mature beans, peas, and lentils are not approved as a </a:t>
            </a:r>
            <a:r>
              <a:rPr lang="en-US" sz="1500" b="1" dirty="0"/>
              <a:t>legume</a:t>
            </a:r>
            <a:r>
              <a:rPr lang="en-US" sz="1500" dirty="0"/>
              <a:t>; however, frozen varieties are approved when using the cash-value benefit for redemption.</a:t>
            </a:r>
          </a:p>
          <a:p>
            <a:pPr eaLnBrk="1" hangingPunct="1"/>
            <a:endParaRPr lang="en-US" dirty="0"/>
          </a:p>
          <a:p>
            <a:pPr eaLnBrk="1" hangingPunct="1"/>
            <a:endParaRPr lang="en-US" baseline="0" dirty="0"/>
          </a:p>
          <a:p>
            <a:pPr eaLnBrk="1" hangingPunct="1"/>
            <a:r>
              <a:rPr lang="en-US" i="1" baseline="0" dirty="0"/>
              <a:t>Photo Credit: Vegetables on Wooden Spoon on white background_ Fotolia_77226525_Subscription_XXL.jpg</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6075" y="755650"/>
            <a:ext cx="6621463" cy="3725863"/>
          </a:xfrm>
        </p:spPr>
      </p:sp>
      <p:sp>
        <p:nvSpPr>
          <p:cNvPr id="3" name="Notes Placeholder 2"/>
          <p:cNvSpPr>
            <a:spLocks noGrp="1"/>
          </p:cNvSpPr>
          <p:nvPr>
            <p:ph type="body" idx="1"/>
          </p:nvPr>
        </p:nvSpPr>
        <p:spPr>
          <a:xfrm>
            <a:off x="795130" y="5115393"/>
            <a:ext cx="5852160" cy="4320540"/>
          </a:xfrm>
        </p:spPr>
        <p:txBody>
          <a:bodyPr/>
          <a:lstStyle/>
          <a:p>
            <a:r>
              <a:rPr lang="en-US" sz="1500" dirty="0"/>
              <a:t>Again, only mature beans, peas and lentils, canned and dry are approved.  Example of mature beans, peas and lentils are listed on the slide. </a:t>
            </a:r>
          </a:p>
          <a:p>
            <a:endParaRPr lang="en-US" sz="1500" dirty="0"/>
          </a:p>
          <a:p>
            <a:r>
              <a:rPr lang="en-US" sz="1500" dirty="0"/>
              <a:t>Please note that green beans and peas are not mature beans and peas; therefore, they are not allowed as a legume.</a:t>
            </a:r>
          </a:p>
          <a:p>
            <a:endParaRPr lang="en-US" sz="1500" dirty="0"/>
          </a:p>
          <a:p>
            <a:r>
              <a:rPr lang="en-US" sz="1500" dirty="0"/>
              <a:t>There are, however, varieties of green beans and peas which are allowed to be purchased using the cash value benefit.  We will talk more about what is approved cash value benefits later in the presentation, but for now this list may provide some clarity.</a:t>
            </a:r>
          </a:p>
          <a:p>
            <a:pPr eaLnBrk="1" hangingPunct="1"/>
            <a:endParaRPr lang="en-US" dirty="0"/>
          </a:p>
        </p:txBody>
      </p:sp>
      <p:sp>
        <p:nvSpPr>
          <p:cNvPr id="5" name="Slide Number Placeholder 4"/>
          <p:cNvSpPr>
            <a:spLocks noGrp="1"/>
          </p:cNvSpPr>
          <p:nvPr>
            <p:ph type="sldNum" sz="quarter" idx="11"/>
          </p:nvPr>
        </p:nvSpPr>
        <p:spPr/>
        <p:txBody>
          <a:bodyPr/>
          <a:lstStyle/>
          <a:p>
            <a:fld id="{F4D1ED0F-E1B7-4072-BEC1-039668071702}" type="slidenum">
              <a:rPr lang="en-US" smtClean="0"/>
              <a:t>89</a:t>
            </a:fld>
            <a:endParaRPr lang="en-US"/>
          </a:p>
        </p:txBody>
      </p:sp>
    </p:spTree>
    <p:extLst>
      <p:ext uri="{BB962C8B-B14F-4D97-AF65-F5344CB8AC3E}">
        <p14:creationId xmlns:p14="http://schemas.microsoft.com/office/powerpoint/2010/main" val="864402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5727" y="4560570"/>
            <a:ext cx="6463747" cy="2068830"/>
          </a:xfrm>
        </p:spPr>
        <p:txBody>
          <a:bodyPr/>
          <a:lstStyle/>
          <a:p>
            <a:pPr marL="0" indent="0" algn="just">
              <a:buFont typeface="Arial" panose="020B0604020202020204" pitchFamily="34" charset="0"/>
              <a:buNone/>
            </a:pPr>
            <a:r>
              <a:rPr lang="en-US" dirty="0"/>
              <a:t>Local Agency staff will also:</a:t>
            </a:r>
          </a:p>
          <a:p>
            <a:pPr marL="296408" indent="-296408" algn="just">
              <a:buFont typeface="Arial" panose="020B0604020202020204" pitchFamily="34" charset="0"/>
              <a:buChar char="•"/>
            </a:pPr>
            <a:r>
              <a:rPr lang="en-US" dirty="0"/>
              <a:t>Inform Vendor of Vendor ID number </a:t>
            </a:r>
          </a:p>
          <a:p>
            <a:pPr marL="296408" indent="-296408" algn="just">
              <a:buFont typeface="Arial" panose="020B0604020202020204" pitchFamily="34" charset="0"/>
              <a:buChar char="•"/>
            </a:pPr>
            <a:r>
              <a:rPr lang="en-US" dirty="0"/>
              <a:t>Provide a supply of NC WIC Transaction Guides and</a:t>
            </a:r>
          </a:p>
          <a:p>
            <a:pPr marL="296408" indent="-296408" algn="just">
              <a:buFont typeface="Arial" panose="020B0604020202020204" pitchFamily="34" charset="0"/>
              <a:buChar char="•"/>
            </a:pPr>
            <a:r>
              <a:rPr lang="en-US" dirty="0"/>
              <a:t>Address any questions from vendor</a:t>
            </a:r>
          </a:p>
          <a:p>
            <a:endParaRPr lang="en-US" dirty="0"/>
          </a:p>
        </p:txBody>
      </p:sp>
      <p:sp>
        <p:nvSpPr>
          <p:cNvPr id="4" name="Slide Number Placeholder 3"/>
          <p:cNvSpPr>
            <a:spLocks noGrp="1"/>
          </p:cNvSpPr>
          <p:nvPr>
            <p:ph type="sldNum" sz="quarter" idx="5"/>
          </p:nvPr>
        </p:nvSpPr>
        <p:spPr/>
        <p:txBody>
          <a:bodyPr/>
          <a:lstStyle/>
          <a:p>
            <a:fld id="{B045B7DE-1198-4F2F-B574-CA8CAE341642}" type="slidenum">
              <a:rPr lang="en-US" smtClean="0"/>
              <a:pPr/>
              <a:t>9</a:t>
            </a:fld>
            <a:endParaRPr lang="en-US" dirty="0"/>
          </a:p>
        </p:txBody>
      </p:sp>
    </p:spTree>
    <p:extLst>
      <p:ext uri="{BB962C8B-B14F-4D97-AF65-F5344CB8AC3E}">
        <p14:creationId xmlns:p14="http://schemas.microsoft.com/office/powerpoint/2010/main" val="300532524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7"/>
          <p:cNvSpPr>
            <a:spLocks noGrp="1" noChangeArrowheads="1"/>
          </p:cNvSpPr>
          <p:nvPr>
            <p:ph type="sldNum" sz="quarter" idx="5"/>
          </p:nvPr>
        </p:nvSpPr>
        <p:spPr>
          <a:noFill/>
        </p:spPr>
        <p:txBody>
          <a:bodyPr/>
          <a:lstStyle/>
          <a:p>
            <a:fld id="{C0A1F86F-76FD-4518-ADFE-DD0E3B4B03DC}" type="slidenum">
              <a:rPr lang="en-US" smtClean="0">
                <a:solidFill>
                  <a:prstClr val="black"/>
                </a:solidFill>
              </a:rPr>
              <a:pPr/>
              <a:t>90</a:t>
            </a:fld>
            <a:endParaRPr lang="en-US" dirty="0">
              <a:solidFill>
                <a:prstClr val="black"/>
              </a:solidFill>
            </a:endParaRPr>
          </a:p>
        </p:txBody>
      </p:sp>
      <p:sp>
        <p:nvSpPr>
          <p:cNvPr id="84996" name="Rectangle 2"/>
          <p:cNvSpPr>
            <a:spLocks noGrp="1" noRot="1" noChangeAspect="1" noChangeArrowheads="1" noTextEdit="1"/>
          </p:cNvSpPr>
          <p:nvPr>
            <p:ph type="sldImg"/>
          </p:nvPr>
        </p:nvSpPr>
        <p:spPr>
          <a:xfrm>
            <a:off x="515938" y="914400"/>
            <a:ext cx="6283325" cy="3535363"/>
          </a:xfrm>
          <a:ln/>
        </p:spPr>
      </p:sp>
      <p:sp>
        <p:nvSpPr>
          <p:cNvPr id="84997" name="Rectangle 3"/>
          <p:cNvSpPr>
            <a:spLocks noGrp="1" noChangeArrowheads="1"/>
          </p:cNvSpPr>
          <p:nvPr>
            <p:ph type="body" idx="1"/>
          </p:nvPr>
        </p:nvSpPr>
        <p:spPr>
          <a:xfrm>
            <a:off x="731520" y="5063179"/>
            <a:ext cx="5852160" cy="4320540"/>
          </a:xfrm>
          <a:noFill/>
          <a:ln/>
        </p:spPr>
        <p:txBody>
          <a:bodyPr/>
          <a:lstStyle/>
          <a:p>
            <a:pPr eaLnBrk="1" hangingPunct="1"/>
            <a:r>
              <a:rPr lang="en-US" sz="1500" dirty="0"/>
              <a:t>There is a minimum inventory requirement for dry beans, peas and lentils, BUT not for canned.</a:t>
            </a:r>
          </a:p>
          <a:p>
            <a:pPr eaLnBrk="1" hangingPunct="1"/>
            <a:endParaRPr lang="en-US" sz="1500" dirty="0"/>
          </a:p>
          <a:p>
            <a:pPr defTabSz="948507">
              <a:defRPr/>
            </a:pPr>
            <a:r>
              <a:rPr lang="en-US" sz="1500" dirty="0"/>
              <a:t>Only one (1) approved type of beans, peas or lentils is required, and there must be at least two (2) one-pound packages.  </a:t>
            </a:r>
          </a:p>
          <a:p>
            <a:pPr eaLnBrk="1" hangingPunct="1"/>
            <a:endParaRPr lang="en-US" sz="1500" dirty="0"/>
          </a:p>
          <a:p>
            <a:pPr eaLnBrk="1" hangingPunct="1"/>
            <a:r>
              <a:rPr lang="en-US" sz="1500" dirty="0"/>
              <a:t>Canned green beans and peas are </a:t>
            </a:r>
            <a:r>
              <a:rPr lang="en-US" sz="1500" b="1" dirty="0"/>
              <a:t>NOT</a:t>
            </a:r>
            <a:r>
              <a:rPr lang="en-US" sz="1500" dirty="0"/>
              <a:t> dry beans or peas and </a:t>
            </a:r>
            <a:r>
              <a:rPr lang="en-US" sz="1500" b="1" dirty="0"/>
              <a:t>CANNOT</a:t>
            </a:r>
            <a:r>
              <a:rPr lang="en-US" sz="1500" dirty="0"/>
              <a:t> be counted for minimum inventory in this category.</a:t>
            </a:r>
          </a:p>
          <a:p>
            <a:pPr eaLnBrk="1" hangingPunct="1"/>
            <a:endParaRPr lang="en-US" sz="1500" dirty="0"/>
          </a:p>
          <a:p>
            <a:pPr eaLnBrk="1" hangingPunct="1"/>
            <a:r>
              <a:rPr lang="en-US" sz="1500" dirty="0"/>
              <a:t>Also,  frozen mature legumes cannot be counted for minimum inventory. </a:t>
            </a:r>
          </a:p>
          <a:p>
            <a:pPr eaLnBrk="1" hangingPunct="1"/>
            <a:endParaRPr lang="en-US" dirty="0"/>
          </a:p>
          <a:p>
            <a:pPr eaLnBrk="1" hangingPunct="1"/>
            <a:endParaRPr lang="en-US"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7"/>
          <p:cNvSpPr>
            <a:spLocks noGrp="1" noChangeArrowheads="1"/>
          </p:cNvSpPr>
          <p:nvPr>
            <p:ph type="sldNum" sz="quarter" idx="5"/>
          </p:nvPr>
        </p:nvSpPr>
        <p:spPr>
          <a:noFill/>
        </p:spPr>
        <p:txBody>
          <a:bodyPr/>
          <a:lstStyle/>
          <a:p>
            <a:fld id="{88CA63E9-3C6F-4251-84DE-BC19B282ECBA}" type="slidenum">
              <a:rPr lang="en-US" smtClean="0">
                <a:solidFill>
                  <a:prstClr val="black"/>
                </a:solidFill>
              </a:rPr>
              <a:pPr/>
              <a:t>91</a:t>
            </a:fld>
            <a:endParaRPr lang="en-US" dirty="0">
              <a:solidFill>
                <a:prstClr val="black"/>
              </a:solidFill>
            </a:endParaRPr>
          </a:p>
        </p:txBody>
      </p:sp>
      <p:sp>
        <p:nvSpPr>
          <p:cNvPr id="87044" name="Rectangle 2"/>
          <p:cNvSpPr>
            <a:spLocks noGrp="1" noRot="1" noChangeAspect="1" noChangeArrowheads="1" noTextEdit="1"/>
          </p:cNvSpPr>
          <p:nvPr>
            <p:ph type="sldImg"/>
          </p:nvPr>
        </p:nvSpPr>
        <p:spPr>
          <a:xfrm>
            <a:off x="360363" y="914400"/>
            <a:ext cx="6516687" cy="3667125"/>
          </a:xfrm>
          <a:ln/>
        </p:spPr>
      </p:sp>
      <p:sp>
        <p:nvSpPr>
          <p:cNvPr id="87045" name="Rectangle 3"/>
          <p:cNvSpPr>
            <a:spLocks noGrp="1" noChangeArrowheads="1"/>
          </p:cNvSpPr>
          <p:nvPr>
            <p:ph type="body" idx="1"/>
          </p:nvPr>
        </p:nvSpPr>
        <p:spPr>
          <a:xfrm>
            <a:off x="697268" y="5278994"/>
            <a:ext cx="5852160" cy="4320540"/>
          </a:xfrm>
          <a:noFill/>
          <a:ln/>
        </p:spPr>
        <p:txBody>
          <a:bodyPr/>
          <a:lstStyle/>
          <a:p>
            <a:pPr eaLnBrk="1" hangingPunct="1"/>
            <a:r>
              <a:rPr lang="en-US" sz="1500" dirty="0"/>
              <a:t>Peanut butter is approved in the 16 to 18 ounce container. A variety of types of peanut butter are available. </a:t>
            </a:r>
          </a:p>
          <a:p>
            <a:pPr eaLnBrk="1" hangingPunct="1"/>
            <a:endParaRPr lang="en-US" dirty="0"/>
          </a:p>
          <a:p>
            <a:pPr eaLnBrk="1" hangingPunct="1"/>
            <a:r>
              <a:rPr lang="en-US" i="1" dirty="0"/>
              <a:t>Photo Credit: An open Jar of Peanut Butter with Spoon_Fotolia_40556509_Subscription_XL.jpg</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7"/>
          <p:cNvSpPr>
            <a:spLocks noGrp="1" noChangeArrowheads="1"/>
          </p:cNvSpPr>
          <p:nvPr>
            <p:ph type="sldNum" sz="quarter" idx="5"/>
          </p:nvPr>
        </p:nvSpPr>
        <p:spPr>
          <a:noFill/>
        </p:spPr>
        <p:txBody>
          <a:bodyPr/>
          <a:lstStyle/>
          <a:p>
            <a:fld id="{0A323584-E6D6-4F16-913D-FBF0C7103A5A}" type="slidenum">
              <a:rPr lang="en-US" smtClean="0">
                <a:solidFill>
                  <a:prstClr val="black"/>
                </a:solidFill>
              </a:rPr>
              <a:pPr/>
              <a:t>92</a:t>
            </a:fld>
            <a:endParaRPr lang="en-US" dirty="0">
              <a:solidFill>
                <a:prstClr val="black"/>
              </a:solidFill>
            </a:endParaRPr>
          </a:p>
        </p:txBody>
      </p:sp>
      <p:sp>
        <p:nvSpPr>
          <p:cNvPr id="88068" name="Rectangle 2"/>
          <p:cNvSpPr>
            <a:spLocks noGrp="1" noRot="1" noChangeAspect="1" noChangeArrowheads="1" noTextEdit="1"/>
          </p:cNvSpPr>
          <p:nvPr>
            <p:ph type="sldImg"/>
          </p:nvPr>
        </p:nvSpPr>
        <p:spPr>
          <a:xfrm>
            <a:off x="473075" y="762000"/>
            <a:ext cx="6369050" cy="3582988"/>
          </a:xfrm>
          <a:ln/>
        </p:spPr>
      </p:sp>
      <p:sp>
        <p:nvSpPr>
          <p:cNvPr id="88069" name="Rectangle 3"/>
          <p:cNvSpPr>
            <a:spLocks noGrp="1" noChangeArrowheads="1"/>
          </p:cNvSpPr>
          <p:nvPr>
            <p:ph type="body" idx="1"/>
          </p:nvPr>
        </p:nvSpPr>
        <p:spPr>
          <a:xfrm>
            <a:off x="731520" y="4879298"/>
            <a:ext cx="5852160" cy="4320540"/>
          </a:xfrm>
          <a:noFill/>
          <a:ln/>
        </p:spPr>
        <p:txBody>
          <a:bodyPr/>
          <a:lstStyle/>
          <a:p>
            <a:pPr eaLnBrk="1" hangingPunct="1"/>
            <a:r>
              <a:rPr lang="en-US" sz="1500" dirty="0"/>
              <a:t>The minimum inventory requirement for peanut butter continues to be at least two, 16 to 18-ounce containers.</a:t>
            </a:r>
          </a:p>
          <a:p>
            <a:pPr eaLnBrk="1" hangingPunct="1"/>
            <a:endParaRPr lang="en-US" dirty="0"/>
          </a:p>
          <a:p>
            <a:pPr eaLnBrk="1" hangingPunct="1"/>
            <a:endParaRPr lang="en-US"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4325" y="838200"/>
            <a:ext cx="6686550" cy="3762375"/>
          </a:xfrm>
        </p:spPr>
      </p:sp>
      <p:sp>
        <p:nvSpPr>
          <p:cNvPr id="3" name="Notes Placeholder 2"/>
          <p:cNvSpPr>
            <a:spLocks noGrp="1"/>
          </p:cNvSpPr>
          <p:nvPr>
            <p:ph type="body" idx="1"/>
          </p:nvPr>
        </p:nvSpPr>
        <p:spPr>
          <a:xfrm>
            <a:off x="457200" y="4768454"/>
            <a:ext cx="6324600" cy="4320540"/>
          </a:xfrm>
        </p:spPr>
        <p:txBody>
          <a:bodyPr/>
          <a:lstStyle/>
          <a:p>
            <a:pPr defTabSz="948507">
              <a:defRPr/>
            </a:pPr>
            <a:r>
              <a:rPr lang="en-US" sz="1500" dirty="0"/>
              <a:t>If a family’s food benefits include 1 container of beans/peas or Peanut butter, they have a choice of purchasing one 16 oz bag dried or four (15 to 16) oz cans of mature beans, peas, and lentils OR a 16 to18 oz jar of approved peanut butter.</a:t>
            </a:r>
          </a:p>
          <a:p>
            <a:pPr defTabSz="948507">
              <a:defRPr/>
            </a:pPr>
            <a:endParaRPr lang="en-US" sz="1500" dirty="0"/>
          </a:p>
          <a:p>
            <a:pPr defTabSz="948507">
              <a:defRPr/>
            </a:pPr>
            <a:r>
              <a:rPr lang="en-US" sz="1500" dirty="0"/>
              <a:t>Participants make a choice of canned or dry beans, peas, or lentils OR peanut butter when shopping. </a:t>
            </a:r>
          </a:p>
          <a:p>
            <a:endParaRPr lang="en-US" dirty="0"/>
          </a:p>
          <a:p>
            <a:endParaRPr lang="en-US" dirty="0"/>
          </a:p>
          <a:p>
            <a:r>
              <a:rPr lang="en-US" i="1" dirty="0"/>
              <a:t>Photo Credit: Created by </a:t>
            </a:r>
            <a:r>
              <a:rPr lang="en-US" i="1" baseline="0" dirty="0"/>
              <a:t>DCFW Graphic artist</a:t>
            </a:r>
            <a:endParaRPr lang="en-US" i="1" dirty="0"/>
          </a:p>
        </p:txBody>
      </p:sp>
      <p:sp>
        <p:nvSpPr>
          <p:cNvPr id="5" name="Slide Number Placeholder 4"/>
          <p:cNvSpPr>
            <a:spLocks noGrp="1"/>
          </p:cNvSpPr>
          <p:nvPr>
            <p:ph type="sldNum" sz="quarter" idx="11"/>
          </p:nvPr>
        </p:nvSpPr>
        <p:spPr/>
        <p:txBody>
          <a:bodyPr/>
          <a:lstStyle/>
          <a:p>
            <a:fld id="{F4D1ED0F-E1B7-4072-BEC1-039668071702}" type="slidenum">
              <a:rPr lang="en-US" smtClean="0"/>
              <a:t>93</a:t>
            </a:fld>
            <a:endParaRPr lang="en-US"/>
          </a:p>
        </p:txBody>
      </p:sp>
    </p:spTree>
    <p:extLst>
      <p:ext uri="{BB962C8B-B14F-4D97-AF65-F5344CB8AC3E}">
        <p14:creationId xmlns:p14="http://schemas.microsoft.com/office/powerpoint/2010/main" val="324513018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7"/>
          <p:cNvSpPr>
            <a:spLocks noGrp="1" noChangeArrowheads="1"/>
          </p:cNvSpPr>
          <p:nvPr>
            <p:ph type="sldNum" sz="quarter" idx="5"/>
          </p:nvPr>
        </p:nvSpPr>
        <p:spPr>
          <a:noFill/>
        </p:spPr>
        <p:txBody>
          <a:bodyPr/>
          <a:lstStyle/>
          <a:p>
            <a:fld id="{B96581BE-9DAE-401B-8263-D117240CEA13}" type="slidenum">
              <a:rPr lang="en-US" smtClean="0">
                <a:solidFill>
                  <a:prstClr val="black"/>
                </a:solidFill>
              </a:rPr>
              <a:pPr/>
              <a:t>94</a:t>
            </a:fld>
            <a:endParaRPr lang="en-US" dirty="0">
              <a:solidFill>
                <a:prstClr val="black"/>
              </a:solidFill>
            </a:endParaRPr>
          </a:p>
        </p:txBody>
      </p:sp>
      <p:sp>
        <p:nvSpPr>
          <p:cNvPr id="81924" name="Rectangle 2"/>
          <p:cNvSpPr>
            <a:spLocks noGrp="1" noRot="1" noChangeAspect="1" noChangeArrowheads="1" noTextEdit="1"/>
          </p:cNvSpPr>
          <p:nvPr>
            <p:ph type="sldImg"/>
          </p:nvPr>
        </p:nvSpPr>
        <p:spPr>
          <a:xfrm>
            <a:off x="320675" y="788988"/>
            <a:ext cx="6673850" cy="3754437"/>
          </a:xfrm>
          <a:ln/>
        </p:spPr>
      </p:sp>
      <p:sp>
        <p:nvSpPr>
          <p:cNvPr id="81925" name="Rectangle 3"/>
          <p:cNvSpPr>
            <a:spLocks noGrp="1" noChangeArrowheads="1"/>
          </p:cNvSpPr>
          <p:nvPr>
            <p:ph type="body" idx="1"/>
          </p:nvPr>
        </p:nvSpPr>
        <p:spPr>
          <a:xfrm>
            <a:off x="731520" y="5038964"/>
            <a:ext cx="5852160" cy="4320540"/>
          </a:xfrm>
          <a:noFill/>
          <a:ln/>
        </p:spPr>
        <p:txBody>
          <a:bodyPr/>
          <a:lstStyle/>
          <a:p>
            <a:pPr eaLnBrk="1" hangingPunct="1"/>
            <a:r>
              <a:rPr lang="en-US" sz="1500" dirty="0"/>
              <a:t>Canned fish continues to be an approved item. </a:t>
            </a:r>
          </a:p>
          <a:p>
            <a:pPr eaLnBrk="1" hangingPunct="1"/>
            <a:endParaRPr lang="en-US" sz="1500" dirty="0"/>
          </a:p>
          <a:p>
            <a:pPr eaLnBrk="1" hangingPunct="1"/>
            <a:r>
              <a:rPr lang="en-US" sz="1500" dirty="0"/>
              <a:t>Plain unseasoned pink salmon or chunk-light tuna packed in water in 5 to 6 oz cans or foil pouches are approved. </a:t>
            </a:r>
          </a:p>
          <a:p>
            <a:pPr eaLnBrk="1" hangingPunct="1"/>
            <a:endParaRPr lang="en-US" sz="1500" dirty="0"/>
          </a:p>
          <a:p>
            <a:pPr eaLnBrk="1" hangingPunct="1"/>
            <a:r>
              <a:rPr lang="en-US" sz="1500" dirty="0"/>
              <a:t>The unit of measurement is OZ which is equivalent to one ounce. </a:t>
            </a:r>
          </a:p>
          <a:p>
            <a:pPr eaLnBrk="1" hangingPunct="1"/>
            <a:endParaRPr lang="en-US" dirty="0"/>
          </a:p>
          <a:p>
            <a:pPr eaLnBrk="1" hangingPunct="1"/>
            <a:endParaRPr lang="en-US" dirty="0"/>
          </a:p>
          <a:p>
            <a:pPr eaLnBrk="1" hangingPunct="1"/>
            <a:endParaRPr lang="en-US" i="1" dirty="0"/>
          </a:p>
          <a:p>
            <a:pPr eaLnBrk="1" hangingPunct="1"/>
            <a:r>
              <a:rPr lang="en-US" i="1" dirty="0"/>
              <a:t>Photo</a:t>
            </a:r>
            <a:r>
              <a:rPr lang="en-US" i="1" baseline="0" dirty="0"/>
              <a:t> Credit: </a:t>
            </a:r>
            <a:r>
              <a:rPr lang="en-US" i="1" dirty="0"/>
              <a:t>TunaCanned7_Fotolia_4309159.jpg</a:t>
            </a:r>
          </a:p>
        </p:txBody>
      </p:sp>
    </p:spTree>
    <p:extLst>
      <p:ext uri="{BB962C8B-B14F-4D97-AF65-F5344CB8AC3E}">
        <p14:creationId xmlns:p14="http://schemas.microsoft.com/office/powerpoint/2010/main" val="147901670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7500" y="766763"/>
            <a:ext cx="6680200" cy="3759200"/>
          </a:xfrm>
        </p:spPr>
      </p:sp>
      <p:sp>
        <p:nvSpPr>
          <p:cNvPr id="3" name="Notes Placeholder 2"/>
          <p:cNvSpPr>
            <a:spLocks noGrp="1"/>
          </p:cNvSpPr>
          <p:nvPr>
            <p:ph type="body" idx="1"/>
          </p:nvPr>
        </p:nvSpPr>
        <p:spPr>
          <a:xfrm>
            <a:off x="731520" y="5075286"/>
            <a:ext cx="5852160" cy="4320540"/>
          </a:xfrm>
        </p:spPr>
        <p:txBody>
          <a:bodyPr/>
          <a:lstStyle/>
          <a:p>
            <a:r>
              <a:rPr lang="en-US" sz="1500" dirty="0"/>
              <a:t>There is minimum inventory requirements for tuna. Vendors are required to carry at least six, 5 to 6-ounce cans. </a:t>
            </a:r>
          </a:p>
        </p:txBody>
      </p:sp>
      <p:sp>
        <p:nvSpPr>
          <p:cNvPr id="6" name="Slide Number Placeholder 5"/>
          <p:cNvSpPr>
            <a:spLocks noGrp="1"/>
          </p:cNvSpPr>
          <p:nvPr>
            <p:ph type="sldNum" sz="quarter" idx="12"/>
          </p:nvPr>
        </p:nvSpPr>
        <p:spPr/>
        <p:txBody>
          <a:bodyPr/>
          <a:lstStyle/>
          <a:p>
            <a:fld id="{F4D1ED0F-E1B7-4072-BEC1-039668071702}" type="slidenum">
              <a:rPr lang="en-US" smtClean="0"/>
              <a:t>95</a:t>
            </a:fld>
            <a:endParaRPr lang="en-US"/>
          </a:p>
        </p:txBody>
      </p:sp>
    </p:spTree>
    <p:extLst>
      <p:ext uri="{BB962C8B-B14F-4D97-AF65-F5344CB8AC3E}">
        <p14:creationId xmlns:p14="http://schemas.microsoft.com/office/powerpoint/2010/main" val="288246852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Rectangle 7"/>
          <p:cNvSpPr>
            <a:spLocks noGrp="1" noChangeArrowheads="1"/>
          </p:cNvSpPr>
          <p:nvPr>
            <p:ph type="sldNum" sz="quarter" idx="5"/>
          </p:nvPr>
        </p:nvSpPr>
        <p:spPr>
          <a:noFill/>
        </p:spPr>
        <p:txBody>
          <a:bodyPr/>
          <a:lstStyle/>
          <a:p>
            <a:fld id="{70DE5CD8-70EA-4C67-9E55-A9B73C8DA3BF}" type="slidenum">
              <a:rPr lang="en-US" smtClean="0">
                <a:solidFill>
                  <a:prstClr val="black"/>
                </a:solidFill>
              </a:rPr>
              <a:pPr/>
              <a:t>96</a:t>
            </a:fld>
            <a:endParaRPr lang="en-US" dirty="0">
              <a:solidFill>
                <a:prstClr val="black"/>
              </a:solidFill>
            </a:endParaRPr>
          </a:p>
        </p:txBody>
      </p:sp>
      <p:sp>
        <p:nvSpPr>
          <p:cNvPr id="91140" name="Rectangle 2"/>
          <p:cNvSpPr>
            <a:spLocks noGrp="1" noRot="1" noChangeAspect="1" noChangeArrowheads="1" noTextEdit="1"/>
          </p:cNvSpPr>
          <p:nvPr>
            <p:ph type="sldImg"/>
          </p:nvPr>
        </p:nvSpPr>
        <p:spPr>
          <a:xfrm>
            <a:off x="395288" y="974725"/>
            <a:ext cx="6524625" cy="3670300"/>
          </a:xfrm>
          <a:ln/>
        </p:spPr>
      </p:sp>
      <p:sp>
        <p:nvSpPr>
          <p:cNvPr id="91141" name="Rectangle 3"/>
          <p:cNvSpPr>
            <a:spLocks noGrp="1" noChangeArrowheads="1"/>
          </p:cNvSpPr>
          <p:nvPr>
            <p:ph type="body" idx="1"/>
          </p:nvPr>
        </p:nvSpPr>
        <p:spPr>
          <a:xfrm>
            <a:off x="731520" y="4956759"/>
            <a:ext cx="5852160" cy="3600450"/>
          </a:xfrm>
          <a:noFill/>
          <a:ln/>
        </p:spPr>
        <p:txBody>
          <a:bodyPr/>
          <a:lstStyle/>
          <a:p>
            <a:pPr defTabSz="955817">
              <a:defRPr/>
            </a:pPr>
            <a:r>
              <a:rPr lang="en-US" sz="1500" dirty="0"/>
              <a:t>WIC participants must purchase the brand, size, type and quantity specified in their food benefit account.</a:t>
            </a:r>
          </a:p>
          <a:p>
            <a:pPr eaLnBrk="1" hangingPunct="1"/>
            <a:endParaRPr lang="en-US" dirty="0"/>
          </a:p>
          <a:p>
            <a:pPr eaLnBrk="1" hangingPunct="1"/>
            <a:endParaRPr lang="en-US" dirty="0"/>
          </a:p>
          <a:p>
            <a:pPr eaLnBrk="1" hangingPunct="1"/>
            <a:endParaRPr lang="en-US" dirty="0"/>
          </a:p>
        </p:txBody>
      </p:sp>
    </p:spTree>
    <p:extLst>
      <p:ext uri="{BB962C8B-B14F-4D97-AF65-F5344CB8AC3E}">
        <p14:creationId xmlns:p14="http://schemas.microsoft.com/office/powerpoint/2010/main" val="282811290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Rectangle 7"/>
          <p:cNvSpPr>
            <a:spLocks noGrp="1" noChangeArrowheads="1"/>
          </p:cNvSpPr>
          <p:nvPr>
            <p:ph type="sldNum" sz="quarter" idx="5"/>
          </p:nvPr>
        </p:nvSpPr>
        <p:spPr>
          <a:noFill/>
        </p:spPr>
        <p:txBody>
          <a:bodyPr/>
          <a:lstStyle/>
          <a:p>
            <a:fld id="{70DE5CD8-70EA-4C67-9E55-A9B73C8DA3BF}" type="slidenum">
              <a:rPr lang="en-US" smtClean="0">
                <a:solidFill>
                  <a:prstClr val="black"/>
                </a:solidFill>
              </a:rPr>
              <a:pPr/>
              <a:t>97</a:t>
            </a:fld>
            <a:endParaRPr lang="en-US" dirty="0">
              <a:solidFill>
                <a:prstClr val="black"/>
              </a:solidFill>
            </a:endParaRPr>
          </a:p>
        </p:txBody>
      </p:sp>
      <p:sp>
        <p:nvSpPr>
          <p:cNvPr id="91140" name="Rectangle 2"/>
          <p:cNvSpPr>
            <a:spLocks noGrp="1" noRot="1" noChangeAspect="1" noChangeArrowheads="1" noTextEdit="1"/>
          </p:cNvSpPr>
          <p:nvPr>
            <p:ph type="sldImg"/>
          </p:nvPr>
        </p:nvSpPr>
        <p:spPr>
          <a:xfrm>
            <a:off x="296863" y="762000"/>
            <a:ext cx="6721475" cy="3781425"/>
          </a:xfrm>
          <a:ln/>
        </p:spPr>
      </p:sp>
      <p:sp>
        <p:nvSpPr>
          <p:cNvPr id="91141" name="Rectangle 3"/>
          <p:cNvSpPr>
            <a:spLocks noGrp="1" noChangeArrowheads="1"/>
          </p:cNvSpPr>
          <p:nvPr>
            <p:ph type="body" idx="1"/>
          </p:nvPr>
        </p:nvSpPr>
        <p:spPr>
          <a:xfrm>
            <a:off x="682591" y="4812707"/>
            <a:ext cx="5947575" cy="4725837"/>
          </a:xfrm>
          <a:noFill/>
          <a:ln/>
        </p:spPr>
        <p:txBody>
          <a:bodyPr/>
          <a:lstStyle/>
          <a:p>
            <a:pPr defTabSz="955817">
              <a:defRPr/>
            </a:pPr>
            <a:r>
              <a:rPr lang="en-US" sz="1500" dirty="0"/>
              <a:t>The contract formulas are Gerber Good Start Gentle, Gerber Good Start </a:t>
            </a:r>
            <a:r>
              <a:rPr lang="en-US" sz="1500" dirty="0" err="1"/>
              <a:t>SoothePro</a:t>
            </a:r>
            <a:r>
              <a:rPr lang="en-US" sz="1500" dirty="0"/>
              <a:t>, and Gerber Good Start Soy.</a:t>
            </a:r>
          </a:p>
          <a:p>
            <a:pPr eaLnBrk="1" hangingPunct="1"/>
            <a:endParaRPr lang="en-US" sz="1500" dirty="0"/>
          </a:p>
          <a:p>
            <a:pPr eaLnBrk="1" hangingPunct="1"/>
            <a:r>
              <a:rPr lang="en-US" sz="1500" dirty="0"/>
              <a:t>The default food package for non-breastfeeding infants in Crossroads is to assign the Gerber Good Start Gentle powder in the 12.7 oz can.</a:t>
            </a:r>
          </a:p>
          <a:p>
            <a:pPr eaLnBrk="1" hangingPunct="1"/>
            <a:endParaRPr lang="en-US" sz="1500" dirty="0"/>
          </a:p>
          <a:p>
            <a:pPr eaLnBrk="1" hangingPunct="1"/>
            <a:r>
              <a:rPr lang="en-US" sz="1500" dirty="0"/>
              <a:t>Families may instead receive on their WIC food benefits as discussed with the WIC nutritionist the: Gerber Good Start </a:t>
            </a:r>
            <a:r>
              <a:rPr lang="en-US" sz="1500" dirty="0" err="1"/>
              <a:t>GentlePro</a:t>
            </a:r>
            <a:r>
              <a:rPr lang="en-US" sz="1500" dirty="0"/>
              <a:t> Concentrate, Gerber Good Start </a:t>
            </a:r>
            <a:r>
              <a:rPr lang="en-US" sz="1500" dirty="0" err="1"/>
              <a:t>SoothePro</a:t>
            </a:r>
            <a:r>
              <a:rPr lang="en-US" sz="1500" dirty="0"/>
              <a:t> powder, or Gerber Good Start Soy powder or concentrate formula.</a:t>
            </a:r>
          </a:p>
          <a:p>
            <a:pPr eaLnBrk="1" hangingPunct="1"/>
            <a:endParaRPr lang="en-US" sz="1500" b="1" i="1" dirty="0"/>
          </a:p>
          <a:p>
            <a:pPr eaLnBrk="1" hangingPunct="1"/>
            <a:r>
              <a:rPr lang="en-US" sz="1500" dirty="0"/>
              <a:t>The Gerber Good Start Formulas come in 8.1 oz concentrate containers and 33.8 oz Ready to Feed containers. In addition, there was a name change from “Gerber Good Start Soothe” to “Gerber Good Start </a:t>
            </a:r>
            <a:r>
              <a:rPr lang="en-US" sz="1500" dirty="0" err="1"/>
              <a:t>SoothePro</a:t>
            </a:r>
            <a:r>
              <a:rPr lang="en-US" sz="1500" dirty="0"/>
              <a:t>” Powder.  </a:t>
            </a:r>
          </a:p>
          <a:p>
            <a:pPr eaLnBrk="1" hangingPunct="1"/>
            <a:endParaRPr lang="en-US" sz="1500" dirty="0"/>
          </a:p>
          <a:p>
            <a:pPr eaLnBrk="1" hangingPunct="1"/>
            <a:r>
              <a:rPr lang="en-US" sz="1500" dirty="0"/>
              <a:t>The ready to feed formula will continue to be packaged as a 4 pack of 8.45 oz containers..</a:t>
            </a:r>
          </a:p>
          <a:p>
            <a:pPr eaLnBrk="1" hangingPunct="1"/>
            <a:endParaRPr lang="en-US" dirty="0"/>
          </a:p>
        </p:txBody>
      </p:sp>
    </p:spTree>
    <p:extLst>
      <p:ext uri="{BB962C8B-B14F-4D97-AF65-F5344CB8AC3E}">
        <p14:creationId xmlns:p14="http://schemas.microsoft.com/office/powerpoint/2010/main" val="56471247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7"/>
          <p:cNvSpPr>
            <a:spLocks noGrp="1" noChangeArrowheads="1"/>
          </p:cNvSpPr>
          <p:nvPr>
            <p:ph type="sldNum" sz="quarter" idx="5"/>
          </p:nvPr>
        </p:nvSpPr>
        <p:spPr>
          <a:noFill/>
        </p:spPr>
        <p:txBody>
          <a:bodyPr/>
          <a:lstStyle/>
          <a:p>
            <a:fld id="{59E3968B-16BF-47E6-AD69-A887D0EA794C}" type="slidenum">
              <a:rPr lang="en-US" smtClean="0">
                <a:solidFill>
                  <a:prstClr val="black"/>
                </a:solidFill>
              </a:rPr>
              <a:pPr/>
              <a:t>98</a:t>
            </a:fld>
            <a:endParaRPr lang="en-US" dirty="0">
              <a:solidFill>
                <a:prstClr val="black"/>
              </a:solidFill>
            </a:endParaRPr>
          </a:p>
        </p:txBody>
      </p:sp>
      <p:sp>
        <p:nvSpPr>
          <p:cNvPr id="92164" name="Rectangle 2"/>
          <p:cNvSpPr>
            <a:spLocks noGrp="1" noRot="1" noChangeAspect="1" noChangeArrowheads="1" noTextEdit="1"/>
          </p:cNvSpPr>
          <p:nvPr>
            <p:ph type="sldImg"/>
          </p:nvPr>
        </p:nvSpPr>
        <p:spPr>
          <a:xfrm>
            <a:off x="403225" y="838200"/>
            <a:ext cx="6507163" cy="3660775"/>
          </a:xfrm>
          <a:ln/>
        </p:spPr>
      </p:sp>
      <p:sp>
        <p:nvSpPr>
          <p:cNvPr id="92165" name="Rectangle 3"/>
          <p:cNvSpPr>
            <a:spLocks noGrp="1" noChangeArrowheads="1"/>
          </p:cNvSpPr>
          <p:nvPr>
            <p:ph type="body" idx="1"/>
          </p:nvPr>
        </p:nvSpPr>
        <p:spPr>
          <a:xfrm>
            <a:off x="448255" y="5248852"/>
            <a:ext cx="6418690" cy="3742748"/>
          </a:xfrm>
          <a:noFill/>
          <a:ln/>
        </p:spPr>
        <p:txBody>
          <a:bodyPr/>
          <a:lstStyle/>
          <a:p>
            <a:pPr lvl="1" eaLnBrk="1" hangingPunct="1">
              <a:spcBef>
                <a:spcPct val="50000"/>
              </a:spcBef>
            </a:pPr>
            <a:r>
              <a:rPr lang="en-US" sz="1500" dirty="0"/>
              <a:t>The minimum inventory required is: 8 cans of powdered Gerber Good Start Gentle and 4 cans of powdered Gerber Good Start Soy. There is</a:t>
            </a:r>
            <a:r>
              <a:rPr lang="en-US" sz="1500" b="1" dirty="0"/>
              <a:t> </a:t>
            </a:r>
            <a:r>
              <a:rPr lang="en-US" sz="1500" b="1" dirty="0">
                <a:solidFill>
                  <a:schemeClr val="accent4"/>
                </a:solidFill>
              </a:rPr>
              <a:t>No Minimum Inventory requirements for Concentrate or Ready to Feed </a:t>
            </a:r>
            <a:r>
              <a:rPr lang="en-US" sz="1500" dirty="0"/>
              <a:t>formula types.</a:t>
            </a:r>
          </a:p>
          <a:p>
            <a:pPr lvl="1" eaLnBrk="1" hangingPunct="1">
              <a:spcBef>
                <a:spcPct val="50000"/>
              </a:spcBef>
            </a:pPr>
            <a:endParaRPr lang="en-US" sz="1500" dirty="0"/>
          </a:p>
          <a:p>
            <a:pPr lvl="1" eaLnBrk="1" hangingPunct="1">
              <a:spcBef>
                <a:spcPct val="50000"/>
              </a:spcBef>
            </a:pPr>
            <a:r>
              <a:rPr lang="en-US" sz="1500" dirty="0"/>
              <a:t>They must be 11.0 – 14.0 ounce cans. </a:t>
            </a:r>
          </a:p>
          <a:p>
            <a:pPr lvl="1" eaLnBrk="1" hangingPunct="1">
              <a:spcBef>
                <a:spcPct val="50000"/>
              </a:spcBef>
            </a:pPr>
            <a:endParaRPr lang="en-US" b="0" dirty="0"/>
          </a:p>
          <a:p>
            <a:pPr lvl="1" eaLnBrk="1" hangingPunct="1">
              <a:spcBef>
                <a:spcPct val="50000"/>
              </a:spcBef>
            </a:pPr>
            <a:endParaRPr lang="en-US" b="0" dirty="0"/>
          </a:p>
          <a:p>
            <a:pPr lvl="1" eaLnBrk="1" hangingPunct="1">
              <a:spcBef>
                <a:spcPct val="50000"/>
              </a:spcBef>
            </a:pPr>
            <a:endParaRPr lang="en-US" b="0" dirty="0"/>
          </a:p>
          <a:p>
            <a:pPr lvl="1" eaLnBrk="1" hangingPunct="1">
              <a:spcBef>
                <a:spcPct val="50000"/>
              </a:spcBef>
            </a:pPr>
            <a:endParaRPr lang="en-US" b="0" dirty="0"/>
          </a:p>
          <a:p>
            <a:pPr lvl="1" eaLnBrk="1" hangingPunct="1">
              <a:spcBef>
                <a:spcPct val="50000"/>
              </a:spcBef>
            </a:pPr>
            <a:endParaRPr lang="en-US" b="0" dirty="0"/>
          </a:p>
        </p:txBody>
      </p:sp>
    </p:spTree>
    <p:extLst>
      <p:ext uri="{BB962C8B-B14F-4D97-AF65-F5344CB8AC3E}">
        <p14:creationId xmlns:p14="http://schemas.microsoft.com/office/powerpoint/2010/main" val="169120711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Rectangle 7"/>
          <p:cNvSpPr>
            <a:spLocks noGrp="1" noChangeArrowheads="1"/>
          </p:cNvSpPr>
          <p:nvPr>
            <p:ph type="sldNum" sz="quarter" idx="5"/>
          </p:nvPr>
        </p:nvSpPr>
        <p:spPr>
          <a:noFill/>
        </p:spPr>
        <p:txBody>
          <a:bodyPr/>
          <a:lstStyle/>
          <a:p>
            <a:fld id="{7E06A2C8-37EA-48E2-87A8-A1422E365983}" type="slidenum">
              <a:rPr lang="en-US" smtClean="0">
                <a:solidFill>
                  <a:prstClr val="black"/>
                </a:solidFill>
              </a:rPr>
              <a:pPr/>
              <a:t>99</a:t>
            </a:fld>
            <a:endParaRPr lang="en-US" dirty="0">
              <a:solidFill>
                <a:prstClr val="black"/>
              </a:solidFill>
            </a:endParaRPr>
          </a:p>
        </p:txBody>
      </p:sp>
      <p:sp>
        <p:nvSpPr>
          <p:cNvPr id="94212" name="Rectangle 2"/>
          <p:cNvSpPr>
            <a:spLocks noGrp="1" noRot="1" noChangeAspect="1" noChangeArrowheads="1" noTextEdit="1"/>
          </p:cNvSpPr>
          <p:nvPr>
            <p:ph type="sldImg"/>
          </p:nvPr>
        </p:nvSpPr>
        <p:spPr>
          <a:xfrm>
            <a:off x="558800" y="919163"/>
            <a:ext cx="6197600" cy="3487737"/>
          </a:xfrm>
          <a:ln/>
        </p:spPr>
      </p:sp>
      <p:sp>
        <p:nvSpPr>
          <p:cNvPr id="94213" name="Rectangle 3"/>
          <p:cNvSpPr>
            <a:spLocks noGrp="1" noChangeArrowheads="1"/>
          </p:cNvSpPr>
          <p:nvPr>
            <p:ph type="body" idx="1"/>
          </p:nvPr>
        </p:nvSpPr>
        <p:spPr>
          <a:xfrm>
            <a:off x="731520" y="4800600"/>
            <a:ext cx="5852160" cy="4320540"/>
          </a:xfrm>
          <a:noFill/>
          <a:ln/>
        </p:spPr>
        <p:txBody>
          <a:bodyPr/>
          <a:lstStyle/>
          <a:p>
            <a:pPr defTabSz="914132">
              <a:defRPr/>
            </a:pPr>
            <a:r>
              <a:rPr lang="en-US" sz="1500" dirty="0"/>
              <a:t>Eight-ounce boxes of plain, dry infant cereal continue to be approved, now allowing organic options.</a:t>
            </a:r>
          </a:p>
          <a:p>
            <a:pPr eaLnBrk="1" hangingPunct="1"/>
            <a:endParaRPr lang="en-US" sz="1500" dirty="0"/>
          </a:p>
          <a:p>
            <a:pPr eaLnBrk="1" hangingPunct="1"/>
            <a:r>
              <a:rPr lang="en-US" sz="1500" dirty="0"/>
              <a:t>Infant cereal must contain minimum of 45 milligrams of iron per 100 grams of dry cereal.</a:t>
            </a:r>
          </a:p>
          <a:p>
            <a:pPr eaLnBrk="1" hangingPunct="1"/>
            <a:endParaRPr lang="en-US" sz="1500" dirty="0"/>
          </a:p>
          <a:p>
            <a:pPr eaLnBrk="1" hangingPunct="1"/>
            <a:r>
              <a:rPr lang="en-US" sz="1500" dirty="0"/>
              <a:t>Infants after six months of age are allowed up to 24 ounces of infant cereal.</a:t>
            </a:r>
          </a:p>
          <a:p>
            <a:pPr eaLnBrk="1" hangingPunct="1"/>
            <a:endParaRPr lang="en-US" sz="1500" dirty="0"/>
          </a:p>
          <a:p>
            <a:pPr eaLnBrk="1" hangingPunct="1"/>
            <a:r>
              <a:rPr lang="en-US" sz="1500" dirty="0"/>
              <a:t>The unit of measure is OZ which is equivalent to one ounce.</a:t>
            </a:r>
          </a:p>
          <a:p>
            <a:pPr eaLnBrk="1" hangingPunct="1"/>
            <a:endParaRPr lang="en-US" baseline="0" dirty="0"/>
          </a:p>
          <a:p>
            <a:pPr eaLnBrk="1" hangingPunct="1"/>
            <a:r>
              <a:rPr lang="en-US" i="1" baseline="0" dirty="0"/>
              <a:t>Photo Credit: Infant Cereal and Spoon4_Fotolia_9217384.jpg</a:t>
            </a:r>
            <a:endParaRPr lang="en-US" i="1" dirty="0"/>
          </a:p>
        </p:txBody>
      </p:sp>
    </p:spTree>
    <p:extLst>
      <p:ext uri="{BB962C8B-B14F-4D97-AF65-F5344CB8AC3E}">
        <p14:creationId xmlns:p14="http://schemas.microsoft.com/office/powerpoint/2010/main" val="3185803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FB3DD-FF57-4421-B7B3-C63174D81CE7}"/>
              </a:ext>
            </a:extLst>
          </p:cNvPr>
          <p:cNvSpPr>
            <a:spLocks noGrp="1"/>
          </p:cNvSpPr>
          <p:nvPr>
            <p:ph type="ctrTitle"/>
          </p:nvPr>
        </p:nvSpPr>
        <p:spPr>
          <a:xfrm>
            <a:off x="1523603" y="1122363"/>
            <a:ext cx="9141619" cy="2387600"/>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2CF1DDB1-D39C-480A-BDA8-B6739F82746E}"/>
              </a:ext>
            </a:extLst>
          </p:cNvPr>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E1F1DD-C873-42FE-96DC-356C5E757A06}"/>
              </a:ext>
            </a:extLst>
          </p:cNvPr>
          <p:cNvSpPr>
            <a:spLocks noGrp="1"/>
          </p:cNvSpPr>
          <p:nvPr>
            <p:ph type="dt" sz="half" idx="10"/>
          </p:nvPr>
        </p:nvSpPr>
        <p:spPr/>
        <p:txBody>
          <a:bodyPr/>
          <a:lstStyle/>
          <a:p>
            <a:fld id="{AC0A629B-1E25-41E4-AF9A-90EE06D56745}" type="datetime1">
              <a:rPr lang="en-US" smtClean="0"/>
              <a:t>8/5/2022</a:t>
            </a:fld>
            <a:endParaRPr lang="en-US" dirty="0"/>
          </a:p>
        </p:txBody>
      </p:sp>
      <p:sp>
        <p:nvSpPr>
          <p:cNvPr id="5" name="Footer Placeholder 4">
            <a:extLst>
              <a:ext uri="{FF2B5EF4-FFF2-40B4-BE49-F238E27FC236}">
                <a16:creationId xmlns:a16="http://schemas.microsoft.com/office/drawing/2014/main" id="{30F2D747-3FE9-41BA-B529-7101EA29FE09}"/>
              </a:ext>
            </a:extLst>
          </p:cNvPr>
          <p:cNvSpPr>
            <a:spLocks noGrp="1"/>
          </p:cNvSpPr>
          <p:nvPr>
            <p:ph type="ftr" sz="quarter" idx="11"/>
          </p:nvPr>
        </p:nvSpPr>
        <p:spPr/>
        <p:txBody>
          <a:bodyPr/>
          <a:lstStyle/>
          <a:p>
            <a:r>
              <a:rPr lang="en-US"/>
              <a:t>Add a footer</a:t>
            </a:r>
            <a:endParaRPr lang="en-US" dirty="0"/>
          </a:p>
        </p:txBody>
      </p:sp>
      <p:sp>
        <p:nvSpPr>
          <p:cNvPr id="6" name="Slide Number Placeholder 5">
            <a:extLst>
              <a:ext uri="{FF2B5EF4-FFF2-40B4-BE49-F238E27FC236}">
                <a16:creationId xmlns:a16="http://schemas.microsoft.com/office/drawing/2014/main" id="{BFD09095-430F-4DBE-B17F-5E382DDF5D72}"/>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3858090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E662C-3EB0-485B-A1AC-A05A2CA38AE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AC7933A-0688-489D-A70B-1B3B662EC2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17EF38-9DA2-43B7-9EA9-DAF847400824}"/>
              </a:ext>
            </a:extLst>
          </p:cNvPr>
          <p:cNvSpPr>
            <a:spLocks noGrp="1"/>
          </p:cNvSpPr>
          <p:nvPr>
            <p:ph type="dt" sz="half" idx="10"/>
          </p:nvPr>
        </p:nvSpPr>
        <p:spPr/>
        <p:txBody>
          <a:bodyPr/>
          <a:lstStyle/>
          <a:p>
            <a:fld id="{EDDA1B56-6E6F-4EBD-AC02-639B2E33C2C6}" type="datetime1">
              <a:rPr lang="en-US" smtClean="0"/>
              <a:t>8/5/2022</a:t>
            </a:fld>
            <a:endParaRPr lang="en-US" dirty="0"/>
          </a:p>
        </p:txBody>
      </p:sp>
      <p:sp>
        <p:nvSpPr>
          <p:cNvPr id="5" name="Footer Placeholder 4">
            <a:extLst>
              <a:ext uri="{FF2B5EF4-FFF2-40B4-BE49-F238E27FC236}">
                <a16:creationId xmlns:a16="http://schemas.microsoft.com/office/drawing/2014/main" id="{E8A4A23E-BFEE-4619-B635-8958564AB534}"/>
              </a:ext>
            </a:extLst>
          </p:cNvPr>
          <p:cNvSpPr>
            <a:spLocks noGrp="1"/>
          </p:cNvSpPr>
          <p:nvPr>
            <p:ph type="ftr" sz="quarter" idx="11"/>
          </p:nvPr>
        </p:nvSpPr>
        <p:spPr/>
        <p:txBody>
          <a:bodyPr/>
          <a:lstStyle/>
          <a:p>
            <a:r>
              <a:rPr lang="en-US"/>
              <a:t>Add a footer</a:t>
            </a:r>
            <a:endParaRPr lang="en-US" dirty="0"/>
          </a:p>
        </p:txBody>
      </p:sp>
      <p:sp>
        <p:nvSpPr>
          <p:cNvPr id="6" name="Slide Number Placeholder 5">
            <a:extLst>
              <a:ext uri="{FF2B5EF4-FFF2-40B4-BE49-F238E27FC236}">
                <a16:creationId xmlns:a16="http://schemas.microsoft.com/office/drawing/2014/main" id="{AC438FD9-CC4F-43C6-A9FF-D7B27F19679A}"/>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3879135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73640E-F421-4761-B463-EBA22BCAA2F9}"/>
              </a:ext>
            </a:extLst>
          </p:cNvPr>
          <p:cNvSpPr>
            <a:spLocks noGrp="1"/>
          </p:cNvSpPr>
          <p:nvPr>
            <p:ph type="title" orient="vert"/>
          </p:nvPr>
        </p:nvSpPr>
        <p:spPr>
          <a:xfrm>
            <a:off x="8722628" y="365125"/>
            <a:ext cx="262821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4B9217-445B-4C81-8FEE-696815855586}"/>
              </a:ext>
            </a:extLst>
          </p:cNvPr>
          <p:cNvSpPr>
            <a:spLocks noGrp="1"/>
          </p:cNvSpPr>
          <p:nvPr>
            <p:ph type="body" orient="vert" idx="1"/>
          </p:nvPr>
        </p:nvSpPr>
        <p:spPr>
          <a:xfrm>
            <a:off x="837982" y="365125"/>
            <a:ext cx="773228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31E375-7D66-4652-9B61-317090FAC48A}"/>
              </a:ext>
            </a:extLst>
          </p:cNvPr>
          <p:cNvSpPr>
            <a:spLocks noGrp="1"/>
          </p:cNvSpPr>
          <p:nvPr>
            <p:ph type="dt" sz="half" idx="10"/>
          </p:nvPr>
        </p:nvSpPr>
        <p:spPr/>
        <p:txBody>
          <a:bodyPr/>
          <a:lstStyle/>
          <a:p>
            <a:fld id="{6F8552C5-4ED2-43E0-8D07-1DCCF57DFB7C}" type="datetime1">
              <a:rPr lang="en-US" smtClean="0"/>
              <a:t>8/5/2022</a:t>
            </a:fld>
            <a:endParaRPr lang="en-US" dirty="0"/>
          </a:p>
        </p:txBody>
      </p:sp>
      <p:sp>
        <p:nvSpPr>
          <p:cNvPr id="5" name="Footer Placeholder 4">
            <a:extLst>
              <a:ext uri="{FF2B5EF4-FFF2-40B4-BE49-F238E27FC236}">
                <a16:creationId xmlns:a16="http://schemas.microsoft.com/office/drawing/2014/main" id="{2DD3E8E8-6B93-4FC3-9995-1D5BE7A13726}"/>
              </a:ext>
            </a:extLst>
          </p:cNvPr>
          <p:cNvSpPr>
            <a:spLocks noGrp="1"/>
          </p:cNvSpPr>
          <p:nvPr>
            <p:ph type="ftr" sz="quarter" idx="11"/>
          </p:nvPr>
        </p:nvSpPr>
        <p:spPr/>
        <p:txBody>
          <a:bodyPr/>
          <a:lstStyle/>
          <a:p>
            <a:r>
              <a:rPr lang="en-US"/>
              <a:t>Add a footer</a:t>
            </a:r>
            <a:endParaRPr lang="en-US" dirty="0"/>
          </a:p>
        </p:txBody>
      </p:sp>
      <p:sp>
        <p:nvSpPr>
          <p:cNvPr id="6" name="Slide Number Placeholder 5">
            <a:extLst>
              <a:ext uri="{FF2B5EF4-FFF2-40B4-BE49-F238E27FC236}">
                <a16:creationId xmlns:a16="http://schemas.microsoft.com/office/drawing/2014/main" id="{2C108C39-B4BA-4041-96D3-63D31467C392}"/>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308490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51A5C-423C-41ED-91C7-3A02BC77EB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6D5240-9C40-4D0F-BB10-CD02A61B6E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64F70F-3E0C-468A-A6FC-9FF2C747D704}"/>
              </a:ext>
            </a:extLst>
          </p:cNvPr>
          <p:cNvSpPr>
            <a:spLocks noGrp="1"/>
          </p:cNvSpPr>
          <p:nvPr>
            <p:ph type="dt" sz="half" idx="10"/>
          </p:nvPr>
        </p:nvSpPr>
        <p:spPr/>
        <p:txBody>
          <a:bodyPr/>
          <a:lstStyle/>
          <a:p>
            <a:fld id="{C891D40A-A082-4780-9348-8B88734C650D}" type="datetime1">
              <a:rPr lang="en-US" smtClean="0"/>
              <a:t>8/5/2022</a:t>
            </a:fld>
            <a:endParaRPr lang="en-US" dirty="0"/>
          </a:p>
        </p:txBody>
      </p:sp>
      <p:sp>
        <p:nvSpPr>
          <p:cNvPr id="5" name="Footer Placeholder 4">
            <a:extLst>
              <a:ext uri="{FF2B5EF4-FFF2-40B4-BE49-F238E27FC236}">
                <a16:creationId xmlns:a16="http://schemas.microsoft.com/office/drawing/2014/main" id="{E4BBDEB8-21EA-4725-B14B-60361F15C611}"/>
              </a:ext>
            </a:extLst>
          </p:cNvPr>
          <p:cNvSpPr>
            <a:spLocks noGrp="1"/>
          </p:cNvSpPr>
          <p:nvPr>
            <p:ph type="ftr" sz="quarter" idx="11"/>
          </p:nvPr>
        </p:nvSpPr>
        <p:spPr/>
        <p:txBody>
          <a:bodyPr/>
          <a:lstStyle/>
          <a:p>
            <a:r>
              <a:rPr lang="en-US"/>
              <a:t>Add a footer</a:t>
            </a:r>
            <a:endParaRPr lang="en-US" dirty="0"/>
          </a:p>
        </p:txBody>
      </p:sp>
      <p:sp>
        <p:nvSpPr>
          <p:cNvPr id="6" name="Slide Number Placeholder 5">
            <a:extLst>
              <a:ext uri="{FF2B5EF4-FFF2-40B4-BE49-F238E27FC236}">
                <a16:creationId xmlns:a16="http://schemas.microsoft.com/office/drawing/2014/main" id="{9944A225-9AB6-4E5E-BCE6-4BC3A7840FD5}"/>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1912616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BB9AB-7DE0-4200-88BA-AA570E6201F7}"/>
              </a:ext>
            </a:extLst>
          </p:cNvPr>
          <p:cNvSpPr>
            <a:spLocks noGrp="1"/>
          </p:cNvSpPr>
          <p:nvPr>
            <p:ph type="title"/>
          </p:nvPr>
        </p:nvSpPr>
        <p:spPr>
          <a:xfrm>
            <a:off x="831633" y="1709739"/>
            <a:ext cx="10512862" cy="2852737"/>
          </a:xfrm>
        </p:spPr>
        <p:txBody>
          <a:bodyPr anchor="b"/>
          <a:lstStyle>
            <a:lvl1pPr>
              <a:defRPr sz="5998"/>
            </a:lvl1pPr>
          </a:lstStyle>
          <a:p>
            <a:r>
              <a:rPr lang="en-US"/>
              <a:t>Click to edit Master title style</a:t>
            </a:r>
          </a:p>
        </p:txBody>
      </p:sp>
      <p:sp>
        <p:nvSpPr>
          <p:cNvPr id="3" name="Text Placeholder 2">
            <a:extLst>
              <a:ext uri="{FF2B5EF4-FFF2-40B4-BE49-F238E27FC236}">
                <a16:creationId xmlns:a16="http://schemas.microsoft.com/office/drawing/2014/main" id="{B7AB3ED6-8149-4E9A-A624-B49F8A51EB7C}"/>
              </a:ext>
            </a:extLst>
          </p:cNvPr>
          <p:cNvSpPr>
            <a:spLocks noGrp="1"/>
          </p:cNvSpPr>
          <p:nvPr>
            <p:ph type="body" idx="1"/>
          </p:nvPr>
        </p:nvSpPr>
        <p:spPr>
          <a:xfrm>
            <a:off x="831633" y="4589464"/>
            <a:ext cx="10512862"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BBFB0B-40B0-4095-AB16-F00A403E4AC2}"/>
              </a:ext>
            </a:extLst>
          </p:cNvPr>
          <p:cNvSpPr>
            <a:spLocks noGrp="1"/>
          </p:cNvSpPr>
          <p:nvPr>
            <p:ph type="dt" sz="half" idx="10"/>
          </p:nvPr>
        </p:nvSpPr>
        <p:spPr/>
        <p:txBody>
          <a:bodyPr/>
          <a:lstStyle/>
          <a:p>
            <a:fld id="{9D76392E-8E5B-4F42-B01B-FB1AC55856D2}" type="datetime1">
              <a:rPr lang="en-US" smtClean="0"/>
              <a:t>8/5/2022</a:t>
            </a:fld>
            <a:endParaRPr lang="en-US" dirty="0"/>
          </a:p>
        </p:txBody>
      </p:sp>
      <p:sp>
        <p:nvSpPr>
          <p:cNvPr id="5" name="Footer Placeholder 4">
            <a:extLst>
              <a:ext uri="{FF2B5EF4-FFF2-40B4-BE49-F238E27FC236}">
                <a16:creationId xmlns:a16="http://schemas.microsoft.com/office/drawing/2014/main" id="{A9E98CB1-01AB-4A4E-9F87-E4B63D1AACF3}"/>
              </a:ext>
            </a:extLst>
          </p:cNvPr>
          <p:cNvSpPr>
            <a:spLocks noGrp="1"/>
          </p:cNvSpPr>
          <p:nvPr>
            <p:ph type="ftr" sz="quarter" idx="11"/>
          </p:nvPr>
        </p:nvSpPr>
        <p:spPr/>
        <p:txBody>
          <a:bodyPr/>
          <a:lstStyle/>
          <a:p>
            <a:r>
              <a:rPr lang="en-US"/>
              <a:t>Add a footer</a:t>
            </a:r>
            <a:endParaRPr lang="en-US" dirty="0"/>
          </a:p>
        </p:txBody>
      </p:sp>
      <p:sp>
        <p:nvSpPr>
          <p:cNvPr id="6" name="Slide Number Placeholder 5">
            <a:extLst>
              <a:ext uri="{FF2B5EF4-FFF2-40B4-BE49-F238E27FC236}">
                <a16:creationId xmlns:a16="http://schemas.microsoft.com/office/drawing/2014/main" id="{4E5AD272-CAD2-4F11-89CF-81ACE3C9A6CB}"/>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3874420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8DB4B-5724-4963-8C9C-29A0AFEA20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0CFCEC-7572-489B-B8A9-A99E2E048480}"/>
              </a:ext>
            </a:extLst>
          </p:cNvPr>
          <p:cNvSpPr>
            <a:spLocks noGrp="1"/>
          </p:cNvSpPr>
          <p:nvPr>
            <p:ph sz="half" idx="1"/>
          </p:nvPr>
        </p:nvSpPr>
        <p:spPr>
          <a:xfrm>
            <a:off x="83798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11DA9E-B904-4351-8AB9-9D4A1949D393}"/>
              </a:ext>
            </a:extLst>
          </p:cNvPr>
          <p:cNvSpPr>
            <a:spLocks noGrp="1"/>
          </p:cNvSpPr>
          <p:nvPr>
            <p:ph sz="half" idx="2"/>
          </p:nvPr>
        </p:nvSpPr>
        <p:spPr>
          <a:xfrm>
            <a:off x="617059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77F991-FA2B-43AA-AC5C-29D65A6A0276}"/>
              </a:ext>
            </a:extLst>
          </p:cNvPr>
          <p:cNvSpPr>
            <a:spLocks noGrp="1"/>
          </p:cNvSpPr>
          <p:nvPr>
            <p:ph type="dt" sz="half" idx="10"/>
          </p:nvPr>
        </p:nvSpPr>
        <p:spPr/>
        <p:txBody>
          <a:bodyPr/>
          <a:lstStyle/>
          <a:p>
            <a:fld id="{F653542A-2F14-426E-8E8D-F273B49D4316}" type="datetime1">
              <a:rPr lang="en-US" smtClean="0"/>
              <a:t>8/5/2022</a:t>
            </a:fld>
            <a:endParaRPr lang="en-US" dirty="0"/>
          </a:p>
        </p:txBody>
      </p:sp>
      <p:sp>
        <p:nvSpPr>
          <p:cNvPr id="6" name="Footer Placeholder 5">
            <a:extLst>
              <a:ext uri="{FF2B5EF4-FFF2-40B4-BE49-F238E27FC236}">
                <a16:creationId xmlns:a16="http://schemas.microsoft.com/office/drawing/2014/main" id="{55D37426-BEDD-46C1-826E-DE9C649BF004}"/>
              </a:ext>
            </a:extLst>
          </p:cNvPr>
          <p:cNvSpPr>
            <a:spLocks noGrp="1"/>
          </p:cNvSpPr>
          <p:nvPr>
            <p:ph type="ftr" sz="quarter" idx="11"/>
          </p:nvPr>
        </p:nvSpPr>
        <p:spPr/>
        <p:txBody>
          <a:bodyPr/>
          <a:lstStyle/>
          <a:p>
            <a:r>
              <a:rPr lang="en-US"/>
              <a:t>Add a footer</a:t>
            </a:r>
            <a:endParaRPr lang="en-US" dirty="0"/>
          </a:p>
        </p:txBody>
      </p:sp>
      <p:sp>
        <p:nvSpPr>
          <p:cNvPr id="7" name="Slide Number Placeholder 6">
            <a:extLst>
              <a:ext uri="{FF2B5EF4-FFF2-40B4-BE49-F238E27FC236}">
                <a16:creationId xmlns:a16="http://schemas.microsoft.com/office/drawing/2014/main" id="{520B5EFE-5D7E-4E89-BC27-F51D14211F19}"/>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741924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4ED1D-A493-403E-A8E7-9630538FD2A7}"/>
              </a:ext>
            </a:extLst>
          </p:cNvPr>
          <p:cNvSpPr>
            <a:spLocks noGrp="1"/>
          </p:cNvSpPr>
          <p:nvPr>
            <p:ph type="title"/>
          </p:nvPr>
        </p:nvSpPr>
        <p:spPr>
          <a:xfrm>
            <a:off x="839569" y="365126"/>
            <a:ext cx="10512862"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27C4A16-1DE5-4740-9360-83F22307D41C}"/>
              </a:ext>
            </a:extLst>
          </p:cNvPr>
          <p:cNvSpPr>
            <a:spLocks noGrp="1"/>
          </p:cNvSpPr>
          <p:nvPr>
            <p:ph type="body" idx="1"/>
          </p:nvPr>
        </p:nvSpPr>
        <p:spPr>
          <a:xfrm>
            <a:off x="839570" y="1681163"/>
            <a:ext cx="5156444"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E11D36-1B1E-4FCD-A048-FD8BCD080DED}"/>
              </a:ext>
            </a:extLst>
          </p:cNvPr>
          <p:cNvSpPr>
            <a:spLocks noGrp="1"/>
          </p:cNvSpPr>
          <p:nvPr>
            <p:ph sz="half" idx="2"/>
          </p:nvPr>
        </p:nvSpPr>
        <p:spPr>
          <a:xfrm>
            <a:off x="839570" y="2505075"/>
            <a:ext cx="5156444"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35952B-CCBC-45C9-B49D-AC7F6194339C}"/>
              </a:ext>
            </a:extLst>
          </p:cNvPr>
          <p:cNvSpPr>
            <a:spLocks noGrp="1"/>
          </p:cNvSpPr>
          <p:nvPr>
            <p:ph type="body" sz="quarter" idx="3"/>
          </p:nvPr>
        </p:nvSpPr>
        <p:spPr>
          <a:xfrm>
            <a:off x="6170593" y="1681163"/>
            <a:ext cx="518183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1744A8-115E-486E-810B-A0CCA34BA911}"/>
              </a:ext>
            </a:extLst>
          </p:cNvPr>
          <p:cNvSpPr>
            <a:spLocks noGrp="1"/>
          </p:cNvSpPr>
          <p:nvPr>
            <p:ph sz="quarter" idx="4"/>
          </p:nvPr>
        </p:nvSpPr>
        <p:spPr>
          <a:xfrm>
            <a:off x="6170593" y="2505075"/>
            <a:ext cx="518183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BBA9B5-2729-4EBC-BE4A-618DE5417900}"/>
              </a:ext>
            </a:extLst>
          </p:cNvPr>
          <p:cNvSpPr>
            <a:spLocks noGrp="1"/>
          </p:cNvSpPr>
          <p:nvPr>
            <p:ph type="dt" sz="half" idx="10"/>
          </p:nvPr>
        </p:nvSpPr>
        <p:spPr/>
        <p:txBody>
          <a:bodyPr/>
          <a:lstStyle/>
          <a:p>
            <a:fld id="{AACEE226-C572-46EF-A7F1-79EF316267F2}" type="datetime1">
              <a:rPr lang="en-US" smtClean="0"/>
              <a:t>8/5/2022</a:t>
            </a:fld>
            <a:endParaRPr lang="en-US" dirty="0"/>
          </a:p>
        </p:txBody>
      </p:sp>
      <p:sp>
        <p:nvSpPr>
          <p:cNvPr id="8" name="Footer Placeholder 7">
            <a:extLst>
              <a:ext uri="{FF2B5EF4-FFF2-40B4-BE49-F238E27FC236}">
                <a16:creationId xmlns:a16="http://schemas.microsoft.com/office/drawing/2014/main" id="{44CDDCB3-5543-4609-BA94-900EA83193D7}"/>
              </a:ext>
            </a:extLst>
          </p:cNvPr>
          <p:cNvSpPr>
            <a:spLocks noGrp="1"/>
          </p:cNvSpPr>
          <p:nvPr>
            <p:ph type="ftr" sz="quarter" idx="11"/>
          </p:nvPr>
        </p:nvSpPr>
        <p:spPr/>
        <p:txBody>
          <a:bodyPr/>
          <a:lstStyle/>
          <a:p>
            <a:r>
              <a:rPr lang="en-US"/>
              <a:t>Add a footer</a:t>
            </a:r>
            <a:endParaRPr lang="en-US" dirty="0"/>
          </a:p>
        </p:txBody>
      </p:sp>
      <p:sp>
        <p:nvSpPr>
          <p:cNvPr id="9" name="Slide Number Placeholder 8">
            <a:extLst>
              <a:ext uri="{FF2B5EF4-FFF2-40B4-BE49-F238E27FC236}">
                <a16:creationId xmlns:a16="http://schemas.microsoft.com/office/drawing/2014/main" id="{CB03B34E-B684-4AAC-AD1C-B0564CD6C1C0}"/>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4149032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35F12-6ECE-4E20-AC18-7B2E9EC115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5D747D-F914-410F-81A0-DC44D0A16565}"/>
              </a:ext>
            </a:extLst>
          </p:cNvPr>
          <p:cNvSpPr>
            <a:spLocks noGrp="1"/>
          </p:cNvSpPr>
          <p:nvPr>
            <p:ph type="dt" sz="half" idx="10"/>
          </p:nvPr>
        </p:nvSpPr>
        <p:spPr/>
        <p:txBody>
          <a:bodyPr/>
          <a:lstStyle/>
          <a:p>
            <a:fld id="{200C26F5-5530-4CB8-9E1E-5E9DCB84614A}" type="datetime1">
              <a:rPr lang="en-US" smtClean="0"/>
              <a:t>8/5/2022</a:t>
            </a:fld>
            <a:endParaRPr lang="en-US" dirty="0"/>
          </a:p>
        </p:txBody>
      </p:sp>
      <p:sp>
        <p:nvSpPr>
          <p:cNvPr id="4" name="Footer Placeholder 3">
            <a:extLst>
              <a:ext uri="{FF2B5EF4-FFF2-40B4-BE49-F238E27FC236}">
                <a16:creationId xmlns:a16="http://schemas.microsoft.com/office/drawing/2014/main" id="{2C21CD1E-ED30-481D-89A8-AD0FDC900ED7}"/>
              </a:ext>
            </a:extLst>
          </p:cNvPr>
          <p:cNvSpPr>
            <a:spLocks noGrp="1"/>
          </p:cNvSpPr>
          <p:nvPr>
            <p:ph type="ftr" sz="quarter" idx="11"/>
          </p:nvPr>
        </p:nvSpPr>
        <p:spPr/>
        <p:txBody>
          <a:bodyPr/>
          <a:lstStyle/>
          <a:p>
            <a:r>
              <a:rPr lang="en-US"/>
              <a:t>Add a footer</a:t>
            </a:r>
            <a:endParaRPr lang="en-US" dirty="0"/>
          </a:p>
        </p:txBody>
      </p:sp>
      <p:sp>
        <p:nvSpPr>
          <p:cNvPr id="5" name="Slide Number Placeholder 4">
            <a:extLst>
              <a:ext uri="{FF2B5EF4-FFF2-40B4-BE49-F238E27FC236}">
                <a16:creationId xmlns:a16="http://schemas.microsoft.com/office/drawing/2014/main" id="{266CFCB6-4A4A-4874-9F3B-E041155CCFC9}"/>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2871553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123FC0-E69B-4C56-BDEE-6653034A4D09}"/>
              </a:ext>
            </a:extLst>
          </p:cNvPr>
          <p:cNvSpPr>
            <a:spLocks noGrp="1"/>
          </p:cNvSpPr>
          <p:nvPr>
            <p:ph type="dt" sz="half" idx="10"/>
          </p:nvPr>
        </p:nvSpPr>
        <p:spPr/>
        <p:txBody>
          <a:bodyPr/>
          <a:lstStyle/>
          <a:p>
            <a:fld id="{00324D3F-38F6-4724-AB10-83955BB9EF0E}" type="datetime1">
              <a:rPr lang="en-US" smtClean="0"/>
              <a:t>8/5/2022</a:t>
            </a:fld>
            <a:endParaRPr lang="en-US" dirty="0"/>
          </a:p>
        </p:txBody>
      </p:sp>
      <p:sp>
        <p:nvSpPr>
          <p:cNvPr id="3" name="Footer Placeholder 2">
            <a:extLst>
              <a:ext uri="{FF2B5EF4-FFF2-40B4-BE49-F238E27FC236}">
                <a16:creationId xmlns:a16="http://schemas.microsoft.com/office/drawing/2014/main" id="{C8D65D34-07CB-4E5B-A1B3-48B72E32A039}"/>
              </a:ext>
            </a:extLst>
          </p:cNvPr>
          <p:cNvSpPr>
            <a:spLocks noGrp="1"/>
          </p:cNvSpPr>
          <p:nvPr>
            <p:ph type="ftr" sz="quarter" idx="11"/>
          </p:nvPr>
        </p:nvSpPr>
        <p:spPr/>
        <p:txBody>
          <a:bodyPr/>
          <a:lstStyle/>
          <a:p>
            <a:r>
              <a:rPr lang="en-US"/>
              <a:t>Add a footer</a:t>
            </a:r>
            <a:endParaRPr lang="en-US" dirty="0"/>
          </a:p>
        </p:txBody>
      </p:sp>
      <p:sp>
        <p:nvSpPr>
          <p:cNvPr id="4" name="Slide Number Placeholder 3">
            <a:extLst>
              <a:ext uri="{FF2B5EF4-FFF2-40B4-BE49-F238E27FC236}">
                <a16:creationId xmlns:a16="http://schemas.microsoft.com/office/drawing/2014/main" id="{3FE014FA-C004-4486-A5EA-46ABD6EE5EAE}"/>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1793423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1663B-7EA0-4054-A32B-C497026EF44E}"/>
              </a:ext>
            </a:extLst>
          </p:cNvPr>
          <p:cNvSpPr>
            <a:spLocks noGrp="1"/>
          </p:cNvSpPr>
          <p:nvPr>
            <p:ph type="title"/>
          </p:nvPr>
        </p:nvSpPr>
        <p:spPr>
          <a:xfrm>
            <a:off x="839570" y="457200"/>
            <a:ext cx="3931213" cy="1600200"/>
          </a:xfr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4EF2292C-D4C2-4332-A2EE-47E425DD7F8F}"/>
              </a:ext>
            </a:extLst>
          </p:cNvPr>
          <p:cNvSpPr>
            <a:spLocks noGrp="1"/>
          </p:cNvSpPr>
          <p:nvPr>
            <p:ph idx="1"/>
          </p:nvPr>
        </p:nvSpPr>
        <p:spPr>
          <a:xfrm>
            <a:off x="5181838" y="987426"/>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D2882F-156B-4EE8-AA8E-FB2589F7B8C1}"/>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C40300-AC2D-4EE5-9127-44033EA539E6}"/>
              </a:ext>
            </a:extLst>
          </p:cNvPr>
          <p:cNvSpPr>
            <a:spLocks noGrp="1"/>
          </p:cNvSpPr>
          <p:nvPr>
            <p:ph type="dt" sz="half" idx="10"/>
          </p:nvPr>
        </p:nvSpPr>
        <p:spPr/>
        <p:txBody>
          <a:bodyPr/>
          <a:lstStyle/>
          <a:p>
            <a:fld id="{CC413872-BE18-4F90-9F45-678DCF155765}" type="datetime1">
              <a:rPr lang="en-US" smtClean="0"/>
              <a:t>8/5/2022</a:t>
            </a:fld>
            <a:endParaRPr lang="en-US" dirty="0"/>
          </a:p>
        </p:txBody>
      </p:sp>
      <p:sp>
        <p:nvSpPr>
          <p:cNvPr id="6" name="Footer Placeholder 5">
            <a:extLst>
              <a:ext uri="{FF2B5EF4-FFF2-40B4-BE49-F238E27FC236}">
                <a16:creationId xmlns:a16="http://schemas.microsoft.com/office/drawing/2014/main" id="{A6224F54-C9DF-4040-8D3F-DFDDEAE00F81}"/>
              </a:ext>
            </a:extLst>
          </p:cNvPr>
          <p:cNvSpPr>
            <a:spLocks noGrp="1"/>
          </p:cNvSpPr>
          <p:nvPr>
            <p:ph type="ftr" sz="quarter" idx="11"/>
          </p:nvPr>
        </p:nvSpPr>
        <p:spPr/>
        <p:txBody>
          <a:bodyPr/>
          <a:lstStyle/>
          <a:p>
            <a:r>
              <a:rPr lang="en-US"/>
              <a:t>Add a footer</a:t>
            </a:r>
            <a:endParaRPr lang="en-US" dirty="0"/>
          </a:p>
        </p:txBody>
      </p:sp>
      <p:sp>
        <p:nvSpPr>
          <p:cNvPr id="7" name="Slide Number Placeholder 6">
            <a:extLst>
              <a:ext uri="{FF2B5EF4-FFF2-40B4-BE49-F238E27FC236}">
                <a16:creationId xmlns:a16="http://schemas.microsoft.com/office/drawing/2014/main" id="{C2649B75-7EC7-4544-A9BA-26A40787C44C}"/>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842110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56E1F-EBFB-47D7-A858-7C601C019334}"/>
              </a:ext>
            </a:extLst>
          </p:cNvPr>
          <p:cNvSpPr>
            <a:spLocks noGrp="1"/>
          </p:cNvSpPr>
          <p:nvPr>
            <p:ph type="title"/>
          </p:nvPr>
        </p:nvSpPr>
        <p:spPr>
          <a:xfrm>
            <a:off x="839570" y="457200"/>
            <a:ext cx="3931213" cy="1600200"/>
          </a:xfr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3D55A6F9-3D57-447A-947D-B13D76879BD2}"/>
              </a:ext>
            </a:extLst>
          </p:cNvPr>
          <p:cNvSpPr>
            <a:spLocks noGrp="1"/>
          </p:cNvSpPr>
          <p:nvPr>
            <p:ph type="pic" idx="1"/>
          </p:nvPr>
        </p:nvSpPr>
        <p:spPr>
          <a:xfrm>
            <a:off x="5181838" y="987426"/>
            <a:ext cx="6170593"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a:p>
        </p:txBody>
      </p:sp>
      <p:sp>
        <p:nvSpPr>
          <p:cNvPr id="4" name="Text Placeholder 3">
            <a:extLst>
              <a:ext uri="{FF2B5EF4-FFF2-40B4-BE49-F238E27FC236}">
                <a16:creationId xmlns:a16="http://schemas.microsoft.com/office/drawing/2014/main" id="{6938C902-E5B9-4CC2-9BDB-8FFD00A07BA3}"/>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B1C1A1-6A41-48C0-85A0-E7C923639D20}"/>
              </a:ext>
            </a:extLst>
          </p:cNvPr>
          <p:cNvSpPr>
            <a:spLocks noGrp="1"/>
          </p:cNvSpPr>
          <p:nvPr>
            <p:ph type="dt" sz="half" idx="10"/>
          </p:nvPr>
        </p:nvSpPr>
        <p:spPr/>
        <p:txBody>
          <a:bodyPr/>
          <a:lstStyle/>
          <a:p>
            <a:fld id="{60447FE6-8BAF-4672-873E-5D665A4F5901}" type="datetime1">
              <a:rPr lang="en-US" smtClean="0"/>
              <a:t>8/5/2022</a:t>
            </a:fld>
            <a:endParaRPr lang="en-US" dirty="0"/>
          </a:p>
        </p:txBody>
      </p:sp>
      <p:sp>
        <p:nvSpPr>
          <p:cNvPr id="6" name="Footer Placeholder 5">
            <a:extLst>
              <a:ext uri="{FF2B5EF4-FFF2-40B4-BE49-F238E27FC236}">
                <a16:creationId xmlns:a16="http://schemas.microsoft.com/office/drawing/2014/main" id="{D872FFB6-BF85-41E3-8DAF-176AB40C5BA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0749F8D-24F3-48E6-AE64-A42C2B7BD070}"/>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20932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0672C3-2E41-484D-ABAC-95C2C64BC5FE}"/>
              </a:ext>
            </a:extLst>
          </p:cNvPr>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B45D62-4167-4EEC-BDA2-7F68F5C96D9A}"/>
              </a:ext>
            </a:extLst>
          </p:cNvPr>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F4C7DD-F526-40DA-97FA-35096BD758E7}"/>
              </a:ext>
            </a:extLst>
          </p:cNvPr>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9FFFB4-400D-1240-AB24-6F86C96D4DFB}" type="datetimeFigureOut">
              <a:rPr lang="en-US" smtClean="0"/>
              <a:t>8/5/2022</a:t>
            </a:fld>
            <a:endParaRPr lang="en-US" dirty="0"/>
          </a:p>
        </p:txBody>
      </p:sp>
      <p:sp>
        <p:nvSpPr>
          <p:cNvPr id="5" name="Footer Placeholder 4">
            <a:extLst>
              <a:ext uri="{FF2B5EF4-FFF2-40B4-BE49-F238E27FC236}">
                <a16:creationId xmlns:a16="http://schemas.microsoft.com/office/drawing/2014/main" id="{956FA07B-C4E6-4815-BB6A-AD586467FB43}"/>
              </a:ext>
            </a:extLst>
          </p:cNvPr>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Annual Interactive Vendor Training 2019</a:t>
            </a:r>
            <a:endParaRPr lang="en-US" dirty="0"/>
          </a:p>
        </p:txBody>
      </p:sp>
      <p:sp>
        <p:nvSpPr>
          <p:cNvPr id="6" name="Slide Number Placeholder 5">
            <a:extLst>
              <a:ext uri="{FF2B5EF4-FFF2-40B4-BE49-F238E27FC236}">
                <a16:creationId xmlns:a16="http://schemas.microsoft.com/office/drawing/2014/main" id="{6ED434F3-CB6B-468E-B2C9-B5ADABFE74D6}"/>
              </a:ext>
            </a:extLst>
          </p:cNvPr>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C99D79-8A4B-4031-B1E0-AF26F8EDF2BC}" type="slidenum">
              <a:rPr lang="en-US" smtClean="0"/>
              <a:pPr/>
              <a:t>‹#›</a:t>
            </a:fld>
            <a:endParaRPr lang="en-US" dirty="0"/>
          </a:p>
        </p:txBody>
      </p:sp>
    </p:spTree>
    <p:extLst>
      <p:ext uri="{BB962C8B-B14F-4D97-AF65-F5344CB8AC3E}">
        <p14:creationId xmlns:p14="http://schemas.microsoft.com/office/powerpoint/2010/main" val="1944566221"/>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126" rtl="0" eaLnBrk="1" latinLnBrk="0" hangingPunct="1">
        <a:lnSpc>
          <a:spcPct val="90000"/>
        </a:lnSpc>
        <a:spcBef>
          <a:spcPct val="0"/>
        </a:spcBef>
        <a:buNone/>
        <a:defRPr sz="4399" b="0" i="0" u="none"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b="0" i="0" u="none"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xml"/><Relationship Id="rId1" Type="http://schemas.openxmlformats.org/officeDocument/2006/relationships/tags" Target="../tags/tag2.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tags" Target="../tags/tag29.xml"/><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xml"/><Relationship Id="rId1" Type="http://schemas.openxmlformats.org/officeDocument/2006/relationships/tags" Target="../tags/tag227.xml"/><Relationship Id="rId5" Type="http://schemas.openxmlformats.org/officeDocument/2006/relationships/image" Target="../media/image23.png"/><Relationship Id="rId4" Type="http://schemas.openxmlformats.org/officeDocument/2006/relationships/image" Target="../media/image21.pn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1.xml"/><Relationship Id="rId7"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228.xml"/><Relationship Id="rId6" Type="http://schemas.openxmlformats.org/officeDocument/2006/relationships/image" Target="../media/image84.jpeg"/><Relationship Id="rId5" Type="http://schemas.openxmlformats.org/officeDocument/2006/relationships/image" Target="../media/image24.png"/><Relationship Id="rId4" Type="http://schemas.openxmlformats.org/officeDocument/2006/relationships/image" Target="../media/image87.png"/></Relationships>
</file>

<file path=ppt/slides/_rels/slide10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102.xml"/><Relationship Id="rId7" Type="http://schemas.openxmlformats.org/officeDocument/2006/relationships/image" Target="../media/image90.jpeg"/><Relationship Id="rId2" Type="http://schemas.openxmlformats.org/officeDocument/2006/relationships/slideLayout" Target="../slideLayouts/slideLayout2.xml"/><Relationship Id="rId1" Type="http://schemas.openxmlformats.org/officeDocument/2006/relationships/tags" Target="../tags/tag229.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24.pn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xml"/><Relationship Id="rId1" Type="http://schemas.openxmlformats.org/officeDocument/2006/relationships/tags" Target="../tags/tag230.xml"/><Relationship Id="rId5" Type="http://schemas.openxmlformats.org/officeDocument/2006/relationships/image" Target="../media/image23.png"/><Relationship Id="rId4" Type="http://schemas.openxmlformats.org/officeDocument/2006/relationships/image" Target="../media/image21.pn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8.xml"/><Relationship Id="rId1" Type="http://schemas.openxmlformats.org/officeDocument/2006/relationships/tags" Target="../tags/tag231.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2.xml"/><Relationship Id="rId1" Type="http://schemas.openxmlformats.org/officeDocument/2006/relationships/tags" Target="../tags/tag232.xml"/><Relationship Id="rId6" Type="http://schemas.openxmlformats.org/officeDocument/2006/relationships/image" Target="../media/image22.png"/><Relationship Id="rId5" Type="http://schemas.openxmlformats.org/officeDocument/2006/relationships/image" Target="../media/image91.jpg"/><Relationship Id="rId4" Type="http://schemas.openxmlformats.org/officeDocument/2006/relationships/image" Target="../media/image24.pn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2.xml"/><Relationship Id="rId1" Type="http://schemas.openxmlformats.org/officeDocument/2006/relationships/tags" Target="../tags/tag233.xml"/><Relationship Id="rId6" Type="http://schemas.openxmlformats.org/officeDocument/2006/relationships/image" Target="../media/image22.png"/><Relationship Id="rId5" Type="http://schemas.openxmlformats.org/officeDocument/2006/relationships/image" Target="../media/image93.jpeg"/><Relationship Id="rId4" Type="http://schemas.openxmlformats.org/officeDocument/2006/relationships/image" Target="../media/image92.jpe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2.xml"/><Relationship Id="rId1" Type="http://schemas.openxmlformats.org/officeDocument/2006/relationships/tags" Target="../tags/tag234.xml"/><Relationship Id="rId6" Type="http://schemas.openxmlformats.org/officeDocument/2006/relationships/image" Target="../media/image23.png"/><Relationship Id="rId5" Type="http://schemas.openxmlformats.org/officeDocument/2006/relationships/image" Target="../media/image75.png"/><Relationship Id="rId4" Type="http://schemas.openxmlformats.org/officeDocument/2006/relationships/image" Target="../media/image94.jpe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4.xml"/><Relationship Id="rId1" Type="http://schemas.openxmlformats.org/officeDocument/2006/relationships/tags" Target="../tags/tag235.xml"/><Relationship Id="rId5" Type="http://schemas.openxmlformats.org/officeDocument/2006/relationships/image" Target="../media/image22.png"/><Relationship Id="rId4" Type="http://schemas.openxmlformats.org/officeDocument/2006/relationships/image" Target="../media/image95.png"/></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2.xml"/><Relationship Id="rId1" Type="http://schemas.openxmlformats.org/officeDocument/2006/relationships/tags" Target="../tags/tag236.xml"/><Relationship Id="rId5" Type="http://schemas.openxmlformats.org/officeDocument/2006/relationships/image" Target="../media/image23.png"/><Relationship Id="rId4" Type="http://schemas.openxmlformats.org/officeDocument/2006/relationships/image" Target="../media/image75.png"/></Relationships>
</file>

<file path=ppt/slides/_rels/slide11.xml.rels><?xml version="1.0" encoding="UTF-8" standalone="yes"?>
<Relationships xmlns="http://schemas.openxmlformats.org/package/2006/relationships"><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tags" Target="../tags/tag32.xml"/><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xml"/><Relationship Id="rId1" Type="http://schemas.openxmlformats.org/officeDocument/2006/relationships/tags" Target="../tags/tag237.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xml"/><Relationship Id="rId1" Type="http://schemas.openxmlformats.org/officeDocument/2006/relationships/tags" Target="../tags/tag238.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12.xml"/><Relationship Id="rId7" Type="http://schemas.openxmlformats.org/officeDocument/2006/relationships/image" Target="../media/image98.jpeg"/><Relationship Id="rId2" Type="http://schemas.openxmlformats.org/officeDocument/2006/relationships/slideLayout" Target="../slideLayouts/slideLayout8.xml"/><Relationship Id="rId1" Type="http://schemas.openxmlformats.org/officeDocument/2006/relationships/tags" Target="../tags/tag239.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26.jpg"/></Relationships>
</file>

<file path=ppt/slides/_rels/slide11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tags" Target="../tags/tag241.xml"/><Relationship Id="rId1" Type="http://schemas.openxmlformats.org/officeDocument/2006/relationships/tags" Target="../tags/tag240.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notesSlide" Target="../notesSlides/notesSlide113.xml"/><Relationship Id="rId9" Type="http://schemas.microsoft.com/office/2007/relationships/diagramDrawing" Target="../diagrams/drawing2.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xml"/><Relationship Id="rId1" Type="http://schemas.openxmlformats.org/officeDocument/2006/relationships/tags" Target="../tags/tag242.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6.xml"/><Relationship Id="rId1" Type="http://schemas.openxmlformats.org/officeDocument/2006/relationships/tags" Target="../tags/tag243.xml"/></Relationships>
</file>

<file path=ppt/slides/_rels/slide116.xml.rels><?xml version="1.0" encoding="UTF-8" standalone="yes"?>
<Relationships xmlns="http://schemas.openxmlformats.org/package/2006/relationships"><Relationship Id="rId3" Type="http://schemas.openxmlformats.org/officeDocument/2006/relationships/tags" Target="../tags/tag246.xml"/><Relationship Id="rId2" Type="http://schemas.openxmlformats.org/officeDocument/2006/relationships/tags" Target="../tags/tag245.xml"/><Relationship Id="rId1" Type="http://schemas.openxmlformats.org/officeDocument/2006/relationships/tags" Target="../tags/tag244.xml"/><Relationship Id="rId5" Type="http://schemas.openxmlformats.org/officeDocument/2006/relationships/notesSlide" Target="../notesSlides/notesSlide116.xml"/><Relationship Id="rId4"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tags" Target="../tags/tag249.xml"/><Relationship Id="rId2" Type="http://schemas.openxmlformats.org/officeDocument/2006/relationships/tags" Target="../tags/tag248.xml"/><Relationship Id="rId1" Type="http://schemas.openxmlformats.org/officeDocument/2006/relationships/tags" Target="../tags/tag247.xml"/><Relationship Id="rId5" Type="http://schemas.openxmlformats.org/officeDocument/2006/relationships/notesSlide" Target="../notesSlides/notesSlide117.xml"/><Relationship Id="rId4"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tags" Target="../tags/tag252.xml"/><Relationship Id="rId2" Type="http://schemas.openxmlformats.org/officeDocument/2006/relationships/tags" Target="../tags/tag251.xml"/><Relationship Id="rId1" Type="http://schemas.openxmlformats.org/officeDocument/2006/relationships/tags" Target="../tags/tag250.xml"/><Relationship Id="rId5" Type="http://schemas.openxmlformats.org/officeDocument/2006/relationships/notesSlide" Target="../notesSlides/notesSlide118.xml"/><Relationship Id="rId4"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tags" Target="../tags/tag255.xml"/><Relationship Id="rId2" Type="http://schemas.openxmlformats.org/officeDocument/2006/relationships/tags" Target="../tags/tag254.xml"/><Relationship Id="rId1" Type="http://schemas.openxmlformats.org/officeDocument/2006/relationships/tags" Target="../tags/tag253.xml"/><Relationship Id="rId5" Type="http://schemas.openxmlformats.org/officeDocument/2006/relationships/notesSlide" Target="../notesSlides/notesSlide119.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tags" Target="../tags/tag258.xml"/><Relationship Id="rId2" Type="http://schemas.openxmlformats.org/officeDocument/2006/relationships/tags" Target="../tags/tag257.xml"/><Relationship Id="rId1" Type="http://schemas.openxmlformats.org/officeDocument/2006/relationships/tags" Target="../tags/tag256.xml"/><Relationship Id="rId5" Type="http://schemas.openxmlformats.org/officeDocument/2006/relationships/notesSlide" Target="../notesSlides/notesSlide120.xml"/><Relationship Id="rId4"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tags" Target="../tags/tag261.xml"/><Relationship Id="rId2" Type="http://schemas.openxmlformats.org/officeDocument/2006/relationships/tags" Target="../tags/tag260.xml"/><Relationship Id="rId1" Type="http://schemas.openxmlformats.org/officeDocument/2006/relationships/tags" Target="../tags/tag259.xml"/><Relationship Id="rId5" Type="http://schemas.openxmlformats.org/officeDocument/2006/relationships/notesSlide" Target="../notesSlides/notesSlide121.xml"/><Relationship Id="rId4"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tags" Target="../tags/tag264.xml"/><Relationship Id="rId2" Type="http://schemas.openxmlformats.org/officeDocument/2006/relationships/tags" Target="../tags/tag263.xml"/><Relationship Id="rId1" Type="http://schemas.openxmlformats.org/officeDocument/2006/relationships/tags" Target="../tags/tag262.xml"/><Relationship Id="rId5" Type="http://schemas.openxmlformats.org/officeDocument/2006/relationships/notesSlide" Target="../notesSlides/notesSlide122.xml"/><Relationship Id="rId4"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tags" Target="../tags/tag267.xml"/><Relationship Id="rId2" Type="http://schemas.openxmlformats.org/officeDocument/2006/relationships/tags" Target="../tags/tag266.xml"/><Relationship Id="rId1" Type="http://schemas.openxmlformats.org/officeDocument/2006/relationships/tags" Target="../tags/tag265.xml"/><Relationship Id="rId5" Type="http://schemas.openxmlformats.org/officeDocument/2006/relationships/notesSlide" Target="../notesSlides/notesSlide123.xml"/><Relationship Id="rId4"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tags" Target="../tags/tag270.xml"/><Relationship Id="rId2" Type="http://schemas.openxmlformats.org/officeDocument/2006/relationships/tags" Target="../tags/tag269.xml"/><Relationship Id="rId1" Type="http://schemas.openxmlformats.org/officeDocument/2006/relationships/tags" Target="../tags/tag268.xml"/><Relationship Id="rId6" Type="http://schemas.openxmlformats.org/officeDocument/2006/relationships/image" Target="../media/image99.jpeg"/><Relationship Id="rId5" Type="http://schemas.openxmlformats.org/officeDocument/2006/relationships/notesSlide" Target="../notesSlides/notesSlide124.xml"/><Relationship Id="rId4"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tags" Target="../tags/tag273.xml"/><Relationship Id="rId2" Type="http://schemas.openxmlformats.org/officeDocument/2006/relationships/tags" Target="../tags/tag272.xml"/><Relationship Id="rId1" Type="http://schemas.openxmlformats.org/officeDocument/2006/relationships/tags" Target="../tags/tag271.xml"/><Relationship Id="rId6" Type="http://schemas.openxmlformats.org/officeDocument/2006/relationships/notesSlide" Target="../notesSlides/notesSlide125.xml"/><Relationship Id="rId5" Type="http://schemas.openxmlformats.org/officeDocument/2006/relationships/slideLayout" Target="../slideLayouts/slideLayout2.xml"/><Relationship Id="rId4" Type="http://schemas.openxmlformats.org/officeDocument/2006/relationships/tags" Target="../tags/tag274.xml"/></Relationships>
</file>

<file path=ppt/slides/_rels/slide126.xml.rels><?xml version="1.0" encoding="UTF-8" standalone="yes"?>
<Relationships xmlns="http://schemas.openxmlformats.org/package/2006/relationships"><Relationship Id="rId3" Type="http://schemas.openxmlformats.org/officeDocument/2006/relationships/tags" Target="../tags/tag277.xml"/><Relationship Id="rId2" Type="http://schemas.openxmlformats.org/officeDocument/2006/relationships/tags" Target="../tags/tag276.xml"/><Relationship Id="rId1" Type="http://schemas.openxmlformats.org/officeDocument/2006/relationships/tags" Target="../tags/tag275.xml"/><Relationship Id="rId5" Type="http://schemas.openxmlformats.org/officeDocument/2006/relationships/notesSlide" Target="../notesSlides/notesSlide126.xml"/><Relationship Id="rId4"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tags" Target="../tags/tag280.xml"/><Relationship Id="rId2" Type="http://schemas.openxmlformats.org/officeDocument/2006/relationships/tags" Target="../tags/tag279.xml"/><Relationship Id="rId1" Type="http://schemas.openxmlformats.org/officeDocument/2006/relationships/tags" Target="../tags/tag278.xml"/><Relationship Id="rId5" Type="http://schemas.openxmlformats.org/officeDocument/2006/relationships/notesSlide" Target="../notesSlides/notesSlide127.xml"/><Relationship Id="rId4"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tags" Target="../tags/tag283.xml"/><Relationship Id="rId2" Type="http://schemas.openxmlformats.org/officeDocument/2006/relationships/tags" Target="../tags/tag282.xml"/><Relationship Id="rId1" Type="http://schemas.openxmlformats.org/officeDocument/2006/relationships/tags" Target="../tags/tag281.xml"/><Relationship Id="rId5" Type="http://schemas.openxmlformats.org/officeDocument/2006/relationships/notesSlide" Target="../notesSlides/notesSlide128.xml"/><Relationship Id="rId4"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tags" Target="../tags/tag286.xml"/><Relationship Id="rId2" Type="http://schemas.openxmlformats.org/officeDocument/2006/relationships/tags" Target="../tags/tag285.xml"/><Relationship Id="rId1" Type="http://schemas.openxmlformats.org/officeDocument/2006/relationships/tags" Target="../tags/tag284.xml"/><Relationship Id="rId5" Type="http://schemas.openxmlformats.org/officeDocument/2006/relationships/notesSlide" Target="../notesSlides/notesSlide129.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tags" Target="../tags/tag38.xml"/><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tags" Target="../tags/tag289.xml"/><Relationship Id="rId2" Type="http://schemas.openxmlformats.org/officeDocument/2006/relationships/tags" Target="../tags/tag288.xml"/><Relationship Id="rId1" Type="http://schemas.openxmlformats.org/officeDocument/2006/relationships/tags" Target="../tags/tag287.xml"/><Relationship Id="rId5" Type="http://schemas.openxmlformats.org/officeDocument/2006/relationships/notesSlide" Target="../notesSlides/notesSlide130.xml"/><Relationship Id="rId4"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tags" Target="../tags/tag292.xml"/><Relationship Id="rId2" Type="http://schemas.openxmlformats.org/officeDocument/2006/relationships/tags" Target="../tags/tag291.xml"/><Relationship Id="rId1" Type="http://schemas.openxmlformats.org/officeDocument/2006/relationships/tags" Target="../tags/tag290.xml"/><Relationship Id="rId5" Type="http://schemas.openxmlformats.org/officeDocument/2006/relationships/notesSlide" Target="../notesSlides/notesSlide131.xml"/><Relationship Id="rId4"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tags" Target="../tags/tag295.xml"/><Relationship Id="rId2" Type="http://schemas.openxmlformats.org/officeDocument/2006/relationships/tags" Target="../tags/tag294.xml"/><Relationship Id="rId1" Type="http://schemas.openxmlformats.org/officeDocument/2006/relationships/tags" Target="../tags/tag293.xml"/><Relationship Id="rId5" Type="http://schemas.openxmlformats.org/officeDocument/2006/relationships/notesSlide" Target="../notesSlides/notesSlide132.xml"/><Relationship Id="rId4"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tags" Target="../tags/tag298.xml"/><Relationship Id="rId2" Type="http://schemas.openxmlformats.org/officeDocument/2006/relationships/tags" Target="../tags/tag297.xml"/><Relationship Id="rId1" Type="http://schemas.openxmlformats.org/officeDocument/2006/relationships/tags" Target="../tags/tag296.xml"/><Relationship Id="rId6" Type="http://schemas.openxmlformats.org/officeDocument/2006/relationships/image" Target="../media/image100.jpeg"/><Relationship Id="rId5" Type="http://schemas.openxmlformats.org/officeDocument/2006/relationships/notesSlide" Target="../notesSlides/notesSlide133.xml"/><Relationship Id="rId4"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tags" Target="../tags/tag301.xml"/><Relationship Id="rId2" Type="http://schemas.openxmlformats.org/officeDocument/2006/relationships/tags" Target="../tags/tag300.xml"/><Relationship Id="rId1" Type="http://schemas.openxmlformats.org/officeDocument/2006/relationships/tags" Target="../tags/tag299.xml"/><Relationship Id="rId5" Type="http://schemas.openxmlformats.org/officeDocument/2006/relationships/notesSlide" Target="../notesSlides/notesSlide134.xml"/><Relationship Id="rId4"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tags" Target="../tags/tag304.xml"/><Relationship Id="rId2" Type="http://schemas.openxmlformats.org/officeDocument/2006/relationships/tags" Target="../tags/tag303.xml"/><Relationship Id="rId1" Type="http://schemas.openxmlformats.org/officeDocument/2006/relationships/tags" Target="../tags/tag302.xml"/><Relationship Id="rId5" Type="http://schemas.openxmlformats.org/officeDocument/2006/relationships/notesSlide" Target="../notesSlides/notesSlide135.xml"/><Relationship Id="rId4"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tags" Target="../tags/tag307.xml"/><Relationship Id="rId2" Type="http://schemas.openxmlformats.org/officeDocument/2006/relationships/tags" Target="../tags/tag306.xml"/><Relationship Id="rId1" Type="http://schemas.openxmlformats.org/officeDocument/2006/relationships/tags" Target="../tags/tag305.xml"/><Relationship Id="rId5" Type="http://schemas.openxmlformats.org/officeDocument/2006/relationships/notesSlide" Target="../notesSlides/notesSlide136.xml"/><Relationship Id="rId4"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tags" Target="../tags/tag310.xml"/><Relationship Id="rId2" Type="http://schemas.openxmlformats.org/officeDocument/2006/relationships/tags" Target="../tags/tag309.xml"/><Relationship Id="rId1" Type="http://schemas.openxmlformats.org/officeDocument/2006/relationships/tags" Target="../tags/tag308.xml"/><Relationship Id="rId5" Type="http://schemas.openxmlformats.org/officeDocument/2006/relationships/notesSlide" Target="../notesSlides/notesSlide137.xml"/><Relationship Id="rId4"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tags" Target="../tags/tag313.xml"/><Relationship Id="rId2" Type="http://schemas.openxmlformats.org/officeDocument/2006/relationships/tags" Target="../tags/tag312.xml"/><Relationship Id="rId1" Type="http://schemas.openxmlformats.org/officeDocument/2006/relationships/tags" Target="../tags/tag311.xml"/><Relationship Id="rId5" Type="http://schemas.openxmlformats.org/officeDocument/2006/relationships/notesSlide" Target="../notesSlides/notesSlide138.xml"/><Relationship Id="rId4"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tags" Target="../tags/tag316.xml"/><Relationship Id="rId2" Type="http://schemas.openxmlformats.org/officeDocument/2006/relationships/tags" Target="../tags/tag315.xml"/><Relationship Id="rId1" Type="http://schemas.openxmlformats.org/officeDocument/2006/relationships/tags" Target="../tags/tag314.xml"/><Relationship Id="rId5" Type="http://schemas.openxmlformats.org/officeDocument/2006/relationships/notesSlide" Target="../notesSlides/notesSlide139.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notesSlide" Target="../notesSlides/notesSlide14.xml"/><Relationship Id="rId5" Type="http://schemas.openxmlformats.org/officeDocument/2006/relationships/slideLayout" Target="../slideLayouts/slideLayout2.xml"/><Relationship Id="rId4" Type="http://schemas.openxmlformats.org/officeDocument/2006/relationships/tags" Target="../tags/tag44.xml"/></Relationships>
</file>

<file path=ppt/slides/_rels/slide140.xml.rels><?xml version="1.0" encoding="UTF-8" standalone="yes"?>
<Relationships xmlns="http://schemas.openxmlformats.org/package/2006/relationships"><Relationship Id="rId3" Type="http://schemas.openxmlformats.org/officeDocument/2006/relationships/tags" Target="../tags/tag319.xml"/><Relationship Id="rId2" Type="http://schemas.openxmlformats.org/officeDocument/2006/relationships/tags" Target="../tags/tag318.xml"/><Relationship Id="rId1" Type="http://schemas.openxmlformats.org/officeDocument/2006/relationships/tags" Target="../tags/tag317.xml"/><Relationship Id="rId5" Type="http://schemas.openxmlformats.org/officeDocument/2006/relationships/notesSlide" Target="../notesSlides/notesSlide140.xml"/><Relationship Id="rId4"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tags" Target="../tags/tag322.xml"/><Relationship Id="rId2" Type="http://schemas.openxmlformats.org/officeDocument/2006/relationships/tags" Target="../tags/tag321.xml"/><Relationship Id="rId1" Type="http://schemas.openxmlformats.org/officeDocument/2006/relationships/tags" Target="../tags/tag320.xml"/><Relationship Id="rId6" Type="http://schemas.openxmlformats.org/officeDocument/2006/relationships/image" Target="../media/image101.jpeg"/><Relationship Id="rId5" Type="http://schemas.openxmlformats.org/officeDocument/2006/relationships/notesSlide" Target="../notesSlides/notesSlide141.xml"/><Relationship Id="rId4"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tags" Target="../tags/tag325.xml"/><Relationship Id="rId2" Type="http://schemas.openxmlformats.org/officeDocument/2006/relationships/tags" Target="../tags/tag324.xml"/><Relationship Id="rId1" Type="http://schemas.openxmlformats.org/officeDocument/2006/relationships/tags" Target="../tags/tag323.xml"/><Relationship Id="rId5" Type="http://schemas.openxmlformats.org/officeDocument/2006/relationships/notesSlide" Target="../notesSlides/notesSlide142.xml"/><Relationship Id="rId4"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tags" Target="../tags/tag328.xml"/><Relationship Id="rId2" Type="http://schemas.openxmlformats.org/officeDocument/2006/relationships/tags" Target="../tags/tag327.xml"/><Relationship Id="rId1" Type="http://schemas.openxmlformats.org/officeDocument/2006/relationships/tags" Target="../tags/tag326.xml"/><Relationship Id="rId6" Type="http://schemas.openxmlformats.org/officeDocument/2006/relationships/image" Target="../media/image102.png"/><Relationship Id="rId5" Type="http://schemas.openxmlformats.org/officeDocument/2006/relationships/notesSlide" Target="../notesSlides/notesSlide143.xml"/><Relationship Id="rId4"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6.xml"/><Relationship Id="rId1" Type="http://schemas.openxmlformats.org/officeDocument/2006/relationships/tags" Target="../tags/tag329.xml"/></Relationships>
</file>

<file path=ppt/slides/_rels/slide1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31.xml"/><Relationship Id="rId1" Type="http://schemas.openxmlformats.org/officeDocument/2006/relationships/tags" Target="../tags/tag330.xml"/><Relationship Id="rId4" Type="http://schemas.openxmlformats.org/officeDocument/2006/relationships/notesSlide" Target="../notesSlides/notesSlide145.xml"/></Relationships>
</file>

<file path=ppt/slides/_rels/slide146.xml.rels><?xml version="1.0" encoding="UTF-8" standalone="yes"?>
<Relationships xmlns="http://schemas.openxmlformats.org/package/2006/relationships"><Relationship Id="rId3" Type="http://schemas.openxmlformats.org/officeDocument/2006/relationships/tags" Target="../tags/tag334.xml"/><Relationship Id="rId2" Type="http://schemas.openxmlformats.org/officeDocument/2006/relationships/tags" Target="../tags/tag333.xml"/><Relationship Id="rId1" Type="http://schemas.openxmlformats.org/officeDocument/2006/relationships/tags" Target="../tags/tag332.xml"/><Relationship Id="rId5" Type="http://schemas.openxmlformats.org/officeDocument/2006/relationships/notesSlide" Target="../notesSlides/notesSlide146.xml"/><Relationship Id="rId4"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36.xml"/><Relationship Id="rId1" Type="http://schemas.openxmlformats.org/officeDocument/2006/relationships/tags" Target="../tags/tag335.xml"/><Relationship Id="rId4" Type="http://schemas.openxmlformats.org/officeDocument/2006/relationships/notesSlide" Target="../notesSlides/notesSlide147.xml"/></Relationships>
</file>

<file path=ppt/slides/_rels/slide148.xml.rels><?xml version="1.0" encoding="UTF-8" standalone="yes"?>
<Relationships xmlns="http://schemas.openxmlformats.org/package/2006/relationships"><Relationship Id="rId3" Type="http://schemas.openxmlformats.org/officeDocument/2006/relationships/tags" Target="../tags/tag339.xml"/><Relationship Id="rId2" Type="http://schemas.openxmlformats.org/officeDocument/2006/relationships/tags" Target="../tags/tag338.xml"/><Relationship Id="rId1" Type="http://schemas.openxmlformats.org/officeDocument/2006/relationships/tags" Target="../tags/tag337.xml"/><Relationship Id="rId5" Type="http://schemas.openxmlformats.org/officeDocument/2006/relationships/notesSlide" Target="../notesSlides/notesSlide148.xml"/><Relationship Id="rId4"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tags" Target="../tags/tag342.xml"/><Relationship Id="rId7" Type="http://schemas.openxmlformats.org/officeDocument/2006/relationships/image" Target="../media/image103.png"/><Relationship Id="rId2" Type="http://schemas.openxmlformats.org/officeDocument/2006/relationships/tags" Target="../tags/tag341.xml"/><Relationship Id="rId1" Type="http://schemas.openxmlformats.org/officeDocument/2006/relationships/tags" Target="../tags/tag340.xml"/><Relationship Id="rId6" Type="http://schemas.openxmlformats.org/officeDocument/2006/relationships/notesSlide" Target="../notesSlides/notesSlide149.xml"/><Relationship Id="rId5" Type="http://schemas.openxmlformats.org/officeDocument/2006/relationships/slideLayout" Target="../slideLayouts/slideLayout2.xml"/><Relationship Id="rId4" Type="http://schemas.openxmlformats.org/officeDocument/2006/relationships/tags" Target="../tags/tag343.xml"/></Relationships>
</file>

<file path=ppt/slides/_rels/slide15.xml.rels><?xml version="1.0" encoding="UTF-8" standalone="yes"?>
<Relationships xmlns="http://schemas.openxmlformats.org/package/2006/relationships"><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image" Target="../media/image12.jpe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tags" Target="../tags/tag346.xml"/><Relationship Id="rId7" Type="http://schemas.openxmlformats.org/officeDocument/2006/relationships/image" Target="../media/image105.png"/><Relationship Id="rId2" Type="http://schemas.openxmlformats.org/officeDocument/2006/relationships/tags" Target="../tags/tag345.xml"/><Relationship Id="rId1" Type="http://schemas.openxmlformats.org/officeDocument/2006/relationships/tags" Target="../tags/tag344.xml"/><Relationship Id="rId6" Type="http://schemas.openxmlformats.org/officeDocument/2006/relationships/image" Target="../media/image104.png"/><Relationship Id="rId5" Type="http://schemas.openxmlformats.org/officeDocument/2006/relationships/notesSlide" Target="../notesSlides/notesSlide150.xml"/><Relationship Id="rId4"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tags" Target="../tags/tag349.xml"/><Relationship Id="rId2" Type="http://schemas.openxmlformats.org/officeDocument/2006/relationships/tags" Target="../tags/tag348.xml"/><Relationship Id="rId1" Type="http://schemas.openxmlformats.org/officeDocument/2006/relationships/tags" Target="../tags/tag347.xml"/><Relationship Id="rId6" Type="http://schemas.openxmlformats.org/officeDocument/2006/relationships/image" Target="../media/image106.png"/><Relationship Id="rId5" Type="http://schemas.openxmlformats.org/officeDocument/2006/relationships/notesSlide" Target="../notesSlides/notesSlide151.xml"/><Relationship Id="rId4"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tags" Target="../tags/tag352.xml"/><Relationship Id="rId7" Type="http://schemas.openxmlformats.org/officeDocument/2006/relationships/image" Target="../media/image107.png"/><Relationship Id="rId2" Type="http://schemas.openxmlformats.org/officeDocument/2006/relationships/tags" Target="../tags/tag351.xml"/><Relationship Id="rId1" Type="http://schemas.openxmlformats.org/officeDocument/2006/relationships/tags" Target="../tags/tag350.xml"/><Relationship Id="rId6" Type="http://schemas.openxmlformats.org/officeDocument/2006/relationships/notesSlide" Target="../notesSlides/notesSlide152.xml"/><Relationship Id="rId5" Type="http://schemas.openxmlformats.org/officeDocument/2006/relationships/slideLayout" Target="../slideLayouts/slideLayout2.xml"/><Relationship Id="rId4" Type="http://schemas.openxmlformats.org/officeDocument/2006/relationships/tags" Target="../tags/tag353.xml"/><Relationship Id="rId9" Type="http://schemas.openxmlformats.org/officeDocument/2006/relationships/image" Target="../media/image105.png"/></Relationships>
</file>

<file path=ppt/slides/_rels/slide153.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tags" Target="../tags/tag356.xml"/><Relationship Id="rId7" Type="http://schemas.openxmlformats.org/officeDocument/2006/relationships/image" Target="../media/image110.png"/><Relationship Id="rId2" Type="http://schemas.openxmlformats.org/officeDocument/2006/relationships/tags" Target="../tags/tag355.xml"/><Relationship Id="rId1" Type="http://schemas.openxmlformats.org/officeDocument/2006/relationships/tags" Target="../tags/tag354.xml"/><Relationship Id="rId6" Type="http://schemas.openxmlformats.org/officeDocument/2006/relationships/image" Target="../media/image109.png"/><Relationship Id="rId5" Type="http://schemas.openxmlformats.org/officeDocument/2006/relationships/notesSlide" Target="../notesSlides/notesSlide153.xml"/><Relationship Id="rId4" Type="http://schemas.openxmlformats.org/officeDocument/2006/relationships/slideLayout" Target="../slideLayouts/slideLayout2.xml"/><Relationship Id="rId9" Type="http://schemas.openxmlformats.org/officeDocument/2006/relationships/image" Target="../media/image111.png"/></Relationships>
</file>

<file path=ppt/slides/_rels/slide154.xml.rels><?xml version="1.0" encoding="UTF-8" standalone="yes"?>
<Relationships xmlns="http://schemas.openxmlformats.org/package/2006/relationships"><Relationship Id="rId3" Type="http://schemas.openxmlformats.org/officeDocument/2006/relationships/tags" Target="../tags/tag359.xml"/><Relationship Id="rId2" Type="http://schemas.openxmlformats.org/officeDocument/2006/relationships/tags" Target="../tags/tag358.xml"/><Relationship Id="rId1" Type="http://schemas.openxmlformats.org/officeDocument/2006/relationships/tags" Target="../tags/tag357.xml"/><Relationship Id="rId6" Type="http://schemas.openxmlformats.org/officeDocument/2006/relationships/image" Target="../media/image112.png"/><Relationship Id="rId5" Type="http://schemas.openxmlformats.org/officeDocument/2006/relationships/notesSlide" Target="../notesSlides/notesSlide154.xml"/><Relationship Id="rId4"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tags" Target="../tags/tag362.xml"/><Relationship Id="rId7" Type="http://schemas.openxmlformats.org/officeDocument/2006/relationships/image" Target="../media/image111.png"/><Relationship Id="rId2" Type="http://schemas.openxmlformats.org/officeDocument/2006/relationships/tags" Target="../tags/tag361.xml"/><Relationship Id="rId1" Type="http://schemas.openxmlformats.org/officeDocument/2006/relationships/tags" Target="../tags/tag360.xml"/><Relationship Id="rId6" Type="http://schemas.openxmlformats.org/officeDocument/2006/relationships/image" Target="../media/image113.png"/><Relationship Id="rId5" Type="http://schemas.openxmlformats.org/officeDocument/2006/relationships/notesSlide" Target="../notesSlides/notesSlide155.xml"/><Relationship Id="rId4"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tags" Target="../tags/tag365.xml"/><Relationship Id="rId7" Type="http://schemas.openxmlformats.org/officeDocument/2006/relationships/image" Target="../media/image114.png"/><Relationship Id="rId2" Type="http://schemas.openxmlformats.org/officeDocument/2006/relationships/tags" Target="../tags/tag364.xml"/><Relationship Id="rId1" Type="http://schemas.openxmlformats.org/officeDocument/2006/relationships/tags" Target="../tags/tag363.xml"/><Relationship Id="rId6" Type="http://schemas.openxmlformats.org/officeDocument/2006/relationships/notesSlide" Target="../notesSlides/notesSlide156.xml"/><Relationship Id="rId5" Type="http://schemas.openxmlformats.org/officeDocument/2006/relationships/slideLayout" Target="../slideLayouts/slideLayout2.xml"/><Relationship Id="rId4" Type="http://schemas.openxmlformats.org/officeDocument/2006/relationships/tags" Target="../tags/tag366.xml"/></Relationships>
</file>

<file path=ppt/slides/_rels/slide157.xml.rels><?xml version="1.0" encoding="UTF-8" standalone="yes"?>
<Relationships xmlns="http://schemas.openxmlformats.org/package/2006/relationships"><Relationship Id="rId3" Type="http://schemas.openxmlformats.org/officeDocument/2006/relationships/tags" Target="../tags/tag369.xml"/><Relationship Id="rId2" Type="http://schemas.openxmlformats.org/officeDocument/2006/relationships/tags" Target="../tags/tag368.xml"/><Relationship Id="rId1" Type="http://schemas.openxmlformats.org/officeDocument/2006/relationships/tags" Target="../tags/tag367.xml"/><Relationship Id="rId5" Type="http://schemas.openxmlformats.org/officeDocument/2006/relationships/notesSlide" Target="../notesSlides/notesSlide157.xml"/><Relationship Id="rId4"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tags" Target="../tags/tag372.xml"/><Relationship Id="rId2" Type="http://schemas.openxmlformats.org/officeDocument/2006/relationships/tags" Target="../tags/tag371.xml"/><Relationship Id="rId1" Type="http://schemas.openxmlformats.org/officeDocument/2006/relationships/tags" Target="../tags/tag370.xml"/><Relationship Id="rId5" Type="http://schemas.openxmlformats.org/officeDocument/2006/relationships/notesSlide" Target="../notesSlides/notesSlide158.xml"/><Relationship Id="rId4"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tags" Target="../tags/tag375.xml"/><Relationship Id="rId2" Type="http://schemas.openxmlformats.org/officeDocument/2006/relationships/tags" Target="../tags/tag374.xml"/><Relationship Id="rId1" Type="http://schemas.openxmlformats.org/officeDocument/2006/relationships/tags" Target="../tags/tag373.xml"/><Relationship Id="rId5" Type="http://schemas.openxmlformats.org/officeDocument/2006/relationships/notesSlide" Target="../notesSlides/notesSlide159.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tags" Target="../tags/tag48.xml"/><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tags" Target="../tags/tag378.xml"/><Relationship Id="rId2" Type="http://schemas.openxmlformats.org/officeDocument/2006/relationships/tags" Target="../tags/tag377.xml"/><Relationship Id="rId1" Type="http://schemas.openxmlformats.org/officeDocument/2006/relationships/tags" Target="../tags/tag376.xml"/><Relationship Id="rId5" Type="http://schemas.openxmlformats.org/officeDocument/2006/relationships/notesSlide" Target="../notesSlides/notesSlide160.xml"/><Relationship Id="rId4"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tags" Target="../tags/tag381.xml"/><Relationship Id="rId2" Type="http://schemas.openxmlformats.org/officeDocument/2006/relationships/tags" Target="../tags/tag380.xml"/><Relationship Id="rId1" Type="http://schemas.openxmlformats.org/officeDocument/2006/relationships/tags" Target="../tags/tag379.xml"/><Relationship Id="rId5" Type="http://schemas.openxmlformats.org/officeDocument/2006/relationships/notesSlide" Target="../notesSlides/notesSlide161.xml"/><Relationship Id="rId4"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tags" Target="../tags/tag384.xml"/><Relationship Id="rId2" Type="http://schemas.openxmlformats.org/officeDocument/2006/relationships/tags" Target="../tags/tag383.xml"/><Relationship Id="rId1" Type="http://schemas.openxmlformats.org/officeDocument/2006/relationships/tags" Target="../tags/tag382.xml"/><Relationship Id="rId5" Type="http://schemas.openxmlformats.org/officeDocument/2006/relationships/notesSlide" Target="../notesSlides/notesSlide162.xml"/><Relationship Id="rId4"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tags" Target="../tags/tag387.xml"/><Relationship Id="rId7" Type="http://schemas.openxmlformats.org/officeDocument/2006/relationships/image" Target="../media/image116.png"/><Relationship Id="rId2" Type="http://schemas.openxmlformats.org/officeDocument/2006/relationships/tags" Target="../tags/tag386.xml"/><Relationship Id="rId1" Type="http://schemas.openxmlformats.org/officeDocument/2006/relationships/tags" Target="../tags/tag385.xml"/><Relationship Id="rId6" Type="http://schemas.openxmlformats.org/officeDocument/2006/relationships/notesSlide" Target="../notesSlides/notesSlide163.xml"/><Relationship Id="rId5" Type="http://schemas.openxmlformats.org/officeDocument/2006/relationships/slideLayout" Target="../slideLayouts/slideLayout7.xml"/><Relationship Id="rId4" Type="http://schemas.openxmlformats.org/officeDocument/2006/relationships/tags" Target="../tags/tag388.xml"/></Relationships>
</file>

<file path=ppt/slides/_rels/slide164.xml.rels><?xml version="1.0" encoding="UTF-8" standalone="yes"?>
<Relationships xmlns="http://schemas.openxmlformats.org/package/2006/relationships"><Relationship Id="rId3" Type="http://schemas.openxmlformats.org/officeDocument/2006/relationships/tags" Target="../tags/tag391.xml"/><Relationship Id="rId7" Type="http://schemas.openxmlformats.org/officeDocument/2006/relationships/image" Target="../media/image117.png"/><Relationship Id="rId2" Type="http://schemas.openxmlformats.org/officeDocument/2006/relationships/tags" Target="../tags/tag390.xml"/><Relationship Id="rId1" Type="http://schemas.openxmlformats.org/officeDocument/2006/relationships/tags" Target="../tags/tag389.xml"/><Relationship Id="rId6" Type="http://schemas.openxmlformats.org/officeDocument/2006/relationships/notesSlide" Target="../notesSlides/notesSlide164.xml"/><Relationship Id="rId5" Type="http://schemas.openxmlformats.org/officeDocument/2006/relationships/slideLayout" Target="../slideLayouts/slideLayout7.xml"/><Relationship Id="rId4" Type="http://schemas.openxmlformats.org/officeDocument/2006/relationships/tags" Target="../tags/tag392.xml"/></Relationships>
</file>

<file path=ppt/slides/_rels/slide165.xml.rels><?xml version="1.0" encoding="UTF-8" standalone="yes"?>
<Relationships xmlns="http://schemas.openxmlformats.org/package/2006/relationships"><Relationship Id="rId3" Type="http://schemas.openxmlformats.org/officeDocument/2006/relationships/tags" Target="../tags/tag395.xml"/><Relationship Id="rId7" Type="http://schemas.openxmlformats.org/officeDocument/2006/relationships/image" Target="../media/image118.png"/><Relationship Id="rId2" Type="http://schemas.openxmlformats.org/officeDocument/2006/relationships/tags" Target="../tags/tag394.xml"/><Relationship Id="rId1" Type="http://schemas.openxmlformats.org/officeDocument/2006/relationships/tags" Target="../tags/tag393.xml"/><Relationship Id="rId6" Type="http://schemas.openxmlformats.org/officeDocument/2006/relationships/notesSlide" Target="../notesSlides/notesSlide165.xml"/><Relationship Id="rId5" Type="http://schemas.openxmlformats.org/officeDocument/2006/relationships/slideLayout" Target="../slideLayouts/slideLayout7.xml"/><Relationship Id="rId4" Type="http://schemas.openxmlformats.org/officeDocument/2006/relationships/tags" Target="../tags/tag396.xml"/></Relationships>
</file>

<file path=ppt/slides/_rels/slide166.xml.rels><?xml version="1.0" encoding="UTF-8" standalone="yes"?>
<Relationships xmlns="http://schemas.openxmlformats.org/package/2006/relationships"><Relationship Id="rId3" Type="http://schemas.openxmlformats.org/officeDocument/2006/relationships/tags" Target="../tags/tag399.xml"/><Relationship Id="rId7" Type="http://schemas.openxmlformats.org/officeDocument/2006/relationships/image" Target="../media/image119.png"/><Relationship Id="rId2" Type="http://schemas.openxmlformats.org/officeDocument/2006/relationships/tags" Target="../tags/tag398.xml"/><Relationship Id="rId1" Type="http://schemas.openxmlformats.org/officeDocument/2006/relationships/tags" Target="../tags/tag397.xml"/><Relationship Id="rId6" Type="http://schemas.openxmlformats.org/officeDocument/2006/relationships/notesSlide" Target="../notesSlides/notesSlide166.xml"/><Relationship Id="rId5" Type="http://schemas.openxmlformats.org/officeDocument/2006/relationships/slideLayout" Target="../slideLayouts/slideLayout7.xml"/><Relationship Id="rId4" Type="http://schemas.openxmlformats.org/officeDocument/2006/relationships/tags" Target="../tags/tag400.xml"/></Relationships>
</file>

<file path=ppt/slides/_rels/slide167.xml.rels><?xml version="1.0" encoding="UTF-8" standalone="yes"?>
<Relationships xmlns="http://schemas.openxmlformats.org/package/2006/relationships"><Relationship Id="rId3" Type="http://schemas.openxmlformats.org/officeDocument/2006/relationships/tags" Target="../tags/tag403.xml"/><Relationship Id="rId2" Type="http://schemas.openxmlformats.org/officeDocument/2006/relationships/tags" Target="../tags/tag402.xml"/><Relationship Id="rId1" Type="http://schemas.openxmlformats.org/officeDocument/2006/relationships/tags" Target="../tags/tag401.xml"/><Relationship Id="rId5" Type="http://schemas.openxmlformats.org/officeDocument/2006/relationships/notesSlide" Target="../notesSlides/notesSlide167.xml"/><Relationship Id="rId4"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tags" Target="../tags/tag406.xml"/><Relationship Id="rId7" Type="http://schemas.openxmlformats.org/officeDocument/2006/relationships/image" Target="../media/image121.png"/><Relationship Id="rId2" Type="http://schemas.openxmlformats.org/officeDocument/2006/relationships/tags" Target="../tags/tag405.xml"/><Relationship Id="rId1" Type="http://schemas.openxmlformats.org/officeDocument/2006/relationships/tags" Target="../tags/tag404.xml"/><Relationship Id="rId6" Type="http://schemas.openxmlformats.org/officeDocument/2006/relationships/image" Target="../media/image120.png"/><Relationship Id="rId5" Type="http://schemas.openxmlformats.org/officeDocument/2006/relationships/notesSlide" Target="../notesSlides/notesSlide168.xml"/><Relationship Id="rId4"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tags" Target="../tags/tag409.xml"/><Relationship Id="rId2" Type="http://schemas.openxmlformats.org/officeDocument/2006/relationships/tags" Target="../tags/tag408.xml"/><Relationship Id="rId1" Type="http://schemas.openxmlformats.org/officeDocument/2006/relationships/tags" Target="../tags/tag407.xml"/><Relationship Id="rId6" Type="http://schemas.openxmlformats.org/officeDocument/2006/relationships/notesSlide" Target="../notesSlides/notesSlide169.xml"/><Relationship Id="rId5" Type="http://schemas.openxmlformats.org/officeDocument/2006/relationships/slideLayout" Target="../slideLayouts/slideLayout4.xml"/><Relationship Id="rId4" Type="http://schemas.openxmlformats.org/officeDocument/2006/relationships/tags" Target="../tags/tag410.xml"/></Relationships>
</file>

<file path=ppt/slides/_rels/slide17.xml.rels><?xml version="1.0" encoding="UTF-8" standalone="yes"?>
<Relationships xmlns="http://schemas.openxmlformats.org/package/2006/relationships"><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tags" Target="../tags/tag51.xml"/><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tags" Target="../tags/tag413.xml"/><Relationship Id="rId2" Type="http://schemas.openxmlformats.org/officeDocument/2006/relationships/tags" Target="../tags/tag412.xml"/><Relationship Id="rId1" Type="http://schemas.openxmlformats.org/officeDocument/2006/relationships/tags" Target="../tags/tag411.xml"/><Relationship Id="rId6" Type="http://schemas.openxmlformats.org/officeDocument/2006/relationships/image" Target="../media/image122.png"/><Relationship Id="rId5" Type="http://schemas.openxmlformats.org/officeDocument/2006/relationships/notesSlide" Target="../notesSlides/notesSlide170.xml"/><Relationship Id="rId4" Type="http://schemas.openxmlformats.org/officeDocument/2006/relationships/slideLayout" Target="../slideLayouts/slideLayout4.xml"/></Relationships>
</file>

<file path=ppt/slides/_rels/slide171.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416.xml"/><Relationship Id="rId7" Type="http://schemas.openxmlformats.org/officeDocument/2006/relationships/tags" Target="../tags/tag420.xml"/><Relationship Id="rId2" Type="http://schemas.openxmlformats.org/officeDocument/2006/relationships/tags" Target="../tags/tag415.xml"/><Relationship Id="rId1" Type="http://schemas.openxmlformats.org/officeDocument/2006/relationships/tags" Target="../tags/tag414.xml"/><Relationship Id="rId6" Type="http://schemas.openxmlformats.org/officeDocument/2006/relationships/tags" Target="../tags/tag419.xml"/><Relationship Id="rId11" Type="http://schemas.openxmlformats.org/officeDocument/2006/relationships/image" Target="../media/image124.png"/><Relationship Id="rId5" Type="http://schemas.openxmlformats.org/officeDocument/2006/relationships/tags" Target="../tags/tag418.xml"/><Relationship Id="rId10" Type="http://schemas.openxmlformats.org/officeDocument/2006/relationships/image" Target="../media/image123.png"/><Relationship Id="rId4" Type="http://schemas.openxmlformats.org/officeDocument/2006/relationships/tags" Target="../tags/tag417.xml"/><Relationship Id="rId9" Type="http://schemas.openxmlformats.org/officeDocument/2006/relationships/notesSlide" Target="../notesSlides/notesSlide171.xml"/></Relationships>
</file>

<file path=ppt/slides/_rels/slide172.xml.rels><?xml version="1.0" encoding="UTF-8" standalone="yes"?>
<Relationships xmlns="http://schemas.openxmlformats.org/package/2006/relationships"><Relationship Id="rId8" Type="http://schemas.openxmlformats.org/officeDocument/2006/relationships/notesSlide" Target="../notesSlides/notesSlide172.xml"/><Relationship Id="rId3" Type="http://schemas.openxmlformats.org/officeDocument/2006/relationships/tags" Target="../tags/tag423.xml"/><Relationship Id="rId7" Type="http://schemas.openxmlformats.org/officeDocument/2006/relationships/slideLayout" Target="../slideLayouts/slideLayout7.xml"/><Relationship Id="rId2" Type="http://schemas.openxmlformats.org/officeDocument/2006/relationships/tags" Target="../tags/tag422.xml"/><Relationship Id="rId1" Type="http://schemas.openxmlformats.org/officeDocument/2006/relationships/tags" Target="../tags/tag421.xml"/><Relationship Id="rId6" Type="http://schemas.openxmlformats.org/officeDocument/2006/relationships/tags" Target="../tags/tag426.xml"/><Relationship Id="rId5" Type="http://schemas.openxmlformats.org/officeDocument/2006/relationships/tags" Target="../tags/tag425.xml"/><Relationship Id="rId10" Type="http://schemas.openxmlformats.org/officeDocument/2006/relationships/image" Target="../media/image126.png"/><Relationship Id="rId4" Type="http://schemas.openxmlformats.org/officeDocument/2006/relationships/tags" Target="../tags/tag424.xml"/><Relationship Id="rId9" Type="http://schemas.openxmlformats.org/officeDocument/2006/relationships/image" Target="../media/image125.png"/></Relationships>
</file>

<file path=ppt/slides/_rels/slide173.xml.rels><?xml version="1.0" encoding="UTF-8" standalone="yes"?>
<Relationships xmlns="http://schemas.openxmlformats.org/package/2006/relationships"><Relationship Id="rId3" Type="http://schemas.openxmlformats.org/officeDocument/2006/relationships/tags" Target="../tags/tag429.xml"/><Relationship Id="rId2" Type="http://schemas.openxmlformats.org/officeDocument/2006/relationships/tags" Target="../tags/tag428.xml"/><Relationship Id="rId1" Type="http://schemas.openxmlformats.org/officeDocument/2006/relationships/tags" Target="../tags/tag427.xml"/><Relationship Id="rId6" Type="http://schemas.openxmlformats.org/officeDocument/2006/relationships/notesSlide" Target="../notesSlides/notesSlide173.xml"/><Relationship Id="rId5" Type="http://schemas.openxmlformats.org/officeDocument/2006/relationships/slideLayout" Target="../slideLayouts/slideLayout2.xml"/><Relationship Id="rId4" Type="http://schemas.openxmlformats.org/officeDocument/2006/relationships/tags" Target="../tags/tag430.xml"/></Relationships>
</file>

<file path=ppt/slides/_rels/slide174.xml.rels><?xml version="1.0" encoding="UTF-8" standalone="yes"?>
<Relationships xmlns="http://schemas.openxmlformats.org/package/2006/relationships"><Relationship Id="rId3" Type="http://schemas.openxmlformats.org/officeDocument/2006/relationships/tags" Target="../tags/tag433.xml"/><Relationship Id="rId2" Type="http://schemas.openxmlformats.org/officeDocument/2006/relationships/tags" Target="../tags/tag432.xml"/><Relationship Id="rId1" Type="http://schemas.openxmlformats.org/officeDocument/2006/relationships/tags" Target="../tags/tag431.xml"/><Relationship Id="rId5" Type="http://schemas.openxmlformats.org/officeDocument/2006/relationships/notesSlide" Target="../notesSlides/notesSlide174.xml"/><Relationship Id="rId4"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tags" Target="../tags/tag436.xml"/><Relationship Id="rId2" Type="http://schemas.openxmlformats.org/officeDocument/2006/relationships/tags" Target="../tags/tag435.xml"/><Relationship Id="rId1" Type="http://schemas.openxmlformats.org/officeDocument/2006/relationships/tags" Target="../tags/tag434.xml"/><Relationship Id="rId5" Type="http://schemas.openxmlformats.org/officeDocument/2006/relationships/notesSlide" Target="../notesSlides/notesSlide175.xml"/><Relationship Id="rId4"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176.xml"/><Relationship Id="rId2" Type="http://schemas.openxmlformats.org/officeDocument/2006/relationships/slideLayout" Target="../slideLayouts/slideLayout6.xml"/><Relationship Id="rId1" Type="http://schemas.openxmlformats.org/officeDocument/2006/relationships/tags" Target="../tags/tag437.xml"/></Relationships>
</file>

<file path=ppt/slides/_rels/slide177.xml.rels><?xml version="1.0" encoding="UTF-8" standalone="yes"?>
<Relationships xmlns="http://schemas.openxmlformats.org/package/2006/relationships"><Relationship Id="rId3" Type="http://schemas.openxmlformats.org/officeDocument/2006/relationships/tags" Target="../tags/tag440.xml"/><Relationship Id="rId2" Type="http://schemas.openxmlformats.org/officeDocument/2006/relationships/tags" Target="../tags/tag439.xml"/><Relationship Id="rId1" Type="http://schemas.openxmlformats.org/officeDocument/2006/relationships/tags" Target="../tags/tag438.xml"/><Relationship Id="rId5" Type="http://schemas.openxmlformats.org/officeDocument/2006/relationships/notesSlide" Target="../notesSlides/notesSlide177.xml"/><Relationship Id="rId4"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78.xml"/><Relationship Id="rId2" Type="http://schemas.openxmlformats.org/officeDocument/2006/relationships/slideLayout" Target="../slideLayouts/slideLayout2.xml"/><Relationship Id="rId1" Type="http://schemas.openxmlformats.org/officeDocument/2006/relationships/tags" Target="../tags/tag441.xml"/><Relationship Id="rId5" Type="http://schemas.openxmlformats.org/officeDocument/2006/relationships/hyperlink" Target="mailto:program.intake@usda.gov" TargetMode="External"/><Relationship Id="rId4" Type="http://schemas.openxmlformats.org/officeDocument/2006/relationships/hyperlink" Target="https://www.usda.gov/sites/default/files/documents/USDA-OASCR%20P-Complaint-Form-0508-0002-508-11-28-17Fax2Mail.pdf" TargetMode="External"/></Relationships>
</file>

<file path=ppt/slides/_rels/slide17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43.xml"/><Relationship Id="rId1" Type="http://schemas.openxmlformats.org/officeDocument/2006/relationships/tags" Target="../tags/tag442.xml"/><Relationship Id="rId4" Type="http://schemas.openxmlformats.org/officeDocument/2006/relationships/notesSlide" Target="../notesSlides/notesSlide179.xml"/></Relationships>
</file>

<file path=ppt/slides/_rels/slide18.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tags" Target="../tags/tag57.xml"/><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tags" Target="../tags/tag6.xml"/><Relationship Id="rId7" Type="http://schemas.openxmlformats.org/officeDocument/2006/relationships/diagramLayout" Target="../diagrams/layout1.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diagramData" Target="../diagrams/data1.xml"/><Relationship Id="rId5" Type="http://schemas.openxmlformats.org/officeDocument/2006/relationships/notesSlide" Target="../notesSlides/notesSlide2.xml"/><Relationship Id="rId10" Type="http://schemas.microsoft.com/office/2007/relationships/diagramDrawing" Target="../diagrams/drawing1.xml"/><Relationship Id="rId4" Type="http://schemas.openxmlformats.org/officeDocument/2006/relationships/slideLayout" Target="../slideLayouts/slideLayout2.xml"/><Relationship Id="rId9" Type="http://schemas.openxmlformats.org/officeDocument/2006/relationships/diagramColors" Target="../diagrams/colors1.xml"/></Relationships>
</file>

<file path=ppt/slides/_rels/slide20.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5" Type="http://schemas.openxmlformats.org/officeDocument/2006/relationships/notesSlide" Target="../notesSlides/notesSlide20.xml"/><Relationship Id="rId4"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tags" Target="../tags/tag63.xml"/><Relationship Id="rId5" Type="http://schemas.openxmlformats.org/officeDocument/2006/relationships/notesSlide" Target="../notesSlides/notesSlide21.xml"/><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tags" Target="../tags/tag68.xml"/><Relationship Id="rId7" Type="http://schemas.openxmlformats.org/officeDocument/2006/relationships/notesSlide" Target="../notesSlides/notesSlide22.xml"/><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slideLayout" Target="../slideLayouts/slideLayout4.xml"/><Relationship Id="rId5" Type="http://schemas.openxmlformats.org/officeDocument/2006/relationships/tags" Target="../tags/tag70.xml"/><Relationship Id="rId4" Type="http://schemas.openxmlformats.org/officeDocument/2006/relationships/tags" Target="../tags/tag69.xml"/></Relationships>
</file>

<file path=ppt/slides/_rels/slide23.xml.rels><?xml version="1.0" encoding="UTF-8" standalone="yes"?>
<Relationships xmlns="http://schemas.openxmlformats.org/package/2006/relationships"><Relationship Id="rId3" Type="http://schemas.openxmlformats.org/officeDocument/2006/relationships/tags" Target="../tags/tag73.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hyperlink" Target="http://www.nutritionnc.com/wic/vendor.htm" TargetMode="External"/><Relationship Id="rId5" Type="http://schemas.openxmlformats.org/officeDocument/2006/relationships/notesSlide" Target="../notesSlides/notesSlide23.xml"/><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tags" Target="../tags/tag74.xml"/><Relationship Id="rId5" Type="http://schemas.openxmlformats.org/officeDocument/2006/relationships/notesSlide" Target="../notesSlides/notesSlide24.xml"/><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tags" Target="../tags/tag77.xml"/><Relationship Id="rId5" Type="http://schemas.openxmlformats.org/officeDocument/2006/relationships/notesSlide" Target="../notesSlides/notesSlide25.xml"/><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tags" Target="../tags/tag87.xml"/><Relationship Id="rId3" Type="http://schemas.openxmlformats.org/officeDocument/2006/relationships/tags" Target="../tags/tag82.xml"/><Relationship Id="rId7" Type="http://schemas.openxmlformats.org/officeDocument/2006/relationships/tags" Target="../tags/tag86.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tags" Target="../tags/tag85.xml"/><Relationship Id="rId5" Type="http://schemas.openxmlformats.org/officeDocument/2006/relationships/tags" Target="../tags/tag84.xml"/><Relationship Id="rId10" Type="http://schemas.openxmlformats.org/officeDocument/2006/relationships/notesSlide" Target="../notesSlides/notesSlide26.xml"/><Relationship Id="rId4" Type="http://schemas.openxmlformats.org/officeDocument/2006/relationships/tags" Target="../tags/tag83.xml"/><Relationship Id="rId9"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5" Type="http://schemas.openxmlformats.org/officeDocument/2006/relationships/notesSlide" Target="../notesSlides/notesSlide27.xml"/><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xml"/><Relationship Id="rId1" Type="http://schemas.openxmlformats.org/officeDocument/2006/relationships/tags" Target="../tags/tag91.xml"/></Relationships>
</file>

<file path=ppt/slides/_rels/slide29.xml.rels><?xml version="1.0" encoding="UTF-8" standalone="yes"?>
<Relationships xmlns="http://schemas.openxmlformats.org/package/2006/relationships"><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tags" Target="../tags/tag92.xml"/><Relationship Id="rId5" Type="http://schemas.openxmlformats.org/officeDocument/2006/relationships/notesSlide" Target="../notesSlides/notesSlide29.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tags" Target="../tags/tag95.xml"/><Relationship Id="rId5" Type="http://schemas.openxmlformats.org/officeDocument/2006/relationships/notesSlide" Target="../notesSlides/notesSlide30.xml"/><Relationship Id="rId4"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tags" Target="../tags/tag100.xml"/><Relationship Id="rId2" Type="http://schemas.openxmlformats.org/officeDocument/2006/relationships/tags" Target="../tags/tag99.xml"/><Relationship Id="rId1" Type="http://schemas.openxmlformats.org/officeDocument/2006/relationships/tags" Target="../tags/tag98.xml"/><Relationship Id="rId5" Type="http://schemas.openxmlformats.org/officeDocument/2006/relationships/notesSlide" Target="../notesSlides/notesSlide31.xml"/><Relationship Id="rId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5" Type="http://schemas.openxmlformats.org/officeDocument/2006/relationships/notesSlide" Target="../notesSlides/notesSlide32.xml"/><Relationship Id="rId4"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tags" Target="../tags/tag106.xml"/><Relationship Id="rId2" Type="http://schemas.openxmlformats.org/officeDocument/2006/relationships/tags" Target="../tags/tag105.xml"/><Relationship Id="rId1" Type="http://schemas.openxmlformats.org/officeDocument/2006/relationships/tags" Target="../tags/tag104.xml"/><Relationship Id="rId5" Type="http://schemas.openxmlformats.org/officeDocument/2006/relationships/notesSlide" Target="../notesSlides/notesSlide33.xml"/><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 Id="rId5" Type="http://schemas.openxmlformats.org/officeDocument/2006/relationships/notesSlide" Target="../notesSlides/notesSlide34.xml"/><Relationship Id="rId4"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image" Target="../media/image13.png"/><Relationship Id="rId5" Type="http://schemas.openxmlformats.org/officeDocument/2006/relationships/notesSlide" Target="../notesSlides/notesSlide35.xml"/><Relationship Id="rId4"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tags" Target="../tags/tag115.xml"/><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image" Target="../media/image14.png"/><Relationship Id="rId5" Type="http://schemas.openxmlformats.org/officeDocument/2006/relationships/notesSlide" Target="../notesSlides/notesSlide36.xml"/><Relationship Id="rId4"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118.xml"/><Relationship Id="rId7" Type="http://schemas.openxmlformats.org/officeDocument/2006/relationships/notesSlide" Target="../notesSlides/notesSlide37.xml"/><Relationship Id="rId2" Type="http://schemas.openxmlformats.org/officeDocument/2006/relationships/tags" Target="../tags/tag117.xml"/><Relationship Id="rId1" Type="http://schemas.openxmlformats.org/officeDocument/2006/relationships/tags" Target="../tags/tag116.xml"/><Relationship Id="rId6" Type="http://schemas.openxmlformats.org/officeDocument/2006/relationships/slideLayout" Target="../slideLayouts/slideLayout4.xml"/><Relationship Id="rId5" Type="http://schemas.openxmlformats.org/officeDocument/2006/relationships/tags" Target="../tags/tag120.xml"/><Relationship Id="rId4" Type="http://schemas.openxmlformats.org/officeDocument/2006/relationships/tags" Target="../tags/tag119.xml"/></Relationships>
</file>

<file path=ppt/slides/_rels/slide3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tags" Target="../tags/tag123.xml"/><Relationship Id="rId7" Type="http://schemas.openxmlformats.org/officeDocument/2006/relationships/notesSlide" Target="../notesSlides/notesSlide38.xml"/><Relationship Id="rId2" Type="http://schemas.openxmlformats.org/officeDocument/2006/relationships/tags" Target="../tags/tag122.xml"/><Relationship Id="rId1" Type="http://schemas.openxmlformats.org/officeDocument/2006/relationships/tags" Target="../tags/tag121.xml"/><Relationship Id="rId6" Type="http://schemas.openxmlformats.org/officeDocument/2006/relationships/slideLayout" Target="../slideLayouts/slideLayout4.xml"/><Relationship Id="rId5" Type="http://schemas.openxmlformats.org/officeDocument/2006/relationships/tags" Target="../tags/tag125.xml"/><Relationship Id="rId4" Type="http://schemas.openxmlformats.org/officeDocument/2006/relationships/tags" Target="../tags/tag124.xml"/></Relationships>
</file>

<file path=ppt/slides/_rels/slide39.xml.rels><?xml version="1.0" encoding="UTF-8" standalone="yes"?>
<Relationships xmlns="http://schemas.openxmlformats.org/package/2006/relationships"><Relationship Id="rId3" Type="http://schemas.openxmlformats.org/officeDocument/2006/relationships/tags" Target="../tags/tag128.xml"/><Relationship Id="rId2" Type="http://schemas.openxmlformats.org/officeDocument/2006/relationships/tags" Target="../tags/tag127.xml"/><Relationship Id="rId1" Type="http://schemas.openxmlformats.org/officeDocument/2006/relationships/tags" Target="../tags/tag126.xml"/><Relationship Id="rId6" Type="http://schemas.openxmlformats.org/officeDocument/2006/relationships/image" Target="../media/image17.png"/><Relationship Id="rId5" Type="http://schemas.openxmlformats.org/officeDocument/2006/relationships/notesSlide" Target="../notesSlides/notesSlide39.xml"/><Relationship Id="rId4"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tags" Target="../tags/tag12.xml"/><Relationship Id="rId7" Type="http://schemas.openxmlformats.org/officeDocument/2006/relationships/image" Target="../media/image11.jpe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10.jpe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tags" Target="../tags/tag131.xml"/><Relationship Id="rId2" Type="http://schemas.openxmlformats.org/officeDocument/2006/relationships/tags" Target="../tags/tag130.xml"/><Relationship Id="rId1" Type="http://schemas.openxmlformats.org/officeDocument/2006/relationships/tags" Target="../tags/tag129.xml"/><Relationship Id="rId5" Type="http://schemas.openxmlformats.org/officeDocument/2006/relationships/notesSlide" Target="../notesSlides/notesSlide40.xml"/><Relationship Id="rId4"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tags" Target="../tags/tag134.xml"/><Relationship Id="rId2" Type="http://schemas.openxmlformats.org/officeDocument/2006/relationships/tags" Target="../tags/tag133.xml"/><Relationship Id="rId1" Type="http://schemas.openxmlformats.org/officeDocument/2006/relationships/tags" Target="../tags/tag132.xml"/><Relationship Id="rId5" Type="http://schemas.openxmlformats.org/officeDocument/2006/relationships/notesSlide" Target="../notesSlides/notesSlide41.xml"/><Relationship Id="rId4"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tags" Target="../tags/tag137.xml"/><Relationship Id="rId2" Type="http://schemas.openxmlformats.org/officeDocument/2006/relationships/tags" Target="../tags/tag136.xml"/><Relationship Id="rId1" Type="http://schemas.openxmlformats.org/officeDocument/2006/relationships/tags" Target="../tags/tag135.xml"/><Relationship Id="rId5" Type="http://schemas.openxmlformats.org/officeDocument/2006/relationships/notesSlide" Target="../notesSlides/notesSlide42.xml"/><Relationship Id="rId4"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tags" Target="../tags/tag140.xml"/><Relationship Id="rId2" Type="http://schemas.openxmlformats.org/officeDocument/2006/relationships/tags" Target="../tags/tag139.xml"/><Relationship Id="rId1" Type="http://schemas.openxmlformats.org/officeDocument/2006/relationships/tags" Target="../tags/tag138.xml"/><Relationship Id="rId5" Type="http://schemas.openxmlformats.org/officeDocument/2006/relationships/notesSlide" Target="../notesSlides/notesSlide43.xml"/><Relationship Id="rId4"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tags" Target="../tags/tag143.xml"/><Relationship Id="rId2" Type="http://schemas.openxmlformats.org/officeDocument/2006/relationships/tags" Target="../tags/tag142.xml"/><Relationship Id="rId1" Type="http://schemas.openxmlformats.org/officeDocument/2006/relationships/tags" Target="../tags/tag141.xml"/><Relationship Id="rId5" Type="http://schemas.openxmlformats.org/officeDocument/2006/relationships/notesSlide" Target="../notesSlides/notesSlide44.xml"/><Relationship Id="rId4"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tags" Target="../tags/tag146.xml"/><Relationship Id="rId2" Type="http://schemas.openxmlformats.org/officeDocument/2006/relationships/tags" Target="../tags/tag145.xml"/><Relationship Id="rId1" Type="http://schemas.openxmlformats.org/officeDocument/2006/relationships/tags" Target="../tags/tag144.xml"/><Relationship Id="rId5" Type="http://schemas.openxmlformats.org/officeDocument/2006/relationships/notesSlide" Target="../notesSlides/notesSlide45.xml"/><Relationship Id="rId4"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tags" Target="../tags/tag149.xml"/><Relationship Id="rId2" Type="http://schemas.openxmlformats.org/officeDocument/2006/relationships/tags" Target="../tags/tag148.xml"/><Relationship Id="rId1" Type="http://schemas.openxmlformats.org/officeDocument/2006/relationships/tags" Target="../tags/tag147.xml"/><Relationship Id="rId5" Type="http://schemas.openxmlformats.org/officeDocument/2006/relationships/notesSlide" Target="../notesSlides/notesSlide46.xml"/><Relationship Id="rId4"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tags" Target="../tags/tag152.xml"/><Relationship Id="rId2" Type="http://schemas.openxmlformats.org/officeDocument/2006/relationships/tags" Target="../tags/tag151.xml"/><Relationship Id="rId1" Type="http://schemas.openxmlformats.org/officeDocument/2006/relationships/tags" Target="../tags/tag150.xml"/><Relationship Id="rId5" Type="http://schemas.openxmlformats.org/officeDocument/2006/relationships/notesSlide" Target="../notesSlides/notesSlide47.xml"/><Relationship Id="rId4"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tags" Target="../tags/tag155.xml"/><Relationship Id="rId2" Type="http://schemas.openxmlformats.org/officeDocument/2006/relationships/tags" Target="../tags/tag154.xml"/><Relationship Id="rId1" Type="http://schemas.openxmlformats.org/officeDocument/2006/relationships/tags" Target="../tags/tag153.xml"/><Relationship Id="rId5" Type="http://schemas.openxmlformats.org/officeDocument/2006/relationships/notesSlide" Target="../notesSlides/notesSlide48.xml"/><Relationship Id="rId4"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tags" Target="../tags/tag158.xml"/><Relationship Id="rId2" Type="http://schemas.openxmlformats.org/officeDocument/2006/relationships/tags" Target="../tags/tag157.xml"/><Relationship Id="rId1" Type="http://schemas.openxmlformats.org/officeDocument/2006/relationships/tags" Target="../tags/tag156.xml"/><Relationship Id="rId5" Type="http://schemas.openxmlformats.org/officeDocument/2006/relationships/notesSlide" Target="../notesSlides/notesSlide49.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tags" Target="../tags/tag161.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image" Target="../media/image18.jpeg"/><Relationship Id="rId5" Type="http://schemas.openxmlformats.org/officeDocument/2006/relationships/notesSlide" Target="../notesSlides/notesSlide50.xml"/><Relationship Id="rId4"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63.xml"/><Relationship Id="rId1" Type="http://schemas.openxmlformats.org/officeDocument/2006/relationships/tags" Target="../tags/tag162.xml"/><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tags" Target="../tags/tag166.xml"/><Relationship Id="rId2" Type="http://schemas.openxmlformats.org/officeDocument/2006/relationships/tags" Target="../tags/tag165.xml"/><Relationship Id="rId1" Type="http://schemas.openxmlformats.org/officeDocument/2006/relationships/tags" Target="../tags/tag164.xml"/><Relationship Id="rId5" Type="http://schemas.openxmlformats.org/officeDocument/2006/relationships/notesSlide" Target="../notesSlides/notesSlide52.xml"/><Relationship Id="rId4"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tags" Target="../tags/tag169.xml"/><Relationship Id="rId2" Type="http://schemas.openxmlformats.org/officeDocument/2006/relationships/tags" Target="../tags/tag168.xml"/><Relationship Id="rId1" Type="http://schemas.openxmlformats.org/officeDocument/2006/relationships/tags" Target="../tags/tag167.xml"/><Relationship Id="rId6" Type="http://schemas.openxmlformats.org/officeDocument/2006/relationships/image" Target="../media/image19.jpeg"/><Relationship Id="rId5" Type="http://schemas.openxmlformats.org/officeDocument/2006/relationships/notesSlide" Target="../notesSlides/notesSlide53.xml"/><Relationship Id="rId4"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tags" Target="../tags/tag172.xml"/><Relationship Id="rId2" Type="http://schemas.openxmlformats.org/officeDocument/2006/relationships/tags" Target="../tags/tag171.xml"/><Relationship Id="rId1" Type="http://schemas.openxmlformats.org/officeDocument/2006/relationships/tags" Target="../tags/tag170.xml"/><Relationship Id="rId5" Type="http://schemas.openxmlformats.org/officeDocument/2006/relationships/notesSlide" Target="../notesSlides/notesSlide54.xml"/><Relationship Id="rId4"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tags" Target="../tags/tag175.xml"/><Relationship Id="rId2" Type="http://schemas.openxmlformats.org/officeDocument/2006/relationships/tags" Target="../tags/tag174.xml"/><Relationship Id="rId1" Type="http://schemas.openxmlformats.org/officeDocument/2006/relationships/tags" Target="../tags/tag173.xml"/><Relationship Id="rId5" Type="http://schemas.openxmlformats.org/officeDocument/2006/relationships/notesSlide" Target="../notesSlides/notesSlide55.xml"/><Relationship Id="rId4"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tags" Target="../tags/tag178.xml"/><Relationship Id="rId2" Type="http://schemas.openxmlformats.org/officeDocument/2006/relationships/tags" Target="../tags/tag177.xml"/><Relationship Id="rId1" Type="http://schemas.openxmlformats.org/officeDocument/2006/relationships/tags" Target="../tags/tag176.xml"/><Relationship Id="rId5" Type="http://schemas.openxmlformats.org/officeDocument/2006/relationships/notesSlide" Target="../notesSlides/notesSlide56.xml"/><Relationship Id="rId4"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tags" Target="../tags/tag181.xml"/><Relationship Id="rId7" Type="http://schemas.openxmlformats.org/officeDocument/2006/relationships/oleObject" Target="../embeddings/oleObject1.bin"/><Relationship Id="rId2" Type="http://schemas.openxmlformats.org/officeDocument/2006/relationships/tags" Target="../tags/tag180.xml"/><Relationship Id="rId1" Type="http://schemas.openxmlformats.org/officeDocument/2006/relationships/tags" Target="../tags/tag179.xml"/><Relationship Id="rId6" Type="http://schemas.openxmlformats.org/officeDocument/2006/relationships/notesSlide" Target="../notesSlides/notesSlide57.xml"/><Relationship Id="rId5" Type="http://schemas.openxmlformats.org/officeDocument/2006/relationships/slideLayout" Target="../slideLayouts/slideLayout2.xml"/><Relationship Id="rId4" Type="http://schemas.openxmlformats.org/officeDocument/2006/relationships/tags" Target="../tags/tag182.xml"/></Relationships>
</file>

<file path=ppt/slides/_rels/slide58.xml.rels><?xml version="1.0" encoding="UTF-8" standalone="yes"?>
<Relationships xmlns="http://schemas.openxmlformats.org/package/2006/relationships"><Relationship Id="rId3" Type="http://schemas.openxmlformats.org/officeDocument/2006/relationships/tags" Target="../tags/tag185.xml"/><Relationship Id="rId2" Type="http://schemas.openxmlformats.org/officeDocument/2006/relationships/tags" Target="../tags/tag184.xml"/><Relationship Id="rId1" Type="http://schemas.openxmlformats.org/officeDocument/2006/relationships/tags" Target="../tags/tag183.xml"/><Relationship Id="rId5" Type="http://schemas.openxmlformats.org/officeDocument/2006/relationships/notesSlide" Target="../notesSlides/notesSlide58.xml"/><Relationship Id="rId4"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6.xml"/><Relationship Id="rId1" Type="http://schemas.openxmlformats.org/officeDocument/2006/relationships/tags" Target="../tags/tag186.xml"/></Relationships>
</file>

<file path=ppt/slides/_rels/slide6.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notesSlide" Target="../notesSlides/notesSlide6.xml"/><Relationship Id="rId5" Type="http://schemas.openxmlformats.org/officeDocument/2006/relationships/slideLayout" Target="../slideLayouts/slideLayout4.xml"/><Relationship Id="rId4" Type="http://schemas.openxmlformats.org/officeDocument/2006/relationships/tags" Target="../tags/tag19.xml"/></Relationships>
</file>

<file path=ppt/slides/_rels/slide6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60.xml"/><Relationship Id="rId7" Type="http://schemas.openxmlformats.org/officeDocument/2006/relationships/image" Target="../media/image24.png"/><Relationship Id="rId2" Type="http://schemas.openxmlformats.org/officeDocument/2006/relationships/slideLayout" Target="../slideLayouts/slideLayout8.xml"/><Relationship Id="rId1" Type="http://schemas.openxmlformats.org/officeDocument/2006/relationships/tags" Target="../tags/tag18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jp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188.xml"/><Relationship Id="rId4" Type="http://schemas.openxmlformats.org/officeDocument/2006/relationships/image" Target="../media/image27.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189.xml"/><Relationship Id="rId5" Type="http://schemas.openxmlformats.org/officeDocument/2006/relationships/image" Target="../media/image28.jpeg"/><Relationship Id="rId4" Type="http://schemas.openxmlformats.org/officeDocument/2006/relationships/image" Target="../media/image22.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190.xml"/><Relationship Id="rId6" Type="http://schemas.openxmlformats.org/officeDocument/2006/relationships/image" Target="../media/image28.jpeg"/><Relationship Id="rId5" Type="http://schemas.openxmlformats.org/officeDocument/2006/relationships/image" Target="../media/image24.png"/><Relationship Id="rId4" Type="http://schemas.openxmlformats.org/officeDocument/2006/relationships/image" Target="../media/image29.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191.xml"/><Relationship Id="rId6" Type="http://schemas.openxmlformats.org/officeDocument/2006/relationships/image" Target="../media/image30.jpeg"/><Relationship Id="rId5" Type="http://schemas.openxmlformats.org/officeDocument/2006/relationships/image" Target="../media/image23.png"/><Relationship Id="rId4" Type="http://schemas.openxmlformats.org/officeDocument/2006/relationships/image" Target="../media/image21.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192.xml"/><Relationship Id="rId6" Type="http://schemas.openxmlformats.org/officeDocument/2006/relationships/image" Target="../media/image28.jpeg"/><Relationship Id="rId5" Type="http://schemas.openxmlformats.org/officeDocument/2006/relationships/image" Target="../media/image22.png"/><Relationship Id="rId4" Type="http://schemas.openxmlformats.org/officeDocument/2006/relationships/image" Target="../media/image31.jpe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7" Type="http://schemas.openxmlformats.org/officeDocument/2006/relationships/image" Target="../media/image28.jpeg"/><Relationship Id="rId2" Type="http://schemas.openxmlformats.org/officeDocument/2006/relationships/slideLayout" Target="../slideLayouts/slideLayout2.xml"/><Relationship Id="rId1" Type="http://schemas.openxmlformats.org/officeDocument/2006/relationships/tags" Target="../tags/tag19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1.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7"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194.xml"/><Relationship Id="rId6" Type="http://schemas.openxmlformats.org/officeDocument/2006/relationships/image" Target="../media/image22.png"/><Relationship Id="rId5" Type="http://schemas.openxmlformats.org/officeDocument/2006/relationships/image" Target="../media/image33.jpeg"/><Relationship Id="rId4" Type="http://schemas.openxmlformats.org/officeDocument/2006/relationships/image" Target="../media/image32.jpe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7"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195.xml"/><Relationship Id="rId6" Type="http://schemas.openxmlformats.org/officeDocument/2006/relationships/image" Target="../media/image33.jpeg"/><Relationship Id="rId5" Type="http://schemas.openxmlformats.org/officeDocument/2006/relationships/image" Target="../media/image24.png"/><Relationship Id="rId4" Type="http://schemas.openxmlformats.org/officeDocument/2006/relationships/image" Target="../media/image34.jpeg"/></Relationships>
</file>

<file path=ppt/slides/_rels/slide69.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notesSlide" Target="../notesSlides/notesSlide69.xml"/><Relationship Id="rId7"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196.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hyperlink" Target="mailto:ebtservices@Solutran.com" TargetMode="External"/><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197.xml"/><Relationship Id="rId6" Type="http://schemas.openxmlformats.org/officeDocument/2006/relationships/image" Target="../media/image22.png"/><Relationship Id="rId5" Type="http://schemas.openxmlformats.org/officeDocument/2006/relationships/image" Target="../media/image39.jpeg"/><Relationship Id="rId4" Type="http://schemas.openxmlformats.org/officeDocument/2006/relationships/image" Target="../media/image38.jpe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198.xml"/><Relationship Id="rId5" Type="http://schemas.openxmlformats.org/officeDocument/2006/relationships/image" Target="../media/image40.jpeg"/><Relationship Id="rId4" Type="http://schemas.openxmlformats.org/officeDocument/2006/relationships/image" Target="../media/image24.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199.xml"/><Relationship Id="rId5" Type="http://schemas.openxmlformats.org/officeDocument/2006/relationships/image" Target="../media/image23.png"/><Relationship Id="rId4" Type="http://schemas.openxmlformats.org/officeDocument/2006/relationships/image" Target="../media/image21.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7" Type="http://schemas.openxmlformats.org/officeDocument/2006/relationships/image" Target="../media/image43.emf"/><Relationship Id="rId2" Type="http://schemas.openxmlformats.org/officeDocument/2006/relationships/slideLayout" Target="../slideLayouts/slideLayout2.xml"/><Relationship Id="rId1" Type="http://schemas.openxmlformats.org/officeDocument/2006/relationships/tags" Target="../tags/tag200.xml"/><Relationship Id="rId6" Type="http://schemas.openxmlformats.org/officeDocument/2006/relationships/image" Target="../media/image22.png"/><Relationship Id="rId5" Type="http://schemas.openxmlformats.org/officeDocument/2006/relationships/image" Target="../media/image42.jpeg"/><Relationship Id="rId4" Type="http://schemas.openxmlformats.org/officeDocument/2006/relationships/image" Target="../media/image41.jpeg"/></Relationships>
</file>

<file path=ppt/slides/_rels/slide7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notesSlide" Target="../notesSlides/notesSlide74.xml"/><Relationship Id="rId7"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tags" Target="../tags/tag201.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49.jpeg"/><Relationship Id="rId4" Type="http://schemas.openxmlformats.org/officeDocument/2006/relationships/image" Target="../media/image44.png"/><Relationship Id="rId9" Type="http://schemas.openxmlformats.org/officeDocument/2006/relationships/image" Target="../media/image24.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202.xml"/><Relationship Id="rId5" Type="http://schemas.openxmlformats.org/officeDocument/2006/relationships/image" Target="../media/image23.png"/><Relationship Id="rId4" Type="http://schemas.openxmlformats.org/officeDocument/2006/relationships/image" Target="../media/image21.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xml"/><Relationship Id="rId1" Type="http://schemas.openxmlformats.org/officeDocument/2006/relationships/tags" Target="../tags/tag203.xml"/><Relationship Id="rId5" Type="http://schemas.openxmlformats.org/officeDocument/2006/relationships/image" Target="../media/image21.png"/><Relationship Id="rId4" Type="http://schemas.openxmlformats.org/officeDocument/2006/relationships/image" Target="../media/image23.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4.xml"/><Relationship Id="rId1" Type="http://schemas.openxmlformats.org/officeDocument/2006/relationships/tags" Target="../tags/tag204.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22.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7" Type="http://schemas.openxmlformats.org/officeDocument/2006/relationships/image" Target="../media/image54.png"/><Relationship Id="rId2" Type="http://schemas.openxmlformats.org/officeDocument/2006/relationships/slideLayout" Target="../slideLayouts/slideLayout2.xml"/><Relationship Id="rId1" Type="http://schemas.openxmlformats.org/officeDocument/2006/relationships/tags" Target="../tags/tag205.xml"/><Relationship Id="rId6" Type="http://schemas.openxmlformats.org/officeDocument/2006/relationships/image" Target="../media/image22.png"/><Relationship Id="rId5" Type="http://schemas.openxmlformats.org/officeDocument/2006/relationships/image" Target="../media/image53.jpeg"/><Relationship Id="rId4" Type="http://schemas.openxmlformats.org/officeDocument/2006/relationships/image" Target="../media/image52.jpe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ags" Target="../tags/tag206.xml"/><Relationship Id="rId6" Type="http://schemas.openxmlformats.org/officeDocument/2006/relationships/image" Target="../media/image22.png"/><Relationship Id="rId5" Type="http://schemas.openxmlformats.org/officeDocument/2006/relationships/image" Target="../media/image56.png"/><Relationship Id="rId4" Type="http://schemas.openxmlformats.org/officeDocument/2006/relationships/image" Target="../media/image55.jpeg"/></Relationships>
</file>

<file path=ppt/slides/_rels/slide8.xml.rels><?xml version="1.0" encoding="UTF-8" standalone="yes"?>
<Relationships xmlns="http://schemas.openxmlformats.org/package/2006/relationships"><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tags" Target="../tags/tag23.xml"/><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tags" Target="../tags/tag207.xml"/><Relationship Id="rId5" Type="http://schemas.openxmlformats.org/officeDocument/2006/relationships/image" Target="../media/image23.png"/><Relationship Id="rId4" Type="http://schemas.openxmlformats.org/officeDocument/2006/relationships/image" Target="../media/image21.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tags" Target="../tags/tag208.xml"/><Relationship Id="rId6" Type="http://schemas.openxmlformats.org/officeDocument/2006/relationships/image" Target="../media/image22.png"/><Relationship Id="rId5" Type="http://schemas.openxmlformats.org/officeDocument/2006/relationships/image" Target="../media/image58.jpeg"/><Relationship Id="rId4" Type="http://schemas.openxmlformats.org/officeDocument/2006/relationships/image" Target="../media/image57.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tags" Target="../tags/tag209.xml"/><Relationship Id="rId5" Type="http://schemas.openxmlformats.org/officeDocument/2006/relationships/image" Target="../media/image23.png"/><Relationship Id="rId4" Type="http://schemas.openxmlformats.org/officeDocument/2006/relationships/image" Target="../media/image21.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ags" Target="../tags/tag210.xml"/><Relationship Id="rId6" Type="http://schemas.openxmlformats.org/officeDocument/2006/relationships/image" Target="../media/image22.png"/><Relationship Id="rId5" Type="http://schemas.openxmlformats.org/officeDocument/2006/relationships/image" Target="../media/image60.jpeg"/><Relationship Id="rId4" Type="http://schemas.openxmlformats.org/officeDocument/2006/relationships/image" Target="../media/image59.jpe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7" Type="http://schemas.openxmlformats.org/officeDocument/2006/relationships/image" Target="../media/image63.emf"/><Relationship Id="rId2" Type="http://schemas.openxmlformats.org/officeDocument/2006/relationships/slideLayout" Target="../slideLayouts/slideLayout2.xml"/><Relationship Id="rId1" Type="http://schemas.openxmlformats.org/officeDocument/2006/relationships/tags" Target="../tags/tag211.xml"/><Relationship Id="rId6" Type="http://schemas.openxmlformats.org/officeDocument/2006/relationships/image" Target="../media/image62.emf"/><Relationship Id="rId5" Type="http://schemas.openxmlformats.org/officeDocument/2006/relationships/image" Target="../media/image61.emf"/><Relationship Id="rId4" Type="http://schemas.openxmlformats.org/officeDocument/2006/relationships/image" Target="../media/image22.png"/></Relationships>
</file>

<file path=ppt/slides/_rels/slide8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notesSlide" Target="../notesSlides/notesSlide85.xml"/><Relationship Id="rId7" Type="http://schemas.openxmlformats.org/officeDocument/2006/relationships/image" Target="../media/image67.png"/><Relationship Id="rId2" Type="http://schemas.openxmlformats.org/officeDocument/2006/relationships/slideLayout" Target="../slideLayouts/slideLayout2.xml"/><Relationship Id="rId1" Type="http://schemas.openxmlformats.org/officeDocument/2006/relationships/tags" Target="../tags/tag212.xml"/><Relationship Id="rId6" Type="http://schemas.openxmlformats.org/officeDocument/2006/relationships/image" Target="../media/image66.png"/><Relationship Id="rId5" Type="http://schemas.openxmlformats.org/officeDocument/2006/relationships/image" Target="../media/image65.png"/><Relationship Id="rId10" Type="http://schemas.openxmlformats.org/officeDocument/2006/relationships/image" Target="../media/image69.png"/><Relationship Id="rId4" Type="http://schemas.openxmlformats.org/officeDocument/2006/relationships/image" Target="../media/image64.png"/><Relationship Id="rId9" Type="http://schemas.openxmlformats.org/officeDocument/2006/relationships/image" Target="../media/image24.pn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7"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213.xml"/><Relationship Id="rId6" Type="http://schemas.openxmlformats.org/officeDocument/2006/relationships/image" Target="../media/image71.jpeg"/><Relationship Id="rId5" Type="http://schemas.openxmlformats.org/officeDocument/2006/relationships/image" Target="../media/image24.png"/><Relationship Id="rId4" Type="http://schemas.openxmlformats.org/officeDocument/2006/relationships/image" Target="../media/image70.pn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tags" Target="../tags/tag214.xml"/><Relationship Id="rId5" Type="http://schemas.openxmlformats.org/officeDocument/2006/relationships/image" Target="../media/image23.png"/><Relationship Id="rId4" Type="http://schemas.openxmlformats.org/officeDocument/2006/relationships/image" Target="../media/image21.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tags" Target="../tags/tag215.xml"/><Relationship Id="rId6" Type="http://schemas.openxmlformats.org/officeDocument/2006/relationships/image" Target="../media/image22.png"/><Relationship Id="rId5" Type="http://schemas.openxmlformats.org/officeDocument/2006/relationships/image" Target="../media/image71.jpeg"/><Relationship Id="rId4" Type="http://schemas.openxmlformats.org/officeDocument/2006/relationships/image" Target="../media/image72.jpe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5.xml"/><Relationship Id="rId1" Type="http://schemas.openxmlformats.org/officeDocument/2006/relationships/tags" Target="../tags/tag216.xml"/><Relationship Id="rId4" Type="http://schemas.openxmlformats.org/officeDocument/2006/relationships/image" Target="../media/image71.jpeg"/></Relationships>
</file>

<file path=ppt/slides/_rels/slide9.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xml"/><Relationship Id="rId1" Type="http://schemas.openxmlformats.org/officeDocument/2006/relationships/tags" Target="../tags/tag217.xml"/><Relationship Id="rId5" Type="http://schemas.openxmlformats.org/officeDocument/2006/relationships/image" Target="../media/image23.png"/><Relationship Id="rId4" Type="http://schemas.openxmlformats.org/officeDocument/2006/relationships/image" Target="../media/image21.pn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xml"/><Relationship Id="rId1" Type="http://schemas.openxmlformats.org/officeDocument/2006/relationships/tags" Target="../tags/tag218.xml"/><Relationship Id="rId6" Type="http://schemas.openxmlformats.org/officeDocument/2006/relationships/image" Target="../media/image22.png"/><Relationship Id="rId5" Type="http://schemas.openxmlformats.org/officeDocument/2006/relationships/image" Target="../media/image74.jpeg"/><Relationship Id="rId4" Type="http://schemas.openxmlformats.org/officeDocument/2006/relationships/image" Target="../media/image73.jpe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xml"/><Relationship Id="rId1" Type="http://schemas.openxmlformats.org/officeDocument/2006/relationships/tags" Target="../tags/tag219.xml"/><Relationship Id="rId5" Type="http://schemas.openxmlformats.org/officeDocument/2006/relationships/image" Target="../media/image23.png"/><Relationship Id="rId4" Type="http://schemas.openxmlformats.org/officeDocument/2006/relationships/image" Target="../media/image75.png"/></Relationships>
</file>

<file path=ppt/slides/_rels/slide93.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notesSlide" Target="../notesSlides/notesSlide93.xml"/><Relationship Id="rId7" Type="http://schemas.openxmlformats.org/officeDocument/2006/relationships/image" Target="../media/image79.png"/><Relationship Id="rId2" Type="http://schemas.openxmlformats.org/officeDocument/2006/relationships/slideLayout" Target="../slideLayouts/slideLayout2.xml"/><Relationship Id="rId1" Type="http://schemas.openxmlformats.org/officeDocument/2006/relationships/tags" Target="../tags/tag220.xml"/><Relationship Id="rId6" Type="http://schemas.openxmlformats.org/officeDocument/2006/relationships/image" Target="../media/image78.png"/><Relationship Id="rId11" Type="http://schemas.openxmlformats.org/officeDocument/2006/relationships/image" Target="../media/image82.jpeg"/><Relationship Id="rId5" Type="http://schemas.openxmlformats.org/officeDocument/2006/relationships/image" Target="../media/image77.png"/><Relationship Id="rId10" Type="http://schemas.openxmlformats.org/officeDocument/2006/relationships/image" Target="../media/image24.png"/><Relationship Id="rId4" Type="http://schemas.openxmlformats.org/officeDocument/2006/relationships/image" Target="../media/image76.png"/><Relationship Id="rId9" Type="http://schemas.openxmlformats.org/officeDocument/2006/relationships/image" Target="../media/image81.jpe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7"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221.xml"/><Relationship Id="rId6" Type="http://schemas.openxmlformats.org/officeDocument/2006/relationships/image" Target="../media/image71.jpeg"/><Relationship Id="rId5" Type="http://schemas.openxmlformats.org/officeDocument/2006/relationships/image" Target="../media/image24.png"/><Relationship Id="rId4" Type="http://schemas.openxmlformats.org/officeDocument/2006/relationships/image" Target="../media/image83.pn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xml"/><Relationship Id="rId1" Type="http://schemas.openxmlformats.org/officeDocument/2006/relationships/tags" Target="../tags/tag222.xml"/><Relationship Id="rId5" Type="http://schemas.openxmlformats.org/officeDocument/2006/relationships/image" Target="../media/image23.png"/><Relationship Id="rId4" Type="http://schemas.openxmlformats.org/officeDocument/2006/relationships/image" Target="../media/image75.pn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xml"/><Relationship Id="rId1" Type="http://schemas.openxmlformats.org/officeDocument/2006/relationships/tags" Target="../tags/tag223.xml"/><Relationship Id="rId5" Type="http://schemas.openxmlformats.org/officeDocument/2006/relationships/image" Target="../media/image22.png"/><Relationship Id="rId4" Type="http://schemas.openxmlformats.org/officeDocument/2006/relationships/image" Target="../media/image84.jpe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xml"/><Relationship Id="rId1" Type="http://schemas.openxmlformats.org/officeDocument/2006/relationships/tags" Target="../tags/tag224.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xml"/><Relationship Id="rId1" Type="http://schemas.openxmlformats.org/officeDocument/2006/relationships/tags" Target="../tags/tag225.xml"/><Relationship Id="rId5" Type="http://schemas.openxmlformats.org/officeDocument/2006/relationships/image" Target="../media/image23.png"/><Relationship Id="rId4" Type="http://schemas.openxmlformats.org/officeDocument/2006/relationships/image" Target="../media/image21.pn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7"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226.xml"/><Relationship Id="rId6" Type="http://schemas.openxmlformats.org/officeDocument/2006/relationships/image" Target="../media/image86.png"/><Relationship Id="rId5" Type="http://schemas.openxmlformats.org/officeDocument/2006/relationships/image" Target="../media/image24.png"/><Relationship Id="rId4" Type="http://schemas.openxmlformats.org/officeDocument/2006/relationships/image" Target="../media/image8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ight Triangle 137">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Rectangle 139">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5" name="Rectangle 5"/>
          <p:cNvSpPr>
            <a:spLocks noGrp="1" noChangeArrowheads="1"/>
          </p:cNvSpPr>
          <p:nvPr>
            <p:ph type="subTitle" idx="1"/>
            <p:custDataLst>
              <p:tags r:id="rId2"/>
            </p:custDataLst>
          </p:nvPr>
        </p:nvSpPr>
        <p:spPr>
          <a:xfrm>
            <a:off x="1305954" y="1670946"/>
            <a:ext cx="9564116" cy="3512540"/>
          </a:xfrm>
        </p:spPr>
        <p:txBody>
          <a:bodyPr anchor="t">
            <a:normAutofit fontScale="92500"/>
          </a:bodyPr>
          <a:lstStyle/>
          <a:p>
            <a:pPr>
              <a:buFontTx/>
              <a:buNone/>
            </a:pPr>
            <a:r>
              <a:rPr lang="en-US" sz="7800" dirty="0">
                <a:effectLst>
                  <a:outerShdw blurRad="38100" dist="38100" dir="2700000" algn="tl">
                    <a:srgbClr val="000000">
                      <a:alpha val="43137"/>
                    </a:srgbClr>
                  </a:outerShdw>
                </a:effectLst>
                <a:latin typeface="+mj-lt"/>
                <a:ea typeface="Tahoma" pitchFamily="34" charset="0"/>
                <a:cs typeface="Cavolini" panose="020B0502040204020203" pitchFamily="66" charset="0"/>
              </a:rPr>
              <a:t>An Orientation for Retail</a:t>
            </a:r>
            <a:br>
              <a:rPr lang="en-US" sz="7800" dirty="0">
                <a:effectLst>
                  <a:outerShdw blurRad="38100" dist="38100" dir="2700000" algn="tl">
                    <a:srgbClr val="000000">
                      <a:alpha val="43137"/>
                    </a:srgbClr>
                  </a:outerShdw>
                </a:effectLst>
                <a:latin typeface="+mj-lt"/>
                <a:ea typeface="Tahoma" pitchFamily="34" charset="0"/>
                <a:cs typeface="Cavolini" panose="020B0502040204020203" pitchFamily="66" charset="0"/>
              </a:rPr>
            </a:br>
            <a:r>
              <a:rPr lang="en-US" sz="7800" dirty="0">
                <a:effectLst>
                  <a:outerShdw blurRad="38100" dist="38100" dir="2700000" algn="tl">
                    <a:srgbClr val="000000">
                      <a:alpha val="43137"/>
                    </a:srgbClr>
                  </a:outerShdw>
                </a:effectLst>
                <a:latin typeface="+mj-lt"/>
                <a:ea typeface="Tahoma" pitchFamily="34" charset="0"/>
                <a:cs typeface="Cavolini" panose="020B0502040204020203" pitchFamily="66" charset="0"/>
              </a:rPr>
              <a:t>Vendor Applicants </a:t>
            </a:r>
          </a:p>
          <a:p>
            <a:pPr>
              <a:buFontTx/>
              <a:buNone/>
            </a:pPr>
            <a:r>
              <a:rPr lang="en-US" sz="7800" dirty="0">
                <a:effectLst>
                  <a:outerShdw blurRad="38100" dist="38100" dir="2700000" algn="tl">
                    <a:srgbClr val="000000">
                      <a:alpha val="43137"/>
                    </a:srgbClr>
                  </a:outerShdw>
                </a:effectLst>
                <a:latin typeface="+mj-lt"/>
                <a:ea typeface="Tahoma" pitchFamily="34" charset="0"/>
                <a:cs typeface="Cavolini" panose="020B0502040204020203" pitchFamily="66" charset="0"/>
              </a:rPr>
              <a:t>2022-2023</a:t>
            </a:r>
            <a:endParaRPr lang="en-US" sz="7800" strike="sngStrike" dirty="0">
              <a:effectLst>
                <a:outerShdw blurRad="38100" dist="38100" dir="2700000" algn="tl">
                  <a:srgbClr val="000000">
                    <a:alpha val="43137"/>
                  </a:srgbClr>
                </a:outerShdw>
              </a:effectLst>
              <a:latin typeface="+mj-lt"/>
              <a:ea typeface="Tahoma" pitchFamily="34" charset="0"/>
              <a:cs typeface="Cavolini" panose="020B0502040204020203" pitchFamily="66" charset="0"/>
            </a:endParaRPr>
          </a:p>
          <a:p>
            <a:pPr algn="r">
              <a:buFontTx/>
              <a:buNone/>
            </a:pPr>
            <a:endParaRPr lang="en-US" strike="sngStrike" dirty="0">
              <a:effectLst>
                <a:outerShdw blurRad="38100" dist="38100" dir="2700000" algn="tl">
                  <a:srgbClr val="000000">
                    <a:alpha val="43137"/>
                  </a:srgbClr>
                </a:outerShdw>
              </a:effectLst>
              <a:ea typeface="Tahoma" pitchFamily="34" charset="0"/>
              <a:cs typeface="Tahoma" pitchFamily="34" charset="0"/>
            </a:endParaRPr>
          </a:p>
        </p:txBody>
      </p:sp>
      <p:pic>
        <p:nvPicPr>
          <p:cNvPr id="3" name="Picture 2" descr="A picture containing drawing&#10;&#10;Description automatically generated">
            <a:extLst>
              <a:ext uri="{FF2B5EF4-FFF2-40B4-BE49-F238E27FC236}">
                <a16:creationId xmlns:a16="http://schemas.microsoft.com/office/drawing/2014/main" id="{DF2F77D5-8A39-4643-8B37-8BE87BF77A41}"/>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89418" l="1969" r="94094">
                        <a14:foregroundMark x1="1969" y1="52910" x2="8268" y2="41270"/>
                        <a14:foregroundMark x1="25000" y1="39683" x2="25000" y2="39683"/>
                        <a14:foregroundMark x1="24409" y1="33862" x2="12402" y2="86772"/>
                        <a14:foregroundMark x1="12402" y1="86772" x2="17913" y2="26455"/>
                        <a14:foregroundMark x1="17913" y1="26455" x2="22244" y2="26455"/>
                        <a14:foregroundMark x1="23622" y1="28571" x2="25787" y2="529"/>
                        <a14:foregroundMark x1="37008" y1="32275" x2="36220" y2="66138"/>
                        <a14:foregroundMark x1="23622" y1="73545" x2="23622" y2="60317"/>
                        <a14:foregroundMark x1="45276" y1="47090" x2="62008" y2="47090"/>
                        <a14:foregroundMark x1="68307" y1="52910" x2="94094" y2="54497"/>
                        <a14:backgroundMark x1="54331" y1="11640" x2="54331" y2="11640"/>
                        <a14:backgroundMark x1="57874" y1="22751" x2="84055" y2="15344"/>
                        <a14:backgroundMark x1="84055" y1="15344" x2="84449" y2="15344"/>
                      </a14:backgroundRemoval>
                    </a14:imgEffect>
                  </a14:imgLayer>
                </a14:imgProps>
              </a:ext>
              <a:ext uri="{28A0092B-C50C-407E-A947-70E740481C1C}">
                <a14:useLocalDpi xmlns:a14="http://schemas.microsoft.com/office/drawing/2010/main" val="0"/>
              </a:ext>
            </a:extLst>
          </a:blip>
          <a:stretch>
            <a:fillRect/>
          </a:stretch>
        </p:blipFill>
        <p:spPr>
          <a:xfrm>
            <a:off x="1305954" y="4863245"/>
            <a:ext cx="2621089" cy="976355"/>
          </a:xfrm>
          <a:prstGeom prst="rect">
            <a:avLst/>
          </a:prstGeom>
        </p:spPr>
      </p:pic>
    </p:spTree>
    <p:custDataLst>
      <p:tags r:id="rId1"/>
    </p:custDataLst>
    <p:extLst>
      <p:ext uri="{BB962C8B-B14F-4D97-AF65-F5344CB8AC3E}">
        <p14:creationId xmlns:p14="http://schemas.microsoft.com/office/powerpoint/2010/main" val="2653219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0" name="Rectangle 2"/>
          <p:cNvSpPr>
            <a:spLocks noGrp="1" noChangeArrowheads="1"/>
          </p:cNvSpPr>
          <p:nvPr>
            <p:ph type="title"/>
            <p:custDataLst>
              <p:tags r:id="rId2"/>
            </p:custDataLst>
          </p:nvPr>
        </p:nvSpPr>
        <p:spPr>
          <a:xfrm>
            <a:off x="1075486" y="1188637"/>
            <a:ext cx="2987456" cy="4480726"/>
          </a:xfrm>
        </p:spPr>
        <p:txBody>
          <a:bodyPr>
            <a:normAutofit/>
          </a:bodyPr>
          <a:lstStyle/>
          <a:p>
            <a:pPr algn="r" eaLnBrk="1" hangingPunct="1"/>
            <a:r>
              <a:rPr lang="en-US" sz="4600" b="1">
                <a:latin typeface="Century Gothic" panose="020B0502020202020204" pitchFamily="34" charset="0"/>
                <a:ea typeface="Tahoma" pitchFamily="34" charset="0"/>
                <a:cs typeface="Tahoma" pitchFamily="34" charset="0"/>
              </a:rPr>
              <a:t>Selection Criteria</a:t>
            </a:r>
          </a:p>
        </p:txBody>
      </p:sp>
      <p:cxnSp>
        <p:nvCxnSpPr>
          <p:cNvPr id="78" name="Straight Connector 77">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083"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171" name="Rectangle 3"/>
          <p:cNvSpPr>
            <a:spLocks noGrp="1" noChangeArrowheads="1"/>
          </p:cNvSpPr>
          <p:nvPr>
            <p:ph idx="1"/>
            <p:custDataLst>
              <p:tags r:id="rId3"/>
            </p:custDataLst>
          </p:nvPr>
        </p:nvSpPr>
        <p:spPr>
          <a:xfrm>
            <a:off x="5232119" y="1676400"/>
            <a:ext cx="5945919" cy="4294730"/>
          </a:xfrm>
        </p:spPr>
        <p:txBody>
          <a:bodyPr anchor="ctr">
            <a:normAutofit/>
          </a:bodyPr>
          <a:lstStyle/>
          <a:p>
            <a:pPr eaLnBrk="1" hangingPunct="1"/>
            <a:r>
              <a:rPr lang="en-US" sz="3200" dirty="0">
                <a:latin typeface="Century Gothic" panose="020B0502020202020204" pitchFamily="34" charset="0"/>
                <a:ea typeface="Tahoma" pitchFamily="34" charset="0"/>
                <a:cs typeface="Tahoma" pitchFamily="34" charset="0"/>
              </a:rPr>
              <a:t>Established by U.S. Department of Agriculture and NC WIC Program</a:t>
            </a:r>
          </a:p>
          <a:p>
            <a:pPr lvl="1" eaLnBrk="1" hangingPunct="1">
              <a:buFont typeface="Wingdings" panose="05000000000000000000" pitchFamily="2" charset="2"/>
              <a:buChar char="ü"/>
            </a:pPr>
            <a:r>
              <a:rPr lang="en-US" sz="3200" dirty="0">
                <a:latin typeface="Century Gothic" panose="020B0502020202020204" pitchFamily="34" charset="0"/>
                <a:ea typeface="Tahoma" pitchFamily="34" charset="0"/>
                <a:cs typeface="Tahoma" pitchFamily="34" charset="0"/>
              </a:rPr>
              <a:t>20 items </a:t>
            </a:r>
          </a:p>
          <a:p>
            <a:r>
              <a:rPr lang="en-US" sz="3200" dirty="0">
                <a:latin typeface="Century Gothic" panose="020B0502020202020204" pitchFamily="34" charset="0"/>
                <a:ea typeface="Tahoma" pitchFamily="34" charset="0"/>
                <a:cs typeface="Tahoma" pitchFamily="34" charset="0"/>
              </a:rPr>
              <a:t>Vendor Manual pages 7-8</a:t>
            </a:r>
          </a:p>
          <a:p>
            <a:pPr>
              <a:buClr>
                <a:srgbClr val="0070C0"/>
              </a:buClr>
            </a:pPr>
            <a:endParaRPr lang="en-US" sz="2400" u="none" dirty="0">
              <a:latin typeface="Constantia" panose="02030602050306030303" pitchFamily="18" charset="0"/>
              <a:ea typeface="Tahoma" pitchFamily="34" charset="0"/>
              <a:cs typeface="Tahoma" pitchFamily="34" charset="0"/>
            </a:endParaRPr>
          </a:p>
          <a:p>
            <a:pPr eaLnBrk="1" hangingPunct="1"/>
            <a:endParaRPr lang="en-US" sz="2400" u="none" dirty="0">
              <a:latin typeface="Constantia" panose="02030602050306030303" pitchFamily="18" charset="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2890405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noChangeArrowheads="1"/>
          </p:cNvSpPr>
          <p:nvPr>
            <p:ph idx="1"/>
          </p:nvPr>
        </p:nvSpPr>
        <p:spPr>
          <a:xfrm>
            <a:off x="1675963" y="2028809"/>
            <a:ext cx="7249304" cy="4799350"/>
          </a:xfrm>
        </p:spPr>
        <p:txBody>
          <a:bodyPr/>
          <a:lstStyle/>
          <a:p>
            <a:pPr eaLnBrk="1" hangingPunct="1">
              <a:lnSpc>
                <a:spcPct val="150000"/>
              </a:lnSpc>
              <a:spcBef>
                <a:spcPct val="50000"/>
              </a:spcBef>
              <a:buFont typeface="Arial" panose="020B0604020202020204" pitchFamily="34" charset="0"/>
              <a:buChar char="•"/>
            </a:pPr>
            <a:r>
              <a:rPr lang="en-US" sz="3199" dirty="0"/>
              <a:t>Required package size…</a:t>
            </a:r>
          </a:p>
          <a:p>
            <a:pPr lvl="1" eaLnBrk="1" hangingPunct="1">
              <a:lnSpc>
                <a:spcPct val="150000"/>
              </a:lnSpc>
              <a:spcBef>
                <a:spcPct val="50000"/>
              </a:spcBef>
              <a:buFont typeface="Arial" panose="020B0604020202020204" pitchFamily="34" charset="0"/>
              <a:buChar char="•"/>
            </a:pPr>
            <a:r>
              <a:rPr lang="en-US" sz="2799" b="1" dirty="0">
                <a:solidFill>
                  <a:schemeClr val="accent4"/>
                </a:solidFill>
              </a:rPr>
              <a:t>eight (8)-ounce </a:t>
            </a:r>
            <a:r>
              <a:rPr lang="en-US" sz="2799" dirty="0"/>
              <a:t>package</a:t>
            </a:r>
          </a:p>
          <a:p>
            <a:pPr eaLnBrk="1" hangingPunct="1">
              <a:lnSpc>
                <a:spcPct val="150000"/>
              </a:lnSpc>
              <a:spcBef>
                <a:spcPct val="50000"/>
              </a:spcBef>
              <a:buFont typeface="Arial" panose="020B0604020202020204" pitchFamily="34" charset="0"/>
              <a:buChar char="•"/>
            </a:pPr>
            <a:r>
              <a:rPr lang="en-US" sz="3199" dirty="0"/>
              <a:t>Quantity required…</a:t>
            </a:r>
          </a:p>
          <a:p>
            <a:pPr lvl="1" eaLnBrk="1" hangingPunct="1">
              <a:lnSpc>
                <a:spcPct val="150000"/>
              </a:lnSpc>
              <a:spcBef>
                <a:spcPct val="50000"/>
              </a:spcBef>
              <a:buFont typeface="Arial" panose="020B0604020202020204" pitchFamily="34" charset="0"/>
              <a:buChar char="•"/>
            </a:pPr>
            <a:r>
              <a:rPr lang="en-US" sz="2799" b="1" dirty="0">
                <a:solidFill>
                  <a:schemeClr val="accent4"/>
                </a:solidFill>
              </a:rPr>
              <a:t>six (6) </a:t>
            </a:r>
            <a:r>
              <a:rPr lang="en-US" sz="2799" dirty="0"/>
              <a:t>boxes</a:t>
            </a:r>
          </a:p>
          <a:p>
            <a:pPr eaLnBrk="1" hangingPunct="1">
              <a:lnSpc>
                <a:spcPct val="150000"/>
              </a:lnSpc>
              <a:spcBef>
                <a:spcPct val="50000"/>
              </a:spcBef>
              <a:buFont typeface="Arial" panose="020B0604020202020204" pitchFamily="34" charset="0"/>
              <a:buChar char="•"/>
            </a:pPr>
            <a:r>
              <a:rPr lang="en-US" sz="3199" dirty="0"/>
              <a:t>Only </a:t>
            </a:r>
            <a:r>
              <a:rPr lang="en-US" sz="3199" b="1" dirty="0">
                <a:solidFill>
                  <a:schemeClr val="accent4"/>
                </a:solidFill>
              </a:rPr>
              <a:t>one (1) </a:t>
            </a:r>
            <a:r>
              <a:rPr lang="en-US" sz="3199" dirty="0"/>
              <a:t>approved type required</a:t>
            </a:r>
          </a:p>
          <a:p>
            <a:pPr eaLnBrk="1" hangingPunct="1">
              <a:spcBef>
                <a:spcPct val="50000"/>
              </a:spcBef>
            </a:pPr>
            <a:endParaRPr lang="en-US" sz="3199" dirty="0"/>
          </a:p>
          <a:p>
            <a:pPr eaLnBrk="1" hangingPunct="1">
              <a:spcBef>
                <a:spcPct val="50000"/>
              </a:spcBef>
            </a:pPr>
            <a:endParaRPr lang="en-US" dirty="0"/>
          </a:p>
        </p:txBody>
      </p:sp>
      <p:pic>
        <p:nvPicPr>
          <p:cNvPr id="2" name="Picture 1">
            <a:extLst>
              <a:ext uri="{FF2B5EF4-FFF2-40B4-BE49-F238E27FC236}">
                <a16:creationId xmlns:a16="http://schemas.microsoft.com/office/drawing/2014/main" id="{B06F3A37-052C-4E53-93DF-2D1B11C8DE2C}"/>
              </a:ext>
            </a:extLst>
          </p:cNvPr>
          <p:cNvPicPr>
            <a:picLocks noChangeAspect="1"/>
          </p:cNvPicPr>
          <p:nvPr/>
        </p:nvPicPr>
        <p:blipFill>
          <a:blip r:embed="rId4"/>
          <a:stretch>
            <a:fillRect/>
          </a:stretch>
        </p:blipFill>
        <p:spPr>
          <a:xfrm>
            <a:off x="5448537" y="1079103"/>
            <a:ext cx="1747613" cy="887834"/>
          </a:xfrm>
          <a:prstGeom prst="rect">
            <a:avLst/>
          </a:prstGeom>
        </p:spPr>
      </p:pic>
      <p:sp>
        <p:nvSpPr>
          <p:cNvPr id="7" name="Rectangle 4">
            <a:extLst>
              <a:ext uri="{FF2B5EF4-FFF2-40B4-BE49-F238E27FC236}">
                <a16:creationId xmlns:a16="http://schemas.microsoft.com/office/drawing/2014/main" id="{DA0AE60E-E475-401B-A309-2A8FBB02255F}"/>
              </a:ext>
            </a:extLst>
          </p:cNvPr>
          <p:cNvSpPr txBox="1">
            <a:spLocks noChangeArrowheads="1"/>
          </p:cNvSpPr>
          <p:nvPr/>
        </p:nvSpPr>
        <p:spPr>
          <a:xfrm>
            <a:off x="2056864" y="264648"/>
            <a:ext cx="4570809" cy="918370"/>
          </a:xfrm>
          <a:prstGeom prst="rect">
            <a:avLst/>
          </a:prstGeom>
        </p:spPr>
        <p:txBody>
          <a:bodyPr vert="horz" lIns="0" tIns="45708" rIns="91416" bIns="45708" rtlCol="0" anchor="ctr">
            <a:no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5498" b="1" dirty="0">
                <a:solidFill>
                  <a:schemeClr val="tx1"/>
                </a:solidFill>
              </a:rPr>
              <a:t>Infant Cereal</a:t>
            </a:r>
          </a:p>
        </p:txBody>
      </p:sp>
      <p:pic>
        <p:nvPicPr>
          <p:cNvPr id="5" name="Picture 4">
            <a:extLst>
              <a:ext uri="{FF2B5EF4-FFF2-40B4-BE49-F238E27FC236}">
                <a16:creationId xmlns:a16="http://schemas.microsoft.com/office/drawing/2014/main" id="{C644DF1A-26E8-44C4-A1FB-99E1D7B430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2268" y="1177187"/>
            <a:ext cx="669348" cy="680006"/>
          </a:xfrm>
          <a:prstGeom prst="rect">
            <a:avLst/>
          </a:prstGeom>
        </p:spPr>
      </p:pic>
    </p:spTree>
    <p:custDataLst>
      <p:tags r:id="rId1"/>
    </p:custDataLst>
    <p:extLst>
      <p:ext uri="{BB962C8B-B14F-4D97-AF65-F5344CB8AC3E}">
        <p14:creationId xmlns:p14="http://schemas.microsoft.com/office/powerpoint/2010/main" val="1823717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Grp="1" noChangeArrowheads="1"/>
          </p:cNvSpPr>
          <p:nvPr>
            <p:ph idx="1"/>
          </p:nvPr>
        </p:nvSpPr>
        <p:spPr>
          <a:xfrm>
            <a:off x="2128713" y="1372139"/>
            <a:ext cx="6098743" cy="2748249"/>
          </a:xfrm>
        </p:spPr>
        <p:txBody>
          <a:bodyPr>
            <a:normAutofit fontScale="92500" lnSpcReduction="20000"/>
          </a:bodyPr>
          <a:lstStyle/>
          <a:p>
            <a:pPr eaLnBrk="1" hangingPunct="1">
              <a:lnSpc>
                <a:spcPct val="150000"/>
              </a:lnSpc>
              <a:buFont typeface="Arial" panose="020B0604020202020204" pitchFamily="34" charset="0"/>
              <a:buChar char="•"/>
            </a:pPr>
            <a:r>
              <a:rPr lang="en-US" sz="3199" dirty="0"/>
              <a:t>Plain meat with gravy or with broth regular or organic</a:t>
            </a:r>
          </a:p>
          <a:p>
            <a:pPr eaLnBrk="1" hangingPunct="1">
              <a:lnSpc>
                <a:spcPct val="150000"/>
              </a:lnSpc>
              <a:buFont typeface="Arial" panose="020B0604020202020204" pitchFamily="34" charset="0"/>
              <a:buChar char="•"/>
            </a:pPr>
            <a:r>
              <a:rPr lang="en-US" sz="3199" dirty="0"/>
              <a:t>2.5-ounce containers, single or multi pack</a:t>
            </a:r>
          </a:p>
          <a:p>
            <a:pPr marL="0" indent="0">
              <a:lnSpc>
                <a:spcPct val="150000"/>
              </a:lnSpc>
              <a:buNone/>
            </a:pPr>
            <a:endParaRPr lang="en-US" sz="2399" dirty="0"/>
          </a:p>
        </p:txBody>
      </p:sp>
      <p:pic>
        <p:nvPicPr>
          <p:cNvPr id="3" name="Picture 2" descr="A close up of a sign&#10;&#10;Description generated with high confidence">
            <a:extLst>
              <a:ext uri="{FF2B5EF4-FFF2-40B4-BE49-F238E27FC236}">
                <a16:creationId xmlns:a16="http://schemas.microsoft.com/office/drawing/2014/main" id="{3999F24F-4E6D-47B0-AAE4-E0F5E0DCEF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8764" y="5079020"/>
            <a:ext cx="1675963" cy="1536300"/>
          </a:xfrm>
          <a:prstGeom prst="rect">
            <a:avLst/>
          </a:prstGeom>
        </p:spPr>
      </p:pic>
      <p:sp>
        <p:nvSpPr>
          <p:cNvPr id="7" name="Rectangle 4">
            <a:extLst>
              <a:ext uri="{FF2B5EF4-FFF2-40B4-BE49-F238E27FC236}">
                <a16:creationId xmlns:a16="http://schemas.microsoft.com/office/drawing/2014/main" id="{350E71DE-CB84-4070-BB9E-3C7471224155}"/>
              </a:ext>
            </a:extLst>
          </p:cNvPr>
          <p:cNvSpPr txBox="1">
            <a:spLocks noChangeArrowheads="1"/>
          </p:cNvSpPr>
          <p:nvPr/>
        </p:nvSpPr>
        <p:spPr>
          <a:xfrm>
            <a:off x="2285404" y="242680"/>
            <a:ext cx="5332611" cy="1356007"/>
          </a:xfrm>
          <a:prstGeom prst="rect">
            <a:avLst/>
          </a:prstGeom>
        </p:spPr>
        <p:txBody>
          <a:bodyPr vert="horz" lIns="0" tIns="45708" rIns="91416" bIns="45708" rtlCol="0" anchor="ctr">
            <a:norm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5498" b="1" dirty="0">
                <a:solidFill>
                  <a:schemeClr val="tx1"/>
                </a:solidFill>
              </a:rPr>
              <a:t>Infant Meats</a:t>
            </a:r>
          </a:p>
        </p:txBody>
      </p:sp>
      <p:sp>
        <p:nvSpPr>
          <p:cNvPr id="5" name="Rectangle 4">
            <a:extLst>
              <a:ext uri="{FF2B5EF4-FFF2-40B4-BE49-F238E27FC236}">
                <a16:creationId xmlns:a16="http://schemas.microsoft.com/office/drawing/2014/main" id="{AA7FE942-BF62-49AF-9490-73ADB7D28A1E}"/>
              </a:ext>
            </a:extLst>
          </p:cNvPr>
          <p:cNvSpPr/>
          <p:nvPr/>
        </p:nvSpPr>
        <p:spPr>
          <a:xfrm>
            <a:off x="5864489" y="4449094"/>
            <a:ext cx="1473994" cy="547571"/>
          </a:xfrm>
          <a:prstGeom prst="rect">
            <a:avLst/>
          </a:prstGeom>
        </p:spPr>
        <p:txBody>
          <a:bodyPr wrap="none">
            <a:spAutoFit/>
          </a:bodyPr>
          <a:lstStyle/>
          <a:p>
            <a:pPr>
              <a:lnSpc>
                <a:spcPct val="150000"/>
              </a:lnSpc>
            </a:pPr>
            <a:r>
              <a:rPr lang="en-US" sz="2199" b="1" dirty="0">
                <a:solidFill>
                  <a:schemeClr val="tx1">
                    <a:lumMod val="50000"/>
                    <a:lumOff val="50000"/>
                  </a:schemeClr>
                </a:solidFill>
                <a:latin typeface="+mj-lt"/>
              </a:rPr>
              <a:t>OZ = Ounce</a:t>
            </a:r>
          </a:p>
        </p:txBody>
      </p:sp>
      <p:sp>
        <p:nvSpPr>
          <p:cNvPr id="9" name="TextBox 8">
            <a:extLst>
              <a:ext uri="{FF2B5EF4-FFF2-40B4-BE49-F238E27FC236}">
                <a16:creationId xmlns:a16="http://schemas.microsoft.com/office/drawing/2014/main" id="{3D918E35-4E1D-4A8E-B504-A6C576FD4956}"/>
              </a:ext>
            </a:extLst>
          </p:cNvPr>
          <p:cNvSpPr txBox="1"/>
          <p:nvPr/>
        </p:nvSpPr>
        <p:spPr bwMode="auto">
          <a:xfrm>
            <a:off x="3231321" y="4500990"/>
            <a:ext cx="2400297" cy="430775"/>
          </a:xfrm>
          <a:prstGeom prst="rect">
            <a:avLst/>
          </a:prstGeom>
          <a:noFill/>
          <a:ln w="76200" cmpd="sng">
            <a:solidFill>
              <a:schemeClr val="accent1">
                <a:lumMod val="75000"/>
              </a:schemeClr>
            </a:solidFill>
            <a:miter lim="800000"/>
            <a:headEnd/>
            <a:tailEnd/>
          </a:ln>
        </p:spPr>
        <p:txBody>
          <a:bodyPr wrap="square" rtlCol="0">
            <a:spAutoFit/>
          </a:bodyPr>
          <a:lstStyle/>
          <a:p>
            <a:pPr algn="ctr" eaLnBrk="0" hangingPunct="0">
              <a:spcBef>
                <a:spcPct val="50000"/>
              </a:spcBef>
            </a:pPr>
            <a:r>
              <a:rPr lang="en-US" sz="2199" b="1" dirty="0">
                <a:solidFill>
                  <a:schemeClr val="tx2">
                    <a:lumMod val="75000"/>
                  </a:schemeClr>
                </a:solidFill>
                <a:latin typeface="+mj-lt"/>
              </a:rPr>
              <a:t>Unit of Measure</a:t>
            </a:r>
            <a:endParaRPr lang="en-US" sz="2199" b="1" dirty="0">
              <a:solidFill>
                <a:schemeClr val="tx1">
                  <a:lumMod val="65000"/>
                  <a:lumOff val="35000"/>
                </a:schemeClr>
              </a:solidFill>
              <a:latin typeface="+mj-lt"/>
            </a:endParaRPr>
          </a:p>
        </p:txBody>
      </p:sp>
      <p:pic>
        <p:nvPicPr>
          <p:cNvPr id="8" name="Picture 7">
            <a:extLst>
              <a:ext uri="{FF2B5EF4-FFF2-40B4-BE49-F238E27FC236}">
                <a16:creationId xmlns:a16="http://schemas.microsoft.com/office/drawing/2014/main" id="{5D4A874A-7C12-40AE-A48A-A5A45BCDC9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8717" y="4300888"/>
            <a:ext cx="869736" cy="729213"/>
          </a:xfrm>
          <a:prstGeom prst="rect">
            <a:avLst/>
          </a:prstGeom>
        </p:spPr>
      </p:pic>
      <p:pic>
        <p:nvPicPr>
          <p:cNvPr id="11" name="Picture 10">
            <a:extLst>
              <a:ext uri="{FF2B5EF4-FFF2-40B4-BE49-F238E27FC236}">
                <a16:creationId xmlns:a16="http://schemas.microsoft.com/office/drawing/2014/main" id="{7691E8E1-E6DD-4042-9690-A27130DF7EF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rot="10800000">
            <a:off x="8384148" y="1187235"/>
            <a:ext cx="2099907" cy="4755710"/>
          </a:xfrm>
          <a:prstGeom prst="rect">
            <a:avLst/>
          </a:prstGeom>
          <a:ln>
            <a:noFill/>
          </a:ln>
          <a:effectLst>
            <a:outerShdw blurRad="190500" algn="tl" rotWithShape="0">
              <a:srgbClr val="000000">
                <a:alpha val="70000"/>
              </a:srgbClr>
            </a:outerShdw>
          </a:effectLst>
        </p:spPr>
      </p:pic>
      <p:pic>
        <p:nvPicPr>
          <p:cNvPr id="10" name="Picture 9">
            <a:extLst>
              <a:ext uri="{FF2B5EF4-FFF2-40B4-BE49-F238E27FC236}">
                <a16:creationId xmlns:a16="http://schemas.microsoft.com/office/drawing/2014/main" id="{EB1CB192-06D2-4D5D-8C14-61556D67DCA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75963" y="762695"/>
            <a:ext cx="418117" cy="424539"/>
          </a:xfrm>
          <a:prstGeom prst="rect">
            <a:avLst/>
          </a:prstGeom>
        </p:spPr>
      </p:pic>
    </p:spTree>
    <p:custDataLst>
      <p:tags r:id="rId1"/>
    </p:custDataLst>
    <p:extLst>
      <p:ext uri="{BB962C8B-B14F-4D97-AF65-F5344CB8AC3E}">
        <p14:creationId xmlns:p14="http://schemas.microsoft.com/office/powerpoint/2010/main" val="2448590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p:cNvSpPr>
            <a:spLocks noGrp="1" noChangeArrowheads="1"/>
          </p:cNvSpPr>
          <p:nvPr>
            <p:ph idx="1"/>
          </p:nvPr>
        </p:nvSpPr>
        <p:spPr>
          <a:xfrm>
            <a:off x="1752147" y="2210121"/>
            <a:ext cx="6874346" cy="4391577"/>
          </a:xfrm>
        </p:spPr>
        <p:txBody>
          <a:bodyPr>
            <a:normAutofit fontScale="92500"/>
          </a:bodyPr>
          <a:lstStyle/>
          <a:p>
            <a:pPr>
              <a:lnSpc>
                <a:spcPct val="150000"/>
              </a:lnSpc>
              <a:buFont typeface="Arial" panose="020B0604020202020204" pitchFamily="34" charset="0"/>
              <a:buChar char="•"/>
            </a:pPr>
            <a:r>
              <a:rPr lang="en-US" dirty="0"/>
              <a:t>Regular or organic varieties</a:t>
            </a:r>
          </a:p>
          <a:p>
            <a:pPr eaLnBrk="1" hangingPunct="1">
              <a:lnSpc>
                <a:spcPct val="150000"/>
              </a:lnSpc>
              <a:buFont typeface="Arial" panose="020B0604020202020204" pitchFamily="34" charset="0"/>
              <a:buChar char="•"/>
            </a:pPr>
            <a:r>
              <a:rPr lang="en-US" dirty="0"/>
              <a:t>Single fruit or blends of fruits</a:t>
            </a:r>
          </a:p>
          <a:p>
            <a:pPr>
              <a:lnSpc>
                <a:spcPct val="150000"/>
              </a:lnSpc>
              <a:buFont typeface="Arial" panose="020B0604020202020204" pitchFamily="34" charset="0"/>
              <a:buChar char="•"/>
            </a:pPr>
            <a:r>
              <a:rPr lang="en-US" dirty="0"/>
              <a:t>Single vegetable or blends of vegetables</a:t>
            </a:r>
          </a:p>
          <a:p>
            <a:pPr>
              <a:lnSpc>
                <a:spcPct val="150000"/>
              </a:lnSpc>
              <a:buFont typeface="Arial" panose="020B0604020202020204" pitchFamily="34" charset="0"/>
              <a:buChar char="•"/>
            </a:pPr>
            <a:r>
              <a:rPr lang="en-US" dirty="0"/>
              <a:t>Combination of Infant fruits and vegetables</a:t>
            </a:r>
          </a:p>
          <a:p>
            <a:pPr lvl="1">
              <a:lnSpc>
                <a:spcPct val="150000"/>
              </a:lnSpc>
              <a:buFont typeface="Arial" panose="020B0604020202020204" pitchFamily="34" charset="0"/>
              <a:buChar char="•"/>
            </a:pPr>
            <a:r>
              <a:rPr lang="en-US" sz="2299" dirty="0"/>
              <a:t> 2-ounce (2 pack), </a:t>
            </a:r>
          </a:p>
          <a:p>
            <a:pPr lvl="1">
              <a:lnSpc>
                <a:spcPct val="150000"/>
              </a:lnSpc>
              <a:buFont typeface="Arial" panose="020B0604020202020204" pitchFamily="34" charset="0"/>
              <a:buChar char="•"/>
            </a:pPr>
            <a:r>
              <a:rPr lang="en-US" sz="2299" dirty="0"/>
              <a:t>3.5-ounce or 4-ounce containers single or multi pack</a:t>
            </a:r>
          </a:p>
          <a:p>
            <a:pPr marL="338257" lvl="1" indent="0">
              <a:lnSpc>
                <a:spcPct val="100000"/>
              </a:lnSpc>
              <a:buNone/>
            </a:pPr>
            <a:endParaRPr lang="en-US" b="1" dirty="0">
              <a:solidFill>
                <a:srgbClr val="0070C0"/>
              </a:solidFill>
            </a:endParaRPr>
          </a:p>
        </p:txBody>
      </p:sp>
      <p:sp>
        <p:nvSpPr>
          <p:cNvPr id="7" name="Rectangle 4">
            <a:extLst>
              <a:ext uri="{FF2B5EF4-FFF2-40B4-BE49-F238E27FC236}">
                <a16:creationId xmlns:a16="http://schemas.microsoft.com/office/drawing/2014/main" id="{0E02ADEC-66EB-45A2-B74D-3464E58D0D2C}"/>
              </a:ext>
            </a:extLst>
          </p:cNvPr>
          <p:cNvSpPr txBox="1">
            <a:spLocks noChangeArrowheads="1"/>
          </p:cNvSpPr>
          <p:nvPr/>
        </p:nvSpPr>
        <p:spPr>
          <a:xfrm>
            <a:off x="2285404" y="256305"/>
            <a:ext cx="7618016" cy="1356007"/>
          </a:xfrm>
          <a:prstGeom prst="rect">
            <a:avLst/>
          </a:prstGeom>
        </p:spPr>
        <p:txBody>
          <a:bodyPr vert="horz" lIns="0" tIns="45708" rIns="91416" bIns="45708" rtlCol="0" anchor="ctr">
            <a:norm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5498" b="1" dirty="0">
                <a:solidFill>
                  <a:schemeClr val="tx1"/>
                </a:solidFill>
              </a:rPr>
              <a:t>Infant Fruits &amp; Vegetables</a:t>
            </a:r>
          </a:p>
        </p:txBody>
      </p:sp>
      <p:sp>
        <p:nvSpPr>
          <p:cNvPr id="2" name="Rectangle 1">
            <a:extLst>
              <a:ext uri="{FF2B5EF4-FFF2-40B4-BE49-F238E27FC236}">
                <a16:creationId xmlns:a16="http://schemas.microsoft.com/office/drawing/2014/main" id="{A2005394-12ED-4664-A1F4-352782ACBA9F}"/>
              </a:ext>
            </a:extLst>
          </p:cNvPr>
          <p:cNvSpPr/>
          <p:nvPr/>
        </p:nvSpPr>
        <p:spPr>
          <a:xfrm>
            <a:off x="5863974" y="1481864"/>
            <a:ext cx="1473994" cy="547571"/>
          </a:xfrm>
          <a:prstGeom prst="rect">
            <a:avLst/>
          </a:prstGeom>
        </p:spPr>
        <p:txBody>
          <a:bodyPr wrap="none">
            <a:spAutoFit/>
          </a:bodyPr>
          <a:lstStyle/>
          <a:p>
            <a:pPr>
              <a:lnSpc>
                <a:spcPct val="150000"/>
              </a:lnSpc>
            </a:pPr>
            <a:r>
              <a:rPr lang="en-US" sz="2199" b="1" dirty="0">
                <a:solidFill>
                  <a:schemeClr val="tx1">
                    <a:lumMod val="50000"/>
                    <a:lumOff val="50000"/>
                  </a:schemeClr>
                </a:solidFill>
                <a:latin typeface="+mj-lt"/>
              </a:rPr>
              <a:t>OZ = Ounce</a:t>
            </a:r>
          </a:p>
        </p:txBody>
      </p:sp>
      <p:pic>
        <p:nvPicPr>
          <p:cNvPr id="9" name="Picture 8">
            <a:extLst>
              <a:ext uri="{FF2B5EF4-FFF2-40B4-BE49-F238E27FC236}">
                <a16:creationId xmlns:a16="http://schemas.microsoft.com/office/drawing/2014/main" id="{F9E6F820-C5BD-42FC-9809-67F8DE3934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9716" y="1426090"/>
            <a:ext cx="784444" cy="657701"/>
          </a:xfrm>
          <a:prstGeom prst="rect">
            <a:avLst/>
          </a:prstGeom>
        </p:spPr>
      </p:pic>
      <p:pic>
        <p:nvPicPr>
          <p:cNvPr id="6" name="Picture 5" descr="A picture containing indoor&#10;&#10;Description generated with high confidence">
            <a:extLst>
              <a:ext uri="{FF2B5EF4-FFF2-40B4-BE49-F238E27FC236}">
                <a16:creationId xmlns:a16="http://schemas.microsoft.com/office/drawing/2014/main" id="{B47CAD59-E2C1-445E-9090-3411CBF370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4365" y="2424387"/>
            <a:ext cx="990342" cy="1005578"/>
          </a:xfrm>
          <a:prstGeom prst="rect">
            <a:avLst/>
          </a:prstGeom>
        </p:spPr>
      </p:pic>
      <p:pic>
        <p:nvPicPr>
          <p:cNvPr id="3" name="Picture 2" descr="A close up of a sign&#10;&#10;Description generated with very high confidence">
            <a:extLst>
              <a:ext uri="{FF2B5EF4-FFF2-40B4-BE49-F238E27FC236}">
                <a16:creationId xmlns:a16="http://schemas.microsoft.com/office/drawing/2014/main" id="{FF1D381E-0AFD-4F25-AB1E-1FAD5E85EA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45318" y="2152250"/>
            <a:ext cx="1194804" cy="1232936"/>
          </a:xfrm>
          <a:prstGeom prst="rect">
            <a:avLst/>
          </a:prstGeom>
        </p:spPr>
      </p:pic>
      <p:sp>
        <p:nvSpPr>
          <p:cNvPr id="19" name="TextBox 18">
            <a:extLst>
              <a:ext uri="{FF2B5EF4-FFF2-40B4-BE49-F238E27FC236}">
                <a16:creationId xmlns:a16="http://schemas.microsoft.com/office/drawing/2014/main" id="{2F2A00D5-9BD7-4C49-BA4A-DCA422BC1213}"/>
              </a:ext>
            </a:extLst>
          </p:cNvPr>
          <p:cNvSpPr txBox="1"/>
          <p:nvPr/>
        </p:nvSpPr>
        <p:spPr bwMode="auto">
          <a:xfrm>
            <a:off x="3330422" y="1585652"/>
            <a:ext cx="2367298" cy="430775"/>
          </a:xfrm>
          <a:prstGeom prst="rect">
            <a:avLst/>
          </a:prstGeom>
          <a:noFill/>
          <a:ln w="76200" cmpd="sng">
            <a:solidFill>
              <a:schemeClr val="accent1">
                <a:lumMod val="75000"/>
              </a:schemeClr>
            </a:solidFill>
            <a:miter lim="800000"/>
            <a:headEnd/>
            <a:tailEnd/>
          </a:ln>
        </p:spPr>
        <p:txBody>
          <a:bodyPr wrap="square" rtlCol="0">
            <a:spAutoFit/>
          </a:bodyPr>
          <a:lstStyle/>
          <a:p>
            <a:pPr algn="ctr" eaLnBrk="0" hangingPunct="0">
              <a:spcBef>
                <a:spcPct val="50000"/>
              </a:spcBef>
            </a:pPr>
            <a:r>
              <a:rPr lang="en-US" sz="2199" b="1" dirty="0">
                <a:solidFill>
                  <a:schemeClr val="tx2">
                    <a:lumMod val="75000"/>
                  </a:schemeClr>
                </a:solidFill>
                <a:latin typeface="+mj-lt"/>
              </a:rPr>
              <a:t>Unit of Measure</a:t>
            </a:r>
            <a:endParaRPr lang="en-US" sz="2199" b="1" dirty="0">
              <a:solidFill>
                <a:schemeClr val="tx1">
                  <a:lumMod val="65000"/>
                  <a:lumOff val="35000"/>
                </a:schemeClr>
              </a:solidFill>
              <a:latin typeface="+mj-lt"/>
            </a:endParaRPr>
          </a:p>
        </p:txBody>
      </p:sp>
      <p:pic>
        <p:nvPicPr>
          <p:cNvPr id="11" name="Picture 10">
            <a:extLst>
              <a:ext uri="{FF2B5EF4-FFF2-40B4-BE49-F238E27FC236}">
                <a16:creationId xmlns:a16="http://schemas.microsoft.com/office/drawing/2014/main" id="{E7A818E8-DEEB-456B-B226-4B850371971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8557335" y="1753036"/>
            <a:ext cx="1879349" cy="4189909"/>
          </a:xfrm>
          <a:prstGeom prst="rect">
            <a:avLst/>
          </a:prstGeom>
          <a:ln>
            <a:noFill/>
          </a:ln>
          <a:effectLst>
            <a:outerShdw blurRad="190500" algn="tl" rotWithShape="0">
              <a:srgbClr val="000000">
                <a:alpha val="70000"/>
              </a:srgbClr>
            </a:outerShdw>
          </a:effectLst>
        </p:spPr>
      </p:pic>
      <p:pic>
        <p:nvPicPr>
          <p:cNvPr id="10" name="Picture 9">
            <a:extLst>
              <a:ext uri="{FF2B5EF4-FFF2-40B4-BE49-F238E27FC236}">
                <a16:creationId xmlns:a16="http://schemas.microsoft.com/office/drawing/2014/main" id="{623C07A7-8593-4EC5-93BC-34D66A4DF0D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42853" y="762695"/>
            <a:ext cx="418117" cy="424539"/>
          </a:xfrm>
          <a:prstGeom prst="rect">
            <a:avLst/>
          </a:prstGeom>
        </p:spPr>
      </p:pic>
    </p:spTree>
    <p:custDataLst>
      <p:tags r:id="rId1"/>
    </p:custDataLst>
    <p:extLst>
      <p:ext uri="{BB962C8B-B14F-4D97-AF65-F5344CB8AC3E}">
        <p14:creationId xmlns:p14="http://schemas.microsoft.com/office/powerpoint/2010/main" val="3924259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295062" y="1829217"/>
            <a:ext cx="7618016" cy="4766657"/>
          </a:xfrm>
        </p:spPr>
        <p:txBody>
          <a:bodyPr>
            <a:normAutofit/>
          </a:bodyPr>
          <a:lstStyle/>
          <a:p>
            <a:pPr>
              <a:lnSpc>
                <a:spcPct val="150000"/>
              </a:lnSpc>
              <a:buFont typeface="Arial" panose="020B0604020202020204" pitchFamily="34" charset="0"/>
              <a:buChar char="•"/>
            </a:pPr>
            <a:r>
              <a:rPr lang="en-US" sz="3199" dirty="0"/>
              <a:t>Required package size….</a:t>
            </a:r>
          </a:p>
          <a:p>
            <a:pPr lvl="1">
              <a:lnSpc>
                <a:spcPct val="150000"/>
              </a:lnSpc>
              <a:buFont typeface="Arial" panose="020B0604020202020204" pitchFamily="34" charset="0"/>
              <a:buChar char="•"/>
            </a:pPr>
            <a:r>
              <a:rPr lang="en-US" sz="2799" b="1" dirty="0">
                <a:solidFill>
                  <a:schemeClr val="accent4"/>
                </a:solidFill>
              </a:rPr>
              <a:t>3.5 to 4-ounce </a:t>
            </a:r>
            <a:r>
              <a:rPr lang="en-US" sz="2799" dirty="0"/>
              <a:t>containers</a:t>
            </a:r>
          </a:p>
          <a:p>
            <a:pPr lvl="1">
              <a:lnSpc>
                <a:spcPct val="150000"/>
              </a:lnSpc>
              <a:buFont typeface="Arial" panose="020B0604020202020204" pitchFamily="34" charset="0"/>
              <a:buChar char="•"/>
            </a:pPr>
            <a:r>
              <a:rPr lang="en-US" sz="2799" b="1" dirty="0">
                <a:solidFill>
                  <a:schemeClr val="accent4"/>
                </a:solidFill>
              </a:rPr>
              <a:t>one (1) </a:t>
            </a:r>
            <a:r>
              <a:rPr lang="en-US" sz="2799" dirty="0"/>
              <a:t>type of fruit and </a:t>
            </a:r>
            <a:r>
              <a:rPr lang="en-US" sz="2799" b="1" dirty="0">
                <a:solidFill>
                  <a:schemeClr val="accent4"/>
                </a:solidFill>
              </a:rPr>
              <a:t>one (1) </a:t>
            </a:r>
            <a:r>
              <a:rPr lang="en-US" sz="2799" dirty="0"/>
              <a:t>type of vegetable</a:t>
            </a:r>
          </a:p>
          <a:p>
            <a:pPr>
              <a:lnSpc>
                <a:spcPct val="150000"/>
              </a:lnSpc>
              <a:buFont typeface="Arial" panose="020B0604020202020204" pitchFamily="34" charset="0"/>
              <a:buChar char="•"/>
            </a:pPr>
            <a:r>
              <a:rPr lang="en-US" sz="3199" dirty="0"/>
              <a:t>Quantity Required….</a:t>
            </a:r>
          </a:p>
          <a:p>
            <a:pPr lvl="1">
              <a:lnSpc>
                <a:spcPct val="150000"/>
              </a:lnSpc>
              <a:buFont typeface="Arial" panose="020B0604020202020204" pitchFamily="34" charset="0"/>
              <a:buChar char="•"/>
            </a:pPr>
            <a:r>
              <a:rPr lang="en-US" sz="2799" b="1" dirty="0">
                <a:solidFill>
                  <a:schemeClr val="accent4"/>
                </a:solidFill>
              </a:rPr>
              <a:t>64 ounces </a:t>
            </a:r>
            <a:r>
              <a:rPr lang="en-US" sz="2799" dirty="0"/>
              <a:t>total (or ~16-18 Containers)</a:t>
            </a:r>
            <a:endParaRPr lang="en-US" dirty="0"/>
          </a:p>
        </p:txBody>
      </p:sp>
      <p:pic>
        <p:nvPicPr>
          <p:cNvPr id="6" name="Picture 5">
            <a:extLst>
              <a:ext uri="{FF2B5EF4-FFF2-40B4-BE49-F238E27FC236}">
                <a16:creationId xmlns:a16="http://schemas.microsoft.com/office/drawing/2014/main" id="{A28B81AF-B648-4175-AF30-AE3B13F995D5}"/>
              </a:ext>
            </a:extLst>
          </p:cNvPr>
          <p:cNvPicPr>
            <a:picLocks noChangeAspect="1"/>
          </p:cNvPicPr>
          <p:nvPr/>
        </p:nvPicPr>
        <p:blipFill>
          <a:blip r:embed="rId4"/>
          <a:stretch>
            <a:fillRect/>
          </a:stretch>
        </p:blipFill>
        <p:spPr>
          <a:xfrm>
            <a:off x="8151276" y="1523584"/>
            <a:ext cx="1873768" cy="1112417"/>
          </a:xfrm>
          <a:prstGeom prst="rect">
            <a:avLst/>
          </a:prstGeom>
        </p:spPr>
      </p:pic>
      <p:sp>
        <p:nvSpPr>
          <p:cNvPr id="7" name="Rectangle 4">
            <a:extLst>
              <a:ext uri="{FF2B5EF4-FFF2-40B4-BE49-F238E27FC236}">
                <a16:creationId xmlns:a16="http://schemas.microsoft.com/office/drawing/2014/main" id="{4ED2F5B7-7842-400E-95EE-FDE285AB8B79}"/>
              </a:ext>
            </a:extLst>
          </p:cNvPr>
          <p:cNvSpPr txBox="1">
            <a:spLocks noChangeArrowheads="1"/>
          </p:cNvSpPr>
          <p:nvPr/>
        </p:nvSpPr>
        <p:spPr>
          <a:xfrm>
            <a:off x="1850129" y="309484"/>
            <a:ext cx="7367669" cy="1356007"/>
          </a:xfrm>
          <a:prstGeom prst="rect">
            <a:avLst/>
          </a:prstGeom>
        </p:spPr>
        <p:txBody>
          <a:bodyPr vert="horz" lIns="0" tIns="45708" rIns="91416" bIns="45708" rtlCol="0" anchor="ctr">
            <a:no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5498" b="1" dirty="0">
                <a:solidFill>
                  <a:schemeClr val="tx1"/>
                </a:solidFill>
              </a:rPr>
              <a:t>Infant Fruits &amp; Vegetables</a:t>
            </a:r>
          </a:p>
        </p:txBody>
      </p:sp>
      <p:pic>
        <p:nvPicPr>
          <p:cNvPr id="5" name="Picture 4">
            <a:extLst>
              <a:ext uri="{FF2B5EF4-FFF2-40B4-BE49-F238E27FC236}">
                <a16:creationId xmlns:a16="http://schemas.microsoft.com/office/drawing/2014/main" id="{E1AEB622-0DFF-4FEE-B9E9-89EEB56957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38386" y="1580672"/>
            <a:ext cx="982593" cy="998239"/>
          </a:xfrm>
          <a:prstGeom prst="rect">
            <a:avLst/>
          </a:prstGeom>
        </p:spPr>
      </p:pic>
    </p:spTree>
    <p:custDataLst>
      <p:tags r:id="rId1"/>
    </p:custDataLst>
    <p:extLst>
      <p:ext uri="{BB962C8B-B14F-4D97-AF65-F5344CB8AC3E}">
        <p14:creationId xmlns:p14="http://schemas.microsoft.com/office/powerpoint/2010/main" val="3837717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247D865-DF37-4D13-8598-E266585BB95B}"/>
              </a:ext>
            </a:extLst>
          </p:cNvPr>
          <p:cNvGraphicFramePr>
            <a:graphicFrameLocks noGrp="1"/>
          </p:cNvGraphicFramePr>
          <p:nvPr/>
        </p:nvGraphicFramePr>
        <p:xfrm>
          <a:off x="1523604" y="1448317"/>
          <a:ext cx="8989256" cy="5104069"/>
        </p:xfrm>
        <a:graphic>
          <a:graphicData uri="http://schemas.openxmlformats.org/drawingml/2006/table">
            <a:tbl>
              <a:tblPr firstRow="1" bandRow="1">
                <a:tableStyleId>{5C22544A-7EE6-4342-B048-85BDC9FD1C3A}</a:tableStyleId>
              </a:tblPr>
              <a:tblGrid>
                <a:gridCol w="2066496">
                  <a:extLst>
                    <a:ext uri="{9D8B030D-6E8A-4147-A177-3AD203B41FA5}">
                      <a16:colId xmlns:a16="http://schemas.microsoft.com/office/drawing/2014/main" val="3992791223"/>
                    </a:ext>
                  </a:extLst>
                </a:gridCol>
                <a:gridCol w="1653195">
                  <a:extLst>
                    <a:ext uri="{9D8B030D-6E8A-4147-A177-3AD203B41FA5}">
                      <a16:colId xmlns:a16="http://schemas.microsoft.com/office/drawing/2014/main" val="2084662102"/>
                    </a:ext>
                  </a:extLst>
                </a:gridCol>
                <a:gridCol w="5269565">
                  <a:extLst>
                    <a:ext uri="{9D8B030D-6E8A-4147-A177-3AD203B41FA5}">
                      <a16:colId xmlns:a16="http://schemas.microsoft.com/office/drawing/2014/main" val="1505507571"/>
                    </a:ext>
                  </a:extLst>
                </a:gridCol>
              </a:tblGrid>
              <a:tr h="1132931">
                <a:tc>
                  <a:txBody>
                    <a:bodyPr/>
                    <a:lstStyle/>
                    <a:p>
                      <a:pPr algn="ctr"/>
                      <a:r>
                        <a:rPr lang="en-US" sz="2400" dirty="0">
                          <a:latin typeface="+mj-lt"/>
                        </a:rPr>
                        <a:t>Food</a:t>
                      </a:r>
                    </a:p>
                  </a:txBody>
                  <a:tcPr marL="91416" marR="91416" marT="45708" marB="45708">
                    <a:solidFill>
                      <a:schemeClr val="accent1">
                        <a:lumMod val="50000"/>
                      </a:schemeClr>
                    </a:solidFill>
                  </a:tcPr>
                </a:tc>
                <a:tc>
                  <a:txBody>
                    <a:bodyPr/>
                    <a:lstStyle/>
                    <a:p>
                      <a:pPr algn="ctr"/>
                      <a:r>
                        <a:rPr lang="en-US" sz="2200" dirty="0">
                          <a:latin typeface="+mj-lt"/>
                        </a:rPr>
                        <a:t>Amount Listed</a:t>
                      </a:r>
                    </a:p>
                  </a:txBody>
                  <a:tcPr marL="91416" marR="91416" marT="45708" marB="45708">
                    <a:solidFill>
                      <a:schemeClr val="accent1">
                        <a:lumMod val="50000"/>
                      </a:schemeClr>
                    </a:solidFill>
                  </a:tcPr>
                </a:tc>
                <a:tc>
                  <a:txBody>
                    <a:bodyPr/>
                    <a:lstStyle/>
                    <a:p>
                      <a:pPr algn="ctr"/>
                      <a:r>
                        <a:rPr lang="en-US" sz="2400" dirty="0">
                          <a:latin typeface="+mj-lt"/>
                        </a:rPr>
                        <a:t>Is Equal To</a:t>
                      </a:r>
                    </a:p>
                  </a:txBody>
                  <a:tcPr marL="91416" marR="91416" marT="45708" marB="45708">
                    <a:solidFill>
                      <a:schemeClr val="accent1">
                        <a:lumMod val="50000"/>
                      </a:schemeClr>
                    </a:solidFill>
                  </a:tcPr>
                </a:tc>
                <a:extLst>
                  <a:ext uri="{0D108BD9-81ED-4DB2-BD59-A6C34878D82A}">
                    <a16:rowId xmlns:a16="http://schemas.microsoft.com/office/drawing/2014/main" val="260993356"/>
                  </a:ext>
                </a:extLst>
              </a:tr>
              <a:tr h="2774974">
                <a:tc>
                  <a:txBody>
                    <a:bodyPr/>
                    <a:lstStyle/>
                    <a:p>
                      <a:pPr algn="ctr"/>
                      <a:r>
                        <a:rPr lang="en-US" sz="2000" b="1" dirty="0">
                          <a:latin typeface="Century Gothic" panose="020B0502020202020204" pitchFamily="34" charset="0"/>
                        </a:rPr>
                        <a:t>Infant Fruits &amp; Vegetables</a:t>
                      </a:r>
                    </a:p>
                  </a:txBody>
                  <a:tcPr marL="91416" marR="91416" marT="45708" marB="45708"/>
                </a:tc>
                <a:tc>
                  <a:txBody>
                    <a:bodyPr/>
                    <a:lstStyle/>
                    <a:p>
                      <a:pPr algn="ctr"/>
                      <a:r>
                        <a:rPr lang="en-US" sz="2000" b="1" dirty="0">
                          <a:latin typeface="Century Gothic" panose="020B0502020202020204" pitchFamily="34" charset="0"/>
                        </a:rPr>
                        <a:t>128 OZ</a:t>
                      </a:r>
                    </a:p>
                  </a:txBody>
                  <a:tcPr marL="91416" marR="91416" marT="45708" marB="45708"/>
                </a:tc>
                <a:tc>
                  <a:txBody>
                    <a:bodyPr/>
                    <a:lstStyle/>
                    <a:p>
                      <a:r>
                        <a:rPr lang="en-US" sz="2000" b="1" dirty="0">
                          <a:latin typeface="Century Gothic" panose="020B0502020202020204" pitchFamily="34" charset="0"/>
                        </a:rPr>
                        <a:t>32 2 oz-2 pack or 4-oz containers of infant fruits and vegetables.</a:t>
                      </a:r>
                    </a:p>
                    <a:p>
                      <a:pPr algn="ctr"/>
                      <a:endParaRPr lang="en-US" sz="2000" b="1" dirty="0">
                        <a:latin typeface="Century Gothic" panose="020B0502020202020204" pitchFamily="34" charset="0"/>
                      </a:endParaRPr>
                    </a:p>
                    <a:p>
                      <a:r>
                        <a:rPr lang="en-US" sz="2000" b="1" dirty="0">
                          <a:latin typeface="Century Gothic" panose="020B0502020202020204" pitchFamily="34" charset="0"/>
                        </a:rPr>
                        <a:t>18 3.5 oz-2 pack containers of infant fruits and vegetables.</a:t>
                      </a:r>
                    </a:p>
                    <a:p>
                      <a:pPr marL="0" marR="0" lvl="0" indent="0" algn="ctr" defTabSz="914484" rtl="0" eaLnBrk="1" fontAlgn="auto" latinLnBrk="0" hangingPunct="1">
                        <a:lnSpc>
                          <a:spcPct val="100000"/>
                        </a:lnSpc>
                        <a:spcBef>
                          <a:spcPts val="0"/>
                        </a:spcBef>
                        <a:spcAft>
                          <a:spcPts val="0"/>
                        </a:spcAft>
                        <a:buClrTx/>
                        <a:buSzTx/>
                        <a:buFontTx/>
                        <a:buNone/>
                        <a:tabLst/>
                        <a:defRPr/>
                      </a:pPr>
                      <a:endParaRPr lang="en-US" sz="2000" b="1" dirty="0">
                        <a:latin typeface="Century Gothic" panose="020B0502020202020204" pitchFamily="34" charset="0"/>
                      </a:endParaRPr>
                    </a:p>
                    <a:p>
                      <a:r>
                        <a:rPr lang="en-US" sz="2000" b="1" dirty="0">
                          <a:latin typeface="Century Gothic" panose="020B0502020202020204" pitchFamily="34" charset="0"/>
                        </a:rPr>
                        <a:t>16 4 oz-2 pack containers of Infant fruits and vegetables.</a:t>
                      </a:r>
                      <a:endParaRPr lang="en-US" sz="1800" b="1" dirty="0">
                        <a:latin typeface="Century Gothic" panose="020B0502020202020204" pitchFamily="34" charset="0"/>
                      </a:endParaRPr>
                    </a:p>
                  </a:txBody>
                  <a:tcPr marL="91416" marR="91416" marT="45708" marB="45708"/>
                </a:tc>
                <a:extLst>
                  <a:ext uri="{0D108BD9-81ED-4DB2-BD59-A6C34878D82A}">
                    <a16:rowId xmlns:a16="http://schemas.microsoft.com/office/drawing/2014/main" val="708619555"/>
                  </a:ext>
                </a:extLst>
              </a:tr>
              <a:tr h="1196164">
                <a:tc>
                  <a:txBody>
                    <a:bodyPr/>
                    <a:lstStyle/>
                    <a:p>
                      <a:pPr algn="ctr"/>
                      <a:r>
                        <a:rPr lang="en-US" sz="2000" b="1" dirty="0">
                          <a:latin typeface="Century Gothic" panose="020B0502020202020204" pitchFamily="34" charset="0"/>
                        </a:rPr>
                        <a:t>Infant Meats</a:t>
                      </a:r>
                    </a:p>
                  </a:txBody>
                  <a:tcPr marL="91416" marR="91416" marT="45708" marB="45708"/>
                </a:tc>
                <a:tc>
                  <a:txBody>
                    <a:bodyPr/>
                    <a:lstStyle/>
                    <a:p>
                      <a:pPr algn="ctr"/>
                      <a:r>
                        <a:rPr lang="en-US" sz="2000" b="1" dirty="0">
                          <a:latin typeface="Century Gothic" panose="020B0502020202020204" pitchFamily="34" charset="0"/>
                        </a:rPr>
                        <a:t>77.5 OZ</a:t>
                      </a:r>
                    </a:p>
                  </a:txBody>
                  <a:tcPr marL="91416" marR="91416" marT="45708" marB="45708"/>
                </a:tc>
                <a:tc>
                  <a:txBody>
                    <a:bodyPr/>
                    <a:lstStyle/>
                    <a:p>
                      <a:r>
                        <a:rPr lang="en-US" sz="2000" b="1" dirty="0">
                          <a:latin typeface="Century Gothic" panose="020B0502020202020204" pitchFamily="34" charset="0"/>
                        </a:rPr>
                        <a:t>31 2.5-oz containers of infant meats.</a:t>
                      </a:r>
                    </a:p>
                  </a:txBody>
                  <a:tcPr marL="91416" marR="91416" marT="45708" marB="45708"/>
                </a:tc>
                <a:extLst>
                  <a:ext uri="{0D108BD9-81ED-4DB2-BD59-A6C34878D82A}">
                    <a16:rowId xmlns:a16="http://schemas.microsoft.com/office/drawing/2014/main" val="3825687982"/>
                  </a:ext>
                </a:extLst>
              </a:tr>
            </a:tbl>
          </a:graphicData>
        </a:graphic>
      </p:graphicFrame>
      <p:sp>
        <p:nvSpPr>
          <p:cNvPr id="4" name="Rectangle 4">
            <a:extLst>
              <a:ext uri="{FF2B5EF4-FFF2-40B4-BE49-F238E27FC236}">
                <a16:creationId xmlns:a16="http://schemas.microsoft.com/office/drawing/2014/main" id="{CA9DA772-05D0-47F8-990F-5DB8DFFE1CC8}"/>
              </a:ext>
            </a:extLst>
          </p:cNvPr>
          <p:cNvSpPr txBox="1">
            <a:spLocks noChangeArrowheads="1"/>
          </p:cNvSpPr>
          <p:nvPr/>
        </p:nvSpPr>
        <p:spPr>
          <a:xfrm>
            <a:off x="1828323" y="630984"/>
            <a:ext cx="7541837" cy="568136"/>
          </a:xfrm>
          <a:prstGeom prst="rect">
            <a:avLst/>
          </a:prstGeom>
        </p:spPr>
        <p:txBody>
          <a:bodyPr vert="horz" lIns="0" tIns="45708" rIns="91416" bIns="45708" rtlCol="0" anchor="ctr">
            <a:no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5498" b="1" dirty="0">
                <a:solidFill>
                  <a:schemeClr val="tx1"/>
                </a:solidFill>
                <a:ea typeface="Tahoma" pitchFamily="34" charset="0"/>
                <a:cs typeface="Tahoma" pitchFamily="34" charset="0"/>
              </a:rPr>
              <a:t>Shopping for Infant Foods</a:t>
            </a:r>
            <a:endParaRPr lang="en-US" sz="5498" b="1" dirty="0">
              <a:solidFill>
                <a:schemeClr val="tx1"/>
              </a:solidFill>
            </a:endParaRPr>
          </a:p>
        </p:txBody>
      </p:sp>
    </p:spTree>
    <p:custDataLst>
      <p:tags r:id="rId1"/>
    </p:custDataLst>
    <p:extLst>
      <p:ext uri="{BB962C8B-B14F-4D97-AF65-F5344CB8AC3E}">
        <p14:creationId xmlns:p14="http://schemas.microsoft.com/office/powerpoint/2010/main" val="2650985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noChangeArrowheads="1"/>
          </p:cNvSpPr>
          <p:nvPr>
            <p:ph idx="1"/>
          </p:nvPr>
        </p:nvSpPr>
        <p:spPr>
          <a:xfrm>
            <a:off x="1978566" y="1907888"/>
            <a:ext cx="6516025" cy="2426695"/>
          </a:xfrm>
        </p:spPr>
        <p:txBody>
          <a:bodyPr>
            <a:normAutofit/>
          </a:bodyPr>
          <a:lstStyle/>
          <a:p>
            <a:pPr eaLnBrk="1" hangingPunct="1">
              <a:buFont typeface="Arial" panose="020B0604020202020204" pitchFamily="34" charset="0"/>
              <a:buChar char="•"/>
            </a:pPr>
            <a:r>
              <a:rPr lang="en-US" sz="3199" dirty="0"/>
              <a:t>Fresh, frozen or canned fruits and vegetables</a:t>
            </a:r>
          </a:p>
          <a:p>
            <a:pPr eaLnBrk="1" hangingPunct="1">
              <a:buFont typeface="Arial" panose="020B0604020202020204" pitchFamily="34" charset="0"/>
              <a:buChar char="•"/>
            </a:pPr>
            <a:endParaRPr lang="en-US" sz="3199" dirty="0"/>
          </a:p>
          <a:p>
            <a:pPr eaLnBrk="1" hangingPunct="1">
              <a:buFont typeface="Arial" panose="020B0604020202020204" pitchFamily="34" charset="0"/>
              <a:buChar char="•"/>
            </a:pPr>
            <a:r>
              <a:rPr lang="en-US" sz="3199" dirty="0"/>
              <a:t>Non-organic or organic</a:t>
            </a:r>
          </a:p>
          <a:p>
            <a:pPr eaLnBrk="1" hangingPunct="1"/>
            <a:endParaRPr lang="en-US" sz="2399" dirty="0">
              <a:solidFill>
                <a:schemeClr val="tx1">
                  <a:lumMod val="50000"/>
                  <a:lumOff val="50000"/>
                </a:schemeClr>
              </a:solidFill>
            </a:endParaRPr>
          </a:p>
          <a:p>
            <a:pPr marL="0" indent="0">
              <a:buNone/>
            </a:pPr>
            <a:endParaRPr lang="en-US" dirty="0"/>
          </a:p>
        </p:txBody>
      </p:sp>
      <p:sp>
        <p:nvSpPr>
          <p:cNvPr id="4" name="Rectangle 4">
            <a:extLst>
              <a:ext uri="{FF2B5EF4-FFF2-40B4-BE49-F238E27FC236}">
                <a16:creationId xmlns:a16="http://schemas.microsoft.com/office/drawing/2014/main" id="{8EEB4D2D-3BC4-48D4-84E0-372F8AB279BF}"/>
              </a:ext>
            </a:extLst>
          </p:cNvPr>
          <p:cNvSpPr txBox="1">
            <a:spLocks noChangeArrowheads="1"/>
          </p:cNvSpPr>
          <p:nvPr/>
        </p:nvSpPr>
        <p:spPr>
          <a:xfrm>
            <a:off x="2133044" y="319662"/>
            <a:ext cx="7008574" cy="1356007"/>
          </a:xfrm>
          <a:prstGeom prst="rect">
            <a:avLst/>
          </a:prstGeom>
        </p:spPr>
        <p:txBody>
          <a:bodyPr vert="horz" lIns="0" tIns="45708" rIns="91416" bIns="45708" rtlCol="0" anchor="ctr">
            <a:no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5998" b="1" dirty="0">
                <a:solidFill>
                  <a:schemeClr val="tx1"/>
                </a:solidFill>
              </a:rPr>
              <a:t>Cash-value Benefits</a:t>
            </a:r>
          </a:p>
        </p:txBody>
      </p:sp>
      <p:sp>
        <p:nvSpPr>
          <p:cNvPr id="7" name="TextBox 6">
            <a:extLst>
              <a:ext uri="{FF2B5EF4-FFF2-40B4-BE49-F238E27FC236}">
                <a16:creationId xmlns:a16="http://schemas.microsoft.com/office/drawing/2014/main" id="{D9442680-4D7C-435B-9A32-BDCA58837E28}"/>
              </a:ext>
            </a:extLst>
          </p:cNvPr>
          <p:cNvSpPr txBox="1"/>
          <p:nvPr/>
        </p:nvSpPr>
        <p:spPr bwMode="auto">
          <a:xfrm>
            <a:off x="3871221" y="4947737"/>
            <a:ext cx="2513945" cy="430775"/>
          </a:xfrm>
          <a:prstGeom prst="rect">
            <a:avLst/>
          </a:prstGeom>
          <a:noFill/>
          <a:ln w="76200" cmpd="sng">
            <a:solidFill>
              <a:schemeClr val="accent1">
                <a:lumMod val="75000"/>
              </a:schemeClr>
            </a:solidFill>
            <a:miter lim="800000"/>
            <a:headEnd/>
            <a:tailEnd/>
          </a:ln>
        </p:spPr>
        <p:txBody>
          <a:bodyPr wrap="square" rtlCol="0">
            <a:spAutoFit/>
          </a:bodyPr>
          <a:lstStyle/>
          <a:p>
            <a:pPr algn="ctr" eaLnBrk="0" hangingPunct="0">
              <a:spcBef>
                <a:spcPct val="50000"/>
              </a:spcBef>
            </a:pPr>
            <a:r>
              <a:rPr lang="en-US" sz="2199" b="1" dirty="0">
                <a:solidFill>
                  <a:schemeClr val="tx2">
                    <a:lumMod val="75000"/>
                  </a:schemeClr>
                </a:solidFill>
                <a:latin typeface="+mj-lt"/>
              </a:rPr>
              <a:t>Unit of Measure</a:t>
            </a:r>
            <a:endParaRPr lang="en-US" sz="2199" b="1" dirty="0">
              <a:solidFill>
                <a:schemeClr val="tx1">
                  <a:lumMod val="65000"/>
                  <a:lumOff val="35000"/>
                </a:schemeClr>
              </a:solidFill>
              <a:latin typeface="+mj-lt"/>
            </a:endParaRPr>
          </a:p>
        </p:txBody>
      </p:sp>
      <p:sp>
        <p:nvSpPr>
          <p:cNvPr id="5" name="Rectangle 4">
            <a:extLst>
              <a:ext uri="{FF2B5EF4-FFF2-40B4-BE49-F238E27FC236}">
                <a16:creationId xmlns:a16="http://schemas.microsoft.com/office/drawing/2014/main" id="{3662E8CE-D296-4C1F-9B88-72C2F40AF7D7}"/>
              </a:ext>
            </a:extLst>
          </p:cNvPr>
          <p:cNvSpPr/>
          <p:nvPr/>
        </p:nvSpPr>
        <p:spPr>
          <a:xfrm>
            <a:off x="2291572" y="5665787"/>
            <a:ext cx="4648780" cy="430775"/>
          </a:xfrm>
          <a:prstGeom prst="rect">
            <a:avLst/>
          </a:prstGeom>
        </p:spPr>
        <p:txBody>
          <a:bodyPr wrap="none">
            <a:spAutoFit/>
          </a:bodyPr>
          <a:lstStyle/>
          <a:p>
            <a:pPr marL="34280"/>
            <a:r>
              <a:rPr lang="en-US" sz="2199" b="1" dirty="0">
                <a:solidFill>
                  <a:schemeClr val="tx1">
                    <a:lumMod val="50000"/>
                    <a:lumOff val="50000"/>
                  </a:schemeClr>
                </a:solidFill>
                <a:latin typeface="+mj-lt"/>
              </a:rPr>
              <a:t>$$$ = Cash-value Benefit Dollar Amount</a:t>
            </a:r>
          </a:p>
        </p:txBody>
      </p:sp>
      <p:pic>
        <p:nvPicPr>
          <p:cNvPr id="6" name="Picture 5">
            <a:extLst>
              <a:ext uri="{FF2B5EF4-FFF2-40B4-BE49-F238E27FC236}">
                <a16:creationId xmlns:a16="http://schemas.microsoft.com/office/drawing/2014/main" id="{CC61C272-F03B-499B-9DE8-14D9D7CF6E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5647" y="4602809"/>
            <a:ext cx="1040281" cy="872203"/>
          </a:xfrm>
          <a:prstGeom prst="rect">
            <a:avLst/>
          </a:prstGeom>
        </p:spPr>
      </p:pic>
      <p:pic>
        <p:nvPicPr>
          <p:cNvPr id="8" name="Picture 7">
            <a:extLst>
              <a:ext uri="{FF2B5EF4-FFF2-40B4-BE49-F238E27FC236}">
                <a16:creationId xmlns:a16="http://schemas.microsoft.com/office/drawing/2014/main" id="{EA1A9B24-F0E9-4076-8125-E722678FEE6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042891" y="1753036"/>
            <a:ext cx="2469974" cy="4189909"/>
          </a:xfrm>
          <a:prstGeom prst="rect">
            <a:avLst/>
          </a:prstGeom>
          <a:ln>
            <a:noFill/>
          </a:ln>
          <a:effectLst>
            <a:outerShdw blurRad="190500" algn="tl" rotWithShape="0">
              <a:srgbClr val="000000">
                <a:alpha val="70000"/>
              </a:srgbClr>
            </a:outerShdw>
          </a:effectLst>
        </p:spPr>
      </p:pic>
      <p:pic>
        <p:nvPicPr>
          <p:cNvPr id="9" name="Picture 8">
            <a:extLst>
              <a:ext uri="{FF2B5EF4-FFF2-40B4-BE49-F238E27FC236}">
                <a16:creationId xmlns:a16="http://schemas.microsoft.com/office/drawing/2014/main" id="{8D63430C-1912-4BAC-AB69-6D52A92AC1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08015" y="785396"/>
            <a:ext cx="418117" cy="424539"/>
          </a:xfrm>
          <a:prstGeom prst="rect">
            <a:avLst/>
          </a:prstGeom>
        </p:spPr>
      </p:pic>
    </p:spTree>
    <p:custDataLst>
      <p:tags r:id="rId1"/>
    </p:custDataLst>
    <p:extLst>
      <p:ext uri="{BB962C8B-B14F-4D97-AF65-F5344CB8AC3E}">
        <p14:creationId xmlns:p14="http://schemas.microsoft.com/office/powerpoint/2010/main" val="2206826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S:\NSB\Resources\PHOTOS-CLIPART\Food\Fruits\Permission To Use\FruitSmileyFace_Fotolia_33280198_Subscription_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90129" y="3466672"/>
            <a:ext cx="6475312" cy="3155128"/>
          </a:xfrm>
          <a:prstGeom prst="rect">
            <a:avLst/>
          </a:prstGeom>
          <a:noFill/>
          <a:extLst>
            <a:ext uri="{909E8E84-426E-40DD-AFC4-6F175D3DCCD1}">
              <a14:hiddenFill xmlns:a14="http://schemas.microsoft.com/office/drawing/2010/main">
                <a:solidFill>
                  <a:srgbClr val="FFFFFF"/>
                </a:solidFill>
              </a14:hiddenFill>
            </a:ext>
          </a:extLst>
        </p:spPr>
      </p:pic>
      <p:sp>
        <p:nvSpPr>
          <p:cNvPr id="46083" name="Rectangle 3"/>
          <p:cNvSpPr>
            <a:spLocks noGrp="1" noChangeArrowheads="1"/>
          </p:cNvSpPr>
          <p:nvPr>
            <p:ph idx="1"/>
          </p:nvPr>
        </p:nvSpPr>
        <p:spPr>
          <a:xfrm>
            <a:off x="2818671" y="1649006"/>
            <a:ext cx="6018231" cy="2782189"/>
          </a:xfrm>
        </p:spPr>
        <p:txBody>
          <a:bodyPr>
            <a:normAutofit/>
          </a:bodyPr>
          <a:lstStyle/>
          <a:p>
            <a:pPr eaLnBrk="1" hangingPunct="1">
              <a:buFont typeface="Arial" panose="020B0604020202020204" pitchFamily="34" charset="0"/>
              <a:buChar char="•"/>
            </a:pPr>
            <a:r>
              <a:rPr lang="en-US" sz="3599" dirty="0"/>
              <a:t>Fresh, frozen, canned</a:t>
            </a:r>
          </a:p>
          <a:p>
            <a:pPr eaLnBrk="1" hangingPunct="1">
              <a:buFont typeface="Arial" panose="020B0604020202020204" pitchFamily="34" charset="0"/>
              <a:buChar char="•"/>
            </a:pPr>
            <a:r>
              <a:rPr lang="en-US" sz="3599" dirty="0"/>
              <a:t>Fruit with no added sugar, fats, oils or salt</a:t>
            </a:r>
          </a:p>
        </p:txBody>
      </p:sp>
      <p:sp>
        <p:nvSpPr>
          <p:cNvPr id="5" name="Rectangle 4">
            <a:extLst>
              <a:ext uri="{FF2B5EF4-FFF2-40B4-BE49-F238E27FC236}">
                <a16:creationId xmlns:a16="http://schemas.microsoft.com/office/drawing/2014/main" id="{3C09151C-52BF-4C25-BD3C-048C8B21097C}"/>
              </a:ext>
            </a:extLst>
          </p:cNvPr>
          <p:cNvSpPr txBox="1">
            <a:spLocks noChangeArrowheads="1"/>
          </p:cNvSpPr>
          <p:nvPr/>
        </p:nvSpPr>
        <p:spPr>
          <a:xfrm>
            <a:off x="3047206" y="450610"/>
            <a:ext cx="1675962" cy="1356007"/>
          </a:xfrm>
          <a:prstGeom prst="rect">
            <a:avLst/>
          </a:prstGeom>
        </p:spPr>
        <p:txBody>
          <a:bodyPr vert="horz" lIns="0" tIns="45708" rIns="91416" bIns="45708" rtlCol="0" anchor="ctr">
            <a:no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5998" b="1" dirty="0">
                <a:solidFill>
                  <a:schemeClr val="tx1"/>
                </a:solidFill>
              </a:rPr>
              <a:t>Fruit</a:t>
            </a:r>
          </a:p>
        </p:txBody>
      </p:sp>
      <p:pic>
        <p:nvPicPr>
          <p:cNvPr id="11" name="Picture 10">
            <a:extLst>
              <a:ext uri="{FF2B5EF4-FFF2-40B4-BE49-F238E27FC236}">
                <a16:creationId xmlns:a16="http://schemas.microsoft.com/office/drawing/2014/main" id="{13DF1803-0294-4F76-86FE-5CAF9364AC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5747" y="4178613"/>
            <a:ext cx="1322488" cy="1438281"/>
          </a:xfrm>
          <a:prstGeom prst="rect">
            <a:avLst/>
          </a:prstGeom>
          <a:ln>
            <a:noFill/>
          </a:ln>
        </p:spPr>
      </p:pic>
      <p:pic>
        <p:nvPicPr>
          <p:cNvPr id="6" name="Picture 5">
            <a:extLst>
              <a:ext uri="{FF2B5EF4-FFF2-40B4-BE49-F238E27FC236}">
                <a16:creationId xmlns:a16="http://schemas.microsoft.com/office/drawing/2014/main" id="{900043D5-2BD0-472F-86B7-3A9B0455BF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56864" y="916344"/>
            <a:ext cx="418117" cy="424539"/>
          </a:xfrm>
          <a:prstGeom prst="rect">
            <a:avLst/>
          </a:prstGeom>
        </p:spPr>
      </p:pic>
    </p:spTree>
    <p:custDataLst>
      <p:tags r:id="rId1"/>
    </p:custDataLst>
    <p:extLst>
      <p:ext uri="{BB962C8B-B14F-4D97-AF65-F5344CB8AC3E}">
        <p14:creationId xmlns:p14="http://schemas.microsoft.com/office/powerpoint/2010/main" val="3533187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idx="1"/>
          </p:nvPr>
        </p:nvSpPr>
        <p:spPr>
          <a:xfrm>
            <a:off x="2814431" y="2205550"/>
            <a:ext cx="6555728" cy="3842136"/>
          </a:xfrm>
        </p:spPr>
        <p:txBody>
          <a:bodyPr>
            <a:normAutofit/>
          </a:bodyPr>
          <a:lstStyle/>
          <a:p>
            <a:pPr eaLnBrk="1" hangingPunct="1">
              <a:spcBef>
                <a:spcPct val="50000"/>
              </a:spcBef>
              <a:buFont typeface="Arial" panose="020B0604020202020204" pitchFamily="34" charset="0"/>
              <a:buChar char="•"/>
            </a:pPr>
            <a:r>
              <a:rPr lang="en-US" sz="3199" dirty="0"/>
              <a:t>Required package size…</a:t>
            </a:r>
          </a:p>
          <a:p>
            <a:pPr lvl="1" eaLnBrk="1" hangingPunct="1">
              <a:spcBef>
                <a:spcPct val="50000"/>
              </a:spcBef>
              <a:buFont typeface="Arial" panose="020B0604020202020204" pitchFamily="34" charset="0"/>
              <a:buChar char="•"/>
            </a:pPr>
            <a:r>
              <a:rPr lang="en-US" sz="2799" b="1" dirty="0">
                <a:solidFill>
                  <a:schemeClr val="accent4"/>
                </a:solidFill>
              </a:rPr>
              <a:t>14 to 16-ounce </a:t>
            </a:r>
            <a:r>
              <a:rPr lang="en-US" sz="2799" dirty="0"/>
              <a:t>cans </a:t>
            </a:r>
          </a:p>
          <a:p>
            <a:pPr eaLnBrk="1" hangingPunct="1">
              <a:spcBef>
                <a:spcPct val="50000"/>
              </a:spcBef>
              <a:buFont typeface="Arial" panose="020B0604020202020204" pitchFamily="34" charset="0"/>
              <a:buChar char="•"/>
            </a:pPr>
            <a:r>
              <a:rPr lang="en-US" sz="3199" dirty="0"/>
              <a:t>Quantity required…</a:t>
            </a:r>
          </a:p>
          <a:p>
            <a:pPr lvl="1" eaLnBrk="1" hangingPunct="1">
              <a:spcBef>
                <a:spcPct val="50000"/>
              </a:spcBef>
              <a:buFont typeface="Arial" panose="020B0604020202020204" pitchFamily="34" charset="0"/>
              <a:buChar char="•"/>
            </a:pPr>
            <a:r>
              <a:rPr lang="en-US" sz="2799" b="1" dirty="0">
                <a:solidFill>
                  <a:schemeClr val="accent4"/>
                </a:solidFill>
              </a:rPr>
              <a:t>10 </a:t>
            </a:r>
            <a:r>
              <a:rPr lang="en-US" sz="2799" dirty="0"/>
              <a:t>cans</a:t>
            </a:r>
          </a:p>
          <a:p>
            <a:pPr eaLnBrk="1" hangingPunct="1">
              <a:spcBef>
                <a:spcPct val="50000"/>
              </a:spcBef>
              <a:buFont typeface="Arial" panose="020B0604020202020204" pitchFamily="34" charset="0"/>
              <a:buChar char="•"/>
            </a:pPr>
            <a:r>
              <a:rPr lang="en-US" sz="3199" dirty="0"/>
              <a:t>At least </a:t>
            </a:r>
            <a:r>
              <a:rPr lang="en-US" sz="3199" b="1" dirty="0">
                <a:solidFill>
                  <a:schemeClr val="accent4"/>
                </a:solidFill>
              </a:rPr>
              <a:t>two (2) </a:t>
            </a:r>
            <a:r>
              <a:rPr lang="en-US" sz="3199" dirty="0"/>
              <a:t>varieties required</a:t>
            </a:r>
          </a:p>
          <a:p>
            <a:pPr eaLnBrk="1" hangingPunct="1">
              <a:spcBef>
                <a:spcPct val="50000"/>
              </a:spcBef>
              <a:buFont typeface="Arial" panose="020B0604020202020204" pitchFamily="34" charset="0"/>
              <a:buChar char="•"/>
            </a:pPr>
            <a:r>
              <a:rPr lang="en-US" sz="3199" dirty="0"/>
              <a:t>Combinations allowed</a:t>
            </a:r>
          </a:p>
        </p:txBody>
      </p:sp>
      <p:pic>
        <p:nvPicPr>
          <p:cNvPr id="6146" name="Picture 2" descr="S:\NSB\Resources\PHOTOS-CLIPART\Food\Fruits\Permission To Use\Canned Pineapple_Fotolia_68238391_Subscription_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04339" y="2877122"/>
            <a:ext cx="2188514" cy="152360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EAA8560-9AFC-4AA9-8F5E-4C076F8F8521}"/>
              </a:ext>
            </a:extLst>
          </p:cNvPr>
          <p:cNvPicPr>
            <a:picLocks noChangeAspect="1"/>
          </p:cNvPicPr>
          <p:nvPr/>
        </p:nvPicPr>
        <p:blipFill>
          <a:blip r:embed="rId5"/>
          <a:stretch>
            <a:fillRect/>
          </a:stretch>
        </p:blipFill>
        <p:spPr>
          <a:xfrm>
            <a:off x="6520668" y="1062599"/>
            <a:ext cx="1937261" cy="1147522"/>
          </a:xfrm>
          <a:prstGeom prst="rect">
            <a:avLst/>
          </a:prstGeom>
        </p:spPr>
      </p:pic>
      <p:sp>
        <p:nvSpPr>
          <p:cNvPr id="6" name="Rectangle 4">
            <a:extLst>
              <a:ext uri="{FF2B5EF4-FFF2-40B4-BE49-F238E27FC236}">
                <a16:creationId xmlns:a16="http://schemas.microsoft.com/office/drawing/2014/main" id="{F23CBB2A-8B79-48A0-95AE-C2B031EFD25A}"/>
              </a:ext>
            </a:extLst>
          </p:cNvPr>
          <p:cNvSpPr txBox="1">
            <a:spLocks noChangeArrowheads="1"/>
          </p:cNvSpPr>
          <p:nvPr/>
        </p:nvSpPr>
        <p:spPr>
          <a:xfrm>
            <a:off x="2437764" y="305781"/>
            <a:ext cx="6086369" cy="1356007"/>
          </a:xfrm>
          <a:prstGeom prst="rect">
            <a:avLst/>
          </a:prstGeom>
        </p:spPr>
        <p:txBody>
          <a:bodyPr vert="horz" lIns="0" tIns="45708" rIns="91416" bIns="45708" rtlCol="0" anchor="ctr">
            <a:norm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5998" b="1" dirty="0">
                <a:solidFill>
                  <a:schemeClr val="tx1"/>
                </a:solidFill>
              </a:rPr>
              <a:t>Canned Fruit</a:t>
            </a:r>
          </a:p>
        </p:txBody>
      </p:sp>
      <p:pic>
        <p:nvPicPr>
          <p:cNvPr id="7" name="Picture 6">
            <a:extLst>
              <a:ext uri="{FF2B5EF4-FFF2-40B4-BE49-F238E27FC236}">
                <a16:creationId xmlns:a16="http://schemas.microsoft.com/office/drawing/2014/main" id="{CC29BAAF-E675-4932-A8E5-80212207C7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56916" y="1295955"/>
            <a:ext cx="779939" cy="792358"/>
          </a:xfrm>
          <a:prstGeom prst="rect">
            <a:avLst/>
          </a:prstGeom>
        </p:spPr>
      </p:pic>
    </p:spTree>
    <p:custDataLst>
      <p:tags r:id="rId1"/>
    </p:custDataLst>
    <p:extLst>
      <p:ext uri="{BB962C8B-B14F-4D97-AF65-F5344CB8AC3E}">
        <p14:creationId xmlns:p14="http://schemas.microsoft.com/office/powerpoint/2010/main" val="361351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F76C02-AF2F-48FA-BC15-0684C23AB86E}"/>
              </a:ext>
            </a:extLst>
          </p:cNvPr>
          <p:cNvSpPr/>
          <p:nvPr/>
        </p:nvSpPr>
        <p:spPr>
          <a:xfrm>
            <a:off x="5637335" y="4680884"/>
            <a:ext cx="2336356" cy="1762326"/>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solidFill>
                <a:prstClr val="white"/>
              </a:solidFill>
            </a:endParaRPr>
          </a:p>
        </p:txBody>
      </p:sp>
      <p:sp>
        <p:nvSpPr>
          <p:cNvPr id="49155" name="Rectangle 3"/>
          <p:cNvSpPr>
            <a:spLocks noGrp="1" noChangeArrowheads="1"/>
          </p:cNvSpPr>
          <p:nvPr>
            <p:ph sz="half" idx="1"/>
          </p:nvPr>
        </p:nvSpPr>
        <p:spPr>
          <a:xfrm>
            <a:off x="3047206" y="1676856"/>
            <a:ext cx="5789692" cy="3885188"/>
          </a:xfrm>
        </p:spPr>
        <p:txBody>
          <a:bodyPr>
            <a:normAutofit/>
          </a:bodyPr>
          <a:lstStyle/>
          <a:p>
            <a:pPr>
              <a:lnSpc>
                <a:spcPct val="150000"/>
              </a:lnSpc>
              <a:buFont typeface="Arial" panose="020B0604020202020204" pitchFamily="34" charset="0"/>
              <a:buChar char="•"/>
            </a:pPr>
            <a:r>
              <a:rPr lang="en-US" sz="3599" dirty="0"/>
              <a:t>Fresh, frozen and canned</a:t>
            </a:r>
          </a:p>
          <a:p>
            <a:pPr>
              <a:lnSpc>
                <a:spcPct val="150000"/>
              </a:lnSpc>
              <a:buFont typeface="Arial" panose="020B0604020202020204" pitchFamily="34" charset="0"/>
              <a:buChar char="•"/>
            </a:pPr>
            <a:r>
              <a:rPr lang="en-US" sz="3599" dirty="0"/>
              <a:t>No added sugar, fats or oils</a:t>
            </a:r>
          </a:p>
          <a:p>
            <a:pPr>
              <a:lnSpc>
                <a:spcPct val="150000"/>
              </a:lnSpc>
              <a:buFont typeface="Arial" panose="020B0604020202020204" pitchFamily="34" charset="0"/>
              <a:buChar char="•"/>
            </a:pPr>
            <a:r>
              <a:rPr lang="en-US" sz="3599" dirty="0"/>
              <a:t>Vegetables can contain added salt</a:t>
            </a:r>
          </a:p>
          <a:p>
            <a:endParaRPr lang="en-US" dirty="0"/>
          </a:p>
        </p:txBody>
      </p:sp>
      <p:sp>
        <p:nvSpPr>
          <p:cNvPr id="5" name="Rectangle 4">
            <a:extLst>
              <a:ext uri="{FF2B5EF4-FFF2-40B4-BE49-F238E27FC236}">
                <a16:creationId xmlns:a16="http://schemas.microsoft.com/office/drawing/2014/main" id="{E876EC59-4647-4C7D-8BC2-9761B81189F5}"/>
              </a:ext>
            </a:extLst>
          </p:cNvPr>
          <p:cNvSpPr txBox="1">
            <a:spLocks noChangeArrowheads="1"/>
          </p:cNvSpPr>
          <p:nvPr/>
        </p:nvSpPr>
        <p:spPr>
          <a:xfrm>
            <a:off x="3105064" y="643024"/>
            <a:ext cx="4982182" cy="1356007"/>
          </a:xfrm>
          <a:prstGeom prst="rect">
            <a:avLst/>
          </a:prstGeom>
        </p:spPr>
        <p:txBody>
          <a:bodyPr vert="horz" lIns="0" tIns="45708" rIns="91416" bIns="45708" rtlCol="0" anchor="ctr">
            <a:norm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5998" b="1" dirty="0">
                <a:solidFill>
                  <a:schemeClr val="tx1"/>
                </a:solidFill>
              </a:rPr>
              <a:t>Vegetables</a:t>
            </a:r>
          </a:p>
        </p:txBody>
      </p:sp>
      <p:pic>
        <p:nvPicPr>
          <p:cNvPr id="6" name="Picture 5">
            <a:extLst>
              <a:ext uri="{FF2B5EF4-FFF2-40B4-BE49-F238E27FC236}">
                <a16:creationId xmlns:a16="http://schemas.microsoft.com/office/drawing/2014/main" id="{AEF844F8-655C-4784-A5E7-C71321EE4B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6353" y="1108758"/>
            <a:ext cx="418117" cy="424539"/>
          </a:xfrm>
          <a:prstGeom prst="rect">
            <a:avLst/>
          </a:prstGeom>
        </p:spPr>
      </p:pic>
    </p:spTree>
    <p:custDataLst>
      <p:tags r:id="rId1"/>
    </p:custDataLst>
    <p:extLst>
      <p:ext uri="{BB962C8B-B14F-4D97-AF65-F5344CB8AC3E}">
        <p14:creationId xmlns:p14="http://schemas.microsoft.com/office/powerpoint/2010/main" val="2012005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4"/>
          <p:cNvSpPr>
            <a:spLocks noGrp="1" noChangeArrowheads="1"/>
          </p:cNvSpPr>
          <p:nvPr>
            <p:ph idx="1"/>
          </p:nvPr>
        </p:nvSpPr>
        <p:spPr>
          <a:xfrm>
            <a:off x="2513948" y="1607804"/>
            <a:ext cx="6430148" cy="4723170"/>
          </a:xfrm>
          <a:effectLst>
            <a:glow rad="127000">
              <a:schemeClr val="accent1"/>
            </a:glow>
            <a:outerShdw blurRad="50800" dist="50800" dir="5400000" algn="ctr" rotWithShape="0">
              <a:srgbClr val="000000">
                <a:alpha val="0"/>
              </a:srgbClr>
            </a:outerShdw>
          </a:effectLst>
        </p:spPr>
        <p:txBody>
          <a:bodyPr>
            <a:normAutofit lnSpcReduction="10000"/>
          </a:bodyPr>
          <a:lstStyle/>
          <a:p>
            <a:pPr eaLnBrk="1" hangingPunct="1">
              <a:spcBef>
                <a:spcPct val="40000"/>
              </a:spcBef>
              <a:buFont typeface="Arial" panose="020B0604020202020204" pitchFamily="34" charset="0"/>
              <a:buChar char="•"/>
            </a:pPr>
            <a:r>
              <a:rPr lang="en-US" dirty="0"/>
              <a:t>Required Package size…</a:t>
            </a:r>
          </a:p>
          <a:p>
            <a:pPr lvl="1" eaLnBrk="1" hangingPunct="1">
              <a:spcBef>
                <a:spcPct val="40000"/>
              </a:spcBef>
              <a:buFont typeface="Arial" panose="020B0604020202020204" pitchFamily="34" charset="0"/>
              <a:buChar char="•"/>
            </a:pPr>
            <a:r>
              <a:rPr lang="en-US" b="1" dirty="0">
                <a:solidFill>
                  <a:schemeClr val="accent4"/>
                </a:solidFill>
              </a:rPr>
              <a:t>14- to 16-ounce </a:t>
            </a:r>
            <a:r>
              <a:rPr lang="en-US" dirty="0"/>
              <a:t>cans  </a:t>
            </a:r>
          </a:p>
          <a:p>
            <a:pPr eaLnBrk="1" hangingPunct="1">
              <a:spcBef>
                <a:spcPct val="40000"/>
              </a:spcBef>
              <a:buFont typeface="Arial" panose="020B0604020202020204" pitchFamily="34" charset="0"/>
              <a:buChar char="•"/>
            </a:pPr>
            <a:r>
              <a:rPr lang="en-US" dirty="0"/>
              <a:t>Quantity required…   </a:t>
            </a:r>
          </a:p>
          <a:p>
            <a:pPr lvl="1" eaLnBrk="1" hangingPunct="1">
              <a:spcBef>
                <a:spcPct val="40000"/>
              </a:spcBef>
              <a:buFont typeface="Arial" panose="020B0604020202020204" pitchFamily="34" charset="0"/>
              <a:buChar char="•"/>
            </a:pPr>
            <a:r>
              <a:rPr lang="en-US" b="1" dirty="0">
                <a:solidFill>
                  <a:schemeClr val="accent4"/>
                </a:solidFill>
              </a:rPr>
              <a:t>10</a:t>
            </a:r>
            <a:r>
              <a:rPr lang="en-US" dirty="0">
                <a:solidFill>
                  <a:srgbClr val="D31145"/>
                </a:solidFill>
              </a:rPr>
              <a:t> </a:t>
            </a:r>
            <a:r>
              <a:rPr lang="en-US" dirty="0"/>
              <a:t>cans</a:t>
            </a:r>
          </a:p>
          <a:p>
            <a:pPr eaLnBrk="1" hangingPunct="1">
              <a:spcBef>
                <a:spcPct val="40000"/>
              </a:spcBef>
              <a:buFont typeface="Arial" panose="020B0604020202020204" pitchFamily="34" charset="0"/>
              <a:buChar char="•"/>
            </a:pPr>
            <a:r>
              <a:rPr lang="en-US" dirty="0"/>
              <a:t>At least </a:t>
            </a:r>
            <a:r>
              <a:rPr lang="en-US" b="1" dirty="0">
                <a:solidFill>
                  <a:schemeClr val="accent4"/>
                </a:solidFill>
              </a:rPr>
              <a:t>two (2) </a:t>
            </a:r>
            <a:r>
              <a:rPr lang="en-US" dirty="0"/>
              <a:t>varieties required</a:t>
            </a:r>
          </a:p>
          <a:p>
            <a:pPr eaLnBrk="1" hangingPunct="1">
              <a:spcBef>
                <a:spcPct val="40000"/>
              </a:spcBef>
              <a:buFont typeface="Arial" panose="020B0604020202020204" pitchFamily="34" charset="0"/>
              <a:buChar char="•"/>
            </a:pPr>
            <a:r>
              <a:rPr lang="en-US" dirty="0"/>
              <a:t>Combinations allowed</a:t>
            </a:r>
          </a:p>
          <a:p>
            <a:pPr eaLnBrk="1" hangingPunct="1">
              <a:spcBef>
                <a:spcPct val="40000"/>
              </a:spcBef>
              <a:buFont typeface="Arial" panose="020B0604020202020204" pitchFamily="34" charset="0"/>
              <a:buChar char="•"/>
            </a:pPr>
            <a:r>
              <a:rPr lang="en-US" dirty="0"/>
              <a:t>Canned vegetables vs. beans, peas and lentils</a:t>
            </a:r>
          </a:p>
          <a:p>
            <a:pPr lvl="1" eaLnBrk="1" hangingPunct="1">
              <a:spcBef>
                <a:spcPct val="40000"/>
              </a:spcBef>
              <a:buFont typeface="Arial" panose="020B0604020202020204" pitchFamily="34" charset="0"/>
              <a:buChar char="•"/>
            </a:pPr>
            <a:r>
              <a:rPr lang="en-US" b="1" dirty="0">
                <a:solidFill>
                  <a:schemeClr val="accent4"/>
                </a:solidFill>
              </a:rPr>
              <a:t>NO</a:t>
            </a:r>
            <a:r>
              <a:rPr lang="en-US" b="1" dirty="0"/>
              <a:t> canned mature legumes</a:t>
            </a:r>
          </a:p>
          <a:p>
            <a:pPr lvl="2" eaLnBrk="1" hangingPunct="1">
              <a:spcBef>
                <a:spcPct val="40000"/>
              </a:spcBef>
              <a:buFont typeface="Arial" panose="020B0604020202020204" pitchFamily="34" charset="0"/>
              <a:buChar char="•"/>
            </a:pPr>
            <a:r>
              <a:rPr lang="en-US" b="1" dirty="0"/>
              <a:t>Lima beans do </a:t>
            </a:r>
            <a:r>
              <a:rPr lang="en-US" b="1" dirty="0">
                <a:solidFill>
                  <a:schemeClr val="accent4"/>
                </a:solidFill>
              </a:rPr>
              <a:t>NOT</a:t>
            </a:r>
            <a:r>
              <a:rPr lang="en-US" b="1" dirty="0"/>
              <a:t> count</a:t>
            </a:r>
          </a:p>
        </p:txBody>
      </p:sp>
      <p:pic>
        <p:nvPicPr>
          <p:cNvPr id="4" name="Picture 3">
            <a:extLst>
              <a:ext uri="{FF2B5EF4-FFF2-40B4-BE49-F238E27FC236}">
                <a16:creationId xmlns:a16="http://schemas.microsoft.com/office/drawing/2014/main" id="{B3354BAD-9431-4433-A70C-F3F62D116FC4}"/>
              </a:ext>
            </a:extLst>
          </p:cNvPr>
          <p:cNvPicPr>
            <a:picLocks noChangeAspect="1"/>
          </p:cNvPicPr>
          <p:nvPr/>
        </p:nvPicPr>
        <p:blipFill>
          <a:blip r:embed="rId4"/>
          <a:stretch>
            <a:fillRect/>
          </a:stretch>
        </p:blipFill>
        <p:spPr>
          <a:xfrm>
            <a:off x="8621244" y="789123"/>
            <a:ext cx="1379284" cy="817008"/>
          </a:xfrm>
          <a:prstGeom prst="rect">
            <a:avLst/>
          </a:prstGeom>
        </p:spPr>
      </p:pic>
      <p:sp>
        <p:nvSpPr>
          <p:cNvPr id="6" name="Rectangle 4">
            <a:extLst>
              <a:ext uri="{FF2B5EF4-FFF2-40B4-BE49-F238E27FC236}">
                <a16:creationId xmlns:a16="http://schemas.microsoft.com/office/drawing/2014/main" id="{24372C47-C1BE-4B7E-BDCE-CF34846B02EB}"/>
              </a:ext>
            </a:extLst>
          </p:cNvPr>
          <p:cNvSpPr txBox="1">
            <a:spLocks noChangeArrowheads="1"/>
          </p:cNvSpPr>
          <p:nvPr/>
        </p:nvSpPr>
        <p:spPr>
          <a:xfrm>
            <a:off x="2188296" y="278867"/>
            <a:ext cx="7618016" cy="1356007"/>
          </a:xfrm>
          <a:prstGeom prst="rect">
            <a:avLst/>
          </a:prstGeom>
        </p:spPr>
        <p:txBody>
          <a:bodyPr vert="horz" lIns="0" tIns="45708" rIns="91416" bIns="45708" rtlCol="0" anchor="ctr">
            <a:norm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5498" b="1" dirty="0">
                <a:solidFill>
                  <a:schemeClr val="tx1"/>
                </a:solidFill>
              </a:rPr>
              <a:t>Canned Vegetables</a:t>
            </a:r>
          </a:p>
        </p:txBody>
      </p:sp>
      <p:pic>
        <p:nvPicPr>
          <p:cNvPr id="5" name="Picture 4">
            <a:extLst>
              <a:ext uri="{FF2B5EF4-FFF2-40B4-BE49-F238E27FC236}">
                <a16:creationId xmlns:a16="http://schemas.microsoft.com/office/drawing/2014/main" id="{DD761402-C3C7-4F5C-91FD-7007F3E605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85566" y="691762"/>
            <a:ext cx="928331" cy="943112"/>
          </a:xfrm>
          <a:prstGeom prst="rect">
            <a:avLst/>
          </a:prstGeom>
        </p:spPr>
      </p:pic>
    </p:spTree>
    <p:custDataLst>
      <p:tags r:id="rId1"/>
    </p:custDataLst>
    <p:extLst>
      <p:ext uri="{BB962C8B-B14F-4D97-AF65-F5344CB8AC3E}">
        <p14:creationId xmlns:p14="http://schemas.microsoft.com/office/powerpoint/2010/main" val="2010008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4" name="Rectangle 2"/>
          <p:cNvSpPr>
            <a:spLocks noGrp="1" noChangeArrowheads="1"/>
          </p:cNvSpPr>
          <p:nvPr>
            <p:ph type="title"/>
            <p:custDataLst>
              <p:tags r:id="rId2"/>
            </p:custDataLst>
          </p:nvPr>
        </p:nvSpPr>
        <p:spPr>
          <a:xfrm>
            <a:off x="1284905" y="1050595"/>
            <a:ext cx="8072712" cy="1618489"/>
          </a:xfrm>
        </p:spPr>
        <p:txBody>
          <a:bodyPr anchor="ctr">
            <a:normAutofit/>
          </a:bodyPr>
          <a:lstStyle/>
          <a:p>
            <a:r>
              <a:rPr lang="en-US" sz="5500" b="1">
                <a:ea typeface="Tahoma" pitchFamily="34" charset="0"/>
                <a:cs typeface="Tahoma" pitchFamily="34" charset="0"/>
              </a:rPr>
              <a:t>Supplemental Nutrition Assistance Program (SNAP)</a:t>
            </a:r>
          </a:p>
        </p:txBody>
      </p:sp>
      <p:sp>
        <p:nvSpPr>
          <p:cNvPr id="13315" name="Rectangle 3"/>
          <p:cNvSpPr>
            <a:spLocks noGrp="1" noChangeArrowheads="1"/>
          </p:cNvSpPr>
          <p:nvPr>
            <p:ph idx="1"/>
            <p:custDataLst>
              <p:tags r:id="rId3"/>
            </p:custDataLst>
          </p:nvPr>
        </p:nvSpPr>
        <p:spPr>
          <a:xfrm>
            <a:off x="1284905" y="3096404"/>
            <a:ext cx="9305307" cy="3035482"/>
          </a:xfrm>
        </p:spPr>
        <p:txBody>
          <a:bodyPr anchor="t">
            <a:normAutofit/>
          </a:bodyPr>
          <a:lstStyle/>
          <a:p>
            <a:pPr eaLnBrk="1" hangingPunct="1">
              <a:spcBef>
                <a:spcPct val="50000"/>
              </a:spcBef>
            </a:pPr>
            <a:r>
              <a:rPr lang="en-US" sz="2800" dirty="0">
                <a:ea typeface="Tahoma" pitchFamily="34" charset="0"/>
                <a:cs typeface="Tahoma" pitchFamily="34" charset="0"/>
              </a:rPr>
              <a:t>Must be authorized as SNAP vendor</a:t>
            </a:r>
          </a:p>
          <a:p>
            <a:pPr eaLnBrk="1" hangingPunct="1">
              <a:spcBef>
                <a:spcPct val="50000"/>
              </a:spcBef>
            </a:pPr>
            <a:r>
              <a:rPr lang="en-US" sz="2800" dirty="0">
                <a:ea typeface="Tahoma" pitchFamily="34" charset="0"/>
                <a:cs typeface="Tahoma" pitchFamily="34" charset="0"/>
              </a:rPr>
              <a:t>Cannot become WIC authorized vendor if currently disqualified from SNAP or paying a civil money penalty for which the disqualification period would still be running</a:t>
            </a:r>
          </a:p>
          <a:p>
            <a:pPr eaLnBrk="1" hangingPunct="1">
              <a:spcBef>
                <a:spcPct val="50000"/>
              </a:spcBef>
            </a:pPr>
            <a:r>
              <a:rPr lang="en-US" sz="2800" dirty="0">
                <a:ea typeface="Tahoma" pitchFamily="34" charset="0"/>
                <a:cs typeface="Tahoma" pitchFamily="34" charset="0"/>
              </a:rPr>
              <a:t>SNAP is also known as Food and Nutrition Services in NC</a:t>
            </a:r>
          </a:p>
        </p:txBody>
      </p:sp>
    </p:spTree>
    <p:custDataLst>
      <p:tags r:id="rId1"/>
    </p:custDataLst>
    <p:extLst>
      <p:ext uri="{BB962C8B-B14F-4D97-AF65-F5344CB8AC3E}">
        <p14:creationId xmlns:p14="http://schemas.microsoft.com/office/powerpoint/2010/main" val="327046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9F91635-4454-4815-98A8-83B32F18BD53}"/>
              </a:ext>
            </a:extLst>
          </p:cNvPr>
          <p:cNvSpPr>
            <a:spLocks noGrp="1"/>
          </p:cNvSpPr>
          <p:nvPr>
            <p:ph idx="1"/>
          </p:nvPr>
        </p:nvSpPr>
        <p:spPr>
          <a:xfrm>
            <a:off x="6098423" y="1822417"/>
            <a:ext cx="4056560" cy="4189907"/>
          </a:xfrm>
        </p:spPr>
        <p:txBody>
          <a:bodyPr>
            <a:normAutofit fontScale="92500" lnSpcReduction="20000"/>
          </a:bodyPr>
          <a:lstStyle/>
          <a:p>
            <a:pPr algn="r">
              <a:lnSpc>
                <a:spcPct val="120000"/>
              </a:lnSpc>
              <a:buFont typeface="Arial" panose="020B0604020202020204" pitchFamily="34" charset="0"/>
              <a:buChar char="•"/>
            </a:pPr>
            <a:r>
              <a:rPr lang="en-US" sz="2599" dirty="0">
                <a:ea typeface="Tahoma" pitchFamily="34" charset="0"/>
                <a:cs typeface="Tahoma" pitchFamily="34" charset="0"/>
              </a:rPr>
              <a:t>Fruit and/or vegetable juices</a:t>
            </a:r>
            <a:r>
              <a:rPr lang="en-US" sz="2599" b="1" dirty="0">
                <a:ea typeface="Tahoma" pitchFamily="34" charset="0"/>
                <a:cs typeface="Tahoma" pitchFamily="34" charset="0"/>
              </a:rPr>
              <a:t>*</a:t>
            </a:r>
          </a:p>
          <a:p>
            <a:pPr algn="r">
              <a:lnSpc>
                <a:spcPct val="120000"/>
              </a:lnSpc>
              <a:buFont typeface="Arial" panose="020B0604020202020204" pitchFamily="34" charset="0"/>
              <a:buChar char="•"/>
            </a:pPr>
            <a:r>
              <a:rPr lang="en-US" sz="2599" dirty="0">
                <a:ea typeface="Tahoma" pitchFamily="34" charset="0"/>
                <a:cs typeface="Tahoma" pitchFamily="34" charset="0"/>
              </a:rPr>
              <a:t>Fruit baskets</a:t>
            </a:r>
          </a:p>
          <a:p>
            <a:pPr algn="r">
              <a:lnSpc>
                <a:spcPct val="120000"/>
              </a:lnSpc>
              <a:buFont typeface="Arial" panose="020B0604020202020204" pitchFamily="34" charset="0"/>
              <a:buChar char="•"/>
            </a:pPr>
            <a:r>
              <a:rPr lang="en-US" sz="2599" dirty="0">
                <a:ea typeface="Tahoma" pitchFamily="34" charset="0"/>
                <a:cs typeface="Tahoma" pitchFamily="34" charset="0"/>
              </a:rPr>
              <a:t>Fruit leathers and fruit roll ups</a:t>
            </a:r>
          </a:p>
          <a:p>
            <a:pPr algn="r">
              <a:lnSpc>
                <a:spcPct val="120000"/>
              </a:lnSpc>
              <a:buFont typeface="Arial" panose="020B0604020202020204" pitchFamily="34" charset="0"/>
              <a:buChar char="•"/>
            </a:pPr>
            <a:r>
              <a:rPr lang="en-US" sz="2599" dirty="0">
                <a:ea typeface="Tahoma" pitchFamily="34" charset="0"/>
                <a:cs typeface="Tahoma" pitchFamily="34" charset="0"/>
              </a:rPr>
              <a:t>Fruit or vegetable items on party trays</a:t>
            </a:r>
          </a:p>
          <a:p>
            <a:pPr algn="r">
              <a:lnSpc>
                <a:spcPct val="120000"/>
              </a:lnSpc>
              <a:buFont typeface="Arial" panose="020B0604020202020204" pitchFamily="34" charset="0"/>
              <a:buChar char="•"/>
            </a:pPr>
            <a:r>
              <a:rPr lang="en-US" sz="2599" dirty="0">
                <a:ea typeface="Tahoma" pitchFamily="34" charset="0"/>
                <a:cs typeface="Tahoma" pitchFamily="34" charset="0"/>
              </a:rPr>
              <a:t>Fruit or vegetable items on salad bars</a:t>
            </a:r>
          </a:p>
          <a:p>
            <a:endParaRPr lang="en-US" dirty="0"/>
          </a:p>
        </p:txBody>
      </p:sp>
      <p:sp>
        <p:nvSpPr>
          <p:cNvPr id="2" name="TextBox 1">
            <a:extLst>
              <a:ext uri="{FF2B5EF4-FFF2-40B4-BE49-F238E27FC236}">
                <a16:creationId xmlns:a16="http://schemas.microsoft.com/office/drawing/2014/main" id="{F3B9C9E2-CFFB-4817-9A1C-46EDFBE2180C}"/>
              </a:ext>
            </a:extLst>
          </p:cNvPr>
          <p:cNvSpPr txBox="1"/>
          <p:nvPr/>
        </p:nvSpPr>
        <p:spPr>
          <a:xfrm>
            <a:off x="1513679" y="1822418"/>
            <a:ext cx="4494629" cy="4184671"/>
          </a:xfrm>
          <a:prstGeom prst="rect">
            <a:avLst/>
          </a:prstGeom>
          <a:noFill/>
        </p:spPr>
        <p:txBody>
          <a:bodyPr wrap="square" rtlCol="0">
            <a:spAutoFit/>
          </a:bodyPr>
          <a:lstStyle/>
          <a:p>
            <a:pPr marL="342797" indent="-342797" algn="r">
              <a:spcBef>
                <a:spcPts val="1000"/>
              </a:spcBef>
              <a:buFont typeface="Arial" panose="020B0604020202020204" pitchFamily="34" charset="0"/>
              <a:buChar char="•"/>
            </a:pPr>
            <a:r>
              <a:rPr lang="en-US" sz="2399" dirty="0">
                <a:solidFill>
                  <a:prstClr val="black">
                    <a:lumMod val="75000"/>
                    <a:lumOff val="25000"/>
                  </a:prstClr>
                </a:solidFill>
                <a:ea typeface="Tahoma" pitchFamily="34" charset="0"/>
                <a:cs typeface="Tahoma" pitchFamily="34" charset="0"/>
              </a:rPr>
              <a:t>Breaded vegetables</a:t>
            </a:r>
          </a:p>
          <a:p>
            <a:pPr marL="342797" indent="-342797" algn="r">
              <a:spcBef>
                <a:spcPts val="1000"/>
              </a:spcBef>
              <a:buFont typeface="Arial" panose="020B0604020202020204" pitchFamily="34" charset="0"/>
              <a:buChar char="•"/>
            </a:pPr>
            <a:r>
              <a:rPr lang="en-US" sz="2399" dirty="0">
                <a:solidFill>
                  <a:prstClr val="black">
                    <a:lumMod val="75000"/>
                    <a:lumOff val="25000"/>
                  </a:prstClr>
                </a:solidFill>
                <a:ea typeface="Tahoma" pitchFamily="34" charset="0"/>
                <a:cs typeface="Tahoma" pitchFamily="34" charset="0"/>
              </a:rPr>
              <a:t>Fruit packed in cans, glass or plastic containers with artificial sweeteners</a:t>
            </a:r>
          </a:p>
          <a:p>
            <a:pPr marL="342797" indent="-342797" algn="r">
              <a:spcBef>
                <a:spcPts val="1000"/>
              </a:spcBef>
              <a:buFont typeface="Arial" panose="020B0604020202020204" pitchFamily="34" charset="0"/>
              <a:buChar char="•"/>
            </a:pPr>
            <a:r>
              <a:rPr lang="en-US" sz="2399" dirty="0">
                <a:solidFill>
                  <a:prstClr val="black">
                    <a:lumMod val="75000"/>
                    <a:lumOff val="25000"/>
                  </a:prstClr>
                </a:solidFill>
                <a:ea typeface="Tahoma" pitchFamily="34" charset="0"/>
                <a:cs typeface="Tahoma" pitchFamily="34" charset="0"/>
              </a:rPr>
              <a:t>Catsup or other condiments</a:t>
            </a:r>
          </a:p>
          <a:p>
            <a:pPr marL="342797" indent="-342797" algn="r">
              <a:spcBef>
                <a:spcPts val="1000"/>
              </a:spcBef>
              <a:buFont typeface="Arial" panose="020B0604020202020204" pitchFamily="34" charset="0"/>
              <a:buChar char="•"/>
            </a:pPr>
            <a:r>
              <a:rPr lang="en-US" sz="2399" dirty="0">
                <a:solidFill>
                  <a:prstClr val="black">
                    <a:lumMod val="75000"/>
                    <a:lumOff val="25000"/>
                  </a:prstClr>
                </a:solidFill>
                <a:ea typeface="Tahoma" pitchFamily="34" charset="0"/>
                <a:cs typeface="Tahoma" pitchFamily="34" charset="0"/>
              </a:rPr>
              <a:t>Dried fruit</a:t>
            </a:r>
          </a:p>
          <a:p>
            <a:pPr marL="342797" indent="-342797" algn="r">
              <a:spcBef>
                <a:spcPts val="1000"/>
              </a:spcBef>
              <a:buFont typeface="Arial" panose="020B0604020202020204" pitchFamily="34" charset="0"/>
              <a:buChar char="•"/>
            </a:pPr>
            <a:r>
              <a:rPr lang="en-US" sz="2399" dirty="0">
                <a:solidFill>
                  <a:prstClr val="black">
                    <a:lumMod val="75000"/>
                    <a:lumOff val="25000"/>
                  </a:prstClr>
                </a:solidFill>
                <a:ea typeface="Tahoma" pitchFamily="34" charset="0"/>
                <a:cs typeface="Tahoma" pitchFamily="34" charset="0"/>
              </a:rPr>
              <a:t>Dried vegetables</a:t>
            </a:r>
          </a:p>
          <a:p>
            <a:pPr marL="342797" indent="-342797" algn="r">
              <a:spcBef>
                <a:spcPts val="1000"/>
              </a:spcBef>
              <a:buFont typeface="Arial" panose="020B0604020202020204" pitchFamily="34" charset="0"/>
              <a:buChar char="•"/>
            </a:pPr>
            <a:r>
              <a:rPr lang="en-US" sz="2399" dirty="0">
                <a:solidFill>
                  <a:prstClr val="black">
                    <a:lumMod val="75000"/>
                    <a:lumOff val="25000"/>
                  </a:prstClr>
                </a:solidFill>
                <a:ea typeface="Tahoma" pitchFamily="34" charset="0"/>
                <a:cs typeface="Tahoma" pitchFamily="34" charset="0"/>
              </a:rPr>
              <a:t>Salsa</a:t>
            </a:r>
          </a:p>
          <a:p>
            <a:pPr marL="342797" indent="-342797" algn="r">
              <a:spcBef>
                <a:spcPts val="1000"/>
              </a:spcBef>
              <a:buFont typeface="Arial" panose="020B0604020202020204" pitchFamily="34" charset="0"/>
              <a:buChar char="•"/>
            </a:pPr>
            <a:r>
              <a:rPr lang="en-US" sz="2399" dirty="0">
                <a:solidFill>
                  <a:prstClr val="black">
                    <a:lumMod val="75000"/>
                    <a:lumOff val="25000"/>
                  </a:prstClr>
                </a:solidFill>
                <a:ea typeface="Tahoma" pitchFamily="34" charset="0"/>
                <a:cs typeface="Tahoma" pitchFamily="34" charset="0"/>
              </a:rPr>
              <a:t>Sauerkraut</a:t>
            </a:r>
          </a:p>
        </p:txBody>
      </p:sp>
      <p:sp>
        <p:nvSpPr>
          <p:cNvPr id="5" name="Rectangle 4">
            <a:extLst>
              <a:ext uri="{FF2B5EF4-FFF2-40B4-BE49-F238E27FC236}">
                <a16:creationId xmlns:a16="http://schemas.microsoft.com/office/drawing/2014/main" id="{C512DAB7-6B80-4D4D-AA48-350C4544D1D7}"/>
              </a:ext>
            </a:extLst>
          </p:cNvPr>
          <p:cNvSpPr/>
          <p:nvPr/>
        </p:nvSpPr>
        <p:spPr>
          <a:xfrm>
            <a:off x="6780033" y="5874790"/>
            <a:ext cx="3608388" cy="769241"/>
          </a:xfrm>
          <a:prstGeom prst="rect">
            <a:avLst/>
          </a:prstGeom>
        </p:spPr>
        <p:txBody>
          <a:bodyPr wrap="square">
            <a:spAutoFit/>
          </a:bodyPr>
          <a:lstStyle/>
          <a:p>
            <a:pPr marL="342797" indent="-342797">
              <a:spcBef>
                <a:spcPts val="1000"/>
              </a:spcBef>
              <a:buClr>
                <a:srgbClr val="A53010"/>
              </a:buClr>
            </a:pPr>
            <a:r>
              <a:rPr lang="en-US" sz="2199" b="1" dirty="0">
                <a:solidFill>
                  <a:prstClr val="black">
                    <a:lumMod val="75000"/>
                    <a:lumOff val="25000"/>
                  </a:prstClr>
                </a:solidFill>
                <a:ea typeface="Tahoma" pitchFamily="34" charset="0"/>
                <a:cs typeface="Tahoma" pitchFamily="34" charset="0"/>
              </a:rPr>
              <a:t>*</a:t>
            </a:r>
            <a:r>
              <a:rPr lang="en-US" sz="2199" dirty="0">
                <a:solidFill>
                  <a:prstClr val="black">
                    <a:lumMod val="75000"/>
                    <a:lumOff val="25000"/>
                  </a:prstClr>
                </a:solidFill>
                <a:ea typeface="Tahoma" pitchFamily="34" charset="0"/>
                <a:cs typeface="Tahoma" pitchFamily="34" charset="0"/>
              </a:rPr>
              <a:t>	</a:t>
            </a:r>
            <a:r>
              <a:rPr lang="en-US" sz="2199" b="1" dirty="0">
                <a:solidFill>
                  <a:prstClr val="black">
                    <a:lumMod val="75000"/>
                    <a:lumOff val="25000"/>
                  </a:prstClr>
                </a:solidFill>
                <a:ea typeface="Tahoma" pitchFamily="34" charset="0"/>
                <a:cs typeface="Tahoma" pitchFamily="34" charset="0"/>
              </a:rPr>
              <a:t>May obtain when included in food benefits</a:t>
            </a:r>
          </a:p>
        </p:txBody>
      </p:sp>
      <p:sp>
        <p:nvSpPr>
          <p:cNvPr id="6" name="Rectangle 4">
            <a:extLst>
              <a:ext uri="{FF2B5EF4-FFF2-40B4-BE49-F238E27FC236}">
                <a16:creationId xmlns:a16="http://schemas.microsoft.com/office/drawing/2014/main" id="{AC6A0CAE-2B0F-41F3-A363-96638F6958D1}"/>
              </a:ext>
            </a:extLst>
          </p:cNvPr>
          <p:cNvSpPr txBox="1">
            <a:spLocks noChangeArrowheads="1"/>
          </p:cNvSpPr>
          <p:nvPr/>
        </p:nvSpPr>
        <p:spPr>
          <a:xfrm>
            <a:off x="2131975" y="270094"/>
            <a:ext cx="6704923" cy="1356007"/>
          </a:xfrm>
          <a:prstGeom prst="rect">
            <a:avLst/>
          </a:prstGeom>
        </p:spPr>
        <p:txBody>
          <a:bodyPr vert="horz" lIns="0" tIns="45708" rIns="91416" bIns="45708" rtlCol="0" anchor="ctr">
            <a:no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4999" b="1" dirty="0">
                <a:solidFill>
                  <a:schemeClr val="tx1"/>
                </a:solidFill>
                <a:ea typeface="Tahoma" pitchFamily="34" charset="0"/>
                <a:cs typeface="Tahoma" pitchFamily="34" charset="0"/>
              </a:rPr>
              <a:t>Fruits and Vegetables - Not Approved </a:t>
            </a:r>
            <a:endParaRPr lang="en-US" sz="4999" b="1" dirty="0">
              <a:solidFill>
                <a:schemeClr val="tx1"/>
              </a:solidFill>
            </a:endParaRPr>
          </a:p>
        </p:txBody>
      </p:sp>
    </p:spTree>
    <p:custDataLst>
      <p:tags r:id="rId1"/>
    </p:custDataLst>
    <p:extLst>
      <p:ext uri="{BB962C8B-B14F-4D97-AF65-F5344CB8AC3E}">
        <p14:creationId xmlns:p14="http://schemas.microsoft.com/office/powerpoint/2010/main" val="2860315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909DE5-039E-4A04-A04A-309DD6AA22D5}"/>
              </a:ext>
            </a:extLst>
          </p:cNvPr>
          <p:cNvSpPr txBox="1"/>
          <p:nvPr/>
        </p:nvSpPr>
        <p:spPr>
          <a:xfrm>
            <a:off x="1952520" y="1536485"/>
            <a:ext cx="3789156" cy="4851346"/>
          </a:xfrm>
          <a:prstGeom prst="rect">
            <a:avLst/>
          </a:prstGeom>
          <a:noFill/>
        </p:spPr>
        <p:txBody>
          <a:bodyPr wrap="square" rtlCol="0">
            <a:spAutoFit/>
          </a:bodyPr>
          <a:lstStyle/>
          <a:p>
            <a:pPr marL="342797" indent="-342797" algn="r">
              <a:spcBef>
                <a:spcPts val="1000"/>
              </a:spcBef>
              <a:buFont typeface="Arial" panose="020B0604020202020204" pitchFamily="34" charset="0"/>
              <a:buChar char="•"/>
            </a:pPr>
            <a:r>
              <a:rPr lang="en-US" sz="2299" dirty="0">
                <a:solidFill>
                  <a:prstClr val="black">
                    <a:lumMod val="75000"/>
                    <a:lumOff val="25000"/>
                  </a:prstClr>
                </a:solidFill>
                <a:ea typeface="Tahoma" pitchFamily="34" charset="0"/>
                <a:cs typeface="Tahoma" pitchFamily="34" charset="0"/>
              </a:rPr>
              <a:t>Fruits or vegetables mixed with sauces or foods other than other fruits or vegetables</a:t>
            </a:r>
          </a:p>
          <a:p>
            <a:pPr marL="342797" indent="-342797" algn="r">
              <a:spcBef>
                <a:spcPts val="1000"/>
              </a:spcBef>
              <a:buFont typeface="Arial" panose="020B0604020202020204" pitchFamily="34" charset="0"/>
              <a:buChar char="•"/>
            </a:pPr>
            <a:r>
              <a:rPr lang="en-US" sz="2299" dirty="0">
                <a:solidFill>
                  <a:prstClr val="black">
                    <a:lumMod val="75000"/>
                    <a:lumOff val="25000"/>
                  </a:prstClr>
                </a:solidFill>
                <a:ea typeface="Tahoma" pitchFamily="34" charset="0"/>
                <a:cs typeface="Tahoma" pitchFamily="34" charset="0"/>
              </a:rPr>
              <a:t>Herbs used for flavoring</a:t>
            </a:r>
          </a:p>
          <a:p>
            <a:pPr marL="342797" indent="-342797" algn="r">
              <a:spcBef>
                <a:spcPts val="1000"/>
              </a:spcBef>
              <a:buFont typeface="Arial" panose="020B0604020202020204" pitchFamily="34" charset="0"/>
              <a:buChar char="•"/>
            </a:pPr>
            <a:r>
              <a:rPr lang="en-US" sz="2299" dirty="0">
                <a:solidFill>
                  <a:prstClr val="black">
                    <a:lumMod val="75000"/>
                    <a:lumOff val="25000"/>
                  </a:prstClr>
                </a:solidFill>
                <a:ea typeface="Tahoma" pitchFamily="34" charset="0"/>
                <a:cs typeface="Tahoma" pitchFamily="34" charset="0"/>
              </a:rPr>
              <a:t>Infant fruits and vegetables</a:t>
            </a:r>
            <a:r>
              <a:rPr lang="en-US" sz="2299" b="1" dirty="0">
                <a:solidFill>
                  <a:prstClr val="black">
                    <a:lumMod val="75000"/>
                    <a:lumOff val="25000"/>
                  </a:prstClr>
                </a:solidFill>
                <a:ea typeface="Tahoma" pitchFamily="34" charset="0"/>
                <a:cs typeface="Tahoma" pitchFamily="34" charset="0"/>
              </a:rPr>
              <a:t>*</a:t>
            </a:r>
          </a:p>
          <a:p>
            <a:pPr marL="342797" indent="-342797" algn="r">
              <a:spcBef>
                <a:spcPts val="1000"/>
              </a:spcBef>
              <a:buFont typeface="Arial" panose="020B0604020202020204" pitchFamily="34" charset="0"/>
              <a:buChar char="•"/>
            </a:pPr>
            <a:r>
              <a:rPr lang="en-US" sz="2299" dirty="0">
                <a:solidFill>
                  <a:prstClr val="black">
                    <a:lumMod val="75000"/>
                    <a:lumOff val="25000"/>
                  </a:prstClr>
                </a:solidFill>
                <a:ea typeface="Tahoma" pitchFamily="34" charset="0"/>
                <a:cs typeface="Tahoma" pitchFamily="34" charset="0"/>
              </a:rPr>
              <a:t>Mature legumes (dry or canned beans, peas, lentils)</a:t>
            </a:r>
            <a:r>
              <a:rPr lang="en-US" sz="2299" b="1" dirty="0">
                <a:solidFill>
                  <a:prstClr val="black">
                    <a:lumMod val="75000"/>
                    <a:lumOff val="25000"/>
                  </a:prstClr>
                </a:solidFill>
                <a:ea typeface="Tahoma" pitchFamily="34" charset="0"/>
                <a:cs typeface="Tahoma" pitchFamily="34" charset="0"/>
              </a:rPr>
              <a:t>*</a:t>
            </a:r>
          </a:p>
          <a:p>
            <a:pPr marL="342797" indent="-342797" algn="r">
              <a:spcBef>
                <a:spcPts val="1000"/>
              </a:spcBef>
              <a:buFont typeface="Arial" panose="020B0604020202020204" pitchFamily="34" charset="0"/>
              <a:buChar char="•"/>
            </a:pPr>
            <a:r>
              <a:rPr lang="en-US" sz="2299" dirty="0">
                <a:solidFill>
                  <a:prstClr val="black">
                    <a:lumMod val="75000"/>
                    <a:lumOff val="25000"/>
                  </a:prstClr>
                </a:solidFill>
                <a:ea typeface="Tahoma" pitchFamily="34" charset="0"/>
                <a:cs typeface="Tahoma" pitchFamily="34" charset="0"/>
              </a:rPr>
              <a:t>Ornamental or decorative fruits or vegetables</a:t>
            </a:r>
          </a:p>
        </p:txBody>
      </p:sp>
      <p:sp>
        <p:nvSpPr>
          <p:cNvPr id="3" name="TextBox 2">
            <a:extLst>
              <a:ext uri="{FF2B5EF4-FFF2-40B4-BE49-F238E27FC236}">
                <a16:creationId xmlns:a16="http://schemas.microsoft.com/office/drawing/2014/main" id="{0C4DA743-573E-4116-9BEB-4E6B9F43457C}"/>
              </a:ext>
            </a:extLst>
          </p:cNvPr>
          <p:cNvSpPr txBox="1"/>
          <p:nvPr/>
        </p:nvSpPr>
        <p:spPr>
          <a:xfrm>
            <a:off x="6094412" y="1500400"/>
            <a:ext cx="3656648" cy="4851346"/>
          </a:xfrm>
          <a:prstGeom prst="rect">
            <a:avLst/>
          </a:prstGeom>
          <a:noFill/>
        </p:spPr>
        <p:txBody>
          <a:bodyPr wrap="square" rtlCol="0">
            <a:spAutoFit/>
          </a:bodyPr>
          <a:lstStyle/>
          <a:p>
            <a:pPr marL="342797" indent="-342797" algn="r">
              <a:spcBef>
                <a:spcPts val="1000"/>
              </a:spcBef>
              <a:buFont typeface="Arial" panose="020B0604020202020204" pitchFamily="34" charset="0"/>
              <a:buChar char="•"/>
            </a:pPr>
            <a:r>
              <a:rPr lang="en-US" sz="2299" dirty="0">
                <a:solidFill>
                  <a:prstClr val="black">
                    <a:lumMod val="75000"/>
                    <a:lumOff val="25000"/>
                  </a:prstClr>
                </a:solidFill>
                <a:latin typeface="+mj-lt"/>
                <a:ea typeface="Tahoma" pitchFamily="34" charset="0"/>
                <a:cs typeface="Tahoma" pitchFamily="34" charset="0"/>
              </a:rPr>
              <a:t>No added sugars, fats or oils</a:t>
            </a:r>
          </a:p>
          <a:p>
            <a:pPr marL="342797" indent="-342797" algn="r">
              <a:spcBef>
                <a:spcPts val="1000"/>
              </a:spcBef>
              <a:buFont typeface="Arial" panose="020B0604020202020204" pitchFamily="34" charset="0"/>
              <a:buChar char="•"/>
            </a:pPr>
            <a:r>
              <a:rPr lang="en-US" sz="2299" dirty="0">
                <a:solidFill>
                  <a:prstClr val="black">
                    <a:lumMod val="75000"/>
                    <a:lumOff val="25000"/>
                  </a:prstClr>
                </a:solidFill>
                <a:latin typeface="+mj-lt"/>
                <a:ea typeface="Tahoma" pitchFamily="34" charset="0"/>
                <a:cs typeface="Tahoma" pitchFamily="34" charset="0"/>
              </a:rPr>
              <a:t>Fruits and vegetables with added corn syrup, high-fructose corn syrup, maltose, dextrose, sucrose, honey, and/or maple syrup</a:t>
            </a:r>
          </a:p>
          <a:p>
            <a:pPr marL="342797" indent="-342797" algn="r">
              <a:spcBef>
                <a:spcPts val="1000"/>
              </a:spcBef>
              <a:buFont typeface="Arial" panose="020B0604020202020204" pitchFamily="34" charset="0"/>
              <a:buChar char="•"/>
            </a:pPr>
            <a:r>
              <a:rPr lang="en-US" sz="2299" dirty="0">
                <a:solidFill>
                  <a:prstClr val="black">
                    <a:lumMod val="75000"/>
                    <a:lumOff val="25000"/>
                  </a:prstClr>
                </a:solidFill>
                <a:latin typeface="+mj-lt"/>
                <a:ea typeface="Tahoma" pitchFamily="34" charset="0"/>
                <a:cs typeface="Tahoma" pitchFamily="34" charset="0"/>
              </a:rPr>
              <a:t>Pickled vegetables, olives</a:t>
            </a:r>
          </a:p>
          <a:p>
            <a:pPr marL="342797" indent="-342797" algn="r">
              <a:spcBef>
                <a:spcPts val="1000"/>
              </a:spcBef>
              <a:buFont typeface="Arial" panose="020B0604020202020204" pitchFamily="34" charset="0"/>
              <a:buChar char="•"/>
            </a:pPr>
            <a:r>
              <a:rPr lang="en-US" sz="2299" dirty="0">
                <a:solidFill>
                  <a:prstClr val="black">
                    <a:lumMod val="75000"/>
                    <a:lumOff val="25000"/>
                  </a:prstClr>
                </a:solidFill>
                <a:latin typeface="+mj-lt"/>
                <a:ea typeface="Tahoma" pitchFamily="34" charset="0"/>
                <a:cs typeface="Tahoma" pitchFamily="34" charset="0"/>
              </a:rPr>
              <a:t>Soups</a:t>
            </a:r>
          </a:p>
          <a:p>
            <a:pPr marL="342797" indent="-342797" algn="ctr">
              <a:spcBef>
                <a:spcPts val="1000"/>
              </a:spcBef>
              <a:buClr>
                <a:srgbClr val="A53010"/>
              </a:buClr>
            </a:pPr>
            <a:r>
              <a:rPr lang="en-US" sz="2299" b="1" dirty="0">
                <a:solidFill>
                  <a:prstClr val="black">
                    <a:lumMod val="75000"/>
                    <a:lumOff val="25000"/>
                  </a:prstClr>
                </a:solidFill>
                <a:latin typeface="+mj-lt"/>
                <a:ea typeface="Tahoma" pitchFamily="34" charset="0"/>
                <a:cs typeface="Tahoma" pitchFamily="34" charset="0"/>
              </a:rPr>
              <a:t>*	May obtain when included in food benefits</a:t>
            </a:r>
          </a:p>
        </p:txBody>
      </p:sp>
      <p:sp>
        <p:nvSpPr>
          <p:cNvPr id="7" name="Rectangle 4">
            <a:extLst>
              <a:ext uri="{FF2B5EF4-FFF2-40B4-BE49-F238E27FC236}">
                <a16:creationId xmlns:a16="http://schemas.microsoft.com/office/drawing/2014/main" id="{3A158264-2C3D-486C-ACFF-C5B3FD391C5B}"/>
              </a:ext>
            </a:extLst>
          </p:cNvPr>
          <p:cNvSpPr txBox="1">
            <a:spLocks noChangeArrowheads="1"/>
          </p:cNvSpPr>
          <p:nvPr/>
        </p:nvSpPr>
        <p:spPr>
          <a:xfrm>
            <a:off x="1752143" y="144392"/>
            <a:ext cx="6665764" cy="1356007"/>
          </a:xfrm>
          <a:prstGeom prst="rect">
            <a:avLst/>
          </a:prstGeom>
        </p:spPr>
        <p:txBody>
          <a:bodyPr vert="horz" lIns="0" tIns="45708" rIns="91416" bIns="45708" rtlCol="0" anchor="ctr">
            <a:no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4999" b="1" dirty="0">
                <a:solidFill>
                  <a:schemeClr val="tx1"/>
                </a:solidFill>
                <a:ea typeface="Tahoma" pitchFamily="34" charset="0"/>
                <a:cs typeface="Tahoma" pitchFamily="34" charset="0"/>
              </a:rPr>
              <a:t>Fruits and Vegetables - Not Approved </a:t>
            </a:r>
            <a:endParaRPr lang="en-US" sz="4999" b="1" dirty="0">
              <a:solidFill>
                <a:schemeClr val="tx1"/>
              </a:solidFill>
            </a:endParaRPr>
          </a:p>
        </p:txBody>
      </p:sp>
    </p:spTree>
    <p:custDataLst>
      <p:tags r:id="rId1"/>
    </p:custDataLst>
    <p:extLst>
      <p:ext uri="{BB962C8B-B14F-4D97-AF65-F5344CB8AC3E}">
        <p14:creationId xmlns:p14="http://schemas.microsoft.com/office/powerpoint/2010/main" val="3031660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F3E0D4AF-2511-4295-BE13-11EEF36E9696}"/>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rcRect/>
          <a:stretch/>
        </p:blipFill>
        <p:spPr>
          <a:xfrm rot="156404">
            <a:off x="2212871" y="1115114"/>
            <a:ext cx="2207267" cy="4828173"/>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F5D6C0B7-97EC-4C2A-807D-B0A0C94300D6}"/>
              </a:ext>
            </a:extLst>
          </p:cNvPr>
          <p:cNvSpPr txBox="1">
            <a:spLocks noChangeArrowheads="1"/>
          </p:cNvSpPr>
          <p:nvPr/>
        </p:nvSpPr>
        <p:spPr>
          <a:xfrm>
            <a:off x="2133044" y="19938"/>
            <a:ext cx="8075097" cy="1356007"/>
          </a:xfrm>
          <a:prstGeom prst="rect">
            <a:avLst/>
          </a:prstGeom>
        </p:spPr>
        <p:txBody>
          <a:bodyPr vert="horz" lIns="0" tIns="45708" rIns="91416" bIns="45708" rtlCol="0" anchor="ctr">
            <a:norm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5998" b="1" dirty="0">
                <a:solidFill>
                  <a:schemeClr val="tx1"/>
                </a:solidFill>
                <a:ea typeface="Tahoma" pitchFamily="34" charset="0"/>
                <a:cs typeface="Tahoma" pitchFamily="34" charset="0"/>
              </a:rPr>
              <a:t>Resources</a:t>
            </a:r>
            <a:endParaRPr lang="en-US" sz="5998" b="1" dirty="0">
              <a:solidFill>
                <a:schemeClr val="tx1"/>
              </a:solidFill>
            </a:endParaRPr>
          </a:p>
        </p:txBody>
      </p:sp>
      <p:pic>
        <p:nvPicPr>
          <p:cNvPr id="3" name="Picture 2" descr="A picture containing text, screenshot&#10;&#10;Description automatically generated">
            <a:extLst>
              <a:ext uri="{FF2B5EF4-FFF2-40B4-BE49-F238E27FC236}">
                <a16:creationId xmlns:a16="http://schemas.microsoft.com/office/drawing/2014/main" id="{950E9011-0553-489E-A2F0-1576EA571B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23169" y="1067415"/>
            <a:ext cx="2209554" cy="4875528"/>
          </a:xfrm>
          <a:prstGeom prst="rect">
            <a:avLst/>
          </a:prstGeom>
        </p:spPr>
      </p:pic>
      <p:pic>
        <p:nvPicPr>
          <p:cNvPr id="6" name="Picture 5">
            <a:extLst>
              <a:ext uri="{FF2B5EF4-FFF2-40B4-BE49-F238E27FC236}">
                <a16:creationId xmlns:a16="http://schemas.microsoft.com/office/drawing/2014/main" id="{981F06B0-7E9B-462C-8974-45A10A2F8D3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13295" y="381797"/>
            <a:ext cx="2349154" cy="2736682"/>
          </a:xfrm>
          <a:prstGeom prst="rect">
            <a:avLst/>
          </a:prstGeom>
        </p:spPr>
      </p:pic>
      <p:pic>
        <p:nvPicPr>
          <p:cNvPr id="9" name="Picture 8">
            <a:extLst>
              <a:ext uri="{FF2B5EF4-FFF2-40B4-BE49-F238E27FC236}">
                <a16:creationId xmlns:a16="http://schemas.microsoft.com/office/drawing/2014/main" id="{E733159F-4ADA-4E44-9D8C-F1DDBF06372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37878" y="3352823"/>
            <a:ext cx="2424570" cy="2824743"/>
          </a:xfrm>
          <a:prstGeom prst="rect">
            <a:avLst/>
          </a:prstGeom>
        </p:spPr>
      </p:pic>
    </p:spTree>
    <p:custDataLst>
      <p:tags r:id="rId1"/>
    </p:custDataLst>
    <p:extLst>
      <p:ext uri="{BB962C8B-B14F-4D97-AF65-F5344CB8AC3E}">
        <p14:creationId xmlns:p14="http://schemas.microsoft.com/office/powerpoint/2010/main" val="232832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1782701" y="-263218"/>
            <a:ext cx="8532178" cy="1295063"/>
          </a:xfrm>
        </p:spPr>
        <p:txBody>
          <a:bodyPr anchor="b">
            <a:noAutofit/>
          </a:bodyPr>
          <a:lstStyle/>
          <a:p>
            <a:pPr eaLnBrk="1" hangingPunct="1"/>
            <a:r>
              <a:rPr lang="en-US" sz="5498" b="1" dirty="0">
                <a:ea typeface="Tahoma" pitchFamily="34" charset="0"/>
                <a:cs typeface="Tahoma" pitchFamily="34" charset="0"/>
              </a:rPr>
              <a:t>Authorized Product List  (APL)</a:t>
            </a:r>
          </a:p>
        </p:txBody>
      </p:sp>
      <p:sp>
        <p:nvSpPr>
          <p:cNvPr id="71683" name="Rectangle 3"/>
          <p:cNvSpPr>
            <a:spLocks noGrp="1" noChangeArrowheads="1"/>
          </p:cNvSpPr>
          <p:nvPr>
            <p:ph idx="1"/>
          </p:nvPr>
        </p:nvSpPr>
        <p:spPr>
          <a:xfrm>
            <a:off x="-4570810" y="2057757"/>
            <a:ext cx="7694196" cy="5332611"/>
          </a:xfrm>
        </p:spPr>
        <p:txBody>
          <a:bodyPr>
            <a:normAutofit/>
          </a:bodyPr>
          <a:lstStyle/>
          <a:p>
            <a:pPr marL="0" indent="0">
              <a:buNone/>
            </a:pPr>
            <a:endParaRPr lang="en-US" dirty="0">
              <a:ea typeface="Tahoma" pitchFamily="34" charset="0"/>
              <a:cs typeface="Tahoma" pitchFamily="34" charset="0"/>
            </a:endParaRPr>
          </a:p>
          <a:p>
            <a:pPr marL="0" indent="0">
              <a:buNone/>
            </a:pPr>
            <a:endParaRPr lang="en-US" dirty="0">
              <a:ea typeface="Tahoma" pitchFamily="34" charset="0"/>
              <a:cs typeface="Tahoma" pitchFamily="34" charset="0"/>
            </a:endParaRPr>
          </a:p>
          <a:p>
            <a:pPr eaLnBrk="1" hangingPunct="1">
              <a:lnSpc>
                <a:spcPct val="90000"/>
              </a:lnSpc>
            </a:pPr>
            <a:endParaRPr lang="en-US" dirty="0">
              <a:ea typeface="Tahoma" pitchFamily="34" charset="0"/>
              <a:cs typeface="Tahoma" pitchFamily="34" charset="0"/>
            </a:endParaRPr>
          </a:p>
          <a:p>
            <a:pPr lvl="1"/>
            <a:endParaRPr lang="en-US" dirty="0">
              <a:ea typeface="Tahoma" pitchFamily="34" charset="0"/>
              <a:cs typeface="Tahoma" pitchFamily="34" charset="0"/>
            </a:endParaRPr>
          </a:p>
          <a:p>
            <a:pPr lvl="1" eaLnBrk="1" hangingPunct="1">
              <a:lnSpc>
                <a:spcPct val="90000"/>
              </a:lnSpc>
              <a:buFont typeface="Wingdings" pitchFamily="2" charset="2"/>
              <a:buNone/>
            </a:pPr>
            <a:endParaRPr lang="en-US" dirty="0">
              <a:latin typeface="Tahoma" pitchFamily="34" charset="0"/>
              <a:ea typeface="Tahoma" pitchFamily="34" charset="0"/>
              <a:cs typeface="Tahoma" pitchFamily="34" charset="0"/>
            </a:endParaRPr>
          </a:p>
        </p:txBody>
      </p:sp>
      <p:sp>
        <p:nvSpPr>
          <p:cNvPr id="4" name="TextBox 3">
            <a:extLst>
              <a:ext uri="{FF2B5EF4-FFF2-40B4-BE49-F238E27FC236}">
                <a16:creationId xmlns:a16="http://schemas.microsoft.com/office/drawing/2014/main" id="{EA90A435-F023-4F1B-924C-1830131872C8}"/>
              </a:ext>
            </a:extLst>
          </p:cNvPr>
          <p:cNvSpPr txBox="1"/>
          <p:nvPr>
            <p:custDataLst>
              <p:tags r:id="rId2"/>
            </p:custDataLst>
          </p:nvPr>
        </p:nvSpPr>
        <p:spPr>
          <a:xfrm>
            <a:off x="2724666" y="5659819"/>
            <a:ext cx="6648248" cy="523084"/>
          </a:xfrm>
          <a:prstGeom prst="rect">
            <a:avLst/>
          </a:prstGeom>
          <a:solidFill>
            <a:schemeClr val="bg1"/>
          </a:solidFill>
          <a:ln>
            <a:solidFill>
              <a:schemeClr val="tx1"/>
            </a:solidFill>
          </a:ln>
          <a:effectLst>
            <a:outerShdw blurRad="50800" dist="38100" dir="5400000" algn="t" rotWithShape="0">
              <a:prstClr val="black">
                <a:alpha val="40000"/>
              </a:prstClr>
            </a:outerShdw>
          </a:effectLst>
        </p:spPr>
        <p:txBody>
          <a:bodyPr wrap="square" rtlCol="0">
            <a:spAutoFit/>
          </a:bodyPr>
          <a:lstStyle/>
          <a:p>
            <a:pPr algn="ctr"/>
            <a:r>
              <a:rPr lang="en-US" sz="2799" dirty="0">
                <a:latin typeface="+mj-lt"/>
              </a:rPr>
              <a:t>https://www.nutritionnc.com/ewic</a:t>
            </a:r>
          </a:p>
        </p:txBody>
      </p:sp>
      <p:graphicFrame>
        <p:nvGraphicFramePr>
          <p:cNvPr id="3" name="Diagram 2">
            <a:extLst>
              <a:ext uri="{FF2B5EF4-FFF2-40B4-BE49-F238E27FC236}">
                <a16:creationId xmlns:a16="http://schemas.microsoft.com/office/drawing/2014/main" id="{655EB859-91F5-48E7-B6A1-AE53D65AF69B}"/>
              </a:ext>
            </a:extLst>
          </p:cNvPr>
          <p:cNvGraphicFramePr/>
          <p:nvPr/>
        </p:nvGraphicFramePr>
        <p:xfrm>
          <a:off x="1977840" y="1676856"/>
          <a:ext cx="8141908" cy="377343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2665410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2399675" y="218006"/>
            <a:ext cx="7389475" cy="914162"/>
          </a:xfrm>
        </p:spPr>
        <p:txBody>
          <a:bodyPr anchor="b">
            <a:noAutofit/>
          </a:bodyPr>
          <a:lstStyle/>
          <a:p>
            <a:pPr eaLnBrk="1" hangingPunct="1"/>
            <a:r>
              <a:rPr lang="en-US" sz="5998" b="1" dirty="0">
                <a:ea typeface="Tahoma" pitchFamily="34" charset="0"/>
                <a:cs typeface="Tahoma" pitchFamily="34" charset="0"/>
              </a:rPr>
              <a:t>Summary</a:t>
            </a:r>
          </a:p>
        </p:txBody>
      </p:sp>
      <p:sp>
        <p:nvSpPr>
          <p:cNvPr id="75779" name="Rectangle 3"/>
          <p:cNvSpPr>
            <a:spLocks noGrp="1" noChangeArrowheads="1"/>
          </p:cNvSpPr>
          <p:nvPr>
            <p:ph idx="1"/>
          </p:nvPr>
        </p:nvSpPr>
        <p:spPr>
          <a:xfrm>
            <a:off x="2056864" y="1143595"/>
            <a:ext cx="8303637" cy="5256431"/>
          </a:xfrm>
        </p:spPr>
        <p:txBody>
          <a:bodyPr>
            <a:noAutofit/>
          </a:bodyPr>
          <a:lstStyle/>
          <a:p>
            <a:pPr>
              <a:lnSpc>
                <a:spcPct val="120000"/>
              </a:lnSpc>
              <a:spcBef>
                <a:spcPts val="600"/>
              </a:spcBef>
            </a:pPr>
            <a:r>
              <a:rPr lang="en-US" sz="2749" dirty="0">
                <a:ea typeface="Tahoma" pitchFamily="34" charset="0"/>
                <a:cs typeface="Tahoma" pitchFamily="34" charset="0"/>
              </a:rPr>
              <a:t>NC WIC Program offers a variety of nutritious foods</a:t>
            </a:r>
          </a:p>
          <a:p>
            <a:pPr>
              <a:lnSpc>
                <a:spcPct val="120000"/>
              </a:lnSpc>
              <a:spcBef>
                <a:spcPts val="600"/>
              </a:spcBef>
            </a:pPr>
            <a:r>
              <a:rPr lang="en-US" sz="2749" dirty="0">
                <a:ea typeface="Tahoma" pitchFamily="34" charset="0"/>
                <a:cs typeface="Tahoma" pitchFamily="34" charset="0"/>
              </a:rPr>
              <a:t>Participants no longer need to purchase the least expensive brand for milk, cheese or eggs</a:t>
            </a:r>
          </a:p>
          <a:p>
            <a:pPr>
              <a:lnSpc>
                <a:spcPct val="120000"/>
              </a:lnSpc>
              <a:spcBef>
                <a:spcPts val="600"/>
              </a:spcBef>
            </a:pPr>
            <a:r>
              <a:rPr lang="en-US" sz="2749" dirty="0">
                <a:ea typeface="Tahoma" pitchFamily="34" charset="0"/>
                <a:cs typeface="Tahoma" pitchFamily="34" charset="0"/>
              </a:rPr>
              <a:t>APL = Authorized Product List: a list of all approved WIC products</a:t>
            </a:r>
          </a:p>
          <a:p>
            <a:pPr>
              <a:lnSpc>
                <a:spcPct val="120000"/>
              </a:lnSpc>
              <a:spcBef>
                <a:spcPts val="600"/>
              </a:spcBef>
            </a:pPr>
            <a:r>
              <a:rPr lang="en-US" sz="2749" dirty="0">
                <a:ea typeface="Tahoma" pitchFamily="34" charset="0"/>
                <a:cs typeface="Tahoma" pitchFamily="34" charset="0"/>
              </a:rPr>
              <a:t> Consider a food category ‘unit of measure’</a:t>
            </a:r>
          </a:p>
          <a:p>
            <a:pPr>
              <a:lnSpc>
                <a:spcPct val="120000"/>
              </a:lnSpc>
              <a:spcBef>
                <a:spcPts val="600"/>
              </a:spcBef>
            </a:pPr>
            <a:r>
              <a:rPr lang="en-US" sz="2749" dirty="0">
                <a:ea typeface="Tahoma" pitchFamily="34" charset="0"/>
                <a:cs typeface="Tahoma" pitchFamily="34" charset="0"/>
              </a:rPr>
              <a:t>Required minimum inventory must be available to WIC customers </a:t>
            </a:r>
            <a:endParaRPr lang="en-US" sz="2749" dirty="0">
              <a:latin typeface="Tahoma" pitchFamily="34" charset="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2749387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ight Triangle 10">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742E089B-2BD2-4C2A-9B41-C8B361E28460}"/>
              </a:ext>
            </a:extLst>
          </p:cNvPr>
          <p:cNvSpPr>
            <a:spLocks noGrp="1"/>
          </p:cNvSpPr>
          <p:nvPr>
            <p:ph type="title"/>
          </p:nvPr>
        </p:nvSpPr>
        <p:spPr>
          <a:xfrm>
            <a:off x="1370012" y="838200"/>
            <a:ext cx="9229006" cy="3542045"/>
          </a:xfrm>
        </p:spPr>
        <p:txBody>
          <a:bodyPr vert="horz" lIns="91440" tIns="45720" rIns="91440" bIns="45720" rtlCol="0" anchor="b">
            <a:normAutofit/>
          </a:bodyPr>
          <a:lstStyle/>
          <a:p>
            <a:pPr defTabSz="914400"/>
            <a:r>
              <a:rPr lang="en-US" sz="13700" b="1" kern="1200" dirty="0">
                <a:solidFill>
                  <a:schemeClr val="tx1"/>
                </a:solidFill>
                <a:latin typeface="+mj-lt"/>
                <a:ea typeface="+mj-ea"/>
                <a:cs typeface="+mj-cs"/>
              </a:rPr>
              <a:t>Questions</a:t>
            </a:r>
          </a:p>
        </p:txBody>
      </p:sp>
    </p:spTree>
    <p:custDataLst>
      <p:tags r:id="rId1"/>
    </p:custDataLst>
    <p:extLst>
      <p:ext uri="{BB962C8B-B14F-4D97-AF65-F5344CB8AC3E}">
        <p14:creationId xmlns:p14="http://schemas.microsoft.com/office/powerpoint/2010/main" val="466853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ight Triangle 74">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66" name="Rectangle 4"/>
          <p:cNvSpPr>
            <a:spLocks noGrp="1" noChangeArrowheads="1"/>
          </p:cNvSpPr>
          <p:nvPr>
            <p:ph type="title"/>
            <p:custDataLst>
              <p:tags r:id="rId2"/>
            </p:custDataLst>
          </p:nvPr>
        </p:nvSpPr>
        <p:spPr>
          <a:xfrm>
            <a:off x="1284905" y="701725"/>
            <a:ext cx="8072712" cy="1618489"/>
          </a:xfrm>
        </p:spPr>
        <p:txBody>
          <a:bodyPr anchor="ctr">
            <a:normAutofit/>
          </a:bodyPr>
          <a:lstStyle/>
          <a:p>
            <a:pPr>
              <a:defRPr/>
            </a:pPr>
            <a:r>
              <a:rPr lang="en-US" sz="5500" b="1" dirty="0"/>
              <a:t>After Authorization</a:t>
            </a:r>
          </a:p>
        </p:txBody>
      </p:sp>
      <p:sp>
        <p:nvSpPr>
          <p:cNvPr id="43011" name="Rectangle 5"/>
          <p:cNvSpPr>
            <a:spLocks noGrp="1" noChangeArrowheads="1"/>
          </p:cNvSpPr>
          <p:nvPr>
            <p:ph idx="1"/>
            <p:custDataLst>
              <p:tags r:id="rId3"/>
            </p:custDataLst>
          </p:nvPr>
        </p:nvSpPr>
        <p:spPr>
          <a:xfrm>
            <a:off x="1284905" y="2220379"/>
            <a:ext cx="9610107" cy="3910943"/>
          </a:xfrm>
        </p:spPr>
        <p:txBody>
          <a:bodyPr anchor="t">
            <a:normAutofit lnSpcReduction="10000"/>
          </a:bodyPr>
          <a:lstStyle/>
          <a:p>
            <a:pPr>
              <a:spcBef>
                <a:spcPts val="0"/>
              </a:spcBef>
              <a:spcAft>
                <a:spcPts val="600"/>
              </a:spcAft>
            </a:pPr>
            <a:r>
              <a:rPr lang="en-US" sz="2400" dirty="0"/>
              <a:t>Process EBT transactions accurately, in a timely manner, and in accordance with the terms of the North Carolina WIC Vendor Agreement. Maintain compliance with the EBT Processor Vendor Agreement, the FNS EBT operating rules, standards and technical requirements, WIC Program Rules, and state and federal regulations, and statutes</a:t>
            </a:r>
          </a:p>
          <a:p>
            <a:pPr marL="0" indent="0">
              <a:spcBef>
                <a:spcPts val="0"/>
              </a:spcBef>
              <a:spcAft>
                <a:spcPts val="600"/>
              </a:spcAft>
              <a:buNone/>
            </a:pPr>
            <a:endParaRPr lang="en-US" sz="2400" dirty="0"/>
          </a:p>
          <a:p>
            <a:pPr>
              <a:spcBef>
                <a:spcPts val="0"/>
              </a:spcBef>
              <a:spcAft>
                <a:spcPts val="600"/>
              </a:spcAft>
            </a:pPr>
            <a:r>
              <a:rPr lang="en-US" sz="2400" dirty="0"/>
              <a:t>Maintain certified </a:t>
            </a:r>
            <a:r>
              <a:rPr lang="en-US" sz="2400" dirty="0" err="1"/>
              <a:t>eWIC</a:t>
            </a:r>
            <a:r>
              <a:rPr lang="en-US" sz="2400" dirty="0"/>
              <a:t> system that is available for WIC redemption processing during all hours the store is open</a:t>
            </a:r>
          </a:p>
          <a:p>
            <a:pPr marL="0" indent="0">
              <a:spcBef>
                <a:spcPts val="0"/>
              </a:spcBef>
              <a:spcAft>
                <a:spcPts val="600"/>
              </a:spcAft>
              <a:buNone/>
            </a:pPr>
            <a:endParaRPr lang="en-US" sz="2400" dirty="0"/>
          </a:p>
          <a:p>
            <a:pPr>
              <a:spcBef>
                <a:spcPts val="0"/>
              </a:spcBef>
              <a:spcAft>
                <a:spcPts val="600"/>
              </a:spcAft>
            </a:pPr>
            <a:r>
              <a:rPr lang="en-US" sz="2400" dirty="0"/>
              <a:t>Request </a:t>
            </a:r>
            <a:r>
              <a:rPr lang="en-US" sz="2400" dirty="0" err="1"/>
              <a:t>eWIC</a:t>
            </a:r>
            <a:r>
              <a:rPr lang="en-US" sz="2400" dirty="0"/>
              <a:t> Processor re-certify the vendor’s </a:t>
            </a:r>
            <a:r>
              <a:rPr lang="en-US" sz="2400" dirty="0" err="1"/>
              <a:t>eWIC</a:t>
            </a:r>
            <a:r>
              <a:rPr lang="en-US" sz="2400" dirty="0"/>
              <a:t> system if it is altered or revised in any manner that impacts </a:t>
            </a:r>
            <a:r>
              <a:rPr lang="en-US" sz="2400" dirty="0" err="1"/>
              <a:t>eWIC</a:t>
            </a:r>
            <a:r>
              <a:rPr lang="en-US" sz="2400" dirty="0"/>
              <a:t> redemption</a:t>
            </a:r>
          </a:p>
          <a:p>
            <a:pPr>
              <a:spcBef>
                <a:spcPct val="45000"/>
              </a:spcBef>
              <a:spcAft>
                <a:spcPts val="1200"/>
              </a:spcAft>
            </a:pPr>
            <a:endParaRPr lang="en-US" sz="1500" dirty="0"/>
          </a:p>
          <a:p>
            <a:pPr>
              <a:spcBef>
                <a:spcPct val="45000"/>
              </a:spcBef>
            </a:pPr>
            <a:endParaRPr lang="en-US" sz="1500" dirty="0"/>
          </a:p>
          <a:p>
            <a:pPr>
              <a:spcBef>
                <a:spcPct val="45000"/>
              </a:spcBef>
            </a:pPr>
            <a:endParaRPr lang="en-US" sz="1500" dirty="0"/>
          </a:p>
        </p:txBody>
      </p:sp>
    </p:spTree>
    <p:custDataLst>
      <p:tags r:id="rId1"/>
    </p:custDataLst>
    <p:extLst>
      <p:ext uri="{BB962C8B-B14F-4D97-AF65-F5344CB8AC3E}">
        <p14:creationId xmlns:p14="http://schemas.microsoft.com/office/powerpoint/2010/main" val="4052672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ight Triangle 74">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66" name="Rectangle 4"/>
          <p:cNvSpPr>
            <a:spLocks noGrp="1" noChangeArrowheads="1"/>
          </p:cNvSpPr>
          <p:nvPr>
            <p:ph type="title"/>
            <p:custDataLst>
              <p:tags r:id="rId2"/>
            </p:custDataLst>
          </p:nvPr>
        </p:nvSpPr>
        <p:spPr>
          <a:xfrm>
            <a:off x="1284904" y="596496"/>
            <a:ext cx="8924307" cy="1618489"/>
          </a:xfrm>
        </p:spPr>
        <p:txBody>
          <a:bodyPr anchor="ctr">
            <a:normAutofit/>
          </a:bodyPr>
          <a:lstStyle/>
          <a:p>
            <a:pPr>
              <a:defRPr/>
            </a:pPr>
            <a:r>
              <a:rPr lang="en-US" sz="5500" b="1" dirty="0"/>
              <a:t>After Authorization continued</a:t>
            </a:r>
          </a:p>
        </p:txBody>
      </p:sp>
      <p:sp>
        <p:nvSpPr>
          <p:cNvPr id="43011" name="Rectangle 5"/>
          <p:cNvSpPr>
            <a:spLocks noGrp="1" noChangeArrowheads="1"/>
          </p:cNvSpPr>
          <p:nvPr>
            <p:ph idx="1"/>
            <p:custDataLst>
              <p:tags r:id="rId3"/>
            </p:custDataLst>
          </p:nvPr>
        </p:nvSpPr>
        <p:spPr>
          <a:xfrm>
            <a:off x="1284904" y="2057400"/>
            <a:ext cx="9381507" cy="4114799"/>
          </a:xfrm>
        </p:spPr>
        <p:txBody>
          <a:bodyPr anchor="t">
            <a:normAutofit fontScale="92500" lnSpcReduction="10000"/>
          </a:bodyPr>
          <a:lstStyle/>
          <a:p>
            <a:pPr>
              <a:spcBef>
                <a:spcPts val="0"/>
              </a:spcBef>
              <a:spcAft>
                <a:spcPts val="600"/>
              </a:spcAft>
            </a:pPr>
            <a:r>
              <a:rPr lang="en-US" sz="2200" dirty="0"/>
              <a:t>Should a vendor that uses stand-beside device(s) to transact </a:t>
            </a:r>
            <a:r>
              <a:rPr lang="en-US" sz="2200" dirty="0" err="1"/>
              <a:t>eWIC</a:t>
            </a:r>
            <a:r>
              <a:rPr lang="en-US" sz="2200" dirty="0"/>
              <a:t> decide to upgrade to an integrated system, the vendor must: </a:t>
            </a:r>
          </a:p>
          <a:p>
            <a:pPr marL="856873" lvl="1" indent="-457063">
              <a:spcBef>
                <a:spcPts val="0"/>
              </a:spcBef>
              <a:spcAft>
                <a:spcPts val="600"/>
              </a:spcAft>
              <a:buAutoNum type="arabicPeriod"/>
            </a:pPr>
            <a:r>
              <a:rPr lang="en-US" sz="2200" dirty="0"/>
              <a:t>Inform the </a:t>
            </a:r>
            <a:r>
              <a:rPr lang="en-US" sz="2200" dirty="0" err="1"/>
              <a:t>eWIC</a:t>
            </a:r>
            <a:r>
              <a:rPr lang="en-US" sz="2200" dirty="0"/>
              <a:t> processor before making </a:t>
            </a:r>
            <a:r>
              <a:rPr lang="en-US" sz="2200" b="1" u="sng" dirty="0"/>
              <a:t>any</a:t>
            </a:r>
            <a:r>
              <a:rPr lang="en-US" sz="2200" dirty="0"/>
              <a:t> change, so that it can be determined if the system needs to be certified and testing can be performed to establish connectivity. </a:t>
            </a:r>
          </a:p>
          <a:p>
            <a:pPr marL="856873" lvl="1" indent="-457063">
              <a:spcBef>
                <a:spcPts val="0"/>
              </a:spcBef>
              <a:spcAft>
                <a:spcPts val="600"/>
              </a:spcAft>
              <a:buAutoNum type="arabicPeriod"/>
            </a:pPr>
            <a:r>
              <a:rPr lang="en-US" sz="2200" dirty="0"/>
              <a:t>Inform the State WIC Agency so that Level III certification testing can be performed prior to use of the system in the store. </a:t>
            </a:r>
          </a:p>
          <a:p>
            <a:pPr marL="457063" indent="-457063">
              <a:spcBef>
                <a:spcPts val="0"/>
              </a:spcBef>
              <a:spcAft>
                <a:spcPts val="600"/>
              </a:spcAft>
              <a:buAutoNum type="arabicPeriod"/>
            </a:pPr>
            <a:endParaRPr lang="en-US" sz="2200" dirty="0"/>
          </a:p>
          <a:p>
            <a:pPr>
              <a:spcBef>
                <a:spcPts val="0"/>
              </a:spcBef>
              <a:spcAft>
                <a:spcPts val="600"/>
              </a:spcAft>
            </a:pPr>
            <a:r>
              <a:rPr lang="en-US" sz="2200" dirty="0"/>
              <a:t>Testing performed with the </a:t>
            </a:r>
            <a:r>
              <a:rPr lang="en-US" sz="2200" dirty="0" err="1"/>
              <a:t>eWIC</a:t>
            </a:r>
            <a:r>
              <a:rPr lang="en-US" sz="2200" dirty="0"/>
              <a:t> processor for a new system that a vendor chooses to use does not supersede the L3 certification testing that must be performed by the State WIC Agency. </a:t>
            </a:r>
          </a:p>
          <a:p>
            <a:pPr>
              <a:spcBef>
                <a:spcPts val="0"/>
              </a:spcBef>
              <a:spcAft>
                <a:spcPts val="600"/>
              </a:spcAft>
            </a:pPr>
            <a:endParaRPr lang="en-US" sz="2200" dirty="0"/>
          </a:p>
          <a:p>
            <a:pPr>
              <a:spcBef>
                <a:spcPts val="0"/>
              </a:spcBef>
              <a:spcAft>
                <a:spcPts val="600"/>
              </a:spcAft>
            </a:pPr>
            <a:r>
              <a:rPr lang="en-US" sz="2200" dirty="0"/>
              <a:t>These procedures also apply to vendors who alter the integrated system that they currently use or decide to use a different integrated system altogether.</a:t>
            </a:r>
          </a:p>
          <a:p>
            <a:pPr>
              <a:spcBef>
                <a:spcPts val="0"/>
              </a:spcBef>
              <a:spcAft>
                <a:spcPts val="600"/>
              </a:spcAft>
            </a:pPr>
            <a:endParaRPr lang="en-US" sz="1500" dirty="0"/>
          </a:p>
          <a:p>
            <a:pPr>
              <a:spcBef>
                <a:spcPct val="45000"/>
              </a:spcBef>
            </a:pPr>
            <a:endParaRPr lang="en-US" sz="1500" dirty="0"/>
          </a:p>
          <a:p>
            <a:pPr>
              <a:spcBef>
                <a:spcPct val="45000"/>
              </a:spcBef>
            </a:pPr>
            <a:endParaRPr lang="en-US" sz="1300" dirty="0"/>
          </a:p>
        </p:txBody>
      </p:sp>
    </p:spTree>
    <p:custDataLst>
      <p:tags r:id="rId1"/>
    </p:custDataLst>
    <p:extLst>
      <p:ext uri="{BB962C8B-B14F-4D97-AF65-F5344CB8AC3E}">
        <p14:creationId xmlns:p14="http://schemas.microsoft.com/office/powerpoint/2010/main" val="3553035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ight Triangle 74">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66" name="Rectangle 4"/>
          <p:cNvSpPr>
            <a:spLocks noGrp="1" noChangeArrowheads="1"/>
          </p:cNvSpPr>
          <p:nvPr>
            <p:ph type="title"/>
            <p:custDataLst>
              <p:tags r:id="rId2"/>
            </p:custDataLst>
          </p:nvPr>
        </p:nvSpPr>
        <p:spPr>
          <a:xfrm>
            <a:off x="1284905" y="584842"/>
            <a:ext cx="9686307" cy="1618489"/>
          </a:xfrm>
        </p:spPr>
        <p:txBody>
          <a:bodyPr anchor="ctr">
            <a:normAutofit/>
          </a:bodyPr>
          <a:lstStyle/>
          <a:p>
            <a:pPr>
              <a:defRPr/>
            </a:pPr>
            <a:r>
              <a:rPr lang="en-US" sz="5500" b="1" dirty="0"/>
              <a:t>After Authorization continued</a:t>
            </a:r>
          </a:p>
        </p:txBody>
      </p:sp>
      <p:sp>
        <p:nvSpPr>
          <p:cNvPr id="43011" name="Rectangle 5"/>
          <p:cNvSpPr>
            <a:spLocks noGrp="1" noChangeArrowheads="1"/>
          </p:cNvSpPr>
          <p:nvPr>
            <p:ph idx="1"/>
            <p:custDataLst>
              <p:tags r:id="rId3"/>
            </p:custDataLst>
          </p:nvPr>
        </p:nvSpPr>
        <p:spPr>
          <a:xfrm>
            <a:off x="1284905" y="2514600"/>
            <a:ext cx="9152907" cy="3126531"/>
          </a:xfrm>
        </p:spPr>
        <p:txBody>
          <a:bodyPr anchor="t">
            <a:normAutofit fontScale="92500" lnSpcReduction="10000"/>
          </a:bodyPr>
          <a:lstStyle/>
          <a:p>
            <a:pPr>
              <a:spcBef>
                <a:spcPts val="0"/>
              </a:spcBef>
              <a:spcAft>
                <a:spcPts val="600"/>
              </a:spcAft>
            </a:pPr>
            <a:r>
              <a:rPr lang="en-US" sz="2600" dirty="0"/>
              <a:t>The State WIC Agency, </a:t>
            </a:r>
            <a:r>
              <a:rPr lang="en-US" sz="2600" b="1" dirty="0"/>
              <a:t>not the </a:t>
            </a:r>
            <a:r>
              <a:rPr lang="en-US" sz="2600" b="1" dirty="0" err="1"/>
              <a:t>eWIC</a:t>
            </a:r>
            <a:r>
              <a:rPr lang="en-US" sz="2600" b="1" dirty="0"/>
              <a:t> processor</a:t>
            </a:r>
            <a:r>
              <a:rPr lang="en-US" sz="2600" dirty="0"/>
              <a:t>, must grant final approval before a new system or system that has been altered is used by a vendor</a:t>
            </a:r>
          </a:p>
          <a:p>
            <a:pPr>
              <a:spcBef>
                <a:spcPts val="0"/>
              </a:spcBef>
              <a:spcAft>
                <a:spcPts val="600"/>
              </a:spcAft>
            </a:pPr>
            <a:endParaRPr lang="en-US" sz="2600" dirty="0"/>
          </a:p>
          <a:p>
            <a:pPr>
              <a:spcBef>
                <a:spcPts val="0"/>
              </a:spcBef>
              <a:spcAft>
                <a:spcPts val="600"/>
              </a:spcAft>
            </a:pPr>
            <a:r>
              <a:rPr lang="en-US" sz="2600" dirty="0"/>
              <a:t>Vendors must inform the State WIC Agency if their integrated cash register system will be altered or revised in any manner that impacts </a:t>
            </a:r>
            <a:r>
              <a:rPr lang="en-US" sz="2600" dirty="0" err="1"/>
              <a:t>eWIC</a:t>
            </a:r>
            <a:r>
              <a:rPr lang="en-US" sz="2600" dirty="0"/>
              <a:t> redemption.  This is a requirement detailed in the Terms of Vendor Agreement. Failure to do so may result in the termination of their WIC Vendor Agreement</a:t>
            </a:r>
          </a:p>
          <a:p>
            <a:pPr>
              <a:spcBef>
                <a:spcPts val="0"/>
              </a:spcBef>
              <a:spcAft>
                <a:spcPts val="600"/>
              </a:spcAft>
            </a:pPr>
            <a:endParaRPr lang="en-US" sz="2000" dirty="0"/>
          </a:p>
          <a:p>
            <a:pPr>
              <a:spcBef>
                <a:spcPct val="45000"/>
              </a:spcBef>
            </a:pPr>
            <a:endParaRPr lang="en-US" sz="2000" dirty="0"/>
          </a:p>
          <a:p>
            <a:pPr>
              <a:spcBef>
                <a:spcPct val="45000"/>
              </a:spcBef>
            </a:pPr>
            <a:endParaRPr lang="en-US" sz="2000" dirty="0"/>
          </a:p>
        </p:txBody>
      </p:sp>
    </p:spTree>
    <p:custDataLst>
      <p:tags r:id="rId1"/>
    </p:custDataLst>
    <p:extLst>
      <p:ext uri="{BB962C8B-B14F-4D97-AF65-F5344CB8AC3E}">
        <p14:creationId xmlns:p14="http://schemas.microsoft.com/office/powerpoint/2010/main" val="2802178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6C6BF8-D316-46BF-B67D-F67FCA4AE12B}"/>
              </a:ext>
            </a:extLst>
          </p:cNvPr>
          <p:cNvSpPr>
            <a:spLocks noGrp="1"/>
          </p:cNvSpPr>
          <p:nvPr>
            <p:ph type="title"/>
            <p:custDataLst>
              <p:tags r:id="rId2"/>
            </p:custDataLst>
          </p:nvPr>
        </p:nvSpPr>
        <p:spPr>
          <a:xfrm>
            <a:off x="1284905" y="623275"/>
            <a:ext cx="9457707" cy="1618489"/>
          </a:xfrm>
        </p:spPr>
        <p:txBody>
          <a:bodyPr anchor="ctr">
            <a:normAutofit/>
          </a:bodyPr>
          <a:lstStyle/>
          <a:p>
            <a:r>
              <a:rPr lang="en-US" sz="5500" b="1" dirty="0"/>
              <a:t>After Authorization continued</a:t>
            </a:r>
          </a:p>
        </p:txBody>
      </p:sp>
      <p:sp>
        <p:nvSpPr>
          <p:cNvPr id="3" name="Content Placeholder 2">
            <a:extLst>
              <a:ext uri="{FF2B5EF4-FFF2-40B4-BE49-F238E27FC236}">
                <a16:creationId xmlns:a16="http://schemas.microsoft.com/office/drawing/2014/main" id="{F04912BE-64A1-47D1-827A-68210483005E}"/>
              </a:ext>
            </a:extLst>
          </p:cNvPr>
          <p:cNvSpPr>
            <a:spLocks noGrp="1"/>
          </p:cNvSpPr>
          <p:nvPr>
            <p:ph idx="1"/>
            <p:custDataLst>
              <p:tags r:id="rId3"/>
            </p:custDataLst>
          </p:nvPr>
        </p:nvSpPr>
        <p:spPr>
          <a:xfrm>
            <a:off x="1314692" y="2421551"/>
            <a:ext cx="9457706" cy="3427025"/>
          </a:xfrm>
        </p:spPr>
        <p:txBody>
          <a:bodyPr anchor="t">
            <a:normAutofit/>
          </a:bodyPr>
          <a:lstStyle/>
          <a:p>
            <a:pPr marL="0" indent="0">
              <a:buNone/>
            </a:pPr>
            <a:r>
              <a:rPr lang="en-US" sz="2400" b="1" dirty="0"/>
              <a:t>Integrated Vendors:</a:t>
            </a:r>
          </a:p>
          <a:p>
            <a:pPr marL="0" indent="0">
              <a:buNone/>
            </a:pPr>
            <a:endParaRPr lang="en-US" sz="2400" dirty="0"/>
          </a:p>
          <a:p>
            <a:pPr marL="0" indent="0">
              <a:buNone/>
            </a:pPr>
            <a:r>
              <a:rPr lang="en-US" sz="2400" dirty="0"/>
              <a:t>There is no need for WIC customers to separate their items when transacting WIC benefits. Do not make them separate their WIC items from non-WIC items. All items can be rung up together; however, the WIC customer must swipe their </a:t>
            </a:r>
            <a:r>
              <a:rPr lang="en-US" sz="2400" dirty="0" err="1"/>
              <a:t>eWIC</a:t>
            </a:r>
            <a:r>
              <a:rPr lang="en-US" sz="2400" dirty="0"/>
              <a:t> card </a:t>
            </a:r>
            <a:r>
              <a:rPr lang="en-US" sz="2400" u="sng" dirty="0"/>
              <a:t>first</a:t>
            </a:r>
            <a:r>
              <a:rPr lang="en-US" sz="2400" dirty="0"/>
              <a:t> before any other tender type is applied to ensure that the proper items are deducted from the WIC customer’s benefit balance before another tender type is used for purchase.</a:t>
            </a:r>
          </a:p>
          <a:p>
            <a:pPr marL="0" indent="0">
              <a:buNone/>
            </a:pPr>
            <a:endParaRPr lang="en-US" sz="2000" dirty="0"/>
          </a:p>
        </p:txBody>
      </p:sp>
    </p:spTree>
    <p:custDataLst>
      <p:tags r:id="rId1"/>
    </p:custDataLst>
    <p:extLst>
      <p:ext uri="{BB962C8B-B14F-4D97-AF65-F5344CB8AC3E}">
        <p14:creationId xmlns:p14="http://schemas.microsoft.com/office/powerpoint/2010/main" val="949290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1075485" y="1188637"/>
            <a:ext cx="3254241" cy="4480726"/>
          </a:xfrm>
        </p:spPr>
        <p:txBody>
          <a:bodyPr>
            <a:normAutofit/>
          </a:bodyPr>
          <a:lstStyle/>
          <a:p>
            <a:pPr algn="r"/>
            <a:r>
              <a:rPr lang="en-US" sz="4800" b="1" dirty="0"/>
              <a:t>Competitive Pricing and Price Limitations </a:t>
            </a:r>
          </a:p>
        </p:txBody>
      </p:sp>
      <p:cxnSp>
        <p:nvCxnSpPr>
          <p:cNvPr id="78" name="Straight Connector 77">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083"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7411" name="Rectangle 2056"/>
          <p:cNvSpPr>
            <a:spLocks noGrp="1" noChangeArrowheads="1"/>
          </p:cNvSpPr>
          <p:nvPr>
            <p:ph idx="1"/>
            <p:custDataLst>
              <p:tags r:id="rId3"/>
            </p:custDataLst>
          </p:nvPr>
        </p:nvSpPr>
        <p:spPr>
          <a:xfrm>
            <a:off x="5253891" y="1648869"/>
            <a:ext cx="5717321" cy="4020493"/>
          </a:xfrm>
        </p:spPr>
        <p:txBody>
          <a:bodyPr anchor="ctr">
            <a:normAutofit/>
          </a:bodyPr>
          <a:lstStyle/>
          <a:p>
            <a:r>
              <a:rPr lang="en-US" sz="3200" dirty="0"/>
              <a:t>Peer group structure</a:t>
            </a:r>
          </a:p>
          <a:p>
            <a:pPr lvl="1">
              <a:buFont typeface="Wingdings" panose="05000000000000000000" pitchFamily="2" charset="2"/>
              <a:buChar char="ü"/>
            </a:pPr>
            <a:r>
              <a:rPr lang="en-US" sz="3200" dirty="0">
                <a:effectLst/>
                <a:ea typeface="Calibri" panose="020F0502020204030204" pitchFamily="34" charset="0"/>
              </a:rPr>
              <a:t>Peer groups have n</a:t>
            </a:r>
            <a:r>
              <a:rPr lang="en-US" sz="3200" dirty="0"/>
              <a:t>ot-to-exceed (</a:t>
            </a:r>
            <a:r>
              <a:rPr lang="en-US" sz="3200" dirty="0">
                <a:effectLst/>
                <a:ea typeface="Calibri" panose="020F0502020204030204" pitchFamily="34" charset="0"/>
              </a:rPr>
              <a:t>NTEs) prices for each WIC supplemental food and contract formula</a:t>
            </a:r>
          </a:p>
          <a:p>
            <a:pPr marL="342786" lvl="1" indent="0">
              <a:buNone/>
            </a:pPr>
            <a:endParaRPr lang="en-US" sz="2400" dirty="0"/>
          </a:p>
        </p:txBody>
      </p:sp>
    </p:spTree>
    <p:custDataLst>
      <p:tags r:id="rId1"/>
    </p:custDataLst>
    <p:extLst>
      <p:ext uri="{BB962C8B-B14F-4D97-AF65-F5344CB8AC3E}">
        <p14:creationId xmlns:p14="http://schemas.microsoft.com/office/powerpoint/2010/main" val="695236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210" name="Rectangle 2"/>
          <p:cNvSpPr>
            <a:spLocks noGrp="1" noChangeArrowheads="1"/>
          </p:cNvSpPr>
          <p:nvPr>
            <p:ph type="title"/>
            <p:custDataLst>
              <p:tags r:id="rId2"/>
            </p:custDataLst>
          </p:nvPr>
        </p:nvSpPr>
        <p:spPr>
          <a:xfrm>
            <a:off x="1284905" y="1050595"/>
            <a:ext cx="8072712" cy="1618489"/>
          </a:xfrm>
        </p:spPr>
        <p:txBody>
          <a:bodyPr anchor="ctr">
            <a:normAutofit/>
          </a:bodyPr>
          <a:lstStyle/>
          <a:p>
            <a:pPr eaLnBrk="1" hangingPunct="1"/>
            <a:r>
              <a:rPr lang="en-US" sz="5500" b="1">
                <a:ea typeface="Tahoma" pitchFamily="34" charset="0"/>
                <a:cs typeface="Tahoma" pitchFamily="34" charset="0"/>
              </a:rPr>
              <a:t>After Authorization continued</a:t>
            </a:r>
          </a:p>
        </p:txBody>
      </p:sp>
      <p:sp>
        <p:nvSpPr>
          <p:cNvPr id="94211" name="Rectangle 3"/>
          <p:cNvSpPr>
            <a:spLocks noGrp="1" noChangeArrowheads="1"/>
          </p:cNvSpPr>
          <p:nvPr>
            <p:ph idx="1"/>
            <p:custDataLst>
              <p:tags r:id="rId3"/>
            </p:custDataLst>
          </p:nvPr>
        </p:nvSpPr>
        <p:spPr>
          <a:xfrm>
            <a:off x="1284905" y="2969469"/>
            <a:ext cx="8072712" cy="2800395"/>
          </a:xfrm>
        </p:spPr>
        <p:txBody>
          <a:bodyPr anchor="t">
            <a:normAutofit/>
          </a:bodyPr>
          <a:lstStyle/>
          <a:p>
            <a:pPr eaLnBrk="1" hangingPunct="1"/>
            <a:r>
              <a:rPr lang="en-US" sz="2400" dirty="0">
                <a:ea typeface="Tahoma" pitchFamily="34" charset="0"/>
                <a:cs typeface="Tahoma" pitchFamily="34" charset="0"/>
              </a:rPr>
              <a:t>It is important to continue to follow policies and procedures to maintain authorization</a:t>
            </a:r>
            <a:br>
              <a:rPr lang="en-US" sz="2400" dirty="0">
                <a:ea typeface="Tahoma" pitchFamily="34" charset="0"/>
                <a:cs typeface="Tahoma" pitchFamily="34" charset="0"/>
              </a:rPr>
            </a:br>
            <a:endParaRPr lang="en-US" sz="2400" dirty="0">
              <a:ea typeface="Tahoma" pitchFamily="34" charset="0"/>
              <a:cs typeface="Tahoma" pitchFamily="34" charset="0"/>
            </a:endParaRPr>
          </a:p>
          <a:p>
            <a:pPr eaLnBrk="1" hangingPunct="1"/>
            <a:r>
              <a:rPr lang="en-US" sz="2400" dirty="0">
                <a:ea typeface="Tahoma" pitchFamily="34" charset="0"/>
                <a:cs typeface="Tahoma" pitchFamily="34" charset="0"/>
              </a:rPr>
              <a:t>Federal regulations provide process to support program integrity</a:t>
            </a:r>
          </a:p>
          <a:p>
            <a:pPr eaLnBrk="1" hangingPunct="1"/>
            <a:endParaRPr lang="en-US" sz="2400" dirty="0">
              <a:ea typeface="Tahoma" pitchFamily="34" charset="0"/>
              <a:cs typeface="Tahoma" pitchFamily="34" charset="0"/>
            </a:endParaRPr>
          </a:p>
          <a:p>
            <a:pPr eaLnBrk="1" hangingPunct="1"/>
            <a:endParaRPr lang="en-US" sz="2400"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645048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1075486" y="1188637"/>
            <a:ext cx="2987456" cy="4480726"/>
          </a:xfrm>
        </p:spPr>
        <p:txBody>
          <a:bodyPr>
            <a:normAutofit/>
          </a:bodyPr>
          <a:lstStyle/>
          <a:p>
            <a:pPr algn="r"/>
            <a:r>
              <a:rPr lang="en-US" sz="4600" b="1" dirty="0">
                <a:ea typeface="Tahoma" pitchFamily="34" charset="0"/>
                <a:cs typeface="Tahoma" pitchFamily="34" charset="0"/>
              </a:rPr>
              <a:t>Termination of WIC Vendor Agreement</a:t>
            </a:r>
          </a:p>
        </p:txBody>
      </p:sp>
      <p:cxnSp>
        <p:nvCxnSpPr>
          <p:cNvPr id="15" name="Straight Connector 14">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083"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p:cNvSpPr>
            <a:spLocks noGrp="1"/>
          </p:cNvSpPr>
          <p:nvPr>
            <p:ph idx="1"/>
            <p:custDataLst>
              <p:tags r:id="rId3"/>
            </p:custDataLst>
          </p:nvPr>
        </p:nvSpPr>
        <p:spPr>
          <a:xfrm>
            <a:off x="5087584" y="1298433"/>
            <a:ext cx="5793519" cy="4370930"/>
          </a:xfrm>
        </p:spPr>
        <p:txBody>
          <a:bodyPr anchor="ctr">
            <a:normAutofit fontScale="92500" lnSpcReduction="10000"/>
          </a:bodyPr>
          <a:lstStyle/>
          <a:p>
            <a:r>
              <a:rPr lang="en-US" sz="2400" dirty="0">
                <a:ea typeface="Tahoma" pitchFamily="34" charset="0"/>
                <a:cs typeface="Tahoma" pitchFamily="34" charset="0"/>
              </a:rPr>
              <a:t>Change in ownership will result in termination of the WIC Vendor Agreement by the State WIC Agency</a:t>
            </a:r>
          </a:p>
          <a:p>
            <a:pPr>
              <a:spcBef>
                <a:spcPts val="600"/>
              </a:spcBef>
            </a:pPr>
            <a:endParaRPr lang="en-US" sz="2400" dirty="0">
              <a:ea typeface="Tahoma" pitchFamily="34" charset="0"/>
              <a:cs typeface="Tahoma" pitchFamily="34" charset="0"/>
            </a:endParaRPr>
          </a:p>
          <a:p>
            <a:r>
              <a:rPr lang="en-US" sz="2400" dirty="0">
                <a:ea typeface="Tahoma" pitchFamily="34" charset="0"/>
                <a:cs typeface="Tahoma" pitchFamily="34" charset="0"/>
              </a:rPr>
              <a:t>Change in store location of more than three miles from the store’s previous location will result in termination of the WIC Vendor Agreement by the State WIC Agency</a:t>
            </a:r>
          </a:p>
          <a:p>
            <a:pPr>
              <a:spcBef>
                <a:spcPts val="600"/>
              </a:spcBef>
            </a:pPr>
            <a:endParaRPr lang="en-US" sz="2400" dirty="0">
              <a:ea typeface="Tahoma" pitchFamily="34" charset="0"/>
              <a:cs typeface="Tahoma" pitchFamily="34" charset="0"/>
            </a:endParaRPr>
          </a:p>
          <a:p>
            <a:r>
              <a:rPr lang="en-US" sz="2400" dirty="0">
                <a:ea typeface="Tahoma" pitchFamily="34" charset="0"/>
                <a:cs typeface="Tahoma" pitchFamily="34" charset="0"/>
              </a:rPr>
              <a:t>Cessation of operations, withdrawal from the WIC Program or disqualification from the WIC Program will result in termination of the WIC Vendor Agreement by the State WIC Agency</a:t>
            </a:r>
          </a:p>
          <a:p>
            <a:endParaRPr lang="en-US" sz="1700" dirty="0"/>
          </a:p>
        </p:txBody>
      </p:sp>
    </p:spTree>
    <p:custDataLst>
      <p:tags r:id="rId1"/>
    </p:custDataLst>
    <p:extLst>
      <p:ext uri="{BB962C8B-B14F-4D97-AF65-F5344CB8AC3E}">
        <p14:creationId xmlns:p14="http://schemas.microsoft.com/office/powerpoint/2010/main" val="2967261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234" name="Rectangle 2"/>
          <p:cNvSpPr>
            <a:spLocks noGrp="1" noChangeArrowheads="1"/>
          </p:cNvSpPr>
          <p:nvPr>
            <p:ph type="title"/>
            <p:custDataLst>
              <p:tags r:id="rId2"/>
            </p:custDataLst>
          </p:nvPr>
        </p:nvSpPr>
        <p:spPr>
          <a:xfrm>
            <a:off x="912812" y="590568"/>
            <a:ext cx="8072712" cy="1618489"/>
          </a:xfrm>
        </p:spPr>
        <p:txBody>
          <a:bodyPr anchor="b">
            <a:normAutofit/>
          </a:bodyPr>
          <a:lstStyle/>
          <a:p>
            <a:pPr eaLnBrk="1" hangingPunct="1"/>
            <a:r>
              <a:rPr lang="en-US" sz="5500" b="1" dirty="0">
                <a:ea typeface="Tahoma" pitchFamily="34" charset="0"/>
                <a:cs typeface="Tahoma" pitchFamily="34" charset="0"/>
              </a:rPr>
              <a:t>Business</a:t>
            </a:r>
            <a:r>
              <a:rPr lang="en-US" sz="5500" dirty="0">
                <a:ea typeface="Tahoma" pitchFamily="34" charset="0"/>
                <a:cs typeface="Tahoma" pitchFamily="34" charset="0"/>
              </a:rPr>
              <a:t> </a:t>
            </a:r>
            <a:r>
              <a:rPr lang="en-US" sz="5500" b="1" dirty="0">
                <a:ea typeface="Tahoma" pitchFamily="34" charset="0"/>
                <a:cs typeface="Tahoma" pitchFamily="34" charset="0"/>
              </a:rPr>
              <a:t>Integrity Standards </a:t>
            </a:r>
          </a:p>
        </p:txBody>
      </p:sp>
      <p:sp>
        <p:nvSpPr>
          <p:cNvPr id="95235" name="Rectangle 3"/>
          <p:cNvSpPr>
            <a:spLocks noGrp="1" noChangeArrowheads="1"/>
          </p:cNvSpPr>
          <p:nvPr>
            <p:ph idx="1"/>
            <p:custDataLst>
              <p:tags r:id="rId3"/>
            </p:custDataLst>
          </p:nvPr>
        </p:nvSpPr>
        <p:spPr>
          <a:xfrm>
            <a:off x="1065212" y="2438400"/>
            <a:ext cx="9220200" cy="3581400"/>
          </a:xfrm>
        </p:spPr>
        <p:txBody>
          <a:bodyPr anchor="ctr">
            <a:normAutofit/>
          </a:bodyPr>
          <a:lstStyle/>
          <a:p>
            <a:pPr eaLnBrk="1" hangingPunct="1"/>
            <a:r>
              <a:rPr lang="en-US" sz="2400" dirty="0">
                <a:ea typeface="Tahoma" pitchFamily="34" charset="0"/>
                <a:cs typeface="Tahoma" pitchFamily="34" charset="0"/>
              </a:rPr>
              <a:t>May not have any owners, officers or managers who have been convicted of or had a civil judgment entered against them in the last six years for any activity indicating a lack of business integrity</a:t>
            </a:r>
            <a:br>
              <a:rPr lang="en-US" sz="2400" dirty="0">
                <a:ea typeface="Tahoma" pitchFamily="34" charset="0"/>
                <a:cs typeface="Tahoma" pitchFamily="34" charset="0"/>
              </a:rPr>
            </a:br>
            <a:endParaRPr lang="en-US" sz="2400" dirty="0">
              <a:ea typeface="Tahoma" pitchFamily="34" charset="0"/>
              <a:cs typeface="Tahoma" pitchFamily="34" charset="0"/>
            </a:endParaRPr>
          </a:p>
          <a:p>
            <a:r>
              <a:rPr lang="en-US" sz="2400" dirty="0">
                <a:ea typeface="Tahoma" pitchFamily="34" charset="0"/>
                <a:cs typeface="Tahoma" pitchFamily="34" charset="0"/>
              </a:rPr>
              <a:t>Convictions or civil judgments include, but is not limited to: fraud, antitrust violations, embezzlement, theft, forgery, bribery, falsification or destruction of records, receiving stolen property, making false claims, or obstruction of justice</a:t>
            </a:r>
          </a:p>
        </p:txBody>
      </p:sp>
    </p:spTree>
    <p:custDataLst>
      <p:tags r:id="rId1"/>
    </p:custDataLst>
    <p:extLst>
      <p:ext uri="{BB962C8B-B14F-4D97-AF65-F5344CB8AC3E}">
        <p14:creationId xmlns:p14="http://schemas.microsoft.com/office/powerpoint/2010/main" val="1225574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618" name="Rectangle 4"/>
          <p:cNvSpPr>
            <a:spLocks noGrp="1" noChangeArrowheads="1"/>
          </p:cNvSpPr>
          <p:nvPr>
            <p:ph type="title"/>
            <p:custDataLst>
              <p:tags r:id="rId2"/>
            </p:custDataLst>
          </p:nvPr>
        </p:nvSpPr>
        <p:spPr>
          <a:xfrm>
            <a:off x="1284905" y="512910"/>
            <a:ext cx="8072712" cy="1618489"/>
          </a:xfrm>
        </p:spPr>
        <p:txBody>
          <a:bodyPr anchor="ctr">
            <a:normAutofit/>
          </a:bodyPr>
          <a:lstStyle/>
          <a:p>
            <a:pPr eaLnBrk="1" hangingPunct="1"/>
            <a:r>
              <a:rPr lang="en-US" sz="5500" b="1" dirty="0">
                <a:ea typeface="Tahoma" pitchFamily="34" charset="0"/>
                <a:cs typeface="Tahoma" pitchFamily="34" charset="0"/>
              </a:rPr>
              <a:t>Conflict of Interest</a:t>
            </a:r>
          </a:p>
        </p:txBody>
      </p:sp>
      <p:sp>
        <p:nvSpPr>
          <p:cNvPr id="111619" name="Rectangle 5"/>
          <p:cNvSpPr>
            <a:spLocks noGrp="1" noChangeArrowheads="1"/>
          </p:cNvSpPr>
          <p:nvPr>
            <p:ph idx="1"/>
            <p:custDataLst>
              <p:tags r:id="rId3"/>
            </p:custDataLst>
          </p:nvPr>
        </p:nvSpPr>
        <p:spPr>
          <a:xfrm>
            <a:off x="1284904" y="1981201"/>
            <a:ext cx="9357618" cy="4038600"/>
          </a:xfrm>
        </p:spPr>
        <p:txBody>
          <a:bodyPr anchor="t">
            <a:normAutofit fontScale="92500" lnSpcReduction="20000"/>
          </a:bodyPr>
          <a:lstStyle/>
          <a:p>
            <a:pPr eaLnBrk="1" hangingPunct="1"/>
            <a:r>
              <a:rPr lang="en-US" sz="2600" dirty="0">
                <a:ea typeface="Tahoma" pitchFamily="34" charset="0"/>
                <a:cs typeface="Tahoma" pitchFamily="34" charset="0"/>
              </a:rPr>
              <a:t>A vendor shall not have any owner(s), officer(s) or manager(s) who are employed, or who have a spouse, child, or parent employed by the State WIC Program or the Local WIC Program serving the county in which the vendor conducts business</a:t>
            </a:r>
          </a:p>
          <a:p>
            <a:pPr eaLnBrk="1" hangingPunct="1"/>
            <a:endParaRPr lang="en-US" sz="2600" dirty="0">
              <a:ea typeface="Tahoma" pitchFamily="34" charset="0"/>
              <a:cs typeface="Tahoma" pitchFamily="34" charset="0"/>
            </a:endParaRPr>
          </a:p>
          <a:p>
            <a:pPr eaLnBrk="1" hangingPunct="1"/>
            <a:r>
              <a:rPr lang="en-US" sz="2600" dirty="0">
                <a:ea typeface="Tahoma" pitchFamily="34" charset="0"/>
                <a:cs typeface="Tahoma" pitchFamily="34" charset="0"/>
              </a:rPr>
              <a:t>A vendor shall not have an employee who handles transactions of WIC food or cash-value benefits who is employed by or has a spouse, child or parent who is employed by the State WIC Program or Local WIC </a:t>
            </a:r>
          </a:p>
          <a:p>
            <a:pPr eaLnBrk="1" hangingPunct="1"/>
            <a:endParaRPr lang="en-US" sz="2600" dirty="0">
              <a:ea typeface="Tahoma" pitchFamily="34" charset="0"/>
              <a:cs typeface="Tahoma" pitchFamily="34" charset="0"/>
            </a:endParaRPr>
          </a:p>
          <a:p>
            <a:pPr eaLnBrk="1" hangingPunct="1"/>
            <a:r>
              <a:rPr lang="en-US" sz="2600" dirty="0">
                <a:ea typeface="Tahoma" pitchFamily="34" charset="0"/>
                <a:cs typeface="Tahoma" pitchFamily="34" charset="0"/>
              </a:rPr>
              <a:t>Ask your staff if they have a spouse, child or parent who works for the WIC program</a:t>
            </a:r>
          </a:p>
          <a:p>
            <a:pPr lvl="1"/>
            <a:r>
              <a:rPr lang="en-US" sz="2600" dirty="0">
                <a:ea typeface="Tahoma" pitchFamily="34" charset="0"/>
                <a:cs typeface="Tahoma" pitchFamily="34" charset="0"/>
              </a:rPr>
              <a:t>If they do, report it to your vendor contact at your Local WIC Agency</a:t>
            </a:r>
          </a:p>
          <a:p>
            <a:pPr lvl="1"/>
            <a:endParaRPr lang="en-US" sz="1500"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346054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Freeform: Shape 137">
            <a:extLst>
              <a:ext uri="{FF2B5EF4-FFF2-40B4-BE49-F238E27FC236}">
                <a16:creationId xmlns:a16="http://schemas.microsoft.com/office/drawing/2014/main" id="{7262C87B-205C-4719-AC60-AF13E94F1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4411" y="322626"/>
            <a:ext cx="5771057" cy="6212748"/>
          </a:xfrm>
          <a:custGeom>
            <a:avLst/>
            <a:gdLst>
              <a:gd name="connsiteX0" fmla="*/ 0 w 5772560"/>
              <a:gd name="connsiteY0" fmla="*/ 0 h 6212748"/>
              <a:gd name="connsiteX1" fmla="*/ 1448661 w 5772560"/>
              <a:gd name="connsiteY1" fmla="*/ 0 h 6212748"/>
              <a:gd name="connsiteX2" fmla="*/ 1940557 w 5772560"/>
              <a:gd name="connsiteY2" fmla="*/ 0 h 6212748"/>
              <a:gd name="connsiteX3" fmla="*/ 5772560 w 5772560"/>
              <a:gd name="connsiteY3" fmla="*/ 0 h 6212748"/>
              <a:gd name="connsiteX4" fmla="*/ 5772560 w 5772560"/>
              <a:gd name="connsiteY4" fmla="*/ 2864954 h 6212748"/>
              <a:gd name="connsiteX5" fmla="*/ 2329115 w 5772560"/>
              <a:gd name="connsiteY5" fmla="*/ 6212748 h 6212748"/>
              <a:gd name="connsiteX6" fmla="*/ 1940557 w 5772560"/>
              <a:gd name="connsiteY6" fmla="*/ 6212748 h 6212748"/>
              <a:gd name="connsiteX7" fmla="*/ 1448661 w 5772560"/>
              <a:gd name="connsiteY7" fmla="*/ 6212748 h 6212748"/>
              <a:gd name="connsiteX8" fmla="*/ 0 w 5772560"/>
              <a:gd name="connsiteY8" fmla="*/ 6212748 h 621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72560" h="6212748">
                <a:moveTo>
                  <a:pt x="0" y="0"/>
                </a:moveTo>
                <a:lnTo>
                  <a:pt x="1448661" y="0"/>
                </a:lnTo>
                <a:lnTo>
                  <a:pt x="1940557" y="0"/>
                </a:lnTo>
                <a:lnTo>
                  <a:pt x="5772560" y="0"/>
                </a:lnTo>
                <a:lnTo>
                  <a:pt x="5772560" y="2864954"/>
                </a:lnTo>
                <a:lnTo>
                  <a:pt x="2329115" y="6212748"/>
                </a:lnTo>
                <a:lnTo>
                  <a:pt x="1940557" y="6212748"/>
                </a:lnTo>
                <a:lnTo>
                  <a:pt x="1448661"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0" name="Right Triangle 139">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Rectangle 141">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258" name="Rectangle 5"/>
          <p:cNvSpPr>
            <a:spLocks noGrp="1" noChangeArrowheads="1"/>
          </p:cNvSpPr>
          <p:nvPr>
            <p:ph type="title"/>
            <p:custDataLst>
              <p:tags r:id="rId2"/>
            </p:custDataLst>
          </p:nvPr>
        </p:nvSpPr>
        <p:spPr>
          <a:xfrm>
            <a:off x="6475412" y="825890"/>
            <a:ext cx="4545541" cy="1642850"/>
          </a:xfrm>
        </p:spPr>
        <p:txBody>
          <a:bodyPr>
            <a:normAutofit/>
          </a:bodyPr>
          <a:lstStyle/>
          <a:p>
            <a:pPr eaLnBrk="1" hangingPunct="1"/>
            <a:r>
              <a:rPr lang="en-US" sz="5500" b="1" dirty="0">
                <a:ea typeface="Tahoma" pitchFamily="34" charset="0"/>
                <a:cs typeface="Tahoma" pitchFamily="34" charset="0"/>
              </a:rPr>
              <a:t>Violations and Sanctions</a:t>
            </a:r>
          </a:p>
        </p:txBody>
      </p:sp>
      <p:pic>
        <p:nvPicPr>
          <p:cNvPr id="4098" name="Picture 2" descr="S:\NSBranch\Resources\PHOTOS-CLIPART\Downloads\Tamara Lewis\Fotolia_37171221_Subscription_L.jpg"/>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1935296" y="1266742"/>
            <a:ext cx="2862376" cy="4304324"/>
          </a:xfrm>
          <a:prstGeom prst="rect">
            <a:avLst/>
          </a:prstGeom>
          <a:noFill/>
          <a:extLst>
            <a:ext uri="{909E8E84-426E-40DD-AFC4-6F175D3DCCD1}">
              <a14:hiddenFill xmlns:a14="http://schemas.microsoft.com/office/drawing/2010/main">
                <a:solidFill>
                  <a:srgbClr val="FFFFFF"/>
                </a:solidFill>
              </a14:hiddenFill>
            </a:ext>
          </a:extLst>
        </p:spPr>
      </p:pic>
      <p:sp>
        <p:nvSpPr>
          <p:cNvPr id="96259" name="Rectangle 6"/>
          <p:cNvSpPr>
            <a:spLocks noGrp="1" noChangeArrowheads="1"/>
          </p:cNvSpPr>
          <p:nvPr>
            <p:ph idx="1"/>
            <p:custDataLst>
              <p:tags r:id="rId3"/>
            </p:custDataLst>
          </p:nvPr>
        </p:nvSpPr>
        <p:spPr>
          <a:xfrm>
            <a:off x="6475412" y="2728603"/>
            <a:ext cx="4698795" cy="3360754"/>
          </a:xfrm>
        </p:spPr>
        <p:txBody>
          <a:bodyPr anchor="t">
            <a:normAutofit fontScale="92500" lnSpcReduction="20000"/>
          </a:bodyPr>
          <a:lstStyle/>
          <a:p>
            <a:pPr eaLnBrk="1" hangingPunct="1"/>
            <a:r>
              <a:rPr lang="en-US" sz="2600" dirty="0">
                <a:ea typeface="Tahoma" pitchFamily="34" charset="0"/>
                <a:cs typeface="Tahoma" pitchFamily="34" charset="0"/>
              </a:rPr>
              <a:t>A violation is an infraction of WIC Program regulations or other requirements</a:t>
            </a:r>
          </a:p>
          <a:p>
            <a:pPr eaLnBrk="1" hangingPunct="1"/>
            <a:r>
              <a:rPr lang="en-US" sz="2600" dirty="0">
                <a:ea typeface="Tahoma" pitchFamily="34" charset="0"/>
                <a:cs typeface="Tahoma" pitchFamily="34" charset="0"/>
              </a:rPr>
              <a:t>A sanction is an administrative action taken as a result of a pattern of violations and may include:</a:t>
            </a:r>
          </a:p>
          <a:p>
            <a:pPr lvl="1">
              <a:buFont typeface="Wingdings" panose="05000000000000000000" pitchFamily="2" charset="2"/>
              <a:buChar char="ü"/>
            </a:pPr>
            <a:r>
              <a:rPr lang="en-US" sz="2600" dirty="0">
                <a:ea typeface="Tahoma" pitchFamily="34" charset="0"/>
                <a:cs typeface="Tahoma" pitchFamily="34" charset="0"/>
              </a:rPr>
              <a:t>Disqualification or civil money penalty in lieu of disqualification</a:t>
            </a:r>
            <a:br>
              <a:rPr lang="en-US" sz="2600" dirty="0">
                <a:ea typeface="Tahoma" pitchFamily="34" charset="0"/>
                <a:cs typeface="Tahoma" pitchFamily="34" charset="0"/>
              </a:rPr>
            </a:br>
            <a:endParaRPr lang="en-US" sz="2600" dirty="0">
              <a:ea typeface="Tahoma" pitchFamily="34" charset="0"/>
              <a:cs typeface="Tahoma" pitchFamily="34" charset="0"/>
            </a:endParaRPr>
          </a:p>
          <a:p>
            <a:pPr eaLnBrk="1" hangingPunct="1"/>
            <a:endParaRPr lang="en-US" sz="1400" u="none" dirty="0">
              <a:latin typeface="Constantia" panose="02030602050306030303" pitchFamily="18" charset="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21600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ight Triangle 75">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77">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Rectangle 3"/>
          <p:cNvSpPr>
            <a:spLocks noGrp="1" noChangeArrowheads="1"/>
          </p:cNvSpPr>
          <p:nvPr>
            <p:ph type="title"/>
            <p:custDataLst>
              <p:tags r:id="rId2"/>
            </p:custDataLst>
          </p:nvPr>
        </p:nvSpPr>
        <p:spPr>
          <a:xfrm>
            <a:off x="1370012" y="701725"/>
            <a:ext cx="8072712" cy="1618489"/>
          </a:xfrm>
        </p:spPr>
        <p:txBody>
          <a:bodyPr anchor="ctr">
            <a:normAutofit/>
          </a:bodyPr>
          <a:lstStyle/>
          <a:p>
            <a:pPr eaLnBrk="1" hangingPunct="1"/>
            <a:r>
              <a:rPr lang="en-US" sz="5500" b="1" dirty="0">
                <a:ea typeface="Tahoma" pitchFamily="34" charset="0"/>
                <a:cs typeface="Tahoma" pitchFamily="34" charset="0"/>
              </a:rPr>
              <a:t>Violations</a:t>
            </a:r>
          </a:p>
        </p:txBody>
      </p:sp>
      <p:sp>
        <p:nvSpPr>
          <p:cNvPr id="147460" name="Rectangle 4"/>
          <p:cNvSpPr>
            <a:spLocks noGrp="1" noChangeArrowheads="1"/>
          </p:cNvSpPr>
          <p:nvPr>
            <p:ph idx="1"/>
            <p:custDataLst>
              <p:tags r:id="rId3"/>
            </p:custDataLst>
          </p:nvPr>
        </p:nvSpPr>
        <p:spPr>
          <a:xfrm>
            <a:off x="1370012" y="2398664"/>
            <a:ext cx="8072712" cy="2800395"/>
          </a:xfrm>
        </p:spPr>
        <p:txBody>
          <a:bodyPr anchor="t">
            <a:normAutofit/>
          </a:bodyPr>
          <a:lstStyle/>
          <a:p>
            <a:pPr eaLnBrk="1" hangingPunct="1">
              <a:defRPr/>
            </a:pPr>
            <a:endParaRPr lang="en-US" sz="2400" dirty="0">
              <a:ea typeface="Tahoma" pitchFamily="34" charset="0"/>
              <a:cs typeface="Tahoma" pitchFamily="34" charset="0"/>
            </a:endParaRPr>
          </a:p>
          <a:p>
            <a:pPr marL="617206" indent="-571500">
              <a:defRPr/>
            </a:pPr>
            <a:r>
              <a:rPr lang="en-US" sz="2400" dirty="0">
                <a:ea typeface="Tahoma" pitchFamily="34" charset="0"/>
                <a:cs typeface="Tahoma" pitchFamily="34" charset="0"/>
              </a:rPr>
              <a:t>Any intentional or unintentional action of a vendor’s owners, officers, managers, agents or employees, </a:t>
            </a:r>
            <a:r>
              <a:rPr lang="en-US" sz="2400" b="1" dirty="0">
                <a:ea typeface="Tahoma" pitchFamily="34" charset="0"/>
                <a:cs typeface="Tahoma" pitchFamily="34" charset="0"/>
              </a:rPr>
              <a:t>with or without knowledge of management,</a:t>
            </a:r>
            <a:r>
              <a:rPr lang="en-US" sz="2400" dirty="0">
                <a:ea typeface="Tahoma" pitchFamily="34" charset="0"/>
                <a:cs typeface="Tahoma" pitchFamily="34" charset="0"/>
              </a:rPr>
              <a:t> that violates the WIC Vendor Agreement or federal or state statutes, regulations, policies or procedures governing the Program</a:t>
            </a:r>
          </a:p>
          <a:p>
            <a:pPr eaLnBrk="1" hangingPunct="1">
              <a:defRPr/>
            </a:pPr>
            <a:endParaRPr lang="en-US" sz="2400" dirty="0">
              <a:ea typeface="Tahoma" pitchFamily="34" charset="0"/>
              <a:cs typeface="Tahoma" pitchFamily="34" charset="0"/>
            </a:endParaRPr>
          </a:p>
        </p:txBody>
      </p:sp>
      <p:sp>
        <p:nvSpPr>
          <p:cNvPr id="2" name="Date Placeholder 1"/>
          <p:cNvSpPr>
            <a:spLocks noGrp="1"/>
          </p:cNvSpPr>
          <p:nvPr>
            <p:ph type="dt" sz="half" idx="10"/>
            <p:custDataLst>
              <p:tags r:id="rId4"/>
            </p:custDataLst>
          </p:nvPr>
        </p:nvSpPr>
        <p:spPr>
          <a:xfrm>
            <a:off x="9035968" y="5769864"/>
            <a:ext cx="2314874" cy="365125"/>
          </a:xfrm>
        </p:spPr>
        <p:txBody>
          <a:bodyPr>
            <a:normAutofit/>
          </a:bodyPr>
          <a:lstStyle/>
          <a:p>
            <a:pPr algn="r">
              <a:spcAft>
                <a:spcPts val="600"/>
              </a:spcAft>
            </a:pPr>
            <a:r>
              <a:rPr lang="en-US" sz="1100">
                <a:solidFill>
                  <a:srgbClr val="FFFFFF"/>
                </a:solidFill>
              </a:rPr>
              <a:t> </a:t>
            </a:r>
          </a:p>
        </p:txBody>
      </p:sp>
    </p:spTree>
    <p:custDataLst>
      <p:tags r:id="rId1"/>
    </p:custDataLst>
    <p:extLst>
      <p:ext uri="{BB962C8B-B14F-4D97-AF65-F5344CB8AC3E}">
        <p14:creationId xmlns:p14="http://schemas.microsoft.com/office/powerpoint/2010/main" val="2101293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282" name="Rectangle 2"/>
          <p:cNvSpPr>
            <a:spLocks noGrp="1" noChangeArrowheads="1"/>
          </p:cNvSpPr>
          <p:nvPr>
            <p:ph type="title"/>
            <p:custDataLst>
              <p:tags r:id="rId2"/>
            </p:custDataLst>
          </p:nvPr>
        </p:nvSpPr>
        <p:spPr>
          <a:xfrm>
            <a:off x="1284905" y="733998"/>
            <a:ext cx="8072712" cy="1618489"/>
          </a:xfrm>
        </p:spPr>
        <p:txBody>
          <a:bodyPr anchor="ctr">
            <a:normAutofit/>
          </a:bodyPr>
          <a:lstStyle/>
          <a:p>
            <a:pPr eaLnBrk="1" hangingPunct="1"/>
            <a:r>
              <a:rPr lang="en-US" sz="5500" b="1" dirty="0">
                <a:ea typeface="Tahoma" pitchFamily="34" charset="0"/>
                <a:cs typeface="Tahoma" pitchFamily="34" charset="0"/>
              </a:rPr>
              <a:t>Types of Violations</a:t>
            </a:r>
          </a:p>
        </p:txBody>
      </p:sp>
      <p:sp>
        <p:nvSpPr>
          <p:cNvPr id="97283" name="Rectangle 3"/>
          <p:cNvSpPr>
            <a:spLocks noGrp="1" noChangeArrowheads="1"/>
          </p:cNvSpPr>
          <p:nvPr>
            <p:ph idx="1"/>
            <p:custDataLst>
              <p:tags r:id="rId3"/>
            </p:custDataLst>
          </p:nvPr>
        </p:nvSpPr>
        <p:spPr>
          <a:xfrm>
            <a:off x="1284904" y="2463211"/>
            <a:ext cx="8848107" cy="3306654"/>
          </a:xfrm>
        </p:spPr>
        <p:txBody>
          <a:bodyPr anchor="t">
            <a:normAutofit/>
          </a:bodyPr>
          <a:lstStyle/>
          <a:p>
            <a:r>
              <a:rPr lang="en-US" sz="2400" dirty="0">
                <a:ea typeface="Tahoma" pitchFamily="34" charset="0"/>
                <a:cs typeface="Tahoma" pitchFamily="34" charset="0"/>
              </a:rPr>
              <a:t>Federal violations for which vendors are subject to disqualification </a:t>
            </a:r>
          </a:p>
          <a:p>
            <a:pPr lvl="1">
              <a:buFont typeface="Wingdings" panose="05000000000000000000" pitchFamily="2" charset="2"/>
              <a:buChar char="ü"/>
            </a:pPr>
            <a:r>
              <a:rPr lang="en-US" sz="2400" dirty="0">
                <a:ea typeface="Tahoma" pitchFamily="34" charset="0"/>
                <a:cs typeface="Tahoma" pitchFamily="34" charset="0"/>
              </a:rPr>
              <a:t>Federal violations carry longest disqualification periods</a:t>
            </a:r>
          </a:p>
          <a:p>
            <a:pPr lvl="1" eaLnBrk="1" hangingPunct="1">
              <a:buFont typeface="Wingdings" panose="05000000000000000000" pitchFamily="2" charset="2"/>
              <a:buChar char="ü"/>
            </a:pPr>
            <a:r>
              <a:rPr lang="en-US" sz="2400" dirty="0">
                <a:ea typeface="Tahoma" pitchFamily="34" charset="0"/>
                <a:cs typeface="Tahoma" pitchFamily="34" charset="0"/>
              </a:rPr>
              <a:t>Found through compliance buys and inventory audits</a:t>
            </a:r>
          </a:p>
          <a:p>
            <a:r>
              <a:rPr lang="en-US" sz="2400" dirty="0">
                <a:ea typeface="Tahoma" pitchFamily="34" charset="0"/>
                <a:cs typeface="Tahoma" pitchFamily="34" charset="0"/>
              </a:rPr>
              <a:t>State violations for which vendors are subject to disqualification</a:t>
            </a:r>
          </a:p>
          <a:p>
            <a:pPr lvl="1">
              <a:buFont typeface="Wingdings" panose="05000000000000000000" pitchFamily="2" charset="2"/>
              <a:buChar char="ü"/>
            </a:pPr>
            <a:r>
              <a:rPr lang="en-US" sz="2400" dirty="0">
                <a:ea typeface="Tahoma" pitchFamily="34" charset="0"/>
                <a:cs typeface="Tahoma" pitchFamily="34" charset="0"/>
              </a:rPr>
              <a:t>Usually found during compliance buys and Local WIC Agency monitoring</a:t>
            </a:r>
          </a:p>
        </p:txBody>
      </p:sp>
    </p:spTree>
    <p:custDataLst>
      <p:tags r:id="rId1"/>
    </p:custDataLst>
    <p:extLst>
      <p:ext uri="{BB962C8B-B14F-4D97-AF65-F5344CB8AC3E}">
        <p14:creationId xmlns:p14="http://schemas.microsoft.com/office/powerpoint/2010/main" val="3746639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8F57314C-6BFE-44B0-AE80-9AFB890A28B2}"/>
              </a:ext>
            </a:extLst>
          </p:cNvPr>
          <p:cNvSpPr>
            <a:spLocks noGrp="1"/>
          </p:cNvSpPr>
          <p:nvPr>
            <p:ph type="title"/>
            <p:custDataLst>
              <p:tags r:id="rId2"/>
            </p:custDataLst>
          </p:nvPr>
        </p:nvSpPr>
        <p:spPr>
          <a:xfrm>
            <a:off x="1284905" y="596496"/>
            <a:ext cx="9152907" cy="1618489"/>
          </a:xfrm>
        </p:spPr>
        <p:txBody>
          <a:bodyPr anchor="ctr">
            <a:normAutofit/>
          </a:bodyPr>
          <a:lstStyle/>
          <a:p>
            <a:r>
              <a:rPr lang="en-US" sz="5500" b="1" dirty="0"/>
              <a:t>Vendor Violations and Sanctions</a:t>
            </a:r>
          </a:p>
        </p:txBody>
      </p:sp>
      <p:sp>
        <p:nvSpPr>
          <p:cNvPr id="2" name="Content Placeholder 1">
            <a:extLst>
              <a:ext uri="{FF2B5EF4-FFF2-40B4-BE49-F238E27FC236}">
                <a16:creationId xmlns:a16="http://schemas.microsoft.com/office/drawing/2014/main" id="{4B27686D-6535-4903-AE5D-F1B7E2C66A4D}"/>
              </a:ext>
            </a:extLst>
          </p:cNvPr>
          <p:cNvSpPr>
            <a:spLocks noGrp="1"/>
          </p:cNvSpPr>
          <p:nvPr>
            <p:ph idx="1"/>
            <p:custDataLst>
              <p:tags r:id="rId3"/>
            </p:custDataLst>
          </p:nvPr>
        </p:nvSpPr>
        <p:spPr>
          <a:xfrm>
            <a:off x="1284905" y="2224545"/>
            <a:ext cx="9762507" cy="3581400"/>
          </a:xfrm>
        </p:spPr>
        <p:txBody>
          <a:bodyPr anchor="t">
            <a:normAutofit fontScale="92500" lnSpcReduction="10000"/>
          </a:bodyPr>
          <a:lstStyle/>
          <a:p>
            <a:r>
              <a:rPr lang="en-US" sz="2600" dirty="0"/>
              <a:t>10A NCAC 43D.0710 states a vendor shall be disqualified from the WIC Program for:</a:t>
            </a:r>
          </a:p>
          <a:p>
            <a:pPr>
              <a:buFont typeface="Arial" panose="020B0604020202020204" pitchFamily="34" charset="0"/>
              <a:buChar char="•"/>
            </a:pPr>
            <a:endParaRPr lang="en-US" sz="2600" dirty="0"/>
          </a:p>
          <a:p>
            <a:pPr marL="914126" lvl="1" indent="-452302"/>
            <a:r>
              <a:rPr lang="en-US" sz="2600" dirty="0"/>
              <a:t>One year for three occurrences within a 12-month period of failure to properly transact WIC food benefits by manually entering the EBT card number or entering the PIN into the POS instead of the WIC customer, scanning the UPC or PLU codes from UPC codebooks or reference sheets when completing a WIC customer’s EBT transaction, not entering the correct quantity and item price, or not providing the WIC customer with a receipt that shows the items purchased and the customer’s remaining food benefit balance.</a:t>
            </a:r>
          </a:p>
          <a:p>
            <a:pPr lvl="1"/>
            <a:endParaRPr lang="en-US" sz="1700" dirty="0"/>
          </a:p>
        </p:txBody>
      </p:sp>
    </p:spTree>
    <p:custDataLst>
      <p:tags r:id="rId1"/>
    </p:custDataLst>
    <p:extLst>
      <p:ext uri="{BB962C8B-B14F-4D97-AF65-F5344CB8AC3E}">
        <p14:creationId xmlns:p14="http://schemas.microsoft.com/office/powerpoint/2010/main" val="38453738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8F57314C-6BFE-44B0-AE80-9AFB890A28B2}"/>
              </a:ext>
            </a:extLst>
          </p:cNvPr>
          <p:cNvSpPr>
            <a:spLocks noGrp="1"/>
          </p:cNvSpPr>
          <p:nvPr>
            <p:ph type="title"/>
            <p:custDataLst>
              <p:tags r:id="rId2"/>
            </p:custDataLst>
          </p:nvPr>
        </p:nvSpPr>
        <p:spPr>
          <a:xfrm>
            <a:off x="1284905" y="733998"/>
            <a:ext cx="10143507" cy="1618489"/>
          </a:xfrm>
        </p:spPr>
        <p:txBody>
          <a:bodyPr anchor="ctr">
            <a:normAutofit/>
          </a:bodyPr>
          <a:lstStyle/>
          <a:p>
            <a:r>
              <a:rPr lang="en-US" sz="5500" b="1" dirty="0"/>
              <a:t>Vendor Violations and Sanctions continued</a:t>
            </a:r>
          </a:p>
        </p:txBody>
      </p:sp>
      <p:sp>
        <p:nvSpPr>
          <p:cNvPr id="2" name="Content Placeholder 1">
            <a:extLst>
              <a:ext uri="{FF2B5EF4-FFF2-40B4-BE49-F238E27FC236}">
                <a16:creationId xmlns:a16="http://schemas.microsoft.com/office/drawing/2014/main" id="{4B27686D-6535-4903-AE5D-F1B7E2C66A4D}"/>
              </a:ext>
            </a:extLst>
          </p:cNvPr>
          <p:cNvSpPr>
            <a:spLocks noGrp="1"/>
          </p:cNvSpPr>
          <p:nvPr>
            <p:ph idx="1"/>
            <p:custDataLst>
              <p:tags r:id="rId3"/>
            </p:custDataLst>
          </p:nvPr>
        </p:nvSpPr>
        <p:spPr>
          <a:xfrm>
            <a:off x="1284905" y="2590800"/>
            <a:ext cx="9000507" cy="3511687"/>
          </a:xfrm>
        </p:spPr>
        <p:txBody>
          <a:bodyPr anchor="t">
            <a:normAutofit fontScale="92500" lnSpcReduction="10000"/>
          </a:bodyPr>
          <a:lstStyle/>
          <a:p>
            <a:pPr marL="0" indent="0">
              <a:buNone/>
            </a:pPr>
            <a:r>
              <a:rPr lang="en-US" sz="2800" b="1" dirty="0"/>
              <a:t>As a Reminder:</a:t>
            </a:r>
          </a:p>
          <a:p>
            <a:r>
              <a:rPr lang="en-US" sz="2800" dirty="0"/>
              <a:t>10A NCAC 43D.0708 (20)(j) states that the vendor must:</a:t>
            </a:r>
          </a:p>
          <a:p>
            <a:pPr marL="635420" lvl="1" indent="-342900"/>
            <a:r>
              <a:rPr lang="en-US" sz="2800" dirty="0"/>
              <a:t>Scan or manually enter Universal Product Codes (UPC) only from approved supplemental foods being purchased by the WIC customer in the types, sizes, and quantities available on the WIC customer's EBT account. The vendor shall not scan codes from UPC codebooks or reference sheets;</a:t>
            </a:r>
          </a:p>
          <a:p>
            <a:r>
              <a:rPr lang="en-US" sz="2800" dirty="0"/>
              <a:t>This requirement is also listed in the current Terms of Vendor Agreement.</a:t>
            </a:r>
          </a:p>
          <a:p>
            <a:pPr lvl="1"/>
            <a:endParaRPr lang="en-US" sz="2000" dirty="0"/>
          </a:p>
        </p:txBody>
      </p:sp>
    </p:spTree>
    <p:custDataLst>
      <p:tags r:id="rId1"/>
    </p:custDataLst>
    <p:extLst>
      <p:ext uri="{BB962C8B-B14F-4D97-AF65-F5344CB8AC3E}">
        <p14:creationId xmlns:p14="http://schemas.microsoft.com/office/powerpoint/2010/main" val="5338910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8365D56A-659A-48BF-9011-A7CE0309EC3D}"/>
              </a:ext>
            </a:extLst>
          </p:cNvPr>
          <p:cNvSpPr>
            <a:spLocks noGrp="1"/>
          </p:cNvSpPr>
          <p:nvPr>
            <p:ph type="title"/>
            <p:custDataLst>
              <p:tags r:id="rId2"/>
            </p:custDataLst>
          </p:nvPr>
        </p:nvSpPr>
        <p:spPr>
          <a:xfrm>
            <a:off x="1284905" y="712483"/>
            <a:ext cx="9152907" cy="1618489"/>
          </a:xfrm>
        </p:spPr>
        <p:txBody>
          <a:bodyPr anchor="ctr">
            <a:normAutofit/>
          </a:bodyPr>
          <a:lstStyle/>
          <a:p>
            <a:r>
              <a:rPr lang="en-US" sz="5500" b="1" dirty="0"/>
              <a:t>Vendor Violations and Sanctions </a:t>
            </a:r>
            <a:r>
              <a:rPr lang="en-US" sz="5500" b="1" cap="none" dirty="0"/>
              <a:t>continued</a:t>
            </a:r>
          </a:p>
        </p:txBody>
      </p:sp>
      <p:sp>
        <p:nvSpPr>
          <p:cNvPr id="2" name="Content Placeholder 1">
            <a:extLst>
              <a:ext uri="{FF2B5EF4-FFF2-40B4-BE49-F238E27FC236}">
                <a16:creationId xmlns:a16="http://schemas.microsoft.com/office/drawing/2014/main" id="{2A4C07CA-23D5-4E1C-A31F-7E68EAE9594D}"/>
              </a:ext>
            </a:extLst>
          </p:cNvPr>
          <p:cNvSpPr>
            <a:spLocks noGrp="1"/>
          </p:cNvSpPr>
          <p:nvPr>
            <p:ph idx="1"/>
            <p:custDataLst>
              <p:tags r:id="rId3"/>
            </p:custDataLst>
          </p:nvPr>
        </p:nvSpPr>
        <p:spPr>
          <a:xfrm>
            <a:off x="1293178" y="2630498"/>
            <a:ext cx="9000507" cy="3261688"/>
          </a:xfrm>
        </p:spPr>
        <p:txBody>
          <a:bodyPr anchor="t">
            <a:normAutofit/>
          </a:bodyPr>
          <a:lstStyle/>
          <a:p>
            <a:r>
              <a:rPr lang="en-US" sz="2400" dirty="0"/>
              <a:t>180 days for three occurrences within a 12-month period of failure to make EBT point of sale equipment accessible to WIC customers to ensure that EBT transactions are completed in accordance with 10A NCAC 43D .0708(20).</a:t>
            </a:r>
          </a:p>
          <a:p>
            <a:r>
              <a:rPr lang="en-US" sz="2400" dirty="0"/>
              <a:t>90 days for three occurrences within a 12-month period of failure to comply with minimum lane coverage criteria required by 7 CFR 246.12(z)(2) and 10A NCAC 43D .0708(20)(c).</a:t>
            </a:r>
          </a:p>
          <a:p>
            <a:pPr marL="45706" indent="0">
              <a:buNone/>
            </a:pPr>
            <a:endParaRPr lang="en-US" sz="2200" dirty="0"/>
          </a:p>
        </p:txBody>
      </p:sp>
    </p:spTree>
    <p:custDataLst>
      <p:tags r:id="rId1"/>
    </p:custDataLst>
    <p:extLst>
      <p:ext uri="{BB962C8B-B14F-4D97-AF65-F5344CB8AC3E}">
        <p14:creationId xmlns:p14="http://schemas.microsoft.com/office/powerpoint/2010/main" val="23135564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1284905" y="1050595"/>
            <a:ext cx="8072712" cy="1618489"/>
          </a:xfrm>
        </p:spPr>
        <p:txBody>
          <a:bodyPr anchor="ctr">
            <a:normAutofit/>
          </a:bodyPr>
          <a:lstStyle/>
          <a:p>
            <a:r>
              <a:rPr lang="en-US" sz="6600" b="1">
                <a:ea typeface="Tahoma" pitchFamily="34" charset="0"/>
                <a:cs typeface="Tahoma" pitchFamily="34" charset="0"/>
              </a:rPr>
              <a:t>Annual Vendor Training</a:t>
            </a:r>
          </a:p>
        </p:txBody>
      </p:sp>
      <p:sp>
        <p:nvSpPr>
          <p:cNvPr id="4" name="Content Placeholder 3"/>
          <p:cNvSpPr>
            <a:spLocks noGrp="1"/>
          </p:cNvSpPr>
          <p:nvPr>
            <p:ph idx="1"/>
            <p:custDataLst>
              <p:tags r:id="rId3"/>
            </p:custDataLst>
          </p:nvPr>
        </p:nvSpPr>
        <p:spPr>
          <a:xfrm>
            <a:off x="1284905" y="2969469"/>
            <a:ext cx="8072712" cy="2800395"/>
          </a:xfrm>
        </p:spPr>
        <p:txBody>
          <a:bodyPr anchor="t">
            <a:normAutofit/>
          </a:bodyPr>
          <a:lstStyle/>
          <a:p>
            <a:r>
              <a:rPr lang="en-US" sz="2400">
                <a:ea typeface="Tahoma" pitchFamily="34" charset="0"/>
                <a:cs typeface="Tahoma" pitchFamily="34" charset="0"/>
              </a:rPr>
              <a:t>Vendors, their store manager or other authorized store representative are required to attend annual vendor training</a:t>
            </a:r>
          </a:p>
          <a:p>
            <a:pPr marL="0" indent="0">
              <a:buNone/>
            </a:pPr>
            <a:endParaRPr lang="en-US" sz="2400">
              <a:ea typeface="Tahoma" pitchFamily="34" charset="0"/>
              <a:cs typeface="Tahoma" pitchFamily="34" charset="0"/>
            </a:endParaRPr>
          </a:p>
          <a:p>
            <a:r>
              <a:rPr lang="en-US" sz="2400">
                <a:ea typeface="Tahoma" pitchFamily="34" charset="0"/>
                <a:cs typeface="Tahoma" pitchFamily="34" charset="0"/>
              </a:rPr>
              <a:t>Failure to attend annual training by September 30</a:t>
            </a:r>
            <a:r>
              <a:rPr lang="en-US" sz="2400" baseline="30000">
                <a:ea typeface="Tahoma" pitchFamily="34" charset="0"/>
                <a:cs typeface="Tahoma" pitchFamily="34" charset="0"/>
              </a:rPr>
              <a:t>th</a:t>
            </a:r>
            <a:r>
              <a:rPr lang="en-US" sz="2400">
                <a:ea typeface="Tahoma" pitchFamily="34" charset="0"/>
                <a:cs typeface="Tahoma" pitchFamily="34" charset="0"/>
              </a:rPr>
              <a:t> of each year will result in termination of the WIC Vendor Agreement</a:t>
            </a:r>
          </a:p>
        </p:txBody>
      </p:sp>
    </p:spTree>
    <p:custDataLst>
      <p:tags r:id="rId1"/>
    </p:custDataLst>
    <p:extLst>
      <p:ext uri="{BB962C8B-B14F-4D97-AF65-F5344CB8AC3E}">
        <p14:creationId xmlns:p14="http://schemas.microsoft.com/office/powerpoint/2010/main" val="1905793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306" name="Rectangle 2"/>
          <p:cNvSpPr>
            <a:spLocks noGrp="1" noChangeArrowheads="1"/>
          </p:cNvSpPr>
          <p:nvPr>
            <p:ph type="title"/>
            <p:custDataLst>
              <p:tags r:id="rId2"/>
            </p:custDataLst>
          </p:nvPr>
        </p:nvSpPr>
        <p:spPr>
          <a:xfrm>
            <a:off x="1284905" y="513806"/>
            <a:ext cx="8072712" cy="1618489"/>
          </a:xfrm>
        </p:spPr>
        <p:txBody>
          <a:bodyPr anchor="ctr">
            <a:normAutofit/>
          </a:bodyPr>
          <a:lstStyle/>
          <a:p>
            <a:pPr eaLnBrk="1" hangingPunct="1"/>
            <a:r>
              <a:rPr lang="en-US" sz="5500" b="1" dirty="0">
                <a:ea typeface="Tahoma" pitchFamily="34" charset="0"/>
                <a:cs typeface="Tahoma" pitchFamily="34" charset="0"/>
              </a:rPr>
              <a:t>Pattern of Occurrences</a:t>
            </a:r>
          </a:p>
        </p:txBody>
      </p:sp>
      <p:sp>
        <p:nvSpPr>
          <p:cNvPr id="98307" name="Rectangle 3"/>
          <p:cNvSpPr>
            <a:spLocks noGrp="1" noChangeArrowheads="1"/>
          </p:cNvSpPr>
          <p:nvPr>
            <p:ph idx="1"/>
            <p:custDataLst>
              <p:tags r:id="rId3"/>
            </p:custDataLst>
          </p:nvPr>
        </p:nvSpPr>
        <p:spPr>
          <a:xfrm>
            <a:off x="1284905" y="2241764"/>
            <a:ext cx="9152907" cy="3370859"/>
          </a:xfrm>
        </p:spPr>
        <p:txBody>
          <a:bodyPr anchor="t">
            <a:normAutofit/>
          </a:bodyPr>
          <a:lstStyle/>
          <a:p>
            <a:pPr>
              <a:spcBef>
                <a:spcPct val="50000"/>
              </a:spcBef>
            </a:pPr>
            <a:r>
              <a:rPr lang="en-US" sz="2800" dirty="0">
                <a:ea typeface="Tahoma" pitchFamily="34" charset="0"/>
                <a:cs typeface="Tahoma" pitchFamily="34" charset="0"/>
              </a:rPr>
              <a:t>The nature of the violation and the number of violations determine the sanction imposed</a:t>
            </a:r>
          </a:p>
          <a:p>
            <a:pPr>
              <a:spcBef>
                <a:spcPct val="50000"/>
              </a:spcBef>
            </a:pPr>
            <a:r>
              <a:rPr lang="en-US" sz="2800" dirty="0">
                <a:ea typeface="Tahoma" pitchFamily="34" charset="0"/>
                <a:cs typeface="Tahoma" pitchFamily="34" charset="0"/>
              </a:rPr>
              <a:t>A pattern of occurrences for the same violation can result in disqualification</a:t>
            </a:r>
          </a:p>
          <a:p>
            <a:pPr>
              <a:spcBef>
                <a:spcPct val="50000"/>
              </a:spcBef>
            </a:pPr>
            <a:r>
              <a:rPr lang="en-US" sz="2800" dirty="0">
                <a:ea typeface="Tahoma" pitchFamily="34" charset="0"/>
                <a:cs typeface="Tahoma" pitchFamily="34" charset="0"/>
              </a:rPr>
              <a:t>The number of occurrences needed to establish a pattern depends on the violation</a:t>
            </a:r>
          </a:p>
          <a:p>
            <a:pPr marL="82296" indent="0">
              <a:buNone/>
            </a:pPr>
            <a:endParaRPr lang="en-US" sz="2400" dirty="0">
              <a:ea typeface="Tahoma" pitchFamily="34" charset="0"/>
              <a:cs typeface="Tahoma" pitchFamily="34" charset="0"/>
            </a:endParaRPr>
          </a:p>
          <a:p>
            <a:pPr marL="82296" indent="0">
              <a:buNone/>
            </a:pPr>
            <a:endParaRPr lang="en-US" sz="2400"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3678351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1284904" y="587012"/>
            <a:ext cx="9914907" cy="1618489"/>
          </a:xfrm>
        </p:spPr>
        <p:txBody>
          <a:bodyPr anchor="ctr">
            <a:normAutofit/>
          </a:bodyPr>
          <a:lstStyle/>
          <a:p>
            <a:r>
              <a:rPr lang="en-US" sz="5500" b="1" dirty="0">
                <a:ea typeface="Tahoma" pitchFamily="34" charset="0"/>
                <a:cs typeface="Tahoma" pitchFamily="34" charset="0"/>
              </a:rPr>
              <a:t>Examples of Patterns of Violations</a:t>
            </a:r>
          </a:p>
        </p:txBody>
      </p:sp>
      <p:sp>
        <p:nvSpPr>
          <p:cNvPr id="4" name="Content Placeholder 3"/>
          <p:cNvSpPr>
            <a:spLocks noGrp="1"/>
          </p:cNvSpPr>
          <p:nvPr>
            <p:ph idx="1"/>
            <p:custDataLst>
              <p:tags r:id="rId3"/>
            </p:custDataLst>
          </p:nvPr>
        </p:nvSpPr>
        <p:spPr>
          <a:xfrm>
            <a:off x="1284904" y="2241764"/>
            <a:ext cx="9305308" cy="3854237"/>
          </a:xfrm>
        </p:spPr>
        <p:txBody>
          <a:bodyPr anchor="t">
            <a:normAutofit fontScale="92500" lnSpcReduction="10000"/>
          </a:bodyPr>
          <a:lstStyle/>
          <a:p>
            <a:r>
              <a:rPr lang="en-US" sz="2400" dirty="0">
                <a:ea typeface="Tahoma" pitchFamily="34" charset="0"/>
                <a:cs typeface="Tahoma" pitchFamily="34" charset="0"/>
              </a:rPr>
              <a:t>Three occurrences within a 12-month period of failure to stock required minimum inventory</a:t>
            </a:r>
          </a:p>
          <a:p>
            <a:endParaRPr lang="en-US" sz="2400" dirty="0">
              <a:ea typeface="Tahoma" pitchFamily="34" charset="0"/>
              <a:cs typeface="Tahoma" pitchFamily="34" charset="0"/>
            </a:endParaRPr>
          </a:p>
          <a:p>
            <a:r>
              <a:rPr lang="en-US" sz="2400" dirty="0">
                <a:ea typeface="Tahoma" pitchFamily="34" charset="0"/>
                <a:cs typeface="Tahoma" pitchFamily="34" charset="0"/>
              </a:rPr>
              <a:t>Two occurrences of vendor overcharging within a  12-month period</a:t>
            </a:r>
          </a:p>
          <a:p>
            <a:pPr marL="0" indent="0">
              <a:buNone/>
            </a:pPr>
            <a:endParaRPr lang="en-US" sz="2400" dirty="0">
              <a:ea typeface="Tahoma" pitchFamily="34" charset="0"/>
              <a:cs typeface="Tahoma" pitchFamily="34" charset="0"/>
            </a:endParaRPr>
          </a:p>
          <a:p>
            <a:r>
              <a:rPr lang="en-US" sz="2400" dirty="0">
                <a:ea typeface="Tahoma" pitchFamily="34" charset="0"/>
                <a:cs typeface="Tahoma" pitchFamily="34" charset="0"/>
              </a:rPr>
              <a:t>Three occurrences of not making </a:t>
            </a:r>
            <a:r>
              <a:rPr lang="en-US" sz="2400" dirty="0" err="1">
                <a:ea typeface="Tahoma" pitchFamily="34" charset="0"/>
                <a:cs typeface="Tahoma" pitchFamily="34" charset="0"/>
              </a:rPr>
              <a:t>eWIC</a:t>
            </a:r>
            <a:r>
              <a:rPr lang="en-US" sz="2400" dirty="0">
                <a:ea typeface="Tahoma" pitchFamily="34" charset="0"/>
                <a:cs typeface="Tahoma" pitchFamily="34" charset="0"/>
              </a:rPr>
              <a:t> equipment accessible to the WIC customer</a:t>
            </a:r>
          </a:p>
          <a:p>
            <a:endParaRPr lang="en-US" sz="2400" dirty="0">
              <a:ea typeface="Tahoma" pitchFamily="34" charset="0"/>
              <a:cs typeface="Tahoma" pitchFamily="34" charset="0"/>
            </a:endParaRPr>
          </a:p>
          <a:p>
            <a:r>
              <a:rPr lang="en-US" sz="2400" dirty="0">
                <a:ea typeface="Tahoma" pitchFamily="34" charset="0"/>
                <a:cs typeface="Tahoma" pitchFamily="34" charset="0"/>
              </a:rPr>
              <a:t>Three occurrences within a 12-month period of failure to mark the current shelf prices of all WIC supplemental foods</a:t>
            </a:r>
          </a:p>
        </p:txBody>
      </p:sp>
    </p:spTree>
    <p:custDataLst>
      <p:tags r:id="rId1"/>
    </p:custDataLst>
    <p:extLst>
      <p:ext uri="{BB962C8B-B14F-4D97-AF65-F5344CB8AC3E}">
        <p14:creationId xmlns:p14="http://schemas.microsoft.com/office/powerpoint/2010/main" val="1187865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354" name="Rectangle 3"/>
          <p:cNvSpPr>
            <a:spLocks noGrp="1" noChangeArrowheads="1"/>
          </p:cNvSpPr>
          <p:nvPr>
            <p:ph type="title"/>
            <p:custDataLst>
              <p:tags r:id="rId2"/>
            </p:custDataLst>
          </p:nvPr>
        </p:nvSpPr>
        <p:spPr>
          <a:xfrm>
            <a:off x="1284905" y="1050595"/>
            <a:ext cx="8072712" cy="1618489"/>
          </a:xfrm>
        </p:spPr>
        <p:txBody>
          <a:bodyPr anchor="ctr">
            <a:normAutofit/>
          </a:bodyPr>
          <a:lstStyle/>
          <a:p>
            <a:pPr eaLnBrk="1" hangingPunct="1"/>
            <a:r>
              <a:rPr lang="en-US" sz="5500" b="1" dirty="0">
                <a:ea typeface="Tahoma" pitchFamily="34" charset="0"/>
                <a:cs typeface="Tahoma" pitchFamily="34" charset="0"/>
              </a:rPr>
              <a:t>Compliance Buys and Audits</a:t>
            </a:r>
          </a:p>
        </p:txBody>
      </p:sp>
      <p:sp>
        <p:nvSpPr>
          <p:cNvPr id="100355" name="Rectangle 4"/>
          <p:cNvSpPr>
            <a:spLocks noGrp="1" noChangeArrowheads="1"/>
          </p:cNvSpPr>
          <p:nvPr>
            <p:ph idx="1"/>
            <p:custDataLst>
              <p:tags r:id="rId3"/>
            </p:custDataLst>
          </p:nvPr>
        </p:nvSpPr>
        <p:spPr>
          <a:xfrm>
            <a:off x="1284905" y="2816946"/>
            <a:ext cx="8314707" cy="3035482"/>
          </a:xfrm>
        </p:spPr>
        <p:txBody>
          <a:bodyPr anchor="t">
            <a:normAutofit lnSpcReduction="10000"/>
          </a:bodyPr>
          <a:lstStyle/>
          <a:p>
            <a:pPr eaLnBrk="1" hangingPunct="1"/>
            <a:r>
              <a:rPr lang="en-US" sz="2800" u="none" dirty="0">
                <a:ea typeface="Tahoma" pitchFamily="34" charset="0"/>
                <a:cs typeface="Tahoma" pitchFamily="34" charset="0"/>
              </a:rPr>
              <a:t>State WIC Programs are required to identify and investigate high-risk vendors</a:t>
            </a:r>
          </a:p>
          <a:p>
            <a:pPr eaLnBrk="1" hangingPunct="1"/>
            <a:endParaRPr lang="en-US" sz="2800" u="none" dirty="0">
              <a:ea typeface="Tahoma" pitchFamily="34" charset="0"/>
              <a:cs typeface="Tahoma" pitchFamily="34" charset="0"/>
            </a:endParaRPr>
          </a:p>
          <a:p>
            <a:pPr eaLnBrk="1" hangingPunct="1"/>
            <a:r>
              <a:rPr lang="en-US" sz="2800" u="none" dirty="0">
                <a:ea typeface="Tahoma" pitchFamily="34" charset="0"/>
                <a:cs typeface="Tahoma" pitchFamily="34" charset="0"/>
              </a:rPr>
              <a:t>NC sometimes works with the U.S. Office of Inspector General for investigations</a:t>
            </a:r>
          </a:p>
          <a:p>
            <a:pPr eaLnBrk="1" hangingPunct="1"/>
            <a:endParaRPr lang="en-US" sz="2800" u="none" dirty="0">
              <a:ea typeface="Tahoma" pitchFamily="34" charset="0"/>
              <a:cs typeface="Tahoma" pitchFamily="34" charset="0"/>
            </a:endParaRPr>
          </a:p>
          <a:p>
            <a:pPr eaLnBrk="1" hangingPunct="1"/>
            <a:r>
              <a:rPr lang="en-US" sz="2800" u="none" dirty="0">
                <a:ea typeface="Tahoma" pitchFamily="34" charset="0"/>
                <a:cs typeface="Tahoma" pitchFamily="34" charset="0"/>
              </a:rPr>
              <a:t>See Vendor Manual</a:t>
            </a:r>
          </a:p>
          <a:p>
            <a:pPr eaLnBrk="1" hangingPunct="1"/>
            <a:endParaRPr lang="en-US" sz="2200" u="none"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233018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378" name="Rectangle 2"/>
          <p:cNvSpPr>
            <a:spLocks noGrp="1" noChangeArrowheads="1"/>
          </p:cNvSpPr>
          <p:nvPr>
            <p:ph type="title"/>
            <p:custDataLst>
              <p:tags r:id="rId2"/>
            </p:custDataLst>
          </p:nvPr>
        </p:nvSpPr>
        <p:spPr>
          <a:xfrm>
            <a:off x="5253891" y="1188637"/>
            <a:ext cx="5851187" cy="1597228"/>
          </a:xfrm>
        </p:spPr>
        <p:txBody>
          <a:bodyPr>
            <a:normAutofit/>
          </a:bodyPr>
          <a:lstStyle/>
          <a:p>
            <a:pPr eaLnBrk="1" hangingPunct="1"/>
            <a:r>
              <a:rPr lang="en-US" sz="5900" b="1" dirty="0">
                <a:ea typeface="Tahoma" pitchFamily="34" charset="0"/>
                <a:cs typeface="Tahoma" pitchFamily="34" charset="0"/>
              </a:rPr>
              <a:t>Compliance Buys</a:t>
            </a:r>
          </a:p>
        </p:txBody>
      </p:sp>
      <p:pic>
        <p:nvPicPr>
          <p:cNvPr id="4" name="Picture 3" descr="Fotolia_29389804_Subscription_L.jpg"/>
          <p:cNvPicPr>
            <a:picLocks noChangeAspect="1"/>
          </p:cNvPicPr>
          <p:nvPr/>
        </p:nvPicPr>
        <p:blipFill>
          <a:blip r:embed="rId6" cstate="print"/>
          <a:stretch>
            <a:fillRect/>
          </a:stretch>
        </p:blipFill>
        <p:spPr>
          <a:xfrm>
            <a:off x="1123064" y="1701048"/>
            <a:ext cx="3533065" cy="3533065"/>
          </a:xfrm>
          <a:prstGeom prst="rect">
            <a:avLst/>
          </a:prstGeom>
        </p:spPr>
      </p:pic>
      <p:sp>
        <p:nvSpPr>
          <p:cNvPr id="101379" name="Rectangle 3"/>
          <p:cNvSpPr>
            <a:spLocks noGrp="1" noChangeArrowheads="1"/>
          </p:cNvSpPr>
          <p:nvPr>
            <p:ph idx="1"/>
            <p:custDataLst>
              <p:tags r:id="rId3"/>
            </p:custDataLst>
          </p:nvPr>
        </p:nvSpPr>
        <p:spPr>
          <a:xfrm>
            <a:off x="5253891" y="2830888"/>
            <a:ext cx="5641121" cy="3123454"/>
          </a:xfrm>
        </p:spPr>
        <p:txBody>
          <a:bodyPr anchor="t">
            <a:normAutofit/>
          </a:bodyPr>
          <a:lstStyle/>
          <a:p>
            <a:pPr eaLnBrk="1" hangingPunct="1"/>
            <a:r>
              <a:rPr lang="en-US" sz="2800" dirty="0">
                <a:ea typeface="Tahoma" pitchFamily="34" charset="0"/>
                <a:cs typeface="Tahoma" pitchFamily="34" charset="0"/>
              </a:rPr>
              <a:t>Undercover purchases by a compliance investigator</a:t>
            </a:r>
          </a:p>
          <a:p>
            <a:pPr eaLnBrk="1" hangingPunct="1"/>
            <a:r>
              <a:rPr lang="en-US" sz="2800" dirty="0">
                <a:ea typeface="Tahoma" pitchFamily="34" charset="0"/>
                <a:cs typeface="Tahoma" pitchFamily="34" charset="0"/>
              </a:rPr>
              <a:t>May make multiple visits over one year</a:t>
            </a:r>
          </a:p>
          <a:p>
            <a:pPr eaLnBrk="1" hangingPunct="1"/>
            <a:r>
              <a:rPr lang="en-US" sz="2800" dirty="0">
                <a:ea typeface="Tahoma" pitchFamily="34" charset="0"/>
                <a:cs typeface="Tahoma" pitchFamily="34" charset="0"/>
              </a:rPr>
              <a:t>Vendors may receive a letter from the State WIC Agency if problems are noted</a:t>
            </a:r>
          </a:p>
        </p:txBody>
      </p:sp>
    </p:spTree>
    <p:custDataLst>
      <p:tags r:id="rId1"/>
    </p:custDataLst>
    <p:extLst>
      <p:ext uri="{BB962C8B-B14F-4D97-AF65-F5344CB8AC3E}">
        <p14:creationId xmlns:p14="http://schemas.microsoft.com/office/powerpoint/2010/main" val="385582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426" name="Rectangle 4"/>
          <p:cNvSpPr>
            <a:spLocks noGrp="1" noChangeArrowheads="1"/>
          </p:cNvSpPr>
          <p:nvPr>
            <p:ph type="title"/>
            <p:custDataLst>
              <p:tags r:id="rId2"/>
            </p:custDataLst>
          </p:nvPr>
        </p:nvSpPr>
        <p:spPr>
          <a:xfrm>
            <a:off x="1284905" y="694390"/>
            <a:ext cx="8072712" cy="1618489"/>
          </a:xfrm>
        </p:spPr>
        <p:txBody>
          <a:bodyPr anchor="ctr">
            <a:normAutofit/>
          </a:bodyPr>
          <a:lstStyle/>
          <a:p>
            <a:r>
              <a:rPr lang="en-US" sz="5500" b="1" dirty="0">
                <a:ea typeface="Tahoma" pitchFamily="34" charset="0"/>
                <a:cs typeface="Tahoma" pitchFamily="34" charset="0"/>
              </a:rPr>
              <a:t>Vendor Overcharging</a:t>
            </a:r>
          </a:p>
        </p:txBody>
      </p:sp>
      <p:sp>
        <p:nvSpPr>
          <p:cNvPr id="103427" name="Rectangle 5"/>
          <p:cNvSpPr>
            <a:spLocks noGrp="1" noChangeArrowheads="1"/>
          </p:cNvSpPr>
          <p:nvPr>
            <p:ph idx="1"/>
            <p:custDataLst>
              <p:tags r:id="rId3"/>
            </p:custDataLst>
          </p:nvPr>
        </p:nvSpPr>
        <p:spPr>
          <a:xfrm>
            <a:off x="1284905" y="2209800"/>
            <a:ext cx="9457707" cy="3755594"/>
          </a:xfrm>
        </p:spPr>
        <p:txBody>
          <a:bodyPr anchor="t">
            <a:normAutofit/>
          </a:bodyPr>
          <a:lstStyle/>
          <a:p>
            <a:pPr>
              <a:spcBef>
                <a:spcPct val="50000"/>
              </a:spcBef>
            </a:pPr>
            <a:r>
              <a:rPr lang="en-US" sz="2400" dirty="0">
                <a:ea typeface="Tahoma" pitchFamily="34" charset="0"/>
                <a:cs typeface="Tahoma" pitchFamily="34" charset="0"/>
              </a:rPr>
              <a:t>Intentionally or unintentionally charging more for supplemental food provided to a WIC customer than a non-WIC customer or charging more than the current shelf price for supplemental food provided to a WIC customer</a:t>
            </a:r>
          </a:p>
          <a:p>
            <a:pPr>
              <a:spcBef>
                <a:spcPct val="50000"/>
              </a:spcBef>
            </a:pPr>
            <a:r>
              <a:rPr lang="en-US" sz="2400" dirty="0">
                <a:ea typeface="Tahoma" pitchFamily="34" charset="0"/>
                <a:cs typeface="Tahoma" pitchFamily="34" charset="0"/>
              </a:rPr>
              <a:t>Overcharging is a serious federal violation that can lead to vendor disqualification</a:t>
            </a:r>
          </a:p>
          <a:p>
            <a:pPr>
              <a:spcBef>
                <a:spcPct val="50000"/>
              </a:spcBef>
            </a:pPr>
            <a:r>
              <a:rPr lang="en-US" sz="2400" dirty="0">
                <a:ea typeface="Tahoma" pitchFamily="34" charset="0"/>
                <a:cs typeface="Tahoma" pitchFamily="34" charset="0"/>
              </a:rPr>
              <a:t>This violation is uncovered during compliance buys</a:t>
            </a:r>
          </a:p>
          <a:p>
            <a:pPr>
              <a:spcBef>
                <a:spcPct val="50000"/>
              </a:spcBef>
            </a:pPr>
            <a:r>
              <a:rPr lang="en-US" sz="2400" dirty="0">
                <a:ea typeface="Tahoma" pitchFamily="34" charset="0"/>
                <a:cs typeface="Tahoma" pitchFamily="34" charset="0"/>
              </a:rPr>
              <a:t>Vendor overcharging is </a:t>
            </a:r>
            <a:r>
              <a:rPr lang="en-US" sz="2400" b="1" dirty="0">
                <a:ea typeface="Tahoma" pitchFamily="34" charset="0"/>
                <a:cs typeface="Tahoma" pitchFamily="34" charset="0"/>
              </a:rPr>
              <a:t>NOT</a:t>
            </a:r>
            <a:r>
              <a:rPr lang="en-US" sz="2400" dirty="0">
                <a:ea typeface="Tahoma" pitchFamily="34" charset="0"/>
                <a:cs typeface="Tahoma" pitchFamily="34" charset="0"/>
              </a:rPr>
              <a:t> the same as charging over the NTE</a:t>
            </a:r>
          </a:p>
        </p:txBody>
      </p:sp>
    </p:spTree>
    <p:custDataLst>
      <p:tags r:id="rId1"/>
    </p:custDataLst>
    <p:extLst>
      <p:ext uri="{BB962C8B-B14F-4D97-AF65-F5344CB8AC3E}">
        <p14:creationId xmlns:p14="http://schemas.microsoft.com/office/powerpoint/2010/main" val="1340486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50" name="Rectangle 4"/>
          <p:cNvSpPr>
            <a:spLocks noGrp="1" noChangeArrowheads="1"/>
          </p:cNvSpPr>
          <p:nvPr>
            <p:ph type="title"/>
            <p:custDataLst>
              <p:tags r:id="rId2"/>
            </p:custDataLst>
          </p:nvPr>
        </p:nvSpPr>
        <p:spPr>
          <a:xfrm>
            <a:off x="1284905" y="563327"/>
            <a:ext cx="8072712" cy="1618489"/>
          </a:xfrm>
        </p:spPr>
        <p:txBody>
          <a:bodyPr anchor="ctr">
            <a:normAutofit/>
          </a:bodyPr>
          <a:lstStyle/>
          <a:p>
            <a:r>
              <a:rPr lang="en-US" sz="5500" b="1" dirty="0">
                <a:ea typeface="Tahoma" pitchFamily="34" charset="0"/>
                <a:cs typeface="Tahoma" pitchFamily="34" charset="0"/>
              </a:rPr>
              <a:t>Overcharging?</a:t>
            </a:r>
          </a:p>
        </p:txBody>
      </p:sp>
      <p:sp>
        <p:nvSpPr>
          <p:cNvPr id="104451" name="Rectangle 5"/>
          <p:cNvSpPr>
            <a:spLocks noGrp="1" noChangeArrowheads="1"/>
          </p:cNvSpPr>
          <p:nvPr>
            <p:ph idx="1"/>
            <p:custDataLst>
              <p:tags r:id="rId3"/>
            </p:custDataLst>
          </p:nvPr>
        </p:nvSpPr>
        <p:spPr>
          <a:xfrm>
            <a:off x="1284905" y="2438400"/>
            <a:ext cx="8467107" cy="3179064"/>
          </a:xfrm>
        </p:spPr>
        <p:txBody>
          <a:bodyPr anchor="t">
            <a:normAutofit/>
          </a:bodyPr>
          <a:lstStyle/>
          <a:p>
            <a:pPr>
              <a:spcBef>
                <a:spcPct val="50000"/>
              </a:spcBef>
            </a:pPr>
            <a:r>
              <a:rPr lang="en-US" sz="2400" dirty="0">
                <a:ea typeface="Tahoma" pitchFamily="34" charset="0"/>
                <a:cs typeface="Tahoma" pitchFamily="34" charset="0"/>
              </a:rPr>
              <a:t>A vendor looks at the NTE to determine what they could charge the WIC customer for a gallon of whole milk. The current shelf price is $2.79. They charge the WIC customer $3.69 for the gallon of whole milk because that is the current NTE for the month. Is this vendor overcharging?</a:t>
            </a:r>
          </a:p>
          <a:p>
            <a:pPr>
              <a:spcBef>
                <a:spcPct val="50000"/>
              </a:spcBef>
            </a:pPr>
            <a:r>
              <a:rPr lang="en-US" sz="2400" dirty="0">
                <a:ea typeface="Tahoma" pitchFamily="34" charset="0"/>
                <a:cs typeface="Tahoma" pitchFamily="34" charset="0"/>
              </a:rPr>
              <a:t>A vendor charges a WIC customer $6.50 for WIC approved cheese. The current shelf price is $6.50.The NTE is $6.29.  Is this vendor overcharging? </a:t>
            </a:r>
          </a:p>
        </p:txBody>
      </p:sp>
    </p:spTree>
    <p:custDataLst>
      <p:tags r:id="rId1"/>
    </p:custDataLst>
    <p:extLst>
      <p:ext uri="{BB962C8B-B14F-4D97-AF65-F5344CB8AC3E}">
        <p14:creationId xmlns:p14="http://schemas.microsoft.com/office/powerpoint/2010/main" val="1366718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474" name="Rectangle 2"/>
          <p:cNvSpPr>
            <a:spLocks noGrp="1" noChangeArrowheads="1"/>
          </p:cNvSpPr>
          <p:nvPr>
            <p:ph type="title"/>
            <p:custDataLst>
              <p:tags r:id="rId2"/>
            </p:custDataLst>
          </p:nvPr>
        </p:nvSpPr>
        <p:spPr>
          <a:xfrm>
            <a:off x="1284905" y="590106"/>
            <a:ext cx="8072712" cy="1618489"/>
          </a:xfrm>
        </p:spPr>
        <p:txBody>
          <a:bodyPr anchor="ctr">
            <a:normAutofit/>
          </a:bodyPr>
          <a:lstStyle/>
          <a:p>
            <a:pPr eaLnBrk="1" hangingPunct="1"/>
            <a:r>
              <a:rPr lang="en-US" sz="5500" b="1" dirty="0">
                <a:ea typeface="Tahoma" pitchFamily="34" charset="0"/>
                <a:cs typeface="Tahoma" pitchFamily="34" charset="0"/>
              </a:rPr>
              <a:t>Inventory Audits</a:t>
            </a:r>
          </a:p>
        </p:txBody>
      </p:sp>
      <p:sp>
        <p:nvSpPr>
          <p:cNvPr id="105475" name="Rectangle 3"/>
          <p:cNvSpPr>
            <a:spLocks noGrp="1" noChangeArrowheads="1"/>
          </p:cNvSpPr>
          <p:nvPr>
            <p:ph idx="1"/>
            <p:custDataLst>
              <p:tags r:id="rId3"/>
            </p:custDataLst>
          </p:nvPr>
        </p:nvSpPr>
        <p:spPr>
          <a:xfrm>
            <a:off x="1284905" y="2409902"/>
            <a:ext cx="9229107" cy="3657600"/>
          </a:xfrm>
        </p:spPr>
        <p:txBody>
          <a:bodyPr anchor="t">
            <a:normAutofit/>
          </a:bodyPr>
          <a:lstStyle/>
          <a:p>
            <a:pPr eaLnBrk="1" hangingPunct="1"/>
            <a:r>
              <a:rPr lang="en-US" sz="2400" dirty="0">
                <a:ea typeface="Tahoma" pitchFamily="34" charset="0"/>
                <a:cs typeface="Tahoma" pitchFamily="34" charset="0"/>
              </a:rPr>
              <a:t>A vendor must make available at any reasonable time and place </a:t>
            </a:r>
            <a:r>
              <a:rPr lang="en-US" sz="2400" b="1" dirty="0">
                <a:ea typeface="Tahoma" pitchFamily="34" charset="0"/>
                <a:cs typeface="Tahoma" pitchFamily="34" charset="0"/>
              </a:rPr>
              <a:t>ALL</a:t>
            </a:r>
            <a:r>
              <a:rPr lang="en-US" sz="2400" dirty="0">
                <a:ea typeface="Tahoma" pitchFamily="34" charset="0"/>
                <a:cs typeface="Tahoma" pitchFamily="34" charset="0"/>
              </a:rPr>
              <a:t>:</a:t>
            </a:r>
          </a:p>
          <a:p>
            <a:pPr lvl="1">
              <a:spcBef>
                <a:spcPct val="50000"/>
              </a:spcBef>
            </a:pPr>
            <a:r>
              <a:rPr lang="en-US" sz="2400" dirty="0"/>
              <a:t>Program-related records of vendor</a:t>
            </a:r>
          </a:p>
          <a:p>
            <a:pPr lvl="2">
              <a:spcBef>
                <a:spcPct val="50000"/>
              </a:spcBef>
            </a:pPr>
            <a:r>
              <a:rPr lang="en-US" sz="2400" dirty="0"/>
              <a:t>Purchase records, Sales records, Bank statements, Credit card statements, or any other personal or business financial documents that pertains to their business</a:t>
            </a:r>
            <a:endParaRPr lang="en-US" sz="2400" dirty="0">
              <a:ea typeface="Tahoma" pitchFamily="34" charset="0"/>
              <a:cs typeface="Tahoma" pitchFamily="34" charset="0"/>
            </a:endParaRPr>
          </a:p>
          <a:p>
            <a:pPr eaLnBrk="1" hangingPunct="1"/>
            <a:r>
              <a:rPr lang="en-US" sz="2400" b="1" dirty="0">
                <a:ea typeface="Tahoma" pitchFamily="34" charset="0"/>
                <a:cs typeface="Tahoma" pitchFamily="34" charset="0"/>
              </a:rPr>
              <a:t>MUST </a:t>
            </a:r>
            <a:r>
              <a:rPr lang="en-US" sz="2400" dirty="0">
                <a:ea typeface="Tahoma" pitchFamily="34" charset="0"/>
                <a:cs typeface="Tahoma" pitchFamily="34" charset="0"/>
              </a:rPr>
              <a:t>be retained 3 years or until audit pertaining to these records is resolved, whichever is later </a:t>
            </a:r>
            <a:br>
              <a:rPr lang="en-US" sz="2000" dirty="0">
                <a:ea typeface="Tahoma" pitchFamily="34" charset="0"/>
                <a:cs typeface="Tahoma" pitchFamily="34" charset="0"/>
              </a:rPr>
            </a:br>
            <a:endParaRPr lang="en-US" sz="2000" dirty="0">
              <a:ea typeface="Tahoma" pitchFamily="34" charset="0"/>
              <a:cs typeface="Tahoma" pitchFamily="34" charset="0"/>
            </a:endParaRPr>
          </a:p>
          <a:p>
            <a:pPr marL="82296" indent="0">
              <a:buNone/>
            </a:pPr>
            <a:endParaRPr lang="en-US" sz="2000"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770235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1284904" y="858689"/>
            <a:ext cx="8072712" cy="1618489"/>
          </a:xfrm>
        </p:spPr>
        <p:txBody>
          <a:bodyPr anchor="ctr">
            <a:normAutofit/>
          </a:bodyPr>
          <a:lstStyle/>
          <a:p>
            <a:r>
              <a:rPr lang="en-US" sz="5500" b="1" dirty="0">
                <a:ea typeface="Tahoma" pitchFamily="34" charset="0"/>
                <a:cs typeface="Tahoma" pitchFamily="34" charset="0"/>
              </a:rPr>
              <a:t>Purchase Documentation Requirement</a:t>
            </a:r>
          </a:p>
        </p:txBody>
      </p:sp>
      <p:sp>
        <p:nvSpPr>
          <p:cNvPr id="4" name="Content Placeholder 3"/>
          <p:cNvSpPr>
            <a:spLocks noGrp="1"/>
          </p:cNvSpPr>
          <p:nvPr>
            <p:ph idx="1"/>
            <p:custDataLst>
              <p:tags r:id="rId3"/>
            </p:custDataLst>
          </p:nvPr>
        </p:nvSpPr>
        <p:spPr>
          <a:xfrm>
            <a:off x="1284904" y="2712592"/>
            <a:ext cx="9229107" cy="3518565"/>
          </a:xfrm>
        </p:spPr>
        <p:txBody>
          <a:bodyPr anchor="t">
            <a:normAutofit fontScale="92500" lnSpcReduction="10000"/>
          </a:bodyPr>
          <a:lstStyle/>
          <a:p>
            <a:r>
              <a:rPr lang="en-US" sz="2400" dirty="0">
                <a:ea typeface="Tahoma" pitchFamily="34" charset="0"/>
                <a:cs typeface="Tahoma" pitchFamily="34" charset="0"/>
              </a:rPr>
              <a:t>Specific requirements for purchase documentation of WIC supplemental foods</a:t>
            </a:r>
          </a:p>
          <a:p>
            <a:r>
              <a:rPr lang="en-US" sz="2400" dirty="0">
                <a:ea typeface="Tahoma" pitchFamily="34" charset="0"/>
                <a:cs typeface="Tahoma" pitchFamily="34" charset="0"/>
              </a:rPr>
              <a:t>Invoices, receipts, purchase orders, and any other proofs of purchase for WIC supplemental foods must include the following:</a:t>
            </a:r>
          </a:p>
          <a:p>
            <a:pPr marL="662796" lvl="1" indent="-457063">
              <a:spcAft>
                <a:spcPts val="450"/>
              </a:spcAft>
              <a:buFont typeface="+mj-lt"/>
              <a:buAutoNum type="arabicPeriod"/>
            </a:pPr>
            <a:r>
              <a:rPr lang="en-US" sz="2400" dirty="0">
                <a:ea typeface="Tahoma" pitchFamily="34" charset="0"/>
                <a:cs typeface="Tahoma" pitchFamily="34" charset="0"/>
              </a:rPr>
              <a:t>The name of the seller and be prepared entirely by the seller or on the seller’s business letterhead;</a:t>
            </a:r>
          </a:p>
          <a:p>
            <a:pPr marL="662796" lvl="1" indent="-457063">
              <a:spcAft>
                <a:spcPts val="450"/>
              </a:spcAft>
              <a:buFont typeface="+mj-lt"/>
              <a:buAutoNum type="arabicPeriod"/>
            </a:pPr>
            <a:r>
              <a:rPr lang="en-US" sz="2400" dirty="0">
                <a:ea typeface="Tahoma" pitchFamily="34" charset="0"/>
                <a:cs typeface="Tahoma" pitchFamily="34" charset="0"/>
              </a:rPr>
              <a:t>The date of purchase and the date the authorized vendor received the WIC supplemental food at the store if this date is different;</a:t>
            </a:r>
          </a:p>
          <a:p>
            <a:pPr marL="662796" lvl="1" indent="-457063">
              <a:buFont typeface="+mj-lt"/>
              <a:buAutoNum type="arabicPeriod"/>
            </a:pPr>
            <a:r>
              <a:rPr lang="en-US" sz="2400" dirty="0">
                <a:ea typeface="Tahoma" pitchFamily="34" charset="0"/>
                <a:cs typeface="Tahoma" pitchFamily="34" charset="0"/>
              </a:rPr>
              <a:t>A description of each WIC supplemental food item purchased, including brand name, unit size, type or form, and quantity.</a:t>
            </a:r>
          </a:p>
        </p:txBody>
      </p:sp>
    </p:spTree>
    <p:custDataLst>
      <p:tags r:id="rId1"/>
    </p:custDataLst>
    <p:extLst>
      <p:ext uri="{BB962C8B-B14F-4D97-AF65-F5344CB8AC3E}">
        <p14:creationId xmlns:p14="http://schemas.microsoft.com/office/powerpoint/2010/main" val="880640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546" name="Rectangle 4"/>
          <p:cNvSpPr>
            <a:spLocks noGrp="1" noChangeArrowheads="1"/>
          </p:cNvSpPr>
          <p:nvPr>
            <p:ph type="title"/>
            <p:custDataLst>
              <p:tags r:id="rId2"/>
            </p:custDataLst>
          </p:nvPr>
        </p:nvSpPr>
        <p:spPr>
          <a:xfrm>
            <a:off x="1284905" y="1050595"/>
            <a:ext cx="8072712" cy="1618489"/>
          </a:xfrm>
        </p:spPr>
        <p:txBody>
          <a:bodyPr anchor="ctr">
            <a:normAutofit/>
          </a:bodyPr>
          <a:lstStyle/>
          <a:p>
            <a:pPr eaLnBrk="1" hangingPunct="1"/>
            <a:r>
              <a:rPr lang="en-US" sz="5500" b="1">
                <a:ea typeface="Tahoma" pitchFamily="34" charset="0"/>
                <a:cs typeface="Tahoma" pitchFamily="34" charset="0"/>
              </a:rPr>
              <a:t>Violations Detected During Inventory Audit</a:t>
            </a:r>
          </a:p>
        </p:txBody>
      </p:sp>
      <p:sp>
        <p:nvSpPr>
          <p:cNvPr id="108547" name="Rectangle 5"/>
          <p:cNvSpPr>
            <a:spLocks noGrp="1" noChangeArrowheads="1"/>
          </p:cNvSpPr>
          <p:nvPr>
            <p:ph idx="1"/>
            <p:custDataLst>
              <p:tags r:id="rId3"/>
            </p:custDataLst>
          </p:nvPr>
        </p:nvSpPr>
        <p:spPr>
          <a:xfrm>
            <a:off x="1284904" y="2969469"/>
            <a:ext cx="9076708" cy="2837936"/>
          </a:xfrm>
        </p:spPr>
        <p:txBody>
          <a:bodyPr anchor="t">
            <a:normAutofit lnSpcReduction="10000"/>
          </a:bodyPr>
          <a:lstStyle/>
          <a:p>
            <a:pPr eaLnBrk="1" hangingPunct="1"/>
            <a:r>
              <a:rPr lang="en-US" sz="2800" dirty="0">
                <a:ea typeface="Tahoma" pitchFamily="34" charset="0"/>
                <a:cs typeface="Tahoma" pitchFamily="34" charset="0"/>
              </a:rPr>
              <a:t>Claiming reimbursement for the sale of an amount of a specific supplemental food item which exceeds the store’s documented inventory of that supplemental food item for six or more days within the 60-day period. The six or more days do not have to be consecutive</a:t>
            </a:r>
          </a:p>
          <a:p>
            <a:pPr eaLnBrk="1" hangingPunct="1"/>
            <a:r>
              <a:rPr lang="en-US" sz="2800" dirty="0">
                <a:ea typeface="Tahoma" pitchFamily="34" charset="0"/>
                <a:cs typeface="Tahoma" pitchFamily="34" charset="0"/>
              </a:rPr>
              <a:t>Inability to provide records or providing false records is also a violation</a:t>
            </a:r>
          </a:p>
        </p:txBody>
      </p:sp>
    </p:spTree>
    <p:custDataLst>
      <p:tags r:id="rId1"/>
    </p:custDataLst>
    <p:extLst>
      <p:ext uri="{BB962C8B-B14F-4D97-AF65-F5344CB8AC3E}">
        <p14:creationId xmlns:p14="http://schemas.microsoft.com/office/powerpoint/2010/main" val="2277467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522" name="Rectangle 2"/>
          <p:cNvSpPr>
            <a:spLocks noGrp="1" noChangeArrowheads="1"/>
          </p:cNvSpPr>
          <p:nvPr>
            <p:ph type="title"/>
            <p:custDataLst>
              <p:tags r:id="rId2"/>
            </p:custDataLst>
          </p:nvPr>
        </p:nvSpPr>
        <p:spPr>
          <a:xfrm>
            <a:off x="1418198" y="858689"/>
            <a:ext cx="8072712" cy="1618489"/>
          </a:xfrm>
        </p:spPr>
        <p:txBody>
          <a:bodyPr anchor="ctr">
            <a:normAutofit/>
          </a:bodyPr>
          <a:lstStyle/>
          <a:p>
            <a:pPr eaLnBrk="1" hangingPunct="1"/>
            <a:r>
              <a:rPr lang="en-US" sz="5500" b="1" dirty="0">
                <a:ea typeface="Tahoma" pitchFamily="34" charset="0"/>
                <a:cs typeface="Tahoma" pitchFamily="34" charset="0"/>
              </a:rPr>
              <a:t>Vendor Claims</a:t>
            </a:r>
          </a:p>
        </p:txBody>
      </p:sp>
      <p:sp>
        <p:nvSpPr>
          <p:cNvPr id="107523" name="Rectangle 3"/>
          <p:cNvSpPr>
            <a:spLocks noGrp="1" noChangeArrowheads="1"/>
          </p:cNvSpPr>
          <p:nvPr>
            <p:ph idx="1"/>
            <p:custDataLst>
              <p:tags r:id="rId3"/>
            </p:custDataLst>
          </p:nvPr>
        </p:nvSpPr>
        <p:spPr>
          <a:xfrm>
            <a:off x="1418198" y="2480047"/>
            <a:ext cx="9349029" cy="3020339"/>
          </a:xfrm>
        </p:spPr>
        <p:txBody>
          <a:bodyPr anchor="t">
            <a:normAutofit lnSpcReduction="10000"/>
          </a:bodyPr>
          <a:lstStyle/>
          <a:p>
            <a:pPr eaLnBrk="1" hangingPunct="1"/>
            <a:r>
              <a:rPr lang="en-US" sz="2800" dirty="0">
                <a:ea typeface="Tahoma" pitchFamily="34" charset="0"/>
                <a:cs typeface="Tahoma" pitchFamily="34" charset="0"/>
              </a:rPr>
              <a:t>Overpayment to a vendor as determined by an inventory audit or compliance buy investigation requires repayment to the WIC Program</a:t>
            </a:r>
          </a:p>
          <a:p>
            <a:pPr eaLnBrk="1" hangingPunct="1"/>
            <a:r>
              <a:rPr lang="en-US" sz="2800" dirty="0">
                <a:ea typeface="Tahoma" pitchFamily="34" charset="0"/>
                <a:cs typeface="Tahoma" pitchFamily="34" charset="0"/>
              </a:rPr>
              <a:t>The State WIC Agency assesses a claim against the vendor in the amount of the overpayment</a:t>
            </a:r>
          </a:p>
          <a:p>
            <a:pPr eaLnBrk="1" hangingPunct="1"/>
            <a:r>
              <a:rPr lang="en-US" sz="2800" dirty="0">
                <a:ea typeface="Tahoma" pitchFamily="34" charset="0"/>
                <a:cs typeface="Tahoma" pitchFamily="34" charset="0"/>
              </a:rPr>
              <a:t>Vendors can request a conference to review the claim, but this action cannot be appealed</a:t>
            </a:r>
          </a:p>
        </p:txBody>
      </p:sp>
    </p:spTree>
    <p:custDataLst>
      <p:tags r:id="rId1"/>
    </p:custDataLst>
    <p:extLst>
      <p:ext uri="{BB962C8B-B14F-4D97-AF65-F5344CB8AC3E}">
        <p14:creationId xmlns:p14="http://schemas.microsoft.com/office/powerpoint/2010/main" val="323390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630992-AECB-4D69-80C6-A1852AA3CA14}"/>
              </a:ext>
            </a:extLst>
          </p:cNvPr>
          <p:cNvSpPr>
            <a:spLocks noGrp="1"/>
          </p:cNvSpPr>
          <p:nvPr>
            <p:ph type="title"/>
            <p:custDataLst>
              <p:tags r:id="rId2"/>
            </p:custDataLst>
          </p:nvPr>
        </p:nvSpPr>
        <p:spPr>
          <a:xfrm>
            <a:off x="1067831" y="-152400"/>
            <a:ext cx="10053162" cy="1368361"/>
          </a:xfrm>
        </p:spPr>
        <p:txBody>
          <a:bodyPr>
            <a:normAutofit/>
          </a:bodyPr>
          <a:lstStyle/>
          <a:p>
            <a:pPr algn="ctr"/>
            <a:r>
              <a:rPr lang="en-US" b="1" dirty="0">
                <a:solidFill>
                  <a:schemeClr val="tx1"/>
                </a:solidFill>
              </a:rPr>
              <a:t>NC Peer Group System</a:t>
            </a:r>
          </a:p>
        </p:txBody>
      </p:sp>
      <p:graphicFrame>
        <p:nvGraphicFramePr>
          <p:cNvPr id="7" name="Content Placeholder 6">
            <a:extLst>
              <a:ext uri="{FF2B5EF4-FFF2-40B4-BE49-F238E27FC236}">
                <a16:creationId xmlns:a16="http://schemas.microsoft.com/office/drawing/2014/main" id="{0326DA3D-B73C-43B3-8D2A-30BE836CD047}"/>
              </a:ext>
            </a:extLst>
          </p:cNvPr>
          <p:cNvGraphicFramePr>
            <a:graphicFrameLocks noGrp="1"/>
          </p:cNvGraphicFramePr>
          <p:nvPr>
            <p:ph idx="1"/>
            <p:custDataLst>
              <p:tags r:id="rId3"/>
            </p:custDataLst>
            <p:extLst>
              <p:ext uri="{D42A27DB-BD31-4B8C-83A1-F6EECF244321}">
                <p14:modId xmlns:p14="http://schemas.microsoft.com/office/powerpoint/2010/main" val="2431528888"/>
              </p:ext>
            </p:extLst>
          </p:nvPr>
        </p:nvGraphicFramePr>
        <p:xfrm>
          <a:off x="227012" y="990600"/>
          <a:ext cx="11725947" cy="5741017"/>
        </p:xfrm>
        <a:graphic>
          <a:graphicData uri="http://schemas.openxmlformats.org/drawingml/2006/table">
            <a:tbl>
              <a:tblPr>
                <a:tableStyleId>{5C22544A-7EE6-4342-B048-85BDC9FD1C3A}</a:tableStyleId>
              </a:tblPr>
              <a:tblGrid>
                <a:gridCol w="522078">
                  <a:extLst>
                    <a:ext uri="{9D8B030D-6E8A-4147-A177-3AD203B41FA5}">
                      <a16:colId xmlns:a16="http://schemas.microsoft.com/office/drawing/2014/main" val="674979796"/>
                    </a:ext>
                  </a:extLst>
                </a:gridCol>
                <a:gridCol w="1828697">
                  <a:extLst>
                    <a:ext uri="{9D8B030D-6E8A-4147-A177-3AD203B41FA5}">
                      <a16:colId xmlns:a16="http://schemas.microsoft.com/office/drawing/2014/main" val="3641303660"/>
                    </a:ext>
                  </a:extLst>
                </a:gridCol>
                <a:gridCol w="1420950">
                  <a:extLst>
                    <a:ext uri="{9D8B030D-6E8A-4147-A177-3AD203B41FA5}">
                      <a16:colId xmlns:a16="http://schemas.microsoft.com/office/drawing/2014/main" val="2506302033"/>
                    </a:ext>
                  </a:extLst>
                </a:gridCol>
                <a:gridCol w="7954222">
                  <a:extLst>
                    <a:ext uri="{9D8B030D-6E8A-4147-A177-3AD203B41FA5}">
                      <a16:colId xmlns:a16="http://schemas.microsoft.com/office/drawing/2014/main" val="1399538820"/>
                    </a:ext>
                  </a:extLst>
                </a:gridCol>
              </a:tblGrid>
              <a:tr h="380964">
                <a:tc gridSpan="4">
                  <a:txBody>
                    <a:bodyPr/>
                    <a:lstStyle/>
                    <a:p>
                      <a:pPr marL="0" marR="0" algn="ctr">
                        <a:spcBef>
                          <a:spcPts val="0"/>
                        </a:spcBef>
                        <a:spcAft>
                          <a:spcPts val="0"/>
                        </a:spcAft>
                      </a:pPr>
                      <a:r>
                        <a:rPr lang="en-US" sz="2400" b="1" dirty="0">
                          <a:effectLst/>
                          <a:latin typeface="Century Gothic" panose="020B0502020202020204" pitchFamily="34" charset="0"/>
                        </a:rPr>
                        <a:t>VENDOR PEER GROUPS</a:t>
                      </a:r>
                      <a:endParaRPr lang="en-US" sz="2400" b="1" dirty="0">
                        <a:effectLst/>
                        <a:latin typeface="Century Gothic" panose="020B0502020202020204" pitchFamily="34" charset="0"/>
                        <a:cs typeface="Times New Roman" panose="02020603050405020304" pitchFamily="18" charset="0"/>
                      </a:endParaRPr>
                    </a:p>
                  </a:txBody>
                  <a:tcPr marL="68544" marR="68544" marT="0" marB="0">
                    <a:solidFill>
                      <a:schemeClr val="accent4"/>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13100362"/>
                  </a:ext>
                </a:extLst>
              </a:tr>
              <a:tr h="444458">
                <a:tc>
                  <a:txBody>
                    <a:bodyPr/>
                    <a:lstStyle/>
                    <a:p>
                      <a:pPr marL="0" marR="0" algn="ctr">
                        <a:spcBef>
                          <a:spcPts val="0"/>
                        </a:spcBef>
                        <a:spcAft>
                          <a:spcPts val="0"/>
                        </a:spcAft>
                      </a:pPr>
                      <a:r>
                        <a:rPr lang="en-US" sz="2800" b="1" dirty="0">
                          <a:effectLst/>
                          <a:latin typeface="+mn-lt"/>
                        </a:rPr>
                        <a:t>#</a:t>
                      </a:r>
                      <a:endParaRPr lang="en-US" sz="2800" b="1" dirty="0">
                        <a:effectLst/>
                        <a:latin typeface="+mn-lt"/>
                        <a:cs typeface="Times New Roman" panose="02020603050405020304" pitchFamily="18" charset="0"/>
                      </a:endParaRPr>
                    </a:p>
                  </a:txBody>
                  <a:tcPr marL="68544" marR="68544" marT="0" marB="0" anchor="ctr">
                    <a:solidFill>
                      <a:schemeClr val="accent4">
                        <a:lumMod val="60000"/>
                        <a:lumOff val="40000"/>
                      </a:schemeClr>
                    </a:solidFill>
                  </a:tcPr>
                </a:tc>
                <a:tc>
                  <a:txBody>
                    <a:bodyPr/>
                    <a:lstStyle/>
                    <a:p>
                      <a:pPr marL="0" marR="0" algn="ctr">
                        <a:spcBef>
                          <a:spcPts val="0"/>
                        </a:spcBef>
                        <a:spcAft>
                          <a:spcPts val="0"/>
                        </a:spcAft>
                      </a:pPr>
                      <a:r>
                        <a:rPr lang="en-US" sz="1800" b="1" dirty="0">
                          <a:effectLst/>
                          <a:latin typeface="Century Gothic" panose="020B0502020202020204" pitchFamily="34" charset="0"/>
                        </a:rPr>
                        <a:t>STORE TYPE</a:t>
                      </a:r>
                      <a:endParaRPr lang="en-US" sz="1800" b="1" dirty="0">
                        <a:effectLst/>
                        <a:latin typeface="Century Gothic" panose="020B0502020202020204" pitchFamily="34" charset="0"/>
                        <a:cs typeface="Times New Roman" panose="02020603050405020304" pitchFamily="18" charset="0"/>
                      </a:endParaRPr>
                    </a:p>
                  </a:txBody>
                  <a:tcPr marL="68544" marR="68544" marT="0" marB="0" anchor="ctr">
                    <a:solidFill>
                      <a:schemeClr val="accent4">
                        <a:lumMod val="60000"/>
                        <a:lumOff val="40000"/>
                      </a:schemeClr>
                    </a:solidFill>
                  </a:tcPr>
                </a:tc>
                <a:tc>
                  <a:txBody>
                    <a:bodyPr/>
                    <a:lstStyle/>
                    <a:p>
                      <a:pPr marL="0" marR="0" algn="ctr">
                        <a:spcBef>
                          <a:spcPts val="0"/>
                        </a:spcBef>
                        <a:spcAft>
                          <a:spcPts val="0"/>
                        </a:spcAft>
                      </a:pPr>
                      <a:r>
                        <a:rPr lang="en-US" sz="1800" b="1" dirty="0">
                          <a:effectLst/>
                          <a:latin typeface="Century Gothic" panose="020B0502020202020204" pitchFamily="34" charset="0"/>
                        </a:rPr>
                        <a:t>LOCATION</a:t>
                      </a:r>
                      <a:endParaRPr lang="en-US" sz="1800" b="1" dirty="0">
                        <a:effectLst/>
                        <a:latin typeface="Century Gothic" panose="020B0502020202020204" pitchFamily="34" charset="0"/>
                        <a:cs typeface="Times New Roman" panose="02020603050405020304" pitchFamily="18" charset="0"/>
                      </a:endParaRPr>
                    </a:p>
                  </a:txBody>
                  <a:tcPr marL="68544" marR="68544" marT="0" marB="0" anchor="ctr">
                    <a:solidFill>
                      <a:schemeClr val="accent4">
                        <a:lumMod val="60000"/>
                        <a:lumOff val="40000"/>
                      </a:schemeClr>
                    </a:solidFill>
                  </a:tcPr>
                </a:tc>
                <a:tc>
                  <a:txBody>
                    <a:bodyPr/>
                    <a:lstStyle/>
                    <a:p>
                      <a:pPr marL="0" marR="0" algn="ctr">
                        <a:spcBef>
                          <a:spcPts val="0"/>
                        </a:spcBef>
                        <a:spcAft>
                          <a:spcPts val="0"/>
                        </a:spcAft>
                      </a:pPr>
                      <a:r>
                        <a:rPr lang="en-US" sz="1800" b="1" dirty="0">
                          <a:effectLst/>
                          <a:latin typeface="Century Gothic" panose="020B0502020202020204" pitchFamily="34" charset="0"/>
                        </a:rPr>
                        <a:t>DESCRIPTION</a:t>
                      </a:r>
                      <a:endParaRPr lang="en-US" sz="1800" b="1" dirty="0">
                        <a:effectLst/>
                        <a:latin typeface="Century Gothic" panose="020B0502020202020204" pitchFamily="34" charset="0"/>
                        <a:cs typeface="Times New Roman" panose="02020603050405020304" pitchFamily="18" charset="0"/>
                      </a:endParaRPr>
                    </a:p>
                  </a:txBody>
                  <a:tcPr marL="68544" marR="68544" marT="0" marB="0" anchor="ctr">
                    <a:solidFill>
                      <a:schemeClr val="accent4">
                        <a:lumMod val="60000"/>
                        <a:lumOff val="40000"/>
                      </a:schemeClr>
                    </a:solidFill>
                  </a:tcPr>
                </a:tc>
                <a:extLst>
                  <a:ext uri="{0D108BD9-81ED-4DB2-BD59-A6C34878D82A}">
                    <a16:rowId xmlns:a16="http://schemas.microsoft.com/office/drawing/2014/main" val="1709698719"/>
                  </a:ext>
                </a:extLst>
              </a:tr>
              <a:tr h="405077">
                <a:tc>
                  <a:txBody>
                    <a:bodyPr/>
                    <a:lstStyle/>
                    <a:p>
                      <a:pPr marL="0" marR="0" algn="ctr">
                        <a:spcBef>
                          <a:spcPts val="0"/>
                        </a:spcBef>
                        <a:spcAft>
                          <a:spcPts val="0"/>
                        </a:spcAft>
                      </a:pPr>
                      <a:r>
                        <a:rPr lang="en-US" sz="2000" dirty="0">
                          <a:effectLst/>
                          <a:latin typeface="+mn-lt"/>
                        </a:rPr>
                        <a:t>5</a:t>
                      </a:r>
                      <a:endParaRPr lang="en-US" sz="2000" b="1" dirty="0">
                        <a:effectLst/>
                        <a:latin typeface="+mn-lt"/>
                        <a:cs typeface="Times New Roman" panose="02020603050405020304" pitchFamily="18" charset="0"/>
                      </a:endParaRPr>
                    </a:p>
                  </a:txBody>
                  <a:tcPr marL="68544" marR="68544" marT="0" marB="0" anchor="ctr">
                    <a:solidFill>
                      <a:schemeClr val="accent4">
                        <a:lumMod val="60000"/>
                        <a:lumOff val="40000"/>
                      </a:schemeClr>
                    </a:solidFill>
                  </a:tcPr>
                </a:tc>
                <a:tc>
                  <a:txBody>
                    <a:bodyPr/>
                    <a:lstStyle/>
                    <a:p>
                      <a:pPr marL="0" marR="0" algn="ctr">
                        <a:spcBef>
                          <a:spcPts val="0"/>
                        </a:spcBef>
                        <a:spcAft>
                          <a:spcPts val="0"/>
                        </a:spcAft>
                      </a:pPr>
                      <a:r>
                        <a:rPr lang="en-US" sz="1800" b="1" dirty="0">
                          <a:effectLst/>
                          <a:latin typeface="Century Gothic" panose="020B0502020202020204" pitchFamily="34" charset="0"/>
                        </a:rPr>
                        <a:t>Pharmacy</a:t>
                      </a:r>
                      <a:endParaRPr lang="en-US" sz="1800" b="1" dirty="0">
                        <a:effectLst/>
                        <a:latin typeface="Century Gothic" panose="020B0502020202020204" pitchFamily="34" charset="0"/>
                        <a:cs typeface="Times New Roman" panose="02020603050405020304" pitchFamily="18" charset="0"/>
                      </a:endParaRPr>
                    </a:p>
                  </a:txBody>
                  <a:tcPr marL="68544" marR="68544" marT="0" marB="0" anchor="ctr">
                    <a:solidFill>
                      <a:schemeClr val="accent4">
                        <a:lumMod val="20000"/>
                        <a:lumOff val="80000"/>
                      </a:schemeClr>
                    </a:solidFill>
                  </a:tcPr>
                </a:tc>
                <a:tc>
                  <a:txBody>
                    <a:bodyPr/>
                    <a:lstStyle/>
                    <a:p>
                      <a:pPr marL="0" marR="0" algn="ctr">
                        <a:spcBef>
                          <a:spcPts val="0"/>
                        </a:spcBef>
                        <a:spcAft>
                          <a:spcPts val="0"/>
                        </a:spcAft>
                      </a:pPr>
                      <a:r>
                        <a:rPr lang="en-US" sz="1800" b="0" dirty="0">
                          <a:effectLst/>
                          <a:latin typeface="Century Gothic" panose="020B0502020202020204" pitchFamily="34" charset="0"/>
                        </a:rPr>
                        <a:t>Statewide</a:t>
                      </a:r>
                      <a:endParaRPr lang="en-US" sz="1800" b="0" dirty="0">
                        <a:effectLst/>
                        <a:latin typeface="Century Gothic" panose="020B0502020202020204" pitchFamily="34" charset="0"/>
                        <a:cs typeface="Times New Roman" panose="02020603050405020304" pitchFamily="18" charset="0"/>
                      </a:endParaRPr>
                    </a:p>
                  </a:txBody>
                  <a:tcPr marL="68544" marR="68544" marT="0" marB="0" anchor="ctr">
                    <a:solidFill>
                      <a:schemeClr val="accent4">
                        <a:lumMod val="20000"/>
                        <a:lumOff val="80000"/>
                      </a:schemeClr>
                    </a:solidFill>
                  </a:tcPr>
                </a:tc>
                <a:tc>
                  <a:txBody>
                    <a:bodyPr/>
                    <a:lstStyle/>
                    <a:p>
                      <a:pPr marL="0" marR="0" algn="l">
                        <a:spcBef>
                          <a:spcPts val="0"/>
                        </a:spcBef>
                        <a:spcAft>
                          <a:spcPts val="0"/>
                        </a:spcAft>
                      </a:pPr>
                      <a:r>
                        <a:rPr lang="en-US" sz="1800" b="0" dirty="0">
                          <a:effectLst/>
                          <a:latin typeface="Century Gothic" panose="020B0502020202020204" pitchFamily="34" charset="0"/>
                        </a:rPr>
                        <a:t>Free-standing pharmacy that sells a limited variety of foods</a:t>
                      </a:r>
                      <a:endParaRPr lang="en-US" sz="1800" b="0" dirty="0">
                        <a:effectLst/>
                        <a:latin typeface="Century Gothic" panose="020B0502020202020204" pitchFamily="34" charset="0"/>
                        <a:cs typeface="Times New Roman" panose="02020603050405020304" pitchFamily="18" charset="0"/>
                      </a:endParaRPr>
                    </a:p>
                  </a:txBody>
                  <a:tcPr marL="68544" marR="68544" marT="0" marB="0" anchor="ctr">
                    <a:solidFill>
                      <a:schemeClr val="accent4">
                        <a:lumMod val="20000"/>
                        <a:lumOff val="80000"/>
                      </a:schemeClr>
                    </a:solidFill>
                  </a:tcPr>
                </a:tc>
                <a:extLst>
                  <a:ext uri="{0D108BD9-81ED-4DB2-BD59-A6C34878D82A}">
                    <a16:rowId xmlns:a16="http://schemas.microsoft.com/office/drawing/2014/main" val="1342874337"/>
                  </a:ext>
                </a:extLst>
              </a:tr>
              <a:tr h="575255">
                <a:tc>
                  <a:txBody>
                    <a:bodyPr/>
                    <a:lstStyle/>
                    <a:p>
                      <a:pPr marL="0" marR="0" algn="ctr">
                        <a:spcBef>
                          <a:spcPts val="0"/>
                        </a:spcBef>
                        <a:spcAft>
                          <a:spcPts val="0"/>
                        </a:spcAft>
                      </a:pPr>
                      <a:r>
                        <a:rPr lang="en-US" sz="2000" dirty="0">
                          <a:effectLst/>
                          <a:latin typeface="+mn-lt"/>
                        </a:rPr>
                        <a:t>6</a:t>
                      </a:r>
                      <a:endParaRPr lang="en-US" sz="2000" b="1" dirty="0">
                        <a:effectLst/>
                        <a:latin typeface="+mn-lt"/>
                        <a:cs typeface="Times New Roman" panose="02020603050405020304" pitchFamily="18" charset="0"/>
                      </a:endParaRPr>
                    </a:p>
                  </a:txBody>
                  <a:tcPr marL="68544" marR="68544" marT="0" marB="0" anchor="ctr">
                    <a:solidFill>
                      <a:schemeClr val="accent4">
                        <a:lumMod val="60000"/>
                        <a:lumOff val="40000"/>
                      </a:schemeClr>
                    </a:solidFill>
                  </a:tcPr>
                </a:tc>
                <a:tc>
                  <a:txBody>
                    <a:bodyPr/>
                    <a:lstStyle/>
                    <a:p>
                      <a:pPr marL="0" marR="0" algn="ctr">
                        <a:spcBef>
                          <a:spcPts val="0"/>
                        </a:spcBef>
                        <a:spcAft>
                          <a:spcPts val="0"/>
                        </a:spcAft>
                      </a:pPr>
                      <a:r>
                        <a:rPr lang="en-US" sz="1800" b="1" dirty="0">
                          <a:effectLst/>
                          <a:latin typeface="Century Gothic" panose="020B0502020202020204" pitchFamily="34" charset="0"/>
                        </a:rPr>
                        <a:t>Convenience Store</a:t>
                      </a:r>
                      <a:endParaRPr lang="en-US" sz="1800" b="1" dirty="0">
                        <a:effectLst/>
                        <a:latin typeface="Century Gothic" panose="020B0502020202020204" pitchFamily="34" charset="0"/>
                        <a:cs typeface="Times New Roman" panose="02020603050405020304" pitchFamily="18" charset="0"/>
                      </a:endParaRPr>
                    </a:p>
                  </a:txBody>
                  <a:tcPr marL="68544" marR="68544" marT="0" marB="0" anchor="ctr">
                    <a:solidFill>
                      <a:schemeClr val="accent4">
                        <a:lumMod val="20000"/>
                        <a:lumOff val="80000"/>
                      </a:schemeClr>
                    </a:solidFill>
                  </a:tcPr>
                </a:tc>
                <a:tc>
                  <a:txBody>
                    <a:bodyPr/>
                    <a:lstStyle/>
                    <a:p>
                      <a:pPr marL="0" marR="0" algn="ctr">
                        <a:spcBef>
                          <a:spcPts val="0"/>
                        </a:spcBef>
                        <a:spcAft>
                          <a:spcPts val="0"/>
                        </a:spcAft>
                      </a:pPr>
                      <a:r>
                        <a:rPr lang="en-US" sz="1800" b="0" dirty="0">
                          <a:effectLst/>
                          <a:latin typeface="Century Gothic" panose="020B0502020202020204" pitchFamily="34" charset="0"/>
                        </a:rPr>
                        <a:t>Statewide</a:t>
                      </a:r>
                      <a:endParaRPr lang="en-US" sz="1800" b="0" dirty="0">
                        <a:effectLst/>
                        <a:latin typeface="Century Gothic" panose="020B0502020202020204" pitchFamily="34" charset="0"/>
                        <a:cs typeface="Times New Roman" panose="02020603050405020304" pitchFamily="18" charset="0"/>
                      </a:endParaRPr>
                    </a:p>
                  </a:txBody>
                  <a:tcPr marL="68544" marR="68544" marT="0" marB="0" anchor="ctr">
                    <a:solidFill>
                      <a:schemeClr val="accent4">
                        <a:lumMod val="20000"/>
                        <a:lumOff val="80000"/>
                      </a:schemeClr>
                    </a:solidFill>
                  </a:tcPr>
                </a:tc>
                <a:tc>
                  <a:txBody>
                    <a:bodyPr/>
                    <a:lstStyle/>
                    <a:p>
                      <a:pPr marL="0" marR="0" algn="l">
                        <a:spcBef>
                          <a:spcPts val="0"/>
                        </a:spcBef>
                        <a:spcAft>
                          <a:spcPts val="0"/>
                        </a:spcAft>
                      </a:pPr>
                      <a:r>
                        <a:rPr lang="en-US" sz="1800" b="0" dirty="0">
                          <a:effectLst/>
                          <a:latin typeface="Century Gothic" panose="020B0502020202020204" pitchFamily="34" charset="0"/>
                        </a:rPr>
                        <a:t>Retailer with a limited assortment of grocery items</a:t>
                      </a:r>
                      <a:endParaRPr lang="en-US" sz="1800" b="0" dirty="0">
                        <a:effectLst/>
                        <a:latin typeface="Century Gothic" panose="020B0502020202020204" pitchFamily="34" charset="0"/>
                        <a:cs typeface="Times New Roman" panose="02020603050405020304" pitchFamily="18" charset="0"/>
                      </a:endParaRPr>
                    </a:p>
                  </a:txBody>
                  <a:tcPr marL="68544" marR="68544" marT="0" marB="0" anchor="ctr">
                    <a:solidFill>
                      <a:schemeClr val="accent4">
                        <a:lumMod val="20000"/>
                        <a:lumOff val="80000"/>
                      </a:schemeClr>
                    </a:solidFill>
                  </a:tcPr>
                </a:tc>
                <a:extLst>
                  <a:ext uri="{0D108BD9-81ED-4DB2-BD59-A6C34878D82A}">
                    <a16:rowId xmlns:a16="http://schemas.microsoft.com/office/drawing/2014/main" val="907694262"/>
                  </a:ext>
                </a:extLst>
              </a:tr>
              <a:tr h="1586937">
                <a:tc>
                  <a:txBody>
                    <a:bodyPr/>
                    <a:lstStyle/>
                    <a:p>
                      <a:pPr marL="0" marR="0" algn="ctr">
                        <a:spcBef>
                          <a:spcPts val="0"/>
                        </a:spcBef>
                        <a:spcAft>
                          <a:spcPts val="0"/>
                        </a:spcAft>
                      </a:pPr>
                      <a:r>
                        <a:rPr lang="en-US" sz="2000" dirty="0">
                          <a:effectLst/>
                          <a:latin typeface="+mn-lt"/>
                        </a:rPr>
                        <a:t>7</a:t>
                      </a:r>
                      <a:endParaRPr lang="en-US" sz="2000" b="1" dirty="0">
                        <a:effectLst/>
                        <a:latin typeface="+mn-lt"/>
                        <a:cs typeface="Times New Roman" panose="02020603050405020304" pitchFamily="18" charset="0"/>
                      </a:endParaRPr>
                    </a:p>
                  </a:txBody>
                  <a:tcPr marL="68544" marR="68544" marT="0" marB="0" anchor="ctr">
                    <a:solidFill>
                      <a:schemeClr val="accent4">
                        <a:lumMod val="60000"/>
                        <a:lumOff val="40000"/>
                      </a:schemeClr>
                    </a:solidFill>
                  </a:tcPr>
                </a:tc>
                <a:tc>
                  <a:txBody>
                    <a:bodyPr/>
                    <a:lstStyle/>
                    <a:p>
                      <a:pPr marL="0" marR="0" algn="ctr">
                        <a:spcBef>
                          <a:spcPts val="0"/>
                        </a:spcBef>
                        <a:spcAft>
                          <a:spcPts val="0"/>
                        </a:spcAft>
                      </a:pPr>
                      <a:r>
                        <a:rPr lang="en-US" sz="1800" b="1" dirty="0">
                          <a:effectLst/>
                          <a:latin typeface="Century Gothic" panose="020B0502020202020204" pitchFamily="34" charset="0"/>
                        </a:rPr>
                        <a:t>Mass Merchandiser</a:t>
                      </a:r>
                    </a:p>
                    <a:p>
                      <a:pPr marL="0" marR="0" algn="ctr">
                        <a:spcBef>
                          <a:spcPts val="0"/>
                        </a:spcBef>
                        <a:spcAft>
                          <a:spcPts val="0"/>
                        </a:spcAft>
                      </a:pPr>
                      <a:r>
                        <a:rPr lang="en-US" sz="1000" b="1" dirty="0">
                          <a:effectLst/>
                          <a:latin typeface="Century Gothic" panose="020B0502020202020204" pitchFamily="34" charset="0"/>
                        </a:rPr>
                        <a:t> </a:t>
                      </a:r>
                      <a:endParaRPr lang="en-US" sz="1800" b="1" dirty="0">
                        <a:effectLst/>
                        <a:latin typeface="Century Gothic" panose="020B0502020202020204" pitchFamily="34" charset="0"/>
                      </a:endParaRPr>
                    </a:p>
                    <a:p>
                      <a:pPr marL="0" marR="0" algn="ctr">
                        <a:spcBef>
                          <a:spcPts val="0"/>
                        </a:spcBef>
                        <a:spcAft>
                          <a:spcPts val="0"/>
                        </a:spcAft>
                      </a:pPr>
                      <a:r>
                        <a:rPr lang="en-US" sz="1800" b="1" dirty="0">
                          <a:effectLst/>
                          <a:latin typeface="Century Gothic" panose="020B0502020202020204" pitchFamily="34" charset="0"/>
                        </a:rPr>
                        <a:t> and </a:t>
                      </a:r>
                    </a:p>
                    <a:p>
                      <a:pPr marL="0" marR="0">
                        <a:spcBef>
                          <a:spcPts val="0"/>
                        </a:spcBef>
                        <a:spcAft>
                          <a:spcPts val="0"/>
                        </a:spcAft>
                      </a:pPr>
                      <a:r>
                        <a:rPr lang="en-US" sz="1000" b="1" dirty="0">
                          <a:effectLst/>
                          <a:latin typeface="Century Gothic" panose="020B0502020202020204" pitchFamily="34" charset="0"/>
                        </a:rPr>
                        <a:t> </a:t>
                      </a:r>
                      <a:endParaRPr lang="en-US" sz="2800" b="1" dirty="0">
                        <a:effectLst/>
                        <a:latin typeface="Century Gothic" panose="020B0502020202020204" pitchFamily="34" charset="0"/>
                      </a:endParaRPr>
                    </a:p>
                    <a:p>
                      <a:pPr marL="0" marR="0" algn="ctr">
                        <a:spcBef>
                          <a:spcPts val="0"/>
                        </a:spcBef>
                        <a:spcAft>
                          <a:spcPts val="0"/>
                        </a:spcAft>
                      </a:pPr>
                      <a:r>
                        <a:rPr lang="en-US" sz="1800" b="1" dirty="0">
                          <a:effectLst/>
                          <a:latin typeface="Century Gothic" panose="020B0502020202020204" pitchFamily="34" charset="0"/>
                        </a:rPr>
                        <a:t>Commissary</a:t>
                      </a:r>
                      <a:endParaRPr lang="en-US" sz="1800" b="1" dirty="0">
                        <a:effectLst/>
                        <a:latin typeface="Century Gothic" panose="020B0502020202020204" pitchFamily="34" charset="0"/>
                        <a:cs typeface="Times New Roman" panose="02020603050405020304" pitchFamily="18" charset="0"/>
                      </a:endParaRPr>
                    </a:p>
                  </a:txBody>
                  <a:tcPr marL="68544" marR="68544" marT="0" marB="0" anchor="ctr">
                    <a:solidFill>
                      <a:schemeClr val="accent4">
                        <a:lumMod val="20000"/>
                        <a:lumOff val="80000"/>
                      </a:schemeClr>
                    </a:solidFill>
                  </a:tcPr>
                </a:tc>
                <a:tc>
                  <a:txBody>
                    <a:bodyPr/>
                    <a:lstStyle/>
                    <a:p>
                      <a:pPr marL="0" marR="0" algn="ctr">
                        <a:spcBef>
                          <a:spcPts val="0"/>
                        </a:spcBef>
                        <a:spcAft>
                          <a:spcPts val="0"/>
                        </a:spcAft>
                      </a:pPr>
                      <a:r>
                        <a:rPr lang="en-US" sz="1800" b="0" dirty="0">
                          <a:effectLst/>
                          <a:latin typeface="Century Gothic" panose="020B0502020202020204" pitchFamily="34" charset="0"/>
                        </a:rPr>
                        <a:t>Statewide</a:t>
                      </a:r>
                      <a:endParaRPr lang="en-US" sz="1800" b="0" dirty="0">
                        <a:effectLst/>
                        <a:latin typeface="Century Gothic" panose="020B0502020202020204" pitchFamily="34" charset="0"/>
                        <a:cs typeface="Times New Roman" panose="02020603050405020304" pitchFamily="18" charset="0"/>
                      </a:endParaRPr>
                    </a:p>
                  </a:txBody>
                  <a:tcPr marL="68544" marR="68544" marT="0" marB="0" anchor="ctr">
                    <a:solidFill>
                      <a:schemeClr val="accent4">
                        <a:lumMod val="20000"/>
                        <a:lumOff val="80000"/>
                      </a:schemeClr>
                    </a:solidFill>
                  </a:tcPr>
                </a:tc>
                <a:tc>
                  <a:txBody>
                    <a:bodyPr/>
                    <a:lstStyle/>
                    <a:p>
                      <a:pPr marL="0" marR="0" algn="l">
                        <a:spcBef>
                          <a:spcPts val="0"/>
                        </a:spcBef>
                        <a:spcAft>
                          <a:spcPts val="0"/>
                        </a:spcAft>
                      </a:pPr>
                      <a:r>
                        <a:rPr lang="en-US" sz="1800" b="0" dirty="0">
                          <a:effectLst/>
                          <a:latin typeface="Century Gothic" panose="020B0502020202020204" pitchFamily="34" charset="0"/>
                        </a:rPr>
                        <a:t>Retailer that sells a wide variety of merchandise but also carries groceries and has store locations in most or all states</a:t>
                      </a:r>
                    </a:p>
                    <a:p>
                      <a:pPr marL="0" marR="0" algn="l">
                        <a:spcBef>
                          <a:spcPts val="0"/>
                        </a:spcBef>
                        <a:spcAft>
                          <a:spcPts val="0"/>
                        </a:spcAft>
                      </a:pPr>
                      <a:endParaRPr lang="en-US" sz="2800" b="0" dirty="0">
                        <a:effectLst/>
                        <a:latin typeface="Century Gothic" panose="020B0502020202020204" pitchFamily="34" charset="0"/>
                      </a:endParaRPr>
                    </a:p>
                    <a:p>
                      <a:pPr marL="0" marR="0" algn="l">
                        <a:spcBef>
                          <a:spcPts val="0"/>
                        </a:spcBef>
                        <a:spcAft>
                          <a:spcPts val="0"/>
                        </a:spcAft>
                      </a:pPr>
                      <a:r>
                        <a:rPr lang="en-US" sz="1800" b="0" dirty="0">
                          <a:effectLst/>
                          <a:latin typeface="Century Gothic" panose="020B0502020202020204" pitchFamily="34" charset="0"/>
                        </a:rPr>
                        <a:t>Grocery store operated by US Defense Commissary on a military base</a:t>
                      </a:r>
                      <a:endParaRPr lang="en-US" sz="1800" b="0" dirty="0">
                        <a:effectLst/>
                        <a:latin typeface="Century Gothic" panose="020B0502020202020204" pitchFamily="34" charset="0"/>
                        <a:cs typeface="Times New Roman" panose="02020603050405020304" pitchFamily="18" charset="0"/>
                      </a:endParaRPr>
                    </a:p>
                  </a:txBody>
                  <a:tcPr marL="68544" marR="68544" marT="0" marB="0" anchor="ctr">
                    <a:solidFill>
                      <a:schemeClr val="accent4">
                        <a:lumMod val="20000"/>
                        <a:lumOff val="80000"/>
                      </a:schemeClr>
                    </a:solidFill>
                  </a:tcPr>
                </a:tc>
                <a:extLst>
                  <a:ext uri="{0D108BD9-81ED-4DB2-BD59-A6C34878D82A}">
                    <a16:rowId xmlns:a16="http://schemas.microsoft.com/office/drawing/2014/main" val="415425933"/>
                  </a:ext>
                </a:extLst>
              </a:tr>
              <a:tr h="575255">
                <a:tc>
                  <a:txBody>
                    <a:bodyPr/>
                    <a:lstStyle/>
                    <a:p>
                      <a:pPr marL="0" marR="0" algn="ctr">
                        <a:spcBef>
                          <a:spcPts val="0"/>
                        </a:spcBef>
                        <a:spcAft>
                          <a:spcPts val="0"/>
                        </a:spcAft>
                      </a:pPr>
                      <a:r>
                        <a:rPr lang="en-US" sz="2000" kern="1200" dirty="0">
                          <a:effectLst/>
                          <a:latin typeface="+mn-lt"/>
                        </a:rPr>
                        <a:t>8</a:t>
                      </a:r>
                      <a:endParaRPr lang="en-US" sz="2000" b="1" dirty="0">
                        <a:effectLst/>
                        <a:latin typeface="+mn-lt"/>
                        <a:cs typeface="Times New Roman" panose="02020603050405020304" pitchFamily="18" charset="0"/>
                      </a:endParaRPr>
                    </a:p>
                  </a:txBody>
                  <a:tcPr marL="68544" marR="68544" marT="0" marB="0" anchor="ctr">
                    <a:solidFill>
                      <a:schemeClr val="accent4">
                        <a:lumMod val="60000"/>
                        <a:lumOff val="40000"/>
                      </a:schemeClr>
                    </a:solidFill>
                  </a:tcPr>
                </a:tc>
                <a:tc>
                  <a:txBody>
                    <a:bodyPr/>
                    <a:lstStyle/>
                    <a:p>
                      <a:pPr marL="0" marR="0" algn="ctr">
                        <a:spcBef>
                          <a:spcPts val="0"/>
                        </a:spcBef>
                        <a:spcAft>
                          <a:spcPts val="0"/>
                        </a:spcAft>
                      </a:pPr>
                      <a:r>
                        <a:rPr lang="en-US" sz="1800" b="1" kern="1200" dirty="0">
                          <a:effectLst/>
                          <a:latin typeface="Century Gothic" panose="020B0502020202020204" pitchFamily="34" charset="0"/>
                        </a:rPr>
                        <a:t>Independent Grocery</a:t>
                      </a:r>
                      <a:endParaRPr lang="en-US" sz="1800" b="1" dirty="0">
                        <a:effectLst/>
                        <a:latin typeface="Century Gothic" panose="020B0502020202020204" pitchFamily="34" charset="0"/>
                        <a:cs typeface="Times New Roman" panose="02020603050405020304" pitchFamily="18" charset="0"/>
                      </a:endParaRPr>
                    </a:p>
                  </a:txBody>
                  <a:tcPr marL="68544" marR="68544" marT="0" marB="0">
                    <a:solidFill>
                      <a:schemeClr val="accent4">
                        <a:lumMod val="20000"/>
                        <a:lumOff val="80000"/>
                      </a:schemeClr>
                    </a:solidFill>
                  </a:tcPr>
                </a:tc>
                <a:tc>
                  <a:txBody>
                    <a:bodyPr/>
                    <a:lstStyle/>
                    <a:p>
                      <a:pPr marL="0" marR="0" algn="ctr">
                        <a:spcBef>
                          <a:spcPts val="0"/>
                        </a:spcBef>
                        <a:spcAft>
                          <a:spcPts val="0"/>
                        </a:spcAft>
                      </a:pPr>
                      <a:r>
                        <a:rPr lang="en-US" sz="1800" b="0" dirty="0">
                          <a:effectLst/>
                          <a:latin typeface="Century Gothic" panose="020B0502020202020204" pitchFamily="34" charset="0"/>
                        </a:rPr>
                        <a:t>Urban</a:t>
                      </a:r>
                      <a:endParaRPr lang="en-US" sz="1800" b="0" dirty="0">
                        <a:effectLst/>
                        <a:latin typeface="Century Gothic" panose="020B0502020202020204" pitchFamily="34" charset="0"/>
                        <a:cs typeface="Times New Roman" panose="02020603050405020304" pitchFamily="18" charset="0"/>
                      </a:endParaRPr>
                    </a:p>
                  </a:txBody>
                  <a:tcPr marL="68544" marR="68544" marT="0" marB="0" anchor="ctr">
                    <a:solidFill>
                      <a:schemeClr val="accent4">
                        <a:lumMod val="20000"/>
                        <a:lumOff val="80000"/>
                      </a:schemeClr>
                    </a:solidFill>
                  </a:tcPr>
                </a:tc>
                <a:tc>
                  <a:txBody>
                    <a:bodyPr/>
                    <a:lstStyle/>
                    <a:p>
                      <a:pPr marL="0" marR="0" algn="l">
                        <a:spcBef>
                          <a:spcPts val="0"/>
                        </a:spcBef>
                        <a:spcAft>
                          <a:spcPts val="0"/>
                        </a:spcAft>
                      </a:pPr>
                      <a:r>
                        <a:rPr lang="en-US" sz="1800" b="0" kern="1200" dirty="0">
                          <a:solidFill>
                            <a:srgbClr val="000000"/>
                          </a:solidFill>
                          <a:effectLst/>
                          <a:latin typeface="Century Gothic" panose="020B0502020202020204" pitchFamily="34" charset="0"/>
                          <a:ea typeface="Verdana" panose="020B0604030504040204" pitchFamily="34" charset="0"/>
                          <a:cs typeface="Verdana" panose="020B0604030504040204" pitchFamily="34" charset="0"/>
                        </a:rPr>
                        <a:t>Retailer that primarily sells groceries with fewer than 11 store locations</a:t>
                      </a:r>
                      <a:endParaRPr lang="en-US" sz="1800" b="1" dirty="0">
                        <a:effectLst/>
                        <a:latin typeface="Century Gothic" panose="020B0502020202020204" pitchFamily="34" charset="0"/>
                        <a:ea typeface="Verdana" panose="020B0604030504040204" pitchFamily="34" charset="0"/>
                        <a:cs typeface="Verdana" panose="020B0604030504040204" pitchFamily="34" charset="0"/>
                      </a:endParaRPr>
                    </a:p>
                  </a:txBody>
                  <a:tcPr marL="68544" marR="68544" marT="0" marB="0" anchor="ctr">
                    <a:solidFill>
                      <a:schemeClr val="accent4">
                        <a:lumMod val="20000"/>
                        <a:lumOff val="80000"/>
                      </a:schemeClr>
                    </a:solidFill>
                  </a:tcPr>
                </a:tc>
                <a:extLst>
                  <a:ext uri="{0D108BD9-81ED-4DB2-BD59-A6C34878D82A}">
                    <a16:rowId xmlns:a16="http://schemas.microsoft.com/office/drawing/2014/main" val="1738810736"/>
                  </a:ext>
                </a:extLst>
              </a:tr>
              <a:tr h="575255">
                <a:tc>
                  <a:txBody>
                    <a:bodyPr/>
                    <a:lstStyle/>
                    <a:p>
                      <a:pPr marL="0" marR="0" algn="ctr">
                        <a:spcBef>
                          <a:spcPts val="0"/>
                        </a:spcBef>
                        <a:spcAft>
                          <a:spcPts val="0"/>
                        </a:spcAft>
                      </a:pPr>
                      <a:r>
                        <a:rPr lang="en-US" sz="2000" kern="1200" dirty="0">
                          <a:effectLst/>
                          <a:latin typeface="+mn-lt"/>
                        </a:rPr>
                        <a:t>9</a:t>
                      </a:r>
                      <a:endParaRPr lang="en-US" sz="2000" b="1" dirty="0">
                        <a:effectLst/>
                        <a:latin typeface="+mn-lt"/>
                        <a:cs typeface="Times New Roman" panose="02020603050405020304" pitchFamily="18" charset="0"/>
                      </a:endParaRPr>
                    </a:p>
                  </a:txBody>
                  <a:tcPr marL="68544" marR="68544" marT="0" marB="0" anchor="ctr">
                    <a:solidFill>
                      <a:schemeClr val="accent4">
                        <a:lumMod val="60000"/>
                        <a:lumOff val="40000"/>
                      </a:schemeClr>
                    </a:solidFill>
                  </a:tcPr>
                </a:tc>
                <a:tc>
                  <a:txBody>
                    <a:bodyPr/>
                    <a:lstStyle/>
                    <a:p>
                      <a:pPr marL="0" marR="0" algn="ctr">
                        <a:spcBef>
                          <a:spcPts val="0"/>
                        </a:spcBef>
                        <a:spcAft>
                          <a:spcPts val="0"/>
                        </a:spcAft>
                      </a:pPr>
                      <a:r>
                        <a:rPr lang="en-US" sz="1800" b="1" kern="1200" dirty="0">
                          <a:effectLst/>
                          <a:latin typeface="Century Gothic" panose="020B0502020202020204" pitchFamily="34" charset="0"/>
                        </a:rPr>
                        <a:t>Independent Grocery</a:t>
                      </a:r>
                      <a:endParaRPr lang="en-US" sz="1800" b="1" dirty="0">
                        <a:effectLst/>
                        <a:latin typeface="Century Gothic" panose="020B0502020202020204" pitchFamily="34" charset="0"/>
                        <a:cs typeface="Times New Roman" panose="02020603050405020304" pitchFamily="18" charset="0"/>
                      </a:endParaRPr>
                    </a:p>
                  </a:txBody>
                  <a:tcPr marL="68544" marR="68544" marT="0" marB="0">
                    <a:solidFill>
                      <a:schemeClr val="accent4">
                        <a:lumMod val="20000"/>
                        <a:lumOff val="80000"/>
                      </a:schemeClr>
                    </a:solidFill>
                  </a:tcPr>
                </a:tc>
                <a:tc>
                  <a:txBody>
                    <a:bodyPr/>
                    <a:lstStyle/>
                    <a:p>
                      <a:pPr marL="0" marR="0" algn="ctr">
                        <a:spcBef>
                          <a:spcPts val="0"/>
                        </a:spcBef>
                        <a:spcAft>
                          <a:spcPts val="0"/>
                        </a:spcAft>
                      </a:pPr>
                      <a:r>
                        <a:rPr lang="en-US" sz="1800" b="0" dirty="0">
                          <a:effectLst/>
                          <a:latin typeface="Century Gothic" panose="020B0502020202020204" pitchFamily="34" charset="0"/>
                        </a:rPr>
                        <a:t>Non-urban</a:t>
                      </a:r>
                      <a:endParaRPr lang="en-US" sz="1800" b="0" dirty="0">
                        <a:effectLst/>
                        <a:latin typeface="Century Gothic" panose="020B0502020202020204" pitchFamily="34" charset="0"/>
                        <a:cs typeface="Times New Roman" panose="02020603050405020304" pitchFamily="18" charset="0"/>
                      </a:endParaRPr>
                    </a:p>
                  </a:txBody>
                  <a:tcPr marL="68544" marR="68544" marT="0" marB="0" anchor="ctr">
                    <a:solidFill>
                      <a:schemeClr val="accent4">
                        <a:lumMod val="20000"/>
                        <a:lumOff val="80000"/>
                      </a:schemeClr>
                    </a:solidFill>
                  </a:tcPr>
                </a:tc>
                <a:tc>
                  <a:txBody>
                    <a:bodyPr/>
                    <a:lstStyle/>
                    <a:p>
                      <a:pPr marL="0" marR="0" algn="l">
                        <a:spcBef>
                          <a:spcPts val="0"/>
                        </a:spcBef>
                        <a:spcAft>
                          <a:spcPts val="0"/>
                        </a:spcAft>
                      </a:pPr>
                      <a:r>
                        <a:rPr lang="en-US" sz="1800" b="0" kern="1200" dirty="0">
                          <a:solidFill>
                            <a:srgbClr val="000000"/>
                          </a:solidFill>
                          <a:effectLst/>
                          <a:latin typeface="Century Gothic" panose="020B0502020202020204" pitchFamily="34" charset="0"/>
                          <a:ea typeface="Verdana" panose="020B0604030504040204" pitchFamily="34" charset="0"/>
                          <a:cs typeface="Verdana" panose="020B0604030504040204" pitchFamily="34" charset="0"/>
                        </a:rPr>
                        <a:t>Retailer that primarily sells groceries with fewer than 11 store locations</a:t>
                      </a:r>
                      <a:endParaRPr lang="en-US" sz="1800" b="1" dirty="0">
                        <a:effectLst/>
                        <a:latin typeface="Century Gothic" panose="020B0502020202020204" pitchFamily="34" charset="0"/>
                        <a:ea typeface="Verdana" panose="020B0604030504040204" pitchFamily="34" charset="0"/>
                        <a:cs typeface="Verdana" panose="020B0604030504040204" pitchFamily="34" charset="0"/>
                      </a:endParaRPr>
                    </a:p>
                  </a:txBody>
                  <a:tcPr marL="68544" marR="68544" marT="0" marB="0" anchor="ctr">
                    <a:solidFill>
                      <a:schemeClr val="accent4">
                        <a:lumMod val="20000"/>
                        <a:lumOff val="80000"/>
                      </a:schemeClr>
                    </a:solidFill>
                  </a:tcPr>
                </a:tc>
                <a:extLst>
                  <a:ext uri="{0D108BD9-81ED-4DB2-BD59-A6C34878D82A}">
                    <a16:rowId xmlns:a16="http://schemas.microsoft.com/office/drawing/2014/main" val="2383617032"/>
                  </a:ext>
                </a:extLst>
              </a:tr>
              <a:tr h="622561">
                <a:tc>
                  <a:txBody>
                    <a:bodyPr/>
                    <a:lstStyle/>
                    <a:p>
                      <a:pPr marL="0" marR="0" algn="ctr">
                        <a:spcBef>
                          <a:spcPts val="0"/>
                        </a:spcBef>
                        <a:spcAft>
                          <a:spcPts val="0"/>
                        </a:spcAft>
                      </a:pPr>
                      <a:r>
                        <a:rPr lang="en-US" sz="2000" dirty="0">
                          <a:effectLst/>
                          <a:latin typeface="+mn-lt"/>
                        </a:rPr>
                        <a:t>10</a:t>
                      </a:r>
                      <a:endParaRPr lang="en-US" sz="2000" b="1" dirty="0">
                        <a:effectLst/>
                        <a:latin typeface="+mn-lt"/>
                        <a:cs typeface="Times New Roman" panose="02020603050405020304" pitchFamily="18" charset="0"/>
                      </a:endParaRPr>
                    </a:p>
                  </a:txBody>
                  <a:tcPr marL="68544" marR="68544" marT="0" marB="0" anchor="ctr">
                    <a:solidFill>
                      <a:schemeClr val="accent4">
                        <a:lumMod val="60000"/>
                        <a:lumOff val="40000"/>
                      </a:schemeClr>
                    </a:solidFill>
                  </a:tcPr>
                </a:tc>
                <a:tc>
                  <a:txBody>
                    <a:bodyPr/>
                    <a:lstStyle/>
                    <a:p>
                      <a:pPr marL="0" marR="0" algn="ctr">
                        <a:spcBef>
                          <a:spcPts val="0"/>
                        </a:spcBef>
                        <a:spcAft>
                          <a:spcPts val="0"/>
                        </a:spcAft>
                      </a:pPr>
                      <a:r>
                        <a:rPr lang="en-US" sz="1800" b="1" dirty="0">
                          <a:effectLst/>
                          <a:latin typeface="Century Gothic" panose="020B0502020202020204" pitchFamily="34" charset="0"/>
                        </a:rPr>
                        <a:t>Regional Grocery Chain</a:t>
                      </a:r>
                      <a:endParaRPr lang="en-US" sz="1800" b="1" dirty="0">
                        <a:effectLst/>
                        <a:latin typeface="Century Gothic" panose="020B0502020202020204" pitchFamily="34" charset="0"/>
                        <a:cs typeface="Times New Roman" panose="02020603050405020304" pitchFamily="18" charset="0"/>
                      </a:endParaRPr>
                    </a:p>
                  </a:txBody>
                  <a:tcPr marL="68544" marR="68544" marT="0" marB="0" anchor="ctr">
                    <a:solidFill>
                      <a:schemeClr val="accent4">
                        <a:lumMod val="20000"/>
                        <a:lumOff val="80000"/>
                      </a:schemeClr>
                    </a:solidFill>
                  </a:tcPr>
                </a:tc>
                <a:tc>
                  <a:txBody>
                    <a:bodyPr/>
                    <a:lstStyle/>
                    <a:p>
                      <a:pPr marL="0" marR="0" algn="ctr">
                        <a:spcBef>
                          <a:spcPts val="0"/>
                        </a:spcBef>
                        <a:spcAft>
                          <a:spcPts val="0"/>
                        </a:spcAft>
                      </a:pPr>
                      <a:r>
                        <a:rPr lang="en-US" sz="1800" b="0" dirty="0">
                          <a:effectLst/>
                          <a:latin typeface="Century Gothic" panose="020B0502020202020204" pitchFamily="34" charset="0"/>
                        </a:rPr>
                        <a:t>Urban</a:t>
                      </a:r>
                      <a:endParaRPr lang="en-US" sz="1800" b="0" dirty="0">
                        <a:effectLst/>
                        <a:latin typeface="Century Gothic" panose="020B0502020202020204" pitchFamily="34" charset="0"/>
                        <a:cs typeface="Times New Roman" panose="02020603050405020304" pitchFamily="18" charset="0"/>
                      </a:endParaRPr>
                    </a:p>
                  </a:txBody>
                  <a:tcPr marL="68544" marR="68544" marT="0" marB="0" anchor="ctr">
                    <a:solidFill>
                      <a:schemeClr val="accent4">
                        <a:lumMod val="20000"/>
                        <a:lumOff val="80000"/>
                      </a:schemeClr>
                    </a:solidFill>
                  </a:tcPr>
                </a:tc>
                <a:tc>
                  <a:txBody>
                    <a:bodyPr/>
                    <a:lstStyle/>
                    <a:p>
                      <a:pPr marL="0" marR="0" algn="l">
                        <a:spcBef>
                          <a:spcPts val="0"/>
                        </a:spcBef>
                        <a:spcAft>
                          <a:spcPts val="0"/>
                        </a:spcAft>
                      </a:pPr>
                      <a:r>
                        <a:rPr lang="en-US" sz="1800" b="0" kern="1200" dirty="0">
                          <a:solidFill>
                            <a:srgbClr val="000000"/>
                          </a:solidFill>
                          <a:effectLst/>
                          <a:latin typeface="Century Gothic" panose="020B0502020202020204" pitchFamily="34" charset="0"/>
                          <a:ea typeface="Verdana" panose="020B0604030504040204" pitchFamily="34" charset="0"/>
                          <a:cs typeface="Verdana" panose="020B0604030504040204" pitchFamily="34" charset="0"/>
                        </a:rPr>
                        <a:t>Retailer that primarily sells groceries with at least 11 store locations and operates in 2 or more states</a:t>
                      </a:r>
                      <a:endParaRPr lang="en-US" sz="1800" b="1" dirty="0">
                        <a:effectLst/>
                        <a:latin typeface="Century Gothic" panose="020B0502020202020204" pitchFamily="34" charset="0"/>
                        <a:ea typeface="Verdana" panose="020B0604030504040204" pitchFamily="34" charset="0"/>
                        <a:cs typeface="Verdana" panose="020B0604030504040204" pitchFamily="34" charset="0"/>
                      </a:endParaRPr>
                    </a:p>
                  </a:txBody>
                  <a:tcPr marL="68544" marR="68544" marT="0" marB="0" anchor="ctr">
                    <a:solidFill>
                      <a:schemeClr val="accent4">
                        <a:lumMod val="20000"/>
                        <a:lumOff val="80000"/>
                      </a:schemeClr>
                    </a:solidFill>
                  </a:tcPr>
                </a:tc>
                <a:extLst>
                  <a:ext uri="{0D108BD9-81ED-4DB2-BD59-A6C34878D82A}">
                    <a16:rowId xmlns:a16="http://schemas.microsoft.com/office/drawing/2014/main" val="2715577679"/>
                  </a:ext>
                </a:extLst>
              </a:tr>
              <a:tr h="575255">
                <a:tc>
                  <a:txBody>
                    <a:bodyPr/>
                    <a:lstStyle/>
                    <a:p>
                      <a:pPr marL="0" marR="0" algn="ctr">
                        <a:spcBef>
                          <a:spcPts val="0"/>
                        </a:spcBef>
                        <a:spcAft>
                          <a:spcPts val="0"/>
                        </a:spcAft>
                      </a:pPr>
                      <a:r>
                        <a:rPr lang="en-US" sz="2000" dirty="0">
                          <a:effectLst/>
                          <a:latin typeface="+mn-lt"/>
                        </a:rPr>
                        <a:t>11</a:t>
                      </a:r>
                      <a:endParaRPr lang="en-US" sz="2000" b="1" dirty="0">
                        <a:effectLst/>
                        <a:latin typeface="+mn-lt"/>
                        <a:cs typeface="Times New Roman" panose="02020603050405020304" pitchFamily="18" charset="0"/>
                      </a:endParaRPr>
                    </a:p>
                  </a:txBody>
                  <a:tcPr marL="68544" marR="68544" marT="0" marB="0" anchor="ctr">
                    <a:solidFill>
                      <a:schemeClr val="accent4">
                        <a:lumMod val="60000"/>
                        <a:lumOff val="40000"/>
                      </a:schemeClr>
                    </a:solidFill>
                  </a:tcPr>
                </a:tc>
                <a:tc>
                  <a:txBody>
                    <a:bodyPr/>
                    <a:lstStyle/>
                    <a:p>
                      <a:pPr marL="0" marR="0" algn="ctr">
                        <a:spcBef>
                          <a:spcPts val="0"/>
                        </a:spcBef>
                        <a:spcAft>
                          <a:spcPts val="0"/>
                        </a:spcAft>
                      </a:pPr>
                      <a:r>
                        <a:rPr lang="en-US" sz="1800" b="1" dirty="0">
                          <a:effectLst/>
                          <a:latin typeface="Century Gothic" panose="020B0502020202020204" pitchFamily="34" charset="0"/>
                        </a:rPr>
                        <a:t>Regional Grocery Chain</a:t>
                      </a:r>
                      <a:endParaRPr lang="en-US" sz="1800" b="1" dirty="0">
                        <a:effectLst/>
                        <a:latin typeface="Century Gothic" panose="020B0502020202020204" pitchFamily="34" charset="0"/>
                        <a:cs typeface="Times New Roman" panose="02020603050405020304" pitchFamily="18" charset="0"/>
                      </a:endParaRPr>
                    </a:p>
                  </a:txBody>
                  <a:tcPr marL="68544" marR="68544" marT="0" marB="0" anchor="ctr">
                    <a:solidFill>
                      <a:schemeClr val="accent4">
                        <a:lumMod val="20000"/>
                        <a:lumOff val="80000"/>
                      </a:schemeClr>
                    </a:solidFill>
                  </a:tcPr>
                </a:tc>
                <a:tc>
                  <a:txBody>
                    <a:bodyPr/>
                    <a:lstStyle/>
                    <a:p>
                      <a:pPr marL="0" marR="0" algn="ctr">
                        <a:spcBef>
                          <a:spcPts val="0"/>
                        </a:spcBef>
                        <a:spcAft>
                          <a:spcPts val="0"/>
                        </a:spcAft>
                      </a:pPr>
                      <a:r>
                        <a:rPr lang="en-US" sz="1800" b="0" dirty="0">
                          <a:effectLst/>
                          <a:latin typeface="Century Gothic" panose="020B0502020202020204" pitchFamily="34" charset="0"/>
                        </a:rPr>
                        <a:t>Non-urban</a:t>
                      </a:r>
                      <a:endParaRPr lang="en-US" sz="1800" b="0" dirty="0">
                        <a:effectLst/>
                        <a:latin typeface="Century Gothic" panose="020B0502020202020204" pitchFamily="34" charset="0"/>
                        <a:cs typeface="Times New Roman" panose="02020603050405020304" pitchFamily="18" charset="0"/>
                      </a:endParaRPr>
                    </a:p>
                  </a:txBody>
                  <a:tcPr marL="68544" marR="68544" marT="0" marB="0" anchor="ctr">
                    <a:solidFill>
                      <a:schemeClr val="accent4">
                        <a:lumMod val="20000"/>
                        <a:lumOff val="80000"/>
                      </a:schemeClr>
                    </a:solidFill>
                  </a:tcPr>
                </a:tc>
                <a:tc>
                  <a:txBody>
                    <a:bodyPr/>
                    <a:lstStyle/>
                    <a:p>
                      <a:pPr marL="0" marR="0" algn="l">
                        <a:spcBef>
                          <a:spcPts val="0"/>
                        </a:spcBef>
                        <a:spcAft>
                          <a:spcPts val="0"/>
                        </a:spcAft>
                      </a:pPr>
                      <a:r>
                        <a:rPr lang="en-US" sz="1800" b="0" kern="1200" dirty="0">
                          <a:solidFill>
                            <a:srgbClr val="000000"/>
                          </a:solidFill>
                          <a:effectLst/>
                          <a:latin typeface="Century Gothic" panose="020B0502020202020204" pitchFamily="34" charset="0"/>
                          <a:ea typeface="Verdana" panose="020B0604030504040204" pitchFamily="34" charset="0"/>
                          <a:cs typeface="Verdana" panose="020B0604030504040204" pitchFamily="34" charset="0"/>
                        </a:rPr>
                        <a:t>Retailer that primarily sells groceries with at least 11 store locations and operates in 2 or more states</a:t>
                      </a:r>
                      <a:endParaRPr lang="en-US" sz="1800" b="1" dirty="0">
                        <a:effectLst/>
                        <a:latin typeface="Century Gothic" panose="020B0502020202020204" pitchFamily="34" charset="0"/>
                        <a:ea typeface="Verdana" panose="020B0604030504040204" pitchFamily="34" charset="0"/>
                        <a:cs typeface="Verdana" panose="020B0604030504040204" pitchFamily="34" charset="0"/>
                      </a:endParaRPr>
                    </a:p>
                  </a:txBody>
                  <a:tcPr marL="68544" marR="68544" marT="0" marB="0" anchor="ctr">
                    <a:solidFill>
                      <a:schemeClr val="accent4">
                        <a:lumMod val="20000"/>
                        <a:lumOff val="80000"/>
                      </a:schemeClr>
                    </a:solidFill>
                  </a:tcPr>
                </a:tc>
                <a:extLst>
                  <a:ext uri="{0D108BD9-81ED-4DB2-BD59-A6C34878D82A}">
                    <a16:rowId xmlns:a16="http://schemas.microsoft.com/office/drawing/2014/main" val="1338657306"/>
                  </a:ext>
                </a:extLst>
              </a:tr>
            </a:tbl>
          </a:graphicData>
        </a:graphic>
      </p:graphicFrame>
      <p:sp>
        <p:nvSpPr>
          <p:cNvPr id="5" name="Rectangle 1">
            <a:extLst>
              <a:ext uri="{FF2B5EF4-FFF2-40B4-BE49-F238E27FC236}">
                <a16:creationId xmlns:a16="http://schemas.microsoft.com/office/drawing/2014/main" id="{E54B6808-550E-4D1D-8FAC-729B682DC962}"/>
              </a:ext>
            </a:extLst>
          </p:cNvPr>
          <p:cNvSpPr>
            <a:spLocks noChangeArrowheads="1"/>
          </p:cNvSpPr>
          <p:nvPr>
            <p:custDataLst>
              <p:tags r:id="rId4"/>
            </p:custDataLst>
          </p:nvPr>
        </p:nvSpPr>
        <p:spPr bwMode="auto">
          <a:xfrm>
            <a:off x="1589" y="45760"/>
            <a:ext cx="184635" cy="369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392" tIns="45696" rIns="91392" bIns="45696" numCol="1" anchor="ctr" anchorCtr="0" compatLnSpc="1">
            <a:prstTxWarp prst="textNoShape">
              <a:avLst/>
            </a:prstTxWarp>
            <a:spAutoFit/>
          </a:bodyPr>
          <a:lstStyle/>
          <a:p>
            <a:endParaRPr lang="en-US" sz="1798" dirty="0"/>
          </a:p>
        </p:txBody>
      </p:sp>
    </p:spTree>
    <p:custDataLst>
      <p:tags r:id="rId1"/>
    </p:custDataLst>
    <p:extLst>
      <p:ext uri="{BB962C8B-B14F-4D97-AF65-F5344CB8AC3E}">
        <p14:creationId xmlns:p14="http://schemas.microsoft.com/office/powerpoint/2010/main" val="33995629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1284905" y="1050595"/>
            <a:ext cx="8072712" cy="1618489"/>
          </a:xfrm>
        </p:spPr>
        <p:txBody>
          <a:bodyPr anchor="ctr">
            <a:normAutofit/>
          </a:bodyPr>
          <a:lstStyle/>
          <a:p>
            <a:r>
              <a:rPr lang="en-US" sz="5500" b="1" dirty="0">
                <a:ea typeface="Tahoma" pitchFamily="34" charset="0"/>
                <a:cs typeface="Tahoma" pitchFamily="34" charset="0"/>
              </a:rPr>
              <a:t>Claims Assessed for Vendor Violations</a:t>
            </a:r>
          </a:p>
        </p:txBody>
      </p:sp>
      <p:sp>
        <p:nvSpPr>
          <p:cNvPr id="4" name="Content Placeholder 3"/>
          <p:cNvSpPr>
            <a:spLocks noGrp="1"/>
          </p:cNvSpPr>
          <p:nvPr>
            <p:ph idx="1"/>
            <p:custDataLst>
              <p:tags r:id="rId3"/>
            </p:custDataLst>
          </p:nvPr>
        </p:nvSpPr>
        <p:spPr>
          <a:xfrm>
            <a:off x="1284905" y="2819245"/>
            <a:ext cx="9686307" cy="3261750"/>
          </a:xfrm>
        </p:spPr>
        <p:txBody>
          <a:bodyPr anchor="t">
            <a:normAutofit fontScale="92500"/>
          </a:bodyPr>
          <a:lstStyle/>
          <a:p>
            <a:r>
              <a:rPr lang="en-US" sz="2800" dirty="0">
                <a:ea typeface="Tahoma" pitchFamily="34" charset="0"/>
                <a:cs typeface="Tahoma" pitchFamily="34" charset="0"/>
              </a:rPr>
              <a:t>If a vendor is assessed a claim, the vendor must reimburse the State WIC Agency in full or agree to a repayment plan within 30 days of written notification of the claim</a:t>
            </a:r>
          </a:p>
          <a:p>
            <a:pPr lvl="1">
              <a:buFont typeface="Wingdings" panose="05000000000000000000" pitchFamily="2" charset="2"/>
              <a:buChar char="ü"/>
            </a:pPr>
            <a:r>
              <a:rPr lang="en-US" sz="2800" dirty="0">
                <a:ea typeface="Tahoma" pitchFamily="34" charset="0"/>
                <a:cs typeface="Tahoma" pitchFamily="34" charset="0"/>
              </a:rPr>
              <a:t>Failure to do so will lead to termination of the Vendor Agreement</a:t>
            </a:r>
          </a:p>
          <a:p>
            <a:r>
              <a:rPr lang="en-US" sz="2800" dirty="0">
                <a:ea typeface="Tahoma" pitchFamily="34" charset="0"/>
                <a:cs typeface="Tahoma" pitchFamily="34" charset="0"/>
              </a:rPr>
              <a:t>A vendor applicant cannot be authorized if any of the vendor applicant’s owners, officers or managers currently have or previously had a financial interest in a WIC Vendor that was assessed a claim by the WIC Program and the claim has not been paid in full</a:t>
            </a:r>
          </a:p>
        </p:txBody>
      </p:sp>
    </p:spTree>
    <p:custDataLst>
      <p:tags r:id="rId1"/>
    </p:custDataLst>
    <p:extLst>
      <p:ext uri="{BB962C8B-B14F-4D97-AF65-F5344CB8AC3E}">
        <p14:creationId xmlns:p14="http://schemas.microsoft.com/office/powerpoint/2010/main" val="3377164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BF2458DF-DE8D-4192-B36C-8910F5AF37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7" y="623275"/>
            <a:ext cx="7150636"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9E9BFDE9-E444-4A67-A98D-E23CAFF938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07" y="625059"/>
            <a:ext cx="7148936" cy="5607882"/>
          </a:xfrm>
          <a:prstGeom prst="rect">
            <a:avLst/>
          </a:pr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9571" name="Rectangle 6"/>
          <p:cNvSpPr>
            <a:spLocks noGrp="1" noChangeArrowheads="1"/>
          </p:cNvSpPr>
          <p:nvPr>
            <p:ph idx="1"/>
            <p:custDataLst>
              <p:tags r:id="rId2"/>
            </p:custDataLst>
          </p:nvPr>
        </p:nvSpPr>
        <p:spPr>
          <a:xfrm>
            <a:off x="1123066" y="2865944"/>
            <a:ext cx="6170084" cy="3153856"/>
          </a:xfrm>
        </p:spPr>
        <p:txBody>
          <a:bodyPr anchor="t">
            <a:normAutofit lnSpcReduction="10000"/>
          </a:bodyPr>
          <a:lstStyle/>
          <a:p>
            <a:pPr eaLnBrk="1" hangingPunct="1"/>
            <a:r>
              <a:rPr lang="en-US" sz="2800" dirty="0">
                <a:ea typeface="Tahoma" pitchFamily="34" charset="0"/>
                <a:cs typeface="Tahoma" pitchFamily="34" charset="0"/>
              </a:rPr>
              <a:t>Ranges from 60 days to permanent</a:t>
            </a:r>
          </a:p>
          <a:p>
            <a:pPr eaLnBrk="1" hangingPunct="1"/>
            <a:endParaRPr lang="en-US" sz="2800" dirty="0">
              <a:ea typeface="Tahoma" pitchFamily="34" charset="0"/>
              <a:cs typeface="Tahoma" pitchFamily="34" charset="0"/>
            </a:endParaRPr>
          </a:p>
          <a:p>
            <a:pPr eaLnBrk="1" hangingPunct="1"/>
            <a:r>
              <a:rPr lang="en-US" sz="2800" dirty="0">
                <a:ea typeface="Tahoma" pitchFamily="34" charset="0"/>
                <a:cs typeface="Tahoma" pitchFamily="34" charset="0"/>
              </a:rPr>
              <a:t>WIC status may impact status with SNAP (formerly the Food Stamp Program) </a:t>
            </a:r>
          </a:p>
          <a:p>
            <a:pPr eaLnBrk="1" hangingPunct="1"/>
            <a:endParaRPr lang="en-US" sz="2800" dirty="0">
              <a:ea typeface="Tahoma" pitchFamily="34" charset="0"/>
              <a:cs typeface="Tahoma" pitchFamily="34" charset="0"/>
            </a:endParaRPr>
          </a:p>
          <a:p>
            <a:pPr eaLnBrk="1" hangingPunct="1"/>
            <a:r>
              <a:rPr lang="en-US" sz="2800" dirty="0">
                <a:ea typeface="Tahoma" pitchFamily="34" charset="0"/>
                <a:cs typeface="Tahoma" pitchFamily="34" charset="0"/>
              </a:rPr>
              <a:t>Vendor has right to appeal</a:t>
            </a:r>
          </a:p>
        </p:txBody>
      </p:sp>
      <p:sp>
        <p:nvSpPr>
          <p:cNvPr id="109570" name="Rectangle 5"/>
          <p:cNvSpPr>
            <a:spLocks noGrp="1" noChangeArrowheads="1"/>
          </p:cNvSpPr>
          <p:nvPr>
            <p:ph type="title"/>
            <p:custDataLst>
              <p:tags r:id="rId3"/>
            </p:custDataLst>
          </p:nvPr>
        </p:nvSpPr>
        <p:spPr>
          <a:xfrm>
            <a:off x="1123066" y="1188637"/>
            <a:ext cx="6170084" cy="1597228"/>
          </a:xfrm>
        </p:spPr>
        <p:txBody>
          <a:bodyPr>
            <a:normAutofit/>
          </a:bodyPr>
          <a:lstStyle/>
          <a:p>
            <a:pPr eaLnBrk="1" hangingPunct="1"/>
            <a:r>
              <a:rPr lang="en-US" sz="5900" b="1" dirty="0">
                <a:ea typeface="Tahoma" pitchFamily="34" charset="0"/>
                <a:cs typeface="Tahoma" pitchFamily="34" charset="0"/>
              </a:rPr>
              <a:t>Disqualification </a:t>
            </a:r>
          </a:p>
        </p:txBody>
      </p:sp>
      <p:sp>
        <p:nvSpPr>
          <p:cNvPr id="78" name="Right Triangle 77">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ntent Placeholder 4" descr="Fotolia_6901118_Subscription_L.jpg"/>
          <p:cNvPicPr>
            <a:picLocks noChangeAspect="1"/>
          </p:cNvPicPr>
          <p:nvPr/>
        </p:nvPicPr>
        <p:blipFill rotWithShape="1">
          <a:blip r:embed="rId6" cstate="print"/>
          <a:srcRect l="37380" r="19941" b="-1"/>
          <a:stretch/>
        </p:blipFill>
        <p:spPr>
          <a:xfrm>
            <a:off x="8117754" y="323519"/>
            <a:ext cx="3747715" cy="6212748"/>
          </a:xfrm>
          <a:custGeom>
            <a:avLst/>
            <a:gdLst/>
            <a:ahLst/>
            <a:cxnLst/>
            <a:rect l="l" t="t" r="r" b="b"/>
            <a:pathLst>
              <a:path w="3748691" h="6212748">
                <a:moveTo>
                  <a:pt x="0" y="0"/>
                </a:moveTo>
                <a:lnTo>
                  <a:pt x="3748691" y="0"/>
                </a:lnTo>
                <a:lnTo>
                  <a:pt x="3748691" y="2864954"/>
                </a:lnTo>
                <a:lnTo>
                  <a:pt x="305246" y="6212748"/>
                </a:lnTo>
                <a:lnTo>
                  <a:pt x="0" y="6212748"/>
                </a:lnTo>
                <a:close/>
              </a:path>
            </a:pathLst>
          </a:custGeom>
        </p:spPr>
      </p:pic>
    </p:spTree>
    <p:custDataLst>
      <p:tags r:id="rId1"/>
    </p:custDataLst>
    <p:extLst>
      <p:ext uri="{BB962C8B-B14F-4D97-AF65-F5344CB8AC3E}">
        <p14:creationId xmlns:p14="http://schemas.microsoft.com/office/powerpoint/2010/main" val="616642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42" name="Rectangle 2"/>
          <p:cNvSpPr>
            <a:spLocks noGrp="1" noChangeArrowheads="1"/>
          </p:cNvSpPr>
          <p:nvPr>
            <p:ph type="title"/>
            <p:custDataLst>
              <p:tags r:id="rId2"/>
            </p:custDataLst>
          </p:nvPr>
        </p:nvSpPr>
        <p:spPr>
          <a:xfrm>
            <a:off x="1284905" y="596496"/>
            <a:ext cx="8072712" cy="1618489"/>
          </a:xfrm>
        </p:spPr>
        <p:txBody>
          <a:bodyPr anchor="ctr">
            <a:normAutofit/>
          </a:bodyPr>
          <a:lstStyle/>
          <a:p>
            <a:pPr eaLnBrk="1" hangingPunct="1"/>
            <a:r>
              <a:rPr lang="en-US" sz="5500" b="1" dirty="0">
                <a:ea typeface="Tahoma" pitchFamily="34" charset="0"/>
                <a:cs typeface="Tahoma" pitchFamily="34" charset="0"/>
              </a:rPr>
              <a:t>Routine Monitoring</a:t>
            </a:r>
          </a:p>
        </p:txBody>
      </p:sp>
      <p:sp>
        <p:nvSpPr>
          <p:cNvPr id="112643" name="Rectangle 3"/>
          <p:cNvSpPr>
            <a:spLocks noGrp="1" noChangeArrowheads="1"/>
          </p:cNvSpPr>
          <p:nvPr>
            <p:ph idx="1"/>
            <p:custDataLst>
              <p:tags r:id="rId3"/>
            </p:custDataLst>
          </p:nvPr>
        </p:nvSpPr>
        <p:spPr>
          <a:xfrm>
            <a:off x="1251362" y="2057400"/>
            <a:ext cx="9686307" cy="4016172"/>
          </a:xfrm>
        </p:spPr>
        <p:txBody>
          <a:bodyPr anchor="t">
            <a:normAutofit fontScale="92500" lnSpcReduction="20000"/>
          </a:bodyPr>
          <a:lstStyle/>
          <a:p>
            <a:pPr eaLnBrk="1" hangingPunct="1"/>
            <a:r>
              <a:rPr lang="en-US" sz="2600" dirty="0">
                <a:ea typeface="Tahoma" pitchFamily="34" charset="0"/>
                <a:cs typeface="Tahoma" pitchFamily="34" charset="0"/>
              </a:rPr>
              <a:t>Includes, but is not limited to:</a:t>
            </a:r>
          </a:p>
          <a:p>
            <a:pPr lvl="1" eaLnBrk="1" hangingPunct="1"/>
            <a:r>
              <a:rPr lang="en-US" sz="2600" dirty="0">
                <a:ea typeface="Tahoma" pitchFamily="34" charset="0"/>
                <a:cs typeface="Tahoma" pitchFamily="34" charset="0"/>
              </a:rPr>
              <a:t>Review of formula invoices and receipts</a:t>
            </a:r>
          </a:p>
          <a:p>
            <a:pPr lvl="1" eaLnBrk="1" hangingPunct="1"/>
            <a:r>
              <a:rPr lang="en-US" sz="2600" dirty="0">
                <a:ea typeface="Tahoma" pitchFamily="34" charset="0"/>
                <a:cs typeface="Tahoma" pitchFamily="34" charset="0"/>
              </a:rPr>
              <a:t>Price checks</a:t>
            </a:r>
          </a:p>
          <a:p>
            <a:pPr lvl="1" eaLnBrk="1" hangingPunct="1"/>
            <a:r>
              <a:rPr lang="en-US" sz="2600" dirty="0">
                <a:ea typeface="Tahoma" pitchFamily="34" charset="0"/>
                <a:cs typeface="Tahoma" pitchFamily="34" charset="0"/>
              </a:rPr>
              <a:t>Treatment of WIC customers</a:t>
            </a:r>
          </a:p>
          <a:p>
            <a:pPr lvl="1" eaLnBrk="1" hangingPunct="1"/>
            <a:r>
              <a:rPr lang="en-US" sz="2600" dirty="0">
                <a:ea typeface="Tahoma" pitchFamily="34" charset="0"/>
                <a:cs typeface="Tahoma" pitchFamily="34" charset="0"/>
              </a:rPr>
              <a:t>Inventory of WIC approved foods subject to minimum inventory requirement</a:t>
            </a:r>
          </a:p>
          <a:p>
            <a:pPr lvl="1" eaLnBrk="1" hangingPunct="1"/>
            <a:r>
              <a:rPr lang="en-US" sz="2600" dirty="0">
                <a:ea typeface="Tahoma" pitchFamily="34" charset="0"/>
                <a:cs typeface="Tahoma" pitchFamily="34" charset="0"/>
              </a:rPr>
              <a:t>Ensure stand-beside equipment for use in transacting </a:t>
            </a:r>
            <a:r>
              <a:rPr lang="en-US" sz="2600" dirty="0" err="1">
                <a:ea typeface="Tahoma" pitchFamily="34" charset="0"/>
                <a:cs typeface="Tahoma" pitchFamily="34" charset="0"/>
              </a:rPr>
              <a:t>eWIC</a:t>
            </a:r>
            <a:r>
              <a:rPr lang="en-US" sz="2600" dirty="0">
                <a:ea typeface="Tahoma" pitchFamily="34" charset="0"/>
                <a:cs typeface="Tahoma" pitchFamily="34" charset="0"/>
              </a:rPr>
              <a:t> is accessible, if necessary</a:t>
            </a:r>
          </a:p>
          <a:p>
            <a:pPr eaLnBrk="1" hangingPunct="1"/>
            <a:r>
              <a:rPr lang="en-US" sz="2600" dirty="0">
                <a:ea typeface="Tahoma" pitchFamily="34" charset="0"/>
                <a:cs typeface="Tahoma" pitchFamily="34" charset="0"/>
              </a:rPr>
              <a:t>Visits are documented and if violation(s) found:</a:t>
            </a:r>
          </a:p>
          <a:p>
            <a:pPr lvl="1" eaLnBrk="1" hangingPunct="1"/>
            <a:r>
              <a:rPr lang="en-US" sz="2600" dirty="0">
                <a:ea typeface="Tahoma" pitchFamily="34" charset="0"/>
                <a:cs typeface="Tahoma" pitchFamily="34" charset="0"/>
              </a:rPr>
              <a:t>An occurrence is noted </a:t>
            </a:r>
          </a:p>
          <a:p>
            <a:pPr lvl="1" eaLnBrk="1" hangingPunct="1"/>
            <a:r>
              <a:rPr lang="en-US" sz="2600" dirty="0">
                <a:ea typeface="Tahoma" pitchFamily="34" charset="0"/>
                <a:cs typeface="Tahoma" pitchFamily="34" charset="0"/>
              </a:rPr>
              <a:t>The vendor must take steps to correct the violations</a:t>
            </a:r>
          </a:p>
          <a:p>
            <a:pPr lvl="1" eaLnBrk="1" hangingPunct="1"/>
            <a:r>
              <a:rPr lang="en-US" sz="2600" dirty="0">
                <a:ea typeface="Tahoma" pitchFamily="34" charset="0"/>
                <a:cs typeface="Tahoma" pitchFamily="34" charset="0"/>
              </a:rPr>
              <a:t>Will be monitored again within 21 days</a:t>
            </a:r>
          </a:p>
          <a:p>
            <a:pPr eaLnBrk="1" hangingPunct="1"/>
            <a:endParaRPr lang="en-US" sz="1500"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2304386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666" name="Rectangle 5"/>
          <p:cNvSpPr>
            <a:spLocks noGrp="1" noChangeArrowheads="1"/>
          </p:cNvSpPr>
          <p:nvPr>
            <p:ph type="title"/>
            <p:custDataLst>
              <p:tags r:id="rId2"/>
            </p:custDataLst>
          </p:nvPr>
        </p:nvSpPr>
        <p:spPr>
          <a:xfrm>
            <a:off x="1101705" y="623275"/>
            <a:ext cx="9982015" cy="1597228"/>
          </a:xfrm>
        </p:spPr>
        <p:txBody>
          <a:bodyPr>
            <a:normAutofit/>
          </a:bodyPr>
          <a:lstStyle/>
          <a:p>
            <a:pPr eaLnBrk="1" hangingPunct="1"/>
            <a:r>
              <a:rPr lang="en-US" sz="5000" b="1">
                <a:ea typeface="Tahoma" pitchFamily="34" charset="0"/>
                <a:cs typeface="Tahoma" pitchFamily="34" charset="0"/>
              </a:rPr>
              <a:t>Reporting Customer Service Issues (Complaints)</a:t>
            </a:r>
          </a:p>
        </p:txBody>
      </p:sp>
      <p:sp>
        <p:nvSpPr>
          <p:cNvPr id="113667" name="Rectangle 6"/>
          <p:cNvSpPr>
            <a:spLocks noGrp="1" noChangeArrowheads="1"/>
          </p:cNvSpPr>
          <p:nvPr>
            <p:ph idx="1"/>
            <p:custDataLst>
              <p:tags r:id="rId3"/>
            </p:custDataLst>
          </p:nvPr>
        </p:nvSpPr>
        <p:spPr>
          <a:xfrm>
            <a:off x="5487447" y="2133600"/>
            <a:ext cx="5675108" cy="3915251"/>
          </a:xfrm>
        </p:spPr>
        <p:txBody>
          <a:bodyPr anchor="t">
            <a:normAutofit lnSpcReduction="10000"/>
          </a:bodyPr>
          <a:lstStyle/>
          <a:p>
            <a:pPr eaLnBrk="1" hangingPunct="1"/>
            <a:r>
              <a:rPr lang="en-US" sz="2400" dirty="0">
                <a:ea typeface="Tahoma" pitchFamily="34" charset="0"/>
                <a:cs typeface="Tahoma" pitchFamily="34" charset="0"/>
              </a:rPr>
              <a:t>Vendors should report customer service issues (complaints) to the Local WIC Agency concerning:</a:t>
            </a:r>
          </a:p>
          <a:p>
            <a:pPr lvl="1"/>
            <a:r>
              <a:rPr lang="en-US" sz="2400" dirty="0">
                <a:ea typeface="Tahoma" pitchFamily="34" charset="0"/>
                <a:cs typeface="Tahoma" pitchFamily="34" charset="0"/>
              </a:rPr>
              <a:t>WIC customer inappropriate behavior</a:t>
            </a:r>
          </a:p>
          <a:p>
            <a:pPr lvl="2" eaLnBrk="1" hangingPunct="1"/>
            <a:r>
              <a:rPr lang="en-US" sz="2400" dirty="0">
                <a:ea typeface="Tahoma" pitchFamily="34" charset="0"/>
                <a:cs typeface="Tahoma" pitchFamily="34" charset="0"/>
              </a:rPr>
              <a:t>Vendors are not required to tolerate behavior from a WIC customer that they would not tolerate from other customers</a:t>
            </a:r>
          </a:p>
          <a:p>
            <a:pPr lvl="1"/>
            <a:r>
              <a:rPr lang="en-US" sz="2400" dirty="0">
                <a:ea typeface="Tahoma" pitchFamily="34" charset="0"/>
                <a:cs typeface="Tahoma" pitchFamily="34" charset="0"/>
              </a:rPr>
              <a:t>Complaints about other vendors</a:t>
            </a:r>
          </a:p>
          <a:p>
            <a:pPr marL="274320" lvl="1" indent="0">
              <a:buNone/>
            </a:pPr>
            <a:endParaRPr lang="en-US" sz="2400" dirty="0">
              <a:ea typeface="Tahoma" pitchFamily="34" charset="0"/>
              <a:cs typeface="Tahoma" pitchFamily="34" charset="0"/>
            </a:endParaRPr>
          </a:p>
          <a:p>
            <a:pPr eaLnBrk="1" hangingPunct="1"/>
            <a:r>
              <a:rPr lang="en-US" sz="2400" dirty="0">
                <a:ea typeface="Tahoma" pitchFamily="34" charset="0"/>
                <a:cs typeface="Tahoma" pitchFamily="34" charset="0"/>
              </a:rPr>
              <a:t>May use form in the Vendor Manual</a:t>
            </a:r>
          </a:p>
        </p:txBody>
      </p:sp>
      <p:grpSp>
        <p:nvGrpSpPr>
          <p:cNvPr id="2" name="Group 4">
            <a:extLst>
              <a:ext uri="{FF2B5EF4-FFF2-40B4-BE49-F238E27FC236}">
                <a16:creationId xmlns:a16="http://schemas.microsoft.com/office/drawing/2014/main" id="{8AE72F2F-E712-44D3-BD48-CBAF7AEF3457}"/>
              </a:ext>
            </a:extLst>
          </p:cNvPr>
          <p:cNvGrpSpPr>
            <a:grpSpLocks noChangeAspect="1"/>
          </p:cNvGrpSpPr>
          <p:nvPr/>
        </p:nvGrpSpPr>
        <p:grpSpPr bwMode="auto">
          <a:xfrm>
            <a:off x="1789948" y="2315905"/>
            <a:ext cx="3159590" cy="4092943"/>
            <a:chOff x="1157" y="1901"/>
            <a:chExt cx="1327" cy="1719"/>
          </a:xfrm>
        </p:grpSpPr>
        <p:sp>
          <p:nvSpPr>
            <p:cNvPr id="3" name="AutoShape 3">
              <a:extLst>
                <a:ext uri="{FF2B5EF4-FFF2-40B4-BE49-F238E27FC236}">
                  <a16:creationId xmlns:a16="http://schemas.microsoft.com/office/drawing/2014/main" id="{E39134D4-CAE5-427A-BA44-7D8B82D55F42}"/>
                </a:ext>
              </a:extLst>
            </p:cNvPr>
            <p:cNvSpPr>
              <a:spLocks noChangeAspect="1" noChangeArrowheads="1" noTextEdit="1"/>
            </p:cNvSpPr>
            <p:nvPr/>
          </p:nvSpPr>
          <p:spPr bwMode="auto">
            <a:xfrm>
              <a:off x="1157" y="1901"/>
              <a:ext cx="1327" cy="171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3" name="Picture 5">
              <a:extLst>
                <a:ext uri="{FF2B5EF4-FFF2-40B4-BE49-F238E27FC236}">
                  <a16:creationId xmlns:a16="http://schemas.microsoft.com/office/drawing/2014/main" id="{16C84245-F05A-49BC-9CF2-C90494CC240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57" y="1901"/>
              <a:ext cx="1328" cy="17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1872764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ight Triangle 10">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742E089B-2BD2-4C2A-9B41-C8B361E28460}"/>
              </a:ext>
            </a:extLst>
          </p:cNvPr>
          <p:cNvSpPr>
            <a:spLocks noGrp="1"/>
          </p:cNvSpPr>
          <p:nvPr>
            <p:ph type="title"/>
          </p:nvPr>
        </p:nvSpPr>
        <p:spPr>
          <a:xfrm>
            <a:off x="1370012" y="838200"/>
            <a:ext cx="9229006" cy="3542045"/>
          </a:xfrm>
        </p:spPr>
        <p:txBody>
          <a:bodyPr vert="horz" lIns="91440" tIns="45720" rIns="91440" bIns="45720" rtlCol="0" anchor="b">
            <a:normAutofit/>
          </a:bodyPr>
          <a:lstStyle/>
          <a:p>
            <a:pPr defTabSz="914400"/>
            <a:r>
              <a:rPr lang="en-US" sz="13700" b="1" kern="1200" dirty="0">
                <a:solidFill>
                  <a:schemeClr val="tx1"/>
                </a:solidFill>
                <a:latin typeface="+mj-lt"/>
                <a:ea typeface="+mj-ea"/>
                <a:cs typeface="+mj-cs"/>
              </a:rPr>
              <a:t>Questions</a:t>
            </a:r>
          </a:p>
        </p:txBody>
      </p:sp>
    </p:spTree>
    <p:custDataLst>
      <p:tags r:id="rId1"/>
    </p:custDataLst>
    <p:extLst>
      <p:ext uri="{BB962C8B-B14F-4D97-AF65-F5344CB8AC3E}">
        <p14:creationId xmlns:p14="http://schemas.microsoft.com/office/powerpoint/2010/main" val="3062691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79EECFE-814E-4B68-96A7-86A795BD22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F847C8-7801-44D8-8CCA-CDBA7AD91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648" y="321733"/>
            <a:ext cx="11543821"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Right Triangle 12">
            <a:extLst>
              <a:ext uri="{FF2B5EF4-FFF2-40B4-BE49-F238E27FC236}">
                <a16:creationId xmlns:a16="http://schemas.microsoft.com/office/drawing/2014/main" id="{AF180F00-B4B2-4196-BB1C-ECD21B03F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6E600F8C-C8F3-420C-9D3B-E1FBE7BAE4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AE9690A-684D-4597-8EB0-4750DED35806}"/>
              </a:ext>
            </a:extLst>
          </p:cNvPr>
          <p:cNvSpPr>
            <a:spLocks noGrp="1"/>
          </p:cNvSpPr>
          <p:nvPr>
            <p:ph type="ctrTitle"/>
            <p:custDataLst>
              <p:tags r:id="rId2"/>
            </p:custDataLst>
          </p:nvPr>
        </p:nvSpPr>
        <p:spPr>
          <a:xfrm>
            <a:off x="1009760" y="1383527"/>
            <a:ext cx="6070752" cy="4175166"/>
          </a:xfrm>
        </p:spPr>
        <p:txBody>
          <a:bodyPr anchor="ctr">
            <a:normAutofit/>
          </a:bodyPr>
          <a:lstStyle/>
          <a:p>
            <a:pPr algn="r"/>
            <a:r>
              <a:rPr lang="en-US" sz="9500" b="1">
                <a:latin typeface="Century Gothic" panose="020B0502020202020204" pitchFamily="34" charset="0"/>
              </a:rPr>
              <a:t>Required Applicant Forms</a:t>
            </a:r>
          </a:p>
        </p:txBody>
      </p:sp>
      <p:cxnSp>
        <p:nvCxnSpPr>
          <p:cNvPr id="17" name="Straight Connector 16">
            <a:extLst>
              <a:ext uri="{FF2B5EF4-FFF2-40B4-BE49-F238E27FC236}">
                <a16:creationId xmlns:a16="http://schemas.microsoft.com/office/drawing/2014/main" id="{7AA55BF2-380C-4942-8AB1-55A6A52A35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2693"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517905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690" name="Rectangle 2"/>
          <p:cNvSpPr>
            <a:spLocks noGrp="1" noChangeArrowheads="1"/>
          </p:cNvSpPr>
          <p:nvPr>
            <p:ph type="title"/>
            <p:custDataLst>
              <p:tags r:id="rId2"/>
            </p:custDataLst>
          </p:nvPr>
        </p:nvSpPr>
        <p:spPr>
          <a:xfrm>
            <a:off x="1075485" y="1188637"/>
            <a:ext cx="3113921" cy="4480726"/>
          </a:xfrm>
        </p:spPr>
        <p:txBody>
          <a:bodyPr>
            <a:normAutofit/>
          </a:bodyPr>
          <a:lstStyle/>
          <a:p>
            <a:pPr algn="r" eaLnBrk="1" hangingPunct="1"/>
            <a:r>
              <a:rPr lang="en-US" sz="5000" b="1" dirty="0">
                <a:ea typeface="Tahoma" pitchFamily="34" charset="0"/>
                <a:cs typeface="Tahoma" pitchFamily="34" charset="0"/>
              </a:rPr>
              <a:t>Completing Required Forms</a:t>
            </a:r>
          </a:p>
        </p:txBody>
      </p:sp>
      <p:cxnSp>
        <p:nvCxnSpPr>
          <p:cNvPr id="78" name="Straight Connector 77">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083"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4691" name="Rectangle 3"/>
          <p:cNvSpPr>
            <a:spLocks noGrp="1" noChangeArrowheads="1"/>
          </p:cNvSpPr>
          <p:nvPr>
            <p:ph idx="1"/>
            <p:custDataLst>
              <p:tags r:id="rId3"/>
            </p:custDataLst>
          </p:nvPr>
        </p:nvSpPr>
        <p:spPr>
          <a:xfrm>
            <a:off x="5239796" y="973357"/>
            <a:ext cx="6036215" cy="5257800"/>
          </a:xfrm>
        </p:spPr>
        <p:txBody>
          <a:bodyPr anchor="ctr">
            <a:normAutofit fontScale="92500"/>
          </a:bodyPr>
          <a:lstStyle/>
          <a:p>
            <a:pPr eaLnBrk="1" hangingPunct="1">
              <a:spcBef>
                <a:spcPct val="25000"/>
              </a:spcBef>
            </a:pPr>
            <a:r>
              <a:rPr lang="en-US" sz="2400" dirty="0">
                <a:ea typeface="Tahoma" pitchFamily="34" charset="0"/>
                <a:cs typeface="Tahoma" pitchFamily="34" charset="0"/>
              </a:rPr>
              <a:t>Vendors to be authorized through corporate agreements must complete:</a:t>
            </a:r>
          </a:p>
          <a:p>
            <a:pPr lvl="1">
              <a:spcBef>
                <a:spcPct val="25000"/>
              </a:spcBef>
            </a:pPr>
            <a:r>
              <a:rPr lang="en-US" sz="2400" dirty="0">
                <a:ea typeface="Tahoma" pitchFamily="34" charset="0"/>
                <a:cs typeface="Tahoma" pitchFamily="34" charset="0"/>
              </a:rPr>
              <a:t>Application (DHHS 3282) – </a:t>
            </a:r>
            <a:r>
              <a:rPr lang="en-US" sz="2400" b="1" dirty="0">
                <a:ea typeface="Tahoma" pitchFamily="34" charset="0"/>
                <a:cs typeface="Tahoma" pitchFamily="34" charset="0"/>
              </a:rPr>
              <a:t>completed through the vendor portal</a:t>
            </a:r>
          </a:p>
          <a:p>
            <a:pPr lvl="1">
              <a:spcBef>
                <a:spcPct val="25000"/>
              </a:spcBef>
            </a:pPr>
            <a:r>
              <a:rPr lang="en-US" sz="2400" dirty="0">
                <a:ea typeface="Tahoma" pitchFamily="34" charset="0"/>
                <a:cs typeface="Tahoma" pitchFamily="34" charset="0"/>
              </a:rPr>
              <a:t>Verification of Attendance</a:t>
            </a:r>
          </a:p>
          <a:p>
            <a:pPr eaLnBrk="1" hangingPunct="1">
              <a:spcBef>
                <a:spcPct val="25000"/>
              </a:spcBef>
            </a:pPr>
            <a:r>
              <a:rPr lang="en-US" sz="2400" dirty="0">
                <a:ea typeface="Tahoma" pitchFamily="34" charset="0"/>
                <a:cs typeface="Tahoma" pitchFamily="34" charset="0"/>
              </a:rPr>
              <a:t>All other retail stores must receive and complete:</a:t>
            </a:r>
          </a:p>
          <a:p>
            <a:pPr lvl="1">
              <a:spcBef>
                <a:spcPct val="25000"/>
              </a:spcBef>
            </a:pPr>
            <a:r>
              <a:rPr lang="en-US" sz="2400" dirty="0">
                <a:ea typeface="Tahoma" pitchFamily="34" charset="0"/>
                <a:cs typeface="Tahoma" pitchFamily="34" charset="0"/>
              </a:rPr>
              <a:t>Agreement (DHHS 2768) ending date 9/30/2024</a:t>
            </a:r>
          </a:p>
          <a:p>
            <a:pPr lvl="1">
              <a:spcBef>
                <a:spcPct val="25000"/>
              </a:spcBef>
            </a:pPr>
            <a:r>
              <a:rPr lang="en-US" sz="2400" dirty="0">
                <a:ea typeface="Tahoma" pitchFamily="34" charset="0"/>
                <a:cs typeface="Tahoma" pitchFamily="34" charset="0"/>
              </a:rPr>
              <a:t>Terms of the WIC Vendor Agreement</a:t>
            </a:r>
          </a:p>
          <a:p>
            <a:pPr lvl="1">
              <a:spcBef>
                <a:spcPct val="25000"/>
              </a:spcBef>
            </a:pPr>
            <a:r>
              <a:rPr lang="en-US" sz="2400" dirty="0">
                <a:ea typeface="Tahoma" pitchFamily="34" charset="0"/>
                <a:cs typeface="Tahoma" pitchFamily="34" charset="0"/>
              </a:rPr>
              <a:t>Application (DHHS 3282)</a:t>
            </a:r>
          </a:p>
          <a:p>
            <a:pPr lvl="1">
              <a:spcBef>
                <a:spcPct val="25000"/>
              </a:spcBef>
            </a:pPr>
            <a:r>
              <a:rPr lang="en-US" sz="2400" dirty="0">
                <a:ea typeface="Tahoma" pitchFamily="34" charset="0"/>
                <a:cs typeface="Tahoma" pitchFamily="34" charset="0"/>
              </a:rPr>
              <a:t>Price List (DHHS 2766) </a:t>
            </a:r>
          </a:p>
          <a:p>
            <a:pPr lvl="1">
              <a:spcBef>
                <a:spcPct val="25000"/>
              </a:spcBef>
            </a:pPr>
            <a:r>
              <a:rPr lang="en-US" sz="2400" dirty="0">
                <a:ea typeface="Tahoma" pitchFamily="34" charset="0"/>
                <a:cs typeface="Tahoma" pitchFamily="34" charset="0"/>
              </a:rPr>
              <a:t>Above Fifty-Percent Vendor Self Declaration form</a:t>
            </a:r>
          </a:p>
          <a:p>
            <a:pPr lvl="1">
              <a:spcBef>
                <a:spcPct val="25000"/>
              </a:spcBef>
            </a:pPr>
            <a:r>
              <a:rPr lang="en-US" sz="2400" dirty="0">
                <a:ea typeface="Tahoma" pitchFamily="34" charset="0"/>
                <a:cs typeface="Tahoma" pitchFamily="34" charset="0"/>
              </a:rPr>
              <a:t>Verification of Attendance</a:t>
            </a:r>
          </a:p>
          <a:p>
            <a:pPr lvl="1" eaLnBrk="1" hangingPunct="1">
              <a:spcBef>
                <a:spcPct val="25000"/>
              </a:spcBef>
              <a:buFont typeface="Wingdings" pitchFamily="2" charset="2"/>
              <a:buNone/>
            </a:pPr>
            <a:endParaRPr lang="en-US" sz="1500"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3982018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79EECFE-814E-4B68-96A7-86A795BD22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Triangle 10">
            <a:extLst>
              <a:ext uri="{FF2B5EF4-FFF2-40B4-BE49-F238E27FC236}">
                <a16:creationId xmlns:a16="http://schemas.microsoft.com/office/drawing/2014/main" id="{AF180F00-B4B2-4196-BB1C-ECD21B03F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BE2DC57-A7F4-40DA-AEE9-B1BEB92D86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07" y="625059"/>
            <a:ext cx="6889387" cy="5607882"/>
          </a:xfrm>
          <a:prstGeom prst="rect">
            <a:avLst/>
          </a:pr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3">
            <a:extLst>
              <a:ext uri="{FF2B5EF4-FFF2-40B4-BE49-F238E27FC236}">
                <a16:creationId xmlns:a16="http://schemas.microsoft.com/office/drawing/2014/main" id="{CAE9690A-684D-4597-8EB0-4750DED35806}"/>
              </a:ext>
            </a:extLst>
          </p:cNvPr>
          <p:cNvSpPr>
            <a:spLocks noGrp="1"/>
          </p:cNvSpPr>
          <p:nvPr>
            <p:ph type="ctrTitle"/>
            <p:custDataLst>
              <p:tags r:id="rId2"/>
            </p:custDataLst>
          </p:nvPr>
        </p:nvSpPr>
        <p:spPr>
          <a:xfrm>
            <a:off x="1244063" y="1383527"/>
            <a:ext cx="5810042" cy="4175166"/>
          </a:xfrm>
        </p:spPr>
        <p:txBody>
          <a:bodyPr anchor="ctr">
            <a:normAutofit/>
          </a:bodyPr>
          <a:lstStyle/>
          <a:p>
            <a:pPr algn="r"/>
            <a:r>
              <a:rPr lang="en-US" sz="7400" b="1">
                <a:solidFill>
                  <a:schemeClr val="tx1">
                    <a:lumMod val="75000"/>
                    <a:lumOff val="25000"/>
                  </a:schemeClr>
                </a:solidFill>
                <a:latin typeface="Century Gothic" panose="020B0502020202020204" pitchFamily="34" charset="0"/>
              </a:rPr>
              <a:t>Completion of Forms using DocuSign</a:t>
            </a:r>
          </a:p>
        </p:txBody>
      </p:sp>
    </p:spTree>
    <p:custDataLst>
      <p:tags r:id="rId1"/>
    </p:custDataLst>
    <p:extLst>
      <p:ext uri="{BB962C8B-B14F-4D97-AF65-F5344CB8AC3E}">
        <p14:creationId xmlns:p14="http://schemas.microsoft.com/office/powerpoint/2010/main" val="177527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714" name="Rectangle 2"/>
          <p:cNvSpPr>
            <a:spLocks noGrp="1" noChangeArrowheads="1"/>
          </p:cNvSpPr>
          <p:nvPr>
            <p:ph type="title"/>
            <p:custDataLst>
              <p:tags r:id="rId2"/>
            </p:custDataLst>
          </p:nvPr>
        </p:nvSpPr>
        <p:spPr>
          <a:xfrm>
            <a:off x="1284905" y="1050595"/>
            <a:ext cx="8072712" cy="1618489"/>
          </a:xfrm>
        </p:spPr>
        <p:txBody>
          <a:bodyPr anchor="ctr">
            <a:normAutofit/>
          </a:bodyPr>
          <a:lstStyle/>
          <a:p>
            <a:pPr eaLnBrk="1" hangingPunct="1"/>
            <a:r>
              <a:rPr lang="en-US" sz="5500" b="1">
                <a:ea typeface="Tahoma" pitchFamily="34" charset="0"/>
                <a:cs typeface="Tahoma" pitchFamily="34" charset="0"/>
              </a:rPr>
              <a:t>Completing Required Forms in DocuSign</a:t>
            </a:r>
          </a:p>
        </p:txBody>
      </p:sp>
      <p:sp>
        <p:nvSpPr>
          <p:cNvPr id="115715" name="Rectangle 3"/>
          <p:cNvSpPr>
            <a:spLocks noGrp="1" noChangeArrowheads="1"/>
          </p:cNvSpPr>
          <p:nvPr>
            <p:ph idx="1"/>
            <p:custDataLst>
              <p:tags r:id="rId3"/>
            </p:custDataLst>
          </p:nvPr>
        </p:nvSpPr>
        <p:spPr>
          <a:xfrm>
            <a:off x="1284905" y="2799987"/>
            <a:ext cx="9305307" cy="3355131"/>
          </a:xfrm>
        </p:spPr>
        <p:txBody>
          <a:bodyPr anchor="t">
            <a:normAutofit fontScale="92500" lnSpcReduction="20000"/>
          </a:bodyPr>
          <a:lstStyle/>
          <a:p>
            <a:pPr marL="274238" lvl="1" indent="0">
              <a:spcBef>
                <a:spcPct val="25000"/>
              </a:spcBef>
              <a:buNone/>
            </a:pPr>
            <a:r>
              <a:rPr lang="en-US" sz="2400" dirty="0">
                <a:ea typeface="Tahoma" pitchFamily="34" charset="0"/>
                <a:cs typeface="Tahoma" pitchFamily="34" charset="0"/>
              </a:rPr>
              <a:t>Received through DocuSign</a:t>
            </a:r>
          </a:p>
          <a:p>
            <a:pPr lvl="1">
              <a:spcBef>
                <a:spcPct val="25000"/>
              </a:spcBef>
            </a:pPr>
            <a:r>
              <a:rPr lang="en-US" sz="2400" dirty="0">
                <a:ea typeface="Tahoma" pitchFamily="34" charset="0"/>
                <a:cs typeface="Tahoma" pitchFamily="34" charset="0"/>
              </a:rPr>
              <a:t>Vendor Agreement (DHHS 2768) ending date 9/30/2024</a:t>
            </a:r>
          </a:p>
          <a:p>
            <a:pPr lvl="1">
              <a:spcBef>
                <a:spcPct val="25000"/>
              </a:spcBef>
            </a:pPr>
            <a:r>
              <a:rPr lang="en-US" sz="2400" dirty="0">
                <a:ea typeface="Tahoma" pitchFamily="34" charset="0"/>
                <a:cs typeface="Tahoma" pitchFamily="34" charset="0"/>
              </a:rPr>
              <a:t>Terms of the WIC Vendor Agreement</a:t>
            </a:r>
          </a:p>
          <a:p>
            <a:pPr lvl="1">
              <a:spcBef>
                <a:spcPct val="25000"/>
              </a:spcBef>
            </a:pPr>
            <a:r>
              <a:rPr lang="en-US" sz="2400" dirty="0">
                <a:ea typeface="Tahoma" pitchFamily="34" charset="0"/>
                <a:cs typeface="Tahoma" pitchFamily="34" charset="0"/>
              </a:rPr>
              <a:t>Application (DHHS 3282)</a:t>
            </a:r>
          </a:p>
          <a:p>
            <a:pPr lvl="1">
              <a:spcBef>
                <a:spcPct val="25000"/>
              </a:spcBef>
            </a:pPr>
            <a:r>
              <a:rPr lang="en-US" sz="2400" dirty="0">
                <a:ea typeface="Tahoma" pitchFamily="34" charset="0"/>
                <a:cs typeface="Tahoma" pitchFamily="34" charset="0"/>
              </a:rPr>
              <a:t>Price List (DHHS 2766) </a:t>
            </a:r>
          </a:p>
          <a:p>
            <a:pPr lvl="1">
              <a:spcBef>
                <a:spcPct val="25000"/>
              </a:spcBef>
            </a:pPr>
            <a:r>
              <a:rPr lang="en-US" sz="2400" dirty="0">
                <a:ea typeface="Tahoma" pitchFamily="34" charset="0"/>
                <a:cs typeface="Tahoma" pitchFamily="34" charset="0"/>
              </a:rPr>
              <a:t>Above Fifty-Percent Vendor Self Declaration form</a:t>
            </a:r>
          </a:p>
          <a:p>
            <a:pPr marL="274238" lvl="1" indent="0">
              <a:spcBef>
                <a:spcPct val="25000"/>
              </a:spcBef>
              <a:buNone/>
            </a:pPr>
            <a:endParaRPr lang="en-US" sz="2400" dirty="0">
              <a:ea typeface="Tahoma" pitchFamily="34" charset="0"/>
              <a:cs typeface="Tahoma" pitchFamily="34" charset="0"/>
            </a:endParaRPr>
          </a:p>
          <a:p>
            <a:pPr marL="274238" lvl="1" indent="0">
              <a:spcBef>
                <a:spcPct val="25000"/>
              </a:spcBef>
              <a:buNone/>
            </a:pPr>
            <a:r>
              <a:rPr lang="en-US" sz="2400" dirty="0">
                <a:ea typeface="Tahoma" pitchFamily="34" charset="0"/>
                <a:cs typeface="Tahoma" pitchFamily="34" charset="0"/>
              </a:rPr>
              <a:t>Received from Local Agency</a:t>
            </a:r>
          </a:p>
          <a:p>
            <a:pPr lvl="1">
              <a:spcBef>
                <a:spcPct val="25000"/>
              </a:spcBef>
            </a:pPr>
            <a:r>
              <a:rPr lang="en-US" sz="2400" dirty="0">
                <a:ea typeface="Tahoma" pitchFamily="34" charset="0"/>
                <a:cs typeface="Tahoma" pitchFamily="34" charset="0"/>
              </a:rPr>
              <a:t>Verification of Attendance</a:t>
            </a:r>
          </a:p>
          <a:p>
            <a:pPr lvl="1">
              <a:spcBef>
                <a:spcPct val="25000"/>
              </a:spcBef>
            </a:pPr>
            <a:r>
              <a:rPr lang="en-US" sz="2400" dirty="0">
                <a:ea typeface="Tahoma" pitchFamily="34" charset="0"/>
                <a:cs typeface="Tahoma" pitchFamily="34" charset="0"/>
              </a:rPr>
              <a:t>Email form</a:t>
            </a:r>
          </a:p>
          <a:p>
            <a:pPr eaLnBrk="1" hangingPunct="1">
              <a:buFontTx/>
              <a:buNone/>
            </a:pPr>
            <a:endParaRPr lang="en-US" sz="1700"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2572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7A5ADB6-3042-4BBF-AD46-4353DDD26229}"/>
              </a:ext>
            </a:extLst>
          </p:cNvPr>
          <p:cNvSpPr>
            <a:spLocks noGrp="1"/>
          </p:cNvSpPr>
          <p:nvPr>
            <p:ph type="title"/>
            <p:custDataLst>
              <p:tags r:id="rId2"/>
            </p:custDataLst>
          </p:nvPr>
        </p:nvSpPr>
        <p:spPr>
          <a:xfrm>
            <a:off x="531812" y="325372"/>
            <a:ext cx="10055781" cy="1450379"/>
          </a:xfrm>
        </p:spPr>
        <p:txBody>
          <a:bodyPr/>
          <a:lstStyle/>
          <a:p>
            <a:r>
              <a:rPr lang="en-US" b="1" dirty="0">
                <a:cs typeface="Calibri" panose="020F0502020204030204" pitchFamily="34" charset="0"/>
              </a:rPr>
              <a:t>Using DocuSign</a:t>
            </a:r>
          </a:p>
        </p:txBody>
      </p:sp>
      <p:pic>
        <p:nvPicPr>
          <p:cNvPr id="11" name="Picture 10">
            <a:extLst>
              <a:ext uri="{FF2B5EF4-FFF2-40B4-BE49-F238E27FC236}">
                <a16:creationId xmlns:a16="http://schemas.microsoft.com/office/drawing/2014/main" id="{409939E6-A607-4537-8040-986269E141B5}"/>
              </a:ext>
            </a:extLst>
          </p:cNvPr>
          <p:cNvPicPr>
            <a:picLocks noChangeAspect="1"/>
          </p:cNvPicPr>
          <p:nvPr/>
        </p:nvPicPr>
        <p:blipFill>
          <a:blip r:embed="rId7"/>
          <a:stretch>
            <a:fillRect/>
          </a:stretch>
        </p:blipFill>
        <p:spPr>
          <a:xfrm>
            <a:off x="4772776" y="1581187"/>
            <a:ext cx="7274664" cy="4226251"/>
          </a:xfrm>
          <a:prstGeom prst="rect">
            <a:avLst/>
          </a:prstGeom>
        </p:spPr>
      </p:pic>
      <p:sp>
        <p:nvSpPr>
          <p:cNvPr id="2" name="Rectangle 1">
            <a:extLst>
              <a:ext uri="{FF2B5EF4-FFF2-40B4-BE49-F238E27FC236}">
                <a16:creationId xmlns:a16="http://schemas.microsoft.com/office/drawing/2014/main" id="{C06334C3-0E63-4956-A68E-41A9739F6CCA}"/>
              </a:ext>
            </a:extLst>
          </p:cNvPr>
          <p:cNvSpPr/>
          <p:nvPr>
            <p:custDataLst>
              <p:tags r:id="rId3"/>
            </p:custDataLst>
          </p:nvPr>
        </p:nvSpPr>
        <p:spPr>
          <a:xfrm>
            <a:off x="7368521" y="4017021"/>
            <a:ext cx="2232664" cy="65925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n w="38100">
                <a:solidFill>
                  <a:srgbClr val="FFFF00"/>
                </a:solidFill>
              </a:ln>
            </a:endParaRPr>
          </a:p>
        </p:txBody>
      </p:sp>
      <p:cxnSp>
        <p:nvCxnSpPr>
          <p:cNvPr id="4" name="Straight Arrow Connector 3">
            <a:extLst>
              <a:ext uri="{FF2B5EF4-FFF2-40B4-BE49-F238E27FC236}">
                <a16:creationId xmlns:a16="http://schemas.microsoft.com/office/drawing/2014/main" id="{9C1E1519-A028-494C-AA7E-7F59B3066550}"/>
              </a:ext>
            </a:extLst>
          </p:cNvPr>
          <p:cNvCxnSpPr>
            <a:cxnSpLocks/>
          </p:cNvCxnSpPr>
          <p:nvPr/>
        </p:nvCxnSpPr>
        <p:spPr>
          <a:xfrm>
            <a:off x="6402676" y="4346646"/>
            <a:ext cx="834950" cy="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F93F102-3708-424A-8B11-5B0CF200D6D0}"/>
              </a:ext>
            </a:extLst>
          </p:cNvPr>
          <p:cNvSpPr txBox="1"/>
          <p:nvPr>
            <p:custDataLst>
              <p:tags r:id="rId4"/>
            </p:custDataLst>
          </p:nvPr>
        </p:nvSpPr>
        <p:spPr>
          <a:xfrm>
            <a:off x="320979" y="1828800"/>
            <a:ext cx="4320902" cy="3539430"/>
          </a:xfrm>
          <a:prstGeom prst="rect">
            <a:avLst/>
          </a:prstGeom>
          <a:noFill/>
        </p:spPr>
        <p:txBody>
          <a:bodyPr wrap="square">
            <a:spAutoFit/>
          </a:bodyPr>
          <a:lstStyle/>
          <a:p>
            <a:pPr marL="457063" indent="-457063">
              <a:buFont typeface="Arial" panose="020B0604020202020204" pitchFamily="34" charset="0"/>
              <a:buChar char="•"/>
            </a:pPr>
            <a:r>
              <a:rPr lang="en-US" sz="3200" dirty="0">
                <a:cs typeface="Calibri" panose="020F0502020204030204" pitchFamily="34" charset="0"/>
              </a:rPr>
              <a:t>You will receive an email from the State Agency via DocuSign</a:t>
            </a:r>
          </a:p>
          <a:p>
            <a:pPr marL="457063" indent="-457063">
              <a:buFont typeface="Arial" panose="020B0604020202020204" pitchFamily="34" charset="0"/>
              <a:buChar char="•"/>
            </a:pPr>
            <a:endParaRPr lang="en-US" sz="3200" dirty="0">
              <a:cs typeface="Calibri" panose="020F0502020204030204" pitchFamily="34" charset="0"/>
            </a:endParaRPr>
          </a:p>
          <a:p>
            <a:endParaRPr lang="en-US" sz="3200" dirty="0">
              <a:cs typeface="Calibri" panose="020F0502020204030204" pitchFamily="34" charset="0"/>
            </a:endParaRPr>
          </a:p>
          <a:p>
            <a:pPr marL="457063" indent="-457063">
              <a:buFont typeface="Arial" panose="020B0604020202020204" pitchFamily="34" charset="0"/>
              <a:buChar char="•"/>
            </a:pPr>
            <a:r>
              <a:rPr lang="en-US" sz="3200" dirty="0">
                <a:cs typeface="Calibri" panose="020F0502020204030204" pitchFamily="34" charset="0"/>
              </a:rPr>
              <a:t>Click on the “Review Documents” button</a:t>
            </a:r>
          </a:p>
        </p:txBody>
      </p:sp>
    </p:spTree>
    <p:custDataLst>
      <p:tags r:id="rId1"/>
    </p:custDataLst>
    <p:extLst>
      <p:ext uri="{BB962C8B-B14F-4D97-AF65-F5344CB8AC3E}">
        <p14:creationId xmlns:p14="http://schemas.microsoft.com/office/powerpoint/2010/main" val="3070000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86" name="Rectangle 2"/>
          <p:cNvSpPr>
            <a:spLocks noGrp="1" noChangeArrowheads="1"/>
          </p:cNvSpPr>
          <p:nvPr>
            <p:ph type="title"/>
            <p:custDataLst>
              <p:tags r:id="rId2"/>
            </p:custDataLst>
          </p:nvPr>
        </p:nvSpPr>
        <p:spPr>
          <a:xfrm>
            <a:off x="1123063" y="1188637"/>
            <a:ext cx="9982015" cy="1597228"/>
          </a:xfrm>
        </p:spPr>
        <p:txBody>
          <a:bodyPr>
            <a:normAutofit/>
          </a:bodyPr>
          <a:lstStyle/>
          <a:p>
            <a:r>
              <a:rPr lang="en-US" sz="5900" b="1" dirty="0">
                <a:ea typeface="Tahoma" pitchFamily="34" charset="0"/>
                <a:cs typeface="Tahoma" pitchFamily="34" charset="0"/>
              </a:rPr>
              <a:t>Determining Peer Groups</a:t>
            </a:r>
          </a:p>
        </p:txBody>
      </p:sp>
      <p:pic>
        <p:nvPicPr>
          <p:cNvPr id="5" name="Content Placeholder 4" descr="Fotolia_8598503_Subscription_L.jpg"/>
          <p:cNvPicPr>
            <a:picLocks noChangeAspect="1"/>
          </p:cNvPicPr>
          <p:nvPr/>
        </p:nvPicPr>
        <p:blipFill rotWithShape="1">
          <a:blip r:embed="rId6" cstate="print"/>
          <a:srcRect l="5193" r="8365"/>
          <a:stretch/>
        </p:blipFill>
        <p:spPr>
          <a:xfrm>
            <a:off x="1123064" y="3018327"/>
            <a:ext cx="3533065" cy="2728198"/>
          </a:xfrm>
          <a:prstGeom prst="rect">
            <a:avLst/>
          </a:prstGeom>
        </p:spPr>
      </p:pic>
      <p:sp>
        <p:nvSpPr>
          <p:cNvPr id="16387" name="Rectangle 3"/>
          <p:cNvSpPr>
            <a:spLocks noGrp="1" noChangeArrowheads="1"/>
          </p:cNvSpPr>
          <p:nvPr>
            <p:ph idx="1"/>
            <p:custDataLst>
              <p:tags r:id="rId3"/>
            </p:custDataLst>
          </p:nvPr>
        </p:nvSpPr>
        <p:spPr>
          <a:xfrm>
            <a:off x="5297735" y="2465848"/>
            <a:ext cx="5851187" cy="2671085"/>
          </a:xfrm>
        </p:spPr>
        <p:txBody>
          <a:bodyPr anchor="t">
            <a:normAutofit/>
          </a:bodyPr>
          <a:lstStyle/>
          <a:p>
            <a:pPr eaLnBrk="1" hangingPunct="1">
              <a:spcBef>
                <a:spcPct val="50000"/>
              </a:spcBef>
            </a:pPr>
            <a:endParaRPr lang="en-US" sz="2000" dirty="0">
              <a:ea typeface="Tahoma" pitchFamily="34" charset="0"/>
              <a:cs typeface="Tahoma" pitchFamily="34" charset="0"/>
            </a:endParaRPr>
          </a:p>
          <a:p>
            <a:pPr eaLnBrk="1" hangingPunct="1">
              <a:spcBef>
                <a:spcPct val="50000"/>
              </a:spcBef>
            </a:pPr>
            <a:r>
              <a:rPr lang="en-US" sz="4400" dirty="0">
                <a:ea typeface="Tahoma" pitchFamily="34" charset="0"/>
                <a:cs typeface="Tahoma" pitchFamily="34" charset="0"/>
              </a:rPr>
              <a:t>Store type</a:t>
            </a:r>
          </a:p>
          <a:p>
            <a:pPr eaLnBrk="1" hangingPunct="1">
              <a:spcBef>
                <a:spcPct val="50000"/>
              </a:spcBef>
            </a:pPr>
            <a:r>
              <a:rPr lang="en-US" sz="4400" dirty="0">
                <a:ea typeface="Tahoma" pitchFamily="34" charset="0"/>
                <a:cs typeface="Tahoma" pitchFamily="34" charset="0"/>
              </a:rPr>
              <a:t>Geography</a:t>
            </a:r>
          </a:p>
          <a:p>
            <a:pPr marL="0" indent="0">
              <a:spcBef>
                <a:spcPct val="50000"/>
              </a:spcBef>
              <a:buNone/>
            </a:pPr>
            <a:endParaRPr lang="en-US" sz="2000"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3706490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0D98ED-5072-4292-B3AB-BBA235DB16BA}"/>
              </a:ext>
            </a:extLst>
          </p:cNvPr>
          <p:cNvPicPr>
            <a:picLocks noChangeAspect="1"/>
          </p:cNvPicPr>
          <p:nvPr/>
        </p:nvPicPr>
        <p:blipFill>
          <a:blip r:embed="rId6"/>
          <a:stretch>
            <a:fillRect/>
          </a:stretch>
        </p:blipFill>
        <p:spPr>
          <a:xfrm>
            <a:off x="4874181" y="1489107"/>
            <a:ext cx="6856113" cy="4534321"/>
          </a:xfrm>
          <a:prstGeom prst="rect">
            <a:avLst/>
          </a:prstGeom>
          <a:ln w="12700">
            <a:solidFill>
              <a:schemeClr val="tx1"/>
            </a:solidFill>
          </a:ln>
        </p:spPr>
      </p:pic>
      <p:pic>
        <p:nvPicPr>
          <p:cNvPr id="4" name="Picture 3">
            <a:extLst>
              <a:ext uri="{FF2B5EF4-FFF2-40B4-BE49-F238E27FC236}">
                <a16:creationId xmlns:a16="http://schemas.microsoft.com/office/drawing/2014/main" id="{D8863397-802A-41B0-AA84-B5FC748BD7CB}"/>
              </a:ext>
            </a:extLst>
          </p:cNvPr>
          <p:cNvPicPr>
            <a:picLocks noChangeAspect="1"/>
          </p:cNvPicPr>
          <p:nvPr/>
        </p:nvPicPr>
        <p:blipFill>
          <a:blip r:embed="rId7"/>
          <a:stretch>
            <a:fillRect/>
          </a:stretch>
        </p:blipFill>
        <p:spPr>
          <a:xfrm>
            <a:off x="9917593" y="2233956"/>
            <a:ext cx="1128536" cy="456837"/>
          </a:xfrm>
          <a:prstGeom prst="rect">
            <a:avLst/>
          </a:prstGeom>
        </p:spPr>
      </p:pic>
      <p:sp>
        <p:nvSpPr>
          <p:cNvPr id="5" name="Title 1">
            <a:extLst>
              <a:ext uri="{FF2B5EF4-FFF2-40B4-BE49-F238E27FC236}">
                <a16:creationId xmlns:a16="http://schemas.microsoft.com/office/drawing/2014/main" id="{24308F2D-E856-4AFC-B13E-8B7C3109A961}"/>
              </a:ext>
            </a:extLst>
          </p:cNvPr>
          <p:cNvSpPr>
            <a:spLocks noGrp="1"/>
          </p:cNvSpPr>
          <p:nvPr>
            <p:ph type="title"/>
            <p:custDataLst>
              <p:tags r:id="rId2"/>
            </p:custDataLst>
          </p:nvPr>
        </p:nvSpPr>
        <p:spPr>
          <a:xfrm>
            <a:off x="384967" y="234596"/>
            <a:ext cx="10055781" cy="1450379"/>
          </a:xfrm>
        </p:spPr>
        <p:txBody>
          <a:bodyPr>
            <a:normAutofit/>
          </a:bodyPr>
          <a:lstStyle/>
          <a:p>
            <a:r>
              <a:rPr lang="en-US" b="1" dirty="0">
                <a:cs typeface="Calibri" panose="020F0502020204030204" pitchFamily="34" charset="0"/>
              </a:rPr>
              <a:t>Vendor Process </a:t>
            </a:r>
          </a:p>
        </p:txBody>
      </p:sp>
      <p:sp>
        <p:nvSpPr>
          <p:cNvPr id="6" name="TextBox 5">
            <a:extLst>
              <a:ext uri="{FF2B5EF4-FFF2-40B4-BE49-F238E27FC236}">
                <a16:creationId xmlns:a16="http://schemas.microsoft.com/office/drawing/2014/main" id="{EE1EBAD0-5980-4D43-8A0A-CEF89B21BD6B}"/>
              </a:ext>
            </a:extLst>
          </p:cNvPr>
          <p:cNvSpPr txBox="1"/>
          <p:nvPr>
            <p:custDataLst>
              <p:tags r:id="rId3"/>
            </p:custDataLst>
          </p:nvPr>
        </p:nvSpPr>
        <p:spPr>
          <a:xfrm>
            <a:off x="384967" y="2057400"/>
            <a:ext cx="4489214" cy="4524315"/>
          </a:xfrm>
          <a:prstGeom prst="rect">
            <a:avLst/>
          </a:prstGeom>
          <a:noFill/>
        </p:spPr>
        <p:txBody>
          <a:bodyPr wrap="square">
            <a:spAutoFit/>
          </a:bodyPr>
          <a:lstStyle/>
          <a:p>
            <a:pPr marL="457063" indent="-457063">
              <a:buFont typeface="Arial" panose="020B0604020202020204" pitchFamily="34" charset="0"/>
              <a:buChar char="•"/>
            </a:pPr>
            <a:r>
              <a:rPr lang="en-US" sz="3200" dirty="0">
                <a:cs typeface="Calibri" panose="020F0502020204030204" pitchFamily="34" charset="0"/>
              </a:rPr>
              <a:t>Once you have clicked “Review Documents,” this screen will open </a:t>
            </a:r>
          </a:p>
          <a:p>
            <a:endParaRPr lang="en-US" sz="3200" dirty="0">
              <a:cs typeface="Calibri" panose="020F0502020204030204" pitchFamily="34" charset="0"/>
            </a:endParaRPr>
          </a:p>
          <a:p>
            <a:pPr marL="457063" indent="-457063">
              <a:buFont typeface="Arial" panose="020B0604020202020204" pitchFamily="34" charset="0"/>
              <a:buChar char="•"/>
            </a:pPr>
            <a:r>
              <a:rPr lang="en-US" sz="3200" dirty="0">
                <a:cs typeface="Calibri" panose="020F0502020204030204" pitchFamily="34" charset="0"/>
              </a:rPr>
              <a:t>You will click the “Continue” button to review and complete the application documents (forms)</a:t>
            </a:r>
          </a:p>
        </p:txBody>
      </p:sp>
    </p:spTree>
    <p:custDataLst>
      <p:tags r:id="rId1"/>
    </p:custDataLst>
    <p:extLst>
      <p:ext uri="{BB962C8B-B14F-4D97-AF65-F5344CB8AC3E}">
        <p14:creationId xmlns:p14="http://schemas.microsoft.com/office/powerpoint/2010/main" val="2337383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38BE26-4ADD-47A0-BC9F-F3CBFEB0969B}"/>
              </a:ext>
            </a:extLst>
          </p:cNvPr>
          <p:cNvPicPr>
            <a:picLocks noChangeAspect="1"/>
          </p:cNvPicPr>
          <p:nvPr/>
        </p:nvPicPr>
        <p:blipFill>
          <a:blip r:embed="rId6"/>
          <a:stretch>
            <a:fillRect/>
          </a:stretch>
        </p:blipFill>
        <p:spPr>
          <a:xfrm>
            <a:off x="5357413" y="1659139"/>
            <a:ext cx="6606196" cy="4281222"/>
          </a:xfrm>
          <a:prstGeom prst="rect">
            <a:avLst/>
          </a:prstGeom>
          <a:ln w="12700">
            <a:solidFill>
              <a:schemeClr val="tx1"/>
            </a:solidFill>
          </a:ln>
        </p:spPr>
      </p:pic>
      <p:sp>
        <p:nvSpPr>
          <p:cNvPr id="3" name="Title 1">
            <a:extLst>
              <a:ext uri="{FF2B5EF4-FFF2-40B4-BE49-F238E27FC236}">
                <a16:creationId xmlns:a16="http://schemas.microsoft.com/office/drawing/2014/main" id="{A2F9896F-45F0-4322-B4F6-DE6EFF6A4B8C}"/>
              </a:ext>
            </a:extLst>
          </p:cNvPr>
          <p:cNvSpPr>
            <a:spLocks noGrp="1"/>
          </p:cNvSpPr>
          <p:nvPr>
            <p:ph type="title"/>
            <p:custDataLst>
              <p:tags r:id="rId2"/>
            </p:custDataLst>
          </p:nvPr>
        </p:nvSpPr>
        <p:spPr>
          <a:xfrm>
            <a:off x="430045" y="381000"/>
            <a:ext cx="10055781" cy="1450379"/>
          </a:xfrm>
        </p:spPr>
        <p:txBody>
          <a:bodyPr>
            <a:normAutofit/>
          </a:bodyPr>
          <a:lstStyle/>
          <a:p>
            <a:r>
              <a:rPr lang="en-US" b="1" dirty="0">
                <a:cs typeface="Calibri" panose="020F0502020204030204" pitchFamily="34" charset="0"/>
              </a:rPr>
              <a:t>Fields to Complete</a:t>
            </a:r>
          </a:p>
        </p:txBody>
      </p:sp>
      <p:sp>
        <p:nvSpPr>
          <p:cNvPr id="5" name="TextBox 4">
            <a:extLst>
              <a:ext uri="{FF2B5EF4-FFF2-40B4-BE49-F238E27FC236}">
                <a16:creationId xmlns:a16="http://schemas.microsoft.com/office/drawing/2014/main" id="{1117EE3F-1886-4517-AED4-9BDAC1E94209}"/>
              </a:ext>
            </a:extLst>
          </p:cNvPr>
          <p:cNvSpPr txBox="1"/>
          <p:nvPr>
            <p:custDataLst>
              <p:tags r:id="rId3"/>
            </p:custDataLst>
          </p:nvPr>
        </p:nvSpPr>
        <p:spPr>
          <a:xfrm>
            <a:off x="411911" y="3048000"/>
            <a:ext cx="4740885" cy="1754326"/>
          </a:xfrm>
          <a:prstGeom prst="rect">
            <a:avLst/>
          </a:prstGeom>
          <a:noFill/>
        </p:spPr>
        <p:txBody>
          <a:bodyPr wrap="square">
            <a:spAutoFit/>
          </a:bodyPr>
          <a:lstStyle/>
          <a:p>
            <a:pPr marL="457063" indent="-457063">
              <a:buFont typeface="Arial" panose="020B0604020202020204" pitchFamily="34" charset="0"/>
              <a:buChar char="•"/>
            </a:pPr>
            <a:r>
              <a:rPr lang="en-US" sz="3600" dirty="0">
                <a:cs typeface="Calibri" panose="020F0502020204030204" pitchFamily="34" charset="0"/>
              </a:rPr>
              <a:t>Red boxes will appear on the fields required for completion</a:t>
            </a:r>
          </a:p>
        </p:txBody>
      </p:sp>
    </p:spTree>
    <p:custDataLst>
      <p:tags r:id="rId1"/>
    </p:custDataLst>
    <p:extLst>
      <p:ext uri="{BB962C8B-B14F-4D97-AF65-F5344CB8AC3E}">
        <p14:creationId xmlns:p14="http://schemas.microsoft.com/office/powerpoint/2010/main" val="1183820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90123D-0E71-44FF-AC59-45F8FABF2BE9}"/>
              </a:ext>
            </a:extLst>
          </p:cNvPr>
          <p:cNvPicPr>
            <a:picLocks noChangeAspect="1"/>
          </p:cNvPicPr>
          <p:nvPr/>
        </p:nvPicPr>
        <p:blipFill>
          <a:blip r:embed="rId7"/>
          <a:stretch>
            <a:fillRect/>
          </a:stretch>
        </p:blipFill>
        <p:spPr>
          <a:xfrm>
            <a:off x="6635559" y="1451272"/>
            <a:ext cx="5355349" cy="3185510"/>
          </a:xfrm>
          <a:prstGeom prst="rect">
            <a:avLst/>
          </a:prstGeom>
          <a:ln w="12700">
            <a:solidFill>
              <a:schemeClr val="tx1"/>
            </a:solidFill>
          </a:ln>
        </p:spPr>
      </p:pic>
      <p:pic>
        <p:nvPicPr>
          <p:cNvPr id="7" name="Picture 6">
            <a:extLst>
              <a:ext uri="{FF2B5EF4-FFF2-40B4-BE49-F238E27FC236}">
                <a16:creationId xmlns:a16="http://schemas.microsoft.com/office/drawing/2014/main" id="{C75C550C-72AD-427D-867F-9E51CE8E2FD2}"/>
              </a:ext>
            </a:extLst>
          </p:cNvPr>
          <p:cNvPicPr>
            <a:picLocks noChangeAspect="1"/>
          </p:cNvPicPr>
          <p:nvPr/>
        </p:nvPicPr>
        <p:blipFill>
          <a:blip r:embed="rId8"/>
          <a:stretch>
            <a:fillRect/>
          </a:stretch>
        </p:blipFill>
        <p:spPr>
          <a:xfrm>
            <a:off x="7804240" y="4638799"/>
            <a:ext cx="3017988" cy="1723204"/>
          </a:xfrm>
          <a:prstGeom prst="rect">
            <a:avLst/>
          </a:prstGeom>
        </p:spPr>
      </p:pic>
      <p:pic>
        <p:nvPicPr>
          <p:cNvPr id="2" name="Picture 1">
            <a:extLst>
              <a:ext uri="{FF2B5EF4-FFF2-40B4-BE49-F238E27FC236}">
                <a16:creationId xmlns:a16="http://schemas.microsoft.com/office/drawing/2014/main" id="{257B1D1E-D4B9-4B9A-86EF-E656351E6F63}"/>
              </a:ext>
            </a:extLst>
          </p:cNvPr>
          <p:cNvPicPr>
            <a:picLocks noChangeAspect="1"/>
          </p:cNvPicPr>
          <p:nvPr/>
        </p:nvPicPr>
        <p:blipFill>
          <a:blip r:embed="rId9"/>
          <a:stretch>
            <a:fillRect/>
          </a:stretch>
        </p:blipFill>
        <p:spPr>
          <a:xfrm>
            <a:off x="7913218" y="5581905"/>
            <a:ext cx="1212664" cy="650577"/>
          </a:xfrm>
          <a:prstGeom prst="rect">
            <a:avLst/>
          </a:prstGeom>
        </p:spPr>
      </p:pic>
      <p:pic>
        <p:nvPicPr>
          <p:cNvPr id="3" name="Picture 2">
            <a:extLst>
              <a:ext uri="{FF2B5EF4-FFF2-40B4-BE49-F238E27FC236}">
                <a16:creationId xmlns:a16="http://schemas.microsoft.com/office/drawing/2014/main" id="{05068532-E1C3-46F6-B445-7DB003BA1F0C}"/>
              </a:ext>
            </a:extLst>
          </p:cNvPr>
          <p:cNvPicPr>
            <a:picLocks noChangeAspect="1"/>
          </p:cNvPicPr>
          <p:nvPr/>
        </p:nvPicPr>
        <p:blipFill>
          <a:blip r:embed="rId9"/>
          <a:stretch>
            <a:fillRect/>
          </a:stretch>
        </p:blipFill>
        <p:spPr>
          <a:xfrm>
            <a:off x="6668749" y="2269960"/>
            <a:ext cx="5255065" cy="631691"/>
          </a:xfrm>
          <a:prstGeom prst="rect">
            <a:avLst/>
          </a:prstGeom>
        </p:spPr>
      </p:pic>
      <p:pic>
        <p:nvPicPr>
          <p:cNvPr id="4" name="Picture 3">
            <a:extLst>
              <a:ext uri="{FF2B5EF4-FFF2-40B4-BE49-F238E27FC236}">
                <a16:creationId xmlns:a16="http://schemas.microsoft.com/office/drawing/2014/main" id="{CD18E2B2-07DB-4E14-8185-6717E92DACAE}"/>
              </a:ext>
            </a:extLst>
          </p:cNvPr>
          <p:cNvPicPr>
            <a:picLocks noChangeAspect="1"/>
          </p:cNvPicPr>
          <p:nvPr/>
        </p:nvPicPr>
        <p:blipFill>
          <a:blip r:embed="rId9"/>
          <a:stretch>
            <a:fillRect/>
          </a:stretch>
        </p:blipFill>
        <p:spPr>
          <a:xfrm>
            <a:off x="6635559" y="4050023"/>
            <a:ext cx="1498167" cy="459115"/>
          </a:xfrm>
          <a:prstGeom prst="rect">
            <a:avLst/>
          </a:prstGeom>
        </p:spPr>
      </p:pic>
      <p:sp>
        <p:nvSpPr>
          <p:cNvPr id="9" name="TextBox 8">
            <a:extLst>
              <a:ext uri="{FF2B5EF4-FFF2-40B4-BE49-F238E27FC236}">
                <a16:creationId xmlns:a16="http://schemas.microsoft.com/office/drawing/2014/main" id="{4B746A2B-5EC3-48F6-B9C4-6FD32F5FCD24}"/>
              </a:ext>
            </a:extLst>
          </p:cNvPr>
          <p:cNvSpPr txBox="1"/>
          <p:nvPr>
            <p:custDataLst>
              <p:tags r:id="rId2"/>
            </p:custDataLst>
          </p:nvPr>
        </p:nvSpPr>
        <p:spPr>
          <a:xfrm>
            <a:off x="671460" y="1383987"/>
            <a:ext cx="5897006" cy="3108543"/>
          </a:xfrm>
          <a:prstGeom prst="rect">
            <a:avLst/>
          </a:prstGeom>
          <a:noFill/>
        </p:spPr>
        <p:txBody>
          <a:bodyPr wrap="square">
            <a:spAutoFit/>
          </a:bodyPr>
          <a:lstStyle/>
          <a:p>
            <a:pPr marL="342797" indent="-342797">
              <a:buFont typeface="Arial" panose="020B0604020202020204" pitchFamily="34" charset="0"/>
              <a:buChar char="•"/>
            </a:pPr>
            <a:r>
              <a:rPr lang="en-US" sz="2800" dirty="0">
                <a:cs typeface="Calibri" panose="020F0502020204030204" pitchFamily="34" charset="0"/>
              </a:rPr>
              <a:t>When you click on the first Sign button, the “Adopt Your Signature” screen will appear.</a:t>
            </a:r>
          </a:p>
          <a:p>
            <a:pPr marL="342797" indent="-342797">
              <a:buFont typeface="Arial" panose="020B0604020202020204" pitchFamily="34" charset="0"/>
              <a:buChar char="•"/>
            </a:pPr>
            <a:r>
              <a:rPr lang="en-US" sz="2800" dirty="0">
                <a:cs typeface="Calibri" panose="020F0502020204030204" pitchFamily="34" charset="0"/>
              </a:rPr>
              <a:t>Signature options</a:t>
            </a:r>
          </a:p>
          <a:p>
            <a:pPr marL="799860" lvl="1" indent="-342797">
              <a:buFont typeface="Arial" panose="020B0604020202020204" pitchFamily="34" charset="0"/>
              <a:buChar char="•"/>
            </a:pPr>
            <a:r>
              <a:rPr lang="en-US" sz="2800" dirty="0">
                <a:cs typeface="Calibri" panose="020F0502020204030204" pitchFamily="34" charset="0"/>
              </a:rPr>
              <a:t>Type your name and initials and change the style to look more like your handwritten signature</a:t>
            </a:r>
          </a:p>
        </p:txBody>
      </p:sp>
      <p:sp>
        <p:nvSpPr>
          <p:cNvPr id="11" name="TextBox 10">
            <a:extLst>
              <a:ext uri="{FF2B5EF4-FFF2-40B4-BE49-F238E27FC236}">
                <a16:creationId xmlns:a16="http://schemas.microsoft.com/office/drawing/2014/main" id="{1876DF60-5BFB-430B-921A-6B77F415DCA3}"/>
              </a:ext>
            </a:extLst>
          </p:cNvPr>
          <p:cNvSpPr txBox="1"/>
          <p:nvPr>
            <p:custDataLst>
              <p:tags r:id="rId3"/>
            </p:custDataLst>
          </p:nvPr>
        </p:nvSpPr>
        <p:spPr>
          <a:xfrm>
            <a:off x="671460" y="4350628"/>
            <a:ext cx="5597831" cy="2246769"/>
          </a:xfrm>
          <a:prstGeom prst="rect">
            <a:avLst/>
          </a:prstGeom>
          <a:noFill/>
        </p:spPr>
        <p:txBody>
          <a:bodyPr wrap="square">
            <a:spAutoFit/>
          </a:bodyPr>
          <a:lstStyle/>
          <a:p>
            <a:pPr marL="799860" lvl="1" indent="-342797">
              <a:buFont typeface="Arial" panose="020B0604020202020204" pitchFamily="34" charset="0"/>
              <a:buChar char="•"/>
            </a:pPr>
            <a:r>
              <a:rPr lang="en-US" sz="2800" dirty="0">
                <a:cs typeface="Calibri" panose="020F0502020204030204" pitchFamily="34" charset="0"/>
              </a:rPr>
              <a:t>Draw or “write”  signature by selecting the draw tab and using the mouse</a:t>
            </a:r>
          </a:p>
          <a:p>
            <a:pPr marL="799860" lvl="1" indent="-342797">
              <a:buFont typeface="Arial" panose="020B0604020202020204" pitchFamily="34" charset="0"/>
              <a:buChar char="•"/>
            </a:pPr>
            <a:r>
              <a:rPr lang="en-US" sz="2800" dirty="0">
                <a:cs typeface="Calibri" panose="020F0502020204030204" pitchFamily="34" charset="0"/>
              </a:rPr>
              <a:t>Upload a clear picture of signature for use</a:t>
            </a:r>
            <a:endParaRPr lang="en-US" sz="2800" dirty="0"/>
          </a:p>
        </p:txBody>
      </p:sp>
      <p:sp>
        <p:nvSpPr>
          <p:cNvPr id="10" name="Title 1">
            <a:extLst>
              <a:ext uri="{FF2B5EF4-FFF2-40B4-BE49-F238E27FC236}">
                <a16:creationId xmlns:a16="http://schemas.microsoft.com/office/drawing/2014/main" id="{84CD1BE7-585D-4F2B-A9FE-0C61822B02B8}"/>
              </a:ext>
            </a:extLst>
          </p:cNvPr>
          <p:cNvSpPr>
            <a:spLocks noGrp="1"/>
          </p:cNvSpPr>
          <p:nvPr>
            <p:ph type="title"/>
            <p:custDataLst>
              <p:tags r:id="rId4"/>
            </p:custDataLst>
          </p:nvPr>
        </p:nvSpPr>
        <p:spPr>
          <a:xfrm>
            <a:off x="400489" y="894"/>
            <a:ext cx="10055781" cy="1450379"/>
          </a:xfrm>
        </p:spPr>
        <p:txBody>
          <a:bodyPr>
            <a:normAutofit/>
          </a:bodyPr>
          <a:lstStyle/>
          <a:p>
            <a:r>
              <a:rPr lang="en-US" b="1" dirty="0">
                <a:cs typeface="Calibri" panose="020F0502020204030204" pitchFamily="34" charset="0"/>
              </a:rPr>
              <a:t>Adopting a Signature</a:t>
            </a:r>
          </a:p>
        </p:txBody>
      </p:sp>
    </p:spTree>
    <p:custDataLst>
      <p:tags r:id="rId1"/>
    </p:custDataLst>
    <p:extLst>
      <p:ext uri="{BB962C8B-B14F-4D97-AF65-F5344CB8AC3E}">
        <p14:creationId xmlns:p14="http://schemas.microsoft.com/office/powerpoint/2010/main" val="3468278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43D824-9754-4414-ACDD-BDE709C1BC5A}"/>
              </a:ext>
            </a:extLst>
          </p:cNvPr>
          <p:cNvPicPr>
            <a:picLocks noChangeAspect="1"/>
          </p:cNvPicPr>
          <p:nvPr/>
        </p:nvPicPr>
        <p:blipFill>
          <a:blip r:embed="rId6"/>
          <a:stretch>
            <a:fillRect/>
          </a:stretch>
        </p:blipFill>
        <p:spPr>
          <a:xfrm>
            <a:off x="2699528" y="2418232"/>
            <a:ext cx="2990071" cy="866549"/>
          </a:xfrm>
          <a:prstGeom prst="rect">
            <a:avLst/>
          </a:prstGeom>
        </p:spPr>
      </p:pic>
      <p:pic>
        <p:nvPicPr>
          <p:cNvPr id="6" name="Picture 5">
            <a:extLst>
              <a:ext uri="{FF2B5EF4-FFF2-40B4-BE49-F238E27FC236}">
                <a16:creationId xmlns:a16="http://schemas.microsoft.com/office/drawing/2014/main" id="{1407B0A4-F10C-472B-9591-F00126FFBF39}"/>
              </a:ext>
            </a:extLst>
          </p:cNvPr>
          <p:cNvPicPr>
            <a:picLocks noChangeAspect="1"/>
          </p:cNvPicPr>
          <p:nvPr/>
        </p:nvPicPr>
        <p:blipFill>
          <a:blip r:embed="rId7"/>
          <a:stretch>
            <a:fillRect/>
          </a:stretch>
        </p:blipFill>
        <p:spPr>
          <a:xfrm>
            <a:off x="4941395" y="3502326"/>
            <a:ext cx="2809143" cy="857027"/>
          </a:xfrm>
          <a:prstGeom prst="rect">
            <a:avLst/>
          </a:prstGeom>
        </p:spPr>
      </p:pic>
      <p:pic>
        <p:nvPicPr>
          <p:cNvPr id="2" name="Picture 1">
            <a:extLst>
              <a:ext uri="{FF2B5EF4-FFF2-40B4-BE49-F238E27FC236}">
                <a16:creationId xmlns:a16="http://schemas.microsoft.com/office/drawing/2014/main" id="{94B29711-1034-4C77-B85C-C3F9DB969B44}"/>
              </a:ext>
            </a:extLst>
          </p:cNvPr>
          <p:cNvPicPr>
            <a:picLocks noChangeAspect="1"/>
          </p:cNvPicPr>
          <p:nvPr/>
        </p:nvPicPr>
        <p:blipFill>
          <a:blip r:embed="rId8"/>
          <a:stretch>
            <a:fillRect/>
          </a:stretch>
        </p:blipFill>
        <p:spPr>
          <a:xfrm>
            <a:off x="2587000" y="2418231"/>
            <a:ext cx="1088304" cy="621106"/>
          </a:xfrm>
          <a:prstGeom prst="rect">
            <a:avLst/>
          </a:prstGeom>
        </p:spPr>
      </p:pic>
      <p:pic>
        <p:nvPicPr>
          <p:cNvPr id="4" name="Picture 3">
            <a:extLst>
              <a:ext uri="{FF2B5EF4-FFF2-40B4-BE49-F238E27FC236}">
                <a16:creationId xmlns:a16="http://schemas.microsoft.com/office/drawing/2014/main" id="{E41280F7-C7B9-45A3-96A1-DD26156C710D}"/>
              </a:ext>
            </a:extLst>
          </p:cNvPr>
          <p:cNvPicPr>
            <a:picLocks noChangeAspect="1"/>
          </p:cNvPicPr>
          <p:nvPr/>
        </p:nvPicPr>
        <p:blipFill>
          <a:blip r:embed="rId9"/>
          <a:stretch>
            <a:fillRect/>
          </a:stretch>
        </p:blipFill>
        <p:spPr>
          <a:xfrm>
            <a:off x="4730546" y="3520123"/>
            <a:ext cx="1090995" cy="621684"/>
          </a:xfrm>
          <a:prstGeom prst="rect">
            <a:avLst/>
          </a:prstGeom>
        </p:spPr>
      </p:pic>
      <p:sp>
        <p:nvSpPr>
          <p:cNvPr id="7" name="Title 1">
            <a:extLst>
              <a:ext uri="{FF2B5EF4-FFF2-40B4-BE49-F238E27FC236}">
                <a16:creationId xmlns:a16="http://schemas.microsoft.com/office/drawing/2014/main" id="{C42910CF-E5B6-48AF-BB2E-9C10A35E7508}"/>
              </a:ext>
            </a:extLst>
          </p:cNvPr>
          <p:cNvSpPr>
            <a:spLocks noGrp="1"/>
          </p:cNvSpPr>
          <p:nvPr>
            <p:ph type="title"/>
            <p:custDataLst>
              <p:tags r:id="rId2"/>
            </p:custDataLst>
          </p:nvPr>
        </p:nvSpPr>
        <p:spPr>
          <a:xfrm>
            <a:off x="455612" y="465417"/>
            <a:ext cx="10055781" cy="1450379"/>
          </a:xfrm>
        </p:spPr>
        <p:txBody>
          <a:bodyPr>
            <a:normAutofit/>
          </a:bodyPr>
          <a:lstStyle/>
          <a:p>
            <a:r>
              <a:rPr lang="en-US" b="1" dirty="0">
                <a:cs typeface="Calibri" panose="020F0502020204030204" pitchFamily="34" charset="0"/>
              </a:rPr>
              <a:t>SIGNATURE</a:t>
            </a:r>
          </a:p>
        </p:txBody>
      </p:sp>
      <p:sp>
        <p:nvSpPr>
          <p:cNvPr id="8" name="TextBox 7">
            <a:extLst>
              <a:ext uri="{FF2B5EF4-FFF2-40B4-BE49-F238E27FC236}">
                <a16:creationId xmlns:a16="http://schemas.microsoft.com/office/drawing/2014/main" id="{D642D3FC-5B48-4D34-B5C7-8FC4D5E0E3AD}"/>
              </a:ext>
            </a:extLst>
          </p:cNvPr>
          <p:cNvSpPr txBox="1"/>
          <p:nvPr>
            <p:custDataLst>
              <p:tags r:id="rId3"/>
            </p:custDataLst>
          </p:nvPr>
        </p:nvSpPr>
        <p:spPr>
          <a:xfrm>
            <a:off x="938964" y="4644242"/>
            <a:ext cx="10310896" cy="1569660"/>
          </a:xfrm>
          <a:prstGeom prst="rect">
            <a:avLst/>
          </a:prstGeom>
          <a:noFill/>
        </p:spPr>
        <p:txBody>
          <a:bodyPr wrap="square">
            <a:spAutoFit/>
          </a:bodyPr>
          <a:lstStyle/>
          <a:p>
            <a:r>
              <a:rPr lang="en-US" sz="3200" dirty="0">
                <a:cs typeface="Calibri" panose="020F0502020204030204" pitchFamily="34" charset="0"/>
              </a:rPr>
              <a:t>Once signature and initials have been adopted, when you click any space labeled sign or initial, the adopted signature will appear.</a:t>
            </a:r>
          </a:p>
        </p:txBody>
      </p:sp>
    </p:spTree>
    <p:custDataLst>
      <p:tags r:id="rId1"/>
    </p:custDataLst>
    <p:extLst>
      <p:ext uri="{BB962C8B-B14F-4D97-AF65-F5344CB8AC3E}">
        <p14:creationId xmlns:p14="http://schemas.microsoft.com/office/powerpoint/2010/main" val="2091282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4D6FF5-54C1-45FB-818F-125666120490}"/>
              </a:ext>
            </a:extLst>
          </p:cNvPr>
          <p:cNvPicPr>
            <a:picLocks noChangeAspect="1"/>
          </p:cNvPicPr>
          <p:nvPr/>
        </p:nvPicPr>
        <p:blipFill rotWithShape="1">
          <a:blip r:embed="rId6"/>
          <a:srcRect l="23077" t="17948" r="22187" b="1922"/>
          <a:stretch/>
        </p:blipFill>
        <p:spPr>
          <a:xfrm>
            <a:off x="6473541" y="962343"/>
            <a:ext cx="5603626" cy="5198191"/>
          </a:xfrm>
          <a:prstGeom prst="rect">
            <a:avLst/>
          </a:prstGeom>
          <a:ln w="12700">
            <a:solidFill>
              <a:schemeClr val="tx1"/>
            </a:solidFill>
          </a:ln>
        </p:spPr>
      </p:pic>
      <p:cxnSp>
        <p:nvCxnSpPr>
          <p:cNvPr id="5" name="Straight Arrow Connector 4">
            <a:extLst>
              <a:ext uri="{FF2B5EF4-FFF2-40B4-BE49-F238E27FC236}">
                <a16:creationId xmlns:a16="http://schemas.microsoft.com/office/drawing/2014/main" id="{A99D2026-9266-47C5-80FA-BB78BFF81BE2}"/>
              </a:ext>
            </a:extLst>
          </p:cNvPr>
          <p:cNvCxnSpPr>
            <a:cxnSpLocks/>
          </p:cNvCxnSpPr>
          <p:nvPr/>
        </p:nvCxnSpPr>
        <p:spPr>
          <a:xfrm flipH="1">
            <a:off x="10839761" y="3290576"/>
            <a:ext cx="1070066"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CE6ED5A9-CE71-4E16-B4F1-890291CC9D68}"/>
              </a:ext>
            </a:extLst>
          </p:cNvPr>
          <p:cNvCxnSpPr>
            <a:cxnSpLocks/>
          </p:cNvCxnSpPr>
          <p:nvPr/>
        </p:nvCxnSpPr>
        <p:spPr>
          <a:xfrm>
            <a:off x="6813694" y="4602563"/>
            <a:ext cx="1146137"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018920E-2091-4C08-B90D-87814FE97AAE}"/>
              </a:ext>
            </a:extLst>
          </p:cNvPr>
          <p:cNvSpPr txBox="1"/>
          <p:nvPr>
            <p:custDataLst>
              <p:tags r:id="rId2"/>
            </p:custDataLst>
          </p:nvPr>
        </p:nvSpPr>
        <p:spPr>
          <a:xfrm>
            <a:off x="400489" y="958971"/>
            <a:ext cx="5806775" cy="5693866"/>
          </a:xfrm>
          <a:prstGeom prst="rect">
            <a:avLst/>
          </a:prstGeom>
          <a:noFill/>
        </p:spPr>
        <p:txBody>
          <a:bodyPr wrap="square">
            <a:spAutoFit/>
          </a:bodyPr>
          <a:lstStyle/>
          <a:p>
            <a:pPr marL="342797" indent="-342797">
              <a:buFont typeface="Arial" panose="020B0604020202020204" pitchFamily="34" charset="0"/>
              <a:buChar char="•"/>
            </a:pPr>
            <a:r>
              <a:rPr lang="en-US" sz="2400" dirty="0">
                <a:cs typeface="Calibri" panose="020F0502020204030204" pitchFamily="34" charset="0"/>
              </a:rPr>
              <a:t>Certain fields triggered once specific fields selected. </a:t>
            </a:r>
          </a:p>
          <a:p>
            <a:pPr marL="799860" lvl="1" indent="-342797">
              <a:buFont typeface="Arial" panose="020B0604020202020204" pitchFamily="34" charset="0"/>
              <a:buChar char="•"/>
            </a:pPr>
            <a:r>
              <a:rPr lang="en-US" sz="2400" dirty="0">
                <a:cs typeface="Calibri" panose="020F0502020204030204" pitchFamily="34" charset="0"/>
              </a:rPr>
              <a:t>Blue arrow at question 13 shows that the check box for Integrated has been selected </a:t>
            </a:r>
          </a:p>
          <a:p>
            <a:pPr marL="1256923" lvl="2" indent="-342797">
              <a:buFont typeface="Arial" panose="020B0604020202020204" pitchFamily="34" charset="0"/>
              <a:buChar char="•"/>
            </a:pPr>
            <a:r>
              <a:rPr lang="en-US" sz="2000" dirty="0">
                <a:cs typeface="Calibri" panose="020F0502020204030204" pitchFamily="34" charset="0"/>
              </a:rPr>
              <a:t>Sub questions and corresponding fields have now been highlighted</a:t>
            </a:r>
          </a:p>
          <a:p>
            <a:pPr marL="1256923" lvl="2" indent="-342797">
              <a:buFont typeface="Arial" panose="020B0604020202020204" pitchFamily="34" charset="0"/>
              <a:buChar char="•"/>
            </a:pPr>
            <a:r>
              <a:rPr lang="en-US" sz="2000" dirty="0">
                <a:cs typeface="Calibri" panose="020F0502020204030204" pitchFamily="34" charset="0"/>
              </a:rPr>
              <a:t>The value-added reseller is not highlighted in red because this is an optional field </a:t>
            </a:r>
          </a:p>
          <a:p>
            <a:pPr marL="342797" indent="-342797">
              <a:buFont typeface="Arial" panose="020B0604020202020204" pitchFamily="34" charset="0"/>
              <a:buChar char="•"/>
            </a:pPr>
            <a:endParaRPr lang="en-US" sz="2400" dirty="0">
              <a:cs typeface="Calibri" panose="020F0502020204030204" pitchFamily="34" charset="0"/>
            </a:endParaRPr>
          </a:p>
          <a:p>
            <a:pPr marL="342797" indent="-342797">
              <a:buFont typeface="Arial" panose="020B0604020202020204" pitchFamily="34" charset="0"/>
              <a:buChar char="•"/>
            </a:pPr>
            <a:r>
              <a:rPr lang="en-US" sz="2400" dirty="0">
                <a:cs typeface="Calibri" panose="020F0502020204030204" pitchFamily="34" charset="0"/>
              </a:rPr>
              <a:t>Green arrow at question 14 shows a drop-down option. </a:t>
            </a:r>
          </a:p>
          <a:p>
            <a:pPr marL="799860" lvl="1" indent="-342797">
              <a:buFont typeface="Arial" panose="020B0604020202020204" pitchFamily="34" charset="0"/>
              <a:buChar char="•"/>
            </a:pPr>
            <a:r>
              <a:rPr lang="en-US" sz="2400" dirty="0">
                <a:cs typeface="Calibri" panose="020F0502020204030204" pitchFamily="34" charset="0"/>
              </a:rPr>
              <a:t>Ensures vendors only choose State approved sources </a:t>
            </a:r>
          </a:p>
          <a:p>
            <a:pPr marL="799860" lvl="1" indent="-342797">
              <a:buFont typeface="Arial" panose="020B0604020202020204" pitchFamily="34" charset="0"/>
              <a:buChar char="•"/>
            </a:pPr>
            <a:r>
              <a:rPr lang="en-US" sz="2400" dirty="0">
                <a:cs typeface="Calibri" panose="020F0502020204030204" pitchFamily="34" charset="0"/>
              </a:rPr>
              <a:t>Also available for question 15</a:t>
            </a:r>
          </a:p>
        </p:txBody>
      </p:sp>
      <p:sp>
        <p:nvSpPr>
          <p:cNvPr id="7" name="Title 1">
            <a:extLst>
              <a:ext uri="{FF2B5EF4-FFF2-40B4-BE49-F238E27FC236}">
                <a16:creationId xmlns:a16="http://schemas.microsoft.com/office/drawing/2014/main" id="{E4655A6E-2782-448B-867B-364F583ADA1A}"/>
              </a:ext>
            </a:extLst>
          </p:cNvPr>
          <p:cNvSpPr>
            <a:spLocks noGrp="1"/>
          </p:cNvSpPr>
          <p:nvPr>
            <p:ph type="title"/>
            <p:custDataLst>
              <p:tags r:id="rId3"/>
            </p:custDataLst>
          </p:nvPr>
        </p:nvSpPr>
        <p:spPr>
          <a:xfrm>
            <a:off x="400489" y="894"/>
            <a:ext cx="10055781" cy="1450379"/>
          </a:xfrm>
        </p:spPr>
        <p:txBody>
          <a:bodyPr>
            <a:normAutofit/>
          </a:bodyPr>
          <a:lstStyle/>
          <a:p>
            <a:r>
              <a:rPr lang="en-US" b="1" dirty="0">
                <a:cs typeface="Calibri" panose="020F0502020204030204" pitchFamily="34" charset="0"/>
              </a:rPr>
              <a:t>Form Fields</a:t>
            </a:r>
          </a:p>
        </p:txBody>
      </p:sp>
    </p:spTree>
    <p:custDataLst>
      <p:tags r:id="rId1"/>
    </p:custDataLst>
    <p:extLst>
      <p:ext uri="{BB962C8B-B14F-4D97-AF65-F5344CB8AC3E}">
        <p14:creationId xmlns:p14="http://schemas.microsoft.com/office/powerpoint/2010/main" val="416083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518E0B-2482-4073-955C-79A886F1E543}"/>
              </a:ext>
            </a:extLst>
          </p:cNvPr>
          <p:cNvPicPr>
            <a:picLocks noChangeAspect="1"/>
          </p:cNvPicPr>
          <p:nvPr/>
        </p:nvPicPr>
        <p:blipFill rotWithShape="1">
          <a:blip r:embed="rId6"/>
          <a:srcRect l="32212" t="41038" r="24879" b="6822"/>
          <a:stretch/>
        </p:blipFill>
        <p:spPr>
          <a:xfrm>
            <a:off x="3454407" y="1362398"/>
            <a:ext cx="5600702" cy="3828052"/>
          </a:xfrm>
          <a:prstGeom prst="rect">
            <a:avLst/>
          </a:prstGeom>
          <a:ln w="12700">
            <a:solidFill>
              <a:schemeClr val="tx1"/>
            </a:solidFill>
          </a:ln>
        </p:spPr>
      </p:pic>
      <p:pic>
        <p:nvPicPr>
          <p:cNvPr id="2" name="Picture 1">
            <a:extLst>
              <a:ext uri="{FF2B5EF4-FFF2-40B4-BE49-F238E27FC236}">
                <a16:creationId xmlns:a16="http://schemas.microsoft.com/office/drawing/2014/main" id="{26CAC69D-32CB-47FC-AD29-7B5DB6086B1E}"/>
              </a:ext>
            </a:extLst>
          </p:cNvPr>
          <p:cNvPicPr>
            <a:picLocks noChangeAspect="1"/>
          </p:cNvPicPr>
          <p:nvPr/>
        </p:nvPicPr>
        <p:blipFill>
          <a:blip r:embed="rId7"/>
          <a:stretch>
            <a:fillRect/>
          </a:stretch>
        </p:blipFill>
        <p:spPr>
          <a:xfrm>
            <a:off x="5505357" y="4561072"/>
            <a:ext cx="1308338" cy="457346"/>
          </a:xfrm>
          <a:prstGeom prst="rect">
            <a:avLst/>
          </a:prstGeom>
        </p:spPr>
      </p:pic>
      <p:sp>
        <p:nvSpPr>
          <p:cNvPr id="7" name="TextBox 6">
            <a:extLst>
              <a:ext uri="{FF2B5EF4-FFF2-40B4-BE49-F238E27FC236}">
                <a16:creationId xmlns:a16="http://schemas.microsoft.com/office/drawing/2014/main" id="{E9427559-FEA8-4BF8-BEBB-B914F275C515}"/>
              </a:ext>
            </a:extLst>
          </p:cNvPr>
          <p:cNvSpPr txBox="1"/>
          <p:nvPr>
            <p:custDataLst>
              <p:tags r:id="rId2"/>
            </p:custDataLst>
          </p:nvPr>
        </p:nvSpPr>
        <p:spPr>
          <a:xfrm>
            <a:off x="1300159" y="5338423"/>
            <a:ext cx="9588506" cy="830740"/>
          </a:xfrm>
          <a:prstGeom prst="rect">
            <a:avLst/>
          </a:prstGeom>
          <a:noFill/>
        </p:spPr>
        <p:txBody>
          <a:bodyPr wrap="square">
            <a:spAutoFit/>
          </a:bodyPr>
          <a:lstStyle/>
          <a:p>
            <a:r>
              <a:rPr lang="en-US" sz="2399" dirty="0">
                <a:cs typeface="Calibri" panose="020F0502020204030204" pitchFamily="34" charset="0"/>
              </a:rPr>
              <a:t>Once you have gone through all documents and completed all required fields, you will be able to click the “Finish” button. </a:t>
            </a:r>
          </a:p>
        </p:txBody>
      </p:sp>
      <p:sp>
        <p:nvSpPr>
          <p:cNvPr id="8" name="Title 1">
            <a:extLst>
              <a:ext uri="{FF2B5EF4-FFF2-40B4-BE49-F238E27FC236}">
                <a16:creationId xmlns:a16="http://schemas.microsoft.com/office/drawing/2014/main" id="{A1A89C51-5BDD-44FE-89B3-1DBA71543A66}"/>
              </a:ext>
            </a:extLst>
          </p:cNvPr>
          <p:cNvSpPr>
            <a:spLocks noGrp="1"/>
          </p:cNvSpPr>
          <p:nvPr>
            <p:ph type="title"/>
            <p:custDataLst>
              <p:tags r:id="rId3"/>
            </p:custDataLst>
          </p:nvPr>
        </p:nvSpPr>
        <p:spPr>
          <a:xfrm>
            <a:off x="379412" y="224343"/>
            <a:ext cx="10055781" cy="1450379"/>
          </a:xfrm>
        </p:spPr>
        <p:txBody>
          <a:bodyPr>
            <a:normAutofit/>
          </a:bodyPr>
          <a:lstStyle/>
          <a:p>
            <a:r>
              <a:rPr lang="en-US" b="1" dirty="0">
                <a:cs typeface="Calibri" panose="020F0502020204030204" pitchFamily="34" charset="0"/>
              </a:rPr>
              <a:t>Vendor Process Completed</a:t>
            </a:r>
          </a:p>
        </p:txBody>
      </p:sp>
    </p:spTree>
    <p:custDataLst>
      <p:tags r:id="rId1"/>
    </p:custDataLst>
    <p:extLst>
      <p:ext uri="{BB962C8B-B14F-4D97-AF65-F5344CB8AC3E}">
        <p14:creationId xmlns:p14="http://schemas.microsoft.com/office/powerpoint/2010/main" val="2284226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DD24D87-1300-405B-B266-D03732E6E6BF}"/>
              </a:ext>
            </a:extLst>
          </p:cNvPr>
          <p:cNvPicPr>
            <a:picLocks noChangeAspect="1"/>
          </p:cNvPicPr>
          <p:nvPr/>
        </p:nvPicPr>
        <p:blipFill>
          <a:blip r:embed="rId7"/>
          <a:stretch>
            <a:fillRect/>
          </a:stretch>
        </p:blipFill>
        <p:spPr>
          <a:xfrm>
            <a:off x="5997563" y="1958970"/>
            <a:ext cx="5580196" cy="3609035"/>
          </a:xfrm>
          <a:prstGeom prst="rect">
            <a:avLst/>
          </a:prstGeom>
        </p:spPr>
      </p:pic>
      <p:cxnSp>
        <p:nvCxnSpPr>
          <p:cNvPr id="5" name="Straight Connector 4">
            <a:extLst>
              <a:ext uri="{FF2B5EF4-FFF2-40B4-BE49-F238E27FC236}">
                <a16:creationId xmlns:a16="http://schemas.microsoft.com/office/drawing/2014/main" id="{E6214F67-A4C5-4503-AE0C-90E45EB3075D}"/>
              </a:ext>
            </a:extLst>
          </p:cNvPr>
          <p:cNvCxnSpPr>
            <a:cxnSpLocks/>
          </p:cNvCxnSpPr>
          <p:nvPr>
            <p:custDataLst>
              <p:tags r:id="rId2"/>
            </p:custDataLst>
          </p:nvPr>
        </p:nvCxnSpPr>
        <p:spPr>
          <a:xfrm>
            <a:off x="6496794" y="4178401"/>
            <a:ext cx="1774957" cy="0"/>
          </a:xfrm>
          <a:prstGeom prst="line">
            <a:avLst/>
          </a:prstGeom>
          <a:ln w="76200">
            <a:solidFill>
              <a:schemeClr val="tx1"/>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B1A9141-934B-494A-85B3-BEEAE56B5ED3}"/>
              </a:ext>
            </a:extLst>
          </p:cNvPr>
          <p:cNvPicPr>
            <a:picLocks noChangeAspect="1"/>
          </p:cNvPicPr>
          <p:nvPr/>
        </p:nvPicPr>
        <p:blipFill>
          <a:blip r:embed="rId8"/>
          <a:stretch>
            <a:fillRect/>
          </a:stretch>
        </p:blipFill>
        <p:spPr>
          <a:xfrm>
            <a:off x="7398332" y="4491312"/>
            <a:ext cx="1122203" cy="368270"/>
          </a:xfrm>
          <a:prstGeom prst="rect">
            <a:avLst/>
          </a:prstGeom>
        </p:spPr>
      </p:pic>
      <p:sp>
        <p:nvSpPr>
          <p:cNvPr id="7" name="TextBox 6">
            <a:extLst>
              <a:ext uri="{FF2B5EF4-FFF2-40B4-BE49-F238E27FC236}">
                <a16:creationId xmlns:a16="http://schemas.microsoft.com/office/drawing/2014/main" id="{A60958ED-952E-4629-BF74-E1A6DAC6E4D9}"/>
              </a:ext>
            </a:extLst>
          </p:cNvPr>
          <p:cNvSpPr txBox="1"/>
          <p:nvPr>
            <p:custDataLst>
              <p:tags r:id="rId3"/>
            </p:custDataLst>
          </p:nvPr>
        </p:nvSpPr>
        <p:spPr>
          <a:xfrm>
            <a:off x="611064" y="1958970"/>
            <a:ext cx="4998052" cy="3416320"/>
          </a:xfrm>
          <a:prstGeom prst="rect">
            <a:avLst/>
          </a:prstGeom>
          <a:noFill/>
        </p:spPr>
        <p:txBody>
          <a:bodyPr wrap="square">
            <a:spAutoFit/>
          </a:bodyPr>
          <a:lstStyle/>
          <a:p>
            <a:pPr marL="457063" indent="-457063">
              <a:buFont typeface="Arial" panose="020B0604020202020204" pitchFamily="34" charset="0"/>
              <a:buChar char="•"/>
            </a:pPr>
            <a:r>
              <a:rPr lang="en-US" sz="3200" dirty="0">
                <a:cs typeface="Calibri" panose="020F0502020204030204" pitchFamily="34" charset="0"/>
              </a:rPr>
              <a:t>You may see this screen upon completion</a:t>
            </a:r>
          </a:p>
          <a:p>
            <a:pPr marL="914126" lvl="1" indent="-457063">
              <a:buFont typeface="Arial" panose="020B0604020202020204" pitchFamily="34" charset="0"/>
              <a:buChar char="•"/>
            </a:pPr>
            <a:r>
              <a:rPr lang="en-US" sz="2800" dirty="0">
                <a:cs typeface="Calibri" panose="020F0502020204030204" pitchFamily="34" charset="0"/>
              </a:rPr>
              <a:t>Can select “No Thanks”</a:t>
            </a:r>
          </a:p>
          <a:p>
            <a:pPr lvl="1"/>
            <a:endParaRPr lang="en-US" sz="2800" dirty="0">
              <a:cs typeface="Calibri" panose="020F0502020204030204" pitchFamily="34" charset="0"/>
            </a:endParaRPr>
          </a:p>
          <a:p>
            <a:pPr marL="457063" indent="-457063">
              <a:buFont typeface="Arial" panose="020B0604020202020204" pitchFamily="34" charset="0"/>
              <a:buChar char="•"/>
            </a:pPr>
            <a:r>
              <a:rPr lang="en-US" sz="3200" dirty="0">
                <a:cs typeface="Calibri" panose="020F0502020204030204" pitchFamily="34" charset="0"/>
              </a:rPr>
              <a:t>All parties will receive a copy of the fully completed forms</a:t>
            </a:r>
          </a:p>
        </p:txBody>
      </p:sp>
      <p:sp>
        <p:nvSpPr>
          <p:cNvPr id="9" name="Title 1">
            <a:extLst>
              <a:ext uri="{FF2B5EF4-FFF2-40B4-BE49-F238E27FC236}">
                <a16:creationId xmlns:a16="http://schemas.microsoft.com/office/drawing/2014/main" id="{A582655A-24F0-4295-9940-D9AAE7ABFB0D}"/>
              </a:ext>
            </a:extLst>
          </p:cNvPr>
          <p:cNvSpPr>
            <a:spLocks noGrp="1"/>
          </p:cNvSpPr>
          <p:nvPr>
            <p:ph type="title"/>
            <p:custDataLst>
              <p:tags r:id="rId4"/>
            </p:custDataLst>
          </p:nvPr>
        </p:nvSpPr>
        <p:spPr>
          <a:xfrm>
            <a:off x="379412" y="195681"/>
            <a:ext cx="10055781" cy="1450379"/>
          </a:xfrm>
        </p:spPr>
        <p:txBody>
          <a:bodyPr>
            <a:normAutofit/>
          </a:bodyPr>
          <a:lstStyle/>
          <a:p>
            <a:r>
              <a:rPr lang="en-US" b="1" dirty="0">
                <a:cs typeface="Calibri" panose="020F0502020204030204" pitchFamily="34" charset="0"/>
              </a:rPr>
              <a:t>Final Screen</a:t>
            </a:r>
          </a:p>
        </p:txBody>
      </p:sp>
    </p:spTree>
    <p:custDataLst>
      <p:tags r:id="rId1"/>
    </p:custDataLst>
    <p:extLst>
      <p:ext uri="{BB962C8B-B14F-4D97-AF65-F5344CB8AC3E}">
        <p14:creationId xmlns:p14="http://schemas.microsoft.com/office/powerpoint/2010/main" val="263152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738" name="Rectangle 2"/>
          <p:cNvSpPr>
            <a:spLocks noGrp="1" noChangeArrowheads="1"/>
          </p:cNvSpPr>
          <p:nvPr>
            <p:ph type="title"/>
            <p:custDataLst>
              <p:tags r:id="rId2"/>
            </p:custDataLst>
          </p:nvPr>
        </p:nvSpPr>
        <p:spPr>
          <a:xfrm>
            <a:off x="1284905" y="1050595"/>
            <a:ext cx="8072712" cy="1618489"/>
          </a:xfrm>
        </p:spPr>
        <p:txBody>
          <a:bodyPr anchor="ctr">
            <a:normAutofit/>
          </a:bodyPr>
          <a:lstStyle/>
          <a:p>
            <a:pPr eaLnBrk="1" hangingPunct="1"/>
            <a:r>
              <a:rPr lang="en-US" sz="6000" b="1">
                <a:ea typeface="Tahoma" pitchFamily="34" charset="0"/>
                <a:cs typeface="Tahoma" pitchFamily="34" charset="0"/>
              </a:rPr>
              <a:t>Application (DHHS 3282)</a:t>
            </a:r>
          </a:p>
        </p:txBody>
      </p:sp>
      <p:sp>
        <p:nvSpPr>
          <p:cNvPr id="116739" name="Rectangle 3"/>
          <p:cNvSpPr>
            <a:spLocks noGrp="1" noChangeArrowheads="1"/>
          </p:cNvSpPr>
          <p:nvPr>
            <p:ph idx="1"/>
            <p:custDataLst>
              <p:tags r:id="rId3"/>
            </p:custDataLst>
          </p:nvPr>
        </p:nvSpPr>
        <p:spPr>
          <a:xfrm>
            <a:off x="1284905" y="2969469"/>
            <a:ext cx="8072712" cy="2800395"/>
          </a:xfrm>
        </p:spPr>
        <p:txBody>
          <a:bodyPr anchor="t">
            <a:normAutofit/>
          </a:bodyPr>
          <a:lstStyle/>
          <a:p>
            <a:pPr eaLnBrk="1" hangingPunct="1"/>
            <a:r>
              <a:rPr lang="en-US" sz="2400" dirty="0">
                <a:ea typeface="Tahoma" pitchFamily="34" charset="0"/>
                <a:cs typeface="Tahoma" pitchFamily="34" charset="0"/>
              </a:rPr>
              <a:t>All vendor applicants must complete an application </a:t>
            </a:r>
          </a:p>
          <a:p>
            <a:pPr eaLnBrk="1" hangingPunct="1"/>
            <a:r>
              <a:rPr lang="en-US" sz="2400" dirty="0">
                <a:ea typeface="Tahoma" pitchFamily="34" charset="0"/>
                <a:cs typeface="Tahoma" pitchFamily="34" charset="0"/>
              </a:rPr>
              <a:t>The store owner or officer must complete and sign</a:t>
            </a:r>
          </a:p>
          <a:p>
            <a:pPr eaLnBrk="1" hangingPunct="1"/>
            <a:r>
              <a:rPr lang="en-US" sz="2400" dirty="0">
                <a:ea typeface="Tahoma" pitchFamily="34" charset="0"/>
                <a:cs typeface="Tahoma" pitchFamily="34" charset="0"/>
              </a:rPr>
              <a:t>Do not leave blanks, do not use “N/A”</a:t>
            </a:r>
          </a:p>
          <a:p>
            <a:pPr eaLnBrk="1" hangingPunct="1"/>
            <a:r>
              <a:rPr lang="en-US" sz="2400" dirty="0">
                <a:ea typeface="Tahoma" pitchFamily="34" charset="0"/>
                <a:cs typeface="Tahoma" pitchFamily="34" charset="0"/>
              </a:rPr>
              <a:t>Do not type “same as above” </a:t>
            </a:r>
          </a:p>
          <a:p>
            <a:pPr lvl="1"/>
            <a:r>
              <a:rPr lang="en-US" sz="2400" dirty="0">
                <a:ea typeface="Tahoma" pitchFamily="34" charset="0"/>
                <a:cs typeface="Tahoma" pitchFamily="34" charset="0"/>
              </a:rPr>
              <a:t>Complete every line!</a:t>
            </a:r>
          </a:p>
        </p:txBody>
      </p:sp>
    </p:spTree>
    <p:custDataLst>
      <p:tags r:id="rId1"/>
    </p:custDataLst>
    <p:extLst>
      <p:ext uri="{BB962C8B-B14F-4D97-AF65-F5344CB8AC3E}">
        <p14:creationId xmlns:p14="http://schemas.microsoft.com/office/powerpoint/2010/main" val="103270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762" name="Rectangle 2"/>
          <p:cNvSpPr>
            <a:spLocks noGrp="1" noChangeArrowheads="1"/>
          </p:cNvSpPr>
          <p:nvPr>
            <p:ph type="title"/>
            <p:custDataLst>
              <p:tags r:id="rId2"/>
            </p:custDataLst>
          </p:nvPr>
        </p:nvSpPr>
        <p:spPr>
          <a:xfrm>
            <a:off x="1269537" y="318165"/>
            <a:ext cx="8072712" cy="1618489"/>
          </a:xfrm>
        </p:spPr>
        <p:txBody>
          <a:bodyPr anchor="ctr">
            <a:normAutofit/>
          </a:bodyPr>
          <a:lstStyle/>
          <a:p>
            <a:pPr eaLnBrk="1" hangingPunct="1"/>
            <a:r>
              <a:rPr lang="en-US" sz="5500" b="1" dirty="0">
                <a:ea typeface="Tahoma" pitchFamily="34" charset="0"/>
                <a:cs typeface="Tahoma" pitchFamily="34" charset="0"/>
              </a:rPr>
              <a:t>Application (DHHS 3282)</a:t>
            </a:r>
          </a:p>
        </p:txBody>
      </p:sp>
      <p:sp>
        <p:nvSpPr>
          <p:cNvPr id="117763" name="Rectangle 3"/>
          <p:cNvSpPr>
            <a:spLocks noGrp="1" noChangeArrowheads="1"/>
          </p:cNvSpPr>
          <p:nvPr>
            <p:ph idx="1"/>
            <p:custDataLst>
              <p:tags r:id="rId3"/>
            </p:custDataLst>
          </p:nvPr>
        </p:nvSpPr>
        <p:spPr>
          <a:xfrm>
            <a:off x="1280269" y="1719163"/>
            <a:ext cx="9767144" cy="4664549"/>
          </a:xfrm>
        </p:spPr>
        <p:txBody>
          <a:bodyPr anchor="t">
            <a:normAutofit fontScale="70000" lnSpcReduction="20000"/>
          </a:bodyPr>
          <a:lstStyle/>
          <a:p>
            <a:pPr eaLnBrk="1" hangingPunct="1"/>
            <a:r>
              <a:rPr lang="en-US" sz="2900" b="1" dirty="0">
                <a:ea typeface="Tahoma" pitchFamily="34" charset="0"/>
                <a:cs typeface="Tahoma" pitchFamily="34" charset="0"/>
              </a:rPr>
              <a:t>Questions #1-2</a:t>
            </a:r>
            <a:r>
              <a:rPr lang="en-US" sz="2900" dirty="0">
                <a:ea typeface="Tahoma" pitchFamily="34" charset="0"/>
                <a:cs typeface="Tahoma" pitchFamily="34" charset="0"/>
              </a:rPr>
              <a:t> </a:t>
            </a:r>
          </a:p>
          <a:p>
            <a:pPr lvl="1"/>
            <a:r>
              <a:rPr lang="en-US" sz="2900" dirty="0">
                <a:ea typeface="Tahoma" pitchFamily="34" charset="0"/>
                <a:cs typeface="Tahoma" pitchFamily="34" charset="0"/>
              </a:rPr>
              <a:t>Store address information</a:t>
            </a:r>
          </a:p>
          <a:p>
            <a:r>
              <a:rPr lang="en-US" sz="2900" b="1" dirty="0">
                <a:ea typeface="Tahoma" pitchFamily="34" charset="0"/>
                <a:cs typeface="Tahoma" pitchFamily="34" charset="0"/>
              </a:rPr>
              <a:t>Questions #3-4</a:t>
            </a:r>
          </a:p>
          <a:p>
            <a:pPr lvl="1"/>
            <a:r>
              <a:rPr lang="en-US" sz="2900" dirty="0">
                <a:ea typeface="Tahoma" pitchFamily="34" charset="0"/>
                <a:cs typeface="Tahoma" pitchFamily="34" charset="0"/>
              </a:rPr>
              <a:t>Needed for future notifications</a:t>
            </a:r>
          </a:p>
          <a:p>
            <a:r>
              <a:rPr lang="en-US" sz="2900" b="1" dirty="0">
                <a:ea typeface="Tahoma" pitchFamily="34" charset="0"/>
                <a:cs typeface="Tahoma" pitchFamily="34" charset="0"/>
              </a:rPr>
              <a:t>Question #5</a:t>
            </a:r>
          </a:p>
          <a:p>
            <a:pPr lvl="1"/>
            <a:r>
              <a:rPr lang="en-US" sz="2900" dirty="0">
                <a:ea typeface="Tahoma" pitchFamily="34" charset="0"/>
                <a:cs typeface="Tahoma" pitchFamily="34" charset="0"/>
              </a:rPr>
              <a:t>MUST be a SNAP (formerly the Food Stamp Program) Provider</a:t>
            </a:r>
          </a:p>
          <a:p>
            <a:r>
              <a:rPr lang="en-US" sz="2900" b="1" dirty="0">
                <a:ea typeface="Tahoma" pitchFamily="34" charset="0"/>
                <a:cs typeface="Tahoma" pitchFamily="34" charset="0"/>
              </a:rPr>
              <a:t>Question #6</a:t>
            </a:r>
          </a:p>
          <a:p>
            <a:pPr lvl="1"/>
            <a:r>
              <a:rPr lang="en-US" sz="2900" dirty="0">
                <a:ea typeface="Tahoma" pitchFamily="34" charset="0"/>
                <a:cs typeface="Tahoma" pitchFamily="34" charset="0"/>
              </a:rPr>
              <a:t>Provide Store’s Federal Tax ID number</a:t>
            </a:r>
          </a:p>
          <a:p>
            <a:r>
              <a:rPr lang="en-US" sz="2900" b="1" dirty="0">
                <a:ea typeface="Tahoma" pitchFamily="34" charset="0"/>
                <a:cs typeface="Tahoma" pitchFamily="34" charset="0"/>
              </a:rPr>
              <a:t>Question #7 - check only one!</a:t>
            </a:r>
          </a:p>
          <a:p>
            <a:pPr>
              <a:buNone/>
            </a:pPr>
            <a:r>
              <a:rPr lang="en-US" sz="2900" dirty="0">
                <a:ea typeface="Tahoma" pitchFamily="34" charset="0"/>
                <a:cs typeface="Tahoma" pitchFamily="34" charset="0"/>
              </a:rPr>
              <a:t>	See instructions for definitions:</a:t>
            </a:r>
          </a:p>
          <a:p>
            <a:pPr lvl="1"/>
            <a:r>
              <a:rPr lang="en-US" sz="2900" dirty="0">
                <a:ea typeface="Tahoma" pitchFamily="34" charset="0"/>
                <a:cs typeface="Tahoma" pitchFamily="34" charset="0"/>
              </a:rPr>
              <a:t>Retail Large Chain</a:t>
            </a:r>
          </a:p>
          <a:p>
            <a:pPr lvl="1"/>
            <a:r>
              <a:rPr lang="en-US" sz="2900" dirty="0">
                <a:ea typeface="Tahoma" pitchFamily="34" charset="0"/>
                <a:cs typeface="Tahoma" pitchFamily="34" charset="0"/>
              </a:rPr>
              <a:t>Retail Convenience </a:t>
            </a:r>
          </a:p>
          <a:p>
            <a:pPr lvl="1"/>
            <a:r>
              <a:rPr lang="en-US" sz="2900" dirty="0">
                <a:ea typeface="Tahoma" pitchFamily="34" charset="0"/>
                <a:cs typeface="Tahoma" pitchFamily="34" charset="0"/>
              </a:rPr>
              <a:t>Free-standing Pharmacy </a:t>
            </a:r>
          </a:p>
          <a:p>
            <a:pPr lvl="1"/>
            <a:r>
              <a:rPr lang="en-US" sz="2900" dirty="0">
                <a:ea typeface="Tahoma" pitchFamily="34" charset="0"/>
                <a:cs typeface="Tahoma" pitchFamily="34" charset="0"/>
              </a:rPr>
              <a:t>Commissary Independent</a:t>
            </a:r>
          </a:p>
          <a:p>
            <a:pPr lvl="1"/>
            <a:r>
              <a:rPr lang="en-US" sz="2900" dirty="0">
                <a:ea typeface="Tahoma" pitchFamily="34" charset="0"/>
                <a:cs typeface="Tahoma" pitchFamily="34" charset="0"/>
              </a:rPr>
              <a:t>(Military Based Stores)</a:t>
            </a:r>
          </a:p>
          <a:p>
            <a:pPr lvl="1">
              <a:buClr>
                <a:srgbClr val="7030A0"/>
              </a:buClr>
            </a:pPr>
            <a:endParaRPr lang="en-US" sz="600" dirty="0">
              <a:ea typeface="Tahoma" pitchFamily="34" charset="0"/>
              <a:cs typeface="Tahoma" pitchFamily="34" charset="0"/>
            </a:endParaRPr>
          </a:p>
          <a:p>
            <a:pPr marL="0" indent="0">
              <a:buNone/>
            </a:pPr>
            <a:endParaRPr lang="en-US" sz="600"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847297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ight Triangle 72">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custDataLst>
              <p:tags r:id="rId2"/>
            </p:custDataLst>
          </p:nvPr>
        </p:nvSpPr>
        <p:spPr>
          <a:xfrm>
            <a:off x="1284905" y="342549"/>
            <a:ext cx="8072712" cy="1618489"/>
          </a:xfrm>
        </p:spPr>
        <p:txBody>
          <a:bodyPr anchor="ctr">
            <a:normAutofit/>
          </a:bodyPr>
          <a:lstStyle/>
          <a:p>
            <a:r>
              <a:rPr lang="en-US" sz="5500" b="1" dirty="0">
                <a:ea typeface="Tahoma" pitchFamily="34" charset="0"/>
                <a:cs typeface="Tahoma" pitchFamily="34" charset="0"/>
              </a:rPr>
              <a:t>Application (DHHS 3282)</a:t>
            </a:r>
          </a:p>
        </p:txBody>
      </p:sp>
      <p:sp>
        <p:nvSpPr>
          <p:cNvPr id="119810" name="Rectangle 2"/>
          <p:cNvSpPr>
            <a:spLocks noGrp="1" noChangeArrowheads="1"/>
          </p:cNvSpPr>
          <p:nvPr>
            <p:ph idx="1"/>
            <p:custDataLst>
              <p:tags r:id="rId3"/>
            </p:custDataLst>
          </p:nvPr>
        </p:nvSpPr>
        <p:spPr>
          <a:xfrm>
            <a:off x="1217612" y="1701217"/>
            <a:ext cx="10258915" cy="4783666"/>
          </a:xfrm>
        </p:spPr>
        <p:txBody>
          <a:bodyPr anchor="t">
            <a:normAutofit lnSpcReduction="10000"/>
          </a:bodyPr>
          <a:lstStyle/>
          <a:p>
            <a:r>
              <a:rPr lang="en-US" sz="2000" b="1" dirty="0">
                <a:ea typeface="Tahoma" pitchFamily="34" charset="0"/>
                <a:cs typeface="Tahoma" pitchFamily="34" charset="0"/>
              </a:rPr>
              <a:t>Question #8 - check only one!</a:t>
            </a:r>
            <a:r>
              <a:rPr lang="en-US" sz="2000" dirty="0">
                <a:ea typeface="Tahoma" pitchFamily="34" charset="0"/>
                <a:cs typeface="Tahoma" pitchFamily="34" charset="0"/>
              </a:rPr>
              <a:t>	</a:t>
            </a:r>
          </a:p>
          <a:p>
            <a:pPr lvl="1"/>
            <a:r>
              <a:rPr lang="en-US" sz="2000" dirty="0">
                <a:ea typeface="Tahoma" pitchFamily="34" charset="0"/>
                <a:cs typeface="Tahoma" pitchFamily="34" charset="0"/>
              </a:rPr>
              <a:t>Individual</a:t>
            </a:r>
          </a:p>
          <a:p>
            <a:pPr lvl="1"/>
            <a:r>
              <a:rPr lang="en-US" sz="2000" dirty="0">
                <a:ea typeface="Tahoma" pitchFamily="34" charset="0"/>
                <a:cs typeface="Tahoma" pitchFamily="34" charset="0"/>
              </a:rPr>
              <a:t>Partnership  </a:t>
            </a:r>
          </a:p>
          <a:p>
            <a:pPr lvl="1"/>
            <a:r>
              <a:rPr lang="en-US" sz="2000" dirty="0">
                <a:ea typeface="Tahoma" pitchFamily="34" charset="0"/>
                <a:cs typeface="Tahoma" pitchFamily="34" charset="0"/>
              </a:rPr>
              <a:t>Limited Partnership </a:t>
            </a:r>
          </a:p>
          <a:p>
            <a:pPr lvl="1"/>
            <a:r>
              <a:rPr lang="en-US" sz="2000" dirty="0">
                <a:ea typeface="Tahoma" pitchFamily="34" charset="0"/>
                <a:cs typeface="Tahoma" pitchFamily="34" charset="0"/>
              </a:rPr>
              <a:t>Corporation </a:t>
            </a:r>
          </a:p>
          <a:p>
            <a:pPr lvl="1"/>
            <a:r>
              <a:rPr lang="en-US" sz="2000" dirty="0">
                <a:ea typeface="Tahoma" pitchFamily="34" charset="0"/>
                <a:cs typeface="Tahoma" pitchFamily="34" charset="0"/>
              </a:rPr>
              <a:t>LLC</a:t>
            </a:r>
            <a:endParaRPr lang="en-US" sz="2000" b="1" dirty="0">
              <a:ea typeface="Tahoma" pitchFamily="34" charset="0"/>
              <a:cs typeface="Tahoma" pitchFamily="34" charset="0"/>
            </a:endParaRPr>
          </a:p>
          <a:p>
            <a:r>
              <a:rPr lang="en-US" sz="2000" b="1" dirty="0">
                <a:ea typeface="Tahoma" pitchFamily="34" charset="0"/>
                <a:cs typeface="Tahoma" pitchFamily="34" charset="0"/>
              </a:rPr>
              <a:t>Question #9</a:t>
            </a:r>
            <a:endParaRPr lang="en-US" sz="2000" dirty="0">
              <a:ea typeface="Tahoma" pitchFamily="34" charset="0"/>
              <a:cs typeface="Tahoma" pitchFamily="34" charset="0"/>
            </a:endParaRPr>
          </a:p>
          <a:p>
            <a:pPr lvl="1"/>
            <a:r>
              <a:rPr lang="en-US" sz="2000" dirty="0">
                <a:ea typeface="Tahoma" pitchFamily="34" charset="0"/>
                <a:cs typeface="Tahoma" pitchFamily="34" charset="0"/>
              </a:rPr>
              <a:t>Since business hours are a selection criteria, please be accurate and indicate AM/PM</a:t>
            </a:r>
          </a:p>
          <a:p>
            <a:r>
              <a:rPr lang="en-US" sz="2000" b="1" dirty="0">
                <a:ea typeface="Tahoma" pitchFamily="34" charset="0"/>
                <a:cs typeface="Tahoma" pitchFamily="34" charset="0"/>
              </a:rPr>
              <a:t>Question #10-11</a:t>
            </a:r>
            <a:endParaRPr lang="en-US" sz="2000" dirty="0">
              <a:ea typeface="Tahoma" pitchFamily="34" charset="0"/>
              <a:cs typeface="Tahoma" pitchFamily="34" charset="0"/>
            </a:endParaRPr>
          </a:p>
          <a:p>
            <a:pPr lvl="1"/>
            <a:r>
              <a:rPr lang="en-US" sz="2000" dirty="0">
                <a:ea typeface="Tahoma" pitchFamily="34" charset="0"/>
                <a:cs typeface="Tahoma" pitchFamily="34" charset="0"/>
              </a:rPr>
              <a:t>Annual SNAP &amp; Food Sales – Projected for new stores</a:t>
            </a:r>
          </a:p>
          <a:p>
            <a:r>
              <a:rPr lang="en-US" sz="2000" b="1" dirty="0">
                <a:ea typeface="Tahoma" pitchFamily="34" charset="0"/>
                <a:cs typeface="Tahoma" pitchFamily="34" charset="0"/>
              </a:rPr>
              <a:t>Question #12</a:t>
            </a:r>
          </a:p>
          <a:p>
            <a:pPr lvl="1"/>
            <a:r>
              <a:rPr lang="en-US" sz="2000" dirty="0">
                <a:ea typeface="Tahoma" pitchFamily="34" charset="0"/>
                <a:cs typeface="Tahoma" pitchFamily="34" charset="0"/>
              </a:rPr>
              <a:t>Total Number of registers in store - not number in use (including U-Scans)</a:t>
            </a:r>
          </a:p>
          <a:p>
            <a:pPr lvl="1"/>
            <a:r>
              <a:rPr lang="en-US" sz="2000" dirty="0">
                <a:ea typeface="Tahoma" pitchFamily="34" charset="0"/>
                <a:cs typeface="Tahoma" pitchFamily="34" charset="0"/>
              </a:rPr>
              <a:t>Number of registers with scanning devices</a:t>
            </a:r>
          </a:p>
          <a:p>
            <a:pPr lvl="1"/>
            <a:r>
              <a:rPr lang="en-US" sz="2000" dirty="0">
                <a:ea typeface="Tahoma" pitchFamily="34" charset="0"/>
                <a:cs typeface="Tahoma" pitchFamily="34" charset="0"/>
              </a:rPr>
              <a:t>Number of scanners that identify WIC approved foods</a:t>
            </a:r>
          </a:p>
          <a:p>
            <a:endParaRPr lang="en-US" sz="800"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3794758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613C618B-3083-42DC-A262-53A1AB4F5052}"/>
              </a:ext>
            </a:extLst>
          </p:cNvPr>
          <p:cNvSpPr>
            <a:spLocks noGrp="1"/>
          </p:cNvSpPr>
          <p:nvPr>
            <p:ph type="title"/>
            <p:custDataLst>
              <p:tags r:id="rId2"/>
            </p:custDataLst>
          </p:nvPr>
        </p:nvSpPr>
        <p:spPr>
          <a:xfrm>
            <a:off x="1265029" y="733281"/>
            <a:ext cx="8072712" cy="1618489"/>
          </a:xfrm>
        </p:spPr>
        <p:txBody>
          <a:bodyPr anchor="ctr">
            <a:normAutofit/>
          </a:bodyPr>
          <a:lstStyle/>
          <a:p>
            <a:r>
              <a:rPr lang="en-US" sz="5900" b="1" dirty="0"/>
              <a:t>Store Types</a:t>
            </a:r>
          </a:p>
        </p:txBody>
      </p:sp>
      <p:sp>
        <p:nvSpPr>
          <p:cNvPr id="2" name="Content Placeholder 1">
            <a:extLst>
              <a:ext uri="{FF2B5EF4-FFF2-40B4-BE49-F238E27FC236}">
                <a16:creationId xmlns:a16="http://schemas.microsoft.com/office/drawing/2014/main" id="{A36ABF8E-CD01-49FA-A04E-44B17819ECC4}"/>
              </a:ext>
            </a:extLst>
          </p:cNvPr>
          <p:cNvSpPr>
            <a:spLocks noGrp="1"/>
          </p:cNvSpPr>
          <p:nvPr>
            <p:ph idx="1"/>
            <p:custDataLst>
              <p:tags r:id="rId3"/>
            </p:custDataLst>
          </p:nvPr>
        </p:nvSpPr>
        <p:spPr>
          <a:xfrm>
            <a:off x="1284904" y="2743201"/>
            <a:ext cx="9533907" cy="3026664"/>
          </a:xfrm>
        </p:spPr>
        <p:txBody>
          <a:bodyPr anchor="t">
            <a:normAutofit/>
          </a:bodyPr>
          <a:lstStyle/>
          <a:p>
            <a:r>
              <a:rPr lang="en-US" sz="2400" b="1" dirty="0"/>
              <a:t>Pharmacy</a:t>
            </a:r>
            <a:r>
              <a:rPr lang="en-US" sz="2400" dirty="0"/>
              <a:t> – pharmacy retailer that sells limited variety of food</a:t>
            </a:r>
          </a:p>
          <a:p>
            <a:pPr>
              <a:spcBef>
                <a:spcPts val="2399"/>
              </a:spcBef>
            </a:pPr>
            <a:r>
              <a:rPr lang="en-US" sz="2400" b="1" dirty="0"/>
              <a:t>Mass Merchandiser </a:t>
            </a:r>
            <a:r>
              <a:rPr lang="en-US" sz="2400" dirty="0"/>
              <a:t>– retailer that sells a wide variety of merchandise, but also carries groceries and has outlets in most or all states</a:t>
            </a:r>
          </a:p>
          <a:p>
            <a:pPr>
              <a:spcBef>
                <a:spcPts val="2399"/>
              </a:spcBef>
            </a:pPr>
            <a:r>
              <a:rPr lang="en-US" sz="2400" b="1" dirty="0"/>
              <a:t>Commissary </a:t>
            </a:r>
            <a:r>
              <a:rPr lang="en-US" sz="2400" dirty="0"/>
              <a:t>– grocery store operated by US Defense Commissary within the confines of a military installation</a:t>
            </a:r>
          </a:p>
          <a:p>
            <a:r>
              <a:rPr lang="en-US" sz="2400" b="1" dirty="0"/>
              <a:t>Convenience Store </a:t>
            </a:r>
            <a:r>
              <a:rPr lang="en-US" sz="2400" dirty="0"/>
              <a:t>– retailer with limited assortment of grocery items</a:t>
            </a:r>
            <a:endParaRPr lang="en-US" sz="2000" dirty="0"/>
          </a:p>
        </p:txBody>
      </p:sp>
    </p:spTree>
    <p:custDataLst>
      <p:tags r:id="rId1"/>
    </p:custDataLst>
    <p:extLst>
      <p:ext uri="{BB962C8B-B14F-4D97-AF65-F5344CB8AC3E}">
        <p14:creationId xmlns:p14="http://schemas.microsoft.com/office/powerpoint/2010/main" val="2288297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ight Triangle 72">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custDataLst>
              <p:tags r:id="rId2"/>
            </p:custDataLst>
          </p:nvPr>
        </p:nvSpPr>
        <p:spPr>
          <a:xfrm>
            <a:off x="1284905" y="342549"/>
            <a:ext cx="8072712" cy="1618489"/>
          </a:xfrm>
        </p:spPr>
        <p:txBody>
          <a:bodyPr anchor="ctr">
            <a:normAutofit/>
          </a:bodyPr>
          <a:lstStyle/>
          <a:p>
            <a:r>
              <a:rPr lang="en-US" sz="5500" b="1" dirty="0">
                <a:ea typeface="Tahoma" pitchFamily="34" charset="0"/>
                <a:cs typeface="Tahoma" pitchFamily="34" charset="0"/>
              </a:rPr>
              <a:t>Application (DHHS 3282)</a:t>
            </a:r>
          </a:p>
        </p:txBody>
      </p:sp>
      <p:sp>
        <p:nvSpPr>
          <p:cNvPr id="119810" name="Rectangle 2"/>
          <p:cNvSpPr>
            <a:spLocks noGrp="1" noChangeArrowheads="1"/>
          </p:cNvSpPr>
          <p:nvPr>
            <p:ph idx="1"/>
            <p:custDataLst>
              <p:tags r:id="rId3"/>
            </p:custDataLst>
          </p:nvPr>
        </p:nvSpPr>
        <p:spPr>
          <a:xfrm>
            <a:off x="1217612" y="1701217"/>
            <a:ext cx="10258915" cy="4783666"/>
          </a:xfrm>
        </p:spPr>
        <p:txBody>
          <a:bodyPr anchor="t">
            <a:normAutofit/>
          </a:bodyPr>
          <a:lstStyle/>
          <a:p>
            <a:r>
              <a:rPr lang="en-US" sz="2200" b="1" dirty="0">
                <a:solidFill>
                  <a:schemeClr val="tx1"/>
                </a:solidFill>
                <a:ea typeface="Tahoma" pitchFamily="34" charset="0"/>
                <a:cs typeface="Tahoma" pitchFamily="34" charset="0"/>
              </a:rPr>
              <a:t>Question #13</a:t>
            </a:r>
          </a:p>
          <a:p>
            <a:pPr lvl="1"/>
            <a:r>
              <a:rPr lang="en-US" sz="2200" dirty="0" err="1">
                <a:solidFill>
                  <a:schemeClr val="tx1"/>
                </a:solidFill>
                <a:ea typeface="Tahoma" pitchFamily="34" charset="0"/>
                <a:cs typeface="Tahoma" pitchFamily="34" charset="0"/>
              </a:rPr>
              <a:t>eWIC</a:t>
            </a:r>
            <a:r>
              <a:rPr lang="en-US" sz="2200" dirty="0">
                <a:solidFill>
                  <a:schemeClr val="tx1"/>
                </a:solidFill>
                <a:ea typeface="Tahoma" pitchFamily="34" charset="0"/>
                <a:cs typeface="Tahoma" pitchFamily="34" charset="0"/>
              </a:rPr>
              <a:t> capable (integrated cash register system)</a:t>
            </a:r>
          </a:p>
          <a:p>
            <a:r>
              <a:rPr lang="en-US" sz="2200" b="1" dirty="0">
                <a:solidFill>
                  <a:schemeClr val="tx1"/>
                </a:solidFill>
                <a:ea typeface="Tahoma" pitchFamily="34" charset="0"/>
                <a:cs typeface="Tahoma" pitchFamily="34" charset="0"/>
              </a:rPr>
              <a:t>Question #14-15</a:t>
            </a:r>
          </a:p>
          <a:p>
            <a:pPr lvl="1"/>
            <a:r>
              <a:rPr lang="en-US" sz="2200" dirty="0">
                <a:solidFill>
                  <a:schemeClr val="tx1"/>
                </a:solidFill>
                <a:ea typeface="Tahoma" pitchFamily="34" charset="0"/>
                <a:cs typeface="Tahoma" pitchFamily="34" charset="0"/>
              </a:rPr>
              <a:t>Infant formula source</a:t>
            </a:r>
          </a:p>
          <a:p>
            <a:pPr lvl="1"/>
            <a:r>
              <a:rPr lang="en-US" sz="2200" dirty="0">
                <a:solidFill>
                  <a:schemeClr val="tx1"/>
                </a:solidFill>
                <a:ea typeface="Tahoma" pitchFamily="34" charset="0"/>
                <a:cs typeface="Tahoma" pitchFamily="34" charset="0"/>
              </a:rPr>
              <a:t>Food suppliers</a:t>
            </a:r>
            <a:endParaRPr lang="en-US" sz="2200" b="1" dirty="0">
              <a:solidFill>
                <a:schemeClr val="tx1"/>
              </a:solidFill>
              <a:ea typeface="Tahoma" pitchFamily="34" charset="0"/>
              <a:cs typeface="Tahoma" pitchFamily="34" charset="0"/>
            </a:endParaRPr>
          </a:p>
          <a:p>
            <a:r>
              <a:rPr lang="en-US" sz="2200" b="1" dirty="0">
                <a:solidFill>
                  <a:schemeClr val="tx1"/>
                </a:solidFill>
                <a:ea typeface="Tahoma" pitchFamily="34" charset="0"/>
                <a:cs typeface="Tahoma" pitchFamily="34" charset="0"/>
              </a:rPr>
              <a:t>Question #16-17</a:t>
            </a:r>
          </a:p>
          <a:p>
            <a:pPr lvl="1"/>
            <a:r>
              <a:rPr lang="en-US" sz="2200" dirty="0">
                <a:solidFill>
                  <a:schemeClr val="tx1"/>
                </a:solidFill>
                <a:ea typeface="Tahoma" pitchFamily="34" charset="0"/>
                <a:cs typeface="Tahoma" pitchFamily="34" charset="0"/>
              </a:rPr>
              <a:t>More than fifty percent of stores annual revenue from WIC?</a:t>
            </a:r>
          </a:p>
          <a:p>
            <a:r>
              <a:rPr lang="en-US" sz="2200" b="1" dirty="0">
                <a:solidFill>
                  <a:schemeClr val="tx1"/>
                </a:solidFill>
                <a:ea typeface="Tahoma" pitchFamily="34" charset="0"/>
                <a:cs typeface="Tahoma" pitchFamily="34" charset="0"/>
              </a:rPr>
              <a:t>Question #18</a:t>
            </a:r>
          </a:p>
          <a:p>
            <a:pPr lvl="1"/>
            <a:r>
              <a:rPr lang="en-US" sz="2200" dirty="0">
                <a:solidFill>
                  <a:schemeClr val="tx1"/>
                </a:solidFill>
                <a:ea typeface="Tahoma" pitchFamily="34" charset="0"/>
                <a:cs typeface="Tahoma" pitchFamily="34" charset="0"/>
              </a:rPr>
              <a:t>Percentage of business expected to be WIC, SNAP, cash, and credit/debit card (no decimals)</a:t>
            </a:r>
          </a:p>
          <a:p>
            <a:r>
              <a:rPr lang="en-US" sz="2200" b="1" dirty="0">
                <a:solidFill>
                  <a:schemeClr val="tx1"/>
                </a:solidFill>
                <a:ea typeface="Tahoma" pitchFamily="34" charset="0"/>
                <a:cs typeface="Tahoma" pitchFamily="34" charset="0"/>
              </a:rPr>
              <a:t>Question #19</a:t>
            </a:r>
          </a:p>
          <a:p>
            <a:pPr lvl="1"/>
            <a:r>
              <a:rPr lang="en-US" sz="2200" dirty="0">
                <a:solidFill>
                  <a:schemeClr val="tx1"/>
                </a:solidFill>
                <a:ea typeface="Tahoma" pitchFamily="34" charset="0"/>
                <a:cs typeface="Tahoma" pitchFamily="34" charset="0"/>
              </a:rPr>
              <a:t>WIC authorization required?</a:t>
            </a:r>
          </a:p>
          <a:p>
            <a:endParaRPr lang="en-US" sz="800"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614886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1305729" y="361082"/>
            <a:ext cx="8072712" cy="1618489"/>
          </a:xfrm>
        </p:spPr>
        <p:txBody>
          <a:bodyPr anchor="ctr">
            <a:normAutofit/>
          </a:bodyPr>
          <a:lstStyle/>
          <a:p>
            <a:r>
              <a:rPr lang="en-US" sz="5500" b="1" dirty="0">
                <a:ea typeface="Tahoma" pitchFamily="34" charset="0"/>
                <a:cs typeface="Tahoma" pitchFamily="34" charset="0"/>
              </a:rPr>
              <a:t>Application (DHHS 3282)</a:t>
            </a:r>
            <a:endParaRPr lang="en-US" sz="5500" b="1" dirty="0"/>
          </a:p>
        </p:txBody>
      </p:sp>
      <p:sp>
        <p:nvSpPr>
          <p:cNvPr id="4" name="Content Placeholder 3"/>
          <p:cNvSpPr>
            <a:spLocks noGrp="1"/>
          </p:cNvSpPr>
          <p:nvPr>
            <p:ph idx="1"/>
            <p:custDataLst>
              <p:tags r:id="rId3"/>
            </p:custDataLst>
          </p:nvPr>
        </p:nvSpPr>
        <p:spPr>
          <a:xfrm>
            <a:off x="1284904" y="1979572"/>
            <a:ext cx="8771907" cy="4116428"/>
          </a:xfrm>
        </p:spPr>
        <p:txBody>
          <a:bodyPr anchor="t">
            <a:normAutofit/>
          </a:bodyPr>
          <a:lstStyle/>
          <a:p>
            <a:r>
              <a:rPr lang="en-US" sz="2400" b="1" dirty="0">
                <a:ea typeface="Tahoma" pitchFamily="34" charset="0"/>
                <a:cs typeface="Tahoma" pitchFamily="34" charset="0"/>
              </a:rPr>
              <a:t>Question #20-21</a:t>
            </a:r>
          </a:p>
          <a:p>
            <a:pPr lvl="1"/>
            <a:r>
              <a:rPr lang="en-US" sz="2400" dirty="0">
                <a:ea typeface="Tahoma" pitchFamily="34" charset="0"/>
                <a:cs typeface="Tahoma" pitchFamily="34" charset="0"/>
              </a:rPr>
              <a:t>Inventory invoices</a:t>
            </a:r>
          </a:p>
          <a:p>
            <a:r>
              <a:rPr lang="en-US" sz="2400" b="1" dirty="0">
                <a:ea typeface="Tahoma" pitchFamily="34" charset="0"/>
                <a:cs typeface="Tahoma" pitchFamily="34" charset="0"/>
              </a:rPr>
              <a:t>Question #22</a:t>
            </a:r>
          </a:p>
          <a:p>
            <a:pPr lvl="1"/>
            <a:r>
              <a:rPr lang="en-US" sz="2400" dirty="0">
                <a:ea typeface="Tahoma" pitchFamily="34" charset="0"/>
                <a:cs typeface="Tahoma" pitchFamily="34" charset="0"/>
              </a:rPr>
              <a:t>Required minimum inventory</a:t>
            </a:r>
          </a:p>
          <a:p>
            <a:r>
              <a:rPr lang="en-US" sz="2400" b="1" dirty="0">
                <a:ea typeface="Tahoma" pitchFamily="34" charset="0"/>
                <a:cs typeface="Tahoma" pitchFamily="34" charset="0"/>
              </a:rPr>
              <a:t>Question #23</a:t>
            </a:r>
          </a:p>
          <a:p>
            <a:pPr lvl="1"/>
            <a:r>
              <a:rPr lang="en-US" sz="2400" dirty="0">
                <a:ea typeface="Tahoma" pitchFamily="34" charset="0"/>
                <a:cs typeface="Tahoma" pitchFamily="34" charset="0"/>
              </a:rPr>
              <a:t>Check all boxes that apply</a:t>
            </a:r>
          </a:p>
          <a:p>
            <a:r>
              <a:rPr lang="en-US" sz="2400" b="1" dirty="0">
                <a:ea typeface="Tahoma" pitchFamily="34" charset="0"/>
                <a:cs typeface="Tahoma" pitchFamily="34" charset="0"/>
              </a:rPr>
              <a:t>Question #24-25</a:t>
            </a:r>
          </a:p>
          <a:p>
            <a:pPr lvl="1"/>
            <a:r>
              <a:rPr lang="en-US" sz="2400" dirty="0">
                <a:ea typeface="Tahoma" pitchFamily="34" charset="0"/>
                <a:cs typeface="Tahoma" pitchFamily="34" charset="0"/>
              </a:rPr>
              <a:t>Manager’s full name</a:t>
            </a:r>
          </a:p>
          <a:p>
            <a:pPr lvl="1"/>
            <a:r>
              <a:rPr lang="en-US" sz="2400" dirty="0">
                <a:ea typeface="Tahoma" pitchFamily="34" charset="0"/>
                <a:cs typeface="Tahoma" pitchFamily="34" charset="0"/>
              </a:rPr>
              <a:t>Indicate if manager is primary contact for the store</a:t>
            </a:r>
          </a:p>
          <a:p>
            <a:pPr marL="402336" lvl="1" indent="0">
              <a:buClr>
                <a:srgbClr val="7030A0"/>
              </a:buClr>
              <a:buNone/>
            </a:pPr>
            <a:endParaRPr lang="en-US" sz="1500" dirty="0">
              <a:ea typeface="Tahoma" pitchFamily="34" charset="0"/>
              <a:cs typeface="Tahoma" pitchFamily="34" charset="0"/>
            </a:endParaRPr>
          </a:p>
          <a:p>
            <a:pPr marL="274320" lvl="1" indent="0">
              <a:buClr>
                <a:srgbClr val="7030A0"/>
              </a:buClr>
              <a:buNone/>
            </a:pPr>
            <a:endParaRPr lang="en-US" sz="1500" dirty="0">
              <a:ea typeface="Tahoma" pitchFamily="34" charset="0"/>
              <a:cs typeface="Tahoma" pitchFamily="34" charset="0"/>
            </a:endParaRPr>
          </a:p>
          <a:p>
            <a:pPr lvl="1">
              <a:buClr>
                <a:srgbClr val="7030A0"/>
              </a:buClr>
            </a:pPr>
            <a:endParaRPr lang="en-US" sz="1500" dirty="0">
              <a:ea typeface="Tahoma" pitchFamily="34" charset="0"/>
              <a:cs typeface="Tahoma" pitchFamily="34" charset="0"/>
            </a:endParaRPr>
          </a:p>
          <a:p>
            <a:pPr marL="0" indent="0">
              <a:buNone/>
            </a:pPr>
            <a:endParaRPr lang="en-US" sz="1500" dirty="0"/>
          </a:p>
        </p:txBody>
      </p:sp>
    </p:spTree>
    <p:custDataLst>
      <p:tags r:id="rId1"/>
    </p:custDataLst>
    <p:extLst>
      <p:ext uri="{BB962C8B-B14F-4D97-AF65-F5344CB8AC3E}">
        <p14:creationId xmlns:p14="http://schemas.microsoft.com/office/powerpoint/2010/main" val="1342182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1284905" y="1050595"/>
            <a:ext cx="8072712" cy="1618489"/>
          </a:xfrm>
        </p:spPr>
        <p:txBody>
          <a:bodyPr anchor="ctr">
            <a:normAutofit/>
          </a:bodyPr>
          <a:lstStyle/>
          <a:p>
            <a:r>
              <a:rPr lang="en-US" sz="6000" b="1">
                <a:ea typeface="Tahoma" pitchFamily="34" charset="0"/>
                <a:cs typeface="Tahoma" pitchFamily="34" charset="0"/>
              </a:rPr>
              <a:t>Application (DHHS 3282)</a:t>
            </a:r>
            <a:endParaRPr lang="en-US" sz="6000" b="1"/>
          </a:p>
        </p:txBody>
      </p:sp>
      <p:sp>
        <p:nvSpPr>
          <p:cNvPr id="3" name="Content Placeholder 2"/>
          <p:cNvSpPr>
            <a:spLocks noGrp="1"/>
          </p:cNvSpPr>
          <p:nvPr>
            <p:ph idx="1"/>
            <p:custDataLst>
              <p:tags r:id="rId3"/>
            </p:custDataLst>
          </p:nvPr>
        </p:nvSpPr>
        <p:spPr>
          <a:xfrm>
            <a:off x="1284905" y="2969469"/>
            <a:ext cx="8072712" cy="2800395"/>
          </a:xfrm>
        </p:spPr>
        <p:txBody>
          <a:bodyPr anchor="t">
            <a:normAutofit/>
          </a:bodyPr>
          <a:lstStyle/>
          <a:p>
            <a:r>
              <a:rPr lang="en-US" sz="2400" b="1" dirty="0">
                <a:ea typeface="Tahoma" pitchFamily="34" charset="0"/>
                <a:cs typeface="Tahoma" pitchFamily="34" charset="0"/>
              </a:rPr>
              <a:t>Questions #26-35</a:t>
            </a:r>
          </a:p>
          <a:p>
            <a:pPr lvl="1"/>
            <a:r>
              <a:rPr lang="en-US" sz="2400" dirty="0">
                <a:ea typeface="Tahoma" pitchFamily="34" charset="0"/>
                <a:cs typeface="Tahoma" pitchFamily="34" charset="0"/>
              </a:rPr>
              <a:t>Business integrity questions</a:t>
            </a:r>
          </a:p>
          <a:p>
            <a:pPr lvl="1"/>
            <a:r>
              <a:rPr lang="en-US" sz="2400" dirty="0">
                <a:ea typeface="Tahoma" pitchFamily="34" charset="0"/>
                <a:cs typeface="Tahoma" pitchFamily="34" charset="0"/>
              </a:rPr>
              <a:t>Do not leave any blanks</a:t>
            </a:r>
          </a:p>
          <a:p>
            <a:pPr lvl="1"/>
            <a:r>
              <a:rPr lang="en-US" sz="2400" dirty="0">
                <a:ea typeface="Tahoma" pitchFamily="34" charset="0"/>
                <a:cs typeface="Tahoma" pitchFamily="34" charset="0"/>
              </a:rPr>
              <a:t>Provide explanations and dates for “yes” responses</a:t>
            </a:r>
          </a:p>
          <a:p>
            <a:endParaRPr lang="en-US" sz="2400" dirty="0"/>
          </a:p>
        </p:txBody>
      </p:sp>
    </p:spTree>
    <p:custDataLst>
      <p:tags r:id="rId1"/>
    </p:custDataLst>
    <p:extLst>
      <p:ext uri="{BB962C8B-B14F-4D97-AF65-F5344CB8AC3E}">
        <p14:creationId xmlns:p14="http://schemas.microsoft.com/office/powerpoint/2010/main" val="995852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custDataLst>
              <p:tags r:id="rId2"/>
            </p:custDataLst>
          </p:nvPr>
        </p:nvSpPr>
        <p:spPr>
          <a:xfrm>
            <a:off x="5511885" y="1287244"/>
            <a:ext cx="6355207" cy="5570756"/>
          </a:xfrm>
          <a:prstGeom prst="rect">
            <a:avLst/>
          </a:prstGeom>
        </p:spPr>
        <p:txBody>
          <a:bodyPr wrap="square">
            <a:spAutoFit/>
          </a:bodyPr>
          <a:lstStyle/>
          <a:p>
            <a:pPr marL="342900" indent="-342900">
              <a:spcBef>
                <a:spcPct val="20000"/>
              </a:spcBef>
              <a:buClr>
                <a:srgbClr val="5E75FC"/>
              </a:buClr>
            </a:pPr>
            <a:endParaRPr lang="en-US" sz="2000" dirty="0">
              <a:solidFill>
                <a:srgbClr val="FF0000"/>
              </a:solidFill>
              <a:latin typeface="Century Gothic" panose="020B050202020202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US" sz="2600" dirty="0">
                <a:latin typeface="Century Gothic" panose="020B0502020202020204" pitchFamily="34" charset="0"/>
                <a:ea typeface="Tahoma" panose="020B0604030504040204" pitchFamily="34" charset="0"/>
                <a:cs typeface="Tahoma" panose="020B0604030504040204" pitchFamily="34" charset="0"/>
              </a:rPr>
              <a:t>Stores under corporate agreement do not complete this section</a:t>
            </a:r>
          </a:p>
          <a:p>
            <a:pPr marL="342900" indent="-342900">
              <a:buSzPct val="75000"/>
              <a:buFont typeface="Arial" panose="020B0604020202020204" pitchFamily="34" charset="0"/>
              <a:buChar char="•"/>
            </a:pPr>
            <a:endParaRPr lang="en-US" sz="2600" dirty="0">
              <a:latin typeface="Century Gothic" panose="020B050202020202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US" sz="2600" dirty="0">
                <a:latin typeface="Century Gothic" panose="020B0502020202020204" pitchFamily="34" charset="0"/>
                <a:ea typeface="Tahoma" panose="020B0604030504040204" pitchFamily="34" charset="0"/>
                <a:cs typeface="Tahoma" panose="020B0604030504040204" pitchFamily="34" charset="0"/>
              </a:rPr>
              <a:t>Stores not under corporate agreement should list all owners/officers</a:t>
            </a:r>
          </a:p>
          <a:p>
            <a:pPr marL="342900" indent="-342900">
              <a:buFont typeface="Arial" panose="020B0604020202020204" pitchFamily="34" charset="0"/>
              <a:buChar char="•"/>
            </a:pPr>
            <a:endParaRPr lang="en-US" sz="2600" dirty="0">
              <a:latin typeface="Century Gothic" panose="020B050202020202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US" sz="2600" dirty="0">
                <a:latin typeface="Century Gothic" panose="020B0502020202020204" pitchFamily="34" charset="0"/>
                <a:ea typeface="Tahoma" panose="020B0604030504040204" pitchFamily="34" charset="0"/>
                <a:cs typeface="Tahoma" panose="020B0604030504040204" pitchFamily="34" charset="0"/>
              </a:rPr>
              <a:t>For more than TWO owners, complete page 3a</a:t>
            </a:r>
          </a:p>
          <a:p>
            <a:pPr marL="342900" indent="-342900">
              <a:buFont typeface="Arial" panose="020B0604020202020204" pitchFamily="34" charset="0"/>
              <a:buChar char="•"/>
            </a:pPr>
            <a:endParaRPr lang="en-US" sz="2600" dirty="0">
              <a:latin typeface="Century Gothic" panose="020B050202020202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US" sz="2600" dirty="0">
                <a:latin typeface="Century Gothic" panose="020B0502020202020204" pitchFamily="34" charset="0"/>
                <a:ea typeface="Tahoma" panose="020B0604030504040204" pitchFamily="34" charset="0"/>
                <a:cs typeface="Tahoma" panose="020B0604030504040204" pitchFamily="34" charset="0"/>
              </a:rPr>
              <a:t>Incorporated or Limited Liability Companies (LLC) list officers</a:t>
            </a:r>
          </a:p>
          <a:p>
            <a:pPr marL="342900" indent="-342900">
              <a:spcBef>
                <a:spcPct val="20000"/>
              </a:spcBef>
              <a:buClr>
                <a:srgbClr val="5E75FC"/>
              </a:buClr>
            </a:pPr>
            <a:endParaRPr lang="en-US" sz="2000" dirty="0">
              <a:latin typeface="Cambria" pitchFamily="18" charset="0"/>
            </a:endParaRPr>
          </a:p>
        </p:txBody>
      </p:sp>
      <p:sp>
        <p:nvSpPr>
          <p:cNvPr id="5" name="TextBox 4">
            <a:extLst>
              <a:ext uri="{FF2B5EF4-FFF2-40B4-BE49-F238E27FC236}">
                <a16:creationId xmlns:a16="http://schemas.microsoft.com/office/drawing/2014/main" id="{79569707-6BE3-444A-92C8-A016B7319E7E}"/>
              </a:ext>
            </a:extLst>
          </p:cNvPr>
          <p:cNvSpPr txBox="1"/>
          <p:nvPr>
            <p:custDataLst>
              <p:tags r:id="rId3"/>
            </p:custDataLst>
          </p:nvPr>
        </p:nvSpPr>
        <p:spPr>
          <a:xfrm>
            <a:off x="4993788" y="514840"/>
            <a:ext cx="7391400" cy="769441"/>
          </a:xfrm>
          <a:prstGeom prst="rect">
            <a:avLst/>
          </a:prstGeom>
          <a:noFill/>
        </p:spPr>
        <p:txBody>
          <a:bodyPr wrap="square" rtlCol="0">
            <a:spAutoFit/>
          </a:bodyPr>
          <a:lstStyle/>
          <a:p>
            <a:pPr marL="342900" indent="-342900" algn="ctr">
              <a:spcBef>
                <a:spcPct val="20000"/>
              </a:spcBef>
              <a:buClr>
                <a:srgbClr val="5E75FC"/>
              </a:buClr>
            </a:pPr>
            <a:r>
              <a:rPr lang="en-US" sz="4400" b="1" dirty="0">
                <a:latin typeface="Century Gothic" panose="020B0502020202020204" pitchFamily="34" charset="0"/>
                <a:ea typeface="Tahoma" pitchFamily="34" charset="0"/>
                <a:cs typeface="Tahoma" pitchFamily="34" charset="0"/>
              </a:rPr>
              <a:t>Ownership Data Section</a:t>
            </a:r>
          </a:p>
        </p:txBody>
      </p:sp>
      <p:grpSp>
        <p:nvGrpSpPr>
          <p:cNvPr id="7" name="Group 4">
            <a:extLst>
              <a:ext uri="{FF2B5EF4-FFF2-40B4-BE49-F238E27FC236}">
                <a16:creationId xmlns:a16="http://schemas.microsoft.com/office/drawing/2014/main" id="{8A052CEF-26DD-4E25-A929-055514333F02}"/>
              </a:ext>
            </a:extLst>
          </p:cNvPr>
          <p:cNvGrpSpPr>
            <a:grpSpLocks noChangeAspect="1"/>
          </p:cNvGrpSpPr>
          <p:nvPr/>
        </p:nvGrpSpPr>
        <p:grpSpPr bwMode="auto">
          <a:xfrm>
            <a:off x="486811" y="293608"/>
            <a:ext cx="4753187" cy="6400800"/>
            <a:chOff x="2235" y="0"/>
            <a:chExt cx="3208" cy="4320"/>
          </a:xfrm>
        </p:grpSpPr>
        <p:sp>
          <p:nvSpPr>
            <p:cNvPr id="10" name="AutoShape 3">
              <a:extLst>
                <a:ext uri="{FF2B5EF4-FFF2-40B4-BE49-F238E27FC236}">
                  <a16:creationId xmlns:a16="http://schemas.microsoft.com/office/drawing/2014/main" id="{9DE0FD08-5D96-493A-B0A1-0AFDB05EC138}"/>
                </a:ext>
              </a:extLst>
            </p:cNvPr>
            <p:cNvSpPr>
              <a:spLocks noChangeAspect="1" noChangeArrowheads="1" noTextEdit="1"/>
            </p:cNvSpPr>
            <p:nvPr/>
          </p:nvSpPr>
          <p:spPr bwMode="auto">
            <a:xfrm>
              <a:off x="2235" y="0"/>
              <a:ext cx="3208" cy="43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7" name="Picture 5">
              <a:extLst>
                <a:ext uri="{FF2B5EF4-FFF2-40B4-BE49-F238E27FC236}">
                  <a16:creationId xmlns:a16="http://schemas.microsoft.com/office/drawing/2014/main" id="{720FA154-DF22-41CB-8E5D-5FC198072E2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35" y="0"/>
              <a:ext cx="3210" cy="432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9" name="Rectangle 8">
            <a:extLst>
              <a:ext uri="{FF2B5EF4-FFF2-40B4-BE49-F238E27FC236}">
                <a16:creationId xmlns:a16="http://schemas.microsoft.com/office/drawing/2014/main" id="{92AF981A-D74E-47F4-8013-EBBE1A983A2F}"/>
              </a:ext>
            </a:extLst>
          </p:cNvPr>
          <p:cNvSpPr/>
          <p:nvPr>
            <p:custDataLst>
              <p:tags r:id="rId4"/>
            </p:custDataLst>
          </p:nvPr>
        </p:nvSpPr>
        <p:spPr>
          <a:xfrm>
            <a:off x="272605" y="3200400"/>
            <a:ext cx="5181600" cy="3200400"/>
          </a:xfrm>
          <a:prstGeom prst="rect">
            <a:avLst/>
          </a:prstGeom>
          <a:solidFill>
            <a:schemeClr val="accent1">
              <a:alpha val="38824"/>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75216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ext Box 2"/>
          <p:cNvSpPr txBox="1">
            <a:spLocks noChangeArrowheads="1"/>
          </p:cNvSpPr>
          <p:nvPr>
            <p:custDataLst>
              <p:tags r:id="rId2"/>
            </p:custDataLst>
          </p:nvPr>
        </p:nvSpPr>
        <p:spPr bwMode="auto">
          <a:xfrm>
            <a:off x="6475412" y="1782460"/>
            <a:ext cx="5257800" cy="5601533"/>
          </a:xfrm>
          <a:prstGeom prst="rect">
            <a:avLst/>
          </a:prstGeom>
          <a:noFill/>
          <a:ln w="9525">
            <a:noFill/>
            <a:miter lim="800000"/>
            <a:headEnd/>
            <a:tailEnd/>
          </a:ln>
        </p:spPr>
        <p:txBody>
          <a:bodyPr wrap="square">
            <a:spAutoFit/>
          </a:bodyPr>
          <a:lstStyle/>
          <a:p>
            <a:pPr>
              <a:spcBef>
                <a:spcPct val="50000"/>
              </a:spcBef>
            </a:pPr>
            <a:endParaRPr lang="en-US" dirty="0">
              <a:latin typeface="Constantia" panose="02030602050306030303" pitchFamily="18" charset="0"/>
            </a:endParaRPr>
          </a:p>
          <a:p>
            <a:pPr>
              <a:spcBef>
                <a:spcPct val="50000"/>
              </a:spcBef>
            </a:pPr>
            <a:r>
              <a:rPr lang="en-US" sz="3200" dirty="0">
                <a:latin typeface="Century Gothic" panose="020B0502020202020204" pitchFamily="34" charset="0"/>
                <a:ea typeface="Tahoma" panose="020B0604030504040204" pitchFamily="34" charset="0"/>
                <a:cs typeface="Tahoma" panose="020B0604030504040204" pitchFamily="34" charset="0"/>
              </a:rPr>
              <a:t>Additional ownership page</a:t>
            </a:r>
          </a:p>
          <a:p>
            <a:pPr>
              <a:spcBef>
                <a:spcPct val="50000"/>
              </a:spcBef>
            </a:pPr>
            <a:endParaRPr lang="en-US" sz="3200" dirty="0">
              <a:latin typeface="Century Gothic" panose="020B0502020202020204" pitchFamily="34" charset="0"/>
              <a:ea typeface="Tahoma" panose="020B0604030504040204" pitchFamily="34" charset="0"/>
              <a:cs typeface="Tahoma" panose="020B0604030504040204" pitchFamily="34" charset="0"/>
            </a:endParaRPr>
          </a:p>
          <a:p>
            <a:pPr>
              <a:spcBef>
                <a:spcPct val="50000"/>
              </a:spcBef>
            </a:pPr>
            <a:r>
              <a:rPr lang="en-US" sz="3200" dirty="0">
                <a:latin typeface="Century Gothic" panose="020B0502020202020204" pitchFamily="34" charset="0"/>
                <a:ea typeface="Tahoma" panose="020B0604030504040204" pitchFamily="34" charset="0"/>
                <a:cs typeface="Tahoma" panose="020B0604030504040204" pitchFamily="34" charset="0"/>
              </a:rPr>
              <a:t>For vendors with more than 2 owners or officers</a:t>
            </a:r>
          </a:p>
          <a:p>
            <a:pPr>
              <a:spcBef>
                <a:spcPct val="50000"/>
              </a:spcBef>
              <a:buFontTx/>
              <a:buNone/>
            </a:pPr>
            <a:endParaRPr lang="en-US" sz="4400" b="1" dirty="0">
              <a:latin typeface="Constantia" panose="02030602050306030303" pitchFamily="18" charset="0"/>
            </a:endParaRPr>
          </a:p>
          <a:p>
            <a:pPr>
              <a:spcBef>
                <a:spcPct val="50000"/>
              </a:spcBef>
              <a:buFontTx/>
              <a:buNone/>
            </a:pPr>
            <a:r>
              <a:rPr lang="en-US" sz="4400" b="1" dirty="0">
                <a:latin typeface="Constantia" panose="02030602050306030303" pitchFamily="18" charset="0"/>
              </a:rPr>
              <a:t> </a:t>
            </a:r>
          </a:p>
        </p:txBody>
      </p:sp>
      <p:sp>
        <p:nvSpPr>
          <p:cNvPr id="121859" name="Rectangle 3"/>
          <p:cNvSpPr>
            <a:spLocks noChangeArrowheads="1"/>
          </p:cNvSpPr>
          <p:nvPr>
            <p:custDataLst>
              <p:tags r:id="rId3"/>
            </p:custDataLst>
          </p:nvPr>
        </p:nvSpPr>
        <p:spPr bwMode="auto">
          <a:xfrm>
            <a:off x="6018212" y="1752600"/>
            <a:ext cx="4572000" cy="4495800"/>
          </a:xfrm>
          <a:prstGeom prst="rect">
            <a:avLst/>
          </a:prstGeom>
          <a:noFill/>
          <a:ln w="9525">
            <a:noFill/>
            <a:miter lim="800000"/>
            <a:headEnd/>
            <a:tailEnd/>
          </a:ln>
        </p:spPr>
        <p:txBody>
          <a:bodyPr lIns="92075" tIns="46038" rIns="92075" bIns="46038"/>
          <a:lstStyle/>
          <a:p>
            <a:pPr marL="342900" indent="-342900">
              <a:spcBef>
                <a:spcPct val="20000"/>
              </a:spcBef>
              <a:buClr>
                <a:srgbClr val="5E75FC"/>
              </a:buClr>
            </a:pPr>
            <a:r>
              <a:rPr lang="en-US" sz="2800" dirty="0">
                <a:latin typeface="Cambria" pitchFamily="18" charset="0"/>
              </a:rPr>
              <a:t>	</a:t>
            </a:r>
          </a:p>
        </p:txBody>
      </p:sp>
      <p:sp>
        <p:nvSpPr>
          <p:cNvPr id="2" name="TextBox 1">
            <a:extLst>
              <a:ext uri="{FF2B5EF4-FFF2-40B4-BE49-F238E27FC236}">
                <a16:creationId xmlns:a16="http://schemas.microsoft.com/office/drawing/2014/main" id="{4973F531-48AE-4558-AE6A-5234C9B33152}"/>
              </a:ext>
            </a:extLst>
          </p:cNvPr>
          <p:cNvSpPr txBox="1"/>
          <p:nvPr>
            <p:custDataLst>
              <p:tags r:id="rId4"/>
            </p:custDataLst>
          </p:nvPr>
        </p:nvSpPr>
        <p:spPr>
          <a:xfrm>
            <a:off x="7656512" y="644604"/>
            <a:ext cx="2895600" cy="830997"/>
          </a:xfrm>
          <a:prstGeom prst="rect">
            <a:avLst/>
          </a:prstGeom>
          <a:noFill/>
        </p:spPr>
        <p:txBody>
          <a:bodyPr wrap="square" rtlCol="0">
            <a:spAutoFit/>
          </a:bodyPr>
          <a:lstStyle/>
          <a:p>
            <a:pPr algn="ctr">
              <a:spcBef>
                <a:spcPct val="50000"/>
              </a:spcBef>
              <a:buFontTx/>
              <a:buNone/>
            </a:pPr>
            <a:r>
              <a:rPr lang="en-US" sz="4800" b="1" dirty="0">
                <a:latin typeface="Century Gothic" panose="020B0502020202020204" pitchFamily="34" charset="0"/>
                <a:ea typeface="Tahoma" pitchFamily="34" charset="0"/>
                <a:cs typeface="Tahoma" pitchFamily="34" charset="0"/>
              </a:rPr>
              <a:t>Page 3a</a:t>
            </a:r>
          </a:p>
        </p:txBody>
      </p:sp>
      <p:grpSp>
        <p:nvGrpSpPr>
          <p:cNvPr id="7" name="Group 4">
            <a:extLst>
              <a:ext uri="{FF2B5EF4-FFF2-40B4-BE49-F238E27FC236}">
                <a16:creationId xmlns:a16="http://schemas.microsoft.com/office/drawing/2014/main" id="{735B6485-D85A-4C71-9283-5F75F11A4996}"/>
              </a:ext>
            </a:extLst>
          </p:cNvPr>
          <p:cNvGrpSpPr>
            <a:grpSpLocks noChangeAspect="1"/>
          </p:cNvGrpSpPr>
          <p:nvPr/>
        </p:nvGrpSpPr>
        <p:grpSpPr bwMode="auto">
          <a:xfrm>
            <a:off x="1226192" y="419100"/>
            <a:ext cx="4523211" cy="6019800"/>
            <a:chOff x="2216" y="0"/>
            <a:chExt cx="3246" cy="4320"/>
          </a:xfrm>
        </p:grpSpPr>
        <p:sp>
          <p:nvSpPr>
            <p:cNvPr id="8" name="AutoShape 3">
              <a:extLst>
                <a:ext uri="{FF2B5EF4-FFF2-40B4-BE49-F238E27FC236}">
                  <a16:creationId xmlns:a16="http://schemas.microsoft.com/office/drawing/2014/main" id="{4531E559-8BB1-41CF-894F-35D25A1D0FCC}"/>
                </a:ext>
              </a:extLst>
            </p:cNvPr>
            <p:cNvSpPr>
              <a:spLocks noChangeAspect="1" noChangeArrowheads="1" noTextEdit="1"/>
            </p:cNvSpPr>
            <p:nvPr/>
          </p:nvSpPr>
          <p:spPr bwMode="auto">
            <a:xfrm>
              <a:off x="2216" y="0"/>
              <a:ext cx="3246" cy="43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3" name="Picture 5">
              <a:extLst>
                <a:ext uri="{FF2B5EF4-FFF2-40B4-BE49-F238E27FC236}">
                  <a16:creationId xmlns:a16="http://schemas.microsoft.com/office/drawing/2014/main" id="{AAA0B764-4A50-4827-ADCE-1E47BEC7FC9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16" y="0"/>
              <a:ext cx="3248" cy="432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1963303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ChangeArrowheads="1"/>
          </p:cNvSpPr>
          <p:nvPr>
            <p:custDataLst>
              <p:tags r:id="rId2"/>
            </p:custDataLst>
          </p:nvPr>
        </p:nvSpPr>
        <p:spPr bwMode="auto">
          <a:xfrm>
            <a:off x="6118224" y="1871133"/>
            <a:ext cx="5791200" cy="4191000"/>
          </a:xfrm>
          <a:prstGeom prst="rect">
            <a:avLst/>
          </a:prstGeom>
          <a:noFill/>
          <a:ln w="9525">
            <a:noFill/>
            <a:miter lim="800000"/>
            <a:headEnd/>
            <a:tailEnd/>
          </a:ln>
        </p:spPr>
        <p:txBody>
          <a:bodyPr lIns="92075" tIns="46038" rIns="92075" bIns="46038"/>
          <a:lstStyle/>
          <a:p>
            <a:pPr marL="457200" indent="-457200">
              <a:spcBef>
                <a:spcPct val="20000"/>
              </a:spcBef>
              <a:buFont typeface="Arial" panose="020B0604020202020204" pitchFamily="34" charset="0"/>
              <a:buChar char="•"/>
            </a:pPr>
            <a:r>
              <a:rPr lang="en-US" sz="3200" dirty="0">
                <a:latin typeface="Century Gothic" panose="020B0502020202020204" pitchFamily="34" charset="0"/>
                <a:ea typeface="Tahoma" panose="020B0604030504040204" pitchFamily="34" charset="0"/>
                <a:cs typeface="Tahoma" panose="020B0604030504040204" pitchFamily="34" charset="0"/>
              </a:rPr>
              <a:t>Read application statement</a:t>
            </a:r>
            <a:br>
              <a:rPr lang="en-US" sz="3200" b="1" dirty="0">
                <a:latin typeface="Century Gothic" panose="020B0502020202020204" pitchFamily="34" charset="0"/>
                <a:ea typeface="Tahoma" panose="020B0604030504040204" pitchFamily="34" charset="0"/>
                <a:cs typeface="Tahoma" panose="020B0604030504040204" pitchFamily="34" charset="0"/>
              </a:rPr>
            </a:br>
            <a:endParaRPr lang="en-US" sz="3200" b="1" dirty="0">
              <a:latin typeface="Century Gothic" panose="020B0502020202020204" pitchFamily="34" charset="0"/>
              <a:ea typeface="Tahoma" panose="020B0604030504040204" pitchFamily="34" charset="0"/>
              <a:cs typeface="Tahoma" panose="020B0604030504040204" pitchFamily="34" charset="0"/>
            </a:endParaRPr>
          </a:p>
          <a:p>
            <a:pPr marL="457200" indent="-457200">
              <a:spcBef>
                <a:spcPct val="20000"/>
              </a:spcBef>
              <a:buFont typeface="Arial" panose="020B0604020202020204" pitchFamily="34" charset="0"/>
              <a:buChar char="•"/>
            </a:pPr>
            <a:r>
              <a:rPr lang="en-US" sz="3200" dirty="0">
                <a:latin typeface="Century Gothic" panose="020B0502020202020204" pitchFamily="34" charset="0"/>
                <a:ea typeface="Tahoma" panose="020B0604030504040204" pitchFamily="34" charset="0"/>
                <a:cs typeface="Tahoma" panose="020B0604030504040204" pitchFamily="34" charset="0"/>
              </a:rPr>
              <a:t>Store Owner/Officer signs</a:t>
            </a:r>
          </a:p>
          <a:p>
            <a:pPr marL="457200" indent="-457200">
              <a:spcBef>
                <a:spcPct val="20000"/>
              </a:spcBef>
              <a:buFont typeface="Arial" panose="020B0604020202020204" pitchFamily="34" charset="0"/>
              <a:buChar char="•"/>
            </a:pPr>
            <a:endParaRPr lang="en-US" sz="3200" dirty="0">
              <a:latin typeface="Century Gothic" panose="020B0502020202020204" pitchFamily="34" charset="0"/>
              <a:ea typeface="Tahoma" panose="020B0604030504040204" pitchFamily="34" charset="0"/>
              <a:cs typeface="Tahoma" panose="020B0604030504040204" pitchFamily="34" charset="0"/>
            </a:endParaRPr>
          </a:p>
          <a:p>
            <a:pPr marL="457200" indent="-457200">
              <a:spcBef>
                <a:spcPct val="20000"/>
              </a:spcBef>
              <a:buFont typeface="Arial" panose="020B0604020202020204" pitchFamily="34" charset="0"/>
              <a:buChar char="•"/>
            </a:pPr>
            <a:r>
              <a:rPr lang="en-US" sz="3200" dirty="0">
                <a:latin typeface="Century Gothic" panose="020B0502020202020204" pitchFamily="34" charset="0"/>
                <a:ea typeface="Tahoma" panose="020B0604030504040204" pitchFamily="34" charset="0"/>
                <a:cs typeface="Tahoma" panose="020B0604030504040204" pitchFamily="34" charset="0"/>
              </a:rPr>
              <a:t>Check all answers before signing to avoid delay of application</a:t>
            </a:r>
          </a:p>
        </p:txBody>
      </p:sp>
      <p:sp>
        <p:nvSpPr>
          <p:cNvPr id="122883" name="Text Box 4"/>
          <p:cNvSpPr txBox="1">
            <a:spLocks noChangeArrowheads="1"/>
          </p:cNvSpPr>
          <p:nvPr>
            <p:custDataLst>
              <p:tags r:id="rId3"/>
            </p:custDataLst>
          </p:nvPr>
        </p:nvSpPr>
        <p:spPr bwMode="auto">
          <a:xfrm>
            <a:off x="7693025" y="685800"/>
            <a:ext cx="3200400" cy="830997"/>
          </a:xfrm>
          <a:prstGeom prst="rect">
            <a:avLst/>
          </a:prstGeom>
          <a:noFill/>
          <a:ln w="9525">
            <a:noFill/>
            <a:miter lim="800000"/>
            <a:headEnd/>
            <a:tailEnd/>
          </a:ln>
        </p:spPr>
        <p:txBody>
          <a:bodyPr>
            <a:spAutoFit/>
          </a:bodyPr>
          <a:lstStyle/>
          <a:p>
            <a:pPr algn="ctr">
              <a:spcBef>
                <a:spcPct val="50000"/>
              </a:spcBef>
              <a:buFontTx/>
              <a:buNone/>
            </a:pPr>
            <a:r>
              <a:rPr lang="en-US" sz="4800" b="1" dirty="0">
                <a:latin typeface="Century Gothic" panose="020B0502020202020204" pitchFamily="34" charset="0"/>
                <a:ea typeface="Tahoma" pitchFamily="34" charset="0"/>
                <a:cs typeface="Tahoma" pitchFamily="34" charset="0"/>
              </a:rPr>
              <a:t>Page 4</a:t>
            </a:r>
          </a:p>
        </p:txBody>
      </p:sp>
      <p:grpSp>
        <p:nvGrpSpPr>
          <p:cNvPr id="4" name="Group 4">
            <a:extLst>
              <a:ext uri="{FF2B5EF4-FFF2-40B4-BE49-F238E27FC236}">
                <a16:creationId xmlns:a16="http://schemas.microsoft.com/office/drawing/2014/main" id="{2601E3E5-F384-4ABE-AE1F-A3FFAF6EFBAB}"/>
              </a:ext>
            </a:extLst>
          </p:cNvPr>
          <p:cNvGrpSpPr>
            <a:grpSpLocks noChangeAspect="1"/>
          </p:cNvGrpSpPr>
          <p:nvPr/>
        </p:nvGrpSpPr>
        <p:grpSpPr bwMode="auto">
          <a:xfrm>
            <a:off x="756796" y="229382"/>
            <a:ext cx="4760913" cy="6399236"/>
            <a:chOff x="2232" y="0"/>
            <a:chExt cx="3214" cy="4320"/>
          </a:xfrm>
        </p:grpSpPr>
        <p:sp>
          <p:nvSpPr>
            <p:cNvPr id="5" name="AutoShape 3">
              <a:extLst>
                <a:ext uri="{FF2B5EF4-FFF2-40B4-BE49-F238E27FC236}">
                  <a16:creationId xmlns:a16="http://schemas.microsoft.com/office/drawing/2014/main" id="{462BB744-0320-4E90-BCBC-04C5796EAAFA}"/>
                </a:ext>
              </a:extLst>
            </p:cNvPr>
            <p:cNvSpPr>
              <a:spLocks noChangeAspect="1" noChangeArrowheads="1" noTextEdit="1"/>
            </p:cNvSpPr>
            <p:nvPr/>
          </p:nvSpPr>
          <p:spPr bwMode="auto">
            <a:xfrm>
              <a:off x="2232" y="0"/>
              <a:ext cx="3214" cy="43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1" name="Picture 5">
              <a:extLst>
                <a:ext uri="{FF2B5EF4-FFF2-40B4-BE49-F238E27FC236}">
                  <a16:creationId xmlns:a16="http://schemas.microsoft.com/office/drawing/2014/main" id="{729CCDEF-864D-4D88-85FD-E7A17705B03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32" y="0"/>
              <a:ext cx="3216" cy="432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8" name="Rectangle 7">
            <a:extLst>
              <a:ext uri="{FF2B5EF4-FFF2-40B4-BE49-F238E27FC236}">
                <a16:creationId xmlns:a16="http://schemas.microsoft.com/office/drawing/2014/main" id="{45303514-C599-4C86-99B7-7B7093D9B29C}"/>
              </a:ext>
            </a:extLst>
          </p:cNvPr>
          <p:cNvSpPr/>
          <p:nvPr>
            <p:custDataLst>
              <p:tags r:id="rId4"/>
            </p:custDataLst>
          </p:nvPr>
        </p:nvSpPr>
        <p:spPr>
          <a:xfrm>
            <a:off x="470253" y="3200400"/>
            <a:ext cx="5334000" cy="3048000"/>
          </a:xfrm>
          <a:prstGeom prst="rect">
            <a:avLst/>
          </a:prstGeom>
          <a:solidFill>
            <a:schemeClr val="accent1">
              <a:alpha val="38824"/>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318101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C7D7553-3E05-4A96-B023-ABA4DB656BCC}"/>
              </a:ext>
            </a:extLst>
          </p:cNvPr>
          <p:cNvSpPr txBox="1"/>
          <p:nvPr>
            <p:custDataLst>
              <p:tags r:id="rId2"/>
            </p:custDataLst>
          </p:nvPr>
        </p:nvSpPr>
        <p:spPr>
          <a:xfrm>
            <a:off x="7389813" y="638432"/>
            <a:ext cx="2971800" cy="830997"/>
          </a:xfrm>
          <a:prstGeom prst="rect">
            <a:avLst/>
          </a:prstGeom>
          <a:noFill/>
        </p:spPr>
        <p:txBody>
          <a:bodyPr wrap="square" rtlCol="0">
            <a:spAutoFit/>
          </a:bodyPr>
          <a:lstStyle/>
          <a:p>
            <a:pPr algn="ctr"/>
            <a:r>
              <a:rPr lang="en-US" sz="4800" b="1" dirty="0">
                <a:latin typeface="Century Gothic" panose="020B0502020202020204" pitchFamily="34" charset="0"/>
              </a:rPr>
              <a:t>Page 5</a:t>
            </a:r>
          </a:p>
        </p:txBody>
      </p:sp>
      <p:sp>
        <p:nvSpPr>
          <p:cNvPr id="5" name="Rectangle 2">
            <a:extLst>
              <a:ext uri="{FF2B5EF4-FFF2-40B4-BE49-F238E27FC236}">
                <a16:creationId xmlns:a16="http://schemas.microsoft.com/office/drawing/2014/main" id="{300A1D86-F130-4978-BE67-222B0A8B74CD}"/>
              </a:ext>
            </a:extLst>
          </p:cNvPr>
          <p:cNvSpPr>
            <a:spLocks noChangeArrowheads="1"/>
          </p:cNvSpPr>
          <p:nvPr>
            <p:custDataLst>
              <p:tags r:id="rId3"/>
            </p:custDataLst>
          </p:nvPr>
        </p:nvSpPr>
        <p:spPr bwMode="auto">
          <a:xfrm>
            <a:off x="6551612" y="2362200"/>
            <a:ext cx="5181600" cy="3048000"/>
          </a:xfrm>
          <a:prstGeom prst="rect">
            <a:avLst/>
          </a:prstGeom>
          <a:noFill/>
          <a:ln w="9525">
            <a:noFill/>
            <a:miter lim="800000"/>
            <a:headEnd/>
            <a:tailEnd/>
          </a:ln>
        </p:spPr>
        <p:txBody>
          <a:bodyPr lIns="92075" tIns="46038" rIns="92075" bIns="46038"/>
          <a:lstStyle/>
          <a:p>
            <a:pPr>
              <a:spcBef>
                <a:spcPct val="20000"/>
              </a:spcBef>
              <a:buClr>
                <a:srgbClr val="5E75FC"/>
              </a:buClr>
            </a:pPr>
            <a:r>
              <a:rPr lang="en-US" sz="3600" dirty="0">
                <a:latin typeface="Century Gothic" panose="020B0502020202020204" pitchFamily="34" charset="0"/>
                <a:ea typeface="Tahoma" panose="020B0604030504040204" pitchFamily="34" charset="0"/>
                <a:cs typeface="Tahoma" panose="020B0604030504040204" pitchFamily="34" charset="0"/>
              </a:rPr>
              <a:t>Page 5 is signed by the Local Agency before being sent to the State WIC Agency</a:t>
            </a:r>
          </a:p>
        </p:txBody>
      </p:sp>
      <p:grpSp>
        <p:nvGrpSpPr>
          <p:cNvPr id="9" name="Group 4">
            <a:extLst>
              <a:ext uri="{FF2B5EF4-FFF2-40B4-BE49-F238E27FC236}">
                <a16:creationId xmlns:a16="http://schemas.microsoft.com/office/drawing/2014/main" id="{AE026644-FC2A-3762-752F-B6C24290591E}"/>
              </a:ext>
            </a:extLst>
          </p:cNvPr>
          <p:cNvGrpSpPr>
            <a:grpSpLocks noChangeAspect="1"/>
          </p:cNvGrpSpPr>
          <p:nvPr/>
        </p:nvGrpSpPr>
        <p:grpSpPr bwMode="auto">
          <a:xfrm>
            <a:off x="793408" y="304800"/>
            <a:ext cx="4936235" cy="6403764"/>
            <a:chOff x="2174" y="0"/>
            <a:chExt cx="3330" cy="4320"/>
          </a:xfrm>
        </p:grpSpPr>
        <p:pic>
          <p:nvPicPr>
            <p:cNvPr id="11" name="Picture 5">
              <a:extLst>
                <a:ext uri="{FF2B5EF4-FFF2-40B4-BE49-F238E27FC236}">
                  <a16:creationId xmlns:a16="http://schemas.microsoft.com/office/drawing/2014/main" id="{D5C71AE9-5FB4-92F6-236E-84CD590DC73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74" y="0"/>
              <a:ext cx="3332" cy="432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 name="AutoShape 3">
              <a:extLst>
                <a:ext uri="{FF2B5EF4-FFF2-40B4-BE49-F238E27FC236}">
                  <a16:creationId xmlns:a16="http://schemas.microsoft.com/office/drawing/2014/main" id="{85B14A39-1BAD-67A1-D15F-2A95029E87CE}"/>
                </a:ext>
              </a:extLst>
            </p:cNvPr>
            <p:cNvSpPr>
              <a:spLocks noChangeAspect="1" noChangeArrowheads="1" noTextEdit="1"/>
            </p:cNvSpPr>
            <p:nvPr/>
          </p:nvSpPr>
          <p:spPr bwMode="auto">
            <a:xfrm>
              <a:off x="2174" y="0"/>
              <a:ext cx="3330" cy="43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7" name="Rectangle 6">
            <a:extLst>
              <a:ext uri="{FF2B5EF4-FFF2-40B4-BE49-F238E27FC236}">
                <a16:creationId xmlns:a16="http://schemas.microsoft.com/office/drawing/2014/main" id="{C757B7C5-4272-48B3-8653-BB8D46194F36}"/>
              </a:ext>
            </a:extLst>
          </p:cNvPr>
          <p:cNvSpPr/>
          <p:nvPr>
            <p:custDataLst>
              <p:tags r:id="rId4"/>
            </p:custDataLst>
          </p:nvPr>
        </p:nvSpPr>
        <p:spPr>
          <a:xfrm>
            <a:off x="684212" y="638432"/>
            <a:ext cx="5181599" cy="3552568"/>
          </a:xfrm>
          <a:prstGeom prst="rect">
            <a:avLst/>
          </a:prstGeom>
          <a:solidFill>
            <a:schemeClr val="accent1">
              <a:alpha val="38824"/>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395145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ext Box 2"/>
          <p:cNvSpPr txBox="1">
            <a:spLocks noChangeArrowheads="1"/>
          </p:cNvSpPr>
          <p:nvPr>
            <p:custDataLst>
              <p:tags r:id="rId2"/>
            </p:custDataLst>
          </p:nvPr>
        </p:nvSpPr>
        <p:spPr bwMode="auto">
          <a:xfrm>
            <a:off x="1751012" y="762000"/>
            <a:ext cx="8686800" cy="830997"/>
          </a:xfrm>
          <a:prstGeom prst="rect">
            <a:avLst/>
          </a:prstGeom>
          <a:noFill/>
          <a:ln w="9525">
            <a:noFill/>
            <a:miter lim="800000"/>
            <a:headEnd/>
            <a:tailEnd/>
          </a:ln>
        </p:spPr>
        <p:txBody>
          <a:bodyPr wrap="square">
            <a:spAutoFit/>
          </a:bodyPr>
          <a:lstStyle/>
          <a:p>
            <a:pPr algn="ctr" eaLnBrk="1" hangingPunct="1">
              <a:spcBef>
                <a:spcPct val="0"/>
              </a:spcBef>
              <a:buFontTx/>
              <a:buNone/>
            </a:pPr>
            <a:r>
              <a:rPr lang="en-US" sz="4800" b="1" dirty="0">
                <a:latin typeface="Century Gothic" panose="020B0502020202020204" pitchFamily="34" charset="0"/>
                <a:ea typeface="Tahoma" pitchFamily="34" charset="0"/>
                <a:cs typeface="Tahoma" pitchFamily="34" charset="0"/>
              </a:rPr>
              <a:t>WIC Price List  (DHHS 2766)</a:t>
            </a:r>
          </a:p>
        </p:txBody>
      </p:sp>
      <p:sp>
        <p:nvSpPr>
          <p:cNvPr id="123907" name="Rectangle 3"/>
          <p:cNvSpPr>
            <a:spLocks noGrp="1" noChangeArrowheads="1"/>
          </p:cNvSpPr>
          <p:nvPr>
            <p:ph idx="1"/>
            <p:custDataLst>
              <p:tags r:id="rId3"/>
            </p:custDataLst>
          </p:nvPr>
        </p:nvSpPr>
        <p:spPr>
          <a:xfrm>
            <a:off x="1747364" y="1988864"/>
            <a:ext cx="9681047" cy="4082422"/>
          </a:xfrm>
        </p:spPr>
        <p:txBody>
          <a:bodyPr>
            <a:normAutofit/>
          </a:bodyPr>
          <a:lstStyle/>
          <a:p>
            <a:pPr eaLnBrk="1" hangingPunct="1"/>
            <a:r>
              <a:rPr lang="en-US" sz="3600" dirty="0">
                <a:solidFill>
                  <a:schemeClr val="tx1"/>
                </a:solidFill>
                <a:ea typeface="Tahoma" pitchFamily="34" charset="0"/>
                <a:cs typeface="Tahoma" pitchFamily="34" charset="0"/>
              </a:rPr>
              <a:t>Must be completed individually by each:</a:t>
            </a:r>
          </a:p>
          <a:p>
            <a:pPr lvl="1" eaLnBrk="1" hangingPunct="1"/>
            <a:r>
              <a:rPr lang="en-US" sz="3600" dirty="0">
                <a:solidFill>
                  <a:schemeClr val="tx1"/>
                </a:solidFill>
                <a:ea typeface="Tahoma" pitchFamily="34" charset="0"/>
                <a:cs typeface="Tahoma" pitchFamily="34" charset="0"/>
              </a:rPr>
              <a:t>Independent stores</a:t>
            </a:r>
          </a:p>
          <a:p>
            <a:pPr lvl="1" eaLnBrk="1" hangingPunct="1"/>
            <a:r>
              <a:rPr lang="en-US" sz="3600" dirty="0">
                <a:solidFill>
                  <a:schemeClr val="tx1"/>
                </a:solidFill>
                <a:ea typeface="Tahoma" pitchFamily="34" charset="0"/>
                <a:cs typeface="Tahoma" pitchFamily="34" charset="0"/>
              </a:rPr>
              <a:t>Convenience stores</a:t>
            </a:r>
          </a:p>
          <a:p>
            <a:pPr lvl="1" eaLnBrk="1" hangingPunct="1"/>
            <a:r>
              <a:rPr lang="en-US" sz="3600" dirty="0">
                <a:solidFill>
                  <a:schemeClr val="tx1"/>
                </a:solidFill>
                <a:ea typeface="Tahoma" pitchFamily="34" charset="0"/>
                <a:cs typeface="Tahoma" pitchFamily="34" charset="0"/>
              </a:rPr>
              <a:t>Commissaries</a:t>
            </a:r>
          </a:p>
          <a:p>
            <a:r>
              <a:rPr lang="en-US" sz="3600" dirty="0">
                <a:solidFill>
                  <a:schemeClr val="tx1"/>
                </a:solidFill>
                <a:ea typeface="Tahoma" pitchFamily="34" charset="0"/>
                <a:cs typeface="Tahoma" pitchFamily="34" charset="0"/>
              </a:rPr>
              <a:t>Role of Price List</a:t>
            </a:r>
          </a:p>
          <a:p>
            <a:pPr lvl="1"/>
            <a:r>
              <a:rPr lang="en-US" sz="3600" dirty="0">
                <a:solidFill>
                  <a:schemeClr val="tx1"/>
                </a:solidFill>
                <a:ea typeface="Tahoma" pitchFamily="34" charset="0"/>
                <a:cs typeface="Tahoma" pitchFamily="34" charset="0"/>
              </a:rPr>
              <a:t>A criteria for selecting authorized vendors</a:t>
            </a:r>
          </a:p>
          <a:p>
            <a:pPr lvl="1"/>
            <a:endParaRPr lang="en-US" sz="2000" dirty="0">
              <a:ea typeface="Tahoma" pitchFamily="34" charset="0"/>
              <a:cs typeface="Tahoma" pitchFamily="34" charset="0"/>
            </a:endParaRPr>
          </a:p>
          <a:p>
            <a:pPr lvl="1"/>
            <a:endParaRPr lang="en-US"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3827114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5" name="Rectangle 6"/>
          <p:cNvSpPr>
            <a:spLocks noGrp="1" noChangeArrowheads="1"/>
          </p:cNvSpPr>
          <p:nvPr>
            <p:ph idx="1"/>
            <p:custDataLst>
              <p:tags r:id="rId2"/>
            </p:custDataLst>
          </p:nvPr>
        </p:nvSpPr>
        <p:spPr>
          <a:xfrm>
            <a:off x="795340" y="3383034"/>
            <a:ext cx="8483408" cy="3051048"/>
          </a:xfrm>
        </p:spPr>
        <p:txBody>
          <a:bodyPr>
            <a:normAutofit/>
          </a:bodyPr>
          <a:lstStyle/>
          <a:p>
            <a:pPr eaLnBrk="1" hangingPunct="1"/>
            <a:r>
              <a:rPr lang="en-US" sz="4000" dirty="0">
                <a:solidFill>
                  <a:schemeClr val="tx1"/>
                </a:solidFill>
                <a:ea typeface="Tahoma" pitchFamily="34" charset="0"/>
                <a:cs typeface="Tahoma" pitchFamily="34" charset="0"/>
              </a:rPr>
              <a:t>Store Name </a:t>
            </a:r>
            <a:r>
              <a:rPr lang="en-US" sz="3600" b="1" dirty="0">
                <a:solidFill>
                  <a:srgbClr val="D31145"/>
                </a:solidFill>
                <a:ea typeface="Tahoma" pitchFamily="34" charset="0"/>
                <a:cs typeface="Tahoma" pitchFamily="34" charset="0"/>
              </a:rPr>
              <a:t>and</a:t>
            </a:r>
            <a:r>
              <a:rPr lang="en-US" sz="3600" dirty="0">
                <a:ea typeface="Tahoma" pitchFamily="34" charset="0"/>
                <a:cs typeface="Tahoma" pitchFamily="34" charset="0"/>
              </a:rPr>
              <a:t> </a:t>
            </a:r>
            <a:r>
              <a:rPr lang="en-US" sz="4000" dirty="0">
                <a:solidFill>
                  <a:schemeClr val="tx1"/>
                </a:solidFill>
                <a:ea typeface="Tahoma" pitchFamily="34" charset="0"/>
                <a:cs typeface="Tahoma" pitchFamily="34" charset="0"/>
              </a:rPr>
              <a:t>Number</a:t>
            </a:r>
          </a:p>
          <a:p>
            <a:pPr eaLnBrk="1" hangingPunct="1"/>
            <a:r>
              <a:rPr lang="en-US" sz="4000" dirty="0">
                <a:solidFill>
                  <a:schemeClr val="tx1"/>
                </a:solidFill>
                <a:ea typeface="Tahoma" pitchFamily="34" charset="0"/>
                <a:cs typeface="Tahoma" pitchFamily="34" charset="0"/>
              </a:rPr>
              <a:t>Street Address</a:t>
            </a:r>
          </a:p>
          <a:p>
            <a:pPr eaLnBrk="1" hangingPunct="1"/>
            <a:r>
              <a:rPr lang="en-US" sz="4000" dirty="0">
                <a:solidFill>
                  <a:schemeClr val="tx1"/>
                </a:solidFill>
                <a:ea typeface="Tahoma" pitchFamily="34" charset="0"/>
                <a:cs typeface="Tahoma" pitchFamily="34" charset="0"/>
              </a:rPr>
              <a:t>Phone Number</a:t>
            </a:r>
          </a:p>
          <a:p>
            <a:pPr eaLnBrk="1" hangingPunct="1"/>
            <a:r>
              <a:rPr lang="en-US" sz="4000" dirty="0">
                <a:solidFill>
                  <a:schemeClr val="tx1"/>
                </a:solidFill>
                <a:ea typeface="Tahoma" pitchFamily="34" charset="0"/>
                <a:cs typeface="Tahoma" pitchFamily="34" charset="0"/>
              </a:rPr>
              <a:t>Date</a:t>
            </a:r>
            <a:endParaRPr lang="en-US" sz="3200" dirty="0">
              <a:solidFill>
                <a:schemeClr val="tx1"/>
              </a:solidFill>
              <a:ea typeface="Tahoma" pitchFamily="34" charset="0"/>
              <a:cs typeface="Tahoma" pitchFamily="34" charset="0"/>
            </a:endParaRPr>
          </a:p>
        </p:txBody>
      </p:sp>
      <p:grpSp>
        <p:nvGrpSpPr>
          <p:cNvPr id="4" name="Group 4">
            <a:extLst>
              <a:ext uri="{FF2B5EF4-FFF2-40B4-BE49-F238E27FC236}">
                <a16:creationId xmlns:a16="http://schemas.microsoft.com/office/drawing/2014/main" id="{388C9C72-6516-437B-8522-0CF637E1D3CF}"/>
              </a:ext>
            </a:extLst>
          </p:cNvPr>
          <p:cNvGrpSpPr>
            <a:grpSpLocks noChangeAspect="1"/>
          </p:cNvGrpSpPr>
          <p:nvPr/>
        </p:nvGrpSpPr>
        <p:grpSpPr bwMode="auto">
          <a:xfrm>
            <a:off x="1676400" y="501650"/>
            <a:ext cx="7602538" cy="2522538"/>
            <a:chOff x="1056" y="316"/>
            <a:chExt cx="4789" cy="1589"/>
          </a:xfrm>
        </p:grpSpPr>
        <p:sp>
          <p:nvSpPr>
            <p:cNvPr id="5" name="AutoShape 3">
              <a:extLst>
                <a:ext uri="{FF2B5EF4-FFF2-40B4-BE49-F238E27FC236}">
                  <a16:creationId xmlns:a16="http://schemas.microsoft.com/office/drawing/2014/main" id="{7251FD54-4EE2-4101-A46F-7C70FF1BB3B4}"/>
                </a:ext>
              </a:extLst>
            </p:cNvPr>
            <p:cNvSpPr>
              <a:spLocks noChangeAspect="1" noChangeArrowheads="1" noTextEdit="1"/>
            </p:cNvSpPr>
            <p:nvPr/>
          </p:nvSpPr>
          <p:spPr bwMode="auto">
            <a:xfrm>
              <a:off x="1056" y="316"/>
              <a:ext cx="4789" cy="15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9" name="Picture 5">
              <a:extLst>
                <a:ext uri="{FF2B5EF4-FFF2-40B4-BE49-F238E27FC236}">
                  <a16:creationId xmlns:a16="http://schemas.microsoft.com/office/drawing/2014/main" id="{8303CB21-048D-42A4-9C89-E511CE11C9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6" y="316"/>
              <a:ext cx="4796" cy="159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11" name="Group 8">
            <a:extLst>
              <a:ext uri="{FF2B5EF4-FFF2-40B4-BE49-F238E27FC236}">
                <a16:creationId xmlns:a16="http://schemas.microsoft.com/office/drawing/2014/main" id="{CDA6029D-D157-450F-BECB-3B4137BFCEB6}"/>
              </a:ext>
            </a:extLst>
          </p:cNvPr>
          <p:cNvGrpSpPr>
            <a:grpSpLocks noChangeAspect="1"/>
          </p:cNvGrpSpPr>
          <p:nvPr/>
        </p:nvGrpSpPr>
        <p:grpSpPr bwMode="auto">
          <a:xfrm>
            <a:off x="8241142" y="1905000"/>
            <a:ext cx="3473768" cy="4800600"/>
            <a:chOff x="2276" y="0"/>
            <a:chExt cx="3126" cy="4320"/>
          </a:xfrm>
        </p:grpSpPr>
        <p:sp>
          <p:nvSpPr>
            <p:cNvPr id="12" name="AutoShape 7">
              <a:extLst>
                <a:ext uri="{FF2B5EF4-FFF2-40B4-BE49-F238E27FC236}">
                  <a16:creationId xmlns:a16="http://schemas.microsoft.com/office/drawing/2014/main" id="{34AF5064-4EE1-4F32-85DE-34597165C76A}"/>
                </a:ext>
              </a:extLst>
            </p:cNvPr>
            <p:cNvSpPr>
              <a:spLocks noChangeAspect="1" noChangeArrowheads="1" noTextEdit="1"/>
            </p:cNvSpPr>
            <p:nvPr/>
          </p:nvSpPr>
          <p:spPr bwMode="auto">
            <a:xfrm>
              <a:off x="2276" y="0"/>
              <a:ext cx="3126" cy="43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53" name="Picture 9">
              <a:extLst>
                <a:ext uri="{FF2B5EF4-FFF2-40B4-BE49-F238E27FC236}">
                  <a16:creationId xmlns:a16="http://schemas.microsoft.com/office/drawing/2014/main" id="{D1CCDA76-0DCD-4427-9A96-0E696AF86F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76" y="0"/>
              <a:ext cx="3130" cy="432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14" name="Rectangle 13">
            <a:extLst>
              <a:ext uri="{FF2B5EF4-FFF2-40B4-BE49-F238E27FC236}">
                <a16:creationId xmlns:a16="http://schemas.microsoft.com/office/drawing/2014/main" id="{768DD64E-2ED8-464C-BC95-DC97B32E4874}"/>
              </a:ext>
            </a:extLst>
          </p:cNvPr>
          <p:cNvSpPr/>
          <p:nvPr>
            <p:custDataLst>
              <p:tags r:id="rId3"/>
            </p:custDataLst>
          </p:nvPr>
        </p:nvSpPr>
        <p:spPr>
          <a:xfrm>
            <a:off x="8236697" y="2178333"/>
            <a:ext cx="3505200" cy="928738"/>
          </a:xfrm>
          <a:prstGeom prst="rect">
            <a:avLst/>
          </a:prstGeom>
          <a:solidFill>
            <a:schemeClr val="accent1">
              <a:alpha val="38824"/>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308695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2"/>
            </p:custDataLst>
          </p:nvPr>
        </p:nvSpPr>
        <p:spPr>
          <a:xfrm>
            <a:off x="1218882" y="457200"/>
            <a:ext cx="9751060" cy="990600"/>
          </a:xfrm>
        </p:spPr>
        <p:txBody>
          <a:bodyPr>
            <a:normAutofit/>
          </a:bodyPr>
          <a:lstStyle/>
          <a:p>
            <a:pPr algn="ctr"/>
            <a:r>
              <a:rPr lang="en-US" sz="4800" b="1" dirty="0">
                <a:solidFill>
                  <a:schemeClr val="tx1"/>
                </a:solidFill>
                <a:ea typeface="Tahoma" pitchFamily="34" charset="0"/>
                <a:cs typeface="Tahoma" pitchFamily="34" charset="0"/>
              </a:rPr>
              <a:t>Required Prices</a:t>
            </a:r>
            <a:endParaRPr lang="en-US" sz="4800" b="1" dirty="0">
              <a:solidFill>
                <a:schemeClr val="tx1"/>
              </a:solidFill>
            </a:endParaRPr>
          </a:p>
        </p:txBody>
      </p:sp>
      <p:sp>
        <p:nvSpPr>
          <p:cNvPr id="5" name="Content Placeholder 4"/>
          <p:cNvSpPr>
            <a:spLocks noGrp="1"/>
          </p:cNvSpPr>
          <p:nvPr>
            <p:ph sz="half" idx="1"/>
            <p:custDataLst>
              <p:tags r:id="rId3"/>
            </p:custDataLst>
          </p:nvPr>
        </p:nvSpPr>
        <p:spPr>
          <a:xfrm>
            <a:off x="663606" y="1600200"/>
            <a:ext cx="5278406" cy="4800600"/>
          </a:xfrm>
          <a:ln>
            <a:noFill/>
          </a:ln>
        </p:spPr>
        <p:txBody>
          <a:bodyPr>
            <a:normAutofit fontScale="92500" lnSpcReduction="10000"/>
          </a:bodyPr>
          <a:lstStyle/>
          <a:p>
            <a:r>
              <a:rPr lang="en-US" sz="3000" dirty="0">
                <a:solidFill>
                  <a:schemeClr val="tx1"/>
                </a:solidFill>
                <a:ea typeface="Tahoma" pitchFamily="34" charset="0"/>
                <a:cs typeface="Tahoma" pitchFamily="34" charset="0"/>
              </a:rPr>
              <a:t>Whole</a:t>
            </a:r>
            <a:r>
              <a:rPr lang="en-US" sz="3000" dirty="0">
                <a:ea typeface="Tahoma" pitchFamily="34" charset="0"/>
                <a:cs typeface="Tahoma" pitchFamily="34" charset="0"/>
              </a:rPr>
              <a:t> </a:t>
            </a:r>
            <a:r>
              <a:rPr lang="en-US" sz="3000" b="1" dirty="0">
                <a:solidFill>
                  <a:srgbClr val="D31145"/>
                </a:solidFill>
                <a:ea typeface="Tahoma" pitchFamily="34" charset="0"/>
                <a:cs typeface="Tahoma" pitchFamily="34" charset="0"/>
              </a:rPr>
              <a:t>and</a:t>
            </a:r>
            <a:r>
              <a:rPr lang="en-US" sz="3000" dirty="0">
                <a:solidFill>
                  <a:schemeClr val="tx1"/>
                </a:solidFill>
                <a:ea typeface="Tahoma" pitchFamily="34" charset="0"/>
                <a:cs typeface="Tahoma" pitchFamily="34" charset="0"/>
              </a:rPr>
              <a:t> skim/low fat milk (gallon)</a:t>
            </a:r>
          </a:p>
          <a:p>
            <a:r>
              <a:rPr lang="en-US" sz="3000" dirty="0">
                <a:solidFill>
                  <a:schemeClr val="tx1"/>
                </a:solidFill>
                <a:ea typeface="Tahoma" pitchFamily="34" charset="0"/>
                <a:cs typeface="Tahoma" pitchFamily="34" charset="0"/>
              </a:rPr>
              <a:t>Cheese (16oz.)</a:t>
            </a:r>
          </a:p>
          <a:p>
            <a:r>
              <a:rPr lang="en-US" sz="3000" dirty="0">
                <a:solidFill>
                  <a:schemeClr val="tx1"/>
                </a:solidFill>
                <a:ea typeface="Tahoma" pitchFamily="34" charset="0"/>
                <a:cs typeface="Tahoma" pitchFamily="34" charset="0"/>
              </a:rPr>
              <a:t>Two types of cereal – whole grain </a:t>
            </a:r>
          </a:p>
          <a:p>
            <a:r>
              <a:rPr lang="en-US" sz="3000" dirty="0">
                <a:solidFill>
                  <a:schemeClr val="tx1"/>
                </a:solidFill>
                <a:ea typeface="Tahoma" pitchFamily="34" charset="0"/>
                <a:cs typeface="Tahoma" pitchFamily="34" charset="0"/>
              </a:rPr>
              <a:t>Eggs (large white)</a:t>
            </a:r>
          </a:p>
          <a:p>
            <a:r>
              <a:rPr lang="en-US" sz="3000" dirty="0">
                <a:solidFill>
                  <a:schemeClr val="tx1"/>
                </a:solidFill>
                <a:ea typeface="Tahoma" pitchFamily="34" charset="0"/>
                <a:cs typeface="Tahoma" pitchFamily="34" charset="0"/>
              </a:rPr>
              <a:t>Juice, 48 oz. container</a:t>
            </a:r>
          </a:p>
          <a:p>
            <a:r>
              <a:rPr lang="en-US" sz="3000" dirty="0">
                <a:solidFill>
                  <a:schemeClr val="tx1"/>
                </a:solidFill>
                <a:ea typeface="Tahoma" pitchFamily="34" charset="0"/>
                <a:cs typeface="Tahoma" pitchFamily="34" charset="0"/>
              </a:rPr>
              <a:t>Juice, 64 oz. container</a:t>
            </a:r>
          </a:p>
          <a:p>
            <a:r>
              <a:rPr lang="en-US" sz="3000" dirty="0">
                <a:solidFill>
                  <a:schemeClr val="tx1"/>
                </a:solidFill>
                <a:ea typeface="Tahoma" pitchFamily="34" charset="0"/>
                <a:cs typeface="Tahoma" pitchFamily="34" charset="0"/>
              </a:rPr>
              <a:t>Dry beans, peas &amp; lentils  </a:t>
            </a:r>
          </a:p>
          <a:p>
            <a:r>
              <a:rPr lang="en-US" sz="3000" dirty="0">
                <a:solidFill>
                  <a:schemeClr val="tx1"/>
                </a:solidFill>
                <a:ea typeface="Tahoma" pitchFamily="34" charset="0"/>
                <a:cs typeface="Tahoma" pitchFamily="34" charset="0"/>
              </a:rPr>
              <a:t>Peanut butter</a:t>
            </a:r>
          </a:p>
          <a:p>
            <a:r>
              <a:rPr lang="en-US" sz="3000" dirty="0">
                <a:solidFill>
                  <a:schemeClr val="tx1"/>
                </a:solidFill>
                <a:ea typeface="Tahoma" pitchFamily="34" charset="0"/>
                <a:cs typeface="Tahoma" pitchFamily="34" charset="0"/>
              </a:rPr>
              <a:t>Tuna</a:t>
            </a:r>
          </a:p>
          <a:p>
            <a:endParaRPr lang="en-US" dirty="0"/>
          </a:p>
        </p:txBody>
      </p:sp>
      <p:sp>
        <p:nvSpPr>
          <p:cNvPr id="6" name="Content Placeholder 5"/>
          <p:cNvSpPr>
            <a:spLocks noGrp="1"/>
          </p:cNvSpPr>
          <p:nvPr>
            <p:ph sz="half" idx="2"/>
            <p:custDataLst>
              <p:tags r:id="rId4"/>
            </p:custDataLst>
          </p:nvPr>
        </p:nvSpPr>
        <p:spPr>
          <a:xfrm>
            <a:off x="6246814" y="1600200"/>
            <a:ext cx="5583204" cy="5029200"/>
          </a:xfrm>
          <a:ln>
            <a:noFill/>
          </a:ln>
        </p:spPr>
        <p:txBody>
          <a:bodyPr>
            <a:normAutofit fontScale="92500" lnSpcReduction="10000"/>
          </a:bodyPr>
          <a:lstStyle/>
          <a:p>
            <a:r>
              <a:rPr lang="en-US" sz="3000" dirty="0">
                <a:solidFill>
                  <a:schemeClr val="tx1"/>
                </a:solidFill>
                <a:ea typeface="Tahoma" pitchFamily="34" charset="0"/>
                <a:cs typeface="Tahoma" pitchFamily="34" charset="0"/>
              </a:rPr>
              <a:t>Rice</a:t>
            </a:r>
          </a:p>
          <a:p>
            <a:r>
              <a:rPr lang="en-US" sz="3000" dirty="0">
                <a:solidFill>
                  <a:schemeClr val="tx1"/>
                </a:solidFill>
                <a:ea typeface="Tahoma" pitchFamily="34" charset="0"/>
                <a:cs typeface="Tahoma" pitchFamily="34" charset="0"/>
              </a:rPr>
              <a:t>Bread and/or Tortillas</a:t>
            </a:r>
          </a:p>
          <a:p>
            <a:r>
              <a:rPr lang="en-US" sz="3000" dirty="0">
                <a:solidFill>
                  <a:schemeClr val="tx1"/>
                </a:solidFill>
                <a:ea typeface="Tahoma" pitchFamily="34" charset="0"/>
                <a:cs typeface="Tahoma" pitchFamily="34" charset="0"/>
              </a:rPr>
              <a:t>Infant cereal</a:t>
            </a:r>
          </a:p>
          <a:p>
            <a:r>
              <a:rPr lang="en-US" sz="3000" dirty="0">
                <a:solidFill>
                  <a:schemeClr val="tx1"/>
                </a:solidFill>
                <a:ea typeface="Tahoma" pitchFamily="34" charset="0"/>
                <a:cs typeface="Tahoma" pitchFamily="34" charset="0"/>
              </a:rPr>
              <a:t>Infant formula</a:t>
            </a:r>
          </a:p>
          <a:p>
            <a:pPr marL="755772" lvl="2">
              <a:spcBef>
                <a:spcPts val="1800"/>
              </a:spcBef>
            </a:pPr>
            <a:r>
              <a:rPr lang="en-US" sz="2800" dirty="0">
                <a:solidFill>
                  <a:schemeClr val="tx1"/>
                </a:solidFill>
                <a:ea typeface="Tahoma" pitchFamily="34" charset="0"/>
                <a:cs typeface="Tahoma" pitchFamily="34" charset="0"/>
              </a:rPr>
              <a:t>Milk-based and Soy-based</a:t>
            </a:r>
          </a:p>
          <a:p>
            <a:pPr marL="755772" lvl="2">
              <a:spcBef>
                <a:spcPts val="1800"/>
              </a:spcBef>
            </a:pPr>
            <a:r>
              <a:rPr lang="en-US" sz="2800" dirty="0">
                <a:solidFill>
                  <a:schemeClr val="tx1"/>
                </a:solidFill>
                <a:ea typeface="Tahoma" pitchFamily="34" charset="0"/>
                <a:cs typeface="Tahoma" pitchFamily="34" charset="0"/>
              </a:rPr>
              <a:t>Powder</a:t>
            </a:r>
          </a:p>
          <a:p>
            <a:r>
              <a:rPr lang="en-US" sz="3000" dirty="0">
                <a:solidFill>
                  <a:schemeClr val="tx1"/>
                </a:solidFill>
                <a:ea typeface="Tahoma" pitchFamily="34" charset="0"/>
                <a:cs typeface="Tahoma" pitchFamily="34" charset="0"/>
              </a:rPr>
              <a:t>Infant Fruits</a:t>
            </a:r>
          </a:p>
          <a:p>
            <a:r>
              <a:rPr lang="en-US" sz="3000" dirty="0">
                <a:solidFill>
                  <a:schemeClr val="tx1"/>
                </a:solidFill>
                <a:ea typeface="Tahoma" pitchFamily="34" charset="0"/>
                <a:cs typeface="Tahoma" pitchFamily="34" charset="0"/>
              </a:rPr>
              <a:t>Infant Vegetables</a:t>
            </a:r>
          </a:p>
          <a:p>
            <a:pPr marL="0" indent="0">
              <a:buNone/>
            </a:pPr>
            <a:endParaRPr lang="en-US" dirty="0"/>
          </a:p>
        </p:txBody>
      </p:sp>
    </p:spTree>
    <p:custDataLst>
      <p:tags r:id="rId1"/>
    </p:custDataLst>
    <p:extLst>
      <p:ext uri="{BB962C8B-B14F-4D97-AF65-F5344CB8AC3E}">
        <p14:creationId xmlns:p14="http://schemas.microsoft.com/office/powerpoint/2010/main" val="1760556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D0E39F88-A754-4A55-AF23-537A7F5E4C67}"/>
              </a:ext>
            </a:extLst>
          </p:cNvPr>
          <p:cNvSpPr>
            <a:spLocks noGrp="1"/>
          </p:cNvSpPr>
          <p:nvPr>
            <p:ph type="title"/>
            <p:custDataLst>
              <p:tags r:id="rId2"/>
            </p:custDataLst>
          </p:nvPr>
        </p:nvSpPr>
        <p:spPr>
          <a:xfrm>
            <a:off x="1284905" y="1050595"/>
            <a:ext cx="8072712" cy="1618489"/>
          </a:xfrm>
        </p:spPr>
        <p:txBody>
          <a:bodyPr anchor="ctr">
            <a:normAutofit/>
          </a:bodyPr>
          <a:lstStyle/>
          <a:p>
            <a:r>
              <a:rPr lang="en-US" sz="5900" b="1" dirty="0"/>
              <a:t>Store Types continued</a:t>
            </a:r>
          </a:p>
        </p:txBody>
      </p:sp>
      <p:sp>
        <p:nvSpPr>
          <p:cNvPr id="2" name="Content Placeholder 1">
            <a:extLst>
              <a:ext uri="{FF2B5EF4-FFF2-40B4-BE49-F238E27FC236}">
                <a16:creationId xmlns:a16="http://schemas.microsoft.com/office/drawing/2014/main" id="{C4594240-7132-4F69-959E-5C7229C73515}"/>
              </a:ext>
            </a:extLst>
          </p:cNvPr>
          <p:cNvSpPr>
            <a:spLocks noGrp="1"/>
          </p:cNvSpPr>
          <p:nvPr>
            <p:ph idx="1"/>
            <p:custDataLst>
              <p:tags r:id="rId3"/>
            </p:custDataLst>
          </p:nvPr>
        </p:nvSpPr>
        <p:spPr>
          <a:xfrm>
            <a:off x="1284905" y="2847785"/>
            <a:ext cx="8771907" cy="3035482"/>
          </a:xfrm>
        </p:spPr>
        <p:txBody>
          <a:bodyPr anchor="t">
            <a:normAutofit/>
          </a:bodyPr>
          <a:lstStyle/>
          <a:p>
            <a:r>
              <a:rPr lang="en-US" sz="2400" b="1" dirty="0"/>
              <a:t>Independent Grocery </a:t>
            </a:r>
            <a:r>
              <a:rPr lang="en-US" sz="2400" dirty="0"/>
              <a:t>– a vendor that primarily sells groceries in fewer than eleven store locations</a:t>
            </a:r>
          </a:p>
          <a:p>
            <a:endParaRPr lang="en-US" sz="2400" dirty="0"/>
          </a:p>
          <a:p>
            <a:r>
              <a:rPr lang="en-US" sz="2400" b="1" dirty="0"/>
              <a:t>Regional Grocery Chain </a:t>
            </a:r>
            <a:r>
              <a:rPr lang="en-US" sz="2400" dirty="0"/>
              <a:t>– a vendor that primarily sells groceries in eleven or more store locations whose parent company operates in more than two states</a:t>
            </a:r>
          </a:p>
        </p:txBody>
      </p:sp>
    </p:spTree>
    <p:custDataLst>
      <p:tags r:id="rId1"/>
    </p:custDataLst>
    <p:extLst>
      <p:ext uri="{BB962C8B-B14F-4D97-AF65-F5344CB8AC3E}">
        <p14:creationId xmlns:p14="http://schemas.microsoft.com/office/powerpoint/2010/main" val="2854468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ext Box 2"/>
          <p:cNvSpPr txBox="1">
            <a:spLocks noChangeArrowheads="1"/>
          </p:cNvSpPr>
          <p:nvPr>
            <p:custDataLst>
              <p:tags r:id="rId2"/>
            </p:custDataLst>
          </p:nvPr>
        </p:nvSpPr>
        <p:spPr bwMode="auto">
          <a:xfrm>
            <a:off x="173431" y="2819400"/>
            <a:ext cx="6858000" cy="2667000"/>
          </a:xfrm>
          <a:prstGeom prst="rect">
            <a:avLst/>
          </a:prstGeom>
          <a:noFill/>
          <a:ln w="57150" algn="ctr">
            <a:noFill/>
            <a:miter lim="800000"/>
            <a:headEnd/>
            <a:tailEnd/>
          </a:ln>
        </p:spPr>
        <p:txBody>
          <a:bodyPr wrap="none" anchor="ctr"/>
          <a:lstStyle/>
          <a:p>
            <a:pPr algn="ctr">
              <a:spcBef>
                <a:spcPct val="20000"/>
              </a:spcBef>
              <a:buFontTx/>
              <a:buNone/>
            </a:pPr>
            <a:r>
              <a:rPr lang="en-US" sz="4400" b="1" dirty="0">
                <a:latin typeface="Century Gothic" panose="020B0502020202020204" pitchFamily="34" charset="0"/>
              </a:rPr>
              <a:t>Read and understand </a:t>
            </a:r>
          </a:p>
          <a:p>
            <a:pPr algn="ctr">
              <a:spcBef>
                <a:spcPct val="20000"/>
              </a:spcBef>
              <a:buFontTx/>
              <a:buNone/>
            </a:pPr>
            <a:r>
              <a:rPr lang="en-US" sz="4400" b="1" dirty="0">
                <a:latin typeface="Century Gothic" panose="020B0502020202020204" pitchFamily="34" charset="0"/>
              </a:rPr>
              <a:t>all terms!</a:t>
            </a:r>
          </a:p>
        </p:txBody>
      </p:sp>
      <p:sp>
        <p:nvSpPr>
          <p:cNvPr id="3" name="Content Placeholder 2">
            <a:extLst>
              <a:ext uri="{FF2B5EF4-FFF2-40B4-BE49-F238E27FC236}">
                <a16:creationId xmlns:a16="http://schemas.microsoft.com/office/drawing/2014/main" id="{3DD41B63-22DC-473C-9D43-36479DF37F77}"/>
              </a:ext>
            </a:extLst>
          </p:cNvPr>
          <p:cNvSpPr>
            <a:spLocks noGrp="1"/>
          </p:cNvSpPr>
          <p:nvPr>
            <p:ph sz="half" idx="1"/>
            <p:custDataLst>
              <p:tags r:id="rId3"/>
            </p:custDataLst>
          </p:nvPr>
        </p:nvSpPr>
        <p:spPr>
          <a:xfrm>
            <a:off x="227011" y="533400"/>
            <a:ext cx="6750841" cy="1714500"/>
          </a:xfrm>
        </p:spPr>
        <p:txBody>
          <a:bodyPr>
            <a:noAutofit/>
          </a:bodyPr>
          <a:lstStyle/>
          <a:p>
            <a:pPr marL="0" indent="0" algn="ctr">
              <a:buNone/>
            </a:pPr>
            <a:r>
              <a:rPr lang="en-US" sz="5500" dirty="0">
                <a:solidFill>
                  <a:schemeClr val="tx1"/>
                </a:solidFill>
              </a:rPr>
              <a:t>WIC Vendor Agreement </a:t>
            </a:r>
          </a:p>
        </p:txBody>
      </p:sp>
      <p:grpSp>
        <p:nvGrpSpPr>
          <p:cNvPr id="5" name="Group 4">
            <a:extLst>
              <a:ext uri="{FF2B5EF4-FFF2-40B4-BE49-F238E27FC236}">
                <a16:creationId xmlns:a16="http://schemas.microsoft.com/office/drawing/2014/main" id="{7149B14D-44FD-46D8-8C42-383C0A2EA5D6}"/>
              </a:ext>
            </a:extLst>
          </p:cNvPr>
          <p:cNvGrpSpPr>
            <a:grpSpLocks noChangeAspect="1"/>
          </p:cNvGrpSpPr>
          <p:nvPr/>
        </p:nvGrpSpPr>
        <p:grpSpPr bwMode="auto">
          <a:xfrm>
            <a:off x="6977852" y="457200"/>
            <a:ext cx="4600575" cy="6172200"/>
            <a:chOff x="2229" y="0"/>
            <a:chExt cx="3220" cy="4320"/>
          </a:xfrm>
        </p:grpSpPr>
        <p:sp>
          <p:nvSpPr>
            <p:cNvPr id="6" name="AutoShape 3">
              <a:extLst>
                <a:ext uri="{FF2B5EF4-FFF2-40B4-BE49-F238E27FC236}">
                  <a16:creationId xmlns:a16="http://schemas.microsoft.com/office/drawing/2014/main" id="{906935D5-EA27-40A2-9ECB-7F546948F28E}"/>
                </a:ext>
              </a:extLst>
            </p:cNvPr>
            <p:cNvSpPr>
              <a:spLocks noChangeAspect="1" noChangeArrowheads="1" noTextEdit="1"/>
            </p:cNvSpPr>
            <p:nvPr/>
          </p:nvSpPr>
          <p:spPr bwMode="auto">
            <a:xfrm>
              <a:off x="2229" y="0"/>
              <a:ext cx="3220" cy="43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3" name="Picture 5">
              <a:extLst>
                <a:ext uri="{FF2B5EF4-FFF2-40B4-BE49-F238E27FC236}">
                  <a16:creationId xmlns:a16="http://schemas.microsoft.com/office/drawing/2014/main" id="{E2C0688F-955E-43C3-8306-7A7A7B79CA2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29" y="0"/>
              <a:ext cx="3222" cy="432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801976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id="{EF4DBA0D-F069-49E6-B1D7-79E407084E0F}"/>
              </a:ext>
            </a:extLst>
          </p:cNvPr>
          <p:cNvGrpSpPr>
            <a:grpSpLocks noChangeAspect="1"/>
          </p:cNvGrpSpPr>
          <p:nvPr/>
        </p:nvGrpSpPr>
        <p:grpSpPr bwMode="auto">
          <a:xfrm>
            <a:off x="2019418" y="685800"/>
            <a:ext cx="6286151" cy="5210318"/>
            <a:chOff x="1233" y="0"/>
            <a:chExt cx="5212" cy="4320"/>
          </a:xfrm>
        </p:grpSpPr>
        <p:sp>
          <p:nvSpPr>
            <p:cNvPr id="5" name="AutoShape 3">
              <a:extLst>
                <a:ext uri="{FF2B5EF4-FFF2-40B4-BE49-F238E27FC236}">
                  <a16:creationId xmlns:a16="http://schemas.microsoft.com/office/drawing/2014/main" id="{C17120DA-069D-492E-B4F2-49B393609942}"/>
                </a:ext>
              </a:extLst>
            </p:cNvPr>
            <p:cNvSpPr>
              <a:spLocks noChangeAspect="1" noChangeArrowheads="1" noTextEdit="1"/>
            </p:cNvSpPr>
            <p:nvPr/>
          </p:nvSpPr>
          <p:spPr bwMode="auto">
            <a:xfrm>
              <a:off x="1233" y="0"/>
              <a:ext cx="5212" cy="43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197" name="Picture 5">
              <a:extLst>
                <a:ext uri="{FF2B5EF4-FFF2-40B4-BE49-F238E27FC236}">
                  <a16:creationId xmlns:a16="http://schemas.microsoft.com/office/drawing/2014/main" id="{C320AE25-4203-4078-8448-E5C073D5939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33" y="0"/>
              <a:ext cx="5215" cy="432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131075" name="Text Box 3"/>
          <p:cNvSpPr txBox="1">
            <a:spLocks noChangeArrowheads="1"/>
          </p:cNvSpPr>
          <p:nvPr>
            <p:custDataLst>
              <p:tags r:id="rId2"/>
            </p:custDataLst>
          </p:nvPr>
        </p:nvSpPr>
        <p:spPr bwMode="auto">
          <a:xfrm>
            <a:off x="1253438" y="5745250"/>
            <a:ext cx="7700750" cy="830997"/>
          </a:xfrm>
          <a:prstGeom prst="rect">
            <a:avLst/>
          </a:prstGeom>
          <a:noFill/>
          <a:ln w="9525">
            <a:noFill/>
            <a:miter lim="800000"/>
            <a:headEnd/>
            <a:tailEnd/>
          </a:ln>
        </p:spPr>
        <p:txBody>
          <a:bodyPr wrap="square">
            <a:spAutoFit/>
          </a:bodyPr>
          <a:lstStyle/>
          <a:p>
            <a:pPr>
              <a:spcBef>
                <a:spcPct val="50000"/>
              </a:spcBef>
              <a:buFontTx/>
              <a:buNone/>
            </a:pPr>
            <a:r>
              <a:rPr kumimoji="1" lang="en-US" sz="4800" b="1" dirty="0">
                <a:latin typeface="Century Gothic" panose="020B0502020202020204" pitchFamily="34" charset="0"/>
              </a:rPr>
              <a:t>Both names </a:t>
            </a:r>
            <a:r>
              <a:rPr kumimoji="1" lang="en-US" sz="4800" b="1" dirty="0">
                <a:solidFill>
                  <a:srgbClr val="D31145"/>
                </a:solidFill>
                <a:latin typeface="Century Gothic" panose="020B0502020202020204" pitchFamily="34" charset="0"/>
              </a:rPr>
              <a:t>must</a:t>
            </a:r>
            <a:r>
              <a:rPr kumimoji="1" lang="en-US" sz="4800" b="1" dirty="0">
                <a:latin typeface="Century Gothic" panose="020B0502020202020204" pitchFamily="34" charset="0"/>
              </a:rPr>
              <a:t> match</a:t>
            </a:r>
            <a:endParaRPr kumimoji="1" lang="en-US" sz="2800" b="1" dirty="0">
              <a:latin typeface="Century Gothic" panose="020B0502020202020204" pitchFamily="34" charset="0"/>
            </a:endParaRPr>
          </a:p>
        </p:txBody>
      </p:sp>
      <p:sp>
        <p:nvSpPr>
          <p:cNvPr id="131077" name="Rectangle 5"/>
          <p:cNvSpPr>
            <a:spLocks noChangeArrowheads="1"/>
          </p:cNvSpPr>
          <p:nvPr>
            <p:custDataLst>
              <p:tags r:id="rId3"/>
            </p:custDataLst>
          </p:nvPr>
        </p:nvSpPr>
        <p:spPr bwMode="auto">
          <a:xfrm>
            <a:off x="3567509" y="1407177"/>
            <a:ext cx="2755503" cy="141806"/>
          </a:xfrm>
          <a:prstGeom prst="rect">
            <a:avLst/>
          </a:prstGeom>
          <a:solidFill>
            <a:srgbClr val="FFFF00"/>
          </a:solidFill>
          <a:ln w="9525">
            <a:noFill/>
            <a:miter lim="800000"/>
            <a:headEnd/>
            <a:tailEnd/>
          </a:ln>
        </p:spPr>
        <p:txBody>
          <a:bodyPr wrap="none" anchor="ctr"/>
          <a:lstStyle/>
          <a:p>
            <a:pPr>
              <a:spcBef>
                <a:spcPct val="0"/>
              </a:spcBef>
              <a:buFontTx/>
              <a:buNone/>
            </a:pPr>
            <a:endParaRPr lang="en-US" sz="1800" dirty="0">
              <a:latin typeface="Verdana" pitchFamily="34" charset="0"/>
            </a:endParaRPr>
          </a:p>
        </p:txBody>
      </p:sp>
      <p:sp>
        <p:nvSpPr>
          <p:cNvPr id="131078" name="Rectangle 6"/>
          <p:cNvSpPr>
            <a:spLocks noChangeArrowheads="1"/>
          </p:cNvSpPr>
          <p:nvPr>
            <p:custDataLst>
              <p:tags r:id="rId4"/>
            </p:custDataLst>
          </p:nvPr>
        </p:nvSpPr>
        <p:spPr bwMode="auto">
          <a:xfrm>
            <a:off x="2301046" y="4680125"/>
            <a:ext cx="2802767" cy="174537"/>
          </a:xfrm>
          <a:prstGeom prst="rect">
            <a:avLst/>
          </a:prstGeom>
          <a:solidFill>
            <a:srgbClr val="FFFF00"/>
          </a:solidFill>
          <a:ln w="9525">
            <a:noFill/>
            <a:miter lim="800000"/>
            <a:headEnd/>
            <a:tailEnd/>
          </a:ln>
        </p:spPr>
        <p:txBody>
          <a:bodyPr wrap="none" anchor="ctr"/>
          <a:lstStyle/>
          <a:p>
            <a:pPr>
              <a:spcBef>
                <a:spcPct val="0"/>
              </a:spcBef>
              <a:buFontTx/>
              <a:buNone/>
            </a:pPr>
            <a:endParaRPr lang="en-US" sz="1800" dirty="0">
              <a:latin typeface="Verdana" pitchFamily="34" charset="0"/>
            </a:endParaRPr>
          </a:p>
        </p:txBody>
      </p:sp>
      <p:sp>
        <p:nvSpPr>
          <p:cNvPr id="13" name="Oval 7">
            <a:extLst>
              <a:ext uri="{FF2B5EF4-FFF2-40B4-BE49-F238E27FC236}">
                <a16:creationId xmlns:a16="http://schemas.microsoft.com/office/drawing/2014/main" id="{09540000-C157-4156-A187-0069DD99F7C8}"/>
              </a:ext>
            </a:extLst>
          </p:cNvPr>
          <p:cNvSpPr>
            <a:spLocks noChangeArrowheads="1"/>
          </p:cNvSpPr>
          <p:nvPr>
            <p:custDataLst>
              <p:tags r:id="rId5"/>
            </p:custDataLst>
          </p:nvPr>
        </p:nvSpPr>
        <p:spPr bwMode="auto">
          <a:xfrm>
            <a:off x="1989828" y="4318682"/>
            <a:ext cx="3257420" cy="830997"/>
          </a:xfrm>
          <a:prstGeom prst="ellipse">
            <a:avLst/>
          </a:prstGeom>
          <a:noFill/>
          <a:ln w="57150">
            <a:solidFill>
              <a:srgbClr val="D31145"/>
            </a:solidFill>
            <a:round/>
            <a:headEnd/>
            <a:tailEnd/>
          </a:ln>
        </p:spPr>
        <p:txBody>
          <a:bodyPr wrap="none" anchor="ctr"/>
          <a:lstStyle/>
          <a:p>
            <a:pPr>
              <a:spcBef>
                <a:spcPct val="0"/>
              </a:spcBef>
              <a:buFontTx/>
              <a:buNone/>
            </a:pPr>
            <a:endParaRPr lang="en-US" sz="1800" dirty="0">
              <a:latin typeface="Verdana" pitchFamily="34" charset="0"/>
            </a:endParaRPr>
          </a:p>
        </p:txBody>
      </p:sp>
      <p:sp>
        <p:nvSpPr>
          <p:cNvPr id="14" name="Oval 7">
            <a:extLst>
              <a:ext uri="{FF2B5EF4-FFF2-40B4-BE49-F238E27FC236}">
                <a16:creationId xmlns:a16="http://schemas.microsoft.com/office/drawing/2014/main" id="{1B6A72A1-5FA0-4C52-8416-BCB9F7C9A709}"/>
              </a:ext>
            </a:extLst>
          </p:cNvPr>
          <p:cNvSpPr>
            <a:spLocks noChangeArrowheads="1"/>
          </p:cNvSpPr>
          <p:nvPr>
            <p:custDataLst>
              <p:tags r:id="rId6"/>
            </p:custDataLst>
          </p:nvPr>
        </p:nvSpPr>
        <p:spPr bwMode="auto">
          <a:xfrm>
            <a:off x="3414679" y="1134186"/>
            <a:ext cx="3378268" cy="707327"/>
          </a:xfrm>
          <a:prstGeom prst="ellipse">
            <a:avLst/>
          </a:prstGeom>
          <a:noFill/>
          <a:ln w="57150">
            <a:solidFill>
              <a:srgbClr val="D31145"/>
            </a:solidFill>
            <a:round/>
            <a:headEnd/>
            <a:tailEnd/>
          </a:ln>
        </p:spPr>
        <p:txBody>
          <a:bodyPr wrap="none" anchor="ctr"/>
          <a:lstStyle/>
          <a:p>
            <a:pPr>
              <a:spcBef>
                <a:spcPct val="0"/>
              </a:spcBef>
              <a:buFontTx/>
              <a:buNone/>
            </a:pPr>
            <a:endParaRPr lang="en-US" sz="1800" dirty="0">
              <a:latin typeface="Verdana" pitchFamily="34" charset="0"/>
            </a:endParaRPr>
          </a:p>
        </p:txBody>
      </p:sp>
      <p:sp>
        <p:nvSpPr>
          <p:cNvPr id="15" name="Line 4">
            <a:extLst>
              <a:ext uri="{FF2B5EF4-FFF2-40B4-BE49-F238E27FC236}">
                <a16:creationId xmlns:a16="http://schemas.microsoft.com/office/drawing/2014/main" id="{C82AED05-DA15-4677-958F-57EBDBB8D958}"/>
              </a:ext>
            </a:extLst>
          </p:cNvPr>
          <p:cNvSpPr>
            <a:spLocks noChangeShapeType="1"/>
          </p:cNvSpPr>
          <p:nvPr>
            <p:custDataLst>
              <p:tags r:id="rId7"/>
            </p:custDataLst>
          </p:nvPr>
        </p:nvSpPr>
        <p:spPr bwMode="auto">
          <a:xfrm flipV="1">
            <a:off x="3802260" y="1877175"/>
            <a:ext cx="1143000" cy="2441507"/>
          </a:xfrm>
          <a:prstGeom prst="line">
            <a:avLst/>
          </a:prstGeom>
          <a:noFill/>
          <a:ln w="57150">
            <a:solidFill>
              <a:srgbClr val="D31145"/>
            </a:solidFill>
            <a:round/>
            <a:headEnd/>
            <a:tailEnd/>
          </a:ln>
        </p:spPr>
        <p:txBody>
          <a:bodyPr/>
          <a:lstStyle/>
          <a:p>
            <a:endParaRPr lang="en-US" dirty="0">
              <a:latin typeface="Constantia" panose="02030602050306030303" pitchFamily="18" charset="0"/>
            </a:endParaRPr>
          </a:p>
        </p:txBody>
      </p:sp>
      <p:grpSp>
        <p:nvGrpSpPr>
          <p:cNvPr id="11" name="Group 10">
            <a:extLst>
              <a:ext uri="{FF2B5EF4-FFF2-40B4-BE49-F238E27FC236}">
                <a16:creationId xmlns:a16="http://schemas.microsoft.com/office/drawing/2014/main" id="{6BA3B66B-07BD-47A8-9CA9-59152C13C4B0}"/>
              </a:ext>
            </a:extLst>
          </p:cNvPr>
          <p:cNvGrpSpPr>
            <a:grpSpLocks noChangeAspect="1"/>
          </p:cNvGrpSpPr>
          <p:nvPr/>
        </p:nvGrpSpPr>
        <p:grpSpPr bwMode="auto">
          <a:xfrm>
            <a:off x="8832939" y="2385247"/>
            <a:ext cx="3123847" cy="4191000"/>
            <a:chOff x="2229" y="0"/>
            <a:chExt cx="3220" cy="4320"/>
          </a:xfrm>
        </p:grpSpPr>
        <p:sp>
          <p:nvSpPr>
            <p:cNvPr id="12" name="AutoShape 3">
              <a:extLst>
                <a:ext uri="{FF2B5EF4-FFF2-40B4-BE49-F238E27FC236}">
                  <a16:creationId xmlns:a16="http://schemas.microsoft.com/office/drawing/2014/main" id="{5D51A960-3ED5-4C0B-B5D8-3899FB0D2737}"/>
                </a:ext>
              </a:extLst>
            </p:cNvPr>
            <p:cNvSpPr>
              <a:spLocks noChangeAspect="1" noChangeArrowheads="1" noTextEdit="1"/>
            </p:cNvSpPr>
            <p:nvPr/>
          </p:nvSpPr>
          <p:spPr bwMode="auto">
            <a:xfrm>
              <a:off x="2229" y="0"/>
              <a:ext cx="3220" cy="43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 name="Picture 5">
              <a:extLst>
                <a:ext uri="{FF2B5EF4-FFF2-40B4-BE49-F238E27FC236}">
                  <a16:creationId xmlns:a16="http://schemas.microsoft.com/office/drawing/2014/main" id="{881CE264-B929-40EE-8909-4A9E6BC3CDA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29" y="0"/>
              <a:ext cx="3222" cy="432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4151157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AFD82A7-4D26-4548-B5EA-82FED223D20B}"/>
              </a:ext>
            </a:extLst>
          </p:cNvPr>
          <p:cNvGrpSpPr>
            <a:grpSpLocks noChangeAspect="1"/>
          </p:cNvGrpSpPr>
          <p:nvPr/>
        </p:nvGrpSpPr>
        <p:grpSpPr bwMode="auto">
          <a:xfrm>
            <a:off x="7803381" y="1422408"/>
            <a:ext cx="3811399" cy="5113429"/>
            <a:chOff x="2229" y="0"/>
            <a:chExt cx="3220" cy="4320"/>
          </a:xfrm>
        </p:grpSpPr>
        <p:sp>
          <p:nvSpPr>
            <p:cNvPr id="12" name="AutoShape 3">
              <a:extLst>
                <a:ext uri="{FF2B5EF4-FFF2-40B4-BE49-F238E27FC236}">
                  <a16:creationId xmlns:a16="http://schemas.microsoft.com/office/drawing/2014/main" id="{0AF486C0-32F3-4FF6-9316-FAC58BBB28F6}"/>
                </a:ext>
              </a:extLst>
            </p:cNvPr>
            <p:cNvSpPr>
              <a:spLocks noChangeAspect="1" noChangeArrowheads="1" noTextEdit="1"/>
            </p:cNvSpPr>
            <p:nvPr/>
          </p:nvSpPr>
          <p:spPr bwMode="auto">
            <a:xfrm>
              <a:off x="2229" y="0"/>
              <a:ext cx="3220" cy="43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5">
              <a:extLst>
                <a:ext uri="{FF2B5EF4-FFF2-40B4-BE49-F238E27FC236}">
                  <a16:creationId xmlns:a16="http://schemas.microsoft.com/office/drawing/2014/main" id="{6AA0189B-1B6C-447E-BF83-FFCA726D15F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29" y="0"/>
              <a:ext cx="3222" cy="432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pic>
        <p:nvPicPr>
          <p:cNvPr id="307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70212" y="1580829"/>
            <a:ext cx="4300364" cy="1721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2101" name="Text Box 7"/>
          <p:cNvSpPr txBox="1">
            <a:spLocks noChangeArrowheads="1"/>
          </p:cNvSpPr>
          <p:nvPr>
            <p:custDataLst>
              <p:tags r:id="rId2"/>
            </p:custDataLst>
          </p:nvPr>
        </p:nvSpPr>
        <p:spPr bwMode="auto">
          <a:xfrm>
            <a:off x="760412" y="4138539"/>
            <a:ext cx="5562600" cy="1754326"/>
          </a:xfrm>
          <a:prstGeom prst="rect">
            <a:avLst/>
          </a:prstGeom>
          <a:solidFill>
            <a:schemeClr val="bg1">
              <a:alpha val="76000"/>
            </a:schemeClr>
          </a:solidFill>
          <a:ln w="9525">
            <a:solidFill>
              <a:schemeClr val="bg1"/>
            </a:solidFill>
            <a:miter lim="800000"/>
            <a:headEnd/>
            <a:tailEnd/>
          </a:ln>
        </p:spPr>
        <p:txBody>
          <a:bodyPr wrap="square">
            <a:spAutoFit/>
          </a:bodyPr>
          <a:lstStyle/>
          <a:p>
            <a:pPr algn="ctr" eaLnBrk="1" hangingPunct="1">
              <a:spcBef>
                <a:spcPct val="50000"/>
              </a:spcBef>
              <a:buFontTx/>
              <a:buNone/>
            </a:pPr>
            <a:r>
              <a:rPr lang="en-US" sz="3600" b="1" dirty="0">
                <a:latin typeface="Century Gothic" panose="020B0502020202020204" pitchFamily="34" charset="0"/>
              </a:rPr>
              <a:t>Owner must initial for the receipt of the Terms of Vendor Agreement</a:t>
            </a:r>
          </a:p>
        </p:txBody>
      </p:sp>
      <p:sp>
        <p:nvSpPr>
          <p:cNvPr id="132104" name="Oval 4"/>
          <p:cNvSpPr>
            <a:spLocks noChangeArrowheads="1"/>
          </p:cNvSpPr>
          <p:nvPr>
            <p:custDataLst>
              <p:tags r:id="rId3"/>
            </p:custDataLst>
          </p:nvPr>
        </p:nvSpPr>
        <p:spPr bwMode="auto">
          <a:xfrm>
            <a:off x="3074901" y="1796457"/>
            <a:ext cx="4090987" cy="1352550"/>
          </a:xfrm>
          <a:prstGeom prst="ellipse">
            <a:avLst/>
          </a:prstGeom>
          <a:solidFill>
            <a:srgbClr val="FFFF99">
              <a:alpha val="26000"/>
            </a:srgbClr>
          </a:solidFill>
          <a:ln w="28575">
            <a:solidFill>
              <a:srgbClr val="D31145"/>
            </a:solidFill>
            <a:round/>
            <a:headEnd/>
            <a:tailEnd/>
          </a:ln>
        </p:spPr>
        <p:txBody>
          <a:bodyPr wrap="none" anchor="ctr"/>
          <a:lstStyle/>
          <a:p>
            <a:pPr>
              <a:spcBef>
                <a:spcPct val="0"/>
              </a:spcBef>
              <a:buFontTx/>
              <a:buNone/>
            </a:pPr>
            <a:endParaRPr lang="en-US" sz="1800" dirty="0">
              <a:latin typeface="Verdana" pitchFamily="34" charset="0"/>
            </a:endParaRPr>
          </a:p>
        </p:txBody>
      </p:sp>
      <p:sp>
        <p:nvSpPr>
          <p:cNvPr id="132099" name="Oval 5"/>
          <p:cNvSpPr>
            <a:spLocks noChangeArrowheads="1"/>
          </p:cNvSpPr>
          <p:nvPr>
            <p:custDataLst>
              <p:tags r:id="rId4"/>
            </p:custDataLst>
          </p:nvPr>
        </p:nvSpPr>
        <p:spPr bwMode="auto">
          <a:xfrm>
            <a:off x="7826304" y="5257800"/>
            <a:ext cx="1849508" cy="635065"/>
          </a:xfrm>
          <a:prstGeom prst="ellipse">
            <a:avLst/>
          </a:prstGeom>
          <a:solidFill>
            <a:srgbClr val="FFFF99">
              <a:alpha val="41960"/>
            </a:srgbClr>
          </a:solidFill>
          <a:ln w="28575">
            <a:solidFill>
              <a:srgbClr val="D31145"/>
            </a:solidFill>
            <a:round/>
            <a:headEnd/>
            <a:tailEnd/>
          </a:ln>
        </p:spPr>
        <p:txBody>
          <a:bodyPr wrap="none" anchor="ctr"/>
          <a:lstStyle/>
          <a:p>
            <a:pPr>
              <a:spcBef>
                <a:spcPct val="0"/>
              </a:spcBef>
              <a:buFontTx/>
              <a:buNone/>
            </a:pPr>
            <a:endParaRPr lang="en-US" sz="1800" dirty="0">
              <a:latin typeface="Verdana" pitchFamily="34" charset="0"/>
            </a:endParaRPr>
          </a:p>
        </p:txBody>
      </p:sp>
      <p:sp>
        <p:nvSpPr>
          <p:cNvPr id="132100" name="Line 6"/>
          <p:cNvSpPr>
            <a:spLocks noChangeShapeType="1"/>
          </p:cNvSpPr>
          <p:nvPr>
            <p:custDataLst>
              <p:tags r:id="rId5"/>
            </p:custDataLst>
          </p:nvPr>
        </p:nvSpPr>
        <p:spPr bwMode="auto">
          <a:xfrm>
            <a:off x="5256213" y="2667001"/>
            <a:ext cx="2590800" cy="2819400"/>
          </a:xfrm>
          <a:prstGeom prst="line">
            <a:avLst/>
          </a:prstGeom>
          <a:noFill/>
          <a:ln w="57150">
            <a:solidFill>
              <a:srgbClr val="D31145"/>
            </a:solidFill>
            <a:round/>
            <a:headEnd type="triangle" w="med" len="med"/>
            <a:tailEnd/>
          </a:ln>
        </p:spPr>
        <p:txBody>
          <a:bodyPr/>
          <a:lstStyle/>
          <a:p>
            <a:endParaRPr lang="en-US" dirty="0">
              <a:latin typeface="Constantia" panose="02030602050306030303" pitchFamily="18" charset="0"/>
            </a:endParaRPr>
          </a:p>
        </p:txBody>
      </p:sp>
      <p:sp>
        <p:nvSpPr>
          <p:cNvPr id="9" name="Content Placeholder 2">
            <a:extLst>
              <a:ext uri="{FF2B5EF4-FFF2-40B4-BE49-F238E27FC236}">
                <a16:creationId xmlns:a16="http://schemas.microsoft.com/office/drawing/2014/main" id="{9D006309-7F5E-48E4-ADC5-5FBF525690B6}"/>
              </a:ext>
            </a:extLst>
          </p:cNvPr>
          <p:cNvSpPr txBox="1">
            <a:spLocks/>
          </p:cNvSpPr>
          <p:nvPr>
            <p:custDataLst>
              <p:tags r:id="rId6"/>
            </p:custDataLst>
          </p:nvPr>
        </p:nvSpPr>
        <p:spPr>
          <a:xfrm>
            <a:off x="655809" y="565158"/>
            <a:ext cx="10877205" cy="1714500"/>
          </a:xfrm>
          <a:prstGeom prst="rect">
            <a:avLst/>
          </a:prstGeom>
        </p:spPr>
        <p:txBody>
          <a:bodyPr>
            <a:noAutofit/>
          </a:bodyPr>
          <a:lstStyle>
            <a:lvl1pPr marL="228531" indent="-182825" algn="l" defTabSz="914126" rtl="0" eaLnBrk="1" latinLnBrk="0" hangingPunct="1">
              <a:lnSpc>
                <a:spcPct val="90000"/>
              </a:lnSpc>
              <a:spcBef>
                <a:spcPts val="1400"/>
              </a:spcBef>
              <a:buClr>
                <a:schemeClr val="accent1"/>
              </a:buClr>
              <a:buSzPct val="80000"/>
              <a:buFont typeface="Corbel" pitchFamily="34" charset="0"/>
              <a:buChar char="•"/>
              <a:defRPr sz="2199" kern="1200">
                <a:solidFill>
                  <a:schemeClr val="accent1"/>
                </a:solidFill>
                <a:latin typeface="+mn-lt"/>
                <a:ea typeface="+mn-ea"/>
                <a:cs typeface="+mn-cs"/>
              </a:defRPr>
            </a:lvl1pPr>
            <a:lvl2pPr marL="457063" indent="-182825" algn="l" defTabSz="914126" rtl="0" eaLnBrk="1" latinLnBrk="0" hangingPunct="1">
              <a:lnSpc>
                <a:spcPct val="90000"/>
              </a:lnSpc>
              <a:spcBef>
                <a:spcPts val="200"/>
              </a:spcBef>
              <a:spcAft>
                <a:spcPts val="400"/>
              </a:spcAft>
              <a:buClr>
                <a:schemeClr val="accent1"/>
              </a:buClr>
              <a:buSzPct val="80000"/>
              <a:buFont typeface="Corbel" pitchFamily="34" charset="0"/>
              <a:buChar char="•"/>
              <a:defRPr sz="1999" kern="1200">
                <a:solidFill>
                  <a:schemeClr val="accent1"/>
                </a:solidFill>
                <a:latin typeface="+mn-lt"/>
                <a:ea typeface="+mn-ea"/>
                <a:cs typeface="+mn-cs"/>
              </a:defRPr>
            </a:lvl2pPr>
            <a:lvl3pPr marL="731301" indent="-182825" algn="l" defTabSz="914126" rtl="0" eaLnBrk="1" latinLnBrk="0" hangingPunct="1">
              <a:lnSpc>
                <a:spcPct val="90000"/>
              </a:lnSpc>
              <a:spcBef>
                <a:spcPts val="200"/>
              </a:spcBef>
              <a:spcAft>
                <a:spcPts val="400"/>
              </a:spcAft>
              <a:buClr>
                <a:schemeClr val="accent1"/>
              </a:buClr>
              <a:buSzPct val="80000"/>
              <a:buFont typeface="Corbel" pitchFamily="34" charset="0"/>
              <a:buChar char="•"/>
              <a:defRPr sz="1799" kern="1200">
                <a:solidFill>
                  <a:schemeClr val="accent1"/>
                </a:solidFill>
                <a:latin typeface="+mn-lt"/>
                <a:ea typeface="+mn-ea"/>
                <a:cs typeface="+mn-cs"/>
              </a:defRPr>
            </a:lvl3pPr>
            <a:lvl4pPr marL="1005538" indent="-182825" algn="l" defTabSz="914126"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79776" indent="-182825" algn="l" defTabSz="914126"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599520" indent="-228531" algn="l" defTabSz="914126"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899430" indent="-228531" algn="l" defTabSz="914126"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199340" indent="-228531" algn="l" defTabSz="914126"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499250" indent="-228531" algn="l" defTabSz="914126"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0" indent="0" algn="ctr">
              <a:buFont typeface="Corbel" pitchFamily="34" charset="0"/>
              <a:buNone/>
            </a:pPr>
            <a:r>
              <a:rPr lang="en-US" sz="4900" dirty="0">
                <a:solidFill>
                  <a:schemeClr val="tx1"/>
                </a:solidFill>
                <a:latin typeface="Century Gothic" panose="020B0502020202020204" pitchFamily="34" charset="0"/>
              </a:rPr>
              <a:t>WIC Vendor Agreement continued </a:t>
            </a:r>
          </a:p>
        </p:txBody>
      </p:sp>
    </p:spTree>
    <p:custDataLst>
      <p:tags r:id="rId1"/>
    </p:custDataLst>
    <p:extLst>
      <p:ext uri="{BB962C8B-B14F-4D97-AF65-F5344CB8AC3E}">
        <p14:creationId xmlns:p14="http://schemas.microsoft.com/office/powerpoint/2010/main" val="580685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12">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544013-7F95-4DF6-90DF-64ACDAACB204}"/>
              </a:ext>
            </a:extLst>
          </p:cNvPr>
          <p:cNvSpPr>
            <a:spLocks noGrp="1"/>
          </p:cNvSpPr>
          <p:nvPr>
            <p:ph type="title"/>
            <p:custDataLst>
              <p:tags r:id="rId2"/>
            </p:custDataLst>
          </p:nvPr>
        </p:nvSpPr>
        <p:spPr>
          <a:xfrm>
            <a:off x="1260353" y="897146"/>
            <a:ext cx="8072712" cy="1618489"/>
          </a:xfrm>
        </p:spPr>
        <p:txBody>
          <a:bodyPr anchor="ctr">
            <a:normAutofit/>
          </a:bodyPr>
          <a:lstStyle/>
          <a:p>
            <a:r>
              <a:rPr lang="en-US" sz="5500" b="1" dirty="0"/>
              <a:t>ID Requirement</a:t>
            </a:r>
          </a:p>
        </p:txBody>
      </p:sp>
      <p:sp>
        <p:nvSpPr>
          <p:cNvPr id="3" name="Content Placeholder 2">
            <a:extLst>
              <a:ext uri="{FF2B5EF4-FFF2-40B4-BE49-F238E27FC236}">
                <a16:creationId xmlns:a16="http://schemas.microsoft.com/office/drawing/2014/main" id="{A250C61B-B10F-40D3-B1CA-77AA35B0A7AC}"/>
              </a:ext>
            </a:extLst>
          </p:cNvPr>
          <p:cNvSpPr>
            <a:spLocks noGrp="1"/>
          </p:cNvSpPr>
          <p:nvPr>
            <p:ph idx="1"/>
            <p:custDataLst>
              <p:tags r:id="rId3"/>
            </p:custDataLst>
          </p:nvPr>
        </p:nvSpPr>
        <p:spPr>
          <a:xfrm>
            <a:off x="1284905" y="2969469"/>
            <a:ext cx="8072712" cy="2800395"/>
          </a:xfrm>
        </p:spPr>
        <p:txBody>
          <a:bodyPr anchor="t">
            <a:normAutofit/>
          </a:bodyPr>
          <a:lstStyle/>
          <a:p>
            <a:pPr marL="0" indent="0">
              <a:buNone/>
            </a:pPr>
            <a:r>
              <a:rPr lang="en-US" sz="2400" dirty="0"/>
              <a:t>The State WIC Agency requires that vendor applicants submit a copy of their driver’s license or state issued ID with their application.</a:t>
            </a:r>
          </a:p>
          <a:p>
            <a:pPr marL="0" indent="0">
              <a:buNone/>
            </a:pPr>
            <a:endParaRPr lang="en-US" sz="2400" dirty="0"/>
          </a:p>
          <a:p>
            <a:endParaRPr lang="en-US" sz="2400" dirty="0"/>
          </a:p>
        </p:txBody>
      </p:sp>
      <p:sp>
        <p:nvSpPr>
          <p:cNvPr id="6" name="AutoShape 3">
            <a:extLst>
              <a:ext uri="{FF2B5EF4-FFF2-40B4-BE49-F238E27FC236}">
                <a16:creationId xmlns:a16="http://schemas.microsoft.com/office/drawing/2014/main" id="{C7F8C551-B689-4A8C-A8D1-CB4BFB90B939}"/>
              </a:ext>
            </a:extLst>
          </p:cNvPr>
          <p:cNvSpPr>
            <a:spLocks noChangeAspect="1" noChangeArrowheads="1" noTextEdit="1"/>
          </p:cNvSpPr>
          <p:nvPr>
            <p:custDataLst>
              <p:tags r:id="rId4"/>
            </p:custDataLst>
          </p:nvPr>
        </p:nvSpPr>
        <p:spPr bwMode="auto">
          <a:xfrm>
            <a:off x="7020879" y="645250"/>
            <a:ext cx="4521610" cy="5891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Tree>
    <p:custDataLst>
      <p:tags r:id="rId1"/>
    </p:custDataLst>
    <p:extLst>
      <p:ext uri="{BB962C8B-B14F-4D97-AF65-F5344CB8AC3E}">
        <p14:creationId xmlns:p14="http://schemas.microsoft.com/office/powerpoint/2010/main" val="1837329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2" name="Rectangle 2"/>
          <p:cNvSpPr>
            <a:spLocks noGrp="1" noChangeArrowheads="1"/>
          </p:cNvSpPr>
          <p:nvPr>
            <p:ph type="title"/>
            <p:custDataLst>
              <p:tags r:id="rId2"/>
            </p:custDataLst>
          </p:nvPr>
        </p:nvSpPr>
        <p:spPr>
          <a:xfrm>
            <a:off x="1141412" y="803929"/>
            <a:ext cx="8072712" cy="1618489"/>
          </a:xfrm>
        </p:spPr>
        <p:txBody>
          <a:bodyPr anchor="ctr">
            <a:normAutofit/>
          </a:bodyPr>
          <a:lstStyle/>
          <a:p>
            <a:pPr eaLnBrk="1" hangingPunct="1"/>
            <a:r>
              <a:rPr lang="en-US" sz="5500" b="1" dirty="0">
                <a:ea typeface="Tahoma" pitchFamily="34" charset="0"/>
                <a:cs typeface="Tahoma" pitchFamily="34" charset="0"/>
              </a:rPr>
              <a:t>Technical Assistance</a:t>
            </a:r>
            <a:r>
              <a:rPr lang="en-US" sz="5500" dirty="0">
                <a:ea typeface="Tahoma" pitchFamily="34" charset="0"/>
                <a:cs typeface="Tahoma" pitchFamily="34" charset="0"/>
              </a:rPr>
              <a:t>	</a:t>
            </a:r>
          </a:p>
        </p:txBody>
      </p:sp>
      <p:sp>
        <p:nvSpPr>
          <p:cNvPr id="5123" name="Rectangle 3"/>
          <p:cNvSpPr>
            <a:spLocks noGrp="1" noChangeArrowheads="1"/>
          </p:cNvSpPr>
          <p:nvPr>
            <p:ph idx="1"/>
            <p:custDataLst>
              <p:tags r:id="rId3"/>
            </p:custDataLst>
          </p:nvPr>
        </p:nvSpPr>
        <p:spPr>
          <a:xfrm>
            <a:off x="1284904" y="2362200"/>
            <a:ext cx="9533907" cy="4049611"/>
          </a:xfrm>
        </p:spPr>
        <p:txBody>
          <a:bodyPr anchor="t">
            <a:normAutofit fontScale="85000" lnSpcReduction="20000"/>
          </a:bodyPr>
          <a:lstStyle/>
          <a:p>
            <a:pPr marL="0" indent="0" eaLnBrk="1" hangingPunct="1">
              <a:buNone/>
            </a:pPr>
            <a:r>
              <a:rPr lang="en-US" sz="3000" u="none" dirty="0">
                <a:ea typeface="Tahoma" pitchFamily="34" charset="0"/>
                <a:cs typeface="Tahoma" pitchFamily="34" charset="0"/>
              </a:rPr>
              <a:t>Local WIC agency is the primary contact for technical assistance regarding:</a:t>
            </a:r>
          </a:p>
          <a:p>
            <a:pPr lvl="1"/>
            <a:endParaRPr lang="en-US" sz="3000" dirty="0">
              <a:ea typeface="Tahoma" pitchFamily="34" charset="0"/>
              <a:cs typeface="Tahoma" pitchFamily="34" charset="0"/>
            </a:endParaRPr>
          </a:p>
          <a:p>
            <a:pPr lvl="1"/>
            <a:r>
              <a:rPr lang="en-US" sz="3000" dirty="0">
                <a:ea typeface="Tahoma" pitchFamily="34" charset="0"/>
                <a:cs typeface="Tahoma" pitchFamily="34" charset="0"/>
              </a:rPr>
              <a:t>WIC-approved foods</a:t>
            </a:r>
          </a:p>
          <a:p>
            <a:pPr lvl="1"/>
            <a:endParaRPr lang="en-US" sz="3000" dirty="0">
              <a:ea typeface="Tahoma" pitchFamily="34" charset="0"/>
              <a:cs typeface="Tahoma" pitchFamily="34" charset="0"/>
            </a:endParaRPr>
          </a:p>
          <a:p>
            <a:pPr lvl="1"/>
            <a:r>
              <a:rPr lang="en-US" sz="3000" dirty="0">
                <a:ea typeface="Tahoma" pitchFamily="34" charset="0"/>
                <a:cs typeface="Tahoma" pitchFamily="34" charset="0"/>
              </a:rPr>
              <a:t>Completing required forms</a:t>
            </a:r>
          </a:p>
          <a:p>
            <a:pPr marL="402336" lvl="1" indent="0">
              <a:buNone/>
            </a:pPr>
            <a:endParaRPr lang="en-US" sz="3000" dirty="0">
              <a:ea typeface="Tahoma" pitchFamily="34" charset="0"/>
              <a:cs typeface="Tahoma" pitchFamily="34" charset="0"/>
            </a:endParaRPr>
          </a:p>
          <a:p>
            <a:pPr lvl="1"/>
            <a:r>
              <a:rPr lang="en-US" sz="3000" dirty="0" err="1">
                <a:ea typeface="Tahoma" pitchFamily="34" charset="0"/>
                <a:cs typeface="Tahoma" pitchFamily="34" charset="0"/>
              </a:rPr>
              <a:t>eWIC</a:t>
            </a:r>
            <a:r>
              <a:rPr lang="en-US" sz="3000" dirty="0">
                <a:ea typeface="Tahoma" pitchFamily="34" charset="0"/>
                <a:cs typeface="Tahoma" pitchFamily="34" charset="0"/>
              </a:rPr>
              <a:t> transaction issues</a:t>
            </a:r>
          </a:p>
          <a:p>
            <a:pPr lvl="2"/>
            <a:r>
              <a:rPr lang="en-US" sz="3000" dirty="0">
                <a:ea typeface="Tahoma" pitchFamily="34" charset="0"/>
                <a:cs typeface="Tahoma" pitchFamily="34" charset="0"/>
              </a:rPr>
              <a:t>Triage form to be completed (refer to Vendor Manual)</a:t>
            </a:r>
          </a:p>
          <a:p>
            <a:pPr lvl="1"/>
            <a:endParaRPr lang="en-US" sz="3000" dirty="0">
              <a:ea typeface="Tahoma" pitchFamily="34" charset="0"/>
              <a:cs typeface="Tahoma" pitchFamily="34" charset="0"/>
            </a:endParaRPr>
          </a:p>
          <a:p>
            <a:pPr lvl="1"/>
            <a:r>
              <a:rPr lang="en-US" sz="3000" u="none" dirty="0">
                <a:ea typeface="Tahoma" pitchFamily="34" charset="0"/>
                <a:cs typeface="Tahoma" pitchFamily="34" charset="0"/>
              </a:rPr>
              <a:t>Customer service issues (complaints)</a:t>
            </a:r>
          </a:p>
          <a:p>
            <a:pPr lvl="1"/>
            <a:endParaRPr lang="en-US" sz="2600" u="none" dirty="0">
              <a:ea typeface="Tahoma" pitchFamily="34" charset="0"/>
              <a:cs typeface="Tahoma" pitchFamily="34" charset="0"/>
            </a:endParaRPr>
          </a:p>
          <a:p>
            <a:pPr lvl="1"/>
            <a:endParaRPr lang="en-US" sz="2600" dirty="0">
              <a:ea typeface="Tahoma" pitchFamily="34" charset="0"/>
              <a:cs typeface="Tahoma" pitchFamily="34" charset="0"/>
            </a:endParaRPr>
          </a:p>
          <a:p>
            <a:pPr eaLnBrk="1" hangingPunct="1"/>
            <a:endParaRPr lang="en-US" sz="1500"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3356921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1284905" y="721593"/>
            <a:ext cx="8072712" cy="1618489"/>
          </a:xfrm>
        </p:spPr>
        <p:txBody>
          <a:bodyPr anchor="ctr">
            <a:normAutofit/>
          </a:bodyPr>
          <a:lstStyle/>
          <a:p>
            <a:r>
              <a:rPr lang="en-US" sz="5500" b="1" dirty="0">
                <a:ea typeface="Tahoma" panose="020B0604030504040204" pitchFamily="34" charset="0"/>
                <a:cs typeface="Tahoma" panose="020B0604030504040204" pitchFamily="34" charset="0"/>
              </a:rPr>
              <a:t>Training Employees</a:t>
            </a:r>
          </a:p>
        </p:txBody>
      </p:sp>
      <p:sp>
        <p:nvSpPr>
          <p:cNvPr id="3" name="Content Placeholder 2"/>
          <p:cNvSpPr>
            <a:spLocks noGrp="1"/>
          </p:cNvSpPr>
          <p:nvPr>
            <p:ph idx="1"/>
            <p:custDataLst>
              <p:tags r:id="rId3"/>
            </p:custDataLst>
          </p:nvPr>
        </p:nvSpPr>
        <p:spPr>
          <a:xfrm>
            <a:off x="1284905" y="2438400"/>
            <a:ext cx="9838707" cy="4017215"/>
          </a:xfrm>
        </p:spPr>
        <p:txBody>
          <a:bodyPr anchor="t">
            <a:normAutofit/>
          </a:bodyPr>
          <a:lstStyle/>
          <a:p>
            <a:r>
              <a:rPr lang="en-US" sz="2800" dirty="0">
                <a:ea typeface="Tahoma" panose="020B0604030504040204" pitchFamily="34" charset="0"/>
                <a:cs typeface="Tahoma" panose="020B0604030504040204" pitchFamily="34" charset="0"/>
              </a:rPr>
              <a:t>Vendor owners/managers are responsible for training all cashiers on WIC as it pertains to the following: </a:t>
            </a:r>
          </a:p>
          <a:p>
            <a:pPr lvl="1"/>
            <a:r>
              <a:rPr lang="en-US" sz="2800" dirty="0">
                <a:ea typeface="Tahoma" panose="020B0604030504040204" pitchFamily="34" charset="0"/>
                <a:cs typeface="Tahoma" panose="020B0604030504040204" pitchFamily="34" charset="0"/>
              </a:rPr>
              <a:t>WIC-approved foods</a:t>
            </a:r>
          </a:p>
          <a:p>
            <a:pPr lvl="2"/>
            <a:r>
              <a:rPr lang="en-US" sz="2800" dirty="0">
                <a:ea typeface="Tahoma" panose="020B0604030504040204" pitchFamily="34" charset="0"/>
                <a:cs typeface="Tahoma" panose="020B0604030504040204" pitchFamily="34" charset="0"/>
              </a:rPr>
              <a:t>WIC Vendor Transaction Guides</a:t>
            </a:r>
          </a:p>
          <a:p>
            <a:pPr lvl="1"/>
            <a:r>
              <a:rPr lang="en-US" sz="2800" dirty="0">
                <a:ea typeface="Tahoma" panose="020B0604030504040204" pitchFamily="34" charset="0"/>
                <a:cs typeface="Tahoma" panose="020B0604030504040204" pitchFamily="34" charset="0"/>
              </a:rPr>
              <a:t>Allowing same courtesies to WIC customers as non-WIC customers</a:t>
            </a:r>
          </a:p>
          <a:p>
            <a:pPr lvl="1"/>
            <a:r>
              <a:rPr lang="en-US" sz="2800" dirty="0">
                <a:ea typeface="Tahoma" panose="020B0604030504040204" pitchFamily="34" charset="0"/>
                <a:cs typeface="Tahoma" panose="020B0604030504040204" pitchFamily="34" charset="0"/>
              </a:rPr>
              <a:t>Processing </a:t>
            </a:r>
            <a:r>
              <a:rPr lang="en-US" sz="2800" dirty="0" err="1">
                <a:ea typeface="Tahoma" panose="020B0604030504040204" pitchFamily="34" charset="0"/>
                <a:cs typeface="Tahoma" panose="020B0604030504040204" pitchFamily="34" charset="0"/>
              </a:rPr>
              <a:t>eWIC</a:t>
            </a:r>
            <a:r>
              <a:rPr lang="en-US" sz="2800" dirty="0">
                <a:ea typeface="Tahoma" panose="020B0604030504040204" pitchFamily="34" charset="0"/>
                <a:cs typeface="Tahoma" panose="020B0604030504040204" pitchFamily="34" charset="0"/>
              </a:rPr>
              <a:t> transactions</a:t>
            </a:r>
          </a:p>
          <a:p>
            <a:pPr lvl="1"/>
            <a:endParaRPr lang="en-US" sz="2400" dirty="0">
              <a:ea typeface="Tahoma" panose="020B0604030504040204" pitchFamily="34" charset="0"/>
              <a:cs typeface="Tahoma" panose="020B0604030504040204" pitchFamily="34" charset="0"/>
            </a:endParaRPr>
          </a:p>
          <a:p>
            <a:pPr lvl="1"/>
            <a:endParaRPr lang="en-US" sz="2400" dirty="0">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3331368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ight Triangle 10">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742E089B-2BD2-4C2A-9B41-C8B361E28460}"/>
              </a:ext>
            </a:extLst>
          </p:cNvPr>
          <p:cNvSpPr>
            <a:spLocks noGrp="1"/>
          </p:cNvSpPr>
          <p:nvPr>
            <p:ph type="title"/>
          </p:nvPr>
        </p:nvSpPr>
        <p:spPr>
          <a:xfrm>
            <a:off x="1370012" y="838200"/>
            <a:ext cx="9229006" cy="3542045"/>
          </a:xfrm>
        </p:spPr>
        <p:txBody>
          <a:bodyPr vert="horz" lIns="91440" tIns="45720" rIns="91440" bIns="45720" rtlCol="0" anchor="b">
            <a:normAutofit/>
          </a:bodyPr>
          <a:lstStyle/>
          <a:p>
            <a:pPr defTabSz="914400"/>
            <a:r>
              <a:rPr lang="en-US" sz="13700" b="1" kern="1200" dirty="0">
                <a:solidFill>
                  <a:schemeClr val="tx1"/>
                </a:solidFill>
                <a:latin typeface="+mj-lt"/>
                <a:ea typeface="+mj-ea"/>
                <a:cs typeface="+mj-cs"/>
              </a:rPr>
              <a:t>Questions</a:t>
            </a:r>
          </a:p>
        </p:txBody>
      </p:sp>
    </p:spTree>
    <p:custDataLst>
      <p:tags r:id="rId1"/>
    </p:custDataLst>
    <p:extLst>
      <p:ext uri="{BB962C8B-B14F-4D97-AF65-F5344CB8AC3E}">
        <p14:creationId xmlns:p14="http://schemas.microsoft.com/office/powerpoint/2010/main" val="2706113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12779" y="381000"/>
            <a:ext cx="11563265" cy="685621"/>
          </a:xfrm>
        </p:spPr>
        <p:txBody>
          <a:bodyPr>
            <a:noAutofit/>
          </a:bodyPr>
          <a:lstStyle/>
          <a:p>
            <a:pPr algn="ctr"/>
            <a:r>
              <a:rPr lang="en-US" b="1" dirty="0">
                <a:solidFill>
                  <a:prstClr val="black">
                    <a:lumMod val="95000"/>
                    <a:lumOff val="5000"/>
                  </a:prstClr>
                </a:solidFill>
              </a:rPr>
              <a:t>Assurance of Civil Rights Compliance</a:t>
            </a:r>
            <a:endParaRPr lang="en-US" b="1" dirty="0">
              <a:solidFill>
                <a:schemeClr val="tx1"/>
              </a:solidFill>
              <a:ea typeface="Tahoma" panose="020B0604030504040204" pitchFamily="34" charset="0"/>
              <a:cs typeface="Tahoma" panose="020B0604030504040204" pitchFamily="34" charset="0"/>
            </a:endParaRPr>
          </a:p>
        </p:txBody>
      </p:sp>
      <p:sp>
        <p:nvSpPr>
          <p:cNvPr id="5" name="Content Placeholder 4">
            <a:extLst>
              <a:ext uri="{FF2B5EF4-FFF2-40B4-BE49-F238E27FC236}">
                <a16:creationId xmlns:a16="http://schemas.microsoft.com/office/drawing/2014/main" id="{01842622-587B-4F6A-8D48-30BD68A12D4F}"/>
              </a:ext>
            </a:extLst>
          </p:cNvPr>
          <p:cNvSpPr>
            <a:spLocks noGrp="1"/>
          </p:cNvSpPr>
          <p:nvPr>
            <p:ph idx="1"/>
            <p:custDataLst>
              <p:tags r:id="rId3"/>
            </p:custDataLst>
          </p:nvPr>
        </p:nvSpPr>
        <p:spPr>
          <a:xfrm>
            <a:off x="760411" y="1242275"/>
            <a:ext cx="10896599" cy="5234725"/>
          </a:xfrm>
        </p:spPr>
        <p:txBody>
          <a:bodyPr>
            <a:normAutofit fontScale="25000" lnSpcReduction="20000"/>
          </a:bodyPr>
          <a:lstStyle/>
          <a:p>
            <a:pPr marL="0" marR="0" indent="0">
              <a:lnSpc>
                <a:spcPct val="107000"/>
              </a:lnSpc>
              <a:spcBef>
                <a:spcPts val="0"/>
              </a:spcBef>
              <a:spcAft>
                <a:spcPts val="0"/>
              </a:spcAft>
              <a:buNone/>
            </a:pPr>
            <a:r>
              <a:rPr lang="en-US" sz="6400" dirty="0">
                <a:effectLst/>
                <a:ea typeface="Calibri" panose="020F0502020204030204" pitchFamily="34" charset="0"/>
                <a:cs typeface="Times New Roman" panose="02020603050405020304" pitchFamily="18" charset="0"/>
              </a:rPr>
              <a:t>The vendor hereby agrees that it will comply with Title VI of the Civil Rights Act of 1964 (42 U.S.C. 2000d </a:t>
            </a:r>
            <a:r>
              <a:rPr lang="en-US" sz="6400" i="1" dirty="0">
                <a:effectLst/>
                <a:ea typeface="Calibri" panose="020F0502020204030204" pitchFamily="34" charset="0"/>
                <a:cs typeface="Times New Roman" panose="02020603050405020304" pitchFamily="18" charset="0"/>
              </a:rPr>
              <a:t>et seq.</a:t>
            </a:r>
            <a:r>
              <a:rPr lang="en-US" sz="6400" dirty="0">
                <a:effectLst/>
                <a:ea typeface="Calibri" panose="020F0502020204030204" pitchFamily="34" charset="0"/>
                <a:cs typeface="Times New Roman" panose="02020603050405020304" pitchFamily="18" charset="0"/>
              </a:rPr>
              <a:t>); Title IX of the Education Amendments of 1972 (20 U.S.C. 1681 </a:t>
            </a:r>
            <a:r>
              <a:rPr lang="en-US" sz="6400" i="1" dirty="0">
                <a:effectLst/>
                <a:ea typeface="Calibri" panose="020F0502020204030204" pitchFamily="34" charset="0"/>
                <a:cs typeface="Times New Roman" panose="02020603050405020304" pitchFamily="18" charset="0"/>
              </a:rPr>
              <a:t>et seq</a:t>
            </a:r>
            <a:r>
              <a:rPr lang="en-US" sz="6400" dirty="0">
                <a:effectLst/>
                <a:ea typeface="Calibri" panose="020F0502020204030204" pitchFamily="34" charset="0"/>
                <a:cs typeface="Times New Roman" panose="02020603050405020304" pitchFamily="18" charset="0"/>
              </a:rPr>
              <a:t>.); Section 504 of the Rehabilitation Act of 1973 (29 U.S.C. 794); the Age Discrimination Act of 1975 (42 U.S.C. 6101 </a:t>
            </a:r>
            <a:r>
              <a:rPr lang="en-US" sz="6400" i="1" dirty="0">
                <a:effectLst/>
                <a:ea typeface="Calibri" panose="020F0502020204030204" pitchFamily="34" charset="0"/>
                <a:cs typeface="Times New Roman" panose="02020603050405020304" pitchFamily="18" charset="0"/>
              </a:rPr>
              <a:t>et seq</a:t>
            </a:r>
            <a:r>
              <a:rPr lang="en-US" sz="6400" dirty="0">
                <a:effectLst/>
                <a:ea typeface="Calibri" panose="020F0502020204030204" pitchFamily="34" charset="0"/>
                <a:cs typeface="Times New Roman" panose="02020603050405020304" pitchFamily="18" charset="0"/>
              </a:rPr>
              <a:t>.); Title II and Title III of the Americans with Disabilities Act (ADA) of 1990, as amended by the ADA Amendment Act of 2008 (42 U.S.C. 12131-12189) and as implemented by Department of Justice regulations at 28 CFR Parts 35 and 36; Executive Order 13166, "Improving Access to Services for Persons with Limited English Proficiency" (August 11, 2000); all provisions required by the implementing regulations of the U.S. Department of Agriculture (7 CFR Part 15 </a:t>
            </a:r>
            <a:r>
              <a:rPr lang="en-US" sz="6400" i="1" dirty="0">
                <a:effectLst/>
                <a:ea typeface="Calibri" panose="020F0502020204030204" pitchFamily="34" charset="0"/>
                <a:cs typeface="Times New Roman" panose="02020603050405020304" pitchFamily="18" charset="0"/>
              </a:rPr>
              <a:t>et seq</a:t>
            </a:r>
            <a:r>
              <a:rPr lang="en-US" sz="6400" dirty="0">
                <a:effectLst/>
                <a:ea typeface="Calibri" panose="020F0502020204030204" pitchFamily="34" charset="0"/>
                <a:cs typeface="Times New Roman" panose="02020603050405020304" pitchFamily="18" charset="0"/>
              </a:rPr>
              <a:t>.); and FNS directives and guidelines to the effect that no person shall, on the ground of race, color, national origin, age, sex (including gender identity and sexual orientation), or disability, be excluded from participation in, be denied the benefits of, or otherwise be subjected to discrimination under any program or activity for which the agency receives Federal financial assistance from FNS; and hereby gives assurance that it will immediately take measures necessary to effectuate this agreement.</a:t>
            </a:r>
          </a:p>
          <a:p>
            <a:pPr marL="0" marR="0" indent="0">
              <a:lnSpc>
                <a:spcPct val="107000"/>
              </a:lnSpc>
              <a:spcBef>
                <a:spcPts val="0"/>
              </a:spcBef>
              <a:spcAft>
                <a:spcPts val="0"/>
              </a:spcAft>
              <a:buNone/>
            </a:pPr>
            <a:endParaRPr lang="en-US" sz="6400" dirty="0">
              <a:effectLst/>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6400" dirty="0">
                <a:effectLst/>
                <a:ea typeface="Calibri" panose="020F0502020204030204" pitchFamily="34" charset="0"/>
                <a:cs typeface="Times New Roman" panose="02020603050405020304" pitchFamily="18" charset="0"/>
              </a:rPr>
              <a:t>This assurance is given in consideration of and for the purpose of obtaining any and all Federal financial assistance, grants, and loans of Federal funds, reimbursable expenditures, grant, or donation of Federal property and interest in property, the detail of Federal personnel, the sale and lease of, and the permission to use Federal property or interest in such property or the furnishing of services without consideration or at a nominal consideration, or at a consideration that is reduced for the purpose of assisting the recipient, or in recognition of the public interest to be served by such sale, lease, or furnishing of services to the recipient, or any improvements made with Federal financial assistance extended to the Program applicant by USDA. This includes any Federal agreement, arrangement, or other contract that has as one of its purposes the provision of cash assistance for the purchase of food, and cash assistance for purchase or rental of food service equipment or any other financial assistance extended in reliance on the representations and agreements made in this assurance.</a:t>
            </a:r>
          </a:p>
          <a:p>
            <a:pPr marL="0" marR="0" indent="0">
              <a:lnSpc>
                <a:spcPct val="107000"/>
              </a:lnSpc>
              <a:spcBef>
                <a:spcPts val="0"/>
              </a:spcBef>
              <a:spcAft>
                <a:spcPts val="0"/>
              </a:spcAft>
              <a:buNone/>
            </a:pPr>
            <a:r>
              <a:rPr lang="en-US" sz="6400" dirty="0">
                <a:effectLst/>
                <a:ea typeface="Calibri" panose="020F0502020204030204" pitchFamily="34" charset="0"/>
                <a:cs typeface="Times New Roman" panose="02020603050405020304" pitchFamily="18" charset="0"/>
              </a:rPr>
              <a:t> </a:t>
            </a:r>
          </a:p>
          <a:p>
            <a:pPr marL="0" marR="0" indent="0">
              <a:lnSpc>
                <a:spcPct val="107000"/>
              </a:lnSpc>
              <a:spcBef>
                <a:spcPts val="0"/>
              </a:spcBef>
              <a:spcAft>
                <a:spcPts val="0"/>
              </a:spcAft>
              <a:buNone/>
            </a:pPr>
            <a:r>
              <a:rPr lang="en-US" sz="6400" dirty="0">
                <a:effectLst/>
                <a:ea typeface="Calibri" panose="020F0502020204030204" pitchFamily="34" charset="0"/>
                <a:cs typeface="Times New Roman" panose="02020603050405020304" pitchFamily="18" charset="0"/>
              </a:rPr>
              <a:t>This assurance is binding on the vendor, its successors, transferees, and assignees as long as it receives assistance or retains possession of any assistance from the Department. The person or persons whose signatures appear below are authorized to sign this assurance on the behalf of the vendor.</a:t>
            </a:r>
          </a:p>
          <a:p>
            <a:pPr marL="0" marR="0" indent="0">
              <a:lnSpc>
                <a:spcPct val="107000"/>
              </a:lnSpc>
              <a:spcBef>
                <a:spcPts val="0"/>
              </a:spcBef>
              <a:spcAft>
                <a:spcPts val="0"/>
              </a:spcAft>
              <a:buNone/>
            </a:pPr>
            <a:r>
              <a:rPr lang="en-US" sz="6400" dirty="0">
                <a:effectLst/>
                <a:ea typeface="Calibri" panose="020F0502020204030204" pitchFamily="34" charset="0"/>
                <a:cs typeface="Times New Roman" panose="02020603050405020304" pitchFamily="18" charset="0"/>
              </a:rPr>
              <a:t> </a:t>
            </a:r>
          </a:p>
          <a:p>
            <a:pPr marL="45692" indent="0">
              <a:buNone/>
            </a:pPr>
            <a:endParaRPr lang="en-US" sz="6000" dirty="0">
              <a:solidFill>
                <a:schemeClr val="tx1"/>
              </a:solidFill>
            </a:endParaRPr>
          </a:p>
          <a:p>
            <a:endParaRPr lang="en-US" dirty="0"/>
          </a:p>
        </p:txBody>
      </p:sp>
    </p:spTree>
    <p:custDataLst>
      <p:tags r:id="rId1"/>
    </p:custDataLst>
    <p:extLst>
      <p:ext uri="{BB962C8B-B14F-4D97-AF65-F5344CB8AC3E}">
        <p14:creationId xmlns:p14="http://schemas.microsoft.com/office/powerpoint/2010/main" val="1800624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F6C4E-89AE-4B5E-A307-C94B599BB79B}"/>
              </a:ext>
            </a:extLst>
          </p:cNvPr>
          <p:cNvSpPr>
            <a:spLocks noGrp="1"/>
          </p:cNvSpPr>
          <p:nvPr>
            <p:ph type="title"/>
          </p:nvPr>
        </p:nvSpPr>
        <p:spPr/>
        <p:txBody>
          <a:bodyPr>
            <a:normAutofit/>
          </a:bodyPr>
          <a:lstStyle/>
          <a:p>
            <a:pPr algn="ctr"/>
            <a:r>
              <a:rPr lang="en-US" sz="2799" dirty="0">
                <a:latin typeface="Arial" panose="020B0604020202020204" pitchFamily="34" charset="0"/>
                <a:cs typeface="Arial" panose="020B0604020202020204" pitchFamily="34" charset="0"/>
              </a:rPr>
              <a:t>USDA Nondiscrimination Statement</a:t>
            </a:r>
          </a:p>
        </p:txBody>
      </p:sp>
      <p:sp>
        <p:nvSpPr>
          <p:cNvPr id="3" name="Content Placeholder 2">
            <a:extLst>
              <a:ext uri="{FF2B5EF4-FFF2-40B4-BE49-F238E27FC236}">
                <a16:creationId xmlns:a16="http://schemas.microsoft.com/office/drawing/2014/main" id="{76625025-BD44-4306-846E-CBE08B1D32D3}"/>
              </a:ext>
            </a:extLst>
          </p:cNvPr>
          <p:cNvSpPr>
            <a:spLocks noGrp="1"/>
          </p:cNvSpPr>
          <p:nvPr>
            <p:ph idx="1"/>
          </p:nvPr>
        </p:nvSpPr>
        <p:spPr>
          <a:xfrm>
            <a:off x="822745" y="1463551"/>
            <a:ext cx="10512862" cy="5028526"/>
          </a:xfrm>
        </p:spPr>
        <p:txBody>
          <a:bodyPr>
            <a:noAutofit/>
          </a:bodyPr>
          <a:lstStyle/>
          <a:p>
            <a:pPr marL="0" indent="0">
              <a:lnSpc>
                <a:spcPct val="125000"/>
              </a:lnSpc>
              <a:spcBef>
                <a:spcPts val="0"/>
              </a:spcBef>
              <a:buNone/>
            </a:pPr>
            <a:r>
              <a:rPr lang="en-US" sz="1050" dirty="0">
                <a:solidFill>
                  <a:srgbClr val="1B1B1B"/>
                </a:solidFill>
                <a:latin typeface="Arial" panose="020B0604020202020204" pitchFamily="34" charset="0"/>
                <a:cs typeface="Arial" panose="020B0604020202020204" pitchFamily="34" charset="0"/>
              </a:rPr>
              <a:t>In accordance with federal civil rights law and U.S. Department of Agriculture (USDA) civil rights regulations and policies, this institution is prohibited from discriminating on the basis of race, color, national origin, sex (including gender identity and sexual orientation), disability, age, or reprisal or retaliation for prior civil rights activity.</a:t>
            </a:r>
            <a:endParaRPr lang="en-US" sz="1050" dirty="0">
              <a:solidFill>
                <a:srgbClr val="1B1B1B"/>
              </a:solidFill>
              <a:latin typeface="Arial" panose="020B0604020202020204" pitchFamily="34" charset="0"/>
              <a:ea typeface="Times New Roman" panose="02020603050405020304" pitchFamily="18" charset="0"/>
              <a:cs typeface="Arial" panose="020B0604020202020204" pitchFamily="34" charset="0"/>
            </a:endParaRPr>
          </a:p>
          <a:p>
            <a:pPr marL="0" indent="0">
              <a:lnSpc>
                <a:spcPct val="125000"/>
              </a:lnSpc>
              <a:spcBef>
                <a:spcPts val="0"/>
              </a:spcBef>
              <a:buNone/>
            </a:pPr>
            <a:endParaRPr lang="en-US" sz="1050" dirty="0">
              <a:solidFill>
                <a:srgbClr val="1B1B1B"/>
              </a:solidFill>
              <a:latin typeface="Arial" panose="020B0604020202020204" pitchFamily="34" charset="0"/>
              <a:ea typeface="Times New Roman" panose="02020603050405020304" pitchFamily="18" charset="0"/>
              <a:cs typeface="Arial" panose="020B0604020202020204" pitchFamily="34" charset="0"/>
            </a:endParaRPr>
          </a:p>
          <a:p>
            <a:pPr marL="0" indent="0">
              <a:lnSpc>
                <a:spcPct val="125000"/>
              </a:lnSpc>
              <a:spcBef>
                <a:spcPts val="0"/>
              </a:spcBef>
              <a:buNone/>
            </a:pPr>
            <a:r>
              <a:rPr lang="en-US" sz="1050" dirty="0">
                <a:solidFill>
                  <a:srgbClr val="1B1B1B"/>
                </a:solidFill>
                <a:latin typeface="Arial" panose="020B0604020202020204" pitchFamily="34" charset="0"/>
                <a:cs typeface="Arial" panose="020B0604020202020204" pitchFamily="34" charset="0"/>
              </a:rPr>
              <a:t>Program information may be made available in languages other than English. Persons with disabilities who require alternative means of communication to obtain program information (e.g., Braille, large print, audiotape, American Sign Language), should contact the responsible state or local agency that administers the program or USDA’s TARGET Center at (202) 720-2600 (voice and TTY) or contact USDA through the Federal Relay Service at (800) 877-8339.</a:t>
            </a:r>
          </a:p>
          <a:p>
            <a:pPr marL="0" indent="0">
              <a:lnSpc>
                <a:spcPct val="125000"/>
              </a:lnSpc>
              <a:spcBef>
                <a:spcPts val="0"/>
              </a:spcBef>
              <a:buNone/>
            </a:pPr>
            <a:endParaRPr lang="en-US" sz="1050" dirty="0">
              <a:solidFill>
                <a:srgbClr val="1B1B1B"/>
              </a:solidFill>
              <a:latin typeface="Arial" panose="020B0604020202020204" pitchFamily="34" charset="0"/>
              <a:cs typeface="Arial" panose="020B0604020202020204" pitchFamily="34" charset="0"/>
            </a:endParaRPr>
          </a:p>
          <a:p>
            <a:pPr marL="0" indent="0">
              <a:lnSpc>
                <a:spcPct val="125000"/>
              </a:lnSpc>
              <a:spcBef>
                <a:spcPts val="0"/>
              </a:spcBef>
              <a:buNone/>
            </a:pPr>
            <a:r>
              <a:rPr lang="en-US" sz="1050" dirty="0">
                <a:solidFill>
                  <a:srgbClr val="1B1B1B"/>
                </a:solidFill>
                <a:latin typeface="Arial" panose="020B0604020202020204" pitchFamily="34" charset="0"/>
                <a:cs typeface="Arial" panose="020B0604020202020204" pitchFamily="34" charset="0"/>
              </a:rPr>
              <a:t>To file a program discrimination complaint, a Complainant should complete a Form AD-3027, USDA Program Discrimination Complaint Form which can be obtained online at: </a:t>
            </a:r>
            <a:r>
              <a:rPr lang="en-US" sz="1050" dirty="0">
                <a:solidFill>
                  <a:srgbClr val="2E8540"/>
                </a:solidFill>
                <a:latin typeface="Arial" panose="020B0604020202020204" pitchFamily="34" charset="0"/>
                <a:cs typeface="Arial" panose="020B0604020202020204" pitchFamily="34" charset="0"/>
                <a:hlinkClick r:id="rId4"/>
              </a:rPr>
              <a:t>https://www.usda.gov/sites/default/files/documents/USDA-OASCR%20P-Complaint-Form-0508-0002-508-11-28-17Fax2Mail.pdf</a:t>
            </a:r>
            <a:r>
              <a:rPr lang="en-US" sz="1050" dirty="0">
                <a:solidFill>
                  <a:srgbClr val="1B1B1B"/>
                </a:solidFill>
                <a:latin typeface="Arial" panose="020B0604020202020204" pitchFamily="34" charset="0"/>
                <a:cs typeface="Arial" panose="020B0604020202020204" pitchFamily="34" charset="0"/>
              </a:rPr>
              <a:t>, from any USDA office, by calling (866) 632-9992, or by writing a letter addressed to USDA. The letter must contain the complainant’s name, address, telephone number, and a written description of the alleged discriminatory action in sufficient detail to inform the Assistant Secretary for Civil Rights (ASCR) about the nature and date of an alleged civil rights violation. The completed AD-3027 form or letter must be submitted to USDA by:</a:t>
            </a:r>
          </a:p>
          <a:p>
            <a:pPr>
              <a:lnSpc>
                <a:spcPct val="125000"/>
              </a:lnSpc>
              <a:spcBef>
                <a:spcPts val="0"/>
              </a:spcBef>
              <a:buFont typeface="+mj-lt"/>
              <a:buAutoNum type="arabicPeriod"/>
            </a:pPr>
            <a:endParaRPr lang="en-US" sz="1050" dirty="0">
              <a:solidFill>
                <a:srgbClr val="1B1B1B"/>
              </a:solidFill>
              <a:latin typeface="Arial" panose="020B0604020202020204" pitchFamily="34" charset="0"/>
              <a:cs typeface="Arial" panose="020B0604020202020204" pitchFamily="34" charset="0"/>
            </a:endParaRPr>
          </a:p>
          <a:p>
            <a:pPr>
              <a:lnSpc>
                <a:spcPct val="125000"/>
              </a:lnSpc>
              <a:spcBef>
                <a:spcPts val="0"/>
              </a:spcBef>
              <a:buFont typeface="+mj-lt"/>
              <a:buAutoNum type="arabicPeriod"/>
            </a:pPr>
            <a:r>
              <a:rPr lang="en-US" sz="1050" dirty="0">
                <a:solidFill>
                  <a:srgbClr val="1B1B1B"/>
                </a:solidFill>
                <a:latin typeface="Arial" panose="020B0604020202020204" pitchFamily="34" charset="0"/>
                <a:cs typeface="Arial" panose="020B0604020202020204" pitchFamily="34" charset="0"/>
              </a:rPr>
              <a:t> </a:t>
            </a:r>
            <a:r>
              <a:rPr lang="en-US" sz="1050" b="1" dirty="0">
                <a:solidFill>
                  <a:srgbClr val="1B1B1B"/>
                </a:solidFill>
                <a:latin typeface="Arial" panose="020B0604020202020204" pitchFamily="34" charset="0"/>
                <a:cs typeface="Arial" panose="020B0604020202020204" pitchFamily="34" charset="0"/>
              </a:rPr>
              <a:t>mail:  </a:t>
            </a:r>
            <a:r>
              <a:rPr lang="en-US" sz="1050" dirty="0">
                <a:solidFill>
                  <a:srgbClr val="1B1B1B"/>
                </a:solidFill>
                <a:latin typeface="Arial" panose="020B0604020202020204" pitchFamily="34" charset="0"/>
                <a:cs typeface="Arial" panose="020B0604020202020204" pitchFamily="34" charset="0"/>
              </a:rPr>
              <a:t>U.S. Department of Agriculture</a:t>
            </a:r>
            <a:br>
              <a:rPr lang="en-US" sz="1050" dirty="0">
                <a:solidFill>
                  <a:srgbClr val="1B1B1B"/>
                </a:solidFill>
                <a:latin typeface="Arial" panose="020B0604020202020204" pitchFamily="34" charset="0"/>
                <a:cs typeface="Arial" panose="020B0604020202020204" pitchFamily="34" charset="0"/>
              </a:rPr>
            </a:br>
            <a:r>
              <a:rPr lang="en-US" sz="1050" dirty="0">
                <a:solidFill>
                  <a:srgbClr val="1B1B1B"/>
                </a:solidFill>
                <a:latin typeface="Arial" panose="020B0604020202020204" pitchFamily="34" charset="0"/>
                <a:cs typeface="Arial" panose="020B0604020202020204" pitchFamily="34" charset="0"/>
              </a:rPr>
              <a:t> Office of the Assistant Secretary for Civil Rights</a:t>
            </a:r>
            <a:br>
              <a:rPr lang="en-US" sz="1050" dirty="0">
                <a:solidFill>
                  <a:srgbClr val="1B1B1B"/>
                </a:solidFill>
                <a:latin typeface="Arial" panose="020B0604020202020204" pitchFamily="34" charset="0"/>
                <a:cs typeface="Arial" panose="020B0604020202020204" pitchFamily="34" charset="0"/>
              </a:rPr>
            </a:br>
            <a:r>
              <a:rPr lang="en-US" sz="1050" dirty="0">
                <a:solidFill>
                  <a:srgbClr val="1B1B1B"/>
                </a:solidFill>
                <a:latin typeface="Arial" panose="020B0604020202020204" pitchFamily="34" charset="0"/>
                <a:cs typeface="Arial" panose="020B0604020202020204" pitchFamily="34" charset="0"/>
              </a:rPr>
              <a:t> 1400 Independence Avenue, SW</a:t>
            </a:r>
            <a:br>
              <a:rPr lang="en-US" sz="1050" dirty="0">
                <a:solidFill>
                  <a:srgbClr val="1B1B1B"/>
                </a:solidFill>
                <a:latin typeface="Arial" panose="020B0604020202020204" pitchFamily="34" charset="0"/>
                <a:cs typeface="Arial" panose="020B0604020202020204" pitchFamily="34" charset="0"/>
              </a:rPr>
            </a:br>
            <a:r>
              <a:rPr lang="en-US" sz="1050" dirty="0">
                <a:solidFill>
                  <a:srgbClr val="1B1B1B"/>
                </a:solidFill>
                <a:latin typeface="Arial" panose="020B0604020202020204" pitchFamily="34" charset="0"/>
                <a:cs typeface="Arial" panose="020B0604020202020204" pitchFamily="34" charset="0"/>
              </a:rPr>
              <a:t> Washington, D.C. 20250-9410</a:t>
            </a:r>
            <a:r>
              <a:rPr lang="en-US" sz="1050">
                <a:solidFill>
                  <a:srgbClr val="1B1B1B"/>
                </a:solidFill>
                <a:latin typeface="Arial" panose="020B0604020202020204" pitchFamily="34" charset="0"/>
                <a:cs typeface="Arial" panose="020B0604020202020204" pitchFamily="34" charset="0"/>
              </a:rPr>
              <a:t>; </a:t>
            </a:r>
            <a:endParaRPr lang="en-US" sz="1050" dirty="0">
              <a:solidFill>
                <a:srgbClr val="1B1B1B"/>
              </a:solidFill>
              <a:latin typeface="Arial" panose="020B0604020202020204" pitchFamily="34" charset="0"/>
              <a:cs typeface="Arial" panose="020B0604020202020204" pitchFamily="34" charset="0"/>
            </a:endParaRPr>
          </a:p>
          <a:p>
            <a:pPr>
              <a:lnSpc>
                <a:spcPct val="125000"/>
              </a:lnSpc>
              <a:spcBef>
                <a:spcPts val="0"/>
              </a:spcBef>
              <a:buFont typeface="+mj-lt"/>
              <a:buAutoNum type="arabicPeriod"/>
            </a:pPr>
            <a:endParaRPr lang="en-US" sz="1050" dirty="0">
              <a:solidFill>
                <a:srgbClr val="1B1B1B"/>
              </a:solidFill>
              <a:latin typeface="Arial" panose="020B0604020202020204" pitchFamily="34" charset="0"/>
              <a:cs typeface="Arial" panose="020B0604020202020204" pitchFamily="34" charset="0"/>
            </a:endParaRPr>
          </a:p>
          <a:p>
            <a:pPr>
              <a:lnSpc>
                <a:spcPct val="125000"/>
              </a:lnSpc>
              <a:spcBef>
                <a:spcPts val="0"/>
              </a:spcBef>
              <a:buFont typeface="+mj-lt"/>
              <a:buAutoNum type="arabicPeriod"/>
            </a:pPr>
            <a:r>
              <a:rPr lang="en-US" sz="1050" dirty="0">
                <a:solidFill>
                  <a:srgbClr val="1B1B1B"/>
                </a:solidFill>
                <a:latin typeface="Arial" panose="020B0604020202020204" pitchFamily="34" charset="0"/>
                <a:cs typeface="Arial" panose="020B0604020202020204" pitchFamily="34" charset="0"/>
              </a:rPr>
              <a:t> </a:t>
            </a:r>
            <a:r>
              <a:rPr lang="en-US" sz="1050" b="1" dirty="0">
                <a:solidFill>
                  <a:srgbClr val="1B1B1B"/>
                </a:solidFill>
                <a:latin typeface="Arial" panose="020B0604020202020204" pitchFamily="34" charset="0"/>
                <a:cs typeface="Arial" panose="020B0604020202020204" pitchFamily="34" charset="0"/>
              </a:rPr>
              <a:t>fax:  </a:t>
            </a:r>
            <a:r>
              <a:rPr lang="en-US" sz="1050" dirty="0">
                <a:solidFill>
                  <a:srgbClr val="1B1B1B"/>
                </a:solidFill>
                <a:latin typeface="Arial" panose="020B0604020202020204" pitchFamily="34" charset="0"/>
                <a:cs typeface="Arial" panose="020B0604020202020204" pitchFamily="34" charset="0"/>
              </a:rPr>
              <a:t>(833) 256-1665 or (202) 690-7442; or</a:t>
            </a:r>
          </a:p>
          <a:p>
            <a:pPr>
              <a:lnSpc>
                <a:spcPct val="125000"/>
              </a:lnSpc>
              <a:spcBef>
                <a:spcPts val="0"/>
              </a:spcBef>
              <a:buFont typeface="+mj-lt"/>
              <a:buAutoNum type="arabicPeriod"/>
            </a:pPr>
            <a:endParaRPr lang="en-US" sz="1050" dirty="0">
              <a:solidFill>
                <a:srgbClr val="1B1B1B"/>
              </a:solidFill>
              <a:latin typeface="Arial" panose="020B0604020202020204" pitchFamily="34" charset="0"/>
              <a:cs typeface="Arial" panose="020B0604020202020204" pitchFamily="34" charset="0"/>
            </a:endParaRPr>
          </a:p>
          <a:p>
            <a:pPr>
              <a:lnSpc>
                <a:spcPct val="125000"/>
              </a:lnSpc>
              <a:spcBef>
                <a:spcPts val="0"/>
              </a:spcBef>
              <a:buFont typeface="+mj-lt"/>
              <a:buAutoNum type="arabicPeriod"/>
            </a:pPr>
            <a:r>
              <a:rPr lang="en-US" sz="1050" dirty="0">
                <a:solidFill>
                  <a:srgbClr val="1B1B1B"/>
                </a:solidFill>
                <a:latin typeface="Arial" panose="020B0604020202020204" pitchFamily="34" charset="0"/>
                <a:cs typeface="Arial" panose="020B0604020202020204" pitchFamily="34" charset="0"/>
              </a:rPr>
              <a:t> </a:t>
            </a:r>
            <a:r>
              <a:rPr lang="en-US" sz="1050" b="1" dirty="0">
                <a:solidFill>
                  <a:srgbClr val="1B1B1B"/>
                </a:solidFill>
                <a:latin typeface="Arial" panose="020B0604020202020204" pitchFamily="34" charset="0"/>
                <a:cs typeface="Arial" panose="020B0604020202020204" pitchFamily="34" charset="0"/>
              </a:rPr>
              <a:t>email:  </a:t>
            </a:r>
            <a:r>
              <a:rPr lang="en-US" sz="1050" dirty="0">
                <a:solidFill>
                  <a:srgbClr val="2E8540"/>
                </a:solidFill>
                <a:latin typeface="Arial" panose="020B0604020202020204" pitchFamily="34" charset="0"/>
                <a:cs typeface="Arial" panose="020B0604020202020204" pitchFamily="34" charset="0"/>
                <a:hlinkClick r:id="rId5"/>
              </a:rPr>
              <a:t>program.intake@usda.gov</a:t>
            </a:r>
            <a:endParaRPr lang="en-US" sz="1050" dirty="0">
              <a:solidFill>
                <a:srgbClr val="2E8540"/>
              </a:solidFill>
              <a:latin typeface="Arial" panose="020B0604020202020204" pitchFamily="34" charset="0"/>
              <a:cs typeface="Arial" panose="020B0604020202020204" pitchFamily="34" charset="0"/>
            </a:endParaRPr>
          </a:p>
          <a:p>
            <a:pPr>
              <a:lnSpc>
                <a:spcPct val="125000"/>
              </a:lnSpc>
              <a:spcBef>
                <a:spcPts val="0"/>
              </a:spcBef>
              <a:buFont typeface="+mj-lt"/>
              <a:buAutoNum type="arabicPeriod"/>
            </a:pPr>
            <a:endParaRPr lang="en-US" sz="1050" dirty="0">
              <a:solidFill>
                <a:srgbClr val="2E8540"/>
              </a:solidFill>
              <a:latin typeface="Arial" panose="020B0604020202020204" pitchFamily="34" charset="0"/>
              <a:cs typeface="Arial" panose="020B0604020202020204" pitchFamily="34" charset="0"/>
            </a:endParaRPr>
          </a:p>
          <a:p>
            <a:pPr marL="0" indent="0">
              <a:lnSpc>
                <a:spcPct val="125000"/>
              </a:lnSpc>
              <a:spcBef>
                <a:spcPts val="0"/>
              </a:spcBef>
              <a:buNone/>
            </a:pPr>
            <a:r>
              <a:rPr lang="en-US" sz="1050" dirty="0">
                <a:solidFill>
                  <a:srgbClr val="1B1B1B"/>
                </a:solidFill>
                <a:latin typeface="Arial" panose="020B0604020202020204" pitchFamily="34" charset="0"/>
                <a:cs typeface="Arial" panose="020B0604020202020204" pitchFamily="34" charset="0"/>
              </a:rPr>
              <a:t>This institution is an equal opportunity provider.</a:t>
            </a:r>
          </a:p>
        </p:txBody>
      </p:sp>
    </p:spTree>
    <p:custDataLst>
      <p:tags r:id="rId1"/>
    </p:custDataLst>
    <p:extLst>
      <p:ext uri="{BB962C8B-B14F-4D97-AF65-F5344CB8AC3E}">
        <p14:creationId xmlns:p14="http://schemas.microsoft.com/office/powerpoint/2010/main" val="2946171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custDataLst>
              <p:tags r:id="rId2"/>
            </p:custDataLst>
          </p:nvPr>
        </p:nvSpPr>
        <p:spPr>
          <a:xfrm>
            <a:off x="1637873" y="1371600"/>
            <a:ext cx="8913078" cy="3777622"/>
          </a:xfrm>
        </p:spPr>
        <p:txBody>
          <a:bodyPr>
            <a:normAutofit/>
          </a:bodyPr>
          <a:lstStyle/>
          <a:p>
            <a:pPr marL="0" indent="0" algn="ctr">
              <a:buNone/>
            </a:pPr>
            <a:endParaRPr lang="en-US" sz="6600" dirty="0">
              <a:effectLst>
                <a:outerShdw blurRad="38100" dist="38100" dir="2700000" algn="tl">
                  <a:srgbClr val="000000">
                    <a:alpha val="43137"/>
                  </a:srgbClr>
                </a:outerShdw>
              </a:effectLst>
              <a:ea typeface="Tahoma" pitchFamily="34" charset="0"/>
              <a:cs typeface="Tahoma" pitchFamily="34" charset="0"/>
            </a:endParaRPr>
          </a:p>
          <a:p>
            <a:pPr marL="0" indent="0" algn="ctr">
              <a:buNone/>
            </a:pPr>
            <a:r>
              <a:rPr lang="en-US" sz="9600" b="1" dirty="0">
                <a:ea typeface="Tahoma" pitchFamily="34" charset="0"/>
                <a:cs typeface="Tahoma" pitchFamily="34" charset="0"/>
              </a:rPr>
              <a:t>Thank you!</a:t>
            </a:r>
          </a:p>
        </p:txBody>
      </p:sp>
    </p:spTree>
    <p:custDataLst>
      <p:tags r:id="rId1"/>
    </p:custDataLst>
    <p:extLst>
      <p:ext uri="{BB962C8B-B14F-4D97-AF65-F5344CB8AC3E}">
        <p14:creationId xmlns:p14="http://schemas.microsoft.com/office/powerpoint/2010/main" val="4129889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2E22D44-37D0-4235-A475-DB6089FBEF60}"/>
              </a:ext>
            </a:extLst>
          </p:cNvPr>
          <p:cNvSpPr>
            <a:spLocks noGrp="1"/>
          </p:cNvSpPr>
          <p:nvPr>
            <p:ph type="title"/>
            <p:custDataLst>
              <p:tags r:id="rId2"/>
            </p:custDataLst>
          </p:nvPr>
        </p:nvSpPr>
        <p:spPr>
          <a:xfrm>
            <a:off x="1284905" y="1050595"/>
            <a:ext cx="8072712" cy="1618489"/>
          </a:xfrm>
        </p:spPr>
        <p:txBody>
          <a:bodyPr anchor="ctr">
            <a:normAutofit fontScale="90000"/>
          </a:bodyPr>
          <a:lstStyle/>
          <a:p>
            <a:br>
              <a:rPr lang="en-US" sz="3400" dirty="0"/>
            </a:br>
            <a:r>
              <a:rPr lang="en-US" sz="6600" b="1" dirty="0"/>
              <a:t>Geography</a:t>
            </a:r>
            <a:br>
              <a:rPr lang="en-US" sz="3400" dirty="0"/>
            </a:br>
            <a:endParaRPr lang="en-US" sz="3400" dirty="0"/>
          </a:p>
        </p:txBody>
      </p:sp>
      <p:sp>
        <p:nvSpPr>
          <p:cNvPr id="2" name="Content Placeholder 1">
            <a:extLst>
              <a:ext uri="{FF2B5EF4-FFF2-40B4-BE49-F238E27FC236}">
                <a16:creationId xmlns:a16="http://schemas.microsoft.com/office/drawing/2014/main" id="{DC204875-59B8-4A49-87C9-3580FF36BE26}"/>
              </a:ext>
            </a:extLst>
          </p:cNvPr>
          <p:cNvSpPr>
            <a:spLocks noGrp="1"/>
          </p:cNvSpPr>
          <p:nvPr>
            <p:ph idx="1"/>
            <p:custDataLst>
              <p:tags r:id="rId3"/>
            </p:custDataLst>
          </p:nvPr>
        </p:nvSpPr>
        <p:spPr>
          <a:xfrm>
            <a:off x="1284905" y="2988786"/>
            <a:ext cx="9533908" cy="3064205"/>
          </a:xfrm>
        </p:spPr>
        <p:txBody>
          <a:bodyPr anchor="t">
            <a:normAutofit/>
          </a:bodyPr>
          <a:lstStyle/>
          <a:p>
            <a:pPr marL="684179" marR="1188363" indent="-571500"/>
            <a:r>
              <a:rPr lang="en-US" sz="2400" dirty="0"/>
              <a:t>Geography determined by using Rural Urban Commuting Area (RUCA) file and documentation from USDA Economic Research Service (ERS)</a:t>
            </a:r>
          </a:p>
          <a:p>
            <a:pPr marL="1485626" marR="1188363" lvl="1" indent="-571500">
              <a:spcBef>
                <a:spcPts val="1200"/>
              </a:spcBef>
              <a:spcAft>
                <a:spcPts val="0"/>
              </a:spcAft>
            </a:pPr>
            <a:r>
              <a:rPr lang="en-US" sz="2400" dirty="0"/>
              <a:t>Classifies census tracts using measures of population density, urbanization, and daily commuting; and </a:t>
            </a:r>
          </a:p>
          <a:p>
            <a:pPr marL="1485626" marR="1188363" lvl="1" indent="-571500">
              <a:spcAft>
                <a:spcPts val="0"/>
              </a:spcAft>
            </a:pPr>
            <a:r>
              <a:rPr lang="en-US" sz="2400" spc="15" dirty="0"/>
              <a:t>Identifies urban, large rural, small rural, and isolated areas. </a:t>
            </a:r>
          </a:p>
        </p:txBody>
      </p:sp>
    </p:spTree>
    <p:custDataLst>
      <p:tags r:id="rId1"/>
    </p:custDataLst>
    <p:extLst>
      <p:ext uri="{BB962C8B-B14F-4D97-AF65-F5344CB8AC3E}">
        <p14:creationId xmlns:p14="http://schemas.microsoft.com/office/powerpoint/2010/main" val="25108226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1284905" y="761919"/>
            <a:ext cx="8072712" cy="1618489"/>
          </a:xfrm>
        </p:spPr>
        <p:txBody>
          <a:bodyPr anchor="ctr">
            <a:normAutofit/>
          </a:bodyPr>
          <a:lstStyle/>
          <a:p>
            <a:r>
              <a:rPr lang="en-US" sz="5500" b="1" dirty="0"/>
              <a:t>Not-to-Exceed (NTE) Prices</a:t>
            </a:r>
          </a:p>
        </p:txBody>
      </p:sp>
      <p:sp>
        <p:nvSpPr>
          <p:cNvPr id="25603" name="Rectangle 3"/>
          <p:cNvSpPr>
            <a:spLocks noGrp="1" noChangeArrowheads="1"/>
          </p:cNvSpPr>
          <p:nvPr>
            <p:ph idx="1"/>
            <p:custDataLst>
              <p:tags r:id="rId3"/>
            </p:custDataLst>
          </p:nvPr>
        </p:nvSpPr>
        <p:spPr>
          <a:xfrm>
            <a:off x="1284905" y="2436716"/>
            <a:ext cx="9533907" cy="3411757"/>
          </a:xfrm>
        </p:spPr>
        <p:txBody>
          <a:bodyPr anchor="t">
            <a:normAutofit fontScale="85000" lnSpcReduction="20000"/>
          </a:bodyPr>
          <a:lstStyle/>
          <a:p>
            <a:pPr>
              <a:spcBef>
                <a:spcPct val="50000"/>
              </a:spcBef>
              <a:spcAft>
                <a:spcPts val="1200"/>
              </a:spcAft>
            </a:pPr>
            <a:r>
              <a:rPr lang="en-US" sz="2800" dirty="0"/>
              <a:t>NTEs are set at 2 standard deviations above the average price for supplemental foods within a vendor peer group. NTEs are not set for exempt infant formula, WIC-eligible </a:t>
            </a:r>
            <a:r>
              <a:rPr lang="en-US" sz="2800" dirty="0" err="1"/>
              <a:t>nutritionals</a:t>
            </a:r>
            <a:r>
              <a:rPr lang="en-US" sz="2800" dirty="0"/>
              <a:t> or fruits and vegetables purchased with cash-value Benefits (CVBs)</a:t>
            </a:r>
          </a:p>
          <a:p>
            <a:pPr lvl="2">
              <a:buFont typeface="Wingdings" panose="05000000000000000000" pitchFamily="2" charset="2"/>
              <a:buChar char="ü"/>
            </a:pPr>
            <a:r>
              <a:rPr lang="en-US" sz="2800" dirty="0"/>
              <a:t>Calculated for each WIC supplemental food </a:t>
            </a:r>
          </a:p>
          <a:p>
            <a:pPr lvl="2">
              <a:buFont typeface="Wingdings" panose="05000000000000000000" pitchFamily="2" charset="2"/>
              <a:buChar char="ü"/>
            </a:pPr>
            <a:r>
              <a:rPr lang="en-US" sz="2800" dirty="0"/>
              <a:t>Based on redemption of all vendors in the peer group</a:t>
            </a:r>
          </a:p>
          <a:p>
            <a:pPr lvl="2">
              <a:buFont typeface="Wingdings" panose="05000000000000000000" pitchFamily="2" charset="2"/>
              <a:buChar char="ü"/>
            </a:pPr>
            <a:r>
              <a:rPr lang="en-US" sz="2800" dirty="0"/>
              <a:t>Obtained from the </a:t>
            </a:r>
            <a:r>
              <a:rPr lang="en-US" sz="2800" dirty="0" err="1"/>
              <a:t>eWIC</a:t>
            </a:r>
            <a:r>
              <a:rPr lang="en-US" sz="2800" dirty="0"/>
              <a:t> system</a:t>
            </a:r>
          </a:p>
          <a:p>
            <a:pPr lvl="2">
              <a:buFont typeface="Wingdings" panose="05000000000000000000" pitchFamily="2" charset="2"/>
              <a:buChar char="ü"/>
            </a:pPr>
            <a:r>
              <a:rPr lang="en-US" sz="2800" dirty="0"/>
              <a:t>Different NTEs for different sizes of the same food even if it is the same brand</a:t>
            </a:r>
          </a:p>
          <a:p>
            <a:pPr>
              <a:spcBef>
                <a:spcPct val="50000"/>
              </a:spcBef>
              <a:spcAft>
                <a:spcPts val="1200"/>
              </a:spcAft>
            </a:pPr>
            <a:r>
              <a:rPr lang="en-US" sz="2800" dirty="0"/>
              <a:t>Foods and Contract Formula</a:t>
            </a:r>
          </a:p>
          <a:p>
            <a:pPr marL="0" indent="0">
              <a:spcBef>
                <a:spcPct val="50000"/>
              </a:spcBef>
              <a:spcAft>
                <a:spcPts val="1200"/>
              </a:spcAft>
              <a:buNone/>
            </a:pPr>
            <a:endParaRPr lang="en-US" sz="1500" dirty="0"/>
          </a:p>
        </p:txBody>
      </p:sp>
    </p:spTree>
    <p:custDataLst>
      <p:tags r:id="rId1"/>
    </p:custDataLst>
    <p:extLst>
      <p:ext uri="{BB962C8B-B14F-4D97-AF65-F5344CB8AC3E}">
        <p14:creationId xmlns:p14="http://schemas.microsoft.com/office/powerpoint/2010/main" val="1543158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6" name="Rectangle 75">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098" name="Rectangle 2"/>
          <p:cNvSpPr>
            <a:spLocks noGrp="1" noChangeArrowheads="1"/>
          </p:cNvSpPr>
          <p:nvPr>
            <p:ph type="title"/>
            <p:custDataLst>
              <p:tags r:id="rId2"/>
            </p:custDataLst>
          </p:nvPr>
        </p:nvSpPr>
        <p:spPr>
          <a:xfrm>
            <a:off x="479269" y="1070800"/>
            <a:ext cx="3938662" cy="5583126"/>
          </a:xfrm>
        </p:spPr>
        <p:txBody>
          <a:bodyPr>
            <a:normAutofit/>
          </a:bodyPr>
          <a:lstStyle/>
          <a:p>
            <a:pPr algn="r" eaLnBrk="1" hangingPunct="1"/>
            <a:r>
              <a:rPr lang="en-US" sz="6100" b="1">
                <a:ea typeface="Tahoma" pitchFamily="34" charset="0"/>
                <a:cs typeface="Tahoma" pitchFamily="34" charset="0"/>
              </a:rPr>
              <a:t>Orientation to NC WIC Program</a:t>
            </a:r>
          </a:p>
        </p:txBody>
      </p:sp>
      <p:cxnSp>
        <p:nvCxnSpPr>
          <p:cNvPr id="78" name="Straight Connector 77">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6821"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4103" name="Rectangle 3">
            <a:extLst>
              <a:ext uri="{FF2B5EF4-FFF2-40B4-BE49-F238E27FC236}">
                <a16:creationId xmlns:a16="http://schemas.microsoft.com/office/drawing/2014/main" id="{71619BBB-5FF2-46DE-8E13-09E81BA7FCDE}"/>
              </a:ext>
            </a:extLst>
          </p:cNvPr>
          <p:cNvGraphicFramePr>
            <a:graphicFrameLocks noGrp="1"/>
          </p:cNvGraphicFramePr>
          <p:nvPr>
            <p:ph idx="1"/>
            <p:custDataLst>
              <p:tags r:id="rId3"/>
            </p:custDataLst>
            <p:extLst>
              <p:ext uri="{D42A27DB-BD31-4B8C-83A1-F6EECF244321}">
                <p14:modId xmlns:p14="http://schemas.microsoft.com/office/powerpoint/2010/main" val="2172865914"/>
              </p:ext>
            </p:extLst>
          </p:nvPr>
        </p:nvGraphicFramePr>
        <p:xfrm>
          <a:off x="5181558" y="642639"/>
          <a:ext cx="6243639" cy="558934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ustDataLst>
      <p:tags r:id="rId1"/>
    </p:custDataLst>
    <p:extLst>
      <p:ext uri="{BB962C8B-B14F-4D97-AF65-F5344CB8AC3E}">
        <p14:creationId xmlns:p14="http://schemas.microsoft.com/office/powerpoint/2010/main" val="1377251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ight Triangle 74">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2" name="Rectangle 4"/>
          <p:cNvSpPr>
            <a:spLocks noGrp="1" noChangeArrowheads="1"/>
          </p:cNvSpPr>
          <p:nvPr>
            <p:ph type="title"/>
            <p:custDataLst>
              <p:tags r:id="rId2"/>
            </p:custDataLst>
          </p:nvPr>
        </p:nvSpPr>
        <p:spPr>
          <a:xfrm>
            <a:off x="1284905" y="1050595"/>
            <a:ext cx="8072712" cy="1618489"/>
          </a:xfrm>
        </p:spPr>
        <p:txBody>
          <a:bodyPr vert="horz" lIns="91440" tIns="45720" rIns="91440" bIns="45720" rtlCol="0" anchor="ctr">
            <a:normAutofit/>
          </a:bodyPr>
          <a:lstStyle/>
          <a:p>
            <a:pPr defTabSz="914400">
              <a:defRPr/>
            </a:pPr>
            <a:r>
              <a:rPr lang="en-US" sz="5500" b="1" kern="1200" dirty="0">
                <a:solidFill>
                  <a:schemeClr val="tx1"/>
                </a:solidFill>
                <a:latin typeface="+mj-lt"/>
                <a:ea typeface="+mj-ea"/>
                <a:cs typeface="+mj-cs"/>
              </a:rPr>
              <a:t>NTEs vs. Current Shelf Price</a:t>
            </a:r>
          </a:p>
        </p:txBody>
      </p:sp>
      <p:sp>
        <p:nvSpPr>
          <p:cNvPr id="26627" name="Rectangle 5"/>
          <p:cNvSpPr>
            <a:spLocks noGrp="1" noChangeArrowheads="1"/>
          </p:cNvSpPr>
          <p:nvPr>
            <p:ph sz="half" idx="1"/>
            <p:custDataLst>
              <p:tags r:id="rId3"/>
            </p:custDataLst>
          </p:nvPr>
        </p:nvSpPr>
        <p:spPr>
          <a:xfrm>
            <a:off x="1284905" y="2771923"/>
            <a:ext cx="9686307" cy="3035482"/>
          </a:xfrm>
        </p:spPr>
        <p:txBody>
          <a:bodyPr vert="horz" lIns="91440" tIns="45720" rIns="91440" bIns="45720" rtlCol="0" anchor="t">
            <a:normAutofit lnSpcReduction="10000"/>
          </a:bodyPr>
          <a:lstStyle/>
          <a:p>
            <a:pPr indent="-228600" defTabSz="914400">
              <a:spcBef>
                <a:spcPct val="50000"/>
              </a:spcBef>
              <a:spcAft>
                <a:spcPts val="1200"/>
              </a:spcAft>
            </a:pPr>
            <a:r>
              <a:rPr lang="en-US" sz="2400" dirty="0"/>
              <a:t>Vendors </a:t>
            </a:r>
            <a:r>
              <a:rPr lang="en-US" sz="2400" b="1" dirty="0"/>
              <a:t>must </a:t>
            </a:r>
            <a:r>
              <a:rPr lang="en-US" sz="2400" dirty="0"/>
              <a:t>charge current shelf price</a:t>
            </a:r>
          </a:p>
          <a:p>
            <a:pPr indent="-228600" defTabSz="914400">
              <a:spcBef>
                <a:spcPct val="50000"/>
              </a:spcBef>
              <a:spcAft>
                <a:spcPts val="1200"/>
              </a:spcAft>
            </a:pPr>
            <a:r>
              <a:rPr lang="en-US" sz="2400" dirty="0"/>
              <a:t>Vendors </a:t>
            </a:r>
            <a:r>
              <a:rPr lang="en-US" sz="2400" b="1" dirty="0"/>
              <a:t>DO NOT</a:t>
            </a:r>
            <a:r>
              <a:rPr lang="en-US" sz="2400" dirty="0"/>
              <a:t> have to charge the NTE</a:t>
            </a:r>
          </a:p>
          <a:p>
            <a:pPr indent="-228600" defTabSz="914400">
              <a:spcBef>
                <a:spcPct val="50000"/>
              </a:spcBef>
              <a:spcAft>
                <a:spcPts val="1200"/>
              </a:spcAft>
            </a:pPr>
            <a:r>
              <a:rPr lang="en-US" sz="2400" dirty="0"/>
              <a:t>Charges for WIC transactions must be less than or equal to charges to regular customers</a:t>
            </a:r>
          </a:p>
          <a:p>
            <a:pPr indent="-228600" defTabSz="914400">
              <a:spcBef>
                <a:spcPct val="50000"/>
              </a:spcBef>
              <a:spcAft>
                <a:spcPts val="1200"/>
              </a:spcAft>
            </a:pPr>
            <a:r>
              <a:rPr lang="en-US" sz="2400" dirty="0"/>
              <a:t>Vendors </a:t>
            </a:r>
            <a:r>
              <a:rPr lang="en-US" sz="2400" b="1" dirty="0"/>
              <a:t>cannot</a:t>
            </a:r>
            <a:r>
              <a:rPr lang="en-US" sz="2400" dirty="0"/>
              <a:t> set their prices at the NTE and charge other customers less. This is a federal violation for which a vendor can be disqualified</a:t>
            </a:r>
          </a:p>
        </p:txBody>
      </p:sp>
    </p:spTree>
    <p:custDataLst>
      <p:tags r:id="rId1"/>
    </p:custDataLst>
    <p:extLst>
      <p:ext uri="{BB962C8B-B14F-4D97-AF65-F5344CB8AC3E}">
        <p14:creationId xmlns:p14="http://schemas.microsoft.com/office/powerpoint/2010/main" val="2438391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54" name="Rectangle 2"/>
          <p:cNvSpPr>
            <a:spLocks noGrp="1" noChangeArrowheads="1"/>
          </p:cNvSpPr>
          <p:nvPr>
            <p:ph type="title"/>
            <p:custDataLst>
              <p:tags r:id="rId2"/>
            </p:custDataLst>
          </p:nvPr>
        </p:nvSpPr>
        <p:spPr>
          <a:xfrm>
            <a:off x="771959" y="1188637"/>
            <a:ext cx="3722249" cy="4480726"/>
          </a:xfrm>
        </p:spPr>
        <p:txBody>
          <a:bodyPr>
            <a:normAutofit/>
          </a:bodyPr>
          <a:lstStyle/>
          <a:p>
            <a:pPr algn="r"/>
            <a:r>
              <a:rPr lang="en-US" sz="5500" b="1" dirty="0">
                <a:ea typeface="Tahoma" pitchFamily="34" charset="0"/>
                <a:cs typeface="Tahoma" pitchFamily="34" charset="0"/>
              </a:rPr>
              <a:t>Minimum Redemption</a:t>
            </a:r>
          </a:p>
        </p:txBody>
      </p:sp>
      <p:cxnSp>
        <p:nvCxnSpPr>
          <p:cNvPr id="78" name="Straight Connector 77">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083"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3555" name="Rectangle 3"/>
          <p:cNvSpPr>
            <a:spLocks noGrp="1" noChangeArrowheads="1"/>
          </p:cNvSpPr>
          <p:nvPr>
            <p:ph idx="1"/>
            <p:custDataLst>
              <p:tags r:id="rId3"/>
            </p:custDataLst>
          </p:nvPr>
        </p:nvSpPr>
        <p:spPr>
          <a:xfrm>
            <a:off x="5265029" y="1548335"/>
            <a:ext cx="5717321" cy="3761330"/>
          </a:xfrm>
        </p:spPr>
        <p:txBody>
          <a:bodyPr anchor="ctr">
            <a:normAutofit/>
          </a:bodyPr>
          <a:lstStyle/>
          <a:p>
            <a:pPr eaLnBrk="1" hangingPunct="1"/>
            <a:endParaRPr lang="en-US" sz="2400" dirty="0">
              <a:ea typeface="Tahoma" pitchFamily="34" charset="0"/>
              <a:cs typeface="Tahoma" pitchFamily="34" charset="0"/>
            </a:endParaRPr>
          </a:p>
          <a:p>
            <a:pPr eaLnBrk="1" hangingPunct="1"/>
            <a:r>
              <a:rPr lang="en-US" sz="2800" dirty="0">
                <a:ea typeface="Tahoma" pitchFamily="34" charset="0"/>
                <a:cs typeface="Tahoma" pitchFamily="34" charset="0"/>
              </a:rPr>
              <a:t>Vendor must redeem at least $2,000 annually in WIC supplemental food sales</a:t>
            </a:r>
          </a:p>
          <a:p>
            <a:pPr lvl="1" eaLnBrk="1" hangingPunct="1"/>
            <a:r>
              <a:rPr lang="en-US" sz="2800" dirty="0">
                <a:ea typeface="Tahoma" pitchFamily="34" charset="0"/>
                <a:cs typeface="Tahoma" pitchFamily="34" charset="0"/>
              </a:rPr>
              <a:t>If not, the Vendor Agreement will be terminated</a:t>
            </a:r>
          </a:p>
          <a:p>
            <a:pPr lvl="1" eaLnBrk="1" hangingPunct="1"/>
            <a:r>
              <a:rPr lang="en-US" sz="2800" dirty="0">
                <a:ea typeface="Tahoma" pitchFamily="34" charset="0"/>
                <a:cs typeface="Tahoma" pitchFamily="34" charset="0"/>
              </a:rPr>
              <a:t>The store must wait 180 days to reapply</a:t>
            </a:r>
          </a:p>
        </p:txBody>
      </p:sp>
    </p:spTree>
    <p:custDataLst>
      <p:tags r:id="rId1"/>
    </p:custDataLst>
    <p:extLst>
      <p:ext uri="{BB962C8B-B14F-4D97-AF65-F5344CB8AC3E}">
        <p14:creationId xmlns:p14="http://schemas.microsoft.com/office/powerpoint/2010/main" val="3713986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custDataLst>
              <p:tags r:id="rId2"/>
            </p:custDataLst>
          </p:nvPr>
        </p:nvSpPr>
        <p:spPr>
          <a:xfrm>
            <a:off x="330981" y="383521"/>
            <a:ext cx="9872948" cy="837982"/>
          </a:xfrm>
        </p:spPr>
        <p:txBody>
          <a:bodyPr anchor="b">
            <a:noAutofit/>
          </a:bodyPr>
          <a:lstStyle/>
          <a:p>
            <a:pPr eaLnBrk="1" hangingPunct="1"/>
            <a:r>
              <a:rPr lang="en-US" sz="5500" b="1" dirty="0">
                <a:solidFill>
                  <a:schemeClr val="tx1"/>
                </a:solidFill>
                <a:ea typeface="Tahoma" pitchFamily="34" charset="0"/>
                <a:cs typeface="Tahoma" pitchFamily="34" charset="0"/>
              </a:rPr>
              <a:t>Contract Infant Formulas</a:t>
            </a:r>
          </a:p>
        </p:txBody>
      </p:sp>
      <p:sp>
        <p:nvSpPr>
          <p:cNvPr id="24579" name="Rectangle 3"/>
          <p:cNvSpPr>
            <a:spLocks noGrp="1" noChangeArrowheads="1"/>
          </p:cNvSpPr>
          <p:nvPr>
            <p:ph sz="half" idx="1"/>
            <p:custDataLst>
              <p:tags r:id="rId3"/>
            </p:custDataLst>
          </p:nvPr>
        </p:nvSpPr>
        <p:spPr>
          <a:xfrm>
            <a:off x="330981" y="1555292"/>
            <a:ext cx="6220631" cy="5530608"/>
          </a:xfrm>
        </p:spPr>
        <p:txBody>
          <a:bodyPr>
            <a:noAutofit/>
          </a:bodyPr>
          <a:lstStyle/>
          <a:p>
            <a:pPr marL="0" indent="0">
              <a:lnSpc>
                <a:spcPct val="120000"/>
              </a:lnSpc>
              <a:buNone/>
            </a:pPr>
            <a:r>
              <a:rPr lang="en-US" sz="2800" dirty="0">
                <a:solidFill>
                  <a:schemeClr val="tx1"/>
                </a:solidFill>
                <a:ea typeface="Tahoma" pitchFamily="34" charset="0"/>
                <a:cs typeface="Tahoma" pitchFamily="34" charset="0"/>
              </a:rPr>
              <a:t>NTEs are set for </a:t>
            </a:r>
            <a:r>
              <a:rPr lang="en-US" sz="2800" dirty="0">
                <a:ea typeface="Tahoma" pitchFamily="34" charset="0"/>
                <a:cs typeface="Tahoma" pitchFamily="34" charset="0"/>
              </a:rPr>
              <a:t>m</a:t>
            </a:r>
            <a:r>
              <a:rPr lang="en-US" sz="2800" dirty="0">
                <a:solidFill>
                  <a:schemeClr val="tx1"/>
                </a:solidFill>
                <a:ea typeface="Tahoma" pitchFamily="34" charset="0"/>
                <a:cs typeface="Tahoma" pitchFamily="34" charset="0"/>
              </a:rPr>
              <a:t>ilk-based and soy-based formulas   </a:t>
            </a:r>
          </a:p>
          <a:p>
            <a:pPr eaLnBrk="1" hangingPunct="1"/>
            <a:r>
              <a:rPr lang="en-US" sz="2400" dirty="0">
                <a:solidFill>
                  <a:schemeClr val="tx1"/>
                </a:solidFill>
                <a:ea typeface="Tahoma" pitchFamily="34" charset="0"/>
                <a:cs typeface="Tahoma" pitchFamily="34" charset="0"/>
              </a:rPr>
              <a:t>Brands must be contract infant formulas:</a:t>
            </a:r>
            <a:endParaRPr lang="en-US" sz="1799" dirty="0">
              <a:solidFill>
                <a:schemeClr val="tx1"/>
              </a:solidFill>
              <a:ea typeface="Tahoma" pitchFamily="34" charset="0"/>
              <a:cs typeface="Tahoma" pitchFamily="34" charset="0"/>
            </a:endParaRPr>
          </a:p>
          <a:p>
            <a:pPr>
              <a:lnSpc>
                <a:spcPct val="150000"/>
              </a:lnSpc>
              <a:buFont typeface="Arial" panose="020B0604020202020204" pitchFamily="34" charset="0"/>
              <a:buChar char="•"/>
            </a:pPr>
            <a:r>
              <a:rPr lang="en-US" sz="2900" b="1" dirty="0"/>
              <a:t>Gerber Good Start Gentle</a:t>
            </a:r>
            <a:r>
              <a:rPr lang="en-US" sz="2900" b="1" baseline="30000" dirty="0"/>
              <a:t>® </a:t>
            </a:r>
          </a:p>
          <a:p>
            <a:pPr lvl="1">
              <a:lnSpc>
                <a:spcPct val="100000"/>
              </a:lnSpc>
              <a:buFont typeface="Arial" panose="020B0604020202020204" pitchFamily="34" charset="0"/>
              <a:buChar char="•"/>
            </a:pPr>
            <a:r>
              <a:rPr lang="en-US" sz="2400" b="1" u="sng" dirty="0">
                <a:solidFill>
                  <a:schemeClr val="accent1">
                    <a:lumMod val="75000"/>
                  </a:schemeClr>
                </a:solidFill>
              </a:rPr>
              <a:t>12.7 oz cans Powder **</a:t>
            </a:r>
          </a:p>
          <a:p>
            <a:pPr lvl="1">
              <a:lnSpc>
                <a:spcPct val="100000"/>
              </a:lnSpc>
              <a:buFont typeface="Arial" panose="020B0604020202020204" pitchFamily="34" charset="0"/>
              <a:buChar char="•"/>
            </a:pPr>
            <a:r>
              <a:rPr lang="en-US" sz="2400" dirty="0"/>
              <a:t>8.1 oz Concentrate Containers (</a:t>
            </a:r>
            <a:r>
              <a:rPr lang="en-US" sz="2400" dirty="0" err="1"/>
              <a:t>GentlePro</a:t>
            </a:r>
            <a:r>
              <a:rPr lang="en-US" sz="2400" dirty="0"/>
              <a:t>)</a:t>
            </a:r>
          </a:p>
          <a:p>
            <a:pPr lvl="1">
              <a:lnSpc>
                <a:spcPct val="100000"/>
              </a:lnSpc>
              <a:buFont typeface="Arial" panose="020B0604020202020204" pitchFamily="34" charset="0"/>
              <a:buChar char="•"/>
            </a:pPr>
            <a:r>
              <a:rPr lang="en-US" sz="2400" dirty="0"/>
              <a:t>33.8 oz Ready to Feed (4 pack of 8.45 oz Containers)</a:t>
            </a:r>
            <a:br>
              <a:rPr lang="en-US" sz="2400" dirty="0"/>
            </a:br>
            <a:r>
              <a:rPr lang="en-US" sz="2400" dirty="0"/>
              <a:t> (</a:t>
            </a:r>
            <a:r>
              <a:rPr lang="en-US" sz="2400" dirty="0" err="1"/>
              <a:t>GentlePro</a:t>
            </a:r>
            <a:r>
              <a:rPr lang="en-US" sz="2400" dirty="0"/>
              <a:t>)</a:t>
            </a:r>
          </a:p>
          <a:p>
            <a:pPr lvl="1">
              <a:buFont typeface="Courier New" panose="02070309020205020404" pitchFamily="49" charset="0"/>
              <a:buChar char="o"/>
            </a:pPr>
            <a:endParaRPr lang="en-US" sz="1400" b="1" dirty="0">
              <a:solidFill>
                <a:schemeClr val="accent1">
                  <a:lumMod val="75000"/>
                </a:schemeClr>
              </a:solidFill>
              <a:ea typeface="Tahoma" pitchFamily="34" charset="0"/>
              <a:cs typeface="Tahoma" pitchFamily="34" charset="0"/>
            </a:endParaRPr>
          </a:p>
          <a:p>
            <a:pPr lvl="2">
              <a:lnSpc>
                <a:spcPct val="120000"/>
              </a:lnSpc>
              <a:spcBef>
                <a:spcPts val="450"/>
              </a:spcBef>
              <a:buFont typeface="Wingdings" panose="05000000000000000000" pitchFamily="2" charset="2"/>
              <a:buChar char="ü"/>
            </a:pPr>
            <a:endParaRPr lang="pt-BR" sz="1400" dirty="0">
              <a:solidFill>
                <a:schemeClr val="accent2"/>
              </a:solidFill>
              <a:ea typeface="Tahoma" pitchFamily="34" charset="0"/>
              <a:cs typeface="Tahoma" pitchFamily="34" charset="0"/>
            </a:endParaRPr>
          </a:p>
          <a:p>
            <a:pPr marL="0" indent="0">
              <a:lnSpc>
                <a:spcPct val="150000"/>
              </a:lnSpc>
              <a:buNone/>
            </a:pPr>
            <a:endParaRPr lang="en-US" sz="100" b="1" dirty="0">
              <a:latin typeface="Constantia" panose="02030602050306030303" pitchFamily="18" charset="0"/>
              <a:ea typeface="Tahoma" pitchFamily="34" charset="0"/>
              <a:cs typeface="Tahoma" pitchFamily="34" charset="0"/>
            </a:endParaRPr>
          </a:p>
        </p:txBody>
      </p:sp>
      <p:sp>
        <p:nvSpPr>
          <p:cNvPr id="3" name="Content Placeholder 2">
            <a:extLst>
              <a:ext uri="{FF2B5EF4-FFF2-40B4-BE49-F238E27FC236}">
                <a16:creationId xmlns:a16="http://schemas.microsoft.com/office/drawing/2014/main" id="{B4CDE725-ACA2-490F-824C-190EB4F39D4E}"/>
              </a:ext>
            </a:extLst>
          </p:cNvPr>
          <p:cNvSpPr>
            <a:spLocks noGrp="1"/>
          </p:cNvSpPr>
          <p:nvPr>
            <p:ph sz="half" idx="2"/>
            <p:custDataLst>
              <p:tags r:id="rId4"/>
            </p:custDataLst>
          </p:nvPr>
        </p:nvSpPr>
        <p:spPr>
          <a:xfrm>
            <a:off x="6231454" y="973342"/>
            <a:ext cx="5974071" cy="5530608"/>
          </a:xfrm>
        </p:spPr>
        <p:txBody>
          <a:bodyPr>
            <a:normAutofit/>
          </a:bodyPr>
          <a:lstStyle/>
          <a:p>
            <a:pPr lvl="1">
              <a:buFont typeface="Courier New" panose="02070309020205020404" pitchFamily="49" charset="0"/>
              <a:buChar char="o"/>
            </a:pPr>
            <a:endParaRPr lang="en-US" sz="2200" b="1" dirty="0">
              <a:solidFill>
                <a:schemeClr val="tx1"/>
              </a:solidFill>
              <a:ea typeface="Tahoma" pitchFamily="34" charset="0"/>
              <a:cs typeface="Tahoma" pitchFamily="34" charset="0"/>
            </a:endParaRPr>
          </a:p>
          <a:p>
            <a:pPr>
              <a:lnSpc>
                <a:spcPct val="150000"/>
              </a:lnSpc>
              <a:buFont typeface="Arial" panose="020B0604020202020204" pitchFamily="34" charset="0"/>
              <a:buChar char="•"/>
            </a:pPr>
            <a:r>
              <a:rPr lang="en-US" sz="3100" b="1" dirty="0"/>
              <a:t>Gerber Good Start Soy</a:t>
            </a:r>
            <a:r>
              <a:rPr lang="en-US" sz="3100" b="1" baseline="30000" dirty="0"/>
              <a:t>® </a:t>
            </a:r>
          </a:p>
          <a:p>
            <a:pPr lvl="1">
              <a:lnSpc>
                <a:spcPct val="150000"/>
              </a:lnSpc>
              <a:buFont typeface="Arial" panose="020B0604020202020204" pitchFamily="34" charset="0"/>
              <a:buChar char="•"/>
            </a:pPr>
            <a:r>
              <a:rPr lang="en-US" sz="2600" b="1" u="sng" dirty="0">
                <a:solidFill>
                  <a:schemeClr val="accent1">
                    <a:lumMod val="75000"/>
                  </a:schemeClr>
                </a:solidFill>
              </a:rPr>
              <a:t>12.9 oz cans Powder **</a:t>
            </a:r>
          </a:p>
          <a:p>
            <a:pPr lvl="1">
              <a:lnSpc>
                <a:spcPct val="150000"/>
              </a:lnSpc>
              <a:buFont typeface="Arial" panose="020B0604020202020204" pitchFamily="34" charset="0"/>
              <a:buChar char="•"/>
            </a:pPr>
            <a:r>
              <a:rPr lang="en-US" sz="2600" dirty="0"/>
              <a:t>8.1 oz Concentrate Containers </a:t>
            </a:r>
          </a:p>
          <a:p>
            <a:pPr lvl="1">
              <a:lnSpc>
                <a:spcPct val="150000"/>
              </a:lnSpc>
              <a:buFont typeface="Arial" panose="020B0604020202020204" pitchFamily="34" charset="0"/>
              <a:buChar char="•"/>
            </a:pPr>
            <a:r>
              <a:rPr lang="en-US" sz="2600" dirty="0"/>
              <a:t>33.8 oz Ready to Feed (4 pack of 8.45 oz Containers)</a:t>
            </a:r>
            <a:endParaRPr lang="en-US" sz="3000" b="1" dirty="0">
              <a:solidFill>
                <a:schemeClr val="tx1"/>
              </a:solidFill>
              <a:ea typeface="Tahoma" pitchFamily="34" charset="0"/>
              <a:cs typeface="Tahoma" pitchFamily="34" charset="0"/>
            </a:endParaRPr>
          </a:p>
          <a:p>
            <a:pPr>
              <a:lnSpc>
                <a:spcPct val="150000"/>
              </a:lnSpc>
              <a:buFont typeface="Arial" panose="020B0604020202020204" pitchFamily="34" charset="0"/>
              <a:buChar char="•"/>
            </a:pPr>
            <a:r>
              <a:rPr lang="en-US" sz="3100" b="1" dirty="0"/>
              <a:t>Gerber Good Start </a:t>
            </a:r>
            <a:r>
              <a:rPr lang="en-US" sz="3100" b="1" dirty="0" err="1"/>
              <a:t>SoothePro</a:t>
            </a:r>
            <a:r>
              <a:rPr lang="en-US" sz="3100" b="1" baseline="30000" dirty="0"/>
              <a:t>® </a:t>
            </a:r>
          </a:p>
          <a:p>
            <a:pPr lvl="1">
              <a:lnSpc>
                <a:spcPct val="150000"/>
              </a:lnSpc>
              <a:buFont typeface="Arial" panose="020B0604020202020204" pitchFamily="34" charset="0"/>
              <a:buChar char="•"/>
            </a:pPr>
            <a:r>
              <a:rPr lang="en-US" sz="2600" dirty="0"/>
              <a:t>12.4 oz cans Powder</a:t>
            </a:r>
          </a:p>
          <a:p>
            <a:pPr lvl="2"/>
            <a:endParaRPr lang="en-US" sz="200" b="1" dirty="0">
              <a:solidFill>
                <a:schemeClr val="accent1">
                  <a:lumMod val="75000"/>
                </a:schemeClr>
              </a:solidFill>
              <a:ea typeface="Tahoma" pitchFamily="34" charset="0"/>
              <a:cs typeface="Tahoma" pitchFamily="34" charset="0"/>
            </a:endParaRPr>
          </a:p>
          <a:p>
            <a:endParaRPr lang="en-US" dirty="0"/>
          </a:p>
        </p:txBody>
      </p:sp>
      <p:sp>
        <p:nvSpPr>
          <p:cNvPr id="2" name="Rectangle 1">
            <a:extLst>
              <a:ext uri="{FF2B5EF4-FFF2-40B4-BE49-F238E27FC236}">
                <a16:creationId xmlns:a16="http://schemas.microsoft.com/office/drawing/2014/main" id="{11421C8A-762E-4AD4-8B43-5E1638738A21}"/>
              </a:ext>
            </a:extLst>
          </p:cNvPr>
          <p:cNvSpPr/>
          <p:nvPr>
            <p:custDataLst>
              <p:tags r:id="rId5"/>
            </p:custDataLst>
          </p:nvPr>
        </p:nvSpPr>
        <p:spPr>
          <a:xfrm>
            <a:off x="3019555" y="6096000"/>
            <a:ext cx="4495800" cy="589072"/>
          </a:xfrm>
          <a:prstGeom prst="rect">
            <a:avLst/>
          </a:prstGeom>
        </p:spPr>
        <p:txBody>
          <a:bodyPr wrap="square">
            <a:spAutoFit/>
          </a:bodyPr>
          <a:lstStyle/>
          <a:p>
            <a:pPr marL="338257" lvl="1">
              <a:lnSpc>
                <a:spcPct val="150000"/>
              </a:lnSpc>
              <a:buClr>
                <a:srgbClr val="0070C0"/>
              </a:buClr>
            </a:pPr>
            <a:r>
              <a:rPr lang="en-US" sz="2400" b="1" dirty="0">
                <a:solidFill>
                  <a:schemeClr val="accent1"/>
                </a:solidFill>
                <a:latin typeface="Calibri" panose="020F0502020204030204" pitchFamily="34" charset="0"/>
                <a:ea typeface="Tahoma" pitchFamily="34" charset="0"/>
                <a:cs typeface="Calibri" panose="020F0502020204030204" pitchFamily="34" charset="0"/>
              </a:rPr>
              <a:t>** </a:t>
            </a:r>
            <a:r>
              <a:rPr lang="en-US" sz="2400" b="1" u="sng" dirty="0">
                <a:solidFill>
                  <a:schemeClr val="accent1"/>
                </a:solidFill>
                <a:latin typeface="Calibri" panose="020F0502020204030204" pitchFamily="34" charset="0"/>
                <a:ea typeface="Tahoma" pitchFamily="34" charset="0"/>
                <a:cs typeface="Calibri" panose="020F0502020204030204" pitchFamily="34" charset="0"/>
              </a:rPr>
              <a:t>Minimum Inventory item</a:t>
            </a:r>
          </a:p>
        </p:txBody>
      </p:sp>
    </p:spTree>
    <p:custDataLst>
      <p:tags r:id="rId1"/>
    </p:custDataLst>
    <p:extLst>
      <p:ext uri="{BB962C8B-B14F-4D97-AF65-F5344CB8AC3E}">
        <p14:creationId xmlns:p14="http://schemas.microsoft.com/office/powerpoint/2010/main" val="1986379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ight Triangle 137">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Rectangle 139">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06" name="Rectangle 2"/>
          <p:cNvSpPr>
            <a:spLocks noGrp="1" noChangeArrowheads="1"/>
          </p:cNvSpPr>
          <p:nvPr>
            <p:ph type="title"/>
            <p:custDataLst>
              <p:tags r:id="rId2"/>
            </p:custDataLst>
          </p:nvPr>
        </p:nvSpPr>
        <p:spPr>
          <a:xfrm>
            <a:off x="1284904" y="853049"/>
            <a:ext cx="8072712" cy="1618489"/>
          </a:xfrm>
        </p:spPr>
        <p:txBody>
          <a:bodyPr anchor="ctr">
            <a:normAutofit/>
          </a:bodyPr>
          <a:lstStyle/>
          <a:p>
            <a:pPr>
              <a:defRPr/>
            </a:pPr>
            <a:r>
              <a:rPr lang="en-US" sz="5500" b="1" dirty="0"/>
              <a:t>WIC</a:t>
            </a:r>
            <a:r>
              <a:rPr lang="en-US" sz="5500" dirty="0"/>
              <a:t> </a:t>
            </a:r>
            <a:r>
              <a:rPr lang="en-US" sz="5500" b="1" dirty="0"/>
              <a:t>Approved Foods with No NTE</a:t>
            </a:r>
          </a:p>
        </p:txBody>
      </p:sp>
      <p:sp>
        <p:nvSpPr>
          <p:cNvPr id="27651" name="Rectangle 3"/>
          <p:cNvSpPr>
            <a:spLocks noGrp="1" noChangeArrowheads="1"/>
          </p:cNvSpPr>
          <p:nvPr>
            <p:ph idx="1"/>
            <p:custDataLst>
              <p:tags r:id="rId3"/>
            </p:custDataLst>
          </p:nvPr>
        </p:nvSpPr>
        <p:spPr>
          <a:xfrm>
            <a:off x="1284904" y="2925763"/>
            <a:ext cx="9381507" cy="3035482"/>
          </a:xfrm>
        </p:spPr>
        <p:txBody>
          <a:bodyPr anchor="t">
            <a:normAutofit lnSpcReduction="10000"/>
          </a:bodyPr>
          <a:lstStyle/>
          <a:p>
            <a:pPr>
              <a:spcBef>
                <a:spcPct val="50000"/>
              </a:spcBef>
              <a:spcAft>
                <a:spcPts val="900"/>
              </a:spcAft>
            </a:pPr>
            <a:r>
              <a:rPr lang="en-US" sz="2400" dirty="0"/>
              <a:t>NTEs do not apply to exempt infant formula or WIC-eligible </a:t>
            </a:r>
            <a:r>
              <a:rPr lang="en-US" sz="2400" dirty="0" err="1"/>
              <a:t>nutritionals</a:t>
            </a:r>
            <a:endParaRPr lang="en-US" sz="2400" dirty="0"/>
          </a:p>
          <a:p>
            <a:pPr>
              <a:spcBef>
                <a:spcPct val="50000"/>
              </a:spcBef>
              <a:spcAft>
                <a:spcPts val="900"/>
              </a:spcAft>
            </a:pPr>
            <a:r>
              <a:rPr lang="en-US" sz="2400" dirty="0"/>
              <a:t>Open market system (shelf price)</a:t>
            </a:r>
          </a:p>
          <a:p>
            <a:pPr>
              <a:spcBef>
                <a:spcPct val="50000"/>
              </a:spcBef>
              <a:spcAft>
                <a:spcPts val="900"/>
              </a:spcAft>
            </a:pPr>
            <a:r>
              <a:rPr lang="en-US" sz="2400" dirty="0"/>
              <a:t>Exempt infant formula and WIC-eligible </a:t>
            </a:r>
            <a:r>
              <a:rPr lang="en-US" sz="2400" dirty="0" err="1"/>
              <a:t>nutritionals</a:t>
            </a:r>
            <a:r>
              <a:rPr lang="en-US" sz="2400" dirty="0"/>
              <a:t> can be found at </a:t>
            </a:r>
            <a:r>
              <a:rPr lang="en-US" sz="2400" dirty="0">
                <a:hlinkClick r:id="rId6">
                  <a:extLst>
                    <a:ext uri="{A12FA001-AC4F-418D-AE19-62706E023703}">
                      <ahyp:hlinkClr xmlns:ahyp="http://schemas.microsoft.com/office/drawing/2018/hyperlinkcolor" val="tx"/>
                    </a:ext>
                  </a:extLst>
                </a:hlinkClick>
              </a:rPr>
              <a:t>www.nutritionnc.com/wic/vendor.htm</a:t>
            </a:r>
            <a:endParaRPr lang="en-US" sz="2400" dirty="0"/>
          </a:p>
          <a:p>
            <a:pPr>
              <a:spcBef>
                <a:spcPct val="50000"/>
              </a:spcBef>
              <a:spcAft>
                <a:spcPts val="900"/>
              </a:spcAft>
            </a:pPr>
            <a:r>
              <a:rPr lang="en-US" sz="2400" dirty="0"/>
              <a:t>NTEs do not apply to fruits and vegetables purchasable with cash-value benefits (CVBs)</a:t>
            </a:r>
          </a:p>
          <a:p>
            <a:pPr marL="0" indent="0">
              <a:spcBef>
                <a:spcPct val="50000"/>
              </a:spcBef>
              <a:spcAft>
                <a:spcPts val="900"/>
              </a:spcAft>
              <a:buNone/>
            </a:pPr>
            <a:endParaRPr lang="en-US" sz="2400" dirty="0"/>
          </a:p>
          <a:p>
            <a:pPr>
              <a:spcBef>
                <a:spcPct val="50000"/>
              </a:spcBef>
              <a:buFontTx/>
              <a:buNone/>
            </a:pPr>
            <a:endParaRPr lang="en-US" sz="2000" dirty="0"/>
          </a:p>
        </p:txBody>
      </p:sp>
    </p:spTree>
    <p:custDataLst>
      <p:tags r:id="rId1"/>
    </p:custDataLst>
    <p:extLst>
      <p:ext uri="{BB962C8B-B14F-4D97-AF65-F5344CB8AC3E}">
        <p14:creationId xmlns:p14="http://schemas.microsoft.com/office/powerpoint/2010/main" val="3707881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26" name="Rectangle 2"/>
          <p:cNvSpPr>
            <a:spLocks noGrp="1" noChangeArrowheads="1"/>
          </p:cNvSpPr>
          <p:nvPr>
            <p:ph type="title"/>
            <p:custDataLst>
              <p:tags r:id="rId2"/>
            </p:custDataLst>
          </p:nvPr>
        </p:nvSpPr>
        <p:spPr>
          <a:xfrm>
            <a:off x="1284904" y="1050595"/>
            <a:ext cx="9991107" cy="1618489"/>
          </a:xfrm>
        </p:spPr>
        <p:txBody>
          <a:bodyPr anchor="ctr">
            <a:noAutofit/>
          </a:bodyPr>
          <a:lstStyle/>
          <a:p>
            <a:pPr>
              <a:defRPr/>
            </a:pPr>
            <a:r>
              <a:rPr lang="en-US" sz="5000" b="1" dirty="0"/>
              <a:t>Purchasing and Providing Infant Formula From State-Approved Sources</a:t>
            </a:r>
          </a:p>
        </p:txBody>
      </p:sp>
      <p:sp>
        <p:nvSpPr>
          <p:cNvPr id="26627" name="Rectangle 3"/>
          <p:cNvSpPr>
            <a:spLocks noGrp="1" noChangeArrowheads="1"/>
          </p:cNvSpPr>
          <p:nvPr>
            <p:ph idx="1"/>
            <p:custDataLst>
              <p:tags r:id="rId3"/>
            </p:custDataLst>
          </p:nvPr>
        </p:nvSpPr>
        <p:spPr>
          <a:xfrm>
            <a:off x="1284904" y="2969469"/>
            <a:ext cx="9457707" cy="3035482"/>
          </a:xfrm>
        </p:spPr>
        <p:txBody>
          <a:bodyPr anchor="t">
            <a:normAutofit/>
          </a:bodyPr>
          <a:lstStyle/>
          <a:p>
            <a:pPr eaLnBrk="1" hangingPunct="1"/>
            <a:r>
              <a:rPr lang="en-US" sz="2400" dirty="0">
                <a:ea typeface="Tahoma" pitchFamily="34" charset="0"/>
                <a:cs typeface="Tahoma" pitchFamily="34" charset="0"/>
              </a:rPr>
              <a:t>WIC Reauthorization Act of 2004 requires vendors to purchase infant formula from a State-approved source</a:t>
            </a:r>
          </a:p>
          <a:p>
            <a:pPr eaLnBrk="1" hangingPunct="1"/>
            <a:r>
              <a:rPr lang="en-US" sz="2400" dirty="0">
                <a:ea typeface="Tahoma" pitchFamily="34" charset="0"/>
                <a:cs typeface="Tahoma" pitchFamily="34" charset="0"/>
              </a:rPr>
              <a:t>Infant formula, exempt infant formula, and WIC-eligible </a:t>
            </a:r>
            <a:r>
              <a:rPr lang="en-US" sz="2400" dirty="0" err="1">
                <a:ea typeface="Tahoma" pitchFamily="34" charset="0"/>
                <a:cs typeface="Tahoma" pitchFamily="34" charset="0"/>
              </a:rPr>
              <a:t>nutritionals</a:t>
            </a:r>
            <a:r>
              <a:rPr lang="en-US" sz="2400" dirty="0">
                <a:ea typeface="Tahoma" pitchFamily="34" charset="0"/>
                <a:cs typeface="Tahoma" pitchFamily="34" charset="0"/>
              </a:rPr>
              <a:t> provided to WIC customers must be purchased directly from the State-approved sources</a:t>
            </a:r>
          </a:p>
          <a:p>
            <a:pPr eaLnBrk="1" hangingPunct="1"/>
            <a:r>
              <a:rPr lang="en-US" sz="2400" dirty="0">
                <a:ea typeface="Tahoma" pitchFamily="34" charset="0"/>
                <a:cs typeface="Tahoma" pitchFamily="34" charset="0"/>
              </a:rPr>
              <a:t>Must keep invoices and receipts showing sources of formula</a:t>
            </a:r>
          </a:p>
          <a:p>
            <a:r>
              <a:rPr lang="en-US" sz="2400" dirty="0">
                <a:ea typeface="Tahoma" pitchFamily="34" charset="0"/>
                <a:cs typeface="Tahoma" pitchFamily="34" charset="0"/>
              </a:rPr>
              <a:t>Failure to do so will result in termination of the WIC Vendor Agreement</a:t>
            </a:r>
          </a:p>
          <a:p>
            <a:pPr eaLnBrk="1" hangingPunct="1">
              <a:buFontTx/>
              <a:buNone/>
            </a:pPr>
            <a:endParaRPr lang="en-US" sz="2000"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2540908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1265028" y="596496"/>
            <a:ext cx="8072712" cy="1618489"/>
          </a:xfrm>
        </p:spPr>
        <p:txBody>
          <a:bodyPr anchor="ctr">
            <a:normAutofit/>
          </a:bodyPr>
          <a:lstStyle/>
          <a:p>
            <a:pPr>
              <a:defRPr/>
            </a:pPr>
            <a:r>
              <a:rPr lang="en-US" sz="5500" b="1" dirty="0"/>
              <a:t>WIC Price Lists</a:t>
            </a:r>
          </a:p>
        </p:txBody>
      </p:sp>
      <p:sp>
        <p:nvSpPr>
          <p:cNvPr id="25603" name="Rectangle 3"/>
          <p:cNvSpPr>
            <a:spLocks noGrp="1" noChangeArrowheads="1"/>
          </p:cNvSpPr>
          <p:nvPr>
            <p:ph idx="1"/>
            <p:custDataLst>
              <p:tags r:id="rId3"/>
            </p:custDataLst>
          </p:nvPr>
        </p:nvSpPr>
        <p:spPr>
          <a:xfrm>
            <a:off x="1284904" y="2214985"/>
            <a:ext cx="9762507" cy="3881016"/>
          </a:xfrm>
        </p:spPr>
        <p:txBody>
          <a:bodyPr anchor="t">
            <a:normAutofit/>
          </a:bodyPr>
          <a:lstStyle/>
          <a:p>
            <a:pPr>
              <a:spcBef>
                <a:spcPct val="50000"/>
              </a:spcBef>
              <a:spcAft>
                <a:spcPts val="1200"/>
              </a:spcAft>
            </a:pPr>
            <a:r>
              <a:rPr lang="en-US" sz="3200" b="1" dirty="0"/>
              <a:t>Price List Submission</a:t>
            </a:r>
          </a:p>
          <a:p>
            <a:pPr lvl="1">
              <a:spcBef>
                <a:spcPct val="50000"/>
              </a:spcBef>
              <a:spcAft>
                <a:spcPts val="1200"/>
              </a:spcAft>
            </a:pPr>
            <a:r>
              <a:rPr lang="en-US" sz="3200" dirty="0"/>
              <a:t>Vendor applicants must submit price lists at initial authorization which have prices at or below the NTE for their assigned peer group</a:t>
            </a:r>
          </a:p>
          <a:p>
            <a:pPr lvl="1">
              <a:spcBef>
                <a:spcPct val="50000"/>
              </a:spcBef>
              <a:spcAft>
                <a:spcPts val="1200"/>
              </a:spcAft>
            </a:pPr>
            <a:r>
              <a:rPr lang="en-US" sz="3200" dirty="0"/>
              <a:t>Authorized vendors must submit a price list if requested by the State WIC Agency</a:t>
            </a:r>
          </a:p>
          <a:p>
            <a:pPr marL="0" indent="0">
              <a:spcBef>
                <a:spcPct val="50000"/>
              </a:spcBef>
              <a:spcAft>
                <a:spcPts val="1200"/>
              </a:spcAft>
              <a:buNone/>
            </a:pPr>
            <a:endParaRPr lang="en-US" sz="2200" dirty="0"/>
          </a:p>
        </p:txBody>
      </p:sp>
    </p:spTree>
    <p:custDataLst>
      <p:tags r:id="rId1"/>
    </p:custDataLst>
    <p:extLst>
      <p:ext uri="{BB962C8B-B14F-4D97-AF65-F5344CB8AC3E}">
        <p14:creationId xmlns:p14="http://schemas.microsoft.com/office/powerpoint/2010/main" val="3471937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custDataLst>
              <p:tags r:id="rId2"/>
            </p:custDataLst>
          </p:nvPr>
        </p:nvSpPr>
        <p:spPr>
          <a:xfrm>
            <a:off x="1217612" y="311737"/>
            <a:ext cx="10363200" cy="1386778"/>
          </a:xfrm>
          <a:noFill/>
        </p:spPr>
        <p:txBody>
          <a:bodyPr anchor="b">
            <a:noAutofit/>
          </a:bodyPr>
          <a:lstStyle/>
          <a:p>
            <a:pPr algn="ctr">
              <a:defRPr/>
            </a:pPr>
            <a:r>
              <a:rPr lang="en-US" sz="4800" b="1" dirty="0">
                <a:solidFill>
                  <a:schemeClr val="tx1"/>
                </a:solidFill>
              </a:rPr>
              <a:t>Applicant Prices Must Be At Or Below NTE</a:t>
            </a:r>
          </a:p>
        </p:txBody>
      </p:sp>
      <p:sp>
        <p:nvSpPr>
          <p:cNvPr id="29699" name="Text Box 3"/>
          <p:cNvSpPr txBox="1">
            <a:spLocks noChangeArrowheads="1"/>
          </p:cNvSpPr>
          <p:nvPr>
            <p:custDataLst>
              <p:tags r:id="rId3"/>
            </p:custDataLst>
          </p:nvPr>
        </p:nvSpPr>
        <p:spPr bwMode="auto">
          <a:xfrm>
            <a:off x="3808412" y="2708455"/>
            <a:ext cx="1371600" cy="1463675"/>
          </a:xfrm>
          <a:prstGeom prst="rect">
            <a:avLst/>
          </a:prstGeom>
          <a:noFill/>
          <a:ln w="9525">
            <a:noFill/>
            <a:miter lim="800000"/>
            <a:headEnd/>
            <a:tailEnd/>
          </a:ln>
        </p:spPr>
        <p:txBody>
          <a:bodyPr>
            <a:spAutoFit/>
          </a:bodyPr>
          <a:lstStyle/>
          <a:p>
            <a:pPr algn="ctr">
              <a:spcBef>
                <a:spcPct val="50000"/>
              </a:spcBef>
              <a:buFontTx/>
              <a:buNone/>
            </a:pPr>
            <a:r>
              <a:rPr lang="en-US" sz="9000" dirty="0">
                <a:latin typeface="Constantia" panose="02030602050306030303" pitchFamily="18" charset="0"/>
              </a:rPr>
              <a:t>&gt;</a:t>
            </a:r>
          </a:p>
        </p:txBody>
      </p:sp>
      <p:sp>
        <p:nvSpPr>
          <p:cNvPr id="29700" name="Text Box 4"/>
          <p:cNvSpPr txBox="1">
            <a:spLocks noChangeArrowheads="1"/>
          </p:cNvSpPr>
          <p:nvPr>
            <p:custDataLst>
              <p:tags r:id="rId4"/>
            </p:custDataLst>
          </p:nvPr>
        </p:nvSpPr>
        <p:spPr bwMode="auto">
          <a:xfrm>
            <a:off x="4893276" y="3114765"/>
            <a:ext cx="1752600" cy="914400"/>
          </a:xfrm>
          <a:prstGeom prst="rect">
            <a:avLst/>
          </a:prstGeom>
          <a:noFill/>
          <a:ln w="9525">
            <a:noFill/>
            <a:miter lim="800000"/>
            <a:headEnd/>
            <a:tailEnd/>
          </a:ln>
        </p:spPr>
        <p:txBody>
          <a:bodyPr>
            <a:spAutoFit/>
          </a:bodyPr>
          <a:lstStyle/>
          <a:p>
            <a:pPr algn="ctr">
              <a:spcBef>
                <a:spcPct val="50000"/>
              </a:spcBef>
              <a:buFontTx/>
              <a:buNone/>
            </a:pPr>
            <a:r>
              <a:rPr lang="en-US" sz="5400" b="1" dirty="0">
                <a:latin typeface="Century Gothic" panose="020B0502020202020204" pitchFamily="34" charset="0"/>
              </a:rPr>
              <a:t>NTE</a:t>
            </a:r>
          </a:p>
        </p:txBody>
      </p:sp>
      <p:sp>
        <p:nvSpPr>
          <p:cNvPr id="29701" name="Text Box 5"/>
          <p:cNvSpPr txBox="1">
            <a:spLocks noChangeArrowheads="1"/>
          </p:cNvSpPr>
          <p:nvPr>
            <p:custDataLst>
              <p:tags r:id="rId5"/>
            </p:custDataLst>
          </p:nvPr>
        </p:nvSpPr>
        <p:spPr bwMode="auto">
          <a:xfrm>
            <a:off x="7847012" y="3084602"/>
            <a:ext cx="2895600" cy="1077218"/>
          </a:xfrm>
          <a:prstGeom prst="rect">
            <a:avLst/>
          </a:prstGeom>
          <a:solidFill>
            <a:schemeClr val="accent1">
              <a:lumMod val="20000"/>
              <a:lumOff val="80000"/>
            </a:schemeClr>
          </a:solidFill>
          <a:ln w="28575">
            <a:solidFill>
              <a:srgbClr val="00B0F0"/>
            </a:solidFill>
            <a:miter lim="800000"/>
            <a:headEnd/>
            <a:tailEnd/>
          </a:ln>
        </p:spPr>
        <p:txBody>
          <a:bodyPr>
            <a:spAutoFit/>
          </a:bodyPr>
          <a:lstStyle/>
          <a:p>
            <a:pPr>
              <a:spcBef>
                <a:spcPct val="50000"/>
              </a:spcBef>
              <a:buFontTx/>
              <a:buNone/>
            </a:pPr>
            <a:r>
              <a:rPr lang="en-US" sz="2800" b="1" dirty="0">
                <a:latin typeface="Constantia" panose="02030602050306030303" pitchFamily="18" charset="0"/>
              </a:rPr>
              <a:t> </a:t>
            </a:r>
            <a:r>
              <a:rPr lang="en-US" sz="3200" b="1" dirty="0">
                <a:latin typeface="Century Gothic" panose="020B0502020202020204" pitchFamily="34" charset="0"/>
              </a:rPr>
              <a:t>WILL NOT BE AUTHORIZED</a:t>
            </a:r>
            <a:endParaRPr lang="en-US" sz="2800" b="1" dirty="0">
              <a:latin typeface="Century Gothic" panose="020B0502020202020204" pitchFamily="34" charset="0"/>
            </a:endParaRPr>
          </a:p>
        </p:txBody>
      </p:sp>
      <p:sp>
        <p:nvSpPr>
          <p:cNvPr id="29702" name="Text Box 6"/>
          <p:cNvSpPr txBox="1">
            <a:spLocks noChangeArrowheads="1"/>
          </p:cNvSpPr>
          <p:nvPr>
            <p:custDataLst>
              <p:tags r:id="rId6"/>
            </p:custDataLst>
          </p:nvPr>
        </p:nvSpPr>
        <p:spPr bwMode="auto">
          <a:xfrm>
            <a:off x="6475412" y="2697161"/>
            <a:ext cx="1371600" cy="1463675"/>
          </a:xfrm>
          <a:prstGeom prst="rect">
            <a:avLst/>
          </a:prstGeom>
          <a:noFill/>
          <a:ln w="9525">
            <a:noFill/>
            <a:miter lim="800000"/>
            <a:headEnd/>
            <a:tailEnd/>
          </a:ln>
        </p:spPr>
        <p:txBody>
          <a:bodyPr>
            <a:spAutoFit/>
          </a:bodyPr>
          <a:lstStyle/>
          <a:p>
            <a:pPr algn="ctr">
              <a:spcBef>
                <a:spcPct val="50000"/>
              </a:spcBef>
              <a:buFontTx/>
              <a:buNone/>
            </a:pPr>
            <a:r>
              <a:rPr lang="en-US" sz="9000" dirty="0">
                <a:latin typeface="Constantia" panose="02030602050306030303" pitchFamily="18" charset="0"/>
              </a:rPr>
              <a:t>=</a:t>
            </a:r>
          </a:p>
        </p:txBody>
      </p:sp>
      <p:sp>
        <p:nvSpPr>
          <p:cNvPr id="29703" name="Text Box 8"/>
          <p:cNvSpPr txBox="1">
            <a:spLocks noChangeArrowheads="1"/>
          </p:cNvSpPr>
          <p:nvPr>
            <p:custDataLst>
              <p:tags r:id="rId7"/>
            </p:custDataLst>
          </p:nvPr>
        </p:nvSpPr>
        <p:spPr bwMode="auto">
          <a:xfrm>
            <a:off x="2347226" y="4784217"/>
            <a:ext cx="7543800" cy="1200971"/>
          </a:xfrm>
          <a:prstGeom prst="rect">
            <a:avLst/>
          </a:prstGeom>
          <a:noFill/>
          <a:ln w="76200" cmpd="tri">
            <a:noFill/>
            <a:miter lim="800000"/>
            <a:headEnd/>
            <a:tailEnd/>
          </a:ln>
        </p:spPr>
        <p:txBody>
          <a:bodyPr lIns="92075" tIns="46038" rIns="92075" bIns="46038">
            <a:spAutoFit/>
          </a:bodyPr>
          <a:lstStyle/>
          <a:p>
            <a:pPr algn="ctr">
              <a:spcBef>
                <a:spcPct val="50000"/>
              </a:spcBef>
              <a:buFontTx/>
              <a:buNone/>
            </a:pPr>
            <a:r>
              <a:rPr lang="en-US" sz="3600" dirty="0">
                <a:latin typeface="Century Gothic" panose="020B0502020202020204" pitchFamily="34" charset="0"/>
              </a:rPr>
              <a:t>Opportunity to resubmit within 30 days to become authorized</a:t>
            </a:r>
          </a:p>
        </p:txBody>
      </p:sp>
      <p:sp>
        <p:nvSpPr>
          <p:cNvPr id="10" name="TextBox 9"/>
          <p:cNvSpPr txBox="1"/>
          <p:nvPr>
            <p:custDataLst>
              <p:tags r:id="rId8"/>
            </p:custDataLst>
          </p:nvPr>
        </p:nvSpPr>
        <p:spPr>
          <a:xfrm>
            <a:off x="1241424" y="2985814"/>
            <a:ext cx="2723164" cy="1077218"/>
          </a:xfrm>
          <a:prstGeom prst="rect">
            <a:avLst/>
          </a:prstGeom>
          <a:solidFill>
            <a:schemeClr val="lt1"/>
          </a:solidFill>
          <a:ln w="19050" cap="flat" cmpd="sng" algn="ctr">
            <a:solidFill>
              <a:schemeClr val="dk1"/>
            </a:solidFill>
            <a:prstDash val="solid"/>
          </a:ln>
          <a:effectLst/>
        </p:spPr>
        <p:style>
          <a:lnRef idx="2">
            <a:schemeClr val="dk1"/>
          </a:lnRef>
          <a:fillRef idx="1">
            <a:schemeClr val="lt1"/>
          </a:fillRef>
          <a:effectRef idx="0">
            <a:schemeClr val="dk1"/>
          </a:effectRef>
          <a:fontRef idx="minor">
            <a:schemeClr val="dk1"/>
          </a:fontRef>
        </p:style>
        <p:txBody>
          <a:bodyPr wrap="square">
            <a:spAutoFit/>
          </a:bodyPr>
          <a:lstStyle/>
          <a:p>
            <a:pPr eaLnBrk="1" hangingPunct="1">
              <a:spcBef>
                <a:spcPct val="0"/>
              </a:spcBef>
              <a:buFontTx/>
              <a:buNone/>
              <a:defRPr/>
            </a:pPr>
            <a:r>
              <a:rPr lang="en-US" sz="3200" b="1" dirty="0">
                <a:latin typeface="Century Gothic" panose="020B0502020202020204" pitchFamily="34" charset="0"/>
              </a:rPr>
              <a:t>PRICE OF WIC FOODS</a:t>
            </a:r>
          </a:p>
        </p:txBody>
      </p:sp>
    </p:spTree>
    <p:custDataLst>
      <p:tags r:id="rId1"/>
    </p:custDataLst>
    <p:extLst>
      <p:ext uri="{BB962C8B-B14F-4D97-AF65-F5344CB8AC3E}">
        <p14:creationId xmlns:p14="http://schemas.microsoft.com/office/powerpoint/2010/main" val="1906742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custDataLst>
              <p:tags r:id="rId2"/>
            </p:custDataLst>
          </p:nvPr>
        </p:nvSpPr>
        <p:spPr>
          <a:xfrm>
            <a:off x="1665668" y="240417"/>
            <a:ext cx="8933688" cy="1143000"/>
          </a:xfrm>
          <a:noFill/>
        </p:spPr>
        <p:txBody>
          <a:bodyPr vert="horz" lIns="46038" tIns="46038" rIns="46038" bIns="46038" rtlCol="0" anchor="b">
            <a:normAutofit/>
          </a:bodyPr>
          <a:lstStyle/>
          <a:p>
            <a:pPr algn="ctr">
              <a:defRPr/>
            </a:pPr>
            <a:r>
              <a:rPr lang="en-US" sz="4800" b="1" dirty="0">
                <a:solidFill>
                  <a:schemeClr val="tx1"/>
                </a:solidFill>
              </a:rPr>
              <a:t>Resubmitted Price List</a:t>
            </a:r>
          </a:p>
        </p:txBody>
      </p:sp>
      <p:sp>
        <p:nvSpPr>
          <p:cNvPr id="30723" name="Text Box 3"/>
          <p:cNvSpPr txBox="1">
            <a:spLocks noChangeArrowheads="1"/>
          </p:cNvSpPr>
          <p:nvPr>
            <p:custDataLst>
              <p:tags r:id="rId3"/>
            </p:custDataLst>
          </p:nvPr>
        </p:nvSpPr>
        <p:spPr bwMode="auto">
          <a:xfrm>
            <a:off x="2741612" y="1752600"/>
            <a:ext cx="6781800" cy="4293483"/>
          </a:xfrm>
          <a:prstGeom prst="rect">
            <a:avLst/>
          </a:prstGeom>
          <a:solidFill>
            <a:schemeClr val="accent4">
              <a:lumMod val="60000"/>
              <a:lumOff val="40000"/>
              <a:alpha val="60000"/>
            </a:schemeClr>
          </a:solidFill>
          <a:ln w="28575">
            <a:solidFill>
              <a:schemeClr val="accent4"/>
            </a:solidFill>
            <a:miter lim="800000"/>
            <a:headEnd/>
            <a:tailEnd/>
          </a:ln>
        </p:spPr>
        <p:txBody>
          <a:bodyPr wrap="square">
            <a:spAutoFit/>
          </a:bodyPr>
          <a:lstStyle/>
          <a:p>
            <a:pPr algn="ctr">
              <a:spcBef>
                <a:spcPct val="50000"/>
              </a:spcBef>
              <a:buFontTx/>
              <a:buNone/>
            </a:pPr>
            <a:endParaRPr lang="en-US" sz="4200" dirty="0">
              <a:latin typeface="Constantia" panose="02030602050306030303" pitchFamily="18" charset="0"/>
            </a:endParaRPr>
          </a:p>
          <a:p>
            <a:pPr algn="ctr">
              <a:spcBef>
                <a:spcPct val="50000"/>
              </a:spcBef>
              <a:buFontTx/>
              <a:buNone/>
            </a:pPr>
            <a:r>
              <a:rPr lang="en-US" sz="4200" b="1" dirty="0">
                <a:latin typeface="Century Gothic" panose="020B0502020202020204" pitchFamily="34" charset="0"/>
              </a:rPr>
              <a:t>Written denial</a:t>
            </a:r>
            <a:r>
              <a:rPr lang="en-US" sz="4200" dirty="0">
                <a:latin typeface="Century Gothic" panose="020B0502020202020204" pitchFamily="34" charset="0"/>
              </a:rPr>
              <a:t>  </a:t>
            </a:r>
          </a:p>
          <a:p>
            <a:pPr algn="ctr">
              <a:spcBef>
                <a:spcPct val="50000"/>
              </a:spcBef>
              <a:buFontTx/>
              <a:buNone/>
            </a:pPr>
            <a:r>
              <a:rPr lang="en-US" sz="4200" dirty="0">
                <a:latin typeface="Century Gothic" panose="020B0502020202020204" pitchFamily="34" charset="0"/>
              </a:rPr>
              <a:t>Must wait </a:t>
            </a:r>
            <a:r>
              <a:rPr lang="en-US" sz="4200" b="1" dirty="0">
                <a:latin typeface="Century Gothic" panose="020B0502020202020204" pitchFamily="34" charset="0"/>
              </a:rPr>
              <a:t>90 days</a:t>
            </a:r>
            <a:r>
              <a:rPr lang="en-US" sz="4200" dirty="0">
                <a:latin typeface="Century Gothic" panose="020B0502020202020204" pitchFamily="34" charset="0"/>
              </a:rPr>
              <a:t> to reapply</a:t>
            </a:r>
          </a:p>
          <a:p>
            <a:pPr algn="ctr">
              <a:spcBef>
                <a:spcPct val="50000"/>
              </a:spcBef>
              <a:buFontTx/>
              <a:buNone/>
            </a:pPr>
            <a:endParaRPr lang="en-US" sz="4200" dirty="0">
              <a:latin typeface="Constantia" panose="02030602050306030303" pitchFamily="18" charset="0"/>
            </a:endParaRPr>
          </a:p>
        </p:txBody>
      </p:sp>
    </p:spTree>
    <p:custDataLst>
      <p:tags r:id="rId1"/>
    </p:custDataLst>
    <p:extLst>
      <p:ext uri="{BB962C8B-B14F-4D97-AF65-F5344CB8AC3E}">
        <p14:creationId xmlns:p14="http://schemas.microsoft.com/office/powerpoint/2010/main" val="870167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42E089B-2BD2-4C2A-9B41-C8B361E28460}"/>
              </a:ext>
            </a:extLst>
          </p:cNvPr>
          <p:cNvSpPr>
            <a:spLocks noGrp="1"/>
          </p:cNvSpPr>
          <p:nvPr>
            <p:ph type="title"/>
          </p:nvPr>
        </p:nvSpPr>
        <p:spPr>
          <a:xfrm>
            <a:off x="1370012" y="838200"/>
            <a:ext cx="9229006" cy="3542045"/>
          </a:xfrm>
        </p:spPr>
        <p:txBody>
          <a:bodyPr vert="horz" lIns="91440" tIns="45720" rIns="91440" bIns="45720" rtlCol="0" anchor="b">
            <a:normAutofit/>
          </a:bodyPr>
          <a:lstStyle/>
          <a:p>
            <a:pPr defTabSz="914400"/>
            <a:r>
              <a:rPr lang="en-US" sz="13700" b="1" kern="1200" dirty="0">
                <a:solidFill>
                  <a:schemeClr val="tx1"/>
                </a:solidFill>
                <a:latin typeface="+mj-lt"/>
                <a:ea typeface="+mj-ea"/>
                <a:cs typeface="+mj-cs"/>
              </a:rPr>
              <a:t>Questions</a:t>
            </a:r>
          </a:p>
        </p:txBody>
      </p:sp>
    </p:spTree>
    <p:custDataLst>
      <p:tags r:id="rId1"/>
    </p:custDataLst>
    <p:extLst>
      <p:ext uri="{BB962C8B-B14F-4D97-AF65-F5344CB8AC3E}">
        <p14:creationId xmlns:p14="http://schemas.microsoft.com/office/powerpoint/2010/main" val="3619366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1284904" y="838200"/>
            <a:ext cx="8072712" cy="1618489"/>
          </a:xfrm>
        </p:spPr>
        <p:txBody>
          <a:bodyPr anchor="ctr">
            <a:normAutofit/>
          </a:bodyPr>
          <a:lstStyle/>
          <a:p>
            <a:pPr>
              <a:defRPr/>
            </a:pPr>
            <a:r>
              <a:rPr lang="en-US" sz="5500" b="1" dirty="0"/>
              <a:t>Predominantly WIC Vendor (PWV)</a:t>
            </a:r>
          </a:p>
        </p:txBody>
      </p:sp>
      <p:sp>
        <p:nvSpPr>
          <p:cNvPr id="4" name="Content Placeholder 3"/>
          <p:cNvSpPr>
            <a:spLocks noGrp="1"/>
          </p:cNvSpPr>
          <p:nvPr>
            <p:ph idx="1"/>
            <p:custDataLst>
              <p:tags r:id="rId3"/>
            </p:custDataLst>
          </p:nvPr>
        </p:nvSpPr>
        <p:spPr>
          <a:xfrm>
            <a:off x="1211459" y="2747476"/>
            <a:ext cx="9762507" cy="3202731"/>
          </a:xfrm>
        </p:spPr>
        <p:txBody>
          <a:bodyPr anchor="t">
            <a:normAutofit fontScale="92500" lnSpcReduction="20000"/>
          </a:bodyPr>
          <a:lstStyle/>
          <a:p>
            <a:pPr>
              <a:spcAft>
                <a:spcPts val="350"/>
              </a:spcAft>
            </a:pPr>
            <a:r>
              <a:rPr lang="en-US" sz="2600" dirty="0">
                <a:ea typeface="Tahoma" pitchFamily="34" charset="0"/>
                <a:cs typeface="Tahoma" pitchFamily="34" charset="0"/>
              </a:rPr>
              <a:t>A predominantly WIC vendor, also known as a PWV, is a vendor that derives more then 50% of their food sales from WIC food benefits.</a:t>
            </a:r>
          </a:p>
          <a:p>
            <a:pPr>
              <a:spcAft>
                <a:spcPts val="350"/>
              </a:spcAft>
            </a:pPr>
            <a:r>
              <a:rPr lang="en-US" sz="2600" dirty="0">
                <a:ea typeface="Tahoma" pitchFamily="34" charset="0"/>
                <a:cs typeface="Tahoma" pitchFamily="34" charset="0"/>
              </a:rPr>
              <a:t>PWVs cannot be authorized NC WIC vendors</a:t>
            </a:r>
          </a:p>
          <a:p>
            <a:pPr lvl="1"/>
            <a:r>
              <a:rPr lang="en-US" sz="2600" dirty="0">
                <a:ea typeface="Tahoma" pitchFamily="34" charset="0"/>
                <a:cs typeface="Tahoma" pitchFamily="34" charset="0"/>
              </a:rPr>
              <a:t>If a vendor applicant is expected to be a PWV, the application will be denied</a:t>
            </a:r>
          </a:p>
          <a:p>
            <a:pPr lvl="1">
              <a:spcAft>
                <a:spcPts val="350"/>
              </a:spcAft>
            </a:pPr>
            <a:r>
              <a:rPr lang="en-US" sz="2600" dirty="0">
                <a:ea typeface="Tahoma" pitchFamily="34" charset="0"/>
                <a:cs typeface="Tahoma" pitchFamily="34" charset="0"/>
              </a:rPr>
              <a:t>If a vendor becomes a PWV anytime during authorization, the Vendor Agreement will be terminated</a:t>
            </a:r>
          </a:p>
          <a:p>
            <a:pPr lvl="1">
              <a:spcAft>
                <a:spcPts val="350"/>
              </a:spcAft>
            </a:pPr>
            <a:r>
              <a:rPr lang="en-US" sz="2600" dirty="0">
                <a:ea typeface="Tahoma" pitchFamily="34" charset="0"/>
                <a:cs typeface="Tahoma" pitchFamily="34" charset="0"/>
              </a:rPr>
              <a:t>Must wait 90 days to reapply</a:t>
            </a:r>
          </a:p>
          <a:p>
            <a:r>
              <a:rPr lang="en-US" sz="2600" dirty="0">
                <a:ea typeface="Tahoma" pitchFamily="34" charset="0"/>
                <a:cs typeface="Tahoma" pitchFamily="34" charset="0"/>
              </a:rPr>
              <a:t>Selection Criteria Listed in Vendor Agreement</a:t>
            </a:r>
          </a:p>
          <a:p>
            <a:endParaRPr lang="en-US" sz="1700" dirty="0"/>
          </a:p>
        </p:txBody>
      </p:sp>
    </p:spTree>
    <p:custDataLst>
      <p:tags r:id="rId1"/>
    </p:custDataLst>
    <p:extLst>
      <p:ext uri="{BB962C8B-B14F-4D97-AF65-F5344CB8AC3E}">
        <p14:creationId xmlns:p14="http://schemas.microsoft.com/office/powerpoint/2010/main" val="280538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A4026A73-1F7F-49F2-B319-8CA3B3D53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648" y="321733"/>
            <a:ext cx="11543821"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6" name="Right Triangle 75">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77">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2" name="Rectangle 2"/>
          <p:cNvSpPr>
            <a:spLocks noGrp="1" noChangeArrowheads="1"/>
          </p:cNvSpPr>
          <p:nvPr>
            <p:ph type="title"/>
            <p:custDataLst>
              <p:tags r:id="rId2"/>
            </p:custDataLst>
          </p:nvPr>
        </p:nvSpPr>
        <p:spPr>
          <a:xfrm>
            <a:off x="1362101" y="1186853"/>
            <a:ext cx="3290982" cy="4480726"/>
          </a:xfrm>
        </p:spPr>
        <p:txBody>
          <a:bodyPr>
            <a:normAutofit/>
          </a:bodyPr>
          <a:lstStyle/>
          <a:p>
            <a:pPr eaLnBrk="1" hangingPunct="1"/>
            <a:r>
              <a:rPr lang="en-US" sz="6500" b="1" dirty="0">
                <a:ea typeface="Tahoma" pitchFamily="34" charset="0"/>
                <a:cs typeface="Tahoma" pitchFamily="34" charset="0"/>
              </a:rPr>
              <a:t>What is WIC?</a:t>
            </a:r>
            <a:r>
              <a:rPr lang="en-US" sz="6500" b="1" dirty="0">
                <a:effectLst>
                  <a:outerShdw blurRad="38100" dist="38100" dir="2700000" algn="tl">
                    <a:srgbClr val="000000">
                      <a:alpha val="43137"/>
                    </a:srgbClr>
                  </a:outerShdw>
                </a:effectLst>
                <a:ea typeface="Tahoma" pitchFamily="34" charset="0"/>
                <a:cs typeface="Tahoma" pitchFamily="34" charset="0"/>
              </a:rPr>
              <a:t>	</a:t>
            </a:r>
            <a:r>
              <a:rPr lang="en-US" sz="6500" dirty="0">
                <a:effectLst>
                  <a:outerShdw blurRad="38100" dist="38100" dir="2700000" algn="tl">
                    <a:srgbClr val="000000">
                      <a:alpha val="43137"/>
                    </a:srgbClr>
                  </a:outerShdw>
                </a:effectLst>
                <a:latin typeface="Constantia" panose="02030602050306030303" pitchFamily="18" charset="0"/>
                <a:ea typeface="Tahoma" pitchFamily="34" charset="0"/>
                <a:cs typeface="Tahoma" pitchFamily="34" charset="0"/>
              </a:rPr>
              <a:t>	</a:t>
            </a:r>
          </a:p>
        </p:txBody>
      </p:sp>
      <p:cxnSp>
        <p:nvCxnSpPr>
          <p:cNvPr id="80" name="Straight Connector 79">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083"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123" name="Rectangle 3"/>
          <p:cNvSpPr>
            <a:spLocks noGrp="1" noChangeArrowheads="1"/>
          </p:cNvSpPr>
          <p:nvPr>
            <p:ph idx="1"/>
            <p:custDataLst>
              <p:tags r:id="rId3"/>
            </p:custDataLst>
          </p:nvPr>
        </p:nvSpPr>
        <p:spPr>
          <a:xfrm>
            <a:off x="4940309" y="762000"/>
            <a:ext cx="6683970" cy="5790890"/>
          </a:xfrm>
        </p:spPr>
        <p:txBody>
          <a:bodyPr anchor="ctr">
            <a:normAutofit/>
          </a:bodyPr>
          <a:lstStyle/>
          <a:p>
            <a:pPr eaLnBrk="1" hangingPunct="1">
              <a:spcBef>
                <a:spcPct val="75000"/>
              </a:spcBef>
            </a:pPr>
            <a:r>
              <a:rPr lang="en-US" sz="2600" dirty="0">
                <a:ea typeface="Tahoma" pitchFamily="34" charset="0"/>
                <a:cs typeface="Tahoma" pitchFamily="34" charset="0"/>
              </a:rPr>
              <a:t>The Special Supplemental Nutrition Program for </a:t>
            </a:r>
            <a:r>
              <a:rPr lang="en-US" sz="2600" b="1" dirty="0">
                <a:ea typeface="Tahoma" pitchFamily="34" charset="0"/>
                <a:cs typeface="Tahoma" pitchFamily="34" charset="0"/>
              </a:rPr>
              <a:t>W</a:t>
            </a:r>
            <a:r>
              <a:rPr lang="en-US" sz="2600" dirty="0">
                <a:ea typeface="Tahoma" pitchFamily="34" charset="0"/>
                <a:cs typeface="Tahoma" pitchFamily="34" charset="0"/>
              </a:rPr>
              <a:t>omen, </a:t>
            </a:r>
            <a:r>
              <a:rPr lang="en-US" sz="2600" b="1" dirty="0">
                <a:ea typeface="Tahoma" pitchFamily="34" charset="0"/>
                <a:cs typeface="Tahoma" pitchFamily="34" charset="0"/>
              </a:rPr>
              <a:t>I</a:t>
            </a:r>
            <a:r>
              <a:rPr lang="en-US" sz="2600" dirty="0">
                <a:ea typeface="Tahoma" pitchFamily="34" charset="0"/>
                <a:cs typeface="Tahoma" pitchFamily="34" charset="0"/>
              </a:rPr>
              <a:t>nfants and </a:t>
            </a:r>
            <a:r>
              <a:rPr lang="en-US" sz="2600" b="1" dirty="0">
                <a:ea typeface="Tahoma" pitchFamily="34" charset="0"/>
                <a:cs typeface="Tahoma" pitchFamily="34" charset="0"/>
              </a:rPr>
              <a:t>C</a:t>
            </a:r>
            <a:r>
              <a:rPr lang="en-US" sz="2600" dirty="0">
                <a:ea typeface="Tahoma" pitchFamily="34" charset="0"/>
                <a:cs typeface="Tahoma" pitchFamily="34" charset="0"/>
              </a:rPr>
              <a:t>hildren</a:t>
            </a:r>
          </a:p>
          <a:p>
            <a:pPr eaLnBrk="1" hangingPunct="1">
              <a:spcBef>
                <a:spcPct val="75000"/>
              </a:spcBef>
            </a:pPr>
            <a:r>
              <a:rPr lang="en-US" sz="2600" dirty="0">
                <a:ea typeface="Tahoma" pitchFamily="34" charset="0"/>
                <a:cs typeface="Tahoma" pitchFamily="34" charset="0"/>
              </a:rPr>
              <a:t>Federally funded by the United States Department of Agriculture (USDA)</a:t>
            </a:r>
          </a:p>
          <a:p>
            <a:pPr eaLnBrk="1" hangingPunct="1">
              <a:spcBef>
                <a:spcPct val="75000"/>
              </a:spcBef>
            </a:pPr>
            <a:r>
              <a:rPr lang="en-US" sz="2600" dirty="0">
                <a:ea typeface="Tahoma" pitchFamily="34" charset="0"/>
                <a:cs typeface="Tahoma" pitchFamily="34" charset="0"/>
              </a:rPr>
              <a:t>State-administered by the NC Department of Health and Human Services</a:t>
            </a:r>
          </a:p>
          <a:p>
            <a:pPr eaLnBrk="1" hangingPunct="1">
              <a:spcBef>
                <a:spcPct val="75000"/>
              </a:spcBef>
            </a:pPr>
            <a:r>
              <a:rPr lang="en-US" sz="2600" dirty="0">
                <a:ea typeface="Tahoma" pitchFamily="34" charset="0"/>
                <a:cs typeface="Tahoma" pitchFamily="34" charset="0"/>
              </a:rPr>
              <a:t>WIC clinical services provided by contracted public health agencies</a:t>
            </a:r>
          </a:p>
          <a:p>
            <a:pPr eaLnBrk="1" hangingPunct="1">
              <a:spcBef>
                <a:spcPct val="75000"/>
              </a:spcBef>
            </a:pPr>
            <a:r>
              <a:rPr lang="en-US" sz="2600" dirty="0">
                <a:ea typeface="Tahoma" pitchFamily="34" charset="0"/>
                <a:cs typeface="Tahoma" pitchFamily="34" charset="0"/>
              </a:rPr>
              <a:t>NC WIC-authorized vendors are contracted with The NC Department of Health and Human Services and Local WIC Agencies</a:t>
            </a:r>
          </a:p>
          <a:p>
            <a:pPr eaLnBrk="1" hangingPunct="1">
              <a:spcBef>
                <a:spcPct val="75000"/>
              </a:spcBef>
            </a:pPr>
            <a:endParaRPr lang="en-US" sz="1900"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2600241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34" name="Rectangle 2"/>
          <p:cNvSpPr>
            <a:spLocks noGrp="1" noChangeArrowheads="1"/>
          </p:cNvSpPr>
          <p:nvPr>
            <p:ph type="title"/>
            <p:custDataLst>
              <p:tags r:id="rId2"/>
            </p:custDataLst>
          </p:nvPr>
        </p:nvSpPr>
        <p:spPr>
          <a:xfrm>
            <a:off x="1284905" y="1050595"/>
            <a:ext cx="8072712" cy="1618489"/>
          </a:xfrm>
        </p:spPr>
        <p:txBody>
          <a:bodyPr anchor="ctr">
            <a:normAutofit/>
          </a:bodyPr>
          <a:lstStyle/>
          <a:p>
            <a:pPr>
              <a:defRPr/>
            </a:pPr>
            <a:r>
              <a:rPr lang="en-US" sz="5500" b="1"/>
              <a:t>Predominantly WIC Vendor (PWV) continued</a:t>
            </a:r>
          </a:p>
        </p:txBody>
      </p:sp>
      <p:sp>
        <p:nvSpPr>
          <p:cNvPr id="18435" name="Rectangle 3"/>
          <p:cNvSpPr>
            <a:spLocks noGrp="1" noChangeArrowheads="1"/>
          </p:cNvSpPr>
          <p:nvPr>
            <p:ph idx="1"/>
            <p:custDataLst>
              <p:tags r:id="rId3"/>
            </p:custDataLst>
          </p:nvPr>
        </p:nvSpPr>
        <p:spPr>
          <a:xfrm>
            <a:off x="1284905" y="2895138"/>
            <a:ext cx="9610107" cy="3261688"/>
          </a:xfrm>
        </p:spPr>
        <p:txBody>
          <a:bodyPr anchor="t">
            <a:normAutofit/>
          </a:bodyPr>
          <a:lstStyle/>
          <a:p>
            <a:pPr>
              <a:spcBef>
                <a:spcPct val="50000"/>
              </a:spcBef>
              <a:buSzPct val="115000"/>
              <a:defRPr/>
            </a:pPr>
            <a:r>
              <a:rPr lang="en-US" sz="2400" dirty="0">
                <a:ea typeface="Tahoma" pitchFamily="34" charset="0"/>
                <a:cs typeface="Tahoma" pitchFamily="34" charset="0"/>
              </a:rPr>
              <a:t>State WIC Agencies are required to identify vendors that derive more than 50% of their annual food sales revenue from WIC food redemption</a:t>
            </a:r>
          </a:p>
          <a:p>
            <a:pPr>
              <a:spcBef>
                <a:spcPct val="50000"/>
              </a:spcBef>
              <a:buSzPct val="115000"/>
              <a:defRPr/>
            </a:pPr>
            <a:r>
              <a:rPr lang="en-US" sz="2400" dirty="0">
                <a:ea typeface="Tahoma" pitchFamily="34" charset="0"/>
                <a:cs typeface="Tahoma" pitchFamily="34" charset="0"/>
              </a:rPr>
              <a:t>The USDA classifies these vendors as Above 50% Vendors</a:t>
            </a:r>
          </a:p>
          <a:p>
            <a:pPr>
              <a:spcBef>
                <a:spcPct val="50000"/>
              </a:spcBef>
              <a:buSzPct val="115000"/>
              <a:defRPr/>
            </a:pPr>
            <a:r>
              <a:rPr lang="en-US" sz="2400" dirty="0">
                <a:ea typeface="Tahoma" pitchFamily="34" charset="0"/>
                <a:cs typeface="Tahoma" pitchFamily="34" charset="0"/>
              </a:rPr>
              <a:t>In North Carolina, these stores are called Predominantly WIC vendors (PWVs)</a:t>
            </a:r>
          </a:p>
          <a:p>
            <a:pPr>
              <a:spcBef>
                <a:spcPct val="50000"/>
              </a:spcBef>
              <a:buSzPct val="115000"/>
              <a:defRPr/>
            </a:pPr>
            <a:r>
              <a:rPr lang="en-US" sz="2400" dirty="0">
                <a:ea typeface="Tahoma" pitchFamily="34" charset="0"/>
                <a:cs typeface="Tahoma" pitchFamily="34" charset="0"/>
              </a:rPr>
              <a:t>State WIC Agency collects data to determine total SNAP-eligible food sales as part of the PWV identification process</a:t>
            </a:r>
          </a:p>
        </p:txBody>
      </p:sp>
    </p:spTree>
    <p:custDataLst>
      <p:tags r:id="rId1"/>
    </p:custDataLst>
    <p:extLst>
      <p:ext uri="{BB962C8B-B14F-4D97-AF65-F5344CB8AC3E}">
        <p14:creationId xmlns:p14="http://schemas.microsoft.com/office/powerpoint/2010/main" val="1905989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1284905" y="1050595"/>
            <a:ext cx="8072712" cy="1618489"/>
          </a:xfrm>
        </p:spPr>
        <p:txBody>
          <a:bodyPr anchor="ctr">
            <a:normAutofit/>
          </a:bodyPr>
          <a:lstStyle/>
          <a:p>
            <a:pPr>
              <a:defRPr/>
            </a:pPr>
            <a:r>
              <a:rPr lang="en-US" sz="5500" b="1"/>
              <a:t>SNAP-eligible Food Sales Records</a:t>
            </a:r>
          </a:p>
        </p:txBody>
      </p:sp>
      <p:sp>
        <p:nvSpPr>
          <p:cNvPr id="4" name="Content Placeholder 3"/>
          <p:cNvSpPr>
            <a:spLocks noGrp="1"/>
          </p:cNvSpPr>
          <p:nvPr>
            <p:ph idx="1"/>
            <p:custDataLst>
              <p:tags r:id="rId3"/>
            </p:custDataLst>
          </p:nvPr>
        </p:nvSpPr>
        <p:spPr>
          <a:xfrm>
            <a:off x="1284904" y="2969469"/>
            <a:ext cx="8848107" cy="2800395"/>
          </a:xfrm>
        </p:spPr>
        <p:txBody>
          <a:bodyPr anchor="t">
            <a:normAutofit/>
          </a:bodyPr>
          <a:lstStyle/>
          <a:p>
            <a:r>
              <a:rPr lang="en-US" sz="2400" dirty="0">
                <a:ea typeface="Tahoma" pitchFamily="34" charset="0"/>
                <a:cs typeface="Tahoma" pitchFamily="34" charset="0"/>
              </a:rPr>
              <a:t>Vendors must maintain a record of all SNAP-eligible food sales</a:t>
            </a:r>
          </a:p>
          <a:p>
            <a:r>
              <a:rPr lang="en-US" sz="2400" dirty="0">
                <a:ea typeface="Tahoma" pitchFamily="34" charset="0"/>
                <a:cs typeface="Tahoma" pitchFamily="34" charset="0"/>
              </a:rPr>
              <a:t>SNAP-eligible food sales are sales of those foods that can be purchased with SNAP (Food Stamp) benefits</a:t>
            </a:r>
          </a:p>
          <a:p>
            <a:r>
              <a:rPr lang="en-US" sz="2400" dirty="0">
                <a:ea typeface="Tahoma" pitchFamily="34" charset="0"/>
                <a:cs typeface="Tahoma" pitchFamily="34" charset="0"/>
              </a:rPr>
              <a:t>Vendors are required to provide the State WIC Agency, upon request, a statement of the total amount of revenue derived from SNAP-eligible food sales and written documentation to support the amount of sales claimed</a:t>
            </a:r>
          </a:p>
        </p:txBody>
      </p:sp>
    </p:spTree>
    <p:custDataLst>
      <p:tags r:id="rId1"/>
    </p:custDataLst>
    <p:extLst>
      <p:ext uri="{BB962C8B-B14F-4D97-AF65-F5344CB8AC3E}">
        <p14:creationId xmlns:p14="http://schemas.microsoft.com/office/powerpoint/2010/main" val="2496340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62" name="Rectangle 4"/>
          <p:cNvSpPr>
            <a:spLocks noGrp="1" noChangeArrowheads="1"/>
          </p:cNvSpPr>
          <p:nvPr>
            <p:ph type="title"/>
            <p:custDataLst>
              <p:tags r:id="rId2"/>
            </p:custDataLst>
          </p:nvPr>
        </p:nvSpPr>
        <p:spPr>
          <a:xfrm>
            <a:off x="641607" y="1188637"/>
            <a:ext cx="3852604" cy="4480726"/>
          </a:xfrm>
        </p:spPr>
        <p:txBody>
          <a:bodyPr>
            <a:normAutofit/>
          </a:bodyPr>
          <a:lstStyle/>
          <a:p>
            <a:pPr algn="r">
              <a:defRPr/>
            </a:pPr>
            <a:r>
              <a:rPr lang="en-US" sz="5400" b="1" dirty="0"/>
              <a:t>PWV Identification</a:t>
            </a:r>
          </a:p>
        </p:txBody>
      </p:sp>
      <p:cxnSp>
        <p:nvCxnSpPr>
          <p:cNvPr id="78" name="Straight Connector 77">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083"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5363" name="Rectangle 5"/>
          <p:cNvSpPr>
            <a:spLocks noGrp="1" noChangeArrowheads="1"/>
          </p:cNvSpPr>
          <p:nvPr>
            <p:ph idx="1"/>
            <p:custDataLst>
              <p:tags r:id="rId3"/>
            </p:custDataLst>
          </p:nvPr>
        </p:nvSpPr>
        <p:spPr>
          <a:xfrm>
            <a:off x="5230645" y="1182541"/>
            <a:ext cx="5945921" cy="5029200"/>
          </a:xfrm>
        </p:spPr>
        <p:txBody>
          <a:bodyPr anchor="ctr">
            <a:normAutofit/>
          </a:bodyPr>
          <a:lstStyle/>
          <a:p>
            <a:r>
              <a:rPr lang="en-US" sz="2800" dirty="0">
                <a:ea typeface="Tahoma" pitchFamily="34" charset="0"/>
                <a:cs typeface="Tahoma" pitchFamily="34" charset="0"/>
              </a:rPr>
              <a:t>What is SNAP-eligible?</a:t>
            </a:r>
          </a:p>
          <a:p>
            <a:pPr lvl="1"/>
            <a:r>
              <a:rPr lang="en-US" sz="2800" dirty="0">
                <a:ea typeface="Tahoma" pitchFamily="34" charset="0"/>
                <a:cs typeface="Tahoma" pitchFamily="34" charset="0"/>
              </a:rPr>
              <a:t>Any item that may be purchased with Supplemental Nutrition Assistance Program (SNAP) benefits</a:t>
            </a:r>
          </a:p>
          <a:p>
            <a:endParaRPr lang="en-US" sz="2800" dirty="0">
              <a:ea typeface="Tahoma" pitchFamily="34" charset="0"/>
              <a:cs typeface="Tahoma" pitchFamily="34" charset="0"/>
            </a:endParaRPr>
          </a:p>
          <a:p>
            <a:r>
              <a:rPr lang="en-US" sz="2800" dirty="0">
                <a:ea typeface="Tahoma" pitchFamily="34" charset="0"/>
                <a:cs typeface="Tahoma" pitchFamily="34" charset="0"/>
              </a:rPr>
              <a:t>Food Sales</a:t>
            </a:r>
          </a:p>
          <a:p>
            <a:pPr lvl="1"/>
            <a:r>
              <a:rPr lang="en-US" sz="2800" dirty="0">
                <a:ea typeface="Tahoma" pitchFamily="34" charset="0"/>
                <a:cs typeface="Tahoma" pitchFamily="34" charset="0"/>
              </a:rPr>
              <a:t>The sale of all foods that could be purchased with SNAP benefits.</a:t>
            </a:r>
          </a:p>
          <a:p>
            <a:pPr lvl="1"/>
            <a:r>
              <a:rPr lang="en-US" sz="2800" dirty="0">
                <a:ea typeface="Tahoma" pitchFamily="34" charset="0"/>
                <a:cs typeface="Tahoma" pitchFamily="34" charset="0"/>
              </a:rPr>
              <a:t>Food Sales Fact Sheet</a:t>
            </a:r>
          </a:p>
          <a:p>
            <a:pPr marL="0" indent="0">
              <a:buNone/>
            </a:pPr>
            <a:endParaRPr lang="en-US" sz="2200"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3963729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86" name="Rectangle 2"/>
          <p:cNvSpPr>
            <a:spLocks noGrp="1" noChangeArrowheads="1"/>
          </p:cNvSpPr>
          <p:nvPr>
            <p:ph type="title"/>
            <p:custDataLst>
              <p:tags r:id="rId2"/>
            </p:custDataLst>
          </p:nvPr>
        </p:nvSpPr>
        <p:spPr>
          <a:xfrm>
            <a:off x="1284905" y="1050595"/>
            <a:ext cx="8072712" cy="1618489"/>
          </a:xfrm>
        </p:spPr>
        <p:txBody>
          <a:bodyPr anchor="ctr">
            <a:normAutofit/>
          </a:bodyPr>
          <a:lstStyle/>
          <a:p>
            <a:pPr eaLnBrk="1" hangingPunct="1"/>
            <a:r>
              <a:rPr lang="en-US" sz="5500" b="1" dirty="0">
                <a:ea typeface="Tahoma" pitchFamily="34" charset="0"/>
                <a:cs typeface="Tahoma" pitchFamily="34" charset="0"/>
              </a:rPr>
              <a:t>Appropriate Documentation</a:t>
            </a:r>
          </a:p>
        </p:txBody>
      </p:sp>
      <p:sp>
        <p:nvSpPr>
          <p:cNvPr id="16387" name="Rectangle 3"/>
          <p:cNvSpPr>
            <a:spLocks noGrp="1" noChangeArrowheads="1"/>
          </p:cNvSpPr>
          <p:nvPr>
            <p:ph idx="1"/>
            <p:custDataLst>
              <p:tags r:id="rId3"/>
            </p:custDataLst>
          </p:nvPr>
        </p:nvSpPr>
        <p:spPr>
          <a:xfrm>
            <a:off x="1284904" y="2969469"/>
            <a:ext cx="8695707" cy="2800395"/>
          </a:xfrm>
        </p:spPr>
        <p:txBody>
          <a:bodyPr anchor="t">
            <a:normAutofit/>
          </a:bodyPr>
          <a:lstStyle/>
          <a:p>
            <a:pPr eaLnBrk="1" hangingPunct="1"/>
            <a:r>
              <a:rPr lang="en-US" sz="2400" dirty="0">
                <a:ea typeface="Tahoma" pitchFamily="34" charset="0"/>
                <a:cs typeface="Tahoma" pitchFamily="34" charset="0"/>
              </a:rPr>
              <a:t>Each year select vendors are asked to submit SNAP-eligible food sales as part of PWV determination</a:t>
            </a:r>
          </a:p>
          <a:p>
            <a:pPr eaLnBrk="1" hangingPunct="1"/>
            <a:r>
              <a:rPr lang="en-US" sz="2400" dirty="0">
                <a:ea typeface="Tahoma" pitchFamily="34" charset="0"/>
                <a:cs typeface="Tahoma" pitchFamily="34" charset="0"/>
              </a:rPr>
              <a:t>Request sales records, financial statements, reports, tax documents or other verifiable documentation</a:t>
            </a:r>
          </a:p>
          <a:p>
            <a:pPr eaLnBrk="1" hangingPunct="1"/>
            <a:r>
              <a:rPr lang="en-US" sz="2400" dirty="0">
                <a:ea typeface="Tahoma" pitchFamily="34" charset="0"/>
                <a:cs typeface="Tahoma" pitchFamily="34" charset="0"/>
              </a:rPr>
              <a:t>Keep a monthly copy in files</a:t>
            </a:r>
          </a:p>
        </p:txBody>
      </p:sp>
    </p:spTree>
    <p:custDataLst>
      <p:tags r:id="rId1"/>
    </p:custDataLst>
    <p:extLst>
      <p:ext uri="{BB962C8B-B14F-4D97-AF65-F5344CB8AC3E}">
        <p14:creationId xmlns:p14="http://schemas.microsoft.com/office/powerpoint/2010/main" val="3493018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12">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custDataLst>
              <p:tags r:id="rId2"/>
            </p:custDataLst>
          </p:nvPr>
        </p:nvSpPr>
        <p:spPr>
          <a:xfrm>
            <a:off x="1284905" y="758285"/>
            <a:ext cx="9305307" cy="1618489"/>
          </a:xfrm>
        </p:spPr>
        <p:txBody>
          <a:bodyPr anchor="ctr">
            <a:normAutofit/>
          </a:bodyPr>
          <a:lstStyle/>
          <a:p>
            <a:pPr>
              <a:defRPr/>
            </a:pPr>
            <a:r>
              <a:rPr lang="en-US" sz="5500" b="1" dirty="0">
                <a:ea typeface="Tahoma" pitchFamily="34" charset="0"/>
                <a:cs typeface="Tahoma" pitchFamily="34" charset="0"/>
              </a:rPr>
              <a:t>Verifiable Documentation of SNAP-eligible Food Sales</a:t>
            </a:r>
          </a:p>
        </p:txBody>
      </p:sp>
      <p:sp>
        <p:nvSpPr>
          <p:cNvPr id="6" name="Content Placeholder 5"/>
          <p:cNvSpPr>
            <a:spLocks noGrp="1"/>
          </p:cNvSpPr>
          <p:nvPr>
            <p:ph idx="1"/>
            <p:custDataLst>
              <p:tags r:id="rId3"/>
            </p:custDataLst>
          </p:nvPr>
        </p:nvSpPr>
        <p:spPr>
          <a:xfrm>
            <a:off x="1284905" y="2584935"/>
            <a:ext cx="9762507" cy="3559545"/>
          </a:xfrm>
        </p:spPr>
        <p:txBody>
          <a:bodyPr anchor="t">
            <a:normAutofit lnSpcReduction="10000"/>
          </a:bodyPr>
          <a:lstStyle/>
          <a:p>
            <a:pPr marL="205494" indent="-137156">
              <a:defRPr/>
            </a:pPr>
            <a:r>
              <a:rPr lang="en-US" sz="2400" dirty="0">
                <a:ea typeface="Tahoma" pitchFamily="34" charset="0"/>
                <a:cs typeface="Tahoma" pitchFamily="34" charset="0"/>
              </a:rPr>
              <a:t>Ledger Totals</a:t>
            </a:r>
          </a:p>
          <a:p>
            <a:pPr marL="616869" lvl="1" indent="-342797">
              <a:buFont typeface="Wingdings" panose="05000000000000000000" pitchFamily="2" charset="2"/>
              <a:buChar char="ü"/>
              <a:defRPr/>
            </a:pPr>
            <a:r>
              <a:rPr lang="en-US" sz="2400" dirty="0">
                <a:ea typeface="Tahoma" pitchFamily="34" charset="0"/>
                <a:cs typeface="Tahoma" pitchFamily="34" charset="0"/>
              </a:rPr>
              <a:t>Daily, Weekly or Monthly cash register receipts totaled in a ledger </a:t>
            </a:r>
            <a:r>
              <a:rPr lang="en-US" sz="2400" b="1" dirty="0">
                <a:ea typeface="Tahoma" pitchFamily="34" charset="0"/>
                <a:cs typeface="Tahoma" pitchFamily="34" charset="0"/>
              </a:rPr>
              <a:t>(DO NOT send actual cash register receipts)</a:t>
            </a:r>
          </a:p>
          <a:p>
            <a:pPr marL="616869" lvl="1" indent="-342797">
              <a:buFont typeface="Wingdings" panose="05000000000000000000" pitchFamily="2" charset="2"/>
              <a:buChar char="ü"/>
              <a:defRPr/>
            </a:pPr>
            <a:r>
              <a:rPr lang="en-US" sz="2400" dirty="0">
                <a:ea typeface="Tahoma" pitchFamily="34" charset="0"/>
                <a:cs typeface="Tahoma" pitchFamily="34" charset="0"/>
              </a:rPr>
              <a:t>Some registers have the ability to separate out different types of items</a:t>
            </a:r>
          </a:p>
          <a:p>
            <a:pPr marL="616869" lvl="1" indent="-342797">
              <a:buFont typeface="Wingdings" panose="05000000000000000000" pitchFamily="2" charset="2"/>
              <a:buChar char="ü"/>
              <a:defRPr/>
            </a:pPr>
            <a:r>
              <a:rPr lang="en-US" sz="2400" dirty="0">
                <a:ea typeface="Tahoma" pitchFamily="34" charset="0"/>
                <a:cs typeface="Tahoma" pitchFamily="34" charset="0"/>
              </a:rPr>
              <a:t>It is highly recommended that Vendors maintain this type of system. Makes this annual process easier.</a:t>
            </a:r>
          </a:p>
          <a:p>
            <a:pPr marL="205733">
              <a:defRPr/>
            </a:pPr>
            <a:r>
              <a:rPr lang="en-US" sz="2400" dirty="0">
                <a:ea typeface="Tahoma" pitchFamily="34" charset="0"/>
                <a:cs typeface="Tahoma" pitchFamily="34" charset="0"/>
              </a:rPr>
              <a:t>Sales and Use Tax returns are not always sufficient for documenting complete SNAP-eligible food sales</a:t>
            </a:r>
          </a:p>
          <a:p>
            <a:pPr marL="616869" lvl="1" indent="-342797">
              <a:buFont typeface="Wingdings" panose="05000000000000000000" pitchFamily="2" charset="2"/>
              <a:buChar char="ü"/>
              <a:defRPr/>
            </a:pPr>
            <a:r>
              <a:rPr lang="en-US" sz="2400" dirty="0">
                <a:ea typeface="Tahoma" pitchFamily="34" charset="0"/>
                <a:cs typeface="Tahoma" pitchFamily="34" charset="0"/>
              </a:rPr>
              <a:t>These returns may be used along with ledger totals to verify a vendor’s documentation of SNAP-eligible food sales</a:t>
            </a:r>
          </a:p>
          <a:p>
            <a:pPr marL="617200" lvl="2" indent="-137156">
              <a:buClr>
                <a:schemeClr val="accent3"/>
              </a:buClr>
              <a:defRPr/>
            </a:pPr>
            <a:endParaRPr lang="en-US" sz="1500" dirty="0"/>
          </a:p>
        </p:txBody>
      </p:sp>
    </p:spTree>
    <p:custDataLst>
      <p:tags r:id="rId1"/>
    </p:custDataLst>
    <p:extLst>
      <p:ext uri="{BB962C8B-B14F-4D97-AF65-F5344CB8AC3E}">
        <p14:creationId xmlns:p14="http://schemas.microsoft.com/office/powerpoint/2010/main" val="1711286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custDataLst>
              <p:tags r:id="rId2"/>
            </p:custDataLst>
          </p:nvPr>
        </p:nvSpPr>
        <p:spPr>
          <a:xfrm>
            <a:off x="1872837" y="207286"/>
            <a:ext cx="8933688" cy="1143000"/>
          </a:xfrm>
        </p:spPr>
        <p:txBody>
          <a:bodyPr>
            <a:normAutofit/>
          </a:bodyPr>
          <a:lstStyle/>
          <a:p>
            <a:pPr algn="ctr" eaLnBrk="1" hangingPunct="1">
              <a:defRPr/>
            </a:pPr>
            <a:r>
              <a:rPr lang="en-US" sz="5500" b="1" dirty="0">
                <a:solidFill>
                  <a:schemeClr val="tx1"/>
                </a:solidFill>
                <a:ea typeface="Tahoma" pitchFamily="34" charset="0"/>
                <a:cs typeface="Tahoma" pitchFamily="34" charset="0"/>
              </a:rPr>
              <a:t>Sample Ledger</a:t>
            </a:r>
          </a:p>
        </p:txBody>
      </p:sp>
      <p:pic>
        <p:nvPicPr>
          <p:cNvPr id="1026" name="Picture 2"/>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2465659" y="1905000"/>
            <a:ext cx="7736681" cy="4475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custDataLst>
              <p:tags r:id="rId3"/>
            </p:custDataLst>
          </p:nvPr>
        </p:nvSpPr>
        <p:spPr>
          <a:xfrm rot="21202743">
            <a:off x="2997200" y="3287407"/>
            <a:ext cx="6684962" cy="1108075"/>
          </a:xfrm>
          <a:prstGeom prst="rect">
            <a:avLst/>
          </a:prstGeom>
          <a:solidFill>
            <a:schemeClr val="tx2">
              <a:lumMod val="75000"/>
              <a:alpha val="27059"/>
            </a:schemeClr>
          </a:solidFill>
          <a:ln w="57150">
            <a:solidFill>
              <a:schemeClr val="tx2">
                <a:lumMod val="75000"/>
              </a:schemeClr>
            </a:solidFill>
          </a:ln>
        </p:spPr>
        <p:txBody>
          <a:bodyPr>
            <a:spAutoFit/>
          </a:bodyPr>
          <a:lstStyle/>
          <a:p>
            <a:pPr algn="ctr">
              <a:defRPr/>
            </a:pPr>
            <a:r>
              <a:rPr lang="en-US" sz="6600" dirty="0">
                <a:solidFill>
                  <a:schemeClr val="bg2">
                    <a:lumMod val="25000"/>
                  </a:schemeClr>
                </a:solidFill>
                <a:latin typeface="Constantia" panose="02030602050306030303" pitchFamily="18" charset="0"/>
              </a:rPr>
              <a:t>SAMPLE ONLY</a:t>
            </a:r>
          </a:p>
        </p:txBody>
      </p:sp>
    </p:spTree>
    <p:custDataLst>
      <p:tags r:id="rId1"/>
    </p:custDataLst>
    <p:extLst>
      <p:ext uri="{BB962C8B-B14F-4D97-AF65-F5344CB8AC3E}">
        <p14:creationId xmlns:p14="http://schemas.microsoft.com/office/powerpoint/2010/main" val="1795189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86" name="Picture 2" descr="Graphical user interface, table&#10;&#10;Description automatically generated with medium confidence"/>
          <p:cNvPicPr>
            <a:picLocks noChangeAspect="1" noChangeArrowheads="1"/>
          </p:cNvPicPr>
          <p:nvPr/>
        </p:nvPicPr>
        <p:blipFill>
          <a:blip r:embed="rId6"/>
          <a:stretch>
            <a:fillRect/>
          </a:stretch>
        </p:blipFill>
        <p:spPr bwMode="auto">
          <a:xfrm>
            <a:off x="621513" y="875588"/>
            <a:ext cx="4031570" cy="5103255"/>
          </a:xfrm>
          <a:prstGeom prst="rect">
            <a:avLst/>
          </a:prstGeom>
          <a:noFill/>
          <a:ln>
            <a:solidFill>
              <a:schemeClr val="tx1"/>
            </a:solidFill>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3" name="Right Triangle 72">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4733" y="623275"/>
            <a:ext cx="6569086"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5464235" y="1188637"/>
            <a:ext cx="5640843" cy="1597228"/>
          </a:xfrm>
        </p:spPr>
        <p:txBody>
          <a:bodyPr vert="horz" lIns="91440" tIns="45720" rIns="91440" bIns="45720" rtlCol="0" anchor="ctr">
            <a:normAutofit/>
          </a:bodyPr>
          <a:lstStyle/>
          <a:p>
            <a:pPr defTabSz="914400">
              <a:defRPr/>
            </a:pPr>
            <a:r>
              <a:rPr lang="en-US" sz="5300" b="1" kern="1200">
                <a:solidFill>
                  <a:schemeClr val="tx1"/>
                </a:solidFill>
                <a:latin typeface="+mj-lt"/>
                <a:ea typeface="+mj-ea"/>
                <a:cs typeface="+mj-cs"/>
              </a:rPr>
              <a:t>Different Types of Documentation</a:t>
            </a:r>
          </a:p>
        </p:txBody>
      </p:sp>
      <p:sp>
        <p:nvSpPr>
          <p:cNvPr id="4" name="Content Placeholder 3"/>
          <p:cNvSpPr>
            <a:spLocks noGrp="1"/>
          </p:cNvSpPr>
          <p:nvPr>
            <p:ph sz="half" idx="1"/>
            <p:custDataLst>
              <p:tags r:id="rId3"/>
            </p:custDataLst>
          </p:nvPr>
        </p:nvSpPr>
        <p:spPr>
          <a:xfrm>
            <a:off x="5464236" y="2998278"/>
            <a:ext cx="4368965" cy="2728198"/>
          </a:xfrm>
        </p:spPr>
        <p:txBody>
          <a:bodyPr vert="horz" lIns="91440" tIns="45720" rIns="91440" bIns="45720" rtlCol="0" anchor="t">
            <a:normAutofit/>
          </a:bodyPr>
          <a:lstStyle/>
          <a:p>
            <a:pPr marL="445755" indent="-228600" defTabSz="914400">
              <a:defRPr/>
            </a:pPr>
            <a:r>
              <a:rPr lang="en-US" sz="1700"/>
              <a:t>Sales and Use Tax Return</a:t>
            </a:r>
          </a:p>
          <a:p>
            <a:pPr marL="445664" lvl="1" indent="-228600" defTabSz="914400">
              <a:spcBef>
                <a:spcPts val="450"/>
              </a:spcBef>
              <a:defRPr/>
            </a:pPr>
            <a:r>
              <a:rPr lang="en-US" sz="1700"/>
              <a:t>If your store files electronically, it is recommended that you keep a copy for your records as this documentation may be requested as additional documentation</a:t>
            </a:r>
          </a:p>
          <a:p>
            <a:pPr marL="445664" lvl="1" indent="-228600" defTabSz="914400">
              <a:spcBef>
                <a:spcPts val="450"/>
              </a:spcBef>
              <a:defRPr/>
            </a:pPr>
            <a:r>
              <a:rPr lang="en-US" sz="1700"/>
              <a:t>Additional information may still be requested from the State WIC Agency if these forms are submitted as documentation</a:t>
            </a:r>
          </a:p>
          <a:p>
            <a:pPr marL="445755" indent="-228600" defTabSz="914400">
              <a:defRPr/>
            </a:pPr>
            <a:endParaRPr lang="en-US" sz="1700"/>
          </a:p>
        </p:txBody>
      </p:sp>
    </p:spTree>
    <p:custDataLst>
      <p:tags r:id="rId1"/>
    </p:custDataLst>
    <p:extLst>
      <p:ext uri="{BB962C8B-B14F-4D97-AF65-F5344CB8AC3E}">
        <p14:creationId xmlns:p14="http://schemas.microsoft.com/office/powerpoint/2010/main" val="1352890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752143" y="749340"/>
            <a:ext cx="7027545" cy="571500"/>
          </a:xfrm>
        </p:spPr>
        <p:txBody>
          <a:bodyPr>
            <a:noAutofit/>
          </a:bodyPr>
          <a:lstStyle/>
          <a:p>
            <a:pPr>
              <a:defRPr/>
            </a:pPr>
            <a:r>
              <a:rPr lang="en-US" b="1" dirty="0">
                <a:solidFill>
                  <a:schemeClr val="tx1"/>
                </a:solidFill>
                <a:ea typeface="Tahoma" panose="020B0604030504040204" pitchFamily="34" charset="0"/>
                <a:cs typeface="Tahoma" panose="020B0604030504040204" pitchFamily="34" charset="0"/>
              </a:rPr>
              <a:t>Type of Tax Rates</a:t>
            </a:r>
          </a:p>
        </p:txBody>
      </p:sp>
      <p:pic>
        <p:nvPicPr>
          <p:cNvPr id="19458" name="Picture 2"/>
          <p:cNvPicPr>
            <a:picLocks noGrp="1" noChangeAspect="1" noChangeArrowheads="1"/>
          </p:cNvPicPr>
          <p:nvPr>
            <p:ph sz="half" idx="1"/>
          </p:nvPr>
        </p:nvPicPr>
        <p:blipFill>
          <a:blip r:embed="rId8" cstate="print">
            <a:extLst>
              <a:ext uri="{28A0092B-C50C-407E-A947-70E740481C1C}">
                <a14:useLocalDpi xmlns:a14="http://schemas.microsoft.com/office/drawing/2010/main" val="0"/>
              </a:ext>
            </a:extLst>
          </a:blip>
          <a:stretch>
            <a:fillRect/>
          </a:stretch>
        </p:blipFill>
        <p:spPr bwMode="auto">
          <a:xfrm>
            <a:off x="1293812" y="1380044"/>
            <a:ext cx="3895904" cy="4975419"/>
          </a:xfr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sz="half" idx="2"/>
            <p:custDataLst>
              <p:tags r:id="rId3"/>
            </p:custDataLst>
          </p:nvPr>
        </p:nvSpPr>
        <p:spPr>
          <a:xfrm>
            <a:off x="5937127" y="1320839"/>
            <a:ext cx="5865872" cy="4926828"/>
          </a:xfrm>
          <a:ln w="38100"/>
        </p:spPr>
        <p:txBody>
          <a:bodyPr>
            <a:normAutofit lnSpcReduction="10000"/>
          </a:bodyPr>
          <a:lstStyle/>
          <a:p>
            <a:pPr marL="205733">
              <a:defRPr/>
            </a:pPr>
            <a:r>
              <a:rPr lang="en-US" sz="3599" dirty="0">
                <a:solidFill>
                  <a:schemeClr val="tx1"/>
                </a:solidFill>
              </a:rPr>
              <a:t>Tax Type Column</a:t>
            </a:r>
          </a:p>
          <a:p>
            <a:pPr marL="617108" lvl="1" indent="-342797">
              <a:buFont typeface="Courier New" panose="02070309020205020404" pitchFamily="49" charset="0"/>
              <a:buChar char="o"/>
              <a:defRPr/>
            </a:pPr>
            <a:r>
              <a:rPr lang="en-US" sz="3599" dirty="0">
                <a:solidFill>
                  <a:schemeClr val="tx1"/>
                </a:solidFill>
              </a:rPr>
              <a:t>Line 8 </a:t>
            </a:r>
          </a:p>
          <a:p>
            <a:pPr marL="822841" lvl="2" indent="-342797">
              <a:buFont typeface="Wingdings" panose="05000000000000000000" pitchFamily="2" charset="2"/>
              <a:buChar char="ü"/>
              <a:defRPr/>
            </a:pPr>
            <a:r>
              <a:rPr lang="en-US" sz="3599" dirty="0">
                <a:solidFill>
                  <a:schemeClr val="tx1"/>
                </a:solidFill>
              </a:rPr>
              <a:t>2% Food Rate</a:t>
            </a:r>
          </a:p>
          <a:p>
            <a:pPr marL="822841" lvl="2" indent="-342797">
              <a:buFont typeface="Wingdings" panose="05000000000000000000" pitchFamily="2" charset="2"/>
              <a:buChar char="ü"/>
              <a:defRPr/>
            </a:pPr>
            <a:r>
              <a:rPr lang="en-US" sz="3599" dirty="0">
                <a:solidFill>
                  <a:schemeClr val="tx1"/>
                </a:solidFill>
              </a:rPr>
              <a:t>Any food sold that only requires a tax of 2%</a:t>
            </a:r>
          </a:p>
          <a:p>
            <a:pPr marL="205733">
              <a:defRPr/>
            </a:pPr>
            <a:r>
              <a:rPr lang="en-US" sz="3599" dirty="0">
                <a:solidFill>
                  <a:schemeClr val="tx1"/>
                </a:solidFill>
              </a:rPr>
              <a:t>Receipts Column</a:t>
            </a:r>
          </a:p>
          <a:p>
            <a:pPr marL="571676" lvl="1" indent="-342797">
              <a:buFont typeface="Courier New" panose="02070309020205020404" pitchFamily="49" charset="0"/>
              <a:buChar char="o"/>
              <a:defRPr/>
            </a:pPr>
            <a:r>
              <a:rPr lang="en-US" sz="3599" dirty="0">
                <a:solidFill>
                  <a:schemeClr val="tx1"/>
                </a:solidFill>
              </a:rPr>
              <a:t>Line 8</a:t>
            </a:r>
          </a:p>
          <a:p>
            <a:pPr marL="823078" lvl="2" indent="-342797">
              <a:buFont typeface="Wingdings" panose="05000000000000000000" pitchFamily="2" charset="2"/>
              <a:buChar char="ü"/>
              <a:defRPr/>
            </a:pPr>
            <a:r>
              <a:rPr lang="en-US" sz="3599" dirty="0">
                <a:solidFill>
                  <a:schemeClr val="tx1"/>
                </a:solidFill>
              </a:rPr>
              <a:t>Dollar ($) total of food sold at the 2% food rate</a:t>
            </a:r>
          </a:p>
          <a:p>
            <a:pPr marL="274311" lvl="1" indent="0">
              <a:buNone/>
              <a:defRPr/>
            </a:pPr>
            <a:endParaRPr lang="en-US" sz="1799" dirty="0"/>
          </a:p>
          <a:p>
            <a:pPr marL="205733">
              <a:defRPr/>
            </a:pPr>
            <a:endParaRPr lang="en-US" dirty="0"/>
          </a:p>
        </p:txBody>
      </p:sp>
      <p:grpSp>
        <p:nvGrpSpPr>
          <p:cNvPr id="19461" name="Group 8"/>
          <p:cNvGrpSpPr>
            <a:grpSpLocks/>
          </p:cNvGrpSpPr>
          <p:nvPr/>
        </p:nvGrpSpPr>
        <p:grpSpPr bwMode="auto">
          <a:xfrm>
            <a:off x="1903412" y="2720785"/>
            <a:ext cx="4724400" cy="1063468"/>
            <a:chOff x="786263" y="2910101"/>
            <a:chExt cx="4219621" cy="1356975"/>
          </a:xfrm>
        </p:grpSpPr>
        <p:cxnSp>
          <p:nvCxnSpPr>
            <p:cNvPr id="8" name="Straight Arrow Connector 7"/>
            <p:cNvCxnSpPr>
              <a:cxnSpLocks/>
            </p:cNvCxnSpPr>
            <p:nvPr/>
          </p:nvCxnSpPr>
          <p:spPr>
            <a:xfrm flipH="1">
              <a:off x="1270126" y="2910101"/>
              <a:ext cx="3735758" cy="1160111"/>
            </a:xfrm>
            <a:prstGeom prst="straightConnector1">
              <a:avLst/>
            </a:prstGeom>
            <a:ln w="38100">
              <a:solidFill>
                <a:schemeClr val="tx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sp>
          <p:nvSpPr>
            <p:cNvPr id="6" name="Rectangle 5"/>
            <p:cNvSpPr/>
            <p:nvPr>
              <p:custDataLst>
                <p:tags r:id="rId4"/>
              </p:custDataLst>
            </p:nvPr>
          </p:nvSpPr>
          <p:spPr>
            <a:xfrm>
              <a:off x="1932796" y="4070215"/>
              <a:ext cx="676492" cy="19685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cxnSp>
          <p:nvCxnSpPr>
            <p:cNvPr id="16" name="Straight Arrow Connector 15"/>
            <p:cNvCxnSpPr>
              <a:cxnSpLocks/>
              <a:stCxn id="4" idx="1"/>
            </p:cNvCxnSpPr>
            <p:nvPr/>
          </p:nvCxnSpPr>
          <p:spPr>
            <a:xfrm flipH="1">
              <a:off x="2935990" y="3901134"/>
              <a:ext cx="1566426" cy="365942"/>
            </a:xfrm>
            <a:prstGeom prst="straightConnector1">
              <a:avLst/>
            </a:prstGeom>
            <a:ln w="38100">
              <a:solidFill>
                <a:schemeClr val="tx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sp>
          <p:nvSpPr>
            <p:cNvPr id="30" name="Rectangle 29"/>
            <p:cNvSpPr/>
            <p:nvPr>
              <p:custDataLst>
                <p:tags r:id="rId5"/>
              </p:custDataLst>
            </p:nvPr>
          </p:nvSpPr>
          <p:spPr>
            <a:xfrm>
              <a:off x="786263" y="4070213"/>
              <a:ext cx="415084" cy="1968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grpSp>
    </p:spTree>
    <p:custDataLst>
      <p:tags r:id="rId1"/>
    </p:custDataLst>
    <p:extLst>
      <p:ext uri="{BB962C8B-B14F-4D97-AF65-F5344CB8AC3E}">
        <p14:creationId xmlns:p14="http://schemas.microsoft.com/office/powerpoint/2010/main" val="1285060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828323" y="652892"/>
            <a:ext cx="7027545" cy="734372"/>
          </a:xfrm>
        </p:spPr>
        <p:txBody>
          <a:bodyPr>
            <a:noAutofit/>
          </a:bodyPr>
          <a:lstStyle/>
          <a:p>
            <a:pPr>
              <a:defRPr/>
            </a:pPr>
            <a:r>
              <a:rPr lang="en-US" b="1" dirty="0">
                <a:solidFill>
                  <a:schemeClr val="tx1"/>
                </a:solidFill>
                <a:ea typeface="Tahoma" panose="020B0604030504040204" pitchFamily="34" charset="0"/>
                <a:cs typeface="Tahoma" panose="020B0604030504040204" pitchFamily="34" charset="0"/>
              </a:rPr>
              <a:t>Types of Tax Rates</a:t>
            </a:r>
          </a:p>
        </p:txBody>
      </p:sp>
      <p:pic>
        <p:nvPicPr>
          <p:cNvPr id="20482" name="Picture 2"/>
          <p:cNvPicPr>
            <a:picLocks noGrp="1" noChangeAspect="1" noChangeArrowheads="1"/>
          </p:cNvPicPr>
          <p:nvPr>
            <p:ph sz="half" idx="1"/>
          </p:nvPr>
        </p:nvPicPr>
        <p:blipFill>
          <a:blip r:embed="rId8" cstate="print">
            <a:extLst>
              <a:ext uri="{28A0092B-C50C-407E-A947-70E740481C1C}">
                <a14:useLocalDpi xmlns:a14="http://schemas.microsoft.com/office/drawing/2010/main" val="0"/>
              </a:ext>
            </a:extLst>
          </a:blip>
          <a:stretch>
            <a:fillRect/>
          </a:stretch>
        </p:blipFill>
        <p:spPr bwMode="auto">
          <a:xfrm>
            <a:off x="1737437" y="1590508"/>
            <a:ext cx="3853873" cy="4839747"/>
          </a:xfr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sz="half" idx="2"/>
            <p:custDataLst>
              <p:tags r:id="rId3"/>
            </p:custDataLst>
          </p:nvPr>
        </p:nvSpPr>
        <p:spPr>
          <a:xfrm>
            <a:off x="6536008" y="1377069"/>
            <a:ext cx="5313462" cy="5256431"/>
          </a:xfrm>
          <a:ln w="28575"/>
        </p:spPr>
        <p:txBody>
          <a:bodyPr>
            <a:normAutofit/>
          </a:bodyPr>
          <a:lstStyle/>
          <a:p>
            <a:pPr marL="205733">
              <a:defRPr/>
            </a:pPr>
            <a:r>
              <a:rPr lang="en-US" sz="3599" b="1" dirty="0">
                <a:solidFill>
                  <a:schemeClr val="tx1"/>
                </a:solidFill>
              </a:rPr>
              <a:t>Tax Type Column</a:t>
            </a:r>
          </a:p>
          <a:p>
            <a:pPr marL="617108" lvl="1" indent="-342797">
              <a:buFont typeface="Courier New" panose="02070309020205020404" pitchFamily="49" charset="0"/>
              <a:buChar char="o"/>
              <a:defRPr/>
            </a:pPr>
            <a:r>
              <a:rPr lang="en-US" sz="3599" dirty="0">
                <a:solidFill>
                  <a:schemeClr val="tx1"/>
                </a:solidFill>
              </a:rPr>
              <a:t>Line 4 </a:t>
            </a:r>
          </a:p>
          <a:p>
            <a:pPr marL="617108" lvl="1" indent="-342797">
              <a:buFont typeface="Wingdings" panose="05000000000000000000" pitchFamily="2" charset="2"/>
              <a:buChar char="ü"/>
              <a:defRPr/>
            </a:pPr>
            <a:r>
              <a:rPr lang="en-US" sz="3599" dirty="0">
                <a:solidFill>
                  <a:schemeClr val="tx1"/>
                </a:solidFill>
              </a:rPr>
              <a:t>General State Rate</a:t>
            </a:r>
          </a:p>
          <a:p>
            <a:pPr marL="205733">
              <a:defRPr/>
            </a:pPr>
            <a:r>
              <a:rPr lang="en-US" sz="3599" b="1" dirty="0">
                <a:solidFill>
                  <a:schemeClr val="tx1"/>
                </a:solidFill>
              </a:rPr>
              <a:t>Receipts Column</a:t>
            </a:r>
          </a:p>
          <a:p>
            <a:pPr marL="617108" lvl="1" indent="-342797">
              <a:buFont typeface="Wingdings" panose="05000000000000000000" pitchFamily="2" charset="2"/>
              <a:buChar char="ü"/>
              <a:defRPr/>
            </a:pPr>
            <a:r>
              <a:rPr lang="en-US" sz="3599" dirty="0">
                <a:solidFill>
                  <a:schemeClr val="tx1"/>
                </a:solidFill>
              </a:rPr>
              <a:t>Current % 4.75</a:t>
            </a:r>
          </a:p>
          <a:p>
            <a:pPr marL="617108" lvl="1" indent="-342797">
              <a:buFont typeface="Wingdings" panose="05000000000000000000" pitchFamily="2" charset="2"/>
              <a:buChar char="ü"/>
              <a:defRPr/>
            </a:pPr>
            <a:r>
              <a:rPr lang="en-US" sz="3599" dirty="0">
                <a:solidFill>
                  <a:schemeClr val="tx1"/>
                </a:solidFill>
              </a:rPr>
              <a:t>Food items may also be reported in this column</a:t>
            </a:r>
          </a:p>
          <a:p>
            <a:pPr>
              <a:defRPr/>
            </a:pPr>
            <a:r>
              <a:rPr lang="en-US" sz="3599" b="1" dirty="0">
                <a:solidFill>
                  <a:schemeClr val="tx1"/>
                </a:solidFill>
              </a:rPr>
              <a:t>SNAP-eligible food sales     possibly included</a:t>
            </a:r>
          </a:p>
          <a:p>
            <a:pPr marL="34289" indent="0">
              <a:buNone/>
              <a:defRPr/>
            </a:pPr>
            <a:endParaRPr lang="en-US" sz="1999" dirty="0"/>
          </a:p>
          <a:p>
            <a:pPr marL="205733">
              <a:defRPr/>
            </a:pPr>
            <a:endParaRPr lang="en-US" dirty="0"/>
          </a:p>
        </p:txBody>
      </p:sp>
      <p:cxnSp>
        <p:nvCxnSpPr>
          <p:cNvPr id="14" name="Straight Arrow Connector 13"/>
          <p:cNvCxnSpPr>
            <a:cxnSpLocks/>
          </p:cNvCxnSpPr>
          <p:nvPr/>
        </p:nvCxnSpPr>
        <p:spPr>
          <a:xfrm flipH="1" flipV="1">
            <a:off x="4570412" y="3581401"/>
            <a:ext cx="2105174" cy="388000"/>
          </a:xfrm>
          <a:prstGeom prst="straightConnector1">
            <a:avLst/>
          </a:prstGeom>
          <a:ln w="38100">
            <a:solidFill>
              <a:schemeClr val="accent5">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7175F000-B0F6-4A3B-A029-7638700E12D8}"/>
              </a:ext>
            </a:extLst>
          </p:cNvPr>
          <p:cNvSpPr/>
          <p:nvPr>
            <p:custDataLst>
              <p:tags r:id="rId4"/>
            </p:custDataLst>
          </p:nvPr>
        </p:nvSpPr>
        <p:spPr>
          <a:xfrm>
            <a:off x="2284412" y="3411415"/>
            <a:ext cx="609600" cy="1524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C885C54-7F8A-46B1-A792-26A93D5F4DDC}"/>
              </a:ext>
            </a:extLst>
          </p:cNvPr>
          <p:cNvSpPr/>
          <p:nvPr>
            <p:custDataLst>
              <p:tags r:id="rId5"/>
            </p:custDataLst>
          </p:nvPr>
        </p:nvSpPr>
        <p:spPr>
          <a:xfrm>
            <a:off x="3579812" y="3419483"/>
            <a:ext cx="850774" cy="1443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CD23C50F-B9D7-4ED5-A382-F54E84B4236D}"/>
              </a:ext>
            </a:extLst>
          </p:cNvPr>
          <p:cNvCxnSpPr>
            <a:cxnSpLocks/>
          </p:cNvCxnSpPr>
          <p:nvPr/>
        </p:nvCxnSpPr>
        <p:spPr>
          <a:xfrm flipH="1">
            <a:off x="2894012" y="2111441"/>
            <a:ext cx="3781574" cy="1165159"/>
          </a:xfrm>
          <a:prstGeom prst="straightConnector1">
            <a:avLst/>
          </a:prstGeom>
          <a:ln w="38100">
            <a:solidFill>
              <a:schemeClr val="accent5">
                <a:lumMod val="50000"/>
              </a:schemeClr>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774902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Graphical user interface, text, application&#10;&#10;Description automatically generated"/>
          <p:cNvPicPr>
            <a:picLocks noGrp="1" noChangeAspect="1" noChangeArrowheads="1"/>
          </p:cNvPicPr>
          <p:nvPr>
            <p:ph sz="half" idx="1"/>
          </p:nvPr>
        </p:nvPicPr>
        <p:blipFill>
          <a:blip r:embed="rId6" cstate="print">
            <a:extLst>
              <a:ext uri="{28A0092B-C50C-407E-A947-70E740481C1C}">
                <a14:useLocalDpi xmlns:a14="http://schemas.microsoft.com/office/drawing/2010/main" val="0"/>
              </a:ext>
            </a:extLst>
          </a:blip>
          <a:stretch>
            <a:fillRect/>
          </a:stretch>
        </p:blipFill>
        <p:spPr bwMode="auto">
          <a:xfrm>
            <a:off x="621513" y="826203"/>
            <a:ext cx="4031570" cy="5202026"/>
          </a:xfrm>
          <a:prstGeom prst="rect">
            <a:avLst/>
          </a:prstGeom>
          <a:noFill/>
          <a:ln>
            <a:solidFill>
              <a:schemeClr val="tx1"/>
            </a:solidFill>
          </a:ln>
          <a:extLst>
            <a:ext uri="{909E8E84-426E-40DD-AFC4-6F175D3DCCD1}">
              <a14:hiddenFill xmlns:a14="http://schemas.microsoft.com/office/drawing/2010/main">
                <a:solidFill>
                  <a:schemeClr val="accent1"/>
                </a:solidFill>
              </a14:hiddenFill>
            </a:ext>
          </a:extLst>
        </p:spPr>
      </p:pic>
      <p:sp>
        <p:nvSpPr>
          <p:cNvPr id="73" name="Right Triangle 72">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4733" y="623275"/>
            <a:ext cx="6569086"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5438854" y="815445"/>
            <a:ext cx="5640843" cy="1597228"/>
          </a:xfrm>
        </p:spPr>
        <p:txBody>
          <a:bodyPr vert="horz" lIns="91440" tIns="45720" rIns="91440" bIns="45720" rtlCol="0" anchor="ctr">
            <a:normAutofit/>
          </a:bodyPr>
          <a:lstStyle/>
          <a:p>
            <a:pPr defTabSz="914400"/>
            <a:r>
              <a:rPr lang="en-US" sz="5500" b="1" kern="1200" dirty="0">
                <a:solidFill>
                  <a:schemeClr val="tx1"/>
                </a:solidFill>
                <a:latin typeface="+mj-lt"/>
                <a:ea typeface="+mj-ea"/>
                <a:cs typeface="+mj-cs"/>
              </a:rPr>
              <a:t>GEN-93 FORM</a:t>
            </a:r>
          </a:p>
        </p:txBody>
      </p:sp>
      <p:sp>
        <p:nvSpPr>
          <p:cNvPr id="4" name="Content Placeholder 3"/>
          <p:cNvSpPr>
            <a:spLocks noGrp="1"/>
          </p:cNvSpPr>
          <p:nvPr>
            <p:ph sz="half" idx="2"/>
            <p:custDataLst>
              <p:tags r:id="rId3"/>
            </p:custDataLst>
          </p:nvPr>
        </p:nvSpPr>
        <p:spPr>
          <a:xfrm>
            <a:off x="5464236" y="2286001"/>
            <a:ext cx="5640843" cy="3756554"/>
          </a:xfrm>
        </p:spPr>
        <p:txBody>
          <a:bodyPr vert="horz" lIns="91440" tIns="45720" rIns="91440" bIns="45720" rtlCol="0" anchor="t">
            <a:normAutofit/>
          </a:bodyPr>
          <a:lstStyle/>
          <a:p>
            <a:pPr indent="-228600" defTabSz="914400"/>
            <a:r>
              <a:rPr lang="en-US" sz="2800" dirty="0"/>
              <a:t>Release of Tax Information Form </a:t>
            </a:r>
          </a:p>
          <a:p>
            <a:pPr indent="-228600" defTabSz="914400"/>
            <a:r>
              <a:rPr lang="en-US" sz="2800" dirty="0"/>
              <a:t>Authorizes WIC to acquire the vendor’s E-500 forms directly from Department of Revenue (DOR)</a:t>
            </a:r>
          </a:p>
          <a:p>
            <a:pPr indent="-228600" defTabSz="914400"/>
            <a:r>
              <a:rPr lang="en-US" sz="2800" dirty="0"/>
              <a:t>Must be completed accurately matching what DOR has on file for store</a:t>
            </a:r>
          </a:p>
          <a:p>
            <a:pPr indent="-228600" defTabSz="914400"/>
            <a:r>
              <a:rPr lang="en-US" sz="2800" dirty="0"/>
              <a:t>Must be notarized</a:t>
            </a:r>
          </a:p>
        </p:txBody>
      </p:sp>
    </p:spTree>
    <p:custDataLst>
      <p:tags r:id="rId1"/>
    </p:custDataLst>
    <p:extLst>
      <p:ext uri="{BB962C8B-B14F-4D97-AF65-F5344CB8AC3E}">
        <p14:creationId xmlns:p14="http://schemas.microsoft.com/office/powerpoint/2010/main" val="1525067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3297" name="Picture 1" descr="A close-up of a person's leg&#10;&#10;Description automatically generated with low confidence"/>
          <p:cNvPicPr>
            <a:picLocks noChangeAspect="1" noChangeArrowheads="1"/>
          </p:cNvPicPr>
          <p:nvPr/>
        </p:nvPicPr>
        <p:blipFill rotWithShape="1">
          <a:blip r:embed="rId6" cstate="print"/>
          <a:srcRect t="18828" r="-1" b="31435"/>
          <a:stretch/>
        </p:blipFill>
        <p:spPr bwMode="auto">
          <a:xfrm>
            <a:off x="621513" y="623282"/>
            <a:ext cx="4029864" cy="2764577"/>
          </a:xfrm>
          <a:prstGeom prst="rect">
            <a:avLst/>
          </a:prstGeom>
          <a:noFill/>
        </p:spPr>
      </p:pic>
      <p:pic>
        <p:nvPicPr>
          <p:cNvPr id="3074" name="Picture 2" descr="S:\NSB\Resources\PHOTOS-CLIPART\Child Care\Permission To Use\AA Boy Apple_Fotolia_14820340.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7488" r="3" b="36741"/>
          <a:stretch/>
        </p:blipFill>
        <p:spPr bwMode="auto">
          <a:xfrm>
            <a:off x="621513" y="3466572"/>
            <a:ext cx="4031570" cy="2764578"/>
          </a:xfrm>
          <a:prstGeom prst="rect">
            <a:avLst/>
          </a:prstGeom>
          <a:noFill/>
          <a:extLst>
            <a:ext uri="{909E8E84-426E-40DD-AFC4-6F175D3DCCD1}">
              <a14:hiddenFill xmlns:a14="http://schemas.microsoft.com/office/drawing/2010/main">
                <a:solidFill>
                  <a:srgbClr val="FFFFFF"/>
                </a:solidFill>
              </a14:hiddenFill>
            </a:ext>
          </a:extLst>
        </p:spPr>
      </p:pic>
      <p:sp>
        <p:nvSpPr>
          <p:cNvPr id="75" name="Right Triangle 74">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4733" y="623275"/>
            <a:ext cx="6569086"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6" name="Rectangle 2"/>
          <p:cNvSpPr>
            <a:spLocks noGrp="1" noChangeArrowheads="1"/>
          </p:cNvSpPr>
          <p:nvPr>
            <p:ph type="title"/>
            <p:custDataLst>
              <p:tags r:id="rId2"/>
            </p:custDataLst>
          </p:nvPr>
        </p:nvSpPr>
        <p:spPr>
          <a:xfrm>
            <a:off x="5464236" y="774279"/>
            <a:ext cx="5640843" cy="1597228"/>
          </a:xfrm>
        </p:spPr>
        <p:txBody>
          <a:bodyPr>
            <a:normAutofit/>
          </a:bodyPr>
          <a:lstStyle/>
          <a:p>
            <a:pPr eaLnBrk="1" hangingPunct="1"/>
            <a:r>
              <a:rPr lang="en-US" sz="5500" b="1" dirty="0">
                <a:ea typeface="Tahoma" pitchFamily="34" charset="0"/>
                <a:cs typeface="Tahoma" pitchFamily="34" charset="0"/>
              </a:rPr>
              <a:t>WIC Works!</a:t>
            </a:r>
          </a:p>
        </p:txBody>
      </p:sp>
      <p:sp>
        <p:nvSpPr>
          <p:cNvPr id="6147" name="Rectangle 3"/>
          <p:cNvSpPr>
            <a:spLocks noGrp="1" noChangeArrowheads="1"/>
          </p:cNvSpPr>
          <p:nvPr>
            <p:ph idx="1"/>
            <p:custDataLst>
              <p:tags r:id="rId3"/>
            </p:custDataLst>
          </p:nvPr>
        </p:nvSpPr>
        <p:spPr>
          <a:xfrm>
            <a:off x="5464236" y="2371508"/>
            <a:ext cx="5811776" cy="3712214"/>
          </a:xfrm>
        </p:spPr>
        <p:txBody>
          <a:bodyPr anchor="t">
            <a:normAutofit lnSpcReduction="10000"/>
          </a:bodyPr>
          <a:lstStyle/>
          <a:p>
            <a:pPr eaLnBrk="1" hangingPunct="1"/>
            <a:r>
              <a:rPr lang="en-US" sz="3200" dirty="0">
                <a:ea typeface="Tahoma" pitchFamily="34" charset="0"/>
                <a:cs typeface="Tahoma" pitchFamily="34" charset="0"/>
              </a:rPr>
              <a:t>In NC, every WIC dollar spent on a pregnant woman saves multiple dollars in newborn health care costs</a:t>
            </a:r>
          </a:p>
          <a:p>
            <a:pPr eaLnBrk="1" hangingPunct="1"/>
            <a:r>
              <a:rPr lang="en-US" sz="3200" dirty="0">
                <a:ea typeface="Tahoma" pitchFamily="34" charset="0"/>
                <a:cs typeface="Tahoma" pitchFamily="34" charset="0"/>
              </a:rPr>
              <a:t>Children on WIC have better diets, particularly for vitamin C, thiamin, protein, niacin and vitamin B</a:t>
            </a:r>
            <a:r>
              <a:rPr lang="en-US" sz="3200" baseline="-25000" dirty="0">
                <a:ea typeface="Tahoma" pitchFamily="34" charset="0"/>
                <a:cs typeface="Tahoma" pitchFamily="34" charset="0"/>
              </a:rPr>
              <a:t>6</a:t>
            </a:r>
          </a:p>
        </p:txBody>
      </p:sp>
    </p:spTree>
    <p:custDataLst>
      <p:tags r:id="rId1"/>
    </p:custDataLst>
    <p:extLst>
      <p:ext uri="{BB962C8B-B14F-4D97-AF65-F5344CB8AC3E}">
        <p14:creationId xmlns:p14="http://schemas.microsoft.com/office/powerpoint/2010/main" val="2007072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1284905" y="783310"/>
            <a:ext cx="9533907" cy="1618489"/>
          </a:xfrm>
        </p:spPr>
        <p:txBody>
          <a:bodyPr anchor="ctr">
            <a:normAutofit/>
          </a:bodyPr>
          <a:lstStyle/>
          <a:p>
            <a:r>
              <a:rPr lang="en-US" sz="5500" b="1" dirty="0">
                <a:ea typeface="Tahoma" pitchFamily="34" charset="0"/>
                <a:cs typeface="Tahoma" pitchFamily="34" charset="0"/>
              </a:rPr>
              <a:t>Submitting False Information</a:t>
            </a:r>
          </a:p>
        </p:txBody>
      </p:sp>
      <p:sp>
        <p:nvSpPr>
          <p:cNvPr id="4" name="Content Placeholder 3"/>
          <p:cNvSpPr>
            <a:spLocks noGrp="1"/>
          </p:cNvSpPr>
          <p:nvPr>
            <p:ph idx="1"/>
            <p:custDataLst>
              <p:tags r:id="rId3"/>
            </p:custDataLst>
          </p:nvPr>
        </p:nvSpPr>
        <p:spPr>
          <a:xfrm>
            <a:off x="1284905" y="2561834"/>
            <a:ext cx="9381507" cy="3512855"/>
          </a:xfrm>
        </p:spPr>
        <p:txBody>
          <a:bodyPr anchor="t">
            <a:normAutofit/>
          </a:bodyPr>
          <a:lstStyle/>
          <a:p>
            <a:r>
              <a:rPr lang="en-US" sz="2800" dirty="0">
                <a:ea typeface="Tahoma" pitchFamily="34" charset="0"/>
                <a:cs typeface="Tahoma" pitchFamily="34" charset="0"/>
              </a:rPr>
              <a:t>Vendors must not submit false, erroneous, or misleading information to the State or Local WIC Agency</a:t>
            </a:r>
          </a:p>
          <a:p>
            <a:r>
              <a:rPr lang="en-US" sz="2800" dirty="0">
                <a:ea typeface="Tahoma" pitchFamily="34" charset="0"/>
                <a:cs typeface="Tahoma" pitchFamily="34" charset="0"/>
              </a:rPr>
              <a:t>Failure to comply will lead to denial of a vendor applicant’s authorization or termination of an authorized vendor’s WIC Vendor Agreement</a:t>
            </a:r>
          </a:p>
          <a:p>
            <a:r>
              <a:rPr lang="en-US" sz="2800" dirty="0">
                <a:ea typeface="Tahoma" pitchFamily="34" charset="0"/>
                <a:cs typeface="Tahoma" pitchFamily="34" charset="0"/>
              </a:rPr>
              <a:t>The store must wait 1 year to become eligible to reapply for WIC vendor authorization</a:t>
            </a:r>
          </a:p>
        </p:txBody>
      </p:sp>
    </p:spTree>
    <p:custDataLst>
      <p:tags r:id="rId1"/>
    </p:custDataLst>
    <p:extLst>
      <p:ext uri="{BB962C8B-B14F-4D97-AF65-F5344CB8AC3E}">
        <p14:creationId xmlns:p14="http://schemas.microsoft.com/office/powerpoint/2010/main" val="3527777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1284905" y="712483"/>
            <a:ext cx="8072712" cy="1618489"/>
          </a:xfrm>
        </p:spPr>
        <p:txBody>
          <a:bodyPr anchor="ctr">
            <a:normAutofit/>
          </a:bodyPr>
          <a:lstStyle/>
          <a:p>
            <a:r>
              <a:rPr lang="en-US" sz="5500" b="1" dirty="0">
                <a:ea typeface="Tahoma" panose="020B0604030504040204" pitchFamily="34" charset="0"/>
                <a:cs typeface="Tahoma" panose="020B0604030504040204" pitchFamily="34" charset="0"/>
              </a:rPr>
              <a:t>Equitable Treatment</a:t>
            </a:r>
          </a:p>
        </p:txBody>
      </p:sp>
      <p:sp>
        <p:nvSpPr>
          <p:cNvPr id="3" name="Content Placeholder 2"/>
          <p:cNvSpPr>
            <a:spLocks noGrp="1"/>
          </p:cNvSpPr>
          <p:nvPr>
            <p:ph idx="1"/>
            <p:custDataLst>
              <p:tags r:id="rId3"/>
            </p:custDataLst>
          </p:nvPr>
        </p:nvSpPr>
        <p:spPr>
          <a:xfrm>
            <a:off x="1284905" y="2420180"/>
            <a:ext cx="8924307" cy="3555984"/>
          </a:xfrm>
        </p:spPr>
        <p:txBody>
          <a:bodyPr anchor="t">
            <a:normAutofit/>
          </a:bodyPr>
          <a:lstStyle/>
          <a:p>
            <a:r>
              <a:rPr lang="en-US" sz="2400" dirty="0">
                <a:ea typeface="Tahoma" panose="020B0604030504040204" pitchFamily="34" charset="0"/>
                <a:cs typeface="Tahoma" panose="020B0604030504040204" pitchFamily="34" charset="0"/>
              </a:rPr>
              <a:t>Section 246.12(h)(3)iii of the Federal WIC Regulations requires WIC-authorized vendors to offer WIC customers the same courtesies that are offered to other (non-WIC) customers</a:t>
            </a:r>
          </a:p>
          <a:p>
            <a:pPr lvl="1">
              <a:buFont typeface="Wingdings" panose="05000000000000000000" pitchFamily="2" charset="2"/>
              <a:buChar char="ü"/>
            </a:pPr>
            <a:r>
              <a:rPr lang="en-US" sz="2400" dirty="0">
                <a:ea typeface="Tahoma" panose="020B0604030504040204" pitchFamily="34" charset="0"/>
                <a:cs typeface="Tahoma" panose="020B0604030504040204" pitchFamily="34" charset="0"/>
              </a:rPr>
              <a:t>WIC customers cannot be excluded from in-store promotions	</a:t>
            </a:r>
          </a:p>
          <a:p>
            <a:r>
              <a:rPr lang="en-US" sz="2400" dirty="0">
                <a:ea typeface="Tahoma" panose="020B0604030504040204" pitchFamily="34" charset="0"/>
                <a:cs typeface="Tahoma" panose="020B0604030504040204" pitchFamily="34" charset="0"/>
              </a:rPr>
              <a:t>Failure to provide the same courtesies to WIC customers is a violation of Federal WIC Regulations, thereby constituting a vendor violation</a:t>
            </a:r>
          </a:p>
          <a:p>
            <a:pPr lvl="1">
              <a:buFont typeface="Wingdings" panose="05000000000000000000" pitchFamily="2" charset="2"/>
              <a:buChar char="ü"/>
            </a:pPr>
            <a:r>
              <a:rPr lang="en-US" sz="2400" dirty="0">
                <a:ea typeface="Tahoma" panose="020B0604030504040204" pitchFamily="34" charset="0"/>
                <a:cs typeface="Tahoma" panose="020B0604030504040204" pitchFamily="34" charset="0"/>
              </a:rPr>
              <a:t>Discrimination on the basis of WIC participation</a:t>
            </a:r>
          </a:p>
          <a:p>
            <a:pPr lvl="1">
              <a:buFont typeface="Wingdings" panose="05000000000000000000" pitchFamily="2" charset="2"/>
              <a:buChar char="ü"/>
            </a:pPr>
            <a:r>
              <a:rPr lang="en-US" sz="2400" dirty="0">
                <a:ea typeface="Tahoma" panose="020B0604030504040204" pitchFamily="34" charset="0"/>
                <a:cs typeface="Tahoma" panose="020B0604030504040204" pitchFamily="34" charset="0"/>
              </a:rPr>
              <a:t>May result in disqualification</a:t>
            </a:r>
            <a:endParaRPr lang="en-US" sz="2000" dirty="0">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3679025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1284905" y="803929"/>
            <a:ext cx="8072712" cy="1618489"/>
          </a:xfrm>
        </p:spPr>
        <p:txBody>
          <a:bodyPr anchor="ctr">
            <a:normAutofit/>
          </a:bodyPr>
          <a:lstStyle/>
          <a:p>
            <a:r>
              <a:rPr lang="en-US" sz="5500" b="1" dirty="0">
                <a:ea typeface="Tahoma" panose="020B0604030504040204" pitchFamily="34" charset="0"/>
                <a:cs typeface="Tahoma" panose="020B0604030504040204" pitchFamily="34" charset="0"/>
              </a:rPr>
              <a:t>Definitions</a:t>
            </a:r>
          </a:p>
        </p:txBody>
      </p:sp>
      <p:sp>
        <p:nvSpPr>
          <p:cNvPr id="3" name="Content Placeholder 2"/>
          <p:cNvSpPr>
            <a:spLocks noGrp="1"/>
          </p:cNvSpPr>
          <p:nvPr>
            <p:ph idx="1"/>
            <p:custDataLst>
              <p:tags r:id="rId3"/>
            </p:custDataLst>
          </p:nvPr>
        </p:nvSpPr>
        <p:spPr>
          <a:xfrm>
            <a:off x="1284905" y="2475536"/>
            <a:ext cx="9461088" cy="3578535"/>
          </a:xfrm>
        </p:spPr>
        <p:txBody>
          <a:bodyPr anchor="t">
            <a:normAutofit/>
          </a:bodyPr>
          <a:lstStyle/>
          <a:p>
            <a:r>
              <a:rPr lang="en-US" sz="2400" b="1" dirty="0">
                <a:ea typeface="Tahoma" panose="020B0604030504040204" pitchFamily="34" charset="0"/>
                <a:cs typeface="Tahoma" panose="020B0604030504040204" pitchFamily="34" charset="0"/>
              </a:rPr>
              <a:t>Incentive item </a:t>
            </a:r>
            <a:r>
              <a:rPr lang="en-US" sz="2400" dirty="0">
                <a:ea typeface="Tahoma" panose="020B0604030504040204" pitchFamily="34" charset="0"/>
                <a:cs typeface="Tahoma" panose="020B0604030504040204" pitchFamily="34" charset="0"/>
              </a:rPr>
              <a:t>- an item or service provided by a vendor to attract customers or encourage customer loyalty</a:t>
            </a:r>
          </a:p>
          <a:p>
            <a:r>
              <a:rPr lang="en-US" sz="2400" b="1" dirty="0">
                <a:ea typeface="Tahoma" panose="020B0604030504040204" pitchFamily="34" charset="0"/>
                <a:cs typeface="Tahoma" panose="020B0604030504040204" pitchFamily="34" charset="0"/>
              </a:rPr>
              <a:t>Vendor discount </a:t>
            </a:r>
            <a:r>
              <a:rPr lang="en-US" sz="2400" dirty="0">
                <a:ea typeface="Tahoma" panose="020B0604030504040204" pitchFamily="34" charset="0"/>
                <a:cs typeface="Tahoma" panose="020B0604030504040204" pitchFamily="34" charset="0"/>
              </a:rPr>
              <a:t>- an in-store promotion that reduces the price or increase the quantity of a given product; a vendor discount could also result from the use of a coupon</a:t>
            </a:r>
          </a:p>
          <a:p>
            <a:r>
              <a:rPr lang="en-US" sz="2400" b="1" dirty="0">
                <a:ea typeface="Tahoma" panose="020B0604030504040204" pitchFamily="34" charset="0"/>
                <a:cs typeface="Tahoma" panose="020B0604030504040204" pitchFamily="34" charset="0"/>
              </a:rPr>
              <a:t>In-store promotion </a:t>
            </a:r>
            <a:r>
              <a:rPr lang="en-US" sz="2400" dirty="0">
                <a:ea typeface="Tahoma" panose="020B0604030504040204" pitchFamily="34" charset="0"/>
                <a:cs typeface="Tahoma" panose="020B0604030504040204" pitchFamily="34" charset="0"/>
              </a:rPr>
              <a:t>- a sales promotion in which a vendor may offer incentive items, vendor discounts or coupons in order to increase sales of certain items or to encourage customer loyalty to the vendor</a:t>
            </a:r>
          </a:p>
          <a:p>
            <a:endParaRPr lang="en-US" sz="2000" dirty="0">
              <a:latin typeface="Constantia" panose="02030602050306030303" pitchFamily="18" charset="0"/>
              <a:ea typeface="Tahoma" panose="020B0604030504040204" pitchFamily="34" charset="0"/>
              <a:cs typeface="Tahoma" panose="020B0604030504040204" pitchFamily="34" charset="0"/>
            </a:endParaRPr>
          </a:p>
          <a:p>
            <a:endParaRPr lang="en-US" sz="2000" dirty="0"/>
          </a:p>
        </p:txBody>
      </p:sp>
    </p:spTree>
    <p:custDataLst>
      <p:tags r:id="rId1"/>
    </p:custDataLst>
    <p:extLst>
      <p:ext uri="{BB962C8B-B14F-4D97-AF65-F5344CB8AC3E}">
        <p14:creationId xmlns:p14="http://schemas.microsoft.com/office/powerpoint/2010/main" val="1533169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1284905" y="803033"/>
            <a:ext cx="8072712" cy="1618489"/>
          </a:xfrm>
        </p:spPr>
        <p:txBody>
          <a:bodyPr anchor="ctr">
            <a:normAutofit/>
          </a:bodyPr>
          <a:lstStyle/>
          <a:p>
            <a:r>
              <a:rPr lang="en-US" sz="5500" b="1" dirty="0">
                <a:ea typeface="Tahoma" panose="020B0604030504040204" pitchFamily="34" charset="0"/>
                <a:cs typeface="Tahoma" panose="020B0604030504040204" pitchFamily="34" charset="0"/>
              </a:rPr>
              <a:t>Incentive Items</a:t>
            </a:r>
            <a:endParaRPr lang="en-US" sz="5500" b="1" dirty="0"/>
          </a:p>
        </p:txBody>
      </p:sp>
      <p:sp>
        <p:nvSpPr>
          <p:cNvPr id="4" name="Content Placeholder 3"/>
          <p:cNvSpPr>
            <a:spLocks noGrp="1"/>
          </p:cNvSpPr>
          <p:nvPr>
            <p:ph idx="1"/>
            <p:custDataLst>
              <p:tags r:id="rId3"/>
            </p:custDataLst>
          </p:nvPr>
        </p:nvSpPr>
        <p:spPr>
          <a:xfrm>
            <a:off x="1284905" y="2601280"/>
            <a:ext cx="8467107" cy="2974131"/>
          </a:xfrm>
        </p:spPr>
        <p:txBody>
          <a:bodyPr anchor="t">
            <a:normAutofit/>
          </a:bodyPr>
          <a:lstStyle/>
          <a:p>
            <a:pPr>
              <a:spcBef>
                <a:spcPts val="0"/>
              </a:spcBef>
              <a:spcAft>
                <a:spcPts val="600"/>
              </a:spcAft>
            </a:pPr>
            <a:r>
              <a:rPr lang="en-US" sz="2400" dirty="0">
                <a:ea typeface="Tahoma" panose="020B0604030504040204" pitchFamily="34" charset="0"/>
                <a:cs typeface="Tahoma" panose="020B0604030504040204" pitchFamily="34" charset="0"/>
              </a:rPr>
              <a:t>Incentive items must be approved by the North Carolina WIC Program prior to providing them to WIC customers</a:t>
            </a:r>
          </a:p>
          <a:p>
            <a:pPr>
              <a:spcBef>
                <a:spcPts val="0"/>
              </a:spcBef>
              <a:spcAft>
                <a:spcPts val="600"/>
              </a:spcAft>
            </a:pPr>
            <a:r>
              <a:rPr lang="en-US" sz="2400" dirty="0">
                <a:ea typeface="Tahoma" panose="020B0604030504040204" pitchFamily="34" charset="0"/>
                <a:cs typeface="Tahoma" panose="020B0604030504040204" pitchFamily="34" charset="0"/>
              </a:rPr>
              <a:t>The North Carolina WIC Program may approve incentive items-including food, merchandise or services-that a vendor obtained at no cost or that cost a vendor less than $2.00. Vendors may also provide food sales or specials (vendor discounts) that involve no cost or cost the vendor less than $2.00</a:t>
            </a:r>
            <a:endParaRPr lang="en-US" sz="2400" dirty="0"/>
          </a:p>
        </p:txBody>
      </p:sp>
    </p:spTree>
    <p:custDataLst>
      <p:tags r:id="rId1"/>
    </p:custDataLst>
    <p:extLst>
      <p:ext uri="{BB962C8B-B14F-4D97-AF65-F5344CB8AC3E}">
        <p14:creationId xmlns:p14="http://schemas.microsoft.com/office/powerpoint/2010/main" val="2095248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1284905" y="1050595"/>
            <a:ext cx="8072712" cy="1618489"/>
          </a:xfrm>
        </p:spPr>
        <p:txBody>
          <a:bodyPr anchor="ctr">
            <a:normAutofit/>
          </a:bodyPr>
          <a:lstStyle/>
          <a:p>
            <a:r>
              <a:rPr lang="en-US" sz="5500" b="1">
                <a:ea typeface="Tahoma" panose="020B0604030504040204" pitchFamily="34" charset="0"/>
                <a:cs typeface="Tahoma" panose="020B0604030504040204" pitchFamily="34" charset="0"/>
              </a:rPr>
              <a:t>Approval for Incentive Items</a:t>
            </a:r>
          </a:p>
        </p:txBody>
      </p:sp>
      <p:sp>
        <p:nvSpPr>
          <p:cNvPr id="4" name="Content Placeholder 3"/>
          <p:cNvSpPr>
            <a:spLocks noGrp="1"/>
          </p:cNvSpPr>
          <p:nvPr>
            <p:ph idx="1"/>
            <p:custDataLst>
              <p:tags r:id="rId3"/>
            </p:custDataLst>
          </p:nvPr>
        </p:nvSpPr>
        <p:spPr>
          <a:xfrm>
            <a:off x="1284905" y="2787794"/>
            <a:ext cx="8072712" cy="2800395"/>
          </a:xfrm>
        </p:spPr>
        <p:txBody>
          <a:bodyPr anchor="t">
            <a:normAutofit/>
          </a:bodyPr>
          <a:lstStyle/>
          <a:p>
            <a:r>
              <a:rPr lang="en-US" sz="2400" dirty="0">
                <a:ea typeface="Tahoma" panose="020B0604030504040204" pitchFamily="34" charset="0"/>
                <a:cs typeface="Tahoma" panose="020B0604030504040204" pitchFamily="34" charset="0"/>
              </a:rPr>
              <a:t>To obtain approval to provide incentive items to WIC customers, a vendor must submit a written request directly to the North Carolina State WIC Agency.</a:t>
            </a:r>
          </a:p>
          <a:p>
            <a:r>
              <a:rPr lang="en-US" sz="2400" dirty="0">
                <a:ea typeface="Tahoma" panose="020B0604030504040204" pitchFamily="34" charset="0"/>
                <a:cs typeface="Tahoma" panose="020B0604030504040204" pitchFamily="34" charset="0"/>
              </a:rPr>
              <a:t>WIC vendors </a:t>
            </a:r>
            <a:r>
              <a:rPr lang="en-US" sz="2400" b="1" dirty="0">
                <a:ea typeface="Tahoma" panose="020B0604030504040204" pitchFamily="34" charset="0"/>
                <a:cs typeface="Tahoma" panose="020B0604030504040204" pitchFamily="34" charset="0"/>
              </a:rPr>
              <a:t>cannot</a:t>
            </a:r>
            <a:r>
              <a:rPr lang="en-US" sz="2400" dirty="0">
                <a:ea typeface="Tahoma" panose="020B0604030504040204" pitchFamily="34" charset="0"/>
                <a:cs typeface="Tahoma" panose="020B0604030504040204" pitchFamily="34" charset="0"/>
              </a:rPr>
              <a:t> offer incentive items to WIC customers without approval from the State WIC Agency  </a:t>
            </a:r>
          </a:p>
          <a:p>
            <a:endParaRPr lang="en-US" sz="2400" dirty="0"/>
          </a:p>
          <a:p>
            <a:endParaRPr lang="en-US" sz="2400" dirty="0"/>
          </a:p>
          <a:p>
            <a:endParaRPr lang="en-US" sz="2400" dirty="0"/>
          </a:p>
        </p:txBody>
      </p:sp>
    </p:spTree>
    <p:custDataLst>
      <p:tags r:id="rId1"/>
    </p:custDataLst>
    <p:extLst>
      <p:ext uri="{BB962C8B-B14F-4D97-AF65-F5344CB8AC3E}">
        <p14:creationId xmlns:p14="http://schemas.microsoft.com/office/powerpoint/2010/main" val="3588121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1284905" y="1050595"/>
            <a:ext cx="8072712" cy="1618489"/>
          </a:xfrm>
        </p:spPr>
        <p:txBody>
          <a:bodyPr anchor="ctr">
            <a:normAutofit/>
          </a:bodyPr>
          <a:lstStyle/>
          <a:p>
            <a:r>
              <a:rPr lang="en-US" sz="5500" b="1" dirty="0">
                <a:ea typeface="Tahoma" panose="020B0604030504040204" pitchFamily="34" charset="0"/>
                <a:cs typeface="Tahoma" panose="020B0604030504040204" pitchFamily="34" charset="0"/>
              </a:rPr>
              <a:t>Approval for Incentive Items continued</a:t>
            </a:r>
          </a:p>
        </p:txBody>
      </p:sp>
      <p:sp>
        <p:nvSpPr>
          <p:cNvPr id="4" name="Content Placeholder 3"/>
          <p:cNvSpPr>
            <a:spLocks noGrp="1"/>
          </p:cNvSpPr>
          <p:nvPr>
            <p:ph idx="1"/>
            <p:custDataLst>
              <p:tags r:id="rId3"/>
            </p:custDataLst>
          </p:nvPr>
        </p:nvSpPr>
        <p:spPr>
          <a:xfrm>
            <a:off x="1284905" y="2853542"/>
            <a:ext cx="9610107" cy="3261688"/>
          </a:xfrm>
        </p:spPr>
        <p:txBody>
          <a:bodyPr anchor="t">
            <a:normAutofit lnSpcReduction="10000"/>
          </a:bodyPr>
          <a:lstStyle/>
          <a:p>
            <a:r>
              <a:rPr lang="en-US" sz="2400" dirty="0">
                <a:ea typeface="Tahoma" panose="020B0604030504040204" pitchFamily="34" charset="0"/>
                <a:cs typeface="Tahoma" panose="020B0604030504040204" pitchFamily="34" charset="0"/>
              </a:rPr>
              <a:t>Following is a list of prohibited incentive items:</a:t>
            </a:r>
          </a:p>
          <a:p>
            <a:pPr lvl="1"/>
            <a:r>
              <a:rPr lang="en-US" sz="2400" dirty="0">
                <a:ea typeface="Tahoma" panose="020B0604030504040204" pitchFamily="34" charset="0"/>
                <a:cs typeface="Tahoma" panose="020B0604030504040204" pitchFamily="34" charset="0"/>
              </a:rPr>
              <a:t>Assistance applying for WIC benefits</a:t>
            </a:r>
          </a:p>
          <a:p>
            <a:pPr lvl="1"/>
            <a:r>
              <a:rPr lang="en-US" sz="2400" dirty="0">
                <a:ea typeface="Tahoma" panose="020B0604030504040204" pitchFamily="34" charset="0"/>
                <a:cs typeface="Tahoma" panose="020B0604030504040204" pitchFamily="34" charset="0"/>
              </a:rPr>
              <a:t>Transportation for WIC customer to and/or from vendor premises</a:t>
            </a:r>
          </a:p>
          <a:p>
            <a:pPr lvl="1"/>
            <a:r>
              <a:rPr lang="en-US" sz="2400" dirty="0">
                <a:ea typeface="Tahoma" panose="020B0604030504040204" pitchFamily="34" charset="0"/>
                <a:cs typeface="Tahoma" panose="020B0604030504040204" pitchFamily="34" charset="0"/>
              </a:rPr>
              <a:t>Delivery of WIC supplemental foods</a:t>
            </a:r>
          </a:p>
          <a:p>
            <a:pPr lvl="1"/>
            <a:r>
              <a:rPr lang="en-US" sz="2400" dirty="0">
                <a:ea typeface="Tahoma" panose="020B0604030504040204" pitchFamily="34" charset="0"/>
                <a:cs typeface="Tahoma" panose="020B0604030504040204" pitchFamily="34" charset="0"/>
              </a:rPr>
              <a:t>Lottery tickets</a:t>
            </a:r>
          </a:p>
          <a:p>
            <a:pPr lvl="1"/>
            <a:r>
              <a:rPr lang="en-US" sz="2400" dirty="0">
                <a:ea typeface="Tahoma" panose="020B0604030504040204" pitchFamily="34" charset="0"/>
                <a:cs typeface="Tahoma" panose="020B0604030504040204" pitchFamily="34" charset="0"/>
              </a:rPr>
              <a:t>Cash gifts</a:t>
            </a:r>
          </a:p>
          <a:p>
            <a:pPr lvl="1"/>
            <a:r>
              <a:rPr lang="en-US" sz="2400" dirty="0">
                <a:ea typeface="Tahoma" panose="020B0604030504040204" pitchFamily="34" charset="0"/>
                <a:cs typeface="Tahoma" panose="020B0604030504040204" pitchFamily="34" charset="0"/>
              </a:rPr>
              <a:t>Any other service that results in a conflict of interest, any item that incurs a liability to the WIC Program or violates any Federal, State or Local law or regulation	</a:t>
            </a:r>
          </a:p>
          <a:p>
            <a:endParaRPr lang="en-US" sz="2400" dirty="0"/>
          </a:p>
          <a:p>
            <a:endParaRPr lang="en-US" sz="1700" dirty="0"/>
          </a:p>
          <a:p>
            <a:endParaRPr lang="en-US" sz="1700" dirty="0"/>
          </a:p>
        </p:txBody>
      </p:sp>
    </p:spTree>
    <p:custDataLst>
      <p:tags r:id="rId1"/>
    </p:custDataLst>
    <p:extLst>
      <p:ext uri="{BB962C8B-B14F-4D97-AF65-F5344CB8AC3E}">
        <p14:creationId xmlns:p14="http://schemas.microsoft.com/office/powerpoint/2010/main" val="1754055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1284905" y="1050595"/>
            <a:ext cx="8072712" cy="1618489"/>
          </a:xfrm>
        </p:spPr>
        <p:txBody>
          <a:bodyPr anchor="ctr">
            <a:normAutofit/>
          </a:bodyPr>
          <a:lstStyle/>
          <a:p>
            <a:r>
              <a:rPr lang="en-US" sz="5500" b="1" dirty="0">
                <a:ea typeface="Tahoma" panose="020B0604030504040204" pitchFamily="34" charset="0"/>
                <a:cs typeface="Tahoma" panose="020B0604030504040204" pitchFamily="34" charset="0"/>
              </a:rPr>
              <a:t>In-Store Promotions and Coupons</a:t>
            </a:r>
          </a:p>
        </p:txBody>
      </p:sp>
      <p:sp>
        <p:nvSpPr>
          <p:cNvPr id="3" name="Content Placeholder 2"/>
          <p:cNvSpPr>
            <a:spLocks noGrp="1"/>
          </p:cNvSpPr>
          <p:nvPr>
            <p:ph idx="1"/>
            <p:custDataLst>
              <p:tags r:id="rId3"/>
            </p:custDataLst>
          </p:nvPr>
        </p:nvSpPr>
        <p:spPr>
          <a:xfrm>
            <a:off x="1284905" y="2839513"/>
            <a:ext cx="9381507" cy="3200400"/>
          </a:xfrm>
        </p:spPr>
        <p:txBody>
          <a:bodyPr anchor="t">
            <a:normAutofit/>
          </a:bodyPr>
          <a:lstStyle/>
          <a:p>
            <a:r>
              <a:rPr lang="en-US" sz="2400" dirty="0">
                <a:ea typeface="Tahoma" panose="020B0604030504040204" pitchFamily="34" charset="0"/>
                <a:cs typeface="Tahoma" panose="020B0604030504040204" pitchFamily="34" charset="0"/>
              </a:rPr>
              <a:t>Allowing WIC customers to use vendor discounts in WIC purchases reinforces wise food purchasing practices</a:t>
            </a:r>
          </a:p>
          <a:p>
            <a:r>
              <a:rPr lang="en-US" sz="2400" dirty="0">
                <a:ea typeface="Tahoma" panose="020B0604030504040204" pitchFamily="34" charset="0"/>
                <a:cs typeface="Tahoma" panose="020B0604030504040204" pitchFamily="34" charset="0"/>
              </a:rPr>
              <a:t>Vendor staff/cashiers should be well-informed about the use of different types of in-store promotions and coupons</a:t>
            </a:r>
          </a:p>
          <a:p>
            <a:pPr lvl="1">
              <a:buFont typeface="Wingdings" panose="05000000000000000000" pitchFamily="2" charset="2"/>
              <a:buChar char="ü"/>
            </a:pPr>
            <a:r>
              <a:rPr lang="en-US" sz="2400" dirty="0">
                <a:ea typeface="Tahoma" panose="020B0604030504040204" pitchFamily="34" charset="0"/>
                <a:cs typeface="Tahoma" panose="020B0604030504040204" pitchFamily="34" charset="0"/>
              </a:rPr>
              <a:t>Understand the temporary nature of some offers in order to reduce confusion at the point of sale</a:t>
            </a:r>
          </a:p>
          <a:p>
            <a:pPr lvl="1">
              <a:buFont typeface="Wingdings" panose="05000000000000000000" pitchFamily="2" charset="2"/>
              <a:buChar char="ü"/>
            </a:pPr>
            <a:r>
              <a:rPr lang="en-US" sz="2400" dirty="0">
                <a:ea typeface="Tahoma" panose="020B0604030504040204" pitchFamily="34" charset="0"/>
                <a:cs typeface="Tahoma" panose="020B0604030504040204" pitchFamily="34" charset="0"/>
              </a:rPr>
              <a:t>Know how to properly transact </a:t>
            </a:r>
            <a:r>
              <a:rPr lang="en-US" sz="2400" dirty="0" err="1">
                <a:ea typeface="Tahoma" panose="020B0604030504040204" pitchFamily="34" charset="0"/>
                <a:cs typeface="Tahoma" panose="020B0604030504040204" pitchFamily="34" charset="0"/>
              </a:rPr>
              <a:t>eWIC</a:t>
            </a:r>
            <a:r>
              <a:rPr lang="en-US" sz="2400" dirty="0">
                <a:ea typeface="Tahoma" panose="020B0604030504040204" pitchFamily="34" charset="0"/>
                <a:cs typeface="Tahoma" panose="020B0604030504040204" pitchFamily="34" charset="0"/>
              </a:rPr>
              <a:t> using in-store promotions and coupons</a:t>
            </a:r>
          </a:p>
        </p:txBody>
      </p:sp>
    </p:spTree>
    <p:custDataLst>
      <p:tags r:id="rId1"/>
    </p:custDataLst>
    <p:extLst>
      <p:ext uri="{BB962C8B-B14F-4D97-AF65-F5344CB8AC3E}">
        <p14:creationId xmlns:p14="http://schemas.microsoft.com/office/powerpoint/2010/main" val="2978412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1284905" y="1050595"/>
            <a:ext cx="8072712" cy="1618489"/>
          </a:xfrm>
        </p:spPr>
        <p:txBody>
          <a:bodyPr anchor="ctr">
            <a:normAutofit/>
          </a:bodyPr>
          <a:lstStyle/>
          <a:p>
            <a:r>
              <a:rPr lang="en-US" sz="5500" b="1" dirty="0">
                <a:ea typeface="Tahoma" panose="020B0604030504040204" pitchFamily="34" charset="0"/>
                <a:cs typeface="Tahoma" panose="020B0604030504040204" pitchFamily="34" charset="0"/>
              </a:rPr>
              <a:t>Types of In-Store Promotions and Coupons</a:t>
            </a:r>
          </a:p>
        </p:txBody>
      </p:sp>
      <p:sp>
        <p:nvSpPr>
          <p:cNvPr id="3" name="Content Placeholder 2"/>
          <p:cNvSpPr>
            <a:spLocks noGrp="1"/>
          </p:cNvSpPr>
          <p:nvPr>
            <p:ph idx="1"/>
            <p:custDataLst>
              <p:tags r:id="rId3"/>
            </p:custDataLst>
          </p:nvPr>
        </p:nvSpPr>
        <p:spPr>
          <a:xfrm>
            <a:off x="1284904" y="2969469"/>
            <a:ext cx="9457707" cy="3431331"/>
          </a:xfrm>
        </p:spPr>
        <p:txBody>
          <a:bodyPr anchor="t">
            <a:normAutofit/>
          </a:bodyPr>
          <a:lstStyle/>
          <a:p>
            <a:r>
              <a:rPr lang="en-US" sz="2400" dirty="0">
                <a:ea typeface="Tahoma" panose="020B0604030504040204" pitchFamily="34" charset="0"/>
                <a:cs typeface="Tahoma" panose="020B0604030504040204" pitchFamily="34" charset="0"/>
              </a:rPr>
              <a:t>Buy One, Get One Free (BOGO)</a:t>
            </a:r>
          </a:p>
          <a:p>
            <a:r>
              <a:rPr lang="en-US" sz="2400" dirty="0">
                <a:ea typeface="Tahoma" panose="020B0604030504040204" pitchFamily="34" charset="0"/>
                <a:cs typeface="Tahoma" panose="020B0604030504040204" pitchFamily="34" charset="0"/>
              </a:rPr>
              <a:t>Buy One, Get One at a Reduced Price</a:t>
            </a:r>
          </a:p>
          <a:p>
            <a:r>
              <a:rPr lang="en-US" sz="2400" dirty="0">
                <a:ea typeface="Tahoma" panose="020B0604030504040204" pitchFamily="34" charset="0"/>
                <a:cs typeface="Tahoma" panose="020B0604030504040204" pitchFamily="34" charset="0"/>
              </a:rPr>
              <a:t>Free Ounces Added to Food Item by Manufacturer (Bonus Size Items)</a:t>
            </a:r>
          </a:p>
          <a:p>
            <a:r>
              <a:rPr lang="en-US" sz="2400" dirty="0">
                <a:ea typeface="Tahoma" panose="020B0604030504040204" pitchFamily="34" charset="0"/>
                <a:cs typeface="Tahoma" panose="020B0604030504040204" pitchFamily="34" charset="0"/>
              </a:rPr>
              <a:t>Transaction Discounts</a:t>
            </a:r>
          </a:p>
          <a:p>
            <a:r>
              <a:rPr lang="en-US" sz="2400" dirty="0">
                <a:ea typeface="Tahoma" panose="020B0604030504040204" pitchFamily="34" charset="0"/>
                <a:cs typeface="Tahoma" panose="020B0604030504040204" pitchFamily="34" charset="0"/>
              </a:rPr>
              <a:t>Store Loyalty/Rewards Cards</a:t>
            </a:r>
          </a:p>
          <a:p>
            <a:r>
              <a:rPr lang="en-US" sz="2400" dirty="0">
                <a:ea typeface="Tahoma" panose="020B0604030504040204" pitchFamily="34" charset="0"/>
                <a:cs typeface="Tahoma" panose="020B0604030504040204" pitchFamily="34" charset="0"/>
              </a:rPr>
              <a:t>Manufacturers’ Cents Off Coupons</a:t>
            </a:r>
          </a:p>
        </p:txBody>
      </p:sp>
    </p:spTree>
    <p:custDataLst>
      <p:tags r:id="rId1"/>
    </p:custDataLst>
    <p:extLst>
      <p:ext uri="{BB962C8B-B14F-4D97-AF65-F5344CB8AC3E}">
        <p14:creationId xmlns:p14="http://schemas.microsoft.com/office/powerpoint/2010/main" val="959035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1284905" y="858689"/>
            <a:ext cx="9762507" cy="1618489"/>
          </a:xfrm>
        </p:spPr>
        <p:txBody>
          <a:bodyPr anchor="ctr">
            <a:normAutofit/>
          </a:bodyPr>
          <a:lstStyle/>
          <a:p>
            <a:r>
              <a:rPr lang="en-US" sz="5500" b="1" dirty="0"/>
              <a:t>In-Store Promotions: BOGOs and </a:t>
            </a:r>
            <a:r>
              <a:rPr lang="en-US" sz="5500" b="1" dirty="0" err="1"/>
              <a:t>eWIC</a:t>
            </a:r>
            <a:endParaRPr lang="en-US" sz="5500" b="1" dirty="0"/>
          </a:p>
        </p:txBody>
      </p:sp>
      <p:sp>
        <p:nvSpPr>
          <p:cNvPr id="3" name="Content Placeholder 2"/>
          <p:cNvSpPr>
            <a:spLocks noGrp="1"/>
          </p:cNvSpPr>
          <p:nvPr>
            <p:ph idx="1"/>
            <p:custDataLst>
              <p:tags r:id="rId3"/>
            </p:custDataLst>
          </p:nvPr>
        </p:nvSpPr>
        <p:spPr>
          <a:xfrm>
            <a:off x="1274352" y="2621541"/>
            <a:ext cx="9381507" cy="3518564"/>
          </a:xfrm>
        </p:spPr>
        <p:txBody>
          <a:bodyPr anchor="t">
            <a:normAutofit lnSpcReduction="10000"/>
          </a:bodyPr>
          <a:lstStyle/>
          <a:p>
            <a:pPr marL="0" indent="0">
              <a:buNone/>
            </a:pPr>
            <a:r>
              <a:rPr lang="en-US" sz="2400" dirty="0"/>
              <a:t>Per the USDA WIC EBT Operating Rules:</a:t>
            </a:r>
          </a:p>
          <a:p>
            <a:r>
              <a:rPr lang="en-US" sz="2400" dirty="0"/>
              <a:t>In a true BOGO, the free item cannot be deducted from the WIC customer’s benefit balance or reported to the State Agency</a:t>
            </a:r>
          </a:p>
          <a:p>
            <a:r>
              <a:rPr lang="en-US" sz="2400" dirty="0"/>
              <a:t>If a food item is advertised as “Buy one, get one free” </a:t>
            </a:r>
            <a:r>
              <a:rPr lang="en-US" sz="2400" b="1" dirty="0"/>
              <a:t>with the disclosure that each item is sold for half the advertised price</a:t>
            </a:r>
            <a:r>
              <a:rPr lang="en-US" sz="2400" dirty="0"/>
              <a:t>, both food items shall be redeemed using WIC benefits and shall reflect an item price of half the advertised price in the transaction</a:t>
            </a:r>
          </a:p>
          <a:p>
            <a:pPr lvl="1">
              <a:buFont typeface="Wingdings" panose="05000000000000000000" pitchFamily="2" charset="2"/>
              <a:buChar char="ü"/>
            </a:pPr>
            <a:r>
              <a:rPr lang="en-US" sz="2400" dirty="0"/>
              <a:t>Quantity discount</a:t>
            </a:r>
          </a:p>
          <a:p>
            <a:pPr lvl="1">
              <a:buFont typeface="Wingdings" panose="05000000000000000000" pitchFamily="2" charset="2"/>
              <a:buChar char="ü"/>
            </a:pPr>
            <a:r>
              <a:rPr lang="en-US" sz="2400" dirty="0"/>
              <a:t>If using this methodology for BOGOs, vendors must put this disclosure in store advertising  </a:t>
            </a:r>
            <a:endParaRPr lang="en-US" sz="1700" dirty="0"/>
          </a:p>
        </p:txBody>
      </p:sp>
    </p:spTree>
    <p:custDataLst>
      <p:tags r:id="rId1"/>
    </p:custDataLst>
    <p:extLst>
      <p:ext uri="{BB962C8B-B14F-4D97-AF65-F5344CB8AC3E}">
        <p14:creationId xmlns:p14="http://schemas.microsoft.com/office/powerpoint/2010/main" val="2146308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1284905" y="745652"/>
            <a:ext cx="8072712" cy="1618489"/>
          </a:xfrm>
        </p:spPr>
        <p:txBody>
          <a:bodyPr anchor="ctr">
            <a:normAutofit/>
          </a:bodyPr>
          <a:lstStyle/>
          <a:p>
            <a:r>
              <a:rPr lang="en-US" sz="5500" b="1" dirty="0">
                <a:ea typeface="Tahoma" panose="020B0604030504040204" pitchFamily="34" charset="0"/>
                <a:cs typeface="Tahoma" panose="020B0604030504040204" pitchFamily="34" charset="0"/>
              </a:rPr>
              <a:t>Sales Tax &amp; Cash Back</a:t>
            </a:r>
          </a:p>
        </p:txBody>
      </p:sp>
      <p:sp>
        <p:nvSpPr>
          <p:cNvPr id="3" name="Content Placeholder 2"/>
          <p:cNvSpPr>
            <a:spLocks noGrp="1"/>
          </p:cNvSpPr>
          <p:nvPr>
            <p:ph idx="1"/>
            <p:custDataLst>
              <p:tags r:id="rId3"/>
            </p:custDataLst>
          </p:nvPr>
        </p:nvSpPr>
        <p:spPr>
          <a:xfrm>
            <a:off x="1284905" y="2486518"/>
            <a:ext cx="9076707" cy="3292948"/>
          </a:xfrm>
        </p:spPr>
        <p:txBody>
          <a:bodyPr anchor="t">
            <a:normAutofit/>
          </a:bodyPr>
          <a:lstStyle/>
          <a:p>
            <a:r>
              <a:rPr lang="en-US" sz="2800" dirty="0">
                <a:ea typeface="Tahoma" panose="020B0604030504040204" pitchFamily="34" charset="0"/>
                <a:cs typeface="Tahoma" panose="020B0604030504040204" pitchFamily="34" charset="0"/>
              </a:rPr>
              <a:t>Sales Tax on Manufacturers’ Coupons</a:t>
            </a:r>
          </a:p>
          <a:p>
            <a:pPr lvl="1">
              <a:buFont typeface="Wingdings" panose="05000000000000000000" pitchFamily="2" charset="2"/>
              <a:buChar char="ü"/>
            </a:pPr>
            <a:r>
              <a:rPr lang="en-US" sz="2800" dirty="0">
                <a:ea typeface="Tahoma" panose="020B0604030504040204" pitchFamily="34" charset="0"/>
                <a:cs typeface="Tahoma" panose="020B0604030504040204" pitchFamily="34" charset="0"/>
              </a:rPr>
              <a:t>Not permitted to tax WIC items, so cannot charge WIC customers tax on manufacturer’s coupons</a:t>
            </a:r>
          </a:p>
          <a:p>
            <a:r>
              <a:rPr lang="en-US" sz="2800" dirty="0">
                <a:ea typeface="Tahoma" panose="020B0604030504040204" pitchFamily="34" charset="0"/>
                <a:cs typeface="Tahoma" panose="020B0604030504040204" pitchFamily="34" charset="0"/>
              </a:rPr>
              <a:t>Cash Back</a:t>
            </a:r>
          </a:p>
          <a:p>
            <a:pPr lvl="1">
              <a:buFont typeface="Wingdings" panose="05000000000000000000" pitchFamily="2" charset="2"/>
              <a:buChar char="ü"/>
            </a:pPr>
            <a:r>
              <a:rPr lang="en-US" sz="2800" dirty="0">
                <a:ea typeface="Tahoma" panose="020B0604030504040204" pitchFamily="34" charset="0"/>
                <a:cs typeface="Tahoma" panose="020B0604030504040204" pitchFamily="34" charset="0"/>
              </a:rPr>
              <a:t>Not permitted as a result of vendor discount in any WIC transaction</a:t>
            </a:r>
          </a:p>
        </p:txBody>
      </p:sp>
    </p:spTree>
    <p:custDataLst>
      <p:tags r:id="rId1"/>
    </p:custDataLst>
    <p:extLst>
      <p:ext uri="{BB962C8B-B14F-4D97-AF65-F5344CB8AC3E}">
        <p14:creationId xmlns:p14="http://schemas.microsoft.com/office/powerpoint/2010/main" val="1999678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0" name="Rectangle 2"/>
          <p:cNvSpPr>
            <a:spLocks noGrp="1" noChangeArrowheads="1"/>
          </p:cNvSpPr>
          <p:nvPr>
            <p:ph type="title"/>
            <p:custDataLst>
              <p:tags r:id="rId2"/>
            </p:custDataLst>
          </p:nvPr>
        </p:nvSpPr>
        <p:spPr>
          <a:xfrm>
            <a:off x="641607" y="1186853"/>
            <a:ext cx="3771302" cy="4480726"/>
          </a:xfrm>
        </p:spPr>
        <p:txBody>
          <a:bodyPr>
            <a:normAutofit/>
          </a:bodyPr>
          <a:lstStyle/>
          <a:p>
            <a:pPr algn="r"/>
            <a:r>
              <a:rPr lang="en-US" sz="5400" b="1" dirty="0">
                <a:ea typeface="Tahoma" pitchFamily="34" charset="0"/>
                <a:cs typeface="Tahoma" pitchFamily="34" charset="0"/>
              </a:rPr>
              <a:t>How Stores Become Authorized WIC Vendors</a:t>
            </a:r>
          </a:p>
        </p:txBody>
      </p:sp>
      <p:cxnSp>
        <p:nvCxnSpPr>
          <p:cNvPr id="78" name="Straight Connector 77">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083"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171" name="Rectangle 3"/>
          <p:cNvSpPr>
            <a:spLocks noGrp="1" noChangeArrowheads="1"/>
          </p:cNvSpPr>
          <p:nvPr>
            <p:ph idx="1"/>
            <p:custDataLst>
              <p:tags r:id="rId3"/>
            </p:custDataLst>
          </p:nvPr>
        </p:nvSpPr>
        <p:spPr>
          <a:xfrm>
            <a:off x="5054515" y="838200"/>
            <a:ext cx="5916695" cy="5181600"/>
          </a:xfrm>
        </p:spPr>
        <p:txBody>
          <a:bodyPr anchor="ctr">
            <a:normAutofit/>
          </a:bodyPr>
          <a:lstStyle/>
          <a:p>
            <a:r>
              <a:rPr lang="en-US" sz="2800" dirty="0">
                <a:ea typeface="Tahoma" pitchFamily="34" charset="0"/>
                <a:cs typeface="Tahoma" pitchFamily="34" charset="0"/>
              </a:rPr>
              <a:t>Vendors work primarily with the Local WIC Agency</a:t>
            </a:r>
          </a:p>
          <a:p>
            <a:pPr lvl="1"/>
            <a:r>
              <a:rPr lang="en-US" sz="2800" dirty="0">
                <a:ea typeface="Tahoma" pitchFamily="34" charset="0"/>
                <a:cs typeface="Tahoma" pitchFamily="34" charset="0"/>
              </a:rPr>
              <a:t>Orientation and training </a:t>
            </a:r>
          </a:p>
          <a:p>
            <a:pPr lvl="1"/>
            <a:r>
              <a:rPr lang="en-US" sz="2800" dirty="0">
                <a:ea typeface="Tahoma" pitchFamily="34" charset="0"/>
                <a:cs typeface="Tahoma" pitchFamily="34" charset="0"/>
              </a:rPr>
              <a:t>Completing required forms in DocuSign</a:t>
            </a:r>
          </a:p>
          <a:p>
            <a:pPr lvl="1"/>
            <a:r>
              <a:rPr lang="en-US" sz="2800" dirty="0">
                <a:ea typeface="Tahoma" pitchFamily="34" charset="0"/>
                <a:cs typeface="Tahoma" pitchFamily="34" charset="0"/>
              </a:rPr>
              <a:t>Technical assistance</a:t>
            </a:r>
          </a:p>
          <a:p>
            <a:pPr lvl="1"/>
            <a:r>
              <a:rPr lang="en-US" sz="2800" dirty="0">
                <a:ea typeface="Tahoma" pitchFamily="34" charset="0"/>
                <a:cs typeface="Tahoma" pitchFamily="34" charset="0"/>
              </a:rPr>
              <a:t>Monitoring</a:t>
            </a:r>
          </a:p>
          <a:p>
            <a:r>
              <a:rPr lang="en-US" sz="2800" dirty="0">
                <a:ea typeface="Tahoma" pitchFamily="34" charset="0"/>
                <a:cs typeface="Tahoma" pitchFamily="34" charset="0"/>
              </a:rPr>
              <a:t>Local WIC Agency submits required vendor forms to the State WIC Agency</a:t>
            </a:r>
          </a:p>
          <a:p>
            <a:r>
              <a:rPr lang="en-US" sz="2800" dirty="0">
                <a:ea typeface="Tahoma" pitchFamily="34" charset="0"/>
                <a:cs typeface="Tahoma" pitchFamily="34" charset="0"/>
              </a:rPr>
              <a:t>Vendor is authorized by State WIC Agency</a:t>
            </a:r>
            <a:endParaRPr lang="en-US" sz="1900"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3434395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custDataLst>
              <p:tags r:id="rId2"/>
            </p:custDataLst>
          </p:nvPr>
        </p:nvSpPr>
        <p:spPr>
          <a:xfrm>
            <a:off x="4799012" y="2687728"/>
            <a:ext cx="6780549" cy="3504287"/>
          </a:xfrm>
          <a:prstGeom prst="rect">
            <a:avLst/>
          </a:prstGeom>
        </p:spPr>
        <p:txBody>
          <a:bodyPr vert="horz">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a:buClrTx/>
              <a:buFont typeface="Wingdings" panose="05000000000000000000" pitchFamily="2" charset="2"/>
              <a:buChar char="§"/>
            </a:pPr>
            <a:r>
              <a:rPr lang="en-US" sz="3599" dirty="0">
                <a:solidFill>
                  <a:srgbClr val="D31145"/>
                </a:solidFill>
                <a:latin typeface="Century Gothic" panose="020B0502020202020204" pitchFamily="34" charset="0"/>
                <a:ea typeface="Tahoma" pitchFamily="34" charset="0"/>
                <a:cs typeface="Tahoma" pitchFamily="34" charset="0"/>
              </a:rPr>
              <a:t>Identical items only</a:t>
            </a:r>
            <a:r>
              <a:rPr lang="en-US" sz="3599" dirty="0">
                <a:latin typeface="Century Gothic" panose="020B0502020202020204" pitchFamily="34" charset="0"/>
                <a:ea typeface="Tahoma" pitchFamily="34" charset="0"/>
                <a:cs typeface="Tahoma" pitchFamily="34" charset="0"/>
              </a:rPr>
              <a:t> when:</a:t>
            </a:r>
          </a:p>
          <a:p>
            <a:pPr lvl="1">
              <a:buClrTx/>
              <a:buFont typeface="Wingdings" panose="05000000000000000000" pitchFamily="2" charset="2"/>
              <a:buChar char="§"/>
            </a:pPr>
            <a:r>
              <a:rPr lang="en-US" sz="3199" dirty="0">
                <a:solidFill>
                  <a:schemeClr val="tx1"/>
                </a:solidFill>
                <a:latin typeface="Century Gothic" panose="020B0502020202020204" pitchFamily="34" charset="0"/>
                <a:ea typeface="Tahoma" pitchFamily="34" charset="0"/>
                <a:cs typeface="Tahoma" pitchFamily="34" charset="0"/>
              </a:rPr>
              <a:t>Defective</a:t>
            </a:r>
          </a:p>
          <a:p>
            <a:pPr lvl="1">
              <a:buClrTx/>
              <a:buFont typeface="Wingdings" panose="05000000000000000000" pitchFamily="2" charset="2"/>
              <a:buChar char="§"/>
            </a:pPr>
            <a:r>
              <a:rPr lang="en-US" sz="3199" dirty="0">
                <a:solidFill>
                  <a:schemeClr val="tx1"/>
                </a:solidFill>
                <a:latin typeface="Century Gothic" panose="020B0502020202020204" pitchFamily="34" charset="0"/>
                <a:ea typeface="Tahoma" pitchFamily="34" charset="0"/>
                <a:cs typeface="Tahoma" pitchFamily="34" charset="0"/>
              </a:rPr>
              <a:t>spoiled or </a:t>
            </a:r>
          </a:p>
          <a:p>
            <a:pPr lvl="1">
              <a:buClrTx/>
              <a:buFont typeface="Wingdings" panose="05000000000000000000" pitchFamily="2" charset="2"/>
              <a:buChar char="§"/>
            </a:pPr>
            <a:r>
              <a:rPr lang="en-US" sz="3199" dirty="0">
                <a:solidFill>
                  <a:schemeClr val="tx1"/>
                </a:solidFill>
                <a:latin typeface="Century Gothic" panose="020B0502020202020204" pitchFamily="34" charset="0"/>
                <a:ea typeface="Tahoma" pitchFamily="34" charset="0"/>
                <a:cs typeface="Tahoma" pitchFamily="34" charset="0"/>
              </a:rPr>
              <a:t>has exceeded its “best if used by” or  “sell by” date on the date of purchase</a:t>
            </a:r>
          </a:p>
        </p:txBody>
      </p:sp>
      <p:sp>
        <p:nvSpPr>
          <p:cNvPr id="5" name="AutoShape 3"/>
          <p:cNvSpPr>
            <a:spLocks noChangeArrowheads="1"/>
          </p:cNvSpPr>
          <p:nvPr>
            <p:custDataLst>
              <p:tags r:id="rId3"/>
            </p:custDataLst>
          </p:nvPr>
        </p:nvSpPr>
        <p:spPr bwMode="auto">
          <a:xfrm>
            <a:off x="3960812" y="228600"/>
            <a:ext cx="5334000" cy="2459128"/>
          </a:xfrm>
          <a:prstGeom prst="cloudCallout">
            <a:avLst>
              <a:gd name="adj1" fmla="val -68483"/>
              <a:gd name="adj2" fmla="val 53704"/>
            </a:avLst>
          </a:prstGeom>
          <a:solidFill>
            <a:schemeClr val="bg1"/>
          </a:solidFill>
          <a:ln w="25400">
            <a:solidFill>
              <a:schemeClr val="accent3">
                <a:lumMod val="75000"/>
              </a:schemeClr>
            </a:solidFill>
            <a:miter lim="800000"/>
            <a:headEnd/>
            <a:tailEnd/>
          </a:ln>
        </p:spPr>
        <p:txBody>
          <a:bodyPr wrap="none" anchor="ctr"/>
          <a:lstStyle/>
          <a:p>
            <a:pPr algn="ctr">
              <a:spcBef>
                <a:spcPct val="20000"/>
              </a:spcBef>
              <a:buFontTx/>
              <a:buNone/>
            </a:pPr>
            <a:r>
              <a:rPr kumimoji="1" lang="en-US" sz="4400" b="1" dirty="0">
                <a:latin typeface="Century Gothic" panose="020B0502020202020204" pitchFamily="34" charset="0"/>
              </a:rPr>
              <a:t>What about </a:t>
            </a:r>
          </a:p>
          <a:p>
            <a:pPr algn="ctr">
              <a:spcBef>
                <a:spcPct val="20000"/>
              </a:spcBef>
              <a:buFontTx/>
              <a:buNone/>
            </a:pPr>
            <a:r>
              <a:rPr kumimoji="1" lang="en-US" sz="4400" b="1" dirty="0">
                <a:latin typeface="Century Gothic" panose="020B0502020202020204" pitchFamily="34" charset="0"/>
              </a:rPr>
              <a:t>exchanges?</a:t>
            </a:r>
            <a:endParaRPr kumimoji="1" lang="en-US" sz="3599" b="1" dirty="0">
              <a:latin typeface="Century Gothic" panose="020B0502020202020204" pitchFamily="34" charset="0"/>
            </a:endParaRPr>
          </a:p>
        </p:txBody>
      </p:sp>
      <p:pic>
        <p:nvPicPr>
          <p:cNvPr id="5122" name="Picture 2" descr="S:\NSB\Resources\PHOTOS-CLIPART\People\Men\Permission To Use\blond man thinking_Fotolia_82668318_Subscription_L.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82150" y="3048000"/>
            <a:ext cx="2513945" cy="326799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61916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79EECFE-814E-4B68-96A7-86A795BD22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AF180F00-B4B2-4196-BB1C-ECD21B03F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custDataLst>
              <p:tags r:id="rId2"/>
            </p:custDataLst>
          </p:nvPr>
        </p:nvSpPr>
        <p:spPr>
          <a:xfrm>
            <a:off x="4543558" y="1581326"/>
            <a:ext cx="6703321" cy="3779568"/>
          </a:xfrm>
        </p:spPr>
        <p:txBody>
          <a:bodyPr vert="horz" lIns="91440" tIns="45720" rIns="91440" bIns="45720" rtlCol="0" anchor="ctr">
            <a:normAutofit/>
          </a:bodyPr>
          <a:lstStyle/>
          <a:p>
            <a:pPr algn="l" defTabSz="914400"/>
            <a:r>
              <a:rPr lang="en-US" sz="5900" b="1" cap="all">
                <a:latin typeface="Century Gothic" panose="020B0502020202020204" pitchFamily="34" charset="0"/>
              </a:rPr>
              <a:t>eWIC Payments</a:t>
            </a:r>
            <a:br>
              <a:rPr lang="en-US" sz="5900" b="1" cap="all">
                <a:latin typeface="Century Gothic" panose="020B0502020202020204" pitchFamily="34" charset="0"/>
              </a:rPr>
            </a:br>
            <a:r>
              <a:rPr lang="en-US" sz="5900" b="1" cap="all">
                <a:latin typeface="Century Gothic" panose="020B0502020202020204" pitchFamily="34" charset="0"/>
              </a:rPr>
              <a:t>Through the                                  Banking System</a:t>
            </a:r>
          </a:p>
        </p:txBody>
      </p:sp>
      <p:cxnSp>
        <p:nvCxnSpPr>
          <p:cNvPr id="13" name="Straight Connector 12">
            <a:extLst>
              <a:ext uri="{FF2B5EF4-FFF2-40B4-BE49-F238E27FC236}">
                <a16:creationId xmlns:a16="http://schemas.microsoft.com/office/drawing/2014/main" id="{BDF0D3DE-EC74-4C9F-AFA1-DC5CE5236B1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290"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379669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10" name="Rectangle 11"/>
          <p:cNvSpPr>
            <a:spLocks noGrp="1" noChangeArrowheads="1"/>
          </p:cNvSpPr>
          <p:nvPr>
            <p:ph type="title"/>
            <p:custDataLst>
              <p:tags r:id="rId2"/>
            </p:custDataLst>
          </p:nvPr>
        </p:nvSpPr>
        <p:spPr>
          <a:xfrm>
            <a:off x="1284905" y="1050595"/>
            <a:ext cx="8072712" cy="1618489"/>
          </a:xfrm>
        </p:spPr>
        <p:txBody>
          <a:bodyPr anchor="ctr">
            <a:normAutofit/>
          </a:bodyPr>
          <a:lstStyle/>
          <a:p>
            <a:pPr>
              <a:defRPr/>
            </a:pPr>
            <a:r>
              <a:rPr lang="en-US" sz="5500" b="1" dirty="0"/>
              <a:t>Automated Clearing House (ACH)</a:t>
            </a:r>
          </a:p>
        </p:txBody>
      </p:sp>
      <p:sp>
        <p:nvSpPr>
          <p:cNvPr id="68611" name="Rectangle 12"/>
          <p:cNvSpPr>
            <a:spLocks noGrp="1" noChangeArrowheads="1"/>
          </p:cNvSpPr>
          <p:nvPr>
            <p:ph idx="1"/>
            <p:custDataLst>
              <p:tags r:id="rId3"/>
            </p:custDataLst>
          </p:nvPr>
        </p:nvSpPr>
        <p:spPr>
          <a:xfrm>
            <a:off x="1284904" y="2895600"/>
            <a:ext cx="9457707" cy="3109351"/>
          </a:xfrm>
        </p:spPr>
        <p:txBody>
          <a:bodyPr anchor="t">
            <a:normAutofit/>
          </a:bodyPr>
          <a:lstStyle/>
          <a:p>
            <a:pPr>
              <a:spcBef>
                <a:spcPct val="50000"/>
              </a:spcBef>
              <a:spcAft>
                <a:spcPts val="600"/>
              </a:spcAft>
              <a:buSzPct val="115000"/>
              <a:defRPr/>
            </a:pPr>
            <a:r>
              <a:rPr lang="en-US" sz="2400" dirty="0"/>
              <a:t>Vendors will receive payment for all </a:t>
            </a:r>
            <a:r>
              <a:rPr lang="en-US" sz="2400" dirty="0" err="1"/>
              <a:t>eWIC</a:t>
            </a:r>
            <a:r>
              <a:rPr lang="en-US" sz="2400" dirty="0"/>
              <a:t> transactions processed in their store through an Automated Clearinghouse (ACH) system in which payments are directly deposited into their bank account</a:t>
            </a:r>
          </a:p>
          <a:p>
            <a:pPr>
              <a:spcBef>
                <a:spcPct val="50000"/>
              </a:spcBef>
              <a:spcAft>
                <a:spcPts val="600"/>
              </a:spcAft>
              <a:buSzPct val="115000"/>
              <a:defRPr/>
            </a:pPr>
            <a:r>
              <a:rPr lang="en-US" sz="2400" dirty="0"/>
              <a:t>With </a:t>
            </a:r>
            <a:r>
              <a:rPr lang="en-US" sz="2400" dirty="0" err="1"/>
              <a:t>eWIC</a:t>
            </a:r>
            <a:r>
              <a:rPr lang="en-US" sz="2400" dirty="0"/>
              <a:t>, most items will have an NTE</a:t>
            </a:r>
          </a:p>
          <a:p>
            <a:pPr>
              <a:spcBef>
                <a:spcPct val="50000"/>
              </a:spcBef>
              <a:spcAft>
                <a:spcPts val="600"/>
              </a:spcAft>
              <a:buSzPct val="115000"/>
              <a:defRPr/>
            </a:pPr>
            <a:r>
              <a:rPr lang="en-US" sz="2400" dirty="0"/>
              <a:t>If a vendor submits an item price that is above the NTE (for the items with NTEs), their payment will be decreased to the NTE amount for the item</a:t>
            </a:r>
          </a:p>
          <a:p>
            <a:pPr>
              <a:spcBef>
                <a:spcPct val="50000"/>
              </a:spcBef>
              <a:spcAft>
                <a:spcPts val="600"/>
              </a:spcAft>
              <a:buSzPct val="115000"/>
              <a:defRPr/>
            </a:pPr>
            <a:endParaRPr lang="en-US" sz="2200" dirty="0"/>
          </a:p>
        </p:txBody>
      </p:sp>
    </p:spTree>
    <p:custDataLst>
      <p:tags r:id="rId1"/>
    </p:custDataLst>
    <p:extLst>
      <p:ext uri="{BB962C8B-B14F-4D97-AF65-F5344CB8AC3E}">
        <p14:creationId xmlns:p14="http://schemas.microsoft.com/office/powerpoint/2010/main" val="1965754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ight Triangle 138">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Rectangle 140">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634" name="Rectangle 2"/>
          <p:cNvSpPr>
            <a:spLocks noGrp="1" noChangeArrowheads="1"/>
          </p:cNvSpPr>
          <p:nvPr>
            <p:ph type="title"/>
            <p:custDataLst>
              <p:tags r:id="rId2"/>
            </p:custDataLst>
          </p:nvPr>
        </p:nvSpPr>
        <p:spPr>
          <a:xfrm>
            <a:off x="5279114" y="918781"/>
            <a:ext cx="5851187" cy="1597228"/>
          </a:xfrm>
        </p:spPr>
        <p:txBody>
          <a:bodyPr vert="horz" lIns="91440" tIns="45720" rIns="91440" bIns="45720" rtlCol="0" anchor="ctr">
            <a:noAutofit/>
          </a:bodyPr>
          <a:lstStyle/>
          <a:p>
            <a:pPr defTabSz="914400">
              <a:defRPr/>
            </a:pPr>
            <a:r>
              <a:rPr lang="en-US" sz="5500" b="1" kern="1200" dirty="0">
                <a:solidFill>
                  <a:schemeClr val="tx1"/>
                </a:solidFill>
                <a:latin typeface="+mj-lt"/>
                <a:ea typeface="+mj-ea"/>
                <a:cs typeface="+mj-cs"/>
              </a:rPr>
              <a:t>Changes in Vendor Bank Accounts</a:t>
            </a:r>
          </a:p>
        </p:txBody>
      </p:sp>
      <p:pic>
        <p:nvPicPr>
          <p:cNvPr id="7170" name="Picture 2" descr="S:\NSB\Resources\PHOTOS-CLIPART\Misc\Permission To Use\PiggyBank_Fotolia_113540_Subscription_L.jpg"/>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1058524" y="1806422"/>
            <a:ext cx="3895717" cy="3241587"/>
          </a:xfrm>
          <a:prstGeom prst="rect">
            <a:avLst/>
          </a:prstGeom>
          <a:noFill/>
          <a:extLst>
            <a:ext uri="{909E8E84-426E-40DD-AFC4-6F175D3DCCD1}">
              <a14:hiddenFill xmlns:a14="http://schemas.microsoft.com/office/drawing/2010/main">
                <a:solidFill>
                  <a:srgbClr val="FFFFFF"/>
                </a:solidFill>
              </a14:hiddenFill>
            </a:ext>
          </a:extLst>
        </p:spPr>
      </p:pic>
      <p:sp>
        <p:nvSpPr>
          <p:cNvPr id="75779" name="Rectangle 3"/>
          <p:cNvSpPr>
            <a:spLocks noGrp="1" noChangeArrowheads="1"/>
          </p:cNvSpPr>
          <p:nvPr>
            <p:ph sz="half" idx="1"/>
            <p:custDataLst>
              <p:tags r:id="rId3"/>
            </p:custDataLst>
          </p:nvPr>
        </p:nvSpPr>
        <p:spPr>
          <a:xfrm>
            <a:off x="5246856" y="2854413"/>
            <a:ext cx="5811870" cy="3097722"/>
          </a:xfrm>
        </p:spPr>
        <p:txBody>
          <a:bodyPr vert="horz" lIns="91440" tIns="45720" rIns="91440" bIns="45720" rtlCol="0" anchor="t">
            <a:normAutofit/>
          </a:bodyPr>
          <a:lstStyle/>
          <a:p>
            <a:pPr indent="-228600" defTabSz="914400"/>
            <a:r>
              <a:rPr lang="en-US" sz="2400" dirty="0"/>
              <a:t>Vendor applicants that need a stand-beside device, must submit their most current banking information to the </a:t>
            </a:r>
            <a:r>
              <a:rPr lang="en-US" sz="2400" dirty="0" err="1"/>
              <a:t>eWIC</a:t>
            </a:r>
            <a:r>
              <a:rPr lang="en-US" sz="2400" dirty="0"/>
              <a:t> contractor, Solutran</a:t>
            </a:r>
          </a:p>
          <a:p>
            <a:pPr indent="-228600" defTabSz="914400"/>
            <a:r>
              <a:rPr lang="en-US" sz="2400" dirty="0"/>
              <a:t>Vendor applicants with integrated cash register systems will provide banking information to their third-party processor to ensure payment for </a:t>
            </a:r>
            <a:r>
              <a:rPr lang="en-US" sz="2400" dirty="0" err="1"/>
              <a:t>eWIC</a:t>
            </a:r>
            <a:r>
              <a:rPr lang="en-US" sz="2400" dirty="0"/>
              <a:t> transactions</a:t>
            </a:r>
          </a:p>
          <a:p>
            <a:pPr indent="-228600" defTabSz="914400"/>
            <a:endParaRPr lang="en-US" sz="2000" dirty="0"/>
          </a:p>
        </p:txBody>
      </p:sp>
    </p:spTree>
    <p:custDataLst>
      <p:tags r:id="rId1"/>
    </p:custDataLst>
    <p:extLst>
      <p:ext uri="{BB962C8B-B14F-4D97-AF65-F5344CB8AC3E}">
        <p14:creationId xmlns:p14="http://schemas.microsoft.com/office/powerpoint/2010/main" val="4144598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ight Triangle 74">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706" name="Rectangle 4"/>
          <p:cNvSpPr>
            <a:spLocks noGrp="1" noChangeArrowheads="1"/>
          </p:cNvSpPr>
          <p:nvPr>
            <p:ph type="title"/>
            <p:custDataLst>
              <p:tags r:id="rId2"/>
            </p:custDataLst>
          </p:nvPr>
        </p:nvSpPr>
        <p:spPr>
          <a:xfrm>
            <a:off x="1284905" y="1050595"/>
            <a:ext cx="8072712" cy="1618489"/>
          </a:xfrm>
        </p:spPr>
        <p:txBody>
          <a:bodyPr anchor="ctr">
            <a:normAutofit/>
          </a:bodyPr>
          <a:lstStyle/>
          <a:p>
            <a:pPr>
              <a:defRPr/>
            </a:pPr>
            <a:r>
              <a:rPr lang="en-US" sz="5500" b="1" dirty="0"/>
              <a:t>Vendor Reimbursement Policy </a:t>
            </a:r>
          </a:p>
        </p:txBody>
      </p:sp>
      <p:sp>
        <p:nvSpPr>
          <p:cNvPr id="78851" name="Rectangle 5"/>
          <p:cNvSpPr>
            <a:spLocks noGrp="1" noChangeArrowheads="1"/>
          </p:cNvSpPr>
          <p:nvPr>
            <p:ph idx="1"/>
            <p:custDataLst>
              <p:tags r:id="rId3"/>
            </p:custDataLst>
          </p:nvPr>
        </p:nvSpPr>
        <p:spPr>
          <a:xfrm>
            <a:off x="1284905" y="2969469"/>
            <a:ext cx="8072712" cy="2800395"/>
          </a:xfrm>
        </p:spPr>
        <p:txBody>
          <a:bodyPr anchor="t">
            <a:normAutofit/>
          </a:bodyPr>
          <a:lstStyle/>
          <a:p>
            <a:pPr>
              <a:spcBef>
                <a:spcPct val="50000"/>
              </a:spcBef>
              <a:buSzPct val="115000"/>
            </a:pPr>
            <a:r>
              <a:rPr lang="en-US" sz="2400" dirty="0"/>
              <a:t>Vendors may not ask the WIC customer to make up the difference in price for </a:t>
            </a:r>
            <a:r>
              <a:rPr lang="en-US" sz="2400" dirty="0" err="1"/>
              <a:t>eWIC</a:t>
            </a:r>
            <a:r>
              <a:rPr lang="en-US" sz="2400" dirty="0"/>
              <a:t> transactions </a:t>
            </a:r>
          </a:p>
          <a:p>
            <a:pPr>
              <a:spcBef>
                <a:spcPct val="50000"/>
              </a:spcBef>
              <a:buSzPct val="115000"/>
            </a:pPr>
            <a:r>
              <a:rPr lang="en-US" sz="2400" dirty="0"/>
              <a:t>Vendors are responsible for keeping their prices at or below the NTE for their peer group</a:t>
            </a:r>
          </a:p>
        </p:txBody>
      </p:sp>
    </p:spTree>
    <p:custDataLst>
      <p:tags r:id="rId1"/>
    </p:custDataLst>
    <p:extLst>
      <p:ext uri="{BB962C8B-B14F-4D97-AF65-F5344CB8AC3E}">
        <p14:creationId xmlns:p14="http://schemas.microsoft.com/office/powerpoint/2010/main" val="1957872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1141412" y="564631"/>
            <a:ext cx="8072712" cy="1618489"/>
          </a:xfrm>
        </p:spPr>
        <p:txBody>
          <a:bodyPr anchor="b">
            <a:normAutofit/>
          </a:bodyPr>
          <a:lstStyle/>
          <a:p>
            <a:r>
              <a:rPr lang="en-US" sz="5500" b="1" dirty="0"/>
              <a:t>Split Tender Transactions</a:t>
            </a:r>
          </a:p>
        </p:txBody>
      </p:sp>
      <p:sp>
        <p:nvSpPr>
          <p:cNvPr id="3" name="Content Placeholder 2"/>
          <p:cNvSpPr>
            <a:spLocks noGrp="1"/>
          </p:cNvSpPr>
          <p:nvPr>
            <p:ph idx="1"/>
            <p:custDataLst>
              <p:tags r:id="rId3"/>
            </p:custDataLst>
          </p:nvPr>
        </p:nvSpPr>
        <p:spPr>
          <a:xfrm>
            <a:off x="1141412" y="2279143"/>
            <a:ext cx="9156241" cy="3276599"/>
          </a:xfrm>
        </p:spPr>
        <p:txBody>
          <a:bodyPr anchor="ctr">
            <a:normAutofit/>
          </a:bodyPr>
          <a:lstStyle/>
          <a:p>
            <a:r>
              <a:rPr lang="en-US" sz="2400" dirty="0"/>
              <a:t>Customer can pay for an amount that exceeds the CVB maximum</a:t>
            </a:r>
          </a:p>
          <a:p>
            <a:pPr lvl="1">
              <a:buFont typeface="Wingdings" panose="05000000000000000000" pitchFamily="2" charset="2"/>
              <a:buChar char="ü"/>
            </a:pPr>
            <a:r>
              <a:rPr lang="en-US" sz="2400" dirty="0"/>
              <a:t>Example: $10.00 CVB</a:t>
            </a:r>
          </a:p>
          <a:p>
            <a:pPr lvl="1">
              <a:buFont typeface="Wingdings" panose="05000000000000000000" pitchFamily="2" charset="2"/>
              <a:buChar char="ü"/>
            </a:pPr>
            <a:r>
              <a:rPr lang="en-US" sz="2400" dirty="0"/>
              <a:t>Total cost of WIC fruits and vegetables is $10.25. Customer can pay 25¢ plus tax on the 25¢ or use other acceptable methods to pay for the outstanding balance, </a:t>
            </a:r>
            <a:r>
              <a:rPr lang="en-US" sz="2400" dirty="0" err="1"/>
              <a:t>e.g</a:t>
            </a:r>
            <a:r>
              <a:rPr lang="en-US" sz="2400" dirty="0"/>
              <a:t> SNAP which is not taxable</a:t>
            </a:r>
          </a:p>
          <a:p>
            <a:pPr lvl="1">
              <a:buFont typeface="Wingdings" panose="05000000000000000000" pitchFamily="2" charset="2"/>
              <a:buChar char="ü"/>
            </a:pPr>
            <a:r>
              <a:rPr lang="en-US" sz="2400" dirty="0"/>
              <a:t>Vendor submits an </a:t>
            </a:r>
            <a:r>
              <a:rPr lang="en-US" sz="2400" dirty="0" err="1"/>
              <a:t>eWIC</a:t>
            </a:r>
            <a:r>
              <a:rPr lang="en-US" sz="2400" dirty="0"/>
              <a:t> transaction for $10.00 in CVBs </a:t>
            </a:r>
          </a:p>
        </p:txBody>
      </p:sp>
    </p:spTree>
    <p:custDataLst>
      <p:tags r:id="rId1"/>
    </p:custDataLst>
    <p:extLst>
      <p:ext uri="{BB962C8B-B14F-4D97-AF65-F5344CB8AC3E}">
        <p14:creationId xmlns:p14="http://schemas.microsoft.com/office/powerpoint/2010/main" val="3843700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3C0DC8-CDEF-4B9C-81D9-C05755BC63A9}"/>
              </a:ext>
            </a:extLst>
          </p:cNvPr>
          <p:cNvSpPr>
            <a:spLocks noGrp="1"/>
          </p:cNvSpPr>
          <p:nvPr>
            <p:ph type="title"/>
            <p:custDataLst>
              <p:tags r:id="rId2"/>
            </p:custDataLst>
          </p:nvPr>
        </p:nvSpPr>
        <p:spPr>
          <a:xfrm>
            <a:off x="1284905" y="835305"/>
            <a:ext cx="8072712" cy="1618489"/>
          </a:xfrm>
        </p:spPr>
        <p:txBody>
          <a:bodyPr anchor="ctr">
            <a:normAutofit/>
          </a:bodyPr>
          <a:lstStyle/>
          <a:p>
            <a:r>
              <a:rPr lang="en-US" sz="5500" b="1" dirty="0"/>
              <a:t>Food Substitution</a:t>
            </a:r>
          </a:p>
        </p:txBody>
      </p:sp>
      <p:sp>
        <p:nvSpPr>
          <p:cNvPr id="3" name="Content Placeholder 2">
            <a:extLst>
              <a:ext uri="{FF2B5EF4-FFF2-40B4-BE49-F238E27FC236}">
                <a16:creationId xmlns:a16="http://schemas.microsoft.com/office/drawing/2014/main" id="{5BB60287-B855-4384-BE40-59E90A769A3F}"/>
              </a:ext>
            </a:extLst>
          </p:cNvPr>
          <p:cNvSpPr>
            <a:spLocks noGrp="1"/>
          </p:cNvSpPr>
          <p:nvPr>
            <p:ph idx="1"/>
            <p:custDataLst>
              <p:tags r:id="rId3"/>
            </p:custDataLst>
          </p:nvPr>
        </p:nvSpPr>
        <p:spPr>
          <a:xfrm>
            <a:off x="1284904" y="2514600"/>
            <a:ext cx="9152907" cy="3428999"/>
          </a:xfrm>
        </p:spPr>
        <p:txBody>
          <a:bodyPr anchor="t">
            <a:normAutofit/>
          </a:bodyPr>
          <a:lstStyle/>
          <a:p>
            <a:r>
              <a:rPr lang="en-US" sz="2400" dirty="0"/>
              <a:t>Vendors must properly transact the WIC supplemental foods that are listed on the customer’s food benefit balance</a:t>
            </a:r>
          </a:p>
          <a:p>
            <a:r>
              <a:rPr lang="en-US" sz="2400" b="1" dirty="0"/>
              <a:t>Vendors cannot substitute one food subcategory for another unless granted a waiver by the State WIC Agency</a:t>
            </a:r>
          </a:p>
          <a:p>
            <a:pPr lvl="1"/>
            <a:r>
              <a:rPr lang="en-US" sz="2400" dirty="0"/>
              <a:t>Federal violation that carries 1-year disqualification</a:t>
            </a:r>
          </a:p>
          <a:p>
            <a:pPr lvl="2"/>
            <a:r>
              <a:rPr lang="en-US" sz="2400" b="1" dirty="0"/>
              <a:t>Example:</a:t>
            </a:r>
            <a:r>
              <a:rPr lang="en-US" sz="2400" dirty="0"/>
              <a:t> Substituting 1% Milk/Skim Milk for 2% Milk or Whole Milk		</a:t>
            </a:r>
          </a:p>
        </p:txBody>
      </p:sp>
    </p:spTree>
    <p:custDataLst>
      <p:tags r:id="rId1"/>
    </p:custDataLst>
    <p:extLst>
      <p:ext uri="{BB962C8B-B14F-4D97-AF65-F5344CB8AC3E}">
        <p14:creationId xmlns:p14="http://schemas.microsoft.com/office/powerpoint/2010/main" val="2814556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2DBBA-5AA4-43F1-9F8A-9296D452CEC7}"/>
              </a:ext>
            </a:extLst>
          </p:cNvPr>
          <p:cNvSpPr>
            <a:spLocks noGrp="1"/>
          </p:cNvSpPr>
          <p:nvPr>
            <p:ph type="title"/>
            <p:custDataLst>
              <p:tags r:id="rId2"/>
            </p:custDataLst>
          </p:nvPr>
        </p:nvSpPr>
        <p:spPr>
          <a:xfrm>
            <a:off x="951507" y="644849"/>
            <a:ext cx="10285809" cy="609441"/>
          </a:xfrm>
        </p:spPr>
        <p:txBody>
          <a:bodyPr>
            <a:noAutofit/>
          </a:bodyPr>
          <a:lstStyle/>
          <a:p>
            <a:r>
              <a:rPr lang="en-US" sz="5500" b="1" dirty="0">
                <a:solidFill>
                  <a:schemeClr val="tx1"/>
                </a:solidFill>
              </a:rPr>
              <a:t>Use of Scanning Sheets Prohibited</a:t>
            </a:r>
          </a:p>
        </p:txBody>
      </p:sp>
      <p:sp>
        <p:nvSpPr>
          <p:cNvPr id="3" name="Content Placeholder 2">
            <a:extLst>
              <a:ext uri="{FF2B5EF4-FFF2-40B4-BE49-F238E27FC236}">
                <a16:creationId xmlns:a16="http://schemas.microsoft.com/office/drawing/2014/main" id="{D3F1EF35-A962-4044-A1EF-99CF282E218C}"/>
              </a:ext>
            </a:extLst>
          </p:cNvPr>
          <p:cNvSpPr>
            <a:spLocks noGrp="1"/>
          </p:cNvSpPr>
          <p:nvPr>
            <p:ph idx="1"/>
            <p:custDataLst>
              <p:tags r:id="rId3"/>
            </p:custDataLst>
          </p:nvPr>
        </p:nvSpPr>
        <p:spPr>
          <a:xfrm>
            <a:off x="1293812" y="1774711"/>
            <a:ext cx="5751070" cy="4267201"/>
          </a:xfrm>
        </p:spPr>
        <p:txBody>
          <a:bodyPr>
            <a:noAutofit/>
          </a:bodyPr>
          <a:lstStyle/>
          <a:p>
            <a:r>
              <a:rPr lang="en-US" sz="3000" dirty="0">
                <a:solidFill>
                  <a:schemeClr val="tx1"/>
                </a:solidFill>
              </a:rPr>
              <a:t>Vendors </a:t>
            </a:r>
            <a:r>
              <a:rPr lang="en-US" sz="3000" u="sng" dirty="0">
                <a:solidFill>
                  <a:schemeClr val="tx1"/>
                </a:solidFill>
              </a:rPr>
              <a:t>cannot</a:t>
            </a:r>
            <a:r>
              <a:rPr lang="en-US" sz="3000" dirty="0">
                <a:solidFill>
                  <a:schemeClr val="tx1"/>
                </a:solidFill>
              </a:rPr>
              <a:t> use a collection of UPC barcodes on Scanning Sheets, cash registers, computers, tablets, cell phones or any other similar electronic devices to transact eWIC </a:t>
            </a:r>
          </a:p>
          <a:p>
            <a:r>
              <a:rPr lang="en-US" sz="3000" dirty="0">
                <a:solidFill>
                  <a:schemeClr val="tx1"/>
                </a:solidFill>
              </a:rPr>
              <a:t>Failure to comply with this policy could result in termination of their WIC Vendor Agreement   </a:t>
            </a:r>
          </a:p>
        </p:txBody>
      </p:sp>
      <p:graphicFrame>
        <p:nvGraphicFramePr>
          <p:cNvPr id="5" name="Object 4">
            <a:extLst>
              <a:ext uri="{FF2B5EF4-FFF2-40B4-BE49-F238E27FC236}">
                <a16:creationId xmlns:a16="http://schemas.microsoft.com/office/drawing/2014/main" id="{D9528D54-D39B-4D21-821A-D53D9961BEBA}"/>
              </a:ext>
            </a:extLst>
          </p:cNvPr>
          <p:cNvGraphicFramePr>
            <a:graphicFrameLocks noChangeAspect="1"/>
          </p:cNvGraphicFramePr>
          <p:nvPr>
            <p:custDataLst>
              <p:tags r:id="rId4"/>
            </p:custDataLst>
            <p:extLst>
              <p:ext uri="{D42A27DB-BD31-4B8C-83A1-F6EECF244321}">
                <p14:modId xmlns:p14="http://schemas.microsoft.com/office/powerpoint/2010/main" val="2710976875"/>
              </p:ext>
            </p:extLst>
          </p:nvPr>
        </p:nvGraphicFramePr>
        <p:xfrm>
          <a:off x="7257254" y="1590923"/>
          <a:ext cx="3637759" cy="4609677"/>
        </p:xfrm>
        <a:graphic>
          <a:graphicData uri="http://schemas.openxmlformats.org/presentationml/2006/ole">
            <mc:AlternateContent xmlns:mc="http://schemas.openxmlformats.org/markup-compatibility/2006">
              <mc:Choice xmlns:v="urn:schemas-microsoft-com:vml" Requires="v">
                <p:oleObj name="Acrobat Document" r:id="rId7" imgW="5829199" imgH="7543800" progId="AcroExch.Document.DC">
                  <p:embed/>
                </p:oleObj>
              </mc:Choice>
              <mc:Fallback>
                <p:oleObj name="Acrobat Document" r:id="rId7" imgW="5829199" imgH="7543800" progId="AcroExch.Document.DC">
                  <p:embed/>
                  <p:pic>
                    <p:nvPicPr>
                      <p:cNvPr id="5" name="Object 4">
                        <a:extLst>
                          <a:ext uri="{FF2B5EF4-FFF2-40B4-BE49-F238E27FC236}">
                            <a16:creationId xmlns:a16="http://schemas.microsoft.com/office/drawing/2014/main" id="{D9528D54-D39B-4D21-821A-D53D9961BEBA}"/>
                          </a:ext>
                        </a:extLst>
                      </p:cNvPr>
                      <p:cNvPicPr/>
                      <p:nvPr/>
                    </p:nvPicPr>
                    <p:blipFill>
                      <a:blip r:embed="rId8"/>
                      <a:stretch>
                        <a:fillRect/>
                      </a:stretch>
                    </p:blipFill>
                    <p:spPr>
                      <a:xfrm>
                        <a:off x="7257254" y="1590923"/>
                        <a:ext cx="3637759" cy="4609677"/>
                      </a:xfrm>
                      <a:prstGeom prst="rect">
                        <a:avLst/>
                      </a:prstGeom>
                      <a:solidFill>
                        <a:schemeClr val="tx1"/>
                      </a:solidFill>
                      <a:ln>
                        <a:solidFill>
                          <a:schemeClr val="tx1"/>
                        </a:solidFill>
                      </a:ln>
                    </p:spPr>
                  </p:pic>
                </p:oleObj>
              </mc:Fallback>
            </mc:AlternateContent>
          </a:graphicData>
        </a:graphic>
      </p:graphicFrame>
    </p:spTree>
    <p:custDataLst>
      <p:tags r:id="rId1"/>
    </p:custDataLst>
    <p:extLst>
      <p:ext uri="{BB962C8B-B14F-4D97-AF65-F5344CB8AC3E}">
        <p14:creationId xmlns:p14="http://schemas.microsoft.com/office/powerpoint/2010/main" val="1677639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0B777DF-F6A2-4D53-B6F0-D9700609EE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07" y="625059"/>
            <a:ext cx="5451105" cy="5607882"/>
          </a:xfrm>
          <a:prstGeom prst="rect">
            <a:avLst/>
          </a:pr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ight Triangle 14">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5"/>
          <p:cNvSpPr>
            <a:spLocks noGrp="1" noChangeArrowheads="1"/>
          </p:cNvSpPr>
          <p:nvPr>
            <p:ph type="title"/>
            <p:custDataLst>
              <p:tags r:id="rId2"/>
            </p:custDataLst>
          </p:nvPr>
        </p:nvSpPr>
        <p:spPr>
          <a:xfrm>
            <a:off x="1006637" y="1188637"/>
            <a:ext cx="4622159" cy="4480726"/>
          </a:xfrm>
        </p:spPr>
        <p:txBody>
          <a:bodyPr>
            <a:normAutofit/>
          </a:bodyPr>
          <a:lstStyle/>
          <a:p>
            <a:pPr algn="r" eaLnBrk="1" hangingPunct="1"/>
            <a:r>
              <a:rPr lang="en-US" sz="6500" b="1" dirty="0">
                <a:solidFill>
                  <a:schemeClr val="tx1">
                    <a:lumMod val="75000"/>
                    <a:lumOff val="25000"/>
                  </a:schemeClr>
                </a:solidFill>
                <a:ea typeface="Tahoma" pitchFamily="34" charset="0"/>
                <a:cs typeface="Tahoma" pitchFamily="34" charset="0"/>
              </a:rPr>
              <a:t>Ideas</a:t>
            </a:r>
          </a:p>
        </p:txBody>
      </p:sp>
      <p:sp>
        <p:nvSpPr>
          <p:cNvPr id="6" name="Content Placeholder 5"/>
          <p:cNvSpPr>
            <a:spLocks noGrp="1"/>
          </p:cNvSpPr>
          <p:nvPr>
            <p:ph idx="1"/>
            <p:custDataLst>
              <p:tags r:id="rId3"/>
            </p:custDataLst>
          </p:nvPr>
        </p:nvSpPr>
        <p:spPr>
          <a:xfrm>
            <a:off x="6575871" y="1896644"/>
            <a:ext cx="4776341" cy="3589755"/>
          </a:xfrm>
        </p:spPr>
        <p:txBody>
          <a:bodyPr anchor="ctr">
            <a:normAutofit/>
          </a:bodyPr>
          <a:lstStyle/>
          <a:p>
            <a:r>
              <a:rPr lang="en-US" sz="2400" dirty="0">
                <a:ea typeface="Tahoma" pitchFamily="34" charset="0"/>
                <a:cs typeface="Tahoma" pitchFamily="34" charset="0"/>
              </a:rPr>
              <a:t>Keep a copy of the </a:t>
            </a:r>
            <a:r>
              <a:rPr lang="en-US" sz="2400" i="1" dirty="0">
                <a:ea typeface="Tahoma" pitchFamily="34" charset="0"/>
                <a:cs typeface="Tahoma" pitchFamily="34" charset="0"/>
              </a:rPr>
              <a:t>North Carolina WIC Vendor Transaction Guide</a:t>
            </a:r>
            <a:r>
              <a:rPr lang="en-US" sz="2400" dirty="0">
                <a:ea typeface="Tahoma" pitchFamily="34" charset="0"/>
                <a:cs typeface="Tahoma" pitchFamily="34" charset="0"/>
              </a:rPr>
              <a:t> at each register</a:t>
            </a:r>
          </a:p>
          <a:p>
            <a:r>
              <a:rPr lang="en-US" sz="2400" dirty="0">
                <a:ea typeface="Tahoma" pitchFamily="34" charset="0"/>
                <a:cs typeface="Tahoma" pitchFamily="34" charset="0"/>
              </a:rPr>
              <a:t>Prevent mistakes with good training</a:t>
            </a:r>
          </a:p>
          <a:p>
            <a:r>
              <a:rPr lang="en-US" sz="2400" dirty="0">
                <a:ea typeface="Tahoma" pitchFamily="34" charset="0"/>
                <a:cs typeface="Tahoma" pitchFamily="34" charset="0"/>
              </a:rPr>
              <a:t>Review common errors with staff on a regular basis</a:t>
            </a:r>
          </a:p>
          <a:p>
            <a:endParaRPr lang="en-US" sz="2400"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3589515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ight Triangle 10">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742E089B-2BD2-4C2A-9B41-C8B361E28460}"/>
              </a:ext>
            </a:extLst>
          </p:cNvPr>
          <p:cNvSpPr>
            <a:spLocks noGrp="1"/>
          </p:cNvSpPr>
          <p:nvPr>
            <p:ph type="title"/>
          </p:nvPr>
        </p:nvSpPr>
        <p:spPr>
          <a:xfrm>
            <a:off x="1370012" y="838200"/>
            <a:ext cx="9229006" cy="3542045"/>
          </a:xfrm>
        </p:spPr>
        <p:txBody>
          <a:bodyPr vert="horz" lIns="91440" tIns="45720" rIns="91440" bIns="45720" rtlCol="0" anchor="b">
            <a:normAutofit/>
          </a:bodyPr>
          <a:lstStyle/>
          <a:p>
            <a:pPr defTabSz="914400"/>
            <a:r>
              <a:rPr lang="en-US" sz="13700" b="1" kern="1200" dirty="0">
                <a:solidFill>
                  <a:schemeClr val="tx1"/>
                </a:solidFill>
                <a:latin typeface="+mj-lt"/>
                <a:ea typeface="+mj-ea"/>
                <a:cs typeface="+mj-cs"/>
              </a:rPr>
              <a:t>Questions</a:t>
            </a:r>
          </a:p>
        </p:txBody>
      </p:sp>
    </p:spTree>
    <p:custDataLst>
      <p:tags r:id="rId1"/>
    </p:custDataLst>
    <p:extLst>
      <p:ext uri="{BB962C8B-B14F-4D97-AF65-F5344CB8AC3E}">
        <p14:creationId xmlns:p14="http://schemas.microsoft.com/office/powerpoint/2010/main" val="4195518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8"/>
          <p:cNvSpPr>
            <a:spLocks noGrp="1" noChangeArrowheads="1"/>
          </p:cNvSpPr>
          <p:nvPr>
            <p:ph type="title"/>
            <p:custDataLst>
              <p:tags r:id="rId2"/>
            </p:custDataLst>
          </p:nvPr>
        </p:nvSpPr>
        <p:spPr>
          <a:xfrm>
            <a:off x="1370012" y="63746"/>
            <a:ext cx="8909366" cy="1280890"/>
          </a:xfrm>
        </p:spPr>
        <p:txBody>
          <a:bodyPr>
            <a:normAutofit/>
          </a:bodyPr>
          <a:lstStyle/>
          <a:p>
            <a:pPr algn="ctr">
              <a:defRPr/>
            </a:pPr>
            <a:r>
              <a:rPr lang="en-US" sz="4400" dirty="0"/>
              <a:t> </a:t>
            </a:r>
            <a:r>
              <a:rPr lang="en-US" sz="4400" b="1" dirty="0">
                <a:solidFill>
                  <a:schemeClr val="tx1"/>
                </a:solidFill>
              </a:rPr>
              <a:t>Types of Vendors</a:t>
            </a:r>
            <a:endParaRPr lang="en-US" sz="4000" b="1" dirty="0">
              <a:solidFill>
                <a:schemeClr val="tx1"/>
              </a:solidFill>
            </a:endParaRPr>
          </a:p>
        </p:txBody>
      </p:sp>
      <p:sp>
        <p:nvSpPr>
          <p:cNvPr id="11267" name="Rectangle 9"/>
          <p:cNvSpPr>
            <a:spLocks noGrp="1" noChangeArrowheads="1"/>
          </p:cNvSpPr>
          <p:nvPr>
            <p:ph sz="half" idx="1"/>
            <p:custDataLst>
              <p:tags r:id="rId3"/>
            </p:custDataLst>
          </p:nvPr>
        </p:nvSpPr>
        <p:spPr>
          <a:xfrm>
            <a:off x="1049748" y="1291843"/>
            <a:ext cx="11125199" cy="4782209"/>
          </a:xfrm>
        </p:spPr>
        <p:txBody>
          <a:bodyPr>
            <a:normAutofit fontScale="77500" lnSpcReduction="20000"/>
          </a:bodyPr>
          <a:lstStyle/>
          <a:p>
            <a:pPr>
              <a:spcBef>
                <a:spcPct val="50000"/>
              </a:spcBef>
            </a:pPr>
            <a:r>
              <a:rPr lang="en-US" sz="4500" dirty="0">
                <a:solidFill>
                  <a:schemeClr val="tx1"/>
                </a:solidFill>
              </a:rPr>
              <a:t>Vendors under </a:t>
            </a:r>
            <a:r>
              <a:rPr lang="en-US" sz="4500" b="1" dirty="0">
                <a:solidFill>
                  <a:schemeClr val="tx1"/>
                </a:solidFill>
              </a:rPr>
              <a:t>Corporate Agreement</a:t>
            </a:r>
          </a:p>
          <a:p>
            <a:pPr lvl="1">
              <a:spcBef>
                <a:spcPct val="50000"/>
              </a:spcBef>
              <a:buFont typeface="Wingdings" panose="05000000000000000000" pitchFamily="2" charset="2"/>
              <a:buChar char="§"/>
            </a:pPr>
            <a:r>
              <a:rPr lang="en-US" sz="3800" dirty="0">
                <a:solidFill>
                  <a:schemeClr val="tx1"/>
                </a:solidFill>
              </a:rPr>
              <a:t>20 or more WIC-authorized stores</a:t>
            </a:r>
          </a:p>
          <a:p>
            <a:pPr marL="451025" lvl="1" indent="0">
              <a:spcBef>
                <a:spcPct val="50000"/>
              </a:spcBef>
              <a:buNone/>
            </a:pPr>
            <a:r>
              <a:rPr lang="en-US" sz="3800" dirty="0">
                <a:solidFill>
                  <a:schemeClr val="tx1"/>
                </a:solidFill>
              </a:rPr>
              <a:t>- Food Lion</a:t>
            </a:r>
            <a:r>
              <a:rPr lang="en-US" sz="3800" dirty="0">
                <a:solidFill>
                  <a:srgbClr val="FF0000"/>
                </a:solidFill>
              </a:rPr>
              <a:t>*</a:t>
            </a:r>
            <a:r>
              <a:rPr lang="en-US" sz="3800" dirty="0">
                <a:solidFill>
                  <a:schemeClr val="tx1"/>
                </a:solidFill>
              </a:rPr>
              <a:t>           - Harris Teeter</a:t>
            </a:r>
            <a:r>
              <a:rPr lang="en-US" sz="3800" dirty="0">
                <a:solidFill>
                  <a:srgbClr val="FF0000"/>
                </a:solidFill>
              </a:rPr>
              <a:t>*</a:t>
            </a:r>
          </a:p>
          <a:p>
            <a:pPr marL="451025" lvl="1" indent="0">
              <a:spcBef>
                <a:spcPct val="50000"/>
              </a:spcBef>
              <a:buNone/>
            </a:pPr>
            <a:r>
              <a:rPr lang="en-US" sz="3800" dirty="0">
                <a:solidFill>
                  <a:schemeClr val="tx1"/>
                </a:solidFill>
              </a:rPr>
              <a:t>- Ingles</a:t>
            </a:r>
            <a:r>
              <a:rPr lang="en-US" sz="3800" dirty="0">
                <a:solidFill>
                  <a:srgbClr val="FF0000"/>
                </a:solidFill>
              </a:rPr>
              <a:t>*</a:t>
            </a:r>
            <a:r>
              <a:rPr lang="en-US" sz="3800" dirty="0">
                <a:solidFill>
                  <a:schemeClr val="tx1"/>
                </a:solidFill>
              </a:rPr>
              <a:t>	                 - Lowe’s</a:t>
            </a:r>
            <a:r>
              <a:rPr lang="en-US" sz="3800" dirty="0">
                <a:solidFill>
                  <a:srgbClr val="FF0000"/>
                </a:solidFill>
              </a:rPr>
              <a:t>*</a:t>
            </a:r>
          </a:p>
          <a:p>
            <a:pPr marL="451025" lvl="1" indent="0">
              <a:spcBef>
                <a:spcPct val="50000"/>
              </a:spcBef>
              <a:buNone/>
            </a:pPr>
            <a:r>
              <a:rPr lang="en-US" sz="3800" dirty="0">
                <a:solidFill>
                  <a:schemeClr val="tx1"/>
                </a:solidFill>
              </a:rPr>
              <a:t>- CVS	                 - Wal-Mart</a:t>
            </a:r>
            <a:r>
              <a:rPr lang="en-US" sz="3800" dirty="0">
                <a:solidFill>
                  <a:srgbClr val="FF0000"/>
                </a:solidFill>
              </a:rPr>
              <a:t>*	</a:t>
            </a:r>
          </a:p>
          <a:p>
            <a:pPr marL="451025" lvl="1" indent="0">
              <a:spcBef>
                <a:spcPct val="50000"/>
              </a:spcBef>
              <a:buNone/>
            </a:pPr>
            <a:r>
              <a:rPr lang="en-US" sz="3800" dirty="0">
                <a:solidFill>
                  <a:schemeClr val="tx1"/>
                </a:solidFill>
              </a:rPr>
              <a:t>- Target	                 - Publix</a:t>
            </a:r>
            <a:r>
              <a:rPr lang="en-US" sz="3800" dirty="0">
                <a:solidFill>
                  <a:srgbClr val="FF0000"/>
                </a:solidFill>
              </a:rPr>
              <a:t>*</a:t>
            </a:r>
          </a:p>
          <a:p>
            <a:pPr marL="451025" lvl="1" indent="0">
              <a:spcBef>
                <a:spcPct val="50000"/>
              </a:spcBef>
              <a:buNone/>
            </a:pPr>
            <a:r>
              <a:rPr lang="en-US" sz="3800" dirty="0">
                <a:solidFill>
                  <a:schemeClr val="tx1"/>
                </a:solidFill>
              </a:rPr>
              <a:t>- Walgreens</a:t>
            </a:r>
          </a:p>
          <a:p>
            <a:pPr marL="451025" lvl="1" indent="0">
              <a:spcBef>
                <a:spcPct val="50000"/>
              </a:spcBef>
              <a:buNone/>
            </a:pPr>
            <a:r>
              <a:rPr lang="en-US" sz="3800" dirty="0">
                <a:solidFill>
                  <a:srgbClr val="FF0000"/>
                </a:solidFill>
              </a:rPr>
              <a:t>* Pharmacies within the corporate store that is also WIC approved</a:t>
            </a:r>
          </a:p>
          <a:p>
            <a:pPr>
              <a:spcBef>
                <a:spcPct val="50000"/>
              </a:spcBef>
            </a:pPr>
            <a:endParaRPr lang="en-US" sz="2000" b="1" dirty="0">
              <a:solidFill>
                <a:schemeClr val="accent1"/>
              </a:solidFill>
            </a:endParaRPr>
          </a:p>
        </p:txBody>
      </p:sp>
      <p:sp>
        <p:nvSpPr>
          <p:cNvPr id="2" name="Content Placeholder 1"/>
          <p:cNvSpPr>
            <a:spLocks noGrp="1"/>
          </p:cNvSpPr>
          <p:nvPr>
            <p:ph sz="half" idx="2"/>
            <p:custDataLst>
              <p:tags r:id="rId4"/>
            </p:custDataLst>
          </p:nvPr>
        </p:nvSpPr>
        <p:spPr>
          <a:xfrm>
            <a:off x="1049748" y="5957635"/>
            <a:ext cx="9570923" cy="1386476"/>
          </a:xfrm>
        </p:spPr>
        <p:txBody>
          <a:bodyPr>
            <a:normAutofit fontScale="77500" lnSpcReduction="20000"/>
          </a:bodyPr>
          <a:lstStyle/>
          <a:p>
            <a:r>
              <a:rPr lang="en-US" sz="4500" dirty="0">
                <a:solidFill>
                  <a:schemeClr val="tx1"/>
                </a:solidFill>
              </a:rPr>
              <a:t>Vendors not under Corporate Agreement</a:t>
            </a:r>
          </a:p>
          <a:p>
            <a:pPr marL="0" indent="0">
              <a:buNone/>
            </a:pPr>
            <a:endParaRPr lang="en-US" dirty="0"/>
          </a:p>
        </p:txBody>
      </p:sp>
    </p:spTree>
    <p:custDataLst>
      <p:tags r:id="rId1"/>
    </p:custDataLst>
    <p:extLst>
      <p:ext uri="{BB962C8B-B14F-4D97-AF65-F5344CB8AC3E}">
        <p14:creationId xmlns:p14="http://schemas.microsoft.com/office/powerpoint/2010/main" val="2302014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1939355" y="386185"/>
            <a:ext cx="7853033" cy="833175"/>
          </a:xfrm>
        </p:spPr>
        <p:txBody>
          <a:bodyPr>
            <a:noAutofit/>
            <a:scene3d>
              <a:camera prst="perspectiveFront"/>
              <a:lightRig rig="threePt" dir="t"/>
            </a:scene3d>
          </a:bodyPr>
          <a:lstStyle/>
          <a:p>
            <a:r>
              <a:rPr lang="en-US" sz="6598" b="1" dirty="0"/>
              <a:t>WIC Approved Foods</a:t>
            </a:r>
          </a:p>
        </p:txBody>
      </p:sp>
      <p:sp>
        <p:nvSpPr>
          <p:cNvPr id="7" name="Oval 6">
            <a:extLst>
              <a:ext uri="{FF2B5EF4-FFF2-40B4-BE49-F238E27FC236}">
                <a16:creationId xmlns:a16="http://schemas.microsoft.com/office/drawing/2014/main" id="{1F808911-A31E-429F-B5CD-7C852BEB90EE}"/>
              </a:ext>
            </a:extLst>
          </p:cNvPr>
          <p:cNvSpPr/>
          <p:nvPr/>
        </p:nvSpPr>
        <p:spPr>
          <a:xfrm>
            <a:off x="1599783" y="991239"/>
            <a:ext cx="8608358" cy="1602969"/>
          </a:xfrm>
          <a:prstGeom prst="ellipse">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99" b="1" dirty="0">
                <a:solidFill>
                  <a:schemeClr val="tx1"/>
                </a:solidFill>
                <a:latin typeface="+mj-lt"/>
                <a:ea typeface="Tahoma" panose="020B0604030504040204" pitchFamily="34" charset="0"/>
                <a:cs typeface="Tahoma" panose="020B0604030504040204" pitchFamily="34" charset="0"/>
              </a:rPr>
              <a:t>Authorized Product List</a:t>
            </a:r>
          </a:p>
        </p:txBody>
      </p:sp>
      <p:pic>
        <p:nvPicPr>
          <p:cNvPr id="2" name="Picture 1">
            <a:extLst>
              <a:ext uri="{FF2B5EF4-FFF2-40B4-BE49-F238E27FC236}">
                <a16:creationId xmlns:a16="http://schemas.microsoft.com/office/drawing/2014/main" id="{224401F2-287A-4CF7-9201-BE43D44539E7}"/>
              </a:ext>
            </a:extLst>
          </p:cNvPr>
          <p:cNvPicPr>
            <a:picLocks noChangeAspect="1"/>
          </p:cNvPicPr>
          <p:nvPr/>
        </p:nvPicPr>
        <p:blipFill>
          <a:blip r:embed="rId4"/>
          <a:stretch>
            <a:fillRect/>
          </a:stretch>
        </p:blipFill>
        <p:spPr>
          <a:xfrm>
            <a:off x="3656647" y="4553874"/>
            <a:ext cx="2209225" cy="1053691"/>
          </a:xfrm>
          <a:prstGeom prst="rect">
            <a:avLst/>
          </a:prstGeom>
          <a:noFill/>
          <a:ln>
            <a:noFill/>
          </a:ln>
        </p:spPr>
      </p:pic>
      <p:sp>
        <p:nvSpPr>
          <p:cNvPr id="8" name="Oval 7">
            <a:extLst>
              <a:ext uri="{FF2B5EF4-FFF2-40B4-BE49-F238E27FC236}">
                <a16:creationId xmlns:a16="http://schemas.microsoft.com/office/drawing/2014/main" id="{2287B0F5-CDDB-4910-92AA-C5DC229B35BB}"/>
              </a:ext>
            </a:extLst>
          </p:cNvPr>
          <p:cNvSpPr/>
          <p:nvPr/>
        </p:nvSpPr>
        <p:spPr>
          <a:xfrm>
            <a:off x="3047206" y="2074821"/>
            <a:ext cx="4646990" cy="1247502"/>
          </a:xfrm>
          <a:prstGeom prst="ellipse">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3599" b="1" dirty="0">
                <a:solidFill>
                  <a:schemeClr val="tx1"/>
                </a:solidFill>
                <a:latin typeface="+mj-lt"/>
                <a:ea typeface="Tahoma" panose="020B0604030504040204" pitchFamily="34" charset="0"/>
                <a:cs typeface="Tahoma" panose="020B0604030504040204" pitchFamily="34" charset="0"/>
              </a:rPr>
              <a:t>Approved Criteria</a:t>
            </a:r>
          </a:p>
        </p:txBody>
      </p:sp>
      <p:pic>
        <p:nvPicPr>
          <p:cNvPr id="26" name="Picture 25">
            <a:extLst>
              <a:ext uri="{FF2B5EF4-FFF2-40B4-BE49-F238E27FC236}">
                <a16:creationId xmlns:a16="http://schemas.microsoft.com/office/drawing/2014/main" id="{3E931A64-1D2C-47FE-BC18-B5735322EC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1453" y="2335367"/>
            <a:ext cx="763178" cy="784498"/>
          </a:xfrm>
          <a:prstGeom prst="rect">
            <a:avLst/>
          </a:prstGeom>
        </p:spPr>
      </p:pic>
      <p:pic>
        <p:nvPicPr>
          <p:cNvPr id="27" name="Picture 26">
            <a:extLst>
              <a:ext uri="{FF2B5EF4-FFF2-40B4-BE49-F238E27FC236}">
                <a16:creationId xmlns:a16="http://schemas.microsoft.com/office/drawing/2014/main" id="{5BE21844-A02E-4348-BE6B-177FA7D898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74206" y="4385019"/>
            <a:ext cx="1203385" cy="1222547"/>
          </a:xfrm>
          <a:prstGeom prst="rect">
            <a:avLst/>
          </a:prstGeom>
        </p:spPr>
      </p:pic>
      <p:pic>
        <p:nvPicPr>
          <p:cNvPr id="28" name="Picture 27">
            <a:extLst>
              <a:ext uri="{FF2B5EF4-FFF2-40B4-BE49-F238E27FC236}">
                <a16:creationId xmlns:a16="http://schemas.microsoft.com/office/drawing/2014/main" id="{608612CF-9041-4297-B6D3-DD955788DAE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85085" y="3408448"/>
            <a:ext cx="1040281" cy="872203"/>
          </a:xfrm>
          <a:prstGeom prst="rect">
            <a:avLst/>
          </a:prstGeom>
        </p:spPr>
      </p:pic>
      <p:pic>
        <p:nvPicPr>
          <p:cNvPr id="29" name="Picture 28">
            <a:extLst>
              <a:ext uri="{FF2B5EF4-FFF2-40B4-BE49-F238E27FC236}">
                <a16:creationId xmlns:a16="http://schemas.microsoft.com/office/drawing/2014/main" id="{EB071CF5-1A56-40F0-A285-C71A60BBA42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2051449" y="1500775"/>
            <a:ext cx="767216" cy="546008"/>
          </a:xfrm>
          <a:prstGeom prst="rect">
            <a:avLst/>
          </a:prstGeom>
        </p:spPr>
      </p:pic>
      <p:sp>
        <p:nvSpPr>
          <p:cNvPr id="19" name="TextBox 18">
            <a:extLst>
              <a:ext uri="{FF2B5EF4-FFF2-40B4-BE49-F238E27FC236}">
                <a16:creationId xmlns:a16="http://schemas.microsoft.com/office/drawing/2014/main" id="{E48FA41E-31CC-4C4E-9F24-1537E1D5E5E6}"/>
              </a:ext>
            </a:extLst>
          </p:cNvPr>
          <p:cNvSpPr txBox="1"/>
          <p:nvPr/>
        </p:nvSpPr>
        <p:spPr bwMode="auto">
          <a:xfrm>
            <a:off x="3568258" y="3591037"/>
            <a:ext cx="2297617" cy="400006"/>
          </a:xfrm>
          <a:prstGeom prst="rect">
            <a:avLst/>
          </a:prstGeom>
          <a:noFill/>
          <a:ln w="76200" cmpd="sng">
            <a:solidFill>
              <a:schemeClr val="accent1">
                <a:lumMod val="75000"/>
              </a:schemeClr>
            </a:solidFill>
            <a:miter lim="800000"/>
            <a:headEnd/>
            <a:tailEnd/>
          </a:ln>
        </p:spPr>
        <p:txBody>
          <a:bodyPr wrap="square" rtlCol="0">
            <a:spAutoFit/>
          </a:bodyPr>
          <a:lstStyle/>
          <a:p>
            <a:pPr algn="ctr" eaLnBrk="0" hangingPunct="0">
              <a:spcBef>
                <a:spcPct val="50000"/>
              </a:spcBef>
            </a:pPr>
            <a:r>
              <a:rPr lang="en-US" sz="1999" b="1" dirty="0">
                <a:solidFill>
                  <a:schemeClr val="tx2">
                    <a:lumMod val="75000"/>
                  </a:schemeClr>
                </a:solidFill>
                <a:latin typeface="+mj-lt"/>
              </a:rPr>
              <a:t>Unit of Measure</a:t>
            </a:r>
            <a:endParaRPr lang="en-US" sz="1999" b="1" dirty="0">
              <a:solidFill>
                <a:schemeClr val="tx1">
                  <a:lumMod val="65000"/>
                  <a:lumOff val="35000"/>
                </a:schemeClr>
              </a:solidFill>
              <a:latin typeface="+mj-lt"/>
            </a:endParaRPr>
          </a:p>
        </p:txBody>
      </p:sp>
      <p:pic>
        <p:nvPicPr>
          <p:cNvPr id="18" name="Picture 17">
            <a:extLst>
              <a:ext uri="{FF2B5EF4-FFF2-40B4-BE49-F238E27FC236}">
                <a16:creationId xmlns:a16="http://schemas.microsoft.com/office/drawing/2014/main" id="{86CFFCD9-20D3-4F33-A5D7-E9E5BD798AC3}"/>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8155101" y="2215636"/>
            <a:ext cx="1820587" cy="4096321"/>
          </a:xfrm>
          <a:prstGeom prst="rect">
            <a:avLst/>
          </a:prstGeom>
          <a:ln>
            <a:noFill/>
          </a:ln>
          <a:effectLst/>
        </p:spPr>
      </p:pic>
    </p:spTree>
    <p:custDataLst>
      <p:tags r:id="rId1"/>
    </p:custDataLst>
    <p:extLst>
      <p:ext uri="{BB962C8B-B14F-4D97-AF65-F5344CB8AC3E}">
        <p14:creationId xmlns:p14="http://schemas.microsoft.com/office/powerpoint/2010/main" val="3854272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2">
            <a:extLst>
              <a:ext uri="{FF2B5EF4-FFF2-40B4-BE49-F238E27FC236}">
                <a16:creationId xmlns:a16="http://schemas.microsoft.com/office/drawing/2014/main" id="{D4453E5E-03D5-4794-86BC-716B030B6BEB}"/>
              </a:ext>
            </a:extLst>
          </p:cNvPr>
          <p:cNvSpPr txBox="1">
            <a:spLocks/>
          </p:cNvSpPr>
          <p:nvPr/>
        </p:nvSpPr>
        <p:spPr>
          <a:xfrm>
            <a:off x="1974209" y="126849"/>
            <a:ext cx="7853033" cy="833175"/>
          </a:xfrm>
          <a:prstGeom prst="rect">
            <a:avLst/>
          </a:prstGeom>
        </p:spPr>
        <p:txBody>
          <a:bodyPr>
            <a:noAutofit/>
            <a:scene3d>
              <a:camera prst="perspectiveFront"/>
              <a:lightRig rig="threePt" dir="t"/>
            </a:scene3d>
          </a:bodyPr>
          <a:lstStyle>
            <a:lvl1pPr marL="182880" indent="-182880" algn="l" defTabSz="914400" rtl="0" eaLnBrk="1" latinLnBrk="0" hangingPunct="1">
              <a:lnSpc>
                <a:spcPct val="90000"/>
              </a:lnSpc>
              <a:spcBef>
                <a:spcPts val="1200"/>
              </a:spcBef>
              <a:buClr>
                <a:schemeClr val="accent2"/>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9pPr>
          </a:lstStyle>
          <a:p>
            <a:pPr marL="0" indent="0">
              <a:buNone/>
            </a:pPr>
            <a:r>
              <a:rPr lang="en-US" sz="4799" b="1" dirty="0">
                <a:latin typeface="+mj-lt"/>
              </a:rPr>
              <a:t>WIC Approved Foods</a:t>
            </a:r>
          </a:p>
        </p:txBody>
      </p:sp>
      <p:pic>
        <p:nvPicPr>
          <p:cNvPr id="8" name="Picture 7" descr="Timeline&#10;&#10;Description automatically generated with medium confidence">
            <a:extLst>
              <a:ext uri="{FF2B5EF4-FFF2-40B4-BE49-F238E27FC236}">
                <a16:creationId xmlns:a16="http://schemas.microsoft.com/office/drawing/2014/main" id="{F5748D01-53B8-4E19-B474-4FA699DC98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1026" y="893467"/>
            <a:ext cx="4959497" cy="5927555"/>
          </a:xfrm>
          <a:prstGeom prst="rect">
            <a:avLst/>
          </a:prstGeom>
        </p:spPr>
      </p:pic>
    </p:spTree>
    <p:custDataLst>
      <p:tags r:id="rId1"/>
    </p:custDataLst>
    <p:extLst>
      <p:ext uri="{BB962C8B-B14F-4D97-AF65-F5344CB8AC3E}">
        <p14:creationId xmlns:p14="http://schemas.microsoft.com/office/powerpoint/2010/main" val="1111869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idx="1"/>
          </p:nvPr>
        </p:nvSpPr>
        <p:spPr>
          <a:xfrm>
            <a:off x="2173675" y="1259389"/>
            <a:ext cx="5997520" cy="5410315"/>
          </a:xfrm>
        </p:spPr>
        <p:txBody>
          <a:bodyPr>
            <a:normAutofit/>
          </a:bodyPr>
          <a:lstStyle/>
          <a:p>
            <a:pPr marL="34280" indent="0">
              <a:lnSpc>
                <a:spcPct val="110000"/>
              </a:lnSpc>
              <a:spcBef>
                <a:spcPts val="0"/>
              </a:spcBef>
              <a:buNone/>
            </a:pPr>
            <a:r>
              <a:rPr lang="en-US" sz="3599" b="1" dirty="0"/>
              <a:t>Approved Criteria</a:t>
            </a:r>
          </a:p>
          <a:p>
            <a:pPr lvl="1">
              <a:lnSpc>
                <a:spcPct val="110000"/>
              </a:lnSpc>
              <a:spcBef>
                <a:spcPts val="0"/>
              </a:spcBef>
            </a:pPr>
            <a:r>
              <a:rPr lang="en-US" sz="3199" dirty="0"/>
              <a:t>Pasteurized cow’s milk </a:t>
            </a:r>
          </a:p>
          <a:p>
            <a:pPr lvl="2">
              <a:lnSpc>
                <a:spcPct val="110000"/>
              </a:lnSpc>
              <a:spcBef>
                <a:spcPts val="0"/>
              </a:spcBef>
            </a:pPr>
            <a:r>
              <a:rPr lang="en-US" sz="2399" dirty="0"/>
              <a:t>Skim/1%/2%/Whole</a:t>
            </a:r>
          </a:p>
          <a:p>
            <a:pPr lvl="2">
              <a:lnSpc>
                <a:spcPct val="110000"/>
              </a:lnSpc>
              <a:spcBef>
                <a:spcPts val="0"/>
              </a:spcBef>
            </a:pPr>
            <a:r>
              <a:rPr lang="en-US" sz="2399" dirty="0"/>
              <a:t>Lactose-reduced/free</a:t>
            </a:r>
          </a:p>
          <a:p>
            <a:pPr lvl="2">
              <a:lnSpc>
                <a:spcPct val="110000"/>
              </a:lnSpc>
              <a:spcBef>
                <a:spcPts val="0"/>
              </a:spcBef>
            </a:pPr>
            <a:r>
              <a:rPr lang="en-US" sz="2399" dirty="0"/>
              <a:t>Ultra High Temperature (UHT)</a:t>
            </a:r>
          </a:p>
          <a:p>
            <a:pPr lvl="2">
              <a:lnSpc>
                <a:spcPct val="110000"/>
              </a:lnSpc>
              <a:spcBef>
                <a:spcPts val="0"/>
              </a:spcBef>
            </a:pPr>
            <a:r>
              <a:rPr lang="en-US" sz="2399" dirty="0"/>
              <a:t>Evaporated</a:t>
            </a:r>
          </a:p>
          <a:p>
            <a:pPr lvl="2">
              <a:lnSpc>
                <a:spcPct val="110000"/>
              </a:lnSpc>
              <a:spcBef>
                <a:spcPts val="0"/>
              </a:spcBef>
            </a:pPr>
            <a:r>
              <a:rPr lang="en-US" sz="2399" dirty="0"/>
              <a:t>Organic</a:t>
            </a:r>
          </a:p>
          <a:p>
            <a:pPr lvl="1">
              <a:lnSpc>
                <a:spcPct val="110000"/>
              </a:lnSpc>
              <a:spcBef>
                <a:spcPts val="0"/>
              </a:spcBef>
            </a:pPr>
            <a:r>
              <a:rPr lang="en-US" sz="3199" dirty="0"/>
              <a:t>Gallons, half gallons, quarts and cans</a:t>
            </a:r>
            <a:r>
              <a:rPr lang="en-US" sz="2799" dirty="0">
                <a:solidFill>
                  <a:schemeClr val="accent4"/>
                </a:solidFill>
              </a:rPr>
              <a:t>*</a:t>
            </a:r>
            <a:endParaRPr lang="en-US" sz="3199" b="1" dirty="0">
              <a:solidFill>
                <a:schemeClr val="accent4"/>
              </a:solidFill>
            </a:endParaRPr>
          </a:p>
          <a:p>
            <a:pPr marL="0" indent="0">
              <a:buNone/>
            </a:pPr>
            <a:r>
              <a:rPr lang="en-US" sz="3199" i="1" dirty="0">
                <a:solidFill>
                  <a:schemeClr val="accent4"/>
                </a:solidFill>
              </a:rPr>
              <a:t>*</a:t>
            </a:r>
            <a:r>
              <a:rPr lang="en-US" sz="1699" i="1" dirty="0"/>
              <a:t>Evaporated milk only</a:t>
            </a:r>
          </a:p>
          <a:p>
            <a:pPr eaLnBrk="1" hangingPunct="1"/>
            <a:endParaRPr lang="en-US" i="1" dirty="0">
              <a:solidFill>
                <a:schemeClr val="accent6">
                  <a:lumMod val="75000"/>
                </a:schemeClr>
              </a:solidFill>
            </a:endParaRPr>
          </a:p>
        </p:txBody>
      </p:sp>
      <p:sp>
        <p:nvSpPr>
          <p:cNvPr id="6" name="Rectangle 4">
            <a:extLst>
              <a:ext uri="{FF2B5EF4-FFF2-40B4-BE49-F238E27FC236}">
                <a16:creationId xmlns:a16="http://schemas.microsoft.com/office/drawing/2014/main" id="{04FDACF0-C5D9-480A-BF04-4F9553D40BD2}"/>
              </a:ext>
            </a:extLst>
          </p:cNvPr>
          <p:cNvSpPr txBox="1">
            <a:spLocks noChangeArrowheads="1"/>
          </p:cNvSpPr>
          <p:nvPr/>
        </p:nvSpPr>
        <p:spPr>
          <a:xfrm>
            <a:off x="2258305" y="893"/>
            <a:ext cx="5664434" cy="1356007"/>
          </a:xfrm>
          <a:prstGeom prst="rect">
            <a:avLst/>
          </a:prstGeom>
        </p:spPr>
        <p:txBody>
          <a:bodyPr vert="horz" lIns="91416" tIns="45708" rIns="91416" bIns="45708" rtlCol="0" anchor="ctr">
            <a:norm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5998" b="1" dirty="0">
                <a:solidFill>
                  <a:schemeClr val="tx1"/>
                </a:solidFill>
              </a:rPr>
              <a:t>Milk</a:t>
            </a:r>
          </a:p>
        </p:txBody>
      </p:sp>
      <p:pic>
        <p:nvPicPr>
          <p:cNvPr id="18" name="Picture 17">
            <a:extLst>
              <a:ext uri="{FF2B5EF4-FFF2-40B4-BE49-F238E27FC236}">
                <a16:creationId xmlns:a16="http://schemas.microsoft.com/office/drawing/2014/main" id="{447954DF-EC38-436D-A8E4-8D27EC733B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8323" y="1392704"/>
            <a:ext cx="345352" cy="355000"/>
          </a:xfrm>
          <a:prstGeom prst="rect">
            <a:avLst/>
          </a:prstGeom>
        </p:spPr>
      </p:pic>
      <p:pic>
        <p:nvPicPr>
          <p:cNvPr id="19" name="Picture 18">
            <a:extLst>
              <a:ext uri="{FF2B5EF4-FFF2-40B4-BE49-F238E27FC236}">
                <a16:creationId xmlns:a16="http://schemas.microsoft.com/office/drawing/2014/main" id="{AF45B0FC-12C0-4AEC-BF67-AF3EF0F1925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171195" y="1067415"/>
            <a:ext cx="2341666" cy="4976040"/>
          </a:xfrm>
          <a:prstGeom prst="rect">
            <a:avLst/>
          </a:prstGeom>
          <a:ln>
            <a:noFill/>
          </a:ln>
          <a:effectLst/>
        </p:spPr>
      </p:pic>
    </p:spTree>
    <p:custDataLst>
      <p:tags r:id="rId1"/>
    </p:custDataLst>
    <p:extLst>
      <p:ext uri="{BB962C8B-B14F-4D97-AF65-F5344CB8AC3E}">
        <p14:creationId xmlns:p14="http://schemas.microsoft.com/office/powerpoint/2010/main" val="2822033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idx="1"/>
          </p:nvPr>
        </p:nvSpPr>
        <p:spPr>
          <a:xfrm>
            <a:off x="5485396" y="1657751"/>
            <a:ext cx="2572378" cy="482808"/>
          </a:xfrm>
        </p:spPr>
        <p:txBody>
          <a:bodyPr>
            <a:normAutofit fontScale="92500" lnSpcReduction="10000"/>
          </a:bodyPr>
          <a:lstStyle/>
          <a:p>
            <a:pPr marL="34280" indent="0">
              <a:buNone/>
            </a:pPr>
            <a:r>
              <a:rPr lang="en-US" sz="3199" b="1" dirty="0">
                <a:solidFill>
                  <a:schemeClr val="tx1">
                    <a:lumMod val="65000"/>
                    <a:lumOff val="35000"/>
                  </a:schemeClr>
                </a:solidFill>
              </a:rPr>
              <a:t>GAL = 1 Gallon</a:t>
            </a:r>
          </a:p>
          <a:p>
            <a:pPr marL="0" indent="0">
              <a:buNone/>
            </a:pPr>
            <a:endParaRPr lang="en-US" b="1" dirty="0">
              <a:solidFill>
                <a:srgbClr val="0055A4"/>
              </a:solidFill>
            </a:endParaRPr>
          </a:p>
        </p:txBody>
      </p:sp>
      <p:pic>
        <p:nvPicPr>
          <p:cNvPr id="1026" name="Picture 2" descr="image005">
            <a:extLst>
              <a:ext uri="{FF2B5EF4-FFF2-40B4-BE49-F238E27FC236}">
                <a16:creationId xmlns:a16="http://schemas.microsoft.com/office/drawing/2014/main" id="{3DBDE90C-ACC1-4C02-BB54-06819FE9DE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5967" y="3009780"/>
            <a:ext cx="6678143" cy="256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77E2A0D3-D9FA-4210-8C1A-67E7D32AE8F7}"/>
              </a:ext>
            </a:extLst>
          </p:cNvPr>
          <p:cNvSpPr txBox="1"/>
          <p:nvPr/>
        </p:nvSpPr>
        <p:spPr bwMode="auto">
          <a:xfrm>
            <a:off x="2982542" y="1605541"/>
            <a:ext cx="2502854" cy="461545"/>
          </a:xfrm>
          <a:prstGeom prst="rect">
            <a:avLst/>
          </a:prstGeom>
          <a:noFill/>
          <a:ln w="76200" cmpd="sng">
            <a:solidFill>
              <a:schemeClr val="accent1">
                <a:lumMod val="75000"/>
              </a:schemeClr>
            </a:solidFill>
            <a:miter lim="800000"/>
            <a:headEnd/>
            <a:tailEnd/>
          </a:ln>
        </p:spPr>
        <p:txBody>
          <a:bodyPr wrap="square" rtlCol="0">
            <a:spAutoFit/>
          </a:bodyPr>
          <a:lstStyle/>
          <a:p>
            <a:pPr algn="ctr" eaLnBrk="0" hangingPunct="0">
              <a:spcBef>
                <a:spcPct val="50000"/>
              </a:spcBef>
            </a:pPr>
            <a:r>
              <a:rPr lang="en-US" sz="2399" b="1" dirty="0">
                <a:solidFill>
                  <a:schemeClr val="tx2">
                    <a:lumMod val="75000"/>
                  </a:schemeClr>
                </a:solidFill>
                <a:latin typeface="+mj-lt"/>
              </a:rPr>
              <a:t>Unit of Measure</a:t>
            </a:r>
            <a:endParaRPr lang="en-US" sz="2399" b="1" dirty="0">
              <a:solidFill>
                <a:schemeClr val="tx1">
                  <a:lumMod val="65000"/>
                  <a:lumOff val="35000"/>
                </a:schemeClr>
              </a:solidFill>
              <a:latin typeface="+mj-lt"/>
            </a:endParaRPr>
          </a:p>
        </p:txBody>
      </p:sp>
      <p:pic>
        <p:nvPicPr>
          <p:cNvPr id="15" name="Picture 14">
            <a:extLst>
              <a:ext uri="{FF2B5EF4-FFF2-40B4-BE49-F238E27FC236}">
                <a16:creationId xmlns:a16="http://schemas.microsoft.com/office/drawing/2014/main" id="{CCDE3CA7-05A6-45FD-931E-3C1DA440E1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2942" y="1450836"/>
            <a:ext cx="909513" cy="762563"/>
          </a:xfrm>
          <a:prstGeom prst="rect">
            <a:avLst/>
          </a:prstGeom>
        </p:spPr>
      </p:pic>
      <p:pic>
        <p:nvPicPr>
          <p:cNvPr id="8" name="Picture 7">
            <a:extLst>
              <a:ext uri="{FF2B5EF4-FFF2-40B4-BE49-F238E27FC236}">
                <a16:creationId xmlns:a16="http://schemas.microsoft.com/office/drawing/2014/main" id="{30FDC601-6228-4C2B-9D20-42A45F422F5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8171195" y="1067415"/>
            <a:ext cx="2341666" cy="4976040"/>
          </a:xfrm>
          <a:prstGeom prst="rect">
            <a:avLst/>
          </a:prstGeom>
          <a:ln>
            <a:noFill/>
          </a:ln>
          <a:effectLst/>
        </p:spPr>
      </p:pic>
      <p:sp>
        <p:nvSpPr>
          <p:cNvPr id="10" name="Rectangle 4">
            <a:extLst>
              <a:ext uri="{FF2B5EF4-FFF2-40B4-BE49-F238E27FC236}">
                <a16:creationId xmlns:a16="http://schemas.microsoft.com/office/drawing/2014/main" id="{BA1E2FC4-8E0B-4846-9AF6-F571DC7E77F0}"/>
              </a:ext>
            </a:extLst>
          </p:cNvPr>
          <p:cNvSpPr txBox="1">
            <a:spLocks noChangeArrowheads="1"/>
          </p:cNvSpPr>
          <p:nvPr/>
        </p:nvSpPr>
        <p:spPr>
          <a:xfrm>
            <a:off x="2258305" y="893"/>
            <a:ext cx="5664434" cy="1356007"/>
          </a:xfrm>
          <a:prstGeom prst="rect">
            <a:avLst/>
          </a:prstGeom>
        </p:spPr>
        <p:txBody>
          <a:bodyPr vert="horz" lIns="91416" tIns="45708" rIns="91416" bIns="45708" rtlCol="0" anchor="ctr">
            <a:norm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5998" b="1" dirty="0">
                <a:solidFill>
                  <a:schemeClr val="tx1"/>
                </a:solidFill>
              </a:rPr>
              <a:t>Milk</a:t>
            </a:r>
          </a:p>
        </p:txBody>
      </p:sp>
    </p:spTree>
    <p:custDataLst>
      <p:tags r:id="rId1"/>
    </p:custDataLst>
    <p:extLst>
      <p:ext uri="{BB962C8B-B14F-4D97-AF65-F5344CB8AC3E}">
        <p14:creationId xmlns:p14="http://schemas.microsoft.com/office/powerpoint/2010/main" val="1515027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555" name="Rectangle 3"/>
          <p:cNvSpPr>
            <a:spLocks noGrp="1" noChangeArrowheads="1"/>
          </p:cNvSpPr>
          <p:nvPr>
            <p:ph idx="1"/>
          </p:nvPr>
        </p:nvSpPr>
        <p:spPr>
          <a:xfrm>
            <a:off x="2017732" y="2184492"/>
            <a:ext cx="6044046" cy="3262217"/>
          </a:xfrm>
        </p:spPr>
        <p:txBody>
          <a:bodyPr>
            <a:normAutofit lnSpcReduction="10000"/>
          </a:bodyPr>
          <a:lstStyle/>
          <a:p>
            <a:pPr eaLnBrk="1" hangingPunct="1">
              <a:buFont typeface="Arial" panose="020B0604020202020204" pitchFamily="34" charset="0"/>
              <a:buChar char="•"/>
            </a:pPr>
            <a:r>
              <a:rPr lang="en-US" sz="3199" b="1" dirty="0">
                <a:solidFill>
                  <a:schemeClr val="accent4"/>
                </a:solidFill>
              </a:rPr>
              <a:t>Two (2) </a:t>
            </a:r>
            <a:r>
              <a:rPr lang="en-US" sz="3199" dirty="0"/>
              <a:t>types required…</a:t>
            </a:r>
          </a:p>
          <a:p>
            <a:pPr lvl="1">
              <a:buFont typeface="Arial" panose="020B0604020202020204" pitchFamily="34" charset="0"/>
              <a:buChar char="•"/>
            </a:pPr>
            <a:r>
              <a:rPr lang="en-US" sz="2799" dirty="0"/>
              <a:t>Skim/Low fat</a:t>
            </a:r>
          </a:p>
          <a:p>
            <a:pPr lvl="1">
              <a:buFont typeface="Arial" panose="020B0604020202020204" pitchFamily="34" charset="0"/>
              <a:buChar char="•"/>
            </a:pPr>
            <a:r>
              <a:rPr lang="en-US" sz="2799" dirty="0"/>
              <a:t>Whole</a:t>
            </a:r>
          </a:p>
          <a:p>
            <a:pPr lvl="1" indent="-457063"/>
            <a:endParaRPr lang="en-US" sz="3199" dirty="0"/>
          </a:p>
          <a:p>
            <a:pPr eaLnBrk="1" hangingPunct="1">
              <a:buFont typeface="Arial" panose="020B0604020202020204" pitchFamily="34" charset="0"/>
              <a:buChar char="•"/>
            </a:pPr>
            <a:r>
              <a:rPr lang="en-US" sz="3199" dirty="0"/>
              <a:t>Quantity required…</a:t>
            </a:r>
          </a:p>
          <a:p>
            <a:pPr lvl="1">
              <a:buFont typeface="Arial" panose="020B0604020202020204" pitchFamily="34" charset="0"/>
              <a:buChar char="•"/>
            </a:pPr>
            <a:r>
              <a:rPr lang="en-US" sz="2799" dirty="0"/>
              <a:t>Skim/1% = </a:t>
            </a:r>
            <a:r>
              <a:rPr lang="en-US" sz="2799" b="1" dirty="0">
                <a:solidFill>
                  <a:schemeClr val="accent4"/>
                </a:solidFill>
              </a:rPr>
              <a:t>six (6) </a:t>
            </a:r>
            <a:r>
              <a:rPr lang="en-US" sz="2799" dirty="0"/>
              <a:t>gallons</a:t>
            </a:r>
          </a:p>
          <a:p>
            <a:pPr lvl="1">
              <a:buFont typeface="Arial" panose="020B0604020202020204" pitchFamily="34" charset="0"/>
              <a:buChar char="•"/>
            </a:pPr>
            <a:r>
              <a:rPr lang="en-US" sz="2799" dirty="0"/>
              <a:t>Whole = </a:t>
            </a:r>
            <a:r>
              <a:rPr lang="en-US" sz="2799" b="1" dirty="0">
                <a:solidFill>
                  <a:schemeClr val="accent4"/>
                </a:solidFill>
              </a:rPr>
              <a:t>two (2) </a:t>
            </a:r>
            <a:r>
              <a:rPr lang="en-US" sz="2799" dirty="0"/>
              <a:t>gallons</a:t>
            </a:r>
          </a:p>
        </p:txBody>
      </p:sp>
      <p:pic>
        <p:nvPicPr>
          <p:cNvPr id="3" name="Picture 2">
            <a:extLst>
              <a:ext uri="{FF2B5EF4-FFF2-40B4-BE49-F238E27FC236}">
                <a16:creationId xmlns:a16="http://schemas.microsoft.com/office/drawing/2014/main" id="{FE1B1D22-6879-4521-BC82-E38D9F2953C2}"/>
              </a:ext>
            </a:extLst>
          </p:cNvPr>
          <p:cNvPicPr>
            <a:picLocks noChangeAspect="1"/>
          </p:cNvPicPr>
          <p:nvPr/>
        </p:nvPicPr>
        <p:blipFill>
          <a:blip r:embed="rId4"/>
          <a:stretch>
            <a:fillRect/>
          </a:stretch>
        </p:blipFill>
        <p:spPr>
          <a:xfrm>
            <a:off x="5713515" y="1029352"/>
            <a:ext cx="1688865" cy="1000325"/>
          </a:xfrm>
          <a:prstGeom prst="rect">
            <a:avLst/>
          </a:prstGeom>
        </p:spPr>
      </p:pic>
      <p:pic>
        <p:nvPicPr>
          <p:cNvPr id="15" name="Picture 14">
            <a:extLst>
              <a:ext uri="{FF2B5EF4-FFF2-40B4-BE49-F238E27FC236}">
                <a16:creationId xmlns:a16="http://schemas.microsoft.com/office/drawing/2014/main" id="{3E5BB01E-272B-43A0-8556-B6BE3B76E9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0809" y="1112779"/>
            <a:ext cx="785363" cy="797869"/>
          </a:xfrm>
          <a:prstGeom prst="rect">
            <a:avLst/>
          </a:prstGeom>
        </p:spPr>
      </p:pic>
      <p:sp>
        <p:nvSpPr>
          <p:cNvPr id="10" name="Rectangle 4">
            <a:extLst>
              <a:ext uri="{FF2B5EF4-FFF2-40B4-BE49-F238E27FC236}">
                <a16:creationId xmlns:a16="http://schemas.microsoft.com/office/drawing/2014/main" id="{2F8BC814-5AAB-4DA0-AB99-4BBDDA874A23}"/>
              </a:ext>
            </a:extLst>
          </p:cNvPr>
          <p:cNvSpPr txBox="1">
            <a:spLocks noChangeArrowheads="1"/>
          </p:cNvSpPr>
          <p:nvPr/>
        </p:nvSpPr>
        <p:spPr>
          <a:xfrm>
            <a:off x="2258305" y="893"/>
            <a:ext cx="5664434" cy="1356007"/>
          </a:xfrm>
          <a:prstGeom prst="rect">
            <a:avLst/>
          </a:prstGeom>
        </p:spPr>
        <p:txBody>
          <a:bodyPr vert="horz" lIns="91416" tIns="45708" rIns="91416" bIns="45708" rtlCol="0" anchor="ctr">
            <a:norm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5998" b="1" dirty="0">
                <a:solidFill>
                  <a:schemeClr val="tx1"/>
                </a:solidFill>
              </a:rPr>
              <a:t>Milk</a:t>
            </a:r>
          </a:p>
        </p:txBody>
      </p:sp>
      <p:pic>
        <p:nvPicPr>
          <p:cNvPr id="9" name="Picture 8">
            <a:extLst>
              <a:ext uri="{FF2B5EF4-FFF2-40B4-BE49-F238E27FC236}">
                <a16:creationId xmlns:a16="http://schemas.microsoft.com/office/drawing/2014/main" id="{C85D823F-D3C0-4649-A8C7-9193BD029E6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3640" y="3200460"/>
            <a:ext cx="1175909" cy="14855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763506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4723170" y="5714404"/>
            <a:ext cx="1568503" cy="1062115"/>
          </a:xfrm>
          <a:prstGeom prst="rect">
            <a:avLst/>
          </a:prstGeom>
        </p:spPr>
      </p:pic>
      <p:sp>
        <p:nvSpPr>
          <p:cNvPr id="7171" name="Rectangle 3"/>
          <p:cNvSpPr>
            <a:spLocks noGrp="1" noChangeArrowheads="1"/>
          </p:cNvSpPr>
          <p:nvPr>
            <p:ph idx="1"/>
          </p:nvPr>
        </p:nvSpPr>
        <p:spPr>
          <a:xfrm>
            <a:off x="2075909" y="1017898"/>
            <a:ext cx="6116961" cy="3249084"/>
          </a:xfrm>
        </p:spPr>
        <p:txBody>
          <a:bodyPr>
            <a:normAutofit fontScale="77500" lnSpcReduction="20000"/>
          </a:bodyPr>
          <a:lstStyle/>
          <a:p>
            <a:pPr marL="34280" indent="0">
              <a:lnSpc>
                <a:spcPct val="120000"/>
              </a:lnSpc>
              <a:spcBef>
                <a:spcPts val="0"/>
              </a:spcBef>
              <a:buNone/>
            </a:pPr>
            <a:r>
              <a:rPr lang="en-US" sz="4599" b="1" dirty="0"/>
              <a:t>Approved Criteria</a:t>
            </a:r>
          </a:p>
          <a:p>
            <a:pPr>
              <a:lnSpc>
                <a:spcPct val="120000"/>
              </a:lnSpc>
              <a:spcBef>
                <a:spcPts val="0"/>
              </a:spcBef>
            </a:pPr>
            <a:r>
              <a:rPr lang="en-US" sz="3399" dirty="0"/>
              <a:t>8-ounce and 16-ounce (1 Pound) sizes of all types of approved packaged cheese</a:t>
            </a:r>
          </a:p>
          <a:p>
            <a:pPr>
              <a:lnSpc>
                <a:spcPct val="120000"/>
              </a:lnSpc>
              <a:spcBef>
                <a:spcPts val="0"/>
              </a:spcBef>
            </a:pPr>
            <a:r>
              <a:rPr lang="en-US" sz="3399" dirty="0"/>
              <a:t>Low-sodium varieties</a:t>
            </a:r>
          </a:p>
          <a:p>
            <a:pPr>
              <a:lnSpc>
                <a:spcPct val="120000"/>
              </a:lnSpc>
              <a:spcBef>
                <a:spcPts val="0"/>
              </a:spcBef>
            </a:pPr>
            <a:r>
              <a:rPr lang="en-US" sz="3399" dirty="0"/>
              <a:t>Reduced-fat/cholesterol varieties</a:t>
            </a:r>
          </a:p>
          <a:p>
            <a:pPr>
              <a:lnSpc>
                <a:spcPct val="120000"/>
              </a:lnSpc>
              <a:spcBef>
                <a:spcPts val="0"/>
              </a:spcBef>
            </a:pPr>
            <a:r>
              <a:rPr lang="en-US" sz="3399" dirty="0"/>
              <a:t>Organic or Regular</a:t>
            </a:r>
          </a:p>
        </p:txBody>
      </p:sp>
      <p:pic>
        <p:nvPicPr>
          <p:cNvPr id="15" name="Picture 14">
            <a:extLst>
              <a:ext uri="{FF2B5EF4-FFF2-40B4-BE49-F238E27FC236}">
                <a16:creationId xmlns:a16="http://schemas.microsoft.com/office/drawing/2014/main" id="{D2CB828F-3F01-475D-AB6E-B90BAD0BE4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flipH="1">
            <a:off x="1806649" y="1139340"/>
            <a:ext cx="304721" cy="313232"/>
          </a:xfrm>
          <a:prstGeom prst="rect">
            <a:avLst/>
          </a:prstGeom>
        </p:spPr>
      </p:pic>
      <p:pic>
        <p:nvPicPr>
          <p:cNvPr id="8" name="Picture 7">
            <a:extLst>
              <a:ext uri="{FF2B5EF4-FFF2-40B4-BE49-F238E27FC236}">
                <a16:creationId xmlns:a16="http://schemas.microsoft.com/office/drawing/2014/main" id="{A2205415-C6BD-4769-993A-CB60D629C3C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8124174" y="1017898"/>
            <a:ext cx="2341666" cy="4976040"/>
          </a:xfrm>
          <a:prstGeom prst="rect">
            <a:avLst/>
          </a:prstGeom>
          <a:ln>
            <a:noFill/>
          </a:ln>
          <a:effectLst/>
        </p:spPr>
      </p:pic>
      <p:sp>
        <p:nvSpPr>
          <p:cNvPr id="10" name="Rectangle 4">
            <a:extLst>
              <a:ext uri="{FF2B5EF4-FFF2-40B4-BE49-F238E27FC236}">
                <a16:creationId xmlns:a16="http://schemas.microsoft.com/office/drawing/2014/main" id="{D79D53B1-702F-4603-87FF-8FF66C97D6C6}"/>
              </a:ext>
            </a:extLst>
          </p:cNvPr>
          <p:cNvSpPr txBox="1">
            <a:spLocks noChangeArrowheads="1"/>
          </p:cNvSpPr>
          <p:nvPr/>
        </p:nvSpPr>
        <p:spPr>
          <a:xfrm>
            <a:off x="2258305" y="893"/>
            <a:ext cx="5664434" cy="1356007"/>
          </a:xfrm>
          <a:prstGeom prst="rect">
            <a:avLst/>
          </a:prstGeom>
        </p:spPr>
        <p:txBody>
          <a:bodyPr vert="horz" lIns="91416" tIns="45708" rIns="91416" bIns="45708" rtlCol="0" anchor="ctr">
            <a:norm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5998" b="1" dirty="0">
                <a:solidFill>
                  <a:schemeClr val="tx1"/>
                </a:solidFill>
              </a:rPr>
              <a:t>Cheese</a:t>
            </a:r>
          </a:p>
        </p:txBody>
      </p:sp>
      <p:sp>
        <p:nvSpPr>
          <p:cNvPr id="11" name="TextBox 10">
            <a:extLst>
              <a:ext uri="{FF2B5EF4-FFF2-40B4-BE49-F238E27FC236}">
                <a16:creationId xmlns:a16="http://schemas.microsoft.com/office/drawing/2014/main" id="{EC4B14E8-1D4D-494B-8113-7CDA80BDC84A}"/>
              </a:ext>
            </a:extLst>
          </p:cNvPr>
          <p:cNvSpPr txBox="1"/>
          <p:nvPr/>
        </p:nvSpPr>
        <p:spPr>
          <a:xfrm>
            <a:off x="764768" y="3631658"/>
            <a:ext cx="9485307" cy="2553880"/>
          </a:xfrm>
          <a:prstGeom prst="rect">
            <a:avLst/>
          </a:prstGeom>
          <a:noFill/>
        </p:spPr>
        <p:txBody>
          <a:bodyPr wrap="square" numCol="2">
            <a:spAutoFit/>
          </a:bodyPr>
          <a:lstStyle/>
          <a:p>
            <a:pPr marL="182825" indent="-182825">
              <a:buSzPct val="85000"/>
              <a:buFont typeface="Arial" panose="020B0604020202020204" pitchFamily="34" charset="0"/>
              <a:buChar char="•"/>
            </a:pPr>
            <a:r>
              <a:rPr lang="en-US" sz="3199" dirty="0"/>
              <a:t>Types:</a:t>
            </a:r>
          </a:p>
          <a:p>
            <a:pPr lvl="1" indent="-182825">
              <a:lnSpc>
                <a:spcPct val="90000"/>
              </a:lnSpc>
              <a:spcBef>
                <a:spcPts val="400"/>
              </a:spcBef>
              <a:spcAft>
                <a:spcPts val="200"/>
              </a:spcAft>
              <a:buSzPct val="85000"/>
              <a:buFont typeface="Arial" panose="020B0604020202020204" pitchFamily="34" charset="0"/>
              <a:buChar char="•"/>
            </a:pPr>
            <a:r>
              <a:rPr lang="en-US" sz="2399" dirty="0"/>
              <a:t>Cheddar (Mild, Medium, Sharp, Extra Sharp)</a:t>
            </a:r>
          </a:p>
          <a:p>
            <a:pPr lvl="1" indent="-182825">
              <a:lnSpc>
                <a:spcPct val="90000"/>
              </a:lnSpc>
              <a:spcBef>
                <a:spcPts val="400"/>
              </a:spcBef>
              <a:spcAft>
                <a:spcPts val="200"/>
              </a:spcAft>
              <a:buSzPct val="85000"/>
              <a:buFont typeface="Arial" panose="020B0604020202020204" pitchFamily="34" charset="0"/>
              <a:buChar char="•"/>
            </a:pPr>
            <a:r>
              <a:rPr lang="en-US" sz="2399" dirty="0"/>
              <a:t>Colby</a:t>
            </a:r>
          </a:p>
          <a:p>
            <a:pPr lvl="1" indent="-182825">
              <a:lnSpc>
                <a:spcPct val="90000"/>
              </a:lnSpc>
              <a:spcBef>
                <a:spcPts val="400"/>
              </a:spcBef>
              <a:spcAft>
                <a:spcPts val="200"/>
              </a:spcAft>
              <a:buSzPct val="85000"/>
              <a:buFont typeface="Arial" panose="020B0604020202020204" pitchFamily="34" charset="0"/>
              <a:buChar char="•"/>
            </a:pPr>
            <a:r>
              <a:rPr lang="en-US" sz="2399" dirty="0"/>
              <a:t>Monterey Jack</a:t>
            </a:r>
          </a:p>
          <a:p>
            <a:pPr lvl="1" indent="-182825">
              <a:lnSpc>
                <a:spcPct val="90000"/>
              </a:lnSpc>
              <a:spcBef>
                <a:spcPts val="400"/>
              </a:spcBef>
              <a:spcAft>
                <a:spcPts val="200"/>
              </a:spcAft>
              <a:buSzPct val="85000"/>
              <a:buFont typeface="Arial" panose="020B0604020202020204" pitchFamily="34" charset="0"/>
              <a:buChar char="•"/>
            </a:pPr>
            <a:r>
              <a:rPr lang="en-US" sz="2399" dirty="0"/>
              <a:t>Pasteurized Processed American</a:t>
            </a:r>
          </a:p>
          <a:p>
            <a:pPr marL="274238" lvl="1">
              <a:lnSpc>
                <a:spcPct val="90000"/>
              </a:lnSpc>
              <a:spcBef>
                <a:spcPts val="400"/>
              </a:spcBef>
              <a:spcAft>
                <a:spcPts val="200"/>
              </a:spcAft>
              <a:buSzPct val="85000"/>
            </a:pPr>
            <a:endParaRPr lang="en-US" sz="1999" dirty="0"/>
          </a:p>
          <a:p>
            <a:pPr marL="274238" lvl="1">
              <a:lnSpc>
                <a:spcPct val="90000"/>
              </a:lnSpc>
              <a:spcBef>
                <a:spcPts val="400"/>
              </a:spcBef>
              <a:spcAft>
                <a:spcPts val="200"/>
              </a:spcAft>
              <a:buSzPct val="85000"/>
            </a:pPr>
            <a:endParaRPr lang="en-US" sz="1999" dirty="0"/>
          </a:p>
          <a:p>
            <a:pPr lvl="1" indent="-182825">
              <a:lnSpc>
                <a:spcPct val="90000"/>
              </a:lnSpc>
              <a:spcBef>
                <a:spcPts val="400"/>
              </a:spcBef>
              <a:spcAft>
                <a:spcPts val="200"/>
              </a:spcAft>
              <a:buSzPct val="85000"/>
              <a:buFont typeface="Arial" panose="020B0604020202020204" pitchFamily="34" charset="0"/>
              <a:buChar char="•"/>
            </a:pPr>
            <a:r>
              <a:rPr lang="en-US" sz="2399" dirty="0"/>
              <a:t>Mozzarella</a:t>
            </a:r>
          </a:p>
          <a:p>
            <a:pPr lvl="1" indent="-182825">
              <a:lnSpc>
                <a:spcPct val="90000"/>
              </a:lnSpc>
              <a:spcBef>
                <a:spcPts val="400"/>
              </a:spcBef>
              <a:spcAft>
                <a:spcPts val="200"/>
              </a:spcAft>
              <a:buSzPct val="85000"/>
              <a:buFont typeface="Arial" panose="020B0604020202020204" pitchFamily="34" charset="0"/>
              <a:buChar char="•"/>
            </a:pPr>
            <a:r>
              <a:rPr lang="en-US" sz="2399" dirty="0"/>
              <a:t>Muenster</a:t>
            </a:r>
          </a:p>
          <a:p>
            <a:pPr lvl="1" indent="-182825">
              <a:lnSpc>
                <a:spcPct val="90000"/>
              </a:lnSpc>
              <a:spcBef>
                <a:spcPts val="400"/>
              </a:spcBef>
              <a:spcAft>
                <a:spcPts val="200"/>
              </a:spcAft>
              <a:buSzPct val="85000"/>
              <a:buFont typeface="Arial" panose="020B0604020202020204" pitchFamily="34" charset="0"/>
              <a:buChar char="•"/>
            </a:pPr>
            <a:r>
              <a:rPr lang="en-US" sz="2399" dirty="0"/>
              <a:t>Provolone </a:t>
            </a:r>
          </a:p>
          <a:p>
            <a:pPr lvl="1" indent="-182825">
              <a:lnSpc>
                <a:spcPct val="90000"/>
              </a:lnSpc>
              <a:spcBef>
                <a:spcPts val="400"/>
              </a:spcBef>
              <a:spcAft>
                <a:spcPts val="200"/>
              </a:spcAft>
              <a:buSzPct val="85000"/>
              <a:buFont typeface="Arial" panose="020B0604020202020204" pitchFamily="34" charset="0"/>
              <a:buChar char="•"/>
            </a:pPr>
            <a:r>
              <a:rPr lang="en-US" sz="2399" dirty="0"/>
              <a:t>Swiss</a:t>
            </a:r>
            <a:endParaRPr lang="en-US" sz="1799" dirty="0"/>
          </a:p>
        </p:txBody>
      </p:sp>
    </p:spTree>
    <p:custDataLst>
      <p:tags r:id="rId1"/>
    </p:custDataLst>
    <p:extLst>
      <p:ext uri="{BB962C8B-B14F-4D97-AF65-F5344CB8AC3E}">
        <p14:creationId xmlns:p14="http://schemas.microsoft.com/office/powerpoint/2010/main" val="904118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0FF484-6A4A-41A4-968A-D5055660F382}"/>
              </a:ext>
            </a:extLst>
          </p:cNvPr>
          <p:cNvSpPr>
            <a:spLocks noGrp="1"/>
          </p:cNvSpPr>
          <p:nvPr>
            <p:ph idx="1"/>
          </p:nvPr>
        </p:nvSpPr>
        <p:spPr>
          <a:xfrm>
            <a:off x="2894846" y="1850296"/>
            <a:ext cx="5104070" cy="678003"/>
          </a:xfrm>
        </p:spPr>
        <p:txBody>
          <a:bodyPr numCol="1">
            <a:noAutofit/>
          </a:bodyPr>
          <a:lstStyle/>
          <a:p>
            <a:pPr marL="34280" indent="0">
              <a:lnSpc>
                <a:spcPct val="100000"/>
              </a:lnSpc>
              <a:spcBef>
                <a:spcPts val="0"/>
              </a:spcBef>
              <a:buNone/>
            </a:pPr>
            <a:r>
              <a:rPr lang="en-US" sz="2399" b="1" dirty="0">
                <a:solidFill>
                  <a:schemeClr val="tx1">
                    <a:lumMod val="65000"/>
                    <a:lumOff val="35000"/>
                  </a:schemeClr>
                </a:solidFill>
              </a:rPr>
              <a:t>CTR = 1 (16-ounce) package or </a:t>
            </a:r>
          </a:p>
          <a:p>
            <a:pPr marL="856993" lvl="3" indent="0">
              <a:lnSpc>
                <a:spcPct val="100000"/>
              </a:lnSpc>
              <a:spcBef>
                <a:spcPts val="0"/>
              </a:spcBef>
              <a:buNone/>
            </a:pPr>
            <a:r>
              <a:rPr lang="en-US" sz="2399" b="1" dirty="0">
                <a:solidFill>
                  <a:schemeClr val="tx1">
                    <a:lumMod val="65000"/>
                    <a:lumOff val="35000"/>
                  </a:schemeClr>
                </a:solidFill>
              </a:rPr>
              <a:t>2 (8-ounce) packages</a:t>
            </a:r>
          </a:p>
        </p:txBody>
      </p:sp>
      <p:pic>
        <p:nvPicPr>
          <p:cNvPr id="4" name="Picture 3">
            <a:extLst>
              <a:ext uri="{FF2B5EF4-FFF2-40B4-BE49-F238E27FC236}">
                <a16:creationId xmlns:a16="http://schemas.microsoft.com/office/drawing/2014/main" id="{F0AE2B8F-E8EF-4F25-B71B-4BDE87A5E44F}"/>
              </a:ext>
            </a:extLst>
          </p:cNvPr>
          <p:cNvPicPr>
            <a:picLocks noChangeAspect="1"/>
          </p:cNvPicPr>
          <p:nvPr/>
        </p:nvPicPr>
        <p:blipFill>
          <a:blip r:embed="rId4"/>
          <a:stretch>
            <a:fillRect/>
          </a:stretch>
        </p:blipFill>
        <p:spPr>
          <a:xfrm>
            <a:off x="2863540" y="2953875"/>
            <a:ext cx="2213369" cy="1130317"/>
          </a:xfrm>
          <a:prstGeom prst="rect">
            <a:avLst/>
          </a:prstGeom>
        </p:spPr>
      </p:pic>
      <p:sp>
        <p:nvSpPr>
          <p:cNvPr id="5" name="Rectangle 4">
            <a:extLst>
              <a:ext uri="{FF2B5EF4-FFF2-40B4-BE49-F238E27FC236}">
                <a16:creationId xmlns:a16="http://schemas.microsoft.com/office/drawing/2014/main" id="{3F458392-A29A-4C80-8A59-7180E2B5555E}"/>
              </a:ext>
            </a:extLst>
          </p:cNvPr>
          <p:cNvSpPr/>
          <p:nvPr/>
        </p:nvSpPr>
        <p:spPr>
          <a:xfrm>
            <a:off x="2258306" y="4125272"/>
            <a:ext cx="5912893" cy="1938487"/>
          </a:xfrm>
          <a:prstGeom prst="rect">
            <a:avLst/>
          </a:prstGeom>
        </p:spPr>
        <p:txBody>
          <a:bodyPr wrap="square">
            <a:spAutoFit/>
          </a:bodyPr>
          <a:lstStyle/>
          <a:p>
            <a:pPr marL="182825" indent="-182825">
              <a:buSzPct val="85000"/>
              <a:buFont typeface="Arial" panose="020B0604020202020204" pitchFamily="34" charset="0"/>
              <a:buChar char="•"/>
            </a:pPr>
            <a:r>
              <a:rPr lang="en-US" sz="2399" dirty="0"/>
              <a:t>Required Package size…</a:t>
            </a:r>
          </a:p>
          <a:p>
            <a:pPr marL="639888" lvl="2" indent="-182825">
              <a:buSzPct val="85000"/>
              <a:buFont typeface="Arial" panose="020B0604020202020204" pitchFamily="34" charset="0"/>
              <a:buChar char="•"/>
            </a:pPr>
            <a:r>
              <a:rPr lang="en-US" sz="2399" dirty="0"/>
              <a:t>one (1) pound (16 ounces)</a:t>
            </a:r>
          </a:p>
          <a:p>
            <a:pPr marL="182825" indent="-182825">
              <a:buSzPct val="85000"/>
              <a:buFont typeface="Arial" panose="020B0604020202020204" pitchFamily="34" charset="0"/>
              <a:buChar char="•"/>
            </a:pPr>
            <a:r>
              <a:rPr lang="en-US" sz="2399" dirty="0"/>
              <a:t>Quantity required…</a:t>
            </a:r>
          </a:p>
          <a:p>
            <a:pPr marL="639888" lvl="2" indent="-182825">
              <a:buSzPct val="85000"/>
              <a:buFont typeface="Arial" panose="020B0604020202020204" pitchFamily="34" charset="0"/>
              <a:buChar char="•"/>
            </a:pPr>
            <a:r>
              <a:rPr lang="en-US" sz="2399" dirty="0"/>
              <a:t>two (2) pounds</a:t>
            </a:r>
          </a:p>
          <a:p>
            <a:pPr marL="182825" indent="-182825">
              <a:buSzPct val="85000"/>
              <a:buFont typeface="Arial" panose="020B0604020202020204" pitchFamily="34" charset="0"/>
              <a:buChar char="•"/>
            </a:pPr>
            <a:r>
              <a:rPr lang="en-US" sz="2399" dirty="0"/>
              <a:t>Only one (1) approved type required</a:t>
            </a:r>
          </a:p>
        </p:txBody>
      </p:sp>
      <p:sp>
        <p:nvSpPr>
          <p:cNvPr id="8" name="TextBox 7">
            <a:extLst>
              <a:ext uri="{FF2B5EF4-FFF2-40B4-BE49-F238E27FC236}">
                <a16:creationId xmlns:a16="http://schemas.microsoft.com/office/drawing/2014/main" id="{EC342D23-5F52-4531-9FE1-74DD9456B523}"/>
              </a:ext>
            </a:extLst>
          </p:cNvPr>
          <p:cNvSpPr txBox="1"/>
          <p:nvPr/>
        </p:nvSpPr>
        <p:spPr bwMode="auto">
          <a:xfrm>
            <a:off x="2894845" y="1309896"/>
            <a:ext cx="2531251" cy="461545"/>
          </a:xfrm>
          <a:prstGeom prst="rect">
            <a:avLst/>
          </a:prstGeom>
          <a:noFill/>
          <a:ln w="76200" cmpd="sng">
            <a:solidFill>
              <a:schemeClr val="accent1">
                <a:lumMod val="75000"/>
              </a:schemeClr>
            </a:solidFill>
            <a:miter lim="800000"/>
            <a:headEnd/>
            <a:tailEnd/>
          </a:ln>
        </p:spPr>
        <p:txBody>
          <a:bodyPr wrap="square" rtlCol="0">
            <a:spAutoFit/>
          </a:bodyPr>
          <a:lstStyle/>
          <a:p>
            <a:pPr algn="ctr" eaLnBrk="0" hangingPunct="0">
              <a:spcBef>
                <a:spcPct val="50000"/>
              </a:spcBef>
            </a:pPr>
            <a:r>
              <a:rPr lang="en-US" sz="2399" b="1" dirty="0">
                <a:solidFill>
                  <a:schemeClr val="tx2">
                    <a:lumMod val="75000"/>
                  </a:schemeClr>
                </a:solidFill>
                <a:latin typeface="+mj-lt"/>
              </a:rPr>
              <a:t>Unit of Measure</a:t>
            </a:r>
            <a:endParaRPr lang="en-US" sz="2399" b="1" dirty="0">
              <a:solidFill>
                <a:schemeClr val="tx1">
                  <a:lumMod val="65000"/>
                  <a:lumOff val="35000"/>
                </a:schemeClr>
              </a:solidFill>
              <a:latin typeface="+mj-lt"/>
            </a:endParaRPr>
          </a:p>
        </p:txBody>
      </p:sp>
      <p:pic>
        <p:nvPicPr>
          <p:cNvPr id="17" name="Picture 16">
            <a:extLst>
              <a:ext uri="{FF2B5EF4-FFF2-40B4-BE49-F238E27FC236}">
                <a16:creationId xmlns:a16="http://schemas.microsoft.com/office/drawing/2014/main" id="{146BDB2C-6243-48FB-9A98-E6E446EA69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4503" y="3048453"/>
            <a:ext cx="882856" cy="896913"/>
          </a:xfrm>
          <a:prstGeom prst="rect">
            <a:avLst/>
          </a:prstGeom>
        </p:spPr>
      </p:pic>
      <p:pic>
        <p:nvPicPr>
          <p:cNvPr id="18" name="Picture 17">
            <a:extLst>
              <a:ext uri="{FF2B5EF4-FFF2-40B4-BE49-F238E27FC236}">
                <a16:creationId xmlns:a16="http://schemas.microsoft.com/office/drawing/2014/main" id="{2AB31336-C86D-4D0E-8C96-E924C10953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46937" y="1124540"/>
            <a:ext cx="751348" cy="629953"/>
          </a:xfrm>
          <a:prstGeom prst="rect">
            <a:avLst/>
          </a:prstGeom>
        </p:spPr>
      </p:pic>
      <p:sp>
        <p:nvSpPr>
          <p:cNvPr id="12" name="Rectangle 4">
            <a:extLst>
              <a:ext uri="{FF2B5EF4-FFF2-40B4-BE49-F238E27FC236}">
                <a16:creationId xmlns:a16="http://schemas.microsoft.com/office/drawing/2014/main" id="{46E285DB-E15A-48FB-9665-E185AC7EC57F}"/>
              </a:ext>
            </a:extLst>
          </p:cNvPr>
          <p:cNvSpPr txBox="1">
            <a:spLocks noChangeArrowheads="1"/>
          </p:cNvSpPr>
          <p:nvPr/>
        </p:nvSpPr>
        <p:spPr>
          <a:xfrm>
            <a:off x="2244692" y="16619"/>
            <a:ext cx="5664434" cy="1356007"/>
          </a:xfrm>
          <a:prstGeom prst="rect">
            <a:avLst/>
          </a:prstGeom>
        </p:spPr>
        <p:txBody>
          <a:bodyPr vert="horz" lIns="91416" tIns="45708" rIns="91416" bIns="45708" rtlCol="0" anchor="ctr">
            <a:norm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5998" b="1" dirty="0">
                <a:solidFill>
                  <a:schemeClr val="tx1"/>
                </a:solidFill>
              </a:rPr>
              <a:t>Cheese</a:t>
            </a:r>
          </a:p>
        </p:txBody>
      </p:sp>
      <p:pic>
        <p:nvPicPr>
          <p:cNvPr id="13" name="Picture 12">
            <a:extLst>
              <a:ext uri="{FF2B5EF4-FFF2-40B4-BE49-F238E27FC236}">
                <a16:creationId xmlns:a16="http://schemas.microsoft.com/office/drawing/2014/main" id="{23406702-3351-4012-BA5B-60B0E27AC8E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8171195" y="1067415"/>
            <a:ext cx="2341666" cy="4976040"/>
          </a:xfrm>
          <a:prstGeom prst="rect">
            <a:avLst/>
          </a:prstGeom>
          <a:ln>
            <a:noFill/>
          </a:ln>
          <a:effectLst/>
        </p:spPr>
      </p:pic>
    </p:spTree>
    <p:custDataLst>
      <p:tags r:id="rId1"/>
    </p:custDataLst>
    <p:extLst>
      <p:ext uri="{BB962C8B-B14F-4D97-AF65-F5344CB8AC3E}">
        <p14:creationId xmlns:p14="http://schemas.microsoft.com/office/powerpoint/2010/main" val="1320028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idx="1"/>
          </p:nvPr>
        </p:nvSpPr>
        <p:spPr>
          <a:xfrm>
            <a:off x="2334750" y="1075750"/>
            <a:ext cx="5918473" cy="2744593"/>
          </a:xfrm>
        </p:spPr>
        <p:txBody>
          <a:bodyPr>
            <a:normAutofit fontScale="92500" lnSpcReduction="10000"/>
          </a:bodyPr>
          <a:lstStyle/>
          <a:p>
            <a:pPr marL="0" indent="0">
              <a:lnSpc>
                <a:spcPct val="150000"/>
              </a:lnSpc>
              <a:buNone/>
            </a:pPr>
            <a:r>
              <a:rPr lang="en-US" sz="3599" b="1" dirty="0"/>
              <a:t>Approved Criteria</a:t>
            </a:r>
          </a:p>
          <a:p>
            <a:pPr>
              <a:lnSpc>
                <a:spcPct val="120000"/>
              </a:lnSpc>
              <a:spcBef>
                <a:spcPts val="0"/>
              </a:spcBef>
            </a:pPr>
            <a:r>
              <a:rPr lang="en-US" sz="2999" dirty="0"/>
              <a:t>Half gallon containers</a:t>
            </a:r>
          </a:p>
          <a:p>
            <a:pPr>
              <a:lnSpc>
                <a:spcPct val="120000"/>
              </a:lnSpc>
              <a:spcBef>
                <a:spcPts val="0"/>
              </a:spcBef>
            </a:pPr>
            <a:r>
              <a:rPr lang="en-US" sz="2999" dirty="0"/>
              <a:t>Unflavored</a:t>
            </a:r>
          </a:p>
          <a:p>
            <a:pPr>
              <a:lnSpc>
                <a:spcPct val="120000"/>
              </a:lnSpc>
              <a:spcBef>
                <a:spcPts val="0"/>
              </a:spcBef>
            </a:pPr>
            <a:r>
              <a:rPr lang="en-US" sz="2999" dirty="0"/>
              <a:t>Meets nutrient requirements</a:t>
            </a:r>
          </a:p>
          <a:p>
            <a:pPr>
              <a:lnSpc>
                <a:spcPct val="120000"/>
              </a:lnSpc>
              <a:spcBef>
                <a:spcPts val="0"/>
              </a:spcBef>
            </a:pPr>
            <a:r>
              <a:rPr lang="en-US" sz="2999" dirty="0"/>
              <a:t>Organic</a:t>
            </a:r>
          </a:p>
          <a:p>
            <a:pPr>
              <a:lnSpc>
                <a:spcPct val="120000"/>
              </a:lnSpc>
              <a:spcBef>
                <a:spcPts val="0"/>
              </a:spcBef>
            </a:pPr>
            <a:endParaRPr lang="en-US" sz="2999" dirty="0"/>
          </a:p>
          <a:p>
            <a:pPr marL="0" indent="0">
              <a:buNone/>
            </a:pPr>
            <a:endParaRPr lang="en-US" dirty="0"/>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3323" t="8484" r="17400" b="10665"/>
          <a:stretch/>
        </p:blipFill>
        <p:spPr>
          <a:xfrm>
            <a:off x="6604587" y="4064751"/>
            <a:ext cx="1191553" cy="1987541"/>
          </a:xfrm>
          <a:prstGeom prst="rect">
            <a:avLst/>
          </a:prstGeom>
        </p:spPr>
      </p:pic>
      <p:sp>
        <p:nvSpPr>
          <p:cNvPr id="2" name="Rectangle 1">
            <a:extLst>
              <a:ext uri="{FF2B5EF4-FFF2-40B4-BE49-F238E27FC236}">
                <a16:creationId xmlns:a16="http://schemas.microsoft.com/office/drawing/2014/main" id="{AE18A4A7-A40F-4B8A-A6AE-3CF07C8460A6}"/>
              </a:ext>
            </a:extLst>
          </p:cNvPr>
          <p:cNvSpPr/>
          <p:nvPr/>
        </p:nvSpPr>
        <p:spPr>
          <a:xfrm>
            <a:off x="2930974" y="4837462"/>
            <a:ext cx="3087261" cy="830781"/>
          </a:xfrm>
          <a:prstGeom prst="rect">
            <a:avLst/>
          </a:prstGeom>
        </p:spPr>
        <p:txBody>
          <a:bodyPr wrap="square">
            <a:spAutoFit/>
          </a:bodyPr>
          <a:lstStyle/>
          <a:p>
            <a:r>
              <a:rPr lang="en-US" sz="2399" b="1" dirty="0">
                <a:solidFill>
                  <a:schemeClr val="tx1">
                    <a:lumMod val="65000"/>
                    <a:lumOff val="35000"/>
                  </a:schemeClr>
                </a:solidFill>
                <a:latin typeface="+mj-lt"/>
              </a:rPr>
              <a:t>GAL = Equivalent to 		1 Gallon</a:t>
            </a:r>
          </a:p>
        </p:txBody>
      </p:sp>
      <p:sp>
        <p:nvSpPr>
          <p:cNvPr id="8" name="TextBox 7">
            <a:extLst>
              <a:ext uri="{FF2B5EF4-FFF2-40B4-BE49-F238E27FC236}">
                <a16:creationId xmlns:a16="http://schemas.microsoft.com/office/drawing/2014/main" id="{BCC39D04-6A3C-429E-AC00-274C25B75A65}"/>
              </a:ext>
            </a:extLst>
          </p:cNvPr>
          <p:cNvSpPr txBox="1"/>
          <p:nvPr/>
        </p:nvSpPr>
        <p:spPr bwMode="auto">
          <a:xfrm>
            <a:off x="2742489" y="4114625"/>
            <a:ext cx="2831391" cy="461545"/>
          </a:xfrm>
          <a:prstGeom prst="rect">
            <a:avLst/>
          </a:prstGeom>
          <a:noFill/>
          <a:ln w="76200" cmpd="sng">
            <a:solidFill>
              <a:schemeClr val="accent1">
                <a:lumMod val="75000"/>
              </a:schemeClr>
            </a:solidFill>
            <a:miter lim="800000"/>
            <a:headEnd/>
            <a:tailEnd/>
          </a:ln>
        </p:spPr>
        <p:txBody>
          <a:bodyPr wrap="square" rtlCol="0">
            <a:spAutoFit/>
          </a:bodyPr>
          <a:lstStyle/>
          <a:p>
            <a:pPr algn="ctr" eaLnBrk="0" hangingPunct="0">
              <a:spcBef>
                <a:spcPct val="50000"/>
              </a:spcBef>
            </a:pPr>
            <a:r>
              <a:rPr lang="en-US" sz="2399" b="1" dirty="0">
                <a:solidFill>
                  <a:schemeClr val="tx2">
                    <a:lumMod val="75000"/>
                  </a:schemeClr>
                </a:solidFill>
                <a:latin typeface="+mj-lt"/>
              </a:rPr>
              <a:t>Unit of Measure</a:t>
            </a:r>
            <a:endParaRPr lang="en-US" sz="2399" b="1" dirty="0">
              <a:solidFill>
                <a:schemeClr val="tx1">
                  <a:lumMod val="65000"/>
                  <a:lumOff val="35000"/>
                </a:schemeClr>
              </a:solidFill>
              <a:latin typeface="+mj-lt"/>
            </a:endParaRPr>
          </a:p>
        </p:txBody>
      </p:sp>
      <p:pic>
        <p:nvPicPr>
          <p:cNvPr id="13" name="Picture 12">
            <a:extLst>
              <a:ext uri="{FF2B5EF4-FFF2-40B4-BE49-F238E27FC236}">
                <a16:creationId xmlns:a16="http://schemas.microsoft.com/office/drawing/2014/main" id="{CA5CCEF9-82E1-4AB1-B65F-42626ACA30F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126621" y="981526"/>
            <a:ext cx="2386240" cy="5070763"/>
          </a:xfrm>
          <a:prstGeom prst="rect">
            <a:avLst/>
          </a:prstGeom>
          <a:ln>
            <a:noFill/>
          </a:ln>
          <a:effectLst/>
        </p:spPr>
      </p:pic>
      <p:pic>
        <p:nvPicPr>
          <p:cNvPr id="10" name="Picture 9">
            <a:extLst>
              <a:ext uri="{FF2B5EF4-FFF2-40B4-BE49-F238E27FC236}">
                <a16:creationId xmlns:a16="http://schemas.microsoft.com/office/drawing/2014/main" id="{F8416D71-7D5A-4FD4-966C-B9AC6D7791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flipH="1">
            <a:off x="1949326" y="1356453"/>
            <a:ext cx="304721" cy="313232"/>
          </a:xfrm>
          <a:prstGeom prst="rect">
            <a:avLst/>
          </a:prstGeom>
        </p:spPr>
      </p:pic>
      <p:sp>
        <p:nvSpPr>
          <p:cNvPr id="11" name="Rectangle 4">
            <a:extLst>
              <a:ext uri="{FF2B5EF4-FFF2-40B4-BE49-F238E27FC236}">
                <a16:creationId xmlns:a16="http://schemas.microsoft.com/office/drawing/2014/main" id="{A8B5B806-FA93-4A49-BE79-96A46F40D804}"/>
              </a:ext>
            </a:extLst>
          </p:cNvPr>
          <p:cNvSpPr txBox="1">
            <a:spLocks noChangeArrowheads="1"/>
          </p:cNvSpPr>
          <p:nvPr/>
        </p:nvSpPr>
        <p:spPr>
          <a:xfrm>
            <a:off x="1066522" y="893"/>
            <a:ext cx="6856217" cy="1356007"/>
          </a:xfrm>
          <a:prstGeom prst="rect">
            <a:avLst/>
          </a:prstGeom>
        </p:spPr>
        <p:txBody>
          <a:bodyPr vert="horz" lIns="91416" tIns="45708" rIns="91416" bIns="45708" rtlCol="0" anchor="ctr">
            <a:no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5998" b="1" dirty="0">
                <a:solidFill>
                  <a:schemeClr val="tx1"/>
                </a:solidFill>
              </a:rPr>
              <a:t>Soy-Based Beverage</a:t>
            </a:r>
          </a:p>
        </p:txBody>
      </p:sp>
      <p:pic>
        <p:nvPicPr>
          <p:cNvPr id="12" name="Picture 11">
            <a:extLst>
              <a:ext uri="{FF2B5EF4-FFF2-40B4-BE49-F238E27FC236}">
                <a16:creationId xmlns:a16="http://schemas.microsoft.com/office/drawing/2014/main" id="{A41B48E8-491E-4F87-92DF-42935705C6C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25044" y="3923463"/>
            <a:ext cx="866523" cy="726519"/>
          </a:xfrm>
          <a:prstGeom prst="rect">
            <a:avLst/>
          </a:prstGeom>
        </p:spPr>
      </p:pic>
    </p:spTree>
    <p:custDataLst>
      <p:tags r:id="rId1"/>
    </p:custDataLst>
    <p:extLst>
      <p:ext uri="{BB962C8B-B14F-4D97-AF65-F5344CB8AC3E}">
        <p14:creationId xmlns:p14="http://schemas.microsoft.com/office/powerpoint/2010/main" val="3586295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idx="1"/>
          </p:nvPr>
        </p:nvSpPr>
        <p:spPr>
          <a:xfrm>
            <a:off x="2266819" y="1266972"/>
            <a:ext cx="5969154" cy="2493386"/>
          </a:xfrm>
        </p:spPr>
        <p:txBody>
          <a:bodyPr>
            <a:normAutofit/>
          </a:bodyPr>
          <a:lstStyle/>
          <a:p>
            <a:pPr marL="34280" indent="0">
              <a:lnSpc>
                <a:spcPct val="100000"/>
              </a:lnSpc>
              <a:spcBef>
                <a:spcPts val="0"/>
              </a:spcBef>
              <a:buNone/>
            </a:pPr>
            <a:r>
              <a:rPr lang="en-US" sz="3599" b="1" dirty="0"/>
              <a:t>Approved Criteria</a:t>
            </a:r>
          </a:p>
          <a:p>
            <a:pPr>
              <a:lnSpc>
                <a:spcPct val="100000"/>
              </a:lnSpc>
              <a:spcBef>
                <a:spcPts val="0"/>
              </a:spcBef>
            </a:pPr>
            <a:r>
              <a:rPr lang="en-US" sz="2999" dirty="0"/>
              <a:t>14- to 16-ounce prepackaged </a:t>
            </a:r>
          </a:p>
          <a:p>
            <a:pPr>
              <a:lnSpc>
                <a:spcPct val="100000"/>
              </a:lnSpc>
              <a:spcBef>
                <a:spcPts val="0"/>
              </a:spcBef>
            </a:pPr>
            <a:r>
              <a:rPr lang="en-US" sz="2999" dirty="0"/>
              <a:t>Calcium-set tofu</a:t>
            </a:r>
          </a:p>
          <a:p>
            <a:pPr>
              <a:lnSpc>
                <a:spcPct val="100000"/>
              </a:lnSpc>
              <a:spcBef>
                <a:spcPts val="0"/>
              </a:spcBef>
            </a:pPr>
            <a:r>
              <a:rPr lang="en-US" sz="2999" dirty="0"/>
              <a:t>Can contain coagulants</a:t>
            </a:r>
          </a:p>
          <a:p>
            <a:pPr>
              <a:lnSpc>
                <a:spcPct val="100000"/>
              </a:lnSpc>
              <a:spcBef>
                <a:spcPts val="0"/>
              </a:spcBef>
            </a:pPr>
            <a:r>
              <a:rPr lang="en-US" sz="2999" dirty="0"/>
              <a:t>Organic</a:t>
            </a:r>
            <a:endParaRPr lang="en-US" sz="2999" dirty="0">
              <a:solidFill>
                <a:srgbClr val="0055A4"/>
              </a:solidFill>
            </a:endParaRPr>
          </a:p>
        </p:txBody>
      </p:sp>
      <p:pic>
        <p:nvPicPr>
          <p:cNvPr id="2050" name="Picture 2" descr="S:\NSB\Resources\PHOTOS-CLIPART\Food\Proteins\Permission To Use\Tofu_Fotolia_151100_Subscription_L.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341" t="5532" r="8165" b="2916"/>
          <a:stretch/>
        </p:blipFill>
        <p:spPr bwMode="auto">
          <a:xfrm>
            <a:off x="5964811" y="5236671"/>
            <a:ext cx="1679866" cy="143287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C3950B02-D5B6-4763-813A-659073065E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5044" y="3923463"/>
            <a:ext cx="866523" cy="726519"/>
          </a:xfrm>
          <a:prstGeom prst="rect">
            <a:avLst/>
          </a:prstGeom>
        </p:spPr>
      </p:pic>
      <p:sp>
        <p:nvSpPr>
          <p:cNvPr id="19" name="TextBox 18">
            <a:extLst>
              <a:ext uri="{FF2B5EF4-FFF2-40B4-BE49-F238E27FC236}">
                <a16:creationId xmlns:a16="http://schemas.microsoft.com/office/drawing/2014/main" id="{A49BAC3E-2CBC-41A5-A2D4-7FEC30602EAE}"/>
              </a:ext>
            </a:extLst>
          </p:cNvPr>
          <p:cNvSpPr txBox="1"/>
          <p:nvPr/>
        </p:nvSpPr>
        <p:spPr>
          <a:xfrm>
            <a:off x="2861171" y="4649984"/>
            <a:ext cx="5521685" cy="588919"/>
          </a:xfrm>
          <a:prstGeom prst="rect">
            <a:avLst/>
          </a:prstGeom>
          <a:noFill/>
        </p:spPr>
        <p:txBody>
          <a:bodyPr wrap="square">
            <a:spAutoFit/>
          </a:bodyPr>
          <a:lstStyle/>
          <a:p>
            <a:pPr>
              <a:lnSpc>
                <a:spcPct val="150000"/>
              </a:lnSpc>
            </a:pPr>
            <a:r>
              <a:rPr lang="en-US" sz="2399" b="1" dirty="0">
                <a:solidFill>
                  <a:schemeClr val="tx1">
                    <a:lumMod val="65000"/>
                    <a:lumOff val="35000"/>
                  </a:schemeClr>
                </a:solidFill>
                <a:latin typeface="+mj-lt"/>
              </a:rPr>
              <a:t>CTR = 14- to 16-Ounce Package</a:t>
            </a:r>
          </a:p>
        </p:txBody>
      </p:sp>
      <p:pic>
        <p:nvPicPr>
          <p:cNvPr id="11" name="Picture 10">
            <a:extLst>
              <a:ext uri="{FF2B5EF4-FFF2-40B4-BE49-F238E27FC236}">
                <a16:creationId xmlns:a16="http://schemas.microsoft.com/office/drawing/2014/main" id="{A07B8FD5-5B34-46DF-AFB4-C111A6843EA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8126621" y="981526"/>
            <a:ext cx="2386240" cy="5070763"/>
          </a:xfrm>
          <a:prstGeom prst="rect">
            <a:avLst/>
          </a:prstGeom>
          <a:ln>
            <a:noFill/>
          </a:ln>
          <a:effectLst/>
        </p:spPr>
      </p:pic>
      <p:sp>
        <p:nvSpPr>
          <p:cNvPr id="12" name="Rectangle 4">
            <a:extLst>
              <a:ext uri="{FF2B5EF4-FFF2-40B4-BE49-F238E27FC236}">
                <a16:creationId xmlns:a16="http://schemas.microsoft.com/office/drawing/2014/main" id="{B38BC0C1-412E-4227-BEF5-11CC41964F78}"/>
              </a:ext>
            </a:extLst>
          </p:cNvPr>
          <p:cNvSpPr txBox="1">
            <a:spLocks noChangeArrowheads="1"/>
          </p:cNvSpPr>
          <p:nvPr/>
        </p:nvSpPr>
        <p:spPr>
          <a:xfrm>
            <a:off x="2258305" y="893"/>
            <a:ext cx="5664434" cy="1356007"/>
          </a:xfrm>
          <a:prstGeom prst="rect">
            <a:avLst/>
          </a:prstGeom>
        </p:spPr>
        <p:txBody>
          <a:bodyPr vert="horz" lIns="91416" tIns="45708" rIns="91416" bIns="45708" rtlCol="0" anchor="ctr">
            <a:norm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5998" b="1" dirty="0">
                <a:solidFill>
                  <a:schemeClr val="tx1"/>
                </a:solidFill>
              </a:rPr>
              <a:t>Tofu</a:t>
            </a:r>
          </a:p>
        </p:txBody>
      </p:sp>
      <p:pic>
        <p:nvPicPr>
          <p:cNvPr id="13" name="Picture 12">
            <a:extLst>
              <a:ext uri="{FF2B5EF4-FFF2-40B4-BE49-F238E27FC236}">
                <a16:creationId xmlns:a16="http://schemas.microsoft.com/office/drawing/2014/main" id="{61E44B21-AC76-483C-A1B6-33F5BE6998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flipH="1">
            <a:off x="1949326" y="1356453"/>
            <a:ext cx="304721" cy="313232"/>
          </a:xfrm>
          <a:prstGeom prst="rect">
            <a:avLst/>
          </a:prstGeom>
        </p:spPr>
      </p:pic>
      <p:sp>
        <p:nvSpPr>
          <p:cNvPr id="14" name="TextBox 13">
            <a:extLst>
              <a:ext uri="{FF2B5EF4-FFF2-40B4-BE49-F238E27FC236}">
                <a16:creationId xmlns:a16="http://schemas.microsoft.com/office/drawing/2014/main" id="{9CDC59F4-69DC-4EF8-8200-C949DFBF224F}"/>
              </a:ext>
            </a:extLst>
          </p:cNvPr>
          <p:cNvSpPr txBox="1"/>
          <p:nvPr/>
        </p:nvSpPr>
        <p:spPr bwMode="auto">
          <a:xfrm>
            <a:off x="2742489" y="4114625"/>
            <a:ext cx="2831391" cy="461545"/>
          </a:xfrm>
          <a:prstGeom prst="rect">
            <a:avLst/>
          </a:prstGeom>
          <a:noFill/>
          <a:ln w="76200" cmpd="sng">
            <a:solidFill>
              <a:schemeClr val="accent1">
                <a:lumMod val="75000"/>
              </a:schemeClr>
            </a:solidFill>
            <a:miter lim="800000"/>
            <a:headEnd/>
            <a:tailEnd/>
          </a:ln>
        </p:spPr>
        <p:txBody>
          <a:bodyPr wrap="square" rtlCol="0">
            <a:spAutoFit/>
          </a:bodyPr>
          <a:lstStyle/>
          <a:p>
            <a:pPr algn="ctr" eaLnBrk="0" hangingPunct="0">
              <a:spcBef>
                <a:spcPct val="50000"/>
              </a:spcBef>
            </a:pPr>
            <a:r>
              <a:rPr lang="en-US" sz="2399" b="1" dirty="0">
                <a:solidFill>
                  <a:schemeClr val="tx2">
                    <a:lumMod val="75000"/>
                  </a:schemeClr>
                </a:solidFill>
                <a:latin typeface="+mj-lt"/>
              </a:rPr>
              <a:t>Unit of Measure</a:t>
            </a:r>
            <a:endParaRPr lang="en-US" sz="2399" b="1" dirty="0">
              <a:solidFill>
                <a:schemeClr val="tx1">
                  <a:lumMod val="65000"/>
                  <a:lumOff val="35000"/>
                </a:schemeClr>
              </a:solidFill>
              <a:latin typeface="+mj-lt"/>
            </a:endParaRPr>
          </a:p>
        </p:txBody>
      </p:sp>
    </p:spTree>
    <p:custDataLst>
      <p:tags r:id="rId1"/>
    </p:custDataLst>
    <p:extLst>
      <p:ext uri="{BB962C8B-B14F-4D97-AF65-F5344CB8AC3E}">
        <p14:creationId xmlns:p14="http://schemas.microsoft.com/office/powerpoint/2010/main" val="3082083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idx="1"/>
          </p:nvPr>
        </p:nvSpPr>
        <p:spPr>
          <a:xfrm>
            <a:off x="2292204" y="1281967"/>
            <a:ext cx="6178396" cy="3654104"/>
          </a:xfrm>
        </p:spPr>
        <p:txBody>
          <a:bodyPr>
            <a:normAutofit fontScale="92500" lnSpcReduction="10000"/>
          </a:bodyPr>
          <a:lstStyle/>
          <a:p>
            <a:pPr marL="82271" indent="0">
              <a:lnSpc>
                <a:spcPct val="100000"/>
              </a:lnSpc>
              <a:buNone/>
            </a:pPr>
            <a:r>
              <a:rPr lang="en-US" sz="3599" b="1" dirty="0"/>
              <a:t>Approved Criteria</a:t>
            </a:r>
            <a:endParaRPr lang="en-US" sz="3599" dirty="0"/>
          </a:p>
          <a:p>
            <a:pPr>
              <a:lnSpc>
                <a:spcPct val="100000"/>
              </a:lnSpc>
              <a:spcBef>
                <a:spcPts val="0"/>
              </a:spcBef>
            </a:pPr>
            <a:r>
              <a:rPr lang="en-US" dirty="0"/>
              <a:t>Equivalent to one 32 oz. container in total package sizes of 16 oz. or 32 oz.</a:t>
            </a:r>
          </a:p>
          <a:p>
            <a:pPr>
              <a:lnSpc>
                <a:spcPct val="100000"/>
              </a:lnSpc>
              <a:spcBef>
                <a:spcPts val="0"/>
              </a:spcBef>
            </a:pPr>
            <a:r>
              <a:rPr lang="en-US" dirty="0"/>
              <a:t>Regular or organic</a:t>
            </a:r>
          </a:p>
          <a:p>
            <a:pPr>
              <a:lnSpc>
                <a:spcPct val="100000"/>
              </a:lnSpc>
              <a:spcBef>
                <a:spcPts val="0"/>
              </a:spcBef>
            </a:pPr>
            <a:r>
              <a:rPr lang="en-US" dirty="0"/>
              <a:t>Pasteurized</a:t>
            </a:r>
          </a:p>
          <a:p>
            <a:pPr>
              <a:lnSpc>
                <a:spcPct val="100000"/>
              </a:lnSpc>
              <a:spcBef>
                <a:spcPts val="0"/>
              </a:spcBef>
            </a:pPr>
            <a:r>
              <a:rPr lang="en-US" dirty="0"/>
              <a:t>Flavored and unflavored</a:t>
            </a:r>
          </a:p>
          <a:p>
            <a:pPr>
              <a:lnSpc>
                <a:spcPct val="100000"/>
              </a:lnSpc>
              <a:spcBef>
                <a:spcPts val="0"/>
              </a:spcBef>
            </a:pPr>
            <a:r>
              <a:rPr lang="en-US" dirty="0"/>
              <a:t>&lt; 40 grams sugar per cup</a:t>
            </a:r>
          </a:p>
          <a:p>
            <a:pPr>
              <a:lnSpc>
                <a:spcPct val="100000"/>
              </a:lnSpc>
              <a:spcBef>
                <a:spcPts val="0"/>
              </a:spcBef>
            </a:pPr>
            <a:r>
              <a:rPr lang="en-US" dirty="0"/>
              <a:t>Fortified with Vitamin A and D</a:t>
            </a:r>
          </a:p>
          <a:p>
            <a:pPr>
              <a:lnSpc>
                <a:spcPct val="100000"/>
              </a:lnSpc>
              <a:spcBef>
                <a:spcPts val="0"/>
              </a:spcBef>
            </a:pPr>
            <a:r>
              <a:rPr lang="en-US" dirty="0"/>
              <a:t>Non-fat, Low-fat, Whole-fat yogurt</a:t>
            </a:r>
          </a:p>
          <a:p>
            <a:pPr marL="0" indent="0">
              <a:lnSpc>
                <a:spcPct val="100000"/>
              </a:lnSpc>
              <a:spcBef>
                <a:spcPts val="0"/>
              </a:spcBef>
              <a:buNone/>
            </a:pPr>
            <a:endParaRPr lang="en-US" sz="3199" dirty="0"/>
          </a:p>
        </p:txBody>
      </p:sp>
      <p:sp>
        <p:nvSpPr>
          <p:cNvPr id="4" name="TextBox 3">
            <a:extLst>
              <a:ext uri="{FF2B5EF4-FFF2-40B4-BE49-F238E27FC236}">
                <a16:creationId xmlns:a16="http://schemas.microsoft.com/office/drawing/2014/main" id="{01130124-7B90-44B8-B526-E86650019E33}"/>
              </a:ext>
            </a:extLst>
          </p:cNvPr>
          <p:cNvSpPr txBox="1"/>
          <p:nvPr/>
        </p:nvSpPr>
        <p:spPr bwMode="auto">
          <a:xfrm>
            <a:off x="3932311" y="5108030"/>
            <a:ext cx="2513945" cy="461545"/>
          </a:xfrm>
          <a:prstGeom prst="rect">
            <a:avLst/>
          </a:prstGeom>
          <a:noFill/>
          <a:ln w="76200" cmpd="sng">
            <a:solidFill>
              <a:schemeClr val="accent1">
                <a:lumMod val="75000"/>
              </a:schemeClr>
            </a:solidFill>
            <a:miter lim="800000"/>
            <a:headEnd/>
            <a:tailEnd/>
          </a:ln>
        </p:spPr>
        <p:txBody>
          <a:bodyPr wrap="square" rtlCol="0">
            <a:spAutoFit/>
          </a:bodyPr>
          <a:lstStyle/>
          <a:p>
            <a:pPr algn="ctr" eaLnBrk="0" hangingPunct="0">
              <a:spcBef>
                <a:spcPct val="50000"/>
              </a:spcBef>
            </a:pPr>
            <a:r>
              <a:rPr lang="en-US" sz="2399" b="1" dirty="0">
                <a:solidFill>
                  <a:schemeClr val="tx2">
                    <a:lumMod val="75000"/>
                  </a:schemeClr>
                </a:solidFill>
                <a:latin typeface="+mj-lt"/>
              </a:rPr>
              <a:t>Unit of Measure</a:t>
            </a:r>
            <a:endParaRPr lang="en-US" sz="2399" b="1" dirty="0">
              <a:solidFill>
                <a:schemeClr val="tx1">
                  <a:lumMod val="65000"/>
                  <a:lumOff val="35000"/>
                </a:schemeClr>
              </a:solidFill>
              <a:latin typeface="+mj-lt"/>
            </a:endParaRPr>
          </a:p>
        </p:txBody>
      </p:sp>
      <p:sp>
        <p:nvSpPr>
          <p:cNvPr id="2" name="Rectangle 1">
            <a:extLst>
              <a:ext uri="{FF2B5EF4-FFF2-40B4-BE49-F238E27FC236}">
                <a16:creationId xmlns:a16="http://schemas.microsoft.com/office/drawing/2014/main" id="{F711C7FD-8DD3-473E-AB8F-061B7A083CFC}"/>
              </a:ext>
            </a:extLst>
          </p:cNvPr>
          <p:cNvSpPr/>
          <p:nvPr/>
        </p:nvSpPr>
        <p:spPr>
          <a:xfrm>
            <a:off x="2894845" y="5576033"/>
            <a:ext cx="3809008" cy="400006"/>
          </a:xfrm>
          <a:prstGeom prst="rect">
            <a:avLst/>
          </a:prstGeom>
        </p:spPr>
        <p:txBody>
          <a:bodyPr wrap="square">
            <a:spAutoFit/>
          </a:bodyPr>
          <a:lstStyle/>
          <a:p>
            <a:r>
              <a:rPr lang="en-US" sz="1999" b="1" dirty="0">
                <a:solidFill>
                  <a:schemeClr val="tx1">
                    <a:lumMod val="65000"/>
                    <a:lumOff val="35000"/>
                  </a:schemeClr>
                </a:solidFill>
                <a:latin typeface="+mj-lt"/>
              </a:rPr>
              <a:t>CTR = One Quart/Total 32 Ounces</a:t>
            </a:r>
          </a:p>
        </p:txBody>
      </p:sp>
      <p:pic>
        <p:nvPicPr>
          <p:cNvPr id="16" name="Picture 15">
            <a:extLst>
              <a:ext uri="{FF2B5EF4-FFF2-40B4-BE49-F238E27FC236}">
                <a16:creationId xmlns:a16="http://schemas.microsoft.com/office/drawing/2014/main" id="{6BBEEEBD-3D80-40C0-8EA0-A059D27D27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5670" y="4936056"/>
            <a:ext cx="737432" cy="618285"/>
          </a:xfrm>
          <a:prstGeom prst="rect">
            <a:avLst/>
          </a:prstGeom>
        </p:spPr>
      </p:pic>
      <p:pic>
        <p:nvPicPr>
          <p:cNvPr id="5" name="Picture 4">
            <a:extLst>
              <a:ext uri="{FF2B5EF4-FFF2-40B4-BE49-F238E27FC236}">
                <a16:creationId xmlns:a16="http://schemas.microsoft.com/office/drawing/2014/main" id="{04F96B6D-C762-4E7D-B485-5B40574B43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78396" y="5110710"/>
            <a:ext cx="1296328" cy="1240111"/>
          </a:xfrm>
          <a:prstGeom prst="rect">
            <a:avLst/>
          </a:prstGeom>
        </p:spPr>
      </p:pic>
      <p:pic>
        <p:nvPicPr>
          <p:cNvPr id="11" name="Picture 10">
            <a:extLst>
              <a:ext uri="{FF2B5EF4-FFF2-40B4-BE49-F238E27FC236}">
                <a16:creationId xmlns:a16="http://schemas.microsoft.com/office/drawing/2014/main" id="{08DF8FFB-F805-4789-AA97-B6A45402C74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rot="10800000">
            <a:off x="8884280" y="282931"/>
            <a:ext cx="2092479" cy="4446521"/>
          </a:xfrm>
          <a:prstGeom prst="rect">
            <a:avLst/>
          </a:prstGeom>
          <a:ln>
            <a:noFill/>
          </a:ln>
          <a:effectLst/>
        </p:spPr>
      </p:pic>
      <p:sp>
        <p:nvSpPr>
          <p:cNvPr id="10" name="Rectangle 4">
            <a:extLst>
              <a:ext uri="{FF2B5EF4-FFF2-40B4-BE49-F238E27FC236}">
                <a16:creationId xmlns:a16="http://schemas.microsoft.com/office/drawing/2014/main" id="{9ADD20B5-6120-467D-B626-8D5435CE6192}"/>
              </a:ext>
            </a:extLst>
          </p:cNvPr>
          <p:cNvSpPr txBox="1">
            <a:spLocks noChangeArrowheads="1"/>
          </p:cNvSpPr>
          <p:nvPr/>
        </p:nvSpPr>
        <p:spPr>
          <a:xfrm>
            <a:off x="2258305" y="893"/>
            <a:ext cx="5664434" cy="1356007"/>
          </a:xfrm>
          <a:prstGeom prst="rect">
            <a:avLst/>
          </a:prstGeom>
        </p:spPr>
        <p:txBody>
          <a:bodyPr vert="horz" lIns="91416" tIns="45708" rIns="91416" bIns="45708" rtlCol="0" anchor="ctr">
            <a:norm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5998" b="1" dirty="0">
                <a:solidFill>
                  <a:schemeClr val="tx1"/>
                </a:solidFill>
              </a:rPr>
              <a:t>Yogurt</a:t>
            </a:r>
          </a:p>
        </p:txBody>
      </p:sp>
      <p:pic>
        <p:nvPicPr>
          <p:cNvPr id="12" name="Picture 11">
            <a:extLst>
              <a:ext uri="{FF2B5EF4-FFF2-40B4-BE49-F238E27FC236}">
                <a16:creationId xmlns:a16="http://schemas.microsoft.com/office/drawing/2014/main" id="{8857DF65-A585-47EA-A9B0-DF7F0D441AF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flipH="1">
            <a:off x="1949326" y="1285330"/>
            <a:ext cx="304721" cy="313232"/>
          </a:xfrm>
          <a:prstGeom prst="rect">
            <a:avLst/>
          </a:prstGeom>
        </p:spPr>
      </p:pic>
      <p:pic>
        <p:nvPicPr>
          <p:cNvPr id="7" name="Picture 6" descr="A picture containing text, container, bin&#10;&#10;Description automatically generated">
            <a:extLst>
              <a:ext uri="{FF2B5EF4-FFF2-40B4-BE49-F238E27FC236}">
                <a16:creationId xmlns:a16="http://schemas.microsoft.com/office/drawing/2014/main" id="{04C2107C-78D1-46BB-84DB-18353315E1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53061" y="4928239"/>
            <a:ext cx="3527155" cy="1757859"/>
          </a:xfrm>
          <a:prstGeom prst="rect">
            <a:avLst/>
          </a:prstGeom>
        </p:spPr>
      </p:pic>
    </p:spTree>
    <p:custDataLst>
      <p:tags r:id="rId1"/>
    </p:custDataLst>
    <p:extLst>
      <p:ext uri="{BB962C8B-B14F-4D97-AF65-F5344CB8AC3E}">
        <p14:creationId xmlns:p14="http://schemas.microsoft.com/office/powerpoint/2010/main" val="1340743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2"/>
          <p:cNvSpPr>
            <a:spLocks noGrp="1" noChangeArrowheads="1"/>
          </p:cNvSpPr>
          <p:nvPr>
            <p:ph type="title"/>
            <p:custDataLst>
              <p:tags r:id="rId2"/>
            </p:custDataLst>
          </p:nvPr>
        </p:nvSpPr>
        <p:spPr>
          <a:xfrm>
            <a:off x="1075486" y="1188637"/>
            <a:ext cx="2987456" cy="4480726"/>
          </a:xfrm>
        </p:spPr>
        <p:txBody>
          <a:bodyPr>
            <a:normAutofit/>
          </a:bodyPr>
          <a:lstStyle/>
          <a:p>
            <a:pPr algn="r"/>
            <a:r>
              <a:rPr lang="en-US" sz="3600" b="1">
                <a:ea typeface="Tahoma" pitchFamily="34" charset="0"/>
                <a:cs typeface="Tahoma" pitchFamily="34" charset="0"/>
              </a:rPr>
              <a:t>Vendor Applicant’s Responsibility</a:t>
            </a:r>
          </a:p>
        </p:txBody>
      </p:sp>
      <p:cxnSp>
        <p:nvCxnSpPr>
          <p:cNvPr id="78" name="Straight Connector 77">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083"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0243" name="Rectangle 3"/>
          <p:cNvSpPr>
            <a:spLocks noGrp="1" noChangeArrowheads="1"/>
          </p:cNvSpPr>
          <p:nvPr>
            <p:ph idx="1"/>
            <p:custDataLst>
              <p:tags r:id="rId3"/>
            </p:custDataLst>
          </p:nvPr>
        </p:nvSpPr>
        <p:spPr>
          <a:xfrm>
            <a:off x="5243225" y="900727"/>
            <a:ext cx="6098313" cy="5469156"/>
          </a:xfrm>
        </p:spPr>
        <p:txBody>
          <a:bodyPr anchor="ctr">
            <a:normAutofit lnSpcReduction="10000"/>
          </a:bodyPr>
          <a:lstStyle/>
          <a:p>
            <a:pPr eaLnBrk="1" hangingPunct="1"/>
            <a:r>
              <a:rPr lang="en-US" sz="2800" dirty="0">
                <a:ea typeface="Tahoma" pitchFamily="34" charset="0"/>
                <a:cs typeface="Tahoma" pitchFamily="34" charset="0"/>
              </a:rPr>
              <a:t>Attend training by Local WIC Agency</a:t>
            </a:r>
          </a:p>
          <a:p>
            <a:pPr eaLnBrk="1" hangingPunct="1"/>
            <a:r>
              <a:rPr lang="en-US" sz="2800" dirty="0">
                <a:ea typeface="Tahoma" pitchFamily="34" charset="0"/>
                <a:cs typeface="Tahoma" pitchFamily="34" charset="0"/>
              </a:rPr>
              <a:t>Meet all selection criteria</a:t>
            </a:r>
          </a:p>
          <a:p>
            <a:r>
              <a:rPr lang="en-US" sz="2800" dirty="0">
                <a:ea typeface="Tahoma" pitchFamily="34" charset="0"/>
                <a:cs typeface="Tahoma" pitchFamily="34" charset="0"/>
              </a:rPr>
              <a:t>Contact Solutran for preparation in accepting </a:t>
            </a:r>
            <a:r>
              <a:rPr lang="en-US" sz="2800" dirty="0" err="1">
                <a:ea typeface="Tahoma" pitchFamily="34" charset="0"/>
                <a:cs typeface="Tahoma" pitchFamily="34" charset="0"/>
              </a:rPr>
              <a:t>eWIC</a:t>
            </a:r>
            <a:endParaRPr lang="en-US" sz="2800" dirty="0">
              <a:ea typeface="Tahoma" pitchFamily="34" charset="0"/>
              <a:cs typeface="Tahoma" pitchFamily="34" charset="0"/>
            </a:endParaRPr>
          </a:p>
          <a:p>
            <a:pPr lvl="1"/>
            <a:r>
              <a:rPr lang="en-US" sz="2800" dirty="0">
                <a:ea typeface="Tahoma" pitchFamily="34" charset="0"/>
                <a:cs typeface="Tahoma" pitchFamily="34" charset="0"/>
              </a:rPr>
              <a:t>Retailer Helpdesk: 1-866-730-7746 (available 24/7)</a:t>
            </a:r>
          </a:p>
          <a:p>
            <a:pPr lvl="1"/>
            <a:r>
              <a:rPr lang="en-US" sz="2800" dirty="0">
                <a:ea typeface="Tahoma" pitchFamily="34" charset="0"/>
                <a:cs typeface="Tahoma" pitchFamily="34" charset="0"/>
              </a:rPr>
              <a:t>Email: </a:t>
            </a:r>
            <a:r>
              <a:rPr lang="en-US" sz="2800" dirty="0">
                <a:ea typeface="Tahoma" pitchFamily="34" charset="0"/>
                <a:cs typeface="Tahoma" pitchFamily="34" charset="0"/>
                <a:hlinkClick r:id="rId6"/>
              </a:rPr>
              <a:t>ebtservices@Solutran.com</a:t>
            </a:r>
            <a:endParaRPr lang="en-US" sz="2800" dirty="0">
              <a:ea typeface="Tahoma" pitchFamily="34" charset="0"/>
              <a:cs typeface="Tahoma" pitchFamily="34" charset="0"/>
            </a:endParaRPr>
          </a:p>
          <a:p>
            <a:pPr eaLnBrk="1" hangingPunct="1"/>
            <a:r>
              <a:rPr lang="en-US" sz="2800" dirty="0">
                <a:ea typeface="Tahoma" pitchFamily="34" charset="0"/>
                <a:cs typeface="Tahoma" pitchFamily="34" charset="0"/>
              </a:rPr>
              <a:t>Complete required forms accurately and completely using DocuSign</a:t>
            </a:r>
          </a:p>
          <a:p>
            <a:pPr eaLnBrk="1" hangingPunct="1"/>
            <a:r>
              <a:rPr lang="en-US" sz="2800" dirty="0">
                <a:ea typeface="Tahoma" pitchFamily="34" charset="0"/>
                <a:cs typeface="Tahoma" pitchFamily="34" charset="0"/>
              </a:rPr>
              <a:t>Understand and follow all Federal and State regulations and rules</a:t>
            </a:r>
          </a:p>
          <a:p>
            <a:pPr eaLnBrk="1" hangingPunct="1"/>
            <a:r>
              <a:rPr lang="en-US" sz="2800" dirty="0">
                <a:ea typeface="Tahoma" pitchFamily="34" charset="0"/>
                <a:cs typeface="Tahoma" pitchFamily="34" charset="0"/>
              </a:rPr>
              <a:t>Train </a:t>
            </a:r>
            <a:r>
              <a:rPr lang="en-US" sz="2800" b="1" u="sng" dirty="0">
                <a:ea typeface="Tahoma" pitchFamily="34" charset="0"/>
                <a:cs typeface="Tahoma" pitchFamily="34" charset="0"/>
              </a:rPr>
              <a:t>all</a:t>
            </a:r>
            <a:r>
              <a:rPr lang="en-US" sz="2800" dirty="0">
                <a:ea typeface="Tahoma" pitchFamily="34" charset="0"/>
                <a:cs typeface="Tahoma" pitchFamily="34" charset="0"/>
              </a:rPr>
              <a:t> staff handling </a:t>
            </a:r>
            <a:r>
              <a:rPr lang="en-US" sz="2800" dirty="0" err="1">
                <a:ea typeface="Tahoma" pitchFamily="34" charset="0"/>
                <a:cs typeface="Tahoma" pitchFamily="34" charset="0"/>
              </a:rPr>
              <a:t>eWIC</a:t>
            </a:r>
            <a:r>
              <a:rPr lang="en-US" sz="2800" dirty="0">
                <a:ea typeface="Tahoma" pitchFamily="34" charset="0"/>
                <a:cs typeface="Tahoma" pitchFamily="34" charset="0"/>
              </a:rPr>
              <a:t> transactions</a:t>
            </a:r>
          </a:p>
          <a:p>
            <a:pPr eaLnBrk="1" hangingPunct="1"/>
            <a:endParaRPr lang="en-US" sz="1500"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3654158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5D894D-3437-494B-AAD0-4F4FD3C5A4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8620" y="55115"/>
            <a:ext cx="1114823" cy="1745484"/>
          </a:xfrm>
          <a:prstGeom prst="rect">
            <a:avLst/>
          </a:prstGeom>
        </p:spPr>
      </p:pic>
      <p:sp>
        <p:nvSpPr>
          <p:cNvPr id="15363" name="Rectangle 5"/>
          <p:cNvSpPr>
            <a:spLocks noGrp="1" noChangeArrowheads="1"/>
          </p:cNvSpPr>
          <p:nvPr>
            <p:ph idx="1"/>
          </p:nvPr>
        </p:nvSpPr>
        <p:spPr>
          <a:xfrm>
            <a:off x="1989196" y="927854"/>
            <a:ext cx="6260676" cy="5999995"/>
          </a:xfrm>
        </p:spPr>
        <p:txBody>
          <a:bodyPr>
            <a:normAutofit fontScale="92500"/>
          </a:bodyPr>
          <a:lstStyle/>
          <a:p>
            <a:pPr marL="34280" indent="0">
              <a:lnSpc>
                <a:spcPct val="150000"/>
              </a:lnSpc>
              <a:spcBef>
                <a:spcPts val="0"/>
              </a:spcBef>
              <a:buNone/>
            </a:pPr>
            <a:r>
              <a:rPr lang="en-US" sz="4199" b="1" dirty="0"/>
              <a:t>Approved Criteria</a:t>
            </a:r>
          </a:p>
          <a:p>
            <a:pPr>
              <a:lnSpc>
                <a:spcPct val="120000"/>
              </a:lnSpc>
              <a:spcBef>
                <a:spcPts val="0"/>
              </a:spcBef>
            </a:pPr>
            <a:r>
              <a:rPr lang="en-US" dirty="0"/>
              <a:t>Frozen or Shelf-stable Concentrate:</a:t>
            </a:r>
          </a:p>
          <a:p>
            <a:pPr lvl="1">
              <a:lnSpc>
                <a:spcPct val="120000"/>
              </a:lnSpc>
              <a:spcBef>
                <a:spcPts val="0"/>
              </a:spcBef>
            </a:pPr>
            <a:r>
              <a:rPr lang="en-US" dirty="0"/>
              <a:t>11.5 to 12 ounce containers</a:t>
            </a:r>
          </a:p>
          <a:p>
            <a:pPr>
              <a:lnSpc>
                <a:spcPct val="120000"/>
              </a:lnSpc>
              <a:spcBef>
                <a:spcPts val="0"/>
              </a:spcBef>
            </a:pPr>
            <a:r>
              <a:rPr lang="en-US" dirty="0"/>
              <a:t>Single Strength</a:t>
            </a:r>
          </a:p>
          <a:p>
            <a:pPr lvl="1">
              <a:lnSpc>
                <a:spcPct val="120000"/>
              </a:lnSpc>
              <a:spcBef>
                <a:spcPts val="0"/>
              </a:spcBef>
            </a:pPr>
            <a:r>
              <a:rPr lang="en-US" dirty="0"/>
              <a:t>48 and 64 ounce containers</a:t>
            </a:r>
          </a:p>
          <a:p>
            <a:pPr>
              <a:lnSpc>
                <a:spcPct val="120000"/>
              </a:lnSpc>
              <a:spcBef>
                <a:spcPts val="0"/>
              </a:spcBef>
            </a:pPr>
            <a:r>
              <a:rPr lang="en-US" dirty="0"/>
              <a:t>100% fruit or vegetable juice or blends</a:t>
            </a:r>
          </a:p>
          <a:p>
            <a:pPr lvl="1">
              <a:lnSpc>
                <a:spcPct val="120000"/>
              </a:lnSpc>
              <a:spcBef>
                <a:spcPts val="0"/>
              </a:spcBef>
            </a:pPr>
            <a:r>
              <a:rPr lang="en-US" dirty="0"/>
              <a:t>Unsweetened and Pasteurized </a:t>
            </a:r>
          </a:p>
          <a:p>
            <a:pPr>
              <a:lnSpc>
                <a:spcPct val="120000"/>
              </a:lnSpc>
              <a:spcBef>
                <a:spcPts val="0"/>
              </a:spcBef>
            </a:pPr>
            <a:r>
              <a:rPr lang="en-US" sz="2599" dirty="0"/>
              <a:t>Fortified with Calcium, Vitamin D or Vitamin C</a:t>
            </a:r>
          </a:p>
          <a:p>
            <a:pPr>
              <a:lnSpc>
                <a:spcPct val="120000"/>
              </a:lnSpc>
              <a:spcBef>
                <a:spcPts val="0"/>
              </a:spcBef>
            </a:pPr>
            <a:r>
              <a:rPr lang="en-US" sz="2599" dirty="0"/>
              <a:t>Contains &gt;30mg of Vitamin C  per 100 ml</a:t>
            </a:r>
          </a:p>
          <a:p>
            <a:pPr>
              <a:lnSpc>
                <a:spcPct val="120000"/>
              </a:lnSpc>
              <a:spcBef>
                <a:spcPts val="0"/>
              </a:spcBef>
            </a:pPr>
            <a:r>
              <a:rPr lang="en-US" sz="2599" dirty="0"/>
              <a:t>Plastic, glass, cans or refrigerated paper cartons</a:t>
            </a:r>
          </a:p>
          <a:p>
            <a:pPr>
              <a:lnSpc>
                <a:spcPct val="120000"/>
              </a:lnSpc>
              <a:spcBef>
                <a:spcPts val="0"/>
              </a:spcBef>
            </a:pPr>
            <a:r>
              <a:rPr lang="en-US" sz="2599" dirty="0"/>
              <a:t>Organic varieties</a:t>
            </a:r>
            <a:endParaRPr lang="en-US" b="1" dirty="0">
              <a:solidFill>
                <a:srgbClr val="0055A4"/>
              </a:solidFill>
            </a:endParaRPr>
          </a:p>
        </p:txBody>
      </p:sp>
      <p:pic>
        <p:nvPicPr>
          <p:cNvPr id="9" name="Picture 8">
            <a:extLst>
              <a:ext uri="{FF2B5EF4-FFF2-40B4-BE49-F238E27FC236}">
                <a16:creationId xmlns:a16="http://schemas.microsoft.com/office/drawing/2014/main" id="{6D7179C2-A6C3-4563-BD4D-4D07439D689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rot="10800000">
            <a:off x="8151280" y="1769453"/>
            <a:ext cx="2382748" cy="4316796"/>
          </a:xfrm>
          <a:prstGeom prst="rect">
            <a:avLst/>
          </a:prstGeom>
          <a:ln>
            <a:noFill/>
          </a:ln>
          <a:effectLst/>
        </p:spPr>
      </p:pic>
      <p:sp>
        <p:nvSpPr>
          <p:cNvPr id="7" name="Rectangle 4">
            <a:extLst>
              <a:ext uri="{FF2B5EF4-FFF2-40B4-BE49-F238E27FC236}">
                <a16:creationId xmlns:a16="http://schemas.microsoft.com/office/drawing/2014/main" id="{1E040DC6-D018-4158-8B9E-6638935DB5D8}"/>
              </a:ext>
            </a:extLst>
          </p:cNvPr>
          <p:cNvSpPr txBox="1">
            <a:spLocks noChangeArrowheads="1"/>
          </p:cNvSpPr>
          <p:nvPr/>
        </p:nvSpPr>
        <p:spPr>
          <a:xfrm>
            <a:off x="2258305" y="893"/>
            <a:ext cx="5664434" cy="1356007"/>
          </a:xfrm>
          <a:prstGeom prst="rect">
            <a:avLst/>
          </a:prstGeom>
        </p:spPr>
        <p:txBody>
          <a:bodyPr vert="horz" lIns="91416" tIns="45708" rIns="91416" bIns="45708" rtlCol="0" anchor="ctr">
            <a:norm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5998" b="1" dirty="0">
                <a:solidFill>
                  <a:schemeClr val="tx1"/>
                </a:solidFill>
              </a:rPr>
              <a:t>Juice</a:t>
            </a:r>
          </a:p>
        </p:txBody>
      </p:sp>
      <p:pic>
        <p:nvPicPr>
          <p:cNvPr id="8" name="Picture 7">
            <a:extLst>
              <a:ext uri="{FF2B5EF4-FFF2-40B4-BE49-F238E27FC236}">
                <a16:creationId xmlns:a16="http://schemas.microsoft.com/office/drawing/2014/main" id="{168449A0-CE49-4B1B-84F7-7FEB881E14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flipH="1">
            <a:off x="1680219" y="1265238"/>
            <a:ext cx="304721" cy="313232"/>
          </a:xfrm>
          <a:prstGeom prst="rect">
            <a:avLst/>
          </a:prstGeom>
        </p:spPr>
      </p:pic>
    </p:spTree>
    <p:custDataLst>
      <p:tags r:id="rId1"/>
    </p:custDataLst>
    <p:extLst>
      <p:ext uri="{BB962C8B-B14F-4D97-AF65-F5344CB8AC3E}">
        <p14:creationId xmlns:p14="http://schemas.microsoft.com/office/powerpoint/2010/main" val="830674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5"/>
          <p:cNvSpPr>
            <a:spLocks noGrp="1" noChangeArrowheads="1"/>
          </p:cNvSpPr>
          <p:nvPr>
            <p:ph idx="1"/>
          </p:nvPr>
        </p:nvSpPr>
        <p:spPr>
          <a:xfrm>
            <a:off x="2010565" y="1118949"/>
            <a:ext cx="7919960" cy="1375091"/>
          </a:xfrm>
        </p:spPr>
        <p:txBody>
          <a:bodyPr>
            <a:normAutofit fontScale="25000" lnSpcReduction="20000"/>
          </a:bodyPr>
          <a:lstStyle/>
          <a:p>
            <a:pPr marL="34280" indent="0">
              <a:lnSpc>
                <a:spcPct val="120000"/>
              </a:lnSpc>
              <a:spcBef>
                <a:spcPts val="0"/>
              </a:spcBef>
              <a:buNone/>
            </a:pPr>
            <a:r>
              <a:rPr lang="en-US" sz="12796" b="1" dirty="0"/>
              <a:t>Food Packages</a:t>
            </a:r>
          </a:p>
          <a:p>
            <a:pPr>
              <a:lnSpc>
                <a:spcPct val="120000"/>
              </a:lnSpc>
              <a:spcBef>
                <a:spcPts val="0"/>
              </a:spcBef>
            </a:pPr>
            <a:r>
              <a:rPr lang="en-US" sz="10397" dirty="0"/>
              <a:t>Pregnant, Postpartum, and </a:t>
            </a:r>
          </a:p>
          <a:p>
            <a:pPr>
              <a:lnSpc>
                <a:spcPct val="120000"/>
              </a:lnSpc>
              <a:spcBef>
                <a:spcPts val="0"/>
              </a:spcBef>
            </a:pPr>
            <a:r>
              <a:rPr lang="en-US" sz="10397" dirty="0"/>
              <a:t>Breastfeeding Woman</a:t>
            </a:r>
          </a:p>
          <a:p>
            <a:pPr marL="402215" lvl="1" indent="0">
              <a:buNone/>
            </a:pPr>
            <a:endParaRPr lang="en-US" dirty="0"/>
          </a:p>
          <a:p>
            <a:pPr marL="82271" indent="0">
              <a:buNone/>
            </a:pPr>
            <a:endParaRPr lang="en-US" b="1" dirty="0">
              <a:solidFill>
                <a:srgbClr val="0055A4"/>
              </a:solidFill>
            </a:endParaRPr>
          </a:p>
        </p:txBody>
      </p:sp>
      <p:sp>
        <p:nvSpPr>
          <p:cNvPr id="4" name="TextBox 3">
            <a:extLst>
              <a:ext uri="{FF2B5EF4-FFF2-40B4-BE49-F238E27FC236}">
                <a16:creationId xmlns:a16="http://schemas.microsoft.com/office/drawing/2014/main" id="{CFA70E9C-D197-4F00-BB0C-2B4DDC5AD1AD}"/>
              </a:ext>
            </a:extLst>
          </p:cNvPr>
          <p:cNvSpPr txBox="1"/>
          <p:nvPr/>
        </p:nvSpPr>
        <p:spPr bwMode="auto">
          <a:xfrm>
            <a:off x="2640606" y="2699363"/>
            <a:ext cx="2565367" cy="461545"/>
          </a:xfrm>
          <a:prstGeom prst="rect">
            <a:avLst/>
          </a:prstGeom>
          <a:noFill/>
          <a:ln w="76200" cmpd="sng">
            <a:solidFill>
              <a:schemeClr val="accent1">
                <a:lumMod val="75000"/>
              </a:schemeClr>
            </a:solidFill>
            <a:miter lim="800000"/>
            <a:headEnd/>
            <a:tailEnd/>
          </a:ln>
        </p:spPr>
        <p:txBody>
          <a:bodyPr wrap="square" rtlCol="0">
            <a:spAutoFit/>
          </a:bodyPr>
          <a:lstStyle/>
          <a:p>
            <a:pPr algn="ctr" eaLnBrk="0" hangingPunct="0">
              <a:spcBef>
                <a:spcPct val="50000"/>
              </a:spcBef>
            </a:pPr>
            <a:r>
              <a:rPr lang="en-US" sz="2399" b="1" dirty="0">
                <a:solidFill>
                  <a:schemeClr val="tx2">
                    <a:lumMod val="75000"/>
                  </a:schemeClr>
                </a:solidFill>
                <a:latin typeface="+mj-lt"/>
              </a:rPr>
              <a:t>Unit of Measure</a:t>
            </a:r>
            <a:endParaRPr lang="en-US" sz="2399" b="1" dirty="0">
              <a:solidFill>
                <a:schemeClr val="tx1">
                  <a:lumMod val="65000"/>
                  <a:lumOff val="35000"/>
                </a:schemeClr>
              </a:solidFill>
              <a:latin typeface="+mj-lt"/>
            </a:endParaRPr>
          </a:p>
        </p:txBody>
      </p:sp>
      <p:sp>
        <p:nvSpPr>
          <p:cNvPr id="2" name="Rectangle 1">
            <a:extLst>
              <a:ext uri="{FF2B5EF4-FFF2-40B4-BE49-F238E27FC236}">
                <a16:creationId xmlns:a16="http://schemas.microsoft.com/office/drawing/2014/main" id="{1156E07F-2997-4B29-ACC6-9A89C083F20D}"/>
              </a:ext>
            </a:extLst>
          </p:cNvPr>
          <p:cNvSpPr/>
          <p:nvPr/>
        </p:nvSpPr>
        <p:spPr>
          <a:xfrm>
            <a:off x="2206105" y="4590541"/>
            <a:ext cx="5408791" cy="492315"/>
          </a:xfrm>
          <a:prstGeom prst="rect">
            <a:avLst/>
          </a:prstGeom>
        </p:spPr>
        <p:txBody>
          <a:bodyPr wrap="square">
            <a:spAutoFit/>
          </a:bodyPr>
          <a:lstStyle/>
          <a:p>
            <a:pPr marL="182825" indent="-182825">
              <a:buFont typeface="Arial" panose="020B0604020202020204" pitchFamily="34" charset="0"/>
              <a:buChar char="•"/>
            </a:pPr>
            <a:r>
              <a:rPr lang="en-US" sz="2599" dirty="0">
                <a:latin typeface="Century Gothic" panose="020B0502020202020204" pitchFamily="34" charset="0"/>
              </a:rPr>
              <a:t>Child</a:t>
            </a:r>
          </a:p>
        </p:txBody>
      </p:sp>
      <p:sp>
        <p:nvSpPr>
          <p:cNvPr id="3" name="Rectangle 2">
            <a:extLst>
              <a:ext uri="{FF2B5EF4-FFF2-40B4-BE49-F238E27FC236}">
                <a16:creationId xmlns:a16="http://schemas.microsoft.com/office/drawing/2014/main" id="{4E9B5533-A444-40EA-8472-53EDD6EFE93D}"/>
              </a:ext>
            </a:extLst>
          </p:cNvPr>
          <p:cNvSpPr/>
          <p:nvPr/>
        </p:nvSpPr>
        <p:spPr>
          <a:xfrm>
            <a:off x="2505164" y="3251554"/>
            <a:ext cx="5026195" cy="1200016"/>
          </a:xfrm>
          <a:prstGeom prst="rect">
            <a:avLst/>
          </a:prstGeom>
        </p:spPr>
        <p:txBody>
          <a:bodyPr wrap="square">
            <a:spAutoFit/>
          </a:bodyPr>
          <a:lstStyle/>
          <a:p>
            <a:pPr marL="34280" lvl="1"/>
            <a:r>
              <a:rPr lang="en-US" sz="2399" b="1" dirty="0">
                <a:solidFill>
                  <a:schemeClr val="tx1">
                    <a:lumMod val="65000"/>
                    <a:lumOff val="35000"/>
                  </a:schemeClr>
                </a:solidFill>
                <a:latin typeface="+mj-lt"/>
              </a:rPr>
              <a:t>1 CTR Juice (48 oz Fluid) = </a:t>
            </a:r>
          </a:p>
          <a:p>
            <a:pPr marL="34280" lvl="1"/>
            <a:r>
              <a:rPr lang="en-US" sz="2399" b="1" dirty="0">
                <a:solidFill>
                  <a:schemeClr val="tx1">
                    <a:lumMod val="65000"/>
                    <a:lumOff val="35000"/>
                  </a:schemeClr>
                </a:solidFill>
                <a:latin typeface="+mj-lt"/>
              </a:rPr>
              <a:t>1 - 48 oz Single Strength or </a:t>
            </a:r>
          </a:p>
          <a:p>
            <a:pPr marL="34280" lvl="1"/>
            <a:r>
              <a:rPr lang="en-US" sz="2399" b="1" dirty="0">
                <a:solidFill>
                  <a:schemeClr val="tx1">
                    <a:lumMod val="65000"/>
                    <a:lumOff val="35000"/>
                  </a:schemeClr>
                </a:solidFill>
                <a:latin typeface="+mj-lt"/>
              </a:rPr>
              <a:t>1 - 11.5-12 oz Concentrate</a:t>
            </a:r>
          </a:p>
        </p:txBody>
      </p:sp>
      <p:sp>
        <p:nvSpPr>
          <p:cNvPr id="5" name="Rectangle 4">
            <a:extLst>
              <a:ext uri="{FF2B5EF4-FFF2-40B4-BE49-F238E27FC236}">
                <a16:creationId xmlns:a16="http://schemas.microsoft.com/office/drawing/2014/main" id="{75749F8E-8112-48AC-856E-31D47015D20F}"/>
              </a:ext>
            </a:extLst>
          </p:cNvPr>
          <p:cNvSpPr/>
          <p:nvPr/>
        </p:nvSpPr>
        <p:spPr>
          <a:xfrm>
            <a:off x="2505164" y="5705303"/>
            <a:ext cx="4422260" cy="830781"/>
          </a:xfrm>
          <a:prstGeom prst="rect">
            <a:avLst/>
          </a:prstGeom>
        </p:spPr>
        <p:txBody>
          <a:bodyPr wrap="square">
            <a:spAutoFit/>
          </a:bodyPr>
          <a:lstStyle/>
          <a:p>
            <a:pPr marL="34280" lvl="1"/>
            <a:r>
              <a:rPr lang="en-US" sz="2399" b="1" dirty="0">
                <a:solidFill>
                  <a:schemeClr val="tx1">
                    <a:lumMod val="65000"/>
                    <a:lumOff val="35000"/>
                  </a:schemeClr>
                </a:solidFill>
                <a:latin typeface="+mj-lt"/>
              </a:rPr>
              <a:t>1 CTR Juice 64oz Fluid = </a:t>
            </a:r>
          </a:p>
          <a:p>
            <a:pPr marL="34280" lvl="1"/>
            <a:r>
              <a:rPr lang="en-US" sz="2399" b="1" dirty="0">
                <a:solidFill>
                  <a:schemeClr val="tx1">
                    <a:lumMod val="65000"/>
                    <a:lumOff val="35000"/>
                  </a:schemeClr>
                </a:solidFill>
                <a:latin typeface="+mj-lt"/>
              </a:rPr>
              <a:t>1 -64 oz Single Strength </a:t>
            </a:r>
          </a:p>
        </p:txBody>
      </p:sp>
      <p:pic>
        <p:nvPicPr>
          <p:cNvPr id="18" name="Picture 17">
            <a:extLst>
              <a:ext uri="{FF2B5EF4-FFF2-40B4-BE49-F238E27FC236}">
                <a16:creationId xmlns:a16="http://schemas.microsoft.com/office/drawing/2014/main" id="{AEAD7898-5B2D-4033-9254-0EA3C93515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4664" y="2647860"/>
            <a:ext cx="582882" cy="521407"/>
          </a:xfrm>
          <a:prstGeom prst="rect">
            <a:avLst/>
          </a:prstGeom>
        </p:spPr>
      </p:pic>
      <p:pic>
        <p:nvPicPr>
          <p:cNvPr id="13" name="Picture 12">
            <a:extLst>
              <a:ext uri="{FF2B5EF4-FFF2-40B4-BE49-F238E27FC236}">
                <a16:creationId xmlns:a16="http://schemas.microsoft.com/office/drawing/2014/main" id="{39589AA4-BBFA-4461-B0F3-585837F8EE3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674417" y="1379755"/>
            <a:ext cx="2842999" cy="4791732"/>
          </a:xfrm>
          <a:prstGeom prst="rect">
            <a:avLst/>
          </a:prstGeom>
          <a:ln>
            <a:noFill/>
          </a:ln>
          <a:effectLst/>
        </p:spPr>
      </p:pic>
      <p:sp>
        <p:nvSpPr>
          <p:cNvPr id="12" name="Rectangle 4">
            <a:extLst>
              <a:ext uri="{FF2B5EF4-FFF2-40B4-BE49-F238E27FC236}">
                <a16:creationId xmlns:a16="http://schemas.microsoft.com/office/drawing/2014/main" id="{54405A38-4517-462F-B367-440D29975A67}"/>
              </a:ext>
            </a:extLst>
          </p:cNvPr>
          <p:cNvSpPr txBox="1">
            <a:spLocks noChangeArrowheads="1"/>
          </p:cNvSpPr>
          <p:nvPr/>
        </p:nvSpPr>
        <p:spPr>
          <a:xfrm>
            <a:off x="2243069" y="23747"/>
            <a:ext cx="5664434" cy="1356007"/>
          </a:xfrm>
          <a:prstGeom prst="rect">
            <a:avLst/>
          </a:prstGeom>
        </p:spPr>
        <p:txBody>
          <a:bodyPr vert="horz" lIns="91416" tIns="45708" rIns="91416" bIns="45708" rtlCol="0" anchor="ctr">
            <a:norm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5998" b="1" dirty="0">
                <a:solidFill>
                  <a:schemeClr val="tx1"/>
                </a:solidFill>
              </a:rPr>
              <a:t>Juice</a:t>
            </a:r>
          </a:p>
        </p:txBody>
      </p:sp>
      <p:pic>
        <p:nvPicPr>
          <p:cNvPr id="14" name="Picture 13">
            <a:extLst>
              <a:ext uri="{FF2B5EF4-FFF2-40B4-BE49-F238E27FC236}">
                <a16:creationId xmlns:a16="http://schemas.microsoft.com/office/drawing/2014/main" id="{FE19DEEE-9672-49DB-B991-31424CC5DB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2282" y="5139275"/>
            <a:ext cx="582882" cy="521407"/>
          </a:xfrm>
          <a:prstGeom prst="rect">
            <a:avLst/>
          </a:prstGeom>
        </p:spPr>
      </p:pic>
      <p:sp>
        <p:nvSpPr>
          <p:cNvPr id="16" name="TextBox 15">
            <a:extLst>
              <a:ext uri="{FF2B5EF4-FFF2-40B4-BE49-F238E27FC236}">
                <a16:creationId xmlns:a16="http://schemas.microsoft.com/office/drawing/2014/main" id="{B1B25F0A-3610-451C-A3A3-B442397E766E}"/>
              </a:ext>
            </a:extLst>
          </p:cNvPr>
          <p:cNvSpPr txBox="1"/>
          <p:nvPr/>
        </p:nvSpPr>
        <p:spPr bwMode="auto">
          <a:xfrm>
            <a:off x="2640606" y="5169205"/>
            <a:ext cx="2565367" cy="461545"/>
          </a:xfrm>
          <a:prstGeom prst="rect">
            <a:avLst/>
          </a:prstGeom>
          <a:noFill/>
          <a:ln w="76200" cmpd="sng">
            <a:solidFill>
              <a:schemeClr val="accent1">
                <a:lumMod val="75000"/>
              </a:schemeClr>
            </a:solidFill>
            <a:miter lim="800000"/>
            <a:headEnd/>
            <a:tailEnd/>
          </a:ln>
        </p:spPr>
        <p:txBody>
          <a:bodyPr wrap="square" rtlCol="0">
            <a:spAutoFit/>
          </a:bodyPr>
          <a:lstStyle/>
          <a:p>
            <a:pPr algn="ctr" eaLnBrk="0" hangingPunct="0">
              <a:spcBef>
                <a:spcPct val="50000"/>
              </a:spcBef>
            </a:pPr>
            <a:r>
              <a:rPr lang="en-US" sz="2399" b="1" dirty="0">
                <a:solidFill>
                  <a:schemeClr val="tx2">
                    <a:lumMod val="75000"/>
                  </a:schemeClr>
                </a:solidFill>
                <a:latin typeface="+mj-lt"/>
              </a:rPr>
              <a:t>Unit of Measure</a:t>
            </a:r>
            <a:endParaRPr lang="en-US" sz="2399" b="1" dirty="0">
              <a:solidFill>
                <a:schemeClr val="tx1">
                  <a:lumMod val="65000"/>
                  <a:lumOff val="35000"/>
                </a:schemeClr>
              </a:solidFill>
              <a:latin typeface="+mj-lt"/>
            </a:endParaRPr>
          </a:p>
        </p:txBody>
      </p:sp>
    </p:spTree>
    <p:custDataLst>
      <p:tags r:id="rId1"/>
    </p:custDataLst>
    <p:extLst>
      <p:ext uri="{BB962C8B-B14F-4D97-AF65-F5344CB8AC3E}">
        <p14:creationId xmlns:p14="http://schemas.microsoft.com/office/powerpoint/2010/main" val="330300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6"/>
          <p:cNvSpPr>
            <a:spLocks noGrp="1" noChangeArrowheads="1"/>
          </p:cNvSpPr>
          <p:nvPr>
            <p:ph idx="1"/>
          </p:nvPr>
        </p:nvSpPr>
        <p:spPr>
          <a:xfrm>
            <a:off x="1828323" y="2133937"/>
            <a:ext cx="7313295" cy="4189909"/>
          </a:xfrm>
        </p:spPr>
        <p:txBody>
          <a:bodyPr>
            <a:normAutofit/>
          </a:bodyPr>
          <a:lstStyle/>
          <a:p>
            <a:pPr>
              <a:lnSpc>
                <a:spcPct val="100000"/>
              </a:lnSpc>
              <a:spcBef>
                <a:spcPts val="0"/>
              </a:spcBef>
            </a:pPr>
            <a:r>
              <a:rPr lang="en-US" sz="3199" b="1" dirty="0">
                <a:solidFill>
                  <a:schemeClr val="accent4"/>
                </a:solidFill>
              </a:rPr>
              <a:t>Two (2) </a:t>
            </a:r>
            <a:r>
              <a:rPr lang="en-US" sz="3199" dirty="0"/>
              <a:t>sizes required…</a:t>
            </a:r>
          </a:p>
          <a:p>
            <a:pPr lvl="1">
              <a:lnSpc>
                <a:spcPct val="100000"/>
              </a:lnSpc>
              <a:spcBef>
                <a:spcPts val="0"/>
              </a:spcBef>
            </a:pPr>
            <a:r>
              <a:rPr lang="en-US" sz="2799" dirty="0"/>
              <a:t>48-ounce container</a:t>
            </a:r>
          </a:p>
          <a:p>
            <a:pPr lvl="1">
              <a:lnSpc>
                <a:spcPct val="100000"/>
              </a:lnSpc>
              <a:spcBef>
                <a:spcPts val="0"/>
              </a:spcBef>
            </a:pPr>
            <a:r>
              <a:rPr lang="en-US" sz="2799" dirty="0"/>
              <a:t>64-ounce container</a:t>
            </a:r>
          </a:p>
          <a:p>
            <a:pPr>
              <a:lnSpc>
                <a:spcPct val="100000"/>
              </a:lnSpc>
              <a:spcBef>
                <a:spcPts val="0"/>
              </a:spcBef>
            </a:pPr>
            <a:r>
              <a:rPr lang="en-US" sz="3199" dirty="0"/>
              <a:t>Quantity required…</a:t>
            </a:r>
          </a:p>
          <a:p>
            <a:pPr lvl="1">
              <a:lnSpc>
                <a:spcPct val="100000"/>
              </a:lnSpc>
              <a:spcBef>
                <a:spcPts val="0"/>
              </a:spcBef>
            </a:pPr>
            <a:r>
              <a:rPr lang="en-US" sz="2799" dirty="0"/>
              <a:t>48-ounce container = </a:t>
            </a:r>
            <a:r>
              <a:rPr lang="en-US" sz="2799" b="1" dirty="0">
                <a:solidFill>
                  <a:schemeClr val="accent4"/>
                </a:solidFill>
              </a:rPr>
              <a:t>four (4) </a:t>
            </a:r>
            <a:r>
              <a:rPr lang="en-US" sz="2799" dirty="0"/>
              <a:t>containers</a:t>
            </a:r>
          </a:p>
          <a:p>
            <a:pPr lvl="1">
              <a:lnSpc>
                <a:spcPct val="100000"/>
              </a:lnSpc>
              <a:spcBef>
                <a:spcPts val="0"/>
              </a:spcBef>
            </a:pPr>
            <a:r>
              <a:rPr lang="en-US" sz="2799" dirty="0"/>
              <a:t>64-ounce container = </a:t>
            </a:r>
            <a:r>
              <a:rPr lang="en-US" sz="2799" b="1" dirty="0">
                <a:solidFill>
                  <a:schemeClr val="accent4"/>
                </a:solidFill>
              </a:rPr>
              <a:t>four (4) </a:t>
            </a:r>
            <a:r>
              <a:rPr lang="en-US" sz="2799" dirty="0"/>
              <a:t>containers</a:t>
            </a:r>
          </a:p>
          <a:p>
            <a:pPr marL="34280" indent="0">
              <a:lnSpc>
                <a:spcPct val="100000"/>
              </a:lnSpc>
              <a:spcBef>
                <a:spcPts val="0"/>
              </a:spcBef>
              <a:buNone/>
            </a:pPr>
            <a:endParaRPr lang="en-US" sz="3199" dirty="0">
              <a:solidFill>
                <a:schemeClr val="accent1">
                  <a:lumMod val="75000"/>
                </a:schemeClr>
              </a:solidFill>
            </a:endParaRPr>
          </a:p>
          <a:p>
            <a:pPr marL="34280" indent="0">
              <a:lnSpc>
                <a:spcPct val="100000"/>
              </a:lnSpc>
              <a:spcBef>
                <a:spcPts val="0"/>
              </a:spcBef>
              <a:buNone/>
            </a:pPr>
            <a:r>
              <a:rPr lang="en-US" dirty="0">
                <a:solidFill>
                  <a:schemeClr val="accent1">
                    <a:lumMod val="75000"/>
                  </a:schemeClr>
                </a:solidFill>
              </a:rPr>
              <a:t>Concentrated Juice = NOT REQUIRED</a:t>
            </a:r>
            <a:endParaRPr lang="en-US" sz="3199" b="1" dirty="0">
              <a:solidFill>
                <a:schemeClr val="accent1">
                  <a:lumMod val="75000"/>
                </a:schemeClr>
              </a:solidFill>
            </a:endParaRPr>
          </a:p>
        </p:txBody>
      </p:sp>
      <p:pic>
        <p:nvPicPr>
          <p:cNvPr id="2" name="Picture 1">
            <a:extLst>
              <a:ext uri="{FF2B5EF4-FFF2-40B4-BE49-F238E27FC236}">
                <a16:creationId xmlns:a16="http://schemas.microsoft.com/office/drawing/2014/main" id="{5C5DD9CF-0436-4DF4-999A-FFBD93B3D381}"/>
              </a:ext>
            </a:extLst>
          </p:cNvPr>
          <p:cNvPicPr>
            <a:picLocks noChangeAspect="1"/>
          </p:cNvPicPr>
          <p:nvPr/>
        </p:nvPicPr>
        <p:blipFill>
          <a:blip r:embed="rId4"/>
          <a:stretch>
            <a:fillRect/>
          </a:stretch>
        </p:blipFill>
        <p:spPr>
          <a:xfrm>
            <a:off x="7686821" y="1706972"/>
            <a:ext cx="1980684" cy="984376"/>
          </a:xfrm>
          <a:prstGeom prst="rect">
            <a:avLst/>
          </a:prstGeom>
        </p:spPr>
      </p:pic>
      <p:sp>
        <p:nvSpPr>
          <p:cNvPr id="5" name="Rectangle 4">
            <a:extLst>
              <a:ext uri="{FF2B5EF4-FFF2-40B4-BE49-F238E27FC236}">
                <a16:creationId xmlns:a16="http://schemas.microsoft.com/office/drawing/2014/main" id="{32571030-1302-4F83-91C3-DAF91FFA5A41}"/>
              </a:ext>
            </a:extLst>
          </p:cNvPr>
          <p:cNvSpPr txBox="1">
            <a:spLocks noChangeArrowheads="1"/>
          </p:cNvSpPr>
          <p:nvPr/>
        </p:nvSpPr>
        <p:spPr>
          <a:xfrm>
            <a:off x="6627673" y="3809904"/>
            <a:ext cx="5789692" cy="696522"/>
          </a:xfrm>
          <a:prstGeom prst="rect">
            <a:avLst/>
          </a:prstGeom>
        </p:spPr>
        <p:txBody>
          <a:bodyPr vert="horz" lIns="91416" tIns="45708" rIns="91416" bIns="45708" rtlCol="0" anchor="ctr">
            <a:norm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endParaRPr lang="en-US" sz="3999" b="1" dirty="0">
              <a:solidFill>
                <a:schemeClr val="tx1"/>
              </a:solidFill>
            </a:endParaRPr>
          </a:p>
        </p:txBody>
      </p:sp>
      <p:pic>
        <p:nvPicPr>
          <p:cNvPr id="14" name="Picture 13">
            <a:extLst>
              <a:ext uri="{FF2B5EF4-FFF2-40B4-BE49-F238E27FC236}">
                <a16:creationId xmlns:a16="http://schemas.microsoft.com/office/drawing/2014/main" id="{6E06F26A-A809-4C76-88E1-BC143DEFE6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0034" y="1817571"/>
            <a:ext cx="751217" cy="763179"/>
          </a:xfrm>
          <a:prstGeom prst="rect">
            <a:avLst/>
          </a:prstGeom>
        </p:spPr>
      </p:pic>
      <p:sp>
        <p:nvSpPr>
          <p:cNvPr id="7" name="Rectangle 4">
            <a:extLst>
              <a:ext uri="{FF2B5EF4-FFF2-40B4-BE49-F238E27FC236}">
                <a16:creationId xmlns:a16="http://schemas.microsoft.com/office/drawing/2014/main" id="{C5974F93-EC1B-4370-A740-E3A83108BEF8}"/>
              </a:ext>
            </a:extLst>
          </p:cNvPr>
          <p:cNvSpPr txBox="1">
            <a:spLocks noChangeArrowheads="1"/>
          </p:cNvSpPr>
          <p:nvPr/>
        </p:nvSpPr>
        <p:spPr>
          <a:xfrm>
            <a:off x="2258305" y="893"/>
            <a:ext cx="5664434" cy="1828324"/>
          </a:xfrm>
          <a:prstGeom prst="rect">
            <a:avLst/>
          </a:prstGeom>
        </p:spPr>
        <p:txBody>
          <a:bodyPr vert="horz" lIns="91416" tIns="45708" rIns="91416" bIns="45708" rtlCol="0" anchor="ctr">
            <a:norm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5998" b="1" dirty="0">
                <a:solidFill>
                  <a:schemeClr val="tx1"/>
                </a:solidFill>
              </a:rPr>
              <a:t>Juice</a:t>
            </a:r>
          </a:p>
          <a:p>
            <a:r>
              <a:rPr lang="en-US" sz="5998" b="1" dirty="0">
                <a:solidFill>
                  <a:schemeClr val="tx1"/>
                </a:solidFill>
              </a:rPr>
              <a:t>(Single-Strength)</a:t>
            </a:r>
          </a:p>
        </p:txBody>
      </p:sp>
    </p:spTree>
    <p:custDataLst>
      <p:tags r:id="rId1"/>
    </p:custDataLst>
    <p:extLst>
      <p:ext uri="{BB962C8B-B14F-4D97-AF65-F5344CB8AC3E}">
        <p14:creationId xmlns:p14="http://schemas.microsoft.com/office/powerpoint/2010/main" val="966930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5"/>
          <p:cNvSpPr>
            <a:spLocks noGrp="1" noChangeArrowheads="1"/>
          </p:cNvSpPr>
          <p:nvPr>
            <p:ph idx="1"/>
          </p:nvPr>
        </p:nvSpPr>
        <p:spPr>
          <a:xfrm>
            <a:off x="2265923" y="1143599"/>
            <a:ext cx="5732996" cy="4797037"/>
          </a:xfrm>
        </p:spPr>
        <p:txBody>
          <a:bodyPr>
            <a:normAutofit/>
          </a:bodyPr>
          <a:lstStyle/>
          <a:p>
            <a:pPr marL="34280" indent="0">
              <a:lnSpc>
                <a:spcPct val="100000"/>
              </a:lnSpc>
              <a:spcBef>
                <a:spcPts val="0"/>
              </a:spcBef>
              <a:buNone/>
            </a:pPr>
            <a:r>
              <a:rPr lang="en-US" sz="3599" b="1" dirty="0"/>
              <a:t>Approved Criteria</a:t>
            </a:r>
          </a:p>
          <a:p>
            <a:pPr>
              <a:lnSpc>
                <a:spcPct val="100000"/>
              </a:lnSpc>
              <a:spcBef>
                <a:spcPts val="0"/>
              </a:spcBef>
            </a:pPr>
            <a:r>
              <a:rPr lang="en-US" dirty="0"/>
              <a:t>11.8 ounce-12 ounce or larger box or bag, regular or organic</a:t>
            </a:r>
          </a:p>
          <a:p>
            <a:pPr>
              <a:lnSpc>
                <a:spcPct val="100000"/>
              </a:lnSpc>
              <a:spcBef>
                <a:spcPts val="0"/>
              </a:spcBef>
            </a:pPr>
            <a:r>
              <a:rPr lang="en-US" dirty="0"/>
              <a:t>Ready to eat</a:t>
            </a:r>
          </a:p>
          <a:p>
            <a:pPr>
              <a:lnSpc>
                <a:spcPct val="100000"/>
              </a:lnSpc>
              <a:spcBef>
                <a:spcPts val="0"/>
              </a:spcBef>
            </a:pPr>
            <a:r>
              <a:rPr lang="en-US" dirty="0"/>
              <a:t>Instant and regular hot cereal</a:t>
            </a:r>
          </a:p>
          <a:p>
            <a:pPr>
              <a:lnSpc>
                <a:spcPct val="100000"/>
              </a:lnSpc>
              <a:spcBef>
                <a:spcPts val="0"/>
              </a:spcBef>
            </a:pPr>
            <a:r>
              <a:rPr lang="en-US" dirty="0"/>
              <a:t>Organic</a:t>
            </a:r>
          </a:p>
          <a:p>
            <a:pPr marL="0" indent="0">
              <a:spcBef>
                <a:spcPct val="40000"/>
              </a:spcBef>
              <a:buNone/>
            </a:pPr>
            <a:endParaRPr lang="en-US" dirty="0"/>
          </a:p>
          <a:p>
            <a:pPr eaLnBrk="1" hangingPunct="1">
              <a:spcBef>
                <a:spcPct val="40000"/>
              </a:spcBef>
            </a:pPr>
            <a:endParaRPr lang="en-US" dirty="0"/>
          </a:p>
          <a:p>
            <a:pPr marL="82271" indent="0">
              <a:spcBef>
                <a:spcPct val="40000"/>
              </a:spcBef>
              <a:buNone/>
            </a:pPr>
            <a:endParaRPr lang="en-US" dirty="0"/>
          </a:p>
          <a:p>
            <a:pPr marL="82271" indent="0">
              <a:spcBef>
                <a:spcPct val="40000"/>
              </a:spcBef>
              <a:buNone/>
            </a:pPr>
            <a:endParaRPr lang="en-US" b="1" dirty="0">
              <a:solidFill>
                <a:srgbClr val="0055A4"/>
              </a:solidFill>
            </a:endParaRPr>
          </a:p>
        </p:txBody>
      </p:sp>
      <p:pic>
        <p:nvPicPr>
          <p:cNvPr id="5" name="Picture 2" descr="S:\NSBranch\Resources\PHOTOS-CLIPART\Food\Grains\Cereal3_Fotolia_22865129.jpg"/>
          <p:cNvPicPr>
            <a:picLocks noChangeAspect="1" noChangeArrowheads="1"/>
          </p:cNvPicPr>
          <p:nvPr/>
        </p:nvPicPr>
        <p:blipFill rotWithShape="1">
          <a:blip r:embed="rId4" cstate="print"/>
          <a:srcRect l="9220" t="8217" r="14769" b="20441"/>
          <a:stretch/>
        </p:blipFill>
        <p:spPr bwMode="auto">
          <a:xfrm>
            <a:off x="1738702" y="4067248"/>
            <a:ext cx="2280693" cy="1659912"/>
          </a:xfrm>
          <a:prstGeom prst="rect">
            <a:avLst/>
          </a:prstGeom>
          <a:noFill/>
        </p:spPr>
      </p:pic>
      <p:pic>
        <p:nvPicPr>
          <p:cNvPr id="9" name="Picture 8">
            <a:extLst>
              <a:ext uri="{FF2B5EF4-FFF2-40B4-BE49-F238E27FC236}">
                <a16:creationId xmlns:a16="http://schemas.microsoft.com/office/drawing/2014/main" id="{D8270764-9BC4-4306-B53D-1E8636FF925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075096" y="991235"/>
            <a:ext cx="2375029" cy="5130957"/>
          </a:xfrm>
          <a:prstGeom prst="rect">
            <a:avLst/>
          </a:prstGeom>
          <a:ln>
            <a:noFill/>
          </a:ln>
          <a:effectLst/>
        </p:spPr>
      </p:pic>
      <p:sp>
        <p:nvSpPr>
          <p:cNvPr id="10" name="Rectangle 4">
            <a:extLst>
              <a:ext uri="{FF2B5EF4-FFF2-40B4-BE49-F238E27FC236}">
                <a16:creationId xmlns:a16="http://schemas.microsoft.com/office/drawing/2014/main" id="{E6AA800B-F687-477F-AA96-FF56E7CC2D3D}"/>
              </a:ext>
            </a:extLst>
          </p:cNvPr>
          <p:cNvSpPr txBox="1">
            <a:spLocks noChangeArrowheads="1"/>
          </p:cNvSpPr>
          <p:nvPr/>
        </p:nvSpPr>
        <p:spPr>
          <a:xfrm>
            <a:off x="2243069" y="23747"/>
            <a:ext cx="5664434" cy="1356007"/>
          </a:xfrm>
          <a:prstGeom prst="rect">
            <a:avLst/>
          </a:prstGeom>
        </p:spPr>
        <p:txBody>
          <a:bodyPr vert="horz" lIns="91416" tIns="45708" rIns="91416" bIns="45708" rtlCol="0" anchor="ctr">
            <a:norm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5998" b="1" dirty="0">
                <a:solidFill>
                  <a:schemeClr val="tx1"/>
                </a:solidFill>
              </a:rPr>
              <a:t>Cereal</a:t>
            </a:r>
          </a:p>
        </p:txBody>
      </p:sp>
      <p:pic>
        <p:nvPicPr>
          <p:cNvPr id="11" name="Picture 10">
            <a:extLst>
              <a:ext uri="{FF2B5EF4-FFF2-40B4-BE49-F238E27FC236}">
                <a16:creationId xmlns:a16="http://schemas.microsoft.com/office/drawing/2014/main" id="{EE9CC165-4B10-484E-B7D3-ABC3A71157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flipH="1">
            <a:off x="1949326" y="1285330"/>
            <a:ext cx="304721" cy="313232"/>
          </a:xfrm>
          <a:prstGeom prst="rect">
            <a:avLst/>
          </a:prstGeom>
        </p:spPr>
      </p:pic>
      <p:pic>
        <p:nvPicPr>
          <p:cNvPr id="4" name="Picture 3">
            <a:extLst>
              <a:ext uri="{FF2B5EF4-FFF2-40B4-BE49-F238E27FC236}">
                <a16:creationId xmlns:a16="http://schemas.microsoft.com/office/drawing/2014/main" id="{BE43EE8B-4BBA-4E24-ABD0-15725FAC288F}"/>
              </a:ext>
            </a:extLst>
          </p:cNvPr>
          <p:cNvPicPr>
            <a:picLocks noChangeAspect="1"/>
          </p:cNvPicPr>
          <p:nvPr/>
        </p:nvPicPr>
        <p:blipFill>
          <a:blip r:embed="rId7"/>
          <a:stretch>
            <a:fillRect/>
          </a:stretch>
        </p:blipFill>
        <p:spPr>
          <a:xfrm>
            <a:off x="4420595" y="4067248"/>
            <a:ext cx="2892700" cy="2054945"/>
          </a:xfrm>
          <a:prstGeom prst="rect">
            <a:avLst/>
          </a:prstGeom>
        </p:spPr>
      </p:pic>
    </p:spTree>
    <p:custDataLst>
      <p:tags r:id="rId1"/>
    </p:custDataLst>
    <p:extLst>
      <p:ext uri="{BB962C8B-B14F-4D97-AF65-F5344CB8AC3E}">
        <p14:creationId xmlns:p14="http://schemas.microsoft.com/office/powerpoint/2010/main" val="560031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5"/>
          <p:cNvSpPr>
            <a:spLocks noGrp="1" noChangeArrowheads="1"/>
          </p:cNvSpPr>
          <p:nvPr>
            <p:ph sz="half" idx="4294967295"/>
          </p:nvPr>
        </p:nvSpPr>
        <p:spPr>
          <a:xfrm>
            <a:off x="1980687" y="1979588"/>
            <a:ext cx="5680183" cy="2118760"/>
          </a:xfrm>
          <a:solidFill>
            <a:schemeClr val="bg2"/>
          </a:solidFill>
          <a:ln>
            <a:solidFill>
              <a:schemeClr val="accent6">
                <a:lumMod val="20000"/>
                <a:lumOff val="80000"/>
              </a:schemeClr>
            </a:solidFill>
          </a:ln>
        </p:spPr>
        <p:txBody>
          <a:bodyPr>
            <a:normAutofit/>
          </a:bodyPr>
          <a:lstStyle/>
          <a:p>
            <a:pPr eaLnBrk="1" hangingPunct="1">
              <a:spcBef>
                <a:spcPct val="40000"/>
              </a:spcBef>
            </a:pPr>
            <a:endParaRPr lang="en-US" b="1" dirty="0">
              <a:solidFill>
                <a:srgbClr val="0070C0"/>
              </a:solidFill>
            </a:endParaRPr>
          </a:p>
          <a:p>
            <a:pPr marL="0" indent="0">
              <a:spcBef>
                <a:spcPct val="40000"/>
              </a:spcBef>
              <a:buNone/>
            </a:pPr>
            <a:endParaRPr lang="en-US" dirty="0"/>
          </a:p>
          <a:p>
            <a:pPr marL="82271" indent="0">
              <a:spcBef>
                <a:spcPct val="40000"/>
              </a:spcBef>
              <a:buNone/>
            </a:pPr>
            <a:endParaRPr lang="en-US" dirty="0"/>
          </a:p>
          <a:p>
            <a:pPr marL="82271" indent="0">
              <a:spcBef>
                <a:spcPct val="40000"/>
              </a:spcBef>
              <a:buNone/>
            </a:pPr>
            <a:endParaRPr lang="en-US" b="1" dirty="0">
              <a:solidFill>
                <a:srgbClr val="0055A4"/>
              </a:solidFill>
            </a:endParaRPr>
          </a:p>
        </p:txBody>
      </p:sp>
      <p:pic>
        <p:nvPicPr>
          <p:cNvPr id="9" name="Picture 8">
            <a:extLst>
              <a:ext uri="{FF2B5EF4-FFF2-40B4-BE49-F238E27FC236}">
                <a16:creationId xmlns:a16="http://schemas.microsoft.com/office/drawing/2014/main" id="{E11BA854-5D8D-4D8C-87A8-4C0F44B714A1}"/>
              </a:ext>
            </a:extLst>
          </p:cNvPr>
          <p:cNvPicPr>
            <a:picLocks noChangeAspect="1"/>
          </p:cNvPicPr>
          <p:nvPr/>
        </p:nvPicPr>
        <p:blipFill rotWithShape="1">
          <a:blip r:embed="rId4"/>
          <a:srcRect l="-126" t="-369" r="126" b="45301"/>
          <a:stretch/>
        </p:blipFill>
        <p:spPr>
          <a:xfrm>
            <a:off x="1980687" y="4222185"/>
            <a:ext cx="5990946" cy="17995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a:extLst>
              <a:ext uri="{FF2B5EF4-FFF2-40B4-BE49-F238E27FC236}">
                <a16:creationId xmlns:a16="http://schemas.microsoft.com/office/drawing/2014/main" id="{0C94BE4A-DF52-4D26-8829-FFE2DBD17BFF}"/>
              </a:ext>
            </a:extLst>
          </p:cNvPr>
          <p:cNvSpPr txBox="1"/>
          <p:nvPr/>
        </p:nvSpPr>
        <p:spPr>
          <a:xfrm>
            <a:off x="2970451" y="5568938"/>
            <a:ext cx="3865882" cy="369236"/>
          </a:xfrm>
          <a:prstGeom prst="rect">
            <a:avLst/>
          </a:prstGeom>
          <a:noFill/>
          <a:ln w="76200">
            <a:solidFill>
              <a:schemeClr val="tx1"/>
            </a:solidFill>
          </a:ln>
        </p:spPr>
        <p:txBody>
          <a:bodyPr wrap="square" rtlCol="0">
            <a:spAutoFit/>
          </a:bodyPr>
          <a:lstStyle/>
          <a:p>
            <a:endParaRPr lang="en-US" sz="1799" dirty="0"/>
          </a:p>
        </p:txBody>
      </p:sp>
      <p:grpSp>
        <p:nvGrpSpPr>
          <p:cNvPr id="18438" name="Group 18437">
            <a:extLst>
              <a:ext uri="{FF2B5EF4-FFF2-40B4-BE49-F238E27FC236}">
                <a16:creationId xmlns:a16="http://schemas.microsoft.com/office/drawing/2014/main" id="{380756D4-5376-40C7-B55E-3B3BED984A8F}"/>
              </a:ext>
            </a:extLst>
          </p:cNvPr>
          <p:cNvGrpSpPr/>
          <p:nvPr/>
        </p:nvGrpSpPr>
        <p:grpSpPr>
          <a:xfrm>
            <a:off x="2216648" y="2256945"/>
            <a:ext cx="5373025" cy="1657812"/>
            <a:chOff x="122500" y="2139634"/>
            <a:chExt cx="8676169" cy="2526214"/>
          </a:xfrm>
        </p:grpSpPr>
        <p:grpSp>
          <p:nvGrpSpPr>
            <p:cNvPr id="18436" name="Group 18435">
              <a:extLst>
                <a:ext uri="{FF2B5EF4-FFF2-40B4-BE49-F238E27FC236}">
                  <a16:creationId xmlns:a16="http://schemas.microsoft.com/office/drawing/2014/main" id="{E9658910-DD2E-457E-947E-4D3EE1678310}"/>
                </a:ext>
              </a:extLst>
            </p:cNvPr>
            <p:cNvGrpSpPr/>
            <p:nvPr/>
          </p:nvGrpSpPr>
          <p:grpSpPr>
            <a:xfrm>
              <a:off x="122500" y="2368234"/>
              <a:ext cx="3049341" cy="2297614"/>
              <a:chOff x="280509" y="2483449"/>
              <a:chExt cx="3049341" cy="2297614"/>
            </a:xfrm>
          </p:grpSpPr>
          <p:grpSp>
            <p:nvGrpSpPr>
              <p:cNvPr id="16" name="Group 15">
                <a:extLst>
                  <a:ext uri="{FF2B5EF4-FFF2-40B4-BE49-F238E27FC236}">
                    <a16:creationId xmlns:a16="http://schemas.microsoft.com/office/drawing/2014/main" id="{772903FB-86FE-4AAD-B02A-A52E9555A155}"/>
                  </a:ext>
                </a:extLst>
              </p:cNvPr>
              <p:cNvGrpSpPr/>
              <p:nvPr/>
            </p:nvGrpSpPr>
            <p:grpSpPr>
              <a:xfrm>
                <a:off x="2173515" y="2483449"/>
                <a:ext cx="1156335" cy="2297612"/>
                <a:chOff x="248347" y="3481306"/>
                <a:chExt cx="1156335" cy="2297612"/>
              </a:xfrm>
            </p:grpSpPr>
            <p:pic>
              <p:nvPicPr>
                <p:cNvPr id="6" name="Picture 5" descr="A picture containing photo&#10;&#10;Description generated with high confidence">
                  <a:extLst>
                    <a:ext uri="{FF2B5EF4-FFF2-40B4-BE49-F238E27FC236}">
                      <a16:creationId xmlns:a16="http://schemas.microsoft.com/office/drawing/2014/main" id="{F778EFBA-F12D-4910-9C90-7369546D27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347" y="3481306"/>
                  <a:ext cx="1063999" cy="1800053"/>
                </a:xfrm>
                <a:prstGeom prst="rect">
                  <a:avLst/>
                </a:prstGeom>
                <a:ln>
                  <a:noFill/>
                </a:ln>
              </p:spPr>
            </p:pic>
            <p:sp>
              <p:nvSpPr>
                <p:cNvPr id="14" name="TextBox 13">
                  <a:extLst>
                    <a:ext uri="{FF2B5EF4-FFF2-40B4-BE49-F238E27FC236}">
                      <a16:creationId xmlns:a16="http://schemas.microsoft.com/office/drawing/2014/main" id="{CBCE3B64-252A-43E9-96B6-7B46672C4A90}"/>
                    </a:ext>
                  </a:extLst>
                </p:cNvPr>
                <p:cNvSpPr txBox="1"/>
                <p:nvPr/>
              </p:nvSpPr>
              <p:spPr>
                <a:xfrm>
                  <a:off x="325666" y="4700506"/>
                  <a:ext cx="1079016" cy="1078412"/>
                </a:xfrm>
                <a:prstGeom prst="rect">
                  <a:avLst/>
                </a:prstGeom>
                <a:noFill/>
                <a:ln>
                  <a:noFill/>
                </a:ln>
              </p:spPr>
              <p:txBody>
                <a:bodyPr wrap="square" rtlCol="0">
                  <a:spAutoFit/>
                </a:bodyPr>
                <a:lstStyle/>
                <a:p>
                  <a:r>
                    <a:rPr lang="en-US" sz="1999" dirty="0">
                      <a:latin typeface="+mj-lt"/>
                    </a:rPr>
                    <a:t>12 oz</a:t>
                  </a:r>
                </a:p>
              </p:txBody>
            </p:sp>
          </p:grpSp>
          <p:grpSp>
            <p:nvGrpSpPr>
              <p:cNvPr id="21" name="Group 20">
                <a:extLst>
                  <a:ext uri="{FF2B5EF4-FFF2-40B4-BE49-F238E27FC236}">
                    <a16:creationId xmlns:a16="http://schemas.microsoft.com/office/drawing/2014/main" id="{0123CC0D-0173-4C92-A77D-D7D00A624290}"/>
                  </a:ext>
                </a:extLst>
              </p:cNvPr>
              <p:cNvGrpSpPr/>
              <p:nvPr/>
            </p:nvGrpSpPr>
            <p:grpSpPr>
              <a:xfrm>
                <a:off x="1296883" y="2483449"/>
                <a:ext cx="1063999" cy="2297614"/>
                <a:chOff x="336635" y="3544093"/>
                <a:chExt cx="1063999" cy="2297614"/>
              </a:xfrm>
            </p:grpSpPr>
            <p:pic>
              <p:nvPicPr>
                <p:cNvPr id="22" name="Picture 21" descr="A picture containing photo&#10;&#10;Description generated with high confidence">
                  <a:extLst>
                    <a:ext uri="{FF2B5EF4-FFF2-40B4-BE49-F238E27FC236}">
                      <a16:creationId xmlns:a16="http://schemas.microsoft.com/office/drawing/2014/main" id="{A1F38925-062D-44B4-BF68-76E97A5872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635" y="3544093"/>
                  <a:ext cx="1063999" cy="1800053"/>
                </a:xfrm>
                <a:prstGeom prst="rect">
                  <a:avLst/>
                </a:prstGeom>
                <a:ln>
                  <a:noFill/>
                </a:ln>
              </p:spPr>
            </p:pic>
            <p:sp>
              <p:nvSpPr>
                <p:cNvPr id="23" name="TextBox 22">
                  <a:extLst>
                    <a:ext uri="{FF2B5EF4-FFF2-40B4-BE49-F238E27FC236}">
                      <a16:creationId xmlns:a16="http://schemas.microsoft.com/office/drawing/2014/main" id="{BC07AD89-EA65-4C59-9BF4-8AA593D7D494}"/>
                    </a:ext>
                  </a:extLst>
                </p:cNvPr>
                <p:cNvSpPr txBox="1"/>
                <p:nvPr/>
              </p:nvSpPr>
              <p:spPr>
                <a:xfrm>
                  <a:off x="369216" y="4763294"/>
                  <a:ext cx="954716" cy="1078413"/>
                </a:xfrm>
                <a:prstGeom prst="rect">
                  <a:avLst/>
                </a:prstGeom>
                <a:noFill/>
                <a:ln>
                  <a:noFill/>
                </a:ln>
              </p:spPr>
              <p:txBody>
                <a:bodyPr wrap="square" rtlCol="0">
                  <a:spAutoFit/>
                </a:bodyPr>
                <a:lstStyle/>
                <a:p>
                  <a:r>
                    <a:rPr lang="en-US" sz="1999" dirty="0">
                      <a:latin typeface="+mj-lt"/>
                    </a:rPr>
                    <a:t>12 oz</a:t>
                  </a:r>
                </a:p>
              </p:txBody>
            </p:sp>
          </p:grpSp>
          <p:grpSp>
            <p:nvGrpSpPr>
              <p:cNvPr id="24" name="Group 23">
                <a:extLst>
                  <a:ext uri="{FF2B5EF4-FFF2-40B4-BE49-F238E27FC236}">
                    <a16:creationId xmlns:a16="http://schemas.microsoft.com/office/drawing/2014/main" id="{C657B1CC-722E-4370-AA68-2019B0384128}"/>
                  </a:ext>
                </a:extLst>
              </p:cNvPr>
              <p:cNvGrpSpPr/>
              <p:nvPr/>
            </p:nvGrpSpPr>
            <p:grpSpPr>
              <a:xfrm>
                <a:off x="280509" y="2483449"/>
                <a:ext cx="1177286" cy="2289334"/>
                <a:chOff x="251157" y="3512700"/>
                <a:chExt cx="1207304" cy="2289334"/>
              </a:xfrm>
            </p:grpSpPr>
            <p:pic>
              <p:nvPicPr>
                <p:cNvPr id="25" name="Picture 24" descr="A picture containing photo&#10;&#10;Description generated with high confidence">
                  <a:extLst>
                    <a:ext uri="{FF2B5EF4-FFF2-40B4-BE49-F238E27FC236}">
                      <a16:creationId xmlns:a16="http://schemas.microsoft.com/office/drawing/2014/main" id="{9C13AEDA-6357-4B5C-BD13-6573162F79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4462" y="3512700"/>
                  <a:ext cx="1063999" cy="1800053"/>
                </a:xfrm>
                <a:prstGeom prst="rect">
                  <a:avLst/>
                </a:prstGeom>
                <a:ln>
                  <a:noFill/>
                </a:ln>
              </p:spPr>
            </p:pic>
            <p:sp>
              <p:nvSpPr>
                <p:cNvPr id="26" name="TextBox 25">
                  <a:extLst>
                    <a:ext uri="{FF2B5EF4-FFF2-40B4-BE49-F238E27FC236}">
                      <a16:creationId xmlns:a16="http://schemas.microsoft.com/office/drawing/2014/main" id="{335459DB-83E0-4AA2-A50B-8C7A4A788112}"/>
                    </a:ext>
                  </a:extLst>
                </p:cNvPr>
                <p:cNvSpPr txBox="1"/>
                <p:nvPr/>
              </p:nvSpPr>
              <p:spPr>
                <a:xfrm>
                  <a:off x="251157" y="4723621"/>
                  <a:ext cx="1200007" cy="1078413"/>
                </a:xfrm>
                <a:prstGeom prst="rect">
                  <a:avLst/>
                </a:prstGeom>
                <a:noFill/>
                <a:ln>
                  <a:noFill/>
                </a:ln>
              </p:spPr>
              <p:txBody>
                <a:bodyPr wrap="square" rtlCol="0">
                  <a:spAutoFit/>
                </a:bodyPr>
                <a:lstStyle/>
                <a:p>
                  <a:r>
                    <a:rPr lang="en-US" sz="1999" dirty="0">
                      <a:latin typeface="+mj-lt"/>
                    </a:rPr>
                    <a:t>12 oz</a:t>
                  </a:r>
                </a:p>
              </p:txBody>
            </p:sp>
          </p:grpSp>
        </p:grpSp>
        <p:grpSp>
          <p:nvGrpSpPr>
            <p:cNvPr id="18437" name="Group 18436">
              <a:extLst>
                <a:ext uri="{FF2B5EF4-FFF2-40B4-BE49-F238E27FC236}">
                  <a16:creationId xmlns:a16="http://schemas.microsoft.com/office/drawing/2014/main" id="{46C88B6D-9B68-45BA-A3C9-577D44C09D9C}"/>
                </a:ext>
              </a:extLst>
            </p:cNvPr>
            <p:cNvGrpSpPr/>
            <p:nvPr/>
          </p:nvGrpSpPr>
          <p:grpSpPr>
            <a:xfrm>
              <a:off x="4366777" y="2139634"/>
              <a:ext cx="2323123" cy="2526214"/>
              <a:chOff x="4386595" y="2354581"/>
              <a:chExt cx="2323123" cy="2526214"/>
            </a:xfrm>
          </p:grpSpPr>
          <p:grpSp>
            <p:nvGrpSpPr>
              <p:cNvPr id="19" name="Group 18">
                <a:extLst>
                  <a:ext uri="{FF2B5EF4-FFF2-40B4-BE49-F238E27FC236}">
                    <a16:creationId xmlns:a16="http://schemas.microsoft.com/office/drawing/2014/main" id="{1612B4FF-F840-42C6-9D1F-0D32743B23EE}"/>
                  </a:ext>
                </a:extLst>
              </p:cNvPr>
              <p:cNvGrpSpPr/>
              <p:nvPr/>
            </p:nvGrpSpPr>
            <p:grpSpPr>
              <a:xfrm>
                <a:off x="5490518" y="2354583"/>
                <a:ext cx="1219200" cy="2526210"/>
                <a:chOff x="4534523" y="3384839"/>
                <a:chExt cx="1219200" cy="3121363"/>
              </a:xfrm>
            </p:grpSpPr>
            <p:pic>
              <p:nvPicPr>
                <p:cNvPr id="12" name="Picture 11" descr="A picture containing photo&#10;&#10;Description generated with high confidence">
                  <a:extLst>
                    <a:ext uri="{FF2B5EF4-FFF2-40B4-BE49-F238E27FC236}">
                      <a16:creationId xmlns:a16="http://schemas.microsoft.com/office/drawing/2014/main" id="{17CC53F3-4317-44AA-983C-F01601FE3E9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34523" y="3384839"/>
                  <a:ext cx="1219200" cy="2595735"/>
                </a:xfrm>
                <a:prstGeom prst="rect">
                  <a:avLst/>
                </a:prstGeom>
                <a:ln>
                  <a:noFill/>
                </a:ln>
              </p:spPr>
            </p:pic>
            <p:sp>
              <p:nvSpPr>
                <p:cNvPr id="10" name="TextBox 9">
                  <a:extLst>
                    <a:ext uri="{FF2B5EF4-FFF2-40B4-BE49-F238E27FC236}">
                      <a16:creationId xmlns:a16="http://schemas.microsoft.com/office/drawing/2014/main" id="{D766A2E7-7435-4C40-AFC2-05B3C6700087}"/>
                    </a:ext>
                  </a:extLst>
                </p:cNvPr>
                <p:cNvSpPr txBox="1"/>
                <p:nvPr/>
              </p:nvSpPr>
              <p:spPr>
                <a:xfrm>
                  <a:off x="4546041" y="5173725"/>
                  <a:ext cx="1067939" cy="1332477"/>
                </a:xfrm>
                <a:prstGeom prst="rect">
                  <a:avLst/>
                </a:prstGeom>
                <a:noFill/>
                <a:ln>
                  <a:noFill/>
                </a:ln>
              </p:spPr>
              <p:txBody>
                <a:bodyPr wrap="square" rtlCol="0">
                  <a:spAutoFit/>
                </a:bodyPr>
                <a:lstStyle/>
                <a:p>
                  <a:r>
                    <a:rPr lang="en-US" sz="1999" dirty="0">
                      <a:latin typeface="+mj-lt"/>
                    </a:rPr>
                    <a:t>18 oz</a:t>
                  </a:r>
                </a:p>
              </p:txBody>
            </p:sp>
          </p:grpSp>
          <p:grpSp>
            <p:nvGrpSpPr>
              <p:cNvPr id="29" name="Group 28">
                <a:extLst>
                  <a:ext uri="{FF2B5EF4-FFF2-40B4-BE49-F238E27FC236}">
                    <a16:creationId xmlns:a16="http://schemas.microsoft.com/office/drawing/2014/main" id="{DD466E3A-46A4-424F-97E2-968414139A71}"/>
                  </a:ext>
                </a:extLst>
              </p:cNvPr>
              <p:cNvGrpSpPr/>
              <p:nvPr/>
            </p:nvGrpSpPr>
            <p:grpSpPr>
              <a:xfrm>
                <a:off x="4386595" y="2354581"/>
                <a:ext cx="1219200" cy="2526214"/>
                <a:chOff x="4604519" y="3510837"/>
                <a:chExt cx="1219200" cy="2985048"/>
              </a:xfrm>
            </p:grpSpPr>
            <p:pic>
              <p:nvPicPr>
                <p:cNvPr id="30" name="Picture 29" descr="A picture containing photo&#10;&#10;Description generated with high confidence">
                  <a:extLst>
                    <a:ext uri="{FF2B5EF4-FFF2-40B4-BE49-F238E27FC236}">
                      <a16:creationId xmlns:a16="http://schemas.microsoft.com/office/drawing/2014/main" id="{A37EA6EA-CEF3-4934-9140-10EEDEBD931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04519" y="3510837"/>
                  <a:ext cx="1219200" cy="2499037"/>
                </a:xfrm>
                <a:prstGeom prst="rect">
                  <a:avLst/>
                </a:prstGeom>
                <a:ln>
                  <a:noFill/>
                </a:ln>
              </p:spPr>
            </p:pic>
            <p:sp>
              <p:nvSpPr>
                <p:cNvPr id="31" name="TextBox 30">
                  <a:extLst>
                    <a:ext uri="{FF2B5EF4-FFF2-40B4-BE49-F238E27FC236}">
                      <a16:creationId xmlns:a16="http://schemas.microsoft.com/office/drawing/2014/main" id="{7EA95C9E-94C3-4E8E-8FA4-6C915E45D1E5}"/>
                    </a:ext>
                  </a:extLst>
                </p:cNvPr>
                <p:cNvSpPr txBox="1"/>
                <p:nvPr/>
              </p:nvSpPr>
              <p:spPr>
                <a:xfrm>
                  <a:off x="4754727" y="5221601"/>
                  <a:ext cx="1067939" cy="1274284"/>
                </a:xfrm>
                <a:prstGeom prst="rect">
                  <a:avLst/>
                </a:prstGeom>
                <a:noFill/>
                <a:ln>
                  <a:noFill/>
                </a:ln>
              </p:spPr>
              <p:txBody>
                <a:bodyPr wrap="square" rtlCol="0">
                  <a:spAutoFit/>
                </a:bodyPr>
                <a:lstStyle/>
                <a:p>
                  <a:r>
                    <a:rPr lang="en-US" sz="1999" dirty="0">
                      <a:latin typeface="+mj-lt"/>
                    </a:rPr>
                    <a:t>18 oz</a:t>
                  </a:r>
                </a:p>
              </p:txBody>
            </p:sp>
          </p:grpSp>
        </p:grpSp>
        <p:sp>
          <p:nvSpPr>
            <p:cNvPr id="20" name="Plus Sign 19">
              <a:extLst>
                <a:ext uri="{FF2B5EF4-FFF2-40B4-BE49-F238E27FC236}">
                  <a16:creationId xmlns:a16="http://schemas.microsoft.com/office/drawing/2014/main" id="{35516927-F6F8-4342-8226-5D1EB47406AD}"/>
                </a:ext>
              </a:extLst>
            </p:cNvPr>
            <p:cNvSpPr/>
            <p:nvPr/>
          </p:nvSpPr>
          <p:spPr>
            <a:xfrm>
              <a:off x="3381900" y="2826703"/>
              <a:ext cx="682482" cy="883113"/>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28" name="Equals 27">
              <a:extLst>
                <a:ext uri="{FF2B5EF4-FFF2-40B4-BE49-F238E27FC236}">
                  <a16:creationId xmlns:a16="http://schemas.microsoft.com/office/drawing/2014/main" id="{A5CB3ACC-8F53-4461-9CA5-AF926248D68A}"/>
                </a:ext>
              </a:extLst>
            </p:cNvPr>
            <p:cNvSpPr/>
            <p:nvPr/>
          </p:nvSpPr>
          <p:spPr>
            <a:xfrm>
              <a:off x="6660299" y="2854895"/>
              <a:ext cx="774657" cy="839097"/>
            </a:xfrm>
            <a:prstGeom prst="mathEqual">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18432" name="TextBox 18431">
              <a:extLst>
                <a:ext uri="{FF2B5EF4-FFF2-40B4-BE49-F238E27FC236}">
                  <a16:creationId xmlns:a16="http://schemas.microsoft.com/office/drawing/2014/main" id="{EF41DBC6-90F1-491F-914A-61AC20403E91}"/>
                </a:ext>
              </a:extLst>
            </p:cNvPr>
            <p:cNvSpPr txBox="1"/>
            <p:nvPr/>
          </p:nvSpPr>
          <p:spPr>
            <a:xfrm>
              <a:off x="7405066" y="2353953"/>
              <a:ext cx="1393603" cy="1828612"/>
            </a:xfrm>
            <a:prstGeom prst="rect">
              <a:avLst/>
            </a:prstGeom>
            <a:noFill/>
            <a:ln>
              <a:noFill/>
            </a:ln>
          </p:spPr>
          <p:txBody>
            <a:bodyPr wrap="square" rtlCol="0">
              <a:spAutoFit/>
            </a:bodyPr>
            <a:lstStyle/>
            <a:p>
              <a:r>
                <a:rPr lang="en-US" sz="3599" b="1" dirty="0">
                  <a:latin typeface="+mj-lt"/>
                </a:rPr>
                <a:t>72 OZ</a:t>
              </a:r>
            </a:p>
          </p:txBody>
        </p:sp>
      </p:grpSp>
      <p:sp>
        <p:nvSpPr>
          <p:cNvPr id="18440" name="TextBox 18439">
            <a:extLst>
              <a:ext uri="{FF2B5EF4-FFF2-40B4-BE49-F238E27FC236}">
                <a16:creationId xmlns:a16="http://schemas.microsoft.com/office/drawing/2014/main" id="{8F0263FD-983B-4125-9DDD-442A61B88C14}"/>
              </a:ext>
            </a:extLst>
          </p:cNvPr>
          <p:cNvSpPr txBox="1"/>
          <p:nvPr/>
        </p:nvSpPr>
        <p:spPr>
          <a:xfrm>
            <a:off x="5532771" y="1181956"/>
            <a:ext cx="3580467" cy="461545"/>
          </a:xfrm>
          <a:prstGeom prst="rect">
            <a:avLst/>
          </a:prstGeom>
          <a:noFill/>
        </p:spPr>
        <p:txBody>
          <a:bodyPr wrap="square" rtlCol="0">
            <a:spAutoFit/>
          </a:bodyPr>
          <a:lstStyle/>
          <a:p>
            <a:pPr>
              <a:buClr>
                <a:schemeClr val="accent1"/>
              </a:buClr>
            </a:pPr>
            <a:r>
              <a:rPr lang="en-US" sz="2399" b="1" dirty="0">
                <a:solidFill>
                  <a:schemeClr val="tx1">
                    <a:lumMod val="50000"/>
                    <a:lumOff val="50000"/>
                  </a:schemeClr>
                </a:solidFill>
                <a:latin typeface="Century Gothic" panose="020B0502020202020204" pitchFamily="34" charset="0"/>
              </a:rPr>
              <a:t>OZ = OUNCE</a:t>
            </a:r>
          </a:p>
        </p:txBody>
      </p:sp>
      <p:sp>
        <p:nvSpPr>
          <p:cNvPr id="32" name="TextBox 31">
            <a:extLst>
              <a:ext uri="{FF2B5EF4-FFF2-40B4-BE49-F238E27FC236}">
                <a16:creationId xmlns:a16="http://schemas.microsoft.com/office/drawing/2014/main" id="{6441E891-058C-4196-B61C-D69556E4901D}"/>
              </a:ext>
            </a:extLst>
          </p:cNvPr>
          <p:cNvSpPr txBox="1"/>
          <p:nvPr/>
        </p:nvSpPr>
        <p:spPr bwMode="auto">
          <a:xfrm>
            <a:off x="3052584" y="1220714"/>
            <a:ext cx="2353108" cy="430775"/>
          </a:xfrm>
          <a:prstGeom prst="rect">
            <a:avLst/>
          </a:prstGeom>
          <a:noFill/>
          <a:ln w="76200" cmpd="sng">
            <a:solidFill>
              <a:schemeClr val="accent1">
                <a:lumMod val="75000"/>
              </a:schemeClr>
            </a:solidFill>
            <a:miter lim="800000"/>
            <a:headEnd/>
            <a:tailEnd/>
          </a:ln>
        </p:spPr>
        <p:txBody>
          <a:bodyPr wrap="square" rtlCol="0">
            <a:spAutoFit/>
          </a:bodyPr>
          <a:lstStyle/>
          <a:p>
            <a:pPr algn="ctr" eaLnBrk="0" hangingPunct="0">
              <a:spcBef>
                <a:spcPct val="50000"/>
              </a:spcBef>
            </a:pPr>
            <a:r>
              <a:rPr lang="en-US" sz="2199" b="1" dirty="0">
                <a:solidFill>
                  <a:schemeClr val="tx2">
                    <a:lumMod val="75000"/>
                  </a:schemeClr>
                </a:solidFill>
                <a:latin typeface="+mj-lt"/>
              </a:rPr>
              <a:t>Unit of Measure</a:t>
            </a:r>
            <a:endParaRPr lang="en-US" sz="2199" b="1" dirty="0">
              <a:solidFill>
                <a:schemeClr val="tx1">
                  <a:lumMod val="65000"/>
                  <a:lumOff val="35000"/>
                </a:schemeClr>
              </a:solidFill>
              <a:latin typeface="+mj-lt"/>
            </a:endParaRPr>
          </a:p>
        </p:txBody>
      </p:sp>
      <p:sp>
        <p:nvSpPr>
          <p:cNvPr id="33" name="Rectangle 4">
            <a:extLst>
              <a:ext uri="{FF2B5EF4-FFF2-40B4-BE49-F238E27FC236}">
                <a16:creationId xmlns:a16="http://schemas.microsoft.com/office/drawing/2014/main" id="{AB694101-6781-4173-BCB2-C6469F87E44F}"/>
              </a:ext>
            </a:extLst>
          </p:cNvPr>
          <p:cNvSpPr txBox="1">
            <a:spLocks noChangeArrowheads="1"/>
          </p:cNvSpPr>
          <p:nvPr/>
        </p:nvSpPr>
        <p:spPr>
          <a:xfrm>
            <a:off x="1980688" y="319254"/>
            <a:ext cx="2353108" cy="677895"/>
          </a:xfrm>
          <a:prstGeom prst="rect">
            <a:avLst/>
          </a:prstGeom>
        </p:spPr>
        <p:txBody>
          <a:bodyPr anchor="ct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5998" b="1" dirty="0">
                <a:solidFill>
                  <a:schemeClr val="tx1"/>
                </a:solidFill>
              </a:rPr>
              <a:t>Cereal</a:t>
            </a:r>
          </a:p>
        </p:txBody>
      </p:sp>
      <p:pic>
        <p:nvPicPr>
          <p:cNvPr id="42" name="Picture 41">
            <a:extLst>
              <a:ext uri="{FF2B5EF4-FFF2-40B4-BE49-F238E27FC236}">
                <a16:creationId xmlns:a16="http://schemas.microsoft.com/office/drawing/2014/main" id="{B887385A-38EF-4C03-8D2C-3F826242F7B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45779" y="1161814"/>
            <a:ext cx="724669" cy="607585"/>
          </a:xfrm>
          <a:prstGeom prst="rect">
            <a:avLst/>
          </a:prstGeom>
        </p:spPr>
      </p:pic>
      <p:pic>
        <p:nvPicPr>
          <p:cNvPr id="35" name="Picture 34">
            <a:extLst>
              <a:ext uri="{FF2B5EF4-FFF2-40B4-BE49-F238E27FC236}">
                <a16:creationId xmlns:a16="http://schemas.microsoft.com/office/drawing/2014/main" id="{A63DEDF1-9C04-41B9-ABB2-4AF90A4747F7}"/>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rot="10800000">
            <a:off x="8414521" y="838871"/>
            <a:ext cx="2110724" cy="5182894"/>
          </a:xfrm>
          <a:prstGeom prst="rect">
            <a:avLst/>
          </a:prstGeom>
          <a:ln>
            <a:no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2787504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4"/>
          <p:cNvSpPr>
            <a:spLocks noGrp="1" noChangeArrowheads="1"/>
          </p:cNvSpPr>
          <p:nvPr>
            <p:ph idx="1"/>
          </p:nvPr>
        </p:nvSpPr>
        <p:spPr>
          <a:xfrm>
            <a:off x="1170127" y="2439277"/>
            <a:ext cx="8885653" cy="3884569"/>
          </a:xfrm>
        </p:spPr>
        <p:txBody>
          <a:bodyPr>
            <a:normAutofit fontScale="92500" lnSpcReduction="20000"/>
          </a:bodyPr>
          <a:lstStyle/>
          <a:p>
            <a:pPr marL="34280" indent="0">
              <a:lnSpc>
                <a:spcPct val="110000"/>
              </a:lnSpc>
              <a:buNone/>
            </a:pPr>
            <a:r>
              <a:rPr lang="en-US" sz="3499" dirty="0"/>
              <a:t>Required package size…</a:t>
            </a:r>
          </a:p>
          <a:p>
            <a:pPr marL="205678" lvl="1" indent="0">
              <a:lnSpc>
                <a:spcPct val="110000"/>
              </a:lnSpc>
              <a:buNone/>
            </a:pPr>
            <a:r>
              <a:rPr lang="en-US" sz="3499" b="1" dirty="0">
                <a:solidFill>
                  <a:schemeClr val="accent4"/>
                </a:solidFill>
              </a:rPr>
              <a:t>	12-ounce package </a:t>
            </a:r>
            <a:r>
              <a:rPr lang="en-US" sz="3499" dirty="0"/>
              <a:t>(minimum size)</a:t>
            </a:r>
          </a:p>
          <a:p>
            <a:pPr marL="34280" indent="0">
              <a:lnSpc>
                <a:spcPct val="110000"/>
              </a:lnSpc>
              <a:buNone/>
            </a:pPr>
            <a:r>
              <a:rPr lang="en-US" sz="3499" dirty="0"/>
              <a:t>Quantity required…</a:t>
            </a:r>
          </a:p>
          <a:p>
            <a:pPr marL="205678" lvl="1" indent="0">
              <a:lnSpc>
                <a:spcPct val="110000"/>
              </a:lnSpc>
              <a:buNone/>
            </a:pPr>
            <a:r>
              <a:rPr lang="en-US" sz="3499" b="1" dirty="0">
                <a:solidFill>
                  <a:schemeClr val="accent4"/>
                </a:solidFill>
              </a:rPr>
              <a:t>	six (6) </a:t>
            </a:r>
            <a:r>
              <a:rPr lang="en-US" sz="3499" dirty="0"/>
              <a:t>packages</a:t>
            </a:r>
          </a:p>
          <a:p>
            <a:pPr marL="205678" lvl="1" indent="0">
              <a:lnSpc>
                <a:spcPct val="110000"/>
              </a:lnSpc>
              <a:buNone/>
            </a:pPr>
            <a:endParaRPr lang="en-US" sz="3499" dirty="0"/>
          </a:p>
          <a:p>
            <a:pPr marL="34280" indent="0">
              <a:lnSpc>
                <a:spcPct val="110000"/>
              </a:lnSpc>
              <a:buNone/>
            </a:pPr>
            <a:r>
              <a:rPr lang="en-US" sz="3499" b="1" dirty="0">
                <a:solidFill>
                  <a:schemeClr val="accent4"/>
                </a:solidFill>
              </a:rPr>
              <a:t>Two (2) </a:t>
            </a:r>
            <a:r>
              <a:rPr lang="en-US" sz="3499" dirty="0"/>
              <a:t>approved types whole grain cereals required</a:t>
            </a:r>
          </a:p>
          <a:p>
            <a:pPr eaLnBrk="1" hangingPunct="1"/>
            <a:endParaRPr lang="en-US" dirty="0"/>
          </a:p>
        </p:txBody>
      </p:sp>
      <p:sp>
        <p:nvSpPr>
          <p:cNvPr id="19459" name="Rectangle 3"/>
          <p:cNvSpPr>
            <a:spLocks noChangeArrowheads="1"/>
          </p:cNvSpPr>
          <p:nvPr/>
        </p:nvSpPr>
        <p:spPr bwMode="auto">
          <a:xfrm>
            <a:off x="2715060" y="879986"/>
            <a:ext cx="8303637" cy="5256431"/>
          </a:xfrm>
          <a:prstGeom prst="rect">
            <a:avLst/>
          </a:prstGeom>
          <a:noFill/>
          <a:ln w="9525">
            <a:noFill/>
            <a:miter lim="800000"/>
            <a:headEnd/>
            <a:tailEnd/>
          </a:ln>
        </p:spPr>
        <p:txBody>
          <a:bodyPr/>
          <a:lstStyle/>
          <a:p>
            <a:pPr marL="342797" indent="-342797">
              <a:spcBef>
                <a:spcPct val="20000"/>
              </a:spcBef>
              <a:buClr>
                <a:srgbClr val="96DE0A"/>
              </a:buClr>
              <a:buFontTx/>
              <a:buChar char="•"/>
            </a:pPr>
            <a:endParaRPr lang="en-US" sz="2799" dirty="0">
              <a:solidFill>
                <a:prstClr val="black"/>
              </a:solidFill>
              <a:latin typeface="Tahoma" pitchFamily="34" charset="0"/>
            </a:endParaRPr>
          </a:p>
        </p:txBody>
      </p:sp>
      <p:pic>
        <p:nvPicPr>
          <p:cNvPr id="2" name="Picture 1">
            <a:extLst>
              <a:ext uri="{FF2B5EF4-FFF2-40B4-BE49-F238E27FC236}">
                <a16:creationId xmlns:a16="http://schemas.microsoft.com/office/drawing/2014/main" id="{883FF5BE-5786-433A-A4A2-E7A6EB7D7AD8}"/>
              </a:ext>
            </a:extLst>
          </p:cNvPr>
          <p:cNvPicPr>
            <a:picLocks noChangeAspect="1"/>
          </p:cNvPicPr>
          <p:nvPr/>
        </p:nvPicPr>
        <p:blipFill>
          <a:blip r:embed="rId4"/>
          <a:stretch>
            <a:fillRect/>
          </a:stretch>
        </p:blipFill>
        <p:spPr>
          <a:xfrm>
            <a:off x="6048957" y="1433717"/>
            <a:ext cx="2118213" cy="1005560"/>
          </a:xfrm>
          <a:prstGeom prst="rect">
            <a:avLst/>
          </a:prstGeom>
        </p:spPr>
      </p:pic>
      <p:sp>
        <p:nvSpPr>
          <p:cNvPr id="9" name="Rectangle 4">
            <a:extLst>
              <a:ext uri="{FF2B5EF4-FFF2-40B4-BE49-F238E27FC236}">
                <a16:creationId xmlns:a16="http://schemas.microsoft.com/office/drawing/2014/main" id="{D71D0633-BC11-4675-BFCA-6B75C2411E22}"/>
              </a:ext>
            </a:extLst>
          </p:cNvPr>
          <p:cNvSpPr txBox="1">
            <a:spLocks noChangeArrowheads="1"/>
          </p:cNvSpPr>
          <p:nvPr/>
        </p:nvSpPr>
        <p:spPr>
          <a:xfrm>
            <a:off x="2164811" y="290065"/>
            <a:ext cx="5282758" cy="1356007"/>
          </a:xfrm>
          <a:prstGeom prst="rect">
            <a:avLst/>
          </a:prstGeom>
        </p:spPr>
        <p:txBody>
          <a:bodyPr vert="horz" lIns="91416" tIns="45708" rIns="91416" bIns="45708" rtlCol="0" anchor="ctr">
            <a:norm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5998" b="1" dirty="0">
                <a:solidFill>
                  <a:schemeClr val="tx1"/>
                </a:solidFill>
              </a:rPr>
              <a:t>Cereal</a:t>
            </a:r>
          </a:p>
        </p:txBody>
      </p:sp>
      <p:pic>
        <p:nvPicPr>
          <p:cNvPr id="16" name="Picture 15">
            <a:extLst>
              <a:ext uri="{FF2B5EF4-FFF2-40B4-BE49-F238E27FC236}">
                <a16:creationId xmlns:a16="http://schemas.microsoft.com/office/drawing/2014/main" id="{BBFFC680-503B-462A-BB01-EDB6CA3C79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23173" y="1524499"/>
            <a:ext cx="775535" cy="727052"/>
          </a:xfrm>
          <a:prstGeom prst="rect">
            <a:avLst/>
          </a:prstGeom>
        </p:spPr>
      </p:pic>
    </p:spTree>
    <p:custDataLst>
      <p:tags r:id="rId1"/>
    </p:custDataLst>
    <p:extLst>
      <p:ext uri="{BB962C8B-B14F-4D97-AF65-F5344CB8AC3E}">
        <p14:creationId xmlns:p14="http://schemas.microsoft.com/office/powerpoint/2010/main" val="3211448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DF7D1-DA48-40B9-B957-CAB7DE754DA4}"/>
              </a:ext>
            </a:extLst>
          </p:cNvPr>
          <p:cNvSpPr>
            <a:spLocks noGrp="1"/>
          </p:cNvSpPr>
          <p:nvPr>
            <p:ph type="title"/>
          </p:nvPr>
        </p:nvSpPr>
        <p:spPr>
          <a:xfrm>
            <a:off x="1295062" y="474142"/>
            <a:ext cx="8599512" cy="850201"/>
          </a:xfrm>
        </p:spPr>
        <p:txBody>
          <a:bodyPr>
            <a:noAutofit/>
          </a:bodyPr>
          <a:lstStyle/>
          <a:p>
            <a:r>
              <a:rPr lang="en-US" sz="5498" b="1" dirty="0"/>
              <a:t>Whole Grain Cereal</a:t>
            </a:r>
            <a:r>
              <a:rPr lang="en-US" sz="5498" dirty="0"/>
              <a:t> </a:t>
            </a:r>
            <a:r>
              <a:rPr lang="en-US" sz="5498" b="1" dirty="0"/>
              <a:t>vs.</a:t>
            </a:r>
            <a:br>
              <a:rPr lang="en-US" sz="5498" b="1" dirty="0"/>
            </a:br>
            <a:r>
              <a:rPr lang="en-US" sz="5498" b="1" dirty="0"/>
              <a:t>Non-Whole Grain Cereal</a:t>
            </a:r>
          </a:p>
        </p:txBody>
      </p:sp>
      <p:sp>
        <p:nvSpPr>
          <p:cNvPr id="3" name="Content Placeholder 2">
            <a:extLst>
              <a:ext uri="{FF2B5EF4-FFF2-40B4-BE49-F238E27FC236}">
                <a16:creationId xmlns:a16="http://schemas.microsoft.com/office/drawing/2014/main" id="{47F7A7D4-88FA-4197-A487-DCA4AB85F0C4}"/>
              </a:ext>
            </a:extLst>
          </p:cNvPr>
          <p:cNvSpPr>
            <a:spLocks noGrp="1"/>
          </p:cNvSpPr>
          <p:nvPr>
            <p:ph idx="1"/>
          </p:nvPr>
        </p:nvSpPr>
        <p:spPr>
          <a:xfrm>
            <a:off x="1066522" y="2244712"/>
            <a:ext cx="9446339" cy="4418449"/>
          </a:xfrm>
        </p:spPr>
        <p:txBody>
          <a:bodyPr>
            <a:normAutofit fontScale="70000" lnSpcReduction="20000"/>
          </a:bodyPr>
          <a:lstStyle/>
          <a:p>
            <a:pPr>
              <a:buFont typeface="Arial" panose="020B0604020202020204" pitchFamily="34" charset="0"/>
              <a:buChar char="•"/>
            </a:pPr>
            <a:r>
              <a:rPr lang="en-US" sz="3799" dirty="0"/>
              <a:t>Only whole grain cereal can count toward minimum inventory</a:t>
            </a:r>
          </a:p>
          <a:p>
            <a:pPr>
              <a:buFont typeface="Arial" panose="020B0604020202020204" pitchFamily="34" charset="0"/>
              <a:buChar char="•"/>
            </a:pPr>
            <a:endParaRPr lang="en-US" sz="2199" dirty="0"/>
          </a:p>
          <a:p>
            <a:pPr>
              <a:buFont typeface="Arial" panose="020B0604020202020204" pitchFamily="34" charset="0"/>
              <a:buChar char="•"/>
            </a:pPr>
            <a:r>
              <a:rPr lang="en-US" sz="3799" dirty="0"/>
              <a:t>Some non-whole grain cereal is currently listed in our authorized product list (APL) and allowed for purchase; however, they </a:t>
            </a:r>
            <a:r>
              <a:rPr lang="en-US" sz="3799" b="1" u="sng" dirty="0">
                <a:solidFill>
                  <a:srgbClr val="FF0000"/>
                </a:solidFill>
              </a:rPr>
              <a:t>cannot</a:t>
            </a:r>
            <a:r>
              <a:rPr lang="en-US" sz="3799" dirty="0"/>
              <a:t> be counted toward minimum inventory.  Examples include:</a:t>
            </a:r>
          </a:p>
          <a:p>
            <a:pPr marL="0" indent="0">
              <a:buNone/>
            </a:pPr>
            <a:endParaRPr lang="en-US" sz="2999" dirty="0"/>
          </a:p>
          <a:p>
            <a:pPr marL="546344" lvl="2" indent="-96438"/>
            <a:r>
              <a:rPr lang="en-US" sz="2899" b="1" dirty="0"/>
              <a:t>Rice Krispies (various brands)</a:t>
            </a:r>
          </a:p>
          <a:p>
            <a:pPr marL="546344" lvl="2" indent="-96438"/>
            <a:r>
              <a:rPr lang="en-US" sz="2899" b="1" dirty="0"/>
              <a:t>Corn Flakes (various brands)</a:t>
            </a:r>
          </a:p>
          <a:p>
            <a:pPr marL="546344" lvl="2" indent="-96438"/>
            <a:r>
              <a:rPr lang="en-US" sz="2899" b="1" dirty="0"/>
              <a:t>Special K</a:t>
            </a:r>
          </a:p>
          <a:p>
            <a:pPr marL="546344" lvl="2" indent="-96438"/>
            <a:r>
              <a:rPr lang="en-US" sz="2899" b="1" dirty="0"/>
              <a:t>Corn Chex </a:t>
            </a:r>
          </a:p>
          <a:p>
            <a:pPr marL="546344" lvl="2" indent="-96438"/>
            <a:r>
              <a:rPr lang="en-US" sz="2899" b="1" dirty="0"/>
              <a:t>Rice Chex</a:t>
            </a:r>
          </a:p>
          <a:p>
            <a:pPr marL="546344" lvl="2" indent="-96438"/>
            <a:r>
              <a:rPr lang="en-US" sz="2899" b="1" dirty="0"/>
              <a:t>Cinnamon Chex </a:t>
            </a:r>
          </a:p>
          <a:p>
            <a:pPr marL="546344" lvl="2" indent="-96438"/>
            <a:r>
              <a:rPr lang="en-US" sz="2899" b="1" dirty="0"/>
              <a:t>Blueberry Chex</a:t>
            </a:r>
          </a:p>
          <a:p>
            <a:pPr marL="449906" lvl="2" indent="0">
              <a:buNone/>
            </a:pPr>
            <a:endParaRPr lang="en-US" sz="2599" b="1" dirty="0"/>
          </a:p>
          <a:p>
            <a:pPr marL="34280" indent="0">
              <a:buNone/>
            </a:pPr>
            <a:endParaRPr lang="en-US" dirty="0"/>
          </a:p>
        </p:txBody>
      </p:sp>
      <p:pic>
        <p:nvPicPr>
          <p:cNvPr id="12" name="Picture 11">
            <a:extLst>
              <a:ext uri="{FF2B5EF4-FFF2-40B4-BE49-F238E27FC236}">
                <a16:creationId xmlns:a16="http://schemas.microsoft.com/office/drawing/2014/main" id="{A129EDC3-DD38-4966-A3A4-A6497E2FC3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9100" y="1436106"/>
            <a:ext cx="677351" cy="688136"/>
          </a:xfrm>
          <a:prstGeom prst="rect">
            <a:avLst/>
          </a:prstGeom>
        </p:spPr>
      </p:pic>
      <p:pic>
        <p:nvPicPr>
          <p:cNvPr id="13" name="Picture 12">
            <a:extLst>
              <a:ext uri="{FF2B5EF4-FFF2-40B4-BE49-F238E27FC236}">
                <a16:creationId xmlns:a16="http://schemas.microsoft.com/office/drawing/2014/main" id="{A3CC11DD-FFA4-4E33-B409-D68B72AF6DFB}"/>
              </a:ext>
            </a:extLst>
          </p:cNvPr>
          <p:cNvPicPr>
            <a:picLocks noChangeAspect="1"/>
          </p:cNvPicPr>
          <p:nvPr/>
        </p:nvPicPr>
        <p:blipFill>
          <a:blip r:embed="rId5"/>
          <a:stretch>
            <a:fillRect/>
          </a:stretch>
        </p:blipFill>
        <p:spPr>
          <a:xfrm>
            <a:off x="8684541" y="1219779"/>
            <a:ext cx="1646296" cy="801406"/>
          </a:xfrm>
          <a:prstGeom prst="rect">
            <a:avLst/>
          </a:prstGeom>
        </p:spPr>
      </p:pic>
    </p:spTree>
    <p:custDataLst>
      <p:tags r:id="rId1"/>
    </p:custDataLst>
    <p:extLst>
      <p:ext uri="{BB962C8B-B14F-4D97-AF65-F5344CB8AC3E}">
        <p14:creationId xmlns:p14="http://schemas.microsoft.com/office/powerpoint/2010/main" val="1993055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69650F4C-A3EF-4DB3-9558-80AD91C09BB0}"/>
              </a:ext>
            </a:extLst>
          </p:cNvPr>
          <p:cNvSpPr>
            <a:spLocks noGrp="1" noChangeArrowheads="1"/>
          </p:cNvSpPr>
          <p:nvPr>
            <p:ph type="title"/>
          </p:nvPr>
        </p:nvSpPr>
        <p:spPr>
          <a:xfrm>
            <a:off x="1728087" y="124851"/>
            <a:ext cx="6870407" cy="1356007"/>
          </a:xfrm>
        </p:spPr>
        <p:txBody>
          <a:bodyPr>
            <a:noAutofit/>
          </a:bodyPr>
          <a:lstStyle/>
          <a:p>
            <a:pPr eaLnBrk="1" hangingPunct="1"/>
            <a:r>
              <a:rPr lang="en-US" sz="5998" b="1" dirty="0"/>
              <a:t>Bread/Whole Grains</a:t>
            </a:r>
          </a:p>
        </p:txBody>
      </p:sp>
      <p:sp>
        <p:nvSpPr>
          <p:cNvPr id="21507" name="Rectangle 5"/>
          <p:cNvSpPr>
            <a:spLocks noGrp="1" noChangeArrowheads="1"/>
          </p:cNvSpPr>
          <p:nvPr>
            <p:ph sz="half" idx="1"/>
          </p:nvPr>
        </p:nvSpPr>
        <p:spPr>
          <a:xfrm>
            <a:off x="1972665" y="1372138"/>
            <a:ext cx="7092773" cy="5484969"/>
          </a:xfrm>
        </p:spPr>
        <p:txBody>
          <a:bodyPr numCol="1">
            <a:normAutofit/>
          </a:bodyPr>
          <a:lstStyle/>
          <a:p>
            <a:pPr marL="34280" indent="0">
              <a:buNone/>
            </a:pPr>
            <a:r>
              <a:rPr lang="en-US" sz="3499" b="1" dirty="0"/>
              <a:t>Approved Criteria</a:t>
            </a:r>
          </a:p>
          <a:p>
            <a:pPr>
              <a:lnSpc>
                <a:spcPct val="150000"/>
              </a:lnSpc>
              <a:buFont typeface="Arial" panose="020B0604020202020204" pitchFamily="34" charset="0"/>
              <a:buChar char="•"/>
            </a:pPr>
            <a:r>
              <a:rPr lang="en-US" sz="1999" dirty="0"/>
              <a:t>Whole wheat tortillas</a:t>
            </a:r>
          </a:p>
          <a:p>
            <a:pPr>
              <a:lnSpc>
                <a:spcPct val="150000"/>
              </a:lnSpc>
              <a:buFont typeface="Arial" panose="020B0604020202020204" pitchFamily="34" charset="0"/>
              <a:buChar char="•"/>
            </a:pPr>
            <a:r>
              <a:rPr lang="en-US" sz="1999" dirty="0"/>
              <a:t>Soft corn tortillas</a:t>
            </a:r>
          </a:p>
          <a:p>
            <a:pPr eaLnBrk="1" hangingPunct="1">
              <a:lnSpc>
                <a:spcPct val="150000"/>
              </a:lnSpc>
              <a:buFont typeface="Arial" panose="020B0604020202020204" pitchFamily="34" charset="0"/>
              <a:buChar char="•"/>
            </a:pPr>
            <a:r>
              <a:rPr lang="en-US" sz="1999" dirty="0"/>
              <a:t>Whole grain/whole wheat bread/Buns/Rolls</a:t>
            </a:r>
          </a:p>
          <a:p>
            <a:pPr eaLnBrk="1" hangingPunct="1">
              <a:lnSpc>
                <a:spcPct val="150000"/>
              </a:lnSpc>
              <a:buFont typeface="Arial" panose="020B0604020202020204" pitchFamily="34" charset="0"/>
              <a:buChar char="•"/>
            </a:pPr>
            <a:r>
              <a:rPr lang="en-US" sz="1999" dirty="0"/>
              <a:t>Brown rice</a:t>
            </a:r>
          </a:p>
          <a:p>
            <a:pPr eaLnBrk="1" hangingPunct="1">
              <a:lnSpc>
                <a:spcPct val="150000"/>
              </a:lnSpc>
              <a:buFont typeface="Arial" panose="020B0604020202020204" pitchFamily="34" charset="0"/>
              <a:buChar char="•"/>
            </a:pPr>
            <a:r>
              <a:rPr lang="en-US" sz="1999" dirty="0"/>
              <a:t>Whole wheat pasta</a:t>
            </a:r>
          </a:p>
          <a:p>
            <a:pPr eaLnBrk="1" hangingPunct="1">
              <a:lnSpc>
                <a:spcPct val="150000"/>
              </a:lnSpc>
              <a:buFont typeface="Arial" panose="020B0604020202020204" pitchFamily="34" charset="0"/>
              <a:buChar char="•"/>
            </a:pPr>
            <a:r>
              <a:rPr lang="en-US" sz="1999" b="1" dirty="0"/>
              <a:t>Whole grain Barley </a:t>
            </a:r>
          </a:p>
          <a:p>
            <a:pPr eaLnBrk="1" hangingPunct="1">
              <a:lnSpc>
                <a:spcPct val="150000"/>
              </a:lnSpc>
              <a:buFont typeface="Arial" panose="020B0604020202020204" pitchFamily="34" charset="0"/>
              <a:buChar char="•"/>
            </a:pPr>
            <a:r>
              <a:rPr lang="en-US" sz="1999" b="1" dirty="0"/>
              <a:t>Bulgur</a:t>
            </a:r>
          </a:p>
          <a:p>
            <a:pPr eaLnBrk="1" hangingPunct="1">
              <a:lnSpc>
                <a:spcPct val="150000"/>
              </a:lnSpc>
              <a:buFont typeface="Arial" panose="020B0604020202020204" pitchFamily="34" charset="0"/>
              <a:buChar char="•"/>
            </a:pPr>
            <a:r>
              <a:rPr lang="en-US" sz="1999" b="1" dirty="0"/>
              <a:t>Oats</a:t>
            </a:r>
          </a:p>
          <a:p>
            <a:pPr eaLnBrk="1" hangingPunct="1">
              <a:lnSpc>
                <a:spcPct val="150000"/>
              </a:lnSpc>
              <a:buFont typeface="Arial" panose="020B0604020202020204" pitchFamily="34" charset="0"/>
              <a:buChar char="•"/>
            </a:pPr>
            <a:endParaRPr lang="en-US" sz="1799" dirty="0"/>
          </a:p>
          <a:p>
            <a:pPr eaLnBrk="1" hangingPunct="1">
              <a:lnSpc>
                <a:spcPct val="150000"/>
              </a:lnSpc>
              <a:buFont typeface="Arial" panose="020B0604020202020204" pitchFamily="34" charset="0"/>
              <a:buChar char="•"/>
            </a:pPr>
            <a:endParaRPr lang="en-US" dirty="0">
              <a:solidFill>
                <a:schemeClr val="tx1"/>
              </a:solidFill>
            </a:endParaRPr>
          </a:p>
          <a:p>
            <a:pPr eaLnBrk="1" hangingPunct="1">
              <a:lnSpc>
                <a:spcPct val="150000"/>
              </a:lnSpc>
              <a:buFont typeface="Arial" panose="020B0604020202020204" pitchFamily="34" charset="0"/>
              <a:buChar char="•"/>
            </a:pPr>
            <a:endParaRPr lang="en-US" sz="2999" dirty="0"/>
          </a:p>
          <a:p>
            <a:pPr marL="82271" indent="0">
              <a:buNone/>
            </a:pPr>
            <a:endParaRPr lang="en-US" dirty="0">
              <a:solidFill>
                <a:schemeClr val="tx1"/>
              </a:solidFill>
            </a:endParaRPr>
          </a:p>
          <a:p>
            <a:pPr eaLnBrk="1" hangingPunct="1"/>
            <a:endParaRPr lang="en-US" dirty="0">
              <a:solidFill>
                <a:schemeClr val="tx1"/>
              </a:solidFill>
            </a:endParaRPr>
          </a:p>
          <a:p>
            <a:pPr algn="ctr">
              <a:spcBef>
                <a:spcPct val="50000"/>
              </a:spcBef>
              <a:buClrTx/>
              <a:buFontTx/>
              <a:buNone/>
            </a:pPr>
            <a:endParaRPr lang="en-US" b="1" dirty="0">
              <a:solidFill>
                <a:schemeClr val="tx1"/>
              </a:solidFill>
            </a:endParaRPr>
          </a:p>
          <a:p>
            <a:pPr eaLnBrk="1" hangingPunct="1"/>
            <a:endParaRPr lang="en-US" dirty="0">
              <a:solidFill>
                <a:schemeClr val="tx1"/>
              </a:solidFill>
            </a:endParaRPr>
          </a:p>
          <a:p>
            <a:pPr eaLnBrk="1" hangingPunct="1"/>
            <a:endParaRPr lang="en-US" dirty="0"/>
          </a:p>
        </p:txBody>
      </p:sp>
      <p:pic>
        <p:nvPicPr>
          <p:cNvPr id="13" name="Picture 12">
            <a:extLst>
              <a:ext uri="{FF2B5EF4-FFF2-40B4-BE49-F238E27FC236}">
                <a16:creationId xmlns:a16="http://schemas.microsoft.com/office/drawing/2014/main" id="{6EA328CE-4FEA-437F-8DC9-B3131A4F8A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2093" y="1600676"/>
            <a:ext cx="418117" cy="424539"/>
          </a:xfrm>
          <a:prstGeom prst="rect">
            <a:avLst/>
          </a:prstGeom>
        </p:spPr>
      </p:pic>
      <p:pic>
        <p:nvPicPr>
          <p:cNvPr id="3" name="Picture 2">
            <a:extLst>
              <a:ext uri="{FF2B5EF4-FFF2-40B4-BE49-F238E27FC236}">
                <a16:creationId xmlns:a16="http://schemas.microsoft.com/office/drawing/2014/main" id="{E156C063-ABDB-45EB-8B4E-ADAA2B5E93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441951">
            <a:off x="6947548" y="4171013"/>
            <a:ext cx="1990627" cy="1459358"/>
          </a:xfrm>
          <a:prstGeom prst="rect">
            <a:avLst/>
          </a:prstGeom>
        </p:spPr>
      </p:pic>
      <p:pic>
        <p:nvPicPr>
          <p:cNvPr id="10" name="Picture 9">
            <a:extLst>
              <a:ext uri="{FF2B5EF4-FFF2-40B4-BE49-F238E27FC236}">
                <a16:creationId xmlns:a16="http://schemas.microsoft.com/office/drawing/2014/main" id="{E428D4AB-D82F-4489-A694-300F8472014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rot="10800000">
            <a:off x="9065438" y="1372139"/>
            <a:ext cx="1978210" cy="4586298"/>
          </a:xfrm>
          <a:prstGeom prst="rect">
            <a:avLst/>
          </a:prstGeom>
          <a:ln>
            <a:no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778174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6913B2B1-963D-489C-B15B-2B6B34BFAE9D}"/>
              </a:ext>
            </a:extLst>
          </p:cNvPr>
          <p:cNvSpPr>
            <a:spLocks noGrp="1" noChangeArrowheads="1"/>
          </p:cNvSpPr>
          <p:nvPr>
            <p:ph type="title"/>
          </p:nvPr>
        </p:nvSpPr>
        <p:spPr>
          <a:xfrm>
            <a:off x="2361587" y="77073"/>
            <a:ext cx="4570810" cy="1203646"/>
          </a:xfrm>
        </p:spPr>
        <p:txBody>
          <a:bodyPr>
            <a:normAutofit fontScale="90000"/>
          </a:bodyPr>
          <a:lstStyle/>
          <a:p>
            <a:pPr eaLnBrk="1" hangingPunct="1"/>
            <a:br>
              <a:rPr lang="en-US" b="1" dirty="0">
                <a:solidFill>
                  <a:schemeClr val="tx1"/>
                </a:solidFill>
              </a:rPr>
            </a:br>
            <a:r>
              <a:rPr lang="en-US" b="1" dirty="0">
                <a:solidFill>
                  <a:schemeClr val="tx1"/>
                </a:solidFill>
              </a:rPr>
              <a:t>Breads/Buns/Rolls</a:t>
            </a:r>
          </a:p>
        </p:txBody>
      </p:sp>
      <p:sp>
        <p:nvSpPr>
          <p:cNvPr id="22531" name="Rectangle 3"/>
          <p:cNvSpPr>
            <a:spLocks noGrp="1" noChangeArrowheads="1"/>
          </p:cNvSpPr>
          <p:nvPr>
            <p:ph idx="1"/>
          </p:nvPr>
        </p:nvSpPr>
        <p:spPr>
          <a:xfrm>
            <a:off x="2108843" y="1136843"/>
            <a:ext cx="6433246" cy="3218622"/>
          </a:xfrm>
        </p:spPr>
        <p:txBody>
          <a:bodyPr>
            <a:normAutofit/>
          </a:bodyPr>
          <a:lstStyle/>
          <a:p>
            <a:pPr eaLnBrk="1" hangingPunct="1">
              <a:lnSpc>
                <a:spcPct val="150000"/>
              </a:lnSpc>
              <a:buFont typeface="Arial" panose="020B0604020202020204" pitchFamily="34" charset="0"/>
              <a:buChar char="•"/>
            </a:pPr>
            <a:r>
              <a:rPr lang="en-US" sz="3199" dirty="0"/>
              <a:t>16-ounce loaf, regular or organic</a:t>
            </a:r>
          </a:p>
          <a:p>
            <a:pPr eaLnBrk="1" hangingPunct="1">
              <a:lnSpc>
                <a:spcPct val="150000"/>
              </a:lnSpc>
              <a:buFont typeface="Arial" panose="020B0604020202020204" pitchFamily="34" charset="0"/>
              <a:buChar char="•"/>
            </a:pPr>
            <a:r>
              <a:rPr lang="en-US" sz="3199" dirty="0"/>
              <a:t>100% whole-grain and/or whole-wheat bread/Buns/Rolls</a:t>
            </a:r>
          </a:p>
          <a:p>
            <a:pPr marL="0" indent="0">
              <a:lnSpc>
                <a:spcPct val="150000"/>
              </a:lnSpc>
              <a:buNone/>
            </a:pPr>
            <a:endParaRPr lang="en-US" sz="3199" dirty="0"/>
          </a:p>
          <a:p>
            <a:pPr marL="82271" indent="0">
              <a:buNone/>
            </a:pPr>
            <a:endParaRPr lang="en-US" dirty="0"/>
          </a:p>
          <a:p>
            <a:pPr marL="0" indent="0">
              <a:buNone/>
            </a:pPr>
            <a:endParaRPr lang="en-US" dirty="0"/>
          </a:p>
        </p:txBody>
      </p:sp>
      <p:pic>
        <p:nvPicPr>
          <p:cNvPr id="4" name="Picture 3" descr="S:\NSBranch\Resources\PHOTOS-CLIPART\Food\Grains\Bread Sliced_Fotolia_7513047.jpg"/>
          <p:cNvPicPr>
            <a:picLocks noChangeAspect="1" noChangeArrowheads="1"/>
          </p:cNvPicPr>
          <p:nvPr/>
        </p:nvPicPr>
        <p:blipFill>
          <a:blip r:embed="rId4" cstate="print"/>
          <a:srcRect/>
          <a:stretch>
            <a:fillRect/>
          </a:stretch>
        </p:blipFill>
        <p:spPr bwMode="auto">
          <a:xfrm>
            <a:off x="1828327" y="4285911"/>
            <a:ext cx="3669707" cy="2056864"/>
          </a:xfrm>
          <a:prstGeom prst="rect">
            <a:avLst/>
          </a:prstGeom>
          <a:noFill/>
        </p:spPr>
      </p:pic>
      <p:pic>
        <p:nvPicPr>
          <p:cNvPr id="9" name="Picture 8">
            <a:extLst>
              <a:ext uri="{FF2B5EF4-FFF2-40B4-BE49-F238E27FC236}">
                <a16:creationId xmlns:a16="http://schemas.microsoft.com/office/drawing/2014/main" id="{118F6280-AD56-43DE-9AA5-932680BB047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455997" y="1280723"/>
            <a:ext cx="2056864" cy="4662225"/>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08B9EDBC-C241-4A0C-85FA-757E4A4CB24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5264" y="712304"/>
            <a:ext cx="469300" cy="424539"/>
          </a:xfrm>
          <a:prstGeom prst="rect">
            <a:avLst/>
          </a:prstGeom>
        </p:spPr>
      </p:pic>
      <p:pic>
        <p:nvPicPr>
          <p:cNvPr id="5" name="Picture 4" descr="A close-up of a planet&#10;&#10;Description automatically generated with low confidence">
            <a:extLst>
              <a:ext uri="{FF2B5EF4-FFF2-40B4-BE49-F238E27FC236}">
                <a16:creationId xmlns:a16="http://schemas.microsoft.com/office/drawing/2014/main" id="{B5EF5430-A352-4C03-8A66-08ED37D0E1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61151" y="4084259"/>
            <a:ext cx="2121313" cy="2315767"/>
          </a:xfrm>
          <a:prstGeom prst="rect">
            <a:avLst/>
          </a:prstGeom>
        </p:spPr>
      </p:pic>
    </p:spTree>
    <p:custDataLst>
      <p:tags r:id="rId1"/>
    </p:custDataLst>
    <p:extLst>
      <p:ext uri="{BB962C8B-B14F-4D97-AF65-F5344CB8AC3E}">
        <p14:creationId xmlns:p14="http://schemas.microsoft.com/office/powerpoint/2010/main" val="2076427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NSB\Resources\PHOTOS-CLIPART\Food\Grains\Permission To Use\Corn Tortillas_Fotolia_2703529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73050" y="3886085"/>
            <a:ext cx="3112295" cy="208359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4">
            <a:extLst>
              <a:ext uri="{FF2B5EF4-FFF2-40B4-BE49-F238E27FC236}">
                <a16:creationId xmlns:a16="http://schemas.microsoft.com/office/drawing/2014/main" id="{68FC7800-B9F7-456C-A622-AD7884DB5D47}"/>
              </a:ext>
            </a:extLst>
          </p:cNvPr>
          <p:cNvSpPr>
            <a:spLocks noGrp="1" noChangeArrowheads="1"/>
          </p:cNvSpPr>
          <p:nvPr>
            <p:ph type="title"/>
          </p:nvPr>
        </p:nvSpPr>
        <p:spPr>
          <a:xfrm>
            <a:off x="2133044" y="406933"/>
            <a:ext cx="5452464" cy="1356007"/>
          </a:xfrm>
        </p:spPr>
        <p:txBody>
          <a:bodyPr/>
          <a:lstStyle/>
          <a:p>
            <a:pPr eaLnBrk="1" hangingPunct="1"/>
            <a:r>
              <a:rPr lang="en-US" b="1" dirty="0">
                <a:solidFill>
                  <a:schemeClr val="tx1"/>
                </a:solidFill>
              </a:rPr>
              <a:t> Tortillas</a:t>
            </a:r>
          </a:p>
        </p:txBody>
      </p:sp>
      <p:sp>
        <p:nvSpPr>
          <p:cNvPr id="24579" name="Rectangle 3"/>
          <p:cNvSpPr>
            <a:spLocks noGrp="1" noChangeArrowheads="1"/>
          </p:cNvSpPr>
          <p:nvPr>
            <p:ph idx="1"/>
          </p:nvPr>
        </p:nvSpPr>
        <p:spPr>
          <a:xfrm>
            <a:off x="1938407" y="1119702"/>
            <a:ext cx="5853934" cy="4799350"/>
          </a:xfrm>
        </p:spPr>
        <p:txBody>
          <a:bodyPr>
            <a:normAutofit/>
          </a:bodyPr>
          <a:lstStyle/>
          <a:p>
            <a:pPr marL="0" indent="0">
              <a:buNone/>
            </a:pPr>
            <a:endParaRPr lang="en-US" b="1" dirty="0">
              <a:solidFill>
                <a:srgbClr val="0070C0"/>
              </a:solidFill>
            </a:endParaRPr>
          </a:p>
          <a:p>
            <a:pPr eaLnBrk="1" hangingPunct="1">
              <a:lnSpc>
                <a:spcPct val="150000"/>
              </a:lnSpc>
              <a:buFont typeface="Arial" panose="020B0604020202020204" pitchFamily="34" charset="0"/>
              <a:buChar char="•"/>
            </a:pPr>
            <a:r>
              <a:rPr lang="en-US" sz="3199" dirty="0"/>
              <a:t>16-ounce</a:t>
            </a:r>
            <a:r>
              <a:rPr lang="en-US" dirty="0"/>
              <a:t> </a:t>
            </a:r>
            <a:r>
              <a:rPr lang="en-US" sz="3199" dirty="0"/>
              <a:t>package regular or organic</a:t>
            </a:r>
            <a:endParaRPr lang="en-US" dirty="0"/>
          </a:p>
          <a:p>
            <a:pPr eaLnBrk="1" hangingPunct="1">
              <a:lnSpc>
                <a:spcPct val="150000"/>
              </a:lnSpc>
              <a:buFont typeface="Arial" panose="020B0604020202020204" pitchFamily="34" charset="0"/>
              <a:buChar char="•"/>
            </a:pPr>
            <a:r>
              <a:rPr lang="en-US" sz="3199" dirty="0"/>
              <a:t>Soft corn tortillas (yellow or white)</a:t>
            </a:r>
          </a:p>
          <a:p>
            <a:pPr eaLnBrk="1" hangingPunct="1">
              <a:lnSpc>
                <a:spcPct val="150000"/>
              </a:lnSpc>
              <a:buFont typeface="Arial" panose="020B0604020202020204" pitchFamily="34" charset="0"/>
              <a:buChar char="•"/>
            </a:pPr>
            <a:r>
              <a:rPr lang="en-US" sz="3199" dirty="0"/>
              <a:t>Whole wheat tortillas</a:t>
            </a:r>
          </a:p>
          <a:p>
            <a:pPr marL="0" indent="0">
              <a:lnSpc>
                <a:spcPct val="150000"/>
              </a:lnSpc>
              <a:buNone/>
            </a:pPr>
            <a:endParaRPr lang="en-US" sz="3199" dirty="0"/>
          </a:p>
          <a:p>
            <a:pPr lvl="1" eaLnBrk="1" hangingPunct="1"/>
            <a:endParaRPr lang="en-US" dirty="0"/>
          </a:p>
          <a:p>
            <a:pPr marL="0" indent="0">
              <a:buNone/>
            </a:pPr>
            <a:endParaRPr lang="en-US" dirty="0"/>
          </a:p>
        </p:txBody>
      </p:sp>
      <p:pic>
        <p:nvPicPr>
          <p:cNvPr id="9" name="Picture 8">
            <a:extLst>
              <a:ext uri="{FF2B5EF4-FFF2-40B4-BE49-F238E27FC236}">
                <a16:creationId xmlns:a16="http://schemas.microsoft.com/office/drawing/2014/main" id="{6620476A-336B-4BC1-B954-14EC8D74496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rot="10800000">
            <a:off x="8405095" y="1448316"/>
            <a:ext cx="2031583" cy="4342267"/>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56026891-82B8-479D-8237-B94C7440BD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14927" y="907433"/>
            <a:ext cx="418117" cy="424539"/>
          </a:xfrm>
          <a:prstGeom prst="rect">
            <a:avLst/>
          </a:prstGeom>
        </p:spPr>
      </p:pic>
    </p:spTree>
    <p:custDataLst>
      <p:tags r:id="rId1"/>
    </p:custDataLst>
    <p:extLst>
      <p:ext uri="{BB962C8B-B14F-4D97-AF65-F5344CB8AC3E}">
        <p14:creationId xmlns:p14="http://schemas.microsoft.com/office/powerpoint/2010/main" val="3082373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6" name="Rectangle 2"/>
          <p:cNvSpPr>
            <a:spLocks noGrp="1" noChangeArrowheads="1"/>
          </p:cNvSpPr>
          <p:nvPr>
            <p:ph type="title"/>
            <p:custDataLst>
              <p:tags r:id="rId2"/>
            </p:custDataLst>
          </p:nvPr>
        </p:nvSpPr>
        <p:spPr>
          <a:xfrm>
            <a:off x="1211459" y="487808"/>
            <a:ext cx="9762507" cy="1618489"/>
          </a:xfrm>
        </p:spPr>
        <p:txBody>
          <a:bodyPr anchor="ctr">
            <a:normAutofit/>
          </a:bodyPr>
          <a:lstStyle/>
          <a:p>
            <a:r>
              <a:rPr lang="en-US" sz="5500" b="1" dirty="0">
                <a:ea typeface="Tahoma" pitchFamily="34" charset="0"/>
                <a:cs typeface="Tahoma" pitchFamily="34" charset="0"/>
              </a:rPr>
              <a:t>Local WIC Agency’s Responsibility</a:t>
            </a:r>
          </a:p>
        </p:txBody>
      </p:sp>
      <p:sp>
        <p:nvSpPr>
          <p:cNvPr id="11267" name="Rectangle 3"/>
          <p:cNvSpPr>
            <a:spLocks noGrp="1" noChangeArrowheads="1"/>
          </p:cNvSpPr>
          <p:nvPr>
            <p:ph idx="1"/>
            <p:custDataLst>
              <p:tags r:id="rId3"/>
            </p:custDataLst>
          </p:nvPr>
        </p:nvSpPr>
        <p:spPr>
          <a:xfrm>
            <a:off x="1141412" y="1981200"/>
            <a:ext cx="10134599" cy="4419600"/>
          </a:xfrm>
        </p:spPr>
        <p:txBody>
          <a:bodyPr anchor="t">
            <a:normAutofit lnSpcReduction="10000"/>
          </a:bodyPr>
          <a:lstStyle/>
          <a:p>
            <a:r>
              <a:rPr lang="en-US" sz="2200" dirty="0">
                <a:ea typeface="Tahoma" pitchFamily="34" charset="0"/>
                <a:cs typeface="Tahoma" pitchFamily="34" charset="0"/>
              </a:rPr>
              <a:t>Inform Vendor Applicant there is a deposit and monthly lease fee required for a stand-beside device</a:t>
            </a:r>
          </a:p>
          <a:p>
            <a:pPr eaLnBrk="1" hangingPunct="1"/>
            <a:r>
              <a:rPr lang="en-US" sz="2200" dirty="0">
                <a:ea typeface="Tahoma" pitchFamily="34" charset="0"/>
                <a:cs typeface="Tahoma" pitchFamily="34" charset="0"/>
              </a:rPr>
              <a:t>Provide orientation and training to store owner, manager or designee</a:t>
            </a:r>
          </a:p>
          <a:p>
            <a:pPr eaLnBrk="1" hangingPunct="1"/>
            <a:r>
              <a:rPr lang="en-US" sz="2200" dirty="0">
                <a:ea typeface="Tahoma" pitchFamily="34" charset="0"/>
                <a:cs typeface="Tahoma" pitchFamily="34" charset="0"/>
              </a:rPr>
              <a:t>Respond to questions about required forms and application process</a:t>
            </a:r>
          </a:p>
          <a:p>
            <a:r>
              <a:rPr lang="en-US" sz="2200" dirty="0">
                <a:ea typeface="Tahoma" pitchFamily="34" charset="0"/>
                <a:cs typeface="Tahoma" pitchFamily="34" charset="0"/>
              </a:rPr>
              <a:t>Review required forms for completeness</a:t>
            </a:r>
          </a:p>
          <a:p>
            <a:pPr eaLnBrk="1" hangingPunct="1"/>
            <a:r>
              <a:rPr lang="en-US" sz="2200" dirty="0">
                <a:ea typeface="Tahoma" pitchFamily="34" charset="0"/>
                <a:cs typeface="Tahoma" pitchFamily="34" charset="0"/>
              </a:rPr>
              <a:t>In a timely manner:</a:t>
            </a:r>
          </a:p>
          <a:p>
            <a:pPr lvl="1" eaLnBrk="1" hangingPunct="1"/>
            <a:r>
              <a:rPr lang="en-US" sz="2200" dirty="0">
                <a:ea typeface="Tahoma" pitchFamily="34" charset="0"/>
                <a:cs typeface="Tahoma" pitchFamily="34" charset="0"/>
              </a:rPr>
              <a:t>Perform Pre-authorization Monitoring </a:t>
            </a:r>
          </a:p>
          <a:p>
            <a:pPr lvl="1"/>
            <a:r>
              <a:rPr lang="en-US" sz="2200" dirty="0">
                <a:ea typeface="Tahoma" pitchFamily="34" charset="0"/>
                <a:cs typeface="Tahoma" pitchFamily="34" charset="0"/>
              </a:rPr>
              <a:t>Send required forms to State WIC Agency</a:t>
            </a:r>
          </a:p>
          <a:p>
            <a:pPr lvl="1">
              <a:spcAft>
                <a:spcPts val="300"/>
              </a:spcAft>
            </a:pPr>
            <a:r>
              <a:rPr lang="en-US" sz="2200" dirty="0">
                <a:ea typeface="Tahoma" pitchFamily="34" charset="0"/>
                <a:cs typeface="Tahoma" pitchFamily="34" charset="0"/>
              </a:rPr>
              <a:t>Ensure Vendor is set up to accept </a:t>
            </a:r>
            <a:r>
              <a:rPr lang="en-US" sz="2200" dirty="0" err="1">
                <a:ea typeface="Tahoma" pitchFamily="34" charset="0"/>
                <a:cs typeface="Tahoma" pitchFamily="34" charset="0"/>
              </a:rPr>
              <a:t>eWIC</a:t>
            </a:r>
            <a:r>
              <a:rPr lang="en-US" sz="2200" dirty="0">
                <a:ea typeface="Tahoma" pitchFamily="34" charset="0"/>
                <a:cs typeface="Tahoma" pitchFamily="34" charset="0"/>
              </a:rPr>
              <a:t> prior to final authorization</a:t>
            </a:r>
          </a:p>
          <a:p>
            <a:pPr lvl="2">
              <a:spcAft>
                <a:spcPts val="300"/>
              </a:spcAft>
            </a:pPr>
            <a:r>
              <a:rPr lang="en-US" sz="2200" dirty="0">
                <a:ea typeface="Tahoma" pitchFamily="34" charset="0"/>
                <a:cs typeface="Tahoma" pitchFamily="34" charset="0"/>
              </a:rPr>
              <a:t>State Agency staff will complete L3 certification testing once equipment has been received by vendor or Solutran has determined the vendor’s cash register system meets the </a:t>
            </a:r>
            <a:r>
              <a:rPr lang="en-US" sz="2200" dirty="0" err="1">
                <a:ea typeface="Tahoma" pitchFamily="34" charset="0"/>
                <a:cs typeface="Tahoma" pitchFamily="34" charset="0"/>
              </a:rPr>
              <a:t>eWIC</a:t>
            </a:r>
            <a:r>
              <a:rPr lang="en-US" sz="2200" dirty="0">
                <a:ea typeface="Tahoma" pitchFamily="34" charset="0"/>
                <a:cs typeface="Tahoma" pitchFamily="34" charset="0"/>
              </a:rPr>
              <a:t> requirements</a:t>
            </a:r>
          </a:p>
          <a:p>
            <a:pPr lvl="1" eaLnBrk="1" hangingPunct="1">
              <a:buClr>
                <a:srgbClr val="D31145"/>
              </a:buClr>
              <a:buFont typeface="Wingdings" pitchFamily="2" charset="2"/>
              <a:buNone/>
            </a:pPr>
            <a:endParaRPr lang="en-US" sz="1300" dirty="0">
              <a:ea typeface="Tahoma" pitchFamily="34" charset="0"/>
              <a:cs typeface="Tahoma" pitchFamily="34" charset="0"/>
            </a:endParaRPr>
          </a:p>
          <a:p>
            <a:pPr eaLnBrk="1" hangingPunct="1"/>
            <a:endParaRPr lang="en-US" sz="1300"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2440104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a:extLst>
              <a:ext uri="{FF2B5EF4-FFF2-40B4-BE49-F238E27FC236}">
                <a16:creationId xmlns:a16="http://schemas.microsoft.com/office/drawing/2014/main" id="{17C92856-7008-400C-ADF2-FA7E0FBFBB85}"/>
              </a:ext>
            </a:extLst>
          </p:cNvPr>
          <p:cNvSpPr>
            <a:spLocks noGrp="1" noChangeArrowheads="1"/>
          </p:cNvSpPr>
          <p:nvPr>
            <p:ph type="title"/>
          </p:nvPr>
        </p:nvSpPr>
        <p:spPr>
          <a:xfrm>
            <a:off x="1930573" y="376230"/>
            <a:ext cx="5651044" cy="954984"/>
          </a:xfrm>
        </p:spPr>
        <p:txBody>
          <a:bodyPr/>
          <a:lstStyle/>
          <a:p>
            <a:pPr eaLnBrk="1" hangingPunct="1"/>
            <a:r>
              <a:rPr lang="en-US" b="1" dirty="0">
                <a:solidFill>
                  <a:schemeClr val="tx1"/>
                </a:solidFill>
              </a:rPr>
              <a:t>Breads and Tortillas</a:t>
            </a:r>
          </a:p>
        </p:txBody>
      </p:sp>
      <p:sp>
        <p:nvSpPr>
          <p:cNvPr id="7" name="Content Placeholder 6"/>
          <p:cNvSpPr>
            <a:spLocks noGrp="1"/>
          </p:cNvSpPr>
          <p:nvPr>
            <p:ph idx="1"/>
          </p:nvPr>
        </p:nvSpPr>
        <p:spPr>
          <a:xfrm>
            <a:off x="1447422" y="1676856"/>
            <a:ext cx="7618016" cy="5121592"/>
          </a:xfrm>
        </p:spPr>
        <p:txBody>
          <a:bodyPr/>
          <a:lstStyle/>
          <a:p>
            <a:endParaRPr lang="en-US" dirty="0"/>
          </a:p>
          <a:p>
            <a:pPr>
              <a:buFont typeface="Arial" panose="020B0604020202020204" pitchFamily="34" charset="0"/>
              <a:buChar char="•"/>
            </a:pPr>
            <a:r>
              <a:rPr lang="en-US" sz="3599" dirty="0"/>
              <a:t>Required package size…</a:t>
            </a:r>
          </a:p>
          <a:p>
            <a:pPr lvl="1">
              <a:buFont typeface="Arial" panose="020B0604020202020204" pitchFamily="34" charset="0"/>
              <a:buChar char="•"/>
            </a:pPr>
            <a:r>
              <a:rPr lang="en-US" sz="3199" b="1" dirty="0">
                <a:solidFill>
                  <a:schemeClr val="accent4"/>
                </a:solidFill>
              </a:rPr>
              <a:t>16-ounce</a:t>
            </a:r>
            <a:r>
              <a:rPr lang="en-US" sz="3199" dirty="0">
                <a:solidFill>
                  <a:srgbClr val="C00000"/>
                </a:solidFill>
              </a:rPr>
              <a:t> </a:t>
            </a:r>
            <a:r>
              <a:rPr lang="en-US" sz="3199" dirty="0">
                <a:solidFill>
                  <a:srgbClr val="000000"/>
                </a:solidFill>
              </a:rPr>
              <a:t>loaf of bread</a:t>
            </a:r>
          </a:p>
          <a:p>
            <a:pPr lvl="1">
              <a:buFont typeface="Arial" panose="020B0604020202020204" pitchFamily="34" charset="0"/>
              <a:buChar char="•"/>
            </a:pPr>
            <a:r>
              <a:rPr lang="en-US" sz="3199" b="1" dirty="0">
                <a:solidFill>
                  <a:schemeClr val="accent4"/>
                </a:solidFill>
              </a:rPr>
              <a:t>16-ounce </a:t>
            </a:r>
            <a:r>
              <a:rPr lang="en-US" sz="3199" dirty="0">
                <a:solidFill>
                  <a:srgbClr val="000000"/>
                </a:solidFill>
              </a:rPr>
              <a:t>package of tortillas</a:t>
            </a:r>
          </a:p>
          <a:p>
            <a:pPr marL="795320" lvl="1" indent="-457063">
              <a:buClr>
                <a:srgbClr val="89C01C">
                  <a:lumMod val="75000"/>
                </a:srgbClr>
              </a:buClr>
            </a:pPr>
            <a:endParaRPr lang="en-US" sz="3199" dirty="0"/>
          </a:p>
          <a:p>
            <a:pPr>
              <a:buFont typeface="Arial" panose="020B0604020202020204" pitchFamily="34" charset="0"/>
              <a:buChar char="•"/>
            </a:pPr>
            <a:r>
              <a:rPr lang="en-US" sz="3599" dirty="0"/>
              <a:t>Quantity required….</a:t>
            </a:r>
          </a:p>
          <a:p>
            <a:pPr lvl="1">
              <a:buFont typeface="Arial" panose="020B0604020202020204" pitchFamily="34" charset="0"/>
              <a:buChar char="•"/>
            </a:pPr>
            <a:r>
              <a:rPr lang="en-US" sz="3199" b="1" dirty="0">
                <a:solidFill>
                  <a:schemeClr val="accent4"/>
                </a:solidFill>
              </a:rPr>
              <a:t>Two (2) </a:t>
            </a:r>
            <a:r>
              <a:rPr lang="en-US" sz="3199" dirty="0"/>
              <a:t>loaves or packages </a:t>
            </a:r>
            <a:r>
              <a:rPr lang="en-US" sz="3199" b="1" u="sng" dirty="0"/>
              <a:t>OR</a:t>
            </a:r>
          </a:p>
          <a:p>
            <a:pPr lvl="1">
              <a:buFont typeface="Arial" panose="020B0604020202020204" pitchFamily="34" charset="0"/>
              <a:buChar char="•"/>
            </a:pPr>
            <a:r>
              <a:rPr lang="en-US" sz="3199" b="1" dirty="0">
                <a:solidFill>
                  <a:schemeClr val="accent4"/>
                </a:solidFill>
              </a:rPr>
              <a:t>One (1) </a:t>
            </a:r>
            <a:r>
              <a:rPr lang="en-US" sz="3199" dirty="0"/>
              <a:t>loaf and </a:t>
            </a:r>
            <a:r>
              <a:rPr lang="en-US" sz="3199" b="1" dirty="0">
                <a:solidFill>
                  <a:schemeClr val="accent4"/>
                </a:solidFill>
              </a:rPr>
              <a:t>One (1) </a:t>
            </a:r>
            <a:r>
              <a:rPr lang="en-US" sz="3199" dirty="0"/>
              <a:t>package </a:t>
            </a:r>
          </a:p>
          <a:p>
            <a:pPr lvl="1"/>
            <a:endParaRPr lang="en-US" dirty="0"/>
          </a:p>
        </p:txBody>
      </p:sp>
      <p:pic>
        <p:nvPicPr>
          <p:cNvPr id="3" name="Picture 2">
            <a:extLst>
              <a:ext uri="{FF2B5EF4-FFF2-40B4-BE49-F238E27FC236}">
                <a16:creationId xmlns:a16="http://schemas.microsoft.com/office/drawing/2014/main" id="{3ED580BB-30DE-4DEC-920F-319A81FC498E}"/>
              </a:ext>
            </a:extLst>
          </p:cNvPr>
          <p:cNvPicPr>
            <a:picLocks noChangeAspect="1"/>
          </p:cNvPicPr>
          <p:nvPr/>
        </p:nvPicPr>
        <p:blipFill>
          <a:blip r:embed="rId4"/>
          <a:stretch>
            <a:fillRect/>
          </a:stretch>
        </p:blipFill>
        <p:spPr>
          <a:xfrm>
            <a:off x="7581620" y="1341718"/>
            <a:ext cx="1934331" cy="1148373"/>
          </a:xfrm>
          <a:prstGeom prst="rect">
            <a:avLst/>
          </a:prstGeom>
        </p:spPr>
      </p:pic>
      <p:pic>
        <p:nvPicPr>
          <p:cNvPr id="15" name="Picture 14">
            <a:extLst>
              <a:ext uri="{FF2B5EF4-FFF2-40B4-BE49-F238E27FC236}">
                <a16:creationId xmlns:a16="http://schemas.microsoft.com/office/drawing/2014/main" id="{328DCEE7-85A7-4093-B545-3198934572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1493" y="1501851"/>
            <a:ext cx="815128" cy="828106"/>
          </a:xfrm>
          <a:prstGeom prst="rect">
            <a:avLst/>
          </a:prstGeom>
        </p:spPr>
      </p:pic>
    </p:spTree>
    <p:custDataLst>
      <p:tags r:id="rId1"/>
    </p:custDataLst>
    <p:extLst>
      <p:ext uri="{BB962C8B-B14F-4D97-AF65-F5344CB8AC3E}">
        <p14:creationId xmlns:p14="http://schemas.microsoft.com/office/powerpoint/2010/main" val="1243652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1CBF47FA-F02E-4E66-A854-472DF4854E0C}"/>
              </a:ext>
            </a:extLst>
          </p:cNvPr>
          <p:cNvSpPr>
            <a:spLocks noGrp="1" noChangeArrowheads="1"/>
          </p:cNvSpPr>
          <p:nvPr>
            <p:ph type="title"/>
          </p:nvPr>
        </p:nvSpPr>
        <p:spPr>
          <a:xfrm>
            <a:off x="2209224" y="441699"/>
            <a:ext cx="4037548" cy="1356007"/>
          </a:xfrm>
        </p:spPr>
        <p:txBody>
          <a:bodyPr>
            <a:noAutofit/>
          </a:bodyPr>
          <a:lstStyle/>
          <a:p>
            <a:pPr eaLnBrk="1" hangingPunct="1"/>
            <a:r>
              <a:rPr lang="en-US" sz="5998" b="1" dirty="0"/>
              <a:t>Brown Rice</a:t>
            </a:r>
          </a:p>
        </p:txBody>
      </p:sp>
      <p:sp>
        <p:nvSpPr>
          <p:cNvPr id="23555" name="Rectangle 3"/>
          <p:cNvSpPr>
            <a:spLocks noGrp="1" noChangeArrowheads="1"/>
          </p:cNvSpPr>
          <p:nvPr>
            <p:ph idx="1"/>
          </p:nvPr>
        </p:nvSpPr>
        <p:spPr>
          <a:xfrm>
            <a:off x="1873937" y="1778938"/>
            <a:ext cx="6627674" cy="4438256"/>
          </a:xfrm>
        </p:spPr>
        <p:txBody>
          <a:bodyPr/>
          <a:lstStyle/>
          <a:p>
            <a:pPr eaLnBrk="1" hangingPunct="1">
              <a:lnSpc>
                <a:spcPct val="150000"/>
              </a:lnSpc>
              <a:buFont typeface="Arial" panose="020B0604020202020204" pitchFamily="34" charset="0"/>
              <a:buChar char="•"/>
            </a:pPr>
            <a:r>
              <a:rPr lang="en-US" sz="2999" dirty="0"/>
              <a:t>14 to 16-ounce bag or box, regular or organic</a:t>
            </a:r>
          </a:p>
          <a:p>
            <a:pPr eaLnBrk="1" hangingPunct="1">
              <a:lnSpc>
                <a:spcPct val="150000"/>
              </a:lnSpc>
              <a:buFont typeface="Arial" panose="020B0604020202020204" pitchFamily="34" charset="0"/>
              <a:buChar char="•"/>
            </a:pPr>
            <a:r>
              <a:rPr lang="en-US" sz="2999" dirty="0"/>
              <a:t>Plain, whole grain brown rice</a:t>
            </a:r>
          </a:p>
          <a:p>
            <a:pPr eaLnBrk="1" hangingPunct="1">
              <a:lnSpc>
                <a:spcPct val="150000"/>
              </a:lnSpc>
              <a:buFont typeface="Arial" panose="020B0604020202020204" pitchFamily="34" charset="0"/>
              <a:buChar char="•"/>
            </a:pPr>
            <a:r>
              <a:rPr lang="en-US" sz="2999" dirty="0"/>
              <a:t>Instant, quick or regular cooking</a:t>
            </a:r>
          </a:p>
          <a:p>
            <a:pPr marL="402215" lvl="1" indent="0">
              <a:buNone/>
            </a:pPr>
            <a:endParaRPr lang="en-US" dirty="0"/>
          </a:p>
          <a:p>
            <a:pPr marL="0" indent="0">
              <a:buNone/>
            </a:pPr>
            <a:endParaRPr lang="en-US" dirty="0"/>
          </a:p>
        </p:txBody>
      </p:sp>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08791" y="4851529"/>
            <a:ext cx="2441574" cy="1609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BA010622-DEF0-4F72-A1F2-1A69C2A1A39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rot="10800000">
            <a:off x="8303637" y="1448316"/>
            <a:ext cx="2133042" cy="4342267"/>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19ED1C18-5F34-44AF-A281-739E35A3E7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14927" y="907433"/>
            <a:ext cx="418117" cy="424539"/>
          </a:xfrm>
          <a:prstGeom prst="rect">
            <a:avLst/>
          </a:prstGeom>
        </p:spPr>
      </p:pic>
    </p:spTree>
    <p:custDataLst>
      <p:tags r:id="rId1"/>
    </p:custDataLst>
    <p:extLst>
      <p:ext uri="{BB962C8B-B14F-4D97-AF65-F5344CB8AC3E}">
        <p14:creationId xmlns:p14="http://schemas.microsoft.com/office/powerpoint/2010/main" val="3018512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a:extLst>
              <a:ext uri="{FF2B5EF4-FFF2-40B4-BE49-F238E27FC236}">
                <a16:creationId xmlns:a16="http://schemas.microsoft.com/office/drawing/2014/main" id="{6EA26256-C185-4DB2-88BE-2140F3A0A205}"/>
              </a:ext>
            </a:extLst>
          </p:cNvPr>
          <p:cNvSpPr>
            <a:spLocks noGrp="1" noChangeArrowheads="1"/>
          </p:cNvSpPr>
          <p:nvPr>
            <p:ph type="title"/>
          </p:nvPr>
        </p:nvSpPr>
        <p:spPr>
          <a:xfrm>
            <a:off x="1995284" y="555177"/>
            <a:ext cx="3946767" cy="624677"/>
          </a:xfrm>
        </p:spPr>
        <p:txBody>
          <a:bodyPr>
            <a:noAutofit/>
          </a:bodyPr>
          <a:lstStyle/>
          <a:p>
            <a:pPr eaLnBrk="1" hangingPunct="1"/>
            <a:r>
              <a:rPr lang="en-US" sz="5998" b="1" dirty="0"/>
              <a:t>Brown Rice</a:t>
            </a:r>
          </a:p>
        </p:txBody>
      </p:sp>
      <p:sp>
        <p:nvSpPr>
          <p:cNvPr id="7" name="Content Placeholder 6"/>
          <p:cNvSpPr>
            <a:spLocks noGrp="1"/>
          </p:cNvSpPr>
          <p:nvPr>
            <p:ph idx="1"/>
          </p:nvPr>
        </p:nvSpPr>
        <p:spPr>
          <a:xfrm>
            <a:off x="1828323" y="2438658"/>
            <a:ext cx="7313295" cy="4418449"/>
          </a:xfrm>
        </p:spPr>
        <p:txBody>
          <a:bodyPr>
            <a:normAutofit/>
          </a:bodyPr>
          <a:lstStyle/>
          <a:p>
            <a:pPr>
              <a:lnSpc>
                <a:spcPct val="150000"/>
              </a:lnSpc>
              <a:buFont typeface="Arial" panose="020B0604020202020204" pitchFamily="34" charset="0"/>
              <a:buChar char="•"/>
            </a:pPr>
            <a:r>
              <a:rPr lang="en-US" sz="3599" dirty="0"/>
              <a:t>Required Package Size…</a:t>
            </a:r>
          </a:p>
          <a:p>
            <a:pPr lvl="1">
              <a:lnSpc>
                <a:spcPct val="150000"/>
              </a:lnSpc>
              <a:buFont typeface="Arial" panose="020B0604020202020204" pitchFamily="34" charset="0"/>
              <a:buChar char="•"/>
            </a:pPr>
            <a:r>
              <a:rPr lang="en-US" sz="3199" b="1" dirty="0">
                <a:solidFill>
                  <a:schemeClr val="accent4"/>
                </a:solidFill>
              </a:rPr>
              <a:t>14 to 16- ounce </a:t>
            </a:r>
            <a:r>
              <a:rPr lang="en-US" sz="3199" dirty="0">
                <a:solidFill>
                  <a:srgbClr val="000000"/>
                </a:solidFill>
              </a:rPr>
              <a:t>package</a:t>
            </a:r>
          </a:p>
          <a:p>
            <a:pPr marL="623922" lvl="1" indent="-285664">
              <a:lnSpc>
                <a:spcPct val="150000"/>
              </a:lnSpc>
              <a:buClr>
                <a:srgbClr val="89C01C">
                  <a:lumMod val="75000"/>
                </a:srgbClr>
              </a:buClr>
            </a:pPr>
            <a:endParaRPr lang="en-US" dirty="0"/>
          </a:p>
          <a:p>
            <a:pPr>
              <a:lnSpc>
                <a:spcPct val="150000"/>
              </a:lnSpc>
              <a:buFont typeface="Arial" panose="020B0604020202020204" pitchFamily="34" charset="0"/>
              <a:buChar char="•"/>
            </a:pPr>
            <a:r>
              <a:rPr lang="en-US" sz="3599" dirty="0"/>
              <a:t>Quantity Required….</a:t>
            </a:r>
          </a:p>
          <a:p>
            <a:pPr lvl="1">
              <a:lnSpc>
                <a:spcPct val="150000"/>
              </a:lnSpc>
              <a:buFont typeface="Arial" panose="020B0604020202020204" pitchFamily="34" charset="0"/>
              <a:buChar char="•"/>
            </a:pPr>
            <a:r>
              <a:rPr lang="en-US" sz="3199" b="1" dirty="0">
                <a:solidFill>
                  <a:schemeClr val="accent4"/>
                </a:solidFill>
              </a:rPr>
              <a:t>Two (2) </a:t>
            </a:r>
            <a:r>
              <a:rPr lang="en-US" sz="3199" dirty="0"/>
              <a:t>packages</a:t>
            </a:r>
            <a:endParaRPr lang="en-US" dirty="0">
              <a:solidFill>
                <a:schemeClr val="tx1"/>
              </a:solidFill>
            </a:endParaRPr>
          </a:p>
        </p:txBody>
      </p:sp>
      <p:pic>
        <p:nvPicPr>
          <p:cNvPr id="3" name="Picture 2">
            <a:extLst>
              <a:ext uri="{FF2B5EF4-FFF2-40B4-BE49-F238E27FC236}">
                <a16:creationId xmlns:a16="http://schemas.microsoft.com/office/drawing/2014/main" id="{56E15EDF-EE2E-4FB3-B18E-BD06E9936072}"/>
              </a:ext>
            </a:extLst>
          </p:cNvPr>
          <p:cNvPicPr>
            <a:picLocks noChangeAspect="1"/>
          </p:cNvPicPr>
          <p:nvPr/>
        </p:nvPicPr>
        <p:blipFill>
          <a:blip r:embed="rId4"/>
          <a:stretch>
            <a:fillRect/>
          </a:stretch>
        </p:blipFill>
        <p:spPr>
          <a:xfrm>
            <a:off x="5194415" y="1179854"/>
            <a:ext cx="2271240" cy="1348389"/>
          </a:xfrm>
          <a:prstGeom prst="rect">
            <a:avLst/>
          </a:prstGeom>
        </p:spPr>
      </p:pic>
      <p:pic>
        <p:nvPicPr>
          <p:cNvPr id="15" name="Picture 14">
            <a:extLst>
              <a:ext uri="{FF2B5EF4-FFF2-40B4-BE49-F238E27FC236}">
                <a16:creationId xmlns:a16="http://schemas.microsoft.com/office/drawing/2014/main" id="{7EA3249A-E33A-49C4-92E8-3168C9E42C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49705" y="1486062"/>
            <a:ext cx="821928" cy="835015"/>
          </a:xfrm>
          <a:prstGeom prst="rect">
            <a:avLst/>
          </a:prstGeom>
        </p:spPr>
      </p:pic>
    </p:spTree>
    <p:custDataLst>
      <p:tags r:id="rId1"/>
    </p:custDataLst>
    <p:extLst>
      <p:ext uri="{BB962C8B-B14F-4D97-AF65-F5344CB8AC3E}">
        <p14:creationId xmlns:p14="http://schemas.microsoft.com/office/powerpoint/2010/main" val="3783624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a:extLst>
              <a:ext uri="{FF2B5EF4-FFF2-40B4-BE49-F238E27FC236}">
                <a16:creationId xmlns:a16="http://schemas.microsoft.com/office/drawing/2014/main" id="{D49AF1C7-07A0-44C0-80AB-381946EB2C4E}"/>
              </a:ext>
            </a:extLst>
          </p:cNvPr>
          <p:cNvSpPr>
            <a:spLocks noGrp="1" noChangeArrowheads="1"/>
          </p:cNvSpPr>
          <p:nvPr>
            <p:ph type="title"/>
          </p:nvPr>
        </p:nvSpPr>
        <p:spPr>
          <a:xfrm>
            <a:off x="2133044" y="346908"/>
            <a:ext cx="6246773" cy="1356007"/>
          </a:xfrm>
        </p:spPr>
        <p:txBody>
          <a:bodyPr>
            <a:noAutofit/>
          </a:bodyPr>
          <a:lstStyle/>
          <a:p>
            <a:pPr eaLnBrk="1" hangingPunct="1"/>
            <a:r>
              <a:rPr lang="en-US" sz="5998" b="1" dirty="0"/>
              <a:t>Whole-Wheat Pasta</a:t>
            </a:r>
          </a:p>
        </p:txBody>
      </p:sp>
      <p:sp>
        <p:nvSpPr>
          <p:cNvPr id="24579" name="Rectangle 3"/>
          <p:cNvSpPr>
            <a:spLocks noGrp="1" noChangeArrowheads="1"/>
          </p:cNvSpPr>
          <p:nvPr>
            <p:ph idx="1"/>
          </p:nvPr>
        </p:nvSpPr>
        <p:spPr>
          <a:xfrm>
            <a:off x="1447423" y="1829217"/>
            <a:ext cx="6932394" cy="4570809"/>
          </a:xfrm>
        </p:spPr>
        <p:txBody>
          <a:bodyPr>
            <a:normAutofit/>
          </a:bodyPr>
          <a:lstStyle/>
          <a:p>
            <a:pPr>
              <a:lnSpc>
                <a:spcPct val="150000"/>
              </a:lnSpc>
              <a:buFont typeface="Arial" panose="020B0604020202020204" pitchFamily="34" charset="0"/>
              <a:buChar char="•"/>
            </a:pPr>
            <a:r>
              <a:rPr lang="en-US" sz="3199" dirty="0"/>
              <a:t>16-ounce packages regular or organic</a:t>
            </a:r>
          </a:p>
          <a:p>
            <a:pPr>
              <a:lnSpc>
                <a:spcPct val="150000"/>
              </a:lnSpc>
              <a:buFont typeface="Arial" panose="020B0604020202020204" pitchFamily="34" charset="0"/>
              <a:buChar char="•"/>
            </a:pPr>
            <a:r>
              <a:rPr lang="en-US" sz="3199" dirty="0"/>
              <a:t>100% whole grain and/or whole wheat </a:t>
            </a:r>
          </a:p>
          <a:p>
            <a:pPr>
              <a:lnSpc>
                <a:spcPct val="150000"/>
              </a:lnSpc>
              <a:buFont typeface="Arial" panose="020B0604020202020204" pitchFamily="34" charset="0"/>
              <a:buChar char="•"/>
            </a:pPr>
            <a:r>
              <a:rPr lang="en-US" sz="3199" dirty="0"/>
              <a:t>All shapes</a:t>
            </a:r>
          </a:p>
          <a:p>
            <a:pPr marL="402215" lvl="1" indent="0">
              <a:buNone/>
            </a:pPr>
            <a:endParaRPr lang="en-US" dirty="0"/>
          </a:p>
          <a:p>
            <a:pPr eaLnBrk="1" hangingPunct="1"/>
            <a:endParaRPr lang="en-US" dirty="0"/>
          </a:p>
        </p:txBody>
      </p:sp>
      <p:pic>
        <p:nvPicPr>
          <p:cNvPr id="10243" name="Picture 3" descr="C:\Users\TonyaNicholson\Pictures\Whole wheat Pasta Spaghetti and Penne_Fotolia_92794316_Subscription_XX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5047103" y="3968188"/>
            <a:ext cx="2056864" cy="29789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A36190F-F699-4AD1-98B2-7D89F6FF8DC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379817" y="1743137"/>
            <a:ext cx="2019110" cy="3895090"/>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59C46307-4FC6-42EF-BEAE-154B52D1C5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14927" y="762695"/>
            <a:ext cx="418117" cy="533261"/>
          </a:xfrm>
          <a:prstGeom prst="rect">
            <a:avLst/>
          </a:prstGeom>
        </p:spPr>
      </p:pic>
    </p:spTree>
    <p:custDataLst>
      <p:tags r:id="rId1"/>
    </p:custDataLst>
    <p:extLst>
      <p:ext uri="{BB962C8B-B14F-4D97-AF65-F5344CB8AC3E}">
        <p14:creationId xmlns:p14="http://schemas.microsoft.com/office/powerpoint/2010/main" val="4185975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1CBF47FA-F02E-4E66-A854-472DF4854E0C}"/>
              </a:ext>
            </a:extLst>
          </p:cNvPr>
          <p:cNvSpPr>
            <a:spLocks noGrp="1" noChangeArrowheads="1"/>
          </p:cNvSpPr>
          <p:nvPr>
            <p:ph type="title"/>
          </p:nvPr>
        </p:nvSpPr>
        <p:spPr>
          <a:xfrm>
            <a:off x="2209224" y="441699"/>
            <a:ext cx="9065439" cy="1356007"/>
          </a:xfrm>
        </p:spPr>
        <p:txBody>
          <a:bodyPr>
            <a:noAutofit/>
          </a:bodyPr>
          <a:lstStyle/>
          <a:p>
            <a:pPr eaLnBrk="1" hangingPunct="1"/>
            <a:r>
              <a:rPr lang="en-US" sz="5498" b="1" dirty="0"/>
              <a:t>Whole Grain Barley/Bulgur/Oats</a:t>
            </a:r>
          </a:p>
        </p:txBody>
      </p:sp>
      <p:sp>
        <p:nvSpPr>
          <p:cNvPr id="23555" name="Rectangle 3"/>
          <p:cNvSpPr>
            <a:spLocks noGrp="1" noChangeArrowheads="1"/>
          </p:cNvSpPr>
          <p:nvPr>
            <p:ph idx="1"/>
          </p:nvPr>
        </p:nvSpPr>
        <p:spPr>
          <a:xfrm>
            <a:off x="1873937" y="1778938"/>
            <a:ext cx="5972618" cy="4438256"/>
          </a:xfrm>
        </p:spPr>
        <p:txBody>
          <a:bodyPr/>
          <a:lstStyle/>
          <a:p>
            <a:pPr eaLnBrk="1" hangingPunct="1">
              <a:lnSpc>
                <a:spcPct val="150000"/>
              </a:lnSpc>
              <a:buFont typeface="Arial" panose="020B0604020202020204" pitchFamily="34" charset="0"/>
              <a:buChar char="•"/>
            </a:pPr>
            <a:r>
              <a:rPr lang="en-US" sz="2999" dirty="0"/>
              <a:t>14 to 16-ounce bag or box, regular or organic</a:t>
            </a:r>
          </a:p>
          <a:p>
            <a:pPr eaLnBrk="1" hangingPunct="1">
              <a:lnSpc>
                <a:spcPct val="150000"/>
              </a:lnSpc>
              <a:buFont typeface="Arial" panose="020B0604020202020204" pitchFamily="34" charset="0"/>
              <a:buChar char="•"/>
            </a:pPr>
            <a:r>
              <a:rPr lang="en-US" sz="2999" dirty="0"/>
              <a:t>Plain, whole grain barley/Bulgur/Oats</a:t>
            </a:r>
          </a:p>
          <a:p>
            <a:pPr eaLnBrk="1" hangingPunct="1">
              <a:lnSpc>
                <a:spcPct val="150000"/>
              </a:lnSpc>
              <a:buFont typeface="Arial" panose="020B0604020202020204" pitchFamily="34" charset="0"/>
              <a:buChar char="•"/>
            </a:pPr>
            <a:r>
              <a:rPr lang="en-US" sz="2999" dirty="0"/>
              <a:t>Instant, quick or regular cooking</a:t>
            </a:r>
          </a:p>
          <a:p>
            <a:pPr marL="402215" lvl="1" indent="0">
              <a:buNone/>
            </a:pPr>
            <a:endParaRPr lang="en-US" dirty="0"/>
          </a:p>
          <a:p>
            <a:pPr marL="0" indent="0">
              <a:buNone/>
            </a:pPr>
            <a:endParaRPr lang="en-US" dirty="0"/>
          </a:p>
        </p:txBody>
      </p:sp>
      <p:pic>
        <p:nvPicPr>
          <p:cNvPr id="8" name="Picture 7">
            <a:extLst>
              <a:ext uri="{FF2B5EF4-FFF2-40B4-BE49-F238E27FC236}">
                <a16:creationId xmlns:a16="http://schemas.microsoft.com/office/drawing/2014/main" id="{19ED1C18-5F34-44AF-A281-739E35A3E7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14927" y="907433"/>
            <a:ext cx="418117" cy="424539"/>
          </a:xfrm>
          <a:prstGeom prst="rect">
            <a:avLst/>
          </a:prstGeom>
        </p:spPr>
      </p:pic>
      <p:pic>
        <p:nvPicPr>
          <p:cNvPr id="4" name="Picture 3">
            <a:extLst>
              <a:ext uri="{FF2B5EF4-FFF2-40B4-BE49-F238E27FC236}">
                <a16:creationId xmlns:a16="http://schemas.microsoft.com/office/drawing/2014/main" id="{B20AA9C6-3F1F-433E-BE56-0ABE89F38B49}"/>
              </a:ext>
            </a:extLst>
          </p:cNvPr>
          <p:cNvPicPr>
            <a:picLocks noChangeAspect="1"/>
          </p:cNvPicPr>
          <p:nvPr/>
        </p:nvPicPr>
        <p:blipFill>
          <a:blip r:embed="rId5"/>
          <a:stretch>
            <a:fillRect/>
          </a:stretch>
        </p:blipFill>
        <p:spPr>
          <a:xfrm>
            <a:off x="6094416" y="2514838"/>
            <a:ext cx="1373277" cy="2397298"/>
          </a:xfrm>
          <a:prstGeom prst="rect">
            <a:avLst/>
          </a:prstGeom>
        </p:spPr>
      </p:pic>
      <p:pic>
        <p:nvPicPr>
          <p:cNvPr id="6" name="Picture 5">
            <a:extLst>
              <a:ext uri="{FF2B5EF4-FFF2-40B4-BE49-F238E27FC236}">
                <a16:creationId xmlns:a16="http://schemas.microsoft.com/office/drawing/2014/main" id="{DC8E359F-FC91-4982-A80B-887C2F84E552}"/>
              </a:ext>
            </a:extLst>
          </p:cNvPr>
          <p:cNvPicPr>
            <a:picLocks noChangeAspect="1"/>
          </p:cNvPicPr>
          <p:nvPr/>
        </p:nvPicPr>
        <p:blipFill>
          <a:blip r:embed="rId6"/>
          <a:stretch>
            <a:fillRect/>
          </a:stretch>
        </p:blipFill>
        <p:spPr>
          <a:xfrm>
            <a:off x="7467689" y="2667199"/>
            <a:ext cx="1650778" cy="2133044"/>
          </a:xfrm>
          <a:prstGeom prst="rect">
            <a:avLst/>
          </a:prstGeom>
        </p:spPr>
      </p:pic>
      <p:pic>
        <p:nvPicPr>
          <p:cNvPr id="11" name="Picture 10">
            <a:extLst>
              <a:ext uri="{FF2B5EF4-FFF2-40B4-BE49-F238E27FC236}">
                <a16:creationId xmlns:a16="http://schemas.microsoft.com/office/drawing/2014/main" id="{FE778D38-1173-413B-A444-92620154CDDC}"/>
              </a:ext>
            </a:extLst>
          </p:cNvPr>
          <p:cNvPicPr>
            <a:picLocks noChangeAspect="1"/>
          </p:cNvPicPr>
          <p:nvPr/>
        </p:nvPicPr>
        <p:blipFill>
          <a:blip r:embed="rId7"/>
          <a:stretch>
            <a:fillRect/>
          </a:stretch>
        </p:blipFill>
        <p:spPr>
          <a:xfrm>
            <a:off x="9065438" y="2225130"/>
            <a:ext cx="1359182" cy="2687006"/>
          </a:xfrm>
          <a:prstGeom prst="rect">
            <a:avLst/>
          </a:prstGeom>
        </p:spPr>
      </p:pic>
    </p:spTree>
    <p:custDataLst>
      <p:tags r:id="rId1"/>
    </p:custDataLst>
    <p:extLst>
      <p:ext uri="{BB962C8B-B14F-4D97-AF65-F5344CB8AC3E}">
        <p14:creationId xmlns:p14="http://schemas.microsoft.com/office/powerpoint/2010/main" val="1214838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249E103-0F7A-4333-AFC8-7B3FA0DC18D9}"/>
              </a:ext>
            </a:extLst>
          </p:cNvPr>
          <p:cNvGrpSpPr/>
          <p:nvPr/>
        </p:nvGrpSpPr>
        <p:grpSpPr>
          <a:xfrm>
            <a:off x="3014458" y="4630254"/>
            <a:ext cx="5922330" cy="1769776"/>
            <a:chOff x="-105142" y="1482748"/>
            <a:chExt cx="8305800" cy="2029793"/>
          </a:xfrm>
        </p:grpSpPr>
        <p:pic>
          <p:nvPicPr>
            <p:cNvPr id="6" name="Picture 5">
              <a:extLst>
                <a:ext uri="{FF2B5EF4-FFF2-40B4-BE49-F238E27FC236}">
                  <a16:creationId xmlns:a16="http://schemas.microsoft.com/office/drawing/2014/main" id="{57D1225B-9B69-44E1-B7D6-7617F02AB052}"/>
                </a:ext>
              </a:extLst>
            </p:cNvPr>
            <p:cNvPicPr>
              <a:picLocks noChangeAspect="1"/>
            </p:cNvPicPr>
            <p:nvPr/>
          </p:nvPicPr>
          <p:blipFill rotWithShape="1">
            <a:blip r:embed="rId4"/>
            <a:srcRect l="833" t="340" r="8334" b="46914"/>
            <a:stretch/>
          </p:blipFill>
          <p:spPr>
            <a:xfrm>
              <a:off x="-105142" y="1482748"/>
              <a:ext cx="8305800" cy="2029793"/>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
          <p:nvSpPr>
            <p:cNvPr id="7" name="Rectangle 6">
              <a:extLst>
                <a:ext uri="{FF2B5EF4-FFF2-40B4-BE49-F238E27FC236}">
                  <a16:creationId xmlns:a16="http://schemas.microsoft.com/office/drawing/2014/main" id="{20F8CAD1-58AC-4DAB-B4B3-8190E11A8673}"/>
                </a:ext>
              </a:extLst>
            </p:cNvPr>
            <p:cNvSpPr/>
            <p:nvPr/>
          </p:nvSpPr>
          <p:spPr>
            <a:xfrm>
              <a:off x="2135664" y="3116139"/>
              <a:ext cx="5928890" cy="34449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grpSp>
      <p:grpSp>
        <p:nvGrpSpPr>
          <p:cNvPr id="28" name="Group 27">
            <a:extLst>
              <a:ext uri="{FF2B5EF4-FFF2-40B4-BE49-F238E27FC236}">
                <a16:creationId xmlns:a16="http://schemas.microsoft.com/office/drawing/2014/main" id="{500DED6E-B8D0-46F3-A235-8015BC28213F}"/>
              </a:ext>
            </a:extLst>
          </p:cNvPr>
          <p:cNvGrpSpPr/>
          <p:nvPr/>
        </p:nvGrpSpPr>
        <p:grpSpPr>
          <a:xfrm>
            <a:off x="2417230" y="2932713"/>
            <a:ext cx="7257649" cy="1395342"/>
            <a:chOff x="-879424" y="2197997"/>
            <a:chExt cx="10254961" cy="1630436"/>
          </a:xfrm>
        </p:grpSpPr>
        <p:grpSp>
          <p:nvGrpSpPr>
            <p:cNvPr id="17" name="Group 16">
              <a:extLst>
                <a:ext uri="{FF2B5EF4-FFF2-40B4-BE49-F238E27FC236}">
                  <a16:creationId xmlns:a16="http://schemas.microsoft.com/office/drawing/2014/main" id="{76A8B17B-8B12-429A-9BF6-D24656B29B93}"/>
                </a:ext>
              </a:extLst>
            </p:cNvPr>
            <p:cNvGrpSpPr/>
            <p:nvPr/>
          </p:nvGrpSpPr>
          <p:grpSpPr>
            <a:xfrm rot="1470405">
              <a:off x="-879424" y="2294983"/>
              <a:ext cx="1527421" cy="1208669"/>
              <a:chOff x="-930197" y="4004513"/>
              <a:chExt cx="2084676" cy="1208669"/>
            </a:xfrm>
          </p:grpSpPr>
          <p:pic>
            <p:nvPicPr>
              <p:cNvPr id="16" name="Picture 15" descr="A picture containing furniture, indoor&#10;&#10;Description generated with high confidence">
                <a:extLst>
                  <a:ext uri="{FF2B5EF4-FFF2-40B4-BE49-F238E27FC236}">
                    <a16:creationId xmlns:a16="http://schemas.microsoft.com/office/drawing/2014/main" id="{C7D1821A-FC10-4C19-B79C-D4E9886E55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197" y="4077520"/>
                <a:ext cx="1950667" cy="1135662"/>
              </a:xfrm>
              <a:prstGeom prst="rect">
                <a:avLst/>
              </a:prstGeom>
            </p:spPr>
          </p:pic>
          <p:sp>
            <p:nvSpPr>
              <p:cNvPr id="2" name="TextBox 1">
                <a:extLst>
                  <a:ext uri="{FF2B5EF4-FFF2-40B4-BE49-F238E27FC236}">
                    <a16:creationId xmlns:a16="http://schemas.microsoft.com/office/drawing/2014/main" id="{659F4253-BE77-4D05-AA87-7FFD26AED348}"/>
                  </a:ext>
                </a:extLst>
              </p:cNvPr>
              <p:cNvSpPr txBox="1"/>
              <p:nvPr/>
            </p:nvSpPr>
            <p:spPr>
              <a:xfrm>
                <a:off x="-707929" y="4004513"/>
                <a:ext cx="1862408" cy="755031"/>
              </a:xfrm>
              <a:prstGeom prst="rect">
                <a:avLst/>
              </a:prstGeom>
              <a:noFill/>
            </p:spPr>
            <p:txBody>
              <a:bodyPr wrap="square" rtlCol="0">
                <a:spAutoFit/>
              </a:bodyPr>
              <a:lstStyle/>
              <a:p>
                <a:r>
                  <a:rPr lang="en-US" sz="1799" b="1" dirty="0">
                    <a:latin typeface="Century Gothic" panose="020B0502020202020204" pitchFamily="34" charset="0"/>
                  </a:rPr>
                  <a:t>16 oz Rice</a:t>
                </a:r>
              </a:p>
            </p:txBody>
          </p:sp>
        </p:grpSp>
        <p:grpSp>
          <p:nvGrpSpPr>
            <p:cNvPr id="3" name="Group 2">
              <a:extLst>
                <a:ext uri="{FF2B5EF4-FFF2-40B4-BE49-F238E27FC236}">
                  <a16:creationId xmlns:a16="http://schemas.microsoft.com/office/drawing/2014/main" id="{AD5EDB62-F0B1-4138-8CA7-5B45D5DD7573}"/>
                </a:ext>
              </a:extLst>
            </p:cNvPr>
            <p:cNvGrpSpPr/>
            <p:nvPr/>
          </p:nvGrpSpPr>
          <p:grpSpPr>
            <a:xfrm>
              <a:off x="1163427" y="2216445"/>
              <a:ext cx="1369796" cy="1535559"/>
              <a:chOff x="1503782" y="3765166"/>
              <a:chExt cx="1546860" cy="1787371"/>
            </a:xfrm>
          </p:grpSpPr>
          <p:pic>
            <p:nvPicPr>
              <p:cNvPr id="14" name="Picture 13" descr="A picture containing indoor, food&#10;&#10;Description generated with very high confidence">
                <a:extLst>
                  <a:ext uri="{FF2B5EF4-FFF2-40B4-BE49-F238E27FC236}">
                    <a16:creationId xmlns:a16="http://schemas.microsoft.com/office/drawing/2014/main" id="{6E1FC861-AC0A-4E1E-A623-56CDEEB4FF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03782" y="3765166"/>
                <a:ext cx="1499220" cy="1787371"/>
              </a:xfrm>
              <a:prstGeom prst="rect">
                <a:avLst/>
              </a:prstGeom>
            </p:spPr>
          </p:pic>
          <p:sp>
            <p:nvSpPr>
              <p:cNvPr id="9" name="TextBox 8">
                <a:extLst>
                  <a:ext uri="{FF2B5EF4-FFF2-40B4-BE49-F238E27FC236}">
                    <a16:creationId xmlns:a16="http://schemas.microsoft.com/office/drawing/2014/main" id="{73CF3551-98C8-467A-9EA1-0F682AE4F47C}"/>
                  </a:ext>
                </a:extLst>
              </p:cNvPr>
              <p:cNvSpPr txBox="1"/>
              <p:nvPr/>
            </p:nvSpPr>
            <p:spPr>
              <a:xfrm>
                <a:off x="1694364" y="4355084"/>
                <a:ext cx="1356278" cy="711447"/>
              </a:xfrm>
              <a:prstGeom prst="rect">
                <a:avLst/>
              </a:prstGeom>
              <a:noFill/>
            </p:spPr>
            <p:txBody>
              <a:bodyPr wrap="square" rtlCol="0">
                <a:spAutoFit/>
              </a:bodyPr>
              <a:lstStyle/>
              <a:p>
                <a:r>
                  <a:rPr lang="en-US" sz="1400" b="1" dirty="0">
                    <a:latin typeface="Century Gothic" panose="020B0502020202020204" pitchFamily="34" charset="0"/>
                  </a:rPr>
                  <a:t>16 oz Tortilla</a:t>
                </a:r>
              </a:p>
            </p:txBody>
          </p:sp>
        </p:grpSp>
        <p:grpSp>
          <p:nvGrpSpPr>
            <p:cNvPr id="4" name="Group 3">
              <a:extLst>
                <a:ext uri="{FF2B5EF4-FFF2-40B4-BE49-F238E27FC236}">
                  <a16:creationId xmlns:a16="http://schemas.microsoft.com/office/drawing/2014/main" id="{161463FC-9C82-4FA5-A78F-7070F2BC1044}"/>
                </a:ext>
              </a:extLst>
            </p:cNvPr>
            <p:cNvGrpSpPr/>
            <p:nvPr/>
          </p:nvGrpSpPr>
          <p:grpSpPr>
            <a:xfrm rot="20771517">
              <a:off x="2932332" y="2345875"/>
              <a:ext cx="1399858" cy="1331290"/>
              <a:chOff x="3349989" y="3357333"/>
              <a:chExt cx="1919059" cy="1763627"/>
            </a:xfrm>
          </p:grpSpPr>
          <p:pic>
            <p:nvPicPr>
              <p:cNvPr id="12" name="Picture 11">
                <a:extLst>
                  <a:ext uri="{FF2B5EF4-FFF2-40B4-BE49-F238E27FC236}">
                    <a16:creationId xmlns:a16="http://schemas.microsoft.com/office/drawing/2014/main" id="{D756D75D-5F4B-4B52-A97B-E5DFDEA175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83517" y="3357333"/>
                <a:ext cx="1793298" cy="1763627"/>
              </a:xfrm>
              <a:prstGeom prst="rect">
                <a:avLst/>
              </a:prstGeom>
            </p:spPr>
          </p:pic>
          <p:sp>
            <p:nvSpPr>
              <p:cNvPr id="11" name="TextBox 10">
                <a:extLst>
                  <a:ext uri="{FF2B5EF4-FFF2-40B4-BE49-F238E27FC236}">
                    <a16:creationId xmlns:a16="http://schemas.microsoft.com/office/drawing/2014/main" id="{E8DD0E0E-4453-4179-ABAE-20FADD6DB95E}"/>
                  </a:ext>
                </a:extLst>
              </p:cNvPr>
              <p:cNvSpPr txBox="1"/>
              <p:nvPr/>
            </p:nvSpPr>
            <p:spPr>
              <a:xfrm rot="19638436">
                <a:off x="3349989" y="3538926"/>
                <a:ext cx="1919059" cy="904967"/>
              </a:xfrm>
              <a:prstGeom prst="rect">
                <a:avLst/>
              </a:prstGeom>
              <a:noFill/>
            </p:spPr>
            <p:txBody>
              <a:bodyPr wrap="square" rtlCol="0">
                <a:spAutoFit/>
              </a:bodyPr>
              <a:lstStyle/>
              <a:p>
                <a:r>
                  <a:rPr lang="en-US" sz="1600" b="1" dirty="0">
                    <a:latin typeface="Century Gothic" panose="020B0502020202020204" pitchFamily="34" charset="0"/>
                  </a:rPr>
                  <a:t>16 oz Loaf</a:t>
                </a:r>
              </a:p>
            </p:txBody>
          </p:sp>
        </p:grpSp>
        <p:grpSp>
          <p:nvGrpSpPr>
            <p:cNvPr id="5" name="Group 4">
              <a:extLst>
                <a:ext uri="{FF2B5EF4-FFF2-40B4-BE49-F238E27FC236}">
                  <a16:creationId xmlns:a16="http://schemas.microsoft.com/office/drawing/2014/main" id="{53237D06-2549-4421-A327-EBA9641D9551}"/>
                </a:ext>
              </a:extLst>
            </p:cNvPr>
            <p:cNvGrpSpPr/>
            <p:nvPr/>
          </p:nvGrpSpPr>
          <p:grpSpPr>
            <a:xfrm>
              <a:off x="4548112" y="2197997"/>
              <a:ext cx="1072548" cy="1630436"/>
              <a:chOff x="6030071" y="2198788"/>
              <a:chExt cx="1279063" cy="1952280"/>
            </a:xfrm>
          </p:grpSpPr>
          <p:pic>
            <p:nvPicPr>
              <p:cNvPr id="10" name="Picture 9">
                <a:extLst>
                  <a:ext uri="{FF2B5EF4-FFF2-40B4-BE49-F238E27FC236}">
                    <a16:creationId xmlns:a16="http://schemas.microsoft.com/office/drawing/2014/main" id="{0D440DD6-B872-4D77-811C-3827708F18D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73905" y="2198788"/>
                <a:ext cx="1135229" cy="1952280"/>
              </a:xfrm>
              <a:prstGeom prst="rect">
                <a:avLst/>
              </a:prstGeom>
            </p:spPr>
          </p:pic>
          <p:sp>
            <p:nvSpPr>
              <p:cNvPr id="13" name="TextBox 12">
                <a:extLst>
                  <a:ext uri="{FF2B5EF4-FFF2-40B4-BE49-F238E27FC236}">
                    <a16:creationId xmlns:a16="http://schemas.microsoft.com/office/drawing/2014/main" id="{0034ED44-3017-48CF-9DBD-CBAADA255A0A}"/>
                  </a:ext>
                </a:extLst>
              </p:cNvPr>
              <p:cNvSpPr txBox="1"/>
              <p:nvPr/>
            </p:nvSpPr>
            <p:spPr>
              <a:xfrm>
                <a:off x="6030071" y="2847023"/>
                <a:ext cx="1237389" cy="817970"/>
              </a:xfrm>
              <a:prstGeom prst="rect">
                <a:avLst/>
              </a:prstGeom>
              <a:noFill/>
            </p:spPr>
            <p:txBody>
              <a:bodyPr wrap="square" rtlCol="0">
                <a:spAutoFit/>
              </a:bodyPr>
              <a:lstStyle/>
              <a:p>
                <a:r>
                  <a:rPr lang="en-US" sz="1600" b="1" dirty="0">
                    <a:latin typeface="Century Gothic" panose="020B0502020202020204" pitchFamily="34" charset="0"/>
                  </a:rPr>
                  <a:t>16 oz Pasta</a:t>
                </a:r>
              </a:p>
            </p:txBody>
          </p:sp>
        </p:grpSp>
        <p:sp>
          <p:nvSpPr>
            <p:cNvPr id="18" name="Plus Sign 17">
              <a:extLst>
                <a:ext uri="{FF2B5EF4-FFF2-40B4-BE49-F238E27FC236}">
                  <a16:creationId xmlns:a16="http://schemas.microsoft.com/office/drawing/2014/main" id="{4A93C1D6-0465-4C4D-B343-1E68F905B7A8}"/>
                </a:ext>
              </a:extLst>
            </p:cNvPr>
            <p:cNvSpPr/>
            <p:nvPr/>
          </p:nvSpPr>
          <p:spPr>
            <a:xfrm>
              <a:off x="650686" y="2851729"/>
              <a:ext cx="473378" cy="501361"/>
            </a:xfrm>
            <a:prstGeom prst="mathPlus">
              <a:avLst>
                <a:gd name="adj1" fmla="val 2965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20" name="Plus Sign 19">
              <a:extLst>
                <a:ext uri="{FF2B5EF4-FFF2-40B4-BE49-F238E27FC236}">
                  <a16:creationId xmlns:a16="http://schemas.microsoft.com/office/drawing/2014/main" id="{2926380E-5554-4406-A89E-86835283E39B}"/>
                </a:ext>
              </a:extLst>
            </p:cNvPr>
            <p:cNvSpPr/>
            <p:nvPr/>
          </p:nvSpPr>
          <p:spPr>
            <a:xfrm>
              <a:off x="2462680" y="2786979"/>
              <a:ext cx="473378" cy="501361"/>
            </a:xfrm>
            <a:prstGeom prst="mathPlus">
              <a:avLst>
                <a:gd name="adj1" fmla="val 2965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21" name="Plus Sign 20">
              <a:extLst>
                <a:ext uri="{FF2B5EF4-FFF2-40B4-BE49-F238E27FC236}">
                  <a16:creationId xmlns:a16="http://schemas.microsoft.com/office/drawing/2014/main" id="{C22FF86A-5025-4B81-A9A2-655D39D4C896}"/>
                </a:ext>
              </a:extLst>
            </p:cNvPr>
            <p:cNvSpPr/>
            <p:nvPr/>
          </p:nvSpPr>
          <p:spPr>
            <a:xfrm>
              <a:off x="4148532" y="2755265"/>
              <a:ext cx="473378" cy="501361"/>
            </a:xfrm>
            <a:prstGeom prst="mathPlus">
              <a:avLst>
                <a:gd name="adj1" fmla="val 2965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19" name="Equals 18">
              <a:extLst>
                <a:ext uri="{FF2B5EF4-FFF2-40B4-BE49-F238E27FC236}">
                  <a16:creationId xmlns:a16="http://schemas.microsoft.com/office/drawing/2014/main" id="{F51924AC-2365-4B1F-8B42-54B6BB33C57F}"/>
                </a:ext>
              </a:extLst>
            </p:cNvPr>
            <p:cNvSpPr/>
            <p:nvPr/>
          </p:nvSpPr>
          <p:spPr>
            <a:xfrm>
              <a:off x="7633889" y="2592750"/>
              <a:ext cx="497871" cy="782951"/>
            </a:xfrm>
            <a:prstGeom prst="mathEqual">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27" name="TextBox 26">
              <a:extLst>
                <a:ext uri="{FF2B5EF4-FFF2-40B4-BE49-F238E27FC236}">
                  <a16:creationId xmlns:a16="http://schemas.microsoft.com/office/drawing/2014/main" id="{B48F1C3A-6397-402F-8404-DC14CFBFDFF1}"/>
                </a:ext>
              </a:extLst>
            </p:cNvPr>
            <p:cNvSpPr txBox="1"/>
            <p:nvPr/>
          </p:nvSpPr>
          <p:spPr>
            <a:xfrm>
              <a:off x="8190217" y="2351017"/>
              <a:ext cx="1185320" cy="1114570"/>
            </a:xfrm>
            <a:prstGeom prst="rect">
              <a:avLst/>
            </a:prstGeom>
            <a:noFill/>
          </p:spPr>
          <p:txBody>
            <a:bodyPr wrap="square" rtlCol="0">
              <a:spAutoFit/>
            </a:bodyPr>
            <a:lstStyle/>
            <a:p>
              <a:r>
                <a:rPr lang="en-US" sz="2799" b="1" dirty="0">
                  <a:latin typeface="Century Gothic" panose="020B0502020202020204" pitchFamily="34" charset="0"/>
                </a:rPr>
                <a:t>80 oz</a:t>
              </a:r>
            </a:p>
          </p:txBody>
        </p:sp>
      </p:grpSp>
      <p:sp>
        <p:nvSpPr>
          <p:cNvPr id="32" name="Rectangle 4">
            <a:extLst>
              <a:ext uri="{FF2B5EF4-FFF2-40B4-BE49-F238E27FC236}">
                <a16:creationId xmlns:a16="http://schemas.microsoft.com/office/drawing/2014/main" id="{54398F05-6C8A-4F6B-942F-01804526DE08}"/>
              </a:ext>
            </a:extLst>
          </p:cNvPr>
          <p:cNvSpPr>
            <a:spLocks noGrp="1" noChangeArrowheads="1"/>
          </p:cNvSpPr>
          <p:nvPr>
            <p:ph type="title"/>
          </p:nvPr>
        </p:nvSpPr>
        <p:spPr>
          <a:xfrm>
            <a:off x="3664455" y="635987"/>
            <a:ext cx="4839046" cy="664095"/>
          </a:xfrm>
        </p:spPr>
        <p:txBody>
          <a:bodyPr vert="horz" lIns="0" tIns="45708" rIns="91416" bIns="45708" rtlCol="0" anchor="t">
            <a:noAutofit/>
          </a:bodyPr>
          <a:lstStyle/>
          <a:p>
            <a:pPr eaLnBrk="1" hangingPunct="1"/>
            <a:r>
              <a:rPr lang="en-US" sz="5998" b="1" dirty="0"/>
              <a:t>Whole Grains</a:t>
            </a:r>
          </a:p>
        </p:txBody>
      </p:sp>
      <p:sp>
        <p:nvSpPr>
          <p:cNvPr id="33" name="TextBox 32">
            <a:extLst>
              <a:ext uri="{FF2B5EF4-FFF2-40B4-BE49-F238E27FC236}">
                <a16:creationId xmlns:a16="http://schemas.microsoft.com/office/drawing/2014/main" id="{483528C1-57F5-4BEF-B214-D02B521A9903}"/>
              </a:ext>
            </a:extLst>
          </p:cNvPr>
          <p:cNvSpPr txBox="1"/>
          <p:nvPr/>
        </p:nvSpPr>
        <p:spPr bwMode="auto">
          <a:xfrm>
            <a:off x="4847364" y="1740322"/>
            <a:ext cx="2309541" cy="430775"/>
          </a:xfrm>
          <a:prstGeom prst="rect">
            <a:avLst/>
          </a:prstGeom>
          <a:noFill/>
          <a:ln w="76200" cmpd="sng">
            <a:solidFill>
              <a:schemeClr val="accent1">
                <a:lumMod val="75000"/>
              </a:schemeClr>
            </a:solidFill>
            <a:miter lim="800000"/>
            <a:headEnd/>
            <a:tailEnd/>
          </a:ln>
        </p:spPr>
        <p:txBody>
          <a:bodyPr wrap="square" rtlCol="0">
            <a:spAutoFit/>
          </a:bodyPr>
          <a:lstStyle/>
          <a:p>
            <a:pPr algn="ctr" eaLnBrk="0" hangingPunct="0">
              <a:spcBef>
                <a:spcPct val="50000"/>
              </a:spcBef>
            </a:pPr>
            <a:r>
              <a:rPr lang="en-US" sz="2199" b="1" dirty="0">
                <a:solidFill>
                  <a:schemeClr val="tx2">
                    <a:lumMod val="75000"/>
                  </a:schemeClr>
                </a:solidFill>
                <a:latin typeface="+mj-lt"/>
              </a:rPr>
              <a:t>Unit of Measure</a:t>
            </a:r>
            <a:endParaRPr lang="en-US" sz="2199" b="1" dirty="0">
              <a:solidFill>
                <a:schemeClr val="tx1">
                  <a:lumMod val="65000"/>
                  <a:lumOff val="35000"/>
                </a:schemeClr>
              </a:solidFill>
              <a:latin typeface="+mj-lt"/>
            </a:endParaRPr>
          </a:p>
        </p:txBody>
      </p:sp>
      <p:sp>
        <p:nvSpPr>
          <p:cNvPr id="25" name="TextBox 24">
            <a:extLst>
              <a:ext uri="{FF2B5EF4-FFF2-40B4-BE49-F238E27FC236}">
                <a16:creationId xmlns:a16="http://schemas.microsoft.com/office/drawing/2014/main" id="{5DC15B3F-8D8B-41AA-A036-5ADE7E3C9137}"/>
              </a:ext>
            </a:extLst>
          </p:cNvPr>
          <p:cNvSpPr txBox="1"/>
          <p:nvPr/>
        </p:nvSpPr>
        <p:spPr>
          <a:xfrm>
            <a:off x="7312727" y="1697946"/>
            <a:ext cx="2131242" cy="430775"/>
          </a:xfrm>
          <a:prstGeom prst="rect">
            <a:avLst/>
          </a:prstGeom>
          <a:noFill/>
        </p:spPr>
        <p:txBody>
          <a:bodyPr wrap="square" rtlCol="0">
            <a:spAutoFit/>
          </a:bodyPr>
          <a:lstStyle/>
          <a:p>
            <a:r>
              <a:rPr lang="en-US" sz="2199" b="1" dirty="0">
                <a:solidFill>
                  <a:schemeClr val="tx1">
                    <a:lumMod val="50000"/>
                    <a:lumOff val="50000"/>
                  </a:schemeClr>
                </a:solidFill>
                <a:latin typeface="+mj-lt"/>
              </a:rPr>
              <a:t>OZ = Ounce</a:t>
            </a:r>
          </a:p>
        </p:txBody>
      </p:sp>
      <p:pic>
        <p:nvPicPr>
          <p:cNvPr id="41" name="Picture 40">
            <a:extLst>
              <a:ext uri="{FF2B5EF4-FFF2-40B4-BE49-F238E27FC236}">
                <a16:creationId xmlns:a16="http://schemas.microsoft.com/office/drawing/2014/main" id="{2DC9A4E3-0687-4E64-9D7B-71C86F3416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64455" y="1530931"/>
            <a:ext cx="1040281" cy="872203"/>
          </a:xfrm>
          <a:prstGeom prst="rect">
            <a:avLst/>
          </a:prstGeom>
        </p:spPr>
      </p:pic>
      <p:sp>
        <p:nvSpPr>
          <p:cNvPr id="30" name="Plus Sign 29">
            <a:extLst>
              <a:ext uri="{FF2B5EF4-FFF2-40B4-BE49-F238E27FC236}">
                <a16:creationId xmlns:a16="http://schemas.microsoft.com/office/drawing/2014/main" id="{AD4D63D3-D807-480C-80FE-0B576F59EF8D}"/>
              </a:ext>
            </a:extLst>
          </p:cNvPr>
          <p:cNvSpPr/>
          <p:nvPr/>
        </p:nvSpPr>
        <p:spPr>
          <a:xfrm>
            <a:off x="6922763" y="3391038"/>
            <a:ext cx="335020" cy="429069"/>
          </a:xfrm>
          <a:prstGeom prst="mathPlus">
            <a:avLst>
              <a:gd name="adj1" fmla="val 2965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pic>
        <p:nvPicPr>
          <p:cNvPr id="26" name="Picture 25" descr="Icon&#10;&#10;Description automatically generated">
            <a:extLst>
              <a:ext uri="{FF2B5EF4-FFF2-40B4-BE49-F238E27FC236}">
                <a16:creationId xmlns:a16="http://schemas.microsoft.com/office/drawing/2014/main" id="{B2C905FB-547D-4FEB-8C64-169EC7D6148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79394" y="2768717"/>
            <a:ext cx="797848" cy="1694523"/>
          </a:xfrm>
          <a:prstGeom prst="rect">
            <a:avLst/>
          </a:prstGeom>
        </p:spPr>
      </p:pic>
      <p:sp>
        <p:nvSpPr>
          <p:cNvPr id="37" name="TextBox 36">
            <a:extLst>
              <a:ext uri="{FF2B5EF4-FFF2-40B4-BE49-F238E27FC236}">
                <a16:creationId xmlns:a16="http://schemas.microsoft.com/office/drawing/2014/main" id="{0165CBDA-7C3C-4D78-96F6-959247A2F210}"/>
              </a:ext>
            </a:extLst>
          </p:cNvPr>
          <p:cNvSpPr txBox="1"/>
          <p:nvPr/>
        </p:nvSpPr>
        <p:spPr>
          <a:xfrm>
            <a:off x="7266148" y="3386229"/>
            <a:ext cx="1134761" cy="584623"/>
          </a:xfrm>
          <a:prstGeom prst="rect">
            <a:avLst/>
          </a:prstGeom>
          <a:noFill/>
        </p:spPr>
        <p:txBody>
          <a:bodyPr wrap="square" rtlCol="0">
            <a:spAutoFit/>
          </a:bodyPr>
          <a:lstStyle/>
          <a:p>
            <a:pPr algn="ctr"/>
            <a:r>
              <a:rPr lang="en-US" sz="1600" b="1" dirty="0">
                <a:latin typeface="Century Gothic" panose="020B0502020202020204" pitchFamily="34" charset="0"/>
              </a:rPr>
              <a:t>16 oz Oatmeal</a:t>
            </a:r>
          </a:p>
        </p:txBody>
      </p:sp>
    </p:spTree>
    <p:custDataLst>
      <p:tags r:id="rId1"/>
    </p:custDataLst>
    <p:extLst>
      <p:ext uri="{BB962C8B-B14F-4D97-AF65-F5344CB8AC3E}">
        <p14:creationId xmlns:p14="http://schemas.microsoft.com/office/powerpoint/2010/main" val="1871739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333" t="10500" r="4166" b="5500"/>
          <a:stretch/>
        </p:blipFill>
        <p:spPr bwMode="auto">
          <a:xfrm>
            <a:off x="4919002" y="5257327"/>
            <a:ext cx="2552035" cy="1458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4">
            <a:extLst>
              <a:ext uri="{FF2B5EF4-FFF2-40B4-BE49-F238E27FC236}">
                <a16:creationId xmlns:a16="http://schemas.microsoft.com/office/drawing/2014/main" id="{A0E8C2ED-56F7-4A43-A6CF-7E97586B7276}"/>
              </a:ext>
            </a:extLst>
          </p:cNvPr>
          <p:cNvSpPr>
            <a:spLocks noGrp="1" noChangeArrowheads="1"/>
          </p:cNvSpPr>
          <p:nvPr>
            <p:ph type="title"/>
          </p:nvPr>
        </p:nvSpPr>
        <p:spPr>
          <a:xfrm>
            <a:off x="1828323" y="477424"/>
            <a:ext cx="2513945" cy="590526"/>
          </a:xfrm>
        </p:spPr>
        <p:txBody>
          <a:bodyPr>
            <a:normAutofit fontScale="90000"/>
          </a:bodyPr>
          <a:lstStyle/>
          <a:p>
            <a:pPr eaLnBrk="1" hangingPunct="1"/>
            <a:r>
              <a:rPr lang="en-US" b="1" dirty="0">
                <a:solidFill>
                  <a:schemeClr val="tx1"/>
                </a:solidFill>
              </a:rPr>
              <a:t> </a:t>
            </a:r>
            <a:r>
              <a:rPr lang="en-US" sz="6098" b="1" dirty="0"/>
              <a:t>Eggs</a:t>
            </a:r>
          </a:p>
        </p:txBody>
      </p:sp>
      <p:sp>
        <p:nvSpPr>
          <p:cNvPr id="10243" name="Rectangle 3"/>
          <p:cNvSpPr>
            <a:spLocks noGrp="1" noChangeArrowheads="1"/>
          </p:cNvSpPr>
          <p:nvPr>
            <p:ph idx="1"/>
          </p:nvPr>
        </p:nvSpPr>
        <p:spPr>
          <a:xfrm>
            <a:off x="1572219" y="1190802"/>
            <a:ext cx="6880781" cy="3512896"/>
          </a:xfrm>
        </p:spPr>
        <p:txBody>
          <a:bodyPr>
            <a:normAutofit fontScale="70000" lnSpcReduction="20000"/>
          </a:bodyPr>
          <a:lstStyle/>
          <a:p>
            <a:pPr marL="0" indent="0" defTabSz="881126">
              <a:buNone/>
              <a:defRPr/>
            </a:pPr>
            <a:r>
              <a:rPr lang="en-US" sz="4199" b="1" dirty="0"/>
              <a:t>   Approved Criteria</a:t>
            </a:r>
          </a:p>
          <a:p>
            <a:pPr marL="285664" indent="-285664" defTabSz="881126">
              <a:lnSpc>
                <a:spcPct val="120000"/>
              </a:lnSpc>
              <a:defRPr/>
            </a:pPr>
            <a:r>
              <a:rPr lang="en-US" sz="3799" dirty="0"/>
              <a:t>One dozen chicken eggs of different sizes and grades</a:t>
            </a:r>
          </a:p>
          <a:p>
            <a:pPr marL="742727" lvl="1" indent="-285664" defTabSz="881126">
              <a:lnSpc>
                <a:spcPct val="120000"/>
              </a:lnSpc>
              <a:buFont typeface="Courier New" panose="02070309020205020404" pitchFamily="49" charset="0"/>
              <a:buChar char="o"/>
              <a:defRPr/>
            </a:pPr>
            <a:r>
              <a:rPr lang="en-US" sz="3299" dirty="0"/>
              <a:t>Brown eggs</a:t>
            </a:r>
          </a:p>
          <a:p>
            <a:pPr marL="742727" lvl="1" indent="-285664" defTabSz="881126">
              <a:lnSpc>
                <a:spcPct val="120000"/>
              </a:lnSpc>
              <a:buFont typeface="Courier New" panose="02070309020205020404" pitchFamily="49" charset="0"/>
              <a:buChar char="o"/>
              <a:defRPr/>
            </a:pPr>
            <a:r>
              <a:rPr lang="en-US" sz="3299" dirty="0"/>
              <a:t>Specialty eggs such as low-cholesterol, cage free, stress-free, free-range, vitamin enriched, antibiotic-free, vegetarian-fed-hen, no-growth-hormones</a:t>
            </a:r>
            <a:r>
              <a:rPr lang="en-US" sz="2799" dirty="0"/>
              <a:t>, </a:t>
            </a:r>
            <a:r>
              <a:rPr lang="en-US" sz="3399" dirty="0"/>
              <a:t>fertile or organic eggs</a:t>
            </a:r>
          </a:p>
          <a:p>
            <a:pPr marL="82271" indent="0">
              <a:buNone/>
            </a:pPr>
            <a:endParaRPr lang="en-US" sz="2399" dirty="0"/>
          </a:p>
        </p:txBody>
      </p:sp>
      <p:sp>
        <p:nvSpPr>
          <p:cNvPr id="8" name="TextBox 7">
            <a:extLst>
              <a:ext uri="{FF2B5EF4-FFF2-40B4-BE49-F238E27FC236}">
                <a16:creationId xmlns:a16="http://schemas.microsoft.com/office/drawing/2014/main" id="{F7BEB63C-8F9C-431B-81B9-EA58CF123E3A}"/>
              </a:ext>
            </a:extLst>
          </p:cNvPr>
          <p:cNvSpPr txBox="1"/>
          <p:nvPr/>
        </p:nvSpPr>
        <p:spPr bwMode="auto">
          <a:xfrm>
            <a:off x="3151237" y="4703699"/>
            <a:ext cx="2410852" cy="430775"/>
          </a:xfrm>
          <a:prstGeom prst="rect">
            <a:avLst/>
          </a:prstGeom>
          <a:noFill/>
          <a:ln w="76200" cmpd="sng">
            <a:solidFill>
              <a:schemeClr val="accent1">
                <a:lumMod val="75000"/>
              </a:schemeClr>
            </a:solidFill>
            <a:miter lim="800000"/>
            <a:headEnd/>
            <a:tailEnd/>
          </a:ln>
        </p:spPr>
        <p:txBody>
          <a:bodyPr wrap="square" rtlCol="0">
            <a:spAutoFit/>
          </a:bodyPr>
          <a:lstStyle/>
          <a:p>
            <a:pPr algn="ctr" eaLnBrk="0" hangingPunct="0">
              <a:spcBef>
                <a:spcPct val="50000"/>
              </a:spcBef>
            </a:pPr>
            <a:r>
              <a:rPr lang="en-US" sz="2199" b="1" dirty="0">
                <a:solidFill>
                  <a:schemeClr val="tx2">
                    <a:lumMod val="75000"/>
                  </a:schemeClr>
                </a:solidFill>
                <a:latin typeface="+mj-lt"/>
              </a:rPr>
              <a:t>Unit of Measure</a:t>
            </a:r>
            <a:endParaRPr lang="en-US" sz="2199" b="1" dirty="0">
              <a:solidFill>
                <a:schemeClr val="tx1">
                  <a:lumMod val="65000"/>
                  <a:lumOff val="35000"/>
                </a:schemeClr>
              </a:solidFill>
              <a:latin typeface="+mj-lt"/>
            </a:endParaRPr>
          </a:p>
        </p:txBody>
      </p:sp>
      <p:sp>
        <p:nvSpPr>
          <p:cNvPr id="5" name="Rectangle 4">
            <a:extLst>
              <a:ext uri="{FF2B5EF4-FFF2-40B4-BE49-F238E27FC236}">
                <a16:creationId xmlns:a16="http://schemas.microsoft.com/office/drawing/2014/main" id="{78F17B5B-9637-41EF-B9AF-9A411928E3A2}"/>
              </a:ext>
            </a:extLst>
          </p:cNvPr>
          <p:cNvSpPr/>
          <p:nvPr/>
        </p:nvSpPr>
        <p:spPr>
          <a:xfrm>
            <a:off x="5610336" y="4654944"/>
            <a:ext cx="1813998" cy="430775"/>
          </a:xfrm>
          <a:prstGeom prst="rect">
            <a:avLst/>
          </a:prstGeom>
        </p:spPr>
        <p:txBody>
          <a:bodyPr wrap="none">
            <a:spAutoFit/>
          </a:bodyPr>
          <a:lstStyle/>
          <a:p>
            <a:r>
              <a:rPr lang="en-US" sz="2199" b="1" dirty="0">
                <a:solidFill>
                  <a:schemeClr val="tx1">
                    <a:lumMod val="50000"/>
                    <a:lumOff val="50000"/>
                  </a:schemeClr>
                </a:solidFill>
                <a:latin typeface="+mj-lt"/>
              </a:rPr>
              <a:t>DOZ = 1 Dozen</a:t>
            </a:r>
          </a:p>
        </p:txBody>
      </p:sp>
      <p:pic>
        <p:nvPicPr>
          <p:cNvPr id="18" name="Picture 17">
            <a:extLst>
              <a:ext uri="{FF2B5EF4-FFF2-40B4-BE49-F238E27FC236}">
                <a16:creationId xmlns:a16="http://schemas.microsoft.com/office/drawing/2014/main" id="{08077DE5-90B3-4486-A307-21F4A54262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67596" y="4497604"/>
            <a:ext cx="835401" cy="700426"/>
          </a:xfrm>
          <a:prstGeom prst="rect">
            <a:avLst/>
          </a:prstGeom>
        </p:spPr>
      </p:pic>
      <p:pic>
        <p:nvPicPr>
          <p:cNvPr id="12" name="Picture 11">
            <a:extLst>
              <a:ext uri="{FF2B5EF4-FFF2-40B4-BE49-F238E27FC236}">
                <a16:creationId xmlns:a16="http://schemas.microsoft.com/office/drawing/2014/main" id="{C6197A59-7673-4706-B055-8513212A78F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rot="10800000">
            <a:off x="8453000" y="1524496"/>
            <a:ext cx="1983681" cy="4142701"/>
          </a:xfrm>
          <a:prstGeom prst="rect">
            <a:avLst/>
          </a:prstGeom>
          <a:ln>
            <a:noFill/>
          </a:ln>
          <a:effectLst>
            <a:outerShdw blurRad="190500" algn="tl" rotWithShape="0">
              <a:srgbClr val="000000">
                <a:alpha val="70000"/>
              </a:srgbClr>
            </a:outerShdw>
          </a:effectLst>
        </p:spPr>
      </p:pic>
      <p:pic>
        <p:nvPicPr>
          <p:cNvPr id="10" name="Picture 9">
            <a:extLst>
              <a:ext uri="{FF2B5EF4-FFF2-40B4-BE49-F238E27FC236}">
                <a16:creationId xmlns:a16="http://schemas.microsoft.com/office/drawing/2014/main" id="{CDE51AE5-9EE7-4653-8E52-E752EA0F11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10206" y="1182782"/>
            <a:ext cx="418117" cy="424539"/>
          </a:xfrm>
          <a:prstGeom prst="rect">
            <a:avLst/>
          </a:prstGeom>
        </p:spPr>
      </p:pic>
    </p:spTree>
    <p:custDataLst>
      <p:tags r:id="rId1"/>
    </p:custDataLst>
    <p:extLst>
      <p:ext uri="{BB962C8B-B14F-4D97-AF65-F5344CB8AC3E}">
        <p14:creationId xmlns:p14="http://schemas.microsoft.com/office/powerpoint/2010/main" val="3451266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a:extLst>
              <a:ext uri="{FF2B5EF4-FFF2-40B4-BE49-F238E27FC236}">
                <a16:creationId xmlns:a16="http://schemas.microsoft.com/office/drawing/2014/main" id="{B94051F7-3F16-4E6D-8C67-7B767DF23F86}"/>
              </a:ext>
            </a:extLst>
          </p:cNvPr>
          <p:cNvSpPr>
            <a:spLocks noGrp="1" noChangeArrowheads="1"/>
          </p:cNvSpPr>
          <p:nvPr>
            <p:ph type="title"/>
          </p:nvPr>
        </p:nvSpPr>
        <p:spPr>
          <a:xfrm>
            <a:off x="2525900" y="474358"/>
            <a:ext cx="1980362" cy="1356007"/>
          </a:xfrm>
        </p:spPr>
        <p:txBody>
          <a:bodyPr>
            <a:noAutofit/>
          </a:bodyPr>
          <a:lstStyle/>
          <a:p>
            <a:pPr eaLnBrk="1" hangingPunct="1"/>
            <a:r>
              <a:rPr lang="en-US" sz="5998" b="1" dirty="0"/>
              <a:t>Eggs</a:t>
            </a:r>
          </a:p>
        </p:txBody>
      </p:sp>
      <p:sp>
        <p:nvSpPr>
          <p:cNvPr id="11268" name="Rectangle 4"/>
          <p:cNvSpPr>
            <a:spLocks noGrp="1" noChangeArrowheads="1"/>
          </p:cNvSpPr>
          <p:nvPr>
            <p:ph idx="1"/>
          </p:nvPr>
        </p:nvSpPr>
        <p:spPr>
          <a:xfrm>
            <a:off x="1775860" y="1830364"/>
            <a:ext cx="9329826" cy="4798202"/>
          </a:xfrm>
        </p:spPr>
        <p:txBody>
          <a:bodyPr>
            <a:normAutofit lnSpcReduction="10000"/>
          </a:bodyPr>
          <a:lstStyle/>
          <a:p>
            <a:pPr eaLnBrk="1" hangingPunct="1">
              <a:buFont typeface="Arial" panose="020B0604020202020204" pitchFamily="34" charset="0"/>
              <a:buChar char="•"/>
            </a:pPr>
            <a:r>
              <a:rPr lang="en-US" sz="3199" dirty="0"/>
              <a:t>Required package size…</a:t>
            </a:r>
          </a:p>
          <a:p>
            <a:pPr marL="205678" lvl="1" indent="0">
              <a:buNone/>
            </a:pPr>
            <a:r>
              <a:rPr lang="en-US" sz="3199" b="1" dirty="0">
                <a:solidFill>
                  <a:schemeClr val="accent4"/>
                </a:solidFill>
              </a:rPr>
              <a:t>		One (1) </a:t>
            </a:r>
            <a:r>
              <a:rPr lang="en-US" sz="3199" dirty="0"/>
              <a:t>dozen </a:t>
            </a:r>
          </a:p>
          <a:p>
            <a:pPr lvl="1" eaLnBrk="1" hangingPunct="1">
              <a:buFont typeface="Arial" panose="020B0604020202020204" pitchFamily="34" charset="0"/>
              <a:buChar char="•"/>
            </a:pPr>
            <a:endParaRPr lang="en-US" sz="3199" dirty="0"/>
          </a:p>
          <a:p>
            <a:pPr eaLnBrk="1" hangingPunct="1">
              <a:buFont typeface="Arial" panose="020B0604020202020204" pitchFamily="34" charset="0"/>
              <a:buChar char="•"/>
            </a:pPr>
            <a:r>
              <a:rPr lang="en-US" sz="3199" dirty="0"/>
              <a:t>Quantity required…</a:t>
            </a:r>
          </a:p>
          <a:p>
            <a:pPr marL="205678" lvl="1" indent="0">
              <a:buNone/>
            </a:pPr>
            <a:r>
              <a:rPr lang="en-US" sz="3199" b="1" dirty="0">
                <a:solidFill>
                  <a:schemeClr val="accent4"/>
                </a:solidFill>
              </a:rPr>
              <a:t>		Two (2) </a:t>
            </a:r>
            <a:r>
              <a:rPr lang="en-US" sz="3199" dirty="0"/>
              <a:t>packages</a:t>
            </a:r>
          </a:p>
          <a:p>
            <a:pPr eaLnBrk="1" hangingPunct="1">
              <a:buFont typeface="Arial" panose="020B0604020202020204" pitchFamily="34" charset="0"/>
              <a:buChar char="•"/>
            </a:pPr>
            <a:endParaRPr lang="en-US" sz="3199" dirty="0"/>
          </a:p>
          <a:p>
            <a:pPr eaLnBrk="1" hangingPunct="1">
              <a:buFont typeface="Arial" panose="020B0604020202020204" pitchFamily="34" charset="0"/>
              <a:buChar char="•"/>
            </a:pPr>
            <a:r>
              <a:rPr lang="en-US" sz="3199" dirty="0"/>
              <a:t>Must be Grade A and large size</a:t>
            </a:r>
          </a:p>
          <a:p>
            <a:pPr eaLnBrk="1" hangingPunct="1">
              <a:buFont typeface="Arial" panose="020B0604020202020204" pitchFamily="34" charset="0"/>
              <a:buChar char="•"/>
            </a:pPr>
            <a:endParaRPr lang="en-US" sz="3199" dirty="0"/>
          </a:p>
          <a:p>
            <a:pPr eaLnBrk="1" hangingPunct="1">
              <a:buFont typeface="Arial" panose="020B0604020202020204" pitchFamily="34" charset="0"/>
              <a:buChar char="•"/>
            </a:pPr>
            <a:r>
              <a:rPr lang="en-US" sz="3199" dirty="0"/>
              <a:t>White eggs only</a:t>
            </a:r>
          </a:p>
        </p:txBody>
      </p:sp>
      <p:sp>
        <p:nvSpPr>
          <p:cNvPr id="11267" name="Rectangle 3"/>
          <p:cNvSpPr>
            <a:spLocks noChangeArrowheads="1"/>
          </p:cNvSpPr>
          <p:nvPr/>
        </p:nvSpPr>
        <p:spPr bwMode="auto">
          <a:xfrm>
            <a:off x="2288954" y="1448316"/>
            <a:ext cx="8303637" cy="5256431"/>
          </a:xfrm>
          <a:prstGeom prst="rect">
            <a:avLst/>
          </a:prstGeom>
          <a:noFill/>
          <a:ln w="9525">
            <a:noFill/>
            <a:miter lim="800000"/>
            <a:headEnd/>
            <a:tailEnd/>
          </a:ln>
        </p:spPr>
        <p:txBody>
          <a:bodyPr/>
          <a:lstStyle/>
          <a:p>
            <a:pPr marL="342797" indent="-342797">
              <a:spcBef>
                <a:spcPct val="20000"/>
              </a:spcBef>
              <a:buClr>
                <a:srgbClr val="96DE0A"/>
              </a:buClr>
              <a:buFontTx/>
              <a:buChar char="•"/>
            </a:pPr>
            <a:endParaRPr lang="en-US" sz="2799" dirty="0">
              <a:solidFill>
                <a:prstClr val="black"/>
              </a:solidFill>
              <a:latin typeface="Tahoma" pitchFamily="34" charset="0"/>
            </a:endParaRPr>
          </a:p>
          <a:p>
            <a:pPr marL="342797" indent="-342797">
              <a:spcBef>
                <a:spcPct val="20000"/>
              </a:spcBef>
              <a:buClr>
                <a:srgbClr val="96DE0A"/>
              </a:buClr>
              <a:buFontTx/>
              <a:buChar char="•"/>
            </a:pPr>
            <a:endParaRPr lang="en-US" sz="2799" dirty="0">
              <a:solidFill>
                <a:prstClr val="black"/>
              </a:solidFill>
              <a:latin typeface="Tahoma" pitchFamily="34" charset="0"/>
            </a:endParaRPr>
          </a:p>
        </p:txBody>
      </p:sp>
      <p:pic>
        <p:nvPicPr>
          <p:cNvPr id="2" name="Picture 1">
            <a:extLst>
              <a:ext uri="{FF2B5EF4-FFF2-40B4-BE49-F238E27FC236}">
                <a16:creationId xmlns:a16="http://schemas.microsoft.com/office/drawing/2014/main" id="{0AB56B8E-9A18-49AC-9F31-0119C9B0AFA9}"/>
              </a:ext>
            </a:extLst>
          </p:cNvPr>
          <p:cNvPicPr>
            <a:picLocks noChangeAspect="1"/>
          </p:cNvPicPr>
          <p:nvPr/>
        </p:nvPicPr>
        <p:blipFill>
          <a:blip r:embed="rId4"/>
          <a:stretch>
            <a:fillRect/>
          </a:stretch>
        </p:blipFill>
        <p:spPr>
          <a:xfrm>
            <a:off x="7846556" y="977523"/>
            <a:ext cx="1816369" cy="1078341"/>
          </a:xfrm>
          <a:prstGeom prst="rect">
            <a:avLst/>
          </a:prstGeom>
        </p:spPr>
      </p:pic>
      <p:pic>
        <p:nvPicPr>
          <p:cNvPr id="15" name="Picture 14">
            <a:extLst>
              <a:ext uri="{FF2B5EF4-FFF2-40B4-BE49-F238E27FC236}">
                <a16:creationId xmlns:a16="http://schemas.microsoft.com/office/drawing/2014/main" id="{FABCFF4A-9244-46AE-9C57-ACC3C2A88D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46744" y="772977"/>
            <a:ext cx="1203385" cy="1222546"/>
          </a:xfrm>
          <a:prstGeom prst="rect">
            <a:avLst/>
          </a:prstGeom>
        </p:spPr>
      </p:pic>
    </p:spTree>
    <p:custDataLst>
      <p:tags r:id="rId1"/>
    </p:custDataLst>
    <p:extLst>
      <p:ext uri="{BB962C8B-B14F-4D97-AF65-F5344CB8AC3E}">
        <p14:creationId xmlns:p14="http://schemas.microsoft.com/office/powerpoint/2010/main" val="2961567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1FC0AC40-6915-42E0-AE11-A20609508620}"/>
              </a:ext>
            </a:extLst>
          </p:cNvPr>
          <p:cNvSpPr>
            <a:spLocks noGrp="1" noChangeArrowheads="1"/>
          </p:cNvSpPr>
          <p:nvPr>
            <p:ph type="title"/>
          </p:nvPr>
        </p:nvSpPr>
        <p:spPr>
          <a:xfrm>
            <a:off x="1811427" y="307259"/>
            <a:ext cx="7330192" cy="1356007"/>
          </a:xfrm>
        </p:spPr>
        <p:txBody>
          <a:bodyPr vert="horz" lIns="0" tIns="45708" rIns="91416" bIns="45708" rtlCol="0" anchor="t">
            <a:noAutofit/>
          </a:bodyPr>
          <a:lstStyle/>
          <a:p>
            <a:pPr eaLnBrk="1" hangingPunct="1"/>
            <a:r>
              <a:rPr lang="en-US" sz="5998" b="1" dirty="0"/>
              <a:t>Beans, Peas, and Lentils</a:t>
            </a:r>
          </a:p>
        </p:txBody>
      </p:sp>
      <p:sp>
        <p:nvSpPr>
          <p:cNvPr id="28675" name="Rectangle 3"/>
          <p:cNvSpPr>
            <a:spLocks noGrp="1" noChangeArrowheads="1"/>
          </p:cNvSpPr>
          <p:nvPr>
            <p:ph idx="1"/>
          </p:nvPr>
        </p:nvSpPr>
        <p:spPr>
          <a:xfrm>
            <a:off x="2460364" y="1372136"/>
            <a:ext cx="5603218" cy="4189912"/>
          </a:xfrm>
        </p:spPr>
        <p:txBody>
          <a:bodyPr>
            <a:normAutofit fontScale="92500" lnSpcReduction="10000"/>
          </a:bodyPr>
          <a:lstStyle/>
          <a:p>
            <a:pPr marL="34280" indent="0">
              <a:buNone/>
            </a:pPr>
            <a:r>
              <a:rPr lang="en-US" sz="3499" dirty="0"/>
              <a:t>Dry</a:t>
            </a:r>
          </a:p>
          <a:p>
            <a:pPr lvl="1" eaLnBrk="1" hangingPunct="1">
              <a:buFont typeface="Arial" panose="020B0604020202020204" pitchFamily="34" charset="0"/>
              <a:buChar char="•"/>
            </a:pPr>
            <a:r>
              <a:rPr lang="en-US" sz="2999" dirty="0"/>
              <a:t>(Any type) plain, unseasoned mature, regular or organic</a:t>
            </a:r>
          </a:p>
          <a:p>
            <a:pPr lvl="1" eaLnBrk="1" hangingPunct="1">
              <a:buFont typeface="Arial" panose="020B0604020202020204" pitchFamily="34" charset="0"/>
              <a:buChar char="•"/>
            </a:pPr>
            <a:r>
              <a:rPr lang="en-US" sz="2999" dirty="0"/>
              <a:t>16-ounce bag or box</a:t>
            </a:r>
          </a:p>
          <a:p>
            <a:pPr marL="402215" lvl="1" indent="0">
              <a:buNone/>
            </a:pPr>
            <a:endParaRPr lang="en-US" sz="2999" dirty="0"/>
          </a:p>
          <a:p>
            <a:pPr marL="34280" indent="0">
              <a:buNone/>
            </a:pPr>
            <a:r>
              <a:rPr lang="en-US" sz="3499" dirty="0"/>
              <a:t>Canned</a:t>
            </a:r>
          </a:p>
          <a:p>
            <a:pPr lvl="1" eaLnBrk="1" hangingPunct="1">
              <a:buFont typeface="Arial" panose="020B0604020202020204" pitchFamily="34" charset="0"/>
              <a:buChar char="•"/>
            </a:pPr>
            <a:r>
              <a:rPr lang="en-US" sz="2999" dirty="0"/>
              <a:t>(Any type) plain, unseasoned mature, regular or organic</a:t>
            </a:r>
          </a:p>
          <a:p>
            <a:pPr lvl="1" eaLnBrk="1" hangingPunct="1">
              <a:buFont typeface="Arial" panose="020B0604020202020204" pitchFamily="34" charset="0"/>
              <a:buChar char="•"/>
            </a:pPr>
            <a:r>
              <a:rPr lang="en-US" sz="2999" dirty="0"/>
              <a:t>Low sodium </a:t>
            </a:r>
          </a:p>
          <a:p>
            <a:pPr lvl="1" eaLnBrk="1" hangingPunct="1">
              <a:buFont typeface="Arial" panose="020B0604020202020204" pitchFamily="34" charset="0"/>
              <a:buChar char="•"/>
            </a:pPr>
            <a:r>
              <a:rPr lang="en-US" sz="2999" dirty="0"/>
              <a:t>15 to 16-ounce can</a:t>
            </a:r>
          </a:p>
          <a:p>
            <a:pPr lvl="1" eaLnBrk="1" hangingPunct="1">
              <a:buFont typeface="Arial" panose="020B0604020202020204" pitchFamily="34" charset="0"/>
              <a:buChar char="•"/>
            </a:pPr>
            <a:endParaRPr lang="en-US" dirty="0"/>
          </a:p>
          <a:p>
            <a:pPr marL="338257" lvl="1" indent="0">
              <a:buNone/>
            </a:pPr>
            <a:endParaRPr lang="en-US" dirty="0"/>
          </a:p>
        </p:txBody>
      </p:sp>
      <p:pic>
        <p:nvPicPr>
          <p:cNvPr id="11268" name="Picture 4" descr="C:\Users\TonyaNicholson\Pictures\Vegetables on Wooden Spoon on white background_ Fotolia_77226525_Subscription_XX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1667" y="5404330"/>
            <a:ext cx="3142431" cy="12295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0C53E60-AF0C-453F-A4D6-7DA2F497D90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rot="10800000">
            <a:off x="8452996" y="1615912"/>
            <a:ext cx="1993083" cy="4098492"/>
          </a:xfrm>
          <a:prstGeom prst="rect">
            <a:avLst/>
          </a:prstGeom>
          <a:ln>
            <a:noFill/>
          </a:ln>
          <a:effectLst>
            <a:outerShdw blurRad="190500" algn="tl" rotWithShape="0">
              <a:srgbClr val="000000">
                <a:alpha val="70000"/>
              </a:srgbClr>
            </a:outerShdw>
          </a:effectLst>
        </p:spPr>
      </p:pic>
      <p:pic>
        <p:nvPicPr>
          <p:cNvPr id="9" name="Picture 8">
            <a:extLst>
              <a:ext uri="{FF2B5EF4-FFF2-40B4-BE49-F238E27FC236}">
                <a16:creationId xmlns:a16="http://schemas.microsoft.com/office/drawing/2014/main" id="{25DCE31B-71CD-42CA-A033-56C1490D8A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11427" y="1450996"/>
            <a:ext cx="418117" cy="424539"/>
          </a:xfrm>
          <a:prstGeom prst="rect">
            <a:avLst/>
          </a:prstGeom>
        </p:spPr>
      </p:pic>
      <p:pic>
        <p:nvPicPr>
          <p:cNvPr id="10" name="Picture 9">
            <a:extLst>
              <a:ext uri="{FF2B5EF4-FFF2-40B4-BE49-F238E27FC236}">
                <a16:creationId xmlns:a16="http://schemas.microsoft.com/office/drawing/2014/main" id="{ADB448A9-D802-487D-B0B0-9E3347CB78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13540" y="3393697"/>
            <a:ext cx="418117" cy="424539"/>
          </a:xfrm>
          <a:prstGeom prst="rect">
            <a:avLst/>
          </a:prstGeom>
        </p:spPr>
      </p:pic>
    </p:spTree>
    <p:custDataLst>
      <p:tags r:id="rId1"/>
    </p:custDataLst>
    <p:extLst>
      <p:ext uri="{BB962C8B-B14F-4D97-AF65-F5344CB8AC3E}">
        <p14:creationId xmlns:p14="http://schemas.microsoft.com/office/powerpoint/2010/main" val="3233231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624C79B2-48ED-4295-A851-0983CA9D2B14}"/>
              </a:ext>
            </a:extLst>
          </p:cNvPr>
          <p:cNvSpPr>
            <a:spLocks noGrp="1" noChangeArrowheads="1"/>
          </p:cNvSpPr>
          <p:nvPr>
            <p:ph type="title"/>
          </p:nvPr>
        </p:nvSpPr>
        <p:spPr>
          <a:xfrm>
            <a:off x="1775791" y="474758"/>
            <a:ext cx="7135796" cy="1356007"/>
          </a:xfrm>
        </p:spPr>
        <p:txBody>
          <a:bodyPr vert="horz" lIns="0" tIns="45708" rIns="91416" bIns="45708" rtlCol="0" anchor="t">
            <a:normAutofit/>
          </a:bodyPr>
          <a:lstStyle/>
          <a:p>
            <a:pPr eaLnBrk="1" hangingPunct="1"/>
            <a:r>
              <a:rPr lang="en-US" sz="5498" b="1" dirty="0"/>
              <a:t>Beans, Peas, and Lentils</a:t>
            </a:r>
          </a:p>
        </p:txBody>
      </p:sp>
      <p:sp>
        <p:nvSpPr>
          <p:cNvPr id="5" name="Text Placeholder 4">
            <a:extLst>
              <a:ext uri="{FF2B5EF4-FFF2-40B4-BE49-F238E27FC236}">
                <a16:creationId xmlns:a16="http://schemas.microsoft.com/office/drawing/2014/main" id="{2979ADB0-F1D1-4859-98A4-51F4C6840738}"/>
              </a:ext>
            </a:extLst>
          </p:cNvPr>
          <p:cNvSpPr>
            <a:spLocks noGrp="1"/>
          </p:cNvSpPr>
          <p:nvPr>
            <p:ph type="body" idx="1"/>
          </p:nvPr>
        </p:nvSpPr>
        <p:spPr>
          <a:xfrm>
            <a:off x="4013590" y="1462633"/>
            <a:ext cx="3161233" cy="576112"/>
          </a:xfrm>
        </p:spPr>
        <p:txBody>
          <a:bodyPr/>
          <a:lstStyle/>
          <a:p>
            <a:r>
              <a:rPr lang="en-US" sz="2799" dirty="0"/>
              <a:t>		</a:t>
            </a:r>
          </a:p>
        </p:txBody>
      </p:sp>
      <p:sp>
        <p:nvSpPr>
          <p:cNvPr id="6" name="Content Placeholder 5">
            <a:extLst>
              <a:ext uri="{FF2B5EF4-FFF2-40B4-BE49-F238E27FC236}">
                <a16:creationId xmlns:a16="http://schemas.microsoft.com/office/drawing/2014/main" id="{BA422556-AAD9-4313-B7C7-C0C23D97C86E}"/>
              </a:ext>
            </a:extLst>
          </p:cNvPr>
          <p:cNvSpPr>
            <a:spLocks noGrp="1"/>
          </p:cNvSpPr>
          <p:nvPr>
            <p:ph sz="half" idx="2"/>
          </p:nvPr>
        </p:nvSpPr>
        <p:spPr>
          <a:xfrm>
            <a:off x="1884850" y="2369280"/>
            <a:ext cx="3260911" cy="4106926"/>
          </a:xfrm>
          <a:ln>
            <a:noFill/>
          </a:ln>
        </p:spPr>
        <p:txBody>
          <a:bodyPr>
            <a:normAutofit/>
          </a:bodyPr>
          <a:lstStyle/>
          <a:p>
            <a:pPr marL="0" indent="0">
              <a:buNone/>
            </a:pPr>
            <a:r>
              <a:rPr lang="en-US" sz="3199" b="1" dirty="0">
                <a:latin typeface="+mj-lt"/>
              </a:rPr>
              <a:t>Mature</a:t>
            </a:r>
          </a:p>
          <a:p>
            <a:pPr>
              <a:buFont typeface="Arial" panose="020B0604020202020204" pitchFamily="34" charset="0"/>
              <a:buChar char="•"/>
            </a:pPr>
            <a:r>
              <a:rPr lang="en-US" dirty="0">
                <a:latin typeface="+mj-lt"/>
              </a:rPr>
              <a:t>Black Beans</a:t>
            </a:r>
          </a:p>
          <a:p>
            <a:pPr>
              <a:buFont typeface="Arial" panose="020B0604020202020204" pitchFamily="34" charset="0"/>
              <a:buChar char="•"/>
            </a:pPr>
            <a:r>
              <a:rPr lang="en-US" dirty="0">
                <a:latin typeface="+mj-lt"/>
              </a:rPr>
              <a:t>Butter Beans</a:t>
            </a:r>
          </a:p>
          <a:p>
            <a:pPr>
              <a:buFont typeface="Arial" panose="020B0604020202020204" pitchFamily="34" charset="0"/>
              <a:buChar char="•"/>
            </a:pPr>
            <a:r>
              <a:rPr lang="en-US" dirty="0">
                <a:latin typeface="+mj-lt"/>
              </a:rPr>
              <a:t>Lima Beans</a:t>
            </a:r>
          </a:p>
          <a:p>
            <a:pPr>
              <a:buFont typeface="Arial" panose="020B0604020202020204" pitchFamily="34" charset="0"/>
              <a:buChar char="•"/>
            </a:pPr>
            <a:r>
              <a:rPr lang="en-US" dirty="0">
                <a:latin typeface="+mj-lt"/>
              </a:rPr>
              <a:t>Garbanzo Beans</a:t>
            </a:r>
          </a:p>
          <a:p>
            <a:pPr>
              <a:buFont typeface="Arial" panose="020B0604020202020204" pitchFamily="34" charset="0"/>
              <a:buChar char="•"/>
            </a:pPr>
            <a:r>
              <a:rPr lang="en-US" dirty="0">
                <a:latin typeface="+mj-lt"/>
              </a:rPr>
              <a:t>Soybeans</a:t>
            </a:r>
          </a:p>
          <a:p>
            <a:pPr>
              <a:buFont typeface="Arial" panose="020B0604020202020204" pitchFamily="34" charset="0"/>
              <a:buChar char="•"/>
            </a:pPr>
            <a:r>
              <a:rPr lang="en-US" dirty="0">
                <a:latin typeface="+mj-lt"/>
              </a:rPr>
              <a:t>Lentils</a:t>
            </a:r>
          </a:p>
          <a:p>
            <a:pPr>
              <a:buFont typeface="Arial" panose="020B0604020202020204" pitchFamily="34" charset="0"/>
              <a:buChar char="•"/>
            </a:pPr>
            <a:r>
              <a:rPr lang="en-US" dirty="0">
                <a:latin typeface="+mj-lt"/>
              </a:rPr>
              <a:t>Split Peas</a:t>
            </a:r>
            <a:endParaRPr lang="en-US" sz="3199" dirty="0">
              <a:latin typeface="+mj-lt"/>
            </a:endParaRPr>
          </a:p>
        </p:txBody>
      </p:sp>
      <p:sp>
        <p:nvSpPr>
          <p:cNvPr id="8" name="Content Placeholder 7">
            <a:extLst>
              <a:ext uri="{FF2B5EF4-FFF2-40B4-BE49-F238E27FC236}">
                <a16:creationId xmlns:a16="http://schemas.microsoft.com/office/drawing/2014/main" id="{74C636E5-EE12-4680-871F-4044B6A21771}"/>
              </a:ext>
            </a:extLst>
          </p:cNvPr>
          <p:cNvSpPr>
            <a:spLocks noGrp="1"/>
          </p:cNvSpPr>
          <p:nvPr>
            <p:ph sz="quarter" idx="4"/>
          </p:nvPr>
        </p:nvSpPr>
        <p:spPr>
          <a:xfrm>
            <a:off x="5399863" y="2369282"/>
            <a:ext cx="3260908" cy="4327850"/>
          </a:xfrm>
          <a:ln>
            <a:noFill/>
          </a:ln>
        </p:spPr>
        <p:txBody>
          <a:bodyPr>
            <a:normAutofit/>
          </a:bodyPr>
          <a:lstStyle/>
          <a:p>
            <a:pPr marL="0" indent="0">
              <a:buNone/>
            </a:pPr>
            <a:r>
              <a:rPr lang="en-US" sz="3199" b="1" dirty="0">
                <a:latin typeface="+mj-lt"/>
              </a:rPr>
              <a:t>Vegetable</a:t>
            </a:r>
            <a:r>
              <a:rPr lang="en-US" b="1" dirty="0">
                <a:latin typeface="+mj-lt"/>
              </a:rPr>
              <a:t> </a:t>
            </a:r>
          </a:p>
          <a:p>
            <a:pPr>
              <a:buFont typeface="Arial" panose="020B0604020202020204" pitchFamily="34" charset="0"/>
              <a:buChar char="•"/>
            </a:pPr>
            <a:r>
              <a:rPr lang="en-US" dirty="0">
                <a:latin typeface="+mj-lt"/>
              </a:rPr>
              <a:t>Green Beans</a:t>
            </a:r>
          </a:p>
          <a:p>
            <a:pPr>
              <a:buFont typeface="Arial" panose="020B0604020202020204" pitchFamily="34" charset="0"/>
              <a:buChar char="•"/>
            </a:pPr>
            <a:r>
              <a:rPr lang="en-US" dirty="0">
                <a:latin typeface="+mj-lt"/>
              </a:rPr>
              <a:t>Green Peas</a:t>
            </a:r>
          </a:p>
          <a:p>
            <a:pPr>
              <a:buFont typeface="Arial" panose="020B0604020202020204" pitchFamily="34" charset="0"/>
              <a:buChar char="•"/>
            </a:pPr>
            <a:r>
              <a:rPr lang="en-US" dirty="0">
                <a:latin typeface="+mj-lt"/>
              </a:rPr>
              <a:t>Snap Peas</a:t>
            </a:r>
          </a:p>
          <a:p>
            <a:pPr>
              <a:buFont typeface="Arial" panose="020B0604020202020204" pitchFamily="34" charset="0"/>
              <a:buChar char="•"/>
            </a:pPr>
            <a:r>
              <a:rPr lang="en-US" dirty="0">
                <a:latin typeface="+mj-lt"/>
              </a:rPr>
              <a:t>Snow Peas</a:t>
            </a:r>
          </a:p>
          <a:p>
            <a:pPr>
              <a:buFont typeface="Arial" panose="020B0604020202020204" pitchFamily="34" charset="0"/>
              <a:buChar char="•"/>
            </a:pPr>
            <a:r>
              <a:rPr lang="en-US" dirty="0">
                <a:latin typeface="+mj-lt"/>
              </a:rPr>
              <a:t>Snap Beans</a:t>
            </a:r>
          </a:p>
          <a:p>
            <a:pPr>
              <a:buFont typeface="Arial" panose="020B0604020202020204" pitchFamily="34" charset="0"/>
              <a:buChar char="•"/>
            </a:pPr>
            <a:r>
              <a:rPr lang="en-US" dirty="0">
                <a:latin typeface="+mj-lt"/>
              </a:rPr>
              <a:t>Garden Peas</a:t>
            </a:r>
          </a:p>
          <a:p>
            <a:pPr>
              <a:buFont typeface="Arial" panose="020B0604020202020204" pitchFamily="34" charset="0"/>
              <a:buChar char="•"/>
            </a:pPr>
            <a:r>
              <a:rPr lang="en-US" dirty="0">
                <a:latin typeface="+mj-lt"/>
              </a:rPr>
              <a:t>Wax Beans </a:t>
            </a:r>
          </a:p>
          <a:p>
            <a:pPr marL="0" indent="0">
              <a:buNone/>
            </a:pPr>
            <a:endParaRPr lang="en-US" dirty="0"/>
          </a:p>
        </p:txBody>
      </p:sp>
      <p:sp>
        <p:nvSpPr>
          <p:cNvPr id="9" name="Title 1">
            <a:extLst>
              <a:ext uri="{FF2B5EF4-FFF2-40B4-BE49-F238E27FC236}">
                <a16:creationId xmlns:a16="http://schemas.microsoft.com/office/drawing/2014/main" id="{A479B9C8-20C4-4B0E-B28B-E94B6F6696B7}"/>
              </a:ext>
            </a:extLst>
          </p:cNvPr>
          <p:cNvSpPr txBox="1">
            <a:spLocks/>
          </p:cNvSpPr>
          <p:nvPr/>
        </p:nvSpPr>
        <p:spPr>
          <a:xfrm>
            <a:off x="4505707" y="2061599"/>
            <a:ext cx="837982" cy="742601"/>
          </a:xfrm>
          <a:prstGeom prst="rect">
            <a:avLst/>
          </a:prstGeom>
        </p:spPr>
        <p:txBody>
          <a:bodyPr vert="horz" lIns="91416" tIns="45708" rIns="91416" bIns="45708"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599" b="1" dirty="0"/>
              <a:t>VS</a:t>
            </a:r>
          </a:p>
        </p:txBody>
      </p:sp>
      <p:sp>
        <p:nvSpPr>
          <p:cNvPr id="12" name="TextBox 11">
            <a:extLst>
              <a:ext uri="{FF2B5EF4-FFF2-40B4-BE49-F238E27FC236}">
                <a16:creationId xmlns:a16="http://schemas.microsoft.com/office/drawing/2014/main" id="{1EA471B5-53CD-42FE-A3C0-1DD34E61B4DA}"/>
              </a:ext>
            </a:extLst>
          </p:cNvPr>
          <p:cNvSpPr txBox="1"/>
          <p:nvPr/>
        </p:nvSpPr>
        <p:spPr bwMode="auto">
          <a:xfrm>
            <a:off x="1911663" y="1752438"/>
            <a:ext cx="2503442" cy="461545"/>
          </a:xfrm>
          <a:prstGeom prst="rect">
            <a:avLst/>
          </a:prstGeom>
          <a:noFill/>
          <a:ln w="76200" cmpd="sng">
            <a:solidFill>
              <a:schemeClr val="accent1">
                <a:lumMod val="75000"/>
              </a:schemeClr>
            </a:solidFill>
            <a:miter lim="800000"/>
            <a:headEnd/>
            <a:tailEnd/>
          </a:ln>
        </p:spPr>
        <p:txBody>
          <a:bodyPr wrap="square" rtlCol="0">
            <a:spAutoFit/>
          </a:bodyPr>
          <a:lstStyle/>
          <a:p>
            <a:r>
              <a:rPr lang="en-US" sz="2399" dirty="0">
                <a:latin typeface="+mj-lt"/>
              </a:rPr>
              <a:t>Food Benefits</a:t>
            </a:r>
          </a:p>
        </p:txBody>
      </p:sp>
      <p:sp>
        <p:nvSpPr>
          <p:cNvPr id="13" name="TextBox 12">
            <a:extLst>
              <a:ext uri="{FF2B5EF4-FFF2-40B4-BE49-F238E27FC236}">
                <a16:creationId xmlns:a16="http://schemas.microsoft.com/office/drawing/2014/main" id="{F1CA9DF5-74CE-4CB0-9FB4-327EC1CF28EA}"/>
              </a:ext>
            </a:extLst>
          </p:cNvPr>
          <p:cNvSpPr txBox="1"/>
          <p:nvPr/>
        </p:nvSpPr>
        <p:spPr bwMode="auto">
          <a:xfrm>
            <a:off x="5456197" y="1752438"/>
            <a:ext cx="2639183" cy="461545"/>
          </a:xfrm>
          <a:prstGeom prst="rect">
            <a:avLst/>
          </a:prstGeom>
          <a:noFill/>
          <a:ln w="76200" cmpd="sng">
            <a:solidFill>
              <a:schemeClr val="accent1">
                <a:lumMod val="75000"/>
              </a:schemeClr>
            </a:solidFill>
            <a:miter lim="800000"/>
            <a:headEnd/>
            <a:tailEnd/>
          </a:ln>
        </p:spPr>
        <p:txBody>
          <a:bodyPr wrap="square" rtlCol="0">
            <a:spAutoFit/>
          </a:bodyPr>
          <a:lstStyle/>
          <a:p>
            <a:r>
              <a:rPr lang="en-US" sz="2399" dirty="0">
                <a:latin typeface="+mj-lt"/>
              </a:rPr>
              <a:t>Cash-value Benefits</a:t>
            </a:r>
          </a:p>
        </p:txBody>
      </p:sp>
      <p:pic>
        <p:nvPicPr>
          <p:cNvPr id="11" name="Picture 10">
            <a:extLst>
              <a:ext uri="{FF2B5EF4-FFF2-40B4-BE49-F238E27FC236}">
                <a16:creationId xmlns:a16="http://schemas.microsoft.com/office/drawing/2014/main" id="{46702690-A741-4D98-983D-1D00357E48E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10800000">
            <a:off x="8453000" y="1752435"/>
            <a:ext cx="1850974" cy="3885790"/>
          </a:xfrm>
          <a:prstGeom prst="rect">
            <a:avLst/>
          </a:prstGeom>
          <a:ln>
            <a:no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3411903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6DBCD6-87D6-4F5F-BA36-7D2B02BC28D2}"/>
              </a:ext>
            </a:extLst>
          </p:cNvPr>
          <p:cNvSpPr>
            <a:spLocks noGrp="1"/>
          </p:cNvSpPr>
          <p:nvPr>
            <p:ph type="title"/>
            <p:custDataLst>
              <p:tags r:id="rId2"/>
            </p:custDataLst>
          </p:nvPr>
        </p:nvSpPr>
        <p:spPr>
          <a:xfrm>
            <a:off x="1284905" y="1050595"/>
            <a:ext cx="8072712" cy="1618489"/>
          </a:xfrm>
        </p:spPr>
        <p:txBody>
          <a:bodyPr anchor="ctr">
            <a:normAutofit/>
          </a:bodyPr>
          <a:lstStyle/>
          <a:p>
            <a:r>
              <a:rPr lang="en-US" sz="5500" b="1">
                <a:ea typeface="Tahoma" pitchFamily="34" charset="0"/>
                <a:cs typeface="Tahoma" pitchFamily="34" charset="0"/>
              </a:rPr>
              <a:t>Local WIC Agency’s Responsibility continued</a:t>
            </a:r>
            <a:endParaRPr lang="en-US" sz="5500" b="1"/>
          </a:p>
        </p:txBody>
      </p:sp>
      <p:sp>
        <p:nvSpPr>
          <p:cNvPr id="3" name="Content Placeholder 2">
            <a:extLst>
              <a:ext uri="{FF2B5EF4-FFF2-40B4-BE49-F238E27FC236}">
                <a16:creationId xmlns:a16="http://schemas.microsoft.com/office/drawing/2014/main" id="{FEECEDCD-75C1-420A-8A85-9787B047CA43}"/>
              </a:ext>
            </a:extLst>
          </p:cNvPr>
          <p:cNvSpPr>
            <a:spLocks noGrp="1"/>
          </p:cNvSpPr>
          <p:nvPr>
            <p:ph idx="1"/>
            <p:custDataLst>
              <p:tags r:id="rId3"/>
            </p:custDataLst>
          </p:nvPr>
        </p:nvSpPr>
        <p:spPr>
          <a:xfrm>
            <a:off x="1284905" y="2969469"/>
            <a:ext cx="8072712" cy="2800395"/>
          </a:xfrm>
        </p:spPr>
        <p:txBody>
          <a:bodyPr anchor="t">
            <a:normAutofit/>
          </a:bodyPr>
          <a:lstStyle/>
          <a:p>
            <a:pPr lvl="1"/>
            <a:r>
              <a:rPr lang="en-US" sz="2400" dirty="0">
                <a:ea typeface="Tahoma" pitchFamily="34" charset="0"/>
                <a:cs typeface="Tahoma" pitchFamily="34" charset="0"/>
              </a:rPr>
              <a:t>Inform vendor of vendor ID number (to be used on vendor forms only)</a:t>
            </a:r>
          </a:p>
          <a:p>
            <a:pPr lvl="1"/>
            <a:r>
              <a:rPr lang="en-US" sz="2400" dirty="0">
                <a:ea typeface="Tahoma" pitchFamily="34" charset="0"/>
                <a:cs typeface="Tahoma" pitchFamily="34" charset="0"/>
              </a:rPr>
              <a:t>Provide NC WIC Vendor Transaction Guides</a:t>
            </a:r>
          </a:p>
          <a:p>
            <a:pPr lvl="1"/>
            <a:r>
              <a:rPr lang="en-US" sz="2400" dirty="0">
                <a:ea typeface="Tahoma" pitchFamily="34" charset="0"/>
                <a:cs typeface="Tahoma" pitchFamily="34" charset="0"/>
              </a:rPr>
              <a:t>Address any questions from the vendor </a:t>
            </a:r>
          </a:p>
          <a:p>
            <a:endParaRPr lang="en-US" sz="2400" dirty="0"/>
          </a:p>
        </p:txBody>
      </p:sp>
    </p:spTree>
    <p:custDataLst>
      <p:tags r:id="rId1"/>
    </p:custDataLst>
    <p:extLst>
      <p:ext uri="{BB962C8B-B14F-4D97-AF65-F5344CB8AC3E}">
        <p14:creationId xmlns:p14="http://schemas.microsoft.com/office/powerpoint/2010/main" val="3535551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a:extLst>
              <a:ext uri="{FF2B5EF4-FFF2-40B4-BE49-F238E27FC236}">
                <a16:creationId xmlns:a16="http://schemas.microsoft.com/office/drawing/2014/main" id="{BB01B7FA-2FE6-4D43-8C2A-4A537E0DDAD1}"/>
              </a:ext>
            </a:extLst>
          </p:cNvPr>
          <p:cNvSpPr>
            <a:spLocks noGrp="1" noChangeArrowheads="1"/>
          </p:cNvSpPr>
          <p:nvPr>
            <p:ph type="title"/>
          </p:nvPr>
        </p:nvSpPr>
        <p:spPr>
          <a:xfrm>
            <a:off x="1752142" y="220292"/>
            <a:ext cx="6880618" cy="1356007"/>
          </a:xfrm>
        </p:spPr>
        <p:txBody>
          <a:bodyPr vert="horz" lIns="0" tIns="45708" rIns="91416" bIns="45708" rtlCol="0" anchor="t">
            <a:normAutofit/>
          </a:bodyPr>
          <a:lstStyle/>
          <a:p>
            <a:pPr eaLnBrk="1" hangingPunct="1"/>
            <a:r>
              <a:rPr lang="en-US" sz="5498" b="1" dirty="0"/>
              <a:t>Beans, Peas, and Lentils</a:t>
            </a:r>
          </a:p>
        </p:txBody>
      </p:sp>
      <p:sp>
        <p:nvSpPr>
          <p:cNvPr id="29700" name="Rectangle 5"/>
          <p:cNvSpPr>
            <a:spLocks noGrp="1" noChangeArrowheads="1"/>
          </p:cNvSpPr>
          <p:nvPr>
            <p:ph idx="1"/>
          </p:nvPr>
        </p:nvSpPr>
        <p:spPr>
          <a:xfrm>
            <a:off x="1752142" y="1588154"/>
            <a:ext cx="7770376" cy="4735692"/>
          </a:xfrm>
        </p:spPr>
        <p:txBody>
          <a:bodyPr>
            <a:normAutofit fontScale="92500" lnSpcReduction="10000"/>
          </a:bodyPr>
          <a:lstStyle/>
          <a:p>
            <a:pPr eaLnBrk="1" hangingPunct="1">
              <a:lnSpc>
                <a:spcPct val="100000"/>
              </a:lnSpc>
              <a:spcBef>
                <a:spcPct val="50000"/>
              </a:spcBef>
              <a:buFont typeface="Arial" panose="020B0604020202020204" pitchFamily="34" charset="0"/>
              <a:buChar char="•"/>
            </a:pPr>
            <a:r>
              <a:rPr lang="en-US" sz="3599" dirty="0"/>
              <a:t>Required package size…</a:t>
            </a:r>
          </a:p>
          <a:p>
            <a:pPr lvl="1" eaLnBrk="1" hangingPunct="1">
              <a:lnSpc>
                <a:spcPct val="100000"/>
              </a:lnSpc>
              <a:spcBef>
                <a:spcPct val="50000"/>
              </a:spcBef>
              <a:buFont typeface="Arial" panose="020B0604020202020204" pitchFamily="34" charset="0"/>
              <a:buChar char="•"/>
            </a:pPr>
            <a:r>
              <a:rPr lang="en-US" sz="3199" b="1" dirty="0">
                <a:solidFill>
                  <a:schemeClr val="accent4"/>
                </a:solidFill>
              </a:rPr>
              <a:t>one (1) </a:t>
            </a:r>
            <a:r>
              <a:rPr lang="en-US" sz="3199" dirty="0"/>
              <a:t>pound </a:t>
            </a:r>
          </a:p>
          <a:p>
            <a:pPr eaLnBrk="1" hangingPunct="1">
              <a:lnSpc>
                <a:spcPct val="100000"/>
              </a:lnSpc>
              <a:spcBef>
                <a:spcPct val="50000"/>
              </a:spcBef>
              <a:buFont typeface="Arial" panose="020B0604020202020204" pitchFamily="34" charset="0"/>
              <a:buChar char="•"/>
            </a:pPr>
            <a:r>
              <a:rPr lang="en-US" sz="3599" dirty="0"/>
              <a:t>Quantity required…</a:t>
            </a:r>
          </a:p>
          <a:p>
            <a:pPr lvl="1" eaLnBrk="1" hangingPunct="1">
              <a:lnSpc>
                <a:spcPct val="100000"/>
              </a:lnSpc>
              <a:spcBef>
                <a:spcPct val="50000"/>
              </a:spcBef>
              <a:buFont typeface="Arial" panose="020B0604020202020204" pitchFamily="34" charset="0"/>
              <a:buChar char="•"/>
            </a:pPr>
            <a:r>
              <a:rPr lang="en-US" sz="3199" b="1" dirty="0">
                <a:solidFill>
                  <a:schemeClr val="accent4"/>
                </a:solidFill>
              </a:rPr>
              <a:t>two (2) </a:t>
            </a:r>
            <a:r>
              <a:rPr lang="en-US" sz="3199" dirty="0"/>
              <a:t>packages of dry</a:t>
            </a:r>
          </a:p>
          <a:p>
            <a:pPr eaLnBrk="1" hangingPunct="1">
              <a:lnSpc>
                <a:spcPct val="100000"/>
              </a:lnSpc>
              <a:spcBef>
                <a:spcPct val="50000"/>
              </a:spcBef>
              <a:buFont typeface="Arial" panose="020B0604020202020204" pitchFamily="34" charset="0"/>
              <a:buChar char="•"/>
            </a:pPr>
            <a:r>
              <a:rPr lang="en-US" sz="3599" dirty="0"/>
              <a:t>Only </a:t>
            </a:r>
            <a:r>
              <a:rPr lang="en-US" sz="3599" b="1" dirty="0">
                <a:solidFill>
                  <a:schemeClr val="accent4"/>
                </a:solidFill>
              </a:rPr>
              <a:t>one (1) </a:t>
            </a:r>
            <a:r>
              <a:rPr lang="en-US" sz="3599" dirty="0"/>
              <a:t>approved type required</a:t>
            </a:r>
          </a:p>
          <a:p>
            <a:pPr marL="34280" indent="0">
              <a:lnSpc>
                <a:spcPct val="100000"/>
              </a:lnSpc>
              <a:spcBef>
                <a:spcPct val="40000"/>
              </a:spcBef>
              <a:buNone/>
            </a:pPr>
            <a:endParaRPr lang="en-US" sz="3599" dirty="0">
              <a:solidFill>
                <a:schemeClr val="accent1">
                  <a:lumMod val="75000"/>
                </a:schemeClr>
              </a:solidFill>
            </a:endParaRPr>
          </a:p>
          <a:p>
            <a:pPr marL="34280" indent="0">
              <a:lnSpc>
                <a:spcPct val="100000"/>
              </a:lnSpc>
              <a:spcBef>
                <a:spcPct val="40000"/>
              </a:spcBef>
              <a:buNone/>
            </a:pPr>
            <a:r>
              <a:rPr lang="en-US" sz="3199" dirty="0">
                <a:solidFill>
                  <a:schemeClr val="accent1">
                    <a:lumMod val="75000"/>
                  </a:schemeClr>
                </a:solidFill>
              </a:rPr>
              <a:t>Canned beans, peas, lentils = NOT REQUIRED</a:t>
            </a:r>
            <a:endParaRPr lang="en-US" dirty="0">
              <a:solidFill>
                <a:schemeClr val="accent1">
                  <a:lumMod val="75000"/>
                </a:schemeClr>
              </a:solidFill>
            </a:endParaRPr>
          </a:p>
        </p:txBody>
      </p:sp>
      <p:sp>
        <p:nvSpPr>
          <p:cNvPr id="29699" name="Rectangle 3"/>
          <p:cNvSpPr>
            <a:spLocks noChangeArrowheads="1"/>
          </p:cNvSpPr>
          <p:nvPr/>
        </p:nvSpPr>
        <p:spPr bwMode="auto">
          <a:xfrm>
            <a:off x="4612826" y="1593062"/>
            <a:ext cx="8227457" cy="4524784"/>
          </a:xfrm>
          <a:prstGeom prst="rect">
            <a:avLst/>
          </a:prstGeom>
          <a:noFill/>
          <a:ln w="9525">
            <a:noFill/>
            <a:miter lim="800000"/>
            <a:headEnd/>
            <a:tailEnd/>
          </a:ln>
        </p:spPr>
        <p:txBody>
          <a:bodyPr/>
          <a:lstStyle/>
          <a:p>
            <a:pPr marL="342797" indent="-342797">
              <a:spcBef>
                <a:spcPct val="20000"/>
              </a:spcBef>
              <a:buClr>
                <a:srgbClr val="96DE0A"/>
              </a:buClr>
              <a:buFontTx/>
              <a:buChar char="•"/>
            </a:pPr>
            <a:endParaRPr lang="en-US" sz="2799" dirty="0">
              <a:solidFill>
                <a:prstClr val="black"/>
              </a:solidFill>
              <a:latin typeface="Tahoma" pitchFamily="34" charset="0"/>
            </a:endParaRPr>
          </a:p>
        </p:txBody>
      </p:sp>
      <p:pic>
        <p:nvPicPr>
          <p:cNvPr id="2" name="Picture 1">
            <a:extLst>
              <a:ext uri="{FF2B5EF4-FFF2-40B4-BE49-F238E27FC236}">
                <a16:creationId xmlns:a16="http://schemas.microsoft.com/office/drawing/2014/main" id="{5D441584-6369-46E4-B83F-463476FA2A5C}"/>
              </a:ext>
            </a:extLst>
          </p:cNvPr>
          <p:cNvPicPr>
            <a:picLocks noChangeAspect="1"/>
          </p:cNvPicPr>
          <p:nvPr/>
        </p:nvPicPr>
        <p:blipFill>
          <a:blip r:embed="rId4"/>
          <a:stretch>
            <a:fillRect/>
          </a:stretch>
        </p:blipFill>
        <p:spPr>
          <a:xfrm>
            <a:off x="8139325" y="1310373"/>
            <a:ext cx="1691491" cy="1004204"/>
          </a:xfrm>
          <a:prstGeom prst="rect">
            <a:avLst/>
          </a:prstGeom>
        </p:spPr>
      </p:pic>
      <p:pic>
        <p:nvPicPr>
          <p:cNvPr id="15" name="Picture 14">
            <a:extLst>
              <a:ext uri="{FF2B5EF4-FFF2-40B4-BE49-F238E27FC236}">
                <a16:creationId xmlns:a16="http://schemas.microsoft.com/office/drawing/2014/main" id="{F328360F-4F4D-4D58-89BE-EDE969ED1B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84757" y="1357220"/>
            <a:ext cx="807787" cy="820648"/>
          </a:xfrm>
          <a:prstGeom prst="rect">
            <a:avLst/>
          </a:prstGeom>
        </p:spPr>
      </p:pic>
    </p:spTree>
    <p:custDataLst>
      <p:tags r:id="rId1"/>
    </p:custDataLst>
    <p:extLst>
      <p:ext uri="{BB962C8B-B14F-4D97-AF65-F5344CB8AC3E}">
        <p14:creationId xmlns:p14="http://schemas.microsoft.com/office/powerpoint/2010/main" val="2644979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3" name="Picture 5" descr="C:\Users\TonyaNicholson\Pictures\An open Jar of Peanut Butter with Spoon_Fotolia_40556509_Subscription_X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84754" y="4683177"/>
            <a:ext cx="1295063" cy="178236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4">
            <a:extLst>
              <a:ext uri="{FF2B5EF4-FFF2-40B4-BE49-F238E27FC236}">
                <a16:creationId xmlns:a16="http://schemas.microsoft.com/office/drawing/2014/main" id="{E9323232-614F-498F-91A5-74C0F4C6B941}"/>
              </a:ext>
            </a:extLst>
          </p:cNvPr>
          <p:cNvSpPr>
            <a:spLocks noGrp="1" noChangeArrowheads="1"/>
          </p:cNvSpPr>
          <p:nvPr>
            <p:ph type="title"/>
          </p:nvPr>
        </p:nvSpPr>
        <p:spPr>
          <a:xfrm>
            <a:off x="2209224" y="392459"/>
            <a:ext cx="5300615" cy="1356007"/>
          </a:xfrm>
        </p:spPr>
        <p:txBody>
          <a:bodyPr vert="horz" lIns="0" tIns="45708" rIns="91416" bIns="45708" rtlCol="0" anchor="t">
            <a:normAutofit/>
          </a:bodyPr>
          <a:lstStyle/>
          <a:p>
            <a:pPr eaLnBrk="1" hangingPunct="1"/>
            <a:r>
              <a:rPr lang="en-US" sz="5998" b="1" dirty="0"/>
              <a:t>Peanut Butter</a:t>
            </a:r>
          </a:p>
        </p:txBody>
      </p:sp>
      <p:sp>
        <p:nvSpPr>
          <p:cNvPr id="31747" name="Rectangle 3"/>
          <p:cNvSpPr>
            <a:spLocks noGrp="1" noChangeArrowheads="1"/>
          </p:cNvSpPr>
          <p:nvPr>
            <p:ph idx="1"/>
          </p:nvPr>
        </p:nvSpPr>
        <p:spPr>
          <a:xfrm>
            <a:off x="1447422" y="1600676"/>
            <a:ext cx="7160935" cy="4342269"/>
          </a:xfrm>
        </p:spPr>
        <p:txBody>
          <a:bodyPr>
            <a:normAutofit fontScale="92500"/>
          </a:bodyPr>
          <a:lstStyle/>
          <a:p>
            <a:pPr eaLnBrk="1" hangingPunct="1">
              <a:lnSpc>
                <a:spcPct val="150000"/>
              </a:lnSpc>
              <a:buFont typeface="Arial" panose="020B0604020202020204" pitchFamily="34" charset="0"/>
              <a:buChar char="•"/>
            </a:pPr>
            <a:r>
              <a:rPr lang="en-US" sz="3199" dirty="0"/>
              <a:t>16 to 18-ounce container </a:t>
            </a:r>
          </a:p>
          <a:p>
            <a:pPr eaLnBrk="1" hangingPunct="1">
              <a:lnSpc>
                <a:spcPct val="150000"/>
              </a:lnSpc>
              <a:buFont typeface="Arial" panose="020B0604020202020204" pitchFamily="34" charset="0"/>
              <a:buChar char="•"/>
            </a:pPr>
            <a:r>
              <a:rPr lang="en-US" sz="3199" dirty="0"/>
              <a:t>Less sugar, lower-sodium, salt-free, reduced-fat varieties</a:t>
            </a:r>
          </a:p>
          <a:p>
            <a:pPr eaLnBrk="1" hangingPunct="1">
              <a:lnSpc>
                <a:spcPct val="150000"/>
              </a:lnSpc>
              <a:buFont typeface="Arial" panose="020B0604020202020204" pitchFamily="34" charset="0"/>
              <a:buChar char="•"/>
            </a:pPr>
            <a:r>
              <a:rPr lang="en-US" sz="3199" dirty="0"/>
              <a:t>Plain, creamy, crunchy, chunky or whipped</a:t>
            </a:r>
          </a:p>
          <a:p>
            <a:pPr eaLnBrk="1" hangingPunct="1">
              <a:lnSpc>
                <a:spcPct val="150000"/>
              </a:lnSpc>
              <a:buFont typeface="Arial" panose="020B0604020202020204" pitchFamily="34" charset="0"/>
              <a:buChar char="•"/>
            </a:pPr>
            <a:r>
              <a:rPr lang="en-US" sz="3199" dirty="0"/>
              <a:t>‘Natural’, organic varieties</a:t>
            </a:r>
          </a:p>
          <a:p>
            <a:pPr eaLnBrk="1" hangingPunct="1"/>
            <a:endParaRPr lang="en-US" dirty="0"/>
          </a:p>
        </p:txBody>
      </p:sp>
      <p:pic>
        <p:nvPicPr>
          <p:cNvPr id="9" name="Picture 8">
            <a:extLst>
              <a:ext uri="{FF2B5EF4-FFF2-40B4-BE49-F238E27FC236}">
                <a16:creationId xmlns:a16="http://schemas.microsoft.com/office/drawing/2014/main" id="{3D3B493E-C37C-4DC5-B72F-0C99859DD7D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rot="10800000">
            <a:off x="8683971" y="1618718"/>
            <a:ext cx="2050668" cy="4266087"/>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F3460695-2F8F-49AF-9AD3-0ADD9518F3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77328" y="990272"/>
            <a:ext cx="418117" cy="424539"/>
          </a:xfrm>
          <a:prstGeom prst="rect">
            <a:avLst/>
          </a:prstGeom>
        </p:spPr>
      </p:pic>
    </p:spTree>
    <p:custDataLst>
      <p:tags r:id="rId1"/>
    </p:custDataLst>
    <p:extLst>
      <p:ext uri="{BB962C8B-B14F-4D97-AF65-F5344CB8AC3E}">
        <p14:creationId xmlns:p14="http://schemas.microsoft.com/office/powerpoint/2010/main" val="1833791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a:extLst>
              <a:ext uri="{FF2B5EF4-FFF2-40B4-BE49-F238E27FC236}">
                <a16:creationId xmlns:a16="http://schemas.microsoft.com/office/drawing/2014/main" id="{838DBB6D-FC52-4AFA-9D9C-5B6541B98FC9}"/>
              </a:ext>
            </a:extLst>
          </p:cNvPr>
          <p:cNvSpPr>
            <a:spLocks noGrp="1" noChangeArrowheads="1"/>
          </p:cNvSpPr>
          <p:nvPr>
            <p:ph type="title"/>
          </p:nvPr>
        </p:nvSpPr>
        <p:spPr>
          <a:xfrm>
            <a:off x="1973486" y="392459"/>
            <a:ext cx="5289488" cy="1356007"/>
          </a:xfrm>
        </p:spPr>
        <p:txBody>
          <a:bodyPr vert="horz" lIns="0" tIns="45708" rIns="91416" bIns="45708" rtlCol="0" anchor="t">
            <a:normAutofit/>
          </a:bodyPr>
          <a:lstStyle/>
          <a:p>
            <a:pPr eaLnBrk="1" hangingPunct="1"/>
            <a:r>
              <a:rPr lang="en-US" sz="5498" b="1" dirty="0"/>
              <a:t>Peanut Butter</a:t>
            </a:r>
          </a:p>
        </p:txBody>
      </p:sp>
      <p:sp>
        <p:nvSpPr>
          <p:cNvPr id="2" name="Content Placeholder 1">
            <a:extLst>
              <a:ext uri="{FF2B5EF4-FFF2-40B4-BE49-F238E27FC236}">
                <a16:creationId xmlns:a16="http://schemas.microsoft.com/office/drawing/2014/main" id="{8C3AF36A-9979-489D-B05A-3B7C12E36D4F}"/>
              </a:ext>
            </a:extLst>
          </p:cNvPr>
          <p:cNvSpPr>
            <a:spLocks noGrp="1"/>
          </p:cNvSpPr>
          <p:nvPr>
            <p:ph idx="1"/>
          </p:nvPr>
        </p:nvSpPr>
        <p:spPr>
          <a:xfrm>
            <a:off x="1599786" y="2552928"/>
            <a:ext cx="7402725" cy="4037548"/>
          </a:xfrm>
        </p:spPr>
        <p:txBody>
          <a:bodyPr/>
          <a:lstStyle/>
          <a:p>
            <a:pPr>
              <a:buFont typeface="Arial" panose="020B0604020202020204" pitchFamily="34" charset="0"/>
              <a:buChar char="•"/>
            </a:pPr>
            <a:r>
              <a:rPr lang="en-US" sz="3599" dirty="0"/>
              <a:t>Required package size…</a:t>
            </a:r>
          </a:p>
          <a:p>
            <a:pPr lvl="1">
              <a:buFont typeface="Arial" panose="020B0604020202020204" pitchFamily="34" charset="0"/>
              <a:buChar char="•"/>
            </a:pPr>
            <a:r>
              <a:rPr lang="en-US" sz="3199" b="1" dirty="0">
                <a:solidFill>
                  <a:schemeClr val="accent4"/>
                </a:solidFill>
              </a:rPr>
              <a:t>16- to 18-ounce </a:t>
            </a:r>
            <a:r>
              <a:rPr lang="en-US" sz="3199" dirty="0"/>
              <a:t>containers</a:t>
            </a:r>
          </a:p>
          <a:p>
            <a:pPr marL="1028391" lvl="1" indent="-571329"/>
            <a:endParaRPr lang="en-US" sz="3599" dirty="0"/>
          </a:p>
          <a:p>
            <a:pPr>
              <a:buFont typeface="Arial" panose="020B0604020202020204" pitchFamily="34" charset="0"/>
              <a:buChar char="•"/>
            </a:pPr>
            <a:r>
              <a:rPr lang="en-US" sz="3599" dirty="0"/>
              <a:t>Quantity required…</a:t>
            </a:r>
          </a:p>
          <a:p>
            <a:pPr lvl="1">
              <a:buFont typeface="Arial" panose="020B0604020202020204" pitchFamily="34" charset="0"/>
              <a:buChar char="•"/>
            </a:pPr>
            <a:r>
              <a:rPr lang="en-US" sz="3199" b="1" dirty="0">
                <a:solidFill>
                  <a:schemeClr val="accent4"/>
                </a:solidFill>
              </a:rPr>
              <a:t>two (2) </a:t>
            </a:r>
            <a:r>
              <a:rPr lang="en-US" sz="3199" dirty="0"/>
              <a:t>containers</a:t>
            </a:r>
          </a:p>
          <a:p>
            <a:endParaRPr lang="en-US" dirty="0"/>
          </a:p>
        </p:txBody>
      </p:sp>
      <p:pic>
        <p:nvPicPr>
          <p:cNvPr id="3" name="Picture 2">
            <a:extLst>
              <a:ext uri="{FF2B5EF4-FFF2-40B4-BE49-F238E27FC236}">
                <a16:creationId xmlns:a16="http://schemas.microsoft.com/office/drawing/2014/main" id="{0D24976E-67DB-4A09-9C5C-F7AE651E3BEA}"/>
              </a:ext>
            </a:extLst>
          </p:cNvPr>
          <p:cNvPicPr>
            <a:picLocks noChangeAspect="1"/>
          </p:cNvPicPr>
          <p:nvPr/>
        </p:nvPicPr>
        <p:blipFill>
          <a:blip r:embed="rId4"/>
          <a:stretch>
            <a:fillRect/>
          </a:stretch>
        </p:blipFill>
        <p:spPr>
          <a:xfrm>
            <a:off x="5727396" y="1410226"/>
            <a:ext cx="1993430" cy="1180792"/>
          </a:xfrm>
          <a:prstGeom prst="rect">
            <a:avLst/>
          </a:prstGeom>
        </p:spPr>
      </p:pic>
      <p:pic>
        <p:nvPicPr>
          <p:cNvPr id="14" name="Picture 13">
            <a:extLst>
              <a:ext uri="{FF2B5EF4-FFF2-40B4-BE49-F238E27FC236}">
                <a16:creationId xmlns:a16="http://schemas.microsoft.com/office/drawing/2014/main" id="{C5BFA24B-6A4E-42CA-829A-F71CCC4D87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36060" y="1518094"/>
            <a:ext cx="906136" cy="920564"/>
          </a:xfrm>
          <a:prstGeom prst="rect">
            <a:avLst/>
          </a:prstGeom>
        </p:spPr>
      </p:pic>
    </p:spTree>
    <p:custDataLst>
      <p:tags r:id="rId1"/>
    </p:custDataLst>
    <p:extLst>
      <p:ext uri="{BB962C8B-B14F-4D97-AF65-F5344CB8AC3E}">
        <p14:creationId xmlns:p14="http://schemas.microsoft.com/office/powerpoint/2010/main" val="802617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4">
            <a:extLst>
              <a:ext uri="{FF2B5EF4-FFF2-40B4-BE49-F238E27FC236}">
                <a16:creationId xmlns:a16="http://schemas.microsoft.com/office/drawing/2014/main" id="{1F9A94BD-40A8-4BA4-A55A-8C1A019F0DA7}"/>
              </a:ext>
            </a:extLst>
          </p:cNvPr>
          <p:cNvSpPr>
            <a:spLocks noGrp="1" noChangeArrowheads="1"/>
          </p:cNvSpPr>
          <p:nvPr>
            <p:ph type="title"/>
          </p:nvPr>
        </p:nvSpPr>
        <p:spPr>
          <a:xfrm>
            <a:off x="1766073" y="174091"/>
            <a:ext cx="6569808" cy="1356007"/>
          </a:xfrm>
        </p:spPr>
        <p:txBody>
          <a:bodyPr vert="horz" lIns="0" tIns="45708" rIns="91416" bIns="45708" rtlCol="0" anchor="t">
            <a:noAutofit/>
          </a:bodyPr>
          <a:lstStyle/>
          <a:p>
            <a:r>
              <a:rPr lang="en-US" sz="4999" b="1" dirty="0"/>
              <a:t>Beans, Peas, Lentils and Peanut Butter</a:t>
            </a:r>
            <a:endParaRPr lang="en-US" sz="4999" b="1" dirty="0">
              <a:solidFill>
                <a:schemeClr val="tx1">
                  <a:lumMod val="50000"/>
                  <a:lumOff val="50000"/>
                </a:schemeClr>
              </a:solidFill>
            </a:endParaRPr>
          </a:p>
        </p:txBody>
      </p:sp>
      <p:sp>
        <p:nvSpPr>
          <p:cNvPr id="3" name="Content Placeholder 2">
            <a:extLst>
              <a:ext uri="{FF2B5EF4-FFF2-40B4-BE49-F238E27FC236}">
                <a16:creationId xmlns:a16="http://schemas.microsoft.com/office/drawing/2014/main" id="{56C22D22-0217-4291-8065-599CF5D9F747}"/>
              </a:ext>
            </a:extLst>
          </p:cNvPr>
          <p:cNvSpPr>
            <a:spLocks noGrp="1"/>
          </p:cNvSpPr>
          <p:nvPr>
            <p:ph idx="1"/>
          </p:nvPr>
        </p:nvSpPr>
        <p:spPr>
          <a:xfrm>
            <a:off x="3557216" y="1987675"/>
            <a:ext cx="817182" cy="1598020"/>
          </a:xfrm>
        </p:spPr>
        <p:txBody>
          <a:bodyPr>
            <a:normAutofit fontScale="85000" lnSpcReduction="20000"/>
          </a:bodyPr>
          <a:lstStyle/>
          <a:p>
            <a:pPr marL="0" indent="0">
              <a:buNone/>
            </a:pPr>
            <a:endParaRPr lang="en-US" b="1" dirty="0">
              <a:solidFill>
                <a:srgbClr val="0070C0"/>
              </a:solidFill>
            </a:endParaRPr>
          </a:p>
          <a:p>
            <a:pPr marL="0" indent="0">
              <a:buNone/>
            </a:pPr>
            <a:r>
              <a:rPr lang="en-US" b="1" dirty="0">
                <a:solidFill>
                  <a:srgbClr val="0070C0"/>
                </a:solidFill>
              </a:rPr>
              <a:t>	       	  </a:t>
            </a:r>
            <a:r>
              <a:rPr lang="en-US" b="1" dirty="0">
                <a:solidFill>
                  <a:schemeClr val="tx1">
                    <a:lumMod val="50000"/>
                    <a:lumOff val="50000"/>
                  </a:schemeClr>
                </a:solidFill>
              </a:rPr>
              <a:t>OR</a:t>
            </a:r>
          </a:p>
        </p:txBody>
      </p:sp>
      <p:pic>
        <p:nvPicPr>
          <p:cNvPr id="6" name="Picture 5">
            <a:extLst>
              <a:ext uri="{FF2B5EF4-FFF2-40B4-BE49-F238E27FC236}">
                <a16:creationId xmlns:a16="http://schemas.microsoft.com/office/drawing/2014/main" id="{81A95479-049F-49EF-8DE3-FB7EEEE219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2898" y="2842662"/>
            <a:ext cx="1429736" cy="969172"/>
          </a:xfrm>
          <a:prstGeom prst="rect">
            <a:avLst/>
          </a:prstGeom>
        </p:spPr>
      </p:pic>
      <p:pic>
        <p:nvPicPr>
          <p:cNvPr id="8" name="Picture 7" descr="A picture containing cup&#10;&#10;Description generated with high confidence">
            <a:extLst>
              <a:ext uri="{FF2B5EF4-FFF2-40B4-BE49-F238E27FC236}">
                <a16:creationId xmlns:a16="http://schemas.microsoft.com/office/drawing/2014/main" id="{E8A49926-EEF1-4B28-8500-EA0381FCBC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77888" y="2844447"/>
            <a:ext cx="846913" cy="1396119"/>
          </a:xfrm>
          <a:prstGeom prst="rect">
            <a:avLst/>
          </a:prstGeom>
        </p:spPr>
      </p:pic>
      <p:pic>
        <p:nvPicPr>
          <p:cNvPr id="10" name="Picture 9" descr="A picture containing cup&#10;&#10;Description generated with high confidence">
            <a:extLst>
              <a:ext uri="{FF2B5EF4-FFF2-40B4-BE49-F238E27FC236}">
                <a16:creationId xmlns:a16="http://schemas.microsoft.com/office/drawing/2014/main" id="{B7F15F05-0273-4A8C-91D9-B521783B17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81335" y="2657258"/>
            <a:ext cx="801572" cy="1394480"/>
          </a:xfrm>
          <a:prstGeom prst="rect">
            <a:avLst/>
          </a:prstGeom>
        </p:spPr>
      </p:pic>
      <p:pic>
        <p:nvPicPr>
          <p:cNvPr id="12" name="Picture 11">
            <a:extLst>
              <a:ext uri="{FF2B5EF4-FFF2-40B4-BE49-F238E27FC236}">
                <a16:creationId xmlns:a16="http://schemas.microsoft.com/office/drawing/2014/main" id="{614B730E-7E1F-4A1F-B2B3-481326E0B3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18720" y="2798930"/>
            <a:ext cx="846913" cy="1396119"/>
          </a:xfrm>
          <a:prstGeom prst="rect">
            <a:avLst/>
          </a:prstGeom>
        </p:spPr>
      </p:pic>
      <p:pic>
        <p:nvPicPr>
          <p:cNvPr id="14" name="Picture 13">
            <a:extLst>
              <a:ext uri="{FF2B5EF4-FFF2-40B4-BE49-F238E27FC236}">
                <a16:creationId xmlns:a16="http://schemas.microsoft.com/office/drawing/2014/main" id="{539420E7-59C2-4920-811D-43B404292C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109803" y="2723121"/>
            <a:ext cx="908444" cy="1364070"/>
          </a:xfrm>
          <a:prstGeom prst="rect">
            <a:avLst/>
          </a:prstGeom>
        </p:spPr>
      </p:pic>
      <p:sp>
        <p:nvSpPr>
          <p:cNvPr id="19" name="TextBox 18">
            <a:extLst>
              <a:ext uri="{FF2B5EF4-FFF2-40B4-BE49-F238E27FC236}">
                <a16:creationId xmlns:a16="http://schemas.microsoft.com/office/drawing/2014/main" id="{C0FAEC08-12B5-42A2-AF64-DCB9EA93450D}"/>
              </a:ext>
            </a:extLst>
          </p:cNvPr>
          <p:cNvSpPr txBox="1"/>
          <p:nvPr/>
        </p:nvSpPr>
        <p:spPr>
          <a:xfrm>
            <a:off x="1843925" y="3998831"/>
            <a:ext cx="1817901" cy="461545"/>
          </a:xfrm>
          <a:prstGeom prst="rect">
            <a:avLst/>
          </a:prstGeom>
          <a:noFill/>
        </p:spPr>
        <p:txBody>
          <a:bodyPr wrap="square" rtlCol="0">
            <a:spAutoFit/>
          </a:bodyPr>
          <a:lstStyle/>
          <a:p>
            <a:r>
              <a:rPr lang="en-US" sz="2399" dirty="0">
                <a:latin typeface="+mj-lt"/>
              </a:rPr>
              <a:t>16 oz  dry</a:t>
            </a:r>
          </a:p>
        </p:txBody>
      </p:sp>
      <p:sp>
        <p:nvSpPr>
          <p:cNvPr id="20" name="TextBox 19">
            <a:extLst>
              <a:ext uri="{FF2B5EF4-FFF2-40B4-BE49-F238E27FC236}">
                <a16:creationId xmlns:a16="http://schemas.microsoft.com/office/drawing/2014/main" id="{1B06909E-C233-495B-9AB5-D2BE24DA96A2}"/>
              </a:ext>
            </a:extLst>
          </p:cNvPr>
          <p:cNvSpPr txBox="1"/>
          <p:nvPr/>
        </p:nvSpPr>
        <p:spPr>
          <a:xfrm>
            <a:off x="3682910" y="5910711"/>
            <a:ext cx="2187401" cy="461545"/>
          </a:xfrm>
          <a:prstGeom prst="rect">
            <a:avLst/>
          </a:prstGeom>
          <a:noFill/>
        </p:spPr>
        <p:txBody>
          <a:bodyPr wrap="square" rtlCol="0">
            <a:spAutoFit/>
          </a:bodyPr>
          <a:lstStyle/>
          <a:p>
            <a:r>
              <a:rPr lang="en-US" sz="2399" dirty="0">
                <a:latin typeface="+mj-lt"/>
              </a:rPr>
              <a:t>16-18 oz jar </a:t>
            </a:r>
          </a:p>
        </p:txBody>
      </p:sp>
      <p:sp>
        <p:nvSpPr>
          <p:cNvPr id="21" name="TextBox 20">
            <a:extLst>
              <a:ext uri="{FF2B5EF4-FFF2-40B4-BE49-F238E27FC236}">
                <a16:creationId xmlns:a16="http://schemas.microsoft.com/office/drawing/2014/main" id="{296B95F7-8B3B-4B6F-9B6D-56288A29EDF5}"/>
              </a:ext>
            </a:extLst>
          </p:cNvPr>
          <p:cNvSpPr txBox="1"/>
          <p:nvPr/>
        </p:nvSpPr>
        <p:spPr>
          <a:xfrm>
            <a:off x="3840490" y="4178616"/>
            <a:ext cx="4170004" cy="830781"/>
          </a:xfrm>
          <a:prstGeom prst="rect">
            <a:avLst/>
          </a:prstGeom>
          <a:noFill/>
        </p:spPr>
        <p:txBody>
          <a:bodyPr wrap="square" rtlCol="0">
            <a:spAutoFit/>
          </a:bodyPr>
          <a:lstStyle/>
          <a:p>
            <a:pPr algn="ctr"/>
            <a:r>
              <a:rPr lang="en-US" sz="2399" dirty="0">
                <a:latin typeface="+mj-lt"/>
              </a:rPr>
              <a:t>4 cans (15-16 oz each)</a:t>
            </a:r>
          </a:p>
          <a:p>
            <a:pPr algn="ctr"/>
            <a:r>
              <a:rPr lang="en-US" sz="2399" dirty="0">
                <a:latin typeface="+mj-lt"/>
              </a:rPr>
              <a:t>*Note: 1 can = 0.25 Container</a:t>
            </a:r>
          </a:p>
        </p:txBody>
      </p:sp>
      <p:grpSp>
        <p:nvGrpSpPr>
          <p:cNvPr id="24" name="Group 23">
            <a:extLst>
              <a:ext uri="{FF2B5EF4-FFF2-40B4-BE49-F238E27FC236}">
                <a16:creationId xmlns:a16="http://schemas.microsoft.com/office/drawing/2014/main" id="{379078AC-E154-4C09-B77A-FED9D2775982}"/>
              </a:ext>
            </a:extLst>
          </p:cNvPr>
          <p:cNvGrpSpPr/>
          <p:nvPr/>
        </p:nvGrpSpPr>
        <p:grpSpPr>
          <a:xfrm>
            <a:off x="2515374" y="4945742"/>
            <a:ext cx="1281574" cy="1456937"/>
            <a:chOff x="6767880" y="2783458"/>
            <a:chExt cx="1281908" cy="1621903"/>
          </a:xfrm>
        </p:grpSpPr>
        <p:pic>
          <p:nvPicPr>
            <p:cNvPr id="16" name="Picture 15" descr="A picture containing indoor, cabinet, sitting, white&#10;&#10;Description generated with very high confidence">
              <a:extLst>
                <a:ext uri="{FF2B5EF4-FFF2-40B4-BE49-F238E27FC236}">
                  <a16:creationId xmlns:a16="http://schemas.microsoft.com/office/drawing/2014/main" id="{7C6A4551-669A-49F6-9439-C8F370A14E1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20311" y="2783458"/>
              <a:ext cx="1028792" cy="1621903"/>
            </a:xfrm>
            <a:prstGeom prst="rect">
              <a:avLst/>
            </a:prstGeom>
          </p:spPr>
        </p:pic>
        <p:sp>
          <p:nvSpPr>
            <p:cNvPr id="22" name="TextBox 21">
              <a:extLst>
                <a:ext uri="{FF2B5EF4-FFF2-40B4-BE49-F238E27FC236}">
                  <a16:creationId xmlns:a16="http://schemas.microsoft.com/office/drawing/2014/main" id="{66840631-95B0-49D9-8C25-41A6D8D0DEBA}"/>
                </a:ext>
              </a:extLst>
            </p:cNvPr>
            <p:cNvSpPr txBox="1"/>
            <p:nvPr/>
          </p:nvSpPr>
          <p:spPr>
            <a:xfrm>
              <a:off x="6767880" y="3647480"/>
              <a:ext cx="1281908" cy="342537"/>
            </a:xfrm>
            <a:prstGeom prst="rect">
              <a:avLst/>
            </a:prstGeom>
            <a:noFill/>
          </p:spPr>
          <p:txBody>
            <a:bodyPr wrap="square" rtlCol="0">
              <a:spAutoFit/>
            </a:bodyPr>
            <a:lstStyle/>
            <a:p>
              <a:pPr algn="ctr"/>
              <a:r>
                <a:rPr lang="en-US" sz="1400" dirty="0">
                  <a:latin typeface="+mj-lt"/>
                </a:rPr>
                <a:t>Peanut Butter</a:t>
              </a:r>
            </a:p>
          </p:txBody>
        </p:sp>
      </p:grpSp>
      <p:sp>
        <p:nvSpPr>
          <p:cNvPr id="18" name="TextBox 17">
            <a:extLst>
              <a:ext uri="{FF2B5EF4-FFF2-40B4-BE49-F238E27FC236}">
                <a16:creationId xmlns:a16="http://schemas.microsoft.com/office/drawing/2014/main" id="{8F06050A-44C3-4731-8DA8-C8DFD89C8C89}"/>
              </a:ext>
            </a:extLst>
          </p:cNvPr>
          <p:cNvSpPr txBox="1"/>
          <p:nvPr/>
        </p:nvSpPr>
        <p:spPr bwMode="auto">
          <a:xfrm>
            <a:off x="7022256" y="1258465"/>
            <a:ext cx="2745701" cy="430775"/>
          </a:xfrm>
          <a:prstGeom prst="rect">
            <a:avLst/>
          </a:prstGeom>
          <a:noFill/>
          <a:ln w="76200" cmpd="sng">
            <a:solidFill>
              <a:schemeClr val="accent1">
                <a:lumMod val="75000"/>
              </a:schemeClr>
            </a:solidFill>
            <a:miter lim="800000"/>
            <a:headEnd/>
            <a:tailEnd/>
          </a:ln>
        </p:spPr>
        <p:txBody>
          <a:bodyPr wrap="square" rtlCol="0">
            <a:spAutoFit/>
          </a:bodyPr>
          <a:lstStyle/>
          <a:p>
            <a:pPr algn="ctr" eaLnBrk="0" hangingPunct="0">
              <a:spcBef>
                <a:spcPct val="50000"/>
              </a:spcBef>
            </a:pPr>
            <a:r>
              <a:rPr lang="en-US" sz="2199" b="1" dirty="0">
                <a:solidFill>
                  <a:schemeClr val="tx2">
                    <a:lumMod val="75000"/>
                  </a:schemeClr>
                </a:solidFill>
                <a:latin typeface="+mj-lt"/>
              </a:rPr>
              <a:t>Unit of Measure</a:t>
            </a:r>
            <a:endParaRPr lang="en-US" sz="2199" b="1" dirty="0">
              <a:solidFill>
                <a:schemeClr val="tx1">
                  <a:lumMod val="65000"/>
                  <a:lumOff val="35000"/>
                </a:schemeClr>
              </a:solidFill>
              <a:latin typeface="+mj-lt"/>
            </a:endParaRPr>
          </a:p>
        </p:txBody>
      </p:sp>
      <p:sp>
        <p:nvSpPr>
          <p:cNvPr id="7" name="Rectangle 6">
            <a:extLst>
              <a:ext uri="{FF2B5EF4-FFF2-40B4-BE49-F238E27FC236}">
                <a16:creationId xmlns:a16="http://schemas.microsoft.com/office/drawing/2014/main" id="{A52096C3-74CC-4E32-8B82-87A82F791311}"/>
              </a:ext>
            </a:extLst>
          </p:cNvPr>
          <p:cNvSpPr/>
          <p:nvPr/>
        </p:nvSpPr>
        <p:spPr>
          <a:xfrm>
            <a:off x="1675963" y="2028256"/>
            <a:ext cx="5527132" cy="461545"/>
          </a:xfrm>
          <a:prstGeom prst="rect">
            <a:avLst/>
          </a:prstGeom>
        </p:spPr>
        <p:txBody>
          <a:bodyPr wrap="square">
            <a:spAutoFit/>
          </a:bodyPr>
          <a:lstStyle/>
          <a:p>
            <a:r>
              <a:rPr lang="en-US" sz="2399" b="1" dirty="0">
                <a:solidFill>
                  <a:schemeClr val="tx1">
                    <a:lumMod val="50000"/>
                    <a:lumOff val="50000"/>
                  </a:schemeClr>
                </a:solidFill>
                <a:latin typeface="+mj-lt"/>
              </a:rPr>
              <a:t>1 CTR Beans/Peas or Peanut Butter =</a:t>
            </a:r>
          </a:p>
        </p:txBody>
      </p:sp>
      <p:pic>
        <p:nvPicPr>
          <p:cNvPr id="32" name="Picture 31">
            <a:extLst>
              <a:ext uri="{FF2B5EF4-FFF2-40B4-BE49-F238E27FC236}">
                <a16:creationId xmlns:a16="http://schemas.microsoft.com/office/drawing/2014/main" id="{DDB716DF-1D7D-44D5-A660-3EC7860324D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15283" y="1122336"/>
            <a:ext cx="702432" cy="588940"/>
          </a:xfrm>
          <a:prstGeom prst="rect">
            <a:avLst/>
          </a:prstGeom>
        </p:spPr>
      </p:pic>
      <p:sp>
        <p:nvSpPr>
          <p:cNvPr id="33" name="Content Placeholder 2">
            <a:extLst>
              <a:ext uri="{FF2B5EF4-FFF2-40B4-BE49-F238E27FC236}">
                <a16:creationId xmlns:a16="http://schemas.microsoft.com/office/drawing/2014/main" id="{E669DF0C-C506-4AB8-9341-9DAD8FCCA372}"/>
              </a:ext>
            </a:extLst>
          </p:cNvPr>
          <p:cNvSpPr txBox="1">
            <a:spLocks/>
          </p:cNvSpPr>
          <p:nvPr/>
        </p:nvSpPr>
        <p:spPr>
          <a:xfrm>
            <a:off x="1766074" y="4409140"/>
            <a:ext cx="817182" cy="1598020"/>
          </a:xfrm>
          <a:prstGeom prst="rect">
            <a:avLst/>
          </a:prstGeom>
        </p:spPr>
        <p:txBody>
          <a:bodyPr vert="horz" lIns="91416" tIns="45708" rIns="91416" bIns="45708" rtlCol="0">
            <a:normAutofit fontScale="92500" lnSpcReduction="20000"/>
          </a:bodyPr>
          <a:lstStyle>
            <a:lvl1pPr marL="171450" indent="-137160" algn="l" defTabSz="685800" rtl="0" eaLnBrk="1" latinLnBrk="0" hangingPunct="1">
              <a:lnSpc>
                <a:spcPct val="90000"/>
              </a:lnSpc>
              <a:spcBef>
                <a:spcPts val="1000"/>
              </a:spcBef>
              <a:buClr>
                <a:schemeClr val="accent1"/>
              </a:buClr>
              <a:buSzPct val="80000"/>
              <a:buFont typeface="Corbel" pitchFamily="34" charset="0"/>
              <a:buChar char="•"/>
              <a:defRPr sz="2000" kern="1200">
                <a:solidFill>
                  <a:schemeClr val="accent1"/>
                </a:solidFill>
                <a:latin typeface="+mn-lt"/>
                <a:ea typeface="+mn-ea"/>
                <a:cs typeface="+mn-cs"/>
              </a:defRPr>
            </a:lvl1pPr>
            <a:lvl2pPr marL="34290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800" kern="1200">
                <a:solidFill>
                  <a:schemeClr val="accent1"/>
                </a:solidFill>
                <a:latin typeface="+mn-lt"/>
                <a:ea typeface="+mn-ea"/>
                <a:cs typeface="+mn-cs"/>
              </a:defRPr>
            </a:lvl2pPr>
            <a:lvl3pPr marL="54864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accent1"/>
                </a:solidFill>
                <a:latin typeface="+mn-lt"/>
                <a:ea typeface="+mn-ea"/>
                <a:cs typeface="+mn-cs"/>
              </a:defRPr>
            </a:lvl3pPr>
            <a:lvl4pPr marL="75438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4pPr>
            <a:lvl5pPr marL="92012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a:lstStyle>
          <a:p>
            <a:pPr marL="0" indent="0">
              <a:buNone/>
            </a:pPr>
            <a:endParaRPr lang="en-US" sz="1999" b="1" dirty="0">
              <a:solidFill>
                <a:srgbClr val="0070C0"/>
              </a:solidFill>
            </a:endParaRPr>
          </a:p>
          <a:p>
            <a:pPr marL="0" indent="0">
              <a:buNone/>
            </a:pPr>
            <a:r>
              <a:rPr lang="en-US" sz="1999" b="1" dirty="0">
                <a:solidFill>
                  <a:srgbClr val="0070C0"/>
                </a:solidFill>
              </a:rPr>
              <a:t>	</a:t>
            </a:r>
            <a:r>
              <a:rPr lang="en-US" sz="2799" b="1" dirty="0">
                <a:solidFill>
                  <a:srgbClr val="0070C0"/>
                </a:solidFill>
              </a:rPr>
              <a:t>       	  </a:t>
            </a:r>
            <a:r>
              <a:rPr lang="en-US" sz="2799" b="1" dirty="0">
                <a:solidFill>
                  <a:schemeClr val="tx1">
                    <a:lumMod val="50000"/>
                    <a:lumOff val="50000"/>
                  </a:schemeClr>
                </a:solidFill>
                <a:latin typeface="+mj-lt"/>
              </a:rPr>
              <a:t>OR</a:t>
            </a:r>
            <a:endParaRPr lang="en-US" sz="1999" b="1" dirty="0">
              <a:solidFill>
                <a:schemeClr val="tx1">
                  <a:lumMod val="50000"/>
                  <a:lumOff val="50000"/>
                </a:schemeClr>
              </a:solidFill>
              <a:latin typeface="+mj-lt"/>
            </a:endParaRPr>
          </a:p>
        </p:txBody>
      </p:sp>
      <p:pic>
        <p:nvPicPr>
          <p:cNvPr id="27" name="Picture 26">
            <a:extLst>
              <a:ext uri="{FF2B5EF4-FFF2-40B4-BE49-F238E27FC236}">
                <a16:creationId xmlns:a16="http://schemas.microsoft.com/office/drawing/2014/main" id="{153C7531-7361-4D84-8308-01B5E518AD85}"/>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8335881" y="2133941"/>
            <a:ext cx="2176984" cy="3961367"/>
          </a:xfrm>
          <a:prstGeom prst="rect">
            <a:avLst/>
          </a:prstGeom>
          <a:ln>
            <a:no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2218812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57076" y="5065350"/>
            <a:ext cx="1590436" cy="1604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4">
            <a:extLst>
              <a:ext uri="{FF2B5EF4-FFF2-40B4-BE49-F238E27FC236}">
                <a16:creationId xmlns:a16="http://schemas.microsoft.com/office/drawing/2014/main" id="{D9697515-38EA-4456-BFE9-F7366C63AD6D}"/>
              </a:ext>
            </a:extLst>
          </p:cNvPr>
          <p:cNvSpPr>
            <a:spLocks noGrp="1" noChangeArrowheads="1"/>
          </p:cNvSpPr>
          <p:nvPr>
            <p:ph type="title"/>
          </p:nvPr>
        </p:nvSpPr>
        <p:spPr>
          <a:xfrm>
            <a:off x="2033563" y="298757"/>
            <a:ext cx="5441812" cy="668642"/>
          </a:xfrm>
        </p:spPr>
        <p:txBody>
          <a:bodyPr vert="horz" lIns="0" tIns="45708" rIns="91416" bIns="45708" rtlCol="0" anchor="t">
            <a:noAutofit/>
          </a:bodyPr>
          <a:lstStyle/>
          <a:p>
            <a:pPr eaLnBrk="1" hangingPunct="1"/>
            <a:r>
              <a:rPr lang="en-US" sz="5498" b="1" dirty="0"/>
              <a:t>Fish</a:t>
            </a:r>
          </a:p>
        </p:txBody>
      </p:sp>
      <p:sp>
        <p:nvSpPr>
          <p:cNvPr id="26627" name="Rectangle 3"/>
          <p:cNvSpPr>
            <a:spLocks noGrp="1" noChangeArrowheads="1"/>
          </p:cNvSpPr>
          <p:nvPr>
            <p:ph idx="1"/>
          </p:nvPr>
        </p:nvSpPr>
        <p:spPr>
          <a:xfrm>
            <a:off x="1507881" y="1511050"/>
            <a:ext cx="6848594" cy="4037548"/>
          </a:xfrm>
        </p:spPr>
        <p:txBody>
          <a:bodyPr>
            <a:normAutofit fontScale="92500" lnSpcReduction="20000"/>
          </a:bodyPr>
          <a:lstStyle/>
          <a:p>
            <a:pPr>
              <a:lnSpc>
                <a:spcPct val="160000"/>
              </a:lnSpc>
              <a:buFont typeface="Arial" panose="020B0604020202020204" pitchFamily="34" charset="0"/>
              <a:buChar char="•"/>
            </a:pPr>
            <a:r>
              <a:rPr lang="en-US" sz="3499" dirty="0"/>
              <a:t>5 to 6-ounce cans or foil packs</a:t>
            </a:r>
          </a:p>
          <a:p>
            <a:pPr>
              <a:lnSpc>
                <a:spcPct val="160000"/>
              </a:lnSpc>
              <a:buFont typeface="Arial" panose="020B0604020202020204" pitchFamily="34" charset="0"/>
              <a:buChar char="•"/>
            </a:pPr>
            <a:r>
              <a:rPr lang="en-US" sz="3499" dirty="0"/>
              <a:t>Organic </a:t>
            </a:r>
          </a:p>
          <a:p>
            <a:pPr eaLnBrk="1" hangingPunct="1">
              <a:lnSpc>
                <a:spcPct val="160000"/>
              </a:lnSpc>
              <a:buFont typeface="Arial" panose="020B0604020202020204" pitchFamily="34" charset="0"/>
              <a:buChar char="•"/>
            </a:pPr>
            <a:r>
              <a:rPr lang="en-US" sz="3499" dirty="0"/>
              <a:t>Plain, unseasoned pink salmon </a:t>
            </a:r>
          </a:p>
          <a:p>
            <a:pPr lvl="1">
              <a:lnSpc>
                <a:spcPct val="160000"/>
              </a:lnSpc>
              <a:buFont typeface="Arial" panose="020B0604020202020204" pitchFamily="34" charset="0"/>
              <a:buChar char="•"/>
            </a:pPr>
            <a:r>
              <a:rPr lang="en-US" sz="2999" dirty="0"/>
              <a:t>With or without bones</a:t>
            </a:r>
          </a:p>
          <a:p>
            <a:pPr eaLnBrk="1" hangingPunct="1">
              <a:lnSpc>
                <a:spcPct val="160000"/>
              </a:lnSpc>
              <a:buFont typeface="Arial" panose="020B0604020202020204" pitchFamily="34" charset="0"/>
              <a:buChar char="•"/>
            </a:pPr>
            <a:r>
              <a:rPr lang="en-US" sz="3499" dirty="0"/>
              <a:t>Chunk-light tuna packed in water</a:t>
            </a:r>
          </a:p>
          <a:p>
            <a:pPr marL="0" indent="0">
              <a:lnSpc>
                <a:spcPct val="120000"/>
              </a:lnSpc>
              <a:buNone/>
            </a:pPr>
            <a:endParaRPr lang="en-US" sz="2599" dirty="0"/>
          </a:p>
          <a:p>
            <a:pPr marL="82271" indent="0">
              <a:buNone/>
            </a:pPr>
            <a:endParaRPr lang="en-US" dirty="0"/>
          </a:p>
          <a:p>
            <a:pPr marL="0" indent="0">
              <a:buNone/>
            </a:pPr>
            <a:endParaRPr lang="en-US" dirty="0">
              <a:solidFill>
                <a:srgbClr val="0055A4"/>
              </a:solidFill>
            </a:endParaRPr>
          </a:p>
          <a:p>
            <a:pPr marL="82271" indent="0">
              <a:buNone/>
            </a:pPr>
            <a:endParaRPr lang="en-US" b="1" dirty="0">
              <a:solidFill>
                <a:srgbClr val="0055A4"/>
              </a:solidFill>
            </a:endParaRPr>
          </a:p>
        </p:txBody>
      </p:sp>
      <p:sp>
        <p:nvSpPr>
          <p:cNvPr id="4" name="Rectangle 3">
            <a:extLst>
              <a:ext uri="{FF2B5EF4-FFF2-40B4-BE49-F238E27FC236}">
                <a16:creationId xmlns:a16="http://schemas.microsoft.com/office/drawing/2014/main" id="{5C1EE18F-B3E4-4226-8D79-E6A3E1AF5F0D}"/>
              </a:ext>
            </a:extLst>
          </p:cNvPr>
          <p:cNvSpPr/>
          <p:nvPr/>
        </p:nvSpPr>
        <p:spPr>
          <a:xfrm>
            <a:off x="6527604" y="967400"/>
            <a:ext cx="1828871" cy="471416"/>
          </a:xfrm>
          <a:prstGeom prst="rect">
            <a:avLst/>
          </a:prstGeom>
        </p:spPr>
        <p:txBody>
          <a:bodyPr wrap="square">
            <a:spAutoFit/>
          </a:bodyPr>
          <a:lstStyle/>
          <a:p>
            <a:pPr>
              <a:lnSpc>
                <a:spcPct val="120000"/>
              </a:lnSpc>
            </a:pPr>
            <a:r>
              <a:rPr lang="en-US" sz="2199" b="1" dirty="0">
                <a:solidFill>
                  <a:schemeClr val="tx1">
                    <a:lumMod val="50000"/>
                    <a:lumOff val="50000"/>
                  </a:schemeClr>
                </a:solidFill>
                <a:latin typeface="+mj-lt"/>
              </a:rPr>
              <a:t>OZ = Ounce</a:t>
            </a:r>
          </a:p>
        </p:txBody>
      </p:sp>
      <p:sp>
        <p:nvSpPr>
          <p:cNvPr id="9" name="TextBox 8">
            <a:extLst>
              <a:ext uri="{FF2B5EF4-FFF2-40B4-BE49-F238E27FC236}">
                <a16:creationId xmlns:a16="http://schemas.microsoft.com/office/drawing/2014/main" id="{27CA1C32-B32C-402A-B9D6-AF4A423FACDB}"/>
              </a:ext>
            </a:extLst>
          </p:cNvPr>
          <p:cNvSpPr txBox="1"/>
          <p:nvPr/>
        </p:nvSpPr>
        <p:spPr bwMode="auto">
          <a:xfrm>
            <a:off x="3980346" y="1018346"/>
            <a:ext cx="2459037" cy="430775"/>
          </a:xfrm>
          <a:prstGeom prst="rect">
            <a:avLst/>
          </a:prstGeom>
          <a:noFill/>
          <a:ln w="76200" cmpd="sng">
            <a:solidFill>
              <a:schemeClr val="accent1">
                <a:lumMod val="75000"/>
              </a:schemeClr>
            </a:solidFill>
            <a:miter lim="800000"/>
            <a:headEnd/>
            <a:tailEnd/>
          </a:ln>
        </p:spPr>
        <p:txBody>
          <a:bodyPr wrap="square" rtlCol="0">
            <a:spAutoFit/>
          </a:bodyPr>
          <a:lstStyle/>
          <a:p>
            <a:pPr algn="ctr" eaLnBrk="0" hangingPunct="0">
              <a:spcBef>
                <a:spcPct val="50000"/>
              </a:spcBef>
            </a:pPr>
            <a:r>
              <a:rPr lang="en-US" sz="2199" b="1" dirty="0">
                <a:solidFill>
                  <a:schemeClr val="tx2">
                    <a:lumMod val="75000"/>
                  </a:schemeClr>
                </a:solidFill>
                <a:latin typeface="+mj-lt"/>
              </a:rPr>
              <a:t>Unit of Measure</a:t>
            </a:r>
            <a:endParaRPr lang="en-US" sz="2199" b="1" dirty="0">
              <a:solidFill>
                <a:schemeClr val="tx1">
                  <a:lumMod val="65000"/>
                  <a:lumOff val="35000"/>
                </a:schemeClr>
              </a:solidFill>
              <a:latin typeface="+mj-lt"/>
            </a:endParaRPr>
          </a:p>
        </p:txBody>
      </p:sp>
      <p:pic>
        <p:nvPicPr>
          <p:cNvPr id="17" name="Picture 16">
            <a:extLst>
              <a:ext uri="{FF2B5EF4-FFF2-40B4-BE49-F238E27FC236}">
                <a16:creationId xmlns:a16="http://schemas.microsoft.com/office/drawing/2014/main" id="{79A156F6-887C-4029-9269-581261B5B2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39816" y="946866"/>
            <a:ext cx="801352" cy="635668"/>
          </a:xfrm>
          <a:prstGeom prst="rect">
            <a:avLst/>
          </a:prstGeom>
        </p:spPr>
      </p:pic>
      <p:pic>
        <p:nvPicPr>
          <p:cNvPr id="12" name="Picture 11">
            <a:extLst>
              <a:ext uri="{FF2B5EF4-FFF2-40B4-BE49-F238E27FC236}">
                <a16:creationId xmlns:a16="http://schemas.microsoft.com/office/drawing/2014/main" id="{AADE9EB1-47B4-45C3-849A-2A656090A33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rot="10800000">
            <a:off x="7889959" y="1607338"/>
            <a:ext cx="2133042" cy="4037548"/>
          </a:xfrm>
          <a:prstGeom prst="rect">
            <a:avLst/>
          </a:prstGeom>
          <a:ln>
            <a:noFill/>
          </a:ln>
          <a:effectLst>
            <a:outerShdw blurRad="190500" algn="tl" rotWithShape="0">
              <a:srgbClr val="000000">
                <a:alpha val="70000"/>
              </a:srgbClr>
            </a:outerShdw>
          </a:effectLst>
        </p:spPr>
      </p:pic>
      <p:pic>
        <p:nvPicPr>
          <p:cNvPr id="10" name="Picture 9">
            <a:extLst>
              <a:ext uri="{FF2B5EF4-FFF2-40B4-BE49-F238E27FC236}">
                <a16:creationId xmlns:a16="http://schemas.microsoft.com/office/drawing/2014/main" id="{1EB170F0-32A0-4C3D-A7EA-447ED40B341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82114" y="420809"/>
            <a:ext cx="418117" cy="424539"/>
          </a:xfrm>
          <a:prstGeom prst="rect">
            <a:avLst/>
          </a:prstGeom>
        </p:spPr>
      </p:pic>
    </p:spTree>
    <p:custDataLst>
      <p:tags r:id="rId1"/>
    </p:custDataLst>
    <p:extLst>
      <p:ext uri="{BB962C8B-B14F-4D97-AF65-F5344CB8AC3E}">
        <p14:creationId xmlns:p14="http://schemas.microsoft.com/office/powerpoint/2010/main" val="2362950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a:extLst>
              <a:ext uri="{FF2B5EF4-FFF2-40B4-BE49-F238E27FC236}">
                <a16:creationId xmlns:a16="http://schemas.microsoft.com/office/drawing/2014/main" id="{716DB178-9D23-4328-BF13-305B919E1737}"/>
              </a:ext>
            </a:extLst>
          </p:cNvPr>
          <p:cNvSpPr>
            <a:spLocks noGrp="1" noChangeArrowheads="1"/>
          </p:cNvSpPr>
          <p:nvPr>
            <p:ph type="title"/>
          </p:nvPr>
        </p:nvSpPr>
        <p:spPr>
          <a:xfrm>
            <a:off x="1980684" y="360463"/>
            <a:ext cx="5270143" cy="790886"/>
          </a:xfrm>
        </p:spPr>
        <p:txBody>
          <a:bodyPr vert="horz" lIns="0" tIns="45708" rIns="91416" bIns="45708" rtlCol="0" anchor="t">
            <a:noAutofit/>
          </a:bodyPr>
          <a:lstStyle/>
          <a:p>
            <a:pPr eaLnBrk="1" hangingPunct="1"/>
            <a:r>
              <a:rPr lang="en-US" sz="5998" b="1" dirty="0"/>
              <a:t>Tuna</a:t>
            </a:r>
          </a:p>
        </p:txBody>
      </p:sp>
      <p:sp>
        <p:nvSpPr>
          <p:cNvPr id="3" name="Content Placeholder 2"/>
          <p:cNvSpPr>
            <a:spLocks noGrp="1"/>
          </p:cNvSpPr>
          <p:nvPr>
            <p:ph idx="1"/>
          </p:nvPr>
        </p:nvSpPr>
        <p:spPr>
          <a:xfrm>
            <a:off x="1752143" y="2352978"/>
            <a:ext cx="6319144" cy="3544260"/>
          </a:xfrm>
        </p:spPr>
        <p:txBody>
          <a:bodyPr>
            <a:normAutofit/>
          </a:bodyPr>
          <a:lstStyle/>
          <a:p>
            <a:pPr>
              <a:buFont typeface="Arial" panose="020B0604020202020204" pitchFamily="34" charset="0"/>
              <a:buChar char="•"/>
            </a:pPr>
            <a:r>
              <a:rPr lang="en-US" sz="3599" dirty="0"/>
              <a:t>Required Package Size…</a:t>
            </a:r>
          </a:p>
          <a:p>
            <a:pPr lvl="1">
              <a:buFont typeface="Arial" panose="020B0604020202020204" pitchFamily="34" charset="0"/>
              <a:buChar char="•"/>
            </a:pPr>
            <a:r>
              <a:rPr lang="en-US" sz="3199" b="1" dirty="0">
                <a:solidFill>
                  <a:schemeClr val="accent4"/>
                </a:solidFill>
              </a:rPr>
              <a:t>5 to 6-ounce </a:t>
            </a:r>
            <a:r>
              <a:rPr lang="en-US" sz="3199" dirty="0"/>
              <a:t>can</a:t>
            </a:r>
            <a:br>
              <a:rPr lang="en-US" sz="3599" dirty="0"/>
            </a:br>
            <a:endParaRPr lang="en-US" sz="3599" dirty="0"/>
          </a:p>
          <a:p>
            <a:pPr>
              <a:buFont typeface="Arial" panose="020B0604020202020204" pitchFamily="34" charset="0"/>
              <a:buChar char="•"/>
            </a:pPr>
            <a:r>
              <a:rPr lang="en-US" sz="3599" dirty="0"/>
              <a:t>Required Quantity…</a:t>
            </a:r>
          </a:p>
          <a:p>
            <a:pPr lvl="1">
              <a:buFont typeface="Arial" panose="020B0604020202020204" pitchFamily="34" charset="0"/>
              <a:buChar char="•"/>
            </a:pPr>
            <a:r>
              <a:rPr lang="en-US" sz="3199" b="1" dirty="0">
                <a:solidFill>
                  <a:schemeClr val="accent4"/>
                </a:solidFill>
              </a:rPr>
              <a:t>six (6) </a:t>
            </a:r>
            <a:r>
              <a:rPr lang="en-US" sz="3199" dirty="0"/>
              <a:t>cans</a:t>
            </a:r>
          </a:p>
        </p:txBody>
      </p:sp>
      <p:pic>
        <p:nvPicPr>
          <p:cNvPr id="5" name="Picture 4">
            <a:extLst>
              <a:ext uri="{FF2B5EF4-FFF2-40B4-BE49-F238E27FC236}">
                <a16:creationId xmlns:a16="http://schemas.microsoft.com/office/drawing/2014/main" id="{2107FF8E-C8CD-4AC2-913C-5E8D98CC8C4B}"/>
              </a:ext>
            </a:extLst>
          </p:cNvPr>
          <p:cNvPicPr>
            <a:picLocks noChangeAspect="1"/>
          </p:cNvPicPr>
          <p:nvPr/>
        </p:nvPicPr>
        <p:blipFill>
          <a:blip r:embed="rId4"/>
          <a:stretch>
            <a:fillRect/>
          </a:stretch>
        </p:blipFill>
        <p:spPr>
          <a:xfrm>
            <a:off x="7271846" y="1283408"/>
            <a:ext cx="1805661" cy="1069569"/>
          </a:xfrm>
          <a:prstGeom prst="rect">
            <a:avLst/>
          </a:prstGeom>
        </p:spPr>
      </p:pic>
      <p:pic>
        <p:nvPicPr>
          <p:cNvPr id="15" name="Picture 14">
            <a:extLst>
              <a:ext uri="{FF2B5EF4-FFF2-40B4-BE49-F238E27FC236}">
                <a16:creationId xmlns:a16="http://schemas.microsoft.com/office/drawing/2014/main" id="{3F1BE325-C0A7-4310-933F-C35C958565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89691" y="1067418"/>
            <a:ext cx="1203385" cy="1222547"/>
          </a:xfrm>
          <a:prstGeom prst="rect">
            <a:avLst/>
          </a:prstGeom>
        </p:spPr>
      </p:pic>
    </p:spTree>
    <p:custDataLst>
      <p:tags r:id="rId1"/>
    </p:custDataLst>
    <p:extLst>
      <p:ext uri="{BB962C8B-B14F-4D97-AF65-F5344CB8AC3E}">
        <p14:creationId xmlns:p14="http://schemas.microsoft.com/office/powerpoint/2010/main" val="3053518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a:extLst>
              <a:ext uri="{FF2B5EF4-FFF2-40B4-BE49-F238E27FC236}">
                <a16:creationId xmlns:a16="http://schemas.microsoft.com/office/drawing/2014/main" id="{BA1F0CA9-7E2D-497B-9FCB-FE97EA195FF8}"/>
              </a:ext>
            </a:extLst>
          </p:cNvPr>
          <p:cNvSpPr>
            <a:spLocks noGrp="1" noChangeArrowheads="1"/>
          </p:cNvSpPr>
          <p:nvPr>
            <p:ph type="title"/>
          </p:nvPr>
        </p:nvSpPr>
        <p:spPr>
          <a:xfrm>
            <a:off x="2209224" y="751248"/>
            <a:ext cx="5332611" cy="761275"/>
          </a:xfrm>
        </p:spPr>
        <p:txBody>
          <a:bodyPr vert="horz" lIns="0" tIns="45708" rIns="91416" bIns="45708" rtlCol="0" anchor="t">
            <a:noAutofit/>
          </a:bodyPr>
          <a:lstStyle/>
          <a:p>
            <a:pPr eaLnBrk="1" hangingPunct="1"/>
            <a:r>
              <a:rPr lang="en-US" sz="5998" b="1" dirty="0"/>
              <a:t>Infant Formula</a:t>
            </a:r>
          </a:p>
        </p:txBody>
      </p:sp>
      <p:sp>
        <p:nvSpPr>
          <p:cNvPr id="35843" name="Rectangle 5"/>
          <p:cNvSpPr>
            <a:spLocks noGrp="1" noChangeArrowheads="1"/>
          </p:cNvSpPr>
          <p:nvPr>
            <p:ph idx="1"/>
          </p:nvPr>
        </p:nvSpPr>
        <p:spPr>
          <a:xfrm>
            <a:off x="1523603" y="1753037"/>
            <a:ext cx="6478360" cy="4570809"/>
          </a:xfrm>
        </p:spPr>
        <p:txBody>
          <a:bodyPr vert="horz" lIns="91416" tIns="45708" rIns="91416" bIns="45708" rtlCol="0">
            <a:normAutofit fontScale="92500" lnSpcReduction="20000"/>
          </a:bodyPr>
          <a:lstStyle/>
          <a:p>
            <a:pPr eaLnBrk="1" hangingPunct="1">
              <a:lnSpc>
                <a:spcPct val="150000"/>
              </a:lnSpc>
              <a:buFont typeface="Arial" panose="020B0604020202020204" pitchFamily="34" charset="0"/>
              <a:buChar char="•"/>
            </a:pPr>
            <a:r>
              <a:rPr lang="en-US" sz="3499" dirty="0"/>
              <a:t>WIC participants must purchase what is specified on their food benefit account:</a:t>
            </a:r>
          </a:p>
          <a:p>
            <a:pPr lvl="3">
              <a:lnSpc>
                <a:spcPct val="150000"/>
              </a:lnSpc>
              <a:buFont typeface="Arial" panose="020B0604020202020204" pitchFamily="34" charset="0"/>
              <a:buChar char="•"/>
            </a:pPr>
            <a:r>
              <a:rPr lang="en-US" sz="2999" dirty="0"/>
              <a:t>Brand</a:t>
            </a:r>
          </a:p>
          <a:p>
            <a:pPr lvl="3">
              <a:lnSpc>
                <a:spcPct val="150000"/>
              </a:lnSpc>
              <a:buFont typeface="Arial" panose="020B0604020202020204" pitchFamily="34" charset="0"/>
              <a:buChar char="•"/>
            </a:pPr>
            <a:r>
              <a:rPr lang="en-US" sz="2999" dirty="0"/>
              <a:t>Size</a:t>
            </a:r>
          </a:p>
          <a:p>
            <a:pPr lvl="3">
              <a:lnSpc>
                <a:spcPct val="150000"/>
              </a:lnSpc>
              <a:buFont typeface="Arial" panose="020B0604020202020204" pitchFamily="34" charset="0"/>
              <a:buChar char="•"/>
            </a:pPr>
            <a:r>
              <a:rPr lang="en-US" sz="2999" dirty="0"/>
              <a:t>Type </a:t>
            </a:r>
          </a:p>
          <a:p>
            <a:pPr lvl="3">
              <a:lnSpc>
                <a:spcPct val="150000"/>
              </a:lnSpc>
              <a:buFont typeface="Arial" panose="020B0604020202020204" pitchFamily="34" charset="0"/>
              <a:buChar char="•"/>
            </a:pPr>
            <a:r>
              <a:rPr lang="en-US" sz="2999" dirty="0"/>
              <a:t>Quantity</a:t>
            </a:r>
            <a:endParaRPr lang="en-US" sz="1600" dirty="0"/>
          </a:p>
        </p:txBody>
      </p:sp>
      <p:pic>
        <p:nvPicPr>
          <p:cNvPr id="7" name="Picture 6">
            <a:extLst>
              <a:ext uri="{FF2B5EF4-FFF2-40B4-BE49-F238E27FC236}">
                <a16:creationId xmlns:a16="http://schemas.microsoft.com/office/drawing/2014/main" id="{7D3AD38A-A1D8-4D39-A1C3-C9670FE3B9B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10800000">
            <a:off x="8151276" y="1512519"/>
            <a:ext cx="2285405" cy="4430424"/>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884B139F-8E69-4456-9FEA-4F740F051F8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5445" y="919612"/>
            <a:ext cx="418117" cy="424539"/>
          </a:xfrm>
          <a:prstGeom prst="rect">
            <a:avLst/>
          </a:prstGeom>
        </p:spPr>
      </p:pic>
    </p:spTree>
    <p:custDataLst>
      <p:tags r:id="rId1"/>
    </p:custDataLst>
    <p:extLst>
      <p:ext uri="{BB962C8B-B14F-4D97-AF65-F5344CB8AC3E}">
        <p14:creationId xmlns:p14="http://schemas.microsoft.com/office/powerpoint/2010/main" val="991688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5"/>
          <p:cNvSpPr>
            <a:spLocks noGrp="1" noChangeArrowheads="1"/>
          </p:cNvSpPr>
          <p:nvPr>
            <p:ph idx="1"/>
          </p:nvPr>
        </p:nvSpPr>
        <p:spPr>
          <a:xfrm>
            <a:off x="1752143" y="1219776"/>
            <a:ext cx="8874988" cy="5468933"/>
          </a:xfrm>
        </p:spPr>
        <p:txBody>
          <a:bodyPr>
            <a:normAutofit fontScale="70000" lnSpcReduction="20000"/>
          </a:bodyPr>
          <a:lstStyle/>
          <a:p>
            <a:pPr>
              <a:lnSpc>
                <a:spcPct val="150000"/>
              </a:lnSpc>
              <a:buFont typeface="Arial" panose="020B0604020202020204" pitchFamily="34" charset="0"/>
              <a:buChar char="•"/>
            </a:pPr>
            <a:r>
              <a:rPr lang="en-US" sz="3399" b="1" dirty="0"/>
              <a:t>Gerber Good Start Gentle</a:t>
            </a:r>
            <a:r>
              <a:rPr lang="en-US" sz="3399" b="1" baseline="30000" dirty="0"/>
              <a:t>® </a:t>
            </a:r>
          </a:p>
          <a:p>
            <a:pPr lvl="1">
              <a:lnSpc>
                <a:spcPct val="150000"/>
              </a:lnSpc>
              <a:buFont typeface="Arial" panose="020B0604020202020204" pitchFamily="34" charset="0"/>
              <a:buChar char="•"/>
            </a:pPr>
            <a:r>
              <a:rPr lang="en-US" sz="2899" dirty="0"/>
              <a:t>12.7 oz cans Powder</a:t>
            </a:r>
          </a:p>
          <a:p>
            <a:pPr lvl="1">
              <a:lnSpc>
                <a:spcPct val="150000"/>
              </a:lnSpc>
              <a:buFont typeface="Arial" panose="020B0604020202020204" pitchFamily="34" charset="0"/>
              <a:buChar char="•"/>
            </a:pPr>
            <a:r>
              <a:rPr lang="en-US" sz="2899" dirty="0"/>
              <a:t>8.1 oz Concentrate Containers (</a:t>
            </a:r>
            <a:r>
              <a:rPr lang="en-US" sz="2899" dirty="0" err="1"/>
              <a:t>GentlePro</a:t>
            </a:r>
            <a:r>
              <a:rPr lang="en-US" sz="2899" dirty="0"/>
              <a:t>)</a:t>
            </a:r>
          </a:p>
          <a:p>
            <a:pPr lvl="1">
              <a:lnSpc>
                <a:spcPct val="150000"/>
              </a:lnSpc>
              <a:buFont typeface="Arial" panose="020B0604020202020204" pitchFamily="34" charset="0"/>
              <a:buChar char="•"/>
            </a:pPr>
            <a:r>
              <a:rPr lang="en-US" sz="2899" dirty="0"/>
              <a:t>33.8 oz Ready to Feed (4 pack of 8.45 oz Containers)</a:t>
            </a:r>
            <a:br>
              <a:rPr lang="en-US" sz="2899" dirty="0"/>
            </a:br>
            <a:r>
              <a:rPr lang="en-US" sz="2899" dirty="0"/>
              <a:t> (GentlePro)</a:t>
            </a:r>
          </a:p>
          <a:p>
            <a:pPr>
              <a:lnSpc>
                <a:spcPct val="150000"/>
              </a:lnSpc>
              <a:buFont typeface="Arial" panose="020B0604020202020204" pitchFamily="34" charset="0"/>
              <a:buChar char="•"/>
            </a:pPr>
            <a:r>
              <a:rPr lang="en-US" sz="3399" b="1" dirty="0"/>
              <a:t>Gerber Good Start </a:t>
            </a:r>
            <a:r>
              <a:rPr lang="en-US" sz="3399" b="1" dirty="0" err="1"/>
              <a:t>SoothePro</a:t>
            </a:r>
            <a:r>
              <a:rPr lang="en-US" sz="3399" b="1" baseline="30000" dirty="0"/>
              <a:t>® </a:t>
            </a:r>
          </a:p>
          <a:p>
            <a:pPr lvl="1">
              <a:lnSpc>
                <a:spcPct val="150000"/>
              </a:lnSpc>
              <a:buFont typeface="Arial" panose="020B0604020202020204" pitchFamily="34" charset="0"/>
              <a:buChar char="•"/>
            </a:pPr>
            <a:r>
              <a:rPr lang="en-US" sz="2899" dirty="0"/>
              <a:t>12.4 oz cans Powder</a:t>
            </a:r>
          </a:p>
          <a:p>
            <a:pPr>
              <a:lnSpc>
                <a:spcPct val="150000"/>
              </a:lnSpc>
              <a:buFont typeface="Arial" panose="020B0604020202020204" pitchFamily="34" charset="0"/>
              <a:buChar char="•"/>
            </a:pPr>
            <a:r>
              <a:rPr lang="en-US" sz="3399" b="1" dirty="0"/>
              <a:t>Gerber Good Start Soy</a:t>
            </a:r>
            <a:r>
              <a:rPr lang="en-US" sz="3399" b="1" baseline="30000" dirty="0"/>
              <a:t>® </a:t>
            </a:r>
          </a:p>
          <a:p>
            <a:pPr lvl="1">
              <a:lnSpc>
                <a:spcPct val="150000"/>
              </a:lnSpc>
              <a:buFont typeface="Arial" panose="020B0604020202020204" pitchFamily="34" charset="0"/>
              <a:buChar char="•"/>
            </a:pPr>
            <a:r>
              <a:rPr lang="en-US" sz="2899" dirty="0"/>
              <a:t>12.9 oz cans Powder</a:t>
            </a:r>
          </a:p>
          <a:p>
            <a:pPr lvl="1">
              <a:lnSpc>
                <a:spcPct val="150000"/>
              </a:lnSpc>
              <a:buFont typeface="Arial" panose="020B0604020202020204" pitchFamily="34" charset="0"/>
              <a:buChar char="•"/>
            </a:pPr>
            <a:r>
              <a:rPr lang="en-US" sz="2899" dirty="0"/>
              <a:t>8.1 oz Concentrate Containers </a:t>
            </a:r>
          </a:p>
          <a:p>
            <a:pPr lvl="1">
              <a:lnSpc>
                <a:spcPct val="150000"/>
              </a:lnSpc>
              <a:buFont typeface="Arial" panose="020B0604020202020204" pitchFamily="34" charset="0"/>
              <a:buChar char="•"/>
            </a:pPr>
            <a:r>
              <a:rPr lang="en-US" sz="2899" dirty="0"/>
              <a:t>33.8 oz Ready to Feed (4 pack of 8.45 oz Containers)</a:t>
            </a:r>
          </a:p>
          <a:p>
            <a:pPr lvl="1">
              <a:lnSpc>
                <a:spcPct val="150000"/>
              </a:lnSpc>
            </a:pPr>
            <a:endParaRPr lang="en-US" baseline="30000" dirty="0">
              <a:solidFill>
                <a:schemeClr val="tx1"/>
              </a:solidFill>
            </a:endParaRPr>
          </a:p>
          <a:p>
            <a:pPr lvl="1">
              <a:lnSpc>
                <a:spcPct val="150000"/>
              </a:lnSpc>
            </a:pPr>
            <a:endParaRPr lang="en-US" sz="2199" dirty="0"/>
          </a:p>
          <a:p>
            <a:pPr marL="0" indent="0">
              <a:lnSpc>
                <a:spcPct val="150000"/>
              </a:lnSpc>
              <a:buNone/>
            </a:pPr>
            <a:endParaRPr lang="en-US" dirty="0"/>
          </a:p>
        </p:txBody>
      </p:sp>
      <p:sp>
        <p:nvSpPr>
          <p:cNvPr id="4" name="Rectangle 4">
            <a:extLst>
              <a:ext uri="{FF2B5EF4-FFF2-40B4-BE49-F238E27FC236}">
                <a16:creationId xmlns:a16="http://schemas.microsoft.com/office/drawing/2014/main" id="{F9724985-88D4-4775-9FD9-031731C83676}"/>
              </a:ext>
            </a:extLst>
          </p:cNvPr>
          <p:cNvSpPr txBox="1">
            <a:spLocks noChangeArrowheads="1"/>
          </p:cNvSpPr>
          <p:nvPr/>
        </p:nvSpPr>
        <p:spPr>
          <a:xfrm>
            <a:off x="1561693" y="16931"/>
            <a:ext cx="9065439" cy="1371243"/>
          </a:xfrm>
          <a:prstGeom prst="rect">
            <a:avLst/>
          </a:prstGeom>
        </p:spPr>
        <p:txBody>
          <a:bodyPr vert="horz" lIns="0" tIns="45708" rIns="91416" bIns="45708" rtlCol="0" anchor="ctr">
            <a:normAutofit fontScale="92500"/>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5398" b="1" dirty="0">
                <a:solidFill>
                  <a:schemeClr val="tx1"/>
                </a:solidFill>
              </a:rPr>
              <a:t>NC WIC Program Contract Formula</a:t>
            </a:r>
          </a:p>
        </p:txBody>
      </p:sp>
    </p:spTree>
    <p:custDataLst>
      <p:tags r:id="rId1"/>
    </p:custDataLst>
    <p:extLst>
      <p:ext uri="{BB962C8B-B14F-4D97-AF65-F5344CB8AC3E}">
        <p14:creationId xmlns:p14="http://schemas.microsoft.com/office/powerpoint/2010/main" val="406780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5"/>
          <p:cNvSpPr>
            <a:spLocks noGrp="1" noChangeArrowheads="1"/>
          </p:cNvSpPr>
          <p:nvPr>
            <p:ph idx="1"/>
          </p:nvPr>
        </p:nvSpPr>
        <p:spPr>
          <a:xfrm>
            <a:off x="1828323" y="2604173"/>
            <a:ext cx="4266089" cy="3180366"/>
          </a:xfrm>
        </p:spPr>
        <p:txBody>
          <a:bodyPr>
            <a:normAutofit/>
          </a:bodyPr>
          <a:lstStyle/>
          <a:p>
            <a:pPr marL="34280" indent="0">
              <a:spcBef>
                <a:spcPct val="50000"/>
              </a:spcBef>
              <a:buNone/>
            </a:pPr>
            <a:r>
              <a:rPr lang="en-US" dirty="0"/>
              <a:t>Two types required…</a:t>
            </a:r>
          </a:p>
          <a:p>
            <a:pPr lvl="1">
              <a:lnSpc>
                <a:spcPct val="120000"/>
              </a:lnSpc>
              <a:buFont typeface="Arial" panose="020B0604020202020204" pitchFamily="34" charset="0"/>
              <a:buChar char="•"/>
            </a:pPr>
            <a:r>
              <a:rPr lang="en-US" dirty="0"/>
              <a:t>Gerber Good Start Gentle</a:t>
            </a:r>
            <a:r>
              <a:rPr lang="en-US" baseline="30000" dirty="0"/>
              <a:t>®</a:t>
            </a:r>
          </a:p>
          <a:p>
            <a:pPr lvl="1">
              <a:lnSpc>
                <a:spcPct val="120000"/>
              </a:lnSpc>
              <a:buFont typeface="Arial" panose="020B0604020202020204" pitchFamily="34" charset="0"/>
              <a:buChar char="•"/>
            </a:pPr>
            <a:r>
              <a:rPr lang="en-US" dirty="0"/>
              <a:t>Gerber Good Start Soy</a:t>
            </a:r>
            <a:r>
              <a:rPr lang="en-US" baseline="30000" dirty="0"/>
              <a:t>® </a:t>
            </a:r>
          </a:p>
          <a:p>
            <a:pPr marL="34280" indent="0">
              <a:spcBef>
                <a:spcPct val="50000"/>
              </a:spcBef>
              <a:buNone/>
            </a:pPr>
            <a:r>
              <a:rPr lang="en-US" dirty="0"/>
              <a:t>Required package size…</a:t>
            </a:r>
          </a:p>
          <a:p>
            <a:pPr lvl="1" eaLnBrk="1" hangingPunct="1">
              <a:spcBef>
                <a:spcPct val="50000"/>
              </a:spcBef>
              <a:buFont typeface="Arial" panose="020B0604020202020204" pitchFamily="34" charset="0"/>
              <a:buChar char="•"/>
            </a:pPr>
            <a:r>
              <a:rPr lang="en-US" b="1" dirty="0">
                <a:solidFill>
                  <a:schemeClr val="accent4"/>
                </a:solidFill>
              </a:rPr>
              <a:t>11.0-14.0-</a:t>
            </a:r>
            <a:r>
              <a:rPr lang="en-US" dirty="0"/>
              <a:t>ounce cans  </a:t>
            </a:r>
          </a:p>
          <a:p>
            <a:pPr marL="34280" lvl="1" indent="0">
              <a:lnSpc>
                <a:spcPct val="110000"/>
              </a:lnSpc>
              <a:spcBef>
                <a:spcPct val="40000"/>
              </a:spcBef>
              <a:buNone/>
            </a:pPr>
            <a:endParaRPr lang="en-US" baseline="30000" dirty="0"/>
          </a:p>
        </p:txBody>
      </p:sp>
      <p:pic>
        <p:nvPicPr>
          <p:cNvPr id="2" name="Picture 1">
            <a:extLst>
              <a:ext uri="{FF2B5EF4-FFF2-40B4-BE49-F238E27FC236}">
                <a16:creationId xmlns:a16="http://schemas.microsoft.com/office/drawing/2014/main" id="{2D88A8CF-17FE-40D7-B5E8-F5CF9CA802CE}"/>
              </a:ext>
            </a:extLst>
          </p:cNvPr>
          <p:cNvPicPr>
            <a:picLocks noChangeAspect="1"/>
          </p:cNvPicPr>
          <p:nvPr/>
        </p:nvPicPr>
        <p:blipFill>
          <a:blip r:embed="rId4"/>
          <a:stretch>
            <a:fillRect/>
          </a:stretch>
        </p:blipFill>
        <p:spPr>
          <a:xfrm>
            <a:off x="5917061" y="1393627"/>
            <a:ext cx="1431659" cy="849947"/>
          </a:xfrm>
          <a:prstGeom prst="rect">
            <a:avLst/>
          </a:prstGeom>
        </p:spPr>
      </p:pic>
      <p:sp>
        <p:nvSpPr>
          <p:cNvPr id="5" name="Rectangle 4">
            <a:extLst>
              <a:ext uri="{FF2B5EF4-FFF2-40B4-BE49-F238E27FC236}">
                <a16:creationId xmlns:a16="http://schemas.microsoft.com/office/drawing/2014/main" id="{34656CEF-E698-4702-ACD4-DBED6F3BBDDD}"/>
              </a:ext>
            </a:extLst>
          </p:cNvPr>
          <p:cNvSpPr txBox="1">
            <a:spLocks noChangeArrowheads="1"/>
          </p:cNvSpPr>
          <p:nvPr/>
        </p:nvSpPr>
        <p:spPr>
          <a:xfrm>
            <a:off x="2954823" y="240860"/>
            <a:ext cx="7253318" cy="1356007"/>
          </a:xfrm>
          <a:prstGeom prst="rect">
            <a:avLst/>
          </a:prstGeom>
        </p:spPr>
        <p:txBody>
          <a:bodyPr vert="horz" lIns="0" tIns="45708" rIns="91416" bIns="45708" rtlCol="0" anchor="ctr">
            <a:no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5498" b="1" dirty="0">
                <a:solidFill>
                  <a:schemeClr val="tx1"/>
                </a:solidFill>
              </a:rPr>
              <a:t>Infant Formula (Powder)</a:t>
            </a:r>
          </a:p>
        </p:txBody>
      </p:sp>
      <p:pic>
        <p:nvPicPr>
          <p:cNvPr id="6" name="Picture 5">
            <a:extLst>
              <a:ext uri="{FF2B5EF4-FFF2-40B4-BE49-F238E27FC236}">
                <a16:creationId xmlns:a16="http://schemas.microsoft.com/office/drawing/2014/main" id="{D48462C6-8479-4755-B8D8-D25CBABA1E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45284" y="1413837"/>
            <a:ext cx="796844" cy="809532"/>
          </a:xfrm>
          <a:prstGeom prst="rect">
            <a:avLst/>
          </a:prstGeom>
        </p:spPr>
      </p:pic>
      <p:sp>
        <p:nvSpPr>
          <p:cNvPr id="3" name="TextBox 2">
            <a:extLst>
              <a:ext uri="{FF2B5EF4-FFF2-40B4-BE49-F238E27FC236}">
                <a16:creationId xmlns:a16="http://schemas.microsoft.com/office/drawing/2014/main" id="{42D09F4D-44FB-4770-9CF5-29E159CDAA6D}"/>
              </a:ext>
            </a:extLst>
          </p:cNvPr>
          <p:cNvSpPr txBox="1"/>
          <p:nvPr/>
        </p:nvSpPr>
        <p:spPr>
          <a:xfrm>
            <a:off x="1828323" y="5684697"/>
            <a:ext cx="8684538" cy="1144631"/>
          </a:xfrm>
          <a:prstGeom prst="rect">
            <a:avLst/>
          </a:prstGeom>
          <a:noFill/>
        </p:spPr>
        <p:txBody>
          <a:bodyPr wrap="square" rtlCol="0">
            <a:spAutoFit/>
          </a:bodyPr>
          <a:lstStyle/>
          <a:p>
            <a:pPr marL="34280" lvl="1">
              <a:lnSpc>
                <a:spcPct val="110000"/>
              </a:lnSpc>
              <a:spcBef>
                <a:spcPct val="40000"/>
              </a:spcBef>
            </a:pPr>
            <a:r>
              <a:rPr lang="en-US" sz="2399" dirty="0">
                <a:solidFill>
                  <a:schemeClr val="accent1">
                    <a:lumMod val="75000"/>
                  </a:schemeClr>
                </a:solidFill>
                <a:latin typeface="+mj-lt"/>
              </a:rPr>
              <a:t>No Minimum Inventory for Concentrate or Ready to Feed</a:t>
            </a:r>
          </a:p>
          <a:p>
            <a:pPr marL="205678" lvl="1">
              <a:lnSpc>
                <a:spcPct val="150000"/>
              </a:lnSpc>
            </a:pPr>
            <a:endParaRPr lang="en-US" sz="2399" baseline="30000" dirty="0">
              <a:latin typeface="+mj-lt"/>
            </a:endParaRPr>
          </a:p>
          <a:p>
            <a:endParaRPr lang="en-US" sz="1799" dirty="0"/>
          </a:p>
        </p:txBody>
      </p:sp>
      <p:sp>
        <p:nvSpPr>
          <p:cNvPr id="4" name="TextBox 3">
            <a:extLst>
              <a:ext uri="{FF2B5EF4-FFF2-40B4-BE49-F238E27FC236}">
                <a16:creationId xmlns:a16="http://schemas.microsoft.com/office/drawing/2014/main" id="{86370999-A1E7-4CC6-9B62-9B3B561C82D8}"/>
              </a:ext>
            </a:extLst>
          </p:cNvPr>
          <p:cNvSpPr txBox="1"/>
          <p:nvPr/>
        </p:nvSpPr>
        <p:spPr>
          <a:xfrm>
            <a:off x="6366173" y="2558276"/>
            <a:ext cx="3994328" cy="2658498"/>
          </a:xfrm>
          <a:prstGeom prst="rect">
            <a:avLst/>
          </a:prstGeom>
          <a:noFill/>
        </p:spPr>
        <p:txBody>
          <a:bodyPr wrap="square" rtlCol="0">
            <a:spAutoFit/>
          </a:bodyPr>
          <a:lstStyle/>
          <a:p>
            <a:pPr>
              <a:lnSpc>
                <a:spcPct val="120000"/>
              </a:lnSpc>
              <a:spcBef>
                <a:spcPct val="50000"/>
              </a:spcBef>
            </a:pPr>
            <a:r>
              <a:rPr lang="en-US" sz="2599" dirty="0">
                <a:latin typeface="+mj-lt"/>
              </a:rPr>
              <a:t>Quantities required</a:t>
            </a:r>
            <a:r>
              <a:rPr lang="en-US" sz="2399" dirty="0">
                <a:latin typeface="+mj-lt"/>
              </a:rPr>
              <a:t>…</a:t>
            </a:r>
          </a:p>
          <a:p>
            <a:pPr marL="285664" indent="-285664">
              <a:lnSpc>
                <a:spcPct val="120000"/>
              </a:lnSpc>
              <a:buFont typeface="Arial" panose="020B0604020202020204" pitchFamily="34" charset="0"/>
              <a:buChar char="•"/>
            </a:pPr>
            <a:r>
              <a:rPr lang="en-US" sz="2099" dirty="0">
                <a:latin typeface="+mj-lt"/>
              </a:rPr>
              <a:t>Gerber Good Start Gentle</a:t>
            </a:r>
            <a:r>
              <a:rPr lang="en-US" sz="2099" baseline="30000" dirty="0">
                <a:latin typeface="+mj-lt"/>
              </a:rPr>
              <a:t>®</a:t>
            </a:r>
          </a:p>
          <a:p>
            <a:pPr marL="1199790" lvl="2" indent="-285664">
              <a:lnSpc>
                <a:spcPct val="120000"/>
              </a:lnSpc>
              <a:buFont typeface="Arial" panose="020B0604020202020204" pitchFamily="34" charset="0"/>
              <a:buChar char="•"/>
            </a:pPr>
            <a:r>
              <a:rPr lang="en-US" sz="2099" b="1" dirty="0">
                <a:solidFill>
                  <a:schemeClr val="accent4"/>
                </a:solidFill>
                <a:latin typeface="+mj-lt"/>
              </a:rPr>
              <a:t>eight (8) </a:t>
            </a:r>
            <a:r>
              <a:rPr lang="en-US" sz="2099" dirty="0">
                <a:latin typeface="+mj-lt"/>
              </a:rPr>
              <a:t>cans</a:t>
            </a:r>
          </a:p>
          <a:p>
            <a:pPr lvl="2">
              <a:lnSpc>
                <a:spcPct val="120000"/>
              </a:lnSpc>
            </a:pPr>
            <a:endParaRPr lang="en-US" sz="2099" baseline="30000" dirty="0">
              <a:latin typeface="+mj-lt"/>
            </a:endParaRPr>
          </a:p>
          <a:p>
            <a:pPr marL="285664" indent="-285664">
              <a:lnSpc>
                <a:spcPct val="120000"/>
              </a:lnSpc>
              <a:buFont typeface="Arial" panose="020B0604020202020204" pitchFamily="34" charset="0"/>
              <a:buChar char="•"/>
            </a:pPr>
            <a:r>
              <a:rPr lang="en-US" sz="2099" dirty="0">
                <a:latin typeface="+mj-lt"/>
              </a:rPr>
              <a:t>Gerber Good Start Soy</a:t>
            </a:r>
            <a:r>
              <a:rPr lang="en-US" sz="2099" baseline="30000" dirty="0">
                <a:latin typeface="+mj-lt"/>
              </a:rPr>
              <a:t>®    </a:t>
            </a:r>
          </a:p>
          <a:p>
            <a:pPr marL="1199790" lvl="2" indent="-285664">
              <a:lnSpc>
                <a:spcPct val="120000"/>
              </a:lnSpc>
              <a:buFont typeface="Arial" panose="020B0604020202020204" pitchFamily="34" charset="0"/>
              <a:buChar char="•"/>
            </a:pPr>
            <a:r>
              <a:rPr lang="en-US" sz="2099" b="1" dirty="0">
                <a:solidFill>
                  <a:schemeClr val="accent4"/>
                </a:solidFill>
                <a:latin typeface="+mj-lt"/>
              </a:rPr>
              <a:t>four (4) </a:t>
            </a:r>
            <a:r>
              <a:rPr lang="en-US" sz="2099" dirty="0">
                <a:latin typeface="+mj-lt"/>
              </a:rPr>
              <a:t>cans</a:t>
            </a:r>
          </a:p>
          <a:p>
            <a:endParaRPr lang="en-US" sz="1799" dirty="0"/>
          </a:p>
        </p:txBody>
      </p:sp>
    </p:spTree>
    <p:custDataLst>
      <p:tags r:id="rId1"/>
    </p:custDataLst>
    <p:extLst>
      <p:ext uri="{BB962C8B-B14F-4D97-AF65-F5344CB8AC3E}">
        <p14:creationId xmlns:p14="http://schemas.microsoft.com/office/powerpoint/2010/main" val="639280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idx="1"/>
          </p:nvPr>
        </p:nvSpPr>
        <p:spPr>
          <a:xfrm>
            <a:off x="1904503" y="1884608"/>
            <a:ext cx="6094413" cy="3026178"/>
          </a:xfrm>
        </p:spPr>
        <p:txBody>
          <a:bodyPr>
            <a:normAutofit/>
          </a:bodyPr>
          <a:lstStyle/>
          <a:p>
            <a:pPr eaLnBrk="1" hangingPunct="1">
              <a:buFont typeface="Arial" panose="020B0604020202020204" pitchFamily="34" charset="0"/>
              <a:buChar char="•"/>
            </a:pPr>
            <a:r>
              <a:rPr lang="en-US" sz="3199" dirty="0"/>
              <a:t>8-ounce box of plain, dry infant cereal, regular or organic</a:t>
            </a:r>
          </a:p>
          <a:p>
            <a:pPr eaLnBrk="1" hangingPunct="1">
              <a:buFont typeface="Arial" panose="020B0604020202020204" pitchFamily="34" charset="0"/>
              <a:buChar char="•"/>
            </a:pPr>
            <a:endParaRPr lang="en-US" sz="3199" dirty="0"/>
          </a:p>
          <a:p>
            <a:pPr eaLnBrk="1" hangingPunct="1">
              <a:buFont typeface="Arial" panose="020B0604020202020204" pitchFamily="34" charset="0"/>
              <a:buChar char="•"/>
            </a:pPr>
            <a:r>
              <a:rPr lang="en-US" sz="3199" dirty="0"/>
              <a:t>Must contain minimum of 45 mgs of iron per 100 grams of dry cereal</a:t>
            </a:r>
          </a:p>
          <a:p>
            <a:pPr eaLnBrk="1" hangingPunct="1"/>
            <a:endParaRPr lang="en-US" sz="2399" dirty="0"/>
          </a:p>
          <a:p>
            <a:pPr eaLnBrk="1" hangingPunct="1"/>
            <a:endParaRPr lang="en-US" dirty="0"/>
          </a:p>
          <a:p>
            <a:pPr marL="82271" indent="0">
              <a:buNone/>
            </a:pPr>
            <a:endParaRPr lang="en-US" dirty="0"/>
          </a:p>
        </p:txBody>
      </p:sp>
      <p:pic>
        <p:nvPicPr>
          <p:cNvPr id="1229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6934" r="4086" b="8723"/>
          <a:stretch/>
        </p:blipFill>
        <p:spPr bwMode="auto">
          <a:xfrm>
            <a:off x="6253487" y="534423"/>
            <a:ext cx="1707342" cy="939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4F18DB02-28A9-472E-B557-B65D28705D60}"/>
              </a:ext>
            </a:extLst>
          </p:cNvPr>
          <p:cNvSpPr txBox="1">
            <a:spLocks noChangeArrowheads="1"/>
          </p:cNvSpPr>
          <p:nvPr/>
        </p:nvSpPr>
        <p:spPr>
          <a:xfrm>
            <a:off x="2209224" y="323295"/>
            <a:ext cx="5561151" cy="1356007"/>
          </a:xfrm>
          <a:prstGeom prst="rect">
            <a:avLst/>
          </a:prstGeom>
        </p:spPr>
        <p:txBody>
          <a:bodyPr vert="horz" lIns="0" tIns="45708" rIns="91416" bIns="45708" rtlCol="0" anchor="ctr">
            <a:norm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5498" b="1" dirty="0">
                <a:solidFill>
                  <a:schemeClr val="tx1"/>
                </a:solidFill>
              </a:rPr>
              <a:t>Infant Cereal</a:t>
            </a:r>
          </a:p>
        </p:txBody>
      </p:sp>
      <p:sp>
        <p:nvSpPr>
          <p:cNvPr id="6" name="TextBox 5">
            <a:extLst>
              <a:ext uri="{FF2B5EF4-FFF2-40B4-BE49-F238E27FC236}">
                <a16:creationId xmlns:a16="http://schemas.microsoft.com/office/drawing/2014/main" id="{5CA7CB1C-E062-4FCE-892F-D02D88C5599C}"/>
              </a:ext>
            </a:extLst>
          </p:cNvPr>
          <p:cNvSpPr txBox="1"/>
          <p:nvPr/>
        </p:nvSpPr>
        <p:spPr bwMode="auto">
          <a:xfrm>
            <a:off x="2890840" y="4910789"/>
            <a:ext cx="2361585" cy="430775"/>
          </a:xfrm>
          <a:prstGeom prst="rect">
            <a:avLst/>
          </a:prstGeom>
          <a:noFill/>
          <a:ln w="76200" cmpd="sng">
            <a:solidFill>
              <a:schemeClr val="accent1">
                <a:lumMod val="75000"/>
              </a:schemeClr>
            </a:solidFill>
            <a:miter lim="800000"/>
            <a:headEnd/>
            <a:tailEnd/>
          </a:ln>
        </p:spPr>
        <p:txBody>
          <a:bodyPr wrap="square" rtlCol="0">
            <a:spAutoFit/>
          </a:bodyPr>
          <a:lstStyle/>
          <a:p>
            <a:pPr algn="ctr" eaLnBrk="0" hangingPunct="0">
              <a:spcBef>
                <a:spcPct val="50000"/>
              </a:spcBef>
            </a:pPr>
            <a:r>
              <a:rPr lang="en-US" sz="2199" b="1" dirty="0">
                <a:solidFill>
                  <a:schemeClr val="tx2">
                    <a:lumMod val="75000"/>
                  </a:schemeClr>
                </a:solidFill>
                <a:latin typeface="+mj-lt"/>
              </a:rPr>
              <a:t>Unit of Measure</a:t>
            </a:r>
            <a:endParaRPr lang="en-US" sz="2199" b="1" dirty="0">
              <a:solidFill>
                <a:schemeClr val="tx1">
                  <a:lumMod val="65000"/>
                  <a:lumOff val="35000"/>
                </a:schemeClr>
              </a:solidFill>
              <a:latin typeface="+mj-lt"/>
            </a:endParaRPr>
          </a:p>
        </p:txBody>
      </p:sp>
      <p:sp>
        <p:nvSpPr>
          <p:cNvPr id="2" name="Rectangle 1">
            <a:extLst>
              <a:ext uri="{FF2B5EF4-FFF2-40B4-BE49-F238E27FC236}">
                <a16:creationId xmlns:a16="http://schemas.microsoft.com/office/drawing/2014/main" id="{0446FA08-1BEC-4F17-A46C-08F03505156D}"/>
              </a:ext>
            </a:extLst>
          </p:cNvPr>
          <p:cNvSpPr/>
          <p:nvPr/>
        </p:nvSpPr>
        <p:spPr>
          <a:xfrm>
            <a:off x="5480966" y="4953234"/>
            <a:ext cx="1473994" cy="430775"/>
          </a:xfrm>
          <a:prstGeom prst="rect">
            <a:avLst/>
          </a:prstGeom>
        </p:spPr>
        <p:txBody>
          <a:bodyPr wrap="none">
            <a:spAutoFit/>
          </a:bodyPr>
          <a:lstStyle/>
          <a:p>
            <a:r>
              <a:rPr lang="en-US" sz="2199" b="1" dirty="0">
                <a:solidFill>
                  <a:schemeClr val="tx1">
                    <a:lumMod val="50000"/>
                    <a:lumOff val="50000"/>
                  </a:schemeClr>
                </a:solidFill>
                <a:latin typeface="+mj-lt"/>
              </a:rPr>
              <a:t>OZ = Ounce</a:t>
            </a:r>
          </a:p>
        </p:txBody>
      </p:sp>
      <p:pic>
        <p:nvPicPr>
          <p:cNvPr id="7" name="Picture 6">
            <a:extLst>
              <a:ext uri="{FF2B5EF4-FFF2-40B4-BE49-F238E27FC236}">
                <a16:creationId xmlns:a16="http://schemas.microsoft.com/office/drawing/2014/main" id="{61DD9ACF-4F12-4B2E-BE5D-94FE00E538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5834" y="4836491"/>
            <a:ext cx="792267" cy="664260"/>
          </a:xfrm>
          <a:prstGeom prst="rect">
            <a:avLst/>
          </a:prstGeom>
        </p:spPr>
      </p:pic>
      <p:pic>
        <p:nvPicPr>
          <p:cNvPr id="9" name="Picture 8">
            <a:extLst>
              <a:ext uri="{FF2B5EF4-FFF2-40B4-BE49-F238E27FC236}">
                <a16:creationId xmlns:a16="http://schemas.microsoft.com/office/drawing/2014/main" id="{3AE69F88-F8F8-48C5-9D35-55E277B722F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rot="10800000">
            <a:off x="8583186" y="1473998"/>
            <a:ext cx="1828871" cy="4240410"/>
          </a:xfrm>
          <a:prstGeom prst="rect">
            <a:avLst/>
          </a:prstGeom>
          <a:ln>
            <a:noFill/>
          </a:ln>
          <a:effectLst>
            <a:outerShdw blurRad="190500" algn="tl" rotWithShape="0">
              <a:srgbClr val="000000">
                <a:alpha val="70000"/>
              </a:srgbClr>
            </a:outerShdw>
          </a:effectLst>
        </p:spPr>
      </p:pic>
      <p:pic>
        <p:nvPicPr>
          <p:cNvPr id="10" name="Picture 9">
            <a:extLst>
              <a:ext uri="{FF2B5EF4-FFF2-40B4-BE49-F238E27FC236}">
                <a16:creationId xmlns:a16="http://schemas.microsoft.com/office/drawing/2014/main" id="{3ADA30B9-317F-4440-8D12-932486384D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95445" y="789029"/>
            <a:ext cx="418117" cy="424539"/>
          </a:xfrm>
          <a:prstGeom prst="rect">
            <a:avLst/>
          </a:prstGeom>
        </p:spPr>
      </p:pic>
    </p:spTree>
    <p:custDataLst>
      <p:tags r:id="rId1"/>
    </p:custDataLst>
    <p:extLst>
      <p:ext uri="{BB962C8B-B14F-4D97-AF65-F5344CB8AC3E}">
        <p14:creationId xmlns:p14="http://schemas.microsoft.com/office/powerpoint/2010/main" val="754424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PERSISTENCEDATA" val="MMPROD_UIPERSISTENCEDATA"/>
  <p:tag name="ARTICULATE_DESIGN_ID_WOOD TYPE" val="opQ6MhUB"/>
  <p:tag name="ARTICULATE_DESIGN_ID_1_WOOD TYPE" val="YyKxganp"/>
  <p:tag name="MMPROD_TAG_VCONFIG" val="PD94bWwgdmVyc2lvbj0iMS4wIj8+DQo8Y29uZmlndXJhdGlvbj4NCgk8YnJhbmRpbmc+DQoJCTx1aWZvbnQgbmFtZT0iRk9OVF9OT1RFU19URVhUIiB2YWx1ZT0iVmVyZGFuYSw5LGZhbHNlLGZhbHNlLGZhbHNlIi8+DQoJPC9icmFuZGluZz4NCgk8Y29sb3JzPg0KCQk8dWljb2xvciBuYW1lPSJwcmltYXJ5IiB2YWx1ZT0iMHg2Rjg0ODgiLz4NCgkJPHVpY29sb3IgbmFtZT0iZ2xvdyIgdmFsdWU9IjB4NjA5NzczIi8+DQoJCTx1aWNvbG9yIG5hbWU9InRleHQiIHZhbHVlPSIweEZGRkZGRiIvPg0KCQk8dWljb2xvciBuYW1lPSJsaWdodCIgdmFsdWU9IjB4NEU1RDYwIi8+DQoJCTx1aWNvbG9yIG5hbWU9InNoYWRvdyIgdmFsdWU9IjB4MDAwMDAwIi8+DQoJCTx1aWNvbG9yIG5hbWU9ImJhY2tncm91bmQiIHZhbHVlPSIweDcyNzk3MSIvPg0KCTwvY29sb3JzPg0KCTxsYXlvdXQ+DQoJCTx1aXNob3cgbmFtZT0icHJlc2VudGF0aW9udGl0bGUiIHZhbHVlPSJ0cnVlIi8+PHVpc2hvdyBuYW1lPSJwcmVzZW50ZXJwaG90byIgdmFsdWU9InRydWUiLz48dWlzaG93IG5hbWU9InByZXNlbnRlcm5hbWUiIHZhbHVlPSJ0cnVlIi8+PHVpc2hvdyBuYW1lPSJwcmVzZW50ZXJ0aXRsZSIgdmFsdWU9InRydWUiLz48dWlzaG93IG5hbWU9InByZXNlbnRlcmVtYWlsIiB2YWx1ZT0idHJ1ZSIvPjx1aXNob3cgbmFtZT0icHJlc2VudGVyYmlvIiB2YWx1ZT0idHJ1ZSIvPjx1aXNob3cgbmFtZT0iY29tcGFueWxvZ28iIHZhbHVlPSJ0cnVlIi8+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PHVpc2hvdyBuYW1lPSJ2aWV3Y2hhbmdlIiB2YWx1ZT0idHJ1ZSIvPjx1aXNob3cgbmFtZT0iYWx3YXlzU2NydW5jaCIgdmFsdWU9ImZhbHNlIi8+PHVpc2hvdyBuYW1lPSJpbml0aWFsZGlzcGxheW1vZGVpc25vcm1hbCIgdmFsdWU9InRydWUiLz48dWlyZXBsYWNlIG5hbWU9ImxvZ28iIHZhbHVlPSIiLz48dWlyZXBsYWNlIG5hbWU9ImJnaW1hZ2UiIHZhbHVlPSIiLz48dWlyZXBsYWNlIG5hbWU9ImluaXRpYWx0YWIiIHZhbHVlPSJvdXRsaW5lIi8+PHVpc2hvdyBuYW1lPSJjY3RleHRoaWdobGlnaHRpbmciIHZhbHVlPSJ0cnVlIi8+DQoJPC9sYXlvdXQ+DQoJPHByZWxvYWRlcj48c2V0Qm9vbCBuYW1lPSJkaXNhYmxlQXNzZXRQcmVsb2FkZXIiIHZhbHVlPSJ0cnVlIi8+PC9wcmVsb2FkZXI+PGxhbmd1YWdlIGlkPSJlb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lkZSAlbiIvPg0KCQk8dWl0ZXh0IG5hbWU9IkFUVEFDSE1FTlRfUFJFVklFV19XQVJOSU5HTVNHX1RJVExFU1RSSU5HIiB2YWx1ZT0iQXR0YWNobWVudCBXYXJuaW5nIi8+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4gQ29sbGFib3JhdGlvbiBkb2VzIG5vdCB3b3JrIGluIHRoaXMgbW9kZSIvPg0KCQk8dWl0ZXh0IG5hbWU9IkNPTExBQl9MT0NBTF9QTEFZQkFDS19USVRMRSIgdmFsdWU9IkxvY2FsIFBsYXliYWNrIi8+DQoJCTx1aXRleHQgbmFtZT0iQ09MTEFCX0xPQ0FMX1BMQVlCQUNLQlROIiB2YWx1ZT0iT2s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DQoJCTx1aXRleHQgbmFtZT0iU0NSVUJCQVJTVEFUVVNfUkVWSUVXUVVJWiIgdmFsdWU9IlJldmlld2luZyBRdWl6Ii8+DQoJCTwhLS0gc3Vic3RpdHV0aW9uOiAlbSA9PSBtaW51dGVzIHJlbWFpbmluZyAtLT4NCgkJPCEtLSBzdWJzdGl0dXRpb246ICVzID09IHNlY29uZHMgcmVtYWluaW5nIC0tPg0KCQk8dWl0ZXh0IG5hbWU9IkVMQVBTRUQiIHZhbHVlPSIlbSBNaW51dGVzICVzIFNlY29uZHMgUmVtYWluaW5nIi8+DQoJCTx1aXRleHQgbmFtZT0iTk9URk9VTkQiIHZhbHVlPSJOb3RoaW5nIEZvdW5kIi8+DQoJCTx1aXRleHQgbmFtZT0iQVRUQUNITUVOVFMiIHZhbHVlPSJBdHRhY2htZW50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DQoJCTx1aXRleHQgbmFtZT0iQ09VUlNFX1NUQVRVUyIgdmFsdWU9Ik1vZHVsZSBTdGF0dXMiLz4NCgkJPHVpdGV4dCBuYW1lPSJQQVNTRURfU1RSSU5HIiB2YWx1ZT0iUGFzc2VkIi8+DQoJCTx1aXRleHQgbmFtZT0iRkFJTEVEX1NUUklORyIgdmFsdWU9IkZhaWxlZCIvPg0KCQk8IS0tcXVpeiBwb2QgYW5kIG1lc3NhZ2UgYm94IHRleHRz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FVSVpQT0RfUVVJWl9BVFRFTVBUIiB2YWx1ZT0iUXVpeiBBdHRlbXB0OiIvPg0KCQk8dWl0ZXh0IG5hbWU9IlFVSVpQT0RfUVVJWl9BVFRFTVBUX1ZBTFVFIiB2YWx1ZT0iJW4gb2YgJXQiLz4NCgkJPHVpdGV4dCBuYW1lPSJRVUlaUE9EX1FVSVpfU0NPUkUiIHZhbHVlPSJTY29yZWQ6Ii8+DQoJCTx1aXRleHQgbmFtZT0iUVVJWlBPRF9RVUlaX1BBU1NTQ09SRSIgdmFsdWU9IlBhc3NpbmcgU2NvcmU6Ii8+DQoJCTx1aXRleHQgbmFtZT0iUVVJWlBPRF9RVUlaX01BWFNDT1JFIiB2YWx1ZT0iTWF4IFNjb3JlOiIvPg0KCQk8dWl0ZXh0IG5hbWU9IlFVSVpQT0RfUVVFU0FUTVBUX1NUUiIgdmFsdWU9IkF0dGVtcHQ6ICVuIG9mICV0Ii8+DQoJCTx1aXRleHQgbmFtZT0iUVVJWlBPRF9RVUVTVFlQRV9TVFIiIHZhbHVlPSJUeXBlOiAlcyIvPg0KCQk8dWl0ZXh0IG5hbWU9IlFVSVpQT0RfUVVFU1RZUEVfR1JEIiB2YWx1ZT0iR3JhZGVkIi8+DQoJCTx1aXRleHQgbmFtZT0iUVVJWlBPRF9RVUVTVFlQRV9TVlkiIHZhbHVlPSJTdXJ2ZXkiLz4NCgkJPHVpdGV4dCBuYW1lPSJRVUlaUE9EX1FVSVpBVE1QVF9JTkYiIHZhbHVlPSJJbmZpbml0ZSIvPg0KCQk8dWl0ZXh0IG5hbWU9IlFVSVpQT0RfUVVFU0FUTVBUX0lORiIgdmFsdWU9IkluZmluaXRlIi8+DQoJCTx1aXRleHQgbmFtZT0iV0FSTklOR01TR19ZRVNTVFJJTkciIHZhbHVlPSJZZXMiLz4NCgkJPHVpdGV4dCBuYW1lPSJXQVJOSU5HTVNHX05PU1RSSU5HIiB2YWx1ZT0iTm8iLz4NCgkJPHVpdGV4dCBuYW1lPSJXQVJOSU5HTVNHX1RJVExFU1RSSU5HIiB2YWx1ZT0iUXVpeiBOYXZpZ2F0aW9uIFdhcm5pbmciLz4NCgkJPHVpdGV4dCBuYW1lPSJXQVJOSU5HTVNHX01TR1NUUklORyIgdmFsdWU9IlRoZXJlIGFyZSB1bi1hdHRlbXB0ZWQgcXVlc3Rpb25zIGluIHRoaXMgUXVpei4mI3hBOyYjeEE7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TaG93IHNpZGViYXIgdG8gcGFydGljaXBhbnRzIi8+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YX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kFUVEFDSE1FTlRfUFJFVklFV19XQVJOSU5HTVNHX1RJVExFU1RSSU5HIiB2YWx1ZT0i2KrYrdiw2YrYsSDYudmGINin2YTZhdix2YHZgtin2KoiLz4NCgkJPHVpdGV4dCBuYW1lPSJBVFRBQ0hNRU5UX1BSRVZJRVdfV0FSTklOR01TRyIgdmFsdWU9ItmE2Kcg2YrZhdmD2YYg2YHYqtitINin2YTZhdix2YHZgtin2Kog2YHZiiDZhtmF2Lcg2KfZhNmF2LnYp9mK2YbYqS4g2KfZhNix2KzYp9ihINin2LPYqtiu2K/Yp9mFINmG2LTYsSDZhNix2KTZitipINin2YTZhtiq2KfYptisLiIvPg0KCQk8dWl0ZXh0IG5hbWU9IlVOTkFNRURTTElERVRJVExFIiB2YWx1ZT0i2LTYsdmK2K3YqSAlbiIvPg0KCQk8dWl0ZXh0IG5hbWU9IkNPTExBQl9MT0NBTF9QTEFZQkFDS19NU0ciIHZhbHVlPSLZitis2LHZiiDYrdin2YTZitin2Ysg2KrYtNi62YrZhCDYp9mE2YXYrdiq2YjZiSDZhdit2YTZitin2YsuINin2YTYqti52KfZiNmGINmE2Kcg2YrYudmF2YQg2YHZiiDZh9iw2Kcg2KfZhNmI2LbYuS4iLz4NCgkJPHVpdGV4dCBuYW1lPSJDT0xMQUJfTE9DQUxfUExBWUJBQ0tfVElUTEUiIHZhbHVlPSLYqti02LrZitmEINmF2K3ZhNmKIi8+DQoJCTx1aXRleHQgbmFtZT0iQ09MTEFCX0xPQ0FMX1BMQVlCQUNLQlROIiB2YWx1ZT0i2YXZiNin2YHZgiIvPg0KCQk8IS0tIHN1YnN0aXR1dGlvbjogJW4gPT0gc2xpZGUgbnVtYmVyIC0tPg0KCQk8IS0tIHN1YnN0aXR1dGlvbjogJXQgPT0gdG90YWwgc2xpZGUgY291bnQgLS0+DQoJCTx1aXRleHQgbmFtZT0iU0NSVUJCQVJTVEFUVVNfU0xJREVJTkZPIiB2YWx1ZT0i2LTYsdmK2K3YqSAlbiAvICV0IHwgIi8+DQoJCTx1aXRleHQgbmFtZT0iU0NSVUJCQVJTVEFUVVNfU1RPUFBFRCIgdmFsdWU9ItmF2KrZiNmC2YEiLz4NCgkJPHVpdGV4dCBuYW1lPSJTQ1JVQkJBUlNUQVRVU19QTEFZSU5HIiB2YWx1ZT0i2YLZitivINin2YTYqti02LrZitmEIi8+DQoJCTx1aXRleHQgbmFtZT0iU0NSVUJCQVJTVEFUVVNfTk9BVURJTyIgdmFsdWU9ItmE2Kcg2YrZiNis2K8g2LXZiNiqIi8+DQoJCTx1aXRleHQgbmFtZT0iU0NSVUJCQVJTVEFUVVNfVklEUExBWUlORyIgdmFsdWU9Itin2YTZgdmK2K/ZitmIINmC2YrYryDYp9mE2KrYtNi62YrZhCIvPg0KCQk8dWl0ZXh0IG5hbWU9IlNDUlVCQkFSU1RBVFVTX0xPQURJTkciIHZhbHVlPSLZitis2LHZiiDYp9mE2KLZhiDYp9mE2KrYrdmF2YrZhC4uLiIvPg0KCQk8dWl0ZXh0IG5hbWU9IlNDUlVCQkFSU1RBVFVTX0JVRkZFUklORyIgdmFsdWU9ItmK2KzYsdmKINin2YTYotmGINin2YTYqtiu2LLZitmGINin2YTZhdik2YLYqiIvPg0KCQk8dWl0ZXh0IG5hbWU9IlNDUlVCQkFSU1RBVFVTX1FVRVNUSU9OIiB2YWx1ZT0i2KfZhNil2KzYp9io2Kkg2LnZhNmJINin2YTYs9ik2KfZhCIvPg0KCQk8dWl0ZXh0IG5hbWU9IlNDUlVCQkFSU1RBVFVTX1JFVklFV1FVSVoiIHZhbHVlPSLZhdix2KfYrNi52Kkg2KfZhNmF2LPYp9io2YLYqSIvPg0KCQk8IS0tIHN1YnN0aXR1dGlvbjogJW0gPT0gbWludXRlcyByZW1haW5pbmcgLS0+DQoJCTwhLS0gc3Vic3RpdHV0aW9uOiAlcyA9PSBzZWNvbmRzIHJlbWFpbmluZyAtLT4NCgkJPHVpdGV4dCBuYW1lPSJFTEFQU0VEIiB2YWx1ZT0iJW0g2K/Zgtin2KbZgiVzINir2YjYp9mGINmF2KrYqNmC2YrYqSIvPg0KCQk8dWl0ZXh0IG5hbWU9Ik5PVEZPVU5EIiB2YWx1ZT0i2YTZhSDZitmP2LnYq9ixINi52YTZiSDYtNmK2KEiLz4NCgkJPHVpdGV4dCBuYW1lPSJBVFRBQ0hNRU5UUyIgdmFsdWU9Itin2YTZhdix2YHZgtin2KoiLz4NCgkJPCEtLSBzdWJzdGl0dXRpb246ICVwID09IGN1cnJlbnQgc3BlYWtlcidzIHRpdGxlIC0tPg0KCQk8dWl0ZXh0IG5hbWU9IkJJT1dJTl9USVRMRSIgdmFsdWU9Itin2YTYs9mK2LHYqSDYp9mE2LDYp9iq2YrYqTogJXAiLz4NCgkJPHVpdGV4dCBuYW1lPSJCSU9CVE5fVElUTEUiIHZhbHVlPSLYp9mE2LPZitix2Kkg2KfZhNiw2KfYqtmK2KkiLz4NCgkJPHVpdGV4dCBuYW1lPSJESVZJREVSQlROX1RJVExFIiB2YWx1ZT0ifCIvPg0KCQk8dWl0ZXh0IG5hbWU9IkNPTlRBQ1RCVE5fVElUTEUiIHZhbHVlPSLYp9iq2LXYp9mEIi8+DQoJCTx1aXRleHQgbmFtZT0iVEFCX1FVSVoiIHZhbHVlPSLZhdiz2KfYqNmC2KkiLz4NCgkJPHVpdGV4dCBuYW1lPSJUQUJfT1VUTElORSIgdmFsdWU9ItmF2K7Yt9i3Ii8+DQoJCTx1aXRleHQgbmFtZT0iVEFCX1RIVU1CIiB2YWx1ZT0i2YXYtdi62ZHYsdipIi8+DQoJCTx1aXRleHQgbmFtZT0iVEFCX05PVEVTIiB2YWx1ZT0i2YXZhNin2K3YuNin2KoiLz4NCgkJPHVpdGV4dCBuYW1lPSJUQUJfU0VBUkNIIiB2YWx1ZT0i2KjYrdirIi8+DQoJCTx1aXRleHQgbmFtZT0iU0xJREVfSEVBRElORyIgdmFsdWU9Iti52YbZiNin2YYg2KfZhNi02LHZitit2KkgIi8+DQoJCTx1aXRleHQgbmFtZT0iRFVSQVRJT05fSEVBRElORyIgdmFsdWU9ItmF2K/YqSIvPg0KCQk8dWl0ZXh0IG5hbWU9IlNFQVJDSF9IRUFESU5HIiB2YWx1ZT0iOtin2YTYqNit2Ksg2LnZhiDZhti1Ii8+DQoJCTx1aXRleHQgbmFtZT0iVEhVTUJfSEVBRElORyIgdmFsdWU9Iti02LHZitit2KkiLz4NCgkJPHVpdGV4dCBuYW1lPSJUSFVNQl9JTkZPIiB2YWx1ZT0i2LnZhtmI2KfZhi/Zhdiv2Kkg2KfZhNi02LHZitit2KkiLz4NCgkJPHVpdGV4dCBuYW1lPSJBVFRBQ0hOQU1FX0hFQURJTkciIHZhbHVlPSLYp9iz2YUg2KfZhNmF2YTZgSIvPg0KCQk8dWl0ZXh0IG5hbWU9IkFUVEFDSFNJWkVfSEVBRElORyIgdmFsdWU9Itin2YTYrdis2YUiLz4NCgkJPHVpdGV4dCBuYW1lPSJTTElERV9OT1RFUyIgdmFsdWU9ItmF2YTYp9it2LjYp9iqINin2YTYtNix2YrYrdipIi8+DQoJCTx1aXRleHQgbmFtZT0iQ09VUlNFX1NUQVRVUyIgdmFsdWU9Itit2KfZhNipINin2YTZiNit2K/YqSIvPg0KCQk8dWl0ZXh0IG5hbWU9IlBBU1NFRF9TVFJJTkciIHZhbHVlPSLZhtis2KfYrSIvPg0KCQk8dWl0ZXh0IG5hbWU9IkZBSUxFRF9TVFJJTkciIHZhbHVlPSLZgdi02YQiLz4NCgkJPCEtLXF1aXogcG9kIGFuZCBtZXNzYWdlIGJveCB0ZXh0cy0tPg0KCQk8dWl0ZXh0IG5hbWU9IlFVSVpQT0RfUVVJWl9BVFRFTVBUIiB2YWx1ZT0i2LHZgtmFINin2YTZhdit2KfZiNmE2Kkg2YHZiiDYp9mE2YXYs9in2KjZgtipOiIvPg0KCQk8dWl0ZXh0IG5hbWU9IlFVSVpQT0RfUVVJWl9BVFRFTVBUX1ZBTFVFIiB2YWx1ZT0iJW4g2YXZhiAldCIvPg0KCQk8dWl0ZXh0IG5hbWU9IlFVSVpQT0RfUVVJWl9TQ09SRSIgdmFsdWU9IjrYp9mE2K/Ysdis2Kkg2KfZhNmF2LPYrNmE2KkiLz4NCgkJPHVpdGV4dCBuYW1lPSJRVUlaUE9EX1FVSVpfUEFTU1NDT1JFIiB2YWx1ZT0iOtiv2LHYrNipINin2YTZhtis2KfYrSIvPg0KCQk8dWl0ZXh0IG5hbWU9IlFVSVpQT0RfUVVJWl9NQVhTQ09SRSIgdmFsdWU9IjrYp9mE2K/Ysdis2Kkg2KfZhNmC2LXZiNmJIi8+DQoJCTx1aXRleHQgbmFtZT0iUVVJWlBPRF9RVUVTQVRNUFRfU1RSIiB2YWx1ZT0i2KfZhNmF2K3Yp9mI2YTYqSAlbiDZhdmGICV0Ii8+DQoJCTx1aXRleHQgbmFtZT0iUVVJWlBPRF9RVUVTVFlQRV9TVFIiIHZhbHVlPSLYp9mE2YbZiNi5OiAlcyIvPg0KCQk8dWl0ZXh0IG5hbWU9IlFVSVpQT0RfUVVFU1RZUEVfR1JEIiB2YWx1ZT0i2KrZhSDYqti12K3Zitit2YciLz4NCgkJPHVpdGV4dCBuYW1lPSJRVUlaUE9EX1FVRVNUWVBFX1NWWSIgdmFsdWU9Itin2LPYqti32YTYp9i5Ii8+DQoJCTx1aXRleHQgbmFtZT0iUVVJWlBPRF9RVUlaQVRNUFRfSU5GIiB2YWx1ZT0i2YTYpyDZhtmH2KfYptmKIi8+DQoJCTx1aXRleHQgbmFtZT0iUVVJWlBPRF9RVUVTQVRNUFRfSU5GIiB2YWx1ZT0i2YTYpyDZhtmH2KfYptmKIi8+DQoJCTx1aXRleHQgbmFtZT0iV0FSTklOR01TR19ZRVNTVFJJTkciIHZhbHVlPSLZhti52YUiLz4NCgkJPHVpdGV4dCBuYW1lPSJXQVJOSU5HTVNHX05PU1RSSU5HIiB2YWx1ZT0i2YTYpyIvPg0KCQk8dWl0ZXh0IG5hbWU9IldBUk5JTkdNU0dfVElUTEVTVFJJTkciIHZhbHVlPSLYqtit2LDZitixINi52YYg2KfZhNiq2YbZgtmEINmB2Yog2KfZhNmF2LPYp9io2YLYqSIvPg0KCQk8dWl0ZXh0IG5hbWU9IldBUk5JTkdNU0dfTVNHU1RSSU5HIiB2YWx1ZT0i2YfZhtin2YMg2KPYs9im2YTYqSDZhNmFINiq2KrZhSDYp9mE2KXYrNin2KjYqSDYudmE2YrZh9inINmB2Yog2KfZhNmF2LPYp9io2YLYqS4g2KfZhNmG2YLYsSDYudmE2Ykg2YbYudmFINiz2YrYrtix2KzZgyDZhdmGINin2YTZhdiz2KfYqNmC2KkuINin2YbZgtixINmE2Kcg2YTZhdiq2KfYqNi52Kkg2KfZhNmF2LPYp9io2YLYqS4iLz4NCgkJPHVpdGV4dCBuYW1lPSJJTkZPUk1BVElPTl9IMjY0X0ZMQVNIUExBWUVSIiB2YWx1ZT0i2YbYs9iu2KkgRmxhc2ggUGxheWVyICDYp9mE2YXYq9io2KrYqSDYrdin2YTZitin2Ysg2LnZhNmJINis2YfYp9iy2YMg2YTYpyDYqtiv2LnZhSDZh9iw2Kcg2KfZhNmB2YrYr9mK2YguINin2YbZgtixINi52YTZiSDZhdmG2LfZgtipINin2YTZgdmK2K/ZitmIINmE2KrZhtiy2YrZhCDYo9it2K/YqyDZhtiz2K7YqSDZhdmG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2KXYuNmH2KfYsSDYp9mE2LTYsdmK2Lcg2KfZhNis2KfZhtio2Yog2YTZhNmF2LTYp9ix2YPZitmGIi8+DQoJCTx1aXRleHQgbmFtZT0iTVVURSIgdmFsdWU9Iti12KfZhdiqIi8+DQoJCTx1aXRleHQgbmFtZT0iRE9DV1JBUF9USVRMRSIgdmFsdWU9Itin2YTZhdmE2YHYp9iqINin2YTZhdix2YHZgtipINmB2YogUHJlc2VudGVyIi8+DQoJCTx1aXRleHQgbmFtZT0iRE9DV1JBUF9NU0ciIHZhbHVlPSLYp9mE2K3Zgdi4INmB2Yog2KzZh9in2LIg2KfZhNmD2YXYqNmK2YjYqtixIi8+DQoJCTx1aXRleHQgbmFtZT0iRE9DV1JBUF9QUk9NUFQiIHZhbHVlPSLYp9mG2YLYsSDZh9mG2Kcg2YTZhNiq2YbYstmK2Y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kFUVEFDSE1FTlRfUFJFVklFV19XQVJOSU5HTVNHX1RJVExFU1RSSU5HIiB2YWx1ZT0iV2FybnVuZyBiZWltIMOWZmZuZW4gdm9uIEFubGFnZW4iLz4NCgkJPHVpdGV4dCBuYW1lPSJBVFRBQ0hNRU5UX1BSRVZJRVdfV0FSTklOR01TRyIgdmFsdWU9IkFuaMOkbmdlIGvDtm5uZW4gbmljaHQgaW0gVm9yc2NoYXUtTW9kdXMgZ2XDtmZmbmV0IHdlcmRlbi4gVmVyd2VuZGVuIFNpZSDigJ5WZXLDtmZmZW50bGljaGVu4oCcLCB1bSBkaWUgRXJnZWJuaXNzZSBhbnp1emVpZ2VuLiIvPg0KCQk8dWl0ZXh0IG5hbWU9IkNPTExBQl9MT0NBTF9QTEFZQkFDS19NU0ciIHZhbHVlPSJJbmhhbHQgd2lyZCBsb2thbCBnZXNwaWVsdC4gWnVzYW1tZW5hcmJlaXQgZnVua3Rpb25pZXJ0IGluIGRpZXNlbSBNb2R1cyBuaWNodC4iLz4NCgkJPHVpdGV4dCBuYW1lPSJDT0xMQUJfTE9DQUxfUExBWUJBQ0tfVElUTEUiIHZhbHVlPSJMb2thbGUgV2llZGVyZ2FiZSIvPg0KCQk8dWl0ZXh0IG5hbWU9IkNPTExBQl9MT0NBTF9QTEFZQkFDS0JUTiIgdmFsdWU9Ik9LIi8+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DQoJCTx1aXRleHQgbmFtZT0iU0NSVUJCQVJTVEFUVVNfUVVFU1RJT04iIHZhbHVlPSJGcmFnZSBiZWFudHdvcnRlbiIvPg0KCQk8dWl0ZXh0IG5hbWU9IlNDUlVCQkFSU1RBVFVTX1JFVklFV1FVSVoiIHZhbHVlPSJOb2NobWFscyBkdXJjaHNlaGVuIi8+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DQoJCTx1aXRleHQgbmFtZT0iQklPV0lOX1RJVExFIiB2YWx1ZT0iU3ByZWNoZXI6ICVwIi8+DQoJCTx1aXRleHQgbmFtZT0iQklPQlROX1RJVExFIiB2YWx1ZT0iU3ByZWNoZXIiLz4NCgkJPHVpdGV4dCBuYW1lPSJESVZJREVSQlROX1RJVExFIiB2YWx1ZT0ifCIvPg0KCQk8dWl0ZXh0IG5hbWU9IkNPTlRBQ1RCVE5fVElUTEUiIHZhbHVlPSJLb250YWt0Ii8+DQoJCTx1aXRleHQgbmFtZT0iVEFCX1FVSVoiIHZhbHVlPSJRdWl6Ii8+DQoJCTx1aXRleHQgbmFtZT0iVEFCX09VVExJTkUiIHZhbHVlPSJTdHJ1a3R1ciIvPg0KCQk8dWl0ZXh0IG5hbWU9IlRBQl9USFVNQiIgdmFsdWU9Ik1pbmlhdHVyIi8+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HVpdGV4dCBuYW1lPSJDT1VSU0VfU1RBVFVTIiB2YWx1ZT0iTW9kdWxzdGF0dXMiLz4NCgkJPHVpdGV4dCBuYW1lPSJQQVNTRURfU1RSSU5HIiB2YWx1ZT0iRXJmb2xncmVpY2giLz4NCgkJPHVpdGV4dCBuYW1lPSJGQUlMRURfU1RSSU5HIiB2YWx1ZT0iRmVobGdlc2NobGFnZW4iLz4NCgkJPCEtLXF1aXogcG9kIGFuZCBtZXNzYWdlIGJveCB0ZXh0cy0tPg0KCQk8dWl0ZXh0IG5hbWU9IlFVSVpQT0RfUVVJWl9BVFRFTVBUIiB2YWx1ZT0iUXVpenZlcnN1Y2g6Ii8+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DQoJCTx1aXRleHQgbmFtZT0iUVVJWlBPRF9RVUVTQVRNUFRfU1RSIiB2YWx1ZT0iVmVyc3VjaDogJW4gdm9uICV0Ii8+DQoJCTx1aXRleHQgbmFtZT0iUVVJWlBPRF9RVUVTVFlQRV9TVFIiIHZhbHVlPSJUeXA6ICVzIi8+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Q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mVydGlzc2VtZW50IGNvbmNlcm5hbnQgbGEgcGnDqGNlIGpvaW50ZSIvPg0KCQk8dWl0ZXh0IG5hbWU9IkFUVEFDSE1FTlRfUFJFVklFV19XQVJOSU5HTVNHIiB2YWx1ZT0iTGVzIHBpw6hjZXMgam9pbnRlcyBuZSBwZXV2ZW50IHBhcyDDqnRyZSBvdXZlcnRlcyBlbiBtb2RlIEFwZXLDp3UuIFV0aWxpc2V6IGxhIHB1YmxpY2F0aW9uIHBvdXIgYWZmaWNoZXIgbGVzIHLDqXN1bHRhdHMuIi8+DQoJCTx1aXRleHQgbmFtZT0iQ09MTEFCX0xPQ0FMX1BMQVlCQUNLX01TRyIgdmFsdWU9IkxlIGNvbnRlbnUgZXN0IGx1IGxvY2FsZW1lbnQuIExhIGNvbGxhYm9yYXRpb24gbuKAmWVzdCBwYXMgcHJpc2UgZW4gY2hhcmdlIHBvdXIgY2UgbW9kZS4iLz4NCgkJPHVpdGV4dCBuYW1lPSJDT0xMQUJfTE9DQUxfUExBWUJBQ0tfVElUTEUiIHZhbHVlPSJMZWN0dXJlIGxvY2FsZSIvPg0KCQk8dWl0ZXh0IG5hbWU9IkNPTExBQl9MT0NBTF9QTEFZQkFDS0JUTiIgdmFsdWU9Ik9rIi8+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VklEUExBWUlORyIgdmFsdWU9IkxlY3R1cmUgdmlkw6lvIGVuIGNvdXJz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c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HVpdGV4dCBuYW1lPSJDT1VSU0VfU1RBVFVTIiB2YWx1ZT0iU3RhdHV0IGR1IG1vZHVsZSIvPg0KCQk8dWl0ZXh0IG5hbWU9IlBBU1NFRF9TVFJJTkciIHZhbHVlPSJSw6l1c3NpIi8+DQoJCTx1aXRleHQgbmFtZT0iRkFJTEVEX1NUUklORyIgdmFsdWU9IkVjaG91w6kiLz4NCgkJPCEtLXF1aXogcG9kIGFuZCBtZXNzYWdlIGJveCB0ZXh0cy0tPg0KCQk8dWl0ZXh0IG5hbWU9IlFVSVpQT0RfUVVJWl9BVFRFTVBUIiB2YWx1ZT0iVGVudGF0aXZlIGRlIHF1ZXN0aW9ubmFpcmUgOiIvPg0KCQk8dWl0ZXh0IG5hbWU9IlFVSVpQT0RfUVVJWl9BVFRFTVBUX1ZBTFVFIiB2YWx1ZT0iJW4gc3VyICV0Ii8+DQoJCTx1aXRleHQgbmFtZT0iUVVJWlBPRF9RVUlaX1NDT1JFIiB2YWx1ZT0iTm90ZSBvYnRlbnVlIDoiLz4NCgkJPHVpdGV4dCBuYW1lPSJRVUlaUE9EX1FVSVpfUEFTU1NDT1JFIiB2YWx1ZT0iTm90ZSBkJ2FkbWlzc2liaWxpdMOpwqA6Ii8+DQoJCTx1aXRleHQgbmFtZT0iUVVJWlBPRF9RVUlaX01BWFNDT1JFIiB2YWx1ZT0iTm90ZSBtYXhpbWFsZSA6Ii8+DQoJCTx1aXRleHQgbmFtZT0iUVVJWlBPRF9RVUVTQVRNUFRfU1RSIiB2YWx1ZT0iVGVudGF0aXZlIDogJW4gc3VyICV0Ii8+DQoJCTx1aXRleHQgbmFtZT0iUVVJWlBPRF9RVUVTVFlQRV9TVFIiIHZhbHVlPSJUeXBlOiAlcyIvPg0KCQk8dWl0ZXh0IG5hbWU9IlFVSVpQT0RfUVVFU1RZUEVfR1JEIiB2YWx1ZT0iTm90w6kiLz4NCgkJPHVpdGV4dCBuYW1lPSJRVUlaUE9EX1FVRVNUWVBFX1NWWSIgdmFsdWU9IkVucXXDqnRlIi8+DQoJCTx1aXRleHQgbmFtZT0iUVVJWlBPRF9RVUlaQVRNUFRfSU5GIiB2YWx1ZT0iSWxsaW1pdMOpIi8+DQoJCTx1aXRleHQgbmFtZT0iUVVJWlBPRF9RVUVTQVRNUFRfSU5GIiB2YWx1ZT0iSWxsaW1pdMOpIi8+DQoJCTx1aXRleHQgbmFtZT0iV0FSTklOR01TR19ZRVNTVFJJTkciIHZhbHVlPSJPdWkiLz4NCgkJPHVpdGV4dCBuYW1lPSJXQVJOSU5HTVNHX05PU1RSSU5HIiB2YWx1ZT0iTm9uIi8+DQoJCTx1aXRleHQgbmFtZT0iV0FSTklOR01TR19USVRMRVNUUklORyIgdmFsdWU9IkF2ZXJ0aXNzZW1lbnQgZGUgbmF2aWdhdGlvbiBkdSBxdWVzdGlvbm5haXJlIi8+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ua3u+S7mOODleOCoeOCpOODq+itpuWRiiIvPg0KCQk8dWl0ZXh0IG5hbWU9IkFUVEFDSE1FTlRfUFJFVklFV19XQVJOSU5HTVNHIiB2YWx1ZT0i5re75LuY44OV44Kh44Kk44Or44Gv44OX44Os44OT44Ol44O844Oi44O844OJ44Gn44Gv6ZaL44GN44G+44Gb44KT44CC44OR44OW44Oq44OD44K344Ol44KS5L2/55So44GX44Gm57WQ5p6c44KS6KGo56S644GX44Gm44GP44Gg44GV44GE44CCIi8+DQoJCTx1aXRleHQgbmFtZT0iQ09MTEFCX0xPQ0FMX1BMQVlCQUNLX01TRyIgdmFsdWU9IuOCs+ODs+ODhuODs+ODhOOBr+ODreODvOOCq+ODq+OBp+WGjeeUn+OBleOCjOOBpuOBhOOBvuOBmeOAguOBk+OBruODouODvOODieOBp+OBr+WFseWQjOS9nOalreOBp+OBjeOBvuOBm+OCk+OAgiIvPg0KCQk8dWl0ZXh0IG5hbWU9IkNPTExBQl9MT0NBTF9QTEFZQkFDS19USVRMRSIgdmFsdWU9IuODreODvOOCq+ODq+WGjeeUnyIvPg0KCQk8dWl0ZXh0IG5hbWU9IkNPTExBQl9MT0NBTF9QTEFZQkFDS0JUTiIgdmFsdWU9Ik9LIi8+DQoJCTx1aXRleHQgbmFtZT0iVU5OQU1FRFNMSURFVElUTEUiIHZhbHVlPSLjgrnjg6njgqTjg4kgOiAlbiIvPg0KCQk8IS0tIHN1YnN0aXR1dGlvbjogJW4gPT0gc2xpZGUgbnVtYmVyIC0tPg0KCQk8IS0tIHN1YnN0aXR1dGlvbjogJXQgPT0gdG90YWwgc2xpZGUgY291bnQgLS0+DQoJCTx1aXRleHQgbmFtZT0iU0NSVUJCQVJTVEFUVVNfU0xJREVJTkZPIiB2YWx1ZT0i44K544Op44Kk44OJIDogJW4gLyAldCB8ICIvPg0KCQk8dWl0ZXh0IG5hbWU9IlNDUlVCQkFSU1RBVFVTX1NUT1BQRUQiIHZhbHVlPSLlgZzmraIiLz4NCgkJPHVpdGV4dCBuYW1lPSJTQ1JVQkJBUlNUQVRVU19QTEFZSU5HIiB2YWx1ZT0i5YaN55Sf5LitIi8+DQoJCTx1aXRleHQgbmFtZT0iU0NSVUJCQVJTVEFUVVNfTk9BVURJTyIgdmFsdWU9Iumfs+WjsOOBquOBlyIvPg0KCQk8dWl0ZXh0IG5hbWU9IlNDUlVCQkFSU1RBVFVTX1ZJRFBMQVlJTkciIHZhbHVlPSLjg5Pjg4fjgqrlho3nlJ/kuK0iLz4NCgkJPHVpdGV4dCBuYW1lPSJTQ1JVQkJBUlNUQVRVU19MT0FESU5HIiB2YWx1ZT0i44Ot44O844OJ5LitIi8+DQoJCTx1aXRleHQgbmFtZT0iU0NSVUJCQVJTVEFUVVNfQlVGRkVSSU5HIiB2YWx1ZT0i44OQ44OD44OV44Kh5LitIi8+DQoJCTx1aXRleHQgbmFtZT0iU0NSVUJCQVJTVEFUVVNfUVVFU1RJT04iIHZhbHVlPSLos6rllY/jgavnrZTjgYjjgabkuIvjgZXjgYQiLz4NCgkJPHVpdGV4dCBuYW1lPSJTQ1JVQkJBUlNUQVRVU19SRVZJRVdRVUlaIiB2YWx1ZT0i44Kv44Kk44K644KS44Os44OT44Ol44O844GX44Gm44GE44G+44GZIi8+DQoJCTwhLS0gc3Vic3RpdHV0aW9uOiAlbSA9PSBtaW51dGVzIHJlbWFpbmluZyAtLT4NCgkJPCEtLSBzdWJzdGl0dXRpb246ICVzID09IHNlY29uZHMgcmVtYWluaW5nIC0tPg0KCQk8dWl0ZXh0IG5hbWU9IkVMQVBTRUQiIHZhbHVlPSLmrovjgoogOiAlbSDliIYgJXMg56eSIi8+DQoJCTx1aXRleHQgbmFtZT0iTk9URk9VTkQiIHZhbHVlPSLkvZXjgoLopovjgaTjgYvjgorjgb7jgZvjgpMiLz4NCgkJPHVpdGV4dCBuYW1lPSJBVFRBQ0hNRU5UUyIgdmFsdWU9Iua3u+S7mCIvPg0KCQk8IS0tIHN1YnN0aXR1dGlvbjogJXAgPT0gY3VycmVudCBzcGVha2VyJ3MgdGl0bGUgLS0+DQoJCTx1aXRleHQgbmFtZT0iQklPV0lOX1RJVExFIiB2YWx1ZT0i57WM5q20IDogJXAiLz4NCgkJPHVpdGV4dCBuYW1lPSJCSU9CVE5fVElUTEUiIHZhbHVlPSLntYzmrbQiLz4NCgkJPHVpdGV4dCBuYW1lPSJESVZJREVSQlROX1RJVExFIiB2YWx1ZT0ifCIvPg0KCQk8dWl0ZXh0IG5hbWU9IkNPTlRBQ1RCVE5fVElUTEUiIHZhbHVlPSLjgYrllY/jgYTlkIjjgo/jgZsiLz4NCgkJPHVpdGV4dCBuYW1lPSJUQUJfUVVJWiIgdmFsdWU9IuOCr+OCpOOCuiIvPg0KCQk8dWl0ZXh0IG5hbWU9IlRBQl9PVVRMSU5FIiB2YWx1ZT0i44Ki44Km44OI44Op44Kk44OzIi8+DQoJCTx1aXRleHQgbmFtZT0iVEFCX1RIVU1CIiB2YWx1ZT0i44K144Og44ON44O844OrIi8+DQoJCTx1aXRleHQgbmFtZT0iVEFCX05PVEVTIiB2YWx1ZT0i44OO44O844OIIi8+DQoJCTx1aXRleHQgbmFtZT0iVEFCX1NFQVJDSCIgdmFsdWU9IuaknOe0oiIvPg0KCQk8dWl0ZXh0IG5hbWU9IlNMSURFX0hFQURJTkciIHZhbHVlPSLjgrnjg6njgqTjg4njgr/jgqTjg4jjg6siLz4NCgkJPHVpdGV4dCBuYW1lPSJEVVJBVElPTl9IRUFESU5HIiB2YWx1ZT0i6ZW344GVIi8+DQoJCTx1aXRleHQgbmFtZT0iU0VBUkNIX0hFQURJTkciIHZhbHVlPSLmpJzntKLjgZnjgovjg4bjgq3jgrnjg4ggOiAiLz4NCgkJPHVpdGV4dCBuYW1lPSJUSFVNQl9IRUFESU5HIiB2YWx1ZT0i44K544Op44Kk44OJIi8+DQoJCTx1aXRleHQgbmFtZT0iVEhVTUJfSU5GTyIgdmFsdWU9IuOCueODqeOCpOODieOCv+OCpOODiOODqyAvIOmVt+OBlSIvPg0KCQk8dWl0ZXh0IG5hbWU9IkFUVEFDSE5BTUVfSEVBRElORyIgdmFsdWU9IuODleOCoeOCpOODq+WQjSIvPg0KCQk8dWl0ZXh0IG5hbWU9IkFUVEFDSFNJWkVfSEVBRElORyIgdmFsdWU9IuOCteOCpOOCuiIvPg0KCQk8dWl0ZXh0IG5hbWU9IlNMSURFX05PVEVTIiB2YWx1ZT0i44K544Op44Kk44OJ44OO44O844OIIi8+DQoJCTx1aXRleHQgbmFtZT0iQ09VUlNFX1NUQVRVUyIgdmFsdWU9IuODouOCuOODpeODvOODq+OCueODhuODvOOCv+OCuSIvPg0KCQk8dWl0ZXh0IG5hbWU9IlBBU1NFRF9TVFJJTkciIHZhbHVlPSLlkIjmoLwiLz4NCgkJPHVpdGV4dCBuYW1lPSJGQUlMRURfU1RSSU5HIiB2YWx1ZT0i5LiN5ZCI5qC8Ii8+DQoJCTwhLS1xdWl6IHBvZCBhbmQgbWVzc2FnZSBib3ggdGV4dHMtLT4NCgkJPHVpdGV4dCBuYW1lPSJRVUlaUE9EX1FVSVpfQVRURU1QVCIgdmFsdWU9IuOCr+OCpOOCuuippuihjOWbnuaVsCA6ICIvPg0KCQk8dWl0ZXh0IG5hbWU9IlFVSVpQT0RfUVVJWl9BVFRFTVBUX1ZBTFVFIiB2YWx1ZT0iJW4gLyAldCIvPg0KCQk8dWl0ZXh0IG5hbWU9IlFVSVpQT0RfUVVJWl9TQ09SRSIgdmFsdWU9IuOCueOCs+OCoiA6ICIvPg0KCQk8dWl0ZXh0IG5hbWU9IlFVSVpQT0RfUVVJWl9QQVNTU0NPUkUiIHZhbHVlPSLlkIjmoLzngrkgOiIvPg0KCQk8dWl0ZXh0IG5hbWU9IlFVSVpQT0RfUVVJWl9NQVhTQ09SRSIgdmFsdWU9IuacgOmrmOW+l+eCuSA6ICIvPg0KCQk8dWl0ZXh0IG5hbWU9IlFVSVpQT0RfUVVFU0FUTVBUX1NUUiIgdmFsdWU9IuippuihjOWbnuaVsCA6ICVuIC8gJXQiLz4NCgkJPHVpdGV4dCBuYW1lPSJRVUlaUE9EX1FVRVNUWVBFX1NUUiIgdmFsdWU9IuOCv+OCpOODlyA6ICVzIi8+DQoJCTx1aXRleHQgbmFtZT0iUVVJWlBPRF9RVUVTVFlQRV9HUkQiIHZhbHVlPSLoqZXkvqEiLz4NCgkJPHVpdGV4dCBuYW1lPSJRVUlaUE9EX1FVRVNUWVBFX1NWWSIgdmFsdWU9IuOCouODs+OCseODvOODiCIvPg0KCQk8dWl0ZXh0IG5hbWU9IlFVSVpQT0RfUVVJWkFUTVBUX0lORiIgdmFsdWU9IueEoeWItumZkCIvPg0KCQk8dWl0ZXh0IG5hbWU9IlFVSVpQT0RfUVVFU0FUTVBUX0lORiIgdmFsdWU9IueEoeWItumZkCIvPg0KCQk8dWl0ZXh0IG5hbWU9IldBUk5JTkdNU0dfWUVTU1RSSU5HIiB2YWx1ZT0i44Gv44GEIi8+DQoJCTx1aXRleHQgbmFtZT0iV0FSTklOR01TR19OT1NUUklORyIgdmFsdWU9IuOBhOOBhOOBiCIvPg0KCQk8dWl0ZXh0IG5hbWU9IldBUk5JTkdNU0dfVElUTEVTVFJJTkciIHZhbHVlPSLjgq/jgqTjgrrjga7jg4rjg5PjgrLjg7zjgrfjg6fjg7PjgavplqLjgZnjgovorablkYoiLz4NCgkJPHVpdGV4dCBuYW1lPSJXQVJOSU5HTVNHX01TR1NUUklORyIgdmFsdWU9IuOBk+OBruOCr+OCpOOCuuOBq+OBr+OAgeOBvuOBoOino+etlOOBl+OBpuOBhOOBquOBhOizquWVj+OBjOOBguOCiuOBvuOBmeOAgiYjeEE7JiN4QTsg44Kv44Kk44K644KS57WC5LqG44GZ44KL44Gr44Gv44CB44CM44Gv44GE44CN44KS44Kv44Oq44OD44Kv44GX44G+44GZ44CC44Kv44Kk44K644KS57aa6KGM44GZ44KL44Gr44Gv44CB44CM44GE44GE44GI44CN44KS44Kv44Oq44OD44Kv44GX44G+44GZ44CCIi8+DQoJCTx1aXRleHQgbmFtZT0iSU5GT1JNQVRJT05fSDI2NF9GTEFTSFBMQVlFUiIgdmFsdWU9IuOBiuS9v+OBhOOBruOCs+ODs+ODlOODpeODvOOCv+OBq+ePvuWcqOOCpOODs+OCueODiOODvOODq+OBleOCjOOBpuOBhOOCiyBGbGFzaCBQbGF5ZXIg44Gu44OQ44O844K444On44Oz44Gv44CB44GT44Gu44OT44OH44Kq44KS44K144Od44O844OI44GX44Gm44GE44G+44Gb44KT44CC5pyA5paw44GuIEZsYXNoIFBsYXllciDjgpLjg4Djgqbjg7Pjg63jg7zjg4njgZnjgovjgavjga/jgIHjg5Pjg4fjgqrpoJjln5/jgpLjgq/jg6rjg4Pjgq/jgZfjgabjgY/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C5Yqg6ICF44Gr6KaL44Gb44KLIi8+DQoJCTx1aXRleHQgbmFtZT0iTVVURSIgdmFsdWU9IuODn+ODpeODvOODiCIvPg0KCQk8dWl0ZXh0IG5hbWU9IkRPQ1dSQVBfVElUTEUiIHZhbHVlPSJQcmVzZW50ZXIg5re75LuY44OV44Kh44Kk44OrIi8+DQoJCTx1aXRleHQgbmFtZT0iRE9DV1JBUF9NU0ciIHZhbHVlPSLjg57jgqTjgrPjg7Pjg5Tjg6Xjg7zjgr/jgavkv53lrZgiLz4NCgkJPHVpdGV4dCBuYW1lPSJET0NXUkFQX1BST01QVCIgdmFsdWU9IuOCr+ODquODg+OCr+OBl+OBpuODgOOCpuODs+ODreODvOODiSIvPg0KCTwvbGFuZ3VhZ2U+DQoJPGxhbmd1YWdlIGlkPSJrbyI+DQoJCTwhLS0gZm9ybWF0IGZvciB1aWZvbnQgdmFsdWUgaXMgImZvbnQsc2l6ZSxpc2JvbGQsaXNpdGFsaWMsaXNzaGFkb3dlZCIgLS0+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DQoJCTx1aWZvbnQgbmFtZT0iRk9OVF9FTEFQU0VEVElNRSIgdmFsdWU9IlZlcmRhbmEsMTEsdHJ1ZSxmYWxzZSxmYWxzZSIvPg0KCQk8dWlmb250IG5hbWU9IkZPTlRfVVRJTFNNRU5VIiB2YWx1ZT0iVmVyZGFuYSw5LHRydWUsZmFsc2UsZmFsc2UiLz4NCgkJPHVpZm9udCBuYW1lPSJGT05UX1RBQlMiIHZhbHVlPSJWZXJkYW5hLDExLGZhbHNlLGZhbHNlLGZhbHNlIi8+DQoJCTx1aWZvbnQgbmFtZT0iRk9OVF9QUkVTRU5UQVRJT05OQU1FIiB2YWx1ZT0iVmVyZGFuYSwxNSxmYWxzZSxmYWxzZSx0cnVlIi8+DQoJCTx1aWZvbnQgbmFtZT0iRk9OVF9QUkVTRU5URVJOQU1FIiB2YWx1ZT0iVmVyZGFuYSwxNSx0cnVlLGZhbHNlLHRydWUiLz4NCgkJPHVpZm9udCBuYW1lPSJGT05UX1BSRVNFTlRFUlRJVExFIiB2YWx1ZT0iVmVyZGFuYSwxMSxmYWxzZSxmYWxzZSx0cnVlIi8+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MTEsZmFsc2UsZmFsc2UsdHJ1ZSIvPg0KCQk8dWlmb250IG5hbWU9IkZPTlRfQklPV0lOIiB2YWx1ZT0iVmVyZGFuYSwxMSxmYWxzZSxmYWxzZSxmYWxzZSIvPg0KCQk8dWlmb250IG5hbWU9IkZPTlRfTElTVEhFQURJTkciIHZhbHVlPSJWZXJkYW5hLDExLGZhbHNlLGZhbHNlLGZhbHNlIi8+DQoJCTx1aWZvbnQgbmFtZT0iRk9OVF9XSU5USVRMRSIgdmFsdWU9IlZlcmRhbmEsMTE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kFUVEFDSE1FTlRfUFJFVklFV19XQVJOSU5HTVNHX1RJVExFU1RSSU5HIiB2YWx1ZT0i7LKo67aAIO2MjOydvCDqsr3qs6AiLz4NCgkJPHVpdGV4dCBuYW1lPSJBVFRBQ0hNRU5UX1BSRVZJRVdfV0FSTklOR01TRyIgdmFsdWU9IuuvuOumrOuztOq4sCDrqqjrk5zsl5DshJzripQg7LKo67aAIO2MjOydvOydtCDsl7Trpqzsp4Ag7JWK7Iq164uI64ukLiDqsrDqs7zrpbwg67O066Ck66m0IOqyjOyLnCDquLDriqXsnYQg7IKs7Jqp7ZWY7Iut7Iuc7JikLiIvPg0KCQk8dWl0ZXh0IG5hbWU9IkNPTExBQl9MT0NBTF9QTEFZQkFDS19NU0ciIHZhbHVlPSLsvZjthZDtirjqsIAg66Gc7Lus7JeQ7IScIOyerOyDnSDspJHsnoXri4jri6QuIOydtCDrqqjrk5zsl5DshJzripQg6rO164+ZIOyekeyXheydhCDsiJjtlontlaAg7IiYIOyXhuyKteuLiOuLpC4iLz4NCgkJPHVpdGV4dCBuYW1lPSJDT0xMQUJfTE9DQUxfUExBWUJBQ0tfVElUTEUiIHZhbHVlPSLroZzsu6wg7J6s7IOdIi8+DQoJCTx1aXRleHQgbmFtZT0iQ09MTEFCX0xPQ0FMX1BMQVlCQUNLQlROIiB2YWx1ZT0i7ZmV7J24Ii8+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RVUlaIiB2YWx1ZT0i7YC07KaI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HVpdGV4dCBuYW1lPSJDT1VSU0VfU1RBVFVTIiB2YWx1ZT0i66qo65OIIOyDge2DnCIvPg0KCQk8dWl0ZXh0IG5hbWU9IlBBU1NFRF9TVFJJTkciIHZhbHVlPSLtlanqsqkiLz4NCgkJPHVpdGV4dCBuYW1lPSJGQUlMRURfU1RSSU5HIiB2YWx1ZT0i67aI7ZWp6rKpIi8+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DQoJCTx1aXRleHQgbmFtZT0iUVVJWlBPRF9RVUlaX1BBU1NTQ09SRSIgdmFsdWU9Iu2GteqzvCDsoJDsiJg6Ii8+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E7ZWY7KeAIOyViuydgCDsp4jrrLjsnbQg7J6I7Iq164uI64ukLiYjeEE7JiN4QTvtgLTspojrpbwg7KKF66OM7ZWY66Ck66m0IFvsmIhd66W8IO2BtOumre2VmOqzoCwg7YC07KaI66W8IOqzhOyGje2VmOugpOuptCBb7JWE64uI7JikXeulvCDtgbTrpq3tlZjsi63si5zsmKQuIi8+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DQoJCTx1aXRleHQgbmFtZT0iRE9DV1JBUF9QUk9NUFQiIHZhbHVlPSLtgbTrpq3tlZjsl6wg64uk7Jq066Gc65OcIi8+DQoJPC9sYW5ndWFnZT4NCgk8bGFuZ3VhZ2UgaWQ9ImVz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2aXNvIGRlIGFyY2hpdm8gYWRqdW50byIvPg0KCQk8dWl0ZXh0IG5hbWU9IkFUVEFDSE1FTlRfUFJFVklFV19XQVJOSU5HTVNHIiB2YWx1ZT0iTm8gZXMgcG9zaWJsZSBhYnJpciBsb3MgYXJjaGl2b3MgYWRqdW50b3MgZW4gZWwgbW9kbyBkZSBwcmV2aXN1YWxpemFjacOzbi4gVXNlIFB1YmxpY2FyIHBhcmEgdmVyIGxvcyByZXN1bHRhZG9zLiIvPg0KCQk8dWl0ZXh0IG5hbWU9IkNPTExBQl9MT0NBTF9QTEFZQkFDS19NU0ciIHZhbHVlPSJFbCBjb250ZW5pZG8gc2UgZXN0w6EgcmVwcm9kdWNpZW5kbyBsb2NhbG1lbnRlLiBMYSBjb2xhYm9yYWNpw7NuIG5vIGZ1bmNpb25hIGVuIGVzdGUgbW9kby4iLz4NCgkJPHVpdGV4dCBuYW1lPSJDT0xMQUJfTE9DQUxfUExBWUJBQ0tfVElUTEUiIHZhbHVlPSJSZXByb2R1Y2Npw7NuIGxvY2FsIi8+DQoJCTx1aXRleHQgbmFtZT0iQ09MTEFCX0xPQ0FMX1BMQVlCQUNLQlROIiB2YWx1ZT0iT2siLz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RldGVuaWRhIi8+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DQoJCTx1aXRleHQgbmFtZT0iU0NSVUJCQVJTVEFUVVNfUkVWSUVXUVVJWiIgdmFsdWU9IlJldmlzYW5kbyBwcnVlYmEiLz4NCgkJPCEtLSBzdWJzdGl0dXRpb246ICVtID09IG1pbnV0ZXMgcmVtYWluaW5nIC0tPg0KCQk8IS0tIHN1YnN0aXR1dGlvbjogJXMgPT0gc2Vjb25kcyByZW1haW5pbmcgLS0+DQoJCTx1aXRleHQgbmFtZT0iRUxBUFNFRCIgdmFsdWU9IiVtIG1pbnV0b3MgJXMgc2VndW5kb3MgcmVzdGFudGVzIi8+DQoJCTx1aXRleHQgbmFtZT0iTk9URk9VTkQiIHZhbHVlPSJObyBzZSBoYSBlbmNvbnRyYWRvIG5hZGEiLz4NCgkJPHVpdGV4dCBuYW1lPSJBVFRBQ0hNRU5UUyIgdmFsdWU9IkFyY2hpdm9zIGFkanVudG9zIi8+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DQoJCTx1aXRleHQgbmFtZT0iQVRUQUNIU0laRV9IRUFESU5HIiB2YWx1ZT0iVGFtYcOxbyIvPg0KCQk8dWl0ZXh0IG5hbWU9IlNMSURFX05PVEVTIiB2YWx1ZT0iTm90YXMgZGUgZGlhcG9zaXRpdmEiLz4NCgkJPHVpdGV4dCBuYW1lPSJDT1VSU0VfU1RBVFVTIiB2YWx1ZT0iRXN0YWRvIGRlIG1vZHVsbyIvPg0KCQk8dWl0ZXh0IG5hbWU9IlBBU1NFRF9TVFJJTkciIHZhbHVlPSJBcHJvYmFkbyIvPg0KCQk8dWl0ZXh0IG5hbWU9IkZBSUxFRF9TVFJJTkciIHZhbHVlPSJTdXNwZW5zbyIvPg0KCQk8IS0tcXVpeiBwb2QgYW5kIG1lc3NhZ2UgYm94IHRleHRzLS0+DQoJCTx1aXRleHQgbmFtZT0iUVVJWlBPRF9RVUlaX0FUVEVNUFQiIHZhbHVlPSJJbnRlbnRvIGRlIHBydWViYToiLz4NCgkJPHVpdGV4dCBuYW1lPSJRVUlaUE9EX1FVSVpfQVRURU1QVF9WQUxVRSIgdmFsdWU9IiVuIGRlICV0Ii8+DQoJCTx1aXRleHQgbmFtZT0iUVVJWlBPRF9RVUlaX1NDT1JFIiB2YWx1ZT0iUHVudHVhY2nDs246Ii8+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DQoJCTx1aXRleHQgbmFtZT0iV0FSTklOR01TR19ZRVNTVFJJTkciIHZhbHVlPSJTw60iLz4NCgkJPHVpdGV4dCBuYW1lPSJXQVJOSU5HTVNHX05PU1RSSU5HIiB2YWx1ZT0iTm8iLz4NCgkJPHVpdGV4dCBuYW1lPSJXQVJOSU5HTVNHX1RJVExFU1RSSU5HIiB2YWx1ZT0iQXZpc28gZGUgbmF2ZWdhY2nDs24gZGUgcHJ1ZWJhIi8+DQoJCTx1aXRleHQgbmFtZT0iV0FSTklOR01TR19NU0dTVFJJTkciIHZhbHVlPSJIYXkgcHJlZ3VudGFzIHNpbiBpbnRlbnRvcyBlbiBlc3RhIHBydWViYS4mI3hBOyYjeEE7UGFyYSBzYWxpciBkZSBsYSBwcnVlYmEsIGhhZ2EgY2xpYyBlbiBTw60uIFBhcmEgY29udGludWFyLCBoYWdhIGNsaWMgZW4gTm8uIi8+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DQoJCTwhLS0gc3Vic3RpdHV0aW9uOiAlbiA9PSBzbGlkZSBudW1iZXIgLS0+DQoJCTx1aXRleHQgbmFtZT0iQk9PS01BUktTTElERSIgdmFsdWU9IkFkb2JlIFByZXNlbnRlcjogJXAgJXMiLz4NCgkJPHVpdGV4dCBuYW1lPSJTSE9XU0lERUJBUiIgdmFsdWU9Ik1vc3RyYXIgYmFycmEgbGF0ZXJhbCBhIGxvcyBwYXJ0aWNpcGFudGVzIi8+DQoJCTx1aXRleHQgbmFtZT0iTVVURSIgdmFsdWU9Ik11ZG8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DQoJPGxhbmd1YWdlIGlkPSJw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mlzbyBkZSBhbmV4byIvPg0KCQk8dWl0ZXh0IG5hbWU9IkFUVEFDSE1FTlRfUFJFVklFV19XQVJOSU5HTVNHIiB2YWx1ZT0iT3MgYW5leG9zIG7Do28gc8OjbyBhYmVydG9zIG5vIG1vZG8gZGUgVmlzdWFsaXphw6fDo28uIFVzZSBvIGNvbWFuZG8gZGUgcHVibGljYcOnw6NvIHBhcmEgdmVyIG9zIHJlc3VsdGFkb3MuIi8+DQoJCTx1aXRleHQgbmFtZT0iQ09MTEFCX0xPQ0FMX1BMQVlCQUNLX01TRyIgdmFsdWU9Ik8gY29udGXDumRvIGVzdMOhIHNlbmRvIHJlcHJvZHV6aWRvIGxvY2FsbWVudGUuQSBjb2xhYm9yYcOnw6NvIG7Do28gZnVuY2lvbmEgbmVzdGUgbW9kby4iLz4NCgkJPHVpdGV4dCBuYW1lPSJDT0xMQUJfTE9DQUxfUExBWUJBQ0tfVElUTEUiIHZhbHVlPSJSZXByb2R1w6fDo28gbG9jYWwiLz4NCgkJPHVpdGV4dCBuYW1lPSJDT0xMQUJfTE9DQUxfUExBWUJBQ0tCVE4iIHZhbHVlPSJPayIv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DQoJCTx1aXRleHQgbmFtZT0iU0NSVUJCQVJTVEFUVVNfUExBWUlORyIgdmFsdWU9IlJlcHJvZHV6aW5kbyIvPg0KCQk8dWl0ZXh0IG5hbWU9IlNDUlVCQkFSU1RBVFVTX05PQVVESU8iIHZhbHVlPSJTZW0gw6F1ZGlvIi8+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DQoJCTx1aXRleHQgbmFtZT0iU0NSVUJCQVJTVEFUVVNfUkVWSUVXUVVJWiIgdmFsdWU9IlJldmlzYW5kbyBxdWVzdGlvbsOhcmlvIi8+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DQoJCTx1aXRleHQgbmFtZT0iVEFCX1FVSVoiIHZhbHVlPSJRdWVzdC4iLz4NCgkJPHVpdGV4dCBuYW1lPSJUQUJfT1VUTElORSIgdmFsdWU9IkVzcXVlbWEiLz4NCgkJPHVpdGV4dCBuYW1lPSJUQUJfVEhVTUIiIHZhbHVlPSJNaW5pIi8+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DQoJCTx1aXRleHQgbmFtZT0iQ09VUlNFX1NUQVRVUyIgdmFsdWU9IlN0YXR1cyBkbyBtw7NkdWxvIi8+DQoJCTx1aXRleHQgbmFtZT0iUEFTU0VEX1NUUklORyIgdmFsdWU9IkFwcm92YWRvIi8+DQoJCTx1aXRleHQgbmFtZT0iRkFJTEVEX1NUUklORyIgdmFsdWU9IlJlcHJvdmFkbyIvPg0KCQk8IS0tcXVpeiBwb2QgYW5kIG1lc3NhZ2UgYm94IHRleHRzLS0+DQoJCTx1aXRleHQgbmFtZT0iUVVJWlBPRF9RVUlaX0FUVEVNUFQiIHZhbHVlPSJUZW50YXRpdmEgbm8gcXVlc3Rpb27DoXJpbzoiLz4NCgkJPHVpdGV4dCBuYW1lPSJRVUlaUE9EX1FVSVpfQVRURU1QVF9WQUxVRSIgdmFsdWU9IiVuIGRlICV0Ii8+DQoJCTx1aXRleHQgbmFtZT0iUVVJWlBPRF9RVUlaX1NDT1JFIiB2YWx1ZT0iUG9udHVhw6fDo286Ii8+DQoJCTx1aXRleHQgbmFtZT0iUVVJWlBPRF9RVUlaX1BBU1NTQ09SRSIgdmFsdWU9IlBvbnR1YcOnw6NvIGRlIGFwcm92YcOnw6NvOiIvPg0KCQk8dWl0ZXh0IG5hbWU9IlFVSVpQT0RfUVVJWl9NQVhTQ09SRSIgdmFsdWU9IlBvbnR1YcOnw6NvIG3DoXhpbWE6Ii8+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DQoJCTx1aXRleHQgbmFtZT0iUVVJWlBPRF9RVUlaQVRNUFRfSU5GIiB2YWx1ZT0iSW5maW5pdG8iLz4NCgkJPHVpdGV4dCBuYW1lPSJRVUlaUE9EX1FVRVNBVE1QVF9JTkYiIHZhbHVlPSJJbmZpbml0byIvPg0KCQk8dWl0ZXh0IG5hbWU9IldBUk5JTkdNU0dfWUVTU1RSSU5HIiB2YWx1ZT0iU2ltIi8+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DQoJPC9sYW5ndWFnZT4NCgk8bGFuZ3VhZ2UgaWQ9Iml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DQoJCTx1aXRleHQgbmFtZT0iVU5OQU1FRFNMSURFVElUTEUiIHZhbHVlPSJEaWFwb3NpdGl2YS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ludGVycm90dG8iLz4NCgkJPHVpdGV4dCBuYW1lPSJTQ1JVQkJBUlNUQVRVU19QTEFZSU5HIiB2YWx1ZT0iUmlwcm9kdXppb25lIi8+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DQoJCTx1aXRleHQgbmFtZT0iRUxBUFNFRCIgdmFsdWU9IiVtIE1pbnV0aSAlcyBTZWNvbmRpIHJpbWFuZW50aSIvPg0KCQk8dWl0ZXh0IG5hbWU9Ik5PVEZPVU5EIiB2YWx1ZT0iTmVzc3VuIGVsZW1lbnRvIHRyb3ZhdG8iLz4NCgkJPHVpdGV4dCBuYW1lPSJBVFRBQ0hNRU5UUyIgdmFsdWU9IkFsbGVnYXRp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DQoJCTx1aXRleHQgbmFtZT0iRFVSQVRJT05fSEVBRElORyIgdmFsdWU9IkR1cmF0YSIvPg0KCQk8dWl0ZXh0IG5hbWU9IlNFQVJDSF9IRUFESU5HIiB2YWx1ZT0iQ2VyY2EgdGVzdG86Ii8+DQoJCTx1aXRleHQgbmFtZT0iVEhVTUJfSEVBRElORyIgdmFsdWU9IkRpYXBvc2l0aXZhIi8+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DQoJCTx1aXRleHQgbmFtZT0iUVVJWlBPRF9RVUlaX1BBU1NTQ09SRSIgdmFsdWU9IlB1bnRlZ2dpbyBtaW5pbW86Ii8+DQoJCTx1aXRleHQgbmFtZT0iUVVJWlBPRF9RVUlaX01BWFNDT1JFIiB2YWx1ZT0iUHVudGVnZ2lvIG1hc3NpbW86Ii8+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DQoJCTx1aXRleHQgbmFtZT0iV0FSTklOR01TR19ZRVNTVFJJTkciIHZhbHVlPSJTw6wiLz4NCgkJPHVpdGV4dCBuYW1lPSJXQVJOSU5HTVNHX05PU1RSSU5HIiB2YWx1ZT0iTm8iLz4NCgkJPHVpdGV4dCBuYW1lPSJXQVJOSU5HTVNHX1RJVExFU1RSSU5HIiB2YWx1ZT0iQXZ2ZXJ0ZW56YSBuYXZpZ2F6aW9uZSBxdWl6Ii8+DQoJCTx1aXRleHQgbmFtZT0iV0FSTklOR01TR19NU0dTVFJJTkciIHZhbHVlPSJPY2NvcnJlIGFuY29yYSByaXNwb25kZXJlIGFkIGFsY3VuZSBkb21hbmRlIGRlbCBxdWl6LiYjeEE7JiN4QTtTZSBmYXRlIGNsaWMgc3UgU8OsLCB1c2NpcmV0ZSBkYWwgcXVpei4gRmF0ZSBjbGljIHN1IE5vIHBlciBjb250aW51YXJlIGlsIHF1aXouIi8+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EgYmFycmEgbGF0ZXJhbGUgYWkgcGFydGVjaXBhbnRpIi8+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DQoJPGxhbmd1YWdlIGlkPSJub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RGlhICVuIi8+DQoJCTx1aXRleHQgbmFtZT0iQ09MTEFCX0xPQ0FMX1BMQVlCQUNLX01TRyIgdmFsdWU9IkNvbnRlbnQgaXMgYmVpbmcgcGxheWVkIGxvY2FsbHkuXG4gQ29sbGFib3JhdGlvbiBkb2VzIG5vdCB3b3JrIGluIHRoaXMgbW9kZSIvPg0KCQk8dWl0ZXh0IG5hbWU9IkNPTExBQl9MT0NBTF9QTEFZQkFDS19USVRMRSIgdmFsdWU9IkxvY2FsIFBsYXliYWNrIi8+DQoJCTx1aXRleHQgbmFtZT0iQ09MTEFCX0xPQ0FMX1BMQVlCQUNLQlROIiB2YWx1ZT0iT2siLz4NCgkJPCEtLSBzdWJzdGl0dXRpb246ICVuID09IHNsaWRlIG51bWJlciAtLT4NCgkJPCEtLSBzdWJzdGl0dXRpb246ICV0ID09IHRvdGFsIHNsaWRlIGNvdW50IC0tPg0KCQk8dWl0ZXh0IG5hbWU9IlNDUlVCQkFSU1RBVFVTX1NMSURFSU5GTyIgdmFsdWU9IkRpYSAlbiAvICV0IHwgIi8+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DQoJCTx1aXRleHQgbmFtZT0iU0NSVUJCQVJTVEFUVVNfUVVFU1RJT04iIHZhbHVlPSJWcmFhZyBtZXQgYW50d29vcmQiLz4NCgkJPHVpdGV4dCBuYW1lPSJTQ1JVQkJBUlNUQVRVU19SRVZJRVdRVUlaIiB2YWx1ZT0iUXVpeiBjb250cm9sZXJlbiIvPg0KCQk8IS0tIHN1YnN0aXR1dGlvbjogJW0gPT0gbWludXRlcyByZW1haW5pbmcgLS0+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DQoJCTwhLS0gc3Vic3RpdHV0aW9uOiAlcCA9PSBjdXJyZW50IHNwZWFrZXIncyB0aXRsZSAtLT4NCgkJPHVpdGV4dCBuYW1lPSJCSU9XSU5fVElUTEUiIHZhbHVlPSJCaW9ncmFmaWU6ICVwIi8+DQoJCTx1aXRleHQgbmFtZT0iQklPQlROX1RJVExFIiB2YWx1ZT0iQmlvZ3JhZmllIi8+DQoJCTx1aXRleHQgbmFtZT0iRElWSURFUkJUTl9USVRMRSIgdmFsdWU9InwiLz4NCgkJPHVpdGV4dCBuYW1lPSJDT05UQUNUQlROX1RJVExFIiB2YWx1ZT0iQ29udGFjdCIvPg0KCQk8dWl0ZXh0IG5hbWU9IlRBQl9RVUlaIiB2YWx1ZT0iUXVpeiIvPg0KCQk8dWl0ZXh0IG5hbWU9IlRBQl9PVVRMSU5FIiB2YWx1ZT0iT3ZlcnppY2h0Ii8+DQoJCTx1aXRleHQgbmFtZT0iVEFCX1RIVU1CIiB2YWx1ZT0iTWluaWF0dXVyIi8+DQoJCTx1aXRleHQgbmFtZT0iVEFCX05PVEVTIiB2YWx1ZT0iTm90aXRpZXMiLz4NCgkJPHVpdGV4dCBuYW1lPSJUQUJfU0VBUkNIIiB2YWx1ZT0iWm9la2VuIi8+DQoJCTx1aXRleHQgbmFtZT0iU0xJREVfSEVBRElORyIgdmFsdWU9IlRpdGVsIHZhbiBkaWEiLz4NCgkJPHVpdGV4dCBuYW1lPSJEVVJBVElPTl9IRUFESU5HIiB2YWx1ZT0iRHV1ciIvPg0KCQk8dWl0ZXh0IG5hbWU9IlNFQVJDSF9IRUFESU5HIiB2YWx1ZT0iWm9la2VuIG5hYXIgdGVrc3Q6Ii8+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DQoJCTx1aXRleHQgbmFtZT0iU0xJREVfTk9URVMiIHZhbHVlPSJEaWFub3RpdGllcyIvPg0KCQk8dWl0ZXh0IG5hbWU9IkNPVVJTRV9TVEFUVVMiIHZhbHVlPSJNb2R1bGUgU3RhdHVzIi8+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DQoJCTx1aXRleHQgbmFtZT0iUVVJWlBPRF9RVUlaX01BWFNDT1JFIiB2YWx1ZT0iTWF4aW1hYWwgaGFhbGJhcmUgc2NvcmU6Ii8+DQoJCTx1aXRleHQgbmFtZT0iUVVJWlBPRF9RVUVTQVRNUFRfU1RSIiB2YWx1ZT0iUG9naW5nOiAlbiB2YW4gJXQiLz4NCgkJPHVpdGV4dCBuYW1lPSJRVUlaUE9EX1FVRVNUWVBFX1NUUiIgdmFsdWU9IlR5cGU6ICVzIi8+DQoJCTx1aXRleHQgbmFtZT0iUVVJWlBPRF9RVUVTVFlQRV9HUkQiIHZhbHVlPSJUZWx0IHZvb3Igc2NvcmUiLz4NCgkJPHVpdGV4dCBuYW1lPSJRVUlaUE9EX1FVRVNUWVBFX1NWWSIgdmFsdWU9IkVucXXDqnRlIi8+DQoJCTx1aXRleHQgbmFtZT0iUVVJWlBPRF9RVUlaQVRNUFRfSU5GIiB2YWx1ZT0iT25iZXBlcmt0Ii8+DQoJCTx1aXRleHQgbmFtZT0iUVVJWlBPRF9RVUVTQVRNUFRfSU5GIiB2YWx1ZT0iT25iZXBlcmt0Ii8+DQoJCTx1aXRleHQgbmFtZT0iV0FSTklOR01TR19ZRVNTVFJJTkciIHZhbHVlPSJKYSIvPg0KCQk8dWl0ZXh0IG5hbWU9IldBUk5JTkdNU0dfTk9TVFJJTkciIHZhbHVlPSJOZWUiLz4NCgkJPHVpdGV4dCBuYW1lPSJXQVJOSU5HTVNHX1RJVExFU1RSSU5HIiB2YWx1ZT0iV2FhcnNjaHV3aW5nIG1ldCBiZXRyZWtraW5nIHRvdCBxdWl6bmF2aWdhdGllIi8+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aaWpwYW5lZWwgYWFuIGRlZWxuZW1lcnMgd2VlcmdldmVuIi8+DQoJCTx1aXRleHQgbmFtZT0iTVVURSIgdmFsdWU9IkRlbXBlbiIvPg0KCQk8dWl0ZXh0IG5hbWU9IkRPQ1dSQVBfVElUTEUiIHZhbHVlPSJQcmVzZW50ZXItYmVzdGFuZHNiaWpsYWdlIi8+DQoJCTx1aXRleHQgbmFtZT0iRE9DV1JBUF9NU0ciIHZhbHVlPSJPcHNsYWFuIGluIERlemUgY29tcHV0ZXIiLz4NCgkJPHVpdGV4dCBuYW1lPSJET0NXUkFQX1BST01QVCIgdmFsdWU9IktsaWsgb20gdGUgZG93bmxvYWRlbiIvPg0KCTwvbGFuZ3VhZ2U+DQoJPGxhbmd1YWdlIGlkPSJjbiI+DQoJCTwhLS0gZm9ybWF0IGZvciB1aWZvbnQgdmFsdWUgaXMgImZvbnQsc2l6ZSxpc2JvbGQsaXNpdGFsaWMsaXNzaGFkb3dlZCIgLS0+DQoJCTx1aWZvbnQgbmFtZT0iRk9OVF9RVUlaWklORyIgdmFsdWU9IuWui+S9ky0xODAzMCwxMCxmYWxzZSxmYWxzZSxmYWxzZSIvPg0KCQk8dWlmb250IG5hbWU9IkZPTlRfU0NSVUJTVEFUVVMiIHZhbHVlPSLlrovkvZMtMTgwMzAsMTAsdHJ1ZSxmYWxzZSx0cnVlIi8+DQoJCTx1aWZvbnQgbmFtZT0iRk9OVF9TQ1JVQlRJTUUiIHZhbHVlPSLlrovkvZMtMTgwMzAsMTAsZmFsc2UsZmFsc2UsdHJ1ZSIvPg0KCQk8dWlmb250IG5hbWU9IkZPTlRfRUxBUFNFRFRJTUUiIHZhbHVlPSLlrovkvZMtMTgwMzAsMTAsdHJ1ZSxmYWxzZSx0cnVlIi8+DQoJCTx1aWZvbnQgbmFtZT0iRk9OVF9VVElMU01FTlUiIHZhbHVlPSLlrovkvZMtMTgwMzAsMTAsdHJ1ZSxmYWxzZSxmYWxzZSIvPg0KCQk8dWlmb250IG5hbWU9IkZPTlRfVEFCUyIgdmFsdWU9IuWui+S9ky0xODAzMCwxNCx0cnVlLGZhbHNlLHRydWUiLz4NCgkJPHVpZm9udCBuYW1lPSJGT05UX1BSRVNFTlRBVElPTk5BTUUiIHZhbHVlPSLlrovkvZMtMTgwMzAsMTQsZmFsc2UsZmFsc2UsdHJ1ZSIvPg0KCQk8dWlmb250IG5hbWU9IkZPTlRfUFJFU0VOVEVSTkFNRSIgdmFsdWU9IuWui+S9ky0xODAzMCwxNCx0cnVlLGZhbHNlLHRydWUiLz4NCgkJPHVpZm9udCBuYW1lPSJGT05UX1BSRVNFTlRFUlRJVExFIiB2YWx1ZT0i5a6L5L2TLTE4MDMwLDEzLGZhbHNlLGZhbHNlLHRydWUiLz4NCgkJPHVpZm9udCBuYW1lPSJGT05UX0JJT0JUTiIgdmFsdWU9IuWui+S9ky0xODAzMCwxMCxmYWxzZSxmYWxzZSx0cnVlIi8+DQoJCTx1aWZvbnQgbmFtZT0iRk9OVF9OT1RFUyIgdmFsdWU9IuWui+S9ky0xODAzMCwxMixmYWxzZSxmYWxzZSxmYWxzZSIvPg0KCQk8dWlmb250IG5hbWU9IkZPTlRfT1VUTElORSIgdmFsdWU9IuWui+S9ky0xODAzMCwxMixmYWxzZSxmYWxzZSx0cnVlIi8+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DQoJCTx1aWZvbnQgbmFtZT0iRk9OVF9MSVNUSEVBRElORyIgdmFsdWU9IuWui+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S9ky0xODAzMCwxMix0cnVlLGZhbHNlLHRydWUiLz4NCgkJPHVpZm9udCBuYW1lPSJGT05UX01TR0JPWF9NU0ciIHZhbHVlPSLlrovkvZMtMTgwMzAsMTIsZmFsc2UsZmFsc2UsdHJ1ZSIvPg0KCQk8dWlmb250IG5hbWU9IkZPTlRfTVNHQk9YX09QVElPTlMiIHZhbHVlPSLlrovkvZMtMTgwMzAsMTAsdHJ1ZSxmYWxzZSx0cnVlIi8+DQoJCTx1aWZvbnQgbmFtZT0iRk9OVF9RVUlaUE9EX1FVSVpfVElUTEUiIHZhbHVlPSLlrovkvZMtMTgwMzAsMTIsdHJ1ZSxmYWxzZSx0cnVlIi8+DQoJCTx1aWZvbnQgbmFtZT0iRk9OVF9RVUlaUE9EX1FVSVpfQVRURU1QVCIgdmFsdWU9IuWui+S9ky0xODAzMCwxMCxmYWxzZSxmYWxzZSx0cnVlIi8+DQoJCTx1aWZvbnQgbmFtZT0iRk9OVF9RVUlaUE9EX1FVSVpfQVRURU1QVF9WQUxVRSIgdmFsdWU9IuWui+S9ky0xODAzMCwxMCx0cnVlLGZhbHNlLHRydWUiLz4NCgkJPHVpZm9udCBuYW1lPSJGT05UX1FVSVpQT0RfUVVFU1RJT05fU0NPUkUiIHZhbHVlPSLlrovkvZMtMTgwMzAsMTAsZmFsc2UsZmFsc2UsdHJ1ZSIvPg0KCQk8dWlmb250IG5hbWU9IkZPTlRfUVVJWlBPRF9RVUVTVElPTl9TQ09SRV9WQUxVRSIgdmFsdWU9IuWui+S9ky0xODAzMCwxMCx0cnVlLGZhbHNlLHRydWUiLz4NCgkJPHVpZm9udCBuYW1lPSJGT05UX1FVSVpQT0RfUVVFU1RJT05fQVRURU1QVCIgdmFsdWU9IuWui+S9ky0xODAzMCwxMCxmYWxzZSxmYWxzZSx0cnVlIi8+DQoJCTx1aWZvbnQgbmFtZT0iRk9OVF9RVUlaUE9EX1FVRVNUSU9OX0FUVEVNUFRfVkFMVUUiIHZhbHVlPSLlrovkvZMtMTgwMzAsMTAsdHJ1ZSxmYWxzZSx0cnVlIi8+DQoJCTx1aWZvbnQgbmFtZT0iRk9OVF9RVUlaUE9EX1FVRVNUSU9OX1RBRyIgdmFsdWU9IuWui+S9ky0xODAzMCwxMix0cnVlLGZhbHNlLHRydWUiLz4NCgkJPHVpZm9udCBuYW1lPSJGT05UX1FVSVpQT0RfUVVJWl9RVUVTVElPTl9DT1VOVCIgdmFsdWU9IuWui+S9ky0xODAzMCwxMCxmYWxzZSxmYWxzZSx0cnVlIi8+DQoJCTx1aWZvbnQgbmFtZT0iRk9OVF9RVUlaUE9EX1FVSVpfUVVFU1RJT05fQ09VTlRfVkFMVUUiIHZhbHVlPSLlrovkvZMtMTgwMzAsMTAsdHJ1ZSxmYWxzZSx0cnVlIi8+DQoJCTx1aWZvbnQgbmFtZT0iRk9OVF9RVUlaUE9EX1FVSVpfUVVFU1RJT05fQVRURU1QVEVEIiB2YWx1ZT0i5a6L5L2TLTE4MDMwLDEwLGZhbHNlLGZhbHNlLHRydWUiLz4NCgkJPHVpZm9udCBuYW1lPSJGT05UX1FVSVpQT0RfUVVJWl9RVUVTVElPTl9BVFRFTVBURURfVkFMVUUiIHZhbHVlPSLlrovkvZMtMTgwMzAsMTAsdHJ1ZSxmYWxzZSx0cnVlIi8+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S9ky0xODAzMCwxMCx0cnVlLGZhbHNlLHRydWUiLz4NCgkJPHVpZm9udCBuYW1lPSJGT05UX1FVSVpQT0RfUVVJWl9NQVhTQ09SRSIgdmFsdWU9IuWui+S9ky0xODAzMCwxMCxmYWxzZSxmYWxzZSx0cnVlIi8+DQoJCTx1aWZvbnQgbmFtZT0iRk9OVF9RVUlaUE9EX1FVSVpfTUFYU0NPUkVfVkFMVUUiIHZhbHVlPSLlrovkvZMtMTgwMzAsMTAsdHJ1ZSxmYWxzZSx0cnVlIi8+DQoJCTx1aWZvbnQgbmFtZT0iRk9OVF9RVUlaUE9EX1FVSVpfUEFTU1NDT1JFIiB2YWx1ZT0i5a6L5L2TLTE4MDMwLDEwLGZhbHNlLGZhbHNlLHRydWUiLz4NCgkJPHVpZm9udCBuYW1lPSJGT05UX1FVSVpQT0RfUVVJWl9QQVNTU0NPUkVfVkFMVUUiIHZhbHVlPSLlrovkvZMtMTgwMzAsMTAsdHJ1ZSxmYWxzZSx0cnVlIi8+DQoJCTwhLS0gdWl0ZXh0IC0tPg0KCQk8IS0tIHN1YnN0aXR1dGlvbjogJW4gPT0gc2xpZGUgbnVtYmVyIC0tPg0KCQk8dWl0ZXh0IG5hbWU9IkFUVEFDSE1FTlRfUFJFVklFV19XQVJOSU5HTVNHX1RJVExFU1RSSU5HIiB2YWx1ZT0iQXR0YWNobWVudCBXYXJuaW5nIi8+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5cbiBDb2xsYWJvcmF0aW9uIGRvZXMgbm90IHdvcmsgaW4gdGhpcyBtb2RlIi8+DQoJCTx1aXRleHQgbmFtZT0iQ09MTEFCX0xPQ0FMX1BMQVlCQUNLX1RJVExFIiB2YWx1ZT0iTG9jYWwgUGxheWJhY2siLz4NCgkJPHVpdGV4dCBuYW1lPSJDT0xMQUJfTE9DQUxfUExBWUJBQ0tCVE4iIHZhbHVlPSJPayIvPg0KCQk8dWl0ZXh0IG5hbWU9IlVOTkFNRURTTElERVRJVExFIiB2YWx1ZT0i5bm754Gv54mHICVuIi8+DQoJCTwhLS0gc3Vic3RpdHV0aW9uOiAlbiA9PSBzbGlkZSBudW1iZXIgLS0+DQoJCTwhLS0gc3Vic3RpdHV0aW9uOiAldCA9PSB0b3RhbCBzbGlkZSBjb3VudCAtLT4NCgkJPHVpdGV4dCBuYW1lPSJTQ1JVQkJBUlNUQVRVU19TTElERUlORk8iIHZhbHVlPSLlubvnga/niYcgJW4gLyAldCB8ICIvPg0KCQk8dWl0ZXh0IG5hbWU9IlNDUlVCQkFSU1RBVFVTX1NUT1BQRUQiIHZhbHVlPSLlt7LlgZzmraIiLz4NCgkJPHVpdGV4dCBuYW1lPSJTQ1JVQkJBUlNUQVRVU19QTEFZSU5HIiB2YWx1ZT0i5q2j5Zyo5pKt5pS+Ii8+DQoJCTx1aXRleHQgbmFtZT0iU0NSVUJCQVJTVEFUVVNfTk9BVURJTyIgdmFsdWU9IuaXoOmfs+mikSIvPg0KCQk8dWl0ZXh0IG5hbWU9IlNDUlVCQkFSU1RBVFVTX1ZJRFBMQVlJTkciIHZhbHVlPSLop4bpopHmkq3mlL4iLz4NCgkJPHVpdGV4dCBuYW1lPSJTQ1JVQkJBUlNUQVRVU19MT0FESU5HIiB2YWx1ZT0i5q2j5Zyo6L295YWlIi8+DQoJCTx1aXRleHQgbmFtZT0iU0NSVUJCQVJTVEFUVVNfQlVGRkVSSU5HIiB2YWx1ZT0i5q2j5Zyo6L+b6KGM57yT5Yay5aSE55CGIi8+DQoJCTx1aXRleHQgbmFtZT0iU0NSVUJCQVJTVEFUVVNfUVVFU1RJT04iIHZhbHVlPSLlm57nrZTpl67popgiLz4NCgkJPHVpdGV4dCBuYW1lPSJTQ1JVQkJBUlNUQVRVU19SRVZJRVdRVUlaIiB2YWx1ZT0i5q2j5Zyo5a6h6ZiF5rWL6aqMIi8+DQoJCTwhLS0gc3Vic3RpdHV0aW9uOiAlbSA9PSBtaW51dGVzIHJlbWFpbmluZyAtLT4NCgkJPCEtLSBzdWJzdGl0dXRpb246ICVzID09IHNlY29uZHMgcmVtYWluaW5nIC0tPg0KCQk8dWl0ZXh0IG5hbWU9IkVMQVBTRUQiIHZhbHVlPSLliankvZkgJW0g5YiG6ZKfICVzIOenkiIvPg0KCQk8dWl0ZXh0IG5hbWU9Ik5PVEZPVU5EIiB2YWx1ZT0i5pyq5om+5Yiw5Lu75L2V5YaF5a65Ii8+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mqjCIvPg0KCQk8dWl0ZXh0IG5hbWU9IlRBQl9PVVRMSU5FIiB2YWx1ZT0i5aSn57qyIi8+DQoJCTx1aXRleHQgbmFtZT0iVEFCX1RIVU1CIiB2YWx1ZT0i57yp55Wl5Zu+Ii8+DQoJCTx1aXRleHQgbmFtZT0iVEFCX05PVEVTIiB2YWx1ZT0i5aSH5rOoIi8+DQoJCTx1aXRleHQgbmFtZT0iVEFCX1NFQVJDSCIgdmFsdWU9IuaQnOe0oiIvPg0KCQk8dWl0ZXh0IG5hbWU9IlNMSURFX0hFQURJTkciIHZhbHVlPSLlubvnga/niYfmoIfpopgiLz4NCgkJPHVpdGV4dCBuYW1lPSJEVVJBVElPTl9IRUFESU5HIiB2YWx1ZT0i5oyB57ut5pe26Ze0Ii8+DQoJCTx1aXRleHQgbmFtZT0iU0VBUkNIX0hFQURJTkciIHZhbHVlPSLmkJzntKLmlofmnKw6Ii8+DQoJCTx1aXRleHQgbmFtZT0iVEhVTUJfSEVBRElORyIgdmFsdWU9IuW5u+eBr+eJhyIvPg0KCQk8dWl0ZXh0IG5hbWU9IlRIVU1CX0lORk8iIHZhbHVlPSLlubvnga/niYfmoIfpopgv5oyB57ut5pe26Ze0Ii8+DQoJCTx1aXRleHQgbmFtZT0iQVRUQUNITkFNRV9IRUFESU5HIiB2YWx1ZT0i5paH5Lu25ZCNIi8+DQoJCTx1aXRleHQgbmFtZT0iQVRUQUNIU0laRV9IRUFESU5HIiB2YWx1ZT0i5aSn5bCPIi8+DQoJCTx1aXRleHQgbmFtZT0iU0xJREVfTk9URVMiIHZhbHVlPSLlubvnga/niYflpIfms6g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ua1i+mqjOWwneivleasoeaVsDoiLz4NCgkJPHVpdGV4dCBuYW1lPSJRVUlaUE9EX1FVSVpfQVRURU1QVF9WQUxVRSIgdmFsdWU9IuesrCAlbiDmrKHvvIzlhbEgJXQg5qyhIi8+DQoJCTx1aXRleHQgbmFtZT0iUVVJWlBPRF9RVUlaX1NDT1JFIiB2YWx1ZT0i5b6X5YiGOiIvPg0KCQk8dWl0ZXh0IG5hbWU9IlFVSVpQT0RfUVVJWl9QQVNTU0NPUkUiIHZhbHVlPSLlj4rmoLzliIbmlbA6Ii8+DQoJCTx1aXRleHQgbmFtZT0iUVVJWlBPRF9RVUlaX01BWFNDT1JFIiB2YWx1ZT0i5pyA6auY5YiG5pWwOiIvPg0KCQk8dWl0ZXh0IG5hbWU9IlFVSVpQT0RfUVVFU0FUTVBUX1NUUiIgdmFsdWU9IuWwneivleasoeaVsDog56ysICVuIOasoe+8jOWFsSAldCDmrKEiLz4NCgkJPHVpdGV4dCBuYW1lPSJRVUlaUE9EX1FVRVNUWVBFX1NUUiIgdmFsdWU9Iuexu+WeizogJXMiLz4NCgkJPHVpdGV4dCBuYW1lPSJRVUlaUE9EX1FVRVNUWVBFX0dSRCIgdmFsdWU9IuivhOe6pyIvPg0KCQk8dWl0ZXh0IG5hbWU9IlFVSVpQT0RfUVVFU1RZUEVfU1ZZIiB2YWx1ZT0i6LCD5p+lIi8+DQoJCTx1aXRleHQgbmFtZT0iUVVJWlBPRF9RVUlaQVRNUFRfSU5GIiB2YWx1ZT0i5peg6ZmQIi8+DQoJCTx1aXRleHQgbmFtZT0iUVVJWlBPRF9RVUVTQVRNUFRfSU5GIiB2YWx1ZT0i5peg6ZmQIi8+DQoJCTx1aXRleHQgbmFtZT0iV0FSTklOR01TR19ZRVNTVFJJTkciIHZhbHVlPSLmmK8iLz4NCgkJPHVpdGV4dCBuYW1lPSJXQVJOSU5HTVNHX05PU1RSSU5HIiB2YWx1ZT0i5ZCmIi8+DQoJCTx1aXRleHQgbmFtZT0iV0FSTklOR01TR19USVRMRVNUUklORyIgdmFsdWU9Iua1i+mqjOWvvOiIquitpuWRiiIvPg0KCQk8dWl0ZXh0IG5hbWU9IldBUk5JTkdNU0dfTVNHU1RSSU5HIiB2YWx1ZT0i5q2k5rWL6aqM5Lit5pyJ5pyq5bCd6K+V5L2c562U55qE6Zeu6aKY44CCJiN4QTsmI3hBO+WNleWHu+KAnOaYr+KAnemAgOWHuuatpOa1i+mqjOOAguWNleWHu+KAnOWQpuKAnee7p+e7rea1i+mqjOOAgiIvPg0KCQk8dWl0ZXh0IG5hbWU9IklORk9STUFUSU9OX0gyNjRfRkxBU0hQTEFZRVIiIHZhbHVlPSLlvZPliY3lronoo4XlnKjmgqjnmoTorqHnrpfmnLrkuIrnmoQgRmxhc2ggUGxheWVyIOeJiOacrOS4jeaUr+aMgeivpeinhumikeOAguWNleWHu+inhumikeWMuuWfn+S4i+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C5Yqg6ICF5pi+56S65o+Q6KaB5qCPIi8+DQoJCTx1aXRleHQgbmFtZT0iTVVURSIgdmFsdWU9IumdmemfsyIvPg0KCQk8dWl0ZXh0IG5hbWU9IkRPQ1dSQVBfVElUTEUiIHZhbHVlPSJQcmVzZW50ZXIg5paH5Lu26ZmE5Lu2Ii8+DQoJCTx1aXRleHQgbmFtZT0iRE9DV1JBUF9NU0ciIHZhbHVlPSLkv53lrZjliLDmiJHnmoTorqHnrpfmnLoiLz4NCgkJPHVpdGV4dCBuYW1lPSJET0NXUkFQX1BST01QVCIgdmFsdWU9IuWNleWHu+S7peS4i+i9vSIvPg0KCTwvbGFuZ3VhZ2U+DQoJPGxhbmd1YWdlIGlkPSJ0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DQoJCTx1aXRleHQgbmFtZT0iVU5OQU1FRFNMSURFVElUTEUiIHZhbHVlPSJTbGF5dCAlbiIvPg0KCQk8IS0tIHN1YnN0aXR1dGlvbjogJW4gPT0gc2xpZGUgbnVtYmVyIC0tPg0KCQk8IS0tIHN1YnN0aXR1dGlvbjogJXQgPT0gdG90YWwgc2xpZGUgY291bnQgLS0+DQoJCTx1aXRleHQgbmFtZT0iU0NSVUJCQVJTVEFUVVNfU0xJREVJTkZPIiB2YWx1ZT0iU2xheXQgJW4gLyAldCB8ICIvPg0KCQk8dWl0ZXh0IG5hbWU9IlNDUlVCQkFSU1RBVFVTX1NUT1BQRUQiIHZhbHVlPSJEdXJkdXJ1bGR1Ii8+DQoJCTx1aXRleHQgbmFtZT0iU0NSVUJCQVJTVEFUVVNfUExBWUlORyIgdmFsdWU9Ik95bmF0xLFsxLF5b3IiLz4NCgkJPHVpdGV4dCBuYW1lPSJTQ1JVQkJBUlNUQVRVU19OT0FVRElPIiB2YWx1ZT0iU2VzIFlvayIvPg0KCQk8dWl0ZXh0IG5hbWU9IlNDUlVCQkFSU1RBVFVTX1ZJRFBMQVlJTkciIHZhbHVlPSJWaWRlbyBPeW5hdMSxbMSxeW9yIi8+DQoJCTx1aXRleHQgbmFtZT0iU0NSVUJCQVJTVEFUVVNfTE9BRElORyIgdmFsdWU9IlnDvGtsZW5peW9yIi8+DQoJCTx1aXRleHQgbmFtZT0iU0NSVUJCQVJTVEFUVVNfQlVGRkVSSU5HIiB2YWx1ZT0iQXJhYmVsbGXEn2UgQWzEsW7EsXlvciIvPg0KCQk8dWl0ZXh0IG5hbWU9IlNDUlVCQkFSU1RBVFVTX1FVRVNUSU9OIiB2YWx1ZT0iU29ydXl1IFlhbsSxdGxhIi8+DQoJCTx1aXRleHQgbmFtZT0iU0NSVUJCQVJTVEFUVVNfUkVWSUVXUVVJWiIgdmFsdWU9IlPEsW5hdiDEsG5jZWxlbml5b3IiLz4NCgkJPCEtLSBzdWJzdGl0dXRpb246ICVtID09IG1pbnV0ZXMgcmVtYWluaW5nIC0tPg0KCQk8IS0tIHN1YnN0aXR1dGlvbjogJXMgPT0gc2Vjb25kcyByZW1haW5pbmcgLS0+DQoJCTx1aXRleHQgbmFtZT0iRUxBUFNFRCIgdmFsdWU9IiVtIERha2lrYSAlcyBTYW5peWUgS2FsZMSxIi8+DQoJCTx1aXRleHQgbmFtZT0iTk9URk9VTkQiIHZhbHVlPSJIZXJoYW5naSBCaXIgxZ5leSBCdWx1bm1hZMSxIi8+DQoJCTx1aXRleHQgbmFtZT0iQVRUQUNITUVOVFMiIHZhbHVlPSJFa2xlci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sSwcnRpYmF0Ii8+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lPEsW5hdiBEZW5lbWVzaToiLz4NCgkJPHVpdGV4dCBuYW1lPSJRVUlaUE9EX1FVSVpfQVRURU1QVF9WQUxVRSIgdmFsdWU9IiVuLyV0Ii8+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DQoJCTx1aXRleHQgbmFtZT0iUVVJWlBPRF9RVUVTVFlQRV9HUkQiIHZhbHVlPSJCYXNhbWFrbMSxIi8+DQoJCTx1aXRleHQgbmFtZT0iUVVJWlBPRF9RVUVTVFlQRV9TVlkiIHZhbHVlPSJBbmtldCIvPg0KCQk8dWl0ZXh0IG5hbWU9IlFVSVpQT0RfUVVJWkFUTVBUX0lORiIgdmFsdWU9IlPEsW7EsXJzxLF6Ii8+DQoJCTx1aXRleHQgbmFtZT0iUVVJWlBPRF9RVUVTQVRNUFRfSU5GIiB2YWx1ZT0iU8SxbsSxcnPEsXoiLz4NCgkJPHVpdGV4dCBuYW1lPSJXQVJOSU5HTVNHX1lFU1NUUklORyIgdmFsdWU9IkV2ZXQiLz4NCgkJPHVpdGV4dCBuYW1lPSJXQVJOSU5HTVNHX05PU1RSSU5HIiB2YWx1ZT0iSGF5xLFyIi8+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DQoJCTx1aXRleHQgbmFtZT0iRE9DV1JBUF9QUk9NUFQiIHZhbHVlPSLEsG5kaXJtZWsgacOnaW4gVMSxa2xhdMSxbiIvPg0KCTwvbGFuZ3VhZ2U+DQoJPGxhbmd1YWdlIGlkPSJyd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0KHQu9Cw0LnQtC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DQoJCTwhLS0gc3Vic3RpdHV0aW9uOiAlbiA9PSBzbGlkZSBudW1iZXIgLS0+DQoJCTwhLS0gc3Vic3RpdHV0aW9uOiAldCA9PSB0b3RhbCBzbGlkZSBjb3VudCAtLT4NCgkJPHVpdGV4dCBuYW1lPSJTQ1JVQkJBUlNUQVRVU19TTElERUlORk8iIHZhbHVlPSLQodC70LDQudC0ICVuIC8gJXQgfCAiLz4NCgkJPHVpdGV4dCBuYW1lPSJTQ1JVQkJBUlNUQVRVU19TVE9QUEVEIiB2YWx1ZT0i0J7RgdGC0LDQvdC+0LLQu9C10L3QviIvPg0KCQk8dWl0ZXh0IG5hbWU9IlNDUlVCQkFSU1RBVFVTX1BMQVlJTkciIHZhbHVlPSLQktC+0YHQv9GA0L7QuNC30LLQtdC00LXQvdC40LUiLz4NCgkJPHVpdGV4dCBuYW1lPSJTQ1JVQkJBUlNUQVRVU19OT0FVRElPIiB2YWx1ZT0i0J3QtdGCINCw0YPQtNC40L4iLz4NCgkJPHVpdGV4dCBuYW1lPSJTQ1JVQkJBUlNUQVRVU19WSURQTEFZSU5HIiB2YWx1ZT0i0JLQvtGB0L/RgNC+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0L/RgNC+0YEiLz4NCgkJPHVpdGV4dCBuYW1lPSJTQ1JVQkJBUlNUQVRVU19SRVZJRVdRVUlaIiB2YWx1ZT0i0J7QsdC30L7RgCDQvtC/0YDQvtGB0LAiLz4NCgkJPCEtLSBzdWJzdGl0dXRpb246ICVtID09IG1pbnV0ZXMgcmVtYWluaW5nIC0tPg0KCQk8IS0tIHN1YnN0aXR1dGlvbjogJXMgPT0gc2Vjb25kcyByZW1haW5pbmcgLS0+DQoJCTx1aXRleHQgbmFtZT0iRUxBUFNFRCIgdmFsdWU9ItCe0YHRgtCw0LvQvtGB0YwgJW0g0LzQuNC9LiAlcyDRgSIvPg0KCQk8dWl0ZXh0IG5hbWU9Ik5PVEZPVU5EIiB2YWx1ZT0i0J3QuNGH0LXQs9C+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0L3RgtCw0LrRgiIvPg0KCQk8dWl0ZXh0IG5hbWU9IlRBQl9RVUlaIiB2YWx1ZT0i0J7Qv9GA0L7RgSIvPg0KCQk8dWl0ZXh0IG5hbWU9IlRBQl9PVVRMSU5FIiB2YWx1ZT0i0KHRhdC10LzQsCIvPg0KCQk8dWl0ZXh0IG5hbWU9IlRBQl9USFVNQiIgdmFsdWU9ItCR0LXQs9GD0L3QvtC6Ii8+DQoJCTx1aXRleHQgbmFtZT0iVEFCX05PVEVTIiB2YWx1ZT0i0JfQsNC80LXRgtC60LgiLz4NCgkJPHVpdGV4dCBuYW1lPSJUQUJfU0VBUkNIIiB2YWx1ZT0i0J/QvtC40YHQuiIvPg0KCQk8dWl0ZXh0IG5hbWU9IlNMSURFX0hFQURJTkciIHZhbHVlPSLQl9Cw0LPQvtC70L7QstC+0Log0YHQu9Cw0LnQtNCwIi8+DQoJCTx1aXRleHQgbmFtZT0iRFVSQVRJT05fSEVBRElORyIgdmFsdWU9ItCU0LvQuNGCLdGB0YLRjCIvPg0KCQk8dWl0ZXh0IG5hbWU9IlNFQVJDSF9IRUFESU5HIiB2YWx1ZT0i0J/QvtC40YHQuiDRgtC10LrRgdGC0LA6Ii8+DQoJCTx1aXRleHQgbmFtZT0iVEhVTUJfSEVBRElORyIgdmFsdWU9ItCh0LvQsNC50LQiLz4NCgkJPHVpdGV4dCBuYW1lPSJUSFVNQl9JTkZPIiB2YWx1ZT0i0J3QsNC30LLQsNC90LjQtS/QtNC70LjRgi3QvdC+0YHRgtGMIi8+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DQoJCTx1aXRleHQgbmFtZT0iUEFTU0VEX1NUUklORyIgdmFsdWU9IlBhc3NlZCIvPg0KCQk8dWl0ZXh0IG5hbWU9IkZBSUxFRF9TVFJJTkciIHZhbHVlPSJGYWlsZWQiLz4NCgkJPCEtLXF1aXogcG9kIGFuZCBtZXNzYWdlIGJveCB0ZXh0cy0tPg0KCQk8dWl0ZXh0IG5hbWU9IlFVSVpQT0RfUVVJWl9BVFRFTVBUIiB2YWx1ZT0i0J/QvtC/0YvRgtC60LAg0L/RgNC+0LnRgtC4INC+0L/RgNC+0YE6Ii8+DQoJCTx1aXRleHQgbmFtZT0iUVVJWlBPRF9RVUlaX0FUVEVNUFRfVkFMVUUiIHZhbHVlPSIlbiDQuNC3ICV0Ii8+DQoJCTx1aXRleHQgbmFtZT0iUVVJWlBPRF9RVUlaX1NDT1JFIiB2YWx1ZT0i0J3QsNCx0YDQsNC90L4g0LHQsNC70LvQvtCyOiIvPg0KCQk8dWl0ZXh0IG5hbWU9IlFVSVpQT0RfUVVJWl9QQVNTU0NPUkUiIHZhbHVlPSLQn9GA0L7RhdC+0LTQvdC+0Lkg0YDQtdC30YPQu9GM0YLQsNGCOiIvPg0KCQk8dWl0ZXh0IG5hbWU9IlFVSVpQT0RfUVVJWl9NQVhTQ09SRSIgdmFsdWU9ItCc0LDQutGB0LjQvNCw0LvRjNC90YvQuSDRgNC10LfRg9C70YzRgtCw0YI6Ii8+DQoJCTx1aXRleHQgbmFtZT0iUVVJWlBPRF9RVUVTQVRNUFRfU1RSIiB2YWx1ZT0i0J/QvtC/0YvRgtC60LA6ICVuINC40LcgJXQiLz4NCgkJPHVpdGV4dCBuYW1lPSJRVUlaUE9EX1FVRVNUWVBFX1NUUiIgdmFsdWU9ItCi0LjQvzogJXMiLz4NCgkJPHVpdGV4dCBuYW1lPSJRVUlaUE9EX1FVRVNUWVBFX0dSRCIgdmFsdWU9ItChINC+0YbQtdC90LrQvtC5Ii8+DQoJCTx1aXRleHQgbmFtZT0iUVVJWlBPRF9RVUVTVFlQRV9TVlkiIHZhbHVlPSLQntCx0LfQvtGAIi8+DQoJCTx1aXRleHQgbmFtZT0iUVVJWlBPRF9RVUlaQVRNUFRfSU5GIiB2YWx1ZT0i0JHQvtC70YzRiNC+0LUg0YfQuNGB0LvQviIvPg0KCQk8dWl0ZXh0IG5hbWU9IlFVSVpQT0RfUVVFU0FUTVBUX0lORiIgdmFsdWU9ItCR0L7Qu9GM0YjQvtC1INGH0LjRgdC70L4iLz4NCgkJPHVpdGV4dCBuYW1lPSJXQVJOSU5HTVNHX1lFU1NUUklORyIgdmFsdWU9ItCU0LAiLz4NCgkJPHVpdGV4dCBuYW1lPSJXQVJOSU5HTVNHX05PU1RSSU5HIiB2YWx1ZT0i0J3QtdGCIi8+DQoJCTx1aXRleHQgbmFtZT0iV0FSTklOR01TR19USVRMRVNUUklORyIgdmFsdWU9ItCf0YDQtdC00YPQv9GA0LXQttC00LXQvdC40LUg0L4g0L3QsNCy0LjQs9Cw0YbQuNC4INCyINC+0L/RgNC+0YHQtSIvPg0KCQk8dWl0ZXh0IG5hbWU9IldBUk5JTkdNU0dfTVNHU1RSSU5HIiB2YWx1ZT0i0JIg0L7Qv9GA0L7RgdC1INC+0YHRgtCw0LvQuNGB0Ywg0L3QtdC+0YLQstC10YfQtdC90L3Ri9C1INCy0L7Qv9GA0L7RgdGLLtCd0LDQttCw0YLQuNC1INC60L3QvtC/0LrQuCAmcXVvdDvQlNCwJnF1b3Q7INC/0YDQuNCy0LXQtNC10YIg0Log0LfQsNC60YDRi9GC0LjRjiDQvtC/0YDQvtGB0LAuINCd0LDQttCw0YLQuNC1INC60L3QvtC/0LrQuCAmcXVvdDvQndC10YImcXVvdDsg0L/RgNC+0LTQvtC70LbQuNGCINC+0L/RgNC+0YEuIi8+DQoJCTx1aXRleHQgbmFtZT0iSU5GT1JNQVRJT05fSDI2NF9GTEFTSFBMQVlFUiIgdmFsdWU9ItCi0LXQutGD0YnQsNGPINCy0LXRgNGB0LjRjyDQv9GA0L7QuNCz0YDRi9Cy0LDRgtC10LvRjyBGbGFzaCBQbGF5ZXIsINGD0YHRgtCw0L3QvtCy0LvQtdC90L3QsNGPINC90LAg0Y3RgtC+0Lwg0LrQvtC80L/RjNGO0YLQtdGA0LUsINC90LUg0L/QvtC00LTQtdGA0LbQuNCy0LDQtdGCINGN0YLQviDQstC40LTQtdC+LiDQqdC10LvQutC90LjRgtC1INCyINC+0LHQu9Cw0YHRgtC4INCy0LjQtNC10L4sINGH0YLQvtCx0Ysg0LfQsNCz0YDRg9C30LjRgtGMINC/0L7RgdC70LXQtNC90Y7RjiDQstC10YDRgdC40Y4g0L/RgNC+0LjQs9GA0YvQstCw0YLQtdC70Y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Qn9C+0LrQsNC30YvQstCw0YLRjCDQstGA0LXQt9C60YMg0YPRh9Cw0YHRgtC90LjQutCw0LwiLz4NCgkJPHVpdGV4dCBuYW1lPSJNVVRFIiB2YWx1ZT0i0J7RgtC60LvRjtGH0LjRgtGMINC30LLRg9C6Ii8+DQoJCTx1aXRleHQgbmFtZT0iRE9DV1JBUF9USVRMRSIgdmFsdWU9ItCS0LvQvtC20LXQvdC40LUg0LIg0YTQsNC50LsgQWRvYmUgUHJlc2VudGVyIi8+DQoJCTx1aXRleHQgbmFtZT0iRE9DV1JBUF9NU0ciIHZhbHVlPSLQodC+0YXRgNCw0L3QuNGC0Ywg0LIg0L/QsNC/0LrRgyAmcXVvdDvQnNC+0Lkg0LrQvtC80L/RjNGO0YLQtdGAJnF1b3Q7Ii8+DQoJCTx1aXRleHQgbmFtZT0iRE9DV1JBUF9QUk9NUFQiIHZhbHVlPSLQqdC10LvQutC90YPRgtGMINC00LvRjyDQt9Cw0LPRgNGD0LfQutC4Ii8+DQoJPC9sYW5ndWFnZT4NCjwvY29uZmlndXJhdGlvbj4NCg=="/>
  <p:tag name="ARTICULATE_DESIGN_ID_CROP" val="gxpUN9e3"/>
  <p:tag name="ARTICULATE_SLIDE_THUMBNAIL_REFRESH" val="1"/>
  <p:tag name="ARTICULATE_DESIGN_ID_OFFICE THEME" val="U23URifv"/>
  <p:tag name="SECTOMILLISECCONVERTED" val="1"/>
  <p:tag name="ARTICULATE_SLIDE_COUNT" val="179"/>
  <p:tag name="MMPROD_UIDATA" val="&lt;database version=&quot;11.0&quot;&gt;&lt;object type=&quot;1&quot; unique_id=&quot;10001&quot;&gt;&lt;property id=&quot;20141&quot; value=&quot;New Retail Vendor Applicant Training&quot;/&gt;&lt;property id=&quot;20144&quot; value=&quot;1&quot;/&gt;&lt;property id=&quot;20146&quot; value=&quot;0&quot;/&gt;&lt;property id=&quot;20147&quot; value=&quot;0&quot;/&gt;&lt;property id=&quot;20148&quot; value=&quot;5&quot;/&gt;&lt;property id=&quot;20180&quot; value=&quot;1&quot;/&gt;&lt;property id=&quot;20181&quot; value=&quot;1&quot;/&gt;&lt;property id=&quot;20183&quot; value=&quot;1&quot;/&gt;&lt;property id=&quot;20184&quot; value=&quot;7&quot;/&gt;&lt;property id=&quot;20191&quot; value=&quot;Pharmacy Applicant&quot;/&gt;&lt;property id=&quot;20192&quot; value=&quot;https://ncnutrition.adobeconnect.com/admin/content/folder/list?filter-rows=100&amp;amp;filter-start=0&amp;amp;sco-id=2845280094&amp;amp;tab-id=1279504582&amp;amp;OWASP_CSRFTOKEN=c13a171cfe2df9e06261ee005310d2562b6eaa3b5c470e3201af835f49522473&quot;/&gt;&lt;property id=&quot;20193&quot; value=&quot;0&quot;/&gt;&lt;property id=&quot;20224&quot; value=&quot;S:\NSB\Training\WIC\Vendor Training\2021\2021 Vendor Modules for LA\2021 New Retail Vendor Applicant Training\presentation&quot;/&gt;&lt;property id=&quot;20250&quot; value=&quot;0&quot;/&gt;&lt;property id=&quot;20251&quot; value=&quot;1&quot;/&gt;&lt;property id=&quot;20259&quot; value=&quot;0&quot;/&gt;&lt;property id=&quot;20263&quot; value=&quot;2&quot;/&gt;&lt;property id=&quot;20264&quot; value=&quot;1&quot;/&gt;&lt;property id=&quot;20519&quot; value=&quot;0&quot;/&gt;&lt;property id=&quot;20700&quot; value=&quot;0&quot;/&gt;&lt;object type=&quot;8&quot; unique_id=&quot;11273&quot;&gt;&lt;/object&gt;&lt;object type=&quot;2&quot; unique_id=&quot;11274&quot;&gt;&lt;object type=&quot;3&quot; unique_id=&quot;11286&quot;&gt;&lt;property id=&quot;20148&quot; value=&quot;5&quot;/&gt;&lt;property id=&quot;20300&quot; value=&quot;Slide 1&quot;/&gt;&lt;property id=&quot;20307&quot; value=&quot;272&quot;/&gt;&lt;property id=&quot;20309&quot; value=&quot;-1&quot;/&gt;&lt;/object&gt;&lt;object type=&quot;3&quot; unique_id=&quot;11287&quot;&gt;&lt;property id=&quot;20148&quot; value=&quot;5&quot;/&gt;&lt;property id=&quot;20300&quot; value=&quot;Slide 2 - &amp;quot;Orientation to NC WIC Program&amp;quot;&quot;/&gt;&lt;property id=&quot;20307&quot; value=&quot;273&quot;/&gt;&lt;property id=&quot;20309&quot; value=&quot;-1&quot;/&gt;&lt;/object&gt;&lt;object type=&quot;3&quot; unique_id=&quot;11290&quot;&gt;&lt;property id=&quot;20148&quot; value=&quot;5&quot;/&gt;&lt;property id=&quot;20300&quot; value=&quot;Slide 5 - &amp;quot;How Stores Become Authorized WIC Vendors&amp;quot;&quot;/&gt;&lt;property id=&quot;20307&quot; value=&quot;276&quot;/&gt;&lt;property id=&quot;20309&quot; value=&quot;-1&quot;/&gt;&lt;/object&gt;&lt;object type=&quot;3&quot; unique_id=&quot;11293&quot;&gt;&lt;property id=&quot;20148&quot; value=&quot;5&quot;/&gt;&lt;property id=&quot;20300&quot; value=&quot;Slide 7 - &amp;quot;Vendor Applicant’s Responsibility&amp;quot;&quot;/&gt;&lt;property id=&quot;20307&quot; value=&quot;279&quot;/&gt;&lt;property id=&quot;20309&quot; value=&quot;-1&quot;/&gt;&lt;/object&gt;&lt;object type=&quot;3&quot; unique_id=&quot;11294&quot;&gt;&lt;property id=&quot;20148&quot; value=&quot;5&quot;/&gt;&lt;property id=&quot;20300&quot; value=&quot;Slide 8 - &amp;quot;Local WIC Agency’s Responsibility&amp;quot;&quot;/&gt;&lt;property id=&quot;20307&quot; value=&quot;280&quot;/&gt;&lt;property id=&quot;20309&quot; value=&quot;-1&quot;/&gt;&lt;/object&gt;&lt;object type=&quot;3&quot; unique_id=&quot;11296&quot;&gt;&lt;property id=&quot;20148&quot; value=&quot;5&quot;/&gt;&lt;property id=&quot;20300&quot; value=&quot;Slide 11 - &amp;quot;Supplemental Nutrition Assistance Program (SNAP)&amp;quot;&quot;/&gt;&lt;property id=&quot;20307&quot; value=&quot;282&quot;/&gt;&lt;property id=&quot;20309&quot; value=&quot;-1&quot;/&gt;&lt;/object&gt;&lt;object type=&quot;3&quot; unique_id=&quot;11300&quot;&gt;&lt;property id=&quot;20148&quot; value=&quot;5&quot;/&gt;&lt;property id=&quot;20300&quot; value=&quot;Slide 15 - &amp;quot;Determining Peer Groups&amp;quot;&quot;/&gt;&lt;property id=&quot;20307&quot; value=&quot;286&quot;/&gt;&lt;property id=&quot;20309&quot; value=&quot;-1&quot;/&gt;&lt;/object&gt;&lt;object type=&quot;3&quot; unique_id=&quot;11304&quot;&gt;&lt;property id=&quot;20148&quot; value=&quot;5&quot;/&gt;&lt;property id=&quot;20300&quot; value=&quot;Slide 21 - &amp;quot;Minimum Redemption&amp;quot;&quot;/&gt;&lt;property id=&quot;20307&quot; value=&quot;290&quot;/&gt;&lt;property id=&quot;20309&quot; value=&quot;-1&quot;/&gt;&lt;/object&gt;&lt;object type=&quot;3&quot; unique_id=&quot;11307&quot;&gt;&lt;property id=&quot;20148&quot; value=&quot;5&quot;/&gt;&lt;property id=&quot;20300&quot; value=&quot;Slide 24 - &amp;quot;Purchasing and Providing Infant Formula From State-Approved Sources&amp;quot;&quot;/&gt;&lt;property id=&quot;20307&quot; value=&quot;293&quot;/&gt;&lt;property id=&quot;20309&quot; value=&quot;-1&quot;/&gt;&lt;/object&gt;&lt;object type=&quot;3&quot; unique_id=&quot;11352&quot;&gt;&lt;property id=&quot;20148&quot; value=&quot;5&quot;/&gt;&lt;property id=&quot;20300&quot; value=&quot;Slide 58 - &amp;quot;Ideas&amp;quot;&quot;/&gt;&lt;property id=&quot;20307&quot; value=&quot;338&quot;/&gt;&lt;property id=&quot;20309&quot; value=&quot;-1&quot;/&gt;&lt;/object&gt;&lt;object type=&quot;3&quot; unique_id=&quot;11422&quot;&gt;&lt;property id=&quot;20148&quot; value=&quot;5&quot;/&gt;&lt;property id=&quot;20300&quot; value=&quot;Slide 141 - &amp;quot;Disqualification &amp;quot;&quot;/&gt;&lt;property id=&quot;20307&quot; value=&quot;405&quot;/&gt;&lt;property id=&quot;20309&quot; value=&quot;-1&quot;/&gt;&lt;/object&gt;&lt;object type=&quot;3&quot; unique_id=&quot;11425&quot;&gt;&lt;property id=&quot;20148&quot; value=&quot;5&quot;/&gt;&lt;property id=&quot;20300&quot; value=&quot;Slide 143 - &amp;quot;Reporting Customer Service Issues (Complaints)&amp;quot;&quot;/&gt;&lt;property id=&quot;20307&quot; value=&quot;408&quot;/&gt;&lt;property id=&quot;20309&quot; value=&quot;-1&quot;/&gt;&lt;/object&gt;&lt;object type=&quot;3&quot; unique_id=&quot;71132&quot;&gt;&lt;property id=&quot;20148&quot; value=&quot;5&quot;/&gt;&lt;property id=&quot;20300&quot; value=&quot;Slide 25 - &amp;quot;WIC Price Lists&amp;quot;&quot;/&gt;&lt;property id=&quot;20307&quot; value=&quot;604&quot;/&gt;&lt;property id=&quot;20309&quot; value=&quot;-1&quot;/&gt;&lt;/object&gt;&lt;object type=&quot;3&quot; unique_id=&quot;71135&quot;&gt;&lt;property id=&quot;20148&quot; value=&quot;5&quot;/&gt;&lt;property id=&quot;20300&quot; value=&quot;Slide 52 - &amp;quot;Automated Clearing House (ACH)&amp;quot;&quot;/&gt;&lt;property id=&quot;20307&quot; value=&quot;608&quot;/&gt;&lt;property id=&quot;20309&quot; value=&quot;-1&quot;/&gt;&lt;/object&gt;&lt;object type=&quot;3&quot; unique_id=&quot;71136&quot;&gt;&lt;property id=&quot;20148&quot; value=&quot;5&quot;/&gt;&lt;property id=&quot;20300&quot; value=&quot;Slide 53 - &amp;quot;Changes in Vendor Bank Accounts&amp;quot;&quot;/&gt;&lt;property id=&quot;20307&quot; value=&quot;609&quot;/&gt;&lt;property id=&quot;20309&quot; value=&quot;-1&quot;/&gt;&lt;/object&gt;&lt;object type=&quot;3&quot; unique_id=&quot;71139&quot;&gt;&lt;property id=&quot;20148&quot; value=&quot;5&quot;/&gt;&lt;property id=&quot;20300&quot; value=&quot;Slide 56 - &amp;quot;Food Substitution&amp;quot;&quot;/&gt;&lt;property id=&quot;20307&quot; value=&quot;605&quot;/&gt;&lt;property id=&quot;20309&quot; value=&quot;-1&quot;/&gt;&lt;/object&gt;&lt;object type=&quot;3&quot; unique_id=&quot;71189&quot;&gt;&lt;property id=&quot;20148&quot; value=&quot;5&quot;/&gt;&lt;property id=&quot;20300&quot; value=&quot;Slide 9 - &amp;quot;Local WIC Agency’s Responsibility continued&amp;quot;&quot;/&gt;&lt;property id=&quot;20307&quot; value=&quot;614&quot;/&gt;&lt;property id=&quot;20309&quot; value=&quot;-1&quot;/&gt;&lt;/object&gt;&lt;object type=&quot;3&quot; unique_id=&quot;71197&quot;&gt;&lt;property id=&quot;20148&quot; value=&quot;5&quot;/&gt;&lt;property id=&quot;20300&quot; value=&quot;Slide 119 - &amp;quot;After Authorization continued&amp;quot;&quot;/&gt;&lt;property id=&quot;20307&quot; value=&quot;354&quot;/&gt;&lt;property id=&quot;20309&quot; value=&quot;-1&quot;/&gt;&lt;/object&gt;&lt;object type=&quot;3&quot; unique_id=&quot;85136&quot;&gt;&lt;property id=&quot;20148&quot; value=&quot;5&quot;/&gt;&lt;property id=&quot;20300&quot; value=&quot;Slide 17 - &amp;quot;Store Types continued&amp;quot;&quot;/&gt;&lt;property id=&quot;20307&quot; value=&quot;365&quot;/&gt;&lt;property id=&quot;20309&quot; value=&quot;-1&quot;/&gt;&lt;/object&gt;&lt;object type=&quot;3&quot; unique_id=&quot;85139&quot;&gt;&lt;property id=&quot;20148&quot; value=&quot;5&quot;/&gt;&lt;property id=&quot;20300&quot; value=&quot;Slide 128 - &amp;quot;Vendor Violations and Sanctions continued&amp;quot;&quot;/&gt;&lt;property id=&quot;20307&quot; value=&quot;377&quot;/&gt;&lt;property id=&quot;20309&quot; value=&quot;-1&quot;/&gt;&lt;/object&gt;&lt;object type=&quot;3&quot; unique_id=&quot;85141&quot;&gt;&lt;property id=&quot;20148&quot; value=&quot;5&quot;/&gt;&lt;property id=&quot;20300&quot; value=&quot;Slide 129 - &amp;quot;Vendor Violations and Sanctions continued&amp;quot;&quot;/&gt;&lt;property id=&quot;20307&quot; value=&quot;372&quot;/&gt;&lt;property id=&quot;20309&quot; value=&quot;-1&quot;/&gt;&lt;/object&gt;&lt;object type=&quot;3&quot; unique_id=&quot;93092&quot;&gt;&lt;property id=&quot;20148&quot; value=&quot;5&quot;/&gt;&lt;property id=&quot;20300&quot; value=&quot;Slide 173 - &amp;quot;ID Requirement&amp;quot;&quot;/&gt;&lt;property id=&quot;20307&quot; value=&quot;369&quot;/&gt;&lt;property id=&quot;20309&quot; value=&quot;-1&quot;/&gt;&lt;/object&gt;&lt;object type=&quot;3&quot; unique_id=&quot;140460&quot;&gt;&lt;property id=&quot;20148&quot; value=&quot;5&quot;/&gt;&lt;property id=&quot;20300&quot; value=&quot;Slide 19 - &amp;quot;Not-to-Exceed (NTE) Prices&amp;quot;&quot;/&gt;&lt;property id=&quot;20307&quot; value=&quot;661&quot;/&gt;&lt;property id=&quot;20309&quot; value=&quot;-1&quot;/&gt;&lt;/object&gt;&lt;object type=&quot;3&quot; unique_id=&quot;140461&quot;&gt;&lt;property id=&quot;20148&quot; value=&quot;5&quot;/&gt;&lt;property id=&quot;20300&quot; value=&quot;Slide 20 - &amp;quot;NTEs vs. Current Shelf Price&amp;quot;&quot;/&gt;&lt;property id=&quot;20307&quot; value=&quot;278&quot;/&gt;&lt;property id=&quot;20309&quot; value=&quot;-1&quot;/&gt;&lt;/object&gt;&lt;object type=&quot;3&quot; unique_id=&quot;140465&quot;&gt;&lt;property id=&quot;20148&quot; value=&quot;5&quot;/&gt;&lt;property id=&quot;20300&quot; value=&quot;Slide 34 - &amp;quot;Verifiable Documentation of SNAP-eligible Food Sales&amp;quot;&quot;/&gt;&lt;property id=&quot;20307&quot; value=&quot;291&quot;/&gt;&lt;property id=&quot;20309&quot; value=&quot;-1&quot;/&gt;&lt;/object&gt;&lt;object type=&quot;3&quot; unique_id=&quot;140467&quot;&gt;&lt;property id=&quot;20148&quot; value=&quot;5&quot;/&gt;&lt;property id=&quot;20300&quot; value=&quot;Slide 37 - &amp;quot;Type of Tax Rates&amp;quot;&quot;/&gt;&lt;property id=&quot;20307&quot; value=&quot;466&quot;/&gt;&lt;property id=&quot;20309&quot; value=&quot;-1&quot;/&gt;&lt;/object&gt;&lt;object type=&quot;3&quot; unique_id=&quot;140468&quot;&gt;&lt;property id=&quot;20148&quot; value=&quot;5&quot;/&gt;&lt;property id=&quot;20300&quot; value=&quot;Slide 38 - &amp;quot;Types of Tax Rates&amp;quot;&quot;/&gt;&lt;property id=&quot;20307&quot; value=&quot;467&quot;/&gt;&lt;property id=&quot;20309&quot; value=&quot;-1&quot;/&gt;&lt;/object&gt;&lt;object type=&quot;3&quot; unique_id=&quot;140470&quot;&gt;&lt;property id=&quot;20148&quot; value=&quot;5&quot;/&gt;&lt;property id=&quot;20300&quot; value=&quot;Slide 40 - &amp;quot;Submitting False Information&amp;quot;&quot;/&gt;&lt;property id=&quot;20307&quot; value=&quot;469&quot;/&gt;&lt;property id=&quot;20309&quot; value=&quot;-1&quot;/&gt;&lt;/object&gt;&lt;object type=&quot;3&quot; unique_id=&quot;140471&quot;&gt;&lt;property id=&quot;20148&quot; value=&quot;5&quot;/&gt;&lt;property id=&quot;20300&quot; value=&quot;Slide 41 - &amp;quot;Equitable Treatment&amp;quot;&quot;/&gt;&lt;property id=&quot;20307&quot; value=&quot;380&quot;/&gt;&lt;property id=&quot;20309&quot; value=&quot;-1&quot;/&gt;&lt;/object&gt;&lt;object type=&quot;3&quot; unique_id=&quot;140472&quot;&gt;&lt;property id=&quot;20148&quot; value=&quot;5&quot;/&gt;&lt;property id=&quot;20300&quot; value=&quot;Slide 42 - &amp;quot;Definitions&amp;quot;&quot;/&gt;&lt;property id=&quot;20307&quot; value=&quot;381&quot;/&gt;&lt;property id=&quot;20309&quot; value=&quot;-1&quot;/&gt;&lt;/object&gt;&lt;object type=&quot;3&quot; unique_id=&quot;140473&quot;&gt;&lt;property id=&quot;20148&quot; value=&quot;5&quot;/&gt;&lt;property id=&quot;20300&quot; value=&quot;Slide 43 - &amp;quot;Incentive Items&amp;quot;&quot;/&gt;&lt;property id=&quot;20307&quot; value=&quot;382&quot;/&gt;&lt;property id=&quot;20309&quot; value=&quot;-1&quot;/&gt;&lt;/object&gt;&lt;object type=&quot;3&quot; unique_id=&quot;140474&quot;&gt;&lt;property id=&quot;20148&quot; value=&quot;5&quot;/&gt;&lt;property id=&quot;20300&quot; value=&quot;Slide 46 - &amp;quot;In-Store Promotions and Coupons&amp;quot;&quot;/&gt;&lt;property id=&quot;20307&quot; value=&quot;384&quot;/&gt;&lt;property id=&quot;20309&quot; value=&quot;-1&quot;/&gt;&lt;/object&gt;&lt;object type=&quot;3&quot; unique_id=&quot;140475&quot;&gt;&lt;property id=&quot;20148&quot; value=&quot;5&quot;/&gt;&lt;property id=&quot;20300&quot; value=&quot;Slide 47 - &amp;quot;Types of In-Store Promotions and Coupons&amp;quot;&quot;/&gt;&lt;property id=&quot;20307&quot; value=&quot;385&quot;/&gt;&lt;property id=&quot;20309&quot; value=&quot;-1&quot;/&gt;&lt;/object&gt;&lt;object type=&quot;3&quot; unique_id=&quot;140476&quot;&gt;&lt;property id=&quot;20148&quot; value=&quot;5&quot;/&gt;&lt;property id=&quot;20300&quot; value=&quot;Slide 48 - &amp;quot;In-Store Promotions: BOGOs and eWIC&amp;quot;&quot;/&gt;&lt;property id=&quot;20307&quot; value=&quot;615&quot;/&gt;&lt;property id=&quot;20309&quot; value=&quot;-1&quot;/&gt;&lt;/object&gt;&lt;object type=&quot;3&quot; unique_id=&quot;140477&quot;&gt;&lt;property id=&quot;20148&quot; value=&quot;5&quot;/&gt;&lt;property id=&quot;20300&quot; value=&quot;Slide 49 - &amp;quot;Sales Tax &amp;amp; Cash Back&amp;quot;&quot;/&gt;&lt;property id=&quot;20307&quot; value=&quot;386&quot;/&gt;&lt;property id=&quot;20309&quot; value=&quot;-1&quot;/&gt;&lt;/object&gt;&lt;object type=&quot;3&quot; unique_id=&quot;140478&quot;&gt;&lt;property id=&quot;20148&quot; value=&quot;5&quot;/&gt;&lt;property id=&quot;20300&quot; value=&quot;Slide 50&quot;/&gt;&lt;property id=&quot;20307&quot; value=&quot;459&quot;/&gt;&lt;property id=&quot;20309&quot; value=&quot;-1&quot;/&gt;&lt;/object&gt;&lt;object type=&quot;3&quot; unique_id=&quot;140480&quot;&gt;&lt;property id=&quot;20148&quot; value=&quot;5&quot;/&gt;&lt;property id=&quot;20300&quot; value=&quot;Slide 55 - &amp;quot;Split Tender Transactions&amp;quot;&quot;/&gt;&lt;property id=&quot;20307&quot; value=&quot;612&quot;/&gt;&lt;property id=&quot;20309&quot; value=&quot;-1&quot;/&gt;&lt;/object&gt;&lt;object type=&quot;3&quot; unique_id=&quot;140539&quot;&gt;&lt;property id=&quot;20148&quot; value=&quot;5&quot;/&gt;&lt;property id=&quot;20300&quot; value=&quot;Slide 124 - &amp;quot;Violations and Sanctions&amp;quot;&quot;/&gt;&lt;property id=&quot;20307&quot; value=&quot;674&quot;/&gt;&lt;property id=&quot;20309&quot; value=&quot;-1&quot;/&gt;&lt;/object&gt;&lt;object type=&quot;3&quot; unique_id=&quot;140540&quot;&gt;&lt;property id=&quot;20148&quot; value=&quot;5&quot;/&gt;&lt;property id=&quot;20300&quot; value=&quot;Slide 125 - &amp;quot;Violations&amp;quot;&quot;/&gt;&lt;property id=&quot;20307&quot; value=&quot;309&quot;/&gt;&lt;property id=&quot;20309&quot; value=&quot;-1&quot;/&gt;&lt;/object&gt;&lt;object type=&quot;3&quot; unique_id=&quot;140541&quot;&gt;&lt;property id=&quot;20148&quot; value=&quot;5&quot;/&gt;&lt;property id=&quot;20300&quot; value=&quot;Slide 126 - &amp;quot;Types of Violations&amp;quot;&quot;/&gt;&lt;property id=&quot;20307&quot; value=&quot;310&quot;/&gt;&lt;property id=&quot;20309&quot; value=&quot;-1&quot;/&gt;&lt;/object&gt;&lt;object type=&quot;3&quot; unique_id=&quot;140544&quot;&gt;&lt;property id=&quot;20148&quot; value=&quot;5&quot;/&gt;&lt;property id=&quot;20300&quot; value=&quot;Slide 135 - &amp;quot;Overcharging?&amp;quot;&quot;/&gt;&lt;property id=&quot;20307&quot; value=&quot;370&quot;/&gt;&lt;property id=&quot;20309&quot; value=&quot;-1&quot;/&gt;&lt;/object&gt;&lt;object type=&quot;3&quot; unique_id=&quot;140546&quot;&gt;&lt;property id=&quot;20148&quot; value=&quot;5&quot;/&gt;&lt;property id=&quot;20300&quot; value=&quot;Slide 138 - &amp;quot;Violations Detected During Inventory Audit&amp;quot;&quot;/&gt;&lt;property id=&quot;20307&quot; value=&quot;373&quot;/&gt;&lt;property id=&quot;20309&quot; value=&quot;-1&quot;/&gt;&lt;/object&gt;&lt;object type=&quot;3&quot; unique_id=&quot;140547&quot;&gt;&lt;property id=&quot;20148&quot; value=&quot;5&quot;/&gt;&lt;property id=&quot;20300&quot; value=&quot;Slide 139 - &amp;quot;Vendor Claims&amp;quot;&quot;/&gt;&lt;property id=&quot;20307&quot; value=&quot;374&quot;/&gt;&lt;property id=&quot;20309&quot; value=&quot;-1&quot;/&gt;&lt;/object&gt;&lt;object type=&quot;3&quot; unique_id=&quot;140548&quot;&gt;&lt;property id=&quot;20148&quot; value=&quot;5&quot;/&gt;&lt;property id=&quot;20300&quot; value=&quot;Slide 140 - &amp;quot;Claims Assessed for Vendor Violations&amp;quot;&quot;/&gt;&lt;property id=&quot;20307&quot; value=&quot;375&quot;/&gt;&lt;property id=&quot;20309&quot; value=&quot;-1&quot;/&gt;&lt;/object&gt;&lt;object type=&quot;3&quot; unique_id=&quot;140549&quot;&gt;&lt;property id=&quot;20148&quot; value=&quot;5&quot;/&gt;&lt;property id=&quot;20300&quot; value=&quot;Slide 177 - &amp;quot;Assurance of Civil Rights Compliance&amp;quot;&quot;/&gt;&lt;property id=&quot;20307&quot; value=&quot;355&quot;/&gt;&lt;property id=&quot;20309&quot; value=&quot;-1&quot;/&gt;&lt;/object&gt;&lt;object type=&quot;3&quot; unique_id=&quot;183808&quot;&gt;&lt;property id=&quot;20148&quot; value=&quot;5&quot;/&gt;&lt;property id=&quot;20300&quot; value=&quot;Slide 149 - &amp;quot;Using DocuSign&amp;quot;&quot;/&gt;&lt;property id=&quot;20307&quot; value=&quot;803&quot;/&gt;&lt;property id=&quot;20309&quot; value=&quot;-1&quot;/&gt;&lt;/object&gt;&lt;object type=&quot;3&quot; unique_id=&quot;183811&quot;&gt;&lt;property id=&quot;20148&quot; value=&quot;5&quot;/&gt;&lt;property id=&quot;20300&quot; value=&quot;Slide 152 - &amp;quot;Adopting a Signature&amp;quot;&quot;/&gt;&lt;property id=&quot;20307&quot; value=&quot;277&quot;/&gt;&lt;property id=&quot;20309&quot; value=&quot;-1&quot;/&gt;&lt;/object&gt;&lt;object type=&quot;3&quot; unique_id=&quot;183813&quot;&gt;&lt;property id=&quot;20148&quot; value=&quot;5&quot;/&gt;&lt;property id=&quot;20300&quot; value=&quot;Slide 154 - &amp;quot;Form Fields&amp;quot;&quot;/&gt;&lt;property id=&quot;20307&quot; value=&quot;804&quot;/&gt;&lt;property id=&quot;20309&quot; value=&quot;-1&quot;/&gt;&lt;/object&gt;&lt;object type=&quot;3&quot; unique_id=&quot;184855&quot;&gt;&lt;property id=&quot;20148&quot; value=&quot;5&quot;/&gt;&lt;property id=&quot;20300&quot; value=&quot;Slide 45 - &amp;quot;Approval for Incentive Items continued&amp;quot;&quot;/&gt;&lt;property id=&quot;20307&quot; value=&quot;805&quot;/&gt;&lt;property id=&quot;20309&quot; value=&quot;-1&quot;/&gt;&lt;/object&gt;&lt;object type=&quot;3&quot; unique_id=&quot;185948&quot;&gt;&lt;property id=&quot;20148&quot; value=&quot;5&quot;/&gt;&lt;property id=&quot;20300&quot; value=&quot;Slide 145 - &amp;quot;Required Applicant Forms&amp;quot;&quot;/&gt;&lt;property id=&quot;20307&quot; value=&quot;807&quot;/&gt;&lt;property id=&quot;20309&quot; value=&quot;-1&quot;/&gt;&lt;/object&gt;&lt;object type=&quot;3&quot; unique_id=&quot;186487&quot;&gt;&lt;property id=&quot;20148&quot; value=&quot;5&quot;/&gt;&lt;property id=&quot;20300&quot; value=&quot;Slide 160 - &amp;quot;Application (DHHS 3282)&amp;quot;&quot;/&gt;&lt;property id=&quot;20307&quot; value=&quot;808&quot;/&gt;&lt;/object&gt;&lt;object type=&quot;3&quot; unique_id=&quot;188350&quot;&gt;&lt;property id=&quot;20148&quot; value=&quot;5&quot;/&gt;&lt;property id=&quot;20300&quot; value=&quot;Slide 59 - &amp;quot;Questions&amp;quot;&quot;/&gt;&lt;property id=&quot;20307&quot; value=&quot;811&quot;/&gt;&lt;/object&gt;&lt;object type=&quot;3&quot; unique_id=&quot;188351&quot;&gt;&lt;property id=&quot;20148&quot; value=&quot;5&quot;/&gt;&lt;property id=&quot;20300&quot; value=&quot;Slide 115 - &amp;quot;Questions&amp;quot;&quot;/&gt;&lt;property id=&quot;20307&quot; value=&quot;812&quot;/&gt;&lt;/object&gt;&lt;object type=&quot;3&quot; unique_id=&quot;188353&quot;&gt;&lt;property id=&quot;20148&quot; value=&quot;5&quot;/&gt;&lt;property id=&quot;20300&quot; value=&quot;Slide 176 - &amp;quot;Questions&amp;quot;&quot;/&gt;&lt;property id=&quot;20307&quot; value=&quot;815&quot;/&gt;&lt;/object&gt;&lt;object type=&quot;3&quot; unique_id=&quot;205914&quot;&gt;&lt;property id=&quot;20148&quot; value=&quot;5&quot;/&gt;&lt;property id=&quot;20300&quot; value=&quot;Slide 61&quot;/&gt;&lt;property id=&quot;20307&quot; value=&quot;662&quot;/&gt;&lt;/object&gt;&lt;object type=&quot;3&quot; unique_id=&quot;205929&quot;&gt;&lt;property id=&quot;20148&quot; value=&quot;5&quot;/&gt;&lt;property id=&quot;20300&quot; value=&quot;Slide 76 - &amp;quot;Whole Grain Cereal vs. Non-Whole Grain Cereal&amp;quot;&quot;/&gt;&lt;property id=&quot;20307&quot; value=&quot;663&quot;/&gt;&lt;/object&gt;&lt;object type=&quot;3&quot; unique_id=&quot;205936&quot;&gt;&lt;property id=&quot;20148&quot; value=&quot;5&quot;/&gt;&lt;property id=&quot;20300&quot; value=&quot;Slide 83 - &amp;quot;Whole-Wheat Pasta&amp;quot;&quot;/&gt;&lt;property id=&quot;20307&quot; value=&quot;274&quot;/&gt;&lt;/object&gt;&lt;object type=&quot;3&quot; unique_id=&quot;205937&quot;&gt;&lt;property id=&quot;20148&quot; value=&quot;5&quot;/&gt;&lt;property id=&quot;20300&quot; value=&quot;Slide 84 - &amp;quot;Whole Grain Barley/Bulgur/Oats&amp;quot;&quot;/&gt;&lt;property id=&quot;20307&quot; value=&quot;665&quot;/&gt;&lt;/object&gt;&lt;object type=&quot;3&quot; unique_id=&quot;205945&quot;&gt;&lt;property id=&quot;20148&quot; value=&quot;5&quot;/&gt;&lt;property id=&quot;20300&quot; value=&quot;Slide 92 - &amp;quot;Peanut Butter&amp;quot;&quot;/&gt;&lt;property id=&quot;20307&quot; value=&quot;283&quot;/&gt;&lt;/object&gt;&lt;object type=&quot;3&quot; unique_id=&quot;214374&quot;&gt;&lt;property id=&quot;20148&quot; value=&quot;5&quot;/&gt;&lt;property id=&quot;20300&quot; value=&quot;Slide 3 - &amp;quot;What is WIC?&amp;amp;#x09;&amp;amp;#x09;&amp;quot;&quot;/&gt;&lt;property id=&quot;20307&quot; value=&quot;766&quot;/&gt;&lt;/object&gt;&lt;object type=&quot;3&quot; unique_id=&quot;214375&quot;&gt;&lt;property id=&quot;20148&quot; value=&quot;5&quot;/&gt;&lt;property id=&quot;20300&quot; value=&quot;Slide 4 - &amp;quot;WIC Works!&amp;quot;&quot;/&gt;&lt;property id=&quot;20307&quot; value=&quot;767&quot;/&gt;&lt;/object&gt;&lt;object type=&quot;3&quot; unique_id=&quot;214376&quot;&gt;&lt;property id=&quot;20148&quot; value=&quot;5&quot;/&gt;&lt;property id=&quot;20300&quot; value=&quot;Slide 6 - &amp;quot; Types of Vendors&amp;quot;&quot;/&gt;&lt;property id=&quot;20307&quot; value=&quot;709&quot;/&gt;&lt;/object&gt;&lt;object type=&quot;3&quot; unique_id=&quot;214377&quot;&gt;&lt;property id=&quot;20148&quot; value=&quot;5&quot;/&gt;&lt;property id=&quot;20300&quot; value=&quot;Slide 10 - &amp;quot;Selection Criteria&amp;quot;&quot;/&gt;&lt;property id=&quot;20307&quot; value=&quot;768&quot;/&gt;&lt;/object&gt;&lt;object type=&quot;3&quot; unique_id=&quot;214378&quot;&gt;&lt;property id=&quot;20148&quot; value=&quot;5&quot;/&gt;&lt;property id=&quot;20300&quot; value=&quot;Slide 12 - &amp;quot;Competitive Pricing and Price Limitations &amp;quot;&quot;/&gt;&lt;property id=&quot;20307&quot; value=&quot;769&quot;/&gt;&lt;/object&gt;&lt;object type=&quot;3&quot; unique_id=&quot;214379&quot;&gt;&lt;property id=&quot;20148&quot; value=&quot;5&quot;/&gt;&lt;property id=&quot;20300&quot; value=&quot;Slide 13 - &amp;quot;Annual Vendor Training&amp;quot;&quot;/&gt;&lt;property id=&quot;20307&quot; value=&quot;284&quot;/&gt;&lt;/object&gt;&lt;object type=&quot;3&quot; unique_id=&quot;214380&quot;&gt;&lt;property id=&quot;20148&quot; value=&quot;5&quot;/&gt;&lt;property id=&quot;20300&quot; value=&quot;Slide 14 - &amp;quot;NC Peer Group System&amp;quot;&quot;/&gt;&lt;property id=&quot;20307&quot; value=&quot;770&quot;/&gt;&lt;/object&gt;&lt;object type=&quot;3&quot; unique_id=&quot;214381&quot;&gt;&lt;property id=&quot;20148&quot; value=&quot;5&quot;/&gt;&lt;property id=&quot;20300&quot; value=&quot;Slide 16 - &amp;quot;Store Types&amp;quot;&quot;/&gt;&lt;property id=&quot;20307&quot; value=&quot;363&quot;/&gt;&lt;/object&gt;&lt;object type=&quot;3&quot; unique_id=&quot;214382&quot;&gt;&lt;property id=&quot;20148&quot; value=&quot;5&quot;/&gt;&lt;property id=&quot;20300&quot; value=&quot;Slide 18 - &amp;quot; Geography &amp;quot;&quot;/&gt;&lt;property id=&quot;20307&quot; value=&quot;364&quot;/&gt;&lt;/object&gt;&lt;object type=&quot;3&quot; unique_id=&quot;214383&quot;&gt;&lt;property id=&quot;20148&quot; value=&quot;5&quot;/&gt;&lt;property id=&quot;20300&quot; value=&quot;Slide 22 - &amp;quot;Contract Infant Formulas&amp;quot;&quot;/&gt;&lt;property id=&quot;20307&quot; value=&quot;771&quot;/&gt;&lt;/object&gt;&lt;object type=&quot;3&quot; unique_id=&quot;214384&quot;&gt;&lt;property id=&quot;20148&quot; value=&quot;5&quot;/&gt;&lt;property id=&quot;20300&quot; value=&quot;Slide 23 - &amp;quot;WIC Approved Foods with No NTE&amp;quot;&quot;/&gt;&lt;property id=&quot;20307&quot; value=&quot;772&quot;/&gt;&lt;/object&gt;&lt;object type=&quot;3&quot; unique_id=&quot;214385&quot;&gt;&lt;property id=&quot;20148&quot; value=&quot;5&quot;/&gt;&lt;property id=&quot;20300&quot; value=&quot;Slide 26 - &amp;quot;Applicant Prices Must Be At Or Below NTE&amp;quot;&quot;/&gt;&lt;property id=&quot;20307&quot; value=&quot;295&quot;/&gt;&lt;/object&gt;&lt;object type=&quot;3&quot; unique_id=&quot;214386&quot;&gt;&lt;property id=&quot;20148&quot; value=&quot;5&quot;/&gt;&lt;property id=&quot;20300&quot; value=&quot;Slide 27 - &amp;quot;Resubmitted Price List&amp;quot;&quot;/&gt;&lt;property id=&quot;20307&quot; value=&quot;297&quot;/&gt;&lt;/object&gt;&lt;object type=&quot;3&quot; unique_id=&quot;214387&quot;&gt;&lt;property id=&quot;20148&quot; value=&quot;5&quot;/&gt;&lt;property id=&quot;20300&quot; value=&quot;Slide 28 - &amp;quot;Questions&amp;quot;&quot;/&gt;&lt;property id=&quot;20307&quot; value=&quot;809&quot;/&gt;&lt;/object&gt;&lt;object type=&quot;3&quot; unique_id=&quot;214388&quot;&gt;&lt;property id=&quot;20148&quot; value=&quot;5&quot;/&gt;&lt;property id=&quot;20300&quot; value=&quot;Slide 29 - &amp;quot;Predominantly WIC Vendor (PWV)&amp;quot;&quot;/&gt;&lt;property id=&quot;20307&quot; value=&quot;298&quot;/&gt;&lt;/object&gt;&lt;object type=&quot;3&quot; unique_id=&quot;214389&quot;&gt;&lt;property id=&quot;20148&quot; value=&quot;5&quot;/&gt;&lt;property id=&quot;20300&quot; value=&quot;Slide 30 - &amp;quot;Predominantly WIC Vendor (PWV) continued&amp;quot;&quot;/&gt;&lt;property id=&quot;20307&quot; value=&quot;299&quot;/&gt;&lt;/object&gt;&lt;object type=&quot;3&quot; unique_id=&quot;214390&quot;&gt;&lt;property id=&quot;20148&quot; value=&quot;5&quot;/&gt;&lt;property id=&quot;20300&quot; value=&quot;Slide 31 - &amp;quot;SNAP-eligible Food Sales Records&amp;quot;&quot;/&gt;&lt;property id=&quot;20307&quot; value=&quot;300&quot;/&gt;&lt;/object&gt;&lt;object type=&quot;3&quot; unique_id=&quot;214391&quot;&gt;&lt;property id=&quot;20148&quot; value=&quot;5&quot;/&gt;&lt;property id=&quot;20300&quot; value=&quot;Slide 32 - &amp;quot;PWV Identification&amp;quot;&quot;/&gt;&lt;property id=&quot;20307&quot; value=&quot;301&quot;/&gt;&lt;/object&gt;&lt;object type=&quot;3&quot; unique_id=&quot;214392&quot;&gt;&lt;property id=&quot;20148&quot; value=&quot;5&quot;/&gt;&lt;property id=&quot;20300&quot; value=&quot;Slide 33 - &amp;quot;Appropriate Documentation&amp;quot;&quot;/&gt;&lt;property id=&quot;20307&quot; value=&quot;774&quot;/&gt;&lt;/object&gt;&lt;object type=&quot;3&quot; unique_id=&quot;214393&quot;&gt;&lt;property id=&quot;20148&quot; value=&quot;5&quot;/&gt;&lt;property id=&quot;20300&quot; value=&quot;Slide 35 - &amp;quot;Sample Ledger&amp;quot;&quot;/&gt;&lt;property id=&quot;20307&quot; value=&quot;304&quot;/&gt;&lt;/object&gt;&lt;object type=&quot;3&quot; unique_id=&quot;214394&quot;&gt;&lt;property id=&quot;20148&quot; value=&quot;5&quot;/&gt;&lt;property id=&quot;20300&quot; value=&quot;Slide 36 - &amp;quot;Different Types of Documentation&amp;quot;&quot;/&gt;&lt;property id=&quot;20307&quot; value=&quot;775&quot;/&gt;&lt;/object&gt;&lt;object type=&quot;3&quot; unique_id=&quot;214395&quot;&gt;&lt;property id=&quot;20148&quot; value=&quot;5&quot;/&gt;&lt;property id=&quot;20300&quot; value=&quot;Slide 39 - &amp;quot;GEN-93 FORM&amp;quot;&quot;/&gt;&lt;property id=&quot;20307&quot; value=&quot;468&quot;/&gt;&lt;/object&gt;&lt;object type=&quot;3&quot; unique_id=&quot;214396&quot;&gt;&lt;property id=&quot;20148&quot; value=&quot;5&quot;/&gt;&lt;property id=&quot;20300&quot; value=&quot;Slide 44 - &amp;quot;Approval for Incentive Items&amp;quot;&quot;/&gt;&lt;property id=&quot;20307&quot; value=&quot;313&quot;/&gt;&lt;/object&gt;&lt;object type=&quot;3&quot; unique_id=&quot;214397&quot;&gt;&lt;property id=&quot;20148&quot; value=&quot;5&quot;/&gt;&lt;property id=&quot;20300&quot; value=&quot;Slide 51 - &amp;quot;eWIC Payments Through the                                  Banking System&amp;quot;&quot;/&gt;&lt;property id=&quot;20307&quot; value=&quot;607&quot;/&gt;&lt;/object&gt;&lt;object type=&quot;3&quot; unique_id=&quot;214398&quot;&gt;&lt;property id=&quot;20148&quot; value=&quot;5&quot;/&gt;&lt;property id=&quot;20300&quot; value=&quot;Slide 54 - &amp;quot;Vendor Reimbursement Policy &amp;quot;&quot;/&gt;&lt;property id=&quot;20307&quot; value=&quot;776&quot;/&gt;&lt;/object&gt;&lt;object type=&quot;3&quot; unique_id=&quot;214399&quot;&gt;&lt;property id=&quot;20148&quot; value=&quot;5&quot;/&gt;&lt;property id=&quot;20300&quot; value=&quot;Slide 57 - &amp;quot;Use of Scanning Sheets Prohibited&amp;quot;&quot;/&gt;&lt;property id=&quot;20307&quot; value=&quot;777&quot;/&gt;&lt;/object&gt;&lt;object type=&quot;3&quot; unique_id=&quot;214400&quot;&gt;&lt;property id=&quot;20148&quot; value=&quot;5&quot;/&gt;&lt;property id=&quot;20300&quot; value=&quot;Slide 60&quot;/&gt;&lt;property id=&quot;20307&quot; value=&quot;816&quot;/&gt;&lt;/object&gt;&lt;object type=&quot;3&quot; unique_id=&quot;214401&quot;&gt;&lt;property id=&quot;20148&quot; value=&quot;5&quot;/&gt;&lt;property id=&quot;20300&quot; value=&quot;Slide 62&quot;/&gt;&lt;property id=&quot;20307&quot; value=&quot;817&quot;/&gt;&lt;/object&gt;&lt;object type=&quot;3&quot; unique_id=&quot;214402&quot;&gt;&lt;property id=&quot;20148&quot; value=&quot;5&quot;/&gt;&lt;property id=&quot;20300&quot; value=&quot;Slide 63&quot;/&gt;&lt;property id=&quot;20307&quot; value=&quot;818&quot;/&gt;&lt;/object&gt;&lt;object type=&quot;3&quot; unique_id=&quot;214403&quot;&gt;&lt;property id=&quot;20148&quot; value=&quot;5&quot;/&gt;&lt;property id=&quot;20300&quot; value=&quot;Slide 64&quot;/&gt;&lt;property id=&quot;20307&quot; value=&quot;819&quot;/&gt;&lt;/object&gt;&lt;object type=&quot;3&quot; unique_id=&quot;214404&quot;&gt;&lt;property id=&quot;20148&quot; value=&quot;5&quot;/&gt;&lt;property id=&quot;20300&quot; value=&quot;Slide 65&quot;/&gt;&lt;property id=&quot;20307&quot; value=&quot;820&quot;/&gt;&lt;/object&gt;&lt;object type=&quot;3&quot; unique_id=&quot;214405&quot;&gt;&lt;property id=&quot;20148&quot; value=&quot;5&quot;/&gt;&lt;property id=&quot;20300&quot; value=&quot;Slide 66&quot;/&gt;&lt;property id=&quot;20307&quot; value=&quot;821&quot;/&gt;&lt;/object&gt;&lt;object type=&quot;3&quot; unique_id=&quot;214406&quot;&gt;&lt;property id=&quot;20148&quot; value=&quot;5&quot;/&gt;&lt;property id=&quot;20300&quot; value=&quot;Slide 67&quot;/&gt;&lt;property id=&quot;20307&quot; value=&quot;822&quot;/&gt;&lt;/object&gt;&lt;object type=&quot;3&quot; unique_id=&quot;214407&quot;&gt;&lt;property id=&quot;20148&quot; value=&quot;5&quot;/&gt;&lt;property id=&quot;20300&quot; value=&quot;Slide 68&quot;/&gt;&lt;property id=&quot;20307&quot; value=&quot;823&quot;/&gt;&lt;/object&gt;&lt;object type=&quot;3&quot; unique_id=&quot;214408&quot;&gt;&lt;property id=&quot;20148&quot; value=&quot;5&quot;/&gt;&lt;property id=&quot;20300&quot; value=&quot;Slide 69&quot;/&gt;&lt;property id=&quot;20307&quot; value=&quot;824&quot;/&gt;&lt;/object&gt;&lt;object type=&quot;3&quot; unique_id=&quot;214409&quot;&gt;&lt;property id=&quot;20148&quot; value=&quot;5&quot;/&gt;&lt;property id=&quot;20300&quot; value=&quot;Slide 70&quot;/&gt;&lt;property id=&quot;20307&quot; value=&quot;825&quot;/&gt;&lt;/object&gt;&lt;object type=&quot;3&quot; unique_id=&quot;214410&quot;&gt;&lt;property id=&quot;20148&quot; value=&quot;5&quot;/&gt;&lt;property id=&quot;20300&quot; value=&quot;Slide 71&quot;/&gt;&lt;property id=&quot;20307&quot; value=&quot;826&quot;/&gt;&lt;/object&gt;&lt;object type=&quot;3&quot; unique_id=&quot;214411&quot;&gt;&lt;property id=&quot;20148&quot; value=&quot;5&quot;/&gt;&lt;property id=&quot;20300&quot; value=&quot;Slide 72&quot;/&gt;&lt;property id=&quot;20307&quot; value=&quot;827&quot;/&gt;&lt;/object&gt;&lt;object type=&quot;3&quot; unique_id=&quot;214412&quot;&gt;&lt;property id=&quot;20148&quot; value=&quot;5&quot;/&gt;&lt;property id=&quot;20300&quot; value=&quot;Slide 73&quot;/&gt;&lt;property id=&quot;20307&quot; value=&quot;828&quot;/&gt;&lt;/object&gt;&lt;object type=&quot;3&quot; unique_id=&quot;214413&quot;&gt;&lt;property id=&quot;20148&quot; value=&quot;5&quot;/&gt;&lt;property id=&quot;20300&quot; value=&quot;Slide 74&quot;/&gt;&lt;property id=&quot;20307&quot; value=&quot;829&quot;/&gt;&lt;/object&gt;&lt;object type=&quot;3&quot; unique_id=&quot;214414&quot;&gt;&lt;property id=&quot;20148&quot; value=&quot;5&quot;/&gt;&lt;property id=&quot;20300&quot; value=&quot;Slide 75&quot;/&gt;&lt;property id=&quot;20307&quot; value=&quot;830&quot;/&gt;&lt;/object&gt;&lt;object type=&quot;3&quot; unique_id=&quot;214415&quot;&gt;&lt;property id=&quot;20148&quot; value=&quot;5&quot;/&gt;&lt;property id=&quot;20300&quot; value=&quot;Slide 77 - &amp;quot;Bread/Whole Grains&amp;quot;&quot;/&gt;&lt;property id=&quot;20307&quot; value=&quot;831&quot;/&gt;&lt;/object&gt;&lt;object type=&quot;3&quot; unique_id=&quot;214416&quot;&gt;&lt;property id=&quot;20148&quot; value=&quot;5&quot;/&gt;&lt;property id=&quot;20300&quot; value=&quot;Slide 78 - &amp;quot; Breads/Buns/Rolls&amp;quot;&quot;/&gt;&lt;property id=&quot;20307&quot; value=&quot;832&quot;/&gt;&lt;/object&gt;&lt;object type=&quot;3&quot; unique_id=&quot;214417&quot;&gt;&lt;property id=&quot;20148&quot; value=&quot;5&quot;/&gt;&lt;property id=&quot;20300&quot; value=&quot;Slide 79 - &amp;quot; Tortillas&amp;quot;&quot;/&gt;&lt;property id=&quot;20307&quot; value=&quot;833&quot;/&gt;&lt;/object&gt;&lt;object type=&quot;3&quot; unique_id=&quot;214418&quot;&gt;&lt;property id=&quot;20148&quot; value=&quot;5&quot;/&gt;&lt;property id=&quot;20300&quot; value=&quot;Slide 80 - &amp;quot;Breads and Tortillas&amp;quot;&quot;/&gt;&lt;property id=&quot;20307&quot; value=&quot;834&quot;/&gt;&lt;/object&gt;&lt;object type=&quot;3&quot; unique_id=&quot;214419&quot;&gt;&lt;property id=&quot;20148&quot; value=&quot;5&quot;/&gt;&lt;property id=&quot;20300&quot; value=&quot;Slide 81 - &amp;quot;Brown Rice&amp;quot;&quot;/&gt;&lt;property id=&quot;20307&quot; value=&quot;835&quot;/&gt;&lt;/object&gt;&lt;object type=&quot;3&quot; unique_id=&quot;214420&quot;&gt;&lt;property id=&quot;20148&quot; value=&quot;5&quot;/&gt;&lt;property id=&quot;20300&quot; value=&quot;Slide 82 - &amp;quot;Brown Rice&amp;quot;&quot;/&gt;&lt;property id=&quot;20307&quot; value=&quot;836&quot;/&gt;&lt;/object&gt;&lt;object type=&quot;3&quot; unique_id=&quot;214421&quot;&gt;&lt;property id=&quot;20148&quot; value=&quot;5&quot;/&gt;&lt;property id=&quot;20300&quot; value=&quot;Slide 85 - &amp;quot;Whole Grains&amp;quot;&quot;/&gt;&lt;property id=&quot;20307&quot; value=&quot;837&quot;/&gt;&lt;/object&gt;&lt;object type=&quot;3&quot; unique_id=&quot;214422&quot;&gt;&lt;property id=&quot;20148&quot; value=&quot;5&quot;/&gt;&lt;property id=&quot;20300&quot; value=&quot;Slide 86 - &amp;quot; Eggs&amp;quot;&quot;/&gt;&lt;property id=&quot;20307&quot; value=&quot;838&quot;/&gt;&lt;/object&gt;&lt;object type=&quot;3&quot; unique_id=&quot;214423&quot;&gt;&lt;property id=&quot;20148&quot; value=&quot;5&quot;/&gt;&lt;property id=&quot;20300&quot; value=&quot;Slide 87 - &amp;quot;Eggs&amp;quot;&quot;/&gt;&lt;property id=&quot;20307&quot; value=&quot;839&quot;/&gt;&lt;/object&gt;&lt;object type=&quot;3&quot; unique_id=&quot;214424&quot;&gt;&lt;property id=&quot;20148&quot; value=&quot;5&quot;/&gt;&lt;property id=&quot;20300&quot; value=&quot;Slide 88 - &amp;quot;Beans, Peas, and Lentils&amp;quot;&quot;/&gt;&lt;property id=&quot;20307&quot; value=&quot;840&quot;/&gt;&lt;/object&gt;&lt;object type=&quot;3&quot; unique_id=&quot;214425&quot;&gt;&lt;property id=&quot;20148&quot; value=&quot;5&quot;/&gt;&lt;property id=&quot;20300&quot; value=&quot;Slide 89 - &amp;quot;Beans, Peas, and Lentils&amp;quot;&quot;/&gt;&lt;property id=&quot;20307&quot; value=&quot;841&quot;/&gt;&lt;/object&gt;&lt;object type=&quot;3&quot; unique_id=&quot;214426&quot;&gt;&lt;property id=&quot;20148&quot; value=&quot;5&quot;/&gt;&lt;property id=&quot;20300&quot; value=&quot;Slide 90 - &amp;quot;Beans, Peas, and Lentils&amp;quot;&quot;/&gt;&lt;property id=&quot;20307&quot; value=&quot;842&quot;/&gt;&lt;/object&gt;&lt;object type=&quot;3&quot; unique_id=&quot;214427&quot;&gt;&lt;property id=&quot;20148&quot; value=&quot;5&quot;/&gt;&lt;property id=&quot;20300&quot; value=&quot;Slide 91 - &amp;quot;Peanut Butter&amp;quot;&quot;/&gt;&lt;property id=&quot;20307&quot; value=&quot;843&quot;/&gt;&lt;/object&gt;&lt;object type=&quot;3&quot; unique_id=&quot;214428&quot;&gt;&lt;property id=&quot;20148&quot; value=&quot;5&quot;/&gt;&lt;property id=&quot;20300&quot; value=&quot;Slide 93 - &amp;quot;Beans, Peas, Lentils and Peanut Butter&amp;quot;&quot;/&gt;&lt;property id=&quot;20307&quot; value=&quot;844&quot;/&gt;&lt;/object&gt;&lt;object type=&quot;3&quot; unique_id=&quot;214429&quot;&gt;&lt;property id=&quot;20148&quot; value=&quot;5&quot;/&gt;&lt;property id=&quot;20300&quot; value=&quot;Slide 94 - &amp;quot;Fish&amp;quot;&quot;/&gt;&lt;property id=&quot;20307&quot; value=&quot;845&quot;/&gt;&lt;/object&gt;&lt;object type=&quot;3&quot; unique_id=&quot;214430&quot;&gt;&lt;property id=&quot;20148&quot; value=&quot;5&quot;/&gt;&lt;property id=&quot;20300&quot; value=&quot;Slide 95 - &amp;quot;Tuna&amp;quot;&quot;/&gt;&lt;property id=&quot;20307&quot; value=&quot;846&quot;/&gt;&lt;/object&gt;&lt;object type=&quot;3&quot; unique_id=&quot;214431&quot;&gt;&lt;property id=&quot;20148&quot; value=&quot;5&quot;/&gt;&lt;property id=&quot;20300&quot; value=&quot;Slide 96 - &amp;quot;Infant Formula&amp;quot;&quot;/&gt;&lt;property id=&quot;20307&quot; value=&quot;847&quot;/&gt;&lt;/object&gt;&lt;object type=&quot;3&quot; unique_id=&quot;214432&quot;&gt;&lt;property id=&quot;20148&quot; value=&quot;5&quot;/&gt;&lt;property id=&quot;20300&quot; value=&quot;Slide 97&quot;/&gt;&lt;property id=&quot;20307&quot; value=&quot;848&quot;/&gt;&lt;/object&gt;&lt;object type=&quot;3&quot; unique_id=&quot;214433&quot;&gt;&lt;property id=&quot;20148&quot; value=&quot;5&quot;/&gt;&lt;property id=&quot;20300&quot; value=&quot;Slide 98&quot;/&gt;&lt;property id=&quot;20307&quot; value=&quot;849&quot;/&gt;&lt;/object&gt;&lt;object type=&quot;3&quot; unique_id=&quot;214434&quot;&gt;&lt;property id=&quot;20148&quot; value=&quot;5&quot;/&gt;&lt;property id=&quot;20300&quot; value=&quot;Slide 99&quot;/&gt;&lt;property id=&quot;20307&quot; value=&quot;850&quot;/&gt;&lt;/object&gt;&lt;object type=&quot;3&quot; unique_id=&quot;214435&quot;&gt;&lt;property id=&quot;20148&quot; value=&quot;5&quot;/&gt;&lt;property id=&quot;20300&quot; value=&quot;Slide 100&quot;/&gt;&lt;property id=&quot;20307&quot; value=&quot;851&quot;/&gt;&lt;/object&gt;&lt;object type=&quot;3&quot; unique_id=&quot;214436&quot;&gt;&lt;property id=&quot;20148&quot; value=&quot;5&quot;/&gt;&lt;property id=&quot;20300&quot; value=&quot;Slide 101&quot;/&gt;&lt;property id=&quot;20307&quot; value=&quot;852&quot;/&gt;&lt;/object&gt;&lt;object type=&quot;3&quot; unique_id=&quot;214437&quot;&gt;&lt;property id=&quot;20148&quot; value=&quot;5&quot;/&gt;&lt;property id=&quot;20300&quot; value=&quot;Slide 102&quot;/&gt;&lt;property id=&quot;20307&quot; value=&quot;853&quot;/&gt;&lt;/object&gt;&lt;object type=&quot;3&quot; unique_id=&quot;214438&quot;&gt;&lt;property id=&quot;20148&quot; value=&quot;5&quot;/&gt;&lt;property id=&quot;20300&quot; value=&quot;Slide 103&quot;/&gt;&lt;property id=&quot;20307&quot; value=&quot;854&quot;/&gt;&lt;/object&gt;&lt;object type=&quot;3&quot; unique_id=&quot;214439&quot;&gt;&lt;property id=&quot;20148&quot; value=&quot;5&quot;/&gt;&lt;property id=&quot;20300&quot; value=&quot;Slide 104&quot;/&gt;&lt;property id=&quot;20307&quot; value=&quot;855&quot;/&gt;&lt;/object&gt;&lt;object type=&quot;3&quot; unique_id=&quot;214440&quot;&gt;&lt;property id=&quot;20148&quot; value=&quot;5&quot;/&gt;&lt;property id=&quot;20300&quot; value=&quot;Slide 105&quot;/&gt;&lt;property id=&quot;20307&quot; value=&quot;856&quot;/&gt;&lt;/object&gt;&lt;object type=&quot;3&quot; unique_id=&quot;214441&quot;&gt;&lt;property id=&quot;20148&quot; value=&quot;5&quot;/&gt;&lt;property id=&quot;20300&quot; value=&quot;Slide 106&quot;/&gt;&lt;property id=&quot;20307&quot; value=&quot;857&quot;/&gt;&lt;/object&gt;&lt;object type=&quot;3&quot; unique_id=&quot;214442&quot;&gt;&lt;property id=&quot;20148&quot; value=&quot;5&quot;/&gt;&lt;property id=&quot;20300&quot; value=&quot;Slide 107&quot;/&gt;&lt;property id=&quot;20307&quot; value=&quot;858&quot;/&gt;&lt;/object&gt;&lt;object type=&quot;3&quot; unique_id=&quot;214443&quot;&gt;&lt;property id=&quot;20148&quot; value=&quot;5&quot;/&gt;&lt;property id=&quot;20300&quot; value=&quot;Slide 108&quot;/&gt;&lt;property id=&quot;20307&quot; value=&quot;859&quot;/&gt;&lt;/object&gt;&lt;object type=&quot;3&quot; unique_id=&quot;214444&quot;&gt;&lt;property id=&quot;20148&quot; value=&quot;5&quot;/&gt;&lt;property id=&quot;20300&quot; value=&quot;Slide 109&quot;/&gt;&lt;property id=&quot;20307&quot; value=&quot;860&quot;/&gt;&lt;/object&gt;&lt;object type=&quot;3&quot; unique_id=&quot;214445&quot;&gt;&lt;property id=&quot;20148&quot; value=&quot;5&quot;/&gt;&lt;property id=&quot;20300&quot; value=&quot;Slide 110&quot;/&gt;&lt;property id=&quot;20307&quot; value=&quot;861&quot;/&gt;&lt;/object&gt;&lt;object type=&quot;3&quot; unique_id=&quot;214446&quot;&gt;&lt;property id=&quot;20148&quot; value=&quot;5&quot;/&gt;&lt;property id=&quot;20300&quot; value=&quot;Slide 111&quot;/&gt;&lt;property id=&quot;20307&quot; value=&quot;862&quot;/&gt;&lt;/object&gt;&lt;object type=&quot;3&quot; unique_id=&quot;214447&quot;&gt;&lt;property id=&quot;20148&quot; value=&quot;5&quot;/&gt;&lt;property id=&quot;20300&quot; value=&quot;Slide 112&quot;/&gt;&lt;property id=&quot;20307&quot; value=&quot;863&quot;/&gt;&lt;/object&gt;&lt;object type=&quot;3&quot; unique_id=&quot;214448&quot;&gt;&lt;property id=&quot;20148&quot; value=&quot;5&quot;/&gt;&lt;property id=&quot;20300&quot; value=&quot;Slide 113 - &amp;quot;Authorized Product List  (APL)&amp;quot;&quot;/&gt;&lt;property id=&quot;20307&quot; value=&quot;864&quot;/&gt;&lt;/object&gt;&lt;object type=&quot;3&quot; unique_id=&quot;214449&quot;&gt;&lt;property id=&quot;20148&quot; value=&quot;5&quot;/&gt;&lt;property id=&quot;20300&quot; value=&quot;Slide 114 - &amp;quot;Summary&amp;quot;&quot;/&gt;&lt;property id=&quot;20307&quot; value=&quot;865&quot;/&gt;&lt;/object&gt;&lt;object type=&quot;3&quot; unique_id=&quot;214450&quot;&gt;&lt;property id=&quot;20148&quot; value=&quot;5&quot;/&gt;&lt;property id=&quot;20300&quot; value=&quot;Slide 116 - &amp;quot;After Authorization&amp;quot;&quot;/&gt;&lt;property id=&quot;20307&quot; value=&quot;692&quot;/&gt;&lt;/object&gt;&lt;object type=&quot;3&quot; unique_id=&quot;214451&quot;&gt;&lt;property id=&quot;20148&quot; value=&quot;5&quot;/&gt;&lt;property id=&quot;20300&quot; value=&quot;Slide 117 - &amp;quot;After Authorization continued&amp;quot;&quot;/&gt;&lt;property id=&quot;20307&quot; value=&quot;693&quot;/&gt;&lt;/object&gt;&lt;object type=&quot;3&quot; unique_id=&quot;214452&quot;&gt;&lt;property id=&quot;20148&quot; value=&quot;5&quot;/&gt;&lt;property id=&quot;20300&quot; value=&quot;Slide 118 - &amp;quot;After Authorization continued&amp;quot;&quot;/&gt;&lt;property id=&quot;20307&quot; value=&quot;353&quot;/&gt;&lt;/object&gt;&lt;object type=&quot;3&quot; unique_id=&quot;214453&quot;&gt;&lt;property id=&quot;20148&quot; value=&quot;5&quot;/&gt;&lt;property id=&quot;20300&quot; value=&quot;Slide 120 - &amp;quot;After Authorization continued&amp;quot;&quot;/&gt;&lt;property id=&quot;20307&quot; value=&quot;387&quot;/&gt;&lt;/object&gt;&lt;object type=&quot;3&quot; unique_id=&quot;214454&quot;&gt;&lt;property id=&quot;20148&quot; value=&quot;5&quot;/&gt;&lt;property id=&quot;20300&quot; value=&quot;Slide 121 - &amp;quot;Termination of WIC Vendor Agreement&amp;quot;&quot;/&gt;&lt;property id=&quot;20307&quot; value=&quot;388&quot;/&gt;&lt;/object&gt;&lt;object type=&quot;3&quot; unique_id=&quot;214455&quot;&gt;&lt;property id=&quot;20148&quot; value=&quot;5&quot;/&gt;&lt;property id=&quot;20300&quot; value=&quot;Slide 122 - &amp;quot;Business Integrity Standards &amp;quot;&quot;/&gt;&lt;property id=&quot;20307&quot; value=&quot;389&quot;/&gt;&lt;/object&gt;&lt;object type=&quot;3&quot; unique_id=&quot;214456&quot;&gt;&lt;property id=&quot;20148&quot; value=&quot;5&quot;/&gt;&lt;property id=&quot;20300&quot; value=&quot;Slide 123 - &amp;quot;Conflict of Interest&amp;quot;&quot;/&gt;&lt;property id=&quot;20307&quot; value=&quot;390&quot;/&gt;&lt;/object&gt;&lt;object type=&quot;3&quot; unique_id=&quot;214457&quot;&gt;&lt;property id=&quot;20148&quot; value=&quot;5&quot;/&gt;&lt;property id=&quot;20300&quot; value=&quot;Slide 127 - &amp;quot;Vendor Violations and Sanctions&amp;quot;&quot;/&gt;&lt;property id=&quot;20307&quot; value=&quot;696&quot;/&gt;&lt;/object&gt;&lt;object type=&quot;3&quot; unique_id=&quot;214458&quot;&gt;&lt;property id=&quot;20148&quot; value=&quot;5&quot;/&gt;&lt;property id=&quot;20300&quot; value=&quot;Slide 130 - &amp;quot;Pattern of Occurrences&amp;quot;&quot;/&gt;&lt;property id=&quot;20307&quot; value=&quot;394&quot;/&gt;&lt;/object&gt;&lt;object type=&quot;3&quot; unique_id=&quot;214459&quot;&gt;&lt;property id=&quot;20148&quot; value=&quot;5&quot;/&gt;&lt;property id=&quot;20300&quot; value=&quot;Slide 131 - &amp;quot;Examples of Patterns of Violations&amp;quot;&quot;/&gt;&lt;property id=&quot;20307&quot; value=&quot;395&quot;/&gt;&lt;/object&gt;&lt;object type=&quot;3&quot; unique_id=&quot;214460&quot;&gt;&lt;property id=&quot;20148&quot; value=&quot;5&quot;/&gt;&lt;property id=&quot;20300&quot; value=&quot;Slide 132 - &amp;quot;Compliance Buys and Audits&amp;quot;&quot;/&gt;&lt;property id=&quot;20307&quot; value=&quot;396&quot;/&gt;&lt;/object&gt;&lt;object type=&quot;3&quot; unique_id=&quot;214461&quot;&gt;&lt;property id=&quot;20148&quot; value=&quot;5&quot;/&gt;&lt;property id=&quot;20300&quot; value=&quot;Slide 133 - &amp;quot;Compliance Buys&amp;quot;&quot;/&gt;&lt;property id=&quot;20307&quot; value=&quot;791&quot;/&gt;&lt;/object&gt;&lt;object type=&quot;3&quot; unique_id=&quot;214462&quot;&gt;&lt;property id=&quot;20148&quot; value=&quot;5&quot;/&gt;&lt;property id=&quot;20300&quot; value=&quot;Slide 134 - &amp;quot;Vendor Overcharging&amp;quot;&quot;/&gt;&lt;property id=&quot;20307&quot; value=&quot;792&quot;/&gt;&lt;/object&gt;&lt;object type=&quot;3&quot; unique_id=&quot;214463&quot;&gt;&lt;property id=&quot;20148&quot; value=&quot;5&quot;/&gt;&lt;property id=&quot;20300&quot; value=&quot;Slide 136 - &amp;quot;Inventory Audits&amp;quot;&quot;/&gt;&lt;property id=&quot;20307&quot; value=&quot;400&quot;/&gt;&lt;/object&gt;&lt;object type=&quot;3&quot; unique_id=&quot;214464&quot;&gt;&lt;property id=&quot;20148&quot; value=&quot;5&quot;/&gt;&lt;property id=&quot;20300&quot; value=&quot;Slide 137 - &amp;quot;Purchase Documentation Requirement&amp;quot;&quot;/&gt;&lt;property id=&quot;20307&quot; value=&quot;793&quot;/&gt;&lt;/object&gt;&lt;object type=&quot;3&quot; unique_id=&quot;214465&quot;&gt;&lt;property id=&quot;20148&quot; value=&quot;5&quot;/&gt;&lt;property id=&quot;20300&quot; value=&quot;Slide 142 - &amp;quot;Routine Monitoring&amp;quot;&quot;/&gt;&lt;property id=&quot;20307&quot; value=&quot;407&quot;/&gt;&lt;/object&gt;&lt;object type=&quot;3&quot; unique_id=&quot;214466&quot;&gt;&lt;property id=&quot;20148&quot; value=&quot;5&quot;/&gt;&lt;property id=&quot;20300&quot; value=&quot;Slide 144 - &amp;quot;Questions&amp;quot;&quot;/&gt;&lt;property id=&quot;20307&quot; value=&quot;814&quot;/&gt;&lt;/object&gt;&lt;object type=&quot;3&quot; unique_id=&quot;214467&quot;&gt;&lt;property id=&quot;20148&quot; value=&quot;5&quot;/&gt;&lt;property id=&quot;20300&quot; value=&quot;Slide 146 - &amp;quot;Completing Required Forms&amp;quot;&quot;/&gt;&lt;property id=&quot;20307&quot; value=&quot;409&quot;/&gt;&lt;/object&gt;&lt;object type=&quot;3&quot; unique_id=&quot;214468&quot;&gt;&lt;property id=&quot;20148&quot; value=&quot;5&quot;/&gt;&lt;property id=&quot;20300&quot; value=&quot;Slide 147 - &amp;quot;Completion of Forms using DocuSign&amp;quot;&quot;/&gt;&lt;property id=&quot;20307&quot; value=&quot;697&quot;/&gt;&lt;/object&gt;&lt;object type=&quot;3&quot; unique_id=&quot;214469&quot;&gt;&lt;property id=&quot;20148&quot; value=&quot;5&quot;/&gt;&lt;property id=&quot;20300&quot; value=&quot;Slide 148 - &amp;quot;Completing Required Forms in DocuSign&amp;quot;&quot;/&gt;&lt;property id=&quot;20307&quot; value=&quot;410&quot;/&gt;&lt;/object&gt;&lt;object type=&quot;3&quot; unique_id=&quot;214470&quot;&gt;&lt;property id=&quot;20148&quot; value=&quot;5&quot;/&gt;&lt;property id=&quot;20300&quot; value=&quot;Slide 150 - &amp;quot;Vendor Process &amp;quot;&quot;/&gt;&lt;property id=&quot;20307&quot; value=&quot;711&quot;/&gt;&lt;/object&gt;&lt;object type=&quot;3&quot; unique_id=&quot;214471&quot;&gt;&lt;property id=&quot;20148&quot; value=&quot;5&quot;/&gt;&lt;property id=&quot;20300&quot; value=&quot;Slide 151 - &amp;quot;Fields to Complete&amp;quot;&quot;/&gt;&lt;property id=&quot;20307&quot; value=&quot;712&quot;/&gt;&lt;/object&gt;&lt;object type=&quot;3&quot; unique_id=&quot;214472&quot;&gt;&lt;property id=&quot;20148&quot; value=&quot;5&quot;/&gt;&lt;property id=&quot;20300&quot; value=&quot;Slide 153 - &amp;quot;SIGNATURE&amp;quot;&quot;/&gt;&lt;property id=&quot;20307&quot; value=&quot;716&quot;/&gt;&lt;/object&gt;&lt;object type=&quot;3&quot; unique_id=&quot;214473&quot;&gt;&lt;property id=&quot;20148&quot; value=&quot;5&quot;/&gt;&lt;property id=&quot;20300&quot; value=&quot;Slide 155 - &amp;quot;Vendor Process Completed&amp;quot;&quot;/&gt;&lt;property id=&quot;20307&quot; value=&quot;717&quot;/&gt;&lt;/object&gt;&lt;object type=&quot;3&quot; unique_id=&quot;214474&quot;&gt;&lt;property id=&quot;20148&quot; value=&quot;5&quot;/&gt;&lt;property id=&quot;20300&quot; value=&quot;Slide 156 - &amp;quot;Final Screen&amp;quot;&quot;/&gt;&lt;property id=&quot;20307&quot; value=&quot;718&quot;/&gt;&lt;/object&gt;&lt;object type=&quot;3&quot; unique_id=&quot;214475&quot;&gt;&lt;property id=&quot;20148&quot; value=&quot;5&quot;/&gt;&lt;property id=&quot;20300&quot; value=&quot;Slide 157 - &amp;quot;Application (DHHS 3282)&amp;quot;&quot;/&gt;&lt;property id=&quot;20307&quot; value=&quot;411&quot;/&gt;&lt;/object&gt;&lt;object type=&quot;3&quot; unique_id=&quot;214476&quot;&gt;&lt;property id=&quot;20148&quot; value=&quot;5&quot;/&gt;&lt;property id=&quot;20300&quot; value=&quot;Slide 158 - &amp;quot;Application (DHHS 3282)&amp;quot;&quot;/&gt;&lt;property id=&quot;20307&quot; value=&quot;412&quot;/&gt;&lt;/object&gt;&lt;object type=&quot;3&quot; unique_id=&quot;214477&quot;&gt;&lt;property id=&quot;20148&quot; value=&quot;5&quot;/&gt;&lt;property id=&quot;20300&quot; value=&quot;Slide 159 - &amp;quot;Application (DHHS 3282)&amp;quot;&quot;/&gt;&lt;property id=&quot;20307&quot; value=&quot;413&quot;/&gt;&lt;/object&gt;&lt;object type=&quot;3&quot; unique_id=&quot;214478&quot;&gt;&lt;property id=&quot;20148&quot; value=&quot;5&quot;/&gt;&lt;property id=&quot;20300&quot; value=&quot;Slide 161 - &amp;quot;Application (DHHS 3282)&amp;quot;&quot;/&gt;&lt;property id=&quot;20307&quot; value=&quot;415&quot;/&gt;&lt;/object&gt;&lt;object type=&quot;3&quot; unique_id=&quot;214479&quot;&gt;&lt;property id=&quot;20148&quot; value=&quot;5&quot;/&gt;&lt;property id=&quot;20300&quot; value=&quot;Slide 162 - &amp;quot;Application (DHHS 3282)&amp;quot;&quot;/&gt;&lt;property id=&quot;20307&quot; value=&quot;416&quot;/&gt;&lt;/object&gt;&lt;object type=&quot;3&quot; unique_id=&quot;214480&quot;&gt;&lt;property id=&quot;20148&quot; value=&quot;5&quot;/&gt;&lt;property id=&quot;20300&quot; value=&quot;Slide 163&quot;/&gt;&lt;property id=&quot;20307&quot; value=&quot;417&quot;/&gt;&lt;/object&gt;&lt;object type=&quot;3&quot; unique_id=&quot;214481&quot;&gt;&lt;property id=&quot;20148&quot; value=&quot;5&quot;/&gt;&lt;property id=&quot;20300&quot; value=&quot;Slide 164&quot;/&gt;&lt;property id=&quot;20307&quot; value=&quot;418&quot;/&gt;&lt;/object&gt;&lt;object type=&quot;3&quot; unique_id=&quot;214482&quot;&gt;&lt;property id=&quot;20148&quot; value=&quot;5&quot;/&gt;&lt;property id=&quot;20300&quot; value=&quot;Slide 165&quot;/&gt;&lt;property id=&quot;20307&quot; value=&quot;419&quot;/&gt;&lt;/object&gt;&lt;object type=&quot;3&quot; unique_id=&quot;214483&quot;&gt;&lt;property id=&quot;20148&quot; value=&quot;5&quot;/&gt;&lt;property id=&quot;20300&quot; value=&quot;Slide 166&quot;/&gt;&lt;property id=&quot;20307&quot; value=&quot;694&quot;/&gt;&lt;/object&gt;&lt;object type=&quot;3&quot; unique_id=&quot;214484&quot;&gt;&lt;property id=&quot;20148&quot; value=&quot;5&quot;/&gt;&lt;property id=&quot;20300&quot; value=&quot;Slide 167&quot;/&gt;&lt;property id=&quot;20307&quot; value=&quot;420&quot;/&gt;&lt;/object&gt;&lt;object type=&quot;3&quot; unique_id=&quot;214485&quot;&gt;&lt;property id=&quot;20148&quot; value=&quot;5&quot;/&gt;&lt;property id=&quot;20300&quot; value=&quot;Slide 168&quot;/&gt;&lt;property id=&quot;20307&quot; value=&quot;422&quot;/&gt;&lt;/object&gt;&lt;object type=&quot;3&quot; unique_id=&quot;214486&quot;&gt;&lt;property id=&quot;20148&quot; value=&quot;5&quot;/&gt;&lt;property id=&quot;20300&quot; value=&quot;Slide 169 - &amp;quot;Required Prices&amp;quot;&quot;/&gt;&lt;property id=&quot;20307&quot; value=&quot;433&quot;/&gt;&lt;/object&gt;&lt;object type=&quot;3&quot; unique_id=&quot;214487&quot;&gt;&lt;property id=&quot;20148&quot; value=&quot;5&quot;/&gt;&lt;property id=&quot;20300&quot; value=&quot;Slide 170&quot;/&gt;&lt;property id=&quot;20307&quot; value=&quot;426&quot;/&gt;&lt;/object&gt;&lt;object type=&quot;3&quot; unique_id=&quot;214488&quot;&gt;&lt;property id=&quot;20148&quot; value=&quot;5&quot;/&gt;&lt;property id=&quot;20300&quot; value=&quot;Slide 171&quot;/&gt;&lt;property id=&quot;20307&quot; value=&quot;427&quot;/&gt;&lt;/object&gt;&lt;object type=&quot;3&quot; unique_id=&quot;214489&quot;&gt;&lt;property id=&quot;20148&quot; value=&quot;5&quot;/&gt;&lt;property id=&quot;20300&quot; value=&quot;Slide 172&quot;/&gt;&lt;property id=&quot;20307&quot; value=&quot;428&quot;/&gt;&lt;/object&gt;&lt;object type=&quot;3&quot; unique_id=&quot;214490&quot;&gt;&lt;property id=&quot;20148&quot; value=&quot;5&quot;/&gt;&lt;property id=&quot;20300&quot; value=&quot;Slide 174 - &amp;quot;Technical Assistance&amp;amp;#x09;&amp;quot;&quot;/&gt;&lt;property id=&quot;20307&quot; value=&quot;429&quot;/&gt;&lt;/object&gt;&lt;object type=&quot;3&quot; unique_id=&quot;214491&quot;&gt;&lt;property id=&quot;20148&quot; value=&quot;5&quot;/&gt;&lt;property id=&quot;20300&quot; value=&quot;Slide 175 - &amp;quot;Training Employees&amp;quot;&quot;/&gt;&lt;property id=&quot;20307&quot; value=&quot;430&quot;/&gt;&lt;/object&gt;&lt;object type=&quot;3&quot; unique_id=&quot;214493&quot;&gt;&lt;property id=&quot;20148&quot; value=&quot;5&quot;/&gt;&lt;property id=&quot;20300&quot; value=&quot;Slide 179&quot;/&gt;&lt;property id=&quot;20307&quot; value=&quot;432&quot;/&gt;&lt;/object&gt;&lt;object type=&quot;3&quot; unique_id=&quot;215670&quot;&gt;&lt;property id=&quot;20148&quot; value=&quot;5&quot;/&gt;&lt;property id=&quot;20300&quot; value=&quot;Slide 178 - &amp;quot;USDA Nondiscrimination Statement&amp;quot;&quot;/&gt;&lt;property id=&quot;20307&quot; value=&quot;257&quot;/&gt;&lt;/object&gt;&lt;/object&gt;&lt;object type=&quot;10&quot; unique_id=&quot;141974&quot;&gt;&lt;object type=&quot;11&quot; unique_id=&quot;141975&quot;&gt;&lt;property id=&quot;20180&quot; value=&quot;1&quot;/&gt;&lt;property id=&quot;20181&quot; value=&quot;1&quot;/&gt;&lt;property id=&quot;20183&quot; value=&quot;1&quot;/&gt;&lt;/object&gt;&lt;object type=&quot;12&quot; unique_id=&quot;143021&quot;&gt;&lt;/object&gt;&lt;/object&gt;&lt;object type=&quot;4&quot; unique_id=&quot;141976&quot;&gt;&lt;/object&gt;&lt;/object&gt;&lt;/database&gt;"/>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HTML_SHAPEINFO" val="&lt;SlideThumbPath val=&quot;Slide4.PNG&quot;/&gt;"/>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34DB741B-05FD-4AB0-A5D7-84D0DAA980D5}_30.png&quot;/&gt;&lt;left val=&quot;135&quot;/&gt;&lt;top val=&quot;184&quot;/&gt;&lt;width val=&quot;1020&quot;/&gt;&lt;height val=&quot;447&quot;/&gt;&lt;hasText val=&quot;1&quot;/&gt;&lt;/Image&gt;&lt;/ThreeDShapeInfo&gt;"/>
  <p:tag name="PRESENTER_SHAPETEXTINFO" val="&lt;ShapeTextInfo&gt;&lt;TableIndex row=&quot;-1&quot; col=&quot;-1&quot;&gt;&lt;linesCount val=&quot;9&quot;/&gt;&lt;lineCharCount val=&quot;52&quot;/&gt;&lt;lineCharCount val=&quot;11&quot;/&gt;&lt;lineCharCount val=&quot;55&quot;/&gt;&lt;lineCharCount val=&quot;49&quot;/&gt;&lt;lineCharCount val=&quot;46&quot;/&gt;&lt;lineCharCount val=&quot;47&quot;/&gt;&lt;lineCharCount val=&quot;50&quot;/&gt;&lt;lineCharCount val=&quot;47&quot;/&gt;&lt;lineCharCount val=&quot;23&quot;/&gt;&lt;/TableIndex&gt;&lt;/ShapeTextInfo&gt;"/>
</p:tagLst>
</file>

<file path=ppt/tags/tag101.xml><?xml version="1.0" encoding="utf-8"?>
<p:tagLst xmlns:a="http://schemas.openxmlformats.org/drawingml/2006/main" xmlns:r="http://schemas.openxmlformats.org/officeDocument/2006/relationships" xmlns:p="http://schemas.openxmlformats.org/presentationml/2006/main">
  <p:tag name="HTML_SHAPEINFO" val="&lt;SlideThumbPath val=&quot;Slide31.PNG&quot;/&gt;"/>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EA206C51-235C-43B9-82E9-220EDC49330D}_31.png&quot;/&gt;&lt;left val=&quot;170&quot;/&gt;&lt;top val=&quot;29&quot;/&gt;&lt;width val=&quot;939&quot;/&gt;&lt;height val=&quot;136&quot;/&gt;&lt;hasText val=&quot;1&quot;/&gt;&lt;/Image&gt;&lt;/ThreeDShapeInfo&gt;"/>
  <p:tag name="PRESENTER_SHAPETEXTINFO" val="&lt;ShapeTextInfo&gt;&lt;TableIndex row=&quot;-1&quot; col=&quot;-1&quot;&gt;&lt;linesCount val=&quot;1&quot;/&gt;&lt;lineCharCount val=&quot;18&quot;/&gt;&lt;/TableIndex&gt;&lt;/ShapeTextInfo&gt;"/>
</p:tagLst>
</file>

<file path=ppt/tags/tag10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28AC4FD-A23D-466F-8509-0AECFE8083B1}_31.png&quot;/&gt;&lt;left val=&quot;156&quot;/&gt;&lt;top val=&quot;184&quot;/&gt;&lt;width val=&quot;974&quot;/&gt;&lt;height val=&quot;473&quot;/&gt;&lt;hasText val=&quot;1&quot;/&gt;&lt;/Image&gt;&lt;/ThreeDShapeInfo&gt;"/>
  <p:tag name="PRESENTER_SHAPETEXTINFO" val="&lt;ShapeTextInfo&gt;&lt;TableIndex row=&quot;-1&quot; col=&quot;-1&quot;&gt;&lt;linesCount val=&quot;9&quot;/&gt;&lt;lineCharCount val=&quot;23&quot;/&gt;&lt;lineCharCount val=&quot;36&quot;/&gt;&lt;lineCharCount val=&quot;42&quot;/&gt;&lt;lineCharCount val=&quot;16&quot;/&gt;&lt;lineCharCount val=&quot;1&quot;/&gt;&lt;lineCharCount val=&quot;11&quot;/&gt;&lt;lineCharCount val=&quot;46&quot;/&gt;&lt;lineCharCount val=&quot;20&quot;/&gt;&lt;lineCharCount val=&quot;22&quot;/&gt;&lt;/TableIndex&gt;&lt;/ShapeTextInfo&gt;"/>
</p:tagLst>
</file>

<file path=ppt/tags/tag104.xml><?xml version="1.0" encoding="utf-8"?>
<p:tagLst xmlns:a="http://schemas.openxmlformats.org/drawingml/2006/main" xmlns:r="http://schemas.openxmlformats.org/officeDocument/2006/relationships" xmlns:p="http://schemas.openxmlformats.org/presentationml/2006/main">
  <p:tag name="HTML_SHAPEINFO" val="&lt;SlideThumbPath val=&quot;Slide32.PNG&quot;/&gt;"/>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31E4D60-94EC-4CDB-8141-8AFE7309044E}_32.png&quot;/&gt;&lt;left val=&quot;154&quot;/&gt;&lt;top val=&quot;26&quot;/&gt;&lt;width val=&quot;998&quot;/&gt;&lt;height val=&quot;136&quot;/&gt;&lt;hasText val=&quot;1&quot;/&gt;&lt;/Image&gt;&lt;/ThreeDShapeInfo&gt;"/>
  <p:tag name="PRESENTER_SHAPETEXTINFO" val="&lt;ShapeTextInfo&gt;&lt;TableIndex row=&quot;-1&quot; col=&quot;-1&quot;&gt;&lt;linesCount val=&quot;1&quot;/&gt;&lt;lineCharCount val=&quot;25&quot;/&gt;&lt;/TableIndex&gt;&lt;/ShapeTextInfo&gt;"/>
</p:tagLst>
</file>

<file path=ppt/tags/tag10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68CAAE1-E265-4E58-890F-376A39354562}_32.png&quot;/&gt;&lt;left val=&quot;162&quot;/&gt;&lt;top val=&quot;167&quot;/&gt;&lt;width val=&quot;964&quot;/&gt;&lt;height val=&quot;448&quot;/&gt;&lt;hasText val=&quot;1&quot;/&gt;&lt;/Image&gt;&lt;/ThreeDShapeInfo&gt;"/>
  <p:tag name="PRESENTER_SHAPETEXTINFO" val="&lt;ShapeTextInfo&gt;&lt;TableIndex row=&quot;-1&quot; col=&quot;-1&quot;&gt;&lt;linesCount val=&quot;7&quot;/&gt;&lt;lineCharCount val=&quot;35&quot;/&gt;&lt;lineCharCount val=&quot;38&quot;/&gt;&lt;lineCharCount val=&quot;26&quot;/&gt;&lt;lineCharCount val=&quot;33&quot;/&gt;&lt;lineCharCount val=&quot;38&quot;/&gt;&lt;lineCharCount val=&quot;31&quot;/&gt;&lt;lineCharCount val=&quot;28&quot;/&gt;&lt;/TableIndex&gt;&lt;/ShapeTextInfo&gt;"/>
</p:tagLst>
</file>

<file path=ppt/tags/tag107.xml><?xml version="1.0" encoding="utf-8"?>
<p:tagLst xmlns:a="http://schemas.openxmlformats.org/drawingml/2006/main" xmlns:r="http://schemas.openxmlformats.org/officeDocument/2006/relationships" xmlns:p="http://schemas.openxmlformats.org/presentationml/2006/main">
  <p:tag name="HTML_SHAPEINFO" val="&lt;SlideThumbPath val=&quot;Slide33.PNG&quot;/&gt;"/>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4C15BEAE-E1FB-466F-8A13-BAB9C0CC4BD1}_33.png&quot;/&gt;&lt;left val=&quot;57&quot;/&gt;&lt;top val=&quot;7&quot;/&gt;&lt;width val=&quot;1156&quot;/&gt;&lt;height val=&quot;205&quot;/&gt;&lt;hasText val=&quot;1&quot;/&gt;&lt;/Image&gt;&lt;/ThreeDShapeInfo&gt;"/>
  <p:tag name="PRESENTER_SHAPETEXTINFO" val="&lt;ShapeTextInfo&gt;&lt;TableIndex row=&quot;-1&quot; col=&quot;-1&quot;&gt;&lt;linesCount val=&quot;2&quot;/&gt;&lt;lineCharCount val=&quot;33&quot;/&gt;&lt;lineCharCount val=&quot;19&quot;/&gt;&lt;/TableIndex&gt;&lt;/ShapeTextInfo&gt;"/>
</p:tagLst>
</file>

<file path=ppt/tags/tag10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59ACD72-A36E-4DC3-97AA-DA61877C978B}_33.png&quot;/&gt;&lt;left val=&quot;88&quot;/&gt;&lt;top val=&quot;187&quot;/&gt;&lt;width val=&quot;1106&quot;/&gt;&lt;height val=&quot;515&quot;/&gt;&lt;hasText val=&quot;1&quot;/&gt;&lt;/Image&gt;&lt;/ThreeDShapeInfo&gt;"/>
  <p:tag name="PRESENTER_SHAPETEXTINFO" val="&lt;ShapeTextInfo&gt;&lt;TableIndex row=&quot;-1&quot; col=&quot;-1&quot;&gt;&lt;linesCount val=&quot;11&quot;/&gt;&lt;lineCharCount val=&quot;14&quot;/&gt;&lt;lineCharCount val=&quot;61&quot;/&gt;&lt;lineCharCount val=&quot;51&quot;/&gt;&lt;lineCharCount val=&quot;58&quot;/&gt;&lt;lineCharCount val=&quot;15&quot;/&gt;&lt;lineCharCount val=&quot;57&quot;/&gt;&lt;lineCharCount val=&quot;45&quot;/&gt;&lt;lineCharCount val=&quot;56&quot;/&gt;&lt;lineCharCount val=&quot;46&quot;/&gt;&lt;lineCharCount val=&quot;61&quot;/&gt;&lt;lineCharCount val=&quot;53&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38F6AE42-6F53-4B0B-90CE-CE6E20F1F7FD}_4.png&quot;/&gt;&lt;left val=&quot;366&quot;/&gt;&lt;top val=&quot;17&quot;/&gt;&lt;width val=&quot;591&quot;/&gt;&lt;height val=&quot;136&quot;/&gt;&lt;hasText val=&quot;1&quot;/&gt;&lt;/Image&gt;&lt;/ThreeDShapeInfo&gt;"/>
  <p:tag name="PRESENTER_SHAPETEXTINFO" val="&lt;ShapeTextInfo&gt;&lt;TableIndex row=&quot;-1&quot; col=&quot;-1&quot;&gt;&lt;linesCount val=&quot;1&quot;/&gt;&lt;lineCharCount val=&quot;10&quot;/&gt;&lt;/TableIndex&gt;&lt;/ShapeTextInfo&gt;"/>
</p:tagLst>
</file>

<file path=ppt/tags/tag110.xml><?xml version="1.0" encoding="utf-8"?>
<p:tagLst xmlns:a="http://schemas.openxmlformats.org/drawingml/2006/main" xmlns:r="http://schemas.openxmlformats.org/officeDocument/2006/relationships" xmlns:p="http://schemas.openxmlformats.org/presentationml/2006/main">
  <p:tag name="HTML_SHAPEINFO" val="&lt;SlideThumbPath val=&quot;Slide34.PNG&quot;/&gt;"/>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31EB264-48DF-4BC8-BC30-B70C72A781B2}_34.png&quot;/&gt;&lt;left val=&quot;195&quot;/&gt;&lt;top val=&quot;19&quot;/&gt;&lt;width val=&quot;939&quot;/&gt;&lt;height val=&quot;136&quot;/&gt;&lt;hasText val=&quot;1&quot;/&gt;&lt;/Image&gt;&lt;/ThreeDShapeInfo&gt;"/>
  <p:tag name="PRESENTER_SHAPETEXTINFO" val="&lt;ShapeTextInfo&gt;&lt;TableIndex row=&quot;-1&quot; col=&quot;-1&quot;&gt;&lt;linesCount val=&quot;1&quot;/&gt;&lt;lineCharCount val=&quot;13&quot;/&gt;&lt;/TableIndex&gt;&lt;/ShapeTextInfo&gt;"/>
</p:tagLst>
</file>

<file path=ppt/tags/tag11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61CD7017-C68B-4E4B-8360-973E628CC4FC}_34.png&quot;/&gt;&lt;left val=&quot;313&quot;/&gt;&lt;top val=&quot;322&quot;/&gt;&lt;width val=&quot;703&quot;/&gt;&lt;height val=&quot;186&quot;/&gt;&lt;hasText val=&quot;1&quot;/&gt;&lt;/Image&gt;&lt;/ThreeDShapeInfo&gt;"/>
  <p:tag name="PRESENTER_SHAPETEXTINFO" val="&lt;ShapeTextInfo&gt;&lt;TableIndex row=&quot;-1&quot; col=&quot;-1&quot;&gt;&lt;linesCount val=&quot;1&quot;/&gt;&lt;lineCharCount val=&quot;11&quot;/&gt;&lt;/TableIndex&gt;&lt;/ShapeTextInfo&gt;"/>
</p:tagLst>
</file>

<file path=ppt/tags/tag113.xml><?xml version="1.0" encoding="utf-8"?>
<p:tagLst xmlns:a="http://schemas.openxmlformats.org/drawingml/2006/main" xmlns:r="http://schemas.openxmlformats.org/officeDocument/2006/relationships" xmlns:p="http://schemas.openxmlformats.org/presentationml/2006/main">
  <p:tag name="HTML_SHAPEINFO" val="&lt;SlideThumbPath val=&quot;Slide35.PNG&quot;/&gt;"/>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4DB006C4-B11F-4EF5-84D8-3F5DA4AD3694}_35.png&quot;/&gt;&lt;left val=&quot;146&quot;/&gt;&lt;top val=&quot;22&quot;/&gt;&lt;width val=&quot;1054&quot;/&gt;&lt;height val=&quot;205&quot;/&gt;&lt;hasText val=&quot;1&quot;/&gt;&lt;/Image&gt;&lt;/ThreeDShapeInfo&gt;"/>
  <p:tag name="PRESENTER_SHAPETEXTINFO" val="&lt;ShapeTextInfo&gt;&lt;TableIndex row=&quot;-1&quot; col=&quot;-1&quot;&gt;&lt;linesCount val=&quot;2&quot;/&gt;&lt;lineCharCount val=&quot;19&quot;/&gt;&lt;lineCharCount val=&quot;13&quot;/&gt;&lt;/TableIndex&gt;&lt;/ShapeTextInfo&gt;"/>
</p:tagLst>
</file>

<file path=ppt/tags/tag11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00F9A63-CD45-48A0-A7B9-A18B6919D24D}_35.png&quot;/&gt;&lt;left val=&quot;623&quot;/&gt;&lt;top val=&quot;165&quot;/&gt;&lt;width val=&quot;576&quot;/&gt;&lt;height val=&quot;467&quot;/&gt;&lt;hasText val=&quot;1&quot;/&gt;&lt;/Image&gt;&lt;/ThreeDShapeInfo&gt;"/>
  <p:tag name="PRESENTER_SHAPETEXTINFO" val="&lt;ShapeTextInfo&gt;&lt;TableIndex row=&quot;-1&quot; col=&quot;-1&quot;&gt;&lt;linesCount val=&quot;13&quot;/&gt;&lt;lineCharCount val=&quot;25&quot;/&gt;&lt;lineCharCount val=&quot;20&quot;/&gt;&lt;lineCharCount val=&quot;22&quot;/&gt;&lt;lineCharCount val=&quot;21&quot;/&gt;&lt;lineCharCount val=&quot;29&quot;/&gt;&lt;lineCharCount val=&quot;26&quot;/&gt;&lt;lineCharCount val=&quot;27&quot;/&gt;&lt;lineCharCount val=&quot;14&quot;/&gt;&lt;lineCharCount val=&quot;27&quot;/&gt;&lt;lineCharCount val=&quot;28&quot;/&gt;&lt;lineCharCount val=&quot;26&quot;/&gt;&lt;lineCharCount val=&quot;23&quot;/&gt;&lt;lineCharCount val=&quot;14&quot;/&gt;&lt;/TableIndex&gt;&lt;/ShapeTextInfo&gt;"/>
</p:tagLst>
</file>

<file path=ppt/tags/tag116.xml><?xml version="1.0" encoding="utf-8"?>
<p:tagLst xmlns:a="http://schemas.openxmlformats.org/drawingml/2006/main" xmlns:r="http://schemas.openxmlformats.org/officeDocument/2006/relationships" xmlns:p="http://schemas.openxmlformats.org/presentationml/2006/main">
  <p:tag name="HTML_SHAPEINFO" val="&lt;SlideThumbPath val=&quot;Slide36.PNG&quot;/&gt;"/>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A5E0431-023D-4C52-BED5-26CE7F53A0B1}_36.png&quot;/&gt;&lt;left val=&quot;154&quot;/&gt;&lt;top val=&quot;46&quot;/&gt;&lt;width val=&quot;768&quot;/&gt;&lt;height val=&quot;136&quot;/&gt;&lt;hasText val=&quot;1&quot;/&gt;&lt;/Image&gt;&lt;/ThreeDShapeInfo&gt;"/>
  <p:tag name="PRESENTER_SHAPETEXTINFO" val="&lt;ShapeTextInfo&gt;&lt;TableIndex row=&quot;-1&quot; col=&quot;-1&quot;&gt;&lt;linesCount val=&quot;1&quot;/&gt;&lt;lineCharCount val=&quot;17&quot;/&gt;&lt;/TableIndex&gt;&lt;/ShapeTextInfo&gt;"/>
</p:tagLst>
</file>

<file path=ppt/tags/tag11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C47DAE74-1484-417A-896D-E5D3E635CC88}_36.png&quot;/&gt;&lt;left val=&quot;613&quot;/&gt;&lt;top val=&quot;124&quot;/&gt;&lt;width val=&quot;640&quot;/&gt;&lt;height val=&quot;532&quot;/&gt;&lt;hasText val=&quot;1&quot;/&gt;&lt;/Image&gt;&lt;/ThreeDShapeInfo&gt;"/>
  <p:tag name="PRESENTER_SHAPETEXTINFO" val="&lt;ShapeTextInfo&gt;&lt;TableIndex row=&quot;-1&quot; col=&quot;-1&quot;&gt;&lt;linesCount val=&quot;10&quot;/&gt;&lt;lineCharCount val=&quot;16&quot;/&gt;&lt;lineCharCount val=&quot;8&quot;/&gt;&lt;lineCharCount val=&quot;13&quot;/&gt;&lt;lineCharCount val=&quot;24&quot;/&gt;&lt;lineCharCount val=&quot;21&quot;/&gt;&lt;lineCharCount val=&quot;16&quot;/&gt;&lt;lineCharCount val=&quot;7&quot;/&gt;&lt;lineCharCount val=&quot;25&quot;/&gt;&lt;lineCharCount val=&quot;25&quot;/&gt;&lt;lineCharCount val=&quot;1&quot;/&gt;&lt;/TableIndex&gt;&lt;/ShapeTextInfo&gt;"/>
</p:tagLst>
</file>

<file path=ppt/tags/tag1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8DBD7B7-2C06-4357-8F02-18E6AD2402EA}_4.png&quot;/&gt;&lt;left val=&quot;144&quot;/&gt;&lt;top val=&quot;155&quot;/&gt;&lt;width val=&quot;1049&quot;/&gt;&lt;height val=&quot;348&quot;/&gt;&lt;hasText val=&quot;1&quot;/&gt;&lt;/Image&gt;&lt;/ThreeDShapeInfo&gt;"/>
  <p:tag name="PRESENTER_SHAPETEXTINFO" val="&lt;ShapeTextInfo&gt;&lt;TableIndex row=&quot;-1&quot; col=&quot;-1&quot;&gt;&lt;linesCount val=&quot;6&quot;/&gt;&lt;lineCharCount val=&quot;35&quot;/&gt;&lt;lineCharCount val=&quot;41&quot;/&gt;&lt;lineCharCount val=&quot;26&quot;/&gt;&lt;lineCharCount val=&quot;35&quot;/&gt;&lt;lineCharCount val=&quot;37&quot;/&gt;&lt;lineCharCount val=&quot;30&quot;/&gt;&lt;/TableIndex&gt;&lt;/ShapeTextInfo&gt;"/>
</p:tagLst>
</file>

<file path=ppt/tags/tag1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1.xml><?xml version="1.0" encoding="utf-8"?>
<p:tagLst xmlns:a="http://schemas.openxmlformats.org/drawingml/2006/main" xmlns:r="http://schemas.openxmlformats.org/officeDocument/2006/relationships" xmlns:p="http://schemas.openxmlformats.org/presentationml/2006/main">
  <p:tag name="HTML_SHAPEINFO" val="&lt;SlideThumbPath val=&quot;Slide37.PNG&quot;/&gt;"/>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3476FD76-2B97-4074-A615-8931A9D18470}_37.png&quot;/&gt;&lt;left val=&quot;162&quot;/&gt;&lt;top val=&quot;44&quot;/&gt;&lt;width val=&quot;768&quot;/&gt;&lt;height val=&quot;136&quot;/&gt;&lt;hasText val=&quot;1&quot;/&gt;&lt;/Image&gt;&lt;/ThreeDShapeInfo&gt;"/>
  <p:tag name="PRESENTER_SHAPETEXTINFO" val="&lt;ShapeTextInfo&gt;&lt;TableIndex row=&quot;-1&quot; col=&quot;-1&quot;&gt;&lt;linesCount val=&quot;1&quot;/&gt;&lt;lineCharCount val=&quot;18&quot;/&gt;&lt;/TableIndex&gt;&lt;/ShapeTextInfo&gt;"/>
</p:tagLst>
</file>

<file path=ppt/tags/tag12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593EB65-D994-4C28-9C23-DA0560B2C454}_37.png&quot;/&gt;&lt;left val=&quot;674&quot;/&gt;&lt;top val=&quot;129&quot;/&gt;&lt;width val=&quot;645&quot;/&gt;&lt;height val=&quot;585&quot;/&gt;&lt;hasText val=&quot;1&quot;/&gt;&lt;/Image&gt;&lt;/ThreeDShapeInfo&gt;"/>
  <p:tag name="PRESENTER_SHAPETEXTINFO" val="&lt;ShapeTextInfo&gt;&lt;TableIndex row=&quot;-1&quot; col=&quot;-1&quot;&gt;&lt;linesCount val=&quot;11&quot;/&gt;&lt;lineCharCount val=&quot;16&quot;/&gt;&lt;lineCharCount val=&quot;8&quot;/&gt;&lt;lineCharCount val=&quot;19&quot;/&gt;&lt;lineCharCount val=&quot;16&quot;/&gt;&lt;lineCharCount val=&quot;15&quot;/&gt;&lt;lineCharCount val=&quot;20&quot;/&gt;&lt;lineCharCount val=&quot;20&quot;/&gt;&lt;lineCharCount val=&quot;7&quot;/&gt;&lt;lineCharCount val=&quot;29&quot;/&gt;&lt;lineCharCount val=&quot;18&quot;/&gt;&lt;lineCharCount val=&quot;1&quot;/&gt;&lt;/TableIndex&gt;&lt;/ShapeTextInfo&gt;"/>
</p:tagLst>
</file>

<file path=ppt/tags/tag1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6.xml><?xml version="1.0" encoding="utf-8"?>
<p:tagLst xmlns:a="http://schemas.openxmlformats.org/drawingml/2006/main" xmlns:r="http://schemas.openxmlformats.org/officeDocument/2006/relationships" xmlns:p="http://schemas.openxmlformats.org/presentationml/2006/main">
  <p:tag name="HTML_SHAPEINFO" val="&lt;SlideThumbPath val=&quot;Slide38.PNG&quot;/&gt;"/>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2D49EFE-0873-4085-9226-006B0AC817D0}_38.png&quot;/&gt;&lt;left val=&quot;154&quot;/&gt;&lt;top val=&quot;33&quot;/&gt;&lt;width val=&quot;733&quot;/&gt;&lt;height val=&quot;136&quot;/&gt;&lt;hasText val=&quot;1&quot;/&gt;&lt;/Image&gt;&lt;/ThreeDShapeInfo&gt;"/>
  <p:tag name="PRESENTER_SHAPETEXTINFO" val="&lt;ShapeTextInfo&gt;&lt;TableIndex row=&quot;-1&quot; col=&quot;-1&quot;&gt;&lt;linesCount val=&quot;1&quot;/&gt;&lt;lineCharCount val=&quot;11&quot;/&gt;&lt;/TableIndex&gt;&lt;/ShapeTextInfo&gt;"/>
</p:tagLst>
</file>

<file path=ppt/tags/tag12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9C08DCF-817A-4F39-A6D2-68E95596DA5A}_38.png&quot;/&gt;&lt;left val=&quot;621&quot;/&gt;&lt;top val=&quot;114&quot;/&gt;&lt;width val=&quot;594&quot;/&gt;&lt;height val=&quot;541&quot;/&gt;&lt;hasText val=&quot;1&quot;/&gt;&lt;/Image&gt;&lt;/ThreeDShapeInfo&gt;"/>
  <p:tag name="PRESENTER_SHAPETEXTINFO" val="&lt;ShapeTextInfo&gt;&lt;TableIndex row=&quot;-1&quot; col=&quot;-1&quot;&gt;&lt;linesCount val=&quot;10&quot;/&gt;&lt;lineCharCount val=&quot;27&quot;/&gt;&lt;lineCharCount val=&quot;6&quot;/&gt;&lt;lineCharCount val=&quot;26&quot;/&gt;&lt;lineCharCount val=&quot;25&quot;/&gt;&lt;lineCharCount val=&quot;25&quot;/&gt;&lt;lineCharCount val=&quot;17&quot;/&gt;&lt;lineCharCount val=&quot;18&quot;/&gt;&lt;lineCharCount val=&quot;25&quot;/&gt;&lt;lineCharCount val=&quot;26&quot;/&gt;&lt;lineCharCount val=&quot;17&quot;/&gt;&lt;/TableIndex&gt;&lt;/ShapeTextInfo&gt;"/>
</p:tagLst>
</file>

<file path=ppt/tags/tag129.xml><?xml version="1.0" encoding="utf-8"?>
<p:tagLst xmlns:a="http://schemas.openxmlformats.org/drawingml/2006/main" xmlns:r="http://schemas.openxmlformats.org/officeDocument/2006/relationships" xmlns:p="http://schemas.openxmlformats.org/presentationml/2006/main">
  <p:tag name="HTML_SHAPEINFO" val="&lt;SlideThumbPath val=&quot;Slide39.PNG&quot;/&gt;"/>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HTML_SHAPEINFO" val="&lt;SlideThumbPath val=&quot;Slide5.PNG&quot;/&gt;"/>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EFD7DF95-DF7F-40C2-BCF8-A8D576F74CEB}_39.png&quot;/&gt;&lt;left val=&quot;203&quot;/&gt;&lt;top val=&quot;51&quot;/&gt;&lt;width val=&quot;953&quot;/&gt;&lt;height val=&quot;136&quot;/&gt;&lt;hasText val=&quot;1&quot;/&gt;&lt;/Image&gt;&lt;/ThreeDShapeInfo&gt;"/>
  <p:tag name="PRESENTER_SHAPETEXTINFO" val="&lt;ShapeTextInfo&gt;&lt;TableIndex row=&quot;-1&quot; col=&quot;-1&quot;&gt;&lt;linesCount val=&quot;1&quot;/&gt;&lt;lineCharCount val=&quot;28&quot;/&gt;&lt;/TableIndex&gt;&lt;/ShapeTextInfo&gt;"/>
</p:tagLst>
</file>

<file path=ppt/tags/tag13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3C64DF41-9227-4596-BB2A-AD7A41CC62EA}_39.png&quot;/&gt;&lt;left val=&quot;172&quot;/&gt;&lt;top val=&quot;180&quot;/&gt;&lt;width val=&quot;1015&quot;/&gt;&lt;height val=&quot;467&quot;/&gt;&lt;hasText val=&quot;1&quot;/&gt;&lt;/Image&gt;&lt;/ThreeDShapeInfo&gt;"/>
  <p:tag name="PRESENTER_SHAPETEXTINFO" val="&lt;ShapeTextInfo&gt;&lt;TableIndex row=&quot;-1&quot; col=&quot;-1&quot;&gt;&lt;linesCount val=&quot;9&quot;/&gt;&lt;lineCharCount val=&quot;45&quot;/&gt;&lt;lineCharCount val=&quot;45&quot;/&gt;&lt;lineCharCount val=&quot;11&quot;/&gt;&lt;lineCharCount val=&quot;43&quot;/&gt;&lt;lineCharCount val=&quot;36&quot;/&gt;&lt;lineCharCount val=&quot;42&quot;/&gt;&lt;lineCharCount val=&quot;17&quot;/&gt;&lt;lineCharCount val=&quot;46&quot;/&gt;&lt;lineCharCount val=&quot;39&quot;/&gt;&lt;/TableIndex&gt;&lt;/ShapeTextInfo&gt;"/>
</p:tagLst>
</file>

<file path=ppt/tags/tag132.xml><?xml version="1.0" encoding="utf-8"?>
<p:tagLst xmlns:a="http://schemas.openxmlformats.org/drawingml/2006/main" xmlns:r="http://schemas.openxmlformats.org/officeDocument/2006/relationships" xmlns:p="http://schemas.openxmlformats.org/presentationml/2006/main">
  <p:tag name="HTML_SHAPEINFO" val="&lt;SlideThumbPath val=&quot;Slide40.PNG&quot;/&gt;"/>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D54F752-4368-4ED9-BB09-DAF8CD6E92B9}_40.png&quot;/&gt;&lt;left val=&quot;300&quot;/&gt;&lt;top val=&quot;40&quot;/&gt;&lt;width val=&quot;703&quot;/&gt;&lt;height val=&quot;136&quot;/&gt;&lt;hasText val=&quot;1&quot;/&gt;&lt;/Image&gt;&lt;/ThreeDShapeInfo&gt;"/>
  <p:tag name="PRESENTER_SHAPETEXTINFO" val="&lt;ShapeTextInfo&gt;&lt;TableIndex row=&quot;-1&quot; col=&quot;-1&quot;&gt;&lt;linesCount val=&quot;1&quot;/&gt;&lt;lineCharCount val=&quot;19&quot;/&gt;&lt;/TableIndex&gt;&lt;/ShapeTextInfo&gt;"/>
</p:tagLst>
</file>

<file path=ppt/tags/tag13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919BD36-07D8-4919-8A53-EC0DE215FDF4}_40.png&quot;/&gt;&lt;left val=&quot;111&quot;/&gt;&lt;top val=&quot;151&quot;/&gt;&lt;width val=&quot;1081&quot;/&gt;&lt;height val=&quot;499&quot;/&gt;&lt;hasText val=&quot;1&quot;/&gt;&lt;/Image&gt;&lt;/ThreeDShapeInfo&gt;"/>
  <p:tag name="PRESENTER_SHAPETEXTINFO" val="&lt;ShapeTextInfo&gt;&lt;TableIndex row=&quot;-1&quot; col=&quot;-1&quot;&gt;&lt;linesCount val=&quot;11&quot;/&gt;&lt;lineCharCount val=&quot;55&quot;/&gt;&lt;lineCharCount val=&quot;55&quot;/&gt;&lt;lineCharCount val=&quot;56&quot;/&gt;&lt;lineCharCount val=&quot;10&quot;/&gt;&lt;lineCharCount val=&quot;41&quot;/&gt;&lt;lineCharCount val=&quot;18&quot;/&gt;&lt;lineCharCount val=&quot;56&quot;/&gt;&lt;lineCharCount val=&quot;51&quot;/&gt;&lt;lineCharCount val=&quot;32&quot;/&gt;&lt;lineCharCount val=&quot;49&quot;/&gt;&lt;lineCharCount val=&quot;30&quot;/&gt;&lt;/TableIndex&gt;&lt;/ShapeTextInfo&gt;"/>
</p:tagLst>
</file>

<file path=ppt/tags/tag135.xml><?xml version="1.0" encoding="utf-8"?>
<p:tagLst xmlns:a="http://schemas.openxmlformats.org/drawingml/2006/main" xmlns:r="http://schemas.openxmlformats.org/officeDocument/2006/relationships" xmlns:p="http://schemas.openxmlformats.org/presentationml/2006/main">
  <p:tag name="HTML_SHAPEINFO" val="&lt;SlideThumbPath val=&quot;Slide41.PNG&quot;/&gt;"/>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823A52B-0D3D-4FA9-9CA8-38428D47EE98}_41.png&quot;/&gt;&lt;left val=&quot;341&quot;/&gt;&lt;top val=&quot;42&quot;/&gt;&lt;width val=&quot;596&quot;/&gt;&lt;height val=&quot;136&quot;/&gt;&lt;hasText val=&quot;1&quot;/&gt;&lt;/Image&gt;&lt;/ThreeDShapeInfo&gt;"/>
  <p:tag name="PRESENTER_SHAPETEXTINFO" val="&lt;ShapeTextInfo&gt;&lt;TableIndex row=&quot;-1&quot; col=&quot;-1&quot;&gt;&lt;linesCount val=&quot;1&quot;/&gt;&lt;lineCharCount val=&quot;11&quot;/&gt;&lt;/TableIndex&gt;&lt;/ShapeTextInfo&gt;"/>
</p:tagLst>
</file>

<file path=ppt/tags/tag13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7250008-891C-4CB6-8E2C-FBF7A3BF48F3}_41.png&quot;/&gt;&lt;left val=&quot;52&quot;/&gt;&lt;top val=&quot;148&quot;/&gt;&lt;width val=&quot;1186&quot;/&gt;&lt;height val=&quot;532&quot;/&gt;&lt;hasText val=&quot;1&quot;/&gt;&lt;/Image&gt;&lt;/ThreeDShapeInfo&gt;"/>
  <p:tag name="PRESENTER_SHAPETEXTINFO" val="&lt;ShapeTextInfo&gt;&lt;TableIndex row=&quot;-1&quot; col=&quot;-1&quot;&gt;&lt;linesCount val=&quot;12&quot;/&gt;&lt;lineCharCount val=&quot;50&quot;/&gt;&lt;lineCharCount val=&quot;50&quot;/&gt;&lt;lineCharCount val=&quot;8&quot;/&gt;&lt;lineCharCount val=&quot;53&quot;/&gt;&lt;lineCharCount val=&quot;55&quot;/&gt;&lt;lineCharCount val=&quot;54&quot;/&gt;&lt;lineCharCount val=&quot;7&quot;/&gt;&lt;lineCharCount val=&quot;50&quot;/&gt;&lt;lineCharCount val=&quot;54&quot;/&gt;&lt;lineCharCount val=&quot;55&quot;/&gt;&lt;lineCharCount val=&quot;44&quot;/&gt;&lt;lineCharCount val=&quot;1&quot;/&gt;&lt;/TableIndex&gt;&lt;/ShapeTextInfo&gt;"/>
</p:tagLst>
</file>

<file path=ppt/tags/tag138.xml><?xml version="1.0" encoding="utf-8"?>
<p:tagLst xmlns:a="http://schemas.openxmlformats.org/drawingml/2006/main" xmlns:r="http://schemas.openxmlformats.org/officeDocument/2006/relationships" xmlns:p="http://schemas.openxmlformats.org/presentationml/2006/main">
  <p:tag name="HTML_SHAPEINFO" val="&lt;SlideThumbPath val=&quot;Slide42.PNG&quot;/&gt;"/>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1EA803A-55CE-4F75-B942-740754E94BE7}_42.png&quot;/&gt;&lt;left val=&quot;326&quot;/&gt;&lt;top val=&quot;28&quot;/&gt;&lt;width val=&quot;626&quot;/&gt;&lt;height val=&quot;136&quot;/&gt;&lt;hasText val=&quot;1&quot;/&gt;&lt;/Image&gt;&lt;/ThreeDShapeInfo&gt;"/>
  <p:tag name="PRESENTER_SHAPETEXTINFO" val="&lt;ShapeTextInfo&gt;&lt;TableIndex row=&quot;-1&quot; col=&quot;-1&quot;&gt;&lt;linesCount val=&quot;1&quot;/&gt;&lt;lineCharCount val=&quot;15&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BD36E3D-BB86-42AA-8438-09DA3218FEB9}_5.png&quot;/&gt;&lt;left val=&quot;95&quot;/&gt;&lt;top val=&quot;15&quot;/&gt;&lt;width val=&quot;1089&quot;/&gt;&lt;height val=&quot;205&quot;/&gt;&lt;hasText val=&quot;1&quot;/&gt;&lt;/Image&gt;&lt;/ThreeDShapeInfo&gt;"/>
  <p:tag name="PRESENTER_SHAPETEXTINFO" val="&lt;ShapeTextInfo&gt;&lt;TableIndex row=&quot;-1&quot; col=&quot;-1&quot;&gt;&lt;linesCount val=&quot;2&quot;/&gt;&lt;lineCharCount val=&quot;29&quot;/&gt;&lt;lineCharCount val=&quot;11&quot;/&gt;&lt;/TableIndex&gt;&lt;/ShapeTextInfo&gt;"/>
</p:tagLst>
</file>

<file path=ppt/tags/tag14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BD93CAE-0C67-42B8-92C9-544D90E1B5D9}_42.png&quot;/&gt;&lt;left val=&quot;125&quot;/&gt;&lt;top val=&quot;165&quot;/&gt;&lt;width val=&quot;1074&quot;/&gt;&lt;height val=&quot;496&quot;/&gt;&lt;hasText val=&quot;1&quot;/&gt;&lt;/Image&gt;&lt;/ThreeDShapeInfo&gt;"/>
  <p:tag name="PRESENTER_SHAPETEXTINFO" val="&lt;ShapeTextInfo&gt;&lt;TableIndex row=&quot;-1&quot; col=&quot;-1&quot;&gt;&lt;linesCount val=&quot;10&quot;/&gt;&lt;lineCharCount val=&quot;46&quot;/&gt;&lt;lineCharCount val=&quot;48&quot;/&gt;&lt;lineCharCount val=&quot;14&quot;/&gt;&lt;lineCharCount val=&quot;43&quot;/&gt;&lt;lineCharCount val=&quot;47&quot;/&gt;&lt;lineCharCount val=&quot;51&quot;/&gt;&lt;lineCharCount val=&quot;48&quot;/&gt;&lt;lineCharCount val=&quot;50&quot;/&gt;&lt;lineCharCount val=&quot;50&quot;/&gt;&lt;lineCharCount val=&quot;5&quot;/&gt;&lt;/TableIndex&gt;&lt;/ShapeTextInfo&gt;"/>
</p:tagLst>
</file>

<file path=ppt/tags/tag141.xml><?xml version="1.0" encoding="utf-8"?>
<p:tagLst xmlns:a="http://schemas.openxmlformats.org/drawingml/2006/main" xmlns:r="http://schemas.openxmlformats.org/officeDocument/2006/relationships" xmlns:p="http://schemas.openxmlformats.org/presentationml/2006/main">
  <p:tag name="HTML_SHAPEINFO" val="&lt;SlideThumbPath val=&quot;Slide43.PNG&quot;/&gt;"/>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3F71378C-2CCF-4044-92A7-CA6892EA2A41}_43.png&quot;/&gt;&lt;left val=&quot;163&quot;/&gt;&lt;top val=&quot;57&quot;/&gt;&lt;width val=&quot;952&quot;/&gt;&lt;height val=&quot;136&quot;/&gt;&lt;hasText val=&quot;1&quot;/&gt;&lt;/Image&gt;&lt;/ThreeDShapeInfo&gt;"/>
  <p:tag name="PRESENTER_SHAPETEXTINFO" val="&lt;ShapeTextInfo&gt;&lt;TableIndex row=&quot;-1&quot; col=&quot;-1&quot;&gt;&lt;linesCount val=&quot;1&quot;/&gt;&lt;lineCharCount val=&quot;28&quot;/&gt;&lt;/TableIndex&gt;&lt;/ShapeTextInfo&gt;"/>
</p:tagLst>
</file>

<file path=ppt/tags/tag14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8BF3E14-7C61-4B9B-BC79-2AC5A6A10158}_43.png&quot;/&gt;&lt;left val=&quot;108&quot;/&gt;&lt;top val=&quot;211&quot;/&gt;&lt;width val=&quot;1077&quot;/&gt;&lt;height val=&quot;477&quot;/&gt;&lt;hasText val=&quot;1&quot;/&gt;&lt;/Image&gt;&lt;/ThreeDShapeInfo&gt;"/>
  <p:tag name="PRESENTER_SHAPETEXTINFO" val="&lt;ShapeTextInfo&gt;&lt;TableIndex row=&quot;-1&quot; col=&quot;-1&quot;&gt;&lt;linesCount val=&quot;9&quot;/&gt;&lt;lineCharCount val=&quot;49&quot;/&gt;&lt;lineCharCount val=&quot;46&quot;/&gt;&lt;lineCharCount val=&quot;49&quot;/&gt;&lt;lineCharCount val=&quot;8&quot;/&gt;&lt;lineCharCount val=&quot;48&quot;/&gt;&lt;lineCharCount val=&quot;46&quot;/&gt;&lt;lineCharCount val=&quot;9&quot;/&gt;&lt;lineCharCount val=&quot;1&quot;/&gt;&lt;lineCharCount val=&quot;1&quot;/&gt;&lt;/TableIndex&gt;&lt;/ShapeTextInfo&gt;"/>
</p:tagLst>
</file>

<file path=ppt/tags/tag144.xml><?xml version="1.0" encoding="utf-8"?>
<p:tagLst xmlns:a="http://schemas.openxmlformats.org/drawingml/2006/main" xmlns:r="http://schemas.openxmlformats.org/officeDocument/2006/relationships" xmlns:p="http://schemas.openxmlformats.org/presentationml/2006/main">
  <p:tag name="HTML_SHAPEINFO" val="&lt;SlideThumbPath val=&quot;Slide44.PNG&quot;/&gt;"/>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E944F40A-CD24-4CF3-B7B5-C7AC01826A00}_44.png&quot;/&gt;&lt;left val=&quot;91&quot;/&gt;&lt;top val=&quot;0&quot;/&gt;&lt;width val=&quot;1097&quot;/&gt;&lt;height val=&quot;205&quot;/&gt;&lt;hasText val=&quot;1&quot;/&gt;&lt;/Image&gt;&lt;/ThreeDShapeInfo&gt;"/>
  <p:tag name="PRESENTER_SHAPETEXTINFO" val="&lt;ShapeTextInfo&gt;&lt;TableIndex row=&quot;-1&quot; col=&quot;-1&quot;&gt;&lt;linesCount val=&quot;2&quot;/&gt;&lt;lineCharCount val=&quot;29&quot;/&gt;&lt;lineCharCount val=&quot;9&quot;/&gt;&lt;/TableIndex&gt;&lt;/ShapeTextInfo&gt;"/>
</p:tagLst>
</file>

<file path=ppt/tags/tag14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6E08A41-7019-4DE1-8149-1AF7274C01A4}_44.png&quot;/&gt;&lt;left val=&quot;40&quot;/&gt;&lt;top val=&quot;170&quot;/&gt;&lt;width val=&quot;1205&quot;/&gt;&lt;height val=&quot;542&quot;/&gt;&lt;hasText val=&quot;1&quot;/&gt;&lt;/Image&gt;&lt;/ThreeDShapeInfo&gt;"/>
  <p:tag name="PRESENTER_SHAPETEXTINFO" val="&lt;ShapeTextInfo&gt;&lt;TableIndex row=&quot;-1&quot; col=&quot;-1&quot;&gt;&lt;linesCount val=&quot;12&quot;/&gt;&lt;lineCharCount val=&quot;51&quot;/&gt;&lt;lineCharCount val=&quot;37&quot;/&gt;&lt;lineCharCount val=&quot;54&quot;/&gt;&lt;lineCharCount val=&quot;9&quot;/&gt;&lt;lineCharCount val=&quot;35&quot;/&gt;&lt;lineCharCount val=&quot;16&quot;/&gt;&lt;lineCharCount val=&quot;11&quot;/&gt;&lt;lineCharCount val=&quot;67&quot;/&gt;&lt;lineCharCount val=&quot;59&quot;/&gt;&lt;lineCharCount val=&quot;43&quot;/&gt;&lt;lineCharCount val=&quot;1&quot;/&gt;&lt;lineCharCount val=&quot;1&quot;/&gt;&lt;/TableIndex&gt;&lt;/ShapeTextInfo&gt;"/>
</p:tagLst>
</file>

<file path=ppt/tags/tag147.xml><?xml version="1.0" encoding="utf-8"?>
<p:tagLst xmlns:a="http://schemas.openxmlformats.org/drawingml/2006/main" xmlns:r="http://schemas.openxmlformats.org/officeDocument/2006/relationships" xmlns:p="http://schemas.openxmlformats.org/presentationml/2006/main">
  <p:tag name="HTML_SHAPEINFO" val="&lt;SlideThumbPath val=&quot;Slide45.PNG&quot;/&gt;"/>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960F08F-92AD-441E-B329-97A41D5E05F4}_45.png&quot;/&gt;&lt;left val=&quot;85&quot;/&gt;&lt;top val=&quot;59&quot;/&gt;&lt;width val=&quot;1112&quot;/&gt;&lt;height val=&quot;136&quot;/&gt;&lt;hasText val=&quot;1&quot;/&gt;&lt;/Image&gt;&lt;/ThreeDShapeInfo&gt;"/>
  <p:tag name="PRESENTER_SHAPETEXTINFO" val="&lt;ShapeTextInfo&gt;&lt;TableIndex row=&quot;-1&quot; col=&quot;-1&quot;&gt;&lt;linesCount val=&quot;1&quot;/&gt;&lt;lineCharCount val=&quot;31&quot;/&gt;&lt;/TableIndex&gt;&lt;/ShapeTextInfo&gt;"/>
</p:tagLst>
</file>

<file path=ppt/tags/tag14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E3FBBE5-C41B-42E2-BDD1-96CE73FC2FFE}_45.png&quot;/&gt;&lt;left val=&quot;123&quot;/&gt;&lt;top val=&quot;196&quot;/&gt;&lt;width val=&quot;1052&quot;/&gt;&lt;height val=&quot;500&quot;/&gt;&lt;hasText val=&quot;1&quot;/&gt;&lt;/Image&gt;&lt;/ThreeDShapeInfo&gt;"/>
  <p:tag name="PRESENTER_SHAPETEXTINFO" val="&lt;ShapeTextInfo&gt;&lt;TableIndex row=&quot;-1&quot; col=&quot;-1&quot;&gt;&lt;linesCount val=&quot;10&quot;/&gt;&lt;lineCharCount val=&quot;37&quot;/&gt;&lt;lineCharCount val=&quot;43&quot;/&gt;&lt;lineCharCount val=&quot;26&quot;/&gt;&lt;lineCharCount val=&quot;46&quot;/&gt;&lt;lineCharCount val=&quot;45&quot;/&gt;&lt;lineCharCount val=&quot;23&quot;/&gt;&lt;lineCharCount val=&quot;47&quot;/&gt;&lt;lineCharCount val=&quot;50&quot;/&gt;&lt;lineCharCount val=&quot;44&quot;/&gt;&lt;lineCharCount val=&quot;28&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D7AD6FC-7D6F-4CAA-9D0E-97166A8C7A50}_5.png&quot;/&gt;&lt;left val=&quot;84&quot;/&gt;&lt;top val=&quot;218&quot;/&gt;&lt;width val=&quot;1156&quot;/&gt;&lt;height val=&quot;470&quot;/&gt;&lt;hasText val=&quot;1&quot;/&gt;&lt;/Image&gt;&lt;/ThreeDShapeInfo&gt;"/>
  <p:tag name="PRESENTER_SHAPETEXTINFO" val="&lt;ShapeTextInfo&gt;&lt;TableIndex row=&quot;-1&quot; col=&quot;-1&quot;&gt;&lt;linesCount val=&quot;8&quot;/&gt;&lt;lineCharCount val=&quot;49&quot;/&gt;&lt;lineCharCount val=&quot;26&quot;/&gt;&lt;lineCharCount val=&quot;38&quot;/&gt;&lt;lineCharCount val=&quot;21&quot;/&gt;&lt;lineCharCount val=&quot;11&quot;/&gt;&lt;lineCharCount val=&quot;50&quot;/&gt;&lt;lineCharCount val=&quot;21&quot;/&gt;&lt;lineCharCount val=&quot;40&quot;/&gt;&lt;/TableIndex&gt;&lt;/ShapeTextInfo&gt;"/>
</p:tagLst>
</file>

<file path=ppt/tags/tag150.xml><?xml version="1.0" encoding="utf-8"?>
<p:tagLst xmlns:a="http://schemas.openxmlformats.org/drawingml/2006/main" xmlns:r="http://schemas.openxmlformats.org/officeDocument/2006/relationships" xmlns:p="http://schemas.openxmlformats.org/presentationml/2006/main">
  <p:tag name="HTML_SHAPEINFO" val="&lt;SlideThumbPath val=&quot;Slide46.PNG&quot;/&gt;"/>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361FDF70-E082-424B-ADF4-4A43D91BB27E}_46.png&quot;/&gt;&lt;left val=&quot;0&quot;/&gt;&lt;top val=&quot;31&quot;/&gt;&lt;width val=&quot;1281&quot;/&gt;&lt;height val=&quot;205&quot;/&gt;&lt;hasText val=&quot;1&quot;/&gt;&lt;/Image&gt;&lt;/ThreeDShapeInfo&gt;"/>
  <p:tag name="PRESENTER_SHAPETEXTINFO" val="&lt;ShapeTextInfo&gt;&lt;TableIndex row=&quot;-1&quot; col=&quot;-1&quot;&gt;&lt;linesCount val=&quot;2&quot;/&gt;&lt;lineCharCount val=&quot;33&quot;/&gt;&lt;lineCharCount val=&quot;7&quot;/&gt;&lt;/TableIndex&gt;&lt;/ShapeTextInfo&gt;"/>
</p:tagLst>
</file>

<file path=ppt/tags/tag15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63C6BB94-E17E-4129-9E31-F2A3A18D961B}_46.png&quot;/&gt;&lt;left val=&quot;124&quot;/&gt;&lt;top val=&quot;210&quot;/&gt;&lt;width val=&quot;1013&quot;/&gt;&lt;height val=&quot;478&quot;/&gt;&lt;hasText val=&quot;1&quot;/&gt;&lt;/Image&gt;&lt;/ThreeDShapeInfo&gt;"/>
  <p:tag name="PRESENTER_SHAPETEXTINFO" val="&lt;ShapeTextInfo&gt;&lt;TableIndex row=&quot;-1&quot; col=&quot;-1&quot;&gt;&lt;linesCount val=&quot;7&quot;/&gt;&lt;lineCharCount val=&quot;29&quot;/&gt;&lt;lineCharCount val=&quot;36&quot;/&gt;&lt;lineCharCount val=&quot;34&quot;/&gt;&lt;lineCharCount val=&quot;32&quot;/&gt;&lt;lineCharCount val=&quot;22&quot;/&gt;&lt;lineCharCount val=&quot;28&quot;/&gt;&lt;lineCharCount val=&quot;32&quot;/&gt;&lt;/TableIndex&gt;&lt;/ShapeTextInfo&gt;"/>
</p:tagLst>
</file>

<file path=ppt/tags/tag153.xml><?xml version="1.0" encoding="utf-8"?>
<p:tagLst xmlns:a="http://schemas.openxmlformats.org/drawingml/2006/main" xmlns:r="http://schemas.openxmlformats.org/officeDocument/2006/relationships" xmlns:p="http://schemas.openxmlformats.org/presentationml/2006/main">
  <p:tag name="HTML_SHAPEINFO" val="&lt;SlideThumbPath val=&quot;Slide47.PNG&quot;/&gt;"/>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F3A5470-85C6-4123-8FC8-5B9F9AB38E29}_47.png&quot;/&gt;&lt;left val=&quot;2&quot;/&gt;&lt;top val=&quot;49&quot;/&gt;&lt;width val=&quot;1278&quot;/&gt;&lt;height val=&quot;136&quot;/&gt;&lt;hasText val=&quot;1&quot;/&gt;&lt;/Image&gt;&lt;/ThreeDShapeInfo&gt;"/>
  <p:tag name="PRESENTER_SHAPETEXTINFO" val="&lt;ShapeTextInfo&gt;&lt;TableIndex row=&quot;-1&quot; col=&quot;-1&quot;&gt;&lt;linesCount val=&quot;1&quot;/&gt;&lt;lineCharCount val=&quot;35&quot;/&gt;&lt;/TableIndex&gt;&lt;/ShapeTextInfo&gt;"/>
</p:tagLst>
</file>

<file path=ppt/tags/tag15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2E36EBB-ECF7-48BD-873D-4881548F7AF3}_47.png&quot;/&gt;&lt;left val=&quot;55&quot;/&gt;&lt;top val=&quot;154&quot;/&gt;&lt;width val=&quot;1128&quot;/&gt;&lt;height val=&quot;556&quot;/&gt;&lt;hasText val=&quot;1&quot;/&gt;&lt;/Image&gt;&lt;/ThreeDShapeInfo&gt;"/>
  <p:tag name="PRESENTER_SHAPETEXTINFO" val="&lt;ShapeTextInfo&gt;&lt;TableIndex row=&quot;-1&quot; col=&quot;-1&quot;&gt;&lt;linesCount val=&quot;12&quot;/&gt;&lt;lineCharCount val=&quot;38&quot;/&gt;&lt;lineCharCount val=&quot;54&quot;/&gt;&lt;lineCharCount val=&quot;54&quot;/&gt;&lt;lineCharCount val=&quot;13&quot;/&gt;&lt;lineCharCount val=&quot;61&quot;/&gt;&lt;lineCharCount val=&quot;62&quot;/&gt;&lt;lineCharCount val=&quot;51&quot;/&gt;&lt;lineCharCount val=&quot;53&quot;/&gt;&lt;lineCharCount val=&quot;36&quot;/&gt;&lt;lineCharCount val=&quot;18&quot;/&gt;&lt;lineCharCount val=&quot;59&quot;/&gt;&lt;lineCharCount val=&quot;33&quot;/&gt;&lt;/TableIndex&gt;&lt;/ShapeTextInfo&gt;"/>
</p:tagLst>
</file>

<file path=ppt/tags/tag156.xml><?xml version="1.0" encoding="utf-8"?>
<p:tagLst xmlns:a="http://schemas.openxmlformats.org/drawingml/2006/main" xmlns:r="http://schemas.openxmlformats.org/officeDocument/2006/relationships" xmlns:p="http://schemas.openxmlformats.org/presentationml/2006/main">
  <p:tag name="HTML_SHAPEINFO" val="&lt;SlideThumbPath val=&quot;Slide48.PNG&quot;/&gt;"/>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5C03BCD-A3D9-479A-B40D-02703E252DA3}_48.png&quot;/&gt;&lt;left val=&quot;203&quot;/&gt;&lt;top val=&quot;36&quot;/&gt;&lt;width val=&quot;881&quot;/&gt;&lt;height val=&quot;136&quot;/&gt;&lt;hasText val=&quot;1&quot;/&gt;&lt;/Image&gt;&lt;/ThreeDShapeInfo&gt;"/>
  <p:tag name="PRESENTER_SHAPETEXTINFO" val="&lt;ShapeTextInfo&gt;&lt;TableIndex row=&quot;-1&quot; col=&quot;-1&quot;&gt;&lt;linesCount val=&quot;1&quot;/&gt;&lt;lineCharCount val=&quot;21&quot;/&gt;&lt;/TableIndex&gt;&lt;/ShapeTextInfo&gt;"/>
</p:tagLst>
</file>

<file path=ppt/tags/tag15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6F3849D-F87F-428C-BB52-DB82DEC7221B}_48.png&quot;/&gt;&lt;left val=&quot;162&quot;/&gt;&lt;top val=&quot;183&quot;/&gt;&lt;width val=&quot;950&quot;/&gt;&lt;height val=&quot;435&quot;/&gt;&lt;hasText val=&quot;1&quot;/&gt;&lt;/Image&gt;&lt;/ThreeDShapeInfo&gt;"/>
  <p:tag name="PRESENTER_SHAPETEXTINFO" val="&lt;ShapeTextInfo&gt;&lt;TableIndex row=&quot;-1&quot; col=&quot;-1&quot;&gt;&lt;linesCount val=&quot;7&quot;/&gt;&lt;lineCharCount val=&quot;36&quot;/&gt;&lt;lineCharCount val=&quot;35&quot;/&gt;&lt;lineCharCount val=&quot;35&quot;/&gt;&lt;lineCharCount val=&quot;23&quot;/&gt;&lt;lineCharCount val=&quot;10&quot;/&gt;&lt;lineCharCount val=&quot;36&quot;/&gt;&lt;lineCharCount val=&quot;31&quot;/&gt;&lt;/TableIndex&gt;&lt;/ShapeTextInfo&gt;"/>
</p:tagLst>
</file>

<file path=ppt/tags/tag159.xml><?xml version="1.0" encoding="utf-8"?>
<p:tagLst xmlns:a="http://schemas.openxmlformats.org/drawingml/2006/main" xmlns:r="http://schemas.openxmlformats.org/officeDocument/2006/relationships" xmlns:p="http://schemas.openxmlformats.org/presentationml/2006/main">
  <p:tag name="HTML_SHAPEINFO" val="&lt;SlideThumbPath val=&quot;Slide49.PNG&quot;/&gt;"/>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HTML_SHAPEINFO" val="&lt;SlideThumbPath val=&quot;Slide6.PNG&quot;/&gt;"/>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6AF4541-F62F-4B3B-B3F7-B7F0B06639CB}_49.png&quot;/&gt;&lt;left val=&quot;489&quot;/&gt;&lt;top val=&quot;271&quot;/&gt;&lt;width val=&quot;737&quot;/&gt;&lt;height val=&quot;385&quot;/&gt;&lt;hasText val=&quot;1&quot;/&gt;&lt;/Image&gt;&lt;/ThreeDShapeInfo&gt;"/>
  <p:tag name="PRESENTER_SHAPETEXTINFO" val="&lt;ShapeTextInfo&gt;&lt;TableIndex row=&quot;-1&quot; col=&quot;-1&quot;&gt;&lt;linesCount val=&quot;6&quot;/&gt;&lt;lineCharCount val=&quot;27&quot;/&gt;&lt;lineCharCount val=&quot;10&quot;/&gt;&lt;lineCharCount val=&quot;12&quot;/&gt;&lt;lineCharCount val=&quot;31&quot;/&gt;&lt;lineCharCount val=&quot;30&quot;/&gt;&lt;lineCharCount val=&quot;16&quot;/&gt;&lt;/TableIndex&gt;&lt;/ShapeTextInfo&gt;"/>
</p:tagLst>
</file>

<file path=ppt/tags/tag16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E36E194-4171-46F6-BE98-9AD88034365A}_49.png&quot;/&gt;&lt;left val=&quot;304&quot;/&gt;&lt;top val=&quot;24&quot;/&gt;&lt;width val=&quot;672&quot;/&gt;&lt;height val=&quot;275&quot;/&gt;&lt;hasText val=&quot;1&quot;/&gt;&lt;/Image&gt;&lt;/ThreeDShapeInfo&gt;"/>
  <p:tag name="PRESENTER_SHAPETEXTINFO" val="&lt;ShapeTextInfo&gt;&lt;TableIndex row=&quot;-1&quot; col=&quot;-1&quot;&gt;&lt;linesCount val=&quot;2&quot;/&gt;&lt;lineCharCount val=&quot;12&quot;/&gt;&lt;lineCharCount val=&quot;10&quot;/&gt;&lt;/TableIndex&gt;&lt;/ShapeTextInfo&gt;"/>
</p:tagLst>
</file>

<file path=ppt/tags/tag162.xml><?xml version="1.0" encoding="utf-8"?>
<p:tagLst xmlns:a="http://schemas.openxmlformats.org/drawingml/2006/main" xmlns:r="http://schemas.openxmlformats.org/officeDocument/2006/relationships" xmlns:p="http://schemas.openxmlformats.org/presentationml/2006/main">
  <p:tag name="HTML_SHAPEINFO" val="&lt;SlideThumbPath val=&quot;Slide50.PNG&quot;/&gt;"/>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PRESENTER_SHAPEINFO" val="&lt;ThreeDShapeInfo&gt;&lt;uuid val=&quot;{631A42A5-0FAA-4E99-B67A-66E0AE710AE7}&quot;/&gt;&lt;isInvalidForFieldText val=&quot;0&quot;/&gt;&lt;Image&gt;&lt;filename val=&quot;C:\Users\jmmartin1\AppData\Local\Temp\PR\data\asimages\{631A42A5-0FAA-4E99-B67A-66E0AE710AE7}_50.png&quot;/&gt;&lt;left val=&quot;109&quot;/&gt;&lt;top val=&quot;149&quot;/&gt;&lt;width val=&quot;1047&quot;/&gt;&lt;height val=&quot;320&quot;/&gt;&lt;hasText val=&quot;1&quot;/&gt;&lt;/Image&gt;&lt;/ThreeDShapeInfo&gt;"/>
  <p:tag name="PRESENTER_SHAPETEXTINFO" val="&lt;ShapeTextInfo&gt;&lt;TableIndex row=&quot;-1&quot; col=&quot;-1&quot;&gt;&lt;linesCount val=&quot;3&quot;/&gt;&lt;lineCharCount val=&quot;14&quot;/&gt;&lt;lineCharCount val=&quot;45&quot;/&gt;&lt;lineCharCount val=&quot;14&quot;/&gt;&lt;/TableIndex&gt;&lt;/ShapeTextInfo&gt;"/>
</p:tagLst>
</file>

<file path=ppt/tags/tag164.xml><?xml version="1.0" encoding="utf-8"?>
<p:tagLst xmlns:a="http://schemas.openxmlformats.org/drawingml/2006/main" xmlns:r="http://schemas.openxmlformats.org/officeDocument/2006/relationships" xmlns:p="http://schemas.openxmlformats.org/presentationml/2006/main">
  <p:tag name="HTML_SHAPEINFO" val="&lt;SlideThumbPath val=&quot;Slide51.PNG&quot;/&gt;"/>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8FEF71D-2975-499E-96F8-FB2AC09727C5}_51.png&quot;/&gt;&lt;left val=&quot;75&quot;/&gt;&lt;top val=&quot;39&quot;/&gt;&lt;width val=&quot;1129&quot;/&gt;&lt;height val=&quot;142&quot;/&gt;&lt;hasText val=&quot;1&quot;/&gt;&lt;/Image&gt;&lt;/ThreeDShapeInfo&gt;"/>
  <p:tag name="PRESENTER_SHAPETEXTINFO" val="&lt;ShapeTextInfo&gt;&lt;TableIndex row=&quot;-1&quot; col=&quot;-1&quot;&gt;&lt;linesCount val=&quot;1&quot;/&gt;&lt;lineCharCount val=&quot;30&quot;/&gt;&lt;/TableIndex&gt;&lt;/ShapeTextInfo&gt;"/>
</p:tagLst>
</file>

<file path=ppt/tags/tag16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D7C2EAA-C6C3-44B1-B00E-9CF96C3FDB44}_51.png&quot;/&gt;&lt;left val=&quot;135&quot;/&gt;&lt;top val=&quot;160&quot;/&gt;&lt;width val=&quot;1039&quot;/&gt;&lt;height val=&quot;504&quot;/&gt;&lt;hasText val=&quot;1&quot;/&gt;&lt;/Image&gt;&lt;/ThreeDShapeInfo&gt;"/>
  <p:tag name="PRESENTER_SHAPETEXTINFO" val="&lt;ShapeTextInfo&gt;&lt;TableIndex row=&quot;-1&quot; col=&quot;-1&quot;&gt;&lt;linesCount val=&quot;9&quot;/&gt;&lt;lineCharCount val=&quot;42&quot;/&gt;&lt;lineCharCount val=&quot;49&quot;/&gt;&lt;lineCharCount val=&quot;46&quot;/&gt;&lt;lineCharCount val=&quot;48&quot;/&gt;&lt;lineCharCount val=&quot;8&quot;/&gt;&lt;lineCharCount val=&quot;39&quot;/&gt;&lt;lineCharCount val=&quot;48&quot;/&gt;&lt;lineCharCount val=&quot;49&quot;/&gt;&lt;lineCharCount val=&quot;49&quot;/&gt;&lt;/TableIndex&gt;&lt;/ShapeTextInfo&gt;"/>
</p:tagLst>
</file>

<file path=ppt/tags/tag167.xml><?xml version="1.0" encoding="utf-8"?>
<p:tagLst xmlns:a="http://schemas.openxmlformats.org/drawingml/2006/main" xmlns:r="http://schemas.openxmlformats.org/officeDocument/2006/relationships" xmlns:p="http://schemas.openxmlformats.org/presentationml/2006/main">
  <p:tag name="HTML_SHAPEINFO" val="&lt;SlideThumbPath val=&quot;Slide52.PNG&quot;/&gt;"/>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0346D4E-2858-45BE-BB49-F23D7372623A}_52.png&quot;/&gt;&lt;left val=&quot;55&quot;/&gt;&lt;top val=&quot;23&quot;/&gt;&lt;width val=&quot;1167&quot;/&gt;&lt;height val=&quot;140&quot;/&gt;&lt;hasText val=&quot;1&quot;/&gt;&lt;/Image&gt;&lt;/ThreeDShapeInfo&gt;"/>
  <p:tag name="PRESENTER_SHAPETEXTINFO" val="&lt;ShapeTextInfo&gt;&lt;TableIndex row=&quot;-1&quot; col=&quot;-1&quot;&gt;&lt;linesCount val=&quot;1&quot;/&gt;&lt;lineCharCount val=&quot;31&quot;/&gt;&lt;/TableIndex&gt;&lt;/ShapeTextInfo&gt;"/>
</p:tagLst>
</file>

<file path=ppt/tags/tag16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1401046-A9B2-4AA7-A516-34BA68EB9321}_52.png&quot;/&gt;&lt;left val=&quot;461&quot;/&gt;&lt;top val=&quot;156&quot;/&gt;&lt;width val=&quot;770&quot;/&gt;&lt;height val=&quot;523&quot;/&gt;&lt;hasText val=&quot;1&quot;/&gt;&lt;/Image&gt;&lt;/ThreeDShapeInfo&gt;"/>
  <p:tag name="PRESENTER_SHAPETEXTINFO" val="&lt;ShapeTextInfo&gt;&lt;TableIndex row=&quot;-1&quot; col=&quot;-1&quot;&gt;&lt;linesCount val=&quot;11&quot;/&gt;&lt;lineCharCount val=&quot;30&quot;/&gt;&lt;lineCharCount val=&quot;33&quot;/&gt;&lt;lineCharCount val=&quot;27&quot;/&gt;&lt;lineCharCount val=&quot;24&quot;/&gt;&lt;lineCharCount val=&quot;21&quot;/&gt;&lt;lineCharCount val=&quot;23&quot;/&gt;&lt;lineCharCount val=&quot;33&quot;/&gt;&lt;lineCharCount val=&quot;33&quot;/&gt;&lt;lineCharCount val=&quot;34&quot;/&gt;&lt;lineCharCount val=&quot;24&quot;/&gt;&lt;lineCharCount val=&quot;13&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INFO" val="&lt;ThreeDShapeInfo&gt;&lt;uuid val=&quot;{525288F0-1FD7-4A68-B595-C08497B80B17}&quot;/&gt;&lt;isInvalidForFieldText val=&quot;0&quot;/&gt;&lt;Image&gt;&lt;filename val=&quot;C:\Users\jmmartin1\AppData\Local\Temp\PR\data\asimages\{525288F0-1FD7-4A68-B595-C08497B80B17}_6.png&quot;/&gt;&lt;left val=&quot;143&quot;/&gt;&lt;top val=&quot;5&quot;/&gt;&lt;width val=&quot;936&quot;/&gt;&lt;height val=&quot;135&quot;/&gt;&lt;hasText val=&quot;1&quot;/&gt;&lt;/Image&gt;&lt;/ThreeDShapeInfo&gt;"/>
  <p:tag name="PRESENTER_SHAPETEXTINFO" val="&lt;ShapeTextInfo&gt;&lt;TableIndex row=&quot;-1&quot; col=&quot;-1&quot;&gt;&lt;linesCount val=&quot;1&quot;/&gt;&lt;lineCharCount val=&quot;17&quot;/&gt;&lt;/TableIndex&gt;&lt;/ShapeTextInfo&gt;"/>
</p:tagLst>
</file>

<file path=ppt/tags/tag170.xml><?xml version="1.0" encoding="utf-8"?>
<p:tagLst xmlns:a="http://schemas.openxmlformats.org/drawingml/2006/main" xmlns:r="http://schemas.openxmlformats.org/officeDocument/2006/relationships" xmlns:p="http://schemas.openxmlformats.org/presentationml/2006/main">
  <p:tag name="HTML_SHAPEINFO" val="&lt;SlideThumbPath val=&quot;Slide53.PNG&quot;/&gt;"/>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76D0334-8ADB-4290-92C5-E502897DEBB4}_53.png&quot;/&gt;&lt;left val=&quot;146&quot;/&gt;&lt;top val=&quot;49&quot;/&gt;&lt;width val=&quot;1027&quot;/&gt;&lt;height val=&quot;136&quot;/&gt;&lt;hasText val=&quot;1&quot;/&gt;&lt;/Image&gt;&lt;/ThreeDShapeInfo&gt;"/>
  <p:tag name="PRESENTER_SHAPETEXTINFO" val="&lt;ShapeTextInfo&gt;&lt;TableIndex row=&quot;-1&quot; col=&quot;-1&quot;&gt;&lt;linesCount val=&quot;1&quot;/&gt;&lt;lineCharCount val=&quot;28&quot;/&gt;&lt;/TableIndex&gt;&lt;/ShapeTextInfo&gt;"/>
</p:tagLst>
</file>

<file path=ppt/tags/tag17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383ECF5-ACD9-472D-B92E-A370A82E6BA6}_53.png&quot;/&gt;&lt;left val=&quot;170&quot;/&gt;&lt;top val=&quot;196&quot;/&gt;&lt;width val=&quot;942&quot;/&gt;&lt;height val=&quot;428&quot;/&gt;&lt;hasText val=&quot;1&quot;/&gt;&lt;/Image&gt;&lt;/ThreeDShapeInfo&gt;"/>
  <p:tag name="PRESENTER_SHAPETEXTINFO" val="&lt;ShapeTextInfo&gt;&lt;TableIndex row=&quot;-1&quot; col=&quot;-1&quot;&gt;&lt;linesCount val=&quot;6&quot;/&gt;&lt;lineCharCount val=&quot;28&quot;/&gt;&lt;lineCharCount val=&quot;35&quot;/&gt;&lt;lineCharCount val=&quot;32&quot;/&gt;&lt;lineCharCount val=&quot;36&quot;/&gt;&lt;lineCharCount val=&quot;37&quot;/&gt;&lt;lineCharCount val=&quot;16&quot;/&gt;&lt;/TableIndex&gt;&lt;/ShapeTextInfo&gt;"/>
</p:tagLst>
</file>

<file path=ppt/tags/tag173.xml><?xml version="1.0" encoding="utf-8"?>
<p:tagLst xmlns:a="http://schemas.openxmlformats.org/drawingml/2006/main" xmlns:r="http://schemas.openxmlformats.org/officeDocument/2006/relationships" xmlns:p="http://schemas.openxmlformats.org/presentationml/2006/main">
  <p:tag name="HTML_SHAPEINFO" val="&lt;SlideThumbPath val=&quot;Slide54.PNG&quot;/&gt;"/>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2E469A1-7045-468F-8187-0CBC42CE6967}_54.png&quot;/&gt;&lt;left val=&quot;167&quot;/&gt;&lt;top val=&quot;39&quot;/&gt;&lt;width val=&quot;945&quot;/&gt;&lt;height val=&quot;136&quot;/&gt;&lt;hasText val=&quot;1&quot;/&gt;&lt;/Image&gt;&lt;/ThreeDShapeInfo&gt;"/>
  <p:tag name="PRESENTER_SHAPETEXTINFO" val="&lt;ShapeTextInfo&gt;&lt;TableIndex row=&quot;-1&quot; col=&quot;-1&quot;&gt;&lt;linesCount val=&quot;1&quot;/&gt;&lt;lineCharCount val=&quot;25&quot;/&gt;&lt;/TableIndex&gt;&lt;/ShapeTextInfo&gt;"/>
</p:tagLst>
</file>

<file path=ppt/tags/tag17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63C3FEA-AABB-43DF-B99A-A62E887326B6}_54.png&quot;/&gt;&lt;left val=&quot;84&quot;/&gt;&lt;top val=&quot;159&quot;/&gt;&lt;width val=&quot;1117&quot;/&gt;&lt;height val=&quot;537&quot;/&gt;&lt;hasText val=&quot;1&quot;/&gt;&lt;/Image&gt;&lt;/ThreeDShapeInfo&gt;"/>
  <p:tag name="PRESENTER_SHAPETEXTINFO" val="&lt;ShapeTextInfo&gt;&lt;TableIndex row=&quot;-1&quot; col=&quot;-1&quot;&gt;&lt;linesCount val=&quot;10&quot;/&gt;&lt;lineCharCount val=&quot;36&quot;/&gt;&lt;lineCharCount val=&quot;24&quot;/&gt;&lt;lineCharCount val=&quot;20&quot;/&gt;&lt;lineCharCount val=&quot;43&quot;/&gt;&lt;lineCharCount val=&quot;41&quot;/&gt;&lt;lineCharCount val=&quot;43&quot;/&gt;&lt;lineCharCount val=&quot;42&quot;/&gt;&lt;lineCharCount val=&quot;21&quot;/&gt;&lt;lineCharCount val=&quot;39&quot;/&gt;&lt;lineCharCount val=&quot;15&quot;/&gt;&lt;/TableIndex&gt;&lt;/ShapeTextInfo&gt;"/>
</p:tagLst>
</file>

<file path=ppt/tags/tag176.xml><?xml version="1.0" encoding="utf-8"?>
<p:tagLst xmlns:a="http://schemas.openxmlformats.org/drawingml/2006/main" xmlns:r="http://schemas.openxmlformats.org/officeDocument/2006/relationships" xmlns:p="http://schemas.openxmlformats.org/presentationml/2006/main">
  <p:tag name="HTML_SHAPEINFO" val="&lt;SlideThumbPath val=&quot;Slide55.PNG&quot;/&gt;"/>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6DEA155-E973-4DEA-A8C7-E3941101DFC5}_55.png&quot;/&gt;&lt;left val=&quot;171&quot;/&gt;&lt;top val=&quot;31&quot;/&gt;&lt;width val=&quot;936&quot;/&gt;&lt;height val=&quot;141&quot;/&gt;&lt;hasText val=&quot;1&quot;/&gt;&lt;/Image&gt;&lt;/ThreeDShapeInfo&gt;"/>
  <p:tag name="PRESENTER_SHAPETEXTINFO" val="&lt;ShapeTextInfo&gt;&lt;TableIndex row=&quot;-1&quot; col=&quot;-1&quot;&gt;&lt;linesCount val=&quot;1&quot;/&gt;&lt;lineCharCount val=&quot;17&quot;/&gt;&lt;/TableIndex&gt;&lt;/ShapeTextInfo&gt;"/>
</p:tagLst>
</file>

<file path=ppt/tags/tag17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EA4A0CE-9ABD-4BB7-9976-75B14BE1542A}_55.png&quot;/&gt;&lt;left val=&quot;129&quot;/&gt;&lt;top val=&quot;174&quot;/&gt;&lt;width val=&quot;1072&quot;/&gt;&lt;height val=&quot;513&quot;/&gt;&lt;hasText val=&quot;1&quot;/&gt;&lt;/Image&gt;&lt;/ThreeDShapeInfo&gt;"/>
  <p:tag name="PRESENTER_SHAPETEXTINFO" val="&lt;ShapeTextInfo&gt;&lt;TableIndex row=&quot;-1&quot; col=&quot;-1&quot;&gt;&lt;linesCount val=&quot;10&quot;/&gt;&lt;lineCharCount val=&quot;39&quot;/&gt;&lt;lineCharCount val=&quot;42&quot;/&gt;&lt;lineCharCount val=&quot;32&quot;/&gt;&lt;lineCharCount val=&quot;35&quot;/&gt;&lt;lineCharCount val=&quot;41&quot;/&gt;&lt;lineCharCount val=&quot;31&quot;/&gt;&lt;lineCharCount val=&quot;38&quot;/&gt;&lt;lineCharCount val=&quot;17&quot;/&gt;&lt;lineCharCount val=&quot;55&quot;/&gt;&lt;lineCharCount val=&quot;12&quot;/&gt;&lt;/TableIndex&gt;&lt;/ShapeTextInfo&gt;"/>
</p:tagLst>
</file>

<file path=ppt/tags/tag179.xml><?xml version="1.0" encoding="utf-8"?>
<p:tagLst xmlns:a="http://schemas.openxmlformats.org/drawingml/2006/main" xmlns:r="http://schemas.openxmlformats.org/officeDocument/2006/relationships" xmlns:p="http://schemas.openxmlformats.org/presentationml/2006/main">
  <p:tag name="HTML_SHAPEINFO" val="&lt;SlideThumbPath val=&quot;Slide56.PNG&quot;/&gt;"/>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E1858812-4E89-4AC4-8E35-742014517EC5}_6.png&quot;/&gt;&lt;left val=&quot;50&quot;/&gt;&lt;top val=&quot;114&quot;/&gt;&lt;width val=&quot;1181&quot;/&gt;&lt;height val=&quot;533&quot;/&gt;&lt;hasText val=&quot;1&quot;/&gt;&lt;/Image&gt;&lt;/ThreeDShapeInfo&gt;"/>
  <p:tag name="PRESENTER_SHAPETEXTINFO" val="&lt;ShapeTextInfo&gt;&lt;TableIndex row=&quot;-1&quot; col=&quot;-1&quot;&gt;&lt;linesCount val=&quot;9&quot;/&gt;&lt;lineCharCount val=&quot;34&quot;/&gt;&lt;lineCharCount val=&quot;33&quot;/&gt;&lt;lineCharCount val=&quot;40&quot;/&gt;&lt;lineCharCount val=&quot;29&quot;/&gt;&lt;lineCharCount val=&quot;37&quot;/&gt;&lt;lineCharCount val=&quot;37&quot;/&gt;&lt;lineCharCount val=&quot;12&quot;/&gt;&lt;lineCharCount val=&quot;57&quot;/&gt;&lt;lineCharCount val=&quot;9&quot;/&gt;&lt;/TableIndex&gt;&lt;/ShapeTextInfo&gt;"/>
</p:tagLst>
</file>

<file path=ppt/tags/tag18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151A678-D543-486F-8051-A02D6704A210}_56.png&quot;/&gt;&lt;left val=&quot;70&quot;/&gt;&lt;top val=&quot;37&quot;/&gt;&lt;width val=&quot;1120&quot;/&gt;&lt;height val=&quot;136&quot;/&gt;&lt;hasText val=&quot;1&quot;/&gt;&lt;/Image&gt;&lt;/ThreeDShapeInfo&gt;"/>
  <p:tag name="PRESENTER_SHAPETEXTINFO" val="&lt;ShapeTextInfo&gt;&lt;TableIndex row=&quot;-1&quot; col=&quot;-1&quot;&gt;&lt;linesCount val=&quot;1&quot;/&gt;&lt;lineCharCount val=&quot;33&quot;/&gt;&lt;/TableIndex&gt;&lt;/ShapeTextInfo&gt;"/>
</p:tagLst>
</file>

<file path=ppt/tags/tag18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37DA6457-7C1E-48CB-9816-00A5159F02CC}_56.png&quot;/&gt;&lt;left val=&quot;44&quot;/&gt;&lt;top val=&quot;202&quot;/&gt;&lt;width val=&quot;770&quot;/&gt;&lt;height val=&quot;475&quot;/&gt;&lt;hasText val=&quot;1&quot;/&gt;&lt;/Image&gt;&lt;/ThreeDShapeInfo&gt;"/>
  <p:tag name="PRESENTER_SHAPETEXTINFO" val="&lt;ShapeTextInfo&gt;&lt;TableIndex row=&quot;-1&quot; col=&quot;-1&quot;&gt;&lt;linesCount val=&quot;9&quot;/&gt;&lt;lineCharCount val=&quot;32&quot;/&gt;&lt;lineCharCount val=&quot;28&quot;/&gt;&lt;lineCharCount val=&quot;35&quot;/&gt;&lt;lineCharCount val=&quot;34&quot;/&gt;&lt;lineCharCount val=&quot;30&quot;/&gt;&lt;lineCharCount val=&quot;15&quot;/&gt;&lt;lineCharCount val=&quot;35&quot;/&gt;&lt;lineCharCount val=&quot;37&quot;/&gt;&lt;lineCharCount val=&quot;23&quot;/&gt;&lt;/TableIndex&gt;&lt;/ShapeTextInfo&gt;"/>
</p:tagLst>
</file>

<file path=ppt/tags/tag182.xml><?xml version="1.0" encoding="utf-8"?>
<p:tagLst xmlns:a="http://schemas.openxmlformats.org/drawingml/2006/main" xmlns:r="http://schemas.openxmlformats.org/officeDocument/2006/relationships" xmlns:p="http://schemas.openxmlformats.org/presentationml/2006/main">
  <p:tag name="PRESENTER_SHAPEINFO" val="&lt;ThreeDShapeInfo&gt;&lt;uuid val=&quot;{6CD81B0D-6F86-45B5-967E-2D01F1707D95}&quot;/&gt;&lt;isInvalidForFieldText val=&quot;0&quot;/&gt;&lt;Image&gt;&lt;filename val=&quot;C:\Users\jmmartin1\AppData\Local\Temp\PR\data\asimages\{6CD81B0D-6F86-45B5-967E-2D01F1707D95}_56.png&quot;/&gt;&lt;left val=&quot;806&quot;/&gt;&lt;top val=&quot;166&quot;/&gt;&lt;width val=&quot;385&quot;/&gt;&lt;height val=&quot;487&quot;/&gt;&lt;hasText val=&quot;1&quot;/&gt;&lt;/Image&gt;&lt;/ThreeDShapeInfo&gt;"/>
</p:tagLst>
</file>

<file path=ppt/tags/tag183.xml><?xml version="1.0" encoding="utf-8"?>
<p:tagLst xmlns:a="http://schemas.openxmlformats.org/drawingml/2006/main" xmlns:r="http://schemas.openxmlformats.org/officeDocument/2006/relationships" xmlns:p="http://schemas.openxmlformats.org/presentationml/2006/main">
  <p:tag name="HTML_SHAPEINFO" val="&lt;SlideThumbPath val=&quot;Slide57.PNG&quot;/&gt;"/>
  <p:tag name="ARTICULATE_SLIDE_THUMBNAIL_REFRESH" val="1"/>
</p:tagLst>
</file>

<file path=ppt/tags/tag18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E4CB52D-D65B-4C40-9D74-F5B8D3FF72A0}_57.png&quot;/&gt;&lt;left val=&quot;175&quot;/&gt;&lt;top val=&quot;59&quot;/&gt;&lt;width val=&quot;929&quot;/&gt;&lt;height val=&quot;139&quot;/&gt;&lt;hasText val=&quot;1&quot;/&gt;&lt;/Image&gt;&lt;/ThreeDShapeInfo&gt;"/>
  <p:tag name="PRESENTER_SHAPETEXTINFO" val="&lt;ShapeTextInfo&gt;&lt;TableIndex row=&quot;-1&quot; col=&quot;-1&quot;&gt;&lt;linesCount val=&quot;1&quot;/&gt;&lt;lineCharCount val=&quot;5&quot;/&gt;&lt;/TableIndex&gt;&lt;/ShapeTextInfo&gt;"/>
</p:tagLst>
</file>

<file path=ppt/tags/tag18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9647A32-50AB-496B-85C6-FCD636C269FB}_57.png&quot;/&gt;&lt;left val=&quot;155&quot;/&gt;&lt;top val=&quot;194&quot;/&gt;&lt;width val=&quot;1064&quot;/&gt;&lt;height val=&quot;414&quot;/&gt;&lt;hasText val=&quot;1&quot;/&gt;&lt;/Image&gt;&lt;/ThreeDShapeInfo&gt;"/>
  <p:tag name="PRESENTER_SHAPETEXTINFO" val="&lt;ShapeTextInfo&gt;&lt;TableIndex row=&quot;-1&quot; col=&quot;-1&quot;&gt;&lt;linesCount val=&quot;5&quot;/&gt;&lt;lineCharCount val=&quot;38&quot;/&gt;&lt;lineCharCount val=&quot;42&quot;/&gt;&lt;lineCharCount val=&quot;36&quot;/&gt;&lt;lineCharCount val=&quot;37&quot;/&gt;&lt;lineCharCount val=&quot;14&quot;/&gt;&lt;/TableIndex&gt;&lt;/ShapeTextInfo&gt;"/>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39071D8A-836B-445F-ADBA-97F2948B7141}_6.png&quot;/&gt;&lt;left val=&quot;60&quot;/&gt;&lt;top val=&quot;605&quot;/&gt;&lt;width val=&quot;1018&quot;/&gt;&lt;height val=&quot;172&quot;/&gt;&lt;hasText val=&quot;1&quot;/&gt;&lt;/Image&gt;&lt;/ThreeDShapeInfo&gt;"/>
  <p:tag name="PRESENTER_SHAPETEXTINFO" val="&lt;ShapeTextInfo&gt;&lt;TableIndex row=&quot;-1&quot; col=&quot;-1&quot;&gt;&lt;linesCount val=&quot;1&quot;/&gt;&lt;lineCharCount val=&quot;38&quot;/&gt;&lt;/TableIndex&gt;&lt;/ShapeTextInfo&gt;"/>
</p:tagLst>
</file>

<file path=ppt/tags/tag1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HTML_SHAPEINFO" val="&lt;SlideThumbPath val=&quot;Slide1.PNG&quot;/&gt;"/>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HTML_SHAPEINFO" val="&lt;SlideThumbPath val=&quot;Slide7.PNG&quot;/&gt;"/>
  <p:tag name="ARTICULATE_SLIDE_THUMBNAIL_REFRESH" val="1"/>
</p:tagLst>
</file>

<file path=ppt/tags/tag2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5D02CCA-F11E-4464-AA05-49C0760CA5EC}_7.png&quot;/&gt;&lt;left val=&quot;134&quot;/&gt;&lt;top val=&quot;42&quot;/&gt;&lt;width val=&quot;991&quot;/&gt;&lt;height val=&quot;131&quot;/&gt;&lt;hasText val=&quot;1&quot;/&gt;&lt;/Image&gt;&lt;/ThreeDShapeInfo&gt;"/>
  <p:tag name="PRESENTER_SHAPETEXTINFO" val="&lt;ShapeTextInfo&gt;&lt;TableIndex row=&quot;-1&quot; col=&quot;-1&quot;&gt;&lt;linesCount val=&quot;1&quot;/&gt;&lt;lineCharCount val=&quot;33&quot;/&gt;&lt;/TableIndex&gt;&lt;/ShapeTextInfo&gt;"/>
</p:tagLst>
</file>

<file path=ppt/tags/tag2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3DB953DF-D8CA-4692-BDD7-B041C3286F8F}_7.png&quot;/&gt;&lt;left val=&quot;79&quot;/&gt;&lt;top val=&quot;167&quot;/&gt;&lt;width val=&quot;1161&quot;/&gt;&lt;height val=&quot;513&quot;/&gt;&lt;hasText val=&quot;1&quot;/&gt;&lt;/Image&gt;&lt;/ThreeDShapeInfo&gt;"/>
  <p:tag name="PRESENTER_SHAPETEXTINFO" val="&lt;ShapeTextInfo&gt;&lt;TableIndex row=&quot;-1&quot; col=&quot;-1&quot;&gt;&lt;linesCount val=&quot;10&quot;/&gt;&lt;lineCharCount val=&quot;36&quot;/&gt;&lt;lineCharCount val=&quot;28&quot;/&gt;&lt;lineCharCount val=&quot;51&quot;/&gt;&lt;lineCharCount val=&quot;51&quot;/&gt;&lt;lineCharCount val=&quot;32&quot;/&gt;&lt;lineCharCount val=&quot;56&quot;/&gt;&lt;lineCharCount val=&quot;9&quot;/&gt;&lt;lineCharCount val=&quot;60&quot;/&gt;&lt;lineCharCount val=&quot;6&quot;/&gt;&lt;lineCharCount val=&quot;43&quot;/&gt;&lt;/TableIndex&gt;&lt;/ShapeTextInfo&gt;"/>
</p:tagLst>
</file>

<file path=ppt/tags/tag2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HTML_SHAPEINFO" val="&lt;SlideThumbPath val=&quot;Slide8.PNG&quot;/&gt;"/>
  <p:tag name="ARTICULATE_SLIDE_THUMBNAIL_REFRESH" val="1"/>
</p:tagLst>
</file>

<file path=ppt/tags/tag2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AA426E4-5870-48B6-BA8C-B4C5F98CDF89}_8.png&quot;/&gt;&lt;left val=&quot;72&quot;/&gt;&lt;top val=&quot;15&quot;/&gt;&lt;width val=&quot;1134&quot;/&gt;&lt;height val=&quot;148&quot;/&gt;&lt;hasText val=&quot;1&quot;/&gt;&lt;/Image&gt;&lt;/ThreeDShapeInfo&gt;"/>
  <p:tag name="PRESENTER_SHAPETEXTINFO" val="&lt;ShapeTextInfo&gt;&lt;TableIndex row=&quot;-1&quot; col=&quot;-1&quot;&gt;&lt;linesCount val=&quot;1&quot;/&gt;&lt;lineCharCount val=&quot;33&quot;/&gt;&lt;/TableIndex&gt;&lt;/ShapeTextInfo&gt;"/>
</p:tagLst>
</file>

<file path=ppt/tags/tag2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1.xml><?xml version="1.0" encoding="utf-8"?>
<p:tagLst xmlns:a="http://schemas.openxmlformats.org/drawingml/2006/main" xmlns:r="http://schemas.openxmlformats.org/officeDocument/2006/relationships" xmlns:p="http://schemas.openxmlformats.org/presentationml/2006/main">
  <p:tag name="PRESENTER_SHAPEINFO" val="&lt;ThreeDShapeInfo&gt;&lt;uuid val=&quot;{5553B955-72E2-434E-956D-A8B706C9707D}&quot;/&gt;&lt;isInvalidForFieldText val=&quot;0&quot;/&gt;&lt;Image&gt;&lt;filename val=&quot;C:\Users\JWATKI~1\AppData\Local\Temp\PR\data\asimages\{5553B955-72E2-434E-956D-A8B706C9707D}_23.png&quot;/&gt;&lt;left val=&quot;177&quot;/&gt;&lt;top val=&quot;420&quot;/&gt;&lt;width val=&quot;430&quot;/&gt;&lt;height val=&quot;68&quot;/&gt;&lt;hasText val=&quot;1&quot;/&gt;&lt;/Image&gt;&lt;/ThreeDShapeInfo&gt;"/>
  <p:tag name="PRESENTER_SHAPETEXTINFO" val="&lt;ShapeTextInfo&gt;&lt;TableIndex row=&quot;-1&quot; col=&quot;-1&quot;&gt;&lt;linesCount val=&quot;1&quot;/&gt;&lt;lineCharCount val=&quot;31&quot;/&gt;&lt;/TableIndex&gt;&lt;/ShapeTextInfo&gt;"/>
</p:tagLst>
</file>

<file path=ppt/tags/tag2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4.xml><?xml version="1.0" encoding="utf-8"?>
<p:tagLst xmlns:a="http://schemas.openxmlformats.org/drawingml/2006/main" xmlns:r="http://schemas.openxmlformats.org/officeDocument/2006/relationships" xmlns:p="http://schemas.openxmlformats.org/presentationml/2006/main">
  <p:tag name="HTML_SHAPEINFO" val="&lt;SlideThumbPath val=&quot;Slide112.PNG&quot;/&gt;"/>
  <p:tag name="ARTICULATE_SLIDE_THUMBNAIL_REFRESH" val="1"/>
</p:tagLst>
</file>

<file path=ppt/tags/tag24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C36F90B9-BD45-4710-9A17-1F0D49DD66B9}_112.png&quot;/&gt;&lt;left val=&quot;107&quot;/&gt;&lt;top val=&quot;33&quot;/&gt;&lt;width val=&quot;1065&quot;/&gt;&lt;height val=&quot;136&quot;/&gt;&lt;hasText val=&quot;1&quot;/&gt;&lt;/Image&gt;&lt;/ThreeDShapeInfo&gt;"/>
  <p:tag name="PRESENTER_SHAPETEXTINFO" val="&lt;ShapeTextInfo&gt;&lt;TableIndex row=&quot;-1&quot; col=&quot;-1&quot;&gt;&lt;linesCount val=&quot;1&quot;/&gt;&lt;lineCharCount val=&quot;19&quot;/&gt;&lt;/TableIndex&gt;&lt;/ShapeTextInfo&gt;"/>
</p:tagLst>
</file>

<file path=ppt/tags/tag24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A5EF5BB-E9B0-4D86-9BCA-B160E57955CE}_112.png&quot;/&gt;&lt;left val=&quot;176&quot;/&gt;&lt;top val=&quot;148&quot;/&gt;&lt;width val=&quot;1002&quot;/&gt;&lt;height val=&quot;516&quot;/&gt;&lt;hasText val=&quot;1&quot;/&gt;&lt;/Image&gt;&lt;/ThreeDShapeInfo&gt;"/>
  <p:tag name="PRESENTER_SHAPETEXTINFO" val="&lt;ShapeTextInfo&gt;&lt;TableIndex row=&quot;-1&quot; col=&quot;-1&quot;&gt;&lt;linesCount val=&quot;16&quot;/&gt;&lt;lineCharCount val=&quot;57&quot;/&gt;&lt;lineCharCount val=&quot;46&quot;/&gt;&lt;lineCharCount val=&quot;40&quot;/&gt;&lt;lineCharCount val=&quot;52&quot;/&gt;&lt;lineCharCount val=&quot;53&quot;/&gt;&lt;lineCharCount val=&quot;47&quot;/&gt;&lt;lineCharCount val=&quot;34&quot;/&gt;&lt;lineCharCount val=&quot;1&quot;/&gt;&lt;lineCharCount val=&quot;57&quot;/&gt;&lt;lineCharCount val=&quot;57&quot;/&gt;&lt;lineCharCount val=&quot;1&quot;/&gt;&lt;lineCharCount val=&quot;52&quot;/&gt;&lt;lineCharCount val=&quot;54&quot;/&gt;&lt;lineCharCount val=&quot;24&quot;/&gt;&lt;lineCharCount val=&quot;1&quot;/&gt;&lt;lineCharCount val=&quot;1&quot;/&gt;&lt;/TableIndex&gt;&lt;/ShapeTextInfo&gt;"/>
</p:tagLst>
</file>

<file path=ppt/tags/tag247.xml><?xml version="1.0" encoding="utf-8"?>
<p:tagLst xmlns:a="http://schemas.openxmlformats.org/drawingml/2006/main" xmlns:r="http://schemas.openxmlformats.org/officeDocument/2006/relationships" xmlns:p="http://schemas.openxmlformats.org/presentationml/2006/main">
  <p:tag name="HTML_SHAPEINFO" val="&lt;SlideThumbPath val=&quot;Slide113.PNG&quot;/&gt;"/>
  <p:tag name="ARTICULATE_SLIDE_THUMBNAIL_REFRESH" val="1"/>
</p:tagLst>
</file>

<file path=ppt/tags/tag24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A974B51-05D5-43B9-8C79-441F26DBD01C}_113.png&quot;/&gt;&lt;left val=&quot;163&quot;/&gt;&lt;top val=&quot;37&quot;/&gt;&lt;width val=&quot;1025&quot;/&gt;&lt;height val=&quot;136&quot;/&gt;&lt;hasText val=&quot;1&quot;/&gt;&lt;/Image&gt;&lt;/ThreeDShapeInfo&gt;"/>
  <p:tag name="PRESENTER_SHAPETEXTINFO" val="&lt;ShapeTextInfo&gt;&lt;TableIndex row=&quot;-1&quot; col=&quot;-1&quot;&gt;&lt;linesCount val=&quot;1&quot;/&gt;&lt;lineCharCount val=&quot;29&quot;/&gt;&lt;/TableIndex&gt;&lt;/ShapeTextInfo&gt;"/>
</p:tagLst>
</file>

<file path=ppt/tags/tag24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E50D9DE1-6FB1-46A4-AC1F-01B14BB4C45D}_113.png&quot;/&gt;&lt;left val=&quot;105&quot;/&gt;&lt;top val=&quot;154&quot;/&gt;&lt;width val=&quot;1134&quot;/&gt;&lt;height val=&quot;525&quot;/&gt;&lt;hasText val=&quot;1&quot;/&gt;&lt;/Image&gt;&lt;/ThreeDShapeInfo&gt;"/>
  <p:tag name="PRESENTER_SHAPETEXTINFO" val="&lt;ShapeTextInfo&gt;&lt;TableIndex row=&quot;-1&quot; col=&quot;-1&quot;&gt;&lt;linesCount val=&quot;17&quot;/&gt;&lt;lineCharCount val=&quot;66&quot;/&gt;&lt;lineCharCount val=&quot;61&quot;/&gt;&lt;lineCharCount val=&quot;70&quot;/&gt;&lt;lineCharCount val=&quot;76&quot;/&gt;&lt;lineCharCount val=&quot;28&quot;/&gt;&lt;lineCharCount val=&quot;75&quot;/&gt;&lt;lineCharCount val=&quot;52&quot;/&gt;&lt;lineCharCount val=&quot;1&quot;/&gt;&lt;lineCharCount val=&quot;66&quot;/&gt;&lt;lineCharCount val=&quot;70&quot;/&gt;&lt;lineCharCount val=&quot;49&quot;/&gt;&lt;lineCharCount val=&quot;1&quot;/&gt;&lt;lineCharCount val=&quot;64&quot;/&gt;&lt;lineCharCount val=&quot;71&quot;/&gt;&lt;lineCharCount val=&quot;19&quot;/&gt;&lt;lineCharCount val=&quot;1&quot;/&gt;&lt;lineCharCount val=&quot;1&quot;/&gt;&lt;/TableIndex&gt;&lt;/ShapeTextInfo&gt;"/>
</p:tagLst>
</file>

<file path=ppt/tags/tag2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4413416-32F2-472B-8C3D-088EE59F58CC}_8.png&quot;/&gt;&lt;left val=&quot;45&quot;/&gt;&lt;top val=&quot;146&quot;/&gt;&lt;width val=&quot;1183&quot;/&gt;&lt;height val=&quot;589&quot;/&gt;&lt;hasText val=&quot;1&quot;/&gt;&lt;/Image&gt;&lt;/ThreeDShapeInfo&gt;"/>
  <p:tag name="PRESENTER_SHAPETEXTINFO" val="&lt;ShapeTextInfo&gt;&lt;TableIndex row=&quot;-1&quot; col=&quot;-1&quot;&gt;&lt;linesCount val=&quot;13&quot;/&gt;&lt;lineCharCount val=&quot;65&quot;/&gt;&lt;lineCharCount val=&quot;36&quot;/&gt;&lt;lineCharCount val=&quot;69&quot;/&gt;&lt;lineCharCount val=&quot;66&quot;/&gt;&lt;lineCharCount val=&quot;39&quot;/&gt;&lt;lineCharCount val=&quot;20&quot;/&gt;&lt;lineCharCount val=&quot;38&quot;/&gt;&lt;lineCharCount val=&quot;40&quot;/&gt;&lt;lineCharCount val=&quot;68&quot;/&gt;&lt;lineCharCount val=&quot;77&quot;/&gt;&lt;lineCharCount val=&quot;69&quot;/&gt;&lt;lineCharCount val=&quot;44&quot;/&gt;&lt;lineCharCount val=&quot;1&quot;/&gt;&lt;/TableIndex&gt;&lt;/ShapeTextInfo&gt;"/>
</p:tagLst>
</file>

<file path=ppt/tags/tag250.xml><?xml version="1.0" encoding="utf-8"?>
<p:tagLst xmlns:a="http://schemas.openxmlformats.org/drawingml/2006/main" xmlns:r="http://schemas.openxmlformats.org/officeDocument/2006/relationships" xmlns:p="http://schemas.openxmlformats.org/presentationml/2006/main">
  <p:tag name="HTML_SHAPEINFO" val="&lt;SlideThumbPath val=&quot;Slide114.PNG&quot;/&gt;"/>
  <p:tag name="ARTICULATE_SLIDE_THUMBNAIL_REFRESH" val="1"/>
</p:tagLst>
</file>

<file path=ppt/tags/tag25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020612F-6E3D-45B3-93B7-364138E3A216}_114.png&quot;/&gt;&lt;left val=&quot;119&quot;/&gt;&lt;top val=&quot;43&quot;/&gt;&lt;width val=&quot;1025&quot;/&gt;&lt;height val=&quot;146&quot;/&gt;&lt;hasText val=&quot;1&quot;/&gt;&lt;/Image&gt;&lt;/ThreeDShapeInfo&gt;"/>
  <p:tag name="PRESENTER_SHAPETEXTINFO" val="&lt;ShapeTextInfo&gt;&lt;TableIndex row=&quot;-1&quot; col=&quot;-1&quot;&gt;&lt;linesCount val=&quot;1&quot;/&gt;&lt;lineCharCount val=&quot;29&quot;/&gt;&lt;/TableIndex&gt;&lt;/ShapeTextInfo&gt;"/>
</p:tagLst>
</file>

<file path=ppt/tags/tag25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AB18E19-71DF-4434-8797-36831D346962}_114.png&quot;/&gt;&lt;left val=&quot;119&quot;/&gt;&lt;top val=&quot;191&quot;/&gt;&lt;width val=&quot;1024&quot;/&gt;&lt;height val=&quot;480&quot;/&gt;&lt;hasText val=&quot;1&quot;/&gt;&lt;/Image&gt;&lt;/ThreeDShapeInfo&gt;"/>
  <p:tag name="PRESENTER_SHAPETEXTINFO" val="&lt;ShapeTextInfo&gt;&lt;TableIndex row=&quot;-1&quot; col=&quot;-1&quot;&gt;&lt;linesCount val=&quot;13&quot;/&gt;&lt;lineCharCount val=&quot;51&quot;/&gt;&lt;lineCharCount val=&quot;51&quot;/&gt;&lt;lineCharCount val=&quot;42&quot;/&gt;&lt;lineCharCount val=&quot;1&quot;/&gt;&lt;lineCharCount val=&quot;50&quot;/&gt;&lt;lineCharCount val=&quot;51&quot;/&gt;&lt;lineCharCount val=&quot;40&quot;/&gt;&lt;lineCharCount val=&quot;51&quot;/&gt;&lt;lineCharCount val=&quot;48&quot;/&gt;&lt;lineCharCount val=&quot;46&quot;/&gt;&lt;lineCharCount val=&quot;10&quot;/&gt;&lt;lineCharCount val=&quot;1&quot;/&gt;&lt;lineCharCount val=&quot;1&quot;/&gt;&lt;/TableIndex&gt;&lt;/ShapeTextInfo&gt;"/>
</p:tagLst>
</file>

<file path=ppt/tags/tag253.xml><?xml version="1.0" encoding="utf-8"?>
<p:tagLst xmlns:a="http://schemas.openxmlformats.org/drawingml/2006/main" xmlns:r="http://schemas.openxmlformats.org/officeDocument/2006/relationships" xmlns:p="http://schemas.openxmlformats.org/presentationml/2006/main">
  <p:tag name="HTML_SHAPEINFO" val="&lt;SlideThumbPath val=&quot;Slide115.PNG&quot;/&gt;"/>
  <p:tag name="ARTICULATE_SLIDE_THUMBNAIL_REFRESH" val="1"/>
</p:tagLst>
</file>

<file path=ppt/tags/tag25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41C9C1B2-ABB9-4A3C-A632-9E507D07C1CD}_115.png&quot;/&gt;&lt;left val=&quot;143&quot;/&gt;&lt;top val=&quot;56&quot;/&gt;&lt;width val=&quot;992&quot;/&gt;&lt;height val=&quot;141&quot;/&gt;&lt;hasText val=&quot;1&quot;/&gt;&lt;/Image&gt;&lt;/ThreeDShapeInfo&gt;"/>
  <p:tag name="PRESENTER_SHAPETEXTINFO" val="&lt;ShapeTextInfo&gt;&lt;TableIndex row=&quot;-1&quot; col=&quot;-1&quot;&gt;&lt;linesCount val=&quot;1&quot;/&gt;&lt;lineCharCount val=&quot;29&quot;/&gt;&lt;/TableIndex&gt;&lt;/ShapeTextInfo&gt;"/>
</p:tagLst>
</file>

<file path=ppt/tags/tag25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E12A4C13-99E0-4505-83F1-0635928CB1CB}_115.png&quot;/&gt;&lt;left val=&quot;170&quot;/&gt;&lt;top val=&quot;180&quot;/&gt;&lt;width val=&quot;1005&quot;/&gt;&lt;height val=&quot;476&quot;/&gt;&lt;hasText val=&quot;1&quot;/&gt;&lt;/Image&gt;&lt;/ThreeDShapeInfo&gt;"/>
  <p:tag name="PRESENTER_SHAPETEXTINFO" val="&lt;ShapeTextInfo&gt;&lt;TableIndex row=&quot;-1&quot; col=&quot;-1&quot;&gt;&lt;linesCount val=&quot;10&quot;/&gt;&lt;lineCharCount val=&quot;20&quot;/&gt;&lt;lineCharCount val=&quot;1&quot;/&gt;&lt;lineCharCount val=&quot;59&quot;/&gt;&lt;lineCharCount val=&quot;57&quot;/&gt;&lt;lineCharCount val=&quot;61&quot;/&gt;&lt;lineCharCount val=&quot;58&quot;/&gt;&lt;lineCharCount val=&quot;61&quot;/&gt;&lt;lineCharCount val=&quot;59&quot;/&gt;&lt;lineCharCount val=&quot;55&quot;/&gt;&lt;lineCharCount val=&quot;10&quot;/&gt;&lt;/TableIndex&gt;&lt;/ShapeTextInfo&gt;"/>
</p:tagLst>
</file>

<file path=ppt/tags/tag256.xml><?xml version="1.0" encoding="utf-8"?>
<p:tagLst xmlns:a="http://schemas.openxmlformats.org/drawingml/2006/main" xmlns:r="http://schemas.openxmlformats.org/officeDocument/2006/relationships" xmlns:p="http://schemas.openxmlformats.org/presentationml/2006/main">
  <p:tag name="HTML_SHAPEINFO" val="&lt;SlideThumbPath val=&quot;Slide116.PNG&quot;/&gt;"/>
  <p:tag name="ARTICULATE_SLIDE_THUMBNAIL_REFRESH" val="1"/>
</p:tagLst>
</file>

<file path=ppt/tags/tag25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0970095-9BE9-44A2-8593-E1171A217FF4}_116.png&quot;/&gt;&lt;left val=&quot;144&quot;/&gt;&lt;top val=&quot;39&quot;/&gt;&lt;width val=&quot;989&quot;/&gt;&lt;height val=&quot;155&quot;/&gt;&lt;hasText val=&quot;1&quot;/&gt;&lt;/Image&gt;&lt;/ThreeDShapeInfo&gt;"/>
  <p:tag name="PRESENTER_SHAPETEXTINFO" val="&lt;ShapeTextInfo&gt;&lt;TableIndex row=&quot;-1&quot; col=&quot;-1&quot;&gt;&lt;linesCount val=&quot;1&quot;/&gt;&lt;lineCharCount val=&quot;29&quot;/&gt;&lt;/TableIndex&gt;&lt;/ShapeTextInfo&gt;"/>
</p:tagLst>
</file>

<file path=ppt/tags/tag25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F10F29D-DC50-46F6-BE84-7697DDCADA38}_116.png&quot;/&gt;&lt;left val=&quot;193&quot;/&gt;&lt;top val=&quot;183&quot;/&gt;&lt;width val=&quot;889&quot;/&gt;&lt;height val=&quot;429&quot;/&gt;&lt;hasText val=&quot;1&quot;/&gt;&lt;/Image&gt;&lt;/ThreeDShapeInfo&gt;"/>
  <p:tag name="PRESENTER_SHAPETEXTINFO" val="&lt;ShapeTextInfo&gt;&lt;TableIndex row=&quot;-1&quot; col=&quot;-1&quot;&gt;&lt;linesCount val=&quot;8&quot;/&gt;&lt;lineCharCount val=&quot;38&quot;/&gt;&lt;lineCharCount val=&quot;27&quot;/&gt;&lt;lineCharCount val=&quot;23&quot;/&gt;&lt;lineCharCount val=&quot;1&quot;/&gt;&lt;lineCharCount val=&quot;28&quot;/&gt;&lt;lineCharCount val=&quot;27&quot;/&gt;&lt;lineCharCount val=&quot;10&quot;/&gt;&lt;lineCharCount val=&quot;1&quot;/&gt;&lt;/TableIndex&gt;&lt;/ShapeTextInfo&gt;"/>
</p:tagLst>
</file>

<file path=ppt/tags/tag259.xml><?xml version="1.0" encoding="utf-8"?>
<p:tagLst xmlns:a="http://schemas.openxmlformats.org/drawingml/2006/main" xmlns:r="http://schemas.openxmlformats.org/officeDocument/2006/relationships" xmlns:p="http://schemas.openxmlformats.org/presentationml/2006/main">
  <p:tag name="HTML_SHAPEINFO" val="&lt;SlideThumbPath val=&quot;Slide117.PNG&quot;/&gt;"/>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HTML_SHAPEINFO" val="&lt;SlideThumbPath val=&quot;Slide9.PNG&quot;/&gt;"/>
  <p:tag name="ARTICULATE_SLIDE_THUMBNAIL_REFRESH" val="1"/>
</p:tagLst>
</file>

<file path=ppt/tags/tag26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F96F742-D3F9-4747-9312-D91755518A67}_117.png&quot;/&gt;&lt;left val=&quot;4&quot;/&gt;&lt;top val=&quot;17&quot;/&gt;&lt;width val=&quot;1271&quot;/&gt;&lt;height val=&quot;136&quot;/&gt;&lt;hasText val=&quot;1&quot;/&gt;&lt;/Image&gt;&lt;/ThreeDShapeInfo&gt;"/>
  <p:tag name="PRESENTER_SHAPETEXTINFO" val="&lt;ShapeTextInfo&gt;&lt;TableIndex row=&quot;-1&quot; col=&quot;-1&quot;&gt;&lt;linesCount val=&quot;1&quot;/&gt;&lt;lineCharCount val=&quot;35&quot;/&gt;&lt;/TableIndex&gt;&lt;/ShapeTextInfo&gt;"/>
</p:tagLst>
</file>

<file path=ppt/tags/tag26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4C413E88-04FE-4340-A74A-3376BC9624D1}_117.png&quot;/&gt;&lt;left val=&quot;63&quot;/&gt;&lt;top val=&quot;140&quot;/&gt;&lt;width val=&quot;1180&quot;/&gt;&lt;height val=&quot;540&quot;/&gt;&lt;hasText val=&quot;1&quot;/&gt;&lt;/Image&gt;&lt;/ThreeDShapeInfo&gt;"/>
  <p:tag name="PRESENTER_SHAPETEXTINFO" val="&lt;ShapeTextInfo&gt;&lt;TableIndex row=&quot;-1&quot; col=&quot;-1&quot;&gt;&lt;linesCount val=&quot;10&quot;/&gt;&lt;lineCharCount val=&quot;58&quot;/&gt;&lt;lineCharCount val=&quot;41&quot;/&gt;&lt;lineCharCount val=&quot;1&quot;/&gt;&lt;lineCharCount val=&quot;59&quot;/&gt;&lt;lineCharCount val=&quot;64&quot;/&gt;&lt;lineCharCount val=&quot;41&quot;/&gt;&lt;lineCharCount val=&quot;1&quot;/&gt;&lt;lineCharCount val=&quot;60&quot;/&gt;&lt;lineCharCount val=&quot;65&quot;/&gt;&lt;lineCharCount val=&quot;52&quot;/&gt;&lt;/TableIndex&gt;&lt;/ShapeTextInfo&gt;"/>
</p:tagLst>
</file>

<file path=ppt/tags/tag262.xml><?xml version="1.0" encoding="utf-8"?>
<p:tagLst xmlns:a="http://schemas.openxmlformats.org/drawingml/2006/main" xmlns:r="http://schemas.openxmlformats.org/officeDocument/2006/relationships" xmlns:p="http://schemas.openxmlformats.org/presentationml/2006/main">
  <p:tag name="HTML_SHAPEINFO" val="&lt;SlideThumbPath val=&quot;Slide118.PNG&quot;/&gt;"/>
  <p:tag name="ARTICULATE_SLIDE_THUMBNAIL_REFRESH" val="1"/>
</p:tagLst>
</file>

<file path=ppt/tags/tag26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68B737AB-D5EB-4764-A344-1B8F3C82B0CE}_118.png&quot;/&gt;&lt;left val=&quot;200&quot;/&gt;&lt;top val=&quot;50&quot;/&gt;&lt;width val=&quot;891&quot;/&gt;&lt;height val=&quot;136&quot;/&gt;&lt;hasText val=&quot;1&quot;/&gt;&lt;/Image&gt;&lt;/ThreeDShapeInfo&gt;"/>
  <p:tag name="PRESENTER_SHAPETEXTINFO" val="&lt;ShapeTextInfo&gt;&lt;TableIndex row=&quot;-1&quot; col=&quot;-1&quot;&gt;&lt;linesCount val=&quot;1&quot;/&gt;&lt;lineCharCount val=&quot;29&quot;/&gt;&lt;/TableIndex&gt;&lt;/ShapeTextInfo&gt;"/>
</p:tagLst>
</file>

<file path=ppt/tags/tag26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EC8477F-6FE7-4DB8-9D39-E0D7ADBCB72C}_118.png&quot;/&gt;&lt;left val=&quot;71&quot;/&gt;&lt;top val=&quot;172&quot;/&gt;&lt;width val=&quot;1140&quot;/&gt;&lt;height val=&quot;564&quot;/&gt;&lt;hasText val=&quot;1&quot;/&gt;&lt;/Image&gt;&lt;/ThreeDShapeInfo&gt;"/>
  <p:tag name="PRESENTER_SHAPETEXTINFO" val="&lt;ShapeTextInfo&gt;&lt;TableIndex row=&quot;-1&quot; col=&quot;-1&quot;&gt;&lt;linesCount val=&quot;10&quot;/&gt;&lt;lineCharCount val=&quot;55&quot;/&gt;&lt;lineCharCount val=&quot;58&quot;/&gt;&lt;lineCharCount val=&quot;65&quot;/&gt;&lt;lineCharCount val=&quot;19&quot;/&gt;&lt;lineCharCount val=&quot;1&quot;/&gt;&lt;lineCharCount val=&quot;63&quot;/&gt;&lt;lineCharCount val=&quot;59&quot;/&gt;&lt;lineCharCount val=&quot;60&quot;/&gt;&lt;lineCharCount val=&quot;56&quot;/&gt;&lt;lineCharCount val=&quot;7&quot;/&gt;&lt;/TableIndex&gt;&lt;/ShapeTextInfo&gt;"/>
</p:tagLst>
</file>

<file path=ppt/tags/tag265.xml><?xml version="1.0" encoding="utf-8"?>
<p:tagLst xmlns:a="http://schemas.openxmlformats.org/drawingml/2006/main" xmlns:r="http://schemas.openxmlformats.org/officeDocument/2006/relationships" xmlns:p="http://schemas.openxmlformats.org/presentationml/2006/main">
  <p:tag name="HTML_SHAPEINFO" val="&lt;SlideThumbPath val=&quot;Slide119.PNG&quot;/&gt;"/>
  <p:tag name="ARTICULATE_SLIDE_THUMBNAIL_REFRESH" val="1"/>
</p:tagLst>
</file>

<file path=ppt/tags/tag26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E106B424-256D-4FAA-8809-4F5C1FFBDE9B}_119.png&quot;/&gt;&lt;left val=&quot;222&quot;/&gt;&lt;top val=&quot;31&quot;/&gt;&lt;width val=&quot;835&quot;/&gt;&lt;height val=&quot;139&quot;/&gt;&lt;hasText val=&quot;1&quot;/&gt;&lt;/Image&gt;&lt;/ThreeDShapeInfo&gt;"/>
  <p:tag name="PRESENTER_SHAPETEXTINFO" val="&lt;ShapeTextInfo&gt;&lt;TableIndex row=&quot;-1&quot; col=&quot;-1&quot;&gt;&lt;linesCount val=&quot;1&quot;/&gt;&lt;lineCharCount val=&quot;20&quot;/&gt;&lt;/TableIndex&gt;&lt;/ShapeTextInfo&gt;"/>
</p:tagLst>
</file>

<file path=ppt/tags/tag26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6CEB6F8-39E5-4D1D-A5FA-082EE74A6372}_119.png&quot;/&gt;&lt;left val=&quot;56&quot;/&gt;&lt;top val=&quot;153&quot;/&gt;&lt;width val=&quot;1160&quot;/&gt;&lt;height val=&quot;535&quot;/&gt;&lt;hasText val=&quot;1&quot;/&gt;&lt;/Image&gt;&lt;/ThreeDShapeInfo&gt;"/>
  <p:tag name="PRESENTER_SHAPETEXTINFO" val="&lt;ShapeTextInfo&gt;&lt;TableIndex row=&quot;-1&quot; col=&quot;-1&quot;&gt;&lt;linesCount val=&quot;14&quot;/&gt;&lt;lineCharCount val=&quot;63&quot;/&gt;&lt;lineCharCount val=&quot;57&quot;/&gt;&lt;lineCharCount val=&quot;59&quot;/&gt;&lt;lineCharCount val=&quot;57&quot;/&gt;&lt;lineCharCount val=&quot;1&quot;/&gt;&lt;lineCharCount val=&quot;61&quot;/&gt;&lt;lineCharCount val=&quot;63&quot;/&gt;&lt;lineCharCount val=&quot;57&quot;/&gt;&lt;lineCharCount val=&quot;22&quot;/&gt;&lt;lineCharCount val=&quot;1&quot;/&gt;&lt;lineCharCount val=&quot;68&quot;/&gt;&lt;lineCharCount val=&quot;16&quot;/&gt;&lt;lineCharCount val=&quot;63&quot;/&gt;&lt;lineCharCount val=&quot;7&quot;/&gt;&lt;/TableIndex&gt;&lt;/ShapeTextInfo&gt;"/>
</p:tagLst>
</file>

<file path=ppt/tags/tag268.xml><?xml version="1.0" encoding="utf-8"?>
<p:tagLst xmlns:a="http://schemas.openxmlformats.org/drawingml/2006/main" xmlns:r="http://schemas.openxmlformats.org/officeDocument/2006/relationships" xmlns:p="http://schemas.openxmlformats.org/presentationml/2006/main">
  <p:tag name="HTML_SHAPEINFO" val="&lt;SlideThumbPath val=&quot;Slide120.PNG&quot;/&gt;"/>
  <p:tag name="ARTICULATE_SLIDE_THUMBNAIL_REFRESH" val="1"/>
</p:tagLst>
</file>

<file path=ppt/tags/tag26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3FB0E2A7-4669-44DA-9373-CFCCE45DE3AA}_120.png&quot;/&gt;&lt;left val=&quot;142&quot;/&gt;&lt;top val=&quot;36&quot;/&gt;&lt;width val=&quot;813&quot;/&gt;&lt;height val=&quot;122&quot;/&gt;&lt;hasText val=&quot;1&quot;/&gt;&lt;/Image&gt;&lt;/ThreeDShapeInfo&gt;"/>
  <p:tag name="PRESENTER_SHAPETEXTINFO" val="&lt;ShapeTextInfo&gt;&lt;TableIndex row=&quot;-1&quot; col=&quot;-1&quot;&gt;&lt;linesCount val=&quot;1&quot;/&gt;&lt;lineCharCount val=&quot;24&quot;/&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1DFDC12-EF86-445F-9482-C5F2CDB74A12}_9.png&quot;/&gt;&lt;left val=&quot;48&quot;/&gt;&lt;top val=&quot;23&quot;/&gt;&lt;width val=&quot;1181&quot;/&gt;&lt;height val=&quot;205&quot;/&gt;&lt;hasText val=&quot;1&quot;/&gt;&lt;/Image&gt;&lt;/ThreeDShapeInfo&gt;"/>
  <p:tag name="PRESENTER_SHAPETEXTINFO" val="&lt;ShapeTextInfo&gt;&lt;TableIndex row=&quot;-1&quot; col=&quot;-1&quot;&gt;&lt;linesCount val=&quot;2&quot;/&gt;&lt;lineCharCount val=&quot;34&quot;/&gt;&lt;lineCharCount val=&quot;9&quot;/&gt;&lt;/TableIndex&gt;&lt;/ShapeTextInfo&gt;"/>
</p:tagLst>
</file>

<file path=ppt/tags/tag27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A8223DD-28AD-4637-B3FA-172FB3473E04}_120.png&quot;/&gt;&lt;left val=&quot;156&quot;/&gt;&lt;top val=&quot;155&quot;/&gt;&lt;width val=&quot;668&quot;/&gt;&lt;height val=&quot;514&quot;/&gt;&lt;hasText val=&quot;1&quot;/&gt;&lt;/Image&gt;&lt;/ThreeDShapeInfo&gt;"/>
  <p:tag name="PRESENTER_SHAPETEXTINFO" val="&lt;ShapeTextInfo&gt;&lt;TableIndex row=&quot;-1&quot; col=&quot;-1&quot;&gt;&lt;linesCount val=&quot;11&quot;/&gt;&lt;lineCharCount val=&quot;32&quot;/&gt;&lt;lineCharCount val=&quot;27&quot;/&gt;&lt;lineCharCount val=&quot;19&quot;/&gt;&lt;lineCharCount val=&quot;17&quot;/&gt;&lt;lineCharCount val=&quot;28&quot;/&gt;&lt;lineCharCount val=&quot;28&quot;/&gt;&lt;lineCharCount val=&quot;28&quot;/&gt;&lt;lineCharCount val=&quot;26&quot;/&gt;&lt;lineCharCount val=&quot;25&quot;/&gt;&lt;lineCharCount val=&quot;17&quot;/&gt;&lt;lineCharCount val=&quot;1&quot;/&gt;&lt;/TableIndex&gt;&lt;/ShapeTextInfo&gt;"/>
</p:tagLst>
</file>

<file path=ppt/tags/tag271.xml><?xml version="1.0" encoding="utf-8"?>
<p:tagLst xmlns:a="http://schemas.openxmlformats.org/drawingml/2006/main" xmlns:r="http://schemas.openxmlformats.org/officeDocument/2006/relationships" xmlns:p="http://schemas.openxmlformats.org/presentationml/2006/main">
  <p:tag name="HTML_SHAPEINFO" val="&lt;SlideThumbPath val=&quot;Slide121.PNG&quot;/&gt;"/>
  <p:tag name="ARTICULATE_SLIDE_THUMBNAIL_REFRESH" val="1"/>
</p:tagLst>
</file>

<file path=ppt/tags/tag27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E237C3E-238E-4F7A-9FFC-04A56DEC1014}_121.png&quot;/&gt;&lt;left val=&quot;245&quot;/&gt;&lt;top val=&quot;40&quot;/&gt;&lt;width val=&quot;788&quot;/&gt;&lt;height val=&quot;136&quot;/&gt;&lt;hasText val=&quot;1&quot;/&gt;&lt;/Image&gt;&lt;/ThreeDShapeInfo&gt;"/>
  <p:tag name="PRESENTER_SHAPETEXTINFO" val="&lt;ShapeTextInfo&gt;&lt;TableIndex row=&quot;-1&quot; col=&quot;-1&quot;&gt;&lt;linesCount val=&quot;1&quot;/&gt;&lt;lineCharCount val=&quot;10&quot;/&gt;&lt;/TableIndex&gt;&lt;/ShapeTextInfo&gt;"/>
</p:tagLst>
</file>

<file path=ppt/tags/tag27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AA6293A-869B-4852-85DC-08887B2325F0}_121.png&quot;/&gt;&lt;left val=&quot;137&quot;/&gt;&lt;top val=&quot;137&quot;/&gt;&lt;width val=&quot;1015&quot;/&gt;&lt;height val=&quot;460&quot;/&gt;&lt;hasText val=&quot;1&quot;/&gt;&lt;/Image&gt;&lt;/ThreeDShapeInfo&gt;"/>
  <p:tag name="PRESENTER_SHAPETEXTINFO" val="&lt;ShapeTextInfo&gt;&lt;TableIndex row=&quot;-1&quot; col=&quot;-1&quot;&gt;&lt;linesCount val=&quot;9&quot;/&gt;&lt;lineCharCount val=&quot;1&quot;/&gt;&lt;lineCharCount val=&quot;40&quot;/&gt;&lt;lineCharCount val=&quot;32&quot;/&gt;&lt;lineCharCount val=&quot;36&quot;/&gt;&lt;lineCharCount val=&quot;24&quot;/&gt;&lt;lineCharCount val=&quot;34&quot;/&gt;&lt;lineCharCount val=&quot;37&quot;/&gt;&lt;lineCharCount val=&quot;35&quot;/&gt;&lt;lineCharCount val=&quot;33&quot;/&gt;&lt;/TableIndex&gt;&lt;/ShapeTextInfo&gt;"/>
</p:tagLst>
</file>

<file path=ppt/tags/tag27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8C9893D-30A8-4CE5-A203-B4721819ED2A}_121.png&quot;/&gt;&lt;left val=&quot;119&quot;/&gt;&lt;top val=&quot;652&quot;/&gt;&lt;width val=&quot;245&quot;/&gt;&lt;height val=&quot;39&quot;/&gt;&lt;hasText val=&quot;1&quot;/&gt;&lt;/Image&gt;&lt;/ThreeDShapeInfo&gt;"/>
  <p:tag name="PRESENTER_SHAPETEXTINFO" val="&lt;ShapeTextInfo&gt;&lt;TableIndex row=&quot;-1&quot; col=&quot;-1&quot;&gt;&lt;linesCount val=&quot;1&quot;/&gt;&lt;lineCharCount val=&quot;1&quot;/&gt;&lt;/TableIndex&gt;&lt;/ShapeTextInfo&gt;"/>
</p:tagLst>
</file>

<file path=ppt/tags/tag275.xml><?xml version="1.0" encoding="utf-8"?>
<p:tagLst xmlns:a="http://schemas.openxmlformats.org/drawingml/2006/main" xmlns:r="http://schemas.openxmlformats.org/officeDocument/2006/relationships" xmlns:p="http://schemas.openxmlformats.org/presentationml/2006/main">
  <p:tag name="HTML_SHAPEINFO" val="&lt;SlideThumbPath val=&quot;Slide122.PNG&quot;/&gt;"/>
  <p:tag name="ARTICULATE_SLIDE_THUMBNAIL_REFRESH" val="1"/>
</p:tagLst>
</file>

<file path=ppt/tags/tag27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33F082FD-D370-41C9-9513-86E70F72A386}_122.png&quot;/&gt;&lt;left val=&quot;242&quot;/&gt;&lt;top val=&quot;23&quot;/&gt;&lt;width val=&quot;795&quot;/&gt;&lt;height val=&quot;122&quot;/&gt;&lt;hasText val=&quot;1&quot;/&gt;&lt;/Image&gt;&lt;/ThreeDShapeInfo&gt;"/>
  <p:tag name="PRESENTER_SHAPETEXTINFO" val="&lt;ShapeTextInfo&gt;&lt;TableIndex row=&quot;-1&quot; col=&quot;-1&quot;&gt;&lt;linesCount val=&quot;1&quot;/&gt;&lt;lineCharCount val=&quot;19&quot;/&gt;&lt;/TableIndex&gt;&lt;/ShapeTextInfo&gt;"/>
</p:tagLst>
</file>

<file path=ppt/tags/tag27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1F35D83-3C45-4F5D-BB16-2CD46489AEFD}_122.png&quot;/&gt;&lt;left val=&quot;82&quot;/&gt;&lt;top val=&quot;135&quot;/&gt;&lt;width val=&quot;1133&quot;/&gt;&lt;height val=&quot;568&quot;/&gt;&lt;hasText val=&quot;1&quot;/&gt;&lt;/Image&gt;&lt;/ThreeDShapeInfo&gt;"/>
  <p:tag name="PRESENTER_SHAPETEXTINFO" val="&lt;ShapeTextInfo&gt;&lt;TableIndex row=&quot;-1&quot; col=&quot;-1&quot;&gt;&lt;linesCount val=&quot;10&quot;/&gt;&lt;lineCharCount val=&quot;41&quot;/&gt;&lt;lineCharCount val=&quot;29&quot;/&gt;&lt;lineCharCount val=&quot;50&quot;/&gt;&lt;lineCharCount val=&quot;8&quot;/&gt;&lt;lineCharCount val=&quot;44&quot;/&gt;&lt;lineCharCount val=&quot;7&quot;/&gt;&lt;lineCharCount val=&quot;47&quot;/&gt;&lt;lineCharCount val=&quot;20&quot;/&gt;&lt;lineCharCount val=&quot;47&quot;/&gt;&lt;lineCharCount val=&quot;21&quot;/&gt;&lt;/TableIndex&gt;&lt;/ShapeTextInfo&gt;"/>
</p:tagLst>
</file>

<file path=ppt/tags/tag278.xml><?xml version="1.0" encoding="utf-8"?>
<p:tagLst xmlns:a="http://schemas.openxmlformats.org/drawingml/2006/main" xmlns:r="http://schemas.openxmlformats.org/officeDocument/2006/relationships" xmlns:p="http://schemas.openxmlformats.org/presentationml/2006/main">
  <p:tag name="HTML_SHAPEINFO" val="&lt;SlideThumbPath val=&quot;Slide123.PNG&quot;/&gt;"/>
  <p:tag name="ARTICULATE_SLIDE_THUMBNAIL_REFRESH" val="1"/>
</p:tagLst>
</file>

<file path=ppt/tags/tag27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61BE92E1-AAD4-4568-B6ED-6A9F81F01603}_123.png&quot;/&gt;&lt;left val=&quot;102&quot;/&gt;&lt;top val=&quot;43&quot;/&gt;&lt;width val=&quot;1080&quot;/&gt;&lt;height val=&quot;146&quot;/&gt;&lt;hasText val=&quot;1&quot;/&gt;&lt;/Image&gt;&lt;/ThreeDShapeInfo&gt;"/>
  <p:tag name="PRESENTER_SHAPETEXTINFO" val="&lt;ShapeTextInfo&gt;&lt;TableIndex row=&quot;-1&quot; col=&quot;-1&quot;&gt;&lt;linesCount val=&quot;1&quot;/&gt;&lt;lineCharCount val=&quot;31&quot;/&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3FC4B50-312F-4C54-BE2A-41DE0CFED796}_9.png&quot;/&gt;&lt;left val=&quot;199&quot;/&gt;&lt;top val=&quot;235&quot;/&gt;&lt;width val=&quot;937&quot;/&gt;&lt;height val=&quot;363&quot;/&gt;&lt;hasText val=&quot;1&quot;/&gt;&lt;/Image&gt;&lt;/ThreeDShapeInfo&gt;"/>
  <p:tag name="PRESENTER_SHAPETEXTINFO" val="&lt;ShapeTextInfo&gt;&lt;TableIndex row=&quot;-1&quot; col=&quot;-1&quot;&gt;&lt;linesCount val=&quot;5&quot;/&gt;&lt;lineCharCount val=&quot;38&quot;/&gt;&lt;lineCharCount val=&quot;30&quot;/&gt;&lt;lineCharCount val=&quot;34&quot;/&gt;&lt;lineCharCount val=&quot;7&quot;/&gt;&lt;lineCharCount val=&quot;39&quot;/&gt;&lt;/TableIndex&gt;&lt;/ShapeTextInfo&gt;"/>
</p:tagLst>
</file>

<file path=ppt/tags/tag28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C2B8878-B3EA-4A9A-918B-09EF9EBD29FF}_123.png&quot;/&gt;&lt;left val=&quot;106&quot;/&gt;&lt;top val=&quot;176&quot;/&gt;&lt;width val=&quot;1082&quot;/&gt;&lt;height val=&quot;500&quot;/&gt;&lt;hasText val=&quot;1&quot;/&gt;&lt;/Image&gt;&lt;/ThreeDShapeInfo&gt;"/>
  <p:tag name="PRESENTER_SHAPETEXTINFO" val="&lt;ShapeTextInfo&gt;&lt;TableIndex row=&quot;-1&quot; col=&quot;-1&quot;&gt;&lt;linesCount val=&quot;12&quot;/&gt;&lt;lineCharCount val=&quot;43&quot;/&gt;&lt;lineCharCount val=&quot;39&quot;/&gt;&lt;lineCharCount val=&quot;1&quot;/&gt;&lt;lineCharCount val=&quot;59&quot;/&gt;&lt;lineCharCount val=&quot;59&quot;/&gt;&lt;lineCharCount val=&quot;58&quot;/&gt;&lt;lineCharCount val=&quot;57&quot;/&gt;&lt;lineCharCount val=&quot;50&quot;/&gt;&lt;lineCharCount val=&quot;58&quot;/&gt;&lt;lineCharCount val=&quot;58&quot;/&gt;&lt;lineCharCount val=&quot;59&quot;/&gt;&lt;lineCharCount val=&quot;51&quot;/&gt;&lt;/TableIndex&gt;&lt;/ShapeTextInfo&gt;"/>
</p:tagLst>
</file>

<file path=ppt/tags/tag281.xml><?xml version="1.0" encoding="utf-8"?>
<p:tagLst xmlns:a="http://schemas.openxmlformats.org/drawingml/2006/main" xmlns:r="http://schemas.openxmlformats.org/officeDocument/2006/relationships" xmlns:p="http://schemas.openxmlformats.org/presentationml/2006/main">
  <p:tag name="HTML_SHAPEINFO" val="&lt;SlideThumbPath val=&quot;Slide124.PNG&quot;/&gt;"/>
  <p:tag name="ARTICULATE_SLIDE_THUMBNAIL_REFRESH" val="1"/>
</p:tagLst>
</file>

<file path=ppt/tags/tag28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C4C975D-F8DD-458C-A0F3-3A29F1082B60}_124.png&quot;/&gt;&lt;left val=&quot;111&quot;/&gt;&lt;top val=&quot;29&quot;/&gt;&lt;width val=&quot;1057&quot;/&gt;&lt;height val=&quot;184&quot;/&gt;&lt;hasText val=&quot;1&quot;/&gt;&lt;/Image&gt;&lt;/ThreeDShapeInfo&gt;"/>
  <p:tag name="PRESENTER_SHAPETEXTINFO" val="&lt;ShapeTextInfo&gt;&lt;TableIndex row=&quot;-1&quot; col=&quot;-1&quot;&gt;&lt;linesCount val=&quot;2&quot;/&gt;&lt;lineCharCount val=&quot;32&quot;/&gt;&lt;lineCharCount val=&quot;9&quot;/&gt;&lt;/TableIndex&gt;&lt;/ShapeTextInfo&gt;"/>
</p:tagLst>
</file>

<file path=ppt/tags/tag28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414FDD3-91E5-44AE-84AD-2C58EAFE777D}_124.png&quot;/&gt;&lt;left val=&quot;98&quot;/&gt;&lt;top val=&quot;220&quot;/&gt;&lt;width val=&quot;1070&quot;/&gt;&lt;height val=&quot;500&quot;/&gt;&lt;hasText val=&quot;1&quot;/&gt;&lt;/Image&gt;&lt;/ThreeDShapeInfo&gt;"/>
  <p:tag name="PRESENTER_SHAPETEXTINFO" val="&lt;ShapeTextInfo&gt;&lt;TableIndex row=&quot;-1&quot; col=&quot;-1&quot;&gt;&lt;linesCount val=&quot;9&quot;/&gt;&lt;lineCharCount val=&quot;15&quot;/&gt;&lt;lineCharCount val=&quot;55&quot;/&gt;&lt;lineCharCount val=&quot;58&quot;/&gt;&lt;lineCharCount val=&quot;56&quot;/&gt;&lt;lineCharCount val=&quot;62&quot;/&gt;&lt;lineCharCount val=&quot;58&quot;/&gt;&lt;lineCharCount val=&quot;46&quot;/&gt;&lt;lineCharCount val=&quot;56&quot;/&gt;&lt;lineCharCount val=&quot;18&quot;/&gt;&lt;/TableIndex&gt;&lt;/ShapeTextInfo&gt;"/>
</p:tagLst>
</file>

<file path=ppt/tags/tag284.xml><?xml version="1.0" encoding="utf-8"?>
<p:tagLst xmlns:a="http://schemas.openxmlformats.org/drawingml/2006/main" xmlns:r="http://schemas.openxmlformats.org/officeDocument/2006/relationships" xmlns:p="http://schemas.openxmlformats.org/presentationml/2006/main">
  <p:tag name="HTML_SHAPEINFO" val="&lt;SlideThumbPath val=&quot;Slide125.PNG&quot;/&gt;"/>
  <p:tag name="ARTICULATE_SLIDE_THUMBNAIL_REFRESH" val="1"/>
</p:tagLst>
</file>

<file path=ppt/tags/tag28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3DF034F7-EAF2-4914-95D1-441E63A5B948}_125.png&quot;/&gt;&lt;left val=&quot;54&quot;/&gt;&lt;top val=&quot;25&quot;/&gt;&lt;width val=&quot;1336&quot;/&gt;&lt;height val=&quot;188&quot;/&gt;&lt;hasText val=&quot;1&quot;/&gt;&lt;/Image&gt;&lt;/ThreeDShapeInfo&gt;"/>
  <p:tag name="PRESENTER_SHAPETEXTINFO" val="&lt;ShapeTextInfo&gt;&lt;TableIndex row=&quot;-1&quot; col=&quot;-1&quot;&gt;&lt;linesCount val=&quot;2&quot;/&gt;&lt;lineCharCount val=&quot;45&quot;/&gt;&lt;lineCharCount val=&quot;9&quot;/&gt;&lt;/TableIndex&gt;&lt;/ShapeTextInfo&gt;"/>
</p:tagLst>
</file>

<file path=ppt/tags/tag28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AF16B99-11F4-4190-AFF9-A6CBA96BA60D}_125.png&quot;/&gt;&lt;left val=&quot;97&quot;/&gt;&lt;top val=&quot;172&quot;/&gt;&lt;width val=&quot;1077&quot;/&gt;&lt;height val=&quot;504&quot;/&gt;&lt;hasText val=&quot;1&quot;/&gt;&lt;/Image&gt;&lt;/ThreeDShapeInfo&gt;"/>
  <p:tag name="PRESENTER_SHAPETEXTINFO" val="&lt;ShapeTextInfo&gt;&lt;TableIndex row=&quot;-1&quot; col=&quot;-1&quot;&gt;&lt;linesCount val=&quot;9&quot;/&gt;&lt;lineCharCount val=&quot;43&quot;/&gt;&lt;lineCharCount val=&quot;50&quot;/&gt;&lt;lineCharCount val=&quot;41&quot;/&gt;&lt;lineCharCount val=&quot;46&quot;/&gt;&lt;lineCharCount val=&quot;40&quot;/&gt;&lt;lineCharCount val=&quot;48&quot;/&gt;&lt;lineCharCount val=&quot;46&quot;/&gt;&lt;lineCharCount val=&quot;49&quot;/&gt;&lt;lineCharCount val=&quot;31&quot;/&gt;&lt;/TableIndex&gt;&lt;/ShapeTextInfo&gt;"/>
</p:tagLst>
</file>

<file path=ppt/tags/tag287.xml><?xml version="1.0" encoding="utf-8"?>
<p:tagLst xmlns:a="http://schemas.openxmlformats.org/drawingml/2006/main" xmlns:r="http://schemas.openxmlformats.org/officeDocument/2006/relationships" xmlns:p="http://schemas.openxmlformats.org/presentationml/2006/main">
  <p:tag name="HTML_SHAPEINFO" val="&lt;SlideThumbPath val=&quot;Slide126.PNG&quot;/&gt;"/>
  <p:tag name="ARTICULATE_SLIDE_THUMBNAIL_REFRESH" val="1"/>
</p:tagLst>
</file>

<file path=ppt/tags/tag28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C64DAF10-8F99-4147-91A6-8E75D4CFAB09}_126.png&quot;/&gt;&lt;left val=&quot;230&quot;/&gt;&lt;top val=&quot;45&quot;/&gt;&lt;width val=&quot;819&quot;/&gt;&lt;height val=&quot;136&quot;/&gt;&lt;hasText val=&quot;1&quot;/&gt;&lt;/Image&gt;&lt;/ThreeDShapeInfo&gt;"/>
  <p:tag name="PRESENTER_SHAPETEXTINFO" val="&lt;ShapeTextInfo&gt;&lt;TableIndex row=&quot;-1&quot; col=&quot;-1&quot;&gt;&lt;linesCount val=&quot;1&quot;/&gt;&lt;lineCharCount val=&quot;22&quot;/&gt;&lt;/TableIndex&gt;&lt;/ShapeTextInfo&gt;"/>
</p:tagLst>
</file>

<file path=ppt/tags/tag28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70253D0-7E7A-403F-8BEE-12F36D72159F}_126.png&quot;/&gt;&lt;left val=&quot;108&quot;/&gt;&lt;top val=&quot;186&quot;/&gt;&lt;width val=&quot;1071&quot;/&gt;&lt;height val=&quot;406&quot;/&gt;&lt;hasText val=&quot;1&quot;/&gt;&lt;/Image&gt;&lt;/ThreeDShapeInfo&gt;"/>
  <p:tag name="PRESENTER_SHAPETEXTINFO" val="&lt;ShapeTextInfo&gt;&lt;TableIndex row=&quot;-1&quot; col=&quot;-1&quot;&gt;&lt;linesCount val=&quot;7&quot;/&gt;&lt;lineCharCount val=&quot;46&quot;/&gt;&lt;lineCharCount val=&quot;42&quot;/&gt;&lt;lineCharCount val=&quot;48&quot;/&gt;&lt;lineCharCount val=&quot;31&quot;/&gt;&lt;lineCharCount val=&quot;46&quot;/&gt;&lt;lineCharCount val=&quot;35&quot;/&gt;&lt;lineCharCount val=&quot;1&quot;/&gt;&lt;/TableIndex&gt;&lt;/ShapeTextInfo&gt;"/>
</p:tagLst>
</file>

<file path=ppt/tags/tag29.xml><?xml version="1.0" encoding="utf-8"?>
<p:tagLst xmlns:a="http://schemas.openxmlformats.org/drawingml/2006/main" xmlns:r="http://schemas.openxmlformats.org/officeDocument/2006/relationships" xmlns:p="http://schemas.openxmlformats.org/presentationml/2006/main">
  <p:tag name="HTML_SHAPEINFO" val="&lt;SlideThumbPath val=&quot;Slide10.PNG&quot;/&gt;"/>
  <p:tag name="ARTICULATE_SLIDE_THUMBNAIL_REFRESH" val="1"/>
</p:tagLst>
</file>

<file path=ppt/tags/tag290.xml><?xml version="1.0" encoding="utf-8"?>
<p:tagLst xmlns:a="http://schemas.openxmlformats.org/drawingml/2006/main" xmlns:r="http://schemas.openxmlformats.org/officeDocument/2006/relationships" xmlns:p="http://schemas.openxmlformats.org/presentationml/2006/main">
  <p:tag name="HTML_SHAPEINFO" val="&lt;SlideThumbPath val=&quot;Slide127.PNG&quot;/&gt;"/>
  <p:tag name="ARTICULATE_SLIDE_THUMBNAIL_REFRESH" val="1"/>
</p:tagLst>
</file>

<file path=ppt/tags/tag29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68AFC8B-6F10-4568-BDE0-6C803CE4FCC8}_127.png&quot;/&gt;&lt;left val=&quot;82&quot;/&gt;&lt;top val=&quot;34&quot;/&gt;&lt;width val=&quot;1114&quot;/&gt;&lt;height val=&quot;136&quot;/&gt;&lt;hasText val=&quot;1&quot;/&gt;&lt;/Image&gt;&lt;/ThreeDShapeInfo&gt;"/>
  <p:tag name="PRESENTER_SHAPETEXTINFO" val="&lt;ShapeTextInfo&gt;&lt;TableIndex row=&quot;-1&quot; col=&quot;-1&quot;&gt;&lt;linesCount val=&quot;1&quot;/&gt;&lt;lineCharCount val=&quot;34&quot;/&gt;&lt;/TableIndex&gt;&lt;/ShapeTextInfo&gt;"/>
</p:tagLst>
</file>

<file path=ppt/tags/tag29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13A9636-408B-4777-B995-B48572E65738}_127.png&quot;/&gt;&lt;left val=&quot;117&quot;/&gt;&lt;top val=&quot;145&quot;/&gt;&lt;width val=&quot;1056&quot;/&gt;&lt;height val=&quot;558&quot;/&gt;&lt;hasText val=&quot;1&quot;/&gt;&lt;/Image&gt;&lt;/ThreeDShapeInfo&gt;"/>
  <p:tag name="PRESENTER_SHAPETEXTINFO" val="&lt;ShapeTextInfo&gt;&lt;TableIndex row=&quot;-1&quot; col=&quot;-1&quot;&gt;&lt;linesCount val=&quot;12&quot;/&gt;&lt;lineCharCount val=&quot;46&quot;/&gt;&lt;lineCharCount val=&quot;44&quot;/&gt;&lt;lineCharCount val=&quot;1&quot;/&gt;&lt;lineCharCount val=&quot;49&quot;/&gt;&lt;lineCharCount val=&quot;16&quot;/&gt;&lt;lineCharCount val=&quot;1&quot;/&gt;&lt;lineCharCount val=&quot;47&quot;/&gt;&lt;lineCharCount val=&quot;31&quot;/&gt;&lt;lineCharCount val=&quot;1&quot;/&gt;&lt;lineCharCount val=&quot;46&quot;/&gt;&lt;lineCharCount val=&quot;52&quot;/&gt;&lt;lineCharCount val=&quot;18&quot;/&gt;&lt;/TableIndex&gt;&lt;/ShapeTextInfo&gt;"/>
</p:tagLst>
</file>

<file path=ppt/tags/tag293.xml><?xml version="1.0" encoding="utf-8"?>
<p:tagLst xmlns:a="http://schemas.openxmlformats.org/drawingml/2006/main" xmlns:r="http://schemas.openxmlformats.org/officeDocument/2006/relationships" xmlns:p="http://schemas.openxmlformats.org/presentationml/2006/main">
  <p:tag name="HTML_SHAPEINFO" val="&lt;SlideThumbPath val=&quot;Slide128.PNG&quot;/&gt;"/>
  <p:tag name="ARTICULATE_SLIDE_THUMBNAIL_REFRESH" val="1"/>
</p:tagLst>
</file>

<file path=ppt/tags/tag29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700C28A-E28E-4136-B8FB-CF3CA6CA2C5B}_128.png&quot;/&gt;&lt;left val=&quot;153&quot;/&gt;&lt;top val=&quot;42&quot;/&gt;&lt;width val=&quot;973&quot;/&gt;&lt;height val=&quot;136&quot;/&gt;&lt;hasText val=&quot;1&quot;/&gt;&lt;/Image&gt;&lt;/ThreeDShapeInfo&gt;"/>
  <p:tag name="PRESENTER_SHAPETEXTINFO" val="&lt;ShapeTextInfo&gt;&lt;TableIndex row=&quot;-1&quot; col=&quot;-1&quot;&gt;&lt;linesCount val=&quot;1&quot;/&gt;&lt;lineCharCount val=&quot;26&quot;/&gt;&lt;/TableIndex&gt;&lt;/ShapeTextInfo&gt;"/>
</p:tagLst>
</file>

<file path=ppt/tags/tag29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697BCA3-ED1C-4265-ABA5-4D4112536BC8}_128.png&quot;/&gt;&lt;left val=&quot;96&quot;/&gt;&lt;top val=&quot;178&quot;/&gt;&lt;width val=&quot;1076&quot;/&gt;&lt;height val=&quot;478&quot;/&gt;&lt;hasText val=&quot;1&quot;/&gt;&lt;/Image&gt;&lt;/ThreeDShapeInfo&gt;"/>
  <p:tag name="PRESENTER_SHAPETEXTINFO" val="&lt;ShapeTextInfo&gt;&lt;TableIndex row=&quot;-1&quot; col=&quot;-1&quot;&gt;&lt;linesCount val=&quot;7&quot;/&gt;&lt;lineCharCount val=&quot;48&quot;/&gt;&lt;lineCharCount val=&quot;30&quot;/&gt;&lt;lineCharCount val=&quot;1&quot;/&gt;&lt;lineCharCount val=&quot;43&quot;/&gt;&lt;lineCharCount val=&quot;37&quot;/&gt;&lt;lineCharCount val=&quot;1&quot;/&gt;&lt;lineCharCount val=&quot;18&quot;/&gt;&lt;/TableIndex&gt;&lt;/ShapeTextInfo&gt;"/>
</p:tagLst>
</file>

<file path=ppt/tags/tag296.xml><?xml version="1.0" encoding="utf-8"?>
<p:tagLst xmlns:a="http://schemas.openxmlformats.org/drawingml/2006/main" xmlns:r="http://schemas.openxmlformats.org/officeDocument/2006/relationships" xmlns:p="http://schemas.openxmlformats.org/presentationml/2006/main">
  <p:tag name="HTML_SHAPEINFO" val="&lt;SlideThumbPath val=&quot;Slide129.PNG&quot;/&gt;"/>
  <p:tag name="ARTICULATE_SLIDE_THUMBNAIL_REFRESH" val="1"/>
</p:tagLst>
</file>

<file path=ppt/tags/tag29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0542E36-F48C-4C69-9E1E-CF9F90C375D6}_129.png&quot;/&gt;&lt;left val=&quot;178&quot;/&gt;&lt;top val=&quot;37&quot;/&gt;&lt;width val=&quot;732&quot;/&gt;&lt;height val=&quot;136&quot;/&gt;&lt;hasText val=&quot;1&quot;/&gt;&lt;/Image&gt;&lt;/ThreeDShapeInfo&gt;"/>
  <p:tag name="PRESENTER_SHAPETEXTINFO" val="&lt;ShapeTextInfo&gt;&lt;TableIndex row=&quot;-1&quot; col=&quot;-1&quot;&gt;&lt;linesCount val=&quot;1&quot;/&gt;&lt;lineCharCount val=&quot;15&quot;/&gt;&lt;/TableIndex&gt;&lt;/ShapeTextInfo&gt;"/>
</p:tagLst>
</file>

<file path=ppt/tags/tag29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678857F4-92AC-42E2-A5C1-DFCA9E8F4627}_129.png&quot;/&gt;&lt;left val=&quot;167&quot;/&gt;&lt;top val=&quot;175&quot;/&gt;&lt;width val=&quot;855&quot;/&gt;&lt;height val=&quot;465&quot;/&gt;&lt;hasText val=&quot;1&quot;/&gt;&lt;/Image&gt;&lt;/ThreeDShapeInfo&gt;"/>
  <p:tag name="PRESENTER_SHAPETEXTINFO" val="&lt;ShapeTextInfo&gt;&lt;TableIndex row=&quot;-1&quot; col=&quot;-1&quot;&gt;&lt;linesCount val=&quot;7&quot;/&gt;&lt;lineCharCount val=&quot;26&quot;/&gt;&lt;lineCharCount val=&quot;24&quot;/&gt;&lt;lineCharCount val=&quot;30&quot;/&gt;&lt;lineCharCount val=&quot;9&quot;/&gt;&lt;lineCharCount val=&quot;29&quot;/&gt;&lt;lineCharCount val=&quot;29&quot;/&gt;&lt;lineCharCount val=&quot;18&quot;/&gt;&lt;/TableIndex&gt;&lt;/ShapeTextInfo&gt;"/>
</p:tagLst>
</file>

<file path=ppt/tags/tag299.xml><?xml version="1.0" encoding="utf-8"?>
<p:tagLst xmlns:a="http://schemas.openxmlformats.org/drawingml/2006/main" xmlns:r="http://schemas.openxmlformats.org/officeDocument/2006/relationships" xmlns:p="http://schemas.openxmlformats.org/presentationml/2006/main">
  <p:tag name="HTML_SHAPEINFO" val="&lt;SlideThumbPath val=&quot;Slide130.PNG&quot;/&gt;"/>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PRESENTER_SHAPEINFO" val="&lt;ThreeDShapeInfo&gt;&lt;uuid val=&quot;{38CCFF55-098A-4EB5-8CD5-E5440A6D6DCB}&quot;/&gt;&lt;isInvalidForFieldText val=&quot;0&quot;/&gt;&lt;Image&gt;&lt;filename val=&quot;C:\Users\jmmartin1\AppData\Local\Temp\PR\data\asimages\{38CCFF55-098A-4EB5-8CD5-E5440A6D6DCB}_1.png&quot;/&gt;&lt;left val=&quot;315&quot;/&gt;&lt;top val=&quot;144&quot;/&gt;&lt;width val=&quot;925&quot;/&gt;&lt;height val=&quot;455&quot;/&gt;&lt;hasText val=&quot;1&quot;/&gt;&lt;/Image&gt;&lt;/ThreeDShapeInfo&gt;"/>
  <p:tag name="PRESENTER_SHAPETEXTINFO" val="&lt;ShapeTextInfo&gt;&lt;TableIndex row=&quot;-1&quot; col=&quot;-1&quot;&gt;&lt;linesCount val=&quot;3&quot;/&gt;&lt;lineCharCount val=&quot;26&quot;/&gt;&lt;lineCharCount val=&quot;19&quot;/&gt;&lt;lineCharCount val=&quot;10&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854D8F2-8DD3-43A2-852A-DC1FC1B79EB2}_10.png&quot;/&gt;&lt;left val=&quot;302&quot;/&gt;&lt;top val=&quot;34&quot;/&gt;&lt;width val=&quot;674&quot;/&gt;&lt;height val=&quot;136&quot;/&gt;&lt;hasText val=&quot;1&quot;/&gt;&lt;/Image&gt;&lt;/ThreeDShapeInfo&gt;"/>
  <p:tag name="PRESENTER_SHAPETEXTINFO" val="&lt;ShapeTextInfo&gt;&lt;TableIndex row=&quot;-1&quot; col=&quot;-1&quot;&gt;&lt;linesCount val=&quot;1&quot;/&gt;&lt;lineCharCount val=&quot;18&quot;/&gt;&lt;/TableIndex&gt;&lt;/ShapeTextInfo&gt;"/>
</p:tagLst>
</file>

<file path=ppt/tags/tag30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3707E062-67BA-4BDD-B98C-3998559C62DF}_130.png&quot;/&gt;&lt;left val=&quot;247&quot;/&gt;&lt;top val=&quot;37&quot;/&gt;&lt;width val=&quot;785&quot;/&gt;&lt;height val=&quot;136&quot;/&gt;&lt;hasText val=&quot;1&quot;/&gt;&lt;/Image&gt;&lt;/ThreeDShapeInfo&gt;"/>
  <p:tag name="PRESENTER_SHAPETEXTINFO" val="&lt;ShapeTextInfo&gt;&lt;TableIndex row=&quot;-1&quot; col=&quot;-1&quot;&gt;&lt;linesCount val=&quot;1&quot;/&gt;&lt;lineCharCount val=&quot;19&quot;/&gt;&lt;/TableIndex&gt;&lt;/ShapeTextInfo&gt;"/>
</p:tagLst>
</file>

<file path=ppt/tags/tag30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BFDC487-F7B0-4BE4-827A-27910E21EDE3}_130.png&quot;/&gt;&lt;left val=&quot;117&quot;/&gt;&lt;top val=&quot;155&quot;/&gt;&lt;width val=&quot;1066&quot;/&gt;&lt;height val=&quot;546&quot;/&gt;&lt;hasText val=&quot;1&quot;/&gt;&lt;/Image&gt;&lt;/ThreeDShapeInfo&gt;"/>
  <p:tag name="PRESENTER_SHAPETEXTINFO" val="&lt;ShapeTextInfo&gt;&lt;TableIndex row=&quot;-1&quot; col=&quot;-1&quot;&gt;&lt;linesCount val=&quot;10&quot;/&gt;&lt;lineCharCount val=&quot;51&quot;/&gt;&lt;lineCharCount val=&quot;45&quot;/&gt;&lt;lineCharCount val=&quot;46&quot;/&gt;&lt;lineCharCount val=&quot;46&quot;/&gt;&lt;lineCharCount val=&quot;27&quot;/&gt;&lt;lineCharCount val=&quot;53&quot;/&gt;&lt;lineCharCount val=&quot;32&quot;/&gt;&lt;lineCharCount val=&quot;51&quot;/&gt;&lt;lineCharCount val=&quot;48&quot;/&gt;&lt;lineCharCount val=&quot;12&quot;/&gt;&lt;/TableIndex&gt;&lt;/ShapeTextInfo&gt;"/>
</p:tagLst>
</file>

<file path=ppt/tags/tag302.xml><?xml version="1.0" encoding="utf-8"?>
<p:tagLst xmlns:a="http://schemas.openxmlformats.org/drawingml/2006/main" xmlns:r="http://schemas.openxmlformats.org/officeDocument/2006/relationships" xmlns:p="http://schemas.openxmlformats.org/presentationml/2006/main">
  <p:tag name="HTML_SHAPEINFO" val="&lt;SlideThumbPath val=&quot;Slide131.PNG&quot;/&gt;"/>
  <p:tag name="ARTICULATE_SLIDE_THUMBNAIL_REFRESH" val="1"/>
</p:tagLst>
</file>

<file path=ppt/tags/tag30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D1E4464-A646-4857-B0F3-500B45049ADE}_131.png&quot;/&gt;&lt;left val=&quot;298&quot;/&gt;&lt;top val=&quot;35&quot;/&gt;&lt;width val=&quot;682&quot;/&gt;&lt;height val=&quot;136&quot;/&gt;&lt;hasText val=&quot;1&quot;/&gt;&lt;/Image&gt;&lt;/ThreeDShapeInfo&gt;"/>
  <p:tag name="PRESENTER_SHAPETEXTINFO" val="&lt;ShapeTextInfo&gt;&lt;TableIndex row=&quot;-1&quot; col=&quot;-1&quot;&gt;&lt;linesCount val=&quot;1&quot;/&gt;&lt;lineCharCount val=&quot;13&quot;/&gt;&lt;/TableIndex&gt;&lt;/ShapeTextInfo&gt;"/>
</p:tagLst>
</file>

<file path=ppt/tags/tag30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17B5B81-3FA1-4CD4-82EF-EBDBC0FAA7D3}_131.png&quot;/&gt;&lt;left val=&quot;137&quot;/&gt;&lt;top val=&quot;140&quot;/&gt;&lt;width val=&quot;1006&quot;/&gt;&lt;height val=&quot;501&quot;/&gt;&lt;hasText val=&quot;1&quot;/&gt;&lt;/Image&gt;&lt;/ThreeDShapeInfo&gt;"/>
  <p:tag name="PRESENTER_SHAPETEXTINFO" val="&lt;ShapeTextInfo&gt;&lt;TableIndex row=&quot;-1&quot; col=&quot;-1&quot;&gt;&lt;linesCount val=&quot;11&quot;/&gt;&lt;lineCharCount val=&quot;44&quot;/&gt;&lt;lineCharCount val=&quot;41&quot;/&gt;&lt;lineCharCount val=&quot;49&quot;/&gt;&lt;lineCharCount val=&quot;46&quot;/&gt;&lt;lineCharCount val=&quot;45&quot;/&gt;&lt;lineCharCount val=&quot;42&quot;/&gt;&lt;lineCharCount val=&quot;14&quot;/&gt;&lt;lineCharCount val=&quot;46&quot;/&gt;&lt;lineCharCount val=&quot;44&quot;/&gt;&lt;lineCharCount val=&quot;40&quot;/&gt;&lt;lineCharCount val=&quot;14&quot;/&gt;&lt;/TableIndex&gt;&lt;/ShapeTextInfo&gt;"/>
</p:tagLst>
</file>

<file path=ppt/tags/tag305.xml><?xml version="1.0" encoding="utf-8"?>
<p:tagLst xmlns:a="http://schemas.openxmlformats.org/drawingml/2006/main" xmlns:r="http://schemas.openxmlformats.org/officeDocument/2006/relationships" xmlns:p="http://schemas.openxmlformats.org/presentationml/2006/main">
  <p:tag name="HTML_SHAPEINFO" val="&lt;SlideThumbPath val=&quot;Slide132.PNG&quot;/&gt;"/>
  <p:tag name="ARTICULATE_SLIDE_THUMBNAIL_REFRESH" val="1"/>
</p:tagLst>
</file>

<file path=ppt/tags/tag30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E64CF26-A99B-4C6C-9412-042731CD4B53}_132.png&quot;/&gt;&lt;left val=&quot;261&quot;/&gt;&lt;top val=&quot;37&quot;/&gt;&lt;width val=&quot;788&quot;/&gt;&lt;height val=&quot;136&quot;/&gt;&lt;hasText val=&quot;1&quot;/&gt;&lt;/Image&gt;&lt;/ThreeDShapeInfo&gt;"/>
  <p:tag name="PRESENTER_SHAPETEXTINFO" val="&lt;ShapeTextInfo&gt;&lt;TableIndex row=&quot;-1&quot; col=&quot;-1&quot;&gt;&lt;linesCount val=&quot;1&quot;/&gt;&lt;lineCharCount val=&quot;16&quot;/&gt;&lt;/TableIndex&gt;&lt;/ShapeTextInfo&gt;"/>
</p:tagLst>
</file>

<file path=ppt/tags/tag30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9553010-E0D7-4854-BE83-4C406465A836}_132.png&quot;/&gt;&lt;left val=&quot;76&quot;/&gt;&lt;top val=&quot;164&quot;/&gt;&lt;width val=&quot;1141&quot;/&gt;&lt;height val=&quot;539&quot;/&gt;&lt;hasText val=&quot;1&quot;/&gt;&lt;/Image&gt;&lt;/ThreeDShapeInfo&gt;"/>
  <p:tag name="PRESENTER_SHAPETEXTINFO" val="&lt;ShapeTextInfo&gt;&lt;TableIndex row=&quot;-1&quot; col=&quot;-1&quot;&gt;&lt;linesCount val=&quot;10&quot;/&gt;&lt;lineCharCount val=&quot;47&quot;/&gt;&lt;lineCharCount val=&quot;20&quot;/&gt;&lt;lineCharCount val=&quot;34&quot;/&gt;&lt;lineCharCount val=&quot;38&quot;/&gt;&lt;lineCharCount val=&quot;49&quot;/&gt;&lt;lineCharCount val=&quot;46&quot;/&gt;&lt;lineCharCount val=&quot;27&quot;/&gt;&lt;lineCharCount val=&quot;54&quot;/&gt;&lt;lineCharCount val=&quot;47&quot;/&gt;&lt;lineCharCount val=&quot;1&quot;/&gt;&lt;/TableIndex&gt;&lt;/ShapeTextInfo&gt;"/>
</p:tagLst>
</file>

<file path=ppt/tags/tag308.xml><?xml version="1.0" encoding="utf-8"?>
<p:tagLst xmlns:a="http://schemas.openxmlformats.org/drawingml/2006/main" xmlns:r="http://schemas.openxmlformats.org/officeDocument/2006/relationships" xmlns:p="http://schemas.openxmlformats.org/presentationml/2006/main">
  <p:tag name="HTML_SHAPEINFO" val="&lt;SlideThumbPath val=&quot;Slide133.PNG&quot;/&gt;"/>
  <p:tag name="ARTICULATE_SLIDE_THUMBNAIL_REFRESH" val="1"/>
</p:tagLst>
</file>

<file path=ppt/tags/tag30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0C6B27B-D6C0-4D55-8F1B-16C882F189FD}_133.png&quot;/&gt;&lt;left val=&quot;2&quot;/&gt;&lt;top val=&quot;31&quot;/&gt;&lt;width val=&quot;1278&quot;/&gt;&lt;height val=&quot;136&quot;/&gt;&lt;hasText val=&quot;1&quot;/&gt;&lt;/Image&gt;&lt;/ThreeDShapeInfo&gt;"/>
  <p:tag name="PRESENTER_SHAPETEXTINFO" val="&lt;ShapeTextInfo&gt;&lt;TableIndex row=&quot;-1&quot; col=&quot;-1&quot;&gt;&lt;linesCount val=&quot;1&quot;/&gt;&lt;lineCharCount val=&quot;34&quot;/&gt;&lt;/TableIndex&gt;&lt;/ShapeTextInfo&gt;"/>
</p:tagLst>
</file>

<file path=ppt/tags/tag3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EB31E6ED-7434-499D-A6EC-D919095EB86C}_10.png&quot;/&gt;&lt;left val=&quot;152&quot;/&gt;&lt;top val=&quot;181&quot;/&gt;&lt;width val=&quot;1015&quot;/&gt;&lt;height val=&quot;435&quot;/&gt;&lt;hasText val=&quot;1&quot;/&gt;&lt;/Image&gt;&lt;/ThreeDShapeInfo&gt;"/>
  <p:tag name="PRESENTER_SHAPETEXTINFO" val="&lt;ShapeTextInfo&gt;&lt;TableIndex row=&quot;-1&quot; col=&quot;-1&quot;&gt;&lt;linesCount val=&quot;5&quot;/&gt;&lt;lineCharCount val=&quot;34&quot;/&gt;&lt;lineCharCount val=&quot;31&quot;/&gt;&lt;lineCharCount val=&quot;10&quot;/&gt;&lt;lineCharCount val=&quot;24&quot;/&gt;&lt;lineCharCount val=&quot;1&quot;/&gt;&lt;/TableIndex&gt;&lt;/ShapeTextInfo&gt;"/>
</p:tagLst>
</file>

<file path=ppt/tags/tag31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B3728CA-AD16-44A7-B60E-67EF9E8363A0}_133.png&quot;/&gt;&lt;left val=&quot;124&quot;/&gt;&lt;top val=&quot;158&quot;/&gt;&lt;width val=&quot;1051&quot;/&gt;&lt;height val=&quot;562&quot;/&gt;&lt;hasText val=&quot;1&quot;/&gt;&lt;/Image&gt;&lt;/ThreeDShapeInfo&gt;"/>
  <p:tag name="PRESENTER_SHAPETEXTINFO" val="&lt;ShapeTextInfo&gt;&lt;TableIndex row=&quot;-1&quot; col=&quot;-1&quot;&gt;&lt;linesCount val=&quot;13&quot;/&gt;&lt;lineCharCount val=&quot;52&quot;/&gt;&lt;lineCharCount val=&quot;23&quot;/&gt;&lt;lineCharCount val=&quot;51&quot;/&gt;&lt;lineCharCount val=&quot;51&quot;/&gt;&lt;lineCharCount val=&quot;23&quot;/&gt;&lt;lineCharCount val=&quot;62&quot;/&gt;&lt;lineCharCount val=&quot;40&quot;/&gt;&lt;lineCharCount val=&quot;56&quot;/&gt;&lt;lineCharCount val=&quot;61&quot;/&gt;&lt;lineCharCount val=&quot;14&quot;/&gt;&lt;lineCharCount val=&quot;49&quot;/&gt;&lt;lineCharCount val=&quot;58&quot;/&gt;&lt;lineCharCount val=&quot;13&quot;/&gt;&lt;/TableIndex&gt;&lt;/ShapeTextInfo&gt;"/>
</p:tagLst>
</file>

<file path=ppt/tags/tag311.xml><?xml version="1.0" encoding="utf-8"?>
<p:tagLst xmlns:a="http://schemas.openxmlformats.org/drawingml/2006/main" xmlns:r="http://schemas.openxmlformats.org/officeDocument/2006/relationships" xmlns:p="http://schemas.openxmlformats.org/presentationml/2006/main">
  <p:tag name="HTML_SHAPEINFO" val="&lt;SlideThumbPath val=&quot;Slide134.PNG&quot;/&gt;"/>
  <p:tag name="ARTICULATE_SLIDE_THUMBNAIL_REFRESH" val="1"/>
</p:tagLst>
</file>

<file path=ppt/tags/tag31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7E5199E-3DB7-437C-96A3-08AE2D3E57D7}_134.png&quot;/&gt;&lt;left val=&quot;71&quot;/&gt;&lt;top val=&quot;3&quot;/&gt;&lt;width val=&quot;1137&quot;/&gt;&lt;height val=&quot;205&quot;/&gt;&lt;hasText val=&quot;1&quot;/&gt;&lt;/Image&gt;&lt;/ThreeDShapeInfo&gt;"/>
  <p:tag name="PRESENTER_SHAPETEXTINFO" val="&lt;ShapeTextInfo&gt;&lt;TableIndex row=&quot;-1&quot; col=&quot;-1&quot;&gt;&lt;linesCount val=&quot;2&quot;/&gt;&lt;lineCharCount val=&quot;27&quot;/&gt;&lt;lineCharCount val=&quot;15&quot;/&gt;&lt;/TableIndex&gt;&lt;/ShapeTextInfo&gt;"/>
</p:tagLst>
</file>

<file path=ppt/tags/tag31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664D321A-09A1-4D36-876D-143A8CFDEB5E}_134.png&quot;/&gt;&lt;left val=&quot;94&quot;/&gt;&lt;top val=&quot;194&quot;/&gt;&lt;width val=&quot;1100&quot;/&gt;&lt;height val=&quot;486&quot;/&gt;&lt;hasText val=&quot;1&quot;/&gt;&lt;/Image&gt;&lt;/ThreeDShapeInfo&gt;"/>
  <p:tag name="PRESENTER_SHAPETEXTINFO" val="&lt;ShapeTextInfo&gt;&lt;TableIndex row=&quot;-1&quot; col=&quot;-1&quot;&gt;&lt;linesCount val=&quot;9&quot;/&gt;&lt;lineCharCount val=&quot;42&quot;/&gt;&lt;lineCharCount val=&quot;39&quot;/&gt;&lt;lineCharCount val=&quot;31&quot;/&gt;&lt;lineCharCount val=&quot;29&quot;/&gt;&lt;lineCharCount val=&quot;44&quot;/&gt;&lt;lineCharCount val=&quot;42&quot;/&gt;&lt;lineCharCount val=&quot;35&quot;/&gt;&lt;lineCharCount val=&quot;42&quot;/&gt;&lt;lineCharCount val=&quot;33&quot;/&gt;&lt;/TableIndex&gt;&lt;/ShapeTextInfo&gt;"/>
</p:tagLst>
</file>

<file path=ppt/tags/tag314.xml><?xml version="1.0" encoding="utf-8"?>
<p:tagLst xmlns:a="http://schemas.openxmlformats.org/drawingml/2006/main" xmlns:r="http://schemas.openxmlformats.org/officeDocument/2006/relationships" xmlns:p="http://schemas.openxmlformats.org/presentationml/2006/main">
  <p:tag name="HTML_SHAPEINFO" val="&lt;SlideThumbPath val=&quot;Slide135.PNG&quot;/&gt;"/>
  <p:tag name="ARTICULATE_SLIDE_THUMBNAIL_REFRESH" val="1"/>
</p:tagLst>
</file>

<file path=ppt/tags/tag31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2FB099F-3166-41F8-8D54-59C51DEECABF}_135.png&quot;/&gt;&lt;left val=&quot;288&quot;/&gt;&lt;top val=&quot;37&quot;/&gt;&lt;width val=&quot;703&quot;/&gt;&lt;height val=&quot;136&quot;/&gt;&lt;hasText val=&quot;1&quot;/&gt;&lt;/Image&gt;&lt;/ThreeDShapeInfo&gt;"/>
  <p:tag name="PRESENTER_SHAPETEXTINFO" val="&lt;ShapeTextInfo&gt;&lt;TableIndex row=&quot;-1&quot; col=&quot;-1&quot;&gt;&lt;linesCount val=&quot;1&quot;/&gt;&lt;lineCharCount val=&quot;13&quot;/&gt;&lt;/TableIndex&gt;&lt;/ShapeTextInfo&gt;"/>
</p:tagLst>
</file>

<file path=ppt/tags/tag31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AE7E5F3-B045-437D-9B98-8C5FB0B0B6CA}_135.png&quot;/&gt;&lt;left val=&quot;68&quot;/&gt;&lt;top val=&quot;186&quot;/&gt;&lt;width val=&quot;1140&quot;/&gt;&lt;height val=&quot;510&quot;/&gt;&lt;hasText val=&quot;1&quot;/&gt;&lt;/Image&gt;&lt;/ThreeDShapeInfo&gt;"/>
  <p:tag name="PRESENTER_SHAPETEXTINFO" val="&lt;ShapeTextInfo&gt;&lt;TableIndex row=&quot;-1&quot; col=&quot;-1&quot;&gt;&lt;linesCount val=&quot;7&quot;/&gt;&lt;lineCharCount val=&quot;44&quot;/&gt;&lt;lineCharCount val=&quot;48&quot;/&gt;&lt;lineCharCount val=&quot;38&quot;/&gt;&lt;lineCharCount val=&quot;50&quot;/&gt;&lt;lineCharCount val=&quot;40&quot;/&gt;&lt;lineCharCount val=&quot;47&quot;/&gt;&lt;lineCharCount val=&quot;41&quot;/&gt;&lt;/TableIndex&gt;&lt;/ShapeTextInfo&gt;"/>
</p:tagLst>
</file>

<file path=ppt/tags/tag317.xml><?xml version="1.0" encoding="utf-8"?>
<p:tagLst xmlns:a="http://schemas.openxmlformats.org/drawingml/2006/main" xmlns:r="http://schemas.openxmlformats.org/officeDocument/2006/relationships" xmlns:p="http://schemas.openxmlformats.org/presentationml/2006/main">
  <p:tag name="HTML_SHAPEINFO" val="&lt;SlideThumbPath val=&quot;Slide136.PNG&quot;/&gt;"/>
  <p:tag name="ARTICULATE_SLIDE_THUMBNAIL_REFRESH" val="1"/>
</p:tagLst>
</file>

<file path=ppt/tags/tag31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2170501-208C-4D2A-96ED-457A3851178F}_136.png&quot;/&gt;&lt;left val=&quot;-1&quot;/&gt;&lt;top val=&quot;10&quot;/&gt;&lt;width val=&quot;1254&quot;/&gt;&lt;height val=&quot;143&quot;/&gt;&lt;hasText val=&quot;1&quot;/&gt;&lt;/Image&gt;&lt;/ThreeDShapeInfo&gt;"/>
  <p:tag name="PRESENTER_SHAPETEXTINFO" val="&lt;ShapeTextInfo&gt;&lt;TableIndex row=&quot;-1&quot; col=&quot;-1&quot;&gt;&lt;linesCount val=&quot;1&quot;/&gt;&lt;lineCharCount val=&quot;37&quot;/&gt;&lt;/TableIndex&gt;&lt;/ShapeTextInfo&gt;"/>
</p:tagLst>
</file>

<file path=ppt/tags/tag31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4795A3AE-5BD1-4FBA-B65B-3C27214130C7}_136.png&quot;/&gt;&lt;left val=&quot;95&quot;/&gt;&lt;top val=&quot;160&quot;/&gt;&lt;width val=&quot;1081&quot;/&gt;&lt;height val=&quot;545&quot;/&gt;&lt;hasText val=&quot;1&quot;/&gt;&lt;/Image&gt;&lt;/ThreeDShapeInfo&gt;"/>
  <p:tag name="PRESENTER_SHAPETEXTINFO" val="&lt;ShapeTextInfo&gt;&lt;TableIndex row=&quot;-1&quot; col=&quot;-1&quot;&gt;&lt;linesCount val=&quot;11&quot;/&gt;&lt;lineCharCount val=&quot;49&quot;/&gt;&lt;lineCharCount val=&quot;53&quot;/&gt;&lt;lineCharCount val=&quot;57&quot;/&gt;&lt;lineCharCount val=&quot;10&quot;/&gt;&lt;lineCharCount val=&quot;56&quot;/&gt;&lt;lineCharCount val=&quot;10&quot;/&gt;&lt;lineCharCount val=&quot;54&quot;/&gt;&lt;lineCharCount val=&quot;48&quot;/&gt;&lt;lineCharCount val=&quot;59&quot;/&gt;&lt;lineCharCount val=&quot;48&quot;/&gt;&lt;lineCharCount val=&quot;47&quot;/&gt;&lt;/TableIndex&gt;&lt;/ShapeTextInfo&gt;"/>
</p:tagLst>
</file>

<file path=ppt/tags/tag32.xml><?xml version="1.0" encoding="utf-8"?>
<p:tagLst xmlns:a="http://schemas.openxmlformats.org/drawingml/2006/main" xmlns:r="http://schemas.openxmlformats.org/officeDocument/2006/relationships" xmlns:p="http://schemas.openxmlformats.org/presentationml/2006/main">
  <p:tag name="HTML_SHAPEINFO" val="&lt;SlideThumbPath val=&quot;Slide11.PNG&quot;/&gt;"/>
  <p:tag name="ARTICULATE_SLIDE_THUMBNAIL_REFRESH" val="1"/>
</p:tagLst>
</file>

<file path=ppt/tags/tag320.xml><?xml version="1.0" encoding="utf-8"?>
<p:tagLst xmlns:a="http://schemas.openxmlformats.org/drawingml/2006/main" xmlns:r="http://schemas.openxmlformats.org/officeDocument/2006/relationships" xmlns:p="http://schemas.openxmlformats.org/presentationml/2006/main">
  <p:tag name="HTML_SHAPEINFO" val="&lt;SlideThumbPath val=&quot;Slide137.PNG&quot;/&gt;"/>
  <p:tag name="ARTICULATE_SLIDE_THUMBNAIL_REFRESH" val="1"/>
</p:tagLst>
</file>

<file path=ppt/tags/tag32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801C093-B54A-47FF-A957-A0EB56517A9B}_137.png&quot;/&gt;&lt;left val=&quot;212&quot;/&gt;&lt;top val=&quot;185&quot;/&gt;&lt;width val=&quot;936&quot;/&gt;&lt;height val=&quot;479&quot;/&gt;&lt;hasText val=&quot;1&quot;/&gt;&lt;/Image&gt;&lt;/ThreeDShapeInfo&gt;"/>
  <p:tag name="PRESENTER_SHAPETEXTINFO" val="&lt;ShapeTextInfo&gt;&lt;TableIndex row=&quot;-1&quot; col=&quot;-1&quot;&gt;&lt;linesCount val=&quot;6&quot;/&gt;&lt;lineCharCount val=&quot;33&quot;/&gt;&lt;lineCharCount val=&quot;1&quot;/&gt;&lt;lineCharCount val=&quot;39&quot;/&gt;&lt;lineCharCount val=&quot;35&quot;/&gt;&lt;lineCharCount val=&quot;1&quot;/&gt;&lt;lineCharCount val=&quot;26&quot;/&gt;&lt;/TableIndex&gt;&lt;/ShapeTextInfo&gt;"/>
</p:tagLst>
</file>

<file path=ppt/tags/tag32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C917D8C-B693-4C22-B2FF-02815100597E}_137.png&quot;/&gt;&lt;left val=&quot;223&quot;/&gt;&lt;top val=&quot;42&quot;/&gt;&lt;width val=&quot;833&quot;/&gt;&lt;height val=&quot;136&quot;/&gt;&lt;hasText val=&quot;1&quot;/&gt;&lt;/Image&gt;&lt;/ThreeDShapeInfo&gt;"/>
  <p:tag name="PRESENTER_SHAPETEXTINFO" val="&lt;ShapeTextInfo&gt;&lt;TableIndex row=&quot;-1&quot; col=&quot;-1&quot;&gt;&lt;linesCount val=&quot;1&quot;/&gt;&lt;lineCharCount val=&quot;17&quot;/&gt;&lt;/TableIndex&gt;&lt;/ShapeTextInfo&gt;"/>
</p:tagLst>
</file>

<file path=ppt/tags/tag323.xml><?xml version="1.0" encoding="utf-8"?>
<p:tagLst xmlns:a="http://schemas.openxmlformats.org/drawingml/2006/main" xmlns:r="http://schemas.openxmlformats.org/officeDocument/2006/relationships" xmlns:p="http://schemas.openxmlformats.org/presentationml/2006/main">
  <p:tag name="HTML_SHAPEINFO" val="&lt;SlideThumbPath val=&quot;Slide138.PNG&quot;/&gt;"/>
  <p:tag name="ARTICULATE_SLIDE_THUMBNAIL_REFRESH" val="1"/>
</p:tagLst>
</file>

<file path=ppt/tags/tag32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4AB6114-EFD1-4355-B53C-F34032AF3F91}_138.png&quot;/&gt;&lt;left val=&quot;229&quot;/&gt;&lt;top val=&quot;42&quot;/&gt;&lt;width val=&quot;820&quot;/&gt;&lt;height val=&quot;136&quot;/&gt;&lt;hasText val=&quot;1&quot;/&gt;&lt;/Image&gt;&lt;/ThreeDShapeInfo&gt;"/>
  <p:tag name="PRESENTER_SHAPETEXTINFO" val="&lt;ShapeTextInfo&gt;&lt;TableIndex row=&quot;-1&quot; col=&quot;-1&quot;&gt;&lt;linesCount val=&quot;1&quot;/&gt;&lt;lineCharCount val=&quot;18&quot;/&gt;&lt;/TableIndex&gt;&lt;/ShapeTextInfo&gt;"/>
</p:tagLst>
</file>

<file path=ppt/tags/tag32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24BA6BB-F719-4133-93F0-1BD9C68584BE}_138.png&quot;/&gt;&lt;left val=&quot;143&quot;/&gt;&lt;top val=&quot;148&quot;/&gt;&lt;width val=&quot;1097&quot;/&gt;&lt;height val=&quot;540&quot;/&gt;&lt;hasText val=&quot;1&quot;/&gt;&lt;/Image&gt;&lt;/ThreeDShapeInfo&gt;"/>
  <p:tag name="PRESENTER_SHAPETEXTINFO" val="&lt;ShapeTextInfo&gt;&lt;TableIndex row=&quot;-1&quot; col=&quot;-1&quot;&gt;&lt;linesCount val=&quot;12&quot;/&gt;&lt;lineCharCount val=&quot;33&quot;/&gt;&lt;lineCharCount val=&quot;40&quot;/&gt;&lt;lineCharCount val=&quot;13&quot;/&gt;&lt;lineCharCount val=&quot;27&quot;/&gt;&lt;lineCharCount val=&quot;61&quot;/&gt;&lt;lineCharCount val=&quot;12&quot;/&gt;&lt;lineCharCount val=&quot;61&quot;/&gt;&lt;lineCharCount val=&quot;25&quot;/&gt;&lt;lineCharCount val=&quot;49&quot;/&gt;&lt;lineCharCount val=&quot;24&quot;/&gt;&lt;lineCharCount val=&quot;53&quot;/&gt;&lt;lineCharCount val=&quot;39&quot;/&gt;&lt;/TableIndex&gt;&lt;/ShapeTextInfo&gt;"/>
</p:tagLst>
</file>

<file path=ppt/tags/tag326.xml><?xml version="1.0" encoding="utf-8"?>
<p:tagLst xmlns:a="http://schemas.openxmlformats.org/drawingml/2006/main" xmlns:r="http://schemas.openxmlformats.org/officeDocument/2006/relationships" xmlns:p="http://schemas.openxmlformats.org/presentationml/2006/main">
  <p:tag name="HTML_SHAPEINFO" val="&lt;SlideThumbPath val=&quot;Slide139.PNG&quot;/&gt;"/>
  <p:tag name="ARTICULATE_SLIDE_THUMBNAIL_REFRESH" val="1"/>
</p:tagLst>
</file>

<file path=ppt/tags/tag32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A041AB8-0F33-4D4A-A23E-89F720BEFF01}_139.png&quot;/&gt;&lt;left val=&quot;47&quot;/&gt;&lt;top val=&quot;11&quot;/&gt;&lt;width val=&quot;1182&quot;/&gt;&lt;height val=&quot;188&quot;/&gt;&lt;hasText val=&quot;1&quot;/&gt;&lt;/Image&gt;&lt;/ThreeDShapeInfo&gt;"/>
  <p:tag name="PRESENTER_SHAPETEXTINFO" val="&lt;ShapeTextInfo&gt;&lt;TableIndex row=&quot;-1&quot; col=&quot;-1&quot;&gt;&lt;linesCount val=&quot;2&quot;/&gt;&lt;lineCharCount val=&quot;34&quot;/&gt;&lt;lineCharCount val=&quot;12&quot;/&gt;&lt;/TableIndex&gt;&lt;/ShapeTextInfo&gt;"/>
</p:tagLst>
</file>

<file path=ppt/tags/tag32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929576F-68E5-482C-AE2D-F1519E55B4E3}_139.png&quot;/&gt;&lt;left val=&quot;108&quot;/&gt;&lt;top val=&quot;164&quot;/&gt;&lt;width val=&quot;812&quot;/&gt;&lt;height val=&quot;547&quot;/&gt;&lt;hasText val=&quot;1&quot;/&gt;&lt;/Image&gt;&lt;/ThreeDShapeInfo&gt;"/>
  <p:tag name="PRESENTER_SHAPETEXTINFO" val="&lt;ShapeTextInfo&gt;&lt;TableIndex row=&quot;-1&quot; col=&quot;-1&quot;&gt;&lt;linesCount val=&quot;11&quot;/&gt;&lt;lineCharCount val=&quot;31&quot;/&gt;&lt;lineCharCount val=&quot;35&quot;/&gt;&lt;lineCharCount val=&quot;29&quot;/&gt;&lt;lineCharCount val=&quot;36&quot;/&gt;&lt;lineCharCount val=&quot;37&quot;/&gt;&lt;lineCharCount val=&quot;34&quot;/&gt;&lt;lineCharCount val=&quot;35&quot;/&gt;&lt;lineCharCount val=&quot;10&quot;/&gt;&lt;lineCharCount val=&quot;31&quot;/&gt;&lt;lineCharCount val=&quot;1&quot;/&gt;&lt;lineCharCount val=&quot;33&quot;/&gt;&lt;/TableIndex&gt;&lt;/ShapeTextInfo&gt;"/>
</p:tagLst>
</file>

<file path=ppt/tags/tag3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007C549-6BFC-45AB-A6F1-7AC68972C206}_11.png&quot;/&gt;&lt;left val=&quot;111&quot;/&gt;&lt;top val=&quot;5&quot;/&gt;&lt;width val=&quot;1144&quot;/&gt;&lt;height val=&quot;205&quot;/&gt;&lt;hasText val=&quot;1&quot;/&gt;&lt;/Image&gt;&lt;/ThreeDShapeInfo&gt;"/>
  <p:tag name="PRESENTER_SHAPETEXTINFO" val="&lt;ShapeTextInfo&gt;&lt;TableIndex row=&quot;-1&quot; col=&quot;-1&quot;&gt;&lt;linesCount val=&quot;2&quot;/&gt;&lt;lineCharCount val=&quot;34&quot;/&gt;&lt;lineCharCount val=&quot;14&quot;/&gt;&lt;/TableIndex&gt;&lt;/ShapeTextInfo&gt;"/>
</p:tagLst>
</file>

<file path=ppt/tags/tag330.xml><?xml version="1.0" encoding="utf-8"?>
<p:tagLst xmlns:a="http://schemas.openxmlformats.org/drawingml/2006/main" xmlns:r="http://schemas.openxmlformats.org/officeDocument/2006/relationships" xmlns:p="http://schemas.openxmlformats.org/presentationml/2006/main">
  <p:tag name="HTML_SHAPEINFO" val="&lt;SlideThumbPath val=&quot;Slide140.PNG&quot;/&gt;"/>
  <p:tag name="ARTICULATE_SLIDE_THUMBNAIL_REFRESH" val="1"/>
</p:tagLst>
</file>

<file path=ppt/tags/tag331.xml><?xml version="1.0" encoding="utf-8"?>
<p:tagLst xmlns:a="http://schemas.openxmlformats.org/drawingml/2006/main" xmlns:r="http://schemas.openxmlformats.org/officeDocument/2006/relationships" xmlns:p="http://schemas.openxmlformats.org/presentationml/2006/main">
  <p:tag name="PRESENTER_SHAPEINFO" val="&lt;ThreeDShapeInfo&gt;&lt;uuid val=&quot;{1AF7C31B-79A4-474E-B55C-BCF551D1B5B5}&quot;/&gt;&lt;isInvalidForFieldText val=&quot;0&quot;/&gt;&lt;Image&gt;&lt;filename val=&quot;C:\Users\jmmartin1\AppData\Local\Temp\PR\data\asimages\{1AF7C31B-79A4-474E-B55C-BCF551D1B5B5}_140.png&quot;/&gt;&lt;left val=&quot;109&quot;/&gt;&lt;top val=&quot;149&quot;/&gt;&lt;width val=&quot;1047&quot;/&gt;&lt;height val=&quot;320&quot;/&gt;&lt;hasText val=&quot;1&quot;/&gt;&lt;/Image&gt;&lt;/ThreeDShapeInfo&gt;"/>
  <p:tag name="PRESENTER_SHAPETEXTINFO" val="&lt;ShapeTextInfo&gt;&lt;TableIndex row=&quot;-1&quot; col=&quot;-1&quot;&gt;&lt;linesCount val=&quot;2&quot;/&gt;&lt;lineCharCount val=&quot;19&quot;/&gt;&lt;lineCharCount val=&quot;5&quot;/&gt;&lt;/TableIndex&gt;&lt;/ShapeTextInfo&gt;"/>
</p:tagLst>
</file>

<file path=ppt/tags/tag332.xml><?xml version="1.0" encoding="utf-8"?>
<p:tagLst xmlns:a="http://schemas.openxmlformats.org/drawingml/2006/main" xmlns:r="http://schemas.openxmlformats.org/officeDocument/2006/relationships" xmlns:p="http://schemas.openxmlformats.org/presentationml/2006/main">
  <p:tag name="HTML_SHAPEINFO" val="&lt;SlideThumbPath val=&quot;Slide141.PNG&quot;/&gt;"/>
  <p:tag name="ARTICULATE_SLIDE_THUMBNAIL_REFRESH" val="1"/>
</p:tagLst>
</file>

<file path=ppt/tags/tag33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7E59DAF-AAC4-4C56-9EE4-EAAC255AA186}_141.png&quot;/&gt;&lt;left val=&quot;220&quot;/&gt;&lt;top val=&quot;47&quot;/&gt;&lt;width val=&quot;839&quot;/&gt;&lt;height val=&quot;122&quot;/&gt;&lt;hasText val=&quot;1&quot;/&gt;&lt;/Image&gt;&lt;/ThreeDShapeInfo&gt;"/>
  <p:tag name="PRESENTER_SHAPETEXTINFO" val="&lt;ShapeTextInfo&gt;&lt;TableIndex row=&quot;-1&quot; col=&quot;-1&quot;&gt;&lt;linesCount val=&quot;1&quot;/&gt;&lt;lineCharCount val=&quot;25&quot;/&gt;&lt;/TableIndex&gt;&lt;/ShapeTextInfo&gt;"/>
</p:tagLst>
</file>

<file path=ppt/tags/tag33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41ED4834-8F37-418F-9C34-B58F596EAE92}_141.png&quot;/&gt;&lt;left val=&quot;111&quot;/&gt;&lt;top val=&quot;144&quot;/&gt;&lt;width val=&quot;1025&quot;/&gt;&lt;height val=&quot;567&quot;/&gt;&lt;hasText val=&quot;1&quot;/&gt;&lt;/Image&gt;&lt;/ThreeDShapeInfo&gt;"/>
  <p:tag name="PRESENTER_SHAPETEXTINFO" val="&lt;ShapeTextInfo&gt;&lt;TableIndex row=&quot;-1&quot; col=&quot;-1&quot;&gt;&lt;linesCount val=&quot;12&quot;/&gt;&lt;lineCharCount val=&quot;43&quot;/&gt;&lt;lineCharCount val=&quot;26&quot;/&gt;&lt;lineCharCount val=&quot;55&quot;/&gt;&lt;lineCharCount val=&quot;7&quot;/&gt;&lt;lineCharCount val=&quot;27&quot;/&gt;&lt;lineCharCount val=&quot;39&quot;/&gt;&lt;lineCharCount val=&quot;44&quot;/&gt;&lt;lineCharCount val=&quot;34&quot;/&gt;&lt;lineCharCount val=&quot;24&quot;/&gt;&lt;lineCharCount val=&quot;24&quot;/&gt;&lt;lineCharCount val=&quot;49&quot;/&gt;&lt;lineCharCount val=&quot;27&quot;/&gt;&lt;/TableIndex&gt;&lt;/ShapeTextInfo&gt;"/>
</p:tagLst>
</file>

<file path=ppt/tags/tag335.xml><?xml version="1.0" encoding="utf-8"?>
<p:tagLst xmlns:a="http://schemas.openxmlformats.org/drawingml/2006/main" xmlns:r="http://schemas.openxmlformats.org/officeDocument/2006/relationships" xmlns:p="http://schemas.openxmlformats.org/presentationml/2006/main">
  <p:tag name="HTML_SHAPEINFO" val="&lt;SlideThumbPath val=&quot;Slide142.PNG&quot;/&gt;"/>
  <p:tag name="ARTICULATE_SLIDE_THUMBNAIL_REFRESH" val="1"/>
</p:tagLst>
</file>

<file path=ppt/tags/tag336.xml><?xml version="1.0" encoding="utf-8"?>
<p:tagLst xmlns:a="http://schemas.openxmlformats.org/drawingml/2006/main" xmlns:r="http://schemas.openxmlformats.org/officeDocument/2006/relationships" xmlns:p="http://schemas.openxmlformats.org/presentationml/2006/main">
  <p:tag name="PRESENTER_SHAPEINFO" val="&lt;ThreeDShapeInfo&gt;&lt;uuid val=&quot;{76FC0052-7813-414E-B8FB-6C8D39A896A0}&quot;/&gt;&lt;isInvalidForFieldText val=&quot;0&quot;/&gt;&lt;Image&gt;&lt;filename val=&quot;C:\Users\jmmartin1\AppData\Local\Temp\PR\data\asimages\{76FC0052-7813-414E-B8FB-6C8D39A896A0}_142.png&quot;/&gt;&lt;left val=&quot;109&quot;/&gt;&lt;top val=&quot;149&quot;/&gt;&lt;width val=&quot;1047&quot;/&gt;&lt;height val=&quot;320&quot;/&gt;&lt;hasText val=&quot;1&quot;/&gt;&lt;/Image&gt;&lt;/ThreeDShapeInfo&gt;"/>
  <p:tag name="PRESENTER_SHAPETEXTINFO" val="&lt;ShapeTextInfo&gt;&lt;TableIndex row=&quot;-1&quot; col=&quot;-1&quot;&gt;&lt;linesCount val=&quot;2&quot;/&gt;&lt;lineCharCount val=&quot;20&quot;/&gt;&lt;lineCharCount val=&quot;14&quot;/&gt;&lt;/TableIndex&gt;&lt;/ShapeTextInfo&gt;"/>
</p:tagLst>
</file>

<file path=ppt/tags/tag337.xml><?xml version="1.0" encoding="utf-8"?>
<p:tagLst xmlns:a="http://schemas.openxmlformats.org/drawingml/2006/main" xmlns:r="http://schemas.openxmlformats.org/officeDocument/2006/relationships" xmlns:p="http://schemas.openxmlformats.org/presentationml/2006/main">
  <p:tag name="HTML_SHAPEINFO" val="&lt;SlideThumbPath val=&quot;Slide143.PNG&quot;/&gt;"/>
  <p:tag name="ARTICULATE_SLIDE_THUMBNAIL_REFRESH" val="1"/>
</p:tagLst>
</file>

<file path=ppt/tags/tag33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F27F1DE-6DAF-476F-9760-2709B48A1C56}_143.png&quot;/&gt;&lt;left val=&quot;48&quot;/&gt;&lt;top val=&quot;23&quot;/&gt;&lt;width val=&quot;1182&quot;/&gt;&lt;height val=&quot;151&quot;/&gt;&lt;hasText val=&quot;1&quot;/&gt;&lt;/Image&gt;&lt;/ThreeDShapeInfo&gt;"/>
  <p:tag name="PRESENTER_SHAPETEXTINFO" val="&lt;ShapeTextInfo&gt;&lt;TableIndex row=&quot;-1&quot; col=&quot;-1&quot;&gt;&lt;linesCount val=&quot;1&quot;/&gt;&lt;lineCharCount val=&quot;37&quot;/&gt;&lt;/TableIndex&gt;&lt;/ShapeTextInfo&gt;"/>
</p:tagLst>
</file>

<file path=ppt/tags/tag33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36317E96-1EC2-458C-9697-F457776841F7}_143.png&quot;/&gt;&lt;left val=&quot;90&quot;/&gt;&lt;top val=&quot;154&quot;/&gt;&lt;width val=&quot;1098&quot;/&gt;&lt;height val=&quot;566&quot;/&gt;&lt;hasText val=&quot;1&quot;/&gt;&lt;/Image&gt;&lt;/ThreeDShapeInfo&gt;"/>
  <p:tag name="PRESENTER_SHAPETEXTINFO" val="&lt;ShapeTextInfo&gt;&lt;TableIndex row=&quot;-1&quot; col=&quot;-1&quot;&gt;&lt;linesCount val=&quot;9&quot;/&gt;&lt;lineCharCount val=&quot;26&quot;/&gt;&lt;lineCharCount val=&quot;51&quot;/&gt;&lt;lineCharCount val=&quot;34&quot;/&gt;&lt;lineCharCount val=&quot;24&quot;/&gt;&lt;lineCharCount val=&quot;24&quot;/&gt;&lt;lineCharCount val=&quot;49&quot;/&gt;&lt;lineCharCount val=&quot;1&quot;/&gt;&lt;lineCharCount val=&quot;27&quot;/&gt;&lt;lineCharCount val=&quot;27&quot;/&gt;&lt;/TableIndex&gt;&lt;/ShapeTextInfo&gt;"/>
</p:tagLst>
</file>

<file path=ppt/tags/tag3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F51EC3D-A683-442F-A8AC-16BE0D37378C}_11.png&quot;/&gt;&lt;left val=&quot;114&quot;/&gt;&lt;top val=&quot;209&quot;/&gt;&lt;width val=&quot;1053&quot;/&gt;&lt;height val=&quot;447&quot;/&gt;&lt;hasText val=&quot;1&quot;/&gt;&lt;/Image&gt;&lt;/ThreeDShapeInfo&gt;"/>
  <p:tag name="PRESENTER_SHAPETEXTINFO" val="&lt;ShapeTextInfo&gt;&lt;TableIndex row=&quot;-1&quot; col=&quot;-1&quot;&gt;&lt;linesCount val=&quot;7&quot;/&gt;&lt;lineCharCount val=&quot;34&quot;/&gt;&lt;lineCharCount val=&quot;39&quot;/&gt;&lt;lineCharCount val=&quot;45&quot;/&gt;&lt;lineCharCount val=&quot;34&quot;/&gt;&lt;lineCharCount val=&quot;47&quot;/&gt;&lt;lineCharCount val=&quot;41&quot;/&gt;&lt;lineCharCount val=&quot;14&quot;/&gt;&lt;/TableIndex&gt;&lt;/ShapeTextInfo&gt;"/>
</p:tagLst>
</file>

<file path=ppt/tags/tag340.xml><?xml version="1.0" encoding="utf-8"?>
<p:tagLst xmlns:a="http://schemas.openxmlformats.org/drawingml/2006/main" xmlns:r="http://schemas.openxmlformats.org/officeDocument/2006/relationships" xmlns:p="http://schemas.openxmlformats.org/presentationml/2006/main">
  <p:tag name="HTML_SHAPEINFO" val="&lt;SlideThumbPath val=&quot;Slide144.PNG&quot;/&gt;"/>
  <p:tag name="ARTICULATE_SLIDE_THUMBNAIL_REFRESH" val="1"/>
</p:tagLst>
</file>

<file path=ppt/tags/tag341.xml><?xml version="1.0" encoding="utf-8"?>
<p:tagLst xmlns:a="http://schemas.openxmlformats.org/drawingml/2006/main" xmlns:r="http://schemas.openxmlformats.org/officeDocument/2006/relationships" xmlns:p="http://schemas.openxmlformats.org/presentationml/2006/main">
  <p:tag name="PRESENTER_SHAPEINFO" val="&lt;ThreeDShapeInfo&gt;&lt;uuid val=&quot;{37BA5B36-64D6-4EB7-A698-BBDBCB952C92}&quot;/&gt;&lt;isInvalidForFieldText val=&quot;0&quot;/&gt;&lt;Image&gt;&lt;filename val=&quot;C:\Users\jmmartin1\AppData\Local\Temp\PR\data\asimages\{37BA5B36-64D6-4EB7-A698-BBDBCB952C92}_144.png&quot;/&gt;&lt;left val=&quot;40&quot;/&gt;&lt;top val=&quot;2&quot;/&gt;&lt;width val=&quot;1057&quot;/&gt;&lt;height val=&quot;153&quot;/&gt;&lt;hasText val=&quot;1&quot;/&gt;&lt;/Image&gt;&lt;/ThreeDShapeInfo&gt;"/>
  <p:tag name="PRESENTER_SHAPETEXTINFO" val="&lt;ShapeTextInfo&gt;&lt;TableIndex row=&quot;-1&quot; col=&quot;-1&quot;&gt;&lt;linesCount val=&quot;1&quot;/&gt;&lt;lineCharCount val=&quot;14&quot;/&gt;&lt;/TableIndex&gt;&lt;/ShapeTextInfo&gt;"/>
</p:tagLst>
</file>

<file path=ppt/tags/tag3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4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64F9C825-96B3-4E19-BCF3-88C62A6D2A88}_144.png&quot;/&gt;&lt;left val=&quot;23&quot;/&gt;&lt;top val=&quot;185&quot;/&gt;&lt;width val=&quot;464&quot;/&gt;&lt;height val=&quot;324&quot;/&gt;&lt;hasText val=&quot;1&quot;/&gt;&lt;/Image&gt;&lt;/ThreeDShapeInfo&gt;"/>
  <p:tag name="PRESENTER_SHAPETEXTINFO" val="&lt;ShapeTextInfo&gt;&lt;TableIndex row=&quot;-1&quot; col=&quot;-1&quot;&gt;&lt;linesCount val=&quot;7&quot;/&gt;&lt;lineCharCount val=&quot;20&quot;/&gt;&lt;lineCharCount val=&quot;21&quot;/&gt;&lt;lineCharCount val=&quot;20&quot;/&gt;&lt;lineCharCount val=&quot;1&quot;/&gt;&lt;lineCharCount val=&quot;1&quot;/&gt;&lt;lineCharCount val=&quot;21&quot;/&gt;&lt;lineCharCount val=&quot;17&quot;/&gt;&lt;/TableIndex&gt;&lt;/ShapeTextInfo&gt;"/>
</p:tagLst>
</file>

<file path=ppt/tags/tag344.xml><?xml version="1.0" encoding="utf-8"?>
<p:tagLst xmlns:a="http://schemas.openxmlformats.org/drawingml/2006/main" xmlns:r="http://schemas.openxmlformats.org/officeDocument/2006/relationships" xmlns:p="http://schemas.openxmlformats.org/presentationml/2006/main">
  <p:tag name="HTML_SHAPEINFO" val="&lt;SlideThumbPath val=&quot;Slide145.PNG&quot;/&gt;"/>
  <p:tag name="ARTICULATE_SLIDE_THUMBNAIL_REFRESH" val="1"/>
</p:tagLst>
</file>

<file path=ppt/tags/tag345.xml><?xml version="1.0" encoding="utf-8"?>
<p:tagLst xmlns:a="http://schemas.openxmlformats.org/drawingml/2006/main" xmlns:r="http://schemas.openxmlformats.org/officeDocument/2006/relationships" xmlns:p="http://schemas.openxmlformats.org/presentationml/2006/main">
  <p:tag name="PRESENTER_SHAPEINFO" val="&lt;ThreeDShapeInfo&gt;&lt;uuid val=&quot;{5597A481-0F8A-4388-A1BF-7798091792BD}&quot;/&gt;&lt;isInvalidForFieldText val=&quot;0&quot;/&gt;&lt;Image&gt;&lt;filename val=&quot;C:\Users\jmmartin1\AppData\Local\Temp\PR\data\asimages\{5597A481-0F8A-4388-A1BF-7798091792BD}_145.png&quot;/&gt;&lt;left val=&quot;41&quot;/&gt;&lt;top val=&quot;0&quot;/&gt;&lt;width val=&quot;1057&quot;/&gt;&lt;height val=&quot;153&quot;/&gt;&lt;hasText val=&quot;1&quot;/&gt;&lt;/Image&gt;&lt;/ThreeDShapeInfo&gt;"/>
  <p:tag name="PRESENTER_SHAPETEXTINFO" val="&lt;ShapeTextInfo&gt;&lt;TableIndex row=&quot;-1&quot; col=&quot;-1&quot;&gt;&lt;linesCount val=&quot;1&quot;/&gt;&lt;lineCharCount val=&quot;15&quot;/&gt;&lt;/TableIndex&gt;&lt;/ShapeTextInfo&gt;"/>
</p:tagLst>
</file>

<file path=ppt/tags/tag34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E420322-06F7-4F71-B6AA-950529137F60}_145.png&quot;/&gt;&lt;left val=&quot;29&quot;/&gt;&lt;top val=&quot;209&quot;/&gt;&lt;width val=&quot;495&quot;/&gt;&lt;height val=&quot;407&quot;/&gt;&lt;hasText val=&quot;1&quot;/&gt;&lt;/Image&gt;&lt;/ThreeDShapeInfo&gt;"/>
  <p:tag name="PRESENTER_SHAPETEXTINFO" val="&lt;ShapeTextInfo&gt;&lt;TableIndex row=&quot;-1&quot; col=&quot;-1&quot;&gt;&lt;linesCount val=&quot;9&quot;/&gt;&lt;lineCharCount val=&quot;22&quot;/&gt;&lt;lineCharCount val=&quot;20&quot;/&gt;&lt;lineCharCount val=&quot;23&quot;/&gt;&lt;lineCharCount val=&quot;1&quot;/&gt;&lt;lineCharCount val=&quot;19&quot;/&gt;&lt;lineCharCount val=&quot;21&quot;/&gt;&lt;lineCharCount val=&quot;20&quot;/&gt;&lt;lineCharCount val=&quot;16&quot;/&gt;&lt;lineCharCount val=&quot;17&quot;/&gt;&lt;/TableIndex&gt;&lt;/ShapeTextInfo&gt;"/>
</p:tagLst>
</file>

<file path=ppt/tags/tag347.xml><?xml version="1.0" encoding="utf-8"?>
<p:tagLst xmlns:a="http://schemas.openxmlformats.org/drawingml/2006/main" xmlns:r="http://schemas.openxmlformats.org/officeDocument/2006/relationships" xmlns:p="http://schemas.openxmlformats.org/presentationml/2006/main">
  <p:tag name="HTML_SHAPEINFO" val="&lt;SlideThumbPath val=&quot;Slide146.PNG&quot;/&gt;"/>
  <p:tag name="ARTICULATE_SLIDE_THUMBNAIL_REFRESH" val="1"/>
</p:tagLst>
</file>

<file path=ppt/tags/tag348.xml><?xml version="1.0" encoding="utf-8"?>
<p:tagLst xmlns:a="http://schemas.openxmlformats.org/drawingml/2006/main" xmlns:r="http://schemas.openxmlformats.org/officeDocument/2006/relationships" xmlns:p="http://schemas.openxmlformats.org/presentationml/2006/main">
  <p:tag name="PRESENTER_SHAPEINFO" val="&lt;ThreeDShapeInfo&gt;&lt;uuid val=&quot;{BF308C76-88E7-4CD3-B251-B56FCC1F4852}&quot;/&gt;&lt;isInvalidForFieldText val=&quot;0&quot;/&gt;&lt;Image&gt;&lt;filename val=&quot;C:\Users\jmmartin1\AppData\Local\Temp\PR\data\asimages\{BF308C76-88E7-4CD3-B251-B56FCC1F4852}_146.png&quot;/&gt;&lt;left val=&quot;41&quot;/&gt;&lt;top val=&quot;0&quot;/&gt;&lt;width val=&quot;1057&quot;/&gt;&lt;height val=&quot;153&quot;/&gt;&lt;hasText val=&quot;1&quot;/&gt;&lt;/Image&gt;&lt;/ThreeDShapeInfo&gt;"/>
  <p:tag name="PRESENTER_SHAPETEXTINFO" val="&lt;ShapeTextInfo&gt;&lt;TableIndex row=&quot;-1&quot; col=&quot;-1&quot;&gt;&lt;linesCount val=&quot;1&quot;/&gt;&lt;lineCharCount val=&quot;18&quot;/&gt;&lt;/TableIndex&gt;&lt;/ShapeTextInfo&gt;"/>
</p:tagLst>
</file>

<file path=ppt/tags/tag34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EEAA366F-02EB-4E3E-8AF4-1C6A5B3DB5E6}_146.png&quot;/&gt;&lt;left val=&quot;31&quot;/&gt;&lt;top val=&quot;312&quot;/&gt;&lt;width val=&quot;510&quot;/&gt;&lt;height val=&quot;169&quot;/&gt;&lt;hasText val=&quot;1&quot;/&gt;&lt;/Image&gt;&lt;/ThreeDShapeInfo&gt;"/>
  <p:tag name="PRESENTER_SHAPETEXTINFO" val="&lt;ShapeTextInfo&gt;&lt;TableIndex row=&quot;-1&quot; col=&quot;-1&quot;&gt;&lt;linesCount val=&quot;3&quot;/&gt;&lt;lineCharCount val=&quot;22&quot;/&gt;&lt;lineCharCount val=&quot;23&quot;/&gt;&lt;lineCharCount val=&quot;14&quot;/&gt;&lt;/TableIndex&gt;&lt;/ShapeTextInfo&gt;"/>
</p:tagLst>
</file>

<file path=ppt/tags/tag35.xml><?xml version="1.0" encoding="utf-8"?>
<p:tagLst xmlns:a="http://schemas.openxmlformats.org/drawingml/2006/main" xmlns:r="http://schemas.openxmlformats.org/officeDocument/2006/relationships" xmlns:p="http://schemas.openxmlformats.org/presentationml/2006/main">
  <p:tag name="HTML_SHAPEINFO" val="&lt;SlideThumbPath val=&quot;Slide12.PNG&quot;/&gt;"/>
  <p:tag name="ARTICULATE_SLIDE_THUMBNAIL_REFRESH" val="1"/>
</p:tagLst>
</file>

<file path=ppt/tags/tag350.xml><?xml version="1.0" encoding="utf-8"?>
<p:tagLst xmlns:a="http://schemas.openxmlformats.org/drawingml/2006/main" xmlns:r="http://schemas.openxmlformats.org/officeDocument/2006/relationships" xmlns:p="http://schemas.openxmlformats.org/presentationml/2006/main">
  <p:tag name="HTML_SHAPEINFO" val="&lt;SlideThumbPath val=&quot;Slide147.PNG&quot;/&gt;"/>
  <p:tag name="ARTICULATE_SLIDE_THUMBNAIL_REFRESH" val="1"/>
</p:tagLst>
</file>

<file path=ppt/tags/tag35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5A5F275-23CC-4A2C-B703-1AA6358E78A7}_147.png&quot;/&gt;&lt;left val=&quot;61&quot;/&gt;&lt;top val=&quot;139&quot;/&gt;&lt;width val=&quot;629&quot;/&gt;&lt;height val=&quot;288&quot;/&gt;&lt;hasText val=&quot;1&quot;/&gt;&lt;/Image&gt;&lt;/ThreeDShapeInfo&gt;"/>
  <p:tag name="PRESENTER_SHAPETEXTINFO" val="&lt;ShapeTextInfo&gt;&lt;TableIndex row=&quot;-1&quot; col=&quot;-1&quot;&gt;&lt;linesCount val=&quot;7&quot;/&gt;&lt;lineCharCount val=&quot;33&quot;/&gt;&lt;lineCharCount val=&quot;35&quot;/&gt;&lt;lineCharCount val=&quot;20&quot;/&gt;&lt;lineCharCount val=&quot;18&quot;/&gt;&lt;lineCharCount val=&quot;32&quot;/&gt;&lt;lineCharCount val=&quot;35&quot;/&gt;&lt;lineCharCount val=&quot;26&quot;/&gt;&lt;/TableIndex&gt;&lt;/ShapeTextInfo&gt;"/>
</p:tagLst>
</file>

<file path=ppt/tags/tag35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02119F8-3964-421C-ACFC-2794F7529A39}_147.png&quot;/&gt;&lt;left val=&quot;69&quot;/&gt;&lt;top val=&quot;398&quot;/&gt;&lt;width val=&quot;590&quot;/&gt;&lt;height val=&quot;204&quot;/&gt;&lt;hasText val=&quot;1&quot;/&gt;&lt;/Image&gt;&lt;/ThreeDShapeInfo&gt;"/>
  <p:tag name="PRESENTER_SHAPETEXTINFO" val="&lt;ShapeTextInfo&gt;&lt;TableIndex row=&quot;-1&quot; col=&quot;-1&quot;&gt;&lt;linesCount val=&quot;5&quot;/&gt;&lt;lineCharCount val=&quot;30&quot;/&gt;&lt;lineCharCount val=&quot;33&quot;/&gt;&lt;lineCharCount val=&quot;10&quot;/&gt;&lt;lineCharCount val=&quot;26&quot;/&gt;&lt;lineCharCount val=&quot;17&quot;/&gt;&lt;/TableIndex&gt;&lt;/ShapeTextInfo&gt;"/>
</p:tagLst>
</file>

<file path=ppt/tags/tag353.xml><?xml version="1.0" encoding="utf-8"?>
<p:tagLst xmlns:a="http://schemas.openxmlformats.org/drawingml/2006/main" xmlns:r="http://schemas.openxmlformats.org/officeDocument/2006/relationships" xmlns:p="http://schemas.openxmlformats.org/presentationml/2006/main">
  <p:tag name="PRESENTER_SHAPEINFO" val="&lt;ThreeDShapeInfo&gt;&lt;uuid val=&quot;{09698D81-A57A-4154-BF6F-A7541528DEFB}&quot;/&gt;&lt;isInvalidForFieldText val=&quot;0&quot;/&gt;&lt;Image&gt;&lt;filename val=&quot;C:\Users\jmmartin1\AppData\Local\Temp\PR\data\asimages\{09698D81-A57A-4154-BF6F-A7541528DEFB}_147.png&quot;/&gt;&lt;left val=&quot;41&quot;/&gt;&lt;top val=&quot;0&quot;/&gt;&lt;width val=&quot;1057&quot;/&gt;&lt;height val=&quot;153&quot;/&gt;&lt;hasText val=&quot;1&quot;/&gt;&lt;/Image&gt;&lt;/ThreeDShapeInfo&gt;"/>
  <p:tag name="PRESENTER_SHAPETEXTINFO" val="&lt;ShapeTextInfo&gt;&lt;TableIndex row=&quot;-1&quot; col=&quot;-1&quot;&gt;&lt;linesCount val=&quot;1&quot;/&gt;&lt;lineCharCount val=&quot;20&quot;/&gt;&lt;/TableIndex&gt;&lt;/ShapeTextInfo&gt;"/>
</p:tagLst>
</file>

<file path=ppt/tags/tag354.xml><?xml version="1.0" encoding="utf-8"?>
<p:tagLst xmlns:a="http://schemas.openxmlformats.org/drawingml/2006/main" xmlns:r="http://schemas.openxmlformats.org/officeDocument/2006/relationships" xmlns:p="http://schemas.openxmlformats.org/presentationml/2006/main">
  <p:tag name="HTML_SHAPEINFO" val="&lt;SlideThumbPath val=&quot;Slide148.PNG&quot;/&gt;"/>
  <p:tag name="ARTICULATE_SLIDE_THUMBNAIL_REFRESH" val="1"/>
</p:tagLst>
</file>

<file path=ppt/tags/tag355.xml><?xml version="1.0" encoding="utf-8"?>
<p:tagLst xmlns:a="http://schemas.openxmlformats.org/drawingml/2006/main" xmlns:r="http://schemas.openxmlformats.org/officeDocument/2006/relationships" xmlns:p="http://schemas.openxmlformats.org/presentationml/2006/main">
  <p:tag name="PRESENTER_SHAPEINFO" val="&lt;ThreeDShapeInfo&gt;&lt;uuid val=&quot;{774757ED-C24F-4C4F-9647-17CA77C644A5}&quot;/&gt;&lt;isInvalidForFieldText val=&quot;0&quot;/&gt;&lt;Image&gt;&lt;filename val=&quot;C:\Users\jmmartin1\AppData\Local\Temp\PR\data\asimages\{774757ED-C24F-4C4F-9647-17CA77C644A5}_148.png&quot;/&gt;&lt;left val=&quot;41&quot;/&gt;&lt;top val=&quot;0&quot;/&gt;&lt;width val=&quot;1057&quot;/&gt;&lt;height val=&quot;153&quot;/&gt;&lt;hasText val=&quot;1&quot;/&gt;&lt;/Image&gt;&lt;/ThreeDShapeInfo&gt;"/>
  <p:tag name="PRESENTER_SHAPETEXTINFO" val="&lt;ShapeTextInfo&gt;&lt;TableIndex row=&quot;-1&quot; col=&quot;-1&quot;&gt;&lt;linesCount val=&quot;1&quot;/&gt;&lt;lineCharCount val=&quot;9&quot;/&gt;&lt;/TableIndex&gt;&lt;/ShapeTextInfo&gt;"/>
</p:tagLst>
</file>

<file path=ppt/tags/tag35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8BD1445-7DA7-4AB3-9D31-7C61628E79EB}_148.png&quot;/&gt;&lt;left val=&quot;86&quot;/&gt;&lt;top val=&quot;480&quot;/&gt;&lt;width val=&quot;1095&quot;/&gt;&lt;height val=&quot;157&quot;/&gt;&lt;hasText val=&quot;1&quot;/&gt;&lt;/Image&gt;&lt;/ThreeDShapeInfo&gt;"/>
  <p:tag name="PRESENTER_SHAPETEXTINFO" val="&lt;ShapeTextInfo&gt;&lt;TableIndex row=&quot;-1&quot; col=&quot;-1&quot;&gt;&lt;linesCount val=&quot;3&quot;/&gt;&lt;lineCharCount val=&quot;56&quot;/&gt;&lt;lineCharCount val=&quot;63&quot;/&gt;&lt;lineCharCount val=&quot;12&quot;/&gt;&lt;/TableIndex&gt;&lt;/ShapeTextInfo&gt;"/>
</p:tagLst>
</file>

<file path=ppt/tags/tag357.xml><?xml version="1.0" encoding="utf-8"?>
<p:tagLst xmlns:a="http://schemas.openxmlformats.org/drawingml/2006/main" xmlns:r="http://schemas.openxmlformats.org/officeDocument/2006/relationships" xmlns:p="http://schemas.openxmlformats.org/presentationml/2006/main">
  <p:tag name="HTML_SHAPEINFO" val="&lt;SlideThumbPath val=&quot;Slide149.PNG&quot;/&gt;"/>
  <p:tag name="ARTICULATE_SLIDE_THUMBNAIL_REFRESH" val="1"/>
</p:tagLst>
</file>

<file path=ppt/tags/tag35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AF905D9-6050-4CD9-A0CC-2A6B6B633095}_149.png&quot;/&gt;&lt;left val=&quot;32&quot;/&gt;&lt;top val=&quot;116&quot;/&gt;&lt;width val=&quot;618&quot;/&gt;&lt;height val=&quot;575&quot;/&gt;&lt;hasText val=&quot;1&quot;/&gt;&lt;/Image&gt;&lt;/ThreeDShapeInfo&gt;"/>
  <p:tag name="PRESENTER_SHAPETEXTINFO" val="&lt;ShapeTextInfo&gt;&lt;TableIndex row=&quot;-1&quot; col=&quot;-1&quot;&gt;&lt;linesCount val=&quot;16&quot;/&gt;&lt;lineCharCount val=&quot;39&quot;/&gt;&lt;lineCharCount val=&quot;18&quot;/&gt;&lt;lineCharCount val=&quot;32&quot;/&gt;&lt;lineCharCount val=&quot;34&quot;/&gt;&lt;lineCharCount val=&quot;19&quot;/&gt;&lt;lineCharCount val=&quot;32&quot;/&gt;&lt;lineCharCount val=&quot;33&quot;/&gt;&lt;lineCharCount val=&quot;32&quot;/&gt;&lt;lineCharCount val=&quot;35&quot;/&gt;&lt;lineCharCount val=&quot;19&quot;/&gt;&lt;lineCharCount val=&quot;1&quot;/&gt;&lt;lineCharCount val=&quot;35&quot;/&gt;&lt;lineCharCount val=&quot;19&quot;/&gt;&lt;lineCharCount val=&quot;34&quot;/&gt;&lt;lineCharCount val=&quot;18&quot;/&gt;&lt;lineCharCount val=&quot;30&quot;/&gt;&lt;/TableIndex&gt;&lt;/ShapeTextInfo&gt;"/>
</p:tagLst>
</file>

<file path=ppt/tags/tag359.xml><?xml version="1.0" encoding="utf-8"?>
<p:tagLst xmlns:a="http://schemas.openxmlformats.org/drawingml/2006/main" xmlns:r="http://schemas.openxmlformats.org/officeDocument/2006/relationships" xmlns:p="http://schemas.openxmlformats.org/presentationml/2006/main">
  <p:tag name="PRESENTER_SHAPEINFO" val="&lt;ThreeDShapeInfo&gt;&lt;uuid val=&quot;{847FD307-35D8-40F0-AE53-83E09BE06CAC}&quot;/&gt;&lt;isInvalidForFieldText val=&quot;0&quot;/&gt;&lt;Image&gt;&lt;filename val=&quot;C:\Users\jmmartin1\AppData\Local\Temp\PR\data\asimages\{847FD307-35D8-40F0-AE53-83E09BE06CAC}_149.png&quot;/&gt;&lt;left val=&quot;41&quot;/&gt;&lt;top val=&quot;0&quot;/&gt;&lt;width val=&quot;1057&quot;/&gt;&lt;height val=&quot;153&quot;/&gt;&lt;hasText val=&quot;1&quot;/&gt;&lt;/Image&gt;&lt;/ThreeDShapeInfo&gt;"/>
  <p:tag name="PRESENTER_SHAPETEXTINFO" val="&lt;ShapeTextInfo&gt;&lt;TableIndex row=&quot;-1&quot; col=&quot;-1&quot;&gt;&lt;linesCount val=&quot;1&quot;/&gt;&lt;lineCharCount val=&quot;11&quot;/&gt;&lt;/TableIndex&gt;&lt;/ShapeTextInfo&gt;"/>
</p:tagLst>
</file>

<file path=ppt/tags/tag3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3725FFC-7AC8-4CE2-A2A9-43EF9AF6D872}_12.png&quot;/&gt;&lt;left val=&quot;51&quot;/&gt;&lt;top val=&quot;8&quot;/&gt;&lt;width val=&quot;1177&quot;/&gt;&lt;height val=&quot;205&quot;/&gt;&lt;hasText val=&quot;1&quot;/&gt;&lt;/Image&gt;&lt;/ThreeDShapeInfo&gt;"/>
  <p:tag name="PRESENTER_SHAPETEXTINFO" val="&lt;ShapeTextInfo&gt;&lt;TableIndex row=&quot;-1&quot; col=&quot;-1&quot;&gt;&lt;linesCount val=&quot;2&quot;/&gt;&lt;lineCharCount val=&quot;30&quot;/&gt;&lt;lineCharCount val=&quot;12&quot;/&gt;&lt;/TableIndex&gt;&lt;/ShapeTextInfo&gt;"/>
</p:tagLst>
</file>

<file path=ppt/tags/tag360.xml><?xml version="1.0" encoding="utf-8"?>
<p:tagLst xmlns:a="http://schemas.openxmlformats.org/drawingml/2006/main" xmlns:r="http://schemas.openxmlformats.org/officeDocument/2006/relationships" xmlns:p="http://schemas.openxmlformats.org/presentationml/2006/main">
  <p:tag name="HTML_SHAPEINFO" val="&lt;SlideThumbPath val=&quot;Slide150.PNG&quot;/&gt;"/>
  <p:tag name="ARTICULATE_SLIDE_THUMBNAIL_REFRESH" val="1"/>
</p:tagLst>
</file>

<file path=ppt/tags/tag36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6DA7B5A-0932-45C1-83AF-20752C105B06}_150.png&quot;/&gt;&lt;left val=&quot;126&quot;/&gt;&lt;top val=&quot;554&quot;/&gt;&lt;width val=&quot;1017&quot;/&gt;&lt;height val=&quot;106&quot;/&gt;&lt;hasText val=&quot;1&quot;/&gt;&lt;/Image&gt;&lt;/ThreeDShapeInfo&gt;"/>
  <p:tag name="PRESENTER_SHAPETEXTINFO" val="&lt;ShapeTextInfo&gt;&lt;TableIndex row=&quot;-1&quot; col=&quot;-1&quot;&gt;&lt;linesCount val=&quot;2&quot;/&gt;&lt;lineCharCount val=&quot;55&quot;/&gt;&lt;lineCharCount val=&quot;68&quot;/&gt;&lt;/TableIndex&gt;&lt;/ShapeTextInfo&gt;"/>
</p:tagLst>
</file>

<file path=ppt/tags/tag362.xml><?xml version="1.0" encoding="utf-8"?>
<p:tagLst xmlns:a="http://schemas.openxmlformats.org/drawingml/2006/main" xmlns:r="http://schemas.openxmlformats.org/officeDocument/2006/relationships" xmlns:p="http://schemas.openxmlformats.org/presentationml/2006/main">
  <p:tag name="PRESENTER_SHAPEINFO" val="&lt;ThreeDShapeInfo&gt;&lt;uuid val=&quot;{D6F9982D-0892-48D0-8BAC-0C45581E4BE3}&quot;/&gt;&lt;isInvalidForFieldText val=&quot;0&quot;/&gt;&lt;Image&gt;&lt;filename val=&quot;C:\Users\jmmartin1\AppData\Local\Temp\PR\data\asimages\{D6F9982D-0892-48D0-8BAC-0C45581E4BE3}_150.png&quot;/&gt;&lt;left val=&quot;41&quot;/&gt;&lt;top val=&quot;0&quot;/&gt;&lt;width val=&quot;1057&quot;/&gt;&lt;height val=&quot;153&quot;/&gt;&lt;hasText val=&quot;1&quot;/&gt;&lt;/Image&gt;&lt;/ThreeDShapeInfo&gt;"/>
  <p:tag name="PRESENTER_SHAPETEXTINFO" val="&lt;ShapeTextInfo&gt;&lt;TableIndex row=&quot;-1&quot; col=&quot;-1&quot;&gt;&lt;linesCount val=&quot;1&quot;/&gt;&lt;lineCharCount val=&quot;24&quot;/&gt;&lt;/TableIndex&gt;&lt;/ShapeTextInfo&gt;"/>
</p:tagLst>
</file>

<file path=ppt/tags/tag363.xml><?xml version="1.0" encoding="utf-8"?>
<p:tagLst xmlns:a="http://schemas.openxmlformats.org/drawingml/2006/main" xmlns:r="http://schemas.openxmlformats.org/officeDocument/2006/relationships" xmlns:p="http://schemas.openxmlformats.org/presentationml/2006/main">
  <p:tag name="HTML_SHAPEINFO" val="&lt;SlideThumbPath val=&quot;Slide151.PNG&quot;/&gt;"/>
  <p:tag name="ARTICULATE_SLIDE_THUMBNAIL_REFRESH" val="1"/>
</p:tagLst>
</file>

<file path=ppt/tags/tag364.xml><?xml version="1.0" encoding="utf-8"?>
<p:tagLst xmlns:a="http://schemas.openxmlformats.org/drawingml/2006/main" xmlns:r="http://schemas.openxmlformats.org/officeDocument/2006/relationships" xmlns:p="http://schemas.openxmlformats.org/presentationml/2006/main">
  <p:tag name="PRESENTER_SHAPEINFO" val="&lt;ThreeDShapeInfo&gt;&lt;uuid val=&quot;{87916F27-B4A6-47A3-A476-3A644B9E1DBE}&quot;/&gt;&lt;isInvalidForFieldText val=&quot;0&quot;/&gt;&lt;Image&gt;&lt;filename val=&quot;C:\Users\jmmartin1\AppData\Local\Temp\PR\data\asimages\{87916F27-B4A6-47A3-A476-3A644B9E1DBE}_151.png&quot;/&gt;&lt;left val=&quot;671&quot;/&gt;&lt;top val=&quot;428&quot;/&gt;&lt;width val=&quot;202&quot;/&gt;&lt;height val=&quot;20&quot;/&gt;&lt;hasText val=&quot;1&quot;/&gt;&lt;/Image&gt;&lt;/ThreeDShapeInfo&gt;"/>
</p:tagLst>
</file>

<file path=ppt/tags/tag36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343EF24A-5098-4CB6-A871-E22A00DDED4C}_151.png&quot;/&gt;&lt;left val=&quot;52&quot;/&gt;&lt;top val=&quot;198&quot;/&gt;&lt;width val=&quot;537&quot;/&gt;&lt;height val=&quot;336&quot;/&gt;&lt;hasText val=&quot;1&quot;/&gt;&lt;/Image&gt;&lt;/ThreeDShapeInfo&gt;"/>
  <p:tag name="PRESENTER_SHAPETEXTINFO" val="&lt;ShapeTextInfo&gt;&lt;TableIndex row=&quot;-1&quot; col=&quot;-1&quot;&gt;&lt;linesCount val=&quot;7&quot;/&gt;&lt;lineCharCount val=&quot;24&quot;/&gt;&lt;lineCharCount val=&quot;16&quot;/&gt;&lt;lineCharCount val=&quot;23&quot;/&gt;&lt;lineCharCount val=&quot;1&quot;/&gt;&lt;lineCharCount val=&quot;27&quot;/&gt;&lt;lineCharCount val=&quot;18&quot;/&gt;&lt;lineCharCount val=&quot;15&quot;/&gt;&lt;/TableIndex&gt;&lt;/ShapeTextInfo&gt;"/>
</p:tagLst>
</file>

<file path=ppt/tags/tag366.xml><?xml version="1.0" encoding="utf-8"?>
<p:tagLst xmlns:a="http://schemas.openxmlformats.org/drawingml/2006/main" xmlns:r="http://schemas.openxmlformats.org/officeDocument/2006/relationships" xmlns:p="http://schemas.openxmlformats.org/presentationml/2006/main">
  <p:tag name="PRESENTER_SHAPEINFO" val="&lt;ThreeDShapeInfo&gt;&lt;uuid val=&quot;{CBEA98C0-69C6-4E41-9DEB-4BF1EFCF0A86}&quot;/&gt;&lt;isInvalidForFieldText val=&quot;0&quot;/&gt;&lt;Image&gt;&lt;filename val=&quot;C:\Users\jmmartin1\AppData\Local\Temp\PR\data\asimages\{CBEA98C0-69C6-4E41-9DEB-4BF1EFCF0A86}_151.png&quot;/&gt;&lt;left val=&quot;41&quot;/&gt;&lt;top val=&quot;0&quot;/&gt;&lt;width val=&quot;1057&quot;/&gt;&lt;height val=&quot;153&quot;/&gt;&lt;hasText val=&quot;1&quot;/&gt;&lt;/Image&gt;&lt;/ThreeDShapeInfo&gt;"/>
  <p:tag name="PRESENTER_SHAPETEXTINFO" val="&lt;ShapeTextInfo&gt;&lt;TableIndex row=&quot;-1&quot; col=&quot;-1&quot;&gt;&lt;linesCount val=&quot;1&quot;/&gt;&lt;lineCharCount val=&quot;12&quot;/&gt;&lt;/TableIndex&gt;&lt;/ShapeTextInfo&gt;"/>
</p:tagLst>
</file>

<file path=ppt/tags/tag367.xml><?xml version="1.0" encoding="utf-8"?>
<p:tagLst xmlns:a="http://schemas.openxmlformats.org/drawingml/2006/main" xmlns:r="http://schemas.openxmlformats.org/officeDocument/2006/relationships" xmlns:p="http://schemas.openxmlformats.org/presentationml/2006/main">
  <p:tag name="HTML_SHAPEINFO" val="&lt;SlideThumbPath val=&quot;Slide152.PNG&quot;/&gt;"/>
  <p:tag name="ARTICULATE_SLIDE_THUMBNAIL_REFRESH" val="1"/>
</p:tagLst>
</file>

<file path=ppt/tags/tag36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EA9DD08-8D75-4FE9-8F80-94CC499B17FB}_152.png&quot;/&gt;&lt;left val=&quot;224&quot;/&gt;&lt;top val=&quot;29&quot;/&gt;&lt;width val=&quot;831&quot;/&gt;&lt;height val=&quot;136&quot;/&gt;&lt;hasText val=&quot;1&quot;/&gt;&lt;/Image&gt;&lt;/ThreeDShapeInfo&gt;"/>
  <p:tag name="PRESENTER_SHAPETEXTINFO" val="&lt;ShapeTextInfo&gt;&lt;TableIndex row=&quot;-1&quot; col=&quot;-1&quot;&gt;&lt;linesCount val=&quot;1&quot;/&gt;&lt;lineCharCount val=&quot;23&quot;/&gt;&lt;/TableIndex&gt;&lt;/ShapeTextInfo&gt;"/>
</p:tagLst>
</file>

<file path=ppt/tags/tag36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7149C67-0C19-48FF-91A8-61C4FE456351}_152.png&quot;/&gt;&lt;left val=&quot;97&quot;/&gt;&lt;top val=&quot;167&quot;/&gt;&lt;width val=&quot;1144&quot;/&gt;&lt;height val=&quot;480&quot;/&gt;&lt;hasText val=&quot;1&quot;/&gt;&lt;/Image&gt;&lt;/ThreeDShapeInfo&gt;"/>
  <p:tag name="PRESENTER_SHAPETEXTINFO" val="&lt;ShapeTextInfo&gt;&lt;TableIndex row=&quot;-1&quot; col=&quot;-1&quot;&gt;&lt;linesCount val=&quot;7&quot;/&gt;&lt;lineCharCount val=&quot;39&quot;/&gt;&lt;lineCharCount val=&quot;13&quot;/&gt;&lt;lineCharCount val=&quot;45&quot;/&gt;&lt;lineCharCount val=&quot;5&quot;/&gt;&lt;lineCharCount val=&quot;38&quot;/&gt;&lt;lineCharCount val=&quot;29&quot;/&gt;&lt;lineCharCount val=&quot;20&quot;/&gt;&lt;/TableIndex&gt;&lt;/ShapeTextInfo&gt;"/>
</p:tagLst>
</file>

<file path=ppt/tags/tag3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591F960-A268-40B0-96C7-64A05196B1E6}_12.png&quot;/&gt;&lt;left val=&quot;100&quot;/&gt;&lt;top val=&quot;187&quot;/&gt;&lt;width val=&quot;1083&quot;/&gt;&lt;height val=&quot;453&quot;/&gt;&lt;hasText val=&quot;1&quot;/&gt;&lt;/Image&gt;&lt;/ThreeDShapeInfo&gt;"/>
  <p:tag name="PRESENTER_SHAPETEXTINFO" val="&lt;ShapeTextInfo&gt;&lt;TableIndex row=&quot;-1&quot; col=&quot;-1&quot;&gt;&lt;linesCount val=&quot;5&quot;/&gt;&lt;lineCharCount val=&quot;21&quot;/&gt;&lt;lineCharCount val=&quot;31&quot;/&gt;&lt;lineCharCount val=&quot;27&quot;/&gt;&lt;lineCharCount val=&quot;31&quot;/&gt;&lt;lineCharCount val=&quot;8&quot;/&gt;&lt;/TableIndex&gt;&lt;/ShapeTextInfo&gt;"/>
</p:tagLst>
</file>

<file path=ppt/tags/tag370.xml><?xml version="1.0" encoding="utf-8"?>
<p:tagLst xmlns:a="http://schemas.openxmlformats.org/drawingml/2006/main" xmlns:r="http://schemas.openxmlformats.org/officeDocument/2006/relationships" xmlns:p="http://schemas.openxmlformats.org/presentationml/2006/main">
  <p:tag name="HTML_SHAPEINFO" val="&lt;SlideThumbPath val=&quot;Slide153.PNG&quot;/&gt;"/>
  <p:tag name="ARTICULATE_SLIDE_THUMBNAIL_REFRESH" val="1"/>
</p:tagLst>
</file>

<file path=ppt/tags/tag37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63BFB1B-67C0-4F44-8F57-3535F788CC32}_153.png&quot;/&gt;&lt;left val=&quot;224&quot;/&gt;&lt;top val=&quot;13&quot;/&gt;&lt;width val=&quot;831&quot;/&gt;&lt;height val=&quot;136&quot;/&gt;&lt;hasText val=&quot;1&quot;/&gt;&lt;/Image&gt;&lt;/ThreeDShapeInfo&gt;"/>
  <p:tag name="PRESENTER_SHAPETEXTINFO" val="&lt;ShapeTextInfo&gt;&lt;TableIndex row=&quot;-1&quot; col=&quot;-1&quot;&gt;&lt;linesCount val=&quot;1&quot;/&gt;&lt;lineCharCount val=&quot;23&quot;/&gt;&lt;/TableIndex&gt;&lt;/ShapeTextInfo&gt;"/>
</p:tagLst>
</file>

<file path=ppt/tags/tag37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21D23BF-E7C4-4BE1-9E8D-F1C3F9799F32}_153.png&quot;/&gt;&lt;left val=&quot;145&quot;/&gt;&lt;top val=&quot;127&quot;/&gt;&lt;width val=&quot;1087&quot;/&gt;&lt;height val=&quot;594&quot;/&gt;&lt;hasText val=&quot;1&quot;/&gt;&lt;/Image&gt;&lt;/ThreeDShapeInfo&gt;"/>
  <p:tag name="PRESENTER_SHAPETEXTINFO" val="&lt;ShapeTextInfo&gt;&lt;TableIndex row=&quot;-1&quot; col=&quot;-1&quot;&gt;&lt;linesCount val=&quot;16&quot;/&gt;&lt;lineCharCount val=&quot;16&quot;/&gt;&lt;lineCharCount val=&quot;26&quot;/&gt;&lt;lineCharCount val=&quot;15&quot;/&gt;&lt;lineCharCount val=&quot;32&quot;/&gt;&lt;lineCharCount val=&quot;12&quot;/&gt;&lt;lineCharCount val=&quot;58&quot;/&gt;&lt;lineCharCount val=&quot;12&quot;/&gt;&lt;lineCharCount val=&quot;38&quot;/&gt;&lt;lineCharCount val=&quot;30&quot;/&gt;&lt;lineCharCount val=&quot;35&quot;/&gt;&lt;lineCharCount val=&quot;19&quot;/&gt;&lt;lineCharCount val=&quot;19&quot;/&gt;&lt;lineCharCount val=&quot;13&quot;/&gt;&lt;lineCharCount val=&quot;24&quot;/&gt;&lt;lineCharCount val=&quot;35&quot;/&gt;&lt;lineCharCount val=&quot;1&quot;/&gt;&lt;/TableIndex&gt;&lt;/ShapeTextInfo&gt;"/>
</p:tagLst>
</file>

<file path=ppt/tags/tag373.xml><?xml version="1.0" encoding="utf-8"?>
<p:tagLst xmlns:a="http://schemas.openxmlformats.org/drawingml/2006/main" xmlns:r="http://schemas.openxmlformats.org/officeDocument/2006/relationships" xmlns:p="http://schemas.openxmlformats.org/presentationml/2006/main">
  <p:tag name="HTML_SHAPEINFO" val="&lt;SlideThumbPath val=&quot;Slide154.PNG&quot;/&gt;"/>
  <p:tag name="ARTICULATE_SLIDE_THUMBNAIL_REFRESH" val="1"/>
</p:tagLst>
</file>

<file path=ppt/tags/tag37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CBF30056-6F62-4C7B-9A53-5FA2A35C89DB}_154.png&quot;/&gt;&lt;left val=&quot;224&quot;/&gt;&lt;top val=&quot;-4&quot;/&gt;&lt;width val=&quot;831&quot;/&gt;&lt;height val=&quot;136&quot;/&gt;&lt;hasText val=&quot;1&quot;/&gt;&lt;/Image&gt;&lt;/ThreeDShapeInfo&gt;"/>
  <p:tag name="PRESENTER_SHAPETEXTINFO" val="&lt;ShapeTextInfo&gt;&lt;TableIndex row=&quot;-1&quot; col=&quot;-1&quot;&gt;&lt;linesCount val=&quot;1&quot;/&gt;&lt;lineCharCount val=&quot;23&quot;/&gt;&lt;/TableIndex&gt;&lt;/ShapeTextInfo&gt;"/>
</p:tagLst>
</file>

<file path=ppt/tags/tag37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C2C5A04-A1E1-46E3-9C39-D4A051E233AE}_154.png&quot;/&gt;&lt;left val=&quot;154&quot;/&gt;&lt;top val=&quot;108&quot;/&gt;&lt;width val=&quot;1088&quot;/&gt;&lt;height val=&quot;627&quot;/&gt;&lt;hasText val=&quot;1&quot;/&gt;&lt;/Image&gt;&lt;/ThreeDShapeInfo&gt;"/>
  <p:tag name="PRESENTER_SHAPETEXTINFO" val="&lt;ShapeTextInfo&gt;&lt;TableIndex row=&quot;-1&quot; col=&quot;-1&quot;&gt;&lt;linesCount val=&quot;16&quot;/&gt;&lt;lineCharCount val=&quot;31&quot;/&gt;&lt;lineCharCount val=&quot;11&quot;/&gt;&lt;lineCharCount val=&quot;14&quot;/&gt;&lt;lineCharCount val=&quot;21&quot;/&gt;&lt;lineCharCount val=&quot;13&quot;/&gt;&lt;lineCharCount val=&quot;4&quot;/&gt;&lt;lineCharCount val=&quot;12&quot;/&gt;&lt;lineCharCount val=&quot;70&quot;/&gt;&lt;lineCharCount val=&quot;15&quot;/&gt;&lt;lineCharCount val=&quot;16&quot;/&gt;&lt;lineCharCount val=&quot;52&quot;/&gt;&lt;lineCharCount val=&quot;13&quot;/&gt;&lt;lineCharCount val=&quot;68&quot;/&gt;&lt;lineCharCount val=&quot;7&quot;/&gt;&lt;lineCharCount val=&quot;42&quot;/&gt;&lt;lineCharCount val=&quot;52&quot;/&gt;&lt;/TableIndex&gt;&lt;/ShapeTextInfo&gt;"/>
</p:tagLst>
</file>

<file path=ppt/tags/tag376.xml><?xml version="1.0" encoding="utf-8"?>
<p:tagLst xmlns:a="http://schemas.openxmlformats.org/drawingml/2006/main" xmlns:r="http://schemas.openxmlformats.org/officeDocument/2006/relationships" xmlns:p="http://schemas.openxmlformats.org/presentationml/2006/main">
  <p:tag name="HTML_SHAPEINFO" val="&lt;SlideThumbPath val=&quot;Slide154.PNG&quot;/&gt;"/>
  <p:tag name="ARTICULATE_SLIDE_THUMBNAIL_REFRESH" val="1"/>
</p:tagLst>
</file>

<file path=ppt/tags/tag37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CBF30056-6F62-4C7B-9A53-5FA2A35C89DB}_154.png&quot;/&gt;&lt;left val=&quot;224&quot;/&gt;&lt;top val=&quot;-4&quot;/&gt;&lt;width val=&quot;831&quot;/&gt;&lt;height val=&quot;136&quot;/&gt;&lt;hasText val=&quot;1&quot;/&gt;&lt;/Image&gt;&lt;/ThreeDShapeInfo&gt;"/>
  <p:tag name="PRESENTER_SHAPETEXTINFO" val="&lt;ShapeTextInfo&gt;&lt;TableIndex row=&quot;-1&quot; col=&quot;-1&quot;&gt;&lt;linesCount val=&quot;1&quot;/&gt;&lt;lineCharCount val=&quot;23&quot;/&gt;&lt;/TableIndex&gt;&lt;/ShapeTextInfo&gt;"/>
</p:tagLst>
</file>

<file path=ppt/tags/tag37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C2C5A04-A1E1-46E3-9C39-D4A051E233AE}_154.png&quot;/&gt;&lt;left val=&quot;154&quot;/&gt;&lt;top val=&quot;108&quot;/&gt;&lt;width val=&quot;1088&quot;/&gt;&lt;height val=&quot;627&quot;/&gt;&lt;hasText val=&quot;1&quot;/&gt;&lt;/Image&gt;&lt;/ThreeDShapeInfo&gt;"/>
  <p:tag name="PRESENTER_SHAPETEXTINFO" val="&lt;ShapeTextInfo&gt;&lt;TableIndex row=&quot;-1&quot; col=&quot;-1&quot;&gt;&lt;linesCount val=&quot;16&quot;/&gt;&lt;lineCharCount val=&quot;31&quot;/&gt;&lt;lineCharCount val=&quot;11&quot;/&gt;&lt;lineCharCount val=&quot;14&quot;/&gt;&lt;lineCharCount val=&quot;21&quot;/&gt;&lt;lineCharCount val=&quot;13&quot;/&gt;&lt;lineCharCount val=&quot;4&quot;/&gt;&lt;lineCharCount val=&quot;12&quot;/&gt;&lt;lineCharCount val=&quot;70&quot;/&gt;&lt;lineCharCount val=&quot;15&quot;/&gt;&lt;lineCharCount val=&quot;16&quot;/&gt;&lt;lineCharCount val=&quot;52&quot;/&gt;&lt;lineCharCount val=&quot;13&quot;/&gt;&lt;lineCharCount val=&quot;68&quot;/&gt;&lt;lineCharCount val=&quot;7&quot;/&gt;&lt;lineCharCount val=&quot;42&quot;/&gt;&lt;lineCharCount val=&quot;52&quot;/&gt;&lt;/TableIndex&gt;&lt;/ShapeTextInfo&gt;"/>
</p:tagLst>
</file>

<file path=ppt/tags/tag379.xml><?xml version="1.0" encoding="utf-8"?>
<p:tagLst xmlns:a="http://schemas.openxmlformats.org/drawingml/2006/main" xmlns:r="http://schemas.openxmlformats.org/officeDocument/2006/relationships" xmlns:p="http://schemas.openxmlformats.org/presentationml/2006/main">
  <p:tag name="HTML_SHAPEINFO" val="&lt;SlideThumbPath val=&quot;Slide156.PNG&quot;/&gt;"/>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HTML_SHAPEINFO" val="&lt;SlideThumbPath val=&quot;Slide13.PNG&quot;/&gt;"/>
  <p:tag name="ARTICULATE_SLIDE_THUMBNAIL_REFRESH" val="1"/>
</p:tagLst>
</file>

<file path=ppt/tags/tag38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C32229C2-CD9F-4D24-984C-EF7A02C2B4BD}_156.png&quot;/&gt;&lt;left val=&quot;224&quot;/&gt;&lt;top val=&quot;35&quot;/&gt;&lt;width val=&quot;831&quot;/&gt;&lt;height val=&quot;136&quot;/&gt;&lt;hasText val=&quot;1&quot;/&gt;&lt;/Image&gt;&lt;/ThreeDShapeInfo&gt;"/>
  <p:tag name="PRESENTER_SHAPETEXTINFO" val="&lt;ShapeTextInfo&gt;&lt;TableIndex row=&quot;-1&quot; col=&quot;-1&quot;&gt;&lt;linesCount val=&quot;1&quot;/&gt;&lt;lineCharCount val=&quot;23&quot;/&gt;&lt;/TableIndex&gt;&lt;/ShapeTextInfo&gt;"/>
</p:tagLst>
</file>

<file path=ppt/tags/tag38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C4A9E53-9AA1-4E7B-B020-F94396A55F7F}_156.png&quot;/&gt;&lt;left val=&quot;94&quot;/&gt;&lt;top val=&quot;172&quot;/&gt;&lt;width val=&quot;1082&quot;/&gt;&lt;height val=&quot;516&quot;/&gt;&lt;hasText val=&quot;1&quot;/&gt;&lt;/Image&gt;&lt;/ThreeDShapeInfo&gt;"/>
  <p:tag name="PRESENTER_SHAPETEXTINFO" val="&lt;ShapeTextInfo&gt;&lt;TableIndex row=&quot;-1&quot; col=&quot;-1&quot;&gt;&lt;linesCount val=&quot;12&quot;/&gt;&lt;lineCharCount val=&quot;16&quot;/&gt;&lt;lineCharCount val=&quot;19&quot;/&gt;&lt;lineCharCount val=&quot;13&quot;/&gt;&lt;lineCharCount val=&quot;27&quot;/&gt;&lt;lineCharCount val=&quot;13&quot;/&gt;&lt;lineCharCount val=&quot;27&quot;/&gt;&lt;lineCharCount val=&quot;16&quot;/&gt;&lt;lineCharCount val=&quot;20&quot;/&gt;&lt;lineCharCount val=&quot;53&quot;/&gt;&lt;lineCharCount val=&quot;1&quot;/&gt;&lt;lineCharCount val=&quot;1&quot;/&gt;&lt;lineCharCount val=&quot;1&quot;/&gt;&lt;/TableIndex&gt;&lt;/ShapeTextInfo&gt;"/>
</p:tagLst>
</file>

<file path=ppt/tags/tag382.xml><?xml version="1.0" encoding="utf-8"?>
<p:tagLst xmlns:a="http://schemas.openxmlformats.org/drawingml/2006/main" xmlns:r="http://schemas.openxmlformats.org/officeDocument/2006/relationships" xmlns:p="http://schemas.openxmlformats.org/presentationml/2006/main">
  <p:tag name="HTML_SHAPEINFO" val="&lt;SlideThumbPath val=&quot;Slide157.PNG&quot;/&gt;"/>
  <p:tag name="ARTICULATE_SLIDE_THUMBNAIL_REFRESH" val="1"/>
</p:tagLst>
</file>

<file path=ppt/tags/tag38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0AD9F7F-CB2E-4F48-81D3-1B073797C523}_157.png&quot;/&gt;&lt;left val=&quot;171&quot;/&gt;&lt;top val=&quot;38&quot;/&gt;&lt;width val=&quot;936&quot;/&gt;&lt;height val=&quot;141&quot;/&gt;&lt;hasText val=&quot;1&quot;/&gt;&lt;/Image&gt;&lt;/ThreeDShapeInfo&gt;"/>
  <p:tag name="PRESENTER_SHAPETEXTINFO" val="&lt;ShapeTextInfo&gt;&lt;TableIndex row=&quot;-1&quot; col=&quot;-1&quot;&gt;&lt;linesCount val=&quot;1&quot;/&gt;&lt;lineCharCount val=&quot;23&quot;/&gt;&lt;/TableIndex&gt;&lt;/ShapeTextInfo&gt;"/>
</p:tagLst>
</file>

<file path=ppt/tags/tag38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6ED0782C-FFA0-4B82-8AB4-289E42508704}_157.png&quot;/&gt;&lt;left val=&quot;87&quot;/&gt;&lt;top val=&quot;189&quot;/&gt;&lt;width val=&quot;1011&quot;/&gt;&lt;height val=&quot;491&quot;/&gt;&lt;hasText val=&quot;1&quot;/&gt;&lt;/Image&gt;&lt;/ThreeDShapeInfo&gt;"/>
  <p:tag name="PRESENTER_SHAPETEXTINFO" val="&lt;ShapeTextInfo&gt;&lt;TableIndex row=&quot;-1&quot; col=&quot;-1&quot;&gt;&lt;linesCount val=&quot;5&quot;/&gt;&lt;lineCharCount val=&quot;17&quot;/&gt;&lt;lineCharCount val=&quot;29&quot;/&gt;&lt;lineCharCount val=&quot;24&quot;/&gt;&lt;lineCharCount val=&quot;35&quot;/&gt;&lt;lineCharCount val=&quot;16&quot;/&gt;&lt;/TableIndex&gt;&lt;/ShapeTextInfo&gt;"/>
</p:tagLst>
</file>

<file path=ppt/tags/tag385.xml><?xml version="1.0" encoding="utf-8"?>
<p:tagLst xmlns:a="http://schemas.openxmlformats.org/drawingml/2006/main" xmlns:r="http://schemas.openxmlformats.org/officeDocument/2006/relationships" xmlns:p="http://schemas.openxmlformats.org/presentationml/2006/main">
  <p:tag name="HTML_SHAPEINFO" val="&lt;SlideThumbPath val=&quot;Slide158.PNG&quot;/&gt;"/>
  <p:tag name="ARTICULATE_SLIDE_THUMBNAIL_REFRESH" val="1"/>
</p:tagLst>
</file>

<file path=ppt/tags/tag38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A8020AE-5C4B-4977-9858-8AC6841E7BB0}_158.png&quot;/&gt;&lt;left val=&quot;568&quot;/&gt;&lt;top val=&quot;134&quot;/&gt;&lt;width val=&quot;678&quot;/&gt;&lt;height val=&quot;586&quot;/&gt;&lt;hasText val=&quot;1&quot;/&gt;&lt;/Image&gt;&lt;/ThreeDShapeInfo&gt;"/>
  <p:tag name="PRESENTER_SHAPETEXTINFO" val="&lt;ShapeTextInfo&gt;&lt;TableIndex row=&quot;-1&quot; col=&quot;-1&quot;&gt;&lt;linesCount val=&quot;13&quot;/&gt;&lt;lineCharCount val=&quot;1&quot;/&gt;&lt;lineCharCount val=&quot;33&quot;/&gt;&lt;lineCharCount val=&quot;29&quot;/&gt;&lt;lineCharCount val=&quot;1&quot;/&gt;&lt;lineCharCount val=&quot;27&quot;/&gt;&lt;lineCharCount val=&quot;26&quot;/&gt;&lt;lineCharCount val=&quot;16&quot;/&gt;&lt;lineCharCount val=&quot;1&quot;/&gt;&lt;lineCharCount val=&quot;26&quot;/&gt;&lt;lineCharCount val=&quot;17&quot;/&gt;&lt;lineCharCount val=&quot;1&quot;/&gt;&lt;lineCharCount val=&quot;34&quot;/&gt;&lt;lineCharCount val=&quot;30&quot;/&gt;&lt;/TableIndex&gt;&lt;/ShapeTextInfo&gt;"/>
</p:tagLst>
</file>

<file path=ppt/tags/tag38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CC2EC811-0410-490E-92D7-AF2AD538F892}_158.png&quot;/&gt;&lt;left val=&quot;541&quot;/&gt;&lt;top val=&quot;3&quot;/&gt;&lt;width val=&quot;777&quot;/&gt;&lt;height val=&quot;124&quot;/&gt;&lt;hasText val=&quot;1&quot;/&gt;&lt;/Image&gt;&lt;/ThreeDShapeInfo&gt;"/>
  <p:tag name="PRESENTER_SHAPETEXTINFO" val="&lt;ShapeTextInfo&gt;&lt;TableIndex row=&quot;-1&quot; col=&quot;-1&quot;&gt;&lt;linesCount val=&quot;1&quot;/&gt;&lt;lineCharCount val=&quot;22&quot;/&gt;&lt;/TableIndex&gt;&lt;/ShapeTextInfo&gt;"/>
</p:tagLst>
</file>

<file path=ppt/tags/tag38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89.xml><?xml version="1.0" encoding="utf-8"?>
<p:tagLst xmlns:a="http://schemas.openxmlformats.org/drawingml/2006/main" xmlns:r="http://schemas.openxmlformats.org/officeDocument/2006/relationships" xmlns:p="http://schemas.openxmlformats.org/presentationml/2006/main">
  <p:tag name="HTML_SHAPEINFO" val="&lt;SlideThumbPath val=&quot;Slide159.PNG&quot;/&gt;"/>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3D522EA-3B73-4028-9368-09CAD75EAF95}_13.png&quot;/&gt;&lt;left val=&quot;139&quot;/&gt;&lt;top val=&quot;15&quot;/&gt;&lt;width val=&quot;1001&quot;/&gt;&lt;height val=&quot;146&quot;/&gt;&lt;hasText val=&quot;1&quot;/&gt;&lt;/Image&gt;&lt;/ThreeDShapeInfo&gt;"/>
  <p:tag name="PRESENTER_SHAPETEXTINFO" val="&lt;ShapeTextInfo&gt;&lt;TableIndex row=&quot;-1&quot; col=&quot;-1&quot;&gt;&lt;linesCount val=&quot;1&quot;/&gt;&lt;lineCharCount val=&quot;22&quot;/&gt;&lt;/TableIndex&gt;&lt;/ShapeTextInfo&gt;"/>
</p:tagLst>
</file>

<file path=ppt/tags/tag39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7944141-3503-415F-9495-0BC6A738156E}_159.png&quot;/&gt;&lt;left val=&quot;663&quot;/&gt;&lt;top val=&quot;186&quot;/&gt;&lt;width val=&quot;569&quot;/&gt;&lt;height val=&quot;589&quot;/&gt;&lt;hasText val=&quot;1&quot;/&gt;&lt;/Image&gt;&lt;/ThreeDShapeInfo&gt;"/>
  <p:tag name="PRESENTER_SHAPETEXTINFO" val="&lt;ShapeTextInfo&gt;&lt;TableIndex row=&quot;-1&quot; col=&quot;-1&quot;&gt;&lt;linesCount val=&quot;8&quot;/&gt;&lt;lineCharCount val=&quot;1&quot;/&gt;&lt;lineCharCount val=&quot;21&quot;/&gt;&lt;lineCharCount val=&quot;5&quot;/&gt;&lt;lineCharCount val=&quot;1&quot;/&gt;&lt;lineCharCount val=&quot;22&quot;/&gt;&lt;lineCharCount val=&quot;26&quot;/&gt;&lt;lineCharCount val=&quot;1&quot;/&gt;&lt;lineCharCount val=&quot;1&quot;/&gt;&lt;/TableIndex&gt;&lt;/ShapeTextInfo&gt;"/>
</p:tagLst>
</file>

<file path=ppt/tags/tag39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63723678-CEC5-45B0-8AD0-4F0F7EFBEDD1}_159.png&quot;/&gt;&lt;left val=&quot;631&quot;/&gt;&lt;top val=&quot;183&quot;/&gt;&lt;width val=&quot;481&quot;/&gt;&lt;height val=&quot;473&quot;/&gt;&lt;hasText val=&quot;1&quot;/&gt;&lt;/Image&gt;&lt;/ThreeDShapeInfo&gt;"/>
  <p:tag name="PRESENTER_SHAPETEXTINFO" val="&lt;ShapeTextInfo&gt;&lt;TableIndex row=&quot;-1&quot; col=&quot;-1&quot;&gt;&lt;linesCount val=&quot;1&quot;/&gt;&lt;lineCharCount val=&quot;1&quot;/&gt;&lt;/TableIndex&gt;&lt;/ShapeTextInfo&gt;"/>
</p:tagLst>
</file>

<file path=ppt/tags/tag39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29722D3-18EC-4B8A-938C-A3A529E52692}_159.png&quot;/&gt;&lt;left val=&quot;787&quot;/&gt;&lt;top val=&quot;52&quot;/&gt;&lt;width val=&quot;336&quot;/&gt;&lt;height val=&quot;136&quot;/&gt;&lt;hasText val=&quot;1&quot;/&gt;&lt;/Image&gt;&lt;/ThreeDShapeInfo&gt;"/>
  <p:tag name="PRESENTER_SHAPETEXTINFO" val="&lt;ShapeTextInfo&gt;&lt;TableIndex row=&quot;-1&quot; col=&quot;-1&quot;&gt;&lt;linesCount val=&quot;1&quot;/&gt;&lt;lineCharCount val=&quot;7&quot;/&gt;&lt;/TableIndex&gt;&lt;/ShapeTextInfo&gt;"/>
</p:tagLst>
</file>

<file path=ppt/tags/tag393.xml><?xml version="1.0" encoding="utf-8"?>
<p:tagLst xmlns:a="http://schemas.openxmlformats.org/drawingml/2006/main" xmlns:r="http://schemas.openxmlformats.org/officeDocument/2006/relationships" xmlns:p="http://schemas.openxmlformats.org/presentationml/2006/main">
  <p:tag name="HTML_SHAPEINFO" val="&lt;SlideThumbPath val=&quot;Slide160.PNG&quot;/&gt;"/>
  <p:tag name="ARTICULATE_SLIDE_THUMBNAIL_REFRESH" val="1"/>
</p:tagLst>
</file>

<file path=ppt/tags/tag39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BF95F1D-B144-4090-BF6F-CB2C00579A43}_160.png&quot;/&gt;&lt;left val=&quot;627&quot;/&gt;&lt;top val=&quot;187&quot;/&gt;&lt;width val=&quot;632&quot;/&gt;&lt;height val=&quot;480&quot;/&gt;&lt;hasText val=&quot;1&quot;/&gt;&lt;/Image&gt;&lt;/ThreeDShapeInfo&gt;"/>
  <p:tag name="PRESENTER_SHAPETEXTINFO" val="&lt;ShapeTextInfo&gt;&lt;TableIndex row=&quot;-1&quot; col=&quot;-1&quot;&gt;&lt;linesCount val=&quot;8&quot;/&gt;&lt;lineCharCount val=&quot;17&quot;/&gt;&lt;lineCharCount val=&quot;10&quot;/&gt;&lt;lineCharCount val=&quot;1&quot;/&gt;&lt;lineCharCount val=&quot;26&quot;/&gt;&lt;lineCharCount val=&quot;1&quot;/&gt;&lt;lineCharCount val=&quot;25&quot;/&gt;&lt;lineCharCount val=&quot;26&quot;/&gt;&lt;lineCharCount val=&quot;11&quot;/&gt;&lt;/TableIndex&gt;&lt;/ShapeTextInfo&gt;"/>
</p:tagLst>
</file>

<file path=ppt/tags/tag39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60F7E68-9AFB-4264-A131-3E23E09E61FD}_160.png&quot;/&gt;&lt;left val=&quot;806&quot;/&gt;&lt;top val=&quot;56&quot;/&gt;&lt;width val=&quot;337&quot;/&gt;&lt;height val=&quot;136&quot;/&gt;&lt;hasText val=&quot;1&quot;/&gt;&lt;/Image&gt;&lt;/ThreeDShapeInfo&gt;"/>
  <p:tag name="PRESENTER_SHAPETEXTINFO" val="&lt;ShapeTextInfo&gt;&lt;TableIndex row=&quot;-1&quot; col=&quot;-1&quot;&gt;&lt;linesCount val=&quot;1&quot;/&gt;&lt;lineCharCount val=&quot;6&quot;/&gt;&lt;/TableIndex&gt;&lt;/ShapeTextInfo&gt;"/>
</p:tagLst>
</file>

<file path=ppt/tags/tag39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97.xml><?xml version="1.0" encoding="utf-8"?>
<p:tagLst xmlns:a="http://schemas.openxmlformats.org/drawingml/2006/main" xmlns:r="http://schemas.openxmlformats.org/officeDocument/2006/relationships" xmlns:p="http://schemas.openxmlformats.org/presentationml/2006/main">
  <p:tag name="HTML_SHAPEINFO" val="&lt;SlideThumbPath val=&quot;Slide161.PNG&quot;/&gt;"/>
  <p:tag name="ARTICULATE_SLIDE_THUMBNAIL_REFRESH" val="1"/>
</p:tagLst>
</file>

<file path=ppt/tags/tag39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1378D37-0627-499E-8626-DCD2389868FA}_161.png&quot;/&gt;&lt;left val=&quot;775&quot;/&gt;&lt;top val=&quot;51&quot;/&gt;&lt;width val=&quot;313&quot;/&gt;&lt;height val=&quot;136&quot;/&gt;&lt;hasText val=&quot;1&quot;/&gt;&lt;/Image&gt;&lt;/ThreeDShapeInfo&gt;"/>
  <p:tag name="PRESENTER_SHAPETEXTINFO" val="&lt;ShapeTextInfo&gt;&lt;TableIndex row=&quot;-1&quot; col=&quot;-1&quot;&gt;&lt;linesCount val=&quot;1&quot;/&gt;&lt;lineCharCount val=&quot;6&quot;/&gt;&lt;/TableIndex&gt;&lt;/ShapeTextInfo&gt;"/>
</p:tagLst>
</file>

<file path=ppt/tags/tag39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1A871F4-B334-4D91-B9B5-473A073F34F9}_161.png&quot;/&gt;&lt;left val=&quot;667&quot;/&gt;&lt;top val=&quot;237&quot;/&gt;&lt;width val=&quot;577&quot;/&gt;&lt;height val=&quot;331&quot;/&gt;&lt;hasText val=&quot;1&quot;/&gt;&lt;/Image&gt;&lt;/ThreeDShapeInfo&gt;"/>
  <p:tag name="PRESENTER_SHAPETEXTINFO" val="&lt;ShapeTextInfo&gt;&lt;TableIndex row=&quot;-1&quot; col=&quot;-1&quot;&gt;&lt;linesCount val=&quot;4&quot;/&gt;&lt;lineCharCount val=&quot;20&quot;/&gt;&lt;lineCharCount val=&quot;17&quot;/&gt;&lt;lineCharCount val=&quot;21&quot;/&gt;&lt;lineCharCount val=&quot;20&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HTML_SHAPEINFO" val="&lt;SlideThumbPath val=&quot;Slide2.PNG&quot;/&gt;"/>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5F3594E-9D69-429E-BD81-D302443DD534}_13.png&quot;/&gt;&lt;left val=&quot;89&quot;/&gt;&lt;top val=&quot;194&quot;/&gt;&lt;width val=&quot;1109&quot;/&gt;&lt;height val=&quot;414&quot;/&gt;&lt;hasText val=&quot;1&quot;/&gt;&lt;/Image&gt;&lt;/ThreeDShapeInfo&gt;"/>
  <p:tag name="PRESENTER_SHAPETEXTINFO" val="&lt;ShapeTextInfo&gt;&lt;TableIndex row=&quot;-1&quot; col=&quot;-1&quot;&gt;&lt;linesCount val=&quot;7&quot;/&gt;&lt;lineCharCount val=&quot;38&quot;/&gt;&lt;lineCharCount val=&quot;45&quot;/&gt;&lt;lineCharCount val=&quot;33&quot;/&gt;&lt;lineCharCount val=&quot;1&quot;/&gt;&lt;lineCharCount val=&quot;37&quot;/&gt;&lt;lineCharCount val=&quot;43&quot;/&gt;&lt;lineCharCount val=&quot;39&quot;/&gt;&lt;/TableIndex&gt;&lt;/ShapeTextInfo&gt;"/>
</p:tagLst>
</file>

<file path=ppt/tags/tag40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01.xml><?xml version="1.0" encoding="utf-8"?>
<p:tagLst xmlns:a="http://schemas.openxmlformats.org/drawingml/2006/main" xmlns:r="http://schemas.openxmlformats.org/officeDocument/2006/relationships" xmlns:p="http://schemas.openxmlformats.org/presentationml/2006/main">
  <p:tag name="HTML_SHAPEINFO" val="&lt;SlideThumbPath val=&quot;Slide162.PNG&quot;/&gt;"/>
  <p:tag name="ARTICULATE_SLIDE_THUMBNAIL_REFRESH" val="1"/>
</p:tagLst>
</file>

<file path=ppt/tags/tag40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524F520-5D2A-493D-83EB-CDF08D78AE6A}_162.png&quot;/&gt;&lt;left val=&quot;183&quot;/&gt;&lt;top val=&quot;64&quot;/&gt;&lt;width val=&quot;913&quot;/&gt;&lt;height val=&quot;136&quot;/&gt;&lt;hasText val=&quot;1&quot;/&gt;&lt;/Image&gt;&lt;/ThreeDShapeInfo&gt;"/>
  <p:tag name="PRESENTER_SHAPETEXTINFO" val="&lt;ShapeTextInfo&gt;&lt;TableIndex row=&quot;-1&quot; col=&quot;-1&quot;&gt;&lt;linesCount val=&quot;1&quot;/&gt;&lt;lineCharCount val=&quot;27&quot;/&gt;&lt;/TableIndex&gt;&lt;/ShapeTextInfo&gt;"/>
</p:tagLst>
</file>

<file path=ppt/tags/tag40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54249A9-B577-417F-9989-981DFB730C95}_162.png&quot;/&gt;&lt;left val=&quot;169&quot;/&gt;&lt;top val=&quot;192&quot;/&gt;&lt;width val=&quot;1031&quot;/&gt;&lt;height val=&quot;458&quot;/&gt;&lt;hasText val=&quot;1&quot;/&gt;&lt;/Image&gt;&lt;/ThreeDShapeInfo&gt;"/>
  <p:tag name="PRESENTER_SHAPETEXTINFO" val="&lt;ShapeTextInfo&gt;&lt;TableIndex row=&quot;-1&quot; col=&quot;-1&quot;&gt;&lt;linesCount val=&quot;8&quot;/&gt;&lt;lineCharCount val=&quot;40&quot;/&gt;&lt;lineCharCount val=&quot;19&quot;/&gt;&lt;lineCharCount val=&quot;19&quot;/&gt;&lt;lineCharCount val=&quot;13&quot;/&gt;&lt;lineCharCount val=&quot;19&quot;/&gt;&lt;lineCharCount val=&quot;36&quot;/&gt;&lt;lineCharCount val=&quot;8&quot;/&gt;&lt;lineCharCount val=&quot;1&quot;/&gt;&lt;/TableIndex&gt;&lt;/ShapeTextInfo&gt;"/>
</p:tagLst>
</file>

<file path=ppt/tags/tag404.xml><?xml version="1.0" encoding="utf-8"?>
<p:tagLst xmlns:a="http://schemas.openxmlformats.org/drawingml/2006/main" xmlns:r="http://schemas.openxmlformats.org/officeDocument/2006/relationships" xmlns:p="http://schemas.openxmlformats.org/presentationml/2006/main">
  <p:tag name="HTML_SHAPEINFO" val="&lt;SlideThumbPath val=&quot;Slide163.PNG&quot;/&gt;"/>
  <p:tag name="ARTICULATE_SLIDE_THUMBNAIL_REFRESH" val="1"/>
</p:tagLst>
</file>

<file path=ppt/tags/tag40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3784D325-AC00-4A79-8B4B-FBABC6964B27}_163.png&quot;/&gt;&lt;left val=&quot;67&quot;/&gt;&lt;top val=&quot;336&quot;/&gt;&lt;width val=&quot;907&quot;/&gt;&lt;height val=&quot;339&quot;/&gt;&lt;hasText val=&quot;1&quot;/&gt;&lt;/Image&gt;&lt;/ThreeDShapeInfo&gt;"/>
  <p:tag name="PRESENTER_SHAPETEXTINFO" val="&lt;ShapeTextInfo&gt;&lt;TableIndex row=&quot;-1&quot; col=&quot;-1&quot;&gt;&lt;linesCount val=&quot;4&quot;/&gt;&lt;lineCharCount val=&quot;22&quot;/&gt;&lt;lineCharCount val=&quot;15&quot;/&gt;&lt;lineCharCount val=&quot;13&quot;/&gt;&lt;lineCharCount val=&quot;4&quot;/&gt;&lt;/TableIndex&gt;&lt;/ShapeTextInfo&gt;"/>
</p:tagLst>
</file>

<file path=ppt/tags/tag40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07.xml><?xml version="1.0" encoding="utf-8"?>
<p:tagLst xmlns:a="http://schemas.openxmlformats.org/drawingml/2006/main" xmlns:r="http://schemas.openxmlformats.org/officeDocument/2006/relationships" xmlns:p="http://schemas.openxmlformats.org/presentationml/2006/main">
  <p:tag name="HTML_SHAPEINFO" val="&lt;SlideThumbPath val=&quot;Slide164.PNG&quot;/&gt;"/>
  <p:tag name="ARTICULATE_SLIDE_THUMBNAIL_REFRESH" val="1"/>
</p:tagLst>
</file>

<file path=ppt/tags/tag40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C5AE9B33-AD79-451E-9B1C-CBC3A63B02F2}_164.png&quot;/&gt;&lt;left val=&quot;127&quot;/&gt;&lt;top val=&quot;37&quot;/&gt;&lt;width val=&quot;1025&quot;/&gt;&lt;height val=&quot;136&quot;/&gt;&lt;hasText val=&quot;1&quot;/&gt;&lt;/Image&gt;&lt;/ThreeDShapeInfo&gt;"/>
  <p:tag name="PRESENTER_SHAPETEXTINFO" val="&lt;ShapeTextInfo&gt;&lt;TableIndex row=&quot;-1&quot; col=&quot;-1&quot;&gt;&lt;linesCount val=&quot;1&quot;/&gt;&lt;lineCharCount val=&quot;15&quot;/&gt;&lt;/TableIndex&gt;&lt;/ShapeTextInfo&gt;"/>
</p:tagLst>
</file>

<file path=ppt/tags/tag40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5CEFD52-3852-43AF-BB50-DC602B143CC5}_164.png&quot;/&gt;&lt;left val=&quot;60&quot;/&gt;&lt;top val=&quot;147&quot;/&gt;&lt;width val=&quot;573&quot;/&gt;&lt;height val=&quot;525&quot;/&gt;&lt;hasText val=&quot;1&quot;/&gt;&lt;/Image&gt;&lt;/ThreeDShapeInfo&gt;"/>
  <p:tag name="PRESENTER_SHAPETEXTINFO" val="&lt;ShapeTextInfo&gt;&lt;TableIndex row=&quot;-1&quot; col=&quot;-1&quot;&gt;&lt;linesCount val=&quot;11&quot;/&gt;&lt;lineCharCount val=&quot;28&quot;/&gt;&lt;lineCharCount val=&quot;9&quot;/&gt;&lt;lineCharCount val=&quot;15&quot;/&gt;&lt;lineCharCount val=&quot;28&quot;/&gt;&lt;lineCharCount val=&quot;7&quot;/&gt;&lt;lineCharCount val=&quot;19&quot;/&gt;&lt;lineCharCount val=&quot;24&quot;/&gt;&lt;lineCharCount val=&quot;24&quot;/&gt;&lt;lineCharCount val=&quot;28&quot;/&gt;&lt;lineCharCount val=&quot;14&quot;/&gt;&lt;lineCharCount val=&quot;5&quot;/&gt;&lt;/TableIndex&gt;&lt;/ShapeTextInfo&gt;"/>
</p:tagLst>
</file>

<file path=ppt/tags/tag41.xml><?xml version="1.0" encoding="utf-8"?>
<p:tagLst xmlns:a="http://schemas.openxmlformats.org/drawingml/2006/main" xmlns:r="http://schemas.openxmlformats.org/officeDocument/2006/relationships" xmlns:p="http://schemas.openxmlformats.org/presentationml/2006/main">
  <p:tag name="HTML_SHAPEINFO" val="&lt;SlideThumbPath val=&quot;Slide14.PNG&quot;/&gt;"/>
  <p:tag name="ARTICULATE_SLIDE_THUMBNAIL_REFRESH" val="1"/>
</p:tagLst>
</file>

<file path=ppt/tags/tag41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2367706-569B-47B3-A0BF-613B3CAEB03B}_164.png&quot;/&gt;&lt;left val=&quot;647&quot;/&gt;&lt;top val=&quot;147&quot;/&gt;&lt;width val=&quot;595&quot;/&gt;&lt;height val=&quot;549&quot;/&gt;&lt;hasText val=&quot;1&quot;/&gt;&lt;/Image&gt;&lt;/ThreeDShapeInfo&gt;"/>
  <p:tag name="PRESENTER_SHAPETEXTINFO" val="&lt;ShapeTextInfo&gt;&lt;TableIndex row=&quot;-1&quot; col=&quot;-1&quot;&gt;&lt;linesCount val=&quot;8&quot;/&gt;&lt;lineCharCount val=&quot;5&quot;/&gt;&lt;lineCharCount val=&quot;23&quot;/&gt;&lt;lineCharCount val=&quot;14&quot;/&gt;&lt;lineCharCount val=&quot;15&quot;/&gt;&lt;lineCharCount val=&quot;25&quot;/&gt;&lt;lineCharCount val=&quot;7&quot;/&gt;&lt;lineCharCount val=&quot;14&quot;/&gt;&lt;lineCharCount val=&quot;18&quot;/&gt;&lt;/TableIndex&gt;&lt;/ShapeTextInfo&gt;"/>
</p:tagLst>
</file>

<file path=ppt/tags/tag411.xml><?xml version="1.0" encoding="utf-8"?>
<p:tagLst xmlns:a="http://schemas.openxmlformats.org/drawingml/2006/main" xmlns:r="http://schemas.openxmlformats.org/officeDocument/2006/relationships" xmlns:p="http://schemas.openxmlformats.org/presentationml/2006/main">
  <p:tag name="HTML_SHAPEINFO" val="&lt;SlideThumbPath val=&quot;Slide165.PNG&quot;/&gt;"/>
  <p:tag name="ARTICULATE_SLIDE_THUMBNAIL_REFRESH" val="1"/>
</p:tagLst>
</file>

<file path=ppt/tags/tag41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684B302E-A59C-4E73-AF7A-F37BF615A817}_165.png&quot;/&gt;&lt;left val=&quot;124&quot;/&gt;&lt;top val=&quot;303&quot;/&gt;&lt;width val=&quot;529&quot;/&gt;&lt;height val=&quot;296&quot;/&gt;&lt;hasText val=&quot;1&quot;/&gt;&lt;/Image&gt;&lt;/ThreeDShapeInfo&gt;"/>
  <p:tag name="PRESENTER_SHAPETEXTINFO" val="&lt;ShapeTextInfo&gt;&lt;TableIndex row=&quot;-1&quot; col=&quot;-1&quot;&gt;&lt;linesCount val=&quot;3&quot;/&gt;&lt;lineCharCount val=&quot;10&quot;/&gt;&lt;lineCharCount val=&quot;11&quot;/&gt;&lt;lineCharCount val=&quot;10&quot;/&gt;&lt;/TableIndex&gt;&lt;/ShapeTextInfo&gt;"/>
</p:tagLst>
</file>

<file path=ppt/tags/tag41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C6FA230-4E11-4D41-911E-A16FBBC751E1}_165.png&quot;/&gt;&lt;left val=&quot;23&quot;/&gt;&lt;top val=&quot;32&quot;/&gt;&lt;width val=&quot;710&quot;/&gt;&lt;height val=&quot;205&quot;/&gt;&lt;hasText val=&quot;1&quot;/&gt;&lt;/Image&gt;&lt;/ThreeDShapeInfo&gt;"/>
  <p:tag name="PRESENTER_SHAPETEXTINFO" val="&lt;ShapeTextInfo&gt;&lt;TableIndex row=&quot;-1&quot; col=&quot;-1&quot;&gt;&lt;linesCount val=&quot;2&quot;/&gt;&lt;lineCharCount val=&quot;11&quot;/&gt;&lt;lineCharCount val=&quot;10&quot;/&gt;&lt;/TableIndex&gt;&lt;/ShapeTextInfo&gt;"/>
</p:tagLst>
</file>

<file path=ppt/tags/tag414.xml><?xml version="1.0" encoding="utf-8"?>
<p:tagLst xmlns:a="http://schemas.openxmlformats.org/drawingml/2006/main" xmlns:r="http://schemas.openxmlformats.org/officeDocument/2006/relationships" xmlns:p="http://schemas.openxmlformats.org/presentationml/2006/main">
  <p:tag name="HTML_SHAPEINFO" val="&lt;SlideThumbPath val=&quot;Slide166.PNG&quot;/&gt;"/>
  <p:tag name="ARTICULATE_SLIDE_THUMBNAIL_REFRESH" val="1"/>
</p:tagLst>
</file>

<file path=ppt/tags/tag41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3F7D448-5E18-4588-B9F9-316F1C7F8C41}_166.png&quot;/&gt;&lt;left val=&quot;101&quot;/&gt;&lt;top val=&quot;587&quot;/&gt;&lt;width val=&quot;838&quot;/&gt;&lt;height val=&quot;136&quot;/&gt;&lt;hasText val=&quot;1&quot;/&gt;&lt;/Image&gt;&lt;/ThreeDShapeInfo&gt;"/>
  <p:tag name="PRESENTER_SHAPETEXTINFO" val="&lt;ShapeTextInfo&gt;&lt;TableIndex row=&quot;-1&quot; col=&quot;-1&quot;&gt;&lt;linesCount val=&quot;1&quot;/&gt;&lt;lineCharCount val=&quot;21&quot;/&gt;&lt;/TableIndex&gt;&lt;/ShapeTextInfo&gt;"/>
</p:tagLst>
</file>

<file path=ppt/tags/tag4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90C59BA-0E9E-4D74-A07D-946BAD47998D}_14.png&quot;/&gt;&lt;left val=&quot;111&quot;/&gt;&lt;top val=&quot;-16&quot;/&gt;&lt;width val=&quot;1056&quot;/&gt;&lt;height val=&quot;146&quot;/&gt;&lt;hasText val=&quot;1&quot;/&gt;&lt;/Image&gt;&lt;/ThreeDShapeInfo&gt;"/>
  <p:tag name="PRESENTER_SHAPETEXTINFO" val="&lt;ShapeTextInfo&gt;&lt;TableIndex row=&quot;-1&quot; col=&quot;-1&quot;&gt;&lt;linesCount val=&quot;1&quot;/&gt;&lt;lineCharCount val=&quot;20&quot;/&gt;&lt;/TableIndex&gt;&lt;/ShapeTextInfo&gt;"/>
</p:tagLst>
</file>

<file path=ppt/tags/tag4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21.xml><?xml version="1.0" encoding="utf-8"?>
<p:tagLst xmlns:a="http://schemas.openxmlformats.org/drawingml/2006/main" xmlns:r="http://schemas.openxmlformats.org/officeDocument/2006/relationships" xmlns:p="http://schemas.openxmlformats.org/presentationml/2006/main">
  <p:tag name="HTML_SHAPEINFO" val="&lt;SlideThumbPath val=&quot;Slide167.PNG&quot;/&gt;"/>
  <p:tag name="ARTICULATE_SLIDE_THUMBNAIL_REFRESH" val="1"/>
</p:tagLst>
</file>

<file path=ppt/tags/tag42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E4D6BDB7-3CC8-4452-A049-77474AA1F5B8}_167.png&quot;/&gt;&lt;left val=&quot;62&quot;/&gt;&lt;top val=&quot;423&quot;/&gt;&lt;width val=&quot;616&quot;/&gt;&lt;height val=&quot;217&quot;/&gt;&lt;hasText val=&quot;1&quot;/&gt;&lt;/Image&gt;&lt;/ThreeDShapeInfo&gt;"/>
  <p:tag name="PRESENTER_SHAPETEXTINFO" val="&lt;ShapeTextInfo&gt;&lt;TableIndex row=&quot;-1&quot; col=&quot;-1&quot;&gt;&lt;linesCount val=&quot;3&quot;/&gt;&lt;lineCharCount val=&quot;23&quot;/&gt;&lt;lineCharCount val=&quot;25&quot;/&gt;&lt;lineCharCount val=&quot;19&quot;/&gt;&lt;/TableIndex&gt;&lt;/ShapeTextInfo&gt;"/>
</p:tagLst>
</file>

<file path=ppt/tags/tag4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2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C7B67DB7-9278-4878-9061-8CF412ECFB57}_167.png&quot;/&gt;&lt;left val=&quot;64&quot;/&gt;&lt;top val=&quot;36&quot;/&gt;&lt;width val=&quot;1168&quot;/&gt;&lt;height val=&quot;203&quot;/&gt;&lt;hasText val=&quot;1&quot;/&gt;&lt;/Image&gt;&lt;/ThreeDShapeInfo&gt;"/>
  <p:tag name="PRESENTER_SHAPETEXTINFO" val="&lt;ShapeTextInfo&gt;&lt;TableIndex row=&quot;-1&quot; col=&quot;-1&quot;&gt;&lt;linesCount val=&quot;1&quot;/&gt;&lt;lineCharCount val=&quot;31&quot;/&gt;&lt;/TableIndex&gt;&lt;/ShapeTextInfo&gt;"/>
</p:tagLst>
</file>

<file path=ppt/tags/tag427.xml><?xml version="1.0" encoding="utf-8"?>
<p:tagLst xmlns:a="http://schemas.openxmlformats.org/drawingml/2006/main" xmlns:r="http://schemas.openxmlformats.org/officeDocument/2006/relationships" xmlns:p="http://schemas.openxmlformats.org/presentationml/2006/main">
  <p:tag name="HTML_SHAPEINFO" val="&lt;SlideThumbPath val=&quot;Slide168.PNG&quot;/&gt;"/>
  <p:tag name="ARTICULATE_SLIDE_THUMBNAIL_REFRESH" val="1"/>
</p:tagLst>
</file>

<file path=ppt/tags/tag42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9F640D3-E317-4C75-89B9-633BE048C9E7}_168.png&quot;/&gt;&lt;left val=&quot;342&quot;/&gt;&lt;top val=&quot;50&quot;/&gt;&lt;width val=&quot;553&quot;/&gt;&lt;height val=&quot;136&quot;/&gt;&lt;hasText val=&quot;1&quot;/&gt;&lt;/Image&gt;&lt;/ThreeDShapeInfo&gt;"/>
  <p:tag name="PRESENTER_SHAPETEXTINFO" val="&lt;ShapeTextInfo&gt;&lt;TableIndex row=&quot;-1&quot; col=&quot;-1&quot;&gt;&lt;linesCount val=&quot;1&quot;/&gt;&lt;lineCharCount val=&quot;14&quot;/&gt;&lt;/TableIndex&gt;&lt;/ShapeTextInfo&gt;"/>
</p:tagLst>
</file>

<file path=ppt/tags/tag42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200D8FB-6E19-4E49-A004-BBF525E14995}_168.png&quot;/&gt;&lt;left val=&quot;174&quot;/&gt;&lt;top val=&quot;227&quot;/&gt;&lt;width val=&quot;902&quot;/&gt;&lt;height val=&quot;284&quot;/&gt;&lt;hasText val=&quot;1&quot;/&gt;&lt;/Image&gt;&lt;/ThreeDShapeInfo&gt;"/>
  <p:tag name="PRESENTER_SHAPETEXTINFO" val="&lt;ShapeTextInfo&gt;&lt;TableIndex row=&quot;-1&quot; col=&quot;-1&quot;&gt;&lt;linesCount val=&quot;5&quot;/&gt;&lt;lineCharCount val=&quot;35&quot;/&gt;&lt;lineCharCount val=&quot;35&quot;/&gt;&lt;lineCharCount val=&quot;39&quot;/&gt;&lt;lineCharCount val=&quot;27&quot;/&gt;&lt;lineCharCount val=&quot;1&quot;/&gt;&lt;/TableIndex&gt;&lt;/ShapeTextInfo&gt;"/>
</p:tagLst>
</file>

<file path=ppt/tags/tag4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4A169234-5971-4BE7-A1F0-B88080291517}_14.png&quot;/&gt;&lt;left val=&quot;23&quot;/&gt;&lt;top val=&quot;93&quot;/&gt;&lt;width val=&quot;1233&quot;/&gt;&lt;height val=&quot;627&quot;/&gt;&lt;hasText val=&quot;1&quot;/&gt;&lt;/Image&gt;&lt;/ThreeDShapeInfo&gt;"/>
  <p:tag name="PRESENTER_SHAPETEXTINFO" val="&lt;ShapeTextInfo&gt;&lt;TableIndex row=&quot;1&quot; col=&quot;1&quot;&gt;&lt;linesCount val=&quot;1&quot;/&gt;&lt;lineCharCount val=&quot;18&quot;/&gt;&lt;/TableIndex&gt;&lt;TableIndex row=&quot;1&quot; col=&quot;2&quot;&gt;&lt;linesCount val=&quot;1&quot;/&gt;&lt;lineCharCount val=&quot;18&quot;/&gt;&lt;/TableIndex&gt;&lt;TableIndex row=&quot;1&quot; col=&quot;3&quot;&gt;&lt;linesCount val=&quot;1&quot;/&gt;&lt;lineCharCount val=&quot;18&quot;/&gt;&lt;/TableIndex&gt;&lt;TableIndex row=&quot;1&quot; col=&quot;4&quot;&gt;&lt;linesCount val=&quot;1&quot;/&gt;&lt;lineCharCount val=&quot;18&quot;/&gt;&lt;/TableIndex&gt;&lt;TableIndex row=&quot;2&quot; col=&quot;1&quot;&gt;&lt;linesCount val=&quot;1&quot;/&gt;&lt;lineCharCount val=&quot;1&quot;/&gt;&lt;/TableIndex&gt;&lt;TableIndex row=&quot;2&quot; col=&quot;2&quot;&gt;&lt;linesCount val=&quot;1&quot;/&gt;&lt;lineCharCount val=&quot;10&quot;/&gt;&lt;/TableIndex&gt;&lt;TableIndex row=&quot;2&quot; col=&quot;3&quot;&gt;&lt;linesCount val=&quot;1&quot;/&gt;&lt;lineCharCount val=&quot;8&quot;/&gt;&lt;/TableIndex&gt;&lt;TableIndex row=&quot;2&quot; col=&quot;4&quot;&gt;&lt;linesCount val=&quot;1&quot;/&gt;&lt;lineCharCount val=&quot;11&quot;/&gt;&lt;/TableIndex&gt;&lt;TableIndex row=&quot;3&quot; col=&quot;1&quot;&gt;&lt;linesCount val=&quot;1&quot;/&gt;&lt;lineCharCount val=&quot;1&quot;/&gt;&lt;/TableIndex&gt;&lt;TableIndex row=&quot;3&quot; col=&quot;2&quot;&gt;&lt;linesCount val=&quot;1&quot;/&gt;&lt;lineCharCount val=&quot;8&quot;/&gt;&lt;/TableIndex&gt;&lt;TableIndex row=&quot;3&quot; col=&quot;3&quot;&gt;&lt;linesCount val=&quot;1&quot;/&gt;&lt;lineCharCount val=&quot;9&quot;/&gt;&lt;/TableIndex&gt;&lt;TableIndex row=&quot;3&quot; col=&quot;4&quot;&gt;&lt;linesCount val=&quot;1&quot;/&gt;&lt;lineCharCount val=&quot;60&quot;/&gt;&lt;/TableIndex&gt;&lt;TableIndex row=&quot;4&quot; col=&quot;1&quot;&gt;&lt;linesCount val=&quot;1&quot;/&gt;&lt;lineCharCount val=&quot;1&quot;/&gt;&lt;/TableIndex&gt;&lt;TableIndex row=&quot;4&quot; col=&quot;2&quot;&gt;&lt;linesCount val=&quot;2&quot;/&gt;&lt;lineCharCount val=&quot;12&quot;/&gt;&lt;lineCharCount val=&quot;5&quot;/&gt;&lt;/TableIndex&gt;&lt;TableIndex row=&quot;4&quot; col=&quot;3&quot;&gt;&lt;linesCount val=&quot;1&quot;/&gt;&lt;lineCharCount val=&quot;9&quot;/&gt;&lt;/TableIndex&gt;&lt;TableIndex row=&quot;4&quot; col=&quot;4&quot;&gt;&lt;linesCount val=&quot;1&quot;/&gt;&lt;lineCharCount val=&quot;51&quot;/&gt;&lt;/TableIndex&gt;&lt;TableIndex row=&quot;5&quot; col=&quot;1&quot;&gt;&lt;linesCount val=&quot;1&quot;/&gt;&lt;lineCharCount val=&quot;1&quot;/&gt;&lt;/TableIndex&gt;&lt;TableIndex row=&quot;5&quot; col=&quot;2&quot;&gt;&lt;linesCount val=&quot;6&quot;/&gt;&lt;lineCharCount val=&quot;5&quot;/&gt;&lt;lineCharCount val=&quot;13&quot;/&gt;&lt;lineCharCount val=&quot;2&quot;/&gt;&lt;lineCharCount val=&quot;6&quot;/&gt;&lt;lineCharCount val=&quot;2&quot;/&gt;&lt;lineCharCount val=&quot;10&quot;/&gt;&lt;/TableIndex&gt;&lt;TableIndex row=&quot;5&quot; col=&quot;3&quot;&gt;&lt;linesCount val=&quot;1&quot;/&gt;&lt;lineCharCount val=&quot;9&quot;/&gt;&lt;/TableIndex&gt;&lt;TableIndex row=&quot;5&quot; col=&quot;4&quot;&gt;&lt;linesCount val=&quot;4&quot;/&gt;&lt;lineCharCount val=&quot;67&quot;/&gt;&lt;lineCharCount val=&quot;56&quot;/&gt;&lt;lineCharCount val=&quot;1&quot;/&gt;&lt;lineCharCount val=&quot;66&quot;/&gt;&lt;/TableIndex&gt;&lt;TableIndex row=&quot;6&quot; col=&quot;1&quot;&gt;&lt;linesCount val=&quot;1&quot;/&gt;&lt;lineCharCount val=&quot;1&quot;/&gt;&lt;/TableIndex&gt;&lt;TableIndex row=&quot;6&quot; col=&quot;2&quot;&gt;&lt;linesCount val=&quot;2&quot;/&gt;&lt;lineCharCount val=&quot;12&quot;/&gt;&lt;lineCharCount val=&quot;7&quot;/&gt;&lt;/TableIndex&gt;&lt;TableIndex row=&quot;6&quot; col=&quot;3&quot;&gt;&lt;linesCount val=&quot;1&quot;/&gt;&lt;lineCharCount val=&quot;5&quot;/&gt;&lt;/TableIndex&gt;&lt;TableIndex row=&quot;6&quot; col=&quot;4&quot;&gt;&lt;linesCount val=&quot;1&quot;/&gt;&lt;lineCharCount val=&quot;74&quot;/&gt;&lt;/TableIndex&gt;&lt;TableIndex row=&quot;7&quot; col=&quot;1&quot;&gt;&lt;linesCount val=&quot;1&quot;/&gt;&lt;lineCharCount val=&quot;1&quot;/&gt;&lt;/TableIndex&gt;&lt;TableIndex row=&quot;7&quot; col=&quot;2&quot;&gt;&lt;linesCount val=&quot;2&quot;/&gt;&lt;lineCharCount val=&quot;12&quot;/&gt;&lt;lineCharCount val=&quot;7&quot;/&gt;&lt;/TableIndex&gt;&lt;TableIndex row=&quot;7&quot; col=&quot;3&quot;&gt;&lt;linesCount val=&quot;1&quot;/&gt;&lt;lineCharCount val=&quot;9&quot;/&gt;&lt;/TableIndex&gt;&lt;TableIndex row=&quot;7&quot; col=&quot;4&quot;&gt;&lt;linesCount val=&quot;1&quot;/&gt;&lt;lineCharCount val=&quot;74&quot;/&gt;&lt;/TableIndex&gt;&lt;TableIndex row=&quot;8&quot; col=&quot;1&quot;&gt;&lt;linesCount val=&quot;1&quot;/&gt;&lt;lineCharCount val=&quot;2&quot;/&gt;&lt;/TableIndex&gt;&lt;TableIndex row=&quot;8&quot; col=&quot;2&quot;&gt;&lt;linesCount val=&quot;2&quot;/&gt;&lt;lineCharCount val=&quot;9&quot;/&gt;&lt;lineCharCount val=&quot;13&quot;/&gt;&lt;/TableIndex&gt;&lt;TableIndex row=&quot;8&quot; col=&quot;3&quot;&gt;&lt;linesCount val=&quot;1&quot;/&gt;&lt;lineCharCount val=&quot;5&quot;/&gt;&lt;/TableIndex&gt;&lt;TableIndex row=&quot;8&quot; col=&quot;4&quot;&gt;&lt;linesCount val=&quot;2&quot;/&gt;&lt;lineCharCount val=&quot;77&quot;/&gt;&lt;lineCharCount val=&quot;28&quot;/&gt;&lt;/TableIndex&gt;&lt;TableIndex row=&quot;9&quot; col=&quot;1&quot;&gt;&lt;linesCount val=&quot;1&quot;/&gt;&lt;lineCharCount val=&quot;2&quot;/&gt;&lt;/TableIndex&gt;&lt;TableIndex row=&quot;9&quot; col=&quot;2&quot;&gt;&lt;linesCount val=&quot;2&quot;/&gt;&lt;lineCharCount val=&quot;9&quot;/&gt;&lt;lineCharCount val=&quot;13&quot;/&gt;&lt;/TableIndex&gt;&lt;TableIndex row=&quot;9&quot; col=&quot;3&quot;&gt;&lt;linesCount val=&quot;1&quot;/&gt;&lt;lineCharCount val=&quot;9&quot;/&gt;&lt;/TableIndex&gt;&lt;TableIndex row=&quot;9&quot; col=&quot;4&quot;&gt;&lt;linesCount val=&quot;2&quot;/&gt;&lt;lineCharCount val=&quot;77&quot;/&gt;&lt;lineCharCount val=&quot;28&quot;/&gt;&lt;/TableIndex&gt;&lt;/ShapeTextInfo&gt;"/>
</p:tagLst>
</file>

<file path=ppt/tags/tag4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31.xml><?xml version="1.0" encoding="utf-8"?>
<p:tagLst xmlns:a="http://schemas.openxmlformats.org/drawingml/2006/main" xmlns:r="http://schemas.openxmlformats.org/officeDocument/2006/relationships" xmlns:p="http://schemas.openxmlformats.org/presentationml/2006/main">
  <p:tag name="HTML_SHAPEINFO" val="&lt;SlideThumbPath val=&quot;Slide169.PNG&quot;/&gt;"/>
  <p:tag name="ARTICULATE_SLIDE_THUMBNAIL_REFRESH" val="1"/>
</p:tagLst>
</file>

<file path=ppt/tags/tag432.xml><?xml version="1.0" encoding="utf-8"?>
<p:tagLst xmlns:a="http://schemas.openxmlformats.org/drawingml/2006/main" xmlns:r="http://schemas.openxmlformats.org/officeDocument/2006/relationships" xmlns:p="http://schemas.openxmlformats.org/presentationml/2006/main">
  <p:tag name="PRESENTER_SHAPEINFO" val="&lt;ThreeDShapeInfo&gt;&lt;uuid val=&quot;{7F4BA00F-40C6-4A81-9471-B70DCD5E021D}&quot;/&gt;&lt;isInvalidForFieldText val=&quot;0&quot;/&gt;&lt;Image&gt;&lt;filename val=&quot;C:\Users\jmmartin1\AppData\Local\Temp\PR\data\asimages\{7F4BA00F-40C6-4A81-9471-B70DCD5E021D}_169.png&quot;/&gt;&lt;left val=&quot;171&quot;/&gt;&lt;top val=&quot;36&quot;/&gt;&lt;width val=&quot;936&quot;/&gt;&lt;height val=&quot;136&quot;/&gt;&lt;hasText val=&quot;1&quot;/&gt;&lt;/Image&gt;&lt;/ThreeDShapeInfo&gt;"/>
  <p:tag name="PRESENTER_SHAPETEXTINFO" val="&lt;ShapeTextInfo&gt;&lt;TableIndex row=&quot;-1&quot; col=&quot;-1&quot;&gt;&lt;linesCount val=&quot;1&quot;/&gt;&lt;lineCharCount val=&quot;21&quot;/&gt;&lt;/TableIndex&gt;&lt;/ShapeTextInfo&gt;"/>
</p:tagLst>
</file>

<file path=ppt/tags/tag43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115DBBA-AD74-4EEC-8D3A-343395F65BC5}_169.png&quot;/&gt;&lt;left val=&quot;101&quot;/&gt;&lt;top val=&quot;158&quot;/&gt;&lt;width val=&quot;1123&quot;/&gt;&lt;height val=&quot;503&quot;/&gt;&lt;hasText val=&quot;1&quot;/&gt;&lt;/Image&gt;&lt;/ThreeDShapeInfo&gt;"/>
  <p:tag name="PRESENTER_SHAPETEXTINFO" val="&lt;ShapeTextInfo&gt;&lt;TableIndex row=&quot;-1&quot; col=&quot;-1&quot;&gt;&lt;linesCount val=&quot;13&quot;/&gt;&lt;lineCharCount val=&quot;54&quot;/&gt;&lt;lineCharCount val=&quot;22&quot;/&gt;&lt;lineCharCount val=&quot;1&quot;/&gt;&lt;lineCharCount val=&quot;19&quot;/&gt;&lt;lineCharCount val=&quot;1&quot;/&gt;&lt;lineCharCount val=&quot;26&quot;/&gt;&lt;lineCharCount val=&quot;1&quot;/&gt;&lt;lineCharCount val=&quot;24&quot;/&gt;&lt;lineCharCount val=&quot;53&quot;/&gt;&lt;lineCharCount val=&quot;1&quot;/&gt;&lt;lineCharCount val=&quot;37&quot;/&gt;&lt;lineCharCount val=&quot;1&quot;/&gt;&lt;lineCharCount val=&quot;1&quot;/&gt;&lt;/TableIndex&gt;&lt;/ShapeTextInfo&gt;"/>
</p:tagLst>
</file>

<file path=ppt/tags/tag434.xml><?xml version="1.0" encoding="utf-8"?>
<p:tagLst xmlns:a="http://schemas.openxmlformats.org/drawingml/2006/main" xmlns:r="http://schemas.openxmlformats.org/officeDocument/2006/relationships" xmlns:p="http://schemas.openxmlformats.org/presentationml/2006/main">
  <p:tag name="HTML_SHAPEINFO" val="&lt;SlideThumbPath val=&quot;Slide170.PNG&quot;/&gt;"/>
  <p:tag name="ARTICULATE_SLIDE_THUMBNAIL_REFRESH" val="1"/>
</p:tagLst>
</file>

<file path=ppt/tags/tag43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6541B585-494A-4468-8C55-AD5D1A21D389}_170.png&quot;/&gt;&lt;left val=&quot;171&quot;/&gt;&lt;top val=&quot;67&quot;/&gt;&lt;width val=&quot;936&quot;/&gt;&lt;height val=&quot;141&quot;/&gt;&lt;hasText val=&quot;1&quot;/&gt;&lt;/Image&gt;&lt;/ThreeDShapeInfo&gt;"/>
  <p:tag name="PRESENTER_SHAPETEXTINFO" val="&lt;ShapeTextInfo&gt;&lt;TableIndex row=&quot;-1&quot; col=&quot;-1&quot;&gt;&lt;linesCount val=&quot;1&quot;/&gt;&lt;lineCharCount val=&quot;18&quot;/&gt;&lt;/TableIndex&gt;&lt;/ShapeTextInfo&gt;"/>
</p:tagLst>
</file>

<file path=ppt/tags/tag43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1DA0E20-FD9D-4647-A253-7FE51E44142E}_170.png&quot;/&gt;&lt;left val=&quot;196&quot;/&gt;&lt;top val=&quot;188&quot;/&gt;&lt;width val=&quot;964&quot;/&gt;&lt;height val=&quot;443&quot;/&gt;&lt;hasText val=&quot;1&quot;/&gt;&lt;/Image&gt;&lt;/ThreeDShapeInfo&gt;"/>
  <p:tag name="PRESENTER_SHAPETEXTINFO" val="&lt;ShapeTextInfo&gt;&lt;TableIndex row=&quot;-1&quot; col=&quot;-1&quot;&gt;&lt;linesCount val=&quot;9&quot;/&gt;&lt;lineCharCount val=&quot;39&quot;/&gt;&lt;lineCharCount val=&quot;48&quot;/&gt;&lt;lineCharCount val=&quot;19&quot;/&gt;&lt;lineCharCount val=&quot;19&quot;/&gt;&lt;lineCharCount val=&quot;30&quot;/&gt;&lt;lineCharCount val=&quot;32&quot;/&gt;&lt;lineCharCount val=&quot;31&quot;/&gt;&lt;lineCharCount val=&quot;29&quot;/&gt;&lt;lineCharCount val=&quot;1&quot;/&gt;&lt;/TableIndex&gt;&lt;/ShapeTextInfo&gt;"/>
</p:tagLst>
</file>

<file path=ppt/tags/tag4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8.xml><?xml version="1.0" encoding="utf-8"?>
<p:tagLst xmlns:a="http://schemas.openxmlformats.org/drawingml/2006/main" xmlns:r="http://schemas.openxmlformats.org/officeDocument/2006/relationships" xmlns:p="http://schemas.openxmlformats.org/presentationml/2006/main">
  <p:tag name="HTML_SHAPEINFO" val="&lt;SlideThumbPath val=&quot;Slide171.PNG&quot;/&gt;"/>
  <p:tag name="ARTICULATE_SLIDE_THUMBNAIL_REFRESH" val="1"/>
</p:tagLst>
</file>

<file path=ppt/tags/tag43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C5A1F03-1ECD-4190-9B14-513341246191}_171.png&quot;/&gt;&lt;left val=&quot;23&quot;/&gt;&lt;top val=&quot;13&quot;/&gt;&lt;width val=&quot;1232&quot;/&gt;&lt;height val=&quot;136&quot;/&gt;&lt;hasText val=&quot;1&quot;/&gt;&lt;/Image&gt;&lt;/ThreeDShapeInfo&gt;"/>
  <p:tag name="PRESENTER_SHAPETEXTINFO" val="&lt;ShapeTextInfo&gt;&lt;TableIndex row=&quot;-1&quot; col=&quot;-1&quot;&gt;&lt;linesCount val=&quot;1&quot;/&gt;&lt;lineCharCount val=&quot;36&quot;/&gt;&lt;/TableIndex&gt;&lt;/ShapeTextInfo&gt;"/>
</p:tagLst>
</file>

<file path=ppt/tags/tag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4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F3DB279-F6EA-4BF1-A4CE-1F56DB1196CC}_171.png&quot;/&gt;&lt;left val=&quot;76&quot;/&gt;&lt;top val=&quot;125&quot;/&gt;&lt;width val=&quot;1148&quot;/&gt;&lt;height val=&quot;565&quot;/&gt;&lt;hasText val=&quot;1&quot;/&gt;&lt;/Image&gt;&lt;/ThreeDShapeInfo&gt;"/>
  <p:tag name="PRESENTER_SHAPETEXTINFO" val="&lt;ShapeTextInfo&gt;&lt;TableIndex row=&quot;-1&quot; col=&quot;-1&quot;&gt;&lt;linesCount val=&quot;27&quot;/&gt;&lt;lineCharCount val=&quot;124&quot;/&gt;&lt;lineCharCount val=&quot;115&quot;/&gt;&lt;lineCharCount val=&quot;119&quot;/&gt;&lt;lineCharCount val=&quot;107&quot;/&gt;&lt;lineCharCount val=&quot;110&quot;/&gt;&lt;lineCharCount val=&quot;115&quot;/&gt;&lt;lineCharCount val=&quot;111&quot;/&gt;&lt;lineCharCount val=&quot;122&quot;/&gt;&lt;lineCharCount val=&quot;113&quot;/&gt;&lt;lineCharCount val=&quot;106&quot;/&gt;&lt;lineCharCount val=&quot;89&quot;/&gt;&lt;lineCharCount val=&quot;1&quot;/&gt;&lt;lineCharCount val=&quot;119&quot;/&gt;&lt;lineCharCount val=&quot;118&quot;/&gt;&lt;lineCharCount val=&quot;112&quot;/&gt;&lt;lineCharCount val=&quot;117&quot;/&gt;&lt;lineCharCount val=&quot;121&quot;/&gt;&lt;lineCharCount val=&quot;110&quot;/&gt;&lt;lineCharCount val=&quot;101&quot;/&gt;&lt;lineCharCount val=&quot;116&quot;/&gt;&lt;lineCharCount val=&quot;109&quot;/&gt;&lt;lineCharCount val=&quot;83&quot;/&gt;&lt;lineCharCount val=&quot;2&quot;/&gt;&lt;lineCharCount val=&quot;121&quot;/&gt;&lt;lineCharCount val=&quot;110&quot;/&gt;&lt;lineCharCount val=&quot;67&quot;/&gt;&lt;lineCharCount val=&quot;1&quot;/&gt;&lt;/TableIndex&gt;&lt;/ShapeTextInfo&gt;"/>
</p:tagLst>
</file>

<file path=ppt/tags/tag4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2.xml><?xml version="1.0" encoding="utf-8"?>
<p:tagLst xmlns:a="http://schemas.openxmlformats.org/drawingml/2006/main" xmlns:r="http://schemas.openxmlformats.org/officeDocument/2006/relationships" xmlns:p="http://schemas.openxmlformats.org/presentationml/2006/main">
  <p:tag name="HTML_SHAPEINFO" val="&lt;SlideThumbPath val=&quot;Slide172.PNG&quot;/&gt;"/>
  <p:tag name="ARTICULATE_SLIDE_THUMBNAIL_REFRESH" val="1"/>
</p:tagLst>
</file>

<file path=ppt/tags/tag443.xml><?xml version="1.0" encoding="utf-8"?>
<p:tagLst xmlns:a="http://schemas.openxmlformats.org/drawingml/2006/main" xmlns:r="http://schemas.openxmlformats.org/officeDocument/2006/relationships" xmlns:p="http://schemas.openxmlformats.org/presentationml/2006/main">
  <p:tag name="PRESENTER_SHAPEINFO" val="&lt;ThreeDShapeInfo&gt;&lt;uuid val=&quot;{6F1C3C8C-54E5-4FAF-ADFE-E7CBA4B3E8E1}&quot;/&gt;&lt;isInvalidForFieldText val=&quot;0&quot;/&gt;&lt;Image&gt;&lt;filename val=&quot;C:\Users\jmmartin1\AppData\Local\Temp\PR\data\asimages\{6F1C3C8C-54E5-4FAF-ADFE-E7CBA4B3E8E1}_172.png&quot;/&gt;&lt;left val=&quot;171&quot;/&gt;&lt;top val=&quot;143&quot;/&gt;&lt;width val=&quot;937&quot;/&gt;&lt;height val=&quot;398&quot;/&gt;&lt;hasText val=&quot;1&quot;/&gt;&lt;/Image&gt;&lt;/ThreeDShapeInfo&gt;"/>
  <p:tag name="PRESENTER_SHAPETEXTINFO" val="&lt;ShapeTextInfo&gt;&lt;TableIndex row=&quot;-1&quot; col=&quot;-1&quot;&gt;&lt;linesCount val=&quot;2&quot;/&gt;&lt;lineCharCount val=&quot;1&quot;/&gt;&lt;lineCharCount val=&quot;10&quot;/&gt;&lt;/TableIndex&gt;&lt;/ShapeTextInfo&gt;"/>
</p:tagLst>
</file>

<file path=ppt/tags/tag45.xml><?xml version="1.0" encoding="utf-8"?>
<p:tagLst xmlns:a="http://schemas.openxmlformats.org/drawingml/2006/main" xmlns:r="http://schemas.openxmlformats.org/officeDocument/2006/relationships" xmlns:p="http://schemas.openxmlformats.org/presentationml/2006/main">
  <p:tag name="HTML_SHAPEINFO" val="&lt;SlideThumbPath val=&quot;Slide15.PNG&quot;/&gt;"/>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C07A1CC4-958A-448A-AAB5-913FA7FB7C52}_15.png&quot;/&gt;&lt;left val=&quot;143&quot;/&gt;&lt;top val=&quot;13&quot;/&gt;&lt;width val=&quot;993&quot;/&gt;&lt;height val=&quot;152&quot;/&gt;&lt;hasText val=&quot;1&quot;/&gt;&lt;/Image&gt;&lt;/ThreeDShapeInfo&gt;"/>
  <p:tag name="PRESENTER_SHAPETEXTINFO" val="&lt;ShapeTextInfo&gt;&lt;TableIndex row=&quot;-1&quot; col=&quot;-1&quot;&gt;&lt;linesCount val=&quot;1&quot;/&gt;&lt;lineCharCount val=&quot;23&quot;/&gt;&lt;/TableIndex&gt;&lt;/ShapeTextInfo&gt;"/>
</p:tagLst>
</file>

<file path=ppt/tags/tag4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84D32EA-5C31-405D-B812-E90E71E71273}_15.png&quot;/&gt;&lt;left val=&quot;223&quot;/&gt;&lt;top val=&quot;215&quot;/&gt;&lt;width val=&quot;481&quot;/&gt;&lt;height val=&quot;337&quot;/&gt;&lt;hasText val=&quot;1&quot;/&gt;&lt;/Image&gt;&lt;/ThreeDShapeInfo&gt;"/>
  <p:tag name="PRESENTER_SHAPETEXTINFO" val="&lt;ShapeTextInfo&gt;&lt;TableIndex row=&quot;-1&quot; col=&quot;-1&quot;&gt;&lt;linesCount val=&quot;3&quot;/&gt;&lt;lineCharCount val=&quot;1&quot;/&gt;&lt;lineCharCount val=&quot;11&quot;/&gt;&lt;lineCharCount val=&quot;10&quot;/&gt;&lt;/TableIndex&gt;&lt;/ShapeTextInfo&gt;"/>
</p:tagLst>
</file>

<file path=ppt/tags/tag48.xml><?xml version="1.0" encoding="utf-8"?>
<p:tagLst xmlns:a="http://schemas.openxmlformats.org/drawingml/2006/main" xmlns:r="http://schemas.openxmlformats.org/officeDocument/2006/relationships" xmlns:p="http://schemas.openxmlformats.org/presentationml/2006/main">
  <p:tag name="HTML_SHAPEINFO" val="&lt;SlideThumbPath val=&quot;Slide16.PNG&quot;/&gt;"/>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CF2FD10-579C-416F-9611-68DE62EE11F5}_16.png&quot;/&gt;&lt;left val=&quot;111&quot;/&gt;&lt;top val=&quot;15&quot;/&gt;&lt;width val=&quot;1057&quot;/&gt;&lt;height val=&quot;146&quot;/&gt;&lt;hasText val=&quot;1&quot;/&gt;&lt;/Image&gt;&lt;/ThreeDShapeInfo&gt;"/>
  <p:tag name="PRESENTER_SHAPETEXTINFO" val="&lt;ShapeTextInfo&gt;&lt;TableIndex row=&quot;-1&quot; col=&quot;-1&quot;&gt;&lt;linesCount val=&quot;1&quot;/&gt;&lt;lineCharCount val=&quot;11&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INFO" val="&lt;ThreeDShapeInfo&gt;&lt;uuid val=&quot;{29870B94-6612-4DCE-8836-636D9730D645}&quot;/&gt;&lt;isInvalidForFieldText val=&quot;0&quot;/&gt;&lt;Image&gt;&lt;filename val=&quot;C:\Users\jmmartin1\AppData\Local\Temp\PR\data\asimages\{29870B94-6612-4DCE-8836-636D9730D645}_2.png&quot;/&gt;&lt;left val=&quot;855&quot;/&gt;&lt;top val=&quot;66&quot;/&gt;&lt;width val=&quot;401&quot;/&gt;&lt;height val=&quot;558&quot;/&gt;&lt;hasText val=&quot;1&quot;/&gt;&lt;/Image&gt;&lt;/ThreeDShapeInfo&gt;"/>
  <p:tag name="PRESENTER_SHAPETEXTINFO" val="&lt;ShapeTextInfo&gt;&lt;TableIndex row=&quot;-1&quot; col=&quot;-1&quot;&gt;&lt;linesCount val=&quot;3&quot;/&gt;&lt;lineCharCount val=&quot;12&quot;/&gt;&lt;lineCharCount val=&quot;10&quot;/&gt;&lt;lineCharCount val=&quot;7&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4452EB25-AE94-4AD4-B189-2BD2DA7BEC2B}_16.png&quot;/&gt;&lt;left val=&quot;106&quot;/&gt;&lt;top val=&quot;162&quot;/&gt;&lt;width val=&quot;1137&quot;/&gt;&lt;height val=&quot;511&quot;/&gt;&lt;hasText val=&quot;1&quot;/&gt;&lt;/Image&gt;&lt;/ThreeDShapeInfo&gt;"/>
  <p:tag name="PRESENTER_SHAPETEXTINFO" val="&lt;ShapeTextInfo&gt;&lt;TableIndex row=&quot;-1&quot; col=&quot;-1&quot;&gt;&lt;linesCount val=&quot;9&quot;/&gt;&lt;lineCharCount val=&quot;56&quot;/&gt;&lt;lineCharCount val=&quot;8&quot;/&gt;&lt;lineCharCount val=&quot;58&quot;/&gt;&lt;lineCharCount val=&quot;56&quot;/&gt;&lt;lineCharCount val=&quot;22&quot;/&gt;&lt;lineCharCount val=&quot;50&quot;/&gt;&lt;lineCharCount val=&quot;58&quot;/&gt;&lt;lineCharCount val=&quot;56&quot;/&gt;&lt;lineCharCount val=&quot;13&quot;/&gt;&lt;/TableIndex&gt;&lt;/ShapeTextInfo&gt;"/>
</p:tagLst>
</file>

<file path=ppt/tags/tag51.xml><?xml version="1.0" encoding="utf-8"?>
<p:tagLst xmlns:a="http://schemas.openxmlformats.org/drawingml/2006/main" xmlns:r="http://schemas.openxmlformats.org/officeDocument/2006/relationships" xmlns:p="http://schemas.openxmlformats.org/presentationml/2006/main">
  <p:tag name="HTML_SHAPEINFO" val="&lt;SlideThumbPath val=&quot;Slide17.PNG&quot;/&gt;"/>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290A043-FD6E-4B63-B263-5EA8F9703F0B}_17.png&quot;/&gt;&lt;left val=&quot;111&quot;/&gt;&lt;top val=&quot;15&quot;/&gt;&lt;width val=&quot;1057&quot;/&gt;&lt;height val=&quot;146&quot;/&gt;&lt;hasText val=&quot;1&quot;/&gt;&lt;/Image&gt;&lt;/ThreeDShapeInfo&gt;"/>
  <p:tag name="PRESENTER_SHAPETEXTINFO" val="&lt;ShapeTextInfo&gt;&lt;TableIndex row=&quot;-1&quot; col=&quot;-1&quot;&gt;&lt;linesCount val=&quot;1&quot;/&gt;&lt;lineCharCount val=&quot;21&quot;/&gt;&lt;/TableIndex&gt;&lt;/ShapeTextInfo&gt;"/>
</p:tagLst>
</file>

<file path=ppt/tags/tag5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8196F4C-31CA-4831-AAFA-3C96D8E151EE}_17.png&quot;/&gt;&lt;left val=&quot;103&quot;/&gt;&lt;top val=&quot;201&quot;/&gt;&lt;width val=&quot;1072&quot;/&gt;&lt;height val=&quot;422&quot;/&gt;&lt;hasText val=&quot;1&quot;/&gt;&lt;/Image&gt;&lt;/ThreeDShapeInfo&gt;"/>
  <p:tag name="PRESENTER_SHAPETEXTINFO" val="&lt;ShapeTextInfo&gt;&lt;TableIndex row=&quot;-1&quot; col=&quot;-1&quot;&gt;&lt;linesCount val=&quot;8&quot;/&gt;&lt;lineCharCount val=&quot;46&quot;/&gt;&lt;lineCharCount val=&quot;43&quot;/&gt;&lt;lineCharCount val=&quot;10&quot;/&gt;&lt;lineCharCount val=&quot;1&quot;/&gt;&lt;lineCharCount val=&quot;39&quot;/&gt;&lt;lineCharCount val=&quot;50&quot;/&gt;&lt;lineCharCount val=&quot;43&quot;/&gt;&lt;lineCharCount val=&quot;20&quot;/&gt;&lt;/TableIndex&gt;&lt;/ShapeTextInfo&gt;"/>
</p:tagLst>
</file>

<file path=ppt/tags/tag54.xml><?xml version="1.0" encoding="utf-8"?>
<p:tagLst xmlns:a="http://schemas.openxmlformats.org/drawingml/2006/main" xmlns:r="http://schemas.openxmlformats.org/officeDocument/2006/relationships" xmlns:p="http://schemas.openxmlformats.org/presentationml/2006/main">
  <p:tag name="HTML_SHAPEINFO" val="&lt;SlideThumbPath val=&quot;Slide18.PNG&quot;/&gt;"/>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PRESENTER_SHAPEINFO" val="&lt;ThreeDShapeInfo&gt;&lt;uuid val=&quot;{57AE0876-DAE4-4F51-865F-9EC817C393B0}&quot;/&gt;&lt;isInvalidForFieldText val=&quot;0&quot;/&gt;&lt;Image&gt;&lt;filename val=&quot;C:\Users\jmmartin1\AppData\Local\Temp\PR\data\asimages\{57AE0876-DAE4-4F51-865F-9EC817C393B0}_18.png&quot;/&gt;&lt;left val=&quot;114&quot;/&gt;&lt;top val=&quot;2&quot;/&gt;&lt;width val=&quot;1057&quot;/&gt;&lt;height val=&quot;146&quot;/&gt;&lt;hasText val=&quot;1&quot;/&gt;&lt;/Image&gt;&lt;/ThreeDShapeInfo&gt;"/>
  <p:tag name="PRESENTER_SHAPETEXTINFO" val="&lt;ShapeTextInfo&gt;&lt;TableIndex row=&quot;-1&quot; col=&quot;-1&quot;&gt;&lt;linesCount val=&quot;2&quot;/&gt;&lt;lineCharCount val=&quot;1&quot;/&gt;&lt;lineCharCount val=&quot;10&quot;/&gt;&lt;/TableIndex&gt;&lt;/ShapeTextInfo&gt;"/>
</p:tagLst>
</file>

<file path=ppt/tags/tag5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2F7148F-50DB-43E7-A324-65D485FCAF0B}_18.png&quot;/&gt;&lt;left val=&quot;12&quot;/&gt;&lt;top val=&quot;130&quot;/&gt;&lt;width val=&quot;1258&quot;/&gt;&lt;height val=&quot;555&quot;/&gt;&lt;hasText val=&quot;1&quot;/&gt;&lt;/Image&gt;&lt;/ThreeDShapeInfo&gt;"/>
  <p:tag name="PRESENTER_SHAPETEXTINFO" val="&lt;ShapeTextInfo&gt;&lt;TableIndex row=&quot;-1&quot; col=&quot;-1&quot;&gt;&lt;linesCount val=&quot;9&quot;/&gt;&lt;lineCharCount val=&quot;36&quot;/&gt;&lt;lineCharCount val=&quot;37&quot;/&gt;&lt;lineCharCount val=&quot;33&quot;/&gt;&lt;lineCharCount val=&quot;23&quot;/&gt;&lt;lineCharCount val=&quot;43&quot;/&gt;&lt;lineCharCount val=&quot;38&quot;/&gt;&lt;lineCharCount val=&quot;22&quot;/&gt;&lt;lineCharCount val=&quot;44&quot;/&gt;&lt;lineCharCount val=&quot;20&quot;/&gt;&lt;/TableIndex&gt;&lt;/ShapeTextInfo&gt;"/>
</p:tagLst>
</file>

<file path=ppt/tags/tag57.xml><?xml version="1.0" encoding="utf-8"?>
<p:tagLst xmlns:a="http://schemas.openxmlformats.org/drawingml/2006/main" xmlns:r="http://schemas.openxmlformats.org/officeDocument/2006/relationships" xmlns:p="http://schemas.openxmlformats.org/presentationml/2006/main">
  <p:tag name="HTML_SHAPEINFO" val="&lt;SlideThumbPath val=&quot;Slide19.PNG&quot;/&gt;"/>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3A77ED2-6209-4A66-961B-A25009985B9B}_19.png&quot;/&gt;&lt;left val=&quot;146&quot;/&gt;&lt;top val=&quot;45&quot;/&gt;&lt;width val=&quot;958&quot;/&gt;&lt;height val=&quot;136&quot;/&gt;&lt;hasText val=&quot;1&quot;/&gt;&lt;/Image&gt;&lt;/ThreeDShapeInfo&gt;"/>
  <p:tag name="PRESENTER_SHAPETEXTINFO" val="&lt;ShapeTextInfo&gt;&lt;TableIndex row=&quot;-1&quot; col=&quot;-1&quot;&gt;&lt;linesCount val=&quot;1&quot;/&gt;&lt;lineCharCount val=&quot;26&quot;/&gt;&lt;/TableIndex&gt;&lt;/ShapeTextInfo&gt;"/>
</p:tagLst>
</file>

<file path=ppt/tags/tag5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A02F796-F99F-4193-B12F-2E19C29E7C15}_19.png&quot;/&gt;&lt;left val=&quot;41&quot;/&gt;&lt;top val=&quot;151&quot;/&gt;&lt;width val=&quot;1187&quot;/&gt;&lt;height val=&quot;573&quot;/&gt;&lt;hasText val=&quot;1&quot;/&gt;&lt;/Image&gt;&lt;/ThreeDShapeInfo&gt;"/>
  <p:tag name="PRESENTER_SHAPETEXTINFO" val="&lt;ShapeTextInfo&gt;&lt;TableIndex row=&quot;-1&quot; col=&quot;-1&quot;&gt;&lt;linesCount val=&quot;11&quot;/&gt;&lt;lineCharCount val=&quot;56&quot;/&gt;&lt;lineCharCount val=&quot;57&quot;/&gt;&lt;lineCharCount val=&quot;57&quot;/&gt;&lt;lineCharCount val=&quot;58&quot;/&gt;&lt;lineCharCount val=&quot;22&quot;/&gt;&lt;lineCharCount val=&quot;43&quot;/&gt;&lt;lineCharCount val=&quot;53&quot;/&gt;&lt;lineCharCount val=&quot;30&quot;/&gt;&lt;lineCharCount val=&quot;70&quot;/&gt;&lt;lineCharCount val=&quot;11&quot;/&gt;&lt;lineCharCount val=&quot;27&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INFO" val="&lt;ThreeDShapeInfo&gt;&lt;uuid val=&quot;{161C7DD1-1912-4324-89A3-C8E8F6A9A324}&quot;/&gt;&lt;isInvalidForFieldText val=&quot;0&quot;/&gt;&lt;Image&gt;&lt;filename val=&quot;C:\Users\jmmartin1\AppData\Local\Temp\PR\data\asimages\{161C7DD1-1912-4324-89A3-C8E8F6A9A324}_2.png&quot;/&gt;&lt;left val=&quot;48&quot;/&gt;&lt;top val=&quot;59&quot;/&gt;&lt;width val=&quot;723&quot;/&gt;&lt;height val=&quot;610&quot;/&gt;&lt;hasText val=&quot;1&quot;/&gt;&lt;/Image&gt;&lt;/ThreeDShapeInfo&gt;"/>
</p:tagLst>
</file>

<file path=ppt/tags/tag60.xml><?xml version="1.0" encoding="utf-8"?>
<p:tagLst xmlns:a="http://schemas.openxmlformats.org/drawingml/2006/main" xmlns:r="http://schemas.openxmlformats.org/officeDocument/2006/relationships" xmlns:p="http://schemas.openxmlformats.org/presentationml/2006/main">
  <p:tag name="HTML_SHAPEINFO" val="&lt;SlideThumbPath val=&quot;Slide20.PNG&quot;/&gt;"/>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4689EEB-AA11-478F-83B7-8FD8BE2B230F}_20.png&quot;/&gt;&lt;left val=&quot;263&quot;/&gt;&lt;top val=&quot;36&quot;/&gt;&lt;width val=&quot;746&quot;/&gt;&lt;height val=&quot;122&quot;/&gt;&lt;hasText val=&quot;1&quot;/&gt;&lt;/Image&gt;&lt;/ThreeDShapeInfo&gt;"/>
  <p:tag name="PRESENTER_SHAPETEXTINFO" val="&lt;ShapeTextInfo&gt;&lt;TableIndex row=&quot;-1&quot; col=&quot;-1&quot;&gt;&lt;linesCount val=&quot;1&quot;/&gt;&lt;lineCharCount val=&quot;28&quot;/&gt;&lt;/TableIndex&gt;&lt;/ShapeTextInfo&gt;"/>
</p:tagLst>
</file>

<file path=ppt/tags/tag6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36F6A78-6771-4A80-BC82-74D4614355B9}_20.png&quot;/&gt;&lt;left val=&quot;92&quot;/&gt;&lt;top val=&quot;155&quot;/&gt;&lt;width val=&quot;1099&quot;/&gt;&lt;height val=&quot;468&quot;/&gt;&lt;hasText val=&quot;1&quot;/&gt;&lt;/Image&gt;&lt;/ThreeDShapeInfo&gt;"/>
  <p:tag name="PRESENTER_SHAPETEXTINFO" val="&lt;ShapeTextInfo&gt;&lt;TableIndex row=&quot;-1&quot; col=&quot;-1&quot;&gt;&lt;linesCount val=&quot;7&quot;/&gt;&lt;lineCharCount val=&quot;40&quot;/&gt;&lt;lineCharCount val=&quot;38&quot;/&gt;&lt;lineCharCount val=&quot;47&quot;/&gt;&lt;lineCharCount val=&quot;41&quot;/&gt;&lt;lineCharCount val=&quot;47&quot;/&gt;&lt;lineCharCount val=&quot;57&quot;/&gt;&lt;lineCharCount val=&quot;38&quot;/&gt;&lt;/TableIndex&gt;&lt;/ShapeTextInfo&gt;"/>
</p:tagLst>
</file>

<file path=ppt/tags/tag63.xml><?xml version="1.0" encoding="utf-8"?>
<p:tagLst xmlns:a="http://schemas.openxmlformats.org/drawingml/2006/main" xmlns:r="http://schemas.openxmlformats.org/officeDocument/2006/relationships" xmlns:p="http://schemas.openxmlformats.org/presentationml/2006/main">
  <p:tag name="HTML_SHAPEINFO" val="&lt;SlideThumbPath val=&quot;Slide21.PNG&quot;/&gt;"/>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4BBA628-EB85-47F8-ADD2-8B717198CA7A}_21.png&quot;/&gt;&lt;left val=&quot;164&quot;/&gt;&lt;top val=&quot;31&quot;/&gt;&lt;width val=&quot;950&quot;/&gt;&lt;height val=&quot;139&quot;/&gt;&lt;hasText val=&quot;1&quot;/&gt;&lt;/Image&gt;&lt;/ThreeDShapeInfo&gt;"/>
  <p:tag name="PRESENTER_SHAPETEXTINFO" val="&lt;ShapeTextInfo&gt;&lt;TableIndex row=&quot;-1&quot; col=&quot;-1&quot;&gt;&lt;linesCount val=&quot;1&quot;/&gt;&lt;lineCharCount val=&quot;18&quot;/&gt;&lt;/TableIndex&gt;&lt;/ShapeTextInfo&gt;"/>
</p:tagLst>
</file>

<file path=ppt/tags/tag6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6081E158-8FC8-47B2-89F2-16A24FD7ECEC}_21.png&quot;/&gt;&lt;left val=&quot;79&quot;/&gt;&lt;top val=&quot;187&quot;/&gt;&lt;width val=&quot;1137&quot;/&gt;&lt;height val=&quot;437&quot;/&gt;&lt;hasText val=&quot;1&quot;/&gt;&lt;/Image&gt;&lt;/ThreeDShapeInfo&gt;"/>
  <p:tag name="PRESENTER_SHAPETEXTINFO" val="&lt;ShapeTextInfo&gt;&lt;TableIndex row=&quot;-1&quot; col=&quot;-1&quot;&gt;&lt;linesCount val=&quot;6&quot;/&gt;&lt;lineCharCount val=&quot;1&quot;/&gt;&lt;lineCharCount val=&quot;35&quot;/&gt;&lt;lineCharCount val=&quot;40&quot;/&gt;&lt;lineCharCount val=&quot;37&quot;/&gt;&lt;lineCharCount val=&quot;11&quot;/&gt;&lt;lineCharCount val=&quot;39&quot;/&gt;&lt;/TableIndex&gt;&lt;/ShapeTextInfo&gt;"/>
</p:tagLst>
</file>

<file path=ppt/tags/tag66.xml><?xml version="1.0" encoding="utf-8"?>
<p:tagLst xmlns:a="http://schemas.openxmlformats.org/drawingml/2006/main" xmlns:r="http://schemas.openxmlformats.org/officeDocument/2006/relationships" xmlns:p="http://schemas.openxmlformats.org/presentationml/2006/main">
  <p:tag name="HTML_SHAPEINFO" val="&lt;SlideThumbPath val=&quot;Slide22.PNG&quot;/&gt;"/>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1716832-407C-42C8-9BB2-E2E4AF5D32DD}_22.png&quot;/&gt;&lt;left val=&quot;98&quot;/&gt;&lt;top val=&quot;24&quot;/&gt;&lt;width val=&quot;1066&quot;/&gt;&lt;height val=&quot;136&quot;/&gt;&lt;hasText val=&quot;1&quot;/&gt;&lt;/Image&gt;&lt;/ThreeDShapeInfo&gt;"/>
  <p:tag name="PRESENTER_SHAPETEXTINFO" val="&lt;ShapeTextInfo&gt;&lt;TableIndex row=&quot;-1&quot; col=&quot;-1&quot;&gt;&lt;linesCount val=&quot;1&quot;/&gt;&lt;lineCharCount val=&quot;24&quot;/&gt;&lt;/TableIndex&gt;&lt;/ShapeTextInfo&gt;"/>
</p:tagLst>
</file>

<file path=ppt/tags/tag6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153E32F-304D-4434-9279-0CEC3FCA3CB2}_22.png&quot;/&gt;&lt;left val=&quot;11&quot;/&gt;&lt;top val=&quot;122&quot;/&gt;&lt;width val=&quot;686&quot;/&gt;&lt;height val=&quot;584&quot;/&gt;&lt;hasText val=&quot;1&quot;/&gt;&lt;/Image&gt;&lt;/ThreeDShapeInfo&gt;"/>
  <p:tag name="PRESENTER_SHAPETEXTINFO" val="&lt;ShapeTextInfo&gt;&lt;TableIndex row=&quot;-1&quot; col=&quot;-1&quot;&gt;&lt;linesCount val=&quot;12&quot;/&gt;&lt;lineCharCount val=&quot;32&quot;/&gt;&lt;lineCharCount val=&quot;22&quot;/&gt;&lt;lineCharCount val=&quot;41&quot;/&gt;&lt;lineCharCount val=&quot;27&quot;/&gt;&lt;lineCharCount val=&quot;23&quot;/&gt;&lt;lineCharCount val=&quot;30&quot;/&gt;&lt;lineCharCount val=&quot;12&quot;/&gt;&lt;lineCharCount val=&quot;38&quot;/&gt;&lt;lineCharCount val=&quot;15&quot;/&gt;&lt;lineCharCount val=&quot;13&quot;/&gt;&lt;lineCharCount val=&quot;1&quot;/&gt;&lt;lineCharCount val=&quot;1&quot;/&gt;&lt;/TableIndex&gt;&lt;/ShapeTextInfo&gt;"/>
</p:tagLst>
</file>

<file path=ppt/tags/tag6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2660DB2-1302-4810-829C-02ECCB981FFF}_22.png&quot;/&gt;&lt;left val=&quot;664&quot;/&gt;&lt;top val=&quot;98&quot;/&gt;&lt;width val=&quot;637&quot;/&gt;&lt;height val=&quot;581&quot;/&gt;&lt;hasText val=&quot;1&quot;/&gt;&lt;/Image&gt;&lt;/ThreeDShapeInfo&gt;"/>
  <p:tag name="PRESENTER_SHAPETEXTINFO" val="&lt;ShapeTextInfo&gt;&lt;TableIndex row=&quot;-1&quot; col=&quot;-1&quot;&gt;&lt;linesCount val=&quot;9&quot;/&gt;&lt;lineCharCount val=&quot;1&quot;/&gt;&lt;lineCharCount val=&quot;24&quot;/&gt;&lt;lineCharCount val=&quot;23&quot;/&gt;&lt;lineCharCount val=&quot;31&quot;/&gt;&lt;lineCharCount val=&quot;33&quot;/&gt;&lt;lineCharCount val=&quot;20&quot;/&gt;&lt;lineCharCount val=&quot;30&quot;/&gt;&lt;lineCharCount val=&quot;20&quot;/&gt;&lt;lineCharCount val=&quot;1&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HTML_SHAPEINFO" val="&lt;SlideThumbPath val=&quot;Slide3.PNG&quot;/&gt;"/>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ED07E13B-6025-4559-B060-724451825CC3}_22.png&quot;/&gt;&lt;left val=&quot;783&quot;/&gt;&lt;top val=&quot;649&quot;/&gt;&lt;width val=&quot;411&quot;/&gt;&lt;height val=&quot;65&quot;/&gt;&lt;hasText val=&quot;1&quot;/&gt;&lt;/Image&gt;&lt;/ThreeDShapeInfo&gt;"/>
  <p:tag name="PRESENTER_SHAPETEXTINFO" val="&lt;ShapeTextInfo&gt;&lt;TableIndex row=&quot;-1&quot; col=&quot;-1&quot;&gt;&lt;linesCount val=&quot;1&quot;/&gt;&lt;lineCharCount val=&quot;25&quot;/&gt;&lt;/TableIndex&gt;&lt;/ShapeTextInfo&gt;"/>
</p:tagLst>
</file>

<file path=ppt/tags/tag71.xml><?xml version="1.0" encoding="utf-8"?>
<p:tagLst xmlns:a="http://schemas.openxmlformats.org/drawingml/2006/main" xmlns:r="http://schemas.openxmlformats.org/officeDocument/2006/relationships" xmlns:p="http://schemas.openxmlformats.org/presentationml/2006/main">
  <p:tag name="HTML_SHAPEINFO" val="&lt;SlideThumbPath val=&quot;Slide23.PNG&quot;/&gt;"/>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5555CC5-C174-48B8-803B-37DA2C15E55D}_23.png&quot;/&gt;&lt;left val=&quot;78&quot;/&gt;&lt;top val=&quot;27&quot;/&gt;&lt;width val=&quot;1107&quot;/&gt;&lt;height val=&quot;136&quot;/&gt;&lt;hasText val=&quot;1&quot;/&gt;&lt;/Image&gt;&lt;/ThreeDShapeInfo&gt;"/>
  <p:tag name="PRESENTER_SHAPETEXTINFO" val="&lt;ShapeTextInfo&gt;&lt;TableIndex row=&quot;-1&quot; col=&quot;-1&quot;&gt;&lt;linesCount val=&quot;1&quot;/&gt;&lt;lineCharCount val=&quot;30&quot;/&gt;&lt;/TableIndex&gt;&lt;/ShapeTextInfo&gt;"/>
</p:tagLst>
</file>

<file path=ppt/tags/tag7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5DFC5D5-D8C7-4E43-B6ED-0E4CCCE7F3FF}_23.png&quot;/&gt;&lt;left val=&quot;116&quot;/&gt;&lt;top val=&quot;164&quot;/&gt;&lt;width val=&quot;1075&quot;/&gt;&lt;height val=&quot;490&quot;/&gt;&lt;hasText val=&quot;1&quot;/&gt;&lt;/Image&gt;&lt;/ThreeDShapeInfo&gt;"/>
  <p:tag name="PRESENTER_SHAPETEXTINFO" val="&lt;ShapeTextInfo&gt;&lt;TableIndex row=&quot;-1&quot; col=&quot;-1&quot;&gt;&lt;linesCount val=&quot;9&quot;/&gt;&lt;lineCharCount val=&quot;46&quot;/&gt;&lt;lineCharCount val=&quot;26&quot;/&gt;&lt;lineCharCount val=&quot;33&quot;/&gt;&lt;lineCharCount val=&quot;39&quot;/&gt;&lt;lineCharCount val=&quot;29&quot;/&gt;&lt;lineCharCount val=&quot;35&quot;/&gt;&lt;lineCharCount val=&quot;43&quot;/&gt;&lt;lineCharCount val=&quot;44&quot;/&gt;&lt;lineCharCount val=&quot;1&quot;/&gt;&lt;/TableIndex&gt;&lt;/ShapeTextInfo&gt;"/>
</p:tagLst>
</file>

<file path=ppt/tags/tag74.xml><?xml version="1.0" encoding="utf-8"?>
<p:tagLst xmlns:a="http://schemas.openxmlformats.org/drawingml/2006/main" xmlns:r="http://schemas.openxmlformats.org/officeDocument/2006/relationships" xmlns:p="http://schemas.openxmlformats.org/presentationml/2006/main">
  <p:tag name="HTML_SHAPEINFO" val="&lt;SlideThumbPath val=&quot;Slide24.PNG&quot;/&gt;"/>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615DB2C1-1FBA-4CEA-8E7B-B5E93BB163E8}_24.png&quot;/&gt;&lt;left val=&quot;4&quot;/&gt;&lt;top val=&quot;13&quot;/&gt;&lt;width val=&quot;1270&quot;/&gt;&lt;height val=&quot;205&quot;/&gt;&lt;hasText val=&quot;1&quot;/&gt;&lt;/Image&gt;&lt;/ThreeDShapeInfo&gt;"/>
  <p:tag name="PRESENTER_SHAPETEXTINFO" val="&lt;ShapeTextInfo&gt;&lt;TableIndex row=&quot;-1&quot; col=&quot;-1&quot;&gt;&lt;linesCount val=&quot;2&quot;/&gt;&lt;lineCharCount val=&quot;32&quot;/&gt;&lt;lineCharCount val=&quot;35&quot;/&gt;&lt;/TableIndex&gt;&lt;/ShapeTextInfo&gt;"/>
</p:tagLst>
</file>

<file path=ppt/tags/tag7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BBFD25F-A50D-43F7-B5EE-DE7ABAC56A3A}_24.png&quot;/&gt;&lt;left val=&quot;46&quot;/&gt;&lt;top val=&quot;180&quot;/&gt;&lt;width val=&quot;1176&quot;/&gt;&lt;height val=&quot;548&quot;/&gt;&lt;hasText val=&quot;1&quot;/&gt;&lt;/Image&gt;&lt;/ThreeDShapeInfo&gt;"/>
  <p:tag name="PRESENTER_SHAPETEXTINFO" val="&lt;ShapeTextInfo&gt;&lt;TableIndex row=&quot;-1&quot; col=&quot;-1&quot;&gt;&lt;linesCount val=&quot;11&quot;/&gt;&lt;lineCharCount val=&quot;52&quot;/&gt;&lt;lineCharCount val=&quot;46&quot;/&gt;&lt;lineCharCount val=&quot;7&quot;/&gt;&lt;lineCharCount val=&quot;47&quot;/&gt;&lt;lineCharCount val=&quot;53&quot;/&gt;&lt;lineCharCount val=&quot;46&quot;/&gt;&lt;lineCharCount val=&quot;8&quot;/&gt;&lt;lineCharCount val=&quot;51&quot;/&gt;&lt;lineCharCount val=&quot;8&quot;/&gt;&lt;lineCharCount val=&quot;55&quot;/&gt;&lt;lineCharCount val=&quot;17&quot;/&gt;&lt;/TableIndex&gt;&lt;/ShapeTextInfo&gt;"/>
</p:tagLst>
</file>

<file path=ppt/tags/tag77.xml><?xml version="1.0" encoding="utf-8"?>
<p:tagLst xmlns:a="http://schemas.openxmlformats.org/drawingml/2006/main" xmlns:r="http://schemas.openxmlformats.org/officeDocument/2006/relationships" xmlns:p="http://schemas.openxmlformats.org/presentationml/2006/main">
  <p:tag name="HTML_SHAPEINFO" val="&lt;SlideThumbPath val=&quot;Slide25.PNG&quot;/&gt;"/>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AB4CCAA-FF0A-468E-A441-EB43BBB1FF92}_25.png&quot;/&gt;&lt;left val=&quot;172&quot;/&gt;&lt;top val=&quot;21&quot;/&gt;&lt;width val=&quot;929&quot;/&gt;&lt;height val=&quot;136&quot;/&gt;&lt;hasText val=&quot;1&quot;/&gt;&lt;/Image&gt;&lt;/ThreeDShapeInfo&gt;"/>
  <p:tag name="PRESENTER_SHAPETEXTINFO" val="&lt;ShapeTextInfo&gt;&lt;TableIndex row=&quot;-1&quot; col=&quot;-1&quot;&gt;&lt;linesCount val=&quot;1&quot;/&gt;&lt;lineCharCount val=&quot;15&quot;/&gt;&lt;/TableIndex&gt;&lt;/ShapeTextInfo&gt;"/>
</p:tagLst>
</file>

<file path=ppt/tags/tag7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CB5A6ADB-A6DE-41D4-B72A-22FF93EB4E6E}_25.png&quot;/&gt;&lt;left val=&quot;152&quot;/&gt;&lt;top val=&quot;180&quot;/&gt;&lt;width val=&quot;979&quot;/&gt;&lt;height val=&quot;435&quot;/&gt;&lt;hasText val=&quot;1&quot;/&gt;&lt;/Image&gt;&lt;/ThreeDShapeInfo&gt;"/>
  <p:tag name="PRESENTER_SHAPETEXTINFO" val="&lt;ShapeTextInfo&gt;&lt;TableIndex row=&quot;-1&quot; col=&quot;-1&quot;&gt;&lt;linesCount val=&quot;7&quot;/&gt;&lt;lineCharCount val=&quot;22&quot;/&gt;&lt;lineCharCount val=&quot;42&quot;/&gt;&lt;lineCharCount val=&quot;43&quot;/&gt;&lt;lineCharCount val=&quot;44&quot;/&gt;&lt;lineCharCount val=&quot;6&quot;/&gt;&lt;lineCharCount val=&quot;44&quot;/&gt;&lt;lineCharCount val=&quot;37&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INFO" val="&lt;ThreeDShapeInfo&gt;&lt;uuid val=&quot;{A71C8E88-D69D-496E-BA5A-61038D0275F5}&quot;/&gt;&lt;isInvalidForFieldText val=&quot;0&quot;/&gt;&lt;Image&gt;&lt;filename val=&quot;C:\Users\jmmartin1\AppData\Local\Temp\PR\data\asimages\{A71C8E88-D69D-496E-BA5A-61038D0275F5}_3.png&quot;/&gt;&lt;left val=&quot;262&quot;/&gt;&lt;top val=&quot;20&quot;/&gt;&lt;width val=&quot;803&quot;/&gt;&lt;height val=&quot;136&quot;/&gt;&lt;hasText val=&quot;1&quot;/&gt;&lt;/Image&gt;&lt;/ThreeDShapeInfo&gt;"/>
  <p:tag name="PRESENTER_SHAPETEXTINFO" val="&lt;ShapeTextInfo&gt;&lt;TableIndex row=&quot;-1&quot; col=&quot;-1&quot;&gt;&lt;linesCount val=&quot;1&quot;/&gt;&lt;lineCharCount val=&quot;14&quot;/&gt;&lt;/TableIndex&gt;&lt;/ShapeTextInfo&gt;"/>
</p:tagLst>
</file>

<file path=ppt/tags/tag80.xml><?xml version="1.0" encoding="utf-8"?>
<p:tagLst xmlns:a="http://schemas.openxmlformats.org/drawingml/2006/main" xmlns:r="http://schemas.openxmlformats.org/officeDocument/2006/relationships" xmlns:p="http://schemas.openxmlformats.org/presentationml/2006/main">
  <p:tag name="HTML_SHAPEINFO" val="&lt;SlideThumbPath val=&quot;Slide26.PNG&quot;/&gt;"/>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0636471-1312-4F3F-A69C-752A754C0CF3}_26.png&quot;/&gt;&lt;left val=&quot;127&quot;/&gt;&lt;top val=&quot;7&quot;/&gt;&lt;width val=&quot;1089&quot;/&gt;&lt;height val=&quot;205&quot;/&gt;&lt;hasText val=&quot;1&quot;/&gt;&lt;/Image&gt;&lt;/ThreeDShapeInfo&gt;"/>
  <p:tag name="PRESENTER_SHAPETEXTINFO" val="&lt;ShapeTextInfo&gt;&lt;TableIndex row=&quot;-1&quot; col=&quot;-1&quot;&gt;&lt;linesCount val=&quot;2&quot;/&gt;&lt;lineCharCount val=&quot;31&quot;/&gt;&lt;lineCharCount val=&quot;9&quot;/&gt;&lt;/TableIndex&gt;&lt;/ShapeTextInfo&gt;"/>
</p:tagLst>
</file>

<file path=ppt/tags/tag8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4C46443-E3E6-4B4F-80B0-D37A1E370520}_26.png&quot;/&gt;&lt;left val=&quot;365&quot;/&gt;&lt;top val=&quot;252&quot;/&gt;&lt;width val=&quot;211&quot;/&gt;&lt;height val=&quot;253&quot;/&gt;&lt;hasText val=&quot;1&quot;/&gt;&lt;/Image&gt;&lt;/ThreeDShapeInfo&gt;"/>
  <p:tag name="PRESENTER_SHAPETEXTINFO" val="&lt;ShapeTextInfo&gt;&lt;TableIndex row=&quot;-1&quot; col=&quot;-1&quot;&gt;&lt;linesCount val=&quot;1&quot;/&gt;&lt;lineCharCount val=&quot;1&quot;/&gt;&lt;/TableIndex&gt;&lt;/ShapeTextInfo&gt;"/>
</p:tagLst>
</file>

<file path=ppt/tags/tag8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D66B3F8-0BFE-4195-9B8F-40DB3018D6AB}_26.png&quot;/&gt;&lt;left val=&quot;501&quot;/&gt;&lt;top val=&quot;309&quot;/&gt;&lt;width val=&quot;209&quot;/&gt;&lt;height val=&quot;152&quot;/&gt;&lt;hasText val=&quot;1&quot;/&gt;&lt;/Image&gt;&lt;/ThreeDShapeInfo&gt;"/>
  <p:tag name="PRESENTER_SHAPETEXTINFO" val="&lt;ShapeTextInfo&gt;&lt;TableIndex row=&quot;-1&quot; col=&quot;-1&quot;&gt;&lt;linesCount val=&quot;1&quot;/&gt;&lt;lineCharCount val=&quot;3&quot;/&gt;&lt;/TableIndex&gt;&lt;/ShapeTextInfo&gt;"/>
</p:tagLst>
</file>

<file path=ppt/tags/tag8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D004898-1C54-4EE9-8740-9B21A50DEF56}_26.png&quot;/&gt;&lt;left val=&quot;807&quot;/&gt;&lt;top val=&quot;314&quot;/&gt;&lt;width val=&quot;321&quot;/&gt;&lt;height val=&quot;142&quot;/&gt;&lt;hasText val=&quot;1&quot;/&gt;&lt;/Image&gt;&lt;/ThreeDShapeInfo&gt;"/>
  <p:tag name="PRESENTER_SHAPETEXTINFO" val="&lt;ShapeTextInfo&gt;&lt;TableIndex row=&quot;-1&quot; col=&quot;-1&quot;&gt;&lt;linesCount val=&quot;2&quot;/&gt;&lt;lineCharCount val=&quot;13&quot;/&gt;&lt;lineCharCount val=&quot;10&quot;/&gt;&lt;/TableIndex&gt;&lt;/ShapeTextInfo&gt;"/>
</p:tagLst>
</file>

<file path=ppt/tags/tag8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2BC27EF-37E2-4581-BECA-454A85934B6A}_26.png&quot;/&gt;&lt;left val=&quot;645&quot;/&gt;&lt;top val=&quot;251&quot;/&gt;&lt;width val=&quot;211&quot;/&gt;&lt;height val=&quot;253&quot;/&gt;&lt;hasText val=&quot;1&quot;/&gt;&lt;/Image&gt;&lt;/ThreeDShapeInfo&gt;"/>
  <p:tag name="PRESENTER_SHAPETEXTINFO" val="&lt;ShapeTextInfo&gt;&lt;TableIndex row=&quot;-1&quot; col=&quot;-1&quot;&gt;&lt;linesCount val=&quot;1&quot;/&gt;&lt;lineCharCount val=&quot;1&quot;/&gt;&lt;/TableIndex&gt;&lt;/ShapeTextInfo&gt;"/>
</p:tagLst>
</file>

<file path=ppt/tags/tag8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CB72180C-3341-48ED-99E9-17079CEAC860}_26.png&quot;/&gt;&lt;left val=&quot;230&quot;/&gt;&lt;top val=&quot;491&quot;/&gt;&lt;width val=&quot;837&quot;/&gt;&lt;height val=&quot;160&quot;/&gt;&lt;hasText val=&quot;1&quot;/&gt;&lt;/Image&gt;&lt;/ThreeDShapeInfo&gt;"/>
  <p:tag name="PRESENTER_SHAPETEXTINFO" val="&lt;ShapeTextInfo&gt;&lt;TableIndex row=&quot;-1&quot; col=&quot;-1&quot;&gt;&lt;linesCount val=&quot;2&quot;/&gt;&lt;lineCharCount val=&quot;34&quot;/&gt;&lt;lineCharCount val=&quot;25&quot;/&gt;&lt;/TableIndex&gt;&lt;/ShapeTextInfo&gt;"/>
</p:tagLst>
</file>

<file path=ppt/tags/tag8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59E358C-E4C3-4EC4-83E8-75DD26FB9545}_26.png&quot;/&gt;&lt;left val=&quot;113&quot;/&gt;&lt;top val=&quot;304&quot;/&gt;&lt;width val=&quot;303&quot;/&gt;&lt;height val=&quot;142&quot;/&gt;&lt;hasText val=&quot;1&quot;/&gt;&lt;/Image&gt;&lt;/ThreeDShapeInfo&gt;"/>
  <p:tag name="PRESENTER_SHAPETEXTINFO" val="&lt;ShapeTextInfo&gt;&lt;TableIndex row=&quot;-1&quot; col=&quot;-1&quot;&gt;&lt;linesCount val=&quot;2&quot;/&gt;&lt;lineCharCount val=&quot;9&quot;/&gt;&lt;lineCharCount val=&quot;9&quot;/&gt;&lt;/TableIndex&gt;&lt;/ShapeTextInfo&gt;"/>
</p:tagLst>
</file>

<file path=ppt/tags/tag88.xml><?xml version="1.0" encoding="utf-8"?>
<p:tagLst xmlns:a="http://schemas.openxmlformats.org/drawingml/2006/main" xmlns:r="http://schemas.openxmlformats.org/officeDocument/2006/relationships" xmlns:p="http://schemas.openxmlformats.org/presentationml/2006/main">
  <p:tag name="HTML_SHAPEINFO" val="&lt;SlideThumbPath val=&quot;Slide27.PNG&quot;/&gt;"/>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377D35E-EDA9-49D7-B1DC-4A0A33639CD3}_27.png&quot;/&gt;&lt;left val=&quot;174&quot;/&gt;&lt;top val=&quot;24&quot;/&gt;&lt;width val=&quot;939&quot;/&gt;&lt;height val=&quot;155&quot;/&gt;&lt;hasText val=&quot;1&quot;/&gt;&lt;/Image&gt;&lt;/ThreeDShapeInfo&gt;"/>
  <p:tag name="PRESENTER_SHAPETEXTINFO" val="&lt;ShapeTextInfo&gt;&lt;TableIndex row=&quot;-1&quot; col=&quot;-1&quot;&gt;&lt;linesCount val=&quot;1&quot;/&gt;&lt;lineCharCount val=&quot;22&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2B0C4B6-35EB-4FC6-BBC3-FA3E395DDF83}_3.png&quot;/&gt;&lt;left val=&quot;120&quot;/&gt;&lt;top val=&quot;153&quot;/&gt;&lt;width val=&quot;1080&quot;/&gt;&lt;height val=&quot;535&quot;/&gt;&lt;hasText val=&quot;1&quot;/&gt;&lt;/Image&gt;&lt;/ThreeDShapeInfo&gt;"/>
  <p:tag name="PRESENTER_SHAPETEXTINFO" val="&lt;ShapeTextInfo&gt;&lt;TableIndex row=&quot;-1&quot; col=&quot;-1&quot;&gt;&lt;linesCount val=&quot;11&quot;/&gt;&lt;lineCharCount val=&quot;54&quot;/&gt;&lt;lineCharCount val=&quot;21&quot;/&gt;&lt;lineCharCount val=&quot;52&quot;/&gt;&lt;lineCharCount val=&quot;19&quot;/&gt;&lt;lineCharCount val=&quot;54&quot;/&gt;&lt;lineCharCount val=&quot;15&quot;/&gt;&lt;lineCharCount val=&quot;59&quot;/&gt;&lt;lineCharCount val=&quot;9&quot;/&gt;&lt;lineCharCount val=&quot;53&quot;/&gt;&lt;lineCharCount val=&quot;54&quot;/&gt;&lt;lineCharCount val=&quot;9&quot;/&gt;&lt;/TableIndex&gt;&lt;/ShapeTextInfo&gt;"/>
</p:tagLst>
</file>

<file path=ppt/tags/tag9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374E905F-AC8D-4447-9634-54B20A328AE3}_27.png&quot;/&gt;&lt;left val=&quot;287&quot;/&gt;&lt;top val=&quot;183&quot;/&gt;&lt;width val=&quot;713&quot;/&gt;&lt;height val=&quot;452&quot;/&gt;&lt;hasText val=&quot;1&quot;/&gt;&lt;/Image&gt;&lt;/ThreeDShapeInfo&gt;"/>
  <p:tag name="PRESENTER_SHAPETEXTINFO" val="&lt;ShapeTextInfo&gt;&lt;TableIndex row=&quot;-1&quot; col=&quot;-1&quot;&gt;&lt;linesCount val=&quot;4&quot;/&gt;&lt;lineCharCount val=&quot;1&quot;/&gt;&lt;lineCharCount val=&quot;17&quot;/&gt;&lt;lineCharCount val=&quot;21&quot;/&gt;&lt;lineCharCount val=&quot;8&quot;/&gt;&lt;/TableIndex&gt;&lt;/ShapeTextInfo&gt;"/>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HTML_SHAPEINFO" val="&lt;SlideThumbPath val=&quot;Slide28.PNG&quot;/&gt;"/>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381AC36-9B87-42D4-82DC-D39F84F16836}_28.png&quot;/&gt;&lt;left val=&quot;158&quot;/&gt;&lt;top val=&quot;15&quot;/&gt;&lt;width val=&quot;1002&quot;/&gt;&lt;height val=&quot;145&quot;/&gt;&lt;hasText val=&quot;1&quot;/&gt;&lt;/Image&gt;&lt;/ThreeDShapeInfo&gt;"/>
  <p:tag name="PRESENTER_SHAPETEXTINFO" val="&lt;ShapeTextInfo&gt;&lt;TableIndex row=&quot;-1&quot; col=&quot;-1&quot;&gt;&lt;linesCount val=&quot;1&quot;/&gt;&lt;lineCharCount val=&quot;30&quot;/&gt;&lt;/TableIndex&gt;&lt;/ShapeTextInfo&gt;"/>
</p:tagLst>
</file>

<file path=ppt/tags/tag9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C69520A2-2EDA-4622-83DA-75DF8E77BD03}_28.png&quot;/&gt;&lt;left val=&quot;124&quot;/&gt;&lt;top val=&quot;146&quot;/&gt;&lt;width val=&quot;1074&quot;/&gt;&lt;height val=&quot;526&quot;/&gt;&lt;hasText val=&quot;1&quot;/&gt;&lt;/Image&gt;&lt;/ThreeDShapeInfo&gt;"/>
  <p:tag name="PRESENTER_SHAPETEXTINFO" val="&lt;ShapeTextInfo&gt;&lt;TableIndex row=&quot;-1&quot; col=&quot;-1&quot;&gt;&lt;linesCount val=&quot;10&quot;/&gt;&lt;lineCharCount val=&quot;44&quot;/&gt;&lt;lineCharCount val=&quot;47&quot;/&gt;&lt;lineCharCount val=&quot;41&quot;/&gt;&lt;lineCharCount val=&quot;41&quot;/&gt;&lt;lineCharCount val=&quot;63&quot;/&gt;&lt;lineCharCount val=&quot;15&quot;/&gt;&lt;lineCharCount val=&quot;60&quot;/&gt;&lt;lineCharCount val=&quot;36&quot;/&gt;&lt;lineCharCount val=&quot;29&quot;/&gt;&lt;lineCharCount val=&quot;46&quot;/&gt;&lt;/TableIndex&gt;&lt;/ShapeTextInfo&gt;"/>
</p:tagLst>
</file>

<file path=ppt/tags/tag95.xml><?xml version="1.0" encoding="utf-8"?>
<p:tagLst xmlns:a="http://schemas.openxmlformats.org/drawingml/2006/main" xmlns:r="http://schemas.openxmlformats.org/officeDocument/2006/relationships" xmlns:p="http://schemas.openxmlformats.org/presentationml/2006/main">
  <p:tag name="HTML_SHAPEINFO" val="&lt;SlideThumbPath val=&quot;Slide29.PNG&quot;/&gt;"/>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62D6DC4-189D-4C5F-821E-AD69627653C7}_29.png&quot;/&gt;&lt;left val=&quot;158&quot;/&gt;&lt;top val=&quot;6&quot;/&gt;&lt;width val=&quot;1018&quot;/&gt;&lt;height val=&quot;184&quot;/&gt;&lt;hasText val=&quot;1&quot;/&gt;&lt;/Image&gt;&lt;/ThreeDShapeInfo&gt;"/>
  <p:tag name="PRESENTER_SHAPETEXTINFO" val="&lt;ShapeTextInfo&gt;&lt;TableIndex row=&quot;-1&quot; col=&quot;-1&quot;&gt;&lt;linesCount val=&quot;2&quot;/&gt;&lt;lineCharCount val=&quot;31&quot;/&gt;&lt;lineCharCount val=&quot;9&quot;/&gt;&lt;/TableIndex&gt;&lt;/ShapeTextInfo&gt;"/>
</p:tagLst>
</file>

<file path=ppt/tags/tag9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EF257DD4-2959-4861-AFBD-4B4D59FBE707}_29.png&quot;/&gt;&lt;left val=&quot;80&quot;/&gt;&lt;top val=&quot;177&quot;/&gt;&lt;width val=&quot;1111&quot;/&gt;&lt;height val=&quot;519&quot;/&gt;&lt;hasText val=&quot;1&quot;/&gt;&lt;/Image&gt;&lt;/ThreeDShapeInfo&gt;"/>
  <p:tag name="PRESENTER_SHAPETEXTINFO" val="&lt;ShapeTextInfo&gt;&lt;TableIndex row=&quot;-1&quot; col=&quot;-1&quot;&gt;&lt;linesCount val=&quot;9&quot;/&gt;&lt;lineCharCount val=&quot;57&quot;/&gt;&lt;lineCharCount val=&quot;56&quot;/&gt;&lt;lineCharCount val=&quot;25&quot;/&gt;&lt;lineCharCount val=&quot;55&quot;/&gt;&lt;lineCharCount val=&quot;57&quot;/&gt;&lt;lineCharCount val=&quot;19&quot;/&gt;&lt;lineCharCount val=&quot;55&quot;/&gt;&lt;lineCharCount val=&quot;54&quot;/&gt;&lt;lineCharCount val=&quot;7&quot;/&gt;&lt;/TableIndex&gt;&lt;/ShapeTextInfo&gt;"/>
</p:tagLst>
</file>

<file path=ppt/tags/tag98.xml><?xml version="1.0" encoding="utf-8"?>
<p:tagLst xmlns:a="http://schemas.openxmlformats.org/drawingml/2006/main" xmlns:r="http://schemas.openxmlformats.org/officeDocument/2006/relationships" xmlns:p="http://schemas.openxmlformats.org/presentationml/2006/main">
  <p:tag name="HTML_SHAPEINFO" val="&lt;SlideThumbPath val=&quot;Slide30.PNG&quot;/&gt;"/>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CF5C23D5-B463-4FF8-AA39-010AF16F81A4}_30.png&quot;/&gt;&lt;left val=&quot;148&quot;/&gt;&lt;top val=&quot;23&quot;/&gt;&lt;width val=&quot;999&quot;/&gt;&lt;height val=&quot;145&quot;/&gt;&lt;hasText val=&quot;1&quot;/&gt;&lt;/Image&gt;&lt;/ThreeDShapeInfo&gt;"/>
  <p:tag name="PRESENTER_SHAPETEXTINFO" val="&lt;ShapeTextInfo&gt;&lt;TableIndex row=&quot;-1&quot; col=&quot;-1&quot;&gt;&lt;linesCount val=&quot;1&quot;/&gt;&lt;lineCharCount val=&quot;32&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ooking_16x9">
      <a:dk1>
        <a:srgbClr val="000000"/>
      </a:dk1>
      <a:lt1>
        <a:sysClr val="window" lastClr="FFFFFF"/>
      </a:lt1>
      <a:dk2>
        <a:srgbClr val="7F7F7F"/>
      </a:dk2>
      <a:lt2>
        <a:srgbClr val="E6E6E6"/>
      </a:lt2>
      <a:accent1>
        <a:srgbClr val="89C01C"/>
      </a:accent1>
      <a:accent2>
        <a:srgbClr val="FCB22C"/>
      </a:accent2>
      <a:accent3>
        <a:srgbClr val="FE750E"/>
      </a:accent3>
      <a:accent4>
        <a:srgbClr val="F23610"/>
      </a:accent4>
      <a:accent5>
        <a:srgbClr val="7C283A"/>
      </a:accent5>
      <a:accent6>
        <a:srgbClr val="3E7520"/>
      </a:accent6>
      <a:hlink>
        <a:srgbClr val="89C01C"/>
      </a:hlink>
      <a:folHlink>
        <a:srgbClr val="A6A6A6"/>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1Subtle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gradFill rotWithShape="1">
          <a:gsLst>
            <a:gs pos="0">
              <a:schemeClr val="phClr">
                <a:tint val="50000"/>
                <a:satMod val="180000"/>
              </a:schemeClr>
            </a:gs>
            <a:gs pos="100000">
              <a:schemeClr val="phClr">
                <a:shade val="45000"/>
                <a:satMod val="120000"/>
              </a:schemeClr>
            </a:gs>
          </a:gsLst>
          <a:path path="circle">
            <a:fillToRect l="180000" t="50000" b="50000"/>
          </a:path>
        </a:gradFill>
      </a:bgFillStyleLst>
    </a:fmtScheme>
  </a:themeElements>
  <a:objectDefaults/>
  <a:extraClrSchemeLst/>
</a:theme>
</file>

<file path=ppt/theme/theme3.xml><?xml version="1.0" encoding="utf-8"?>
<a:theme xmlns:a="http://schemas.openxmlformats.org/drawingml/2006/main" name="Office Theme">
  <a:themeElements>
    <a:clrScheme name="Cooking_16x9">
      <a:dk1>
        <a:srgbClr val="000000"/>
      </a:dk1>
      <a:lt1>
        <a:sysClr val="window" lastClr="FFFFFF"/>
      </a:lt1>
      <a:dk2>
        <a:srgbClr val="7F7F7F"/>
      </a:dk2>
      <a:lt2>
        <a:srgbClr val="E6E6E6"/>
      </a:lt2>
      <a:accent1>
        <a:srgbClr val="89C01C"/>
      </a:accent1>
      <a:accent2>
        <a:srgbClr val="FCB22C"/>
      </a:accent2>
      <a:accent3>
        <a:srgbClr val="FE750E"/>
      </a:accent3>
      <a:accent4>
        <a:srgbClr val="F23610"/>
      </a:accent4>
      <a:accent5>
        <a:srgbClr val="7C283A"/>
      </a:accent5>
      <a:accent6>
        <a:srgbClr val="3E7520"/>
      </a:accent6>
      <a:hlink>
        <a:srgbClr val="89C01C"/>
      </a:hlink>
      <a:folHlink>
        <a:srgbClr val="A6A6A6"/>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1Subtle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gradFill rotWithShape="1">
          <a:gsLst>
            <a:gs pos="0">
              <a:schemeClr val="phClr">
                <a:tint val="50000"/>
                <a:satMod val="180000"/>
              </a:schemeClr>
            </a:gs>
            <a:gs pos="100000">
              <a:schemeClr val="phClr">
                <a:shade val="45000"/>
                <a:satMod val="120000"/>
              </a:schemeClr>
            </a:gs>
          </a:gsLst>
          <a:path path="circle">
            <a:fillToRect l="180000" t="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E700CCB-20BA-4760-AB9F-AC3B63ED32E0}">
  <ds:schemaRefs>
    <ds:schemaRef ds:uri="http://schemas.microsoft.com/office/2006/documentManagement/types"/>
    <ds:schemaRef ds:uri="http://schemas.microsoft.com/office/2006/metadata/properties"/>
    <ds:schemaRef ds:uri="http://purl.org/dc/elements/1.1/"/>
    <ds:schemaRef ds:uri="http://schemas.openxmlformats.org/package/2006/metadata/core-properties"/>
    <ds:schemaRef ds:uri="a4f35948-e619-41b3-aa29-22878b09cfd2"/>
    <ds:schemaRef ds:uri="http://purl.org/dc/terms/"/>
    <ds:schemaRef ds:uri="http://schemas.microsoft.com/office/infopath/2007/PartnerControls"/>
    <ds:schemaRef ds:uri="40262f94-9f35-4ac3-9a90-690165a166b7"/>
    <ds:schemaRef ds:uri="http://www.w3.org/XML/1998/namespace"/>
    <ds:schemaRef ds:uri="http://purl.org/dc/dcmitype/"/>
  </ds:schemaRefs>
</ds:datastoreItem>
</file>

<file path=customXml/itemProps2.xml><?xml version="1.0" encoding="utf-8"?>
<ds:datastoreItem xmlns:ds="http://schemas.openxmlformats.org/officeDocument/2006/customXml" ds:itemID="{308942AA-0721-4324-BC2C-A3CB43F24E71}">
  <ds:schemaRefs>
    <ds:schemaRef ds:uri="http://schemas.microsoft.com/sharepoint/v3/contenttype/forms"/>
  </ds:schemaRefs>
</ds:datastoreItem>
</file>

<file path=customXml/itemProps3.xml><?xml version="1.0" encoding="utf-8"?>
<ds:datastoreItem xmlns:ds="http://schemas.openxmlformats.org/officeDocument/2006/customXml" ds:itemID="{FB14945D-DABB-422F-9B28-D299995C92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20977</TotalTime>
  <Words>24340</Words>
  <Application>Microsoft Office PowerPoint</Application>
  <PresentationFormat>Custom</PresentationFormat>
  <Paragraphs>2143</Paragraphs>
  <Slides>179</Slides>
  <Notes>179</Notes>
  <HiddenSlides>0</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179</vt:i4>
      </vt:variant>
    </vt:vector>
  </HeadingPairs>
  <TitlesOfParts>
    <vt:vector size="195" baseType="lpstr">
      <vt:lpstr>Arial</vt:lpstr>
      <vt:lpstr>Arial Narrow</vt:lpstr>
      <vt:lpstr>Calibri</vt:lpstr>
      <vt:lpstr>Calibri Light</vt:lpstr>
      <vt:lpstr>Cambria</vt:lpstr>
      <vt:lpstr>Century Gothic</vt:lpstr>
      <vt:lpstr>Constantia</vt:lpstr>
      <vt:lpstr>Corbel</vt:lpstr>
      <vt:lpstr>Courier New</vt:lpstr>
      <vt:lpstr>Symbol</vt:lpstr>
      <vt:lpstr>Tahoma</vt:lpstr>
      <vt:lpstr>Times New Roman</vt:lpstr>
      <vt:lpstr>Verdana</vt:lpstr>
      <vt:lpstr>Wingdings</vt:lpstr>
      <vt:lpstr>Office Theme</vt:lpstr>
      <vt:lpstr>Acrobat Document</vt:lpstr>
      <vt:lpstr>PowerPoint Presentation</vt:lpstr>
      <vt:lpstr>Orientation to NC WIC Program</vt:lpstr>
      <vt:lpstr>What is WIC?  </vt:lpstr>
      <vt:lpstr>WIC Works!</vt:lpstr>
      <vt:lpstr>How Stores Become Authorized WIC Vendors</vt:lpstr>
      <vt:lpstr> Types of Vendors</vt:lpstr>
      <vt:lpstr>Vendor Applicant’s Responsibility</vt:lpstr>
      <vt:lpstr>Local WIC Agency’s Responsibility</vt:lpstr>
      <vt:lpstr>Local WIC Agency’s Responsibility continued</vt:lpstr>
      <vt:lpstr>Selection Criteria</vt:lpstr>
      <vt:lpstr>Supplemental Nutrition Assistance Program (SNAP)</vt:lpstr>
      <vt:lpstr>Competitive Pricing and Price Limitations </vt:lpstr>
      <vt:lpstr>Annual Vendor Training</vt:lpstr>
      <vt:lpstr>NC Peer Group System</vt:lpstr>
      <vt:lpstr>Determining Peer Groups</vt:lpstr>
      <vt:lpstr>Store Types</vt:lpstr>
      <vt:lpstr>Store Types continued</vt:lpstr>
      <vt:lpstr> Geography </vt:lpstr>
      <vt:lpstr>Not-to-Exceed (NTE) Prices</vt:lpstr>
      <vt:lpstr>NTEs vs. Current Shelf Price</vt:lpstr>
      <vt:lpstr>Minimum Redemption</vt:lpstr>
      <vt:lpstr>Contract Infant Formulas</vt:lpstr>
      <vt:lpstr>WIC Approved Foods with No NTE</vt:lpstr>
      <vt:lpstr>Purchasing and Providing Infant Formula From State-Approved Sources</vt:lpstr>
      <vt:lpstr>WIC Price Lists</vt:lpstr>
      <vt:lpstr>Applicant Prices Must Be At Or Below NTE</vt:lpstr>
      <vt:lpstr>Resubmitted Price List</vt:lpstr>
      <vt:lpstr>Questions</vt:lpstr>
      <vt:lpstr>Predominantly WIC Vendor (PWV)</vt:lpstr>
      <vt:lpstr>Predominantly WIC Vendor (PWV) continued</vt:lpstr>
      <vt:lpstr>SNAP-eligible Food Sales Records</vt:lpstr>
      <vt:lpstr>PWV Identification</vt:lpstr>
      <vt:lpstr>Appropriate Documentation</vt:lpstr>
      <vt:lpstr>Verifiable Documentation of SNAP-eligible Food Sales</vt:lpstr>
      <vt:lpstr>Sample Ledger</vt:lpstr>
      <vt:lpstr>Different Types of Documentation</vt:lpstr>
      <vt:lpstr>Type of Tax Rates</vt:lpstr>
      <vt:lpstr>Types of Tax Rates</vt:lpstr>
      <vt:lpstr>GEN-93 FORM</vt:lpstr>
      <vt:lpstr>Submitting False Information</vt:lpstr>
      <vt:lpstr>Equitable Treatment</vt:lpstr>
      <vt:lpstr>Definitions</vt:lpstr>
      <vt:lpstr>Incentive Items</vt:lpstr>
      <vt:lpstr>Approval for Incentive Items</vt:lpstr>
      <vt:lpstr>Approval for Incentive Items continued</vt:lpstr>
      <vt:lpstr>In-Store Promotions and Coupons</vt:lpstr>
      <vt:lpstr>Types of In-Store Promotions and Coupons</vt:lpstr>
      <vt:lpstr>In-Store Promotions: BOGOs and eWIC</vt:lpstr>
      <vt:lpstr>Sales Tax &amp; Cash Back</vt:lpstr>
      <vt:lpstr>PowerPoint Presentation</vt:lpstr>
      <vt:lpstr>eWIC Payments Through the                                  Banking System</vt:lpstr>
      <vt:lpstr>Automated Clearing House (ACH)</vt:lpstr>
      <vt:lpstr>Changes in Vendor Bank Accounts</vt:lpstr>
      <vt:lpstr>Vendor Reimbursement Policy </vt:lpstr>
      <vt:lpstr>Split Tender Transactions</vt:lpstr>
      <vt:lpstr>Food Substitution</vt:lpstr>
      <vt:lpstr>Use of Scanning Sheets Prohibited</vt:lpstr>
      <vt:lpstr>Ideas</vt:lpstr>
      <vt:lpstr>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Whole Grain Cereal vs. Non-Whole Grain Cereal</vt:lpstr>
      <vt:lpstr>Bread/Whole Grains</vt:lpstr>
      <vt:lpstr> Breads/Buns/Rolls</vt:lpstr>
      <vt:lpstr> Tortillas</vt:lpstr>
      <vt:lpstr>Breads and Tortillas</vt:lpstr>
      <vt:lpstr>Brown Rice</vt:lpstr>
      <vt:lpstr>Brown Rice</vt:lpstr>
      <vt:lpstr>Whole-Wheat Pasta</vt:lpstr>
      <vt:lpstr>Whole Grain Barley/Bulgur/Oats</vt:lpstr>
      <vt:lpstr>Whole Grains</vt:lpstr>
      <vt:lpstr> Eggs</vt:lpstr>
      <vt:lpstr>Eggs</vt:lpstr>
      <vt:lpstr>Beans, Peas, and Lentils</vt:lpstr>
      <vt:lpstr>Beans, Peas, and Lentils</vt:lpstr>
      <vt:lpstr>Beans, Peas, and Lentils</vt:lpstr>
      <vt:lpstr>Peanut Butter</vt:lpstr>
      <vt:lpstr>Peanut Butter</vt:lpstr>
      <vt:lpstr>Beans, Peas, Lentils and Peanut Butter</vt:lpstr>
      <vt:lpstr>Fish</vt:lpstr>
      <vt:lpstr>Tuna</vt:lpstr>
      <vt:lpstr>Infant Formula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Authorized Product List  (APL)</vt:lpstr>
      <vt:lpstr>Summary</vt:lpstr>
      <vt:lpstr>Questions</vt:lpstr>
      <vt:lpstr>After Authorization</vt:lpstr>
      <vt:lpstr>After Authorization continued</vt:lpstr>
      <vt:lpstr>After Authorization continued</vt:lpstr>
      <vt:lpstr>After Authorization continued</vt:lpstr>
      <vt:lpstr>After Authorization continued</vt:lpstr>
      <vt:lpstr>Termination of WIC Vendor Agreement</vt:lpstr>
      <vt:lpstr>Business Integrity Standards </vt:lpstr>
      <vt:lpstr>Conflict of Interest</vt:lpstr>
      <vt:lpstr>Violations and Sanctions</vt:lpstr>
      <vt:lpstr>Violations</vt:lpstr>
      <vt:lpstr>Types of Violations</vt:lpstr>
      <vt:lpstr>Vendor Violations and Sanctions</vt:lpstr>
      <vt:lpstr>Vendor Violations and Sanctions continued</vt:lpstr>
      <vt:lpstr>Vendor Violations and Sanctions continued</vt:lpstr>
      <vt:lpstr>Pattern of Occurrences</vt:lpstr>
      <vt:lpstr>Examples of Patterns of Violations</vt:lpstr>
      <vt:lpstr>Compliance Buys and Audits</vt:lpstr>
      <vt:lpstr>Compliance Buys</vt:lpstr>
      <vt:lpstr>Vendor Overcharging</vt:lpstr>
      <vt:lpstr>Overcharging?</vt:lpstr>
      <vt:lpstr>Inventory Audits</vt:lpstr>
      <vt:lpstr>Purchase Documentation Requirement</vt:lpstr>
      <vt:lpstr>Violations Detected During Inventory Audit</vt:lpstr>
      <vt:lpstr>Vendor Claims</vt:lpstr>
      <vt:lpstr>Claims Assessed for Vendor Violations</vt:lpstr>
      <vt:lpstr>Disqualification </vt:lpstr>
      <vt:lpstr>Routine Monitoring</vt:lpstr>
      <vt:lpstr>Reporting Customer Service Issues (Complaints)</vt:lpstr>
      <vt:lpstr>Questions</vt:lpstr>
      <vt:lpstr>Required Applicant Forms</vt:lpstr>
      <vt:lpstr>Completing Required Forms</vt:lpstr>
      <vt:lpstr>Completion of Forms using DocuSign</vt:lpstr>
      <vt:lpstr>Completing Required Forms in DocuSign</vt:lpstr>
      <vt:lpstr>Using DocuSign</vt:lpstr>
      <vt:lpstr>Vendor Process </vt:lpstr>
      <vt:lpstr>Fields to Complete</vt:lpstr>
      <vt:lpstr>Adopting a Signature</vt:lpstr>
      <vt:lpstr>SIGNATURE</vt:lpstr>
      <vt:lpstr>Form Fields</vt:lpstr>
      <vt:lpstr>Vendor Process Completed</vt:lpstr>
      <vt:lpstr>Final Screen</vt:lpstr>
      <vt:lpstr>Application (DHHS 3282)</vt:lpstr>
      <vt:lpstr>Application (DHHS 3282)</vt:lpstr>
      <vt:lpstr>Application (DHHS 3282)</vt:lpstr>
      <vt:lpstr>Application (DHHS 3282)</vt:lpstr>
      <vt:lpstr>Application (DHHS 3282)</vt:lpstr>
      <vt:lpstr>Application (DHHS 3282)</vt:lpstr>
      <vt:lpstr>PowerPoint Presentation</vt:lpstr>
      <vt:lpstr>PowerPoint Presentation</vt:lpstr>
      <vt:lpstr>PowerPoint Presentation</vt:lpstr>
      <vt:lpstr>PowerPoint Presentation</vt:lpstr>
      <vt:lpstr>PowerPoint Presentation</vt:lpstr>
      <vt:lpstr>PowerPoint Presentation</vt:lpstr>
      <vt:lpstr>Required Prices</vt:lpstr>
      <vt:lpstr>PowerPoint Presentation</vt:lpstr>
      <vt:lpstr>PowerPoint Presentation</vt:lpstr>
      <vt:lpstr>PowerPoint Presentation</vt:lpstr>
      <vt:lpstr>ID Requirement</vt:lpstr>
      <vt:lpstr>Technical Assistance </vt:lpstr>
      <vt:lpstr>Training Employees</vt:lpstr>
      <vt:lpstr>Questions</vt:lpstr>
      <vt:lpstr>Assurance of Civil Rights Compliance</vt:lpstr>
      <vt:lpstr>USDA Nondiscrimination Statement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Watkins, J'Sonya</dc:creator>
  <cp:lastModifiedBy>Martin, Jasmine M</cp:lastModifiedBy>
  <cp:revision>736</cp:revision>
  <cp:lastPrinted>2022-08-05T16:00:36Z</cp:lastPrinted>
  <dcterms:created xsi:type="dcterms:W3CDTF">2017-03-17T18:21:55Z</dcterms:created>
  <dcterms:modified xsi:type="dcterms:W3CDTF">2022-08-05T16:17:05Z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CampaignTags">
    <vt:lpwstr/>
  </property>
  <property fmtid="{D5CDD505-2E9C-101B-9397-08002B2CF9AE}" pid="7" name="ScenarioTags">
    <vt:lpwstr/>
  </property>
  <property fmtid="{D5CDD505-2E9C-101B-9397-08002B2CF9AE}" pid="8" name="ArticulateGUID">
    <vt:lpwstr>C7A1046C-1BD7-4595-B941-BC0D43ABECED</vt:lpwstr>
  </property>
  <property fmtid="{D5CDD505-2E9C-101B-9397-08002B2CF9AE}" pid="9" name="ArticulatePath">
    <vt:lpwstr>2020 New Retail Vendor Applicant Training-Sue's Edits recorded</vt:lpwstr>
  </property>
</Properties>
</file>