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6.xml" ContentType="application/vnd.openxmlformats-officedocument.presentationml.notesSl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20.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ppt/tags/tag13.xml" ContentType="application/vnd.openxmlformats-officedocument.presentationml.tags+xml"/>
  <Override PartName="/ppt/tags/tag7.xml" ContentType="application/vnd.openxmlformats-officedocument.presentationml.tags+xml"/>
  <Override PartName="/ppt/tags/tag10.xml" ContentType="application/vnd.openxmlformats-officedocument.presentationml.tags+xml"/>
  <Override PartName="/ppt/tags/tag17.xml" ContentType="application/vnd.openxmlformats-officedocument.presentationml.tags+xml"/>
  <Override PartName="/ppt/tags/tag14.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18.xml" ContentType="application/vnd.openxmlformats-officedocument.presentationml.tags+xml"/>
  <Override PartName="/ppt/tags/tag4.xml" ContentType="application/vnd.openxmlformats-officedocument.presentationml.tags+xml"/>
  <Override PartName="/ppt/tags/tag19.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707" r:id="rId2"/>
  </p:sldMasterIdLst>
  <p:notesMasterIdLst>
    <p:notesMasterId r:id="rId21"/>
  </p:notesMasterIdLst>
  <p:handoutMasterIdLst>
    <p:handoutMasterId r:id="rId22"/>
  </p:handoutMasterIdLst>
  <p:sldIdLst>
    <p:sldId id="256" r:id="rId3"/>
    <p:sldId id="257" r:id="rId4"/>
    <p:sldId id="320" r:id="rId5"/>
    <p:sldId id="321" r:id="rId6"/>
    <p:sldId id="323" r:id="rId7"/>
    <p:sldId id="305" r:id="rId8"/>
    <p:sldId id="275" r:id="rId9"/>
    <p:sldId id="295" r:id="rId10"/>
    <p:sldId id="294" r:id="rId11"/>
    <p:sldId id="298" r:id="rId12"/>
    <p:sldId id="324" r:id="rId13"/>
    <p:sldId id="304" r:id="rId14"/>
    <p:sldId id="326" r:id="rId15"/>
    <p:sldId id="327" r:id="rId16"/>
    <p:sldId id="328" r:id="rId17"/>
    <p:sldId id="322" r:id="rId18"/>
    <p:sldId id="325" r:id="rId19"/>
    <p:sldId id="261" r:id="rId20"/>
  </p:sldIdLst>
  <p:sldSz cx="9144000" cy="6858000" type="screen4x3"/>
  <p:notesSz cx="7010400" cy="92964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DC2"/>
    <a:srgbClr val="789B4A"/>
    <a:srgbClr val="657E32"/>
    <a:srgbClr val="15365E"/>
    <a:srgbClr val="94B6C7"/>
    <a:srgbClr val="E9F0F3"/>
    <a:srgbClr val="DBE7EC"/>
    <a:srgbClr val="CEDDEC"/>
    <a:srgbClr val="E4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85519" autoAdjust="0"/>
  </p:normalViewPr>
  <p:slideViewPr>
    <p:cSldViewPr snapToGrid="0">
      <p:cViewPr varScale="1">
        <p:scale>
          <a:sx n="99" d="100"/>
          <a:sy n="99" d="100"/>
        </p:scale>
        <p:origin x="883" y="72"/>
      </p:cViewPr>
      <p:guideLst>
        <p:guide orient="horz" pos="2160"/>
        <p:guide pos="2880"/>
      </p:guideLst>
    </p:cSldViewPr>
  </p:slideViewPr>
  <p:outlineViewPr>
    <p:cViewPr>
      <p:scale>
        <a:sx n="33" d="100"/>
        <a:sy n="33" d="100"/>
      </p:scale>
      <p:origin x="0" y="64"/>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66" d="100"/>
          <a:sy n="66" d="100"/>
        </p:scale>
        <p:origin x="27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0"/>
            <a:ext cx="3038475" cy="466578"/>
          </a:xfrm>
          <a:prstGeom prst="rect">
            <a:avLst/>
          </a:prstGeom>
        </p:spPr>
        <p:txBody>
          <a:bodyPr vert="horz" lIns="91746" tIns="45873" rIns="91746" bIns="45873" rtlCol="0"/>
          <a:lstStyle>
            <a:lvl1pPr algn="l">
              <a:defRPr sz="1200"/>
            </a:lvl1pPr>
          </a:lstStyle>
          <a:p>
            <a:endParaRPr lang="en-US" dirty="0"/>
          </a:p>
        </p:txBody>
      </p:sp>
      <p:sp>
        <p:nvSpPr>
          <p:cNvPr id="3" name="Date Placeholder 2"/>
          <p:cNvSpPr>
            <a:spLocks noGrp="1"/>
          </p:cNvSpPr>
          <p:nvPr>
            <p:ph type="dt" sz="quarter" idx="1"/>
          </p:nvPr>
        </p:nvSpPr>
        <p:spPr>
          <a:xfrm>
            <a:off x="3970347" y="0"/>
            <a:ext cx="3038475" cy="466578"/>
          </a:xfrm>
          <a:prstGeom prst="rect">
            <a:avLst/>
          </a:prstGeom>
        </p:spPr>
        <p:txBody>
          <a:bodyPr vert="horz" lIns="91746" tIns="45873" rIns="91746" bIns="45873" rtlCol="0"/>
          <a:lstStyle>
            <a:lvl1pPr algn="r">
              <a:defRPr sz="1200"/>
            </a:lvl1pPr>
          </a:lstStyle>
          <a:p>
            <a:fld id="{A9B734D9-FBB7-4B85-86A2-24E15EDE55E0}" type="datetimeFigureOut">
              <a:rPr lang="en-US" smtClean="0"/>
              <a:t>4/9/2021</a:t>
            </a:fld>
            <a:endParaRPr lang="en-US" dirty="0"/>
          </a:p>
        </p:txBody>
      </p:sp>
      <p:sp>
        <p:nvSpPr>
          <p:cNvPr id="4" name="Footer Placeholder 3"/>
          <p:cNvSpPr>
            <a:spLocks noGrp="1"/>
          </p:cNvSpPr>
          <p:nvPr>
            <p:ph type="ftr" sz="quarter" idx="2"/>
          </p:nvPr>
        </p:nvSpPr>
        <p:spPr>
          <a:xfrm>
            <a:off x="11" y="8829823"/>
            <a:ext cx="3038475" cy="466578"/>
          </a:xfrm>
          <a:prstGeom prst="rect">
            <a:avLst/>
          </a:prstGeom>
        </p:spPr>
        <p:txBody>
          <a:bodyPr vert="horz" lIns="91746" tIns="45873" rIns="91746" bIns="4587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7" y="8829823"/>
            <a:ext cx="3038475" cy="466578"/>
          </a:xfrm>
          <a:prstGeom prst="rect">
            <a:avLst/>
          </a:prstGeom>
        </p:spPr>
        <p:txBody>
          <a:bodyPr vert="horz" lIns="91746" tIns="45873" rIns="91746" bIns="45873"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8"/>
            <a:ext cx="3037840" cy="466435"/>
          </a:xfrm>
          <a:prstGeom prst="rect">
            <a:avLst/>
          </a:prstGeom>
        </p:spPr>
        <p:txBody>
          <a:bodyPr vert="horz" lIns="93142" tIns="46569" rIns="93142" bIns="46569" rtlCol="0"/>
          <a:lstStyle>
            <a:lvl1pPr algn="l">
              <a:defRPr sz="1200"/>
            </a:lvl1pPr>
          </a:lstStyle>
          <a:p>
            <a:endParaRPr lang="en-US" dirty="0"/>
          </a:p>
        </p:txBody>
      </p:sp>
      <p:sp>
        <p:nvSpPr>
          <p:cNvPr id="3" name="Date Placeholder 2"/>
          <p:cNvSpPr>
            <a:spLocks noGrp="1"/>
          </p:cNvSpPr>
          <p:nvPr>
            <p:ph type="dt" idx="1"/>
          </p:nvPr>
        </p:nvSpPr>
        <p:spPr>
          <a:xfrm>
            <a:off x="3970939" y="8"/>
            <a:ext cx="3037840" cy="466435"/>
          </a:xfrm>
          <a:prstGeom prst="rect">
            <a:avLst/>
          </a:prstGeom>
        </p:spPr>
        <p:txBody>
          <a:bodyPr vert="horz" lIns="93142" tIns="46569" rIns="93142" bIns="46569" rtlCol="0"/>
          <a:lstStyle>
            <a:lvl1pPr algn="r">
              <a:defRPr sz="1200"/>
            </a:lvl1pPr>
          </a:lstStyle>
          <a:p>
            <a:fld id="{E3FD6F98-055A-4837-90F2-8E5F6821A1BB}" type="datetimeFigureOut">
              <a:rPr lang="en-US" smtClean="0"/>
              <a:t>4/9/2021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42" tIns="46569" rIns="93142" bIns="46569" rtlCol="0" anchor="ctr"/>
          <a:lstStyle/>
          <a:p>
            <a:endParaRPr lang="en-US" dirty="0"/>
          </a:p>
        </p:txBody>
      </p:sp>
      <p:sp>
        <p:nvSpPr>
          <p:cNvPr id="5" name="Notes Placeholder 4"/>
          <p:cNvSpPr>
            <a:spLocks noGrp="1"/>
          </p:cNvSpPr>
          <p:nvPr>
            <p:ph type="body" sz="quarter" idx="3"/>
          </p:nvPr>
        </p:nvSpPr>
        <p:spPr>
          <a:xfrm>
            <a:off x="701040" y="4473900"/>
            <a:ext cx="5608320" cy="3660458"/>
          </a:xfrm>
          <a:prstGeom prst="rect">
            <a:avLst/>
          </a:prstGeom>
        </p:spPr>
        <p:txBody>
          <a:bodyPr vert="horz" lIns="93142" tIns="46569" rIns="93142" bIns="465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6"/>
            <a:ext cx="3037840" cy="466434"/>
          </a:xfrm>
          <a:prstGeom prst="rect">
            <a:avLst/>
          </a:prstGeom>
        </p:spPr>
        <p:txBody>
          <a:bodyPr vert="horz" lIns="93142" tIns="46569" rIns="93142" bIns="4656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76"/>
            <a:ext cx="3037840" cy="466434"/>
          </a:xfrm>
          <a:prstGeom prst="rect">
            <a:avLst/>
          </a:prstGeom>
        </p:spPr>
        <p:txBody>
          <a:bodyPr vert="horz" lIns="93142" tIns="46569" rIns="93142" bIns="46569"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Friday of every month @ 1:00 pm</a:t>
            </a:r>
          </a:p>
          <a:p>
            <a:r>
              <a:rPr lang="en-US" dirty="0"/>
              <a:t>Questions should be submitted through chat function</a:t>
            </a:r>
          </a:p>
          <a:p>
            <a:r>
              <a:rPr lang="en-US" dirty="0"/>
              <a:t>State agency encourages topic suggestions</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276000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do you have?</a:t>
            </a:r>
          </a:p>
          <a:p>
            <a:endParaRPr lang="en-US" dirty="0"/>
          </a:p>
          <a:p>
            <a:r>
              <a:rPr lang="en-US" dirty="0"/>
              <a:t>Adobe Stock: 104477106</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1114931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3398062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299715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do you have?</a:t>
            </a:r>
          </a:p>
          <a:p>
            <a:endParaRPr lang="en-US" dirty="0"/>
          </a:p>
          <a:p>
            <a:r>
              <a:rPr lang="en-US" dirty="0"/>
              <a:t>Adobe Stock: 104477106</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2132362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7170045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nutritionnc.com/snp/forms.htm" TargetMode="External"/><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ascr.usda.gov/complaint_filing_cust.html"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mailto:CACFPtraining@dhhs.nc.gov" TargetMode="External"/><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6" name="Text Placeholder 15"/>
          <p:cNvSpPr>
            <a:spLocks noGrp="1"/>
          </p:cNvSpPr>
          <p:nvPr>
            <p:ph type="body" sz="quarter" idx="11" hasCustomPrompt="1"/>
          </p:nvPr>
        </p:nvSpPr>
        <p:spPr>
          <a:xfrm>
            <a:off x="2747650" y="2689676"/>
            <a:ext cx="5774267" cy="948752"/>
          </a:xfrm>
          <a:prstGeom prst="rect">
            <a:avLst/>
          </a:prstGeom>
        </p:spPr>
        <p:txBody>
          <a:bodyPr anchor="b">
            <a:noAutofit/>
          </a:bodyPr>
          <a:lstStyle>
            <a:lvl1pPr marL="0" indent="0">
              <a:lnSpc>
                <a:spcPct val="100000"/>
              </a:lnSpc>
              <a:spcBef>
                <a:spcPts val="0"/>
              </a:spcBef>
              <a:buNone/>
              <a:defRPr sz="2800" b="1" i="0" baseline="0">
                <a:solidFill>
                  <a:srgbClr val="15365E"/>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Power Point Title</a:t>
            </a:r>
          </a:p>
        </p:txBody>
      </p:sp>
      <p:sp>
        <p:nvSpPr>
          <p:cNvPr id="17" name="Text Placeholder 17"/>
          <p:cNvSpPr>
            <a:spLocks noGrp="1"/>
          </p:cNvSpPr>
          <p:nvPr>
            <p:ph type="body" sz="quarter" idx="12" hasCustomPrompt="1"/>
          </p:nvPr>
        </p:nvSpPr>
        <p:spPr>
          <a:xfrm>
            <a:off x="2768596" y="4806940"/>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name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5" name="Picture 4">
            <a:extLst>
              <a:ext uri="{FF2B5EF4-FFF2-40B4-BE49-F238E27FC236}">
                <a16:creationId xmlns:a16="http://schemas.microsoft.com/office/drawing/2014/main" id="{97E68234-E8F6-4BF7-866D-1F6591C928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22417" y="223844"/>
            <a:ext cx="1781043" cy="1215435"/>
          </a:xfrm>
          <a:prstGeom prst="rect">
            <a:avLst/>
          </a:prstGeom>
        </p:spPr>
      </p:pic>
      <p:pic>
        <p:nvPicPr>
          <p:cNvPr id="10" name="Picture 9">
            <a:extLst>
              <a:ext uri="{FF2B5EF4-FFF2-40B4-BE49-F238E27FC236}">
                <a16:creationId xmlns:a16="http://schemas.microsoft.com/office/drawing/2014/main" id="{F61866FB-ABFB-4152-93A5-93A8A3AA09A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74" r="13171"/>
          <a:stretch/>
        </p:blipFill>
        <p:spPr>
          <a:xfrm>
            <a:off x="1950907" y="230392"/>
            <a:ext cx="1593486" cy="1215434"/>
          </a:xfrm>
          <a:prstGeom prst="rect">
            <a:avLst/>
          </a:prstGeom>
        </p:spPr>
      </p:pic>
      <p:pic>
        <p:nvPicPr>
          <p:cNvPr id="13" name="Picture 12">
            <a:extLst>
              <a:ext uri="{FF2B5EF4-FFF2-40B4-BE49-F238E27FC236}">
                <a16:creationId xmlns:a16="http://schemas.microsoft.com/office/drawing/2014/main" id="{2DBC05DB-082A-49A6-A86F-6BB70C1DBED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229" r="9436"/>
          <a:stretch/>
        </p:blipFill>
        <p:spPr>
          <a:xfrm>
            <a:off x="5669281" y="215709"/>
            <a:ext cx="1610903" cy="1202340"/>
          </a:xfrm>
          <a:prstGeom prst="rect">
            <a:avLst/>
          </a:prstGeom>
        </p:spPr>
      </p:pic>
      <p:pic>
        <p:nvPicPr>
          <p:cNvPr id="18" name="Picture 17">
            <a:extLst>
              <a:ext uri="{FF2B5EF4-FFF2-40B4-BE49-F238E27FC236}">
                <a16:creationId xmlns:a16="http://schemas.microsoft.com/office/drawing/2014/main" id="{94255019-58B5-498D-AC69-B3E8D2DC50D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6500"/>
          <a:stretch/>
        </p:blipFill>
        <p:spPr>
          <a:xfrm>
            <a:off x="7437119" y="215709"/>
            <a:ext cx="1706881" cy="1217023"/>
          </a:xfrm>
          <a:prstGeom prst="rect">
            <a:avLst/>
          </a:prstGeom>
        </p:spPr>
      </p:pic>
      <p:pic>
        <p:nvPicPr>
          <p:cNvPr id="20" name="Picture 19">
            <a:extLst>
              <a:ext uri="{FF2B5EF4-FFF2-40B4-BE49-F238E27FC236}">
                <a16:creationId xmlns:a16="http://schemas.microsoft.com/office/drawing/2014/main" id="{91CB2E21-149D-46BC-9CB1-ABD5C2CDF8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09" y="243486"/>
            <a:ext cx="1803511" cy="1202340"/>
          </a:xfrm>
          <a:prstGeom prst="rect">
            <a:avLst/>
          </a:prstGeom>
        </p:spPr>
      </p:pic>
      <p:sp>
        <p:nvSpPr>
          <p:cNvPr id="14" name="Text Placeholder 17">
            <a:extLst>
              <a:ext uri="{FF2B5EF4-FFF2-40B4-BE49-F238E27FC236}">
                <a16:creationId xmlns:a16="http://schemas.microsoft.com/office/drawing/2014/main" id="{A5E3CD1F-14DE-40B8-8276-F072636048B4}"/>
              </a:ext>
            </a:extLst>
          </p:cNvPr>
          <p:cNvSpPr>
            <a:spLocks noGrp="1"/>
          </p:cNvSpPr>
          <p:nvPr>
            <p:ph type="body" sz="quarter" idx="13" hasCustomPrompt="1"/>
          </p:nvPr>
        </p:nvSpPr>
        <p:spPr>
          <a:xfrm>
            <a:off x="2768595" y="5327353"/>
            <a:ext cx="5774267" cy="381233"/>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19" name="Picture 18">
            <a:extLst>
              <a:ext uri="{FF2B5EF4-FFF2-40B4-BE49-F238E27FC236}">
                <a16:creationId xmlns:a16="http://schemas.microsoft.com/office/drawing/2014/main" id="{8A248210-9B21-4AC4-B0A7-A8C6A7C2B76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3046" y="4404441"/>
            <a:ext cx="1209153" cy="1436964"/>
          </a:xfrm>
          <a:prstGeom prst="rect">
            <a:avLst/>
          </a:prstGeom>
        </p:spPr>
      </p:pic>
      <p:sp>
        <p:nvSpPr>
          <p:cNvPr id="2" name="TextBox 1">
            <a:extLst>
              <a:ext uri="{FF2B5EF4-FFF2-40B4-BE49-F238E27FC236}">
                <a16:creationId xmlns:a16="http://schemas.microsoft.com/office/drawing/2014/main" id="{0D384B1A-91C9-4962-9630-18112879680B}"/>
              </a:ext>
            </a:extLst>
          </p:cNvPr>
          <p:cNvSpPr txBox="1"/>
          <p:nvPr userDrawn="1"/>
        </p:nvSpPr>
        <p:spPr>
          <a:xfrm>
            <a:off x="2668522" y="2265248"/>
            <a:ext cx="5795212" cy="400110"/>
          </a:xfrm>
          <a:prstGeom prst="rect">
            <a:avLst/>
          </a:prstGeom>
          <a:noFill/>
        </p:spPr>
        <p:txBody>
          <a:bodyPr wrap="square" rtlCol="0">
            <a:spAutoFit/>
          </a:bodyPr>
          <a:lstStyle/>
          <a:p>
            <a:r>
              <a:rPr lang="en-US" sz="2000" b="1" dirty="0"/>
              <a:t>NC Department of Health &amp; Human Services</a:t>
            </a:r>
          </a:p>
        </p:txBody>
      </p:sp>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mp; Top Rule">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94DDED7-63C5-4444-900D-8656B51DB114}"/>
              </a:ext>
            </a:extLst>
          </p:cNvPr>
          <p:cNvSpPr/>
          <p:nvPr userDrawn="1"/>
        </p:nvSpPr>
        <p:spPr>
          <a:xfrm>
            <a:off x="-758" y="0"/>
            <a:ext cx="9144000" cy="6858000"/>
          </a:xfrm>
          <a:prstGeom prst="rect">
            <a:avLst/>
          </a:prstGeom>
          <a:solidFill>
            <a:srgbClr val="789B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13" name="Picture 12">
            <a:extLst>
              <a:ext uri="{FF2B5EF4-FFF2-40B4-BE49-F238E27FC236}">
                <a16:creationId xmlns:a16="http://schemas.microsoft.com/office/drawing/2014/main" id="{AF105D24-D62C-4175-9C18-D8F7024CC1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1708" y="5392229"/>
            <a:ext cx="2046225" cy="1547210"/>
          </a:xfrm>
          <a:prstGeom prst="rect">
            <a:avLst/>
          </a:prstGeom>
        </p:spPr>
      </p:pic>
    </p:spTree>
    <p:extLst>
      <p:ext uri="{BB962C8B-B14F-4D97-AF65-F5344CB8AC3E}">
        <p14:creationId xmlns:p14="http://schemas.microsoft.com/office/powerpoint/2010/main" val="149549092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mp; Top Rule">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94DDED7-63C5-4444-900D-8656B51DB114}"/>
              </a:ext>
            </a:extLst>
          </p:cNvPr>
          <p:cNvSpPr/>
          <p:nvPr userDrawn="1"/>
        </p:nvSpPr>
        <p:spPr>
          <a:xfrm>
            <a:off x="-758" y="0"/>
            <a:ext cx="9144000" cy="6858000"/>
          </a:xfrm>
          <a:prstGeom prst="rect">
            <a:avLst/>
          </a:prstGeom>
          <a:solidFill>
            <a:srgbClr val="288D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13" name="Picture 12">
            <a:extLst>
              <a:ext uri="{FF2B5EF4-FFF2-40B4-BE49-F238E27FC236}">
                <a16:creationId xmlns:a16="http://schemas.microsoft.com/office/drawing/2014/main" id="{AF105D24-D62C-4175-9C18-D8F7024CC1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1708" y="5392229"/>
            <a:ext cx="2046225" cy="1547210"/>
          </a:xfrm>
          <a:prstGeom prst="rect">
            <a:avLst/>
          </a:prstGeom>
        </p:spPr>
      </p:pic>
    </p:spTree>
    <p:extLst>
      <p:ext uri="{BB962C8B-B14F-4D97-AF65-F5344CB8AC3E}">
        <p14:creationId xmlns:p14="http://schemas.microsoft.com/office/powerpoint/2010/main" val="138170874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66B20BA-4B6A-4B95-997F-845181A636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33" r="5174"/>
          <a:stretch/>
        </p:blipFill>
        <p:spPr>
          <a:xfrm>
            <a:off x="0" y="0"/>
            <a:ext cx="9186526" cy="6858000"/>
          </a:xfrm>
          <a:prstGeom prst="rect">
            <a:avLst/>
          </a:prstGeom>
        </p:spPr>
      </p:pic>
      <p:sp>
        <p:nvSpPr>
          <p:cNvPr id="7" name="Rectangle 6">
            <a:extLst>
              <a:ext uri="{FF2B5EF4-FFF2-40B4-BE49-F238E27FC236}">
                <a16:creationId xmlns:a16="http://schemas.microsoft.com/office/drawing/2014/main" id="{93082966-072B-4320-B72F-85213075217C}"/>
              </a:ext>
            </a:extLst>
          </p:cNvPr>
          <p:cNvSpPr/>
          <p:nvPr userDrawn="1"/>
        </p:nvSpPr>
        <p:spPr>
          <a:xfrm>
            <a:off x="0" y="5120650"/>
            <a:ext cx="9204960" cy="74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0354CD4D-018E-4BF7-84B6-17D407DDD362}"/>
              </a:ext>
            </a:extLst>
          </p:cNvPr>
          <p:cNvSpPr>
            <a:spLocks noGrp="1"/>
          </p:cNvSpPr>
          <p:nvPr>
            <p:ph type="title" hasCustomPrompt="1"/>
          </p:nvPr>
        </p:nvSpPr>
        <p:spPr>
          <a:xfrm>
            <a:off x="462575" y="5113319"/>
            <a:ext cx="8408194" cy="744836"/>
          </a:xfrm>
          <a:prstGeom prst="rect">
            <a:avLst/>
          </a:prstGeom>
        </p:spPr>
        <p:txBody>
          <a:bodyPr vert="horz" lIns="91440" tIns="45720" rIns="91440" bIns="45720" rtlCol="0" anchor="ctr">
            <a:normAutofit/>
          </a:bodyPr>
          <a:lstStyle>
            <a:lvl1pPr>
              <a:defRPr/>
            </a:lvl1pPr>
          </a:lstStyle>
          <a:p>
            <a:pPr algn="ctr" defTabSz="914400"/>
            <a:r>
              <a:rPr lang="en-US" sz="3100" dirty="0">
                <a:solidFill>
                  <a:srgbClr val="15365E"/>
                </a:solidFill>
                <a:latin typeface="+mn-lt"/>
                <a:ea typeface="+mj-ea"/>
                <a:cs typeface="+mj-cs"/>
              </a:rPr>
              <a:t>Click to add title for Section Divider</a:t>
            </a:r>
          </a:p>
        </p:txBody>
      </p:sp>
      <p:cxnSp>
        <p:nvCxnSpPr>
          <p:cNvPr id="9" name="Straight Connector 8">
            <a:extLst>
              <a:ext uri="{FF2B5EF4-FFF2-40B4-BE49-F238E27FC236}">
                <a16:creationId xmlns:a16="http://schemas.microsoft.com/office/drawing/2014/main" id="{526D64C3-A72F-4FCC-A23C-BA2C1635D239}"/>
              </a:ext>
            </a:extLst>
          </p:cNvPr>
          <p:cNvCxnSpPr/>
          <p:nvPr userDrawn="1"/>
        </p:nvCxnSpPr>
        <p:spPr>
          <a:xfrm>
            <a:off x="-18434" y="5050989"/>
            <a:ext cx="922339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3B64DC0-30C6-420A-82C5-8705D944FABF}"/>
              </a:ext>
            </a:extLst>
          </p:cNvPr>
          <p:cNvCxnSpPr/>
          <p:nvPr userDrawn="1"/>
        </p:nvCxnSpPr>
        <p:spPr>
          <a:xfrm>
            <a:off x="-14083" y="5943609"/>
            <a:ext cx="922339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EB0D0A-2CC7-4DE0-8286-B3570FC6D50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20" r="8391"/>
          <a:stretch/>
        </p:blipFill>
        <p:spPr>
          <a:xfrm>
            <a:off x="-1" y="0"/>
            <a:ext cx="9144001" cy="6858000"/>
          </a:xfrm>
          <a:prstGeom prst="rect">
            <a:avLst/>
          </a:prstGeom>
        </p:spPr>
      </p:pic>
      <p:sp>
        <p:nvSpPr>
          <p:cNvPr id="4" name="Rectangle 3">
            <a:extLst>
              <a:ext uri="{FF2B5EF4-FFF2-40B4-BE49-F238E27FC236}">
                <a16:creationId xmlns:a16="http://schemas.microsoft.com/office/drawing/2014/main" id="{6CD2FC71-A43A-44F1-9EAC-02FD20EE99B7}"/>
              </a:ext>
            </a:extLst>
          </p:cNvPr>
          <p:cNvSpPr/>
          <p:nvPr userDrawn="1"/>
        </p:nvSpPr>
        <p:spPr>
          <a:xfrm>
            <a:off x="0" y="5120650"/>
            <a:ext cx="9204960" cy="74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490D6F9F-B26C-461B-B2C4-4279430C005D}"/>
              </a:ext>
            </a:extLst>
          </p:cNvPr>
          <p:cNvCxnSpPr/>
          <p:nvPr userDrawn="1"/>
        </p:nvCxnSpPr>
        <p:spPr>
          <a:xfrm>
            <a:off x="-18434" y="5050989"/>
            <a:ext cx="922339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C786124-A135-45C0-94B0-5AD133B37057}"/>
              </a:ext>
            </a:extLst>
          </p:cNvPr>
          <p:cNvCxnSpPr/>
          <p:nvPr userDrawn="1"/>
        </p:nvCxnSpPr>
        <p:spPr>
          <a:xfrm>
            <a:off x="-14083" y="5943609"/>
            <a:ext cx="922339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2EE90964-E4CF-43FC-8491-5AE9AF19F743}"/>
              </a:ext>
            </a:extLst>
          </p:cNvPr>
          <p:cNvSpPr>
            <a:spLocks noGrp="1"/>
          </p:cNvSpPr>
          <p:nvPr>
            <p:ph type="title" hasCustomPrompt="1"/>
          </p:nvPr>
        </p:nvSpPr>
        <p:spPr>
          <a:xfrm>
            <a:off x="462575" y="5113319"/>
            <a:ext cx="8408194" cy="744836"/>
          </a:xfrm>
          <a:prstGeom prst="rect">
            <a:avLst/>
          </a:prstGeom>
        </p:spPr>
        <p:txBody>
          <a:bodyPr vert="horz" lIns="91440" tIns="45720" rIns="91440" bIns="45720" rtlCol="0" anchor="ctr">
            <a:normAutofit/>
          </a:bodyPr>
          <a:lstStyle>
            <a:lvl1pPr>
              <a:defRPr/>
            </a:lvl1pPr>
          </a:lstStyle>
          <a:p>
            <a:pPr algn="ctr" defTabSz="914400"/>
            <a:r>
              <a:rPr lang="en-US" sz="3100" dirty="0">
                <a:solidFill>
                  <a:srgbClr val="15365E"/>
                </a:solidFill>
                <a:latin typeface="+mn-lt"/>
                <a:ea typeface="+mj-ea"/>
                <a:cs typeface="+mj-cs"/>
              </a:rPr>
              <a:t>Click to add title for Section Divider</a:t>
            </a:r>
          </a:p>
        </p:txBody>
      </p:sp>
    </p:spTree>
    <p:extLst>
      <p:ext uri="{BB962C8B-B14F-4D97-AF65-F5344CB8AC3E}">
        <p14:creationId xmlns:p14="http://schemas.microsoft.com/office/powerpoint/2010/main" val="1138796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9B7EF58-06DF-41E1-BDDC-D2A56ED93C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153" r="7958"/>
          <a:stretch/>
        </p:blipFill>
        <p:spPr>
          <a:xfrm>
            <a:off x="0" y="0"/>
            <a:ext cx="9144000" cy="6858000"/>
          </a:xfrm>
          <a:prstGeom prst="rect">
            <a:avLst/>
          </a:prstGeom>
        </p:spPr>
      </p:pic>
      <p:sp>
        <p:nvSpPr>
          <p:cNvPr id="4" name="Rectangle 3">
            <a:extLst>
              <a:ext uri="{FF2B5EF4-FFF2-40B4-BE49-F238E27FC236}">
                <a16:creationId xmlns:a16="http://schemas.microsoft.com/office/drawing/2014/main" id="{68B5CB1D-8305-4BB1-971F-FAF981AB849C}"/>
              </a:ext>
            </a:extLst>
          </p:cNvPr>
          <p:cNvSpPr/>
          <p:nvPr userDrawn="1"/>
        </p:nvSpPr>
        <p:spPr>
          <a:xfrm>
            <a:off x="0" y="5120650"/>
            <a:ext cx="9204960" cy="74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1952D92F-8D38-49CB-BF3A-B6413E538C8F}"/>
              </a:ext>
            </a:extLst>
          </p:cNvPr>
          <p:cNvCxnSpPr/>
          <p:nvPr userDrawn="1"/>
        </p:nvCxnSpPr>
        <p:spPr>
          <a:xfrm>
            <a:off x="-18434" y="5050989"/>
            <a:ext cx="922339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9D1ED8D-C446-4A35-8429-42E61186EF0F}"/>
              </a:ext>
            </a:extLst>
          </p:cNvPr>
          <p:cNvCxnSpPr/>
          <p:nvPr userDrawn="1"/>
        </p:nvCxnSpPr>
        <p:spPr>
          <a:xfrm>
            <a:off x="-14083" y="5943609"/>
            <a:ext cx="922339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07D622FA-0219-4284-814B-F3486C1F097C}"/>
              </a:ext>
            </a:extLst>
          </p:cNvPr>
          <p:cNvSpPr>
            <a:spLocks noGrp="1"/>
          </p:cNvSpPr>
          <p:nvPr>
            <p:ph type="title" hasCustomPrompt="1"/>
          </p:nvPr>
        </p:nvSpPr>
        <p:spPr>
          <a:xfrm>
            <a:off x="462575" y="5113319"/>
            <a:ext cx="8408194" cy="744836"/>
          </a:xfrm>
          <a:prstGeom prst="rect">
            <a:avLst/>
          </a:prstGeom>
        </p:spPr>
        <p:txBody>
          <a:bodyPr vert="horz" lIns="91440" tIns="45720" rIns="91440" bIns="45720" rtlCol="0" anchor="ctr">
            <a:normAutofit/>
          </a:bodyPr>
          <a:lstStyle>
            <a:lvl1pPr>
              <a:defRPr/>
            </a:lvl1pPr>
          </a:lstStyle>
          <a:p>
            <a:pPr algn="ctr" defTabSz="914400"/>
            <a:r>
              <a:rPr lang="en-US" sz="3100" dirty="0">
                <a:solidFill>
                  <a:srgbClr val="15365E"/>
                </a:solidFill>
                <a:latin typeface="+mn-lt"/>
                <a:ea typeface="+mj-ea"/>
                <a:cs typeface="+mj-cs"/>
              </a:rPr>
              <a:t>Click to add title for Section Divider</a:t>
            </a:r>
          </a:p>
        </p:txBody>
      </p:sp>
    </p:spTree>
    <p:extLst>
      <p:ext uri="{BB962C8B-B14F-4D97-AF65-F5344CB8AC3E}">
        <p14:creationId xmlns:p14="http://schemas.microsoft.com/office/powerpoint/2010/main" val="1326310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299F99-5218-45A6-836D-FF4937D4ABA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4" r="4487"/>
          <a:stretch/>
        </p:blipFill>
        <p:spPr>
          <a:xfrm>
            <a:off x="0" y="0"/>
            <a:ext cx="9144000" cy="6858000"/>
          </a:xfrm>
          <a:prstGeom prst="rect">
            <a:avLst/>
          </a:prstGeom>
        </p:spPr>
      </p:pic>
      <p:sp>
        <p:nvSpPr>
          <p:cNvPr id="4" name="Rectangle 3">
            <a:extLst>
              <a:ext uri="{FF2B5EF4-FFF2-40B4-BE49-F238E27FC236}">
                <a16:creationId xmlns:a16="http://schemas.microsoft.com/office/drawing/2014/main" id="{3653B31F-D225-410A-8EA2-FF4E22355A81}"/>
              </a:ext>
            </a:extLst>
          </p:cNvPr>
          <p:cNvSpPr/>
          <p:nvPr userDrawn="1"/>
        </p:nvSpPr>
        <p:spPr>
          <a:xfrm>
            <a:off x="0" y="5120650"/>
            <a:ext cx="9204960" cy="74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DF241F1D-E2E6-43B0-B238-9E0C6972F93C}"/>
              </a:ext>
            </a:extLst>
          </p:cNvPr>
          <p:cNvCxnSpPr/>
          <p:nvPr userDrawn="1"/>
        </p:nvCxnSpPr>
        <p:spPr>
          <a:xfrm>
            <a:off x="-18434" y="5050989"/>
            <a:ext cx="922339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600222E-ED90-492E-BA7F-431E988BA614}"/>
              </a:ext>
            </a:extLst>
          </p:cNvPr>
          <p:cNvCxnSpPr/>
          <p:nvPr userDrawn="1"/>
        </p:nvCxnSpPr>
        <p:spPr>
          <a:xfrm>
            <a:off x="-14083" y="5943609"/>
            <a:ext cx="922339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448A177C-2612-4292-8378-1577B33FCED2}"/>
              </a:ext>
            </a:extLst>
          </p:cNvPr>
          <p:cNvSpPr>
            <a:spLocks noGrp="1"/>
          </p:cNvSpPr>
          <p:nvPr>
            <p:ph type="title" hasCustomPrompt="1"/>
          </p:nvPr>
        </p:nvSpPr>
        <p:spPr>
          <a:xfrm>
            <a:off x="462575" y="5113319"/>
            <a:ext cx="8408194" cy="744836"/>
          </a:xfrm>
          <a:prstGeom prst="rect">
            <a:avLst/>
          </a:prstGeom>
        </p:spPr>
        <p:txBody>
          <a:bodyPr vert="horz" lIns="91440" tIns="45720" rIns="91440" bIns="45720" rtlCol="0" anchor="ctr">
            <a:normAutofit/>
          </a:bodyPr>
          <a:lstStyle>
            <a:lvl1pPr>
              <a:defRPr/>
            </a:lvl1pPr>
          </a:lstStyle>
          <a:p>
            <a:pPr algn="ctr" defTabSz="914400"/>
            <a:r>
              <a:rPr lang="en-US" sz="3100" dirty="0">
                <a:solidFill>
                  <a:srgbClr val="15365E"/>
                </a:solidFill>
                <a:latin typeface="+mn-lt"/>
                <a:ea typeface="+mj-ea"/>
                <a:cs typeface="+mj-cs"/>
              </a:rPr>
              <a:t>Click to add title for Section Divider</a:t>
            </a:r>
          </a:p>
        </p:txBody>
      </p:sp>
    </p:spTree>
    <p:extLst>
      <p:ext uri="{BB962C8B-B14F-4D97-AF65-F5344CB8AC3E}">
        <p14:creationId xmlns:p14="http://schemas.microsoft.com/office/powerpoint/2010/main" val="1109154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9A32FC-8FCD-4AE1-B059-1A495F38ED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46" r="9234"/>
          <a:stretch/>
        </p:blipFill>
        <p:spPr>
          <a:xfrm>
            <a:off x="-1" y="0"/>
            <a:ext cx="9144001" cy="6858000"/>
          </a:xfrm>
          <a:prstGeom prst="rect">
            <a:avLst/>
          </a:prstGeom>
        </p:spPr>
      </p:pic>
      <p:sp>
        <p:nvSpPr>
          <p:cNvPr id="4" name="Rectangle 3">
            <a:extLst>
              <a:ext uri="{FF2B5EF4-FFF2-40B4-BE49-F238E27FC236}">
                <a16:creationId xmlns:a16="http://schemas.microsoft.com/office/drawing/2014/main" id="{CE1892EF-3A28-47F7-80BF-8E0D16B14F3A}"/>
              </a:ext>
            </a:extLst>
          </p:cNvPr>
          <p:cNvSpPr/>
          <p:nvPr userDrawn="1"/>
        </p:nvSpPr>
        <p:spPr>
          <a:xfrm>
            <a:off x="0" y="5120650"/>
            <a:ext cx="9204960" cy="74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9384F98E-AD62-4BC5-A946-DB21AA9BB7F9}"/>
              </a:ext>
            </a:extLst>
          </p:cNvPr>
          <p:cNvCxnSpPr/>
          <p:nvPr userDrawn="1"/>
        </p:nvCxnSpPr>
        <p:spPr>
          <a:xfrm>
            <a:off x="-18434" y="5050989"/>
            <a:ext cx="922339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4F2FEA-ED35-4037-AD12-968BCF361DFC}"/>
              </a:ext>
            </a:extLst>
          </p:cNvPr>
          <p:cNvCxnSpPr/>
          <p:nvPr userDrawn="1"/>
        </p:nvCxnSpPr>
        <p:spPr>
          <a:xfrm>
            <a:off x="-14083" y="5943609"/>
            <a:ext cx="922339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8D366BED-F427-45B8-8193-A14191470B7B}"/>
              </a:ext>
            </a:extLst>
          </p:cNvPr>
          <p:cNvSpPr>
            <a:spLocks noGrp="1"/>
          </p:cNvSpPr>
          <p:nvPr>
            <p:ph type="title" hasCustomPrompt="1"/>
          </p:nvPr>
        </p:nvSpPr>
        <p:spPr>
          <a:xfrm>
            <a:off x="462575" y="5113319"/>
            <a:ext cx="8408194" cy="744836"/>
          </a:xfrm>
          <a:prstGeom prst="rect">
            <a:avLst/>
          </a:prstGeom>
        </p:spPr>
        <p:txBody>
          <a:bodyPr vert="horz" lIns="91440" tIns="45720" rIns="91440" bIns="45720" rtlCol="0" anchor="ctr">
            <a:normAutofit/>
          </a:bodyPr>
          <a:lstStyle>
            <a:lvl1pPr>
              <a:defRPr/>
            </a:lvl1pPr>
          </a:lstStyle>
          <a:p>
            <a:pPr algn="ctr" defTabSz="914400"/>
            <a:r>
              <a:rPr lang="en-US" sz="3100" dirty="0">
                <a:solidFill>
                  <a:srgbClr val="15365E"/>
                </a:solidFill>
                <a:latin typeface="+mn-lt"/>
                <a:ea typeface="+mj-ea"/>
                <a:cs typeface="+mj-cs"/>
              </a:rPr>
              <a:t>Click to add title for Section Divider</a:t>
            </a:r>
          </a:p>
        </p:txBody>
      </p:sp>
    </p:spTree>
    <p:extLst>
      <p:ext uri="{BB962C8B-B14F-4D97-AF65-F5344CB8AC3E}">
        <p14:creationId xmlns:p14="http://schemas.microsoft.com/office/powerpoint/2010/main" val="3221302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mp; Top Rul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3D14016-3C63-4DC9-9D7D-67F71858E3D9}"/>
              </a:ext>
            </a:extLst>
          </p:cNvPr>
          <p:cNvSpPr>
            <a:spLocks noGrp="1"/>
          </p:cNvSpPr>
          <p:nvPr>
            <p:ph type="title"/>
          </p:nvPr>
        </p:nvSpPr>
        <p:spPr>
          <a:xfrm>
            <a:off x="674369" y="624054"/>
            <a:ext cx="7843267" cy="548640"/>
          </a:xfrm>
          <a:prstGeom prst="rect">
            <a:avLst/>
          </a:prstGeom>
        </p:spPr>
        <p:txBody>
          <a:bodyPr/>
          <a:lstStyle>
            <a:lvl1pPr>
              <a:defRPr>
                <a:solidFill>
                  <a:srgbClr val="15365E"/>
                </a:solidFill>
              </a:defRPr>
            </a:lvl1pPr>
          </a:lstStyle>
          <a:p>
            <a:r>
              <a:rPr lang="en-US" dirty="0"/>
              <a:t>Federal Award Information</a:t>
            </a:r>
          </a:p>
        </p:txBody>
      </p:sp>
      <p:sp>
        <p:nvSpPr>
          <p:cNvPr id="12" name="Content Placeholder 2">
            <a:extLst>
              <a:ext uri="{FF2B5EF4-FFF2-40B4-BE49-F238E27FC236}">
                <a16:creationId xmlns:a16="http://schemas.microsoft.com/office/drawing/2014/main" id="{93AF07CC-2C29-4038-8C56-910ECFF0029B}"/>
              </a:ext>
            </a:extLst>
          </p:cNvPr>
          <p:cNvSpPr txBox="1">
            <a:spLocks/>
          </p:cNvSpPr>
          <p:nvPr userDrawn="1"/>
        </p:nvSpPr>
        <p:spPr>
          <a:xfrm>
            <a:off x="799305" y="1825625"/>
            <a:ext cx="7315200" cy="362593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0" dirty="0">
                <a:latin typeface="Arial" panose="020B0604020202020204" pitchFamily="34" charset="0"/>
                <a:cs typeface="Arial" panose="020B0604020202020204" pitchFamily="34" charset="0"/>
              </a:rPr>
              <a:t>Catalog of Federal Domestic Assistance (CDFA) Title: </a:t>
            </a:r>
          </a:p>
          <a:p>
            <a:pPr lvl="1"/>
            <a:r>
              <a:rPr lang="en-US" b="0" i="1" dirty="0">
                <a:latin typeface="Arial" panose="020B0604020202020204" pitchFamily="34" charset="0"/>
                <a:cs typeface="Arial" panose="020B0604020202020204" pitchFamily="34" charset="0"/>
              </a:rPr>
              <a:t>Infant and Infant Care Food Program</a:t>
            </a:r>
          </a:p>
          <a:p>
            <a:r>
              <a:rPr lang="en-US" sz="2400" b="0" dirty="0">
                <a:latin typeface="Arial" panose="020B0604020202020204" pitchFamily="34" charset="0"/>
                <a:cs typeface="Arial" panose="020B0604020202020204" pitchFamily="34" charset="0"/>
              </a:rPr>
              <a:t>CDFA Number: </a:t>
            </a:r>
          </a:p>
          <a:p>
            <a:pPr lvl="1"/>
            <a:r>
              <a:rPr lang="en-US" b="0" i="1" dirty="0">
                <a:latin typeface="Arial" panose="020B0604020202020204" pitchFamily="34" charset="0"/>
                <a:cs typeface="Arial" panose="020B0604020202020204" pitchFamily="34" charset="0"/>
              </a:rPr>
              <a:t>10.558</a:t>
            </a:r>
          </a:p>
          <a:p>
            <a:r>
              <a:rPr lang="en-US" sz="2400" b="0" dirty="0">
                <a:latin typeface="Arial" panose="020B0604020202020204" pitchFamily="34" charset="0"/>
                <a:cs typeface="Arial" panose="020B0604020202020204" pitchFamily="34" charset="0"/>
              </a:rPr>
              <a:t>Federal Awarding Agency:</a:t>
            </a:r>
          </a:p>
          <a:p>
            <a:pPr lvl="1"/>
            <a:r>
              <a:rPr lang="en-US" b="0" i="1" dirty="0">
                <a:latin typeface="Arial" panose="020B0604020202020204" pitchFamily="34" charset="0"/>
                <a:cs typeface="Arial" panose="020B0604020202020204" pitchFamily="34" charset="0"/>
              </a:rPr>
              <a:t>U.S. Department of Agriculture (USDA), Food and Nutrition Service (FNS)</a:t>
            </a:r>
          </a:p>
        </p:txBody>
      </p:sp>
      <p:pic>
        <p:nvPicPr>
          <p:cNvPr id="13" name="Picture 12">
            <a:extLst>
              <a:ext uri="{FF2B5EF4-FFF2-40B4-BE49-F238E27FC236}">
                <a16:creationId xmlns:a16="http://schemas.microsoft.com/office/drawing/2014/main" id="{8F078188-F305-4B4A-9C98-5CBB461084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288" y="4558583"/>
            <a:ext cx="1542527" cy="1834356"/>
          </a:xfrm>
          <a:prstGeom prst="rect">
            <a:avLst/>
          </a:prstGeom>
        </p:spPr>
      </p:pic>
    </p:spTree>
    <p:extLst>
      <p:ext uri="{BB962C8B-B14F-4D97-AF65-F5344CB8AC3E}">
        <p14:creationId xmlns:p14="http://schemas.microsoft.com/office/powerpoint/2010/main" val="4041811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mp; Top Rul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265BBB29-87A9-475A-9A35-5F7375F95AF4}"/>
              </a:ext>
            </a:extLst>
          </p:cNvPr>
          <p:cNvSpPr>
            <a:spLocks noGrp="1"/>
          </p:cNvSpPr>
          <p:nvPr>
            <p:ph type="title"/>
          </p:nvPr>
        </p:nvSpPr>
        <p:spPr>
          <a:xfrm>
            <a:off x="674369" y="624054"/>
            <a:ext cx="7843267" cy="548640"/>
          </a:xfrm>
          <a:prstGeom prst="rect">
            <a:avLst/>
          </a:prstGeom>
        </p:spPr>
        <p:txBody>
          <a:bodyPr/>
          <a:lstStyle>
            <a:lvl1pPr>
              <a:defRPr>
                <a:solidFill>
                  <a:srgbClr val="15365E"/>
                </a:solidFill>
              </a:defRPr>
            </a:lvl1pPr>
          </a:lstStyle>
          <a:p>
            <a:r>
              <a:rPr lang="en-US" dirty="0"/>
              <a:t>Penalties for Fraud</a:t>
            </a:r>
          </a:p>
        </p:txBody>
      </p:sp>
      <p:sp>
        <p:nvSpPr>
          <p:cNvPr id="6" name="Rectangle 5">
            <a:extLst>
              <a:ext uri="{FF2B5EF4-FFF2-40B4-BE49-F238E27FC236}">
                <a16:creationId xmlns:a16="http://schemas.microsoft.com/office/drawing/2014/main" id="{21C58ECF-EC63-44DE-ACFA-3C4BA7DB824E}"/>
              </a:ext>
            </a:extLst>
          </p:cNvPr>
          <p:cNvSpPr/>
          <p:nvPr userDrawn="1"/>
        </p:nvSpPr>
        <p:spPr>
          <a:xfrm>
            <a:off x="4005135" y="2143675"/>
            <a:ext cx="4512502" cy="4031873"/>
          </a:xfrm>
          <a:prstGeom prst="rect">
            <a:avLst/>
          </a:prstGeom>
        </p:spPr>
        <p:txBody>
          <a:bodyPr wrap="square">
            <a:spAutoFit/>
          </a:bodyPr>
          <a:lstStyle/>
          <a:p>
            <a:pPr marL="18288" indent="0">
              <a:buNone/>
            </a:pPr>
            <a:r>
              <a:rPr lang="en-US" sz="1600" dirty="0">
                <a:latin typeface="Arial" panose="020B0604020202020204" pitchFamily="34" charset="0"/>
                <a:cs typeface="Arial" panose="020B0604020202020204" pitchFamily="34" charset="0"/>
              </a:rPr>
              <a:t>“Whoever embezzles, willfully misapplies, steals, or obtains by fraud any funds, assets, or property that are the subject of a grant or other form of assistance, whether received directly or indirectly from USDA, or whoever receives, conceals, or retains such funds, assets, or property to personal use or gain, knowing such funds, assets, or property have been embezzled,  willfully misapplied, stolen, or obtained by fraud shall, if such funds, assets, or property are of the value of $100 or more, be fined not more than $10,000 or imprisoned not more than five years, or both, or, if such funds, assets, or property are of a value of less than $100, shall be fined not more than $1,000 or imprisoned for not more than one year, or both.” </a:t>
            </a:r>
          </a:p>
        </p:txBody>
      </p:sp>
      <p:sp>
        <p:nvSpPr>
          <p:cNvPr id="7" name="Double Bracket 6">
            <a:extLst>
              <a:ext uri="{FF2B5EF4-FFF2-40B4-BE49-F238E27FC236}">
                <a16:creationId xmlns:a16="http://schemas.microsoft.com/office/drawing/2014/main" id="{7E5136DE-CAEC-417E-ABC9-F7A76AF95346}"/>
              </a:ext>
            </a:extLst>
          </p:cNvPr>
          <p:cNvSpPr/>
          <p:nvPr userDrawn="1"/>
        </p:nvSpPr>
        <p:spPr>
          <a:xfrm>
            <a:off x="3781331" y="1825625"/>
            <a:ext cx="4871179" cy="4562818"/>
          </a:xfrm>
          <a:prstGeom prst="bracketPair">
            <a:avLst/>
          </a:prstGeom>
          <a:noFill/>
          <a:ln w="38100">
            <a:solidFill>
              <a:schemeClr val="accent6"/>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pic>
        <p:nvPicPr>
          <p:cNvPr id="9" name="Picture 8">
            <a:extLst>
              <a:ext uri="{FF2B5EF4-FFF2-40B4-BE49-F238E27FC236}">
                <a16:creationId xmlns:a16="http://schemas.microsoft.com/office/drawing/2014/main" id="{319082F2-3C33-43BD-B739-797838105CAD}"/>
              </a:ext>
            </a:extLst>
          </p:cNvPr>
          <p:cNvPicPr>
            <a:picLocks noChangeAspect="1"/>
          </p:cNvPicPr>
          <p:nvPr userDrawn="1"/>
        </p:nvPicPr>
        <p:blipFill>
          <a:blip r:embed="rId2"/>
          <a:stretch>
            <a:fillRect/>
          </a:stretch>
        </p:blipFill>
        <p:spPr>
          <a:xfrm>
            <a:off x="363300" y="2049950"/>
            <a:ext cx="3277254" cy="4221377"/>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A77A0AE4-F152-46BF-B4D0-6E2366EF8B8C}"/>
              </a:ext>
            </a:extLst>
          </p:cNvPr>
          <p:cNvSpPr txBox="1"/>
          <p:nvPr userDrawn="1"/>
        </p:nvSpPr>
        <p:spPr>
          <a:xfrm>
            <a:off x="4393885" y="1297268"/>
            <a:ext cx="3847145" cy="369332"/>
          </a:xfrm>
          <a:prstGeom prst="rect">
            <a:avLst/>
          </a:prstGeom>
          <a:noFill/>
        </p:spPr>
        <p:txBody>
          <a:bodyPr wrap="square" rtlCol="0">
            <a:spAutoFit/>
          </a:bodyPr>
          <a:lstStyle/>
          <a:p>
            <a:r>
              <a:rPr lang="en-US" dirty="0">
                <a:hlinkClick r:id="rId3"/>
              </a:rPr>
              <a:t>http://nutritionnc.com/snp/forms.htm</a:t>
            </a:r>
            <a:endParaRPr lang="en-US" dirty="0"/>
          </a:p>
        </p:txBody>
      </p:sp>
    </p:spTree>
    <p:extLst>
      <p:ext uri="{BB962C8B-B14F-4D97-AF65-F5344CB8AC3E}">
        <p14:creationId xmlns:p14="http://schemas.microsoft.com/office/powerpoint/2010/main" val="2104576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mp; Top Rul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51E8B29-7125-491C-877D-398D54C1F75C}"/>
              </a:ext>
            </a:extLst>
          </p:cNvPr>
          <p:cNvSpPr>
            <a:spLocks noGrp="1"/>
          </p:cNvSpPr>
          <p:nvPr>
            <p:ph type="title"/>
          </p:nvPr>
        </p:nvSpPr>
        <p:spPr>
          <a:xfrm>
            <a:off x="674369" y="624054"/>
            <a:ext cx="7843267" cy="548640"/>
          </a:xfrm>
          <a:prstGeom prst="rect">
            <a:avLst/>
          </a:prstGeom>
        </p:spPr>
        <p:txBody>
          <a:bodyPr/>
          <a:lstStyle>
            <a:lvl1pPr>
              <a:defRPr>
                <a:solidFill>
                  <a:srgbClr val="15365E"/>
                </a:solidFill>
              </a:defRPr>
            </a:lvl1pPr>
          </a:lstStyle>
          <a:p>
            <a:r>
              <a:rPr lang="en-US" dirty="0"/>
              <a:t>USDA’s Non-Discrimination Statement</a:t>
            </a:r>
          </a:p>
        </p:txBody>
      </p:sp>
      <p:sp>
        <p:nvSpPr>
          <p:cNvPr id="9" name="Content Placeholder 2">
            <a:extLst>
              <a:ext uri="{FF2B5EF4-FFF2-40B4-BE49-F238E27FC236}">
                <a16:creationId xmlns:a16="http://schemas.microsoft.com/office/drawing/2014/main" id="{95E65C60-DE1C-4937-8546-E9A04ACFD60C}"/>
              </a:ext>
            </a:extLst>
          </p:cNvPr>
          <p:cNvSpPr txBox="1">
            <a:spLocks/>
          </p:cNvSpPr>
          <p:nvPr userDrawn="1"/>
        </p:nvSpPr>
        <p:spPr>
          <a:xfrm>
            <a:off x="628650" y="1690689"/>
            <a:ext cx="7886700" cy="4486274"/>
          </a:xfrm>
          <a:prstGeom prst="rect">
            <a:avLst/>
          </a:prstGeom>
        </p:spPr>
        <p:txBody>
          <a:bodyPr>
            <a:normAutofit fontScale="4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2550" indent="0">
              <a:lnSpc>
                <a:spcPct val="120000"/>
              </a:lnSpc>
              <a:buFont typeface="Arial" panose="020B0604020202020204" pitchFamily="34" charset="0"/>
              <a:buNone/>
            </a:pPr>
            <a:r>
              <a:rPr lang="en-US" dirty="0">
                <a:latin typeface="Arial" panose="020B0604020202020204" pitchFamily="34" charset="0"/>
                <a:cs typeface="Arial" panose="020B060402020202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p>
          <a:p>
            <a:pPr marL="82550" indent="0">
              <a:lnSpc>
                <a:spcPct val="120000"/>
              </a:lnSpc>
              <a:buFont typeface="Arial" panose="020B0604020202020204" pitchFamily="34" charset="0"/>
              <a:buNone/>
            </a:pPr>
            <a:r>
              <a:rPr lang="en-US" dirty="0">
                <a:latin typeface="Arial" panose="020B0604020202020204" pitchFamily="34" charset="0"/>
                <a:cs typeface="Arial" panose="020B0604020202020204" pitchFamily="34"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 </a:t>
            </a:r>
          </a:p>
          <a:p>
            <a:pPr marL="82550" indent="0">
              <a:lnSpc>
                <a:spcPct val="120000"/>
              </a:lnSpc>
              <a:buFont typeface="Arial" panose="020B0604020202020204" pitchFamily="34" charset="0"/>
              <a:buNone/>
            </a:pPr>
            <a:r>
              <a:rPr lang="en-US" dirty="0">
                <a:latin typeface="Arial" panose="020B0604020202020204" pitchFamily="34" charset="0"/>
                <a:cs typeface="Arial" panose="020B0604020202020204" pitchFamily="34" charset="0"/>
              </a:rPr>
              <a:t>To file a program complaint of discrimination, complete the USDA Program Discrimination Complaint Form, (AD-3027) found online at: </a:t>
            </a:r>
            <a:r>
              <a:rPr lang="en-US" dirty="0">
                <a:latin typeface="Arial" panose="020B0604020202020204" pitchFamily="34" charset="0"/>
                <a:cs typeface="Arial" panose="020B0604020202020204" pitchFamily="34" charset="0"/>
                <a:hlinkClick r:id="rId2"/>
              </a:rPr>
              <a:t>http://www.ascr.usda.gov/complaint_filing_cust.html</a:t>
            </a:r>
            <a:r>
              <a:rPr lang="en-US" dirty="0">
                <a:latin typeface="Arial" panose="020B0604020202020204" pitchFamily="34" charset="0"/>
                <a:cs typeface="Arial" panose="020B0604020202020204" pitchFamily="34" charset="0"/>
              </a:rPr>
              <a:t> , and at any USDA office, or write a letter addressed to USDA and provide in the letter all of the information requested in the form. To request a copy of the complaint form, call (866) 632-9992. Submit your completed form or letter to USDA by:</a:t>
            </a:r>
          </a:p>
          <a:p>
            <a:pPr marL="82550" indent="0">
              <a:lnSpc>
                <a:spcPct val="120000"/>
              </a:lnSpc>
              <a:buFont typeface="Arial" panose="020B0604020202020204" pitchFamily="34" charset="0"/>
              <a:buNone/>
            </a:pPr>
            <a:r>
              <a:rPr lang="en-US" dirty="0">
                <a:latin typeface="Arial" panose="020B0604020202020204" pitchFamily="34" charset="0"/>
                <a:cs typeface="Arial" panose="020B0604020202020204" pitchFamily="34" charset="0"/>
              </a:rPr>
              <a:t>• Mail:   U.S. Department of Agriculture </a:t>
            </a:r>
          </a:p>
          <a:p>
            <a:pPr marL="82550" indent="0">
              <a:lnSpc>
                <a:spcPct val="120000"/>
              </a:lnSpc>
              <a:buFont typeface="Arial" panose="020B0604020202020204" pitchFamily="34" charset="0"/>
              <a:buNone/>
            </a:pPr>
            <a:r>
              <a:rPr lang="en-US" dirty="0">
                <a:latin typeface="Arial" panose="020B0604020202020204" pitchFamily="34" charset="0"/>
                <a:cs typeface="Arial" panose="020B0604020202020204" pitchFamily="34" charset="0"/>
              </a:rPr>
              <a:t> Office of the Assistant Secretary for Civil Rights </a:t>
            </a:r>
          </a:p>
          <a:p>
            <a:pPr marL="82550" indent="0">
              <a:lnSpc>
                <a:spcPct val="120000"/>
              </a:lnSpc>
              <a:buFont typeface="Arial" panose="020B0604020202020204" pitchFamily="34" charset="0"/>
              <a:buNone/>
            </a:pPr>
            <a:r>
              <a:rPr lang="en-US" dirty="0">
                <a:latin typeface="Arial" panose="020B0604020202020204" pitchFamily="34" charset="0"/>
                <a:cs typeface="Arial" panose="020B0604020202020204" pitchFamily="34" charset="0"/>
              </a:rPr>
              <a:t> 1400 Independence Avenue, SW</a:t>
            </a:r>
          </a:p>
          <a:p>
            <a:pPr marL="82550" indent="0">
              <a:lnSpc>
                <a:spcPct val="120000"/>
              </a:lnSpc>
              <a:buFont typeface="Arial" panose="020B0604020202020204" pitchFamily="34" charset="0"/>
              <a:buNone/>
            </a:pPr>
            <a:r>
              <a:rPr lang="en-US" dirty="0">
                <a:latin typeface="Arial" panose="020B0604020202020204" pitchFamily="34" charset="0"/>
                <a:cs typeface="Arial" panose="020B0604020202020204" pitchFamily="34" charset="0"/>
              </a:rPr>
              <a:t> Washington, D.C. 20250-9410 </a:t>
            </a:r>
          </a:p>
          <a:p>
            <a:pPr marL="82550" indent="0">
              <a:lnSpc>
                <a:spcPct val="120000"/>
              </a:lnSpc>
              <a:buFont typeface="Arial" panose="020B0604020202020204" pitchFamily="34" charset="0"/>
              <a:buNone/>
            </a:pPr>
            <a:r>
              <a:rPr lang="en-US" dirty="0">
                <a:latin typeface="Arial" panose="020B0604020202020204" pitchFamily="34" charset="0"/>
                <a:cs typeface="Arial" panose="020B0604020202020204" pitchFamily="34" charset="0"/>
              </a:rPr>
              <a:t>• Fax: (202) 690-7442; or </a:t>
            </a:r>
          </a:p>
          <a:p>
            <a:pPr marL="82550" indent="0">
              <a:lnSpc>
                <a:spcPct val="120000"/>
              </a:lnSpc>
              <a:buFont typeface="Arial" panose="020B0604020202020204" pitchFamily="34" charset="0"/>
              <a:buNone/>
            </a:pPr>
            <a:r>
              <a:rPr lang="en-US" dirty="0">
                <a:latin typeface="Arial" panose="020B0604020202020204" pitchFamily="34" charset="0"/>
                <a:cs typeface="Arial" panose="020B0604020202020204" pitchFamily="34" charset="0"/>
              </a:rPr>
              <a:t>•Email: program.intake@usda.gov</a:t>
            </a:r>
          </a:p>
          <a:p>
            <a:pPr marL="82550" indent="0" algn="ctr">
              <a:lnSpc>
                <a:spcPct val="120000"/>
              </a:lnSpc>
              <a:buFont typeface="Arial" panose="020B0604020202020204" pitchFamily="34" charset="0"/>
              <a:buNone/>
            </a:pPr>
            <a:r>
              <a:rPr lang="en-US" sz="3200" dirty="0">
                <a:latin typeface="Arial" panose="020B0604020202020204" pitchFamily="34" charset="0"/>
                <a:cs typeface="Arial" panose="020B0604020202020204" pitchFamily="34" charset="0"/>
              </a:rPr>
              <a:t>This institution is an equal opportunity provider.</a:t>
            </a:r>
          </a:p>
        </p:txBody>
      </p:sp>
      <p:sp>
        <p:nvSpPr>
          <p:cNvPr id="10" name="TextBox 9">
            <a:extLst>
              <a:ext uri="{FF2B5EF4-FFF2-40B4-BE49-F238E27FC236}">
                <a16:creationId xmlns:a16="http://schemas.microsoft.com/office/drawing/2014/main" id="{EA252D06-55E5-46C9-9BA8-A90F9CF01470}"/>
              </a:ext>
            </a:extLst>
          </p:cNvPr>
          <p:cNvSpPr txBox="1"/>
          <p:nvPr userDrawn="1"/>
        </p:nvSpPr>
        <p:spPr>
          <a:xfrm>
            <a:off x="6541830" y="5992297"/>
            <a:ext cx="241834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www.NutritionNC.com</a:t>
            </a:r>
          </a:p>
        </p:txBody>
      </p:sp>
    </p:spTree>
    <p:extLst>
      <p:ext uri="{BB962C8B-B14F-4D97-AF65-F5344CB8AC3E}">
        <p14:creationId xmlns:p14="http://schemas.microsoft.com/office/powerpoint/2010/main" val="149259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rgbClr val="15365E"/>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000" b="0"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0"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 Photo header Color Seal">
    <p:spTree>
      <p:nvGrpSpPr>
        <p:cNvPr id="1" name=""/>
        <p:cNvGrpSpPr/>
        <p:nvPr/>
      </p:nvGrpSpPr>
      <p:grpSpPr>
        <a:xfrm>
          <a:off x="0" y="0"/>
          <a:ext cx="0" cy="0"/>
          <a:chOff x="0" y="0"/>
          <a:chExt cx="0" cy="0"/>
        </a:xfrm>
      </p:grpSpPr>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5" name="Picture 4">
            <a:extLst>
              <a:ext uri="{FF2B5EF4-FFF2-40B4-BE49-F238E27FC236}">
                <a16:creationId xmlns:a16="http://schemas.microsoft.com/office/drawing/2014/main" id="{97E68234-E8F6-4BF7-866D-1F6591C92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2417" y="223844"/>
            <a:ext cx="1781043" cy="1215435"/>
          </a:xfrm>
          <a:prstGeom prst="rect">
            <a:avLst/>
          </a:prstGeom>
        </p:spPr>
      </p:pic>
      <p:pic>
        <p:nvPicPr>
          <p:cNvPr id="10" name="Picture 9">
            <a:extLst>
              <a:ext uri="{FF2B5EF4-FFF2-40B4-BE49-F238E27FC236}">
                <a16:creationId xmlns:a16="http://schemas.microsoft.com/office/drawing/2014/main" id="{F61866FB-ABFB-4152-93A5-93A8A3AA09A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74" r="13171"/>
          <a:stretch/>
        </p:blipFill>
        <p:spPr>
          <a:xfrm>
            <a:off x="1950907" y="230392"/>
            <a:ext cx="1593486" cy="1215434"/>
          </a:xfrm>
          <a:prstGeom prst="rect">
            <a:avLst/>
          </a:prstGeom>
        </p:spPr>
      </p:pic>
      <p:pic>
        <p:nvPicPr>
          <p:cNvPr id="13" name="Picture 12">
            <a:extLst>
              <a:ext uri="{FF2B5EF4-FFF2-40B4-BE49-F238E27FC236}">
                <a16:creationId xmlns:a16="http://schemas.microsoft.com/office/drawing/2014/main" id="{2DBC05DB-082A-49A6-A86F-6BB70C1DBED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229" r="9436"/>
          <a:stretch/>
        </p:blipFill>
        <p:spPr>
          <a:xfrm>
            <a:off x="5669281" y="215709"/>
            <a:ext cx="1610903" cy="1202340"/>
          </a:xfrm>
          <a:prstGeom prst="rect">
            <a:avLst/>
          </a:prstGeom>
        </p:spPr>
      </p:pic>
      <p:pic>
        <p:nvPicPr>
          <p:cNvPr id="18" name="Picture 17">
            <a:extLst>
              <a:ext uri="{FF2B5EF4-FFF2-40B4-BE49-F238E27FC236}">
                <a16:creationId xmlns:a16="http://schemas.microsoft.com/office/drawing/2014/main" id="{94255019-58B5-498D-AC69-B3E8D2DC50D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6500"/>
          <a:stretch/>
        </p:blipFill>
        <p:spPr>
          <a:xfrm>
            <a:off x="7437119" y="215709"/>
            <a:ext cx="1706881" cy="1217023"/>
          </a:xfrm>
          <a:prstGeom prst="rect">
            <a:avLst/>
          </a:prstGeom>
        </p:spPr>
      </p:pic>
      <p:pic>
        <p:nvPicPr>
          <p:cNvPr id="20" name="Picture 19">
            <a:extLst>
              <a:ext uri="{FF2B5EF4-FFF2-40B4-BE49-F238E27FC236}">
                <a16:creationId xmlns:a16="http://schemas.microsoft.com/office/drawing/2014/main" id="{91CB2E21-149D-46BC-9CB1-ABD5C2CDF88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709" y="243486"/>
            <a:ext cx="1803511" cy="1202340"/>
          </a:xfrm>
          <a:prstGeom prst="rect">
            <a:avLst/>
          </a:prstGeom>
        </p:spPr>
      </p:pic>
      <p:sp>
        <p:nvSpPr>
          <p:cNvPr id="21" name="TextBox 20">
            <a:extLst>
              <a:ext uri="{FF2B5EF4-FFF2-40B4-BE49-F238E27FC236}">
                <a16:creationId xmlns:a16="http://schemas.microsoft.com/office/drawing/2014/main" id="{F816EF70-9696-4DDA-AA42-FF7B6F7C3519}"/>
              </a:ext>
            </a:extLst>
          </p:cNvPr>
          <p:cNvSpPr txBox="1"/>
          <p:nvPr userDrawn="1"/>
        </p:nvSpPr>
        <p:spPr>
          <a:xfrm>
            <a:off x="813828" y="3061421"/>
            <a:ext cx="7516344" cy="1569660"/>
          </a:xfrm>
          <a:prstGeom prst="rect">
            <a:avLst/>
          </a:prstGeom>
          <a:noFill/>
        </p:spPr>
        <p:txBody>
          <a:bodyPr wrap="square" rtlCol="0">
            <a:spAutoFit/>
          </a:bodyPr>
          <a:lstStyle/>
          <a:p>
            <a:pPr algn="ctr"/>
            <a:r>
              <a:rPr lang="en-US" sz="3200" dirty="0"/>
              <a:t>Questions?</a:t>
            </a:r>
          </a:p>
          <a:p>
            <a:pPr algn="ctr"/>
            <a:r>
              <a:rPr lang="en-US" sz="3200" dirty="0"/>
              <a:t>Contact your NC CACFP Training Team</a:t>
            </a:r>
          </a:p>
          <a:p>
            <a:pPr algn="ctr"/>
            <a:r>
              <a:rPr lang="en-US" sz="3200" dirty="0">
                <a:hlinkClick r:id="rId7"/>
              </a:rPr>
              <a:t>CACFPtraining@dhhs.nc.gov</a:t>
            </a:r>
            <a:endParaRPr lang="en-US" sz="3200" dirty="0"/>
          </a:p>
        </p:txBody>
      </p:sp>
    </p:spTree>
    <p:extLst>
      <p:ext uri="{BB962C8B-B14F-4D97-AF65-F5344CB8AC3E}">
        <p14:creationId xmlns:p14="http://schemas.microsoft.com/office/powerpoint/2010/main" val="1473749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83F16-EBC3-469A-B5C5-FC9246C451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C35DF5-19E5-4BBE-A944-4EB1957B40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455ED-4400-4344-809E-B95F93CF7F3F}"/>
              </a:ext>
            </a:extLst>
          </p:cNvPr>
          <p:cNvSpPr>
            <a:spLocks noGrp="1"/>
          </p:cNvSpPr>
          <p:nvPr>
            <p:ph type="dt" sz="half" idx="10"/>
          </p:nvPr>
        </p:nvSpPr>
        <p:spPr/>
        <p:txBody>
          <a:bodyPr/>
          <a:lstStyle/>
          <a:p>
            <a:fld id="{197EE63A-BC2E-47EE-B0F9-AF22B88E685C}" type="datetimeFigureOut">
              <a:rPr lang="en-US" smtClean="0"/>
              <a:t>4/9/2021</a:t>
            </a:fld>
            <a:endParaRPr lang="en-US"/>
          </a:p>
        </p:txBody>
      </p:sp>
      <p:sp>
        <p:nvSpPr>
          <p:cNvPr id="5" name="Footer Placeholder 4">
            <a:extLst>
              <a:ext uri="{FF2B5EF4-FFF2-40B4-BE49-F238E27FC236}">
                <a16:creationId xmlns:a16="http://schemas.microsoft.com/office/drawing/2014/main" id="{2CB46CF0-385E-454D-B1A6-8B1BD83AF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4EF4F-362D-4810-9418-7F9D260FE0FD}"/>
              </a:ext>
            </a:extLst>
          </p:cNvPr>
          <p:cNvSpPr>
            <a:spLocks noGrp="1"/>
          </p:cNvSpPr>
          <p:nvPr>
            <p:ph type="sldNum" sz="quarter" idx="12"/>
          </p:nvPr>
        </p:nvSpPr>
        <p:spPr/>
        <p:txBody>
          <a:bodyPr/>
          <a:lstStyle/>
          <a:p>
            <a:fld id="{5B583076-0664-4D6A-8997-E82FF71BA54F}" type="slidenum">
              <a:rPr lang="en-US" smtClean="0"/>
              <a:t>‹#›</a:t>
            </a:fld>
            <a:endParaRPr lang="en-US"/>
          </a:p>
        </p:txBody>
      </p:sp>
    </p:spTree>
    <p:extLst>
      <p:ext uri="{BB962C8B-B14F-4D97-AF65-F5344CB8AC3E}">
        <p14:creationId xmlns:p14="http://schemas.microsoft.com/office/powerpoint/2010/main" val="3978821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1C51-2A42-488F-985E-A841830CC94B}"/>
              </a:ext>
            </a:extLst>
          </p:cNvPr>
          <p:cNvSpPr>
            <a:spLocks noGrp="1"/>
          </p:cNvSpPr>
          <p:nvPr>
            <p:ph type="title"/>
          </p:nvPr>
        </p:nvSpPr>
        <p:spPr>
          <a:xfrm>
            <a:off x="628650" y="365125"/>
            <a:ext cx="7886700" cy="1325563"/>
          </a:xfrm>
          <a:prstGeom prst="rect">
            <a:avLst/>
          </a:prstGeom>
        </p:spPr>
        <p:txBody>
          <a:bodyPr/>
          <a:lstStyle>
            <a:lvl1pP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3BD3C45-1E8F-4204-96E5-B131ED6C10DA}"/>
              </a:ext>
            </a:extLst>
          </p:cNvPr>
          <p:cNvSpPr>
            <a:spLocks noGrp="1"/>
          </p:cNvSpPr>
          <p:nvPr>
            <p:ph idx="1"/>
          </p:nvPr>
        </p:nvSpPr>
        <p:spPr>
          <a:xfrm>
            <a:off x="628650" y="1825625"/>
            <a:ext cx="7886700" cy="4351338"/>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800">
                <a:solidFill>
                  <a:schemeClr val="bg1"/>
                </a:solidFill>
                <a:latin typeface="Arial" panose="020B0604020202020204" pitchFamily="34" charset="0"/>
                <a:cs typeface="Arial" panose="020B0604020202020204" pitchFamily="34" charset="0"/>
              </a:defRPr>
            </a:lvl4pPr>
            <a:lvl5pPr>
              <a:defRPr sz="18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3622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1677-FA4D-43AB-8A7B-26269FE55CDD}"/>
              </a:ext>
            </a:extLst>
          </p:cNvPr>
          <p:cNvSpPr>
            <a:spLocks noGrp="1"/>
          </p:cNvSpPr>
          <p:nvPr>
            <p:ph type="title"/>
          </p:nvPr>
        </p:nvSpPr>
        <p:spPr>
          <a:xfrm>
            <a:off x="628650" y="365125"/>
            <a:ext cx="7886700" cy="1325563"/>
          </a:xfrm>
          <a:prstGeom prst="rect">
            <a:avLst/>
          </a:prstGeom>
        </p:spPr>
        <p:txBody>
          <a:bodyPr/>
          <a:lstStyle>
            <a:lvl1pP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167121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1">
            <a:extLst>
              <a:ext uri="{FF2B5EF4-FFF2-40B4-BE49-F238E27FC236}">
                <a16:creationId xmlns:a16="http://schemas.microsoft.com/office/drawing/2014/main" id="{7D2CC679-DB1A-4AE5-95CD-3CDE9C0A0FEC}"/>
              </a:ext>
            </a:extLst>
          </p:cNvPr>
          <p:cNvSpPr>
            <a:spLocks noGrp="1"/>
          </p:cNvSpPr>
          <p:nvPr>
            <p:ph sz="quarter" idx="14" hasCustomPrompt="1"/>
          </p:nvPr>
        </p:nvSpPr>
        <p:spPr>
          <a:xfrm>
            <a:off x="5324030" y="977555"/>
            <a:ext cx="3192908" cy="4902890"/>
          </a:xfrm>
          <a:prstGeom prst="ellipse">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photo icon to add staff photo</a:t>
            </a:r>
          </a:p>
        </p:txBody>
      </p:sp>
      <p:sp>
        <p:nvSpPr>
          <p:cNvPr id="8" name="Text Placeholder 3">
            <a:extLst>
              <a:ext uri="{FF2B5EF4-FFF2-40B4-BE49-F238E27FC236}">
                <a16:creationId xmlns:a16="http://schemas.microsoft.com/office/drawing/2014/main" id="{50C63C0E-35C9-4200-9C97-1734AD53F906}"/>
              </a:ext>
            </a:extLst>
          </p:cNvPr>
          <p:cNvSpPr>
            <a:spLocks noGrp="1"/>
          </p:cNvSpPr>
          <p:nvPr>
            <p:ph type="body" sz="quarter" idx="10" hasCustomPrompt="1"/>
          </p:nvPr>
        </p:nvSpPr>
        <p:spPr>
          <a:xfrm>
            <a:off x="457734" y="644496"/>
            <a:ext cx="4447552" cy="5611025"/>
          </a:xfrm>
          <a:prstGeom prst="rect">
            <a:avLst/>
          </a:prstGeom>
        </p:spPr>
        <p:txBody>
          <a:bodyPr>
            <a:noAutofit/>
          </a:bodyPr>
          <a:lstStyle>
            <a:lvl1pPr marL="0" indent="0">
              <a:lnSpc>
                <a:spcPct val="100000"/>
              </a:lnSpc>
              <a:spcBef>
                <a:spcPts val="1200"/>
              </a:spcBef>
              <a:buNone/>
              <a:defRPr sz="1400" b="0"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Brief Staff Bio</a:t>
            </a:r>
          </a:p>
        </p:txBody>
      </p:sp>
    </p:spTree>
    <p:extLst>
      <p:ext uri="{BB962C8B-B14F-4D97-AF65-F5344CB8AC3E}">
        <p14:creationId xmlns:p14="http://schemas.microsoft.com/office/powerpoint/2010/main" val="2775308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73A4E-4B80-46F2-9D96-C9772F506C90}"/>
              </a:ext>
            </a:extLst>
          </p:cNvPr>
          <p:cNvSpPr>
            <a:spLocks noGrp="1"/>
          </p:cNvSpPr>
          <p:nvPr>
            <p:ph type="title"/>
          </p:nvPr>
        </p:nvSpPr>
        <p:spPr>
          <a:xfrm>
            <a:off x="628650" y="365125"/>
            <a:ext cx="7886700" cy="1325563"/>
          </a:xfrm>
          <a:prstGeom prst="rect">
            <a:avLst/>
          </a:prstGeom>
        </p:spPr>
        <p:txBody>
          <a:bodyPr/>
          <a:lstStyle>
            <a:lvl1pP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E4D8ED0-D9E1-4325-80AC-9C5722E50295}"/>
              </a:ext>
            </a:extLst>
          </p:cNvPr>
          <p:cNvSpPr>
            <a:spLocks noGrp="1"/>
          </p:cNvSpPr>
          <p:nvPr>
            <p:ph sz="half" idx="1"/>
          </p:nvPr>
        </p:nvSpPr>
        <p:spPr>
          <a:xfrm>
            <a:off x="628650" y="1825625"/>
            <a:ext cx="3867150" cy="4351338"/>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8A2E616-CDD3-4E87-A435-8A6E6BDBA0BA}"/>
              </a:ext>
            </a:extLst>
          </p:cNvPr>
          <p:cNvSpPr>
            <a:spLocks noGrp="1"/>
          </p:cNvSpPr>
          <p:nvPr>
            <p:ph sz="half" idx="2"/>
          </p:nvPr>
        </p:nvSpPr>
        <p:spPr>
          <a:xfrm>
            <a:off x="4648200" y="1825625"/>
            <a:ext cx="3867150" cy="4351338"/>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647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3E5C-6233-411C-B7FA-4392BEE75D2C}"/>
              </a:ext>
            </a:extLst>
          </p:cNvPr>
          <p:cNvSpPr>
            <a:spLocks noGrp="1"/>
          </p:cNvSpPr>
          <p:nvPr>
            <p:ph type="title"/>
          </p:nvPr>
        </p:nvSpPr>
        <p:spPr>
          <a:xfrm>
            <a:off x="630238" y="365125"/>
            <a:ext cx="7886700" cy="1325563"/>
          </a:xfrm>
          <a:prstGeom prst="rect">
            <a:avLst/>
          </a:prstGeom>
        </p:spPr>
        <p:txBody>
          <a:bodyPr/>
          <a:lstStyle>
            <a:lvl1pP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E52E689-8298-4E34-93BD-2F35134597FE}"/>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BC96E83B-7BC4-454E-B178-B5AB90A71E03}"/>
              </a:ext>
            </a:extLst>
          </p:cNvPr>
          <p:cNvSpPr>
            <a:spLocks noGrp="1"/>
          </p:cNvSpPr>
          <p:nvPr>
            <p:ph sz="half" idx="2"/>
          </p:nvPr>
        </p:nvSpPr>
        <p:spPr>
          <a:xfrm>
            <a:off x="630238" y="2505075"/>
            <a:ext cx="3868737" cy="3684588"/>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327AB3D-9D93-401D-9499-9F2F3DA48653}"/>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41A0C0B4-CDE5-461A-BB35-92E4156F6986}"/>
              </a:ext>
            </a:extLst>
          </p:cNvPr>
          <p:cNvSpPr>
            <a:spLocks noGrp="1"/>
          </p:cNvSpPr>
          <p:nvPr>
            <p:ph sz="quarter" idx="4"/>
          </p:nvPr>
        </p:nvSpPr>
        <p:spPr>
          <a:xfrm>
            <a:off x="4629150" y="2505075"/>
            <a:ext cx="3887788" cy="3684588"/>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4516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50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9" name="Content Placeholder 11">
            <a:extLst>
              <a:ext uri="{FF2B5EF4-FFF2-40B4-BE49-F238E27FC236}">
                <a16:creationId xmlns:a16="http://schemas.microsoft.com/office/drawing/2014/main" id="{A8022072-8B31-4C88-B8BC-84C37E6710C0}"/>
              </a:ext>
            </a:extLst>
          </p:cNvPr>
          <p:cNvSpPr>
            <a:spLocks noGrp="1"/>
          </p:cNvSpPr>
          <p:nvPr>
            <p:ph sz="quarter" idx="14" hasCustomPrompt="1"/>
          </p:nvPr>
        </p:nvSpPr>
        <p:spPr>
          <a:xfrm>
            <a:off x="5324030" y="977555"/>
            <a:ext cx="3192908" cy="4902890"/>
          </a:xfrm>
          <a:prstGeom prst="ellipse">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photo icon to add staff photo</a:t>
            </a:r>
          </a:p>
        </p:txBody>
      </p:sp>
      <p:sp>
        <p:nvSpPr>
          <p:cNvPr id="14" name="Text Placeholder 3">
            <a:extLst>
              <a:ext uri="{FF2B5EF4-FFF2-40B4-BE49-F238E27FC236}">
                <a16:creationId xmlns:a16="http://schemas.microsoft.com/office/drawing/2014/main" id="{732D1C07-FAC3-4596-B00C-38F0B3A4713B}"/>
              </a:ext>
            </a:extLst>
          </p:cNvPr>
          <p:cNvSpPr>
            <a:spLocks noGrp="1"/>
          </p:cNvSpPr>
          <p:nvPr>
            <p:ph type="body" sz="quarter" idx="10" hasCustomPrompt="1"/>
          </p:nvPr>
        </p:nvSpPr>
        <p:spPr>
          <a:xfrm>
            <a:off x="457734" y="644496"/>
            <a:ext cx="4447552" cy="5611025"/>
          </a:xfrm>
          <a:prstGeom prst="rect">
            <a:avLst/>
          </a:prstGeom>
        </p:spPr>
        <p:txBody>
          <a:bodyPr>
            <a:noAutofit/>
          </a:bodyPr>
          <a:lstStyle>
            <a:lvl1pPr marL="0" indent="0">
              <a:lnSpc>
                <a:spcPct val="100000"/>
              </a:lnSpc>
              <a:spcBef>
                <a:spcPts val="1200"/>
              </a:spcBef>
              <a:buNone/>
              <a:defRPr sz="1400" b="0"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Brief Staff Bio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rgbClr val="15365E"/>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0"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0"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180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180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0"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2pPr>
            <a:lvl3pPr>
              <a:defRPr sz="2000" b="0"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0"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0" i="0" baseline="0">
                <a:latin typeface="Arial" panose="020B0604020202020204" pitchFamily="34" charset="0"/>
                <a:ea typeface="Arial" panose="020B0604020202020204" pitchFamily="34" charset="0"/>
                <a:cs typeface="Arial" panose="020B0604020202020204" pitchFamily="34" charset="0"/>
              </a:defRPr>
            </a:lvl2pPr>
            <a:lvl3pPr>
              <a:defRPr sz="2000" b="0"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mp; Top Rule">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94DDED7-63C5-4444-900D-8656B51DB114}"/>
              </a:ext>
            </a:extLst>
          </p:cNvPr>
          <p:cNvSpPr/>
          <p:nvPr userDrawn="1"/>
        </p:nvSpPr>
        <p:spPr>
          <a:xfrm>
            <a:off x="-758" y="0"/>
            <a:ext cx="9144000" cy="6858000"/>
          </a:xfrm>
          <a:prstGeom prst="rect">
            <a:avLst/>
          </a:prstGeom>
          <a:solidFill>
            <a:srgbClr val="153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13" name="Picture 12">
            <a:extLst>
              <a:ext uri="{FF2B5EF4-FFF2-40B4-BE49-F238E27FC236}">
                <a16:creationId xmlns:a16="http://schemas.microsoft.com/office/drawing/2014/main" id="{AF105D24-D62C-4175-9C18-D8F7024CC1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1708" y="5392229"/>
            <a:ext cx="2046225" cy="1547210"/>
          </a:xfrm>
          <a:prstGeom prst="rect">
            <a:avLst/>
          </a:prstGeom>
        </p:spPr>
      </p:pic>
    </p:spTree>
    <p:extLst>
      <p:ext uri="{BB962C8B-B14F-4D97-AF65-F5344CB8AC3E}">
        <p14:creationId xmlns:p14="http://schemas.microsoft.com/office/powerpoint/2010/main" val="294006361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 CACFP Monthly Institution Call  |  April 9, 2021</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B321EAAF-53A3-48EF-B763-63977D18165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6" r:id="rId2"/>
    <p:sldLayoutId id="2147483675" r:id="rId3"/>
    <p:sldLayoutId id="2147483677" r:id="rId4"/>
    <p:sldLayoutId id="2147483678" r:id="rId5"/>
    <p:sldLayoutId id="2147483691" r:id="rId6"/>
    <p:sldLayoutId id="2147483692" r:id="rId7"/>
    <p:sldLayoutId id="2147483681" r:id="rId8"/>
    <p:sldLayoutId id="2147483706" r:id="rId9"/>
    <p:sldLayoutId id="2147483716" r:id="rId10"/>
    <p:sldLayoutId id="2147483717" r:id="rId11"/>
    <p:sldLayoutId id="2147483696" r:id="rId12"/>
    <p:sldLayoutId id="2147483698" r:id="rId13"/>
    <p:sldLayoutId id="2147483699" r:id="rId14"/>
    <p:sldLayoutId id="2147483700" r:id="rId15"/>
    <p:sldLayoutId id="2147483701" r:id="rId16"/>
    <p:sldLayoutId id="2147483704" r:id="rId17"/>
    <p:sldLayoutId id="2147483705" r:id="rId18"/>
    <p:sldLayoutId id="2147483702" r:id="rId19"/>
    <p:sldLayoutId id="2147483703" r:id="rId20"/>
    <p:sldLayoutId id="2147483718" r:id="rId21"/>
  </p:sldLayoutIdLst>
  <p:hf hdr="0" dt="0"/>
  <p:txStyles>
    <p:titleStyle>
      <a:lvl1pPr algn="l" defTabSz="685800" rtl="0" eaLnBrk="1" latinLnBrk="0" hangingPunct="1">
        <a:lnSpc>
          <a:spcPct val="90000"/>
        </a:lnSpc>
        <a:spcBef>
          <a:spcPct val="0"/>
        </a:spcBef>
        <a:buNone/>
        <a:defRPr sz="3300" b="1" i="0" u="none"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9163A8-CE7A-4306-8B8B-4D7226B68421}"/>
              </a:ext>
            </a:extLst>
          </p:cNvPr>
          <p:cNvSpPr/>
          <p:nvPr userDrawn="1"/>
        </p:nvSpPr>
        <p:spPr>
          <a:xfrm>
            <a:off x="0" y="0"/>
            <a:ext cx="9143999" cy="6845181"/>
          </a:xfrm>
          <a:prstGeom prst="rect">
            <a:avLst/>
          </a:prstGeom>
          <a:solidFill>
            <a:srgbClr val="153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3">
            <a:extLst>
              <a:ext uri="{FF2B5EF4-FFF2-40B4-BE49-F238E27FC236}">
                <a16:creationId xmlns:a16="http://schemas.microsoft.com/office/drawing/2014/main" id="{52AC41F4-D711-4E6B-B297-1B20F918C4BB}"/>
              </a:ext>
            </a:extLst>
          </p:cNvPr>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solidFill>
                  <a:schemeClr val="bg1"/>
                </a:solidFill>
                <a:latin typeface="Arial" panose="020B0604020202020204" pitchFamily="34" charset="0"/>
                <a:cs typeface="Arial" panose="020B0604020202020204" pitchFamily="34" charset="0"/>
              </a:rPr>
              <a:pPr/>
              <a:t>‹#›</a:t>
            </a:fld>
            <a:endParaRPr lang="en-US" b="1" i="0" dirty="0">
              <a:solidFill>
                <a:schemeClr val="bg1"/>
              </a:solidFill>
              <a:latin typeface="Arial" panose="020B0604020202020204" pitchFamily="34" charset="0"/>
              <a:cs typeface="Arial" panose="020B0604020202020204" pitchFamily="34" charset="0"/>
            </a:endParaRPr>
          </a:p>
        </p:txBody>
      </p:sp>
      <p:sp>
        <p:nvSpPr>
          <p:cNvPr id="7" name="Text Placeholder 8">
            <a:extLst>
              <a:ext uri="{FF2B5EF4-FFF2-40B4-BE49-F238E27FC236}">
                <a16:creationId xmlns:a16="http://schemas.microsoft.com/office/drawing/2014/main" id="{E6B12D4D-8055-405C-BCA2-6EEFE5908FF9}"/>
              </a:ext>
            </a:extLst>
          </p:cNvPr>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solidFill>
                  <a:schemeClr val="bg1"/>
                </a:solidFill>
                <a:latin typeface="Arial" panose="020B0604020202020204" pitchFamily="34" charset="0"/>
                <a:cs typeface="Arial" panose="020B0604020202020204" pitchFamily="34" charset="0"/>
              </a:rPr>
              <a:t>NCDHHS CACFP Nutrition Training &amp; Policy Team  |  Enter Power Point Title Here  |  Month Year</a:t>
            </a:r>
          </a:p>
        </p:txBody>
      </p:sp>
      <p:cxnSp>
        <p:nvCxnSpPr>
          <p:cNvPr id="10" name="Straight Connector 9">
            <a:extLst>
              <a:ext uri="{FF2B5EF4-FFF2-40B4-BE49-F238E27FC236}">
                <a16:creationId xmlns:a16="http://schemas.microsoft.com/office/drawing/2014/main" id="{2ACF227A-8E18-4A51-B19E-FE850E29872B}"/>
              </a:ext>
            </a:extLst>
          </p:cNvPr>
          <p:cNvCxnSpPr/>
          <p:nvPr userDrawn="1"/>
        </p:nvCxnSpPr>
        <p:spPr>
          <a:xfrm>
            <a:off x="0" y="6573308"/>
            <a:ext cx="9144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552804"/>
      </p:ext>
    </p:extLst>
  </p:cSld>
  <p:clrMap bg1="lt1" tx1="dk1" bg2="lt2" tx2="dk2" accent1="accent1" accent2="accent2" accent3="accent3" accent4="accent4" accent5="accent5" accent6="accent6" hlink="hlink" folHlink="folHlink"/>
  <p:sldLayoutIdLst>
    <p:sldLayoutId id="2147483709" r:id="rId1"/>
    <p:sldLayoutId id="2147483715" r:id="rId2"/>
    <p:sldLayoutId id="2147483710" r:id="rId3"/>
    <p:sldLayoutId id="2147483711" r:id="rId4"/>
    <p:sldLayoutId id="2147483712" r:id="rId5"/>
    <p:sldLayoutId id="214748371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hyperlink" Target="https://www.sam.gov/SAM/" TargetMode="Externa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1.jpe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5.png"/><Relationship Id="rId4" Type="http://schemas.openxmlformats.org/officeDocument/2006/relationships/hyperlink" Target="http://www.nutritionnc.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hyperlink" Target="mailto:financialmanagementteam@dhhs.nc.gov" TargetMode="Externa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1.jpe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9701F-9323-4917-A92C-FAEA1203446C}"/>
              </a:ext>
            </a:extLst>
          </p:cNvPr>
          <p:cNvSpPr>
            <a:spLocks noGrp="1"/>
          </p:cNvSpPr>
          <p:nvPr>
            <p:ph type="title"/>
          </p:nvPr>
        </p:nvSpPr>
        <p:spPr/>
        <p:txBody>
          <a:bodyPr/>
          <a:lstStyle/>
          <a:p>
            <a:pPr algn="ctr"/>
            <a:r>
              <a:rPr lang="en-US" dirty="0"/>
              <a:t>NC CACFP Monthly Institution Call</a:t>
            </a:r>
          </a:p>
        </p:txBody>
      </p:sp>
      <p:pic>
        <p:nvPicPr>
          <p:cNvPr id="4" name="Picture 3">
            <a:extLst>
              <a:ext uri="{FF2B5EF4-FFF2-40B4-BE49-F238E27FC236}">
                <a16:creationId xmlns:a16="http://schemas.microsoft.com/office/drawing/2014/main" id="{20C68D75-EC41-4D4F-857D-EEB10AC7A209}"/>
              </a:ext>
            </a:extLst>
          </p:cNvPr>
          <p:cNvPicPr>
            <a:picLocks noChangeAspect="1"/>
          </p:cNvPicPr>
          <p:nvPr/>
        </p:nvPicPr>
        <p:blipFill>
          <a:blip r:embed="rId4"/>
          <a:stretch>
            <a:fillRect/>
          </a:stretch>
        </p:blipFill>
        <p:spPr>
          <a:xfrm>
            <a:off x="2164342" y="1379650"/>
            <a:ext cx="4626752" cy="2716046"/>
          </a:xfrm>
          <a:prstGeom prst="rect">
            <a:avLst/>
          </a:prstGeom>
        </p:spPr>
      </p:pic>
      <p:sp>
        <p:nvSpPr>
          <p:cNvPr id="5" name="TextBox 4">
            <a:extLst>
              <a:ext uri="{FF2B5EF4-FFF2-40B4-BE49-F238E27FC236}">
                <a16:creationId xmlns:a16="http://schemas.microsoft.com/office/drawing/2014/main" id="{F31126BB-9B07-4CE9-8F52-6AAFB5849011}"/>
              </a:ext>
            </a:extLst>
          </p:cNvPr>
          <p:cNvSpPr txBox="1"/>
          <p:nvPr/>
        </p:nvSpPr>
        <p:spPr>
          <a:xfrm>
            <a:off x="1694985" y="5695076"/>
            <a:ext cx="5854391" cy="276999"/>
          </a:xfrm>
          <a:prstGeom prst="rect">
            <a:avLst/>
          </a:prstGeom>
          <a:noFill/>
        </p:spPr>
        <p:txBody>
          <a:bodyPr wrap="square" rtlCol="0">
            <a:spAutoFit/>
          </a:bodyPr>
          <a:lstStyle/>
          <a:p>
            <a:r>
              <a:rPr lang="en-US" sz="1200" dirty="0"/>
              <a:t>All information presented on this call is true and accurate as of the date of the call. </a:t>
            </a:r>
          </a:p>
        </p:txBody>
      </p:sp>
    </p:spTree>
    <p:custDataLst>
      <p:tags r:id="rId1"/>
    </p:custDataLst>
    <p:extLst>
      <p:ext uri="{BB962C8B-B14F-4D97-AF65-F5344CB8AC3E}">
        <p14:creationId xmlns:p14="http://schemas.microsoft.com/office/powerpoint/2010/main" val="3454883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whiteboard&#10;&#10;Description automatically generated">
            <a:extLst>
              <a:ext uri="{FF2B5EF4-FFF2-40B4-BE49-F238E27FC236}">
                <a16:creationId xmlns:a16="http://schemas.microsoft.com/office/drawing/2014/main" id="{15584576-317A-4B98-BA7E-FCD8B566E8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7019" y="3287114"/>
            <a:ext cx="2606981" cy="2575560"/>
          </a:xfrm>
          <a:prstGeom prst="rect">
            <a:avLst/>
          </a:prstGeom>
        </p:spPr>
      </p:pic>
      <p:sp>
        <p:nvSpPr>
          <p:cNvPr id="3" name="Text Placeholder 2">
            <a:extLst>
              <a:ext uri="{FF2B5EF4-FFF2-40B4-BE49-F238E27FC236}">
                <a16:creationId xmlns:a16="http://schemas.microsoft.com/office/drawing/2014/main" id="{62F7BDEE-CEAB-4D4C-8B24-A8535476526E}"/>
              </a:ext>
            </a:extLst>
          </p:cNvPr>
          <p:cNvSpPr>
            <a:spLocks noGrp="1"/>
          </p:cNvSpPr>
          <p:nvPr>
            <p:ph type="body" sz="quarter" idx="10"/>
          </p:nvPr>
        </p:nvSpPr>
        <p:spPr>
          <a:xfrm>
            <a:off x="602893" y="1305504"/>
            <a:ext cx="7888288" cy="4631657"/>
          </a:xfrm>
        </p:spPr>
        <p:txBody>
          <a:bodyPr/>
          <a:lstStyle/>
          <a:p>
            <a:pPr marL="0" indent="0">
              <a:buNone/>
            </a:pPr>
            <a:r>
              <a:rPr lang="en-US" dirty="0"/>
              <a:t>The State agency is working diligently to ensure Application Update 2022 is a success.</a:t>
            </a:r>
          </a:p>
          <a:p>
            <a:pPr marL="0" indent="0">
              <a:spcBef>
                <a:spcPts val="600"/>
              </a:spcBef>
              <a:buNone/>
            </a:pPr>
            <a:endParaRPr lang="en-US" sz="1600" dirty="0"/>
          </a:p>
          <a:p>
            <a:pPr lvl="1"/>
            <a:r>
              <a:rPr lang="en-US" dirty="0"/>
              <a:t>The process will be similar to last year</a:t>
            </a:r>
          </a:p>
          <a:p>
            <a:pPr lvl="2"/>
            <a:endParaRPr lang="en-US" sz="1600" dirty="0"/>
          </a:p>
          <a:p>
            <a:pPr lvl="1"/>
            <a:r>
              <a:rPr lang="en-US" dirty="0"/>
              <a:t>State agency training will begin the end of June into July</a:t>
            </a:r>
          </a:p>
          <a:p>
            <a:pPr lvl="2"/>
            <a:r>
              <a:rPr lang="en-US" dirty="0"/>
              <a:t>Live Webinar training</a:t>
            </a:r>
          </a:p>
          <a:p>
            <a:pPr lvl="2"/>
            <a:r>
              <a:rPr lang="en-US" dirty="0"/>
              <a:t>Post recorded webinars</a:t>
            </a:r>
          </a:p>
          <a:p>
            <a:pPr marL="744538" lvl="2" indent="0">
              <a:buNone/>
            </a:pPr>
            <a:endParaRPr lang="en-US" sz="1600" dirty="0"/>
          </a:p>
          <a:p>
            <a:pPr lvl="1"/>
            <a:r>
              <a:rPr lang="en-US" dirty="0"/>
              <a:t>Anticipated Rollover will be mid July 2021</a:t>
            </a:r>
          </a:p>
          <a:p>
            <a:pPr marL="342900" lvl="1" indent="0">
              <a:buNone/>
            </a:pPr>
            <a:endParaRPr lang="en-US" sz="1600" dirty="0"/>
          </a:p>
          <a:p>
            <a:pPr lvl="1"/>
            <a:r>
              <a:rPr lang="en-US" dirty="0"/>
              <a:t>Application update is due September 30, 2021</a:t>
            </a:r>
          </a:p>
          <a:p>
            <a:pPr lvl="1"/>
            <a:endParaRPr lang="en-US" sz="1600" dirty="0"/>
          </a:p>
          <a:p>
            <a:pPr lvl="1"/>
            <a:r>
              <a:rPr lang="en-US" dirty="0"/>
              <a:t>SD Notices will be issued starting October 1, 2021</a:t>
            </a:r>
          </a:p>
        </p:txBody>
      </p:sp>
      <p:sp>
        <p:nvSpPr>
          <p:cNvPr id="5" name="Title 1">
            <a:extLst>
              <a:ext uri="{FF2B5EF4-FFF2-40B4-BE49-F238E27FC236}">
                <a16:creationId xmlns:a16="http://schemas.microsoft.com/office/drawing/2014/main" id="{5CDAE557-24BF-4060-87F2-FF4DFF07B696}"/>
              </a:ext>
            </a:extLst>
          </p:cNvPr>
          <p:cNvSpPr>
            <a:spLocks noGrp="1"/>
          </p:cNvSpPr>
          <p:nvPr>
            <p:ph type="title"/>
          </p:nvPr>
        </p:nvSpPr>
        <p:spPr>
          <a:xfrm>
            <a:off x="697840" y="619060"/>
            <a:ext cx="7843267" cy="548640"/>
          </a:xfrm>
        </p:spPr>
        <p:txBody>
          <a:bodyPr/>
          <a:lstStyle/>
          <a:p>
            <a:r>
              <a:rPr lang="en-US" dirty="0"/>
              <a:t>Application Update 2022</a:t>
            </a:r>
          </a:p>
        </p:txBody>
      </p:sp>
    </p:spTree>
    <p:custDataLst>
      <p:tags r:id="rId1"/>
    </p:custDataLst>
    <p:extLst>
      <p:ext uri="{BB962C8B-B14F-4D97-AF65-F5344CB8AC3E}">
        <p14:creationId xmlns:p14="http://schemas.microsoft.com/office/powerpoint/2010/main" val="3843164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88E0-3A43-4AB6-B8FC-0CDCA1E872F5}"/>
              </a:ext>
            </a:extLst>
          </p:cNvPr>
          <p:cNvSpPr>
            <a:spLocks noGrp="1"/>
          </p:cNvSpPr>
          <p:nvPr>
            <p:ph type="title"/>
          </p:nvPr>
        </p:nvSpPr>
        <p:spPr/>
        <p:txBody>
          <a:bodyPr/>
          <a:lstStyle/>
          <a:p>
            <a:r>
              <a:rPr lang="en-US" dirty="0"/>
              <a:t>Application Update 2022</a:t>
            </a:r>
          </a:p>
        </p:txBody>
      </p:sp>
      <p:sp>
        <p:nvSpPr>
          <p:cNvPr id="3" name="Text Placeholder 2">
            <a:extLst>
              <a:ext uri="{FF2B5EF4-FFF2-40B4-BE49-F238E27FC236}">
                <a16:creationId xmlns:a16="http://schemas.microsoft.com/office/drawing/2014/main" id="{CC91F438-977B-4204-B355-D52CCB42DFC2}"/>
              </a:ext>
            </a:extLst>
          </p:cNvPr>
          <p:cNvSpPr>
            <a:spLocks noGrp="1"/>
          </p:cNvSpPr>
          <p:nvPr>
            <p:ph type="body" sz="quarter" idx="10"/>
          </p:nvPr>
        </p:nvSpPr>
        <p:spPr/>
        <p:txBody>
          <a:bodyPr/>
          <a:lstStyle/>
          <a:p>
            <a:r>
              <a:rPr lang="en-US" dirty="0"/>
              <a:t>Sponsoring Organizations of Unaffiliated Centers will be required to submit a sponsored center budget for all their sponsored facilities.</a:t>
            </a:r>
          </a:p>
          <a:p>
            <a:r>
              <a:rPr lang="en-US" dirty="0"/>
              <a:t>State Forms added to application update 2022</a:t>
            </a:r>
          </a:p>
          <a:p>
            <a:pPr lvl="1"/>
            <a:r>
              <a:rPr lang="en-US" dirty="0"/>
              <a:t>IRS Tax Exemption Verification (Non-Profits Only)</a:t>
            </a:r>
          </a:p>
          <a:p>
            <a:pPr lvl="1"/>
            <a:r>
              <a:rPr lang="en-US" dirty="0"/>
              <a:t>Conflict of Interest Acknowledgement and Policy-all institutions</a:t>
            </a:r>
          </a:p>
          <a:p>
            <a:r>
              <a:rPr lang="en-US" dirty="0"/>
              <a:t>SAM Registration (Required for ALL Institutions)</a:t>
            </a:r>
          </a:p>
          <a:p>
            <a:pPr marL="342900" lvl="1" indent="0" algn="ctr">
              <a:buNone/>
            </a:pPr>
            <a:r>
              <a:rPr lang="en-US" i="1" dirty="0"/>
              <a:t>For information regarding SAM Registration go to:</a:t>
            </a:r>
          </a:p>
          <a:p>
            <a:pPr marL="342900" lvl="1" indent="0" algn="ctr">
              <a:buNone/>
            </a:pPr>
            <a:r>
              <a:rPr lang="en-US" dirty="0">
                <a:hlinkClick r:id="rId3"/>
              </a:rPr>
              <a:t>https://www.sam.gov/SAM/</a:t>
            </a:r>
            <a:endParaRPr lang="en-US" dirty="0"/>
          </a:p>
          <a:p>
            <a:pPr marL="342900" lvl="1" indent="0">
              <a:buNone/>
            </a:pPr>
            <a:endParaRPr lang="en-US" dirty="0"/>
          </a:p>
          <a:p>
            <a:pPr lvl="1"/>
            <a:endParaRPr lang="en-US" dirty="0"/>
          </a:p>
        </p:txBody>
      </p:sp>
    </p:spTree>
    <p:custDataLst>
      <p:tags r:id="rId1"/>
    </p:custDataLst>
    <p:extLst>
      <p:ext uri="{BB962C8B-B14F-4D97-AF65-F5344CB8AC3E}">
        <p14:creationId xmlns:p14="http://schemas.microsoft.com/office/powerpoint/2010/main" val="4162498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B5BE-2A1C-4D46-B17B-01FDF291923B}"/>
              </a:ext>
            </a:extLst>
          </p:cNvPr>
          <p:cNvSpPr>
            <a:spLocks noGrp="1"/>
          </p:cNvSpPr>
          <p:nvPr>
            <p:ph type="title"/>
          </p:nvPr>
        </p:nvSpPr>
        <p:spPr/>
        <p:txBody>
          <a:bodyPr/>
          <a:lstStyle/>
          <a:p>
            <a:r>
              <a:rPr lang="en-US" dirty="0"/>
              <a:t>What Questions Do You Have?</a:t>
            </a:r>
          </a:p>
        </p:txBody>
      </p:sp>
      <p:sp>
        <p:nvSpPr>
          <p:cNvPr id="3" name="Text Placeholder 2">
            <a:extLst>
              <a:ext uri="{FF2B5EF4-FFF2-40B4-BE49-F238E27FC236}">
                <a16:creationId xmlns:a16="http://schemas.microsoft.com/office/drawing/2014/main" id="{FFDC4931-09F1-4CC6-B409-C3D297AD4059}"/>
              </a:ext>
            </a:extLst>
          </p:cNvPr>
          <p:cNvSpPr>
            <a:spLocks noGrp="1"/>
          </p:cNvSpPr>
          <p:nvPr>
            <p:ph type="body" sz="quarter" idx="10"/>
          </p:nvPr>
        </p:nvSpPr>
        <p:spPr/>
        <p:txBody>
          <a:bodyPr/>
          <a:lstStyle/>
          <a:p>
            <a:endParaRPr lang="en-US" dirty="0"/>
          </a:p>
        </p:txBody>
      </p:sp>
      <p:pic>
        <p:nvPicPr>
          <p:cNvPr id="4" name="Content Placeholder 8">
            <a:extLst>
              <a:ext uri="{FF2B5EF4-FFF2-40B4-BE49-F238E27FC236}">
                <a16:creationId xmlns:a16="http://schemas.microsoft.com/office/drawing/2014/main" id="{9264FDFA-B069-43E2-A8D7-086FAA6E406A}"/>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495498" y="1447800"/>
            <a:ext cx="8019852" cy="4795307"/>
          </a:xfrm>
        </p:spPr>
      </p:pic>
      <p:pic>
        <p:nvPicPr>
          <p:cNvPr id="6" name="Picture 5" descr="A picture containing text, blackboard, person, young&#10;&#10;Description automatically generated">
            <a:extLst>
              <a:ext uri="{FF2B5EF4-FFF2-40B4-BE49-F238E27FC236}">
                <a16:creationId xmlns:a16="http://schemas.microsoft.com/office/drawing/2014/main" id="{8FA83269-D530-4915-B8BD-6549FAC1B1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7881" y="1963768"/>
            <a:ext cx="5376241" cy="3763369"/>
          </a:xfrm>
          <a:prstGeom prst="rect">
            <a:avLst/>
          </a:prstGeom>
        </p:spPr>
      </p:pic>
    </p:spTree>
    <p:custDataLst>
      <p:tags r:id="rId1"/>
    </p:custDataLst>
    <p:extLst>
      <p:ext uri="{BB962C8B-B14F-4D97-AF65-F5344CB8AC3E}">
        <p14:creationId xmlns:p14="http://schemas.microsoft.com/office/powerpoint/2010/main" val="2722626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C1CFC6-991D-4F02-A4EA-8C7486F5C8F7}"/>
              </a:ext>
            </a:extLst>
          </p:cNvPr>
          <p:cNvSpPr>
            <a:spLocks noGrp="1"/>
          </p:cNvSpPr>
          <p:nvPr>
            <p:ph type="body" sz="quarter" idx="10"/>
          </p:nvPr>
        </p:nvSpPr>
        <p:spPr>
          <a:xfrm>
            <a:off x="627856" y="1031346"/>
            <a:ext cx="7888288" cy="4795307"/>
          </a:xfrm>
        </p:spPr>
        <p:txBody>
          <a:bodyPr/>
          <a:lstStyle/>
          <a:p>
            <a:pPr marL="0" indent="0" algn="ctr">
              <a:buNone/>
            </a:pPr>
            <a:endParaRPr lang="en-US" sz="5400" dirty="0"/>
          </a:p>
          <a:p>
            <a:pPr marL="0" indent="0" algn="ctr">
              <a:buNone/>
            </a:pPr>
            <a:r>
              <a:rPr lang="en-US" sz="5400" dirty="0"/>
              <a:t>Claim Validation</a:t>
            </a:r>
          </a:p>
        </p:txBody>
      </p:sp>
    </p:spTree>
    <p:custDataLst>
      <p:tags r:id="rId1"/>
    </p:custDataLst>
    <p:extLst>
      <p:ext uri="{BB962C8B-B14F-4D97-AF65-F5344CB8AC3E}">
        <p14:creationId xmlns:p14="http://schemas.microsoft.com/office/powerpoint/2010/main" val="3185175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CE40-3EDD-4BB8-B99B-8680252BDCBA}"/>
              </a:ext>
            </a:extLst>
          </p:cNvPr>
          <p:cNvSpPr>
            <a:spLocks noGrp="1"/>
          </p:cNvSpPr>
          <p:nvPr>
            <p:ph type="title"/>
          </p:nvPr>
        </p:nvSpPr>
        <p:spPr/>
        <p:txBody>
          <a:bodyPr/>
          <a:lstStyle/>
          <a:p>
            <a:r>
              <a:rPr lang="en-US" dirty="0"/>
              <a:t>Claims Validation</a:t>
            </a:r>
          </a:p>
        </p:txBody>
      </p:sp>
      <p:sp>
        <p:nvSpPr>
          <p:cNvPr id="3" name="Text Placeholder 2">
            <a:extLst>
              <a:ext uri="{FF2B5EF4-FFF2-40B4-BE49-F238E27FC236}">
                <a16:creationId xmlns:a16="http://schemas.microsoft.com/office/drawing/2014/main" id="{4245C25E-B740-43EB-9989-A721BAA3A319}"/>
              </a:ext>
            </a:extLst>
          </p:cNvPr>
          <p:cNvSpPr>
            <a:spLocks noGrp="1"/>
          </p:cNvSpPr>
          <p:nvPr>
            <p:ph type="body" sz="quarter" idx="10"/>
          </p:nvPr>
        </p:nvSpPr>
        <p:spPr>
          <a:xfrm>
            <a:off x="628650" y="1325462"/>
            <a:ext cx="7888288" cy="5066950"/>
          </a:xfrm>
        </p:spPr>
        <p:txBody>
          <a:bodyPr/>
          <a:lstStyle/>
          <a:p>
            <a:pPr algn="just">
              <a:lnSpc>
                <a:spcPct val="100000"/>
              </a:lnSpc>
              <a:spcBef>
                <a:spcPts val="600"/>
              </a:spcBef>
              <a:spcAft>
                <a:spcPts val="600"/>
              </a:spcAft>
            </a:pPr>
            <a:r>
              <a:rPr lang="en-US" sz="1800" dirty="0"/>
              <a:t>Financial Management Team has started reviewing claims every month. </a:t>
            </a:r>
          </a:p>
          <a:p>
            <a:pPr algn="just">
              <a:lnSpc>
                <a:spcPct val="100000"/>
              </a:lnSpc>
              <a:spcBef>
                <a:spcPts val="600"/>
              </a:spcBef>
              <a:spcAft>
                <a:spcPts val="600"/>
              </a:spcAft>
            </a:pPr>
            <a:r>
              <a:rPr lang="en-US" sz="1800" dirty="0"/>
              <a:t>The review will focus on:</a:t>
            </a:r>
          </a:p>
          <a:p>
            <a:pPr lvl="1" algn="just">
              <a:lnSpc>
                <a:spcPct val="100000"/>
              </a:lnSpc>
              <a:spcBef>
                <a:spcPts val="600"/>
              </a:spcBef>
              <a:spcAft>
                <a:spcPts val="600"/>
              </a:spcAft>
            </a:pPr>
            <a:r>
              <a:rPr lang="en-US" sz="1800" dirty="0"/>
              <a:t>Claims with errors</a:t>
            </a:r>
          </a:p>
          <a:p>
            <a:pPr lvl="1" algn="just">
              <a:lnSpc>
                <a:spcPct val="100000"/>
              </a:lnSpc>
              <a:spcBef>
                <a:spcPts val="600"/>
              </a:spcBef>
              <a:spcAft>
                <a:spcPts val="600"/>
              </a:spcAft>
            </a:pPr>
            <a:r>
              <a:rPr lang="en-US" sz="1800" dirty="0"/>
              <a:t>Claims that are not submitted</a:t>
            </a:r>
          </a:p>
          <a:p>
            <a:pPr lvl="1" algn="just">
              <a:lnSpc>
                <a:spcPct val="100000"/>
              </a:lnSpc>
              <a:spcBef>
                <a:spcPts val="600"/>
              </a:spcBef>
              <a:spcAft>
                <a:spcPts val="600"/>
              </a:spcAft>
            </a:pPr>
            <a:r>
              <a:rPr lang="en-US" sz="1800" dirty="0"/>
              <a:t>Non-Profit Food Service</a:t>
            </a:r>
          </a:p>
          <a:p>
            <a:pPr lvl="1" algn="just">
              <a:lnSpc>
                <a:spcPct val="100000"/>
              </a:lnSpc>
              <a:spcBef>
                <a:spcPts val="600"/>
              </a:spcBef>
              <a:spcAft>
                <a:spcPts val="600"/>
              </a:spcAft>
            </a:pPr>
            <a:r>
              <a:rPr lang="en-US" sz="1800" dirty="0"/>
              <a:t>Claim with Irregularities:</a:t>
            </a:r>
          </a:p>
          <a:p>
            <a:pPr lvl="2" algn="just">
              <a:lnSpc>
                <a:spcPct val="100000"/>
              </a:lnSpc>
              <a:spcBef>
                <a:spcPts val="600"/>
              </a:spcBef>
              <a:spcAft>
                <a:spcPts val="600"/>
              </a:spcAft>
            </a:pPr>
            <a:r>
              <a:rPr lang="en-US" sz="1800" dirty="0"/>
              <a:t>Drastic change in reimbursement amounts</a:t>
            </a:r>
          </a:p>
          <a:p>
            <a:pPr lvl="2" algn="just">
              <a:lnSpc>
                <a:spcPct val="100000"/>
              </a:lnSpc>
              <a:spcBef>
                <a:spcPts val="600"/>
              </a:spcBef>
              <a:spcAft>
                <a:spcPts val="600"/>
              </a:spcAft>
            </a:pPr>
            <a:r>
              <a:rPr lang="en-US" sz="1800" dirty="0"/>
              <a:t>All rounded numbers for expenses</a:t>
            </a:r>
          </a:p>
          <a:p>
            <a:pPr lvl="2" algn="just">
              <a:lnSpc>
                <a:spcPct val="100000"/>
              </a:lnSpc>
              <a:spcBef>
                <a:spcPts val="600"/>
              </a:spcBef>
              <a:spcAft>
                <a:spcPts val="600"/>
              </a:spcAft>
            </a:pPr>
            <a:r>
              <a:rPr lang="en-US" sz="1800" dirty="0"/>
              <a:t>Actual vs Budgeted amount</a:t>
            </a:r>
          </a:p>
          <a:p>
            <a:pPr lvl="2" algn="just">
              <a:lnSpc>
                <a:spcPct val="100000"/>
              </a:lnSpc>
              <a:spcBef>
                <a:spcPts val="600"/>
              </a:spcBef>
              <a:spcAft>
                <a:spcPts val="600"/>
              </a:spcAft>
            </a:pPr>
            <a:r>
              <a:rPr lang="en-US" sz="1800" dirty="0"/>
              <a:t>Spending rate</a:t>
            </a:r>
          </a:p>
          <a:p>
            <a:pPr lvl="2" algn="just">
              <a:lnSpc>
                <a:spcPct val="100000"/>
              </a:lnSpc>
              <a:spcBef>
                <a:spcPts val="600"/>
              </a:spcBef>
              <a:spcAft>
                <a:spcPts val="600"/>
              </a:spcAft>
            </a:pPr>
            <a:r>
              <a:rPr lang="en-US" sz="1800" dirty="0"/>
              <a:t>Applying reimbursement to the expenses of approved budget line items in NC Cares for every claim</a:t>
            </a:r>
            <a:r>
              <a:rPr lang="en-US" sz="1600" dirty="0"/>
              <a:t>	</a:t>
            </a:r>
            <a:endParaRPr lang="en-US" dirty="0"/>
          </a:p>
        </p:txBody>
      </p:sp>
      <p:pic>
        <p:nvPicPr>
          <p:cNvPr id="4" name="Picture 3" descr="A mannequin wearing a garment&#10;&#10;Description automatically generated with medium confidence">
            <a:extLst>
              <a:ext uri="{FF2B5EF4-FFF2-40B4-BE49-F238E27FC236}">
                <a16:creationId xmlns:a16="http://schemas.microsoft.com/office/drawing/2014/main" id="{815F5E84-F006-4F80-9873-DEA0C91F59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1733" y="1790053"/>
            <a:ext cx="2155457" cy="3502617"/>
          </a:xfrm>
          <a:prstGeom prst="rect">
            <a:avLst/>
          </a:prstGeom>
        </p:spPr>
      </p:pic>
    </p:spTree>
    <p:custDataLst>
      <p:tags r:id="rId1"/>
    </p:custDataLst>
    <p:extLst>
      <p:ext uri="{BB962C8B-B14F-4D97-AF65-F5344CB8AC3E}">
        <p14:creationId xmlns:p14="http://schemas.microsoft.com/office/powerpoint/2010/main" val="941942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CE40-3EDD-4BB8-B99B-8680252BDCBA}"/>
              </a:ext>
            </a:extLst>
          </p:cNvPr>
          <p:cNvSpPr>
            <a:spLocks noGrp="1"/>
          </p:cNvSpPr>
          <p:nvPr>
            <p:ph type="title"/>
          </p:nvPr>
        </p:nvSpPr>
        <p:spPr/>
        <p:txBody>
          <a:bodyPr/>
          <a:lstStyle/>
          <a:p>
            <a:r>
              <a:rPr lang="en-US" dirty="0"/>
              <a:t>Claims Validation</a:t>
            </a:r>
          </a:p>
        </p:txBody>
      </p:sp>
      <p:sp>
        <p:nvSpPr>
          <p:cNvPr id="3" name="Text Placeholder 2">
            <a:extLst>
              <a:ext uri="{FF2B5EF4-FFF2-40B4-BE49-F238E27FC236}">
                <a16:creationId xmlns:a16="http://schemas.microsoft.com/office/drawing/2014/main" id="{4245C25E-B740-43EB-9989-A721BAA3A319}"/>
              </a:ext>
            </a:extLst>
          </p:cNvPr>
          <p:cNvSpPr>
            <a:spLocks noGrp="1"/>
          </p:cNvSpPr>
          <p:nvPr>
            <p:ph type="body" sz="quarter" idx="10"/>
          </p:nvPr>
        </p:nvSpPr>
        <p:spPr>
          <a:xfrm>
            <a:off x="628650" y="1325462"/>
            <a:ext cx="7965160" cy="5066950"/>
          </a:xfrm>
        </p:spPr>
        <p:txBody>
          <a:bodyPr/>
          <a:lstStyle/>
          <a:p>
            <a:pPr algn="just">
              <a:lnSpc>
                <a:spcPct val="100000"/>
              </a:lnSpc>
              <a:spcBef>
                <a:spcPts val="600"/>
              </a:spcBef>
              <a:spcAft>
                <a:spcPts val="600"/>
              </a:spcAft>
            </a:pPr>
            <a:r>
              <a:rPr lang="en-US" sz="1800" dirty="0"/>
              <a:t>Claims with Error and are not submitted: Finance and Risk Mitigation member will contact you and remind you to submit the claim. This will minimize the use of one-time exception.</a:t>
            </a:r>
          </a:p>
          <a:p>
            <a:pPr algn="just">
              <a:lnSpc>
                <a:spcPct val="100000"/>
              </a:lnSpc>
              <a:spcBef>
                <a:spcPts val="600"/>
              </a:spcBef>
              <a:spcAft>
                <a:spcPts val="600"/>
              </a:spcAft>
            </a:pPr>
            <a:r>
              <a:rPr lang="en-US" sz="1800" dirty="0"/>
              <a:t>Claims with irregularities will be validated:</a:t>
            </a:r>
          </a:p>
          <a:p>
            <a:pPr lvl="1" algn="just">
              <a:lnSpc>
                <a:spcPct val="100000"/>
              </a:lnSpc>
              <a:spcBef>
                <a:spcPts val="600"/>
              </a:spcBef>
              <a:spcAft>
                <a:spcPts val="600"/>
              </a:spcAft>
            </a:pPr>
            <a:r>
              <a:rPr lang="en-US" sz="1800" dirty="0"/>
              <a:t>Hold the payment of the claim</a:t>
            </a:r>
          </a:p>
          <a:p>
            <a:pPr lvl="1" algn="just">
              <a:lnSpc>
                <a:spcPct val="100000"/>
              </a:lnSpc>
              <a:spcBef>
                <a:spcPts val="600"/>
              </a:spcBef>
              <a:spcAft>
                <a:spcPts val="600"/>
              </a:spcAft>
            </a:pPr>
            <a:r>
              <a:rPr lang="en-US" sz="1800" dirty="0"/>
              <a:t>Ask for supporting documentation</a:t>
            </a:r>
          </a:p>
          <a:p>
            <a:pPr lvl="1" algn="just">
              <a:lnSpc>
                <a:spcPct val="100000"/>
              </a:lnSpc>
              <a:spcBef>
                <a:spcPts val="600"/>
              </a:spcBef>
              <a:spcAft>
                <a:spcPts val="600"/>
              </a:spcAft>
            </a:pPr>
            <a:r>
              <a:rPr lang="en-US" sz="1800" dirty="0"/>
              <a:t>A member of the Finance and Risk Mitigation will review the documentation</a:t>
            </a:r>
          </a:p>
          <a:p>
            <a:pPr lvl="1" algn="just">
              <a:lnSpc>
                <a:spcPct val="100000"/>
              </a:lnSpc>
              <a:spcBef>
                <a:spcPts val="600"/>
              </a:spcBef>
              <a:spcAft>
                <a:spcPts val="600"/>
              </a:spcAft>
            </a:pPr>
            <a:r>
              <a:rPr lang="en-US" sz="1800" dirty="0"/>
              <a:t>A valid claim will be processed within 45 business days of submission</a:t>
            </a:r>
          </a:p>
          <a:p>
            <a:pPr algn="just">
              <a:lnSpc>
                <a:spcPct val="100000"/>
              </a:lnSpc>
              <a:spcBef>
                <a:spcPts val="600"/>
              </a:spcBef>
              <a:spcAft>
                <a:spcPts val="600"/>
              </a:spcAft>
            </a:pPr>
            <a:r>
              <a:rPr lang="en-US" sz="1800" dirty="0"/>
              <a:t>To make the process go smoother:</a:t>
            </a:r>
          </a:p>
          <a:p>
            <a:pPr lvl="1" algn="just">
              <a:lnSpc>
                <a:spcPct val="100000"/>
              </a:lnSpc>
              <a:spcBef>
                <a:spcPts val="600"/>
              </a:spcBef>
              <a:spcAft>
                <a:spcPts val="600"/>
              </a:spcAft>
            </a:pPr>
            <a:r>
              <a:rPr lang="en-US" sz="1800" dirty="0"/>
              <a:t>Institutions must submit claims based off the supporting documentation and approved budget</a:t>
            </a:r>
          </a:p>
          <a:p>
            <a:pPr lvl="1" algn="just">
              <a:lnSpc>
                <a:spcPct val="100000"/>
              </a:lnSpc>
              <a:spcBef>
                <a:spcPts val="600"/>
              </a:spcBef>
              <a:spcAft>
                <a:spcPts val="600"/>
              </a:spcAft>
            </a:pPr>
            <a:r>
              <a:rPr lang="en-US" sz="1800" dirty="0"/>
              <a:t>Have the supporting documentation ready if requested by the State Agency</a:t>
            </a:r>
          </a:p>
        </p:txBody>
      </p:sp>
    </p:spTree>
    <p:custDataLst>
      <p:tags r:id="rId1"/>
    </p:custDataLst>
    <p:extLst>
      <p:ext uri="{BB962C8B-B14F-4D97-AF65-F5344CB8AC3E}">
        <p14:creationId xmlns:p14="http://schemas.microsoft.com/office/powerpoint/2010/main" val="1573324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F0478-A101-4A2E-B686-412DEDF3D321}"/>
              </a:ext>
            </a:extLst>
          </p:cNvPr>
          <p:cNvSpPr>
            <a:spLocks noGrp="1"/>
          </p:cNvSpPr>
          <p:nvPr>
            <p:ph type="title"/>
          </p:nvPr>
        </p:nvSpPr>
        <p:spPr/>
        <p:txBody>
          <a:bodyPr/>
          <a:lstStyle/>
          <a:p>
            <a:r>
              <a:rPr lang="en-US" dirty="0"/>
              <a:t>Upcoming Trainings – Mark Your Calendar </a:t>
            </a:r>
          </a:p>
        </p:txBody>
      </p:sp>
      <p:graphicFrame>
        <p:nvGraphicFramePr>
          <p:cNvPr id="6" name="Table 6">
            <a:extLst>
              <a:ext uri="{FF2B5EF4-FFF2-40B4-BE49-F238E27FC236}">
                <a16:creationId xmlns:a16="http://schemas.microsoft.com/office/drawing/2014/main" id="{AD2CA39E-3EE4-4C26-87F2-A86921ABCD4E}"/>
              </a:ext>
            </a:extLst>
          </p:cNvPr>
          <p:cNvGraphicFramePr>
            <a:graphicFrameLocks noGrp="1"/>
          </p:cNvGraphicFramePr>
          <p:nvPr>
            <p:extLst>
              <p:ext uri="{D42A27DB-BD31-4B8C-83A1-F6EECF244321}">
                <p14:modId xmlns:p14="http://schemas.microsoft.com/office/powerpoint/2010/main" val="717863803"/>
              </p:ext>
            </p:extLst>
          </p:nvPr>
        </p:nvGraphicFramePr>
        <p:xfrm>
          <a:off x="693420" y="1593237"/>
          <a:ext cx="7757160" cy="3291840"/>
        </p:xfrm>
        <a:graphic>
          <a:graphicData uri="http://schemas.openxmlformats.org/drawingml/2006/table">
            <a:tbl>
              <a:tblPr firstRow="1" bandRow="1">
                <a:tableStyleId>{5C22544A-7EE6-4342-B048-85BDC9FD1C3A}</a:tableStyleId>
              </a:tblPr>
              <a:tblGrid>
                <a:gridCol w="1466209">
                  <a:extLst>
                    <a:ext uri="{9D8B030D-6E8A-4147-A177-3AD203B41FA5}">
                      <a16:colId xmlns:a16="http://schemas.microsoft.com/office/drawing/2014/main" val="2486492996"/>
                    </a:ext>
                  </a:extLst>
                </a:gridCol>
                <a:gridCol w="1981418">
                  <a:extLst>
                    <a:ext uri="{9D8B030D-6E8A-4147-A177-3AD203B41FA5}">
                      <a16:colId xmlns:a16="http://schemas.microsoft.com/office/drawing/2014/main" val="4172291603"/>
                    </a:ext>
                  </a:extLst>
                </a:gridCol>
                <a:gridCol w="4309533">
                  <a:extLst>
                    <a:ext uri="{9D8B030D-6E8A-4147-A177-3AD203B41FA5}">
                      <a16:colId xmlns:a16="http://schemas.microsoft.com/office/drawing/2014/main" val="2433373876"/>
                    </a:ext>
                  </a:extLst>
                </a:gridCol>
              </a:tblGrid>
              <a:tr h="388620">
                <a:tc>
                  <a:txBody>
                    <a:bodyPr/>
                    <a:lstStyle/>
                    <a:p>
                      <a:r>
                        <a:rPr lang="en-US" sz="2100" dirty="0"/>
                        <a:t>Date</a:t>
                      </a:r>
                    </a:p>
                  </a:txBody>
                  <a:tcPr marL="68580" marR="68580" marT="34290" marB="34290"/>
                </a:tc>
                <a:tc>
                  <a:txBody>
                    <a:bodyPr/>
                    <a:lstStyle/>
                    <a:p>
                      <a:r>
                        <a:rPr lang="en-US" sz="2100" dirty="0"/>
                        <a:t>Time</a:t>
                      </a:r>
                    </a:p>
                  </a:txBody>
                  <a:tcPr marL="68580" marR="68580" marT="34290" marB="34290"/>
                </a:tc>
                <a:tc>
                  <a:txBody>
                    <a:bodyPr/>
                    <a:lstStyle/>
                    <a:p>
                      <a:r>
                        <a:rPr lang="en-US" sz="2100" dirty="0"/>
                        <a:t>Training </a:t>
                      </a:r>
                    </a:p>
                  </a:txBody>
                  <a:tcPr marL="68580" marR="68580" marT="34290" marB="34290"/>
                </a:tc>
                <a:extLst>
                  <a:ext uri="{0D108BD9-81ED-4DB2-BD59-A6C34878D82A}">
                    <a16:rowId xmlns:a16="http://schemas.microsoft.com/office/drawing/2014/main" val="162499030"/>
                  </a:ext>
                </a:extLst>
              </a:tr>
              <a:tr h="708660">
                <a:tc>
                  <a:txBody>
                    <a:bodyPr/>
                    <a:lstStyle/>
                    <a:p>
                      <a:r>
                        <a:rPr lang="en-US" sz="2100" dirty="0"/>
                        <a:t>April 13</a:t>
                      </a:r>
                    </a:p>
                  </a:txBody>
                  <a:tcPr marL="68580" marR="68580" marT="34290" marB="34290"/>
                </a:tc>
                <a:tc>
                  <a:txBody>
                    <a:bodyPr/>
                    <a:lstStyle/>
                    <a:p>
                      <a:r>
                        <a:rPr lang="en-US" sz="2100" dirty="0"/>
                        <a:t>1 PM – 4 PM</a:t>
                      </a:r>
                    </a:p>
                  </a:txBody>
                  <a:tcPr marL="68580" marR="68580" marT="34290" marB="34290"/>
                </a:tc>
                <a:tc>
                  <a:txBody>
                    <a:bodyPr/>
                    <a:lstStyle/>
                    <a:p>
                      <a:r>
                        <a:rPr lang="en-US" sz="2100" dirty="0"/>
                        <a:t>Get Started with NC CACFP for SOs</a:t>
                      </a:r>
                      <a:r>
                        <a:rPr lang="en-US" sz="2100" b="1" dirty="0">
                          <a:solidFill>
                            <a:srgbClr val="FF0000"/>
                          </a:solidFill>
                        </a:rPr>
                        <a:t>*</a:t>
                      </a:r>
                    </a:p>
                  </a:txBody>
                  <a:tcPr marL="68580" marR="68580" marT="34290" marB="34290"/>
                </a:tc>
                <a:extLst>
                  <a:ext uri="{0D108BD9-81ED-4DB2-BD59-A6C34878D82A}">
                    <a16:rowId xmlns:a16="http://schemas.microsoft.com/office/drawing/2014/main" val="113281549"/>
                  </a:ext>
                </a:extLst>
              </a:tr>
              <a:tr h="708660">
                <a:tc>
                  <a:txBody>
                    <a:bodyPr/>
                    <a:lstStyle/>
                    <a:p>
                      <a:r>
                        <a:rPr lang="en-US" sz="2100" dirty="0"/>
                        <a:t>April 15 </a:t>
                      </a:r>
                    </a:p>
                  </a:txBody>
                  <a:tcPr marL="68580" marR="68580" marT="34290" marB="34290"/>
                </a:tc>
                <a:tc>
                  <a:txBody>
                    <a:bodyPr/>
                    <a:lstStyle/>
                    <a:p>
                      <a:r>
                        <a:rPr lang="en-US" sz="2100" dirty="0"/>
                        <a:t>1 PM – 4 PM </a:t>
                      </a:r>
                    </a:p>
                  </a:txBody>
                  <a:tcPr marL="68580" marR="68580" marT="34290" marB="34290"/>
                </a:tc>
                <a:tc>
                  <a:txBody>
                    <a:bodyPr/>
                    <a:lstStyle/>
                    <a:p>
                      <a:r>
                        <a:rPr lang="en-US" sz="2100" dirty="0"/>
                        <a:t>Get Started with NC CACFP for ICs</a:t>
                      </a:r>
                      <a:r>
                        <a:rPr lang="en-US" sz="2100" b="1" dirty="0">
                          <a:solidFill>
                            <a:srgbClr val="FF0000"/>
                          </a:solidFill>
                        </a:rPr>
                        <a:t>*</a:t>
                      </a:r>
                    </a:p>
                  </a:txBody>
                  <a:tcPr marL="68580" marR="68580" marT="34290" marB="34290"/>
                </a:tc>
                <a:extLst>
                  <a:ext uri="{0D108BD9-81ED-4DB2-BD59-A6C34878D82A}">
                    <a16:rowId xmlns:a16="http://schemas.microsoft.com/office/drawing/2014/main" val="1384095078"/>
                  </a:ext>
                </a:extLst>
              </a:tr>
              <a:tr h="388620">
                <a:tc>
                  <a:txBody>
                    <a:bodyPr/>
                    <a:lstStyle/>
                    <a:p>
                      <a:r>
                        <a:rPr lang="en-US" sz="2100" dirty="0"/>
                        <a:t>May 11 </a:t>
                      </a:r>
                    </a:p>
                  </a:txBody>
                  <a:tcPr marL="68580" marR="68580" marT="34290" marB="34290"/>
                </a:tc>
                <a:tc>
                  <a:txBody>
                    <a:bodyPr/>
                    <a:lstStyle/>
                    <a:p>
                      <a:r>
                        <a:rPr lang="en-US" sz="2100" dirty="0"/>
                        <a:t>9 AM – 12 PM</a:t>
                      </a:r>
                    </a:p>
                  </a:txBody>
                  <a:tcPr marL="68580" marR="68580" marT="34290" marB="34290"/>
                </a:tc>
                <a:tc>
                  <a:txBody>
                    <a:bodyPr/>
                    <a:lstStyle/>
                    <a:p>
                      <a:r>
                        <a:rPr lang="en-US" sz="2100" dirty="0"/>
                        <a:t>Duties &amp; Documents for ICs </a:t>
                      </a:r>
                    </a:p>
                  </a:txBody>
                  <a:tcPr marL="68580" marR="68580" marT="34290" marB="34290"/>
                </a:tc>
                <a:extLst>
                  <a:ext uri="{0D108BD9-81ED-4DB2-BD59-A6C34878D82A}">
                    <a16:rowId xmlns:a16="http://schemas.microsoft.com/office/drawing/2014/main" val="3408499393"/>
                  </a:ext>
                </a:extLst>
              </a:tr>
              <a:tr h="388620">
                <a:tc>
                  <a:txBody>
                    <a:bodyPr/>
                    <a:lstStyle/>
                    <a:p>
                      <a:r>
                        <a:rPr lang="en-US" sz="2100" dirty="0"/>
                        <a:t>May 13 </a:t>
                      </a:r>
                    </a:p>
                  </a:txBody>
                  <a:tcPr marL="68580" marR="68580" marT="34290" marB="34290"/>
                </a:tc>
                <a:tc>
                  <a:txBody>
                    <a:bodyPr/>
                    <a:lstStyle/>
                    <a:p>
                      <a:r>
                        <a:rPr lang="en-US" sz="2100" dirty="0"/>
                        <a:t>9 AM – 12 PM</a:t>
                      </a:r>
                    </a:p>
                  </a:txBody>
                  <a:tcPr marL="68580" marR="68580" marT="34290" marB="34290"/>
                </a:tc>
                <a:tc>
                  <a:txBody>
                    <a:bodyPr/>
                    <a:lstStyle/>
                    <a:p>
                      <a:r>
                        <a:rPr lang="en-US" sz="2100" dirty="0"/>
                        <a:t>Duties &amp; Documents for SOs </a:t>
                      </a:r>
                    </a:p>
                  </a:txBody>
                  <a:tcPr marL="68580" marR="68580" marT="34290" marB="34290"/>
                </a:tc>
                <a:extLst>
                  <a:ext uri="{0D108BD9-81ED-4DB2-BD59-A6C34878D82A}">
                    <a16:rowId xmlns:a16="http://schemas.microsoft.com/office/drawing/2014/main" val="3335646420"/>
                  </a:ext>
                </a:extLst>
              </a:tr>
              <a:tr h="708660">
                <a:tc>
                  <a:txBody>
                    <a:bodyPr/>
                    <a:lstStyle/>
                    <a:p>
                      <a:r>
                        <a:rPr lang="en-US" sz="2100" dirty="0"/>
                        <a:t>May 20 </a:t>
                      </a:r>
                    </a:p>
                  </a:txBody>
                  <a:tcPr marL="68580" marR="68580" marT="34290" marB="34290"/>
                </a:tc>
                <a:tc>
                  <a:txBody>
                    <a:bodyPr/>
                    <a:lstStyle/>
                    <a:p>
                      <a:r>
                        <a:rPr lang="en-US" sz="2100" dirty="0"/>
                        <a:t>9 AM – 11 AM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Compliance Review – Are You Ready? </a:t>
                      </a:r>
                    </a:p>
                  </a:txBody>
                  <a:tcPr marL="68580" marR="68580" marT="34290" marB="34290"/>
                </a:tc>
                <a:extLst>
                  <a:ext uri="{0D108BD9-81ED-4DB2-BD59-A6C34878D82A}">
                    <a16:rowId xmlns:a16="http://schemas.microsoft.com/office/drawing/2014/main" val="3971656648"/>
                  </a:ext>
                </a:extLst>
              </a:tr>
            </a:tbl>
          </a:graphicData>
        </a:graphic>
      </p:graphicFrame>
      <p:sp>
        <p:nvSpPr>
          <p:cNvPr id="7" name="TextBox 6">
            <a:extLst>
              <a:ext uri="{FF2B5EF4-FFF2-40B4-BE49-F238E27FC236}">
                <a16:creationId xmlns:a16="http://schemas.microsoft.com/office/drawing/2014/main" id="{0146724F-611C-48B9-BEEF-AA3CE6A74699}"/>
              </a:ext>
            </a:extLst>
          </p:cNvPr>
          <p:cNvSpPr txBox="1"/>
          <p:nvPr/>
        </p:nvSpPr>
        <p:spPr>
          <a:xfrm>
            <a:off x="693420" y="5115253"/>
            <a:ext cx="7757160" cy="646331"/>
          </a:xfrm>
          <a:prstGeom prst="rect">
            <a:avLst/>
          </a:prstGeom>
          <a:noFill/>
        </p:spPr>
        <p:txBody>
          <a:bodyPr wrap="square" rtlCol="0">
            <a:spAutoFit/>
          </a:bodyPr>
          <a:lstStyle/>
          <a:p>
            <a:r>
              <a:rPr lang="en-US" b="1" dirty="0">
                <a:solidFill>
                  <a:srgbClr val="FF0000"/>
                </a:solidFill>
              </a:rPr>
              <a:t>*</a:t>
            </a:r>
            <a:r>
              <a:rPr lang="en-US" dirty="0"/>
              <a:t>Note: This training is for those wishing to apply, not those already on the program. Please help us spread the word. </a:t>
            </a:r>
          </a:p>
        </p:txBody>
      </p:sp>
    </p:spTree>
    <p:custDataLst>
      <p:tags r:id="rId1"/>
    </p:custDataLst>
    <p:extLst>
      <p:ext uri="{BB962C8B-B14F-4D97-AF65-F5344CB8AC3E}">
        <p14:creationId xmlns:p14="http://schemas.microsoft.com/office/powerpoint/2010/main" val="976484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88E0-3A43-4AB6-B8FC-0CDCA1E872F5}"/>
              </a:ext>
            </a:extLst>
          </p:cNvPr>
          <p:cNvSpPr>
            <a:spLocks noGrp="1"/>
          </p:cNvSpPr>
          <p:nvPr>
            <p:ph type="title"/>
          </p:nvPr>
        </p:nvSpPr>
        <p:spPr/>
        <p:txBody>
          <a:bodyPr/>
          <a:lstStyle/>
          <a:p>
            <a:r>
              <a:rPr lang="en-US" dirty="0"/>
              <a:t>Monthly Institution Calls</a:t>
            </a:r>
          </a:p>
        </p:txBody>
      </p:sp>
      <p:sp>
        <p:nvSpPr>
          <p:cNvPr id="3" name="Text Placeholder 2">
            <a:extLst>
              <a:ext uri="{FF2B5EF4-FFF2-40B4-BE49-F238E27FC236}">
                <a16:creationId xmlns:a16="http://schemas.microsoft.com/office/drawing/2014/main" id="{CC91F438-977B-4204-B355-D52CCB42DFC2}"/>
              </a:ext>
            </a:extLst>
          </p:cNvPr>
          <p:cNvSpPr>
            <a:spLocks noGrp="1"/>
          </p:cNvSpPr>
          <p:nvPr>
            <p:ph type="body" sz="quarter" idx="10"/>
          </p:nvPr>
        </p:nvSpPr>
        <p:spPr/>
        <p:txBody>
          <a:bodyPr/>
          <a:lstStyle/>
          <a:p>
            <a:r>
              <a:rPr lang="en-US" dirty="0"/>
              <a:t>The PowerPoints for the institution calls can now be found on our website </a:t>
            </a:r>
            <a:r>
              <a:rPr lang="en-US" dirty="0">
                <a:hlinkClick r:id="rId4"/>
              </a:rPr>
              <a:t>www.nutritionnc.com</a:t>
            </a:r>
            <a:endParaRPr lang="en-US" dirty="0"/>
          </a:p>
          <a:p>
            <a:pPr lvl="1"/>
            <a:r>
              <a:rPr lang="en-US" dirty="0"/>
              <a:t>Click on Child and Adult Care Food Program</a:t>
            </a:r>
          </a:p>
          <a:p>
            <a:pPr lvl="1"/>
            <a:r>
              <a:rPr lang="en-US" dirty="0"/>
              <a:t>Click on Program Resources</a:t>
            </a:r>
          </a:p>
          <a:p>
            <a:pPr lvl="1"/>
            <a:r>
              <a:rPr lang="en-US" dirty="0"/>
              <a:t>Click on Monthly Institution Calls</a:t>
            </a:r>
          </a:p>
          <a:p>
            <a:pPr marL="342900" lvl="1" indent="0">
              <a:buNone/>
            </a:pPr>
            <a:endParaRPr lang="en-US" dirty="0"/>
          </a:p>
          <a:p>
            <a:pPr marL="342900" lvl="1" indent="0">
              <a:buNone/>
            </a:pPr>
            <a:endParaRPr lang="en-US" dirty="0"/>
          </a:p>
          <a:p>
            <a:pPr lvl="1"/>
            <a:endParaRPr lang="en-US" dirty="0"/>
          </a:p>
        </p:txBody>
      </p:sp>
      <p:pic>
        <p:nvPicPr>
          <p:cNvPr id="5" name="Picture 4">
            <a:extLst>
              <a:ext uri="{FF2B5EF4-FFF2-40B4-BE49-F238E27FC236}">
                <a16:creationId xmlns:a16="http://schemas.microsoft.com/office/drawing/2014/main" id="{086E69F1-14C7-465E-8DE3-F5415C4C567A}"/>
              </a:ext>
            </a:extLst>
          </p:cNvPr>
          <p:cNvPicPr>
            <a:picLocks noChangeAspect="1"/>
          </p:cNvPicPr>
          <p:nvPr/>
        </p:nvPicPr>
        <p:blipFill>
          <a:blip r:embed="rId5"/>
          <a:stretch>
            <a:fillRect/>
          </a:stretch>
        </p:blipFill>
        <p:spPr>
          <a:xfrm>
            <a:off x="674370" y="3267688"/>
            <a:ext cx="7604392" cy="2953296"/>
          </a:xfrm>
          <a:prstGeom prst="rect">
            <a:avLst/>
          </a:prstGeom>
        </p:spPr>
      </p:pic>
    </p:spTree>
    <p:custDataLst>
      <p:tags r:id="rId1"/>
    </p:custDataLst>
    <p:extLst>
      <p:ext uri="{BB962C8B-B14F-4D97-AF65-F5344CB8AC3E}">
        <p14:creationId xmlns:p14="http://schemas.microsoft.com/office/powerpoint/2010/main" val="1099928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98F93-02A2-4171-AFD3-EC71CB44FAED}"/>
              </a:ext>
            </a:extLst>
          </p:cNvPr>
          <p:cNvSpPr>
            <a:spLocks noGrp="1"/>
          </p:cNvSpPr>
          <p:nvPr>
            <p:ph type="title"/>
          </p:nvPr>
        </p:nvSpPr>
        <p:spPr/>
        <p:txBody>
          <a:bodyPr/>
          <a:lstStyle/>
          <a:p>
            <a:pPr algn="ctr"/>
            <a:r>
              <a:rPr lang="en-US" dirty="0"/>
              <a:t>Q&amp;A</a:t>
            </a:r>
          </a:p>
        </p:txBody>
      </p:sp>
      <p:sp>
        <p:nvSpPr>
          <p:cNvPr id="3" name="Text Placeholder 2">
            <a:extLst>
              <a:ext uri="{FF2B5EF4-FFF2-40B4-BE49-F238E27FC236}">
                <a16:creationId xmlns:a16="http://schemas.microsoft.com/office/drawing/2014/main" id="{BC68A5EB-8ABD-4ADD-AE8B-F4FF488ABB7C}"/>
              </a:ext>
            </a:extLst>
          </p:cNvPr>
          <p:cNvSpPr>
            <a:spLocks noGrp="1"/>
          </p:cNvSpPr>
          <p:nvPr>
            <p:ph type="body" sz="quarter" idx="10"/>
          </p:nvPr>
        </p:nvSpPr>
        <p:spPr/>
        <p:txBody>
          <a:bodyPr/>
          <a:lstStyle/>
          <a:p>
            <a:pPr marL="0" indent="0">
              <a:buNone/>
            </a:pPr>
            <a:endParaRPr lang="en-US" dirty="0"/>
          </a:p>
          <a:p>
            <a:pPr marL="0" indent="0">
              <a:buNone/>
            </a:pPr>
            <a:r>
              <a:rPr lang="en-US" dirty="0"/>
              <a:t>Please use the chat function to submit your questions. We will review what we have time for that pertains to the good of the group. Questions that apply to one specific institution will be handled offline. </a:t>
            </a:r>
          </a:p>
        </p:txBody>
      </p:sp>
      <p:pic>
        <p:nvPicPr>
          <p:cNvPr id="5" name="Picture 4" descr="A picture containing company name&#10;&#10;Description automatically generated">
            <a:extLst>
              <a:ext uri="{FF2B5EF4-FFF2-40B4-BE49-F238E27FC236}">
                <a16:creationId xmlns:a16="http://schemas.microsoft.com/office/drawing/2014/main" id="{A3438821-FAFA-49A2-9030-E1113801DF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81" b="24369"/>
          <a:stretch/>
        </p:blipFill>
        <p:spPr>
          <a:xfrm>
            <a:off x="1964910" y="3429000"/>
            <a:ext cx="5214180" cy="2771360"/>
          </a:xfrm>
          <a:prstGeom prst="rect">
            <a:avLst/>
          </a:prstGeom>
        </p:spPr>
      </p:pic>
    </p:spTree>
    <p:custDataLst>
      <p:tags r:id="rId1"/>
    </p:custDataLst>
    <p:extLst>
      <p:ext uri="{BB962C8B-B14F-4D97-AF65-F5344CB8AC3E}">
        <p14:creationId xmlns:p14="http://schemas.microsoft.com/office/powerpoint/2010/main" val="268477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E9E9A-9946-4FF1-B73D-AB2940FA53B6}"/>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ADA5A406-5250-43E2-B55D-C2C05A13ED38}"/>
              </a:ext>
            </a:extLst>
          </p:cNvPr>
          <p:cNvSpPr>
            <a:spLocks noGrp="1"/>
          </p:cNvSpPr>
          <p:nvPr>
            <p:ph type="body" sz="quarter" idx="10"/>
          </p:nvPr>
        </p:nvSpPr>
        <p:spPr>
          <a:xfrm>
            <a:off x="627856" y="1820835"/>
            <a:ext cx="7888288" cy="4795307"/>
          </a:xfrm>
        </p:spPr>
        <p:txBody>
          <a:bodyPr/>
          <a:lstStyle/>
          <a:p>
            <a:pPr marL="457200" indent="-457200">
              <a:buFont typeface="+mj-lt"/>
              <a:buAutoNum type="arabicParenR"/>
            </a:pPr>
            <a:r>
              <a:rPr lang="en-US" sz="2400" dirty="0"/>
              <a:t>P-EBT for Child Care</a:t>
            </a:r>
          </a:p>
          <a:p>
            <a:pPr marL="457200" indent="-457200">
              <a:buFont typeface="+mj-lt"/>
              <a:buAutoNum type="arabicParenR"/>
            </a:pPr>
            <a:r>
              <a:rPr lang="en-US" sz="2400" dirty="0"/>
              <a:t>Emergency Cost Information Update</a:t>
            </a:r>
          </a:p>
          <a:p>
            <a:pPr marL="457200" indent="-457200">
              <a:buFont typeface="+mj-lt"/>
              <a:buAutoNum type="arabicParenR"/>
            </a:pPr>
            <a:r>
              <a:rPr lang="en-US" sz="2400" dirty="0"/>
              <a:t>COVID Waiver Follow Up Survey</a:t>
            </a:r>
          </a:p>
          <a:p>
            <a:pPr marL="457200" indent="-457200">
              <a:buFont typeface="+mj-lt"/>
              <a:buAutoNum type="arabicParenR"/>
            </a:pPr>
            <a:r>
              <a:rPr lang="en-US" sz="2400" dirty="0"/>
              <a:t>Application Update</a:t>
            </a:r>
          </a:p>
          <a:p>
            <a:pPr marL="457200" indent="-457200">
              <a:buFont typeface="+mj-lt"/>
              <a:buAutoNum type="arabicParenR"/>
            </a:pPr>
            <a:r>
              <a:rPr lang="en-US" sz="2400" dirty="0"/>
              <a:t>Claim Validation</a:t>
            </a:r>
          </a:p>
          <a:p>
            <a:pPr marL="457200" indent="-457200">
              <a:buFont typeface="+mj-lt"/>
              <a:buAutoNum type="arabicParenR"/>
            </a:pPr>
            <a:r>
              <a:rPr lang="en-US" sz="2400" dirty="0"/>
              <a:t>Upcoming SA Trainings</a:t>
            </a:r>
          </a:p>
          <a:p>
            <a:pPr marL="457200" indent="-457200">
              <a:buFont typeface="+mj-lt"/>
              <a:buAutoNum type="arabicParenR"/>
            </a:pPr>
            <a:r>
              <a:rPr lang="en-US" sz="2400" dirty="0"/>
              <a:t>Q&amp;A</a:t>
            </a:r>
          </a:p>
        </p:txBody>
      </p:sp>
      <p:pic>
        <p:nvPicPr>
          <p:cNvPr id="5" name="Picture 4" descr="Analogue wall clock">
            <a:extLst>
              <a:ext uri="{FF2B5EF4-FFF2-40B4-BE49-F238E27FC236}">
                <a16:creationId xmlns:a16="http://schemas.microsoft.com/office/drawing/2014/main" id="{232B1073-6DFD-4B78-A849-A0BE964167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8309" y="3836166"/>
            <a:ext cx="3088887" cy="2055739"/>
          </a:xfrm>
          <a:prstGeom prst="rect">
            <a:avLst/>
          </a:prstGeom>
        </p:spPr>
      </p:pic>
    </p:spTree>
    <p:custDataLst>
      <p:tags r:id="rId1"/>
    </p:custDataLst>
    <p:extLst>
      <p:ext uri="{BB962C8B-B14F-4D97-AF65-F5344CB8AC3E}">
        <p14:creationId xmlns:p14="http://schemas.microsoft.com/office/powerpoint/2010/main" val="1849492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5DF651-4D14-4A85-9B15-00A384A6017C}"/>
              </a:ext>
            </a:extLst>
          </p:cNvPr>
          <p:cNvSpPr>
            <a:spLocks noGrp="1"/>
          </p:cNvSpPr>
          <p:nvPr>
            <p:ph type="body" sz="quarter" idx="10"/>
          </p:nvPr>
        </p:nvSpPr>
        <p:spPr/>
        <p:txBody>
          <a:bodyPr/>
          <a:lstStyle/>
          <a:p>
            <a:pPr marL="0" indent="0" algn="ctr">
              <a:buNone/>
            </a:pPr>
            <a:endParaRPr lang="en-US" sz="5400" dirty="0"/>
          </a:p>
          <a:p>
            <a:pPr marL="0" indent="0" algn="ctr">
              <a:buNone/>
            </a:pPr>
            <a:r>
              <a:rPr lang="en-US" sz="5400" dirty="0"/>
              <a:t>P-EBT for Child Care</a:t>
            </a:r>
          </a:p>
        </p:txBody>
      </p:sp>
    </p:spTree>
    <p:custDataLst>
      <p:tags r:id="rId1"/>
    </p:custDataLst>
    <p:extLst>
      <p:ext uri="{BB962C8B-B14F-4D97-AF65-F5344CB8AC3E}">
        <p14:creationId xmlns:p14="http://schemas.microsoft.com/office/powerpoint/2010/main" val="3437642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176D2913-79C0-4D00-893C-A817BC0875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7173" y="3059296"/>
            <a:ext cx="3502617" cy="2626963"/>
          </a:xfrm>
          <a:prstGeom prst="rect">
            <a:avLst/>
          </a:prstGeom>
        </p:spPr>
      </p:pic>
      <p:sp>
        <p:nvSpPr>
          <p:cNvPr id="2" name="Title 1">
            <a:extLst>
              <a:ext uri="{FF2B5EF4-FFF2-40B4-BE49-F238E27FC236}">
                <a16:creationId xmlns:a16="http://schemas.microsoft.com/office/drawing/2014/main" id="{6ECCCE40-3EDD-4BB8-B99B-8680252BDCBA}"/>
              </a:ext>
            </a:extLst>
          </p:cNvPr>
          <p:cNvSpPr>
            <a:spLocks noGrp="1"/>
          </p:cNvSpPr>
          <p:nvPr>
            <p:ph type="title"/>
          </p:nvPr>
        </p:nvSpPr>
        <p:spPr>
          <a:xfrm>
            <a:off x="674369" y="624054"/>
            <a:ext cx="7843267" cy="1088836"/>
          </a:xfrm>
        </p:spPr>
        <p:txBody>
          <a:bodyPr/>
          <a:lstStyle/>
          <a:p>
            <a:r>
              <a:rPr lang="en-US" dirty="0"/>
              <a:t>Child Nutrition (CN) Emergency Cost Program</a:t>
            </a:r>
          </a:p>
        </p:txBody>
      </p:sp>
      <p:sp>
        <p:nvSpPr>
          <p:cNvPr id="3" name="Text Placeholder 2">
            <a:extLst>
              <a:ext uri="{FF2B5EF4-FFF2-40B4-BE49-F238E27FC236}">
                <a16:creationId xmlns:a16="http://schemas.microsoft.com/office/drawing/2014/main" id="{4245C25E-B740-43EB-9989-A721BAA3A319}"/>
              </a:ext>
            </a:extLst>
          </p:cNvPr>
          <p:cNvSpPr>
            <a:spLocks noGrp="1"/>
          </p:cNvSpPr>
          <p:nvPr>
            <p:ph type="body" sz="quarter" idx="10"/>
          </p:nvPr>
        </p:nvSpPr>
        <p:spPr>
          <a:xfrm>
            <a:off x="627856" y="1845717"/>
            <a:ext cx="7888288" cy="4510695"/>
          </a:xfrm>
        </p:spPr>
        <p:txBody>
          <a:bodyPr/>
          <a:lstStyle/>
          <a:p>
            <a:r>
              <a:rPr lang="en-US" dirty="0"/>
              <a:t>Nutrition Services Branch submitted the application to participate in the Program on February 19, 2021</a:t>
            </a:r>
          </a:p>
          <a:p>
            <a:r>
              <a:rPr lang="en-US" dirty="0"/>
              <a:t>Submission acknowledged by USDA Food and Nutrition Service (FNS)</a:t>
            </a:r>
          </a:p>
          <a:p>
            <a:r>
              <a:rPr lang="en-US" dirty="0"/>
              <a:t>Supplemental application/full </a:t>
            </a:r>
            <a:br>
              <a:rPr lang="en-US" dirty="0"/>
            </a:br>
            <a:r>
              <a:rPr lang="en-US" dirty="0"/>
              <a:t>implementation plan due to FNS </a:t>
            </a:r>
            <a:br>
              <a:rPr lang="en-US" dirty="0"/>
            </a:br>
            <a:r>
              <a:rPr lang="en-US" dirty="0"/>
              <a:t>May 10, 2021</a:t>
            </a:r>
          </a:p>
          <a:p>
            <a:r>
              <a:rPr lang="en-US" dirty="0"/>
              <a:t>State agency is currently working </a:t>
            </a:r>
            <a:br>
              <a:rPr lang="en-US" dirty="0"/>
            </a:br>
            <a:r>
              <a:rPr lang="en-US" dirty="0"/>
              <a:t>on the implementation plan</a:t>
            </a:r>
          </a:p>
          <a:p>
            <a:r>
              <a:rPr lang="en-US" dirty="0"/>
              <a:t>At this time, we believe funds will be </a:t>
            </a:r>
            <a:br>
              <a:rPr lang="en-US" dirty="0"/>
            </a:br>
            <a:r>
              <a:rPr lang="en-US" dirty="0"/>
              <a:t>available to allow for distribution beginning in July</a:t>
            </a:r>
          </a:p>
          <a:p>
            <a:pPr marL="0" indent="0">
              <a:buNone/>
            </a:pPr>
            <a:endParaRPr lang="en-US" dirty="0"/>
          </a:p>
        </p:txBody>
      </p:sp>
    </p:spTree>
    <p:custDataLst>
      <p:tags r:id="rId1"/>
    </p:custDataLst>
    <p:extLst>
      <p:ext uri="{BB962C8B-B14F-4D97-AF65-F5344CB8AC3E}">
        <p14:creationId xmlns:p14="http://schemas.microsoft.com/office/powerpoint/2010/main" val="98377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CE40-3EDD-4BB8-B99B-8680252BDCBA}"/>
              </a:ext>
            </a:extLst>
          </p:cNvPr>
          <p:cNvSpPr>
            <a:spLocks noGrp="1"/>
          </p:cNvSpPr>
          <p:nvPr>
            <p:ph type="title"/>
          </p:nvPr>
        </p:nvSpPr>
        <p:spPr/>
        <p:txBody>
          <a:bodyPr/>
          <a:lstStyle/>
          <a:p>
            <a:r>
              <a:rPr lang="en-US" dirty="0"/>
              <a:t>CN Emergency Cost Program</a:t>
            </a:r>
          </a:p>
        </p:txBody>
      </p:sp>
      <p:sp>
        <p:nvSpPr>
          <p:cNvPr id="3" name="Text Placeholder 2">
            <a:extLst>
              <a:ext uri="{FF2B5EF4-FFF2-40B4-BE49-F238E27FC236}">
                <a16:creationId xmlns:a16="http://schemas.microsoft.com/office/drawing/2014/main" id="{4245C25E-B740-43EB-9989-A721BAA3A319}"/>
              </a:ext>
            </a:extLst>
          </p:cNvPr>
          <p:cNvSpPr>
            <a:spLocks noGrp="1"/>
          </p:cNvSpPr>
          <p:nvPr>
            <p:ph type="body" sz="quarter" idx="10"/>
          </p:nvPr>
        </p:nvSpPr>
        <p:spPr/>
        <p:txBody>
          <a:bodyPr/>
          <a:lstStyle/>
          <a:p>
            <a:r>
              <a:rPr lang="en-US" dirty="0"/>
              <a:t>Sponsoring Organizations (SO) were emailed a REVISED SO Reporting Facility Emergency Operating Costs Excel spreadsheet along with instructions on April 5, 2021.  </a:t>
            </a:r>
          </a:p>
          <a:p>
            <a:r>
              <a:rPr lang="en-US" dirty="0"/>
              <a:t>Sponsors are required to submit the spreadsheet on or before close of business April 20, 2021.</a:t>
            </a:r>
          </a:p>
          <a:p>
            <a:r>
              <a:rPr lang="en-US" dirty="0"/>
              <a:t>Spreadsheets must be submitted to the following email address:  </a:t>
            </a:r>
            <a:r>
              <a:rPr lang="en-US" dirty="0">
                <a:hlinkClick r:id="rId3"/>
              </a:rPr>
              <a:t>financialmanagementteam@dhhs.nc.gov</a:t>
            </a:r>
            <a:endParaRPr lang="en-US" dirty="0"/>
          </a:p>
          <a:p>
            <a:r>
              <a:rPr lang="en-US" dirty="0"/>
              <a:t>If you have questions, please contact: </a:t>
            </a:r>
          </a:p>
          <a:p>
            <a:pPr marL="347663" lvl="1" indent="0">
              <a:buNone/>
            </a:pPr>
            <a:r>
              <a:rPr lang="en-US" dirty="0"/>
              <a:t>Peace Ndalama at 919-634-0190 or </a:t>
            </a:r>
            <a:br>
              <a:rPr lang="en-US" dirty="0"/>
            </a:br>
            <a:r>
              <a:rPr lang="en-US" dirty="0"/>
              <a:t>Joe Patton at 919-418-1052</a:t>
            </a:r>
          </a:p>
          <a:p>
            <a:endParaRPr lang="en-US" dirty="0"/>
          </a:p>
        </p:txBody>
      </p:sp>
      <p:pic>
        <p:nvPicPr>
          <p:cNvPr id="5" name="Picture 4" descr="A picture containing text, sky, sign, outdoor&#10;&#10;Description automatically generated">
            <a:extLst>
              <a:ext uri="{FF2B5EF4-FFF2-40B4-BE49-F238E27FC236}">
                <a16:creationId xmlns:a16="http://schemas.microsoft.com/office/drawing/2014/main" id="{E1D3F99E-01A1-4976-99EC-754957ECDD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9466" y="3845453"/>
            <a:ext cx="2600632" cy="2600632"/>
          </a:xfrm>
          <a:prstGeom prst="rect">
            <a:avLst/>
          </a:prstGeom>
        </p:spPr>
      </p:pic>
    </p:spTree>
    <p:custDataLst>
      <p:tags r:id="rId1"/>
    </p:custDataLst>
    <p:extLst>
      <p:ext uri="{BB962C8B-B14F-4D97-AF65-F5344CB8AC3E}">
        <p14:creationId xmlns:p14="http://schemas.microsoft.com/office/powerpoint/2010/main" val="3419889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B5BE-2A1C-4D46-B17B-01FDF291923B}"/>
              </a:ext>
            </a:extLst>
          </p:cNvPr>
          <p:cNvSpPr>
            <a:spLocks noGrp="1"/>
          </p:cNvSpPr>
          <p:nvPr>
            <p:ph type="title"/>
          </p:nvPr>
        </p:nvSpPr>
        <p:spPr/>
        <p:txBody>
          <a:bodyPr/>
          <a:lstStyle/>
          <a:p>
            <a:r>
              <a:rPr lang="en-US" dirty="0"/>
              <a:t>What Questions Do You Have?</a:t>
            </a:r>
          </a:p>
        </p:txBody>
      </p:sp>
      <p:sp>
        <p:nvSpPr>
          <p:cNvPr id="3" name="Text Placeholder 2">
            <a:extLst>
              <a:ext uri="{FF2B5EF4-FFF2-40B4-BE49-F238E27FC236}">
                <a16:creationId xmlns:a16="http://schemas.microsoft.com/office/drawing/2014/main" id="{FFDC4931-09F1-4CC6-B409-C3D297AD4059}"/>
              </a:ext>
            </a:extLst>
          </p:cNvPr>
          <p:cNvSpPr>
            <a:spLocks noGrp="1"/>
          </p:cNvSpPr>
          <p:nvPr>
            <p:ph type="body" sz="quarter" idx="10"/>
          </p:nvPr>
        </p:nvSpPr>
        <p:spPr/>
        <p:txBody>
          <a:bodyPr/>
          <a:lstStyle/>
          <a:p>
            <a:endParaRPr lang="en-US" dirty="0"/>
          </a:p>
        </p:txBody>
      </p:sp>
      <p:pic>
        <p:nvPicPr>
          <p:cNvPr id="4" name="Content Placeholder 8">
            <a:extLst>
              <a:ext uri="{FF2B5EF4-FFF2-40B4-BE49-F238E27FC236}">
                <a16:creationId xmlns:a16="http://schemas.microsoft.com/office/drawing/2014/main" id="{9264FDFA-B069-43E2-A8D7-086FAA6E406A}"/>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495498" y="1447800"/>
            <a:ext cx="8019852" cy="4795307"/>
          </a:xfrm>
        </p:spPr>
      </p:pic>
      <p:pic>
        <p:nvPicPr>
          <p:cNvPr id="6" name="Picture 5" descr="A picture containing text, blackboard, person, young&#10;&#10;Description automatically generated">
            <a:extLst>
              <a:ext uri="{FF2B5EF4-FFF2-40B4-BE49-F238E27FC236}">
                <a16:creationId xmlns:a16="http://schemas.microsoft.com/office/drawing/2014/main" id="{8FA83269-D530-4915-B8BD-6549FAC1B1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7881" y="1963768"/>
            <a:ext cx="5376241" cy="3763369"/>
          </a:xfrm>
          <a:prstGeom prst="rect">
            <a:avLst/>
          </a:prstGeom>
        </p:spPr>
      </p:pic>
    </p:spTree>
    <p:custDataLst>
      <p:tags r:id="rId1"/>
    </p:custDataLst>
    <p:extLst>
      <p:ext uri="{BB962C8B-B14F-4D97-AF65-F5344CB8AC3E}">
        <p14:creationId xmlns:p14="http://schemas.microsoft.com/office/powerpoint/2010/main" val="2906993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B72E9B-FD74-4630-AC59-08C5AE64C4B3}"/>
              </a:ext>
            </a:extLst>
          </p:cNvPr>
          <p:cNvSpPr>
            <a:spLocks noGrp="1"/>
          </p:cNvSpPr>
          <p:nvPr>
            <p:ph type="body" sz="quarter" idx="10"/>
          </p:nvPr>
        </p:nvSpPr>
        <p:spPr/>
        <p:txBody>
          <a:bodyPr/>
          <a:lstStyle/>
          <a:p>
            <a:pPr marL="0" indent="0" algn="ctr">
              <a:buNone/>
            </a:pPr>
            <a:endParaRPr lang="en-US" sz="4400" dirty="0"/>
          </a:p>
          <a:p>
            <a:pPr marL="0" indent="0" algn="ctr">
              <a:buNone/>
            </a:pPr>
            <a:endParaRPr lang="en-US" sz="4400" dirty="0"/>
          </a:p>
          <a:p>
            <a:pPr marL="0" indent="0" algn="ctr">
              <a:buNone/>
            </a:pPr>
            <a:r>
              <a:rPr lang="en-US" sz="4400" dirty="0"/>
              <a:t>Waiver Follow Up Survey</a:t>
            </a:r>
          </a:p>
        </p:txBody>
      </p:sp>
    </p:spTree>
    <p:custDataLst>
      <p:tags r:id="rId1"/>
    </p:custDataLst>
    <p:extLst>
      <p:ext uri="{BB962C8B-B14F-4D97-AF65-F5344CB8AC3E}">
        <p14:creationId xmlns:p14="http://schemas.microsoft.com/office/powerpoint/2010/main" val="3304682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whiteboard&#10;&#10;Description automatically generated">
            <a:extLst>
              <a:ext uri="{FF2B5EF4-FFF2-40B4-BE49-F238E27FC236}">
                <a16:creationId xmlns:a16="http://schemas.microsoft.com/office/drawing/2014/main" id="{9D8A5F1F-5AE1-4267-8502-850C0DD9CF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0300" y="3429000"/>
            <a:ext cx="3283700" cy="2189133"/>
          </a:xfrm>
          <a:prstGeom prst="rect">
            <a:avLst/>
          </a:prstGeom>
        </p:spPr>
      </p:pic>
      <p:sp>
        <p:nvSpPr>
          <p:cNvPr id="3" name="Text Placeholder 2">
            <a:extLst>
              <a:ext uri="{FF2B5EF4-FFF2-40B4-BE49-F238E27FC236}">
                <a16:creationId xmlns:a16="http://schemas.microsoft.com/office/drawing/2014/main" id="{62F0E1E1-AE57-4C37-905E-9C8A9037EA57}"/>
              </a:ext>
            </a:extLst>
          </p:cNvPr>
          <p:cNvSpPr>
            <a:spLocks noGrp="1"/>
          </p:cNvSpPr>
          <p:nvPr>
            <p:ph type="body" sz="quarter" idx="10"/>
          </p:nvPr>
        </p:nvSpPr>
        <p:spPr>
          <a:xfrm>
            <a:off x="627856" y="910810"/>
            <a:ext cx="7888288" cy="5036380"/>
          </a:xfrm>
        </p:spPr>
        <p:txBody>
          <a:bodyPr/>
          <a:lstStyle/>
          <a:p>
            <a:r>
              <a:rPr lang="en-US" dirty="0"/>
              <a:t>Institutions that were approved for a waiver will be asked to complete a follow up survey.</a:t>
            </a:r>
          </a:p>
          <a:p>
            <a:r>
              <a:rPr lang="en-US" dirty="0"/>
              <a:t>The follow up survey will ask some of the following questions:</a:t>
            </a:r>
          </a:p>
          <a:p>
            <a:pPr lvl="1"/>
            <a:r>
              <a:rPr lang="en-US" dirty="0"/>
              <a:t>How did the institution maintain accountability and maintain integrity regarding the specific waiver?</a:t>
            </a:r>
          </a:p>
          <a:p>
            <a:pPr lvl="1"/>
            <a:r>
              <a:rPr lang="en-US" dirty="0"/>
              <a:t>Explain how the waiver was utilized.</a:t>
            </a:r>
          </a:p>
          <a:p>
            <a:pPr lvl="1"/>
            <a:r>
              <a:rPr lang="en-US" dirty="0"/>
              <a:t>Describe how the waiver improved services.</a:t>
            </a:r>
          </a:p>
          <a:p>
            <a:pPr lvl="1"/>
            <a:r>
              <a:rPr lang="en-US" dirty="0"/>
              <a:t>Was the waiver useful?</a:t>
            </a:r>
          </a:p>
          <a:p>
            <a:pPr lvl="2"/>
            <a:r>
              <a:rPr lang="en-US" dirty="0"/>
              <a:t>If the waiver was not useful, </a:t>
            </a:r>
            <a:br>
              <a:rPr lang="en-US" dirty="0"/>
            </a:br>
            <a:r>
              <a:rPr lang="en-US" dirty="0"/>
              <a:t>provide an explanation.</a:t>
            </a:r>
          </a:p>
          <a:p>
            <a:pPr lvl="1"/>
            <a:r>
              <a:rPr lang="en-US" dirty="0"/>
              <a:t>Is the institution still utilizing the waiver?</a:t>
            </a:r>
          </a:p>
          <a:p>
            <a:pPr lvl="2"/>
            <a:r>
              <a:rPr lang="en-US" dirty="0"/>
              <a:t>If the waiver is not being utilized </a:t>
            </a:r>
            <a:br>
              <a:rPr lang="en-US" dirty="0"/>
            </a:br>
            <a:r>
              <a:rPr lang="en-US" dirty="0"/>
              <a:t>provide the date when the </a:t>
            </a:r>
            <a:br>
              <a:rPr lang="en-US" dirty="0"/>
            </a:br>
            <a:r>
              <a:rPr lang="en-US" dirty="0"/>
              <a:t>institution stopped using the </a:t>
            </a:r>
            <a:br>
              <a:rPr lang="en-US" dirty="0"/>
            </a:br>
            <a:r>
              <a:rPr lang="en-US" dirty="0"/>
              <a:t>waiver.</a:t>
            </a:r>
          </a:p>
          <a:p>
            <a:pPr marL="744538" lvl="2" indent="0">
              <a:buNone/>
            </a:pPr>
            <a:endParaRPr lang="en-US" dirty="0"/>
          </a:p>
        </p:txBody>
      </p:sp>
    </p:spTree>
    <p:custDataLst>
      <p:tags r:id="rId1"/>
    </p:custDataLst>
    <p:extLst>
      <p:ext uri="{BB962C8B-B14F-4D97-AF65-F5344CB8AC3E}">
        <p14:creationId xmlns:p14="http://schemas.microsoft.com/office/powerpoint/2010/main" val="2766423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C1CFC6-991D-4F02-A4EA-8C7486F5C8F7}"/>
              </a:ext>
            </a:extLst>
          </p:cNvPr>
          <p:cNvSpPr>
            <a:spLocks noGrp="1"/>
          </p:cNvSpPr>
          <p:nvPr>
            <p:ph type="body" sz="quarter" idx="10"/>
          </p:nvPr>
        </p:nvSpPr>
        <p:spPr>
          <a:xfrm>
            <a:off x="627856" y="1031346"/>
            <a:ext cx="7888288" cy="4795307"/>
          </a:xfrm>
        </p:spPr>
        <p:txBody>
          <a:bodyPr/>
          <a:lstStyle/>
          <a:p>
            <a:pPr marL="0" indent="0" algn="ctr">
              <a:buNone/>
            </a:pPr>
            <a:endParaRPr lang="en-US" sz="5400" dirty="0"/>
          </a:p>
          <a:p>
            <a:pPr marL="0" indent="0" algn="ctr">
              <a:buNone/>
            </a:pPr>
            <a:r>
              <a:rPr lang="en-US" sz="5400" dirty="0"/>
              <a:t>Application Update </a:t>
            </a:r>
          </a:p>
          <a:p>
            <a:pPr marL="0" indent="0" algn="ctr">
              <a:buNone/>
            </a:pPr>
            <a:r>
              <a:rPr lang="en-US" sz="5400" dirty="0"/>
              <a:t>2022</a:t>
            </a:r>
          </a:p>
        </p:txBody>
      </p:sp>
    </p:spTree>
    <p:custDataLst>
      <p:tags r:id="rId1"/>
    </p:custDataLst>
    <p:extLst>
      <p:ext uri="{BB962C8B-B14F-4D97-AF65-F5344CB8AC3E}">
        <p14:creationId xmlns:p14="http://schemas.microsoft.com/office/powerpoint/2010/main" val="9674080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3_OFFICE THEME" val="o4s845mx"/>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NC CACFP Monthly Institution Call&amp;quot;&quot;/&gt;&lt;property id=&quot;20307&quot; value=&quot;256&quot;/&gt;&lt;/object&gt;&lt;object type=&quot;3&quot; unique_id=&quot;10004&quot;&gt;&lt;property id=&quot;20148&quot; value=&quot;5&quot;/&gt;&lt;property id=&quot;20300&quot; value=&quot;Slide 3 - &amp;quot;Agenda&amp;quot;&quot;/&gt;&lt;property id=&quot;20307&quot; value=&quot;257&quot;/&gt;&lt;/object&gt;&lt;object type=&quot;3&quot; unique_id=&quot;10005&quot;&gt;&lt;property id=&quot;20148&quot; value=&quot;5&quot;/&gt;&lt;property id=&quot;20300&quot; value=&quot;Slide 27 - &amp;quot;Upcoming Trainings – Mark Your Calendar &amp;quot;&quot;/&gt;&lt;property id=&quot;20307&quot; value=&quot;258&quot;/&gt;&lt;/object&gt;&lt;object type=&quot;3&quot; unique_id=&quot;11315&quot;&gt;&lt;property id=&quot;20148&quot; value=&quot;5&quot;/&gt;&lt;property id=&quot;20300&quot; value=&quot;Slide 2&quot;/&gt;&lt;property id=&quot;20307&quot; value=&quot;306&quot;/&gt;&lt;/object&gt;&lt;object type=&quot;3&quot; unique_id=&quot;11316&quot;&gt;&lt;property id=&quot;20148&quot; value=&quot;5&quot;/&gt;&lt;property id=&quot;20300&quot; value=&quot;Slide 4&quot;/&gt;&lt;property id=&quot;20307&quot; value=&quot;275&quot;/&gt;&lt;/object&gt;&lt;object type=&quot;3&quot; unique_id=&quot;11317&quot;&gt;&lt;property id=&quot;20148&quot; value=&quot;5&quot;/&gt;&lt;property id=&quot;20300&quot; value=&quot;Slide 5&quot;/&gt;&lt;property id=&quot;20307&quot; value=&quot;295&quot;/&gt;&lt;/object&gt;&lt;object type=&quot;3&quot; unique_id=&quot;11318&quot;&gt;&lt;property id=&quot;20148&quot; value=&quot;5&quot;/&gt;&lt;property id=&quot;20300&quot; value=&quot;Slide 6 - &amp;quot;P-EBT for Child Care&amp;quot;&quot;/&gt;&lt;property id=&quot;20307&quot; value=&quot;320&quot;/&gt;&lt;/object&gt;&lt;object type=&quot;3&quot; unique_id=&quot;11319&quot;&gt;&lt;property id=&quot;20148&quot; value=&quot;5&quot;/&gt;&lt;property id=&quot;20300&quot; value=&quot;Slide 7 - &amp;quot;CN Emergency Cost Program&amp;quot;&quot;/&gt;&lt;property id=&quot;20307&quot; value=&quot;321&quot;/&gt;&lt;/object&gt;&lt;object type=&quot;3&quot; unique_id=&quot;11320&quot;&gt;&lt;property id=&quot;20148&quot; value=&quot;5&quot;/&gt;&lt;property id=&quot;20300&quot; value=&quot;Slide 8&quot;/&gt;&lt;property id=&quot;20307&quot; value=&quot;282&quot;/&gt;&lt;/object&gt;&lt;object type=&quot;3&quot; unique_id=&quot;11321&quot;&gt;&lt;property id=&quot;20148&quot; value=&quot;5&quot;/&gt;&lt;property id=&quot;20300&quot; value=&quot;Slide 9&quot;/&gt;&lt;property id=&quot;20307&quot; value=&quot;297&quot;/&gt;&lt;/object&gt;&lt;object type=&quot;3&quot; unique_id=&quot;11322&quot;&gt;&lt;property id=&quot;20148&quot; value=&quot;5&quot;/&gt;&lt;property id=&quot;20300&quot; value=&quot;Slide 10 - &amp;quot;State Agency Waiver Approval&amp;quot;&quot;/&gt;&lt;property id=&quot;20307&quot; value=&quot;311&quot;/&gt;&lt;/object&gt;&lt;object type=&quot;3&quot; unique_id=&quot;11323&quot;&gt;&lt;property id=&quot;20148&quot; value=&quot;5&quot;/&gt;&lt;property id=&quot;20300&quot; value=&quot;Slide 11 - &amp;quot;What Questions Do You Have?&amp;quot;&quot;/&gt;&lt;property id=&quot;20307&quot; value=&quot;305&quot;/&gt;&lt;/object&gt;&lt;object type=&quot;3&quot; unique_id=&quot;11324&quot;&gt;&lt;property id=&quot;20148&quot; value=&quot;5&quot;/&gt;&lt;property id=&quot;20300&quot; value=&quot;Slide 12&quot;/&gt;&lt;property id=&quot;20307&quot; value=&quot;294&quot;/&gt;&lt;/object&gt;&lt;object type=&quot;3&quot; unique_id=&quot;11325&quot;&gt;&lt;property id=&quot;20148&quot; value=&quot;5&quot;/&gt;&lt;property id=&quot;20300&quot; value=&quot;Slide 13&quot;/&gt;&lt;property id=&quot;20307&quot; value=&quot;298&quot;/&gt;&lt;/object&gt;&lt;object type=&quot;3&quot; unique_id=&quot;11326&quot;&gt;&lt;property id=&quot;20148&quot; value=&quot;5&quot;/&gt;&lt;property id=&quot;20300&quot; value=&quot;Slide 14 - &amp;quot;Items to think about&amp;quot;&quot;/&gt;&lt;property id=&quot;20307&quot; value=&quot;299&quot;/&gt;&lt;/object&gt;&lt;object type=&quot;3&quot; unique_id=&quot;11327&quot;&gt;&lt;property id=&quot;20148&quot; value=&quot;5&quot;/&gt;&lt;property id=&quot;20300&quot; value=&quot;Slide 15&quot;/&gt;&lt;property id=&quot;20307&quot; value=&quot;283&quot;/&gt;&lt;/object&gt;&lt;object type=&quot;3&quot; unique_id=&quot;11328&quot;&gt;&lt;property id=&quot;20148&quot; value=&quot;5&quot;/&gt;&lt;property id=&quot;20300&quot; value=&quot;Slide 16 - &amp;quot;DUNS Number  SAM Registration&amp;quot;&quot;/&gt;&lt;property id=&quot;20307&quot; value=&quot;300&quot;/&gt;&lt;/object&gt;&lt;object type=&quot;3&quot; unique_id=&quot;11329&quot;&gt;&lt;property id=&quot;20148&quot; value=&quot;5&quot;/&gt;&lt;property id=&quot;20300&quot; value=&quot;Slide 17 - &amp;quot;DUNS Number&amp;quot;&quot;/&gt;&lt;property id=&quot;20307&quot; value=&quot;316&quot;/&gt;&lt;/object&gt;&lt;object type=&quot;3&quot; unique_id=&quot;11330&quot;&gt;&lt;property id=&quot;20148&quot; value=&quot;5&quot;/&gt;&lt;property id=&quot;20300&quot; value=&quot;Slide 18 - &amp;quot;SAM Registration&amp;quot;&quot;/&gt;&lt;property id=&quot;20307&quot; value=&quot;317&quot;/&gt;&lt;/object&gt;&lt;object type=&quot;3&quot; unique_id=&quot;11331&quot;&gt;&lt;property id=&quot;20148&quot; value=&quot;5&quot;/&gt;&lt;property id=&quot;20300&quot; value=&quot;Slide 19 - &amp;quot;DUNS Number&amp;quot;&quot;/&gt;&lt;property id=&quot;20307&quot; value=&quot;315&quot;/&gt;&lt;/object&gt;&lt;object type=&quot;3&quot; unique_id=&quot;11332&quot;&gt;&lt;property id=&quot;20148&quot; value=&quot;5&quot;/&gt;&lt;property id=&quot;20300&quot; value=&quot;Slide 20 - &amp;quot;What Questions Do You Have?&amp;quot;&quot;/&gt;&lt;property id=&quot;20307&quot; value=&quot;304&quot;/&gt;&lt;/object&gt;&lt;object type=&quot;3&quot; unique_id=&quot;11333&quot;&gt;&lt;property id=&quot;20148&quot; value=&quot;5&quot;/&gt;&lt;property id=&quot;20300&quot; value=&quot;Slide 21&quot;/&gt;&lt;property id=&quot;20307&quot; value=&quot;301&quot;/&gt;&lt;/object&gt;&lt;object type=&quot;3&quot; unique_id=&quot;11334&quot;&gt;&lt;property id=&quot;20148&quot; value=&quot;5&quot;/&gt;&lt;property id=&quot;20300&quot; value=&quot;Slide 22 - &amp;quot;Level 1&amp;quot;&quot;/&gt;&lt;property id=&quot;20307&quot; value=&quot;302&quot;/&gt;&lt;/object&gt;&lt;object type=&quot;3&quot; unique_id=&quot;11335&quot;&gt;&lt;property id=&quot;20148&quot; value=&quot;5&quot;/&gt;&lt;property id=&quot;20300&quot; value=&quot;Slide 23 - &amp;quot;Level 2&amp;quot;&quot;/&gt;&lt;property id=&quot;20307&quot; value=&quot;314&quot;/&gt;&lt;/object&gt;&lt;object type=&quot;3&quot; unique_id=&quot;11336&quot;&gt;&lt;property id=&quot;20148&quot; value=&quot;5&quot;/&gt;&lt;property id=&quot;20300&quot; value=&quot;Slide 24 - &amp;quot;Level 3&amp;quot;&quot;/&gt;&lt;property id=&quot;20307&quot; value=&quot;318&quot;/&gt;&lt;/object&gt;&lt;object type=&quot;3&quot; unique_id=&quot;11337&quot;&gt;&lt;property id=&quot;20148&quot; value=&quot;5&quot;/&gt;&lt;property id=&quot;20300&quot; value=&quot;Slide 25 - &amp;quot;Level 3&amp;quot;&quot;/&gt;&lt;property id=&quot;20307&quot; value=&quot;319&quot;/&gt;&lt;/object&gt;&lt;object type=&quot;3&quot; unique_id=&quot;11338&quot;&gt;&lt;property id=&quot;20148&quot; value=&quot;5&quot;/&gt;&lt;property id=&quot;20300&quot; value=&quot;Slide 26 - &amp;quot;What Questions Do You Have?&amp;quot;&quot;/&gt;&lt;property id=&quot;20307&quot; value=&quot;293&quot;/&gt;&lt;/object&gt;&lt;object type=&quot;3&quot; unique_id=&quot;11339&quot;&gt;&lt;property id=&quot;20148&quot; value=&quot;5&quot;/&gt;&lt;property id=&quot;20300&quot; value=&quot;Slide 28 - &amp;quot;Q&amp;amp;A&amp;quot;&quot;/&gt;&lt;property id=&quot;20307&quot; value=&quot;261&quot;/&gt;&lt;/object&gt;&lt;/object&gt;&lt;object type=&quot;8&quot; unique_id=&quot;10012&quot;&gt;&lt;/object&gt;&lt;/object&gt;&lt;/database&gt;"/>
  <p:tag name="SECTOMILLISECCONVERTED" val="1"/>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Office Theme">
  <a:themeElements>
    <a:clrScheme name="Dark Blue DHHS">
      <a:dk1>
        <a:srgbClr val="0B3C61"/>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2C09B41AB7DC4A977AEE3A22FF7710" ma:contentTypeVersion="10" ma:contentTypeDescription="Create a new document." ma:contentTypeScope="" ma:versionID="4c8521bb8f48838ebb5ca8fcfc785260">
  <xsd:schema xmlns:xsd="http://www.w3.org/2001/XMLSchema" xmlns:xs="http://www.w3.org/2001/XMLSchema" xmlns:p="http://schemas.microsoft.com/office/2006/metadata/properties" xmlns:ns2="d90c57f2-4cbc-4c4c-9605-2ca2391b8555" xmlns:ns3="e8f8b462-19c7-40a8-8257-545e82983fc1" targetNamespace="http://schemas.microsoft.com/office/2006/metadata/properties" ma:root="true" ma:fieldsID="cc3b156aef65802edd9d4ee951b978e0" ns2:_="" ns3:_="">
    <xsd:import namespace="d90c57f2-4cbc-4c4c-9605-2ca2391b8555"/>
    <xsd:import namespace="e8f8b462-19c7-40a8-8257-545e82983f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0c57f2-4cbc-4c4c-9605-2ca2391b85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f8b462-19c7-40a8-8257-545e82983f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633e8da-daf2-4396-8f01-4cd8f25d3cbe}" ma:internalName="TaxCatchAll" ma:showField="CatchAllData" ma:web="e8f8b462-19c7-40a8-8257-545e82983f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0c57f2-4cbc-4c4c-9605-2ca2391b8555">
      <Terms xmlns="http://schemas.microsoft.com/office/infopath/2007/PartnerControls"/>
    </lcf76f155ced4ddcb4097134ff3c332f>
    <TaxCatchAll xmlns="e8f8b462-19c7-40a8-8257-545e82983fc1" xsi:nil="true"/>
  </documentManagement>
</p:properties>
</file>

<file path=customXml/itemProps1.xml><?xml version="1.0" encoding="utf-8"?>
<ds:datastoreItem xmlns:ds="http://schemas.openxmlformats.org/officeDocument/2006/customXml" ds:itemID="{EAAD5297-E51B-440E-82DE-25C0EE6A420D}"/>
</file>

<file path=customXml/itemProps2.xml><?xml version="1.0" encoding="utf-8"?>
<ds:datastoreItem xmlns:ds="http://schemas.openxmlformats.org/officeDocument/2006/customXml" ds:itemID="{EE912AA7-6D7A-4359-B9C7-11041FBE64C1}"/>
</file>

<file path=customXml/itemProps3.xml><?xml version="1.0" encoding="utf-8"?>
<ds:datastoreItem xmlns:ds="http://schemas.openxmlformats.org/officeDocument/2006/customXml" ds:itemID="{19A58B80-6E55-4E48-B0BE-4C9720CA92B4}"/>
</file>

<file path=docProps/app.xml><?xml version="1.0" encoding="utf-8"?>
<Properties xmlns="http://schemas.openxmlformats.org/officeDocument/2006/extended-properties" xmlns:vt="http://schemas.openxmlformats.org/officeDocument/2006/docPropsVTypes">
  <TotalTime>6514</TotalTime>
  <Words>876</Words>
  <Application>Microsoft Office PowerPoint</Application>
  <PresentationFormat>On-screen Show (4:3)</PresentationFormat>
  <Paragraphs>131</Paragraphs>
  <Slides>18</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Franklin Gothic Demi Cond</vt:lpstr>
      <vt:lpstr>Franklin Gothic Medium</vt:lpstr>
      <vt:lpstr>Franklin Gothic Medium Cond</vt:lpstr>
      <vt:lpstr>Gotham Bold</vt:lpstr>
      <vt:lpstr>Helvetica</vt:lpstr>
      <vt:lpstr>3_Office Theme</vt:lpstr>
      <vt:lpstr>Custom Design</vt:lpstr>
      <vt:lpstr>NC CACFP Monthly Institution Call</vt:lpstr>
      <vt:lpstr>Agenda</vt:lpstr>
      <vt:lpstr>PowerPoint Presentation</vt:lpstr>
      <vt:lpstr>Child Nutrition (CN) Emergency Cost Program</vt:lpstr>
      <vt:lpstr>CN Emergency Cost Program</vt:lpstr>
      <vt:lpstr>What Questions Do You Have?</vt:lpstr>
      <vt:lpstr>PowerPoint Presentation</vt:lpstr>
      <vt:lpstr>PowerPoint Presentation</vt:lpstr>
      <vt:lpstr>PowerPoint Presentation</vt:lpstr>
      <vt:lpstr>Application Update 2022</vt:lpstr>
      <vt:lpstr>Application Update 2022</vt:lpstr>
      <vt:lpstr>What Questions Do You Have?</vt:lpstr>
      <vt:lpstr>PowerPoint Presentation</vt:lpstr>
      <vt:lpstr>Claims Validation</vt:lpstr>
      <vt:lpstr>Claims Validation</vt:lpstr>
      <vt:lpstr>Upcoming Trainings – Mark Your Calendar </vt:lpstr>
      <vt:lpstr>Monthly Institution Calls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Jill A</dc:creator>
  <cp:lastModifiedBy>Weeks, Elizabeth</cp:lastModifiedBy>
  <cp:revision>216</cp:revision>
  <cp:lastPrinted>2018-10-12T13:24:19Z</cp:lastPrinted>
  <dcterms:created xsi:type="dcterms:W3CDTF">2018-08-30T16:23:08Z</dcterms:created>
  <dcterms:modified xsi:type="dcterms:W3CDTF">2021-04-09T13:50:47Z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53BE8462-6198-4164-AA0F-C41B6BFD5C7F</vt:lpwstr>
  </property>
  <property fmtid="{D5CDD505-2E9C-101B-9397-08002B2CF9AE}" pid="3" name="ArticulatePath">
    <vt:lpwstr>NSB CACFP Power Point TEMPLATE</vt:lpwstr>
  </property>
  <property fmtid="{D5CDD505-2E9C-101B-9397-08002B2CF9AE}" pid="4" name="ContentTypeId">
    <vt:lpwstr>0x010100F12C09B41AB7DC4A977AEE3A22FF7710</vt:lpwstr>
  </property>
</Properties>
</file>