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notesSlides/notesSlide12.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21.xml" ContentType="application/vnd.openxmlformats-officedocument.presentationml.tags+xml"/>
  <Override PartName="/ppt/tags/tag52.xml" ContentType="application/vnd.openxmlformats-officedocument.presentationml.tags+xml"/>
  <Override PartName="/ppt/tags/tag24.xml" ContentType="application/vnd.openxmlformats-officedocument.presentationml.tags+xml"/>
  <Override PartName="/ppt/tags/tag7.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docProps/core.xml" ContentType="application/vnd.openxmlformats-package.core-properties+xml"/>
  <Override PartName="/ppt/tags/tag27.xml" ContentType="application/vnd.openxmlformats-officedocument.presentationml.tags+xml"/>
  <Override PartName="/ppt/tags/tag8.xml" ContentType="application/vnd.openxmlformats-officedocument.presentationml.tags+xml"/>
  <Override PartName="/ppt/tags/tag28.xml" ContentType="application/vnd.openxmlformats-officedocument.presentationml.tags+xml"/>
  <Override PartName="/ppt/tags/tag9.xml" ContentType="application/vnd.openxmlformats-officedocument.presentationml.tags+xml"/>
  <Override PartName="/ppt/tags/tag29.xml" ContentType="application/vnd.openxmlformats-officedocument.presentationml.tags+xml"/>
  <Override PartName="/ppt/tags/tag10.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22.xml" ContentType="application/vnd.openxmlformats-officedocument.presentationml.tags+xml"/>
  <Override PartName="/ppt/tags/tag38.xml" ContentType="application/vnd.openxmlformats-officedocument.presentationml.tags+xml"/>
  <Override PartName="/ppt/tags/tag11.xml" ContentType="application/vnd.openxmlformats-officedocument.presentationml.tags+xml"/>
  <Override PartName="/ppt/tags/tag53.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docProps/app.xml" ContentType="application/vnd.openxmlformats-officedocument.extended-properties+xml"/>
  <Override PartName="/ppt/tags/tag45.xml" ContentType="application/vnd.openxmlformats-officedocument.presentationml.tags+xml"/>
  <Override PartName="/ppt/tags/tag46.xml" ContentType="application/vnd.openxmlformats-officedocument.presentationml.tags+xml"/>
  <Override PartName="/docProps/custom.xml" ContentType="application/vnd.openxmlformats-officedocument.custom-properties+xml"/>
  <Override PartName="/ppt/tags/tag12.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39.xml" ContentType="application/vnd.openxmlformats-officedocument.presentationml.tags+xml"/>
  <Override PartName="/ppt/tags/tag49.xml" ContentType="application/vnd.openxmlformats-officedocument.presentationml.tags+xml"/>
  <Override PartName="/ppt/tags/tag13.xml" ContentType="application/vnd.openxmlformats-officedocument.presentationml.tags+xml"/>
  <Override PartName="/ppt/tags/tag50.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51.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55.xml" ContentType="application/vnd.openxmlformats-officedocument.presentationml.tags+xml"/>
  <Override PartName="/ppt/tags/tag23.xml" ContentType="application/vnd.openxmlformats-officedocument.presentationml.tags+xml"/>
  <Override PartName="/ppt/tags/tag54.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707" r:id="rId2"/>
  </p:sldMasterIdLst>
  <p:notesMasterIdLst>
    <p:notesMasterId r:id="rId47"/>
  </p:notesMasterIdLst>
  <p:handoutMasterIdLst>
    <p:handoutMasterId r:id="rId48"/>
  </p:handoutMasterIdLst>
  <p:sldIdLst>
    <p:sldId id="256" r:id="rId3"/>
    <p:sldId id="257" r:id="rId4"/>
    <p:sldId id="320" r:id="rId5"/>
    <p:sldId id="2080107570" r:id="rId6"/>
    <p:sldId id="2080107580" r:id="rId7"/>
    <p:sldId id="2080107575" r:id="rId8"/>
    <p:sldId id="2080107585" r:id="rId9"/>
    <p:sldId id="2080107586" r:id="rId10"/>
    <p:sldId id="2080107583" r:id="rId11"/>
    <p:sldId id="2080107572" r:id="rId12"/>
    <p:sldId id="2080107587" r:id="rId13"/>
    <p:sldId id="2080107588" r:id="rId14"/>
    <p:sldId id="2080107603" r:id="rId15"/>
    <p:sldId id="2080107589" r:id="rId16"/>
    <p:sldId id="305" r:id="rId17"/>
    <p:sldId id="2080107590" r:id="rId18"/>
    <p:sldId id="2080107591" r:id="rId19"/>
    <p:sldId id="275" r:id="rId20"/>
    <p:sldId id="2080107599" r:id="rId21"/>
    <p:sldId id="2080107598" r:id="rId22"/>
    <p:sldId id="2080107597" r:id="rId23"/>
    <p:sldId id="2080107600" r:id="rId24"/>
    <p:sldId id="2080107602" r:id="rId25"/>
    <p:sldId id="2080107601" r:id="rId26"/>
    <p:sldId id="2080107605" r:id="rId27"/>
    <p:sldId id="2080107606" r:id="rId28"/>
    <p:sldId id="2080107604" r:id="rId29"/>
    <p:sldId id="2080107608" r:id="rId30"/>
    <p:sldId id="2080107609" r:id="rId31"/>
    <p:sldId id="2080107607" r:id="rId32"/>
    <p:sldId id="2080107611" r:id="rId33"/>
    <p:sldId id="2080107610" r:id="rId34"/>
    <p:sldId id="2080107612" r:id="rId35"/>
    <p:sldId id="294" r:id="rId36"/>
    <p:sldId id="298" r:id="rId37"/>
    <p:sldId id="324" r:id="rId38"/>
    <p:sldId id="304" r:id="rId39"/>
    <p:sldId id="329" r:id="rId40"/>
    <p:sldId id="400" r:id="rId41"/>
    <p:sldId id="398" r:id="rId42"/>
    <p:sldId id="322" r:id="rId43"/>
    <p:sldId id="356" r:id="rId44"/>
    <p:sldId id="325" r:id="rId45"/>
    <p:sldId id="261" r:id="rId46"/>
  </p:sldIdLst>
  <p:sldSz cx="9144000" cy="6858000" type="screen4x3"/>
  <p:notesSz cx="7010400" cy="9296400"/>
  <p:custDataLst>
    <p:tags r:id="rId4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rche, Julia K" initials="LJK" lastIdx="9"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7E32"/>
    <a:srgbClr val="288DC2"/>
    <a:srgbClr val="789B4A"/>
    <a:srgbClr val="15365E"/>
    <a:srgbClr val="94B6C7"/>
    <a:srgbClr val="E9F0F3"/>
    <a:srgbClr val="DBE7EC"/>
    <a:srgbClr val="CEDDEC"/>
    <a:srgbClr val="E4EE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85519" autoAdjust="0"/>
  </p:normalViewPr>
  <p:slideViewPr>
    <p:cSldViewPr snapToGrid="0">
      <p:cViewPr varScale="1">
        <p:scale>
          <a:sx n="86" d="100"/>
          <a:sy n="86" d="100"/>
        </p:scale>
        <p:origin x="1243" y="53"/>
      </p:cViewPr>
      <p:guideLst>
        <p:guide orient="horz" pos="2160"/>
        <p:guide pos="2880"/>
      </p:guideLst>
    </p:cSldViewPr>
  </p:slideViewPr>
  <p:outlineViewPr>
    <p:cViewPr>
      <p:scale>
        <a:sx n="33" d="100"/>
        <a:sy n="33" d="100"/>
      </p:scale>
      <p:origin x="0" y="64"/>
    </p:cViewPr>
  </p:outlineViewPr>
  <p:notesTextViewPr>
    <p:cViewPr>
      <p:scale>
        <a:sx n="1" d="1"/>
        <a:sy n="1" d="1"/>
      </p:scale>
      <p:origin x="0" y="0"/>
    </p:cViewPr>
  </p:notesTextViewPr>
  <p:sorterViewPr>
    <p:cViewPr>
      <p:scale>
        <a:sx n="110" d="100"/>
        <a:sy n="110" d="100"/>
      </p:scale>
      <p:origin x="0" y="0"/>
    </p:cViewPr>
  </p:sorterViewPr>
  <p:notesViewPr>
    <p:cSldViewPr snapToGrid="0">
      <p:cViewPr varScale="1">
        <p:scale>
          <a:sx n="66" d="100"/>
          <a:sy n="66" d="100"/>
        </p:scale>
        <p:origin x="2742"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commentAuthors" Target="commentAuthors.xml"/><Relationship Id="rId55" Type="http://schemas.openxmlformats.org/officeDocument/2006/relationships/customXml" Target="../customXml/item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56" Type="http://schemas.openxmlformats.org/officeDocument/2006/relationships/customXml" Target="../customXml/item2.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gs" Target="tags/tag1.xml"/><Relationship Id="rId57" Type="http://schemas.openxmlformats.org/officeDocument/2006/relationships/customXml" Target="../customXml/item3.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1" y="0"/>
            <a:ext cx="3038475" cy="466578"/>
          </a:xfrm>
          <a:prstGeom prst="rect">
            <a:avLst/>
          </a:prstGeom>
        </p:spPr>
        <p:txBody>
          <a:bodyPr vert="horz" lIns="91746" tIns="45873" rIns="91746" bIns="45873" rtlCol="0"/>
          <a:lstStyle>
            <a:lvl1pPr algn="l">
              <a:defRPr sz="1200"/>
            </a:lvl1pPr>
          </a:lstStyle>
          <a:p>
            <a:endParaRPr lang="en-US" dirty="0"/>
          </a:p>
        </p:txBody>
      </p:sp>
      <p:sp>
        <p:nvSpPr>
          <p:cNvPr id="3" name="Date Placeholder 2"/>
          <p:cNvSpPr>
            <a:spLocks noGrp="1"/>
          </p:cNvSpPr>
          <p:nvPr>
            <p:ph type="dt" sz="quarter" idx="1"/>
          </p:nvPr>
        </p:nvSpPr>
        <p:spPr>
          <a:xfrm>
            <a:off x="3970347" y="0"/>
            <a:ext cx="3038475" cy="466578"/>
          </a:xfrm>
          <a:prstGeom prst="rect">
            <a:avLst/>
          </a:prstGeom>
        </p:spPr>
        <p:txBody>
          <a:bodyPr vert="horz" lIns="91746" tIns="45873" rIns="91746" bIns="45873" rtlCol="0"/>
          <a:lstStyle>
            <a:lvl1pPr algn="r">
              <a:defRPr sz="1200"/>
            </a:lvl1pPr>
          </a:lstStyle>
          <a:p>
            <a:fld id="{A9B734D9-FBB7-4B85-86A2-24E15EDE55E0}" type="datetimeFigureOut">
              <a:rPr lang="en-US" smtClean="0"/>
              <a:t>5/7/2021</a:t>
            </a:fld>
            <a:endParaRPr lang="en-US" dirty="0"/>
          </a:p>
        </p:txBody>
      </p:sp>
      <p:sp>
        <p:nvSpPr>
          <p:cNvPr id="4" name="Footer Placeholder 3"/>
          <p:cNvSpPr>
            <a:spLocks noGrp="1"/>
          </p:cNvSpPr>
          <p:nvPr>
            <p:ph type="ftr" sz="quarter" idx="2"/>
          </p:nvPr>
        </p:nvSpPr>
        <p:spPr>
          <a:xfrm>
            <a:off x="11" y="8829823"/>
            <a:ext cx="3038475" cy="466578"/>
          </a:xfrm>
          <a:prstGeom prst="rect">
            <a:avLst/>
          </a:prstGeom>
        </p:spPr>
        <p:txBody>
          <a:bodyPr vert="horz" lIns="91746" tIns="45873" rIns="91746" bIns="4587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47" y="8829823"/>
            <a:ext cx="3038475" cy="466578"/>
          </a:xfrm>
          <a:prstGeom prst="rect">
            <a:avLst/>
          </a:prstGeom>
        </p:spPr>
        <p:txBody>
          <a:bodyPr vert="horz" lIns="91746" tIns="45873" rIns="91746" bIns="45873" rtlCol="0" anchor="b"/>
          <a:lstStyle>
            <a:lvl1pPr algn="r">
              <a:defRPr sz="1200"/>
            </a:lvl1pPr>
          </a:lstStyle>
          <a:p>
            <a:fld id="{41803F26-4061-4820-A8A7-DA9F5475917E}" type="slidenum">
              <a:rPr lang="en-US" smtClean="0"/>
              <a:t>‹#›</a:t>
            </a:fld>
            <a:endParaRPr lang="en-US" dirty="0"/>
          </a:p>
        </p:txBody>
      </p:sp>
    </p:spTree>
    <p:extLst>
      <p:ext uri="{BB962C8B-B14F-4D97-AF65-F5344CB8AC3E}">
        <p14:creationId xmlns:p14="http://schemas.microsoft.com/office/powerpoint/2010/main" val="8140750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8"/>
            <a:ext cx="3037840" cy="466435"/>
          </a:xfrm>
          <a:prstGeom prst="rect">
            <a:avLst/>
          </a:prstGeom>
        </p:spPr>
        <p:txBody>
          <a:bodyPr vert="horz" lIns="93142" tIns="46569" rIns="93142" bIns="46569" rtlCol="0"/>
          <a:lstStyle>
            <a:lvl1pPr algn="l">
              <a:defRPr sz="1200"/>
            </a:lvl1pPr>
          </a:lstStyle>
          <a:p>
            <a:endParaRPr lang="en-US" dirty="0"/>
          </a:p>
        </p:txBody>
      </p:sp>
      <p:sp>
        <p:nvSpPr>
          <p:cNvPr id="3" name="Date Placeholder 2"/>
          <p:cNvSpPr>
            <a:spLocks noGrp="1"/>
          </p:cNvSpPr>
          <p:nvPr>
            <p:ph type="dt" idx="1"/>
          </p:nvPr>
        </p:nvSpPr>
        <p:spPr>
          <a:xfrm>
            <a:off x="3970939" y="8"/>
            <a:ext cx="3037840" cy="466435"/>
          </a:xfrm>
          <a:prstGeom prst="rect">
            <a:avLst/>
          </a:prstGeom>
        </p:spPr>
        <p:txBody>
          <a:bodyPr vert="horz" lIns="93142" tIns="46569" rIns="93142" bIns="46569" rtlCol="0"/>
          <a:lstStyle>
            <a:lvl1pPr algn="r">
              <a:defRPr sz="1200"/>
            </a:lvl1pPr>
          </a:lstStyle>
          <a:p>
            <a:fld id="{E3FD6F98-055A-4837-90F2-8E5F6821A1BB}" type="datetimeFigureOut">
              <a:rPr lang="en-US" smtClean="0"/>
              <a:t>5/7/2021</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42" tIns="46569" rIns="93142" bIns="46569" rtlCol="0" anchor="ctr"/>
          <a:lstStyle/>
          <a:p>
            <a:endParaRPr lang="en-US" dirty="0"/>
          </a:p>
        </p:txBody>
      </p:sp>
      <p:sp>
        <p:nvSpPr>
          <p:cNvPr id="5" name="Notes Placeholder 4"/>
          <p:cNvSpPr>
            <a:spLocks noGrp="1"/>
          </p:cNvSpPr>
          <p:nvPr>
            <p:ph type="body" sz="quarter" idx="3"/>
          </p:nvPr>
        </p:nvSpPr>
        <p:spPr>
          <a:xfrm>
            <a:off x="701040" y="4473900"/>
            <a:ext cx="5608320" cy="3660458"/>
          </a:xfrm>
          <a:prstGeom prst="rect">
            <a:avLst/>
          </a:prstGeom>
        </p:spPr>
        <p:txBody>
          <a:bodyPr vert="horz" lIns="93142" tIns="46569" rIns="93142" bIns="4656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76"/>
            <a:ext cx="3037840" cy="466434"/>
          </a:xfrm>
          <a:prstGeom prst="rect">
            <a:avLst/>
          </a:prstGeom>
        </p:spPr>
        <p:txBody>
          <a:bodyPr vert="horz" lIns="93142" tIns="46569" rIns="93142" bIns="4656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76"/>
            <a:ext cx="3037840" cy="466434"/>
          </a:xfrm>
          <a:prstGeom prst="rect">
            <a:avLst/>
          </a:prstGeom>
        </p:spPr>
        <p:txBody>
          <a:bodyPr vert="horz" lIns="93142" tIns="46569" rIns="93142" bIns="46569" rtlCol="0" anchor="b"/>
          <a:lstStyle>
            <a:lvl1pPr algn="r">
              <a:defRPr sz="1200"/>
            </a:lvl1pPr>
          </a:lstStyle>
          <a:p>
            <a:fld id="{DBCC7D24-0DC9-4E9C-89C0-35D79A09D337}" type="slidenum">
              <a:rPr lang="en-US" smtClean="0"/>
              <a:t>‹#›</a:t>
            </a:fld>
            <a:endParaRPr lang="en-US" dirty="0"/>
          </a:p>
        </p:txBody>
      </p:sp>
    </p:spTree>
    <p:extLst>
      <p:ext uri="{BB962C8B-B14F-4D97-AF65-F5344CB8AC3E}">
        <p14:creationId xmlns:p14="http://schemas.microsoft.com/office/powerpoint/2010/main" val="2864617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Friday of every month @ 1:00 pm</a:t>
            </a:r>
          </a:p>
          <a:p>
            <a:r>
              <a:rPr lang="en-US" dirty="0"/>
              <a:t>Questions should be submitted through chat function</a:t>
            </a:r>
          </a:p>
          <a:p>
            <a:r>
              <a:rPr lang="en-US" dirty="0"/>
              <a:t>State agency encourages topic suggestions</a:t>
            </a: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1</a:t>
            </a:fld>
            <a:endParaRPr lang="en-US" dirty="0"/>
          </a:p>
        </p:txBody>
      </p:sp>
    </p:spTree>
    <p:extLst>
      <p:ext uri="{BB962C8B-B14F-4D97-AF65-F5344CB8AC3E}">
        <p14:creationId xmlns:p14="http://schemas.microsoft.com/office/powerpoint/2010/main" val="27600087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35</a:t>
            </a:fld>
            <a:endParaRPr lang="en-US" dirty="0"/>
          </a:p>
        </p:txBody>
      </p:sp>
    </p:spTree>
    <p:extLst>
      <p:ext uri="{BB962C8B-B14F-4D97-AF65-F5344CB8AC3E}">
        <p14:creationId xmlns:p14="http://schemas.microsoft.com/office/powerpoint/2010/main" val="299715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questions do you have?</a:t>
            </a:r>
          </a:p>
          <a:p>
            <a:endParaRPr lang="en-US" dirty="0"/>
          </a:p>
          <a:p>
            <a:r>
              <a:rPr lang="en-US" dirty="0"/>
              <a:t>Adobe Stock: 104477106</a:t>
            </a: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37</a:t>
            </a:fld>
            <a:endParaRPr lang="en-US" dirty="0"/>
          </a:p>
        </p:txBody>
      </p:sp>
    </p:spTree>
    <p:extLst>
      <p:ext uri="{BB962C8B-B14F-4D97-AF65-F5344CB8AC3E}">
        <p14:creationId xmlns:p14="http://schemas.microsoft.com/office/powerpoint/2010/main" val="21323628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JM" dirty="0"/>
          </a:p>
        </p:txBody>
      </p:sp>
      <p:sp>
        <p:nvSpPr>
          <p:cNvPr id="4" name="Slide Number Placeholder 3"/>
          <p:cNvSpPr>
            <a:spLocks noGrp="1"/>
          </p:cNvSpPr>
          <p:nvPr>
            <p:ph type="sldNum" sz="quarter" idx="10"/>
          </p:nvPr>
        </p:nvSpPr>
        <p:spPr/>
        <p:txBody>
          <a:bodyPr/>
          <a:lstStyle/>
          <a:p>
            <a:fld id="{E2AA3592-D5F1-C049-A75C-8C2FAAE2A508}" type="slidenum">
              <a:rPr lang="en-US" smtClean="0"/>
              <a:t>39</a:t>
            </a:fld>
            <a:endParaRPr lang="en-US" dirty="0"/>
          </a:p>
        </p:txBody>
      </p:sp>
    </p:spTree>
    <p:extLst>
      <p:ext uri="{BB962C8B-B14F-4D97-AF65-F5344CB8AC3E}">
        <p14:creationId xmlns:p14="http://schemas.microsoft.com/office/powerpoint/2010/main" val="816102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JM" dirty="0"/>
          </a:p>
        </p:txBody>
      </p:sp>
      <p:sp>
        <p:nvSpPr>
          <p:cNvPr id="4" name="Slide Number Placeholder 3"/>
          <p:cNvSpPr>
            <a:spLocks noGrp="1"/>
          </p:cNvSpPr>
          <p:nvPr>
            <p:ph type="sldNum" sz="quarter" idx="10"/>
          </p:nvPr>
        </p:nvSpPr>
        <p:spPr/>
        <p:txBody>
          <a:bodyPr/>
          <a:lstStyle/>
          <a:p>
            <a:fld id="{E2AA3592-D5F1-C049-A75C-8C2FAAE2A508}" type="slidenum">
              <a:rPr lang="en-US" smtClean="0"/>
              <a:t>40</a:t>
            </a:fld>
            <a:endParaRPr lang="en-US" dirty="0"/>
          </a:p>
        </p:txBody>
      </p:sp>
    </p:spTree>
    <p:extLst>
      <p:ext uri="{BB962C8B-B14F-4D97-AF65-F5344CB8AC3E}">
        <p14:creationId xmlns:p14="http://schemas.microsoft.com/office/powerpoint/2010/main" val="15402341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AA3592-D5F1-C049-A75C-8C2FAAE2A508}" type="slidenum">
              <a:rPr lang="en-US" smtClean="0"/>
              <a:t>42</a:t>
            </a:fld>
            <a:endParaRPr lang="en-US"/>
          </a:p>
        </p:txBody>
      </p:sp>
    </p:spTree>
    <p:extLst>
      <p:ext uri="{BB962C8B-B14F-4D97-AF65-F5344CB8AC3E}">
        <p14:creationId xmlns:p14="http://schemas.microsoft.com/office/powerpoint/2010/main" val="41775102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43</a:t>
            </a:fld>
            <a:endParaRPr lang="en-US" dirty="0"/>
          </a:p>
        </p:txBody>
      </p:sp>
    </p:spTree>
    <p:extLst>
      <p:ext uri="{BB962C8B-B14F-4D97-AF65-F5344CB8AC3E}">
        <p14:creationId xmlns:p14="http://schemas.microsoft.com/office/powerpoint/2010/main" val="717004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540A96-DAB0-8B40-A725-DF124D49D436}" type="slidenum">
              <a:rPr lang="en-US" smtClean="0"/>
              <a:t>4</a:t>
            </a:fld>
            <a:endParaRPr lang="en-US"/>
          </a:p>
        </p:txBody>
      </p:sp>
    </p:spTree>
    <p:extLst>
      <p:ext uri="{BB962C8B-B14F-4D97-AF65-F5344CB8AC3E}">
        <p14:creationId xmlns:p14="http://schemas.microsoft.com/office/powerpoint/2010/main" val="1869081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540A96-DAB0-8B40-A725-DF124D49D436}" type="slidenum">
              <a:rPr lang="en-US" smtClean="0"/>
              <a:t>5</a:t>
            </a:fld>
            <a:endParaRPr lang="en-US"/>
          </a:p>
        </p:txBody>
      </p:sp>
    </p:spTree>
    <p:extLst>
      <p:ext uri="{BB962C8B-B14F-4D97-AF65-F5344CB8AC3E}">
        <p14:creationId xmlns:p14="http://schemas.microsoft.com/office/powerpoint/2010/main" val="3679280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540A96-DAB0-8B40-A725-DF124D49D436}" type="slidenum">
              <a:rPr lang="en-US" smtClean="0"/>
              <a:t>6</a:t>
            </a:fld>
            <a:endParaRPr lang="en-US"/>
          </a:p>
        </p:txBody>
      </p:sp>
    </p:spTree>
    <p:extLst>
      <p:ext uri="{BB962C8B-B14F-4D97-AF65-F5344CB8AC3E}">
        <p14:creationId xmlns:p14="http://schemas.microsoft.com/office/powerpoint/2010/main" val="3024647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540A96-DAB0-8B40-A725-DF124D49D436}" type="slidenum">
              <a:rPr lang="en-US" smtClean="0"/>
              <a:t>9</a:t>
            </a:fld>
            <a:endParaRPr lang="en-US"/>
          </a:p>
        </p:txBody>
      </p:sp>
    </p:spTree>
    <p:extLst>
      <p:ext uri="{BB962C8B-B14F-4D97-AF65-F5344CB8AC3E}">
        <p14:creationId xmlns:p14="http://schemas.microsoft.com/office/powerpoint/2010/main" val="2187068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questions do you have?</a:t>
            </a:r>
          </a:p>
          <a:p>
            <a:endParaRPr lang="en-US" dirty="0"/>
          </a:p>
          <a:p>
            <a:r>
              <a:rPr lang="en-US" dirty="0"/>
              <a:t>Adobe Stock: 104477106</a:t>
            </a: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11</a:t>
            </a:fld>
            <a:endParaRPr lang="en-US" dirty="0"/>
          </a:p>
        </p:txBody>
      </p:sp>
    </p:spTree>
    <p:extLst>
      <p:ext uri="{BB962C8B-B14F-4D97-AF65-F5344CB8AC3E}">
        <p14:creationId xmlns:p14="http://schemas.microsoft.com/office/powerpoint/2010/main" val="3476512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540A96-DAB0-8B40-A725-DF124D49D436}" type="slidenum">
              <a:rPr lang="en-US" smtClean="0"/>
              <a:t>13</a:t>
            </a:fld>
            <a:endParaRPr lang="en-US"/>
          </a:p>
        </p:txBody>
      </p:sp>
    </p:spTree>
    <p:extLst>
      <p:ext uri="{BB962C8B-B14F-4D97-AF65-F5344CB8AC3E}">
        <p14:creationId xmlns:p14="http://schemas.microsoft.com/office/powerpoint/2010/main" val="1559967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questions do you have?</a:t>
            </a:r>
          </a:p>
          <a:p>
            <a:endParaRPr lang="en-US" dirty="0"/>
          </a:p>
          <a:p>
            <a:r>
              <a:rPr lang="en-US" dirty="0"/>
              <a:t>Adobe Stock: 104477106</a:t>
            </a: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15</a:t>
            </a:fld>
            <a:endParaRPr lang="en-US" dirty="0"/>
          </a:p>
        </p:txBody>
      </p:sp>
    </p:spTree>
    <p:extLst>
      <p:ext uri="{BB962C8B-B14F-4D97-AF65-F5344CB8AC3E}">
        <p14:creationId xmlns:p14="http://schemas.microsoft.com/office/powerpoint/2010/main" val="1114931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questions do you have?</a:t>
            </a:r>
          </a:p>
          <a:p>
            <a:endParaRPr lang="en-US" dirty="0"/>
          </a:p>
          <a:p>
            <a:r>
              <a:rPr lang="en-US" dirty="0"/>
              <a:t>Adobe Stock: 104477106</a:t>
            </a: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33</a:t>
            </a:fld>
            <a:endParaRPr lang="en-US" dirty="0"/>
          </a:p>
        </p:txBody>
      </p:sp>
    </p:spTree>
    <p:extLst>
      <p:ext uri="{BB962C8B-B14F-4D97-AF65-F5344CB8AC3E}">
        <p14:creationId xmlns:p14="http://schemas.microsoft.com/office/powerpoint/2010/main" val="48938380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nutritionnc.com/snp/forms.htm" TargetMode="External"/><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hyperlink" Target="http://www.ascr.usda.gov/complaint_filing_cust.html"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hyperlink" Target="mailto:CACFPtraining@dhhs.nc.gov" TargetMode="External"/><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 Photo header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67904"/>
            <a:ext cx="2017011" cy="1990847"/>
          </a:xfrm>
          <a:prstGeom prst="rect">
            <a:avLst/>
          </a:prstGeom>
        </p:spPr>
      </p:pic>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6" name="Text Placeholder 15"/>
          <p:cNvSpPr>
            <a:spLocks noGrp="1"/>
          </p:cNvSpPr>
          <p:nvPr>
            <p:ph type="body" sz="quarter" idx="11" hasCustomPrompt="1"/>
          </p:nvPr>
        </p:nvSpPr>
        <p:spPr>
          <a:xfrm>
            <a:off x="2747650" y="2689676"/>
            <a:ext cx="5774267" cy="948752"/>
          </a:xfrm>
          <a:prstGeom prst="rect">
            <a:avLst/>
          </a:prstGeom>
        </p:spPr>
        <p:txBody>
          <a:bodyPr anchor="b">
            <a:noAutofit/>
          </a:bodyPr>
          <a:lstStyle>
            <a:lvl1pPr marL="0" indent="0">
              <a:lnSpc>
                <a:spcPct val="100000"/>
              </a:lnSpc>
              <a:spcBef>
                <a:spcPts val="0"/>
              </a:spcBef>
              <a:buNone/>
              <a:defRPr sz="2800" b="1" i="0" baseline="0">
                <a:solidFill>
                  <a:srgbClr val="15365E"/>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Power Point Title</a:t>
            </a:r>
          </a:p>
        </p:txBody>
      </p:sp>
      <p:sp>
        <p:nvSpPr>
          <p:cNvPr id="17" name="Text Placeholder 17"/>
          <p:cNvSpPr>
            <a:spLocks noGrp="1"/>
          </p:cNvSpPr>
          <p:nvPr>
            <p:ph type="body" sz="quarter" idx="12" hasCustomPrompt="1"/>
          </p:nvPr>
        </p:nvSpPr>
        <p:spPr>
          <a:xfrm>
            <a:off x="2768596" y="4806940"/>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name</a:t>
            </a:r>
          </a:p>
        </p:txBody>
      </p:sp>
      <p:sp>
        <p:nvSpPr>
          <p:cNvPr id="27" name="Rectangle 26">
            <a:extLst>
              <a:ext uri="{FF2B5EF4-FFF2-40B4-BE49-F238E27FC236}">
                <a16:creationId xmlns:a16="http://schemas.microsoft.com/office/drawing/2014/main" id="{E0FD344B-6B01-554D-8ED2-3BB8677B5CA3}"/>
              </a:ext>
            </a:extLst>
          </p:cNvPr>
          <p:cNvSpPr/>
          <p:nvPr userDrawn="1"/>
        </p:nvSpPr>
        <p:spPr>
          <a:xfrm>
            <a:off x="0" y="-2388"/>
            <a:ext cx="9144000" cy="1667901"/>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pic>
        <p:nvPicPr>
          <p:cNvPr id="5" name="Picture 4">
            <a:extLst>
              <a:ext uri="{FF2B5EF4-FFF2-40B4-BE49-F238E27FC236}">
                <a16:creationId xmlns:a16="http://schemas.microsoft.com/office/drawing/2014/main" id="{97E68234-E8F6-4BF7-866D-1F6591C928B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22417" y="223844"/>
            <a:ext cx="1781043" cy="1215435"/>
          </a:xfrm>
          <a:prstGeom prst="rect">
            <a:avLst/>
          </a:prstGeom>
        </p:spPr>
      </p:pic>
      <p:pic>
        <p:nvPicPr>
          <p:cNvPr id="10" name="Picture 9">
            <a:extLst>
              <a:ext uri="{FF2B5EF4-FFF2-40B4-BE49-F238E27FC236}">
                <a16:creationId xmlns:a16="http://schemas.microsoft.com/office/drawing/2014/main" id="{F61866FB-ABFB-4152-93A5-93A8A3AA09A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574" r="13171"/>
          <a:stretch/>
        </p:blipFill>
        <p:spPr>
          <a:xfrm>
            <a:off x="1950907" y="230392"/>
            <a:ext cx="1593486" cy="1215434"/>
          </a:xfrm>
          <a:prstGeom prst="rect">
            <a:avLst/>
          </a:prstGeom>
        </p:spPr>
      </p:pic>
      <p:pic>
        <p:nvPicPr>
          <p:cNvPr id="13" name="Picture 12">
            <a:extLst>
              <a:ext uri="{FF2B5EF4-FFF2-40B4-BE49-F238E27FC236}">
                <a16:creationId xmlns:a16="http://schemas.microsoft.com/office/drawing/2014/main" id="{2DBC05DB-082A-49A6-A86F-6BB70C1DBED7}"/>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2229" r="9436"/>
          <a:stretch/>
        </p:blipFill>
        <p:spPr>
          <a:xfrm>
            <a:off x="5669281" y="215709"/>
            <a:ext cx="1610903" cy="1202340"/>
          </a:xfrm>
          <a:prstGeom prst="rect">
            <a:avLst/>
          </a:prstGeom>
        </p:spPr>
      </p:pic>
      <p:pic>
        <p:nvPicPr>
          <p:cNvPr id="18" name="Picture 17">
            <a:extLst>
              <a:ext uri="{FF2B5EF4-FFF2-40B4-BE49-F238E27FC236}">
                <a16:creationId xmlns:a16="http://schemas.microsoft.com/office/drawing/2014/main" id="{94255019-58B5-498D-AC69-B3E8D2DC50D9}"/>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r="6500"/>
          <a:stretch/>
        </p:blipFill>
        <p:spPr>
          <a:xfrm>
            <a:off x="7437119" y="215709"/>
            <a:ext cx="1706881" cy="1217023"/>
          </a:xfrm>
          <a:prstGeom prst="rect">
            <a:avLst/>
          </a:prstGeom>
        </p:spPr>
      </p:pic>
      <p:pic>
        <p:nvPicPr>
          <p:cNvPr id="20" name="Picture 19">
            <a:extLst>
              <a:ext uri="{FF2B5EF4-FFF2-40B4-BE49-F238E27FC236}">
                <a16:creationId xmlns:a16="http://schemas.microsoft.com/office/drawing/2014/main" id="{91CB2E21-149D-46BC-9CB1-ABD5C2CDF88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709" y="243486"/>
            <a:ext cx="1803511" cy="1202340"/>
          </a:xfrm>
          <a:prstGeom prst="rect">
            <a:avLst/>
          </a:prstGeom>
        </p:spPr>
      </p:pic>
      <p:sp>
        <p:nvSpPr>
          <p:cNvPr id="14" name="Text Placeholder 17">
            <a:extLst>
              <a:ext uri="{FF2B5EF4-FFF2-40B4-BE49-F238E27FC236}">
                <a16:creationId xmlns:a16="http://schemas.microsoft.com/office/drawing/2014/main" id="{A5E3CD1F-14DE-40B8-8276-F072636048B4}"/>
              </a:ext>
            </a:extLst>
          </p:cNvPr>
          <p:cNvSpPr>
            <a:spLocks noGrp="1"/>
          </p:cNvSpPr>
          <p:nvPr>
            <p:ph type="body" sz="quarter" idx="13" hasCustomPrompt="1"/>
          </p:nvPr>
        </p:nvSpPr>
        <p:spPr>
          <a:xfrm>
            <a:off x="2768595" y="5327353"/>
            <a:ext cx="5774267" cy="381233"/>
          </a:xfrm>
          <a:prstGeom prst="rect">
            <a:avLst/>
          </a:prstGeom>
        </p:spPr>
        <p:txBody>
          <a:bodyPr anchor="b">
            <a:normAutofit/>
          </a:bodyPr>
          <a:lstStyle>
            <a:lvl1pPr marL="0" indent="0">
              <a:buNone/>
              <a:defRPr sz="1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pic>
        <p:nvPicPr>
          <p:cNvPr id="19" name="Picture 18">
            <a:extLst>
              <a:ext uri="{FF2B5EF4-FFF2-40B4-BE49-F238E27FC236}">
                <a16:creationId xmlns:a16="http://schemas.microsoft.com/office/drawing/2014/main" id="{8A248210-9B21-4AC4-B0A7-A8C6A7C2B765}"/>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93046" y="4404441"/>
            <a:ext cx="1209153" cy="1436964"/>
          </a:xfrm>
          <a:prstGeom prst="rect">
            <a:avLst/>
          </a:prstGeom>
        </p:spPr>
      </p:pic>
      <p:sp>
        <p:nvSpPr>
          <p:cNvPr id="2" name="TextBox 1">
            <a:extLst>
              <a:ext uri="{FF2B5EF4-FFF2-40B4-BE49-F238E27FC236}">
                <a16:creationId xmlns:a16="http://schemas.microsoft.com/office/drawing/2014/main" id="{0D384B1A-91C9-4962-9630-18112879680B}"/>
              </a:ext>
            </a:extLst>
          </p:cNvPr>
          <p:cNvSpPr txBox="1"/>
          <p:nvPr userDrawn="1"/>
        </p:nvSpPr>
        <p:spPr>
          <a:xfrm>
            <a:off x="2668522" y="2265248"/>
            <a:ext cx="5795212" cy="400110"/>
          </a:xfrm>
          <a:prstGeom prst="rect">
            <a:avLst/>
          </a:prstGeom>
          <a:noFill/>
        </p:spPr>
        <p:txBody>
          <a:bodyPr wrap="square" rtlCol="0">
            <a:spAutoFit/>
          </a:bodyPr>
          <a:lstStyle/>
          <a:p>
            <a:r>
              <a:rPr lang="en-US" sz="2000" b="1" dirty="0"/>
              <a:t>NC Department of Health &amp; Human Services</a:t>
            </a:r>
          </a:p>
        </p:txBody>
      </p:sp>
    </p:spTree>
    <p:extLst>
      <p:ext uri="{BB962C8B-B14F-4D97-AF65-F5344CB8AC3E}">
        <p14:creationId xmlns:p14="http://schemas.microsoft.com/office/powerpoint/2010/main" val="4007200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le &amp; Top Rule">
    <p:bg>
      <p:bgRef idx="1001">
        <a:schemeClr val="bg2"/>
      </p:bgRef>
    </p:bg>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cxnSp>
        <p:nvCxnSpPr>
          <p:cNvPr id="4" name="Straight Connector 3"/>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C94DDED7-63C5-4444-900D-8656B51DB114}"/>
              </a:ext>
            </a:extLst>
          </p:cNvPr>
          <p:cNvSpPr/>
          <p:nvPr userDrawn="1"/>
        </p:nvSpPr>
        <p:spPr>
          <a:xfrm>
            <a:off x="-758" y="0"/>
            <a:ext cx="9144000" cy="6858000"/>
          </a:xfrm>
          <a:prstGeom prst="rect">
            <a:avLst/>
          </a:prstGeom>
          <a:solidFill>
            <a:srgbClr val="789B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13" name="Picture 12">
            <a:extLst>
              <a:ext uri="{FF2B5EF4-FFF2-40B4-BE49-F238E27FC236}">
                <a16:creationId xmlns:a16="http://schemas.microsoft.com/office/drawing/2014/main" id="{AF105D24-D62C-4175-9C18-D8F7024CC1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11708" y="5392229"/>
            <a:ext cx="2046225" cy="1547210"/>
          </a:xfrm>
          <a:prstGeom prst="rect">
            <a:avLst/>
          </a:prstGeom>
        </p:spPr>
      </p:pic>
    </p:spTree>
    <p:extLst>
      <p:ext uri="{BB962C8B-B14F-4D97-AF65-F5344CB8AC3E}">
        <p14:creationId xmlns:p14="http://schemas.microsoft.com/office/powerpoint/2010/main" val="1495490927"/>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itle &amp; Top Rule">
    <p:bg>
      <p:bgRef idx="1001">
        <a:schemeClr val="bg2"/>
      </p:bgRef>
    </p:bg>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cxnSp>
        <p:nvCxnSpPr>
          <p:cNvPr id="4" name="Straight Connector 3"/>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C94DDED7-63C5-4444-900D-8656B51DB114}"/>
              </a:ext>
            </a:extLst>
          </p:cNvPr>
          <p:cNvSpPr/>
          <p:nvPr userDrawn="1"/>
        </p:nvSpPr>
        <p:spPr>
          <a:xfrm>
            <a:off x="-758" y="0"/>
            <a:ext cx="9144000" cy="6858000"/>
          </a:xfrm>
          <a:prstGeom prst="rect">
            <a:avLst/>
          </a:prstGeom>
          <a:solidFill>
            <a:srgbClr val="288DC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13" name="Picture 12">
            <a:extLst>
              <a:ext uri="{FF2B5EF4-FFF2-40B4-BE49-F238E27FC236}">
                <a16:creationId xmlns:a16="http://schemas.microsoft.com/office/drawing/2014/main" id="{AF105D24-D62C-4175-9C18-D8F7024CC1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11708" y="5392229"/>
            <a:ext cx="2046225" cy="1547210"/>
          </a:xfrm>
          <a:prstGeom prst="rect">
            <a:avLst/>
          </a:prstGeom>
        </p:spPr>
      </p:pic>
    </p:spTree>
    <p:extLst>
      <p:ext uri="{BB962C8B-B14F-4D97-AF65-F5344CB8AC3E}">
        <p14:creationId xmlns:p14="http://schemas.microsoft.com/office/powerpoint/2010/main" val="1381708748"/>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 Col-Chart/Table">
    <p:spTree>
      <p:nvGrpSpPr>
        <p:cNvPr id="1" name=""/>
        <p:cNvGrpSpPr/>
        <p:nvPr/>
      </p:nvGrpSpPr>
      <p:grpSpPr>
        <a:xfrm>
          <a:off x="0" y="0"/>
          <a:ext cx="0" cy="0"/>
          <a:chOff x="0" y="0"/>
          <a:chExt cx="0" cy="0"/>
        </a:xfrm>
      </p:grpSpPr>
      <p:cxnSp>
        <p:nvCxnSpPr>
          <p:cNvPr id="2" name="Straight Connector 1"/>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266B20BA-4B6A-4B95-997F-845181A6360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533" r="5174"/>
          <a:stretch/>
        </p:blipFill>
        <p:spPr>
          <a:xfrm>
            <a:off x="0" y="0"/>
            <a:ext cx="9186526" cy="6858000"/>
          </a:xfrm>
          <a:prstGeom prst="rect">
            <a:avLst/>
          </a:prstGeom>
        </p:spPr>
      </p:pic>
      <p:sp>
        <p:nvSpPr>
          <p:cNvPr id="7" name="Rectangle 6">
            <a:extLst>
              <a:ext uri="{FF2B5EF4-FFF2-40B4-BE49-F238E27FC236}">
                <a16:creationId xmlns:a16="http://schemas.microsoft.com/office/drawing/2014/main" id="{93082966-072B-4320-B72F-85213075217C}"/>
              </a:ext>
            </a:extLst>
          </p:cNvPr>
          <p:cNvSpPr/>
          <p:nvPr userDrawn="1"/>
        </p:nvSpPr>
        <p:spPr>
          <a:xfrm>
            <a:off x="0" y="5120650"/>
            <a:ext cx="9204960" cy="7448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0354CD4D-018E-4BF7-84B6-17D407DDD362}"/>
              </a:ext>
            </a:extLst>
          </p:cNvPr>
          <p:cNvSpPr>
            <a:spLocks noGrp="1"/>
          </p:cNvSpPr>
          <p:nvPr>
            <p:ph type="title" hasCustomPrompt="1"/>
          </p:nvPr>
        </p:nvSpPr>
        <p:spPr>
          <a:xfrm>
            <a:off x="462575" y="5113319"/>
            <a:ext cx="8408194" cy="744836"/>
          </a:xfrm>
          <a:prstGeom prst="rect">
            <a:avLst/>
          </a:prstGeom>
        </p:spPr>
        <p:txBody>
          <a:bodyPr vert="horz" lIns="91440" tIns="45720" rIns="91440" bIns="45720" rtlCol="0" anchor="ctr">
            <a:normAutofit/>
          </a:bodyPr>
          <a:lstStyle>
            <a:lvl1pPr>
              <a:defRPr/>
            </a:lvl1pPr>
          </a:lstStyle>
          <a:p>
            <a:pPr algn="ctr" defTabSz="914400"/>
            <a:r>
              <a:rPr lang="en-US" sz="3100" dirty="0">
                <a:solidFill>
                  <a:srgbClr val="15365E"/>
                </a:solidFill>
                <a:latin typeface="+mn-lt"/>
                <a:ea typeface="+mj-ea"/>
                <a:cs typeface="+mj-cs"/>
              </a:rPr>
              <a:t>Click to add title for Section Divider</a:t>
            </a:r>
          </a:p>
        </p:txBody>
      </p:sp>
      <p:cxnSp>
        <p:nvCxnSpPr>
          <p:cNvPr id="9" name="Straight Connector 8">
            <a:extLst>
              <a:ext uri="{FF2B5EF4-FFF2-40B4-BE49-F238E27FC236}">
                <a16:creationId xmlns:a16="http://schemas.microsoft.com/office/drawing/2014/main" id="{526D64C3-A72F-4FCC-A23C-BA2C1635D239}"/>
              </a:ext>
            </a:extLst>
          </p:cNvPr>
          <p:cNvCxnSpPr/>
          <p:nvPr userDrawn="1"/>
        </p:nvCxnSpPr>
        <p:spPr>
          <a:xfrm>
            <a:off x="-18434" y="5050989"/>
            <a:ext cx="922339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3B64DC0-30C6-420A-82C5-8705D944FABF}"/>
              </a:ext>
            </a:extLst>
          </p:cNvPr>
          <p:cNvCxnSpPr/>
          <p:nvPr userDrawn="1"/>
        </p:nvCxnSpPr>
        <p:spPr>
          <a:xfrm>
            <a:off x="-14083" y="5943609"/>
            <a:ext cx="922339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7346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6EB0D0A-2CC7-4DE0-8286-B3570FC6D50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720" r="8391"/>
          <a:stretch/>
        </p:blipFill>
        <p:spPr>
          <a:xfrm>
            <a:off x="-1" y="0"/>
            <a:ext cx="9144001" cy="6858000"/>
          </a:xfrm>
          <a:prstGeom prst="rect">
            <a:avLst/>
          </a:prstGeom>
        </p:spPr>
      </p:pic>
      <p:sp>
        <p:nvSpPr>
          <p:cNvPr id="4" name="Rectangle 3">
            <a:extLst>
              <a:ext uri="{FF2B5EF4-FFF2-40B4-BE49-F238E27FC236}">
                <a16:creationId xmlns:a16="http://schemas.microsoft.com/office/drawing/2014/main" id="{6CD2FC71-A43A-44F1-9EAC-02FD20EE99B7}"/>
              </a:ext>
            </a:extLst>
          </p:cNvPr>
          <p:cNvSpPr/>
          <p:nvPr userDrawn="1"/>
        </p:nvSpPr>
        <p:spPr>
          <a:xfrm>
            <a:off x="0" y="5120650"/>
            <a:ext cx="9204960" cy="7448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id="{490D6F9F-B26C-461B-B2C4-4279430C005D}"/>
              </a:ext>
            </a:extLst>
          </p:cNvPr>
          <p:cNvCxnSpPr/>
          <p:nvPr userDrawn="1"/>
        </p:nvCxnSpPr>
        <p:spPr>
          <a:xfrm>
            <a:off x="-18434" y="5050989"/>
            <a:ext cx="922339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C786124-A135-45C0-94B0-5AD133B37057}"/>
              </a:ext>
            </a:extLst>
          </p:cNvPr>
          <p:cNvCxnSpPr/>
          <p:nvPr userDrawn="1"/>
        </p:nvCxnSpPr>
        <p:spPr>
          <a:xfrm>
            <a:off x="-14083" y="5943609"/>
            <a:ext cx="922339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2EE90964-E4CF-43FC-8491-5AE9AF19F743}"/>
              </a:ext>
            </a:extLst>
          </p:cNvPr>
          <p:cNvSpPr>
            <a:spLocks noGrp="1"/>
          </p:cNvSpPr>
          <p:nvPr>
            <p:ph type="title" hasCustomPrompt="1"/>
          </p:nvPr>
        </p:nvSpPr>
        <p:spPr>
          <a:xfrm>
            <a:off x="462575" y="5113319"/>
            <a:ext cx="8408194" cy="744836"/>
          </a:xfrm>
          <a:prstGeom prst="rect">
            <a:avLst/>
          </a:prstGeom>
        </p:spPr>
        <p:txBody>
          <a:bodyPr vert="horz" lIns="91440" tIns="45720" rIns="91440" bIns="45720" rtlCol="0" anchor="ctr">
            <a:normAutofit/>
          </a:bodyPr>
          <a:lstStyle>
            <a:lvl1pPr>
              <a:defRPr/>
            </a:lvl1pPr>
          </a:lstStyle>
          <a:p>
            <a:pPr algn="ctr" defTabSz="914400"/>
            <a:r>
              <a:rPr lang="en-US" sz="3100" dirty="0">
                <a:solidFill>
                  <a:srgbClr val="15365E"/>
                </a:solidFill>
                <a:latin typeface="+mn-lt"/>
                <a:ea typeface="+mj-ea"/>
                <a:cs typeface="+mj-cs"/>
              </a:rPr>
              <a:t>Click to add title for Section Divider</a:t>
            </a:r>
          </a:p>
        </p:txBody>
      </p:sp>
    </p:spTree>
    <p:extLst>
      <p:ext uri="{BB962C8B-B14F-4D97-AF65-F5344CB8AC3E}">
        <p14:creationId xmlns:p14="http://schemas.microsoft.com/office/powerpoint/2010/main" val="11387969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9B7EF58-06DF-41E1-BDDC-D2A56ED93C8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153" r="7958"/>
          <a:stretch/>
        </p:blipFill>
        <p:spPr>
          <a:xfrm>
            <a:off x="0" y="0"/>
            <a:ext cx="9144000" cy="6858000"/>
          </a:xfrm>
          <a:prstGeom prst="rect">
            <a:avLst/>
          </a:prstGeom>
        </p:spPr>
      </p:pic>
      <p:sp>
        <p:nvSpPr>
          <p:cNvPr id="4" name="Rectangle 3">
            <a:extLst>
              <a:ext uri="{FF2B5EF4-FFF2-40B4-BE49-F238E27FC236}">
                <a16:creationId xmlns:a16="http://schemas.microsoft.com/office/drawing/2014/main" id="{68B5CB1D-8305-4BB1-971F-FAF981AB849C}"/>
              </a:ext>
            </a:extLst>
          </p:cNvPr>
          <p:cNvSpPr/>
          <p:nvPr userDrawn="1"/>
        </p:nvSpPr>
        <p:spPr>
          <a:xfrm>
            <a:off x="0" y="5120650"/>
            <a:ext cx="9204960" cy="7448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id="{1952D92F-8D38-49CB-BF3A-B6413E538C8F}"/>
              </a:ext>
            </a:extLst>
          </p:cNvPr>
          <p:cNvCxnSpPr/>
          <p:nvPr userDrawn="1"/>
        </p:nvCxnSpPr>
        <p:spPr>
          <a:xfrm>
            <a:off x="-18434" y="5050989"/>
            <a:ext cx="922339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9D1ED8D-C446-4A35-8429-42E61186EF0F}"/>
              </a:ext>
            </a:extLst>
          </p:cNvPr>
          <p:cNvCxnSpPr/>
          <p:nvPr userDrawn="1"/>
        </p:nvCxnSpPr>
        <p:spPr>
          <a:xfrm>
            <a:off x="-14083" y="5943609"/>
            <a:ext cx="922339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07D622FA-0219-4284-814B-F3486C1F097C}"/>
              </a:ext>
            </a:extLst>
          </p:cNvPr>
          <p:cNvSpPr>
            <a:spLocks noGrp="1"/>
          </p:cNvSpPr>
          <p:nvPr>
            <p:ph type="title" hasCustomPrompt="1"/>
          </p:nvPr>
        </p:nvSpPr>
        <p:spPr>
          <a:xfrm>
            <a:off x="462575" y="5113319"/>
            <a:ext cx="8408194" cy="744836"/>
          </a:xfrm>
          <a:prstGeom prst="rect">
            <a:avLst/>
          </a:prstGeom>
        </p:spPr>
        <p:txBody>
          <a:bodyPr vert="horz" lIns="91440" tIns="45720" rIns="91440" bIns="45720" rtlCol="0" anchor="ctr">
            <a:normAutofit/>
          </a:bodyPr>
          <a:lstStyle>
            <a:lvl1pPr>
              <a:defRPr/>
            </a:lvl1pPr>
          </a:lstStyle>
          <a:p>
            <a:pPr algn="ctr" defTabSz="914400"/>
            <a:r>
              <a:rPr lang="en-US" sz="3100" dirty="0">
                <a:solidFill>
                  <a:srgbClr val="15365E"/>
                </a:solidFill>
                <a:latin typeface="+mn-lt"/>
                <a:ea typeface="+mj-ea"/>
                <a:cs typeface="+mj-cs"/>
              </a:rPr>
              <a:t>Click to add title for Section Divider</a:t>
            </a:r>
          </a:p>
        </p:txBody>
      </p:sp>
    </p:spTree>
    <p:extLst>
      <p:ext uri="{BB962C8B-B14F-4D97-AF65-F5344CB8AC3E}">
        <p14:creationId xmlns:p14="http://schemas.microsoft.com/office/powerpoint/2010/main" val="13263108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9299F99-5218-45A6-836D-FF4937D4ABA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624" r="4487"/>
          <a:stretch/>
        </p:blipFill>
        <p:spPr>
          <a:xfrm>
            <a:off x="0" y="0"/>
            <a:ext cx="9144000" cy="6858000"/>
          </a:xfrm>
          <a:prstGeom prst="rect">
            <a:avLst/>
          </a:prstGeom>
        </p:spPr>
      </p:pic>
      <p:sp>
        <p:nvSpPr>
          <p:cNvPr id="4" name="Rectangle 3">
            <a:extLst>
              <a:ext uri="{FF2B5EF4-FFF2-40B4-BE49-F238E27FC236}">
                <a16:creationId xmlns:a16="http://schemas.microsoft.com/office/drawing/2014/main" id="{3653B31F-D225-410A-8EA2-FF4E22355A81}"/>
              </a:ext>
            </a:extLst>
          </p:cNvPr>
          <p:cNvSpPr/>
          <p:nvPr userDrawn="1"/>
        </p:nvSpPr>
        <p:spPr>
          <a:xfrm>
            <a:off x="0" y="5120650"/>
            <a:ext cx="9204960" cy="7448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id="{DF241F1D-E2E6-43B0-B238-9E0C6972F93C}"/>
              </a:ext>
            </a:extLst>
          </p:cNvPr>
          <p:cNvCxnSpPr/>
          <p:nvPr userDrawn="1"/>
        </p:nvCxnSpPr>
        <p:spPr>
          <a:xfrm>
            <a:off x="-18434" y="5050989"/>
            <a:ext cx="922339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600222E-ED90-492E-BA7F-431E988BA614}"/>
              </a:ext>
            </a:extLst>
          </p:cNvPr>
          <p:cNvCxnSpPr/>
          <p:nvPr userDrawn="1"/>
        </p:nvCxnSpPr>
        <p:spPr>
          <a:xfrm>
            <a:off x="-14083" y="5943609"/>
            <a:ext cx="922339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448A177C-2612-4292-8378-1577B33FCED2}"/>
              </a:ext>
            </a:extLst>
          </p:cNvPr>
          <p:cNvSpPr>
            <a:spLocks noGrp="1"/>
          </p:cNvSpPr>
          <p:nvPr>
            <p:ph type="title" hasCustomPrompt="1"/>
          </p:nvPr>
        </p:nvSpPr>
        <p:spPr>
          <a:xfrm>
            <a:off x="462575" y="5113319"/>
            <a:ext cx="8408194" cy="744836"/>
          </a:xfrm>
          <a:prstGeom prst="rect">
            <a:avLst/>
          </a:prstGeom>
        </p:spPr>
        <p:txBody>
          <a:bodyPr vert="horz" lIns="91440" tIns="45720" rIns="91440" bIns="45720" rtlCol="0" anchor="ctr">
            <a:normAutofit/>
          </a:bodyPr>
          <a:lstStyle>
            <a:lvl1pPr>
              <a:defRPr/>
            </a:lvl1pPr>
          </a:lstStyle>
          <a:p>
            <a:pPr algn="ctr" defTabSz="914400"/>
            <a:r>
              <a:rPr lang="en-US" sz="3100" dirty="0">
                <a:solidFill>
                  <a:srgbClr val="15365E"/>
                </a:solidFill>
                <a:latin typeface="+mn-lt"/>
                <a:ea typeface="+mj-ea"/>
                <a:cs typeface="+mj-cs"/>
              </a:rPr>
              <a:t>Click to add title for Section Divider</a:t>
            </a:r>
          </a:p>
        </p:txBody>
      </p:sp>
    </p:spTree>
    <p:extLst>
      <p:ext uri="{BB962C8B-B14F-4D97-AF65-F5344CB8AC3E}">
        <p14:creationId xmlns:p14="http://schemas.microsoft.com/office/powerpoint/2010/main" val="1109154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59A32FC-8FCD-4AE1-B059-1A495F38ED2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046" r="9234"/>
          <a:stretch/>
        </p:blipFill>
        <p:spPr>
          <a:xfrm>
            <a:off x="-1" y="0"/>
            <a:ext cx="9144001" cy="6858000"/>
          </a:xfrm>
          <a:prstGeom prst="rect">
            <a:avLst/>
          </a:prstGeom>
        </p:spPr>
      </p:pic>
      <p:sp>
        <p:nvSpPr>
          <p:cNvPr id="4" name="Rectangle 3">
            <a:extLst>
              <a:ext uri="{FF2B5EF4-FFF2-40B4-BE49-F238E27FC236}">
                <a16:creationId xmlns:a16="http://schemas.microsoft.com/office/drawing/2014/main" id="{CE1892EF-3A28-47F7-80BF-8E0D16B14F3A}"/>
              </a:ext>
            </a:extLst>
          </p:cNvPr>
          <p:cNvSpPr/>
          <p:nvPr userDrawn="1"/>
        </p:nvSpPr>
        <p:spPr>
          <a:xfrm>
            <a:off x="0" y="5120650"/>
            <a:ext cx="9204960" cy="7448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id="{9384F98E-AD62-4BC5-A946-DB21AA9BB7F9}"/>
              </a:ext>
            </a:extLst>
          </p:cNvPr>
          <p:cNvCxnSpPr/>
          <p:nvPr userDrawn="1"/>
        </p:nvCxnSpPr>
        <p:spPr>
          <a:xfrm>
            <a:off x="-18434" y="5050989"/>
            <a:ext cx="922339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84F2FEA-ED35-4037-AD12-968BCF361DFC}"/>
              </a:ext>
            </a:extLst>
          </p:cNvPr>
          <p:cNvCxnSpPr/>
          <p:nvPr userDrawn="1"/>
        </p:nvCxnSpPr>
        <p:spPr>
          <a:xfrm>
            <a:off x="-14083" y="5943609"/>
            <a:ext cx="922339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8D366BED-F427-45B8-8193-A14191470B7B}"/>
              </a:ext>
            </a:extLst>
          </p:cNvPr>
          <p:cNvSpPr>
            <a:spLocks noGrp="1"/>
          </p:cNvSpPr>
          <p:nvPr>
            <p:ph type="title" hasCustomPrompt="1"/>
          </p:nvPr>
        </p:nvSpPr>
        <p:spPr>
          <a:xfrm>
            <a:off x="462575" y="5113319"/>
            <a:ext cx="8408194" cy="744836"/>
          </a:xfrm>
          <a:prstGeom prst="rect">
            <a:avLst/>
          </a:prstGeom>
        </p:spPr>
        <p:txBody>
          <a:bodyPr vert="horz" lIns="91440" tIns="45720" rIns="91440" bIns="45720" rtlCol="0" anchor="ctr">
            <a:normAutofit/>
          </a:bodyPr>
          <a:lstStyle>
            <a:lvl1pPr>
              <a:defRPr/>
            </a:lvl1pPr>
          </a:lstStyle>
          <a:p>
            <a:pPr algn="ctr" defTabSz="914400"/>
            <a:r>
              <a:rPr lang="en-US" sz="3100" dirty="0">
                <a:solidFill>
                  <a:srgbClr val="15365E"/>
                </a:solidFill>
                <a:latin typeface="+mn-lt"/>
                <a:ea typeface="+mj-ea"/>
                <a:cs typeface="+mj-cs"/>
              </a:rPr>
              <a:t>Click to add title for Section Divider</a:t>
            </a:r>
          </a:p>
        </p:txBody>
      </p:sp>
    </p:spTree>
    <p:extLst>
      <p:ext uri="{BB962C8B-B14F-4D97-AF65-F5344CB8AC3E}">
        <p14:creationId xmlns:p14="http://schemas.microsoft.com/office/powerpoint/2010/main" val="32213026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amp; Top Rule">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cxnSp>
        <p:nvCxnSpPr>
          <p:cNvPr id="4" name="Straight Connector 3"/>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E3D14016-3C63-4DC9-9D7D-67F71858E3D9}"/>
              </a:ext>
            </a:extLst>
          </p:cNvPr>
          <p:cNvSpPr>
            <a:spLocks noGrp="1"/>
          </p:cNvSpPr>
          <p:nvPr>
            <p:ph type="title"/>
          </p:nvPr>
        </p:nvSpPr>
        <p:spPr>
          <a:xfrm>
            <a:off x="674369" y="624054"/>
            <a:ext cx="7843267" cy="548640"/>
          </a:xfrm>
          <a:prstGeom prst="rect">
            <a:avLst/>
          </a:prstGeom>
        </p:spPr>
        <p:txBody>
          <a:bodyPr/>
          <a:lstStyle>
            <a:lvl1pPr>
              <a:defRPr>
                <a:solidFill>
                  <a:srgbClr val="15365E"/>
                </a:solidFill>
              </a:defRPr>
            </a:lvl1pPr>
          </a:lstStyle>
          <a:p>
            <a:r>
              <a:rPr lang="en-US" dirty="0"/>
              <a:t>Federal Award Information</a:t>
            </a:r>
          </a:p>
        </p:txBody>
      </p:sp>
      <p:sp>
        <p:nvSpPr>
          <p:cNvPr id="12" name="Content Placeholder 2">
            <a:extLst>
              <a:ext uri="{FF2B5EF4-FFF2-40B4-BE49-F238E27FC236}">
                <a16:creationId xmlns:a16="http://schemas.microsoft.com/office/drawing/2014/main" id="{93AF07CC-2C29-4038-8C56-910ECFF0029B}"/>
              </a:ext>
            </a:extLst>
          </p:cNvPr>
          <p:cNvSpPr txBox="1">
            <a:spLocks/>
          </p:cNvSpPr>
          <p:nvPr userDrawn="1"/>
        </p:nvSpPr>
        <p:spPr>
          <a:xfrm>
            <a:off x="799305" y="1825625"/>
            <a:ext cx="7315200" cy="3625930"/>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1" i="0" kern="1200">
                <a:solidFill>
                  <a:schemeClr val="tx1"/>
                </a:solidFill>
                <a:latin typeface="Helvetica" charset="0"/>
                <a:ea typeface="Helvetica" charset="0"/>
                <a:cs typeface="Helvetica"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400" b="0" dirty="0">
                <a:latin typeface="Arial" panose="020B0604020202020204" pitchFamily="34" charset="0"/>
                <a:cs typeface="Arial" panose="020B0604020202020204" pitchFamily="34" charset="0"/>
              </a:rPr>
              <a:t>Catalog of Federal Domestic Assistance (CDFA) Title: </a:t>
            </a:r>
          </a:p>
          <a:p>
            <a:pPr lvl="1"/>
            <a:r>
              <a:rPr lang="en-US" b="0" i="1" dirty="0">
                <a:latin typeface="Arial" panose="020B0604020202020204" pitchFamily="34" charset="0"/>
                <a:cs typeface="Arial" panose="020B0604020202020204" pitchFamily="34" charset="0"/>
              </a:rPr>
              <a:t>Infant and Infant Care Food Program</a:t>
            </a:r>
          </a:p>
          <a:p>
            <a:r>
              <a:rPr lang="en-US" sz="2400" b="0" dirty="0">
                <a:latin typeface="Arial" panose="020B0604020202020204" pitchFamily="34" charset="0"/>
                <a:cs typeface="Arial" panose="020B0604020202020204" pitchFamily="34" charset="0"/>
              </a:rPr>
              <a:t>CDFA Number: </a:t>
            </a:r>
          </a:p>
          <a:p>
            <a:pPr lvl="1"/>
            <a:r>
              <a:rPr lang="en-US" b="0" i="1" dirty="0">
                <a:latin typeface="Arial" panose="020B0604020202020204" pitchFamily="34" charset="0"/>
                <a:cs typeface="Arial" panose="020B0604020202020204" pitchFamily="34" charset="0"/>
              </a:rPr>
              <a:t>10.558</a:t>
            </a:r>
          </a:p>
          <a:p>
            <a:r>
              <a:rPr lang="en-US" sz="2400" b="0" dirty="0">
                <a:latin typeface="Arial" panose="020B0604020202020204" pitchFamily="34" charset="0"/>
                <a:cs typeface="Arial" panose="020B0604020202020204" pitchFamily="34" charset="0"/>
              </a:rPr>
              <a:t>Federal Awarding Agency:</a:t>
            </a:r>
          </a:p>
          <a:p>
            <a:pPr lvl="1"/>
            <a:r>
              <a:rPr lang="en-US" b="0" i="1" dirty="0">
                <a:latin typeface="Arial" panose="020B0604020202020204" pitchFamily="34" charset="0"/>
                <a:cs typeface="Arial" panose="020B0604020202020204" pitchFamily="34" charset="0"/>
              </a:rPr>
              <a:t>U.S. Department of Agriculture (USDA), Food and Nutrition Service (FNS)</a:t>
            </a:r>
          </a:p>
        </p:txBody>
      </p:sp>
      <p:pic>
        <p:nvPicPr>
          <p:cNvPr id="13" name="Picture 12">
            <a:extLst>
              <a:ext uri="{FF2B5EF4-FFF2-40B4-BE49-F238E27FC236}">
                <a16:creationId xmlns:a16="http://schemas.microsoft.com/office/drawing/2014/main" id="{8F078188-F305-4B4A-9C98-5CBB461084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288" y="4558583"/>
            <a:ext cx="1542527" cy="1834356"/>
          </a:xfrm>
          <a:prstGeom prst="rect">
            <a:avLst/>
          </a:prstGeom>
        </p:spPr>
      </p:pic>
    </p:spTree>
    <p:extLst>
      <p:ext uri="{BB962C8B-B14F-4D97-AF65-F5344CB8AC3E}">
        <p14:creationId xmlns:p14="http://schemas.microsoft.com/office/powerpoint/2010/main" val="40418110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amp; Top Rule">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cxnSp>
        <p:nvCxnSpPr>
          <p:cNvPr id="4" name="Straight Connector 3"/>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265BBB29-87A9-475A-9A35-5F7375F95AF4}"/>
              </a:ext>
            </a:extLst>
          </p:cNvPr>
          <p:cNvSpPr>
            <a:spLocks noGrp="1"/>
          </p:cNvSpPr>
          <p:nvPr>
            <p:ph type="title"/>
          </p:nvPr>
        </p:nvSpPr>
        <p:spPr>
          <a:xfrm>
            <a:off x="674369" y="624054"/>
            <a:ext cx="7843267" cy="548640"/>
          </a:xfrm>
          <a:prstGeom prst="rect">
            <a:avLst/>
          </a:prstGeom>
        </p:spPr>
        <p:txBody>
          <a:bodyPr/>
          <a:lstStyle>
            <a:lvl1pPr>
              <a:defRPr>
                <a:solidFill>
                  <a:srgbClr val="15365E"/>
                </a:solidFill>
              </a:defRPr>
            </a:lvl1pPr>
          </a:lstStyle>
          <a:p>
            <a:r>
              <a:rPr lang="en-US" dirty="0"/>
              <a:t>Penalties for Fraud</a:t>
            </a:r>
          </a:p>
        </p:txBody>
      </p:sp>
      <p:sp>
        <p:nvSpPr>
          <p:cNvPr id="6" name="Rectangle 5">
            <a:extLst>
              <a:ext uri="{FF2B5EF4-FFF2-40B4-BE49-F238E27FC236}">
                <a16:creationId xmlns:a16="http://schemas.microsoft.com/office/drawing/2014/main" id="{21C58ECF-EC63-44DE-ACFA-3C4BA7DB824E}"/>
              </a:ext>
            </a:extLst>
          </p:cNvPr>
          <p:cNvSpPr/>
          <p:nvPr userDrawn="1"/>
        </p:nvSpPr>
        <p:spPr>
          <a:xfrm>
            <a:off x="4005135" y="2143675"/>
            <a:ext cx="4512502" cy="4031873"/>
          </a:xfrm>
          <a:prstGeom prst="rect">
            <a:avLst/>
          </a:prstGeom>
        </p:spPr>
        <p:txBody>
          <a:bodyPr wrap="square">
            <a:spAutoFit/>
          </a:bodyPr>
          <a:lstStyle/>
          <a:p>
            <a:pPr marL="18288" indent="0">
              <a:buNone/>
            </a:pPr>
            <a:r>
              <a:rPr lang="en-US" sz="1600" dirty="0">
                <a:latin typeface="Arial" panose="020B0604020202020204" pitchFamily="34" charset="0"/>
                <a:cs typeface="Arial" panose="020B0604020202020204" pitchFamily="34" charset="0"/>
              </a:rPr>
              <a:t>“Whoever embezzles, willfully misapplies, steals, or obtains by fraud any funds, assets, or property that are the subject of a grant or other form of assistance, whether received directly or indirectly from USDA, or whoever receives, conceals, or retains such funds, assets, or property to personal use or gain, knowing such funds, assets, or property have been embezzled,  willfully misapplied, stolen, or obtained by fraud shall, if such funds, assets, or property are of the value of $100 or more, be fined not more than $10,000 or imprisoned not more than five years, or both, or, if such funds, assets, or property are of a value of less than $100, shall be fined not more than $1,000 or imprisoned for not more than one year, or both.” </a:t>
            </a:r>
          </a:p>
        </p:txBody>
      </p:sp>
      <p:sp>
        <p:nvSpPr>
          <p:cNvPr id="7" name="Double Bracket 6">
            <a:extLst>
              <a:ext uri="{FF2B5EF4-FFF2-40B4-BE49-F238E27FC236}">
                <a16:creationId xmlns:a16="http://schemas.microsoft.com/office/drawing/2014/main" id="{7E5136DE-CAEC-417E-ABC9-F7A76AF95346}"/>
              </a:ext>
            </a:extLst>
          </p:cNvPr>
          <p:cNvSpPr/>
          <p:nvPr userDrawn="1"/>
        </p:nvSpPr>
        <p:spPr>
          <a:xfrm>
            <a:off x="3781331" y="1825625"/>
            <a:ext cx="4871179" cy="4562818"/>
          </a:xfrm>
          <a:prstGeom prst="bracketPair">
            <a:avLst/>
          </a:prstGeom>
          <a:noFill/>
          <a:ln w="38100">
            <a:solidFill>
              <a:schemeClr val="accent6"/>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pic>
        <p:nvPicPr>
          <p:cNvPr id="9" name="Picture 8">
            <a:extLst>
              <a:ext uri="{FF2B5EF4-FFF2-40B4-BE49-F238E27FC236}">
                <a16:creationId xmlns:a16="http://schemas.microsoft.com/office/drawing/2014/main" id="{319082F2-3C33-43BD-B739-797838105CAD}"/>
              </a:ext>
            </a:extLst>
          </p:cNvPr>
          <p:cNvPicPr>
            <a:picLocks noChangeAspect="1"/>
          </p:cNvPicPr>
          <p:nvPr userDrawn="1"/>
        </p:nvPicPr>
        <p:blipFill>
          <a:blip r:embed="rId2"/>
          <a:stretch>
            <a:fillRect/>
          </a:stretch>
        </p:blipFill>
        <p:spPr>
          <a:xfrm>
            <a:off x="363300" y="2049950"/>
            <a:ext cx="3277254" cy="4221377"/>
          </a:xfrm>
          <a:prstGeom prst="rect">
            <a:avLst/>
          </a:prstGeom>
          <a:ln>
            <a:solidFill>
              <a:schemeClr val="tx1"/>
            </a:solidFill>
          </a:ln>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id="{A77A0AE4-F152-46BF-B4D0-6E2366EF8B8C}"/>
              </a:ext>
            </a:extLst>
          </p:cNvPr>
          <p:cNvSpPr txBox="1"/>
          <p:nvPr userDrawn="1"/>
        </p:nvSpPr>
        <p:spPr>
          <a:xfrm>
            <a:off x="4393885" y="1297268"/>
            <a:ext cx="3847145" cy="369332"/>
          </a:xfrm>
          <a:prstGeom prst="rect">
            <a:avLst/>
          </a:prstGeom>
          <a:noFill/>
        </p:spPr>
        <p:txBody>
          <a:bodyPr wrap="square" rtlCol="0">
            <a:spAutoFit/>
          </a:bodyPr>
          <a:lstStyle/>
          <a:p>
            <a:r>
              <a:rPr lang="en-US" dirty="0">
                <a:hlinkClick r:id="rId3"/>
              </a:rPr>
              <a:t>http://nutritionnc.com/snp/forms.htm</a:t>
            </a:r>
            <a:endParaRPr lang="en-US" dirty="0"/>
          </a:p>
        </p:txBody>
      </p:sp>
    </p:spTree>
    <p:extLst>
      <p:ext uri="{BB962C8B-B14F-4D97-AF65-F5344CB8AC3E}">
        <p14:creationId xmlns:p14="http://schemas.microsoft.com/office/powerpoint/2010/main" val="21045762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mp; Top Rule">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cxnSp>
        <p:nvCxnSpPr>
          <p:cNvPr id="4" name="Straight Connector 3"/>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351E8B29-7125-491C-877D-398D54C1F75C}"/>
              </a:ext>
            </a:extLst>
          </p:cNvPr>
          <p:cNvSpPr>
            <a:spLocks noGrp="1"/>
          </p:cNvSpPr>
          <p:nvPr>
            <p:ph type="title"/>
          </p:nvPr>
        </p:nvSpPr>
        <p:spPr>
          <a:xfrm>
            <a:off x="674369" y="624054"/>
            <a:ext cx="7843267" cy="548640"/>
          </a:xfrm>
          <a:prstGeom prst="rect">
            <a:avLst/>
          </a:prstGeom>
        </p:spPr>
        <p:txBody>
          <a:bodyPr/>
          <a:lstStyle>
            <a:lvl1pPr>
              <a:defRPr>
                <a:solidFill>
                  <a:srgbClr val="15365E"/>
                </a:solidFill>
              </a:defRPr>
            </a:lvl1pPr>
          </a:lstStyle>
          <a:p>
            <a:r>
              <a:rPr lang="en-US" dirty="0"/>
              <a:t>USDA’s Non-Discrimination Statement</a:t>
            </a:r>
          </a:p>
        </p:txBody>
      </p:sp>
      <p:sp>
        <p:nvSpPr>
          <p:cNvPr id="9" name="Content Placeholder 2">
            <a:extLst>
              <a:ext uri="{FF2B5EF4-FFF2-40B4-BE49-F238E27FC236}">
                <a16:creationId xmlns:a16="http://schemas.microsoft.com/office/drawing/2014/main" id="{95E65C60-DE1C-4937-8546-E9A04ACFD60C}"/>
              </a:ext>
            </a:extLst>
          </p:cNvPr>
          <p:cNvSpPr txBox="1">
            <a:spLocks/>
          </p:cNvSpPr>
          <p:nvPr userDrawn="1"/>
        </p:nvSpPr>
        <p:spPr>
          <a:xfrm>
            <a:off x="628650" y="1690689"/>
            <a:ext cx="7886700" cy="4486274"/>
          </a:xfrm>
          <a:prstGeom prst="rect">
            <a:avLst/>
          </a:prstGeom>
        </p:spPr>
        <p:txBody>
          <a:bodyPr>
            <a:normAutofit fontScale="47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b="1" i="0" kern="1200">
                <a:solidFill>
                  <a:schemeClr val="tx1"/>
                </a:solidFill>
                <a:latin typeface="Helvetica" charset="0"/>
                <a:ea typeface="Helvetica" charset="0"/>
                <a:cs typeface="Helvetica"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82550" indent="0">
              <a:lnSpc>
                <a:spcPct val="120000"/>
              </a:lnSpc>
              <a:buFont typeface="Arial" panose="020B0604020202020204" pitchFamily="34" charset="0"/>
              <a:buNone/>
            </a:pPr>
            <a:r>
              <a:rPr lang="en-US" dirty="0">
                <a:latin typeface="Arial" panose="020B0604020202020204" pitchFamily="34" charset="0"/>
                <a:cs typeface="Arial" panose="020B0604020202020204" pitchFamily="34" charset="0"/>
              </a:rPr>
              <a:t>In accordance with Federal civil rights law and U.S. Department of Agriculture (USDA) civil rights regulations and policies, the USDA, its Agencies, offices, and employees, and institutions participating in or administering USDA programs are prohibited from discriminating based on race, color, national origin, sex, disability, age, or reprisal or retaliation for prior civil rights activity in any program or activity conducted or funded by USDA.</a:t>
            </a:r>
          </a:p>
          <a:p>
            <a:pPr marL="82550" indent="0">
              <a:lnSpc>
                <a:spcPct val="120000"/>
              </a:lnSpc>
              <a:buFont typeface="Arial" panose="020B0604020202020204" pitchFamily="34" charset="0"/>
              <a:buNone/>
            </a:pPr>
            <a:r>
              <a:rPr lang="en-US" dirty="0">
                <a:latin typeface="Arial" panose="020B0604020202020204" pitchFamily="34" charset="0"/>
                <a:cs typeface="Arial" panose="020B0604020202020204" pitchFamily="34" charset="0"/>
              </a:rPr>
              <a:t>Persons with disabilities who require alternative means of communication for program information (e.g. Braille, large print, audiotape, American Sign Language, etc.), should contact the Agency (State or local) where they applied for benefits. Individuals who are deaf, hard of hearing or have speech disabilities may contact USDA through the Federal Relay Service at (800) 877-8339. Additionally, program information may be made available in languages other than English. </a:t>
            </a:r>
          </a:p>
          <a:p>
            <a:pPr marL="82550" indent="0">
              <a:lnSpc>
                <a:spcPct val="120000"/>
              </a:lnSpc>
              <a:buFont typeface="Arial" panose="020B0604020202020204" pitchFamily="34" charset="0"/>
              <a:buNone/>
            </a:pPr>
            <a:r>
              <a:rPr lang="en-US" dirty="0">
                <a:latin typeface="Arial" panose="020B0604020202020204" pitchFamily="34" charset="0"/>
                <a:cs typeface="Arial" panose="020B0604020202020204" pitchFamily="34" charset="0"/>
              </a:rPr>
              <a:t>To file a program complaint of discrimination, complete the USDA Program Discrimination Complaint Form, (AD-3027) found online at: </a:t>
            </a:r>
            <a:r>
              <a:rPr lang="en-US" dirty="0">
                <a:latin typeface="Arial" panose="020B0604020202020204" pitchFamily="34" charset="0"/>
                <a:cs typeface="Arial" panose="020B0604020202020204" pitchFamily="34" charset="0"/>
                <a:hlinkClick r:id="rId2"/>
              </a:rPr>
              <a:t>http://www.ascr.usda.gov/complaint_filing_cust.html</a:t>
            </a:r>
            <a:r>
              <a:rPr lang="en-US" dirty="0">
                <a:latin typeface="Arial" panose="020B0604020202020204" pitchFamily="34" charset="0"/>
                <a:cs typeface="Arial" panose="020B0604020202020204" pitchFamily="34" charset="0"/>
              </a:rPr>
              <a:t> , and at any USDA office, or write a letter addressed to USDA and provide in the letter all of the information requested in the form. To request a copy of the complaint form, call (866) 632-9992. Submit your completed form or letter to USDA by:</a:t>
            </a:r>
          </a:p>
          <a:p>
            <a:pPr marL="82550" indent="0">
              <a:lnSpc>
                <a:spcPct val="120000"/>
              </a:lnSpc>
              <a:buFont typeface="Arial" panose="020B0604020202020204" pitchFamily="34" charset="0"/>
              <a:buNone/>
            </a:pPr>
            <a:r>
              <a:rPr lang="en-US" dirty="0">
                <a:latin typeface="Arial" panose="020B0604020202020204" pitchFamily="34" charset="0"/>
                <a:cs typeface="Arial" panose="020B0604020202020204" pitchFamily="34" charset="0"/>
              </a:rPr>
              <a:t>• Mail:   U.S. Department of Agriculture </a:t>
            </a:r>
          </a:p>
          <a:p>
            <a:pPr marL="82550" indent="0">
              <a:lnSpc>
                <a:spcPct val="120000"/>
              </a:lnSpc>
              <a:buFont typeface="Arial" panose="020B0604020202020204" pitchFamily="34" charset="0"/>
              <a:buNone/>
            </a:pPr>
            <a:r>
              <a:rPr lang="en-US" dirty="0">
                <a:latin typeface="Arial" panose="020B0604020202020204" pitchFamily="34" charset="0"/>
                <a:cs typeface="Arial" panose="020B0604020202020204" pitchFamily="34" charset="0"/>
              </a:rPr>
              <a:t> Office of the Assistant Secretary for Civil Rights </a:t>
            </a:r>
          </a:p>
          <a:p>
            <a:pPr marL="82550" indent="0">
              <a:lnSpc>
                <a:spcPct val="120000"/>
              </a:lnSpc>
              <a:buFont typeface="Arial" panose="020B0604020202020204" pitchFamily="34" charset="0"/>
              <a:buNone/>
            </a:pPr>
            <a:r>
              <a:rPr lang="en-US" dirty="0">
                <a:latin typeface="Arial" panose="020B0604020202020204" pitchFamily="34" charset="0"/>
                <a:cs typeface="Arial" panose="020B0604020202020204" pitchFamily="34" charset="0"/>
              </a:rPr>
              <a:t> 1400 Independence Avenue, SW</a:t>
            </a:r>
          </a:p>
          <a:p>
            <a:pPr marL="82550" indent="0">
              <a:lnSpc>
                <a:spcPct val="120000"/>
              </a:lnSpc>
              <a:buFont typeface="Arial" panose="020B0604020202020204" pitchFamily="34" charset="0"/>
              <a:buNone/>
            </a:pPr>
            <a:r>
              <a:rPr lang="en-US" dirty="0">
                <a:latin typeface="Arial" panose="020B0604020202020204" pitchFamily="34" charset="0"/>
                <a:cs typeface="Arial" panose="020B0604020202020204" pitchFamily="34" charset="0"/>
              </a:rPr>
              <a:t> Washington, D.C. 20250-9410 </a:t>
            </a:r>
          </a:p>
          <a:p>
            <a:pPr marL="82550" indent="0">
              <a:lnSpc>
                <a:spcPct val="120000"/>
              </a:lnSpc>
              <a:buFont typeface="Arial" panose="020B0604020202020204" pitchFamily="34" charset="0"/>
              <a:buNone/>
            </a:pPr>
            <a:r>
              <a:rPr lang="en-US" dirty="0">
                <a:latin typeface="Arial" panose="020B0604020202020204" pitchFamily="34" charset="0"/>
                <a:cs typeface="Arial" panose="020B0604020202020204" pitchFamily="34" charset="0"/>
              </a:rPr>
              <a:t>• Fax: (202) 690-7442; or </a:t>
            </a:r>
          </a:p>
          <a:p>
            <a:pPr marL="82550" indent="0">
              <a:lnSpc>
                <a:spcPct val="120000"/>
              </a:lnSpc>
              <a:buFont typeface="Arial" panose="020B0604020202020204" pitchFamily="34" charset="0"/>
              <a:buNone/>
            </a:pPr>
            <a:r>
              <a:rPr lang="en-US" dirty="0">
                <a:latin typeface="Arial" panose="020B0604020202020204" pitchFamily="34" charset="0"/>
                <a:cs typeface="Arial" panose="020B0604020202020204" pitchFamily="34" charset="0"/>
              </a:rPr>
              <a:t>•Email: program.intake@usda.gov</a:t>
            </a:r>
          </a:p>
          <a:p>
            <a:pPr marL="82550" indent="0" algn="ctr">
              <a:lnSpc>
                <a:spcPct val="120000"/>
              </a:lnSpc>
              <a:buFont typeface="Arial" panose="020B0604020202020204" pitchFamily="34" charset="0"/>
              <a:buNone/>
            </a:pPr>
            <a:r>
              <a:rPr lang="en-US" sz="3200" dirty="0">
                <a:latin typeface="Arial" panose="020B0604020202020204" pitchFamily="34" charset="0"/>
                <a:cs typeface="Arial" panose="020B0604020202020204" pitchFamily="34" charset="0"/>
              </a:rPr>
              <a:t>This institution is an equal opportunity provider.</a:t>
            </a:r>
          </a:p>
        </p:txBody>
      </p:sp>
      <p:sp>
        <p:nvSpPr>
          <p:cNvPr id="10" name="TextBox 9">
            <a:extLst>
              <a:ext uri="{FF2B5EF4-FFF2-40B4-BE49-F238E27FC236}">
                <a16:creationId xmlns:a16="http://schemas.microsoft.com/office/drawing/2014/main" id="{EA252D06-55E5-46C9-9BA8-A90F9CF01470}"/>
              </a:ext>
            </a:extLst>
          </p:cNvPr>
          <p:cNvSpPr txBox="1"/>
          <p:nvPr userDrawn="1"/>
        </p:nvSpPr>
        <p:spPr>
          <a:xfrm>
            <a:off x="6541830" y="5992297"/>
            <a:ext cx="2418348"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www.NutritionNC.com</a:t>
            </a:r>
          </a:p>
        </p:txBody>
      </p:sp>
    </p:spTree>
    <p:extLst>
      <p:ext uri="{BB962C8B-B14F-4D97-AF65-F5344CB8AC3E}">
        <p14:creationId xmlns:p14="http://schemas.microsoft.com/office/powerpoint/2010/main" val="1492597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rgbClr val="15365E"/>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447800"/>
            <a:ext cx="7888288" cy="4795307"/>
          </a:xfrm>
          <a:prstGeom prst="rect">
            <a:avLst/>
          </a:prstGeom>
        </p:spPr>
        <p:txBody>
          <a:bodyPr>
            <a:noAutofit/>
          </a:bodyPr>
          <a:lstStyle>
            <a:lvl1pPr marL="228600" indent="-228600">
              <a:lnSpc>
                <a:spcPct val="100000"/>
              </a:lnSpc>
              <a:spcBef>
                <a:spcPts val="1200"/>
              </a:spcBef>
              <a:defRPr sz="2000" b="0"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000" b="0"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0"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cxnSp>
        <p:nvCxnSpPr>
          <p:cNvPr id="18" name="Straight Connector 17"/>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Slide - Photo header Color Seal">
    <p:spTree>
      <p:nvGrpSpPr>
        <p:cNvPr id="1" name=""/>
        <p:cNvGrpSpPr/>
        <p:nvPr/>
      </p:nvGrpSpPr>
      <p:grpSpPr>
        <a:xfrm>
          <a:off x="0" y="0"/>
          <a:ext cx="0" cy="0"/>
          <a:chOff x="0" y="0"/>
          <a:chExt cx="0" cy="0"/>
        </a:xfrm>
      </p:grpSpPr>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27" name="Rectangle 26">
            <a:extLst>
              <a:ext uri="{FF2B5EF4-FFF2-40B4-BE49-F238E27FC236}">
                <a16:creationId xmlns:a16="http://schemas.microsoft.com/office/drawing/2014/main" id="{E0FD344B-6B01-554D-8ED2-3BB8677B5CA3}"/>
              </a:ext>
            </a:extLst>
          </p:cNvPr>
          <p:cNvSpPr/>
          <p:nvPr userDrawn="1"/>
        </p:nvSpPr>
        <p:spPr>
          <a:xfrm>
            <a:off x="0" y="-2388"/>
            <a:ext cx="9144000" cy="1667901"/>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pic>
        <p:nvPicPr>
          <p:cNvPr id="5" name="Picture 4">
            <a:extLst>
              <a:ext uri="{FF2B5EF4-FFF2-40B4-BE49-F238E27FC236}">
                <a16:creationId xmlns:a16="http://schemas.microsoft.com/office/drawing/2014/main" id="{97E68234-E8F6-4BF7-866D-1F6591C928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22417" y="223844"/>
            <a:ext cx="1781043" cy="1215435"/>
          </a:xfrm>
          <a:prstGeom prst="rect">
            <a:avLst/>
          </a:prstGeom>
        </p:spPr>
      </p:pic>
      <p:pic>
        <p:nvPicPr>
          <p:cNvPr id="10" name="Picture 9">
            <a:extLst>
              <a:ext uri="{FF2B5EF4-FFF2-40B4-BE49-F238E27FC236}">
                <a16:creationId xmlns:a16="http://schemas.microsoft.com/office/drawing/2014/main" id="{F61866FB-ABFB-4152-93A5-93A8A3AA09A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74" r="13171"/>
          <a:stretch/>
        </p:blipFill>
        <p:spPr>
          <a:xfrm>
            <a:off x="1950907" y="230392"/>
            <a:ext cx="1593486" cy="1215434"/>
          </a:xfrm>
          <a:prstGeom prst="rect">
            <a:avLst/>
          </a:prstGeom>
        </p:spPr>
      </p:pic>
      <p:pic>
        <p:nvPicPr>
          <p:cNvPr id="13" name="Picture 12">
            <a:extLst>
              <a:ext uri="{FF2B5EF4-FFF2-40B4-BE49-F238E27FC236}">
                <a16:creationId xmlns:a16="http://schemas.microsoft.com/office/drawing/2014/main" id="{2DBC05DB-082A-49A6-A86F-6BB70C1DBED7}"/>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2229" r="9436"/>
          <a:stretch/>
        </p:blipFill>
        <p:spPr>
          <a:xfrm>
            <a:off x="5669281" y="215709"/>
            <a:ext cx="1610903" cy="1202340"/>
          </a:xfrm>
          <a:prstGeom prst="rect">
            <a:avLst/>
          </a:prstGeom>
        </p:spPr>
      </p:pic>
      <p:pic>
        <p:nvPicPr>
          <p:cNvPr id="18" name="Picture 17">
            <a:extLst>
              <a:ext uri="{FF2B5EF4-FFF2-40B4-BE49-F238E27FC236}">
                <a16:creationId xmlns:a16="http://schemas.microsoft.com/office/drawing/2014/main" id="{94255019-58B5-498D-AC69-B3E8D2DC50D9}"/>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r="6500"/>
          <a:stretch/>
        </p:blipFill>
        <p:spPr>
          <a:xfrm>
            <a:off x="7437119" y="215709"/>
            <a:ext cx="1706881" cy="1217023"/>
          </a:xfrm>
          <a:prstGeom prst="rect">
            <a:avLst/>
          </a:prstGeom>
        </p:spPr>
      </p:pic>
      <p:pic>
        <p:nvPicPr>
          <p:cNvPr id="20" name="Picture 19">
            <a:extLst>
              <a:ext uri="{FF2B5EF4-FFF2-40B4-BE49-F238E27FC236}">
                <a16:creationId xmlns:a16="http://schemas.microsoft.com/office/drawing/2014/main" id="{91CB2E21-149D-46BC-9CB1-ABD5C2CDF88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709" y="243486"/>
            <a:ext cx="1803511" cy="1202340"/>
          </a:xfrm>
          <a:prstGeom prst="rect">
            <a:avLst/>
          </a:prstGeom>
        </p:spPr>
      </p:pic>
      <p:sp>
        <p:nvSpPr>
          <p:cNvPr id="21" name="TextBox 20">
            <a:extLst>
              <a:ext uri="{FF2B5EF4-FFF2-40B4-BE49-F238E27FC236}">
                <a16:creationId xmlns:a16="http://schemas.microsoft.com/office/drawing/2014/main" id="{F816EF70-9696-4DDA-AA42-FF7B6F7C3519}"/>
              </a:ext>
            </a:extLst>
          </p:cNvPr>
          <p:cNvSpPr txBox="1"/>
          <p:nvPr userDrawn="1"/>
        </p:nvSpPr>
        <p:spPr>
          <a:xfrm>
            <a:off x="813828" y="3061421"/>
            <a:ext cx="7516344" cy="1569660"/>
          </a:xfrm>
          <a:prstGeom prst="rect">
            <a:avLst/>
          </a:prstGeom>
          <a:noFill/>
        </p:spPr>
        <p:txBody>
          <a:bodyPr wrap="square" rtlCol="0">
            <a:spAutoFit/>
          </a:bodyPr>
          <a:lstStyle/>
          <a:p>
            <a:pPr algn="ctr"/>
            <a:r>
              <a:rPr lang="en-US" sz="3200" dirty="0"/>
              <a:t>Questions?</a:t>
            </a:r>
          </a:p>
          <a:p>
            <a:pPr algn="ctr"/>
            <a:r>
              <a:rPr lang="en-US" sz="3200" dirty="0"/>
              <a:t>Contact your NC CACFP Training Team</a:t>
            </a:r>
          </a:p>
          <a:p>
            <a:pPr algn="ctr"/>
            <a:r>
              <a:rPr lang="en-US" sz="3200" dirty="0">
                <a:hlinkClick r:id="rId7"/>
              </a:rPr>
              <a:t>CACFPtraining@dhhs.nc.gov</a:t>
            </a:r>
            <a:endParaRPr lang="en-US" sz="3200" dirty="0"/>
          </a:p>
        </p:txBody>
      </p:sp>
    </p:spTree>
    <p:extLst>
      <p:ext uri="{BB962C8B-B14F-4D97-AF65-F5344CB8AC3E}">
        <p14:creationId xmlns:p14="http://schemas.microsoft.com/office/powerpoint/2010/main" val="14737498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83F16-EBC3-469A-B5C5-FC9246C4513B}"/>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49C35DF5-19E5-4BBE-A944-4EB1957B403B}"/>
              </a:ext>
            </a:extLst>
          </p:cNvPr>
          <p:cNvSpPr>
            <a:spLocks noGrp="1"/>
          </p:cNvSpPr>
          <p:nvPr>
            <p:ph idx="1" hasCustomPrompt="1"/>
          </p:nvPr>
        </p:nvSpPr>
        <p:spPr/>
        <p:txBody>
          <a:bodyPr/>
          <a:lstStyle>
            <a:lvl1pPr marL="0" indent="0">
              <a:buNone/>
              <a:defRPr/>
            </a:lvl1pPr>
          </a:lstStyle>
          <a:p>
            <a:pPr lvl="0"/>
            <a:r>
              <a:rPr lang="en-US" dirty="0"/>
              <a:t>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E6455ED-4400-4344-809E-B95F93CF7F3F}"/>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2CB46CF0-385E-454D-B1A6-8B1BD83AF0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A4EF4F-362D-4810-9418-7F9D260FE0FD}"/>
              </a:ext>
            </a:extLst>
          </p:cNvPr>
          <p:cNvSpPr>
            <a:spLocks noGrp="1"/>
          </p:cNvSpPr>
          <p:nvPr>
            <p:ph type="sldNum" sz="quarter" idx="12"/>
          </p:nvPr>
        </p:nvSpPr>
        <p:spPr/>
        <p:txBody>
          <a:bodyPr/>
          <a:lstStyle/>
          <a:p>
            <a:fld id="{5B583076-0664-4D6A-8997-E82FF71BA54F}" type="slidenum">
              <a:rPr lang="en-US" smtClean="0"/>
              <a:t>‹#›</a:t>
            </a:fld>
            <a:endParaRPr lang="en-US"/>
          </a:p>
        </p:txBody>
      </p:sp>
    </p:spTree>
    <p:custDataLst>
      <p:tags r:id="rId1"/>
    </p:custDataLst>
    <p:extLst>
      <p:ext uri="{BB962C8B-B14F-4D97-AF65-F5344CB8AC3E}">
        <p14:creationId xmlns:p14="http://schemas.microsoft.com/office/powerpoint/2010/main" val="39788219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1889" y="121332"/>
            <a:ext cx="8620223" cy="592562"/>
          </a:xfrm>
        </p:spPr>
        <p:txBody>
          <a:bodyPr anchor="ctr"/>
          <a:lstStyle>
            <a:lvl1pPr>
              <a:defRPr sz="1800"/>
            </a:lvl1pPr>
          </a:lstStyle>
          <a:p>
            <a:r>
              <a:rPr lang="en-US"/>
              <a:t>Click to edit Master title style</a:t>
            </a:r>
          </a:p>
        </p:txBody>
      </p:sp>
      <p:sp>
        <p:nvSpPr>
          <p:cNvPr id="8" name="Holder 6">
            <a:extLst>
              <a:ext uri="{FF2B5EF4-FFF2-40B4-BE49-F238E27FC236}">
                <a16:creationId xmlns:a16="http://schemas.microsoft.com/office/drawing/2014/main" id="{A670CC45-FBF9-1043-8627-72B5FC201475}"/>
              </a:ext>
            </a:extLst>
          </p:cNvPr>
          <p:cNvSpPr txBox="1">
            <a:spLocks/>
          </p:cNvSpPr>
          <p:nvPr userDrawn="1"/>
        </p:nvSpPr>
        <p:spPr>
          <a:xfrm>
            <a:off x="8671900" y="6527882"/>
            <a:ext cx="314256" cy="1152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4287" algn="ctr"/>
            <a:fld id="{81D60167-4931-47E6-BA6A-407CBD079E47}" type="slidenum">
              <a:rPr lang="en-US" sz="749" smtClean="0">
                <a:solidFill>
                  <a:srgbClr val="808080"/>
                </a:solidFill>
                <a:latin typeface="Century Gothic" panose="020B0502020202020204" pitchFamily="34" charset="0"/>
              </a:rPr>
              <a:pPr marL="14287" algn="ctr"/>
              <a:t>‹#›</a:t>
            </a:fld>
            <a:endParaRPr lang="en-US" sz="749">
              <a:solidFill>
                <a:srgbClr val="808080"/>
              </a:solidFill>
              <a:latin typeface="Century Gothic" panose="020B0502020202020204" pitchFamily="34" charset="0"/>
            </a:endParaRPr>
          </a:p>
        </p:txBody>
      </p:sp>
      <p:cxnSp>
        <p:nvCxnSpPr>
          <p:cNvPr id="6" name="Straight Arrow Connector 5">
            <a:extLst>
              <a:ext uri="{FF2B5EF4-FFF2-40B4-BE49-F238E27FC236}">
                <a16:creationId xmlns:a16="http://schemas.microsoft.com/office/drawing/2014/main" id="{6E2F2300-FD7F-49A2-AD1C-882AD5CF52CC}"/>
              </a:ext>
            </a:extLst>
          </p:cNvPr>
          <p:cNvCxnSpPr>
            <a:cxnSpLocks/>
          </p:cNvCxnSpPr>
          <p:nvPr userDrawn="1"/>
        </p:nvCxnSpPr>
        <p:spPr>
          <a:xfrm flipV="1">
            <a:off x="261889" y="713894"/>
            <a:ext cx="8606078" cy="930"/>
          </a:xfrm>
          <a:prstGeom prst="straightConnector1">
            <a:avLst/>
          </a:prstGeom>
          <a:noFill/>
          <a:ln w="28575" cap="flat" cmpd="sng" algn="ctr">
            <a:solidFill>
              <a:srgbClr val="0070C0"/>
            </a:solidFill>
            <a:prstDash val="solid"/>
            <a:miter lim="800000"/>
            <a:headEnd type="none" w="med" len="med"/>
            <a:tailEnd type="none" w="med" len="med"/>
          </a:ln>
          <a:effectLst/>
        </p:spPr>
      </p:cxnSp>
    </p:spTree>
    <p:custDataLst>
      <p:tags r:id="rId1"/>
    </p:custDataLst>
    <p:extLst>
      <p:ext uri="{BB962C8B-B14F-4D97-AF65-F5344CB8AC3E}">
        <p14:creationId xmlns:p14="http://schemas.microsoft.com/office/powerpoint/2010/main" val="41307070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1889" y="121332"/>
            <a:ext cx="8620223" cy="592562"/>
          </a:xfrm>
        </p:spPr>
        <p:txBody>
          <a:bodyPr anchor="ctr"/>
          <a:lstStyle>
            <a:lvl1pPr>
              <a:defRPr sz="1800"/>
            </a:lvl1pPr>
          </a:lstStyle>
          <a:p>
            <a:r>
              <a:rPr lang="en-US"/>
              <a:t>Click to edit Master title style</a:t>
            </a:r>
          </a:p>
        </p:txBody>
      </p:sp>
      <p:sp>
        <p:nvSpPr>
          <p:cNvPr id="8" name="Holder 6">
            <a:extLst>
              <a:ext uri="{FF2B5EF4-FFF2-40B4-BE49-F238E27FC236}">
                <a16:creationId xmlns:a16="http://schemas.microsoft.com/office/drawing/2014/main" id="{A670CC45-FBF9-1043-8627-72B5FC201475}"/>
              </a:ext>
            </a:extLst>
          </p:cNvPr>
          <p:cNvSpPr txBox="1">
            <a:spLocks/>
          </p:cNvSpPr>
          <p:nvPr userDrawn="1"/>
        </p:nvSpPr>
        <p:spPr>
          <a:xfrm>
            <a:off x="8671900" y="6527882"/>
            <a:ext cx="314256" cy="1152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4287" algn="ctr"/>
            <a:fld id="{81D60167-4931-47E6-BA6A-407CBD079E47}" type="slidenum">
              <a:rPr lang="en-US" sz="749" smtClean="0">
                <a:solidFill>
                  <a:srgbClr val="808080"/>
                </a:solidFill>
                <a:latin typeface="Century Gothic" panose="020B0502020202020204" pitchFamily="34" charset="0"/>
              </a:rPr>
              <a:pPr marL="14287" algn="ctr"/>
              <a:t>‹#›</a:t>
            </a:fld>
            <a:endParaRPr lang="en-US" sz="749">
              <a:solidFill>
                <a:srgbClr val="808080"/>
              </a:solidFill>
              <a:latin typeface="Century Gothic" panose="020B0502020202020204" pitchFamily="34" charset="0"/>
            </a:endParaRPr>
          </a:p>
        </p:txBody>
      </p:sp>
      <p:cxnSp>
        <p:nvCxnSpPr>
          <p:cNvPr id="6" name="Straight Arrow Connector 5">
            <a:extLst>
              <a:ext uri="{FF2B5EF4-FFF2-40B4-BE49-F238E27FC236}">
                <a16:creationId xmlns:a16="http://schemas.microsoft.com/office/drawing/2014/main" id="{6E2F2300-FD7F-49A2-AD1C-882AD5CF52CC}"/>
              </a:ext>
            </a:extLst>
          </p:cNvPr>
          <p:cNvCxnSpPr>
            <a:cxnSpLocks/>
          </p:cNvCxnSpPr>
          <p:nvPr userDrawn="1"/>
        </p:nvCxnSpPr>
        <p:spPr>
          <a:xfrm flipV="1">
            <a:off x="261889" y="713894"/>
            <a:ext cx="8606078" cy="930"/>
          </a:xfrm>
          <a:prstGeom prst="straightConnector1">
            <a:avLst/>
          </a:prstGeom>
          <a:noFill/>
          <a:ln w="28575" cap="flat" cmpd="sng" algn="ctr">
            <a:solidFill>
              <a:srgbClr val="0070C0"/>
            </a:solidFill>
            <a:prstDash val="solid"/>
            <a:miter lim="800000"/>
            <a:headEnd type="none" w="med" len="med"/>
            <a:tailEnd type="none" w="med" len="med"/>
          </a:ln>
          <a:effectLst/>
        </p:spPr>
      </p:cxnSp>
    </p:spTree>
    <p:extLst>
      <p:ext uri="{BB962C8B-B14F-4D97-AF65-F5344CB8AC3E}">
        <p14:creationId xmlns:p14="http://schemas.microsoft.com/office/powerpoint/2010/main" val="5166026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1889" y="121332"/>
            <a:ext cx="8620223" cy="592562"/>
          </a:xfrm>
        </p:spPr>
        <p:txBody>
          <a:bodyPr anchor="ctr"/>
          <a:lstStyle>
            <a:lvl1pPr>
              <a:defRPr sz="1800"/>
            </a:lvl1pPr>
          </a:lstStyle>
          <a:p>
            <a:r>
              <a:rPr lang="en-US"/>
              <a:t>Click to edit Master title style</a:t>
            </a:r>
          </a:p>
        </p:txBody>
      </p:sp>
      <p:sp>
        <p:nvSpPr>
          <p:cNvPr id="8" name="Holder 6">
            <a:extLst>
              <a:ext uri="{FF2B5EF4-FFF2-40B4-BE49-F238E27FC236}">
                <a16:creationId xmlns:a16="http://schemas.microsoft.com/office/drawing/2014/main" id="{A670CC45-FBF9-1043-8627-72B5FC201475}"/>
              </a:ext>
            </a:extLst>
          </p:cNvPr>
          <p:cNvSpPr txBox="1">
            <a:spLocks/>
          </p:cNvSpPr>
          <p:nvPr userDrawn="1"/>
        </p:nvSpPr>
        <p:spPr>
          <a:xfrm>
            <a:off x="8671900" y="6527882"/>
            <a:ext cx="314256" cy="1152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4287" algn="ctr"/>
            <a:fld id="{81D60167-4931-47E6-BA6A-407CBD079E47}" type="slidenum">
              <a:rPr lang="en-US" sz="749" smtClean="0">
                <a:solidFill>
                  <a:srgbClr val="808080"/>
                </a:solidFill>
                <a:latin typeface="Century Gothic" panose="020B0502020202020204" pitchFamily="34" charset="0"/>
              </a:rPr>
              <a:pPr marL="14287" algn="ctr"/>
              <a:t>‹#›</a:t>
            </a:fld>
            <a:endParaRPr lang="en-US" sz="749">
              <a:solidFill>
                <a:srgbClr val="808080"/>
              </a:solidFill>
              <a:latin typeface="Century Gothic" panose="020B0502020202020204" pitchFamily="34" charset="0"/>
            </a:endParaRPr>
          </a:p>
        </p:txBody>
      </p:sp>
      <p:cxnSp>
        <p:nvCxnSpPr>
          <p:cNvPr id="6" name="Straight Arrow Connector 5">
            <a:extLst>
              <a:ext uri="{FF2B5EF4-FFF2-40B4-BE49-F238E27FC236}">
                <a16:creationId xmlns:a16="http://schemas.microsoft.com/office/drawing/2014/main" id="{6E2F2300-FD7F-49A2-AD1C-882AD5CF52CC}"/>
              </a:ext>
            </a:extLst>
          </p:cNvPr>
          <p:cNvCxnSpPr>
            <a:cxnSpLocks/>
          </p:cNvCxnSpPr>
          <p:nvPr userDrawn="1"/>
        </p:nvCxnSpPr>
        <p:spPr>
          <a:xfrm flipV="1">
            <a:off x="261889" y="713894"/>
            <a:ext cx="8606078" cy="930"/>
          </a:xfrm>
          <a:prstGeom prst="straightConnector1">
            <a:avLst/>
          </a:prstGeom>
          <a:noFill/>
          <a:ln w="28575" cap="flat" cmpd="sng" algn="ctr">
            <a:solidFill>
              <a:srgbClr val="0070C0"/>
            </a:solidFill>
            <a:prstDash val="solid"/>
            <a:miter lim="800000"/>
            <a:headEnd type="none" w="med" len="med"/>
            <a:tailEnd type="none" w="med" len="med"/>
          </a:ln>
          <a:effectLst/>
        </p:spPr>
      </p:cxnSp>
    </p:spTree>
    <p:extLst>
      <p:ext uri="{BB962C8B-B14F-4D97-AF65-F5344CB8AC3E}">
        <p14:creationId xmlns:p14="http://schemas.microsoft.com/office/powerpoint/2010/main" val="28562374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1889" y="121332"/>
            <a:ext cx="8620223" cy="592562"/>
          </a:xfrm>
        </p:spPr>
        <p:txBody>
          <a:bodyPr anchor="ctr"/>
          <a:lstStyle>
            <a:lvl1pPr>
              <a:defRPr sz="1800"/>
            </a:lvl1pPr>
          </a:lstStyle>
          <a:p>
            <a:r>
              <a:rPr lang="en-US"/>
              <a:t>Click to edit Master title style</a:t>
            </a:r>
          </a:p>
        </p:txBody>
      </p:sp>
      <p:sp>
        <p:nvSpPr>
          <p:cNvPr id="8" name="Holder 6">
            <a:extLst>
              <a:ext uri="{FF2B5EF4-FFF2-40B4-BE49-F238E27FC236}">
                <a16:creationId xmlns:a16="http://schemas.microsoft.com/office/drawing/2014/main" id="{A670CC45-FBF9-1043-8627-72B5FC201475}"/>
              </a:ext>
            </a:extLst>
          </p:cNvPr>
          <p:cNvSpPr txBox="1">
            <a:spLocks/>
          </p:cNvSpPr>
          <p:nvPr userDrawn="1"/>
        </p:nvSpPr>
        <p:spPr>
          <a:xfrm>
            <a:off x="8671900" y="6527882"/>
            <a:ext cx="314256" cy="1152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4287" algn="ctr"/>
            <a:fld id="{81D60167-4931-47E6-BA6A-407CBD079E47}" type="slidenum">
              <a:rPr lang="en-US" sz="749" smtClean="0">
                <a:solidFill>
                  <a:srgbClr val="808080"/>
                </a:solidFill>
                <a:latin typeface="Century Gothic" panose="020B0502020202020204" pitchFamily="34" charset="0"/>
              </a:rPr>
              <a:pPr marL="14287" algn="ctr"/>
              <a:t>‹#›</a:t>
            </a:fld>
            <a:endParaRPr lang="en-US" sz="749">
              <a:solidFill>
                <a:srgbClr val="808080"/>
              </a:solidFill>
              <a:latin typeface="Century Gothic" panose="020B0502020202020204" pitchFamily="34" charset="0"/>
            </a:endParaRPr>
          </a:p>
        </p:txBody>
      </p:sp>
      <p:cxnSp>
        <p:nvCxnSpPr>
          <p:cNvPr id="6" name="Straight Arrow Connector 5">
            <a:extLst>
              <a:ext uri="{FF2B5EF4-FFF2-40B4-BE49-F238E27FC236}">
                <a16:creationId xmlns:a16="http://schemas.microsoft.com/office/drawing/2014/main" id="{6E2F2300-FD7F-49A2-AD1C-882AD5CF52CC}"/>
              </a:ext>
            </a:extLst>
          </p:cNvPr>
          <p:cNvCxnSpPr>
            <a:cxnSpLocks/>
          </p:cNvCxnSpPr>
          <p:nvPr userDrawn="1"/>
        </p:nvCxnSpPr>
        <p:spPr>
          <a:xfrm flipV="1">
            <a:off x="261889" y="713894"/>
            <a:ext cx="8606078" cy="930"/>
          </a:xfrm>
          <a:prstGeom prst="straightConnector1">
            <a:avLst/>
          </a:prstGeom>
          <a:noFill/>
          <a:ln w="28575" cap="flat" cmpd="sng" algn="ctr">
            <a:solidFill>
              <a:srgbClr val="0070C0"/>
            </a:solidFill>
            <a:prstDash val="solid"/>
            <a:miter lim="800000"/>
            <a:headEnd type="none" w="med" len="med"/>
            <a:tailEnd type="none" w="med" len="med"/>
          </a:ln>
          <a:effectLst/>
        </p:spPr>
      </p:cxnSp>
    </p:spTree>
    <p:custDataLst>
      <p:tags r:id="rId1"/>
    </p:custDataLst>
    <p:extLst>
      <p:ext uri="{BB962C8B-B14F-4D97-AF65-F5344CB8AC3E}">
        <p14:creationId xmlns:p14="http://schemas.microsoft.com/office/powerpoint/2010/main" val="39961940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1889" y="121332"/>
            <a:ext cx="8620223" cy="592562"/>
          </a:xfrm>
        </p:spPr>
        <p:txBody>
          <a:bodyPr anchor="ctr"/>
          <a:lstStyle>
            <a:lvl1pPr>
              <a:defRPr sz="1800"/>
            </a:lvl1pPr>
          </a:lstStyle>
          <a:p>
            <a:r>
              <a:rPr lang="en-US"/>
              <a:t>Click to edit Master title style</a:t>
            </a:r>
          </a:p>
        </p:txBody>
      </p:sp>
      <p:sp>
        <p:nvSpPr>
          <p:cNvPr id="8" name="Holder 6">
            <a:extLst>
              <a:ext uri="{FF2B5EF4-FFF2-40B4-BE49-F238E27FC236}">
                <a16:creationId xmlns:a16="http://schemas.microsoft.com/office/drawing/2014/main" id="{A670CC45-FBF9-1043-8627-72B5FC201475}"/>
              </a:ext>
            </a:extLst>
          </p:cNvPr>
          <p:cNvSpPr txBox="1">
            <a:spLocks/>
          </p:cNvSpPr>
          <p:nvPr userDrawn="1"/>
        </p:nvSpPr>
        <p:spPr>
          <a:xfrm>
            <a:off x="8671900" y="6527882"/>
            <a:ext cx="314256" cy="1152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4287" algn="ctr"/>
            <a:fld id="{81D60167-4931-47E6-BA6A-407CBD079E47}" type="slidenum">
              <a:rPr lang="en-US" sz="749" smtClean="0">
                <a:solidFill>
                  <a:srgbClr val="808080"/>
                </a:solidFill>
                <a:latin typeface="Century Gothic" panose="020B0502020202020204" pitchFamily="34" charset="0"/>
              </a:rPr>
              <a:pPr marL="14287" algn="ctr"/>
              <a:t>‹#›</a:t>
            </a:fld>
            <a:endParaRPr lang="en-US" sz="749">
              <a:solidFill>
                <a:srgbClr val="808080"/>
              </a:solidFill>
              <a:latin typeface="Century Gothic" panose="020B0502020202020204" pitchFamily="34" charset="0"/>
            </a:endParaRPr>
          </a:p>
        </p:txBody>
      </p:sp>
      <p:cxnSp>
        <p:nvCxnSpPr>
          <p:cNvPr id="6" name="Straight Arrow Connector 5">
            <a:extLst>
              <a:ext uri="{FF2B5EF4-FFF2-40B4-BE49-F238E27FC236}">
                <a16:creationId xmlns:a16="http://schemas.microsoft.com/office/drawing/2014/main" id="{6E2F2300-FD7F-49A2-AD1C-882AD5CF52CC}"/>
              </a:ext>
            </a:extLst>
          </p:cNvPr>
          <p:cNvCxnSpPr>
            <a:cxnSpLocks/>
          </p:cNvCxnSpPr>
          <p:nvPr userDrawn="1"/>
        </p:nvCxnSpPr>
        <p:spPr>
          <a:xfrm flipV="1">
            <a:off x="261889" y="713894"/>
            <a:ext cx="8606078" cy="930"/>
          </a:xfrm>
          <a:prstGeom prst="straightConnector1">
            <a:avLst/>
          </a:prstGeom>
          <a:noFill/>
          <a:ln w="28575" cap="flat" cmpd="sng" algn="ctr">
            <a:solidFill>
              <a:srgbClr val="0070C0"/>
            </a:solidFill>
            <a:prstDash val="solid"/>
            <a:miter lim="800000"/>
            <a:headEnd type="none" w="med" len="med"/>
            <a:tailEnd type="none" w="med" len="med"/>
          </a:ln>
          <a:effectLst/>
        </p:spPr>
      </p:cxnSp>
    </p:spTree>
    <p:extLst>
      <p:ext uri="{BB962C8B-B14F-4D97-AF65-F5344CB8AC3E}">
        <p14:creationId xmlns:p14="http://schemas.microsoft.com/office/powerpoint/2010/main" val="39741058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1889" y="121332"/>
            <a:ext cx="8620223" cy="592562"/>
          </a:xfrm>
        </p:spPr>
        <p:txBody>
          <a:bodyPr anchor="ctr"/>
          <a:lstStyle>
            <a:lvl1pPr>
              <a:defRPr sz="1800"/>
            </a:lvl1pPr>
          </a:lstStyle>
          <a:p>
            <a:r>
              <a:rPr lang="en-US"/>
              <a:t>Click to edit Master title style</a:t>
            </a:r>
          </a:p>
        </p:txBody>
      </p:sp>
      <p:sp>
        <p:nvSpPr>
          <p:cNvPr id="8" name="Holder 6">
            <a:extLst>
              <a:ext uri="{FF2B5EF4-FFF2-40B4-BE49-F238E27FC236}">
                <a16:creationId xmlns:a16="http://schemas.microsoft.com/office/drawing/2014/main" id="{A670CC45-FBF9-1043-8627-72B5FC201475}"/>
              </a:ext>
            </a:extLst>
          </p:cNvPr>
          <p:cNvSpPr txBox="1">
            <a:spLocks/>
          </p:cNvSpPr>
          <p:nvPr userDrawn="1"/>
        </p:nvSpPr>
        <p:spPr>
          <a:xfrm>
            <a:off x="8671900" y="6527882"/>
            <a:ext cx="314256" cy="1152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4287" algn="ctr"/>
            <a:fld id="{81D60167-4931-47E6-BA6A-407CBD079E47}" type="slidenum">
              <a:rPr lang="en-US" sz="749" smtClean="0">
                <a:solidFill>
                  <a:srgbClr val="808080"/>
                </a:solidFill>
                <a:latin typeface="Century Gothic" panose="020B0502020202020204" pitchFamily="34" charset="0"/>
              </a:rPr>
              <a:pPr marL="14287" algn="ctr"/>
              <a:t>‹#›</a:t>
            </a:fld>
            <a:endParaRPr lang="en-US" sz="749">
              <a:solidFill>
                <a:srgbClr val="808080"/>
              </a:solidFill>
              <a:latin typeface="Century Gothic" panose="020B0502020202020204" pitchFamily="34" charset="0"/>
            </a:endParaRPr>
          </a:p>
        </p:txBody>
      </p:sp>
      <p:cxnSp>
        <p:nvCxnSpPr>
          <p:cNvPr id="6" name="Straight Arrow Connector 5">
            <a:extLst>
              <a:ext uri="{FF2B5EF4-FFF2-40B4-BE49-F238E27FC236}">
                <a16:creationId xmlns:a16="http://schemas.microsoft.com/office/drawing/2014/main" id="{6E2F2300-FD7F-49A2-AD1C-882AD5CF52CC}"/>
              </a:ext>
            </a:extLst>
          </p:cNvPr>
          <p:cNvCxnSpPr>
            <a:cxnSpLocks/>
          </p:cNvCxnSpPr>
          <p:nvPr userDrawn="1"/>
        </p:nvCxnSpPr>
        <p:spPr>
          <a:xfrm flipV="1">
            <a:off x="261889" y="713894"/>
            <a:ext cx="8606078" cy="930"/>
          </a:xfrm>
          <a:prstGeom prst="straightConnector1">
            <a:avLst/>
          </a:prstGeom>
          <a:noFill/>
          <a:ln w="28575" cap="flat" cmpd="sng" algn="ctr">
            <a:solidFill>
              <a:srgbClr val="0070C0"/>
            </a:solidFill>
            <a:prstDash val="solid"/>
            <a:miter lim="800000"/>
            <a:headEnd type="none" w="med" len="med"/>
            <a:tailEnd type="none" w="med" len="med"/>
          </a:ln>
          <a:effectLst/>
        </p:spPr>
      </p:cxnSp>
    </p:spTree>
    <p:extLst>
      <p:ext uri="{BB962C8B-B14F-4D97-AF65-F5344CB8AC3E}">
        <p14:creationId xmlns:p14="http://schemas.microsoft.com/office/powerpoint/2010/main" val="11737776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1889" y="121332"/>
            <a:ext cx="8620223" cy="592562"/>
          </a:xfrm>
        </p:spPr>
        <p:txBody>
          <a:bodyPr anchor="ctr"/>
          <a:lstStyle>
            <a:lvl1pPr>
              <a:defRPr sz="1800"/>
            </a:lvl1pPr>
          </a:lstStyle>
          <a:p>
            <a:r>
              <a:rPr lang="en-US"/>
              <a:t>Click to edit Master title style</a:t>
            </a:r>
          </a:p>
        </p:txBody>
      </p:sp>
      <p:sp>
        <p:nvSpPr>
          <p:cNvPr id="8" name="Holder 6">
            <a:extLst>
              <a:ext uri="{FF2B5EF4-FFF2-40B4-BE49-F238E27FC236}">
                <a16:creationId xmlns:a16="http://schemas.microsoft.com/office/drawing/2014/main" id="{A670CC45-FBF9-1043-8627-72B5FC201475}"/>
              </a:ext>
            </a:extLst>
          </p:cNvPr>
          <p:cNvSpPr txBox="1">
            <a:spLocks/>
          </p:cNvSpPr>
          <p:nvPr userDrawn="1"/>
        </p:nvSpPr>
        <p:spPr>
          <a:xfrm>
            <a:off x="8671900" y="6527882"/>
            <a:ext cx="314256" cy="1152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4287" algn="ctr"/>
            <a:fld id="{81D60167-4931-47E6-BA6A-407CBD079E47}" type="slidenum">
              <a:rPr lang="en-US" sz="749" smtClean="0">
                <a:solidFill>
                  <a:srgbClr val="808080"/>
                </a:solidFill>
                <a:latin typeface="Century Gothic" panose="020B0502020202020204" pitchFamily="34" charset="0"/>
              </a:rPr>
              <a:pPr marL="14287" algn="ctr"/>
              <a:t>‹#›</a:t>
            </a:fld>
            <a:endParaRPr lang="en-US" sz="749">
              <a:solidFill>
                <a:srgbClr val="808080"/>
              </a:solidFill>
              <a:latin typeface="Century Gothic" panose="020B0502020202020204" pitchFamily="34" charset="0"/>
            </a:endParaRPr>
          </a:p>
        </p:txBody>
      </p:sp>
      <p:cxnSp>
        <p:nvCxnSpPr>
          <p:cNvPr id="6" name="Straight Arrow Connector 5">
            <a:extLst>
              <a:ext uri="{FF2B5EF4-FFF2-40B4-BE49-F238E27FC236}">
                <a16:creationId xmlns:a16="http://schemas.microsoft.com/office/drawing/2014/main" id="{6E2F2300-FD7F-49A2-AD1C-882AD5CF52CC}"/>
              </a:ext>
            </a:extLst>
          </p:cNvPr>
          <p:cNvCxnSpPr>
            <a:cxnSpLocks/>
          </p:cNvCxnSpPr>
          <p:nvPr userDrawn="1"/>
        </p:nvCxnSpPr>
        <p:spPr>
          <a:xfrm flipV="1">
            <a:off x="261889" y="713894"/>
            <a:ext cx="8606078" cy="930"/>
          </a:xfrm>
          <a:prstGeom prst="straightConnector1">
            <a:avLst/>
          </a:prstGeom>
          <a:noFill/>
          <a:ln w="28575" cap="flat" cmpd="sng" algn="ctr">
            <a:solidFill>
              <a:srgbClr val="0070C0"/>
            </a:solidFill>
            <a:prstDash val="solid"/>
            <a:miter lim="800000"/>
            <a:headEnd type="none" w="med" len="med"/>
            <a:tailEnd type="none" w="med" len="med"/>
          </a:ln>
          <a:effectLst/>
        </p:spPr>
      </p:cxnSp>
    </p:spTree>
    <p:custDataLst>
      <p:tags r:id="rId1"/>
    </p:custDataLst>
    <p:extLst>
      <p:ext uri="{BB962C8B-B14F-4D97-AF65-F5344CB8AC3E}">
        <p14:creationId xmlns:p14="http://schemas.microsoft.com/office/powerpoint/2010/main" val="23420652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Picture Lef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515248" y="2478174"/>
            <a:ext cx="3554366" cy="3759819"/>
          </a:xfrm>
        </p:spPr>
        <p:txBody>
          <a:bodyPr/>
          <a:lstStyle/>
          <a:p>
            <a:r>
              <a:rPr lang="en-US"/>
              <a:t>Click icon to add picture</a:t>
            </a:r>
          </a:p>
        </p:txBody>
      </p:sp>
      <p:sp>
        <p:nvSpPr>
          <p:cNvPr id="3" name="Title Placeholder 1"/>
          <p:cNvSpPr>
            <a:spLocks noGrp="1"/>
          </p:cNvSpPr>
          <p:nvPr>
            <p:ph type="title"/>
          </p:nvPr>
        </p:nvSpPr>
        <p:spPr>
          <a:xfrm>
            <a:off x="381405" y="310896"/>
            <a:ext cx="8258033" cy="1143000"/>
          </a:xfrm>
          <a:prstGeom prst="rect">
            <a:avLst/>
          </a:prstGeom>
        </p:spPr>
        <p:txBody>
          <a:bodyPr vert="horz" lIns="121932" tIns="60965" rIns="121932" bIns="60965" rtlCol="0" anchor="ctr">
            <a:normAutofit/>
          </a:bodyPr>
          <a:lstStyle>
            <a:lvl1pPr>
              <a:defRPr>
                <a:solidFill>
                  <a:schemeClr val="tx2">
                    <a:lumMod val="75000"/>
                  </a:schemeClr>
                </a:solidFill>
              </a:defRPr>
            </a:lvl1p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1448723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9" name="Content Placeholder 11">
            <a:extLst>
              <a:ext uri="{FF2B5EF4-FFF2-40B4-BE49-F238E27FC236}">
                <a16:creationId xmlns:a16="http://schemas.microsoft.com/office/drawing/2014/main" id="{A8022072-8B31-4C88-B8BC-84C37E6710C0}"/>
              </a:ext>
            </a:extLst>
          </p:cNvPr>
          <p:cNvSpPr>
            <a:spLocks noGrp="1"/>
          </p:cNvSpPr>
          <p:nvPr>
            <p:ph sz="quarter" idx="14" hasCustomPrompt="1"/>
          </p:nvPr>
        </p:nvSpPr>
        <p:spPr>
          <a:xfrm>
            <a:off x="5324030" y="977555"/>
            <a:ext cx="3192908" cy="4902890"/>
          </a:xfrm>
          <a:prstGeom prst="ellipse">
            <a:avLst/>
          </a:prstGeom>
        </p:spPr>
        <p:txBody>
          <a:bodyPr/>
          <a:lstStyle>
            <a:lvl1pPr marL="0" indent="0" algn="ctr">
              <a:buNone/>
              <a:defRPr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photo icon to add staff photo</a:t>
            </a:r>
          </a:p>
        </p:txBody>
      </p:sp>
      <p:sp>
        <p:nvSpPr>
          <p:cNvPr id="14" name="Text Placeholder 3">
            <a:extLst>
              <a:ext uri="{FF2B5EF4-FFF2-40B4-BE49-F238E27FC236}">
                <a16:creationId xmlns:a16="http://schemas.microsoft.com/office/drawing/2014/main" id="{732D1C07-FAC3-4596-B00C-38F0B3A4713B}"/>
              </a:ext>
            </a:extLst>
          </p:cNvPr>
          <p:cNvSpPr>
            <a:spLocks noGrp="1"/>
          </p:cNvSpPr>
          <p:nvPr>
            <p:ph type="body" sz="quarter" idx="10" hasCustomPrompt="1"/>
          </p:nvPr>
        </p:nvSpPr>
        <p:spPr>
          <a:xfrm>
            <a:off x="457734" y="644496"/>
            <a:ext cx="4447552" cy="5611025"/>
          </a:xfrm>
          <a:prstGeom prst="rect">
            <a:avLst/>
          </a:prstGeom>
        </p:spPr>
        <p:txBody>
          <a:bodyPr>
            <a:noAutofit/>
          </a:bodyPr>
          <a:lstStyle>
            <a:lvl1pPr marL="0" indent="0">
              <a:lnSpc>
                <a:spcPct val="100000"/>
              </a:lnSpc>
              <a:spcBef>
                <a:spcPts val="1200"/>
              </a:spcBef>
              <a:buNone/>
              <a:defRPr sz="1400" b="0"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Brief Staff Bio</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wo Pictures">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510682" y="3171551"/>
            <a:ext cx="3909482" cy="3089743"/>
          </a:xfrm>
        </p:spPr>
        <p:txBody>
          <a:bodyPr/>
          <a:lstStyle/>
          <a:p>
            <a:r>
              <a:rPr lang="en-US"/>
              <a:t>Click icon to add picture</a:t>
            </a:r>
          </a:p>
        </p:txBody>
      </p:sp>
      <p:sp>
        <p:nvSpPr>
          <p:cNvPr id="3" name="Title Placeholder 1"/>
          <p:cNvSpPr>
            <a:spLocks noGrp="1"/>
          </p:cNvSpPr>
          <p:nvPr>
            <p:ph type="title"/>
          </p:nvPr>
        </p:nvSpPr>
        <p:spPr>
          <a:xfrm>
            <a:off x="381405" y="310896"/>
            <a:ext cx="8258033" cy="1143000"/>
          </a:xfrm>
          <a:prstGeom prst="rect">
            <a:avLst/>
          </a:prstGeom>
        </p:spPr>
        <p:txBody>
          <a:bodyPr vert="horz" lIns="121932" tIns="60965" rIns="121932" bIns="60965" rtlCol="0" anchor="ctr">
            <a:normAutofit/>
          </a:bodyPr>
          <a:lstStyle>
            <a:lvl1pPr>
              <a:defRPr>
                <a:solidFill>
                  <a:schemeClr val="tx2">
                    <a:lumMod val="75000"/>
                  </a:schemeClr>
                </a:solidFill>
              </a:defRPr>
            </a:lvl1pPr>
          </a:lstStyle>
          <a:p>
            <a:r>
              <a:rPr lang="en-US"/>
              <a:t>Click to edit Master title style</a:t>
            </a:r>
            <a:endParaRPr lang="en-US" dirty="0"/>
          </a:p>
        </p:txBody>
      </p:sp>
      <p:sp>
        <p:nvSpPr>
          <p:cNvPr id="4" name="Picture Placeholder 4"/>
          <p:cNvSpPr>
            <a:spLocks noGrp="1"/>
          </p:cNvSpPr>
          <p:nvPr>
            <p:ph type="pic" sz="quarter" idx="11"/>
          </p:nvPr>
        </p:nvSpPr>
        <p:spPr>
          <a:xfrm>
            <a:off x="4745180" y="3171551"/>
            <a:ext cx="3894259" cy="3089743"/>
          </a:xfrm>
        </p:spPr>
        <p:txBody>
          <a:bodyPr/>
          <a:lstStyle/>
          <a:p>
            <a:r>
              <a:rPr lang="en-US"/>
              <a:t>Click icon to add picture</a:t>
            </a:r>
            <a:endParaRPr lang="en-US" dirty="0"/>
          </a:p>
        </p:txBody>
      </p:sp>
    </p:spTree>
    <p:custDataLst>
      <p:tags r:id="rId1"/>
    </p:custDataLst>
    <p:extLst>
      <p:ext uri="{BB962C8B-B14F-4D97-AF65-F5344CB8AC3E}">
        <p14:creationId xmlns:p14="http://schemas.microsoft.com/office/powerpoint/2010/main" val="26908837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D1C51-2A42-488F-985E-A841830CC94B}"/>
              </a:ext>
            </a:extLst>
          </p:cNvPr>
          <p:cNvSpPr>
            <a:spLocks noGrp="1"/>
          </p:cNvSpPr>
          <p:nvPr>
            <p:ph type="title"/>
          </p:nvPr>
        </p:nvSpPr>
        <p:spPr>
          <a:xfrm>
            <a:off x="628650" y="365125"/>
            <a:ext cx="7886700" cy="1325563"/>
          </a:xfrm>
          <a:prstGeom prst="rect">
            <a:avLst/>
          </a:prstGeom>
        </p:spPr>
        <p:txBody>
          <a:bodyPr/>
          <a:lstStyle>
            <a:lvl1pPr>
              <a:defRPr sz="40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03BD3C45-1E8F-4204-96E5-B131ED6C10DA}"/>
              </a:ext>
            </a:extLst>
          </p:cNvPr>
          <p:cNvSpPr>
            <a:spLocks noGrp="1"/>
          </p:cNvSpPr>
          <p:nvPr>
            <p:ph idx="1"/>
          </p:nvPr>
        </p:nvSpPr>
        <p:spPr>
          <a:xfrm>
            <a:off x="628650" y="1825625"/>
            <a:ext cx="7886700" cy="4351338"/>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vl2pPr>
              <a:defRPr sz="2000">
                <a:solidFill>
                  <a:schemeClr val="bg1"/>
                </a:solidFill>
                <a:latin typeface="Arial" panose="020B0604020202020204" pitchFamily="34" charset="0"/>
                <a:cs typeface="Arial" panose="020B0604020202020204" pitchFamily="34" charset="0"/>
              </a:defRPr>
            </a:lvl2pPr>
            <a:lvl3pPr>
              <a:defRPr sz="1800">
                <a:solidFill>
                  <a:schemeClr val="bg1"/>
                </a:solidFill>
                <a:latin typeface="Arial" panose="020B0604020202020204" pitchFamily="34" charset="0"/>
                <a:cs typeface="Arial" panose="020B0604020202020204" pitchFamily="34" charset="0"/>
              </a:defRPr>
            </a:lvl3pPr>
            <a:lvl4pPr>
              <a:defRPr sz="1800">
                <a:solidFill>
                  <a:schemeClr val="bg1"/>
                </a:solidFill>
                <a:latin typeface="Arial" panose="020B0604020202020204" pitchFamily="34" charset="0"/>
                <a:cs typeface="Arial" panose="020B0604020202020204" pitchFamily="34" charset="0"/>
              </a:defRPr>
            </a:lvl4pPr>
            <a:lvl5pPr>
              <a:defRPr sz="1800">
                <a:solidFill>
                  <a:schemeClr val="bg1"/>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836225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71677-FA4D-43AB-8A7B-26269FE55CDD}"/>
              </a:ext>
            </a:extLst>
          </p:cNvPr>
          <p:cNvSpPr>
            <a:spLocks noGrp="1"/>
          </p:cNvSpPr>
          <p:nvPr>
            <p:ph type="title"/>
          </p:nvPr>
        </p:nvSpPr>
        <p:spPr>
          <a:xfrm>
            <a:off x="628650" y="365125"/>
            <a:ext cx="7886700" cy="1325563"/>
          </a:xfrm>
          <a:prstGeom prst="rect">
            <a:avLst/>
          </a:prstGeom>
        </p:spPr>
        <p:txBody>
          <a:bodyPr/>
          <a:lstStyle>
            <a:lvl1pPr>
              <a:defRPr sz="40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1671219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Content Placeholder 11">
            <a:extLst>
              <a:ext uri="{FF2B5EF4-FFF2-40B4-BE49-F238E27FC236}">
                <a16:creationId xmlns:a16="http://schemas.microsoft.com/office/drawing/2014/main" id="{7D2CC679-DB1A-4AE5-95CD-3CDE9C0A0FEC}"/>
              </a:ext>
            </a:extLst>
          </p:cNvPr>
          <p:cNvSpPr>
            <a:spLocks noGrp="1"/>
          </p:cNvSpPr>
          <p:nvPr>
            <p:ph sz="quarter" idx="14" hasCustomPrompt="1"/>
          </p:nvPr>
        </p:nvSpPr>
        <p:spPr>
          <a:xfrm>
            <a:off x="5324030" y="977555"/>
            <a:ext cx="3192908" cy="4902890"/>
          </a:xfrm>
          <a:prstGeom prst="ellipse">
            <a:avLst/>
          </a:prstGeom>
        </p:spPr>
        <p:txBody>
          <a:bodyPr/>
          <a:lstStyle>
            <a:lvl1pPr marL="0" indent="0" algn="ctr">
              <a:buNone/>
              <a:defRPr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photo icon to add staff photo</a:t>
            </a:r>
          </a:p>
        </p:txBody>
      </p:sp>
      <p:sp>
        <p:nvSpPr>
          <p:cNvPr id="8" name="Text Placeholder 3">
            <a:extLst>
              <a:ext uri="{FF2B5EF4-FFF2-40B4-BE49-F238E27FC236}">
                <a16:creationId xmlns:a16="http://schemas.microsoft.com/office/drawing/2014/main" id="{50C63C0E-35C9-4200-9C97-1734AD53F906}"/>
              </a:ext>
            </a:extLst>
          </p:cNvPr>
          <p:cNvSpPr>
            <a:spLocks noGrp="1"/>
          </p:cNvSpPr>
          <p:nvPr>
            <p:ph type="body" sz="quarter" idx="10" hasCustomPrompt="1"/>
          </p:nvPr>
        </p:nvSpPr>
        <p:spPr>
          <a:xfrm>
            <a:off x="457734" y="644496"/>
            <a:ext cx="4447552" cy="5611025"/>
          </a:xfrm>
          <a:prstGeom prst="rect">
            <a:avLst/>
          </a:prstGeom>
        </p:spPr>
        <p:txBody>
          <a:bodyPr>
            <a:noAutofit/>
          </a:bodyPr>
          <a:lstStyle>
            <a:lvl1pPr marL="0" indent="0">
              <a:lnSpc>
                <a:spcPct val="100000"/>
              </a:lnSpc>
              <a:spcBef>
                <a:spcPts val="1200"/>
              </a:spcBef>
              <a:buNone/>
              <a:defRPr sz="1400" b="0"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Brief Staff Bio</a:t>
            </a:r>
          </a:p>
        </p:txBody>
      </p:sp>
    </p:spTree>
    <p:extLst>
      <p:ext uri="{BB962C8B-B14F-4D97-AF65-F5344CB8AC3E}">
        <p14:creationId xmlns:p14="http://schemas.microsoft.com/office/powerpoint/2010/main" val="27753089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73A4E-4B80-46F2-9D96-C9772F506C90}"/>
              </a:ext>
            </a:extLst>
          </p:cNvPr>
          <p:cNvSpPr>
            <a:spLocks noGrp="1"/>
          </p:cNvSpPr>
          <p:nvPr>
            <p:ph type="title"/>
          </p:nvPr>
        </p:nvSpPr>
        <p:spPr>
          <a:xfrm>
            <a:off x="628650" y="365125"/>
            <a:ext cx="7886700" cy="1325563"/>
          </a:xfrm>
          <a:prstGeom prst="rect">
            <a:avLst/>
          </a:prstGeom>
        </p:spPr>
        <p:txBody>
          <a:bodyPr/>
          <a:lstStyle>
            <a:lvl1pPr>
              <a:defRPr sz="40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5E4D8ED0-D9E1-4325-80AC-9C5722E50295}"/>
              </a:ext>
            </a:extLst>
          </p:cNvPr>
          <p:cNvSpPr>
            <a:spLocks noGrp="1"/>
          </p:cNvSpPr>
          <p:nvPr>
            <p:ph sz="half" idx="1"/>
          </p:nvPr>
        </p:nvSpPr>
        <p:spPr>
          <a:xfrm>
            <a:off x="628650" y="1825625"/>
            <a:ext cx="3867150" cy="4351338"/>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vl2pPr>
              <a:defRPr sz="2000">
                <a:solidFill>
                  <a:schemeClr val="bg1"/>
                </a:solidFill>
                <a:latin typeface="Arial" panose="020B0604020202020204" pitchFamily="34" charset="0"/>
                <a:cs typeface="Arial" panose="020B0604020202020204" pitchFamily="34" charset="0"/>
              </a:defRPr>
            </a:lvl2pPr>
            <a:lvl3pPr>
              <a:defRPr sz="1800">
                <a:solidFill>
                  <a:schemeClr val="bg1"/>
                </a:solidFill>
                <a:latin typeface="Arial" panose="020B0604020202020204" pitchFamily="34" charset="0"/>
                <a:cs typeface="Arial" panose="020B0604020202020204" pitchFamily="34" charset="0"/>
              </a:defRPr>
            </a:lvl3pPr>
            <a:lvl4pPr>
              <a:defRPr sz="1600">
                <a:solidFill>
                  <a:schemeClr val="bg1"/>
                </a:solidFill>
                <a:latin typeface="Arial" panose="020B0604020202020204" pitchFamily="34" charset="0"/>
                <a:cs typeface="Arial" panose="020B0604020202020204" pitchFamily="34" charset="0"/>
              </a:defRPr>
            </a:lvl4pPr>
            <a:lvl5pPr>
              <a:defRPr sz="1600">
                <a:solidFill>
                  <a:schemeClr val="bg1"/>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8A2E616-CDD3-4E87-A435-8A6E6BDBA0BA}"/>
              </a:ext>
            </a:extLst>
          </p:cNvPr>
          <p:cNvSpPr>
            <a:spLocks noGrp="1"/>
          </p:cNvSpPr>
          <p:nvPr>
            <p:ph sz="half" idx="2"/>
          </p:nvPr>
        </p:nvSpPr>
        <p:spPr>
          <a:xfrm>
            <a:off x="4648200" y="1825625"/>
            <a:ext cx="3867150" cy="4351338"/>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vl2pPr>
              <a:defRPr sz="2000">
                <a:solidFill>
                  <a:schemeClr val="bg1"/>
                </a:solidFill>
                <a:latin typeface="Arial" panose="020B0604020202020204" pitchFamily="34" charset="0"/>
                <a:cs typeface="Arial" panose="020B0604020202020204" pitchFamily="34" charset="0"/>
              </a:defRPr>
            </a:lvl2pPr>
            <a:lvl3pPr>
              <a:defRPr sz="1800">
                <a:solidFill>
                  <a:schemeClr val="bg1"/>
                </a:solidFill>
                <a:latin typeface="Arial" panose="020B0604020202020204" pitchFamily="34" charset="0"/>
                <a:cs typeface="Arial" panose="020B0604020202020204" pitchFamily="34" charset="0"/>
              </a:defRPr>
            </a:lvl3pPr>
            <a:lvl4pPr>
              <a:defRPr sz="1600">
                <a:solidFill>
                  <a:schemeClr val="bg1"/>
                </a:solidFill>
                <a:latin typeface="Arial" panose="020B0604020202020204" pitchFamily="34" charset="0"/>
                <a:cs typeface="Arial" panose="020B0604020202020204" pitchFamily="34" charset="0"/>
              </a:defRPr>
            </a:lvl4pPr>
            <a:lvl5pPr>
              <a:defRPr sz="1600">
                <a:solidFill>
                  <a:schemeClr val="bg1"/>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16473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43E5C-6233-411C-B7FA-4392BEE75D2C}"/>
              </a:ext>
            </a:extLst>
          </p:cNvPr>
          <p:cNvSpPr>
            <a:spLocks noGrp="1"/>
          </p:cNvSpPr>
          <p:nvPr>
            <p:ph type="title"/>
          </p:nvPr>
        </p:nvSpPr>
        <p:spPr>
          <a:xfrm>
            <a:off x="630238" y="365125"/>
            <a:ext cx="7886700" cy="1325563"/>
          </a:xfrm>
          <a:prstGeom prst="rect">
            <a:avLst/>
          </a:prstGeom>
        </p:spPr>
        <p:txBody>
          <a:bodyPr/>
          <a:lstStyle>
            <a:lvl1pPr>
              <a:defRPr sz="40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FE52E689-8298-4E34-93BD-2F35134597FE}"/>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BC96E83B-7BC4-454E-B178-B5AB90A71E03}"/>
              </a:ext>
            </a:extLst>
          </p:cNvPr>
          <p:cNvSpPr>
            <a:spLocks noGrp="1"/>
          </p:cNvSpPr>
          <p:nvPr>
            <p:ph sz="half" idx="2"/>
          </p:nvPr>
        </p:nvSpPr>
        <p:spPr>
          <a:xfrm>
            <a:off x="630238" y="2505075"/>
            <a:ext cx="3868737" cy="3684588"/>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vl2pPr>
              <a:defRPr sz="2000">
                <a:solidFill>
                  <a:schemeClr val="bg1"/>
                </a:solidFill>
                <a:latin typeface="Arial" panose="020B0604020202020204" pitchFamily="34" charset="0"/>
                <a:cs typeface="Arial" panose="020B0604020202020204" pitchFamily="34" charset="0"/>
              </a:defRPr>
            </a:lvl2pPr>
            <a:lvl3pPr>
              <a:defRPr sz="1800">
                <a:solidFill>
                  <a:schemeClr val="bg1"/>
                </a:solidFill>
                <a:latin typeface="Arial" panose="020B0604020202020204" pitchFamily="34" charset="0"/>
                <a:cs typeface="Arial" panose="020B0604020202020204" pitchFamily="34" charset="0"/>
              </a:defRPr>
            </a:lvl3pPr>
            <a:lvl4pPr>
              <a:defRPr sz="1600">
                <a:solidFill>
                  <a:schemeClr val="bg1"/>
                </a:solidFill>
                <a:latin typeface="Arial" panose="020B0604020202020204" pitchFamily="34" charset="0"/>
                <a:cs typeface="Arial" panose="020B0604020202020204" pitchFamily="34" charset="0"/>
              </a:defRPr>
            </a:lvl4pPr>
            <a:lvl5pPr>
              <a:defRPr sz="1600">
                <a:solidFill>
                  <a:schemeClr val="bg1"/>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327AB3D-9D93-401D-9499-9F2F3DA48653}"/>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41A0C0B4-CDE5-461A-BB35-92E4156F6986}"/>
              </a:ext>
            </a:extLst>
          </p:cNvPr>
          <p:cNvSpPr>
            <a:spLocks noGrp="1"/>
          </p:cNvSpPr>
          <p:nvPr>
            <p:ph sz="quarter" idx="4"/>
          </p:nvPr>
        </p:nvSpPr>
        <p:spPr>
          <a:xfrm>
            <a:off x="4629150" y="2505075"/>
            <a:ext cx="3887788" cy="3684588"/>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vl2pPr>
              <a:defRPr sz="2000">
                <a:solidFill>
                  <a:schemeClr val="bg1"/>
                </a:solidFill>
                <a:latin typeface="Arial" panose="020B0604020202020204" pitchFamily="34" charset="0"/>
                <a:cs typeface="Arial" panose="020B0604020202020204" pitchFamily="34" charset="0"/>
              </a:defRPr>
            </a:lvl2pPr>
            <a:lvl3pPr>
              <a:defRPr sz="1800">
                <a:solidFill>
                  <a:schemeClr val="bg1"/>
                </a:solidFill>
                <a:latin typeface="Arial" panose="020B0604020202020204" pitchFamily="34" charset="0"/>
                <a:cs typeface="Arial" panose="020B0604020202020204" pitchFamily="34" charset="0"/>
              </a:defRPr>
            </a:lvl3pPr>
            <a:lvl4pPr>
              <a:defRPr sz="1600">
                <a:solidFill>
                  <a:schemeClr val="bg1"/>
                </a:solidFill>
                <a:latin typeface="Arial" panose="020B0604020202020204" pitchFamily="34" charset="0"/>
                <a:cs typeface="Arial" panose="020B0604020202020204" pitchFamily="34" charset="0"/>
              </a:defRPr>
            </a:lvl4pPr>
            <a:lvl5pPr>
              <a:defRPr sz="1600">
                <a:solidFill>
                  <a:schemeClr val="bg1"/>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545164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141500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Bullets&amp;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rgbClr val="15365E"/>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335572"/>
            <a:ext cx="7888288" cy="1212895"/>
          </a:xfrm>
          <a:prstGeom prst="rect">
            <a:avLst/>
          </a:prstGeom>
        </p:spPr>
        <p:txBody>
          <a:bodyPr>
            <a:noAutofit/>
          </a:bodyPr>
          <a:lstStyle>
            <a:lvl1pPr marL="228600" indent="-228600">
              <a:lnSpc>
                <a:spcPct val="100000"/>
              </a:lnSpc>
              <a:spcBef>
                <a:spcPts val="0"/>
              </a:spcBef>
              <a:defRPr sz="2000" b="0"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spcBef>
                <a:spcPts val="0"/>
              </a:spcBef>
              <a:buFont typeface="Franklin Gothic Medium" panose="020B0603020102020204" pitchFamily="34" charset="0"/>
              <a:buChar char="−"/>
              <a:defRPr sz="2000" b="0"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spcBef>
                <a:spcPts val="0"/>
              </a:spcBef>
              <a:defRPr sz="2000" b="0"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a:t>
            </a:r>
          </a:p>
          <a:p>
            <a:pPr lvl="1"/>
            <a:r>
              <a:rPr lang="en-US" dirty="0"/>
              <a:t> Bullet 2</a:t>
            </a:r>
          </a:p>
          <a:p>
            <a:pPr lvl="2"/>
            <a:r>
              <a:rPr lang="en-US" dirty="0"/>
              <a:t>Bullet 3</a:t>
            </a:r>
          </a:p>
        </p:txBody>
      </p:sp>
      <p:sp>
        <p:nvSpPr>
          <p:cNvPr id="12" name="Content Placeholder 11"/>
          <p:cNvSpPr>
            <a:spLocks noGrp="1"/>
          </p:cNvSpPr>
          <p:nvPr>
            <p:ph sz="quarter" idx="14" hasCustomPrompt="1"/>
          </p:nvPr>
        </p:nvSpPr>
        <p:spPr>
          <a:xfrm>
            <a:off x="622300" y="2548467"/>
            <a:ext cx="7894638" cy="3694230"/>
          </a:xfrm>
          <a:prstGeom prst="rect">
            <a:avLst/>
          </a:prstGeom>
        </p:spPr>
        <p:txBody>
          <a:bodyPr/>
          <a:lstStyle>
            <a:lvl1pPr marL="0" indent="0" algn="ctr">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or chart</a:t>
            </a:r>
          </a:p>
        </p:txBody>
      </p:sp>
      <p:cxnSp>
        <p:nvCxnSpPr>
          <p:cNvPr id="7" name="Straight Connector 6"/>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4945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300" y="1335573"/>
            <a:ext cx="7894638" cy="4902890"/>
          </a:xfrm>
          <a:prstGeom prst="rect">
            <a:avLst/>
          </a:prstGeom>
        </p:spPr>
        <p:txBody>
          <a:bodyPr/>
          <a:lstStyle>
            <a:lvl1pPr marL="0" indent="0" algn="ctr">
              <a:buNone/>
              <a:defRPr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or chart</a:t>
            </a:r>
          </a:p>
        </p:txBody>
      </p:sp>
      <p:cxnSp>
        <p:nvCxnSpPr>
          <p:cNvPr id="6" name="Straight Connector 5"/>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2 Col-Chart/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12" name="Content Placeholder 11"/>
          <p:cNvSpPr>
            <a:spLocks noGrp="1"/>
          </p:cNvSpPr>
          <p:nvPr>
            <p:ph sz="quarter" idx="14" hasCustomPrompt="1"/>
          </p:nvPr>
        </p:nvSpPr>
        <p:spPr>
          <a:xfrm>
            <a:off x="622299" y="1845731"/>
            <a:ext cx="3840480" cy="4392732"/>
          </a:xfrm>
          <a:prstGeom prst="rect">
            <a:avLst/>
          </a:prstGeom>
        </p:spPr>
        <p:txBody>
          <a:bodyPr/>
          <a:lstStyle>
            <a:lvl1pPr marL="0" indent="0" algn="ctr">
              <a:buNone/>
              <a:defRPr sz="1800" b="0"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4665132" y="1845731"/>
            <a:ext cx="3840480" cy="4392732"/>
          </a:xfrm>
          <a:prstGeom prst="rect">
            <a:avLst/>
          </a:prstGeom>
        </p:spPr>
        <p:txBody>
          <a:bodyPr/>
          <a:lstStyle>
            <a:lvl1pPr marL="0" indent="0" algn="ctr">
              <a:buNone/>
              <a:defRPr sz="1800" b="0"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4" name="Text Placeholder 3"/>
          <p:cNvSpPr>
            <a:spLocks noGrp="1"/>
          </p:cNvSpPr>
          <p:nvPr>
            <p:ph type="body" sz="quarter" idx="16" hasCustomPrompt="1"/>
          </p:nvPr>
        </p:nvSpPr>
        <p:spPr>
          <a:xfrm>
            <a:off x="622300"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cxnSp>
        <p:nvCxnSpPr>
          <p:cNvPr id="11" name="Straight Connector 10"/>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2 Col-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622300" y="1849438"/>
            <a:ext cx="3840163" cy="4402137"/>
          </a:xfrm>
          <a:prstGeom prst="rect">
            <a:avLst/>
          </a:prstGeom>
        </p:spPr>
        <p:txBody>
          <a:bodyPr>
            <a:noAutofit/>
          </a:bodyPr>
          <a:lstStyle>
            <a:lvl1pPr>
              <a:lnSpc>
                <a:spcPct val="100000"/>
              </a:lnSpc>
              <a:spcBef>
                <a:spcPts val="0"/>
              </a:spcBef>
              <a:spcAft>
                <a:spcPts val="0"/>
              </a:spcAft>
              <a:defRPr sz="2000" b="0"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0" i="0">
                <a:latin typeface="Arial" panose="020B0604020202020204" pitchFamily="34" charset="0"/>
                <a:ea typeface="Arial" panose="020B0604020202020204" pitchFamily="34" charset="0"/>
                <a:cs typeface="Arial" panose="020B0604020202020204" pitchFamily="34" charset="0"/>
              </a:defRPr>
            </a:lvl2pPr>
            <a:lvl3pPr>
              <a:defRPr sz="2000" b="0" i="0">
                <a:latin typeface="Arial" panose="020B0604020202020204" pitchFamily="34" charset="0"/>
                <a:ea typeface="Arial" panose="020B0604020202020204" pitchFamily="34" charset="0"/>
                <a:cs typeface="Arial" panose="020B0604020202020204" pitchFamily="34" charset="0"/>
              </a:defRPr>
            </a:lvl3pPr>
          </a:lstStyle>
          <a:p>
            <a:pPr lvl="0"/>
            <a:r>
              <a:rPr lang="en-US" dirty="0"/>
              <a:t>Click to add bullets</a:t>
            </a:r>
          </a:p>
          <a:p>
            <a:pPr lvl="1"/>
            <a:r>
              <a:rPr lang="en-US" dirty="0"/>
              <a:t>Bullet 2</a:t>
            </a:r>
          </a:p>
          <a:p>
            <a:pPr lvl="2"/>
            <a:r>
              <a:rPr lang="en-US" dirty="0"/>
              <a:t>Bullet 3</a:t>
            </a:r>
          </a:p>
        </p:txBody>
      </p:sp>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6" hasCustomPrompt="1"/>
          </p:nvPr>
        </p:nvSpPr>
        <p:spPr>
          <a:xfrm>
            <a:off x="622300"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5" name="Text Placeholder 5"/>
          <p:cNvSpPr>
            <a:spLocks noGrp="1"/>
          </p:cNvSpPr>
          <p:nvPr>
            <p:ph type="body" sz="quarter" idx="19" hasCustomPrompt="1"/>
          </p:nvPr>
        </p:nvSpPr>
        <p:spPr>
          <a:xfrm>
            <a:off x="4665449" y="1840559"/>
            <a:ext cx="3840163" cy="4402137"/>
          </a:xfrm>
          <a:prstGeom prst="rect">
            <a:avLst/>
          </a:prstGeom>
        </p:spPr>
        <p:txBody>
          <a:bodyPr>
            <a:noAutofit/>
          </a:bodyPr>
          <a:lstStyle>
            <a:lvl1pPr>
              <a:lnSpc>
                <a:spcPct val="100000"/>
              </a:lnSpc>
              <a:spcBef>
                <a:spcPts val="0"/>
              </a:spcBef>
              <a:spcAft>
                <a:spcPts val="0"/>
              </a:spcAft>
              <a:defRPr sz="2000" b="0"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0" i="0" baseline="0">
                <a:latin typeface="Arial" panose="020B0604020202020204" pitchFamily="34" charset="0"/>
                <a:ea typeface="Arial" panose="020B0604020202020204" pitchFamily="34" charset="0"/>
                <a:cs typeface="Arial" panose="020B0604020202020204" pitchFamily="34" charset="0"/>
              </a:defRPr>
            </a:lvl2pPr>
            <a:lvl3pPr>
              <a:defRPr sz="2000" b="0" i="0" baseline="0">
                <a:latin typeface="Arial" panose="020B0604020202020204" pitchFamily="34" charset="0"/>
                <a:ea typeface="Arial" panose="020B0604020202020204" pitchFamily="34" charset="0"/>
                <a:cs typeface="Arial" panose="020B0604020202020204" pitchFamily="34" charset="0"/>
              </a:defRPr>
            </a:lvl3pPr>
          </a:lstStyle>
          <a:p>
            <a:pPr lvl="0"/>
            <a:r>
              <a:rPr lang="en-US" dirty="0"/>
              <a:t>Click to add bullets</a:t>
            </a:r>
          </a:p>
          <a:p>
            <a:pPr lvl="1"/>
            <a:r>
              <a:rPr lang="en-US" dirty="0"/>
              <a:t>Bullet 2</a:t>
            </a:r>
          </a:p>
          <a:p>
            <a:pPr lvl="2"/>
            <a:r>
              <a:rPr lang="en-US" dirty="0"/>
              <a:t>Bullet 3</a:t>
            </a:r>
          </a:p>
        </p:txBody>
      </p:sp>
      <p:cxnSp>
        <p:nvCxnSpPr>
          <p:cNvPr id="9" name="Straight Connector 8"/>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cxnSp>
        <p:nvCxnSpPr>
          <p:cNvPr id="4" name="Straight Connector 3"/>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mp; Top Rule">
    <p:bg>
      <p:bgRef idx="1001">
        <a:schemeClr val="bg2"/>
      </p:bgRef>
    </p:bg>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cxnSp>
        <p:nvCxnSpPr>
          <p:cNvPr id="4" name="Straight Connector 3"/>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C94DDED7-63C5-4444-900D-8656B51DB114}"/>
              </a:ext>
            </a:extLst>
          </p:cNvPr>
          <p:cNvSpPr/>
          <p:nvPr userDrawn="1"/>
        </p:nvSpPr>
        <p:spPr>
          <a:xfrm>
            <a:off x="-758" y="0"/>
            <a:ext cx="9144000" cy="6858000"/>
          </a:xfrm>
          <a:prstGeom prst="rect">
            <a:avLst/>
          </a:prstGeom>
          <a:solidFill>
            <a:srgbClr val="1536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13" name="Picture 12">
            <a:extLst>
              <a:ext uri="{FF2B5EF4-FFF2-40B4-BE49-F238E27FC236}">
                <a16:creationId xmlns:a16="http://schemas.microsoft.com/office/drawing/2014/main" id="{AF105D24-D62C-4175-9C18-D8F7024CC1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11708" y="5392229"/>
            <a:ext cx="2046225" cy="1547210"/>
          </a:xfrm>
          <a:prstGeom prst="rect">
            <a:avLst/>
          </a:prstGeom>
        </p:spPr>
      </p:pic>
    </p:spTree>
    <p:extLst>
      <p:ext uri="{BB962C8B-B14F-4D97-AF65-F5344CB8AC3E}">
        <p14:creationId xmlns:p14="http://schemas.microsoft.com/office/powerpoint/2010/main" val="2940063613"/>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10.xml"/><Relationship Id="rId3" Type="http://schemas.openxmlformats.org/officeDocument/2006/relationships/slideLayout" Target="../slideLayouts/slideLayout33.xml"/><Relationship Id="rId7" Type="http://schemas.openxmlformats.org/officeDocument/2006/relationships/theme" Target="../theme/theme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8"/>
          <p:cNvSpPr txBox="1">
            <a:spLocks/>
          </p:cNvSpPr>
          <p:nvPr userDrawn="1"/>
        </p:nvSpPr>
        <p:spPr>
          <a:xfrm>
            <a:off x="522287"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 CACFP Monthly Institution Call  |  May 7, 2021</a:t>
            </a:r>
          </a:p>
        </p:txBody>
      </p:sp>
      <p:sp>
        <p:nvSpPr>
          <p:cNvPr id="5" name="Text Placeholder 13"/>
          <p:cNvSpPr txBox="1">
            <a:spLocks/>
          </p:cNvSpPr>
          <p:nvPr userDrawn="1"/>
        </p:nvSpPr>
        <p:spPr>
          <a:xfrm>
            <a:off x="8627269" y="6600157"/>
            <a:ext cx="406400" cy="26987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a:solidFill>
                  <a:srgbClr val="15365E"/>
                </a:solidFill>
                <a:latin typeface="Gotham Bold" charset="0"/>
                <a:ea typeface="Gotham Bold" charset="0"/>
                <a:cs typeface="Gotham Bold"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fld id="{0ED8F5E8-15B1-AB47-A7E0-4212F4A2D8F9}" type="slidenum">
              <a:rPr lang="en-US" b="1" i="0" smtClean="0">
                <a:latin typeface="Arial" panose="020B0604020202020204" pitchFamily="34" charset="0"/>
                <a:cs typeface="Arial" panose="020B0604020202020204" pitchFamily="34" charset="0"/>
              </a:rPr>
              <a:pPr/>
              <a:t>‹#›</a:t>
            </a:fld>
            <a:endParaRPr lang="en-US" b="1" i="0" dirty="0">
              <a:latin typeface="Arial" panose="020B0604020202020204" pitchFamily="34" charset="0"/>
              <a:cs typeface="Arial" panose="020B0604020202020204" pitchFamily="34" charset="0"/>
            </a:endParaRPr>
          </a:p>
        </p:txBody>
      </p:sp>
      <p:sp>
        <p:nvSpPr>
          <p:cNvPr id="2" name="Title Placeholder 1">
            <a:extLst>
              <a:ext uri="{FF2B5EF4-FFF2-40B4-BE49-F238E27FC236}">
                <a16:creationId xmlns:a16="http://schemas.microsoft.com/office/drawing/2014/main" id="{B321EAAF-53A3-48EF-B763-63977D18165D}"/>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Tree>
    <p:custDataLst>
      <p:tags r:id="rId32"/>
    </p:custDataLst>
    <p:extLst>
      <p:ext uri="{BB962C8B-B14F-4D97-AF65-F5344CB8AC3E}">
        <p14:creationId xmlns:p14="http://schemas.microsoft.com/office/powerpoint/2010/main" val="1112519777"/>
      </p:ext>
    </p:extLst>
  </p:cSld>
  <p:clrMap bg1="lt1" tx1="dk1" bg2="lt2" tx2="dk2" accent1="accent1" accent2="accent2" accent3="accent3" accent4="accent4" accent5="accent5" accent6="accent6" hlink="hlink" folHlink="folHlink"/>
  <p:sldLayoutIdLst>
    <p:sldLayoutId id="2147483697" r:id="rId1"/>
    <p:sldLayoutId id="2147483676" r:id="rId2"/>
    <p:sldLayoutId id="2147483675" r:id="rId3"/>
    <p:sldLayoutId id="2147483677" r:id="rId4"/>
    <p:sldLayoutId id="2147483678" r:id="rId5"/>
    <p:sldLayoutId id="2147483691" r:id="rId6"/>
    <p:sldLayoutId id="2147483692" r:id="rId7"/>
    <p:sldLayoutId id="2147483681" r:id="rId8"/>
    <p:sldLayoutId id="2147483706" r:id="rId9"/>
    <p:sldLayoutId id="2147483716" r:id="rId10"/>
    <p:sldLayoutId id="2147483717" r:id="rId11"/>
    <p:sldLayoutId id="2147483696" r:id="rId12"/>
    <p:sldLayoutId id="2147483698" r:id="rId13"/>
    <p:sldLayoutId id="2147483699" r:id="rId14"/>
    <p:sldLayoutId id="2147483700" r:id="rId15"/>
    <p:sldLayoutId id="2147483701" r:id="rId16"/>
    <p:sldLayoutId id="2147483704" r:id="rId17"/>
    <p:sldLayoutId id="2147483705" r:id="rId18"/>
    <p:sldLayoutId id="2147483702" r:id="rId19"/>
    <p:sldLayoutId id="2147483703" r:id="rId20"/>
    <p:sldLayoutId id="2147483718" r:id="rId21"/>
    <p:sldLayoutId id="2147483719" r:id="rId22"/>
    <p:sldLayoutId id="2147483720" r:id="rId23"/>
    <p:sldLayoutId id="2147483721" r:id="rId24"/>
    <p:sldLayoutId id="2147483722" r:id="rId25"/>
    <p:sldLayoutId id="2147483723" r:id="rId26"/>
    <p:sldLayoutId id="2147483724" r:id="rId27"/>
    <p:sldLayoutId id="2147483725" r:id="rId28"/>
    <p:sldLayoutId id="2147483726" r:id="rId29"/>
    <p:sldLayoutId id="2147483727" r:id="rId30"/>
  </p:sldLayoutIdLst>
  <p:hf sldNum="0" hdr="0" dt="0"/>
  <p:txStyles>
    <p:titleStyle>
      <a:lvl1pPr algn="l" defTabSz="685800" rtl="0" eaLnBrk="1" latinLnBrk="0" hangingPunct="1">
        <a:lnSpc>
          <a:spcPct val="90000"/>
        </a:lnSpc>
        <a:spcBef>
          <a:spcPct val="0"/>
        </a:spcBef>
        <a:buNone/>
        <a:defRPr sz="3300" b="1" i="0" u="none" kern="1200">
          <a:solidFill>
            <a:schemeClr val="tx1"/>
          </a:solidFill>
          <a:latin typeface="Helvetica" charset="0"/>
          <a:ea typeface="Helvetica" charset="0"/>
          <a:cs typeface="Helvetica"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1" i="0" kern="1200">
          <a:solidFill>
            <a:schemeClr val="tx1"/>
          </a:solidFill>
          <a:latin typeface="Helvetica" charset="0"/>
          <a:ea typeface="Helvetica" charset="0"/>
          <a:cs typeface="Helvetica"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79163A8-CE7A-4306-8B8B-4D7226B68421}"/>
              </a:ext>
            </a:extLst>
          </p:cNvPr>
          <p:cNvSpPr/>
          <p:nvPr userDrawn="1"/>
        </p:nvSpPr>
        <p:spPr>
          <a:xfrm>
            <a:off x="0" y="0"/>
            <a:ext cx="9143999" cy="6845181"/>
          </a:xfrm>
          <a:prstGeom prst="rect">
            <a:avLst/>
          </a:prstGeom>
          <a:solidFill>
            <a:srgbClr val="1536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13">
            <a:extLst>
              <a:ext uri="{FF2B5EF4-FFF2-40B4-BE49-F238E27FC236}">
                <a16:creationId xmlns:a16="http://schemas.microsoft.com/office/drawing/2014/main" id="{52AC41F4-D711-4E6B-B297-1B20F918C4BB}"/>
              </a:ext>
            </a:extLst>
          </p:cNvPr>
          <p:cNvSpPr txBox="1">
            <a:spLocks/>
          </p:cNvSpPr>
          <p:nvPr userDrawn="1"/>
        </p:nvSpPr>
        <p:spPr>
          <a:xfrm>
            <a:off x="8627269" y="6600157"/>
            <a:ext cx="406400" cy="26987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a:solidFill>
                  <a:srgbClr val="15365E"/>
                </a:solidFill>
                <a:latin typeface="Gotham Bold" charset="0"/>
                <a:ea typeface="Gotham Bold" charset="0"/>
                <a:cs typeface="Gotham Bold"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fld id="{0ED8F5E8-15B1-AB47-A7E0-4212F4A2D8F9}" type="slidenum">
              <a:rPr lang="en-US" b="1" i="0" smtClean="0">
                <a:solidFill>
                  <a:schemeClr val="bg1"/>
                </a:solidFill>
                <a:latin typeface="Arial" panose="020B0604020202020204" pitchFamily="34" charset="0"/>
                <a:cs typeface="Arial" panose="020B0604020202020204" pitchFamily="34" charset="0"/>
              </a:rPr>
              <a:pPr/>
              <a:t>‹#›</a:t>
            </a:fld>
            <a:endParaRPr lang="en-US" b="1" i="0" dirty="0">
              <a:solidFill>
                <a:schemeClr val="bg1"/>
              </a:solidFill>
              <a:latin typeface="Arial" panose="020B0604020202020204" pitchFamily="34" charset="0"/>
              <a:cs typeface="Arial" panose="020B0604020202020204" pitchFamily="34" charset="0"/>
            </a:endParaRPr>
          </a:p>
        </p:txBody>
      </p:sp>
      <p:sp>
        <p:nvSpPr>
          <p:cNvPr id="7" name="Text Placeholder 8">
            <a:extLst>
              <a:ext uri="{FF2B5EF4-FFF2-40B4-BE49-F238E27FC236}">
                <a16:creationId xmlns:a16="http://schemas.microsoft.com/office/drawing/2014/main" id="{E6B12D4D-8055-405C-BCA2-6EEFE5908FF9}"/>
              </a:ext>
            </a:extLst>
          </p:cNvPr>
          <p:cNvSpPr txBox="1">
            <a:spLocks/>
          </p:cNvSpPr>
          <p:nvPr userDrawn="1"/>
        </p:nvSpPr>
        <p:spPr>
          <a:xfrm>
            <a:off x="522287"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solidFill>
                  <a:schemeClr val="bg1"/>
                </a:solidFill>
                <a:latin typeface="Arial" panose="020B0604020202020204" pitchFamily="34" charset="0"/>
                <a:cs typeface="Arial" panose="020B0604020202020204" pitchFamily="34" charset="0"/>
              </a:rPr>
              <a:t>NC CACFP Monthly Institution Call  |  May 7, 2021</a:t>
            </a:r>
          </a:p>
        </p:txBody>
      </p:sp>
      <p:cxnSp>
        <p:nvCxnSpPr>
          <p:cNvPr id="10" name="Straight Connector 9">
            <a:extLst>
              <a:ext uri="{FF2B5EF4-FFF2-40B4-BE49-F238E27FC236}">
                <a16:creationId xmlns:a16="http://schemas.microsoft.com/office/drawing/2014/main" id="{2ACF227A-8E18-4A51-B19E-FE850E29872B}"/>
              </a:ext>
            </a:extLst>
          </p:cNvPr>
          <p:cNvCxnSpPr/>
          <p:nvPr userDrawn="1"/>
        </p:nvCxnSpPr>
        <p:spPr>
          <a:xfrm>
            <a:off x="0" y="6573308"/>
            <a:ext cx="9144000"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Tree>
    <p:custDataLst>
      <p:tags r:id="rId8"/>
    </p:custDataLst>
    <p:extLst>
      <p:ext uri="{BB962C8B-B14F-4D97-AF65-F5344CB8AC3E}">
        <p14:creationId xmlns:p14="http://schemas.microsoft.com/office/powerpoint/2010/main" val="962552804"/>
      </p:ext>
    </p:extLst>
  </p:cSld>
  <p:clrMap bg1="lt1" tx1="dk1" bg2="lt2" tx2="dk2" accent1="accent1" accent2="accent2" accent3="accent3" accent4="accent4" accent5="accent5" accent6="accent6" hlink="hlink" folHlink="folHlink"/>
  <p:sldLayoutIdLst>
    <p:sldLayoutId id="2147483709" r:id="rId1"/>
    <p:sldLayoutId id="2147483715" r:id="rId2"/>
    <p:sldLayoutId id="2147483710" r:id="rId3"/>
    <p:sldLayoutId id="2147483711" r:id="rId4"/>
    <p:sldLayoutId id="2147483712" r:id="rId5"/>
    <p:sldLayoutId id="2147483714" r:id="rId6"/>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8.xml"/><Relationship Id="rId1" Type="http://schemas.openxmlformats.org/officeDocument/2006/relationships/tags" Target="../tags/tag2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2.xml"/><Relationship Id="rId5" Type="http://schemas.openxmlformats.org/officeDocument/2006/relationships/image" Target="../media/image38.jpeg"/><Relationship Id="rId4" Type="http://schemas.openxmlformats.org/officeDocument/2006/relationships/image" Target="../media/image37.jp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3.xml"/><Relationship Id="rId1" Type="http://schemas.openxmlformats.org/officeDocument/2006/relationships/tags" Target="../tags/tag2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tags" Target="../tags/tag2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6.xml"/><Relationship Id="rId5" Type="http://schemas.openxmlformats.org/officeDocument/2006/relationships/image" Target="../media/image38.jpeg"/><Relationship Id="rId4" Type="http://schemas.openxmlformats.org/officeDocument/2006/relationships/image" Target="../media/image37.jpg"/></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17.xml.rels><?xml version="1.0" encoding="UTF-8" standalone="yes"?>
<Relationships xmlns="http://schemas.openxmlformats.org/package/2006/relationships"><Relationship Id="rId3" Type="http://schemas.openxmlformats.org/officeDocument/2006/relationships/hyperlink" Target="http://www.nutritionnc.com/" TargetMode="Externa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40.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26.xml.rels><?xml version="1.0" encoding="UTF-8" standalone="yes"?>
<Relationships xmlns="http://schemas.openxmlformats.org/package/2006/relationships"><Relationship Id="rId3" Type="http://schemas.openxmlformats.org/officeDocument/2006/relationships/hyperlink" Target="https://www.fns.usda.gov/tn/child-care-organization" TargetMode="External"/><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44.xml"/><Relationship Id="rId5" Type="http://schemas.openxmlformats.org/officeDocument/2006/relationships/image" Target="../media/image38.jpeg"/><Relationship Id="rId4" Type="http://schemas.openxmlformats.org/officeDocument/2006/relationships/image" Target="../media/image37.jp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46.xml"/><Relationship Id="rId4" Type="http://schemas.openxmlformats.org/officeDocument/2006/relationships/image" Target="../media/image41.jpeg"/></Relationships>
</file>

<file path=ppt/slides/_rels/slide36.xml.rels><?xml version="1.0" encoding="UTF-8" standalone="yes"?>
<Relationships xmlns="http://schemas.openxmlformats.org/package/2006/relationships"><Relationship Id="rId3" Type="http://schemas.openxmlformats.org/officeDocument/2006/relationships/hyperlink" Target="https://www.sam.gov/SAM/" TargetMode="External"/><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48.xml"/><Relationship Id="rId5" Type="http://schemas.openxmlformats.org/officeDocument/2006/relationships/image" Target="../media/image38.jpe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slideLayout" Target="../slideLayouts/slideLayout36.xml"/><Relationship Id="rId1" Type="http://schemas.openxmlformats.org/officeDocument/2006/relationships/tags" Target="../tags/tag49.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50.xml"/><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2.xml"/><Relationship Id="rId1" Type="http://schemas.openxmlformats.org/officeDocument/2006/relationships/tags" Target="../tags/tag15.xml"/><Relationship Id="rId4" Type="http://schemas.openxmlformats.org/officeDocument/2006/relationships/image" Target="../media/image18.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51.xml"/><Relationship Id="rId6" Type="http://schemas.openxmlformats.org/officeDocument/2006/relationships/image" Target="../media/image45.png"/><Relationship Id="rId5" Type="http://schemas.openxmlformats.org/officeDocument/2006/relationships/hyperlink" Target="https://growing-minds.org/nc-farm-to-preschool-network/" TargetMode="External"/><Relationship Id="rId4" Type="http://schemas.openxmlformats.org/officeDocument/2006/relationships/image" Target="../media/image44.pn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5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53.xml"/><Relationship Id="rId4" Type="http://schemas.openxmlformats.org/officeDocument/2006/relationships/hyperlink" Target="https://www.nutritionnc.com/snp/training.htm" TargetMode="Externa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54.xml"/><Relationship Id="rId5" Type="http://schemas.openxmlformats.org/officeDocument/2006/relationships/image" Target="../media/image46.png"/><Relationship Id="rId4" Type="http://schemas.openxmlformats.org/officeDocument/2006/relationships/hyperlink" Target="http://www.nutritionnc.com/"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3.xml"/><Relationship Id="rId1" Type="http://schemas.openxmlformats.org/officeDocument/2006/relationships/tags" Target="../tags/tag16.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4.xml"/><Relationship Id="rId1" Type="http://schemas.openxmlformats.org/officeDocument/2006/relationships/tags" Target="../tags/tag17.xml"/><Relationship Id="rId5" Type="http://schemas.openxmlformats.org/officeDocument/2006/relationships/image" Target="../media/image18.png"/><Relationship Id="rId4" Type="http://schemas.openxmlformats.org/officeDocument/2006/relationships/hyperlink" Target="https://urldefense.com/v3/__https:/ncdhhs.us4.list-manage.com/track/click?u=58ec19aaea4630b1baad0e5e4&amp;id=e7f72ab7f5&amp;e=f82c081624__;!!HYmSToo!LPc4Mxwje5DqYo5O0WAVaUSZtEAOCkPS01Y3sMhagulrUstIS0Yij1ZZh9WTVf7HFyi_5g$"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7.png"/><Relationship Id="rId3" Type="http://schemas.openxmlformats.org/officeDocument/2006/relationships/image" Target="../media/image19.png"/><Relationship Id="rId7" Type="http://schemas.openxmlformats.org/officeDocument/2006/relationships/image" Target="../media/image22.svg"/><Relationship Id="rId12" Type="http://schemas.openxmlformats.org/officeDocument/2006/relationships/hyperlink" Target="http://www.ncdhhs.gov/PEBT" TargetMode="External"/><Relationship Id="rId2" Type="http://schemas.openxmlformats.org/officeDocument/2006/relationships/slideLayout" Target="../slideLayouts/slideLayout25.xml"/><Relationship Id="rId1" Type="http://schemas.openxmlformats.org/officeDocument/2006/relationships/tags" Target="../tags/tag18.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hyperlink" Target="https://urldefense.com/v3/__https:/ncdhhs.us4.list-manage.com/track/click?u=58ec19aaea4630b1baad0e5e4&amp;id=e7f72ab7f5&amp;e=f82c081624__;!!HYmSToo!LPc4Mxwje5DqYo5O0WAVaUSZtEAOCkPS01Y3sMhagulrUstIS0Yij1ZZh9WTVf7HFyi_5g$" TargetMode="External"/><Relationship Id="rId15" Type="http://schemas.openxmlformats.org/officeDocument/2006/relationships/image" Target="../media/image18.png"/><Relationship Id="rId10" Type="http://schemas.openxmlformats.org/officeDocument/2006/relationships/image" Target="../media/image25.png"/><Relationship Id="rId4" Type="http://schemas.openxmlformats.org/officeDocument/2006/relationships/image" Target="../media/image20.svg"/><Relationship Id="rId9" Type="http://schemas.openxmlformats.org/officeDocument/2006/relationships/image" Target="../media/image24.svg"/><Relationship Id="rId14" Type="http://schemas.openxmlformats.org/officeDocument/2006/relationships/image" Target="../media/image28.sv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6.xml"/><Relationship Id="rId1" Type="http://schemas.openxmlformats.org/officeDocument/2006/relationships/tags" Target="../tags/tag19.xml"/><Relationship Id="rId5" Type="http://schemas.openxmlformats.org/officeDocument/2006/relationships/image" Target="../media/image18.png"/><Relationship Id="rId4" Type="http://schemas.openxmlformats.org/officeDocument/2006/relationships/image" Target="../media/image30.svg"/></Relationships>
</file>

<file path=ppt/slides/_rels/slide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notesSlide" Target="../notesSlides/notesSlide5.xml"/><Relationship Id="rId7" Type="http://schemas.openxmlformats.org/officeDocument/2006/relationships/image" Target="../media/image34.png"/><Relationship Id="rId2" Type="http://schemas.openxmlformats.org/officeDocument/2006/relationships/slideLayout" Target="../slideLayouts/slideLayout27.xml"/><Relationship Id="rId1" Type="http://schemas.openxmlformats.org/officeDocument/2006/relationships/tags" Target="../tags/tag20.xml"/><Relationship Id="rId6" Type="http://schemas.openxmlformats.org/officeDocument/2006/relationships/image" Target="../media/image33.png"/><Relationship Id="rId5" Type="http://schemas.openxmlformats.org/officeDocument/2006/relationships/image" Target="../media/image32.svg"/><Relationship Id="rId10" Type="http://schemas.openxmlformats.org/officeDocument/2006/relationships/image" Target="../media/image18.png"/><Relationship Id="rId4" Type="http://schemas.openxmlformats.org/officeDocument/2006/relationships/image" Target="../media/image31.png"/><Relationship Id="rId9"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9701F-9323-4917-A92C-FAEA1203446C}"/>
              </a:ext>
            </a:extLst>
          </p:cNvPr>
          <p:cNvSpPr>
            <a:spLocks noGrp="1"/>
          </p:cNvSpPr>
          <p:nvPr>
            <p:ph type="title"/>
          </p:nvPr>
        </p:nvSpPr>
        <p:spPr/>
        <p:txBody>
          <a:bodyPr/>
          <a:lstStyle/>
          <a:p>
            <a:pPr algn="ctr"/>
            <a:r>
              <a:rPr lang="en-US" dirty="0"/>
              <a:t>NC CACFP Monthly Institution Call</a:t>
            </a:r>
          </a:p>
        </p:txBody>
      </p:sp>
      <p:pic>
        <p:nvPicPr>
          <p:cNvPr id="4" name="Picture 3">
            <a:extLst>
              <a:ext uri="{FF2B5EF4-FFF2-40B4-BE49-F238E27FC236}">
                <a16:creationId xmlns:a16="http://schemas.microsoft.com/office/drawing/2014/main" id="{20C68D75-EC41-4D4F-857D-EEB10AC7A209}"/>
              </a:ext>
            </a:extLst>
          </p:cNvPr>
          <p:cNvPicPr>
            <a:picLocks noChangeAspect="1"/>
          </p:cNvPicPr>
          <p:nvPr/>
        </p:nvPicPr>
        <p:blipFill>
          <a:blip r:embed="rId4"/>
          <a:stretch>
            <a:fillRect/>
          </a:stretch>
        </p:blipFill>
        <p:spPr>
          <a:xfrm>
            <a:off x="2164342" y="1379650"/>
            <a:ext cx="4626752" cy="2716046"/>
          </a:xfrm>
          <a:prstGeom prst="rect">
            <a:avLst/>
          </a:prstGeom>
        </p:spPr>
      </p:pic>
      <p:sp>
        <p:nvSpPr>
          <p:cNvPr id="5" name="TextBox 4">
            <a:extLst>
              <a:ext uri="{FF2B5EF4-FFF2-40B4-BE49-F238E27FC236}">
                <a16:creationId xmlns:a16="http://schemas.microsoft.com/office/drawing/2014/main" id="{F31126BB-9B07-4CE9-8F52-6AAFB5849011}"/>
              </a:ext>
            </a:extLst>
          </p:cNvPr>
          <p:cNvSpPr txBox="1"/>
          <p:nvPr/>
        </p:nvSpPr>
        <p:spPr>
          <a:xfrm>
            <a:off x="1694985" y="5695076"/>
            <a:ext cx="5854391" cy="276999"/>
          </a:xfrm>
          <a:prstGeom prst="rect">
            <a:avLst/>
          </a:prstGeom>
          <a:noFill/>
        </p:spPr>
        <p:txBody>
          <a:bodyPr wrap="square" rtlCol="0">
            <a:spAutoFit/>
          </a:bodyPr>
          <a:lstStyle/>
          <a:p>
            <a:r>
              <a:rPr lang="en-US" sz="1200" dirty="0"/>
              <a:t>All information presented on this call is true and accurate as of the date of the call. </a:t>
            </a:r>
          </a:p>
        </p:txBody>
      </p:sp>
    </p:spTree>
    <p:custDataLst>
      <p:tags r:id="rId1"/>
    </p:custDataLst>
    <p:extLst>
      <p:ext uri="{BB962C8B-B14F-4D97-AF65-F5344CB8AC3E}">
        <p14:creationId xmlns:p14="http://schemas.microsoft.com/office/powerpoint/2010/main" val="3454883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B05FA-5384-B041-B72B-5F426BE1C265}"/>
              </a:ext>
            </a:extLst>
          </p:cNvPr>
          <p:cNvSpPr>
            <a:spLocks noGrp="1"/>
          </p:cNvSpPr>
          <p:nvPr>
            <p:ph type="title"/>
          </p:nvPr>
        </p:nvSpPr>
        <p:spPr/>
        <p:txBody>
          <a:bodyPr>
            <a:normAutofit/>
          </a:bodyPr>
          <a:lstStyle/>
          <a:p>
            <a:r>
              <a:rPr lang="en-US" sz="2400" dirty="0">
                <a:latin typeface="+mn-lt"/>
              </a:rPr>
              <a:t>What you can expect next and what we need from you</a:t>
            </a:r>
          </a:p>
        </p:txBody>
      </p:sp>
      <p:sp>
        <p:nvSpPr>
          <p:cNvPr id="3" name="TextBox 2">
            <a:extLst>
              <a:ext uri="{FF2B5EF4-FFF2-40B4-BE49-F238E27FC236}">
                <a16:creationId xmlns:a16="http://schemas.microsoft.com/office/drawing/2014/main" id="{7BCE1F8A-97D8-4F47-8471-C4F174E7FE26}"/>
              </a:ext>
            </a:extLst>
          </p:cNvPr>
          <p:cNvSpPr txBox="1"/>
          <p:nvPr/>
        </p:nvSpPr>
        <p:spPr>
          <a:xfrm>
            <a:off x="386175" y="1125655"/>
            <a:ext cx="7975601" cy="4162678"/>
          </a:xfrm>
          <a:prstGeom prst="rect">
            <a:avLst/>
          </a:prstGeom>
          <a:noFill/>
        </p:spPr>
        <p:txBody>
          <a:bodyPr wrap="square" lIns="68580" tIns="34290" rIns="68580" bIns="34290" rtlCol="0" anchor="t">
            <a:spAutoFit/>
          </a:bodyPr>
          <a:lstStyle/>
          <a:p>
            <a:pPr>
              <a:spcBef>
                <a:spcPts val="450"/>
              </a:spcBef>
              <a:spcAft>
                <a:spcPts val="450"/>
              </a:spcAft>
            </a:pPr>
            <a:r>
              <a:rPr lang="en-US" b="1" dirty="0">
                <a:latin typeface="Arial" panose="020B0604020202020204" pitchFamily="34" charset="0"/>
                <a:cs typeface="Arial" panose="020B0604020202020204" pitchFamily="34" charset="0"/>
              </a:rPr>
              <a:t>What you can expect next </a:t>
            </a:r>
          </a:p>
          <a:p>
            <a:pPr marL="214313" indent="-214313">
              <a:spcBef>
                <a:spcPts val="450"/>
              </a:spcBef>
              <a:spcAft>
                <a:spcPts val="450"/>
              </a:spcAft>
              <a:buFont typeface="Arial" panose="020B0604020202020204" pitchFamily="34" charset="0"/>
              <a:buChar char="•"/>
            </a:pPr>
            <a:r>
              <a:rPr lang="en-US" dirty="0">
                <a:latin typeface="Arial" panose="020B0604020202020204" pitchFamily="34" charset="0"/>
                <a:cs typeface="Arial" panose="020B0604020202020204" pitchFamily="34" charset="0"/>
              </a:rPr>
              <a:t>A public awareness campaign will begin in mid-May</a:t>
            </a:r>
          </a:p>
          <a:p>
            <a:pPr marL="214313" indent="-214313">
              <a:spcBef>
                <a:spcPts val="450"/>
              </a:spcBef>
              <a:spcAft>
                <a:spcPts val="450"/>
              </a:spcAft>
              <a:buFont typeface="Arial" panose="020B0604020202020204" pitchFamily="34" charset="0"/>
              <a:buChar char="•"/>
            </a:pPr>
            <a:r>
              <a:rPr lang="en-US" dirty="0">
                <a:latin typeface="Arial" panose="020B0604020202020204" pitchFamily="34" charset="0"/>
                <a:cs typeface="Arial" panose="020B0604020202020204" pitchFamily="34" charset="0"/>
              </a:rPr>
              <a:t>DHHS will provide a ‘toolkit’ of resources 2 days prior to press release to assist with the P-EBT for children under 6 rollout and communication (i.e. flyers, media releases, recommended website updates)</a:t>
            </a:r>
          </a:p>
          <a:p>
            <a:pPr marL="214313" indent="-214313">
              <a:spcBef>
                <a:spcPts val="450"/>
              </a:spcBef>
              <a:spcAft>
                <a:spcPts val="450"/>
              </a:spcAft>
              <a:buFont typeface="Arial" panose="020B0604020202020204" pitchFamily="34" charset="0"/>
              <a:buChar char="•"/>
            </a:pPr>
            <a:r>
              <a:rPr lang="en-US" dirty="0">
                <a:latin typeface="Arial" panose="020B0604020202020204" pitchFamily="34" charset="0"/>
                <a:cs typeface="Arial" panose="020B0604020202020204" pitchFamily="34" charset="0"/>
              </a:rPr>
              <a:t>Partners will continue to receive updates on P-EBT and ongoing materials (social media messages, etc.) to share</a:t>
            </a:r>
          </a:p>
          <a:p>
            <a:pPr>
              <a:spcBef>
                <a:spcPts val="450"/>
              </a:spcBef>
              <a:spcAft>
                <a:spcPts val="450"/>
              </a:spcAft>
            </a:pPr>
            <a:r>
              <a:rPr lang="en-US" b="1" dirty="0">
                <a:latin typeface="Arial" panose="020B0604020202020204" pitchFamily="34" charset="0"/>
                <a:cs typeface="Arial" panose="020B0604020202020204" pitchFamily="34" charset="0"/>
              </a:rPr>
              <a:t>What we need from you</a:t>
            </a:r>
          </a:p>
          <a:p>
            <a:pPr marL="128588" indent="-128588">
              <a:spcBef>
                <a:spcPts val="450"/>
              </a:spcBef>
              <a:spcAft>
                <a:spcPts val="450"/>
              </a:spcAft>
              <a:buFont typeface="Arial" panose="020B0604020202020204" pitchFamily="34" charset="0"/>
              <a:buChar char="•"/>
            </a:pPr>
            <a:r>
              <a:rPr lang="en-US" dirty="0">
                <a:latin typeface="Arial" panose="020B0604020202020204" pitchFamily="34" charset="0"/>
                <a:cs typeface="Arial" panose="020B0604020202020204" pitchFamily="34" charset="0"/>
              </a:rPr>
              <a:t>Review and share P-EBT information provided by DHHS with </a:t>
            </a:r>
            <a:r>
              <a:rPr lang="en-US" dirty="0">
                <a:solidFill>
                  <a:srgbClr val="FF0000"/>
                </a:solidFill>
                <a:latin typeface="Arial" panose="020B0604020202020204" pitchFamily="34" charset="0"/>
                <a:cs typeface="Arial" panose="020B0604020202020204" pitchFamily="34" charset="0"/>
              </a:rPr>
              <a:t>WIC</a:t>
            </a:r>
            <a:r>
              <a:rPr lang="en-US" dirty="0">
                <a:latin typeface="Arial" panose="020B0604020202020204" pitchFamily="34" charset="0"/>
                <a:cs typeface="Arial" panose="020B0604020202020204" pitchFamily="34" charset="0"/>
              </a:rPr>
              <a:t> </a:t>
            </a:r>
            <a:r>
              <a:rPr lang="en-US" dirty="0">
                <a:solidFill>
                  <a:srgbClr val="FF0000"/>
                </a:solidFill>
                <a:latin typeface="Arial" panose="020B0604020202020204" pitchFamily="34" charset="0"/>
                <a:cs typeface="Arial" panose="020B0604020202020204" pitchFamily="34" charset="0"/>
              </a:rPr>
              <a:t>agency</a:t>
            </a:r>
            <a:r>
              <a:rPr lang="en-US" dirty="0">
                <a:latin typeface="Arial" panose="020B0604020202020204" pitchFamily="34" charset="0"/>
                <a:cs typeface="Arial" panose="020B0604020202020204" pitchFamily="34" charset="0"/>
              </a:rPr>
              <a:t> teams to make sure they are prepared to answer questions </a:t>
            </a:r>
          </a:p>
          <a:p>
            <a:pPr marL="128588" indent="-128588">
              <a:spcBef>
                <a:spcPts val="450"/>
              </a:spcBef>
              <a:spcAft>
                <a:spcPts val="450"/>
              </a:spcAft>
              <a:buFont typeface="Arial" panose="020B0604020202020204" pitchFamily="34" charset="0"/>
              <a:buChar char="•"/>
            </a:pPr>
            <a:r>
              <a:rPr lang="en-US" dirty="0">
                <a:latin typeface="Arial" panose="020B0604020202020204" pitchFamily="34" charset="0"/>
                <a:cs typeface="Arial" panose="020B0604020202020204" pitchFamily="34" charset="0"/>
              </a:rPr>
              <a:t>Update websites and other online resources with updated information (once info is shared) </a:t>
            </a:r>
          </a:p>
        </p:txBody>
      </p:sp>
      <p:pic>
        <p:nvPicPr>
          <p:cNvPr id="4" name="Picture 2">
            <a:extLst>
              <a:ext uri="{FF2B5EF4-FFF2-40B4-BE49-F238E27FC236}">
                <a16:creationId xmlns:a16="http://schemas.microsoft.com/office/drawing/2014/main" id="{5B157151-3B87-A24A-9A32-171E671EDA8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8290" y="5871483"/>
            <a:ext cx="2128838" cy="37147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567429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0B5BE-2A1C-4D46-B17B-01FDF291923B}"/>
              </a:ext>
            </a:extLst>
          </p:cNvPr>
          <p:cNvSpPr>
            <a:spLocks noGrp="1"/>
          </p:cNvSpPr>
          <p:nvPr>
            <p:ph type="title"/>
          </p:nvPr>
        </p:nvSpPr>
        <p:spPr/>
        <p:txBody>
          <a:bodyPr/>
          <a:lstStyle/>
          <a:p>
            <a:r>
              <a:rPr lang="en-US" dirty="0"/>
              <a:t>What Questions Do You Have?</a:t>
            </a:r>
          </a:p>
        </p:txBody>
      </p:sp>
      <p:sp>
        <p:nvSpPr>
          <p:cNvPr id="3" name="Text Placeholder 2">
            <a:extLst>
              <a:ext uri="{FF2B5EF4-FFF2-40B4-BE49-F238E27FC236}">
                <a16:creationId xmlns:a16="http://schemas.microsoft.com/office/drawing/2014/main" id="{FFDC4931-09F1-4CC6-B409-C3D297AD4059}"/>
              </a:ext>
            </a:extLst>
          </p:cNvPr>
          <p:cNvSpPr>
            <a:spLocks noGrp="1"/>
          </p:cNvSpPr>
          <p:nvPr>
            <p:ph type="body" sz="quarter" idx="10"/>
          </p:nvPr>
        </p:nvSpPr>
        <p:spPr/>
        <p:txBody>
          <a:bodyPr/>
          <a:lstStyle/>
          <a:p>
            <a:pPr marL="0" indent="0">
              <a:buNone/>
            </a:pPr>
            <a:endParaRPr lang="en-US" dirty="0"/>
          </a:p>
        </p:txBody>
      </p:sp>
      <p:pic>
        <p:nvPicPr>
          <p:cNvPr id="4" name="Content Placeholder 8">
            <a:extLst>
              <a:ext uri="{FF2B5EF4-FFF2-40B4-BE49-F238E27FC236}">
                <a16:creationId xmlns:a16="http://schemas.microsoft.com/office/drawing/2014/main" id="{9264FDFA-B069-43E2-A8D7-086FAA6E406A}"/>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a:stretch/>
        </p:blipFill>
        <p:spPr>
          <a:xfrm>
            <a:off x="495498" y="1447800"/>
            <a:ext cx="8019852" cy="4795307"/>
          </a:xfrm>
        </p:spPr>
      </p:pic>
      <p:pic>
        <p:nvPicPr>
          <p:cNvPr id="6" name="Picture 5" descr="A picture containing text, blackboard, person, young&#10;&#10;Description automatically generated">
            <a:extLst>
              <a:ext uri="{FF2B5EF4-FFF2-40B4-BE49-F238E27FC236}">
                <a16:creationId xmlns:a16="http://schemas.microsoft.com/office/drawing/2014/main" id="{8FA83269-D530-4915-B8BD-6549FAC1B1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07881" y="1963768"/>
            <a:ext cx="5376241" cy="3763369"/>
          </a:xfrm>
          <a:prstGeom prst="rect">
            <a:avLst/>
          </a:prstGeom>
        </p:spPr>
      </p:pic>
    </p:spTree>
    <p:custDataLst>
      <p:tags r:id="rId1"/>
    </p:custDataLst>
    <p:extLst>
      <p:ext uri="{BB962C8B-B14F-4D97-AF65-F5344CB8AC3E}">
        <p14:creationId xmlns:p14="http://schemas.microsoft.com/office/powerpoint/2010/main" val="2173922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45DF651-4D14-4A85-9B15-00A384A6017C}"/>
              </a:ext>
            </a:extLst>
          </p:cNvPr>
          <p:cNvSpPr>
            <a:spLocks noGrp="1"/>
          </p:cNvSpPr>
          <p:nvPr>
            <p:ph type="body" sz="quarter" idx="10"/>
          </p:nvPr>
        </p:nvSpPr>
        <p:spPr/>
        <p:txBody>
          <a:bodyPr/>
          <a:lstStyle/>
          <a:p>
            <a:pPr marL="0" indent="0" algn="ctr">
              <a:buNone/>
            </a:pPr>
            <a:endParaRPr lang="en-US" sz="5400" dirty="0"/>
          </a:p>
          <a:p>
            <a:pPr marL="0" indent="0">
              <a:buNone/>
            </a:pPr>
            <a:r>
              <a:rPr lang="en-US" sz="5400" dirty="0"/>
              <a:t>Emergency Cost Reimbursement</a:t>
            </a:r>
          </a:p>
          <a:p>
            <a:pPr marL="0" indent="0">
              <a:buNone/>
            </a:pPr>
            <a:r>
              <a:rPr lang="en-US" sz="3600" dirty="0">
                <a:solidFill>
                  <a:srgbClr val="FF0000"/>
                </a:solidFill>
              </a:rPr>
              <a:t>Child and Adult Care Food Program</a:t>
            </a:r>
          </a:p>
          <a:p>
            <a:pPr marL="0" indent="0">
              <a:buNone/>
            </a:pPr>
            <a:endParaRPr lang="en-US" sz="5400" dirty="0"/>
          </a:p>
        </p:txBody>
      </p:sp>
    </p:spTree>
    <p:custDataLst>
      <p:tags r:id="rId1"/>
    </p:custDataLst>
    <p:extLst>
      <p:ext uri="{BB962C8B-B14F-4D97-AF65-F5344CB8AC3E}">
        <p14:creationId xmlns:p14="http://schemas.microsoft.com/office/powerpoint/2010/main" val="442308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C99EE-F880-6D44-9917-9F271DEBCD69}"/>
              </a:ext>
            </a:extLst>
          </p:cNvPr>
          <p:cNvSpPr>
            <a:spLocks noGrp="1"/>
          </p:cNvSpPr>
          <p:nvPr>
            <p:ph type="title"/>
          </p:nvPr>
        </p:nvSpPr>
        <p:spPr>
          <a:xfrm>
            <a:off x="261887" y="206264"/>
            <a:ext cx="8746189" cy="413096"/>
          </a:xfrm>
        </p:spPr>
        <p:txBody>
          <a:bodyPr>
            <a:noAutofit/>
          </a:bodyPr>
          <a:lstStyle/>
          <a:p>
            <a:r>
              <a:rPr lang="en-US" sz="2000" dirty="0"/>
              <a:t>Purpose, overview, and impact of Emergency Cost Reimbursement </a:t>
            </a:r>
          </a:p>
        </p:txBody>
      </p:sp>
      <p:sp>
        <p:nvSpPr>
          <p:cNvPr id="27" name="TextBox 26">
            <a:extLst>
              <a:ext uri="{FF2B5EF4-FFF2-40B4-BE49-F238E27FC236}">
                <a16:creationId xmlns:a16="http://schemas.microsoft.com/office/drawing/2014/main" id="{C2D99CBE-3083-6346-AEE0-980A8A816078}"/>
              </a:ext>
            </a:extLst>
          </p:cNvPr>
          <p:cNvSpPr txBox="1"/>
          <p:nvPr/>
        </p:nvSpPr>
        <p:spPr>
          <a:xfrm>
            <a:off x="476795" y="2122384"/>
            <a:ext cx="8103870" cy="4045748"/>
          </a:xfrm>
          <a:prstGeom prst="rect">
            <a:avLst/>
          </a:prstGeom>
          <a:noFill/>
        </p:spPr>
        <p:txBody>
          <a:bodyPr lIns="68580" tIns="34290" rIns="68580" bIns="34290" anchor="t"/>
          <a:lstStyle>
            <a:defPPr>
              <a:defRPr lang="en-US"/>
            </a:defPPr>
            <a:lvl1pPr indent="0" algn="ctr">
              <a:lnSpc>
                <a:spcPct val="90000"/>
              </a:lnSpc>
              <a:spcBef>
                <a:spcPts val="1000"/>
              </a:spcBef>
              <a:buFont typeface="Arial" panose="020B0604020202020204" pitchFamily="34" charset="0"/>
              <a:buNone/>
              <a:defRPr sz="1200" baseline="0">
                <a:latin typeface="Segoe UI Light" panose="020B0502040204020203"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14313" indent="-214313" algn="l">
              <a:spcBef>
                <a:spcPts val="900"/>
              </a:spcBef>
              <a:spcAft>
                <a:spcPts val="900"/>
              </a:spcAft>
              <a:buFont typeface="Arial" panose="020B0604020202020204" pitchFamily="34" charset="0"/>
              <a:buChar char="•"/>
            </a:pPr>
            <a:r>
              <a:rPr lang="en-US" sz="1400" b="1" dirty="0">
                <a:solidFill>
                  <a:schemeClr val="tx1">
                    <a:lumMod val="60000"/>
                    <a:lumOff val="40000"/>
                  </a:schemeClr>
                </a:solidFill>
                <a:latin typeface="+mn-lt"/>
                <a:cs typeface="Calibri" panose="020F0502020204030204" pitchFamily="34" charset="0"/>
              </a:rPr>
              <a:t>Emergency Operational Costs Reimbursement Program </a:t>
            </a:r>
            <a:r>
              <a:rPr lang="en-US" sz="1400" dirty="0">
                <a:latin typeface="+mn-lt"/>
                <a:cs typeface="Calibri" panose="020F0502020204030204" pitchFamily="34" charset="0"/>
              </a:rPr>
              <a:t>– provides local operators with additional reimbursements for emergency operating costs they incurred during the public health emergency.  </a:t>
            </a:r>
          </a:p>
          <a:p>
            <a:pPr marL="771525" lvl="1" indent="-257175">
              <a:spcBef>
                <a:spcPts val="900"/>
              </a:spcBef>
              <a:spcAft>
                <a:spcPts val="900"/>
              </a:spcAft>
            </a:pPr>
            <a:r>
              <a:rPr lang="en-US" sz="1400" dirty="0">
                <a:cs typeface="Calibri" panose="020F0502020204030204" pitchFamily="34" charset="0"/>
              </a:rPr>
              <a:t>CACFP reimbursements for emergency operating costs incurred during the months of March – June 2020.</a:t>
            </a:r>
          </a:p>
          <a:p>
            <a:pPr marL="257175" indent="-257175" algn="l">
              <a:spcBef>
                <a:spcPts val="900"/>
              </a:spcBef>
              <a:spcAft>
                <a:spcPts val="900"/>
              </a:spcAft>
              <a:buFont typeface="Arial" panose="020B0604020202020204" pitchFamily="34" charset="0"/>
              <a:buChar char="•"/>
            </a:pPr>
            <a:r>
              <a:rPr lang="en-US" sz="1400" b="1" dirty="0">
                <a:solidFill>
                  <a:schemeClr val="tx1">
                    <a:lumMod val="60000"/>
                    <a:lumOff val="40000"/>
                  </a:schemeClr>
                </a:solidFill>
                <a:latin typeface="+mn-lt"/>
                <a:cs typeface="Calibri" panose="020F0502020204030204" pitchFamily="34" charset="0"/>
              </a:rPr>
              <a:t>Allowable Uses of Funds </a:t>
            </a:r>
            <a:r>
              <a:rPr lang="en-US" sz="1400" b="1" dirty="0">
                <a:cs typeface="Calibri" panose="020F0502020204030204" pitchFamily="34" charset="0"/>
              </a:rPr>
              <a:t>–</a:t>
            </a:r>
            <a:r>
              <a:rPr lang="en-US" sz="1400" b="1" dirty="0">
                <a:latin typeface="+mn-lt"/>
                <a:cs typeface="Calibri" panose="020F0502020204030204" pitchFamily="34" charset="0"/>
              </a:rPr>
              <a:t> </a:t>
            </a:r>
            <a:r>
              <a:rPr lang="en-US" sz="1400" dirty="0">
                <a:latin typeface="+mn-lt"/>
                <a:cs typeface="Calibri" panose="020F0502020204030204" pitchFamily="34" charset="0"/>
              </a:rPr>
              <a:t>Funds provided to program operators under this authority represent reimbursement for excess costs incurred during defined reimbursement period.  Funds may be used to:</a:t>
            </a:r>
          </a:p>
          <a:p>
            <a:pPr marL="771525" lvl="1" indent="-257175">
              <a:spcBef>
                <a:spcPts val="900"/>
              </a:spcBef>
              <a:spcAft>
                <a:spcPts val="900"/>
              </a:spcAft>
            </a:pPr>
            <a:r>
              <a:rPr lang="en-US" sz="1400" dirty="0">
                <a:cs typeface="Calibri" panose="020F0502020204030204" pitchFamily="34" charset="0"/>
              </a:rPr>
              <a:t>Reimburse any local source of funds used to supplement the Nonprofit Food Service account during the reimbursement period to offset the impact of pandemic operations on that account.  </a:t>
            </a:r>
          </a:p>
          <a:p>
            <a:pPr marL="771525" lvl="1" indent="-257175">
              <a:spcBef>
                <a:spcPts val="900"/>
              </a:spcBef>
              <a:spcAft>
                <a:spcPts val="900"/>
              </a:spcAft>
            </a:pPr>
            <a:r>
              <a:rPr lang="en-US" sz="1400" dirty="0">
                <a:cs typeface="Calibri" panose="020F0502020204030204" pitchFamily="34" charset="0"/>
              </a:rPr>
              <a:t>Program operators must maintain documentation supporting reimbursements for future audit or oversight purposes.</a:t>
            </a:r>
          </a:p>
          <a:p>
            <a:pPr marL="771525" lvl="1" indent="-257175">
              <a:spcBef>
                <a:spcPts val="900"/>
              </a:spcBef>
              <a:spcAft>
                <a:spcPts val="900"/>
              </a:spcAft>
            </a:pPr>
            <a:r>
              <a:rPr lang="en-US" sz="1400" dirty="0">
                <a:latin typeface="+mn-lt"/>
                <a:cs typeface="Calibri" panose="020F0502020204030204" pitchFamily="34" charset="0"/>
              </a:rPr>
              <a:t>Any remaining funds must be deposited in the Nonprofit Food Service account and be used in accordance with normal program requirement</a:t>
            </a:r>
            <a:r>
              <a:rPr lang="en-US" sz="1400" dirty="0">
                <a:cs typeface="Calibri" panose="020F0502020204030204" pitchFamily="34" charset="0"/>
              </a:rPr>
              <a:t>s.</a:t>
            </a:r>
            <a:endParaRPr lang="en-US" sz="1400" dirty="0">
              <a:latin typeface="+mn-lt"/>
              <a:cs typeface="Calibri" panose="020F0502020204030204" pitchFamily="34" charset="0"/>
            </a:endParaRPr>
          </a:p>
        </p:txBody>
      </p:sp>
      <p:sp>
        <p:nvSpPr>
          <p:cNvPr id="14" name="TextBox 13">
            <a:extLst>
              <a:ext uri="{FF2B5EF4-FFF2-40B4-BE49-F238E27FC236}">
                <a16:creationId xmlns:a16="http://schemas.microsoft.com/office/drawing/2014/main" id="{92B487DB-727A-5545-8907-78E4C848F334}"/>
              </a:ext>
            </a:extLst>
          </p:cNvPr>
          <p:cNvSpPr txBox="1"/>
          <p:nvPr/>
        </p:nvSpPr>
        <p:spPr>
          <a:xfrm>
            <a:off x="261887" y="967738"/>
            <a:ext cx="8620223" cy="584775"/>
          </a:xfrm>
          <a:prstGeom prst="rect">
            <a:avLst/>
          </a:prstGeom>
          <a:noFill/>
        </p:spPr>
        <p:txBody>
          <a:bodyPr wrap="square" rtlCol="0">
            <a:spAutoFit/>
          </a:bodyPr>
          <a:lstStyle/>
          <a:p>
            <a:r>
              <a:rPr lang="en-US" sz="1600" dirty="0"/>
              <a:t>The Emergency Operational Costs Reimbursement program helps families program operators who have been impacted by COVID-19. </a:t>
            </a:r>
          </a:p>
        </p:txBody>
      </p:sp>
      <p:sp>
        <p:nvSpPr>
          <p:cNvPr id="29" name="Rectangle 28">
            <a:extLst>
              <a:ext uri="{FF2B5EF4-FFF2-40B4-BE49-F238E27FC236}">
                <a16:creationId xmlns:a16="http://schemas.microsoft.com/office/drawing/2014/main" id="{DF8178F0-1076-A049-8430-6DD9971F527C}"/>
              </a:ext>
            </a:extLst>
          </p:cNvPr>
          <p:cNvSpPr/>
          <p:nvPr/>
        </p:nvSpPr>
        <p:spPr>
          <a:xfrm>
            <a:off x="533960" y="1685604"/>
            <a:ext cx="8046705" cy="2770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a:solidFill>
                  <a:schemeClr val="tx1"/>
                </a:solidFill>
              </a:rPr>
              <a:t>Overview </a:t>
            </a:r>
          </a:p>
        </p:txBody>
      </p:sp>
    </p:spTree>
    <p:custDataLst>
      <p:tags r:id="rId1"/>
    </p:custDataLst>
    <p:extLst>
      <p:ext uri="{BB962C8B-B14F-4D97-AF65-F5344CB8AC3E}">
        <p14:creationId xmlns:p14="http://schemas.microsoft.com/office/powerpoint/2010/main" val="1573534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0CCCD-20EB-4C22-9DC0-7313B0C4A075}"/>
              </a:ext>
            </a:extLst>
          </p:cNvPr>
          <p:cNvSpPr>
            <a:spLocks noGrp="1"/>
          </p:cNvSpPr>
          <p:nvPr>
            <p:ph type="title"/>
          </p:nvPr>
        </p:nvSpPr>
        <p:spPr/>
        <p:txBody>
          <a:bodyPr>
            <a:normAutofit/>
          </a:bodyPr>
          <a:lstStyle/>
          <a:p>
            <a:r>
              <a:rPr lang="en-US" sz="2400" dirty="0"/>
              <a:t>Emergency Cost Reimbursement benefits timeline </a:t>
            </a:r>
          </a:p>
        </p:txBody>
      </p:sp>
      <p:sp>
        <p:nvSpPr>
          <p:cNvPr id="4" name="Rectangle 3">
            <a:extLst>
              <a:ext uri="{FF2B5EF4-FFF2-40B4-BE49-F238E27FC236}">
                <a16:creationId xmlns:a16="http://schemas.microsoft.com/office/drawing/2014/main" id="{7962EE51-8551-421E-B03D-F476E5F79CC4}"/>
              </a:ext>
            </a:extLst>
          </p:cNvPr>
          <p:cNvSpPr/>
          <p:nvPr/>
        </p:nvSpPr>
        <p:spPr>
          <a:xfrm>
            <a:off x="519911" y="1862530"/>
            <a:ext cx="2537460" cy="1481369"/>
          </a:xfrm>
          <a:prstGeom prst="rect">
            <a:avLst/>
          </a:prstGeom>
          <a:solidFill>
            <a:schemeClr val="bg1">
              <a:lumMod val="95000"/>
              <a:alpha val="70000"/>
            </a:schemeClr>
          </a:solidFill>
        </p:spPr>
        <p:txBody>
          <a:bodyPr wrap="square">
            <a:noAutofit/>
          </a:bodyPr>
          <a:lstStyle/>
          <a:p>
            <a:r>
              <a:rPr lang="en-US" sz="1100" dirty="0">
                <a:solidFill>
                  <a:srgbClr val="000000"/>
                </a:solidFill>
                <a:latin typeface="Arial" panose="020B0604020202020204" pitchFamily="34" charset="0"/>
                <a:ea typeface="Arial" panose="020B0604020202020204" pitchFamily="34" charset="0"/>
                <a:cs typeface="Arial" panose="020B0604020202020204" pitchFamily="34" charset="0"/>
              </a:rPr>
              <a:t>Institutions will receive an official notice from the State agency </a:t>
            </a:r>
          </a:p>
          <a:p>
            <a:pPr marL="171450" indent="-171450">
              <a:buFont typeface="Arial" panose="020B0604020202020204" pitchFamily="34" charset="0"/>
              <a:buChar char="•"/>
            </a:pPr>
            <a:r>
              <a:rPr lang="en-US" sz="1100" dirty="0">
                <a:solidFill>
                  <a:srgbClr val="000000"/>
                </a:solidFill>
                <a:latin typeface="Arial" panose="020B0604020202020204" pitchFamily="34" charset="0"/>
                <a:ea typeface="Arial" panose="020B0604020202020204" pitchFamily="34" charset="0"/>
                <a:cs typeface="Arial" panose="020B0604020202020204" pitchFamily="34" charset="0"/>
              </a:rPr>
              <a:t>Anticipated reimbursement amount</a:t>
            </a:r>
          </a:p>
          <a:p>
            <a:pPr marL="171450" indent="-171450">
              <a:buFont typeface="Arial" panose="020B0604020202020204" pitchFamily="34" charset="0"/>
              <a:buChar char="•"/>
            </a:pPr>
            <a:r>
              <a:rPr lang="en-US" sz="1100" dirty="0">
                <a:solidFill>
                  <a:srgbClr val="000000"/>
                </a:solidFill>
                <a:latin typeface="Arial" panose="020B0604020202020204" pitchFamily="34" charset="0"/>
                <a:ea typeface="Arial" panose="020B0604020202020204" pitchFamily="34" charset="0"/>
                <a:cs typeface="Arial" panose="020B0604020202020204" pitchFamily="34" charset="0"/>
              </a:rPr>
              <a:t>Acceptable use of funds</a:t>
            </a:r>
          </a:p>
          <a:p>
            <a:pPr marL="171450" indent="-171450">
              <a:buFont typeface="Arial" panose="020B0604020202020204" pitchFamily="34" charset="0"/>
              <a:buChar char="•"/>
            </a:pPr>
            <a:r>
              <a:rPr lang="en-US" sz="1100" dirty="0">
                <a:solidFill>
                  <a:srgbClr val="000000"/>
                </a:solidFill>
                <a:latin typeface="Arial" panose="020B0604020202020204" pitchFamily="34" charset="0"/>
                <a:ea typeface="Arial" panose="020B0604020202020204" pitchFamily="34" charset="0"/>
                <a:cs typeface="Arial" panose="020B0604020202020204" pitchFamily="34" charset="0"/>
              </a:rPr>
              <a:t>Any institution not eligible will have to provide assurance by June 15, 2021 </a:t>
            </a:r>
          </a:p>
          <a:p>
            <a:pPr marL="171450" indent="-171450">
              <a:buFont typeface="Arial" panose="020B0604020202020204" pitchFamily="34" charset="0"/>
              <a:buChar char="•"/>
            </a:pPr>
            <a:r>
              <a:rPr lang="en-US" sz="1100" dirty="0">
                <a:solidFill>
                  <a:srgbClr val="000000"/>
                </a:solidFill>
                <a:latin typeface="Arial" panose="020B0604020202020204" pitchFamily="34" charset="0"/>
                <a:ea typeface="Arial" panose="020B0604020202020204" pitchFamily="34" charset="0"/>
                <a:cs typeface="Arial" panose="020B0604020202020204" pitchFamily="34" charset="0"/>
              </a:rPr>
              <a:t>Requirement to report use of funds</a:t>
            </a:r>
            <a:endParaRPr lang="en-US" sz="1100" dirty="0">
              <a:latin typeface="Arial" panose="020B0604020202020204" pitchFamily="34" charset="0"/>
              <a:ea typeface="Arial" panose="020B060402020202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28C9984A-7EEC-404D-8CA8-B34FF946C937}"/>
              </a:ext>
            </a:extLst>
          </p:cNvPr>
          <p:cNvSpPr/>
          <p:nvPr/>
        </p:nvSpPr>
        <p:spPr>
          <a:xfrm>
            <a:off x="3497547" y="1862732"/>
            <a:ext cx="2537460" cy="493376"/>
          </a:xfrm>
          <a:prstGeom prst="rect">
            <a:avLst/>
          </a:prstGeom>
          <a:solidFill>
            <a:schemeClr val="bg1">
              <a:lumMod val="95000"/>
              <a:alpha val="70000"/>
            </a:schemeClr>
          </a:solidFill>
        </p:spPr>
        <p:txBody>
          <a:bodyPr wrap="square">
            <a:normAutofit/>
          </a:bodyPr>
          <a:lstStyle/>
          <a:p>
            <a:r>
              <a:rPr lang="en-US" sz="1100" dirty="0">
                <a:solidFill>
                  <a:srgbClr val="000000"/>
                </a:solidFill>
                <a:latin typeface="Arial" panose="020B0604020202020204" pitchFamily="34" charset="0"/>
                <a:cs typeface="Arial" panose="020B0604020202020204" pitchFamily="34" charset="0"/>
              </a:rPr>
              <a:t>The State agency will begin disbursing funds to institutions</a:t>
            </a:r>
          </a:p>
        </p:txBody>
      </p:sp>
      <p:sp>
        <p:nvSpPr>
          <p:cNvPr id="18" name="Rectangle 17">
            <a:extLst>
              <a:ext uri="{FF2B5EF4-FFF2-40B4-BE49-F238E27FC236}">
                <a16:creationId xmlns:a16="http://schemas.microsoft.com/office/drawing/2014/main" id="{2A7AD542-E222-4D1B-84CC-10A5DC42A3A1}"/>
              </a:ext>
            </a:extLst>
          </p:cNvPr>
          <p:cNvSpPr/>
          <p:nvPr/>
        </p:nvSpPr>
        <p:spPr>
          <a:xfrm>
            <a:off x="6338919" y="1862530"/>
            <a:ext cx="2537460" cy="954410"/>
          </a:xfrm>
          <a:prstGeom prst="rect">
            <a:avLst/>
          </a:prstGeom>
          <a:solidFill>
            <a:schemeClr val="bg1">
              <a:lumMod val="95000"/>
              <a:alpha val="70000"/>
            </a:schemeClr>
          </a:solidFill>
        </p:spPr>
        <p:txBody>
          <a:bodyPr wrap="square">
            <a:normAutofit/>
          </a:bodyPr>
          <a:lstStyle/>
          <a:p>
            <a:r>
              <a:rPr lang="en-US" sz="1100" dirty="0">
                <a:solidFill>
                  <a:srgbClr val="000000"/>
                </a:solidFill>
                <a:latin typeface="Arial" panose="020B0604020202020204" pitchFamily="34" charset="0"/>
                <a:cs typeface="Arial" panose="020B0604020202020204" pitchFamily="34" charset="0"/>
              </a:rPr>
              <a:t>The State agency will request additional funds from FNS (if applicable)</a:t>
            </a:r>
          </a:p>
        </p:txBody>
      </p:sp>
      <p:sp>
        <p:nvSpPr>
          <p:cNvPr id="21" name="TextBox 20">
            <a:extLst>
              <a:ext uri="{FF2B5EF4-FFF2-40B4-BE49-F238E27FC236}">
                <a16:creationId xmlns:a16="http://schemas.microsoft.com/office/drawing/2014/main" id="{3303A742-FF7F-486F-B932-2D29DA746A9A}"/>
              </a:ext>
            </a:extLst>
          </p:cNvPr>
          <p:cNvSpPr txBox="1"/>
          <p:nvPr/>
        </p:nvSpPr>
        <p:spPr>
          <a:xfrm>
            <a:off x="201884" y="922528"/>
            <a:ext cx="8596917" cy="338554"/>
          </a:xfrm>
          <a:prstGeom prst="rect">
            <a:avLst/>
          </a:prstGeom>
          <a:noFill/>
        </p:spPr>
        <p:txBody>
          <a:bodyPr wrap="square" rtlCol="0">
            <a:spAutoFit/>
          </a:bodyPr>
          <a:lstStyle/>
          <a:p>
            <a:pPr lvl="0"/>
            <a:r>
              <a:rPr lang="en-US" sz="1600" dirty="0"/>
              <a:t>The State agency will submit its implementation plan on or before May 10, 2021</a:t>
            </a:r>
          </a:p>
        </p:txBody>
      </p:sp>
      <p:sp>
        <p:nvSpPr>
          <p:cNvPr id="38" name="Right Brace 37">
            <a:extLst>
              <a:ext uri="{FF2B5EF4-FFF2-40B4-BE49-F238E27FC236}">
                <a16:creationId xmlns:a16="http://schemas.microsoft.com/office/drawing/2014/main" id="{60643A4D-5341-4186-9715-72C3EA684D71}"/>
              </a:ext>
            </a:extLst>
          </p:cNvPr>
          <p:cNvSpPr/>
          <p:nvPr/>
        </p:nvSpPr>
        <p:spPr>
          <a:xfrm rot="16200000">
            <a:off x="5020072" y="2801394"/>
            <a:ext cx="108016" cy="2440268"/>
          </a:xfrm>
          <a:prstGeom prst="rightBrac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p:txBody>
      </p:sp>
      <p:sp>
        <p:nvSpPr>
          <p:cNvPr id="27" name="TextBox 26">
            <a:extLst>
              <a:ext uri="{FF2B5EF4-FFF2-40B4-BE49-F238E27FC236}">
                <a16:creationId xmlns:a16="http://schemas.microsoft.com/office/drawing/2014/main" id="{D62CFAE0-9B27-4DCD-91EE-C574CF9F0A62}"/>
              </a:ext>
            </a:extLst>
          </p:cNvPr>
          <p:cNvSpPr txBox="1"/>
          <p:nvPr/>
        </p:nvSpPr>
        <p:spPr>
          <a:xfrm>
            <a:off x="2326304" y="5193242"/>
            <a:ext cx="4348075" cy="923330"/>
          </a:xfrm>
          <a:prstGeom prst="rect">
            <a:avLst/>
          </a:prstGeom>
          <a:solidFill>
            <a:schemeClr val="bg1">
              <a:lumMod val="95000"/>
            </a:schemeClr>
          </a:solidFill>
        </p:spPr>
        <p:txBody>
          <a:bodyPr wrap="square" rtlCol="0">
            <a:spAutoFit/>
          </a:bodyPr>
          <a:lstStyle/>
          <a:p>
            <a:pPr algn="ctr"/>
            <a:r>
              <a:rPr lang="en-US" i="1" dirty="0"/>
              <a:t>All institutions receiving Emergency Cost Reimbursement must report back to the State agency how the funds were used.</a:t>
            </a:r>
            <a:endParaRPr lang="en-US" i="1" dirty="0">
              <a:solidFill>
                <a:schemeClr val="accent6">
                  <a:lumMod val="50000"/>
                </a:schemeClr>
              </a:solidFill>
              <a:latin typeface="Franklin Gothic Book" panose="020B0503020102020204" pitchFamily="34" charset="0"/>
            </a:endParaRPr>
          </a:p>
        </p:txBody>
      </p:sp>
      <p:sp>
        <p:nvSpPr>
          <p:cNvPr id="6" name="Rectangle 5">
            <a:extLst>
              <a:ext uri="{FF2B5EF4-FFF2-40B4-BE49-F238E27FC236}">
                <a16:creationId xmlns:a16="http://schemas.microsoft.com/office/drawing/2014/main" id="{5225C895-4EBF-4B70-8942-224A6B4A4CC1}"/>
              </a:ext>
            </a:extLst>
          </p:cNvPr>
          <p:cNvSpPr/>
          <p:nvPr/>
        </p:nvSpPr>
        <p:spPr>
          <a:xfrm>
            <a:off x="578129" y="1516401"/>
            <a:ext cx="2440585" cy="276999"/>
          </a:xfrm>
          <a:prstGeom prst="rect">
            <a:avLst/>
          </a:prstGeom>
        </p:spPr>
        <p:txBody>
          <a:bodyPr wrap="square">
            <a:spAutoFit/>
          </a:bodyPr>
          <a:lstStyle/>
          <a:p>
            <a:r>
              <a:rPr lang="en-US" sz="1200" b="1" dirty="0">
                <a:solidFill>
                  <a:srgbClr val="000000"/>
                </a:solidFill>
                <a:ea typeface="Times New Roman" panose="02020603050405020304" pitchFamily="18" charset="0"/>
              </a:rPr>
              <a:t>May 30, 2021</a:t>
            </a:r>
            <a:endParaRPr lang="en-US" sz="1200" b="1" dirty="0"/>
          </a:p>
        </p:txBody>
      </p:sp>
      <p:sp>
        <p:nvSpPr>
          <p:cNvPr id="16" name="Oval 15">
            <a:extLst>
              <a:ext uri="{FF2B5EF4-FFF2-40B4-BE49-F238E27FC236}">
                <a16:creationId xmlns:a16="http://schemas.microsoft.com/office/drawing/2014/main" id="{4657C38E-1957-4F63-957D-608B6EE393B6}"/>
              </a:ext>
            </a:extLst>
          </p:cNvPr>
          <p:cNvSpPr/>
          <p:nvPr/>
        </p:nvSpPr>
        <p:spPr>
          <a:xfrm>
            <a:off x="282561" y="1544794"/>
            <a:ext cx="205740" cy="20574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lumMod val="75000"/>
                    <a:lumOff val="25000"/>
                  </a:schemeClr>
                </a:solidFill>
              </a:rPr>
              <a:t>1</a:t>
            </a:r>
          </a:p>
        </p:txBody>
      </p:sp>
      <p:sp>
        <p:nvSpPr>
          <p:cNvPr id="17" name="Oval 16">
            <a:extLst>
              <a:ext uri="{FF2B5EF4-FFF2-40B4-BE49-F238E27FC236}">
                <a16:creationId xmlns:a16="http://schemas.microsoft.com/office/drawing/2014/main" id="{9DD1E9F5-BC7D-43B2-99FE-70E9BD9BD5AA}"/>
              </a:ext>
            </a:extLst>
          </p:cNvPr>
          <p:cNvSpPr/>
          <p:nvPr/>
        </p:nvSpPr>
        <p:spPr>
          <a:xfrm>
            <a:off x="3291807" y="1522132"/>
            <a:ext cx="205740" cy="20574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lumMod val="75000"/>
                    <a:lumOff val="25000"/>
                  </a:schemeClr>
                </a:solidFill>
              </a:rPr>
              <a:t>2</a:t>
            </a:r>
          </a:p>
        </p:txBody>
      </p:sp>
      <p:sp>
        <p:nvSpPr>
          <p:cNvPr id="19" name="Rectangle 18">
            <a:extLst>
              <a:ext uri="{FF2B5EF4-FFF2-40B4-BE49-F238E27FC236}">
                <a16:creationId xmlns:a16="http://schemas.microsoft.com/office/drawing/2014/main" id="{FD64A967-CC5F-490A-8C5E-EBD5AAD06140}"/>
              </a:ext>
            </a:extLst>
          </p:cNvPr>
          <p:cNvSpPr/>
          <p:nvPr/>
        </p:nvSpPr>
        <p:spPr>
          <a:xfrm>
            <a:off x="6397152" y="1486502"/>
            <a:ext cx="1132041" cy="276999"/>
          </a:xfrm>
          <a:prstGeom prst="rect">
            <a:avLst/>
          </a:prstGeom>
        </p:spPr>
        <p:txBody>
          <a:bodyPr wrap="square">
            <a:spAutoFit/>
          </a:bodyPr>
          <a:lstStyle/>
          <a:p>
            <a:r>
              <a:rPr lang="en-US" sz="1200" b="1" dirty="0">
                <a:solidFill>
                  <a:srgbClr val="000000"/>
                </a:solidFill>
                <a:latin typeface="Arial" panose="020B0604020202020204" pitchFamily="34" charset="0"/>
                <a:ea typeface="Times New Roman" panose="02020603050405020304" pitchFamily="18" charset="0"/>
              </a:rPr>
              <a:t>July 31, 2021</a:t>
            </a:r>
            <a:endParaRPr lang="en-US" b="1" dirty="0">
              <a:latin typeface="Times New Roman" panose="02020603050405020304" pitchFamily="18" charset="0"/>
              <a:ea typeface="Times New Roman" panose="02020603050405020304" pitchFamily="18" charset="0"/>
            </a:endParaRPr>
          </a:p>
        </p:txBody>
      </p:sp>
      <p:sp>
        <p:nvSpPr>
          <p:cNvPr id="20" name="Oval 19">
            <a:extLst>
              <a:ext uri="{FF2B5EF4-FFF2-40B4-BE49-F238E27FC236}">
                <a16:creationId xmlns:a16="http://schemas.microsoft.com/office/drawing/2014/main" id="{EE2D5753-A326-4B99-8D7C-0353EAE1598B}"/>
              </a:ext>
            </a:extLst>
          </p:cNvPr>
          <p:cNvSpPr/>
          <p:nvPr/>
        </p:nvSpPr>
        <p:spPr>
          <a:xfrm>
            <a:off x="6133179" y="1533050"/>
            <a:ext cx="205740" cy="20574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lumMod val="75000"/>
                    <a:lumOff val="25000"/>
                  </a:schemeClr>
                </a:solidFill>
              </a:rPr>
              <a:t>3</a:t>
            </a:r>
          </a:p>
        </p:txBody>
      </p:sp>
      <p:sp>
        <p:nvSpPr>
          <p:cNvPr id="33" name="Rectangle 32">
            <a:extLst>
              <a:ext uri="{FF2B5EF4-FFF2-40B4-BE49-F238E27FC236}">
                <a16:creationId xmlns:a16="http://schemas.microsoft.com/office/drawing/2014/main" id="{341D9789-961D-4A55-AADC-9BED01AECCE0}"/>
              </a:ext>
            </a:extLst>
          </p:cNvPr>
          <p:cNvSpPr/>
          <p:nvPr/>
        </p:nvSpPr>
        <p:spPr>
          <a:xfrm>
            <a:off x="3590653" y="1497420"/>
            <a:ext cx="1183337" cy="276999"/>
          </a:xfrm>
          <a:prstGeom prst="rect">
            <a:avLst/>
          </a:prstGeom>
        </p:spPr>
        <p:txBody>
          <a:bodyPr wrap="square">
            <a:spAutoFit/>
          </a:bodyPr>
          <a:lstStyle/>
          <a:p>
            <a:r>
              <a:rPr lang="en-US" sz="1200" b="1" dirty="0">
                <a:solidFill>
                  <a:srgbClr val="000000"/>
                </a:solidFill>
                <a:latin typeface="Arial" panose="020B0604020202020204" pitchFamily="34" charset="0"/>
                <a:ea typeface="Times New Roman" panose="02020603050405020304" pitchFamily="18" charset="0"/>
              </a:rPr>
              <a:t>June 30, 2021</a:t>
            </a:r>
            <a:endParaRPr lang="en-US" b="1" dirty="0">
              <a:latin typeface="Times New Roman" panose="02020603050405020304" pitchFamily="18" charset="0"/>
              <a:ea typeface="Times New Roman" panose="02020603050405020304" pitchFamily="18" charset="0"/>
            </a:endParaRPr>
          </a:p>
        </p:txBody>
      </p:sp>
      <p:sp>
        <p:nvSpPr>
          <p:cNvPr id="7" name="Rectangle 6">
            <a:extLst>
              <a:ext uri="{FF2B5EF4-FFF2-40B4-BE49-F238E27FC236}">
                <a16:creationId xmlns:a16="http://schemas.microsoft.com/office/drawing/2014/main" id="{D31A435A-E167-4B84-9935-D795C24716BE}"/>
              </a:ext>
            </a:extLst>
          </p:cNvPr>
          <p:cNvSpPr/>
          <p:nvPr/>
        </p:nvSpPr>
        <p:spPr>
          <a:xfrm>
            <a:off x="3585385" y="3526173"/>
            <a:ext cx="1412566" cy="276999"/>
          </a:xfrm>
          <a:prstGeom prst="rect">
            <a:avLst/>
          </a:prstGeom>
        </p:spPr>
        <p:txBody>
          <a:bodyPr wrap="none">
            <a:spAutoFit/>
          </a:bodyPr>
          <a:lstStyle/>
          <a:p>
            <a:r>
              <a:rPr lang="en-US" sz="1200" b="1" dirty="0">
                <a:solidFill>
                  <a:srgbClr val="000000"/>
                </a:solidFill>
                <a:latin typeface="Arial" panose="020B0604020202020204" pitchFamily="34" charset="0"/>
                <a:ea typeface="Times New Roman" panose="02020603050405020304" pitchFamily="18" charset="0"/>
              </a:rPr>
              <a:t>January 31, 2022</a:t>
            </a:r>
            <a:endParaRPr lang="en-US" b="1" dirty="0">
              <a:latin typeface="Times New Roman" panose="02020603050405020304" pitchFamily="18" charset="0"/>
              <a:ea typeface="Times New Roman" panose="02020603050405020304" pitchFamily="18" charset="0"/>
            </a:endParaRPr>
          </a:p>
        </p:txBody>
      </p:sp>
      <p:sp>
        <p:nvSpPr>
          <p:cNvPr id="28" name="Oval 27">
            <a:extLst>
              <a:ext uri="{FF2B5EF4-FFF2-40B4-BE49-F238E27FC236}">
                <a16:creationId xmlns:a16="http://schemas.microsoft.com/office/drawing/2014/main" id="{3658BE45-0D73-40E6-8E14-35B3D2D71086}"/>
              </a:ext>
            </a:extLst>
          </p:cNvPr>
          <p:cNvSpPr/>
          <p:nvPr/>
        </p:nvSpPr>
        <p:spPr>
          <a:xfrm>
            <a:off x="282561" y="3579413"/>
            <a:ext cx="205740" cy="20574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lumMod val="75000"/>
                    <a:lumOff val="25000"/>
                  </a:schemeClr>
                </a:solidFill>
              </a:rPr>
              <a:t>4</a:t>
            </a:r>
          </a:p>
        </p:txBody>
      </p:sp>
      <p:sp>
        <p:nvSpPr>
          <p:cNvPr id="29" name="Rectangle 28">
            <a:extLst>
              <a:ext uri="{FF2B5EF4-FFF2-40B4-BE49-F238E27FC236}">
                <a16:creationId xmlns:a16="http://schemas.microsoft.com/office/drawing/2014/main" id="{41E03C7A-F311-4804-B861-563EB914F5A1}"/>
              </a:ext>
            </a:extLst>
          </p:cNvPr>
          <p:cNvSpPr/>
          <p:nvPr/>
        </p:nvSpPr>
        <p:spPr>
          <a:xfrm>
            <a:off x="558569" y="3531378"/>
            <a:ext cx="2460145" cy="276999"/>
          </a:xfrm>
          <a:prstGeom prst="rect">
            <a:avLst/>
          </a:prstGeom>
        </p:spPr>
        <p:txBody>
          <a:bodyPr wrap="square">
            <a:spAutoFit/>
          </a:bodyPr>
          <a:lstStyle/>
          <a:p>
            <a:r>
              <a:rPr lang="en-US" sz="1200" b="1" dirty="0">
                <a:solidFill>
                  <a:srgbClr val="000000"/>
                </a:solidFill>
                <a:ea typeface="Times New Roman" panose="02020603050405020304" pitchFamily="18" charset="0"/>
              </a:rPr>
              <a:t>September 30, 2021</a:t>
            </a:r>
            <a:endParaRPr lang="en-US" sz="1200" b="1" dirty="0"/>
          </a:p>
        </p:txBody>
      </p:sp>
      <p:sp>
        <p:nvSpPr>
          <p:cNvPr id="32" name="Oval 31">
            <a:extLst>
              <a:ext uri="{FF2B5EF4-FFF2-40B4-BE49-F238E27FC236}">
                <a16:creationId xmlns:a16="http://schemas.microsoft.com/office/drawing/2014/main" id="{0B67497D-BCF9-4462-8DFC-E5D40D1D70D9}"/>
              </a:ext>
            </a:extLst>
          </p:cNvPr>
          <p:cNvSpPr/>
          <p:nvPr/>
        </p:nvSpPr>
        <p:spPr>
          <a:xfrm>
            <a:off x="3299910" y="3543082"/>
            <a:ext cx="205740" cy="20574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lumMod val="75000"/>
                    <a:lumOff val="25000"/>
                  </a:schemeClr>
                </a:solidFill>
              </a:rPr>
              <a:t>5</a:t>
            </a:r>
          </a:p>
        </p:txBody>
      </p:sp>
      <p:sp>
        <p:nvSpPr>
          <p:cNvPr id="35" name="Oval 34">
            <a:extLst>
              <a:ext uri="{FF2B5EF4-FFF2-40B4-BE49-F238E27FC236}">
                <a16:creationId xmlns:a16="http://schemas.microsoft.com/office/drawing/2014/main" id="{192D3D17-2BBE-4EA3-91B8-124AEEC8CE8A}"/>
              </a:ext>
            </a:extLst>
          </p:cNvPr>
          <p:cNvSpPr/>
          <p:nvPr/>
        </p:nvSpPr>
        <p:spPr>
          <a:xfrm>
            <a:off x="6109436" y="3538962"/>
            <a:ext cx="205740" cy="20574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lumMod val="75000"/>
                    <a:lumOff val="25000"/>
                  </a:schemeClr>
                </a:solidFill>
              </a:rPr>
              <a:t>6</a:t>
            </a:r>
          </a:p>
        </p:txBody>
      </p:sp>
      <p:sp>
        <p:nvSpPr>
          <p:cNvPr id="36" name="Rectangle 35">
            <a:extLst>
              <a:ext uri="{FF2B5EF4-FFF2-40B4-BE49-F238E27FC236}">
                <a16:creationId xmlns:a16="http://schemas.microsoft.com/office/drawing/2014/main" id="{1888F490-CDBC-4CE0-893B-D7B1F17CCCA0}"/>
              </a:ext>
            </a:extLst>
          </p:cNvPr>
          <p:cNvSpPr/>
          <p:nvPr/>
        </p:nvSpPr>
        <p:spPr>
          <a:xfrm>
            <a:off x="6397152" y="3508154"/>
            <a:ext cx="1593131" cy="276999"/>
          </a:xfrm>
          <a:prstGeom prst="rect">
            <a:avLst/>
          </a:prstGeom>
        </p:spPr>
        <p:txBody>
          <a:bodyPr wrap="square">
            <a:spAutoFit/>
          </a:bodyPr>
          <a:lstStyle/>
          <a:p>
            <a:r>
              <a:rPr lang="en-US" sz="1200" b="1" dirty="0">
                <a:solidFill>
                  <a:srgbClr val="000000"/>
                </a:solidFill>
                <a:latin typeface="Arial" panose="020B0604020202020204" pitchFamily="34" charset="0"/>
                <a:ea typeface="Times New Roman" panose="02020603050405020304" pitchFamily="18" charset="0"/>
              </a:rPr>
              <a:t>March 31, 2022</a:t>
            </a:r>
            <a:endParaRPr lang="en-US" b="1" dirty="0">
              <a:latin typeface="Times New Roman" panose="02020603050405020304" pitchFamily="18" charset="0"/>
              <a:ea typeface="Times New Roman" panose="02020603050405020304" pitchFamily="18" charset="0"/>
            </a:endParaRPr>
          </a:p>
        </p:txBody>
      </p:sp>
      <p:sp>
        <p:nvSpPr>
          <p:cNvPr id="30" name="Rectangle 29">
            <a:extLst>
              <a:ext uri="{FF2B5EF4-FFF2-40B4-BE49-F238E27FC236}">
                <a16:creationId xmlns:a16="http://schemas.microsoft.com/office/drawing/2014/main" id="{F310E53C-6F87-4459-A79F-A5169C377802}"/>
              </a:ext>
            </a:extLst>
          </p:cNvPr>
          <p:cNvSpPr/>
          <p:nvPr/>
        </p:nvSpPr>
        <p:spPr>
          <a:xfrm>
            <a:off x="3505650" y="3942705"/>
            <a:ext cx="2282527" cy="923329"/>
          </a:xfrm>
          <a:prstGeom prst="rect">
            <a:avLst/>
          </a:prstGeom>
          <a:solidFill>
            <a:schemeClr val="bg1">
              <a:lumMod val="95000"/>
              <a:alpha val="70000"/>
            </a:schemeClr>
          </a:solidFill>
        </p:spPr>
        <p:txBody>
          <a:bodyPr wrap="square">
            <a:normAutofit/>
          </a:bodyPr>
          <a:lstStyle/>
          <a:p>
            <a:r>
              <a:rPr lang="en-US" sz="1100" dirty="0">
                <a:solidFill>
                  <a:srgbClr val="000000"/>
                </a:solidFill>
                <a:latin typeface="Arial" panose="020B0604020202020204" pitchFamily="34" charset="0"/>
                <a:ea typeface="Arial" panose="020B0604020202020204" pitchFamily="34" charset="0"/>
                <a:cs typeface="Arial" panose="020B0604020202020204" pitchFamily="34" charset="0"/>
              </a:rPr>
              <a:t>Funds liquidation deadline. </a:t>
            </a:r>
          </a:p>
          <a:p>
            <a:r>
              <a:rPr lang="en-US" sz="1100" dirty="0">
                <a:solidFill>
                  <a:srgbClr val="000000"/>
                </a:solidFill>
                <a:latin typeface="Arial" panose="020B0604020202020204" pitchFamily="34" charset="0"/>
                <a:ea typeface="Arial" panose="020B0604020202020204" pitchFamily="34" charset="0"/>
                <a:cs typeface="Arial" panose="020B0604020202020204" pitchFamily="34" charset="0"/>
              </a:rPr>
              <a:t>Recovery process begins. </a:t>
            </a:r>
          </a:p>
          <a:p>
            <a:r>
              <a:rPr lang="en-US" sz="1100" dirty="0">
                <a:solidFill>
                  <a:srgbClr val="000000"/>
                </a:solidFill>
                <a:latin typeface="Arial" panose="020B0604020202020204" pitchFamily="34" charset="0"/>
                <a:ea typeface="Arial" panose="020B0604020202020204" pitchFamily="34" charset="0"/>
                <a:cs typeface="Arial" panose="020B0604020202020204" pitchFamily="34" charset="0"/>
              </a:rPr>
              <a:t>Institutions must report to the State agency of the use of funds.</a:t>
            </a:r>
            <a:endParaRPr lang="en-US" sz="1100" dirty="0">
              <a:latin typeface="Arial" panose="020B0604020202020204" pitchFamily="34" charset="0"/>
              <a:ea typeface="Arial" panose="020B0604020202020204" pitchFamily="34" charset="0"/>
              <a:cs typeface="Times New Roman" panose="02020603050405020304" pitchFamily="18" charset="0"/>
            </a:endParaRPr>
          </a:p>
        </p:txBody>
      </p:sp>
      <p:sp>
        <p:nvSpPr>
          <p:cNvPr id="31" name="Rectangle 30">
            <a:extLst>
              <a:ext uri="{FF2B5EF4-FFF2-40B4-BE49-F238E27FC236}">
                <a16:creationId xmlns:a16="http://schemas.microsoft.com/office/drawing/2014/main" id="{9B217154-9AD0-43E1-A080-79AFD94A323C}"/>
              </a:ext>
            </a:extLst>
          </p:cNvPr>
          <p:cNvSpPr/>
          <p:nvPr/>
        </p:nvSpPr>
        <p:spPr>
          <a:xfrm>
            <a:off x="578129" y="3942705"/>
            <a:ext cx="2460145" cy="698124"/>
          </a:xfrm>
          <a:prstGeom prst="rect">
            <a:avLst/>
          </a:prstGeom>
          <a:solidFill>
            <a:schemeClr val="bg1">
              <a:lumMod val="95000"/>
              <a:alpha val="70000"/>
            </a:schemeClr>
          </a:solidFill>
        </p:spPr>
        <p:txBody>
          <a:bodyPr wrap="square">
            <a:normAutofit/>
          </a:bodyPr>
          <a:lstStyle/>
          <a:p>
            <a:r>
              <a:rPr lang="en-US" sz="1100" dirty="0">
                <a:solidFill>
                  <a:srgbClr val="000000"/>
                </a:solidFill>
                <a:latin typeface="Arial" panose="020B0604020202020204" pitchFamily="34" charset="0"/>
                <a:ea typeface="Arial" panose="020B0604020202020204" pitchFamily="34" charset="0"/>
                <a:cs typeface="Arial" panose="020B0604020202020204" pitchFamily="34" charset="0"/>
              </a:rPr>
              <a:t>Funds obligation deadline</a:t>
            </a:r>
            <a:endParaRPr lang="en-US" sz="1100" dirty="0">
              <a:latin typeface="Arial" panose="020B0604020202020204" pitchFamily="34" charset="0"/>
              <a:ea typeface="Arial" panose="020B0604020202020204" pitchFamily="34" charset="0"/>
              <a:cs typeface="Times New Roman" panose="02020603050405020304" pitchFamily="18" charset="0"/>
            </a:endParaRPr>
          </a:p>
        </p:txBody>
      </p:sp>
      <p:sp>
        <p:nvSpPr>
          <p:cNvPr id="41" name="Rectangle 40">
            <a:extLst>
              <a:ext uri="{FF2B5EF4-FFF2-40B4-BE49-F238E27FC236}">
                <a16:creationId xmlns:a16="http://schemas.microsoft.com/office/drawing/2014/main" id="{0ECC82DA-451E-43BA-8458-BC0016BDC588}"/>
              </a:ext>
            </a:extLst>
          </p:cNvPr>
          <p:cNvSpPr/>
          <p:nvPr/>
        </p:nvSpPr>
        <p:spPr>
          <a:xfrm>
            <a:off x="6299120" y="3869850"/>
            <a:ext cx="2460145" cy="698124"/>
          </a:xfrm>
          <a:prstGeom prst="rect">
            <a:avLst/>
          </a:prstGeom>
          <a:solidFill>
            <a:schemeClr val="bg1">
              <a:lumMod val="95000"/>
              <a:alpha val="70000"/>
            </a:schemeClr>
          </a:solidFill>
        </p:spPr>
        <p:txBody>
          <a:bodyPr wrap="square">
            <a:normAutofit/>
          </a:bodyPr>
          <a:lstStyle/>
          <a:p>
            <a:r>
              <a:rPr lang="en-US" sz="1100" dirty="0">
                <a:solidFill>
                  <a:srgbClr val="000000"/>
                </a:solidFill>
                <a:latin typeface="Arial" panose="020B0604020202020204" pitchFamily="34" charset="0"/>
                <a:ea typeface="Arial" panose="020B0604020202020204" pitchFamily="34" charset="0"/>
                <a:cs typeface="Arial" panose="020B0604020202020204" pitchFamily="34" charset="0"/>
              </a:rPr>
              <a:t>The State agency must submit a summary of the use of funds to FNS</a:t>
            </a:r>
            <a:endParaRPr lang="en-US" sz="1100" dirty="0">
              <a:latin typeface="Arial" panose="020B0604020202020204" pitchFamily="34" charset="0"/>
              <a:ea typeface="Arial" panose="020B060402020202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242757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0B5BE-2A1C-4D46-B17B-01FDF291923B}"/>
              </a:ext>
            </a:extLst>
          </p:cNvPr>
          <p:cNvSpPr>
            <a:spLocks noGrp="1"/>
          </p:cNvSpPr>
          <p:nvPr>
            <p:ph type="title"/>
          </p:nvPr>
        </p:nvSpPr>
        <p:spPr/>
        <p:txBody>
          <a:bodyPr/>
          <a:lstStyle/>
          <a:p>
            <a:r>
              <a:rPr lang="en-US" dirty="0"/>
              <a:t>What Questions Do You Have?</a:t>
            </a:r>
          </a:p>
        </p:txBody>
      </p:sp>
      <p:sp>
        <p:nvSpPr>
          <p:cNvPr id="3" name="Text Placeholder 2">
            <a:extLst>
              <a:ext uri="{FF2B5EF4-FFF2-40B4-BE49-F238E27FC236}">
                <a16:creationId xmlns:a16="http://schemas.microsoft.com/office/drawing/2014/main" id="{FFDC4931-09F1-4CC6-B409-C3D297AD4059}"/>
              </a:ext>
            </a:extLst>
          </p:cNvPr>
          <p:cNvSpPr>
            <a:spLocks noGrp="1"/>
          </p:cNvSpPr>
          <p:nvPr>
            <p:ph type="body" sz="quarter" idx="10"/>
          </p:nvPr>
        </p:nvSpPr>
        <p:spPr/>
        <p:txBody>
          <a:bodyPr/>
          <a:lstStyle/>
          <a:p>
            <a:endParaRPr lang="en-US" dirty="0"/>
          </a:p>
        </p:txBody>
      </p:sp>
      <p:pic>
        <p:nvPicPr>
          <p:cNvPr id="4" name="Content Placeholder 8">
            <a:extLst>
              <a:ext uri="{FF2B5EF4-FFF2-40B4-BE49-F238E27FC236}">
                <a16:creationId xmlns:a16="http://schemas.microsoft.com/office/drawing/2014/main" id="{9264FDFA-B069-43E2-A8D7-086FAA6E406A}"/>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a:stretch/>
        </p:blipFill>
        <p:spPr>
          <a:xfrm>
            <a:off x="495498" y="1447800"/>
            <a:ext cx="8019852" cy="4795307"/>
          </a:xfrm>
        </p:spPr>
      </p:pic>
      <p:pic>
        <p:nvPicPr>
          <p:cNvPr id="6" name="Picture 5" descr="A picture containing text, blackboard, person, young&#10;&#10;Description automatically generated">
            <a:extLst>
              <a:ext uri="{FF2B5EF4-FFF2-40B4-BE49-F238E27FC236}">
                <a16:creationId xmlns:a16="http://schemas.microsoft.com/office/drawing/2014/main" id="{8FA83269-D530-4915-B8BD-6549FAC1B1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07881" y="1963768"/>
            <a:ext cx="5376241" cy="3763369"/>
          </a:xfrm>
          <a:prstGeom prst="rect">
            <a:avLst/>
          </a:prstGeom>
        </p:spPr>
      </p:pic>
    </p:spTree>
    <p:custDataLst>
      <p:tags r:id="rId1"/>
    </p:custDataLst>
    <p:extLst>
      <p:ext uri="{BB962C8B-B14F-4D97-AF65-F5344CB8AC3E}">
        <p14:creationId xmlns:p14="http://schemas.microsoft.com/office/powerpoint/2010/main" val="2906993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321732"/>
            <a:ext cx="5293730" cy="1964266"/>
          </a:xfrm>
          <a:prstGeom prst="rect">
            <a:avLst/>
          </a:prstGeom>
          <a:solidFill>
            <a:srgbClr val="4036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B443B24-B4B5-4693-92FA-ED2ADD4E15A4}"/>
              </a:ext>
            </a:extLst>
          </p:cNvPr>
          <p:cNvSpPr>
            <a:spLocks noGrp="1"/>
          </p:cNvSpPr>
          <p:nvPr>
            <p:ph type="title"/>
          </p:nvPr>
        </p:nvSpPr>
        <p:spPr>
          <a:xfrm>
            <a:off x="393192" y="516804"/>
            <a:ext cx="4945641" cy="1625210"/>
          </a:xfrm>
        </p:spPr>
        <p:txBody>
          <a:bodyPr vert="horz" lIns="91440" tIns="45720" rIns="91440" bIns="45720" rtlCol="0" anchor="ctr">
            <a:normAutofit/>
          </a:bodyPr>
          <a:lstStyle/>
          <a:p>
            <a:pPr defTabSz="914400"/>
            <a:r>
              <a:rPr lang="en-US" sz="4400" kern="1200">
                <a:solidFill>
                  <a:srgbClr val="FFFFFF"/>
                </a:solidFill>
                <a:latin typeface="+mj-lt"/>
                <a:ea typeface="+mj-ea"/>
                <a:cs typeface="+mj-cs"/>
              </a:rPr>
              <a:t>COVID-19 Wavier Follow Up Survey</a:t>
            </a:r>
          </a:p>
        </p:txBody>
      </p:sp>
      <p:sp>
        <p:nvSpPr>
          <p:cNvPr id="12" name="Rectangle 11">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6888" y="2432305"/>
            <a:ext cx="5292501"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 text, application, chat or text message&#10;&#10;Description automatically generated">
            <a:extLst>
              <a:ext uri="{FF2B5EF4-FFF2-40B4-BE49-F238E27FC236}">
                <a16:creationId xmlns:a16="http://schemas.microsoft.com/office/drawing/2014/main" id="{87B59B2E-DE02-4D9E-BF04-AFBC33ECF645}"/>
              </a:ext>
            </a:extLst>
          </p:cNvPr>
          <p:cNvPicPr>
            <a:picLocks noChangeAspect="1"/>
          </p:cNvPicPr>
          <p:nvPr/>
        </p:nvPicPr>
        <p:blipFill>
          <a:blip r:embed="rId3"/>
          <a:stretch>
            <a:fillRect/>
          </a:stretch>
        </p:blipFill>
        <p:spPr>
          <a:xfrm>
            <a:off x="425058" y="2842865"/>
            <a:ext cx="4934932" cy="3281730"/>
          </a:xfrm>
          <a:prstGeom prst="rect">
            <a:avLst/>
          </a:prstGeom>
        </p:spPr>
      </p:pic>
      <p:sp>
        <p:nvSpPr>
          <p:cNvPr id="14" name="Rectangle 1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E5E0174E-7520-482B-90C6-CDF519225236}"/>
              </a:ext>
            </a:extLst>
          </p:cNvPr>
          <p:cNvSpPr>
            <a:spLocks noGrp="1"/>
          </p:cNvSpPr>
          <p:nvPr>
            <p:ph type="body" sz="quarter" idx="10"/>
          </p:nvPr>
        </p:nvSpPr>
        <p:spPr>
          <a:xfrm>
            <a:off x="6021989" y="917725"/>
            <a:ext cx="2568554" cy="4852362"/>
          </a:xfrm>
        </p:spPr>
        <p:txBody>
          <a:bodyPr vert="horz" lIns="91440" tIns="45720" rIns="91440" bIns="45720" rtlCol="0" anchor="ctr">
            <a:normAutofit/>
          </a:bodyPr>
          <a:lstStyle/>
          <a:p>
            <a:pPr defTabSz="914400">
              <a:lnSpc>
                <a:spcPct val="90000"/>
              </a:lnSpc>
            </a:pPr>
            <a:r>
              <a:rPr lang="en-US" sz="1700" dirty="0">
                <a:solidFill>
                  <a:srgbClr val="FFFFFF"/>
                </a:solidFill>
                <a:latin typeface="+mn-lt"/>
                <a:ea typeface="+mn-ea"/>
                <a:cs typeface="+mn-cs"/>
              </a:rPr>
              <a:t>All institutions that received a waiver were required to submit a Waiver Follow Up Survey on or before April 27, 2021</a:t>
            </a:r>
          </a:p>
          <a:p>
            <a:pPr defTabSz="914400">
              <a:lnSpc>
                <a:spcPct val="90000"/>
              </a:lnSpc>
            </a:pPr>
            <a:r>
              <a:rPr lang="en-US" sz="1700" dirty="0">
                <a:solidFill>
                  <a:srgbClr val="FFFFFF"/>
                </a:solidFill>
                <a:latin typeface="+mn-lt"/>
                <a:ea typeface="+mn-ea"/>
                <a:cs typeface="+mn-cs"/>
              </a:rPr>
              <a:t>The State agency used institution’s responses to complete a School Meals Operations Study (SMO) entitled State Agency Child Nutrition Director COVID-19 Waiver Collection</a:t>
            </a:r>
          </a:p>
          <a:p>
            <a:pPr defTabSz="914400">
              <a:lnSpc>
                <a:spcPct val="90000"/>
              </a:lnSpc>
            </a:pPr>
            <a:endParaRPr lang="en-US" sz="1700" dirty="0">
              <a:solidFill>
                <a:srgbClr val="FFFFFF"/>
              </a:solidFill>
              <a:latin typeface="+mn-lt"/>
              <a:ea typeface="+mn-ea"/>
              <a:cs typeface="+mn-cs"/>
            </a:endParaRPr>
          </a:p>
        </p:txBody>
      </p:sp>
    </p:spTree>
    <p:custDataLst>
      <p:tags r:id="rId1"/>
    </p:custDataLst>
    <p:extLst>
      <p:ext uri="{BB962C8B-B14F-4D97-AF65-F5344CB8AC3E}">
        <p14:creationId xmlns:p14="http://schemas.microsoft.com/office/powerpoint/2010/main" val="504962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DECBF-CE75-4968-874F-FC895AC09683}"/>
              </a:ext>
            </a:extLst>
          </p:cNvPr>
          <p:cNvSpPr>
            <a:spLocks noGrp="1"/>
          </p:cNvSpPr>
          <p:nvPr>
            <p:ph type="title"/>
          </p:nvPr>
        </p:nvSpPr>
        <p:spPr/>
        <p:txBody>
          <a:bodyPr/>
          <a:lstStyle/>
          <a:p>
            <a:r>
              <a:rPr lang="en-US" dirty="0"/>
              <a:t>Existing Nationwide Waivers</a:t>
            </a:r>
          </a:p>
        </p:txBody>
      </p:sp>
      <p:sp>
        <p:nvSpPr>
          <p:cNvPr id="3" name="Text Placeholder 2">
            <a:extLst>
              <a:ext uri="{FF2B5EF4-FFF2-40B4-BE49-F238E27FC236}">
                <a16:creationId xmlns:a16="http://schemas.microsoft.com/office/drawing/2014/main" id="{597BD1A3-A147-4F69-89C7-2CD17CBED480}"/>
              </a:ext>
            </a:extLst>
          </p:cNvPr>
          <p:cNvSpPr>
            <a:spLocks noGrp="1"/>
          </p:cNvSpPr>
          <p:nvPr>
            <p:ph type="body" sz="quarter" idx="10"/>
          </p:nvPr>
        </p:nvSpPr>
        <p:spPr/>
        <p:txBody>
          <a:bodyPr/>
          <a:lstStyle/>
          <a:p>
            <a:r>
              <a:rPr lang="en-US" dirty="0"/>
              <a:t>Institutions are eligible to apply for existing waivers.  The link to the waivers can be found at:</a:t>
            </a:r>
          </a:p>
          <a:p>
            <a:pPr lvl="1"/>
            <a:r>
              <a:rPr lang="en-US" dirty="0">
                <a:hlinkClick r:id="rId3"/>
              </a:rPr>
              <a:t>www.nutritionnc.com</a:t>
            </a:r>
            <a:endParaRPr lang="en-US" dirty="0"/>
          </a:p>
          <a:p>
            <a:pPr lvl="1"/>
            <a:r>
              <a:rPr lang="en-US" dirty="0"/>
              <a:t>NC CARES Bulletin Board</a:t>
            </a:r>
          </a:p>
        </p:txBody>
      </p:sp>
      <p:pic>
        <p:nvPicPr>
          <p:cNvPr id="5" name="Picture 4">
            <a:extLst>
              <a:ext uri="{FF2B5EF4-FFF2-40B4-BE49-F238E27FC236}">
                <a16:creationId xmlns:a16="http://schemas.microsoft.com/office/drawing/2014/main" id="{4BB7C711-A33C-490E-9E14-1AC0B7F61A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68959" y="3175156"/>
            <a:ext cx="5406081" cy="3067951"/>
          </a:xfrm>
          <a:prstGeom prst="rect">
            <a:avLst/>
          </a:prstGeom>
        </p:spPr>
      </p:pic>
    </p:spTree>
    <p:custDataLst>
      <p:tags r:id="rId1"/>
    </p:custDataLst>
    <p:extLst>
      <p:ext uri="{BB962C8B-B14F-4D97-AF65-F5344CB8AC3E}">
        <p14:creationId xmlns:p14="http://schemas.microsoft.com/office/powerpoint/2010/main" val="2139690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3B72E9B-FD74-4630-AC59-08C5AE64C4B3}"/>
              </a:ext>
            </a:extLst>
          </p:cNvPr>
          <p:cNvSpPr>
            <a:spLocks noGrp="1"/>
          </p:cNvSpPr>
          <p:nvPr>
            <p:ph type="body" sz="quarter" idx="10"/>
          </p:nvPr>
        </p:nvSpPr>
        <p:spPr>
          <a:xfrm>
            <a:off x="627856" y="1031346"/>
            <a:ext cx="7888288" cy="4795307"/>
          </a:xfrm>
        </p:spPr>
        <p:txBody>
          <a:bodyPr/>
          <a:lstStyle/>
          <a:p>
            <a:pPr marL="0" indent="0" algn="ctr">
              <a:buNone/>
            </a:pPr>
            <a:endParaRPr lang="en-US" sz="4400" dirty="0"/>
          </a:p>
          <a:p>
            <a:pPr marL="0" indent="0" algn="ctr">
              <a:buNone/>
            </a:pPr>
            <a:endParaRPr lang="en-US" sz="4400" dirty="0"/>
          </a:p>
          <a:p>
            <a:pPr marL="0" indent="0" algn="ctr">
              <a:buNone/>
            </a:pPr>
            <a:r>
              <a:rPr lang="en-US" sz="4400" dirty="0"/>
              <a:t>COVID-19 Nationwide Waivers for School Year 2021-2022</a:t>
            </a:r>
            <a:br>
              <a:rPr lang="en-US" sz="4400" dirty="0"/>
            </a:br>
            <a:br>
              <a:rPr lang="en-US" sz="4400" dirty="0"/>
            </a:br>
            <a:r>
              <a:rPr lang="en-US" sz="2400" b="1" dirty="0">
                <a:solidFill>
                  <a:srgbClr val="FF0000"/>
                </a:solidFill>
              </a:rPr>
              <a:t>PLEASE NOTE: </a:t>
            </a:r>
            <a:r>
              <a:rPr lang="en-US" sz="2400" dirty="0">
                <a:solidFill>
                  <a:srgbClr val="FF0000"/>
                </a:solidFill>
              </a:rPr>
              <a:t>Institutions must be approved to use the flexibilities allowed in the waivers</a:t>
            </a:r>
            <a:endParaRPr lang="en-US" sz="4400" dirty="0">
              <a:solidFill>
                <a:srgbClr val="FF0000"/>
              </a:solidFill>
            </a:endParaRPr>
          </a:p>
        </p:txBody>
      </p:sp>
    </p:spTree>
    <p:custDataLst>
      <p:tags r:id="rId1"/>
    </p:custDataLst>
    <p:extLst>
      <p:ext uri="{BB962C8B-B14F-4D97-AF65-F5344CB8AC3E}">
        <p14:creationId xmlns:p14="http://schemas.microsoft.com/office/powerpoint/2010/main" val="33046823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97035-88BB-41D5-AB59-62F1968B1FD6}"/>
              </a:ext>
            </a:extLst>
          </p:cNvPr>
          <p:cNvSpPr>
            <a:spLocks noGrp="1"/>
          </p:cNvSpPr>
          <p:nvPr>
            <p:ph type="title"/>
          </p:nvPr>
        </p:nvSpPr>
        <p:spPr>
          <a:xfrm>
            <a:off x="627063" y="624054"/>
            <a:ext cx="7890574" cy="823746"/>
          </a:xfrm>
        </p:spPr>
        <p:txBody>
          <a:bodyPr/>
          <a:lstStyle/>
          <a:p>
            <a:r>
              <a:rPr lang="en-US" sz="2800" dirty="0"/>
              <a:t>COVID-19:  Child Nutrition Response #84</a:t>
            </a:r>
          </a:p>
        </p:txBody>
      </p:sp>
      <p:sp>
        <p:nvSpPr>
          <p:cNvPr id="3" name="Text Placeholder 2">
            <a:extLst>
              <a:ext uri="{FF2B5EF4-FFF2-40B4-BE49-F238E27FC236}">
                <a16:creationId xmlns:a16="http://schemas.microsoft.com/office/drawing/2014/main" id="{93259C57-B1F1-4E3C-B313-4BCA8F317828}"/>
              </a:ext>
            </a:extLst>
          </p:cNvPr>
          <p:cNvSpPr>
            <a:spLocks noGrp="1"/>
          </p:cNvSpPr>
          <p:nvPr>
            <p:ph type="body" sz="quarter" idx="10"/>
          </p:nvPr>
        </p:nvSpPr>
        <p:spPr/>
        <p:txBody>
          <a:bodyPr/>
          <a:lstStyle/>
          <a:p>
            <a:r>
              <a:rPr lang="en-US" dirty="0"/>
              <a:t>Announcement of new suite of Child Nutrition Program waivers and flexibility to support a successful reopening in school year 2021-2022.</a:t>
            </a:r>
          </a:p>
          <a:p>
            <a:r>
              <a:rPr lang="en-US" dirty="0"/>
              <a:t>FNS expect schools and child care providers to use the flexibilities for </a:t>
            </a:r>
            <a:r>
              <a:rPr lang="en-US" u="sng" dirty="0"/>
              <a:t>ONLY</a:t>
            </a:r>
            <a:r>
              <a:rPr lang="en-US" dirty="0"/>
              <a:t> the duration and extent that they are needed.</a:t>
            </a:r>
          </a:p>
          <a:p>
            <a:r>
              <a:rPr lang="en-US" dirty="0"/>
              <a:t>Program operators should continue to refer to the Centers for Disease Control and Prevention for the latest information on mitigation and prevention measures, including those around food and drink consumption.  </a:t>
            </a:r>
          </a:p>
        </p:txBody>
      </p:sp>
    </p:spTree>
    <p:custDataLst>
      <p:tags r:id="rId1"/>
    </p:custDataLst>
    <p:extLst>
      <p:ext uri="{BB962C8B-B14F-4D97-AF65-F5344CB8AC3E}">
        <p14:creationId xmlns:p14="http://schemas.microsoft.com/office/powerpoint/2010/main" val="1376814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E9E9A-9946-4FF1-B73D-AB2940FA53B6}"/>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ADA5A406-5250-43E2-B55D-C2C05A13ED38}"/>
              </a:ext>
            </a:extLst>
          </p:cNvPr>
          <p:cNvSpPr>
            <a:spLocks noGrp="1"/>
          </p:cNvSpPr>
          <p:nvPr>
            <p:ph type="body" sz="quarter" idx="10"/>
          </p:nvPr>
        </p:nvSpPr>
        <p:spPr>
          <a:xfrm>
            <a:off x="627856" y="1402673"/>
            <a:ext cx="7888288" cy="5213470"/>
          </a:xfrm>
        </p:spPr>
        <p:txBody>
          <a:bodyPr/>
          <a:lstStyle/>
          <a:p>
            <a:pPr marL="457200" indent="-457200">
              <a:buFont typeface="+mj-lt"/>
              <a:buAutoNum type="arabicParenR"/>
            </a:pPr>
            <a:r>
              <a:rPr lang="en-US" sz="2400" dirty="0"/>
              <a:t>P-EBT for Child Care</a:t>
            </a:r>
          </a:p>
          <a:p>
            <a:pPr marL="457200" indent="-457200">
              <a:buFont typeface="+mj-lt"/>
              <a:buAutoNum type="arabicParenR"/>
            </a:pPr>
            <a:r>
              <a:rPr lang="en-US" sz="2400" dirty="0"/>
              <a:t>Emergency Cost Information Update</a:t>
            </a:r>
          </a:p>
          <a:p>
            <a:pPr marL="457200" indent="-457200">
              <a:buFont typeface="+mj-lt"/>
              <a:buAutoNum type="arabicParenR"/>
            </a:pPr>
            <a:r>
              <a:rPr lang="en-US" sz="2400" dirty="0"/>
              <a:t>COVID Waiver Follow Up Survey</a:t>
            </a:r>
          </a:p>
          <a:p>
            <a:pPr marL="457200" indent="-457200">
              <a:buFont typeface="+mj-lt"/>
              <a:buAutoNum type="arabicParenR"/>
            </a:pPr>
            <a:r>
              <a:rPr lang="en-US" sz="2400" dirty="0"/>
              <a:t>COVID Nationwide Waivers for School Year 2021-2022</a:t>
            </a:r>
          </a:p>
          <a:p>
            <a:pPr marL="457200" indent="-457200">
              <a:buFont typeface="+mj-lt"/>
              <a:buAutoNum type="arabicParenR"/>
            </a:pPr>
            <a:r>
              <a:rPr lang="en-US" sz="2400" dirty="0"/>
              <a:t>Application Update</a:t>
            </a:r>
          </a:p>
          <a:p>
            <a:pPr marL="457200" indent="-457200">
              <a:buFont typeface="+mj-lt"/>
              <a:buAutoNum type="arabicParenR"/>
            </a:pPr>
            <a:r>
              <a:rPr lang="en-US" sz="2400" dirty="0"/>
              <a:t>Upcoming SA Trainings</a:t>
            </a:r>
          </a:p>
          <a:p>
            <a:pPr marL="457200" indent="-457200">
              <a:buFont typeface="+mj-lt"/>
              <a:buAutoNum type="arabicParenR"/>
            </a:pPr>
            <a:r>
              <a:rPr lang="en-US" sz="2400" dirty="0"/>
              <a:t>Q&amp;A</a:t>
            </a:r>
          </a:p>
        </p:txBody>
      </p:sp>
      <p:pic>
        <p:nvPicPr>
          <p:cNvPr id="5" name="Picture 4" descr="Analogue wall clock">
            <a:extLst>
              <a:ext uri="{FF2B5EF4-FFF2-40B4-BE49-F238E27FC236}">
                <a16:creationId xmlns:a16="http://schemas.microsoft.com/office/drawing/2014/main" id="{232B1073-6DFD-4B78-A849-A0BE964167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2811" y="4332111"/>
            <a:ext cx="3088887" cy="2055739"/>
          </a:xfrm>
          <a:prstGeom prst="rect">
            <a:avLst/>
          </a:prstGeom>
        </p:spPr>
      </p:pic>
    </p:spTree>
    <p:custDataLst>
      <p:tags r:id="rId1"/>
    </p:custDataLst>
    <p:extLst>
      <p:ext uri="{BB962C8B-B14F-4D97-AF65-F5344CB8AC3E}">
        <p14:creationId xmlns:p14="http://schemas.microsoft.com/office/powerpoint/2010/main" val="18494923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75421-DD77-4568-B3A6-FC22E54C926E}"/>
              </a:ext>
            </a:extLst>
          </p:cNvPr>
          <p:cNvSpPr>
            <a:spLocks noGrp="1"/>
          </p:cNvSpPr>
          <p:nvPr>
            <p:ph type="title"/>
          </p:nvPr>
        </p:nvSpPr>
        <p:spPr/>
        <p:txBody>
          <a:bodyPr/>
          <a:lstStyle/>
          <a:p>
            <a:r>
              <a:rPr lang="en-US" sz="2800" dirty="0"/>
              <a:t>COVID-19:  Child Nutrition Response #87</a:t>
            </a:r>
          </a:p>
        </p:txBody>
      </p:sp>
      <p:sp>
        <p:nvSpPr>
          <p:cNvPr id="3" name="Text Placeholder 2">
            <a:extLst>
              <a:ext uri="{FF2B5EF4-FFF2-40B4-BE49-F238E27FC236}">
                <a16:creationId xmlns:a16="http://schemas.microsoft.com/office/drawing/2014/main" id="{12BBA537-2C08-449D-8219-DC6C601422D1}"/>
              </a:ext>
            </a:extLst>
          </p:cNvPr>
          <p:cNvSpPr>
            <a:spLocks noGrp="1"/>
          </p:cNvSpPr>
          <p:nvPr>
            <p:ph type="body" sz="quarter" idx="10"/>
          </p:nvPr>
        </p:nvSpPr>
        <p:spPr>
          <a:xfrm>
            <a:off x="628650" y="1447800"/>
            <a:ext cx="7888288" cy="5228208"/>
          </a:xfrm>
        </p:spPr>
        <p:txBody>
          <a:bodyPr/>
          <a:lstStyle/>
          <a:p>
            <a:pPr marL="0" indent="0" algn="ctr">
              <a:buNone/>
            </a:pPr>
            <a:r>
              <a:rPr lang="en-US" b="1" dirty="0"/>
              <a:t>Nationwide Waiver to Allow Non-Congregate Meal Service for School Year 2021-2022</a:t>
            </a:r>
          </a:p>
          <a:p>
            <a:r>
              <a:rPr lang="en-US" sz="1800" dirty="0"/>
              <a:t>Waiver is effective July 1, 2021 and remains in effect through June 30, 2022</a:t>
            </a:r>
          </a:p>
          <a:p>
            <a:r>
              <a:rPr lang="en-US" sz="1800" dirty="0"/>
              <a:t>Non-congregate feeding flexibilities provide schools and child care operators the opportunity to provide meal pick-up options for students learning virtually, and also facilitate grab-and-go meals for students in school</a:t>
            </a:r>
          </a:p>
          <a:p>
            <a:r>
              <a:rPr lang="en-US" sz="1800" dirty="0"/>
              <a:t>Flexibilities under this waiver should be implemented by program operators until such a time when greater levels of congregation in in-school settings is safe and healthy to pursue</a:t>
            </a:r>
          </a:p>
          <a:p>
            <a:r>
              <a:rPr lang="en-US" sz="1800" dirty="0"/>
              <a:t>If approved for this waiver, program operators must provide a summary of the use of the non-congregate feeding flexibilities and a description of whether and how the flexibilities resulted in improved services</a:t>
            </a:r>
          </a:p>
        </p:txBody>
      </p:sp>
    </p:spTree>
    <p:custDataLst>
      <p:tags r:id="rId1"/>
    </p:custDataLst>
    <p:extLst>
      <p:ext uri="{BB962C8B-B14F-4D97-AF65-F5344CB8AC3E}">
        <p14:creationId xmlns:p14="http://schemas.microsoft.com/office/powerpoint/2010/main" val="34881974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DAEAA-B713-4C09-A686-7E258E4AFEE9}"/>
              </a:ext>
            </a:extLst>
          </p:cNvPr>
          <p:cNvSpPr>
            <a:spLocks noGrp="1"/>
          </p:cNvSpPr>
          <p:nvPr>
            <p:ph type="title"/>
          </p:nvPr>
        </p:nvSpPr>
        <p:spPr/>
        <p:txBody>
          <a:bodyPr/>
          <a:lstStyle/>
          <a:p>
            <a:r>
              <a:rPr lang="en-US" sz="2800" dirty="0"/>
              <a:t>COVID-19:  Child Nutrition Response #88</a:t>
            </a:r>
          </a:p>
        </p:txBody>
      </p:sp>
      <p:sp>
        <p:nvSpPr>
          <p:cNvPr id="3" name="Text Placeholder 2">
            <a:extLst>
              <a:ext uri="{FF2B5EF4-FFF2-40B4-BE49-F238E27FC236}">
                <a16:creationId xmlns:a16="http://schemas.microsoft.com/office/drawing/2014/main" id="{0F2CEDDF-7CA8-4A33-9732-D4709C11A902}"/>
              </a:ext>
            </a:extLst>
          </p:cNvPr>
          <p:cNvSpPr>
            <a:spLocks noGrp="1"/>
          </p:cNvSpPr>
          <p:nvPr>
            <p:ph type="body" sz="quarter" idx="10"/>
          </p:nvPr>
        </p:nvSpPr>
        <p:spPr/>
        <p:txBody>
          <a:bodyPr/>
          <a:lstStyle/>
          <a:p>
            <a:pPr marL="0" indent="0" algn="ctr">
              <a:buNone/>
            </a:pPr>
            <a:r>
              <a:rPr lang="en-US" b="1" dirty="0"/>
              <a:t>Nationwide Waiver of Meal Times Requirements for School Year 2021-2022</a:t>
            </a:r>
          </a:p>
          <a:p>
            <a:r>
              <a:rPr lang="en-US" sz="1800" dirty="0"/>
              <a:t>Waiver is effective July 1, 2021 and remains in effect through June 30, 2022</a:t>
            </a:r>
          </a:p>
          <a:p>
            <a:r>
              <a:rPr lang="en-US" sz="1800" dirty="0"/>
              <a:t>This waiver is for the purpose of implementing appropriate safety measures by supporting alternative meal service models and social distancing in Child Nutrition Programs</a:t>
            </a:r>
          </a:p>
          <a:p>
            <a:r>
              <a:rPr lang="en-US" sz="1800" dirty="0"/>
              <a:t>This waiver should support:</a:t>
            </a:r>
          </a:p>
          <a:p>
            <a:pPr lvl="1"/>
            <a:r>
              <a:rPr lang="en-US" sz="1800" dirty="0"/>
              <a:t>A successful school reopening by facilitating a safe, efficient, and socially distant meal service</a:t>
            </a:r>
          </a:p>
          <a:p>
            <a:r>
              <a:rPr lang="en-US" sz="1800" dirty="0"/>
              <a:t>State agencies may also adjust the time of meal services, including suspension of meal times as needed</a:t>
            </a:r>
          </a:p>
          <a:p>
            <a:r>
              <a:rPr lang="en-US" sz="1800" dirty="0"/>
              <a:t>Institutions that have been approved for this waiver may continue to participate under that approval for the duration of Summer 2021</a:t>
            </a:r>
          </a:p>
        </p:txBody>
      </p:sp>
    </p:spTree>
    <p:custDataLst>
      <p:tags r:id="rId1"/>
    </p:custDataLst>
    <p:extLst>
      <p:ext uri="{BB962C8B-B14F-4D97-AF65-F5344CB8AC3E}">
        <p14:creationId xmlns:p14="http://schemas.microsoft.com/office/powerpoint/2010/main" val="42610624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DAEAA-B713-4C09-A686-7E258E4AFEE9}"/>
              </a:ext>
            </a:extLst>
          </p:cNvPr>
          <p:cNvSpPr>
            <a:spLocks noGrp="1"/>
          </p:cNvSpPr>
          <p:nvPr>
            <p:ph type="title"/>
          </p:nvPr>
        </p:nvSpPr>
        <p:spPr/>
        <p:txBody>
          <a:bodyPr/>
          <a:lstStyle/>
          <a:p>
            <a:r>
              <a:rPr lang="en-US" sz="2800" dirty="0"/>
              <a:t>COVID-19:  Child Nutrition Response #88</a:t>
            </a:r>
          </a:p>
        </p:txBody>
      </p:sp>
      <p:sp>
        <p:nvSpPr>
          <p:cNvPr id="3" name="Text Placeholder 2">
            <a:extLst>
              <a:ext uri="{FF2B5EF4-FFF2-40B4-BE49-F238E27FC236}">
                <a16:creationId xmlns:a16="http://schemas.microsoft.com/office/drawing/2014/main" id="{0F2CEDDF-7CA8-4A33-9732-D4709C11A902}"/>
              </a:ext>
            </a:extLst>
          </p:cNvPr>
          <p:cNvSpPr>
            <a:spLocks noGrp="1"/>
          </p:cNvSpPr>
          <p:nvPr>
            <p:ph type="body" sz="quarter" idx="10"/>
          </p:nvPr>
        </p:nvSpPr>
        <p:spPr/>
        <p:txBody>
          <a:bodyPr/>
          <a:lstStyle/>
          <a:p>
            <a:pPr marL="0" indent="0" algn="ctr">
              <a:buNone/>
            </a:pPr>
            <a:r>
              <a:rPr lang="en-US" b="1" dirty="0"/>
              <a:t>Nationwide Waiver of Meal Times Requirements for School Year 2021-2022</a:t>
            </a:r>
          </a:p>
          <a:p>
            <a:r>
              <a:rPr lang="en-US" sz="1800" dirty="0"/>
              <a:t>If approved for this waiver, program operators must provide a summary of the use of the meal time flexibilities and a description of whether and how the flexibilities resulted in improved services</a:t>
            </a:r>
          </a:p>
        </p:txBody>
      </p:sp>
    </p:spTree>
    <p:custDataLst>
      <p:tags r:id="rId1"/>
    </p:custDataLst>
    <p:extLst>
      <p:ext uri="{BB962C8B-B14F-4D97-AF65-F5344CB8AC3E}">
        <p14:creationId xmlns:p14="http://schemas.microsoft.com/office/powerpoint/2010/main" val="38147427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DAEAA-B713-4C09-A686-7E258E4AFEE9}"/>
              </a:ext>
            </a:extLst>
          </p:cNvPr>
          <p:cNvSpPr>
            <a:spLocks noGrp="1"/>
          </p:cNvSpPr>
          <p:nvPr>
            <p:ph type="title"/>
          </p:nvPr>
        </p:nvSpPr>
        <p:spPr/>
        <p:txBody>
          <a:bodyPr/>
          <a:lstStyle/>
          <a:p>
            <a:r>
              <a:rPr lang="en-US" sz="2800" dirty="0"/>
              <a:t>COVID-19:  Child Nutrition Response #89</a:t>
            </a:r>
          </a:p>
        </p:txBody>
      </p:sp>
      <p:sp>
        <p:nvSpPr>
          <p:cNvPr id="3" name="Text Placeholder 2">
            <a:extLst>
              <a:ext uri="{FF2B5EF4-FFF2-40B4-BE49-F238E27FC236}">
                <a16:creationId xmlns:a16="http://schemas.microsoft.com/office/drawing/2014/main" id="{0F2CEDDF-7CA8-4A33-9732-D4709C11A902}"/>
              </a:ext>
            </a:extLst>
          </p:cNvPr>
          <p:cNvSpPr>
            <a:spLocks noGrp="1"/>
          </p:cNvSpPr>
          <p:nvPr>
            <p:ph type="body" sz="quarter" idx="10"/>
          </p:nvPr>
        </p:nvSpPr>
        <p:spPr/>
        <p:txBody>
          <a:bodyPr/>
          <a:lstStyle/>
          <a:p>
            <a:pPr marL="0" indent="0" algn="ctr">
              <a:buNone/>
            </a:pPr>
            <a:r>
              <a:rPr lang="en-US" b="1" dirty="0"/>
              <a:t>Nationwide Waiver to Allow Parents and Guardians to Pick Up Meals for Children for School Year 2021-2022</a:t>
            </a:r>
          </a:p>
          <a:p>
            <a:r>
              <a:rPr lang="en-US" sz="1800" dirty="0"/>
              <a:t>Waiver is effective July 1, 2021 and remains in effect through June 30, 2022</a:t>
            </a:r>
          </a:p>
          <a:p>
            <a:r>
              <a:rPr lang="en-US" sz="1800" dirty="0"/>
              <a:t>This flexibility allows a parent or guardian the ability to pick up meals to take home to their children</a:t>
            </a:r>
          </a:p>
          <a:p>
            <a:r>
              <a:rPr lang="en-US" sz="1800" dirty="0"/>
              <a:t>Institutions should have plans in place to ensure:</a:t>
            </a:r>
          </a:p>
          <a:p>
            <a:pPr lvl="1"/>
            <a:r>
              <a:rPr lang="en-US" sz="1800" dirty="0"/>
              <a:t>Meals are distributed only to parent or guardians of eligible children</a:t>
            </a:r>
          </a:p>
          <a:p>
            <a:pPr lvl="1"/>
            <a:r>
              <a:rPr lang="en-US" sz="1800" dirty="0"/>
              <a:t>Duplicate meals are not distributed to any child</a:t>
            </a:r>
          </a:p>
          <a:p>
            <a:r>
              <a:rPr lang="en-US" sz="1800" dirty="0"/>
              <a:t>Flexibilities under this waiver should be implemented by program operators until such a time when greater levels of congregation in in-school settings is safe and healthy to pursue</a:t>
            </a:r>
          </a:p>
          <a:p>
            <a:pPr marL="342900" lvl="1" indent="0">
              <a:buNone/>
            </a:pPr>
            <a:endParaRPr lang="en-US" sz="1800" dirty="0"/>
          </a:p>
        </p:txBody>
      </p:sp>
    </p:spTree>
    <p:custDataLst>
      <p:tags r:id="rId1"/>
    </p:custDataLst>
    <p:extLst>
      <p:ext uri="{BB962C8B-B14F-4D97-AF65-F5344CB8AC3E}">
        <p14:creationId xmlns:p14="http://schemas.microsoft.com/office/powerpoint/2010/main" val="1978621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DAEAA-B713-4C09-A686-7E258E4AFEE9}"/>
              </a:ext>
            </a:extLst>
          </p:cNvPr>
          <p:cNvSpPr>
            <a:spLocks noGrp="1"/>
          </p:cNvSpPr>
          <p:nvPr>
            <p:ph type="title"/>
          </p:nvPr>
        </p:nvSpPr>
        <p:spPr/>
        <p:txBody>
          <a:bodyPr/>
          <a:lstStyle/>
          <a:p>
            <a:r>
              <a:rPr lang="en-US" sz="2800" dirty="0"/>
              <a:t>COVID-19:  Child Nutrition Response #89</a:t>
            </a:r>
          </a:p>
        </p:txBody>
      </p:sp>
      <p:sp>
        <p:nvSpPr>
          <p:cNvPr id="3" name="Text Placeholder 2">
            <a:extLst>
              <a:ext uri="{FF2B5EF4-FFF2-40B4-BE49-F238E27FC236}">
                <a16:creationId xmlns:a16="http://schemas.microsoft.com/office/drawing/2014/main" id="{0F2CEDDF-7CA8-4A33-9732-D4709C11A902}"/>
              </a:ext>
            </a:extLst>
          </p:cNvPr>
          <p:cNvSpPr>
            <a:spLocks noGrp="1"/>
          </p:cNvSpPr>
          <p:nvPr>
            <p:ph type="body" sz="quarter" idx="10"/>
          </p:nvPr>
        </p:nvSpPr>
        <p:spPr/>
        <p:txBody>
          <a:bodyPr/>
          <a:lstStyle/>
          <a:p>
            <a:pPr marL="0" indent="0" algn="ctr">
              <a:buNone/>
            </a:pPr>
            <a:r>
              <a:rPr lang="en-US" b="1" dirty="0"/>
              <a:t>Nationwide Waiver to Allow Parents and Guardians to Pick Up Meals for Children for School Year 2021-2022</a:t>
            </a:r>
          </a:p>
          <a:p>
            <a:r>
              <a:rPr lang="en-US" sz="1800" dirty="0"/>
              <a:t>If approved for this waiver, program operators must provide a summary of the use of the meal time flexibilities and a description of whether and how the flexibilities resulted in improved services</a:t>
            </a:r>
          </a:p>
        </p:txBody>
      </p:sp>
    </p:spTree>
    <p:custDataLst>
      <p:tags r:id="rId1"/>
    </p:custDataLst>
    <p:extLst>
      <p:ext uri="{BB962C8B-B14F-4D97-AF65-F5344CB8AC3E}">
        <p14:creationId xmlns:p14="http://schemas.microsoft.com/office/powerpoint/2010/main" val="4969887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DAEAA-B713-4C09-A686-7E258E4AFEE9}"/>
              </a:ext>
            </a:extLst>
          </p:cNvPr>
          <p:cNvSpPr>
            <a:spLocks noGrp="1"/>
          </p:cNvSpPr>
          <p:nvPr>
            <p:ph type="title"/>
          </p:nvPr>
        </p:nvSpPr>
        <p:spPr/>
        <p:txBody>
          <a:bodyPr/>
          <a:lstStyle/>
          <a:p>
            <a:r>
              <a:rPr lang="en-US" sz="2800" dirty="0"/>
              <a:t>COVID-19:  Child Nutrition Response #91</a:t>
            </a:r>
          </a:p>
        </p:txBody>
      </p:sp>
      <p:sp>
        <p:nvSpPr>
          <p:cNvPr id="3" name="Text Placeholder 2">
            <a:extLst>
              <a:ext uri="{FF2B5EF4-FFF2-40B4-BE49-F238E27FC236}">
                <a16:creationId xmlns:a16="http://schemas.microsoft.com/office/drawing/2014/main" id="{0F2CEDDF-7CA8-4A33-9732-D4709C11A902}"/>
              </a:ext>
            </a:extLst>
          </p:cNvPr>
          <p:cNvSpPr>
            <a:spLocks noGrp="1"/>
          </p:cNvSpPr>
          <p:nvPr>
            <p:ph type="body" sz="quarter" idx="10"/>
          </p:nvPr>
        </p:nvSpPr>
        <p:spPr/>
        <p:txBody>
          <a:bodyPr/>
          <a:lstStyle/>
          <a:p>
            <a:pPr marL="0" indent="0" algn="ctr">
              <a:buNone/>
            </a:pPr>
            <a:r>
              <a:rPr lang="en-US" b="1" dirty="0"/>
              <a:t>Nationwide Waiver to Allow Specific Meal Pattern Flexibility in the Child and Adult Care Food for School Year 2021-2022</a:t>
            </a:r>
          </a:p>
          <a:p>
            <a:r>
              <a:rPr lang="en-US" sz="1800" dirty="0"/>
              <a:t>Waiver is effective July 1, 2021 and remains in effect through June 30, 2022</a:t>
            </a:r>
          </a:p>
          <a:p>
            <a:r>
              <a:rPr lang="en-US" sz="1800" dirty="0"/>
              <a:t>Program Operators may request targeted meal pattern flexibility for select requirements:</a:t>
            </a:r>
          </a:p>
          <a:p>
            <a:pPr lvl="1"/>
            <a:r>
              <a:rPr lang="en-US" sz="1800" dirty="0"/>
              <a:t>At least one service per day, across all eating occasions, must be whole grain-rich</a:t>
            </a:r>
          </a:p>
          <a:p>
            <a:pPr lvl="1"/>
            <a:r>
              <a:rPr lang="en-US" sz="1800" dirty="0"/>
              <a:t>Crediting of grains by ounce equivalents must be fully implemented by October 1, 2021</a:t>
            </a:r>
          </a:p>
          <a:p>
            <a:pPr lvl="1"/>
            <a:r>
              <a:rPr lang="en-US" sz="1800" dirty="0"/>
              <a:t>Low-fat milk (1 percent) must be unflavored</a:t>
            </a:r>
          </a:p>
          <a:p>
            <a:r>
              <a:rPr lang="en-US" sz="1800" dirty="0"/>
              <a:t>The State agency will consider approval on a case-by-case basis</a:t>
            </a:r>
          </a:p>
          <a:p>
            <a:pPr marL="342900" lvl="1" indent="0">
              <a:buNone/>
            </a:pPr>
            <a:endParaRPr lang="en-US" sz="1800" dirty="0"/>
          </a:p>
        </p:txBody>
      </p:sp>
    </p:spTree>
    <p:custDataLst>
      <p:tags r:id="rId1"/>
    </p:custDataLst>
    <p:extLst>
      <p:ext uri="{BB962C8B-B14F-4D97-AF65-F5344CB8AC3E}">
        <p14:creationId xmlns:p14="http://schemas.microsoft.com/office/powerpoint/2010/main" val="33839312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DAEAA-B713-4C09-A686-7E258E4AFEE9}"/>
              </a:ext>
            </a:extLst>
          </p:cNvPr>
          <p:cNvSpPr>
            <a:spLocks noGrp="1"/>
          </p:cNvSpPr>
          <p:nvPr>
            <p:ph type="title"/>
          </p:nvPr>
        </p:nvSpPr>
        <p:spPr/>
        <p:txBody>
          <a:bodyPr/>
          <a:lstStyle/>
          <a:p>
            <a:r>
              <a:rPr lang="en-US" sz="2800" dirty="0"/>
              <a:t>COVID-19:  Child Nutrition Response #91</a:t>
            </a:r>
          </a:p>
        </p:txBody>
      </p:sp>
      <p:sp>
        <p:nvSpPr>
          <p:cNvPr id="3" name="Text Placeholder 2">
            <a:extLst>
              <a:ext uri="{FF2B5EF4-FFF2-40B4-BE49-F238E27FC236}">
                <a16:creationId xmlns:a16="http://schemas.microsoft.com/office/drawing/2014/main" id="{0F2CEDDF-7CA8-4A33-9732-D4709C11A902}"/>
              </a:ext>
            </a:extLst>
          </p:cNvPr>
          <p:cNvSpPr>
            <a:spLocks noGrp="1"/>
          </p:cNvSpPr>
          <p:nvPr>
            <p:ph type="body" sz="quarter" idx="10"/>
          </p:nvPr>
        </p:nvSpPr>
        <p:spPr/>
        <p:txBody>
          <a:bodyPr/>
          <a:lstStyle/>
          <a:p>
            <a:pPr marL="0" indent="0" algn="ctr">
              <a:buNone/>
            </a:pPr>
            <a:r>
              <a:rPr lang="en-US" b="1" dirty="0"/>
              <a:t>Nationwide Waiver to Allow Specific Meal Pattern Flexibility in the Child and Adult Care Food for School Year 2021-2022</a:t>
            </a:r>
          </a:p>
          <a:p>
            <a:r>
              <a:rPr lang="en-US" sz="1800" dirty="0"/>
              <a:t>For technical assistance resources on serving whole grains and milk, meeting grains ounce equivalent requirement, and meal service during COVID-19, please see</a:t>
            </a:r>
          </a:p>
          <a:p>
            <a:pPr marL="0" indent="0" algn="ctr">
              <a:buNone/>
            </a:pPr>
            <a:r>
              <a:rPr lang="en-US" sz="1800" dirty="0">
                <a:hlinkClick r:id="rId3"/>
              </a:rPr>
              <a:t>https://www.fns.usda.gov/tn/child-care-organization</a:t>
            </a:r>
            <a:endParaRPr lang="en-US" sz="1800" dirty="0"/>
          </a:p>
          <a:p>
            <a:pPr marL="0" indent="0" algn="ctr">
              <a:buNone/>
            </a:pPr>
            <a:endParaRPr lang="en-US" sz="1800" dirty="0"/>
          </a:p>
        </p:txBody>
      </p:sp>
    </p:spTree>
    <p:custDataLst>
      <p:tags r:id="rId1"/>
    </p:custDataLst>
    <p:extLst>
      <p:ext uri="{BB962C8B-B14F-4D97-AF65-F5344CB8AC3E}">
        <p14:creationId xmlns:p14="http://schemas.microsoft.com/office/powerpoint/2010/main" val="30126097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DAEAA-B713-4C09-A686-7E258E4AFEE9}"/>
              </a:ext>
            </a:extLst>
          </p:cNvPr>
          <p:cNvSpPr>
            <a:spLocks noGrp="1"/>
          </p:cNvSpPr>
          <p:nvPr>
            <p:ph type="title"/>
          </p:nvPr>
        </p:nvSpPr>
        <p:spPr/>
        <p:txBody>
          <a:bodyPr/>
          <a:lstStyle/>
          <a:p>
            <a:r>
              <a:rPr lang="en-US" sz="2800" dirty="0"/>
              <a:t>COVID-19:  Child Nutrition Response #91</a:t>
            </a:r>
          </a:p>
        </p:txBody>
      </p:sp>
      <p:sp>
        <p:nvSpPr>
          <p:cNvPr id="3" name="Text Placeholder 2">
            <a:extLst>
              <a:ext uri="{FF2B5EF4-FFF2-40B4-BE49-F238E27FC236}">
                <a16:creationId xmlns:a16="http://schemas.microsoft.com/office/drawing/2014/main" id="{0F2CEDDF-7CA8-4A33-9732-D4709C11A902}"/>
              </a:ext>
            </a:extLst>
          </p:cNvPr>
          <p:cNvSpPr>
            <a:spLocks noGrp="1"/>
          </p:cNvSpPr>
          <p:nvPr>
            <p:ph type="body" sz="quarter" idx="10"/>
          </p:nvPr>
        </p:nvSpPr>
        <p:spPr/>
        <p:txBody>
          <a:bodyPr/>
          <a:lstStyle/>
          <a:p>
            <a:pPr marL="0" indent="0" algn="ctr">
              <a:buNone/>
            </a:pPr>
            <a:r>
              <a:rPr lang="en-US" b="1" dirty="0"/>
              <a:t>Nationwide Waiver to Allow Specific Meal Pattern Flexibility in the Child and Adult Care Food for School Year 2021-2022</a:t>
            </a:r>
          </a:p>
          <a:p>
            <a:r>
              <a:rPr lang="en-US" sz="1800" dirty="0"/>
              <a:t>If approved for this waiver, program operators must provide a summary of the use of the meal pattern flexibilities and a description of whether and how the flexibilities resulted in improved services to program participants</a:t>
            </a:r>
          </a:p>
        </p:txBody>
      </p:sp>
    </p:spTree>
    <p:custDataLst>
      <p:tags r:id="rId1"/>
    </p:custDataLst>
    <p:extLst>
      <p:ext uri="{BB962C8B-B14F-4D97-AF65-F5344CB8AC3E}">
        <p14:creationId xmlns:p14="http://schemas.microsoft.com/office/powerpoint/2010/main" val="16253987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DAEAA-B713-4C09-A686-7E258E4AFEE9}"/>
              </a:ext>
            </a:extLst>
          </p:cNvPr>
          <p:cNvSpPr>
            <a:spLocks noGrp="1"/>
          </p:cNvSpPr>
          <p:nvPr>
            <p:ph type="title"/>
          </p:nvPr>
        </p:nvSpPr>
        <p:spPr/>
        <p:txBody>
          <a:bodyPr/>
          <a:lstStyle/>
          <a:p>
            <a:r>
              <a:rPr lang="en-US" sz="2800" dirty="0"/>
              <a:t>COVID-19:  Child Nutrition Response #93</a:t>
            </a:r>
          </a:p>
        </p:txBody>
      </p:sp>
      <p:sp>
        <p:nvSpPr>
          <p:cNvPr id="3" name="Text Placeholder 2">
            <a:extLst>
              <a:ext uri="{FF2B5EF4-FFF2-40B4-BE49-F238E27FC236}">
                <a16:creationId xmlns:a16="http://schemas.microsoft.com/office/drawing/2014/main" id="{0F2CEDDF-7CA8-4A33-9732-D4709C11A902}"/>
              </a:ext>
            </a:extLst>
          </p:cNvPr>
          <p:cNvSpPr>
            <a:spLocks noGrp="1"/>
          </p:cNvSpPr>
          <p:nvPr>
            <p:ph type="body" sz="quarter" idx="10"/>
          </p:nvPr>
        </p:nvSpPr>
        <p:spPr/>
        <p:txBody>
          <a:bodyPr/>
          <a:lstStyle/>
          <a:p>
            <a:pPr marL="0" indent="0" algn="ctr">
              <a:buNone/>
            </a:pPr>
            <a:r>
              <a:rPr lang="en-US" b="1" dirty="0"/>
              <a:t>Nationwide Waiver of Area Eligibility in the Afterschool Programs and for Family Day Care Home Providers in School Year 2021-2022</a:t>
            </a:r>
          </a:p>
          <a:p>
            <a:r>
              <a:rPr lang="en-US" sz="1800" dirty="0"/>
              <a:t>Waiver is effective July 1, 2021 and remains in effect through June 30, 2022</a:t>
            </a:r>
          </a:p>
          <a:p>
            <a:r>
              <a:rPr lang="en-US" sz="1800" dirty="0"/>
              <a:t>The purpose of this waiver is to assist schools, community organizations, and day care homes with reopening and to ensure that children are able to receive benefits with appropriate safety measures</a:t>
            </a:r>
          </a:p>
          <a:p>
            <a:pPr marL="0" indent="0">
              <a:buNone/>
            </a:pPr>
            <a:endParaRPr lang="en-US" sz="2000" dirty="0"/>
          </a:p>
        </p:txBody>
      </p:sp>
    </p:spTree>
    <p:custDataLst>
      <p:tags r:id="rId1"/>
    </p:custDataLst>
    <p:extLst>
      <p:ext uri="{BB962C8B-B14F-4D97-AF65-F5344CB8AC3E}">
        <p14:creationId xmlns:p14="http://schemas.microsoft.com/office/powerpoint/2010/main" val="28806569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DAEAA-B713-4C09-A686-7E258E4AFEE9}"/>
              </a:ext>
            </a:extLst>
          </p:cNvPr>
          <p:cNvSpPr>
            <a:spLocks noGrp="1"/>
          </p:cNvSpPr>
          <p:nvPr>
            <p:ph type="title"/>
          </p:nvPr>
        </p:nvSpPr>
        <p:spPr/>
        <p:txBody>
          <a:bodyPr/>
          <a:lstStyle/>
          <a:p>
            <a:r>
              <a:rPr lang="en-US" sz="2800" dirty="0"/>
              <a:t>COVID-19:  Child Nutrition Response #93</a:t>
            </a:r>
          </a:p>
        </p:txBody>
      </p:sp>
      <p:sp>
        <p:nvSpPr>
          <p:cNvPr id="3" name="Text Placeholder 2">
            <a:extLst>
              <a:ext uri="{FF2B5EF4-FFF2-40B4-BE49-F238E27FC236}">
                <a16:creationId xmlns:a16="http://schemas.microsoft.com/office/drawing/2014/main" id="{0F2CEDDF-7CA8-4A33-9732-D4709C11A902}"/>
              </a:ext>
            </a:extLst>
          </p:cNvPr>
          <p:cNvSpPr>
            <a:spLocks noGrp="1"/>
          </p:cNvSpPr>
          <p:nvPr>
            <p:ph type="body" sz="quarter" idx="10"/>
          </p:nvPr>
        </p:nvSpPr>
        <p:spPr/>
        <p:txBody>
          <a:bodyPr/>
          <a:lstStyle/>
          <a:p>
            <a:pPr marL="0" indent="0" algn="ctr">
              <a:buNone/>
            </a:pPr>
            <a:r>
              <a:rPr lang="en-US" b="1" dirty="0"/>
              <a:t>Nationwide Waiver of Area Eligibility in the Afterschool Programs and for Family Day Care Home Providers in School Year 2021-2022</a:t>
            </a:r>
          </a:p>
          <a:p>
            <a:r>
              <a:rPr lang="en-US" sz="1800" dirty="0"/>
              <a:t>What this waiver allows:</a:t>
            </a:r>
          </a:p>
          <a:p>
            <a:pPr lvl="1"/>
            <a:r>
              <a:rPr lang="en-US" sz="1800" dirty="0"/>
              <a:t>Schools, regardless of their location, to claim all afterschool snacks at the FREE rate</a:t>
            </a:r>
          </a:p>
          <a:p>
            <a:pPr lvl="1"/>
            <a:r>
              <a:rPr lang="en-US" sz="1800" dirty="0"/>
              <a:t>At-Risk Afterschool Care Centers, regardless of their location, to </a:t>
            </a:r>
            <a:r>
              <a:rPr lang="en-US" sz="1800" u="sng" dirty="0"/>
              <a:t>apply</a:t>
            </a:r>
            <a:r>
              <a:rPr lang="en-US" sz="1800" dirty="0"/>
              <a:t> to participate in the CACFP and claim all meals and snacks at the FREE rate</a:t>
            </a:r>
          </a:p>
          <a:p>
            <a:pPr lvl="1"/>
            <a:r>
              <a:rPr lang="en-US" sz="1800" dirty="0"/>
              <a:t>All Day Care Homes, regardless of their location, to receive the Tier I reimbursement rate for all meals and snacks</a:t>
            </a:r>
          </a:p>
          <a:p>
            <a:pPr marL="0" indent="0">
              <a:buNone/>
            </a:pPr>
            <a:endParaRPr lang="en-US" sz="2000" dirty="0"/>
          </a:p>
          <a:p>
            <a:endParaRPr lang="en-US" b="1" dirty="0"/>
          </a:p>
        </p:txBody>
      </p:sp>
    </p:spTree>
    <p:custDataLst>
      <p:tags r:id="rId1"/>
    </p:custDataLst>
    <p:extLst>
      <p:ext uri="{BB962C8B-B14F-4D97-AF65-F5344CB8AC3E}">
        <p14:creationId xmlns:p14="http://schemas.microsoft.com/office/powerpoint/2010/main" val="3436808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45DF651-4D14-4A85-9B15-00A384A6017C}"/>
              </a:ext>
            </a:extLst>
          </p:cNvPr>
          <p:cNvSpPr>
            <a:spLocks noGrp="1"/>
          </p:cNvSpPr>
          <p:nvPr>
            <p:ph type="body" sz="quarter" idx="10"/>
          </p:nvPr>
        </p:nvSpPr>
        <p:spPr/>
        <p:txBody>
          <a:bodyPr/>
          <a:lstStyle/>
          <a:p>
            <a:pPr marL="0" indent="0" algn="ctr">
              <a:buNone/>
            </a:pPr>
            <a:endParaRPr lang="en-US" sz="5400" dirty="0"/>
          </a:p>
          <a:p>
            <a:pPr marL="0" indent="0">
              <a:buNone/>
            </a:pPr>
            <a:r>
              <a:rPr lang="en-US" sz="5400" dirty="0"/>
              <a:t>P-EBT for Child Care</a:t>
            </a:r>
          </a:p>
          <a:p>
            <a:pPr marL="0" indent="0">
              <a:buNone/>
            </a:pPr>
            <a:r>
              <a:rPr lang="en-US" sz="3600" dirty="0">
                <a:solidFill>
                  <a:srgbClr val="FF0000"/>
                </a:solidFill>
              </a:rPr>
              <a:t>Child and Adult Care Food Program</a:t>
            </a:r>
          </a:p>
          <a:p>
            <a:pPr marL="0" indent="0">
              <a:buNone/>
            </a:pPr>
            <a:endParaRPr lang="en-US" sz="5400" dirty="0"/>
          </a:p>
        </p:txBody>
      </p:sp>
    </p:spTree>
    <p:custDataLst>
      <p:tags r:id="rId1"/>
    </p:custDataLst>
    <p:extLst>
      <p:ext uri="{BB962C8B-B14F-4D97-AF65-F5344CB8AC3E}">
        <p14:creationId xmlns:p14="http://schemas.microsoft.com/office/powerpoint/2010/main" val="34376427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DAEAA-B713-4C09-A686-7E258E4AFEE9}"/>
              </a:ext>
            </a:extLst>
          </p:cNvPr>
          <p:cNvSpPr>
            <a:spLocks noGrp="1"/>
          </p:cNvSpPr>
          <p:nvPr>
            <p:ph type="title"/>
          </p:nvPr>
        </p:nvSpPr>
        <p:spPr/>
        <p:txBody>
          <a:bodyPr/>
          <a:lstStyle/>
          <a:p>
            <a:r>
              <a:rPr lang="en-US" sz="2800" dirty="0"/>
              <a:t>COVID-19:  Child Nutrition Response #93</a:t>
            </a:r>
          </a:p>
        </p:txBody>
      </p:sp>
      <p:sp>
        <p:nvSpPr>
          <p:cNvPr id="3" name="Text Placeholder 2">
            <a:extLst>
              <a:ext uri="{FF2B5EF4-FFF2-40B4-BE49-F238E27FC236}">
                <a16:creationId xmlns:a16="http://schemas.microsoft.com/office/drawing/2014/main" id="{0F2CEDDF-7CA8-4A33-9732-D4709C11A902}"/>
              </a:ext>
            </a:extLst>
          </p:cNvPr>
          <p:cNvSpPr>
            <a:spLocks noGrp="1"/>
          </p:cNvSpPr>
          <p:nvPr>
            <p:ph type="body" sz="quarter" idx="10"/>
          </p:nvPr>
        </p:nvSpPr>
        <p:spPr/>
        <p:txBody>
          <a:bodyPr/>
          <a:lstStyle/>
          <a:p>
            <a:pPr marL="0" indent="0" algn="ctr">
              <a:buNone/>
            </a:pPr>
            <a:r>
              <a:rPr lang="en-US" b="1" dirty="0"/>
              <a:t>Nationwide Waiver of Area Eligibility in the Afterschool Programs and for Family Day Care Home Providers in School Year 2021-2022</a:t>
            </a:r>
          </a:p>
          <a:p>
            <a:r>
              <a:rPr lang="en-US" sz="1800" dirty="0"/>
              <a:t>If approved for this waiver, program operators must:</a:t>
            </a:r>
          </a:p>
          <a:p>
            <a:pPr lvl="1"/>
            <a:r>
              <a:rPr lang="en-US" sz="1800" dirty="0"/>
              <a:t>Provide a summary of the use of the waiver</a:t>
            </a:r>
          </a:p>
          <a:p>
            <a:pPr lvl="1"/>
            <a:r>
              <a:rPr lang="en-US" sz="1800" dirty="0"/>
              <a:t>Provide a summary of how new meal sites targeted benefits to children who were previously eligible or newly eligible for program benefits</a:t>
            </a:r>
          </a:p>
          <a:p>
            <a:pPr lvl="1"/>
            <a:r>
              <a:rPr lang="en-US" sz="1800" dirty="0"/>
              <a:t>And provide a description of whether and how the flexibilities resulted in improved services to program participants</a:t>
            </a:r>
          </a:p>
        </p:txBody>
      </p:sp>
    </p:spTree>
    <p:custDataLst>
      <p:tags r:id="rId1"/>
    </p:custDataLst>
    <p:extLst>
      <p:ext uri="{BB962C8B-B14F-4D97-AF65-F5344CB8AC3E}">
        <p14:creationId xmlns:p14="http://schemas.microsoft.com/office/powerpoint/2010/main" val="17559595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DAEAA-B713-4C09-A686-7E258E4AFEE9}"/>
              </a:ext>
            </a:extLst>
          </p:cNvPr>
          <p:cNvSpPr>
            <a:spLocks noGrp="1"/>
          </p:cNvSpPr>
          <p:nvPr>
            <p:ph type="title"/>
          </p:nvPr>
        </p:nvSpPr>
        <p:spPr/>
        <p:txBody>
          <a:bodyPr/>
          <a:lstStyle/>
          <a:p>
            <a:r>
              <a:rPr lang="en-US" sz="2800" dirty="0"/>
              <a:t>COVID-19:  Child Nutrition Response #96</a:t>
            </a:r>
          </a:p>
        </p:txBody>
      </p:sp>
      <p:sp>
        <p:nvSpPr>
          <p:cNvPr id="3" name="Text Placeholder 2">
            <a:extLst>
              <a:ext uri="{FF2B5EF4-FFF2-40B4-BE49-F238E27FC236}">
                <a16:creationId xmlns:a16="http://schemas.microsoft.com/office/drawing/2014/main" id="{0F2CEDDF-7CA8-4A33-9732-D4709C11A902}"/>
              </a:ext>
            </a:extLst>
          </p:cNvPr>
          <p:cNvSpPr>
            <a:spLocks noGrp="1"/>
          </p:cNvSpPr>
          <p:nvPr>
            <p:ph type="body" sz="quarter" idx="10"/>
          </p:nvPr>
        </p:nvSpPr>
        <p:spPr/>
        <p:txBody>
          <a:bodyPr/>
          <a:lstStyle/>
          <a:p>
            <a:pPr marL="0" indent="0" algn="ctr">
              <a:buNone/>
            </a:pPr>
            <a:r>
              <a:rPr lang="en-US" b="1" dirty="0"/>
              <a:t>Nationwide Waiver of Onsite Monitoring Requirements for Sponsors in the Child and Adult Care Food Program - Extension</a:t>
            </a:r>
          </a:p>
          <a:p>
            <a:r>
              <a:rPr lang="en-US" sz="1800" dirty="0"/>
              <a:t>This waiver extends the </a:t>
            </a:r>
            <a:r>
              <a:rPr lang="en-US" sz="1800" i="1" dirty="0"/>
              <a:t>Nationwide Waiver of Onsite Monitoring Requirements for Sponsors in the Child and Adult Care Food Program</a:t>
            </a:r>
            <a:r>
              <a:rPr lang="en-US" sz="1800" dirty="0"/>
              <a:t>, granted on August 4, 2020, that expires on September 30, 2021 – until 30 days after the end of the public health emergency, which was declared on January 31, 2020 by the US Department of Health and Human Services</a:t>
            </a:r>
          </a:p>
          <a:p>
            <a:endParaRPr lang="en-US" sz="1800" dirty="0"/>
          </a:p>
          <a:p>
            <a:r>
              <a:rPr lang="en-US" sz="1800" dirty="0"/>
              <a:t>Sponsoring Organizations should continue monitoring activities of Program operations offsite (e.g., through desk audits)</a:t>
            </a:r>
          </a:p>
        </p:txBody>
      </p:sp>
    </p:spTree>
    <p:custDataLst>
      <p:tags r:id="rId1"/>
    </p:custDataLst>
    <p:extLst>
      <p:ext uri="{BB962C8B-B14F-4D97-AF65-F5344CB8AC3E}">
        <p14:creationId xmlns:p14="http://schemas.microsoft.com/office/powerpoint/2010/main" val="41053239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DAEAA-B713-4C09-A686-7E258E4AFEE9}"/>
              </a:ext>
            </a:extLst>
          </p:cNvPr>
          <p:cNvSpPr>
            <a:spLocks noGrp="1"/>
          </p:cNvSpPr>
          <p:nvPr>
            <p:ph type="title"/>
          </p:nvPr>
        </p:nvSpPr>
        <p:spPr/>
        <p:txBody>
          <a:bodyPr/>
          <a:lstStyle/>
          <a:p>
            <a:r>
              <a:rPr lang="en-US" sz="2800" dirty="0"/>
              <a:t>COVID-19:  Child Nutrition Response #96</a:t>
            </a:r>
          </a:p>
        </p:txBody>
      </p:sp>
      <p:sp>
        <p:nvSpPr>
          <p:cNvPr id="3" name="Text Placeholder 2">
            <a:extLst>
              <a:ext uri="{FF2B5EF4-FFF2-40B4-BE49-F238E27FC236}">
                <a16:creationId xmlns:a16="http://schemas.microsoft.com/office/drawing/2014/main" id="{0F2CEDDF-7CA8-4A33-9732-D4709C11A902}"/>
              </a:ext>
            </a:extLst>
          </p:cNvPr>
          <p:cNvSpPr>
            <a:spLocks noGrp="1"/>
          </p:cNvSpPr>
          <p:nvPr>
            <p:ph type="body" sz="quarter" idx="10"/>
          </p:nvPr>
        </p:nvSpPr>
        <p:spPr/>
        <p:txBody>
          <a:bodyPr/>
          <a:lstStyle/>
          <a:p>
            <a:pPr marL="0" indent="0" algn="ctr">
              <a:buNone/>
            </a:pPr>
            <a:r>
              <a:rPr lang="en-US" b="1" dirty="0"/>
              <a:t>Nationwide Waiver of Onsite Monitoring Requirements for Sponsors in the Child and Adult Care Food Program - Extension</a:t>
            </a:r>
          </a:p>
          <a:p>
            <a:r>
              <a:rPr lang="en-US" sz="1800" dirty="0"/>
              <a:t>If approved for this waiver, program operators must provide a summary of the use of this extension and a description of whether and how the extension resulted in improved services to program participants</a:t>
            </a:r>
          </a:p>
          <a:p>
            <a:pPr marL="342900" lvl="1" indent="0">
              <a:buNone/>
            </a:pPr>
            <a:endParaRPr lang="en-US" sz="1800" dirty="0"/>
          </a:p>
        </p:txBody>
      </p:sp>
    </p:spTree>
    <p:custDataLst>
      <p:tags r:id="rId1"/>
    </p:custDataLst>
    <p:extLst>
      <p:ext uri="{BB962C8B-B14F-4D97-AF65-F5344CB8AC3E}">
        <p14:creationId xmlns:p14="http://schemas.microsoft.com/office/powerpoint/2010/main" val="33890039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0B5BE-2A1C-4D46-B17B-01FDF291923B}"/>
              </a:ext>
            </a:extLst>
          </p:cNvPr>
          <p:cNvSpPr>
            <a:spLocks noGrp="1"/>
          </p:cNvSpPr>
          <p:nvPr>
            <p:ph type="title"/>
          </p:nvPr>
        </p:nvSpPr>
        <p:spPr/>
        <p:txBody>
          <a:bodyPr/>
          <a:lstStyle/>
          <a:p>
            <a:r>
              <a:rPr lang="en-US" dirty="0"/>
              <a:t>What Questions Do You Have?</a:t>
            </a:r>
          </a:p>
        </p:txBody>
      </p:sp>
      <p:sp>
        <p:nvSpPr>
          <p:cNvPr id="3" name="Text Placeholder 2">
            <a:extLst>
              <a:ext uri="{FF2B5EF4-FFF2-40B4-BE49-F238E27FC236}">
                <a16:creationId xmlns:a16="http://schemas.microsoft.com/office/drawing/2014/main" id="{FFDC4931-09F1-4CC6-B409-C3D297AD4059}"/>
              </a:ext>
            </a:extLst>
          </p:cNvPr>
          <p:cNvSpPr>
            <a:spLocks noGrp="1"/>
          </p:cNvSpPr>
          <p:nvPr>
            <p:ph type="body" sz="quarter" idx="10"/>
          </p:nvPr>
        </p:nvSpPr>
        <p:spPr/>
        <p:txBody>
          <a:bodyPr/>
          <a:lstStyle/>
          <a:p>
            <a:endParaRPr lang="en-US" dirty="0"/>
          </a:p>
        </p:txBody>
      </p:sp>
      <p:pic>
        <p:nvPicPr>
          <p:cNvPr id="4" name="Content Placeholder 8">
            <a:extLst>
              <a:ext uri="{FF2B5EF4-FFF2-40B4-BE49-F238E27FC236}">
                <a16:creationId xmlns:a16="http://schemas.microsoft.com/office/drawing/2014/main" id="{9264FDFA-B069-43E2-A8D7-086FAA6E406A}"/>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a:stretch/>
        </p:blipFill>
        <p:spPr>
          <a:xfrm>
            <a:off x="495498" y="1447800"/>
            <a:ext cx="8019852" cy="4795307"/>
          </a:xfrm>
        </p:spPr>
      </p:pic>
      <p:pic>
        <p:nvPicPr>
          <p:cNvPr id="6" name="Picture 5" descr="A picture containing text, blackboard, person, young&#10;&#10;Description automatically generated">
            <a:extLst>
              <a:ext uri="{FF2B5EF4-FFF2-40B4-BE49-F238E27FC236}">
                <a16:creationId xmlns:a16="http://schemas.microsoft.com/office/drawing/2014/main" id="{8FA83269-D530-4915-B8BD-6549FAC1B1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07881" y="1963768"/>
            <a:ext cx="5376241" cy="3763369"/>
          </a:xfrm>
          <a:prstGeom prst="rect">
            <a:avLst/>
          </a:prstGeom>
        </p:spPr>
      </p:pic>
    </p:spTree>
    <p:custDataLst>
      <p:tags r:id="rId1"/>
    </p:custDataLst>
    <p:extLst>
      <p:ext uri="{BB962C8B-B14F-4D97-AF65-F5344CB8AC3E}">
        <p14:creationId xmlns:p14="http://schemas.microsoft.com/office/powerpoint/2010/main" val="38619410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8C1CFC6-991D-4F02-A4EA-8C7486F5C8F7}"/>
              </a:ext>
            </a:extLst>
          </p:cNvPr>
          <p:cNvSpPr>
            <a:spLocks noGrp="1"/>
          </p:cNvSpPr>
          <p:nvPr>
            <p:ph type="body" sz="quarter" idx="10"/>
          </p:nvPr>
        </p:nvSpPr>
        <p:spPr>
          <a:xfrm>
            <a:off x="627856" y="1031346"/>
            <a:ext cx="7888288" cy="4795307"/>
          </a:xfrm>
        </p:spPr>
        <p:txBody>
          <a:bodyPr/>
          <a:lstStyle/>
          <a:p>
            <a:pPr marL="0" indent="0" algn="ctr">
              <a:buNone/>
            </a:pPr>
            <a:endParaRPr lang="en-US" sz="5400" dirty="0"/>
          </a:p>
          <a:p>
            <a:pPr marL="0" indent="0" algn="ctr">
              <a:buNone/>
            </a:pPr>
            <a:r>
              <a:rPr lang="en-US" sz="5400" dirty="0"/>
              <a:t>Application Update </a:t>
            </a:r>
          </a:p>
          <a:p>
            <a:pPr marL="0" indent="0" algn="ctr">
              <a:buNone/>
            </a:pPr>
            <a:r>
              <a:rPr lang="en-US" sz="5400" dirty="0"/>
              <a:t>2022</a:t>
            </a:r>
          </a:p>
        </p:txBody>
      </p:sp>
    </p:spTree>
    <p:custDataLst>
      <p:tags r:id="rId1"/>
    </p:custDataLst>
    <p:extLst>
      <p:ext uri="{BB962C8B-B14F-4D97-AF65-F5344CB8AC3E}">
        <p14:creationId xmlns:p14="http://schemas.microsoft.com/office/powerpoint/2010/main" val="9674080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 whiteboard&#10;&#10;Description automatically generated">
            <a:extLst>
              <a:ext uri="{FF2B5EF4-FFF2-40B4-BE49-F238E27FC236}">
                <a16:creationId xmlns:a16="http://schemas.microsoft.com/office/drawing/2014/main" id="{15584576-317A-4B98-BA7E-FCD8B566E8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60094" y="4305670"/>
            <a:ext cx="1997476" cy="1933270"/>
          </a:xfrm>
          <a:prstGeom prst="rect">
            <a:avLst/>
          </a:prstGeom>
        </p:spPr>
      </p:pic>
      <p:sp>
        <p:nvSpPr>
          <p:cNvPr id="3" name="Text Placeholder 2">
            <a:extLst>
              <a:ext uri="{FF2B5EF4-FFF2-40B4-BE49-F238E27FC236}">
                <a16:creationId xmlns:a16="http://schemas.microsoft.com/office/drawing/2014/main" id="{62F7BDEE-CEAB-4D4C-8B24-A8535476526E}"/>
              </a:ext>
            </a:extLst>
          </p:cNvPr>
          <p:cNvSpPr>
            <a:spLocks noGrp="1"/>
          </p:cNvSpPr>
          <p:nvPr>
            <p:ph type="body" sz="quarter" idx="10"/>
          </p:nvPr>
        </p:nvSpPr>
        <p:spPr>
          <a:xfrm>
            <a:off x="602893" y="1305504"/>
            <a:ext cx="7888288" cy="4631657"/>
          </a:xfrm>
        </p:spPr>
        <p:txBody>
          <a:bodyPr/>
          <a:lstStyle/>
          <a:p>
            <a:pPr lvl="1"/>
            <a:r>
              <a:rPr lang="en-US" dirty="0"/>
              <a:t>Application Update State agency training will begin the end of June into July</a:t>
            </a:r>
          </a:p>
          <a:p>
            <a:pPr lvl="2"/>
            <a:r>
              <a:rPr lang="en-US" dirty="0"/>
              <a:t>Live Webinar training</a:t>
            </a:r>
          </a:p>
          <a:p>
            <a:pPr lvl="2"/>
            <a:r>
              <a:rPr lang="en-US" dirty="0"/>
              <a:t>Post recorded webinars</a:t>
            </a:r>
          </a:p>
          <a:p>
            <a:pPr marL="744538" lvl="2" indent="0">
              <a:buNone/>
            </a:pPr>
            <a:endParaRPr lang="en-US" sz="1600" dirty="0"/>
          </a:p>
          <a:p>
            <a:pPr lvl="1"/>
            <a:r>
              <a:rPr lang="en-US" dirty="0"/>
              <a:t>Anticipated Rollover will be mid July 2021</a:t>
            </a:r>
          </a:p>
          <a:p>
            <a:pPr marL="342900" lvl="1" indent="0">
              <a:buNone/>
            </a:pPr>
            <a:endParaRPr lang="en-US" sz="1600" dirty="0"/>
          </a:p>
          <a:p>
            <a:pPr lvl="1"/>
            <a:r>
              <a:rPr lang="en-US" dirty="0"/>
              <a:t>Application Update is due September 30, 2021</a:t>
            </a:r>
          </a:p>
          <a:p>
            <a:pPr lvl="1"/>
            <a:endParaRPr lang="en-US" sz="1600" dirty="0"/>
          </a:p>
          <a:p>
            <a:pPr lvl="1"/>
            <a:r>
              <a:rPr lang="en-US" dirty="0"/>
              <a:t>SD Notices will be issued starting October 1, 2021</a:t>
            </a:r>
          </a:p>
        </p:txBody>
      </p:sp>
      <p:sp>
        <p:nvSpPr>
          <p:cNvPr id="5" name="Title 1">
            <a:extLst>
              <a:ext uri="{FF2B5EF4-FFF2-40B4-BE49-F238E27FC236}">
                <a16:creationId xmlns:a16="http://schemas.microsoft.com/office/drawing/2014/main" id="{5CDAE557-24BF-4060-87F2-FF4DFF07B696}"/>
              </a:ext>
            </a:extLst>
          </p:cNvPr>
          <p:cNvSpPr>
            <a:spLocks noGrp="1"/>
          </p:cNvSpPr>
          <p:nvPr>
            <p:ph type="title"/>
          </p:nvPr>
        </p:nvSpPr>
        <p:spPr>
          <a:xfrm>
            <a:off x="697840" y="619060"/>
            <a:ext cx="7843267" cy="548640"/>
          </a:xfrm>
        </p:spPr>
        <p:txBody>
          <a:bodyPr/>
          <a:lstStyle/>
          <a:p>
            <a:r>
              <a:rPr lang="en-US" dirty="0"/>
              <a:t>Application Update 2022</a:t>
            </a:r>
          </a:p>
        </p:txBody>
      </p:sp>
    </p:spTree>
    <p:custDataLst>
      <p:tags r:id="rId1"/>
    </p:custDataLst>
    <p:extLst>
      <p:ext uri="{BB962C8B-B14F-4D97-AF65-F5344CB8AC3E}">
        <p14:creationId xmlns:p14="http://schemas.microsoft.com/office/powerpoint/2010/main" val="38431645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588E0-3A43-4AB6-B8FC-0CDCA1E872F5}"/>
              </a:ext>
            </a:extLst>
          </p:cNvPr>
          <p:cNvSpPr>
            <a:spLocks noGrp="1"/>
          </p:cNvSpPr>
          <p:nvPr>
            <p:ph type="title"/>
          </p:nvPr>
        </p:nvSpPr>
        <p:spPr/>
        <p:txBody>
          <a:bodyPr/>
          <a:lstStyle/>
          <a:p>
            <a:r>
              <a:rPr lang="en-US" dirty="0"/>
              <a:t>Application Update 2022</a:t>
            </a:r>
          </a:p>
        </p:txBody>
      </p:sp>
      <p:sp>
        <p:nvSpPr>
          <p:cNvPr id="3" name="Text Placeholder 2">
            <a:extLst>
              <a:ext uri="{FF2B5EF4-FFF2-40B4-BE49-F238E27FC236}">
                <a16:creationId xmlns:a16="http://schemas.microsoft.com/office/drawing/2014/main" id="{CC91F438-977B-4204-B355-D52CCB42DFC2}"/>
              </a:ext>
            </a:extLst>
          </p:cNvPr>
          <p:cNvSpPr>
            <a:spLocks noGrp="1"/>
          </p:cNvSpPr>
          <p:nvPr>
            <p:ph type="body" sz="quarter" idx="10"/>
          </p:nvPr>
        </p:nvSpPr>
        <p:spPr/>
        <p:txBody>
          <a:bodyPr/>
          <a:lstStyle/>
          <a:p>
            <a:r>
              <a:rPr lang="en-US" dirty="0"/>
              <a:t>Sponsoring Organizations of Unaffiliated Centers will be required to submit a sponsored center budget for all their sponsored facilities</a:t>
            </a:r>
          </a:p>
          <a:p>
            <a:r>
              <a:rPr lang="en-US" dirty="0"/>
              <a:t>State Forms added to Application Update 2022</a:t>
            </a:r>
          </a:p>
          <a:p>
            <a:pPr lvl="1"/>
            <a:r>
              <a:rPr lang="en-US" dirty="0"/>
              <a:t>IRS Tax Exemption Verification (Non-Profits Only)</a:t>
            </a:r>
          </a:p>
          <a:p>
            <a:pPr lvl="1"/>
            <a:r>
              <a:rPr lang="en-US" dirty="0"/>
              <a:t>Conflict of Interest Acknowledgement and Policy-all institutions</a:t>
            </a:r>
          </a:p>
          <a:p>
            <a:r>
              <a:rPr lang="en-US" dirty="0"/>
              <a:t>SAM Registration (Required for ALL Institutions)</a:t>
            </a:r>
          </a:p>
          <a:p>
            <a:pPr marL="342900" lvl="1" indent="0" algn="ctr">
              <a:buNone/>
            </a:pPr>
            <a:r>
              <a:rPr lang="en-US" i="1" dirty="0"/>
              <a:t>For information regarding SAM Registration go to:</a:t>
            </a:r>
          </a:p>
          <a:p>
            <a:pPr marL="342900" lvl="1" indent="0" algn="ctr">
              <a:buNone/>
            </a:pPr>
            <a:r>
              <a:rPr lang="en-US" dirty="0">
                <a:hlinkClick r:id="rId3"/>
              </a:rPr>
              <a:t>https://www.sam.gov/SAM/</a:t>
            </a:r>
            <a:endParaRPr lang="en-US" dirty="0"/>
          </a:p>
          <a:p>
            <a:pPr marL="342900" lvl="1" indent="0">
              <a:buNone/>
            </a:pPr>
            <a:endParaRPr lang="en-US" dirty="0"/>
          </a:p>
          <a:p>
            <a:pPr lvl="1"/>
            <a:endParaRPr lang="en-US" dirty="0"/>
          </a:p>
        </p:txBody>
      </p:sp>
    </p:spTree>
    <p:custDataLst>
      <p:tags r:id="rId1"/>
    </p:custDataLst>
    <p:extLst>
      <p:ext uri="{BB962C8B-B14F-4D97-AF65-F5344CB8AC3E}">
        <p14:creationId xmlns:p14="http://schemas.microsoft.com/office/powerpoint/2010/main" val="41624980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0B5BE-2A1C-4D46-B17B-01FDF291923B}"/>
              </a:ext>
            </a:extLst>
          </p:cNvPr>
          <p:cNvSpPr>
            <a:spLocks noGrp="1"/>
          </p:cNvSpPr>
          <p:nvPr>
            <p:ph type="title"/>
          </p:nvPr>
        </p:nvSpPr>
        <p:spPr/>
        <p:txBody>
          <a:bodyPr/>
          <a:lstStyle/>
          <a:p>
            <a:r>
              <a:rPr lang="en-US" dirty="0"/>
              <a:t>What Questions Do You Have?</a:t>
            </a:r>
          </a:p>
        </p:txBody>
      </p:sp>
      <p:sp>
        <p:nvSpPr>
          <p:cNvPr id="3" name="Text Placeholder 2">
            <a:extLst>
              <a:ext uri="{FF2B5EF4-FFF2-40B4-BE49-F238E27FC236}">
                <a16:creationId xmlns:a16="http://schemas.microsoft.com/office/drawing/2014/main" id="{FFDC4931-09F1-4CC6-B409-C3D297AD4059}"/>
              </a:ext>
            </a:extLst>
          </p:cNvPr>
          <p:cNvSpPr>
            <a:spLocks noGrp="1"/>
          </p:cNvSpPr>
          <p:nvPr>
            <p:ph type="body" sz="quarter" idx="10"/>
          </p:nvPr>
        </p:nvSpPr>
        <p:spPr/>
        <p:txBody>
          <a:bodyPr/>
          <a:lstStyle/>
          <a:p>
            <a:endParaRPr lang="en-US" dirty="0"/>
          </a:p>
        </p:txBody>
      </p:sp>
      <p:pic>
        <p:nvPicPr>
          <p:cNvPr id="4" name="Content Placeholder 8">
            <a:extLst>
              <a:ext uri="{FF2B5EF4-FFF2-40B4-BE49-F238E27FC236}">
                <a16:creationId xmlns:a16="http://schemas.microsoft.com/office/drawing/2014/main" id="{9264FDFA-B069-43E2-A8D7-086FAA6E406A}"/>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a:stretch/>
        </p:blipFill>
        <p:spPr>
          <a:xfrm>
            <a:off x="495498" y="1447800"/>
            <a:ext cx="8019852" cy="4795307"/>
          </a:xfrm>
        </p:spPr>
      </p:pic>
      <p:pic>
        <p:nvPicPr>
          <p:cNvPr id="6" name="Picture 5" descr="A picture containing text, blackboard, person, young&#10;&#10;Description automatically generated">
            <a:extLst>
              <a:ext uri="{FF2B5EF4-FFF2-40B4-BE49-F238E27FC236}">
                <a16:creationId xmlns:a16="http://schemas.microsoft.com/office/drawing/2014/main" id="{8FA83269-D530-4915-B8BD-6549FAC1B1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07881" y="1963768"/>
            <a:ext cx="5376241" cy="3763369"/>
          </a:xfrm>
          <a:prstGeom prst="rect">
            <a:avLst/>
          </a:prstGeom>
        </p:spPr>
      </p:pic>
    </p:spTree>
    <p:custDataLst>
      <p:tags r:id="rId1"/>
    </p:custDataLst>
    <p:extLst>
      <p:ext uri="{BB962C8B-B14F-4D97-AF65-F5344CB8AC3E}">
        <p14:creationId xmlns:p14="http://schemas.microsoft.com/office/powerpoint/2010/main" val="27226261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4F836560-8EED-4AA2-88DC-B3A212E9C6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919" y="284085"/>
            <a:ext cx="8922059" cy="6198753"/>
          </a:xfrm>
          <a:prstGeom prst="rect">
            <a:avLst/>
          </a:prstGeom>
        </p:spPr>
      </p:pic>
    </p:spTree>
    <p:custDataLst>
      <p:tags r:id="rId1"/>
    </p:custDataLst>
    <p:extLst>
      <p:ext uri="{BB962C8B-B14F-4D97-AF65-F5344CB8AC3E}">
        <p14:creationId xmlns:p14="http://schemas.microsoft.com/office/powerpoint/2010/main" val="9513190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i="1" dirty="0"/>
              <a:t>NC CACFP Messenger </a:t>
            </a:r>
            <a:r>
              <a:rPr lang="en-US" dirty="0"/>
              <a:t>– May/June 2021</a:t>
            </a:r>
          </a:p>
        </p:txBody>
      </p:sp>
      <p:sp>
        <p:nvSpPr>
          <p:cNvPr id="25" name="Text Placeholder 3"/>
          <p:cNvSpPr txBox="1">
            <a:spLocks/>
          </p:cNvSpPr>
          <p:nvPr/>
        </p:nvSpPr>
        <p:spPr>
          <a:xfrm>
            <a:off x="4951185" y="2386885"/>
            <a:ext cx="4192815" cy="2845745"/>
          </a:xfrm>
          <a:prstGeom prst="rect">
            <a:avLst/>
          </a:prstGeom>
        </p:spPr>
        <p:txBody>
          <a:bodyPr lIns="91402" tIns="45700" rIns="91402" bIns="45700" anchor="ctr">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chemeClr val="tx2">
                    <a:lumMod val="75000"/>
                  </a:schemeClr>
                </a:solidFill>
                <a:cs typeface="Calibri"/>
              </a:rPr>
              <a:t>Gardening ideas</a:t>
            </a:r>
          </a:p>
          <a:p>
            <a:r>
              <a:rPr lang="en-US" dirty="0">
                <a:solidFill>
                  <a:schemeClr val="tx2">
                    <a:lumMod val="75000"/>
                  </a:schemeClr>
                </a:solidFill>
                <a:cs typeface="Calibri"/>
              </a:rPr>
              <a:t>Crediting tortilla chips</a:t>
            </a:r>
          </a:p>
          <a:p>
            <a:r>
              <a:rPr lang="en-US" dirty="0">
                <a:solidFill>
                  <a:schemeClr val="tx2">
                    <a:lumMod val="75000"/>
                  </a:schemeClr>
                </a:solidFill>
                <a:cs typeface="Calibri"/>
              </a:rPr>
              <a:t>Coaching staff at your center(s)</a:t>
            </a:r>
          </a:p>
          <a:p>
            <a:r>
              <a:rPr lang="en-US" dirty="0">
                <a:solidFill>
                  <a:schemeClr val="tx2">
                    <a:lumMod val="75000"/>
                  </a:schemeClr>
                </a:solidFill>
                <a:cs typeface="Calibri"/>
              </a:rPr>
              <a:t>Audit report requirements</a:t>
            </a:r>
          </a:p>
          <a:p>
            <a:r>
              <a:rPr lang="en-US" dirty="0">
                <a:solidFill>
                  <a:schemeClr val="tx2">
                    <a:lumMod val="75000"/>
                  </a:schemeClr>
                </a:solidFill>
                <a:cs typeface="Calibri"/>
              </a:rPr>
              <a:t>And more!</a:t>
            </a:r>
          </a:p>
        </p:txBody>
      </p:sp>
      <p:pic>
        <p:nvPicPr>
          <p:cNvPr id="8" name="Picture 7">
            <a:extLst>
              <a:ext uri="{FF2B5EF4-FFF2-40B4-BE49-F238E27FC236}">
                <a16:creationId xmlns:a16="http://schemas.microsoft.com/office/drawing/2014/main" id="{4A3DC086-5E68-4EB8-B569-C9732EB35E6C}"/>
              </a:ext>
            </a:extLst>
          </p:cNvPr>
          <p:cNvPicPr>
            <a:picLocks noChangeAspect="1"/>
          </p:cNvPicPr>
          <p:nvPr/>
        </p:nvPicPr>
        <p:blipFill>
          <a:blip r:embed="rId4"/>
          <a:stretch>
            <a:fillRect/>
          </a:stretch>
        </p:blipFill>
        <p:spPr>
          <a:xfrm>
            <a:off x="674369" y="1575123"/>
            <a:ext cx="4095495" cy="4469268"/>
          </a:xfrm>
          <a:prstGeom prst="rect">
            <a:avLst/>
          </a:prstGeom>
          <a:ln>
            <a:solidFill>
              <a:schemeClr val="tx2"/>
            </a:solidFill>
          </a:ln>
        </p:spPr>
      </p:pic>
    </p:spTree>
    <p:custDataLst>
      <p:tags r:id="rId1"/>
    </p:custDataLst>
    <p:extLst>
      <p:ext uri="{BB962C8B-B14F-4D97-AF65-F5344CB8AC3E}">
        <p14:creationId xmlns:p14="http://schemas.microsoft.com/office/powerpoint/2010/main" val="3380286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6C934-770B-3B4D-81F0-B29216F008BE}"/>
              </a:ext>
            </a:extLst>
          </p:cNvPr>
          <p:cNvSpPr>
            <a:spLocks noGrp="1"/>
          </p:cNvSpPr>
          <p:nvPr>
            <p:ph type="title"/>
          </p:nvPr>
        </p:nvSpPr>
        <p:spPr/>
        <p:txBody>
          <a:bodyPr vert="horz" lIns="68580" tIns="34290" rIns="68580" bIns="34290" rtlCol="0" anchor="ctr">
            <a:normAutofit/>
          </a:bodyPr>
          <a:lstStyle/>
          <a:p>
            <a:r>
              <a:rPr lang="en-US" sz="2400" dirty="0">
                <a:solidFill>
                  <a:schemeClr val="tx1"/>
                </a:solidFill>
                <a:latin typeface="Arial"/>
                <a:cs typeface="Arial"/>
              </a:rPr>
              <a:t>Topics for today’s discussion </a:t>
            </a:r>
            <a:endParaRPr lang="en-US" sz="2400" dirty="0">
              <a:solidFill>
                <a:schemeClr val="tx1"/>
              </a:solidFill>
            </a:endParaRPr>
          </a:p>
        </p:txBody>
      </p:sp>
      <p:sp>
        <p:nvSpPr>
          <p:cNvPr id="3" name="Rectangle 2">
            <a:extLst>
              <a:ext uri="{FF2B5EF4-FFF2-40B4-BE49-F238E27FC236}">
                <a16:creationId xmlns:a16="http://schemas.microsoft.com/office/drawing/2014/main" id="{C3408975-48A7-468C-A05A-F3FC18E76BF9}"/>
              </a:ext>
            </a:extLst>
          </p:cNvPr>
          <p:cNvSpPr/>
          <p:nvPr/>
        </p:nvSpPr>
        <p:spPr>
          <a:xfrm>
            <a:off x="634749" y="1248338"/>
            <a:ext cx="8154143" cy="3424014"/>
          </a:xfrm>
          <a:prstGeom prst="rect">
            <a:avLst/>
          </a:prstGeom>
        </p:spPr>
        <p:txBody>
          <a:bodyPr wrap="square" lIns="68580" tIns="34290" rIns="68580" bIns="34290" anchor="t">
            <a:spAutoFit/>
          </a:bodyPr>
          <a:lstStyle/>
          <a:p>
            <a:pPr eaLnBrk="0" fontAlgn="base" hangingPunct="0">
              <a:spcBef>
                <a:spcPts val="450"/>
              </a:spcBef>
              <a:spcAft>
                <a:spcPts val="450"/>
              </a:spcAft>
            </a:pPr>
            <a:r>
              <a:rPr lang="en-US" altLang="en-US" sz="2400" b="1" dirty="0">
                <a:solidFill>
                  <a:schemeClr val="accent6">
                    <a:lumMod val="50000"/>
                  </a:schemeClr>
                </a:solidFill>
              </a:rPr>
              <a:t>TOPICS</a:t>
            </a:r>
          </a:p>
          <a:p>
            <a:pPr marL="214313" indent="-214313" eaLnBrk="0" fontAlgn="base" hangingPunct="0">
              <a:spcBef>
                <a:spcPts val="450"/>
              </a:spcBef>
              <a:spcAft>
                <a:spcPts val="450"/>
              </a:spcAft>
              <a:buFont typeface="Wingdings" pitchFamily="2" charset="2"/>
              <a:buChar char="ü"/>
            </a:pPr>
            <a:r>
              <a:rPr lang="en-US" altLang="en-US" sz="2400" dirty="0"/>
              <a:t>About P-EBT</a:t>
            </a:r>
          </a:p>
          <a:p>
            <a:pPr marL="214313" indent="-214313" eaLnBrk="0" fontAlgn="base" hangingPunct="0">
              <a:spcBef>
                <a:spcPts val="450"/>
              </a:spcBef>
              <a:spcAft>
                <a:spcPts val="450"/>
              </a:spcAft>
              <a:buFont typeface="Wingdings" pitchFamily="2" charset="2"/>
              <a:buChar char="ü"/>
            </a:pPr>
            <a:r>
              <a:rPr lang="en-US" altLang="en-US" sz="2400" dirty="0"/>
              <a:t>P-EBT eligibility for children under age 6</a:t>
            </a:r>
          </a:p>
          <a:p>
            <a:pPr marL="214313" indent="-214313" eaLnBrk="0" fontAlgn="base" hangingPunct="0">
              <a:spcBef>
                <a:spcPts val="450"/>
              </a:spcBef>
              <a:spcAft>
                <a:spcPts val="450"/>
              </a:spcAft>
              <a:buFont typeface="Wingdings" pitchFamily="2" charset="2"/>
              <a:buChar char="ü"/>
            </a:pPr>
            <a:r>
              <a:rPr lang="en-US" altLang="en-US" sz="2400" dirty="0"/>
              <a:t>Timeline</a:t>
            </a:r>
          </a:p>
          <a:p>
            <a:pPr marL="214313" indent="-214313" eaLnBrk="0" fontAlgn="base" hangingPunct="0">
              <a:spcBef>
                <a:spcPts val="450"/>
              </a:spcBef>
              <a:spcAft>
                <a:spcPts val="450"/>
              </a:spcAft>
              <a:buFont typeface="Wingdings" pitchFamily="2" charset="2"/>
              <a:buChar char="ü"/>
            </a:pPr>
            <a:r>
              <a:rPr lang="en-US" sz="2400" dirty="0"/>
              <a:t>Overview of toolkits</a:t>
            </a:r>
          </a:p>
          <a:p>
            <a:pPr marL="214313" indent="-214313" eaLnBrk="0" fontAlgn="base" hangingPunct="0">
              <a:spcBef>
                <a:spcPts val="450"/>
              </a:spcBef>
              <a:spcAft>
                <a:spcPts val="450"/>
              </a:spcAft>
              <a:buFont typeface="Wingdings" pitchFamily="2" charset="2"/>
              <a:buChar char="ü"/>
            </a:pPr>
            <a:r>
              <a:rPr lang="en-US" altLang="en-US" sz="2400" dirty="0"/>
              <a:t>What to expect next and what we need from you </a:t>
            </a:r>
          </a:p>
          <a:p>
            <a:pPr marL="214313" indent="-214313" eaLnBrk="0" fontAlgn="base" hangingPunct="0">
              <a:spcBef>
                <a:spcPts val="450"/>
              </a:spcBef>
              <a:spcAft>
                <a:spcPts val="450"/>
              </a:spcAft>
              <a:buFont typeface="Wingdings" pitchFamily="2" charset="2"/>
              <a:buChar char="ü"/>
            </a:pPr>
            <a:r>
              <a:rPr lang="en-US" altLang="en-US" sz="2400" dirty="0"/>
              <a:t>Questions</a:t>
            </a:r>
          </a:p>
        </p:txBody>
      </p:sp>
      <p:pic>
        <p:nvPicPr>
          <p:cNvPr id="9" name="Picture 2">
            <a:extLst>
              <a:ext uri="{FF2B5EF4-FFF2-40B4-BE49-F238E27FC236}">
                <a16:creationId xmlns:a16="http://schemas.microsoft.com/office/drawing/2014/main" id="{E42A1408-4C2E-2647-AB52-25F726B1B6D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1455" y="5528225"/>
            <a:ext cx="2128838" cy="37147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970267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a:spLocks noChangeAspect="1"/>
          </p:cNvSpPr>
          <p:nvPr/>
        </p:nvSpPr>
        <p:spPr>
          <a:xfrm>
            <a:off x="507940" y="1556252"/>
            <a:ext cx="539717" cy="53971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02" tIns="45700" rIns="91402" bIns="45700" rtlCol="0" anchor="ctr"/>
          <a:lstStyle/>
          <a:p>
            <a:pPr algn="ctr"/>
            <a:endParaRPr lang="en-US" sz="1724" dirty="0"/>
          </a:p>
        </p:txBody>
      </p:sp>
      <p:sp>
        <p:nvSpPr>
          <p:cNvPr id="3" name="Title 2"/>
          <p:cNvSpPr>
            <a:spLocks noGrp="1"/>
          </p:cNvSpPr>
          <p:nvPr>
            <p:ph type="title"/>
          </p:nvPr>
        </p:nvSpPr>
        <p:spPr>
          <a:xfrm>
            <a:off x="282809" y="672854"/>
            <a:ext cx="8618674" cy="548640"/>
          </a:xfrm>
        </p:spPr>
        <p:txBody>
          <a:bodyPr>
            <a:normAutofit fontScale="90000"/>
          </a:bodyPr>
          <a:lstStyle/>
          <a:p>
            <a:r>
              <a:rPr lang="en-US" dirty="0"/>
              <a:t>NC Fresh Produce Purchasing and Prep Guides</a:t>
            </a:r>
          </a:p>
        </p:txBody>
      </p:sp>
      <p:sp>
        <p:nvSpPr>
          <p:cNvPr id="13" name="Text Placeholder 1"/>
          <p:cNvSpPr txBox="1">
            <a:spLocks/>
          </p:cNvSpPr>
          <p:nvPr/>
        </p:nvSpPr>
        <p:spPr>
          <a:xfrm>
            <a:off x="1109691" y="1461782"/>
            <a:ext cx="3318973" cy="728417"/>
          </a:xfrm>
          <a:prstGeom prst="rect">
            <a:avLst/>
          </a:prstGeom>
        </p:spPr>
        <p:txBody>
          <a:bodyPr lIns="91402" tIns="45700" rIns="91402" bIns="45700" anchor="ctr">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dirty="0">
                <a:solidFill>
                  <a:schemeClr val="tx2"/>
                </a:solidFill>
                <a:cs typeface="Calibri"/>
              </a:rPr>
              <a:t>PDF versions</a:t>
            </a:r>
          </a:p>
        </p:txBody>
      </p:sp>
      <p:sp>
        <p:nvSpPr>
          <p:cNvPr id="15" name="Text Placeholder 1"/>
          <p:cNvSpPr txBox="1">
            <a:spLocks/>
          </p:cNvSpPr>
          <p:nvPr/>
        </p:nvSpPr>
        <p:spPr>
          <a:xfrm>
            <a:off x="5395931" y="1461782"/>
            <a:ext cx="3505551" cy="728417"/>
          </a:xfrm>
          <a:prstGeom prst="rect">
            <a:avLst/>
          </a:prstGeom>
        </p:spPr>
        <p:txBody>
          <a:bodyPr lIns="91402" tIns="45700" rIns="91402" bIns="45700" anchor="ctr">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dirty="0">
                <a:solidFill>
                  <a:schemeClr val="tx2"/>
                </a:solidFill>
                <a:cs typeface="Calibri"/>
              </a:rPr>
              <a:t>Microsoft Excel versions</a:t>
            </a:r>
          </a:p>
        </p:txBody>
      </p:sp>
      <p:sp>
        <p:nvSpPr>
          <p:cNvPr id="2" name="Rectangle 1"/>
          <p:cNvSpPr/>
          <p:nvPr/>
        </p:nvSpPr>
        <p:spPr>
          <a:xfrm>
            <a:off x="552455" y="1635756"/>
            <a:ext cx="450688" cy="380705"/>
          </a:xfrm>
          <a:prstGeom prst="rect">
            <a:avLst/>
          </a:prstGeom>
        </p:spPr>
        <p:txBody>
          <a:bodyPr wrap="none" lIns="91402" tIns="45700" rIns="91402" bIns="45700" anchor="ctr">
            <a:spAutoFit/>
          </a:bodyPr>
          <a:lstStyle/>
          <a:p>
            <a:pPr algn="ctr"/>
            <a:r>
              <a:rPr lang="en-JM" sz="1874" dirty="0">
                <a:solidFill>
                  <a:schemeClr val="bg1"/>
                </a:solidFill>
                <a:cs typeface="Calibri"/>
              </a:rPr>
              <a:t>01</a:t>
            </a:r>
          </a:p>
        </p:txBody>
      </p:sp>
      <p:sp>
        <p:nvSpPr>
          <p:cNvPr id="16" name="Oval 15"/>
          <p:cNvSpPr>
            <a:spLocks noChangeAspect="1"/>
          </p:cNvSpPr>
          <p:nvPr/>
        </p:nvSpPr>
        <p:spPr>
          <a:xfrm>
            <a:off x="4758892" y="1556252"/>
            <a:ext cx="540000" cy="53971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02" tIns="45700" rIns="91402" bIns="45700" rtlCol="0" anchor="ctr"/>
          <a:lstStyle/>
          <a:p>
            <a:pPr algn="ctr"/>
            <a:endParaRPr lang="en-US" sz="1724" dirty="0"/>
          </a:p>
        </p:txBody>
      </p:sp>
      <p:sp>
        <p:nvSpPr>
          <p:cNvPr id="17" name="Rectangle 16"/>
          <p:cNvSpPr/>
          <p:nvPr/>
        </p:nvSpPr>
        <p:spPr>
          <a:xfrm>
            <a:off x="4803548" y="1635758"/>
            <a:ext cx="450688" cy="380705"/>
          </a:xfrm>
          <a:prstGeom prst="rect">
            <a:avLst/>
          </a:prstGeom>
        </p:spPr>
        <p:txBody>
          <a:bodyPr wrap="none" lIns="91402" tIns="45700" rIns="91402" bIns="45700" anchor="ctr">
            <a:spAutoFit/>
          </a:bodyPr>
          <a:lstStyle/>
          <a:p>
            <a:pPr algn="ctr"/>
            <a:r>
              <a:rPr lang="en-JM" sz="1874" dirty="0">
                <a:solidFill>
                  <a:schemeClr val="bg1"/>
                </a:solidFill>
                <a:cs typeface="Calibri"/>
              </a:rPr>
              <a:t>02</a:t>
            </a:r>
          </a:p>
        </p:txBody>
      </p:sp>
      <p:pic>
        <p:nvPicPr>
          <p:cNvPr id="11" name="Picture 10">
            <a:extLst>
              <a:ext uri="{FF2B5EF4-FFF2-40B4-BE49-F238E27FC236}">
                <a16:creationId xmlns:a16="http://schemas.microsoft.com/office/drawing/2014/main" id="{AA772B8E-8C5F-4957-8276-FD6D54DD0E14}"/>
              </a:ext>
            </a:extLst>
          </p:cNvPr>
          <p:cNvPicPr>
            <a:picLocks noChangeAspect="1"/>
          </p:cNvPicPr>
          <p:nvPr/>
        </p:nvPicPr>
        <p:blipFill>
          <a:blip r:embed="rId4"/>
          <a:stretch>
            <a:fillRect/>
          </a:stretch>
        </p:blipFill>
        <p:spPr>
          <a:xfrm>
            <a:off x="4758892" y="2612647"/>
            <a:ext cx="4142591" cy="2098730"/>
          </a:xfrm>
          <a:prstGeom prst="rect">
            <a:avLst/>
          </a:prstGeom>
          <a:ln>
            <a:solidFill>
              <a:schemeClr val="tx2"/>
            </a:solidFill>
          </a:ln>
        </p:spPr>
      </p:pic>
      <p:sp>
        <p:nvSpPr>
          <p:cNvPr id="18" name="TextBox 17">
            <a:extLst>
              <a:ext uri="{FF2B5EF4-FFF2-40B4-BE49-F238E27FC236}">
                <a16:creationId xmlns:a16="http://schemas.microsoft.com/office/drawing/2014/main" id="{EE787669-1D35-4CAC-86F2-157AE32DC218}"/>
              </a:ext>
            </a:extLst>
          </p:cNvPr>
          <p:cNvSpPr txBox="1"/>
          <p:nvPr/>
        </p:nvSpPr>
        <p:spPr>
          <a:xfrm>
            <a:off x="594360" y="5575559"/>
            <a:ext cx="7955280" cy="646331"/>
          </a:xfrm>
          <a:prstGeom prst="rect">
            <a:avLst/>
          </a:prstGeom>
          <a:noFill/>
        </p:spPr>
        <p:txBody>
          <a:bodyPr wrap="square">
            <a:spAutoFit/>
          </a:bodyPr>
          <a:lstStyle/>
          <a:p>
            <a:pPr lvl="1" algn="ctr"/>
            <a:r>
              <a:rPr lang="en-US" b="1" dirty="0">
                <a:solidFill>
                  <a:schemeClr val="tx2"/>
                </a:solidFill>
                <a:hlinkClick r:id="rId5">
                  <a:extLst>
                    <a:ext uri="{A12FA001-AC4F-418D-AE19-62706E023703}">
                      <ahyp:hlinkClr xmlns:ahyp="http://schemas.microsoft.com/office/drawing/2018/hyperlinkcolor" val="tx"/>
                    </a:ext>
                  </a:extLst>
                </a:hlinkClick>
              </a:rPr>
              <a:t>From the NC Farm to Preschool Network: </a:t>
            </a:r>
            <a:br>
              <a:rPr lang="en-US" b="1" dirty="0">
                <a:solidFill>
                  <a:schemeClr val="tx2"/>
                </a:solidFill>
                <a:hlinkClick r:id="rId5">
                  <a:extLst>
                    <a:ext uri="{A12FA001-AC4F-418D-AE19-62706E023703}">
                      <ahyp:hlinkClr xmlns:ahyp="http://schemas.microsoft.com/office/drawing/2018/hyperlinkcolor" val="tx"/>
                    </a:ext>
                  </a:extLst>
                </a:hlinkClick>
              </a:rPr>
            </a:br>
            <a:r>
              <a:rPr lang="en-US" dirty="0">
                <a:solidFill>
                  <a:schemeClr val="tx2"/>
                </a:solidFill>
                <a:hlinkClick r:id="rId5">
                  <a:extLst>
                    <a:ext uri="{A12FA001-AC4F-418D-AE19-62706E023703}">
                      <ahyp:hlinkClr xmlns:ahyp="http://schemas.microsoft.com/office/drawing/2018/hyperlinkcolor" val="tx"/>
                    </a:ext>
                  </a:extLst>
                </a:hlinkClick>
              </a:rPr>
              <a:t>https://growing-minds.org/nc-farm-to-preschool-network/</a:t>
            </a:r>
            <a:endParaRPr lang="en-US" dirty="0">
              <a:solidFill>
                <a:schemeClr val="tx2"/>
              </a:solidFill>
            </a:endParaRPr>
          </a:p>
        </p:txBody>
      </p:sp>
      <p:pic>
        <p:nvPicPr>
          <p:cNvPr id="14" name="Picture 13">
            <a:extLst>
              <a:ext uri="{FF2B5EF4-FFF2-40B4-BE49-F238E27FC236}">
                <a16:creationId xmlns:a16="http://schemas.microsoft.com/office/drawing/2014/main" id="{CCF8D1C1-1AC4-4DC9-9AEE-1D48F22A28D3}"/>
              </a:ext>
            </a:extLst>
          </p:cNvPr>
          <p:cNvPicPr>
            <a:picLocks noChangeAspect="1"/>
          </p:cNvPicPr>
          <p:nvPr/>
        </p:nvPicPr>
        <p:blipFill>
          <a:blip r:embed="rId6"/>
          <a:stretch>
            <a:fillRect/>
          </a:stretch>
        </p:blipFill>
        <p:spPr>
          <a:xfrm>
            <a:off x="445933" y="2612646"/>
            <a:ext cx="3758510" cy="2610839"/>
          </a:xfrm>
          <a:prstGeom prst="rect">
            <a:avLst/>
          </a:prstGeom>
          <a:ln>
            <a:solidFill>
              <a:schemeClr val="tx2"/>
            </a:solidFill>
          </a:ln>
        </p:spPr>
      </p:pic>
      <p:sp>
        <p:nvSpPr>
          <p:cNvPr id="19" name="Rectangle 18">
            <a:extLst>
              <a:ext uri="{FF2B5EF4-FFF2-40B4-BE49-F238E27FC236}">
                <a16:creationId xmlns:a16="http://schemas.microsoft.com/office/drawing/2014/main" id="{E6005A25-75A5-4109-837C-3D6746554029}"/>
              </a:ext>
            </a:extLst>
          </p:cNvPr>
          <p:cNvSpPr/>
          <p:nvPr/>
        </p:nvSpPr>
        <p:spPr>
          <a:xfrm>
            <a:off x="480958" y="3655272"/>
            <a:ext cx="3688461" cy="222276"/>
          </a:xfrm>
          <a:prstGeom prst="rect">
            <a:avLst/>
          </a:prstGeom>
          <a:noFill/>
          <a:ln w="381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0" name="Rectangle 19">
            <a:extLst>
              <a:ext uri="{FF2B5EF4-FFF2-40B4-BE49-F238E27FC236}">
                <a16:creationId xmlns:a16="http://schemas.microsoft.com/office/drawing/2014/main" id="{EC9257A3-7D1A-4F95-AD3B-31E5C2701615}"/>
              </a:ext>
            </a:extLst>
          </p:cNvPr>
          <p:cNvSpPr/>
          <p:nvPr/>
        </p:nvSpPr>
        <p:spPr>
          <a:xfrm>
            <a:off x="4758892" y="3611052"/>
            <a:ext cx="4142591" cy="222276"/>
          </a:xfrm>
          <a:prstGeom prst="rect">
            <a:avLst/>
          </a:prstGeom>
          <a:noFill/>
          <a:ln w="381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1" name="Arrow: Down 20">
            <a:extLst>
              <a:ext uri="{FF2B5EF4-FFF2-40B4-BE49-F238E27FC236}">
                <a16:creationId xmlns:a16="http://schemas.microsoft.com/office/drawing/2014/main" id="{12197CA1-C066-4432-8666-2B7364D11D8B}"/>
              </a:ext>
            </a:extLst>
          </p:cNvPr>
          <p:cNvSpPr/>
          <p:nvPr/>
        </p:nvSpPr>
        <p:spPr>
          <a:xfrm>
            <a:off x="8306592" y="3246960"/>
            <a:ext cx="188158" cy="313509"/>
          </a:xfrm>
          <a:prstGeom prst="downArrow">
            <a:avLst>
              <a:gd name="adj1" fmla="val 36115"/>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Tree>
    <p:custDataLst>
      <p:tags r:id="rId1"/>
    </p:custDataLst>
    <p:extLst>
      <p:ext uri="{BB962C8B-B14F-4D97-AF65-F5344CB8AC3E}">
        <p14:creationId xmlns:p14="http://schemas.microsoft.com/office/powerpoint/2010/main" val="300408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F0478-A101-4A2E-B686-412DEDF3D321}"/>
              </a:ext>
            </a:extLst>
          </p:cNvPr>
          <p:cNvSpPr>
            <a:spLocks noGrp="1"/>
          </p:cNvSpPr>
          <p:nvPr>
            <p:ph type="title"/>
          </p:nvPr>
        </p:nvSpPr>
        <p:spPr>
          <a:xfrm>
            <a:off x="376881" y="653776"/>
            <a:ext cx="8390238" cy="548640"/>
          </a:xfrm>
        </p:spPr>
        <p:txBody>
          <a:bodyPr/>
          <a:lstStyle/>
          <a:p>
            <a:r>
              <a:rPr lang="en-US" dirty="0"/>
              <a:t>Upcoming Trainings – Mark Your Calendar </a:t>
            </a:r>
          </a:p>
        </p:txBody>
      </p:sp>
      <p:sp>
        <p:nvSpPr>
          <p:cNvPr id="7" name="TextBox 6">
            <a:extLst>
              <a:ext uri="{FF2B5EF4-FFF2-40B4-BE49-F238E27FC236}">
                <a16:creationId xmlns:a16="http://schemas.microsoft.com/office/drawing/2014/main" id="{0146724F-611C-48B9-BEEF-AA3CE6A74699}"/>
              </a:ext>
            </a:extLst>
          </p:cNvPr>
          <p:cNvSpPr txBox="1"/>
          <p:nvPr/>
        </p:nvSpPr>
        <p:spPr>
          <a:xfrm>
            <a:off x="693420" y="5361679"/>
            <a:ext cx="7757160" cy="646331"/>
          </a:xfrm>
          <a:prstGeom prst="rect">
            <a:avLst/>
          </a:prstGeom>
          <a:noFill/>
        </p:spPr>
        <p:txBody>
          <a:bodyPr wrap="square" rtlCol="0">
            <a:spAutoFit/>
          </a:bodyPr>
          <a:lstStyle/>
          <a:p>
            <a:r>
              <a:rPr lang="en-US" b="1" dirty="0">
                <a:solidFill>
                  <a:srgbClr val="FF0000"/>
                </a:solidFill>
              </a:rPr>
              <a:t>*</a:t>
            </a:r>
            <a:r>
              <a:rPr lang="en-US" dirty="0"/>
              <a:t>Note: This training is for those wishing to apply, not those already on the program. Please help us spread the word. </a:t>
            </a:r>
          </a:p>
        </p:txBody>
      </p:sp>
      <p:graphicFrame>
        <p:nvGraphicFramePr>
          <p:cNvPr id="5" name="Table 6">
            <a:extLst>
              <a:ext uri="{FF2B5EF4-FFF2-40B4-BE49-F238E27FC236}">
                <a16:creationId xmlns:a16="http://schemas.microsoft.com/office/drawing/2014/main" id="{646E02F3-8AF4-4F5A-A4A1-2F6AF5728519}"/>
              </a:ext>
            </a:extLst>
          </p:cNvPr>
          <p:cNvGraphicFramePr>
            <a:graphicFrameLocks noGrp="1"/>
          </p:cNvGraphicFramePr>
          <p:nvPr>
            <p:extLst>
              <p:ext uri="{D42A27DB-BD31-4B8C-83A1-F6EECF244321}">
                <p14:modId xmlns:p14="http://schemas.microsoft.com/office/powerpoint/2010/main" val="883129579"/>
              </p:ext>
            </p:extLst>
          </p:nvPr>
        </p:nvGraphicFramePr>
        <p:xfrm>
          <a:off x="693420" y="1344662"/>
          <a:ext cx="7757160" cy="3732525"/>
        </p:xfrm>
        <a:graphic>
          <a:graphicData uri="http://schemas.openxmlformats.org/drawingml/2006/table">
            <a:tbl>
              <a:tblPr firstRow="1" bandRow="1">
                <a:tableStyleId>{5C22544A-7EE6-4342-B048-85BDC9FD1C3A}</a:tableStyleId>
              </a:tblPr>
              <a:tblGrid>
                <a:gridCol w="1466209">
                  <a:extLst>
                    <a:ext uri="{9D8B030D-6E8A-4147-A177-3AD203B41FA5}">
                      <a16:colId xmlns:a16="http://schemas.microsoft.com/office/drawing/2014/main" val="2486492996"/>
                    </a:ext>
                  </a:extLst>
                </a:gridCol>
                <a:gridCol w="1981418">
                  <a:extLst>
                    <a:ext uri="{9D8B030D-6E8A-4147-A177-3AD203B41FA5}">
                      <a16:colId xmlns:a16="http://schemas.microsoft.com/office/drawing/2014/main" val="4172291603"/>
                    </a:ext>
                  </a:extLst>
                </a:gridCol>
                <a:gridCol w="4309533">
                  <a:extLst>
                    <a:ext uri="{9D8B030D-6E8A-4147-A177-3AD203B41FA5}">
                      <a16:colId xmlns:a16="http://schemas.microsoft.com/office/drawing/2014/main" val="2433373876"/>
                    </a:ext>
                  </a:extLst>
                </a:gridCol>
              </a:tblGrid>
              <a:tr h="388620">
                <a:tc>
                  <a:txBody>
                    <a:bodyPr/>
                    <a:lstStyle/>
                    <a:p>
                      <a:r>
                        <a:rPr lang="en-US" sz="2100" dirty="0"/>
                        <a:t>Date</a:t>
                      </a:r>
                    </a:p>
                  </a:txBody>
                  <a:tcPr marL="68580" marR="68580" marT="34290" marB="34290"/>
                </a:tc>
                <a:tc>
                  <a:txBody>
                    <a:bodyPr/>
                    <a:lstStyle/>
                    <a:p>
                      <a:r>
                        <a:rPr lang="en-US" sz="2100" dirty="0"/>
                        <a:t>Time</a:t>
                      </a:r>
                    </a:p>
                  </a:txBody>
                  <a:tcPr marL="68580" marR="68580" marT="34290" marB="34290"/>
                </a:tc>
                <a:tc>
                  <a:txBody>
                    <a:bodyPr/>
                    <a:lstStyle/>
                    <a:p>
                      <a:r>
                        <a:rPr lang="en-US" sz="2100" dirty="0"/>
                        <a:t>Training </a:t>
                      </a:r>
                    </a:p>
                  </a:txBody>
                  <a:tcPr marL="68580" marR="68580" marT="34290" marB="34290"/>
                </a:tc>
                <a:extLst>
                  <a:ext uri="{0D108BD9-81ED-4DB2-BD59-A6C34878D82A}">
                    <a16:rowId xmlns:a16="http://schemas.microsoft.com/office/drawing/2014/main" val="162499030"/>
                  </a:ext>
                </a:extLst>
              </a:tr>
              <a:tr h="388620">
                <a:tc>
                  <a:txBody>
                    <a:bodyPr/>
                    <a:lstStyle/>
                    <a:p>
                      <a:r>
                        <a:rPr lang="en-US" sz="2100" dirty="0"/>
                        <a:t>May 11 </a:t>
                      </a:r>
                    </a:p>
                  </a:txBody>
                  <a:tcPr marL="68580" marR="68580" marT="34290" marB="34290"/>
                </a:tc>
                <a:tc>
                  <a:txBody>
                    <a:bodyPr/>
                    <a:lstStyle/>
                    <a:p>
                      <a:r>
                        <a:rPr lang="en-US" sz="2100" dirty="0"/>
                        <a:t>9 AM – 12 PM</a:t>
                      </a:r>
                    </a:p>
                  </a:txBody>
                  <a:tcPr marL="68580" marR="68580" marT="34290" marB="34290"/>
                </a:tc>
                <a:tc>
                  <a:txBody>
                    <a:bodyPr/>
                    <a:lstStyle/>
                    <a:p>
                      <a:r>
                        <a:rPr lang="en-US" sz="2100" dirty="0"/>
                        <a:t>Duties &amp; Documents for ICs </a:t>
                      </a:r>
                    </a:p>
                  </a:txBody>
                  <a:tcPr marL="68580" marR="68580" marT="34290" marB="34290"/>
                </a:tc>
                <a:extLst>
                  <a:ext uri="{0D108BD9-81ED-4DB2-BD59-A6C34878D82A}">
                    <a16:rowId xmlns:a16="http://schemas.microsoft.com/office/drawing/2014/main" val="3408499393"/>
                  </a:ext>
                </a:extLst>
              </a:tr>
              <a:tr h="388620">
                <a:tc>
                  <a:txBody>
                    <a:bodyPr/>
                    <a:lstStyle/>
                    <a:p>
                      <a:r>
                        <a:rPr lang="en-US" sz="2100" dirty="0"/>
                        <a:t>May 13 </a:t>
                      </a:r>
                    </a:p>
                  </a:txBody>
                  <a:tcPr marL="68580" marR="68580" marT="34290" marB="34290"/>
                </a:tc>
                <a:tc>
                  <a:txBody>
                    <a:bodyPr/>
                    <a:lstStyle/>
                    <a:p>
                      <a:r>
                        <a:rPr lang="en-US" sz="2100" dirty="0"/>
                        <a:t>9 AM – 12 PM</a:t>
                      </a:r>
                    </a:p>
                  </a:txBody>
                  <a:tcPr marL="68580" marR="68580" marT="34290" marB="34290"/>
                </a:tc>
                <a:tc>
                  <a:txBody>
                    <a:bodyPr/>
                    <a:lstStyle/>
                    <a:p>
                      <a:r>
                        <a:rPr lang="en-US" sz="2100" dirty="0"/>
                        <a:t>Duties &amp; Documents for SOs </a:t>
                      </a:r>
                    </a:p>
                  </a:txBody>
                  <a:tcPr marL="68580" marR="68580" marT="34290" marB="34290"/>
                </a:tc>
                <a:extLst>
                  <a:ext uri="{0D108BD9-81ED-4DB2-BD59-A6C34878D82A}">
                    <a16:rowId xmlns:a16="http://schemas.microsoft.com/office/drawing/2014/main" val="3335646420"/>
                  </a:ext>
                </a:extLst>
              </a:tr>
              <a:tr h="708660">
                <a:tc>
                  <a:txBody>
                    <a:bodyPr/>
                    <a:lstStyle/>
                    <a:p>
                      <a:r>
                        <a:rPr lang="en-US" sz="2100" dirty="0"/>
                        <a:t>May 20 </a:t>
                      </a:r>
                    </a:p>
                  </a:txBody>
                  <a:tcPr marL="68580" marR="68580" marT="34290" marB="34290"/>
                </a:tc>
                <a:tc>
                  <a:txBody>
                    <a:bodyPr/>
                    <a:lstStyle/>
                    <a:p>
                      <a:r>
                        <a:rPr lang="en-US" sz="2100" dirty="0"/>
                        <a:t>9 AM – 11 AM </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dirty="0"/>
                        <a:t>Compliance Review – Are You Ready? </a:t>
                      </a:r>
                    </a:p>
                  </a:txBody>
                  <a:tcPr marL="68580" marR="68580" marT="34290" marB="34290"/>
                </a:tc>
                <a:extLst>
                  <a:ext uri="{0D108BD9-81ED-4DB2-BD59-A6C34878D82A}">
                    <a16:rowId xmlns:a16="http://schemas.microsoft.com/office/drawing/2014/main" val="3971656648"/>
                  </a:ext>
                </a:extLst>
              </a:tr>
              <a:tr h="708660">
                <a:tc>
                  <a:txBody>
                    <a:bodyPr/>
                    <a:lstStyle/>
                    <a:p>
                      <a:r>
                        <a:rPr lang="en-US" sz="2100" dirty="0"/>
                        <a:t>June 2</a:t>
                      </a:r>
                    </a:p>
                  </a:txBody>
                  <a:tcPr marL="68580" marR="68580" marT="34290" marB="34290"/>
                </a:tc>
                <a:tc>
                  <a:txBody>
                    <a:bodyPr/>
                    <a:lstStyle/>
                    <a:p>
                      <a:r>
                        <a:rPr lang="en-US" sz="2100" dirty="0"/>
                        <a:t>9 AM – 12 PM</a:t>
                      </a:r>
                    </a:p>
                  </a:txBody>
                  <a:tcPr marL="68580" marR="68580" marT="34290" marB="34290"/>
                </a:tc>
                <a:tc>
                  <a:txBody>
                    <a:bodyPr/>
                    <a:lstStyle/>
                    <a:p>
                      <a:r>
                        <a:rPr lang="en-US" sz="2100" dirty="0"/>
                        <a:t>Get Started with NC CACFP for SOs</a:t>
                      </a:r>
                      <a:r>
                        <a:rPr lang="en-US" sz="2100" b="1" dirty="0">
                          <a:solidFill>
                            <a:srgbClr val="FF0000"/>
                          </a:solidFill>
                        </a:rPr>
                        <a:t>*</a:t>
                      </a:r>
                    </a:p>
                  </a:txBody>
                  <a:tcPr marL="68580" marR="68580" marT="34290" marB="34290"/>
                </a:tc>
                <a:extLst>
                  <a:ext uri="{0D108BD9-81ED-4DB2-BD59-A6C34878D82A}">
                    <a16:rowId xmlns:a16="http://schemas.microsoft.com/office/drawing/2014/main" val="3640307360"/>
                  </a:ext>
                </a:extLst>
              </a:tr>
              <a:tr h="708660">
                <a:tc>
                  <a:txBody>
                    <a:bodyPr/>
                    <a:lstStyle/>
                    <a:p>
                      <a:r>
                        <a:rPr lang="en-US" sz="2100" dirty="0"/>
                        <a:t>June 3 </a:t>
                      </a:r>
                    </a:p>
                  </a:txBody>
                  <a:tcPr marL="68580" marR="68580" marT="34290" marB="34290"/>
                </a:tc>
                <a:tc>
                  <a:txBody>
                    <a:bodyPr/>
                    <a:lstStyle/>
                    <a:p>
                      <a:r>
                        <a:rPr lang="en-US" sz="2100" dirty="0"/>
                        <a:t>1 PM – 4 PM </a:t>
                      </a:r>
                    </a:p>
                  </a:txBody>
                  <a:tcPr marL="68580" marR="68580" marT="34290" marB="34290"/>
                </a:tc>
                <a:tc>
                  <a:txBody>
                    <a:bodyPr/>
                    <a:lstStyle/>
                    <a:p>
                      <a:r>
                        <a:rPr lang="en-US" sz="2100" dirty="0"/>
                        <a:t>Get Started with NC CACFP for ICs</a:t>
                      </a:r>
                      <a:r>
                        <a:rPr lang="en-US" sz="2100" b="1" dirty="0">
                          <a:solidFill>
                            <a:srgbClr val="FF0000"/>
                          </a:solidFill>
                        </a:rPr>
                        <a:t>*</a:t>
                      </a:r>
                    </a:p>
                  </a:txBody>
                  <a:tcPr marL="68580" marR="68580" marT="34290" marB="34290"/>
                </a:tc>
                <a:extLst>
                  <a:ext uri="{0D108BD9-81ED-4DB2-BD59-A6C34878D82A}">
                    <a16:rowId xmlns:a16="http://schemas.microsoft.com/office/drawing/2014/main" val="4069347787"/>
                  </a:ext>
                </a:extLst>
              </a:tr>
              <a:tr h="440685">
                <a:tc>
                  <a:txBody>
                    <a:bodyPr/>
                    <a:lstStyle/>
                    <a:p>
                      <a:r>
                        <a:rPr lang="en-US" sz="2100" dirty="0"/>
                        <a:t>July 20</a:t>
                      </a:r>
                    </a:p>
                  </a:txBody>
                  <a:tcPr marL="68580" marR="68580" marT="34290" marB="34290"/>
                </a:tc>
                <a:tc>
                  <a:txBody>
                    <a:bodyPr/>
                    <a:lstStyle/>
                    <a:p>
                      <a:r>
                        <a:rPr lang="en-US" sz="2100" dirty="0"/>
                        <a:t>9 AM – 1 PM</a:t>
                      </a:r>
                    </a:p>
                  </a:txBody>
                  <a:tcPr marL="68580" marR="68580" marT="34290" marB="34290"/>
                </a:tc>
                <a:tc>
                  <a:txBody>
                    <a:bodyPr/>
                    <a:lstStyle/>
                    <a:p>
                      <a:r>
                        <a:rPr lang="en-US" sz="2100" b="0" dirty="0">
                          <a:solidFill>
                            <a:schemeClr val="tx1"/>
                          </a:solidFill>
                        </a:rPr>
                        <a:t>Build A Better Menu</a:t>
                      </a:r>
                    </a:p>
                  </a:txBody>
                  <a:tcPr marL="68580" marR="68580" marT="34290" marB="34290"/>
                </a:tc>
                <a:extLst>
                  <a:ext uri="{0D108BD9-81ED-4DB2-BD59-A6C34878D82A}">
                    <a16:rowId xmlns:a16="http://schemas.microsoft.com/office/drawing/2014/main" val="770319069"/>
                  </a:ext>
                </a:extLst>
              </a:tr>
            </a:tbl>
          </a:graphicData>
        </a:graphic>
      </p:graphicFrame>
    </p:spTree>
    <p:custDataLst>
      <p:tags r:id="rId1"/>
    </p:custDataLst>
    <p:extLst>
      <p:ext uri="{BB962C8B-B14F-4D97-AF65-F5344CB8AC3E}">
        <p14:creationId xmlns:p14="http://schemas.microsoft.com/office/powerpoint/2010/main" val="9764848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648" y="685838"/>
            <a:ext cx="7843267" cy="548640"/>
          </a:xfrm>
        </p:spPr>
        <p:txBody>
          <a:bodyPr/>
          <a:lstStyle/>
          <a:p>
            <a:r>
              <a:rPr lang="en-US" dirty="0"/>
              <a:t>Trainings Coming Soon</a:t>
            </a:r>
          </a:p>
        </p:txBody>
      </p:sp>
      <p:sp>
        <p:nvSpPr>
          <p:cNvPr id="14" name="Content Placeholder 5"/>
          <p:cNvSpPr txBox="1">
            <a:spLocks/>
          </p:cNvSpPr>
          <p:nvPr/>
        </p:nvSpPr>
        <p:spPr>
          <a:xfrm>
            <a:off x="418338" y="1824228"/>
            <a:ext cx="8015888" cy="540970"/>
          </a:xfrm>
          <a:prstGeom prst="rect">
            <a:avLst/>
          </a:prstGeom>
        </p:spPr>
        <p:txBody>
          <a:bodyPr vert="horz" lIns="91402" tIns="45700" rIns="91402" bIns="4570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endParaRPr lang="en-US" sz="1574" dirty="0">
              <a:solidFill>
                <a:schemeClr val="bg1">
                  <a:lumMod val="50000"/>
                </a:schemeClr>
              </a:solidFill>
              <a:cs typeface="Calibri"/>
            </a:endParaRPr>
          </a:p>
        </p:txBody>
      </p:sp>
      <p:sp>
        <p:nvSpPr>
          <p:cNvPr id="25" name="TextBox 24">
            <a:extLst>
              <a:ext uri="{FF2B5EF4-FFF2-40B4-BE49-F238E27FC236}">
                <a16:creationId xmlns:a16="http://schemas.microsoft.com/office/drawing/2014/main" id="{B6FC0E05-D1D2-4A83-B013-9E8039947AFF}"/>
              </a:ext>
            </a:extLst>
          </p:cNvPr>
          <p:cNvSpPr txBox="1"/>
          <p:nvPr/>
        </p:nvSpPr>
        <p:spPr>
          <a:xfrm>
            <a:off x="418338" y="1725374"/>
            <a:ext cx="8335833" cy="3790781"/>
          </a:xfrm>
          <a:prstGeom prst="rect">
            <a:avLst/>
          </a:prstGeom>
          <a:noFill/>
        </p:spPr>
        <p:txBody>
          <a:bodyPr wrap="square">
            <a:spAutoFit/>
          </a:bodyPr>
          <a:lstStyle/>
          <a:p>
            <a:pPr marL="171450" indent="-171450" defTabSz="685800">
              <a:lnSpc>
                <a:spcPct val="90000"/>
              </a:lnSpc>
              <a:spcBef>
                <a:spcPts val="750"/>
              </a:spcBef>
              <a:buFont typeface="Arial" panose="020B0604020202020204" pitchFamily="34" charset="0"/>
              <a:buChar char="•"/>
              <a:defRPr/>
            </a:pPr>
            <a:r>
              <a:rPr lang="en-US" sz="2400" dirty="0"/>
              <a:t>CACFP Meal Pattern Success: Serving Grains Using Ounce Equivalents</a:t>
            </a:r>
          </a:p>
          <a:p>
            <a:pPr marL="514350" lvl="1" indent="-171450" defTabSz="685800">
              <a:lnSpc>
                <a:spcPct val="90000"/>
              </a:lnSpc>
              <a:spcBef>
                <a:spcPts val="375"/>
              </a:spcBef>
              <a:buFont typeface="Arial" panose="020B0604020202020204" pitchFamily="34" charset="0"/>
              <a:buChar char="•"/>
              <a:defRPr/>
            </a:pPr>
            <a:r>
              <a:rPr lang="en-US" sz="2000" dirty="0"/>
              <a:t>Sessions the week of June 7 and June 14</a:t>
            </a:r>
          </a:p>
          <a:p>
            <a:pPr marL="514350" lvl="1" indent="-171450" defTabSz="685800">
              <a:lnSpc>
                <a:spcPct val="90000"/>
              </a:lnSpc>
              <a:spcBef>
                <a:spcPts val="375"/>
              </a:spcBef>
              <a:buFont typeface="Arial" panose="020B0604020202020204" pitchFamily="34" charset="0"/>
              <a:buChar char="•"/>
              <a:defRPr/>
            </a:pPr>
            <a:r>
              <a:rPr lang="en-US" sz="2000" dirty="0"/>
              <a:t>More sessions will be offered later this summer as well</a:t>
            </a:r>
          </a:p>
          <a:p>
            <a:pPr marL="342900" lvl="1" defTabSz="685800">
              <a:lnSpc>
                <a:spcPct val="90000"/>
              </a:lnSpc>
              <a:spcBef>
                <a:spcPts val="375"/>
              </a:spcBef>
              <a:defRPr/>
            </a:pPr>
            <a:endParaRPr lang="en-US" sz="2000" dirty="0"/>
          </a:p>
          <a:p>
            <a:pPr marL="171450" indent="-171450" defTabSz="685800">
              <a:lnSpc>
                <a:spcPct val="90000"/>
              </a:lnSpc>
              <a:spcBef>
                <a:spcPts val="750"/>
              </a:spcBef>
              <a:buFont typeface="Arial" panose="020B0604020202020204" pitchFamily="34" charset="0"/>
              <a:buChar char="•"/>
              <a:defRPr/>
            </a:pPr>
            <a:r>
              <a:rPr lang="en-US" sz="2400" dirty="0"/>
              <a:t>Application Update for 2021-2022</a:t>
            </a:r>
          </a:p>
          <a:p>
            <a:pPr marL="514350" lvl="1" indent="-171450" defTabSz="685800">
              <a:lnSpc>
                <a:spcPct val="90000"/>
              </a:lnSpc>
              <a:spcBef>
                <a:spcPts val="375"/>
              </a:spcBef>
              <a:buFont typeface="Arial" panose="020B0604020202020204" pitchFamily="34" charset="0"/>
              <a:buChar char="•"/>
              <a:defRPr/>
            </a:pPr>
            <a:r>
              <a:rPr lang="en-US" sz="2000" dirty="0"/>
              <a:t>Sessions will be offered the week of June 28 and the week of July 5</a:t>
            </a:r>
          </a:p>
          <a:p>
            <a:pPr marL="514350" lvl="1" indent="-171450" defTabSz="685800">
              <a:lnSpc>
                <a:spcPct val="90000"/>
              </a:lnSpc>
              <a:spcBef>
                <a:spcPts val="375"/>
              </a:spcBef>
              <a:buFont typeface="Arial" panose="020B0604020202020204" pitchFamily="34" charset="0"/>
              <a:buChar char="•"/>
              <a:defRPr/>
            </a:pPr>
            <a:endParaRPr lang="en-US" dirty="0">
              <a:solidFill>
                <a:schemeClr val="tx2"/>
              </a:solidFill>
              <a:latin typeface="Calibri" panose="020F0502020204030204"/>
            </a:endParaRPr>
          </a:p>
          <a:p>
            <a:pPr marL="342900" lvl="1" defTabSz="685800">
              <a:lnSpc>
                <a:spcPct val="90000"/>
              </a:lnSpc>
              <a:spcBef>
                <a:spcPts val="375"/>
              </a:spcBef>
              <a:defRPr/>
            </a:pPr>
            <a:endParaRPr lang="en-US" dirty="0">
              <a:solidFill>
                <a:schemeClr val="tx2"/>
              </a:solidFill>
              <a:latin typeface="Calibri" panose="020F0502020204030204"/>
            </a:endParaRPr>
          </a:p>
          <a:p>
            <a:pPr defTabSz="685800">
              <a:lnSpc>
                <a:spcPct val="90000"/>
              </a:lnSpc>
              <a:spcBef>
                <a:spcPts val="750"/>
              </a:spcBef>
              <a:defRPr/>
            </a:pPr>
            <a:r>
              <a:rPr lang="en-US" sz="2100" dirty="0"/>
              <a:t>Registration will be posted on our training page soon: </a:t>
            </a:r>
            <a:r>
              <a:rPr lang="en-US" sz="2100" dirty="0">
                <a:solidFill>
                  <a:srgbClr val="657E32"/>
                </a:solidFill>
                <a:hlinkClick r:id="rId4">
                  <a:extLst>
                    <a:ext uri="{A12FA001-AC4F-418D-AE19-62706E023703}">
                      <ahyp:hlinkClr xmlns:ahyp="http://schemas.microsoft.com/office/drawing/2018/hyperlinkcolor" val="tx"/>
                    </a:ext>
                  </a:extLst>
                </a:hlinkClick>
              </a:rPr>
              <a:t>https://www.nutritionnc.com/snp/training.htm</a:t>
            </a:r>
            <a:endParaRPr lang="en-US" sz="2100" dirty="0">
              <a:solidFill>
                <a:srgbClr val="657E32"/>
              </a:solidFill>
            </a:endParaRPr>
          </a:p>
        </p:txBody>
      </p:sp>
    </p:spTree>
    <p:custDataLst>
      <p:tags r:id="rId1"/>
    </p:custDataLst>
    <p:extLst>
      <p:ext uri="{BB962C8B-B14F-4D97-AF65-F5344CB8AC3E}">
        <p14:creationId xmlns:p14="http://schemas.microsoft.com/office/powerpoint/2010/main" val="42864542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588E0-3A43-4AB6-B8FC-0CDCA1E872F5}"/>
              </a:ext>
            </a:extLst>
          </p:cNvPr>
          <p:cNvSpPr>
            <a:spLocks noGrp="1"/>
          </p:cNvSpPr>
          <p:nvPr>
            <p:ph type="title"/>
          </p:nvPr>
        </p:nvSpPr>
        <p:spPr/>
        <p:txBody>
          <a:bodyPr/>
          <a:lstStyle/>
          <a:p>
            <a:r>
              <a:rPr lang="en-US" dirty="0"/>
              <a:t>Monthly Institution Calls</a:t>
            </a:r>
          </a:p>
        </p:txBody>
      </p:sp>
      <p:sp>
        <p:nvSpPr>
          <p:cNvPr id="3" name="Text Placeholder 2">
            <a:extLst>
              <a:ext uri="{FF2B5EF4-FFF2-40B4-BE49-F238E27FC236}">
                <a16:creationId xmlns:a16="http://schemas.microsoft.com/office/drawing/2014/main" id="{CC91F438-977B-4204-B355-D52CCB42DFC2}"/>
              </a:ext>
            </a:extLst>
          </p:cNvPr>
          <p:cNvSpPr>
            <a:spLocks noGrp="1"/>
          </p:cNvSpPr>
          <p:nvPr>
            <p:ph type="body" sz="quarter" idx="10"/>
          </p:nvPr>
        </p:nvSpPr>
        <p:spPr/>
        <p:txBody>
          <a:bodyPr/>
          <a:lstStyle/>
          <a:p>
            <a:r>
              <a:rPr lang="en-US" dirty="0"/>
              <a:t>The PowerPoints for the institution calls can now be found on our website </a:t>
            </a:r>
            <a:r>
              <a:rPr lang="en-US" dirty="0">
                <a:hlinkClick r:id="rId4"/>
              </a:rPr>
              <a:t>www.nutritionnc.com</a:t>
            </a:r>
            <a:endParaRPr lang="en-US" dirty="0"/>
          </a:p>
          <a:p>
            <a:pPr lvl="1"/>
            <a:r>
              <a:rPr lang="en-US" dirty="0"/>
              <a:t>Click on Child and Adult Care Food Program</a:t>
            </a:r>
          </a:p>
          <a:p>
            <a:pPr lvl="1"/>
            <a:r>
              <a:rPr lang="en-US" dirty="0"/>
              <a:t>Click on Program Resources</a:t>
            </a:r>
          </a:p>
          <a:p>
            <a:pPr lvl="1"/>
            <a:r>
              <a:rPr lang="en-US" dirty="0"/>
              <a:t>Click on Monthly Institution Calls</a:t>
            </a:r>
          </a:p>
          <a:p>
            <a:pPr marL="342900" lvl="1" indent="0">
              <a:buNone/>
            </a:pPr>
            <a:endParaRPr lang="en-US" dirty="0"/>
          </a:p>
          <a:p>
            <a:pPr marL="342900" lvl="1" indent="0">
              <a:buNone/>
            </a:pPr>
            <a:endParaRPr lang="en-US" dirty="0"/>
          </a:p>
          <a:p>
            <a:pPr lvl="1"/>
            <a:endParaRPr lang="en-US" dirty="0"/>
          </a:p>
        </p:txBody>
      </p:sp>
      <p:pic>
        <p:nvPicPr>
          <p:cNvPr id="5" name="Picture 4">
            <a:extLst>
              <a:ext uri="{FF2B5EF4-FFF2-40B4-BE49-F238E27FC236}">
                <a16:creationId xmlns:a16="http://schemas.microsoft.com/office/drawing/2014/main" id="{086E69F1-14C7-465E-8DE3-F5415C4C567A}"/>
              </a:ext>
            </a:extLst>
          </p:cNvPr>
          <p:cNvPicPr>
            <a:picLocks noChangeAspect="1"/>
          </p:cNvPicPr>
          <p:nvPr/>
        </p:nvPicPr>
        <p:blipFill>
          <a:blip r:embed="rId5"/>
          <a:stretch>
            <a:fillRect/>
          </a:stretch>
        </p:blipFill>
        <p:spPr>
          <a:xfrm>
            <a:off x="674370" y="3267688"/>
            <a:ext cx="7604392" cy="2953296"/>
          </a:xfrm>
          <a:prstGeom prst="rect">
            <a:avLst/>
          </a:prstGeom>
        </p:spPr>
      </p:pic>
    </p:spTree>
    <p:custDataLst>
      <p:tags r:id="rId1"/>
    </p:custDataLst>
    <p:extLst>
      <p:ext uri="{BB962C8B-B14F-4D97-AF65-F5344CB8AC3E}">
        <p14:creationId xmlns:p14="http://schemas.microsoft.com/office/powerpoint/2010/main" val="10999282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98F93-02A2-4171-AFD3-EC71CB44FAED}"/>
              </a:ext>
            </a:extLst>
          </p:cNvPr>
          <p:cNvSpPr>
            <a:spLocks noGrp="1"/>
          </p:cNvSpPr>
          <p:nvPr>
            <p:ph type="title"/>
          </p:nvPr>
        </p:nvSpPr>
        <p:spPr>
          <a:xfrm>
            <a:off x="650365" y="624054"/>
            <a:ext cx="7843267" cy="548640"/>
          </a:xfrm>
        </p:spPr>
        <p:txBody>
          <a:bodyPr/>
          <a:lstStyle/>
          <a:p>
            <a:pPr algn="ctr"/>
            <a:r>
              <a:rPr lang="en-US" dirty="0"/>
              <a:t>Q&amp;A</a:t>
            </a:r>
          </a:p>
        </p:txBody>
      </p:sp>
      <p:sp>
        <p:nvSpPr>
          <p:cNvPr id="3" name="Text Placeholder 2">
            <a:extLst>
              <a:ext uri="{FF2B5EF4-FFF2-40B4-BE49-F238E27FC236}">
                <a16:creationId xmlns:a16="http://schemas.microsoft.com/office/drawing/2014/main" id="{BC68A5EB-8ABD-4ADD-AE8B-F4FF488ABB7C}"/>
              </a:ext>
            </a:extLst>
          </p:cNvPr>
          <p:cNvSpPr>
            <a:spLocks noGrp="1"/>
          </p:cNvSpPr>
          <p:nvPr>
            <p:ph type="body" sz="quarter" idx="10"/>
          </p:nvPr>
        </p:nvSpPr>
        <p:spPr>
          <a:xfrm>
            <a:off x="567638" y="1438639"/>
            <a:ext cx="8008723" cy="4795307"/>
          </a:xfrm>
        </p:spPr>
        <p:txBody>
          <a:bodyPr/>
          <a:lstStyle/>
          <a:p>
            <a:pPr marL="0" indent="0">
              <a:buNone/>
            </a:pPr>
            <a:endParaRPr lang="en-US" dirty="0"/>
          </a:p>
          <a:p>
            <a:pPr marL="0" indent="0">
              <a:buNone/>
            </a:pPr>
            <a:r>
              <a:rPr lang="en-US" dirty="0"/>
              <a:t>Please use the Q &amp; A function to submit your questions. We will review what we have time for that pertains to the good of the group. Questions that apply to one specific institution will be handled offline. </a:t>
            </a:r>
          </a:p>
        </p:txBody>
      </p:sp>
      <p:pic>
        <p:nvPicPr>
          <p:cNvPr id="5" name="Picture 4" descr="A picture containing company name&#10;&#10;Description automatically generated">
            <a:extLst>
              <a:ext uri="{FF2B5EF4-FFF2-40B4-BE49-F238E27FC236}">
                <a16:creationId xmlns:a16="http://schemas.microsoft.com/office/drawing/2014/main" id="{A3438821-FAFA-49A2-9030-E1113801DFA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2481" b="24369"/>
          <a:stretch/>
        </p:blipFill>
        <p:spPr>
          <a:xfrm>
            <a:off x="1964910" y="3429000"/>
            <a:ext cx="5214180" cy="2771360"/>
          </a:xfrm>
          <a:prstGeom prst="rect">
            <a:avLst/>
          </a:prstGeom>
        </p:spPr>
      </p:pic>
    </p:spTree>
    <p:custDataLst>
      <p:tags r:id="rId1"/>
    </p:custDataLst>
    <p:extLst>
      <p:ext uri="{BB962C8B-B14F-4D97-AF65-F5344CB8AC3E}">
        <p14:creationId xmlns:p14="http://schemas.microsoft.com/office/powerpoint/2010/main" val="2684778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C99EE-F880-6D44-9917-9F271DEBCD69}"/>
              </a:ext>
            </a:extLst>
          </p:cNvPr>
          <p:cNvSpPr>
            <a:spLocks noGrp="1"/>
          </p:cNvSpPr>
          <p:nvPr>
            <p:ph type="title"/>
          </p:nvPr>
        </p:nvSpPr>
        <p:spPr>
          <a:xfrm>
            <a:off x="233303" y="243618"/>
            <a:ext cx="8620223" cy="413096"/>
          </a:xfrm>
        </p:spPr>
        <p:txBody>
          <a:bodyPr>
            <a:noAutofit/>
          </a:bodyPr>
          <a:lstStyle/>
          <a:p>
            <a:r>
              <a:rPr lang="en-US" sz="2400" dirty="0">
                <a:latin typeface="+mn-lt"/>
              </a:rPr>
              <a:t>Purpose, overview, and impact of P-EBT</a:t>
            </a:r>
          </a:p>
        </p:txBody>
      </p:sp>
      <p:sp>
        <p:nvSpPr>
          <p:cNvPr id="27" name="TextBox 26">
            <a:extLst>
              <a:ext uri="{FF2B5EF4-FFF2-40B4-BE49-F238E27FC236}">
                <a16:creationId xmlns:a16="http://schemas.microsoft.com/office/drawing/2014/main" id="{C2D99CBE-3083-6346-AEE0-980A8A816078}"/>
              </a:ext>
            </a:extLst>
          </p:cNvPr>
          <p:cNvSpPr txBox="1"/>
          <p:nvPr/>
        </p:nvSpPr>
        <p:spPr>
          <a:xfrm>
            <a:off x="491480" y="2164243"/>
            <a:ext cx="8103870" cy="3757128"/>
          </a:xfrm>
          <a:prstGeom prst="rect">
            <a:avLst/>
          </a:prstGeom>
          <a:noFill/>
        </p:spPr>
        <p:txBody>
          <a:bodyPr lIns="68580" tIns="34290" rIns="68580" bIns="34290" anchor="t"/>
          <a:lstStyle>
            <a:defPPr>
              <a:defRPr lang="en-US"/>
            </a:defPPr>
            <a:lvl1pPr indent="0" algn="ctr">
              <a:lnSpc>
                <a:spcPct val="90000"/>
              </a:lnSpc>
              <a:spcBef>
                <a:spcPts val="1000"/>
              </a:spcBef>
              <a:buFont typeface="Arial" panose="020B0604020202020204" pitchFamily="34" charset="0"/>
              <a:buNone/>
              <a:defRPr sz="1200" baseline="0">
                <a:latin typeface="Segoe UI Light" panose="020B0502040204020203"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14313" indent="-214313" algn="l">
              <a:spcBef>
                <a:spcPts val="900"/>
              </a:spcBef>
              <a:spcAft>
                <a:spcPts val="900"/>
              </a:spcAft>
              <a:buFont typeface="Arial" panose="020B0604020202020204" pitchFamily="34" charset="0"/>
              <a:buChar char="•"/>
            </a:pPr>
            <a:r>
              <a:rPr lang="en-US" sz="1400" b="1" dirty="0">
                <a:solidFill>
                  <a:schemeClr val="tx1">
                    <a:lumMod val="60000"/>
                    <a:lumOff val="40000"/>
                  </a:schemeClr>
                </a:solidFill>
                <a:latin typeface="+mn-lt"/>
                <a:cs typeface="Calibri" panose="020F0502020204030204" pitchFamily="34" charset="0"/>
              </a:rPr>
              <a:t>P-EBT for students (Kindergarten through 12th grade) </a:t>
            </a:r>
            <a:r>
              <a:rPr lang="en-US" sz="1400" dirty="0">
                <a:latin typeface="+mn-lt"/>
                <a:cs typeface="Calibri" panose="020F0502020204030204" pitchFamily="34" charset="0"/>
              </a:rPr>
              <a:t>– enables families to purchase food for children whose access to free or reduced-priced meals at school has been impacted by COVID-19 because students are learning virtually, outside of brick-and-mortar schools. </a:t>
            </a:r>
          </a:p>
          <a:p>
            <a:pPr marL="771525" lvl="1" indent="-257175">
              <a:spcBef>
                <a:spcPts val="900"/>
              </a:spcBef>
              <a:spcAft>
                <a:spcPts val="900"/>
              </a:spcAft>
            </a:pPr>
            <a:r>
              <a:rPr lang="en-US" sz="1400" dirty="0">
                <a:cs typeface="Calibri" panose="020F0502020204030204" pitchFamily="34" charset="0"/>
              </a:rPr>
              <a:t>P-EBT is intended to cover the cost of the student’s meals/snacks (approximately $6.82 per day)</a:t>
            </a:r>
          </a:p>
          <a:p>
            <a:pPr marL="257175" indent="-257175" algn="l">
              <a:spcBef>
                <a:spcPts val="900"/>
              </a:spcBef>
              <a:spcAft>
                <a:spcPts val="900"/>
              </a:spcAft>
              <a:buFont typeface="Arial" panose="020B0604020202020204" pitchFamily="34" charset="0"/>
              <a:buChar char="•"/>
            </a:pPr>
            <a:r>
              <a:rPr lang="en-US" sz="1400" b="1" dirty="0">
                <a:solidFill>
                  <a:schemeClr val="tx1">
                    <a:lumMod val="60000"/>
                    <a:lumOff val="40000"/>
                  </a:schemeClr>
                </a:solidFill>
                <a:latin typeface="+mn-lt"/>
                <a:cs typeface="Calibri" panose="020F0502020204030204" pitchFamily="34" charset="0"/>
              </a:rPr>
              <a:t>P-EBT for children under 6 (NEW) </a:t>
            </a:r>
            <a:r>
              <a:rPr lang="en-US" sz="1400" b="1" dirty="0">
                <a:cs typeface="Calibri" panose="020F0502020204030204" pitchFamily="34" charset="0"/>
              </a:rPr>
              <a:t>–</a:t>
            </a:r>
            <a:r>
              <a:rPr lang="en-US" sz="1400" b="1" dirty="0">
                <a:latin typeface="+mn-lt"/>
                <a:cs typeface="Calibri" panose="020F0502020204030204" pitchFamily="34" charset="0"/>
              </a:rPr>
              <a:t> </a:t>
            </a:r>
            <a:r>
              <a:rPr lang="en-US" sz="1400" dirty="0">
                <a:latin typeface="+mn-lt"/>
                <a:cs typeface="Calibri" panose="020F0502020204030204" pitchFamily="34" charset="0"/>
              </a:rPr>
              <a:t>North Carolina is expanding its P-EBT program to provide P-EBT to </a:t>
            </a:r>
            <a:r>
              <a:rPr lang="en-US" sz="1400" u="sng" dirty="0">
                <a:latin typeface="+mn-lt"/>
                <a:cs typeface="Calibri" panose="020F0502020204030204" pitchFamily="34" charset="0"/>
              </a:rPr>
              <a:t>children under the age of 6 that are in households receiving Food and Nutrition Services</a:t>
            </a:r>
            <a:r>
              <a:rPr lang="en-US" sz="1400" dirty="0">
                <a:latin typeface="+mn-lt"/>
                <a:cs typeface="Calibri" panose="020F0502020204030204" pitchFamily="34" charset="0"/>
              </a:rPr>
              <a:t> (FNS). </a:t>
            </a:r>
          </a:p>
          <a:p>
            <a:pPr marL="771525" lvl="1" indent="-257175">
              <a:spcBef>
                <a:spcPts val="900"/>
              </a:spcBef>
              <a:spcAft>
                <a:spcPts val="900"/>
              </a:spcAft>
            </a:pPr>
            <a:r>
              <a:rPr lang="en-US" sz="1400" dirty="0">
                <a:cs typeface="Calibri" panose="020F0502020204030204" pitchFamily="34" charset="0"/>
              </a:rPr>
              <a:t>FNS data will be used to identify potentially eligible children under age 6</a:t>
            </a:r>
          </a:p>
          <a:p>
            <a:pPr marL="771525" lvl="1" indent="-257175">
              <a:spcBef>
                <a:spcPts val="900"/>
              </a:spcBef>
              <a:spcAft>
                <a:spcPts val="900"/>
              </a:spcAft>
            </a:pPr>
            <a:r>
              <a:rPr lang="en-US" sz="1400" dirty="0">
                <a:cs typeface="Calibri" panose="020F0502020204030204" pitchFamily="34" charset="0"/>
              </a:rPr>
              <a:t>The learning mode (remote/hybrid/in-person) of public schools will be used to determine eligibility and benefit amount</a:t>
            </a:r>
          </a:p>
          <a:p>
            <a:pPr marL="257175" indent="-257175" algn="l">
              <a:spcBef>
                <a:spcPts val="900"/>
              </a:spcBef>
              <a:spcAft>
                <a:spcPts val="900"/>
              </a:spcAft>
              <a:buFont typeface="Arial" panose="020B0604020202020204" pitchFamily="34" charset="0"/>
              <a:buChar char="•"/>
            </a:pPr>
            <a:r>
              <a:rPr lang="en-US" sz="1400" dirty="0">
                <a:latin typeface="+mn-lt"/>
                <a:cs typeface="Calibri" panose="020F0502020204030204" pitchFamily="34" charset="0"/>
              </a:rPr>
              <a:t>Households can receive P-EBT and continue to receive any benefits they may have access to. Those benefits include free meals at local school and community meal sites.</a:t>
            </a:r>
          </a:p>
        </p:txBody>
      </p:sp>
      <p:pic>
        <p:nvPicPr>
          <p:cNvPr id="32" name="Picture 2">
            <a:extLst>
              <a:ext uri="{FF2B5EF4-FFF2-40B4-BE49-F238E27FC236}">
                <a16:creationId xmlns:a16="http://schemas.microsoft.com/office/drawing/2014/main" id="{1F93A45C-C51C-7A4F-98A6-14390CAC549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2779" y="6067792"/>
            <a:ext cx="2128838" cy="37147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92B487DB-727A-5545-8907-78E4C848F334}"/>
              </a:ext>
            </a:extLst>
          </p:cNvPr>
          <p:cNvSpPr txBox="1"/>
          <p:nvPr/>
        </p:nvSpPr>
        <p:spPr>
          <a:xfrm>
            <a:off x="261887" y="900958"/>
            <a:ext cx="8620223" cy="584775"/>
          </a:xfrm>
          <a:prstGeom prst="rect">
            <a:avLst/>
          </a:prstGeom>
          <a:noFill/>
        </p:spPr>
        <p:txBody>
          <a:bodyPr wrap="square" rtlCol="0">
            <a:spAutoFit/>
          </a:bodyPr>
          <a:lstStyle/>
          <a:p>
            <a:r>
              <a:rPr lang="en-US" sz="1600" dirty="0"/>
              <a:t>The Pandemic Electronic Benefit Transfer (P-EBT) program helps families with children whose access to meals or buying food has been impacted by COVID-19. </a:t>
            </a:r>
          </a:p>
        </p:txBody>
      </p:sp>
      <p:sp>
        <p:nvSpPr>
          <p:cNvPr id="29" name="Rectangle 28">
            <a:extLst>
              <a:ext uri="{FF2B5EF4-FFF2-40B4-BE49-F238E27FC236}">
                <a16:creationId xmlns:a16="http://schemas.microsoft.com/office/drawing/2014/main" id="{DF8178F0-1076-A049-8430-6DD9971F527C}"/>
              </a:ext>
            </a:extLst>
          </p:cNvPr>
          <p:cNvSpPr/>
          <p:nvPr/>
        </p:nvSpPr>
        <p:spPr>
          <a:xfrm>
            <a:off x="548645" y="1651992"/>
            <a:ext cx="8046705" cy="2770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a:solidFill>
                  <a:schemeClr val="tx1"/>
                </a:solidFill>
              </a:rPr>
              <a:t>Overview </a:t>
            </a:r>
          </a:p>
        </p:txBody>
      </p:sp>
    </p:spTree>
    <p:custDataLst>
      <p:tags r:id="rId1"/>
    </p:custDataLst>
    <p:extLst>
      <p:ext uri="{BB962C8B-B14F-4D97-AF65-F5344CB8AC3E}">
        <p14:creationId xmlns:p14="http://schemas.microsoft.com/office/powerpoint/2010/main" val="1003851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6C934-770B-3B4D-81F0-B29216F008BE}"/>
              </a:ext>
            </a:extLst>
          </p:cNvPr>
          <p:cNvSpPr>
            <a:spLocks noGrp="1"/>
          </p:cNvSpPr>
          <p:nvPr>
            <p:ph type="title"/>
          </p:nvPr>
        </p:nvSpPr>
        <p:spPr/>
        <p:txBody>
          <a:bodyPr>
            <a:normAutofit/>
          </a:bodyPr>
          <a:lstStyle/>
          <a:p>
            <a:r>
              <a:rPr lang="en-US" sz="2400" dirty="0">
                <a:latin typeface="+mn-lt"/>
              </a:rPr>
              <a:t>P-EBT eligibility for children under 6</a:t>
            </a:r>
            <a:endParaRPr lang="en-US" sz="2400" dirty="0">
              <a:solidFill>
                <a:srgbClr val="FF0000"/>
              </a:solidFill>
              <a:latin typeface="+mn-lt"/>
            </a:endParaRPr>
          </a:p>
        </p:txBody>
      </p:sp>
      <p:sp>
        <p:nvSpPr>
          <p:cNvPr id="4" name="Rectangle 3">
            <a:extLst>
              <a:ext uri="{FF2B5EF4-FFF2-40B4-BE49-F238E27FC236}">
                <a16:creationId xmlns:a16="http://schemas.microsoft.com/office/drawing/2014/main" id="{3DED636F-04C9-DB4F-A670-081A6BD46978}"/>
              </a:ext>
            </a:extLst>
          </p:cNvPr>
          <p:cNvSpPr/>
          <p:nvPr/>
        </p:nvSpPr>
        <p:spPr>
          <a:xfrm>
            <a:off x="588252" y="1492225"/>
            <a:ext cx="3771899" cy="57626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lumMod val="60000"/>
                    <a:lumOff val="40000"/>
                  </a:schemeClr>
                </a:solidFill>
              </a:rPr>
              <a:t>Child Circumstances </a:t>
            </a:r>
          </a:p>
        </p:txBody>
      </p:sp>
      <p:sp>
        <p:nvSpPr>
          <p:cNvPr id="6" name="Rectangle 1">
            <a:extLst>
              <a:ext uri="{FF2B5EF4-FFF2-40B4-BE49-F238E27FC236}">
                <a16:creationId xmlns:a16="http://schemas.microsoft.com/office/drawing/2014/main" id="{2BA5B2DD-F1CC-BD4C-87CF-CE6AEE491A66}"/>
              </a:ext>
            </a:extLst>
          </p:cNvPr>
          <p:cNvSpPr>
            <a:spLocks noChangeArrowheads="1"/>
          </p:cNvSpPr>
          <p:nvPr/>
        </p:nvSpPr>
        <p:spPr bwMode="auto">
          <a:xfrm>
            <a:off x="588252" y="2059646"/>
            <a:ext cx="3857834" cy="3877985"/>
          </a:xfrm>
          <a:prstGeom prst="rect">
            <a:avLst/>
          </a:prstGeom>
          <a:noFill/>
          <a:ln>
            <a:noFill/>
          </a:ln>
          <a:effec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spcBef>
                <a:spcPts val="900"/>
              </a:spcBef>
              <a:spcAft>
                <a:spcPts val="900"/>
              </a:spcAft>
            </a:pPr>
            <a:r>
              <a:rPr lang="en-US" sz="1200" dirty="0">
                <a:latin typeface="+mn-lt"/>
                <a:ea typeface="Times New Roman" panose="02020603050405020304" pitchFamily="18" charset="0"/>
                <a:cs typeface="Calibri" panose="020F0502020204030204" pitchFamily="34" charset="0"/>
              </a:rPr>
              <a:t>Both of the following conditions must be met for a child to be </a:t>
            </a:r>
            <a:r>
              <a:rPr lang="en-US" sz="1200" dirty="0">
                <a:latin typeface="+mn-lt"/>
                <a:cs typeface="Calibri" panose="020F0502020204030204" pitchFamily="34" charset="0"/>
              </a:rPr>
              <a:t>eligible</a:t>
            </a:r>
            <a:r>
              <a:rPr lang="en-US" altLang="en-US" sz="1200" dirty="0">
                <a:latin typeface="+mn-lt"/>
                <a:cs typeface="Calibri" panose="020F0502020204030204" pitchFamily="34" charset="0"/>
              </a:rPr>
              <a:t>:</a:t>
            </a:r>
          </a:p>
          <a:p>
            <a:pPr marL="257175" indent="-257175">
              <a:spcBef>
                <a:spcPts val="0"/>
              </a:spcBef>
              <a:spcAft>
                <a:spcPts val="0"/>
              </a:spcAft>
              <a:buFont typeface="+mj-lt"/>
              <a:buAutoNum type="arabicParenR"/>
            </a:pPr>
            <a:r>
              <a:rPr lang="en-US" sz="1200" dirty="0">
                <a:latin typeface="+mn-lt"/>
                <a:ea typeface="Calibri" panose="020F0502020204030204" pitchFamily="34" charset="0"/>
                <a:cs typeface="Calibri" panose="020F0502020204030204" pitchFamily="34" charset="0"/>
              </a:rPr>
              <a:t>The child must be a member of a household that received </a:t>
            </a:r>
            <a:r>
              <a:rPr lang="en-US" sz="1200" u="sng" dirty="0">
                <a:solidFill>
                  <a:srgbClr val="0563C1"/>
                </a:solidFill>
                <a:latin typeface="+mn-lt"/>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Food and Nutrition Services</a:t>
            </a:r>
            <a:r>
              <a:rPr lang="en-US" sz="1200" dirty="0">
                <a:solidFill>
                  <a:srgbClr val="000000"/>
                </a:solidFill>
                <a:latin typeface="+mn-lt"/>
                <a:ea typeface="Calibri" panose="020F0502020204030204" pitchFamily="34" charset="0"/>
                <a:cs typeface="Calibri" panose="020F0502020204030204" pitchFamily="34" charset="0"/>
              </a:rPr>
              <a:t> </a:t>
            </a:r>
            <a:r>
              <a:rPr lang="en-US" sz="1200" dirty="0">
                <a:latin typeface="+mn-lt"/>
                <a:ea typeface="Calibri" panose="020F0502020204030204" pitchFamily="34" charset="0"/>
                <a:cs typeface="Calibri" panose="020F0502020204030204" pitchFamily="34" charset="0"/>
              </a:rPr>
              <a:t>(FNS) benefits at any time since October 1, 2020, </a:t>
            </a:r>
            <a:r>
              <a:rPr lang="en-US" sz="1200" b="1" dirty="0">
                <a:latin typeface="+mn-lt"/>
                <a:ea typeface="Calibri" panose="020F0502020204030204" pitchFamily="34" charset="0"/>
                <a:cs typeface="Calibri" panose="020F0502020204030204" pitchFamily="34" charset="0"/>
              </a:rPr>
              <a:t>AND</a:t>
            </a:r>
            <a:endParaRPr lang="en-US" sz="1200" dirty="0">
              <a:latin typeface="+mn-lt"/>
              <a:ea typeface="Calibri" panose="020F0502020204030204" pitchFamily="34" charset="0"/>
              <a:cs typeface="Calibri" panose="020F0502020204030204" pitchFamily="34" charset="0"/>
            </a:endParaRPr>
          </a:p>
          <a:p>
            <a:pPr marL="257175" indent="-257175">
              <a:spcBef>
                <a:spcPts val="0"/>
              </a:spcBef>
              <a:spcAft>
                <a:spcPts val="0"/>
              </a:spcAft>
              <a:buFont typeface="+mj-lt"/>
              <a:buAutoNum type="arabicParenR"/>
            </a:pPr>
            <a:r>
              <a:rPr lang="en-US" sz="1200" dirty="0">
                <a:latin typeface="+mn-lt"/>
                <a:ea typeface="Calibri" panose="020F0502020204030204" pitchFamily="34" charset="0"/>
                <a:cs typeface="Calibri" panose="020F0502020204030204" pitchFamily="34" charset="0"/>
              </a:rPr>
              <a:t>The child is under 6 and </a:t>
            </a:r>
            <a:r>
              <a:rPr lang="en-US" sz="1200" u="sng" dirty="0">
                <a:latin typeface="+mn-lt"/>
                <a:ea typeface="Calibri" panose="020F0502020204030204" pitchFamily="34" charset="0"/>
                <a:cs typeface="Calibri" panose="020F0502020204030204" pitchFamily="34" charset="0"/>
              </a:rPr>
              <a:t>does not </a:t>
            </a:r>
            <a:r>
              <a:rPr lang="en-US" sz="1200" dirty="0">
                <a:latin typeface="+mn-lt"/>
                <a:ea typeface="Calibri" panose="020F0502020204030204" pitchFamily="34" charset="0"/>
                <a:cs typeface="Calibri" panose="020F0502020204030204" pitchFamily="34" charset="0"/>
              </a:rPr>
              <a:t>already receive P-EBT as a student enrolled in an eligible school </a:t>
            </a:r>
          </a:p>
          <a:p>
            <a:pPr>
              <a:spcBef>
                <a:spcPts val="0"/>
              </a:spcBef>
              <a:spcAft>
                <a:spcPts val="0"/>
              </a:spcAft>
            </a:pPr>
            <a:endParaRPr lang="en-US" sz="1200" dirty="0">
              <a:latin typeface="+mn-lt"/>
              <a:ea typeface="Calibri" panose="020F0502020204030204" pitchFamily="34" charset="0"/>
              <a:cs typeface="Calibri" panose="020F0502020204030204" pitchFamily="34" charset="0"/>
            </a:endParaRPr>
          </a:p>
          <a:p>
            <a:pPr>
              <a:spcBef>
                <a:spcPts val="0"/>
              </a:spcBef>
              <a:spcAft>
                <a:spcPts val="0"/>
              </a:spcAft>
            </a:pPr>
            <a:r>
              <a:rPr lang="en-US" sz="1200" b="1" dirty="0">
                <a:latin typeface="+mn-lt"/>
                <a:ea typeface="Calibri" panose="020F0502020204030204" pitchFamily="34" charset="0"/>
                <a:cs typeface="Calibri" panose="020F0502020204030204" pitchFamily="34" charset="0"/>
              </a:rPr>
              <a:t>Other Considerations</a:t>
            </a:r>
          </a:p>
          <a:p>
            <a:endParaRPr lang="en-US" sz="1200" dirty="0">
              <a:latin typeface="+mn-lt"/>
            </a:endParaRPr>
          </a:p>
          <a:p>
            <a:pPr marL="214313" indent="-214313">
              <a:buFont typeface="Wingdings" pitchFamily="2" charset="2"/>
              <a:buChar char="ü"/>
            </a:pPr>
            <a:r>
              <a:rPr lang="en-US" sz="1200" dirty="0">
                <a:latin typeface="+mn-lt"/>
              </a:rPr>
              <a:t>Children born after October 1, 2020 and part of a household receiving FNS will be able to receive benefits starting with the month of birth or October 1, 2020, whichever comes later. </a:t>
            </a:r>
          </a:p>
          <a:p>
            <a:pPr marL="214313" indent="-214313">
              <a:buFont typeface="Wingdings" pitchFamily="2" charset="2"/>
              <a:buChar char="ü"/>
            </a:pPr>
            <a:endParaRPr lang="en-US" sz="1200" dirty="0">
              <a:latin typeface="+mn-lt"/>
            </a:endParaRPr>
          </a:p>
          <a:p>
            <a:pPr marL="214313" indent="-214313">
              <a:buFont typeface="Wingdings" pitchFamily="2" charset="2"/>
              <a:buChar char="ü"/>
            </a:pPr>
            <a:r>
              <a:rPr lang="en-US" sz="1200" dirty="0">
                <a:latin typeface="+mn-lt"/>
              </a:rPr>
              <a:t>Households with children that are not currently enrolled in FNS are not eligible to receive P-EBT. Families who apply for FNS prior to the initial issuance may receive benefits back to October 2020. </a:t>
            </a:r>
          </a:p>
        </p:txBody>
      </p:sp>
      <p:sp>
        <p:nvSpPr>
          <p:cNvPr id="7" name="Rectangle 6">
            <a:extLst>
              <a:ext uri="{FF2B5EF4-FFF2-40B4-BE49-F238E27FC236}">
                <a16:creationId xmlns:a16="http://schemas.microsoft.com/office/drawing/2014/main" id="{D4D1F4E3-6793-084B-91F3-A12179D7DB28}"/>
              </a:ext>
            </a:extLst>
          </p:cNvPr>
          <p:cNvSpPr/>
          <p:nvPr/>
        </p:nvSpPr>
        <p:spPr>
          <a:xfrm>
            <a:off x="4824040" y="2410182"/>
            <a:ext cx="3857834" cy="3600986"/>
          </a:xfrm>
          <a:prstGeom prst="rect">
            <a:avLst/>
          </a:prstGeom>
        </p:spPr>
        <p:txBody>
          <a:bodyPr wrap="square">
            <a:spAutoFit/>
          </a:bodyPr>
          <a:lstStyle/>
          <a:p>
            <a:pPr lvl="0"/>
            <a:r>
              <a:rPr lang="en-US" altLang="en-US" sz="1200" dirty="0"/>
              <a:t>Information from public schools near families with young children will be used to understand if these children were impacted by COVID-19 and are also in need of food assistance. </a:t>
            </a:r>
          </a:p>
          <a:p>
            <a:pPr lvl="0"/>
            <a:endParaRPr lang="en-US" altLang="en-US" sz="1200" dirty="0"/>
          </a:p>
          <a:p>
            <a:pPr lvl="0"/>
            <a:r>
              <a:rPr lang="en-US" sz="1200" dirty="0">
                <a:ea typeface="Times New Roman" panose="02020603050405020304" pitchFamily="18" charset="0"/>
              </a:rPr>
              <a:t>The following school condition must be met:</a:t>
            </a:r>
            <a:endParaRPr lang="en-US" sz="1200" dirty="0"/>
          </a:p>
          <a:p>
            <a:pPr lvl="0"/>
            <a:endParaRPr lang="en-US" sz="1200" dirty="0"/>
          </a:p>
          <a:p>
            <a:pPr marL="257175" indent="-257175">
              <a:buFont typeface="+mj-lt"/>
              <a:buAutoNum type="arabicParenR"/>
            </a:pPr>
            <a:r>
              <a:rPr lang="en-US" sz="1200" dirty="0">
                <a:ea typeface="Calibri" panose="020F0502020204030204" pitchFamily="34" charset="0"/>
                <a:cs typeface="Calibri" panose="020F0502020204030204" pitchFamily="34" charset="0"/>
              </a:rPr>
              <a:t>One or more public schools in the school district(s) where the child lives is either learning in a </a:t>
            </a:r>
            <a:r>
              <a:rPr lang="en-US" sz="1200" b="1" dirty="0">
                <a:ea typeface="Calibri" panose="020F0502020204030204" pitchFamily="34" charset="0"/>
                <a:cs typeface="Calibri" panose="020F0502020204030204" pitchFamily="34" charset="0"/>
              </a:rPr>
              <a:t>fully remote (100% virtual instruction) </a:t>
            </a:r>
            <a:r>
              <a:rPr lang="en-US" sz="1200" dirty="0">
                <a:ea typeface="Calibri" panose="020F0502020204030204" pitchFamily="34" charset="0"/>
                <a:cs typeface="Calibri" panose="020F0502020204030204" pitchFamily="34" charset="0"/>
              </a:rPr>
              <a:t>or in a </a:t>
            </a:r>
            <a:r>
              <a:rPr lang="en-US" sz="1200" b="1" dirty="0">
                <a:ea typeface="Calibri" panose="020F0502020204030204" pitchFamily="34" charset="0"/>
                <a:cs typeface="Calibri" panose="020F0502020204030204" pitchFamily="34" charset="0"/>
              </a:rPr>
              <a:t>hybrid (combination of virtual and in-person instruction) </a:t>
            </a:r>
            <a:r>
              <a:rPr lang="en-US" sz="1200" dirty="0">
                <a:ea typeface="Calibri" panose="020F0502020204030204" pitchFamily="34" charset="0"/>
                <a:cs typeface="Calibri" panose="020F0502020204030204" pitchFamily="34" charset="0"/>
              </a:rPr>
              <a:t>learning mode for the eligible month</a:t>
            </a:r>
          </a:p>
          <a:p>
            <a:endParaRPr lang="en-US" altLang="en-US" sz="1200" b="1" dirty="0">
              <a:cs typeface="Times New Roman" panose="02020603050405020304" pitchFamily="18" charset="0"/>
            </a:endParaRPr>
          </a:p>
          <a:p>
            <a:pPr marL="214313" indent="-214313" eaLnBrk="0" fontAlgn="base" hangingPunct="0">
              <a:spcBef>
                <a:spcPct val="0"/>
              </a:spcBef>
              <a:spcAft>
                <a:spcPct val="0"/>
              </a:spcAft>
              <a:buFont typeface="Wingdings" pitchFamily="2" charset="2"/>
              <a:buChar char="ü"/>
            </a:pPr>
            <a:r>
              <a:rPr lang="en-US" altLang="en-US" sz="1200" dirty="0"/>
              <a:t>If ALL public schools in a county are operating fully in-person (no remote or hybrid learning) in a month, children in the Under Age 6 FNS population in that county will not be eligible for P-EBT for that month.</a:t>
            </a:r>
          </a:p>
          <a:p>
            <a:pPr marL="214313" indent="-214313">
              <a:buFont typeface="Wingdings" pitchFamily="2" charset="2"/>
              <a:buChar char="ü"/>
            </a:pPr>
            <a:endParaRPr lang="en-US" sz="1200" dirty="0"/>
          </a:p>
        </p:txBody>
      </p:sp>
      <p:sp>
        <p:nvSpPr>
          <p:cNvPr id="8" name="Rectangle 7">
            <a:extLst>
              <a:ext uri="{FF2B5EF4-FFF2-40B4-BE49-F238E27FC236}">
                <a16:creationId xmlns:a16="http://schemas.microsoft.com/office/drawing/2014/main" id="{0D61A149-3951-4247-ACB0-49B9FEF41861}"/>
              </a:ext>
            </a:extLst>
          </p:cNvPr>
          <p:cNvSpPr/>
          <p:nvPr/>
        </p:nvSpPr>
        <p:spPr>
          <a:xfrm>
            <a:off x="355570" y="930188"/>
            <a:ext cx="8526542" cy="414561"/>
          </a:xfrm>
          <a:prstGeom prst="rect">
            <a:avLst/>
          </a:prstGeom>
          <a:solidFill>
            <a:schemeClr val="accent6">
              <a:lumMod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fontAlgn="ctr"/>
            <a:r>
              <a:rPr lang="en-US" sz="1400" b="1" dirty="0">
                <a:solidFill>
                  <a:schemeClr val="tx1"/>
                </a:solidFill>
                <a:ea typeface="Times New Roman" panose="02020603050405020304" pitchFamily="18" charset="0"/>
              </a:rPr>
              <a:t>There is no application. Eligibility will be determined through circumstances of the child and the circumstances of the public school district(s) in the county where the child lives. </a:t>
            </a:r>
          </a:p>
        </p:txBody>
      </p:sp>
      <p:sp>
        <p:nvSpPr>
          <p:cNvPr id="10" name="Rectangle 9">
            <a:extLst>
              <a:ext uri="{FF2B5EF4-FFF2-40B4-BE49-F238E27FC236}">
                <a16:creationId xmlns:a16="http://schemas.microsoft.com/office/drawing/2014/main" id="{8E091511-258F-3A46-846A-683BA46B222F}"/>
              </a:ext>
            </a:extLst>
          </p:cNvPr>
          <p:cNvSpPr/>
          <p:nvPr/>
        </p:nvSpPr>
        <p:spPr>
          <a:xfrm>
            <a:off x="4783850" y="1492225"/>
            <a:ext cx="3898024" cy="57626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lumMod val="60000"/>
                    <a:lumOff val="40000"/>
                  </a:schemeClr>
                </a:solidFill>
              </a:rPr>
              <a:t>Circumstances of public schools </a:t>
            </a:r>
          </a:p>
          <a:p>
            <a:pPr algn="ctr"/>
            <a:r>
              <a:rPr lang="en-US" sz="1600" b="1" dirty="0">
                <a:solidFill>
                  <a:schemeClr val="tx1">
                    <a:lumMod val="60000"/>
                    <a:lumOff val="40000"/>
                  </a:schemeClr>
                </a:solidFill>
              </a:rPr>
              <a:t>in the child’s county</a:t>
            </a:r>
          </a:p>
        </p:txBody>
      </p:sp>
      <p:pic>
        <p:nvPicPr>
          <p:cNvPr id="12" name="Picture 2">
            <a:extLst>
              <a:ext uri="{FF2B5EF4-FFF2-40B4-BE49-F238E27FC236}">
                <a16:creationId xmlns:a16="http://schemas.microsoft.com/office/drawing/2014/main" id="{15644CEF-9D2A-8B45-A2BD-E5C2F1683C5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1455" y="5927811"/>
            <a:ext cx="2128838" cy="45523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66169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Oval 128">
            <a:extLst>
              <a:ext uri="{FF2B5EF4-FFF2-40B4-BE49-F238E27FC236}">
                <a16:creationId xmlns:a16="http://schemas.microsoft.com/office/drawing/2014/main" id="{A8953139-47F4-144B-A0D2-0A13CFA0789B}"/>
              </a:ext>
            </a:extLst>
          </p:cNvPr>
          <p:cNvSpPr/>
          <p:nvPr/>
        </p:nvSpPr>
        <p:spPr>
          <a:xfrm>
            <a:off x="188543" y="997526"/>
            <a:ext cx="280555" cy="2803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7579"/>
            <a:endParaRPr lang="en-US" sz="920">
              <a:solidFill>
                <a:prstClr val="white"/>
              </a:solidFill>
              <a:latin typeface="Arial" panose="020B0604020202020204"/>
            </a:endParaRPr>
          </a:p>
        </p:txBody>
      </p:sp>
      <p:pic>
        <p:nvPicPr>
          <p:cNvPr id="130" name="Graphic 129" descr="Credit card with solid fill">
            <a:extLst>
              <a:ext uri="{FF2B5EF4-FFF2-40B4-BE49-F238E27FC236}">
                <a16:creationId xmlns:a16="http://schemas.microsoft.com/office/drawing/2014/main" id="{7EB61608-2ACE-8049-8F45-06E5313025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6951" y="1037060"/>
            <a:ext cx="202316" cy="202316"/>
          </a:xfrm>
          <a:prstGeom prst="rect">
            <a:avLst/>
          </a:prstGeom>
        </p:spPr>
      </p:pic>
      <p:sp>
        <p:nvSpPr>
          <p:cNvPr id="131" name="TextBox 130">
            <a:extLst>
              <a:ext uri="{FF2B5EF4-FFF2-40B4-BE49-F238E27FC236}">
                <a16:creationId xmlns:a16="http://schemas.microsoft.com/office/drawing/2014/main" id="{3AB56520-055D-1745-A9AF-2B98F67F9613}"/>
              </a:ext>
            </a:extLst>
          </p:cNvPr>
          <p:cNvSpPr txBox="1"/>
          <p:nvPr/>
        </p:nvSpPr>
        <p:spPr>
          <a:xfrm>
            <a:off x="-1569105" y="-432802"/>
            <a:ext cx="184731" cy="171137"/>
          </a:xfrm>
          <a:prstGeom prst="rect">
            <a:avLst/>
          </a:prstGeom>
          <a:noFill/>
        </p:spPr>
        <p:txBody>
          <a:bodyPr wrap="none" rtlCol="0">
            <a:spAutoFit/>
          </a:bodyPr>
          <a:lstStyle/>
          <a:p>
            <a:pPr defTabSz="467579"/>
            <a:endParaRPr lang="en-US" sz="512">
              <a:solidFill>
                <a:prstClr val="black"/>
              </a:solidFill>
              <a:latin typeface="Franklin Gothic Book" panose="020B0503020102020204" pitchFamily="34" charset="0"/>
            </a:endParaRPr>
          </a:p>
        </p:txBody>
      </p:sp>
      <p:sp>
        <p:nvSpPr>
          <p:cNvPr id="3" name="Title 2">
            <a:extLst>
              <a:ext uri="{FF2B5EF4-FFF2-40B4-BE49-F238E27FC236}">
                <a16:creationId xmlns:a16="http://schemas.microsoft.com/office/drawing/2014/main" id="{21512814-6228-5445-B87C-3C32B1A7E812}"/>
              </a:ext>
            </a:extLst>
          </p:cNvPr>
          <p:cNvSpPr>
            <a:spLocks noGrp="1"/>
          </p:cNvSpPr>
          <p:nvPr>
            <p:ph type="title"/>
          </p:nvPr>
        </p:nvSpPr>
        <p:spPr>
          <a:xfrm>
            <a:off x="0" y="138481"/>
            <a:ext cx="8620223" cy="592562"/>
          </a:xfrm>
        </p:spPr>
        <p:txBody>
          <a:bodyPr>
            <a:normAutofit/>
          </a:bodyPr>
          <a:lstStyle/>
          <a:p>
            <a:r>
              <a:rPr lang="en-US" sz="2400" dirty="0">
                <a:solidFill>
                  <a:srgbClr val="002060"/>
                </a:solidFill>
                <a:latin typeface="+mn-lt"/>
              </a:rPr>
              <a:t>   </a:t>
            </a:r>
            <a:r>
              <a:rPr lang="en-US" sz="2400" dirty="0">
                <a:latin typeface="+mn-lt"/>
              </a:rPr>
              <a:t>P-EBT eligibility for children under 6</a:t>
            </a:r>
          </a:p>
        </p:txBody>
      </p:sp>
      <p:sp>
        <p:nvSpPr>
          <p:cNvPr id="166" name="Rectangle 165">
            <a:extLst>
              <a:ext uri="{FF2B5EF4-FFF2-40B4-BE49-F238E27FC236}">
                <a16:creationId xmlns:a16="http://schemas.microsoft.com/office/drawing/2014/main" id="{46B43685-7B62-4B41-A643-92BFA38B8F6A}"/>
              </a:ext>
            </a:extLst>
          </p:cNvPr>
          <p:cNvSpPr/>
          <p:nvPr/>
        </p:nvSpPr>
        <p:spPr>
          <a:xfrm>
            <a:off x="859829" y="4171003"/>
            <a:ext cx="5375681" cy="136454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20"/>
          </a:p>
        </p:txBody>
      </p:sp>
      <p:sp>
        <p:nvSpPr>
          <p:cNvPr id="167" name="Rectangle 166">
            <a:extLst>
              <a:ext uri="{FF2B5EF4-FFF2-40B4-BE49-F238E27FC236}">
                <a16:creationId xmlns:a16="http://schemas.microsoft.com/office/drawing/2014/main" id="{301B9C9D-8AB7-48DD-9595-785E36CEAE26}"/>
              </a:ext>
            </a:extLst>
          </p:cNvPr>
          <p:cNvSpPr/>
          <p:nvPr/>
        </p:nvSpPr>
        <p:spPr>
          <a:xfrm>
            <a:off x="906356" y="2002161"/>
            <a:ext cx="1329318" cy="643125"/>
          </a:xfrm>
          <a:prstGeom prst="rect">
            <a:avLst/>
          </a:prstGeom>
        </p:spPr>
        <p:txBody>
          <a:bodyPr wrap="square" lIns="23380" rIns="23380">
            <a:spAutoFit/>
          </a:bodyPr>
          <a:lstStyle/>
          <a:p>
            <a:pPr algn="ctr"/>
            <a:r>
              <a:rPr lang="en-US" sz="716" b="1">
                <a:ea typeface="Calibri" panose="020F0502020204030204" pitchFamily="34" charset="0"/>
                <a:cs typeface="Calibri" panose="020F0502020204030204" pitchFamily="34" charset="0"/>
              </a:rPr>
              <a:t>Must be member of a household that received </a:t>
            </a:r>
            <a:r>
              <a:rPr lang="en-US" sz="716" b="1" u="sng">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Food and Nutrition Services</a:t>
            </a:r>
            <a:r>
              <a:rPr lang="en-US" sz="716" b="1">
                <a:ea typeface="Calibri" panose="020F0502020204030204" pitchFamily="34" charset="0"/>
                <a:cs typeface="Calibri" panose="020F0502020204030204" pitchFamily="34" charset="0"/>
              </a:rPr>
              <a:t> </a:t>
            </a:r>
            <a:r>
              <a:rPr lang="en-US" sz="716" b="1">
                <a:solidFill>
                  <a:srgbClr val="000000"/>
                </a:solidFill>
                <a:ea typeface="Calibri" panose="020F0502020204030204" pitchFamily="34" charset="0"/>
                <a:cs typeface="Calibri" panose="020F0502020204030204" pitchFamily="34" charset="0"/>
              </a:rPr>
              <a:t>(FNS)</a:t>
            </a:r>
            <a:r>
              <a:rPr lang="en-US" sz="716" b="1">
                <a:ea typeface="Calibri" panose="020F0502020204030204" pitchFamily="34" charset="0"/>
                <a:cs typeface="Calibri" panose="020F0502020204030204" pitchFamily="34" charset="0"/>
              </a:rPr>
              <a:t> benefits at any time since October 1, 2020.</a:t>
            </a:r>
            <a:endParaRPr lang="en-US" sz="716" b="1"/>
          </a:p>
        </p:txBody>
      </p:sp>
      <p:sp>
        <p:nvSpPr>
          <p:cNvPr id="168" name="Oval 167">
            <a:extLst>
              <a:ext uri="{FF2B5EF4-FFF2-40B4-BE49-F238E27FC236}">
                <a16:creationId xmlns:a16="http://schemas.microsoft.com/office/drawing/2014/main" id="{CF2C00B2-B5BB-420B-867E-01FC7C2FC90A}"/>
              </a:ext>
            </a:extLst>
          </p:cNvPr>
          <p:cNvSpPr/>
          <p:nvPr/>
        </p:nvSpPr>
        <p:spPr>
          <a:xfrm>
            <a:off x="1363791" y="1670624"/>
            <a:ext cx="233795" cy="233795"/>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18" b="1"/>
              <a:t>1</a:t>
            </a:r>
          </a:p>
        </p:txBody>
      </p:sp>
      <p:pic>
        <p:nvPicPr>
          <p:cNvPr id="169" name="Graphic 168" descr="Apple with solid fill">
            <a:extLst>
              <a:ext uri="{FF2B5EF4-FFF2-40B4-BE49-F238E27FC236}">
                <a16:creationId xmlns:a16="http://schemas.microsoft.com/office/drawing/2014/main" id="{339076D7-90B4-4F03-87EC-CC2A6BD491C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84419" y="2681334"/>
            <a:ext cx="372783" cy="372783"/>
          </a:xfrm>
          <a:prstGeom prst="rect">
            <a:avLst/>
          </a:prstGeom>
        </p:spPr>
      </p:pic>
      <p:cxnSp>
        <p:nvCxnSpPr>
          <p:cNvPr id="170" name="Straight Arrow Connector 169">
            <a:extLst>
              <a:ext uri="{FF2B5EF4-FFF2-40B4-BE49-F238E27FC236}">
                <a16:creationId xmlns:a16="http://schemas.microsoft.com/office/drawing/2014/main" id="{C092B965-8C3B-4086-BFF3-C4C9CAC56930}"/>
              </a:ext>
            </a:extLst>
          </p:cNvPr>
          <p:cNvCxnSpPr>
            <a:cxnSpLocks/>
          </p:cNvCxnSpPr>
          <p:nvPr/>
        </p:nvCxnSpPr>
        <p:spPr>
          <a:xfrm flipV="1">
            <a:off x="1678024" y="1802355"/>
            <a:ext cx="1761779" cy="1"/>
          </a:xfrm>
          <a:prstGeom prst="straightConnector1">
            <a:avLst/>
          </a:prstGeom>
          <a:ln w="57150">
            <a:solidFill>
              <a:schemeClr val="tx1">
                <a:lumMod val="50000"/>
                <a:lumOff val="5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72" name="Alternate Process 16">
            <a:extLst>
              <a:ext uri="{FF2B5EF4-FFF2-40B4-BE49-F238E27FC236}">
                <a16:creationId xmlns:a16="http://schemas.microsoft.com/office/drawing/2014/main" id="{985FE5B1-983F-445C-B82E-82979399A006}"/>
              </a:ext>
            </a:extLst>
          </p:cNvPr>
          <p:cNvSpPr/>
          <p:nvPr/>
        </p:nvSpPr>
        <p:spPr>
          <a:xfrm>
            <a:off x="639961" y="1693046"/>
            <a:ext cx="631248" cy="187037"/>
          </a:xfrm>
          <a:prstGeom prst="flowChartAlternateProcess">
            <a:avLst/>
          </a:prstGeom>
          <a:solidFill>
            <a:schemeClr val="bg1">
              <a:alpha val="4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18" b="1">
                <a:solidFill>
                  <a:srgbClr val="00B050"/>
                </a:solidFill>
              </a:rPr>
              <a:t>START</a:t>
            </a:r>
          </a:p>
        </p:txBody>
      </p:sp>
      <p:cxnSp>
        <p:nvCxnSpPr>
          <p:cNvPr id="173" name="Straight Arrow Connector 172">
            <a:extLst>
              <a:ext uri="{FF2B5EF4-FFF2-40B4-BE49-F238E27FC236}">
                <a16:creationId xmlns:a16="http://schemas.microsoft.com/office/drawing/2014/main" id="{526A3E38-985C-4127-A5A8-ED43281ECB65}"/>
              </a:ext>
            </a:extLst>
          </p:cNvPr>
          <p:cNvCxnSpPr>
            <a:cxnSpLocks/>
          </p:cNvCxnSpPr>
          <p:nvPr/>
        </p:nvCxnSpPr>
        <p:spPr>
          <a:xfrm>
            <a:off x="6935399" y="2380034"/>
            <a:ext cx="0" cy="111837"/>
          </a:xfrm>
          <a:prstGeom prst="straightConnector1">
            <a:avLst/>
          </a:prstGeom>
          <a:ln w="28575">
            <a:solidFill>
              <a:schemeClr val="tx1">
                <a:lumMod val="50000"/>
                <a:lumOff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79" name="Rectangle 178">
            <a:extLst>
              <a:ext uri="{FF2B5EF4-FFF2-40B4-BE49-F238E27FC236}">
                <a16:creationId xmlns:a16="http://schemas.microsoft.com/office/drawing/2014/main" id="{B64A1C1E-C8A2-4C5A-BFEA-1E465FE875CD}"/>
              </a:ext>
            </a:extLst>
          </p:cNvPr>
          <p:cNvSpPr/>
          <p:nvPr/>
        </p:nvSpPr>
        <p:spPr>
          <a:xfrm>
            <a:off x="5753208" y="2498391"/>
            <a:ext cx="2697616" cy="421782"/>
          </a:xfrm>
          <a:prstGeom prst="rect">
            <a:avLst/>
          </a:prstGeom>
        </p:spPr>
        <p:txBody>
          <a:bodyPr wrap="square" lIns="0" tIns="0" rIns="0" bIns="0" anchor="t">
            <a:spAutoFit/>
          </a:bodyPr>
          <a:lstStyle/>
          <a:p>
            <a:r>
              <a:rPr lang="en-US" sz="716" b="1">
                <a:solidFill>
                  <a:srgbClr val="002060"/>
                </a:solidFill>
                <a:cs typeface="Arial" panose="020B0604020202020204" pitchFamily="34" charset="0"/>
              </a:rPr>
              <a:t>REMOTE AMOUNT </a:t>
            </a:r>
            <a:r>
              <a:rPr lang="en-US" sz="675" b="1">
                <a:solidFill>
                  <a:srgbClr val="002060"/>
                </a:solidFill>
                <a:cs typeface="Arial" panose="020B0604020202020204" pitchFamily="34" charset="0"/>
              </a:rPr>
              <a:t>- </a:t>
            </a:r>
            <a:r>
              <a:rPr lang="en-US" sz="675" spc="-11">
                <a:solidFill>
                  <a:schemeClr val="dk1"/>
                </a:solidFill>
                <a:latin typeface="Arial" panose="020B0604020202020204" pitchFamily="34" charset="0"/>
                <a:cs typeface="Arial" panose="020B0604020202020204" pitchFamily="34" charset="0"/>
              </a:rPr>
              <a:t>If at least one public school in the school district(s) where the child lives is operating in a fully remote learning mode (100% virtual instruction, or 17+ virtual days in a month) the child will receive the remote benefit amount for that month. </a:t>
            </a:r>
          </a:p>
        </p:txBody>
      </p:sp>
      <p:pic>
        <p:nvPicPr>
          <p:cNvPr id="180" name="Graphic 179" descr="House with solid fill">
            <a:extLst>
              <a:ext uri="{FF2B5EF4-FFF2-40B4-BE49-F238E27FC236}">
                <a16:creationId xmlns:a16="http://schemas.microsoft.com/office/drawing/2014/main" id="{902E6035-0A55-432B-BB91-C8D436C0BAE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441863" y="2556382"/>
            <a:ext cx="216777" cy="225071"/>
          </a:xfrm>
          <a:prstGeom prst="rect">
            <a:avLst/>
          </a:prstGeom>
        </p:spPr>
      </p:pic>
      <p:sp>
        <p:nvSpPr>
          <p:cNvPr id="181" name="Rectangle 180">
            <a:extLst>
              <a:ext uri="{FF2B5EF4-FFF2-40B4-BE49-F238E27FC236}">
                <a16:creationId xmlns:a16="http://schemas.microsoft.com/office/drawing/2014/main" id="{5BF9B911-27A2-4502-9DF8-26C4D1FCB919}"/>
              </a:ext>
            </a:extLst>
          </p:cNvPr>
          <p:cNvSpPr/>
          <p:nvPr/>
        </p:nvSpPr>
        <p:spPr>
          <a:xfrm>
            <a:off x="5743260" y="3056344"/>
            <a:ext cx="2697615" cy="525657"/>
          </a:xfrm>
          <a:prstGeom prst="rect">
            <a:avLst/>
          </a:prstGeom>
        </p:spPr>
        <p:txBody>
          <a:bodyPr wrap="square" lIns="0" tIns="0" rIns="0" bIns="0">
            <a:spAutoFit/>
          </a:bodyPr>
          <a:lstStyle/>
          <a:p>
            <a:pPr lvl="0"/>
            <a:r>
              <a:rPr lang="en-US" sz="716" b="1">
                <a:solidFill>
                  <a:srgbClr val="002060"/>
                </a:solidFill>
                <a:cs typeface="Arial" panose="020B0604020202020204" pitchFamily="34" charset="0"/>
              </a:rPr>
              <a:t>HYBRID AMOUNT</a:t>
            </a:r>
            <a:r>
              <a:rPr lang="en-US" sz="716" b="1" spc="-11">
                <a:solidFill>
                  <a:schemeClr val="dk1"/>
                </a:solidFill>
                <a:latin typeface="Arial" panose="020B0604020202020204" pitchFamily="34" charset="0"/>
                <a:ea typeface="Calibri" panose="020F0502020204030204" pitchFamily="34" charset="0"/>
                <a:cs typeface="Arial" panose="020B0604020202020204" pitchFamily="34" charset="0"/>
              </a:rPr>
              <a:t> - </a:t>
            </a:r>
            <a:r>
              <a:rPr lang="en-US" sz="675" spc="-11">
                <a:solidFill>
                  <a:schemeClr val="dk1"/>
                </a:solidFill>
                <a:latin typeface="Arial" panose="020B0604020202020204" pitchFamily="34" charset="0"/>
                <a:ea typeface="Calibri" panose="020F0502020204030204" pitchFamily="34" charset="0"/>
                <a:cs typeface="Arial" panose="020B0604020202020204" pitchFamily="34" charset="0"/>
              </a:rPr>
              <a:t>If no public </a:t>
            </a:r>
            <a:r>
              <a:rPr lang="en-US" sz="675" spc="-11">
                <a:solidFill>
                  <a:schemeClr val="dk1"/>
                </a:solidFill>
                <a:latin typeface="Arial" panose="020B0604020202020204" pitchFamily="34" charset="0"/>
                <a:cs typeface="Arial" panose="020B0604020202020204" pitchFamily="34" charset="0"/>
              </a:rPr>
              <a:t>schools in the school district(s) where the child lives </a:t>
            </a:r>
            <a:r>
              <a:rPr lang="en-US" sz="675" spc="-11">
                <a:solidFill>
                  <a:schemeClr val="dk1"/>
                </a:solidFill>
                <a:latin typeface="Arial" panose="020B0604020202020204" pitchFamily="34" charset="0"/>
                <a:ea typeface="Calibri" panose="020F0502020204030204" pitchFamily="34" charset="0"/>
                <a:cs typeface="Arial" panose="020B0604020202020204" pitchFamily="34" charset="0"/>
              </a:rPr>
              <a:t>are operating in a remote learning mode, but at least one public school is operating in a hybrid learning mode for the month </a:t>
            </a:r>
            <a:r>
              <a:rPr lang="en-US" sz="675" spc="-11">
                <a:solidFill>
                  <a:schemeClr val="dk1"/>
                </a:solidFill>
                <a:latin typeface="Arial" panose="020B0604020202020204" pitchFamily="34" charset="0"/>
                <a:cs typeface="Arial" panose="020B0604020202020204" pitchFamily="34" charset="0"/>
              </a:rPr>
              <a:t>(less than 100% of instructional days, and at least 1+ day of virtual instruction in a month) the child will receive the hybrid benefit amount.</a:t>
            </a:r>
          </a:p>
        </p:txBody>
      </p:sp>
      <p:pic>
        <p:nvPicPr>
          <p:cNvPr id="182" name="Graphic 181" descr="Classroom outline">
            <a:extLst>
              <a:ext uri="{FF2B5EF4-FFF2-40B4-BE49-F238E27FC236}">
                <a16:creationId xmlns:a16="http://schemas.microsoft.com/office/drawing/2014/main" id="{59A3465E-588C-488F-B309-7AF0E4FE228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445128" y="3053218"/>
            <a:ext cx="210248" cy="210248"/>
          </a:xfrm>
          <a:prstGeom prst="rect">
            <a:avLst/>
          </a:prstGeom>
        </p:spPr>
      </p:pic>
      <p:pic>
        <p:nvPicPr>
          <p:cNvPr id="183" name="Graphic 182" descr="House with solid fill">
            <a:extLst>
              <a:ext uri="{FF2B5EF4-FFF2-40B4-BE49-F238E27FC236}">
                <a16:creationId xmlns:a16="http://schemas.microsoft.com/office/drawing/2014/main" id="{8FB9C5DF-32C8-45F0-BFFB-0098954F4B7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441863" y="3267739"/>
            <a:ext cx="216777" cy="225071"/>
          </a:xfrm>
          <a:prstGeom prst="rect">
            <a:avLst/>
          </a:prstGeom>
        </p:spPr>
      </p:pic>
      <p:pic>
        <p:nvPicPr>
          <p:cNvPr id="184" name="Graphic 183" descr="Classroom outline">
            <a:extLst>
              <a:ext uri="{FF2B5EF4-FFF2-40B4-BE49-F238E27FC236}">
                <a16:creationId xmlns:a16="http://schemas.microsoft.com/office/drawing/2014/main" id="{9B73B96E-5F1D-4BDD-B886-F69B0992DA0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445128" y="3795667"/>
            <a:ext cx="210248" cy="210248"/>
          </a:xfrm>
          <a:prstGeom prst="rect">
            <a:avLst/>
          </a:prstGeom>
        </p:spPr>
      </p:pic>
      <p:sp>
        <p:nvSpPr>
          <p:cNvPr id="185" name="Alternate Process 52">
            <a:extLst>
              <a:ext uri="{FF2B5EF4-FFF2-40B4-BE49-F238E27FC236}">
                <a16:creationId xmlns:a16="http://schemas.microsoft.com/office/drawing/2014/main" id="{80D3B0D5-D266-400E-B9E0-46E31A5D1EBC}"/>
              </a:ext>
            </a:extLst>
          </p:cNvPr>
          <p:cNvSpPr/>
          <p:nvPr/>
        </p:nvSpPr>
        <p:spPr>
          <a:xfrm>
            <a:off x="4728062" y="3188723"/>
            <a:ext cx="631248" cy="187037"/>
          </a:xfrm>
          <a:prstGeom prst="flowChartAlternateProcess">
            <a:avLst/>
          </a:prstGeom>
          <a:solidFill>
            <a:srgbClr val="00B050">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16" b="1"/>
              <a:t>ELIGIBLE           </a:t>
            </a:r>
          </a:p>
        </p:txBody>
      </p:sp>
      <p:sp>
        <p:nvSpPr>
          <p:cNvPr id="186" name="Alternate Process 53">
            <a:extLst>
              <a:ext uri="{FF2B5EF4-FFF2-40B4-BE49-F238E27FC236}">
                <a16:creationId xmlns:a16="http://schemas.microsoft.com/office/drawing/2014/main" id="{BB7C9B49-AF5C-42FC-B17D-4971D39797FC}"/>
              </a:ext>
            </a:extLst>
          </p:cNvPr>
          <p:cNvSpPr/>
          <p:nvPr/>
        </p:nvSpPr>
        <p:spPr>
          <a:xfrm>
            <a:off x="4572000" y="3812765"/>
            <a:ext cx="829186" cy="151998"/>
          </a:xfrm>
          <a:prstGeom prst="flowChartAlternateProcess">
            <a:avLst/>
          </a:prstGeom>
          <a:solidFill>
            <a:srgbClr val="FF0000">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16" b="1" dirty="0"/>
              <a:t>INELIGIBLE  </a:t>
            </a:r>
          </a:p>
        </p:txBody>
      </p:sp>
      <p:sp>
        <p:nvSpPr>
          <p:cNvPr id="187" name="Rectangle 186">
            <a:extLst>
              <a:ext uri="{FF2B5EF4-FFF2-40B4-BE49-F238E27FC236}">
                <a16:creationId xmlns:a16="http://schemas.microsoft.com/office/drawing/2014/main" id="{A5B0D0E3-C8C1-4BB3-B263-E6E82EA4343C}"/>
              </a:ext>
            </a:extLst>
          </p:cNvPr>
          <p:cNvSpPr/>
          <p:nvPr/>
        </p:nvSpPr>
        <p:spPr>
          <a:xfrm>
            <a:off x="5374058" y="1964059"/>
            <a:ext cx="3076769" cy="437364"/>
          </a:xfrm>
          <a:prstGeom prst="rect">
            <a:avLst/>
          </a:prstGeom>
        </p:spPr>
        <p:txBody>
          <a:bodyPr wrap="square" lIns="23380" rIns="23380" anchor="ctr">
            <a:spAutoFit/>
          </a:bodyPr>
          <a:lstStyle/>
          <a:p>
            <a:pPr algn="ctr">
              <a:lnSpc>
                <a:spcPct val="107000"/>
              </a:lnSpc>
              <a:spcBef>
                <a:spcPts val="154"/>
              </a:spcBef>
              <a:spcAft>
                <a:spcPts val="154"/>
              </a:spcAft>
            </a:pPr>
            <a:r>
              <a:rPr lang="en-US" sz="716" b="1">
                <a:cs typeface="Calibri" panose="020F0502020204030204" pitchFamily="34" charset="0"/>
              </a:rPr>
              <a:t>The monthly benefit amount will be determined based on the learning mode, either a remote or hybrid learning mode, of the public schools in the district(s) in the county where the child lives</a:t>
            </a:r>
            <a:r>
              <a:rPr lang="en-US" sz="716" b="1" baseline="30000">
                <a:cs typeface="Calibri" panose="020F0502020204030204" pitchFamily="34" charset="0"/>
              </a:rPr>
              <a:t>1 </a:t>
            </a:r>
            <a:r>
              <a:rPr lang="en-US" sz="716" b="1">
                <a:cs typeface="Calibri" panose="020F0502020204030204" pitchFamily="34" charset="0"/>
              </a:rPr>
              <a:t>.</a:t>
            </a:r>
          </a:p>
        </p:txBody>
      </p:sp>
      <p:cxnSp>
        <p:nvCxnSpPr>
          <p:cNvPr id="188" name="Straight Arrow Connector 187">
            <a:extLst>
              <a:ext uri="{FF2B5EF4-FFF2-40B4-BE49-F238E27FC236}">
                <a16:creationId xmlns:a16="http://schemas.microsoft.com/office/drawing/2014/main" id="{DB06F4EA-F6CB-4948-B3DD-5A8C248712C9}"/>
              </a:ext>
            </a:extLst>
          </p:cNvPr>
          <p:cNvCxnSpPr>
            <a:cxnSpLocks/>
          </p:cNvCxnSpPr>
          <p:nvPr/>
        </p:nvCxnSpPr>
        <p:spPr>
          <a:xfrm flipV="1">
            <a:off x="3446591" y="5120617"/>
            <a:ext cx="1482894" cy="3281"/>
          </a:xfrm>
          <a:prstGeom prst="straightConnector1">
            <a:avLst/>
          </a:prstGeom>
          <a:ln w="28575">
            <a:solidFill>
              <a:schemeClr val="tx1">
                <a:lumMod val="50000"/>
                <a:lumOff val="5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89" name="Alternate Process 84">
            <a:extLst>
              <a:ext uri="{FF2B5EF4-FFF2-40B4-BE49-F238E27FC236}">
                <a16:creationId xmlns:a16="http://schemas.microsoft.com/office/drawing/2014/main" id="{C35A99B9-FA82-41D0-8FF3-F27D79A7213C}"/>
              </a:ext>
            </a:extLst>
          </p:cNvPr>
          <p:cNvSpPr/>
          <p:nvPr/>
        </p:nvSpPr>
        <p:spPr>
          <a:xfrm>
            <a:off x="5002787" y="4930866"/>
            <a:ext cx="927872" cy="374073"/>
          </a:xfrm>
          <a:prstGeom prst="flowChartAlternateProcess">
            <a:avLst/>
          </a:prstGeom>
          <a:solidFill>
            <a:srgbClr val="294158"/>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16" b="1">
                <a:solidFill>
                  <a:schemeClr val="bg1"/>
                </a:solidFill>
              </a:rPr>
              <a:t>$6.82 X 17 days = $115.94  </a:t>
            </a:r>
          </a:p>
        </p:txBody>
      </p:sp>
      <p:sp>
        <p:nvSpPr>
          <p:cNvPr id="190" name="Alternate Process 85">
            <a:extLst>
              <a:ext uri="{FF2B5EF4-FFF2-40B4-BE49-F238E27FC236}">
                <a16:creationId xmlns:a16="http://schemas.microsoft.com/office/drawing/2014/main" id="{8608E2D5-147C-4956-A32B-427124CAFA28}"/>
              </a:ext>
            </a:extLst>
          </p:cNvPr>
          <p:cNvSpPr/>
          <p:nvPr/>
        </p:nvSpPr>
        <p:spPr>
          <a:xfrm>
            <a:off x="4997008" y="4371422"/>
            <a:ext cx="927872" cy="374073"/>
          </a:xfrm>
          <a:prstGeom prst="flowChartAlternateProcess">
            <a:avLst/>
          </a:prstGeom>
          <a:solidFill>
            <a:srgbClr val="294158"/>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16" b="1">
                <a:solidFill>
                  <a:schemeClr val="bg1"/>
                </a:solidFill>
              </a:rPr>
              <a:t>$6.82 X </a:t>
            </a:r>
            <a:r>
              <a:rPr lang="en-US" sz="716" b="1" i="1">
                <a:solidFill>
                  <a:schemeClr val="bg1"/>
                </a:solidFill>
              </a:rPr>
              <a:t>avg # of days</a:t>
            </a:r>
            <a:r>
              <a:rPr lang="en-US" sz="716" b="1">
                <a:solidFill>
                  <a:schemeClr val="bg1"/>
                </a:solidFill>
              </a:rPr>
              <a:t> = monthly P-EBT amount </a:t>
            </a:r>
            <a:endParaRPr lang="en-US" sz="716" b="1" baseline="30000">
              <a:solidFill>
                <a:schemeClr val="bg1"/>
              </a:solidFill>
            </a:endParaRPr>
          </a:p>
        </p:txBody>
      </p:sp>
      <p:cxnSp>
        <p:nvCxnSpPr>
          <p:cNvPr id="191" name="Straight Arrow Connector 190">
            <a:extLst>
              <a:ext uri="{FF2B5EF4-FFF2-40B4-BE49-F238E27FC236}">
                <a16:creationId xmlns:a16="http://schemas.microsoft.com/office/drawing/2014/main" id="{6DC07BA8-68E0-4672-91DB-FC035D28F504}"/>
              </a:ext>
            </a:extLst>
          </p:cNvPr>
          <p:cNvCxnSpPr>
            <a:cxnSpLocks/>
          </p:cNvCxnSpPr>
          <p:nvPr/>
        </p:nvCxnSpPr>
        <p:spPr>
          <a:xfrm>
            <a:off x="3439802" y="4555045"/>
            <a:ext cx="1489683" cy="13142"/>
          </a:xfrm>
          <a:prstGeom prst="straightConnector1">
            <a:avLst/>
          </a:prstGeom>
          <a:ln w="28575">
            <a:solidFill>
              <a:schemeClr val="tx1">
                <a:lumMod val="50000"/>
                <a:lumOff val="5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pic>
        <p:nvPicPr>
          <p:cNvPr id="192" name="Graphic 191" descr="House with solid fill">
            <a:extLst>
              <a:ext uri="{FF2B5EF4-FFF2-40B4-BE49-F238E27FC236}">
                <a16:creationId xmlns:a16="http://schemas.microsoft.com/office/drawing/2014/main" id="{8FC3E5EF-A82C-4E7C-A9FF-B224A4A502B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005462" y="4377827"/>
            <a:ext cx="268401" cy="268401"/>
          </a:xfrm>
          <a:prstGeom prst="rect">
            <a:avLst/>
          </a:prstGeom>
        </p:spPr>
      </p:pic>
      <p:sp>
        <p:nvSpPr>
          <p:cNvPr id="193" name="Alternate Process 88">
            <a:extLst>
              <a:ext uri="{FF2B5EF4-FFF2-40B4-BE49-F238E27FC236}">
                <a16:creationId xmlns:a16="http://schemas.microsoft.com/office/drawing/2014/main" id="{B22F56F6-B9C7-4E43-9800-E2E1696EB707}"/>
              </a:ext>
            </a:extLst>
          </p:cNvPr>
          <p:cNvSpPr/>
          <p:nvPr/>
        </p:nvSpPr>
        <p:spPr>
          <a:xfrm>
            <a:off x="992386" y="4348000"/>
            <a:ext cx="1215611" cy="1057887"/>
          </a:xfrm>
          <a:prstGeom prst="flowChartAlternateProcess">
            <a:avLst/>
          </a:prstGeom>
          <a:solidFill>
            <a:schemeClr val="bg1">
              <a:alpha val="4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18" b="1">
              <a:solidFill>
                <a:srgbClr val="002060"/>
              </a:solidFill>
            </a:endParaRPr>
          </a:p>
        </p:txBody>
      </p:sp>
      <p:sp>
        <p:nvSpPr>
          <p:cNvPr id="194" name="Rectangle 193">
            <a:extLst>
              <a:ext uri="{FF2B5EF4-FFF2-40B4-BE49-F238E27FC236}">
                <a16:creationId xmlns:a16="http://schemas.microsoft.com/office/drawing/2014/main" id="{554C2BE6-DBFF-4155-9624-F1F32B54FE31}"/>
              </a:ext>
            </a:extLst>
          </p:cNvPr>
          <p:cNvSpPr/>
          <p:nvPr/>
        </p:nvSpPr>
        <p:spPr>
          <a:xfrm>
            <a:off x="1079055" y="4427202"/>
            <a:ext cx="1077515" cy="881267"/>
          </a:xfrm>
          <a:prstGeom prst="rect">
            <a:avLst/>
          </a:prstGeom>
        </p:spPr>
        <p:txBody>
          <a:bodyPr wrap="square" lIns="0" tIns="0" rIns="0" bIns="0" anchor="t">
            <a:spAutoFit/>
          </a:bodyPr>
          <a:lstStyle/>
          <a:p>
            <a:pPr>
              <a:spcAft>
                <a:spcPts val="307"/>
              </a:spcAft>
            </a:pPr>
            <a:r>
              <a:rPr lang="en-US" sz="716" b="1"/>
              <a:t>The learning mode in  public school district(s) is assessed each month using information from schools. The learning mode determines the amount each eligible child may receive.</a:t>
            </a:r>
          </a:p>
        </p:txBody>
      </p:sp>
      <p:sp>
        <p:nvSpPr>
          <p:cNvPr id="195" name="Rectangle 194">
            <a:extLst>
              <a:ext uri="{FF2B5EF4-FFF2-40B4-BE49-F238E27FC236}">
                <a16:creationId xmlns:a16="http://schemas.microsoft.com/office/drawing/2014/main" id="{E62E12B3-6307-49A2-8460-E5BBA33D92B8}"/>
              </a:ext>
            </a:extLst>
          </p:cNvPr>
          <p:cNvSpPr/>
          <p:nvPr/>
        </p:nvSpPr>
        <p:spPr>
          <a:xfrm>
            <a:off x="2446971" y="4832907"/>
            <a:ext cx="1071657" cy="219250"/>
          </a:xfrm>
          <a:prstGeom prst="rect">
            <a:avLst/>
          </a:prstGeom>
        </p:spPr>
        <p:txBody>
          <a:bodyPr wrap="square" tIns="46759" rIns="0">
            <a:spAutoFit/>
          </a:bodyPr>
          <a:lstStyle/>
          <a:p>
            <a:pPr marL="0" lvl="1" indent="-146116" algn="ctr" eaLnBrk="0" fontAlgn="base" hangingPunct="0"/>
            <a:r>
              <a:rPr lang="en-US" sz="818" b="1">
                <a:solidFill>
                  <a:srgbClr val="002060"/>
                </a:solidFill>
                <a:cs typeface="Arial" panose="020B0604020202020204" pitchFamily="34" charset="0"/>
              </a:rPr>
              <a:t>REMOTE AMOUNT</a:t>
            </a:r>
          </a:p>
        </p:txBody>
      </p:sp>
      <p:sp>
        <p:nvSpPr>
          <p:cNvPr id="196" name="Rectangle 195">
            <a:extLst>
              <a:ext uri="{FF2B5EF4-FFF2-40B4-BE49-F238E27FC236}">
                <a16:creationId xmlns:a16="http://schemas.microsoft.com/office/drawing/2014/main" id="{6F87BEA2-4532-4760-ABBF-1EBB05AA9608}"/>
              </a:ext>
            </a:extLst>
          </p:cNvPr>
          <p:cNvSpPr/>
          <p:nvPr/>
        </p:nvSpPr>
        <p:spPr>
          <a:xfrm>
            <a:off x="2405720" y="4241520"/>
            <a:ext cx="1192249" cy="218201"/>
          </a:xfrm>
          <a:prstGeom prst="rect">
            <a:avLst/>
          </a:prstGeom>
        </p:spPr>
        <p:txBody>
          <a:bodyPr wrap="square">
            <a:spAutoFit/>
          </a:bodyPr>
          <a:lstStyle/>
          <a:p>
            <a:pPr marL="0" lvl="1" indent="-146116" algn="ctr" eaLnBrk="0" fontAlgn="base" hangingPunct="0"/>
            <a:r>
              <a:rPr lang="en-US" sz="818" b="1">
                <a:solidFill>
                  <a:srgbClr val="002060"/>
                </a:solidFill>
                <a:cs typeface="Arial" panose="020B0604020202020204" pitchFamily="34" charset="0"/>
              </a:rPr>
              <a:t>HYBRID AMOUNT</a:t>
            </a:r>
          </a:p>
        </p:txBody>
      </p:sp>
      <p:pic>
        <p:nvPicPr>
          <p:cNvPr id="197" name="Graphic 196" descr="House with solid fill">
            <a:extLst>
              <a:ext uri="{FF2B5EF4-FFF2-40B4-BE49-F238E27FC236}">
                <a16:creationId xmlns:a16="http://schemas.microsoft.com/office/drawing/2014/main" id="{E728AE3F-BADF-44ED-ABEC-1C9CED9FAA6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865089" y="5004485"/>
            <a:ext cx="268401" cy="268401"/>
          </a:xfrm>
          <a:prstGeom prst="rect">
            <a:avLst/>
          </a:prstGeom>
        </p:spPr>
      </p:pic>
      <p:pic>
        <p:nvPicPr>
          <p:cNvPr id="198" name="Graphic 197" descr="Classroom outline">
            <a:extLst>
              <a:ext uri="{FF2B5EF4-FFF2-40B4-BE49-F238E27FC236}">
                <a16:creationId xmlns:a16="http://schemas.microsoft.com/office/drawing/2014/main" id="{BA6C7456-FA1D-40F1-83CD-83776994648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716186" y="4393651"/>
            <a:ext cx="283103" cy="283103"/>
          </a:xfrm>
          <a:prstGeom prst="rect">
            <a:avLst/>
          </a:prstGeom>
        </p:spPr>
      </p:pic>
      <p:sp>
        <p:nvSpPr>
          <p:cNvPr id="199" name="Rectangle 198">
            <a:extLst>
              <a:ext uri="{FF2B5EF4-FFF2-40B4-BE49-F238E27FC236}">
                <a16:creationId xmlns:a16="http://schemas.microsoft.com/office/drawing/2014/main" id="{77F1278C-5C61-4172-BB9E-C472D612937B}"/>
              </a:ext>
            </a:extLst>
          </p:cNvPr>
          <p:cNvSpPr/>
          <p:nvPr/>
        </p:nvSpPr>
        <p:spPr>
          <a:xfrm>
            <a:off x="3572700" y="4332531"/>
            <a:ext cx="1185333" cy="420832"/>
          </a:xfrm>
          <a:prstGeom prst="rect">
            <a:avLst/>
          </a:prstGeom>
          <a:solidFill>
            <a:schemeClr val="bg1"/>
          </a:solid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14" i="1">
                <a:solidFill>
                  <a:schemeClr val="tx1"/>
                </a:solidFill>
              </a:rPr>
              <a:t>Average number of days NC schools using a hybrid schedule conducted virtual instruction for that month.</a:t>
            </a:r>
          </a:p>
        </p:txBody>
      </p:sp>
      <p:cxnSp>
        <p:nvCxnSpPr>
          <p:cNvPr id="200" name="Straight Arrow Connector 199">
            <a:extLst>
              <a:ext uri="{FF2B5EF4-FFF2-40B4-BE49-F238E27FC236}">
                <a16:creationId xmlns:a16="http://schemas.microsoft.com/office/drawing/2014/main" id="{D8749E70-1DA6-4338-8BA6-AF7354BA025F}"/>
              </a:ext>
            </a:extLst>
          </p:cNvPr>
          <p:cNvCxnSpPr>
            <a:cxnSpLocks/>
          </p:cNvCxnSpPr>
          <p:nvPr/>
        </p:nvCxnSpPr>
        <p:spPr>
          <a:xfrm>
            <a:off x="2259977" y="4561976"/>
            <a:ext cx="229925" cy="0"/>
          </a:xfrm>
          <a:prstGeom prst="straightConnector1">
            <a:avLst/>
          </a:prstGeom>
          <a:ln w="28575">
            <a:solidFill>
              <a:schemeClr val="tx1">
                <a:lumMod val="50000"/>
                <a:lumOff val="5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01" name="Rectangle 200">
            <a:extLst>
              <a:ext uri="{FF2B5EF4-FFF2-40B4-BE49-F238E27FC236}">
                <a16:creationId xmlns:a16="http://schemas.microsoft.com/office/drawing/2014/main" id="{72E863C7-A4C0-4988-B6E9-73CF81510E1B}"/>
              </a:ext>
            </a:extLst>
          </p:cNvPr>
          <p:cNvSpPr/>
          <p:nvPr/>
        </p:nvSpPr>
        <p:spPr>
          <a:xfrm>
            <a:off x="3568121" y="4901298"/>
            <a:ext cx="1185333" cy="420832"/>
          </a:xfrm>
          <a:prstGeom prst="rect">
            <a:avLst/>
          </a:prstGeom>
          <a:solidFill>
            <a:schemeClr val="bg1"/>
          </a:solid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14" i="1">
                <a:solidFill>
                  <a:schemeClr val="tx1"/>
                </a:solidFill>
              </a:rPr>
              <a:t>NC determined on average there are 17 instructional days per month for an 11-month school year. </a:t>
            </a:r>
          </a:p>
        </p:txBody>
      </p:sp>
      <p:sp>
        <p:nvSpPr>
          <p:cNvPr id="202" name="Rectangle 201">
            <a:extLst>
              <a:ext uri="{FF2B5EF4-FFF2-40B4-BE49-F238E27FC236}">
                <a16:creationId xmlns:a16="http://schemas.microsoft.com/office/drawing/2014/main" id="{379D9626-A0CE-42DA-A14E-E31E531C88D8}"/>
              </a:ext>
            </a:extLst>
          </p:cNvPr>
          <p:cNvSpPr/>
          <p:nvPr/>
        </p:nvSpPr>
        <p:spPr>
          <a:xfrm>
            <a:off x="1469380" y="3871915"/>
            <a:ext cx="2955465" cy="282706"/>
          </a:xfrm>
          <a:prstGeom prst="rect">
            <a:avLst/>
          </a:prstGeom>
        </p:spPr>
        <p:txBody>
          <a:bodyPr wrap="square">
            <a:spAutoFit/>
          </a:bodyPr>
          <a:lstStyle/>
          <a:p>
            <a:r>
              <a:rPr lang="en-US" sz="1237" b="1" i="1">
                <a:solidFill>
                  <a:srgbClr val="002060"/>
                </a:solidFill>
              </a:rPr>
              <a:t>How much P-EBT?</a:t>
            </a:r>
          </a:p>
        </p:txBody>
      </p:sp>
      <p:cxnSp>
        <p:nvCxnSpPr>
          <p:cNvPr id="203" name="Straight Arrow Connector 202">
            <a:extLst>
              <a:ext uri="{FF2B5EF4-FFF2-40B4-BE49-F238E27FC236}">
                <a16:creationId xmlns:a16="http://schemas.microsoft.com/office/drawing/2014/main" id="{F82D448F-C723-46F7-9C8D-E8D3202C9777}"/>
              </a:ext>
            </a:extLst>
          </p:cNvPr>
          <p:cNvCxnSpPr>
            <a:cxnSpLocks/>
          </p:cNvCxnSpPr>
          <p:nvPr/>
        </p:nvCxnSpPr>
        <p:spPr>
          <a:xfrm>
            <a:off x="2266282" y="5116262"/>
            <a:ext cx="229925" cy="0"/>
          </a:xfrm>
          <a:prstGeom prst="straightConnector1">
            <a:avLst/>
          </a:prstGeom>
          <a:ln w="28575">
            <a:solidFill>
              <a:schemeClr val="tx1">
                <a:lumMod val="50000"/>
                <a:lumOff val="5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04" name="Rectangle 203">
            <a:extLst>
              <a:ext uri="{FF2B5EF4-FFF2-40B4-BE49-F238E27FC236}">
                <a16:creationId xmlns:a16="http://schemas.microsoft.com/office/drawing/2014/main" id="{3842ADE3-D456-4788-B13F-F8F7F152445A}"/>
              </a:ext>
            </a:extLst>
          </p:cNvPr>
          <p:cNvSpPr/>
          <p:nvPr/>
        </p:nvSpPr>
        <p:spPr>
          <a:xfrm>
            <a:off x="5743260" y="3768919"/>
            <a:ext cx="2697611" cy="317908"/>
          </a:xfrm>
          <a:prstGeom prst="rect">
            <a:avLst/>
          </a:prstGeom>
        </p:spPr>
        <p:txBody>
          <a:bodyPr wrap="square" lIns="0" tIns="0" rIns="0" bIns="0">
            <a:spAutoFit/>
          </a:bodyPr>
          <a:lstStyle/>
          <a:p>
            <a:pPr eaLnBrk="0" fontAlgn="base" hangingPunct="0">
              <a:tabLst>
                <a:tab pos="233786" algn="l"/>
              </a:tabLst>
            </a:pPr>
            <a:r>
              <a:rPr lang="en-US" sz="716" b="1">
                <a:solidFill>
                  <a:srgbClr val="002060"/>
                </a:solidFill>
                <a:cs typeface="Arial" panose="020B0604020202020204" pitchFamily="34" charset="0"/>
              </a:rPr>
              <a:t>IN-PERSON</a:t>
            </a:r>
            <a:r>
              <a:rPr lang="en-US" sz="614" b="1">
                <a:solidFill>
                  <a:schemeClr val="tx1">
                    <a:lumMod val="65000"/>
                    <a:lumOff val="35000"/>
                  </a:schemeClr>
                </a:solidFill>
                <a:cs typeface="Arial" panose="020B0604020202020204" pitchFamily="34" charset="0"/>
              </a:rPr>
              <a:t> </a:t>
            </a:r>
            <a:r>
              <a:rPr lang="en-US" sz="675" b="1">
                <a:solidFill>
                  <a:schemeClr val="tx1">
                    <a:lumMod val="65000"/>
                    <a:lumOff val="35000"/>
                  </a:schemeClr>
                </a:solidFill>
                <a:cs typeface="Arial" panose="020B0604020202020204" pitchFamily="34" charset="0"/>
              </a:rPr>
              <a:t>-</a:t>
            </a:r>
            <a:r>
              <a:rPr lang="en-US" sz="675">
                <a:solidFill>
                  <a:schemeClr val="tx1">
                    <a:lumMod val="65000"/>
                    <a:lumOff val="35000"/>
                  </a:schemeClr>
                </a:solidFill>
                <a:ea typeface="Times New Roman" panose="02020603050405020304" pitchFamily="18" charset="0"/>
                <a:cs typeface="Arial" panose="020B0604020202020204" pitchFamily="34" charset="0"/>
              </a:rPr>
              <a:t> </a:t>
            </a:r>
            <a:r>
              <a:rPr lang="en-US" sz="675" spc="-11">
                <a:solidFill>
                  <a:schemeClr val="dk1"/>
                </a:solidFill>
                <a:latin typeface="Arial" panose="020B0604020202020204" pitchFamily="34" charset="0"/>
                <a:cs typeface="Arial" panose="020B0604020202020204" pitchFamily="34" charset="0"/>
              </a:rPr>
              <a:t>If all </a:t>
            </a:r>
            <a:r>
              <a:rPr lang="en-US" sz="675" spc="-11">
                <a:solidFill>
                  <a:schemeClr val="dk1"/>
                </a:solidFill>
                <a:latin typeface="Arial" panose="020B0604020202020204" pitchFamily="34" charset="0"/>
                <a:ea typeface="Calibri" panose="020F0502020204030204" pitchFamily="34" charset="0"/>
                <a:cs typeface="Arial" panose="020B0604020202020204" pitchFamily="34" charset="0"/>
              </a:rPr>
              <a:t>public </a:t>
            </a:r>
            <a:r>
              <a:rPr lang="en-US" sz="675" spc="-11">
                <a:solidFill>
                  <a:schemeClr val="dk1"/>
                </a:solidFill>
                <a:latin typeface="Arial" panose="020B0604020202020204" pitchFamily="34" charset="0"/>
                <a:cs typeface="Arial" panose="020B0604020202020204" pitchFamily="34" charset="0"/>
              </a:rPr>
              <a:t>schools in the county where the child lives are operating 100% in person (0 days of virtual instruction in a month) no benefit will be provided for that month.</a:t>
            </a:r>
          </a:p>
        </p:txBody>
      </p:sp>
      <p:sp>
        <p:nvSpPr>
          <p:cNvPr id="205" name="Alternate Process 120">
            <a:extLst>
              <a:ext uri="{FF2B5EF4-FFF2-40B4-BE49-F238E27FC236}">
                <a16:creationId xmlns:a16="http://schemas.microsoft.com/office/drawing/2014/main" id="{6103DDF1-B7DE-4144-A5F2-E8793BB326C6}"/>
              </a:ext>
            </a:extLst>
          </p:cNvPr>
          <p:cNvSpPr/>
          <p:nvPr/>
        </p:nvSpPr>
        <p:spPr>
          <a:xfrm>
            <a:off x="4728062" y="2596539"/>
            <a:ext cx="631248" cy="187037"/>
          </a:xfrm>
          <a:prstGeom prst="flowChartAlternateProcess">
            <a:avLst/>
          </a:prstGeom>
          <a:solidFill>
            <a:srgbClr val="00B050">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16" b="1"/>
              <a:t>ELIGIBLE      </a:t>
            </a:r>
          </a:p>
        </p:txBody>
      </p:sp>
      <p:sp>
        <p:nvSpPr>
          <p:cNvPr id="206" name="Alternate Process 123">
            <a:extLst>
              <a:ext uri="{FF2B5EF4-FFF2-40B4-BE49-F238E27FC236}">
                <a16:creationId xmlns:a16="http://schemas.microsoft.com/office/drawing/2014/main" id="{7E65C6BF-38AC-40D9-A878-D7C71E3127D2}"/>
              </a:ext>
            </a:extLst>
          </p:cNvPr>
          <p:cNvSpPr/>
          <p:nvPr/>
        </p:nvSpPr>
        <p:spPr>
          <a:xfrm>
            <a:off x="845511" y="3915823"/>
            <a:ext cx="631248" cy="187037"/>
          </a:xfrm>
          <a:prstGeom prst="flowChartAlternateProcess">
            <a:avLst/>
          </a:prstGeom>
          <a:solidFill>
            <a:srgbClr val="00B050">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16" b="1"/>
              <a:t>ELIGIBLE      </a:t>
            </a:r>
          </a:p>
        </p:txBody>
      </p:sp>
      <p:sp>
        <p:nvSpPr>
          <p:cNvPr id="207" name="Rectangle 206">
            <a:extLst>
              <a:ext uri="{FF2B5EF4-FFF2-40B4-BE49-F238E27FC236}">
                <a16:creationId xmlns:a16="http://schemas.microsoft.com/office/drawing/2014/main" id="{3752FDE1-C488-4137-9A8D-A30122316A4E}"/>
              </a:ext>
            </a:extLst>
          </p:cNvPr>
          <p:cNvSpPr/>
          <p:nvPr/>
        </p:nvSpPr>
        <p:spPr>
          <a:xfrm>
            <a:off x="522791" y="815219"/>
            <a:ext cx="3354889" cy="338554"/>
          </a:xfrm>
          <a:prstGeom prst="rect">
            <a:avLst/>
          </a:prstGeom>
        </p:spPr>
        <p:txBody>
          <a:bodyPr wrap="square">
            <a:spAutoFit/>
          </a:bodyPr>
          <a:lstStyle/>
          <a:p>
            <a:r>
              <a:rPr lang="en-US" sz="1600" b="1" i="1" dirty="0">
                <a:solidFill>
                  <a:srgbClr val="002060"/>
                </a:solidFill>
              </a:rPr>
              <a:t>Is a child eligible for P-EBT?  </a:t>
            </a:r>
          </a:p>
        </p:txBody>
      </p:sp>
      <p:sp>
        <p:nvSpPr>
          <p:cNvPr id="210" name="Rectangle 209">
            <a:extLst>
              <a:ext uri="{FF2B5EF4-FFF2-40B4-BE49-F238E27FC236}">
                <a16:creationId xmlns:a16="http://schemas.microsoft.com/office/drawing/2014/main" id="{0AB748BF-8D8B-4EF4-AE8E-9113140B23A9}"/>
              </a:ext>
            </a:extLst>
          </p:cNvPr>
          <p:cNvSpPr/>
          <p:nvPr/>
        </p:nvSpPr>
        <p:spPr>
          <a:xfrm>
            <a:off x="6306260" y="4170200"/>
            <a:ext cx="2134611" cy="1364547"/>
          </a:xfrm>
          <a:prstGeom prst="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27">
                <a:solidFill>
                  <a:srgbClr val="002060"/>
                </a:solidFill>
                <a:ea typeface="Arial" panose="020B0604020202020204" pitchFamily="34" charset="0"/>
                <a:cs typeface="Calibri" panose="020F0502020204030204" pitchFamily="34" charset="0"/>
              </a:rPr>
              <a:t>Please visit </a:t>
            </a:r>
            <a:r>
              <a:rPr lang="en-US" sz="1227" u="sng">
                <a:solidFill>
                  <a:srgbClr val="002060"/>
                </a:solidFill>
                <a:ea typeface="Calibri" panose="020F0502020204030204" pitchFamily="34" charset="0"/>
                <a:cs typeface="Calibri" panose="020F0502020204030204" pitchFamily="34" charset="0"/>
                <a:hlinkClick r:id="rId12">
                  <a:extLst>
                    <a:ext uri="{A12FA001-AC4F-418D-AE19-62706E023703}">
                      <ahyp:hlinkClr xmlns:ahyp="http://schemas.microsoft.com/office/drawing/2018/hyperlinkcolor" val="tx"/>
                    </a:ext>
                  </a:extLst>
                </a:hlinkClick>
              </a:rPr>
              <a:t>www.ncdhhs.gov/PEBT</a:t>
            </a:r>
            <a:r>
              <a:rPr lang="en-US" sz="1227">
                <a:solidFill>
                  <a:srgbClr val="002060"/>
                </a:solidFill>
                <a:ea typeface="Calibri" panose="020F0502020204030204" pitchFamily="34" charset="0"/>
                <a:cs typeface="Calibri" panose="020F0502020204030204" pitchFamily="34" charset="0"/>
              </a:rPr>
              <a:t> to</a:t>
            </a:r>
            <a:r>
              <a:rPr lang="en-US" sz="1227">
                <a:solidFill>
                  <a:srgbClr val="002060"/>
                </a:solidFill>
                <a:ea typeface="Arial" panose="020B0604020202020204" pitchFamily="34" charset="0"/>
                <a:cs typeface="Calibri" panose="020F0502020204030204" pitchFamily="34" charset="0"/>
              </a:rPr>
              <a:t> learn more about </a:t>
            </a:r>
          </a:p>
          <a:p>
            <a:pPr algn="ctr"/>
            <a:r>
              <a:rPr lang="en-US" sz="1227">
                <a:solidFill>
                  <a:srgbClr val="002060"/>
                </a:solidFill>
                <a:ea typeface="Arial" panose="020B0604020202020204" pitchFamily="34" charset="0"/>
                <a:cs typeface="Calibri" panose="020F0502020204030204" pitchFamily="34" charset="0"/>
              </a:rPr>
              <a:t>P-EBT.</a:t>
            </a:r>
            <a:r>
              <a:rPr lang="en-US" sz="1227">
                <a:solidFill>
                  <a:srgbClr val="002060"/>
                </a:solidFill>
              </a:rPr>
              <a:t> </a:t>
            </a:r>
            <a:endParaRPr lang="en-US" sz="614">
              <a:solidFill>
                <a:srgbClr val="002060"/>
              </a:solidFill>
            </a:endParaRPr>
          </a:p>
        </p:txBody>
      </p:sp>
      <p:grpSp>
        <p:nvGrpSpPr>
          <p:cNvPr id="211" name="Group 210">
            <a:extLst>
              <a:ext uri="{FF2B5EF4-FFF2-40B4-BE49-F238E27FC236}">
                <a16:creationId xmlns:a16="http://schemas.microsoft.com/office/drawing/2014/main" id="{AEB081D5-4FBF-4771-B053-CC4EFB0BEB42}"/>
              </a:ext>
            </a:extLst>
          </p:cNvPr>
          <p:cNvGrpSpPr/>
          <p:nvPr/>
        </p:nvGrpSpPr>
        <p:grpSpPr>
          <a:xfrm>
            <a:off x="4877888" y="4270331"/>
            <a:ext cx="187037" cy="187037"/>
            <a:chOff x="8536655" y="6831502"/>
            <a:chExt cx="365760" cy="365760"/>
          </a:xfrm>
        </p:grpSpPr>
        <p:sp>
          <p:nvSpPr>
            <p:cNvPr id="212" name="Oval 211">
              <a:extLst>
                <a:ext uri="{FF2B5EF4-FFF2-40B4-BE49-F238E27FC236}">
                  <a16:creationId xmlns:a16="http://schemas.microsoft.com/office/drawing/2014/main" id="{22C19C59-94E1-4BDA-B0FF-3C314C815157}"/>
                </a:ext>
              </a:extLst>
            </p:cNvPr>
            <p:cNvSpPr/>
            <p:nvPr/>
          </p:nvSpPr>
          <p:spPr>
            <a:xfrm>
              <a:off x="8536655" y="6831502"/>
              <a:ext cx="365760" cy="3657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37"/>
            </a:p>
          </p:txBody>
        </p:sp>
        <p:pic>
          <p:nvPicPr>
            <p:cNvPr id="213" name="Graphic 212" descr="Credit card with solid fill">
              <a:extLst>
                <a:ext uri="{FF2B5EF4-FFF2-40B4-BE49-F238E27FC236}">
                  <a16:creationId xmlns:a16="http://schemas.microsoft.com/office/drawing/2014/main" id="{AD9B31B6-7F81-4712-8712-AB97DFF7B48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83411" y="6880743"/>
              <a:ext cx="264570" cy="264570"/>
            </a:xfrm>
            <a:prstGeom prst="rect">
              <a:avLst/>
            </a:prstGeom>
          </p:spPr>
        </p:pic>
      </p:grpSp>
      <p:grpSp>
        <p:nvGrpSpPr>
          <p:cNvPr id="214" name="Group 213">
            <a:extLst>
              <a:ext uri="{FF2B5EF4-FFF2-40B4-BE49-F238E27FC236}">
                <a16:creationId xmlns:a16="http://schemas.microsoft.com/office/drawing/2014/main" id="{4F0047FD-B4D5-4AB3-BBEC-ED43A6F3488A}"/>
              </a:ext>
            </a:extLst>
          </p:cNvPr>
          <p:cNvGrpSpPr/>
          <p:nvPr/>
        </p:nvGrpSpPr>
        <p:grpSpPr>
          <a:xfrm>
            <a:off x="4882837" y="4831259"/>
            <a:ext cx="187037" cy="187037"/>
            <a:chOff x="8536655" y="6831502"/>
            <a:chExt cx="365760" cy="365760"/>
          </a:xfrm>
        </p:grpSpPr>
        <p:sp>
          <p:nvSpPr>
            <p:cNvPr id="215" name="Oval 214">
              <a:extLst>
                <a:ext uri="{FF2B5EF4-FFF2-40B4-BE49-F238E27FC236}">
                  <a16:creationId xmlns:a16="http://schemas.microsoft.com/office/drawing/2014/main" id="{40A20BFB-3954-4E13-9045-158B48B1D8D5}"/>
                </a:ext>
              </a:extLst>
            </p:cNvPr>
            <p:cNvSpPr/>
            <p:nvPr/>
          </p:nvSpPr>
          <p:spPr>
            <a:xfrm>
              <a:off x="8536655" y="6831502"/>
              <a:ext cx="365760" cy="3657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37"/>
            </a:p>
          </p:txBody>
        </p:sp>
        <p:pic>
          <p:nvPicPr>
            <p:cNvPr id="216" name="Graphic 215" descr="Credit card with solid fill">
              <a:extLst>
                <a:ext uri="{FF2B5EF4-FFF2-40B4-BE49-F238E27FC236}">
                  <a16:creationId xmlns:a16="http://schemas.microsoft.com/office/drawing/2014/main" id="{D9D32811-FDEC-4953-A6FF-9CAE5C4335F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83411" y="6880743"/>
              <a:ext cx="264570" cy="264570"/>
            </a:xfrm>
            <a:prstGeom prst="rect">
              <a:avLst/>
            </a:prstGeom>
          </p:spPr>
        </p:pic>
      </p:grpSp>
      <p:sp>
        <p:nvSpPr>
          <p:cNvPr id="217" name="Rectangle 216">
            <a:extLst>
              <a:ext uri="{FF2B5EF4-FFF2-40B4-BE49-F238E27FC236}">
                <a16:creationId xmlns:a16="http://schemas.microsoft.com/office/drawing/2014/main" id="{C5929249-4B3C-4A22-B129-1DB311B9BD8A}"/>
              </a:ext>
            </a:extLst>
          </p:cNvPr>
          <p:cNvSpPr/>
          <p:nvPr/>
        </p:nvSpPr>
        <p:spPr>
          <a:xfrm>
            <a:off x="3295194" y="5574245"/>
            <a:ext cx="3887528" cy="288541"/>
          </a:xfrm>
          <a:prstGeom prst="rect">
            <a:avLst/>
          </a:prstGeom>
        </p:spPr>
        <p:txBody>
          <a:bodyPr wrap="square">
            <a:spAutoFit/>
          </a:bodyPr>
          <a:lstStyle/>
          <a:p>
            <a:r>
              <a:rPr lang="en-US" sz="675" b="1" i="1" baseline="30000"/>
              <a:t>1</a:t>
            </a:r>
            <a:r>
              <a:rPr lang="en-US" sz="675" b="1" i="1"/>
              <a:t> </a:t>
            </a:r>
            <a:r>
              <a:rPr lang="en-US" sz="600"/>
              <a:t>Only the learning mode of public schools that participate in the National School Lunch Program (NSLP) will be included. The county the child lives in is based on the address associated with the child’s FNS case. </a:t>
            </a:r>
            <a:endParaRPr lang="en-US" sz="675" i="1"/>
          </a:p>
        </p:txBody>
      </p:sp>
      <p:sp>
        <p:nvSpPr>
          <p:cNvPr id="218" name="Rectangle 217">
            <a:extLst>
              <a:ext uri="{FF2B5EF4-FFF2-40B4-BE49-F238E27FC236}">
                <a16:creationId xmlns:a16="http://schemas.microsoft.com/office/drawing/2014/main" id="{A1512F05-D322-46D8-8614-2BAF72219531}"/>
              </a:ext>
            </a:extLst>
          </p:cNvPr>
          <p:cNvSpPr/>
          <p:nvPr/>
        </p:nvSpPr>
        <p:spPr>
          <a:xfrm>
            <a:off x="7382890" y="5562770"/>
            <a:ext cx="903328" cy="171137"/>
          </a:xfrm>
          <a:prstGeom prst="rect">
            <a:avLst/>
          </a:prstGeom>
        </p:spPr>
        <p:txBody>
          <a:bodyPr wrap="square">
            <a:spAutoFit/>
          </a:bodyPr>
          <a:lstStyle/>
          <a:p>
            <a:r>
              <a:rPr lang="en-US" sz="512" b="1" i="1"/>
              <a:t>Updated : May 2021</a:t>
            </a:r>
          </a:p>
        </p:txBody>
      </p:sp>
      <p:sp>
        <p:nvSpPr>
          <p:cNvPr id="219" name="Rectangle 218">
            <a:extLst>
              <a:ext uri="{FF2B5EF4-FFF2-40B4-BE49-F238E27FC236}">
                <a16:creationId xmlns:a16="http://schemas.microsoft.com/office/drawing/2014/main" id="{1974D96A-C325-4247-98D5-FCF827CF6B2C}"/>
              </a:ext>
            </a:extLst>
          </p:cNvPr>
          <p:cNvSpPr/>
          <p:nvPr/>
        </p:nvSpPr>
        <p:spPr>
          <a:xfrm>
            <a:off x="3062121" y="2011036"/>
            <a:ext cx="1164011" cy="643125"/>
          </a:xfrm>
          <a:prstGeom prst="rect">
            <a:avLst/>
          </a:prstGeom>
        </p:spPr>
        <p:txBody>
          <a:bodyPr wrap="square" lIns="23380" rIns="23380">
            <a:spAutoFit/>
          </a:bodyPr>
          <a:lstStyle/>
          <a:p>
            <a:pPr algn="ctr"/>
            <a:r>
              <a:rPr lang="en-US" sz="716" b="1">
                <a:cs typeface="Calibri" panose="020F0502020204030204" pitchFamily="34" charset="0"/>
              </a:rPr>
              <a:t>The child is under 6 years old and </a:t>
            </a:r>
            <a:r>
              <a:rPr lang="en-US" sz="716" b="1" u="sng">
                <a:cs typeface="Calibri" panose="020F0502020204030204" pitchFamily="34" charset="0"/>
              </a:rPr>
              <a:t>does not </a:t>
            </a:r>
            <a:r>
              <a:rPr lang="en-US" sz="716" b="1">
                <a:cs typeface="Calibri" panose="020F0502020204030204" pitchFamily="34" charset="0"/>
              </a:rPr>
              <a:t>already receive P-EBT as a student enrolled in an eligible school. </a:t>
            </a:r>
          </a:p>
        </p:txBody>
      </p:sp>
      <p:sp>
        <p:nvSpPr>
          <p:cNvPr id="220" name="Oval 219">
            <a:extLst>
              <a:ext uri="{FF2B5EF4-FFF2-40B4-BE49-F238E27FC236}">
                <a16:creationId xmlns:a16="http://schemas.microsoft.com/office/drawing/2014/main" id="{1BB41236-B10D-4696-AF4F-8DEA116D1DA1}"/>
              </a:ext>
            </a:extLst>
          </p:cNvPr>
          <p:cNvSpPr/>
          <p:nvPr/>
        </p:nvSpPr>
        <p:spPr>
          <a:xfrm>
            <a:off x="3509165" y="1689376"/>
            <a:ext cx="233795" cy="233795"/>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18" b="1"/>
              <a:t>2</a:t>
            </a:r>
          </a:p>
        </p:txBody>
      </p:sp>
      <p:sp>
        <p:nvSpPr>
          <p:cNvPr id="221" name="Oval 220">
            <a:extLst>
              <a:ext uri="{FF2B5EF4-FFF2-40B4-BE49-F238E27FC236}">
                <a16:creationId xmlns:a16="http://schemas.microsoft.com/office/drawing/2014/main" id="{68AA25F2-9A41-4069-8A2D-66F7FEB58EBC}"/>
              </a:ext>
            </a:extLst>
          </p:cNvPr>
          <p:cNvSpPr/>
          <p:nvPr/>
        </p:nvSpPr>
        <p:spPr>
          <a:xfrm>
            <a:off x="6815375" y="1700071"/>
            <a:ext cx="233795" cy="233795"/>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18" b="1"/>
              <a:t>3</a:t>
            </a:r>
          </a:p>
        </p:txBody>
      </p:sp>
      <p:cxnSp>
        <p:nvCxnSpPr>
          <p:cNvPr id="222" name="Straight Arrow Connector 221">
            <a:extLst>
              <a:ext uri="{FF2B5EF4-FFF2-40B4-BE49-F238E27FC236}">
                <a16:creationId xmlns:a16="http://schemas.microsoft.com/office/drawing/2014/main" id="{7F26329C-F829-41D7-898A-35615C25D5D0}"/>
              </a:ext>
            </a:extLst>
          </p:cNvPr>
          <p:cNvCxnSpPr>
            <a:cxnSpLocks/>
          </p:cNvCxnSpPr>
          <p:nvPr/>
        </p:nvCxnSpPr>
        <p:spPr>
          <a:xfrm>
            <a:off x="3880974" y="1808307"/>
            <a:ext cx="2836918" cy="24132"/>
          </a:xfrm>
          <a:prstGeom prst="straightConnector1">
            <a:avLst/>
          </a:prstGeom>
          <a:ln w="57150">
            <a:solidFill>
              <a:schemeClr val="tx1">
                <a:lumMod val="50000"/>
                <a:lumOff val="5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pic>
        <p:nvPicPr>
          <p:cNvPr id="223" name="Graphic 222" descr="Man With Pram with solid fill">
            <a:extLst>
              <a:ext uri="{FF2B5EF4-FFF2-40B4-BE49-F238E27FC236}">
                <a16:creationId xmlns:a16="http://schemas.microsoft.com/office/drawing/2014/main" id="{649B731B-EE4F-4105-AB18-8EA3AA66FB8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438109" y="2648152"/>
            <a:ext cx="439571" cy="439571"/>
          </a:xfrm>
          <a:prstGeom prst="rect">
            <a:avLst/>
          </a:prstGeom>
        </p:spPr>
      </p:pic>
      <p:cxnSp>
        <p:nvCxnSpPr>
          <p:cNvPr id="224" name="Straight Arrow Connector 223">
            <a:extLst>
              <a:ext uri="{FF2B5EF4-FFF2-40B4-BE49-F238E27FC236}">
                <a16:creationId xmlns:a16="http://schemas.microsoft.com/office/drawing/2014/main" id="{58E1D709-2F26-4554-A7E9-7649C131B0D4}"/>
              </a:ext>
            </a:extLst>
          </p:cNvPr>
          <p:cNvCxnSpPr>
            <a:cxnSpLocks/>
          </p:cNvCxnSpPr>
          <p:nvPr/>
        </p:nvCxnSpPr>
        <p:spPr>
          <a:xfrm>
            <a:off x="6932273" y="2909547"/>
            <a:ext cx="0" cy="111837"/>
          </a:xfrm>
          <a:prstGeom prst="straightConnector1">
            <a:avLst/>
          </a:prstGeom>
          <a:ln w="28575">
            <a:solidFill>
              <a:schemeClr val="tx1">
                <a:lumMod val="50000"/>
                <a:lumOff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25" name="Straight Arrow Connector 224">
            <a:extLst>
              <a:ext uri="{FF2B5EF4-FFF2-40B4-BE49-F238E27FC236}">
                <a16:creationId xmlns:a16="http://schemas.microsoft.com/office/drawing/2014/main" id="{D3DAB8CA-D962-49F1-ABE1-978AA02A9D2A}"/>
              </a:ext>
            </a:extLst>
          </p:cNvPr>
          <p:cNvCxnSpPr>
            <a:cxnSpLocks/>
          </p:cNvCxnSpPr>
          <p:nvPr/>
        </p:nvCxnSpPr>
        <p:spPr>
          <a:xfrm>
            <a:off x="6932273" y="3615695"/>
            <a:ext cx="0" cy="111837"/>
          </a:xfrm>
          <a:prstGeom prst="straightConnector1">
            <a:avLst/>
          </a:prstGeom>
          <a:ln w="28575">
            <a:solidFill>
              <a:schemeClr val="tx1">
                <a:lumMod val="50000"/>
                <a:lumOff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226" name="Picture 2">
            <a:extLst>
              <a:ext uri="{FF2B5EF4-FFF2-40B4-BE49-F238E27FC236}">
                <a16:creationId xmlns:a16="http://schemas.microsoft.com/office/drawing/2014/main" id="{FE71F107-EB8C-43AD-8E8B-2E5BADDF1ED3}"/>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01455" y="5528225"/>
            <a:ext cx="2128838" cy="37147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861766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0CCCD-20EB-4C22-9DC0-7313B0C4A075}"/>
              </a:ext>
            </a:extLst>
          </p:cNvPr>
          <p:cNvSpPr>
            <a:spLocks noGrp="1"/>
          </p:cNvSpPr>
          <p:nvPr>
            <p:ph type="title"/>
          </p:nvPr>
        </p:nvSpPr>
        <p:spPr/>
        <p:txBody>
          <a:bodyPr>
            <a:normAutofit/>
          </a:bodyPr>
          <a:lstStyle/>
          <a:p>
            <a:r>
              <a:rPr lang="en-US" sz="2400" dirty="0">
                <a:latin typeface="+mn-lt"/>
              </a:rPr>
              <a:t>P-EBT for children under 6 benefits timeline </a:t>
            </a:r>
          </a:p>
        </p:txBody>
      </p:sp>
      <p:sp>
        <p:nvSpPr>
          <p:cNvPr id="4" name="Rectangle 3">
            <a:extLst>
              <a:ext uri="{FF2B5EF4-FFF2-40B4-BE49-F238E27FC236}">
                <a16:creationId xmlns:a16="http://schemas.microsoft.com/office/drawing/2014/main" id="{7962EE51-8551-421E-B03D-F476E5F79CC4}"/>
              </a:ext>
            </a:extLst>
          </p:cNvPr>
          <p:cNvSpPr/>
          <p:nvPr/>
        </p:nvSpPr>
        <p:spPr>
          <a:xfrm>
            <a:off x="345199" y="2358454"/>
            <a:ext cx="2667775" cy="986119"/>
          </a:xfrm>
          <a:prstGeom prst="rect">
            <a:avLst/>
          </a:prstGeom>
          <a:solidFill>
            <a:schemeClr val="bg1">
              <a:lumMod val="95000"/>
              <a:alpha val="70000"/>
            </a:schemeClr>
          </a:solidFill>
        </p:spPr>
        <p:txBody>
          <a:bodyPr wrap="square">
            <a:normAutofit/>
          </a:bodyPr>
          <a:lstStyle/>
          <a:p>
            <a:r>
              <a:rPr lang="en-US" sz="1050">
                <a:solidFill>
                  <a:srgbClr val="000000"/>
                </a:solidFill>
                <a:latin typeface="Arial" panose="020B0604020202020204" pitchFamily="34" charset="0"/>
                <a:ea typeface="Arial" panose="020B0604020202020204" pitchFamily="34" charset="0"/>
                <a:cs typeface="Arial" panose="020B0604020202020204" pitchFamily="34" charset="0"/>
              </a:rPr>
              <a:t>Eligible students will receive their P-EBT benefits for October 2020 to March 2021 in late May 2021. Benefits will be issued to the households existing FNS EBT card.</a:t>
            </a:r>
            <a:endParaRPr lang="en-US" sz="1050">
              <a:latin typeface="Arial" panose="020B0604020202020204" pitchFamily="34" charset="0"/>
              <a:ea typeface="Arial" panose="020B060402020202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28C9984A-7EEC-404D-8CA8-B34FF946C937}"/>
              </a:ext>
            </a:extLst>
          </p:cNvPr>
          <p:cNvSpPr/>
          <p:nvPr/>
        </p:nvSpPr>
        <p:spPr>
          <a:xfrm>
            <a:off x="3360193" y="2390163"/>
            <a:ext cx="2537460" cy="954410"/>
          </a:xfrm>
          <a:prstGeom prst="rect">
            <a:avLst/>
          </a:prstGeom>
          <a:solidFill>
            <a:schemeClr val="bg1">
              <a:lumMod val="95000"/>
              <a:alpha val="70000"/>
            </a:schemeClr>
          </a:solidFill>
        </p:spPr>
        <p:txBody>
          <a:bodyPr wrap="square">
            <a:normAutofit/>
          </a:bodyPr>
          <a:lstStyle/>
          <a:p>
            <a:r>
              <a:rPr lang="en-US" sz="1050">
                <a:solidFill>
                  <a:srgbClr val="000000"/>
                </a:solidFill>
                <a:latin typeface="Arial" panose="020B0604020202020204" pitchFamily="34" charset="0"/>
                <a:cs typeface="Arial" panose="020B0604020202020204" pitchFamily="34" charset="0"/>
              </a:rPr>
              <a:t>P-EBT benefits will be issued monthly for the remaining eligible months; however, April and May benefits will be issued in June.</a:t>
            </a:r>
          </a:p>
        </p:txBody>
      </p:sp>
      <p:sp>
        <p:nvSpPr>
          <p:cNvPr id="6" name="Rectangle 5">
            <a:extLst>
              <a:ext uri="{FF2B5EF4-FFF2-40B4-BE49-F238E27FC236}">
                <a16:creationId xmlns:a16="http://schemas.microsoft.com/office/drawing/2014/main" id="{5225C895-4EBF-4B70-8942-224A6B4A4CC1}"/>
              </a:ext>
            </a:extLst>
          </p:cNvPr>
          <p:cNvSpPr/>
          <p:nvPr/>
        </p:nvSpPr>
        <p:spPr>
          <a:xfrm>
            <a:off x="514389" y="2083323"/>
            <a:ext cx="3205520" cy="276999"/>
          </a:xfrm>
          <a:prstGeom prst="rect">
            <a:avLst/>
          </a:prstGeom>
        </p:spPr>
        <p:txBody>
          <a:bodyPr wrap="square">
            <a:spAutoFit/>
          </a:bodyPr>
          <a:lstStyle/>
          <a:p>
            <a:r>
              <a:rPr lang="en-US" sz="1200" b="1">
                <a:solidFill>
                  <a:srgbClr val="000000"/>
                </a:solidFill>
                <a:ea typeface="Times New Roman" panose="02020603050405020304" pitchFamily="18" charset="0"/>
              </a:rPr>
              <a:t>Benefits for Oct 2020 to Mar 2021</a:t>
            </a:r>
            <a:endParaRPr lang="en-US" sz="1200" b="1"/>
          </a:p>
        </p:txBody>
      </p:sp>
      <p:sp>
        <p:nvSpPr>
          <p:cNvPr id="7" name="Rectangle 6">
            <a:extLst>
              <a:ext uri="{FF2B5EF4-FFF2-40B4-BE49-F238E27FC236}">
                <a16:creationId xmlns:a16="http://schemas.microsoft.com/office/drawing/2014/main" id="{D31A435A-E167-4B84-9935-D795C24716BE}"/>
              </a:ext>
            </a:extLst>
          </p:cNvPr>
          <p:cNvSpPr/>
          <p:nvPr/>
        </p:nvSpPr>
        <p:spPr>
          <a:xfrm>
            <a:off x="3469231" y="2083323"/>
            <a:ext cx="2383088" cy="276999"/>
          </a:xfrm>
          <a:prstGeom prst="rect">
            <a:avLst/>
          </a:prstGeom>
        </p:spPr>
        <p:txBody>
          <a:bodyPr wrap="none">
            <a:spAutoFit/>
          </a:bodyPr>
          <a:lstStyle/>
          <a:p>
            <a:r>
              <a:rPr lang="en-US" sz="1200" b="1">
                <a:solidFill>
                  <a:srgbClr val="000000"/>
                </a:solidFill>
                <a:latin typeface="Arial" panose="020B0604020202020204" pitchFamily="34" charset="0"/>
                <a:ea typeface="Times New Roman" panose="02020603050405020304" pitchFamily="18" charset="0"/>
              </a:rPr>
              <a:t>Benefits for Apr and May 2021</a:t>
            </a:r>
            <a:endParaRPr lang="en-US" b="1">
              <a:latin typeface="Times New Roman" panose="02020603050405020304" pitchFamily="18" charset="0"/>
              <a:ea typeface="Times New Roman" panose="02020603050405020304" pitchFamily="18" charset="0"/>
            </a:endParaRPr>
          </a:p>
        </p:txBody>
      </p:sp>
      <p:graphicFrame>
        <p:nvGraphicFramePr>
          <p:cNvPr id="8" name="Table 3">
            <a:extLst>
              <a:ext uri="{FF2B5EF4-FFF2-40B4-BE49-F238E27FC236}">
                <a16:creationId xmlns:a16="http://schemas.microsoft.com/office/drawing/2014/main" id="{6E54BB6A-2EF2-4FB3-B2A6-C813338F16FB}"/>
              </a:ext>
            </a:extLst>
          </p:cNvPr>
          <p:cNvGraphicFramePr>
            <a:graphicFrameLocks noGrp="1"/>
          </p:cNvGraphicFramePr>
          <p:nvPr/>
        </p:nvGraphicFramePr>
        <p:xfrm>
          <a:off x="2618469" y="4076221"/>
          <a:ext cx="6180335" cy="403860"/>
        </p:xfrm>
        <a:graphic>
          <a:graphicData uri="http://schemas.openxmlformats.org/drawingml/2006/table">
            <a:tbl>
              <a:tblPr firstRow="1" bandRow="1">
                <a:tableStyleId>{5C22544A-7EE6-4342-B048-85BDC9FD1C3A}</a:tableStyleId>
              </a:tblPr>
              <a:tblGrid>
                <a:gridCol w="1236067">
                  <a:extLst>
                    <a:ext uri="{9D8B030D-6E8A-4147-A177-3AD203B41FA5}">
                      <a16:colId xmlns:a16="http://schemas.microsoft.com/office/drawing/2014/main" val="3218783464"/>
                    </a:ext>
                  </a:extLst>
                </a:gridCol>
                <a:gridCol w="1236067">
                  <a:extLst>
                    <a:ext uri="{9D8B030D-6E8A-4147-A177-3AD203B41FA5}">
                      <a16:colId xmlns:a16="http://schemas.microsoft.com/office/drawing/2014/main" val="927179884"/>
                    </a:ext>
                  </a:extLst>
                </a:gridCol>
                <a:gridCol w="1236067">
                  <a:extLst>
                    <a:ext uri="{9D8B030D-6E8A-4147-A177-3AD203B41FA5}">
                      <a16:colId xmlns:a16="http://schemas.microsoft.com/office/drawing/2014/main" val="4124559566"/>
                    </a:ext>
                  </a:extLst>
                </a:gridCol>
                <a:gridCol w="1236067">
                  <a:extLst>
                    <a:ext uri="{9D8B030D-6E8A-4147-A177-3AD203B41FA5}">
                      <a16:colId xmlns:a16="http://schemas.microsoft.com/office/drawing/2014/main" val="495684884"/>
                    </a:ext>
                  </a:extLst>
                </a:gridCol>
                <a:gridCol w="1236067">
                  <a:extLst>
                    <a:ext uri="{9D8B030D-6E8A-4147-A177-3AD203B41FA5}">
                      <a16:colId xmlns:a16="http://schemas.microsoft.com/office/drawing/2014/main" val="3831593375"/>
                    </a:ext>
                  </a:extLst>
                </a:gridCol>
              </a:tblGrid>
              <a:tr h="388620">
                <a:tc>
                  <a:txBody>
                    <a:bodyPr/>
                    <a:lstStyle/>
                    <a:p>
                      <a:pPr algn="ctr"/>
                      <a:r>
                        <a:rPr lang="en-US" sz="1100"/>
                        <a:t>Oct 2020 to </a:t>
                      </a:r>
                    </a:p>
                    <a:p>
                      <a:pPr algn="ctr"/>
                      <a:r>
                        <a:rPr lang="en-US" sz="1100"/>
                        <a:t>Mar 2021</a:t>
                      </a:r>
                    </a:p>
                  </a:txBody>
                  <a:tcPr marL="68580" marR="68580" marT="34290" marB="34290" anchor="ct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28575" cap="flat" cmpd="sng" algn="ctr">
                      <a:noFill/>
                      <a:prstDash val="sysDash"/>
                      <a:round/>
                      <a:headEnd type="none" w="med" len="med"/>
                      <a:tailEnd type="none" w="med" len="med"/>
                    </a:lnT>
                    <a:lnB w="28575" cap="flat" cmpd="sng" algn="ctr">
                      <a:noFill/>
                      <a:prstDash val="sysDash"/>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r>
                        <a:rPr lang="en-US" sz="1100"/>
                        <a:t>Apr 2021</a:t>
                      </a:r>
                    </a:p>
                  </a:txBody>
                  <a:tcPr marL="68580" marR="68580" marT="34290" marB="34290" anchor="ctr">
                    <a:lnL w="38100" cap="flat" cmpd="sng" algn="ctr">
                      <a:solidFill>
                        <a:srgbClr val="FFC000"/>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noFill/>
                      <a:prstDash val="sysDash"/>
                      <a:round/>
                      <a:headEnd type="none" w="med" len="med"/>
                      <a:tailEnd type="none" w="med" len="med"/>
                    </a:lnT>
                    <a:lnB w="28575" cap="flat" cmpd="sng" algn="ctr">
                      <a:noFill/>
                      <a:prstDash val="sysDash"/>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r>
                        <a:rPr lang="en-US" sz="1100"/>
                        <a:t>May 2021</a:t>
                      </a: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rgbClr val="FFC000"/>
                      </a:solidFill>
                      <a:prstDash val="solid"/>
                      <a:round/>
                      <a:headEnd type="none" w="med" len="med"/>
                      <a:tailEnd type="none" w="med" len="med"/>
                    </a:lnR>
                    <a:lnT w="28575" cap="flat" cmpd="sng" algn="ctr">
                      <a:noFill/>
                      <a:prstDash val="sysDash"/>
                      <a:round/>
                      <a:headEnd type="none" w="med" len="med"/>
                      <a:tailEnd type="none" w="med" len="med"/>
                    </a:lnT>
                    <a:lnB w="28575" cap="flat" cmpd="sng" algn="ctr">
                      <a:noFill/>
                      <a:prstDash val="sysDash"/>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r>
                        <a:rPr lang="en-US" sz="1100"/>
                        <a:t>June 2021</a:t>
                      </a:r>
                    </a:p>
                  </a:txBody>
                  <a:tcPr marL="68580" marR="68580" marT="34290" marB="34290" anchor="ct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28575" cap="flat" cmpd="sng" algn="ctr">
                      <a:noFill/>
                      <a:prstDash val="sysDash"/>
                      <a:round/>
                      <a:headEnd type="none" w="med" len="med"/>
                      <a:tailEnd type="none" w="med" len="med"/>
                    </a:lnT>
                    <a:lnB w="28575" cap="flat" cmpd="sng" algn="ctr">
                      <a:noFill/>
                      <a:prstDash val="sysDash"/>
                      <a:round/>
                      <a:headEnd type="none" w="med" len="med"/>
                      <a:tailEnd type="none" w="med" len="med"/>
                    </a:lnB>
                    <a:solidFill>
                      <a:schemeClr val="accent6">
                        <a:lumMod val="75000"/>
                      </a:schemeClr>
                    </a:solidFill>
                  </a:tcPr>
                </a:tc>
                <a:tc>
                  <a:txBody>
                    <a:bodyPr/>
                    <a:lstStyle/>
                    <a:p>
                      <a:pPr algn="ctr"/>
                      <a:r>
                        <a:rPr lang="en-US" sz="1100" dirty="0"/>
                        <a:t>July 2021</a:t>
                      </a:r>
                    </a:p>
                  </a:txBody>
                  <a:tcPr marL="68580" marR="68580" marT="34290" marB="34290" anchor="ct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28575" cap="flat" cmpd="sng" algn="ctr">
                      <a:noFill/>
                      <a:prstDash val="sysDash"/>
                      <a:round/>
                      <a:headEnd type="none" w="med" len="med"/>
                      <a:tailEnd type="none" w="med" len="med"/>
                    </a:lnT>
                    <a:lnB w="28575" cap="flat" cmpd="sng" algn="ctr">
                      <a:noFill/>
                      <a:prstDash val="sysDash"/>
                      <a:round/>
                      <a:headEnd type="none" w="med" len="med"/>
                      <a:tailEnd type="none" w="med" len="med"/>
                    </a:lnB>
                    <a:solidFill>
                      <a:schemeClr val="accent6">
                        <a:lumMod val="75000"/>
                      </a:schemeClr>
                    </a:solidFill>
                  </a:tcPr>
                </a:tc>
                <a:extLst>
                  <a:ext uri="{0D108BD9-81ED-4DB2-BD59-A6C34878D82A}">
                    <a16:rowId xmlns:a16="http://schemas.microsoft.com/office/drawing/2014/main" val="518788444"/>
                  </a:ext>
                </a:extLst>
              </a:tr>
            </a:tbl>
          </a:graphicData>
        </a:graphic>
      </p:graphicFrame>
      <p:sp>
        <p:nvSpPr>
          <p:cNvPr id="9" name="Oval 8">
            <a:extLst>
              <a:ext uri="{FF2B5EF4-FFF2-40B4-BE49-F238E27FC236}">
                <a16:creationId xmlns:a16="http://schemas.microsoft.com/office/drawing/2014/main" id="{2C3563AB-BE57-4135-8963-5A6E4C92E6BC}"/>
              </a:ext>
            </a:extLst>
          </p:cNvPr>
          <p:cNvSpPr/>
          <p:nvPr/>
        </p:nvSpPr>
        <p:spPr>
          <a:xfrm>
            <a:off x="7307574" y="4161360"/>
            <a:ext cx="181783" cy="175531"/>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lumMod val="75000"/>
                    <a:lumOff val="25000"/>
                  </a:schemeClr>
                </a:solidFill>
              </a:rPr>
              <a:t>2</a:t>
            </a:r>
          </a:p>
        </p:txBody>
      </p:sp>
      <p:sp>
        <p:nvSpPr>
          <p:cNvPr id="13" name="Oval 12">
            <a:extLst>
              <a:ext uri="{FF2B5EF4-FFF2-40B4-BE49-F238E27FC236}">
                <a16:creationId xmlns:a16="http://schemas.microsoft.com/office/drawing/2014/main" id="{F742227F-94B3-4A31-8C0E-B00AC0CC4B4F}"/>
              </a:ext>
            </a:extLst>
          </p:cNvPr>
          <p:cNvSpPr/>
          <p:nvPr/>
        </p:nvSpPr>
        <p:spPr>
          <a:xfrm>
            <a:off x="6052819" y="4175284"/>
            <a:ext cx="181783" cy="175531"/>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lumMod val="75000"/>
                    <a:lumOff val="25000"/>
                  </a:schemeClr>
                </a:solidFill>
              </a:rPr>
              <a:t>1</a:t>
            </a:r>
          </a:p>
        </p:txBody>
      </p:sp>
      <p:sp>
        <p:nvSpPr>
          <p:cNvPr id="15" name="Arc 14">
            <a:extLst>
              <a:ext uri="{FF2B5EF4-FFF2-40B4-BE49-F238E27FC236}">
                <a16:creationId xmlns:a16="http://schemas.microsoft.com/office/drawing/2014/main" id="{B91A70A4-7336-4CA1-A125-1DA88BE26D9F}"/>
              </a:ext>
            </a:extLst>
          </p:cNvPr>
          <p:cNvSpPr/>
          <p:nvPr/>
        </p:nvSpPr>
        <p:spPr>
          <a:xfrm>
            <a:off x="3113156" y="3754435"/>
            <a:ext cx="3042216" cy="667766"/>
          </a:xfrm>
          <a:prstGeom prst="arc">
            <a:avLst>
              <a:gd name="adj1" fmla="val 10967485"/>
              <a:gd name="adj2" fmla="val 21395680"/>
            </a:avLst>
          </a:prstGeom>
          <a:ln w="12700">
            <a:headEnd type="none"/>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16" name="Oval 15">
            <a:extLst>
              <a:ext uri="{FF2B5EF4-FFF2-40B4-BE49-F238E27FC236}">
                <a16:creationId xmlns:a16="http://schemas.microsoft.com/office/drawing/2014/main" id="{4657C38E-1957-4F63-957D-608B6EE393B6}"/>
              </a:ext>
            </a:extLst>
          </p:cNvPr>
          <p:cNvSpPr/>
          <p:nvPr/>
        </p:nvSpPr>
        <p:spPr>
          <a:xfrm>
            <a:off x="332605" y="2107410"/>
            <a:ext cx="205740" cy="20574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a:solidFill>
                  <a:schemeClr val="tx1">
                    <a:lumMod val="75000"/>
                    <a:lumOff val="25000"/>
                  </a:schemeClr>
                </a:solidFill>
              </a:rPr>
              <a:t>1</a:t>
            </a:r>
          </a:p>
        </p:txBody>
      </p:sp>
      <p:sp>
        <p:nvSpPr>
          <p:cNvPr id="17" name="Oval 16">
            <a:extLst>
              <a:ext uri="{FF2B5EF4-FFF2-40B4-BE49-F238E27FC236}">
                <a16:creationId xmlns:a16="http://schemas.microsoft.com/office/drawing/2014/main" id="{9DD1E9F5-BC7D-43B2-99FE-70E9BD9BD5AA}"/>
              </a:ext>
            </a:extLst>
          </p:cNvPr>
          <p:cNvSpPr/>
          <p:nvPr/>
        </p:nvSpPr>
        <p:spPr>
          <a:xfrm>
            <a:off x="3281846" y="2107410"/>
            <a:ext cx="205740" cy="20574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a:solidFill>
                  <a:schemeClr val="tx1">
                    <a:lumMod val="75000"/>
                    <a:lumOff val="25000"/>
                  </a:schemeClr>
                </a:solidFill>
              </a:rPr>
              <a:t>2</a:t>
            </a:r>
          </a:p>
        </p:txBody>
      </p:sp>
      <p:sp>
        <p:nvSpPr>
          <p:cNvPr id="18" name="Rectangle 17">
            <a:extLst>
              <a:ext uri="{FF2B5EF4-FFF2-40B4-BE49-F238E27FC236}">
                <a16:creationId xmlns:a16="http://schemas.microsoft.com/office/drawing/2014/main" id="{2A7AD542-E222-4D1B-84CC-10A5DC42A3A1}"/>
              </a:ext>
            </a:extLst>
          </p:cNvPr>
          <p:cNvSpPr/>
          <p:nvPr/>
        </p:nvSpPr>
        <p:spPr>
          <a:xfrm>
            <a:off x="6261341" y="2377478"/>
            <a:ext cx="2537460" cy="954410"/>
          </a:xfrm>
          <a:prstGeom prst="rect">
            <a:avLst/>
          </a:prstGeom>
          <a:solidFill>
            <a:schemeClr val="bg1">
              <a:lumMod val="95000"/>
              <a:alpha val="70000"/>
            </a:schemeClr>
          </a:solidFill>
        </p:spPr>
        <p:txBody>
          <a:bodyPr wrap="square">
            <a:normAutofit/>
          </a:bodyPr>
          <a:lstStyle/>
          <a:p>
            <a:r>
              <a:rPr lang="en-US" sz="1050">
                <a:solidFill>
                  <a:srgbClr val="000000"/>
                </a:solidFill>
                <a:latin typeface="Arial" panose="020B0604020202020204" pitchFamily="34" charset="0"/>
                <a:cs typeface="Arial" panose="020B0604020202020204" pitchFamily="34" charset="0"/>
              </a:rPr>
              <a:t>Benefits (representative of one month) for June will be issued in July.</a:t>
            </a:r>
          </a:p>
        </p:txBody>
      </p:sp>
      <p:sp>
        <p:nvSpPr>
          <p:cNvPr id="19" name="Rectangle 18">
            <a:extLst>
              <a:ext uri="{FF2B5EF4-FFF2-40B4-BE49-F238E27FC236}">
                <a16:creationId xmlns:a16="http://schemas.microsoft.com/office/drawing/2014/main" id="{FD64A967-CC5F-490A-8C5E-EBD5AAD06140}"/>
              </a:ext>
            </a:extLst>
          </p:cNvPr>
          <p:cNvSpPr/>
          <p:nvPr/>
        </p:nvSpPr>
        <p:spPr>
          <a:xfrm>
            <a:off x="6453840" y="2083323"/>
            <a:ext cx="1824538" cy="276999"/>
          </a:xfrm>
          <a:prstGeom prst="rect">
            <a:avLst/>
          </a:prstGeom>
        </p:spPr>
        <p:txBody>
          <a:bodyPr wrap="none">
            <a:spAutoFit/>
          </a:bodyPr>
          <a:lstStyle/>
          <a:p>
            <a:r>
              <a:rPr lang="en-US" sz="1200" b="1" dirty="0">
                <a:solidFill>
                  <a:srgbClr val="000000"/>
                </a:solidFill>
                <a:latin typeface="Arial" panose="020B0604020202020204" pitchFamily="34" charset="0"/>
                <a:ea typeface="Times New Roman" panose="02020603050405020304" pitchFamily="18" charset="0"/>
              </a:rPr>
              <a:t>Benefits for June 2021</a:t>
            </a:r>
            <a:endParaRPr lang="en-US" b="1" dirty="0">
              <a:latin typeface="Times New Roman" panose="02020603050405020304" pitchFamily="18" charset="0"/>
              <a:ea typeface="Times New Roman" panose="02020603050405020304" pitchFamily="18" charset="0"/>
            </a:endParaRPr>
          </a:p>
        </p:txBody>
      </p:sp>
      <p:sp>
        <p:nvSpPr>
          <p:cNvPr id="20" name="Oval 19">
            <a:extLst>
              <a:ext uri="{FF2B5EF4-FFF2-40B4-BE49-F238E27FC236}">
                <a16:creationId xmlns:a16="http://schemas.microsoft.com/office/drawing/2014/main" id="{EE2D5753-A326-4B99-8D7C-0353EAE1598B}"/>
              </a:ext>
            </a:extLst>
          </p:cNvPr>
          <p:cNvSpPr/>
          <p:nvPr/>
        </p:nvSpPr>
        <p:spPr>
          <a:xfrm>
            <a:off x="6234602" y="2107410"/>
            <a:ext cx="205740" cy="20574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a:solidFill>
                  <a:schemeClr val="tx1">
                    <a:lumMod val="75000"/>
                    <a:lumOff val="25000"/>
                  </a:schemeClr>
                </a:solidFill>
              </a:rPr>
              <a:t>3</a:t>
            </a:r>
          </a:p>
        </p:txBody>
      </p:sp>
      <p:sp>
        <p:nvSpPr>
          <p:cNvPr id="21" name="TextBox 20">
            <a:extLst>
              <a:ext uri="{FF2B5EF4-FFF2-40B4-BE49-F238E27FC236}">
                <a16:creationId xmlns:a16="http://schemas.microsoft.com/office/drawing/2014/main" id="{3303A742-FF7F-486F-B932-2D29DA746A9A}"/>
              </a:ext>
            </a:extLst>
          </p:cNvPr>
          <p:cNvSpPr txBox="1"/>
          <p:nvPr/>
        </p:nvSpPr>
        <p:spPr>
          <a:xfrm>
            <a:off x="201884" y="1168944"/>
            <a:ext cx="8596917" cy="507831"/>
          </a:xfrm>
          <a:prstGeom prst="rect">
            <a:avLst/>
          </a:prstGeom>
          <a:noFill/>
        </p:spPr>
        <p:txBody>
          <a:bodyPr wrap="square" rtlCol="0">
            <a:spAutoFit/>
          </a:bodyPr>
          <a:lstStyle/>
          <a:p>
            <a:pPr lvl="0"/>
            <a:r>
              <a:rPr lang="en-US" sz="1350" dirty="0"/>
              <a:t>The state will issue P-EBT benefits for eligible children back to October 1, 2020 based on their FNS status and based on the varying status of public schools learning modes in the school’s district(s) for each month.</a:t>
            </a:r>
            <a:endParaRPr lang="en-US" sz="1200" dirty="0"/>
          </a:p>
        </p:txBody>
      </p:sp>
      <p:sp>
        <p:nvSpPr>
          <p:cNvPr id="22" name="TextBox 21">
            <a:extLst>
              <a:ext uri="{FF2B5EF4-FFF2-40B4-BE49-F238E27FC236}">
                <a16:creationId xmlns:a16="http://schemas.microsoft.com/office/drawing/2014/main" id="{3F973A88-460F-42F5-91C1-B805850C3F6B}"/>
              </a:ext>
            </a:extLst>
          </p:cNvPr>
          <p:cNvSpPr txBox="1"/>
          <p:nvPr/>
        </p:nvSpPr>
        <p:spPr>
          <a:xfrm>
            <a:off x="1331803" y="3754435"/>
            <a:ext cx="1157413" cy="1246495"/>
          </a:xfrm>
          <a:prstGeom prst="rect">
            <a:avLst/>
          </a:prstGeom>
          <a:noFill/>
        </p:spPr>
        <p:txBody>
          <a:bodyPr wrap="square" rtlCol="0">
            <a:spAutoFit/>
          </a:bodyPr>
          <a:lstStyle/>
          <a:p>
            <a:r>
              <a:rPr lang="en-US" sz="1500" b="1">
                <a:solidFill>
                  <a:schemeClr val="accent1"/>
                </a:solidFill>
              </a:rPr>
              <a:t>When will P-EBT benefits be issued? </a:t>
            </a:r>
          </a:p>
        </p:txBody>
      </p:sp>
      <p:sp>
        <p:nvSpPr>
          <p:cNvPr id="23" name="Oval 22">
            <a:extLst>
              <a:ext uri="{FF2B5EF4-FFF2-40B4-BE49-F238E27FC236}">
                <a16:creationId xmlns:a16="http://schemas.microsoft.com/office/drawing/2014/main" id="{E77BFE86-02A6-4DB7-A2CB-83739D4DAFE1}"/>
              </a:ext>
            </a:extLst>
          </p:cNvPr>
          <p:cNvSpPr/>
          <p:nvPr/>
        </p:nvSpPr>
        <p:spPr>
          <a:xfrm>
            <a:off x="834966" y="4046128"/>
            <a:ext cx="411480" cy="411126"/>
          </a:xfrm>
          <a:prstGeom prst="ellipse">
            <a:avLst/>
          </a:prstGeom>
          <a:solidFill>
            <a:srgbClr val="FFC00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4" name="Graphic 23" descr="Credit card with solid fill">
            <a:extLst>
              <a:ext uri="{FF2B5EF4-FFF2-40B4-BE49-F238E27FC236}">
                <a16:creationId xmlns:a16="http://schemas.microsoft.com/office/drawing/2014/main" id="{DC74BCBC-7F2E-4B7F-9E31-5CFED4B969C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3933" y="4100761"/>
            <a:ext cx="296730" cy="296730"/>
          </a:xfrm>
          <a:prstGeom prst="rect">
            <a:avLst/>
          </a:prstGeom>
        </p:spPr>
      </p:pic>
      <p:sp>
        <p:nvSpPr>
          <p:cNvPr id="25" name="Arc 24">
            <a:extLst>
              <a:ext uri="{FF2B5EF4-FFF2-40B4-BE49-F238E27FC236}">
                <a16:creationId xmlns:a16="http://schemas.microsoft.com/office/drawing/2014/main" id="{850EF2C3-CDFA-426B-A2A4-8689C323C82C}"/>
              </a:ext>
            </a:extLst>
          </p:cNvPr>
          <p:cNvSpPr/>
          <p:nvPr/>
        </p:nvSpPr>
        <p:spPr>
          <a:xfrm>
            <a:off x="4888955" y="3780004"/>
            <a:ext cx="2503381" cy="641513"/>
          </a:xfrm>
          <a:prstGeom prst="arc">
            <a:avLst>
              <a:gd name="adj1" fmla="val 11342192"/>
              <a:gd name="adj2" fmla="val 21440233"/>
            </a:avLst>
          </a:prstGeom>
          <a:ln w="12700">
            <a:headEnd type="none"/>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pic>
        <p:nvPicPr>
          <p:cNvPr id="37" name="Picture 2">
            <a:extLst>
              <a:ext uri="{FF2B5EF4-FFF2-40B4-BE49-F238E27FC236}">
                <a16:creationId xmlns:a16="http://schemas.microsoft.com/office/drawing/2014/main" id="{92F79474-7CCA-4E2C-BE56-EAEC2476FE1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1455" y="5528225"/>
            <a:ext cx="2128838" cy="371475"/>
          </a:xfrm>
          <a:prstGeom prst="rect">
            <a:avLst/>
          </a:prstGeom>
          <a:noFill/>
          <a:extLst>
            <a:ext uri="{909E8E84-426E-40DD-AFC4-6F175D3DCCD1}">
              <a14:hiddenFill xmlns:a14="http://schemas.microsoft.com/office/drawing/2010/main">
                <a:solidFill>
                  <a:srgbClr val="FFFFFF"/>
                </a:solidFill>
              </a14:hiddenFill>
            </a:ext>
          </a:extLst>
        </p:spPr>
      </p:pic>
      <p:sp>
        <p:nvSpPr>
          <p:cNvPr id="38" name="Right Brace 37">
            <a:extLst>
              <a:ext uri="{FF2B5EF4-FFF2-40B4-BE49-F238E27FC236}">
                <a16:creationId xmlns:a16="http://schemas.microsoft.com/office/drawing/2014/main" id="{60643A4D-5341-4186-9715-72C3EA684D71}"/>
              </a:ext>
            </a:extLst>
          </p:cNvPr>
          <p:cNvSpPr/>
          <p:nvPr/>
        </p:nvSpPr>
        <p:spPr>
          <a:xfrm rot="16200000">
            <a:off x="5020072" y="2801394"/>
            <a:ext cx="108016" cy="2440268"/>
          </a:xfrm>
          <a:prstGeom prst="rightBrac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39" name="Oval 38">
            <a:extLst>
              <a:ext uri="{FF2B5EF4-FFF2-40B4-BE49-F238E27FC236}">
                <a16:creationId xmlns:a16="http://schemas.microsoft.com/office/drawing/2014/main" id="{21D1F2B6-F318-4978-8C5E-37416C99239D}"/>
              </a:ext>
            </a:extLst>
          </p:cNvPr>
          <p:cNvSpPr/>
          <p:nvPr/>
        </p:nvSpPr>
        <p:spPr>
          <a:xfrm>
            <a:off x="8539370" y="4182765"/>
            <a:ext cx="181783" cy="175531"/>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lumMod val="75000"/>
                    <a:lumOff val="25000"/>
                  </a:schemeClr>
                </a:solidFill>
              </a:rPr>
              <a:t>3</a:t>
            </a:r>
          </a:p>
        </p:txBody>
      </p:sp>
      <p:sp>
        <p:nvSpPr>
          <p:cNvPr id="40" name="Arc 39">
            <a:extLst>
              <a:ext uri="{FF2B5EF4-FFF2-40B4-BE49-F238E27FC236}">
                <a16:creationId xmlns:a16="http://schemas.microsoft.com/office/drawing/2014/main" id="{CE208DD2-9712-46D9-A125-AA48A8AB19E4}"/>
              </a:ext>
            </a:extLst>
          </p:cNvPr>
          <p:cNvSpPr/>
          <p:nvPr/>
        </p:nvSpPr>
        <p:spPr>
          <a:xfrm>
            <a:off x="6841171" y="3840604"/>
            <a:ext cx="1620549" cy="641513"/>
          </a:xfrm>
          <a:prstGeom prst="arc">
            <a:avLst>
              <a:gd name="adj1" fmla="val 11342192"/>
              <a:gd name="adj2" fmla="val 21046002"/>
            </a:avLst>
          </a:prstGeom>
          <a:ln w="12700">
            <a:headEnd type="none"/>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26" name="TextBox 25">
            <a:extLst>
              <a:ext uri="{FF2B5EF4-FFF2-40B4-BE49-F238E27FC236}">
                <a16:creationId xmlns:a16="http://schemas.microsoft.com/office/drawing/2014/main" id="{A34F1D8E-0BDF-4A37-87B6-6F54AB26DB24}"/>
              </a:ext>
            </a:extLst>
          </p:cNvPr>
          <p:cNvSpPr txBox="1"/>
          <p:nvPr/>
        </p:nvSpPr>
        <p:spPr>
          <a:xfrm>
            <a:off x="5897653" y="4805217"/>
            <a:ext cx="2462576" cy="1015663"/>
          </a:xfrm>
          <a:prstGeom prst="rect">
            <a:avLst/>
          </a:prstGeom>
          <a:solidFill>
            <a:schemeClr val="bg1">
              <a:lumMod val="95000"/>
            </a:schemeClr>
          </a:solidFill>
        </p:spPr>
        <p:txBody>
          <a:bodyPr wrap="square" rtlCol="0">
            <a:spAutoFit/>
          </a:bodyPr>
          <a:lstStyle/>
          <a:p>
            <a:pPr algn="ctr"/>
            <a:r>
              <a:rPr lang="en-US" sz="1050" i="1" dirty="0"/>
              <a:t> </a:t>
            </a:r>
            <a:r>
              <a:rPr lang="en-US" sz="1200" i="1" dirty="0">
                <a:latin typeface="Franklin Gothic Book" panose="020B0503020102020204" pitchFamily="34" charset="0"/>
              </a:rPr>
              <a:t>P-EBT guidance for the </a:t>
            </a:r>
            <a:r>
              <a:rPr lang="en-US" sz="1200" b="1" i="1" dirty="0">
                <a:solidFill>
                  <a:srgbClr val="FCC324"/>
                </a:solidFill>
                <a:latin typeface="Franklin Gothic Book" panose="020B0503020102020204" pitchFamily="34" charset="0"/>
              </a:rPr>
              <a:t>summer months</a:t>
            </a:r>
            <a:r>
              <a:rPr lang="en-US" sz="1200" i="1" dirty="0">
                <a:solidFill>
                  <a:srgbClr val="FCC324"/>
                </a:solidFill>
                <a:latin typeface="Franklin Gothic Book" panose="020B0503020102020204" pitchFamily="34" charset="0"/>
              </a:rPr>
              <a:t> </a:t>
            </a:r>
            <a:r>
              <a:rPr lang="en-US" sz="1200" i="1" dirty="0">
                <a:latin typeface="Franklin Gothic Book" panose="020B0503020102020204" pitchFamily="34" charset="0"/>
              </a:rPr>
              <a:t>has been provided by USDA as of April 2021. North Carolina must develop and submit a plan to USDA for approval. </a:t>
            </a:r>
            <a:endParaRPr lang="en-US" sz="1200" i="1" dirty="0">
              <a:solidFill>
                <a:schemeClr val="accent6">
                  <a:lumMod val="50000"/>
                </a:schemeClr>
              </a:solidFill>
              <a:latin typeface="Franklin Gothic Book" panose="020B0503020102020204" pitchFamily="34" charset="0"/>
            </a:endParaRPr>
          </a:p>
        </p:txBody>
      </p:sp>
      <p:sp>
        <p:nvSpPr>
          <p:cNvPr id="27" name="TextBox 26">
            <a:extLst>
              <a:ext uri="{FF2B5EF4-FFF2-40B4-BE49-F238E27FC236}">
                <a16:creationId xmlns:a16="http://schemas.microsoft.com/office/drawing/2014/main" id="{D62CFAE0-9B27-4DCD-91EE-C574CF9F0A62}"/>
              </a:ext>
            </a:extLst>
          </p:cNvPr>
          <p:cNvSpPr txBox="1"/>
          <p:nvPr/>
        </p:nvSpPr>
        <p:spPr>
          <a:xfrm>
            <a:off x="3310402" y="4811427"/>
            <a:ext cx="2379881" cy="1015663"/>
          </a:xfrm>
          <a:prstGeom prst="rect">
            <a:avLst/>
          </a:prstGeom>
          <a:solidFill>
            <a:schemeClr val="bg1">
              <a:lumMod val="95000"/>
            </a:schemeClr>
          </a:solidFill>
        </p:spPr>
        <p:txBody>
          <a:bodyPr wrap="square" rtlCol="0">
            <a:spAutoFit/>
          </a:bodyPr>
          <a:lstStyle/>
          <a:p>
            <a:pPr algn="ctr"/>
            <a:r>
              <a:rPr lang="en-US" sz="1050" i="1" dirty="0"/>
              <a:t> </a:t>
            </a:r>
            <a:r>
              <a:rPr lang="en-US" sz="1200" i="1" dirty="0">
                <a:latin typeface="Franklin Gothic Book" panose="020B0503020102020204" pitchFamily="34" charset="0"/>
              </a:rPr>
              <a:t>P-EBT for Children Under 6 is a </a:t>
            </a:r>
            <a:r>
              <a:rPr lang="en-US" sz="1200" b="1" i="1" dirty="0">
                <a:solidFill>
                  <a:schemeClr val="accent1"/>
                </a:solidFill>
                <a:latin typeface="Franklin Gothic Book" panose="020B0503020102020204" pitchFamily="34" charset="0"/>
              </a:rPr>
              <a:t>temporary program </a:t>
            </a:r>
            <a:r>
              <a:rPr lang="en-US" sz="1200" i="1" dirty="0">
                <a:latin typeface="Franklin Gothic Book" panose="020B0503020102020204" pitchFamily="34" charset="0"/>
              </a:rPr>
              <a:t>that has been authorized to provide benefits until </a:t>
            </a:r>
            <a:r>
              <a:rPr lang="en-US" sz="1200" b="1" i="1" dirty="0">
                <a:solidFill>
                  <a:schemeClr val="accent1"/>
                </a:solidFill>
                <a:latin typeface="Franklin Gothic Book" panose="020B0503020102020204" pitchFamily="34" charset="0"/>
              </a:rPr>
              <a:t>June</a:t>
            </a:r>
            <a:r>
              <a:rPr lang="en-US" sz="1200" i="1" dirty="0">
                <a:latin typeface="Franklin Gothic Book" panose="020B0503020102020204" pitchFamily="34" charset="0"/>
              </a:rPr>
              <a:t> </a:t>
            </a:r>
            <a:r>
              <a:rPr lang="en-US" sz="1200" b="1" i="1" dirty="0">
                <a:solidFill>
                  <a:schemeClr val="accent1"/>
                </a:solidFill>
                <a:latin typeface="Franklin Gothic Book" panose="020B0503020102020204" pitchFamily="34" charset="0"/>
              </a:rPr>
              <a:t>2021 </a:t>
            </a:r>
            <a:r>
              <a:rPr lang="en-US" sz="1200" i="1" dirty="0">
                <a:latin typeface="Franklin Gothic Book" panose="020B0503020102020204" pitchFamily="34" charset="0"/>
              </a:rPr>
              <a:t>with the last month of issuance being in </a:t>
            </a:r>
            <a:r>
              <a:rPr lang="en-US" sz="1200" b="1" i="1" dirty="0">
                <a:solidFill>
                  <a:schemeClr val="accent1"/>
                </a:solidFill>
                <a:latin typeface="Franklin Gothic Book" panose="020B0503020102020204" pitchFamily="34" charset="0"/>
              </a:rPr>
              <a:t>July</a:t>
            </a:r>
            <a:r>
              <a:rPr lang="en-US" sz="1200" i="1" dirty="0">
                <a:latin typeface="Franklin Gothic Book" panose="020B0503020102020204" pitchFamily="34" charset="0"/>
              </a:rPr>
              <a:t>.</a:t>
            </a:r>
            <a:endParaRPr lang="en-US" sz="1200" i="1" dirty="0">
              <a:solidFill>
                <a:schemeClr val="accent6">
                  <a:lumMod val="50000"/>
                </a:schemeClr>
              </a:solidFill>
              <a:latin typeface="Franklin Gothic Book" panose="020B0503020102020204" pitchFamily="34" charset="0"/>
            </a:endParaRPr>
          </a:p>
        </p:txBody>
      </p:sp>
    </p:spTree>
    <p:custDataLst>
      <p:tags r:id="rId1"/>
    </p:custDataLst>
    <p:extLst>
      <p:ext uri="{BB962C8B-B14F-4D97-AF65-F5344CB8AC3E}">
        <p14:creationId xmlns:p14="http://schemas.microsoft.com/office/powerpoint/2010/main" val="3183987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64109-BC66-B64A-A960-EE6A86FC69BF}"/>
              </a:ext>
            </a:extLst>
          </p:cNvPr>
          <p:cNvSpPr>
            <a:spLocks noGrp="1"/>
          </p:cNvSpPr>
          <p:nvPr>
            <p:ph type="title"/>
          </p:nvPr>
        </p:nvSpPr>
        <p:spPr/>
        <p:txBody>
          <a:bodyPr>
            <a:normAutofit/>
          </a:bodyPr>
          <a:lstStyle/>
          <a:p>
            <a:r>
              <a:rPr lang="en-US" sz="2400" dirty="0">
                <a:latin typeface="+mn-lt"/>
              </a:rPr>
              <a:t>P-EBT toolkits to be provided </a:t>
            </a:r>
          </a:p>
        </p:txBody>
      </p:sp>
      <p:sp>
        <p:nvSpPr>
          <p:cNvPr id="14" name="TextBox 13">
            <a:extLst>
              <a:ext uri="{FF2B5EF4-FFF2-40B4-BE49-F238E27FC236}">
                <a16:creationId xmlns:a16="http://schemas.microsoft.com/office/drawing/2014/main" id="{6ED050F2-FBCB-1742-AFBE-A95C3F34D314}"/>
              </a:ext>
            </a:extLst>
          </p:cNvPr>
          <p:cNvSpPr txBox="1"/>
          <p:nvPr/>
        </p:nvSpPr>
        <p:spPr>
          <a:xfrm>
            <a:off x="8337095" y="5688628"/>
            <a:ext cx="461706" cy="346249"/>
          </a:xfrm>
          <a:prstGeom prst="rect">
            <a:avLst/>
          </a:prstGeom>
          <a:noFill/>
        </p:spPr>
        <p:txBody>
          <a:bodyPr wrap="square" rtlCol="0">
            <a:spAutoFit/>
          </a:bodyPr>
          <a:lstStyle/>
          <a:p>
            <a:r>
              <a:rPr lang="en-US" sz="825" b="1">
                <a:solidFill>
                  <a:srgbClr val="FF0000"/>
                </a:solidFill>
                <a:latin typeface="Franklin Gothic Book" panose="020B0503020102020204" pitchFamily="34" charset="0"/>
              </a:rPr>
              <a:t>DRAFT</a:t>
            </a:r>
          </a:p>
        </p:txBody>
      </p:sp>
      <p:graphicFrame>
        <p:nvGraphicFramePr>
          <p:cNvPr id="6" name="Table 5">
            <a:extLst>
              <a:ext uri="{FF2B5EF4-FFF2-40B4-BE49-F238E27FC236}">
                <a16:creationId xmlns:a16="http://schemas.microsoft.com/office/drawing/2014/main" id="{537E2172-C392-AE42-9C97-0D13865D975F}"/>
              </a:ext>
            </a:extLst>
          </p:cNvPr>
          <p:cNvGraphicFramePr>
            <a:graphicFrameLocks noGrp="1"/>
          </p:cNvGraphicFramePr>
          <p:nvPr/>
        </p:nvGraphicFramePr>
        <p:xfrm>
          <a:off x="816426" y="1974131"/>
          <a:ext cx="5457718" cy="3475803"/>
        </p:xfrm>
        <a:graphic>
          <a:graphicData uri="http://schemas.openxmlformats.org/drawingml/2006/table">
            <a:tbl>
              <a:tblPr firstRow="1" bandRow="1">
                <a:tableStyleId>{5C22544A-7EE6-4342-B048-85BDC9FD1C3A}</a:tableStyleId>
              </a:tblPr>
              <a:tblGrid>
                <a:gridCol w="1117883">
                  <a:extLst>
                    <a:ext uri="{9D8B030D-6E8A-4147-A177-3AD203B41FA5}">
                      <a16:colId xmlns:a16="http://schemas.microsoft.com/office/drawing/2014/main" val="1869062025"/>
                    </a:ext>
                  </a:extLst>
                </a:gridCol>
                <a:gridCol w="4339835">
                  <a:extLst>
                    <a:ext uri="{9D8B030D-6E8A-4147-A177-3AD203B41FA5}">
                      <a16:colId xmlns:a16="http://schemas.microsoft.com/office/drawing/2014/main" val="1485600799"/>
                    </a:ext>
                  </a:extLst>
                </a:gridCol>
              </a:tblGrid>
              <a:tr h="257800">
                <a:tc>
                  <a:txBody>
                    <a:bodyPr/>
                    <a:lstStyle/>
                    <a:p>
                      <a:pPr algn="ctr"/>
                      <a:r>
                        <a:rPr lang="en-US" sz="1000">
                          <a:solidFill>
                            <a:schemeClr val="bg1"/>
                          </a:solidFill>
                        </a:rPr>
                        <a:t>Component</a:t>
                      </a:r>
                    </a:p>
                  </a:txBody>
                  <a:tcPr marL="68580" marR="68580" marT="34290" marB="34290" anchor="ctr">
                    <a:lnR w="9525" cap="flat" cmpd="sng" algn="ctr">
                      <a:solidFill>
                        <a:schemeClr val="tx1">
                          <a:lumMod val="50000"/>
                          <a:lumOff val="50000"/>
                        </a:schemeClr>
                      </a:solidFill>
                      <a:prstDash val="sysDot"/>
                      <a:round/>
                      <a:headEnd type="none" w="med" len="med"/>
                      <a:tailEnd type="none" w="med" len="med"/>
                    </a:lnR>
                    <a:lnB w="9525" cap="flat" cmpd="sng" algn="ctr">
                      <a:solidFill>
                        <a:schemeClr val="tx1">
                          <a:lumMod val="50000"/>
                          <a:lumOff val="50000"/>
                        </a:schemeClr>
                      </a:solidFill>
                      <a:prstDash val="sysDot"/>
                      <a:round/>
                      <a:headEnd type="none" w="med" len="med"/>
                      <a:tailEnd type="none" w="med" len="med"/>
                    </a:lnB>
                    <a:solidFill>
                      <a:schemeClr val="tx1">
                        <a:lumMod val="65000"/>
                        <a:lumOff val="3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chemeClr val="bg1"/>
                          </a:solidFill>
                          <a:effectLst/>
                          <a:uLnTx/>
                          <a:uFillTx/>
                          <a:latin typeface="+mn-lt"/>
                          <a:ea typeface="+mn-ea"/>
                          <a:cs typeface="+mn-cs"/>
                        </a:rPr>
                        <a:t>Description of Component </a:t>
                      </a:r>
                    </a:p>
                  </a:txBody>
                  <a:tcPr marL="68580" marR="68580" marT="34290" marB="34290" anchor="ctr">
                    <a:lnL w="9525" cap="flat" cmpd="sng" algn="ctr">
                      <a:solidFill>
                        <a:schemeClr val="tx1">
                          <a:lumMod val="50000"/>
                          <a:lumOff val="50000"/>
                        </a:schemeClr>
                      </a:solidFill>
                      <a:prstDash val="sysDot"/>
                      <a:round/>
                      <a:headEnd type="none" w="med" len="med"/>
                      <a:tailEnd type="none" w="med" len="med"/>
                    </a:lnL>
                    <a:lnR w="9525" cap="flat" cmpd="sng" algn="ctr">
                      <a:solidFill>
                        <a:schemeClr val="tx1">
                          <a:lumMod val="50000"/>
                          <a:lumOff val="50000"/>
                        </a:schemeClr>
                      </a:solidFill>
                      <a:prstDash val="sysDot"/>
                      <a:round/>
                      <a:headEnd type="none" w="med" len="med"/>
                      <a:tailEnd type="none" w="med" len="med"/>
                    </a:lnR>
                    <a:lnB w="9525" cap="flat" cmpd="sng" algn="ctr">
                      <a:solidFill>
                        <a:schemeClr val="tx1">
                          <a:lumMod val="50000"/>
                          <a:lumOff val="50000"/>
                        </a:schemeClr>
                      </a:solidFill>
                      <a:prstDash val="sysDot"/>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239314357"/>
                  </a:ext>
                </a:extLst>
              </a:tr>
              <a:tr h="260089">
                <a:tc grid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a:ln>
                            <a:noFill/>
                          </a:ln>
                          <a:solidFill>
                            <a:schemeClr val="tx1">
                              <a:lumMod val="95000"/>
                              <a:lumOff val="5000"/>
                            </a:schemeClr>
                          </a:solidFill>
                          <a:effectLst/>
                          <a:uLnTx/>
                          <a:uFillTx/>
                          <a:latin typeface="+mn-lt"/>
                          <a:ea typeface="+mn-ea"/>
                          <a:cs typeface="+mn-cs"/>
                        </a:rPr>
                        <a:t>Internal Materials</a:t>
                      </a:r>
                    </a:p>
                  </a:txBody>
                  <a:tcPr marL="0" marR="0" marT="0" marB="0" anchor="ctr">
                    <a:lnR w="9525" cap="flat" cmpd="sng" algn="ctr">
                      <a:solidFill>
                        <a:schemeClr val="tx1">
                          <a:lumMod val="50000"/>
                          <a:lumOff val="50000"/>
                        </a:schemeClr>
                      </a:solidFill>
                      <a:prstDash val="sysDot"/>
                      <a:round/>
                      <a:headEnd type="none" w="med" len="med"/>
                      <a:tailEnd type="none" w="med" len="med"/>
                    </a:lnR>
                    <a:lnT w="9525" cap="flat" cmpd="sng" algn="ctr">
                      <a:solidFill>
                        <a:schemeClr val="tx1">
                          <a:lumMod val="50000"/>
                          <a:lumOff val="50000"/>
                        </a:schemeClr>
                      </a:solidFill>
                      <a:prstDash val="sysDot"/>
                      <a:round/>
                      <a:headEnd type="none" w="med" len="med"/>
                      <a:tailEnd type="none" w="med" len="med"/>
                    </a:lnT>
                    <a:lnB w="9525" cap="flat" cmpd="sng" algn="ctr">
                      <a:solidFill>
                        <a:schemeClr val="tx1">
                          <a:lumMod val="50000"/>
                          <a:lumOff val="50000"/>
                        </a:schemeClr>
                      </a:solidFill>
                      <a:prstDash val="sysDot"/>
                      <a:round/>
                      <a:headEnd type="none" w="med" len="med"/>
                      <a:tailEnd type="none" w="med" len="med"/>
                    </a:lnB>
                    <a:solidFill>
                      <a:schemeClr val="bg1">
                        <a:lumMod val="85000"/>
                      </a:schemeClr>
                    </a:solidFill>
                  </a:tcPr>
                </a:tc>
                <a:tc h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400">
                        <a:solidFill>
                          <a:schemeClr val="tx1"/>
                        </a:solidFill>
                        <a:latin typeface="HARVEY BALLS" panose="02000609000000000000" pitchFamily="49" charset="0"/>
                      </a:endParaRPr>
                    </a:p>
                  </a:txBody>
                  <a:tcPr anchor="ctr">
                    <a:lnL w="9525" cap="flat" cmpd="sng" algn="ctr">
                      <a:solidFill>
                        <a:schemeClr val="tx1">
                          <a:lumMod val="50000"/>
                          <a:lumOff val="50000"/>
                        </a:schemeClr>
                      </a:solidFill>
                      <a:prstDash val="sysDot"/>
                      <a:round/>
                      <a:headEnd type="none" w="med" len="med"/>
                      <a:tailEnd type="none" w="med" len="med"/>
                    </a:lnL>
                    <a:lnR w="9525" cap="flat" cmpd="sng" algn="ctr">
                      <a:solidFill>
                        <a:schemeClr val="tx1">
                          <a:lumMod val="50000"/>
                          <a:lumOff val="50000"/>
                        </a:schemeClr>
                      </a:solidFill>
                      <a:prstDash val="sysDot"/>
                      <a:round/>
                      <a:headEnd type="none" w="med" len="med"/>
                      <a:tailEnd type="none" w="med" len="med"/>
                    </a:lnR>
                    <a:lnT w="9525" cap="flat" cmpd="sng" algn="ctr">
                      <a:solidFill>
                        <a:schemeClr val="tx1">
                          <a:lumMod val="50000"/>
                          <a:lumOff val="50000"/>
                        </a:schemeClr>
                      </a:solidFill>
                      <a:prstDash val="sysDot"/>
                      <a:round/>
                      <a:headEnd type="none" w="med" len="med"/>
                      <a:tailEnd type="none" w="med" len="med"/>
                    </a:lnT>
                    <a:lnB w="9525" cap="flat" cmpd="sng" algn="ctr">
                      <a:solidFill>
                        <a:schemeClr val="tx1">
                          <a:lumMod val="50000"/>
                          <a:lumOff val="50000"/>
                        </a:schemeClr>
                      </a:solidFill>
                      <a:prstDash val="sysDot"/>
                      <a:round/>
                      <a:headEnd type="none" w="med" len="med"/>
                      <a:tailEnd type="none" w="med" len="med"/>
                    </a:lnB>
                    <a:noFill/>
                  </a:tcPr>
                </a:tc>
                <a:extLst>
                  <a:ext uri="{0D108BD9-81ED-4DB2-BD59-A6C34878D82A}">
                    <a16:rowId xmlns:a16="http://schemas.microsoft.com/office/drawing/2014/main" val="817222117"/>
                  </a:ext>
                </a:extLst>
              </a:tr>
              <a:tr h="434189">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a:ln>
                            <a:noFill/>
                          </a:ln>
                          <a:solidFill>
                            <a:srgbClr val="002060"/>
                          </a:solidFill>
                          <a:effectLst/>
                          <a:uLnTx/>
                          <a:uFillTx/>
                          <a:latin typeface="+mn-lt"/>
                          <a:ea typeface="+mn-ea"/>
                          <a:cs typeface="+mn-cs"/>
                        </a:rPr>
                        <a:t>Info Sheet </a:t>
                      </a:r>
                      <a:endParaRPr kumimoji="0" lang="en-US" sz="1000" b="1" i="0" u="none" strike="noStrike" kern="1200" cap="none" spc="0" normalizeH="0" baseline="0" noProof="0">
                        <a:ln>
                          <a:noFill/>
                        </a:ln>
                        <a:solidFill>
                          <a:srgbClr val="002060"/>
                        </a:solidFill>
                        <a:effectLst/>
                        <a:uLnTx/>
                        <a:uFillTx/>
                        <a:latin typeface="+mn-lt"/>
                        <a:ea typeface="+mn-ea"/>
                        <a:cs typeface="+mn-cs"/>
                      </a:endParaRPr>
                    </a:p>
                  </a:txBody>
                  <a:tcPr marL="68580" marR="68580" marT="34290" marB="34290" anchor="ctr">
                    <a:lnR w="9525" cap="flat" cmpd="sng" algn="ctr">
                      <a:solidFill>
                        <a:schemeClr val="tx1">
                          <a:lumMod val="50000"/>
                          <a:lumOff val="50000"/>
                        </a:schemeClr>
                      </a:solidFill>
                      <a:prstDash val="sysDot"/>
                      <a:round/>
                      <a:headEnd type="none" w="med" len="med"/>
                      <a:tailEnd type="none" w="med" len="med"/>
                    </a:lnR>
                    <a:lnT w="9525" cap="flat" cmpd="sng" algn="ctr">
                      <a:solidFill>
                        <a:schemeClr val="tx1">
                          <a:lumMod val="50000"/>
                          <a:lumOff val="50000"/>
                        </a:schemeClr>
                      </a:solidFill>
                      <a:prstDash val="sysDot"/>
                      <a:round/>
                      <a:headEnd type="none" w="med" len="med"/>
                      <a:tailEnd type="none" w="med" len="med"/>
                    </a:lnT>
                    <a:lnB w="9525" cap="flat" cmpd="sng" algn="ctr">
                      <a:solidFill>
                        <a:schemeClr val="tx1">
                          <a:lumMod val="50000"/>
                          <a:lumOff val="50000"/>
                        </a:schemeClr>
                      </a:solidFill>
                      <a:prstDash val="sysDot"/>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solidFill>
                          <a:effectLst/>
                          <a:uLnTx/>
                          <a:uFillTx/>
                          <a:latin typeface="+mn-lt"/>
                          <a:ea typeface="+mn-ea"/>
                          <a:cs typeface="+mn-cs"/>
                        </a:rPr>
                        <a:t>One-pager highlighting key messages that can help partners / stakeholders answer basic questions about P-EBT.</a:t>
                      </a:r>
                      <a:endParaRPr lang="en-US" sz="1000">
                        <a:solidFill>
                          <a:schemeClr val="tx1"/>
                        </a:solidFill>
                        <a:latin typeface="HARVEY BALLS" panose="02000609000000000000" pitchFamily="49" charset="0"/>
                      </a:endParaRPr>
                    </a:p>
                  </a:txBody>
                  <a:tcPr marL="68580" marR="68580" marT="34290" marB="34290" anchor="ctr">
                    <a:lnL w="9525" cap="flat" cmpd="sng" algn="ctr">
                      <a:solidFill>
                        <a:schemeClr val="tx1">
                          <a:lumMod val="50000"/>
                          <a:lumOff val="50000"/>
                        </a:schemeClr>
                      </a:solidFill>
                      <a:prstDash val="sysDot"/>
                      <a:round/>
                      <a:headEnd type="none" w="med" len="med"/>
                      <a:tailEnd type="none" w="med" len="med"/>
                    </a:lnL>
                    <a:lnR w="9525" cap="flat" cmpd="sng" algn="ctr">
                      <a:solidFill>
                        <a:schemeClr val="tx1">
                          <a:lumMod val="50000"/>
                          <a:lumOff val="50000"/>
                        </a:schemeClr>
                      </a:solidFill>
                      <a:prstDash val="sysDot"/>
                      <a:round/>
                      <a:headEnd type="none" w="med" len="med"/>
                      <a:tailEnd type="none" w="med" len="med"/>
                    </a:lnR>
                    <a:lnT w="9525" cap="flat" cmpd="sng" algn="ctr">
                      <a:solidFill>
                        <a:schemeClr val="tx1">
                          <a:lumMod val="50000"/>
                          <a:lumOff val="50000"/>
                        </a:schemeClr>
                      </a:solidFill>
                      <a:prstDash val="sysDot"/>
                      <a:round/>
                      <a:headEnd type="none" w="med" len="med"/>
                      <a:tailEnd type="none" w="med" len="med"/>
                    </a:lnT>
                    <a:lnB w="9525" cap="flat" cmpd="sng" algn="ctr">
                      <a:solidFill>
                        <a:schemeClr val="tx1">
                          <a:lumMod val="50000"/>
                          <a:lumOff val="50000"/>
                        </a:schemeClr>
                      </a:solidFill>
                      <a:prstDash val="sysDot"/>
                      <a:round/>
                      <a:headEnd type="none" w="med" len="med"/>
                      <a:tailEnd type="none" w="med" len="med"/>
                    </a:lnB>
                    <a:noFill/>
                  </a:tcPr>
                </a:tc>
                <a:extLst>
                  <a:ext uri="{0D108BD9-81ED-4DB2-BD59-A6C34878D82A}">
                    <a16:rowId xmlns:a16="http://schemas.microsoft.com/office/drawing/2014/main" val="4047096401"/>
                  </a:ext>
                </a:extLst>
              </a:tr>
              <a:tr h="78696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a:ln>
                            <a:noFill/>
                          </a:ln>
                          <a:solidFill>
                            <a:srgbClr val="002060"/>
                          </a:solidFill>
                          <a:effectLst/>
                          <a:uLnTx/>
                          <a:uFillTx/>
                          <a:latin typeface="+mn-lt"/>
                          <a:ea typeface="+mn-ea"/>
                          <a:cs typeface="+mn-cs"/>
                        </a:rPr>
                        <a:t>Frequently Asked  Questions (FAQ)</a:t>
                      </a:r>
                      <a:endParaRPr kumimoji="0" lang="en-US" sz="1000" b="1" i="0" u="none" strike="noStrike" kern="1200" cap="none" spc="0" normalizeH="0" baseline="0" noProof="0">
                        <a:ln>
                          <a:noFill/>
                        </a:ln>
                        <a:solidFill>
                          <a:srgbClr val="002060"/>
                        </a:solidFill>
                        <a:effectLst/>
                        <a:uLnTx/>
                        <a:uFillTx/>
                        <a:latin typeface="+mn-lt"/>
                        <a:ea typeface="+mn-ea"/>
                        <a:cs typeface="+mn-cs"/>
                      </a:endParaRPr>
                    </a:p>
                  </a:txBody>
                  <a:tcPr marL="68580" marR="68580" marT="34290" marB="34290" anchor="ctr">
                    <a:lnR w="9525" cap="flat" cmpd="sng" algn="ctr">
                      <a:solidFill>
                        <a:schemeClr val="tx1">
                          <a:lumMod val="50000"/>
                          <a:lumOff val="50000"/>
                        </a:schemeClr>
                      </a:solidFill>
                      <a:prstDash val="sysDot"/>
                      <a:round/>
                      <a:headEnd type="none" w="med" len="med"/>
                      <a:tailEnd type="none" w="med" len="med"/>
                    </a:lnR>
                    <a:lnT w="9525" cap="flat" cmpd="sng" algn="ctr">
                      <a:solidFill>
                        <a:schemeClr val="tx1">
                          <a:lumMod val="50000"/>
                          <a:lumOff val="50000"/>
                        </a:schemeClr>
                      </a:solidFill>
                      <a:prstDash val="sysDot"/>
                      <a:round/>
                      <a:headEnd type="none" w="med" len="med"/>
                      <a:tailEnd type="none" w="med" len="med"/>
                    </a:lnT>
                    <a:lnB w="9525" cap="flat" cmpd="sng" algn="ctr">
                      <a:solidFill>
                        <a:schemeClr val="tx1">
                          <a:lumMod val="50000"/>
                          <a:lumOff val="50000"/>
                        </a:schemeClr>
                      </a:solidFill>
                      <a:prstDash val="sysDot"/>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dirty="0">
                          <a:ln>
                            <a:noFill/>
                          </a:ln>
                          <a:solidFill>
                            <a:schemeClr val="tx1"/>
                          </a:solidFill>
                          <a:effectLst/>
                          <a:uLnTx/>
                          <a:uFillTx/>
                          <a:latin typeface="+mn-lt"/>
                          <a:ea typeface="+mn-ea"/>
                          <a:cs typeface="+mn-cs"/>
                        </a:rPr>
                        <a:t>A culmination of questions that are anticipated to be asked by customers and stakeholders based on changes to P-EBT and frequently asked questions in 2020.</a:t>
                      </a:r>
                    </a:p>
                  </a:txBody>
                  <a:tcPr marL="68580" marR="68580" marT="34290" marB="34290" anchor="ctr">
                    <a:lnL w="9525" cap="flat" cmpd="sng" algn="ctr">
                      <a:solidFill>
                        <a:schemeClr val="tx1">
                          <a:lumMod val="50000"/>
                          <a:lumOff val="50000"/>
                        </a:schemeClr>
                      </a:solidFill>
                      <a:prstDash val="sysDot"/>
                      <a:round/>
                      <a:headEnd type="none" w="med" len="med"/>
                      <a:tailEnd type="none" w="med" len="med"/>
                    </a:lnL>
                    <a:lnR w="9525" cap="flat" cmpd="sng" algn="ctr">
                      <a:solidFill>
                        <a:schemeClr val="tx1">
                          <a:lumMod val="50000"/>
                          <a:lumOff val="50000"/>
                        </a:schemeClr>
                      </a:solidFill>
                      <a:prstDash val="sysDot"/>
                      <a:round/>
                      <a:headEnd type="none" w="med" len="med"/>
                      <a:tailEnd type="none" w="med" len="med"/>
                    </a:lnR>
                    <a:lnT w="9525" cap="flat" cmpd="sng" algn="ctr">
                      <a:solidFill>
                        <a:schemeClr val="tx1">
                          <a:lumMod val="50000"/>
                          <a:lumOff val="50000"/>
                        </a:schemeClr>
                      </a:solidFill>
                      <a:prstDash val="sysDot"/>
                      <a:round/>
                      <a:headEnd type="none" w="med" len="med"/>
                      <a:tailEnd type="none" w="med" len="med"/>
                    </a:lnT>
                    <a:lnB w="9525" cap="flat" cmpd="sng" algn="ctr">
                      <a:solidFill>
                        <a:schemeClr val="tx1">
                          <a:lumMod val="50000"/>
                          <a:lumOff val="50000"/>
                        </a:schemeClr>
                      </a:solidFill>
                      <a:prstDash val="sysDot"/>
                      <a:round/>
                      <a:headEnd type="none" w="med" len="med"/>
                      <a:tailEnd type="none" w="med" len="med"/>
                    </a:lnB>
                    <a:noFill/>
                  </a:tcPr>
                </a:tc>
                <a:extLst>
                  <a:ext uri="{0D108BD9-81ED-4DB2-BD59-A6C34878D82A}">
                    <a16:rowId xmlns:a16="http://schemas.microsoft.com/office/drawing/2014/main" val="3794407373"/>
                  </a:ext>
                </a:extLst>
              </a:tr>
              <a:tr h="257800">
                <a:tc grid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a:ln>
                            <a:noFill/>
                          </a:ln>
                          <a:solidFill>
                            <a:schemeClr val="tx1">
                              <a:lumMod val="95000"/>
                              <a:lumOff val="5000"/>
                            </a:schemeClr>
                          </a:solidFill>
                          <a:effectLst/>
                          <a:uLnTx/>
                          <a:uFillTx/>
                          <a:latin typeface="+mn-lt"/>
                          <a:ea typeface="+mn-ea"/>
                          <a:cs typeface="+mn-cs"/>
                        </a:rPr>
                        <a:t>External Materials (OK to share with public)</a:t>
                      </a:r>
                    </a:p>
                  </a:txBody>
                  <a:tcPr marL="68580" marR="68580" marT="34290" marB="34290" anchor="ctr">
                    <a:lnR w="9525" cap="flat" cmpd="sng" algn="ctr">
                      <a:solidFill>
                        <a:schemeClr val="tx1">
                          <a:lumMod val="50000"/>
                          <a:lumOff val="50000"/>
                        </a:schemeClr>
                      </a:solidFill>
                      <a:prstDash val="sysDot"/>
                      <a:round/>
                      <a:headEnd type="none" w="med" len="med"/>
                      <a:tailEnd type="none" w="med" len="med"/>
                    </a:lnR>
                    <a:lnT w="9525" cap="flat" cmpd="sng" algn="ctr">
                      <a:solidFill>
                        <a:schemeClr val="tx1">
                          <a:lumMod val="50000"/>
                          <a:lumOff val="50000"/>
                        </a:schemeClr>
                      </a:solidFill>
                      <a:prstDash val="sysDot"/>
                      <a:round/>
                      <a:headEnd type="none" w="med" len="med"/>
                      <a:tailEnd type="none" w="med" len="med"/>
                    </a:lnT>
                    <a:lnB w="9525" cap="flat" cmpd="sng" algn="ctr">
                      <a:solidFill>
                        <a:schemeClr val="tx1">
                          <a:lumMod val="50000"/>
                          <a:lumOff val="50000"/>
                        </a:schemeClr>
                      </a:solidFill>
                      <a:prstDash val="sysDot"/>
                      <a:round/>
                      <a:headEnd type="none" w="med" len="med"/>
                      <a:tailEnd type="none" w="med" len="med"/>
                    </a:lnB>
                    <a:solidFill>
                      <a:srgbClr val="D9D9D9"/>
                    </a:solidFill>
                  </a:tcPr>
                </a:tc>
                <a:tc hMerge="1">
                  <a:txBody>
                    <a:bodyPr/>
                    <a:lstStyle/>
                    <a:p>
                      <a:pPr algn="l"/>
                      <a:endParaRPr lang="en-US" sz="1400">
                        <a:solidFill>
                          <a:schemeClr val="tx1"/>
                        </a:solidFill>
                      </a:endParaRPr>
                    </a:p>
                  </a:txBody>
                  <a:tcPr anchor="ctr">
                    <a:lnL w="9525" cap="flat" cmpd="sng" algn="ctr">
                      <a:solidFill>
                        <a:schemeClr val="tx1">
                          <a:lumMod val="50000"/>
                          <a:lumOff val="50000"/>
                        </a:schemeClr>
                      </a:solidFill>
                      <a:prstDash val="sysDot"/>
                      <a:round/>
                      <a:headEnd type="none" w="med" len="med"/>
                      <a:tailEnd type="none" w="med" len="med"/>
                    </a:lnL>
                    <a:lnR w="9525" cap="flat" cmpd="sng" algn="ctr">
                      <a:solidFill>
                        <a:schemeClr val="tx1">
                          <a:lumMod val="50000"/>
                          <a:lumOff val="50000"/>
                        </a:schemeClr>
                      </a:solidFill>
                      <a:prstDash val="sysDot"/>
                      <a:round/>
                      <a:headEnd type="none" w="med" len="med"/>
                      <a:tailEnd type="none" w="med" len="med"/>
                    </a:lnR>
                    <a:lnT w="9525" cap="flat" cmpd="sng" algn="ctr">
                      <a:solidFill>
                        <a:schemeClr val="tx1">
                          <a:lumMod val="50000"/>
                          <a:lumOff val="50000"/>
                        </a:schemeClr>
                      </a:solidFill>
                      <a:prstDash val="sysDot"/>
                      <a:round/>
                      <a:headEnd type="none" w="med" len="med"/>
                      <a:tailEnd type="none" w="med" len="med"/>
                    </a:lnT>
                    <a:lnB w="9525" cap="flat" cmpd="sng" algn="ctr">
                      <a:solidFill>
                        <a:schemeClr val="tx1">
                          <a:lumMod val="50000"/>
                          <a:lumOff val="50000"/>
                        </a:schemeClr>
                      </a:solidFill>
                      <a:prstDash val="sysDot"/>
                      <a:round/>
                      <a:headEnd type="none" w="med" len="med"/>
                      <a:tailEnd type="none" w="med" len="med"/>
                    </a:lnB>
                    <a:noFill/>
                  </a:tcPr>
                </a:tc>
                <a:extLst>
                  <a:ext uri="{0D108BD9-81ED-4DB2-BD59-A6C34878D82A}">
                    <a16:rowId xmlns:a16="http://schemas.microsoft.com/office/drawing/2014/main" val="327073931"/>
                  </a:ext>
                </a:extLst>
              </a:tr>
              <a:tr h="434189">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2060"/>
                          </a:solidFill>
                          <a:effectLst/>
                          <a:uLnTx/>
                          <a:uFillTx/>
                          <a:latin typeface="+mn-lt"/>
                          <a:ea typeface="+mn-ea"/>
                          <a:cs typeface="+mn-cs"/>
                        </a:rPr>
                        <a:t>Flyer / Infographic</a:t>
                      </a:r>
                    </a:p>
                  </a:txBody>
                  <a:tcPr marL="68580" marR="68580" marT="34290" marB="34290" anchor="ctr">
                    <a:lnR w="9525" cap="flat" cmpd="sng" algn="ctr">
                      <a:solidFill>
                        <a:schemeClr val="tx1">
                          <a:lumMod val="50000"/>
                          <a:lumOff val="50000"/>
                        </a:schemeClr>
                      </a:solidFill>
                      <a:prstDash val="sysDot"/>
                      <a:round/>
                      <a:headEnd type="none" w="med" len="med"/>
                      <a:tailEnd type="none" w="med" len="med"/>
                    </a:lnR>
                    <a:lnT w="9525" cap="flat" cmpd="sng" algn="ctr">
                      <a:solidFill>
                        <a:schemeClr val="tx1">
                          <a:lumMod val="50000"/>
                          <a:lumOff val="50000"/>
                        </a:schemeClr>
                      </a:solidFill>
                      <a:prstDash val="sysDot"/>
                      <a:round/>
                      <a:headEnd type="none" w="med" len="med"/>
                      <a:tailEnd type="none" w="med" len="med"/>
                    </a:lnT>
                    <a:lnB w="9525" cap="flat" cmpd="sng" algn="ctr">
                      <a:solidFill>
                        <a:schemeClr val="tx1">
                          <a:lumMod val="50000"/>
                          <a:lumOff val="50000"/>
                        </a:schemeClr>
                      </a:solidFill>
                      <a:prstDash val="sysDot"/>
                      <a:round/>
                      <a:headEnd type="none" w="med" len="med"/>
                      <a:tailEnd type="none" w="med" len="med"/>
                    </a:lnB>
                    <a:noFill/>
                  </a:tcPr>
                </a:tc>
                <a:tc>
                  <a:txBody>
                    <a:bodyPr/>
                    <a:lstStyle/>
                    <a:p>
                      <a:pPr algn="l"/>
                      <a:r>
                        <a:rPr kumimoji="0" lang="en-US" sz="1000" b="0" i="0" u="none" strike="noStrike" kern="1200" cap="none" spc="0" normalizeH="0" baseline="0" noProof="0">
                          <a:ln>
                            <a:noFill/>
                          </a:ln>
                          <a:solidFill>
                            <a:schemeClr val="tx1"/>
                          </a:solidFill>
                          <a:effectLst/>
                          <a:uLnTx/>
                          <a:uFillTx/>
                          <a:latin typeface="+mn-lt"/>
                          <a:ea typeface="+mn-ea"/>
                          <a:cs typeface="+mn-cs"/>
                        </a:rPr>
                        <a:t>One-page documents or graphics that are visual to help communicate the key elements of P-EBT in-person (physical) or through digital channels. </a:t>
                      </a:r>
                      <a:endParaRPr lang="en-US" sz="1000">
                        <a:solidFill>
                          <a:schemeClr val="tx1"/>
                        </a:solidFill>
                      </a:endParaRPr>
                    </a:p>
                  </a:txBody>
                  <a:tcPr marL="68580" marR="68580" marT="34290" marB="34290" anchor="ctr">
                    <a:lnL w="9525" cap="flat" cmpd="sng" algn="ctr">
                      <a:solidFill>
                        <a:schemeClr val="tx1">
                          <a:lumMod val="50000"/>
                          <a:lumOff val="50000"/>
                        </a:schemeClr>
                      </a:solidFill>
                      <a:prstDash val="sysDot"/>
                      <a:round/>
                      <a:headEnd type="none" w="med" len="med"/>
                      <a:tailEnd type="none" w="med" len="med"/>
                    </a:lnL>
                    <a:lnR w="9525" cap="flat" cmpd="sng" algn="ctr">
                      <a:solidFill>
                        <a:schemeClr val="tx1">
                          <a:lumMod val="50000"/>
                          <a:lumOff val="50000"/>
                        </a:schemeClr>
                      </a:solidFill>
                      <a:prstDash val="sysDot"/>
                      <a:round/>
                      <a:headEnd type="none" w="med" len="med"/>
                      <a:tailEnd type="none" w="med" len="med"/>
                    </a:lnR>
                    <a:lnT w="9525" cap="flat" cmpd="sng" algn="ctr">
                      <a:solidFill>
                        <a:schemeClr val="tx1">
                          <a:lumMod val="50000"/>
                          <a:lumOff val="50000"/>
                        </a:schemeClr>
                      </a:solidFill>
                      <a:prstDash val="sysDot"/>
                      <a:round/>
                      <a:headEnd type="none" w="med" len="med"/>
                      <a:tailEnd type="none" w="med" len="med"/>
                    </a:lnT>
                    <a:lnB w="9525" cap="flat" cmpd="sng" algn="ctr">
                      <a:solidFill>
                        <a:schemeClr val="tx1">
                          <a:lumMod val="50000"/>
                          <a:lumOff val="50000"/>
                        </a:schemeClr>
                      </a:solidFill>
                      <a:prstDash val="sysDot"/>
                      <a:round/>
                      <a:headEnd type="none" w="med" len="med"/>
                      <a:tailEnd type="none" w="med" len="med"/>
                    </a:lnB>
                    <a:noFill/>
                  </a:tcPr>
                </a:tc>
                <a:extLst>
                  <a:ext uri="{0D108BD9-81ED-4DB2-BD59-A6C34878D82A}">
                    <a16:rowId xmlns:a16="http://schemas.microsoft.com/office/drawing/2014/main" val="1551571171"/>
                  </a:ext>
                </a:extLst>
              </a:tr>
              <a:tr h="434189">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000" b="1">
                          <a:solidFill>
                            <a:srgbClr val="002060"/>
                          </a:solidFill>
                          <a:latin typeface="+mn-lt"/>
                          <a:ea typeface="Calibri" panose="020F0502020204030204" pitchFamily="34" charset="0"/>
                          <a:cs typeface="Times New Roman" panose="02020603050405020304" pitchFamily="18" charset="0"/>
                        </a:rPr>
                        <a:t>Website content </a:t>
                      </a:r>
                    </a:p>
                  </a:txBody>
                  <a:tcPr marL="68580" marR="68580" marT="34290" marB="34290" anchor="ctr">
                    <a:lnR w="9525" cap="flat" cmpd="sng" algn="ctr">
                      <a:solidFill>
                        <a:schemeClr val="tx1">
                          <a:lumMod val="50000"/>
                          <a:lumOff val="50000"/>
                        </a:schemeClr>
                      </a:solidFill>
                      <a:prstDash val="sysDot"/>
                      <a:round/>
                      <a:headEnd type="none" w="med" len="med"/>
                      <a:tailEnd type="none" w="med" len="med"/>
                    </a:lnR>
                    <a:lnT w="9525" cap="flat" cmpd="sng" algn="ctr">
                      <a:solidFill>
                        <a:schemeClr val="tx1">
                          <a:lumMod val="50000"/>
                          <a:lumOff val="50000"/>
                        </a:schemeClr>
                      </a:solidFill>
                      <a:prstDash val="sysDot"/>
                      <a:round/>
                      <a:headEnd type="none" w="med" len="med"/>
                      <a:tailEnd type="none" w="med" len="med"/>
                    </a:lnT>
                    <a:lnB w="9525" cap="flat" cmpd="sng" algn="ctr">
                      <a:solidFill>
                        <a:schemeClr val="tx1">
                          <a:lumMod val="50000"/>
                          <a:lumOff val="50000"/>
                        </a:schemeClr>
                      </a:solidFill>
                      <a:prstDash val="sysDot"/>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a:solidFill>
                            <a:schemeClr val="tx1"/>
                          </a:solidFill>
                        </a:rPr>
                        <a:t>Content partners and stakeholders can publish on their websites that will ‘push’ customers / users to the main P-EBT website.</a:t>
                      </a:r>
                    </a:p>
                  </a:txBody>
                  <a:tcPr marL="68580" marR="68580" marT="34290" marB="34290" anchor="ctr">
                    <a:lnL w="9525" cap="flat" cmpd="sng" algn="ctr">
                      <a:solidFill>
                        <a:schemeClr val="tx1">
                          <a:lumMod val="50000"/>
                          <a:lumOff val="50000"/>
                        </a:schemeClr>
                      </a:solidFill>
                      <a:prstDash val="sysDot"/>
                      <a:round/>
                      <a:headEnd type="none" w="med" len="med"/>
                      <a:tailEnd type="none" w="med" len="med"/>
                    </a:lnL>
                    <a:lnR w="9525" cap="flat" cmpd="sng" algn="ctr">
                      <a:solidFill>
                        <a:schemeClr val="tx1">
                          <a:lumMod val="50000"/>
                          <a:lumOff val="50000"/>
                        </a:schemeClr>
                      </a:solidFill>
                      <a:prstDash val="sysDot"/>
                      <a:round/>
                      <a:headEnd type="none" w="med" len="med"/>
                      <a:tailEnd type="none" w="med" len="med"/>
                    </a:lnR>
                    <a:lnT w="9525" cap="flat" cmpd="sng" algn="ctr">
                      <a:solidFill>
                        <a:schemeClr val="tx1">
                          <a:lumMod val="50000"/>
                          <a:lumOff val="50000"/>
                        </a:schemeClr>
                      </a:solidFill>
                      <a:prstDash val="sysDot"/>
                      <a:round/>
                      <a:headEnd type="none" w="med" len="med"/>
                      <a:tailEnd type="none" w="med" len="med"/>
                    </a:lnT>
                    <a:lnB w="9525" cap="flat" cmpd="sng" algn="ctr">
                      <a:solidFill>
                        <a:schemeClr val="tx1">
                          <a:lumMod val="50000"/>
                          <a:lumOff val="50000"/>
                        </a:schemeClr>
                      </a:solidFill>
                      <a:prstDash val="sysDot"/>
                      <a:round/>
                      <a:headEnd type="none" w="med" len="med"/>
                      <a:tailEnd type="none" w="med" len="med"/>
                    </a:lnB>
                    <a:noFill/>
                  </a:tcPr>
                </a:tc>
                <a:extLst>
                  <a:ext uri="{0D108BD9-81ED-4DB2-BD59-A6C34878D82A}">
                    <a16:rowId xmlns:a16="http://schemas.microsoft.com/office/drawing/2014/main" val="1582695249"/>
                  </a:ext>
                </a:extLst>
              </a:tr>
              <a:tr h="610579">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000" b="1">
                          <a:solidFill>
                            <a:srgbClr val="002060"/>
                          </a:solidFill>
                          <a:latin typeface="+mn-lt"/>
                          <a:ea typeface="Calibri" panose="020F0502020204030204" pitchFamily="34" charset="0"/>
                          <a:cs typeface="Times New Roman" panose="02020603050405020304" pitchFamily="18" charset="0"/>
                        </a:rPr>
                        <a:t>Social media messages </a:t>
                      </a:r>
                    </a:p>
                  </a:txBody>
                  <a:tcPr marL="68580" marR="68580" marT="34290" marB="34290" anchor="ctr">
                    <a:lnR w="9525" cap="flat" cmpd="sng" algn="ctr">
                      <a:solidFill>
                        <a:schemeClr val="tx1">
                          <a:lumMod val="50000"/>
                          <a:lumOff val="50000"/>
                        </a:schemeClr>
                      </a:solidFill>
                      <a:prstDash val="sysDot"/>
                      <a:round/>
                      <a:headEnd type="none" w="med" len="med"/>
                      <a:tailEnd type="none" w="med" len="med"/>
                    </a:lnR>
                    <a:lnT w="9525" cap="flat" cmpd="sng" algn="ctr">
                      <a:solidFill>
                        <a:schemeClr val="tx1">
                          <a:lumMod val="50000"/>
                          <a:lumOff val="50000"/>
                        </a:schemeClr>
                      </a:solidFill>
                      <a:prstDash val="sysDot"/>
                      <a:round/>
                      <a:headEnd type="none" w="med" len="med"/>
                      <a:tailEnd type="none" w="med" len="med"/>
                    </a:lnT>
                    <a:lnB w="9525" cap="flat" cmpd="sng" algn="ctr">
                      <a:solidFill>
                        <a:schemeClr val="tx1">
                          <a:lumMod val="50000"/>
                          <a:lumOff val="50000"/>
                        </a:schemeClr>
                      </a:solidFill>
                      <a:prstDash val="sysDot"/>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Messages and graphics that can be distributed over Facebook, Twitter, and Instagram in English and Spanish. The messages will be aligned with the DHHS campaign. </a:t>
                      </a:r>
                    </a:p>
                  </a:txBody>
                  <a:tcPr marL="68580" marR="68580" marT="34290" marB="34290" anchor="ctr">
                    <a:lnL w="9525" cap="flat" cmpd="sng" algn="ctr">
                      <a:solidFill>
                        <a:schemeClr val="tx1">
                          <a:lumMod val="50000"/>
                          <a:lumOff val="50000"/>
                        </a:schemeClr>
                      </a:solidFill>
                      <a:prstDash val="sysDot"/>
                      <a:round/>
                      <a:headEnd type="none" w="med" len="med"/>
                      <a:tailEnd type="none" w="med" len="med"/>
                    </a:lnL>
                    <a:lnR w="9525" cap="flat" cmpd="sng" algn="ctr">
                      <a:solidFill>
                        <a:schemeClr val="tx1">
                          <a:lumMod val="50000"/>
                          <a:lumOff val="50000"/>
                        </a:schemeClr>
                      </a:solidFill>
                      <a:prstDash val="sysDot"/>
                      <a:round/>
                      <a:headEnd type="none" w="med" len="med"/>
                      <a:tailEnd type="none" w="med" len="med"/>
                    </a:lnR>
                    <a:lnT w="9525" cap="flat" cmpd="sng" algn="ctr">
                      <a:solidFill>
                        <a:schemeClr val="tx1">
                          <a:lumMod val="50000"/>
                          <a:lumOff val="50000"/>
                        </a:schemeClr>
                      </a:solidFill>
                      <a:prstDash val="sysDot"/>
                      <a:round/>
                      <a:headEnd type="none" w="med" len="med"/>
                      <a:tailEnd type="none" w="med" len="med"/>
                    </a:lnT>
                    <a:lnB w="9525" cap="flat" cmpd="sng" algn="ctr">
                      <a:solidFill>
                        <a:schemeClr val="tx1">
                          <a:lumMod val="50000"/>
                          <a:lumOff val="50000"/>
                        </a:schemeClr>
                      </a:solidFill>
                      <a:prstDash val="sysDot"/>
                      <a:round/>
                      <a:headEnd type="none" w="med" len="med"/>
                      <a:tailEnd type="none" w="med" len="med"/>
                    </a:lnB>
                    <a:noFill/>
                  </a:tcPr>
                </a:tc>
                <a:extLst>
                  <a:ext uri="{0D108BD9-81ED-4DB2-BD59-A6C34878D82A}">
                    <a16:rowId xmlns:a16="http://schemas.microsoft.com/office/drawing/2014/main" val="1661835906"/>
                  </a:ext>
                </a:extLst>
              </a:tr>
            </a:tbl>
          </a:graphicData>
        </a:graphic>
      </p:graphicFrame>
      <p:sp>
        <p:nvSpPr>
          <p:cNvPr id="8" name="Oval 7">
            <a:extLst>
              <a:ext uri="{FF2B5EF4-FFF2-40B4-BE49-F238E27FC236}">
                <a16:creationId xmlns:a16="http://schemas.microsoft.com/office/drawing/2014/main" id="{E280D8C1-612A-9E43-8007-4A955B11CB21}"/>
              </a:ext>
            </a:extLst>
          </p:cNvPr>
          <p:cNvSpPr/>
          <p:nvPr/>
        </p:nvSpPr>
        <p:spPr>
          <a:xfrm>
            <a:off x="399787" y="1968592"/>
            <a:ext cx="466725" cy="4476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t>           </a:t>
            </a:r>
          </a:p>
        </p:txBody>
      </p:sp>
      <p:pic>
        <p:nvPicPr>
          <p:cNvPr id="5" name="Graphic 4" descr="Mining tools outline">
            <a:extLst>
              <a:ext uri="{FF2B5EF4-FFF2-40B4-BE49-F238E27FC236}">
                <a16:creationId xmlns:a16="http://schemas.microsoft.com/office/drawing/2014/main" id="{E9CF1D56-3ED7-FC47-AA5A-BEB2B5E2FC7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7017" y="2016773"/>
            <a:ext cx="366552" cy="366552"/>
          </a:xfrm>
          <a:prstGeom prst="rect">
            <a:avLst/>
          </a:prstGeom>
        </p:spPr>
      </p:pic>
      <p:pic>
        <p:nvPicPr>
          <p:cNvPr id="9" name="Picture 8">
            <a:extLst>
              <a:ext uri="{FF2B5EF4-FFF2-40B4-BE49-F238E27FC236}">
                <a16:creationId xmlns:a16="http://schemas.microsoft.com/office/drawing/2014/main" id="{11C67EEE-D1B1-ED46-B9F3-CC29CC20FBB1}"/>
              </a:ext>
            </a:extLst>
          </p:cNvPr>
          <p:cNvPicPr>
            <a:picLocks noChangeAspect="1"/>
          </p:cNvPicPr>
          <p:nvPr/>
        </p:nvPicPr>
        <p:blipFill rotWithShape="1">
          <a:blip r:embed="rId6"/>
          <a:srcRect/>
          <a:stretch/>
        </p:blipFill>
        <p:spPr>
          <a:xfrm>
            <a:off x="6544279" y="2356318"/>
            <a:ext cx="1326378" cy="1712449"/>
          </a:xfrm>
          <a:prstGeom prst="rect">
            <a:avLst/>
          </a:prstGeom>
          <a:ln>
            <a:solidFill>
              <a:schemeClr val="tx1">
                <a:lumMod val="65000"/>
                <a:lumOff val="35000"/>
              </a:schemeClr>
            </a:solidFill>
          </a:ln>
        </p:spPr>
      </p:pic>
      <p:pic>
        <p:nvPicPr>
          <p:cNvPr id="3" name="Picture 2">
            <a:extLst>
              <a:ext uri="{FF2B5EF4-FFF2-40B4-BE49-F238E27FC236}">
                <a16:creationId xmlns:a16="http://schemas.microsoft.com/office/drawing/2014/main" id="{C18E9883-ADA9-2144-88C1-D8392BC06875}"/>
              </a:ext>
            </a:extLst>
          </p:cNvPr>
          <p:cNvPicPr>
            <a:picLocks noChangeAspect="1"/>
          </p:cNvPicPr>
          <p:nvPr/>
        </p:nvPicPr>
        <p:blipFill rotWithShape="1">
          <a:blip r:embed="rId7"/>
          <a:srcRect/>
          <a:stretch/>
        </p:blipFill>
        <p:spPr>
          <a:xfrm>
            <a:off x="6883934" y="3148846"/>
            <a:ext cx="1739976" cy="1354742"/>
          </a:xfrm>
          <a:prstGeom prst="rect">
            <a:avLst/>
          </a:prstGeom>
          <a:ln>
            <a:solidFill>
              <a:schemeClr val="tx1">
                <a:lumMod val="65000"/>
                <a:lumOff val="35000"/>
              </a:schemeClr>
            </a:solidFill>
          </a:ln>
        </p:spPr>
      </p:pic>
      <p:pic>
        <p:nvPicPr>
          <p:cNvPr id="10" name="Picture 9">
            <a:extLst>
              <a:ext uri="{FF2B5EF4-FFF2-40B4-BE49-F238E27FC236}">
                <a16:creationId xmlns:a16="http://schemas.microsoft.com/office/drawing/2014/main" id="{47D71EA5-0ABB-3948-AD6B-9C055E032304}"/>
              </a:ext>
            </a:extLst>
          </p:cNvPr>
          <p:cNvPicPr>
            <a:picLocks noChangeAspect="1"/>
          </p:cNvPicPr>
          <p:nvPr/>
        </p:nvPicPr>
        <p:blipFill>
          <a:blip r:embed="rId8"/>
          <a:stretch>
            <a:fillRect/>
          </a:stretch>
        </p:blipFill>
        <p:spPr>
          <a:xfrm>
            <a:off x="4562475" y="3419475"/>
            <a:ext cx="19050" cy="19050"/>
          </a:xfrm>
          <a:prstGeom prst="rect">
            <a:avLst/>
          </a:prstGeom>
        </p:spPr>
      </p:pic>
      <p:pic>
        <p:nvPicPr>
          <p:cNvPr id="12" name="Picture 11">
            <a:extLst>
              <a:ext uri="{FF2B5EF4-FFF2-40B4-BE49-F238E27FC236}">
                <a16:creationId xmlns:a16="http://schemas.microsoft.com/office/drawing/2014/main" id="{2BF9196E-3AAB-5E4C-BAB5-58CB98487043}"/>
              </a:ext>
            </a:extLst>
          </p:cNvPr>
          <p:cNvPicPr>
            <a:picLocks noChangeAspect="1"/>
          </p:cNvPicPr>
          <p:nvPr/>
        </p:nvPicPr>
        <p:blipFill>
          <a:blip r:embed="rId8"/>
          <a:stretch>
            <a:fillRect/>
          </a:stretch>
        </p:blipFill>
        <p:spPr>
          <a:xfrm>
            <a:off x="4562475" y="3419475"/>
            <a:ext cx="19050" cy="19050"/>
          </a:xfrm>
          <a:prstGeom prst="rect">
            <a:avLst/>
          </a:prstGeom>
        </p:spPr>
      </p:pic>
      <p:pic>
        <p:nvPicPr>
          <p:cNvPr id="13" name="Picture 12">
            <a:extLst>
              <a:ext uri="{FF2B5EF4-FFF2-40B4-BE49-F238E27FC236}">
                <a16:creationId xmlns:a16="http://schemas.microsoft.com/office/drawing/2014/main" id="{142D2BFD-C77C-ED4C-843C-3D405B30E22E}"/>
              </a:ext>
            </a:extLst>
          </p:cNvPr>
          <p:cNvPicPr>
            <a:picLocks noChangeAspect="1"/>
          </p:cNvPicPr>
          <p:nvPr/>
        </p:nvPicPr>
        <p:blipFill>
          <a:blip r:embed="rId9"/>
          <a:srcRect/>
          <a:stretch/>
        </p:blipFill>
        <p:spPr>
          <a:xfrm>
            <a:off x="7258851" y="4039360"/>
            <a:ext cx="1763883" cy="928454"/>
          </a:xfrm>
          <a:prstGeom prst="rect">
            <a:avLst/>
          </a:prstGeom>
          <a:ln>
            <a:solidFill>
              <a:schemeClr val="tx1">
                <a:lumMod val="65000"/>
                <a:lumOff val="35000"/>
              </a:schemeClr>
            </a:solidFill>
          </a:ln>
        </p:spPr>
      </p:pic>
      <p:sp>
        <p:nvSpPr>
          <p:cNvPr id="15" name="TextBox 14">
            <a:extLst>
              <a:ext uri="{FF2B5EF4-FFF2-40B4-BE49-F238E27FC236}">
                <a16:creationId xmlns:a16="http://schemas.microsoft.com/office/drawing/2014/main" id="{E421B5BB-F6CD-4942-A2FB-02EB88C0D352}"/>
              </a:ext>
            </a:extLst>
          </p:cNvPr>
          <p:cNvSpPr txBox="1"/>
          <p:nvPr/>
        </p:nvSpPr>
        <p:spPr>
          <a:xfrm>
            <a:off x="6544279" y="1848049"/>
            <a:ext cx="1720223" cy="334835"/>
          </a:xfrm>
          <a:prstGeom prst="rect">
            <a:avLst/>
          </a:prstGeom>
          <a:noFill/>
        </p:spPr>
        <p:txBody>
          <a:bodyPr wrap="square" rtlCol="0">
            <a:spAutoFit/>
          </a:bodyPr>
          <a:lstStyle/>
          <a:p>
            <a:r>
              <a:rPr lang="en-US" sz="788" b="1">
                <a:solidFill>
                  <a:schemeClr val="accent1"/>
                </a:solidFill>
              </a:rPr>
              <a:t>Example screenshots (Materials are still being finalized)   </a:t>
            </a:r>
          </a:p>
        </p:txBody>
      </p:sp>
      <p:sp>
        <p:nvSpPr>
          <p:cNvPr id="17" name="TextBox 16">
            <a:extLst>
              <a:ext uri="{FF2B5EF4-FFF2-40B4-BE49-F238E27FC236}">
                <a16:creationId xmlns:a16="http://schemas.microsoft.com/office/drawing/2014/main" id="{C35A1C4A-1185-A24A-B0ED-D44E1E83E606}"/>
              </a:ext>
            </a:extLst>
          </p:cNvPr>
          <p:cNvSpPr txBox="1"/>
          <p:nvPr/>
        </p:nvSpPr>
        <p:spPr>
          <a:xfrm>
            <a:off x="6544279" y="2145503"/>
            <a:ext cx="860508" cy="207749"/>
          </a:xfrm>
          <a:prstGeom prst="rect">
            <a:avLst/>
          </a:prstGeom>
          <a:noFill/>
        </p:spPr>
        <p:txBody>
          <a:bodyPr wrap="square" rtlCol="0">
            <a:spAutoFit/>
          </a:bodyPr>
          <a:lstStyle/>
          <a:p>
            <a:r>
              <a:rPr lang="en-US" sz="750" b="1" i="1">
                <a:solidFill>
                  <a:schemeClr val="tx1">
                    <a:lumMod val="75000"/>
                    <a:lumOff val="25000"/>
                  </a:schemeClr>
                </a:solidFill>
              </a:rPr>
              <a:t>Example flyer</a:t>
            </a:r>
          </a:p>
        </p:txBody>
      </p:sp>
      <p:sp>
        <p:nvSpPr>
          <p:cNvPr id="18" name="TextBox 17">
            <a:extLst>
              <a:ext uri="{FF2B5EF4-FFF2-40B4-BE49-F238E27FC236}">
                <a16:creationId xmlns:a16="http://schemas.microsoft.com/office/drawing/2014/main" id="{C7FCAC4E-C2B8-5F44-8C31-AFCFBC68B414}"/>
              </a:ext>
            </a:extLst>
          </p:cNvPr>
          <p:cNvSpPr txBox="1"/>
          <p:nvPr/>
        </p:nvSpPr>
        <p:spPr>
          <a:xfrm>
            <a:off x="7854049" y="2964180"/>
            <a:ext cx="860508" cy="207749"/>
          </a:xfrm>
          <a:prstGeom prst="rect">
            <a:avLst/>
          </a:prstGeom>
          <a:noFill/>
        </p:spPr>
        <p:txBody>
          <a:bodyPr wrap="square" rtlCol="0">
            <a:spAutoFit/>
          </a:bodyPr>
          <a:lstStyle/>
          <a:p>
            <a:r>
              <a:rPr lang="en-US" sz="750" b="1" i="1">
                <a:solidFill>
                  <a:schemeClr val="tx1">
                    <a:lumMod val="75000"/>
                    <a:lumOff val="25000"/>
                  </a:schemeClr>
                </a:solidFill>
              </a:rPr>
              <a:t>Info sheet</a:t>
            </a:r>
          </a:p>
        </p:txBody>
      </p:sp>
      <p:sp>
        <p:nvSpPr>
          <p:cNvPr id="19" name="TextBox 18">
            <a:extLst>
              <a:ext uri="{FF2B5EF4-FFF2-40B4-BE49-F238E27FC236}">
                <a16:creationId xmlns:a16="http://schemas.microsoft.com/office/drawing/2014/main" id="{D5914114-7F03-A149-8134-FDE45B84A5C2}"/>
              </a:ext>
            </a:extLst>
          </p:cNvPr>
          <p:cNvSpPr txBox="1"/>
          <p:nvPr/>
        </p:nvSpPr>
        <p:spPr>
          <a:xfrm>
            <a:off x="7207468" y="5022183"/>
            <a:ext cx="1545669" cy="323165"/>
          </a:xfrm>
          <a:prstGeom prst="rect">
            <a:avLst/>
          </a:prstGeom>
          <a:noFill/>
        </p:spPr>
        <p:txBody>
          <a:bodyPr wrap="square" rtlCol="0">
            <a:spAutoFit/>
          </a:bodyPr>
          <a:lstStyle/>
          <a:p>
            <a:r>
              <a:rPr lang="en-US" sz="750" b="1" i="1">
                <a:solidFill>
                  <a:schemeClr val="tx1">
                    <a:lumMod val="75000"/>
                    <a:lumOff val="25000"/>
                  </a:schemeClr>
                </a:solidFill>
              </a:rPr>
              <a:t>’Packaged social media messages’</a:t>
            </a:r>
          </a:p>
        </p:txBody>
      </p:sp>
      <p:pic>
        <p:nvPicPr>
          <p:cNvPr id="16" name="Picture 2">
            <a:extLst>
              <a:ext uri="{FF2B5EF4-FFF2-40B4-BE49-F238E27FC236}">
                <a16:creationId xmlns:a16="http://schemas.microsoft.com/office/drawing/2014/main" id="{DD7463FF-7A45-4F23-A79C-56891380E0F4}"/>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01455" y="5528225"/>
            <a:ext cx="2128838" cy="37147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17EF6D2F-4BC8-459D-BADC-DFD1CD23227B}"/>
              </a:ext>
            </a:extLst>
          </p:cNvPr>
          <p:cNvSpPr txBox="1"/>
          <p:nvPr/>
        </p:nvSpPr>
        <p:spPr>
          <a:xfrm>
            <a:off x="252364" y="1099605"/>
            <a:ext cx="8620223" cy="507831"/>
          </a:xfrm>
          <a:prstGeom prst="rect">
            <a:avLst/>
          </a:prstGeom>
          <a:noFill/>
        </p:spPr>
        <p:txBody>
          <a:bodyPr wrap="square" rtlCol="0">
            <a:spAutoFit/>
          </a:bodyPr>
          <a:lstStyle/>
          <a:p>
            <a:pPr lvl="0"/>
            <a:r>
              <a:rPr lang="en-US" sz="1350" dirty="0"/>
              <a:t>The state will distribute toolkits to assist internal partners 2 days prior to the P-EBT press release. Toolkits will also be made available to assist external partners (211, Grocers Association, etc.)</a:t>
            </a:r>
            <a:endParaRPr lang="en-US" sz="1200" dirty="0"/>
          </a:p>
        </p:txBody>
      </p:sp>
    </p:spTree>
    <p:custDataLst>
      <p:tags r:id="rId1"/>
    </p:custDataLst>
    <p:extLst>
      <p:ext uri="{BB962C8B-B14F-4D97-AF65-F5344CB8AC3E}">
        <p14:creationId xmlns:p14="http://schemas.microsoft.com/office/powerpoint/2010/main" val="39289854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3_OFFICE THEME" val="o4s845mx"/>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NC CACFP Monthly Institution Call&amp;quot;&quot;/&gt;&lt;property id=&quot;20307&quot; value=&quot;256&quot;/&gt;&lt;/object&gt;&lt;object type=&quot;3&quot; unique_id=&quot;10004&quot;&gt;&lt;property id=&quot;20148&quot; value=&quot;5&quot;/&gt;&lt;property id=&quot;20300&quot; value=&quot;Slide 3 - &amp;quot;Agenda&amp;quot;&quot;/&gt;&lt;property id=&quot;20307&quot; value=&quot;257&quot;/&gt;&lt;/object&gt;&lt;object type=&quot;3&quot; unique_id=&quot;10005&quot;&gt;&lt;property id=&quot;20148&quot; value=&quot;5&quot;/&gt;&lt;property id=&quot;20300&quot; value=&quot;Slide 27 - &amp;quot;Upcoming Trainings – Mark Your Calendar &amp;quot;&quot;/&gt;&lt;property id=&quot;20307&quot; value=&quot;258&quot;/&gt;&lt;/object&gt;&lt;object type=&quot;3&quot; unique_id=&quot;11315&quot;&gt;&lt;property id=&quot;20148&quot; value=&quot;5&quot;/&gt;&lt;property id=&quot;20300&quot; value=&quot;Slide 2&quot;/&gt;&lt;property id=&quot;20307&quot; value=&quot;306&quot;/&gt;&lt;/object&gt;&lt;object type=&quot;3&quot; unique_id=&quot;11316&quot;&gt;&lt;property id=&quot;20148&quot; value=&quot;5&quot;/&gt;&lt;property id=&quot;20300&quot; value=&quot;Slide 4&quot;/&gt;&lt;property id=&quot;20307&quot; value=&quot;275&quot;/&gt;&lt;/object&gt;&lt;object type=&quot;3&quot; unique_id=&quot;11317&quot;&gt;&lt;property id=&quot;20148&quot; value=&quot;5&quot;/&gt;&lt;property id=&quot;20300&quot; value=&quot;Slide 5&quot;/&gt;&lt;property id=&quot;20307&quot; value=&quot;295&quot;/&gt;&lt;/object&gt;&lt;object type=&quot;3&quot; unique_id=&quot;11318&quot;&gt;&lt;property id=&quot;20148&quot; value=&quot;5&quot;/&gt;&lt;property id=&quot;20300&quot; value=&quot;Slide 6 - &amp;quot;P-EBT for Child Care&amp;quot;&quot;/&gt;&lt;property id=&quot;20307&quot; value=&quot;320&quot;/&gt;&lt;/object&gt;&lt;object type=&quot;3&quot; unique_id=&quot;11319&quot;&gt;&lt;property id=&quot;20148&quot; value=&quot;5&quot;/&gt;&lt;property id=&quot;20300&quot; value=&quot;Slide 7 - &amp;quot;CN Emergency Cost Program&amp;quot;&quot;/&gt;&lt;property id=&quot;20307&quot; value=&quot;321&quot;/&gt;&lt;/object&gt;&lt;object type=&quot;3&quot; unique_id=&quot;11320&quot;&gt;&lt;property id=&quot;20148&quot; value=&quot;5&quot;/&gt;&lt;property id=&quot;20300&quot; value=&quot;Slide 8&quot;/&gt;&lt;property id=&quot;20307&quot; value=&quot;282&quot;/&gt;&lt;/object&gt;&lt;object type=&quot;3&quot; unique_id=&quot;11321&quot;&gt;&lt;property id=&quot;20148&quot; value=&quot;5&quot;/&gt;&lt;property id=&quot;20300&quot; value=&quot;Slide 9&quot;/&gt;&lt;property id=&quot;20307&quot; value=&quot;297&quot;/&gt;&lt;/object&gt;&lt;object type=&quot;3&quot; unique_id=&quot;11322&quot;&gt;&lt;property id=&quot;20148&quot; value=&quot;5&quot;/&gt;&lt;property id=&quot;20300&quot; value=&quot;Slide 10 - &amp;quot;State Agency Waiver Approval&amp;quot;&quot;/&gt;&lt;property id=&quot;20307&quot; value=&quot;311&quot;/&gt;&lt;/object&gt;&lt;object type=&quot;3&quot; unique_id=&quot;11323&quot;&gt;&lt;property id=&quot;20148&quot; value=&quot;5&quot;/&gt;&lt;property id=&quot;20300&quot; value=&quot;Slide 11 - &amp;quot;What Questions Do You Have?&amp;quot;&quot;/&gt;&lt;property id=&quot;20307&quot; value=&quot;305&quot;/&gt;&lt;/object&gt;&lt;object type=&quot;3&quot; unique_id=&quot;11324&quot;&gt;&lt;property id=&quot;20148&quot; value=&quot;5&quot;/&gt;&lt;property id=&quot;20300&quot; value=&quot;Slide 12&quot;/&gt;&lt;property id=&quot;20307&quot; value=&quot;294&quot;/&gt;&lt;/object&gt;&lt;object type=&quot;3&quot; unique_id=&quot;11325&quot;&gt;&lt;property id=&quot;20148&quot; value=&quot;5&quot;/&gt;&lt;property id=&quot;20300&quot; value=&quot;Slide 13&quot;/&gt;&lt;property id=&quot;20307&quot; value=&quot;298&quot;/&gt;&lt;/object&gt;&lt;object type=&quot;3&quot; unique_id=&quot;11326&quot;&gt;&lt;property id=&quot;20148&quot; value=&quot;5&quot;/&gt;&lt;property id=&quot;20300&quot; value=&quot;Slide 14 - &amp;quot;Items to think about&amp;quot;&quot;/&gt;&lt;property id=&quot;20307&quot; value=&quot;299&quot;/&gt;&lt;/object&gt;&lt;object type=&quot;3&quot; unique_id=&quot;11327&quot;&gt;&lt;property id=&quot;20148&quot; value=&quot;5&quot;/&gt;&lt;property id=&quot;20300&quot; value=&quot;Slide 15&quot;/&gt;&lt;property id=&quot;20307&quot; value=&quot;283&quot;/&gt;&lt;/object&gt;&lt;object type=&quot;3&quot; unique_id=&quot;11328&quot;&gt;&lt;property id=&quot;20148&quot; value=&quot;5&quot;/&gt;&lt;property id=&quot;20300&quot; value=&quot;Slide 16 - &amp;quot;DUNS Number  SAM Registration&amp;quot;&quot;/&gt;&lt;property id=&quot;20307&quot; value=&quot;300&quot;/&gt;&lt;/object&gt;&lt;object type=&quot;3&quot; unique_id=&quot;11329&quot;&gt;&lt;property id=&quot;20148&quot; value=&quot;5&quot;/&gt;&lt;property id=&quot;20300&quot; value=&quot;Slide 17 - &amp;quot;DUNS Number&amp;quot;&quot;/&gt;&lt;property id=&quot;20307&quot; value=&quot;316&quot;/&gt;&lt;/object&gt;&lt;object type=&quot;3&quot; unique_id=&quot;11330&quot;&gt;&lt;property id=&quot;20148&quot; value=&quot;5&quot;/&gt;&lt;property id=&quot;20300&quot; value=&quot;Slide 18 - &amp;quot;SAM Registration&amp;quot;&quot;/&gt;&lt;property id=&quot;20307&quot; value=&quot;317&quot;/&gt;&lt;/object&gt;&lt;object type=&quot;3&quot; unique_id=&quot;11331&quot;&gt;&lt;property id=&quot;20148&quot; value=&quot;5&quot;/&gt;&lt;property id=&quot;20300&quot; value=&quot;Slide 19 - &amp;quot;DUNS Number&amp;quot;&quot;/&gt;&lt;property id=&quot;20307&quot; value=&quot;315&quot;/&gt;&lt;/object&gt;&lt;object type=&quot;3&quot; unique_id=&quot;11332&quot;&gt;&lt;property id=&quot;20148&quot; value=&quot;5&quot;/&gt;&lt;property id=&quot;20300&quot; value=&quot;Slide 20 - &amp;quot;What Questions Do You Have?&amp;quot;&quot;/&gt;&lt;property id=&quot;20307&quot; value=&quot;304&quot;/&gt;&lt;/object&gt;&lt;object type=&quot;3&quot; unique_id=&quot;11333&quot;&gt;&lt;property id=&quot;20148&quot; value=&quot;5&quot;/&gt;&lt;property id=&quot;20300&quot; value=&quot;Slide 21&quot;/&gt;&lt;property id=&quot;20307&quot; value=&quot;301&quot;/&gt;&lt;/object&gt;&lt;object type=&quot;3&quot; unique_id=&quot;11334&quot;&gt;&lt;property id=&quot;20148&quot; value=&quot;5&quot;/&gt;&lt;property id=&quot;20300&quot; value=&quot;Slide 22 - &amp;quot;Level 1&amp;quot;&quot;/&gt;&lt;property id=&quot;20307&quot; value=&quot;302&quot;/&gt;&lt;/object&gt;&lt;object type=&quot;3&quot; unique_id=&quot;11335&quot;&gt;&lt;property id=&quot;20148&quot; value=&quot;5&quot;/&gt;&lt;property id=&quot;20300&quot; value=&quot;Slide 23 - &amp;quot;Level 2&amp;quot;&quot;/&gt;&lt;property id=&quot;20307&quot; value=&quot;314&quot;/&gt;&lt;/object&gt;&lt;object type=&quot;3&quot; unique_id=&quot;11336&quot;&gt;&lt;property id=&quot;20148&quot; value=&quot;5&quot;/&gt;&lt;property id=&quot;20300&quot; value=&quot;Slide 24 - &amp;quot;Level 3&amp;quot;&quot;/&gt;&lt;property id=&quot;20307&quot; value=&quot;318&quot;/&gt;&lt;/object&gt;&lt;object type=&quot;3&quot; unique_id=&quot;11337&quot;&gt;&lt;property id=&quot;20148&quot; value=&quot;5&quot;/&gt;&lt;property id=&quot;20300&quot; value=&quot;Slide 25 - &amp;quot;Level 3&amp;quot;&quot;/&gt;&lt;property id=&quot;20307&quot; value=&quot;319&quot;/&gt;&lt;/object&gt;&lt;object type=&quot;3&quot; unique_id=&quot;11338&quot;&gt;&lt;property id=&quot;20148&quot; value=&quot;5&quot;/&gt;&lt;property id=&quot;20300&quot; value=&quot;Slide 26 - &amp;quot;What Questions Do You Have?&amp;quot;&quot;/&gt;&lt;property id=&quot;20307&quot; value=&quot;293&quot;/&gt;&lt;/object&gt;&lt;object type=&quot;3&quot; unique_id=&quot;11339&quot;&gt;&lt;property id=&quot;20148&quot; value=&quot;5&quot;/&gt;&lt;property id=&quot;20300&quot; value=&quot;Slide 28 - &amp;quot;Q&amp;amp;A&amp;quot;&quot;/&gt;&lt;property id=&quot;20307&quot; value=&quot;261&quot;/&gt;&lt;/object&gt;&lt;/object&gt;&lt;object type=&quot;8&quot; unique_id=&quot;10012&quot;&gt;&lt;/object&gt;&lt;/object&gt;&lt;/database&gt;"/>
  <p:tag name="SECTOMILLISECCONVERTED" val="1"/>
  <p:tag name="ARTICULATE_DESIGN_ID_CUSTOM DESIGN" val="wUIvblu6"/>
  <p:tag name="ARTICULATE_SLIDE_COUNT" val="4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UDIO_ID" val="399"/>
  <p:tag name="ARTICULATE_USED_LAYOUT" val="5"/>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UDIO_ID" val="398"/>
  <p:tag name="ARTICULATE_USED_LAYOUT" val="6"/>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UDIO_ID" val="356"/>
  <p:tag name="ARTICULATE_USED_LAYOUT" val="1"/>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3_Office Theme">
  <a:themeElements>
    <a:clrScheme name="Dark Blue DHHS">
      <a:dk1>
        <a:srgbClr val="0B3C61"/>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12C09B41AB7DC4A977AEE3A22FF7710" ma:contentTypeVersion="10" ma:contentTypeDescription="Create a new document." ma:contentTypeScope="" ma:versionID="4c8521bb8f48838ebb5ca8fcfc785260">
  <xsd:schema xmlns:xsd="http://www.w3.org/2001/XMLSchema" xmlns:xs="http://www.w3.org/2001/XMLSchema" xmlns:p="http://schemas.microsoft.com/office/2006/metadata/properties" xmlns:ns2="d90c57f2-4cbc-4c4c-9605-2ca2391b8555" xmlns:ns3="e8f8b462-19c7-40a8-8257-545e82983fc1" targetNamespace="http://schemas.microsoft.com/office/2006/metadata/properties" ma:root="true" ma:fieldsID="cc3b156aef65802edd9d4ee951b978e0" ns2:_="" ns3:_="">
    <xsd:import namespace="d90c57f2-4cbc-4c4c-9605-2ca2391b8555"/>
    <xsd:import namespace="e8f8b462-19c7-40a8-8257-545e82983fc1"/>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0c57f2-4cbc-4c4c-9605-2ca2391b85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da2157d8-ccc1-4fc8-a2a4-3f8f6553454f"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8f8b462-19c7-40a8-8257-545e82983fc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c633e8da-daf2-4396-8f01-4cd8f25d3cbe}" ma:internalName="TaxCatchAll" ma:showField="CatchAllData" ma:web="e8f8b462-19c7-40a8-8257-545e82983fc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90c57f2-4cbc-4c4c-9605-2ca2391b8555">
      <Terms xmlns="http://schemas.microsoft.com/office/infopath/2007/PartnerControls"/>
    </lcf76f155ced4ddcb4097134ff3c332f>
    <TaxCatchAll xmlns="e8f8b462-19c7-40a8-8257-545e82983fc1" xsi:nil="true"/>
  </documentManagement>
</p:properties>
</file>

<file path=customXml/itemProps1.xml><?xml version="1.0" encoding="utf-8"?>
<ds:datastoreItem xmlns:ds="http://schemas.openxmlformats.org/officeDocument/2006/customXml" ds:itemID="{700A8E36-AC50-4439-921C-EA26D7865E60}"/>
</file>

<file path=customXml/itemProps2.xml><?xml version="1.0" encoding="utf-8"?>
<ds:datastoreItem xmlns:ds="http://schemas.openxmlformats.org/officeDocument/2006/customXml" ds:itemID="{E291649A-867D-47D7-96DD-8A4F1B122295}"/>
</file>

<file path=customXml/itemProps3.xml><?xml version="1.0" encoding="utf-8"?>
<ds:datastoreItem xmlns:ds="http://schemas.openxmlformats.org/officeDocument/2006/customXml" ds:itemID="{159F7A99-9F43-4037-8C37-1511F1ABAD89}"/>
</file>

<file path=docProps/app.xml><?xml version="1.0" encoding="utf-8"?>
<Properties xmlns="http://schemas.openxmlformats.org/officeDocument/2006/extended-properties" xmlns:vt="http://schemas.openxmlformats.org/officeDocument/2006/docPropsVTypes">
  <TotalTime>9270</TotalTime>
  <Words>3780</Words>
  <Application>Microsoft Office PowerPoint</Application>
  <PresentationFormat>On-screen Show (4:3)</PresentationFormat>
  <Paragraphs>361</Paragraphs>
  <Slides>44</Slides>
  <Notes>15</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44</vt:i4>
      </vt:variant>
    </vt:vector>
  </HeadingPairs>
  <TitlesOfParts>
    <vt:vector size="59" baseType="lpstr">
      <vt:lpstr>Arial</vt:lpstr>
      <vt:lpstr>Calibri</vt:lpstr>
      <vt:lpstr>Century Gothic</vt:lpstr>
      <vt:lpstr>Franklin Gothic Book</vt:lpstr>
      <vt:lpstr>Franklin Gothic Demi Cond</vt:lpstr>
      <vt:lpstr>Franklin Gothic Medium</vt:lpstr>
      <vt:lpstr>Franklin Gothic Medium Cond</vt:lpstr>
      <vt:lpstr>Gotham Bold</vt:lpstr>
      <vt:lpstr>HARVEY BALLS</vt:lpstr>
      <vt:lpstr>Helvetica</vt:lpstr>
      <vt:lpstr>Segoe UI Light</vt:lpstr>
      <vt:lpstr>Times New Roman</vt:lpstr>
      <vt:lpstr>Wingdings</vt:lpstr>
      <vt:lpstr>3_Office Theme</vt:lpstr>
      <vt:lpstr>Custom Design</vt:lpstr>
      <vt:lpstr>NC CACFP Monthly Institution Call</vt:lpstr>
      <vt:lpstr>Agenda</vt:lpstr>
      <vt:lpstr>PowerPoint Presentation</vt:lpstr>
      <vt:lpstr>Topics for today’s discussion </vt:lpstr>
      <vt:lpstr>Purpose, overview, and impact of P-EBT</vt:lpstr>
      <vt:lpstr>P-EBT eligibility for children under 6</vt:lpstr>
      <vt:lpstr>   P-EBT eligibility for children under 6</vt:lpstr>
      <vt:lpstr>P-EBT for children under 6 benefits timeline </vt:lpstr>
      <vt:lpstr>P-EBT toolkits to be provided </vt:lpstr>
      <vt:lpstr>What you can expect next and what we need from you</vt:lpstr>
      <vt:lpstr>What Questions Do You Have?</vt:lpstr>
      <vt:lpstr>PowerPoint Presentation</vt:lpstr>
      <vt:lpstr>Purpose, overview, and impact of Emergency Cost Reimbursement </vt:lpstr>
      <vt:lpstr>Emergency Cost Reimbursement benefits timeline </vt:lpstr>
      <vt:lpstr>What Questions Do You Have?</vt:lpstr>
      <vt:lpstr>COVID-19 Wavier Follow Up Survey</vt:lpstr>
      <vt:lpstr>Existing Nationwide Waivers</vt:lpstr>
      <vt:lpstr>PowerPoint Presentation</vt:lpstr>
      <vt:lpstr>COVID-19:  Child Nutrition Response #84</vt:lpstr>
      <vt:lpstr>COVID-19:  Child Nutrition Response #87</vt:lpstr>
      <vt:lpstr>COVID-19:  Child Nutrition Response #88</vt:lpstr>
      <vt:lpstr>COVID-19:  Child Nutrition Response #88</vt:lpstr>
      <vt:lpstr>COVID-19:  Child Nutrition Response #89</vt:lpstr>
      <vt:lpstr>COVID-19:  Child Nutrition Response #89</vt:lpstr>
      <vt:lpstr>COVID-19:  Child Nutrition Response #91</vt:lpstr>
      <vt:lpstr>COVID-19:  Child Nutrition Response #91</vt:lpstr>
      <vt:lpstr>COVID-19:  Child Nutrition Response #91</vt:lpstr>
      <vt:lpstr>COVID-19:  Child Nutrition Response #93</vt:lpstr>
      <vt:lpstr>COVID-19:  Child Nutrition Response #93</vt:lpstr>
      <vt:lpstr>COVID-19:  Child Nutrition Response #93</vt:lpstr>
      <vt:lpstr>COVID-19:  Child Nutrition Response #96</vt:lpstr>
      <vt:lpstr>COVID-19:  Child Nutrition Response #96</vt:lpstr>
      <vt:lpstr>What Questions Do You Have?</vt:lpstr>
      <vt:lpstr>PowerPoint Presentation</vt:lpstr>
      <vt:lpstr>Application Update 2022</vt:lpstr>
      <vt:lpstr>Application Update 2022</vt:lpstr>
      <vt:lpstr>What Questions Do You Have?</vt:lpstr>
      <vt:lpstr>PowerPoint Presentation</vt:lpstr>
      <vt:lpstr>NC CACFP Messenger – May/June 2021</vt:lpstr>
      <vt:lpstr>NC Fresh Produce Purchasing and Prep Guides</vt:lpstr>
      <vt:lpstr>Upcoming Trainings – Mark Your Calendar </vt:lpstr>
      <vt:lpstr>Trainings Coming Soon</vt:lpstr>
      <vt:lpstr>Monthly Institution Calls</vt:lpstr>
      <vt:lpstr>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Brown, Jill A</dc:creator>
  <cp:lastModifiedBy>Weeks, Elizabeth</cp:lastModifiedBy>
  <cp:revision>274</cp:revision>
  <cp:lastPrinted>2018-10-12T13:24:19Z</cp:lastPrinted>
  <dcterms:created xsi:type="dcterms:W3CDTF">2018-08-30T16:23:08Z</dcterms:created>
  <dcterms:modified xsi:type="dcterms:W3CDTF">2021-05-07T16:36:55Z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53BE8462-6198-4164-AA0F-C41B6BFD5C7F</vt:lpwstr>
  </property>
  <property fmtid="{D5CDD505-2E9C-101B-9397-08002B2CF9AE}" pid="3" name="ArticulatePath">
    <vt:lpwstr>NSB CACFP Power Point TEMPLATE</vt:lpwstr>
  </property>
  <property fmtid="{D5CDD505-2E9C-101B-9397-08002B2CF9AE}" pid="4" name="ContentTypeId">
    <vt:lpwstr>0x010100F12C09B41AB7DC4A977AEE3A22FF7710</vt:lpwstr>
  </property>
</Properties>
</file>