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3.xml" ContentType="application/vnd.openxmlformats-officedocument.theme+xml"/>
  <Override PartName="/ppt/slideLayouts/slideLayout96.xml" ContentType="application/vnd.openxmlformats-officedocument.presentationml.slideLayout+xml"/>
  <Override PartName="/ppt/theme/theme4.xml" ContentType="application/vnd.openxmlformats-officedocument.theme+xml"/>
  <Override PartName="/ppt/slideLayouts/slideLayout9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9" r:id="rId4"/>
    <p:sldMasterId id="2147483743" r:id="rId5"/>
    <p:sldMasterId id="2147483788" r:id="rId6"/>
    <p:sldMasterId id="2147483825" r:id="rId7"/>
    <p:sldMasterId id="2147483827" r:id="rId8"/>
  </p:sldMasterIdLst>
  <p:notesMasterIdLst>
    <p:notesMasterId r:id="rId128"/>
  </p:notesMasterIdLst>
  <p:sldIdLst>
    <p:sldId id="2147479108" r:id="rId9"/>
    <p:sldId id="2147479134" r:id="rId10"/>
    <p:sldId id="2147479106" r:id="rId11"/>
    <p:sldId id="2147376796" r:id="rId12"/>
    <p:sldId id="2147479162" r:id="rId13"/>
    <p:sldId id="2147479163" r:id="rId14"/>
    <p:sldId id="2147479141" r:id="rId15"/>
    <p:sldId id="2147479107" r:id="rId16"/>
    <p:sldId id="8442" r:id="rId17"/>
    <p:sldId id="8475" r:id="rId18"/>
    <p:sldId id="8580" r:id="rId19"/>
    <p:sldId id="2146849694" r:id="rId20"/>
    <p:sldId id="2146849699" r:id="rId21"/>
    <p:sldId id="926" r:id="rId22"/>
    <p:sldId id="928" r:id="rId23"/>
    <p:sldId id="8577" r:id="rId24"/>
    <p:sldId id="922" r:id="rId25"/>
    <p:sldId id="936" r:id="rId26"/>
    <p:sldId id="8481" r:id="rId27"/>
    <p:sldId id="8501" r:id="rId28"/>
    <p:sldId id="8482" r:id="rId29"/>
    <p:sldId id="8551" r:id="rId30"/>
    <p:sldId id="8483" r:id="rId31"/>
    <p:sldId id="8560" r:id="rId32"/>
    <p:sldId id="8484" r:id="rId33"/>
    <p:sldId id="8461" r:id="rId34"/>
    <p:sldId id="8579" r:id="rId35"/>
    <p:sldId id="2146849693" r:id="rId36"/>
    <p:sldId id="2146849696" r:id="rId37"/>
    <p:sldId id="8549" r:id="rId38"/>
    <p:sldId id="258" r:id="rId39"/>
    <p:sldId id="259" r:id="rId40"/>
    <p:sldId id="930" r:id="rId41"/>
    <p:sldId id="8578" r:id="rId42"/>
    <p:sldId id="260" r:id="rId43"/>
    <p:sldId id="8492" r:id="rId44"/>
    <p:sldId id="2146849684" r:id="rId45"/>
    <p:sldId id="2146849704" r:id="rId46"/>
    <p:sldId id="2146849673" r:id="rId47"/>
    <p:sldId id="2146849705" r:id="rId48"/>
    <p:sldId id="2146849665" r:id="rId49"/>
    <p:sldId id="513" r:id="rId50"/>
    <p:sldId id="2147479063" r:id="rId51"/>
    <p:sldId id="2147479160" r:id="rId52"/>
    <p:sldId id="2147479142" r:id="rId53"/>
    <p:sldId id="2147479143" r:id="rId54"/>
    <p:sldId id="2147479144" r:id="rId55"/>
    <p:sldId id="2147479145" r:id="rId56"/>
    <p:sldId id="2147479127" r:id="rId57"/>
    <p:sldId id="2147479146" r:id="rId58"/>
    <p:sldId id="2147479147" r:id="rId59"/>
    <p:sldId id="2147479148" r:id="rId60"/>
    <p:sldId id="2147479149" r:id="rId61"/>
    <p:sldId id="2147479150" r:id="rId62"/>
    <p:sldId id="2147479151" r:id="rId63"/>
    <p:sldId id="2147479152" r:id="rId64"/>
    <p:sldId id="2147479153" r:id="rId65"/>
    <p:sldId id="2147479154" r:id="rId66"/>
    <p:sldId id="2147479155" r:id="rId67"/>
    <p:sldId id="2147479156" r:id="rId68"/>
    <p:sldId id="2147479157" r:id="rId69"/>
    <p:sldId id="2147479120" r:id="rId70"/>
    <p:sldId id="2147479158" r:id="rId71"/>
    <p:sldId id="2147479125" r:id="rId72"/>
    <p:sldId id="2147479159" r:id="rId73"/>
    <p:sldId id="2147479137" r:id="rId74"/>
    <p:sldId id="2147479138" r:id="rId75"/>
    <p:sldId id="2147479139" r:id="rId76"/>
    <p:sldId id="2147479121" r:id="rId77"/>
    <p:sldId id="2147479115" r:id="rId78"/>
    <p:sldId id="2147479116" r:id="rId79"/>
    <p:sldId id="2147479074" r:id="rId80"/>
    <p:sldId id="2147479111" r:id="rId81"/>
    <p:sldId id="2147479117" r:id="rId82"/>
    <p:sldId id="2147479118" r:id="rId83"/>
    <p:sldId id="2147479114" r:id="rId84"/>
    <p:sldId id="2147479122" r:id="rId85"/>
    <p:sldId id="2147376794" r:id="rId86"/>
    <p:sldId id="2147479109" r:id="rId87"/>
    <p:sldId id="2147479110" r:id="rId88"/>
    <p:sldId id="2147479112" r:id="rId89"/>
    <p:sldId id="2147479140" r:id="rId90"/>
    <p:sldId id="2147479119" r:id="rId91"/>
    <p:sldId id="2147479113" r:id="rId92"/>
    <p:sldId id="2147376803" r:id="rId93"/>
    <p:sldId id="257" r:id="rId94"/>
    <p:sldId id="267" r:id="rId95"/>
    <p:sldId id="328" r:id="rId96"/>
    <p:sldId id="325" r:id="rId97"/>
    <p:sldId id="326" r:id="rId98"/>
    <p:sldId id="327" r:id="rId99"/>
    <p:sldId id="279" r:id="rId100"/>
    <p:sldId id="8746" r:id="rId101"/>
    <p:sldId id="8747" r:id="rId102"/>
    <p:sldId id="261" r:id="rId103"/>
    <p:sldId id="263" r:id="rId104"/>
    <p:sldId id="264" r:id="rId105"/>
    <p:sldId id="289" r:id="rId106"/>
    <p:sldId id="293" r:id="rId107"/>
    <p:sldId id="294" r:id="rId108"/>
    <p:sldId id="269" r:id="rId109"/>
    <p:sldId id="297" r:id="rId110"/>
    <p:sldId id="298" r:id="rId111"/>
    <p:sldId id="273" r:id="rId112"/>
    <p:sldId id="274" r:id="rId113"/>
    <p:sldId id="275" r:id="rId114"/>
    <p:sldId id="276" r:id="rId115"/>
    <p:sldId id="277" r:id="rId116"/>
    <p:sldId id="278" r:id="rId117"/>
    <p:sldId id="8748" r:id="rId118"/>
    <p:sldId id="349" r:id="rId119"/>
    <p:sldId id="347" r:id="rId120"/>
    <p:sldId id="350" r:id="rId121"/>
    <p:sldId id="281" r:id="rId122"/>
    <p:sldId id="282" r:id="rId123"/>
    <p:sldId id="283" r:id="rId124"/>
    <p:sldId id="2147479124" r:id="rId125"/>
    <p:sldId id="2147479164" r:id="rId126"/>
    <p:sldId id="2147479123" r:id="rId1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7139093-26C2-427E-9D94-AFE4D889CE04}">
          <p14:sldIdLst>
            <p14:sldId id="2147479108"/>
            <p14:sldId id="2147479134"/>
            <p14:sldId id="2147479106"/>
            <p14:sldId id="2147376796"/>
          </p14:sldIdLst>
        </p14:section>
        <p14:section name="Tyler" id="{9ECE1CC8-E126-4A6D-ABFA-71F07EE5E10C}">
          <p14:sldIdLst>
            <p14:sldId id="2147479162"/>
            <p14:sldId id="2147479163"/>
          </p14:sldIdLst>
        </p14:section>
        <p14:section name="Scott &amp; Mary Beth" id="{DB54167C-7F70-4ABC-AE15-E82F25BB186A}">
          <p14:sldIdLst>
            <p14:sldId id="2147479141"/>
            <p14:sldId id="2147479107"/>
            <p14:sldId id="8442"/>
            <p14:sldId id="8475"/>
            <p14:sldId id="8580"/>
            <p14:sldId id="2146849694"/>
            <p14:sldId id="2146849699"/>
            <p14:sldId id="926"/>
            <p14:sldId id="928"/>
            <p14:sldId id="8577"/>
            <p14:sldId id="922"/>
            <p14:sldId id="936"/>
            <p14:sldId id="8481"/>
            <p14:sldId id="8501"/>
            <p14:sldId id="8482"/>
            <p14:sldId id="8551"/>
            <p14:sldId id="8483"/>
            <p14:sldId id="8560"/>
            <p14:sldId id="8484"/>
            <p14:sldId id="8461"/>
            <p14:sldId id="8579"/>
            <p14:sldId id="2146849693"/>
            <p14:sldId id="2146849696"/>
            <p14:sldId id="8549"/>
            <p14:sldId id="258"/>
            <p14:sldId id="259"/>
            <p14:sldId id="930"/>
            <p14:sldId id="8578"/>
            <p14:sldId id="260"/>
            <p14:sldId id="8492"/>
            <p14:sldId id="2146849684"/>
            <p14:sldId id="2146849704"/>
            <p14:sldId id="2146849673"/>
            <p14:sldId id="2146849705"/>
            <p14:sldId id="2146849665"/>
            <p14:sldId id="513"/>
          </p14:sldIdLst>
        </p14:section>
        <p14:section name="Stella &amp; Savannah" id="{1E121CFF-423E-434F-9BE7-42A99C5676A9}">
          <p14:sldIdLst>
            <p14:sldId id="2147479063"/>
            <p14:sldId id="2147479160"/>
            <p14:sldId id="2147479142"/>
            <p14:sldId id="2147479143"/>
            <p14:sldId id="2147479144"/>
            <p14:sldId id="2147479145"/>
            <p14:sldId id="2147479127"/>
            <p14:sldId id="2147479146"/>
            <p14:sldId id="2147479147"/>
            <p14:sldId id="2147479148"/>
            <p14:sldId id="2147479149"/>
            <p14:sldId id="2147479150"/>
            <p14:sldId id="2147479151"/>
            <p14:sldId id="2147479152"/>
            <p14:sldId id="2147479153"/>
            <p14:sldId id="2147479154"/>
            <p14:sldId id="2147479155"/>
            <p14:sldId id="2147479156"/>
            <p14:sldId id="2147479157"/>
            <p14:sldId id="2147479120"/>
            <p14:sldId id="2147479158"/>
            <p14:sldId id="2147479125"/>
            <p14:sldId id="2147479159"/>
          </p14:sldIdLst>
        </p14:section>
        <p14:section name="Anita" id="{F215EF00-68E5-4A7D-8619-28AB5124D39C}">
          <p14:sldIdLst>
            <p14:sldId id="2147479137"/>
            <p14:sldId id="2147479138"/>
            <p14:sldId id="2147479139"/>
            <p14:sldId id="2147479121"/>
            <p14:sldId id="2147479115"/>
            <p14:sldId id="2147479116"/>
            <p14:sldId id="2147479074"/>
            <p14:sldId id="2147479111"/>
            <p14:sldId id="2147479117"/>
            <p14:sldId id="2147479118"/>
            <p14:sldId id="2147479114"/>
            <p14:sldId id="2147479122"/>
            <p14:sldId id="2147376794"/>
            <p14:sldId id="2147479109"/>
            <p14:sldId id="2147479110"/>
            <p14:sldId id="2147479112"/>
            <p14:sldId id="2147479140"/>
            <p14:sldId id="2147479119"/>
            <p14:sldId id="2147479113"/>
            <p14:sldId id="2147376803"/>
          </p14:sldIdLst>
        </p14:section>
        <p14:section name="Cecilia" id="{882504BD-BE34-4D8E-9A56-57FCA6CB6719}">
          <p14:sldIdLst>
            <p14:sldId id="257"/>
            <p14:sldId id="267"/>
            <p14:sldId id="328"/>
            <p14:sldId id="325"/>
            <p14:sldId id="326"/>
            <p14:sldId id="327"/>
            <p14:sldId id="279"/>
            <p14:sldId id="8746"/>
            <p14:sldId id="8747"/>
            <p14:sldId id="261"/>
            <p14:sldId id="263"/>
            <p14:sldId id="264"/>
            <p14:sldId id="289"/>
            <p14:sldId id="293"/>
            <p14:sldId id="294"/>
            <p14:sldId id="269"/>
            <p14:sldId id="297"/>
            <p14:sldId id="298"/>
            <p14:sldId id="273"/>
            <p14:sldId id="274"/>
            <p14:sldId id="275"/>
            <p14:sldId id="276"/>
            <p14:sldId id="277"/>
            <p14:sldId id="278"/>
            <p14:sldId id="8748"/>
            <p14:sldId id="349"/>
            <p14:sldId id="347"/>
            <p14:sldId id="350"/>
            <p14:sldId id="281"/>
            <p14:sldId id="282"/>
            <p14:sldId id="283"/>
          </p14:sldIdLst>
        </p14:section>
        <p14:section name="Latoya" id="{165D5D60-B5A2-458E-B175-5570BFC3899F}">
          <p14:sldIdLst>
            <p14:sldId id="2147479124"/>
            <p14:sldId id="2147479164"/>
            <p14:sldId id="214747912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6D69255-6CD5-11A6-0C7F-39245C72FDC9}" name="Joyner, Jay" initials="JJ" userId="S::jay.joyner@dhhs.nc.gov::fc12e281-22c8-42dd-ab95-952731115f27" providerId="AD"/>
  <p188:author id="{AF37995D-543D-6E33-A629-4BD0934FBF78}" name="annmarie.webb@dhhs.nc.gov" initials="an" userId="S::urn:spo:guest#annmarie.webb@dhhs.nc.gov::" providerId="AD"/>
  <p188:author id="{B4ECBC6E-3F39-65CD-2E4D-F8868F21FF42}" name="Reynolds, Dina" initials="RD" userId="S::dina.reynolds@dhhs.nc.gov::9a674d50-9e89-45e7-9cff-4b8872644dba" providerId="AD"/>
  <p188:author id="{6107AC7D-5684-1EA4-F92C-E36F4F5B8CF3}" name="Spencer, Lauren P" initials="SL" userId="S::lauren.spencer@dhhs.nc.gov::12b9b75a-6933-41f6-9391-7a8806d7d008" providerId="AD"/>
  <p188:author id="{CEFF7FBB-F50B-54F6-ECD5-CE6C0A11D68D}" name="McCook, Rachel" initials="MR" userId="S::rachel.mccook@dhhs.nc.gov::294863d0-9c89-44d1-b9b2-4e7f1c7ae9e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426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38F837-CFFE-DBD6-1028-E5BBAF2B253D}" v="22" dt="2026-06-12T13:22:34.954"/>
    <p1510:client id="{FFA7A9BD-4411-9847-C52F-01C016B08331}" v="21" dt="2026-06-11T18:30:48.5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microsoft.com/office/2018/10/relationships/authors" Target="authors.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presProps" Target="presProps.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viewProps" Target="viewProps.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theme" Target="theme/theme1.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tableStyles" Target="tableStyles.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4" Type="http://schemas.openxmlformats.org/officeDocument/2006/relationships/slideMaster" Target="slideMasters/slideMaster1.xml"/><Relationship Id="rId9" Type="http://schemas.openxmlformats.org/officeDocument/2006/relationships/slide" Target="slides/slide1.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883985744913462"/>
          <c:y val="4.2444552119466766E-2"/>
          <c:w val="0.7973530121679373"/>
          <c:h val="0.83223228346456701"/>
        </c:manualLayout>
      </c:layout>
      <c:barChart>
        <c:barDir val="col"/>
        <c:grouping val="clustered"/>
        <c:varyColors val="0"/>
        <c:ser>
          <c:idx val="0"/>
          <c:order val="0"/>
          <c:tx>
            <c:strRef>
              <c:f>Sheet1!$B$1</c:f>
              <c:strCache>
                <c:ptCount val="1"/>
                <c:pt idx="0">
                  <c:v>Total</c:v>
                </c:pt>
              </c:strCache>
            </c:strRef>
          </c:tx>
          <c:spPr>
            <a:solidFill>
              <a:schemeClr val="tx2"/>
            </a:solidFill>
            <a:ln>
              <a:noFill/>
            </a:ln>
            <a:effectLst/>
          </c:spPr>
          <c:invertIfNegative val="0"/>
          <c:dLbls>
            <c:dLbl>
              <c:idx val="0"/>
              <c:tx>
                <c:rich>
                  <a:bodyPr/>
                  <a:lstStyle/>
                  <a:p>
                    <a:fld id="{BF593F02-87C5-4139-82D8-969C66B3CE16}" type="VALUE">
                      <a:rPr lang="en-US" smtClean="0">
                        <a:solidFill>
                          <a:schemeClr val="bg1"/>
                        </a:solidFill>
                      </a:rPr>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F7AD-4815-8575-32C0046F6463}"/>
                </c:ext>
              </c:extLst>
            </c:dLbl>
            <c:dLbl>
              <c:idx val="1"/>
              <c:tx>
                <c:rich>
                  <a:bodyPr/>
                  <a:lstStyle/>
                  <a:p>
                    <a:fld id="{FC7F2592-D8C5-433B-B511-8EA25F6C11BF}" type="VALUE">
                      <a:rPr lang="en-US" smtClean="0"/>
                      <a:pPr/>
                      <a:t>[VALUE]</a:t>
                    </a:fld>
                    <a:endParaRPr lang="en-US"/>
                  </a:p>
                  <a:p>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F7AD-4815-8575-32C0046F6463}"/>
                </c:ext>
              </c:extLst>
            </c:dLbl>
            <c:dLbl>
              <c:idx val="2"/>
              <c:tx>
                <c:rich>
                  <a:bodyPr/>
                  <a:lstStyle/>
                  <a:p>
                    <a:fld id="{354B2738-6CB9-4A49-82B3-20C29ABFFF37}" type="VALUE">
                      <a:rPr lang="en-US" smtClean="0"/>
                      <a:pPr/>
                      <a:t>[VALUE]</a:t>
                    </a:fld>
                    <a:endParaRPr lang="en-US"/>
                  </a:p>
                  <a:p>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F7AD-4815-8575-32C0046F6463}"/>
                </c:ext>
              </c:extLst>
            </c:dLbl>
            <c:dLbl>
              <c:idx val="3"/>
              <c:tx>
                <c:rich>
                  <a:bodyPr/>
                  <a:lstStyle/>
                  <a:p>
                    <a:fld id="{2CECB534-A448-43E4-947E-1863C4656CFA}" type="VALUE">
                      <a:rPr lang="en-US" smtClean="0"/>
                      <a:pPr/>
                      <a:t>[VALUE]</a:t>
                    </a:fld>
                    <a:endParaRPr lang="en-US"/>
                  </a:p>
                  <a:p>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7AD-4815-8575-32C0046F6463}"/>
                </c:ext>
              </c:extLst>
            </c:dLbl>
            <c:dLbl>
              <c:idx val="4"/>
              <c:tx>
                <c:rich>
                  <a:bodyPr/>
                  <a:lstStyle/>
                  <a:p>
                    <a:fld id="{F1F0E9C7-DD8A-49DF-A3CB-ECCAC442CFA3}" type="VALUE">
                      <a:rPr lang="en-US" smtClean="0"/>
                      <a:pPr/>
                      <a:t>[VALUE]</a:t>
                    </a:fld>
                    <a:br>
                      <a:rPr lang="en-US"/>
                    </a:br>
                    <a:endParaRPr lang="en-US"/>
                  </a:p>
                  <a:p>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F7AD-4815-8575-32C0046F6463}"/>
                </c:ext>
              </c:extLst>
            </c:dLbl>
            <c:dLbl>
              <c:idx val="5"/>
              <c:tx>
                <c:rich>
                  <a:bodyPr/>
                  <a:lstStyle/>
                  <a:p>
                    <a:fld id="{66BD5AF9-16E3-45B9-A377-A0A9590B3677}" type="VALUE">
                      <a:rPr lang="en-US" smtClean="0"/>
                      <a:pPr/>
                      <a:t>[VALUE]</a:t>
                    </a:fld>
                    <a:endParaRPr lang="en-US"/>
                  </a:p>
                  <a:p>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7AD-4815-8575-32C0046F6463}"/>
                </c:ext>
              </c:extLst>
            </c:dLbl>
            <c:dLbl>
              <c:idx val="6"/>
              <c:tx>
                <c:rich>
                  <a:bodyPr/>
                  <a:lstStyle/>
                  <a:p>
                    <a:fld id="{1FCFD8FE-4B88-4F87-81ED-880149930016}" type="VALUE">
                      <a:rPr lang="en-US" smtClean="0"/>
                      <a:pPr/>
                      <a:t>[VALUE]</a:t>
                    </a:fld>
                    <a:endParaRPr lang="en-US"/>
                  </a:p>
                  <a:p>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A9E-4F8C-9BB9-6538FE3268A6}"/>
                </c:ext>
              </c:extLst>
            </c:dLbl>
            <c:numFmt formatCode="#,##0" sourceLinked="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Calibri" panose="020F050202020403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Sheet1!$A$5:$A$14</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Sheet1!$B$5:$B$14</c:f>
              <c:numCache>
                <c:formatCode>#,##0</c:formatCode>
                <c:ptCount val="10"/>
                <c:pt idx="0">
                  <c:v>1566</c:v>
                </c:pt>
                <c:pt idx="1">
                  <c:v>1965</c:v>
                </c:pt>
                <c:pt idx="2">
                  <c:v>2474</c:v>
                </c:pt>
                <c:pt idx="3">
                  <c:v>2301</c:v>
                </c:pt>
                <c:pt idx="4">
                  <c:v>2352</c:v>
                </c:pt>
                <c:pt idx="5">
                  <c:v>3304</c:v>
                </c:pt>
                <c:pt idx="6" formatCode="General">
                  <c:v>4041</c:v>
                </c:pt>
                <c:pt idx="7" formatCode="General">
                  <c:v>4339</c:v>
                </c:pt>
                <c:pt idx="8" formatCode="General">
                  <c:v>4442</c:v>
                </c:pt>
                <c:pt idx="9" formatCode="General">
                  <c:v>2934</c:v>
                </c:pt>
              </c:numCache>
            </c:numRef>
          </c:val>
          <c:extLst>
            <c:ext xmlns:c16="http://schemas.microsoft.com/office/drawing/2014/chart" uri="{C3380CC4-5D6E-409C-BE32-E72D297353CC}">
              <c16:uniqueId val="{00000000-F7AD-4815-8575-32C0046F6463}"/>
            </c:ext>
          </c:extLst>
        </c:ser>
        <c:dLbls>
          <c:showLegendKey val="0"/>
          <c:showVal val="0"/>
          <c:showCatName val="0"/>
          <c:showSerName val="0"/>
          <c:showPercent val="0"/>
          <c:showBubbleSize val="0"/>
        </c:dLbls>
        <c:gapWidth val="7"/>
        <c:overlap val="-81"/>
        <c:axId val="2144202976"/>
        <c:axId val="2144205744"/>
      </c:barChart>
      <c:catAx>
        <c:axId val="2144202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197" b="0" i="0" u="none" strike="noStrike" kern="1200" baseline="0">
                <a:solidFill>
                  <a:schemeClr val="tx1"/>
                </a:solidFill>
                <a:latin typeface="Calibri" panose="020F0502020204030204" pitchFamily="34" charset="0"/>
                <a:ea typeface="+mn-ea"/>
                <a:cs typeface="+mn-cs"/>
              </a:defRPr>
            </a:pPr>
            <a:endParaRPr lang="en-US"/>
          </a:p>
        </c:txPr>
        <c:crossAx val="2144205744"/>
        <c:crosses val="autoZero"/>
        <c:auto val="1"/>
        <c:lblAlgn val="ctr"/>
        <c:lblOffset val="100"/>
        <c:noMultiLvlLbl val="0"/>
      </c:catAx>
      <c:valAx>
        <c:axId val="2144205744"/>
        <c:scaling>
          <c:orientation val="minMax"/>
        </c:scaling>
        <c:delete val="1"/>
        <c:axPos val="l"/>
        <c:numFmt formatCode="#,##0" sourceLinked="0"/>
        <c:majorTickMark val="none"/>
        <c:minorTickMark val="none"/>
        <c:tickLblPos val="nextTo"/>
        <c:crossAx val="2144202976"/>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0">
          <a:solidFill>
            <a:schemeClr val="tx1"/>
          </a:solidFill>
          <a:latin typeface="Calibri" panose="020F050202020403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519264474117331E-2"/>
          <c:y val="4.5162551004637314E-2"/>
          <c:w val="0.89567354118534626"/>
          <c:h val="0.83223228346456701"/>
        </c:manualLayout>
      </c:layout>
      <c:barChart>
        <c:barDir val="col"/>
        <c:grouping val="clustered"/>
        <c:varyColors val="0"/>
        <c:ser>
          <c:idx val="0"/>
          <c:order val="0"/>
          <c:tx>
            <c:strRef>
              <c:f>Sheet1!$B$1</c:f>
              <c:strCache>
                <c:ptCount val="1"/>
                <c:pt idx="0">
                  <c:v>Total</c:v>
                </c:pt>
              </c:strCache>
            </c:strRef>
          </c:tx>
          <c:spPr>
            <a:solidFill>
              <a:schemeClr val="tx2"/>
            </a:solidFill>
            <a:ln>
              <a:noFill/>
            </a:ln>
            <a:effectLst/>
          </c:spPr>
          <c:invertIfNegative val="0"/>
          <c:dLbls>
            <c:dLbl>
              <c:idx val="0"/>
              <c:tx>
                <c:rich>
                  <a:bodyPr/>
                  <a:lstStyle/>
                  <a:p>
                    <a:fld id="{BF593F02-87C5-4139-82D8-969C66B3CE16}" type="VALUE">
                      <a:rPr lang="en-US" smtClean="0">
                        <a:solidFill>
                          <a:schemeClr val="bg1"/>
                        </a:solidFill>
                      </a:rPr>
                      <a:pPr/>
                      <a:t>[VALUE]</a:t>
                    </a:fld>
                    <a:endParaRPr lang="en-US">
                      <a:solidFill>
                        <a:schemeClr val="bg1"/>
                      </a:solidFill>
                    </a:endParaRPr>
                  </a:p>
                  <a:p>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6C57-4C00-8F01-C578DC1A8E0B}"/>
                </c:ext>
              </c:extLst>
            </c:dLbl>
            <c:dLbl>
              <c:idx val="1"/>
              <c:tx>
                <c:rich>
                  <a:bodyPr/>
                  <a:lstStyle/>
                  <a:p>
                    <a:fld id="{FC7F2592-D8C5-433B-B511-8EA25F6C11BF}" type="VALUE">
                      <a:rPr lang="en-US" smtClean="0"/>
                      <a:pPr/>
                      <a:t>[VALUE]</a:t>
                    </a:fld>
                    <a:endParaRPr lang="en-US"/>
                  </a:p>
                  <a:p>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C57-4C00-8F01-C578DC1A8E0B}"/>
                </c:ext>
              </c:extLst>
            </c:dLbl>
            <c:dLbl>
              <c:idx val="2"/>
              <c:tx>
                <c:rich>
                  <a:bodyPr/>
                  <a:lstStyle/>
                  <a:p>
                    <a:fld id="{354B2738-6CB9-4A49-82B3-20C29ABFFF37}" type="VALUE">
                      <a:rPr lang="en-US" smtClean="0"/>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6C57-4C00-8F01-C578DC1A8E0B}"/>
                </c:ext>
              </c:extLst>
            </c:dLbl>
            <c:dLbl>
              <c:idx val="3"/>
              <c:tx>
                <c:rich>
                  <a:bodyPr/>
                  <a:lstStyle/>
                  <a:p>
                    <a:fld id="{2CECB534-A448-43E4-947E-1863C4656CFA}" type="VALUE">
                      <a:rPr lang="en-US" smtClean="0"/>
                      <a:pPr/>
                      <a:t>[VALUE]</a:t>
                    </a:fld>
                    <a:endParaRPr lang="en-US"/>
                  </a:p>
                  <a:p>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C57-4C00-8F01-C578DC1A8E0B}"/>
                </c:ext>
              </c:extLst>
            </c:dLbl>
            <c:dLbl>
              <c:idx val="4"/>
              <c:tx>
                <c:rich>
                  <a:bodyPr/>
                  <a:lstStyle/>
                  <a:p>
                    <a:fld id="{F1F0E9C7-DD8A-49DF-A3CB-ECCAC442CFA3}" type="VALUE">
                      <a:rPr lang="en-US" smtClean="0"/>
                      <a:pPr/>
                      <a:t>[VALUE]</a:t>
                    </a:fld>
                    <a:br>
                      <a:rPr lang="en-US"/>
                    </a:br>
                    <a:endParaRPr lang="en-US"/>
                  </a:p>
                  <a:p>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6C57-4C00-8F01-C578DC1A8E0B}"/>
                </c:ext>
              </c:extLst>
            </c:dLbl>
            <c:dLbl>
              <c:idx val="5"/>
              <c:tx>
                <c:rich>
                  <a:bodyPr/>
                  <a:lstStyle/>
                  <a:p>
                    <a:fld id="{E3A582DE-08BD-4B61-A105-AC4D7D09AECB}" type="VALUE">
                      <a:rPr lang="en-US" smtClean="0"/>
                      <a:pPr/>
                      <a:t>[VALUE]</a:t>
                    </a:fld>
                    <a:endParaRPr lang="en-US"/>
                  </a:p>
                  <a:p>
                    <a:endParaRPr lang="en-US"/>
                  </a:p>
                  <a:p>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6C57-4C00-8F01-C578DC1A8E0B}"/>
                </c:ext>
              </c:extLst>
            </c:dLbl>
            <c:dLbl>
              <c:idx val="6"/>
              <c:tx>
                <c:rich>
                  <a:bodyPr/>
                  <a:lstStyle/>
                  <a:p>
                    <a:fld id="{216E2A7E-DDD7-46EA-BDF4-6299E58307FE}" type="VALUE">
                      <a:rPr lang="en-US" smtClean="0"/>
                      <a:pPr/>
                      <a:t>[VALUE]</a:t>
                    </a:fld>
                    <a:endParaRPr lang="en-US"/>
                  </a:p>
                  <a:p>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6C57-4C00-8F01-C578DC1A8E0B}"/>
                </c:ext>
              </c:extLst>
            </c:dLbl>
            <c:dLbl>
              <c:idx val="8"/>
              <c:tx>
                <c:rich>
                  <a:bodyPr/>
                  <a:lstStyle/>
                  <a:p>
                    <a:fld id="{61CF929D-670E-4126-A6AC-1677523BAAC7}" type="VALUE">
                      <a:rPr lang="en-US">
                        <a:solidFill>
                          <a:schemeClr val="bg1"/>
                        </a:solidFill>
                      </a:rPr>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6C57-4C00-8F01-C578DC1A8E0B}"/>
                </c:ext>
              </c:extLst>
            </c:dLbl>
            <c:dLbl>
              <c:idx val="11"/>
              <c:layout>
                <c:manualLayout>
                  <c:x val="3.9567517685043293E-3"/>
                  <c:y val="1.3842404873742302E-2"/>
                </c:manualLayout>
              </c:layout>
              <c:tx>
                <c:rich>
                  <a:bodyPr/>
                  <a:lstStyle/>
                  <a:p>
                    <a:fld id="{9377D73D-0F30-4C34-805D-E2022283ED5E}" type="VALUE">
                      <a:rPr lang="en-US">
                        <a:solidFill>
                          <a:schemeClr val="accent3">
                            <a:lumMod val="50000"/>
                          </a:schemeClr>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6C57-4C00-8F01-C578DC1A8E0B}"/>
                </c:ext>
              </c:extLst>
            </c:dLbl>
            <c:numFmt formatCode="#,##0" sourceLinked="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Calibri" panose="020F050202020403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Sheet1!$A$5:$A$16</c:f>
              <c:strCache>
                <c:ptCount val="12"/>
                <c:pt idx="0">
                  <c:v>2015</c:v>
                </c:pt>
                <c:pt idx="1">
                  <c:v>2016</c:v>
                </c:pt>
                <c:pt idx="2">
                  <c:v>2017</c:v>
                </c:pt>
                <c:pt idx="3">
                  <c:v>2018</c:v>
                </c:pt>
                <c:pt idx="4">
                  <c:v>2019</c:v>
                </c:pt>
                <c:pt idx="5">
                  <c:v>2020</c:v>
                </c:pt>
                <c:pt idx="6">
                  <c:v>2021</c:v>
                </c:pt>
                <c:pt idx="7">
                  <c:v>2022</c:v>
                </c:pt>
                <c:pt idx="8">
                  <c:v>2023</c:v>
                </c:pt>
                <c:pt idx="9">
                  <c:v>2024</c:v>
                </c:pt>
                <c:pt idx="10">
                  <c:v>2025*</c:v>
                </c:pt>
                <c:pt idx="11">
                  <c:v>2026*</c:v>
                </c:pt>
              </c:strCache>
            </c:strRef>
          </c:cat>
          <c:val>
            <c:numRef>
              <c:f>Sheet1!$B$5:$B$16</c:f>
              <c:numCache>
                <c:formatCode>#,##0</c:formatCode>
                <c:ptCount val="12"/>
                <c:pt idx="0">
                  <c:v>1566</c:v>
                </c:pt>
                <c:pt idx="1">
                  <c:v>1965</c:v>
                </c:pt>
                <c:pt idx="2">
                  <c:v>2474</c:v>
                </c:pt>
                <c:pt idx="3">
                  <c:v>2301</c:v>
                </c:pt>
                <c:pt idx="4">
                  <c:v>2352</c:v>
                </c:pt>
                <c:pt idx="5">
                  <c:v>3304</c:v>
                </c:pt>
                <c:pt idx="6" formatCode="General">
                  <c:v>4041</c:v>
                </c:pt>
                <c:pt idx="7" formatCode="General">
                  <c:v>4339</c:v>
                </c:pt>
                <c:pt idx="8" formatCode="General">
                  <c:v>4442</c:v>
                </c:pt>
                <c:pt idx="9" formatCode="General">
                  <c:v>2934</c:v>
                </c:pt>
                <c:pt idx="10">
                  <c:v>1739</c:v>
                </c:pt>
                <c:pt idx="11" formatCode="General">
                  <c:v>128</c:v>
                </c:pt>
              </c:numCache>
            </c:numRef>
          </c:val>
          <c:extLst>
            <c:ext xmlns:c16="http://schemas.microsoft.com/office/drawing/2014/chart" uri="{C3380CC4-5D6E-409C-BE32-E72D297353CC}">
              <c16:uniqueId val="{0000000A-6C57-4C00-8F01-C578DC1A8E0B}"/>
            </c:ext>
          </c:extLst>
        </c:ser>
        <c:dLbls>
          <c:showLegendKey val="0"/>
          <c:showVal val="0"/>
          <c:showCatName val="0"/>
          <c:showSerName val="0"/>
          <c:showPercent val="0"/>
          <c:showBubbleSize val="0"/>
        </c:dLbls>
        <c:gapWidth val="7"/>
        <c:overlap val="-27"/>
        <c:axId val="2144202976"/>
        <c:axId val="2144205744"/>
      </c:barChart>
      <c:catAx>
        <c:axId val="2144202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197" b="0" i="0" u="none" strike="noStrike" kern="1200" baseline="0">
                <a:solidFill>
                  <a:schemeClr val="tx1"/>
                </a:solidFill>
                <a:latin typeface="Calibri" panose="020F0502020204030204" pitchFamily="34" charset="0"/>
                <a:ea typeface="+mn-ea"/>
                <a:cs typeface="+mn-cs"/>
              </a:defRPr>
            </a:pPr>
            <a:endParaRPr lang="en-US"/>
          </a:p>
        </c:txPr>
        <c:crossAx val="2144205744"/>
        <c:crosses val="autoZero"/>
        <c:auto val="1"/>
        <c:lblAlgn val="ctr"/>
        <c:lblOffset val="100"/>
        <c:noMultiLvlLbl val="0"/>
      </c:catAx>
      <c:valAx>
        <c:axId val="2144205744"/>
        <c:scaling>
          <c:orientation val="minMax"/>
        </c:scaling>
        <c:delete val="1"/>
        <c:axPos val="l"/>
        <c:numFmt formatCode="#,##0" sourceLinked="0"/>
        <c:majorTickMark val="none"/>
        <c:minorTickMark val="none"/>
        <c:tickLblPos val="nextTo"/>
        <c:crossAx val="2144202976"/>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0">
          <a:solidFill>
            <a:schemeClr val="tx1"/>
          </a:solidFill>
          <a:latin typeface="Calibri" panose="020F050202020403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0084074620925"/>
          <c:y val="0.13325355652481041"/>
          <c:w val="0.82273916887037368"/>
          <c:h val="0.65020059147127418"/>
        </c:manualLayout>
      </c:layout>
      <c:lineChart>
        <c:grouping val="standard"/>
        <c:varyColors val="0"/>
        <c:ser>
          <c:idx val="0"/>
          <c:order val="0"/>
          <c:tx>
            <c:strRef>
              <c:f>Sheet1!$B$1</c:f>
              <c:strCache>
                <c:ptCount val="1"/>
                <c:pt idx="0">
                  <c:v>Suspected</c:v>
                </c:pt>
              </c:strCache>
            </c:strRef>
          </c:tx>
          <c:spPr>
            <a:ln w="47625" cap="rnd">
              <a:solidFill>
                <a:schemeClr val="accent3">
                  <a:lumMod val="40000"/>
                  <a:lumOff val="60000"/>
                </a:schemeClr>
              </a:solidFill>
              <a:prstDash val="sysDash"/>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7-BAA2-42A5-9D87-39123AB3A526}"/>
                </c:ext>
              </c:extLst>
            </c:dLbl>
            <c:dLbl>
              <c:idx val="1"/>
              <c:delete val="1"/>
              <c:extLst>
                <c:ext xmlns:c15="http://schemas.microsoft.com/office/drawing/2012/chart" uri="{CE6537A1-D6FC-4f65-9D91-7224C49458BB}"/>
                <c:ext xmlns:c16="http://schemas.microsoft.com/office/drawing/2014/chart" uri="{C3380CC4-5D6E-409C-BE32-E72D297353CC}">
                  <c16:uniqueId val="{00000006-BAA2-42A5-9D87-39123AB3A526}"/>
                </c:ext>
              </c:extLst>
            </c:dLbl>
            <c:dLbl>
              <c:idx val="2"/>
              <c:delete val="1"/>
              <c:extLst>
                <c:ext xmlns:c15="http://schemas.microsoft.com/office/drawing/2012/chart" uri="{CE6537A1-D6FC-4f65-9D91-7224C49458BB}"/>
                <c:ext xmlns:c16="http://schemas.microsoft.com/office/drawing/2014/chart" uri="{C3380CC4-5D6E-409C-BE32-E72D297353CC}">
                  <c16:uniqueId val="{00000005-BAA2-42A5-9D87-39123AB3A526}"/>
                </c:ext>
              </c:extLst>
            </c:dLbl>
            <c:dLbl>
              <c:idx val="3"/>
              <c:delete val="1"/>
              <c:extLst>
                <c:ext xmlns:c15="http://schemas.microsoft.com/office/drawing/2012/chart" uri="{CE6537A1-D6FC-4f65-9D91-7224C49458BB}"/>
                <c:ext xmlns:c16="http://schemas.microsoft.com/office/drawing/2014/chart" uri="{C3380CC4-5D6E-409C-BE32-E72D297353CC}">
                  <c16:uniqueId val="{00000004-BAA2-42A5-9D87-39123AB3A526}"/>
                </c:ext>
              </c:extLst>
            </c:dLbl>
            <c:dLbl>
              <c:idx val="4"/>
              <c:delete val="1"/>
              <c:extLst>
                <c:ext xmlns:c15="http://schemas.microsoft.com/office/drawing/2012/chart" uri="{CE6537A1-D6FC-4f65-9D91-7224C49458BB}"/>
                <c:ext xmlns:c16="http://schemas.microsoft.com/office/drawing/2014/chart" uri="{C3380CC4-5D6E-409C-BE32-E72D297353CC}">
                  <c16:uniqueId val="{00000003-BAA2-42A5-9D87-39123AB3A526}"/>
                </c:ext>
              </c:extLst>
            </c:dLbl>
            <c:dLbl>
              <c:idx val="5"/>
              <c:delete val="1"/>
              <c:extLst>
                <c:ext xmlns:c15="http://schemas.microsoft.com/office/drawing/2012/chart" uri="{CE6537A1-D6FC-4f65-9D91-7224C49458BB}"/>
                <c:ext xmlns:c16="http://schemas.microsoft.com/office/drawing/2014/chart" uri="{C3380CC4-5D6E-409C-BE32-E72D297353CC}">
                  <c16:uniqueId val="{00000002-BAA2-42A5-9D87-39123AB3A526}"/>
                </c:ext>
              </c:extLst>
            </c:dLbl>
            <c:dLbl>
              <c:idx val="6"/>
              <c:layout>
                <c:manualLayout>
                  <c:x val="-2.9126074565883429E-2"/>
                  <c:y val="-0.13211763390647213"/>
                </c:manualLayout>
              </c:layout>
              <c:tx>
                <c:rich>
                  <a:bodyPr rot="0" spcFirstLastPara="1" vertOverflow="ellipsis" vert="horz" wrap="square" lIns="38100" tIns="19050" rIns="38100" bIns="19050" anchor="ctr" anchorCtr="1">
                    <a:noAutofit/>
                  </a:bodyPr>
                  <a:lstStyle/>
                  <a:p>
                    <a:pPr>
                      <a:defRPr sz="2000" b="0" i="0" u="none" strike="noStrike" kern="1200" baseline="0">
                        <a:solidFill>
                          <a:schemeClr val="tx1"/>
                        </a:solidFill>
                        <a:latin typeface="+mn-lt"/>
                        <a:ea typeface="+mn-ea"/>
                        <a:cs typeface="+mn-cs"/>
                      </a:defRPr>
                    </a:pPr>
                    <a:r>
                      <a:rPr lang="en-US" sz="1600"/>
                      <a:t>3,027 Suspected</a:t>
                    </a:r>
                  </a:p>
                </c:rich>
              </c:tx>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0.14649000316152436"/>
                      <c:h val="0.22736115986351535"/>
                    </c:manualLayout>
                  </c15:layout>
                  <c15:showDataLabelsRange val="0"/>
                </c:ext>
                <c:ext xmlns:c16="http://schemas.microsoft.com/office/drawing/2014/chart" uri="{C3380CC4-5D6E-409C-BE32-E72D297353CC}">
                  <c16:uniqueId val="{00000008-BAA2-42A5-9D87-39123AB3A526}"/>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Sheet1!$A$2:$A$8</c:f>
              <c:numCache>
                <c:formatCode>General</c:formatCode>
                <c:ptCount val="7"/>
                <c:pt idx="0">
                  <c:v>2018</c:v>
                </c:pt>
                <c:pt idx="1">
                  <c:v>2019</c:v>
                </c:pt>
                <c:pt idx="2">
                  <c:v>2020</c:v>
                </c:pt>
                <c:pt idx="3">
                  <c:v>2021</c:v>
                </c:pt>
                <c:pt idx="4">
                  <c:v>2022</c:v>
                </c:pt>
                <c:pt idx="5">
                  <c:v>2023</c:v>
                </c:pt>
                <c:pt idx="6">
                  <c:v>2024</c:v>
                </c:pt>
              </c:numCache>
            </c:numRef>
          </c:cat>
          <c:val>
            <c:numRef>
              <c:f>Sheet1!$B$2:$B$8</c:f>
              <c:numCache>
                <c:formatCode>General</c:formatCode>
                <c:ptCount val="7"/>
                <c:pt idx="0">
                  <c:v>2554</c:v>
                </c:pt>
                <c:pt idx="1">
                  <c:v>2688</c:v>
                </c:pt>
                <c:pt idx="2">
                  <c:v>3132</c:v>
                </c:pt>
                <c:pt idx="3">
                  <c:v>3961</c:v>
                </c:pt>
                <c:pt idx="4">
                  <c:v>4243</c:v>
                </c:pt>
                <c:pt idx="5">
                  <c:v>4156</c:v>
                </c:pt>
                <c:pt idx="6">
                  <c:v>3027</c:v>
                </c:pt>
              </c:numCache>
            </c:numRef>
          </c:val>
          <c:smooth val="0"/>
          <c:extLst>
            <c:ext xmlns:c16="http://schemas.microsoft.com/office/drawing/2014/chart" uri="{C3380CC4-5D6E-409C-BE32-E72D297353CC}">
              <c16:uniqueId val="{00000000-74E6-4928-8C4D-6F506DCD5B15}"/>
            </c:ext>
          </c:extLst>
        </c:ser>
        <c:ser>
          <c:idx val="1"/>
          <c:order val="1"/>
          <c:tx>
            <c:strRef>
              <c:f>Sheet1!$C$1</c:f>
              <c:strCache>
                <c:ptCount val="1"/>
                <c:pt idx="0">
                  <c:v>Confirmed</c:v>
                </c:pt>
              </c:strCache>
            </c:strRef>
          </c:tx>
          <c:spPr>
            <a:ln w="63500" cap="rnd">
              <a:solidFill>
                <a:srgbClr val="002060"/>
              </a:solidFill>
              <a:round/>
            </a:ln>
            <a:effectLst/>
          </c:spPr>
          <c:marker>
            <c:symbol val="none"/>
          </c:marker>
          <c:dLbls>
            <c:dLbl>
              <c:idx val="6"/>
              <c:layout>
                <c:manualLayout>
                  <c:x val="-1.8065203990766006E-2"/>
                  <c:y val="6.2263045250181864E-2"/>
                </c:manualLayout>
              </c:layout>
              <c:tx>
                <c:rich>
                  <a:bodyPr/>
                  <a:lstStyle/>
                  <a:p>
                    <a:r>
                      <a:rPr lang="en-US" sz="1600"/>
                      <a:t>2,934 Confirmed</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BAA2-42A5-9D87-39123AB3A526}"/>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Sheet1!$A$2:$A$8</c:f>
              <c:numCache>
                <c:formatCode>General</c:formatCode>
                <c:ptCount val="7"/>
                <c:pt idx="0">
                  <c:v>2018</c:v>
                </c:pt>
                <c:pt idx="1">
                  <c:v>2019</c:v>
                </c:pt>
                <c:pt idx="2">
                  <c:v>2020</c:v>
                </c:pt>
                <c:pt idx="3">
                  <c:v>2021</c:v>
                </c:pt>
                <c:pt idx="4">
                  <c:v>2022</c:v>
                </c:pt>
                <c:pt idx="5">
                  <c:v>2023</c:v>
                </c:pt>
                <c:pt idx="6">
                  <c:v>2024</c:v>
                </c:pt>
              </c:numCache>
            </c:numRef>
          </c:cat>
          <c:val>
            <c:numRef>
              <c:f>Sheet1!$C$2:$C$8</c:f>
              <c:numCache>
                <c:formatCode>General</c:formatCode>
                <c:ptCount val="7"/>
                <c:pt idx="0">
                  <c:v>2301</c:v>
                </c:pt>
                <c:pt idx="1">
                  <c:v>2352</c:v>
                </c:pt>
                <c:pt idx="2">
                  <c:v>3304</c:v>
                </c:pt>
                <c:pt idx="3">
                  <c:v>4041</c:v>
                </c:pt>
                <c:pt idx="4">
                  <c:v>4339</c:v>
                </c:pt>
                <c:pt idx="5">
                  <c:v>4444</c:v>
                </c:pt>
                <c:pt idx="6">
                  <c:v>2934</c:v>
                </c:pt>
              </c:numCache>
            </c:numRef>
          </c:val>
          <c:smooth val="0"/>
          <c:extLst>
            <c:ext xmlns:c16="http://schemas.microsoft.com/office/drawing/2014/chart" uri="{C3380CC4-5D6E-409C-BE32-E72D297353CC}">
              <c16:uniqueId val="{00000001-74E6-4928-8C4D-6F506DCD5B15}"/>
            </c:ext>
          </c:extLst>
        </c:ser>
        <c:dLbls>
          <c:showLegendKey val="0"/>
          <c:showVal val="0"/>
          <c:showCatName val="0"/>
          <c:showSerName val="0"/>
          <c:showPercent val="0"/>
          <c:showBubbleSize val="0"/>
        </c:dLbls>
        <c:smooth val="0"/>
        <c:axId val="1267020560"/>
        <c:axId val="1267023800"/>
      </c:lineChart>
      <c:catAx>
        <c:axId val="1267020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2000" b="0" i="0" u="none" strike="noStrike" kern="1200" baseline="0">
                <a:solidFill>
                  <a:schemeClr val="tx1"/>
                </a:solidFill>
                <a:latin typeface="+mn-lt"/>
                <a:ea typeface="+mn-ea"/>
                <a:cs typeface="+mn-cs"/>
              </a:defRPr>
            </a:pPr>
            <a:endParaRPr lang="en-US"/>
          </a:p>
        </c:txPr>
        <c:crossAx val="1267023800"/>
        <c:crosses val="autoZero"/>
        <c:auto val="1"/>
        <c:lblAlgn val="ctr"/>
        <c:lblOffset val="100"/>
        <c:noMultiLvlLbl val="0"/>
      </c:catAx>
      <c:valAx>
        <c:axId val="1267023800"/>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67020560"/>
        <c:crosses val="autoZero"/>
        <c:crossBetween val="between"/>
        <c:majorUnit val="1000"/>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Suspected</c:v>
                </c:pt>
              </c:strCache>
            </c:strRef>
          </c:tx>
          <c:spPr>
            <a:ln w="47625" cap="rnd">
              <a:solidFill>
                <a:schemeClr val="accent3">
                  <a:lumMod val="40000"/>
                  <a:lumOff val="60000"/>
                </a:schemeClr>
              </a:solidFill>
              <a:prstDash val="dash"/>
              <a:round/>
            </a:ln>
            <a:effectLst/>
          </c:spPr>
          <c:marker>
            <c:symbol val="none"/>
          </c:marker>
          <c:cat>
            <c:numRef>
              <c:f>Sheet1!$A$2:$A$9</c:f>
              <c:numCache>
                <c:formatCode>General</c:formatCode>
                <c:ptCount val="8"/>
                <c:pt idx="0">
                  <c:v>2018</c:v>
                </c:pt>
                <c:pt idx="1">
                  <c:v>2019</c:v>
                </c:pt>
                <c:pt idx="2">
                  <c:v>2020</c:v>
                </c:pt>
                <c:pt idx="3">
                  <c:v>2021</c:v>
                </c:pt>
                <c:pt idx="4">
                  <c:v>2022</c:v>
                </c:pt>
                <c:pt idx="5">
                  <c:v>2023</c:v>
                </c:pt>
                <c:pt idx="6">
                  <c:v>2024</c:v>
                </c:pt>
                <c:pt idx="7">
                  <c:v>2025</c:v>
                </c:pt>
              </c:numCache>
            </c:numRef>
          </c:cat>
          <c:val>
            <c:numRef>
              <c:f>Sheet1!$B$2:$B$9</c:f>
              <c:numCache>
                <c:formatCode>General</c:formatCode>
                <c:ptCount val="8"/>
                <c:pt idx="0">
                  <c:v>2554</c:v>
                </c:pt>
                <c:pt idx="1">
                  <c:v>2688</c:v>
                </c:pt>
                <c:pt idx="2">
                  <c:v>3132</c:v>
                </c:pt>
                <c:pt idx="3">
                  <c:v>3961</c:v>
                </c:pt>
                <c:pt idx="4">
                  <c:v>4243</c:v>
                </c:pt>
                <c:pt idx="5">
                  <c:v>4156</c:v>
                </c:pt>
                <c:pt idx="6">
                  <c:v>3027</c:v>
                </c:pt>
                <c:pt idx="7">
                  <c:v>2731</c:v>
                </c:pt>
              </c:numCache>
            </c:numRef>
          </c:val>
          <c:smooth val="0"/>
          <c:extLst>
            <c:ext xmlns:c16="http://schemas.microsoft.com/office/drawing/2014/chart" uri="{C3380CC4-5D6E-409C-BE32-E72D297353CC}">
              <c16:uniqueId val="{00000000-3688-4B2A-BFAD-779A021E6810}"/>
            </c:ext>
          </c:extLst>
        </c:ser>
        <c:ser>
          <c:idx val="1"/>
          <c:order val="1"/>
          <c:tx>
            <c:strRef>
              <c:f>Sheet1!$C$1</c:f>
              <c:strCache>
                <c:ptCount val="1"/>
                <c:pt idx="0">
                  <c:v>Confirmed</c:v>
                </c:pt>
              </c:strCache>
            </c:strRef>
          </c:tx>
          <c:spPr>
            <a:ln w="63500" cap="rnd">
              <a:solidFill>
                <a:srgbClr val="002060"/>
              </a:solidFill>
              <a:round/>
            </a:ln>
            <a:effectLst/>
          </c:spPr>
          <c:marker>
            <c:symbol val="none"/>
          </c:marker>
          <c:cat>
            <c:numRef>
              <c:f>Sheet1!$A$2:$A$9</c:f>
              <c:numCache>
                <c:formatCode>General</c:formatCode>
                <c:ptCount val="8"/>
                <c:pt idx="0">
                  <c:v>2018</c:v>
                </c:pt>
                <c:pt idx="1">
                  <c:v>2019</c:v>
                </c:pt>
                <c:pt idx="2">
                  <c:v>2020</c:v>
                </c:pt>
                <c:pt idx="3">
                  <c:v>2021</c:v>
                </c:pt>
                <c:pt idx="4">
                  <c:v>2022</c:v>
                </c:pt>
                <c:pt idx="5">
                  <c:v>2023</c:v>
                </c:pt>
                <c:pt idx="6">
                  <c:v>2024</c:v>
                </c:pt>
                <c:pt idx="7">
                  <c:v>2025</c:v>
                </c:pt>
              </c:numCache>
            </c:numRef>
          </c:cat>
          <c:val>
            <c:numRef>
              <c:f>Sheet1!$C$2:$C$9</c:f>
              <c:numCache>
                <c:formatCode>General</c:formatCode>
                <c:ptCount val="8"/>
                <c:pt idx="0">
                  <c:v>2301</c:v>
                </c:pt>
                <c:pt idx="1">
                  <c:v>2352</c:v>
                </c:pt>
                <c:pt idx="2">
                  <c:v>3304</c:v>
                </c:pt>
                <c:pt idx="3">
                  <c:v>4041</c:v>
                </c:pt>
                <c:pt idx="4">
                  <c:v>4339</c:v>
                </c:pt>
                <c:pt idx="5">
                  <c:v>4444</c:v>
                </c:pt>
                <c:pt idx="6">
                  <c:v>2934</c:v>
                </c:pt>
              </c:numCache>
            </c:numRef>
          </c:val>
          <c:smooth val="0"/>
          <c:extLst>
            <c:ext xmlns:c16="http://schemas.microsoft.com/office/drawing/2014/chart" uri="{C3380CC4-5D6E-409C-BE32-E72D297353CC}">
              <c16:uniqueId val="{00000001-3688-4B2A-BFAD-779A021E6810}"/>
            </c:ext>
          </c:extLst>
        </c:ser>
        <c:dLbls>
          <c:showLegendKey val="0"/>
          <c:showVal val="0"/>
          <c:showCatName val="0"/>
          <c:showSerName val="0"/>
          <c:showPercent val="0"/>
          <c:showBubbleSize val="0"/>
        </c:dLbls>
        <c:smooth val="0"/>
        <c:axId val="1267020560"/>
        <c:axId val="1267023800"/>
      </c:lineChart>
      <c:catAx>
        <c:axId val="1267020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2000" b="0" i="0" u="none" strike="noStrike" kern="1200" baseline="0">
                <a:solidFill>
                  <a:schemeClr val="tx1"/>
                </a:solidFill>
                <a:latin typeface="+mn-lt"/>
                <a:ea typeface="+mn-ea"/>
                <a:cs typeface="+mn-cs"/>
              </a:defRPr>
            </a:pPr>
            <a:endParaRPr lang="en-US"/>
          </a:p>
        </c:txPr>
        <c:crossAx val="1267023800"/>
        <c:crosses val="autoZero"/>
        <c:auto val="1"/>
        <c:lblAlgn val="ctr"/>
        <c:lblOffset val="100"/>
        <c:noMultiLvlLbl val="0"/>
      </c:catAx>
      <c:valAx>
        <c:axId val="1267023800"/>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67020560"/>
        <c:crosses val="autoZero"/>
        <c:crossBetween val="between"/>
        <c:majorUnit val="1000"/>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prstDash val="dash"/>
    </a:ln>
    <a:effectLst/>
  </c:spPr>
  <c:txPr>
    <a:bodyPr/>
    <a:lstStyle/>
    <a:p>
      <a:pPr>
        <a:defRPr>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Sheet1!$B$4</c:f>
              <c:strCache>
                <c:ptCount val="1"/>
                <c:pt idx="0">
                  <c:v> Opioid Dispensations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Sheet1!$A$5:$A$12</c:f>
              <c:numCache>
                <c:formatCode>General</c:formatCode>
                <c:ptCount val="8"/>
                <c:pt idx="0">
                  <c:v>2018</c:v>
                </c:pt>
                <c:pt idx="1">
                  <c:v>2019</c:v>
                </c:pt>
                <c:pt idx="2">
                  <c:v>2020</c:v>
                </c:pt>
                <c:pt idx="3">
                  <c:v>2021</c:v>
                </c:pt>
                <c:pt idx="4">
                  <c:v>2022</c:v>
                </c:pt>
                <c:pt idx="5">
                  <c:v>2023</c:v>
                </c:pt>
                <c:pt idx="6">
                  <c:v>2024</c:v>
                </c:pt>
                <c:pt idx="7">
                  <c:v>2025</c:v>
                </c:pt>
              </c:numCache>
            </c:numRef>
          </c:cat>
          <c:val>
            <c:numRef>
              <c:f>Sheet1!$B$5:$B$12</c:f>
              <c:numCache>
                <c:formatCode>_(* #,##0_);_(* \(#,##0\);_(* "-"??_);_(@_)</c:formatCode>
                <c:ptCount val="8"/>
                <c:pt idx="0">
                  <c:v>7357366</c:v>
                </c:pt>
                <c:pt idx="1">
                  <c:v>7181632</c:v>
                </c:pt>
                <c:pt idx="2">
                  <c:v>5754827</c:v>
                </c:pt>
                <c:pt idx="3">
                  <c:v>6347411</c:v>
                </c:pt>
                <c:pt idx="4">
                  <c:v>5728605</c:v>
                </c:pt>
                <c:pt idx="5">
                  <c:v>5354643</c:v>
                </c:pt>
                <c:pt idx="6">
                  <c:v>4872435</c:v>
                </c:pt>
                <c:pt idx="7">
                  <c:v>4088388</c:v>
                </c:pt>
              </c:numCache>
            </c:numRef>
          </c:val>
          <c:extLst>
            <c:ext xmlns:c16="http://schemas.microsoft.com/office/drawing/2014/chart" uri="{C3380CC4-5D6E-409C-BE32-E72D297353CC}">
              <c16:uniqueId val="{00000000-FA35-4CD6-82E8-98F295D5F440}"/>
            </c:ext>
          </c:extLst>
        </c:ser>
        <c:dLbls>
          <c:dLblPos val="outEnd"/>
          <c:showLegendKey val="0"/>
          <c:showVal val="1"/>
          <c:showCatName val="0"/>
          <c:showSerName val="0"/>
          <c:showPercent val="0"/>
          <c:showBubbleSize val="0"/>
        </c:dLbls>
        <c:gapWidth val="219"/>
        <c:overlap val="-27"/>
        <c:axId val="771171472"/>
        <c:axId val="771176272"/>
      </c:barChart>
      <c:catAx>
        <c:axId val="771171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1176272"/>
        <c:crosses val="autoZero"/>
        <c:auto val="1"/>
        <c:lblAlgn val="ctr"/>
        <c:lblOffset val="100"/>
        <c:noMultiLvlLbl val="0"/>
      </c:catAx>
      <c:valAx>
        <c:axId val="77117627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NC</a:t>
                </a:r>
                <a:r>
                  <a:rPr lang="en-US" baseline="0"/>
                  <a:t> CSRS Reported Opioid Dispensations</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11714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4.xml.rels><?xml version="1.0" encoding="UTF-8" standalone="yes"?>
<Relationships xmlns="http://schemas.openxmlformats.org/package/2006/relationships"><Relationship Id="rId1" Type="http://schemas.openxmlformats.org/officeDocument/2006/relationships/image" Target="../media/image75.svg"/></Relationships>
</file>

<file path=ppt/diagrams/_rels/data15.xml.rels><?xml version="1.0" encoding="UTF-8" standalone="yes"?>
<Relationships xmlns="http://schemas.openxmlformats.org/package/2006/relationships"><Relationship Id="rId2" Type="http://schemas.openxmlformats.org/officeDocument/2006/relationships/image" Target="../media/image75.svg"/><Relationship Id="rId1" Type="http://schemas.openxmlformats.org/officeDocument/2006/relationships/hyperlink" Target="mailto:anita.nsubuga@dhhs.nc.gov" TargetMode="External"/></Relationships>
</file>

<file path=ppt/diagrams/_rels/data16.xml.rels><?xml version="1.0" encoding="UTF-8" standalone="yes"?>
<Relationships xmlns="http://schemas.openxmlformats.org/package/2006/relationships"><Relationship Id="rId3" Type="http://schemas.openxmlformats.org/officeDocument/2006/relationships/hyperlink" Target="https://www.ncdhhs.gov/divisions/mental-health-developmental-disabilities-and-substance-use-services/community-engagement-and-empowerment/community-engagement-and-training" TargetMode="External"/><Relationship Id="rId2" Type="http://schemas.openxmlformats.org/officeDocument/2006/relationships/hyperlink" Target="https://www.ncdhhs.gov/about/department-initiatives/overdose-epidemic/nc-opioid-and-prescription-drug-abuse-advisory-committee/opdaac-meetings-agendas-and-presentations" TargetMode="External"/><Relationship Id="rId1" Type="http://schemas.openxmlformats.org/officeDocument/2006/relationships/hyperlink" Target="mailto:OPDAAC@dhhs.nc.gov" TargetMode="External"/><Relationship Id="rId5" Type="http://schemas.openxmlformats.org/officeDocument/2006/relationships/image" Target="../media/image153.svg"/><Relationship Id="rId4" Type="http://schemas.openxmlformats.org/officeDocument/2006/relationships/image" Target="../media/image75.svg"/></Relationships>
</file>

<file path=ppt/diagrams/_rels/data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ata3.xml.rels><?xml version="1.0" encoding="UTF-8" standalone="yes"?>
<Relationships xmlns="http://schemas.openxmlformats.org/package/2006/relationships"><Relationship Id="rId2" Type="http://schemas.openxmlformats.org/officeDocument/2006/relationships/image" Target="../media/image61.svg"/><Relationship Id="rId1" Type="http://schemas.openxmlformats.org/officeDocument/2006/relationships/image" Target="../media/image60.svg"/></Relationships>
</file>

<file path=ppt/diagrams/_rels/data8.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svg"/><Relationship Id="rId1" Type="http://schemas.openxmlformats.org/officeDocument/2006/relationships/image" Target="../media/image67.svg"/><Relationship Id="rId4" Type="http://schemas.openxmlformats.org/officeDocument/2006/relationships/image" Target="../media/image70.svg"/></Relationships>
</file>

<file path=ppt/diagrams/_rels/data9.xml.rels><?xml version="1.0" encoding="UTF-8" standalone="yes"?>
<Relationships xmlns="http://schemas.openxmlformats.org/package/2006/relationships"><Relationship Id="rId2" Type="http://schemas.openxmlformats.org/officeDocument/2006/relationships/image" Target="../media/image72.svg"/><Relationship Id="rId1" Type="http://schemas.openxmlformats.org/officeDocument/2006/relationships/image" Target="../media/image71.svg"/></Relationships>
</file>

<file path=ppt/diagrams/_rels/drawing14.xml.rels><?xml version="1.0" encoding="UTF-8" standalone="yes"?>
<Relationships xmlns="http://schemas.openxmlformats.org/package/2006/relationships"><Relationship Id="rId1" Type="http://schemas.openxmlformats.org/officeDocument/2006/relationships/image" Target="../media/image75.svg"/></Relationships>
</file>

<file path=ppt/diagrams/_rels/drawing15.xml.rels><?xml version="1.0" encoding="UTF-8" standalone="yes"?>
<Relationships xmlns="http://schemas.openxmlformats.org/package/2006/relationships"><Relationship Id="rId2" Type="http://schemas.openxmlformats.org/officeDocument/2006/relationships/hyperlink" Target="mailto:anita.nsubuga@dhhs.nc.gov" TargetMode="External"/><Relationship Id="rId1" Type="http://schemas.openxmlformats.org/officeDocument/2006/relationships/image" Target="../media/image75.svg"/></Relationships>
</file>

<file path=ppt/diagrams/_rels/drawing16.xml.rels><?xml version="1.0" encoding="UTF-8" standalone="yes"?>
<Relationships xmlns="http://schemas.openxmlformats.org/package/2006/relationships"><Relationship Id="rId3" Type="http://schemas.openxmlformats.org/officeDocument/2006/relationships/image" Target="../media/image153.svg"/><Relationship Id="rId2" Type="http://schemas.openxmlformats.org/officeDocument/2006/relationships/hyperlink" Target="mailto:OPDAAC@dhhs.nc.gov" TargetMode="External"/><Relationship Id="rId1" Type="http://schemas.openxmlformats.org/officeDocument/2006/relationships/image" Target="../media/image75.svg"/><Relationship Id="rId5" Type="http://schemas.openxmlformats.org/officeDocument/2006/relationships/hyperlink" Target="https://www.ncdhhs.gov/divisions/mental-health-developmental-disabilities-and-substance-use-services/community-engagement-and-empowerment/community-engagement-and-training" TargetMode="External"/><Relationship Id="rId4" Type="http://schemas.openxmlformats.org/officeDocument/2006/relationships/hyperlink" Target="https://www.ncdhhs.gov/about/department-initiatives/overdose-epidemic/nc-opioid-and-prescription-drug-abuse-advisory-committee/opdaac-meetings-agendas-and-presentations"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rawing3.xml.rels><?xml version="1.0" encoding="UTF-8" standalone="yes"?>
<Relationships xmlns="http://schemas.openxmlformats.org/package/2006/relationships"><Relationship Id="rId2" Type="http://schemas.openxmlformats.org/officeDocument/2006/relationships/image" Target="../media/image61.svg"/><Relationship Id="rId1" Type="http://schemas.openxmlformats.org/officeDocument/2006/relationships/image" Target="../media/image60.svg"/></Relationships>
</file>

<file path=ppt/diagrams/_rels/drawing8.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svg"/><Relationship Id="rId1" Type="http://schemas.openxmlformats.org/officeDocument/2006/relationships/image" Target="../media/image67.svg"/><Relationship Id="rId4" Type="http://schemas.openxmlformats.org/officeDocument/2006/relationships/image" Target="../media/image70.svg"/></Relationships>
</file>

<file path=ppt/diagrams/_rels/drawing9.xml.rels><?xml version="1.0" encoding="UTF-8" standalone="yes"?>
<Relationships xmlns="http://schemas.openxmlformats.org/package/2006/relationships"><Relationship Id="rId2" Type="http://schemas.openxmlformats.org/officeDocument/2006/relationships/image" Target="../media/image72.svg"/><Relationship Id="rId1" Type="http://schemas.openxmlformats.org/officeDocument/2006/relationships/image" Target="../media/image71.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3E9A37-56F9-44DC-8EC6-4EC693DB5C6E}"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C1E4E21D-3FF2-4F6F-9109-9457870E2BA9}">
      <dgm:prSet phldrT="[Text]" phldr="0"/>
      <dgm:spPr/>
      <dgm:t>
        <a:bodyPr/>
        <a:lstStyle/>
        <a:p>
          <a:r>
            <a:rPr lang="en-US"/>
            <a:t>Passive</a:t>
          </a:r>
        </a:p>
      </dgm:t>
    </dgm:pt>
    <dgm:pt modelId="{51B9ADBD-47E9-4616-845D-683901CB7AF5}" type="parTrans" cxnId="{043EA7EA-A06B-4670-BB32-4C9A8BF5FD6F}">
      <dgm:prSet/>
      <dgm:spPr/>
      <dgm:t>
        <a:bodyPr/>
        <a:lstStyle/>
        <a:p>
          <a:endParaRPr lang="en-US"/>
        </a:p>
      </dgm:t>
    </dgm:pt>
    <dgm:pt modelId="{6151279A-B880-4993-A0DE-3630A4B41985}" type="sibTrans" cxnId="{043EA7EA-A06B-4670-BB32-4C9A8BF5FD6F}">
      <dgm:prSet/>
      <dgm:spPr/>
      <dgm:t>
        <a:bodyPr/>
        <a:lstStyle/>
        <a:p>
          <a:endParaRPr lang="en-US"/>
        </a:p>
      </dgm:t>
    </dgm:pt>
    <dgm:pt modelId="{090A99F9-93FE-4505-95A6-231FD30FC05E}">
      <dgm:prSet phldrT="[Text]" phldr="0"/>
      <dgm:spPr/>
      <dgm:t>
        <a:bodyPr/>
        <a:lstStyle/>
        <a:p>
          <a:r>
            <a:rPr lang="en-US"/>
            <a:t>Delayed</a:t>
          </a:r>
        </a:p>
      </dgm:t>
    </dgm:pt>
    <dgm:pt modelId="{05EB4A57-FCFF-4327-B946-1575452A61E4}" type="parTrans" cxnId="{321B6FCF-FC1E-4D7E-AB57-1E4B0FD1563A}">
      <dgm:prSet/>
      <dgm:spPr/>
      <dgm:t>
        <a:bodyPr/>
        <a:lstStyle/>
        <a:p>
          <a:endParaRPr lang="en-US"/>
        </a:p>
      </dgm:t>
    </dgm:pt>
    <dgm:pt modelId="{F0807F34-57C9-4B1A-B56E-A5C1DC14A119}" type="sibTrans" cxnId="{321B6FCF-FC1E-4D7E-AB57-1E4B0FD1563A}">
      <dgm:prSet/>
      <dgm:spPr/>
      <dgm:t>
        <a:bodyPr/>
        <a:lstStyle/>
        <a:p>
          <a:endParaRPr lang="en-US"/>
        </a:p>
      </dgm:t>
    </dgm:pt>
    <dgm:pt modelId="{33F28149-8DF3-4F6B-B6D5-8EFBC1BDB799}">
      <dgm:prSet phldrT="[Text]" phldr="0"/>
      <dgm:spPr/>
      <dgm:t>
        <a:bodyPr/>
        <a:lstStyle/>
        <a:p>
          <a:r>
            <a:rPr lang="en-US"/>
            <a:t>Detailed &amp; Complete</a:t>
          </a:r>
        </a:p>
      </dgm:t>
    </dgm:pt>
    <dgm:pt modelId="{709373E4-08C5-477C-ACA0-3E528A28C847}" type="parTrans" cxnId="{F584E20F-5D23-4A8F-98D1-44CFABDBB77C}">
      <dgm:prSet/>
      <dgm:spPr/>
      <dgm:t>
        <a:bodyPr/>
        <a:lstStyle/>
        <a:p>
          <a:endParaRPr lang="en-US"/>
        </a:p>
      </dgm:t>
    </dgm:pt>
    <dgm:pt modelId="{B0A47669-505A-4FBF-A040-358DA05D15E8}" type="sibTrans" cxnId="{F584E20F-5D23-4A8F-98D1-44CFABDBB77C}">
      <dgm:prSet/>
      <dgm:spPr/>
      <dgm:t>
        <a:bodyPr/>
        <a:lstStyle/>
        <a:p>
          <a:endParaRPr lang="en-US"/>
        </a:p>
      </dgm:t>
    </dgm:pt>
    <dgm:pt modelId="{5E8AB15E-8EC3-496B-AB99-0B493DF5957F}">
      <dgm:prSet phldrT="[Text]" phldr="0"/>
      <dgm:spPr/>
      <dgm:t>
        <a:bodyPr/>
        <a:lstStyle/>
        <a:p>
          <a:r>
            <a:rPr lang="en-US"/>
            <a:t>Active</a:t>
          </a:r>
        </a:p>
      </dgm:t>
    </dgm:pt>
    <dgm:pt modelId="{B1542412-F6B9-44C8-AC05-993D61EBF107}" type="parTrans" cxnId="{00FB2964-836C-4257-92E7-2AA3FC6D153A}">
      <dgm:prSet/>
      <dgm:spPr/>
      <dgm:t>
        <a:bodyPr/>
        <a:lstStyle/>
        <a:p>
          <a:endParaRPr lang="en-US"/>
        </a:p>
      </dgm:t>
    </dgm:pt>
    <dgm:pt modelId="{ED03BC6F-1596-4543-8813-99BDD825F79D}" type="sibTrans" cxnId="{00FB2964-836C-4257-92E7-2AA3FC6D153A}">
      <dgm:prSet/>
      <dgm:spPr/>
      <dgm:t>
        <a:bodyPr/>
        <a:lstStyle/>
        <a:p>
          <a:endParaRPr lang="en-US"/>
        </a:p>
      </dgm:t>
    </dgm:pt>
    <dgm:pt modelId="{9E9B396C-45FE-420E-BC2D-F11FFE26F50C}">
      <dgm:prSet phldrT="[Text]" phldr="0"/>
      <dgm:spPr/>
      <dgm:t>
        <a:bodyPr/>
        <a:lstStyle/>
        <a:p>
          <a:r>
            <a:rPr lang="en-US"/>
            <a:t>Fast</a:t>
          </a:r>
        </a:p>
      </dgm:t>
    </dgm:pt>
    <dgm:pt modelId="{AF4F59AC-695B-4EB5-9319-25B2C784F19E}" type="parTrans" cxnId="{A21E1A0B-9800-4AA9-8EB0-4B26D8B98E8B}">
      <dgm:prSet/>
      <dgm:spPr/>
      <dgm:t>
        <a:bodyPr/>
        <a:lstStyle/>
        <a:p>
          <a:endParaRPr lang="en-US"/>
        </a:p>
      </dgm:t>
    </dgm:pt>
    <dgm:pt modelId="{11B23934-D0C4-40FA-9BCC-12FD4CB45A76}" type="sibTrans" cxnId="{A21E1A0B-9800-4AA9-8EB0-4B26D8B98E8B}">
      <dgm:prSet/>
      <dgm:spPr/>
      <dgm:t>
        <a:bodyPr/>
        <a:lstStyle/>
        <a:p>
          <a:endParaRPr lang="en-US"/>
        </a:p>
      </dgm:t>
    </dgm:pt>
    <dgm:pt modelId="{146E4B67-73F7-4233-9075-D00A851D9F14}">
      <dgm:prSet phldrT="[Text]" phldr="0"/>
      <dgm:spPr/>
      <dgm:t>
        <a:bodyPr/>
        <a:lstStyle/>
        <a:p>
          <a:r>
            <a:rPr lang="en-US"/>
            <a:t>Incomplete</a:t>
          </a:r>
        </a:p>
      </dgm:t>
    </dgm:pt>
    <dgm:pt modelId="{85782719-52C9-4B3F-81CC-2F3FA2B78B73}" type="parTrans" cxnId="{D0F5EC6B-9D69-42C7-ABE6-22E60D9F4690}">
      <dgm:prSet/>
      <dgm:spPr/>
      <dgm:t>
        <a:bodyPr/>
        <a:lstStyle/>
        <a:p>
          <a:endParaRPr lang="en-US"/>
        </a:p>
      </dgm:t>
    </dgm:pt>
    <dgm:pt modelId="{967A9420-30C4-47A3-AA3C-620270100C1D}" type="sibTrans" cxnId="{D0F5EC6B-9D69-42C7-ABE6-22E60D9F4690}">
      <dgm:prSet/>
      <dgm:spPr/>
      <dgm:t>
        <a:bodyPr/>
        <a:lstStyle/>
        <a:p>
          <a:endParaRPr lang="en-US"/>
        </a:p>
      </dgm:t>
    </dgm:pt>
    <dgm:pt modelId="{FD407E14-8200-478A-90F4-A081CC587C04}">
      <dgm:prSet phldrT="[Text]" phldr="0"/>
      <dgm:spPr/>
      <dgm:t>
        <a:bodyPr/>
        <a:lstStyle/>
        <a:p>
          <a:r>
            <a:rPr lang="en-US"/>
            <a:t>Long-term action</a:t>
          </a:r>
        </a:p>
      </dgm:t>
    </dgm:pt>
    <dgm:pt modelId="{5937D620-C923-4143-81B8-748166CA50F2}" type="parTrans" cxnId="{D79C2C26-15AD-460B-AE77-C5FE8949C5EA}">
      <dgm:prSet/>
      <dgm:spPr/>
      <dgm:t>
        <a:bodyPr/>
        <a:lstStyle/>
        <a:p>
          <a:endParaRPr lang="en-US"/>
        </a:p>
      </dgm:t>
    </dgm:pt>
    <dgm:pt modelId="{66651B20-0ECA-41D8-A8C6-2F70BE5FB73D}" type="sibTrans" cxnId="{D79C2C26-15AD-460B-AE77-C5FE8949C5EA}">
      <dgm:prSet/>
      <dgm:spPr/>
      <dgm:t>
        <a:bodyPr/>
        <a:lstStyle/>
        <a:p>
          <a:endParaRPr lang="en-US"/>
        </a:p>
      </dgm:t>
    </dgm:pt>
    <dgm:pt modelId="{F67A8664-0055-4907-BB54-A61EA5EB1B0B}">
      <dgm:prSet phldrT="[Text]" phldr="0"/>
      <dgm:spPr/>
      <dgm:t>
        <a:bodyPr/>
        <a:lstStyle/>
        <a:p>
          <a:r>
            <a:rPr lang="en-US"/>
            <a:t>Quick response</a:t>
          </a:r>
        </a:p>
      </dgm:t>
    </dgm:pt>
    <dgm:pt modelId="{88F6CBED-9318-4CB7-BA67-BD13C8CA177E}" type="parTrans" cxnId="{06418653-A5A5-4449-9BCB-6A579A4B28A7}">
      <dgm:prSet/>
      <dgm:spPr/>
      <dgm:t>
        <a:bodyPr/>
        <a:lstStyle/>
        <a:p>
          <a:endParaRPr lang="en-US"/>
        </a:p>
      </dgm:t>
    </dgm:pt>
    <dgm:pt modelId="{083DAAF7-97B2-48E0-9C86-39721E88827B}" type="sibTrans" cxnId="{06418653-A5A5-4449-9BCB-6A579A4B28A7}">
      <dgm:prSet/>
      <dgm:spPr/>
      <dgm:t>
        <a:bodyPr/>
        <a:lstStyle/>
        <a:p>
          <a:endParaRPr lang="en-US"/>
        </a:p>
      </dgm:t>
    </dgm:pt>
    <dgm:pt modelId="{E5B1580E-164A-4C8B-9628-4C2AA8957891}" type="pres">
      <dgm:prSet presAssocID="{C03E9A37-56F9-44DC-8EC6-4EC693DB5C6E}" presName="Name0" presStyleCnt="0">
        <dgm:presLayoutVars>
          <dgm:dir/>
          <dgm:animLvl val="lvl"/>
          <dgm:resizeHandles val="exact"/>
        </dgm:presLayoutVars>
      </dgm:prSet>
      <dgm:spPr/>
    </dgm:pt>
    <dgm:pt modelId="{4A958D34-0B00-4245-ABA8-C265C0CDEBB9}" type="pres">
      <dgm:prSet presAssocID="{C1E4E21D-3FF2-4F6F-9109-9457870E2BA9}" presName="composite" presStyleCnt="0"/>
      <dgm:spPr/>
    </dgm:pt>
    <dgm:pt modelId="{34531F7D-7D56-44BF-8792-57E7A237D793}" type="pres">
      <dgm:prSet presAssocID="{C1E4E21D-3FF2-4F6F-9109-9457870E2BA9}" presName="parTx" presStyleLbl="alignNode1" presStyleIdx="0" presStyleCnt="2">
        <dgm:presLayoutVars>
          <dgm:chMax val="0"/>
          <dgm:chPref val="0"/>
          <dgm:bulletEnabled val="1"/>
        </dgm:presLayoutVars>
      </dgm:prSet>
      <dgm:spPr/>
    </dgm:pt>
    <dgm:pt modelId="{971A742D-6507-42B9-A1D8-109B447D95EF}" type="pres">
      <dgm:prSet presAssocID="{C1E4E21D-3FF2-4F6F-9109-9457870E2BA9}" presName="desTx" presStyleLbl="alignAccFollowNode1" presStyleIdx="0" presStyleCnt="2">
        <dgm:presLayoutVars>
          <dgm:bulletEnabled val="1"/>
        </dgm:presLayoutVars>
      </dgm:prSet>
      <dgm:spPr/>
    </dgm:pt>
    <dgm:pt modelId="{FDC7FE63-7648-44C7-BC44-E01967F5ED08}" type="pres">
      <dgm:prSet presAssocID="{6151279A-B880-4993-A0DE-3630A4B41985}" presName="space" presStyleCnt="0"/>
      <dgm:spPr/>
    </dgm:pt>
    <dgm:pt modelId="{C9B1097F-8D82-48AC-9F48-902DE0FF0706}" type="pres">
      <dgm:prSet presAssocID="{5E8AB15E-8EC3-496B-AB99-0B493DF5957F}" presName="composite" presStyleCnt="0"/>
      <dgm:spPr/>
    </dgm:pt>
    <dgm:pt modelId="{C9009CD6-182F-4893-BF8A-D586E852F151}" type="pres">
      <dgm:prSet presAssocID="{5E8AB15E-8EC3-496B-AB99-0B493DF5957F}" presName="parTx" presStyleLbl="alignNode1" presStyleIdx="1" presStyleCnt="2">
        <dgm:presLayoutVars>
          <dgm:chMax val="0"/>
          <dgm:chPref val="0"/>
          <dgm:bulletEnabled val="1"/>
        </dgm:presLayoutVars>
      </dgm:prSet>
      <dgm:spPr/>
    </dgm:pt>
    <dgm:pt modelId="{934DECA4-BB7A-4F95-8F89-DD8E4182043D}" type="pres">
      <dgm:prSet presAssocID="{5E8AB15E-8EC3-496B-AB99-0B493DF5957F}" presName="desTx" presStyleLbl="alignAccFollowNode1" presStyleIdx="1" presStyleCnt="2">
        <dgm:presLayoutVars>
          <dgm:bulletEnabled val="1"/>
        </dgm:presLayoutVars>
      </dgm:prSet>
      <dgm:spPr/>
    </dgm:pt>
  </dgm:ptLst>
  <dgm:cxnLst>
    <dgm:cxn modelId="{A21E1A0B-9800-4AA9-8EB0-4B26D8B98E8B}" srcId="{5E8AB15E-8EC3-496B-AB99-0B493DF5957F}" destId="{9E9B396C-45FE-420E-BC2D-F11FFE26F50C}" srcOrd="0" destOrd="0" parTransId="{AF4F59AC-695B-4EB5-9319-25B2C784F19E}" sibTransId="{11B23934-D0C4-40FA-9BCC-12FD4CB45A76}"/>
    <dgm:cxn modelId="{F584E20F-5D23-4A8F-98D1-44CFABDBB77C}" srcId="{C1E4E21D-3FF2-4F6F-9109-9457870E2BA9}" destId="{33F28149-8DF3-4F6B-B6D5-8EFBC1BDB799}" srcOrd="1" destOrd="0" parTransId="{709373E4-08C5-477C-ACA0-3E528A28C847}" sibTransId="{B0A47669-505A-4FBF-A040-358DA05D15E8}"/>
    <dgm:cxn modelId="{171B7F22-9124-4D8D-BFB7-95BF21B22B9A}" type="presOf" srcId="{146E4B67-73F7-4233-9075-D00A851D9F14}" destId="{934DECA4-BB7A-4F95-8F89-DD8E4182043D}" srcOrd="0" destOrd="1" presId="urn:microsoft.com/office/officeart/2005/8/layout/hList1"/>
    <dgm:cxn modelId="{D79C2C26-15AD-460B-AE77-C5FE8949C5EA}" srcId="{C1E4E21D-3FF2-4F6F-9109-9457870E2BA9}" destId="{FD407E14-8200-478A-90F4-A081CC587C04}" srcOrd="2" destOrd="0" parTransId="{5937D620-C923-4143-81B8-748166CA50F2}" sibTransId="{66651B20-0ECA-41D8-A8C6-2F70BE5FB73D}"/>
    <dgm:cxn modelId="{3D1E933F-2796-499B-A400-5877AF3E413E}" type="presOf" srcId="{090A99F9-93FE-4505-95A6-231FD30FC05E}" destId="{971A742D-6507-42B9-A1D8-109B447D95EF}" srcOrd="0" destOrd="0" presId="urn:microsoft.com/office/officeart/2005/8/layout/hList1"/>
    <dgm:cxn modelId="{185D2542-1DC9-4550-B190-9C5F6F591FC1}" type="presOf" srcId="{33F28149-8DF3-4F6B-B6D5-8EFBC1BDB799}" destId="{971A742D-6507-42B9-A1D8-109B447D95EF}" srcOrd="0" destOrd="1" presId="urn:microsoft.com/office/officeart/2005/8/layout/hList1"/>
    <dgm:cxn modelId="{00FB2964-836C-4257-92E7-2AA3FC6D153A}" srcId="{C03E9A37-56F9-44DC-8EC6-4EC693DB5C6E}" destId="{5E8AB15E-8EC3-496B-AB99-0B493DF5957F}" srcOrd="1" destOrd="0" parTransId="{B1542412-F6B9-44C8-AC05-993D61EBF107}" sibTransId="{ED03BC6F-1596-4543-8813-99BDD825F79D}"/>
    <dgm:cxn modelId="{92BC226B-3376-4B47-AAC1-CB891BF33BF8}" type="presOf" srcId="{FD407E14-8200-478A-90F4-A081CC587C04}" destId="{971A742D-6507-42B9-A1D8-109B447D95EF}" srcOrd="0" destOrd="2" presId="urn:microsoft.com/office/officeart/2005/8/layout/hList1"/>
    <dgm:cxn modelId="{D0F5EC6B-9D69-42C7-ABE6-22E60D9F4690}" srcId="{5E8AB15E-8EC3-496B-AB99-0B493DF5957F}" destId="{146E4B67-73F7-4233-9075-D00A851D9F14}" srcOrd="1" destOrd="0" parTransId="{85782719-52C9-4B3F-81CC-2F3FA2B78B73}" sibTransId="{967A9420-30C4-47A3-AA3C-620270100C1D}"/>
    <dgm:cxn modelId="{A6777651-6C77-4050-9B6B-FEFB976A7F4D}" type="presOf" srcId="{F67A8664-0055-4907-BB54-A61EA5EB1B0B}" destId="{934DECA4-BB7A-4F95-8F89-DD8E4182043D}" srcOrd="0" destOrd="2" presId="urn:microsoft.com/office/officeart/2005/8/layout/hList1"/>
    <dgm:cxn modelId="{06418653-A5A5-4449-9BCB-6A579A4B28A7}" srcId="{5E8AB15E-8EC3-496B-AB99-0B493DF5957F}" destId="{F67A8664-0055-4907-BB54-A61EA5EB1B0B}" srcOrd="2" destOrd="0" parTransId="{88F6CBED-9318-4CB7-BA67-BD13C8CA177E}" sibTransId="{083DAAF7-97B2-48E0-9C86-39721E88827B}"/>
    <dgm:cxn modelId="{50F50D56-0219-46F3-A627-A21ECA64C578}" type="presOf" srcId="{C03E9A37-56F9-44DC-8EC6-4EC693DB5C6E}" destId="{E5B1580E-164A-4C8B-9628-4C2AA8957891}" srcOrd="0" destOrd="0" presId="urn:microsoft.com/office/officeart/2005/8/layout/hList1"/>
    <dgm:cxn modelId="{3249CB56-4BC0-47BE-9A43-C9FF2AC5C79A}" type="presOf" srcId="{C1E4E21D-3FF2-4F6F-9109-9457870E2BA9}" destId="{34531F7D-7D56-44BF-8792-57E7A237D793}" srcOrd="0" destOrd="0" presId="urn:microsoft.com/office/officeart/2005/8/layout/hList1"/>
    <dgm:cxn modelId="{B1D728C8-A6A1-447C-955D-95D68378E652}" type="presOf" srcId="{9E9B396C-45FE-420E-BC2D-F11FFE26F50C}" destId="{934DECA4-BB7A-4F95-8F89-DD8E4182043D}" srcOrd="0" destOrd="0" presId="urn:microsoft.com/office/officeart/2005/8/layout/hList1"/>
    <dgm:cxn modelId="{321B6FCF-FC1E-4D7E-AB57-1E4B0FD1563A}" srcId="{C1E4E21D-3FF2-4F6F-9109-9457870E2BA9}" destId="{090A99F9-93FE-4505-95A6-231FD30FC05E}" srcOrd="0" destOrd="0" parTransId="{05EB4A57-FCFF-4327-B946-1575452A61E4}" sibTransId="{F0807F34-57C9-4B1A-B56E-A5C1DC14A119}"/>
    <dgm:cxn modelId="{29B06EE2-E343-4925-9765-78C93737792A}" type="presOf" srcId="{5E8AB15E-8EC3-496B-AB99-0B493DF5957F}" destId="{C9009CD6-182F-4893-BF8A-D586E852F151}" srcOrd="0" destOrd="0" presId="urn:microsoft.com/office/officeart/2005/8/layout/hList1"/>
    <dgm:cxn modelId="{043EA7EA-A06B-4670-BB32-4C9A8BF5FD6F}" srcId="{C03E9A37-56F9-44DC-8EC6-4EC693DB5C6E}" destId="{C1E4E21D-3FF2-4F6F-9109-9457870E2BA9}" srcOrd="0" destOrd="0" parTransId="{51B9ADBD-47E9-4616-845D-683901CB7AF5}" sibTransId="{6151279A-B880-4993-A0DE-3630A4B41985}"/>
    <dgm:cxn modelId="{5E2E5E0D-6BBC-4781-8224-25E78E689BAF}" type="presParOf" srcId="{E5B1580E-164A-4C8B-9628-4C2AA8957891}" destId="{4A958D34-0B00-4245-ABA8-C265C0CDEBB9}" srcOrd="0" destOrd="0" presId="urn:microsoft.com/office/officeart/2005/8/layout/hList1"/>
    <dgm:cxn modelId="{4137E22B-3C8F-499D-8EDD-442FEE0E437B}" type="presParOf" srcId="{4A958D34-0B00-4245-ABA8-C265C0CDEBB9}" destId="{34531F7D-7D56-44BF-8792-57E7A237D793}" srcOrd="0" destOrd="0" presId="urn:microsoft.com/office/officeart/2005/8/layout/hList1"/>
    <dgm:cxn modelId="{4AD788EA-F221-468E-807E-A57A0FFE50F3}" type="presParOf" srcId="{4A958D34-0B00-4245-ABA8-C265C0CDEBB9}" destId="{971A742D-6507-42B9-A1D8-109B447D95EF}" srcOrd="1" destOrd="0" presId="urn:microsoft.com/office/officeart/2005/8/layout/hList1"/>
    <dgm:cxn modelId="{138206F1-72F7-46B8-BD80-EEF03D63B7B9}" type="presParOf" srcId="{E5B1580E-164A-4C8B-9628-4C2AA8957891}" destId="{FDC7FE63-7648-44C7-BC44-E01967F5ED08}" srcOrd="1" destOrd="0" presId="urn:microsoft.com/office/officeart/2005/8/layout/hList1"/>
    <dgm:cxn modelId="{0EE52CED-AE74-4BDD-AD8D-4B2EC957B135}" type="presParOf" srcId="{E5B1580E-164A-4C8B-9628-4C2AA8957891}" destId="{C9B1097F-8D82-48AC-9F48-902DE0FF0706}" srcOrd="2" destOrd="0" presId="urn:microsoft.com/office/officeart/2005/8/layout/hList1"/>
    <dgm:cxn modelId="{5B3B6675-18A6-42C0-B8FD-BA8ED9AFE50C}" type="presParOf" srcId="{C9B1097F-8D82-48AC-9F48-902DE0FF0706}" destId="{C9009CD6-182F-4893-BF8A-D586E852F151}" srcOrd="0" destOrd="0" presId="urn:microsoft.com/office/officeart/2005/8/layout/hList1"/>
    <dgm:cxn modelId="{26F0AE38-F024-420D-B850-62FE974265D9}" type="presParOf" srcId="{C9B1097F-8D82-48AC-9F48-902DE0FF0706}" destId="{934DECA4-BB7A-4F95-8F89-DD8E4182043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8E964BA-D9AC-4002-BCB4-4417C6AE6AD5}" type="doc">
      <dgm:prSet loTypeId="urn:microsoft.com/office/officeart/2008/layout/VerticalCurvedList" loCatId="list" qsTypeId="urn:microsoft.com/office/officeart/2005/8/quickstyle/simple1" qsCatId="simple" csTypeId="urn:microsoft.com/office/officeart/2005/8/colors/accent5_3" csCatId="accent5" phldr="1"/>
      <dgm:spPr/>
      <dgm:t>
        <a:bodyPr/>
        <a:lstStyle/>
        <a:p>
          <a:endParaRPr lang="en-US"/>
        </a:p>
      </dgm:t>
    </dgm:pt>
    <dgm:pt modelId="{027FA195-B59A-405A-8919-66CED268462A}">
      <dgm:prSet phldrT="[Text]"/>
      <dgm:spPr/>
      <dgm:t>
        <a:bodyPr/>
        <a:lstStyle/>
        <a:p>
          <a:r>
            <a:rPr lang="en-US"/>
            <a:t>All data requests must be reviewed and approved by the Committee </a:t>
          </a:r>
        </a:p>
      </dgm:t>
    </dgm:pt>
    <dgm:pt modelId="{57A68F7C-7782-4594-9F02-02118D0E8F79}" type="parTrans" cxnId="{C34C56D3-7DCB-4B44-977A-57261382F9D3}">
      <dgm:prSet/>
      <dgm:spPr/>
      <dgm:t>
        <a:bodyPr/>
        <a:lstStyle/>
        <a:p>
          <a:endParaRPr lang="en-US"/>
        </a:p>
      </dgm:t>
    </dgm:pt>
    <dgm:pt modelId="{FF2432A4-3B82-425A-9C4C-9A8AF2EE99C2}" type="sibTrans" cxnId="{C34C56D3-7DCB-4B44-977A-57261382F9D3}">
      <dgm:prSet/>
      <dgm:spPr/>
      <dgm:t>
        <a:bodyPr/>
        <a:lstStyle/>
        <a:p>
          <a:endParaRPr lang="en-US"/>
        </a:p>
      </dgm:t>
    </dgm:pt>
    <dgm:pt modelId="{A74EB864-552F-4443-910F-4652DE2FD61E}">
      <dgm:prSet/>
      <dgm:spPr/>
      <dgm:t>
        <a:bodyPr/>
        <a:lstStyle/>
        <a:p>
          <a:r>
            <a:rPr lang="en-US"/>
            <a:t>The committee meets  monthly</a:t>
          </a:r>
        </a:p>
      </dgm:t>
    </dgm:pt>
    <dgm:pt modelId="{E3C7A520-7D63-4FBC-9407-DC621491ADCA}" type="parTrans" cxnId="{6DE5F709-0E94-4597-B5AB-A212E210F5A6}">
      <dgm:prSet/>
      <dgm:spPr/>
      <dgm:t>
        <a:bodyPr/>
        <a:lstStyle/>
        <a:p>
          <a:endParaRPr lang="en-US"/>
        </a:p>
      </dgm:t>
    </dgm:pt>
    <dgm:pt modelId="{2CA04322-A9FB-4C25-8DEC-FC84A581E909}" type="sibTrans" cxnId="{6DE5F709-0E94-4597-B5AB-A212E210F5A6}">
      <dgm:prSet/>
      <dgm:spPr/>
      <dgm:t>
        <a:bodyPr/>
        <a:lstStyle/>
        <a:p>
          <a:endParaRPr lang="en-US"/>
        </a:p>
      </dgm:t>
    </dgm:pt>
    <dgm:pt modelId="{CE0FF4AA-2780-4CA2-A799-19AF9A9EBFF4}" type="pres">
      <dgm:prSet presAssocID="{08E964BA-D9AC-4002-BCB4-4417C6AE6AD5}" presName="Name0" presStyleCnt="0">
        <dgm:presLayoutVars>
          <dgm:chMax val="7"/>
          <dgm:chPref val="7"/>
          <dgm:dir/>
        </dgm:presLayoutVars>
      </dgm:prSet>
      <dgm:spPr/>
    </dgm:pt>
    <dgm:pt modelId="{A317241F-F4A3-4CBE-B49A-3A68163B4414}" type="pres">
      <dgm:prSet presAssocID="{08E964BA-D9AC-4002-BCB4-4417C6AE6AD5}" presName="Name1" presStyleCnt="0"/>
      <dgm:spPr/>
    </dgm:pt>
    <dgm:pt modelId="{98A72A9C-F05B-4ABF-9EB7-2213D4F2C1A4}" type="pres">
      <dgm:prSet presAssocID="{08E964BA-D9AC-4002-BCB4-4417C6AE6AD5}" presName="cycle" presStyleCnt="0"/>
      <dgm:spPr/>
    </dgm:pt>
    <dgm:pt modelId="{45101DBB-AC19-407F-A84B-03BB8C30FB12}" type="pres">
      <dgm:prSet presAssocID="{08E964BA-D9AC-4002-BCB4-4417C6AE6AD5}" presName="srcNode" presStyleLbl="node1" presStyleIdx="0" presStyleCnt="2"/>
      <dgm:spPr/>
    </dgm:pt>
    <dgm:pt modelId="{38EB760E-F736-471F-96BC-CD401233EBF4}" type="pres">
      <dgm:prSet presAssocID="{08E964BA-D9AC-4002-BCB4-4417C6AE6AD5}" presName="conn" presStyleLbl="parChTrans1D2" presStyleIdx="0" presStyleCnt="1"/>
      <dgm:spPr/>
    </dgm:pt>
    <dgm:pt modelId="{3AA79909-2346-4294-8353-39F1111B3C53}" type="pres">
      <dgm:prSet presAssocID="{08E964BA-D9AC-4002-BCB4-4417C6AE6AD5}" presName="extraNode" presStyleLbl="node1" presStyleIdx="0" presStyleCnt="2"/>
      <dgm:spPr/>
    </dgm:pt>
    <dgm:pt modelId="{90E58558-A8A3-474A-8809-82ABFB6098E1}" type="pres">
      <dgm:prSet presAssocID="{08E964BA-D9AC-4002-BCB4-4417C6AE6AD5}" presName="dstNode" presStyleLbl="node1" presStyleIdx="0" presStyleCnt="2"/>
      <dgm:spPr/>
    </dgm:pt>
    <dgm:pt modelId="{FA6F100C-ED91-45B0-818D-D40521F90E34}" type="pres">
      <dgm:prSet presAssocID="{027FA195-B59A-405A-8919-66CED268462A}" presName="text_1" presStyleLbl="node1" presStyleIdx="0" presStyleCnt="2">
        <dgm:presLayoutVars>
          <dgm:bulletEnabled val="1"/>
        </dgm:presLayoutVars>
      </dgm:prSet>
      <dgm:spPr/>
    </dgm:pt>
    <dgm:pt modelId="{6444CF58-198F-4917-958A-0B01DC95EC7D}" type="pres">
      <dgm:prSet presAssocID="{027FA195-B59A-405A-8919-66CED268462A}" presName="accent_1" presStyleCnt="0"/>
      <dgm:spPr/>
    </dgm:pt>
    <dgm:pt modelId="{FF5A6324-AFA6-415E-A204-80CD51EE5967}" type="pres">
      <dgm:prSet presAssocID="{027FA195-B59A-405A-8919-66CED268462A}" presName="accentRepeatNode" presStyleLbl="solidFgAcc1" presStyleIdx="0" presStyleCnt="2"/>
      <dgm:spPr/>
    </dgm:pt>
    <dgm:pt modelId="{0502C848-CAA4-4CCD-B9FE-FE61A1F80D68}" type="pres">
      <dgm:prSet presAssocID="{A74EB864-552F-4443-910F-4652DE2FD61E}" presName="text_2" presStyleLbl="node1" presStyleIdx="1" presStyleCnt="2">
        <dgm:presLayoutVars>
          <dgm:bulletEnabled val="1"/>
        </dgm:presLayoutVars>
      </dgm:prSet>
      <dgm:spPr/>
    </dgm:pt>
    <dgm:pt modelId="{3F05DE51-B805-4314-99D5-3DA96840941C}" type="pres">
      <dgm:prSet presAssocID="{A74EB864-552F-4443-910F-4652DE2FD61E}" presName="accent_2" presStyleCnt="0"/>
      <dgm:spPr/>
    </dgm:pt>
    <dgm:pt modelId="{BBF71C3B-FDD1-421C-873E-8E63560A7AF4}" type="pres">
      <dgm:prSet presAssocID="{A74EB864-552F-4443-910F-4652DE2FD61E}" presName="accentRepeatNode" presStyleLbl="solidFgAcc1" presStyleIdx="1" presStyleCnt="2"/>
      <dgm:spPr/>
    </dgm:pt>
  </dgm:ptLst>
  <dgm:cxnLst>
    <dgm:cxn modelId="{6DE5F709-0E94-4597-B5AB-A212E210F5A6}" srcId="{08E964BA-D9AC-4002-BCB4-4417C6AE6AD5}" destId="{A74EB864-552F-4443-910F-4652DE2FD61E}" srcOrd="1" destOrd="0" parTransId="{E3C7A520-7D63-4FBC-9407-DC621491ADCA}" sibTransId="{2CA04322-A9FB-4C25-8DEC-FC84A581E909}"/>
    <dgm:cxn modelId="{69948A46-FDF2-4EE0-8DF9-30E4EAAA4E75}" type="presOf" srcId="{A74EB864-552F-4443-910F-4652DE2FD61E}" destId="{0502C848-CAA4-4CCD-B9FE-FE61A1F80D68}" srcOrd="0" destOrd="0" presId="urn:microsoft.com/office/officeart/2008/layout/VerticalCurvedList"/>
    <dgm:cxn modelId="{23E50271-0A56-4355-A9B6-4AE024EE917A}" type="presOf" srcId="{08E964BA-D9AC-4002-BCB4-4417C6AE6AD5}" destId="{CE0FF4AA-2780-4CA2-A799-19AF9A9EBFF4}" srcOrd="0" destOrd="0" presId="urn:microsoft.com/office/officeart/2008/layout/VerticalCurvedList"/>
    <dgm:cxn modelId="{F5342395-173B-431D-8DF3-267CA81C16F1}" type="presOf" srcId="{027FA195-B59A-405A-8919-66CED268462A}" destId="{FA6F100C-ED91-45B0-818D-D40521F90E34}" srcOrd="0" destOrd="0" presId="urn:microsoft.com/office/officeart/2008/layout/VerticalCurvedList"/>
    <dgm:cxn modelId="{803D70C0-D579-4717-8B33-9F5C22D34542}" type="presOf" srcId="{FF2432A4-3B82-425A-9C4C-9A8AF2EE99C2}" destId="{38EB760E-F736-471F-96BC-CD401233EBF4}" srcOrd="0" destOrd="0" presId="urn:microsoft.com/office/officeart/2008/layout/VerticalCurvedList"/>
    <dgm:cxn modelId="{C34C56D3-7DCB-4B44-977A-57261382F9D3}" srcId="{08E964BA-D9AC-4002-BCB4-4417C6AE6AD5}" destId="{027FA195-B59A-405A-8919-66CED268462A}" srcOrd="0" destOrd="0" parTransId="{57A68F7C-7782-4594-9F02-02118D0E8F79}" sibTransId="{FF2432A4-3B82-425A-9C4C-9A8AF2EE99C2}"/>
    <dgm:cxn modelId="{CB9AF6DF-2559-48AE-8EBD-08F05CF9DC9F}" type="presParOf" srcId="{CE0FF4AA-2780-4CA2-A799-19AF9A9EBFF4}" destId="{A317241F-F4A3-4CBE-B49A-3A68163B4414}" srcOrd="0" destOrd="0" presId="urn:microsoft.com/office/officeart/2008/layout/VerticalCurvedList"/>
    <dgm:cxn modelId="{C7CB87CC-44BC-4BE5-932E-1582C57A82F0}" type="presParOf" srcId="{A317241F-F4A3-4CBE-B49A-3A68163B4414}" destId="{98A72A9C-F05B-4ABF-9EB7-2213D4F2C1A4}" srcOrd="0" destOrd="0" presId="urn:microsoft.com/office/officeart/2008/layout/VerticalCurvedList"/>
    <dgm:cxn modelId="{ED5962F3-AD76-4D18-9497-D58998D4DB8D}" type="presParOf" srcId="{98A72A9C-F05B-4ABF-9EB7-2213D4F2C1A4}" destId="{45101DBB-AC19-407F-A84B-03BB8C30FB12}" srcOrd="0" destOrd="0" presId="urn:microsoft.com/office/officeart/2008/layout/VerticalCurvedList"/>
    <dgm:cxn modelId="{263BA98B-1C55-4239-9FF3-A14ADBA3C9DC}" type="presParOf" srcId="{98A72A9C-F05B-4ABF-9EB7-2213D4F2C1A4}" destId="{38EB760E-F736-471F-96BC-CD401233EBF4}" srcOrd="1" destOrd="0" presId="urn:microsoft.com/office/officeart/2008/layout/VerticalCurvedList"/>
    <dgm:cxn modelId="{E6EDAF81-53BF-4403-8DC6-12891391B64A}" type="presParOf" srcId="{98A72A9C-F05B-4ABF-9EB7-2213D4F2C1A4}" destId="{3AA79909-2346-4294-8353-39F1111B3C53}" srcOrd="2" destOrd="0" presId="urn:microsoft.com/office/officeart/2008/layout/VerticalCurvedList"/>
    <dgm:cxn modelId="{F035BD1B-6E9B-40A6-AE03-C8C07625429E}" type="presParOf" srcId="{98A72A9C-F05B-4ABF-9EB7-2213D4F2C1A4}" destId="{90E58558-A8A3-474A-8809-82ABFB6098E1}" srcOrd="3" destOrd="0" presId="urn:microsoft.com/office/officeart/2008/layout/VerticalCurvedList"/>
    <dgm:cxn modelId="{F2CC7C9B-B424-4D29-AC32-CBCB0095EC70}" type="presParOf" srcId="{A317241F-F4A3-4CBE-B49A-3A68163B4414}" destId="{FA6F100C-ED91-45B0-818D-D40521F90E34}" srcOrd="1" destOrd="0" presId="urn:microsoft.com/office/officeart/2008/layout/VerticalCurvedList"/>
    <dgm:cxn modelId="{EBB84F6E-B7E5-4ACB-8475-B7654CDBE185}" type="presParOf" srcId="{A317241F-F4A3-4CBE-B49A-3A68163B4414}" destId="{6444CF58-198F-4917-958A-0B01DC95EC7D}" srcOrd="2" destOrd="0" presId="urn:microsoft.com/office/officeart/2008/layout/VerticalCurvedList"/>
    <dgm:cxn modelId="{439EC643-C029-460B-98DA-64F141D5CE39}" type="presParOf" srcId="{6444CF58-198F-4917-958A-0B01DC95EC7D}" destId="{FF5A6324-AFA6-415E-A204-80CD51EE5967}" srcOrd="0" destOrd="0" presId="urn:microsoft.com/office/officeart/2008/layout/VerticalCurvedList"/>
    <dgm:cxn modelId="{BEE1DAD5-EECD-464F-B9F8-FAE6726F7719}" type="presParOf" srcId="{A317241F-F4A3-4CBE-B49A-3A68163B4414}" destId="{0502C848-CAA4-4CCD-B9FE-FE61A1F80D68}" srcOrd="3" destOrd="0" presId="urn:microsoft.com/office/officeart/2008/layout/VerticalCurvedList"/>
    <dgm:cxn modelId="{968E7EEE-30CA-424B-BEB7-90C88771D5E8}" type="presParOf" srcId="{A317241F-F4A3-4CBE-B49A-3A68163B4414}" destId="{3F05DE51-B805-4314-99D5-3DA96840941C}" srcOrd="4" destOrd="0" presId="urn:microsoft.com/office/officeart/2008/layout/VerticalCurvedList"/>
    <dgm:cxn modelId="{B1F93442-970F-4A73-87E7-EBFDB53BD71F}" type="presParOf" srcId="{3F05DE51-B805-4314-99D5-3DA96840941C}" destId="{BBF71C3B-FDD1-421C-873E-8E63560A7AF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3780231-C51D-4B46-950D-60A38B007C48}" type="doc">
      <dgm:prSet loTypeId="urn:microsoft.com/office/officeart/2009/3/layout/OpposingIdeas" loCatId="relationship" qsTypeId="urn:microsoft.com/office/officeart/2005/8/quickstyle/simple1" qsCatId="simple" csTypeId="urn:microsoft.com/office/officeart/2005/8/colors/accent3_2" csCatId="accent3" phldr="1"/>
      <dgm:spPr/>
      <dgm:t>
        <a:bodyPr/>
        <a:lstStyle/>
        <a:p>
          <a:endParaRPr lang="en-US"/>
        </a:p>
      </dgm:t>
    </dgm:pt>
    <dgm:pt modelId="{05574443-C3B0-4EED-97F9-50F9F3FE19B0}">
      <dgm:prSet phldrT="[Text]" phldr="0"/>
      <dgm:spPr/>
      <dgm:t>
        <a:bodyPr/>
        <a:lstStyle/>
        <a:p>
          <a:r>
            <a:rPr lang="en-US"/>
            <a:t>Approval</a:t>
          </a:r>
        </a:p>
      </dgm:t>
    </dgm:pt>
    <dgm:pt modelId="{59199C12-FF3E-438B-9F97-BC27D6E9C098}" type="parTrans" cxnId="{191E4FFE-FD0E-475A-B54F-D4A802E6CDBB}">
      <dgm:prSet/>
      <dgm:spPr/>
      <dgm:t>
        <a:bodyPr/>
        <a:lstStyle/>
        <a:p>
          <a:endParaRPr lang="en-US"/>
        </a:p>
      </dgm:t>
    </dgm:pt>
    <dgm:pt modelId="{51162F60-0657-4515-B560-BE372DF53FB3}" type="sibTrans" cxnId="{191E4FFE-FD0E-475A-B54F-D4A802E6CDBB}">
      <dgm:prSet/>
      <dgm:spPr/>
      <dgm:t>
        <a:bodyPr/>
        <a:lstStyle/>
        <a:p>
          <a:endParaRPr lang="en-US"/>
        </a:p>
      </dgm:t>
    </dgm:pt>
    <dgm:pt modelId="{3FAF7288-3957-4899-A87A-5F1CB6182404}">
      <dgm:prSet phldrT="[Text]"/>
      <dgm:spPr/>
      <dgm:t>
        <a:bodyPr/>
        <a:lstStyle/>
        <a:p>
          <a:r>
            <a:rPr lang="en-US">
              <a:solidFill>
                <a:schemeClr val="accent3">
                  <a:lumMod val="20000"/>
                  <a:lumOff val="80000"/>
                </a:schemeClr>
              </a:solidFill>
            </a:rPr>
            <a:t>The NC CSRS data steward will follow up with you to begin processing your data request.</a:t>
          </a:r>
        </a:p>
      </dgm:t>
    </dgm:pt>
    <dgm:pt modelId="{3548970C-2198-43B2-AFCC-0E24CDE37AB9}" type="parTrans" cxnId="{F9D520FE-A987-4763-9384-18F55754ABD5}">
      <dgm:prSet/>
      <dgm:spPr/>
      <dgm:t>
        <a:bodyPr/>
        <a:lstStyle/>
        <a:p>
          <a:endParaRPr lang="en-US"/>
        </a:p>
      </dgm:t>
    </dgm:pt>
    <dgm:pt modelId="{53EE5614-5B88-48E9-8F72-CBBE469DB420}" type="sibTrans" cxnId="{F9D520FE-A987-4763-9384-18F55754ABD5}">
      <dgm:prSet/>
      <dgm:spPr/>
      <dgm:t>
        <a:bodyPr/>
        <a:lstStyle/>
        <a:p>
          <a:endParaRPr lang="en-US"/>
        </a:p>
      </dgm:t>
    </dgm:pt>
    <dgm:pt modelId="{A2E1228D-5BC9-4C0C-B9BC-021C301AA486}">
      <dgm:prSet phldrT="[Text]" phldr="0"/>
      <dgm:spPr/>
      <dgm:t>
        <a:bodyPr/>
        <a:lstStyle/>
        <a:p>
          <a:r>
            <a:rPr lang="en-US"/>
            <a:t>Alternate Decision</a:t>
          </a:r>
        </a:p>
      </dgm:t>
    </dgm:pt>
    <dgm:pt modelId="{CBD44479-B783-4DA7-9717-2D2C26F59BF4}" type="parTrans" cxnId="{5F59EC2C-14AE-46DD-81DD-788B24A50038}">
      <dgm:prSet/>
      <dgm:spPr/>
      <dgm:t>
        <a:bodyPr/>
        <a:lstStyle/>
        <a:p>
          <a:endParaRPr lang="en-US"/>
        </a:p>
      </dgm:t>
    </dgm:pt>
    <dgm:pt modelId="{A081C7F0-78F7-4050-9B15-8AD406D47F54}" type="sibTrans" cxnId="{5F59EC2C-14AE-46DD-81DD-788B24A50038}">
      <dgm:prSet/>
      <dgm:spPr/>
      <dgm:t>
        <a:bodyPr/>
        <a:lstStyle/>
        <a:p>
          <a:endParaRPr lang="en-US"/>
        </a:p>
      </dgm:t>
    </dgm:pt>
    <dgm:pt modelId="{B5135E4C-EB64-4472-91D6-2127C69A61CF}">
      <dgm:prSet/>
      <dgm:spPr/>
      <dgm:t>
        <a:bodyPr/>
        <a:lstStyle/>
        <a:p>
          <a:r>
            <a:rPr lang="en-US">
              <a:solidFill>
                <a:schemeClr val="accent3">
                  <a:lumMod val="20000"/>
                  <a:lumOff val="80000"/>
                </a:schemeClr>
              </a:solidFill>
            </a:rPr>
            <a:t>The committee may have additional questions or ask for additional documentation.</a:t>
          </a:r>
        </a:p>
      </dgm:t>
    </dgm:pt>
    <dgm:pt modelId="{11EBEFAE-74B1-4372-B55F-08439CB08652}" type="parTrans" cxnId="{A6C15B09-B010-4ED7-B6F4-3F1743F9BE49}">
      <dgm:prSet/>
      <dgm:spPr/>
      <dgm:t>
        <a:bodyPr/>
        <a:lstStyle/>
        <a:p>
          <a:endParaRPr lang="en-US"/>
        </a:p>
      </dgm:t>
    </dgm:pt>
    <dgm:pt modelId="{8E921EDE-9E0C-42BE-A11F-9BB4A7D6C81D}" type="sibTrans" cxnId="{A6C15B09-B010-4ED7-B6F4-3F1743F9BE49}">
      <dgm:prSet/>
      <dgm:spPr/>
      <dgm:t>
        <a:bodyPr/>
        <a:lstStyle/>
        <a:p>
          <a:endParaRPr lang="en-US"/>
        </a:p>
      </dgm:t>
    </dgm:pt>
    <dgm:pt modelId="{AF35D032-930D-48ED-B123-8218E662DBF9}" type="pres">
      <dgm:prSet presAssocID="{73780231-C51D-4B46-950D-60A38B007C48}" presName="Name0" presStyleCnt="0">
        <dgm:presLayoutVars>
          <dgm:chMax val="2"/>
          <dgm:dir/>
          <dgm:animOne val="branch"/>
          <dgm:animLvl val="lvl"/>
          <dgm:resizeHandles val="exact"/>
        </dgm:presLayoutVars>
      </dgm:prSet>
      <dgm:spPr/>
    </dgm:pt>
    <dgm:pt modelId="{BFEEAABF-B2DA-49E9-9673-E44EA5ABA729}" type="pres">
      <dgm:prSet presAssocID="{73780231-C51D-4B46-950D-60A38B007C48}" presName="Background" presStyleLbl="node1" presStyleIdx="0" presStyleCnt="1"/>
      <dgm:spPr/>
    </dgm:pt>
    <dgm:pt modelId="{F5958E8C-BDA7-4B86-AD02-3F14DEC61835}" type="pres">
      <dgm:prSet presAssocID="{73780231-C51D-4B46-950D-60A38B007C48}" presName="Divider" presStyleLbl="callout" presStyleIdx="0" presStyleCnt="1"/>
      <dgm:spPr/>
    </dgm:pt>
    <dgm:pt modelId="{02502A59-D9BC-40E9-BD0E-A8CF9F9914FC}" type="pres">
      <dgm:prSet presAssocID="{73780231-C51D-4B46-950D-60A38B007C48}" presName="ChildText1" presStyleLbl="revTx" presStyleIdx="0" presStyleCnt="0">
        <dgm:presLayoutVars>
          <dgm:chMax val="0"/>
          <dgm:chPref val="0"/>
          <dgm:bulletEnabled val="1"/>
        </dgm:presLayoutVars>
      </dgm:prSet>
      <dgm:spPr/>
    </dgm:pt>
    <dgm:pt modelId="{97EEFA47-A3FF-47F1-90D6-4B68FA246231}" type="pres">
      <dgm:prSet presAssocID="{73780231-C51D-4B46-950D-60A38B007C48}" presName="ChildText2" presStyleLbl="revTx" presStyleIdx="0" presStyleCnt="0">
        <dgm:presLayoutVars>
          <dgm:chMax val="0"/>
          <dgm:chPref val="0"/>
          <dgm:bulletEnabled val="1"/>
        </dgm:presLayoutVars>
      </dgm:prSet>
      <dgm:spPr/>
    </dgm:pt>
    <dgm:pt modelId="{C4943844-A345-4D52-AEC5-EC427858ED7A}" type="pres">
      <dgm:prSet presAssocID="{73780231-C51D-4B46-950D-60A38B007C48}" presName="ParentText1" presStyleLbl="revTx" presStyleIdx="0" presStyleCnt="0">
        <dgm:presLayoutVars>
          <dgm:chMax val="1"/>
          <dgm:chPref val="1"/>
        </dgm:presLayoutVars>
      </dgm:prSet>
      <dgm:spPr/>
    </dgm:pt>
    <dgm:pt modelId="{213756F1-6A5A-490E-A241-D9A8A860966A}" type="pres">
      <dgm:prSet presAssocID="{73780231-C51D-4B46-950D-60A38B007C48}" presName="ParentShape1" presStyleLbl="alignImgPlace1" presStyleIdx="0" presStyleCnt="2">
        <dgm:presLayoutVars/>
      </dgm:prSet>
      <dgm:spPr/>
    </dgm:pt>
    <dgm:pt modelId="{B3E525A8-5021-47CC-8EB7-F59167EF96B0}" type="pres">
      <dgm:prSet presAssocID="{73780231-C51D-4B46-950D-60A38B007C48}" presName="ParentText2" presStyleLbl="revTx" presStyleIdx="0" presStyleCnt="0">
        <dgm:presLayoutVars>
          <dgm:chMax val="1"/>
          <dgm:chPref val="1"/>
        </dgm:presLayoutVars>
      </dgm:prSet>
      <dgm:spPr/>
    </dgm:pt>
    <dgm:pt modelId="{2A7B0FCB-B362-488C-8E45-465F012E5FB7}" type="pres">
      <dgm:prSet presAssocID="{73780231-C51D-4B46-950D-60A38B007C48}" presName="ParentShape2" presStyleLbl="alignImgPlace1" presStyleIdx="1" presStyleCnt="2">
        <dgm:presLayoutVars/>
      </dgm:prSet>
      <dgm:spPr/>
    </dgm:pt>
  </dgm:ptLst>
  <dgm:cxnLst>
    <dgm:cxn modelId="{A6C15B09-B010-4ED7-B6F4-3F1743F9BE49}" srcId="{A2E1228D-5BC9-4C0C-B9BC-021C301AA486}" destId="{B5135E4C-EB64-4472-91D6-2127C69A61CF}" srcOrd="0" destOrd="0" parTransId="{11EBEFAE-74B1-4372-B55F-08439CB08652}" sibTransId="{8E921EDE-9E0C-42BE-A11F-9BB4A7D6C81D}"/>
    <dgm:cxn modelId="{1AFC2D13-BCB0-47DF-A5A6-542E20CA0449}" type="presOf" srcId="{A2E1228D-5BC9-4C0C-B9BC-021C301AA486}" destId="{2A7B0FCB-B362-488C-8E45-465F012E5FB7}" srcOrd="1" destOrd="0" presId="urn:microsoft.com/office/officeart/2009/3/layout/OpposingIdeas"/>
    <dgm:cxn modelId="{5F59EC2C-14AE-46DD-81DD-788B24A50038}" srcId="{73780231-C51D-4B46-950D-60A38B007C48}" destId="{A2E1228D-5BC9-4C0C-B9BC-021C301AA486}" srcOrd="1" destOrd="0" parTransId="{CBD44479-B783-4DA7-9717-2D2C26F59BF4}" sibTransId="{A081C7F0-78F7-4050-9B15-8AD406D47F54}"/>
    <dgm:cxn modelId="{CBAC8847-90BC-450D-BCA0-33BD937C8DBB}" type="presOf" srcId="{A2E1228D-5BC9-4C0C-B9BC-021C301AA486}" destId="{B3E525A8-5021-47CC-8EB7-F59167EF96B0}" srcOrd="0" destOrd="0" presId="urn:microsoft.com/office/officeart/2009/3/layout/OpposingIdeas"/>
    <dgm:cxn modelId="{EF8F4992-19E0-47DB-A3B1-17750C8EFC47}" type="presOf" srcId="{73780231-C51D-4B46-950D-60A38B007C48}" destId="{AF35D032-930D-48ED-B123-8218E662DBF9}" srcOrd="0" destOrd="0" presId="urn:microsoft.com/office/officeart/2009/3/layout/OpposingIdeas"/>
    <dgm:cxn modelId="{E07CACA9-0D9B-437F-BC89-DA356EB1107E}" type="presOf" srcId="{05574443-C3B0-4EED-97F9-50F9F3FE19B0}" destId="{C4943844-A345-4D52-AEC5-EC427858ED7A}" srcOrd="0" destOrd="0" presId="urn:microsoft.com/office/officeart/2009/3/layout/OpposingIdeas"/>
    <dgm:cxn modelId="{733CD1B1-F6BD-465D-843C-D62890118FB7}" type="presOf" srcId="{05574443-C3B0-4EED-97F9-50F9F3FE19B0}" destId="{213756F1-6A5A-490E-A241-D9A8A860966A}" srcOrd="1" destOrd="0" presId="urn:microsoft.com/office/officeart/2009/3/layout/OpposingIdeas"/>
    <dgm:cxn modelId="{6D8C47DD-D99F-492E-B974-E6ABF1AD6499}" type="presOf" srcId="{B5135E4C-EB64-4472-91D6-2127C69A61CF}" destId="{97EEFA47-A3FF-47F1-90D6-4B68FA246231}" srcOrd="0" destOrd="0" presId="urn:microsoft.com/office/officeart/2009/3/layout/OpposingIdeas"/>
    <dgm:cxn modelId="{DA77CAF6-9621-46A6-B170-4AF83BC9D8FE}" type="presOf" srcId="{3FAF7288-3957-4899-A87A-5F1CB6182404}" destId="{02502A59-D9BC-40E9-BD0E-A8CF9F9914FC}" srcOrd="0" destOrd="0" presId="urn:microsoft.com/office/officeart/2009/3/layout/OpposingIdeas"/>
    <dgm:cxn modelId="{F9D520FE-A987-4763-9384-18F55754ABD5}" srcId="{05574443-C3B0-4EED-97F9-50F9F3FE19B0}" destId="{3FAF7288-3957-4899-A87A-5F1CB6182404}" srcOrd="0" destOrd="0" parTransId="{3548970C-2198-43B2-AFCC-0E24CDE37AB9}" sibTransId="{53EE5614-5B88-48E9-8F72-CBBE469DB420}"/>
    <dgm:cxn modelId="{191E4FFE-FD0E-475A-B54F-D4A802E6CDBB}" srcId="{73780231-C51D-4B46-950D-60A38B007C48}" destId="{05574443-C3B0-4EED-97F9-50F9F3FE19B0}" srcOrd="0" destOrd="0" parTransId="{59199C12-FF3E-438B-9F97-BC27D6E9C098}" sibTransId="{51162F60-0657-4515-B560-BE372DF53FB3}"/>
    <dgm:cxn modelId="{520B0DBF-45F0-460A-9B69-B1040DDE2CDB}" type="presParOf" srcId="{AF35D032-930D-48ED-B123-8218E662DBF9}" destId="{BFEEAABF-B2DA-49E9-9673-E44EA5ABA729}" srcOrd="0" destOrd="0" presId="urn:microsoft.com/office/officeart/2009/3/layout/OpposingIdeas"/>
    <dgm:cxn modelId="{840F6374-4175-48F6-8CBE-2900CD187EA8}" type="presParOf" srcId="{AF35D032-930D-48ED-B123-8218E662DBF9}" destId="{F5958E8C-BDA7-4B86-AD02-3F14DEC61835}" srcOrd="1" destOrd="0" presId="urn:microsoft.com/office/officeart/2009/3/layout/OpposingIdeas"/>
    <dgm:cxn modelId="{21BADFD2-A18B-4B6B-BFFE-7A6868136BEE}" type="presParOf" srcId="{AF35D032-930D-48ED-B123-8218E662DBF9}" destId="{02502A59-D9BC-40E9-BD0E-A8CF9F9914FC}" srcOrd="2" destOrd="0" presId="urn:microsoft.com/office/officeart/2009/3/layout/OpposingIdeas"/>
    <dgm:cxn modelId="{1B546A73-E3A9-4890-871B-3964BB8F2057}" type="presParOf" srcId="{AF35D032-930D-48ED-B123-8218E662DBF9}" destId="{97EEFA47-A3FF-47F1-90D6-4B68FA246231}" srcOrd="3" destOrd="0" presId="urn:microsoft.com/office/officeart/2009/3/layout/OpposingIdeas"/>
    <dgm:cxn modelId="{7696A671-E831-429F-BC7D-82AACE536C7C}" type="presParOf" srcId="{AF35D032-930D-48ED-B123-8218E662DBF9}" destId="{C4943844-A345-4D52-AEC5-EC427858ED7A}" srcOrd="4" destOrd="0" presId="urn:microsoft.com/office/officeart/2009/3/layout/OpposingIdeas"/>
    <dgm:cxn modelId="{2DCC7114-5FE1-45BA-BD88-5F0038E33D4D}" type="presParOf" srcId="{AF35D032-930D-48ED-B123-8218E662DBF9}" destId="{213756F1-6A5A-490E-A241-D9A8A860966A}" srcOrd="5" destOrd="0" presId="urn:microsoft.com/office/officeart/2009/3/layout/OpposingIdeas"/>
    <dgm:cxn modelId="{9176AF52-904E-46BC-B571-FAA6285C49B6}" type="presParOf" srcId="{AF35D032-930D-48ED-B123-8218E662DBF9}" destId="{B3E525A8-5021-47CC-8EB7-F59167EF96B0}" srcOrd="6" destOrd="0" presId="urn:microsoft.com/office/officeart/2009/3/layout/OpposingIdeas"/>
    <dgm:cxn modelId="{19F29666-F708-48C8-8EB6-F566D834F309}" type="presParOf" srcId="{AF35D032-930D-48ED-B123-8218E662DBF9}" destId="{2A7B0FCB-B362-488C-8E45-465F012E5FB7}" srcOrd="7" destOrd="0" presId="urn:microsoft.com/office/officeart/2009/3/layout/OpposingIdea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E7E0534-C633-4521-A769-E75BB6E109E6}"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US"/>
        </a:p>
      </dgm:t>
    </dgm:pt>
    <dgm:pt modelId="{D16A022D-0652-48E9-8126-F41ABAA5C7CE}">
      <dgm:prSet phldrT="[Text]" phldr="0"/>
      <dgm:spPr/>
      <dgm:t>
        <a:bodyPr/>
        <a:lstStyle/>
        <a:p>
          <a:r>
            <a:rPr lang="en-US"/>
            <a:t>Ensure all documents are fully completed with signatures.</a:t>
          </a:r>
        </a:p>
      </dgm:t>
    </dgm:pt>
    <dgm:pt modelId="{5147B72B-A94E-47ED-9301-FED57D0543F0}" type="parTrans" cxnId="{A1AF0740-2D98-4D07-8DDC-8262B7141B03}">
      <dgm:prSet/>
      <dgm:spPr/>
      <dgm:t>
        <a:bodyPr/>
        <a:lstStyle/>
        <a:p>
          <a:endParaRPr lang="en-US"/>
        </a:p>
      </dgm:t>
    </dgm:pt>
    <dgm:pt modelId="{23328CDA-41F1-486D-B3DC-86893905C6E4}" type="sibTrans" cxnId="{A1AF0740-2D98-4D07-8DDC-8262B7141B03}">
      <dgm:prSet/>
      <dgm:spPr/>
      <dgm:t>
        <a:bodyPr/>
        <a:lstStyle/>
        <a:p>
          <a:endParaRPr lang="en-US"/>
        </a:p>
      </dgm:t>
    </dgm:pt>
    <dgm:pt modelId="{E4E7682F-3E27-4EC0-95F6-D2598F4527E6}">
      <dgm:prSet phldrT="[Text]" phldr="0"/>
      <dgm:spPr/>
      <dgm:t>
        <a:bodyPr/>
        <a:lstStyle/>
        <a:p>
          <a:r>
            <a:rPr lang="en-US"/>
            <a:t>Request only de-identified data elements within the NC CSRS data limitations.</a:t>
          </a:r>
        </a:p>
      </dgm:t>
    </dgm:pt>
    <dgm:pt modelId="{1DF199BF-3C6E-437D-8D9F-8956A7578056}" type="parTrans" cxnId="{E06EEAF7-02C3-4E34-855F-ACD665C81E20}">
      <dgm:prSet/>
      <dgm:spPr/>
      <dgm:t>
        <a:bodyPr/>
        <a:lstStyle/>
        <a:p>
          <a:endParaRPr lang="en-US"/>
        </a:p>
      </dgm:t>
    </dgm:pt>
    <dgm:pt modelId="{4FCE8CC8-3832-4C47-B1AA-D54C06E1EBA6}" type="sibTrans" cxnId="{E06EEAF7-02C3-4E34-855F-ACD665C81E20}">
      <dgm:prSet/>
      <dgm:spPr/>
      <dgm:t>
        <a:bodyPr/>
        <a:lstStyle/>
        <a:p>
          <a:endParaRPr lang="en-US"/>
        </a:p>
      </dgm:t>
    </dgm:pt>
    <dgm:pt modelId="{422A32E9-A37C-4354-8F2A-7D14A6FC4F5B}">
      <dgm:prSet phldrT="[Text]" phldr="0"/>
      <dgm:spPr/>
      <dgm:t>
        <a:bodyPr/>
        <a:lstStyle/>
        <a:p>
          <a:r>
            <a:rPr lang="en-US"/>
            <a:t>Include required documentation and all supporting documentation during data request submission.</a:t>
          </a:r>
        </a:p>
      </dgm:t>
    </dgm:pt>
    <dgm:pt modelId="{F542A458-59A7-446D-B68E-850902D25CF8}" type="parTrans" cxnId="{DF5741DB-0277-4FDD-8ED0-AD170C844E52}">
      <dgm:prSet/>
      <dgm:spPr/>
      <dgm:t>
        <a:bodyPr/>
        <a:lstStyle/>
        <a:p>
          <a:endParaRPr lang="en-US"/>
        </a:p>
      </dgm:t>
    </dgm:pt>
    <dgm:pt modelId="{B11E306D-BFDF-4EC4-9F3E-15527355476F}" type="sibTrans" cxnId="{DF5741DB-0277-4FDD-8ED0-AD170C844E52}">
      <dgm:prSet/>
      <dgm:spPr/>
      <dgm:t>
        <a:bodyPr/>
        <a:lstStyle/>
        <a:p>
          <a:endParaRPr lang="en-US"/>
        </a:p>
      </dgm:t>
    </dgm:pt>
    <dgm:pt modelId="{108F4CD1-7183-456A-95AC-B4CBEFF9D3B5}">
      <dgm:prSet phldrT="[Text]" phldr="0"/>
      <dgm:spPr/>
      <dgm:t>
        <a:bodyPr/>
        <a:lstStyle/>
        <a:p>
          <a:r>
            <a:rPr lang="en-US"/>
            <a:t>Request a NC CSRS data request consultation!</a:t>
          </a:r>
        </a:p>
      </dgm:t>
    </dgm:pt>
    <dgm:pt modelId="{04C6151B-D002-4199-B17C-A91093F8FF2E}" type="parTrans" cxnId="{6ADDAAE3-5FC9-411A-9E14-0A535FC02F8E}">
      <dgm:prSet/>
      <dgm:spPr/>
      <dgm:t>
        <a:bodyPr/>
        <a:lstStyle/>
        <a:p>
          <a:endParaRPr lang="en-US"/>
        </a:p>
      </dgm:t>
    </dgm:pt>
    <dgm:pt modelId="{603AADC5-73EC-44C4-9EF3-96F3E95A2CE1}" type="sibTrans" cxnId="{6ADDAAE3-5FC9-411A-9E14-0A535FC02F8E}">
      <dgm:prSet/>
      <dgm:spPr/>
      <dgm:t>
        <a:bodyPr/>
        <a:lstStyle/>
        <a:p>
          <a:endParaRPr lang="en-US"/>
        </a:p>
      </dgm:t>
    </dgm:pt>
    <dgm:pt modelId="{3E8FF9CE-DACB-45E9-8895-008CEFC5074F}">
      <dgm:prSet phldrT="[Text]" phldr="0"/>
      <dgm:spPr/>
      <dgm:t>
        <a:bodyPr/>
        <a:lstStyle/>
        <a:p>
          <a:r>
            <a:rPr lang="en-US"/>
            <a:t>If you do not have IRB approval for your data request, indicate why on your data request. </a:t>
          </a:r>
        </a:p>
      </dgm:t>
    </dgm:pt>
    <dgm:pt modelId="{59F782F7-945D-4082-A7AB-A500FBB4AB98}" type="parTrans" cxnId="{48BF5B2E-7523-4A9A-A9E6-75E766E4C6CE}">
      <dgm:prSet/>
      <dgm:spPr/>
      <dgm:t>
        <a:bodyPr/>
        <a:lstStyle/>
        <a:p>
          <a:endParaRPr lang="en-US"/>
        </a:p>
      </dgm:t>
    </dgm:pt>
    <dgm:pt modelId="{C783E8C4-58E0-433B-91C7-35C2FFA8DA02}" type="sibTrans" cxnId="{48BF5B2E-7523-4A9A-A9E6-75E766E4C6CE}">
      <dgm:prSet/>
      <dgm:spPr/>
      <dgm:t>
        <a:bodyPr/>
        <a:lstStyle/>
        <a:p>
          <a:endParaRPr lang="en-US"/>
        </a:p>
      </dgm:t>
    </dgm:pt>
    <dgm:pt modelId="{2E23748F-380F-4F5D-B223-A86D8E61F25A}">
      <dgm:prSet phldrT="[Text]" phldr="0"/>
      <dgm:spPr/>
      <dgm:t>
        <a:bodyPr/>
        <a:lstStyle/>
        <a:p>
          <a:r>
            <a:rPr lang="en-US"/>
            <a:t>Submit your data request at least 45-60 days before the desired delivery date.  </a:t>
          </a:r>
        </a:p>
      </dgm:t>
    </dgm:pt>
    <dgm:pt modelId="{5754D0EB-C60E-4026-8BD0-9D2885F14FAC}" type="parTrans" cxnId="{E036F8ED-0869-4B47-ACD7-32134A199604}">
      <dgm:prSet/>
      <dgm:spPr/>
      <dgm:t>
        <a:bodyPr/>
        <a:lstStyle/>
        <a:p>
          <a:endParaRPr lang="en-US"/>
        </a:p>
      </dgm:t>
    </dgm:pt>
    <dgm:pt modelId="{94701867-2A29-45F6-B230-A91DE09D1592}" type="sibTrans" cxnId="{E036F8ED-0869-4B47-ACD7-32134A199604}">
      <dgm:prSet/>
      <dgm:spPr/>
      <dgm:t>
        <a:bodyPr/>
        <a:lstStyle/>
        <a:p>
          <a:endParaRPr lang="en-US"/>
        </a:p>
      </dgm:t>
    </dgm:pt>
    <dgm:pt modelId="{D7AB2A30-8F2D-47CA-B06F-294BD808F2ED}">
      <dgm:prSet phldrT="[Text]" phldr="0"/>
      <dgm:spPr/>
      <dgm:t>
        <a:bodyPr/>
        <a:lstStyle/>
        <a:p>
          <a:r>
            <a:rPr lang="en-US" dirty="0"/>
            <a:t>If you will be using NC CSRS data, in a publication or presentation, it must have a NCDHHS attribute and CSRS disclaimer. Publications must be reviewed by NCDHHS at least 30 days prior to publication. </a:t>
          </a:r>
        </a:p>
      </dgm:t>
    </dgm:pt>
    <dgm:pt modelId="{77295651-A484-4AC8-B968-3E31E698FE73}" type="parTrans" cxnId="{44A0706D-27B1-44B9-B5B8-16288FDF24EE}">
      <dgm:prSet/>
      <dgm:spPr/>
      <dgm:t>
        <a:bodyPr/>
        <a:lstStyle/>
        <a:p>
          <a:endParaRPr lang="en-US"/>
        </a:p>
      </dgm:t>
    </dgm:pt>
    <dgm:pt modelId="{F779C28B-57D3-41A9-8094-437D662C7CC3}" type="sibTrans" cxnId="{44A0706D-27B1-44B9-B5B8-16288FDF24EE}">
      <dgm:prSet/>
      <dgm:spPr/>
      <dgm:t>
        <a:bodyPr/>
        <a:lstStyle/>
        <a:p>
          <a:endParaRPr lang="en-US"/>
        </a:p>
      </dgm:t>
    </dgm:pt>
    <dgm:pt modelId="{D593C61F-7132-47B4-93FA-0D97C2C45E29}">
      <dgm:prSet phldrT="[Text]" phldr="0"/>
      <dgm:spPr/>
      <dgm:t>
        <a:bodyPr/>
        <a:lstStyle/>
        <a:p>
          <a:r>
            <a:rPr lang="en-US"/>
            <a:t>Include as much information as possible in your documentation. </a:t>
          </a:r>
        </a:p>
      </dgm:t>
    </dgm:pt>
    <dgm:pt modelId="{DA698138-5889-4940-BBC8-3FCCE9C3EE8A}" type="parTrans" cxnId="{61E6E416-8E53-4554-8153-BBF52E642A03}">
      <dgm:prSet/>
      <dgm:spPr/>
      <dgm:t>
        <a:bodyPr/>
        <a:lstStyle/>
        <a:p>
          <a:endParaRPr lang="en-US"/>
        </a:p>
      </dgm:t>
    </dgm:pt>
    <dgm:pt modelId="{F4DBCEA2-D1C2-4CB4-BCB0-CC1844E18E1D}" type="sibTrans" cxnId="{61E6E416-8E53-4554-8153-BBF52E642A03}">
      <dgm:prSet/>
      <dgm:spPr/>
      <dgm:t>
        <a:bodyPr/>
        <a:lstStyle/>
        <a:p>
          <a:endParaRPr lang="en-US"/>
        </a:p>
      </dgm:t>
    </dgm:pt>
    <dgm:pt modelId="{C9167D66-5A77-4ED2-8E4D-A51F651B6396}" type="pres">
      <dgm:prSet presAssocID="{9E7E0534-C633-4521-A769-E75BB6E109E6}" presName="diagram" presStyleCnt="0">
        <dgm:presLayoutVars>
          <dgm:dir/>
          <dgm:resizeHandles val="exact"/>
        </dgm:presLayoutVars>
      </dgm:prSet>
      <dgm:spPr/>
    </dgm:pt>
    <dgm:pt modelId="{52D825EE-72D7-4986-A0DC-8B5C557B274B}" type="pres">
      <dgm:prSet presAssocID="{D16A022D-0652-48E9-8126-F41ABAA5C7CE}" presName="node" presStyleLbl="node1" presStyleIdx="0" presStyleCnt="8">
        <dgm:presLayoutVars>
          <dgm:bulletEnabled val="1"/>
        </dgm:presLayoutVars>
      </dgm:prSet>
      <dgm:spPr/>
    </dgm:pt>
    <dgm:pt modelId="{67A86BDD-A940-4785-84F7-D33E7A0C9D81}" type="pres">
      <dgm:prSet presAssocID="{23328CDA-41F1-486D-B3DC-86893905C6E4}" presName="sibTrans" presStyleCnt="0"/>
      <dgm:spPr/>
    </dgm:pt>
    <dgm:pt modelId="{72087A40-4527-4757-AC0D-D40CF28EFB2A}" type="pres">
      <dgm:prSet presAssocID="{E4E7682F-3E27-4EC0-95F6-D2598F4527E6}" presName="node" presStyleLbl="node1" presStyleIdx="1" presStyleCnt="8">
        <dgm:presLayoutVars>
          <dgm:bulletEnabled val="1"/>
        </dgm:presLayoutVars>
      </dgm:prSet>
      <dgm:spPr/>
    </dgm:pt>
    <dgm:pt modelId="{E455A102-102B-4290-9EFD-B2A0D2292B0F}" type="pres">
      <dgm:prSet presAssocID="{4FCE8CC8-3832-4C47-B1AA-D54C06E1EBA6}" presName="sibTrans" presStyleCnt="0"/>
      <dgm:spPr/>
    </dgm:pt>
    <dgm:pt modelId="{AD1AD279-ACED-456A-9284-C7CF87A58FAB}" type="pres">
      <dgm:prSet presAssocID="{422A32E9-A37C-4354-8F2A-7D14A6FC4F5B}" presName="node" presStyleLbl="node1" presStyleIdx="2" presStyleCnt="8">
        <dgm:presLayoutVars>
          <dgm:bulletEnabled val="1"/>
        </dgm:presLayoutVars>
      </dgm:prSet>
      <dgm:spPr/>
    </dgm:pt>
    <dgm:pt modelId="{58F854D7-1614-4A03-A2F9-2BCA992C568D}" type="pres">
      <dgm:prSet presAssocID="{B11E306D-BFDF-4EC4-9F3E-15527355476F}" presName="sibTrans" presStyleCnt="0"/>
      <dgm:spPr/>
    </dgm:pt>
    <dgm:pt modelId="{A4D3F5A8-3B94-4089-A16A-BC11370477C2}" type="pres">
      <dgm:prSet presAssocID="{3E8FF9CE-DACB-45E9-8895-008CEFC5074F}" presName="node" presStyleLbl="node1" presStyleIdx="3" presStyleCnt="8">
        <dgm:presLayoutVars>
          <dgm:bulletEnabled val="1"/>
        </dgm:presLayoutVars>
      </dgm:prSet>
      <dgm:spPr/>
    </dgm:pt>
    <dgm:pt modelId="{384A1856-E3B8-4B60-9D92-99579B2C070C}" type="pres">
      <dgm:prSet presAssocID="{C783E8C4-58E0-433B-91C7-35C2FFA8DA02}" presName="sibTrans" presStyleCnt="0"/>
      <dgm:spPr/>
    </dgm:pt>
    <dgm:pt modelId="{8BEC3E19-9866-4261-A278-A723E975920C}" type="pres">
      <dgm:prSet presAssocID="{D593C61F-7132-47B4-93FA-0D97C2C45E29}" presName="node" presStyleLbl="node1" presStyleIdx="4" presStyleCnt="8">
        <dgm:presLayoutVars>
          <dgm:bulletEnabled val="1"/>
        </dgm:presLayoutVars>
      </dgm:prSet>
      <dgm:spPr/>
    </dgm:pt>
    <dgm:pt modelId="{6C682061-7D3F-4877-8D45-1270EFC01EF4}" type="pres">
      <dgm:prSet presAssocID="{F4DBCEA2-D1C2-4CB4-BCB0-CC1844E18E1D}" presName="sibTrans" presStyleCnt="0"/>
      <dgm:spPr/>
    </dgm:pt>
    <dgm:pt modelId="{BC3F877F-4ED6-4B90-8238-055DF0BE9EA9}" type="pres">
      <dgm:prSet presAssocID="{2E23748F-380F-4F5D-B223-A86D8E61F25A}" presName="node" presStyleLbl="node1" presStyleIdx="5" presStyleCnt="8">
        <dgm:presLayoutVars>
          <dgm:bulletEnabled val="1"/>
        </dgm:presLayoutVars>
      </dgm:prSet>
      <dgm:spPr/>
    </dgm:pt>
    <dgm:pt modelId="{66B887F7-8AFB-41C8-9B11-51452FC21429}" type="pres">
      <dgm:prSet presAssocID="{94701867-2A29-45F6-B230-A91DE09D1592}" presName="sibTrans" presStyleCnt="0"/>
      <dgm:spPr/>
    </dgm:pt>
    <dgm:pt modelId="{567B9788-0561-47AA-9934-7EB12AF3111F}" type="pres">
      <dgm:prSet presAssocID="{D7AB2A30-8F2D-47CA-B06F-294BD808F2ED}" presName="node" presStyleLbl="node1" presStyleIdx="6" presStyleCnt="8">
        <dgm:presLayoutVars>
          <dgm:bulletEnabled val="1"/>
        </dgm:presLayoutVars>
      </dgm:prSet>
      <dgm:spPr/>
    </dgm:pt>
    <dgm:pt modelId="{2E546231-F017-47DE-9282-0B78FC133736}" type="pres">
      <dgm:prSet presAssocID="{F779C28B-57D3-41A9-8094-437D662C7CC3}" presName="sibTrans" presStyleCnt="0"/>
      <dgm:spPr/>
    </dgm:pt>
    <dgm:pt modelId="{43303D52-E711-48C2-90F5-AC6A3C6F2D56}" type="pres">
      <dgm:prSet presAssocID="{108F4CD1-7183-456A-95AC-B4CBEFF9D3B5}" presName="node" presStyleLbl="node1" presStyleIdx="7" presStyleCnt="8">
        <dgm:presLayoutVars>
          <dgm:bulletEnabled val="1"/>
        </dgm:presLayoutVars>
      </dgm:prSet>
      <dgm:spPr/>
    </dgm:pt>
  </dgm:ptLst>
  <dgm:cxnLst>
    <dgm:cxn modelId="{61E6E416-8E53-4554-8153-BBF52E642A03}" srcId="{9E7E0534-C633-4521-A769-E75BB6E109E6}" destId="{D593C61F-7132-47B4-93FA-0D97C2C45E29}" srcOrd="4" destOrd="0" parTransId="{DA698138-5889-4940-BBC8-3FCCE9C3EE8A}" sibTransId="{F4DBCEA2-D1C2-4CB4-BCB0-CC1844E18E1D}"/>
    <dgm:cxn modelId="{48BF5B2E-7523-4A9A-A9E6-75E766E4C6CE}" srcId="{9E7E0534-C633-4521-A769-E75BB6E109E6}" destId="{3E8FF9CE-DACB-45E9-8895-008CEFC5074F}" srcOrd="3" destOrd="0" parTransId="{59F782F7-945D-4082-A7AB-A500FBB4AB98}" sibTransId="{C783E8C4-58E0-433B-91C7-35C2FFA8DA02}"/>
    <dgm:cxn modelId="{A1AF0740-2D98-4D07-8DDC-8262B7141B03}" srcId="{9E7E0534-C633-4521-A769-E75BB6E109E6}" destId="{D16A022D-0652-48E9-8126-F41ABAA5C7CE}" srcOrd="0" destOrd="0" parTransId="{5147B72B-A94E-47ED-9301-FED57D0543F0}" sibTransId="{23328CDA-41F1-486D-B3DC-86893905C6E4}"/>
    <dgm:cxn modelId="{44A0706D-27B1-44B9-B5B8-16288FDF24EE}" srcId="{9E7E0534-C633-4521-A769-E75BB6E109E6}" destId="{D7AB2A30-8F2D-47CA-B06F-294BD808F2ED}" srcOrd="6" destOrd="0" parTransId="{77295651-A484-4AC8-B968-3E31E698FE73}" sibTransId="{F779C28B-57D3-41A9-8094-437D662C7CC3}"/>
    <dgm:cxn modelId="{E5546D53-BF22-4BFA-9C83-960575962AC9}" type="presOf" srcId="{422A32E9-A37C-4354-8F2A-7D14A6FC4F5B}" destId="{AD1AD279-ACED-456A-9284-C7CF87A58FAB}" srcOrd="0" destOrd="0" presId="urn:microsoft.com/office/officeart/2005/8/layout/default"/>
    <dgm:cxn modelId="{1F5EF25A-6C26-40CD-88D4-B284F5345859}" type="presOf" srcId="{D16A022D-0652-48E9-8126-F41ABAA5C7CE}" destId="{52D825EE-72D7-4986-A0DC-8B5C557B274B}" srcOrd="0" destOrd="0" presId="urn:microsoft.com/office/officeart/2005/8/layout/default"/>
    <dgm:cxn modelId="{2C18A8AD-7CE7-4F8E-B18E-9D41765FD80C}" type="presOf" srcId="{108F4CD1-7183-456A-95AC-B4CBEFF9D3B5}" destId="{43303D52-E711-48C2-90F5-AC6A3C6F2D56}" srcOrd="0" destOrd="0" presId="urn:microsoft.com/office/officeart/2005/8/layout/default"/>
    <dgm:cxn modelId="{171B68B2-4C04-4A59-B5FC-FF49E36B9196}" type="presOf" srcId="{3E8FF9CE-DACB-45E9-8895-008CEFC5074F}" destId="{A4D3F5A8-3B94-4089-A16A-BC11370477C2}" srcOrd="0" destOrd="0" presId="urn:microsoft.com/office/officeart/2005/8/layout/default"/>
    <dgm:cxn modelId="{446D51BA-BE88-4DAD-B220-CC67ABA52107}" type="presOf" srcId="{2E23748F-380F-4F5D-B223-A86D8E61F25A}" destId="{BC3F877F-4ED6-4B90-8238-055DF0BE9EA9}" srcOrd="0" destOrd="0" presId="urn:microsoft.com/office/officeart/2005/8/layout/default"/>
    <dgm:cxn modelId="{DF5741DB-0277-4FDD-8ED0-AD170C844E52}" srcId="{9E7E0534-C633-4521-A769-E75BB6E109E6}" destId="{422A32E9-A37C-4354-8F2A-7D14A6FC4F5B}" srcOrd="2" destOrd="0" parTransId="{F542A458-59A7-446D-B68E-850902D25CF8}" sibTransId="{B11E306D-BFDF-4EC4-9F3E-15527355476F}"/>
    <dgm:cxn modelId="{0F30D2DC-DD06-4A05-BE1D-F8E30F08110B}" type="presOf" srcId="{D7AB2A30-8F2D-47CA-B06F-294BD808F2ED}" destId="{567B9788-0561-47AA-9934-7EB12AF3111F}" srcOrd="0" destOrd="0" presId="urn:microsoft.com/office/officeart/2005/8/layout/default"/>
    <dgm:cxn modelId="{6ADDAAE3-5FC9-411A-9E14-0A535FC02F8E}" srcId="{9E7E0534-C633-4521-A769-E75BB6E109E6}" destId="{108F4CD1-7183-456A-95AC-B4CBEFF9D3B5}" srcOrd="7" destOrd="0" parTransId="{04C6151B-D002-4199-B17C-A91093F8FF2E}" sibTransId="{603AADC5-73EC-44C4-9EF3-96F3E95A2CE1}"/>
    <dgm:cxn modelId="{2C88B7E8-0A9C-44E5-BCB1-1D8E09CE288D}" type="presOf" srcId="{D593C61F-7132-47B4-93FA-0D97C2C45E29}" destId="{8BEC3E19-9866-4261-A278-A723E975920C}" srcOrd="0" destOrd="0" presId="urn:microsoft.com/office/officeart/2005/8/layout/default"/>
    <dgm:cxn modelId="{E036F8ED-0869-4B47-ACD7-32134A199604}" srcId="{9E7E0534-C633-4521-A769-E75BB6E109E6}" destId="{2E23748F-380F-4F5D-B223-A86D8E61F25A}" srcOrd="5" destOrd="0" parTransId="{5754D0EB-C60E-4026-8BD0-9D2885F14FAC}" sibTransId="{94701867-2A29-45F6-B230-A91DE09D1592}"/>
    <dgm:cxn modelId="{77014EF2-95EF-4E2D-9E2F-7ABB4D1714E3}" type="presOf" srcId="{9E7E0534-C633-4521-A769-E75BB6E109E6}" destId="{C9167D66-5A77-4ED2-8E4D-A51F651B6396}" srcOrd="0" destOrd="0" presId="urn:microsoft.com/office/officeart/2005/8/layout/default"/>
    <dgm:cxn modelId="{21ABD7F6-A579-474B-8832-F4237692216F}" type="presOf" srcId="{E4E7682F-3E27-4EC0-95F6-D2598F4527E6}" destId="{72087A40-4527-4757-AC0D-D40CF28EFB2A}" srcOrd="0" destOrd="0" presId="urn:microsoft.com/office/officeart/2005/8/layout/default"/>
    <dgm:cxn modelId="{E06EEAF7-02C3-4E34-855F-ACD665C81E20}" srcId="{9E7E0534-C633-4521-A769-E75BB6E109E6}" destId="{E4E7682F-3E27-4EC0-95F6-D2598F4527E6}" srcOrd="1" destOrd="0" parTransId="{1DF199BF-3C6E-437D-8D9F-8956A7578056}" sibTransId="{4FCE8CC8-3832-4C47-B1AA-D54C06E1EBA6}"/>
    <dgm:cxn modelId="{EB304444-9434-411D-8188-D93D63D46E41}" type="presParOf" srcId="{C9167D66-5A77-4ED2-8E4D-A51F651B6396}" destId="{52D825EE-72D7-4986-A0DC-8B5C557B274B}" srcOrd="0" destOrd="0" presId="urn:microsoft.com/office/officeart/2005/8/layout/default"/>
    <dgm:cxn modelId="{EF012A0C-F0EB-4752-BF11-9A3799A91899}" type="presParOf" srcId="{C9167D66-5A77-4ED2-8E4D-A51F651B6396}" destId="{67A86BDD-A940-4785-84F7-D33E7A0C9D81}" srcOrd="1" destOrd="0" presId="urn:microsoft.com/office/officeart/2005/8/layout/default"/>
    <dgm:cxn modelId="{800C1AFC-2C28-4E29-A2C7-4C83D6E88680}" type="presParOf" srcId="{C9167D66-5A77-4ED2-8E4D-A51F651B6396}" destId="{72087A40-4527-4757-AC0D-D40CF28EFB2A}" srcOrd="2" destOrd="0" presId="urn:microsoft.com/office/officeart/2005/8/layout/default"/>
    <dgm:cxn modelId="{EBC60DF4-4A42-4615-92BF-69EBB0683F1B}" type="presParOf" srcId="{C9167D66-5A77-4ED2-8E4D-A51F651B6396}" destId="{E455A102-102B-4290-9EFD-B2A0D2292B0F}" srcOrd="3" destOrd="0" presId="urn:microsoft.com/office/officeart/2005/8/layout/default"/>
    <dgm:cxn modelId="{7808306E-2172-4924-AB49-EB2978B618AB}" type="presParOf" srcId="{C9167D66-5A77-4ED2-8E4D-A51F651B6396}" destId="{AD1AD279-ACED-456A-9284-C7CF87A58FAB}" srcOrd="4" destOrd="0" presId="urn:microsoft.com/office/officeart/2005/8/layout/default"/>
    <dgm:cxn modelId="{0F1B668D-F9C8-4905-AF58-0A14600324E1}" type="presParOf" srcId="{C9167D66-5A77-4ED2-8E4D-A51F651B6396}" destId="{58F854D7-1614-4A03-A2F9-2BCA992C568D}" srcOrd="5" destOrd="0" presId="urn:microsoft.com/office/officeart/2005/8/layout/default"/>
    <dgm:cxn modelId="{18783CE3-D32E-4E0B-90E3-768F57E77A5F}" type="presParOf" srcId="{C9167D66-5A77-4ED2-8E4D-A51F651B6396}" destId="{A4D3F5A8-3B94-4089-A16A-BC11370477C2}" srcOrd="6" destOrd="0" presId="urn:microsoft.com/office/officeart/2005/8/layout/default"/>
    <dgm:cxn modelId="{CA7E46EE-B01D-4D6D-A8A6-88B052341AF0}" type="presParOf" srcId="{C9167D66-5A77-4ED2-8E4D-A51F651B6396}" destId="{384A1856-E3B8-4B60-9D92-99579B2C070C}" srcOrd="7" destOrd="0" presId="urn:microsoft.com/office/officeart/2005/8/layout/default"/>
    <dgm:cxn modelId="{9BF80AF3-DED6-432A-8A2B-1027E28547F1}" type="presParOf" srcId="{C9167D66-5A77-4ED2-8E4D-A51F651B6396}" destId="{8BEC3E19-9866-4261-A278-A723E975920C}" srcOrd="8" destOrd="0" presId="urn:microsoft.com/office/officeart/2005/8/layout/default"/>
    <dgm:cxn modelId="{E06ACD68-1343-4488-988D-FCC60542C92E}" type="presParOf" srcId="{C9167D66-5A77-4ED2-8E4D-A51F651B6396}" destId="{6C682061-7D3F-4877-8D45-1270EFC01EF4}" srcOrd="9" destOrd="0" presId="urn:microsoft.com/office/officeart/2005/8/layout/default"/>
    <dgm:cxn modelId="{DA94737A-DE68-481F-A284-4EBFE4CDA680}" type="presParOf" srcId="{C9167D66-5A77-4ED2-8E4D-A51F651B6396}" destId="{BC3F877F-4ED6-4B90-8238-055DF0BE9EA9}" srcOrd="10" destOrd="0" presId="urn:microsoft.com/office/officeart/2005/8/layout/default"/>
    <dgm:cxn modelId="{EE109162-BBFE-4D54-A814-9A1F7B5F6657}" type="presParOf" srcId="{C9167D66-5A77-4ED2-8E4D-A51F651B6396}" destId="{66B887F7-8AFB-41C8-9B11-51452FC21429}" srcOrd="11" destOrd="0" presId="urn:microsoft.com/office/officeart/2005/8/layout/default"/>
    <dgm:cxn modelId="{72CAA162-04A1-4444-9949-60A9824EF0B3}" type="presParOf" srcId="{C9167D66-5A77-4ED2-8E4D-A51F651B6396}" destId="{567B9788-0561-47AA-9934-7EB12AF3111F}" srcOrd="12" destOrd="0" presId="urn:microsoft.com/office/officeart/2005/8/layout/default"/>
    <dgm:cxn modelId="{7E5F7FBF-BBED-4D83-9BF7-579BF8BFA661}" type="presParOf" srcId="{C9167D66-5A77-4ED2-8E4D-A51F651B6396}" destId="{2E546231-F017-47DE-9282-0B78FC133736}" srcOrd="13" destOrd="0" presId="urn:microsoft.com/office/officeart/2005/8/layout/default"/>
    <dgm:cxn modelId="{D9E23810-3C4A-48D0-98FF-3BFF1BBBFE5A}" type="presParOf" srcId="{C9167D66-5A77-4ED2-8E4D-A51F651B6396}" destId="{43303D52-E711-48C2-90F5-AC6A3C6F2D56}"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C8254B9-E213-4A94-BF42-E4D869E22548}"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D758AC03-8DBE-4A8A-8A0D-82A4D65507CA}">
      <dgm:prSet/>
      <dgm:spPr/>
      <dgm:t>
        <a:bodyPr/>
        <a:lstStyle/>
        <a:p>
          <a:r>
            <a:rPr lang="en-US" b="1" i="0" baseline="0"/>
            <a:t>Prescription data is HIPAA Protected </a:t>
          </a:r>
          <a:endParaRPr lang="en-US"/>
        </a:p>
      </dgm:t>
    </dgm:pt>
    <dgm:pt modelId="{77DD663F-BEF7-4840-A816-4101E224DD90}" type="parTrans" cxnId="{D659B45B-18D2-4FE0-AE46-BD7A31186461}">
      <dgm:prSet/>
      <dgm:spPr/>
      <dgm:t>
        <a:bodyPr/>
        <a:lstStyle/>
        <a:p>
          <a:endParaRPr lang="en-US"/>
        </a:p>
      </dgm:t>
    </dgm:pt>
    <dgm:pt modelId="{33391175-ADA7-475A-A962-8FDBB24368BF}" type="sibTrans" cxnId="{D659B45B-18D2-4FE0-AE46-BD7A31186461}">
      <dgm:prSet/>
      <dgm:spPr/>
      <dgm:t>
        <a:bodyPr/>
        <a:lstStyle/>
        <a:p>
          <a:endParaRPr lang="en-US"/>
        </a:p>
      </dgm:t>
    </dgm:pt>
    <dgm:pt modelId="{CEF7C3B5-B96A-442C-82CF-7B51266FD87E}">
      <dgm:prSet/>
      <dgm:spPr/>
      <dgm:t>
        <a:bodyPr/>
        <a:lstStyle/>
        <a:p>
          <a:r>
            <a:rPr lang="en-US" b="1" i="0" baseline="0"/>
            <a:t>There is no diagnosis or prescribing reason associated with prescription dispensation data.</a:t>
          </a:r>
          <a:endParaRPr lang="en-US"/>
        </a:p>
      </dgm:t>
    </dgm:pt>
    <dgm:pt modelId="{4A2012F2-8281-4FD4-8073-520C59ED1017}" type="parTrans" cxnId="{C821EAA3-85D6-486B-A221-2693FF22645B}">
      <dgm:prSet/>
      <dgm:spPr/>
      <dgm:t>
        <a:bodyPr/>
        <a:lstStyle/>
        <a:p>
          <a:endParaRPr lang="en-US"/>
        </a:p>
      </dgm:t>
    </dgm:pt>
    <dgm:pt modelId="{D9B2F3F1-D67C-47C1-9397-4B7BFA8F8CE3}" type="sibTrans" cxnId="{C821EAA3-85D6-486B-A221-2693FF22645B}">
      <dgm:prSet/>
      <dgm:spPr/>
      <dgm:t>
        <a:bodyPr/>
        <a:lstStyle/>
        <a:p>
          <a:endParaRPr lang="en-US"/>
        </a:p>
      </dgm:t>
    </dgm:pt>
    <dgm:pt modelId="{5A793861-CED9-4C10-BC13-DE19F499AD88}">
      <dgm:prSet/>
      <dgm:spPr/>
      <dgm:t>
        <a:bodyPr/>
        <a:lstStyle/>
        <a:p>
          <a:r>
            <a:rPr lang="en-US" b="1" i="0" baseline="0"/>
            <a:t>Accuracy of the data is not guaranteed and errors at input are encountered.</a:t>
          </a:r>
          <a:endParaRPr lang="en-US"/>
        </a:p>
      </dgm:t>
    </dgm:pt>
    <dgm:pt modelId="{F59574A4-63AA-4732-85D8-8D08B6AADEBB}" type="parTrans" cxnId="{F49149C6-F6F2-43B9-B2DC-0BD833034028}">
      <dgm:prSet/>
      <dgm:spPr/>
      <dgm:t>
        <a:bodyPr/>
        <a:lstStyle/>
        <a:p>
          <a:endParaRPr lang="en-US"/>
        </a:p>
      </dgm:t>
    </dgm:pt>
    <dgm:pt modelId="{87FC34ED-35B3-426D-BB92-7D61920FBFBD}" type="sibTrans" cxnId="{F49149C6-F6F2-43B9-B2DC-0BD833034028}">
      <dgm:prSet/>
      <dgm:spPr/>
      <dgm:t>
        <a:bodyPr/>
        <a:lstStyle/>
        <a:p>
          <a:endParaRPr lang="en-US"/>
        </a:p>
      </dgm:t>
    </dgm:pt>
    <dgm:pt modelId="{91421F56-6EDF-427B-9CF8-7E83E4BE0FEE}" type="pres">
      <dgm:prSet presAssocID="{FC8254B9-E213-4A94-BF42-E4D869E22548}" presName="linear" presStyleCnt="0">
        <dgm:presLayoutVars>
          <dgm:animLvl val="lvl"/>
          <dgm:resizeHandles val="exact"/>
        </dgm:presLayoutVars>
      </dgm:prSet>
      <dgm:spPr/>
    </dgm:pt>
    <dgm:pt modelId="{738E09BD-78A0-4C89-931C-680A7E6F91CD}" type="pres">
      <dgm:prSet presAssocID="{D758AC03-8DBE-4A8A-8A0D-82A4D65507CA}" presName="parentText" presStyleLbl="node1" presStyleIdx="0" presStyleCnt="3">
        <dgm:presLayoutVars>
          <dgm:chMax val="0"/>
          <dgm:bulletEnabled val="1"/>
        </dgm:presLayoutVars>
      </dgm:prSet>
      <dgm:spPr/>
    </dgm:pt>
    <dgm:pt modelId="{29C96CF2-DED1-45A9-9CFD-502FC17E2D17}" type="pres">
      <dgm:prSet presAssocID="{33391175-ADA7-475A-A962-8FDBB24368BF}" presName="spacer" presStyleCnt="0"/>
      <dgm:spPr/>
    </dgm:pt>
    <dgm:pt modelId="{AA0530CD-4F1D-4B56-B134-1C25142083C0}" type="pres">
      <dgm:prSet presAssocID="{CEF7C3B5-B96A-442C-82CF-7B51266FD87E}" presName="parentText" presStyleLbl="node1" presStyleIdx="1" presStyleCnt="3">
        <dgm:presLayoutVars>
          <dgm:chMax val="0"/>
          <dgm:bulletEnabled val="1"/>
        </dgm:presLayoutVars>
      </dgm:prSet>
      <dgm:spPr/>
    </dgm:pt>
    <dgm:pt modelId="{AB8DF8A7-4BA0-4513-828A-C94D7B2BABD3}" type="pres">
      <dgm:prSet presAssocID="{D9B2F3F1-D67C-47C1-9397-4B7BFA8F8CE3}" presName="spacer" presStyleCnt="0"/>
      <dgm:spPr/>
    </dgm:pt>
    <dgm:pt modelId="{DEF3314E-5D3B-4A5E-9E62-0D9AFC21683E}" type="pres">
      <dgm:prSet presAssocID="{5A793861-CED9-4C10-BC13-DE19F499AD88}" presName="parentText" presStyleLbl="node1" presStyleIdx="2" presStyleCnt="3">
        <dgm:presLayoutVars>
          <dgm:chMax val="0"/>
          <dgm:bulletEnabled val="1"/>
        </dgm:presLayoutVars>
      </dgm:prSet>
      <dgm:spPr/>
    </dgm:pt>
  </dgm:ptLst>
  <dgm:cxnLst>
    <dgm:cxn modelId="{D659B45B-18D2-4FE0-AE46-BD7A31186461}" srcId="{FC8254B9-E213-4A94-BF42-E4D869E22548}" destId="{D758AC03-8DBE-4A8A-8A0D-82A4D65507CA}" srcOrd="0" destOrd="0" parTransId="{77DD663F-BEF7-4840-A816-4101E224DD90}" sibTransId="{33391175-ADA7-475A-A962-8FDBB24368BF}"/>
    <dgm:cxn modelId="{5AE3FC80-53B3-4580-A490-E95319D82D7F}" type="presOf" srcId="{CEF7C3B5-B96A-442C-82CF-7B51266FD87E}" destId="{AA0530CD-4F1D-4B56-B134-1C25142083C0}" srcOrd="0" destOrd="0" presId="urn:microsoft.com/office/officeart/2005/8/layout/vList2"/>
    <dgm:cxn modelId="{FFA44492-5814-44FD-AF9E-F3FBB8FF2A7E}" type="presOf" srcId="{D758AC03-8DBE-4A8A-8A0D-82A4D65507CA}" destId="{738E09BD-78A0-4C89-931C-680A7E6F91CD}" srcOrd="0" destOrd="0" presId="urn:microsoft.com/office/officeart/2005/8/layout/vList2"/>
    <dgm:cxn modelId="{C821EAA3-85D6-486B-A221-2693FF22645B}" srcId="{FC8254B9-E213-4A94-BF42-E4D869E22548}" destId="{CEF7C3B5-B96A-442C-82CF-7B51266FD87E}" srcOrd="1" destOrd="0" parTransId="{4A2012F2-8281-4FD4-8073-520C59ED1017}" sibTransId="{D9B2F3F1-D67C-47C1-9397-4B7BFA8F8CE3}"/>
    <dgm:cxn modelId="{56E298AB-8DDB-4367-B3E6-EF8DBD737B80}" type="presOf" srcId="{FC8254B9-E213-4A94-BF42-E4D869E22548}" destId="{91421F56-6EDF-427B-9CF8-7E83E4BE0FEE}" srcOrd="0" destOrd="0" presId="urn:microsoft.com/office/officeart/2005/8/layout/vList2"/>
    <dgm:cxn modelId="{F49149C6-F6F2-43B9-B2DC-0BD833034028}" srcId="{FC8254B9-E213-4A94-BF42-E4D869E22548}" destId="{5A793861-CED9-4C10-BC13-DE19F499AD88}" srcOrd="2" destOrd="0" parTransId="{F59574A4-63AA-4732-85D8-8D08B6AADEBB}" sibTransId="{87FC34ED-35B3-426D-BB92-7D61920FBFBD}"/>
    <dgm:cxn modelId="{E58FECD6-193D-400B-9D7F-09069382867B}" type="presOf" srcId="{5A793861-CED9-4C10-BC13-DE19F499AD88}" destId="{DEF3314E-5D3B-4A5E-9E62-0D9AFC21683E}" srcOrd="0" destOrd="0" presId="urn:microsoft.com/office/officeart/2005/8/layout/vList2"/>
    <dgm:cxn modelId="{E5831C9D-AC1F-4741-8CE4-96CA381E7C57}" type="presParOf" srcId="{91421F56-6EDF-427B-9CF8-7E83E4BE0FEE}" destId="{738E09BD-78A0-4C89-931C-680A7E6F91CD}" srcOrd="0" destOrd="0" presId="urn:microsoft.com/office/officeart/2005/8/layout/vList2"/>
    <dgm:cxn modelId="{43C25E9B-8605-411E-840C-8925CBA88EAD}" type="presParOf" srcId="{91421F56-6EDF-427B-9CF8-7E83E4BE0FEE}" destId="{29C96CF2-DED1-45A9-9CFD-502FC17E2D17}" srcOrd="1" destOrd="0" presId="urn:microsoft.com/office/officeart/2005/8/layout/vList2"/>
    <dgm:cxn modelId="{EB1E84A7-C765-4005-AE75-CC312080109A}" type="presParOf" srcId="{91421F56-6EDF-427B-9CF8-7E83E4BE0FEE}" destId="{AA0530CD-4F1D-4B56-B134-1C25142083C0}" srcOrd="2" destOrd="0" presId="urn:microsoft.com/office/officeart/2005/8/layout/vList2"/>
    <dgm:cxn modelId="{F2507EEA-7F6C-429B-AB16-23143E7F88B5}" type="presParOf" srcId="{91421F56-6EDF-427B-9CF8-7E83E4BE0FEE}" destId="{AB8DF8A7-4BA0-4513-828A-C94D7B2BABD3}" srcOrd="3" destOrd="0" presId="urn:microsoft.com/office/officeart/2005/8/layout/vList2"/>
    <dgm:cxn modelId="{87190F87-0699-42F1-ADC4-BC483D30C304}" type="presParOf" srcId="{91421F56-6EDF-427B-9CF8-7E83E4BE0FEE}" destId="{DEF3314E-5D3B-4A5E-9E62-0D9AFC21683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3406864-293D-4ADE-A673-C7F24D8849E5}"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3B655B3C-7FCD-4AE8-B588-99B6B28B2815}">
      <dgm:prSet custT="1"/>
      <dgm:spPr/>
      <dgm:t>
        <a:bodyPr/>
        <a:lstStyle/>
        <a:p>
          <a:pPr>
            <a:lnSpc>
              <a:spcPct val="100000"/>
            </a:lnSpc>
          </a:pPr>
          <a:r>
            <a:rPr lang="en-US" sz="2000">
              <a:latin typeface="+mn-lt"/>
            </a:rPr>
            <a:t>All NC CSRS data request documents are available on the NCDHHS CSRS webpage.</a:t>
          </a:r>
        </a:p>
        <a:p>
          <a:pPr>
            <a:lnSpc>
              <a:spcPct val="100000"/>
            </a:lnSpc>
          </a:pPr>
          <a:r>
            <a:rPr lang="en-US" sz="2000">
              <a:latin typeface="+mn-lt"/>
            </a:rPr>
            <a:t>Questions and feedback are welcome at DMH.CSRSData@dhhs.nc.gov</a:t>
          </a:r>
          <a:endParaRPr lang="en-US" sz="2000">
            <a:highlight>
              <a:srgbClr val="FFFF00"/>
            </a:highlight>
            <a:latin typeface="+mn-lt"/>
          </a:endParaRPr>
        </a:p>
      </dgm:t>
    </dgm:pt>
    <dgm:pt modelId="{DB37C3E1-CC8C-4A75-A7DC-D60146622FCA}" type="parTrans" cxnId="{F14859B7-C4F1-4660-B17B-B12C8A1DDFB8}">
      <dgm:prSet/>
      <dgm:spPr/>
      <dgm:t>
        <a:bodyPr/>
        <a:lstStyle/>
        <a:p>
          <a:endParaRPr lang="en-US"/>
        </a:p>
      </dgm:t>
    </dgm:pt>
    <dgm:pt modelId="{26715C70-91E1-43AA-B260-8D3DB62BFEDA}" type="sibTrans" cxnId="{F14859B7-C4F1-4660-B17B-B12C8A1DDFB8}">
      <dgm:prSet/>
      <dgm:spPr/>
      <dgm:t>
        <a:bodyPr/>
        <a:lstStyle/>
        <a:p>
          <a:endParaRPr lang="en-US"/>
        </a:p>
      </dgm:t>
    </dgm:pt>
    <dgm:pt modelId="{169A6F68-C06C-4BA7-9FE8-FE93C4FEFE05}" type="pres">
      <dgm:prSet presAssocID="{03406864-293D-4ADE-A673-C7F24D8849E5}" presName="root" presStyleCnt="0">
        <dgm:presLayoutVars>
          <dgm:dir/>
          <dgm:resizeHandles val="exact"/>
        </dgm:presLayoutVars>
      </dgm:prSet>
      <dgm:spPr/>
    </dgm:pt>
    <dgm:pt modelId="{4109A47B-7595-4032-B541-E5D75A37E538}" type="pres">
      <dgm:prSet presAssocID="{3B655B3C-7FCD-4AE8-B588-99B6B28B2815}" presName="compNode" presStyleCnt="0"/>
      <dgm:spPr/>
    </dgm:pt>
    <dgm:pt modelId="{66149FB0-CEBA-4CCF-BA6C-5CC073448C38}" type="pres">
      <dgm:prSet presAssocID="{3B655B3C-7FCD-4AE8-B588-99B6B28B2815}" presName="iconRect" presStyleLbl="node1" presStyleIdx="0" presStyleCnt="1"/>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Envelope"/>
        </a:ext>
      </dgm:extLst>
    </dgm:pt>
    <dgm:pt modelId="{2CDFEA7F-2AEF-4D97-944C-701706214D3B}" type="pres">
      <dgm:prSet presAssocID="{3B655B3C-7FCD-4AE8-B588-99B6B28B2815}" presName="spaceRect" presStyleCnt="0"/>
      <dgm:spPr/>
    </dgm:pt>
    <dgm:pt modelId="{ECC9A0A8-ABCB-48B7-BFF0-788B4278F11B}" type="pres">
      <dgm:prSet presAssocID="{3B655B3C-7FCD-4AE8-B588-99B6B28B2815}" presName="textRect" presStyleLbl="revTx" presStyleIdx="0" presStyleCnt="1">
        <dgm:presLayoutVars>
          <dgm:chMax val="1"/>
          <dgm:chPref val="1"/>
        </dgm:presLayoutVars>
      </dgm:prSet>
      <dgm:spPr/>
    </dgm:pt>
  </dgm:ptLst>
  <dgm:cxnLst>
    <dgm:cxn modelId="{D8026D1E-002C-4F1E-B10C-ACEBB25738DC}" type="presOf" srcId="{3B655B3C-7FCD-4AE8-B588-99B6B28B2815}" destId="{ECC9A0A8-ABCB-48B7-BFF0-788B4278F11B}" srcOrd="0" destOrd="0" presId="urn:microsoft.com/office/officeart/2018/2/layout/IconLabelList"/>
    <dgm:cxn modelId="{F14859B7-C4F1-4660-B17B-B12C8A1DDFB8}" srcId="{03406864-293D-4ADE-A673-C7F24D8849E5}" destId="{3B655B3C-7FCD-4AE8-B588-99B6B28B2815}" srcOrd="0" destOrd="0" parTransId="{DB37C3E1-CC8C-4A75-A7DC-D60146622FCA}" sibTransId="{26715C70-91E1-43AA-B260-8D3DB62BFEDA}"/>
    <dgm:cxn modelId="{6D05A0DB-279C-4526-9CCD-CA3F3A1160EC}" type="presOf" srcId="{03406864-293D-4ADE-A673-C7F24D8849E5}" destId="{169A6F68-C06C-4BA7-9FE8-FE93C4FEFE05}" srcOrd="0" destOrd="0" presId="urn:microsoft.com/office/officeart/2018/2/layout/IconLabelList"/>
    <dgm:cxn modelId="{BDBAAFB3-1A45-49E2-BBE5-322E14BF6038}" type="presParOf" srcId="{169A6F68-C06C-4BA7-9FE8-FE93C4FEFE05}" destId="{4109A47B-7595-4032-B541-E5D75A37E538}" srcOrd="0" destOrd="0" presId="urn:microsoft.com/office/officeart/2018/2/layout/IconLabelList"/>
    <dgm:cxn modelId="{65C4BF84-58BE-475A-9124-68B704D6DEE5}" type="presParOf" srcId="{4109A47B-7595-4032-B541-E5D75A37E538}" destId="{66149FB0-CEBA-4CCF-BA6C-5CC073448C38}" srcOrd="0" destOrd="0" presId="urn:microsoft.com/office/officeart/2018/2/layout/IconLabelList"/>
    <dgm:cxn modelId="{8AD77BC8-100C-42F7-ABD3-CC05916B13E7}" type="presParOf" srcId="{4109A47B-7595-4032-B541-E5D75A37E538}" destId="{2CDFEA7F-2AEF-4D97-944C-701706214D3B}" srcOrd="1" destOrd="0" presId="urn:microsoft.com/office/officeart/2018/2/layout/IconLabelList"/>
    <dgm:cxn modelId="{D42A9376-0545-447C-9728-C9C3C8B735C8}" type="presParOf" srcId="{4109A47B-7595-4032-B541-E5D75A37E538}" destId="{ECC9A0A8-ABCB-48B7-BFF0-788B4278F11B}"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3406864-293D-4ADE-A673-C7F24D8849E5}"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3B655B3C-7FCD-4AE8-B588-99B6B28B2815}">
      <dgm:prSet custT="1"/>
      <dgm:spPr/>
      <dgm:t>
        <a:bodyPr/>
        <a:lstStyle/>
        <a:p>
          <a:pPr>
            <a:lnSpc>
              <a:spcPct val="100000"/>
            </a:lnSpc>
          </a:pPr>
          <a:r>
            <a:rPr lang="en-US" sz="2000">
              <a:latin typeface="+mn-lt"/>
            </a:rPr>
            <a:t>Questions and feedback are welcome at</a:t>
          </a:r>
        </a:p>
        <a:p>
          <a:pPr>
            <a:lnSpc>
              <a:spcPct val="100000"/>
            </a:lnSpc>
          </a:pPr>
          <a:r>
            <a:rPr lang="en-US" sz="2000">
              <a:latin typeface="+mn-lt"/>
            </a:rPr>
            <a:t>Anita Nsubuga: </a:t>
          </a:r>
          <a:r>
            <a:rPr lang="en-US" sz="2000">
              <a:latin typeface="+mn-lt"/>
              <a:hlinkClick xmlns:r="http://schemas.openxmlformats.org/officeDocument/2006/relationships" r:id="rId1"/>
            </a:rPr>
            <a:t>anita.nsubuga@dhhs.nc.gov</a:t>
          </a:r>
          <a:r>
            <a:rPr lang="en-US" sz="2000">
              <a:latin typeface="+mn-lt"/>
            </a:rPr>
            <a:t> </a:t>
          </a:r>
        </a:p>
      </dgm:t>
    </dgm:pt>
    <dgm:pt modelId="{DB37C3E1-CC8C-4A75-A7DC-D60146622FCA}" type="parTrans" cxnId="{F14859B7-C4F1-4660-B17B-B12C8A1DDFB8}">
      <dgm:prSet/>
      <dgm:spPr/>
      <dgm:t>
        <a:bodyPr/>
        <a:lstStyle/>
        <a:p>
          <a:endParaRPr lang="en-US"/>
        </a:p>
      </dgm:t>
    </dgm:pt>
    <dgm:pt modelId="{26715C70-91E1-43AA-B260-8D3DB62BFEDA}" type="sibTrans" cxnId="{F14859B7-C4F1-4660-B17B-B12C8A1DDFB8}">
      <dgm:prSet/>
      <dgm:spPr/>
      <dgm:t>
        <a:bodyPr/>
        <a:lstStyle/>
        <a:p>
          <a:endParaRPr lang="en-US"/>
        </a:p>
      </dgm:t>
    </dgm:pt>
    <dgm:pt modelId="{169A6F68-C06C-4BA7-9FE8-FE93C4FEFE05}" type="pres">
      <dgm:prSet presAssocID="{03406864-293D-4ADE-A673-C7F24D8849E5}" presName="root" presStyleCnt="0">
        <dgm:presLayoutVars>
          <dgm:dir/>
          <dgm:resizeHandles val="exact"/>
        </dgm:presLayoutVars>
      </dgm:prSet>
      <dgm:spPr/>
    </dgm:pt>
    <dgm:pt modelId="{4109A47B-7595-4032-B541-E5D75A37E538}" type="pres">
      <dgm:prSet presAssocID="{3B655B3C-7FCD-4AE8-B588-99B6B28B2815}" presName="compNode" presStyleCnt="0"/>
      <dgm:spPr/>
    </dgm:pt>
    <dgm:pt modelId="{66149FB0-CEBA-4CCF-BA6C-5CC073448C38}" type="pres">
      <dgm:prSet presAssocID="{3B655B3C-7FCD-4AE8-B588-99B6B28B2815}" presName="iconRect" presStyleLbl="node1" presStyleIdx="0" presStyleCnt="1"/>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nvelope"/>
        </a:ext>
      </dgm:extLst>
    </dgm:pt>
    <dgm:pt modelId="{2CDFEA7F-2AEF-4D97-944C-701706214D3B}" type="pres">
      <dgm:prSet presAssocID="{3B655B3C-7FCD-4AE8-B588-99B6B28B2815}" presName="spaceRect" presStyleCnt="0"/>
      <dgm:spPr/>
    </dgm:pt>
    <dgm:pt modelId="{ECC9A0A8-ABCB-48B7-BFF0-788B4278F11B}" type="pres">
      <dgm:prSet presAssocID="{3B655B3C-7FCD-4AE8-B588-99B6B28B2815}" presName="textRect" presStyleLbl="revTx" presStyleIdx="0" presStyleCnt="1">
        <dgm:presLayoutVars>
          <dgm:chMax val="1"/>
          <dgm:chPref val="1"/>
        </dgm:presLayoutVars>
      </dgm:prSet>
      <dgm:spPr/>
    </dgm:pt>
  </dgm:ptLst>
  <dgm:cxnLst>
    <dgm:cxn modelId="{D8026D1E-002C-4F1E-B10C-ACEBB25738DC}" type="presOf" srcId="{3B655B3C-7FCD-4AE8-B588-99B6B28B2815}" destId="{ECC9A0A8-ABCB-48B7-BFF0-788B4278F11B}" srcOrd="0" destOrd="0" presId="urn:microsoft.com/office/officeart/2018/2/layout/IconLabelList"/>
    <dgm:cxn modelId="{F14859B7-C4F1-4660-B17B-B12C8A1DDFB8}" srcId="{03406864-293D-4ADE-A673-C7F24D8849E5}" destId="{3B655B3C-7FCD-4AE8-B588-99B6B28B2815}" srcOrd="0" destOrd="0" parTransId="{DB37C3E1-CC8C-4A75-A7DC-D60146622FCA}" sibTransId="{26715C70-91E1-43AA-B260-8D3DB62BFEDA}"/>
    <dgm:cxn modelId="{6D05A0DB-279C-4526-9CCD-CA3F3A1160EC}" type="presOf" srcId="{03406864-293D-4ADE-A673-C7F24D8849E5}" destId="{169A6F68-C06C-4BA7-9FE8-FE93C4FEFE05}" srcOrd="0" destOrd="0" presId="urn:microsoft.com/office/officeart/2018/2/layout/IconLabelList"/>
    <dgm:cxn modelId="{BDBAAFB3-1A45-49E2-BBE5-322E14BF6038}" type="presParOf" srcId="{169A6F68-C06C-4BA7-9FE8-FE93C4FEFE05}" destId="{4109A47B-7595-4032-B541-E5D75A37E538}" srcOrd="0" destOrd="0" presId="urn:microsoft.com/office/officeart/2018/2/layout/IconLabelList"/>
    <dgm:cxn modelId="{65C4BF84-58BE-475A-9124-68B704D6DEE5}" type="presParOf" srcId="{4109A47B-7595-4032-B541-E5D75A37E538}" destId="{66149FB0-CEBA-4CCF-BA6C-5CC073448C38}" srcOrd="0" destOrd="0" presId="urn:microsoft.com/office/officeart/2018/2/layout/IconLabelList"/>
    <dgm:cxn modelId="{8AD77BC8-100C-42F7-ABD3-CC05916B13E7}" type="presParOf" srcId="{4109A47B-7595-4032-B541-E5D75A37E538}" destId="{2CDFEA7F-2AEF-4D97-944C-701706214D3B}" srcOrd="1" destOrd="0" presId="urn:microsoft.com/office/officeart/2018/2/layout/IconLabelList"/>
    <dgm:cxn modelId="{D42A9376-0545-447C-9728-C9C3C8B735C8}" type="presParOf" srcId="{4109A47B-7595-4032-B541-E5D75A37E538}" destId="{ECC9A0A8-ABCB-48B7-BFF0-788B4278F11B}"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3406864-293D-4ADE-A673-C7F24D8849E5}"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3B655B3C-7FCD-4AE8-B588-99B6B28B2815}">
      <dgm:prSet custT="1"/>
      <dgm:spPr/>
      <dgm:t>
        <a:bodyPr/>
        <a:lstStyle/>
        <a:p>
          <a:pPr>
            <a:lnSpc>
              <a:spcPct val="100000"/>
            </a:lnSpc>
          </a:pPr>
          <a:r>
            <a:rPr lang="en-US" sz="2000">
              <a:latin typeface="+mn-lt"/>
            </a:rPr>
            <a:t>Questions and feedback are welcome at </a:t>
          </a:r>
          <a:r>
            <a:rPr lang="en-US" sz="2000">
              <a:latin typeface="+mn-lt"/>
              <a:hlinkClick xmlns:r="http://schemas.openxmlformats.org/officeDocument/2006/relationships" r:id="rId1"/>
            </a:rPr>
            <a:t>OPDAAC@dhhs.nc.gov</a:t>
          </a:r>
          <a:endParaRPr lang="en-US" sz="2000">
            <a:latin typeface="+mn-lt"/>
          </a:endParaRPr>
        </a:p>
        <a:p>
          <a:pPr>
            <a:lnSpc>
              <a:spcPct val="100000"/>
            </a:lnSpc>
          </a:pPr>
          <a:endParaRPr lang="en-US" sz="2000">
            <a:latin typeface="+mn-lt"/>
          </a:endParaRPr>
        </a:p>
      </dgm:t>
    </dgm:pt>
    <dgm:pt modelId="{DB37C3E1-CC8C-4A75-A7DC-D60146622FCA}" type="parTrans" cxnId="{F14859B7-C4F1-4660-B17B-B12C8A1DDFB8}">
      <dgm:prSet/>
      <dgm:spPr/>
      <dgm:t>
        <a:bodyPr/>
        <a:lstStyle/>
        <a:p>
          <a:endParaRPr lang="en-US"/>
        </a:p>
      </dgm:t>
    </dgm:pt>
    <dgm:pt modelId="{26715C70-91E1-43AA-B260-8D3DB62BFEDA}" type="sibTrans" cxnId="{F14859B7-C4F1-4660-B17B-B12C8A1DDFB8}">
      <dgm:prSet/>
      <dgm:spPr/>
      <dgm:t>
        <a:bodyPr/>
        <a:lstStyle/>
        <a:p>
          <a:endParaRPr lang="en-US"/>
        </a:p>
      </dgm:t>
    </dgm:pt>
    <dgm:pt modelId="{70FFC5F4-35F2-4A57-874A-992D73050DB7}">
      <dgm:prSet custT="1"/>
      <dgm:spPr/>
      <dgm:t>
        <a:bodyPr/>
        <a:lstStyle/>
        <a:p>
          <a:pPr>
            <a:lnSpc>
              <a:spcPct val="100000"/>
            </a:lnSpc>
          </a:pPr>
          <a:r>
            <a:rPr lang="en-US" sz="2000">
              <a:latin typeface="+mn-lt"/>
            </a:rPr>
            <a:t>The agenda, presentation slides, and recording  for this webinar will be posted to the </a:t>
          </a:r>
          <a:r>
            <a:rPr lang="en-US" sz="2000">
              <a:latin typeface="+mn-lt"/>
              <a:hlinkClick xmlns:r="http://schemas.openxmlformats.org/officeDocument/2006/relationships" r:id="rId2"/>
            </a:rPr>
            <a:t>OPDAAC Meetings</a:t>
          </a:r>
          <a:r>
            <a:rPr lang="en-US" sz="2000">
              <a:latin typeface="+mn-lt"/>
            </a:rPr>
            <a:t> and </a:t>
          </a:r>
          <a:r>
            <a:rPr lang="en-US" sz="2000">
              <a:latin typeface="+mn-lt"/>
              <a:hlinkClick xmlns:r="http://schemas.openxmlformats.org/officeDocument/2006/relationships" r:id="rId3"/>
            </a:rPr>
            <a:t>DMH/DD/SUS Community Engagement &amp; Training </a:t>
          </a:r>
          <a:r>
            <a:rPr lang="en-US" sz="2000">
              <a:latin typeface="+mn-lt"/>
            </a:rPr>
            <a:t>webpage. </a:t>
          </a:r>
        </a:p>
      </dgm:t>
    </dgm:pt>
    <dgm:pt modelId="{CA3A5594-5729-4953-8B95-7C726DD4974D}" type="parTrans" cxnId="{A23C2C84-E4BE-4564-89B8-30DC39AE5DE0}">
      <dgm:prSet/>
      <dgm:spPr/>
      <dgm:t>
        <a:bodyPr/>
        <a:lstStyle/>
        <a:p>
          <a:endParaRPr lang="en-US"/>
        </a:p>
      </dgm:t>
    </dgm:pt>
    <dgm:pt modelId="{CD2C5ABD-58AF-4513-A286-D7A9D41D318B}" type="sibTrans" cxnId="{A23C2C84-E4BE-4564-89B8-30DC39AE5DE0}">
      <dgm:prSet/>
      <dgm:spPr/>
      <dgm:t>
        <a:bodyPr/>
        <a:lstStyle/>
        <a:p>
          <a:endParaRPr lang="en-US"/>
        </a:p>
      </dgm:t>
    </dgm:pt>
    <dgm:pt modelId="{169A6F68-C06C-4BA7-9FE8-FE93C4FEFE05}" type="pres">
      <dgm:prSet presAssocID="{03406864-293D-4ADE-A673-C7F24D8849E5}" presName="root" presStyleCnt="0">
        <dgm:presLayoutVars>
          <dgm:dir/>
          <dgm:resizeHandles val="exact"/>
        </dgm:presLayoutVars>
      </dgm:prSet>
      <dgm:spPr/>
    </dgm:pt>
    <dgm:pt modelId="{4109A47B-7595-4032-B541-E5D75A37E538}" type="pres">
      <dgm:prSet presAssocID="{3B655B3C-7FCD-4AE8-B588-99B6B28B2815}" presName="compNode" presStyleCnt="0"/>
      <dgm:spPr/>
    </dgm:pt>
    <dgm:pt modelId="{66149FB0-CEBA-4CCF-BA6C-5CC073448C38}" type="pres">
      <dgm:prSet presAssocID="{3B655B3C-7FCD-4AE8-B588-99B6B28B2815}"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nvelope"/>
        </a:ext>
      </dgm:extLst>
    </dgm:pt>
    <dgm:pt modelId="{2CDFEA7F-2AEF-4D97-944C-701706214D3B}" type="pres">
      <dgm:prSet presAssocID="{3B655B3C-7FCD-4AE8-B588-99B6B28B2815}" presName="spaceRect" presStyleCnt="0"/>
      <dgm:spPr/>
    </dgm:pt>
    <dgm:pt modelId="{ECC9A0A8-ABCB-48B7-BFF0-788B4278F11B}" type="pres">
      <dgm:prSet presAssocID="{3B655B3C-7FCD-4AE8-B588-99B6B28B2815}" presName="textRect" presStyleLbl="revTx" presStyleIdx="0" presStyleCnt="2">
        <dgm:presLayoutVars>
          <dgm:chMax val="1"/>
          <dgm:chPref val="1"/>
        </dgm:presLayoutVars>
      </dgm:prSet>
      <dgm:spPr/>
    </dgm:pt>
    <dgm:pt modelId="{CFDFA600-1AA7-4C98-AE1B-EED03D56C125}" type="pres">
      <dgm:prSet presAssocID="{26715C70-91E1-43AA-B260-8D3DB62BFEDA}" presName="sibTrans" presStyleCnt="0"/>
      <dgm:spPr/>
    </dgm:pt>
    <dgm:pt modelId="{E62A33FE-6196-418B-9340-FCCD3E1A5CD0}" type="pres">
      <dgm:prSet presAssocID="{70FFC5F4-35F2-4A57-874A-992D73050DB7}" presName="compNode" presStyleCnt="0"/>
      <dgm:spPr/>
    </dgm:pt>
    <dgm:pt modelId="{AD7818E7-8D54-4EFE-82D5-11B1D43CF071}" type="pres">
      <dgm:prSet presAssocID="{70FFC5F4-35F2-4A57-874A-992D73050DB7}"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Projector screen"/>
        </a:ext>
      </dgm:extLst>
    </dgm:pt>
    <dgm:pt modelId="{7EE9EC49-9174-427D-8F46-6CC53998A01D}" type="pres">
      <dgm:prSet presAssocID="{70FFC5F4-35F2-4A57-874A-992D73050DB7}" presName="spaceRect" presStyleCnt="0"/>
      <dgm:spPr/>
    </dgm:pt>
    <dgm:pt modelId="{FC5C1F4F-7181-4F48-94FF-5328A40CC334}" type="pres">
      <dgm:prSet presAssocID="{70FFC5F4-35F2-4A57-874A-992D73050DB7}" presName="textRect" presStyleLbl="revTx" presStyleIdx="1" presStyleCnt="2" custScaleX="119395" custLinFactNeighborX="947" custLinFactNeighborY="-7418">
        <dgm:presLayoutVars>
          <dgm:chMax val="1"/>
          <dgm:chPref val="1"/>
        </dgm:presLayoutVars>
      </dgm:prSet>
      <dgm:spPr/>
    </dgm:pt>
  </dgm:ptLst>
  <dgm:cxnLst>
    <dgm:cxn modelId="{D8026D1E-002C-4F1E-B10C-ACEBB25738DC}" type="presOf" srcId="{3B655B3C-7FCD-4AE8-B588-99B6B28B2815}" destId="{ECC9A0A8-ABCB-48B7-BFF0-788B4278F11B}" srcOrd="0" destOrd="0" presId="urn:microsoft.com/office/officeart/2018/2/layout/IconLabelList"/>
    <dgm:cxn modelId="{C9EE4A7E-987C-4C24-AC58-54715767A29A}" type="presOf" srcId="{70FFC5F4-35F2-4A57-874A-992D73050DB7}" destId="{FC5C1F4F-7181-4F48-94FF-5328A40CC334}" srcOrd="0" destOrd="0" presId="urn:microsoft.com/office/officeart/2018/2/layout/IconLabelList"/>
    <dgm:cxn modelId="{A23C2C84-E4BE-4564-89B8-30DC39AE5DE0}" srcId="{03406864-293D-4ADE-A673-C7F24D8849E5}" destId="{70FFC5F4-35F2-4A57-874A-992D73050DB7}" srcOrd="1" destOrd="0" parTransId="{CA3A5594-5729-4953-8B95-7C726DD4974D}" sibTransId="{CD2C5ABD-58AF-4513-A286-D7A9D41D318B}"/>
    <dgm:cxn modelId="{F14859B7-C4F1-4660-B17B-B12C8A1DDFB8}" srcId="{03406864-293D-4ADE-A673-C7F24D8849E5}" destId="{3B655B3C-7FCD-4AE8-B588-99B6B28B2815}" srcOrd="0" destOrd="0" parTransId="{DB37C3E1-CC8C-4A75-A7DC-D60146622FCA}" sibTransId="{26715C70-91E1-43AA-B260-8D3DB62BFEDA}"/>
    <dgm:cxn modelId="{6D05A0DB-279C-4526-9CCD-CA3F3A1160EC}" type="presOf" srcId="{03406864-293D-4ADE-A673-C7F24D8849E5}" destId="{169A6F68-C06C-4BA7-9FE8-FE93C4FEFE05}" srcOrd="0" destOrd="0" presId="urn:microsoft.com/office/officeart/2018/2/layout/IconLabelList"/>
    <dgm:cxn modelId="{BDBAAFB3-1A45-49E2-BBE5-322E14BF6038}" type="presParOf" srcId="{169A6F68-C06C-4BA7-9FE8-FE93C4FEFE05}" destId="{4109A47B-7595-4032-B541-E5D75A37E538}" srcOrd="0" destOrd="0" presId="urn:microsoft.com/office/officeart/2018/2/layout/IconLabelList"/>
    <dgm:cxn modelId="{65C4BF84-58BE-475A-9124-68B704D6DEE5}" type="presParOf" srcId="{4109A47B-7595-4032-B541-E5D75A37E538}" destId="{66149FB0-CEBA-4CCF-BA6C-5CC073448C38}" srcOrd="0" destOrd="0" presId="urn:microsoft.com/office/officeart/2018/2/layout/IconLabelList"/>
    <dgm:cxn modelId="{8AD77BC8-100C-42F7-ABD3-CC05916B13E7}" type="presParOf" srcId="{4109A47B-7595-4032-B541-E5D75A37E538}" destId="{2CDFEA7F-2AEF-4D97-944C-701706214D3B}" srcOrd="1" destOrd="0" presId="urn:microsoft.com/office/officeart/2018/2/layout/IconLabelList"/>
    <dgm:cxn modelId="{D42A9376-0545-447C-9728-C9C3C8B735C8}" type="presParOf" srcId="{4109A47B-7595-4032-B541-E5D75A37E538}" destId="{ECC9A0A8-ABCB-48B7-BFF0-788B4278F11B}" srcOrd="2" destOrd="0" presId="urn:microsoft.com/office/officeart/2018/2/layout/IconLabelList"/>
    <dgm:cxn modelId="{DCD831AC-3D37-4327-9B71-A9BA72E70C4E}" type="presParOf" srcId="{169A6F68-C06C-4BA7-9FE8-FE93C4FEFE05}" destId="{CFDFA600-1AA7-4C98-AE1B-EED03D56C125}" srcOrd="1" destOrd="0" presId="urn:microsoft.com/office/officeart/2018/2/layout/IconLabelList"/>
    <dgm:cxn modelId="{79D11D10-9861-48D7-B111-0871CB058854}" type="presParOf" srcId="{169A6F68-C06C-4BA7-9FE8-FE93C4FEFE05}" destId="{E62A33FE-6196-418B-9340-FCCD3E1A5CD0}" srcOrd="2" destOrd="0" presId="urn:microsoft.com/office/officeart/2018/2/layout/IconLabelList"/>
    <dgm:cxn modelId="{677D8F47-35BD-4112-9E25-D32BE7FC45DE}" type="presParOf" srcId="{E62A33FE-6196-418B-9340-FCCD3E1A5CD0}" destId="{AD7818E7-8D54-4EFE-82D5-11B1D43CF071}" srcOrd="0" destOrd="0" presId="urn:microsoft.com/office/officeart/2018/2/layout/IconLabelList"/>
    <dgm:cxn modelId="{120DD731-C48A-45B8-A0DA-E343B08F02DF}" type="presParOf" srcId="{E62A33FE-6196-418B-9340-FCCD3E1A5CD0}" destId="{7EE9EC49-9174-427D-8F46-6CC53998A01D}" srcOrd="1" destOrd="0" presId="urn:microsoft.com/office/officeart/2018/2/layout/IconLabelList"/>
    <dgm:cxn modelId="{282915AF-3964-4153-979D-CC779947BAE4}" type="presParOf" srcId="{E62A33FE-6196-418B-9340-FCCD3E1A5CD0}" destId="{FC5C1F4F-7181-4F48-94FF-5328A40CC334}"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23ADB2-C0BE-4DDA-91A7-8E38CE05CB8C}" type="doc">
      <dgm:prSet loTypeId="urn:microsoft.com/office/officeart/2005/8/layout/hList7" loCatId="process" qsTypeId="urn:microsoft.com/office/officeart/2005/8/quickstyle/simple1" qsCatId="simple" csTypeId="urn:microsoft.com/office/officeart/2005/8/colors/accent3_2" csCatId="accent3" phldr="1"/>
      <dgm:spPr/>
    </dgm:pt>
    <dgm:pt modelId="{6C77DDFE-90B6-4AC9-A4B2-4B84B6ADEA4C}">
      <dgm:prSet phldrT="[Text]"/>
      <dgm:spPr/>
      <dgm:t>
        <a:bodyPr/>
        <a:lstStyle/>
        <a:p>
          <a:r>
            <a:rPr lang="en-US" b="0" u="sng" dirty="0"/>
            <a:t>Death Certificates</a:t>
          </a:r>
        </a:p>
        <a:p>
          <a:r>
            <a:rPr lang="en-US" dirty="0"/>
            <a:t>-Demographics</a:t>
          </a:r>
        </a:p>
        <a:p>
          <a:r>
            <a:rPr lang="en-US" dirty="0"/>
            <a:t>-Decedent resident information</a:t>
          </a:r>
        </a:p>
        <a:p>
          <a:r>
            <a:rPr lang="en-US" dirty="0"/>
            <a:t>-Cause of death information</a:t>
          </a:r>
        </a:p>
      </dgm:t>
    </dgm:pt>
    <dgm:pt modelId="{6463FFED-42E0-4AEF-A737-40DCFF8B4419}" type="parTrans" cxnId="{886B519F-13D6-4E20-8852-958414B719FA}">
      <dgm:prSet/>
      <dgm:spPr/>
      <dgm:t>
        <a:bodyPr/>
        <a:lstStyle/>
        <a:p>
          <a:endParaRPr lang="en-US"/>
        </a:p>
      </dgm:t>
    </dgm:pt>
    <dgm:pt modelId="{5FBC9C20-9307-49CD-9B5C-30137B311E70}" type="sibTrans" cxnId="{886B519F-13D6-4E20-8852-958414B719FA}">
      <dgm:prSet/>
      <dgm:spPr/>
      <dgm:t>
        <a:bodyPr/>
        <a:lstStyle/>
        <a:p>
          <a:endParaRPr lang="en-US"/>
        </a:p>
      </dgm:t>
    </dgm:pt>
    <dgm:pt modelId="{53E98D60-47F1-49E0-ACBD-F023675712EE}">
      <dgm:prSet phldrT="[Text]"/>
      <dgm:spPr/>
      <dgm:t>
        <a:bodyPr/>
        <a:lstStyle/>
        <a:p>
          <a:r>
            <a:rPr lang="en-US" b="0" u="sng"/>
            <a:t>Medical Examiner Reports</a:t>
          </a:r>
        </a:p>
        <a:p>
          <a:r>
            <a:rPr lang="en-US"/>
            <a:t>-Scene evidence of drug use</a:t>
          </a:r>
        </a:p>
        <a:p>
          <a:r>
            <a:rPr lang="en-US"/>
            <a:t>-Timing and context of overdose</a:t>
          </a:r>
        </a:p>
        <a:p>
          <a:r>
            <a:rPr lang="en-US"/>
            <a:t>-Medical and social history/circumstances</a:t>
          </a:r>
        </a:p>
      </dgm:t>
    </dgm:pt>
    <dgm:pt modelId="{0329D996-FA08-4DA5-95C2-C4EB3AC7A340}" type="parTrans" cxnId="{717CEA23-F531-449E-99FB-02C13E8D7F4A}">
      <dgm:prSet/>
      <dgm:spPr/>
      <dgm:t>
        <a:bodyPr/>
        <a:lstStyle/>
        <a:p>
          <a:endParaRPr lang="en-US"/>
        </a:p>
      </dgm:t>
    </dgm:pt>
    <dgm:pt modelId="{319E6AFF-0DCB-43EA-BAE3-1883084DEB3B}" type="sibTrans" cxnId="{717CEA23-F531-449E-99FB-02C13E8D7F4A}">
      <dgm:prSet/>
      <dgm:spPr/>
      <dgm:t>
        <a:bodyPr/>
        <a:lstStyle/>
        <a:p>
          <a:endParaRPr lang="en-US"/>
        </a:p>
      </dgm:t>
    </dgm:pt>
    <dgm:pt modelId="{4C244DE9-775F-41BB-91C2-230EE3A4BA18}">
      <dgm:prSet phldrT="[Text]"/>
      <dgm:spPr/>
      <dgm:t>
        <a:bodyPr/>
        <a:lstStyle/>
        <a:p>
          <a:r>
            <a:rPr lang="en-US" u="sng"/>
            <a:t>Toxicology Results</a:t>
          </a:r>
        </a:p>
        <a:p>
          <a:r>
            <a:rPr lang="en-US"/>
            <a:t>-All substances detected</a:t>
          </a:r>
        </a:p>
        <a:p>
          <a:r>
            <a:rPr lang="en-US"/>
            <a:t>-Substances that caused death</a:t>
          </a:r>
        </a:p>
        <a:p>
          <a:endParaRPr lang="en-US"/>
        </a:p>
      </dgm:t>
    </dgm:pt>
    <dgm:pt modelId="{D92D690F-A982-4F93-B8BE-BD8B8FC3B931}" type="parTrans" cxnId="{4B17A511-EDAD-4097-93AC-CD7F4C64F795}">
      <dgm:prSet/>
      <dgm:spPr/>
      <dgm:t>
        <a:bodyPr/>
        <a:lstStyle/>
        <a:p>
          <a:endParaRPr lang="en-US"/>
        </a:p>
      </dgm:t>
    </dgm:pt>
    <dgm:pt modelId="{7163DE9B-3FD3-44F9-855B-C1ACF34DFC17}" type="sibTrans" cxnId="{4B17A511-EDAD-4097-93AC-CD7F4C64F795}">
      <dgm:prSet/>
      <dgm:spPr/>
      <dgm:t>
        <a:bodyPr/>
        <a:lstStyle/>
        <a:p>
          <a:endParaRPr lang="en-US"/>
        </a:p>
      </dgm:t>
    </dgm:pt>
    <dgm:pt modelId="{C34DBA70-9F87-40A8-9DDF-5D30DE322985}" type="pres">
      <dgm:prSet presAssocID="{0D23ADB2-C0BE-4DDA-91A7-8E38CE05CB8C}" presName="Name0" presStyleCnt="0">
        <dgm:presLayoutVars>
          <dgm:dir/>
          <dgm:resizeHandles val="exact"/>
        </dgm:presLayoutVars>
      </dgm:prSet>
      <dgm:spPr/>
    </dgm:pt>
    <dgm:pt modelId="{C8016FA9-CC3A-43EF-BEF5-D0B08D09CFC9}" type="pres">
      <dgm:prSet presAssocID="{0D23ADB2-C0BE-4DDA-91A7-8E38CE05CB8C}" presName="fgShape" presStyleLbl="fgShp" presStyleIdx="0" presStyleCnt="1" custScaleX="108696" custScaleY="167796"/>
      <dgm:spPr>
        <a:solidFill>
          <a:srgbClr val="740D85"/>
        </a:solidFill>
      </dgm:spPr>
    </dgm:pt>
    <dgm:pt modelId="{981478A0-DE37-4E41-8730-38F04FFDBE09}" type="pres">
      <dgm:prSet presAssocID="{0D23ADB2-C0BE-4DDA-91A7-8E38CE05CB8C}" presName="linComp" presStyleCnt="0"/>
      <dgm:spPr/>
    </dgm:pt>
    <dgm:pt modelId="{7C3954EB-69DD-4DBC-8CC6-8176BC5CC634}" type="pres">
      <dgm:prSet presAssocID="{6C77DDFE-90B6-4AC9-A4B2-4B84B6ADEA4C}" presName="compNode" presStyleCnt="0"/>
      <dgm:spPr/>
    </dgm:pt>
    <dgm:pt modelId="{B76F91D2-0AC4-42DC-92EE-E857799BE614}" type="pres">
      <dgm:prSet presAssocID="{6C77DDFE-90B6-4AC9-A4B2-4B84B6ADEA4C}" presName="bkgdShape" presStyleLbl="node1" presStyleIdx="0" presStyleCnt="3"/>
      <dgm:spPr/>
    </dgm:pt>
    <dgm:pt modelId="{81DF0060-64D6-42CA-9EF1-DCF9B35972DB}" type="pres">
      <dgm:prSet presAssocID="{6C77DDFE-90B6-4AC9-A4B2-4B84B6ADEA4C}" presName="nodeTx" presStyleLbl="node1" presStyleIdx="0" presStyleCnt="3">
        <dgm:presLayoutVars>
          <dgm:bulletEnabled val="1"/>
        </dgm:presLayoutVars>
      </dgm:prSet>
      <dgm:spPr/>
    </dgm:pt>
    <dgm:pt modelId="{00E0C1A3-600C-4073-9882-CEC22D7F32C5}" type="pres">
      <dgm:prSet presAssocID="{6C77DDFE-90B6-4AC9-A4B2-4B84B6ADEA4C}" presName="invisiNode" presStyleLbl="node1" presStyleIdx="0" presStyleCnt="3"/>
      <dgm:spPr/>
    </dgm:pt>
    <dgm:pt modelId="{BC7A6CC7-022D-4F25-B6FD-886FB1830ECF}" type="pres">
      <dgm:prSet presAssocID="{6C77DDFE-90B6-4AC9-A4B2-4B84B6ADEA4C}" presName="imagNode" presStyleLbl="fgImgPlace1" presStyleIdx="0" presStyleCnt="3" custScaleX="109872" custScaleY="93217"/>
      <dgm:spPr>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6651" t="-3084" r="-1349" b="3084"/>
          </a:stretch>
        </a:blipFill>
      </dgm:spPr>
    </dgm:pt>
    <dgm:pt modelId="{7F18B066-56E4-498D-B40D-5600744BC16A}" type="pres">
      <dgm:prSet presAssocID="{5FBC9C20-9307-49CD-9B5C-30137B311E70}" presName="sibTrans" presStyleLbl="sibTrans2D1" presStyleIdx="0" presStyleCnt="0"/>
      <dgm:spPr/>
    </dgm:pt>
    <dgm:pt modelId="{D0BFAD68-2BB9-4DCB-9EBA-B052B5138066}" type="pres">
      <dgm:prSet presAssocID="{53E98D60-47F1-49E0-ACBD-F023675712EE}" presName="compNode" presStyleCnt="0"/>
      <dgm:spPr/>
    </dgm:pt>
    <dgm:pt modelId="{45A35DB2-527D-45D0-A2AE-214F70FC5A6C}" type="pres">
      <dgm:prSet presAssocID="{53E98D60-47F1-49E0-ACBD-F023675712EE}" presName="bkgdShape" presStyleLbl="node1" presStyleIdx="1" presStyleCnt="3"/>
      <dgm:spPr/>
    </dgm:pt>
    <dgm:pt modelId="{FF8FD0D7-73E3-4A5C-B172-DA7E400A89BF}" type="pres">
      <dgm:prSet presAssocID="{53E98D60-47F1-49E0-ACBD-F023675712EE}" presName="nodeTx" presStyleLbl="node1" presStyleIdx="1" presStyleCnt="3">
        <dgm:presLayoutVars>
          <dgm:bulletEnabled val="1"/>
        </dgm:presLayoutVars>
      </dgm:prSet>
      <dgm:spPr/>
    </dgm:pt>
    <dgm:pt modelId="{6C6C5B82-577A-4A49-8AFC-8D4F6009EB01}" type="pres">
      <dgm:prSet presAssocID="{53E98D60-47F1-49E0-ACBD-F023675712EE}" presName="invisiNode" presStyleLbl="node1" presStyleIdx="1" presStyleCnt="3"/>
      <dgm:spPr/>
    </dgm:pt>
    <dgm:pt modelId="{F91123FD-5D4B-4321-AC91-A57F65250553}" type="pres">
      <dgm:prSet presAssocID="{53E98D60-47F1-49E0-ACBD-F023675712EE}" presName="imagNode" presStyleLbl="fgImgPlace1" presStyleIdx="1" presStyleCnt="3" custScaleX="109997" custScaleY="93217" custLinFactNeighborX="-971"/>
      <dgm:spPr>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000" b="-5000"/>
          </a:stretch>
        </a:blipFill>
      </dgm:spPr>
    </dgm:pt>
    <dgm:pt modelId="{627F9E0F-DD6F-49DF-A80E-DB87CBB93BE2}" type="pres">
      <dgm:prSet presAssocID="{319E6AFF-0DCB-43EA-BAE3-1883084DEB3B}" presName="sibTrans" presStyleLbl="sibTrans2D1" presStyleIdx="0" presStyleCnt="0"/>
      <dgm:spPr/>
    </dgm:pt>
    <dgm:pt modelId="{81328B65-519A-4370-83DA-2D23102387FF}" type="pres">
      <dgm:prSet presAssocID="{4C244DE9-775F-41BB-91C2-230EE3A4BA18}" presName="compNode" presStyleCnt="0"/>
      <dgm:spPr/>
    </dgm:pt>
    <dgm:pt modelId="{D90FC670-F034-45FA-85A7-8C08CD4FC858}" type="pres">
      <dgm:prSet presAssocID="{4C244DE9-775F-41BB-91C2-230EE3A4BA18}" presName="bkgdShape" presStyleLbl="node1" presStyleIdx="2" presStyleCnt="3"/>
      <dgm:spPr/>
    </dgm:pt>
    <dgm:pt modelId="{D7B8B169-EB62-4ED9-8203-B51C0D83C892}" type="pres">
      <dgm:prSet presAssocID="{4C244DE9-775F-41BB-91C2-230EE3A4BA18}" presName="nodeTx" presStyleLbl="node1" presStyleIdx="2" presStyleCnt="3">
        <dgm:presLayoutVars>
          <dgm:bulletEnabled val="1"/>
        </dgm:presLayoutVars>
      </dgm:prSet>
      <dgm:spPr/>
    </dgm:pt>
    <dgm:pt modelId="{98249AF7-9BEE-4864-8148-CE070B4E2264}" type="pres">
      <dgm:prSet presAssocID="{4C244DE9-775F-41BB-91C2-230EE3A4BA18}" presName="invisiNode" presStyleLbl="node1" presStyleIdx="2" presStyleCnt="3"/>
      <dgm:spPr/>
    </dgm:pt>
    <dgm:pt modelId="{3234A4BB-E42E-4FD8-BD14-F1F071628330}" type="pres">
      <dgm:prSet presAssocID="{4C244DE9-775F-41BB-91C2-230EE3A4BA18}" presName="imagNode" presStyleLbl="fgImgPlace1" presStyleIdx="2" presStyleCnt="3" custScaleX="109997" custScaleY="93217"/>
      <dgm:spPr>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8000" r="-8000"/>
          </a:stretch>
        </a:blipFill>
      </dgm:spPr>
    </dgm:pt>
  </dgm:ptLst>
  <dgm:cxnLst>
    <dgm:cxn modelId="{97AAE50A-D55D-4120-B03C-AE929E8F715F}" type="presOf" srcId="{5FBC9C20-9307-49CD-9B5C-30137B311E70}" destId="{7F18B066-56E4-498D-B40D-5600744BC16A}" srcOrd="0" destOrd="0" presId="urn:microsoft.com/office/officeart/2005/8/layout/hList7"/>
    <dgm:cxn modelId="{4B17A511-EDAD-4097-93AC-CD7F4C64F795}" srcId="{0D23ADB2-C0BE-4DDA-91A7-8E38CE05CB8C}" destId="{4C244DE9-775F-41BB-91C2-230EE3A4BA18}" srcOrd="2" destOrd="0" parTransId="{D92D690F-A982-4F93-B8BE-BD8B8FC3B931}" sibTransId="{7163DE9B-3FD3-44F9-855B-C1ACF34DFC17}"/>
    <dgm:cxn modelId="{0101E01B-1DA9-4154-BE9D-21E628B25C0D}" type="presOf" srcId="{53E98D60-47F1-49E0-ACBD-F023675712EE}" destId="{FF8FD0D7-73E3-4A5C-B172-DA7E400A89BF}" srcOrd="1" destOrd="0" presId="urn:microsoft.com/office/officeart/2005/8/layout/hList7"/>
    <dgm:cxn modelId="{57CC3220-EABB-4DAF-88A9-55C0F8D27B22}" type="presOf" srcId="{53E98D60-47F1-49E0-ACBD-F023675712EE}" destId="{45A35DB2-527D-45D0-A2AE-214F70FC5A6C}" srcOrd="0" destOrd="0" presId="urn:microsoft.com/office/officeart/2005/8/layout/hList7"/>
    <dgm:cxn modelId="{717CEA23-F531-449E-99FB-02C13E8D7F4A}" srcId="{0D23ADB2-C0BE-4DDA-91A7-8E38CE05CB8C}" destId="{53E98D60-47F1-49E0-ACBD-F023675712EE}" srcOrd="1" destOrd="0" parTransId="{0329D996-FA08-4DA5-95C2-C4EB3AC7A340}" sibTransId="{319E6AFF-0DCB-43EA-BAE3-1883084DEB3B}"/>
    <dgm:cxn modelId="{CF37EB44-B673-4D1E-9CA0-7327B3AB18CE}" type="presOf" srcId="{319E6AFF-0DCB-43EA-BAE3-1883084DEB3B}" destId="{627F9E0F-DD6F-49DF-A80E-DB87CBB93BE2}" srcOrd="0" destOrd="0" presId="urn:microsoft.com/office/officeart/2005/8/layout/hList7"/>
    <dgm:cxn modelId="{B6C61C84-00EF-477B-9F50-9291E1E85E7E}" type="presOf" srcId="{6C77DDFE-90B6-4AC9-A4B2-4B84B6ADEA4C}" destId="{B76F91D2-0AC4-42DC-92EE-E857799BE614}" srcOrd="0" destOrd="0" presId="urn:microsoft.com/office/officeart/2005/8/layout/hList7"/>
    <dgm:cxn modelId="{AEF0FA8D-0208-4598-A13A-E66DB1585A0E}" type="presOf" srcId="{4C244DE9-775F-41BB-91C2-230EE3A4BA18}" destId="{D7B8B169-EB62-4ED9-8203-B51C0D83C892}" srcOrd="1" destOrd="0" presId="urn:microsoft.com/office/officeart/2005/8/layout/hList7"/>
    <dgm:cxn modelId="{886B519F-13D6-4E20-8852-958414B719FA}" srcId="{0D23ADB2-C0BE-4DDA-91A7-8E38CE05CB8C}" destId="{6C77DDFE-90B6-4AC9-A4B2-4B84B6ADEA4C}" srcOrd="0" destOrd="0" parTransId="{6463FFED-42E0-4AEF-A737-40DCFF8B4419}" sibTransId="{5FBC9C20-9307-49CD-9B5C-30137B311E70}"/>
    <dgm:cxn modelId="{859DC9AA-0C4C-4322-A89D-91E2C12EFCFF}" type="presOf" srcId="{4C244DE9-775F-41BB-91C2-230EE3A4BA18}" destId="{D90FC670-F034-45FA-85A7-8C08CD4FC858}" srcOrd="0" destOrd="0" presId="urn:microsoft.com/office/officeart/2005/8/layout/hList7"/>
    <dgm:cxn modelId="{9782A5C1-DE79-40E7-8B59-7126421BA9F0}" type="presOf" srcId="{0D23ADB2-C0BE-4DDA-91A7-8E38CE05CB8C}" destId="{C34DBA70-9F87-40A8-9DDF-5D30DE322985}" srcOrd="0" destOrd="0" presId="urn:microsoft.com/office/officeart/2005/8/layout/hList7"/>
    <dgm:cxn modelId="{EF0FBAC4-FA6A-4932-BB5D-043FAC7902CB}" type="presOf" srcId="{6C77DDFE-90B6-4AC9-A4B2-4B84B6ADEA4C}" destId="{81DF0060-64D6-42CA-9EF1-DCF9B35972DB}" srcOrd="1" destOrd="0" presId="urn:microsoft.com/office/officeart/2005/8/layout/hList7"/>
    <dgm:cxn modelId="{7B79ED62-1961-4494-B830-A4607E3DDBCE}" type="presParOf" srcId="{C34DBA70-9F87-40A8-9DDF-5D30DE322985}" destId="{C8016FA9-CC3A-43EF-BEF5-D0B08D09CFC9}" srcOrd="0" destOrd="0" presId="urn:microsoft.com/office/officeart/2005/8/layout/hList7"/>
    <dgm:cxn modelId="{AAF75F65-9A87-4E16-8D9D-4A8CCF650693}" type="presParOf" srcId="{C34DBA70-9F87-40A8-9DDF-5D30DE322985}" destId="{981478A0-DE37-4E41-8730-38F04FFDBE09}" srcOrd="1" destOrd="0" presId="urn:microsoft.com/office/officeart/2005/8/layout/hList7"/>
    <dgm:cxn modelId="{11FD7E13-4A42-4BF3-884B-AF5B77BEACB6}" type="presParOf" srcId="{981478A0-DE37-4E41-8730-38F04FFDBE09}" destId="{7C3954EB-69DD-4DBC-8CC6-8176BC5CC634}" srcOrd="0" destOrd="0" presId="urn:microsoft.com/office/officeart/2005/8/layout/hList7"/>
    <dgm:cxn modelId="{C5CE8C12-CF86-42EC-8A52-230DEC7F6944}" type="presParOf" srcId="{7C3954EB-69DD-4DBC-8CC6-8176BC5CC634}" destId="{B76F91D2-0AC4-42DC-92EE-E857799BE614}" srcOrd="0" destOrd="0" presId="urn:microsoft.com/office/officeart/2005/8/layout/hList7"/>
    <dgm:cxn modelId="{D0D1D14C-E09E-4B47-ABC0-87B3C3A2B354}" type="presParOf" srcId="{7C3954EB-69DD-4DBC-8CC6-8176BC5CC634}" destId="{81DF0060-64D6-42CA-9EF1-DCF9B35972DB}" srcOrd="1" destOrd="0" presId="urn:microsoft.com/office/officeart/2005/8/layout/hList7"/>
    <dgm:cxn modelId="{D2EBAC15-2544-4983-B1B7-8D1AF59F623A}" type="presParOf" srcId="{7C3954EB-69DD-4DBC-8CC6-8176BC5CC634}" destId="{00E0C1A3-600C-4073-9882-CEC22D7F32C5}" srcOrd="2" destOrd="0" presId="urn:microsoft.com/office/officeart/2005/8/layout/hList7"/>
    <dgm:cxn modelId="{2B960DF6-A712-4A4E-811D-8B4106807452}" type="presParOf" srcId="{7C3954EB-69DD-4DBC-8CC6-8176BC5CC634}" destId="{BC7A6CC7-022D-4F25-B6FD-886FB1830ECF}" srcOrd="3" destOrd="0" presId="urn:microsoft.com/office/officeart/2005/8/layout/hList7"/>
    <dgm:cxn modelId="{E65A5A5F-4B77-4083-BCDD-367BC55320B4}" type="presParOf" srcId="{981478A0-DE37-4E41-8730-38F04FFDBE09}" destId="{7F18B066-56E4-498D-B40D-5600744BC16A}" srcOrd="1" destOrd="0" presId="urn:microsoft.com/office/officeart/2005/8/layout/hList7"/>
    <dgm:cxn modelId="{CFE50CBE-375E-47C3-89B1-C4B89461FA73}" type="presParOf" srcId="{981478A0-DE37-4E41-8730-38F04FFDBE09}" destId="{D0BFAD68-2BB9-4DCB-9EBA-B052B5138066}" srcOrd="2" destOrd="0" presId="urn:microsoft.com/office/officeart/2005/8/layout/hList7"/>
    <dgm:cxn modelId="{8A88F6EF-1CDF-4E02-9F81-AF032D60E9AD}" type="presParOf" srcId="{D0BFAD68-2BB9-4DCB-9EBA-B052B5138066}" destId="{45A35DB2-527D-45D0-A2AE-214F70FC5A6C}" srcOrd="0" destOrd="0" presId="urn:microsoft.com/office/officeart/2005/8/layout/hList7"/>
    <dgm:cxn modelId="{77833567-DA57-4565-8260-68F08E3F7B5A}" type="presParOf" srcId="{D0BFAD68-2BB9-4DCB-9EBA-B052B5138066}" destId="{FF8FD0D7-73E3-4A5C-B172-DA7E400A89BF}" srcOrd="1" destOrd="0" presId="urn:microsoft.com/office/officeart/2005/8/layout/hList7"/>
    <dgm:cxn modelId="{44F8E5EF-35BC-4323-84CE-8D4676B4FEDE}" type="presParOf" srcId="{D0BFAD68-2BB9-4DCB-9EBA-B052B5138066}" destId="{6C6C5B82-577A-4A49-8AFC-8D4F6009EB01}" srcOrd="2" destOrd="0" presId="urn:microsoft.com/office/officeart/2005/8/layout/hList7"/>
    <dgm:cxn modelId="{381CC9C0-7768-4D79-ABB8-13E939D0886E}" type="presParOf" srcId="{D0BFAD68-2BB9-4DCB-9EBA-B052B5138066}" destId="{F91123FD-5D4B-4321-AC91-A57F65250553}" srcOrd="3" destOrd="0" presId="urn:microsoft.com/office/officeart/2005/8/layout/hList7"/>
    <dgm:cxn modelId="{BEBCC04B-3F74-48C9-9BAB-4B2169C71650}" type="presParOf" srcId="{981478A0-DE37-4E41-8730-38F04FFDBE09}" destId="{627F9E0F-DD6F-49DF-A80E-DB87CBB93BE2}" srcOrd="3" destOrd="0" presId="urn:microsoft.com/office/officeart/2005/8/layout/hList7"/>
    <dgm:cxn modelId="{C5A226D5-866C-4BB2-ACF8-A6F7B26238A8}" type="presParOf" srcId="{981478A0-DE37-4E41-8730-38F04FFDBE09}" destId="{81328B65-519A-4370-83DA-2D23102387FF}" srcOrd="4" destOrd="0" presId="urn:microsoft.com/office/officeart/2005/8/layout/hList7"/>
    <dgm:cxn modelId="{5D52D2B6-1273-40B3-B95F-0ECF7E1A1F52}" type="presParOf" srcId="{81328B65-519A-4370-83DA-2D23102387FF}" destId="{D90FC670-F034-45FA-85A7-8C08CD4FC858}" srcOrd="0" destOrd="0" presId="urn:microsoft.com/office/officeart/2005/8/layout/hList7"/>
    <dgm:cxn modelId="{270FF97C-6CC7-4FDD-845B-B7C64F29DA38}" type="presParOf" srcId="{81328B65-519A-4370-83DA-2D23102387FF}" destId="{D7B8B169-EB62-4ED9-8203-B51C0D83C892}" srcOrd="1" destOrd="0" presId="urn:microsoft.com/office/officeart/2005/8/layout/hList7"/>
    <dgm:cxn modelId="{9DC52574-B870-4A22-B696-349C9845D0C3}" type="presParOf" srcId="{81328B65-519A-4370-83DA-2D23102387FF}" destId="{98249AF7-9BEE-4864-8148-CE070B4E2264}" srcOrd="2" destOrd="0" presId="urn:microsoft.com/office/officeart/2005/8/layout/hList7"/>
    <dgm:cxn modelId="{AFA0B1E2-AD82-4190-8AE1-7C7FA0C10613}" type="presParOf" srcId="{81328B65-519A-4370-83DA-2D23102387FF}" destId="{3234A4BB-E42E-4FD8-BD14-F1F071628330}"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E8205A-25D5-4152-BC2B-0020238271C1}"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58B3BD0-1146-4A2D-83C8-40271AF0878A}">
      <dgm:prSet/>
      <dgm:spPr/>
      <dgm:t>
        <a:bodyPr/>
        <a:lstStyle/>
        <a:p>
          <a:r>
            <a:rPr lang="en-US" b="0" i="0" baseline="0"/>
            <a:t>Prescription information submitted to the NC CSRS is privileged and confidential. </a:t>
          </a:r>
          <a:endParaRPr lang="en-US"/>
        </a:p>
      </dgm:t>
    </dgm:pt>
    <dgm:pt modelId="{111B0F25-D636-421C-A642-23385468449B}" type="parTrans" cxnId="{56A7CBA7-025A-45C5-B592-6ED430511357}">
      <dgm:prSet/>
      <dgm:spPr/>
      <dgm:t>
        <a:bodyPr/>
        <a:lstStyle/>
        <a:p>
          <a:endParaRPr lang="en-US"/>
        </a:p>
      </dgm:t>
    </dgm:pt>
    <dgm:pt modelId="{F50641CE-CA86-4E2A-AEF9-22E2553A0D8D}" type="sibTrans" cxnId="{56A7CBA7-025A-45C5-B592-6ED430511357}">
      <dgm:prSet/>
      <dgm:spPr/>
      <dgm:t>
        <a:bodyPr/>
        <a:lstStyle/>
        <a:p>
          <a:endParaRPr lang="en-US"/>
        </a:p>
      </dgm:t>
    </dgm:pt>
    <dgm:pt modelId="{89721682-1D8A-43A9-9149-75F42332ED5E}">
      <dgm:prSet/>
      <dgm:spPr/>
      <dgm:t>
        <a:bodyPr/>
        <a:lstStyle/>
        <a:p>
          <a:r>
            <a:rPr lang="en-US" b="0" i="0" baseline="0"/>
            <a:t>The Department may provide data to public or private entities for statistical, research, or educational purposes only after removing information that could be used to identify individual patients who received prescription medications from dispensers</a:t>
          </a:r>
          <a:endParaRPr lang="en-US"/>
        </a:p>
      </dgm:t>
    </dgm:pt>
    <dgm:pt modelId="{C3F4981A-B499-49C8-AC57-2CE2F43DB90D}" type="parTrans" cxnId="{8AC354B5-B11A-41B4-8CB7-1F737DB3F75D}">
      <dgm:prSet/>
      <dgm:spPr/>
      <dgm:t>
        <a:bodyPr/>
        <a:lstStyle/>
        <a:p>
          <a:endParaRPr lang="en-US"/>
        </a:p>
      </dgm:t>
    </dgm:pt>
    <dgm:pt modelId="{1AA4E567-ABA7-4AD1-B34B-0E1DCF13316E}" type="sibTrans" cxnId="{8AC354B5-B11A-41B4-8CB7-1F737DB3F75D}">
      <dgm:prSet/>
      <dgm:spPr/>
      <dgm:t>
        <a:bodyPr/>
        <a:lstStyle/>
        <a:p>
          <a:endParaRPr lang="en-US"/>
        </a:p>
      </dgm:t>
    </dgm:pt>
    <dgm:pt modelId="{77778C23-50CD-4A82-B72F-6FD3A5032907}" type="pres">
      <dgm:prSet presAssocID="{6CE8205A-25D5-4152-BC2B-0020238271C1}" presName="root" presStyleCnt="0">
        <dgm:presLayoutVars>
          <dgm:dir/>
          <dgm:resizeHandles val="exact"/>
        </dgm:presLayoutVars>
      </dgm:prSet>
      <dgm:spPr/>
    </dgm:pt>
    <dgm:pt modelId="{C7DFAC7C-5F5D-4A87-A2C0-4235818ED610}" type="pres">
      <dgm:prSet presAssocID="{458B3BD0-1146-4A2D-83C8-40271AF0878A}" presName="compNode" presStyleCnt="0"/>
      <dgm:spPr/>
    </dgm:pt>
    <dgm:pt modelId="{80D87EE6-8426-4423-A1B5-32AEB2137037}" type="pres">
      <dgm:prSet presAssocID="{458B3BD0-1146-4A2D-83C8-40271AF0878A}" presName="bgRect" presStyleLbl="bgShp" presStyleIdx="0" presStyleCnt="2"/>
      <dgm:spPr/>
    </dgm:pt>
    <dgm:pt modelId="{37604D26-3CBC-4870-8CE2-AD602B0F0D9E}" type="pres">
      <dgm:prSet presAssocID="{458B3BD0-1146-4A2D-83C8-40271AF0878A}"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Medicine"/>
        </a:ext>
      </dgm:extLst>
    </dgm:pt>
    <dgm:pt modelId="{575BE93F-985A-4667-BFD6-B2804EF4F33D}" type="pres">
      <dgm:prSet presAssocID="{458B3BD0-1146-4A2D-83C8-40271AF0878A}" presName="spaceRect" presStyleCnt="0"/>
      <dgm:spPr/>
    </dgm:pt>
    <dgm:pt modelId="{BEA71B2B-42D5-4BDC-AA6B-59B286A9A31F}" type="pres">
      <dgm:prSet presAssocID="{458B3BD0-1146-4A2D-83C8-40271AF0878A}" presName="parTx" presStyleLbl="revTx" presStyleIdx="0" presStyleCnt="2">
        <dgm:presLayoutVars>
          <dgm:chMax val="0"/>
          <dgm:chPref val="0"/>
        </dgm:presLayoutVars>
      </dgm:prSet>
      <dgm:spPr/>
    </dgm:pt>
    <dgm:pt modelId="{B76E404F-B387-403F-A60A-4923297BD300}" type="pres">
      <dgm:prSet presAssocID="{F50641CE-CA86-4E2A-AEF9-22E2553A0D8D}" presName="sibTrans" presStyleCnt="0"/>
      <dgm:spPr/>
    </dgm:pt>
    <dgm:pt modelId="{B7AA3206-EA23-413F-ADB1-C636DD08248F}" type="pres">
      <dgm:prSet presAssocID="{89721682-1D8A-43A9-9149-75F42332ED5E}" presName="compNode" presStyleCnt="0"/>
      <dgm:spPr/>
    </dgm:pt>
    <dgm:pt modelId="{A800227C-EC1E-478A-ADAC-B86242CAFB00}" type="pres">
      <dgm:prSet presAssocID="{89721682-1D8A-43A9-9149-75F42332ED5E}" presName="bgRect" presStyleLbl="bgShp" presStyleIdx="1" presStyleCnt="2"/>
      <dgm:spPr/>
    </dgm:pt>
    <dgm:pt modelId="{588FB29A-83B0-42D4-A7CB-228D8536BBE7}" type="pres">
      <dgm:prSet presAssocID="{89721682-1D8A-43A9-9149-75F42332ED5E}" presName="iconRect" presStyleLbl="node1" presStyleIdx="1" presStyleCnt="2"/>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ooks with solid fill"/>
        </a:ext>
      </dgm:extLst>
    </dgm:pt>
    <dgm:pt modelId="{0A308EF8-E57B-4011-8E6B-295A136EB317}" type="pres">
      <dgm:prSet presAssocID="{89721682-1D8A-43A9-9149-75F42332ED5E}" presName="spaceRect" presStyleCnt="0"/>
      <dgm:spPr/>
    </dgm:pt>
    <dgm:pt modelId="{23085026-7C25-45B2-B4BD-CF6E4CEED437}" type="pres">
      <dgm:prSet presAssocID="{89721682-1D8A-43A9-9149-75F42332ED5E}" presName="parTx" presStyleLbl="revTx" presStyleIdx="1" presStyleCnt="2">
        <dgm:presLayoutVars>
          <dgm:chMax val="0"/>
          <dgm:chPref val="0"/>
        </dgm:presLayoutVars>
      </dgm:prSet>
      <dgm:spPr/>
    </dgm:pt>
  </dgm:ptLst>
  <dgm:cxnLst>
    <dgm:cxn modelId="{AD46E167-EB58-4430-93BA-9DA6E8D2123B}" type="presOf" srcId="{6CE8205A-25D5-4152-BC2B-0020238271C1}" destId="{77778C23-50CD-4A82-B72F-6FD3A5032907}" srcOrd="0" destOrd="0" presId="urn:microsoft.com/office/officeart/2018/2/layout/IconVerticalSolidList"/>
    <dgm:cxn modelId="{56A7CBA7-025A-45C5-B592-6ED430511357}" srcId="{6CE8205A-25D5-4152-BC2B-0020238271C1}" destId="{458B3BD0-1146-4A2D-83C8-40271AF0878A}" srcOrd="0" destOrd="0" parTransId="{111B0F25-D636-421C-A642-23385468449B}" sibTransId="{F50641CE-CA86-4E2A-AEF9-22E2553A0D8D}"/>
    <dgm:cxn modelId="{B59BC4AD-415F-441A-82C3-E01400511615}" type="presOf" srcId="{458B3BD0-1146-4A2D-83C8-40271AF0878A}" destId="{BEA71B2B-42D5-4BDC-AA6B-59B286A9A31F}" srcOrd="0" destOrd="0" presId="urn:microsoft.com/office/officeart/2018/2/layout/IconVerticalSolidList"/>
    <dgm:cxn modelId="{8AC354B5-B11A-41B4-8CB7-1F737DB3F75D}" srcId="{6CE8205A-25D5-4152-BC2B-0020238271C1}" destId="{89721682-1D8A-43A9-9149-75F42332ED5E}" srcOrd="1" destOrd="0" parTransId="{C3F4981A-B499-49C8-AC57-2CE2F43DB90D}" sibTransId="{1AA4E567-ABA7-4AD1-B34B-0E1DCF13316E}"/>
    <dgm:cxn modelId="{DBB059FA-0258-4B9C-B598-B12CEA9C3789}" type="presOf" srcId="{89721682-1D8A-43A9-9149-75F42332ED5E}" destId="{23085026-7C25-45B2-B4BD-CF6E4CEED437}" srcOrd="0" destOrd="0" presId="urn:microsoft.com/office/officeart/2018/2/layout/IconVerticalSolidList"/>
    <dgm:cxn modelId="{E49F3D2B-B0D7-4001-94CD-191757C7FE07}" type="presParOf" srcId="{77778C23-50CD-4A82-B72F-6FD3A5032907}" destId="{C7DFAC7C-5F5D-4A87-A2C0-4235818ED610}" srcOrd="0" destOrd="0" presId="urn:microsoft.com/office/officeart/2018/2/layout/IconVerticalSolidList"/>
    <dgm:cxn modelId="{A260EC6F-AB8E-4EB1-A5A4-2A180DB02907}" type="presParOf" srcId="{C7DFAC7C-5F5D-4A87-A2C0-4235818ED610}" destId="{80D87EE6-8426-4423-A1B5-32AEB2137037}" srcOrd="0" destOrd="0" presId="urn:microsoft.com/office/officeart/2018/2/layout/IconVerticalSolidList"/>
    <dgm:cxn modelId="{BB765526-1505-4136-8448-F2BF0CC90C7D}" type="presParOf" srcId="{C7DFAC7C-5F5D-4A87-A2C0-4235818ED610}" destId="{37604D26-3CBC-4870-8CE2-AD602B0F0D9E}" srcOrd="1" destOrd="0" presId="urn:microsoft.com/office/officeart/2018/2/layout/IconVerticalSolidList"/>
    <dgm:cxn modelId="{9C43AC6B-CC52-4022-A5D0-63D853E8D1AC}" type="presParOf" srcId="{C7DFAC7C-5F5D-4A87-A2C0-4235818ED610}" destId="{575BE93F-985A-4667-BFD6-B2804EF4F33D}" srcOrd="2" destOrd="0" presId="urn:microsoft.com/office/officeart/2018/2/layout/IconVerticalSolidList"/>
    <dgm:cxn modelId="{753ADE06-FBB8-4E48-9C59-D05A70323BEF}" type="presParOf" srcId="{C7DFAC7C-5F5D-4A87-A2C0-4235818ED610}" destId="{BEA71B2B-42D5-4BDC-AA6B-59B286A9A31F}" srcOrd="3" destOrd="0" presId="urn:microsoft.com/office/officeart/2018/2/layout/IconVerticalSolidList"/>
    <dgm:cxn modelId="{15EAD771-10AF-4A86-B3A6-F88211AB414E}" type="presParOf" srcId="{77778C23-50CD-4A82-B72F-6FD3A5032907}" destId="{B76E404F-B387-403F-A60A-4923297BD300}" srcOrd="1" destOrd="0" presId="urn:microsoft.com/office/officeart/2018/2/layout/IconVerticalSolidList"/>
    <dgm:cxn modelId="{1176E19D-5350-4AAE-A45F-DE93F9A13484}" type="presParOf" srcId="{77778C23-50CD-4A82-B72F-6FD3A5032907}" destId="{B7AA3206-EA23-413F-ADB1-C636DD08248F}" srcOrd="2" destOrd="0" presId="urn:microsoft.com/office/officeart/2018/2/layout/IconVerticalSolidList"/>
    <dgm:cxn modelId="{EEA6434F-08CA-407C-88B6-A14AECA1E02A}" type="presParOf" srcId="{B7AA3206-EA23-413F-ADB1-C636DD08248F}" destId="{A800227C-EC1E-478A-ADAC-B86242CAFB00}" srcOrd="0" destOrd="0" presId="urn:microsoft.com/office/officeart/2018/2/layout/IconVerticalSolidList"/>
    <dgm:cxn modelId="{F0EA299C-3864-4C15-9F2B-F28A9ED428AC}" type="presParOf" srcId="{B7AA3206-EA23-413F-ADB1-C636DD08248F}" destId="{588FB29A-83B0-42D4-A7CB-228D8536BBE7}" srcOrd="1" destOrd="0" presId="urn:microsoft.com/office/officeart/2018/2/layout/IconVerticalSolidList"/>
    <dgm:cxn modelId="{5768B035-C7CA-4596-A1D1-C9CD781B560A}" type="presParOf" srcId="{B7AA3206-EA23-413F-ADB1-C636DD08248F}" destId="{0A308EF8-E57B-4011-8E6B-295A136EB317}" srcOrd="2" destOrd="0" presId="urn:microsoft.com/office/officeart/2018/2/layout/IconVerticalSolidList"/>
    <dgm:cxn modelId="{15725329-E75B-4342-895B-1FDFA64440CF}" type="presParOf" srcId="{B7AA3206-EA23-413F-ADB1-C636DD08248F}" destId="{23085026-7C25-45B2-B4BD-CF6E4CEED43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EC203A8-DB4A-4945-A6B9-65ED61E7DF1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76A2696-3DC5-4FCE-A3FA-3F79DC3E8D55}">
      <dgm:prSet custT="1"/>
      <dgm:spPr/>
      <dgm:t>
        <a:bodyPr/>
        <a:lstStyle/>
        <a:p>
          <a:r>
            <a:rPr lang="en-US" sz="3200" b="0"/>
            <a:t>Only de-identified, aggregated data may be released</a:t>
          </a:r>
          <a:endParaRPr lang="en-US" sz="3200"/>
        </a:p>
      </dgm:t>
    </dgm:pt>
    <dgm:pt modelId="{96547E05-8278-4790-BC92-339A4E9B82F5}" type="parTrans" cxnId="{D27A4DDD-9645-4049-BF31-967C82A6CDCC}">
      <dgm:prSet/>
      <dgm:spPr/>
      <dgm:t>
        <a:bodyPr/>
        <a:lstStyle/>
        <a:p>
          <a:endParaRPr lang="en-US"/>
        </a:p>
      </dgm:t>
    </dgm:pt>
    <dgm:pt modelId="{EF9D1F11-8583-4FAF-9C85-6C6877D40150}" type="sibTrans" cxnId="{D27A4DDD-9645-4049-BF31-967C82A6CDCC}">
      <dgm:prSet/>
      <dgm:spPr/>
      <dgm:t>
        <a:bodyPr/>
        <a:lstStyle/>
        <a:p>
          <a:endParaRPr lang="en-US"/>
        </a:p>
      </dgm:t>
    </dgm:pt>
    <dgm:pt modelId="{2D56280E-CB8D-48DC-9271-BA52BDCCEA2A}">
      <dgm:prSet custT="1"/>
      <dgm:spPr/>
      <dgm:t>
        <a:bodyPr/>
        <a:lstStyle/>
        <a:p>
          <a:r>
            <a:rPr lang="en-US" sz="3200" b="0"/>
            <a:t>72-month dispensation data history restriction</a:t>
          </a:r>
          <a:endParaRPr lang="en-US" sz="3200"/>
        </a:p>
      </dgm:t>
    </dgm:pt>
    <dgm:pt modelId="{591DA8A5-CDD1-4D31-8F62-5FA2FD182690}" type="parTrans" cxnId="{A7741662-06A4-448F-BEB7-6404BDFEC49D}">
      <dgm:prSet/>
      <dgm:spPr/>
      <dgm:t>
        <a:bodyPr/>
        <a:lstStyle/>
        <a:p>
          <a:endParaRPr lang="en-US"/>
        </a:p>
      </dgm:t>
    </dgm:pt>
    <dgm:pt modelId="{2D7C8DDE-C972-48BC-8F2C-C5D2B24D9695}" type="sibTrans" cxnId="{A7741662-06A4-448F-BEB7-6404BDFEC49D}">
      <dgm:prSet/>
      <dgm:spPr/>
      <dgm:t>
        <a:bodyPr/>
        <a:lstStyle/>
        <a:p>
          <a:endParaRPr lang="en-US"/>
        </a:p>
      </dgm:t>
    </dgm:pt>
    <dgm:pt modelId="{B691CE34-4935-494F-9B2E-945616587C9B}">
      <dgm:prSet custT="1"/>
      <dgm:spPr/>
      <dgm:t>
        <a:bodyPr/>
        <a:lstStyle/>
        <a:p>
          <a:r>
            <a:rPr lang="en-US" sz="3200" b="0"/>
            <a:t>No ICD 10 code collection </a:t>
          </a:r>
          <a:endParaRPr lang="en-US" sz="3200"/>
        </a:p>
      </dgm:t>
    </dgm:pt>
    <dgm:pt modelId="{27AEBBF2-EF6D-4B60-8DEE-4AEB4E724155}" type="parTrans" cxnId="{D83932D9-FD08-4BF8-9ADE-CA527BD0AFE3}">
      <dgm:prSet/>
      <dgm:spPr/>
      <dgm:t>
        <a:bodyPr/>
        <a:lstStyle/>
        <a:p>
          <a:endParaRPr lang="en-US"/>
        </a:p>
      </dgm:t>
    </dgm:pt>
    <dgm:pt modelId="{9C90B516-94B4-49BC-8C69-6A8D7D0CF9D7}" type="sibTrans" cxnId="{D83932D9-FD08-4BF8-9ADE-CA527BD0AFE3}">
      <dgm:prSet/>
      <dgm:spPr/>
      <dgm:t>
        <a:bodyPr/>
        <a:lstStyle/>
        <a:p>
          <a:endParaRPr lang="en-US"/>
        </a:p>
      </dgm:t>
    </dgm:pt>
    <dgm:pt modelId="{4CEA134A-28D7-45D7-9AFA-50E836F8A8F1}">
      <dgm:prSet custT="1"/>
      <dgm:spPr/>
      <dgm:t>
        <a:bodyPr/>
        <a:lstStyle/>
        <a:p>
          <a:r>
            <a:rPr lang="en-US" sz="3200" b="0"/>
            <a:t>Small cell suppression guidelines (&lt;5)</a:t>
          </a:r>
          <a:endParaRPr lang="en-US" sz="3200"/>
        </a:p>
      </dgm:t>
    </dgm:pt>
    <dgm:pt modelId="{A9C84A72-E9B1-4B40-87BA-6D6A756EC6B4}" type="parTrans" cxnId="{5069B5A6-60EB-459F-8028-4975E86C24A4}">
      <dgm:prSet/>
      <dgm:spPr/>
      <dgm:t>
        <a:bodyPr/>
        <a:lstStyle/>
        <a:p>
          <a:endParaRPr lang="en-US"/>
        </a:p>
      </dgm:t>
    </dgm:pt>
    <dgm:pt modelId="{DA9864A5-A155-46F5-8106-F45D05706F2F}" type="sibTrans" cxnId="{5069B5A6-60EB-459F-8028-4975E86C24A4}">
      <dgm:prSet/>
      <dgm:spPr/>
      <dgm:t>
        <a:bodyPr/>
        <a:lstStyle/>
        <a:p>
          <a:endParaRPr lang="en-US"/>
        </a:p>
      </dgm:t>
    </dgm:pt>
    <dgm:pt modelId="{29977688-6696-4CF2-A805-1B3B9893FE69}">
      <dgm:prSet custT="1"/>
      <dgm:spPr/>
      <dgm:t>
        <a:bodyPr/>
        <a:lstStyle/>
        <a:p>
          <a:r>
            <a:rPr lang="en-US" sz="3200"/>
            <a:t>Only North Carolina reported dispensation data</a:t>
          </a:r>
        </a:p>
      </dgm:t>
    </dgm:pt>
    <dgm:pt modelId="{97B4AB94-9BFC-46F0-9383-135AF2F29C72}" type="parTrans" cxnId="{BC2E483C-9E8F-417F-B874-D62831558650}">
      <dgm:prSet/>
      <dgm:spPr/>
      <dgm:t>
        <a:bodyPr/>
        <a:lstStyle/>
        <a:p>
          <a:endParaRPr lang="en-US"/>
        </a:p>
      </dgm:t>
    </dgm:pt>
    <dgm:pt modelId="{40AD9394-4FF6-4DCD-A724-68B0288F8229}" type="sibTrans" cxnId="{BC2E483C-9E8F-417F-B874-D62831558650}">
      <dgm:prSet/>
      <dgm:spPr/>
      <dgm:t>
        <a:bodyPr/>
        <a:lstStyle/>
        <a:p>
          <a:endParaRPr lang="en-US"/>
        </a:p>
      </dgm:t>
    </dgm:pt>
    <dgm:pt modelId="{E5EF58E9-D412-490F-9B54-0486107850DE}" type="pres">
      <dgm:prSet presAssocID="{1EC203A8-DB4A-4945-A6B9-65ED61E7DF14}" presName="vert0" presStyleCnt="0">
        <dgm:presLayoutVars>
          <dgm:dir/>
          <dgm:animOne val="branch"/>
          <dgm:animLvl val="lvl"/>
        </dgm:presLayoutVars>
      </dgm:prSet>
      <dgm:spPr/>
    </dgm:pt>
    <dgm:pt modelId="{C2E2F760-3B28-4ED5-A312-66CB5B4F42DF}" type="pres">
      <dgm:prSet presAssocID="{576A2696-3DC5-4FCE-A3FA-3F79DC3E8D55}" presName="thickLine" presStyleLbl="alignNode1" presStyleIdx="0" presStyleCnt="5"/>
      <dgm:spPr/>
    </dgm:pt>
    <dgm:pt modelId="{D98DF13E-2626-4107-B09E-15E55839461B}" type="pres">
      <dgm:prSet presAssocID="{576A2696-3DC5-4FCE-A3FA-3F79DC3E8D55}" presName="horz1" presStyleCnt="0"/>
      <dgm:spPr/>
    </dgm:pt>
    <dgm:pt modelId="{062F7B71-4512-4418-BB1E-832B0EBB4CAB}" type="pres">
      <dgm:prSet presAssocID="{576A2696-3DC5-4FCE-A3FA-3F79DC3E8D55}" presName="tx1" presStyleLbl="revTx" presStyleIdx="0" presStyleCnt="5"/>
      <dgm:spPr/>
    </dgm:pt>
    <dgm:pt modelId="{2601B954-7BF2-4EA1-B777-E24E6EB8980C}" type="pres">
      <dgm:prSet presAssocID="{576A2696-3DC5-4FCE-A3FA-3F79DC3E8D55}" presName="vert1" presStyleCnt="0"/>
      <dgm:spPr/>
    </dgm:pt>
    <dgm:pt modelId="{AFFAD37C-FCF2-4B22-859C-F42287C17D80}" type="pres">
      <dgm:prSet presAssocID="{2D56280E-CB8D-48DC-9271-BA52BDCCEA2A}" presName="thickLine" presStyleLbl="alignNode1" presStyleIdx="1" presStyleCnt="5"/>
      <dgm:spPr/>
    </dgm:pt>
    <dgm:pt modelId="{35506901-61B0-4469-83AB-081B62E6ED6D}" type="pres">
      <dgm:prSet presAssocID="{2D56280E-CB8D-48DC-9271-BA52BDCCEA2A}" presName="horz1" presStyleCnt="0"/>
      <dgm:spPr/>
    </dgm:pt>
    <dgm:pt modelId="{0ACAC444-A43B-4AD9-BEA3-F57F65BF934F}" type="pres">
      <dgm:prSet presAssocID="{2D56280E-CB8D-48DC-9271-BA52BDCCEA2A}" presName="tx1" presStyleLbl="revTx" presStyleIdx="1" presStyleCnt="5"/>
      <dgm:spPr/>
    </dgm:pt>
    <dgm:pt modelId="{AE76EB8A-98D8-4881-88E4-512D77E29B60}" type="pres">
      <dgm:prSet presAssocID="{2D56280E-CB8D-48DC-9271-BA52BDCCEA2A}" presName="vert1" presStyleCnt="0"/>
      <dgm:spPr/>
    </dgm:pt>
    <dgm:pt modelId="{76101305-27ED-4C71-8409-05D92A274618}" type="pres">
      <dgm:prSet presAssocID="{B691CE34-4935-494F-9B2E-945616587C9B}" presName="thickLine" presStyleLbl="alignNode1" presStyleIdx="2" presStyleCnt="5"/>
      <dgm:spPr/>
    </dgm:pt>
    <dgm:pt modelId="{5F867FB4-8172-4F44-9B8B-0A53C32EF3A0}" type="pres">
      <dgm:prSet presAssocID="{B691CE34-4935-494F-9B2E-945616587C9B}" presName="horz1" presStyleCnt="0"/>
      <dgm:spPr/>
    </dgm:pt>
    <dgm:pt modelId="{6F30DAAD-DAFE-42B2-9769-50A2D396E5C0}" type="pres">
      <dgm:prSet presAssocID="{B691CE34-4935-494F-9B2E-945616587C9B}" presName="tx1" presStyleLbl="revTx" presStyleIdx="2" presStyleCnt="5"/>
      <dgm:spPr/>
    </dgm:pt>
    <dgm:pt modelId="{419E50BA-E628-46B3-B75C-B9DFC99408A7}" type="pres">
      <dgm:prSet presAssocID="{B691CE34-4935-494F-9B2E-945616587C9B}" presName="vert1" presStyleCnt="0"/>
      <dgm:spPr/>
    </dgm:pt>
    <dgm:pt modelId="{165C25F0-10DA-411A-8710-9659EA5E8F93}" type="pres">
      <dgm:prSet presAssocID="{29977688-6696-4CF2-A805-1B3B9893FE69}" presName="thickLine" presStyleLbl="alignNode1" presStyleIdx="3" presStyleCnt="5"/>
      <dgm:spPr/>
    </dgm:pt>
    <dgm:pt modelId="{1283E3F6-0A53-4E14-895B-D7A57FFF4357}" type="pres">
      <dgm:prSet presAssocID="{29977688-6696-4CF2-A805-1B3B9893FE69}" presName="horz1" presStyleCnt="0"/>
      <dgm:spPr/>
    </dgm:pt>
    <dgm:pt modelId="{B9B91B0D-8EC8-4637-AF55-A347E92F2D36}" type="pres">
      <dgm:prSet presAssocID="{29977688-6696-4CF2-A805-1B3B9893FE69}" presName="tx1" presStyleLbl="revTx" presStyleIdx="3" presStyleCnt="5"/>
      <dgm:spPr/>
    </dgm:pt>
    <dgm:pt modelId="{F7D472BE-FB9E-477E-A2B3-40EF5E2FEAF7}" type="pres">
      <dgm:prSet presAssocID="{29977688-6696-4CF2-A805-1B3B9893FE69}" presName="vert1" presStyleCnt="0"/>
      <dgm:spPr/>
    </dgm:pt>
    <dgm:pt modelId="{C0342F72-3823-4ED2-94F5-3088F61DA42F}" type="pres">
      <dgm:prSet presAssocID="{4CEA134A-28D7-45D7-9AFA-50E836F8A8F1}" presName="thickLine" presStyleLbl="alignNode1" presStyleIdx="4" presStyleCnt="5"/>
      <dgm:spPr/>
    </dgm:pt>
    <dgm:pt modelId="{A5D6FA0C-FF17-474F-A070-71E7171971EB}" type="pres">
      <dgm:prSet presAssocID="{4CEA134A-28D7-45D7-9AFA-50E836F8A8F1}" presName="horz1" presStyleCnt="0"/>
      <dgm:spPr/>
    </dgm:pt>
    <dgm:pt modelId="{32B2E181-E619-4CCE-BA4D-D72AA0DE4A72}" type="pres">
      <dgm:prSet presAssocID="{4CEA134A-28D7-45D7-9AFA-50E836F8A8F1}" presName="tx1" presStyleLbl="revTx" presStyleIdx="4" presStyleCnt="5"/>
      <dgm:spPr/>
    </dgm:pt>
    <dgm:pt modelId="{243645F7-3BB6-41B4-B9B7-FCAD747F0127}" type="pres">
      <dgm:prSet presAssocID="{4CEA134A-28D7-45D7-9AFA-50E836F8A8F1}" presName="vert1" presStyleCnt="0"/>
      <dgm:spPr/>
    </dgm:pt>
  </dgm:ptLst>
  <dgm:cxnLst>
    <dgm:cxn modelId="{031D9803-45A4-48C5-AF26-CC28F8BBC91D}" type="presOf" srcId="{29977688-6696-4CF2-A805-1B3B9893FE69}" destId="{B9B91B0D-8EC8-4637-AF55-A347E92F2D36}" srcOrd="0" destOrd="0" presId="urn:microsoft.com/office/officeart/2008/layout/LinedList"/>
    <dgm:cxn modelId="{BC2E483C-9E8F-417F-B874-D62831558650}" srcId="{1EC203A8-DB4A-4945-A6B9-65ED61E7DF14}" destId="{29977688-6696-4CF2-A805-1B3B9893FE69}" srcOrd="3" destOrd="0" parTransId="{97B4AB94-9BFC-46F0-9383-135AF2F29C72}" sibTransId="{40AD9394-4FF6-4DCD-A724-68B0288F8229}"/>
    <dgm:cxn modelId="{A7741662-06A4-448F-BEB7-6404BDFEC49D}" srcId="{1EC203A8-DB4A-4945-A6B9-65ED61E7DF14}" destId="{2D56280E-CB8D-48DC-9271-BA52BDCCEA2A}" srcOrd="1" destOrd="0" parTransId="{591DA8A5-CDD1-4D31-8F62-5FA2FD182690}" sibTransId="{2D7C8DDE-C972-48BC-8F2C-C5D2B24D9695}"/>
    <dgm:cxn modelId="{E0613642-857D-4AB2-AE84-41540118BC71}" type="presOf" srcId="{B691CE34-4935-494F-9B2E-945616587C9B}" destId="{6F30DAAD-DAFE-42B2-9769-50A2D396E5C0}" srcOrd="0" destOrd="0" presId="urn:microsoft.com/office/officeart/2008/layout/LinedList"/>
    <dgm:cxn modelId="{38B96D4F-72C7-4A60-887F-7BD854DC33F7}" type="presOf" srcId="{576A2696-3DC5-4FCE-A3FA-3F79DC3E8D55}" destId="{062F7B71-4512-4418-BB1E-832B0EBB4CAB}" srcOrd="0" destOrd="0" presId="urn:microsoft.com/office/officeart/2008/layout/LinedList"/>
    <dgm:cxn modelId="{D588E374-A5A2-4DD4-8B52-6E97168A8168}" type="presOf" srcId="{4CEA134A-28D7-45D7-9AFA-50E836F8A8F1}" destId="{32B2E181-E619-4CCE-BA4D-D72AA0DE4A72}" srcOrd="0" destOrd="0" presId="urn:microsoft.com/office/officeart/2008/layout/LinedList"/>
    <dgm:cxn modelId="{5069B5A6-60EB-459F-8028-4975E86C24A4}" srcId="{1EC203A8-DB4A-4945-A6B9-65ED61E7DF14}" destId="{4CEA134A-28D7-45D7-9AFA-50E836F8A8F1}" srcOrd="4" destOrd="0" parTransId="{A9C84A72-E9B1-4B40-87BA-6D6A756EC6B4}" sibTransId="{DA9864A5-A155-46F5-8106-F45D05706F2F}"/>
    <dgm:cxn modelId="{88F875BE-FA36-4077-8370-DDCEF6B66075}" type="presOf" srcId="{2D56280E-CB8D-48DC-9271-BA52BDCCEA2A}" destId="{0ACAC444-A43B-4AD9-BEA3-F57F65BF934F}" srcOrd="0" destOrd="0" presId="urn:microsoft.com/office/officeart/2008/layout/LinedList"/>
    <dgm:cxn modelId="{D83932D9-FD08-4BF8-9ADE-CA527BD0AFE3}" srcId="{1EC203A8-DB4A-4945-A6B9-65ED61E7DF14}" destId="{B691CE34-4935-494F-9B2E-945616587C9B}" srcOrd="2" destOrd="0" parTransId="{27AEBBF2-EF6D-4B60-8DEE-4AEB4E724155}" sibTransId="{9C90B516-94B4-49BC-8C69-6A8D7D0CF9D7}"/>
    <dgm:cxn modelId="{D27A4DDD-9645-4049-BF31-967C82A6CDCC}" srcId="{1EC203A8-DB4A-4945-A6B9-65ED61E7DF14}" destId="{576A2696-3DC5-4FCE-A3FA-3F79DC3E8D55}" srcOrd="0" destOrd="0" parTransId="{96547E05-8278-4790-BC92-339A4E9B82F5}" sibTransId="{EF9D1F11-8583-4FAF-9C85-6C6877D40150}"/>
    <dgm:cxn modelId="{B17E25DF-F4F7-4E8B-AC52-0BF010F142BD}" type="presOf" srcId="{1EC203A8-DB4A-4945-A6B9-65ED61E7DF14}" destId="{E5EF58E9-D412-490F-9B54-0486107850DE}" srcOrd="0" destOrd="0" presId="urn:microsoft.com/office/officeart/2008/layout/LinedList"/>
    <dgm:cxn modelId="{8F231CEC-0B32-4A37-AE7A-D83E8AE9D8A4}" type="presParOf" srcId="{E5EF58E9-D412-490F-9B54-0486107850DE}" destId="{C2E2F760-3B28-4ED5-A312-66CB5B4F42DF}" srcOrd="0" destOrd="0" presId="urn:microsoft.com/office/officeart/2008/layout/LinedList"/>
    <dgm:cxn modelId="{4807502F-6E71-4C59-8FAD-472E63037490}" type="presParOf" srcId="{E5EF58E9-D412-490F-9B54-0486107850DE}" destId="{D98DF13E-2626-4107-B09E-15E55839461B}" srcOrd="1" destOrd="0" presId="urn:microsoft.com/office/officeart/2008/layout/LinedList"/>
    <dgm:cxn modelId="{CDBCD9AE-3D2B-471C-B784-3FA7A5A7B1B3}" type="presParOf" srcId="{D98DF13E-2626-4107-B09E-15E55839461B}" destId="{062F7B71-4512-4418-BB1E-832B0EBB4CAB}" srcOrd="0" destOrd="0" presId="urn:microsoft.com/office/officeart/2008/layout/LinedList"/>
    <dgm:cxn modelId="{EA0F285E-6C8D-44DB-8781-4C9DA1AEAB10}" type="presParOf" srcId="{D98DF13E-2626-4107-B09E-15E55839461B}" destId="{2601B954-7BF2-4EA1-B777-E24E6EB8980C}" srcOrd="1" destOrd="0" presId="urn:microsoft.com/office/officeart/2008/layout/LinedList"/>
    <dgm:cxn modelId="{2AACBB8D-AEDB-480D-9853-E28B17B45EBE}" type="presParOf" srcId="{E5EF58E9-D412-490F-9B54-0486107850DE}" destId="{AFFAD37C-FCF2-4B22-859C-F42287C17D80}" srcOrd="2" destOrd="0" presId="urn:microsoft.com/office/officeart/2008/layout/LinedList"/>
    <dgm:cxn modelId="{01F730AE-44F2-4D10-99DC-E015EC19C0F5}" type="presParOf" srcId="{E5EF58E9-D412-490F-9B54-0486107850DE}" destId="{35506901-61B0-4469-83AB-081B62E6ED6D}" srcOrd="3" destOrd="0" presId="urn:microsoft.com/office/officeart/2008/layout/LinedList"/>
    <dgm:cxn modelId="{1FEA7F1F-995B-48D1-96E8-2C95B9644372}" type="presParOf" srcId="{35506901-61B0-4469-83AB-081B62E6ED6D}" destId="{0ACAC444-A43B-4AD9-BEA3-F57F65BF934F}" srcOrd="0" destOrd="0" presId="urn:microsoft.com/office/officeart/2008/layout/LinedList"/>
    <dgm:cxn modelId="{212B5C85-D79B-4FDB-8CA2-05FCC27B4FF9}" type="presParOf" srcId="{35506901-61B0-4469-83AB-081B62E6ED6D}" destId="{AE76EB8A-98D8-4881-88E4-512D77E29B60}" srcOrd="1" destOrd="0" presId="urn:microsoft.com/office/officeart/2008/layout/LinedList"/>
    <dgm:cxn modelId="{879F1E3D-95DC-4914-BE72-33B8A4E88B6F}" type="presParOf" srcId="{E5EF58E9-D412-490F-9B54-0486107850DE}" destId="{76101305-27ED-4C71-8409-05D92A274618}" srcOrd="4" destOrd="0" presId="urn:microsoft.com/office/officeart/2008/layout/LinedList"/>
    <dgm:cxn modelId="{398E92AC-0E1C-4DBF-A494-3FD33D8A0CAA}" type="presParOf" srcId="{E5EF58E9-D412-490F-9B54-0486107850DE}" destId="{5F867FB4-8172-4F44-9B8B-0A53C32EF3A0}" srcOrd="5" destOrd="0" presId="urn:microsoft.com/office/officeart/2008/layout/LinedList"/>
    <dgm:cxn modelId="{B8215030-B793-4CF3-B1ED-698FB312FBFE}" type="presParOf" srcId="{5F867FB4-8172-4F44-9B8B-0A53C32EF3A0}" destId="{6F30DAAD-DAFE-42B2-9769-50A2D396E5C0}" srcOrd="0" destOrd="0" presId="urn:microsoft.com/office/officeart/2008/layout/LinedList"/>
    <dgm:cxn modelId="{4D26C600-F873-4FCC-961C-D3817E00C197}" type="presParOf" srcId="{5F867FB4-8172-4F44-9B8B-0A53C32EF3A0}" destId="{419E50BA-E628-46B3-B75C-B9DFC99408A7}" srcOrd="1" destOrd="0" presId="urn:microsoft.com/office/officeart/2008/layout/LinedList"/>
    <dgm:cxn modelId="{12B01F91-47F1-4B7C-B2BA-482BF8591A44}" type="presParOf" srcId="{E5EF58E9-D412-490F-9B54-0486107850DE}" destId="{165C25F0-10DA-411A-8710-9659EA5E8F93}" srcOrd="6" destOrd="0" presId="urn:microsoft.com/office/officeart/2008/layout/LinedList"/>
    <dgm:cxn modelId="{DD65B20B-CA88-4FB7-BF60-99A935324A77}" type="presParOf" srcId="{E5EF58E9-D412-490F-9B54-0486107850DE}" destId="{1283E3F6-0A53-4E14-895B-D7A57FFF4357}" srcOrd="7" destOrd="0" presId="urn:microsoft.com/office/officeart/2008/layout/LinedList"/>
    <dgm:cxn modelId="{7C3173B2-95EB-4D41-8052-32F29DF0EFBA}" type="presParOf" srcId="{1283E3F6-0A53-4E14-895B-D7A57FFF4357}" destId="{B9B91B0D-8EC8-4637-AF55-A347E92F2D36}" srcOrd="0" destOrd="0" presId="urn:microsoft.com/office/officeart/2008/layout/LinedList"/>
    <dgm:cxn modelId="{2C351E7B-AA30-477B-A615-F0E95160E5B4}" type="presParOf" srcId="{1283E3F6-0A53-4E14-895B-D7A57FFF4357}" destId="{F7D472BE-FB9E-477E-A2B3-40EF5E2FEAF7}" srcOrd="1" destOrd="0" presId="urn:microsoft.com/office/officeart/2008/layout/LinedList"/>
    <dgm:cxn modelId="{EAE562F7-869F-4423-B1FD-66E740FB0462}" type="presParOf" srcId="{E5EF58E9-D412-490F-9B54-0486107850DE}" destId="{C0342F72-3823-4ED2-94F5-3088F61DA42F}" srcOrd="8" destOrd="0" presId="urn:microsoft.com/office/officeart/2008/layout/LinedList"/>
    <dgm:cxn modelId="{1AF3C558-AE65-4CCC-A882-16C5C73CD411}" type="presParOf" srcId="{E5EF58E9-D412-490F-9B54-0486107850DE}" destId="{A5D6FA0C-FF17-474F-A070-71E7171971EB}" srcOrd="9" destOrd="0" presId="urn:microsoft.com/office/officeart/2008/layout/LinedList"/>
    <dgm:cxn modelId="{37DEC827-E16A-403D-BD65-91BB2899A608}" type="presParOf" srcId="{A5D6FA0C-FF17-474F-A070-71E7171971EB}" destId="{32B2E181-E619-4CCE-BA4D-D72AA0DE4A72}" srcOrd="0" destOrd="0" presId="urn:microsoft.com/office/officeart/2008/layout/LinedList"/>
    <dgm:cxn modelId="{893F04F7-D3F3-4B6C-A79A-AF2379AE7858}" type="presParOf" srcId="{A5D6FA0C-FF17-474F-A070-71E7171971EB}" destId="{243645F7-3BB6-41B4-B9B7-FCAD747F012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ED4269C-720D-432E-8085-C459B9A5CD23}" type="doc">
      <dgm:prSet loTypeId="urn:microsoft.com/office/officeart/2024/layout/NumberedLinearArrowProcess#1" loCatId="process" qsTypeId="urn:microsoft.com/office/officeart/2005/8/quickstyle/simple1" qsCatId="simple" csTypeId="urn:microsoft.com/office/officeart/2005/8/colors/colorful1" csCatId="colorful" phldr="1"/>
      <dgm:spPr/>
      <dgm:t>
        <a:bodyPr/>
        <a:lstStyle/>
        <a:p>
          <a:endParaRPr lang="en-US"/>
        </a:p>
      </dgm:t>
    </dgm:pt>
    <dgm:pt modelId="{207DD7DF-5688-40E5-9254-083A8B7AF109}">
      <dgm:prSet phldrT="[Text]" phldr="0" custT="1"/>
      <dgm:spPr/>
      <dgm:t>
        <a:bodyPr/>
        <a:lstStyle/>
        <a:p>
          <a:pPr algn="ctr"/>
          <a:r>
            <a:rPr lang="en-US" sz="2800" b="1"/>
            <a:t>Complete Documentation</a:t>
          </a:r>
        </a:p>
      </dgm:t>
    </dgm:pt>
    <dgm:pt modelId="{F9CCF3EE-DA89-48FF-9F82-1FCA397D4668}" type="parTrans" cxnId="{FE8005EA-43EC-473C-B45C-E225BD2435E4}">
      <dgm:prSet/>
      <dgm:spPr/>
      <dgm:t>
        <a:bodyPr/>
        <a:lstStyle/>
        <a:p>
          <a:endParaRPr lang="en-US"/>
        </a:p>
      </dgm:t>
    </dgm:pt>
    <dgm:pt modelId="{4E07EFBF-BF69-4DFD-A970-521DD57600FC}" type="sibTrans" cxnId="{FE8005EA-43EC-473C-B45C-E225BD2435E4}">
      <dgm:prSet phldrT="1" phldr="0"/>
      <dgm:spPr/>
      <dgm:t>
        <a:bodyPr/>
        <a:lstStyle/>
        <a:p>
          <a:r>
            <a:t>1</a:t>
          </a:r>
        </a:p>
      </dgm:t>
    </dgm:pt>
    <dgm:pt modelId="{DB16B149-27E2-47D6-889B-AA64479C816D}">
      <dgm:prSet phldrT="[Text]" phldr="0" custT="1"/>
      <dgm:spPr/>
      <dgm:t>
        <a:bodyPr/>
        <a:lstStyle/>
        <a:p>
          <a:pPr algn="ctr"/>
          <a:r>
            <a:rPr lang="en-US" sz="2800" b="1"/>
            <a:t>Submit Documentation</a:t>
          </a:r>
        </a:p>
      </dgm:t>
    </dgm:pt>
    <dgm:pt modelId="{E27AE6C8-04FB-4D57-BC6E-2E7E24B287AB}" type="parTrans" cxnId="{BF0D6F9C-B221-4AC8-A922-8EFB4481E5AF}">
      <dgm:prSet/>
      <dgm:spPr/>
      <dgm:t>
        <a:bodyPr/>
        <a:lstStyle/>
        <a:p>
          <a:endParaRPr lang="en-US"/>
        </a:p>
      </dgm:t>
    </dgm:pt>
    <dgm:pt modelId="{437988A8-2D1C-42DA-BA29-B5598FEB5FDA}" type="sibTrans" cxnId="{BF0D6F9C-B221-4AC8-A922-8EFB4481E5AF}">
      <dgm:prSet phldrT="2" phldr="0"/>
      <dgm:spPr/>
      <dgm:t>
        <a:bodyPr/>
        <a:lstStyle/>
        <a:p>
          <a:r>
            <a:t>2</a:t>
          </a:r>
        </a:p>
      </dgm:t>
    </dgm:pt>
    <dgm:pt modelId="{DD14A0D0-3015-4AC4-938E-FE84C146531A}">
      <dgm:prSet phldrT="[Text]" phldr="0" custT="1"/>
      <dgm:spPr/>
      <dgm:t>
        <a:bodyPr/>
        <a:lstStyle/>
        <a:p>
          <a:pPr algn="ctr"/>
          <a:r>
            <a:rPr lang="en-US" sz="2800" b="1"/>
            <a:t>Research Review Committee</a:t>
          </a:r>
        </a:p>
      </dgm:t>
    </dgm:pt>
    <dgm:pt modelId="{C1EEB982-B9BC-4812-B5FE-F51CBB7BC8D5}" type="parTrans" cxnId="{6D14308D-7EB4-4513-AD22-E839C8804691}">
      <dgm:prSet/>
      <dgm:spPr/>
      <dgm:t>
        <a:bodyPr/>
        <a:lstStyle/>
        <a:p>
          <a:endParaRPr lang="en-US"/>
        </a:p>
      </dgm:t>
    </dgm:pt>
    <dgm:pt modelId="{B0DF7733-B55C-4FD0-81B2-0F57104D7E9B}" type="sibTrans" cxnId="{6D14308D-7EB4-4513-AD22-E839C8804691}">
      <dgm:prSet phldrT="3" phldr="0"/>
      <dgm:spPr/>
      <dgm:t>
        <a:bodyPr/>
        <a:lstStyle/>
        <a:p>
          <a:r>
            <a:t>3</a:t>
          </a:r>
        </a:p>
      </dgm:t>
    </dgm:pt>
    <dgm:pt modelId="{599D6EB0-FD38-476B-B2D9-1BF57FDFE2A9}">
      <dgm:prSet custT="1"/>
      <dgm:spPr/>
      <dgm:t>
        <a:bodyPr/>
        <a:lstStyle/>
        <a:p>
          <a:pPr algn="ctr"/>
          <a:r>
            <a:rPr lang="en-US" sz="2800" b="1"/>
            <a:t>Committee Decision </a:t>
          </a:r>
        </a:p>
      </dgm:t>
    </dgm:pt>
    <dgm:pt modelId="{5290614E-D320-494A-96D4-896ADBD0D4BE}" type="parTrans" cxnId="{3E07AD0C-250E-459B-BB9B-F95CB485B0D9}">
      <dgm:prSet/>
      <dgm:spPr/>
      <dgm:t>
        <a:bodyPr/>
        <a:lstStyle/>
        <a:p>
          <a:endParaRPr lang="en-US"/>
        </a:p>
      </dgm:t>
    </dgm:pt>
    <dgm:pt modelId="{AFD248E3-3F69-4707-A8EC-460C460A2078}" type="sibTrans" cxnId="{3E07AD0C-250E-459B-BB9B-F95CB485B0D9}">
      <dgm:prSet phldrT="4" phldr="0"/>
      <dgm:spPr/>
      <dgm:t>
        <a:bodyPr/>
        <a:lstStyle/>
        <a:p>
          <a:r>
            <a:rPr lang="en-US"/>
            <a:t>4</a:t>
          </a:r>
        </a:p>
      </dgm:t>
    </dgm:pt>
    <dgm:pt modelId="{5A2EFA4C-CEDD-4A54-BCD1-5A3681586AE8}" type="pres">
      <dgm:prSet presAssocID="{4ED4269C-720D-432E-8085-C459B9A5CD23}" presName="linearFlow" presStyleCnt="0">
        <dgm:presLayoutVars>
          <dgm:dir/>
          <dgm:animLvl val="lvl"/>
          <dgm:resizeHandles val="exact"/>
        </dgm:presLayoutVars>
      </dgm:prSet>
      <dgm:spPr/>
    </dgm:pt>
    <dgm:pt modelId="{74B623E3-7BC0-4161-9494-36D906FC22FA}" type="pres">
      <dgm:prSet presAssocID="{207DD7DF-5688-40E5-9254-083A8B7AF109}" presName="compositeNode" presStyleCnt="0"/>
      <dgm:spPr/>
    </dgm:pt>
    <dgm:pt modelId="{C5244763-4E82-4A8A-9880-F01F0A7E3F09}" type="pres">
      <dgm:prSet presAssocID="{207DD7DF-5688-40E5-9254-083A8B7AF109}" presName="parTx" presStyleLbl="node1" presStyleIdx="0" presStyleCnt="0">
        <dgm:presLayoutVars>
          <dgm:chMax val="0"/>
          <dgm:chPref val="0"/>
          <dgm:bulletEnabled val="1"/>
        </dgm:presLayoutVars>
      </dgm:prSet>
      <dgm:spPr/>
    </dgm:pt>
    <dgm:pt modelId="{67AFF034-0526-4025-ADA8-E77C5228E707}" type="pres">
      <dgm:prSet presAssocID="{207DD7DF-5688-40E5-9254-083A8B7AF109}" presName="parSh" presStyleCnt="0"/>
      <dgm:spPr/>
    </dgm:pt>
    <dgm:pt modelId="{57D94C37-F5C9-41E3-B046-0D3F29EBF296}" type="pres">
      <dgm:prSet presAssocID="{207DD7DF-5688-40E5-9254-083A8B7AF109}" presName="lineNode" presStyleLbl="alignNode1" presStyleIdx="0" presStyleCnt="12"/>
      <dgm:spPr/>
    </dgm:pt>
    <dgm:pt modelId="{D4F3C1EF-8706-49C1-BB57-23D3544A9A8B}" type="pres">
      <dgm:prSet presAssocID="{207DD7DF-5688-40E5-9254-083A8B7AF109}" presName="lineArrowNode" presStyleLbl="alignNode1" presStyleIdx="1" presStyleCnt="12"/>
      <dgm:spPr/>
    </dgm:pt>
    <dgm:pt modelId="{9326B726-0B73-40B7-B794-557AF7E27863}" type="pres">
      <dgm:prSet presAssocID="{4E07EFBF-BF69-4DFD-A970-521DD57600FC}" presName="sibTransNodeCircle" presStyleLbl="alignNode1" presStyleIdx="2" presStyleCnt="12">
        <dgm:presLayoutVars>
          <dgm:chMax val="0"/>
          <dgm:bulletEnabled/>
        </dgm:presLayoutVars>
      </dgm:prSet>
      <dgm:spPr/>
    </dgm:pt>
    <dgm:pt modelId="{9B3E6AA0-A94B-4657-94F5-8CEA007606D7}" type="pres">
      <dgm:prSet presAssocID="{4E07EFBF-BF69-4DFD-A970-521DD57600FC}" presName="spacerBetweenCircleAndCallout" presStyleCnt="0">
        <dgm:presLayoutVars/>
      </dgm:prSet>
      <dgm:spPr/>
    </dgm:pt>
    <dgm:pt modelId="{C0767B63-7ABD-4C44-BF13-48BC47D7052C}" type="pres">
      <dgm:prSet presAssocID="{4E07EFBF-BF69-4DFD-A970-521DD57600FC}" presName="verticalConnector" presStyleLbl="alignAccFollowNode1" presStyleIdx="0" presStyleCnt="4"/>
      <dgm:spPr/>
    </dgm:pt>
    <dgm:pt modelId="{17EB1DF9-32FA-4403-BFA3-73B3D23CFB34}" type="pres">
      <dgm:prSet presAssocID="{207DD7DF-5688-40E5-9254-083A8B7AF109}" presName="nodeText" presStyleLbl="fgAcc1" presStyleIdx="0" presStyleCnt="4">
        <dgm:presLayoutVars>
          <dgm:bulletEnabled val="1"/>
        </dgm:presLayoutVars>
      </dgm:prSet>
      <dgm:spPr/>
    </dgm:pt>
    <dgm:pt modelId="{CAE22BFF-C5D1-4DEF-B7C9-C035D2DB8A0E}" type="pres">
      <dgm:prSet presAssocID="{4E07EFBF-BF69-4DFD-A970-521DD57600FC}" presName="sibTransComposite" presStyleCnt="0"/>
      <dgm:spPr/>
    </dgm:pt>
    <dgm:pt modelId="{645E7D14-49A9-44FA-B551-BFDE07600523}" type="pres">
      <dgm:prSet presAssocID="{DB16B149-27E2-47D6-889B-AA64479C816D}" presName="compositeNode" presStyleCnt="0"/>
      <dgm:spPr/>
    </dgm:pt>
    <dgm:pt modelId="{4C995103-3594-4E20-BA34-FF3F8D07AD55}" type="pres">
      <dgm:prSet presAssocID="{DB16B149-27E2-47D6-889B-AA64479C816D}" presName="parTx" presStyleLbl="node1" presStyleIdx="0" presStyleCnt="0">
        <dgm:presLayoutVars>
          <dgm:chMax val="0"/>
          <dgm:chPref val="0"/>
          <dgm:bulletEnabled val="1"/>
        </dgm:presLayoutVars>
      </dgm:prSet>
      <dgm:spPr/>
    </dgm:pt>
    <dgm:pt modelId="{8C58C10B-8CB2-40F8-851C-67FC1E3EFB3F}" type="pres">
      <dgm:prSet presAssocID="{DB16B149-27E2-47D6-889B-AA64479C816D}" presName="parSh" presStyleCnt="0"/>
      <dgm:spPr/>
    </dgm:pt>
    <dgm:pt modelId="{061826BF-1C3B-417E-A61C-5BF91C2CBFAD}" type="pres">
      <dgm:prSet presAssocID="{DB16B149-27E2-47D6-889B-AA64479C816D}" presName="lineNode" presStyleLbl="alignNode1" presStyleIdx="3" presStyleCnt="12"/>
      <dgm:spPr/>
    </dgm:pt>
    <dgm:pt modelId="{9017BE00-1090-4CDC-8676-20802F9FC524}" type="pres">
      <dgm:prSet presAssocID="{DB16B149-27E2-47D6-889B-AA64479C816D}" presName="lineArrowNode" presStyleLbl="alignNode1" presStyleIdx="4" presStyleCnt="12"/>
      <dgm:spPr/>
    </dgm:pt>
    <dgm:pt modelId="{30289693-56A9-4022-A8AA-42849D08E2A7}" type="pres">
      <dgm:prSet presAssocID="{437988A8-2D1C-42DA-BA29-B5598FEB5FDA}" presName="sibTransNodeCircle" presStyleLbl="alignNode1" presStyleIdx="5" presStyleCnt="12">
        <dgm:presLayoutVars>
          <dgm:chMax val="0"/>
          <dgm:bulletEnabled/>
        </dgm:presLayoutVars>
      </dgm:prSet>
      <dgm:spPr/>
    </dgm:pt>
    <dgm:pt modelId="{7860626A-F3E8-4E94-9C38-86A62CB08869}" type="pres">
      <dgm:prSet presAssocID="{437988A8-2D1C-42DA-BA29-B5598FEB5FDA}" presName="spacerBetweenCircleAndCallout" presStyleCnt="0">
        <dgm:presLayoutVars/>
      </dgm:prSet>
      <dgm:spPr/>
    </dgm:pt>
    <dgm:pt modelId="{C80464FC-5730-4917-8801-5292447B4F00}" type="pres">
      <dgm:prSet presAssocID="{437988A8-2D1C-42DA-BA29-B5598FEB5FDA}" presName="verticalConnector" presStyleLbl="alignAccFollowNode1" presStyleIdx="1" presStyleCnt="4"/>
      <dgm:spPr/>
    </dgm:pt>
    <dgm:pt modelId="{6B4F709F-AFFE-43AF-A55F-72E840457616}" type="pres">
      <dgm:prSet presAssocID="{DB16B149-27E2-47D6-889B-AA64479C816D}" presName="nodeText" presStyleLbl="fgAcc1" presStyleIdx="1" presStyleCnt="4">
        <dgm:presLayoutVars>
          <dgm:bulletEnabled val="1"/>
        </dgm:presLayoutVars>
      </dgm:prSet>
      <dgm:spPr/>
    </dgm:pt>
    <dgm:pt modelId="{D89E6132-9336-44F8-A153-F23F6C5E5599}" type="pres">
      <dgm:prSet presAssocID="{437988A8-2D1C-42DA-BA29-B5598FEB5FDA}" presName="sibTransComposite" presStyleCnt="0"/>
      <dgm:spPr/>
    </dgm:pt>
    <dgm:pt modelId="{26012B9F-6384-4500-99C3-A608A55B9170}" type="pres">
      <dgm:prSet presAssocID="{DD14A0D0-3015-4AC4-938E-FE84C146531A}" presName="compositeNode" presStyleCnt="0"/>
      <dgm:spPr/>
    </dgm:pt>
    <dgm:pt modelId="{9FAEE176-9316-459E-83B3-A2705D71207F}" type="pres">
      <dgm:prSet presAssocID="{DD14A0D0-3015-4AC4-938E-FE84C146531A}" presName="parTx" presStyleLbl="node1" presStyleIdx="0" presStyleCnt="0">
        <dgm:presLayoutVars>
          <dgm:chMax val="0"/>
          <dgm:chPref val="0"/>
          <dgm:bulletEnabled val="1"/>
        </dgm:presLayoutVars>
      </dgm:prSet>
      <dgm:spPr/>
    </dgm:pt>
    <dgm:pt modelId="{22808700-5C7B-4CA4-BBC8-299F5C510998}" type="pres">
      <dgm:prSet presAssocID="{DD14A0D0-3015-4AC4-938E-FE84C146531A}" presName="parSh" presStyleCnt="0"/>
      <dgm:spPr/>
    </dgm:pt>
    <dgm:pt modelId="{8B7B254F-B342-4585-A70D-9F19CFFB4CE9}" type="pres">
      <dgm:prSet presAssocID="{DD14A0D0-3015-4AC4-938E-FE84C146531A}" presName="lineNode" presStyleLbl="alignNode1" presStyleIdx="6" presStyleCnt="12"/>
      <dgm:spPr/>
    </dgm:pt>
    <dgm:pt modelId="{498A5144-AC1F-4608-937A-67FCD20A706E}" type="pres">
      <dgm:prSet presAssocID="{DD14A0D0-3015-4AC4-938E-FE84C146531A}" presName="lineArrowNode" presStyleLbl="alignNode1" presStyleIdx="7" presStyleCnt="12"/>
      <dgm:spPr/>
    </dgm:pt>
    <dgm:pt modelId="{3783E0D7-CDAD-4C61-8BB3-AD79C46F3AA5}" type="pres">
      <dgm:prSet presAssocID="{B0DF7733-B55C-4FD0-81B2-0F57104D7E9B}" presName="sibTransNodeCircle" presStyleLbl="alignNode1" presStyleIdx="8" presStyleCnt="12">
        <dgm:presLayoutVars>
          <dgm:chMax val="0"/>
          <dgm:bulletEnabled/>
        </dgm:presLayoutVars>
      </dgm:prSet>
      <dgm:spPr/>
    </dgm:pt>
    <dgm:pt modelId="{CE3BDF34-02BA-4BAD-853F-288276E2C899}" type="pres">
      <dgm:prSet presAssocID="{B0DF7733-B55C-4FD0-81B2-0F57104D7E9B}" presName="spacerBetweenCircleAndCallout" presStyleCnt="0">
        <dgm:presLayoutVars/>
      </dgm:prSet>
      <dgm:spPr/>
    </dgm:pt>
    <dgm:pt modelId="{4DBF26EF-7132-4F81-A07B-55FA8FB32B5E}" type="pres">
      <dgm:prSet presAssocID="{B0DF7733-B55C-4FD0-81B2-0F57104D7E9B}" presName="verticalConnector" presStyleLbl="alignAccFollowNode1" presStyleIdx="2" presStyleCnt="4"/>
      <dgm:spPr/>
    </dgm:pt>
    <dgm:pt modelId="{F43E4156-E2E8-4E59-B0A6-914215513BF1}" type="pres">
      <dgm:prSet presAssocID="{DD14A0D0-3015-4AC4-938E-FE84C146531A}" presName="nodeText" presStyleLbl="fgAcc1" presStyleIdx="2" presStyleCnt="4">
        <dgm:presLayoutVars>
          <dgm:bulletEnabled val="1"/>
        </dgm:presLayoutVars>
      </dgm:prSet>
      <dgm:spPr/>
    </dgm:pt>
    <dgm:pt modelId="{9707C038-A728-431E-8F76-C618C2FBCF1C}" type="pres">
      <dgm:prSet presAssocID="{B0DF7733-B55C-4FD0-81B2-0F57104D7E9B}" presName="sibTransComposite" presStyleCnt="0"/>
      <dgm:spPr/>
    </dgm:pt>
    <dgm:pt modelId="{12601635-EEEA-4027-822F-39DA80CF39D0}" type="pres">
      <dgm:prSet presAssocID="{599D6EB0-FD38-476B-B2D9-1BF57FDFE2A9}" presName="compositeNode" presStyleCnt="0"/>
      <dgm:spPr/>
    </dgm:pt>
    <dgm:pt modelId="{BC409634-7FE7-43AA-964E-DED700E8E097}" type="pres">
      <dgm:prSet presAssocID="{599D6EB0-FD38-476B-B2D9-1BF57FDFE2A9}" presName="parTx" presStyleLbl="node1" presStyleIdx="0" presStyleCnt="0">
        <dgm:presLayoutVars>
          <dgm:chMax val="0"/>
          <dgm:chPref val="0"/>
          <dgm:bulletEnabled val="1"/>
        </dgm:presLayoutVars>
      </dgm:prSet>
      <dgm:spPr/>
    </dgm:pt>
    <dgm:pt modelId="{6C4437CA-89B1-4C08-85C1-707E5EE92429}" type="pres">
      <dgm:prSet presAssocID="{599D6EB0-FD38-476B-B2D9-1BF57FDFE2A9}" presName="parSh" presStyleCnt="0"/>
      <dgm:spPr/>
    </dgm:pt>
    <dgm:pt modelId="{4A8C33FF-41BD-4E7F-9098-49194E516FB1}" type="pres">
      <dgm:prSet presAssocID="{599D6EB0-FD38-476B-B2D9-1BF57FDFE2A9}" presName="lineNode" presStyleLbl="alignNode1" presStyleIdx="9" presStyleCnt="12"/>
      <dgm:spPr/>
    </dgm:pt>
    <dgm:pt modelId="{ABC159C0-0290-477F-A80C-E42BCFC985BF}" type="pres">
      <dgm:prSet presAssocID="{599D6EB0-FD38-476B-B2D9-1BF57FDFE2A9}" presName="lineArrowNode" presStyleLbl="alignNode1" presStyleIdx="10" presStyleCnt="12"/>
      <dgm:spPr/>
    </dgm:pt>
    <dgm:pt modelId="{2F629CF1-DACD-43F4-9EF4-9446CC641A6D}" type="pres">
      <dgm:prSet presAssocID="{AFD248E3-3F69-4707-A8EC-460C460A2078}" presName="sibTransNodeCircle" presStyleLbl="alignNode1" presStyleIdx="11" presStyleCnt="12">
        <dgm:presLayoutVars>
          <dgm:chMax val="0"/>
          <dgm:bulletEnabled/>
        </dgm:presLayoutVars>
      </dgm:prSet>
      <dgm:spPr/>
    </dgm:pt>
    <dgm:pt modelId="{121FECED-3169-4D77-93C8-A450EAAA68A6}" type="pres">
      <dgm:prSet presAssocID="{AFD248E3-3F69-4707-A8EC-460C460A2078}" presName="spacerBetweenCircleAndCallout" presStyleCnt="0">
        <dgm:presLayoutVars/>
      </dgm:prSet>
      <dgm:spPr/>
    </dgm:pt>
    <dgm:pt modelId="{A2DD4E2E-775D-43DD-A370-B5EF13298AE3}" type="pres">
      <dgm:prSet presAssocID="{AFD248E3-3F69-4707-A8EC-460C460A2078}" presName="verticalConnector" presStyleLbl="alignAccFollowNode1" presStyleIdx="3" presStyleCnt="4"/>
      <dgm:spPr/>
    </dgm:pt>
    <dgm:pt modelId="{CC433A89-FFC8-4A83-81D2-1DC79866B012}" type="pres">
      <dgm:prSet presAssocID="{599D6EB0-FD38-476B-B2D9-1BF57FDFE2A9}" presName="nodeText" presStyleLbl="fgAcc1" presStyleIdx="3" presStyleCnt="4">
        <dgm:presLayoutVars>
          <dgm:bulletEnabled val="1"/>
        </dgm:presLayoutVars>
      </dgm:prSet>
      <dgm:spPr/>
    </dgm:pt>
  </dgm:ptLst>
  <dgm:cxnLst>
    <dgm:cxn modelId="{806EEC02-A28A-4843-96DA-820D269C0382}" type="presOf" srcId="{DD14A0D0-3015-4AC4-938E-FE84C146531A}" destId="{F43E4156-E2E8-4E59-B0A6-914215513BF1}" srcOrd="1" destOrd="0" presId="urn:microsoft.com/office/officeart/2024/layout/NumberedLinearArrowProcess#1"/>
    <dgm:cxn modelId="{8702B70B-4036-48E2-9E93-504052402116}" type="presOf" srcId="{599D6EB0-FD38-476B-B2D9-1BF57FDFE2A9}" destId="{CC433A89-FFC8-4A83-81D2-1DC79866B012}" srcOrd="1" destOrd="0" presId="urn:microsoft.com/office/officeart/2024/layout/NumberedLinearArrowProcess#1"/>
    <dgm:cxn modelId="{3E07AD0C-250E-459B-BB9B-F95CB485B0D9}" srcId="{4ED4269C-720D-432E-8085-C459B9A5CD23}" destId="{599D6EB0-FD38-476B-B2D9-1BF57FDFE2A9}" srcOrd="3" destOrd="0" parTransId="{5290614E-D320-494A-96D4-896ADBD0D4BE}" sibTransId="{AFD248E3-3F69-4707-A8EC-460C460A2078}"/>
    <dgm:cxn modelId="{51863038-BE2B-4F1B-8771-04CB757E74B4}" type="presOf" srcId="{DB16B149-27E2-47D6-889B-AA64479C816D}" destId="{6B4F709F-AFFE-43AF-A55F-72E840457616}" srcOrd="1" destOrd="0" presId="urn:microsoft.com/office/officeart/2024/layout/NumberedLinearArrowProcess#1"/>
    <dgm:cxn modelId="{478E8A43-BC59-4CD0-B361-EC3F39EAD5E6}" type="presOf" srcId="{207DD7DF-5688-40E5-9254-083A8B7AF109}" destId="{D4F3C1EF-8706-49C1-BB57-23D3544A9A8B}" srcOrd="0" destOrd="0" presId="urn:microsoft.com/office/officeart/2024/layout/NumberedLinearArrowProcess#1"/>
    <dgm:cxn modelId="{5BDBD847-D403-40D1-8C05-119C100F10D0}" type="presOf" srcId="{B0DF7733-B55C-4FD0-81B2-0F57104D7E9B}" destId="{3783E0D7-CDAD-4C61-8BB3-AD79C46F3AA5}" srcOrd="0" destOrd="0" presId="urn:microsoft.com/office/officeart/2024/layout/NumberedLinearArrowProcess#1"/>
    <dgm:cxn modelId="{7905A64A-A5CA-4892-A4D5-D109D78D23A1}" type="presOf" srcId="{DD14A0D0-3015-4AC4-938E-FE84C146531A}" destId="{498A5144-AC1F-4608-937A-67FCD20A706E}" srcOrd="0" destOrd="0" presId="urn:microsoft.com/office/officeart/2024/layout/NumberedLinearArrowProcess#1"/>
    <dgm:cxn modelId="{C7B3264D-6044-4BA1-B6D1-E9BC511B7D9A}" type="presOf" srcId="{DB16B149-27E2-47D6-889B-AA64479C816D}" destId="{9017BE00-1090-4CDC-8676-20802F9FC524}" srcOrd="0" destOrd="0" presId="urn:microsoft.com/office/officeart/2024/layout/NumberedLinearArrowProcess#1"/>
    <dgm:cxn modelId="{16848F8B-74CD-4626-AC09-2E8667ADF62F}" type="presOf" srcId="{AFD248E3-3F69-4707-A8EC-460C460A2078}" destId="{2F629CF1-DACD-43F4-9EF4-9446CC641A6D}" srcOrd="0" destOrd="0" presId="urn:microsoft.com/office/officeart/2024/layout/NumberedLinearArrowProcess#1"/>
    <dgm:cxn modelId="{6D14308D-7EB4-4513-AD22-E839C8804691}" srcId="{4ED4269C-720D-432E-8085-C459B9A5CD23}" destId="{DD14A0D0-3015-4AC4-938E-FE84C146531A}" srcOrd="2" destOrd="0" parTransId="{C1EEB982-B9BC-4812-B5FE-F51CBB7BC8D5}" sibTransId="{B0DF7733-B55C-4FD0-81B2-0F57104D7E9B}"/>
    <dgm:cxn modelId="{2E378190-6E45-43A4-8E2B-05D0C7F8341A}" type="presOf" srcId="{207DD7DF-5688-40E5-9254-083A8B7AF109}" destId="{17EB1DF9-32FA-4403-BFA3-73B3D23CFB34}" srcOrd="1" destOrd="0" presId="urn:microsoft.com/office/officeart/2024/layout/NumberedLinearArrowProcess#1"/>
    <dgm:cxn modelId="{576D8E96-263C-4D4B-B578-55B3B4CF8923}" type="presOf" srcId="{437988A8-2D1C-42DA-BA29-B5598FEB5FDA}" destId="{30289693-56A9-4022-A8AA-42849D08E2A7}" srcOrd="0" destOrd="0" presId="urn:microsoft.com/office/officeart/2024/layout/NumberedLinearArrowProcess#1"/>
    <dgm:cxn modelId="{BF0D6F9C-B221-4AC8-A922-8EFB4481E5AF}" srcId="{4ED4269C-720D-432E-8085-C459B9A5CD23}" destId="{DB16B149-27E2-47D6-889B-AA64479C816D}" srcOrd="1" destOrd="0" parTransId="{E27AE6C8-04FB-4D57-BC6E-2E7E24B287AB}" sibTransId="{437988A8-2D1C-42DA-BA29-B5598FEB5FDA}"/>
    <dgm:cxn modelId="{2F081EB6-F33D-45BC-BF10-A026FB491DB2}" type="presOf" srcId="{4ED4269C-720D-432E-8085-C459B9A5CD23}" destId="{5A2EFA4C-CEDD-4A54-BCD1-5A3681586AE8}" srcOrd="0" destOrd="0" presId="urn:microsoft.com/office/officeart/2024/layout/NumberedLinearArrowProcess#1"/>
    <dgm:cxn modelId="{6DA1D3C0-6159-4D81-BF1D-4FAF63263CC5}" type="presOf" srcId="{599D6EB0-FD38-476B-B2D9-1BF57FDFE2A9}" destId="{ABC159C0-0290-477F-A80C-E42BCFC985BF}" srcOrd="0" destOrd="0" presId="urn:microsoft.com/office/officeart/2024/layout/NumberedLinearArrowProcess#1"/>
    <dgm:cxn modelId="{FE8005EA-43EC-473C-B45C-E225BD2435E4}" srcId="{4ED4269C-720D-432E-8085-C459B9A5CD23}" destId="{207DD7DF-5688-40E5-9254-083A8B7AF109}" srcOrd="0" destOrd="0" parTransId="{F9CCF3EE-DA89-48FF-9F82-1FCA397D4668}" sibTransId="{4E07EFBF-BF69-4DFD-A970-521DD57600FC}"/>
    <dgm:cxn modelId="{F68CC4F8-7138-44D8-93A8-9EF906FDBE3F}" type="presOf" srcId="{4E07EFBF-BF69-4DFD-A970-521DD57600FC}" destId="{9326B726-0B73-40B7-B794-557AF7E27863}" srcOrd="0" destOrd="0" presId="urn:microsoft.com/office/officeart/2024/layout/NumberedLinearArrowProcess#1"/>
    <dgm:cxn modelId="{B2312CFE-29D9-4472-87B9-E9ECEF8467EF}" type="presParOf" srcId="{5A2EFA4C-CEDD-4A54-BCD1-5A3681586AE8}" destId="{74B623E3-7BC0-4161-9494-36D906FC22FA}" srcOrd="0" destOrd="0" presId="urn:microsoft.com/office/officeart/2024/layout/NumberedLinearArrowProcess#1"/>
    <dgm:cxn modelId="{E290D0A6-C6A2-4553-B213-7F1011A6B1BC}" type="presParOf" srcId="{74B623E3-7BC0-4161-9494-36D906FC22FA}" destId="{C5244763-4E82-4A8A-9880-F01F0A7E3F09}" srcOrd="0" destOrd="0" presId="urn:microsoft.com/office/officeart/2024/layout/NumberedLinearArrowProcess#1"/>
    <dgm:cxn modelId="{B8C3F5A1-15AA-47A0-99D0-8E49E43176C9}" type="presParOf" srcId="{74B623E3-7BC0-4161-9494-36D906FC22FA}" destId="{67AFF034-0526-4025-ADA8-E77C5228E707}" srcOrd="1" destOrd="0" presId="urn:microsoft.com/office/officeart/2024/layout/NumberedLinearArrowProcess#1"/>
    <dgm:cxn modelId="{8CBFE996-CC49-4DCE-AC79-BD77589E98E9}" type="presParOf" srcId="{67AFF034-0526-4025-ADA8-E77C5228E707}" destId="{57D94C37-F5C9-41E3-B046-0D3F29EBF296}" srcOrd="0" destOrd="0" presId="urn:microsoft.com/office/officeart/2024/layout/NumberedLinearArrowProcess#1"/>
    <dgm:cxn modelId="{742CFCD6-7EEA-444B-A2ED-DB85B0D30C93}" type="presParOf" srcId="{67AFF034-0526-4025-ADA8-E77C5228E707}" destId="{D4F3C1EF-8706-49C1-BB57-23D3544A9A8B}" srcOrd="1" destOrd="0" presId="urn:microsoft.com/office/officeart/2024/layout/NumberedLinearArrowProcess#1"/>
    <dgm:cxn modelId="{7D750CE1-9DF5-4D9C-8724-C057CA9418B8}" type="presParOf" srcId="{67AFF034-0526-4025-ADA8-E77C5228E707}" destId="{9326B726-0B73-40B7-B794-557AF7E27863}" srcOrd="2" destOrd="0" presId="urn:microsoft.com/office/officeart/2024/layout/NumberedLinearArrowProcess#1"/>
    <dgm:cxn modelId="{4F20169D-2FB3-48C0-A23F-8CB48F816CC9}" type="presParOf" srcId="{67AFF034-0526-4025-ADA8-E77C5228E707}" destId="{9B3E6AA0-A94B-4657-94F5-8CEA007606D7}" srcOrd="3" destOrd="0" presId="urn:microsoft.com/office/officeart/2024/layout/NumberedLinearArrowProcess#1"/>
    <dgm:cxn modelId="{83B081EB-D18D-4205-B287-3CE5A1D31328}" type="presParOf" srcId="{67AFF034-0526-4025-ADA8-E77C5228E707}" destId="{C0767B63-7ABD-4C44-BF13-48BC47D7052C}" srcOrd="4" destOrd="0" presId="urn:microsoft.com/office/officeart/2024/layout/NumberedLinearArrowProcess#1"/>
    <dgm:cxn modelId="{119DCD86-5AF9-4ABC-8038-3C8459DB460E}" type="presParOf" srcId="{74B623E3-7BC0-4161-9494-36D906FC22FA}" destId="{17EB1DF9-32FA-4403-BFA3-73B3D23CFB34}" srcOrd="2" destOrd="0" presId="urn:microsoft.com/office/officeart/2024/layout/NumberedLinearArrowProcess#1"/>
    <dgm:cxn modelId="{646BBC05-3D23-42FD-8D3F-2515783EEBCE}" type="presParOf" srcId="{5A2EFA4C-CEDD-4A54-BCD1-5A3681586AE8}" destId="{CAE22BFF-C5D1-4DEF-B7C9-C035D2DB8A0E}" srcOrd="1" destOrd="0" presId="urn:microsoft.com/office/officeart/2024/layout/NumberedLinearArrowProcess#1"/>
    <dgm:cxn modelId="{C64E6E97-6BB2-4506-9520-94C583805EC8}" type="presParOf" srcId="{5A2EFA4C-CEDD-4A54-BCD1-5A3681586AE8}" destId="{645E7D14-49A9-44FA-B551-BFDE07600523}" srcOrd="2" destOrd="0" presId="urn:microsoft.com/office/officeart/2024/layout/NumberedLinearArrowProcess#1"/>
    <dgm:cxn modelId="{20FD7667-3B28-402F-8A3E-A86647483153}" type="presParOf" srcId="{645E7D14-49A9-44FA-B551-BFDE07600523}" destId="{4C995103-3594-4E20-BA34-FF3F8D07AD55}" srcOrd="0" destOrd="0" presId="urn:microsoft.com/office/officeart/2024/layout/NumberedLinearArrowProcess#1"/>
    <dgm:cxn modelId="{00F3D64B-ADFA-42B6-A9DE-FEAD699D6327}" type="presParOf" srcId="{645E7D14-49A9-44FA-B551-BFDE07600523}" destId="{8C58C10B-8CB2-40F8-851C-67FC1E3EFB3F}" srcOrd="1" destOrd="0" presId="urn:microsoft.com/office/officeart/2024/layout/NumberedLinearArrowProcess#1"/>
    <dgm:cxn modelId="{238CD232-A406-4996-BF9D-EFD807DD52E2}" type="presParOf" srcId="{8C58C10B-8CB2-40F8-851C-67FC1E3EFB3F}" destId="{061826BF-1C3B-417E-A61C-5BF91C2CBFAD}" srcOrd="0" destOrd="0" presId="urn:microsoft.com/office/officeart/2024/layout/NumberedLinearArrowProcess#1"/>
    <dgm:cxn modelId="{C9E32C34-A83C-45A2-ADFE-69C08E9C3022}" type="presParOf" srcId="{8C58C10B-8CB2-40F8-851C-67FC1E3EFB3F}" destId="{9017BE00-1090-4CDC-8676-20802F9FC524}" srcOrd="1" destOrd="0" presId="urn:microsoft.com/office/officeart/2024/layout/NumberedLinearArrowProcess#1"/>
    <dgm:cxn modelId="{04D22E7C-D5DE-4E18-8B50-8AD8E5819FF3}" type="presParOf" srcId="{8C58C10B-8CB2-40F8-851C-67FC1E3EFB3F}" destId="{30289693-56A9-4022-A8AA-42849D08E2A7}" srcOrd="2" destOrd="0" presId="urn:microsoft.com/office/officeart/2024/layout/NumberedLinearArrowProcess#1"/>
    <dgm:cxn modelId="{73404B53-AC49-4EFD-B5F2-6A380A3A4CB5}" type="presParOf" srcId="{8C58C10B-8CB2-40F8-851C-67FC1E3EFB3F}" destId="{7860626A-F3E8-4E94-9C38-86A62CB08869}" srcOrd="3" destOrd="0" presId="urn:microsoft.com/office/officeart/2024/layout/NumberedLinearArrowProcess#1"/>
    <dgm:cxn modelId="{9C50F1A2-CD9C-49BD-9197-DD5B2FFB10E7}" type="presParOf" srcId="{8C58C10B-8CB2-40F8-851C-67FC1E3EFB3F}" destId="{C80464FC-5730-4917-8801-5292447B4F00}" srcOrd="4" destOrd="0" presId="urn:microsoft.com/office/officeart/2024/layout/NumberedLinearArrowProcess#1"/>
    <dgm:cxn modelId="{7E012ED4-AD91-4E34-921C-F2EBFE528B9B}" type="presParOf" srcId="{645E7D14-49A9-44FA-B551-BFDE07600523}" destId="{6B4F709F-AFFE-43AF-A55F-72E840457616}" srcOrd="2" destOrd="0" presId="urn:microsoft.com/office/officeart/2024/layout/NumberedLinearArrowProcess#1"/>
    <dgm:cxn modelId="{8ECF89A1-C1B8-4A9D-9308-C76F4209B49D}" type="presParOf" srcId="{5A2EFA4C-CEDD-4A54-BCD1-5A3681586AE8}" destId="{D89E6132-9336-44F8-A153-F23F6C5E5599}" srcOrd="3" destOrd="0" presId="urn:microsoft.com/office/officeart/2024/layout/NumberedLinearArrowProcess#1"/>
    <dgm:cxn modelId="{5CBC89B0-9797-40C8-ADE8-9CCC7F918175}" type="presParOf" srcId="{5A2EFA4C-CEDD-4A54-BCD1-5A3681586AE8}" destId="{26012B9F-6384-4500-99C3-A608A55B9170}" srcOrd="4" destOrd="0" presId="urn:microsoft.com/office/officeart/2024/layout/NumberedLinearArrowProcess#1"/>
    <dgm:cxn modelId="{83589A81-6D63-4BFD-BDE9-2F33B4A90773}" type="presParOf" srcId="{26012B9F-6384-4500-99C3-A608A55B9170}" destId="{9FAEE176-9316-459E-83B3-A2705D71207F}" srcOrd="0" destOrd="0" presId="urn:microsoft.com/office/officeart/2024/layout/NumberedLinearArrowProcess#1"/>
    <dgm:cxn modelId="{C946D961-230E-4D85-BF1D-1CEF8E6E5928}" type="presParOf" srcId="{26012B9F-6384-4500-99C3-A608A55B9170}" destId="{22808700-5C7B-4CA4-BBC8-299F5C510998}" srcOrd="1" destOrd="0" presId="urn:microsoft.com/office/officeart/2024/layout/NumberedLinearArrowProcess#1"/>
    <dgm:cxn modelId="{7B85F4B6-50ED-4BB7-A299-2DB130C539D9}" type="presParOf" srcId="{22808700-5C7B-4CA4-BBC8-299F5C510998}" destId="{8B7B254F-B342-4585-A70D-9F19CFFB4CE9}" srcOrd="0" destOrd="0" presId="urn:microsoft.com/office/officeart/2024/layout/NumberedLinearArrowProcess#1"/>
    <dgm:cxn modelId="{CB3F1B85-7937-4CF2-B295-F840F2D3D3CB}" type="presParOf" srcId="{22808700-5C7B-4CA4-BBC8-299F5C510998}" destId="{498A5144-AC1F-4608-937A-67FCD20A706E}" srcOrd="1" destOrd="0" presId="urn:microsoft.com/office/officeart/2024/layout/NumberedLinearArrowProcess#1"/>
    <dgm:cxn modelId="{77E8028A-9081-4D8A-A4C0-20F4A28BA21F}" type="presParOf" srcId="{22808700-5C7B-4CA4-BBC8-299F5C510998}" destId="{3783E0D7-CDAD-4C61-8BB3-AD79C46F3AA5}" srcOrd="2" destOrd="0" presId="urn:microsoft.com/office/officeart/2024/layout/NumberedLinearArrowProcess#1"/>
    <dgm:cxn modelId="{7AEE2658-1F64-42F6-AE60-4507E516449E}" type="presParOf" srcId="{22808700-5C7B-4CA4-BBC8-299F5C510998}" destId="{CE3BDF34-02BA-4BAD-853F-288276E2C899}" srcOrd="3" destOrd="0" presId="urn:microsoft.com/office/officeart/2024/layout/NumberedLinearArrowProcess#1"/>
    <dgm:cxn modelId="{76FE054C-9818-450F-A56F-7AA8B9FC6762}" type="presParOf" srcId="{22808700-5C7B-4CA4-BBC8-299F5C510998}" destId="{4DBF26EF-7132-4F81-A07B-55FA8FB32B5E}" srcOrd="4" destOrd="0" presId="urn:microsoft.com/office/officeart/2024/layout/NumberedLinearArrowProcess#1"/>
    <dgm:cxn modelId="{FA7E2847-A460-42E3-9AE2-DFF472CBA887}" type="presParOf" srcId="{26012B9F-6384-4500-99C3-A608A55B9170}" destId="{F43E4156-E2E8-4E59-B0A6-914215513BF1}" srcOrd="2" destOrd="0" presId="urn:microsoft.com/office/officeart/2024/layout/NumberedLinearArrowProcess#1"/>
    <dgm:cxn modelId="{9A77F61F-1536-4329-96EF-07083F18C2BC}" type="presParOf" srcId="{5A2EFA4C-CEDD-4A54-BCD1-5A3681586AE8}" destId="{9707C038-A728-431E-8F76-C618C2FBCF1C}" srcOrd="5" destOrd="0" presId="urn:microsoft.com/office/officeart/2024/layout/NumberedLinearArrowProcess#1"/>
    <dgm:cxn modelId="{4EBE7935-CD55-4A10-90D1-4CA2346CA52C}" type="presParOf" srcId="{5A2EFA4C-CEDD-4A54-BCD1-5A3681586AE8}" destId="{12601635-EEEA-4027-822F-39DA80CF39D0}" srcOrd="6" destOrd="0" presId="urn:microsoft.com/office/officeart/2024/layout/NumberedLinearArrowProcess#1"/>
    <dgm:cxn modelId="{59EA6CAB-2282-473B-A4F1-8CBA0CB6A6E5}" type="presParOf" srcId="{12601635-EEEA-4027-822F-39DA80CF39D0}" destId="{BC409634-7FE7-43AA-964E-DED700E8E097}" srcOrd="0" destOrd="0" presId="urn:microsoft.com/office/officeart/2024/layout/NumberedLinearArrowProcess#1"/>
    <dgm:cxn modelId="{806B9224-D007-4E5A-BE34-5BB5266F21CD}" type="presParOf" srcId="{12601635-EEEA-4027-822F-39DA80CF39D0}" destId="{6C4437CA-89B1-4C08-85C1-707E5EE92429}" srcOrd="1" destOrd="0" presId="urn:microsoft.com/office/officeart/2024/layout/NumberedLinearArrowProcess#1"/>
    <dgm:cxn modelId="{147A98EF-113F-4B33-A12B-5D4B7B3B8F8C}" type="presParOf" srcId="{6C4437CA-89B1-4C08-85C1-707E5EE92429}" destId="{4A8C33FF-41BD-4E7F-9098-49194E516FB1}" srcOrd="0" destOrd="0" presId="urn:microsoft.com/office/officeart/2024/layout/NumberedLinearArrowProcess#1"/>
    <dgm:cxn modelId="{13232A96-65C5-4753-8887-4DD5B7018EC3}" type="presParOf" srcId="{6C4437CA-89B1-4C08-85C1-707E5EE92429}" destId="{ABC159C0-0290-477F-A80C-E42BCFC985BF}" srcOrd="1" destOrd="0" presId="urn:microsoft.com/office/officeart/2024/layout/NumberedLinearArrowProcess#1"/>
    <dgm:cxn modelId="{985BAC30-099E-4DE2-BE61-EF3DBED04A1F}" type="presParOf" srcId="{6C4437CA-89B1-4C08-85C1-707E5EE92429}" destId="{2F629CF1-DACD-43F4-9EF4-9446CC641A6D}" srcOrd="2" destOrd="0" presId="urn:microsoft.com/office/officeart/2024/layout/NumberedLinearArrowProcess#1"/>
    <dgm:cxn modelId="{F263938F-EDC7-42D4-8817-B7B7F68DE80C}" type="presParOf" srcId="{6C4437CA-89B1-4C08-85C1-707E5EE92429}" destId="{121FECED-3169-4D77-93C8-A450EAAA68A6}" srcOrd="3" destOrd="0" presId="urn:microsoft.com/office/officeart/2024/layout/NumberedLinearArrowProcess#1"/>
    <dgm:cxn modelId="{2C539342-13FD-4FE3-B59E-5C3ABCE30012}" type="presParOf" srcId="{6C4437CA-89B1-4C08-85C1-707E5EE92429}" destId="{A2DD4E2E-775D-43DD-A370-B5EF13298AE3}" srcOrd="4" destOrd="0" presId="urn:microsoft.com/office/officeart/2024/layout/NumberedLinearArrowProcess#1"/>
    <dgm:cxn modelId="{ED52E010-CE18-480E-B7A1-FD26A80AD428}" type="presParOf" srcId="{12601635-EEEA-4027-822F-39DA80CF39D0}" destId="{CC433A89-FFC8-4A83-81D2-1DC79866B012}" srcOrd="2" destOrd="0" presId="urn:microsoft.com/office/officeart/2024/layout/NumberedLinearArrow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4B9E412-3FF1-47BD-B911-15ECF1DD0B1D}" type="doc">
      <dgm:prSet loTypeId="urn:microsoft.com/office/officeart/2005/8/layout/cycle6" loCatId="relationship" qsTypeId="urn:microsoft.com/office/officeart/2005/8/quickstyle/simple1" qsCatId="simple" csTypeId="urn:microsoft.com/office/officeart/2005/8/colors/colorful4" csCatId="colorful" phldr="1"/>
      <dgm:spPr/>
      <dgm:t>
        <a:bodyPr/>
        <a:lstStyle/>
        <a:p>
          <a:endParaRPr lang="en-US"/>
        </a:p>
      </dgm:t>
    </dgm:pt>
    <dgm:pt modelId="{FC920EED-CC5F-4A3A-A415-F8E43273A601}">
      <dgm:prSet phldrT="[Text]"/>
      <dgm:spPr/>
      <dgm:t>
        <a:bodyPr/>
        <a:lstStyle/>
        <a:p>
          <a:pPr>
            <a:buChar char="•"/>
          </a:pPr>
          <a:r>
            <a:rPr lang="en-US"/>
            <a:t>CSRS Access for Health Information for Research Form</a:t>
          </a:r>
        </a:p>
      </dgm:t>
    </dgm:pt>
    <dgm:pt modelId="{9E1444A5-FAD1-4A53-A4E9-37AF9E5E102F}" type="parTrans" cxnId="{5328F2EA-8C7F-4AB4-864B-B020414BE745}">
      <dgm:prSet/>
      <dgm:spPr/>
      <dgm:t>
        <a:bodyPr/>
        <a:lstStyle/>
        <a:p>
          <a:endParaRPr lang="en-US"/>
        </a:p>
      </dgm:t>
    </dgm:pt>
    <dgm:pt modelId="{A1D51232-60FE-4742-82FD-E1B443D68082}" type="sibTrans" cxnId="{5328F2EA-8C7F-4AB4-864B-B020414BE745}">
      <dgm:prSet/>
      <dgm:spPr/>
      <dgm:t>
        <a:bodyPr/>
        <a:lstStyle/>
        <a:p>
          <a:endParaRPr lang="en-US"/>
        </a:p>
      </dgm:t>
    </dgm:pt>
    <dgm:pt modelId="{7C7A8418-568C-4A8D-9A3D-8A02039609D0}">
      <dgm:prSet phldrT="[Text]"/>
      <dgm:spPr/>
      <dgm:t>
        <a:bodyPr/>
        <a:lstStyle/>
        <a:p>
          <a:pPr>
            <a:buChar char="•"/>
          </a:pPr>
          <a:r>
            <a:rPr lang="en-US"/>
            <a:t>Data Use Agreement for CSRS Data</a:t>
          </a:r>
        </a:p>
      </dgm:t>
    </dgm:pt>
    <dgm:pt modelId="{FDC8B67E-9C80-4EF6-9B35-0ACEB7AA97DD}" type="sibTrans" cxnId="{1D739A16-8354-4D30-B5F5-F2A351C80255}">
      <dgm:prSet/>
      <dgm:spPr/>
      <dgm:t>
        <a:bodyPr/>
        <a:lstStyle/>
        <a:p>
          <a:endParaRPr lang="en-US"/>
        </a:p>
      </dgm:t>
    </dgm:pt>
    <dgm:pt modelId="{1F25596B-3ED9-4495-A07F-1DE024829538}" type="parTrans" cxnId="{1D739A16-8354-4D30-B5F5-F2A351C80255}">
      <dgm:prSet/>
      <dgm:spPr/>
      <dgm:t>
        <a:bodyPr/>
        <a:lstStyle/>
        <a:p>
          <a:endParaRPr lang="en-US"/>
        </a:p>
      </dgm:t>
    </dgm:pt>
    <dgm:pt modelId="{3B2ADB82-68EF-40FA-8FC4-E2045A2D9C40}">
      <dgm:prSet phldrT="[Text]"/>
      <dgm:spPr/>
      <dgm:t>
        <a:bodyPr/>
        <a:lstStyle/>
        <a:p>
          <a:pPr>
            <a:buChar char="•"/>
          </a:pPr>
          <a:r>
            <a:rPr lang="en-US"/>
            <a:t>Supporting Documentation</a:t>
          </a:r>
        </a:p>
      </dgm:t>
    </dgm:pt>
    <dgm:pt modelId="{B902C470-D270-4773-A5F2-3573385A279D}" type="sibTrans" cxnId="{7F2EE222-E04C-4593-A836-2808A7513DFE}">
      <dgm:prSet/>
      <dgm:spPr/>
      <dgm:t>
        <a:bodyPr/>
        <a:lstStyle/>
        <a:p>
          <a:endParaRPr lang="en-US"/>
        </a:p>
      </dgm:t>
    </dgm:pt>
    <dgm:pt modelId="{840854C3-F9D3-44F3-BD88-717713723694}" type="parTrans" cxnId="{7F2EE222-E04C-4593-A836-2808A7513DFE}">
      <dgm:prSet/>
      <dgm:spPr/>
      <dgm:t>
        <a:bodyPr/>
        <a:lstStyle/>
        <a:p>
          <a:endParaRPr lang="en-US"/>
        </a:p>
      </dgm:t>
    </dgm:pt>
    <dgm:pt modelId="{1033D238-3DD8-43C5-B388-182213112B64}" type="pres">
      <dgm:prSet presAssocID="{D4B9E412-3FF1-47BD-B911-15ECF1DD0B1D}" presName="cycle" presStyleCnt="0">
        <dgm:presLayoutVars>
          <dgm:dir/>
          <dgm:resizeHandles val="exact"/>
        </dgm:presLayoutVars>
      </dgm:prSet>
      <dgm:spPr/>
    </dgm:pt>
    <dgm:pt modelId="{64C26FA0-DFC4-47DF-8ABD-587B70D9B5B6}" type="pres">
      <dgm:prSet presAssocID="{FC920EED-CC5F-4A3A-A415-F8E43273A601}" presName="node" presStyleLbl="node1" presStyleIdx="0" presStyleCnt="3">
        <dgm:presLayoutVars>
          <dgm:bulletEnabled val="1"/>
        </dgm:presLayoutVars>
      </dgm:prSet>
      <dgm:spPr/>
    </dgm:pt>
    <dgm:pt modelId="{B64C0910-31F1-488C-8F21-5E5261A3B2FD}" type="pres">
      <dgm:prSet presAssocID="{FC920EED-CC5F-4A3A-A415-F8E43273A601}" presName="spNode" presStyleCnt="0"/>
      <dgm:spPr/>
    </dgm:pt>
    <dgm:pt modelId="{27F30666-47FE-4EAF-A229-0A5E8BEF762B}" type="pres">
      <dgm:prSet presAssocID="{A1D51232-60FE-4742-82FD-E1B443D68082}" presName="sibTrans" presStyleLbl="sibTrans1D1" presStyleIdx="0" presStyleCnt="3"/>
      <dgm:spPr/>
    </dgm:pt>
    <dgm:pt modelId="{4AC10615-CB9C-4524-9EAA-B8CB1733EBC6}" type="pres">
      <dgm:prSet presAssocID="{3B2ADB82-68EF-40FA-8FC4-E2045A2D9C40}" presName="node" presStyleLbl="node1" presStyleIdx="1" presStyleCnt="3">
        <dgm:presLayoutVars>
          <dgm:bulletEnabled val="1"/>
        </dgm:presLayoutVars>
      </dgm:prSet>
      <dgm:spPr/>
    </dgm:pt>
    <dgm:pt modelId="{8C5DB74B-A2DB-429C-8D13-B71D3C3B9317}" type="pres">
      <dgm:prSet presAssocID="{3B2ADB82-68EF-40FA-8FC4-E2045A2D9C40}" presName="spNode" presStyleCnt="0"/>
      <dgm:spPr/>
    </dgm:pt>
    <dgm:pt modelId="{310FCAB5-D2F0-4249-9F89-FC2871A21D36}" type="pres">
      <dgm:prSet presAssocID="{B902C470-D270-4773-A5F2-3573385A279D}" presName="sibTrans" presStyleLbl="sibTrans1D1" presStyleIdx="1" presStyleCnt="3"/>
      <dgm:spPr/>
    </dgm:pt>
    <dgm:pt modelId="{9DC11AF7-8852-4D34-9A96-D2587D4A3C1A}" type="pres">
      <dgm:prSet presAssocID="{7C7A8418-568C-4A8D-9A3D-8A02039609D0}" presName="node" presStyleLbl="node1" presStyleIdx="2" presStyleCnt="3">
        <dgm:presLayoutVars>
          <dgm:bulletEnabled val="1"/>
        </dgm:presLayoutVars>
      </dgm:prSet>
      <dgm:spPr/>
    </dgm:pt>
    <dgm:pt modelId="{D5D34148-D0BB-4B47-AC18-D140CF660147}" type="pres">
      <dgm:prSet presAssocID="{7C7A8418-568C-4A8D-9A3D-8A02039609D0}" presName="spNode" presStyleCnt="0"/>
      <dgm:spPr/>
    </dgm:pt>
    <dgm:pt modelId="{378E2D44-24A5-459C-B71A-AF09A13A762A}" type="pres">
      <dgm:prSet presAssocID="{FDC8B67E-9C80-4EF6-9B35-0ACEB7AA97DD}" presName="sibTrans" presStyleLbl="sibTrans1D1" presStyleIdx="2" presStyleCnt="3"/>
      <dgm:spPr/>
    </dgm:pt>
  </dgm:ptLst>
  <dgm:cxnLst>
    <dgm:cxn modelId="{1D739A16-8354-4D30-B5F5-F2A351C80255}" srcId="{D4B9E412-3FF1-47BD-B911-15ECF1DD0B1D}" destId="{7C7A8418-568C-4A8D-9A3D-8A02039609D0}" srcOrd="2" destOrd="0" parTransId="{1F25596B-3ED9-4495-A07F-1DE024829538}" sibTransId="{FDC8B67E-9C80-4EF6-9B35-0ACEB7AA97DD}"/>
    <dgm:cxn modelId="{7F2EE222-E04C-4593-A836-2808A7513DFE}" srcId="{D4B9E412-3FF1-47BD-B911-15ECF1DD0B1D}" destId="{3B2ADB82-68EF-40FA-8FC4-E2045A2D9C40}" srcOrd="1" destOrd="0" parTransId="{840854C3-F9D3-44F3-BD88-717713723694}" sibTransId="{B902C470-D270-4773-A5F2-3573385A279D}"/>
    <dgm:cxn modelId="{CAB69E35-5750-4976-83F4-B48FE37552E4}" type="presOf" srcId="{B902C470-D270-4773-A5F2-3573385A279D}" destId="{310FCAB5-D2F0-4249-9F89-FC2871A21D36}" srcOrd="0" destOrd="0" presId="urn:microsoft.com/office/officeart/2005/8/layout/cycle6"/>
    <dgm:cxn modelId="{A670B136-CE47-441F-A592-845304FC4769}" type="presOf" srcId="{D4B9E412-3FF1-47BD-B911-15ECF1DD0B1D}" destId="{1033D238-3DD8-43C5-B388-182213112B64}" srcOrd="0" destOrd="0" presId="urn:microsoft.com/office/officeart/2005/8/layout/cycle6"/>
    <dgm:cxn modelId="{53C15E65-D037-4594-98B0-072AEAA70CB6}" type="presOf" srcId="{A1D51232-60FE-4742-82FD-E1B443D68082}" destId="{27F30666-47FE-4EAF-A229-0A5E8BEF762B}" srcOrd="0" destOrd="0" presId="urn:microsoft.com/office/officeart/2005/8/layout/cycle6"/>
    <dgm:cxn modelId="{5195067A-6F7C-493B-A66D-17C2447FE1B3}" type="presOf" srcId="{3B2ADB82-68EF-40FA-8FC4-E2045A2D9C40}" destId="{4AC10615-CB9C-4524-9EAA-B8CB1733EBC6}" srcOrd="0" destOrd="0" presId="urn:microsoft.com/office/officeart/2005/8/layout/cycle6"/>
    <dgm:cxn modelId="{7B2633AC-613C-4758-93F5-B1A56237D3AD}" type="presOf" srcId="{FC920EED-CC5F-4A3A-A415-F8E43273A601}" destId="{64C26FA0-DFC4-47DF-8ABD-587B70D9B5B6}" srcOrd="0" destOrd="0" presId="urn:microsoft.com/office/officeart/2005/8/layout/cycle6"/>
    <dgm:cxn modelId="{7F38B5CD-5670-47A9-872C-23E54D81F837}" type="presOf" srcId="{FDC8B67E-9C80-4EF6-9B35-0ACEB7AA97DD}" destId="{378E2D44-24A5-459C-B71A-AF09A13A762A}" srcOrd="0" destOrd="0" presId="urn:microsoft.com/office/officeart/2005/8/layout/cycle6"/>
    <dgm:cxn modelId="{39CB08E1-DD61-4583-8CA2-8F8092CFFA45}" type="presOf" srcId="{7C7A8418-568C-4A8D-9A3D-8A02039609D0}" destId="{9DC11AF7-8852-4D34-9A96-D2587D4A3C1A}" srcOrd="0" destOrd="0" presId="urn:microsoft.com/office/officeart/2005/8/layout/cycle6"/>
    <dgm:cxn modelId="{5328F2EA-8C7F-4AB4-864B-B020414BE745}" srcId="{D4B9E412-3FF1-47BD-B911-15ECF1DD0B1D}" destId="{FC920EED-CC5F-4A3A-A415-F8E43273A601}" srcOrd="0" destOrd="0" parTransId="{9E1444A5-FAD1-4A53-A4E9-37AF9E5E102F}" sibTransId="{A1D51232-60FE-4742-82FD-E1B443D68082}"/>
    <dgm:cxn modelId="{E84DE1A8-C8EF-436E-A01A-2CE8F5643525}" type="presParOf" srcId="{1033D238-3DD8-43C5-B388-182213112B64}" destId="{64C26FA0-DFC4-47DF-8ABD-587B70D9B5B6}" srcOrd="0" destOrd="0" presId="urn:microsoft.com/office/officeart/2005/8/layout/cycle6"/>
    <dgm:cxn modelId="{8A52281E-7CA9-4F2A-A3BF-E2D7C3474E61}" type="presParOf" srcId="{1033D238-3DD8-43C5-B388-182213112B64}" destId="{B64C0910-31F1-488C-8F21-5E5261A3B2FD}" srcOrd="1" destOrd="0" presId="urn:microsoft.com/office/officeart/2005/8/layout/cycle6"/>
    <dgm:cxn modelId="{C2FC24CF-62EC-4076-9B13-E1A496C470B2}" type="presParOf" srcId="{1033D238-3DD8-43C5-B388-182213112B64}" destId="{27F30666-47FE-4EAF-A229-0A5E8BEF762B}" srcOrd="2" destOrd="0" presId="urn:microsoft.com/office/officeart/2005/8/layout/cycle6"/>
    <dgm:cxn modelId="{17F49277-217F-4EEC-BAA5-3B3082CA17F3}" type="presParOf" srcId="{1033D238-3DD8-43C5-B388-182213112B64}" destId="{4AC10615-CB9C-4524-9EAA-B8CB1733EBC6}" srcOrd="3" destOrd="0" presId="urn:microsoft.com/office/officeart/2005/8/layout/cycle6"/>
    <dgm:cxn modelId="{9274A380-7585-4C74-8D2A-18E5B6C2794F}" type="presParOf" srcId="{1033D238-3DD8-43C5-B388-182213112B64}" destId="{8C5DB74B-A2DB-429C-8D13-B71D3C3B9317}" srcOrd="4" destOrd="0" presId="urn:microsoft.com/office/officeart/2005/8/layout/cycle6"/>
    <dgm:cxn modelId="{E0E81ABC-A541-4875-9615-BD6E99E0AEAB}" type="presParOf" srcId="{1033D238-3DD8-43C5-B388-182213112B64}" destId="{310FCAB5-D2F0-4249-9F89-FC2871A21D36}" srcOrd="5" destOrd="0" presId="urn:microsoft.com/office/officeart/2005/8/layout/cycle6"/>
    <dgm:cxn modelId="{499D1F26-4604-42CF-9DA9-4CE53A8AD9E2}" type="presParOf" srcId="{1033D238-3DD8-43C5-B388-182213112B64}" destId="{9DC11AF7-8852-4D34-9A96-D2587D4A3C1A}" srcOrd="6" destOrd="0" presId="urn:microsoft.com/office/officeart/2005/8/layout/cycle6"/>
    <dgm:cxn modelId="{C4CCD4EA-FC39-4ED6-8ACA-5A39B1FFC7A9}" type="presParOf" srcId="{1033D238-3DD8-43C5-B388-182213112B64}" destId="{D5D34148-D0BB-4B47-AC18-D140CF660147}" srcOrd="7" destOrd="0" presId="urn:microsoft.com/office/officeart/2005/8/layout/cycle6"/>
    <dgm:cxn modelId="{0702BE23-7B12-429C-A5CE-C396A41A93BF}" type="presParOf" srcId="{1033D238-3DD8-43C5-B388-182213112B64}" destId="{378E2D44-24A5-459C-B71A-AF09A13A762A}" srcOrd="8"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432B700-95C0-44EA-9AFA-6DA177AE975D}" type="doc">
      <dgm:prSet loTypeId="urn:microsoft.com/office/officeart/2005/8/layout/vList2" loCatId="list" qsTypeId="urn:microsoft.com/office/officeart/2005/8/quickstyle/simple1" qsCatId="simple" csTypeId="urn:microsoft.com/office/officeart/2005/8/colors/accent1_3" csCatId="accent1"/>
      <dgm:spPr/>
      <dgm:t>
        <a:bodyPr/>
        <a:lstStyle/>
        <a:p>
          <a:endParaRPr lang="en-US"/>
        </a:p>
      </dgm:t>
    </dgm:pt>
    <dgm:pt modelId="{BA9E127C-8892-4D32-8610-D4D5AFA9D07E}">
      <dgm:prSet/>
      <dgm:spPr/>
      <dgm:t>
        <a:bodyPr/>
        <a:lstStyle/>
        <a:p>
          <a:r>
            <a:rPr lang="en-US" b="0"/>
            <a:t>Attachment A: Data Points</a:t>
          </a:r>
          <a:endParaRPr lang="en-US"/>
        </a:p>
      </dgm:t>
    </dgm:pt>
    <dgm:pt modelId="{3EDB98A7-AFF7-4985-907C-976B37F8E00D}" type="parTrans" cxnId="{D3475FB1-4A2A-4973-9319-D147D1FBBDF3}">
      <dgm:prSet/>
      <dgm:spPr/>
      <dgm:t>
        <a:bodyPr/>
        <a:lstStyle/>
        <a:p>
          <a:endParaRPr lang="en-US"/>
        </a:p>
      </dgm:t>
    </dgm:pt>
    <dgm:pt modelId="{D9BFA3C2-3C3B-4CA6-B1A1-F817EC1F906E}" type="sibTrans" cxnId="{D3475FB1-4A2A-4973-9319-D147D1FBBDF3}">
      <dgm:prSet/>
      <dgm:spPr/>
      <dgm:t>
        <a:bodyPr/>
        <a:lstStyle/>
        <a:p>
          <a:endParaRPr lang="en-US"/>
        </a:p>
      </dgm:t>
    </dgm:pt>
    <dgm:pt modelId="{8F50901A-BB8C-4567-BB65-9D6A32F61081}">
      <dgm:prSet/>
      <dgm:spPr/>
      <dgm:t>
        <a:bodyPr/>
        <a:lstStyle/>
        <a:p>
          <a:r>
            <a:rPr lang="en-US" b="0"/>
            <a:t>Attachment B: Project Description and Data Use </a:t>
          </a:r>
          <a:endParaRPr lang="en-US"/>
        </a:p>
      </dgm:t>
    </dgm:pt>
    <dgm:pt modelId="{DEA5DCFD-1CFA-4408-BFFC-79C7B12E3FE8}" type="parTrans" cxnId="{1CE5415B-80D5-40F4-BF1D-5DBA673971ED}">
      <dgm:prSet/>
      <dgm:spPr/>
      <dgm:t>
        <a:bodyPr/>
        <a:lstStyle/>
        <a:p>
          <a:endParaRPr lang="en-US"/>
        </a:p>
      </dgm:t>
    </dgm:pt>
    <dgm:pt modelId="{5BD41278-28F0-4BEC-9C42-0CEEC6CDD1CD}" type="sibTrans" cxnId="{1CE5415B-80D5-40F4-BF1D-5DBA673971ED}">
      <dgm:prSet/>
      <dgm:spPr/>
      <dgm:t>
        <a:bodyPr/>
        <a:lstStyle/>
        <a:p>
          <a:endParaRPr lang="en-US"/>
        </a:p>
      </dgm:t>
    </dgm:pt>
    <dgm:pt modelId="{CC22BD27-4536-4CA4-A65E-111AB7E0CF98}">
      <dgm:prSet/>
      <dgm:spPr/>
      <dgm:t>
        <a:bodyPr/>
        <a:lstStyle/>
        <a:p>
          <a:r>
            <a:rPr lang="en-US" b="0"/>
            <a:t>Attachment C: Data Security Summary</a:t>
          </a:r>
          <a:endParaRPr lang="en-US"/>
        </a:p>
      </dgm:t>
    </dgm:pt>
    <dgm:pt modelId="{0A1B2237-1BE4-414D-9776-DEC2A032B05F}" type="parTrans" cxnId="{D629C1DE-A0B0-4720-A9B2-AF81C6F3E63D}">
      <dgm:prSet/>
      <dgm:spPr/>
      <dgm:t>
        <a:bodyPr/>
        <a:lstStyle/>
        <a:p>
          <a:endParaRPr lang="en-US"/>
        </a:p>
      </dgm:t>
    </dgm:pt>
    <dgm:pt modelId="{34F0ECC4-3825-4368-A284-089E5698486E}" type="sibTrans" cxnId="{D629C1DE-A0B0-4720-A9B2-AF81C6F3E63D}">
      <dgm:prSet/>
      <dgm:spPr/>
      <dgm:t>
        <a:bodyPr/>
        <a:lstStyle/>
        <a:p>
          <a:endParaRPr lang="en-US"/>
        </a:p>
      </dgm:t>
    </dgm:pt>
    <dgm:pt modelId="{2AED3D2A-A865-4496-A8C6-2D303C6439B1}">
      <dgm:prSet/>
      <dgm:spPr/>
      <dgm:t>
        <a:bodyPr/>
        <a:lstStyle/>
        <a:p>
          <a:r>
            <a:rPr lang="en-US" b="0"/>
            <a:t>DUA can be effective for up to three (3) years</a:t>
          </a:r>
          <a:endParaRPr lang="en-US"/>
        </a:p>
      </dgm:t>
    </dgm:pt>
    <dgm:pt modelId="{A9B04872-6EDF-429B-9647-411302090AAA}" type="parTrans" cxnId="{6BA754C6-3088-4A28-B048-3D03426F4D99}">
      <dgm:prSet/>
      <dgm:spPr/>
      <dgm:t>
        <a:bodyPr/>
        <a:lstStyle/>
        <a:p>
          <a:endParaRPr lang="en-US"/>
        </a:p>
      </dgm:t>
    </dgm:pt>
    <dgm:pt modelId="{DCB97250-C75A-497E-A7B0-755AEEA3B27D}" type="sibTrans" cxnId="{6BA754C6-3088-4A28-B048-3D03426F4D99}">
      <dgm:prSet/>
      <dgm:spPr/>
      <dgm:t>
        <a:bodyPr/>
        <a:lstStyle/>
        <a:p>
          <a:endParaRPr lang="en-US"/>
        </a:p>
      </dgm:t>
    </dgm:pt>
    <dgm:pt modelId="{ACCC2646-9DD4-4503-B470-20FF28D3C306}">
      <dgm:prSet/>
      <dgm:spPr/>
      <dgm:t>
        <a:bodyPr/>
        <a:lstStyle/>
        <a:p>
          <a:r>
            <a:rPr lang="en-US" b="0"/>
            <a:t>DUA must be signed by all individuals that will have access to the data </a:t>
          </a:r>
          <a:endParaRPr lang="en-US"/>
        </a:p>
      </dgm:t>
    </dgm:pt>
    <dgm:pt modelId="{DBFFCA07-F880-4F77-8987-CA08574DD692}" type="parTrans" cxnId="{1C2917F1-068F-4244-A866-7C31DB85ACBD}">
      <dgm:prSet/>
      <dgm:spPr/>
      <dgm:t>
        <a:bodyPr/>
        <a:lstStyle/>
        <a:p>
          <a:endParaRPr lang="en-US"/>
        </a:p>
      </dgm:t>
    </dgm:pt>
    <dgm:pt modelId="{69FF2981-2F00-47FE-8853-80B45F58EEBD}" type="sibTrans" cxnId="{1C2917F1-068F-4244-A866-7C31DB85ACBD}">
      <dgm:prSet/>
      <dgm:spPr/>
      <dgm:t>
        <a:bodyPr/>
        <a:lstStyle/>
        <a:p>
          <a:endParaRPr lang="en-US"/>
        </a:p>
      </dgm:t>
    </dgm:pt>
    <dgm:pt modelId="{F79B6DD5-43EA-43D7-8F35-FA07B6279306}">
      <dgm:prSet/>
      <dgm:spPr/>
      <dgm:t>
        <a:bodyPr/>
        <a:lstStyle/>
        <a:p>
          <a:r>
            <a:rPr lang="en-US" b="0"/>
            <a:t>Data can only be released from NCDHHS to individuals listed on the DUA</a:t>
          </a:r>
          <a:endParaRPr lang="en-US"/>
        </a:p>
      </dgm:t>
    </dgm:pt>
    <dgm:pt modelId="{F6A6D678-40C9-4714-993D-C1A349158D29}" type="parTrans" cxnId="{C4A78FAD-6A2E-4B94-AC24-FDC5CC1D5589}">
      <dgm:prSet/>
      <dgm:spPr/>
      <dgm:t>
        <a:bodyPr/>
        <a:lstStyle/>
        <a:p>
          <a:endParaRPr lang="en-US"/>
        </a:p>
      </dgm:t>
    </dgm:pt>
    <dgm:pt modelId="{33DC30E4-3D83-496F-905A-06D895FC77B0}" type="sibTrans" cxnId="{C4A78FAD-6A2E-4B94-AC24-FDC5CC1D5589}">
      <dgm:prSet/>
      <dgm:spPr/>
      <dgm:t>
        <a:bodyPr/>
        <a:lstStyle/>
        <a:p>
          <a:endParaRPr lang="en-US"/>
        </a:p>
      </dgm:t>
    </dgm:pt>
    <dgm:pt modelId="{369B349D-DFD0-4338-991A-4662A2988A01}" type="pres">
      <dgm:prSet presAssocID="{A432B700-95C0-44EA-9AFA-6DA177AE975D}" presName="linear" presStyleCnt="0">
        <dgm:presLayoutVars>
          <dgm:animLvl val="lvl"/>
          <dgm:resizeHandles val="exact"/>
        </dgm:presLayoutVars>
      </dgm:prSet>
      <dgm:spPr/>
    </dgm:pt>
    <dgm:pt modelId="{A638381D-F82B-4198-88A8-47B3D638C557}" type="pres">
      <dgm:prSet presAssocID="{BA9E127C-8892-4D32-8610-D4D5AFA9D07E}" presName="parentText" presStyleLbl="node1" presStyleIdx="0" presStyleCnt="6">
        <dgm:presLayoutVars>
          <dgm:chMax val="0"/>
          <dgm:bulletEnabled val="1"/>
        </dgm:presLayoutVars>
      </dgm:prSet>
      <dgm:spPr/>
    </dgm:pt>
    <dgm:pt modelId="{E962F2B5-40C1-4A32-BE0F-E375352B63D4}" type="pres">
      <dgm:prSet presAssocID="{D9BFA3C2-3C3B-4CA6-B1A1-F817EC1F906E}" presName="spacer" presStyleCnt="0"/>
      <dgm:spPr/>
    </dgm:pt>
    <dgm:pt modelId="{8ACD817A-07A5-43B1-A273-87D5CC6563AE}" type="pres">
      <dgm:prSet presAssocID="{8F50901A-BB8C-4567-BB65-9D6A32F61081}" presName="parentText" presStyleLbl="node1" presStyleIdx="1" presStyleCnt="6">
        <dgm:presLayoutVars>
          <dgm:chMax val="0"/>
          <dgm:bulletEnabled val="1"/>
        </dgm:presLayoutVars>
      </dgm:prSet>
      <dgm:spPr/>
    </dgm:pt>
    <dgm:pt modelId="{A4A38440-8F19-47E7-BD2A-4E0CB1757A02}" type="pres">
      <dgm:prSet presAssocID="{5BD41278-28F0-4BEC-9C42-0CEEC6CDD1CD}" presName="spacer" presStyleCnt="0"/>
      <dgm:spPr/>
    </dgm:pt>
    <dgm:pt modelId="{FD8828AD-9704-4A65-95DE-E93E6E0EF5CB}" type="pres">
      <dgm:prSet presAssocID="{CC22BD27-4536-4CA4-A65E-111AB7E0CF98}" presName="parentText" presStyleLbl="node1" presStyleIdx="2" presStyleCnt="6">
        <dgm:presLayoutVars>
          <dgm:chMax val="0"/>
          <dgm:bulletEnabled val="1"/>
        </dgm:presLayoutVars>
      </dgm:prSet>
      <dgm:spPr/>
    </dgm:pt>
    <dgm:pt modelId="{911BD4AD-C3E8-41E3-BB60-712EDBCF0EEB}" type="pres">
      <dgm:prSet presAssocID="{34F0ECC4-3825-4368-A284-089E5698486E}" presName="spacer" presStyleCnt="0"/>
      <dgm:spPr/>
    </dgm:pt>
    <dgm:pt modelId="{9BA5D79B-E73B-4A58-AB05-8D887E0CD30C}" type="pres">
      <dgm:prSet presAssocID="{2AED3D2A-A865-4496-A8C6-2D303C6439B1}" presName="parentText" presStyleLbl="node1" presStyleIdx="3" presStyleCnt="6">
        <dgm:presLayoutVars>
          <dgm:chMax val="0"/>
          <dgm:bulletEnabled val="1"/>
        </dgm:presLayoutVars>
      </dgm:prSet>
      <dgm:spPr/>
    </dgm:pt>
    <dgm:pt modelId="{AC527698-563C-4997-B8C1-523E6325CCB0}" type="pres">
      <dgm:prSet presAssocID="{DCB97250-C75A-497E-A7B0-755AEEA3B27D}" presName="spacer" presStyleCnt="0"/>
      <dgm:spPr/>
    </dgm:pt>
    <dgm:pt modelId="{3F97E0B3-9A11-47BE-9948-4698FF0B83B4}" type="pres">
      <dgm:prSet presAssocID="{ACCC2646-9DD4-4503-B470-20FF28D3C306}" presName="parentText" presStyleLbl="node1" presStyleIdx="4" presStyleCnt="6">
        <dgm:presLayoutVars>
          <dgm:chMax val="0"/>
          <dgm:bulletEnabled val="1"/>
        </dgm:presLayoutVars>
      </dgm:prSet>
      <dgm:spPr/>
    </dgm:pt>
    <dgm:pt modelId="{88D1F9B4-19B4-4C41-91F3-9A4A2AFBA0E1}" type="pres">
      <dgm:prSet presAssocID="{69FF2981-2F00-47FE-8853-80B45F58EEBD}" presName="spacer" presStyleCnt="0"/>
      <dgm:spPr/>
    </dgm:pt>
    <dgm:pt modelId="{69C88F55-EC5F-4372-A239-1B7FBC9B6DBD}" type="pres">
      <dgm:prSet presAssocID="{F79B6DD5-43EA-43D7-8F35-FA07B6279306}" presName="parentText" presStyleLbl="node1" presStyleIdx="5" presStyleCnt="6">
        <dgm:presLayoutVars>
          <dgm:chMax val="0"/>
          <dgm:bulletEnabled val="1"/>
        </dgm:presLayoutVars>
      </dgm:prSet>
      <dgm:spPr/>
    </dgm:pt>
  </dgm:ptLst>
  <dgm:cxnLst>
    <dgm:cxn modelId="{ED97D706-1856-49D7-8941-AA24199AA4BE}" type="presOf" srcId="{ACCC2646-9DD4-4503-B470-20FF28D3C306}" destId="{3F97E0B3-9A11-47BE-9948-4698FF0B83B4}" srcOrd="0" destOrd="0" presId="urn:microsoft.com/office/officeart/2005/8/layout/vList2"/>
    <dgm:cxn modelId="{D9C37F1B-E94D-4F86-8E35-7CA9F1E09E6D}" type="presOf" srcId="{CC22BD27-4536-4CA4-A65E-111AB7E0CF98}" destId="{FD8828AD-9704-4A65-95DE-E93E6E0EF5CB}" srcOrd="0" destOrd="0" presId="urn:microsoft.com/office/officeart/2005/8/layout/vList2"/>
    <dgm:cxn modelId="{67830739-1875-4E3D-BDDD-548601F7BF30}" type="presOf" srcId="{F79B6DD5-43EA-43D7-8F35-FA07B6279306}" destId="{69C88F55-EC5F-4372-A239-1B7FBC9B6DBD}" srcOrd="0" destOrd="0" presId="urn:microsoft.com/office/officeart/2005/8/layout/vList2"/>
    <dgm:cxn modelId="{1CE5415B-80D5-40F4-BF1D-5DBA673971ED}" srcId="{A432B700-95C0-44EA-9AFA-6DA177AE975D}" destId="{8F50901A-BB8C-4567-BB65-9D6A32F61081}" srcOrd="1" destOrd="0" parTransId="{DEA5DCFD-1CFA-4408-BFFC-79C7B12E3FE8}" sibTransId="{5BD41278-28F0-4BEC-9C42-0CEEC6CDD1CD}"/>
    <dgm:cxn modelId="{BF395555-00B5-48A9-ABF9-361D8CFC3F00}" type="presOf" srcId="{A432B700-95C0-44EA-9AFA-6DA177AE975D}" destId="{369B349D-DFD0-4338-991A-4662A2988A01}" srcOrd="0" destOrd="0" presId="urn:microsoft.com/office/officeart/2005/8/layout/vList2"/>
    <dgm:cxn modelId="{82D78F79-37F1-45E0-BE85-897E46D6B892}" type="presOf" srcId="{BA9E127C-8892-4D32-8610-D4D5AFA9D07E}" destId="{A638381D-F82B-4198-88A8-47B3D638C557}" srcOrd="0" destOrd="0" presId="urn:microsoft.com/office/officeart/2005/8/layout/vList2"/>
    <dgm:cxn modelId="{C4A78FAD-6A2E-4B94-AC24-FDC5CC1D5589}" srcId="{A432B700-95C0-44EA-9AFA-6DA177AE975D}" destId="{F79B6DD5-43EA-43D7-8F35-FA07B6279306}" srcOrd="5" destOrd="0" parTransId="{F6A6D678-40C9-4714-993D-C1A349158D29}" sibTransId="{33DC30E4-3D83-496F-905A-06D895FC77B0}"/>
    <dgm:cxn modelId="{F81836B1-8DE6-4AD3-B9BE-A1515BDCEFA5}" type="presOf" srcId="{2AED3D2A-A865-4496-A8C6-2D303C6439B1}" destId="{9BA5D79B-E73B-4A58-AB05-8D887E0CD30C}" srcOrd="0" destOrd="0" presId="urn:microsoft.com/office/officeart/2005/8/layout/vList2"/>
    <dgm:cxn modelId="{D3475FB1-4A2A-4973-9319-D147D1FBBDF3}" srcId="{A432B700-95C0-44EA-9AFA-6DA177AE975D}" destId="{BA9E127C-8892-4D32-8610-D4D5AFA9D07E}" srcOrd="0" destOrd="0" parTransId="{3EDB98A7-AFF7-4985-907C-976B37F8E00D}" sibTransId="{D9BFA3C2-3C3B-4CA6-B1A1-F817EC1F906E}"/>
    <dgm:cxn modelId="{0E9582BF-59A5-421C-AE8B-3D087066D60C}" type="presOf" srcId="{8F50901A-BB8C-4567-BB65-9D6A32F61081}" destId="{8ACD817A-07A5-43B1-A273-87D5CC6563AE}" srcOrd="0" destOrd="0" presId="urn:microsoft.com/office/officeart/2005/8/layout/vList2"/>
    <dgm:cxn modelId="{6BA754C6-3088-4A28-B048-3D03426F4D99}" srcId="{A432B700-95C0-44EA-9AFA-6DA177AE975D}" destId="{2AED3D2A-A865-4496-A8C6-2D303C6439B1}" srcOrd="3" destOrd="0" parTransId="{A9B04872-6EDF-429B-9647-411302090AAA}" sibTransId="{DCB97250-C75A-497E-A7B0-755AEEA3B27D}"/>
    <dgm:cxn modelId="{D629C1DE-A0B0-4720-A9B2-AF81C6F3E63D}" srcId="{A432B700-95C0-44EA-9AFA-6DA177AE975D}" destId="{CC22BD27-4536-4CA4-A65E-111AB7E0CF98}" srcOrd="2" destOrd="0" parTransId="{0A1B2237-1BE4-414D-9776-DEC2A032B05F}" sibTransId="{34F0ECC4-3825-4368-A284-089E5698486E}"/>
    <dgm:cxn modelId="{1C2917F1-068F-4244-A866-7C31DB85ACBD}" srcId="{A432B700-95C0-44EA-9AFA-6DA177AE975D}" destId="{ACCC2646-9DD4-4503-B470-20FF28D3C306}" srcOrd="4" destOrd="0" parTransId="{DBFFCA07-F880-4F77-8987-CA08574DD692}" sibTransId="{69FF2981-2F00-47FE-8853-80B45F58EEBD}"/>
    <dgm:cxn modelId="{78AC1B9D-6FF9-40C2-A01E-4F1AC41E0678}" type="presParOf" srcId="{369B349D-DFD0-4338-991A-4662A2988A01}" destId="{A638381D-F82B-4198-88A8-47B3D638C557}" srcOrd="0" destOrd="0" presId="urn:microsoft.com/office/officeart/2005/8/layout/vList2"/>
    <dgm:cxn modelId="{C7161619-0C76-4256-94CC-3C5263800610}" type="presParOf" srcId="{369B349D-DFD0-4338-991A-4662A2988A01}" destId="{E962F2B5-40C1-4A32-BE0F-E375352B63D4}" srcOrd="1" destOrd="0" presId="urn:microsoft.com/office/officeart/2005/8/layout/vList2"/>
    <dgm:cxn modelId="{8035623D-53D6-4782-8FD5-A09C461BBC8F}" type="presParOf" srcId="{369B349D-DFD0-4338-991A-4662A2988A01}" destId="{8ACD817A-07A5-43B1-A273-87D5CC6563AE}" srcOrd="2" destOrd="0" presId="urn:microsoft.com/office/officeart/2005/8/layout/vList2"/>
    <dgm:cxn modelId="{1492CBA4-00EE-4330-B789-9DA02A1EEB9B}" type="presParOf" srcId="{369B349D-DFD0-4338-991A-4662A2988A01}" destId="{A4A38440-8F19-47E7-BD2A-4E0CB1757A02}" srcOrd="3" destOrd="0" presId="urn:microsoft.com/office/officeart/2005/8/layout/vList2"/>
    <dgm:cxn modelId="{0ED04405-4B3B-479B-8057-878B960CE1D7}" type="presParOf" srcId="{369B349D-DFD0-4338-991A-4662A2988A01}" destId="{FD8828AD-9704-4A65-95DE-E93E6E0EF5CB}" srcOrd="4" destOrd="0" presId="urn:microsoft.com/office/officeart/2005/8/layout/vList2"/>
    <dgm:cxn modelId="{035C6892-97B7-4969-970D-7A1E0615832A}" type="presParOf" srcId="{369B349D-DFD0-4338-991A-4662A2988A01}" destId="{911BD4AD-C3E8-41E3-BB60-712EDBCF0EEB}" srcOrd="5" destOrd="0" presId="urn:microsoft.com/office/officeart/2005/8/layout/vList2"/>
    <dgm:cxn modelId="{BD04659F-3D5B-4C65-881C-2C443AEF7C8A}" type="presParOf" srcId="{369B349D-DFD0-4338-991A-4662A2988A01}" destId="{9BA5D79B-E73B-4A58-AB05-8D887E0CD30C}" srcOrd="6" destOrd="0" presId="urn:microsoft.com/office/officeart/2005/8/layout/vList2"/>
    <dgm:cxn modelId="{9B7C23AF-37EB-4D2A-9266-A3AEE212351C}" type="presParOf" srcId="{369B349D-DFD0-4338-991A-4662A2988A01}" destId="{AC527698-563C-4997-B8C1-523E6325CCB0}" srcOrd="7" destOrd="0" presId="urn:microsoft.com/office/officeart/2005/8/layout/vList2"/>
    <dgm:cxn modelId="{18E88AD5-ABA2-4005-9CAA-0378809ACB12}" type="presParOf" srcId="{369B349D-DFD0-4338-991A-4662A2988A01}" destId="{3F97E0B3-9A11-47BE-9948-4698FF0B83B4}" srcOrd="8" destOrd="0" presId="urn:microsoft.com/office/officeart/2005/8/layout/vList2"/>
    <dgm:cxn modelId="{54627276-3CBE-4DC6-B51B-BF2D728FCED2}" type="presParOf" srcId="{369B349D-DFD0-4338-991A-4662A2988A01}" destId="{88D1F9B4-19B4-4C41-91F3-9A4A2AFBA0E1}" srcOrd="9" destOrd="0" presId="urn:microsoft.com/office/officeart/2005/8/layout/vList2"/>
    <dgm:cxn modelId="{2B2CA796-6D1E-4CF4-A3B8-A5CB7974DAF2}" type="presParOf" srcId="{369B349D-DFD0-4338-991A-4662A2988A01}" destId="{69C88F55-EC5F-4372-A239-1B7FBC9B6DBD}"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91B1641-7873-484D-9ABD-FC9D54D7C7F9}"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04AA120-D82B-45BD-BDC1-B9BA0AB203AC}">
      <dgm:prSet/>
      <dgm:spPr/>
      <dgm:t>
        <a:bodyPr/>
        <a:lstStyle/>
        <a:p>
          <a:pPr>
            <a:lnSpc>
              <a:spcPct val="100000"/>
            </a:lnSpc>
          </a:pPr>
          <a:r>
            <a:rPr lang="en-US"/>
            <a:t>Approved Institutional Review Board (IRB) Letter </a:t>
          </a:r>
        </a:p>
      </dgm:t>
    </dgm:pt>
    <dgm:pt modelId="{3D732EBA-ADFE-49B1-9297-4A960A42BC09}" type="parTrans" cxnId="{CD658703-CD05-40FE-B1EF-CEEAD03F431D}">
      <dgm:prSet/>
      <dgm:spPr/>
      <dgm:t>
        <a:bodyPr/>
        <a:lstStyle/>
        <a:p>
          <a:endParaRPr lang="en-US"/>
        </a:p>
      </dgm:t>
    </dgm:pt>
    <dgm:pt modelId="{B36BFEE4-E5E4-4EF9-A30F-F0DAEF002148}" type="sibTrans" cxnId="{CD658703-CD05-40FE-B1EF-CEEAD03F431D}">
      <dgm:prSet/>
      <dgm:spPr/>
      <dgm:t>
        <a:bodyPr/>
        <a:lstStyle/>
        <a:p>
          <a:endParaRPr lang="en-US"/>
        </a:p>
      </dgm:t>
    </dgm:pt>
    <dgm:pt modelId="{D8B15E52-6A5C-4D1E-9EB4-0F36CEC8FBCA}">
      <dgm:prSet/>
      <dgm:spPr/>
      <dgm:t>
        <a:bodyPr/>
        <a:lstStyle/>
        <a:p>
          <a:pPr>
            <a:lnSpc>
              <a:spcPct val="100000"/>
            </a:lnSpc>
          </a:pPr>
          <a:r>
            <a:rPr lang="en-US"/>
            <a:t>Institution Data Security Policy and Procedures</a:t>
          </a:r>
        </a:p>
      </dgm:t>
    </dgm:pt>
    <dgm:pt modelId="{28441F28-1046-49E5-83F1-13347DE4C589}" type="parTrans" cxnId="{1A536957-5300-49A1-BCDD-58071C7010CC}">
      <dgm:prSet/>
      <dgm:spPr/>
      <dgm:t>
        <a:bodyPr/>
        <a:lstStyle/>
        <a:p>
          <a:endParaRPr lang="en-US"/>
        </a:p>
      </dgm:t>
    </dgm:pt>
    <dgm:pt modelId="{E0A6D990-0583-4157-9704-2E019CD65D3D}" type="sibTrans" cxnId="{1A536957-5300-49A1-BCDD-58071C7010CC}">
      <dgm:prSet/>
      <dgm:spPr/>
      <dgm:t>
        <a:bodyPr/>
        <a:lstStyle/>
        <a:p>
          <a:endParaRPr lang="en-US"/>
        </a:p>
      </dgm:t>
    </dgm:pt>
    <dgm:pt modelId="{CFBBABEA-84F2-412D-8CF4-1D0A30D73584}">
      <dgm:prSet/>
      <dgm:spPr/>
      <dgm:t>
        <a:bodyPr/>
        <a:lstStyle/>
        <a:p>
          <a:pPr>
            <a:lnSpc>
              <a:spcPct val="100000"/>
            </a:lnSpc>
          </a:pPr>
          <a:r>
            <a:rPr lang="en-US"/>
            <a:t>Program documents supporting the need for your data request</a:t>
          </a:r>
        </a:p>
      </dgm:t>
    </dgm:pt>
    <dgm:pt modelId="{05CB15CA-E130-4F25-B635-9EB7C07A16FE}" type="parTrans" cxnId="{D36C0FAE-5144-4F8A-A46F-DFC3E6552307}">
      <dgm:prSet/>
      <dgm:spPr/>
      <dgm:t>
        <a:bodyPr/>
        <a:lstStyle/>
        <a:p>
          <a:endParaRPr lang="en-US"/>
        </a:p>
      </dgm:t>
    </dgm:pt>
    <dgm:pt modelId="{EA317463-C3C6-425C-8658-4EB0DE237439}" type="sibTrans" cxnId="{D36C0FAE-5144-4F8A-A46F-DFC3E6552307}">
      <dgm:prSet/>
      <dgm:spPr/>
      <dgm:t>
        <a:bodyPr/>
        <a:lstStyle/>
        <a:p>
          <a:endParaRPr lang="en-US"/>
        </a:p>
      </dgm:t>
    </dgm:pt>
    <dgm:pt modelId="{FBA7C1DC-50D6-427C-B10F-545FE3854EE3}">
      <dgm:prSet/>
      <dgm:spPr/>
      <dgm:t>
        <a:bodyPr/>
        <a:lstStyle/>
        <a:p>
          <a:pPr>
            <a:lnSpc>
              <a:spcPct val="100000"/>
            </a:lnSpc>
          </a:pPr>
          <a:r>
            <a:rPr lang="en-US"/>
            <a:t>Research study, publication, or presentation proposal documents</a:t>
          </a:r>
        </a:p>
      </dgm:t>
    </dgm:pt>
    <dgm:pt modelId="{E865643D-1759-45B5-A993-D6D26A0CA509}" type="parTrans" cxnId="{8386C589-8E02-435A-82CC-87B6275EE692}">
      <dgm:prSet/>
      <dgm:spPr/>
      <dgm:t>
        <a:bodyPr/>
        <a:lstStyle/>
        <a:p>
          <a:endParaRPr lang="en-US"/>
        </a:p>
      </dgm:t>
    </dgm:pt>
    <dgm:pt modelId="{9E1AA322-704C-47A6-B20C-4D4AA340F693}" type="sibTrans" cxnId="{8386C589-8E02-435A-82CC-87B6275EE692}">
      <dgm:prSet/>
      <dgm:spPr/>
      <dgm:t>
        <a:bodyPr/>
        <a:lstStyle/>
        <a:p>
          <a:endParaRPr lang="en-US"/>
        </a:p>
      </dgm:t>
    </dgm:pt>
    <dgm:pt modelId="{2A0A47DD-B3E7-4404-9728-C5307A66B429}" type="pres">
      <dgm:prSet presAssocID="{C91B1641-7873-484D-9ABD-FC9D54D7C7F9}" presName="root" presStyleCnt="0">
        <dgm:presLayoutVars>
          <dgm:dir/>
          <dgm:resizeHandles val="exact"/>
        </dgm:presLayoutVars>
      </dgm:prSet>
      <dgm:spPr/>
    </dgm:pt>
    <dgm:pt modelId="{24C21F9E-C8FF-4AE1-BF87-92422D1DB917}" type="pres">
      <dgm:prSet presAssocID="{F04AA120-D82B-45BD-BDC1-B9BA0AB203AC}" presName="compNode" presStyleCnt="0"/>
      <dgm:spPr/>
    </dgm:pt>
    <dgm:pt modelId="{A3CC948C-CAC7-49B6-9CA4-09C7244BD991}" type="pres">
      <dgm:prSet presAssocID="{F04AA120-D82B-45BD-BDC1-B9BA0AB203AC}"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Bank"/>
        </a:ext>
      </dgm:extLst>
    </dgm:pt>
    <dgm:pt modelId="{9819BBD9-A2A3-4491-97F3-A9FD6818A9D2}" type="pres">
      <dgm:prSet presAssocID="{F04AA120-D82B-45BD-BDC1-B9BA0AB203AC}" presName="spaceRect" presStyleCnt="0"/>
      <dgm:spPr/>
    </dgm:pt>
    <dgm:pt modelId="{4224862F-F612-4E8E-B7A7-1A8A771C9163}" type="pres">
      <dgm:prSet presAssocID="{F04AA120-D82B-45BD-BDC1-B9BA0AB203AC}" presName="textRect" presStyleLbl="revTx" presStyleIdx="0" presStyleCnt="4">
        <dgm:presLayoutVars>
          <dgm:chMax val="1"/>
          <dgm:chPref val="1"/>
        </dgm:presLayoutVars>
      </dgm:prSet>
      <dgm:spPr/>
    </dgm:pt>
    <dgm:pt modelId="{422040DC-C14A-4ED1-AF96-14C890E2BDCE}" type="pres">
      <dgm:prSet presAssocID="{B36BFEE4-E5E4-4EF9-A30F-F0DAEF002148}" presName="sibTrans" presStyleCnt="0"/>
      <dgm:spPr/>
    </dgm:pt>
    <dgm:pt modelId="{843A908D-5117-4C50-A1ED-6AAD43D19364}" type="pres">
      <dgm:prSet presAssocID="{D8B15E52-6A5C-4D1E-9EB4-0F36CEC8FBCA}" presName="compNode" presStyleCnt="0"/>
      <dgm:spPr/>
    </dgm:pt>
    <dgm:pt modelId="{0998C87C-1852-4521-91A7-D09AA1CFFD87}" type="pres">
      <dgm:prSet presAssocID="{D8B15E52-6A5C-4D1E-9EB4-0F36CEC8FBCA}"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ock"/>
        </a:ext>
      </dgm:extLst>
    </dgm:pt>
    <dgm:pt modelId="{60E9B25D-3F9E-4FA2-B0C7-B917D332D739}" type="pres">
      <dgm:prSet presAssocID="{D8B15E52-6A5C-4D1E-9EB4-0F36CEC8FBCA}" presName="spaceRect" presStyleCnt="0"/>
      <dgm:spPr/>
    </dgm:pt>
    <dgm:pt modelId="{D49210B3-4DBD-4782-8A93-B640F61DD941}" type="pres">
      <dgm:prSet presAssocID="{D8B15E52-6A5C-4D1E-9EB4-0F36CEC8FBCA}" presName="textRect" presStyleLbl="revTx" presStyleIdx="1" presStyleCnt="4">
        <dgm:presLayoutVars>
          <dgm:chMax val="1"/>
          <dgm:chPref val="1"/>
        </dgm:presLayoutVars>
      </dgm:prSet>
      <dgm:spPr/>
    </dgm:pt>
    <dgm:pt modelId="{C53B32DA-8BDA-4081-97BF-AF883C30A40A}" type="pres">
      <dgm:prSet presAssocID="{E0A6D990-0583-4157-9704-2E019CD65D3D}" presName="sibTrans" presStyleCnt="0"/>
      <dgm:spPr/>
    </dgm:pt>
    <dgm:pt modelId="{945F8498-2442-4F19-9E7B-5CA6A64DC03C}" type="pres">
      <dgm:prSet presAssocID="{CFBBABEA-84F2-412D-8CF4-1D0A30D73584}" presName="compNode" presStyleCnt="0"/>
      <dgm:spPr/>
    </dgm:pt>
    <dgm:pt modelId="{49B8D1F1-2FC4-44E5-BDB5-F79D1617760A}" type="pres">
      <dgm:prSet presAssocID="{CFBBABEA-84F2-412D-8CF4-1D0A30D73584}"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Document"/>
        </a:ext>
      </dgm:extLst>
    </dgm:pt>
    <dgm:pt modelId="{BF615FC8-6690-4169-BBAB-E7C4A85A8CAD}" type="pres">
      <dgm:prSet presAssocID="{CFBBABEA-84F2-412D-8CF4-1D0A30D73584}" presName="spaceRect" presStyleCnt="0"/>
      <dgm:spPr/>
    </dgm:pt>
    <dgm:pt modelId="{C9E4AD6E-FE1C-4189-84DC-2D6D28FAC3BA}" type="pres">
      <dgm:prSet presAssocID="{CFBBABEA-84F2-412D-8CF4-1D0A30D73584}" presName="textRect" presStyleLbl="revTx" presStyleIdx="2" presStyleCnt="4">
        <dgm:presLayoutVars>
          <dgm:chMax val="1"/>
          <dgm:chPref val="1"/>
        </dgm:presLayoutVars>
      </dgm:prSet>
      <dgm:spPr/>
    </dgm:pt>
    <dgm:pt modelId="{2D3E5401-EE60-46D3-95EF-9DBBC8F944C2}" type="pres">
      <dgm:prSet presAssocID="{EA317463-C3C6-425C-8658-4EB0DE237439}" presName="sibTrans" presStyleCnt="0"/>
      <dgm:spPr/>
    </dgm:pt>
    <dgm:pt modelId="{1A9B2B48-07EE-4404-87DA-C05747EEBD9B}" type="pres">
      <dgm:prSet presAssocID="{FBA7C1DC-50D6-427C-B10F-545FE3854EE3}" presName="compNode" presStyleCnt="0"/>
      <dgm:spPr/>
    </dgm:pt>
    <dgm:pt modelId="{17F57D97-A08D-4C40-AA46-9658E63E65CE}" type="pres">
      <dgm:prSet presAssocID="{FBA7C1DC-50D6-427C-B10F-545FE3854EE3}"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on Shelf"/>
        </a:ext>
      </dgm:extLst>
    </dgm:pt>
    <dgm:pt modelId="{8D338DDA-570D-462E-A476-39970FD60256}" type="pres">
      <dgm:prSet presAssocID="{FBA7C1DC-50D6-427C-B10F-545FE3854EE3}" presName="spaceRect" presStyleCnt="0"/>
      <dgm:spPr/>
    </dgm:pt>
    <dgm:pt modelId="{6B0D988C-2835-40FE-BEF0-E3EE8E85CEE4}" type="pres">
      <dgm:prSet presAssocID="{FBA7C1DC-50D6-427C-B10F-545FE3854EE3}" presName="textRect" presStyleLbl="revTx" presStyleIdx="3" presStyleCnt="4">
        <dgm:presLayoutVars>
          <dgm:chMax val="1"/>
          <dgm:chPref val="1"/>
        </dgm:presLayoutVars>
      </dgm:prSet>
      <dgm:spPr/>
    </dgm:pt>
  </dgm:ptLst>
  <dgm:cxnLst>
    <dgm:cxn modelId="{CD658703-CD05-40FE-B1EF-CEEAD03F431D}" srcId="{C91B1641-7873-484D-9ABD-FC9D54D7C7F9}" destId="{F04AA120-D82B-45BD-BDC1-B9BA0AB203AC}" srcOrd="0" destOrd="0" parTransId="{3D732EBA-ADFE-49B1-9297-4A960A42BC09}" sibTransId="{B36BFEE4-E5E4-4EF9-A30F-F0DAEF002148}"/>
    <dgm:cxn modelId="{87306906-C0E3-4AC4-830A-176CF21E6E0D}" type="presOf" srcId="{F04AA120-D82B-45BD-BDC1-B9BA0AB203AC}" destId="{4224862F-F612-4E8E-B7A7-1A8A771C9163}" srcOrd="0" destOrd="0" presId="urn:microsoft.com/office/officeart/2018/2/layout/IconLabelList"/>
    <dgm:cxn modelId="{CB13960B-B5E5-4185-BD35-ACBDF8F5163F}" type="presOf" srcId="{C91B1641-7873-484D-9ABD-FC9D54D7C7F9}" destId="{2A0A47DD-B3E7-4404-9728-C5307A66B429}" srcOrd="0" destOrd="0" presId="urn:microsoft.com/office/officeart/2018/2/layout/IconLabelList"/>
    <dgm:cxn modelId="{4187D574-30D0-4E30-97F7-46504A06050F}" type="presOf" srcId="{CFBBABEA-84F2-412D-8CF4-1D0A30D73584}" destId="{C9E4AD6E-FE1C-4189-84DC-2D6D28FAC3BA}" srcOrd="0" destOrd="0" presId="urn:microsoft.com/office/officeart/2018/2/layout/IconLabelList"/>
    <dgm:cxn modelId="{1A536957-5300-49A1-BCDD-58071C7010CC}" srcId="{C91B1641-7873-484D-9ABD-FC9D54D7C7F9}" destId="{D8B15E52-6A5C-4D1E-9EB4-0F36CEC8FBCA}" srcOrd="1" destOrd="0" parTransId="{28441F28-1046-49E5-83F1-13347DE4C589}" sibTransId="{E0A6D990-0583-4157-9704-2E019CD65D3D}"/>
    <dgm:cxn modelId="{D30C7E59-61E7-4C5F-9FA3-FB2831A9C364}" type="presOf" srcId="{FBA7C1DC-50D6-427C-B10F-545FE3854EE3}" destId="{6B0D988C-2835-40FE-BEF0-E3EE8E85CEE4}" srcOrd="0" destOrd="0" presId="urn:microsoft.com/office/officeart/2018/2/layout/IconLabelList"/>
    <dgm:cxn modelId="{8386C589-8E02-435A-82CC-87B6275EE692}" srcId="{C91B1641-7873-484D-9ABD-FC9D54D7C7F9}" destId="{FBA7C1DC-50D6-427C-B10F-545FE3854EE3}" srcOrd="3" destOrd="0" parTransId="{E865643D-1759-45B5-A993-D6D26A0CA509}" sibTransId="{9E1AA322-704C-47A6-B20C-4D4AA340F693}"/>
    <dgm:cxn modelId="{D36C0FAE-5144-4F8A-A46F-DFC3E6552307}" srcId="{C91B1641-7873-484D-9ABD-FC9D54D7C7F9}" destId="{CFBBABEA-84F2-412D-8CF4-1D0A30D73584}" srcOrd="2" destOrd="0" parTransId="{05CB15CA-E130-4F25-B635-9EB7C07A16FE}" sibTransId="{EA317463-C3C6-425C-8658-4EB0DE237439}"/>
    <dgm:cxn modelId="{2412EEF4-A873-4950-B702-B51544491E81}" type="presOf" srcId="{D8B15E52-6A5C-4D1E-9EB4-0F36CEC8FBCA}" destId="{D49210B3-4DBD-4782-8A93-B640F61DD941}" srcOrd="0" destOrd="0" presId="urn:microsoft.com/office/officeart/2018/2/layout/IconLabelList"/>
    <dgm:cxn modelId="{6E04EE9F-D25D-49FF-90AD-6B3D76110F74}" type="presParOf" srcId="{2A0A47DD-B3E7-4404-9728-C5307A66B429}" destId="{24C21F9E-C8FF-4AE1-BF87-92422D1DB917}" srcOrd="0" destOrd="0" presId="urn:microsoft.com/office/officeart/2018/2/layout/IconLabelList"/>
    <dgm:cxn modelId="{61CBC7FF-D9E0-44DE-8BBE-C189B0D473AD}" type="presParOf" srcId="{24C21F9E-C8FF-4AE1-BF87-92422D1DB917}" destId="{A3CC948C-CAC7-49B6-9CA4-09C7244BD991}" srcOrd="0" destOrd="0" presId="urn:microsoft.com/office/officeart/2018/2/layout/IconLabelList"/>
    <dgm:cxn modelId="{F14D4597-3213-49CB-A142-C6987D7B6AF2}" type="presParOf" srcId="{24C21F9E-C8FF-4AE1-BF87-92422D1DB917}" destId="{9819BBD9-A2A3-4491-97F3-A9FD6818A9D2}" srcOrd="1" destOrd="0" presId="urn:microsoft.com/office/officeart/2018/2/layout/IconLabelList"/>
    <dgm:cxn modelId="{0B22CC48-38D5-4821-9176-E2DDF8885FD6}" type="presParOf" srcId="{24C21F9E-C8FF-4AE1-BF87-92422D1DB917}" destId="{4224862F-F612-4E8E-B7A7-1A8A771C9163}" srcOrd="2" destOrd="0" presId="urn:microsoft.com/office/officeart/2018/2/layout/IconLabelList"/>
    <dgm:cxn modelId="{7787373D-6019-4900-B9C4-EED1140BA02C}" type="presParOf" srcId="{2A0A47DD-B3E7-4404-9728-C5307A66B429}" destId="{422040DC-C14A-4ED1-AF96-14C890E2BDCE}" srcOrd="1" destOrd="0" presId="urn:microsoft.com/office/officeart/2018/2/layout/IconLabelList"/>
    <dgm:cxn modelId="{3470C893-C605-4829-A8FE-EB5C70FCAA54}" type="presParOf" srcId="{2A0A47DD-B3E7-4404-9728-C5307A66B429}" destId="{843A908D-5117-4C50-A1ED-6AAD43D19364}" srcOrd="2" destOrd="0" presId="urn:microsoft.com/office/officeart/2018/2/layout/IconLabelList"/>
    <dgm:cxn modelId="{2A42282C-1957-44BB-94CE-2CA72B7D502D}" type="presParOf" srcId="{843A908D-5117-4C50-A1ED-6AAD43D19364}" destId="{0998C87C-1852-4521-91A7-D09AA1CFFD87}" srcOrd="0" destOrd="0" presId="urn:microsoft.com/office/officeart/2018/2/layout/IconLabelList"/>
    <dgm:cxn modelId="{BCE634F3-713A-46A6-9FCB-0E44423DDBCB}" type="presParOf" srcId="{843A908D-5117-4C50-A1ED-6AAD43D19364}" destId="{60E9B25D-3F9E-4FA2-B0C7-B917D332D739}" srcOrd="1" destOrd="0" presId="urn:microsoft.com/office/officeart/2018/2/layout/IconLabelList"/>
    <dgm:cxn modelId="{0C7C348B-27F9-4CF9-B6FD-44AC0552033C}" type="presParOf" srcId="{843A908D-5117-4C50-A1ED-6AAD43D19364}" destId="{D49210B3-4DBD-4782-8A93-B640F61DD941}" srcOrd="2" destOrd="0" presId="urn:microsoft.com/office/officeart/2018/2/layout/IconLabelList"/>
    <dgm:cxn modelId="{85C80D7D-C00A-4119-83EA-A9414CAA82E8}" type="presParOf" srcId="{2A0A47DD-B3E7-4404-9728-C5307A66B429}" destId="{C53B32DA-8BDA-4081-97BF-AF883C30A40A}" srcOrd="3" destOrd="0" presId="urn:microsoft.com/office/officeart/2018/2/layout/IconLabelList"/>
    <dgm:cxn modelId="{C10C57D0-1285-40D9-AEBF-573FB12A7E83}" type="presParOf" srcId="{2A0A47DD-B3E7-4404-9728-C5307A66B429}" destId="{945F8498-2442-4F19-9E7B-5CA6A64DC03C}" srcOrd="4" destOrd="0" presId="urn:microsoft.com/office/officeart/2018/2/layout/IconLabelList"/>
    <dgm:cxn modelId="{7A364800-9211-4A20-B8E9-5177EB95E213}" type="presParOf" srcId="{945F8498-2442-4F19-9E7B-5CA6A64DC03C}" destId="{49B8D1F1-2FC4-44E5-BDB5-F79D1617760A}" srcOrd="0" destOrd="0" presId="urn:microsoft.com/office/officeart/2018/2/layout/IconLabelList"/>
    <dgm:cxn modelId="{C539E127-629B-4E5D-8A26-4D88CB47DCC2}" type="presParOf" srcId="{945F8498-2442-4F19-9E7B-5CA6A64DC03C}" destId="{BF615FC8-6690-4169-BBAB-E7C4A85A8CAD}" srcOrd="1" destOrd="0" presId="urn:microsoft.com/office/officeart/2018/2/layout/IconLabelList"/>
    <dgm:cxn modelId="{45315782-4BA4-496E-A069-33A8945E2319}" type="presParOf" srcId="{945F8498-2442-4F19-9E7B-5CA6A64DC03C}" destId="{C9E4AD6E-FE1C-4189-84DC-2D6D28FAC3BA}" srcOrd="2" destOrd="0" presId="urn:microsoft.com/office/officeart/2018/2/layout/IconLabelList"/>
    <dgm:cxn modelId="{7BDC2205-1927-4CBB-B1F3-782C9C4C3185}" type="presParOf" srcId="{2A0A47DD-B3E7-4404-9728-C5307A66B429}" destId="{2D3E5401-EE60-46D3-95EF-9DBBC8F944C2}" srcOrd="5" destOrd="0" presId="urn:microsoft.com/office/officeart/2018/2/layout/IconLabelList"/>
    <dgm:cxn modelId="{D4D64ECA-B08A-4E71-B8AB-1B9047A4AF0F}" type="presParOf" srcId="{2A0A47DD-B3E7-4404-9728-C5307A66B429}" destId="{1A9B2B48-07EE-4404-87DA-C05747EEBD9B}" srcOrd="6" destOrd="0" presId="urn:microsoft.com/office/officeart/2018/2/layout/IconLabelList"/>
    <dgm:cxn modelId="{D9BAA77C-238B-47FC-8927-8702E06C12E0}" type="presParOf" srcId="{1A9B2B48-07EE-4404-87DA-C05747EEBD9B}" destId="{17F57D97-A08D-4C40-AA46-9658E63E65CE}" srcOrd="0" destOrd="0" presId="urn:microsoft.com/office/officeart/2018/2/layout/IconLabelList"/>
    <dgm:cxn modelId="{BBDA5805-5E32-4E4F-AA44-F53599D76906}" type="presParOf" srcId="{1A9B2B48-07EE-4404-87DA-C05747EEBD9B}" destId="{8D338DDA-570D-462E-A476-39970FD60256}" srcOrd="1" destOrd="0" presId="urn:microsoft.com/office/officeart/2018/2/layout/IconLabelList"/>
    <dgm:cxn modelId="{CF57BA69-175F-46C7-B224-B2CEB2D18DBE}" type="presParOf" srcId="{1A9B2B48-07EE-4404-87DA-C05747EEBD9B}" destId="{6B0D988C-2835-40FE-BEF0-E3EE8E85CEE4}"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0BF3C0B-AE0A-42BE-9A2C-3CAAF1C1BB9E}" type="doc">
      <dgm:prSet loTypeId="urn:microsoft.com/office/officeart/2024/layout/IconCircleLabelList" loCatId="list" qsTypeId="urn:microsoft.com/office/officeart/2005/8/quickstyle/simple1" qsCatId="simple" csTypeId="urn:microsoft.com/office/officeart/2005/8/colors/accent2_3" csCatId="accent2" phldr="1"/>
      <dgm:spPr/>
      <dgm:t>
        <a:bodyPr/>
        <a:lstStyle/>
        <a:p>
          <a:endParaRPr lang="en-US"/>
        </a:p>
      </dgm:t>
    </dgm:pt>
    <dgm:pt modelId="{430DBA39-E9CF-4B1C-835E-67D19FD40911}">
      <dgm:prSet phldrT="[Text]"/>
      <dgm:spPr/>
      <dgm:t>
        <a:bodyPr/>
        <a:lstStyle/>
        <a:p>
          <a:pPr>
            <a:lnSpc>
              <a:spcPct val="100000"/>
            </a:lnSpc>
            <a:defRPr/>
          </a:pPr>
          <a:r>
            <a:rPr lang="en-US"/>
            <a:t>Email to DMH.CSRSData@dhhs.nc.gov</a:t>
          </a:r>
        </a:p>
      </dgm:t>
    </dgm:pt>
    <dgm:pt modelId="{96A843E5-1804-49CE-B8CC-DD9B283FAE7B}" type="parTrans" cxnId="{338E9878-FB6F-4481-8EBF-8E015B922C82}">
      <dgm:prSet/>
      <dgm:spPr/>
      <dgm:t>
        <a:bodyPr/>
        <a:lstStyle/>
        <a:p>
          <a:endParaRPr lang="en-US"/>
        </a:p>
      </dgm:t>
    </dgm:pt>
    <dgm:pt modelId="{3968BBA4-A38C-4DCB-8579-7095E9A12472}" type="sibTrans" cxnId="{338E9878-FB6F-4481-8EBF-8E015B922C82}">
      <dgm:prSet/>
      <dgm:spPr/>
      <dgm:t>
        <a:bodyPr/>
        <a:lstStyle/>
        <a:p>
          <a:endParaRPr lang="en-US"/>
        </a:p>
      </dgm:t>
    </dgm:pt>
    <dgm:pt modelId="{5E7FDFDB-BB46-4DC7-A4EB-65CA58BEA718}">
      <dgm:prSet/>
      <dgm:spPr/>
      <dgm:t>
        <a:bodyPr/>
        <a:lstStyle/>
        <a:p>
          <a:pPr>
            <a:lnSpc>
              <a:spcPct val="100000"/>
            </a:lnSpc>
            <a:defRPr/>
          </a:pPr>
          <a:r>
            <a:rPr lang="en-US"/>
            <a:t>Include signed documentation and all supporting documentation as attachments</a:t>
          </a:r>
        </a:p>
      </dgm:t>
    </dgm:pt>
    <dgm:pt modelId="{924AAECF-5C58-4043-8CFB-D894991E95F5}" type="parTrans" cxnId="{D3685A79-77DA-46C0-A99A-B07C1A35DD38}">
      <dgm:prSet/>
      <dgm:spPr/>
      <dgm:t>
        <a:bodyPr/>
        <a:lstStyle/>
        <a:p>
          <a:endParaRPr lang="en-US"/>
        </a:p>
      </dgm:t>
    </dgm:pt>
    <dgm:pt modelId="{AC043E1F-3437-48E7-BB61-87138D13B8C2}" type="sibTrans" cxnId="{D3685A79-77DA-46C0-A99A-B07C1A35DD38}">
      <dgm:prSet/>
      <dgm:spPr/>
      <dgm:t>
        <a:bodyPr/>
        <a:lstStyle/>
        <a:p>
          <a:endParaRPr lang="en-US"/>
        </a:p>
      </dgm:t>
    </dgm:pt>
    <dgm:pt modelId="{E84D2EC2-5AC4-4515-9B62-0465D8FC3A1F}" type="pres">
      <dgm:prSet presAssocID="{70BF3C0B-AE0A-42BE-9A2C-3CAAF1C1BB9E}" presName="root" presStyleCnt="0">
        <dgm:presLayoutVars>
          <dgm:dir/>
          <dgm:resizeHandles val="exact"/>
        </dgm:presLayoutVars>
      </dgm:prSet>
      <dgm:spPr/>
    </dgm:pt>
    <dgm:pt modelId="{DF3C438B-EDEB-4F44-AE63-5E22A134F238}" type="pres">
      <dgm:prSet presAssocID="{430DBA39-E9CF-4B1C-835E-67D19FD40911}" presName="compNode" presStyleCnt="0"/>
      <dgm:spPr/>
    </dgm:pt>
    <dgm:pt modelId="{1A0D34FB-40C7-4D2C-9459-97136B819317}" type="pres">
      <dgm:prSet presAssocID="{430DBA39-E9CF-4B1C-835E-67D19FD40911}" presName="iconBgRect" presStyleLbl="node1" presStyleIdx="0" presStyleCnt="2"/>
      <dgm:spPr/>
    </dgm:pt>
    <dgm:pt modelId="{79D4C7E4-770D-476F-BEC3-0C94FAEC4CDA}" type="pres">
      <dgm:prSet presAssocID="{430DBA39-E9CF-4B1C-835E-67D19FD40911}" presName="iconRect" presStyleLbl="solidFgAcc1" presStyleIdx="0" presStyleCnt="2"/>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Email outline"/>
        </a:ext>
      </dgm:extLst>
    </dgm:pt>
    <dgm:pt modelId="{08A42B1C-0DFF-4C4F-A420-D29CF9ED3F21}" type="pres">
      <dgm:prSet presAssocID="{430DBA39-E9CF-4B1C-835E-67D19FD40911}" presName="spaceRect" presStyleCnt="0"/>
      <dgm:spPr/>
    </dgm:pt>
    <dgm:pt modelId="{6AE632BB-7891-4129-94A9-8C363E9A84EE}" type="pres">
      <dgm:prSet presAssocID="{430DBA39-E9CF-4B1C-835E-67D19FD40911}" presName="textRect" presStyleLbl="revTx" presStyleIdx="0" presStyleCnt="2">
        <dgm:presLayoutVars>
          <dgm:chMax val="1"/>
          <dgm:chPref val="1"/>
        </dgm:presLayoutVars>
      </dgm:prSet>
      <dgm:spPr/>
    </dgm:pt>
    <dgm:pt modelId="{9DFC697F-C0BC-4472-A25A-28A3982B9D2A}" type="pres">
      <dgm:prSet presAssocID="{3968BBA4-A38C-4DCB-8579-7095E9A12472}" presName="sibTrans" presStyleCnt="0"/>
      <dgm:spPr/>
    </dgm:pt>
    <dgm:pt modelId="{0BAE897A-5493-4746-94B8-36575D243AD2}" type="pres">
      <dgm:prSet presAssocID="{5E7FDFDB-BB46-4DC7-A4EB-65CA58BEA718}" presName="compNode" presStyleCnt="0"/>
      <dgm:spPr/>
    </dgm:pt>
    <dgm:pt modelId="{0EA32F11-14C5-4A51-BCDD-367DFDB5FE57}" type="pres">
      <dgm:prSet presAssocID="{5E7FDFDB-BB46-4DC7-A4EB-65CA58BEA718}" presName="iconBgRect" presStyleLbl="node1" presStyleIdx="1" presStyleCnt="2"/>
      <dgm:spPr/>
    </dgm:pt>
    <dgm:pt modelId="{611C4DBC-907C-47AA-9B30-D9827C5E5B7A}" type="pres">
      <dgm:prSet presAssocID="{5E7FDFDB-BB46-4DC7-A4EB-65CA58BEA718}" presName="iconRect" presStyleLbl="solidFgAcc1" presStyleIdx="1" presStyleCnt="2"/>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list outline"/>
        </a:ext>
      </dgm:extLst>
    </dgm:pt>
    <dgm:pt modelId="{A983C2B1-BE54-464E-B485-0BB2EB14ADA4}" type="pres">
      <dgm:prSet presAssocID="{5E7FDFDB-BB46-4DC7-A4EB-65CA58BEA718}" presName="spaceRect" presStyleCnt="0"/>
      <dgm:spPr/>
    </dgm:pt>
    <dgm:pt modelId="{32AC23F0-F476-42C4-9C21-44D1AE1D7CF2}" type="pres">
      <dgm:prSet presAssocID="{5E7FDFDB-BB46-4DC7-A4EB-65CA58BEA718}" presName="textRect" presStyleLbl="revTx" presStyleIdx="1" presStyleCnt="2">
        <dgm:presLayoutVars>
          <dgm:chMax val="1"/>
          <dgm:chPref val="1"/>
        </dgm:presLayoutVars>
      </dgm:prSet>
      <dgm:spPr/>
    </dgm:pt>
  </dgm:ptLst>
  <dgm:cxnLst>
    <dgm:cxn modelId="{4007DC21-1C98-4CDB-816B-79A4D73C9C7B}" type="presOf" srcId="{70BF3C0B-AE0A-42BE-9A2C-3CAAF1C1BB9E}" destId="{E84D2EC2-5AC4-4515-9B62-0465D8FC3A1F}" srcOrd="0" destOrd="0" presId="urn:microsoft.com/office/officeart/2024/layout/IconCircleLabelList"/>
    <dgm:cxn modelId="{1752B022-2F55-4203-93B0-9A9DCF8B29EF}" type="presOf" srcId="{430DBA39-E9CF-4B1C-835E-67D19FD40911}" destId="{6AE632BB-7891-4129-94A9-8C363E9A84EE}" srcOrd="0" destOrd="0" presId="urn:microsoft.com/office/officeart/2024/layout/IconCircleLabelList"/>
    <dgm:cxn modelId="{B6BF0E65-BB29-49F7-B37F-3665F7F0B47C}" type="presOf" srcId="{5E7FDFDB-BB46-4DC7-A4EB-65CA58BEA718}" destId="{32AC23F0-F476-42C4-9C21-44D1AE1D7CF2}" srcOrd="0" destOrd="0" presId="urn:microsoft.com/office/officeart/2024/layout/IconCircleLabelList"/>
    <dgm:cxn modelId="{338E9878-FB6F-4481-8EBF-8E015B922C82}" srcId="{70BF3C0B-AE0A-42BE-9A2C-3CAAF1C1BB9E}" destId="{430DBA39-E9CF-4B1C-835E-67D19FD40911}" srcOrd="0" destOrd="0" parTransId="{96A843E5-1804-49CE-B8CC-DD9B283FAE7B}" sibTransId="{3968BBA4-A38C-4DCB-8579-7095E9A12472}"/>
    <dgm:cxn modelId="{D3685A79-77DA-46C0-A99A-B07C1A35DD38}" srcId="{70BF3C0B-AE0A-42BE-9A2C-3CAAF1C1BB9E}" destId="{5E7FDFDB-BB46-4DC7-A4EB-65CA58BEA718}" srcOrd="1" destOrd="0" parTransId="{924AAECF-5C58-4043-8CFB-D894991E95F5}" sibTransId="{AC043E1F-3437-48E7-BB61-87138D13B8C2}"/>
    <dgm:cxn modelId="{9DFC725A-5BA5-4FC2-AEE2-AFFA8E30B5BD}" type="presParOf" srcId="{E84D2EC2-5AC4-4515-9B62-0465D8FC3A1F}" destId="{DF3C438B-EDEB-4F44-AE63-5E22A134F238}" srcOrd="0" destOrd="0" presId="urn:microsoft.com/office/officeart/2024/layout/IconCircleLabelList"/>
    <dgm:cxn modelId="{396CEE0E-D15A-47D4-A398-5C8FB99E6CC6}" type="presParOf" srcId="{DF3C438B-EDEB-4F44-AE63-5E22A134F238}" destId="{1A0D34FB-40C7-4D2C-9459-97136B819317}" srcOrd="0" destOrd="0" presId="urn:microsoft.com/office/officeart/2024/layout/IconCircleLabelList"/>
    <dgm:cxn modelId="{154B2338-47A2-4B29-9C20-E84B3FF53D27}" type="presParOf" srcId="{DF3C438B-EDEB-4F44-AE63-5E22A134F238}" destId="{79D4C7E4-770D-476F-BEC3-0C94FAEC4CDA}" srcOrd="1" destOrd="0" presId="urn:microsoft.com/office/officeart/2024/layout/IconCircleLabelList"/>
    <dgm:cxn modelId="{E5027946-3523-4A23-8B18-27CAD0FCAACD}" type="presParOf" srcId="{DF3C438B-EDEB-4F44-AE63-5E22A134F238}" destId="{08A42B1C-0DFF-4C4F-A420-D29CF9ED3F21}" srcOrd="2" destOrd="0" presId="urn:microsoft.com/office/officeart/2024/layout/IconCircleLabelList"/>
    <dgm:cxn modelId="{EAF88D12-552B-4174-9E74-859051ABCACA}" type="presParOf" srcId="{DF3C438B-EDEB-4F44-AE63-5E22A134F238}" destId="{6AE632BB-7891-4129-94A9-8C363E9A84EE}" srcOrd="3" destOrd="0" presId="urn:microsoft.com/office/officeart/2024/layout/IconCircleLabelList"/>
    <dgm:cxn modelId="{3360055F-1D60-4C4E-BDD0-C4A40C130170}" type="presParOf" srcId="{E84D2EC2-5AC4-4515-9B62-0465D8FC3A1F}" destId="{9DFC697F-C0BC-4472-A25A-28A3982B9D2A}" srcOrd="1" destOrd="0" presId="urn:microsoft.com/office/officeart/2024/layout/IconCircleLabelList"/>
    <dgm:cxn modelId="{181D2C9F-FC87-45EF-A70A-7789C35FB001}" type="presParOf" srcId="{E84D2EC2-5AC4-4515-9B62-0465D8FC3A1F}" destId="{0BAE897A-5493-4746-94B8-36575D243AD2}" srcOrd="2" destOrd="0" presId="urn:microsoft.com/office/officeart/2024/layout/IconCircleLabelList"/>
    <dgm:cxn modelId="{F97F4B51-D396-45EE-87EF-09C7A3441FD0}" type="presParOf" srcId="{0BAE897A-5493-4746-94B8-36575D243AD2}" destId="{0EA32F11-14C5-4A51-BCDD-367DFDB5FE57}" srcOrd="0" destOrd="0" presId="urn:microsoft.com/office/officeart/2024/layout/IconCircleLabelList"/>
    <dgm:cxn modelId="{AF8236D7-3964-4943-83A7-9A3761EB75D2}" type="presParOf" srcId="{0BAE897A-5493-4746-94B8-36575D243AD2}" destId="{611C4DBC-907C-47AA-9B30-D9827C5E5B7A}" srcOrd="1" destOrd="0" presId="urn:microsoft.com/office/officeart/2024/layout/IconCircleLabelList"/>
    <dgm:cxn modelId="{9BE0B15A-8ABE-4036-9696-8408FCA0C968}" type="presParOf" srcId="{0BAE897A-5493-4746-94B8-36575D243AD2}" destId="{A983C2B1-BE54-464E-B485-0BB2EB14ADA4}" srcOrd="2" destOrd="0" presId="urn:microsoft.com/office/officeart/2024/layout/IconCircleLabelList"/>
    <dgm:cxn modelId="{D15C253C-D522-4061-9299-5ADF61D010A4}" type="presParOf" srcId="{0BAE897A-5493-4746-94B8-36575D243AD2}" destId="{32AC23F0-F476-42C4-9C21-44D1AE1D7CF2}" srcOrd="3" destOrd="0" presId="urn:microsoft.com/office/officeart/2024/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531F7D-7D56-44BF-8792-57E7A237D793}">
      <dsp:nvSpPr>
        <dsp:cNvPr id="0" name=""/>
        <dsp:cNvSpPr/>
      </dsp:nvSpPr>
      <dsp:spPr>
        <a:xfrm>
          <a:off x="32" y="41259"/>
          <a:ext cx="3065237" cy="8352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en-US" sz="2900" kern="1200"/>
            <a:t>Passive</a:t>
          </a:r>
        </a:p>
      </dsp:txBody>
      <dsp:txXfrm>
        <a:off x="32" y="41259"/>
        <a:ext cx="3065237" cy="835200"/>
      </dsp:txXfrm>
    </dsp:sp>
    <dsp:sp modelId="{971A742D-6507-42B9-A1D8-109B447D95EF}">
      <dsp:nvSpPr>
        <dsp:cNvPr id="0" name=""/>
        <dsp:cNvSpPr/>
      </dsp:nvSpPr>
      <dsp:spPr>
        <a:xfrm>
          <a:off x="32" y="876459"/>
          <a:ext cx="3065237" cy="254736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a:lnSpc>
              <a:spcPct val="90000"/>
            </a:lnSpc>
            <a:spcBef>
              <a:spcPct val="0"/>
            </a:spcBef>
            <a:spcAft>
              <a:spcPct val="15000"/>
            </a:spcAft>
            <a:buChar char="•"/>
          </a:pPr>
          <a:r>
            <a:rPr lang="en-US" sz="2900" kern="1200"/>
            <a:t>Delayed</a:t>
          </a:r>
        </a:p>
        <a:p>
          <a:pPr marL="285750" lvl="1" indent="-285750" algn="l" defTabSz="1289050">
            <a:lnSpc>
              <a:spcPct val="90000"/>
            </a:lnSpc>
            <a:spcBef>
              <a:spcPct val="0"/>
            </a:spcBef>
            <a:spcAft>
              <a:spcPct val="15000"/>
            </a:spcAft>
            <a:buChar char="•"/>
          </a:pPr>
          <a:r>
            <a:rPr lang="en-US" sz="2900" kern="1200"/>
            <a:t>Detailed &amp; Complete</a:t>
          </a:r>
        </a:p>
        <a:p>
          <a:pPr marL="285750" lvl="1" indent="-285750" algn="l" defTabSz="1289050">
            <a:lnSpc>
              <a:spcPct val="90000"/>
            </a:lnSpc>
            <a:spcBef>
              <a:spcPct val="0"/>
            </a:spcBef>
            <a:spcAft>
              <a:spcPct val="15000"/>
            </a:spcAft>
            <a:buChar char="•"/>
          </a:pPr>
          <a:r>
            <a:rPr lang="en-US" sz="2900" kern="1200"/>
            <a:t>Long-term action</a:t>
          </a:r>
        </a:p>
      </dsp:txBody>
      <dsp:txXfrm>
        <a:off x="32" y="876459"/>
        <a:ext cx="3065237" cy="2547360"/>
      </dsp:txXfrm>
    </dsp:sp>
    <dsp:sp modelId="{C9009CD6-182F-4893-BF8A-D586E852F151}">
      <dsp:nvSpPr>
        <dsp:cNvPr id="0" name=""/>
        <dsp:cNvSpPr/>
      </dsp:nvSpPr>
      <dsp:spPr>
        <a:xfrm>
          <a:off x="3494403" y="41259"/>
          <a:ext cx="3065237" cy="8352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en-US" sz="2900" kern="1200"/>
            <a:t>Active</a:t>
          </a:r>
        </a:p>
      </dsp:txBody>
      <dsp:txXfrm>
        <a:off x="3494403" y="41259"/>
        <a:ext cx="3065237" cy="835200"/>
      </dsp:txXfrm>
    </dsp:sp>
    <dsp:sp modelId="{934DECA4-BB7A-4F95-8F89-DD8E4182043D}">
      <dsp:nvSpPr>
        <dsp:cNvPr id="0" name=""/>
        <dsp:cNvSpPr/>
      </dsp:nvSpPr>
      <dsp:spPr>
        <a:xfrm>
          <a:off x="3494403" y="876459"/>
          <a:ext cx="3065237" cy="254736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a:lnSpc>
              <a:spcPct val="90000"/>
            </a:lnSpc>
            <a:spcBef>
              <a:spcPct val="0"/>
            </a:spcBef>
            <a:spcAft>
              <a:spcPct val="15000"/>
            </a:spcAft>
            <a:buChar char="•"/>
          </a:pPr>
          <a:r>
            <a:rPr lang="en-US" sz="2900" kern="1200"/>
            <a:t>Fast</a:t>
          </a:r>
        </a:p>
        <a:p>
          <a:pPr marL="285750" lvl="1" indent="-285750" algn="l" defTabSz="1289050">
            <a:lnSpc>
              <a:spcPct val="90000"/>
            </a:lnSpc>
            <a:spcBef>
              <a:spcPct val="0"/>
            </a:spcBef>
            <a:spcAft>
              <a:spcPct val="15000"/>
            </a:spcAft>
            <a:buChar char="•"/>
          </a:pPr>
          <a:r>
            <a:rPr lang="en-US" sz="2900" kern="1200"/>
            <a:t>Incomplete</a:t>
          </a:r>
        </a:p>
        <a:p>
          <a:pPr marL="285750" lvl="1" indent="-285750" algn="l" defTabSz="1289050">
            <a:lnSpc>
              <a:spcPct val="90000"/>
            </a:lnSpc>
            <a:spcBef>
              <a:spcPct val="0"/>
            </a:spcBef>
            <a:spcAft>
              <a:spcPct val="15000"/>
            </a:spcAft>
            <a:buChar char="•"/>
          </a:pPr>
          <a:r>
            <a:rPr lang="en-US" sz="2900" kern="1200"/>
            <a:t>Quick response</a:t>
          </a:r>
        </a:p>
      </dsp:txBody>
      <dsp:txXfrm>
        <a:off x="3494403" y="876459"/>
        <a:ext cx="3065237" cy="254736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EB760E-F736-471F-96BC-CD401233EBF4}">
      <dsp:nvSpPr>
        <dsp:cNvPr id="0" name=""/>
        <dsp:cNvSpPr/>
      </dsp:nvSpPr>
      <dsp:spPr>
        <a:xfrm>
          <a:off x="-5094068" y="-786272"/>
          <a:ext cx="6112500" cy="6112500"/>
        </a:xfrm>
        <a:prstGeom prst="blockArc">
          <a:avLst>
            <a:gd name="adj1" fmla="val 18900000"/>
            <a:gd name="adj2" fmla="val 2700000"/>
            <a:gd name="adj3" fmla="val 353"/>
          </a:avLst>
        </a:prstGeom>
        <a:noFill/>
        <a:ln w="12700" cap="flat" cmpd="sng" algn="ctr">
          <a:solidFill>
            <a:schemeClr val="accent5">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6F100C-ED91-45B0-818D-D40521F90E34}">
      <dsp:nvSpPr>
        <dsp:cNvPr id="0" name=""/>
        <dsp:cNvSpPr/>
      </dsp:nvSpPr>
      <dsp:spPr>
        <a:xfrm>
          <a:off x="834557" y="648578"/>
          <a:ext cx="9700826" cy="1296974"/>
        </a:xfrm>
        <a:prstGeom prst="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9474" tIns="99060" rIns="99060" bIns="99060" numCol="1" spcCol="1270" anchor="ctr" anchorCtr="0">
          <a:noAutofit/>
        </a:bodyPr>
        <a:lstStyle/>
        <a:p>
          <a:pPr marL="0" lvl="0" indent="0" algn="l" defTabSz="1733550">
            <a:lnSpc>
              <a:spcPct val="90000"/>
            </a:lnSpc>
            <a:spcBef>
              <a:spcPct val="0"/>
            </a:spcBef>
            <a:spcAft>
              <a:spcPct val="35000"/>
            </a:spcAft>
            <a:buNone/>
          </a:pPr>
          <a:r>
            <a:rPr lang="en-US" sz="3900" kern="1200"/>
            <a:t>All data requests must be reviewed and approved by the Committee </a:t>
          </a:r>
        </a:p>
      </dsp:txBody>
      <dsp:txXfrm>
        <a:off x="834557" y="648578"/>
        <a:ext cx="9700826" cy="1296974"/>
      </dsp:txXfrm>
    </dsp:sp>
    <dsp:sp modelId="{FF5A6324-AFA6-415E-A204-80CD51EE5967}">
      <dsp:nvSpPr>
        <dsp:cNvPr id="0" name=""/>
        <dsp:cNvSpPr/>
      </dsp:nvSpPr>
      <dsp:spPr>
        <a:xfrm>
          <a:off x="23948" y="486456"/>
          <a:ext cx="1621218" cy="1621218"/>
        </a:xfrm>
        <a:prstGeom prst="ellips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02C848-CAA4-4CCD-B9FE-FE61A1F80D68}">
      <dsp:nvSpPr>
        <dsp:cNvPr id="0" name=""/>
        <dsp:cNvSpPr/>
      </dsp:nvSpPr>
      <dsp:spPr>
        <a:xfrm>
          <a:off x="834557" y="2594403"/>
          <a:ext cx="9700826" cy="1296974"/>
        </a:xfrm>
        <a:prstGeom prst="rect">
          <a:avLst/>
        </a:prstGeom>
        <a:solidFill>
          <a:schemeClr val="accent5">
            <a:shade val="80000"/>
            <a:hueOff val="109108"/>
            <a:satOff val="-5036"/>
            <a:lumOff val="252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9474" tIns="99060" rIns="99060" bIns="99060" numCol="1" spcCol="1270" anchor="ctr" anchorCtr="0">
          <a:noAutofit/>
        </a:bodyPr>
        <a:lstStyle/>
        <a:p>
          <a:pPr marL="0" lvl="0" indent="0" algn="l" defTabSz="1733550">
            <a:lnSpc>
              <a:spcPct val="90000"/>
            </a:lnSpc>
            <a:spcBef>
              <a:spcPct val="0"/>
            </a:spcBef>
            <a:spcAft>
              <a:spcPct val="35000"/>
            </a:spcAft>
            <a:buNone/>
          </a:pPr>
          <a:r>
            <a:rPr lang="en-US" sz="3900" kern="1200"/>
            <a:t>The committee meets  monthly</a:t>
          </a:r>
        </a:p>
      </dsp:txBody>
      <dsp:txXfrm>
        <a:off x="834557" y="2594403"/>
        <a:ext cx="9700826" cy="1296974"/>
      </dsp:txXfrm>
    </dsp:sp>
    <dsp:sp modelId="{BBF71C3B-FDD1-421C-873E-8E63560A7AF4}">
      <dsp:nvSpPr>
        <dsp:cNvPr id="0" name=""/>
        <dsp:cNvSpPr/>
      </dsp:nvSpPr>
      <dsp:spPr>
        <a:xfrm>
          <a:off x="23948" y="2432281"/>
          <a:ext cx="1621218" cy="1621218"/>
        </a:xfrm>
        <a:prstGeom prst="ellipse">
          <a:avLst/>
        </a:prstGeom>
        <a:solidFill>
          <a:schemeClr val="lt1">
            <a:hueOff val="0"/>
            <a:satOff val="0"/>
            <a:lumOff val="0"/>
            <a:alphaOff val="0"/>
          </a:schemeClr>
        </a:solidFill>
        <a:ln w="12700" cap="flat" cmpd="sng" algn="ctr">
          <a:solidFill>
            <a:schemeClr val="accent5">
              <a:shade val="80000"/>
              <a:hueOff val="109108"/>
              <a:satOff val="-5036"/>
              <a:lumOff val="25267"/>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EAABF-B2DA-49E9-9673-E44EA5ABA729}">
      <dsp:nvSpPr>
        <dsp:cNvPr id="0" name=""/>
        <dsp:cNvSpPr/>
      </dsp:nvSpPr>
      <dsp:spPr>
        <a:xfrm>
          <a:off x="2521133" y="902549"/>
          <a:ext cx="6515873" cy="3504013"/>
        </a:xfrm>
        <a:prstGeom prst="round2DiagRect">
          <a:avLst>
            <a:gd name="adj1" fmla="val 0"/>
            <a:gd name="adj2" fmla="val 166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958E8C-BDA7-4B86-AD02-3F14DEC61835}">
      <dsp:nvSpPr>
        <dsp:cNvPr id="0" name=""/>
        <dsp:cNvSpPr/>
      </dsp:nvSpPr>
      <dsp:spPr>
        <a:xfrm>
          <a:off x="5779070" y="1274186"/>
          <a:ext cx="868" cy="2760738"/>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502A59-D9BC-40E9-BD0E-A8CF9F9914FC}">
      <dsp:nvSpPr>
        <dsp:cNvPr id="0" name=""/>
        <dsp:cNvSpPr/>
      </dsp:nvSpPr>
      <dsp:spPr>
        <a:xfrm>
          <a:off x="2738329" y="1168004"/>
          <a:ext cx="2823545" cy="297310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solidFill>
                <a:schemeClr val="accent3">
                  <a:lumMod val="20000"/>
                  <a:lumOff val="80000"/>
                </a:schemeClr>
              </a:solidFill>
            </a:rPr>
            <a:t>The NC CSRS data steward will follow up with you to begin processing your data request.</a:t>
          </a:r>
        </a:p>
      </dsp:txBody>
      <dsp:txXfrm>
        <a:off x="2738329" y="1168004"/>
        <a:ext cx="2823545" cy="2973102"/>
      </dsp:txXfrm>
    </dsp:sp>
    <dsp:sp modelId="{97EEFA47-A3FF-47F1-90D6-4B68FA246231}">
      <dsp:nvSpPr>
        <dsp:cNvPr id="0" name=""/>
        <dsp:cNvSpPr/>
      </dsp:nvSpPr>
      <dsp:spPr>
        <a:xfrm>
          <a:off x="5996266" y="1168004"/>
          <a:ext cx="2823545" cy="297310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solidFill>
                <a:schemeClr val="accent3">
                  <a:lumMod val="20000"/>
                  <a:lumOff val="80000"/>
                </a:schemeClr>
              </a:solidFill>
            </a:rPr>
            <a:t>The committee may have additional questions or ask for additional documentation.</a:t>
          </a:r>
        </a:p>
      </dsp:txBody>
      <dsp:txXfrm>
        <a:off x="5996266" y="1168004"/>
        <a:ext cx="2823545" cy="2973102"/>
      </dsp:txXfrm>
    </dsp:sp>
    <dsp:sp modelId="{213756F1-6A5A-490E-A241-D9A8A860966A}">
      <dsp:nvSpPr>
        <dsp:cNvPr id="0" name=""/>
        <dsp:cNvSpPr/>
      </dsp:nvSpPr>
      <dsp:spPr>
        <a:xfrm rot="16200000">
          <a:off x="66864" y="1368290"/>
          <a:ext cx="3822560" cy="1085978"/>
        </a:xfrm>
        <a:prstGeom prst="rightArrow">
          <a:avLst>
            <a:gd name="adj1" fmla="val 49830"/>
            <a:gd name="adj2" fmla="val 60660"/>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r" defTabSz="1111250">
            <a:lnSpc>
              <a:spcPct val="90000"/>
            </a:lnSpc>
            <a:spcBef>
              <a:spcPct val="0"/>
            </a:spcBef>
            <a:spcAft>
              <a:spcPct val="35000"/>
            </a:spcAft>
            <a:buNone/>
          </a:pPr>
          <a:r>
            <a:rPr lang="en-US" sz="2500" kern="1200"/>
            <a:t>Approval</a:t>
          </a:r>
        </a:p>
      </dsp:txBody>
      <dsp:txXfrm>
        <a:off x="230993" y="1804837"/>
        <a:ext cx="3494303" cy="541142"/>
      </dsp:txXfrm>
    </dsp:sp>
    <dsp:sp modelId="{2A7B0FCB-B362-488C-8E45-465F012E5FB7}">
      <dsp:nvSpPr>
        <dsp:cNvPr id="0" name=""/>
        <dsp:cNvSpPr/>
      </dsp:nvSpPr>
      <dsp:spPr>
        <a:xfrm rot="5400000">
          <a:off x="7668716" y="2854842"/>
          <a:ext cx="3822560" cy="1085978"/>
        </a:xfrm>
        <a:prstGeom prst="rightArrow">
          <a:avLst>
            <a:gd name="adj1" fmla="val 49830"/>
            <a:gd name="adj2" fmla="val 60660"/>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r" defTabSz="1111250">
            <a:lnSpc>
              <a:spcPct val="90000"/>
            </a:lnSpc>
            <a:spcBef>
              <a:spcPct val="0"/>
            </a:spcBef>
            <a:spcAft>
              <a:spcPct val="35000"/>
            </a:spcAft>
            <a:buNone/>
          </a:pPr>
          <a:r>
            <a:rPr lang="en-US" sz="2500" kern="1200"/>
            <a:t>Alternate Decision</a:t>
          </a:r>
        </a:p>
      </dsp:txBody>
      <dsp:txXfrm>
        <a:off x="7832845" y="2963132"/>
        <a:ext cx="3494303" cy="54114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D825EE-72D7-4986-A0DC-8B5C557B274B}">
      <dsp:nvSpPr>
        <dsp:cNvPr id="0" name=""/>
        <dsp:cNvSpPr/>
      </dsp:nvSpPr>
      <dsp:spPr>
        <a:xfrm>
          <a:off x="1444850" y="2611"/>
          <a:ext cx="2766430" cy="165985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Ensure all documents are fully completed with signatures.</a:t>
          </a:r>
        </a:p>
      </dsp:txBody>
      <dsp:txXfrm>
        <a:off x="1444850" y="2611"/>
        <a:ext cx="2766430" cy="1659858"/>
      </dsp:txXfrm>
    </dsp:sp>
    <dsp:sp modelId="{72087A40-4527-4757-AC0D-D40CF28EFB2A}">
      <dsp:nvSpPr>
        <dsp:cNvPr id="0" name=""/>
        <dsp:cNvSpPr/>
      </dsp:nvSpPr>
      <dsp:spPr>
        <a:xfrm>
          <a:off x="4487924" y="2611"/>
          <a:ext cx="2766430" cy="1659858"/>
        </a:xfrm>
        <a:prstGeom prst="rect">
          <a:avLst/>
        </a:prstGeom>
        <a:solidFill>
          <a:schemeClr val="accent4">
            <a:hueOff val="-244895"/>
            <a:satOff val="2074"/>
            <a:lumOff val="-8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Request only de-identified data elements within the NC CSRS data limitations.</a:t>
          </a:r>
        </a:p>
      </dsp:txBody>
      <dsp:txXfrm>
        <a:off x="4487924" y="2611"/>
        <a:ext cx="2766430" cy="1659858"/>
      </dsp:txXfrm>
    </dsp:sp>
    <dsp:sp modelId="{AD1AD279-ACED-456A-9284-C7CF87A58FAB}">
      <dsp:nvSpPr>
        <dsp:cNvPr id="0" name=""/>
        <dsp:cNvSpPr/>
      </dsp:nvSpPr>
      <dsp:spPr>
        <a:xfrm>
          <a:off x="7530997" y="2611"/>
          <a:ext cx="2766430" cy="1659858"/>
        </a:xfrm>
        <a:prstGeom prst="rect">
          <a:avLst/>
        </a:prstGeom>
        <a:solidFill>
          <a:schemeClr val="accent4">
            <a:hueOff val="-489790"/>
            <a:satOff val="4149"/>
            <a:lumOff val="-17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Include required documentation and all supporting documentation during data request submission.</a:t>
          </a:r>
        </a:p>
      </dsp:txBody>
      <dsp:txXfrm>
        <a:off x="7530997" y="2611"/>
        <a:ext cx="2766430" cy="1659858"/>
      </dsp:txXfrm>
    </dsp:sp>
    <dsp:sp modelId="{A4D3F5A8-3B94-4089-A16A-BC11370477C2}">
      <dsp:nvSpPr>
        <dsp:cNvPr id="0" name=""/>
        <dsp:cNvSpPr/>
      </dsp:nvSpPr>
      <dsp:spPr>
        <a:xfrm>
          <a:off x="1444850" y="1939112"/>
          <a:ext cx="2766430" cy="1659858"/>
        </a:xfrm>
        <a:prstGeom prst="rect">
          <a:avLst/>
        </a:prstGeom>
        <a:solidFill>
          <a:schemeClr val="accent4">
            <a:hueOff val="-734686"/>
            <a:satOff val="6223"/>
            <a:lumOff val="-26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If you do not have IRB approval for your data request, indicate why on your data request. </a:t>
          </a:r>
        </a:p>
      </dsp:txBody>
      <dsp:txXfrm>
        <a:off x="1444850" y="1939112"/>
        <a:ext cx="2766430" cy="1659858"/>
      </dsp:txXfrm>
    </dsp:sp>
    <dsp:sp modelId="{8BEC3E19-9866-4261-A278-A723E975920C}">
      <dsp:nvSpPr>
        <dsp:cNvPr id="0" name=""/>
        <dsp:cNvSpPr/>
      </dsp:nvSpPr>
      <dsp:spPr>
        <a:xfrm>
          <a:off x="4487924" y="1939112"/>
          <a:ext cx="2766430" cy="1659858"/>
        </a:xfrm>
        <a:prstGeom prst="rect">
          <a:avLst/>
        </a:prstGeom>
        <a:solidFill>
          <a:schemeClr val="accent4">
            <a:hueOff val="-979581"/>
            <a:satOff val="8297"/>
            <a:lumOff val="-3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Include as much information as possible in your documentation. </a:t>
          </a:r>
        </a:p>
      </dsp:txBody>
      <dsp:txXfrm>
        <a:off x="4487924" y="1939112"/>
        <a:ext cx="2766430" cy="1659858"/>
      </dsp:txXfrm>
    </dsp:sp>
    <dsp:sp modelId="{BC3F877F-4ED6-4B90-8238-055DF0BE9EA9}">
      <dsp:nvSpPr>
        <dsp:cNvPr id="0" name=""/>
        <dsp:cNvSpPr/>
      </dsp:nvSpPr>
      <dsp:spPr>
        <a:xfrm>
          <a:off x="7530997" y="1939112"/>
          <a:ext cx="2766430" cy="1659858"/>
        </a:xfrm>
        <a:prstGeom prst="rect">
          <a:avLst/>
        </a:prstGeom>
        <a:solidFill>
          <a:schemeClr val="accent4">
            <a:hueOff val="-1224476"/>
            <a:satOff val="10371"/>
            <a:lumOff val="-44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Submit your data request at least 45-60 days before the desired delivery date.  </a:t>
          </a:r>
        </a:p>
      </dsp:txBody>
      <dsp:txXfrm>
        <a:off x="7530997" y="1939112"/>
        <a:ext cx="2766430" cy="1659858"/>
      </dsp:txXfrm>
    </dsp:sp>
    <dsp:sp modelId="{567B9788-0561-47AA-9934-7EB12AF3111F}">
      <dsp:nvSpPr>
        <dsp:cNvPr id="0" name=""/>
        <dsp:cNvSpPr/>
      </dsp:nvSpPr>
      <dsp:spPr>
        <a:xfrm>
          <a:off x="2966387" y="3875614"/>
          <a:ext cx="2766430" cy="1659858"/>
        </a:xfrm>
        <a:prstGeom prst="rect">
          <a:avLst/>
        </a:prstGeom>
        <a:solidFill>
          <a:schemeClr val="accent4">
            <a:hueOff val="-1469371"/>
            <a:satOff val="12446"/>
            <a:lumOff val="-53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If you will be using NC CSRS data, in a publication or presentation, it must have a NCDHHS attribute and CSRS disclaimer. Publications must be reviewed by NCDHHS at least 30 days prior to publication. </a:t>
          </a:r>
        </a:p>
      </dsp:txBody>
      <dsp:txXfrm>
        <a:off x="2966387" y="3875614"/>
        <a:ext cx="2766430" cy="1659858"/>
      </dsp:txXfrm>
    </dsp:sp>
    <dsp:sp modelId="{43303D52-E711-48C2-90F5-AC6A3C6F2D56}">
      <dsp:nvSpPr>
        <dsp:cNvPr id="0" name=""/>
        <dsp:cNvSpPr/>
      </dsp:nvSpPr>
      <dsp:spPr>
        <a:xfrm>
          <a:off x="6009461" y="3875614"/>
          <a:ext cx="2766430" cy="1659858"/>
        </a:xfrm>
        <a:prstGeom prst="rect">
          <a:avLst/>
        </a:prstGeom>
        <a:solidFill>
          <a:schemeClr val="accent4">
            <a:hueOff val="-1714266"/>
            <a:satOff val="14520"/>
            <a:lumOff val="-62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Request a NC CSRS data request consultation!</a:t>
          </a:r>
        </a:p>
      </dsp:txBody>
      <dsp:txXfrm>
        <a:off x="6009461" y="3875614"/>
        <a:ext cx="2766430" cy="165985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8E09BD-78A0-4C89-931C-680A7E6F91CD}">
      <dsp:nvSpPr>
        <dsp:cNvPr id="0" name=""/>
        <dsp:cNvSpPr/>
      </dsp:nvSpPr>
      <dsp:spPr>
        <a:xfrm>
          <a:off x="0" y="55335"/>
          <a:ext cx="10820400" cy="115202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i="0" kern="1200" baseline="0"/>
            <a:t>Prescription data is HIPAA Protected </a:t>
          </a:r>
          <a:endParaRPr lang="en-US" sz="2900" kern="1200"/>
        </a:p>
      </dsp:txBody>
      <dsp:txXfrm>
        <a:off x="56237" y="111572"/>
        <a:ext cx="10707926" cy="1039555"/>
      </dsp:txXfrm>
    </dsp:sp>
    <dsp:sp modelId="{AA0530CD-4F1D-4B56-B134-1C25142083C0}">
      <dsp:nvSpPr>
        <dsp:cNvPr id="0" name=""/>
        <dsp:cNvSpPr/>
      </dsp:nvSpPr>
      <dsp:spPr>
        <a:xfrm>
          <a:off x="0" y="1290884"/>
          <a:ext cx="10820400" cy="1152029"/>
        </a:xfrm>
        <a:prstGeom prst="roundRect">
          <a:avLst/>
        </a:prstGeom>
        <a:solidFill>
          <a:schemeClr val="accent4">
            <a:hueOff val="-857133"/>
            <a:satOff val="7260"/>
            <a:lumOff val="-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i="0" kern="1200" baseline="0"/>
            <a:t>There is no diagnosis or prescribing reason associated with prescription dispensation data.</a:t>
          </a:r>
          <a:endParaRPr lang="en-US" sz="2900" kern="1200"/>
        </a:p>
      </dsp:txBody>
      <dsp:txXfrm>
        <a:off x="56237" y="1347121"/>
        <a:ext cx="10707926" cy="1039555"/>
      </dsp:txXfrm>
    </dsp:sp>
    <dsp:sp modelId="{DEF3314E-5D3B-4A5E-9E62-0D9AFC21683E}">
      <dsp:nvSpPr>
        <dsp:cNvPr id="0" name=""/>
        <dsp:cNvSpPr/>
      </dsp:nvSpPr>
      <dsp:spPr>
        <a:xfrm>
          <a:off x="0" y="2526434"/>
          <a:ext cx="10820400" cy="1152029"/>
        </a:xfrm>
        <a:prstGeom prst="roundRect">
          <a:avLst/>
        </a:prstGeom>
        <a:solidFill>
          <a:schemeClr val="accent4">
            <a:hueOff val="-1714266"/>
            <a:satOff val="14520"/>
            <a:lumOff val="-62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i="0" kern="1200" baseline="0"/>
            <a:t>Accuracy of the data is not guaranteed and errors at input are encountered.</a:t>
          </a:r>
          <a:endParaRPr lang="en-US" sz="2900" kern="1200"/>
        </a:p>
      </dsp:txBody>
      <dsp:txXfrm>
        <a:off x="56237" y="2582671"/>
        <a:ext cx="10707926" cy="103955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149FB0-CEBA-4CCF-BA6C-5CC073448C38}">
      <dsp:nvSpPr>
        <dsp:cNvPr id="0" name=""/>
        <dsp:cNvSpPr/>
      </dsp:nvSpPr>
      <dsp:spPr>
        <a:xfrm>
          <a:off x="4491914" y="158526"/>
          <a:ext cx="1944000" cy="1944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C9A0A8-ABCB-48B7-BFF0-788B4278F11B}">
      <dsp:nvSpPr>
        <dsp:cNvPr id="0" name=""/>
        <dsp:cNvSpPr/>
      </dsp:nvSpPr>
      <dsp:spPr>
        <a:xfrm>
          <a:off x="3303914" y="2684278"/>
          <a:ext cx="4320000" cy="13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latin typeface="+mn-lt"/>
            </a:rPr>
            <a:t>All NC CSRS data request documents are available on the NCDHHS CSRS webpage.</a:t>
          </a:r>
        </a:p>
        <a:p>
          <a:pPr marL="0" lvl="0" indent="0" algn="ctr" defTabSz="889000">
            <a:lnSpc>
              <a:spcPct val="100000"/>
            </a:lnSpc>
            <a:spcBef>
              <a:spcPct val="0"/>
            </a:spcBef>
            <a:spcAft>
              <a:spcPct val="35000"/>
            </a:spcAft>
            <a:buNone/>
          </a:pPr>
          <a:r>
            <a:rPr lang="en-US" sz="2000" kern="1200">
              <a:latin typeface="+mn-lt"/>
            </a:rPr>
            <a:t>Questions and feedback are welcome at DMH.CSRSData@dhhs.nc.gov</a:t>
          </a:r>
          <a:endParaRPr lang="en-US" sz="2000" kern="1200">
            <a:highlight>
              <a:srgbClr val="FFFF00"/>
            </a:highlight>
            <a:latin typeface="+mn-lt"/>
          </a:endParaRPr>
        </a:p>
      </dsp:txBody>
      <dsp:txXfrm>
        <a:off x="3303914" y="2684278"/>
        <a:ext cx="4320000" cy="13500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149FB0-CEBA-4CCF-BA6C-5CC073448C38}">
      <dsp:nvSpPr>
        <dsp:cNvPr id="0" name=""/>
        <dsp:cNvSpPr/>
      </dsp:nvSpPr>
      <dsp:spPr>
        <a:xfrm>
          <a:off x="4491914" y="330572"/>
          <a:ext cx="1944000" cy="1944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C9A0A8-ABCB-48B7-BFF0-788B4278F11B}">
      <dsp:nvSpPr>
        <dsp:cNvPr id="0" name=""/>
        <dsp:cNvSpPr/>
      </dsp:nvSpPr>
      <dsp:spPr>
        <a:xfrm>
          <a:off x="3303914" y="2804732"/>
          <a:ext cx="4320000" cy="105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latin typeface="+mn-lt"/>
            </a:rPr>
            <a:t>Questions and feedback are welcome at</a:t>
          </a:r>
        </a:p>
        <a:p>
          <a:pPr marL="0" lvl="0" indent="0" algn="ctr" defTabSz="889000">
            <a:lnSpc>
              <a:spcPct val="100000"/>
            </a:lnSpc>
            <a:spcBef>
              <a:spcPct val="0"/>
            </a:spcBef>
            <a:spcAft>
              <a:spcPct val="35000"/>
            </a:spcAft>
            <a:buNone/>
          </a:pPr>
          <a:r>
            <a:rPr lang="en-US" sz="2000" kern="1200">
              <a:latin typeface="+mn-lt"/>
            </a:rPr>
            <a:t>Anita Nsubuga: </a:t>
          </a:r>
          <a:r>
            <a:rPr lang="en-US" sz="2000" kern="1200">
              <a:latin typeface="+mn-lt"/>
              <a:hlinkClick xmlns:r="http://schemas.openxmlformats.org/officeDocument/2006/relationships" r:id="rId2"/>
            </a:rPr>
            <a:t>anita.nsubuga@dhhs.nc.gov</a:t>
          </a:r>
          <a:r>
            <a:rPr lang="en-US" sz="2000" kern="1200">
              <a:latin typeface="+mn-lt"/>
            </a:rPr>
            <a:t> </a:t>
          </a:r>
        </a:p>
      </dsp:txBody>
      <dsp:txXfrm>
        <a:off x="3303914" y="2804732"/>
        <a:ext cx="4320000" cy="105750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149FB0-CEBA-4CCF-BA6C-5CC073448C38}">
      <dsp:nvSpPr>
        <dsp:cNvPr id="0" name=""/>
        <dsp:cNvSpPr/>
      </dsp:nvSpPr>
      <dsp:spPr>
        <a:xfrm>
          <a:off x="1606603" y="237776"/>
          <a:ext cx="1908562" cy="190856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C9A0A8-ABCB-48B7-BFF0-788B4278F11B}">
      <dsp:nvSpPr>
        <dsp:cNvPr id="0" name=""/>
        <dsp:cNvSpPr/>
      </dsp:nvSpPr>
      <dsp:spPr>
        <a:xfrm>
          <a:off x="440259" y="2703940"/>
          <a:ext cx="4241250" cy="1251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latin typeface="+mn-lt"/>
            </a:rPr>
            <a:t>Questions and feedback are welcome at </a:t>
          </a:r>
          <a:r>
            <a:rPr lang="en-US" sz="2000" kern="1200">
              <a:latin typeface="+mn-lt"/>
              <a:hlinkClick xmlns:r="http://schemas.openxmlformats.org/officeDocument/2006/relationships" r:id="rId2"/>
            </a:rPr>
            <a:t>OPDAAC@dhhs.nc.gov</a:t>
          </a:r>
          <a:endParaRPr lang="en-US" sz="2000" kern="1200">
            <a:latin typeface="+mn-lt"/>
          </a:endParaRPr>
        </a:p>
        <a:p>
          <a:pPr marL="0" lvl="0" indent="0" algn="ctr" defTabSz="889000">
            <a:lnSpc>
              <a:spcPct val="100000"/>
            </a:lnSpc>
            <a:spcBef>
              <a:spcPct val="0"/>
            </a:spcBef>
            <a:spcAft>
              <a:spcPct val="35000"/>
            </a:spcAft>
            <a:buNone/>
          </a:pPr>
          <a:endParaRPr lang="en-US" sz="2000" kern="1200">
            <a:latin typeface="+mn-lt"/>
          </a:endParaRPr>
        </a:p>
      </dsp:txBody>
      <dsp:txXfrm>
        <a:off x="440259" y="2703940"/>
        <a:ext cx="4241250" cy="1251087"/>
      </dsp:txXfrm>
    </dsp:sp>
    <dsp:sp modelId="{AD7818E7-8D54-4EFE-82D5-11B1D43CF071}">
      <dsp:nvSpPr>
        <dsp:cNvPr id="0" name=""/>
        <dsp:cNvSpPr/>
      </dsp:nvSpPr>
      <dsp:spPr>
        <a:xfrm>
          <a:off x="7001367" y="237776"/>
          <a:ext cx="1908562" cy="190856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5C1F4F-7181-4F48-94FF-5328A40CC334}">
      <dsp:nvSpPr>
        <dsp:cNvPr id="0" name=""/>
        <dsp:cNvSpPr/>
      </dsp:nvSpPr>
      <dsp:spPr>
        <a:xfrm>
          <a:off x="5463893" y="2611135"/>
          <a:ext cx="5063840" cy="1251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latin typeface="+mn-lt"/>
            </a:rPr>
            <a:t>The agenda, presentation slides, and recording  for this webinar will be posted to the </a:t>
          </a:r>
          <a:r>
            <a:rPr lang="en-US" sz="2000" kern="1200">
              <a:latin typeface="+mn-lt"/>
              <a:hlinkClick xmlns:r="http://schemas.openxmlformats.org/officeDocument/2006/relationships" r:id="rId4"/>
            </a:rPr>
            <a:t>OPDAAC Meetings</a:t>
          </a:r>
          <a:r>
            <a:rPr lang="en-US" sz="2000" kern="1200">
              <a:latin typeface="+mn-lt"/>
            </a:rPr>
            <a:t> and </a:t>
          </a:r>
          <a:r>
            <a:rPr lang="en-US" sz="2000" kern="1200">
              <a:latin typeface="+mn-lt"/>
              <a:hlinkClick xmlns:r="http://schemas.openxmlformats.org/officeDocument/2006/relationships" r:id="rId5"/>
            </a:rPr>
            <a:t>DMH/DD/SUS Community Engagement &amp; Training </a:t>
          </a:r>
          <a:r>
            <a:rPr lang="en-US" sz="2000" kern="1200">
              <a:latin typeface="+mn-lt"/>
            </a:rPr>
            <a:t>webpage. </a:t>
          </a:r>
        </a:p>
      </dsp:txBody>
      <dsp:txXfrm>
        <a:off x="5463893" y="2611135"/>
        <a:ext cx="5063840" cy="12510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6F91D2-0AC4-42DC-92EE-E857799BE614}">
      <dsp:nvSpPr>
        <dsp:cNvPr id="0" name=""/>
        <dsp:cNvSpPr/>
      </dsp:nvSpPr>
      <dsp:spPr>
        <a:xfrm>
          <a:off x="1436" y="-1247"/>
          <a:ext cx="2235311" cy="294574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b="0" u="sng" kern="1200" dirty="0"/>
            <a:t>Death Certificates</a:t>
          </a:r>
        </a:p>
        <a:p>
          <a:pPr marL="0" lvl="0" indent="0" algn="ctr" defTabSz="488950">
            <a:lnSpc>
              <a:spcPct val="90000"/>
            </a:lnSpc>
            <a:spcBef>
              <a:spcPct val="0"/>
            </a:spcBef>
            <a:spcAft>
              <a:spcPct val="35000"/>
            </a:spcAft>
            <a:buNone/>
          </a:pPr>
          <a:r>
            <a:rPr lang="en-US" sz="1100" kern="1200" dirty="0"/>
            <a:t>-Demographics</a:t>
          </a:r>
        </a:p>
        <a:p>
          <a:pPr marL="0" lvl="0" indent="0" algn="ctr" defTabSz="488950">
            <a:lnSpc>
              <a:spcPct val="90000"/>
            </a:lnSpc>
            <a:spcBef>
              <a:spcPct val="0"/>
            </a:spcBef>
            <a:spcAft>
              <a:spcPct val="35000"/>
            </a:spcAft>
            <a:buNone/>
          </a:pPr>
          <a:r>
            <a:rPr lang="en-US" sz="1100" kern="1200" dirty="0"/>
            <a:t>-Decedent resident information</a:t>
          </a:r>
        </a:p>
        <a:p>
          <a:pPr marL="0" lvl="0" indent="0" algn="ctr" defTabSz="488950">
            <a:lnSpc>
              <a:spcPct val="90000"/>
            </a:lnSpc>
            <a:spcBef>
              <a:spcPct val="0"/>
            </a:spcBef>
            <a:spcAft>
              <a:spcPct val="35000"/>
            </a:spcAft>
            <a:buNone/>
          </a:pPr>
          <a:r>
            <a:rPr lang="en-US" sz="1100" kern="1200" dirty="0"/>
            <a:t>-Cause of death information</a:t>
          </a:r>
        </a:p>
      </dsp:txBody>
      <dsp:txXfrm>
        <a:off x="1436" y="1177049"/>
        <a:ext cx="2235311" cy="1178297"/>
      </dsp:txXfrm>
    </dsp:sp>
    <dsp:sp modelId="{BC7A6CC7-022D-4F25-B6FD-886FB1830ECF}">
      <dsp:nvSpPr>
        <dsp:cNvPr id="0" name=""/>
        <dsp:cNvSpPr/>
      </dsp:nvSpPr>
      <dsp:spPr>
        <a:xfrm>
          <a:off x="580207" y="208765"/>
          <a:ext cx="1077770" cy="914395"/>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6651" t="-3084" r="-1349" b="308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A35DB2-527D-45D0-A2AE-214F70FC5A6C}">
      <dsp:nvSpPr>
        <dsp:cNvPr id="0" name=""/>
        <dsp:cNvSpPr/>
      </dsp:nvSpPr>
      <dsp:spPr>
        <a:xfrm>
          <a:off x="2303808" y="-1247"/>
          <a:ext cx="2235311" cy="294574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b="0" u="sng" kern="1200"/>
            <a:t>Medical Examiner Reports</a:t>
          </a:r>
        </a:p>
        <a:p>
          <a:pPr marL="0" lvl="0" indent="0" algn="ctr" defTabSz="488950">
            <a:lnSpc>
              <a:spcPct val="90000"/>
            </a:lnSpc>
            <a:spcBef>
              <a:spcPct val="0"/>
            </a:spcBef>
            <a:spcAft>
              <a:spcPct val="35000"/>
            </a:spcAft>
            <a:buNone/>
          </a:pPr>
          <a:r>
            <a:rPr lang="en-US" sz="1100" kern="1200"/>
            <a:t>-Scene evidence of drug use</a:t>
          </a:r>
        </a:p>
        <a:p>
          <a:pPr marL="0" lvl="0" indent="0" algn="ctr" defTabSz="488950">
            <a:lnSpc>
              <a:spcPct val="90000"/>
            </a:lnSpc>
            <a:spcBef>
              <a:spcPct val="0"/>
            </a:spcBef>
            <a:spcAft>
              <a:spcPct val="35000"/>
            </a:spcAft>
            <a:buNone/>
          </a:pPr>
          <a:r>
            <a:rPr lang="en-US" sz="1100" kern="1200"/>
            <a:t>-Timing and context of overdose</a:t>
          </a:r>
        </a:p>
        <a:p>
          <a:pPr marL="0" lvl="0" indent="0" algn="ctr" defTabSz="488950">
            <a:lnSpc>
              <a:spcPct val="90000"/>
            </a:lnSpc>
            <a:spcBef>
              <a:spcPct val="0"/>
            </a:spcBef>
            <a:spcAft>
              <a:spcPct val="35000"/>
            </a:spcAft>
            <a:buNone/>
          </a:pPr>
          <a:r>
            <a:rPr lang="en-US" sz="1100" kern="1200"/>
            <a:t>-Medical and social history/circumstances</a:t>
          </a:r>
        </a:p>
      </dsp:txBody>
      <dsp:txXfrm>
        <a:off x="2303808" y="1177049"/>
        <a:ext cx="2235311" cy="1178297"/>
      </dsp:txXfrm>
    </dsp:sp>
    <dsp:sp modelId="{F91123FD-5D4B-4321-AC91-A57F65250553}">
      <dsp:nvSpPr>
        <dsp:cNvPr id="0" name=""/>
        <dsp:cNvSpPr/>
      </dsp:nvSpPr>
      <dsp:spPr>
        <a:xfrm>
          <a:off x="2872441" y="208765"/>
          <a:ext cx="1078996" cy="91439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000" b="-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0FC670-F034-45FA-85A7-8C08CD4FC858}">
      <dsp:nvSpPr>
        <dsp:cNvPr id="0" name=""/>
        <dsp:cNvSpPr/>
      </dsp:nvSpPr>
      <dsp:spPr>
        <a:xfrm>
          <a:off x="4606179" y="-1247"/>
          <a:ext cx="2235311" cy="294574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u="sng" kern="1200"/>
            <a:t>Toxicology Results</a:t>
          </a:r>
        </a:p>
        <a:p>
          <a:pPr marL="0" lvl="0" indent="0" algn="ctr" defTabSz="488950">
            <a:lnSpc>
              <a:spcPct val="90000"/>
            </a:lnSpc>
            <a:spcBef>
              <a:spcPct val="0"/>
            </a:spcBef>
            <a:spcAft>
              <a:spcPct val="35000"/>
            </a:spcAft>
            <a:buNone/>
          </a:pPr>
          <a:r>
            <a:rPr lang="en-US" sz="1100" kern="1200"/>
            <a:t>-All substances detected</a:t>
          </a:r>
        </a:p>
        <a:p>
          <a:pPr marL="0" lvl="0" indent="0" algn="ctr" defTabSz="488950">
            <a:lnSpc>
              <a:spcPct val="90000"/>
            </a:lnSpc>
            <a:spcBef>
              <a:spcPct val="0"/>
            </a:spcBef>
            <a:spcAft>
              <a:spcPct val="35000"/>
            </a:spcAft>
            <a:buNone/>
          </a:pPr>
          <a:r>
            <a:rPr lang="en-US" sz="1100" kern="1200"/>
            <a:t>-Substances that caused death</a:t>
          </a:r>
        </a:p>
        <a:p>
          <a:pPr marL="0" lvl="0" indent="0" algn="ctr" defTabSz="488950">
            <a:lnSpc>
              <a:spcPct val="90000"/>
            </a:lnSpc>
            <a:spcBef>
              <a:spcPct val="0"/>
            </a:spcBef>
            <a:spcAft>
              <a:spcPct val="35000"/>
            </a:spcAft>
            <a:buNone/>
          </a:pPr>
          <a:endParaRPr lang="en-US" sz="1100" kern="1200"/>
        </a:p>
      </dsp:txBody>
      <dsp:txXfrm>
        <a:off x="4606179" y="1177049"/>
        <a:ext cx="2235311" cy="1178297"/>
      </dsp:txXfrm>
    </dsp:sp>
    <dsp:sp modelId="{3234A4BB-E42E-4FD8-BD14-F1F071628330}">
      <dsp:nvSpPr>
        <dsp:cNvPr id="0" name=""/>
        <dsp:cNvSpPr/>
      </dsp:nvSpPr>
      <dsp:spPr>
        <a:xfrm>
          <a:off x="5184337" y="208765"/>
          <a:ext cx="1078996" cy="914395"/>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016FA9-CC3A-43EF-BEF5-D0B08D09CFC9}">
      <dsp:nvSpPr>
        <dsp:cNvPr id="0" name=""/>
        <dsp:cNvSpPr/>
      </dsp:nvSpPr>
      <dsp:spPr>
        <a:xfrm>
          <a:off x="-10" y="2205564"/>
          <a:ext cx="6842949" cy="741425"/>
        </a:xfrm>
        <a:prstGeom prst="leftRightArrow">
          <a:avLst/>
        </a:prstGeom>
        <a:solidFill>
          <a:srgbClr val="740D8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D87EE6-8426-4423-A1B5-32AEB2137037}">
      <dsp:nvSpPr>
        <dsp:cNvPr id="0" name=""/>
        <dsp:cNvSpPr/>
      </dsp:nvSpPr>
      <dsp:spPr>
        <a:xfrm>
          <a:off x="0" y="707092"/>
          <a:ext cx="10515600" cy="130540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604D26-3CBC-4870-8CE2-AD602B0F0D9E}">
      <dsp:nvSpPr>
        <dsp:cNvPr id="0" name=""/>
        <dsp:cNvSpPr/>
      </dsp:nvSpPr>
      <dsp:spPr>
        <a:xfrm>
          <a:off x="394883" y="1000807"/>
          <a:ext cx="717970" cy="71797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A71B2B-42D5-4BDC-AA6B-59B286A9A31F}">
      <dsp:nvSpPr>
        <dsp:cNvPr id="0" name=""/>
        <dsp:cNvSpPr/>
      </dsp:nvSpPr>
      <dsp:spPr>
        <a:xfrm>
          <a:off x="1507738" y="707092"/>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844550">
            <a:lnSpc>
              <a:spcPct val="90000"/>
            </a:lnSpc>
            <a:spcBef>
              <a:spcPct val="0"/>
            </a:spcBef>
            <a:spcAft>
              <a:spcPct val="35000"/>
            </a:spcAft>
            <a:buNone/>
          </a:pPr>
          <a:r>
            <a:rPr lang="en-US" sz="1900" b="0" i="0" kern="1200" baseline="0"/>
            <a:t>Prescription information submitted to the NC CSRS is privileged and confidential. </a:t>
          </a:r>
          <a:endParaRPr lang="en-US" sz="1900" kern="1200"/>
        </a:p>
      </dsp:txBody>
      <dsp:txXfrm>
        <a:off x="1507738" y="707092"/>
        <a:ext cx="9007861" cy="1305401"/>
      </dsp:txXfrm>
    </dsp:sp>
    <dsp:sp modelId="{A800227C-EC1E-478A-ADAC-B86242CAFB00}">
      <dsp:nvSpPr>
        <dsp:cNvPr id="0" name=""/>
        <dsp:cNvSpPr/>
      </dsp:nvSpPr>
      <dsp:spPr>
        <a:xfrm>
          <a:off x="0" y="2338844"/>
          <a:ext cx="10515600" cy="130540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8FB29A-83B0-42D4-A7CB-228D8536BBE7}">
      <dsp:nvSpPr>
        <dsp:cNvPr id="0" name=""/>
        <dsp:cNvSpPr/>
      </dsp:nvSpPr>
      <dsp:spPr>
        <a:xfrm>
          <a:off x="394883" y="2632559"/>
          <a:ext cx="717970" cy="717970"/>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085026-7C25-45B2-B4BD-CF6E4CEED437}">
      <dsp:nvSpPr>
        <dsp:cNvPr id="0" name=""/>
        <dsp:cNvSpPr/>
      </dsp:nvSpPr>
      <dsp:spPr>
        <a:xfrm>
          <a:off x="1507738" y="2338844"/>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844550">
            <a:lnSpc>
              <a:spcPct val="90000"/>
            </a:lnSpc>
            <a:spcBef>
              <a:spcPct val="0"/>
            </a:spcBef>
            <a:spcAft>
              <a:spcPct val="35000"/>
            </a:spcAft>
            <a:buNone/>
          </a:pPr>
          <a:r>
            <a:rPr lang="en-US" sz="1900" b="0" i="0" kern="1200" baseline="0"/>
            <a:t>The Department may provide data to public or private entities for statistical, research, or educational purposes only after removing information that could be used to identify individual patients who received prescription medications from dispensers</a:t>
          </a:r>
          <a:endParaRPr lang="en-US" sz="1900" kern="1200"/>
        </a:p>
      </dsp:txBody>
      <dsp:txXfrm>
        <a:off x="1507738" y="2338844"/>
        <a:ext cx="9007861" cy="13054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E2F760-3B28-4ED5-A312-66CB5B4F42DF}">
      <dsp:nvSpPr>
        <dsp:cNvPr id="0" name=""/>
        <dsp:cNvSpPr/>
      </dsp:nvSpPr>
      <dsp:spPr>
        <a:xfrm>
          <a:off x="0" y="598"/>
          <a:ext cx="109215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2F7B71-4512-4418-BB1E-832B0EBB4CAB}">
      <dsp:nvSpPr>
        <dsp:cNvPr id="0" name=""/>
        <dsp:cNvSpPr/>
      </dsp:nvSpPr>
      <dsp:spPr>
        <a:xfrm>
          <a:off x="0" y="598"/>
          <a:ext cx="10921524" cy="980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0" kern="1200"/>
            <a:t>Only de-identified, aggregated data may be released</a:t>
          </a:r>
          <a:endParaRPr lang="en-US" sz="3200" kern="1200"/>
        </a:p>
      </dsp:txBody>
      <dsp:txXfrm>
        <a:off x="0" y="598"/>
        <a:ext cx="10921524" cy="980338"/>
      </dsp:txXfrm>
    </dsp:sp>
    <dsp:sp modelId="{AFFAD37C-FCF2-4B22-859C-F42287C17D80}">
      <dsp:nvSpPr>
        <dsp:cNvPr id="0" name=""/>
        <dsp:cNvSpPr/>
      </dsp:nvSpPr>
      <dsp:spPr>
        <a:xfrm>
          <a:off x="0" y="980937"/>
          <a:ext cx="109215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CAC444-A43B-4AD9-BEA3-F57F65BF934F}">
      <dsp:nvSpPr>
        <dsp:cNvPr id="0" name=""/>
        <dsp:cNvSpPr/>
      </dsp:nvSpPr>
      <dsp:spPr>
        <a:xfrm>
          <a:off x="0" y="980937"/>
          <a:ext cx="10921524" cy="980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0" kern="1200"/>
            <a:t>72-month dispensation data history restriction</a:t>
          </a:r>
          <a:endParaRPr lang="en-US" sz="3200" kern="1200"/>
        </a:p>
      </dsp:txBody>
      <dsp:txXfrm>
        <a:off x="0" y="980937"/>
        <a:ext cx="10921524" cy="980338"/>
      </dsp:txXfrm>
    </dsp:sp>
    <dsp:sp modelId="{76101305-27ED-4C71-8409-05D92A274618}">
      <dsp:nvSpPr>
        <dsp:cNvPr id="0" name=""/>
        <dsp:cNvSpPr/>
      </dsp:nvSpPr>
      <dsp:spPr>
        <a:xfrm>
          <a:off x="0" y="1961275"/>
          <a:ext cx="109215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30DAAD-DAFE-42B2-9769-50A2D396E5C0}">
      <dsp:nvSpPr>
        <dsp:cNvPr id="0" name=""/>
        <dsp:cNvSpPr/>
      </dsp:nvSpPr>
      <dsp:spPr>
        <a:xfrm>
          <a:off x="0" y="1961275"/>
          <a:ext cx="10921524" cy="980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0" kern="1200"/>
            <a:t>No ICD 10 code collection </a:t>
          </a:r>
          <a:endParaRPr lang="en-US" sz="3200" kern="1200"/>
        </a:p>
      </dsp:txBody>
      <dsp:txXfrm>
        <a:off x="0" y="1961275"/>
        <a:ext cx="10921524" cy="980338"/>
      </dsp:txXfrm>
    </dsp:sp>
    <dsp:sp modelId="{165C25F0-10DA-411A-8710-9659EA5E8F93}">
      <dsp:nvSpPr>
        <dsp:cNvPr id="0" name=""/>
        <dsp:cNvSpPr/>
      </dsp:nvSpPr>
      <dsp:spPr>
        <a:xfrm>
          <a:off x="0" y="2941614"/>
          <a:ext cx="109215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B91B0D-8EC8-4637-AF55-A347E92F2D36}">
      <dsp:nvSpPr>
        <dsp:cNvPr id="0" name=""/>
        <dsp:cNvSpPr/>
      </dsp:nvSpPr>
      <dsp:spPr>
        <a:xfrm>
          <a:off x="0" y="2941614"/>
          <a:ext cx="10921524" cy="980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Only North Carolina reported dispensation data</a:t>
          </a:r>
        </a:p>
      </dsp:txBody>
      <dsp:txXfrm>
        <a:off x="0" y="2941614"/>
        <a:ext cx="10921524" cy="980338"/>
      </dsp:txXfrm>
    </dsp:sp>
    <dsp:sp modelId="{C0342F72-3823-4ED2-94F5-3088F61DA42F}">
      <dsp:nvSpPr>
        <dsp:cNvPr id="0" name=""/>
        <dsp:cNvSpPr/>
      </dsp:nvSpPr>
      <dsp:spPr>
        <a:xfrm>
          <a:off x="0" y="3921952"/>
          <a:ext cx="109215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B2E181-E619-4CCE-BA4D-D72AA0DE4A72}">
      <dsp:nvSpPr>
        <dsp:cNvPr id="0" name=""/>
        <dsp:cNvSpPr/>
      </dsp:nvSpPr>
      <dsp:spPr>
        <a:xfrm>
          <a:off x="0" y="3921952"/>
          <a:ext cx="10921524" cy="980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0" kern="1200"/>
            <a:t>Small cell suppression guidelines (&lt;5)</a:t>
          </a:r>
          <a:endParaRPr lang="en-US" sz="3200" kern="1200"/>
        </a:p>
      </dsp:txBody>
      <dsp:txXfrm>
        <a:off x="0" y="3921952"/>
        <a:ext cx="10921524" cy="9803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D94C37-F5C9-41E3-B046-0D3F29EBF296}">
      <dsp:nvSpPr>
        <dsp:cNvPr id="0" name=""/>
        <dsp:cNvSpPr/>
      </dsp:nvSpPr>
      <dsp:spPr>
        <a:xfrm>
          <a:off x="1691534" y="2046954"/>
          <a:ext cx="1076430" cy="7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F3C1EF-8706-49C1-BB57-23D3544A9A8B}">
      <dsp:nvSpPr>
        <dsp:cNvPr id="0" name=""/>
        <dsp:cNvSpPr/>
      </dsp:nvSpPr>
      <dsp:spPr>
        <a:xfrm>
          <a:off x="2675699" y="1921495"/>
          <a:ext cx="141473" cy="265269"/>
        </a:xfrm>
        <a:prstGeom prst="chevron">
          <a:avLst>
            <a:gd name="adj" fmla="val 9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824" tIns="165100" rIns="48824" bIns="165100" numCol="1" spcCol="1270" anchor="t" anchorCtr="0">
          <a:noAutofit/>
        </a:bodyPr>
        <a:lstStyle/>
        <a:p>
          <a:pPr marL="0" lvl="0" indent="0" algn="ctr" defTabSz="1244600">
            <a:lnSpc>
              <a:spcPct val="90000"/>
            </a:lnSpc>
            <a:spcBef>
              <a:spcPct val="0"/>
            </a:spcBef>
            <a:spcAft>
              <a:spcPct val="35000"/>
            </a:spcAft>
            <a:buNone/>
          </a:pPr>
          <a:r>
            <a:rPr lang="en-US" sz="2800" b="1" kern="1200"/>
            <a:t>Complete Documentation</a:t>
          </a:r>
        </a:p>
      </dsp:txBody>
      <dsp:txXfrm>
        <a:off x="205757" y="3131015"/>
        <a:ext cx="2664001" cy="1670836"/>
      </dsp:txXfrm>
    </dsp:sp>
    <dsp:sp modelId="{9326B726-0B73-40B7-B794-557AF7E27863}">
      <dsp:nvSpPr>
        <dsp:cNvPr id="0" name=""/>
        <dsp:cNvSpPr/>
      </dsp:nvSpPr>
      <dsp:spPr>
        <a:xfrm>
          <a:off x="1093945" y="1603178"/>
          <a:ext cx="887625" cy="887625"/>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445" tIns="34445" rIns="34445" bIns="34445" numCol="1" spcCol="1270" anchor="ctr" anchorCtr="0">
          <a:noAutofit/>
        </a:bodyPr>
        <a:lstStyle/>
        <a:p>
          <a:pPr marL="0" lvl="0" indent="0" algn="ctr" defTabSz="1778000">
            <a:lnSpc>
              <a:spcPct val="90000"/>
            </a:lnSpc>
            <a:spcBef>
              <a:spcPct val="0"/>
            </a:spcBef>
            <a:spcAft>
              <a:spcPct val="35000"/>
            </a:spcAft>
            <a:buNone/>
          </a:pPr>
          <a:r>
            <a:rPr sz="4000" kern="1200"/>
            <a:t>1</a:t>
          </a:r>
        </a:p>
      </dsp:txBody>
      <dsp:txXfrm>
        <a:off x="1223935" y="1733168"/>
        <a:ext cx="627645" cy="627645"/>
      </dsp:txXfrm>
    </dsp:sp>
    <dsp:sp modelId="{C0767B63-7ABD-4C44-BF13-48BC47D7052C}">
      <dsp:nvSpPr>
        <dsp:cNvPr id="0" name=""/>
        <dsp:cNvSpPr/>
      </dsp:nvSpPr>
      <dsp:spPr>
        <a:xfrm>
          <a:off x="1537722" y="2562679"/>
          <a:ext cx="72" cy="51580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EB1DF9-32FA-4403-BFA3-73B3D23CFB34}">
      <dsp:nvSpPr>
        <dsp:cNvPr id="0" name=""/>
        <dsp:cNvSpPr/>
      </dsp:nvSpPr>
      <dsp:spPr>
        <a:xfrm>
          <a:off x="153775" y="3079033"/>
          <a:ext cx="2767965" cy="177480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824" tIns="165100" rIns="48824" bIns="165100" numCol="1" spcCol="1270" anchor="t" anchorCtr="0">
          <a:noAutofit/>
        </a:bodyPr>
        <a:lstStyle/>
        <a:p>
          <a:pPr marL="0" lvl="0" indent="0" algn="ctr" defTabSz="1244600">
            <a:lnSpc>
              <a:spcPct val="90000"/>
            </a:lnSpc>
            <a:spcBef>
              <a:spcPct val="0"/>
            </a:spcBef>
            <a:spcAft>
              <a:spcPct val="35000"/>
            </a:spcAft>
            <a:buNone/>
          </a:pPr>
          <a:r>
            <a:rPr lang="en-US" sz="2800" b="1" kern="1200"/>
            <a:t>Complete Documentation</a:t>
          </a:r>
        </a:p>
      </dsp:txBody>
      <dsp:txXfrm>
        <a:off x="205757" y="3131015"/>
        <a:ext cx="2664001" cy="1670836"/>
      </dsp:txXfrm>
    </dsp:sp>
    <dsp:sp modelId="{061826BF-1C3B-417E-A61C-5BF91C2CBFAD}">
      <dsp:nvSpPr>
        <dsp:cNvPr id="0" name=""/>
        <dsp:cNvSpPr/>
      </dsp:nvSpPr>
      <dsp:spPr>
        <a:xfrm>
          <a:off x="3075516" y="2046651"/>
          <a:ext cx="2767965" cy="71"/>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17BE00-1090-4CDC-8676-20802F9FC524}">
      <dsp:nvSpPr>
        <dsp:cNvPr id="0" name=""/>
        <dsp:cNvSpPr/>
      </dsp:nvSpPr>
      <dsp:spPr>
        <a:xfrm>
          <a:off x="5751216" y="1921192"/>
          <a:ext cx="141473" cy="265543"/>
        </a:xfrm>
        <a:prstGeom prst="chevron">
          <a:avLst>
            <a:gd name="adj" fmla="val 90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824" tIns="165100" rIns="48824" bIns="165100" numCol="1" spcCol="1270" anchor="t" anchorCtr="0">
          <a:noAutofit/>
        </a:bodyPr>
        <a:lstStyle/>
        <a:p>
          <a:pPr marL="0" lvl="0" indent="0" algn="ctr" defTabSz="1244600">
            <a:lnSpc>
              <a:spcPct val="90000"/>
            </a:lnSpc>
            <a:spcBef>
              <a:spcPct val="0"/>
            </a:spcBef>
            <a:spcAft>
              <a:spcPct val="35000"/>
            </a:spcAft>
            <a:buNone/>
          </a:pPr>
          <a:r>
            <a:rPr lang="en-US" sz="2800" b="1" kern="1200"/>
            <a:t>Submit Documentation</a:t>
          </a:r>
        </a:p>
      </dsp:txBody>
      <dsp:txXfrm>
        <a:off x="3281274" y="3131015"/>
        <a:ext cx="2664001" cy="1670836"/>
      </dsp:txXfrm>
    </dsp:sp>
    <dsp:sp modelId="{30289693-56A9-4022-A8AA-42849D08E2A7}">
      <dsp:nvSpPr>
        <dsp:cNvPr id="0" name=""/>
        <dsp:cNvSpPr/>
      </dsp:nvSpPr>
      <dsp:spPr>
        <a:xfrm>
          <a:off x="4169462" y="1602874"/>
          <a:ext cx="887625" cy="887625"/>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445" tIns="34445" rIns="34445" bIns="34445" numCol="1" spcCol="1270" anchor="ctr" anchorCtr="0">
          <a:noAutofit/>
        </a:bodyPr>
        <a:lstStyle/>
        <a:p>
          <a:pPr marL="0" lvl="0" indent="0" algn="ctr" defTabSz="1778000">
            <a:lnSpc>
              <a:spcPct val="90000"/>
            </a:lnSpc>
            <a:spcBef>
              <a:spcPct val="0"/>
            </a:spcBef>
            <a:spcAft>
              <a:spcPct val="35000"/>
            </a:spcAft>
            <a:buNone/>
          </a:pPr>
          <a:r>
            <a:rPr sz="4000" kern="1200"/>
            <a:t>2</a:t>
          </a:r>
        </a:p>
      </dsp:txBody>
      <dsp:txXfrm>
        <a:off x="4299452" y="1732864"/>
        <a:ext cx="627645" cy="627645"/>
      </dsp:txXfrm>
    </dsp:sp>
    <dsp:sp modelId="{C80464FC-5730-4917-8801-5292447B4F00}">
      <dsp:nvSpPr>
        <dsp:cNvPr id="0" name=""/>
        <dsp:cNvSpPr/>
      </dsp:nvSpPr>
      <dsp:spPr>
        <a:xfrm>
          <a:off x="4613239" y="2562450"/>
          <a:ext cx="72" cy="516333"/>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4F709F-AFFE-43AF-A55F-72E840457616}">
      <dsp:nvSpPr>
        <dsp:cNvPr id="0" name=""/>
        <dsp:cNvSpPr/>
      </dsp:nvSpPr>
      <dsp:spPr>
        <a:xfrm>
          <a:off x="3229292" y="3079033"/>
          <a:ext cx="2767965" cy="177480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824" tIns="165100" rIns="48824" bIns="165100" numCol="1" spcCol="1270" anchor="t" anchorCtr="0">
          <a:noAutofit/>
        </a:bodyPr>
        <a:lstStyle/>
        <a:p>
          <a:pPr marL="0" lvl="0" indent="0" algn="ctr" defTabSz="1244600">
            <a:lnSpc>
              <a:spcPct val="90000"/>
            </a:lnSpc>
            <a:spcBef>
              <a:spcPct val="0"/>
            </a:spcBef>
            <a:spcAft>
              <a:spcPct val="35000"/>
            </a:spcAft>
            <a:buNone/>
          </a:pPr>
          <a:r>
            <a:rPr lang="en-US" sz="2800" b="1" kern="1200"/>
            <a:t>Submit Documentation</a:t>
          </a:r>
        </a:p>
      </dsp:txBody>
      <dsp:txXfrm>
        <a:off x="3281274" y="3131015"/>
        <a:ext cx="2664001" cy="1670836"/>
      </dsp:txXfrm>
    </dsp:sp>
    <dsp:sp modelId="{8B7B254F-B342-4585-A70D-9F19CFFB4CE9}">
      <dsp:nvSpPr>
        <dsp:cNvPr id="0" name=""/>
        <dsp:cNvSpPr/>
      </dsp:nvSpPr>
      <dsp:spPr>
        <a:xfrm>
          <a:off x="6151033" y="2046450"/>
          <a:ext cx="2767965" cy="7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8A5144-AC1F-4608-937A-67FCD20A706E}">
      <dsp:nvSpPr>
        <dsp:cNvPr id="0" name=""/>
        <dsp:cNvSpPr/>
      </dsp:nvSpPr>
      <dsp:spPr>
        <a:xfrm>
          <a:off x="8826733" y="1921005"/>
          <a:ext cx="141473" cy="265652"/>
        </a:xfrm>
        <a:prstGeom prst="chevron">
          <a:avLst>
            <a:gd name="adj" fmla="val 90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824" tIns="165100" rIns="48824" bIns="165100" numCol="1" spcCol="1270" anchor="t" anchorCtr="0">
          <a:noAutofit/>
        </a:bodyPr>
        <a:lstStyle/>
        <a:p>
          <a:pPr marL="0" lvl="0" indent="0" algn="ctr" defTabSz="1244600">
            <a:lnSpc>
              <a:spcPct val="90000"/>
            </a:lnSpc>
            <a:spcBef>
              <a:spcPct val="0"/>
            </a:spcBef>
            <a:spcAft>
              <a:spcPct val="35000"/>
            </a:spcAft>
            <a:buNone/>
          </a:pPr>
          <a:r>
            <a:rPr lang="en-US" sz="2800" b="1" kern="1200"/>
            <a:t>Research Review Committee</a:t>
          </a:r>
        </a:p>
      </dsp:txBody>
      <dsp:txXfrm>
        <a:off x="6356791" y="3130855"/>
        <a:ext cx="2664001" cy="1670836"/>
      </dsp:txXfrm>
    </dsp:sp>
    <dsp:sp modelId="{3783E0D7-CDAD-4C61-8BB3-AD79C46F3AA5}">
      <dsp:nvSpPr>
        <dsp:cNvPr id="0" name=""/>
        <dsp:cNvSpPr/>
      </dsp:nvSpPr>
      <dsp:spPr>
        <a:xfrm>
          <a:off x="7244979" y="1602673"/>
          <a:ext cx="887625" cy="887625"/>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445" tIns="34445" rIns="34445" bIns="34445" numCol="1" spcCol="1270" anchor="ctr" anchorCtr="0">
          <a:noAutofit/>
        </a:bodyPr>
        <a:lstStyle/>
        <a:p>
          <a:pPr marL="0" lvl="0" indent="0" algn="ctr" defTabSz="1778000">
            <a:lnSpc>
              <a:spcPct val="90000"/>
            </a:lnSpc>
            <a:spcBef>
              <a:spcPct val="0"/>
            </a:spcBef>
            <a:spcAft>
              <a:spcPct val="35000"/>
            </a:spcAft>
            <a:buNone/>
          </a:pPr>
          <a:r>
            <a:rPr sz="4000" kern="1200"/>
            <a:t>3</a:t>
          </a:r>
        </a:p>
      </dsp:txBody>
      <dsp:txXfrm>
        <a:off x="7374969" y="1732663"/>
        <a:ext cx="627645" cy="627645"/>
      </dsp:txXfrm>
    </dsp:sp>
    <dsp:sp modelId="{4DBF26EF-7132-4F81-A07B-55FA8FB32B5E}">
      <dsp:nvSpPr>
        <dsp:cNvPr id="0" name=""/>
        <dsp:cNvSpPr/>
      </dsp:nvSpPr>
      <dsp:spPr>
        <a:xfrm>
          <a:off x="7688755" y="2562279"/>
          <a:ext cx="72" cy="516546"/>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3E4156-E2E8-4E59-B0A6-914215513BF1}">
      <dsp:nvSpPr>
        <dsp:cNvPr id="0" name=""/>
        <dsp:cNvSpPr/>
      </dsp:nvSpPr>
      <dsp:spPr>
        <a:xfrm>
          <a:off x="6304809" y="3078873"/>
          <a:ext cx="2767965" cy="177480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824" tIns="165100" rIns="48824" bIns="165100" numCol="1" spcCol="1270" anchor="t" anchorCtr="0">
          <a:noAutofit/>
        </a:bodyPr>
        <a:lstStyle/>
        <a:p>
          <a:pPr marL="0" lvl="0" indent="0" algn="ctr" defTabSz="1244600">
            <a:lnSpc>
              <a:spcPct val="90000"/>
            </a:lnSpc>
            <a:spcBef>
              <a:spcPct val="0"/>
            </a:spcBef>
            <a:spcAft>
              <a:spcPct val="35000"/>
            </a:spcAft>
            <a:buNone/>
          </a:pPr>
          <a:r>
            <a:rPr lang="en-US" sz="2800" b="1" kern="1200"/>
            <a:t>Research Review Committee</a:t>
          </a:r>
        </a:p>
      </dsp:txBody>
      <dsp:txXfrm>
        <a:off x="6356791" y="3130855"/>
        <a:ext cx="2664001" cy="1670836"/>
      </dsp:txXfrm>
    </dsp:sp>
    <dsp:sp modelId="{4A8C33FF-41BD-4E7F-9098-49194E516FB1}">
      <dsp:nvSpPr>
        <dsp:cNvPr id="0" name=""/>
        <dsp:cNvSpPr/>
      </dsp:nvSpPr>
      <dsp:spPr>
        <a:xfrm>
          <a:off x="9226550" y="2046401"/>
          <a:ext cx="1537758" cy="71"/>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629CF1-DACD-43F4-9EF4-9446CC641A6D}">
      <dsp:nvSpPr>
        <dsp:cNvPr id="0" name=""/>
        <dsp:cNvSpPr/>
      </dsp:nvSpPr>
      <dsp:spPr>
        <a:xfrm>
          <a:off x="10320496" y="1602625"/>
          <a:ext cx="887625" cy="887625"/>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445" tIns="34445" rIns="34445" bIns="34445" numCol="1" spcCol="1270" anchor="ctr" anchorCtr="0">
          <a:noAutofit/>
        </a:bodyPr>
        <a:lstStyle/>
        <a:p>
          <a:pPr marL="0" lvl="0" indent="0" algn="ctr" defTabSz="1778000">
            <a:lnSpc>
              <a:spcPct val="90000"/>
            </a:lnSpc>
            <a:spcBef>
              <a:spcPct val="0"/>
            </a:spcBef>
            <a:spcAft>
              <a:spcPct val="35000"/>
            </a:spcAft>
            <a:buNone/>
          </a:pPr>
          <a:r>
            <a:rPr lang="en-US" sz="4000" kern="1200"/>
            <a:t>4</a:t>
          </a:r>
        </a:p>
      </dsp:txBody>
      <dsp:txXfrm>
        <a:off x="10450486" y="1732615"/>
        <a:ext cx="627645" cy="627645"/>
      </dsp:txXfrm>
    </dsp:sp>
    <dsp:sp modelId="{A2DD4E2E-775D-43DD-A370-B5EF13298AE3}">
      <dsp:nvSpPr>
        <dsp:cNvPr id="0" name=""/>
        <dsp:cNvSpPr/>
      </dsp:nvSpPr>
      <dsp:spPr>
        <a:xfrm>
          <a:off x="10764272" y="2562242"/>
          <a:ext cx="72" cy="51663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433A89-FFC8-4A83-81D2-1DC79866B012}">
      <dsp:nvSpPr>
        <dsp:cNvPr id="0" name=""/>
        <dsp:cNvSpPr/>
      </dsp:nvSpPr>
      <dsp:spPr>
        <a:xfrm>
          <a:off x="9380326" y="3078873"/>
          <a:ext cx="2767965" cy="177480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824" tIns="165100" rIns="48824" bIns="165100" numCol="1" spcCol="1270" anchor="t" anchorCtr="0">
          <a:noAutofit/>
        </a:bodyPr>
        <a:lstStyle/>
        <a:p>
          <a:pPr marL="0" lvl="0" indent="0" algn="ctr" defTabSz="1244600">
            <a:lnSpc>
              <a:spcPct val="90000"/>
            </a:lnSpc>
            <a:spcBef>
              <a:spcPct val="0"/>
            </a:spcBef>
            <a:spcAft>
              <a:spcPct val="35000"/>
            </a:spcAft>
            <a:buNone/>
          </a:pPr>
          <a:r>
            <a:rPr lang="en-US" sz="2800" b="1" kern="1200"/>
            <a:t>Committee Decision </a:t>
          </a:r>
        </a:p>
      </dsp:txBody>
      <dsp:txXfrm>
        <a:off x="9432308" y="3130855"/>
        <a:ext cx="2664001" cy="167083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C26FA0-DFC4-47DF-8ABD-587B70D9B5B6}">
      <dsp:nvSpPr>
        <dsp:cNvPr id="0" name=""/>
        <dsp:cNvSpPr/>
      </dsp:nvSpPr>
      <dsp:spPr>
        <a:xfrm>
          <a:off x="3583333" y="2470"/>
          <a:ext cx="2223821" cy="144548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CSRS Access for Health Information for Research Form</a:t>
          </a:r>
        </a:p>
      </dsp:txBody>
      <dsp:txXfrm>
        <a:off x="3653896" y="73033"/>
        <a:ext cx="2082695" cy="1304358"/>
      </dsp:txXfrm>
    </dsp:sp>
    <dsp:sp modelId="{27F30666-47FE-4EAF-A229-0A5E8BEF762B}">
      <dsp:nvSpPr>
        <dsp:cNvPr id="0" name=""/>
        <dsp:cNvSpPr/>
      </dsp:nvSpPr>
      <dsp:spPr>
        <a:xfrm>
          <a:off x="2768782" y="725212"/>
          <a:ext cx="3852924" cy="3852924"/>
        </a:xfrm>
        <a:custGeom>
          <a:avLst/>
          <a:gdLst/>
          <a:ahLst/>
          <a:cxnLst/>
          <a:rect l="0" t="0" r="0" b="0"/>
          <a:pathLst>
            <a:path>
              <a:moveTo>
                <a:pt x="3054499" y="364800"/>
              </a:moveTo>
              <a:arcTo wR="1926462" hR="1926462" stAng="18350507" swAng="3644396"/>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AC10615-CB9C-4524-9EAA-B8CB1733EBC6}">
      <dsp:nvSpPr>
        <dsp:cNvPr id="0" name=""/>
        <dsp:cNvSpPr/>
      </dsp:nvSpPr>
      <dsp:spPr>
        <a:xfrm>
          <a:off x="5251698" y="2892163"/>
          <a:ext cx="2223821" cy="1445484"/>
        </a:xfrm>
        <a:prstGeom prst="roundRect">
          <a:avLst/>
        </a:prstGeom>
        <a:solidFill>
          <a:schemeClr val="accent4">
            <a:hueOff val="-857133"/>
            <a:satOff val="7260"/>
            <a:lumOff val="-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Supporting Documentation</a:t>
          </a:r>
        </a:p>
      </dsp:txBody>
      <dsp:txXfrm>
        <a:off x="5322261" y="2962726"/>
        <a:ext cx="2082695" cy="1304358"/>
      </dsp:txXfrm>
    </dsp:sp>
    <dsp:sp modelId="{310FCAB5-D2F0-4249-9F89-FC2871A21D36}">
      <dsp:nvSpPr>
        <dsp:cNvPr id="0" name=""/>
        <dsp:cNvSpPr/>
      </dsp:nvSpPr>
      <dsp:spPr>
        <a:xfrm>
          <a:off x="2768782" y="725212"/>
          <a:ext cx="3852924" cy="3852924"/>
        </a:xfrm>
        <a:custGeom>
          <a:avLst/>
          <a:gdLst/>
          <a:ahLst/>
          <a:cxnLst/>
          <a:rect l="0" t="0" r="0" b="0"/>
          <a:pathLst>
            <a:path>
              <a:moveTo>
                <a:pt x="2842172" y="3621375"/>
              </a:moveTo>
              <a:arcTo wR="1926462" hR="1926462" stAng="3697139" swAng="3405721"/>
            </a:path>
          </a:pathLst>
        </a:custGeom>
        <a:noFill/>
        <a:ln w="6350" cap="flat" cmpd="sng" algn="ctr">
          <a:solidFill>
            <a:schemeClr val="accent4">
              <a:hueOff val="-857133"/>
              <a:satOff val="7260"/>
              <a:lumOff val="-3137"/>
              <a:alphaOff val="0"/>
            </a:schemeClr>
          </a:solidFill>
          <a:prstDash val="solid"/>
          <a:miter lim="800000"/>
        </a:ln>
        <a:effectLst/>
      </dsp:spPr>
      <dsp:style>
        <a:lnRef idx="1">
          <a:scrgbClr r="0" g="0" b="0"/>
        </a:lnRef>
        <a:fillRef idx="0">
          <a:scrgbClr r="0" g="0" b="0"/>
        </a:fillRef>
        <a:effectRef idx="0">
          <a:scrgbClr r="0" g="0" b="0"/>
        </a:effectRef>
        <a:fontRef idx="minor"/>
      </dsp:style>
    </dsp:sp>
    <dsp:sp modelId="{9DC11AF7-8852-4D34-9A96-D2587D4A3C1A}">
      <dsp:nvSpPr>
        <dsp:cNvPr id="0" name=""/>
        <dsp:cNvSpPr/>
      </dsp:nvSpPr>
      <dsp:spPr>
        <a:xfrm>
          <a:off x="1914968" y="2892163"/>
          <a:ext cx="2223821" cy="1445484"/>
        </a:xfrm>
        <a:prstGeom prst="roundRect">
          <a:avLst/>
        </a:prstGeom>
        <a:solidFill>
          <a:schemeClr val="accent4">
            <a:hueOff val="-1714266"/>
            <a:satOff val="14520"/>
            <a:lumOff val="-62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Data Use Agreement for CSRS Data</a:t>
          </a:r>
        </a:p>
      </dsp:txBody>
      <dsp:txXfrm>
        <a:off x="1985531" y="2962726"/>
        <a:ext cx="2082695" cy="1304358"/>
      </dsp:txXfrm>
    </dsp:sp>
    <dsp:sp modelId="{378E2D44-24A5-459C-B71A-AF09A13A762A}">
      <dsp:nvSpPr>
        <dsp:cNvPr id="0" name=""/>
        <dsp:cNvSpPr/>
      </dsp:nvSpPr>
      <dsp:spPr>
        <a:xfrm>
          <a:off x="2768782" y="725212"/>
          <a:ext cx="3852924" cy="3852924"/>
        </a:xfrm>
        <a:custGeom>
          <a:avLst/>
          <a:gdLst/>
          <a:ahLst/>
          <a:cxnLst/>
          <a:rect l="0" t="0" r="0" b="0"/>
          <a:pathLst>
            <a:path>
              <a:moveTo>
                <a:pt x="12696" y="2147272"/>
              </a:moveTo>
              <a:arcTo wR="1926462" hR="1926462" stAng="10405098" swAng="3644396"/>
            </a:path>
          </a:pathLst>
        </a:custGeom>
        <a:noFill/>
        <a:ln w="6350" cap="flat" cmpd="sng" algn="ctr">
          <a:solidFill>
            <a:schemeClr val="accent4">
              <a:hueOff val="-1714266"/>
              <a:satOff val="14520"/>
              <a:lumOff val="-6274"/>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38381D-F82B-4198-88A8-47B3D638C557}">
      <dsp:nvSpPr>
        <dsp:cNvPr id="0" name=""/>
        <dsp:cNvSpPr/>
      </dsp:nvSpPr>
      <dsp:spPr>
        <a:xfrm>
          <a:off x="0" y="314260"/>
          <a:ext cx="10526184" cy="647595"/>
        </a:xfrm>
        <a:prstGeom prst="round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0" kern="1200"/>
            <a:t>Attachment A: Data Points</a:t>
          </a:r>
          <a:endParaRPr lang="en-US" sz="2700" kern="1200"/>
        </a:p>
      </dsp:txBody>
      <dsp:txXfrm>
        <a:off x="31613" y="345873"/>
        <a:ext cx="10462958" cy="584369"/>
      </dsp:txXfrm>
    </dsp:sp>
    <dsp:sp modelId="{8ACD817A-07A5-43B1-A273-87D5CC6563AE}">
      <dsp:nvSpPr>
        <dsp:cNvPr id="0" name=""/>
        <dsp:cNvSpPr/>
      </dsp:nvSpPr>
      <dsp:spPr>
        <a:xfrm>
          <a:off x="0" y="1039615"/>
          <a:ext cx="10526184" cy="647595"/>
        </a:xfrm>
        <a:prstGeom prst="roundRect">
          <a:avLst/>
        </a:prstGeom>
        <a:solidFill>
          <a:schemeClr val="accent1">
            <a:shade val="80000"/>
            <a:hueOff val="52776"/>
            <a:satOff val="-2358"/>
            <a:lumOff val="54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0" kern="1200"/>
            <a:t>Attachment B: Project Description and Data Use </a:t>
          </a:r>
          <a:endParaRPr lang="en-US" sz="2700" kern="1200"/>
        </a:p>
      </dsp:txBody>
      <dsp:txXfrm>
        <a:off x="31613" y="1071228"/>
        <a:ext cx="10462958" cy="584369"/>
      </dsp:txXfrm>
    </dsp:sp>
    <dsp:sp modelId="{FD8828AD-9704-4A65-95DE-E93E6E0EF5CB}">
      <dsp:nvSpPr>
        <dsp:cNvPr id="0" name=""/>
        <dsp:cNvSpPr/>
      </dsp:nvSpPr>
      <dsp:spPr>
        <a:xfrm>
          <a:off x="0" y="1764970"/>
          <a:ext cx="10526184" cy="647595"/>
        </a:xfrm>
        <a:prstGeom prst="roundRect">
          <a:avLst/>
        </a:prstGeom>
        <a:solidFill>
          <a:schemeClr val="accent1">
            <a:shade val="80000"/>
            <a:hueOff val="105552"/>
            <a:satOff val="-4717"/>
            <a:lumOff val="109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0" kern="1200"/>
            <a:t>Attachment C: Data Security Summary</a:t>
          </a:r>
          <a:endParaRPr lang="en-US" sz="2700" kern="1200"/>
        </a:p>
      </dsp:txBody>
      <dsp:txXfrm>
        <a:off x="31613" y="1796583"/>
        <a:ext cx="10462958" cy="584369"/>
      </dsp:txXfrm>
    </dsp:sp>
    <dsp:sp modelId="{9BA5D79B-E73B-4A58-AB05-8D887E0CD30C}">
      <dsp:nvSpPr>
        <dsp:cNvPr id="0" name=""/>
        <dsp:cNvSpPr/>
      </dsp:nvSpPr>
      <dsp:spPr>
        <a:xfrm>
          <a:off x="0" y="2490325"/>
          <a:ext cx="10526184" cy="647595"/>
        </a:xfrm>
        <a:prstGeom prst="roundRect">
          <a:avLst/>
        </a:prstGeom>
        <a:solidFill>
          <a:schemeClr val="accent1">
            <a:shade val="80000"/>
            <a:hueOff val="158327"/>
            <a:satOff val="-7075"/>
            <a:lumOff val="163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0" kern="1200"/>
            <a:t>DUA can be effective for up to three (3) years</a:t>
          </a:r>
          <a:endParaRPr lang="en-US" sz="2700" kern="1200"/>
        </a:p>
      </dsp:txBody>
      <dsp:txXfrm>
        <a:off x="31613" y="2521938"/>
        <a:ext cx="10462958" cy="584369"/>
      </dsp:txXfrm>
    </dsp:sp>
    <dsp:sp modelId="{3F97E0B3-9A11-47BE-9948-4698FF0B83B4}">
      <dsp:nvSpPr>
        <dsp:cNvPr id="0" name=""/>
        <dsp:cNvSpPr/>
      </dsp:nvSpPr>
      <dsp:spPr>
        <a:xfrm>
          <a:off x="0" y="3215680"/>
          <a:ext cx="10526184" cy="647595"/>
        </a:xfrm>
        <a:prstGeom prst="roundRect">
          <a:avLst/>
        </a:prstGeom>
        <a:solidFill>
          <a:schemeClr val="accent1">
            <a:shade val="80000"/>
            <a:hueOff val="211103"/>
            <a:satOff val="-9434"/>
            <a:lumOff val="218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0" kern="1200"/>
            <a:t>DUA must be signed by all individuals that will have access to the data </a:t>
          </a:r>
          <a:endParaRPr lang="en-US" sz="2700" kern="1200"/>
        </a:p>
      </dsp:txBody>
      <dsp:txXfrm>
        <a:off x="31613" y="3247293"/>
        <a:ext cx="10462958" cy="584369"/>
      </dsp:txXfrm>
    </dsp:sp>
    <dsp:sp modelId="{69C88F55-EC5F-4372-A239-1B7FBC9B6DBD}">
      <dsp:nvSpPr>
        <dsp:cNvPr id="0" name=""/>
        <dsp:cNvSpPr/>
      </dsp:nvSpPr>
      <dsp:spPr>
        <a:xfrm>
          <a:off x="0" y="3941035"/>
          <a:ext cx="10526184" cy="647595"/>
        </a:xfrm>
        <a:prstGeom prst="roundRect">
          <a:avLst/>
        </a:prstGeom>
        <a:solidFill>
          <a:schemeClr val="accent1">
            <a:shade val="80000"/>
            <a:hueOff val="263879"/>
            <a:satOff val="-11792"/>
            <a:lumOff val="2731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0" kern="1200"/>
            <a:t>Data can only be released from NCDHHS to individuals listed on the DUA</a:t>
          </a:r>
          <a:endParaRPr lang="en-US" sz="2700" kern="1200"/>
        </a:p>
      </dsp:txBody>
      <dsp:txXfrm>
        <a:off x="31613" y="3972648"/>
        <a:ext cx="10462958" cy="58436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C948C-CAC7-49B6-9CA4-09C7244BD991}">
      <dsp:nvSpPr>
        <dsp:cNvPr id="0" name=""/>
        <dsp:cNvSpPr/>
      </dsp:nvSpPr>
      <dsp:spPr>
        <a:xfrm>
          <a:off x="752566" y="1045320"/>
          <a:ext cx="1066720" cy="106672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224862F-F612-4E8E-B7A7-1A8A771C9163}">
      <dsp:nvSpPr>
        <dsp:cNvPr id="0" name=""/>
        <dsp:cNvSpPr/>
      </dsp:nvSpPr>
      <dsp:spPr>
        <a:xfrm>
          <a:off x="100682" y="2427484"/>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Approved Institutional Review Board (IRB) Letter </a:t>
          </a:r>
        </a:p>
      </dsp:txBody>
      <dsp:txXfrm>
        <a:off x="100682" y="2427484"/>
        <a:ext cx="2370489" cy="720000"/>
      </dsp:txXfrm>
    </dsp:sp>
    <dsp:sp modelId="{0998C87C-1852-4521-91A7-D09AA1CFFD87}">
      <dsp:nvSpPr>
        <dsp:cNvPr id="0" name=""/>
        <dsp:cNvSpPr/>
      </dsp:nvSpPr>
      <dsp:spPr>
        <a:xfrm>
          <a:off x="3537891" y="1045320"/>
          <a:ext cx="1066720" cy="106672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9210B3-4DBD-4782-8A93-B640F61DD941}">
      <dsp:nvSpPr>
        <dsp:cNvPr id="0" name=""/>
        <dsp:cNvSpPr/>
      </dsp:nvSpPr>
      <dsp:spPr>
        <a:xfrm>
          <a:off x="2886007" y="2427484"/>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Institution Data Security Policy and Procedures</a:t>
          </a:r>
        </a:p>
      </dsp:txBody>
      <dsp:txXfrm>
        <a:off x="2886007" y="2427484"/>
        <a:ext cx="2370489" cy="720000"/>
      </dsp:txXfrm>
    </dsp:sp>
    <dsp:sp modelId="{49B8D1F1-2FC4-44E5-BDB5-F79D1617760A}">
      <dsp:nvSpPr>
        <dsp:cNvPr id="0" name=""/>
        <dsp:cNvSpPr/>
      </dsp:nvSpPr>
      <dsp:spPr>
        <a:xfrm>
          <a:off x="6323216" y="1045320"/>
          <a:ext cx="1066720" cy="106672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E4AD6E-FE1C-4189-84DC-2D6D28FAC3BA}">
      <dsp:nvSpPr>
        <dsp:cNvPr id="0" name=""/>
        <dsp:cNvSpPr/>
      </dsp:nvSpPr>
      <dsp:spPr>
        <a:xfrm>
          <a:off x="5671332" y="2427484"/>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Program documents supporting the need for your data request</a:t>
          </a:r>
        </a:p>
      </dsp:txBody>
      <dsp:txXfrm>
        <a:off x="5671332" y="2427484"/>
        <a:ext cx="2370489" cy="720000"/>
      </dsp:txXfrm>
    </dsp:sp>
    <dsp:sp modelId="{17F57D97-A08D-4C40-AA46-9658E63E65CE}">
      <dsp:nvSpPr>
        <dsp:cNvPr id="0" name=""/>
        <dsp:cNvSpPr/>
      </dsp:nvSpPr>
      <dsp:spPr>
        <a:xfrm>
          <a:off x="9108541" y="1045320"/>
          <a:ext cx="1066720" cy="106672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0D988C-2835-40FE-BEF0-E3EE8E85CEE4}">
      <dsp:nvSpPr>
        <dsp:cNvPr id="0" name=""/>
        <dsp:cNvSpPr/>
      </dsp:nvSpPr>
      <dsp:spPr>
        <a:xfrm>
          <a:off x="8456657" y="2427484"/>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Research study, publication, or presentation proposal documents</a:t>
          </a:r>
        </a:p>
      </dsp:txBody>
      <dsp:txXfrm>
        <a:off x="8456657" y="2427484"/>
        <a:ext cx="2370489" cy="720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0D34FB-40C7-4D2C-9459-97136B819317}">
      <dsp:nvSpPr>
        <dsp:cNvPr id="0" name=""/>
        <dsp:cNvSpPr/>
      </dsp:nvSpPr>
      <dsp:spPr>
        <a:xfrm>
          <a:off x="2372791" y="706755"/>
          <a:ext cx="2196000" cy="2196000"/>
        </a:xfrm>
        <a:prstGeom prst="ellipse">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D4C7E4-770D-476F-BEC3-0C94FAEC4CDA}">
      <dsp:nvSpPr>
        <dsp:cNvPr id="0" name=""/>
        <dsp:cNvSpPr/>
      </dsp:nvSpPr>
      <dsp:spPr>
        <a:xfrm>
          <a:off x="2696791" y="1030755"/>
          <a:ext cx="1548000" cy="1548000"/>
        </a:xfrm>
        <a:prstGeom prst="ellipse">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E632BB-7891-4129-94A9-8C363E9A84EE}">
      <dsp:nvSpPr>
        <dsp:cNvPr id="0" name=""/>
        <dsp:cNvSpPr/>
      </dsp:nvSpPr>
      <dsp:spPr>
        <a:xfrm>
          <a:off x="1670791" y="3586756"/>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a:pPr>
          <a:r>
            <a:rPr lang="en-US" sz="1600" kern="1200"/>
            <a:t>Email to DMH.CSRSData@dhhs.nc.gov</a:t>
          </a:r>
        </a:p>
      </dsp:txBody>
      <dsp:txXfrm>
        <a:off x="1670791" y="3586756"/>
        <a:ext cx="3600000" cy="720000"/>
      </dsp:txXfrm>
    </dsp:sp>
    <dsp:sp modelId="{0EA32F11-14C5-4A51-BCDD-367DFDB5FE57}">
      <dsp:nvSpPr>
        <dsp:cNvPr id="0" name=""/>
        <dsp:cNvSpPr/>
      </dsp:nvSpPr>
      <dsp:spPr>
        <a:xfrm>
          <a:off x="6602791" y="706755"/>
          <a:ext cx="2196000" cy="2196000"/>
        </a:xfrm>
        <a:prstGeom prst="ellipse">
          <a:avLst/>
        </a:prstGeom>
        <a:solidFill>
          <a:schemeClr val="accent2">
            <a:shade val="80000"/>
            <a:hueOff val="240949"/>
            <a:satOff val="4673"/>
            <a:lumOff val="222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1C4DBC-907C-47AA-9B30-D9827C5E5B7A}">
      <dsp:nvSpPr>
        <dsp:cNvPr id="0" name=""/>
        <dsp:cNvSpPr/>
      </dsp:nvSpPr>
      <dsp:spPr>
        <a:xfrm>
          <a:off x="6926791" y="1030755"/>
          <a:ext cx="1548000" cy="1548000"/>
        </a:xfrm>
        <a:prstGeom prst="ellipse">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solidFill>
            <a:schemeClr val="accent2">
              <a:shade val="80000"/>
              <a:hueOff val="240949"/>
              <a:satOff val="4673"/>
              <a:lumOff val="22292"/>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AC23F0-F476-42C4-9C21-44D1AE1D7CF2}">
      <dsp:nvSpPr>
        <dsp:cNvPr id="0" name=""/>
        <dsp:cNvSpPr/>
      </dsp:nvSpPr>
      <dsp:spPr>
        <a:xfrm>
          <a:off x="5900791" y="3586756"/>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a:pPr>
          <a:r>
            <a:rPr lang="en-US" sz="1600" kern="1200"/>
            <a:t>Include signed documentation and all supporting documentation as attachments</a:t>
          </a:r>
        </a:p>
      </dsp:txBody>
      <dsp:txXfrm>
        <a:off x="5900791" y="3586756"/>
        <a:ext cx="360000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24/layout/NumberedLinearArrowProcess#1">
  <dgm:title val=""/>
  <dgm:desc val=""/>
  <dgm:catLst>
    <dgm:cat type="process" pri="1700"/>
  </dgm:catLst>
  <dgm:sampData>
    <dgm:dataModel>
      <dgm:ptLst>
        <dgm:pt modelId="0" type="doc"/>
        <dgm:pt modelId="1">
          <dgm:prSet phldr="1"/>
        </dgm:pt>
        <dgm:pt modelId="2">
          <dgm:prSet phldr="1"/>
        </dgm:pt>
        <dgm:pt modelId="3">
          <dgm:prSet phldr="1"/>
        </dgm:pt>
        <dgm:pt modelId="101" type="sibTrans" cxnId="{9C7CDB10-3644-4472-8F9E-4AA7244B0AF3}">
          <dgm:prSet phldrT="1"/>
          <dgm:t>
            <a:bodyPr/>
            <a:lstStyle/>
            <a:p>
              <a:r>
                <a:t>1</a:t>
              </a:r>
            </a:p>
          </dgm:t>
        </dgm:pt>
        <dgm:pt modelId="201" type="sibTrans" cxnId="{0E0BED35-10A7-4820-A70C-26EA73571A91}">
          <dgm:prSet phldrT="2"/>
          <dgm:t>
            <a:bodyPr/>
            <a:lstStyle/>
            <a:p>
              <a:r>
                <a:t>2</a:t>
              </a:r>
            </a:p>
          </dgm:t>
        </dgm:pt>
        <dgm:pt modelId="301" type="sibTrans" cxnId="{43B10570-8199-4336-BD65-50954C43C2EB}">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Lst>
      <dgm:bg/>
      <dgm:whole/>
    </dgm:dataModel>
  </dgm:sampData>
  <dgm:style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43" srcId="4" destId="41" srcOrd="0" destOrd="0"/>
      </dgm:cxnLst>
      <dgm:bg/>
      <dgm:whole/>
    </dgm:dataModel>
  </dgm:clrData>
  <dgm:layoutNode name="linearFlow">
    <dgm:varLst>
      <dgm:dir/>
      <dgm:animLvl val="lvl"/>
      <dgm:resizeHandles val="exact"/>
    </dgm:varLst>
    <dgm:choose name="dirChoose">
      <dgm:if name="dirNorm" func="var" arg="dir" op="equ" val="norm">
        <dgm:alg type="lin">
          <dgm:param type="linDir" val="fromL"/>
          <dgm:param type="nodeVertAlign" val="t"/>
        </dgm:alg>
      </dgm:if>
      <dgm:else name="dirRev">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9"/>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1.7"/>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ctrX" for="ch" forName="nodeText" refType="w" fact="0.5"/>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ctrX" for="ch" forName="nodeText" refType="w" fact="0.5"/>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608"/>
                    <dgm:constr type="h" for="ch" forName="sibTransNodeCircle" refType="w" op="lte" fact="0.54"/>
                    <dgm:constr type="w" for="ch" forName="sibTransNodeCircle" refType="h" refFor="ch" refForName="sibTransNodeCircle"/>
                    <dgm:constr type="ctrX" for="ch" forName="sibTransNodeCircle" refType="w" fact="0.5"/>
                    <dgm:constr type="ctrY" for="ch" forName="sibTransNodeCircle" refType="h" fact="0.25"/>
                    <dgm:constr type="t" for="ch" forName="spacerBetweenCircleAndCallout" refType="b" refFor="ch" refForName="sibTransNodeCircle"/>
                    <dgm:constr type="h" for="ch" forName="spacerBetweenCircleAndCallout" val="2"/>
                    <dgm:constr type="t" for="ch" forName="verticalConnector" refType="b" refFor="ch" refForName="spacerBetweenCircleAndCallout"/>
                    <dgm:constr type="h" for="ch" forName="verticalConnector" refType="h" fact="0.35"/>
                    <dgm:constr type="w" for="ch" forName="verticalConnector" val="0.002"/>
                    <dgm:constr type="ctrX" for="ch" forName="verticalConnector" refType="ctrX" refFor="ch" refForName="sibTransNodeCircle"/>
                  </dgm:constrLst>
                </dgm:if>
                <dgm:else name="ifMoreThanOneNode">
                  <dgm:choose name="firstNodeDirChoose">
                    <dgm:if name="firstNodeDirNorm" func="var" arg="dir" op="equ" val="norm">
                      <dgm:constrLst>
                        <dgm:constr type="h"/>
                        <dgm:constr type="h" for="ch" forName="lineNode" val="0.002"/>
                        <dgm:constr type="w" for="ch" forName="lineNode" refType="w" fact="0.35"/>
                        <dgm:constr type="l" for="ch" forName="lineNode" refType="w" fact="0.55"/>
                        <dgm:constr type="w" for="ch" forName="lineArrowNode" refType="w" fact="0.046"/>
                        <dgm:constr type="h" for="ch" forName="lineArrowNode" refType="h" fact="0.18"/>
                        <dgm:constr type="l" for="ch" forName="lineArrowNode" refType="w" fact="0.87"/>
                        <dgm:constr type="t" for="ch" forName="lineArrowNode" refType="h" fact="0.165"/>
                        <dgm:constr type="ctrY" for="ch" forName="lineNode" refType="ctrY" refFor="ch" refForName="sibTransNodeCircle"/>
                        <dgm:constr type="h" for="ch" forName="sibTransNodeCircle" refType="h" fact="0.608"/>
                        <dgm:constr type="h" for="ch" forName="sibTransNodeCircle" refType="w" op="lte" fact="0.54"/>
                        <dgm:constr type="w" for="ch" forName="sibTransNodeCircle" refType="h" refFor="ch" refForName="sibTransNodeCircle"/>
                        <dgm:constr type="ctrX" for="ch" forName="sibTransNodeCircle" refType="w" fact="0.5"/>
                        <dgm:constr type="ctrY" for="ch" forName="sibTransNodeCircle" refType="h" fact="0.25"/>
                        <dgm:constr type="t" for="ch" forName="spacerBetweenCircleAndCallout" refType="b" refFor="ch" refForName="sibTransNodeCircle"/>
                        <dgm:constr type="h" for="ch" forName="spacerBetweenCircleAndCallout" val="2"/>
                        <dgm:constr type="t" for="ch" forName="verticalConnector" refType="b" refFor="ch" refForName="spacerBetweenCircleAndCallout"/>
                        <dgm:constr type="h" for="ch" forName="verticalConnector" refType="h" fact="0.35"/>
                        <dgm:constr type="w" for="ch" forName="verticalConnector" val="0.002"/>
                        <dgm:constr type="ctrX" for="ch" forName="verticalConnector" refType="ctrX" refFor="ch" refForName="sibTransNodeCircle"/>
                      </dgm:constrLst>
                    </dgm:if>
                    <dgm:else name="firstNodeDirRev">
                      <dgm:constrLst>
                        <dgm:constr type="h"/>
                        <dgm:constr type="h" for="ch" forName="lineNode" val="0.002"/>
                        <dgm:constr type="w" for="ch" forName="lineNode" refType="w" fact="0.35"/>
                        <dgm:constr type="l" for="ch" forName="lineNode" refType="w" fact="0.1"/>
                        <dgm:constr type="w" for="ch" forName="lineArrowNode" refType="w" fact="0.046"/>
                        <dgm:constr type="h" for="ch" forName="lineArrowNode" refType="h" fact="0.18"/>
                        <dgm:constr type="l" for="ch" forName="lineArrowNode" refType="w" fact="0.084"/>
                        <dgm:constr type="t" for="ch" forName="lineArrowNode" refType="h" fact="0.165"/>
                        <dgm:constr type="ctrY" for="ch" forName="lineNode" refType="ctrY" refFor="ch" refForName="sibTransNodeCircle"/>
                        <dgm:constr type="h" for="ch" forName="sibTransNodeCircle" refType="h" fact="0.608"/>
                        <dgm:constr type="h" for="ch" forName="sibTransNodeCircle" refType="w" op="lte" fact="0.54"/>
                        <dgm:constr type="w" for="ch" forName="sibTransNodeCircle" refType="h" refFor="ch" refForName="sibTransNodeCircle"/>
                        <dgm:constr type="ctrX" for="ch" forName="sibTransNodeCircle" refType="w" fact="0.5"/>
                        <dgm:constr type="ctrY" for="ch" forName="sibTransNodeCircle" refType="h" fact="0.25"/>
                        <dgm:constr type="t" for="ch" forName="spacerBetweenCircleAndCallout" refType="b" refFor="ch" refForName="sibTransNodeCircle"/>
                        <dgm:constr type="h" for="ch" forName="spacerBetweenCircleAndCallout" val="2"/>
                        <dgm:constr type="t" for="ch" forName="verticalConnector" refType="b" refFor="ch" refForName="spacerBetweenCircleAndCallout"/>
                        <dgm:constr type="h" for="ch" forName="verticalConnector" refType="h" fact="0.35"/>
                        <dgm:constr type="w" for="ch" forName="verticalConnector" val="0.002"/>
                        <dgm:constr type="ctrX" for="ch" forName="verticalConnector" refType="ctrX" refFor="ch" refForName="sibTransNodeCircle"/>
                      </dgm:constrLst>
                    </dgm:else>
                  </dgm:choose>
                </dgm:else>
              </dgm:choose>
            </dgm:if>
            <dgm:if name="ifLastNode" axis="self" ptType="node" func="revPos" op="equ" val="1">
              <dgm:choose name="lastNodeDirChoose">
                <dgm:if name="lastNodeDirNorm" func="var" arg="dir" op="equ" val="norm">
                  <dgm:constrLst>
                    <dgm:constr type="h"/>
                    <dgm:constr type="h" for="ch" forName="lineNode" val="0.002"/>
                    <dgm:constr type="w" for="ch" forName="lineNode" refType="w" fact="0.5"/>
                    <dgm:constr type="w" for="ch" forName="lineArrowNode" refType="w" fact="0"/>
                    <dgm:constr type="h" for="ch" forName="lineArrowNode" refType="h" fact="0"/>
                    <dgm:constr type="ctrY" for="ch" forName="lineNode" refType="ctrY" refFor="ch" refForName="sibTransNodeCircle"/>
                    <dgm:constr type="h" for="ch" forName="sibTransNodeCircle" refType="h" fact="0.608"/>
                    <dgm:constr type="h" for="ch" forName="sibTransNodeCircle" refType="w" op="lte" fact="0.54"/>
                    <dgm:constr type="w" for="ch" forName="sibTransNodeCircle" refType="h" refFor="ch" refForName="sibTransNodeCircle"/>
                    <dgm:constr type="ctrX" for="ch" forName="sibTransNodeCircle" refType="w" fact="0.5"/>
                    <dgm:constr type="ctrY" for="ch" forName="sibTransNodeCircle" refType="h" fact="0.25"/>
                    <dgm:constr type="t" for="ch" forName="spacerBetweenCircleAndCallout" refType="b" refFor="ch" refForName="sibTransNodeCircle"/>
                    <dgm:constr type="h" for="ch" forName="spacerBetweenCircleAndCallout" val="2"/>
                    <dgm:constr type="t" for="ch" forName="verticalConnector" refType="b" refFor="ch" refForName="spacerBetweenCircleAndCallout"/>
                    <dgm:constr type="h" for="ch" forName="verticalConnector" refType="h" fact="0.35"/>
                    <dgm:constr type="w" for="ch" forName="verticalConnector" val="0.002"/>
                    <dgm:constr type="ctrX" for="ch" forName="verticalConnector" refType="ctrX" refFor="ch" refForName="sibTransNodeCircle"/>
                  </dgm:constrLst>
                </dgm:if>
                <dgm:else name="lastNodeDirRev">
                  <dgm:constrLst>
                    <dgm:constr type="h"/>
                    <dgm:constr type="h" for="ch" forName="lineNode" val="0.002"/>
                    <dgm:constr type="w" for="ch" forName="lineNode" refType="w" fact="0.5"/>
                    <dgm:constr type="l" for="ch" forName="lineNode" refType="w" fact="0.5"/>
                    <dgm:constr type="w" for="ch" forName="lineArrowNode" refType="w" fact="0"/>
                    <dgm:constr type="h" for="ch" forName="lineArrowNode" refType="h" fact="0"/>
                    <dgm:constr type="ctrY" for="ch" forName="lineNode" refType="ctrY" refFor="ch" refForName="sibTransNodeCircle"/>
                    <dgm:constr type="h" for="ch" forName="sibTransNodeCircle" refType="h" fact="0.608"/>
                    <dgm:constr type="h" for="ch" forName="sibTransNodeCircle" refType="w" op="lte" fact="0.54"/>
                    <dgm:constr type="w" for="ch" forName="sibTransNodeCircle" refType="h" refFor="ch" refForName="sibTransNodeCircle"/>
                    <dgm:constr type="ctrX" for="ch" forName="sibTransNodeCircle" refType="w" fact="0.5"/>
                    <dgm:constr type="ctrY" for="ch" forName="sibTransNodeCircle" refType="h" fact="0.25"/>
                    <dgm:constr type="t" for="ch" forName="spacerBetweenCircleAndCallout" refType="b" refFor="ch" refForName="sibTransNodeCircle"/>
                    <dgm:constr type="h" for="ch" forName="spacerBetweenCircleAndCallout" val="2"/>
                    <dgm:constr type="t" for="ch" forName="verticalConnector" refType="b" refFor="ch" refForName="spacerBetweenCircleAndCallout"/>
                    <dgm:constr type="h" for="ch" forName="verticalConnector" refType="h" fact="0.35"/>
                    <dgm:constr type="w" for="ch" forName="verticalConnector" val="0.002"/>
                    <dgm:constr type="ctrX" for="ch" forName="verticalConnector" refType="ctrX" refFor="ch" refForName="sibTransNodeCircle"/>
                  </dgm:constrLst>
                </dgm:else>
              </dgm:choose>
            </dgm:if>
            <dgm:else name="allOtherNodes">
              <dgm:choose name="middleNodeDirChoose">
                <dgm:if name="middleNodeDirNorm" func="var" arg="dir" op="equ" val="norm">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87"/>
                    <dgm:constr type="t" for="ch" forName="lineArrowNode" refType="h" fact="0.165"/>
                    <dgm:constr type="ctrY" for="ch" forName="lineNode" refType="ctrY" refFor="ch" refForName="sibTransNodeCircle"/>
                    <dgm:constr type="h" for="ch" forName="sibTransNodeCircle" refType="h" fact="0.608"/>
                    <dgm:constr type="h" for="ch" forName="sibTransNodeCircle" refType="w" op="lte" fact="0.54"/>
                    <dgm:constr type="w" for="ch" forName="sibTransNodeCircle" refType="h" refFor="ch" refForName="sibTransNodeCircle"/>
                    <dgm:constr type="ctrX" for="ch" forName="sibTransNodeCircle" refType="w" fact="0.5"/>
                    <dgm:constr type="ctrY" for="ch" forName="sibTransNodeCircle" refType="h" fact="0.25"/>
                    <dgm:constr type="t" for="ch" forName="spacerBetweenCircleAndCallout" refType="b" refFor="ch" refForName="sibTransNodeCircle"/>
                    <dgm:constr type="h" for="ch" forName="spacerBetweenCircleAndCallout" val="2"/>
                    <dgm:constr type="t" for="ch" forName="verticalConnector" refType="b" refFor="ch" refForName="spacerBetweenCircleAndCallout"/>
                    <dgm:constr type="h" for="ch" forName="verticalConnector" refType="h" fact="0.35"/>
                    <dgm:constr type="w" for="ch" forName="verticalConnector" val="0.002"/>
                    <dgm:constr type="ctrX" for="ch" forName="verticalConnector" refType="ctrX" refFor="ch" refForName="sibTransNodeCircle"/>
                  </dgm:constrLst>
                </dgm:if>
                <dgm:else name="middleNodeDirRev">
                  <dgm:constrLst>
                    <dgm:constr type="h"/>
                    <dgm:constr type="h" for="ch" forName="lineNode" val="0.002"/>
                    <dgm:constr type="w" for="ch" forName="lineNode" refType="w" fact="0.9"/>
                    <dgm:constr type="l" for="ch" forName="lineNode" refType="w" fact="0.1"/>
                    <dgm:constr type="w" for="ch" forName="lineArrowNode" refType="w" fact="0.046"/>
                    <dgm:constr type="h" for="ch" forName="lineArrowNode" refType="h" fact="0.18"/>
                    <dgm:constr type="l" for="ch" forName="lineArrowNode" refType="w" fact="0.084"/>
                    <dgm:constr type="t" for="ch" forName="lineArrowNode" refType="h" fact="0.165"/>
                    <dgm:constr type="ctrY" for="ch" forName="lineNode" refType="ctrY" refFor="ch" refForName="sibTransNodeCircle"/>
                    <dgm:constr type="h" for="ch" forName="sibTransNodeCircle" refType="h" fact="0.608"/>
                    <dgm:constr type="h" for="ch" forName="sibTransNodeCircle" refType="w" op="lte" fact="0.54"/>
                    <dgm:constr type="w" for="ch" forName="sibTransNodeCircle" refType="h" refFor="ch" refForName="sibTransNodeCircle"/>
                    <dgm:constr type="ctrX" for="ch" forName="sibTransNodeCircle" refType="w" fact="0.5"/>
                    <dgm:constr type="ctrY" for="ch" forName="sibTransNodeCircle" refType="h" fact="0.25"/>
                    <dgm:constr type="t" for="ch" forName="spacerBetweenCircleAndCallout" refType="b" refFor="ch" refForName="sibTransNodeCircle"/>
                    <dgm:constr type="h" for="ch" forName="spacerBetweenCircleAndCallout" val="2"/>
                    <dgm:constr type="t" for="ch" forName="verticalConnector" refType="b" refFor="ch" refForName="spacerBetweenCircleAndCallout"/>
                    <dgm:constr type="h" for="ch" forName="verticalConnector" refType="h" fact="0.35"/>
                    <dgm:constr type="w" for="ch" forName="verticalConnector" val="0.002"/>
                    <dgm:constr type="ctrX" for="ch" forName="verticalConnector" refType="ctrX" refFor="ch" refForName="sibTransNodeCircle"/>
                  </dgm:constrLst>
                </dgm:else>
              </dgm:choose>
            </dgm:else>
          </dgm:choose>
          <dgm:layoutNode name="lineNode" styleLbl="alignNode1">
            <dgm:alg type="sp"/>
            <dgm:shape xmlns:r="http://schemas.openxmlformats.org/officeDocument/2006/relationships" type="rect" r:blip="">
              <dgm:adjLst/>
            </dgm:shape>
            <dgm:presOf/>
            <dgm:constrLst/>
            <dgm:ruleLst/>
          </dgm:layoutNode>
          <dgm:layoutNode name="lineArrowNode" styleLbl="alignNode1">
            <dgm:alg type="sp"/>
            <dgm:choose name="arrowDirChoose">
              <dgm:if name="arrowNorm" func="var" arg="dir" op="equ" val="norm">
                <dgm:shape xmlns:r="http://schemas.openxmlformats.org/officeDocument/2006/relationships" type="chevron" r:blip="">
                  <dgm:adjLst>
                    <dgm:adj idx="1" val="0.9"/>
                  </dgm:adjLst>
                </dgm:shape>
              </dgm:if>
              <dgm:else name="arrowRev">
                <dgm:shape xmlns:r="http://schemas.openxmlformats.org/officeDocument/2006/relationships" rot="180" type="chevron" r:blip="">
                  <dgm:adjLst>
                    <dgm:adj idx="1" val="0.9"/>
                  </dgm:adjLst>
                </dgm:shape>
              </dgm:else>
            </dgm:choose>
            <dgm:presOf axis="self" ptType="node"/>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layoutNode name="verticalConnector" styleLbl="alignAccFollowNode1">
              <dgm:alg type="sp"/>
              <dgm:shape xmlns:r="http://schemas.openxmlformats.org/officeDocument/2006/relationships" type="rect" r:blip="">
                <dgm:adjLst/>
              </dgm:shape>
              <dgm:presOf/>
              <dgm:constrLst/>
              <dgm:ruleLst/>
            </dgm:layoutNode>
          </dgm:forEach>
          <dgm:presOf/>
          <dgm:ruleLst/>
        </dgm:layoutNode>
        <dgm:layoutNode name="nodeText" styleLbl="fgAcc1">
          <dgm:varLst>
            <dgm:bulletEnabled val="1"/>
          </dgm:varLst>
          <dgm:alg type="tx">
            <dgm:param type="parTxLTRAlign" val="ctr"/>
            <dgm:param type="parTxRTLAlign" val="r"/>
            <dgm:param type="txAnchorVert" val="t"/>
          </dgm:alg>
          <dgm:shape xmlns:r="http://schemas.openxmlformats.org/officeDocument/2006/relationships" type="roundRect" r:blip="">
            <dgm:adjLst>
              <dgm:adj idx="1" val="0.1"/>
            </dgm:adjLst>
          </dgm:shape>
          <dgm:presOf axis="desOrSelf" ptType="node"/>
          <dgm:constrLst>
            <dgm:constr type="secFontSz" val="16"/>
            <dgm:constr type="primFontSz" val="18"/>
            <dgm:constr type="h"/>
            <dgm:constr type="tMarg" val="13"/>
            <dgm:constr type="lMarg" refType="w" fact="0.05"/>
            <dgm:constr type="rMarg" refType="w" fact="0.05"/>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6.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9.xml><?xml version="1.0" encoding="utf-8"?>
<dgm:layoutDef xmlns:dgm="http://schemas.openxmlformats.org/drawingml/2006/diagram" xmlns:a="http://schemas.openxmlformats.org/drawingml/2006/main" uniqueId="urn:microsoft.com/office/officeart/2024/layout/IconCircleLabelList">
  <dgm:title val=""/>
  <dgm:desc val=""/>
  <dgm:catLst>
    <dgm:cat type="list" pri="18500"/>
    <dgm:cat type="picture" pri="8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43"/>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node1">
          <dgm:alg type="sp"/>
          <dgm:shape xmlns:r="http://schemas.openxmlformats.org/officeDocument/2006/relationships" type="ellipse" r:blip="">
            <dgm:adjLst/>
          </dgm:shape>
          <dgm:presOf/>
          <dgm:constrLst/>
          <dgm:ruleLst/>
        </dgm:layoutNode>
        <dgm:layoutNode name="iconRect" styleLbl="solidFgAcc1">
          <dgm:alg type="sp"/>
          <dgm:shape xmlns:r="http://schemas.openxmlformats.org/officeDocument/2006/relationships" type="ellipse"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5FAF71-9951-4F0C-ACCC-3B8FE5BB136B}" type="datetimeFigureOut">
              <a:rPr lang="en-US" smtClean="0"/>
              <a:t>6/16/2026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E051AE-F991-42F5-9A6D-09DB94DAEF1B}" type="slidenum">
              <a:rPr lang="en-US" smtClean="0"/>
              <a:t>‹#›</a:t>
            </a:fld>
            <a:endParaRPr lang="en-US"/>
          </a:p>
        </p:txBody>
      </p:sp>
    </p:spTree>
    <p:extLst>
      <p:ext uri="{BB962C8B-B14F-4D97-AF65-F5344CB8AC3E}">
        <p14:creationId xmlns:p14="http://schemas.microsoft.com/office/powerpoint/2010/main" val="769258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a:effectLst/>
                <a:latin typeface="Calibri" panose="020F0502020204030204" pitchFamily="34" charset="0"/>
                <a:ea typeface="Calibri" panose="020F0502020204030204" pitchFamily="34" charset="0"/>
                <a:cs typeface="Calibri" panose="020F0502020204030204" pitchFamily="34" charset="0"/>
              </a:rPr>
              <a:t>This slide set was created to provide basic data trends and public health surveillance around the drug overdose epidemic. They are meant to offer a state-level background on drug overdose. If you’d like a copy of the slides, please visit the Overdose Data page on our branch website, </a:t>
            </a:r>
            <a:r>
              <a:rPr lang="en-US" sz="1800" u="sng" kern="1200">
                <a:solidFill>
                  <a:srgbClr val="44546A"/>
                </a:solidFill>
                <a:effectLst/>
                <a:latin typeface="Calibri" panose="020F0502020204030204" pitchFamily="34" charset="0"/>
                <a:ea typeface="Calibri" panose="020F0502020204030204" pitchFamily="34" charset="0"/>
                <a:cs typeface="Calibri" panose="020F0502020204030204" pitchFamily="34" charset="0"/>
              </a:rPr>
              <a:t>https://www.dph.ncdhhs.gov/programs/chronic-disease-and-injury/injury-and-violence-prevention-branch</a:t>
            </a:r>
            <a:r>
              <a:rPr lang="en-US" sz="1800" kern="1200">
                <a:effectLst/>
                <a:latin typeface="Calibri" panose="020F0502020204030204" pitchFamily="34" charset="0"/>
                <a:ea typeface="Calibri" panose="020F0502020204030204" pitchFamily="34" charset="0"/>
                <a:cs typeface="Calibri" panose="020F0502020204030204" pitchFamily="34" charset="0"/>
              </a:rPr>
              <a:t>. The direct link is also shared at the end of this presentation.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a:effectLst/>
                <a:latin typeface="Calibri" panose="020F0502020204030204" pitchFamily="34"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a:effectLst/>
                <a:latin typeface="Calibri" panose="020F0502020204030204" pitchFamily="34" charset="0"/>
                <a:ea typeface="Calibri" panose="020F0502020204030204" pitchFamily="34" charset="0"/>
                <a:cs typeface="Calibri" panose="020F0502020204030204" pitchFamily="34" charset="0"/>
              </a:rPr>
              <a:t>Feel free to incorporate these slides into your own presentations, grant proposals, reports, or any other way they may be useful.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a:effectLst/>
                <a:latin typeface="Calibri" panose="020F0502020204030204" pitchFamily="34"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a:effectLst/>
                <a:latin typeface="Calibri" panose="020F0502020204030204" pitchFamily="34" charset="0"/>
                <a:ea typeface="Calibri" panose="020F0502020204030204" pitchFamily="34" charset="0"/>
                <a:cs typeface="Calibri" panose="020F0502020204030204" pitchFamily="34" charset="0"/>
              </a:rPr>
              <a:t>Please read both the speaking and technical notes to ensure that data are presented in a consistent manner.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10"/>
          </p:nvPr>
        </p:nvSpPr>
        <p:spPr/>
        <p:txBody>
          <a:bodyPr/>
          <a:lstStyle/>
          <a:p>
            <a:fld id="{DBCC7D24-0DC9-4E9C-89C0-35D79A09D337}" type="slidenum">
              <a:rPr lang="en-US" smtClean="0"/>
              <a:t>7</a:t>
            </a:fld>
            <a:endParaRPr lang="en-US"/>
          </a:p>
        </p:txBody>
      </p:sp>
    </p:spTree>
    <p:extLst>
      <p:ext uri="{BB962C8B-B14F-4D97-AF65-F5344CB8AC3E}">
        <p14:creationId xmlns:p14="http://schemas.microsoft.com/office/powerpoint/2010/main" val="1601262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8AB03-8192-5C2E-813D-760B873CE6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DB310A-3ACD-A2FD-38FD-FA0DA0968B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935460-02DE-B027-835D-F06F1416D5E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Disruption to public health, healthcare, and social services from COVID-19 all contributed to the 41% increase in 2020 and the continued increases in our state.</a:t>
            </a: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This slide looks at the rate of med/drug </a:t>
            </a:r>
            <a:r>
              <a:rPr lang="en-US" sz="1200" b="0" kern="1200">
                <a:solidFill>
                  <a:schemeClr val="tx1"/>
                </a:solidFill>
                <a:effectLst/>
                <a:latin typeface="+mn-lt"/>
                <a:ea typeface="+mn-ea"/>
                <a:cs typeface="+mn-cs"/>
              </a:rPr>
              <a:t>overdose deaths among NC residents</a:t>
            </a:r>
            <a:r>
              <a:rPr lang="en-US" sz="1200" kern="1200">
                <a:solidFill>
                  <a:schemeClr val="tx1"/>
                </a:solidFill>
                <a:effectLst/>
                <a:latin typeface="+mn-lt"/>
                <a:ea typeface="+mn-ea"/>
                <a:cs typeface="+mn-cs"/>
              </a:rPr>
              <a:t>. From 2023, with a death rate of 41.0 per 100,000, to 2024, with a death rate of 26.6 per 100,000, North Carolina saw a 35% decrease in the rate of overdose deaths.</a:t>
            </a:r>
          </a:p>
          <a:p>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a:t>
            </a:r>
            <a:r>
              <a:rPr lang="en-US" sz="1200" u="sng"/>
              <a:t>number</a:t>
            </a:r>
            <a:r>
              <a:rPr lang="en-US" sz="1200"/>
              <a:t> of overdose deaths increased from 1,566 in 2015 to 2,934 in 2024, a 87.4% increase. Similarly, the </a:t>
            </a:r>
            <a:r>
              <a:rPr lang="en-US" sz="1200" u="sng"/>
              <a:t>rate</a:t>
            </a:r>
            <a:r>
              <a:rPr lang="en-US" sz="1200"/>
              <a:t> of overdose deaths increased from 15.6 in 2015 to 26.6 in 2024, a 70.5% increase.</a:t>
            </a:r>
            <a:endParaRPr lang="en-US"/>
          </a:p>
        </p:txBody>
      </p:sp>
      <p:sp>
        <p:nvSpPr>
          <p:cNvPr id="4" name="Slide Number Placeholder 3">
            <a:extLst>
              <a:ext uri="{FF2B5EF4-FFF2-40B4-BE49-F238E27FC236}">
                <a16:creationId xmlns:a16="http://schemas.microsoft.com/office/drawing/2014/main" id="{11E6626B-ACAB-628A-165D-590A0C2102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758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North Carolina State Unintentional Drug Overdose Reporting System (NC-SUDORS) is made up of multiple sources of data including death certificates, medical examiner/coroner reports, and toxicology results. The incorporation of different sources of data provide a unique opportunity to analyze circumstance data for these unintentional or undetermined overdose deaths. </a:t>
            </a:r>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SUDORS, a program developed by the Centers for Disease Control and Prevention (CDC) enables states to collect detailed overdose death information. SUDORS provides rich circumstance data and highlights opportunities where intervention could save lives. </a:t>
            </a:r>
            <a:r>
              <a:rPr lang="en-US" altLang="en-US" sz="1200">
                <a:solidFill>
                  <a:srgbClr val="003B70"/>
                </a:solidFill>
                <a:latin typeface="Calibri" panose="020F0502020204030204" pitchFamily="34" charset="0"/>
              </a:rPr>
              <a:t>C</a:t>
            </a:r>
            <a:r>
              <a:rPr lang="en-US" altLang="en-US" sz="1200" b="0">
                <a:solidFill>
                  <a:srgbClr val="003B70"/>
                </a:solidFill>
                <a:latin typeface="Calibri" panose="020F0502020204030204" pitchFamily="34" charset="0"/>
              </a:rPr>
              <a:t>ircumstance data is gathered during the initial death investigation oftentimes during interviews with the decedent’s family and friends. All circumstance</a:t>
            </a:r>
            <a:r>
              <a:rPr lang="en-US" altLang="en-US" sz="1200">
                <a:solidFill>
                  <a:srgbClr val="003B70"/>
                </a:solidFill>
                <a:latin typeface="Calibri" panose="020F0502020204030204" pitchFamily="34" charset="0"/>
              </a:rPr>
              <a:t> data are not always known or relayed during the investigation.</a:t>
            </a:r>
            <a:endParaRPr lang="en-US"/>
          </a:p>
        </p:txBody>
      </p:sp>
      <p:sp>
        <p:nvSpPr>
          <p:cNvPr id="4" name="Slide Number Placeholder 3"/>
          <p:cNvSpPr>
            <a:spLocks noGrp="1"/>
          </p:cNvSpPr>
          <p:nvPr>
            <p:ph type="sldNum" sz="quarter" idx="5"/>
          </p:nvPr>
        </p:nvSpPr>
        <p:spPr/>
        <p:txBody>
          <a:bodyPr/>
          <a:lstStyle/>
          <a:p>
            <a:fld id="{DBCC7D24-0DC9-4E9C-89C0-35D79A09D337}" type="slidenum">
              <a:rPr lang="en-US" smtClean="0"/>
              <a:t>26</a:t>
            </a:fld>
            <a:endParaRPr lang="en-US"/>
          </a:p>
        </p:txBody>
      </p:sp>
    </p:spTree>
    <p:extLst>
      <p:ext uri="{BB962C8B-B14F-4D97-AF65-F5344CB8AC3E}">
        <p14:creationId xmlns:p14="http://schemas.microsoft.com/office/powerpoint/2010/main" val="2183104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2DA34-78BD-62EE-2DEB-75C7923FB7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C5A853-9BBC-EC87-AB3D-B8CE8E4112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17F9CB-B86A-67BC-605B-82BBE0B05C38}"/>
              </a:ext>
            </a:extLst>
          </p:cNvPr>
          <p:cNvSpPr>
            <a:spLocks noGrp="1"/>
          </p:cNvSpPr>
          <p:nvPr>
            <p:ph type="body" idx="1"/>
          </p:nvPr>
        </p:nvSpPr>
        <p:spPr/>
        <p:txBody>
          <a:bodyPr/>
          <a:lstStyle/>
          <a:p>
            <a:r>
              <a:rPr lang="en-US"/>
              <a:t>NC-SUDORS data is available to request. Researchers can request line level data to conduct their own research. Local health department’s can request their jurisdiction’s data, summarized by decedent, to aid in things such as overdose fatality reviews. </a:t>
            </a:r>
            <a:br>
              <a:rPr lang="en-US"/>
            </a:br>
            <a:endParaRPr lang="en-US"/>
          </a:p>
          <a:p>
            <a:r>
              <a:rPr lang="en-US" sz="1200" kern="1200">
                <a:solidFill>
                  <a:schemeClr val="tx1"/>
                </a:solidFill>
                <a:effectLst/>
                <a:latin typeface="+mn-lt"/>
                <a:ea typeface="+mn-ea"/>
                <a:cs typeface="+mn-cs"/>
              </a:rPr>
              <a:t>A new NC-SUDORS factsheet is available with aggregate data by county or congressional district. The two-page fact sheet gives an overview of overdose in the specified region over the past five years. It includes rates, demographics, and NC-SUDORS circumstance data such as route of drug administration, if a bystander was present, and more information surrounding the decedent’s fatal overdose. Factsheets for those counties with an average of ten or more fatal overdoses over the last five years will be available on our website. If you do not see your jurisdiction posted, please contact us and we will work with you to get the data you need. </a:t>
            </a:r>
            <a:endParaRPr lang="en-US"/>
          </a:p>
        </p:txBody>
      </p:sp>
      <p:sp>
        <p:nvSpPr>
          <p:cNvPr id="4" name="Slide Number Placeholder 3">
            <a:extLst>
              <a:ext uri="{FF2B5EF4-FFF2-40B4-BE49-F238E27FC236}">
                <a16:creationId xmlns:a16="http://schemas.microsoft.com/office/drawing/2014/main" id="{E0DBF7E9-AAD8-050E-3D88-9B1273989556}"/>
              </a:ext>
            </a:extLst>
          </p:cNvPr>
          <p:cNvSpPr>
            <a:spLocks noGrp="1"/>
          </p:cNvSpPr>
          <p:nvPr>
            <p:ph type="sldNum" sz="quarter" idx="5"/>
          </p:nvPr>
        </p:nvSpPr>
        <p:spPr/>
        <p:txBody>
          <a:bodyPr/>
          <a:lstStyle/>
          <a:p>
            <a:fld id="{DBCC7D24-0DC9-4E9C-89C0-35D79A09D337}" type="slidenum">
              <a:rPr lang="en-US" smtClean="0"/>
              <a:t>27</a:t>
            </a:fld>
            <a:endParaRPr lang="en-US"/>
          </a:p>
        </p:txBody>
      </p:sp>
    </p:spTree>
    <p:extLst>
      <p:ext uri="{BB962C8B-B14F-4D97-AF65-F5344CB8AC3E}">
        <p14:creationId xmlns:p14="http://schemas.microsoft.com/office/powerpoint/2010/main" val="466645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08C41-C7CB-71EB-A0D8-B8AB236E62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34EEFD-04DE-3362-BE1A-67EDC67431F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8D68AEE-113C-3A87-0BCC-DC7A76AD4E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D49119C-B234-9100-F458-4C09482422E9}"/>
              </a:ext>
            </a:extLst>
          </p:cNvPr>
          <p:cNvSpPr>
            <a:spLocks noGrp="1"/>
          </p:cNvSpPr>
          <p:nvPr>
            <p:ph type="sldNum" sz="quarter" idx="5"/>
          </p:nvPr>
        </p:nvSpPr>
        <p:spPr/>
        <p:txBody>
          <a:bodyPr/>
          <a:lstStyle/>
          <a:p>
            <a:fld id="{33EE765E-1E75-42FE-BDFA-A45C802A8AE7}" type="slidenum">
              <a:rPr lang="en-US" smtClean="0"/>
              <a:t>31</a:t>
            </a:fld>
            <a:endParaRPr lang="en-US"/>
          </a:p>
        </p:txBody>
      </p:sp>
    </p:spTree>
    <p:extLst>
      <p:ext uri="{BB962C8B-B14F-4D97-AF65-F5344CB8AC3E}">
        <p14:creationId xmlns:p14="http://schemas.microsoft.com/office/powerpoint/2010/main" val="1120626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2DCB4-9E5F-88C1-1F90-C32F5DDAD5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0344DC-2260-40FB-1664-92FD1AE9043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95D8975-0618-6900-DFBB-53F5F3FB033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E41DC1D-9878-C83E-A900-4FCF8E85462F}"/>
              </a:ext>
            </a:extLst>
          </p:cNvPr>
          <p:cNvSpPr>
            <a:spLocks noGrp="1"/>
          </p:cNvSpPr>
          <p:nvPr>
            <p:ph type="sldNum" sz="quarter" idx="5"/>
          </p:nvPr>
        </p:nvSpPr>
        <p:spPr/>
        <p:txBody>
          <a:bodyPr/>
          <a:lstStyle/>
          <a:p>
            <a:fld id="{33EE765E-1E75-42FE-BDFA-A45C802A8AE7}" type="slidenum">
              <a:rPr lang="en-US" smtClean="0"/>
              <a:t>32</a:t>
            </a:fld>
            <a:endParaRPr lang="en-US"/>
          </a:p>
        </p:txBody>
      </p:sp>
    </p:spTree>
    <p:extLst>
      <p:ext uri="{BB962C8B-B14F-4D97-AF65-F5344CB8AC3E}">
        <p14:creationId xmlns:p14="http://schemas.microsoft.com/office/powerpoint/2010/main" val="2205926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347C9-1561-5E9F-52E3-348A967D69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156716-9B3E-2844-A64A-218B2BC1E74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F23D057-3EE0-9A89-C87C-5B510C7AD98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D2201E4-4224-D0D5-4E40-C47677300388}"/>
              </a:ext>
            </a:extLst>
          </p:cNvPr>
          <p:cNvSpPr>
            <a:spLocks noGrp="1"/>
          </p:cNvSpPr>
          <p:nvPr>
            <p:ph type="sldNum" sz="quarter" idx="5"/>
          </p:nvPr>
        </p:nvSpPr>
        <p:spPr/>
        <p:txBody>
          <a:bodyPr/>
          <a:lstStyle/>
          <a:p>
            <a:fld id="{33EE765E-1E75-42FE-BDFA-A45C802A8AE7}" type="slidenum">
              <a:rPr lang="en-US" smtClean="0"/>
              <a:t>33</a:t>
            </a:fld>
            <a:endParaRPr lang="en-US"/>
          </a:p>
        </p:txBody>
      </p:sp>
    </p:spTree>
    <p:extLst>
      <p:ext uri="{BB962C8B-B14F-4D97-AF65-F5344CB8AC3E}">
        <p14:creationId xmlns:p14="http://schemas.microsoft.com/office/powerpoint/2010/main" val="1018742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B0819-B9E2-54F7-CA95-7EE8538A66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B31832-25CB-CDD9-19BB-4C28B140BE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5638A3-6B48-D547-BAB9-D52F751F5C5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Monthly overdose reports including Fentanyl-Positive Deaths, Suspected Overdose Deaths, Med/Drug Overdose ED Visits, and Opioid Overdose ED Visits are available.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5C93D5"/>
                </a:solidFill>
              </a:rPr>
              <a:t>Email</a:t>
            </a:r>
            <a:r>
              <a:rPr lang="en-US" sz="1200" b="1">
                <a:solidFill>
                  <a:srgbClr val="5C93D5"/>
                </a:solidFill>
              </a:rPr>
              <a:t> </a:t>
            </a:r>
            <a:r>
              <a:rPr lang="en-US" sz="1200" b="1" u="sng">
                <a:solidFill>
                  <a:schemeClr val="tx2"/>
                </a:solidFill>
              </a:rPr>
              <a:t>SubstanceUseData@dhhs.nc.gov</a:t>
            </a:r>
            <a:r>
              <a:rPr lang="en-US" sz="1200" b="1">
                <a:solidFill>
                  <a:schemeClr val="tx2"/>
                </a:solidFill>
              </a:rPr>
              <a:t> </a:t>
            </a:r>
            <a:r>
              <a:rPr lang="en-US" sz="1200" b="0">
                <a:solidFill>
                  <a:srgbClr val="5C93D5"/>
                </a:solidFill>
              </a:rPr>
              <a:t>to receive monthly updates.</a:t>
            </a:r>
          </a:p>
          <a:p>
            <a:r>
              <a:rPr lang="en-US"/>
              <a:t> </a:t>
            </a:r>
          </a:p>
          <a:p>
            <a:r>
              <a:rPr lang="en-US"/>
              <a:t>Reports are posted at https://www.dph.ncdhhs.gov/programs/chronic-disease-and-injury/injury-and-violence-prevention-branch/north-carolina-overdose-epidemic-data#monthly-reports</a:t>
            </a:r>
          </a:p>
          <a:p>
            <a:endParaRPr lang="en-US"/>
          </a:p>
          <a:p>
            <a:endParaRPr lang="en-US"/>
          </a:p>
        </p:txBody>
      </p:sp>
      <p:sp>
        <p:nvSpPr>
          <p:cNvPr id="4" name="Slide Number Placeholder 3">
            <a:extLst>
              <a:ext uri="{FF2B5EF4-FFF2-40B4-BE49-F238E27FC236}">
                <a16:creationId xmlns:a16="http://schemas.microsoft.com/office/drawing/2014/main" id="{E0D14C2F-8109-5DB9-9F87-9458572903AD}"/>
              </a:ext>
            </a:extLst>
          </p:cNvPr>
          <p:cNvSpPr>
            <a:spLocks noGrp="1"/>
          </p:cNvSpPr>
          <p:nvPr>
            <p:ph type="sldNum" sz="quarter" idx="5"/>
          </p:nvPr>
        </p:nvSpPr>
        <p:spPr/>
        <p:txBody>
          <a:bodyPr/>
          <a:lstStyle/>
          <a:p>
            <a:fld id="{91A39F4C-FAC1-4E1C-BAA5-D90D365ADF3B}" type="slidenum">
              <a:rPr lang="en-US" smtClean="0"/>
              <a:t>34</a:t>
            </a:fld>
            <a:endParaRPr lang="en-US"/>
          </a:p>
        </p:txBody>
      </p:sp>
    </p:spTree>
    <p:extLst>
      <p:ext uri="{BB962C8B-B14F-4D97-AF65-F5344CB8AC3E}">
        <p14:creationId xmlns:p14="http://schemas.microsoft.com/office/powerpoint/2010/main" val="2512281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EE765E-1E75-42FE-BDFA-A45C802A8AE7}" type="slidenum">
              <a:rPr lang="en-US" smtClean="0"/>
              <a:t>35</a:t>
            </a:fld>
            <a:endParaRPr lang="en-US"/>
          </a:p>
        </p:txBody>
      </p:sp>
    </p:spTree>
    <p:extLst>
      <p:ext uri="{BB962C8B-B14F-4D97-AF65-F5344CB8AC3E}">
        <p14:creationId xmlns:p14="http://schemas.microsoft.com/office/powerpoint/2010/main" val="2481756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Characters will make more sense as we go along.</a:t>
            </a:r>
          </a:p>
          <a:p>
            <a:endParaRPr lang="en-US"/>
          </a:p>
        </p:txBody>
      </p:sp>
      <p:sp>
        <p:nvSpPr>
          <p:cNvPr id="4" name="Slide Number Placeholder 3"/>
          <p:cNvSpPr>
            <a:spLocks noGrp="1"/>
          </p:cNvSpPr>
          <p:nvPr>
            <p:ph type="sldNum" sz="quarter" idx="5"/>
          </p:nvPr>
        </p:nvSpPr>
        <p:spPr/>
        <p:txBody>
          <a:bodyPr/>
          <a:lstStyle/>
          <a:p>
            <a:fld id="{DBCC7D24-0DC9-4E9C-89C0-35D79A09D337}" type="slidenum">
              <a:rPr lang="en-US" smtClean="0"/>
              <a:t>36</a:t>
            </a:fld>
            <a:endParaRPr lang="en-US"/>
          </a:p>
        </p:txBody>
      </p:sp>
    </p:spTree>
    <p:extLst>
      <p:ext uri="{BB962C8B-B14F-4D97-AF65-F5344CB8AC3E}">
        <p14:creationId xmlns:p14="http://schemas.microsoft.com/office/powerpoint/2010/main" val="1102146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t>Purpose is to help share how we do things, where things are, what data partners should use and how</a:t>
            </a:r>
          </a:p>
          <a:p>
            <a:endParaRPr lang="en-US"/>
          </a:p>
        </p:txBody>
      </p:sp>
      <p:sp>
        <p:nvSpPr>
          <p:cNvPr id="4" name="Slide Number Placeholder 3"/>
          <p:cNvSpPr>
            <a:spLocks noGrp="1"/>
          </p:cNvSpPr>
          <p:nvPr>
            <p:ph type="sldNum" sz="quarter" idx="5"/>
          </p:nvPr>
        </p:nvSpPr>
        <p:spPr/>
        <p:txBody>
          <a:bodyPr/>
          <a:lstStyle/>
          <a:p>
            <a:fld id="{DBCC7D24-0DC9-4E9C-89C0-35D79A09D337}" type="slidenum">
              <a:rPr lang="en-US" smtClean="0"/>
              <a:t>37</a:t>
            </a:fld>
            <a:endParaRPr lang="en-US"/>
          </a:p>
        </p:txBody>
      </p:sp>
    </p:spTree>
    <p:extLst>
      <p:ext uri="{BB962C8B-B14F-4D97-AF65-F5344CB8AC3E}">
        <p14:creationId xmlns:p14="http://schemas.microsoft.com/office/powerpoint/2010/main" val="415931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CC7D24-0DC9-4E9C-89C0-35D79A09D337}" type="slidenum">
              <a:rPr lang="en-US" smtClean="0"/>
              <a:t>9</a:t>
            </a:fld>
            <a:endParaRPr lang="en-US"/>
          </a:p>
        </p:txBody>
      </p:sp>
    </p:spTree>
    <p:extLst>
      <p:ext uri="{BB962C8B-B14F-4D97-AF65-F5344CB8AC3E}">
        <p14:creationId xmlns:p14="http://schemas.microsoft.com/office/powerpoint/2010/main" val="4157359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So ultimately, we really want people to know how we're doing things, where things are, what they should be using when, and then how to use it.</a:t>
            </a:r>
            <a:endParaRPr lang="en-US"/>
          </a:p>
          <a:p>
            <a:endParaRPr lang="en-US"/>
          </a:p>
        </p:txBody>
      </p:sp>
      <p:sp>
        <p:nvSpPr>
          <p:cNvPr id="4" name="Slide Number Placeholder 3"/>
          <p:cNvSpPr>
            <a:spLocks noGrp="1"/>
          </p:cNvSpPr>
          <p:nvPr>
            <p:ph type="sldNum" sz="quarter" idx="5"/>
          </p:nvPr>
        </p:nvSpPr>
        <p:spPr/>
        <p:txBody>
          <a:bodyPr/>
          <a:lstStyle/>
          <a:p>
            <a:fld id="{DBCC7D24-0DC9-4E9C-89C0-35D79A09D337}" type="slidenum">
              <a:rPr lang="en-US" smtClean="0"/>
              <a:t>38</a:t>
            </a:fld>
            <a:endParaRPr lang="en-US"/>
          </a:p>
        </p:txBody>
      </p:sp>
    </p:spTree>
    <p:extLst>
      <p:ext uri="{BB962C8B-B14F-4D97-AF65-F5344CB8AC3E}">
        <p14:creationId xmlns:p14="http://schemas.microsoft.com/office/powerpoint/2010/main" val="41943809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CC7D24-0DC9-4E9C-89C0-35D79A09D337}" type="slidenum">
              <a:rPr lang="en-US" smtClean="0"/>
              <a:t>41</a:t>
            </a:fld>
            <a:endParaRPr lang="en-US"/>
          </a:p>
        </p:txBody>
      </p:sp>
    </p:spTree>
    <p:extLst>
      <p:ext uri="{BB962C8B-B14F-4D97-AF65-F5344CB8AC3E}">
        <p14:creationId xmlns:p14="http://schemas.microsoft.com/office/powerpoint/2010/main" val="3538158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CC7D24-0DC9-4E9C-89C0-35D79A09D337}" type="slidenum">
              <a:rPr lang="en-US" smtClean="0"/>
              <a:t>42</a:t>
            </a:fld>
            <a:endParaRPr lang="en-US"/>
          </a:p>
        </p:txBody>
      </p:sp>
    </p:spTree>
    <p:extLst>
      <p:ext uri="{BB962C8B-B14F-4D97-AF65-F5344CB8AC3E}">
        <p14:creationId xmlns:p14="http://schemas.microsoft.com/office/powerpoint/2010/main" val="38054766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Impact of the NC CSRS on the number of reported opioid dispensations over time.</a:t>
            </a:r>
          </a:p>
        </p:txBody>
      </p:sp>
      <p:sp>
        <p:nvSpPr>
          <p:cNvPr id="4" name="Slide Number Placeholder 3"/>
          <p:cNvSpPr>
            <a:spLocks noGrp="1"/>
          </p:cNvSpPr>
          <p:nvPr>
            <p:ph type="sldNum" sz="quarter" idx="5"/>
          </p:nvPr>
        </p:nvSpPr>
        <p:spPr/>
        <p:txBody>
          <a:bodyPr/>
          <a:lstStyle/>
          <a:p>
            <a:fld id="{CAE051AE-F991-42F5-9A6D-09DB94DAEF1B}" type="slidenum">
              <a:rPr lang="en-US" smtClean="0"/>
              <a:t>49</a:t>
            </a:fld>
            <a:endParaRPr lang="en-US"/>
          </a:p>
        </p:txBody>
      </p:sp>
    </p:spTree>
    <p:extLst>
      <p:ext uri="{BB962C8B-B14F-4D97-AF65-F5344CB8AC3E}">
        <p14:creationId xmlns:p14="http://schemas.microsoft.com/office/powerpoint/2010/main" val="2197727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Requests are aggregated before delivery by requested dimensions ex. year/county/drug/gender.</a:t>
            </a:r>
          </a:p>
        </p:txBody>
      </p:sp>
      <p:sp>
        <p:nvSpPr>
          <p:cNvPr id="4" name="Slide Number Placeholder 3"/>
          <p:cNvSpPr>
            <a:spLocks noGrp="1"/>
          </p:cNvSpPr>
          <p:nvPr>
            <p:ph type="sldNum" sz="quarter" idx="5"/>
          </p:nvPr>
        </p:nvSpPr>
        <p:spPr/>
        <p:txBody>
          <a:bodyPr/>
          <a:lstStyle/>
          <a:p>
            <a:fld id="{CAE051AE-F991-42F5-9A6D-09DB94DAEF1B}" type="slidenum">
              <a:rPr lang="en-US" smtClean="0"/>
              <a:t>53</a:t>
            </a:fld>
            <a:endParaRPr lang="en-US"/>
          </a:p>
        </p:txBody>
      </p:sp>
    </p:spTree>
    <p:extLst>
      <p:ext uri="{BB962C8B-B14F-4D97-AF65-F5344CB8AC3E}">
        <p14:creationId xmlns:p14="http://schemas.microsoft.com/office/powerpoint/2010/main" val="38002772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Section 1- General Information </a:t>
            </a:r>
          </a:p>
          <a:p>
            <a:endParaRPr lang="en-US"/>
          </a:p>
          <a:p>
            <a:r>
              <a:rPr lang="en-US"/>
              <a:t>Section II- De-Identified Health Information Acknowledgement </a:t>
            </a:r>
          </a:p>
          <a:p>
            <a:endParaRPr lang="en-US"/>
          </a:p>
          <a:p>
            <a:r>
              <a:rPr lang="en-US"/>
              <a:t>Section III- Data Requested </a:t>
            </a:r>
          </a:p>
          <a:p>
            <a:pPr marL="228600" indent="-228600">
              <a:buAutoNum type="alphaUcPeriod"/>
            </a:pPr>
            <a:r>
              <a:rPr lang="en-US"/>
              <a:t>Include each de-identified data element being requested, the requested data set start and end date and the desired delivery date. </a:t>
            </a:r>
          </a:p>
          <a:p>
            <a:pPr marL="228600" indent="-228600">
              <a:buAutoNum type="alphaUcPeriod"/>
            </a:pPr>
            <a:r>
              <a:rPr lang="en-US"/>
              <a:t>The Principal Investigator and all individuals that will have access to the data must sign.</a:t>
            </a:r>
          </a:p>
          <a:p>
            <a:endParaRPr lang="en-US"/>
          </a:p>
          <a:p>
            <a:r>
              <a:rPr lang="en-US"/>
              <a:t>Section IV- DMH Approval </a:t>
            </a:r>
          </a:p>
          <a:p>
            <a:r>
              <a:rPr lang="en-US"/>
              <a:t>This section is completed by the data steward after your data request is approved. </a:t>
            </a:r>
          </a:p>
          <a:p>
            <a:endParaRPr lang="en-US"/>
          </a:p>
          <a:p>
            <a:r>
              <a:rPr lang="en-US"/>
              <a:t>Section V- De-Identified Health Information </a:t>
            </a:r>
          </a:p>
          <a:p>
            <a:r>
              <a:rPr lang="en-US"/>
              <a:t>Includes direct patient identifiers that may not be requested data elements. </a:t>
            </a:r>
          </a:p>
        </p:txBody>
      </p:sp>
      <p:sp>
        <p:nvSpPr>
          <p:cNvPr id="4" name="Slide Number Placeholder 3"/>
          <p:cNvSpPr>
            <a:spLocks noGrp="1"/>
          </p:cNvSpPr>
          <p:nvPr>
            <p:ph type="sldNum" sz="quarter" idx="5"/>
          </p:nvPr>
        </p:nvSpPr>
        <p:spPr/>
        <p:txBody>
          <a:bodyPr/>
          <a:lstStyle/>
          <a:p>
            <a:fld id="{CAE051AE-F991-42F5-9A6D-09DB94DAEF1B}" type="slidenum">
              <a:rPr lang="en-US" smtClean="0"/>
              <a:t>57</a:t>
            </a:fld>
            <a:endParaRPr lang="en-US"/>
          </a:p>
        </p:txBody>
      </p:sp>
    </p:spTree>
    <p:extLst>
      <p:ext uri="{BB962C8B-B14F-4D97-AF65-F5344CB8AC3E}">
        <p14:creationId xmlns:p14="http://schemas.microsoft.com/office/powerpoint/2010/main" val="24404921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E051AE-F991-42F5-9A6D-09DB94DAEF1B}" type="slidenum">
              <a:rPr lang="en-US" smtClean="0"/>
              <a:t>58</a:t>
            </a:fld>
            <a:endParaRPr lang="en-US"/>
          </a:p>
        </p:txBody>
      </p:sp>
    </p:spTree>
    <p:extLst>
      <p:ext uri="{BB962C8B-B14F-4D97-AF65-F5344CB8AC3E}">
        <p14:creationId xmlns:p14="http://schemas.microsoft.com/office/powerpoint/2010/main" val="33295372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of these may not be applicable to your data request. </a:t>
            </a:r>
          </a:p>
        </p:txBody>
      </p:sp>
      <p:sp>
        <p:nvSpPr>
          <p:cNvPr id="4" name="Slide Number Placeholder 3"/>
          <p:cNvSpPr>
            <a:spLocks noGrp="1"/>
          </p:cNvSpPr>
          <p:nvPr>
            <p:ph type="sldNum" sz="quarter" idx="5"/>
          </p:nvPr>
        </p:nvSpPr>
        <p:spPr/>
        <p:txBody>
          <a:bodyPr/>
          <a:lstStyle/>
          <a:p>
            <a:fld id="{CAE051AE-F991-42F5-9A6D-09DB94DAEF1B}" type="slidenum">
              <a:rPr lang="en-US" smtClean="0"/>
              <a:t>59</a:t>
            </a:fld>
            <a:endParaRPr lang="en-US"/>
          </a:p>
        </p:txBody>
      </p:sp>
    </p:spTree>
    <p:extLst>
      <p:ext uri="{BB962C8B-B14F-4D97-AF65-F5344CB8AC3E}">
        <p14:creationId xmlns:p14="http://schemas.microsoft.com/office/powerpoint/2010/main" val="8769604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you may know, naloxone is a safe, FDA-approved, life-saving medication that reverses an opioid overdose. </a:t>
            </a:r>
          </a:p>
          <a:p>
            <a:endParaRPr lang="en-US"/>
          </a:p>
          <a:p>
            <a:r>
              <a:rPr lang="en-US"/>
              <a:t>Opioids like heroin, fentanyl, morphine, etc. attach to our opioid receptors in the brain. Opioid receptors affect our breathing so if all the receptors are highly activated it can stop breathing, which is what happens when people overdose. The amount of opioids needed to overdose will depend on the strength of the opioid, the persons tolerance, body size, metabolism, </a:t>
            </a:r>
            <a:r>
              <a:rPr lang="en-US" strike="sngStrike"/>
              <a:t>there are all kinds of things</a:t>
            </a:r>
            <a:r>
              <a:rPr lang="en-US"/>
              <a:t>.</a:t>
            </a:r>
          </a:p>
          <a:p>
            <a:endParaRPr lang="en-US"/>
          </a:p>
          <a:p>
            <a:r>
              <a:rPr lang="en-US"/>
              <a:t>Naloxone is an opioid antagonist which means it binds to the opioid receptor without activating it. So it basically takes over the receptor, releasing the opioids and allowing the person’s breathing to return.</a:t>
            </a:r>
          </a:p>
          <a:p>
            <a:endParaRPr lang="en-US"/>
          </a:p>
          <a:p>
            <a:r>
              <a:rPr lang="en-US"/>
              <a:t>You cannot do harm with naloxone. Even if someone doesn’t have opioids in their system, it just has no effect.</a:t>
            </a:r>
          </a:p>
          <a:p>
            <a:r>
              <a:rPr lang="en-US"/>
              <a:t>There is no potential for misuse or for it to be used in unethical ways. It can only be used to save lives, it has no other purpose or function.</a:t>
            </a:r>
          </a:p>
          <a:p>
            <a:endParaRPr lang="en-US"/>
          </a:p>
        </p:txBody>
      </p:sp>
      <p:sp>
        <p:nvSpPr>
          <p:cNvPr id="4" name="Slide Number Placeholder 3"/>
          <p:cNvSpPr>
            <a:spLocks noGrp="1"/>
          </p:cNvSpPr>
          <p:nvPr>
            <p:ph type="sldNum" sz="quarter" idx="5"/>
          </p:nvPr>
        </p:nvSpPr>
        <p:spPr/>
        <p:txBody>
          <a:bodyPr/>
          <a:lstStyle/>
          <a:p>
            <a:fld id="{CAE051AE-F991-42F5-9A6D-09DB94DAEF1B}" type="slidenum">
              <a:rPr lang="en-US" smtClean="0"/>
              <a:t>70</a:t>
            </a:fld>
            <a:endParaRPr lang="en-US"/>
          </a:p>
        </p:txBody>
      </p:sp>
    </p:spTree>
    <p:extLst>
      <p:ext uri="{BB962C8B-B14F-4D97-AF65-F5344CB8AC3E}">
        <p14:creationId xmlns:p14="http://schemas.microsoft.com/office/powerpoint/2010/main" val="2005080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two major categories of naloxone: Injectable and nasal. Each have their pros and cons</a:t>
            </a:r>
          </a:p>
          <a:p>
            <a:endParaRPr lang="en-US"/>
          </a:p>
          <a:p>
            <a:r>
              <a:rPr lang="en-US"/>
              <a:t>I’ll start with the injectable. We can get a little nervous about the injectable because people are scared of needles or don’t feel confident using them. But I will say the </a:t>
            </a:r>
            <a:r>
              <a:rPr lang="en-US" b="1"/>
              <a:t>injectable is often preferred by injection drug users who do feel confident and comfortable around needles</a:t>
            </a:r>
            <a:r>
              <a:rPr lang="en-US"/>
              <a:t>. </a:t>
            </a:r>
            <a:r>
              <a:rPr lang="en-US" b="1"/>
              <a:t>The reason it’s preferred is because it’s easier to titrate so it’s less likely to precipitate withdrawal or make people feel sick. </a:t>
            </a:r>
          </a:p>
          <a:p>
            <a:endParaRPr lang="en-US" b="1"/>
          </a:p>
          <a:p>
            <a:r>
              <a:rPr lang="en-US"/>
              <a:t>Nasal on the other hand is very easy to use. Anyone can figure out how to use nasal naloxone, which is important during an emergency.</a:t>
            </a:r>
          </a:p>
          <a:p>
            <a:endParaRPr lang="en-US"/>
          </a:p>
          <a:p>
            <a:r>
              <a:rPr lang="en-US"/>
              <a:t>Ultimately, both are really great options that are good to have on hand when distributing so that people have choice. </a:t>
            </a:r>
          </a:p>
          <a:p>
            <a:endParaRPr lang="en-US"/>
          </a:p>
        </p:txBody>
      </p:sp>
      <p:sp>
        <p:nvSpPr>
          <p:cNvPr id="4" name="Slide Number Placeholder 3"/>
          <p:cNvSpPr>
            <a:spLocks noGrp="1"/>
          </p:cNvSpPr>
          <p:nvPr>
            <p:ph type="sldNum" sz="quarter" idx="5"/>
          </p:nvPr>
        </p:nvSpPr>
        <p:spPr/>
        <p:txBody>
          <a:bodyPr/>
          <a:lstStyle/>
          <a:p>
            <a:fld id="{CAE051AE-F991-42F5-9A6D-09DB94DAEF1B}" type="slidenum">
              <a:rPr lang="en-US" smtClean="0"/>
              <a:t>71</a:t>
            </a:fld>
            <a:endParaRPr lang="en-US"/>
          </a:p>
        </p:txBody>
      </p:sp>
    </p:spTree>
    <p:extLst>
      <p:ext uri="{BB962C8B-B14F-4D97-AF65-F5344CB8AC3E}">
        <p14:creationId xmlns:p14="http://schemas.microsoft.com/office/powerpoint/2010/main" val="449619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A39F4C-FAC1-4E1C-BAA5-D90D365ADF3B}" type="slidenum">
              <a:rPr lang="en-US" smtClean="0"/>
              <a:t>10</a:t>
            </a:fld>
            <a:endParaRPr lang="en-US"/>
          </a:p>
        </p:txBody>
      </p:sp>
    </p:spTree>
    <p:extLst>
      <p:ext uri="{BB962C8B-B14F-4D97-AF65-F5344CB8AC3E}">
        <p14:creationId xmlns:p14="http://schemas.microsoft.com/office/powerpoint/2010/main" val="32114240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SOR is a federally funded grant that enables states combat the opioid epidemic.  </a:t>
            </a:r>
          </a:p>
          <a:p>
            <a:endParaRPr lang="en-US"/>
          </a:p>
          <a:p>
            <a:r>
              <a:rPr lang="en-US"/>
              <a:t>The purpose of this program is to </a:t>
            </a:r>
            <a:r>
              <a:rPr lang="en-US" b="1"/>
              <a:t>address the opioid overdose crisis </a:t>
            </a:r>
            <a:r>
              <a:rPr lang="en-US"/>
              <a:t>by providing resources to states and territories for increasing access to FDA-approved medications for the treatment of opioid use disorder (MOUD), and for supporting the continuum of prevention, harm reduction, treatment, and recovery support services for opioid use disorder (OUD) and other concurrent substance use disorders.</a:t>
            </a:r>
          </a:p>
          <a:p>
            <a:endParaRPr lang="en-US"/>
          </a:p>
          <a:p>
            <a:r>
              <a:rPr lang="en-US"/>
              <a:t>In North Carolina (and other states), our goal is to reduces opioid overdose deaths by: </a:t>
            </a:r>
          </a:p>
        </p:txBody>
      </p:sp>
      <p:sp>
        <p:nvSpPr>
          <p:cNvPr id="4" name="Slide Number Placeholder 3"/>
          <p:cNvSpPr>
            <a:spLocks noGrp="1"/>
          </p:cNvSpPr>
          <p:nvPr>
            <p:ph type="sldNum" sz="quarter" idx="5"/>
          </p:nvPr>
        </p:nvSpPr>
        <p:spPr/>
        <p:txBody>
          <a:bodyPr/>
          <a:lstStyle/>
          <a:p>
            <a:fld id="{CAE051AE-F991-42F5-9A6D-09DB94DAEF1B}" type="slidenum">
              <a:rPr lang="en-US" smtClean="0"/>
              <a:t>73</a:t>
            </a:fld>
            <a:endParaRPr lang="en-US"/>
          </a:p>
        </p:txBody>
      </p:sp>
    </p:spTree>
    <p:extLst>
      <p:ext uri="{BB962C8B-B14F-4D97-AF65-F5344CB8AC3E}">
        <p14:creationId xmlns:p14="http://schemas.microsoft.com/office/powerpoint/2010/main" val="25256395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also offer technical assistance around all things overdose prevention and naloxone distribution. We have access to lots of resources and connections to support you in thinking about how to get naloxone and how to distribute it. </a:t>
            </a:r>
          </a:p>
        </p:txBody>
      </p:sp>
      <p:sp>
        <p:nvSpPr>
          <p:cNvPr id="4" name="Slide Number Placeholder 3"/>
          <p:cNvSpPr>
            <a:spLocks noGrp="1"/>
          </p:cNvSpPr>
          <p:nvPr>
            <p:ph type="sldNum" sz="quarter" idx="5"/>
          </p:nvPr>
        </p:nvSpPr>
        <p:spPr/>
        <p:txBody>
          <a:bodyPr/>
          <a:lstStyle/>
          <a:p>
            <a:fld id="{CAE051AE-F991-42F5-9A6D-09DB94DAEF1B}" type="slidenum">
              <a:rPr lang="en-US" smtClean="0"/>
              <a:t>76</a:t>
            </a:fld>
            <a:endParaRPr lang="en-US"/>
          </a:p>
        </p:txBody>
      </p:sp>
    </p:spTree>
    <p:extLst>
      <p:ext uri="{BB962C8B-B14F-4D97-AF65-F5344CB8AC3E}">
        <p14:creationId xmlns:p14="http://schemas.microsoft.com/office/powerpoint/2010/main" val="41893303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This is a draft.</a:t>
            </a:r>
          </a:p>
          <a:p>
            <a:pPr marL="171450" indent="-171450">
              <a:buFont typeface="Arial" panose="020B0604020202020204" pitchFamily="34" charset="0"/>
              <a:buChar char="•"/>
            </a:pPr>
            <a:r>
              <a:rPr lang="en-US"/>
              <a:t>When you click on each organization type, the map changes to reflect the kit locations on the map.</a:t>
            </a:r>
          </a:p>
          <a:p>
            <a:pPr marL="171450" indent="-171450">
              <a:buFont typeface="Arial" panose="020B0604020202020204" pitchFamily="34" charset="0"/>
              <a:buChar char="•"/>
            </a:pPr>
            <a:r>
              <a:rPr lang="en-US"/>
              <a:t>Also, when you click on the year, the map will reflect the kits for that year. </a:t>
            </a:r>
          </a:p>
          <a:p>
            <a:pPr marL="171450" indent="-171450">
              <a:buFont typeface="Arial" panose="020B0604020202020204" pitchFamily="34" charset="0"/>
              <a:buChar char="•"/>
            </a:pPr>
            <a:r>
              <a:rPr lang="en-US"/>
              <a:t>The number of kits also reflects the number kits that are selected</a:t>
            </a:r>
          </a:p>
          <a:p>
            <a:pPr marL="171450" indent="-171450">
              <a:buFont typeface="Arial" panose="020B0604020202020204" pitchFamily="34" charset="0"/>
              <a:buChar char="•"/>
            </a:pPr>
            <a:r>
              <a:rPr lang="en-US"/>
              <a:t>The naloxone-saves website is also on this page for anyone to click to obtain the form for orders </a:t>
            </a:r>
          </a:p>
          <a:p>
            <a:pPr marL="171450" indent="-171450">
              <a:buFont typeface="Arial" panose="020B0604020202020204" pitchFamily="34" charset="0"/>
              <a:buChar char="•"/>
            </a:pPr>
            <a:r>
              <a:rPr lang="en-US"/>
              <a:t>Additionally, many of these organizations deliver to counties that surround them. </a:t>
            </a:r>
          </a:p>
        </p:txBody>
      </p:sp>
      <p:sp>
        <p:nvSpPr>
          <p:cNvPr id="4" name="Slide Number Placeholder 3"/>
          <p:cNvSpPr>
            <a:spLocks noGrp="1"/>
          </p:cNvSpPr>
          <p:nvPr>
            <p:ph type="sldNum" sz="quarter" idx="5"/>
          </p:nvPr>
        </p:nvSpPr>
        <p:spPr/>
        <p:txBody>
          <a:bodyPr/>
          <a:lstStyle/>
          <a:p>
            <a:fld id="{CAE051AE-F991-42F5-9A6D-09DB94DAEF1B}" type="slidenum">
              <a:rPr lang="en-US" smtClean="0"/>
              <a:t>78</a:t>
            </a:fld>
            <a:endParaRPr lang="en-US"/>
          </a:p>
        </p:txBody>
      </p:sp>
    </p:spTree>
    <p:extLst>
      <p:ext uri="{BB962C8B-B14F-4D97-AF65-F5344CB8AC3E}">
        <p14:creationId xmlns:p14="http://schemas.microsoft.com/office/powerpoint/2010/main" val="12504243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legend for the colors on the map. When click the list on the top right of the map, this shows the legend. </a:t>
            </a:r>
          </a:p>
          <a:p>
            <a:r>
              <a:rPr lang="en-US"/>
              <a:t>In the next few slides, I will show a few screenshots of a few organization types to display their reach in CY 2025</a:t>
            </a:r>
          </a:p>
        </p:txBody>
      </p:sp>
      <p:sp>
        <p:nvSpPr>
          <p:cNvPr id="4" name="Slide Number Placeholder 3"/>
          <p:cNvSpPr>
            <a:spLocks noGrp="1"/>
          </p:cNvSpPr>
          <p:nvPr>
            <p:ph type="sldNum" sz="quarter" idx="5"/>
          </p:nvPr>
        </p:nvSpPr>
        <p:spPr/>
        <p:txBody>
          <a:bodyPr/>
          <a:lstStyle/>
          <a:p>
            <a:fld id="{CAE051AE-F991-42F5-9A6D-09DB94DAEF1B}" type="slidenum">
              <a:rPr lang="en-US" smtClean="0"/>
              <a:t>79</a:t>
            </a:fld>
            <a:endParaRPr lang="en-US"/>
          </a:p>
        </p:txBody>
      </p:sp>
    </p:spTree>
    <p:extLst>
      <p:ext uri="{BB962C8B-B14F-4D97-AF65-F5344CB8AC3E}">
        <p14:creationId xmlns:p14="http://schemas.microsoft.com/office/powerpoint/2010/main" val="23079636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 look at the OTPs that the state delivered naloxone.</a:t>
            </a:r>
          </a:p>
          <a:p>
            <a:r>
              <a:rPr lang="en-US"/>
              <a:t>Again, it should be noted that some organizations spread to surrounding counties</a:t>
            </a:r>
          </a:p>
        </p:txBody>
      </p:sp>
      <p:sp>
        <p:nvSpPr>
          <p:cNvPr id="4" name="Slide Number Placeholder 3"/>
          <p:cNvSpPr>
            <a:spLocks noGrp="1"/>
          </p:cNvSpPr>
          <p:nvPr>
            <p:ph type="sldNum" sz="quarter" idx="5"/>
          </p:nvPr>
        </p:nvSpPr>
        <p:spPr/>
        <p:txBody>
          <a:bodyPr/>
          <a:lstStyle/>
          <a:p>
            <a:fld id="{CAE051AE-F991-42F5-9A6D-09DB94DAEF1B}" type="slidenum">
              <a:rPr lang="en-US" smtClean="0"/>
              <a:t>80</a:t>
            </a:fld>
            <a:endParaRPr lang="en-US"/>
          </a:p>
        </p:txBody>
      </p:sp>
    </p:spTree>
    <p:extLst>
      <p:ext uri="{BB962C8B-B14F-4D97-AF65-F5344CB8AC3E}">
        <p14:creationId xmlns:p14="http://schemas.microsoft.com/office/powerpoint/2010/main" val="35692412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Justice-involved programs include: detention centers, correctional facilities, re-entry programs, etc.  </a:t>
            </a:r>
          </a:p>
        </p:txBody>
      </p:sp>
      <p:sp>
        <p:nvSpPr>
          <p:cNvPr id="4" name="Slide Number Placeholder 3"/>
          <p:cNvSpPr>
            <a:spLocks noGrp="1"/>
          </p:cNvSpPr>
          <p:nvPr>
            <p:ph type="sldNum" sz="quarter" idx="5"/>
          </p:nvPr>
        </p:nvSpPr>
        <p:spPr/>
        <p:txBody>
          <a:bodyPr/>
          <a:lstStyle/>
          <a:p>
            <a:fld id="{CAE051AE-F991-42F5-9A6D-09DB94DAEF1B}" type="slidenum">
              <a:rPr lang="en-US" smtClean="0"/>
              <a:t>82</a:t>
            </a:fld>
            <a:endParaRPr lang="en-US"/>
          </a:p>
        </p:txBody>
      </p:sp>
    </p:spTree>
    <p:extLst>
      <p:ext uri="{BB962C8B-B14F-4D97-AF65-F5344CB8AC3E}">
        <p14:creationId xmlns:p14="http://schemas.microsoft.com/office/powerpoint/2010/main" val="25682767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E051AE-F991-42F5-9A6D-09DB94DAEF1B}" type="slidenum">
              <a:rPr lang="en-US" smtClean="0"/>
              <a:t>83</a:t>
            </a:fld>
            <a:endParaRPr lang="en-US"/>
          </a:p>
        </p:txBody>
      </p:sp>
    </p:spTree>
    <p:extLst>
      <p:ext uri="{BB962C8B-B14F-4D97-AF65-F5344CB8AC3E}">
        <p14:creationId xmlns:p14="http://schemas.microsoft.com/office/powerpoint/2010/main" val="16546993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BC6F1-C754-4C50-ABA4-A769F6857D1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921292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02775-70E1-A39C-8C28-3B34EC208F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540950-F531-8EB9-9EFB-0A17E0A2BC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38727D-3931-26D1-8367-79F2A71F56CA}"/>
              </a:ext>
            </a:extLst>
          </p:cNvPr>
          <p:cNvSpPr>
            <a:spLocks noGrp="1"/>
          </p:cNvSpPr>
          <p:nvPr>
            <p:ph type="body" idx="1"/>
          </p:nvPr>
        </p:nvSpPr>
        <p:spPr/>
        <p:txBody>
          <a:bodyPr/>
          <a:lstStyle/>
          <a:p>
            <a:r>
              <a:rPr lang="en-US"/>
              <a:t>Mention that other states have different models</a:t>
            </a:r>
          </a:p>
        </p:txBody>
      </p:sp>
      <p:sp>
        <p:nvSpPr>
          <p:cNvPr id="4" name="Slide Number Placeholder 3">
            <a:extLst>
              <a:ext uri="{FF2B5EF4-FFF2-40B4-BE49-F238E27FC236}">
                <a16:creationId xmlns:a16="http://schemas.microsoft.com/office/drawing/2014/main" id="{AA02FAE0-24B0-F411-C25F-A6EB8A758A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BC6F1-C754-4C50-ABA4-A769F6857D1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94862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BC6F1-C754-4C50-ABA4-A769F6857D1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89370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18266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BC6F1-C754-4C50-ABA4-A769F6857D1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06669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8E37B-4CB6-409D-4AD3-D8CF3E4994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55A6A3-03B5-ADDD-133A-691625EA70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7F1260-DD62-BA61-530E-9283C03C128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440E315-A33D-CF81-EBA8-26416710C2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66BC0-629E-4FD2-BAF8-ED7C7724369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063825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ED633-65D1-A6F8-6387-94DE33A1BD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B073CD-2434-C7FC-F27C-AA19FFF1F8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34FABC-9871-4D40-622E-3A76B08C511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8A57925-DC7C-FBBE-0144-6D839AEB42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66BC0-629E-4FD2-BAF8-ED7C7724369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30565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A2C13-1A4D-8D43-047F-E5243DD8C8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128F59-2423-6627-17C9-4B9AACAEC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62C629-4DB3-DB04-A9B1-F04F8B1E29A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2FD2F63-B43D-5245-63A1-D16C759442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66BC0-629E-4FD2-BAF8-ED7C7724369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825769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31E4C5-B054-42BB-8F38-F3F4648CA1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5114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34% decrease in 2024; 41% decrease in 2025</a:t>
            </a:r>
          </a:p>
        </p:txBody>
      </p:sp>
      <p:sp>
        <p:nvSpPr>
          <p:cNvPr id="4" name="Slide Number Placeholder 3"/>
          <p:cNvSpPr>
            <a:spLocks noGrp="1"/>
          </p:cNvSpPr>
          <p:nvPr>
            <p:ph type="sldNum" sz="quarter" idx="5"/>
          </p:nvPr>
        </p:nvSpPr>
        <p:spPr/>
        <p:txBody>
          <a:bodyPr/>
          <a:lstStyle/>
          <a:p>
            <a:fld id="{DBCC7D24-0DC9-4E9C-89C0-35D79A09D337}" type="slidenum">
              <a:rPr lang="en-US" smtClean="0"/>
              <a:t>15</a:t>
            </a:fld>
            <a:endParaRPr lang="en-US"/>
          </a:p>
        </p:txBody>
      </p:sp>
    </p:spTree>
    <p:extLst>
      <p:ext uri="{BB962C8B-B14F-4D97-AF65-F5344CB8AC3E}">
        <p14:creationId xmlns:p14="http://schemas.microsoft.com/office/powerpoint/2010/main" val="16702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highest rates of med/drug overdose deaths occurred among NC residents ages 35-44 (75.9 per 100,000) and 25-34 (66.4 per 100,000), males (49.8 per 100,000), Non-Hispanic American Indians (98.7 per 100,000). These rates are calculated over a five-year time period (2020-2024). </a:t>
            </a:r>
          </a:p>
          <a:p>
            <a:endParaRPr lang="en-US"/>
          </a:p>
          <a:p>
            <a:endParaRPr lang="en-US"/>
          </a:p>
          <a:p>
            <a:pPr defTabSz="881390">
              <a:defRPr/>
            </a:pPr>
            <a:endParaRPr lang="en-US"/>
          </a:p>
          <a:p>
            <a:endParaRPr lang="en-US"/>
          </a:p>
        </p:txBody>
      </p:sp>
      <p:sp>
        <p:nvSpPr>
          <p:cNvPr id="4" name="Slide Number Placeholder 3"/>
          <p:cNvSpPr>
            <a:spLocks noGrp="1"/>
          </p:cNvSpPr>
          <p:nvPr>
            <p:ph type="sldNum" sz="quarter" idx="5"/>
          </p:nvPr>
        </p:nvSpPr>
        <p:spPr/>
        <p:txBody>
          <a:bodyPr/>
          <a:lstStyle/>
          <a:p>
            <a:fld id="{DBCC7D24-0DC9-4E9C-89C0-35D79A09D337}" type="slidenum">
              <a:rPr lang="en-US" smtClean="0"/>
              <a:t>17</a:t>
            </a:fld>
            <a:endParaRPr lang="en-US"/>
          </a:p>
        </p:txBody>
      </p:sp>
    </p:spTree>
    <p:extLst>
      <p:ext uri="{BB962C8B-B14F-4D97-AF65-F5344CB8AC3E}">
        <p14:creationId xmlns:p14="http://schemas.microsoft.com/office/powerpoint/2010/main" val="1795079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t>After reaching its peak overdose death rate in 2023, North Carolina experienced a decrease in 2024. However, the decrease seen statewide is not evenly dispersed amongst historically marginalized populations.</a:t>
            </a:r>
          </a:p>
          <a:p>
            <a:endParaRPr lang="en-US" sz="2800" b="0" i="0" u="none" strike="noStrike">
              <a:solidFill>
                <a:srgbClr val="000000"/>
              </a:solidFill>
              <a:effectLst/>
              <a:latin typeface="Calibri" panose="020F0502020204030204" pitchFamily="34" charset="0"/>
            </a:endParaRPr>
          </a:p>
          <a:p>
            <a:r>
              <a:rPr lang="en-US" sz="1800" b="0" i="0" u="none" strike="noStrike" kern="1200">
                <a:solidFill>
                  <a:schemeClr val="tx1"/>
                </a:solidFill>
                <a:effectLst/>
                <a:latin typeface="+mn-lt"/>
                <a:ea typeface="+mn-ea"/>
                <a:cs typeface="+mn-cs"/>
              </a:rPr>
              <a:t>The percentage by which overdose death rates changed from 2023 to 2024 was highest among Hispanic people with a 45.6% decrease in their overdose death rate (19.5 to 10.6 per 100,000).</a:t>
            </a:r>
            <a:r>
              <a:rPr lang="en-US" sz="2800">
                <a:effectLst/>
              </a:rPr>
              <a:t> </a:t>
            </a:r>
            <a:r>
              <a:rPr lang="en-US" sz="1800" b="0" i="0" u="none" strike="noStrike" kern="1200">
                <a:solidFill>
                  <a:schemeClr val="tx1"/>
                </a:solidFill>
                <a:effectLst/>
                <a:latin typeface="+mn-lt"/>
                <a:ea typeface="+mn-ea"/>
                <a:cs typeface="+mn-cs"/>
              </a:rPr>
              <a:t>American Indian/Indigenous communities had the highest overdose death rate in 2024, a 37.6% decrease from 2023 to 2024 (111.3 to 69.5 per 100,000). White NH people saw a 33.1% decrease in overdose death rates from 2023 to 2024 (43.2 to 28.9 per 100,000).</a:t>
            </a:r>
            <a:r>
              <a:rPr lang="en-US" sz="2800">
                <a:effectLst/>
              </a:rPr>
              <a:t> </a:t>
            </a:r>
            <a:r>
              <a:rPr lang="en-US" sz="1800" b="0" i="0" u="none" strike="noStrike" kern="1200">
                <a:solidFill>
                  <a:schemeClr val="tx1"/>
                </a:solidFill>
                <a:effectLst/>
                <a:latin typeface="+mn-lt"/>
                <a:ea typeface="+mn-ea"/>
                <a:cs typeface="+mn-cs"/>
              </a:rPr>
              <a:t>Black NH people had the second highest rate in 2024, a 37.5% decrease from 2023 to 2024 (51.8 to 32.4 per 100,000).</a:t>
            </a:r>
            <a:r>
              <a:rPr lang="en-US" sz="2800">
                <a:effectLst/>
              </a:rPr>
              <a:t> </a:t>
            </a:r>
            <a:r>
              <a:rPr lang="en-US" sz="1800" b="0" i="0" u="none" strike="noStrike" kern="1200">
                <a:solidFill>
                  <a:schemeClr val="tx1"/>
                </a:solidFill>
                <a:effectLst/>
                <a:latin typeface="+mn-lt"/>
                <a:ea typeface="+mn-ea"/>
                <a:cs typeface="+mn-cs"/>
              </a:rPr>
              <a:t>Asian NH people saw a 7.0%  increase in overdose death rates from 2023 to 2024 (4.3 to 4.6 per 100,000).</a:t>
            </a:r>
            <a:r>
              <a:rPr lang="en-US" sz="2800">
                <a:effectLst/>
              </a:rPr>
              <a:t> </a:t>
            </a:r>
            <a:endParaRPr lang="en-US" sz="2800" b="0" i="0" u="none" strike="noStrike">
              <a:solidFill>
                <a:srgbClr val="000000"/>
              </a:solidFill>
              <a:effectLst/>
              <a:latin typeface="Calibri" panose="020F0502020204030204" pitchFamily="34" charset="0"/>
            </a:endParaRPr>
          </a:p>
          <a:p>
            <a:endParaRPr lang="en-US" sz="1800" b="0" i="0" u="none" strike="noStrike">
              <a:solidFill>
                <a:srgbClr val="000000"/>
              </a:solidFill>
              <a:effectLst/>
              <a:latin typeface="Calibri" panose="020F0502020204030204" pitchFamily="34" charset="0"/>
            </a:endParaRPr>
          </a:p>
          <a:p>
            <a:endParaRPr lang="en-US" sz="1800" b="0" i="0" u="none" strike="noStrike">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DBCC7D24-0DC9-4E9C-89C0-35D79A09D337}" type="slidenum">
              <a:rPr lang="en-US" smtClean="0"/>
              <a:t>18</a:t>
            </a:fld>
            <a:endParaRPr lang="en-US"/>
          </a:p>
        </p:txBody>
      </p:sp>
    </p:spTree>
    <p:extLst>
      <p:ext uri="{BB962C8B-B14F-4D97-AF65-F5344CB8AC3E}">
        <p14:creationId xmlns:p14="http://schemas.microsoft.com/office/powerpoint/2010/main" val="1645035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03">
              <a:defRPr/>
            </a:pPr>
            <a:r>
              <a:rPr lang="en-US" altLang="en-US">
                <a:latin typeface="Arial" pitchFamily="34" charset="0"/>
              </a:rPr>
              <a:t>The overdose epidemic is mostly driven by fentanyl. </a:t>
            </a:r>
          </a:p>
          <a:p>
            <a:pPr defTabSz="922903">
              <a:defRPr/>
            </a:pPr>
            <a:endParaRPr lang="en-US" altLang="en-US">
              <a:latin typeface="Arial" pitchFamily="34" charset="0"/>
            </a:endParaRPr>
          </a:p>
          <a:p>
            <a:pPr defTabSz="922903">
              <a:defRPr/>
            </a:pPr>
            <a:r>
              <a:rPr lang="en-US" altLang="en-US">
                <a:latin typeface="Arial" pitchFamily="34" charset="0"/>
              </a:rPr>
              <a:t>Historically, prescription opioids </a:t>
            </a:r>
            <a:r>
              <a:rPr lang="en-US"/>
              <a:t>(drugs like h</a:t>
            </a:r>
            <a:r>
              <a:rPr lang="en-US" baseline="0"/>
              <a:t>ydrocodone, oxycodone, morphine) </a:t>
            </a:r>
            <a:r>
              <a:rPr lang="en-US" altLang="en-US">
                <a:latin typeface="Arial" pitchFamily="34" charset="0"/>
              </a:rPr>
              <a:t>contributed to an increasing number of medication/drug overdose deaths. In more recent years, synthetic narcotics such as fentanyl, and fentanyl analogues* have resulted in increased deaths. The number of deaths involving stimulants like cocaine and psychostimulants (which includes methamphetamine) also continue to rise.</a:t>
            </a:r>
          </a:p>
          <a:p>
            <a:pPr defTabSz="922903">
              <a:defRPr/>
            </a:pPr>
            <a:endParaRPr lang="en-US" baseline="0">
              <a:latin typeface="Arial" pitchFamily="34" charset="0"/>
            </a:endParaRPr>
          </a:p>
          <a:p>
            <a:r>
              <a:rPr lang="en-US" altLang="en-US">
                <a:latin typeface="Arial" pitchFamily="34" charset="0"/>
              </a:rPr>
              <a:t>These</a:t>
            </a:r>
            <a:r>
              <a:rPr lang="en-US" altLang="en-US" baseline="0">
                <a:latin typeface="Arial" pitchFamily="34" charset="0"/>
              </a:rPr>
              <a:t> counts are not mutually exclusive. If a death involved multiple substances, it can be counted on multiple lines. A growing number deaths involve multiple substances in combination. </a:t>
            </a:r>
            <a:r>
              <a:rPr lang="en-US" altLang="en-US" sz="1200" b="0">
                <a:latin typeface="Calibri" panose="020F0502020204030204" pitchFamily="34" charset="0"/>
              </a:rPr>
              <a:t>Toxicology data is unable to distinguish whether the presence of multiple substances indicate intentional polysubstance use or if one substance was tainted with other drugs (e.g. cocaine laced with fentanyl).</a:t>
            </a:r>
            <a:endParaRPr lang="en-US" altLang="en-US" baseline="0">
              <a:latin typeface="Arial" pitchFamily="34" charset="0"/>
            </a:endParaRPr>
          </a:p>
          <a:p>
            <a:endParaRPr lang="en-US" baseline="0">
              <a:latin typeface="Arial" pitchFamily="34" charset="0"/>
            </a:endParaRPr>
          </a:p>
          <a:p>
            <a:r>
              <a:rPr lang="en-US"/>
              <a:t>*Fentanyl analogues are drugs that are similar to fentanyl but have been chemically modified in order to bypass current drug laws.</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792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8DFCF-6490-FA5B-A361-6930BBE0E6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4F261E-76FC-686B-42D9-D05E7EC3AC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CB2EC1-D9B3-BE38-6A02-A57079C1BB1A}"/>
              </a:ext>
            </a:extLst>
          </p:cNvPr>
          <p:cNvSpPr>
            <a:spLocks noGrp="1"/>
          </p:cNvSpPr>
          <p:nvPr>
            <p:ph type="body" idx="1"/>
          </p:nvPr>
        </p:nvSpPr>
        <p:spPr/>
        <p:txBody>
          <a:bodyPr/>
          <a:lstStyle/>
          <a:p>
            <a:pPr marL="0" marR="0">
              <a:lnSpc>
                <a:spcPct val="115000"/>
              </a:lnSpc>
              <a:spcBef>
                <a:spcPts val="0"/>
              </a:spcBef>
              <a:spcAft>
                <a:spcPts val="0"/>
              </a:spcAft>
            </a:pPr>
            <a:r>
              <a:rPr lang="en-US" sz="1200" kern="1200">
                <a:effectLst/>
                <a:latin typeface="+mn-lt"/>
                <a:ea typeface="Calibri" panose="020F0502020204030204" pitchFamily="34" charset="0"/>
                <a:cs typeface="Calibri" panose="020F0502020204030204" pitchFamily="34" charset="0"/>
              </a:rPr>
              <a:t>This map shades the counties of NC based on their respective </a:t>
            </a:r>
            <a:r>
              <a:rPr lang="en-US" sz="1200" b="0" kern="1200">
                <a:effectLst/>
                <a:latin typeface="+mn-lt"/>
                <a:ea typeface="Calibri" panose="020F0502020204030204" pitchFamily="34" charset="0"/>
                <a:cs typeface="Calibri" panose="020F0502020204030204" pitchFamily="34" charset="0"/>
              </a:rPr>
              <a:t>overdose</a:t>
            </a:r>
            <a:r>
              <a:rPr lang="en-US" sz="1200" kern="1200">
                <a:effectLst/>
                <a:latin typeface="+mn-lt"/>
                <a:ea typeface="Calibri" panose="020F0502020204030204" pitchFamily="34" charset="0"/>
                <a:cs typeface="Calibri" panose="020F0502020204030204" pitchFamily="34" charset="0"/>
              </a:rPr>
              <a:t> death rate. The statewide rate was 35.5 per 100,000 residents from 2020-2024. This five-year period was used in order to provide greater reliability in county-level rate estimates.</a:t>
            </a:r>
            <a:endParaRPr lang="en-US" sz="1200">
              <a:effectLst/>
              <a:latin typeface="+mn-lt"/>
              <a:ea typeface="Calibri" panose="020F0502020204030204" pitchFamily="34" charset="0"/>
              <a:cs typeface="Times New Roman" panose="02020603050405020304" pitchFamily="18" charset="0"/>
            </a:endParaRPr>
          </a:p>
          <a:p>
            <a:endParaRPr lang="en-US"/>
          </a:p>
          <a:p>
            <a:r>
              <a:rPr lang="en-US"/>
              <a:t>All counties had more than four deaths, so all rates were calculated.  Interpret rates with caution in counties with fewer than 10 deaths.</a:t>
            </a:r>
          </a:p>
          <a:p>
            <a:endParaRPr lang="en-US"/>
          </a:p>
        </p:txBody>
      </p:sp>
      <p:sp>
        <p:nvSpPr>
          <p:cNvPr id="4" name="Slide Number Placeholder 3">
            <a:extLst>
              <a:ext uri="{FF2B5EF4-FFF2-40B4-BE49-F238E27FC236}">
                <a16:creationId xmlns:a16="http://schemas.microsoft.com/office/drawing/2014/main" id="{8A3DC348-74BD-44F4-1100-7790D4694C11}"/>
              </a:ext>
            </a:extLst>
          </p:cNvPr>
          <p:cNvSpPr>
            <a:spLocks noGrp="1"/>
          </p:cNvSpPr>
          <p:nvPr>
            <p:ph type="sldNum" sz="quarter" idx="10"/>
          </p:nvPr>
        </p:nvSpPr>
        <p:spPr/>
        <p:txBody>
          <a:bodyPr/>
          <a:lstStyle/>
          <a:p>
            <a:fld id="{DBCC7D24-0DC9-4E9C-89C0-35D79A09D337}" type="slidenum">
              <a:rPr lang="en-US" smtClean="0"/>
              <a:t>22</a:t>
            </a:fld>
            <a:endParaRPr lang="en-US"/>
          </a:p>
        </p:txBody>
      </p:sp>
    </p:spTree>
    <p:extLst>
      <p:ext uri="{BB962C8B-B14F-4D97-AF65-F5344CB8AC3E}">
        <p14:creationId xmlns:p14="http://schemas.microsoft.com/office/powerpoint/2010/main" val="3952925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930EC-ECA0-EE7D-4CAD-4087C65B4C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A441DF-6A85-8244-395A-383FD57FBA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DA7A03-7A27-5A33-13D2-CCF2ABC7730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075F23A-BAA7-F732-AB68-C17F39A22D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2C004A-AD99-AFD0-09E5-ADE19D91ADF5}"/>
              </a:ext>
            </a:extLst>
          </p:cNvPr>
          <p:cNvSpPr>
            <a:spLocks noGrp="1"/>
          </p:cNvSpPr>
          <p:nvPr>
            <p:ph type="sldNum" sz="quarter" idx="12"/>
          </p:nvPr>
        </p:nvSpPr>
        <p:spPr/>
        <p:txBody>
          <a:bodyPr/>
          <a:lstStyle/>
          <a:p>
            <a:fld id="{6860CF95-128A-4351-B6C9-020D04AB0AAC}" type="slidenum">
              <a:rPr lang="en-US" smtClean="0"/>
              <a:t>‹#›</a:t>
            </a:fld>
            <a:endParaRPr lang="en-US"/>
          </a:p>
        </p:txBody>
      </p:sp>
    </p:spTree>
    <p:extLst>
      <p:ext uri="{BB962C8B-B14F-4D97-AF65-F5344CB8AC3E}">
        <p14:creationId xmlns:p14="http://schemas.microsoft.com/office/powerpoint/2010/main" val="441777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1F25C-7026-5062-C00E-1533699E10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4F1C00-B7D0-99F7-7ABB-3C81CB84E5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486B2C-D394-BA7E-B368-A07A05B5C86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523165A-FE39-0128-E85D-5924B77CC0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E8C324-D92E-ECBA-B6B3-79F3CB01A00D}"/>
              </a:ext>
            </a:extLst>
          </p:cNvPr>
          <p:cNvSpPr>
            <a:spLocks noGrp="1"/>
          </p:cNvSpPr>
          <p:nvPr>
            <p:ph type="sldNum" sz="quarter" idx="12"/>
          </p:nvPr>
        </p:nvSpPr>
        <p:spPr/>
        <p:txBody>
          <a:bodyPr/>
          <a:lstStyle/>
          <a:p>
            <a:fld id="{6860CF95-128A-4351-B6C9-020D04AB0AAC}" type="slidenum">
              <a:rPr lang="en-US" smtClean="0"/>
              <a:t>‹#›</a:t>
            </a:fld>
            <a:endParaRPr lang="en-US"/>
          </a:p>
        </p:txBody>
      </p:sp>
    </p:spTree>
    <p:extLst>
      <p:ext uri="{BB962C8B-B14F-4D97-AF65-F5344CB8AC3E}">
        <p14:creationId xmlns:p14="http://schemas.microsoft.com/office/powerpoint/2010/main" val="4006108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CBFB9B-4A85-657A-1909-3893D8ADD1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1204EE-4345-1538-E9FD-EDB7E19B31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531DA6-C993-AEA7-01B9-41AE24D281D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4E63CEA-6008-C299-FBB2-545B14C9D1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2624E8-CF6E-FE1D-123D-CB7BCDD60A0A}"/>
              </a:ext>
            </a:extLst>
          </p:cNvPr>
          <p:cNvSpPr>
            <a:spLocks noGrp="1"/>
          </p:cNvSpPr>
          <p:nvPr>
            <p:ph type="sldNum" sz="quarter" idx="12"/>
          </p:nvPr>
        </p:nvSpPr>
        <p:spPr/>
        <p:txBody>
          <a:bodyPr/>
          <a:lstStyle/>
          <a:p>
            <a:fld id="{6860CF95-128A-4351-B6C9-020D04AB0AAC}" type="slidenum">
              <a:rPr lang="en-US" smtClean="0"/>
              <a:t>‹#›</a:t>
            </a:fld>
            <a:endParaRPr lang="en-US"/>
          </a:p>
        </p:txBody>
      </p:sp>
    </p:spTree>
    <p:extLst>
      <p:ext uri="{BB962C8B-B14F-4D97-AF65-F5344CB8AC3E}">
        <p14:creationId xmlns:p14="http://schemas.microsoft.com/office/powerpoint/2010/main" val="2294215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able Chart Image">
    <p:spTree>
      <p:nvGrpSpPr>
        <p:cNvPr id="1" name=""/>
        <p:cNvGrpSpPr/>
        <p:nvPr/>
      </p:nvGrpSpPr>
      <p:grpSpPr>
        <a:xfrm>
          <a:off x="0" y="0"/>
          <a:ext cx="0" cy="0"/>
          <a:chOff x="0" y="0"/>
          <a:chExt cx="0" cy="0"/>
        </a:xfrm>
      </p:grpSpPr>
      <p:sp>
        <p:nvSpPr>
          <p:cNvPr id="7" name="Rectangle 6"/>
          <p:cNvSpPr/>
          <p:nvPr userDrawn="1"/>
        </p:nvSpPr>
        <p:spPr>
          <a:xfrm>
            <a:off x="0" y="6590662"/>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b="1" i="0">
              <a:latin typeface="Arial" panose="020B0604020202020204" pitchFamily="34" charset="0"/>
              <a:ea typeface="Gotham Bold" charset="0"/>
              <a:cs typeface="Arial" panose="020B0604020202020204" pitchFamily="34" charset="0"/>
            </a:endParaRPr>
          </a:p>
        </p:txBody>
      </p:sp>
      <p:sp>
        <p:nvSpPr>
          <p:cNvPr id="2" name="Title 1"/>
          <p:cNvSpPr>
            <a:spLocks noGrp="1"/>
          </p:cNvSpPr>
          <p:nvPr>
            <p:ph type="title" hasCustomPrompt="1"/>
          </p:nvPr>
        </p:nvSpPr>
        <p:spPr>
          <a:xfrm>
            <a:off x="731520" y="457200"/>
            <a:ext cx="10624397" cy="548640"/>
          </a:xfr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Arial" panose="020B0604020202020204" pitchFamily="34" charset="0"/>
              <a:ea typeface="Gotham Bold" charset="0"/>
              <a:cs typeface="Arial" panose="020B0604020202020204" pitchFamily="34" charset="0"/>
            </a:endParaRPr>
          </a:p>
        </p:txBody>
      </p:sp>
      <p:sp>
        <p:nvSpPr>
          <p:cNvPr id="12" name="Content Placeholder 11"/>
          <p:cNvSpPr>
            <a:spLocks noGrp="1"/>
          </p:cNvSpPr>
          <p:nvPr>
            <p:ph sz="quarter" idx="14" hasCustomPrompt="1"/>
          </p:nvPr>
        </p:nvSpPr>
        <p:spPr>
          <a:xfrm>
            <a:off x="853440" y="1097280"/>
            <a:ext cx="10526184" cy="4902890"/>
          </a:xfrm>
        </p:spPr>
        <p:txBody>
          <a:bodyPr>
            <a:noAutofit/>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sp>
        <p:nvSpPr>
          <p:cNvPr id="9" name="Slide Number Placeholder 21"/>
          <p:cNvSpPr>
            <a:spLocks noGrp="1"/>
          </p:cNvSpPr>
          <p:nvPr>
            <p:ph type="sldNum" sz="quarter" idx="15"/>
          </p:nvPr>
        </p:nvSpPr>
        <p:spPr>
          <a:xfrm>
            <a:off x="11074401" y="6603788"/>
            <a:ext cx="752131" cy="284692"/>
          </a:xfrm>
          <a:prstGeom prst="rect">
            <a:avLst/>
          </a:prstGeom>
        </p:spPr>
        <p:txBody>
          <a:bodyPr/>
          <a:lstStyle>
            <a:lvl1pP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3879955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 Photo header Color Seal">
    <p:spTree>
      <p:nvGrpSpPr>
        <p:cNvPr id="1" name=""/>
        <p:cNvGrpSpPr/>
        <p:nvPr/>
      </p:nvGrpSpPr>
      <p:grpSpPr>
        <a:xfrm>
          <a:off x="0" y="0"/>
          <a:ext cx="0" cy="0"/>
          <a:chOff x="0" y="0"/>
          <a:chExt cx="0" cy="0"/>
        </a:xfrm>
      </p:grpSpPr>
      <p:sp>
        <p:nvSpPr>
          <p:cNvPr id="11" name="Rectangle 10"/>
          <p:cNvSpPr/>
          <p:nvPr userDrawn="1"/>
        </p:nvSpPr>
        <p:spPr>
          <a:xfrm>
            <a:off x="0" y="6607421"/>
            <a:ext cx="12192000" cy="250583"/>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9" y="2051009"/>
            <a:ext cx="7699023"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882" indent="0">
              <a:buNone/>
              <a:defRPr sz="2800">
                <a:latin typeface="Franklin Gothic Demi Cond" panose="020B0706030402020204" pitchFamily="34" charset="0"/>
              </a:defRPr>
            </a:lvl2pPr>
            <a:lvl3pPr marL="685766" indent="0">
              <a:buNone/>
              <a:defRPr sz="2800">
                <a:latin typeface="Franklin Gothic Demi Cond" panose="020B0706030402020204" pitchFamily="34" charset="0"/>
              </a:defRPr>
            </a:lvl3pPr>
            <a:lvl4pPr marL="1028649" indent="0">
              <a:buNone/>
              <a:defRPr sz="2800">
                <a:latin typeface="Franklin Gothic Demi Cond" panose="020B0706030402020204" pitchFamily="34" charset="0"/>
              </a:defRPr>
            </a:lvl4pPr>
            <a:lvl5pPr marL="1371532"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9"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9" y="5020585"/>
            <a:ext cx="7699023" cy="488227"/>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12192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pic>
        <p:nvPicPr>
          <p:cNvPr id="13" name="Picture 12">
            <a:extLst>
              <a:ext uri="{FF2B5EF4-FFF2-40B4-BE49-F238E27FC236}">
                <a16:creationId xmlns:a16="http://schemas.microsoft.com/office/drawing/2014/main" id="{37EAC963-4536-BB44-A534-307C825CF1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431" y="1782793"/>
            <a:ext cx="2429695" cy="2398177"/>
          </a:xfrm>
          <a:prstGeom prst="rect">
            <a:avLst/>
          </a:prstGeom>
        </p:spPr>
      </p:pic>
      <p:pic>
        <p:nvPicPr>
          <p:cNvPr id="28" name="Picture 27">
            <a:extLst>
              <a:ext uri="{FF2B5EF4-FFF2-40B4-BE49-F238E27FC236}">
                <a16:creationId xmlns:a16="http://schemas.microsoft.com/office/drawing/2014/main" id="{01AD1C16-EB55-0C4C-A916-558470038D3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091" b="19445"/>
          <a:stretch/>
        </p:blipFill>
        <p:spPr>
          <a:xfrm>
            <a:off x="-7245" y="307643"/>
            <a:ext cx="2433261" cy="1075211"/>
          </a:xfrm>
          <a:prstGeom prst="rect">
            <a:avLst/>
          </a:prstGeom>
        </p:spPr>
      </p:pic>
      <p:pic>
        <p:nvPicPr>
          <p:cNvPr id="29" name="Picture 28">
            <a:extLst>
              <a:ext uri="{FF2B5EF4-FFF2-40B4-BE49-F238E27FC236}">
                <a16:creationId xmlns:a16="http://schemas.microsoft.com/office/drawing/2014/main" id="{E41AD2AE-EA95-4347-A679-9B7F2C2D001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782" b="17202"/>
          <a:stretch/>
        </p:blipFill>
        <p:spPr>
          <a:xfrm>
            <a:off x="2502787" y="309628"/>
            <a:ext cx="2427068" cy="1072579"/>
          </a:xfrm>
          <a:prstGeom prst="rect">
            <a:avLst/>
          </a:prstGeom>
        </p:spPr>
      </p:pic>
      <p:pic>
        <p:nvPicPr>
          <p:cNvPr id="30" name="Picture 29">
            <a:extLst>
              <a:ext uri="{FF2B5EF4-FFF2-40B4-BE49-F238E27FC236}">
                <a16:creationId xmlns:a16="http://schemas.microsoft.com/office/drawing/2014/main" id="{D531844A-9545-0443-A760-543C6791C45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66" b="23775"/>
          <a:stretch/>
        </p:blipFill>
        <p:spPr>
          <a:xfrm>
            <a:off x="5014293" y="306798"/>
            <a:ext cx="2157071" cy="1076329"/>
          </a:xfrm>
          <a:prstGeom prst="rect">
            <a:avLst/>
          </a:prstGeom>
        </p:spPr>
      </p:pic>
      <p:pic>
        <p:nvPicPr>
          <p:cNvPr id="31" name="Picture 30">
            <a:extLst>
              <a:ext uri="{FF2B5EF4-FFF2-40B4-BE49-F238E27FC236}">
                <a16:creationId xmlns:a16="http://schemas.microsoft.com/office/drawing/2014/main" id="{7AA80B92-8FBB-7B4A-B127-0E242F4D7B4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15551" b="8016"/>
          <a:stretch/>
        </p:blipFill>
        <p:spPr>
          <a:xfrm>
            <a:off x="7259715" y="308436"/>
            <a:ext cx="2431536" cy="1074155"/>
          </a:xfrm>
          <a:prstGeom prst="rect">
            <a:avLst/>
          </a:prstGeom>
        </p:spPr>
      </p:pic>
      <p:pic>
        <p:nvPicPr>
          <p:cNvPr id="32" name="Picture 31">
            <a:extLst>
              <a:ext uri="{FF2B5EF4-FFF2-40B4-BE49-F238E27FC236}">
                <a16:creationId xmlns:a16="http://schemas.microsoft.com/office/drawing/2014/main" id="{57BA1B4D-B03C-E846-A2F0-E42D13505B9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10922" b="16222"/>
          <a:stretch/>
        </p:blipFill>
        <p:spPr>
          <a:xfrm>
            <a:off x="9760637" y="308436"/>
            <a:ext cx="2431500" cy="1074155"/>
          </a:xfrm>
          <a:prstGeom prst="rect">
            <a:avLst/>
          </a:prstGeom>
        </p:spPr>
      </p:pic>
      <p:sp>
        <p:nvSpPr>
          <p:cNvPr id="2" name="Date Placeholder 1">
            <a:extLst>
              <a:ext uri="{FF2B5EF4-FFF2-40B4-BE49-F238E27FC236}">
                <a16:creationId xmlns:a16="http://schemas.microsoft.com/office/drawing/2014/main" id="{35E5295F-2F54-D078-279E-D3BBF9DEB5E5}"/>
              </a:ext>
            </a:extLst>
          </p:cNvPr>
          <p:cNvSpPr>
            <a:spLocks noGrp="1"/>
          </p:cNvSpPr>
          <p:nvPr>
            <p:ph type="dt" sz="half" idx="13"/>
          </p:nvPr>
        </p:nvSpPr>
        <p:spPr/>
        <p:txBody>
          <a:bodyPr/>
          <a:lstStyle/>
          <a:p>
            <a:endParaRPr lang="en-US"/>
          </a:p>
        </p:txBody>
      </p:sp>
      <p:sp>
        <p:nvSpPr>
          <p:cNvPr id="3" name="Footer Placeholder 2">
            <a:extLst>
              <a:ext uri="{FF2B5EF4-FFF2-40B4-BE49-F238E27FC236}">
                <a16:creationId xmlns:a16="http://schemas.microsoft.com/office/drawing/2014/main" id="{902AA1F8-7C48-69ED-B7BE-066DCA0BFC0A}"/>
              </a:ext>
            </a:extLst>
          </p:cNvPr>
          <p:cNvSpPr>
            <a:spLocks noGrp="1"/>
          </p:cNvSpPr>
          <p:nvPr>
            <p:ph type="ftr" sz="quarter" idx="14"/>
          </p:nvPr>
        </p:nvSpPr>
        <p:spPr/>
        <p:txBody>
          <a:bodyPr/>
          <a:lstStyle/>
          <a:p>
            <a:endParaRPr lang="en-US"/>
          </a:p>
        </p:txBody>
      </p:sp>
      <p:sp>
        <p:nvSpPr>
          <p:cNvPr id="4" name="Slide Number Placeholder 3">
            <a:extLst>
              <a:ext uri="{FF2B5EF4-FFF2-40B4-BE49-F238E27FC236}">
                <a16:creationId xmlns:a16="http://schemas.microsoft.com/office/drawing/2014/main" id="{62E39C8E-729E-D20A-83B8-E30E30B5BB68}"/>
              </a:ext>
            </a:extLst>
          </p:cNvPr>
          <p:cNvSpPr>
            <a:spLocks noGrp="1"/>
          </p:cNvSpPr>
          <p:nvPr>
            <p:ph type="sldNum" sz="quarter" idx="15"/>
          </p:nvPr>
        </p:nvSpPr>
        <p:spPr/>
        <p:txBody>
          <a:bodyPr/>
          <a:lstStyle/>
          <a:p>
            <a:fld id="{6860CF95-128A-4351-B6C9-020D04AB0AAC}" type="slidenum">
              <a:rPr lang="en-US" smtClean="0"/>
              <a:t>‹#›</a:t>
            </a:fld>
            <a:endParaRPr lang="en-US"/>
          </a:p>
        </p:txBody>
      </p:sp>
    </p:spTree>
    <p:extLst>
      <p:ext uri="{BB962C8B-B14F-4D97-AF65-F5344CB8AC3E}">
        <p14:creationId xmlns:p14="http://schemas.microsoft.com/office/powerpoint/2010/main" val="2742547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Bullets">
    <p:spTree>
      <p:nvGrpSpPr>
        <p:cNvPr id="1" name=""/>
        <p:cNvGrpSpPr/>
        <p:nvPr/>
      </p:nvGrpSpPr>
      <p:grpSpPr>
        <a:xfrm>
          <a:off x="0" y="0"/>
          <a:ext cx="0" cy="0"/>
          <a:chOff x="0" y="0"/>
          <a:chExt cx="0" cy="0"/>
        </a:xfrm>
      </p:grpSpPr>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Arial" panose="020B0604020202020204" pitchFamily="34" charset="0"/>
              <a:ea typeface="Gotham Bold" charset="0"/>
              <a:cs typeface="Arial" panose="020B0604020202020204" pitchFamily="34" charset="0"/>
            </a:endParaRPr>
          </a:p>
        </p:txBody>
      </p:sp>
      <p:sp>
        <p:nvSpPr>
          <p:cNvPr id="4" name="Text Placeholder 3"/>
          <p:cNvSpPr>
            <a:spLocks noGrp="1"/>
          </p:cNvSpPr>
          <p:nvPr>
            <p:ph type="body" sz="quarter" idx="10" hasCustomPrompt="1"/>
          </p:nvPr>
        </p:nvSpPr>
        <p:spPr>
          <a:xfrm>
            <a:off x="853440" y="1097280"/>
            <a:ext cx="10514189" cy="4937760"/>
          </a:xfr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3" y="6243108"/>
            <a:ext cx="10656007" cy="330200"/>
          </a:xfr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9" name="Rectangle 18"/>
          <p:cNvSpPr/>
          <p:nvPr userDrawn="1"/>
        </p:nvSpPr>
        <p:spPr>
          <a:xfrm>
            <a:off x="0" y="6590654"/>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b="1" i="0">
              <a:latin typeface="Arial" panose="020B0604020202020204" pitchFamily="34" charset="0"/>
              <a:ea typeface="Gotham Bold" charset="0"/>
              <a:cs typeface="Arial" panose="020B0604020202020204" pitchFamily="34" charset="0"/>
            </a:endParaRPr>
          </a:p>
        </p:txBody>
      </p:sp>
      <p:sp>
        <p:nvSpPr>
          <p:cNvPr id="22" name="Slide Number Placeholder 21"/>
          <p:cNvSpPr>
            <a:spLocks noGrp="1"/>
          </p:cNvSpPr>
          <p:nvPr>
            <p:ph type="sldNum" sz="quarter" idx="14"/>
          </p:nvPr>
        </p:nvSpPr>
        <p:spPr>
          <a:xfrm>
            <a:off x="11074400" y="6603788"/>
            <a:ext cx="752131" cy="284692"/>
          </a:xfrm>
          <a:prstGeom prst="rect">
            <a:avLst/>
          </a:prstGeom>
        </p:spPr>
        <p:txBody>
          <a:bodyPr/>
          <a:lstStyle>
            <a:lvl1pP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731521" y="457200"/>
            <a:ext cx="10661879" cy="548640"/>
          </a:xfr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Tree>
    <p:extLst>
      <p:ext uri="{BB962C8B-B14F-4D97-AF65-F5344CB8AC3E}">
        <p14:creationId xmlns:p14="http://schemas.microsoft.com/office/powerpoint/2010/main" val="772592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 Column 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829740" y="1614696"/>
            <a:ext cx="5120217" cy="4633711"/>
          </a:xfr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38" indent="-171446">
              <a:buFont typeface="Franklin Gothic Medium Cond" panose="020B06060304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a:defRPr sz="2000" b="1" i="0">
                <a:latin typeface="Arial" panose="020B0604020202020204" pitchFamily="34" charset="0"/>
                <a:ea typeface="Arial" panose="020B0604020202020204" pitchFamily="34" charset="0"/>
                <a:cs typeface="Arial" panose="020B0604020202020204" pitchFamily="34" charset="0"/>
              </a:defRPr>
            </a:lvl3pPr>
          </a:lstStyle>
          <a:p>
            <a:pPr lvl="0"/>
            <a:r>
              <a:rPr lang="en-US"/>
              <a:t>Click to add bullets</a:t>
            </a:r>
          </a:p>
          <a:p>
            <a:pPr lvl="1"/>
            <a:r>
              <a:rPr lang="en-US"/>
              <a:t>Bullet 2</a:t>
            </a:r>
          </a:p>
          <a:p>
            <a:pPr lvl="2"/>
            <a:r>
              <a:rPr lang="en-US"/>
              <a:t>Bullet 3</a:t>
            </a:r>
          </a:p>
        </p:txBody>
      </p:sp>
      <p:sp>
        <p:nvSpPr>
          <p:cNvPr id="7" name="Rectangle 6"/>
          <p:cNvSpPr/>
          <p:nvPr userDrawn="1"/>
        </p:nvSpPr>
        <p:spPr>
          <a:xfrm>
            <a:off x="0" y="6590662"/>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b="1" i="0">
              <a:latin typeface="Arial" panose="020B0604020202020204" pitchFamily="34" charset="0"/>
              <a:ea typeface="Gotham Bold" charset="0"/>
              <a:cs typeface="Arial" panose="020B0604020202020204" pitchFamily="34" charset="0"/>
            </a:endParaRPr>
          </a:p>
        </p:txBody>
      </p:sp>
      <p:sp>
        <p:nvSpPr>
          <p:cNvPr id="2" name="Title 1"/>
          <p:cNvSpPr>
            <a:spLocks noGrp="1"/>
          </p:cNvSpPr>
          <p:nvPr>
            <p:ph type="title" hasCustomPrompt="1"/>
          </p:nvPr>
        </p:nvSpPr>
        <p:spPr>
          <a:xfrm>
            <a:off x="731520" y="457200"/>
            <a:ext cx="10609296" cy="548640"/>
          </a:xfr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Arial" panose="020B0604020202020204" pitchFamily="34" charset="0"/>
              <a:ea typeface="Gotham Bold" charset="0"/>
              <a:cs typeface="Arial" panose="020B0604020202020204" pitchFamily="34" charset="0"/>
            </a:endParaRPr>
          </a:p>
        </p:txBody>
      </p:sp>
      <p:sp>
        <p:nvSpPr>
          <p:cNvPr id="4" name="Text Placeholder 3"/>
          <p:cNvSpPr>
            <a:spLocks noGrp="1"/>
          </p:cNvSpPr>
          <p:nvPr>
            <p:ph type="body" sz="quarter" idx="16" hasCustomPrompt="1"/>
          </p:nvPr>
        </p:nvSpPr>
        <p:spPr>
          <a:xfrm>
            <a:off x="829733" y="1097289"/>
            <a:ext cx="5120640" cy="500063"/>
          </a:xfr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1097289"/>
            <a:ext cx="5120640" cy="500063"/>
          </a:xfr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5" name="Text Placeholder 5"/>
          <p:cNvSpPr>
            <a:spLocks noGrp="1"/>
          </p:cNvSpPr>
          <p:nvPr>
            <p:ph type="body" sz="quarter" idx="19" hasCustomPrompt="1"/>
          </p:nvPr>
        </p:nvSpPr>
        <p:spPr>
          <a:xfrm>
            <a:off x="6220605" y="1608989"/>
            <a:ext cx="5120217" cy="4633711"/>
          </a:xfr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38" indent="-171446">
              <a:buFont typeface="Franklin Gothic Medium Cond" panose="020B0606030402020204" pitchFamily="34" charset="0"/>
              <a:buChar char="–"/>
              <a:defRPr sz="2000" b="1" i="0" baseline="0">
                <a:latin typeface="Arial" panose="020B0604020202020204" pitchFamily="34" charset="0"/>
                <a:ea typeface="Arial" panose="020B0604020202020204" pitchFamily="34" charset="0"/>
                <a:cs typeface="Arial" panose="020B0604020202020204" pitchFamily="34" charset="0"/>
              </a:defRPr>
            </a:lvl2pPr>
            <a:lvl3pPr>
              <a:defRPr sz="2000" b="1" i="0" baseline="0">
                <a:latin typeface="Arial" panose="020B0604020202020204" pitchFamily="34" charset="0"/>
                <a:ea typeface="Arial" panose="020B0604020202020204" pitchFamily="34" charset="0"/>
                <a:cs typeface="Arial" panose="020B0604020202020204" pitchFamily="34" charset="0"/>
              </a:defRPr>
            </a:lvl3pPr>
          </a:lstStyle>
          <a:p>
            <a:pPr lvl="0"/>
            <a:r>
              <a:rPr lang="en-US"/>
              <a:t>Click to add bullets</a:t>
            </a:r>
          </a:p>
          <a:p>
            <a:pPr lvl="1"/>
            <a:r>
              <a:rPr lang="en-US"/>
              <a:t>Bullet 2</a:t>
            </a:r>
          </a:p>
          <a:p>
            <a:pPr lvl="2"/>
            <a:r>
              <a:rPr lang="en-US"/>
              <a:t>Bullet 3</a:t>
            </a:r>
          </a:p>
        </p:txBody>
      </p:sp>
      <p:sp>
        <p:nvSpPr>
          <p:cNvPr id="12" name="Slide Number Placeholder 21"/>
          <p:cNvSpPr>
            <a:spLocks noGrp="1"/>
          </p:cNvSpPr>
          <p:nvPr>
            <p:ph type="sldNum" sz="quarter" idx="14"/>
          </p:nvPr>
        </p:nvSpPr>
        <p:spPr>
          <a:xfrm>
            <a:off x="11074401" y="6603788"/>
            <a:ext cx="752131" cy="284692"/>
          </a:xfrm>
          <a:prstGeom prst="rect">
            <a:avLst/>
          </a:prstGeom>
        </p:spPr>
        <p:txBody>
          <a:bodyPr/>
          <a:lstStyle>
            <a:lvl1pP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3628499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 - Black Seal">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15CBE63-B4CC-ED46-B111-3AC6924C3A1B}"/>
              </a:ext>
            </a:extLst>
          </p:cNvPr>
          <p:cNvGrpSpPr/>
          <p:nvPr userDrawn="1"/>
        </p:nvGrpSpPr>
        <p:grpSpPr>
          <a:xfrm flipV="1">
            <a:off x="-1" y="0"/>
            <a:ext cx="2508208" cy="6858000"/>
            <a:chOff x="6734366" y="0"/>
            <a:chExt cx="1881156" cy="6858000"/>
          </a:xfrm>
        </p:grpSpPr>
        <p:pic>
          <p:nvPicPr>
            <p:cNvPr id="11" name="Picture 10">
              <a:extLst>
                <a:ext uri="{FF2B5EF4-FFF2-40B4-BE49-F238E27FC236}">
                  <a16:creationId xmlns:a16="http://schemas.microsoft.com/office/drawing/2014/main" id="{29453380-305C-084E-84AA-89398B79CA06}"/>
                </a:ext>
              </a:extLst>
            </p:cNvPr>
            <p:cNvPicPr>
              <a:picLocks noChangeAspect="1"/>
            </p:cNvPicPr>
            <p:nvPr userDrawn="1"/>
          </p:nvPicPr>
          <p:blipFill>
            <a:blip r:embed="rId2"/>
            <a:stretch>
              <a:fillRect/>
            </a:stretch>
          </p:blipFill>
          <p:spPr>
            <a:xfrm>
              <a:off x="7392203" y="0"/>
              <a:ext cx="1223319" cy="6858000"/>
            </a:xfrm>
            <a:prstGeom prst="rect">
              <a:avLst/>
            </a:prstGeom>
          </p:spPr>
        </p:pic>
        <p:pic>
          <p:nvPicPr>
            <p:cNvPr id="14" name="Picture 13">
              <a:extLst>
                <a:ext uri="{FF2B5EF4-FFF2-40B4-BE49-F238E27FC236}">
                  <a16:creationId xmlns:a16="http://schemas.microsoft.com/office/drawing/2014/main" id="{02EC5402-E111-7F4F-B797-62B1ADAA11EB}"/>
                </a:ext>
              </a:extLst>
            </p:cNvPr>
            <p:cNvPicPr>
              <a:picLocks noChangeAspect="1"/>
            </p:cNvPicPr>
            <p:nvPr userDrawn="1"/>
          </p:nvPicPr>
          <p:blipFill>
            <a:blip r:embed="rId3"/>
            <a:stretch>
              <a:fillRect/>
            </a:stretch>
          </p:blipFill>
          <p:spPr>
            <a:xfrm>
              <a:off x="6734366" y="0"/>
              <a:ext cx="1189765" cy="6858000"/>
            </a:xfrm>
            <a:prstGeom prst="rect">
              <a:avLst/>
            </a:prstGeom>
          </p:spPr>
        </p:pic>
      </p:grpSp>
      <p:sp>
        <p:nvSpPr>
          <p:cNvPr id="15" name="Text Placeholder 13"/>
          <p:cNvSpPr>
            <a:spLocks noGrp="1"/>
          </p:cNvSpPr>
          <p:nvPr userDrawn="1">
            <p:ph type="body" sz="quarter" idx="10" hasCustomPrompt="1"/>
          </p:nvPr>
        </p:nvSpPr>
        <p:spPr>
          <a:xfrm>
            <a:off x="3691463" y="2051009"/>
            <a:ext cx="7699023" cy="2020824"/>
          </a:xfrm>
        </p:spPr>
        <p:txBody>
          <a:bodyPr anchor="ctr">
            <a:noAutofit/>
          </a:bodyPr>
          <a:lstStyle>
            <a:lvl1pPr marL="0" indent="0">
              <a:buNone/>
              <a:defRPr sz="2400" b="1" i="0" baseline="0">
                <a:solidFill>
                  <a:schemeClr val="accent3">
                    <a:lumMod val="75000"/>
                  </a:schemeClr>
                </a:solidFill>
                <a:latin typeface="Arial" panose="020B0604020202020204" pitchFamily="34" charset="0"/>
                <a:ea typeface="Arial" panose="020B0604020202020204" pitchFamily="34" charset="0"/>
                <a:cs typeface="Arial" panose="020B0604020202020204" pitchFamily="34"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userDrawn="1">
            <p:ph type="body" sz="quarter" idx="11" hasCustomPrompt="1"/>
          </p:nvPr>
        </p:nvSpPr>
        <p:spPr>
          <a:xfrm>
            <a:off x="3691463" y="4071833"/>
            <a:ext cx="7699023" cy="948752"/>
          </a:xfrm>
        </p:spPr>
        <p:txBody>
          <a:bodyPr anchor="ctr">
            <a:noAutofit/>
          </a:bodyPr>
          <a:lstStyle>
            <a:lvl1pPr marL="0" indent="0">
              <a:lnSpc>
                <a:spcPct val="100000"/>
              </a:lnSpc>
              <a:spcBef>
                <a:spcPts val="0"/>
              </a:spcBef>
              <a:buNone/>
              <a:defRPr sz="1800" b="1" i="0" baseline="0">
                <a:solidFill>
                  <a:schemeClr val="accent3">
                    <a:lumMod val="75000"/>
                  </a:schemeClr>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17" name="Text Placeholder 17"/>
          <p:cNvSpPr>
            <a:spLocks noGrp="1"/>
          </p:cNvSpPr>
          <p:nvPr userDrawn="1">
            <p:ph type="body" sz="quarter" idx="12" hasCustomPrompt="1"/>
          </p:nvPr>
        </p:nvSpPr>
        <p:spPr>
          <a:xfrm>
            <a:off x="3691463" y="5020585"/>
            <a:ext cx="7699023" cy="488226"/>
          </a:xfrm>
        </p:spPr>
        <p:txBody>
          <a:bodyPr anchor="ctr">
            <a:noAutofit/>
          </a:bodyPr>
          <a:lstStyle>
            <a:lvl1pPr marL="0" indent="0">
              <a:buNone/>
              <a:defRPr sz="1500" b="1" i="0" baseline="0">
                <a:solidFill>
                  <a:schemeClr val="accent3">
                    <a:lumMod val="75000"/>
                  </a:schemeClr>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4" name="TextBox 3"/>
          <p:cNvSpPr txBox="1"/>
          <p:nvPr userDrawn="1"/>
        </p:nvSpPr>
        <p:spPr>
          <a:xfrm>
            <a:off x="3691463" y="1404678"/>
            <a:ext cx="7783685" cy="300082"/>
          </a:xfrm>
          <a:prstGeom prst="rect">
            <a:avLst/>
          </a:prstGeom>
          <a:noFill/>
        </p:spPr>
        <p:txBody>
          <a:bodyPr wrap="square" rtlCol="0">
            <a:spAutoFit/>
          </a:bodyPr>
          <a:lstStyle/>
          <a:p>
            <a:pPr lvl="0"/>
            <a:r>
              <a:rPr lang="en-US" sz="1350" b="0" i="0">
                <a:solidFill>
                  <a:schemeClr val="accent3">
                    <a:lumMod val="75000"/>
                  </a:schemeClr>
                </a:solidFill>
                <a:latin typeface="Arial" panose="020B0604020202020204" pitchFamily="34" charset="0"/>
                <a:ea typeface="Gotham Book" charset="0"/>
                <a:cs typeface="Arial" panose="020B0604020202020204" pitchFamily="34" charset="0"/>
              </a:rPr>
              <a:t>NC DEPARTMENT OF HEALTH AND HUMAN SERVICES</a:t>
            </a:r>
          </a:p>
        </p:txBody>
      </p:sp>
      <p:pic>
        <p:nvPicPr>
          <p:cNvPr id="2" name="Picture 1">
            <a:extLst>
              <a:ext uri="{FF2B5EF4-FFF2-40B4-BE49-F238E27FC236}">
                <a16:creationId xmlns:a16="http://schemas.microsoft.com/office/drawing/2014/main" id="{1047EF5E-9C37-0F66-ADEC-8485DCD764D2}"/>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79578" y="483504"/>
            <a:ext cx="2535403" cy="1842348"/>
          </a:xfrm>
          <a:prstGeom prst="rect">
            <a:avLst/>
          </a:prstGeom>
        </p:spPr>
      </p:pic>
      <p:sp>
        <p:nvSpPr>
          <p:cNvPr id="3" name="Slide Number Placeholder 21">
            <a:extLst>
              <a:ext uri="{FF2B5EF4-FFF2-40B4-BE49-F238E27FC236}">
                <a16:creationId xmlns:a16="http://schemas.microsoft.com/office/drawing/2014/main" id="{D4A4E1F3-409E-B3E8-8A85-9674448E1CEB}"/>
              </a:ext>
            </a:extLst>
          </p:cNvPr>
          <p:cNvSpPr>
            <a:spLocks noGrp="1"/>
          </p:cNvSpPr>
          <p:nvPr>
            <p:ph type="sldNum" sz="quarter" idx="14"/>
          </p:nvPr>
        </p:nvSpPr>
        <p:spPr>
          <a:xfrm>
            <a:off x="11074400" y="6603788"/>
            <a:ext cx="752131" cy="284692"/>
          </a:xfrm>
          <a:prstGeom prst="rect">
            <a:avLst/>
          </a:prstGeom>
        </p:spPr>
        <p:txBody>
          <a:bodyPr/>
          <a:lstStyle>
            <a:lvl1pPr algn="r">
              <a:defRPr sz="900"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13196701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614557" y="1097280"/>
            <a:ext cx="5206383"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2" name="Slide Number Placeholder 21"/>
          <p:cNvSpPr>
            <a:spLocks noGrp="1"/>
          </p:cNvSpPr>
          <p:nvPr>
            <p:ph type="sldNum" sz="quarter" idx="14"/>
          </p:nvPr>
        </p:nvSpPr>
        <p:spPr>
          <a:xfrm>
            <a:off x="11074401" y="6603788"/>
            <a:ext cx="752131"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6614558" y="457200"/>
            <a:ext cx="5206383"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6" name="Picture 5">
            <a:extLst>
              <a:ext uri="{FF2B5EF4-FFF2-40B4-BE49-F238E27FC236}">
                <a16:creationId xmlns:a16="http://schemas.microsoft.com/office/drawing/2014/main" id="{6EF3BE3B-675C-6430-630F-9168279D8447}"/>
              </a:ext>
            </a:extLst>
          </p:cNvPr>
          <p:cNvPicPr>
            <a:picLocks noChangeAspect="1"/>
          </p:cNvPicPr>
          <p:nvPr userDrawn="1"/>
        </p:nvPicPr>
        <p:blipFill rotWithShape="1">
          <a:blip r:embed="rId2"/>
          <a:srcRect l="13568"/>
          <a:stretch/>
        </p:blipFill>
        <p:spPr>
          <a:xfrm>
            <a:off x="4619502" y="0"/>
            <a:ext cx="1631093" cy="6858000"/>
          </a:xfrm>
          <a:prstGeom prst="rect">
            <a:avLst/>
          </a:prstGeom>
        </p:spPr>
      </p:pic>
      <p:pic>
        <p:nvPicPr>
          <p:cNvPr id="2" name="Picture 1">
            <a:extLst>
              <a:ext uri="{FF2B5EF4-FFF2-40B4-BE49-F238E27FC236}">
                <a16:creationId xmlns:a16="http://schemas.microsoft.com/office/drawing/2014/main" id="{A8EFE423-D4C2-6B61-BA63-2EB1983062DB}"/>
              </a:ext>
            </a:extLst>
          </p:cNvPr>
          <p:cNvPicPr>
            <a:picLocks noChangeAspect="1"/>
          </p:cNvPicPr>
          <p:nvPr userDrawn="1"/>
        </p:nvPicPr>
        <p:blipFill rotWithShape="1">
          <a:blip r:embed="rId2"/>
          <a:srcRect l="13568" r="49989"/>
          <a:stretch/>
        </p:blipFill>
        <p:spPr>
          <a:xfrm rot="10800000">
            <a:off x="0" y="0"/>
            <a:ext cx="4619501" cy="6858000"/>
          </a:xfrm>
          <a:prstGeom prst="rect">
            <a:avLst/>
          </a:prstGeom>
        </p:spPr>
      </p:pic>
      <p:sp>
        <p:nvSpPr>
          <p:cNvPr id="3" name="Text Placeholder 3">
            <a:extLst>
              <a:ext uri="{FF2B5EF4-FFF2-40B4-BE49-F238E27FC236}">
                <a16:creationId xmlns:a16="http://schemas.microsoft.com/office/drawing/2014/main" id="{6C72F141-0BC1-B771-D9EC-0F58A0971F0A}"/>
              </a:ext>
            </a:extLst>
          </p:cNvPr>
          <p:cNvSpPr>
            <a:spLocks noGrp="1"/>
          </p:cNvSpPr>
          <p:nvPr>
            <p:ph type="body" sz="quarter" idx="15" hasCustomPrompt="1"/>
          </p:nvPr>
        </p:nvSpPr>
        <p:spPr>
          <a:xfrm>
            <a:off x="427512" y="1097280"/>
            <a:ext cx="4619504"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10" name="Text Placeholder 9">
            <a:extLst>
              <a:ext uri="{FF2B5EF4-FFF2-40B4-BE49-F238E27FC236}">
                <a16:creationId xmlns:a16="http://schemas.microsoft.com/office/drawing/2014/main" id="{05B43131-B470-DCC0-7691-B817E8C45E71}"/>
              </a:ext>
            </a:extLst>
          </p:cNvPr>
          <p:cNvSpPr>
            <a:spLocks noGrp="1"/>
          </p:cNvSpPr>
          <p:nvPr>
            <p:ph type="body" sz="quarter" idx="16" hasCustomPrompt="1"/>
          </p:nvPr>
        </p:nvSpPr>
        <p:spPr>
          <a:xfrm>
            <a:off x="427567" y="457201"/>
            <a:ext cx="4618567" cy="549275"/>
          </a:xfrm>
        </p:spPr>
        <p:txBody>
          <a:bodyPr/>
          <a:lstStyle>
            <a:lvl1pPr marL="0" indent="0">
              <a:buNone/>
              <a:defRPr>
                <a:solidFill>
                  <a:schemeClr val="bg1"/>
                </a:solidFill>
              </a:defRPr>
            </a:lvl1pPr>
          </a:lstStyle>
          <a:p>
            <a:r>
              <a:rPr lang="en-US" sz="2000"/>
              <a:t>Click to add text</a:t>
            </a:r>
          </a:p>
        </p:txBody>
      </p:sp>
    </p:spTree>
    <p:extLst>
      <p:ext uri="{BB962C8B-B14F-4D97-AF65-F5344CB8AC3E}">
        <p14:creationId xmlns:p14="http://schemas.microsoft.com/office/powerpoint/2010/main" val="6487721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02867" y="1913840"/>
            <a:ext cx="11418072" cy="4142629"/>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2" name="Slide Number Placeholder 21"/>
          <p:cNvSpPr>
            <a:spLocks noGrp="1"/>
          </p:cNvSpPr>
          <p:nvPr>
            <p:ph type="sldNum" sz="quarter" idx="14"/>
          </p:nvPr>
        </p:nvSpPr>
        <p:spPr>
          <a:xfrm>
            <a:off x="11074401" y="6603788"/>
            <a:ext cx="752131"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402867" y="1273757"/>
            <a:ext cx="11418072"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3" name="Picture 2">
            <a:extLst>
              <a:ext uri="{FF2B5EF4-FFF2-40B4-BE49-F238E27FC236}">
                <a16:creationId xmlns:a16="http://schemas.microsoft.com/office/drawing/2014/main" id="{6DF221BC-4C4B-F888-1C4B-FDB6CC66828D}"/>
              </a:ext>
            </a:extLst>
          </p:cNvPr>
          <p:cNvPicPr>
            <a:picLocks noChangeAspect="1"/>
          </p:cNvPicPr>
          <p:nvPr userDrawn="1"/>
        </p:nvPicPr>
        <p:blipFill rotWithShape="1">
          <a:blip r:embed="rId2"/>
          <a:srcRect t="26307"/>
          <a:stretch/>
        </p:blipFill>
        <p:spPr>
          <a:xfrm>
            <a:off x="0" y="0"/>
            <a:ext cx="12192000" cy="1119096"/>
          </a:xfrm>
          <a:prstGeom prst="rect">
            <a:avLst/>
          </a:prstGeom>
        </p:spPr>
      </p:pic>
      <p:sp>
        <p:nvSpPr>
          <p:cNvPr id="6" name="Text Placeholder 4">
            <a:extLst>
              <a:ext uri="{FF2B5EF4-FFF2-40B4-BE49-F238E27FC236}">
                <a16:creationId xmlns:a16="http://schemas.microsoft.com/office/drawing/2014/main" id="{F0CFCE86-664D-A446-BE06-01C8C24E9E1B}"/>
              </a:ext>
            </a:extLst>
          </p:cNvPr>
          <p:cNvSpPr txBox="1">
            <a:spLocks/>
          </p:cNvSpPr>
          <p:nvPr userDrawn="1"/>
        </p:nvSpPr>
        <p:spPr>
          <a:xfrm>
            <a:off x="609600" y="6492240"/>
            <a:ext cx="10765320" cy="330200"/>
          </a:xfrm>
          <a:prstGeom prst="rect">
            <a:avLst/>
          </a:prstGeom>
        </p:spPr>
        <p:txBody>
          <a:bodyPr anchor="b">
            <a:noAutofit/>
          </a:bodyPr>
          <a:lstStyle>
            <a:lvl1pPr marL="0" indent="0" algn="l" defTabSz="514350" rtl="0" eaLnBrk="1" latinLnBrk="0" hangingPunct="1">
              <a:lnSpc>
                <a:spcPct val="100000"/>
              </a:lnSpc>
              <a:spcBef>
                <a:spcPts val="0"/>
              </a:spcBef>
              <a:buFont typeface="Arial" panose="020B0604020202020204" pitchFamily="34" charset="0"/>
              <a:buNone/>
              <a:defRPr sz="900" b="0" i="1" kern="1200" baseline="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gn="l" defTabSz="514350" rtl="0" eaLnBrk="1" latinLnBrk="0" hangingPunct="1">
              <a:lnSpc>
                <a:spcPct val="90000"/>
              </a:lnSpc>
              <a:spcBef>
                <a:spcPts val="281"/>
              </a:spcBef>
              <a:buFont typeface="Franklin Gothic Medium" panose="020B0603020102020204" pitchFamily="34" charset="0"/>
              <a:buChar char="–"/>
              <a:defRPr sz="1800" b="1" i="0" kern="120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500" b="1" i="0" kern="1200">
                <a:solidFill>
                  <a:srgbClr val="003B70"/>
                </a:solidFill>
                <a:latin typeface="Arial" panose="020B0604020202020204" pitchFamily="34" charset="0"/>
                <a:ea typeface="Arial" panose="020B0604020202020204" pitchFamily="34" charset="0"/>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sz="900" b="1" i="0"/>
              <a:t>NCDHHS, Division of Public Health, Injury and Violence Prevention Branch | CORE Overdose Slides | 2024 Data Year</a:t>
            </a:r>
          </a:p>
        </p:txBody>
      </p:sp>
    </p:spTree>
    <p:extLst>
      <p:ext uri="{BB962C8B-B14F-4D97-AF65-F5344CB8AC3E}">
        <p14:creationId xmlns:p14="http://schemas.microsoft.com/office/powerpoint/2010/main" val="31338094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1770491" y="1097280"/>
            <a:ext cx="10050448"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2" name="Slide Number Placeholder 21"/>
          <p:cNvSpPr>
            <a:spLocks noGrp="1"/>
          </p:cNvSpPr>
          <p:nvPr>
            <p:ph type="sldNum" sz="quarter" idx="14"/>
          </p:nvPr>
        </p:nvSpPr>
        <p:spPr>
          <a:xfrm>
            <a:off x="11074401" y="6603788"/>
            <a:ext cx="752131"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1770492" y="457200"/>
            <a:ext cx="10050448"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6" name="Picture 5">
            <a:extLst>
              <a:ext uri="{FF2B5EF4-FFF2-40B4-BE49-F238E27FC236}">
                <a16:creationId xmlns:a16="http://schemas.microsoft.com/office/drawing/2014/main" id="{6EF3BE3B-675C-6430-630F-9168279D8447}"/>
              </a:ext>
            </a:extLst>
          </p:cNvPr>
          <p:cNvPicPr>
            <a:picLocks noChangeAspect="1"/>
          </p:cNvPicPr>
          <p:nvPr userDrawn="1"/>
        </p:nvPicPr>
        <p:blipFill rotWithShape="1">
          <a:blip r:embed="rId2"/>
          <a:srcRect l="13568"/>
          <a:stretch/>
        </p:blipFill>
        <p:spPr>
          <a:xfrm>
            <a:off x="0" y="0"/>
            <a:ext cx="1631093" cy="6858000"/>
          </a:xfrm>
          <a:prstGeom prst="rect">
            <a:avLst/>
          </a:prstGeom>
        </p:spPr>
      </p:pic>
      <p:sp>
        <p:nvSpPr>
          <p:cNvPr id="3" name="Text Placeholder 4">
            <a:extLst>
              <a:ext uri="{FF2B5EF4-FFF2-40B4-BE49-F238E27FC236}">
                <a16:creationId xmlns:a16="http://schemas.microsoft.com/office/drawing/2014/main" id="{00DD594A-86A9-1092-C35B-DECC4D97EC47}"/>
              </a:ext>
            </a:extLst>
          </p:cNvPr>
          <p:cNvSpPr txBox="1">
            <a:spLocks/>
          </p:cNvSpPr>
          <p:nvPr userDrawn="1"/>
        </p:nvSpPr>
        <p:spPr>
          <a:xfrm>
            <a:off x="1584960" y="6492240"/>
            <a:ext cx="10765320" cy="330200"/>
          </a:xfrm>
          <a:prstGeom prst="rect">
            <a:avLst/>
          </a:prstGeom>
        </p:spPr>
        <p:txBody>
          <a:bodyPr anchor="b">
            <a:noAutofit/>
          </a:bodyPr>
          <a:lstStyle>
            <a:lvl1pPr marL="0" indent="0" algn="l" defTabSz="514350" rtl="0" eaLnBrk="1" latinLnBrk="0" hangingPunct="1">
              <a:lnSpc>
                <a:spcPct val="100000"/>
              </a:lnSpc>
              <a:spcBef>
                <a:spcPts val="0"/>
              </a:spcBef>
              <a:buFont typeface="Arial" panose="020B0604020202020204" pitchFamily="34" charset="0"/>
              <a:buNone/>
              <a:defRPr sz="900" b="0" i="1" kern="1200" baseline="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gn="l" defTabSz="514350" rtl="0" eaLnBrk="1" latinLnBrk="0" hangingPunct="1">
              <a:lnSpc>
                <a:spcPct val="90000"/>
              </a:lnSpc>
              <a:spcBef>
                <a:spcPts val="281"/>
              </a:spcBef>
              <a:buFont typeface="Franklin Gothic Medium" panose="020B0603020102020204" pitchFamily="34" charset="0"/>
              <a:buChar char="–"/>
              <a:defRPr sz="1800" b="1" i="0" kern="120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500" b="1" i="0" kern="1200">
                <a:solidFill>
                  <a:srgbClr val="003B70"/>
                </a:solidFill>
                <a:latin typeface="Arial" panose="020B0604020202020204" pitchFamily="34" charset="0"/>
                <a:ea typeface="Arial" panose="020B0604020202020204" pitchFamily="34" charset="0"/>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sz="900" b="1" i="0"/>
              <a:t>NCDHHS, Division of Public Health, Injury and Violence Prevention Branch | CORE Overdose Slides | 2024 Data Year</a:t>
            </a:r>
          </a:p>
        </p:txBody>
      </p:sp>
    </p:spTree>
    <p:extLst>
      <p:ext uri="{BB962C8B-B14F-4D97-AF65-F5344CB8AC3E}">
        <p14:creationId xmlns:p14="http://schemas.microsoft.com/office/powerpoint/2010/main" val="2522799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7ABF5-3C8C-CEF1-D979-9F968AC5C1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73E745-E776-AFB5-7816-475BC12220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646DFB-4394-14D3-2EC7-DC02147436A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9CA1340-DC67-16D7-0328-69753A7527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46EC39-B29E-E15B-BA50-13B40E10ED34}"/>
              </a:ext>
            </a:extLst>
          </p:cNvPr>
          <p:cNvSpPr>
            <a:spLocks noGrp="1"/>
          </p:cNvSpPr>
          <p:nvPr>
            <p:ph type="sldNum" sz="quarter" idx="12"/>
          </p:nvPr>
        </p:nvSpPr>
        <p:spPr/>
        <p:txBody>
          <a:bodyPr/>
          <a:lstStyle/>
          <a:p>
            <a:fld id="{6860CF95-128A-4351-B6C9-020D04AB0AAC}" type="slidenum">
              <a:rPr lang="en-US" smtClean="0"/>
              <a:t>‹#›</a:t>
            </a:fld>
            <a:endParaRPr lang="en-US"/>
          </a:p>
        </p:txBody>
      </p:sp>
    </p:spTree>
    <p:extLst>
      <p:ext uri="{BB962C8B-B14F-4D97-AF65-F5344CB8AC3E}">
        <p14:creationId xmlns:p14="http://schemas.microsoft.com/office/powerpoint/2010/main" val="24891013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E8FB92-BB69-730C-9977-A0AD38F8B79F}"/>
              </a:ext>
            </a:extLst>
          </p:cNvPr>
          <p:cNvSpPr/>
          <p:nvPr userDrawn="1"/>
        </p:nvSpPr>
        <p:spPr>
          <a:xfrm>
            <a:off x="0" y="0"/>
            <a:ext cx="12192000" cy="6858000"/>
          </a:xfrm>
          <a:prstGeom prst="rect">
            <a:avLst/>
          </a:prstGeom>
          <a:solidFill>
            <a:srgbClr val="5C93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13">
            <a:extLst>
              <a:ext uri="{FF2B5EF4-FFF2-40B4-BE49-F238E27FC236}">
                <a16:creationId xmlns:a16="http://schemas.microsoft.com/office/drawing/2014/main" id="{EC8477E5-DFD4-9071-E66E-13E2B16743A7}"/>
              </a:ext>
            </a:extLst>
          </p:cNvPr>
          <p:cNvSpPr>
            <a:spLocks noGrp="1"/>
          </p:cNvSpPr>
          <p:nvPr>
            <p:ph type="body" sz="quarter" idx="10"/>
          </p:nvPr>
        </p:nvSpPr>
        <p:spPr>
          <a:xfrm>
            <a:off x="0" y="457199"/>
            <a:ext cx="12192000" cy="5943602"/>
          </a:xfrm>
          <a:prstGeom prst="rect">
            <a:avLst/>
          </a:prstGeom>
        </p:spPr>
        <p:txBody>
          <a:bodyPr anchor="ctr">
            <a:noAutofit/>
          </a:bodyPr>
          <a:lstStyle>
            <a:lvl1pPr marL="0" indent="0" algn="ctr">
              <a:buNone/>
              <a:defRPr sz="88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endParaRPr lang="en-US"/>
          </a:p>
        </p:txBody>
      </p:sp>
    </p:spTree>
    <p:extLst>
      <p:ext uri="{BB962C8B-B14F-4D97-AF65-F5344CB8AC3E}">
        <p14:creationId xmlns:p14="http://schemas.microsoft.com/office/powerpoint/2010/main" val="16718038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Bullet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EFE423-D4C2-6B61-BA63-2EB1983062DB}"/>
              </a:ext>
            </a:extLst>
          </p:cNvPr>
          <p:cNvPicPr>
            <a:picLocks noChangeAspect="1"/>
          </p:cNvPicPr>
          <p:nvPr userDrawn="1"/>
        </p:nvPicPr>
        <p:blipFill rotWithShape="1">
          <a:blip r:embed="rId2"/>
          <a:srcRect l="13568" r="49989"/>
          <a:stretch/>
        </p:blipFill>
        <p:spPr>
          <a:xfrm rot="10800000">
            <a:off x="-2" y="0"/>
            <a:ext cx="4203867" cy="6858000"/>
          </a:xfrm>
          <a:prstGeom prst="rect">
            <a:avLst/>
          </a:prstGeom>
        </p:spPr>
      </p:pic>
      <p:sp>
        <p:nvSpPr>
          <p:cNvPr id="4" name="Text Placeholder 3"/>
          <p:cNvSpPr>
            <a:spLocks noGrp="1"/>
          </p:cNvSpPr>
          <p:nvPr>
            <p:ph type="body" sz="quarter" idx="10" hasCustomPrompt="1"/>
          </p:nvPr>
        </p:nvSpPr>
        <p:spPr>
          <a:xfrm>
            <a:off x="427513" y="1097280"/>
            <a:ext cx="3218215"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2" name="Slide Number Placeholder 21"/>
          <p:cNvSpPr>
            <a:spLocks noGrp="1"/>
          </p:cNvSpPr>
          <p:nvPr>
            <p:ph type="sldNum" sz="quarter" idx="14"/>
          </p:nvPr>
        </p:nvSpPr>
        <p:spPr>
          <a:xfrm>
            <a:off x="11074401" y="6603788"/>
            <a:ext cx="752131"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pic>
        <p:nvPicPr>
          <p:cNvPr id="6" name="Picture 5">
            <a:extLst>
              <a:ext uri="{FF2B5EF4-FFF2-40B4-BE49-F238E27FC236}">
                <a16:creationId xmlns:a16="http://schemas.microsoft.com/office/drawing/2014/main" id="{6EF3BE3B-675C-6430-630F-9168279D8447}"/>
              </a:ext>
            </a:extLst>
          </p:cNvPr>
          <p:cNvPicPr>
            <a:picLocks noChangeAspect="1"/>
          </p:cNvPicPr>
          <p:nvPr userDrawn="1"/>
        </p:nvPicPr>
        <p:blipFill rotWithShape="1">
          <a:blip r:embed="rId2"/>
          <a:srcRect l="13568"/>
          <a:stretch/>
        </p:blipFill>
        <p:spPr>
          <a:xfrm>
            <a:off x="3158838" y="0"/>
            <a:ext cx="1631093" cy="6858000"/>
          </a:xfrm>
          <a:prstGeom prst="rect">
            <a:avLst/>
          </a:prstGeom>
        </p:spPr>
      </p:pic>
      <p:sp>
        <p:nvSpPr>
          <p:cNvPr id="23" name="Title 1"/>
          <p:cNvSpPr>
            <a:spLocks noGrp="1"/>
          </p:cNvSpPr>
          <p:nvPr>
            <p:ph type="title" hasCustomPrompt="1"/>
          </p:nvPr>
        </p:nvSpPr>
        <p:spPr>
          <a:xfrm>
            <a:off x="427514" y="457200"/>
            <a:ext cx="3455719" cy="548640"/>
          </a:xfrm>
        </p:spPr>
        <p:txBody>
          <a:bodyPr anchor="t">
            <a:noAutofit/>
          </a:bodyPr>
          <a:lstStyle>
            <a:lvl1pPr algn="l">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3" name="Text Placeholder 4">
            <a:extLst>
              <a:ext uri="{FF2B5EF4-FFF2-40B4-BE49-F238E27FC236}">
                <a16:creationId xmlns:a16="http://schemas.microsoft.com/office/drawing/2014/main" id="{FFDE7B83-752F-70E0-275B-0471BEB547A4}"/>
              </a:ext>
            </a:extLst>
          </p:cNvPr>
          <p:cNvSpPr txBox="1">
            <a:spLocks/>
          </p:cNvSpPr>
          <p:nvPr userDrawn="1"/>
        </p:nvSpPr>
        <p:spPr>
          <a:xfrm>
            <a:off x="4754881" y="6492240"/>
            <a:ext cx="6962801" cy="330200"/>
          </a:xfrm>
          <a:prstGeom prst="rect">
            <a:avLst/>
          </a:prstGeom>
        </p:spPr>
        <p:txBody>
          <a:bodyPr anchor="b">
            <a:noAutofit/>
          </a:bodyPr>
          <a:lstStyle>
            <a:lvl1pPr marL="0" indent="0" algn="l" defTabSz="514350" rtl="0" eaLnBrk="1" latinLnBrk="0" hangingPunct="1">
              <a:lnSpc>
                <a:spcPct val="100000"/>
              </a:lnSpc>
              <a:spcBef>
                <a:spcPts val="0"/>
              </a:spcBef>
              <a:buFont typeface="Arial" panose="020B0604020202020204" pitchFamily="34" charset="0"/>
              <a:buNone/>
              <a:defRPr sz="900" b="0" i="1" kern="1200" baseline="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gn="l" defTabSz="514350" rtl="0" eaLnBrk="1" latinLnBrk="0" hangingPunct="1">
              <a:lnSpc>
                <a:spcPct val="90000"/>
              </a:lnSpc>
              <a:spcBef>
                <a:spcPts val="281"/>
              </a:spcBef>
              <a:buFont typeface="Franklin Gothic Medium" panose="020B0603020102020204" pitchFamily="34" charset="0"/>
              <a:buChar char="–"/>
              <a:defRPr sz="1800" b="1" i="0" kern="120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500" b="1" i="0" kern="1200">
                <a:solidFill>
                  <a:srgbClr val="003B70"/>
                </a:solidFill>
                <a:latin typeface="Arial" panose="020B0604020202020204" pitchFamily="34" charset="0"/>
                <a:ea typeface="Arial" panose="020B0604020202020204" pitchFamily="34" charset="0"/>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sz="900" b="1" i="0"/>
              <a:t>NCDHHS, Division of Public Health, Injury and Violence Prevention Branch | CORE Overdose Slides | 2024 Data Year</a:t>
            </a:r>
          </a:p>
        </p:txBody>
      </p:sp>
    </p:spTree>
    <p:extLst>
      <p:ext uri="{BB962C8B-B14F-4D97-AF65-F5344CB8AC3E}">
        <p14:creationId xmlns:p14="http://schemas.microsoft.com/office/powerpoint/2010/main" val="7906326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614557" y="1097280"/>
            <a:ext cx="5206383"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2" name="Slide Number Placeholder 21"/>
          <p:cNvSpPr>
            <a:spLocks noGrp="1"/>
          </p:cNvSpPr>
          <p:nvPr>
            <p:ph type="sldNum" sz="quarter" idx="14"/>
          </p:nvPr>
        </p:nvSpPr>
        <p:spPr>
          <a:xfrm>
            <a:off x="11074401" y="6603788"/>
            <a:ext cx="752131"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6614558" y="457200"/>
            <a:ext cx="5206383"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6" name="Picture 5">
            <a:extLst>
              <a:ext uri="{FF2B5EF4-FFF2-40B4-BE49-F238E27FC236}">
                <a16:creationId xmlns:a16="http://schemas.microsoft.com/office/drawing/2014/main" id="{6EF3BE3B-675C-6430-630F-9168279D8447}"/>
              </a:ext>
            </a:extLst>
          </p:cNvPr>
          <p:cNvPicPr>
            <a:picLocks noChangeAspect="1"/>
          </p:cNvPicPr>
          <p:nvPr userDrawn="1"/>
        </p:nvPicPr>
        <p:blipFill rotWithShape="1">
          <a:blip r:embed="rId2"/>
          <a:srcRect l="13568"/>
          <a:stretch/>
        </p:blipFill>
        <p:spPr>
          <a:xfrm>
            <a:off x="4619502" y="0"/>
            <a:ext cx="1631093" cy="6858000"/>
          </a:xfrm>
          <a:prstGeom prst="rect">
            <a:avLst/>
          </a:prstGeom>
        </p:spPr>
      </p:pic>
      <p:pic>
        <p:nvPicPr>
          <p:cNvPr id="2" name="Picture 1">
            <a:extLst>
              <a:ext uri="{FF2B5EF4-FFF2-40B4-BE49-F238E27FC236}">
                <a16:creationId xmlns:a16="http://schemas.microsoft.com/office/drawing/2014/main" id="{A8EFE423-D4C2-6B61-BA63-2EB1983062DB}"/>
              </a:ext>
            </a:extLst>
          </p:cNvPr>
          <p:cNvPicPr>
            <a:picLocks noChangeAspect="1"/>
          </p:cNvPicPr>
          <p:nvPr userDrawn="1"/>
        </p:nvPicPr>
        <p:blipFill rotWithShape="1">
          <a:blip r:embed="rId2"/>
          <a:srcRect l="13568" r="49989"/>
          <a:stretch/>
        </p:blipFill>
        <p:spPr>
          <a:xfrm rot="10800000">
            <a:off x="0" y="0"/>
            <a:ext cx="4619501" cy="6858000"/>
          </a:xfrm>
          <a:prstGeom prst="rect">
            <a:avLst/>
          </a:prstGeom>
        </p:spPr>
      </p:pic>
      <p:sp>
        <p:nvSpPr>
          <p:cNvPr id="3" name="Text Placeholder 3">
            <a:extLst>
              <a:ext uri="{FF2B5EF4-FFF2-40B4-BE49-F238E27FC236}">
                <a16:creationId xmlns:a16="http://schemas.microsoft.com/office/drawing/2014/main" id="{6C72F141-0BC1-B771-D9EC-0F58A0971F0A}"/>
              </a:ext>
            </a:extLst>
          </p:cNvPr>
          <p:cNvSpPr>
            <a:spLocks noGrp="1"/>
          </p:cNvSpPr>
          <p:nvPr>
            <p:ph type="body" sz="quarter" idx="15" hasCustomPrompt="1"/>
          </p:nvPr>
        </p:nvSpPr>
        <p:spPr>
          <a:xfrm>
            <a:off x="427512" y="1097280"/>
            <a:ext cx="4619504"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10" name="Text Placeholder 9">
            <a:extLst>
              <a:ext uri="{FF2B5EF4-FFF2-40B4-BE49-F238E27FC236}">
                <a16:creationId xmlns:a16="http://schemas.microsoft.com/office/drawing/2014/main" id="{05B43131-B470-DCC0-7691-B817E8C45E71}"/>
              </a:ext>
            </a:extLst>
          </p:cNvPr>
          <p:cNvSpPr>
            <a:spLocks noGrp="1"/>
          </p:cNvSpPr>
          <p:nvPr>
            <p:ph type="body" sz="quarter" idx="16" hasCustomPrompt="1"/>
          </p:nvPr>
        </p:nvSpPr>
        <p:spPr>
          <a:xfrm>
            <a:off x="427567" y="457201"/>
            <a:ext cx="4618567" cy="549275"/>
          </a:xfrm>
        </p:spPr>
        <p:txBody>
          <a:bodyPr/>
          <a:lstStyle>
            <a:lvl1pPr marL="0" indent="0">
              <a:buNone/>
              <a:defRPr>
                <a:solidFill>
                  <a:schemeClr val="bg1"/>
                </a:solidFill>
              </a:defRPr>
            </a:lvl1pPr>
          </a:lstStyle>
          <a:p>
            <a:r>
              <a:rPr lang="en-US" sz="2000"/>
              <a:t>Click to add text</a:t>
            </a:r>
          </a:p>
        </p:txBody>
      </p:sp>
    </p:spTree>
    <p:extLst>
      <p:ext uri="{BB962C8B-B14F-4D97-AF65-F5344CB8AC3E}">
        <p14:creationId xmlns:p14="http://schemas.microsoft.com/office/powerpoint/2010/main" val="2555600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614557" y="1097280"/>
            <a:ext cx="5206383"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2" name="Slide Number Placeholder 21"/>
          <p:cNvSpPr>
            <a:spLocks noGrp="1"/>
          </p:cNvSpPr>
          <p:nvPr>
            <p:ph type="sldNum" sz="quarter" idx="14"/>
          </p:nvPr>
        </p:nvSpPr>
        <p:spPr>
          <a:xfrm>
            <a:off x="11074401" y="6603788"/>
            <a:ext cx="752131"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6614558" y="457200"/>
            <a:ext cx="5206383"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6" name="Picture 5">
            <a:extLst>
              <a:ext uri="{FF2B5EF4-FFF2-40B4-BE49-F238E27FC236}">
                <a16:creationId xmlns:a16="http://schemas.microsoft.com/office/drawing/2014/main" id="{6EF3BE3B-675C-6430-630F-9168279D8447}"/>
              </a:ext>
            </a:extLst>
          </p:cNvPr>
          <p:cNvPicPr>
            <a:picLocks noChangeAspect="1"/>
          </p:cNvPicPr>
          <p:nvPr userDrawn="1"/>
        </p:nvPicPr>
        <p:blipFill rotWithShape="1">
          <a:blip r:embed="rId2"/>
          <a:srcRect l="13568"/>
          <a:stretch/>
        </p:blipFill>
        <p:spPr>
          <a:xfrm>
            <a:off x="4619502" y="0"/>
            <a:ext cx="1631093" cy="6858000"/>
          </a:xfrm>
          <a:prstGeom prst="rect">
            <a:avLst/>
          </a:prstGeom>
        </p:spPr>
      </p:pic>
      <p:pic>
        <p:nvPicPr>
          <p:cNvPr id="2" name="Picture 1">
            <a:extLst>
              <a:ext uri="{FF2B5EF4-FFF2-40B4-BE49-F238E27FC236}">
                <a16:creationId xmlns:a16="http://schemas.microsoft.com/office/drawing/2014/main" id="{A8EFE423-D4C2-6B61-BA63-2EB1983062DB}"/>
              </a:ext>
            </a:extLst>
          </p:cNvPr>
          <p:cNvPicPr>
            <a:picLocks noChangeAspect="1"/>
          </p:cNvPicPr>
          <p:nvPr userDrawn="1"/>
        </p:nvPicPr>
        <p:blipFill rotWithShape="1">
          <a:blip r:embed="rId2"/>
          <a:srcRect l="13568" r="49989"/>
          <a:stretch/>
        </p:blipFill>
        <p:spPr>
          <a:xfrm rot="10800000">
            <a:off x="0" y="0"/>
            <a:ext cx="4619501" cy="6858000"/>
          </a:xfrm>
          <a:prstGeom prst="rect">
            <a:avLst/>
          </a:prstGeom>
        </p:spPr>
      </p:pic>
      <p:sp>
        <p:nvSpPr>
          <p:cNvPr id="3" name="Text Placeholder 3">
            <a:extLst>
              <a:ext uri="{FF2B5EF4-FFF2-40B4-BE49-F238E27FC236}">
                <a16:creationId xmlns:a16="http://schemas.microsoft.com/office/drawing/2014/main" id="{6C72F141-0BC1-B771-D9EC-0F58A0971F0A}"/>
              </a:ext>
            </a:extLst>
          </p:cNvPr>
          <p:cNvSpPr>
            <a:spLocks noGrp="1"/>
          </p:cNvSpPr>
          <p:nvPr>
            <p:ph type="body" sz="quarter" idx="15" hasCustomPrompt="1"/>
          </p:nvPr>
        </p:nvSpPr>
        <p:spPr>
          <a:xfrm>
            <a:off x="427512" y="1097280"/>
            <a:ext cx="4619504"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10" name="Text Placeholder 9">
            <a:extLst>
              <a:ext uri="{FF2B5EF4-FFF2-40B4-BE49-F238E27FC236}">
                <a16:creationId xmlns:a16="http://schemas.microsoft.com/office/drawing/2014/main" id="{05B43131-B470-DCC0-7691-B817E8C45E71}"/>
              </a:ext>
            </a:extLst>
          </p:cNvPr>
          <p:cNvSpPr>
            <a:spLocks noGrp="1"/>
          </p:cNvSpPr>
          <p:nvPr>
            <p:ph type="body" sz="quarter" idx="16" hasCustomPrompt="1"/>
          </p:nvPr>
        </p:nvSpPr>
        <p:spPr>
          <a:xfrm>
            <a:off x="427567" y="457201"/>
            <a:ext cx="4618567" cy="549275"/>
          </a:xfrm>
        </p:spPr>
        <p:txBody>
          <a:bodyPr/>
          <a:lstStyle>
            <a:lvl1pPr marL="0" indent="0">
              <a:buNone/>
              <a:defRPr>
                <a:solidFill>
                  <a:schemeClr val="bg1"/>
                </a:solidFill>
              </a:defRPr>
            </a:lvl1pPr>
          </a:lstStyle>
          <a:p>
            <a:r>
              <a:rPr lang="en-US" sz="2000"/>
              <a:t>Click to add text</a:t>
            </a:r>
          </a:p>
        </p:txBody>
      </p:sp>
    </p:spTree>
    <p:extLst>
      <p:ext uri="{BB962C8B-B14F-4D97-AF65-F5344CB8AC3E}">
        <p14:creationId xmlns:p14="http://schemas.microsoft.com/office/powerpoint/2010/main" val="11043784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614557" y="1097280"/>
            <a:ext cx="5206383"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2" name="Slide Number Placeholder 21"/>
          <p:cNvSpPr>
            <a:spLocks noGrp="1"/>
          </p:cNvSpPr>
          <p:nvPr>
            <p:ph type="sldNum" sz="quarter" idx="14"/>
          </p:nvPr>
        </p:nvSpPr>
        <p:spPr>
          <a:xfrm>
            <a:off x="11074401" y="6603788"/>
            <a:ext cx="752131"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6614558" y="457200"/>
            <a:ext cx="5206383"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6" name="Picture 5">
            <a:extLst>
              <a:ext uri="{FF2B5EF4-FFF2-40B4-BE49-F238E27FC236}">
                <a16:creationId xmlns:a16="http://schemas.microsoft.com/office/drawing/2014/main" id="{6EF3BE3B-675C-6430-630F-9168279D8447}"/>
              </a:ext>
            </a:extLst>
          </p:cNvPr>
          <p:cNvPicPr>
            <a:picLocks noChangeAspect="1"/>
          </p:cNvPicPr>
          <p:nvPr userDrawn="1"/>
        </p:nvPicPr>
        <p:blipFill rotWithShape="1">
          <a:blip r:embed="rId2"/>
          <a:srcRect l="13568"/>
          <a:stretch/>
        </p:blipFill>
        <p:spPr>
          <a:xfrm>
            <a:off x="4619502" y="0"/>
            <a:ext cx="1631093" cy="6858000"/>
          </a:xfrm>
          <a:prstGeom prst="rect">
            <a:avLst/>
          </a:prstGeom>
        </p:spPr>
      </p:pic>
      <p:pic>
        <p:nvPicPr>
          <p:cNvPr id="2" name="Picture 1">
            <a:extLst>
              <a:ext uri="{FF2B5EF4-FFF2-40B4-BE49-F238E27FC236}">
                <a16:creationId xmlns:a16="http://schemas.microsoft.com/office/drawing/2014/main" id="{A8EFE423-D4C2-6B61-BA63-2EB1983062DB}"/>
              </a:ext>
            </a:extLst>
          </p:cNvPr>
          <p:cNvPicPr>
            <a:picLocks noChangeAspect="1"/>
          </p:cNvPicPr>
          <p:nvPr userDrawn="1"/>
        </p:nvPicPr>
        <p:blipFill rotWithShape="1">
          <a:blip r:embed="rId2"/>
          <a:srcRect l="13568" r="49989"/>
          <a:stretch/>
        </p:blipFill>
        <p:spPr>
          <a:xfrm rot="10800000">
            <a:off x="0" y="0"/>
            <a:ext cx="4619501" cy="6858000"/>
          </a:xfrm>
          <a:prstGeom prst="rect">
            <a:avLst/>
          </a:prstGeom>
        </p:spPr>
      </p:pic>
      <p:sp>
        <p:nvSpPr>
          <p:cNvPr id="3" name="Text Placeholder 3">
            <a:extLst>
              <a:ext uri="{FF2B5EF4-FFF2-40B4-BE49-F238E27FC236}">
                <a16:creationId xmlns:a16="http://schemas.microsoft.com/office/drawing/2014/main" id="{6C72F141-0BC1-B771-D9EC-0F58A0971F0A}"/>
              </a:ext>
            </a:extLst>
          </p:cNvPr>
          <p:cNvSpPr>
            <a:spLocks noGrp="1"/>
          </p:cNvSpPr>
          <p:nvPr>
            <p:ph type="body" sz="quarter" idx="15" hasCustomPrompt="1"/>
          </p:nvPr>
        </p:nvSpPr>
        <p:spPr>
          <a:xfrm>
            <a:off x="427512" y="1097280"/>
            <a:ext cx="4619504"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10" name="Text Placeholder 9">
            <a:extLst>
              <a:ext uri="{FF2B5EF4-FFF2-40B4-BE49-F238E27FC236}">
                <a16:creationId xmlns:a16="http://schemas.microsoft.com/office/drawing/2014/main" id="{05B43131-B470-DCC0-7691-B817E8C45E71}"/>
              </a:ext>
            </a:extLst>
          </p:cNvPr>
          <p:cNvSpPr>
            <a:spLocks noGrp="1"/>
          </p:cNvSpPr>
          <p:nvPr>
            <p:ph type="body" sz="quarter" idx="16" hasCustomPrompt="1"/>
          </p:nvPr>
        </p:nvSpPr>
        <p:spPr>
          <a:xfrm>
            <a:off x="427567" y="457201"/>
            <a:ext cx="4618567" cy="549275"/>
          </a:xfrm>
        </p:spPr>
        <p:txBody>
          <a:bodyPr/>
          <a:lstStyle>
            <a:lvl1pPr marL="0" indent="0">
              <a:buNone/>
              <a:defRPr>
                <a:solidFill>
                  <a:schemeClr val="bg1"/>
                </a:solidFill>
              </a:defRPr>
            </a:lvl1pPr>
          </a:lstStyle>
          <a:p>
            <a:r>
              <a:rPr lang="en-US" sz="2000"/>
              <a:t>Click to add text</a:t>
            </a:r>
          </a:p>
        </p:txBody>
      </p:sp>
    </p:spTree>
    <p:extLst>
      <p:ext uri="{BB962C8B-B14F-4D97-AF65-F5344CB8AC3E}">
        <p14:creationId xmlns:p14="http://schemas.microsoft.com/office/powerpoint/2010/main" val="24733945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614557" y="1097280"/>
            <a:ext cx="5206383"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2" name="Slide Number Placeholder 21"/>
          <p:cNvSpPr>
            <a:spLocks noGrp="1"/>
          </p:cNvSpPr>
          <p:nvPr>
            <p:ph type="sldNum" sz="quarter" idx="14"/>
          </p:nvPr>
        </p:nvSpPr>
        <p:spPr>
          <a:xfrm>
            <a:off x="11074401" y="6603788"/>
            <a:ext cx="752131"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6614558" y="457200"/>
            <a:ext cx="5206383"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6" name="Picture 5">
            <a:extLst>
              <a:ext uri="{FF2B5EF4-FFF2-40B4-BE49-F238E27FC236}">
                <a16:creationId xmlns:a16="http://schemas.microsoft.com/office/drawing/2014/main" id="{6EF3BE3B-675C-6430-630F-9168279D8447}"/>
              </a:ext>
            </a:extLst>
          </p:cNvPr>
          <p:cNvPicPr>
            <a:picLocks noChangeAspect="1"/>
          </p:cNvPicPr>
          <p:nvPr userDrawn="1"/>
        </p:nvPicPr>
        <p:blipFill rotWithShape="1">
          <a:blip r:embed="rId2"/>
          <a:srcRect l="13568"/>
          <a:stretch/>
        </p:blipFill>
        <p:spPr>
          <a:xfrm>
            <a:off x="4619502" y="0"/>
            <a:ext cx="1631093" cy="6858000"/>
          </a:xfrm>
          <a:prstGeom prst="rect">
            <a:avLst/>
          </a:prstGeom>
        </p:spPr>
      </p:pic>
      <p:pic>
        <p:nvPicPr>
          <p:cNvPr id="2" name="Picture 1">
            <a:extLst>
              <a:ext uri="{FF2B5EF4-FFF2-40B4-BE49-F238E27FC236}">
                <a16:creationId xmlns:a16="http://schemas.microsoft.com/office/drawing/2014/main" id="{A8EFE423-D4C2-6B61-BA63-2EB1983062DB}"/>
              </a:ext>
            </a:extLst>
          </p:cNvPr>
          <p:cNvPicPr>
            <a:picLocks noChangeAspect="1"/>
          </p:cNvPicPr>
          <p:nvPr userDrawn="1"/>
        </p:nvPicPr>
        <p:blipFill rotWithShape="1">
          <a:blip r:embed="rId2"/>
          <a:srcRect l="13568" r="49989"/>
          <a:stretch/>
        </p:blipFill>
        <p:spPr>
          <a:xfrm rot="10800000">
            <a:off x="0" y="0"/>
            <a:ext cx="4619501" cy="6858000"/>
          </a:xfrm>
          <a:prstGeom prst="rect">
            <a:avLst/>
          </a:prstGeom>
        </p:spPr>
      </p:pic>
      <p:sp>
        <p:nvSpPr>
          <p:cNvPr id="3" name="Text Placeholder 3">
            <a:extLst>
              <a:ext uri="{FF2B5EF4-FFF2-40B4-BE49-F238E27FC236}">
                <a16:creationId xmlns:a16="http://schemas.microsoft.com/office/drawing/2014/main" id="{6C72F141-0BC1-B771-D9EC-0F58A0971F0A}"/>
              </a:ext>
            </a:extLst>
          </p:cNvPr>
          <p:cNvSpPr>
            <a:spLocks noGrp="1"/>
          </p:cNvSpPr>
          <p:nvPr>
            <p:ph type="body" sz="quarter" idx="15" hasCustomPrompt="1"/>
          </p:nvPr>
        </p:nvSpPr>
        <p:spPr>
          <a:xfrm>
            <a:off x="427512" y="1097280"/>
            <a:ext cx="4619504"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10" name="Text Placeholder 9">
            <a:extLst>
              <a:ext uri="{FF2B5EF4-FFF2-40B4-BE49-F238E27FC236}">
                <a16:creationId xmlns:a16="http://schemas.microsoft.com/office/drawing/2014/main" id="{05B43131-B470-DCC0-7691-B817E8C45E71}"/>
              </a:ext>
            </a:extLst>
          </p:cNvPr>
          <p:cNvSpPr>
            <a:spLocks noGrp="1"/>
          </p:cNvSpPr>
          <p:nvPr>
            <p:ph type="body" sz="quarter" idx="16" hasCustomPrompt="1"/>
          </p:nvPr>
        </p:nvSpPr>
        <p:spPr>
          <a:xfrm>
            <a:off x="427567" y="457201"/>
            <a:ext cx="4618567" cy="549275"/>
          </a:xfrm>
        </p:spPr>
        <p:txBody>
          <a:bodyPr/>
          <a:lstStyle>
            <a:lvl1pPr marL="0" indent="0">
              <a:buNone/>
              <a:defRPr>
                <a:solidFill>
                  <a:schemeClr val="bg1"/>
                </a:solidFill>
              </a:defRPr>
            </a:lvl1pPr>
          </a:lstStyle>
          <a:p>
            <a:r>
              <a:rPr lang="en-US" sz="2000"/>
              <a:t>Click to add text</a:t>
            </a:r>
          </a:p>
        </p:txBody>
      </p:sp>
    </p:spTree>
    <p:extLst>
      <p:ext uri="{BB962C8B-B14F-4D97-AF65-F5344CB8AC3E}">
        <p14:creationId xmlns:p14="http://schemas.microsoft.com/office/powerpoint/2010/main" val="41948116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9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02867" y="1913840"/>
            <a:ext cx="11418072" cy="4142629"/>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402867" y="6155643"/>
            <a:ext cx="10765320" cy="330200"/>
          </a:xfrm>
        </p:spPr>
        <p:txBody>
          <a:bodyPr anchor="b">
            <a:noAutofit/>
          </a:bodyPr>
          <a:lstStyle>
            <a:lvl1pPr marL="0" indent="0">
              <a:lnSpc>
                <a:spcPct val="100000"/>
              </a:lnSpc>
              <a:spcBef>
                <a:spcPts val="0"/>
              </a:spcBef>
              <a:buNone/>
              <a:defRPr sz="9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r>
              <a:rPr lang="en-US"/>
              <a:t>NCDHHS, Division of Public Health, Injury and Violence Prevention Branch | CORE Overdose Slides | 2024 Data Year</a:t>
            </a:r>
          </a:p>
        </p:txBody>
      </p:sp>
      <p:sp>
        <p:nvSpPr>
          <p:cNvPr id="22" name="Slide Number Placeholder 21"/>
          <p:cNvSpPr>
            <a:spLocks noGrp="1"/>
          </p:cNvSpPr>
          <p:nvPr>
            <p:ph type="sldNum" sz="quarter" idx="14"/>
          </p:nvPr>
        </p:nvSpPr>
        <p:spPr>
          <a:xfrm>
            <a:off x="11074401" y="6603788"/>
            <a:ext cx="752131"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402867" y="1273757"/>
            <a:ext cx="11418072"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3" name="Picture 2">
            <a:extLst>
              <a:ext uri="{FF2B5EF4-FFF2-40B4-BE49-F238E27FC236}">
                <a16:creationId xmlns:a16="http://schemas.microsoft.com/office/drawing/2014/main" id="{6DF221BC-4C4B-F888-1C4B-FDB6CC66828D}"/>
              </a:ext>
            </a:extLst>
          </p:cNvPr>
          <p:cNvPicPr>
            <a:picLocks noChangeAspect="1"/>
          </p:cNvPicPr>
          <p:nvPr userDrawn="1"/>
        </p:nvPicPr>
        <p:blipFill rotWithShape="1">
          <a:blip r:embed="rId2"/>
          <a:srcRect t="26307"/>
          <a:stretch/>
        </p:blipFill>
        <p:spPr>
          <a:xfrm>
            <a:off x="0" y="0"/>
            <a:ext cx="12192000" cy="1119096"/>
          </a:xfrm>
          <a:prstGeom prst="rect">
            <a:avLst/>
          </a:prstGeom>
        </p:spPr>
      </p:pic>
    </p:spTree>
    <p:extLst>
      <p:ext uri="{BB962C8B-B14F-4D97-AF65-F5344CB8AC3E}">
        <p14:creationId xmlns:p14="http://schemas.microsoft.com/office/powerpoint/2010/main" val="2205957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0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614557" y="1097280"/>
            <a:ext cx="5206383"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2" name="Slide Number Placeholder 21"/>
          <p:cNvSpPr>
            <a:spLocks noGrp="1"/>
          </p:cNvSpPr>
          <p:nvPr>
            <p:ph type="sldNum" sz="quarter" idx="14"/>
          </p:nvPr>
        </p:nvSpPr>
        <p:spPr>
          <a:xfrm>
            <a:off x="11074401" y="6603788"/>
            <a:ext cx="752131" cy="284692"/>
          </a:xfrm>
          <a:prstGeom prst="rect">
            <a:avLst/>
          </a:prstGeom>
        </p:spPr>
        <p:txBody>
          <a:bodyPr/>
          <a:lstStyle>
            <a:lvl1pPr algn="r">
              <a:defRPr sz="675"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6614558" y="457200"/>
            <a:ext cx="5206383" cy="548640"/>
          </a:xfrm>
        </p:spPr>
        <p:txBody>
          <a:bodyPr anchor="t">
            <a:noAutofit/>
          </a:bodyPr>
          <a:lstStyle>
            <a:lvl1pPr algn="l">
              <a:defRPr sz="24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6" name="Picture 5">
            <a:extLst>
              <a:ext uri="{FF2B5EF4-FFF2-40B4-BE49-F238E27FC236}">
                <a16:creationId xmlns:a16="http://schemas.microsoft.com/office/drawing/2014/main" id="{6EF3BE3B-675C-6430-630F-9168279D8447}"/>
              </a:ext>
            </a:extLst>
          </p:cNvPr>
          <p:cNvPicPr>
            <a:picLocks noChangeAspect="1"/>
          </p:cNvPicPr>
          <p:nvPr userDrawn="1"/>
        </p:nvPicPr>
        <p:blipFill rotWithShape="1">
          <a:blip r:embed="rId2"/>
          <a:srcRect l="13568"/>
          <a:stretch/>
        </p:blipFill>
        <p:spPr>
          <a:xfrm>
            <a:off x="4619502" y="0"/>
            <a:ext cx="1631093" cy="6858000"/>
          </a:xfrm>
          <a:prstGeom prst="rect">
            <a:avLst/>
          </a:prstGeom>
        </p:spPr>
      </p:pic>
      <p:pic>
        <p:nvPicPr>
          <p:cNvPr id="2" name="Picture 1">
            <a:extLst>
              <a:ext uri="{FF2B5EF4-FFF2-40B4-BE49-F238E27FC236}">
                <a16:creationId xmlns:a16="http://schemas.microsoft.com/office/drawing/2014/main" id="{A8EFE423-D4C2-6B61-BA63-2EB1983062DB}"/>
              </a:ext>
            </a:extLst>
          </p:cNvPr>
          <p:cNvPicPr>
            <a:picLocks noChangeAspect="1"/>
          </p:cNvPicPr>
          <p:nvPr userDrawn="1"/>
        </p:nvPicPr>
        <p:blipFill rotWithShape="1">
          <a:blip r:embed="rId2"/>
          <a:srcRect l="13568" r="49989"/>
          <a:stretch/>
        </p:blipFill>
        <p:spPr>
          <a:xfrm rot="10800000">
            <a:off x="0" y="0"/>
            <a:ext cx="4619501" cy="6858000"/>
          </a:xfrm>
          <a:prstGeom prst="rect">
            <a:avLst/>
          </a:prstGeom>
        </p:spPr>
      </p:pic>
      <p:sp>
        <p:nvSpPr>
          <p:cNvPr id="3" name="Text Placeholder 3">
            <a:extLst>
              <a:ext uri="{FF2B5EF4-FFF2-40B4-BE49-F238E27FC236}">
                <a16:creationId xmlns:a16="http://schemas.microsoft.com/office/drawing/2014/main" id="{6C72F141-0BC1-B771-D9EC-0F58A0971F0A}"/>
              </a:ext>
            </a:extLst>
          </p:cNvPr>
          <p:cNvSpPr>
            <a:spLocks noGrp="1"/>
          </p:cNvSpPr>
          <p:nvPr>
            <p:ph type="body" sz="quarter" idx="15" hasCustomPrompt="1"/>
          </p:nvPr>
        </p:nvSpPr>
        <p:spPr>
          <a:xfrm>
            <a:off x="427512" y="1097280"/>
            <a:ext cx="4619504"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10" name="Text Placeholder 9">
            <a:extLst>
              <a:ext uri="{FF2B5EF4-FFF2-40B4-BE49-F238E27FC236}">
                <a16:creationId xmlns:a16="http://schemas.microsoft.com/office/drawing/2014/main" id="{05B43131-B470-DCC0-7691-B817E8C45E71}"/>
              </a:ext>
            </a:extLst>
          </p:cNvPr>
          <p:cNvSpPr>
            <a:spLocks noGrp="1"/>
          </p:cNvSpPr>
          <p:nvPr>
            <p:ph type="body" sz="quarter" idx="16" hasCustomPrompt="1"/>
          </p:nvPr>
        </p:nvSpPr>
        <p:spPr>
          <a:xfrm>
            <a:off x="427567" y="457201"/>
            <a:ext cx="4618567" cy="549275"/>
          </a:xfrm>
        </p:spPr>
        <p:txBody>
          <a:bodyPr/>
          <a:lstStyle>
            <a:lvl1pPr marL="0" indent="0">
              <a:buNone/>
              <a:defRPr>
                <a:solidFill>
                  <a:schemeClr val="bg1"/>
                </a:solidFill>
              </a:defRPr>
            </a:lvl1pPr>
          </a:lstStyle>
          <a:p>
            <a:r>
              <a:rPr lang="en-US" sz="2000"/>
              <a:t>Click to add text</a:t>
            </a:r>
          </a:p>
        </p:txBody>
      </p:sp>
    </p:spTree>
    <p:extLst>
      <p:ext uri="{BB962C8B-B14F-4D97-AF65-F5344CB8AC3E}">
        <p14:creationId xmlns:p14="http://schemas.microsoft.com/office/powerpoint/2010/main" val="3625367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5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02867" y="1913842"/>
            <a:ext cx="11418072" cy="4142629"/>
          </a:xfrm>
        </p:spPr>
        <p:txBody>
          <a:bodyPr>
            <a:noAutofit/>
          </a:bodyPr>
          <a:lstStyle>
            <a:lvl1pPr marL="128588" indent="-128588">
              <a:lnSpc>
                <a:spcPct val="100000"/>
              </a:lnSpc>
              <a:spcBef>
                <a:spcPts val="675"/>
              </a:spcBef>
              <a:defRPr sz="1575"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324148" indent="-131267">
              <a:lnSpc>
                <a:spcPct val="100000"/>
              </a:lnSpc>
              <a:buFont typeface="Franklin Gothic Medium" panose="020B0603020102020204" pitchFamily="34" charset="0"/>
              <a:buChar char="−"/>
              <a:defRPr sz="135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547391" indent="-128588">
              <a:lnSpc>
                <a:spcPct val="100000"/>
              </a:lnSpc>
              <a:defRPr sz="1125"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402867" y="6155643"/>
            <a:ext cx="10765320" cy="330200"/>
          </a:xfrm>
        </p:spPr>
        <p:txBody>
          <a:bodyPr anchor="b">
            <a:noAutofit/>
          </a:bodyPr>
          <a:lstStyle>
            <a:lvl1pPr marL="0" indent="0">
              <a:lnSpc>
                <a:spcPct val="100000"/>
              </a:lnSpc>
              <a:spcBef>
                <a:spcPts val="0"/>
              </a:spcBef>
              <a:buNone/>
              <a:defRPr sz="675"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r>
              <a:rPr lang="en-US" sz="800" b="1" i="0"/>
              <a:t>NCDHHS, Division of Public Health, Injury and Violence Prevention Branch | CORE Overdose Slides | 2024 Data Year</a:t>
            </a:r>
          </a:p>
        </p:txBody>
      </p:sp>
      <p:sp>
        <p:nvSpPr>
          <p:cNvPr id="22" name="Slide Number Placeholder 21"/>
          <p:cNvSpPr>
            <a:spLocks noGrp="1"/>
          </p:cNvSpPr>
          <p:nvPr>
            <p:ph type="sldNum" sz="quarter" idx="14"/>
          </p:nvPr>
        </p:nvSpPr>
        <p:spPr>
          <a:xfrm>
            <a:off x="11074401" y="6603788"/>
            <a:ext cx="752131" cy="284692"/>
          </a:xfrm>
          <a:prstGeom prst="rect">
            <a:avLst/>
          </a:prstGeom>
        </p:spPr>
        <p:txBody>
          <a:bodyPr/>
          <a:lstStyle>
            <a:lvl1pPr algn="r">
              <a:defRPr sz="506"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402867" y="1273757"/>
            <a:ext cx="11418072" cy="548640"/>
          </a:xfrm>
        </p:spPr>
        <p:txBody>
          <a:bodyPr anchor="t">
            <a:noAutofit/>
          </a:bodyPr>
          <a:lstStyle>
            <a:lvl1pPr algn="l">
              <a:defRPr sz="18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3" name="Picture 2">
            <a:extLst>
              <a:ext uri="{FF2B5EF4-FFF2-40B4-BE49-F238E27FC236}">
                <a16:creationId xmlns:a16="http://schemas.microsoft.com/office/drawing/2014/main" id="{6DF221BC-4C4B-F888-1C4B-FDB6CC66828D}"/>
              </a:ext>
            </a:extLst>
          </p:cNvPr>
          <p:cNvPicPr>
            <a:picLocks noChangeAspect="1"/>
          </p:cNvPicPr>
          <p:nvPr userDrawn="1"/>
        </p:nvPicPr>
        <p:blipFill rotWithShape="1">
          <a:blip r:embed="rId2"/>
          <a:srcRect t="26307"/>
          <a:stretch/>
        </p:blipFill>
        <p:spPr>
          <a:xfrm>
            <a:off x="0" y="0"/>
            <a:ext cx="12192000" cy="1119096"/>
          </a:xfrm>
          <a:prstGeom prst="rect">
            <a:avLst/>
          </a:prstGeom>
        </p:spPr>
      </p:pic>
    </p:spTree>
    <p:extLst>
      <p:ext uri="{BB962C8B-B14F-4D97-AF65-F5344CB8AC3E}">
        <p14:creationId xmlns:p14="http://schemas.microsoft.com/office/powerpoint/2010/main" val="27546584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6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02867" y="1913842"/>
            <a:ext cx="11418072" cy="4142629"/>
          </a:xfrm>
        </p:spPr>
        <p:txBody>
          <a:bodyPr>
            <a:noAutofit/>
          </a:bodyPr>
          <a:lstStyle>
            <a:lvl1pPr marL="128588" indent="-128588">
              <a:lnSpc>
                <a:spcPct val="100000"/>
              </a:lnSpc>
              <a:spcBef>
                <a:spcPts val="675"/>
              </a:spcBef>
              <a:defRPr sz="1575"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324148" indent="-131267">
              <a:lnSpc>
                <a:spcPct val="100000"/>
              </a:lnSpc>
              <a:buFont typeface="Franklin Gothic Medium" panose="020B0603020102020204" pitchFamily="34" charset="0"/>
              <a:buChar char="−"/>
              <a:defRPr sz="135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547391" indent="-128588">
              <a:lnSpc>
                <a:spcPct val="100000"/>
              </a:lnSpc>
              <a:defRPr sz="1125"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402867" y="6155643"/>
            <a:ext cx="10765320" cy="330200"/>
          </a:xfrm>
        </p:spPr>
        <p:txBody>
          <a:bodyPr anchor="b">
            <a:noAutofit/>
          </a:bodyPr>
          <a:lstStyle>
            <a:lvl1pPr marL="0" indent="0">
              <a:lnSpc>
                <a:spcPct val="100000"/>
              </a:lnSpc>
              <a:spcBef>
                <a:spcPts val="0"/>
              </a:spcBef>
              <a:buNone/>
              <a:defRPr sz="675"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r>
              <a:rPr lang="en-US" sz="800" b="1" i="0"/>
              <a:t>NCDHHS, Division of Public Health, Injury and Violence Prevention Branch | CORE Overdose Slides | 2024 Data Year</a:t>
            </a:r>
          </a:p>
        </p:txBody>
      </p:sp>
      <p:sp>
        <p:nvSpPr>
          <p:cNvPr id="22" name="Slide Number Placeholder 21"/>
          <p:cNvSpPr>
            <a:spLocks noGrp="1"/>
          </p:cNvSpPr>
          <p:nvPr>
            <p:ph type="sldNum" sz="quarter" idx="14"/>
          </p:nvPr>
        </p:nvSpPr>
        <p:spPr>
          <a:xfrm>
            <a:off x="11074401" y="6603788"/>
            <a:ext cx="752131" cy="284692"/>
          </a:xfrm>
          <a:prstGeom prst="rect">
            <a:avLst/>
          </a:prstGeom>
        </p:spPr>
        <p:txBody>
          <a:bodyPr/>
          <a:lstStyle>
            <a:lvl1pPr algn="r">
              <a:defRPr sz="506"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402867" y="1273757"/>
            <a:ext cx="11418072" cy="548640"/>
          </a:xfrm>
        </p:spPr>
        <p:txBody>
          <a:bodyPr anchor="t">
            <a:noAutofit/>
          </a:bodyPr>
          <a:lstStyle>
            <a:lvl1pPr algn="l">
              <a:defRPr sz="18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3" name="Picture 2">
            <a:extLst>
              <a:ext uri="{FF2B5EF4-FFF2-40B4-BE49-F238E27FC236}">
                <a16:creationId xmlns:a16="http://schemas.microsoft.com/office/drawing/2014/main" id="{6DF221BC-4C4B-F888-1C4B-FDB6CC66828D}"/>
              </a:ext>
            </a:extLst>
          </p:cNvPr>
          <p:cNvPicPr>
            <a:picLocks noChangeAspect="1"/>
          </p:cNvPicPr>
          <p:nvPr userDrawn="1"/>
        </p:nvPicPr>
        <p:blipFill rotWithShape="1">
          <a:blip r:embed="rId2"/>
          <a:srcRect t="26307"/>
          <a:stretch/>
        </p:blipFill>
        <p:spPr>
          <a:xfrm>
            <a:off x="0" y="0"/>
            <a:ext cx="12192000" cy="1119096"/>
          </a:xfrm>
          <a:prstGeom prst="rect">
            <a:avLst/>
          </a:prstGeom>
        </p:spPr>
      </p:pic>
    </p:spTree>
    <p:extLst>
      <p:ext uri="{BB962C8B-B14F-4D97-AF65-F5344CB8AC3E}">
        <p14:creationId xmlns:p14="http://schemas.microsoft.com/office/powerpoint/2010/main" val="2717786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7C50B-0281-FBCB-296E-5C70CADA0C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BC76BC-EF72-4A36-C243-3B6631EF37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098E2F-8C47-0EF6-C404-B97707D78C9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8815DFB-BFED-E5E6-9D6C-9B8194D7EC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E8AD65-E0CC-FDD3-6AF8-5D2155A6B090}"/>
              </a:ext>
            </a:extLst>
          </p:cNvPr>
          <p:cNvSpPr>
            <a:spLocks noGrp="1"/>
          </p:cNvSpPr>
          <p:nvPr>
            <p:ph type="sldNum" sz="quarter" idx="12"/>
          </p:nvPr>
        </p:nvSpPr>
        <p:spPr/>
        <p:txBody>
          <a:bodyPr/>
          <a:lstStyle/>
          <a:p>
            <a:fld id="{6860CF95-128A-4351-B6C9-020D04AB0AAC}" type="slidenum">
              <a:rPr lang="en-US" smtClean="0"/>
              <a:t>‹#›</a:t>
            </a:fld>
            <a:endParaRPr lang="en-US"/>
          </a:p>
        </p:txBody>
      </p:sp>
    </p:spTree>
    <p:extLst>
      <p:ext uri="{BB962C8B-B14F-4D97-AF65-F5344CB8AC3E}">
        <p14:creationId xmlns:p14="http://schemas.microsoft.com/office/powerpoint/2010/main" val="5224692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8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02867" y="1913842"/>
            <a:ext cx="11418072" cy="4142629"/>
          </a:xfrm>
        </p:spPr>
        <p:txBody>
          <a:bodyPr>
            <a:noAutofit/>
          </a:bodyPr>
          <a:lstStyle>
            <a:lvl1pPr marL="128588" indent="-128588">
              <a:lnSpc>
                <a:spcPct val="100000"/>
              </a:lnSpc>
              <a:spcBef>
                <a:spcPts val="675"/>
              </a:spcBef>
              <a:defRPr sz="1575"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324148" indent="-131267">
              <a:lnSpc>
                <a:spcPct val="100000"/>
              </a:lnSpc>
              <a:buFont typeface="Franklin Gothic Medium" panose="020B0603020102020204" pitchFamily="34" charset="0"/>
              <a:buChar char="−"/>
              <a:defRPr sz="135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547391" indent="-128588">
              <a:lnSpc>
                <a:spcPct val="100000"/>
              </a:lnSpc>
              <a:defRPr sz="1125"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402867" y="6155643"/>
            <a:ext cx="10765320" cy="330200"/>
          </a:xfrm>
        </p:spPr>
        <p:txBody>
          <a:bodyPr anchor="b">
            <a:noAutofit/>
          </a:bodyPr>
          <a:lstStyle>
            <a:lvl1pPr marL="0" indent="0">
              <a:lnSpc>
                <a:spcPct val="100000"/>
              </a:lnSpc>
              <a:spcBef>
                <a:spcPts val="0"/>
              </a:spcBef>
              <a:buNone/>
              <a:defRPr sz="675"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r>
              <a:rPr lang="en-US"/>
              <a:t>NCDHHS, Division of Public Health, Injury and Violence Prevention Branch | NC Summit on Reducing Overdose | March 18-20, 2025</a:t>
            </a:r>
          </a:p>
        </p:txBody>
      </p:sp>
      <p:sp>
        <p:nvSpPr>
          <p:cNvPr id="22" name="Slide Number Placeholder 21"/>
          <p:cNvSpPr>
            <a:spLocks noGrp="1"/>
          </p:cNvSpPr>
          <p:nvPr>
            <p:ph type="sldNum" sz="quarter" idx="14"/>
          </p:nvPr>
        </p:nvSpPr>
        <p:spPr>
          <a:xfrm>
            <a:off x="11074401" y="6603788"/>
            <a:ext cx="752131" cy="284692"/>
          </a:xfrm>
          <a:prstGeom prst="rect">
            <a:avLst/>
          </a:prstGeom>
        </p:spPr>
        <p:txBody>
          <a:bodyPr/>
          <a:lstStyle>
            <a:lvl1pPr algn="r">
              <a:defRPr sz="506"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402867" y="1273757"/>
            <a:ext cx="11418072" cy="548640"/>
          </a:xfrm>
        </p:spPr>
        <p:txBody>
          <a:bodyPr anchor="t">
            <a:noAutofit/>
          </a:bodyPr>
          <a:lstStyle>
            <a:lvl1pPr algn="l">
              <a:defRPr sz="18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3" name="Picture 2">
            <a:extLst>
              <a:ext uri="{FF2B5EF4-FFF2-40B4-BE49-F238E27FC236}">
                <a16:creationId xmlns:a16="http://schemas.microsoft.com/office/drawing/2014/main" id="{6DF221BC-4C4B-F888-1C4B-FDB6CC66828D}"/>
              </a:ext>
            </a:extLst>
          </p:cNvPr>
          <p:cNvPicPr>
            <a:picLocks noChangeAspect="1"/>
          </p:cNvPicPr>
          <p:nvPr userDrawn="1"/>
        </p:nvPicPr>
        <p:blipFill rotWithShape="1">
          <a:blip r:embed="rId2"/>
          <a:srcRect t="26307"/>
          <a:stretch/>
        </p:blipFill>
        <p:spPr>
          <a:xfrm>
            <a:off x="0" y="0"/>
            <a:ext cx="12192000" cy="1119096"/>
          </a:xfrm>
          <a:prstGeom prst="rect">
            <a:avLst/>
          </a:prstGeom>
        </p:spPr>
      </p:pic>
    </p:spTree>
    <p:extLst>
      <p:ext uri="{BB962C8B-B14F-4D97-AF65-F5344CB8AC3E}">
        <p14:creationId xmlns:p14="http://schemas.microsoft.com/office/powerpoint/2010/main" val="18334072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1_Bulle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8452E2-608E-7385-0B1A-59C76320C329}"/>
              </a:ext>
            </a:extLst>
          </p:cNvPr>
          <p:cNvPicPr>
            <a:picLocks noChangeAspect="1"/>
          </p:cNvPicPr>
          <p:nvPr userDrawn="1"/>
        </p:nvPicPr>
        <p:blipFill rotWithShape="1">
          <a:blip r:embed="rId2"/>
          <a:srcRect l="13568"/>
          <a:stretch/>
        </p:blipFill>
        <p:spPr>
          <a:xfrm flipH="1">
            <a:off x="7390988" y="0"/>
            <a:ext cx="1631093" cy="6858000"/>
          </a:xfrm>
          <a:prstGeom prst="rect">
            <a:avLst/>
          </a:prstGeom>
        </p:spPr>
      </p:pic>
      <p:pic>
        <p:nvPicPr>
          <p:cNvPr id="2" name="Picture 1">
            <a:extLst>
              <a:ext uri="{FF2B5EF4-FFF2-40B4-BE49-F238E27FC236}">
                <a16:creationId xmlns:a16="http://schemas.microsoft.com/office/drawing/2014/main" id="{78A86B39-3865-57BE-64FB-863D06D6C1ED}"/>
              </a:ext>
            </a:extLst>
          </p:cNvPr>
          <p:cNvPicPr>
            <a:picLocks noChangeAspect="1"/>
          </p:cNvPicPr>
          <p:nvPr userDrawn="1"/>
        </p:nvPicPr>
        <p:blipFill rotWithShape="1">
          <a:blip r:embed="rId2"/>
          <a:srcRect l="13568" r="51867"/>
          <a:stretch/>
        </p:blipFill>
        <p:spPr>
          <a:xfrm>
            <a:off x="8833708" y="0"/>
            <a:ext cx="3358293" cy="6858000"/>
          </a:xfrm>
          <a:prstGeom prst="rect">
            <a:avLst/>
          </a:prstGeom>
        </p:spPr>
      </p:pic>
      <p:sp>
        <p:nvSpPr>
          <p:cNvPr id="4" name="Text Placeholder 3"/>
          <p:cNvSpPr>
            <a:spLocks noGrp="1"/>
          </p:cNvSpPr>
          <p:nvPr>
            <p:ph type="body" sz="quarter" idx="10" hasCustomPrompt="1"/>
          </p:nvPr>
        </p:nvSpPr>
        <p:spPr>
          <a:xfrm>
            <a:off x="8359029" y="1097280"/>
            <a:ext cx="3609451" cy="4937760"/>
          </a:xfrm>
        </p:spPr>
        <p:txBody>
          <a:bodyPr>
            <a:noAutofit/>
          </a:bodyPr>
          <a:lstStyle>
            <a:lvl1pPr marL="171450" indent="-171450">
              <a:lnSpc>
                <a:spcPct val="100000"/>
              </a:lnSpc>
              <a:spcBef>
                <a:spcPts val="900"/>
              </a:spcBef>
              <a:defRPr sz="2100" b="1"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chemeClr val="bg1"/>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chemeClr val="bg1"/>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8359033" y="6155643"/>
            <a:ext cx="3403105" cy="330200"/>
          </a:xfrm>
        </p:spPr>
        <p:txBody>
          <a:bodyPr anchor="b">
            <a:noAutofit/>
          </a:bodyPr>
          <a:lstStyle>
            <a:lvl1pPr marL="0" indent="0">
              <a:lnSpc>
                <a:spcPct val="100000"/>
              </a:lnSpc>
              <a:spcBef>
                <a:spcPts val="0"/>
              </a:spcBef>
              <a:buNone/>
              <a:defRPr sz="900" b="0" i="1"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23" name="Title 1"/>
          <p:cNvSpPr>
            <a:spLocks noGrp="1"/>
          </p:cNvSpPr>
          <p:nvPr>
            <p:ph type="title" hasCustomPrompt="1"/>
          </p:nvPr>
        </p:nvSpPr>
        <p:spPr>
          <a:xfrm>
            <a:off x="8359032" y="457200"/>
            <a:ext cx="3609451" cy="548640"/>
          </a:xfrm>
        </p:spPr>
        <p:txBody>
          <a:bodyPr anchor="t">
            <a:noAutofit/>
          </a:bodyPr>
          <a:lstStyle>
            <a:lvl1pPr algn="l">
              <a:defRPr sz="24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3" name="Text Placeholder 3">
            <a:extLst>
              <a:ext uri="{FF2B5EF4-FFF2-40B4-BE49-F238E27FC236}">
                <a16:creationId xmlns:a16="http://schemas.microsoft.com/office/drawing/2014/main" id="{A96B48B2-C16F-C55C-34B8-261CEA15F4FD}"/>
              </a:ext>
            </a:extLst>
          </p:cNvPr>
          <p:cNvSpPr>
            <a:spLocks noGrp="1"/>
          </p:cNvSpPr>
          <p:nvPr>
            <p:ph type="body" sz="quarter" idx="15" hasCustomPrompt="1"/>
          </p:nvPr>
        </p:nvSpPr>
        <p:spPr>
          <a:xfrm>
            <a:off x="424069" y="1097280"/>
            <a:ext cx="6664739" cy="4937760"/>
          </a:xfrm>
        </p:spPr>
        <p:txBody>
          <a:bodyPr>
            <a:noAutofit/>
          </a:bodyPr>
          <a:lstStyle>
            <a:lvl1pPr marL="171450" indent="-171450">
              <a:lnSpc>
                <a:spcPct val="100000"/>
              </a:lnSpc>
              <a:spcBef>
                <a:spcPts val="900"/>
              </a:spcBef>
              <a:defRPr sz="21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nSpc>
                <a:spcPct val="100000"/>
              </a:lnSpc>
              <a:buFont typeface="Franklin Gothic Medium" panose="020B0603020102020204" pitchFamily="34" charset="0"/>
              <a:buChar char="−"/>
              <a:defRPr sz="18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nSpc>
                <a:spcPct val="100000"/>
              </a:lnSpc>
              <a:defRPr sz="15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10" name="Text Placeholder 9">
            <a:extLst>
              <a:ext uri="{FF2B5EF4-FFF2-40B4-BE49-F238E27FC236}">
                <a16:creationId xmlns:a16="http://schemas.microsoft.com/office/drawing/2014/main" id="{C69D8539-6F7B-2D19-4A84-341CCAED173C}"/>
              </a:ext>
            </a:extLst>
          </p:cNvPr>
          <p:cNvSpPr>
            <a:spLocks noGrp="1"/>
          </p:cNvSpPr>
          <p:nvPr>
            <p:ph type="body" sz="quarter" idx="17" hasCustomPrompt="1"/>
          </p:nvPr>
        </p:nvSpPr>
        <p:spPr>
          <a:xfrm>
            <a:off x="394033" y="371475"/>
            <a:ext cx="6665384" cy="635000"/>
          </a:xfrm>
        </p:spPr>
        <p:txBody>
          <a:bodyPr/>
          <a:lstStyle>
            <a:lvl1pPr marL="0" indent="0">
              <a:buNone/>
              <a:defRPr sz="2400">
                <a:solidFill>
                  <a:srgbClr val="5C93D5"/>
                </a:solidFill>
              </a:defRPr>
            </a:lvl1pPr>
          </a:lstStyle>
          <a:p>
            <a:r>
              <a:rPr lang="en-US" sz="2000"/>
              <a:t>Click to add text</a:t>
            </a:r>
          </a:p>
        </p:txBody>
      </p:sp>
      <p:sp>
        <p:nvSpPr>
          <p:cNvPr id="9" name="Slide Number Placeholder 21">
            <a:extLst>
              <a:ext uri="{FF2B5EF4-FFF2-40B4-BE49-F238E27FC236}">
                <a16:creationId xmlns:a16="http://schemas.microsoft.com/office/drawing/2014/main" id="{D3D0259F-9DF9-F145-1458-5E4169106066}"/>
              </a:ext>
            </a:extLst>
          </p:cNvPr>
          <p:cNvSpPr>
            <a:spLocks noGrp="1"/>
          </p:cNvSpPr>
          <p:nvPr>
            <p:ph type="sldNum" sz="quarter" idx="14"/>
          </p:nvPr>
        </p:nvSpPr>
        <p:spPr>
          <a:xfrm>
            <a:off x="11074400" y="6603788"/>
            <a:ext cx="752131" cy="284692"/>
          </a:xfrm>
          <a:prstGeom prst="rect">
            <a:avLst/>
          </a:prstGeom>
        </p:spPr>
        <p:txBody>
          <a:bodyPr/>
          <a:lstStyle>
            <a:lvl1pPr algn="r">
              <a:defRPr sz="900"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11" name="TextBox 10">
            <a:extLst>
              <a:ext uri="{FF2B5EF4-FFF2-40B4-BE49-F238E27FC236}">
                <a16:creationId xmlns:a16="http://schemas.microsoft.com/office/drawing/2014/main" id="{B2028D70-85E5-37EC-8EF8-9F720956D2BC}"/>
              </a:ext>
            </a:extLst>
          </p:cNvPr>
          <p:cNvSpPr txBox="1"/>
          <p:nvPr userDrawn="1"/>
        </p:nvSpPr>
        <p:spPr>
          <a:xfrm>
            <a:off x="151409" y="6533422"/>
            <a:ext cx="11188989" cy="276999"/>
          </a:xfrm>
          <a:prstGeom prst="rect">
            <a:avLst/>
          </a:prstGeom>
          <a:noFill/>
        </p:spPr>
        <p:txBody>
          <a:bodyPr wrap="square">
            <a:spAutoFit/>
          </a:bodyPr>
          <a:lstStyle/>
          <a:p>
            <a:r>
              <a:rPr lang="en-US" sz="1200" b="1" i="0">
                <a:solidFill>
                  <a:schemeClr val="accent1">
                    <a:lumMod val="50000"/>
                  </a:schemeClr>
                </a:solidFill>
              </a:rPr>
              <a:t>NCDHHS, Division of Public Health, Injury and Violence Prevention Branch | CORE Overdose Slides | 2024 Data Year</a:t>
            </a:r>
          </a:p>
        </p:txBody>
      </p:sp>
    </p:spTree>
    <p:extLst>
      <p:ext uri="{BB962C8B-B14F-4D97-AF65-F5344CB8AC3E}">
        <p14:creationId xmlns:p14="http://schemas.microsoft.com/office/powerpoint/2010/main" val="13156706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975072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655480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757123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886396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993960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377144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90374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65735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A41A5-D1A3-637A-C2C6-00E24DF4BD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2F303D-85F5-F6CE-F296-E9AC2E36D2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DFF8E8-D1DF-3337-3575-AC281FF9DD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D6713E-3878-A705-6226-F8ED2B03F6D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B71B8D8-6974-1401-6D15-F6AB3F334C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154872-34AF-C197-E6B9-E8F753F58144}"/>
              </a:ext>
            </a:extLst>
          </p:cNvPr>
          <p:cNvSpPr>
            <a:spLocks noGrp="1"/>
          </p:cNvSpPr>
          <p:nvPr>
            <p:ph type="sldNum" sz="quarter" idx="12"/>
          </p:nvPr>
        </p:nvSpPr>
        <p:spPr/>
        <p:txBody>
          <a:bodyPr/>
          <a:lstStyle/>
          <a:p>
            <a:fld id="{6860CF95-128A-4351-B6C9-020D04AB0AAC}" type="slidenum">
              <a:rPr lang="en-US" smtClean="0"/>
              <a:t>‹#›</a:t>
            </a:fld>
            <a:endParaRPr lang="en-US"/>
          </a:p>
        </p:txBody>
      </p:sp>
    </p:spTree>
    <p:extLst>
      <p:ext uri="{BB962C8B-B14F-4D97-AF65-F5344CB8AC3E}">
        <p14:creationId xmlns:p14="http://schemas.microsoft.com/office/powerpoint/2010/main" val="27613949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226228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363503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32718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able Chart Image">
    <p:spTree>
      <p:nvGrpSpPr>
        <p:cNvPr id="1" name=""/>
        <p:cNvGrpSpPr/>
        <p:nvPr/>
      </p:nvGrpSpPr>
      <p:grpSpPr>
        <a:xfrm>
          <a:off x="0" y="0"/>
          <a:ext cx="0" cy="0"/>
          <a:chOff x="0" y="0"/>
          <a:chExt cx="0" cy="0"/>
        </a:xfrm>
      </p:grpSpPr>
      <p:sp>
        <p:nvSpPr>
          <p:cNvPr id="7" name="Rectangle 6"/>
          <p:cNvSpPr/>
          <p:nvPr userDrawn="1"/>
        </p:nvSpPr>
        <p:spPr>
          <a:xfrm>
            <a:off x="0" y="6590662"/>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b="1" i="0">
              <a:latin typeface="Arial" panose="020B0604020202020204" pitchFamily="34" charset="0"/>
              <a:ea typeface="Gotham Bold" charset="0"/>
              <a:cs typeface="Arial" panose="020B0604020202020204" pitchFamily="34" charset="0"/>
            </a:endParaRPr>
          </a:p>
        </p:txBody>
      </p:sp>
      <p:sp>
        <p:nvSpPr>
          <p:cNvPr id="2" name="Title 1"/>
          <p:cNvSpPr>
            <a:spLocks noGrp="1"/>
          </p:cNvSpPr>
          <p:nvPr>
            <p:ph type="title" hasCustomPrompt="1"/>
          </p:nvPr>
        </p:nvSpPr>
        <p:spPr>
          <a:xfrm>
            <a:off x="731520" y="457200"/>
            <a:ext cx="10624397" cy="548640"/>
          </a:xfr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Arial" panose="020B0604020202020204" pitchFamily="34" charset="0"/>
              <a:ea typeface="Gotham Bold" charset="0"/>
              <a:cs typeface="Arial" panose="020B0604020202020204" pitchFamily="34" charset="0"/>
            </a:endParaRPr>
          </a:p>
        </p:txBody>
      </p:sp>
      <p:sp>
        <p:nvSpPr>
          <p:cNvPr id="12" name="Content Placeholder 11"/>
          <p:cNvSpPr>
            <a:spLocks noGrp="1"/>
          </p:cNvSpPr>
          <p:nvPr>
            <p:ph sz="quarter" idx="14" hasCustomPrompt="1"/>
          </p:nvPr>
        </p:nvSpPr>
        <p:spPr>
          <a:xfrm>
            <a:off x="853440" y="1097280"/>
            <a:ext cx="10526184" cy="4902890"/>
          </a:xfrm>
        </p:spPr>
        <p:txBody>
          <a:bodyPr>
            <a:noAutofit/>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sp>
        <p:nvSpPr>
          <p:cNvPr id="9" name="Slide Number Placeholder 21"/>
          <p:cNvSpPr>
            <a:spLocks noGrp="1"/>
          </p:cNvSpPr>
          <p:nvPr>
            <p:ph type="sldNum" sz="quarter" idx="15"/>
          </p:nvPr>
        </p:nvSpPr>
        <p:spPr>
          <a:xfrm>
            <a:off x="11074401" y="6603788"/>
            <a:ext cx="752131" cy="284692"/>
          </a:xfrm>
          <a:prstGeom prst="rect">
            <a:avLst/>
          </a:prstGeom>
        </p:spPr>
        <p:txBody>
          <a:bodyPr/>
          <a:lstStyle>
            <a:lvl1pP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19247742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op &amp; Bottom Rules">
    <p:spTree>
      <p:nvGrpSpPr>
        <p:cNvPr id="1" name=""/>
        <p:cNvGrpSpPr/>
        <p:nvPr/>
      </p:nvGrpSpPr>
      <p:grpSpPr>
        <a:xfrm>
          <a:off x="0" y="0"/>
          <a:ext cx="0" cy="0"/>
          <a:chOff x="0" y="0"/>
          <a:chExt cx="0" cy="0"/>
        </a:xfrm>
      </p:grpSpPr>
      <p:sp>
        <p:nvSpPr>
          <p:cNvPr id="7" name="Rectangle 6"/>
          <p:cNvSpPr/>
          <p:nvPr userDrawn="1"/>
        </p:nvSpPr>
        <p:spPr>
          <a:xfrm>
            <a:off x="0" y="6590662"/>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a:latin typeface="Arial" panose="020B0604020202020204" pitchFamily="34" charset="0"/>
              <a:cs typeface="Arial" panose="020B0604020202020204" pitchFamily="34" charset="0"/>
            </a:endParaRPr>
          </a:p>
        </p:txBody>
      </p:sp>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Arial" panose="020B0604020202020204" pitchFamily="34" charset="0"/>
              <a:cs typeface="Arial" panose="020B0604020202020204" pitchFamily="34" charset="0"/>
            </a:endParaRPr>
          </a:p>
        </p:txBody>
      </p:sp>
      <p:sp>
        <p:nvSpPr>
          <p:cNvPr id="6" name="Slide Number Placeholder 21"/>
          <p:cNvSpPr>
            <a:spLocks noGrp="1"/>
          </p:cNvSpPr>
          <p:nvPr>
            <p:ph type="sldNum" sz="quarter" idx="14"/>
          </p:nvPr>
        </p:nvSpPr>
        <p:spPr>
          <a:xfrm>
            <a:off x="11074401" y="6603788"/>
            <a:ext cx="752131" cy="284692"/>
          </a:xfrm>
          <a:prstGeom prst="rect">
            <a:avLst/>
          </a:prstGeom>
        </p:spPr>
        <p:txBody>
          <a:bodyPr/>
          <a:lstStyle>
            <a:lvl1pP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18934610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 Column 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829740" y="1614696"/>
            <a:ext cx="5120217" cy="4633711"/>
          </a:xfr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38" indent="-171446">
              <a:buFont typeface="Franklin Gothic Medium Cond" panose="020B06060304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a:defRPr sz="2000" b="1" i="0">
                <a:latin typeface="Arial" panose="020B0604020202020204" pitchFamily="34" charset="0"/>
                <a:ea typeface="Arial" panose="020B0604020202020204" pitchFamily="34" charset="0"/>
                <a:cs typeface="Arial" panose="020B0604020202020204" pitchFamily="34" charset="0"/>
              </a:defRPr>
            </a:lvl3pPr>
          </a:lstStyle>
          <a:p>
            <a:pPr lvl="0"/>
            <a:r>
              <a:rPr lang="en-US"/>
              <a:t>Click to add bullets</a:t>
            </a:r>
          </a:p>
          <a:p>
            <a:pPr lvl="1"/>
            <a:r>
              <a:rPr lang="en-US"/>
              <a:t>Bullet 2</a:t>
            </a:r>
          </a:p>
          <a:p>
            <a:pPr lvl="2"/>
            <a:r>
              <a:rPr lang="en-US"/>
              <a:t>Bullet 3</a:t>
            </a:r>
          </a:p>
        </p:txBody>
      </p:sp>
      <p:sp>
        <p:nvSpPr>
          <p:cNvPr id="7" name="Rectangle 6"/>
          <p:cNvSpPr/>
          <p:nvPr userDrawn="1"/>
        </p:nvSpPr>
        <p:spPr>
          <a:xfrm>
            <a:off x="0" y="6590662"/>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b="1" i="0">
              <a:latin typeface="Arial" panose="020B0604020202020204" pitchFamily="34" charset="0"/>
              <a:ea typeface="Gotham Bold" charset="0"/>
              <a:cs typeface="Arial" panose="020B0604020202020204" pitchFamily="34" charset="0"/>
            </a:endParaRPr>
          </a:p>
        </p:txBody>
      </p:sp>
      <p:sp>
        <p:nvSpPr>
          <p:cNvPr id="2" name="Title 1"/>
          <p:cNvSpPr>
            <a:spLocks noGrp="1"/>
          </p:cNvSpPr>
          <p:nvPr>
            <p:ph type="title" hasCustomPrompt="1"/>
          </p:nvPr>
        </p:nvSpPr>
        <p:spPr>
          <a:xfrm>
            <a:off x="731520" y="457200"/>
            <a:ext cx="10609296" cy="548640"/>
          </a:xfr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Arial" panose="020B0604020202020204" pitchFamily="34" charset="0"/>
              <a:ea typeface="Gotham Bold" charset="0"/>
              <a:cs typeface="Arial" panose="020B0604020202020204" pitchFamily="34" charset="0"/>
            </a:endParaRPr>
          </a:p>
        </p:txBody>
      </p:sp>
      <p:sp>
        <p:nvSpPr>
          <p:cNvPr id="4" name="Text Placeholder 3"/>
          <p:cNvSpPr>
            <a:spLocks noGrp="1"/>
          </p:cNvSpPr>
          <p:nvPr>
            <p:ph type="body" sz="quarter" idx="16" hasCustomPrompt="1"/>
          </p:nvPr>
        </p:nvSpPr>
        <p:spPr>
          <a:xfrm>
            <a:off x="829733" y="1097289"/>
            <a:ext cx="5120640" cy="500063"/>
          </a:xfr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1097289"/>
            <a:ext cx="5120640" cy="500063"/>
          </a:xfr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5" name="Text Placeholder 5"/>
          <p:cNvSpPr>
            <a:spLocks noGrp="1"/>
          </p:cNvSpPr>
          <p:nvPr>
            <p:ph type="body" sz="quarter" idx="19" hasCustomPrompt="1"/>
          </p:nvPr>
        </p:nvSpPr>
        <p:spPr>
          <a:xfrm>
            <a:off x="6220605" y="1608989"/>
            <a:ext cx="5120217" cy="4633711"/>
          </a:xfr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38" indent="-171446">
              <a:buFont typeface="Franklin Gothic Medium Cond" panose="020B0606030402020204" pitchFamily="34" charset="0"/>
              <a:buChar char="–"/>
              <a:defRPr sz="2000" b="1" i="0" baseline="0">
                <a:latin typeface="Arial" panose="020B0604020202020204" pitchFamily="34" charset="0"/>
                <a:ea typeface="Arial" panose="020B0604020202020204" pitchFamily="34" charset="0"/>
                <a:cs typeface="Arial" panose="020B0604020202020204" pitchFamily="34" charset="0"/>
              </a:defRPr>
            </a:lvl2pPr>
            <a:lvl3pPr>
              <a:defRPr sz="2000" b="1" i="0" baseline="0">
                <a:latin typeface="Arial" panose="020B0604020202020204" pitchFamily="34" charset="0"/>
                <a:ea typeface="Arial" panose="020B0604020202020204" pitchFamily="34" charset="0"/>
                <a:cs typeface="Arial" panose="020B0604020202020204" pitchFamily="34" charset="0"/>
              </a:defRPr>
            </a:lvl3pPr>
          </a:lstStyle>
          <a:p>
            <a:pPr lvl="0"/>
            <a:r>
              <a:rPr lang="en-US"/>
              <a:t>Click to add bullets</a:t>
            </a:r>
          </a:p>
          <a:p>
            <a:pPr lvl="1"/>
            <a:r>
              <a:rPr lang="en-US"/>
              <a:t>Bullet 2</a:t>
            </a:r>
          </a:p>
          <a:p>
            <a:pPr lvl="2"/>
            <a:r>
              <a:rPr lang="en-US"/>
              <a:t>Bullet 3</a:t>
            </a:r>
          </a:p>
        </p:txBody>
      </p:sp>
      <p:sp>
        <p:nvSpPr>
          <p:cNvPr id="12" name="Slide Number Placeholder 21"/>
          <p:cNvSpPr>
            <a:spLocks noGrp="1"/>
          </p:cNvSpPr>
          <p:nvPr>
            <p:ph type="sldNum" sz="quarter" idx="14"/>
          </p:nvPr>
        </p:nvSpPr>
        <p:spPr>
          <a:xfrm>
            <a:off x="11074401" y="6603788"/>
            <a:ext cx="752131" cy="284692"/>
          </a:xfrm>
          <a:prstGeom prst="rect">
            <a:avLst/>
          </a:prstGeom>
        </p:spPr>
        <p:txBody>
          <a:bodyPr/>
          <a:lstStyle>
            <a:lvl1pP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41473667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7" name="Rectangle 6"/>
          <p:cNvSpPr/>
          <p:nvPr userDrawn="1"/>
        </p:nvSpPr>
        <p:spPr>
          <a:xfrm>
            <a:off x="0" y="6590662"/>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b="1" i="0">
              <a:latin typeface="Arial" panose="020B0604020202020204" pitchFamily="34" charset="0"/>
              <a:ea typeface="Gotham Bold" charset="0"/>
              <a:cs typeface="Arial" panose="020B0604020202020204" pitchFamily="34" charset="0"/>
            </a:endParaRPr>
          </a:p>
        </p:txBody>
      </p:sp>
      <p:sp>
        <p:nvSpPr>
          <p:cNvPr id="2" name="Title 1"/>
          <p:cNvSpPr>
            <a:spLocks noGrp="1"/>
          </p:cNvSpPr>
          <p:nvPr>
            <p:ph type="title" hasCustomPrompt="1"/>
          </p:nvPr>
        </p:nvSpPr>
        <p:spPr>
          <a:xfrm>
            <a:off x="731526" y="457200"/>
            <a:ext cx="10670257" cy="548640"/>
          </a:xfr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Arial" panose="020B0604020202020204" pitchFamily="34" charset="0"/>
              <a:ea typeface="Gotham Bold" charset="0"/>
              <a:cs typeface="Arial" panose="020B0604020202020204" pitchFamily="34" charset="0"/>
            </a:endParaRPr>
          </a:p>
        </p:txBody>
      </p:sp>
      <p:sp>
        <p:nvSpPr>
          <p:cNvPr id="10" name="Slide Number Placeholder 21"/>
          <p:cNvSpPr>
            <a:spLocks noGrp="1"/>
          </p:cNvSpPr>
          <p:nvPr>
            <p:ph type="sldNum" sz="quarter" idx="14"/>
          </p:nvPr>
        </p:nvSpPr>
        <p:spPr>
          <a:xfrm>
            <a:off x="11074401" y="6603788"/>
            <a:ext cx="752131" cy="284692"/>
          </a:xfrm>
          <a:prstGeom prst="rect">
            <a:avLst/>
          </a:prstGeom>
        </p:spPr>
        <p:txBody>
          <a:bodyPr/>
          <a:lstStyle>
            <a:lvl1pP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1618064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Header-Bullets-Footer">
    <p:spTree>
      <p:nvGrpSpPr>
        <p:cNvPr id="1" name=""/>
        <p:cNvGrpSpPr/>
        <p:nvPr/>
      </p:nvGrpSpPr>
      <p:grpSpPr>
        <a:xfrm>
          <a:off x="0" y="0"/>
          <a:ext cx="0" cy="0"/>
          <a:chOff x="0" y="0"/>
          <a:chExt cx="0" cy="0"/>
        </a:xfrm>
      </p:grpSpPr>
      <p:sp>
        <p:nvSpPr>
          <p:cNvPr id="8" name="Rectangle 7"/>
          <p:cNvSpPr/>
          <p:nvPr userDrawn="1"/>
        </p:nvSpPr>
        <p:spPr>
          <a:xfrm>
            <a:off x="0" y="3860"/>
            <a:ext cx="12192000" cy="548640"/>
          </a:xfrm>
          <a:prstGeom prst="rect">
            <a:avLst/>
          </a:prstGeom>
          <a:solidFill>
            <a:srgbClr val="E9F0F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1" b="1"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207214" y="6243108"/>
            <a:ext cx="11777583" cy="330200"/>
          </a:xfrm>
          <a:prstGeom prst="rect">
            <a:avLst/>
          </a:prstGeom>
          <a:noFill/>
        </p:spPr>
        <p:txBody>
          <a:bodyPr anchor="b">
            <a:noAutofit/>
          </a:bodyPr>
          <a:lstStyle>
            <a:lvl1pPr marL="0" indent="0">
              <a:lnSpc>
                <a:spcPct val="100000"/>
              </a:lnSpc>
              <a:spcBef>
                <a:spcPts val="0"/>
              </a:spcBef>
              <a:buNone/>
              <a:defRPr sz="900" b="0" i="0" baseline="0">
                <a:latin typeface="Franklin Gothic Medium Cond" panose="020B0606030402020204" pitchFamily="34" charset="0"/>
                <a:ea typeface="Franklin Gothic Medium Cond" panose="020B0606030402020204" pitchFamily="34" charset="0"/>
                <a:cs typeface="Arial" panose="020B0604020202020204" pitchFamily="34" charset="0"/>
              </a:defRPr>
            </a:lvl1pPr>
          </a:lstStyle>
          <a:p>
            <a:pPr lvl="0"/>
            <a:r>
              <a:rPr lang="en-US"/>
              <a:t>Click to add footnote, reference or source</a:t>
            </a:r>
          </a:p>
        </p:txBody>
      </p:sp>
      <p:sp>
        <p:nvSpPr>
          <p:cNvPr id="12" name="Text Placeholder 11">
            <a:extLst>
              <a:ext uri="{FF2B5EF4-FFF2-40B4-BE49-F238E27FC236}">
                <a16:creationId xmlns:a16="http://schemas.microsoft.com/office/drawing/2014/main" id="{5B99C3FC-5AF5-4C0E-A082-956E3CCEEE42}"/>
              </a:ext>
            </a:extLst>
          </p:cNvPr>
          <p:cNvSpPr>
            <a:spLocks noGrp="1"/>
          </p:cNvSpPr>
          <p:nvPr>
            <p:ph type="body" sz="quarter" idx="13" hasCustomPrompt="1"/>
          </p:nvPr>
        </p:nvSpPr>
        <p:spPr>
          <a:xfrm>
            <a:off x="207208" y="0"/>
            <a:ext cx="11777133" cy="548640"/>
          </a:xfrm>
          <a:prstGeom prst="rect">
            <a:avLst/>
          </a:prstGeom>
        </p:spPr>
        <p:txBody>
          <a:bodyPr anchor="ctr"/>
          <a:lstStyle>
            <a:lvl1pPr marL="0" indent="0">
              <a:lnSpc>
                <a:spcPct val="100000"/>
              </a:lnSpc>
              <a:buNone/>
              <a:defRPr sz="2400" b="0">
                <a:solidFill>
                  <a:schemeClr val="tx2">
                    <a:lumMod val="75000"/>
                  </a:schemeClr>
                </a:solidFill>
                <a:latin typeface="Franklin Gothic Demi Cond" panose="020B0706030402020204" pitchFamily="34" charset="0"/>
              </a:defRPr>
            </a:lvl1pPr>
          </a:lstStyle>
          <a:p>
            <a:pPr lvl="0"/>
            <a:r>
              <a:rPr lang="en-US"/>
              <a:t>Click to add title; 1 line max</a:t>
            </a:r>
          </a:p>
        </p:txBody>
      </p:sp>
      <p:sp>
        <p:nvSpPr>
          <p:cNvPr id="14" name="Text Placeholder 13">
            <a:extLst>
              <a:ext uri="{FF2B5EF4-FFF2-40B4-BE49-F238E27FC236}">
                <a16:creationId xmlns:a16="http://schemas.microsoft.com/office/drawing/2014/main" id="{0B62FB87-FD5D-4FE2-9A00-F7FD9B07999A}"/>
              </a:ext>
            </a:extLst>
          </p:cNvPr>
          <p:cNvSpPr>
            <a:spLocks noGrp="1"/>
          </p:cNvSpPr>
          <p:nvPr>
            <p:ph type="body" sz="quarter" idx="14" hasCustomPrompt="1"/>
          </p:nvPr>
        </p:nvSpPr>
        <p:spPr>
          <a:xfrm>
            <a:off x="207436" y="818147"/>
            <a:ext cx="11777133" cy="5420728"/>
          </a:xfrm>
          <a:prstGeom prst="rect">
            <a:avLst/>
          </a:prstGeom>
        </p:spPr>
        <p:txBody>
          <a:bodyPr/>
          <a:lstStyle>
            <a:lvl1pPr marL="216689" indent="-216689">
              <a:lnSpc>
                <a:spcPct val="100000"/>
              </a:lnSpc>
              <a:spcBef>
                <a:spcPts val="0"/>
              </a:spcBef>
              <a:spcAft>
                <a:spcPts val="451"/>
              </a:spcAft>
              <a:defRPr sz="2100" b="0">
                <a:latin typeface="Franklin Gothic Medium" panose="020B0603020102020204" pitchFamily="34" charset="0"/>
              </a:defRPr>
            </a:lvl1pPr>
            <a:lvl2pPr marL="640540" indent="-257168">
              <a:lnSpc>
                <a:spcPct val="100000"/>
              </a:lnSpc>
              <a:spcBef>
                <a:spcPts val="0"/>
              </a:spcBef>
              <a:spcAft>
                <a:spcPts val="451"/>
              </a:spcAft>
              <a:buFont typeface="Courier New" panose="02070309020205020404" pitchFamily="49" charset="0"/>
              <a:buChar char="o"/>
              <a:defRPr sz="1800" b="0">
                <a:latin typeface="Franklin Gothic Medium" panose="020B0603020102020204" pitchFamily="34" charset="0"/>
              </a:defRPr>
            </a:lvl2pPr>
            <a:lvl3pPr marL="983431" indent="-207164">
              <a:lnSpc>
                <a:spcPct val="100000"/>
              </a:lnSpc>
              <a:spcBef>
                <a:spcPts val="0"/>
              </a:spcBef>
              <a:spcAft>
                <a:spcPts val="451"/>
              </a:spcAft>
              <a:buFont typeface="Franklin Gothic Medium" panose="020B0603020102020204" pitchFamily="34" charset="0"/>
              <a:buChar char="−"/>
              <a:defRPr sz="1500" b="0">
                <a:latin typeface="Franklin Gothic Medium" panose="020B0603020102020204" pitchFamily="34" charset="0"/>
              </a:defRPr>
            </a:lvl3pPr>
          </a:lstStyle>
          <a:p>
            <a:pPr lvl="0"/>
            <a:r>
              <a:rPr lang="en-US"/>
              <a:t>Click to add bullet level 1</a:t>
            </a:r>
          </a:p>
          <a:p>
            <a:pPr lvl="1"/>
            <a:r>
              <a:rPr lang="en-US"/>
              <a:t>Click to add bullet level 2</a:t>
            </a:r>
          </a:p>
          <a:p>
            <a:pPr lvl="2"/>
            <a:r>
              <a:rPr lang="en-US"/>
              <a:t>Click to add bullet level 3</a:t>
            </a:r>
          </a:p>
        </p:txBody>
      </p:sp>
      <p:sp>
        <p:nvSpPr>
          <p:cNvPr id="2" name="Slide Number Placeholder 21">
            <a:extLst>
              <a:ext uri="{FF2B5EF4-FFF2-40B4-BE49-F238E27FC236}">
                <a16:creationId xmlns:a16="http://schemas.microsoft.com/office/drawing/2014/main" id="{64550442-82D8-36FB-C1D6-A5BEB4EC71CB}"/>
              </a:ext>
            </a:extLst>
          </p:cNvPr>
          <p:cNvSpPr>
            <a:spLocks noGrp="1"/>
          </p:cNvSpPr>
          <p:nvPr>
            <p:ph type="sldNum" sz="quarter" idx="15"/>
          </p:nvPr>
        </p:nvSpPr>
        <p:spPr>
          <a:xfrm>
            <a:off x="11074400" y="6603788"/>
            <a:ext cx="752131" cy="284692"/>
          </a:xfrm>
          <a:prstGeom prst="rect">
            <a:avLst/>
          </a:prstGeom>
        </p:spPr>
        <p:txBody>
          <a:bodyPr/>
          <a:lstStyle>
            <a:lvl1pPr algn="r">
              <a:defRPr sz="900"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22774327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CAADAD-5A13-24E9-197B-97911030BAF1}"/>
              </a:ext>
              <a:ext uri="{C183D7F6-B498-43B3-948B-1728B52AA6E4}">
                <adec:decorative xmlns:adec="http://schemas.microsoft.com/office/drawing/2017/decorative" val="1"/>
              </a:ext>
            </a:extLst>
          </p:cNvPr>
          <p:cNvSpPr/>
          <p:nvPr userDrawn="1"/>
        </p:nvSpPr>
        <p:spPr>
          <a:xfrm>
            <a:off x="0" y="-1"/>
            <a:ext cx="12192000" cy="1859592"/>
          </a:xfrm>
          <a:prstGeom prst="rect">
            <a:avLst/>
          </a:prstGeom>
          <a:solidFill>
            <a:srgbClr val="0927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Content Placeholder 3">
            <a:extLst>
              <a:ext uri="{FF2B5EF4-FFF2-40B4-BE49-F238E27FC236}">
                <a16:creationId xmlns:a16="http://schemas.microsoft.com/office/drawing/2014/main" id="{9D94B2A7-3C10-44C6-8E2C-D730D1BEF0B8}"/>
              </a:ext>
            </a:extLst>
          </p:cNvPr>
          <p:cNvSpPr>
            <a:spLocks noGrp="1"/>
          </p:cNvSpPr>
          <p:nvPr>
            <p:ph sz="quarter" idx="10"/>
          </p:nvPr>
        </p:nvSpPr>
        <p:spPr>
          <a:xfrm>
            <a:off x="420625" y="2182564"/>
            <a:ext cx="11350752" cy="1477328"/>
          </a:xfrm>
          <a:prstGeom prst="rect">
            <a:avLst/>
          </a:prstGeom>
        </p:spPr>
        <p:txBody>
          <a:bodyPr wrap="square" lIns="0" rIns="0">
            <a:spAutoFit/>
          </a:bodyPr>
          <a:lstStyle>
            <a:lvl1pPr>
              <a:lnSpc>
                <a:spcPct val="100000"/>
              </a:lnSpc>
              <a:spcBef>
                <a:spcPts val="0"/>
              </a:spcBef>
              <a:defRPr sz="1800"/>
            </a:lvl1pPr>
            <a:lvl2pPr>
              <a:lnSpc>
                <a:spcPct val="100000"/>
              </a:lnSpc>
              <a:spcBef>
                <a:spcPts val="0"/>
              </a:spcBef>
              <a:defRPr sz="1800"/>
            </a:lvl2pPr>
            <a:lvl3pPr>
              <a:lnSpc>
                <a:spcPct val="100000"/>
              </a:lnSpc>
              <a:spcBef>
                <a:spcPts val="0"/>
              </a:spcBef>
              <a:defRPr sz="1800"/>
            </a:lvl3pPr>
            <a:lvl4pPr>
              <a:lnSpc>
                <a:spcPct val="100000"/>
              </a:lnSpc>
              <a:spcBef>
                <a:spcPts val="0"/>
              </a:spcBef>
              <a:defRPr sz="1800"/>
            </a:lvl4pPr>
            <a:lvl5pPr>
              <a:lnSpc>
                <a:spcPct val="100000"/>
              </a:lnSpc>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NC Department of Health and Human Services">
            <a:extLst>
              <a:ext uri="{FF2B5EF4-FFF2-40B4-BE49-F238E27FC236}">
                <a16:creationId xmlns:a16="http://schemas.microsoft.com/office/drawing/2014/main" id="{63175851-4D12-4852-84F5-C13C561B8F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420625" y="6229553"/>
            <a:ext cx="1131147" cy="518014"/>
          </a:xfrm>
          <a:prstGeom prst="rect">
            <a:avLst/>
          </a:prstGeom>
        </p:spPr>
      </p:pic>
      <p:sp>
        <p:nvSpPr>
          <p:cNvPr id="11" name="Holder 6">
            <a:extLst>
              <a:ext uri="{FF2B5EF4-FFF2-40B4-BE49-F238E27FC236}">
                <a16:creationId xmlns:a16="http://schemas.microsoft.com/office/drawing/2014/main" id="{183789D2-8A26-402D-8A27-DE00690B5BEC}"/>
              </a:ext>
            </a:extLst>
          </p:cNvPr>
          <p:cNvSpPr txBox="1">
            <a:spLocks/>
          </p:cNvSpPr>
          <p:nvPr userDrawn="1"/>
        </p:nvSpPr>
        <p:spPr>
          <a:xfrm>
            <a:off x="11352368" y="6411680"/>
            <a:ext cx="419008" cy="153760"/>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rgbClr val="808080"/>
                </a:solidFill>
                <a:latin typeface="+mn-lt"/>
              </a:rPr>
              <a:pPr marL="19049" algn="r"/>
              <a:t>‹#›</a:t>
            </a:fld>
            <a:endParaRPr lang="en-US" sz="999">
              <a:solidFill>
                <a:srgbClr val="808080"/>
              </a:solidFill>
              <a:latin typeface="+mn-lt"/>
            </a:endParaRPr>
          </a:p>
        </p:txBody>
      </p:sp>
      <p:sp>
        <p:nvSpPr>
          <p:cNvPr id="7" name="Title 1">
            <a:extLst>
              <a:ext uri="{FF2B5EF4-FFF2-40B4-BE49-F238E27FC236}">
                <a16:creationId xmlns:a16="http://schemas.microsoft.com/office/drawing/2014/main" id="{9630B498-DEE3-1B79-3F9F-B098B3790EA0}"/>
              </a:ext>
            </a:extLst>
          </p:cNvPr>
          <p:cNvSpPr>
            <a:spLocks noGrp="1"/>
          </p:cNvSpPr>
          <p:nvPr>
            <p:ph type="title" hasCustomPrompt="1"/>
          </p:nvPr>
        </p:nvSpPr>
        <p:spPr>
          <a:xfrm>
            <a:off x="402867" y="901799"/>
            <a:ext cx="11418072" cy="548640"/>
          </a:xfrm>
        </p:spPr>
        <p:txBody>
          <a:bodyPr anchor="t">
            <a:noAutofit/>
          </a:bodyPr>
          <a:lstStyle>
            <a:lvl1pPr algn="l">
              <a:defRPr sz="32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Tree>
    <p:extLst>
      <p:ext uri="{BB962C8B-B14F-4D97-AF65-F5344CB8AC3E}">
        <p14:creationId xmlns:p14="http://schemas.microsoft.com/office/powerpoint/2010/main" val="8140053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02873" y="1541881"/>
            <a:ext cx="8136575" cy="3538504"/>
          </a:xfrm>
        </p:spPr>
        <p:txBody>
          <a:bodyPr>
            <a:noAutofit/>
          </a:bodyPr>
          <a:lstStyle>
            <a:lvl1pPr marL="228594" indent="-228594">
              <a:lnSpc>
                <a:spcPct val="100000"/>
              </a:lnSpc>
              <a:spcBef>
                <a:spcPts val="1200"/>
              </a:spcBef>
              <a:defRPr sz="28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576248" indent="-233357">
              <a:lnSpc>
                <a:spcPct val="100000"/>
              </a:lnSpc>
              <a:buFont typeface="Franklin Gothic Medium" panose="020B0603020102020204" pitchFamily="34" charset="0"/>
              <a:buChar char="−"/>
              <a:defRPr sz="24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973114" indent="-228594">
              <a:lnSpc>
                <a:spcPct val="100000"/>
              </a:lnSpc>
              <a:defRPr sz="20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2" name="Slide Number Placeholder 21"/>
          <p:cNvSpPr>
            <a:spLocks noGrp="1"/>
          </p:cNvSpPr>
          <p:nvPr>
            <p:ph type="sldNum" sz="quarter" idx="14"/>
          </p:nvPr>
        </p:nvSpPr>
        <p:spPr>
          <a:xfrm>
            <a:off x="11074401" y="6334836"/>
            <a:ext cx="752131" cy="284692"/>
          </a:xfrm>
          <a:prstGeom prst="rect">
            <a:avLst/>
          </a:prstGeom>
        </p:spPr>
        <p:txBody>
          <a:bodyPr/>
          <a:lstStyle>
            <a:lvl1pPr algn="r">
              <a:defRPr sz="900"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402873" y="901799"/>
            <a:ext cx="8136575" cy="548640"/>
          </a:xfrm>
        </p:spPr>
        <p:txBody>
          <a:bodyPr anchor="t">
            <a:noAutofit/>
          </a:bodyPr>
          <a:lstStyle>
            <a:lvl1pPr algn="l">
              <a:defRPr sz="3200" b="1" i="0" baseline="0">
                <a:solidFill>
                  <a:srgbClr val="137DAE"/>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2" name="Rectangle 1">
            <a:extLst>
              <a:ext uri="{FF2B5EF4-FFF2-40B4-BE49-F238E27FC236}">
                <a16:creationId xmlns:a16="http://schemas.microsoft.com/office/drawing/2014/main" id="{0D0A7D97-F443-3246-77B3-6A2BC74F5D12}"/>
              </a:ext>
            </a:extLst>
          </p:cNvPr>
          <p:cNvSpPr/>
          <p:nvPr userDrawn="1"/>
        </p:nvSpPr>
        <p:spPr>
          <a:xfrm>
            <a:off x="0" y="0"/>
            <a:ext cx="12192000" cy="6858000"/>
          </a:xfrm>
          <a:prstGeom prst="rect">
            <a:avLst/>
          </a:prstGeom>
          <a:noFill/>
          <a:ln w="114300">
            <a:solidFill>
              <a:srgbClr val="0927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descr="NC Department of Health and Human Services">
            <a:extLst>
              <a:ext uri="{FF2B5EF4-FFF2-40B4-BE49-F238E27FC236}">
                <a16:creationId xmlns:a16="http://schemas.microsoft.com/office/drawing/2014/main" id="{106983F1-326B-C5F4-B000-E6A5393DA7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221" y="6230153"/>
            <a:ext cx="1105979" cy="389383"/>
          </a:xfrm>
          <a:prstGeom prst="rect">
            <a:avLst/>
          </a:prstGeom>
        </p:spPr>
      </p:pic>
      <p:sp>
        <p:nvSpPr>
          <p:cNvPr id="3" name="Pentagon 2">
            <a:extLst>
              <a:ext uri="{FF2B5EF4-FFF2-40B4-BE49-F238E27FC236}">
                <a16:creationId xmlns:a16="http://schemas.microsoft.com/office/drawing/2014/main" id="{C2614EE4-1FD2-C06E-AA16-CAEB4986C95E}"/>
              </a:ext>
            </a:extLst>
          </p:cNvPr>
          <p:cNvSpPr/>
          <p:nvPr userDrawn="1"/>
        </p:nvSpPr>
        <p:spPr>
          <a:xfrm>
            <a:off x="-52808" y="949216"/>
            <a:ext cx="320040" cy="515815"/>
          </a:xfrm>
          <a:prstGeom prst="homePlate">
            <a:avLst/>
          </a:prstGeom>
          <a:solidFill>
            <a:srgbClr val="137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137DAE"/>
              </a:solidFill>
            </a:endParaRPr>
          </a:p>
        </p:txBody>
      </p:sp>
      <p:sp>
        <p:nvSpPr>
          <p:cNvPr id="11" name="Picture Placeholder 10">
            <a:extLst>
              <a:ext uri="{FF2B5EF4-FFF2-40B4-BE49-F238E27FC236}">
                <a16:creationId xmlns:a16="http://schemas.microsoft.com/office/drawing/2014/main" id="{F1CF2923-8359-6F3D-082E-4BE43B11A91D}"/>
              </a:ext>
            </a:extLst>
          </p:cNvPr>
          <p:cNvSpPr>
            <a:spLocks noGrp="1"/>
          </p:cNvSpPr>
          <p:nvPr>
            <p:ph type="pic" sz="quarter" idx="15"/>
          </p:nvPr>
        </p:nvSpPr>
        <p:spPr>
          <a:xfrm>
            <a:off x="8675694" y="949325"/>
            <a:ext cx="3392487" cy="5765800"/>
          </a:xfrm>
        </p:spPr>
        <p:txBody>
          <a:bodyPr/>
          <a:lstStyle/>
          <a:p>
            <a:endParaRPr lang="en-US"/>
          </a:p>
        </p:txBody>
      </p:sp>
    </p:spTree>
    <p:extLst>
      <p:ext uri="{BB962C8B-B14F-4D97-AF65-F5344CB8AC3E}">
        <p14:creationId xmlns:p14="http://schemas.microsoft.com/office/powerpoint/2010/main" val="2553527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4D8C4-D2C7-CD90-14FB-A6D14421CB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444C06-4226-2875-EDBB-6A1522C8BB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28C6A9-6B87-E781-7109-DBEC5E41CE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1249E4-B478-1F8E-448D-AEDB312D77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59963F-A91D-49F5-B944-173061115B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2E2C08-98CB-BF1E-DB60-362C061CE602}"/>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83A4683A-3221-BD43-FEF9-CB4F3954FE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53BD20-0385-8C26-3462-430EF25AAA1D}"/>
              </a:ext>
            </a:extLst>
          </p:cNvPr>
          <p:cNvSpPr>
            <a:spLocks noGrp="1"/>
          </p:cNvSpPr>
          <p:nvPr>
            <p:ph type="sldNum" sz="quarter" idx="12"/>
          </p:nvPr>
        </p:nvSpPr>
        <p:spPr/>
        <p:txBody>
          <a:bodyPr/>
          <a:lstStyle/>
          <a:p>
            <a:fld id="{6860CF95-128A-4351-B6C9-020D04AB0AAC}" type="slidenum">
              <a:rPr lang="en-US" smtClean="0"/>
              <a:t>‹#›</a:t>
            </a:fld>
            <a:endParaRPr lang="en-US"/>
          </a:p>
        </p:txBody>
      </p:sp>
    </p:spTree>
    <p:extLst>
      <p:ext uri="{BB962C8B-B14F-4D97-AF65-F5344CB8AC3E}">
        <p14:creationId xmlns:p14="http://schemas.microsoft.com/office/powerpoint/2010/main" val="33094871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_Bullet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mn-lt"/>
            </a:endParaRP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3">
            <a:extLst>
              <a:ext uri="{FF2B5EF4-FFF2-40B4-BE49-F238E27FC236}">
                <a16:creationId xmlns:a16="http://schemas.microsoft.com/office/drawing/2014/main" id="{ED91300C-42B7-F26C-2B84-B44AF48E740D}"/>
              </a:ext>
            </a:extLst>
          </p:cNvPr>
          <p:cNvSpPr>
            <a:spLocks noGrp="1"/>
          </p:cNvSpPr>
          <p:nvPr>
            <p:ph type="sldNum" sz="quarter" idx="14"/>
          </p:nvPr>
        </p:nvSpPr>
        <p:spPr>
          <a:xfrm>
            <a:off x="11074401" y="6573308"/>
            <a:ext cx="752131" cy="284692"/>
          </a:xfrm>
        </p:spPr>
        <p:txBody>
          <a:bodyPr/>
          <a:lstStyle/>
          <a:p>
            <a:pPr>
              <a:defRPr/>
            </a:pPr>
            <a:fld id="{11F27F3A-B3E9-41ED-AF8F-A365F10BB65F}" type="slidenum">
              <a:rPr lang="en-US" sz="1000" b="1" smtClean="0">
                <a:solidFill>
                  <a:sysClr val="windowText" lastClr="000000"/>
                </a:solidFill>
                <a:latin typeface="Franklin Gothic Demi Cond" panose="020B0706030402020204" pitchFamily="34" charset="0"/>
                <a:cs typeface="Arial" panose="020B0604020202020204" pitchFamily="34" charset="0"/>
              </a:rPr>
              <a:pPr>
                <a:defRPr/>
              </a:pPr>
              <a:t>‹#›</a:t>
            </a:fld>
            <a:endParaRPr lang="en-US" sz="1000" b="1">
              <a:solidFill>
                <a:sysClr val="windowText" lastClr="000000"/>
              </a:solidFill>
              <a:latin typeface="Franklin Gothic Demi Cond" panose="020B0706030402020204" pitchFamily="34" charset="0"/>
              <a:cs typeface="Arial" panose="020B0604020202020204" pitchFamily="34" charset="0"/>
            </a:endParaRPr>
          </a:p>
        </p:txBody>
      </p:sp>
      <p:sp>
        <p:nvSpPr>
          <p:cNvPr id="6" name="Footer Placeholder 20">
            <a:extLst>
              <a:ext uri="{FF2B5EF4-FFF2-40B4-BE49-F238E27FC236}">
                <a16:creationId xmlns:a16="http://schemas.microsoft.com/office/drawing/2014/main" id="{77D94AD5-0A76-859C-331C-B9536F58D005}"/>
              </a:ext>
            </a:extLst>
          </p:cNvPr>
          <p:cNvSpPr>
            <a:spLocks noGrp="1"/>
          </p:cNvSpPr>
          <p:nvPr>
            <p:ph type="ftr" sz="quarter" idx="13"/>
          </p:nvPr>
        </p:nvSpPr>
        <p:spPr>
          <a:xfrm>
            <a:off x="338193" y="6573308"/>
            <a:ext cx="10243961" cy="284692"/>
          </a:xfrm>
        </p:spPr>
        <p:txBody>
          <a:bodyPr/>
          <a:lstStyle>
            <a:lvl1pPr algn="l">
              <a:defRPr sz="1000" b="1" cap="all" baseline="0">
                <a:solidFill>
                  <a:schemeClr val="tx1"/>
                </a:solidFill>
                <a:latin typeface="+mn-lt"/>
              </a:defRPr>
            </a:lvl1pPr>
          </a:lstStyle>
          <a:p>
            <a:endParaRPr lang="en-US"/>
          </a:p>
        </p:txBody>
      </p:sp>
      <p:sp>
        <p:nvSpPr>
          <p:cNvPr id="7" name="Rectangle 6">
            <a:extLst>
              <a:ext uri="{FF2B5EF4-FFF2-40B4-BE49-F238E27FC236}">
                <a16:creationId xmlns:a16="http://schemas.microsoft.com/office/drawing/2014/main" id="{33EB6CCF-348A-707E-0886-4BB84B31242F}"/>
              </a:ext>
            </a:extLst>
          </p:cNvPr>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mn-lt"/>
            </a:endParaRPr>
          </a:p>
        </p:txBody>
      </p:sp>
      <p:sp>
        <p:nvSpPr>
          <p:cNvPr id="9" name="Text Placeholder 3">
            <a:extLst>
              <a:ext uri="{FF2B5EF4-FFF2-40B4-BE49-F238E27FC236}">
                <a16:creationId xmlns:a16="http://schemas.microsoft.com/office/drawing/2014/main" id="{E6FBE6E1-FF6D-3A7B-F5FA-4F8CB14CB5E7}"/>
              </a:ext>
            </a:extLst>
          </p:cNvPr>
          <p:cNvSpPr>
            <a:spLocks noGrp="1"/>
          </p:cNvSpPr>
          <p:nvPr>
            <p:ph type="body" sz="quarter" idx="10" hasCustomPrompt="1"/>
          </p:nvPr>
        </p:nvSpPr>
        <p:spPr>
          <a:xfrm>
            <a:off x="201305" y="1492839"/>
            <a:ext cx="11625227" cy="4592638"/>
          </a:xfrm>
        </p:spPr>
        <p:txBody>
          <a:bodyPr>
            <a:noAutofit/>
          </a:bodyPr>
          <a:lstStyle>
            <a:lvl1pPr marL="228594" indent="-228594">
              <a:lnSpc>
                <a:spcPct val="100000"/>
              </a:lnSpc>
              <a:spcBef>
                <a:spcPts val="1200"/>
              </a:spcBef>
              <a:defRPr sz="2000">
                <a:latin typeface="+mn-lt"/>
              </a:defRPr>
            </a:lvl1pPr>
            <a:lvl2pPr marL="576248" indent="-233357">
              <a:lnSpc>
                <a:spcPct val="100000"/>
              </a:lnSpc>
              <a:buFont typeface="Franklin Gothic Medium" panose="020B0603020102020204" pitchFamily="34" charset="0"/>
              <a:buChar char="−"/>
              <a:defRPr sz="2000">
                <a:latin typeface="+mn-lt"/>
              </a:defRPr>
            </a:lvl2pPr>
            <a:lvl3pPr marL="973114" indent="-228594">
              <a:lnSpc>
                <a:spcPct val="100000"/>
              </a:lnSpc>
              <a:defRPr sz="18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10" name="Title 1">
            <a:extLst>
              <a:ext uri="{FF2B5EF4-FFF2-40B4-BE49-F238E27FC236}">
                <a16:creationId xmlns:a16="http://schemas.microsoft.com/office/drawing/2014/main" id="{4E540534-914B-B9EA-E010-B7A5B5149DF1}"/>
              </a:ext>
            </a:extLst>
          </p:cNvPr>
          <p:cNvSpPr>
            <a:spLocks noGrp="1"/>
          </p:cNvSpPr>
          <p:nvPr>
            <p:ph type="title" hasCustomPrompt="1"/>
          </p:nvPr>
        </p:nvSpPr>
        <p:spPr>
          <a:xfrm>
            <a:off x="5" y="0"/>
            <a:ext cx="10457689" cy="548640"/>
          </a:xfrm>
        </p:spPr>
        <p:txBody>
          <a:bodyPr anchor="t">
            <a:noAutofit/>
          </a:bodyPr>
          <a:lstStyle>
            <a:lvl1pPr algn="l">
              <a:defRPr sz="3200" b="1" i="0" baseline="0">
                <a:solidFill>
                  <a:schemeClr val="tx2">
                    <a:lumMod val="75000"/>
                  </a:schemeClr>
                </a:solidFill>
                <a:latin typeface="+mn-lt"/>
                <a:cs typeface="Times New Roman" panose="02020603050405020304" pitchFamily="18" charset="0"/>
              </a:defRPr>
            </a:lvl1pPr>
          </a:lstStyle>
          <a:p>
            <a:r>
              <a:rPr lang="en-US"/>
              <a:t>Click to add title, 1 line max</a:t>
            </a:r>
          </a:p>
        </p:txBody>
      </p:sp>
      <p:sp>
        <p:nvSpPr>
          <p:cNvPr id="11" name="Text Placeholder 4">
            <a:extLst>
              <a:ext uri="{FF2B5EF4-FFF2-40B4-BE49-F238E27FC236}">
                <a16:creationId xmlns:a16="http://schemas.microsoft.com/office/drawing/2014/main" id="{DE475BC0-959D-31D2-5CA0-39A6B3B16A7E}"/>
              </a:ext>
            </a:extLst>
          </p:cNvPr>
          <p:cNvSpPr>
            <a:spLocks noGrp="1"/>
          </p:cNvSpPr>
          <p:nvPr>
            <p:ph type="body" sz="quarter" idx="15" hasCustomPrompt="1"/>
          </p:nvPr>
        </p:nvSpPr>
        <p:spPr>
          <a:xfrm>
            <a:off x="201618" y="685800"/>
            <a:ext cx="11624919" cy="628650"/>
          </a:xfrm>
        </p:spPr>
        <p:txBody>
          <a:bodyPr>
            <a:normAutofit/>
          </a:bodyPr>
          <a:lstStyle>
            <a:lvl1pPr marL="0" indent="0">
              <a:buNone/>
              <a:defRPr sz="2000" b="1">
                <a:latin typeface="+mn-lt"/>
              </a:defRPr>
            </a:lvl1pPr>
            <a:lvl2pPr marL="257164" indent="0">
              <a:buNone/>
              <a:defRPr/>
            </a:lvl2pPr>
            <a:lvl3pPr marL="514328" indent="0">
              <a:buNone/>
              <a:defRPr/>
            </a:lvl3pPr>
            <a:lvl4pPr marL="771491" indent="0">
              <a:buNone/>
              <a:defRPr/>
            </a:lvl4pPr>
            <a:lvl5pPr marL="1028654" indent="0">
              <a:buNone/>
              <a:defRPr/>
            </a:lvl5pPr>
          </a:lstStyle>
          <a:p>
            <a:pPr lvl="0"/>
            <a:r>
              <a:rPr lang="en-US"/>
              <a:t>Insert tagline</a:t>
            </a:r>
          </a:p>
        </p:txBody>
      </p:sp>
    </p:spTree>
    <p:extLst>
      <p:ext uri="{BB962C8B-B14F-4D97-AF65-F5344CB8AC3E}">
        <p14:creationId xmlns:p14="http://schemas.microsoft.com/office/powerpoint/2010/main" val="33791262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5"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3"/>
            <a:ext cx="10517717" cy="4795307"/>
          </a:xfrm>
          <a:prstGeom prst="rect">
            <a:avLst/>
          </a:prstGeom>
        </p:spPr>
        <p:txBody>
          <a:bodyPr>
            <a:noAutofit/>
          </a:bodyPr>
          <a:lstStyle>
            <a:lvl1pPr marL="228594" indent="-228594">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48" indent="-233357">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14" indent="-228594">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9"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1">
            <a:extLst>
              <a:ext uri="{FF2B5EF4-FFF2-40B4-BE49-F238E27FC236}">
                <a16:creationId xmlns:a16="http://schemas.microsoft.com/office/drawing/2014/main" id="{3E7E4EE1-49DD-AE71-6B45-160B2AFA1065}"/>
              </a:ext>
            </a:extLst>
          </p:cNvPr>
          <p:cNvSpPr>
            <a:spLocks noGrp="1"/>
          </p:cNvSpPr>
          <p:nvPr>
            <p:ph type="sldNum" sz="quarter" idx="14"/>
          </p:nvPr>
        </p:nvSpPr>
        <p:spPr>
          <a:xfrm>
            <a:off x="11074400" y="6603788"/>
            <a:ext cx="752131" cy="284692"/>
          </a:xfrm>
          <a:prstGeom prst="rect">
            <a:avLst/>
          </a:prstGeom>
        </p:spPr>
        <p:txBody>
          <a:bodyPr/>
          <a:lstStyle>
            <a:lvl1pPr algn="r">
              <a:defRPr sz="900"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30539807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6_Bullet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201305" y="669879"/>
            <a:ext cx="11625227" cy="4592638"/>
          </a:xfrm>
        </p:spPr>
        <p:txBody>
          <a:bodyPr>
            <a:noAutofit/>
          </a:bodyPr>
          <a:lstStyle>
            <a:lvl1pPr marL="228594" indent="-228594">
              <a:lnSpc>
                <a:spcPct val="100000"/>
              </a:lnSpc>
              <a:spcBef>
                <a:spcPts val="1200"/>
              </a:spcBef>
              <a:defRPr sz="2400">
                <a:latin typeface="Franklin Gothic Medium" panose="020B0603020102020204" pitchFamily="34" charset="0"/>
              </a:defRPr>
            </a:lvl1pPr>
            <a:lvl2pPr marL="576248" indent="-233357">
              <a:lnSpc>
                <a:spcPct val="100000"/>
              </a:lnSpc>
              <a:buFont typeface="Franklin Gothic Medium" panose="020B0603020102020204" pitchFamily="34" charset="0"/>
              <a:buChar char="−"/>
              <a:defRPr sz="2000">
                <a:latin typeface="Franklin Gothic Medium" panose="020B0603020102020204" pitchFamily="34" charset="0"/>
              </a:defRPr>
            </a:lvl2pPr>
            <a:lvl3pPr marL="973114" indent="-228594">
              <a:lnSpc>
                <a:spcPct val="100000"/>
              </a:lnSpc>
              <a:defRPr sz="18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1" name="Footer Placeholder 20"/>
          <p:cNvSpPr>
            <a:spLocks noGrp="1"/>
          </p:cNvSpPr>
          <p:nvPr>
            <p:ph type="ftr" sz="quarter" idx="13"/>
          </p:nvPr>
        </p:nvSpPr>
        <p:spPr>
          <a:xfrm>
            <a:off x="319144"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endParaRPr lang="en-US"/>
          </a:p>
        </p:txBody>
      </p:sp>
      <p:sp>
        <p:nvSpPr>
          <p:cNvPr id="22" name="Slide Number Placeholder 21"/>
          <p:cNvSpPr>
            <a:spLocks noGrp="1"/>
          </p:cNvSpPr>
          <p:nvPr>
            <p:ph type="sldNum" sz="quarter" idx="14"/>
          </p:nvPr>
        </p:nvSpPr>
        <p:spPr>
          <a:xfrm>
            <a:off x="11074401" y="6573308"/>
            <a:ext cx="752131" cy="284692"/>
          </a:xfrm>
        </p:spPr>
        <p:txBody>
          <a:bodyPr/>
          <a:lstStyle>
            <a:lvl1pPr>
              <a:defRPr sz="1000">
                <a:solidFill>
                  <a:sysClr val="windowText" lastClr="000000"/>
                </a:solidFill>
                <a:latin typeface="Franklin Gothic Demi Cond" panose="020B07060304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12" y="0"/>
            <a:ext cx="10457689" cy="548640"/>
          </a:xfrm>
        </p:spPr>
        <p:txBody>
          <a:bodyPr anchor="t">
            <a:noAutofit/>
          </a:bodyPr>
          <a:lstStyle>
            <a:lvl1pPr algn="l">
              <a:defRPr sz="32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67524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7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24069" y="1097280"/>
            <a:ext cx="10050448" cy="4937760"/>
          </a:xfrm>
        </p:spPr>
        <p:txBody>
          <a:bodyPr>
            <a:noAutofit/>
          </a:bodyPr>
          <a:lstStyle>
            <a:lvl1pPr marL="228594" indent="-228594">
              <a:lnSpc>
                <a:spcPct val="100000"/>
              </a:lnSpc>
              <a:spcBef>
                <a:spcPts val="1200"/>
              </a:spcBef>
              <a:defRPr sz="28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576248" indent="-233357">
              <a:lnSpc>
                <a:spcPct val="100000"/>
              </a:lnSpc>
              <a:buFont typeface="Franklin Gothic Medium" panose="020B0603020102020204" pitchFamily="34" charset="0"/>
              <a:buChar char="−"/>
              <a:defRPr sz="24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973114" indent="-228594">
              <a:lnSpc>
                <a:spcPct val="100000"/>
              </a:lnSpc>
              <a:defRPr sz="20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424077" y="6155643"/>
            <a:ext cx="9475881" cy="330200"/>
          </a:xfrm>
        </p:spPr>
        <p:txBody>
          <a:bodyPr anchor="b">
            <a:noAutofit/>
          </a:bodyPr>
          <a:lstStyle>
            <a:lvl1pPr marL="0" indent="0">
              <a:lnSpc>
                <a:spcPct val="100000"/>
              </a:lnSpc>
              <a:spcBef>
                <a:spcPts val="0"/>
              </a:spcBef>
              <a:buNone/>
              <a:defRPr sz="12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23" name="Title 1"/>
          <p:cNvSpPr>
            <a:spLocks noGrp="1"/>
          </p:cNvSpPr>
          <p:nvPr>
            <p:ph type="title" hasCustomPrompt="1"/>
          </p:nvPr>
        </p:nvSpPr>
        <p:spPr>
          <a:xfrm>
            <a:off x="424071" y="457200"/>
            <a:ext cx="10050448" cy="548640"/>
          </a:xfrm>
        </p:spPr>
        <p:txBody>
          <a:bodyPr anchor="t">
            <a:noAutofit/>
          </a:bodyPr>
          <a:lstStyle>
            <a:lvl1pPr algn="l">
              <a:defRPr sz="32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3" name="Picture 2">
            <a:extLst>
              <a:ext uri="{FF2B5EF4-FFF2-40B4-BE49-F238E27FC236}">
                <a16:creationId xmlns:a16="http://schemas.microsoft.com/office/drawing/2014/main" id="{21256660-D742-D14C-83D1-77D71D30D3E1}"/>
              </a:ext>
            </a:extLst>
          </p:cNvPr>
          <p:cNvPicPr>
            <a:picLocks noChangeAspect="1"/>
          </p:cNvPicPr>
          <p:nvPr userDrawn="1"/>
        </p:nvPicPr>
        <p:blipFill>
          <a:blip r:embed="rId2"/>
          <a:stretch>
            <a:fillRect/>
          </a:stretch>
        </p:blipFill>
        <p:spPr>
          <a:xfrm>
            <a:off x="10560911" y="0"/>
            <a:ext cx="1631092" cy="6858000"/>
          </a:xfrm>
          <a:prstGeom prst="rect">
            <a:avLst/>
          </a:prstGeom>
        </p:spPr>
      </p:pic>
      <p:sp>
        <p:nvSpPr>
          <p:cNvPr id="2" name="Slide Number Placeholder 21">
            <a:extLst>
              <a:ext uri="{FF2B5EF4-FFF2-40B4-BE49-F238E27FC236}">
                <a16:creationId xmlns:a16="http://schemas.microsoft.com/office/drawing/2014/main" id="{DC7B4B6F-B1EC-62AC-E4E6-C78F6B5784C5}"/>
              </a:ext>
            </a:extLst>
          </p:cNvPr>
          <p:cNvSpPr>
            <a:spLocks noGrp="1"/>
          </p:cNvSpPr>
          <p:nvPr>
            <p:ph type="sldNum" sz="quarter" idx="14"/>
          </p:nvPr>
        </p:nvSpPr>
        <p:spPr>
          <a:xfrm>
            <a:off x="9801564" y="6155643"/>
            <a:ext cx="752131" cy="284692"/>
          </a:xfrm>
          <a:prstGeom prst="rect">
            <a:avLst/>
          </a:prstGeom>
        </p:spPr>
        <p:txBody>
          <a:bodyPr/>
          <a:lstStyle>
            <a:lvl1pPr algn="r">
              <a:defRPr sz="900"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18435359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op &amp; Bottom Rules">
    <p:spTree>
      <p:nvGrpSpPr>
        <p:cNvPr id="1" name=""/>
        <p:cNvGrpSpPr/>
        <p:nvPr/>
      </p:nvGrpSpPr>
      <p:grpSpPr>
        <a:xfrm>
          <a:off x="0" y="0"/>
          <a:ext cx="0" cy="0"/>
          <a:chOff x="0" y="0"/>
          <a:chExt cx="0" cy="0"/>
        </a:xfrm>
      </p:grpSpPr>
      <p:sp>
        <p:nvSpPr>
          <p:cNvPr id="7" name="Rectangle 6"/>
          <p:cNvSpPr/>
          <p:nvPr userDrawn="1"/>
        </p:nvSpPr>
        <p:spPr>
          <a:xfrm>
            <a:off x="0" y="6590662"/>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a:latin typeface="Arial" panose="020B0604020202020204" pitchFamily="34" charset="0"/>
              <a:cs typeface="Arial" panose="020B0604020202020204" pitchFamily="34" charset="0"/>
            </a:endParaRPr>
          </a:p>
        </p:txBody>
      </p:sp>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Arial" panose="020B0604020202020204" pitchFamily="34" charset="0"/>
              <a:cs typeface="Arial" panose="020B0604020202020204" pitchFamily="34" charset="0"/>
            </a:endParaRPr>
          </a:p>
        </p:txBody>
      </p:sp>
      <p:sp>
        <p:nvSpPr>
          <p:cNvPr id="6" name="Slide Number Placeholder 21"/>
          <p:cNvSpPr>
            <a:spLocks noGrp="1"/>
          </p:cNvSpPr>
          <p:nvPr>
            <p:ph type="sldNum" sz="quarter" idx="14"/>
          </p:nvPr>
        </p:nvSpPr>
        <p:spPr>
          <a:xfrm>
            <a:off x="11074401" y="6603788"/>
            <a:ext cx="752131" cy="284692"/>
          </a:xfrm>
          <a:prstGeom prst="rect">
            <a:avLst/>
          </a:prstGeom>
        </p:spPr>
        <p:txBody>
          <a:bodyPr/>
          <a:lstStyle>
            <a:lvl1pP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10" name="TextBox 9"/>
          <p:cNvSpPr txBox="1"/>
          <p:nvPr userDrawn="1"/>
        </p:nvSpPr>
        <p:spPr>
          <a:xfrm>
            <a:off x="696381" y="6612863"/>
            <a:ext cx="8261352" cy="230832"/>
          </a:xfrm>
          <a:prstGeom prst="rect">
            <a:avLst/>
          </a:prstGeom>
          <a:noFill/>
        </p:spPr>
        <p:txBody>
          <a:bodyPr wrap="square" rtlCol="0">
            <a:spAutoFit/>
          </a:bodyPr>
          <a:lstStyle/>
          <a:p>
            <a:r>
              <a:rPr lang="en-US" sz="900" b="1" kern="1200">
                <a:solidFill>
                  <a:schemeClr val="bg1"/>
                </a:solidFill>
                <a:effectLst/>
                <a:latin typeface="+mn-lt"/>
                <a:ea typeface="+mn-ea"/>
                <a:cs typeface="+mn-cs"/>
              </a:rPr>
              <a:t>JOINT LEGISLATIVE OVERSIGHT COMMITTEE ON CAPITAL IMPROVEMENTS | FEB. 28, 2018</a:t>
            </a:r>
            <a:endParaRPr lang="en-US" sz="900" kern="1200">
              <a:solidFill>
                <a:schemeClr val="bg1"/>
              </a:solidFill>
              <a:effectLst/>
              <a:latin typeface="+mn-lt"/>
              <a:ea typeface="+mn-ea"/>
              <a:cs typeface="+mn-cs"/>
            </a:endParaRPr>
          </a:p>
        </p:txBody>
      </p:sp>
    </p:spTree>
    <p:extLst>
      <p:ext uri="{BB962C8B-B14F-4D97-AF65-F5344CB8AC3E}">
        <p14:creationId xmlns:p14="http://schemas.microsoft.com/office/powerpoint/2010/main" val="3236333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1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02867" y="1820850"/>
            <a:ext cx="11418072" cy="4142629"/>
          </a:xfrm>
        </p:spPr>
        <p:txBody>
          <a:bodyPr>
            <a:noAutofit/>
          </a:bodyPr>
          <a:lstStyle>
            <a:lvl1pPr marL="228594" indent="-228594">
              <a:lnSpc>
                <a:spcPct val="100000"/>
              </a:lnSpc>
              <a:spcBef>
                <a:spcPts val="1200"/>
              </a:spcBef>
              <a:defRPr sz="28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576248" indent="-233357">
              <a:lnSpc>
                <a:spcPct val="100000"/>
              </a:lnSpc>
              <a:buFont typeface="Franklin Gothic Medium" panose="020B0603020102020204" pitchFamily="34" charset="0"/>
              <a:buChar char="−"/>
              <a:defRPr sz="24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973114" indent="-228594">
              <a:lnSpc>
                <a:spcPct val="100000"/>
              </a:lnSpc>
              <a:defRPr sz="20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402867" y="6155643"/>
            <a:ext cx="10765320" cy="330200"/>
          </a:xfrm>
        </p:spPr>
        <p:txBody>
          <a:bodyPr anchor="b">
            <a:noAutofit/>
          </a:bodyPr>
          <a:lstStyle>
            <a:lvl1pPr marL="0" indent="0">
              <a:lnSpc>
                <a:spcPct val="100000"/>
              </a:lnSpc>
              <a:spcBef>
                <a:spcPts val="0"/>
              </a:spcBef>
              <a:buNone/>
              <a:defRPr sz="12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22" name="Slide Number Placeholder 21"/>
          <p:cNvSpPr>
            <a:spLocks noGrp="1"/>
          </p:cNvSpPr>
          <p:nvPr>
            <p:ph type="sldNum" sz="quarter" idx="14"/>
          </p:nvPr>
        </p:nvSpPr>
        <p:spPr>
          <a:xfrm>
            <a:off x="11074401" y="6603788"/>
            <a:ext cx="752131" cy="284692"/>
          </a:xfrm>
          <a:prstGeom prst="rect">
            <a:avLst/>
          </a:prstGeom>
        </p:spPr>
        <p:txBody>
          <a:bodyPr/>
          <a:lstStyle>
            <a:lvl1pPr algn="r">
              <a:defRPr sz="900"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402867" y="1180769"/>
            <a:ext cx="11418072" cy="548640"/>
          </a:xfrm>
        </p:spPr>
        <p:txBody>
          <a:bodyPr anchor="t">
            <a:noAutofit/>
          </a:bodyPr>
          <a:lstStyle>
            <a:lvl1pPr algn="l">
              <a:defRPr sz="32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9" name="Picture 8">
            <a:extLst>
              <a:ext uri="{FF2B5EF4-FFF2-40B4-BE49-F238E27FC236}">
                <a16:creationId xmlns:a16="http://schemas.microsoft.com/office/drawing/2014/main" id="{7807D035-A540-114E-A9D3-7E6D5D45EE38}"/>
              </a:ext>
            </a:extLst>
          </p:cNvPr>
          <p:cNvPicPr>
            <a:picLocks noChangeAspect="1"/>
          </p:cNvPicPr>
          <p:nvPr userDrawn="1"/>
        </p:nvPicPr>
        <p:blipFill rotWithShape="1">
          <a:blip r:embed="rId2"/>
          <a:srcRect t="8644"/>
          <a:stretch/>
        </p:blipFill>
        <p:spPr>
          <a:xfrm>
            <a:off x="0" y="0"/>
            <a:ext cx="12192000" cy="1119096"/>
          </a:xfrm>
          <a:prstGeom prst="rect">
            <a:avLst/>
          </a:prstGeom>
        </p:spPr>
      </p:pic>
    </p:spTree>
    <p:extLst>
      <p:ext uri="{BB962C8B-B14F-4D97-AF65-F5344CB8AC3E}">
        <p14:creationId xmlns:p14="http://schemas.microsoft.com/office/powerpoint/2010/main" val="38834922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5"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335576"/>
            <a:ext cx="10517717" cy="1212895"/>
          </a:xfrm>
          <a:prstGeom prst="rect">
            <a:avLst/>
          </a:prstGeom>
        </p:spPr>
        <p:txBody>
          <a:bodyPr>
            <a:noAutofit/>
          </a:bodyPr>
          <a:lstStyle>
            <a:lvl1pPr marL="228594" indent="-228594">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1pPr>
            <a:lvl2pPr marL="576248" indent="-233357">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973114" indent="-228594">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9" y="6251575"/>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29733" y="2548467"/>
            <a:ext cx="10526184" cy="3694230"/>
          </a:xfrm>
          <a:prstGeom prst="rect">
            <a:avLst/>
          </a:prstGeom>
        </p:spPr>
        <p:txBody>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cxnSp>
        <p:nvCxnSpPr>
          <p:cNvPr id="7" name="Straight Connector 6"/>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1">
            <a:extLst>
              <a:ext uri="{FF2B5EF4-FFF2-40B4-BE49-F238E27FC236}">
                <a16:creationId xmlns:a16="http://schemas.microsoft.com/office/drawing/2014/main" id="{00196170-5491-37D0-0B0B-E3029BF7D75E}"/>
              </a:ext>
            </a:extLst>
          </p:cNvPr>
          <p:cNvSpPr>
            <a:spLocks noGrp="1"/>
          </p:cNvSpPr>
          <p:nvPr>
            <p:ph type="sldNum" sz="quarter" idx="15"/>
          </p:nvPr>
        </p:nvSpPr>
        <p:spPr>
          <a:xfrm>
            <a:off x="11074400" y="6603788"/>
            <a:ext cx="752131" cy="284692"/>
          </a:xfrm>
          <a:prstGeom prst="rect">
            <a:avLst/>
          </a:prstGeom>
        </p:spPr>
        <p:txBody>
          <a:bodyPr/>
          <a:lstStyle>
            <a:lvl1pPr algn="r">
              <a:defRPr sz="900"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7872620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72" y="624055"/>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2"/>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3"/>
            <a:ext cx="10517717" cy="4795307"/>
          </a:xfrm>
          <a:prstGeom prst="rect">
            <a:avLst/>
          </a:prstGeom>
        </p:spPr>
        <p:txBody>
          <a:bodyPr>
            <a:noAutofit/>
          </a:bodyPr>
          <a:lstStyle>
            <a:lvl1pPr marL="228584" indent="-228584">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20" indent="-233345">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066" indent="-228584">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95"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1">
            <a:extLst>
              <a:ext uri="{FF2B5EF4-FFF2-40B4-BE49-F238E27FC236}">
                <a16:creationId xmlns:a16="http://schemas.microsoft.com/office/drawing/2014/main" id="{F485E689-7099-01CB-2238-852C7A533498}"/>
              </a:ext>
            </a:extLst>
          </p:cNvPr>
          <p:cNvSpPr>
            <a:spLocks noGrp="1"/>
          </p:cNvSpPr>
          <p:nvPr>
            <p:ph type="sldNum" sz="quarter" idx="14"/>
          </p:nvPr>
        </p:nvSpPr>
        <p:spPr>
          <a:xfrm>
            <a:off x="11074400" y="6603788"/>
            <a:ext cx="752131" cy="284692"/>
          </a:xfrm>
          <a:prstGeom prst="rect">
            <a:avLst/>
          </a:prstGeom>
        </p:spPr>
        <p:txBody>
          <a:bodyPr/>
          <a:lstStyle>
            <a:lvl1pPr algn="r">
              <a:defRPr sz="900"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36890067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4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5" y="624054"/>
            <a:ext cx="10457689" cy="548640"/>
          </a:xfrm>
          <a:prstGeom prst="rect">
            <a:avLst/>
          </a:prstGeom>
        </p:spPr>
        <p:txBody>
          <a:bodyPr anchor="t">
            <a:noAutofit/>
          </a:bodyPr>
          <a:lstStyle>
            <a:lvl1pPr algn="l">
              <a:defRPr sz="3200" b="1"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3"/>
            <a:ext cx="10517717" cy="4795307"/>
          </a:xfrm>
          <a:prstGeom prst="rect">
            <a:avLst/>
          </a:prstGeom>
        </p:spPr>
        <p:txBody>
          <a:bodyPr>
            <a:noAutofit/>
          </a:bodyPr>
          <a:lstStyle>
            <a:lvl1pPr marL="228594" indent="-228594">
              <a:lnSpc>
                <a:spcPct val="100000"/>
              </a:lnSpc>
              <a:spcBef>
                <a:spcPts val="1200"/>
              </a:spcBef>
              <a:defRPr sz="2800" b="1" i="0">
                <a:latin typeface="Gotham Bold" charset="0"/>
                <a:ea typeface="Gotham Bold" charset="0"/>
                <a:cs typeface="Gotham Bold" charset="0"/>
              </a:defRPr>
            </a:lvl1pPr>
            <a:lvl2pPr marL="576248" indent="-233357">
              <a:lnSpc>
                <a:spcPct val="100000"/>
              </a:lnSpc>
              <a:buFont typeface="Franklin Gothic Medium" panose="020B0603020102020204" pitchFamily="34" charset="0"/>
              <a:buChar char="−"/>
              <a:defRPr sz="2400" b="1" i="0">
                <a:latin typeface="Gotham Bold" charset="0"/>
                <a:ea typeface="Gotham Bold" charset="0"/>
                <a:cs typeface="Gotham Bold" charset="0"/>
              </a:defRPr>
            </a:lvl2pPr>
            <a:lvl3pPr marL="973114" indent="-228594">
              <a:lnSpc>
                <a:spcPct val="100000"/>
              </a:lnSpc>
              <a:defRPr sz="2000" b="1"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1">
            <a:extLst>
              <a:ext uri="{FF2B5EF4-FFF2-40B4-BE49-F238E27FC236}">
                <a16:creationId xmlns:a16="http://schemas.microsoft.com/office/drawing/2014/main" id="{73A1B612-E7CE-2C2F-D7CC-78846DCCDF39}"/>
              </a:ext>
            </a:extLst>
          </p:cNvPr>
          <p:cNvSpPr>
            <a:spLocks noGrp="1"/>
          </p:cNvSpPr>
          <p:nvPr>
            <p:ph type="sldNum" sz="quarter" idx="14"/>
          </p:nvPr>
        </p:nvSpPr>
        <p:spPr>
          <a:xfrm>
            <a:off x="11074400" y="6603788"/>
            <a:ext cx="752131" cy="284692"/>
          </a:xfrm>
          <a:prstGeom prst="rect">
            <a:avLst/>
          </a:prstGeom>
        </p:spPr>
        <p:txBody>
          <a:bodyPr/>
          <a:lstStyle>
            <a:lvl1pPr algn="r">
              <a:defRPr sz="900"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8516390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2_Bullet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201305" y="669879"/>
            <a:ext cx="11625227" cy="4592638"/>
          </a:xfrm>
        </p:spPr>
        <p:txBody>
          <a:bodyPr>
            <a:noAutofit/>
          </a:bodyPr>
          <a:lstStyle>
            <a:lvl1pPr marL="228594" indent="-228594">
              <a:lnSpc>
                <a:spcPct val="100000"/>
              </a:lnSpc>
              <a:spcBef>
                <a:spcPts val="1200"/>
              </a:spcBef>
              <a:defRPr sz="2400">
                <a:latin typeface="Franklin Gothic Medium" panose="020B0603020102020204" pitchFamily="34" charset="0"/>
              </a:defRPr>
            </a:lvl1pPr>
            <a:lvl2pPr marL="576248" indent="-233357">
              <a:lnSpc>
                <a:spcPct val="100000"/>
              </a:lnSpc>
              <a:buFont typeface="Franklin Gothic Medium" panose="020B0603020102020204" pitchFamily="34" charset="0"/>
              <a:buChar char="−"/>
              <a:defRPr sz="2000">
                <a:latin typeface="Franklin Gothic Medium" panose="020B0603020102020204" pitchFamily="34" charset="0"/>
              </a:defRPr>
            </a:lvl2pPr>
            <a:lvl3pPr marL="973114" indent="-228594">
              <a:lnSpc>
                <a:spcPct val="100000"/>
              </a:lnSpc>
              <a:defRPr sz="18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1" name="Footer Placeholder 20"/>
          <p:cNvSpPr>
            <a:spLocks noGrp="1"/>
          </p:cNvSpPr>
          <p:nvPr>
            <p:ph type="ftr" sz="quarter" idx="13"/>
          </p:nvPr>
        </p:nvSpPr>
        <p:spPr>
          <a:xfrm>
            <a:off x="309618"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endParaRPr lang="en-US"/>
          </a:p>
        </p:txBody>
      </p:sp>
      <p:sp>
        <p:nvSpPr>
          <p:cNvPr id="22" name="Slide Number Placeholder 21"/>
          <p:cNvSpPr>
            <a:spLocks noGrp="1"/>
          </p:cNvSpPr>
          <p:nvPr>
            <p:ph type="sldNum" sz="quarter" idx="14"/>
          </p:nvPr>
        </p:nvSpPr>
        <p:spPr>
          <a:xfrm>
            <a:off x="11074401" y="6573308"/>
            <a:ext cx="752131" cy="284692"/>
          </a:xfrm>
        </p:spPr>
        <p:txBody>
          <a:bodyPr/>
          <a:lstStyle>
            <a:lvl1pPr>
              <a:defRPr sz="1000">
                <a:solidFill>
                  <a:sysClr val="windowText" lastClr="000000"/>
                </a:solidFill>
                <a:latin typeface="Franklin Gothic Demi Cond" panose="020B07060304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12" y="0"/>
            <a:ext cx="10457689" cy="548640"/>
          </a:xfrm>
        </p:spPr>
        <p:txBody>
          <a:bodyPr anchor="t">
            <a:noAutofit/>
          </a:bodyPr>
          <a:lstStyle>
            <a:lvl1pPr algn="l">
              <a:defRPr sz="32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7252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1E2AD-EABC-65B8-98EB-E8C683653F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04D897-1DE4-109A-35F6-E28C90A18B6E}"/>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FF88A99E-C330-9950-415E-B7AA849A09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74CE79-7C50-1130-D6B8-5D4634C3106D}"/>
              </a:ext>
            </a:extLst>
          </p:cNvPr>
          <p:cNvSpPr>
            <a:spLocks noGrp="1"/>
          </p:cNvSpPr>
          <p:nvPr>
            <p:ph type="sldNum" sz="quarter" idx="12"/>
          </p:nvPr>
        </p:nvSpPr>
        <p:spPr/>
        <p:txBody>
          <a:bodyPr/>
          <a:lstStyle/>
          <a:p>
            <a:fld id="{6860CF95-128A-4351-B6C9-020D04AB0AAC}" type="slidenum">
              <a:rPr lang="en-US" smtClean="0"/>
              <a:t>‹#›</a:t>
            </a:fld>
            <a:endParaRPr lang="en-US"/>
          </a:p>
        </p:txBody>
      </p:sp>
    </p:spTree>
    <p:extLst>
      <p:ext uri="{BB962C8B-B14F-4D97-AF65-F5344CB8AC3E}">
        <p14:creationId xmlns:p14="http://schemas.microsoft.com/office/powerpoint/2010/main" val="5893408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3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02867" y="1820850"/>
            <a:ext cx="11418072" cy="4142629"/>
          </a:xfrm>
        </p:spPr>
        <p:txBody>
          <a:bodyPr>
            <a:noAutofit/>
          </a:bodyPr>
          <a:lstStyle>
            <a:lvl1pPr marL="228600" indent="-228600">
              <a:lnSpc>
                <a:spcPct val="100000"/>
              </a:lnSpc>
              <a:spcBef>
                <a:spcPts val="1200"/>
              </a:spcBef>
              <a:defRPr sz="28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402867" y="6155643"/>
            <a:ext cx="10765320" cy="330200"/>
          </a:xfrm>
        </p:spPr>
        <p:txBody>
          <a:bodyPr anchor="b">
            <a:noAutofit/>
          </a:bodyPr>
          <a:lstStyle>
            <a:lvl1pPr marL="0" indent="0">
              <a:lnSpc>
                <a:spcPct val="100000"/>
              </a:lnSpc>
              <a:spcBef>
                <a:spcPts val="0"/>
              </a:spcBef>
              <a:buNone/>
              <a:defRPr sz="12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22" name="Slide Number Placeholder 21"/>
          <p:cNvSpPr>
            <a:spLocks noGrp="1"/>
          </p:cNvSpPr>
          <p:nvPr>
            <p:ph type="sldNum" sz="quarter" idx="14"/>
          </p:nvPr>
        </p:nvSpPr>
        <p:spPr>
          <a:xfrm>
            <a:off x="11074400" y="6603788"/>
            <a:ext cx="752131" cy="284692"/>
          </a:xfrm>
          <a:prstGeom prst="rect">
            <a:avLst/>
          </a:prstGeom>
        </p:spPr>
        <p:txBody>
          <a:bodyPr/>
          <a:lstStyle>
            <a:lvl1pPr algn="r">
              <a:defRPr sz="900"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402867" y="1180769"/>
            <a:ext cx="11418072" cy="548640"/>
          </a:xfrm>
        </p:spPr>
        <p:txBody>
          <a:bodyPr anchor="t">
            <a:noAutofit/>
          </a:bodyPr>
          <a:lstStyle>
            <a:lvl1pPr algn="l">
              <a:defRPr sz="32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9" name="Picture 8">
            <a:extLst>
              <a:ext uri="{FF2B5EF4-FFF2-40B4-BE49-F238E27FC236}">
                <a16:creationId xmlns:a16="http://schemas.microsoft.com/office/drawing/2014/main" id="{7807D035-A540-114E-A9D3-7E6D5D45EE38}"/>
              </a:ext>
            </a:extLst>
          </p:cNvPr>
          <p:cNvPicPr>
            <a:picLocks noChangeAspect="1"/>
          </p:cNvPicPr>
          <p:nvPr userDrawn="1"/>
        </p:nvPicPr>
        <p:blipFill rotWithShape="1">
          <a:blip r:embed="rId2"/>
          <a:srcRect t="8644"/>
          <a:stretch/>
        </p:blipFill>
        <p:spPr>
          <a:xfrm>
            <a:off x="0" y="0"/>
            <a:ext cx="12192000" cy="1119096"/>
          </a:xfrm>
          <a:prstGeom prst="rect">
            <a:avLst/>
          </a:prstGeom>
        </p:spPr>
      </p:pic>
    </p:spTree>
    <p:extLst>
      <p:ext uri="{BB962C8B-B14F-4D97-AF65-F5344CB8AC3E}">
        <p14:creationId xmlns:p14="http://schemas.microsoft.com/office/powerpoint/2010/main" val="8536016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9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02867" y="1820850"/>
            <a:ext cx="11418072" cy="4142629"/>
          </a:xfrm>
        </p:spPr>
        <p:txBody>
          <a:bodyPr>
            <a:noAutofit/>
          </a:bodyPr>
          <a:lstStyle>
            <a:lvl1pPr marL="228600" indent="-228600">
              <a:lnSpc>
                <a:spcPct val="100000"/>
              </a:lnSpc>
              <a:spcBef>
                <a:spcPts val="1200"/>
              </a:spcBef>
              <a:defRPr sz="28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402867" y="6155643"/>
            <a:ext cx="10765320" cy="330200"/>
          </a:xfrm>
        </p:spPr>
        <p:txBody>
          <a:bodyPr anchor="b">
            <a:noAutofit/>
          </a:bodyPr>
          <a:lstStyle>
            <a:lvl1pPr marL="0" indent="0">
              <a:lnSpc>
                <a:spcPct val="100000"/>
              </a:lnSpc>
              <a:spcBef>
                <a:spcPts val="0"/>
              </a:spcBef>
              <a:buNone/>
              <a:defRPr sz="12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23" name="Title 1"/>
          <p:cNvSpPr>
            <a:spLocks noGrp="1"/>
          </p:cNvSpPr>
          <p:nvPr>
            <p:ph type="title" hasCustomPrompt="1"/>
          </p:nvPr>
        </p:nvSpPr>
        <p:spPr>
          <a:xfrm>
            <a:off x="402867" y="1180769"/>
            <a:ext cx="11418072" cy="548640"/>
          </a:xfrm>
        </p:spPr>
        <p:txBody>
          <a:bodyPr anchor="t">
            <a:noAutofit/>
          </a:bodyPr>
          <a:lstStyle>
            <a:lvl1pPr algn="l">
              <a:defRPr sz="32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9" name="Picture 8">
            <a:extLst>
              <a:ext uri="{FF2B5EF4-FFF2-40B4-BE49-F238E27FC236}">
                <a16:creationId xmlns:a16="http://schemas.microsoft.com/office/drawing/2014/main" id="{7807D035-A540-114E-A9D3-7E6D5D45EE38}"/>
              </a:ext>
            </a:extLst>
          </p:cNvPr>
          <p:cNvPicPr>
            <a:picLocks noChangeAspect="1"/>
          </p:cNvPicPr>
          <p:nvPr userDrawn="1"/>
        </p:nvPicPr>
        <p:blipFill rotWithShape="1">
          <a:blip r:embed="rId2"/>
          <a:srcRect t="8644"/>
          <a:stretch/>
        </p:blipFill>
        <p:spPr>
          <a:xfrm>
            <a:off x="0" y="0"/>
            <a:ext cx="12192000" cy="1119096"/>
          </a:xfrm>
          <a:prstGeom prst="rect">
            <a:avLst/>
          </a:prstGeom>
        </p:spPr>
      </p:pic>
      <p:sp>
        <p:nvSpPr>
          <p:cNvPr id="2" name="Slide Number Placeholder 21">
            <a:extLst>
              <a:ext uri="{FF2B5EF4-FFF2-40B4-BE49-F238E27FC236}">
                <a16:creationId xmlns:a16="http://schemas.microsoft.com/office/drawing/2014/main" id="{DA80EE01-C28D-5B21-C043-218AA9B67898}"/>
              </a:ext>
            </a:extLst>
          </p:cNvPr>
          <p:cNvSpPr>
            <a:spLocks noGrp="1"/>
          </p:cNvSpPr>
          <p:nvPr>
            <p:ph type="sldNum" sz="quarter" idx="14"/>
          </p:nvPr>
        </p:nvSpPr>
        <p:spPr>
          <a:xfrm>
            <a:off x="11074400" y="6603788"/>
            <a:ext cx="752131" cy="284692"/>
          </a:xfrm>
          <a:prstGeom prst="rect">
            <a:avLst/>
          </a:prstGeom>
        </p:spPr>
        <p:txBody>
          <a:bodyPr/>
          <a:lstStyle>
            <a:lvl1pPr algn="r">
              <a:defRPr sz="900"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17013727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61806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983615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593853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716471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455829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975608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196284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2095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BB7ED-052A-0378-4586-97B6512E3E4C}"/>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6CBD0F50-DCAE-CC18-39D6-2A04D9FD4B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9E7ACB-B769-3F60-2F26-592A5E416C14}"/>
              </a:ext>
            </a:extLst>
          </p:cNvPr>
          <p:cNvSpPr>
            <a:spLocks noGrp="1"/>
          </p:cNvSpPr>
          <p:nvPr>
            <p:ph type="sldNum" sz="quarter" idx="12"/>
          </p:nvPr>
        </p:nvSpPr>
        <p:spPr/>
        <p:txBody>
          <a:bodyPr/>
          <a:lstStyle/>
          <a:p>
            <a:fld id="{6860CF95-128A-4351-B6C9-020D04AB0AAC}" type="slidenum">
              <a:rPr lang="en-US" smtClean="0"/>
              <a:t>‹#›</a:t>
            </a:fld>
            <a:endParaRPr lang="en-US"/>
          </a:p>
        </p:txBody>
      </p:sp>
    </p:spTree>
    <p:extLst>
      <p:ext uri="{BB962C8B-B14F-4D97-AF65-F5344CB8AC3E}">
        <p14:creationId xmlns:p14="http://schemas.microsoft.com/office/powerpoint/2010/main" val="550165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62403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621851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670759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able Chart Image">
    <p:spTree>
      <p:nvGrpSpPr>
        <p:cNvPr id="1" name=""/>
        <p:cNvGrpSpPr/>
        <p:nvPr/>
      </p:nvGrpSpPr>
      <p:grpSpPr>
        <a:xfrm>
          <a:off x="0" y="0"/>
          <a:ext cx="0" cy="0"/>
          <a:chOff x="0" y="0"/>
          <a:chExt cx="0" cy="0"/>
        </a:xfrm>
      </p:grpSpPr>
      <p:sp>
        <p:nvSpPr>
          <p:cNvPr id="7" name="Rectangle 6"/>
          <p:cNvSpPr/>
          <p:nvPr userDrawn="1"/>
        </p:nvSpPr>
        <p:spPr>
          <a:xfrm>
            <a:off x="0" y="6590662"/>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b="1" i="0">
              <a:latin typeface="Arial" panose="020B0604020202020204" pitchFamily="34" charset="0"/>
              <a:ea typeface="Gotham Bold" charset="0"/>
              <a:cs typeface="Arial" panose="020B0604020202020204" pitchFamily="34" charset="0"/>
            </a:endParaRPr>
          </a:p>
        </p:txBody>
      </p:sp>
      <p:sp>
        <p:nvSpPr>
          <p:cNvPr id="2" name="Title 1"/>
          <p:cNvSpPr>
            <a:spLocks noGrp="1"/>
          </p:cNvSpPr>
          <p:nvPr>
            <p:ph type="title" hasCustomPrompt="1"/>
          </p:nvPr>
        </p:nvSpPr>
        <p:spPr>
          <a:xfrm>
            <a:off x="731520" y="457200"/>
            <a:ext cx="10624397" cy="548640"/>
          </a:xfr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Arial" panose="020B0604020202020204" pitchFamily="34" charset="0"/>
              <a:ea typeface="Gotham Bold" charset="0"/>
              <a:cs typeface="Arial" panose="020B0604020202020204" pitchFamily="34" charset="0"/>
            </a:endParaRPr>
          </a:p>
        </p:txBody>
      </p:sp>
      <p:sp>
        <p:nvSpPr>
          <p:cNvPr id="12" name="Content Placeholder 11"/>
          <p:cNvSpPr>
            <a:spLocks noGrp="1"/>
          </p:cNvSpPr>
          <p:nvPr>
            <p:ph sz="quarter" idx="14" hasCustomPrompt="1"/>
          </p:nvPr>
        </p:nvSpPr>
        <p:spPr>
          <a:xfrm>
            <a:off x="853440" y="1097280"/>
            <a:ext cx="10526184" cy="4902890"/>
          </a:xfrm>
        </p:spPr>
        <p:txBody>
          <a:bodyPr>
            <a:noAutofit/>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sp>
        <p:nvSpPr>
          <p:cNvPr id="9" name="Slide Number Placeholder 21"/>
          <p:cNvSpPr>
            <a:spLocks noGrp="1"/>
          </p:cNvSpPr>
          <p:nvPr>
            <p:ph type="sldNum" sz="quarter" idx="15"/>
          </p:nvPr>
        </p:nvSpPr>
        <p:spPr>
          <a:xfrm>
            <a:off x="11074401" y="6603788"/>
            <a:ext cx="752131" cy="284692"/>
          </a:xfrm>
          <a:prstGeom prst="rect">
            <a:avLst/>
          </a:prstGeom>
        </p:spPr>
        <p:txBody>
          <a:bodyPr/>
          <a:lstStyle>
            <a:lvl1pP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1902525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 Column Table Chart Image">
    <p:spTree>
      <p:nvGrpSpPr>
        <p:cNvPr id="1" name=""/>
        <p:cNvGrpSpPr/>
        <p:nvPr/>
      </p:nvGrpSpPr>
      <p:grpSpPr>
        <a:xfrm>
          <a:off x="0" y="0"/>
          <a:ext cx="0" cy="0"/>
          <a:chOff x="0" y="0"/>
          <a:chExt cx="0" cy="0"/>
        </a:xfrm>
      </p:grpSpPr>
      <p:sp>
        <p:nvSpPr>
          <p:cNvPr id="7" name="Rectangle 6"/>
          <p:cNvSpPr/>
          <p:nvPr userDrawn="1"/>
        </p:nvSpPr>
        <p:spPr>
          <a:xfrm>
            <a:off x="0" y="6590662"/>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b="1" i="0">
              <a:latin typeface="Arial" panose="020B0604020202020204" pitchFamily="34" charset="0"/>
              <a:ea typeface="Gotham Bold" charset="0"/>
              <a:cs typeface="Arial" panose="020B0604020202020204" pitchFamily="34" charset="0"/>
            </a:endParaRPr>
          </a:p>
        </p:txBody>
      </p:sp>
      <p:sp>
        <p:nvSpPr>
          <p:cNvPr id="2" name="Title 1"/>
          <p:cNvSpPr>
            <a:spLocks noGrp="1"/>
          </p:cNvSpPr>
          <p:nvPr>
            <p:ph type="title" hasCustomPrompt="1"/>
          </p:nvPr>
        </p:nvSpPr>
        <p:spPr>
          <a:xfrm>
            <a:off x="731520" y="457200"/>
            <a:ext cx="10609296" cy="548640"/>
          </a:xfr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Arial" panose="020B0604020202020204" pitchFamily="34" charset="0"/>
              <a:ea typeface="Gotham Bold" charset="0"/>
              <a:cs typeface="Arial" panose="020B0604020202020204" pitchFamily="34" charset="0"/>
            </a:endParaRPr>
          </a:p>
        </p:txBody>
      </p:sp>
      <p:sp>
        <p:nvSpPr>
          <p:cNvPr id="12" name="Content Placeholder 11"/>
          <p:cNvSpPr>
            <a:spLocks noGrp="1"/>
          </p:cNvSpPr>
          <p:nvPr>
            <p:ph sz="quarter" idx="14" hasCustomPrompt="1"/>
          </p:nvPr>
        </p:nvSpPr>
        <p:spPr>
          <a:xfrm>
            <a:off x="829732" y="1614695"/>
            <a:ext cx="5120640" cy="4623775"/>
          </a:xfrm>
        </p:spPr>
        <p:txBody>
          <a:bodyPr>
            <a:noAutofit/>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6220176" y="1614695"/>
            <a:ext cx="5120640" cy="4623775"/>
          </a:xfrm>
        </p:spPr>
        <p:txBody>
          <a:bodyPr>
            <a:noAutofit/>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chart, image</a:t>
            </a:r>
          </a:p>
        </p:txBody>
      </p:sp>
      <p:sp>
        <p:nvSpPr>
          <p:cNvPr id="4" name="Text Placeholder 3"/>
          <p:cNvSpPr>
            <a:spLocks noGrp="1"/>
          </p:cNvSpPr>
          <p:nvPr>
            <p:ph type="body" sz="quarter" idx="16" hasCustomPrompt="1"/>
          </p:nvPr>
        </p:nvSpPr>
        <p:spPr>
          <a:xfrm>
            <a:off x="829733" y="1097289"/>
            <a:ext cx="5120640" cy="500063"/>
          </a:xfr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1097289"/>
            <a:ext cx="5120640" cy="500063"/>
          </a:xfr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6" name="Date Placeholder 5">
            <a:extLst>
              <a:ext uri="{FF2B5EF4-FFF2-40B4-BE49-F238E27FC236}">
                <a16:creationId xmlns:a16="http://schemas.microsoft.com/office/drawing/2014/main" id="{1964398E-DB43-5CFA-FF82-B0B03E2B8301}"/>
              </a:ext>
            </a:extLst>
          </p:cNvPr>
          <p:cNvSpPr>
            <a:spLocks noGrp="1"/>
          </p:cNvSpPr>
          <p:nvPr>
            <p:ph type="dt" sz="half" idx="18"/>
          </p:nvPr>
        </p:nvSpPr>
        <p:spPr/>
        <p:txBody>
          <a:bodyPr/>
          <a:lstStyle/>
          <a:p>
            <a:endParaRPr lang="en-US"/>
          </a:p>
        </p:txBody>
      </p:sp>
      <p:sp>
        <p:nvSpPr>
          <p:cNvPr id="9" name="Footer Placeholder 8">
            <a:extLst>
              <a:ext uri="{FF2B5EF4-FFF2-40B4-BE49-F238E27FC236}">
                <a16:creationId xmlns:a16="http://schemas.microsoft.com/office/drawing/2014/main" id="{EDFF9841-21FE-9C0F-26C3-6683C138402B}"/>
              </a:ext>
            </a:extLst>
          </p:cNvPr>
          <p:cNvSpPr>
            <a:spLocks noGrp="1"/>
          </p:cNvSpPr>
          <p:nvPr>
            <p:ph type="ftr" sz="quarter" idx="19"/>
          </p:nvPr>
        </p:nvSpPr>
        <p:spPr/>
        <p:txBody>
          <a:bodyPr/>
          <a:lstStyle/>
          <a:p>
            <a:endParaRPr lang="en-US"/>
          </a:p>
        </p:txBody>
      </p:sp>
      <p:sp>
        <p:nvSpPr>
          <p:cNvPr id="11" name="Slide Number Placeholder 10">
            <a:extLst>
              <a:ext uri="{FF2B5EF4-FFF2-40B4-BE49-F238E27FC236}">
                <a16:creationId xmlns:a16="http://schemas.microsoft.com/office/drawing/2014/main" id="{472BEA35-8138-3C3E-1211-1DAF55948D3C}"/>
              </a:ext>
            </a:extLst>
          </p:cNvPr>
          <p:cNvSpPr>
            <a:spLocks noGrp="1"/>
          </p:cNvSpPr>
          <p:nvPr>
            <p:ph type="sldNum" sz="quarter" idx="20"/>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9453740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op &amp; Bottom Rules">
    <p:spTree>
      <p:nvGrpSpPr>
        <p:cNvPr id="1" name=""/>
        <p:cNvGrpSpPr/>
        <p:nvPr/>
      </p:nvGrpSpPr>
      <p:grpSpPr>
        <a:xfrm>
          <a:off x="0" y="0"/>
          <a:ext cx="0" cy="0"/>
          <a:chOff x="0" y="0"/>
          <a:chExt cx="0" cy="0"/>
        </a:xfrm>
      </p:grpSpPr>
      <p:sp>
        <p:nvSpPr>
          <p:cNvPr id="7" name="Rectangle 6"/>
          <p:cNvSpPr/>
          <p:nvPr userDrawn="1"/>
        </p:nvSpPr>
        <p:spPr>
          <a:xfrm>
            <a:off x="0" y="6590662"/>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a:latin typeface="Arial" panose="020B0604020202020204" pitchFamily="34" charset="0"/>
              <a:cs typeface="Arial" panose="020B0604020202020204" pitchFamily="34" charset="0"/>
            </a:endParaRPr>
          </a:p>
        </p:txBody>
      </p:sp>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Arial" panose="020B0604020202020204" pitchFamily="34" charset="0"/>
              <a:cs typeface="Arial" panose="020B0604020202020204" pitchFamily="34" charset="0"/>
            </a:endParaRPr>
          </a:p>
        </p:txBody>
      </p:sp>
      <p:sp>
        <p:nvSpPr>
          <p:cNvPr id="6" name="Slide Number Placeholder 21"/>
          <p:cNvSpPr>
            <a:spLocks noGrp="1"/>
          </p:cNvSpPr>
          <p:nvPr>
            <p:ph type="sldNum" sz="quarter" idx="14"/>
          </p:nvPr>
        </p:nvSpPr>
        <p:spPr>
          <a:xfrm>
            <a:off x="11074401" y="6603788"/>
            <a:ext cx="752131" cy="284692"/>
          </a:xfrm>
          <a:prstGeom prst="rect">
            <a:avLst/>
          </a:prstGeom>
        </p:spPr>
        <p:txBody>
          <a:bodyPr/>
          <a:lstStyle>
            <a:lvl1pP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9812480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 Column 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829740" y="1614696"/>
            <a:ext cx="5120217" cy="4633711"/>
          </a:xfr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38" indent="-171446">
              <a:buFont typeface="Franklin Gothic Medium Cond" panose="020B06060304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a:defRPr sz="2000" b="1" i="0">
                <a:latin typeface="Arial" panose="020B0604020202020204" pitchFamily="34" charset="0"/>
                <a:ea typeface="Arial" panose="020B0604020202020204" pitchFamily="34" charset="0"/>
                <a:cs typeface="Arial" panose="020B0604020202020204" pitchFamily="34" charset="0"/>
              </a:defRPr>
            </a:lvl3pPr>
          </a:lstStyle>
          <a:p>
            <a:pPr lvl="0"/>
            <a:r>
              <a:rPr lang="en-US"/>
              <a:t>Click to add bullets</a:t>
            </a:r>
          </a:p>
          <a:p>
            <a:pPr lvl="1"/>
            <a:r>
              <a:rPr lang="en-US"/>
              <a:t>Bullet 2</a:t>
            </a:r>
          </a:p>
          <a:p>
            <a:pPr lvl="2"/>
            <a:r>
              <a:rPr lang="en-US"/>
              <a:t>Bullet 3</a:t>
            </a:r>
          </a:p>
        </p:txBody>
      </p:sp>
      <p:sp>
        <p:nvSpPr>
          <p:cNvPr id="7" name="Rectangle 6"/>
          <p:cNvSpPr/>
          <p:nvPr userDrawn="1"/>
        </p:nvSpPr>
        <p:spPr>
          <a:xfrm>
            <a:off x="0" y="6590662"/>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b="1" i="0">
              <a:latin typeface="Arial" panose="020B0604020202020204" pitchFamily="34" charset="0"/>
              <a:ea typeface="Gotham Bold" charset="0"/>
              <a:cs typeface="Arial" panose="020B0604020202020204" pitchFamily="34" charset="0"/>
            </a:endParaRPr>
          </a:p>
        </p:txBody>
      </p:sp>
      <p:sp>
        <p:nvSpPr>
          <p:cNvPr id="2" name="Title 1"/>
          <p:cNvSpPr>
            <a:spLocks noGrp="1"/>
          </p:cNvSpPr>
          <p:nvPr>
            <p:ph type="title" hasCustomPrompt="1"/>
          </p:nvPr>
        </p:nvSpPr>
        <p:spPr>
          <a:xfrm>
            <a:off x="731520" y="457200"/>
            <a:ext cx="10609296" cy="548640"/>
          </a:xfr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Arial" panose="020B0604020202020204" pitchFamily="34" charset="0"/>
              <a:ea typeface="Gotham Bold" charset="0"/>
              <a:cs typeface="Arial" panose="020B0604020202020204" pitchFamily="34" charset="0"/>
            </a:endParaRPr>
          </a:p>
        </p:txBody>
      </p:sp>
      <p:sp>
        <p:nvSpPr>
          <p:cNvPr id="4" name="Text Placeholder 3"/>
          <p:cNvSpPr>
            <a:spLocks noGrp="1"/>
          </p:cNvSpPr>
          <p:nvPr>
            <p:ph type="body" sz="quarter" idx="16" hasCustomPrompt="1"/>
          </p:nvPr>
        </p:nvSpPr>
        <p:spPr>
          <a:xfrm>
            <a:off x="829733" y="1097289"/>
            <a:ext cx="5120640" cy="500063"/>
          </a:xfr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3" name="Text Placeholder 3"/>
          <p:cNvSpPr>
            <a:spLocks noGrp="1"/>
          </p:cNvSpPr>
          <p:nvPr>
            <p:ph type="body" sz="quarter" idx="17" hasCustomPrompt="1"/>
          </p:nvPr>
        </p:nvSpPr>
        <p:spPr>
          <a:xfrm>
            <a:off x="6220176" y="1097289"/>
            <a:ext cx="5120640" cy="500063"/>
          </a:xfr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title</a:t>
            </a:r>
          </a:p>
        </p:txBody>
      </p:sp>
      <p:sp>
        <p:nvSpPr>
          <p:cNvPr id="15" name="Text Placeholder 5"/>
          <p:cNvSpPr>
            <a:spLocks noGrp="1"/>
          </p:cNvSpPr>
          <p:nvPr>
            <p:ph type="body" sz="quarter" idx="19" hasCustomPrompt="1"/>
          </p:nvPr>
        </p:nvSpPr>
        <p:spPr>
          <a:xfrm>
            <a:off x="6220605" y="1608989"/>
            <a:ext cx="5120217" cy="4633711"/>
          </a:xfr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38" indent="-171446">
              <a:buFont typeface="Franklin Gothic Medium Cond" panose="020B0606030402020204" pitchFamily="34" charset="0"/>
              <a:buChar char="–"/>
              <a:defRPr sz="2000" b="1" i="0" baseline="0">
                <a:latin typeface="Arial" panose="020B0604020202020204" pitchFamily="34" charset="0"/>
                <a:ea typeface="Arial" panose="020B0604020202020204" pitchFamily="34" charset="0"/>
                <a:cs typeface="Arial" panose="020B0604020202020204" pitchFamily="34" charset="0"/>
              </a:defRPr>
            </a:lvl2pPr>
            <a:lvl3pPr>
              <a:defRPr sz="2000" b="1" i="0" baseline="0">
                <a:latin typeface="Arial" panose="020B0604020202020204" pitchFamily="34" charset="0"/>
                <a:ea typeface="Arial" panose="020B0604020202020204" pitchFamily="34" charset="0"/>
                <a:cs typeface="Arial" panose="020B0604020202020204" pitchFamily="34" charset="0"/>
              </a:defRPr>
            </a:lvl3pPr>
          </a:lstStyle>
          <a:p>
            <a:pPr lvl="0"/>
            <a:r>
              <a:rPr lang="en-US"/>
              <a:t>Click to add bullets</a:t>
            </a:r>
          </a:p>
          <a:p>
            <a:pPr lvl="1"/>
            <a:r>
              <a:rPr lang="en-US"/>
              <a:t>Bullet 2</a:t>
            </a:r>
          </a:p>
          <a:p>
            <a:pPr lvl="2"/>
            <a:r>
              <a:rPr lang="en-US"/>
              <a:t>Bullet 3</a:t>
            </a:r>
          </a:p>
        </p:txBody>
      </p:sp>
      <p:sp>
        <p:nvSpPr>
          <p:cNvPr id="12" name="Slide Number Placeholder 21"/>
          <p:cNvSpPr>
            <a:spLocks noGrp="1"/>
          </p:cNvSpPr>
          <p:nvPr>
            <p:ph type="sldNum" sz="quarter" idx="14"/>
          </p:nvPr>
        </p:nvSpPr>
        <p:spPr>
          <a:xfrm>
            <a:off x="11074401" y="6603788"/>
            <a:ext cx="752131" cy="284692"/>
          </a:xfrm>
          <a:prstGeom prst="rect">
            <a:avLst/>
          </a:prstGeom>
        </p:spPr>
        <p:txBody>
          <a:bodyPr/>
          <a:lstStyle>
            <a:lvl1pP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16543250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Bullets &amp; Table Chart Image">
    <p:spTree>
      <p:nvGrpSpPr>
        <p:cNvPr id="1" name=""/>
        <p:cNvGrpSpPr/>
        <p:nvPr/>
      </p:nvGrpSpPr>
      <p:grpSpPr>
        <a:xfrm>
          <a:off x="0" y="0"/>
          <a:ext cx="0" cy="0"/>
          <a:chOff x="0" y="0"/>
          <a:chExt cx="0" cy="0"/>
        </a:xfrm>
      </p:grpSpPr>
      <p:sp>
        <p:nvSpPr>
          <p:cNvPr id="7" name="Rectangle 6"/>
          <p:cNvSpPr/>
          <p:nvPr userDrawn="1"/>
        </p:nvSpPr>
        <p:spPr>
          <a:xfrm>
            <a:off x="0" y="6590662"/>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b="1" i="0">
              <a:latin typeface="Arial" panose="020B0604020202020204" pitchFamily="34" charset="0"/>
              <a:ea typeface="Gotham Bold" charset="0"/>
              <a:cs typeface="Arial" panose="020B0604020202020204" pitchFamily="34" charset="0"/>
            </a:endParaRPr>
          </a:p>
        </p:txBody>
      </p:sp>
      <p:sp>
        <p:nvSpPr>
          <p:cNvPr id="2" name="Title 1"/>
          <p:cNvSpPr>
            <a:spLocks noGrp="1"/>
          </p:cNvSpPr>
          <p:nvPr>
            <p:ph type="title" hasCustomPrompt="1"/>
          </p:nvPr>
        </p:nvSpPr>
        <p:spPr>
          <a:xfrm>
            <a:off x="731520" y="457200"/>
            <a:ext cx="10639637" cy="548640"/>
          </a:xfr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Arial" panose="020B0604020202020204" pitchFamily="34" charset="0"/>
              <a:ea typeface="Gotham Bold" charset="0"/>
              <a:cs typeface="Arial" panose="020B0604020202020204" pitchFamily="34" charset="0"/>
            </a:endParaRPr>
          </a:p>
        </p:txBody>
      </p:sp>
      <p:sp>
        <p:nvSpPr>
          <p:cNvPr id="4" name="Text Placeholder 3"/>
          <p:cNvSpPr>
            <a:spLocks noGrp="1"/>
          </p:cNvSpPr>
          <p:nvPr>
            <p:ph type="body" sz="quarter" idx="10" hasCustomPrompt="1"/>
          </p:nvPr>
        </p:nvSpPr>
        <p:spPr>
          <a:xfrm>
            <a:off x="853440" y="1097289"/>
            <a:ext cx="10517717" cy="1212895"/>
          </a:xfrm>
        </p:spPr>
        <p:txBody>
          <a:bodyPr>
            <a:noAutofit/>
          </a:bodyPr>
          <a:lstStyle>
            <a:lvl1pPr marL="228594" indent="-228594">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1pPr>
            <a:lvl2pPr marL="576248" indent="-233357">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973114" indent="-228594">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9" y="6251575"/>
            <a:ext cx="10656007" cy="330200"/>
          </a:xfr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29733" y="2401615"/>
            <a:ext cx="10526184" cy="3841082"/>
          </a:xfrm>
        </p:spPr>
        <p:txBody>
          <a:bodyPr>
            <a:noAutofit/>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sp>
        <p:nvSpPr>
          <p:cNvPr id="10" name="Slide Number Placeholder 21"/>
          <p:cNvSpPr>
            <a:spLocks noGrp="1"/>
          </p:cNvSpPr>
          <p:nvPr>
            <p:ph type="sldNum" sz="quarter" idx="15"/>
          </p:nvPr>
        </p:nvSpPr>
        <p:spPr>
          <a:xfrm>
            <a:off x="11074401" y="6603788"/>
            <a:ext cx="752131" cy="284692"/>
          </a:xfrm>
          <a:prstGeom prst="rect">
            <a:avLst/>
          </a:prstGeom>
        </p:spPr>
        <p:txBody>
          <a:bodyPr/>
          <a:lstStyle>
            <a:lvl1pP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36910129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7" name="Rectangle 6"/>
          <p:cNvSpPr/>
          <p:nvPr userDrawn="1"/>
        </p:nvSpPr>
        <p:spPr>
          <a:xfrm>
            <a:off x="0" y="6590662"/>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b="1" i="0">
              <a:latin typeface="Arial" panose="020B0604020202020204" pitchFamily="34" charset="0"/>
              <a:ea typeface="Gotham Bold" charset="0"/>
              <a:cs typeface="Arial" panose="020B0604020202020204" pitchFamily="34" charset="0"/>
            </a:endParaRPr>
          </a:p>
        </p:txBody>
      </p:sp>
      <p:sp>
        <p:nvSpPr>
          <p:cNvPr id="2" name="Title 1"/>
          <p:cNvSpPr>
            <a:spLocks noGrp="1"/>
          </p:cNvSpPr>
          <p:nvPr>
            <p:ph type="title" hasCustomPrompt="1"/>
          </p:nvPr>
        </p:nvSpPr>
        <p:spPr>
          <a:xfrm>
            <a:off x="731526" y="457200"/>
            <a:ext cx="10670257" cy="548640"/>
          </a:xfr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Arial" panose="020B0604020202020204" pitchFamily="34" charset="0"/>
              <a:ea typeface="Gotham Bold" charset="0"/>
              <a:cs typeface="Arial" panose="020B0604020202020204" pitchFamily="34" charset="0"/>
            </a:endParaRPr>
          </a:p>
        </p:txBody>
      </p:sp>
      <p:sp>
        <p:nvSpPr>
          <p:cNvPr id="10" name="Slide Number Placeholder 21"/>
          <p:cNvSpPr>
            <a:spLocks noGrp="1"/>
          </p:cNvSpPr>
          <p:nvPr>
            <p:ph type="sldNum" sz="quarter" idx="14"/>
          </p:nvPr>
        </p:nvSpPr>
        <p:spPr>
          <a:xfrm>
            <a:off x="11074401" y="6603788"/>
            <a:ext cx="752131" cy="284692"/>
          </a:xfrm>
          <a:prstGeom prst="rect">
            <a:avLst/>
          </a:prstGeom>
        </p:spPr>
        <p:txBody>
          <a:bodyPr/>
          <a:lstStyle>
            <a:lvl1pP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4265399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Bullet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788">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128582" indent="-128582">
              <a:lnSpc>
                <a:spcPct val="100000"/>
              </a:lnSpc>
              <a:spcBef>
                <a:spcPts val="675"/>
              </a:spcBef>
              <a:defRPr lang="en-US" dirty="0">
                <a:solidFill>
                  <a:schemeClr val="tx2">
                    <a:lumMod val="75000"/>
                  </a:schemeClr>
                </a:solidFill>
                <a:latin typeface="+mn-lt"/>
              </a:defRPr>
            </a:lvl1pPr>
            <a:lvl2pPr marL="324132" indent="-131261">
              <a:lnSpc>
                <a:spcPct val="100000"/>
              </a:lnSpc>
              <a:buFont typeface="Franklin Gothic Medium" panose="020B0603020102020204" pitchFamily="34" charset="0"/>
              <a:buChar char="−"/>
              <a:defRPr lang="en-US" dirty="0">
                <a:solidFill>
                  <a:schemeClr val="tx2">
                    <a:lumMod val="75000"/>
                  </a:schemeClr>
                </a:solidFill>
                <a:latin typeface="+mn-lt"/>
              </a:defRPr>
            </a:lvl2pPr>
            <a:lvl3pPr marL="547364" indent="-128582">
              <a:lnSpc>
                <a:spcPct val="100000"/>
              </a:lnSpc>
              <a:defRPr lang="en-US" dirty="0">
                <a:solidFill>
                  <a:schemeClr val="tx2">
                    <a:lumMod val="75000"/>
                  </a:schemeClr>
                </a:solidFill>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userDrawn="1"/>
        </p:nvSpPr>
        <p:spPr bwMode="auto">
          <a:xfrm>
            <a:off x="0" y="1184101"/>
            <a:ext cx="12192000" cy="0"/>
          </a:xfrm>
          <a:prstGeom prst="line">
            <a:avLst/>
          </a:prstGeom>
          <a:noFill/>
          <a:ln w="25400">
            <a:solidFill>
              <a:srgbClr val="002060"/>
            </a:solidFill>
            <a:round/>
            <a:headEnd/>
            <a:tailEnd/>
          </a:ln>
        </p:spPr>
        <p:txBody>
          <a:bodyPr lIns="54372" tIns="27187" rIns="54372" bIns="27187"/>
          <a:lstStyle/>
          <a:p>
            <a:pPr>
              <a:defRPr/>
            </a:pPr>
            <a:endParaRPr lang="en-US" sz="1013">
              <a:solidFill>
                <a:srgbClr val="000000"/>
              </a:solidFill>
              <a:cs typeface="Arial" charset="0"/>
            </a:endParaRPr>
          </a:p>
        </p:txBody>
      </p:sp>
      <p:sp>
        <p:nvSpPr>
          <p:cNvPr id="10" name="Slide Number Placeholder 1">
            <a:extLst>
              <a:ext uri="{FF2B5EF4-FFF2-40B4-BE49-F238E27FC236}">
                <a16:creationId xmlns:a16="http://schemas.microsoft.com/office/drawing/2014/main" id="{633157B2-047E-4A5F-8DCF-0EF589ACEF67}"/>
              </a:ext>
            </a:extLst>
          </p:cNvPr>
          <p:cNvSpPr txBox="1">
            <a:spLocks/>
          </p:cNvSpPr>
          <p:nvPr userDrawn="1"/>
        </p:nvSpPr>
        <p:spPr>
          <a:xfrm>
            <a:off x="11723378" y="6656148"/>
            <a:ext cx="243839" cy="129396"/>
          </a:xfrm>
          <a:prstGeom prst="rect">
            <a:avLst/>
          </a:prstGeom>
        </p:spPr>
        <p:txBody>
          <a:bodyPr vert="horz" wrap="square" lIns="0" tIns="6859" rIns="0" bIns="6859" rtlCol="0" anchor="ctr">
            <a:spAutoFit/>
          </a:bodyPr>
          <a:lstStyle>
            <a:defPPr>
              <a:defRPr lang="en-US"/>
            </a:defPPr>
            <a:lvl1pPr marL="0" algn="ctr" defTabSz="914400" rtl="0" eaLnBrk="1" latinLnBrk="0" hangingPunct="1">
              <a:defRPr lang="en-US" sz="10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89A81A-1D71-4078-84B8-1F7FE28A0448}" type="slidenum">
              <a:rPr lang="en-US" sz="751" smtClean="0"/>
              <a:pPr/>
              <a:t>‹#›</a:t>
            </a:fld>
            <a:endParaRPr lang="en-US" sz="751"/>
          </a:p>
        </p:txBody>
      </p:sp>
      <p:sp>
        <p:nvSpPr>
          <p:cNvPr id="2" name="Footer Placeholder 1">
            <a:extLst>
              <a:ext uri="{FF2B5EF4-FFF2-40B4-BE49-F238E27FC236}">
                <a16:creationId xmlns:a16="http://schemas.microsoft.com/office/drawing/2014/main" id="{3EF1268F-F477-416B-B778-DD4A841A4E14}"/>
              </a:ext>
            </a:extLst>
          </p:cNvPr>
          <p:cNvSpPr>
            <a:spLocks noGrp="1"/>
          </p:cNvSpPr>
          <p:nvPr>
            <p:ph type="ftr" sz="quarter" idx="11"/>
          </p:nvPr>
        </p:nvSpPr>
        <p:spPr/>
        <p:txBody>
          <a:bodyPr/>
          <a:lstStyle/>
          <a:p>
            <a:pPr algn="l"/>
            <a:endParaRPr lang="en-US" altLang="en-US"/>
          </a:p>
        </p:txBody>
      </p:sp>
      <p:sp>
        <p:nvSpPr>
          <p:cNvPr id="5" name="Slide Number Placeholder 4">
            <a:extLst>
              <a:ext uri="{FF2B5EF4-FFF2-40B4-BE49-F238E27FC236}">
                <a16:creationId xmlns:a16="http://schemas.microsoft.com/office/drawing/2014/main" id="{9E0CD255-9306-4826-BAA6-B47607AD0593}"/>
              </a:ext>
            </a:extLst>
          </p:cNvPr>
          <p:cNvSpPr>
            <a:spLocks noGrp="1"/>
          </p:cNvSpPr>
          <p:nvPr>
            <p:ph type="sldNum" sz="quarter" idx="12"/>
          </p:nvPr>
        </p:nvSpPr>
        <p:spPr/>
        <p:txBody>
          <a:bodyPr/>
          <a:lstStyle/>
          <a:p>
            <a:fld id="{6589A81A-1D71-4078-84B8-1F7FE28A0448}" type="slidenum">
              <a:rPr lang="en-US" smtClean="0"/>
              <a:pPr/>
              <a:t>‹#›</a:t>
            </a:fld>
            <a:endParaRPr lang="en-US"/>
          </a:p>
        </p:txBody>
      </p:sp>
      <p:sp>
        <p:nvSpPr>
          <p:cNvPr id="11" name="Title 1">
            <a:extLst>
              <a:ext uri="{FF2B5EF4-FFF2-40B4-BE49-F238E27FC236}">
                <a16:creationId xmlns:a16="http://schemas.microsoft.com/office/drawing/2014/main" id="{774C615C-43D2-431E-885B-CC8BFF9D8D7B}"/>
              </a:ext>
            </a:extLst>
          </p:cNvPr>
          <p:cNvSpPr>
            <a:spLocks noGrp="1"/>
          </p:cNvSpPr>
          <p:nvPr>
            <p:ph type="title" hasCustomPrompt="1"/>
          </p:nvPr>
        </p:nvSpPr>
        <p:spPr>
          <a:xfrm>
            <a:off x="899166" y="624054"/>
            <a:ext cx="10457689" cy="548640"/>
          </a:xfrm>
        </p:spPr>
        <p:txBody>
          <a:bodyPr anchor="t">
            <a:noAutofit/>
          </a:bodyPr>
          <a:lstStyle>
            <a:lvl1pPr algn="l">
              <a:defRPr sz="2400" b="1" i="0" baseline="0">
                <a:solidFill>
                  <a:schemeClr val="tx1"/>
                </a:solidFill>
                <a:latin typeface="+mn-lt"/>
                <a:cs typeface="Times New Roman" panose="02020603050405020304" pitchFamily="18" charset="0"/>
              </a:defRPr>
            </a:lvl1pPr>
          </a:lstStyle>
          <a:p>
            <a:r>
              <a:rPr lang="en-US"/>
              <a:t>Click to add title, 1 line max</a:t>
            </a:r>
          </a:p>
        </p:txBody>
      </p:sp>
    </p:spTree>
    <p:extLst>
      <p:ext uri="{BB962C8B-B14F-4D97-AF65-F5344CB8AC3E}">
        <p14:creationId xmlns:p14="http://schemas.microsoft.com/office/powerpoint/2010/main" val="3639949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DE8E3-79A3-275E-AF10-B75EFEDA77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F309A5-A3AC-59C7-FC90-1BE8389027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594D8B-8881-32FD-762D-62AAAAF9C4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1BD8BA-05BC-5F51-E464-274AF76225A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DEBE603-9A9F-4B79-EAE1-0E9E179EA9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CEBD15-740D-52CC-6902-214C68E2C173}"/>
              </a:ext>
            </a:extLst>
          </p:cNvPr>
          <p:cNvSpPr>
            <a:spLocks noGrp="1"/>
          </p:cNvSpPr>
          <p:nvPr>
            <p:ph type="sldNum" sz="quarter" idx="12"/>
          </p:nvPr>
        </p:nvSpPr>
        <p:spPr/>
        <p:txBody>
          <a:bodyPr/>
          <a:lstStyle/>
          <a:p>
            <a:fld id="{6860CF95-128A-4351-B6C9-020D04AB0AAC}" type="slidenum">
              <a:rPr lang="en-US" smtClean="0"/>
              <a:t>‹#›</a:t>
            </a:fld>
            <a:endParaRPr lang="en-US"/>
          </a:p>
        </p:txBody>
      </p:sp>
    </p:spTree>
    <p:extLst>
      <p:ext uri="{BB962C8B-B14F-4D97-AF65-F5344CB8AC3E}">
        <p14:creationId xmlns:p14="http://schemas.microsoft.com/office/powerpoint/2010/main" val="28526280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Header-Bullets-Footer">
    <p:spTree>
      <p:nvGrpSpPr>
        <p:cNvPr id="1" name=""/>
        <p:cNvGrpSpPr/>
        <p:nvPr/>
      </p:nvGrpSpPr>
      <p:grpSpPr>
        <a:xfrm>
          <a:off x="0" y="0"/>
          <a:ext cx="0" cy="0"/>
          <a:chOff x="0" y="0"/>
          <a:chExt cx="0" cy="0"/>
        </a:xfrm>
      </p:grpSpPr>
      <p:sp>
        <p:nvSpPr>
          <p:cNvPr id="8" name="Rectangle 7"/>
          <p:cNvSpPr/>
          <p:nvPr userDrawn="1"/>
        </p:nvSpPr>
        <p:spPr>
          <a:xfrm>
            <a:off x="0" y="3860"/>
            <a:ext cx="12192000" cy="548640"/>
          </a:xfrm>
          <a:prstGeom prst="rect">
            <a:avLst/>
          </a:prstGeom>
          <a:solidFill>
            <a:srgbClr val="E9F0F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1" b="1"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207214" y="6243108"/>
            <a:ext cx="11777583" cy="330200"/>
          </a:xfrm>
          <a:prstGeom prst="rect">
            <a:avLst/>
          </a:prstGeom>
          <a:noFill/>
        </p:spPr>
        <p:txBody>
          <a:bodyPr anchor="b">
            <a:noAutofit/>
          </a:bodyPr>
          <a:lstStyle>
            <a:lvl1pPr marL="0" indent="0">
              <a:lnSpc>
                <a:spcPct val="100000"/>
              </a:lnSpc>
              <a:spcBef>
                <a:spcPts val="0"/>
              </a:spcBef>
              <a:buNone/>
              <a:defRPr sz="900" b="0" i="0" baseline="0">
                <a:latin typeface="Franklin Gothic Medium Cond" panose="020B0606030402020204" pitchFamily="34" charset="0"/>
                <a:ea typeface="Franklin Gothic Medium Cond" panose="020B0606030402020204" pitchFamily="34" charset="0"/>
                <a:cs typeface="Arial" panose="020B0604020202020204" pitchFamily="34" charset="0"/>
              </a:defRPr>
            </a:lvl1pPr>
          </a:lstStyle>
          <a:p>
            <a:pPr lvl="0"/>
            <a:r>
              <a:rPr lang="en-US"/>
              <a:t>Click to add footnote, reference or source</a:t>
            </a:r>
          </a:p>
        </p:txBody>
      </p:sp>
      <p:sp>
        <p:nvSpPr>
          <p:cNvPr id="12" name="Text Placeholder 11">
            <a:extLst>
              <a:ext uri="{FF2B5EF4-FFF2-40B4-BE49-F238E27FC236}">
                <a16:creationId xmlns:a16="http://schemas.microsoft.com/office/drawing/2014/main" id="{5B99C3FC-5AF5-4C0E-A082-956E3CCEEE42}"/>
              </a:ext>
            </a:extLst>
          </p:cNvPr>
          <p:cNvSpPr>
            <a:spLocks noGrp="1"/>
          </p:cNvSpPr>
          <p:nvPr>
            <p:ph type="body" sz="quarter" idx="13" hasCustomPrompt="1"/>
          </p:nvPr>
        </p:nvSpPr>
        <p:spPr>
          <a:xfrm>
            <a:off x="207208" y="0"/>
            <a:ext cx="11777133" cy="548640"/>
          </a:xfrm>
          <a:prstGeom prst="rect">
            <a:avLst/>
          </a:prstGeom>
        </p:spPr>
        <p:txBody>
          <a:bodyPr anchor="ctr"/>
          <a:lstStyle>
            <a:lvl1pPr marL="0" indent="0">
              <a:lnSpc>
                <a:spcPct val="100000"/>
              </a:lnSpc>
              <a:buNone/>
              <a:defRPr sz="2400" b="0">
                <a:solidFill>
                  <a:schemeClr val="tx2">
                    <a:lumMod val="75000"/>
                  </a:schemeClr>
                </a:solidFill>
                <a:latin typeface="Franklin Gothic Demi Cond" panose="020B0706030402020204" pitchFamily="34" charset="0"/>
              </a:defRPr>
            </a:lvl1pPr>
          </a:lstStyle>
          <a:p>
            <a:pPr lvl="0"/>
            <a:r>
              <a:rPr lang="en-US"/>
              <a:t>Click to add title; 1 line max</a:t>
            </a:r>
          </a:p>
        </p:txBody>
      </p:sp>
      <p:sp>
        <p:nvSpPr>
          <p:cNvPr id="14" name="Text Placeholder 13">
            <a:extLst>
              <a:ext uri="{FF2B5EF4-FFF2-40B4-BE49-F238E27FC236}">
                <a16:creationId xmlns:a16="http://schemas.microsoft.com/office/drawing/2014/main" id="{0B62FB87-FD5D-4FE2-9A00-F7FD9B07999A}"/>
              </a:ext>
            </a:extLst>
          </p:cNvPr>
          <p:cNvSpPr>
            <a:spLocks noGrp="1"/>
          </p:cNvSpPr>
          <p:nvPr>
            <p:ph type="body" sz="quarter" idx="14" hasCustomPrompt="1"/>
          </p:nvPr>
        </p:nvSpPr>
        <p:spPr>
          <a:xfrm>
            <a:off x="207436" y="818147"/>
            <a:ext cx="11777133" cy="5420728"/>
          </a:xfrm>
          <a:prstGeom prst="rect">
            <a:avLst/>
          </a:prstGeom>
        </p:spPr>
        <p:txBody>
          <a:bodyPr/>
          <a:lstStyle>
            <a:lvl1pPr marL="216689" indent="-216689">
              <a:lnSpc>
                <a:spcPct val="100000"/>
              </a:lnSpc>
              <a:spcBef>
                <a:spcPts val="0"/>
              </a:spcBef>
              <a:spcAft>
                <a:spcPts val="451"/>
              </a:spcAft>
              <a:defRPr sz="2100" b="0">
                <a:latin typeface="Franklin Gothic Medium" panose="020B0603020102020204" pitchFamily="34" charset="0"/>
              </a:defRPr>
            </a:lvl1pPr>
            <a:lvl2pPr marL="640540" indent="-257168">
              <a:lnSpc>
                <a:spcPct val="100000"/>
              </a:lnSpc>
              <a:spcBef>
                <a:spcPts val="0"/>
              </a:spcBef>
              <a:spcAft>
                <a:spcPts val="451"/>
              </a:spcAft>
              <a:buFont typeface="Courier New" panose="02070309020205020404" pitchFamily="49" charset="0"/>
              <a:buChar char="o"/>
              <a:defRPr sz="1800" b="0">
                <a:latin typeface="Franklin Gothic Medium" panose="020B0603020102020204" pitchFamily="34" charset="0"/>
              </a:defRPr>
            </a:lvl2pPr>
            <a:lvl3pPr marL="983431" indent="-207164">
              <a:lnSpc>
                <a:spcPct val="100000"/>
              </a:lnSpc>
              <a:spcBef>
                <a:spcPts val="0"/>
              </a:spcBef>
              <a:spcAft>
                <a:spcPts val="451"/>
              </a:spcAft>
              <a:buFont typeface="Franklin Gothic Medium" panose="020B0603020102020204" pitchFamily="34" charset="0"/>
              <a:buChar char="−"/>
              <a:defRPr sz="1500" b="0">
                <a:latin typeface="Franklin Gothic Medium" panose="020B0603020102020204" pitchFamily="34" charset="0"/>
              </a:defRPr>
            </a:lvl3pPr>
          </a:lstStyle>
          <a:p>
            <a:pPr lvl="0"/>
            <a:r>
              <a:rPr lang="en-US"/>
              <a:t>Click to add bullet level 1</a:t>
            </a:r>
          </a:p>
          <a:p>
            <a:pPr lvl="1"/>
            <a:r>
              <a:rPr lang="en-US"/>
              <a:t>Click to add bullet level 2</a:t>
            </a:r>
          </a:p>
          <a:p>
            <a:pPr lvl="2"/>
            <a:r>
              <a:rPr lang="en-US"/>
              <a:t>Click to add bullet level 3</a:t>
            </a:r>
          </a:p>
        </p:txBody>
      </p:sp>
      <p:sp>
        <p:nvSpPr>
          <p:cNvPr id="2" name="Slide Number Placeholder 21">
            <a:extLst>
              <a:ext uri="{FF2B5EF4-FFF2-40B4-BE49-F238E27FC236}">
                <a16:creationId xmlns:a16="http://schemas.microsoft.com/office/drawing/2014/main" id="{27E91D28-5F44-ACF2-68B6-13C3231F0AA4}"/>
              </a:ext>
            </a:extLst>
          </p:cNvPr>
          <p:cNvSpPr>
            <a:spLocks noGrp="1"/>
          </p:cNvSpPr>
          <p:nvPr>
            <p:ph type="sldNum" sz="quarter" idx="15"/>
          </p:nvPr>
        </p:nvSpPr>
        <p:spPr>
          <a:xfrm>
            <a:off x="11074400" y="6603788"/>
            <a:ext cx="752131" cy="284692"/>
          </a:xfrm>
          <a:prstGeom prst="rect">
            <a:avLst/>
          </a:prstGeom>
        </p:spPr>
        <p:txBody>
          <a:bodyPr/>
          <a:lstStyle>
            <a:lvl1pPr algn="r">
              <a:defRPr sz="900"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1845923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CAADAD-5A13-24E9-197B-97911030BAF1}"/>
              </a:ext>
              <a:ext uri="{C183D7F6-B498-43B3-948B-1728B52AA6E4}">
                <adec:decorative xmlns:adec="http://schemas.microsoft.com/office/drawing/2017/decorative" val="1"/>
              </a:ext>
            </a:extLst>
          </p:cNvPr>
          <p:cNvSpPr/>
          <p:nvPr userDrawn="1"/>
        </p:nvSpPr>
        <p:spPr>
          <a:xfrm>
            <a:off x="0" y="-1"/>
            <a:ext cx="12192000" cy="1859592"/>
          </a:xfrm>
          <a:prstGeom prst="rect">
            <a:avLst/>
          </a:prstGeom>
          <a:solidFill>
            <a:srgbClr val="0927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Content Placeholder 3">
            <a:extLst>
              <a:ext uri="{FF2B5EF4-FFF2-40B4-BE49-F238E27FC236}">
                <a16:creationId xmlns:a16="http://schemas.microsoft.com/office/drawing/2014/main" id="{9D94B2A7-3C10-44C6-8E2C-D730D1BEF0B8}"/>
              </a:ext>
            </a:extLst>
          </p:cNvPr>
          <p:cNvSpPr>
            <a:spLocks noGrp="1"/>
          </p:cNvSpPr>
          <p:nvPr>
            <p:ph sz="quarter" idx="10"/>
          </p:nvPr>
        </p:nvSpPr>
        <p:spPr>
          <a:xfrm>
            <a:off x="420625" y="2182564"/>
            <a:ext cx="11350752" cy="1477328"/>
          </a:xfrm>
          <a:prstGeom prst="rect">
            <a:avLst/>
          </a:prstGeom>
        </p:spPr>
        <p:txBody>
          <a:bodyPr wrap="square" lIns="0" rIns="0">
            <a:spAutoFit/>
          </a:bodyPr>
          <a:lstStyle>
            <a:lvl1pPr>
              <a:lnSpc>
                <a:spcPct val="100000"/>
              </a:lnSpc>
              <a:spcBef>
                <a:spcPts val="0"/>
              </a:spcBef>
              <a:defRPr sz="1800"/>
            </a:lvl1pPr>
            <a:lvl2pPr>
              <a:lnSpc>
                <a:spcPct val="100000"/>
              </a:lnSpc>
              <a:spcBef>
                <a:spcPts val="0"/>
              </a:spcBef>
              <a:defRPr sz="1800"/>
            </a:lvl2pPr>
            <a:lvl3pPr>
              <a:lnSpc>
                <a:spcPct val="100000"/>
              </a:lnSpc>
              <a:spcBef>
                <a:spcPts val="0"/>
              </a:spcBef>
              <a:defRPr sz="1800"/>
            </a:lvl3pPr>
            <a:lvl4pPr>
              <a:lnSpc>
                <a:spcPct val="100000"/>
              </a:lnSpc>
              <a:spcBef>
                <a:spcPts val="0"/>
              </a:spcBef>
              <a:defRPr sz="1800"/>
            </a:lvl4pPr>
            <a:lvl5pPr>
              <a:lnSpc>
                <a:spcPct val="100000"/>
              </a:lnSpc>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NC Department of Health and Human Services">
            <a:extLst>
              <a:ext uri="{FF2B5EF4-FFF2-40B4-BE49-F238E27FC236}">
                <a16:creationId xmlns:a16="http://schemas.microsoft.com/office/drawing/2014/main" id="{63175851-4D12-4852-84F5-C13C561B8F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420625" y="6229553"/>
            <a:ext cx="1131147" cy="518014"/>
          </a:xfrm>
          <a:prstGeom prst="rect">
            <a:avLst/>
          </a:prstGeom>
        </p:spPr>
      </p:pic>
      <p:sp>
        <p:nvSpPr>
          <p:cNvPr id="11" name="Holder 6">
            <a:extLst>
              <a:ext uri="{FF2B5EF4-FFF2-40B4-BE49-F238E27FC236}">
                <a16:creationId xmlns:a16="http://schemas.microsoft.com/office/drawing/2014/main" id="{183789D2-8A26-402D-8A27-DE00690B5BEC}"/>
              </a:ext>
            </a:extLst>
          </p:cNvPr>
          <p:cNvSpPr txBox="1">
            <a:spLocks/>
          </p:cNvSpPr>
          <p:nvPr userDrawn="1"/>
        </p:nvSpPr>
        <p:spPr>
          <a:xfrm>
            <a:off x="11352368" y="6411680"/>
            <a:ext cx="419008" cy="153760"/>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9049" algn="r"/>
            <a:fld id="{81D60167-4931-47E6-BA6A-407CBD079E47}" type="slidenum">
              <a:rPr lang="en-US" sz="999" smtClean="0">
                <a:solidFill>
                  <a:srgbClr val="808080"/>
                </a:solidFill>
                <a:latin typeface="+mn-lt"/>
              </a:rPr>
              <a:pPr marL="19049" algn="r"/>
              <a:t>‹#›</a:t>
            </a:fld>
            <a:endParaRPr lang="en-US" sz="999">
              <a:solidFill>
                <a:srgbClr val="808080"/>
              </a:solidFill>
              <a:latin typeface="+mn-lt"/>
            </a:endParaRPr>
          </a:p>
        </p:txBody>
      </p:sp>
      <p:sp>
        <p:nvSpPr>
          <p:cNvPr id="7" name="Title 1">
            <a:extLst>
              <a:ext uri="{FF2B5EF4-FFF2-40B4-BE49-F238E27FC236}">
                <a16:creationId xmlns:a16="http://schemas.microsoft.com/office/drawing/2014/main" id="{9630B498-DEE3-1B79-3F9F-B098B3790EA0}"/>
              </a:ext>
            </a:extLst>
          </p:cNvPr>
          <p:cNvSpPr>
            <a:spLocks noGrp="1"/>
          </p:cNvSpPr>
          <p:nvPr>
            <p:ph type="title" hasCustomPrompt="1"/>
          </p:nvPr>
        </p:nvSpPr>
        <p:spPr>
          <a:xfrm>
            <a:off x="402867" y="901799"/>
            <a:ext cx="11418072" cy="548640"/>
          </a:xfrm>
        </p:spPr>
        <p:txBody>
          <a:bodyPr anchor="t">
            <a:noAutofit/>
          </a:bodyPr>
          <a:lstStyle>
            <a:lvl1pPr algn="l">
              <a:defRPr sz="32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Tree>
    <p:extLst>
      <p:ext uri="{BB962C8B-B14F-4D97-AF65-F5344CB8AC3E}">
        <p14:creationId xmlns:p14="http://schemas.microsoft.com/office/powerpoint/2010/main" val="22862888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02873" y="1541881"/>
            <a:ext cx="8136575" cy="3538504"/>
          </a:xfrm>
        </p:spPr>
        <p:txBody>
          <a:bodyPr>
            <a:noAutofit/>
          </a:bodyPr>
          <a:lstStyle>
            <a:lvl1pPr marL="228594" indent="-228594">
              <a:lnSpc>
                <a:spcPct val="100000"/>
              </a:lnSpc>
              <a:spcBef>
                <a:spcPts val="1200"/>
              </a:spcBef>
              <a:defRPr sz="28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576248" indent="-233357">
              <a:lnSpc>
                <a:spcPct val="100000"/>
              </a:lnSpc>
              <a:buFont typeface="Franklin Gothic Medium" panose="020B0603020102020204" pitchFamily="34" charset="0"/>
              <a:buChar char="−"/>
              <a:defRPr sz="24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973114" indent="-228594">
              <a:lnSpc>
                <a:spcPct val="100000"/>
              </a:lnSpc>
              <a:defRPr sz="20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2" name="Slide Number Placeholder 21"/>
          <p:cNvSpPr>
            <a:spLocks noGrp="1"/>
          </p:cNvSpPr>
          <p:nvPr>
            <p:ph type="sldNum" sz="quarter" idx="14"/>
          </p:nvPr>
        </p:nvSpPr>
        <p:spPr>
          <a:xfrm>
            <a:off x="11074401" y="6334836"/>
            <a:ext cx="752131" cy="284692"/>
          </a:xfrm>
          <a:prstGeom prst="rect">
            <a:avLst/>
          </a:prstGeom>
        </p:spPr>
        <p:txBody>
          <a:bodyPr/>
          <a:lstStyle>
            <a:lvl1pPr algn="r">
              <a:defRPr sz="900"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402873" y="901799"/>
            <a:ext cx="8136575" cy="548640"/>
          </a:xfrm>
        </p:spPr>
        <p:txBody>
          <a:bodyPr anchor="t">
            <a:noAutofit/>
          </a:bodyPr>
          <a:lstStyle>
            <a:lvl1pPr algn="l">
              <a:defRPr sz="3200" b="1" i="0" baseline="0">
                <a:solidFill>
                  <a:srgbClr val="137DAE"/>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2" name="Rectangle 1">
            <a:extLst>
              <a:ext uri="{FF2B5EF4-FFF2-40B4-BE49-F238E27FC236}">
                <a16:creationId xmlns:a16="http://schemas.microsoft.com/office/drawing/2014/main" id="{0D0A7D97-F443-3246-77B3-6A2BC74F5D12}"/>
              </a:ext>
            </a:extLst>
          </p:cNvPr>
          <p:cNvSpPr/>
          <p:nvPr userDrawn="1"/>
        </p:nvSpPr>
        <p:spPr>
          <a:xfrm>
            <a:off x="0" y="0"/>
            <a:ext cx="12192000" cy="6858000"/>
          </a:xfrm>
          <a:prstGeom prst="rect">
            <a:avLst/>
          </a:prstGeom>
          <a:noFill/>
          <a:ln w="114300">
            <a:solidFill>
              <a:srgbClr val="0927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descr="NC Department of Health and Human Services">
            <a:extLst>
              <a:ext uri="{FF2B5EF4-FFF2-40B4-BE49-F238E27FC236}">
                <a16:creationId xmlns:a16="http://schemas.microsoft.com/office/drawing/2014/main" id="{106983F1-326B-C5F4-B000-E6A5393DA7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221" y="6230153"/>
            <a:ext cx="1105979" cy="389383"/>
          </a:xfrm>
          <a:prstGeom prst="rect">
            <a:avLst/>
          </a:prstGeom>
        </p:spPr>
      </p:pic>
      <p:sp>
        <p:nvSpPr>
          <p:cNvPr id="3" name="Pentagon 2">
            <a:extLst>
              <a:ext uri="{FF2B5EF4-FFF2-40B4-BE49-F238E27FC236}">
                <a16:creationId xmlns:a16="http://schemas.microsoft.com/office/drawing/2014/main" id="{C2614EE4-1FD2-C06E-AA16-CAEB4986C95E}"/>
              </a:ext>
            </a:extLst>
          </p:cNvPr>
          <p:cNvSpPr/>
          <p:nvPr userDrawn="1"/>
        </p:nvSpPr>
        <p:spPr>
          <a:xfrm>
            <a:off x="-52808" y="949216"/>
            <a:ext cx="320040" cy="515815"/>
          </a:xfrm>
          <a:prstGeom prst="homePlate">
            <a:avLst/>
          </a:prstGeom>
          <a:solidFill>
            <a:srgbClr val="137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137DAE"/>
              </a:solidFill>
            </a:endParaRPr>
          </a:p>
        </p:txBody>
      </p:sp>
      <p:sp>
        <p:nvSpPr>
          <p:cNvPr id="11" name="Picture Placeholder 10">
            <a:extLst>
              <a:ext uri="{FF2B5EF4-FFF2-40B4-BE49-F238E27FC236}">
                <a16:creationId xmlns:a16="http://schemas.microsoft.com/office/drawing/2014/main" id="{F1CF2923-8359-6F3D-082E-4BE43B11A91D}"/>
              </a:ext>
            </a:extLst>
          </p:cNvPr>
          <p:cNvSpPr>
            <a:spLocks noGrp="1"/>
          </p:cNvSpPr>
          <p:nvPr>
            <p:ph type="pic" sz="quarter" idx="15"/>
          </p:nvPr>
        </p:nvSpPr>
        <p:spPr>
          <a:xfrm>
            <a:off x="8675694" y="949325"/>
            <a:ext cx="3392487" cy="5765800"/>
          </a:xfrm>
        </p:spPr>
        <p:txBody>
          <a:bodyPr/>
          <a:lstStyle/>
          <a:p>
            <a:endParaRPr lang="en-US"/>
          </a:p>
        </p:txBody>
      </p:sp>
    </p:spTree>
    <p:extLst>
      <p:ext uri="{BB962C8B-B14F-4D97-AF65-F5344CB8AC3E}">
        <p14:creationId xmlns:p14="http://schemas.microsoft.com/office/powerpoint/2010/main" val="11136123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4_Bullet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mn-lt"/>
            </a:endParaRP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3">
            <a:extLst>
              <a:ext uri="{FF2B5EF4-FFF2-40B4-BE49-F238E27FC236}">
                <a16:creationId xmlns:a16="http://schemas.microsoft.com/office/drawing/2014/main" id="{ED91300C-42B7-F26C-2B84-B44AF48E740D}"/>
              </a:ext>
            </a:extLst>
          </p:cNvPr>
          <p:cNvSpPr>
            <a:spLocks noGrp="1"/>
          </p:cNvSpPr>
          <p:nvPr>
            <p:ph type="sldNum" sz="quarter" idx="14"/>
          </p:nvPr>
        </p:nvSpPr>
        <p:spPr>
          <a:xfrm>
            <a:off x="11074401" y="6573308"/>
            <a:ext cx="752131" cy="284692"/>
          </a:xfrm>
        </p:spPr>
        <p:txBody>
          <a:bodyPr/>
          <a:lstStyle/>
          <a:p>
            <a:pPr>
              <a:defRPr/>
            </a:pPr>
            <a:fld id="{11F27F3A-B3E9-41ED-AF8F-A365F10BB65F}" type="slidenum">
              <a:rPr lang="en-US" sz="1000" b="1" smtClean="0">
                <a:solidFill>
                  <a:sysClr val="windowText" lastClr="000000"/>
                </a:solidFill>
                <a:latin typeface="Franklin Gothic Demi Cond" panose="020B0706030402020204" pitchFamily="34" charset="0"/>
                <a:cs typeface="Arial" panose="020B0604020202020204" pitchFamily="34" charset="0"/>
              </a:rPr>
              <a:pPr>
                <a:defRPr/>
              </a:pPr>
              <a:t>‹#›</a:t>
            </a:fld>
            <a:endParaRPr lang="en-US" sz="1000" b="1">
              <a:solidFill>
                <a:sysClr val="windowText" lastClr="000000"/>
              </a:solidFill>
              <a:latin typeface="Franklin Gothic Demi Cond" panose="020B0706030402020204" pitchFamily="34" charset="0"/>
              <a:cs typeface="Arial" panose="020B0604020202020204" pitchFamily="34" charset="0"/>
            </a:endParaRPr>
          </a:p>
        </p:txBody>
      </p:sp>
      <p:sp>
        <p:nvSpPr>
          <p:cNvPr id="6" name="Footer Placeholder 20">
            <a:extLst>
              <a:ext uri="{FF2B5EF4-FFF2-40B4-BE49-F238E27FC236}">
                <a16:creationId xmlns:a16="http://schemas.microsoft.com/office/drawing/2014/main" id="{77D94AD5-0A76-859C-331C-B9536F58D005}"/>
              </a:ext>
            </a:extLst>
          </p:cNvPr>
          <p:cNvSpPr>
            <a:spLocks noGrp="1"/>
          </p:cNvSpPr>
          <p:nvPr>
            <p:ph type="ftr" sz="quarter" idx="13"/>
          </p:nvPr>
        </p:nvSpPr>
        <p:spPr>
          <a:xfrm>
            <a:off x="338193" y="6573308"/>
            <a:ext cx="10243961" cy="284692"/>
          </a:xfrm>
        </p:spPr>
        <p:txBody>
          <a:bodyPr/>
          <a:lstStyle>
            <a:lvl1pPr algn="l">
              <a:defRPr sz="1000" b="1" cap="all" baseline="0">
                <a:solidFill>
                  <a:schemeClr val="tx1"/>
                </a:solidFill>
                <a:latin typeface="+mn-lt"/>
              </a:defRPr>
            </a:lvl1pPr>
          </a:lstStyle>
          <a:p>
            <a:endParaRPr lang="en-US"/>
          </a:p>
        </p:txBody>
      </p:sp>
      <p:sp>
        <p:nvSpPr>
          <p:cNvPr id="7" name="Rectangle 6">
            <a:extLst>
              <a:ext uri="{FF2B5EF4-FFF2-40B4-BE49-F238E27FC236}">
                <a16:creationId xmlns:a16="http://schemas.microsoft.com/office/drawing/2014/main" id="{33EB6CCF-348A-707E-0886-4BB84B31242F}"/>
              </a:ext>
            </a:extLst>
          </p:cNvPr>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mn-lt"/>
            </a:endParaRPr>
          </a:p>
        </p:txBody>
      </p:sp>
      <p:sp>
        <p:nvSpPr>
          <p:cNvPr id="9" name="Text Placeholder 3">
            <a:extLst>
              <a:ext uri="{FF2B5EF4-FFF2-40B4-BE49-F238E27FC236}">
                <a16:creationId xmlns:a16="http://schemas.microsoft.com/office/drawing/2014/main" id="{E6FBE6E1-FF6D-3A7B-F5FA-4F8CB14CB5E7}"/>
              </a:ext>
            </a:extLst>
          </p:cNvPr>
          <p:cNvSpPr>
            <a:spLocks noGrp="1"/>
          </p:cNvSpPr>
          <p:nvPr>
            <p:ph type="body" sz="quarter" idx="10" hasCustomPrompt="1"/>
          </p:nvPr>
        </p:nvSpPr>
        <p:spPr>
          <a:xfrm>
            <a:off x="201305" y="1492839"/>
            <a:ext cx="11625227" cy="4592638"/>
          </a:xfrm>
        </p:spPr>
        <p:txBody>
          <a:bodyPr>
            <a:noAutofit/>
          </a:bodyPr>
          <a:lstStyle>
            <a:lvl1pPr marL="228594" indent="-228594">
              <a:lnSpc>
                <a:spcPct val="100000"/>
              </a:lnSpc>
              <a:spcBef>
                <a:spcPts val="1200"/>
              </a:spcBef>
              <a:defRPr sz="2000">
                <a:latin typeface="+mn-lt"/>
              </a:defRPr>
            </a:lvl1pPr>
            <a:lvl2pPr marL="576248" indent="-233357">
              <a:lnSpc>
                <a:spcPct val="100000"/>
              </a:lnSpc>
              <a:buFont typeface="Franklin Gothic Medium" panose="020B0603020102020204" pitchFamily="34" charset="0"/>
              <a:buChar char="−"/>
              <a:defRPr sz="2000">
                <a:latin typeface="+mn-lt"/>
              </a:defRPr>
            </a:lvl2pPr>
            <a:lvl3pPr marL="973114" indent="-228594">
              <a:lnSpc>
                <a:spcPct val="100000"/>
              </a:lnSpc>
              <a:defRPr sz="18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10" name="Title 1">
            <a:extLst>
              <a:ext uri="{FF2B5EF4-FFF2-40B4-BE49-F238E27FC236}">
                <a16:creationId xmlns:a16="http://schemas.microsoft.com/office/drawing/2014/main" id="{4E540534-914B-B9EA-E010-B7A5B5149DF1}"/>
              </a:ext>
            </a:extLst>
          </p:cNvPr>
          <p:cNvSpPr>
            <a:spLocks noGrp="1"/>
          </p:cNvSpPr>
          <p:nvPr>
            <p:ph type="title" hasCustomPrompt="1"/>
          </p:nvPr>
        </p:nvSpPr>
        <p:spPr>
          <a:xfrm>
            <a:off x="5" y="0"/>
            <a:ext cx="10457689" cy="548640"/>
          </a:xfrm>
        </p:spPr>
        <p:txBody>
          <a:bodyPr anchor="t">
            <a:noAutofit/>
          </a:bodyPr>
          <a:lstStyle>
            <a:lvl1pPr algn="l">
              <a:defRPr sz="3200" b="1" i="0" baseline="0">
                <a:solidFill>
                  <a:schemeClr val="tx2">
                    <a:lumMod val="75000"/>
                  </a:schemeClr>
                </a:solidFill>
                <a:latin typeface="+mn-lt"/>
                <a:cs typeface="Times New Roman" panose="02020603050405020304" pitchFamily="18" charset="0"/>
              </a:defRPr>
            </a:lvl1pPr>
          </a:lstStyle>
          <a:p>
            <a:r>
              <a:rPr lang="en-US"/>
              <a:t>Click to add title, 1 line max</a:t>
            </a:r>
          </a:p>
        </p:txBody>
      </p:sp>
      <p:sp>
        <p:nvSpPr>
          <p:cNvPr id="11" name="Text Placeholder 4">
            <a:extLst>
              <a:ext uri="{FF2B5EF4-FFF2-40B4-BE49-F238E27FC236}">
                <a16:creationId xmlns:a16="http://schemas.microsoft.com/office/drawing/2014/main" id="{DE475BC0-959D-31D2-5CA0-39A6B3B16A7E}"/>
              </a:ext>
            </a:extLst>
          </p:cNvPr>
          <p:cNvSpPr>
            <a:spLocks noGrp="1"/>
          </p:cNvSpPr>
          <p:nvPr>
            <p:ph type="body" sz="quarter" idx="15" hasCustomPrompt="1"/>
          </p:nvPr>
        </p:nvSpPr>
        <p:spPr>
          <a:xfrm>
            <a:off x="201618" y="685800"/>
            <a:ext cx="11624919" cy="628650"/>
          </a:xfrm>
        </p:spPr>
        <p:txBody>
          <a:bodyPr>
            <a:normAutofit/>
          </a:bodyPr>
          <a:lstStyle>
            <a:lvl1pPr marL="0" indent="0">
              <a:buNone/>
              <a:defRPr sz="2000" b="1">
                <a:latin typeface="+mn-lt"/>
              </a:defRPr>
            </a:lvl1pPr>
            <a:lvl2pPr marL="257164" indent="0">
              <a:buNone/>
              <a:defRPr/>
            </a:lvl2pPr>
            <a:lvl3pPr marL="514328" indent="0">
              <a:buNone/>
              <a:defRPr/>
            </a:lvl3pPr>
            <a:lvl4pPr marL="771491" indent="0">
              <a:buNone/>
              <a:defRPr/>
            </a:lvl4pPr>
            <a:lvl5pPr marL="1028654" indent="0">
              <a:buNone/>
              <a:defRPr/>
            </a:lvl5pPr>
          </a:lstStyle>
          <a:p>
            <a:pPr lvl="0"/>
            <a:r>
              <a:rPr lang="en-US"/>
              <a:t>Insert tagline</a:t>
            </a:r>
          </a:p>
        </p:txBody>
      </p:sp>
    </p:spTree>
    <p:extLst>
      <p:ext uri="{BB962C8B-B14F-4D97-AF65-F5344CB8AC3E}">
        <p14:creationId xmlns:p14="http://schemas.microsoft.com/office/powerpoint/2010/main" val="36858405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5"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3"/>
            <a:ext cx="10517717" cy="4795307"/>
          </a:xfrm>
          <a:prstGeom prst="rect">
            <a:avLst/>
          </a:prstGeom>
        </p:spPr>
        <p:txBody>
          <a:bodyPr>
            <a:noAutofit/>
          </a:bodyPr>
          <a:lstStyle>
            <a:lvl1pPr marL="228594" indent="-228594">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48" indent="-233357">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14" indent="-228594">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9"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1">
            <a:extLst>
              <a:ext uri="{FF2B5EF4-FFF2-40B4-BE49-F238E27FC236}">
                <a16:creationId xmlns:a16="http://schemas.microsoft.com/office/drawing/2014/main" id="{88858B6D-47DA-54A1-A5BA-645B19A21460}"/>
              </a:ext>
            </a:extLst>
          </p:cNvPr>
          <p:cNvSpPr>
            <a:spLocks noGrp="1"/>
          </p:cNvSpPr>
          <p:nvPr>
            <p:ph type="sldNum" sz="quarter" idx="14"/>
          </p:nvPr>
        </p:nvSpPr>
        <p:spPr>
          <a:xfrm>
            <a:off x="11074400" y="6603788"/>
            <a:ext cx="752131" cy="284692"/>
          </a:xfrm>
          <a:prstGeom prst="rect">
            <a:avLst/>
          </a:prstGeom>
        </p:spPr>
        <p:txBody>
          <a:bodyPr/>
          <a:lstStyle>
            <a:lvl1pPr algn="r">
              <a:defRPr sz="900"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39309208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6_Bullet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201305" y="669879"/>
            <a:ext cx="11625227" cy="4592638"/>
          </a:xfrm>
        </p:spPr>
        <p:txBody>
          <a:bodyPr>
            <a:noAutofit/>
          </a:bodyPr>
          <a:lstStyle>
            <a:lvl1pPr marL="228594" indent="-228594">
              <a:lnSpc>
                <a:spcPct val="100000"/>
              </a:lnSpc>
              <a:spcBef>
                <a:spcPts val="1200"/>
              </a:spcBef>
              <a:defRPr sz="2400">
                <a:latin typeface="Franklin Gothic Medium" panose="020B0603020102020204" pitchFamily="34" charset="0"/>
              </a:defRPr>
            </a:lvl1pPr>
            <a:lvl2pPr marL="576248" indent="-233357">
              <a:lnSpc>
                <a:spcPct val="100000"/>
              </a:lnSpc>
              <a:buFont typeface="Franklin Gothic Medium" panose="020B0603020102020204" pitchFamily="34" charset="0"/>
              <a:buChar char="−"/>
              <a:defRPr sz="2000">
                <a:latin typeface="Franklin Gothic Medium" panose="020B0603020102020204" pitchFamily="34" charset="0"/>
              </a:defRPr>
            </a:lvl2pPr>
            <a:lvl3pPr marL="973114" indent="-228594">
              <a:lnSpc>
                <a:spcPct val="100000"/>
              </a:lnSpc>
              <a:defRPr sz="18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1" name="Footer Placeholder 20"/>
          <p:cNvSpPr>
            <a:spLocks noGrp="1"/>
          </p:cNvSpPr>
          <p:nvPr>
            <p:ph type="ftr" sz="quarter" idx="13"/>
          </p:nvPr>
        </p:nvSpPr>
        <p:spPr>
          <a:xfrm>
            <a:off x="319144"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endParaRPr lang="en-US"/>
          </a:p>
        </p:txBody>
      </p:sp>
      <p:sp>
        <p:nvSpPr>
          <p:cNvPr id="22" name="Slide Number Placeholder 21"/>
          <p:cNvSpPr>
            <a:spLocks noGrp="1"/>
          </p:cNvSpPr>
          <p:nvPr>
            <p:ph type="sldNum" sz="quarter" idx="14"/>
          </p:nvPr>
        </p:nvSpPr>
        <p:spPr>
          <a:xfrm>
            <a:off x="11074401" y="6573308"/>
            <a:ext cx="752131" cy="284692"/>
          </a:xfrm>
        </p:spPr>
        <p:txBody>
          <a:bodyPr/>
          <a:lstStyle>
            <a:lvl1pPr>
              <a:defRPr sz="1000">
                <a:solidFill>
                  <a:sysClr val="windowText" lastClr="000000"/>
                </a:solidFill>
                <a:latin typeface="Franklin Gothic Demi Cond" panose="020B07060304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12" y="0"/>
            <a:ext cx="10457689" cy="548640"/>
          </a:xfrm>
        </p:spPr>
        <p:txBody>
          <a:bodyPr anchor="t">
            <a:noAutofit/>
          </a:bodyPr>
          <a:lstStyle>
            <a:lvl1pPr algn="l">
              <a:defRPr sz="32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98310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7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24069" y="1097280"/>
            <a:ext cx="10050448" cy="4937760"/>
          </a:xfrm>
        </p:spPr>
        <p:txBody>
          <a:bodyPr>
            <a:noAutofit/>
          </a:bodyPr>
          <a:lstStyle>
            <a:lvl1pPr marL="228594" indent="-228594">
              <a:lnSpc>
                <a:spcPct val="100000"/>
              </a:lnSpc>
              <a:spcBef>
                <a:spcPts val="1200"/>
              </a:spcBef>
              <a:defRPr sz="28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576248" indent="-233357">
              <a:lnSpc>
                <a:spcPct val="100000"/>
              </a:lnSpc>
              <a:buFont typeface="Franklin Gothic Medium" panose="020B0603020102020204" pitchFamily="34" charset="0"/>
              <a:buChar char="−"/>
              <a:defRPr sz="24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973114" indent="-228594">
              <a:lnSpc>
                <a:spcPct val="100000"/>
              </a:lnSpc>
              <a:defRPr sz="20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424077" y="6155643"/>
            <a:ext cx="9475881" cy="330200"/>
          </a:xfrm>
        </p:spPr>
        <p:txBody>
          <a:bodyPr anchor="b">
            <a:noAutofit/>
          </a:bodyPr>
          <a:lstStyle>
            <a:lvl1pPr marL="0" indent="0">
              <a:lnSpc>
                <a:spcPct val="100000"/>
              </a:lnSpc>
              <a:spcBef>
                <a:spcPts val="0"/>
              </a:spcBef>
              <a:buNone/>
              <a:defRPr sz="12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23" name="Title 1"/>
          <p:cNvSpPr>
            <a:spLocks noGrp="1"/>
          </p:cNvSpPr>
          <p:nvPr>
            <p:ph type="title" hasCustomPrompt="1"/>
          </p:nvPr>
        </p:nvSpPr>
        <p:spPr>
          <a:xfrm>
            <a:off x="424071" y="457200"/>
            <a:ext cx="10050448" cy="548640"/>
          </a:xfrm>
        </p:spPr>
        <p:txBody>
          <a:bodyPr anchor="t">
            <a:noAutofit/>
          </a:bodyPr>
          <a:lstStyle>
            <a:lvl1pPr algn="l">
              <a:defRPr sz="32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3" name="Picture 2">
            <a:extLst>
              <a:ext uri="{FF2B5EF4-FFF2-40B4-BE49-F238E27FC236}">
                <a16:creationId xmlns:a16="http://schemas.microsoft.com/office/drawing/2014/main" id="{21256660-D742-D14C-83D1-77D71D30D3E1}"/>
              </a:ext>
            </a:extLst>
          </p:cNvPr>
          <p:cNvPicPr>
            <a:picLocks noChangeAspect="1"/>
          </p:cNvPicPr>
          <p:nvPr userDrawn="1"/>
        </p:nvPicPr>
        <p:blipFill>
          <a:blip r:embed="rId2"/>
          <a:stretch>
            <a:fillRect/>
          </a:stretch>
        </p:blipFill>
        <p:spPr>
          <a:xfrm>
            <a:off x="10560911" y="0"/>
            <a:ext cx="1631092" cy="6858000"/>
          </a:xfrm>
          <a:prstGeom prst="rect">
            <a:avLst/>
          </a:prstGeom>
        </p:spPr>
      </p:pic>
      <p:sp>
        <p:nvSpPr>
          <p:cNvPr id="2" name="Slide Number Placeholder 21">
            <a:extLst>
              <a:ext uri="{FF2B5EF4-FFF2-40B4-BE49-F238E27FC236}">
                <a16:creationId xmlns:a16="http://schemas.microsoft.com/office/drawing/2014/main" id="{CB5E92E7-A714-0906-C511-79097867FE39}"/>
              </a:ext>
            </a:extLst>
          </p:cNvPr>
          <p:cNvSpPr>
            <a:spLocks noGrp="1"/>
          </p:cNvSpPr>
          <p:nvPr>
            <p:ph type="sldNum" sz="quarter" idx="14"/>
          </p:nvPr>
        </p:nvSpPr>
        <p:spPr>
          <a:xfrm>
            <a:off x="9854369" y="6178397"/>
            <a:ext cx="752131" cy="284692"/>
          </a:xfrm>
          <a:prstGeom prst="rect">
            <a:avLst/>
          </a:prstGeom>
        </p:spPr>
        <p:txBody>
          <a:bodyPr/>
          <a:lstStyle>
            <a:lvl1pPr algn="r">
              <a:defRPr sz="900"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20186361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op &amp; Bottom Rules">
    <p:spTree>
      <p:nvGrpSpPr>
        <p:cNvPr id="1" name=""/>
        <p:cNvGrpSpPr/>
        <p:nvPr/>
      </p:nvGrpSpPr>
      <p:grpSpPr>
        <a:xfrm>
          <a:off x="0" y="0"/>
          <a:ext cx="0" cy="0"/>
          <a:chOff x="0" y="0"/>
          <a:chExt cx="0" cy="0"/>
        </a:xfrm>
      </p:grpSpPr>
      <p:sp>
        <p:nvSpPr>
          <p:cNvPr id="7" name="Rectangle 6"/>
          <p:cNvSpPr/>
          <p:nvPr userDrawn="1"/>
        </p:nvSpPr>
        <p:spPr>
          <a:xfrm>
            <a:off x="0" y="6590662"/>
            <a:ext cx="12192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a:latin typeface="Arial" panose="020B0604020202020204" pitchFamily="34" charset="0"/>
              <a:cs typeface="Arial" panose="020B0604020202020204" pitchFamily="34" charset="0"/>
            </a:endParaRPr>
          </a:p>
        </p:txBody>
      </p:sp>
      <p:sp>
        <p:nvSpPr>
          <p:cNvPr id="8" name="Rectangle 7"/>
          <p:cNvSpPr/>
          <p:nvPr userDrawn="1"/>
        </p:nvSpPr>
        <p:spPr>
          <a:xfrm>
            <a:off x="0" y="3860"/>
            <a:ext cx="12192000" cy="274320"/>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Arial" panose="020B0604020202020204" pitchFamily="34" charset="0"/>
              <a:cs typeface="Arial" panose="020B0604020202020204" pitchFamily="34" charset="0"/>
            </a:endParaRPr>
          </a:p>
        </p:txBody>
      </p:sp>
      <p:sp>
        <p:nvSpPr>
          <p:cNvPr id="6" name="Slide Number Placeholder 21"/>
          <p:cNvSpPr>
            <a:spLocks noGrp="1"/>
          </p:cNvSpPr>
          <p:nvPr>
            <p:ph type="sldNum" sz="quarter" idx="14"/>
          </p:nvPr>
        </p:nvSpPr>
        <p:spPr>
          <a:xfrm>
            <a:off x="11074401" y="6603788"/>
            <a:ext cx="752131" cy="284692"/>
          </a:xfrm>
          <a:prstGeom prst="rect">
            <a:avLst/>
          </a:prstGeom>
        </p:spPr>
        <p:txBody>
          <a:bodyPr/>
          <a:lstStyle>
            <a:lvl1pPr>
              <a:defRPr sz="9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10" name="TextBox 9"/>
          <p:cNvSpPr txBox="1"/>
          <p:nvPr userDrawn="1"/>
        </p:nvSpPr>
        <p:spPr>
          <a:xfrm>
            <a:off x="696381" y="6612863"/>
            <a:ext cx="8261352" cy="230832"/>
          </a:xfrm>
          <a:prstGeom prst="rect">
            <a:avLst/>
          </a:prstGeom>
          <a:noFill/>
        </p:spPr>
        <p:txBody>
          <a:bodyPr wrap="square" rtlCol="0">
            <a:spAutoFit/>
          </a:bodyPr>
          <a:lstStyle/>
          <a:p>
            <a:r>
              <a:rPr lang="en-US" sz="900" b="1" kern="1200">
                <a:solidFill>
                  <a:schemeClr val="bg1"/>
                </a:solidFill>
                <a:effectLst/>
                <a:latin typeface="+mn-lt"/>
                <a:ea typeface="+mn-ea"/>
                <a:cs typeface="+mn-cs"/>
              </a:rPr>
              <a:t>JOINT LEGISLATIVE OVERSIGHT COMMITTEE ON CAPITAL IMPROVEMENTS | FEB. 28, 2018</a:t>
            </a:r>
            <a:endParaRPr lang="en-US" sz="900" kern="1200">
              <a:solidFill>
                <a:schemeClr val="bg1"/>
              </a:solidFill>
              <a:effectLst/>
              <a:latin typeface="+mn-lt"/>
              <a:ea typeface="+mn-ea"/>
              <a:cs typeface="+mn-cs"/>
            </a:endParaRPr>
          </a:p>
        </p:txBody>
      </p:sp>
    </p:spTree>
    <p:extLst>
      <p:ext uri="{BB962C8B-B14F-4D97-AF65-F5344CB8AC3E}">
        <p14:creationId xmlns:p14="http://schemas.microsoft.com/office/powerpoint/2010/main" val="9880769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5"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335576"/>
            <a:ext cx="10517717" cy="1212895"/>
          </a:xfrm>
          <a:prstGeom prst="rect">
            <a:avLst/>
          </a:prstGeom>
        </p:spPr>
        <p:txBody>
          <a:bodyPr>
            <a:noAutofit/>
          </a:bodyPr>
          <a:lstStyle>
            <a:lvl1pPr marL="228594" indent="-228594">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1pPr>
            <a:lvl2pPr marL="576248" indent="-233357">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973114" indent="-228594">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89" y="6251575"/>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29733" y="2548467"/>
            <a:ext cx="10526184" cy="3694230"/>
          </a:xfrm>
          <a:prstGeom prst="rect">
            <a:avLst/>
          </a:prstGeom>
        </p:spPr>
        <p:txBody>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cxnSp>
        <p:nvCxnSpPr>
          <p:cNvPr id="7" name="Straight Connector 6"/>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1">
            <a:extLst>
              <a:ext uri="{FF2B5EF4-FFF2-40B4-BE49-F238E27FC236}">
                <a16:creationId xmlns:a16="http://schemas.microsoft.com/office/drawing/2014/main" id="{A338FD3F-0F6A-BC9D-E9C3-942C979169C2}"/>
              </a:ext>
            </a:extLst>
          </p:cNvPr>
          <p:cNvSpPr>
            <a:spLocks noGrp="1"/>
          </p:cNvSpPr>
          <p:nvPr>
            <p:ph type="sldNum" sz="quarter" idx="15"/>
          </p:nvPr>
        </p:nvSpPr>
        <p:spPr>
          <a:xfrm>
            <a:off x="11074400" y="6603788"/>
            <a:ext cx="752131" cy="284692"/>
          </a:xfrm>
          <a:prstGeom prst="rect">
            <a:avLst/>
          </a:prstGeom>
        </p:spPr>
        <p:txBody>
          <a:bodyPr/>
          <a:lstStyle>
            <a:lvl1pPr algn="r">
              <a:defRPr sz="900"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12746287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72" y="624055"/>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2"/>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3"/>
            <a:ext cx="10517717" cy="4795307"/>
          </a:xfrm>
          <a:prstGeom prst="rect">
            <a:avLst/>
          </a:prstGeom>
        </p:spPr>
        <p:txBody>
          <a:bodyPr>
            <a:noAutofit/>
          </a:bodyPr>
          <a:lstStyle>
            <a:lvl1pPr marL="228584" indent="-228584">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20" indent="-233345">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066" indent="-228584">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696395" y="6243108"/>
            <a:ext cx="1065600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1">
            <a:extLst>
              <a:ext uri="{FF2B5EF4-FFF2-40B4-BE49-F238E27FC236}">
                <a16:creationId xmlns:a16="http://schemas.microsoft.com/office/drawing/2014/main" id="{0336A0F3-8C9C-5A8A-AC56-844637FDEB3D}"/>
              </a:ext>
            </a:extLst>
          </p:cNvPr>
          <p:cNvSpPr>
            <a:spLocks noGrp="1"/>
          </p:cNvSpPr>
          <p:nvPr>
            <p:ph type="sldNum" sz="quarter" idx="14"/>
          </p:nvPr>
        </p:nvSpPr>
        <p:spPr>
          <a:xfrm>
            <a:off x="11074400" y="6603788"/>
            <a:ext cx="752131" cy="284692"/>
          </a:xfrm>
          <a:prstGeom prst="rect">
            <a:avLst/>
          </a:prstGeom>
        </p:spPr>
        <p:txBody>
          <a:bodyPr/>
          <a:lstStyle>
            <a:lvl1pPr algn="r">
              <a:defRPr sz="900"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1185419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C3174-C539-0D78-ABC0-8B050CA1B2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1155F6-BF85-3218-2EF2-7026CB00AB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CE925E-04CC-B619-936D-6FCA7B467D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1A84F3-21D7-451C-0329-520B47A1084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B8947D2-0EB4-2227-BE09-AFC6CFBDAC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DB9D08-8686-DEC0-C743-C36B2D6BE9F7}"/>
              </a:ext>
            </a:extLst>
          </p:cNvPr>
          <p:cNvSpPr>
            <a:spLocks noGrp="1"/>
          </p:cNvSpPr>
          <p:nvPr>
            <p:ph type="sldNum" sz="quarter" idx="12"/>
          </p:nvPr>
        </p:nvSpPr>
        <p:spPr/>
        <p:txBody>
          <a:bodyPr/>
          <a:lstStyle/>
          <a:p>
            <a:fld id="{6860CF95-128A-4351-B6C9-020D04AB0AAC}" type="slidenum">
              <a:rPr lang="en-US" smtClean="0"/>
              <a:t>‹#›</a:t>
            </a:fld>
            <a:endParaRPr lang="en-US"/>
          </a:p>
        </p:txBody>
      </p:sp>
    </p:spTree>
    <p:extLst>
      <p:ext uri="{BB962C8B-B14F-4D97-AF65-F5344CB8AC3E}">
        <p14:creationId xmlns:p14="http://schemas.microsoft.com/office/powerpoint/2010/main" val="12114986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4_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5" y="624054"/>
            <a:ext cx="10457689" cy="548640"/>
          </a:xfrm>
          <a:prstGeom prst="rect">
            <a:avLst/>
          </a:prstGeom>
        </p:spPr>
        <p:txBody>
          <a:bodyPr anchor="t">
            <a:noAutofit/>
          </a:bodyPr>
          <a:lstStyle>
            <a:lvl1pPr algn="l">
              <a:defRPr sz="3200" b="1"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3"/>
            <a:ext cx="10517717" cy="4795307"/>
          </a:xfrm>
          <a:prstGeom prst="rect">
            <a:avLst/>
          </a:prstGeom>
        </p:spPr>
        <p:txBody>
          <a:bodyPr>
            <a:noAutofit/>
          </a:bodyPr>
          <a:lstStyle>
            <a:lvl1pPr marL="228594" indent="-228594">
              <a:lnSpc>
                <a:spcPct val="100000"/>
              </a:lnSpc>
              <a:spcBef>
                <a:spcPts val="1200"/>
              </a:spcBef>
              <a:defRPr sz="2800" b="1" i="0">
                <a:latin typeface="Gotham Bold" charset="0"/>
                <a:ea typeface="Gotham Bold" charset="0"/>
                <a:cs typeface="Gotham Bold" charset="0"/>
              </a:defRPr>
            </a:lvl1pPr>
            <a:lvl2pPr marL="576248" indent="-233357">
              <a:lnSpc>
                <a:spcPct val="100000"/>
              </a:lnSpc>
              <a:buFont typeface="Franklin Gothic Medium" panose="020B0603020102020204" pitchFamily="34" charset="0"/>
              <a:buChar char="−"/>
              <a:defRPr sz="2400" b="1" i="0">
                <a:latin typeface="Gotham Bold" charset="0"/>
                <a:ea typeface="Gotham Bold" charset="0"/>
                <a:cs typeface="Gotham Bold" charset="0"/>
              </a:defRPr>
            </a:lvl2pPr>
            <a:lvl3pPr marL="973114" indent="-228594">
              <a:lnSpc>
                <a:spcPct val="100000"/>
              </a:lnSpc>
              <a:defRPr sz="2000" b="1"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1">
            <a:extLst>
              <a:ext uri="{FF2B5EF4-FFF2-40B4-BE49-F238E27FC236}">
                <a16:creationId xmlns:a16="http://schemas.microsoft.com/office/drawing/2014/main" id="{3D0FA19D-6407-529F-9B01-6BDD4533E39E}"/>
              </a:ext>
            </a:extLst>
          </p:cNvPr>
          <p:cNvSpPr>
            <a:spLocks noGrp="1"/>
          </p:cNvSpPr>
          <p:nvPr>
            <p:ph type="sldNum" sz="quarter" idx="14"/>
          </p:nvPr>
        </p:nvSpPr>
        <p:spPr>
          <a:xfrm>
            <a:off x="11074400" y="6603788"/>
            <a:ext cx="752131" cy="284692"/>
          </a:xfrm>
          <a:prstGeom prst="rect">
            <a:avLst/>
          </a:prstGeom>
        </p:spPr>
        <p:txBody>
          <a:bodyPr/>
          <a:lstStyle>
            <a:lvl1pPr algn="r">
              <a:defRPr sz="900"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1857560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2_Bullet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201305" y="669879"/>
            <a:ext cx="11625227" cy="4592638"/>
          </a:xfrm>
        </p:spPr>
        <p:txBody>
          <a:bodyPr>
            <a:noAutofit/>
          </a:bodyPr>
          <a:lstStyle>
            <a:lvl1pPr marL="228594" indent="-228594">
              <a:lnSpc>
                <a:spcPct val="100000"/>
              </a:lnSpc>
              <a:spcBef>
                <a:spcPts val="1200"/>
              </a:spcBef>
              <a:defRPr sz="2400">
                <a:latin typeface="Franklin Gothic Medium" panose="020B0603020102020204" pitchFamily="34" charset="0"/>
              </a:defRPr>
            </a:lvl1pPr>
            <a:lvl2pPr marL="576248" indent="-233357">
              <a:lnSpc>
                <a:spcPct val="100000"/>
              </a:lnSpc>
              <a:buFont typeface="Franklin Gothic Medium" panose="020B0603020102020204" pitchFamily="34" charset="0"/>
              <a:buChar char="−"/>
              <a:defRPr sz="2000">
                <a:latin typeface="Franklin Gothic Medium" panose="020B0603020102020204" pitchFamily="34" charset="0"/>
              </a:defRPr>
            </a:lvl2pPr>
            <a:lvl3pPr marL="973114" indent="-228594">
              <a:lnSpc>
                <a:spcPct val="100000"/>
              </a:lnSpc>
              <a:defRPr sz="18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1" name="Footer Placeholder 20"/>
          <p:cNvSpPr>
            <a:spLocks noGrp="1"/>
          </p:cNvSpPr>
          <p:nvPr>
            <p:ph type="ftr" sz="quarter" idx="13"/>
          </p:nvPr>
        </p:nvSpPr>
        <p:spPr>
          <a:xfrm>
            <a:off x="309618" y="6573308"/>
            <a:ext cx="10243961" cy="284692"/>
          </a:xfrm>
        </p:spPr>
        <p:txBody>
          <a:bodyPr/>
          <a:lstStyle>
            <a:lvl1pPr algn="l">
              <a:defRPr sz="1000" cap="all" baseline="0">
                <a:solidFill>
                  <a:schemeClr val="tx1"/>
                </a:solidFill>
                <a:latin typeface="Franklin Gothic Demi Cond" panose="020B0706030402020204" pitchFamily="34" charset="0"/>
              </a:defRPr>
            </a:lvl1pPr>
          </a:lstStyle>
          <a:p>
            <a:endParaRPr lang="en-US"/>
          </a:p>
        </p:txBody>
      </p:sp>
      <p:sp>
        <p:nvSpPr>
          <p:cNvPr id="22" name="Slide Number Placeholder 21"/>
          <p:cNvSpPr>
            <a:spLocks noGrp="1"/>
          </p:cNvSpPr>
          <p:nvPr>
            <p:ph type="sldNum" sz="quarter" idx="14"/>
          </p:nvPr>
        </p:nvSpPr>
        <p:spPr>
          <a:xfrm>
            <a:off x="11074401" y="6573308"/>
            <a:ext cx="752131" cy="284692"/>
          </a:xfrm>
        </p:spPr>
        <p:txBody>
          <a:bodyPr/>
          <a:lstStyle>
            <a:lvl1pPr>
              <a:defRPr sz="1000">
                <a:solidFill>
                  <a:sysClr val="windowText" lastClr="000000"/>
                </a:solidFill>
                <a:latin typeface="Franklin Gothic Demi Cond" panose="020B07060304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12" y="0"/>
            <a:ext cx="10457689" cy="548640"/>
          </a:xfrm>
        </p:spPr>
        <p:txBody>
          <a:bodyPr anchor="t">
            <a:noAutofit/>
          </a:bodyPr>
          <a:lstStyle>
            <a:lvl1pPr algn="l">
              <a:defRPr sz="32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8558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3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02867" y="1820850"/>
            <a:ext cx="11418072" cy="4142629"/>
          </a:xfrm>
        </p:spPr>
        <p:txBody>
          <a:bodyPr>
            <a:noAutofit/>
          </a:bodyPr>
          <a:lstStyle>
            <a:lvl1pPr marL="228600" indent="-228600">
              <a:lnSpc>
                <a:spcPct val="100000"/>
              </a:lnSpc>
              <a:spcBef>
                <a:spcPts val="1200"/>
              </a:spcBef>
              <a:defRPr sz="28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402867" y="6155643"/>
            <a:ext cx="10765320" cy="330200"/>
          </a:xfrm>
        </p:spPr>
        <p:txBody>
          <a:bodyPr anchor="b">
            <a:noAutofit/>
          </a:bodyPr>
          <a:lstStyle>
            <a:lvl1pPr marL="0" indent="0">
              <a:lnSpc>
                <a:spcPct val="100000"/>
              </a:lnSpc>
              <a:spcBef>
                <a:spcPts val="0"/>
              </a:spcBef>
              <a:buNone/>
              <a:defRPr sz="12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22" name="Slide Number Placeholder 21"/>
          <p:cNvSpPr>
            <a:spLocks noGrp="1"/>
          </p:cNvSpPr>
          <p:nvPr>
            <p:ph type="sldNum" sz="quarter" idx="14"/>
          </p:nvPr>
        </p:nvSpPr>
        <p:spPr>
          <a:xfrm>
            <a:off x="11074400" y="6603788"/>
            <a:ext cx="752131" cy="284692"/>
          </a:xfrm>
          <a:prstGeom prst="rect">
            <a:avLst/>
          </a:prstGeom>
        </p:spPr>
        <p:txBody>
          <a:bodyPr/>
          <a:lstStyle>
            <a:lvl1pPr algn="r">
              <a:defRPr sz="900"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402867" y="1180769"/>
            <a:ext cx="11418072" cy="548640"/>
          </a:xfrm>
        </p:spPr>
        <p:txBody>
          <a:bodyPr anchor="t">
            <a:noAutofit/>
          </a:bodyPr>
          <a:lstStyle>
            <a:lvl1pPr algn="l">
              <a:defRPr sz="32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9" name="Picture 8">
            <a:extLst>
              <a:ext uri="{FF2B5EF4-FFF2-40B4-BE49-F238E27FC236}">
                <a16:creationId xmlns:a16="http://schemas.microsoft.com/office/drawing/2014/main" id="{7807D035-A540-114E-A9D3-7E6D5D45EE38}"/>
              </a:ext>
            </a:extLst>
          </p:cNvPr>
          <p:cNvPicPr>
            <a:picLocks noChangeAspect="1"/>
          </p:cNvPicPr>
          <p:nvPr userDrawn="1"/>
        </p:nvPicPr>
        <p:blipFill rotWithShape="1">
          <a:blip r:embed="rId2"/>
          <a:srcRect t="8644"/>
          <a:stretch/>
        </p:blipFill>
        <p:spPr>
          <a:xfrm>
            <a:off x="0" y="0"/>
            <a:ext cx="12192000" cy="1119096"/>
          </a:xfrm>
          <a:prstGeom prst="rect">
            <a:avLst/>
          </a:prstGeom>
        </p:spPr>
      </p:pic>
    </p:spTree>
    <p:extLst>
      <p:ext uri="{BB962C8B-B14F-4D97-AF65-F5344CB8AC3E}">
        <p14:creationId xmlns:p14="http://schemas.microsoft.com/office/powerpoint/2010/main" val="18287418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9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02867" y="1820850"/>
            <a:ext cx="11418072" cy="4142629"/>
          </a:xfrm>
        </p:spPr>
        <p:txBody>
          <a:bodyPr>
            <a:noAutofit/>
          </a:bodyPr>
          <a:lstStyle>
            <a:lvl1pPr marL="228600" indent="-228600">
              <a:lnSpc>
                <a:spcPct val="100000"/>
              </a:lnSpc>
              <a:spcBef>
                <a:spcPts val="1200"/>
              </a:spcBef>
              <a:defRPr sz="28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402867" y="6155643"/>
            <a:ext cx="10765320" cy="330200"/>
          </a:xfrm>
        </p:spPr>
        <p:txBody>
          <a:bodyPr anchor="b">
            <a:noAutofit/>
          </a:bodyPr>
          <a:lstStyle>
            <a:lvl1pPr marL="0" indent="0">
              <a:lnSpc>
                <a:spcPct val="100000"/>
              </a:lnSpc>
              <a:spcBef>
                <a:spcPts val="0"/>
              </a:spcBef>
              <a:buNone/>
              <a:defRPr sz="12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23" name="Title 1"/>
          <p:cNvSpPr>
            <a:spLocks noGrp="1"/>
          </p:cNvSpPr>
          <p:nvPr>
            <p:ph type="title" hasCustomPrompt="1"/>
          </p:nvPr>
        </p:nvSpPr>
        <p:spPr>
          <a:xfrm>
            <a:off x="402867" y="1180769"/>
            <a:ext cx="11418072" cy="548640"/>
          </a:xfrm>
        </p:spPr>
        <p:txBody>
          <a:bodyPr anchor="t">
            <a:noAutofit/>
          </a:bodyPr>
          <a:lstStyle>
            <a:lvl1pPr algn="l">
              <a:defRPr sz="32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9" name="Picture 8">
            <a:extLst>
              <a:ext uri="{FF2B5EF4-FFF2-40B4-BE49-F238E27FC236}">
                <a16:creationId xmlns:a16="http://schemas.microsoft.com/office/drawing/2014/main" id="{7807D035-A540-114E-A9D3-7E6D5D45EE38}"/>
              </a:ext>
            </a:extLst>
          </p:cNvPr>
          <p:cNvPicPr>
            <a:picLocks noChangeAspect="1"/>
          </p:cNvPicPr>
          <p:nvPr userDrawn="1"/>
        </p:nvPicPr>
        <p:blipFill rotWithShape="1">
          <a:blip r:embed="rId2"/>
          <a:srcRect t="8644"/>
          <a:stretch/>
        </p:blipFill>
        <p:spPr>
          <a:xfrm>
            <a:off x="0" y="0"/>
            <a:ext cx="12192000" cy="1119096"/>
          </a:xfrm>
          <a:prstGeom prst="rect">
            <a:avLst/>
          </a:prstGeom>
        </p:spPr>
      </p:pic>
      <p:sp>
        <p:nvSpPr>
          <p:cNvPr id="2" name="Slide Number Placeholder 21">
            <a:extLst>
              <a:ext uri="{FF2B5EF4-FFF2-40B4-BE49-F238E27FC236}">
                <a16:creationId xmlns:a16="http://schemas.microsoft.com/office/drawing/2014/main" id="{CFFC8715-A0AF-3B51-09C3-C64C73BCDAF1}"/>
              </a:ext>
            </a:extLst>
          </p:cNvPr>
          <p:cNvSpPr>
            <a:spLocks noGrp="1"/>
          </p:cNvSpPr>
          <p:nvPr>
            <p:ph type="sldNum" sz="quarter" idx="14"/>
          </p:nvPr>
        </p:nvSpPr>
        <p:spPr>
          <a:xfrm>
            <a:off x="11074400" y="6603788"/>
            <a:ext cx="752131" cy="284692"/>
          </a:xfrm>
          <a:prstGeom prst="rect">
            <a:avLst/>
          </a:prstGeom>
        </p:spPr>
        <p:txBody>
          <a:bodyPr/>
          <a:lstStyle>
            <a:lvl1pPr algn="r">
              <a:defRPr sz="900"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17953223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Title Slide - Photo header Color Seal">
    <p:spTree>
      <p:nvGrpSpPr>
        <p:cNvPr id="1" name=""/>
        <p:cNvGrpSpPr/>
        <p:nvPr/>
      </p:nvGrpSpPr>
      <p:grpSpPr>
        <a:xfrm>
          <a:off x="0" y="0"/>
          <a:ext cx="0" cy="0"/>
          <a:chOff x="0" y="0"/>
          <a:chExt cx="0" cy="0"/>
        </a:xfrm>
      </p:grpSpPr>
      <p:sp>
        <p:nvSpPr>
          <p:cNvPr id="11" name="Rectangle 10"/>
          <p:cNvSpPr/>
          <p:nvPr userDrawn="1"/>
        </p:nvSpPr>
        <p:spPr>
          <a:xfrm>
            <a:off x="0" y="6607421"/>
            <a:ext cx="12192000" cy="250583"/>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3691469" y="2051009"/>
            <a:ext cx="7699023"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882" indent="0">
              <a:buNone/>
              <a:defRPr sz="2800">
                <a:latin typeface="Franklin Gothic Demi Cond" panose="020B0706030402020204" pitchFamily="34" charset="0"/>
              </a:defRPr>
            </a:lvl2pPr>
            <a:lvl3pPr marL="685766" indent="0">
              <a:buNone/>
              <a:defRPr sz="2800">
                <a:latin typeface="Franklin Gothic Demi Cond" panose="020B0706030402020204" pitchFamily="34" charset="0"/>
              </a:defRPr>
            </a:lvl3pPr>
            <a:lvl4pPr marL="1028649" indent="0">
              <a:buNone/>
              <a:defRPr sz="2800">
                <a:latin typeface="Franklin Gothic Demi Cond" panose="020B0706030402020204" pitchFamily="34" charset="0"/>
              </a:defRPr>
            </a:lvl4pPr>
            <a:lvl5pPr marL="1371532"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3691469" y="4071833"/>
            <a:ext cx="7699023"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3691469" y="5020585"/>
            <a:ext cx="7699023" cy="488227"/>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12192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pic>
        <p:nvPicPr>
          <p:cNvPr id="13" name="Picture 12">
            <a:extLst>
              <a:ext uri="{FF2B5EF4-FFF2-40B4-BE49-F238E27FC236}">
                <a16:creationId xmlns:a16="http://schemas.microsoft.com/office/drawing/2014/main" id="{37EAC963-4536-BB44-A534-307C825CF1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431" y="1782793"/>
            <a:ext cx="2429695" cy="2398177"/>
          </a:xfrm>
          <a:prstGeom prst="rect">
            <a:avLst/>
          </a:prstGeom>
        </p:spPr>
      </p:pic>
      <p:pic>
        <p:nvPicPr>
          <p:cNvPr id="28" name="Picture 27">
            <a:extLst>
              <a:ext uri="{FF2B5EF4-FFF2-40B4-BE49-F238E27FC236}">
                <a16:creationId xmlns:a16="http://schemas.microsoft.com/office/drawing/2014/main" id="{01AD1C16-EB55-0C4C-A916-558470038D3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091" b="19445"/>
          <a:stretch/>
        </p:blipFill>
        <p:spPr>
          <a:xfrm>
            <a:off x="-7245" y="307643"/>
            <a:ext cx="2433261" cy="1075211"/>
          </a:xfrm>
          <a:prstGeom prst="rect">
            <a:avLst/>
          </a:prstGeom>
        </p:spPr>
      </p:pic>
      <p:pic>
        <p:nvPicPr>
          <p:cNvPr id="29" name="Picture 28">
            <a:extLst>
              <a:ext uri="{FF2B5EF4-FFF2-40B4-BE49-F238E27FC236}">
                <a16:creationId xmlns:a16="http://schemas.microsoft.com/office/drawing/2014/main" id="{E41AD2AE-EA95-4347-A679-9B7F2C2D001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782" b="17202"/>
          <a:stretch/>
        </p:blipFill>
        <p:spPr>
          <a:xfrm>
            <a:off x="2502787" y="309628"/>
            <a:ext cx="2427068" cy="1072579"/>
          </a:xfrm>
          <a:prstGeom prst="rect">
            <a:avLst/>
          </a:prstGeom>
        </p:spPr>
      </p:pic>
      <p:pic>
        <p:nvPicPr>
          <p:cNvPr id="30" name="Picture 29">
            <a:extLst>
              <a:ext uri="{FF2B5EF4-FFF2-40B4-BE49-F238E27FC236}">
                <a16:creationId xmlns:a16="http://schemas.microsoft.com/office/drawing/2014/main" id="{D531844A-9545-0443-A760-543C6791C45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66" b="23775"/>
          <a:stretch/>
        </p:blipFill>
        <p:spPr>
          <a:xfrm>
            <a:off x="5014293" y="306798"/>
            <a:ext cx="2157071" cy="1076329"/>
          </a:xfrm>
          <a:prstGeom prst="rect">
            <a:avLst/>
          </a:prstGeom>
        </p:spPr>
      </p:pic>
      <p:pic>
        <p:nvPicPr>
          <p:cNvPr id="31" name="Picture 30">
            <a:extLst>
              <a:ext uri="{FF2B5EF4-FFF2-40B4-BE49-F238E27FC236}">
                <a16:creationId xmlns:a16="http://schemas.microsoft.com/office/drawing/2014/main" id="{7AA80B92-8FBB-7B4A-B127-0E242F4D7B4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15551" b="8016"/>
          <a:stretch/>
        </p:blipFill>
        <p:spPr>
          <a:xfrm>
            <a:off x="7259715" y="308436"/>
            <a:ext cx="2431536" cy="1074155"/>
          </a:xfrm>
          <a:prstGeom prst="rect">
            <a:avLst/>
          </a:prstGeom>
        </p:spPr>
      </p:pic>
      <p:pic>
        <p:nvPicPr>
          <p:cNvPr id="32" name="Picture 31">
            <a:extLst>
              <a:ext uri="{FF2B5EF4-FFF2-40B4-BE49-F238E27FC236}">
                <a16:creationId xmlns:a16="http://schemas.microsoft.com/office/drawing/2014/main" id="{57BA1B4D-B03C-E846-A2F0-E42D13505B9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10922" b="16222"/>
          <a:stretch/>
        </p:blipFill>
        <p:spPr>
          <a:xfrm>
            <a:off x="9760637" y="308436"/>
            <a:ext cx="2431500" cy="1074155"/>
          </a:xfrm>
          <a:prstGeom prst="rect">
            <a:avLst/>
          </a:prstGeom>
        </p:spPr>
      </p:pic>
    </p:spTree>
    <p:extLst>
      <p:ext uri="{BB962C8B-B14F-4D97-AF65-F5344CB8AC3E}">
        <p14:creationId xmlns:p14="http://schemas.microsoft.com/office/powerpoint/2010/main" val="168997313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2_Bullet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02867" y="1820850"/>
            <a:ext cx="11418072" cy="4142629"/>
          </a:xfrm>
        </p:spPr>
        <p:txBody>
          <a:bodyPr>
            <a:noAutofit/>
          </a:bodyPr>
          <a:lstStyle>
            <a:lvl1pPr marL="228600" indent="-228600">
              <a:lnSpc>
                <a:spcPct val="100000"/>
              </a:lnSpc>
              <a:spcBef>
                <a:spcPts val="1200"/>
              </a:spcBef>
              <a:defRPr sz="2800" b="1" i="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solidFill>
                  <a:srgbClr val="003B70"/>
                </a:solidFill>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402867" y="6155643"/>
            <a:ext cx="10765320" cy="330200"/>
          </a:xfrm>
        </p:spPr>
        <p:txBody>
          <a:bodyPr anchor="b">
            <a:noAutofit/>
          </a:bodyPr>
          <a:lstStyle>
            <a:lvl1pPr marL="0" indent="0">
              <a:lnSpc>
                <a:spcPct val="100000"/>
              </a:lnSpc>
              <a:spcBef>
                <a:spcPts val="0"/>
              </a:spcBef>
              <a:buNone/>
              <a:defRPr sz="1200" b="0" i="1" baseline="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23" name="Title 1"/>
          <p:cNvSpPr>
            <a:spLocks noGrp="1"/>
          </p:cNvSpPr>
          <p:nvPr>
            <p:ph type="title" hasCustomPrompt="1"/>
          </p:nvPr>
        </p:nvSpPr>
        <p:spPr>
          <a:xfrm>
            <a:off x="402867" y="1180769"/>
            <a:ext cx="11418072" cy="548640"/>
          </a:xfrm>
        </p:spPr>
        <p:txBody>
          <a:bodyPr anchor="t">
            <a:noAutofit/>
          </a:bodyPr>
          <a:lstStyle>
            <a:lvl1pPr algn="l">
              <a:defRPr sz="3200" b="1" i="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pic>
        <p:nvPicPr>
          <p:cNvPr id="9" name="Picture 8">
            <a:extLst>
              <a:ext uri="{FF2B5EF4-FFF2-40B4-BE49-F238E27FC236}">
                <a16:creationId xmlns:a16="http://schemas.microsoft.com/office/drawing/2014/main" id="{7807D035-A540-114E-A9D3-7E6D5D45EE38}"/>
              </a:ext>
            </a:extLst>
          </p:cNvPr>
          <p:cNvPicPr>
            <a:picLocks noChangeAspect="1"/>
          </p:cNvPicPr>
          <p:nvPr userDrawn="1"/>
        </p:nvPicPr>
        <p:blipFill rotWithShape="1">
          <a:blip r:embed="rId2"/>
          <a:srcRect t="8644"/>
          <a:stretch/>
        </p:blipFill>
        <p:spPr>
          <a:xfrm>
            <a:off x="0" y="0"/>
            <a:ext cx="12192000" cy="1119096"/>
          </a:xfrm>
          <a:prstGeom prst="rect">
            <a:avLst/>
          </a:prstGeom>
        </p:spPr>
      </p:pic>
      <p:sp>
        <p:nvSpPr>
          <p:cNvPr id="2" name="Slide Number Placeholder 21">
            <a:extLst>
              <a:ext uri="{FF2B5EF4-FFF2-40B4-BE49-F238E27FC236}">
                <a16:creationId xmlns:a16="http://schemas.microsoft.com/office/drawing/2014/main" id="{667F9669-CDDE-771E-8288-B55AB1589957}"/>
              </a:ext>
            </a:extLst>
          </p:cNvPr>
          <p:cNvSpPr>
            <a:spLocks noGrp="1"/>
          </p:cNvSpPr>
          <p:nvPr>
            <p:ph type="sldNum" sz="quarter" idx="14"/>
          </p:nvPr>
        </p:nvSpPr>
        <p:spPr>
          <a:xfrm>
            <a:off x="11074400" y="6603788"/>
            <a:ext cx="752131" cy="284692"/>
          </a:xfrm>
          <a:prstGeom prst="rect">
            <a:avLst/>
          </a:prstGeom>
        </p:spPr>
        <p:txBody>
          <a:bodyPr/>
          <a:lstStyle>
            <a:lvl1pPr algn="r">
              <a:defRPr sz="900" b="1" i="0">
                <a:solidFill>
                  <a:srgbClr val="003B70"/>
                </a:solidFill>
                <a:latin typeface="Arial" panose="020B0604020202020204" pitchFamily="34" charset="0"/>
                <a:ea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134191151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572887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8E48B1-54DD-2F5A-C7D0-231631F85384}"/>
              </a:ext>
            </a:extLst>
          </p:cNvPr>
          <p:cNvSpPr>
            <a:spLocks noGrp="1"/>
          </p:cNvSpPr>
          <p:nvPr>
            <p:ph type="dt" sz="half" idx="10"/>
          </p:nvPr>
        </p:nvSpPr>
        <p:spPr/>
        <p:txBody>
          <a:bodyPr/>
          <a:lstStyle/>
          <a:p>
            <a:pPr defTabSz="609630"/>
            <a:endParaRPr lang="en-US">
              <a:solidFill>
                <a:prstClr val="black">
                  <a:tint val="82000"/>
                </a:prstClr>
              </a:solidFill>
            </a:endParaRPr>
          </a:p>
        </p:txBody>
      </p:sp>
      <p:sp>
        <p:nvSpPr>
          <p:cNvPr id="3" name="Footer Placeholder 2">
            <a:extLst>
              <a:ext uri="{FF2B5EF4-FFF2-40B4-BE49-F238E27FC236}">
                <a16:creationId xmlns:a16="http://schemas.microsoft.com/office/drawing/2014/main" id="{663F0E91-CD0B-7D21-9D19-736AF229C0EB}"/>
              </a:ext>
            </a:extLst>
          </p:cNvPr>
          <p:cNvSpPr>
            <a:spLocks noGrp="1"/>
          </p:cNvSpPr>
          <p:nvPr>
            <p:ph type="ftr" sz="quarter" idx="11"/>
          </p:nvPr>
        </p:nvSpPr>
        <p:spPr/>
        <p:txBody>
          <a:bodyPr/>
          <a:lstStyle/>
          <a:p>
            <a:pPr defTabSz="609630"/>
            <a:endParaRPr lang="en-US">
              <a:solidFill>
                <a:prstClr val="black">
                  <a:tint val="82000"/>
                </a:prstClr>
              </a:solidFill>
            </a:endParaRPr>
          </a:p>
        </p:txBody>
      </p:sp>
      <p:sp>
        <p:nvSpPr>
          <p:cNvPr id="4" name="Slide Number Placeholder 3">
            <a:extLst>
              <a:ext uri="{FF2B5EF4-FFF2-40B4-BE49-F238E27FC236}">
                <a16:creationId xmlns:a16="http://schemas.microsoft.com/office/drawing/2014/main" id="{39FCE25F-3534-1E31-722F-D31AA2024880}"/>
              </a:ext>
            </a:extLst>
          </p:cNvPr>
          <p:cNvSpPr>
            <a:spLocks noGrp="1"/>
          </p:cNvSpPr>
          <p:nvPr>
            <p:ph type="sldNum" sz="quarter" idx="12"/>
          </p:nvPr>
        </p:nvSpPr>
        <p:spPr/>
        <p:txBody>
          <a:bodyPr/>
          <a:lstStyle/>
          <a:p>
            <a:pPr defTabSz="609630"/>
            <a:fld id="{EF33438D-C1A5-48B3-9352-63DEEDC6CAA2}" type="slidenum">
              <a:rPr lang="en-US" smtClean="0">
                <a:solidFill>
                  <a:prstClr val="black">
                    <a:tint val="82000"/>
                  </a:prstClr>
                </a:solidFill>
              </a:rPr>
              <a:pPr defTabSz="609630"/>
              <a:t>‹#›</a:t>
            </a:fld>
            <a:endParaRPr lang="en-US">
              <a:solidFill>
                <a:prstClr val="black">
                  <a:tint val="82000"/>
                </a:prstClr>
              </a:solidFill>
            </a:endParaRPr>
          </a:p>
        </p:txBody>
      </p:sp>
    </p:spTree>
    <p:extLst>
      <p:ext uri="{BB962C8B-B14F-4D97-AF65-F5344CB8AC3E}">
        <p14:creationId xmlns:p14="http://schemas.microsoft.com/office/powerpoint/2010/main" val="3049313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theme" Target="../theme/theme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34" Type="http://schemas.openxmlformats.org/officeDocument/2006/relationships/slideLayout" Target="../slideLayouts/slideLayout95.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slideLayout" Target="../slideLayouts/slideLayout94.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slideLayout" Target="../slideLayouts/slideLayout90.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slideLayout" Target="../slideLayouts/slideLayout93.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slideLayout" Target="../slideLayouts/slideLayout92.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theme" Target="../theme/theme3.xml"/><Relationship Id="rId8" Type="http://schemas.openxmlformats.org/officeDocument/2006/relationships/slideLayout" Target="../slideLayouts/slideLayout6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9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71BE49-2C1F-BEB3-733F-A0697E5ECD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314F64-6D36-E3AA-6C50-E9F621FD91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C7901D-97B7-1F01-9689-90021F0114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BA016893-C84E-8830-F729-05F092E434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690D77-7CC8-B238-FEED-9A73164628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60CF95-128A-4351-B6C9-020D04AB0AAC}" type="slidenum">
              <a:rPr lang="en-US" smtClean="0"/>
              <a:t>‹#›</a:t>
            </a:fld>
            <a:endParaRPr lang="en-US"/>
          </a:p>
        </p:txBody>
      </p:sp>
    </p:spTree>
    <p:extLst>
      <p:ext uri="{BB962C8B-B14F-4D97-AF65-F5344CB8AC3E}">
        <p14:creationId xmlns:p14="http://schemas.microsoft.com/office/powerpoint/2010/main" val="182576047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824" r:id="rId14"/>
    <p:sldLayoutId id="2147483829" r:id="rId15"/>
    <p:sldLayoutId id="2147483830" r:id="rId16"/>
    <p:sldLayoutId id="2147483831" r:id="rId17"/>
    <p:sldLayoutId id="2147483832" r:id="rId18"/>
    <p:sldLayoutId id="2147483833" r:id="rId19"/>
    <p:sldLayoutId id="2147483834" r:id="rId20"/>
    <p:sldLayoutId id="2147483835" r:id="rId21"/>
    <p:sldLayoutId id="2147483836" r:id="rId22"/>
    <p:sldLayoutId id="2147483837" r:id="rId23"/>
    <p:sldLayoutId id="2147483838" r:id="rId24"/>
    <p:sldLayoutId id="2147483839" r:id="rId25"/>
    <p:sldLayoutId id="2147483840" r:id="rId26"/>
    <p:sldLayoutId id="2147483841" r:id="rId27"/>
    <p:sldLayoutId id="2147483842" r:id="rId28"/>
    <p:sldLayoutId id="2147483843" r:id="rId29"/>
    <p:sldLayoutId id="2147483844" r:id="rId30"/>
    <p:sldLayoutId id="2147483845" r:id="rId3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6969635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 id="2147483764" r:id="rId21"/>
    <p:sldLayoutId id="2147483765" r:id="rId22"/>
    <p:sldLayoutId id="2147483766" r:id="rId23"/>
    <p:sldLayoutId id="2147483767" r:id="rId24"/>
    <p:sldLayoutId id="2147483768" r:id="rId25"/>
    <p:sldLayoutId id="2147483769" r:id="rId26"/>
    <p:sldLayoutId id="2147483770" r:id="rId27"/>
    <p:sldLayoutId id="2147483771" r:id="rId28"/>
    <p:sldLayoutId id="2147483772" r:id="rId29"/>
    <p:sldLayoutId id="2147483773" r:id="rId3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761231706"/>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 id="2147483812" r:id="rId24"/>
    <p:sldLayoutId id="2147483813" r:id="rId25"/>
    <p:sldLayoutId id="2147483814" r:id="rId26"/>
    <p:sldLayoutId id="2147483815" r:id="rId27"/>
    <p:sldLayoutId id="2147483816" r:id="rId28"/>
    <p:sldLayoutId id="2147483817" r:id="rId29"/>
    <p:sldLayoutId id="2147483818" r:id="rId30"/>
    <p:sldLayoutId id="2147483819" r:id="rId31"/>
    <p:sldLayoutId id="2147483820" r:id="rId32"/>
    <p:sldLayoutId id="2147483822" r:id="rId33"/>
    <p:sldLayoutId id="2147483823" r:id="rId3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7" name="Slide Number Placeholder 21">
            <a:extLst>
              <a:ext uri="{FF2B5EF4-FFF2-40B4-BE49-F238E27FC236}">
                <a16:creationId xmlns:a16="http://schemas.microsoft.com/office/drawing/2014/main" id="{B2CA968B-6D51-B54A-5EAA-323C023D3614}"/>
              </a:ext>
            </a:extLst>
          </p:cNvPr>
          <p:cNvSpPr txBox="1">
            <a:spLocks/>
          </p:cNvSpPr>
          <p:nvPr userDrawn="1"/>
        </p:nvSpPr>
        <p:spPr>
          <a:xfrm>
            <a:off x="11074400" y="6603788"/>
            <a:ext cx="752131" cy="284692"/>
          </a:xfrm>
          <a:prstGeom prst="rect">
            <a:avLst/>
          </a:prstGeom>
        </p:spPr>
        <p:txBody>
          <a:bodyPr/>
          <a:lstStyle>
            <a:defPPr>
              <a:defRPr lang="en-US"/>
            </a:defPPr>
            <a:lvl1pPr marL="0" algn="r" defTabSz="914400" rtl="0" eaLnBrk="1" latinLnBrk="0" hangingPunct="1">
              <a:defRPr sz="900" b="1" i="0" kern="120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mtClean="0"/>
              <a:pPr/>
              <a:t>‹#›</a:t>
            </a:fld>
            <a:endParaRPr lang="en-US"/>
          </a:p>
        </p:txBody>
      </p:sp>
    </p:spTree>
    <p:extLst>
      <p:ext uri="{BB962C8B-B14F-4D97-AF65-F5344CB8AC3E}">
        <p14:creationId xmlns:p14="http://schemas.microsoft.com/office/powerpoint/2010/main" val="1768496792"/>
      </p:ext>
    </p:extLst>
  </p:cSld>
  <p:clrMap bg1="lt1" tx1="dk1" bg2="lt2" tx2="dk2" accent1="accent1" accent2="accent2" accent3="accent3" accent4="accent4" accent5="accent5" accent6="accent6" hlink="hlink" folHlink="folHlink"/>
  <p:sldLayoutIdLst>
    <p:sldLayoutId id="2147483826" r:id="rId1"/>
  </p:sldLayoutIdLst>
  <p:hf hdr="0" ft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E7D4F7-948C-D768-861F-5787B120829A}"/>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0E2A94-891F-50C6-B473-6FF3EF325158}"/>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36F62F-ACBE-FEEC-87C9-D1A8104A809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a:extLst>
              <a:ext uri="{FF2B5EF4-FFF2-40B4-BE49-F238E27FC236}">
                <a16:creationId xmlns:a16="http://schemas.microsoft.com/office/drawing/2014/main" id="{C77DB6B5-CA1F-0D71-A552-318960878EB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964DC34-CDDC-6CAC-0BC7-B4CB0F3F29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33438D-C1A5-48B3-9352-63DEEDC6CAA2}" type="slidenum">
              <a:rPr lang="en-US" smtClean="0"/>
              <a:t>‹#›</a:t>
            </a:fld>
            <a:endParaRPr lang="en-US"/>
          </a:p>
        </p:txBody>
      </p:sp>
    </p:spTree>
    <p:extLst>
      <p:ext uri="{BB962C8B-B14F-4D97-AF65-F5344CB8AC3E}">
        <p14:creationId xmlns:p14="http://schemas.microsoft.com/office/powerpoint/2010/main" val="1768280314"/>
      </p:ext>
    </p:extLst>
  </p:cSld>
  <p:clrMap bg1="lt1" tx1="dk1" bg2="lt2" tx2="dk2" accent1="accent1" accent2="accent2" accent3="accent3" accent4="accent4" accent5="accent5" accent6="accent6" hlink="hlink" folHlink="folHlink"/>
  <p:sldLayoutIdLst>
    <p:sldLayoutId id="2147483828" r:id="rId1"/>
  </p:sldLayoutIdLst>
  <p:hf hdr="0" ftr="0" dt="0"/>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hyperlink" Target="https://injuryfreenc.dph.ncdhhs.gov/DataSurveillance/DataRequestPolicy.htm" TargetMode="Externa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outlook.office365.com/owa/calendar/IVPBDataSupport@ncconnect.onmicrosoft.com/bookings/"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130.svg"/><Relationship Id="rId2" Type="http://schemas.openxmlformats.org/officeDocument/2006/relationships/image" Target="../media/image115.png"/><Relationship Id="rId1" Type="http://schemas.openxmlformats.org/officeDocument/2006/relationships/slideLayout" Target="../slideLayouts/slideLayout96.xml"/><Relationship Id="rId4" Type="http://schemas.openxmlformats.org/officeDocument/2006/relationships/image" Target="../media/image132.png"/></Relationships>
</file>

<file path=ppt/slides/_rels/slide10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15.png"/><Relationship Id="rId1" Type="http://schemas.openxmlformats.org/officeDocument/2006/relationships/slideLayout" Target="../slideLayouts/slideLayout96.xml"/></Relationships>
</file>

<file path=ppt/slides/_rels/slide102.xml.rels><?xml version="1.0" encoding="UTF-8" standalone="yes"?>
<Relationships xmlns="http://schemas.openxmlformats.org/package/2006/relationships"><Relationship Id="rId3" Type="http://schemas.openxmlformats.org/officeDocument/2006/relationships/image" Target="../media/image130.svg"/><Relationship Id="rId2" Type="http://schemas.openxmlformats.org/officeDocument/2006/relationships/image" Target="../media/image115.png"/><Relationship Id="rId1" Type="http://schemas.openxmlformats.org/officeDocument/2006/relationships/slideLayout" Target="../slideLayouts/slideLayout96.xml"/><Relationship Id="rId4" Type="http://schemas.openxmlformats.org/officeDocument/2006/relationships/image" Target="../media/image133.svg"/></Relationships>
</file>

<file path=ppt/slides/_rels/slide103.xml.rels><?xml version="1.0" encoding="UTF-8" standalone="yes"?>
<Relationships xmlns="http://schemas.openxmlformats.org/package/2006/relationships"><Relationship Id="rId3" Type="http://schemas.openxmlformats.org/officeDocument/2006/relationships/image" Target="../media/image130.svg"/><Relationship Id="rId2" Type="http://schemas.openxmlformats.org/officeDocument/2006/relationships/image" Target="../media/image115.png"/><Relationship Id="rId1" Type="http://schemas.openxmlformats.org/officeDocument/2006/relationships/slideLayout" Target="../slideLayouts/slideLayout96.xml"/><Relationship Id="rId4" Type="http://schemas.openxmlformats.org/officeDocument/2006/relationships/image" Target="../media/image133.svg"/></Relationships>
</file>

<file path=ppt/slides/_rels/slide10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15.png"/><Relationship Id="rId1" Type="http://schemas.openxmlformats.org/officeDocument/2006/relationships/slideLayout" Target="../slideLayouts/slideLayout96.xml"/></Relationships>
</file>

<file path=ppt/slides/_rels/slide10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15.png"/><Relationship Id="rId1" Type="http://schemas.openxmlformats.org/officeDocument/2006/relationships/slideLayout" Target="../slideLayouts/slideLayout96.xml"/></Relationships>
</file>

<file path=ppt/slides/_rels/slide10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15.png"/><Relationship Id="rId1" Type="http://schemas.openxmlformats.org/officeDocument/2006/relationships/slideLayout" Target="../slideLayouts/slideLayout96.xml"/><Relationship Id="rId4" Type="http://schemas.openxmlformats.org/officeDocument/2006/relationships/image" Target="../media/image138.png"/></Relationships>
</file>

<file path=ppt/slides/_rels/slide10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15.png"/><Relationship Id="rId1" Type="http://schemas.openxmlformats.org/officeDocument/2006/relationships/slideLayout" Target="../slideLayouts/slideLayout96.xml"/></Relationships>
</file>

<file path=ppt/slides/_rels/slide10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15.png"/><Relationship Id="rId1" Type="http://schemas.openxmlformats.org/officeDocument/2006/relationships/slideLayout" Target="../slideLayouts/slideLayout96.xml"/></Relationships>
</file>

<file path=ppt/slides/_rels/slide10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15.png"/><Relationship Id="rId1" Type="http://schemas.openxmlformats.org/officeDocument/2006/relationships/slideLayout" Target="../slideLayouts/slideLayout9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15.png"/><Relationship Id="rId1" Type="http://schemas.openxmlformats.org/officeDocument/2006/relationships/slideLayout" Target="../slideLayouts/slideLayout96.xml"/><Relationship Id="rId4" Type="http://schemas.openxmlformats.org/officeDocument/2006/relationships/image" Target="../media/image143.png"/></Relationships>
</file>

<file path=ppt/slides/_rels/slide11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1.xml"/><Relationship Id="rId1" Type="http://schemas.openxmlformats.org/officeDocument/2006/relationships/slideLayout" Target="../slideLayouts/slideLayout96.xml"/><Relationship Id="rId5" Type="http://schemas.openxmlformats.org/officeDocument/2006/relationships/image" Target="../media/image145.png"/><Relationship Id="rId4" Type="http://schemas.openxmlformats.org/officeDocument/2006/relationships/image" Target="../media/image144.png"/></Relationships>
</file>

<file path=ppt/slides/_rels/slide11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2.xml"/><Relationship Id="rId1" Type="http://schemas.openxmlformats.org/officeDocument/2006/relationships/slideLayout" Target="../slideLayouts/slideLayout96.xml"/><Relationship Id="rId4" Type="http://schemas.openxmlformats.org/officeDocument/2006/relationships/image" Target="../media/image146.png"/></Relationships>
</file>

<file path=ppt/slides/_rels/slide11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3.xml"/><Relationship Id="rId1" Type="http://schemas.openxmlformats.org/officeDocument/2006/relationships/slideLayout" Target="../slideLayouts/slideLayout96.xml"/><Relationship Id="rId6" Type="http://schemas.openxmlformats.org/officeDocument/2006/relationships/image" Target="../media/image149.svg"/><Relationship Id="rId5" Type="http://schemas.openxmlformats.org/officeDocument/2006/relationships/image" Target="../media/image148.png"/><Relationship Id="rId4" Type="http://schemas.openxmlformats.org/officeDocument/2006/relationships/image" Target="../media/image147.png"/></Relationships>
</file>

<file path=ppt/slides/_rels/slide11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15.png"/><Relationship Id="rId1" Type="http://schemas.openxmlformats.org/officeDocument/2006/relationships/slideLayout" Target="../slideLayouts/slideLayout96.xml"/><Relationship Id="rId6" Type="http://schemas.openxmlformats.org/officeDocument/2006/relationships/image" Target="../media/image124.png"/><Relationship Id="rId5" Type="http://schemas.openxmlformats.org/officeDocument/2006/relationships/image" Target="../media/image96.png"/><Relationship Id="rId4" Type="http://schemas.openxmlformats.org/officeDocument/2006/relationships/image" Target="../media/image123.png"/></Relationships>
</file>

<file path=ppt/slides/_rels/slide11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15.png"/><Relationship Id="rId1" Type="http://schemas.openxmlformats.org/officeDocument/2006/relationships/slideLayout" Target="../slideLayouts/slideLayout96.xml"/><Relationship Id="rId5" Type="http://schemas.openxmlformats.org/officeDocument/2006/relationships/image" Target="../media/image152.png"/><Relationship Id="rId4" Type="http://schemas.openxmlformats.org/officeDocument/2006/relationships/image" Target="../media/image151.png"/></Relationships>
</file>

<file path=ppt/slides/_rels/slide11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96.xml"/></Relationships>
</file>

<file path=ppt/slides/_rels/slide117.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43.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18.xml.rels><?xml version="1.0" encoding="UTF-8" standalone="yes"?>
<Relationships xmlns="http://schemas.openxmlformats.org/package/2006/relationships"><Relationship Id="rId3" Type="http://schemas.openxmlformats.org/officeDocument/2006/relationships/hyperlink" Target="mailto:OPDAAC@dhhs.nc.gov" TargetMode="External"/><Relationship Id="rId2" Type="http://schemas.openxmlformats.org/officeDocument/2006/relationships/hyperlink" Target="https://www.zoomgov.com/meeting/register/1awndEqNT5K7FTOlGvDBVA#/registration" TargetMode="External"/><Relationship Id="rId1" Type="http://schemas.openxmlformats.org/officeDocument/2006/relationships/slideLayout" Target="../slideLayouts/slideLayout43.xml"/></Relationships>
</file>

<file path=ppt/slides/_rels/slide119.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4.png"/><Relationship Id="rId7" Type="http://schemas.openxmlformats.org/officeDocument/2006/relationships/hyperlink" Target="https://gcc02.safelinks.protection.outlook.com/?url=https%3A%2F%2Flp.constantcontactpages.com%2Fsu%2Fzk07s4l%2FDMHDDSUS&amp;data=05%7C02%7CBadia.Henderson%40dhhs.nc.gov%7Cf9c2abf5e20b4df92dd308dc5e4f7f86%7C7a7681dcb9d0449a85c3ecc26cd7ed19%7C0%7C0%7C638488942732677394%7CUnknown%7CTWFpbGZsb3d8eyJWIjoiMC4wLjAwMDAiLCJQIjoiV2luMzIiLCJBTiI6Ik1haWwiLCJXVCI6Mn0%3D%7C0%7C%7C%7C&amp;sdata=%2BrUH07aUV61zfiAjXYw%2BUhf3nUBZwkS8xLHZ2bn1i7Q%3D&amp;reserved=0" TargetMode="External"/><Relationship Id="rId2" Type="http://schemas.openxmlformats.org/officeDocument/2006/relationships/notesSlide" Target="../notesSlides/notesSlide44.xml"/><Relationship Id="rId1" Type="http://schemas.openxmlformats.org/officeDocument/2006/relationships/slideLayout" Target="../slideLayouts/slideLayout44.xml"/><Relationship Id="rId6" Type="http://schemas.openxmlformats.org/officeDocument/2006/relationships/hyperlink" Target="https://gcc02.safelinks.protection.outlook.com/?url=https%3A%2F%2Fwww.zoomgov.com%2Fmeeting%2Fregister%2FvJIsduusrTsuEr3MP1SHj7smx4OysoTELcE&amp;data=05%7C02%7CBadia.Henderson%40dhhs.nc.gov%7Cf9c2abf5e20b4df92dd308dc5e4f7f86%7C7a7681dcb9d0449a85c3ecc26cd7ed19%7C0%7C0%7C638488942732666866%7CUnknown%7CTWFpbGZsb3d8eyJWIjoiMC4wLjAwMDAiLCJQIjoiV2luMzIiLCJBTiI6Ik1haWwiLCJXVCI6Mn0%3D%7C0%7C%7C%7C&amp;sdata=qa9DUoEgq4uK0WJ4PGvzDrd97ivSTBi3aNUsG8nL7ek%3D&amp;reserved=0" TargetMode="External"/><Relationship Id="rId5" Type="http://schemas.openxmlformats.org/officeDocument/2006/relationships/image" Target="../media/image156.png"/><Relationship Id="rId4" Type="http://schemas.openxmlformats.org/officeDocument/2006/relationships/image" Target="../media/image155.png"/><Relationship Id="rId9" Type="http://schemas.openxmlformats.org/officeDocument/2006/relationships/image" Target="../media/image15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hyperlink" Target="mailto:SubstanceUseData@dhhs.nc.gov" TargetMode="External"/><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30.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image" Target="../media/image47.svg"/><Relationship Id="rId5" Type="http://schemas.openxmlformats.org/officeDocument/2006/relationships/image" Target="../media/image46.svg"/><Relationship Id="rId4" Type="http://schemas.openxmlformats.org/officeDocument/2006/relationships/image" Target="../media/image45.sv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0.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18.xml"/><Relationship Id="rId5" Type="http://schemas.openxmlformats.org/officeDocument/2006/relationships/image" Target="../media/image55.png"/><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sv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hyperlink" Target="https://www.ncleg.net/enactedlegislation/statutes/html/byarticle/chapter_90/article_5e.html" TargetMode="Externa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50.xml.rels><?xml version="1.0" encoding="UTF-8" standalone="yes"?>
<Relationships xmlns="http://schemas.openxmlformats.org/package/2006/relationships"><Relationship Id="rId2" Type="http://schemas.openxmlformats.org/officeDocument/2006/relationships/image" Target="../media/image59.sv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62.svg"/><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64.sv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xml.rels><?xml version="1.0" encoding="UTF-8" standalone="yes"?>
<Relationships xmlns="http://schemas.openxmlformats.org/package/2006/relationships"><Relationship Id="rId3" Type="http://schemas.openxmlformats.org/officeDocument/2006/relationships/hyperlink" Target="https://www.ncdhhs.gov/about/department-initiatives/overdose-epidemic/nc-opioid-and-prescription-drug-abuse-advisory-committee/opdaac-meetings-agendas-and-presentations" TargetMode="External"/><Relationship Id="rId2" Type="http://schemas.openxmlformats.org/officeDocument/2006/relationships/hyperlink" Target="https://www.zoomgov.com/meeting/register/1awndEqNT5K7FTOlGvDBVA#/registration" TargetMode="External"/><Relationship Id="rId1" Type="http://schemas.openxmlformats.org/officeDocument/2006/relationships/slideLayout" Target="../slideLayouts/slideLayout86.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1.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diagramLayout" Target="../diagrams/layout10.xml"/><Relationship Id="rId7" Type="http://schemas.openxmlformats.org/officeDocument/2006/relationships/image" Target="../media/image73.svg"/><Relationship Id="rId2" Type="http://schemas.openxmlformats.org/officeDocument/2006/relationships/diagramData" Target="../diagrams/data10.xml"/><Relationship Id="rId1" Type="http://schemas.openxmlformats.org/officeDocument/2006/relationships/slideLayout" Target="../slideLayouts/slideLayout1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79.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hyperlink" Target="mailto:amy.oregan@dhhs.nc.gov" TargetMode="External"/><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hyperlink" Target="https://naloxonesaves-nc.org/"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8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88.png"/></Relationships>
</file>

<file path=ppt/slides/_rels/slide8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92.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hyperlink" Target="https://naloxonesaves-nc.org/" TargetMode="Externa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8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96.xml"/></Relationships>
</file>

<file path=ppt/slides/_rels/slide8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7.xml"/><Relationship Id="rId1" Type="http://schemas.openxmlformats.org/officeDocument/2006/relationships/slideLayout" Target="../slideLayouts/slideLayout96.xml"/><Relationship Id="rId5" Type="http://schemas.openxmlformats.org/officeDocument/2006/relationships/image" Target="../media/image96.png"/><Relationship Id="rId4" Type="http://schemas.openxmlformats.org/officeDocument/2006/relationships/image" Target="../media/image95.png"/></Relationships>
</file>

<file path=ppt/slides/_rels/slide8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8.xml"/><Relationship Id="rId1" Type="http://schemas.openxmlformats.org/officeDocument/2006/relationships/slideLayout" Target="../slideLayouts/slideLayout96.xml"/><Relationship Id="rId4" Type="http://schemas.openxmlformats.org/officeDocument/2006/relationships/image" Target="../media/image97.png"/></Relationships>
</file>

<file path=ppt/slides/_rels/slide8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9.xml"/><Relationship Id="rId1" Type="http://schemas.openxmlformats.org/officeDocument/2006/relationships/slideLayout" Target="../slideLayouts/slideLayout96.xml"/><Relationship Id="rId5" Type="http://schemas.openxmlformats.org/officeDocument/2006/relationships/image" Target="../media/image99.svg"/><Relationship Id="rId4" Type="http://schemas.openxmlformats.org/officeDocument/2006/relationships/image" Target="../media/image98.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0.xml"/><Relationship Id="rId1" Type="http://schemas.openxmlformats.org/officeDocument/2006/relationships/slideLayout" Target="../slideLayouts/slideLayout96.xml"/><Relationship Id="rId6" Type="http://schemas.openxmlformats.org/officeDocument/2006/relationships/image" Target="../media/image100.svg"/><Relationship Id="rId5" Type="http://schemas.openxmlformats.org/officeDocument/2006/relationships/image" Target="../media/image99.svg"/><Relationship Id="rId4" Type="http://schemas.openxmlformats.org/officeDocument/2006/relationships/image" Target="../media/image98.svg"/></Relationships>
</file>

<file path=ppt/slides/_rels/slide91.xml.rels><?xml version="1.0" encoding="UTF-8" standalone="yes"?>
<Relationships xmlns="http://schemas.openxmlformats.org/package/2006/relationships"><Relationship Id="rId3" Type="http://schemas.openxmlformats.org/officeDocument/2006/relationships/image" Target="../media/image101.svg"/><Relationship Id="rId7" Type="http://schemas.openxmlformats.org/officeDocument/2006/relationships/image" Target="../media/image105.svg"/><Relationship Id="rId2" Type="http://schemas.openxmlformats.org/officeDocument/2006/relationships/image" Target="../media/image95.png"/><Relationship Id="rId1" Type="http://schemas.openxmlformats.org/officeDocument/2006/relationships/slideLayout" Target="../slideLayouts/slideLayout97.xml"/><Relationship Id="rId6" Type="http://schemas.openxmlformats.org/officeDocument/2006/relationships/image" Target="../media/image104.svg"/><Relationship Id="rId5" Type="http://schemas.openxmlformats.org/officeDocument/2006/relationships/image" Target="../media/image103.svg"/><Relationship Id="rId4" Type="http://schemas.openxmlformats.org/officeDocument/2006/relationships/image" Target="../media/image102.svg"/></Relationships>
</file>

<file path=ppt/slides/_rels/slide9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95.png"/><Relationship Id="rId1" Type="http://schemas.openxmlformats.org/officeDocument/2006/relationships/slideLayout" Target="../slideLayouts/slideLayout96.xml"/></Relationships>
</file>

<file path=ppt/slides/_rels/slide9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95.png"/><Relationship Id="rId1" Type="http://schemas.openxmlformats.org/officeDocument/2006/relationships/slideLayout" Target="../slideLayouts/slideLayout96.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94.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2.svg"/><Relationship Id="rId2" Type="http://schemas.openxmlformats.org/officeDocument/2006/relationships/image" Target="../media/image95.png"/><Relationship Id="rId1" Type="http://schemas.openxmlformats.org/officeDocument/2006/relationships/slideLayout" Target="../slideLayouts/slideLayout96.xml"/><Relationship Id="rId6" Type="http://schemas.openxmlformats.org/officeDocument/2006/relationships/image" Target="../media/image111.svg"/><Relationship Id="rId5" Type="http://schemas.openxmlformats.org/officeDocument/2006/relationships/image" Target="../media/image109.png"/><Relationship Id="rId4" Type="http://schemas.openxmlformats.org/officeDocument/2006/relationships/image" Target="../media/image108.png"/></Relationships>
</file>

<file path=ppt/slides/_rels/slide95.xml.rels><?xml version="1.0" encoding="UTF-8" standalone="yes"?>
<Relationships xmlns="http://schemas.openxmlformats.org/package/2006/relationships"><Relationship Id="rId3" Type="http://schemas.openxmlformats.org/officeDocument/2006/relationships/image" Target="../media/image114.svg"/><Relationship Id="rId2" Type="http://schemas.openxmlformats.org/officeDocument/2006/relationships/image" Target="../media/image113.png"/><Relationship Id="rId1" Type="http://schemas.openxmlformats.org/officeDocument/2006/relationships/slideLayout" Target="../slideLayouts/slideLayout96.xml"/></Relationships>
</file>

<file path=ppt/slides/_rels/slide96.xml.rels><?xml version="1.0" encoding="UTF-8" standalone="yes"?>
<Relationships xmlns="http://schemas.openxmlformats.org/package/2006/relationships"><Relationship Id="rId8" Type="http://schemas.openxmlformats.org/officeDocument/2006/relationships/image" Target="../media/image121.svg"/><Relationship Id="rId3" Type="http://schemas.openxmlformats.org/officeDocument/2006/relationships/image" Target="../media/image116.svg"/><Relationship Id="rId7" Type="http://schemas.openxmlformats.org/officeDocument/2006/relationships/image" Target="../media/image120.svg"/><Relationship Id="rId12" Type="http://schemas.openxmlformats.org/officeDocument/2006/relationships/image" Target="../media/image124.png"/><Relationship Id="rId2" Type="http://schemas.openxmlformats.org/officeDocument/2006/relationships/image" Target="../media/image115.png"/><Relationship Id="rId1" Type="http://schemas.openxmlformats.org/officeDocument/2006/relationships/slideLayout" Target="../slideLayouts/slideLayout96.xml"/><Relationship Id="rId6" Type="http://schemas.openxmlformats.org/officeDocument/2006/relationships/image" Target="../media/image119.svg"/><Relationship Id="rId11" Type="http://schemas.openxmlformats.org/officeDocument/2006/relationships/image" Target="../media/image96.png"/><Relationship Id="rId5" Type="http://schemas.openxmlformats.org/officeDocument/2006/relationships/image" Target="../media/image118.svg"/><Relationship Id="rId10" Type="http://schemas.openxmlformats.org/officeDocument/2006/relationships/image" Target="../media/image123.png"/><Relationship Id="rId4" Type="http://schemas.openxmlformats.org/officeDocument/2006/relationships/image" Target="../media/image117.svg"/><Relationship Id="rId9" Type="http://schemas.openxmlformats.org/officeDocument/2006/relationships/image" Target="../media/image122.png"/></Relationships>
</file>

<file path=ppt/slides/_rels/slide97.xml.rels><?xml version="1.0" encoding="UTF-8" standalone="yes"?>
<Relationships xmlns="http://schemas.openxmlformats.org/package/2006/relationships"><Relationship Id="rId3" Type="http://schemas.openxmlformats.org/officeDocument/2006/relationships/image" Target="../media/image125.svg"/><Relationship Id="rId7" Type="http://schemas.openxmlformats.org/officeDocument/2006/relationships/image" Target="../media/image129.svg"/><Relationship Id="rId2" Type="http://schemas.openxmlformats.org/officeDocument/2006/relationships/image" Target="../media/image115.png"/><Relationship Id="rId1" Type="http://schemas.openxmlformats.org/officeDocument/2006/relationships/slideLayout" Target="../slideLayouts/slideLayout96.xml"/><Relationship Id="rId6" Type="http://schemas.openxmlformats.org/officeDocument/2006/relationships/image" Target="../media/image128.svg"/><Relationship Id="rId5" Type="http://schemas.openxmlformats.org/officeDocument/2006/relationships/image" Target="../media/image127.svg"/><Relationship Id="rId4" Type="http://schemas.openxmlformats.org/officeDocument/2006/relationships/image" Target="../media/image126.svg"/></Relationships>
</file>

<file path=ppt/slides/_rels/slide98.xml.rels><?xml version="1.0" encoding="UTF-8" standalone="yes"?>
<Relationships xmlns="http://schemas.openxmlformats.org/package/2006/relationships"><Relationship Id="rId3" Type="http://schemas.openxmlformats.org/officeDocument/2006/relationships/image" Target="../media/image130.svg"/><Relationship Id="rId2" Type="http://schemas.openxmlformats.org/officeDocument/2006/relationships/image" Target="../media/image115.png"/><Relationship Id="rId1" Type="http://schemas.openxmlformats.org/officeDocument/2006/relationships/slideLayout" Target="../slideLayouts/slideLayout96.xml"/><Relationship Id="rId6" Type="http://schemas.openxmlformats.org/officeDocument/2006/relationships/image" Target="../media/image133.svg"/><Relationship Id="rId5" Type="http://schemas.openxmlformats.org/officeDocument/2006/relationships/image" Target="../media/image132.png"/><Relationship Id="rId4" Type="http://schemas.openxmlformats.org/officeDocument/2006/relationships/image" Target="../media/image131.svg"/></Relationships>
</file>

<file path=ppt/slides/_rels/slide99.xml.rels><?xml version="1.0" encoding="UTF-8" standalone="yes"?>
<Relationships xmlns="http://schemas.openxmlformats.org/package/2006/relationships"><Relationship Id="rId3" Type="http://schemas.openxmlformats.org/officeDocument/2006/relationships/image" Target="../media/image130.svg"/><Relationship Id="rId2" Type="http://schemas.openxmlformats.org/officeDocument/2006/relationships/image" Target="../media/image115.png"/><Relationship Id="rId1" Type="http://schemas.openxmlformats.org/officeDocument/2006/relationships/slideLayout" Target="../slideLayouts/slideLayout96.xml"/><Relationship Id="rId4" Type="http://schemas.openxmlformats.org/officeDocument/2006/relationships/image" Target="../media/image13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7"/>
          <p:cNvSpPr>
            <a:spLocks noGrp="1"/>
          </p:cNvSpPr>
          <p:nvPr>
            <p:ph type="body" sz="quarter" idx="10"/>
          </p:nvPr>
        </p:nvSpPr>
        <p:spPr>
          <a:xfrm>
            <a:off x="3510116" y="2802194"/>
            <a:ext cx="7157884" cy="2782529"/>
          </a:xfrm>
        </p:spPr>
        <p:txBody>
          <a:bodyPr/>
          <a:lstStyle/>
          <a:p>
            <a:r>
              <a:rPr lang="en-US" sz="1800" dirty="0">
                <a:latin typeface="+mn-lt"/>
                <a:cs typeface="Arial"/>
              </a:rPr>
              <a:t>NC Department of Health and Human Services </a:t>
            </a:r>
            <a:endParaRPr lang="en-US" sz="1800" dirty="0">
              <a:latin typeface="+mn-lt"/>
            </a:endParaRPr>
          </a:p>
          <a:p>
            <a:r>
              <a:rPr lang="en-US" sz="1800" dirty="0">
                <a:latin typeface="+mn-lt"/>
                <a:cs typeface="Arial"/>
              </a:rPr>
              <a:t>Division of Mental Health, Developmental Disabilities, and Substance Use Services </a:t>
            </a:r>
          </a:p>
          <a:p>
            <a:endParaRPr lang="en-US" sz="1000" dirty="0">
              <a:latin typeface="+mn-lt"/>
              <a:cs typeface="Arial"/>
            </a:endParaRPr>
          </a:p>
          <a:p>
            <a:pPr>
              <a:spcBef>
                <a:spcPts val="0"/>
              </a:spcBef>
            </a:pPr>
            <a:endParaRPr lang="en-US" dirty="0">
              <a:latin typeface="+mn-lt"/>
            </a:endParaRPr>
          </a:p>
          <a:p>
            <a:pPr>
              <a:spcBef>
                <a:spcPts val="0"/>
              </a:spcBef>
            </a:pPr>
            <a:r>
              <a:rPr lang="en-US" dirty="0"/>
              <a:t>Opioid and Prescription Drug Abuse Advisory Committee Meeting </a:t>
            </a:r>
            <a:endParaRPr lang="en-US" sz="1000" dirty="0">
              <a:latin typeface="+mn-lt"/>
              <a:cs typeface="Arial"/>
            </a:endParaRPr>
          </a:p>
          <a:p>
            <a:pPr>
              <a:spcBef>
                <a:spcPts val="0"/>
              </a:spcBef>
            </a:pPr>
            <a:endParaRPr lang="en-US" sz="1000" dirty="0">
              <a:latin typeface="+mn-lt"/>
              <a:cs typeface="Arial"/>
            </a:endParaRPr>
          </a:p>
          <a:p>
            <a:endParaRPr lang="en-US" sz="2000" dirty="0">
              <a:highlight>
                <a:srgbClr val="FFFF00"/>
              </a:highlight>
              <a:latin typeface="+mn-lt"/>
              <a:cs typeface="Arial"/>
            </a:endParaRPr>
          </a:p>
        </p:txBody>
      </p:sp>
      <p:sp>
        <p:nvSpPr>
          <p:cNvPr id="11" name="Text Placeholder 9"/>
          <p:cNvSpPr>
            <a:spLocks noGrp="1"/>
          </p:cNvSpPr>
          <p:nvPr>
            <p:ph type="body" sz="quarter" idx="12"/>
          </p:nvPr>
        </p:nvSpPr>
        <p:spPr>
          <a:xfrm>
            <a:off x="3409950" y="5895891"/>
            <a:ext cx="7699023" cy="488227"/>
          </a:xfrm>
        </p:spPr>
        <p:txBody>
          <a:bodyPr>
            <a:normAutofit/>
          </a:bodyPr>
          <a:lstStyle/>
          <a:p>
            <a:r>
              <a:rPr lang="en-US" sz="2000">
                <a:latin typeface="+mn-lt"/>
                <a:cs typeface="Arial"/>
              </a:rPr>
              <a:t>June 12, 2026</a:t>
            </a:r>
          </a:p>
        </p:txBody>
      </p:sp>
      <p:sp>
        <p:nvSpPr>
          <p:cNvPr id="2" name="Slide Number Placeholder 1">
            <a:extLst>
              <a:ext uri="{FF2B5EF4-FFF2-40B4-BE49-F238E27FC236}">
                <a16:creationId xmlns:a16="http://schemas.microsoft.com/office/drawing/2014/main" id="{CC79A91B-9537-FEE1-DDBB-B8320CFEC6B0}"/>
              </a:ext>
            </a:extLst>
          </p:cNvPr>
          <p:cNvSpPr>
            <a:spLocks noGrp="1"/>
          </p:cNvSpPr>
          <p:nvPr>
            <p:ph type="sldNum" sz="quarter" idx="15"/>
          </p:nvPr>
        </p:nvSpPr>
        <p:spPr/>
        <p:txBody>
          <a:bodyPr/>
          <a:lstStyle/>
          <a:p>
            <a:fld id="{6860CF95-128A-4351-B6C9-020D04AB0AAC}" type="slidenum">
              <a:rPr lang="en-US" smtClean="0"/>
              <a:t>1</a:t>
            </a:fld>
            <a:endParaRPr lang="en-US"/>
          </a:p>
        </p:txBody>
      </p:sp>
    </p:spTree>
    <p:extLst>
      <p:ext uri="{BB962C8B-B14F-4D97-AF65-F5344CB8AC3E}">
        <p14:creationId xmlns:p14="http://schemas.microsoft.com/office/powerpoint/2010/main" val="3134357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6150" y="1110789"/>
            <a:ext cx="8563554" cy="548640"/>
          </a:xfrm>
        </p:spPr>
        <p:txBody>
          <a:bodyPr/>
          <a:lstStyle/>
          <a:p>
            <a:r>
              <a:rPr lang="en-US" sz="2800">
                <a:latin typeface="+mn-lt"/>
              </a:rPr>
              <a:t>IVPB Data Support available! </a:t>
            </a:r>
          </a:p>
        </p:txBody>
      </p:sp>
      <p:sp>
        <p:nvSpPr>
          <p:cNvPr id="2" name="TextBox 1">
            <a:extLst>
              <a:ext uri="{FF2B5EF4-FFF2-40B4-BE49-F238E27FC236}">
                <a16:creationId xmlns:a16="http://schemas.microsoft.com/office/drawing/2014/main" id="{7BCF41FC-415C-11A8-B289-BD85F04B2EEC}"/>
              </a:ext>
            </a:extLst>
          </p:cNvPr>
          <p:cNvSpPr txBox="1"/>
          <p:nvPr/>
        </p:nvSpPr>
        <p:spPr>
          <a:xfrm>
            <a:off x="2099080" y="1590674"/>
            <a:ext cx="7801060" cy="646331"/>
          </a:xfrm>
          <a:prstGeom prst="rect">
            <a:avLst/>
          </a:prstGeom>
          <a:noFill/>
        </p:spPr>
        <p:txBody>
          <a:bodyPr wrap="square" rtlCol="0">
            <a:spAutoFit/>
          </a:bodyPr>
          <a:lstStyle/>
          <a:p>
            <a:r>
              <a:rPr lang="en-US">
                <a:solidFill>
                  <a:schemeClr val="tx2">
                    <a:lumMod val="75000"/>
                  </a:schemeClr>
                </a:solidFill>
              </a:rPr>
              <a:t>Book time with an IVPB epidemiologist to discuss available data products, to talk through custom data requests, or for general data questions.</a:t>
            </a:r>
          </a:p>
        </p:txBody>
      </p:sp>
      <p:sp>
        <p:nvSpPr>
          <p:cNvPr id="8" name="TextBox 7">
            <a:extLst>
              <a:ext uri="{FF2B5EF4-FFF2-40B4-BE49-F238E27FC236}">
                <a16:creationId xmlns:a16="http://schemas.microsoft.com/office/drawing/2014/main" id="{1A3DDF89-3C62-C20F-C089-DCEE728980D9}"/>
              </a:ext>
            </a:extLst>
          </p:cNvPr>
          <p:cNvSpPr txBox="1"/>
          <p:nvPr/>
        </p:nvSpPr>
        <p:spPr>
          <a:xfrm>
            <a:off x="2153709" y="2546005"/>
            <a:ext cx="2347713" cy="1477328"/>
          </a:xfrm>
          <a:prstGeom prst="rect">
            <a:avLst/>
          </a:prstGeom>
          <a:noFill/>
        </p:spPr>
        <p:txBody>
          <a:bodyPr wrap="square" rtlCol="0">
            <a:spAutoFit/>
          </a:bodyPr>
          <a:lstStyle/>
          <a:p>
            <a:pPr marL="285750" indent="-285750">
              <a:buFont typeface="Arial" panose="020B0604020202020204" pitchFamily="34" charset="0"/>
              <a:buChar char="•"/>
            </a:pPr>
            <a:r>
              <a:rPr lang="en-US" b="1">
                <a:hlinkClick r:id="rId3"/>
              </a:rPr>
              <a:t>IVPB Data Request Policy</a:t>
            </a:r>
            <a:endParaRPr lang="en-US" b="1"/>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b="1">
                <a:hlinkClick r:id="rId4"/>
              </a:rPr>
              <a:t>IVPB Data Support Bookings</a:t>
            </a:r>
            <a:endParaRPr lang="en-US" b="1"/>
          </a:p>
        </p:txBody>
      </p:sp>
      <p:pic>
        <p:nvPicPr>
          <p:cNvPr id="3" name="Picture 2" descr="QR code to IVPB Data Support booking.">
            <a:extLst>
              <a:ext uri="{FF2B5EF4-FFF2-40B4-BE49-F238E27FC236}">
                <a16:creationId xmlns:a16="http://schemas.microsoft.com/office/drawing/2014/main" id="{1CACDB53-059E-4949-07A7-72DCD710F0AC}"/>
              </a:ext>
            </a:extLst>
          </p:cNvPr>
          <p:cNvPicPr>
            <a:picLocks noChangeAspect="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178714" y="4492003"/>
            <a:ext cx="1715976" cy="1715976"/>
          </a:xfrm>
          <a:prstGeom prst="rect">
            <a:avLst/>
          </a:prstGeom>
        </p:spPr>
      </p:pic>
      <p:pic>
        <p:nvPicPr>
          <p:cNvPr id="4" name="Picture 3" descr="Screenshot of the different IVPB data support booking options: overdose, alcohol use and related harms, general injury, suicide and firearm.">
            <a:extLst>
              <a:ext uri="{FF2B5EF4-FFF2-40B4-BE49-F238E27FC236}">
                <a16:creationId xmlns:a16="http://schemas.microsoft.com/office/drawing/2014/main" id="{A3FF70C4-2594-DC56-7A7F-CAFBBB70C0F0}"/>
              </a:ext>
            </a:extLst>
          </p:cNvPr>
          <p:cNvPicPr>
            <a:picLocks noChangeAspect="1"/>
          </p:cNvPicPr>
          <p:nvPr/>
        </p:nvPicPr>
        <p:blipFill>
          <a:blip r:embed="rId6"/>
          <a:stretch>
            <a:fillRect/>
          </a:stretch>
        </p:blipFill>
        <p:spPr>
          <a:xfrm>
            <a:off x="4640158" y="2546006"/>
            <a:ext cx="5398135" cy="3648633"/>
          </a:xfrm>
          <a:prstGeom prst="rect">
            <a:avLst/>
          </a:prstGeom>
          <a:ln>
            <a:noFill/>
          </a:ln>
          <a:effectLst>
            <a:outerShdw blurRad="292100" dist="139700" dir="2700000" algn="tl" rotWithShape="0">
              <a:srgbClr val="333333">
                <a:alpha val="65000"/>
              </a:srgbClr>
            </a:outerShdw>
          </a:effectLst>
        </p:spPr>
      </p:pic>
      <p:sp>
        <p:nvSpPr>
          <p:cNvPr id="7" name="Slide Number Placeholder 6">
            <a:extLst>
              <a:ext uri="{FF2B5EF4-FFF2-40B4-BE49-F238E27FC236}">
                <a16:creationId xmlns:a16="http://schemas.microsoft.com/office/drawing/2014/main" id="{049F3F41-3F76-32B6-46E2-A3FC4B2284AA}"/>
              </a:ext>
            </a:extLst>
          </p:cNvPr>
          <p:cNvSpPr>
            <a:spLocks noGrp="1"/>
          </p:cNvSpPr>
          <p:nvPr>
            <p:ph type="sldNum" sz="quarter" idx="14"/>
          </p:nvPr>
        </p:nvSpPr>
        <p:spPr/>
        <p:txBody>
          <a:bodyPr/>
          <a:lstStyle/>
          <a:p>
            <a:fld id="{11F27F3A-B3E9-41ED-AF8F-A365F10BB65F}" type="slidenum">
              <a:rPr lang="en-US" smtClean="0"/>
              <a:pPr/>
              <a:t>10</a:t>
            </a:fld>
            <a:endParaRPr lang="en-US"/>
          </a:p>
        </p:txBody>
      </p:sp>
    </p:spTree>
    <p:extLst>
      <p:ext uri="{BB962C8B-B14F-4D97-AF65-F5344CB8AC3E}">
        <p14:creationId xmlns:p14="http://schemas.microsoft.com/office/powerpoint/2010/main" val="383986440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172200"/>
            <a:ext cx="12192000" cy="6858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7EFD8"/>
            </a:solidFill>
          </p:spPr>
          <p:txBody>
            <a:bodyPr/>
            <a:lstStyle/>
            <a:p>
              <a:pPr defTabSz="609630"/>
              <a:endParaRPr lang="en-US" sz="1200">
                <a:solidFill>
                  <a:prstClr val="black"/>
                </a:solidFill>
                <a:latin typeface="Calibri"/>
              </a:endParaRPr>
            </a:p>
          </p:txBody>
        </p:sp>
        <p:sp>
          <p:nvSpPr>
            <p:cNvPr id="4" name="TextBox 4"/>
            <p:cNvSpPr txBox="1"/>
            <p:nvPr/>
          </p:nvSpPr>
          <p:spPr>
            <a:xfrm>
              <a:off x="0" y="-57150"/>
              <a:ext cx="4816593" cy="32808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4802527" y="6258796"/>
            <a:ext cx="2586949" cy="512610"/>
          </a:xfrm>
          <a:custGeom>
            <a:avLst/>
            <a:gdLst/>
            <a:ahLst/>
            <a:cxnLst/>
            <a:rect l="l" t="t" r="r" b="b"/>
            <a:pathLst>
              <a:path w="3880423" h="768915">
                <a:moveTo>
                  <a:pt x="0" y="0"/>
                </a:moveTo>
                <a:lnTo>
                  <a:pt x="3880422" y="0"/>
                </a:lnTo>
                <a:lnTo>
                  <a:pt x="3880422" y="768916"/>
                </a:lnTo>
                <a:lnTo>
                  <a:pt x="0" y="76891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AutoShape 6"/>
          <p:cNvSpPr/>
          <p:nvPr/>
        </p:nvSpPr>
        <p:spPr>
          <a:xfrm>
            <a:off x="0" y="6140450"/>
            <a:ext cx="12192000" cy="31750"/>
          </a:xfrm>
          <a:prstGeom prst="line">
            <a:avLst/>
          </a:prstGeom>
          <a:ln w="95250" cap="flat">
            <a:solidFill>
              <a:srgbClr val="346076"/>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7" name="Group 7"/>
          <p:cNvGrpSpPr/>
          <p:nvPr/>
        </p:nvGrpSpPr>
        <p:grpSpPr>
          <a:xfrm>
            <a:off x="931274" y="1251166"/>
            <a:ext cx="3676275" cy="3676275"/>
            <a:chOff x="0" y="0"/>
            <a:chExt cx="7352549" cy="7352549"/>
          </a:xfrm>
        </p:grpSpPr>
        <p:sp>
          <p:nvSpPr>
            <p:cNvPr id="8" name="Freeform 8"/>
            <p:cNvSpPr/>
            <p:nvPr/>
          </p:nvSpPr>
          <p:spPr>
            <a:xfrm>
              <a:off x="0" y="0"/>
              <a:ext cx="7352549" cy="7352549"/>
            </a:xfrm>
            <a:custGeom>
              <a:avLst/>
              <a:gdLst/>
              <a:ahLst/>
              <a:cxnLst/>
              <a:rect l="l" t="t" r="r" b="b"/>
              <a:pathLst>
                <a:path w="7352549" h="7352549">
                  <a:moveTo>
                    <a:pt x="0" y="0"/>
                  </a:moveTo>
                  <a:lnTo>
                    <a:pt x="7352549" y="0"/>
                  </a:lnTo>
                  <a:lnTo>
                    <a:pt x="7352549" y="7352549"/>
                  </a:lnTo>
                  <a:lnTo>
                    <a:pt x="0" y="735254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1063636" y="1063636"/>
              <a:ext cx="5225277" cy="5225277"/>
            </a:xfrm>
            <a:custGeom>
              <a:avLst/>
              <a:gdLst/>
              <a:ahLst/>
              <a:cxnLst/>
              <a:rect l="l" t="t" r="r" b="b"/>
              <a:pathLst>
                <a:path w="5225277" h="5225277">
                  <a:moveTo>
                    <a:pt x="0" y="0"/>
                  </a:moveTo>
                  <a:lnTo>
                    <a:pt x="5225277" y="0"/>
                  </a:lnTo>
                  <a:lnTo>
                    <a:pt x="5225277" y="5225277"/>
                  </a:lnTo>
                  <a:lnTo>
                    <a:pt x="0" y="5225277"/>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grpSp>
      <p:sp>
        <p:nvSpPr>
          <p:cNvPr id="10" name="TextBox 10"/>
          <p:cNvSpPr txBox="1"/>
          <p:nvPr/>
        </p:nvSpPr>
        <p:spPr>
          <a:xfrm>
            <a:off x="5842000" y="886834"/>
            <a:ext cx="5053168" cy="718402"/>
          </a:xfrm>
          <a:prstGeom prst="rect">
            <a:avLst/>
          </a:prstGeom>
        </p:spPr>
        <p:txBody>
          <a:bodyPr wrap="square" lIns="0" tIns="0" rIns="0" bIns="0" rtlCol="0" anchor="t">
            <a:spAutoFit/>
          </a:bodyPr>
          <a:lstStyle/>
          <a:p>
            <a:pPr algn="ctr" defTabSz="609630">
              <a:lnSpc>
                <a:spcPts val="5886"/>
              </a:lnSpc>
            </a:pPr>
            <a:r>
              <a:rPr lang="en-US" sz="4204" b="1">
                <a:solidFill>
                  <a:srgbClr val="4D4342"/>
                </a:solidFill>
                <a:latin typeface="Poppins Bold"/>
                <a:ea typeface="Poppins Bold"/>
                <a:cs typeface="Poppins Bold"/>
                <a:sym typeface="Poppins Bold"/>
              </a:rPr>
              <a:t>Document  Library</a:t>
            </a:r>
          </a:p>
        </p:txBody>
      </p:sp>
      <p:sp>
        <p:nvSpPr>
          <p:cNvPr id="11" name="TextBox 11"/>
          <p:cNvSpPr txBox="1"/>
          <p:nvPr/>
        </p:nvSpPr>
        <p:spPr>
          <a:xfrm>
            <a:off x="5642929" y="2091273"/>
            <a:ext cx="5438356" cy="3279937"/>
          </a:xfrm>
          <a:prstGeom prst="rect">
            <a:avLst/>
          </a:prstGeom>
        </p:spPr>
        <p:txBody>
          <a:bodyPr lIns="0" tIns="0" rIns="0" bIns="0" rtlCol="0" anchor="t">
            <a:spAutoFit/>
          </a:bodyPr>
          <a:lstStyle/>
          <a:p>
            <a:pPr algn="ctr" defTabSz="609630">
              <a:lnSpc>
                <a:spcPts val="4258"/>
              </a:lnSpc>
            </a:pPr>
            <a:r>
              <a:rPr lang="en-US" sz="3041">
                <a:solidFill>
                  <a:srgbClr val="4D4342"/>
                </a:solidFill>
                <a:latin typeface="Poppins"/>
                <a:ea typeface="Poppins"/>
                <a:cs typeface="Poppins"/>
                <a:sym typeface="Poppins"/>
              </a:rPr>
              <a:t>Repository of all submitted reports</a:t>
            </a:r>
          </a:p>
          <a:p>
            <a:pPr algn="ctr" defTabSz="609630">
              <a:lnSpc>
                <a:spcPts val="4258"/>
              </a:lnSpc>
            </a:pPr>
            <a:endParaRPr lang="en-US" sz="3041">
              <a:solidFill>
                <a:srgbClr val="4D4342"/>
              </a:solidFill>
              <a:latin typeface="Poppins"/>
              <a:ea typeface="Poppins"/>
              <a:cs typeface="Poppins"/>
              <a:sym typeface="Poppins"/>
            </a:endParaRPr>
          </a:p>
          <a:p>
            <a:pPr algn="ctr" defTabSz="609630">
              <a:lnSpc>
                <a:spcPts val="4258"/>
              </a:lnSpc>
            </a:pPr>
            <a:r>
              <a:rPr lang="en-US" sz="3041">
                <a:solidFill>
                  <a:srgbClr val="4D4342"/>
                </a:solidFill>
                <a:latin typeface="Poppins"/>
                <a:ea typeface="Poppins"/>
                <a:cs typeface="Poppins"/>
                <a:sym typeface="Poppins"/>
              </a:rPr>
              <a:t>Filterable by local government, report type, and period</a:t>
            </a:r>
          </a:p>
        </p:txBody>
      </p:sp>
      <p:sp>
        <p:nvSpPr>
          <p:cNvPr id="12" name="TextBox 21">
            <a:extLst>
              <a:ext uri="{FF2B5EF4-FFF2-40B4-BE49-F238E27FC236}">
                <a16:creationId xmlns:a16="http://schemas.microsoft.com/office/drawing/2014/main" id="{2044A8F0-DED3-14D2-AAF0-822732E55B9D}"/>
              </a:ext>
            </a:extLst>
          </p:cNvPr>
          <p:cNvSpPr txBox="1"/>
          <p:nvPr/>
        </p:nvSpPr>
        <p:spPr>
          <a:xfrm>
            <a:off x="4519272" y="5724217"/>
            <a:ext cx="7433823" cy="231666"/>
          </a:xfrm>
          <a:prstGeom prst="rect">
            <a:avLst/>
          </a:prstGeom>
        </p:spPr>
        <p:txBody>
          <a:bodyPr lIns="0" tIns="0" rIns="0" bIns="0" rtlCol="0" anchor="t">
            <a:spAutoFit/>
          </a:bodyPr>
          <a:lstStyle/>
          <a:p>
            <a:pPr algn="r" defTabSz="609630">
              <a:lnSpc>
                <a:spcPts val="1908"/>
              </a:lnSpc>
            </a:pPr>
            <a:r>
              <a:rPr lang="en-US" sz="1363">
                <a:solidFill>
                  <a:srgbClr val="4A4040"/>
                </a:solidFill>
                <a:latin typeface="Poppins"/>
                <a:ea typeface="Poppins"/>
                <a:cs typeface="Poppins"/>
                <a:sym typeface="Poppins"/>
              </a:rPr>
              <a:t>NCOPIOIDSETTLEMENT.ORG/DOC-LIBRARY</a:t>
            </a:r>
          </a:p>
        </p:txBody>
      </p:sp>
    </p:spTree>
    <p:extLst>
      <p:ext uri="{BB962C8B-B14F-4D97-AF65-F5344CB8AC3E}">
        <p14:creationId xmlns:p14="http://schemas.microsoft.com/office/powerpoint/2010/main" val="71008513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172200"/>
            <a:ext cx="12192000" cy="6858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7EFD8"/>
            </a:solidFill>
          </p:spPr>
          <p:txBody>
            <a:bodyPr/>
            <a:lstStyle/>
            <a:p>
              <a:pPr defTabSz="609630"/>
              <a:endParaRPr lang="en-US" sz="1200">
                <a:solidFill>
                  <a:prstClr val="black"/>
                </a:solidFill>
                <a:latin typeface="Calibri"/>
              </a:endParaRPr>
            </a:p>
          </p:txBody>
        </p:sp>
        <p:sp>
          <p:nvSpPr>
            <p:cNvPr id="4" name="TextBox 4"/>
            <p:cNvSpPr txBox="1"/>
            <p:nvPr/>
          </p:nvSpPr>
          <p:spPr>
            <a:xfrm>
              <a:off x="0" y="-57150"/>
              <a:ext cx="4816593" cy="32808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4802526" y="6258795"/>
            <a:ext cx="2586949" cy="512610"/>
          </a:xfrm>
          <a:custGeom>
            <a:avLst/>
            <a:gdLst/>
            <a:ahLst/>
            <a:cxnLst/>
            <a:rect l="l" t="t" r="r" b="b"/>
            <a:pathLst>
              <a:path w="3880423" h="768915">
                <a:moveTo>
                  <a:pt x="0" y="0"/>
                </a:moveTo>
                <a:lnTo>
                  <a:pt x="3880422" y="0"/>
                </a:lnTo>
                <a:lnTo>
                  <a:pt x="3880422" y="768916"/>
                </a:lnTo>
                <a:lnTo>
                  <a:pt x="0" y="76891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AutoShape 6"/>
          <p:cNvSpPr/>
          <p:nvPr/>
        </p:nvSpPr>
        <p:spPr>
          <a:xfrm>
            <a:off x="0" y="6140450"/>
            <a:ext cx="12192000" cy="31750"/>
          </a:xfrm>
          <a:prstGeom prst="line">
            <a:avLst/>
          </a:prstGeom>
          <a:ln w="95250" cap="flat">
            <a:solidFill>
              <a:srgbClr val="346076"/>
            </a:solidFill>
            <a:prstDash val="solid"/>
            <a:headEnd type="none" w="sm" len="sm"/>
            <a:tailEnd type="none" w="sm" len="sm"/>
          </a:ln>
        </p:spPr>
        <p:txBody>
          <a:bodyPr/>
          <a:lstStyle/>
          <a:p>
            <a:pPr defTabSz="609630"/>
            <a:endParaRPr lang="en-US" sz="1200">
              <a:solidFill>
                <a:prstClr val="black"/>
              </a:solidFill>
              <a:latin typeface="Calibri"/>
            </a:endParaRPr>
          </a:p>
        </p:txBody>
      </p:sp>
      <p:pic>
        <p:nvPicPr>
          <p:cNvPr id="11" name="Picture 10">
            <a:extLst>
              <a:ext uri="{FF2B5EF4-FFF2-40B4-BE49-F238E27FC236}">
                <a16:creationId xmlns:a16="http://schemas.microsoft.com/office/drawing/2014/main" id="{76542648-94A0-19CE-6D7D-B7A37B76E4A5}"/>
              </a:ext>
            </a:extLst>
          </p:cNvPr>
          <p:cNvPicPr>
            <a:picLocks noChangeAspect="1"/>
          </p:cNvPicPr>
          <p:nvPr/>
        </p:nvPicPr>
        <p:blipFill>
          <a:blip r:embed="rId3"/>
          <a:srcRect l="50000" t="5771" r="27083" b="5771"/>
          <a:stretch>
            <a:fillRect/>
          </a:stretch>
        </p:blipFill>
        <p:spPr>
          <a:xfrm>
            <a:off x="2997200" y="106938"/>
            <a:ext cx="5435600" cy="5929745"/>
          </a:xfrm>
          <a:prstGeom prst="rect">
            <a:avLst/>
          </a:prstGeom>
        </p:spPr>
      </p:pic>
    </p:spTree>
    <p:extLst>
      <p:ext uri="{BB962C8B-B14F-4D97-AF65-F5344CB8AC3E}">
        <p14:creationId xmlns:p14="http://schemas.microsoft.com/office/powerpoint/2010/main" val="35041532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172200"/>
            <a:ext cx="12192000" cy="6858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7EFD8"/>
            </a:solidFill>
          </p:spPr>
          <p:txBody>
            <a:bodyPr/>
            <a:lstStyle/>
            <a:p>
              <a:pPr defTabSz="609630"/>
              <a:endParaRPr lang="en-US" sz="1200">
                <a:solidFill>
                  <a:prstClr val="black"/>
                </a:solidFill>
                <a:latin typeface="Calibri"/>
              </a:endParaRPr>
            </a:p>
          </p:txBody>
        </p:sp>
        <p:sp>
          <p:nvSpPr>
            <p:cNvPr id="4" name="TextBox 4"/>
            <p:cNvSpPr txBox="1"/>
            <p:nvPr/>
          </p:nvSpPr>
          <p:spPr>
            <a:xfrm>
              <a:off x="0" y="-57150"/>
              <a:ext cx="4816593" cy="32808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4802527" y="6258796"/>
            <a:ext cx="2586949" cy="512610"/>
          </a:xfrm>
          <a:custGeom>
            <a:avLst/>
            <a:gdLst/>
            <a:ahLst/>
            <a:cxnLst/>
            <a:rect l="l" t="t" r="r" b="b"/>
            <a:pathLst>
              <a:path w="3880423" h="768915">
                <a:moveTo>
                  <a:pt x="0" y="0"/>
                </a:moveTo>
                <a:lnTo>
                  <a:pt x="3880422" y="0"/>
                </a:lnTo>
                <a:lnTo>
                  <a:pt x="3880422" y="768916"/>
                </a:lnTo>
                <a:lnTo>
                  <a:pt x="0" y="76891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AutoShape 6"/>
          <p:cNvSpPr/>
          <p:nvPr/>
        </p:nvSpPr>
        <p:spPr>
          <a:xfrm>
            <a:off x="0" y="6140450"/>
            <a:ext cx="12192000" cy="31750"/>
          </a:xfrm>
          <a:prstGeom prst="line">
            <a:avLst/>
          </a:prstGeom>
          <a:ln w="95250" cap="flat">
            <a:solidFill>
              <a:srgbClr val="346076"/>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8" name="Freeform 8"/>
          <p:cNvSpPr/>
          <p:nvPr/>
        </p:nvSpPr>
        <p:spPr>
          <a:xfrm>
            <a:off x="931274" y="1251166"/>
            <a:ext cx="3676275" cy="3676275"/>
          </a:xfrm>
          <a:custGeom>
            <a:avLst/>
            <a:gdLst/>
            <a:ahLst/>
            <a:cxnLst/>
            <a:rect l="l" t="t" r="r" b="b"/>
            <a:pathLst>
              <a:path w="7352549" h="7352549">
                <a:moveTo>
                  <a:pt x="0" y="0"/>
                </a:moveTo>
                <a:lnTo>
                  <a:pt x="7352549" y="0"/>
                </a:lnTo>
                <a:lnTo>
                  <a:pt x="7352549" y="7352549"/>
                </a:lnTo>
                <a:lnTo>
                  <a:pt x="0" y="735254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1672091" y="1991983"/>
            <a:ext cx="2194641" cy="2194641"/>
          </a:xfrm>
          <a:custGeom>
            <a:avLst/>
            <a:gdLst/>
            <a:ahLst/>
            <a:cxnLst/>
            <a:rect l="l" t="t" r="r" b="b"/>
            <a:pathLst>
              <a:path w="4389281" h="4389281">
                <a:moveTo>
                  <a:pt x="0" y="0"/>
                </a:moveTo>
                <a:lnTo>
                  <a:pt x="4389281" y="0"/>
                </a:lnTo>
                <a:lnTo>
                  <a:pt x="4389281" y="4389281"/>
                </a:lnTo>
                <a:lnTo>
                  <a:pt x="0" y="438928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5986060" y="516456"/>
            <a:ext cx="4834341" cy="718402"/>
          </a:xfrm>
          <a:prstGeom prst="rect">
            <a:avLst/>
          </a:prstGeom>
        </p:spPr>
        <p:txBody>
          <a:bodyPr wrap="square" lIns="0" tIns="0" rIns="0" bIns="0" rtlCol="0" anchor="t">
            <a:spAutoFit/>
          </a:bodyPr>
          <a:lstStyle/>
          <a:p>
            <a:pPr algn="ctr" defTabSz="609630">
              <a:lnSpc>
                <a:spcPts val="5886"/>
              </a:lnSpc>
            </a:pPr>
            <a:r>
              <a:rPr lang="en-US" sz="4204" b="1">
                <a:solidFill>
                  <a:srgbClr val="4D4342"/>
                </a:solidFill>
                <a:latin typeface="Poppins Bold"/>
                <a:ea typeface="Poppins Bold"/>
                <a:cs typeface="Poppins Bold"/>
                <a:sym typeface="Poppins Bold"/>
              </a:rPr>
              <a:t>Data Displays</a:t>
            </a:r>
          </a:p>
        </p:txBody>
      </p:sp>
      <p:sp>
        <p:nvSpPr>
          <p:cNvPr id="11" name="TextBox 11"/>
          <p:cNvSpPr txBox="1"/>
          <p:nvPr/>
        </p:nvSpPr>
        <p:spPr>
          <a:xfrm>
            <a:off x="5684051" y="1287970"/>
            <a:ext cx="5438356" cy="4378891"/>
          </a:xfrm>
          <a:prstGeom prst="rect">
            <a:avLst/>
          </a:prstGeom>
        </p:spPr>
        <p:txBody>
          <a:bodyPr lIns="0" tIns="0" rIns="0" bIns="0" rtlCol="0" anchor="t">
            <a:spAutoFit/>
          </a:bodyPr>
          <a:lstStyle/>
          <a:p>
            <a:pPr algn="ctr" defTabSz="609630">
              <a:lnSpc>
                <a:spcPts val="4258"/>
              </a:lnSpc>
            </a:pPr>
            <a:r>
              <a:rPr lang="en-US" sz="2933">
                <a:solidFill>
                  <a:srgbClr val="4D4342"/>
                </a:solidFill>
                <a:latin typeface="Poppins"/>
                <a:ea typeface="Poppins"/>
                <a:cs typeface="Poppins"/>
                <a:sym typeface="Poppins"/>
              </a:rPr>
              <a:t>Emphasis on interactive, place-based data so local governments can make informed decisions for their community​</a:t>
            </a:r>
          </a:p>
          <a:p>
            <a:pPr algn="ctr" defTabSz="609630">
              <a:lnSpc>
                <a:spcPts val="4258"/>
              </a:lnSpc>
            </a:pPr>
            <a:endParaRPr lang="en-US" sz="2933">
              <a:solidFill>
                <a:srgbClr val="4D4342"/>
              </a:solidFill>
              <a:latin typeface="Poppins"/>
              <a:ea typeface="Poppins"/>
              <a:cs typeface="Poppins"/>
              <a:sym typeface="Poppins"/>
            </a:endParaRPr>
          </a:p>
          <a:p>
            <a:pPr algn="ctr" defTabSz="609630">
              <a:lnSpc>
                <a:spcPts val="4258"/>
              </a:lnSpc>
            </a:pPr>
            <a:r>
              <a:rPr lang="en-US" sz="2933">
                <a:solidFill>
                  <a:srgbClr val="4D4342"/>
                </a:solidFill>
                <a:latin typeface="Poppins"/>
                <a:ea typeface="Poppins"/>
                <a:cs typeface="Poppins"/>
                <a:sym typeface="Poppins"/>
              </a:rPr>
              <a:t>All data provided through required reporting</a:t>
            </a:r>
          </a:p>
        </p:txBody>
      </p:sp>
      <p:sp>
        <p:nvSpPr>
          <p:cNvPr id="12" name="TextBox 21">
            <a:extLst>
              <a:ext uri="{FF2B5EF4-FFF2-40B4-BE49-F238E27FC236}">
                <a16:creationId xmlns:a16="http://schemas.microsoft.com/office/drawing/2014/main" id="{F70EF083-D494-4CAB-F1C0-14CC012E3A02}"/>
              </a:ext>
            </a:extLst>
          </p:cNvPr>
          <p:cNvSpPr txBox="1"/>
          <p:nvPr/>
        </p:nvSpPr>
        <p:spPr>
          <a:xfrm>
            <a:off x="4519272" y="5724217"/>
            <a:ext cx="7433823" cy="231666"/>
          </a:xfrm>
          <a:prstGeom prst="rect">
            <a:avLst/>
          </a:prstGeom>
        </p:spPr>
        <p:txBody>
          <a:bodyPr lIns="0" tIns="0" rIns="0" bIns="0" rtlCol="0" anchor="t">
            <a:spAutoFit/>
          </a:bodyPr>
          <a:lstStyle/>
          <a:p>
            <a:pPr algn="r" defTabSz="609630">
              <a:lnSpc>
                <a:spcPts val="1908"/>
              </a:lnSpc>
            </a:pPr>
            <a:r>
              <a:rPr lang="en-US" sz="1363">
                <a:solidFill>
                  <a:srgbClr val="4A4040"/>
                </a:solidFill>
                <a:latin typeface="Poppins"/>
                <a:ea typeface="Poppins"/>
                <a:cs typeface="Poppins"/>
                <a:sym typeface="Poppins"/>
              </a:rPr>
              <a:t>NCOPIOIDSETTLEMENT.ORG/TRENDS</a:t>
            </a:r>
          </a:p>
        </p:txBody>
      </p:sp>
    </p:spTree>
    <p:extLst>
      <p:ext uri="{BB962C8B-B14F-4D97-AF65-F5344CB8AC3E}">
        <p14:creationId xmlns:p14="http://schemas.microsoft.com/office/powerpoint/2010/main" val="32909764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172200"/>
            <a:ext cx="12192000" cy="6858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7EFD8"/>
            </a:solidFill>
          </p:spPr>
          <p:txBody>
            <a:bodyPr/>
            <a:lstStyle/>
            <a:p>
              <a:pPr defTabSz="609630"/>
              <a:endParaRPr lang="en-US" sz="1200">
                <a:solidFill>
                  <a:prstClr val="black"/>
                </a:solidFill>
                <a:latin typeface="Calibri"/>
              </a:endParaRPr>
            </a:p>
          </p:txBody>
        </p:sp>
        <p:sp>
          <p:nvSpPr>
            <p:cNvPr id="4" name="TextBox 4"/>
            <p:cNvSpPr txBox="1"/>
            <p:nvPr/>
          </p:nvSpPr>
          <p:spPr>
            <a:xfrm>
              <a:off x="0" y="-57150"/>
              <a:ext cx="4816593" cy="32808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4802527" y="6258796"/>
            <a:ext cx="2586949" cy="512610"/>
          </a:xfrm>
          <a:custGeom>
            <a:avLst/>
            <a:gdLst/>
            <a:ahLst/>
            <a:cxnLst/>
            <a:rect l="l" t="t" r="r" b="b"/>
            <a:pathLst>
              <a:path w="3880423" h="768915">
                <a:moveTo>
                  <a:pt x="0" y="0"/>
                </a:moveTo>
                <a:lnTo>
                  <a:pt x="3880422" y="0"/>
                </a:lnTo>
                <a:lnTo>
                  <a:pt x="3880422" y="768916"/>
                </a:lnTo>
                <a:lnTo>
                  <a:pt x="0" y="76891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AutoShape 6"/>
          <p:cNvSpPr/>
          <p:nvPr/>
        </p:nvSpPr>
        <p:spPr>
          <a:xfrm>
            <a:off x="0" y="6140450"/>
            <a:ext cx="12192000" cy="31750"/>
          </a:xfrm>
          <a:prstGeom prst="line">
            <a:avLst/>
          </a:prstGeom>
          <a:ln w="95250" cap="flat">
            <a:solidFill>
              <a:srgbClr val="346076"/>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8" name="Freeform 8"/>
          <p:cNvSpPr/>
          <p:nvPr/>
        </p:nvSpPr>
        <p:spPr>
          <a:xfrm>
            <a:off x="931274" y="1251166"/>
            <a:ext cx="3676275" cy="3676275"/>
          </a:xfrm>
          <a:custGeom>
            <a:avLst/>
            <a:gdLst/>
            <a:ahLst/>
            <a:cxnLst/>
            <a:rect l="l" t="t" r="r" b="b"/>
            <a:pathLst>
              <a:path w="7352549" h="7352549">
                <a:moveTo>
                  <a:pt x="0" y="0"/>
                </a:moveTo>
                <a:lnTo>
                  <a:pt x="7352549" y="0"/>
                </a:lnTo>
                <a:lnTo>
                  <a:pt x="7352549" y="7352549"/>
                </a:lnTo>
                <a:lnTo>
                  <a:pt x="0" y="735254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1672091" y="1991983"/>
            <a:ext cx="2194641" cy="2194641"/>
          </a:xfrm>
          <a:custGeom>
            <a:avLst/>
            <a:gdLst/>
            <a:ahLst/>
            <a:cxnLst/>
            <a:rect l="l" t="t" r="r" b="b"/>
            <a:pathLst>
              <a:path w="4389281" h="4389281">
                <a:moveTo>
                  <a:pt x="0" y="0"/>
                </a:moveTo>
                <a:lnTo>
                  <a:pt x="4389281" y="0"/>
                </a:lnTo>
                <a:lnTo>
                  <a:pt x="4389281" y="4389281"/>
                </a:lnTo>
                <a:lnTo>
                  <a:pt x="0" y="438928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5689600" y="847405"/>
            <a:ext cx="5438356" cy="718402"/>
          </a:xfrm>
          <a:prstGeom prst="rect">
            <a:avLst/>
          </a:prstGeom>
        </p:spPr>
        <p:txBody>
          <a:bodyPr wrap="square" lIns="0" tIns="0" rIns="0" bIns="0" rtlCol="0" anchor="t">
            <a:spAutoFit/>
          </a:bodyPr>
          <a:lstStyle/>
          <a:p>
            <a:pPr algn="ctr" defTabSz="609630">
              <a:lnSpc>
                <a:spcPts val="5886"/>
              </a:lnSpc>
            </a:pPr>
            <a:r>
              <a:rPr lang="en-US" sz="4204" b="1">
                <a:solidFill>
                  <a:srgbClr val="4D4342"/>
                </a:solidFill>
                <a:latin typeface="Poppins Bold"/>
                <a:ea typeface="Poppins Bold"/>
                <a:cs typeface="Poppins Bold"/>
                <a:sym typeface="Poppins Bold"/>
              </a:rPr>
              <a:t>Currently Available</a:t>
            </a:r>
          </a:p>
        </p:txBody>
      </p:sp>
      <p:sp>
        <p:nvSpPr>
          <p:cNvPr id="11" name="TextBox 11"/>
          <p:cNvSpPr txBox="1"/>
          <p:nvPr/>
        </p:nvSpPr>
        <p:spPr>
          <a:xfrm>
            <a:off x="5605286" y="1836311"/>
            <a:ext cx="5926315" cy="2728504"/>
          </a:xfrm>
          <a:prstGeom prst="rect">
            <a:avLst/>
          </a:prstGeom>
        </p:spPr>
        <p:txBody>
          <a:bodyPr wrap="square" lIns="0" tIns="0" rIns="0" bIns="0" rtlCol="0" anchor="t">
            <a:spAutoFit/>
          </a:bodyPr>
          <a:lstStyle/>
          <a:p>
            <a:pPr marL="656757" lvl="1" indent="-328378" defTabSz="609630">
              <a:lnSpc>
                <a:spcPts val="4258"/>
              </a:lnSpc>
              <a:buFont typeface="Arial"/>
              <a:buChar char="•"/>
            </a:pPr>
            <a:r>
              <a:rPr lang="en-US" sz="3041">
                <a:solidFill>
                  <a:srgbClr val="4D4342"/>
                </a:solidFill>
                <a:latin typeface="Poppins"/>
                <a:ea typeface="Poppins"/>
                <a:cs typeface="Poppins"/>
                <a:sym typeface="Poppins"/>
              </a:rPr>
              <a:t>Payment Schedule</a:t>
            </a:r>
          </a:p>
          <a:p>
            <a:pPr marL="656757" lvl="1" indent="-328378" defTabSz="609630">
              <a:lnSpc>
                <a:spcPts val="4258"/>
              </a:lnSpc>
              <a:buFont typeface="Arial"/>
              <a:buChar char="•"/>
            </a:pPr>
            <a:r>
              <a:rPr lang="en-US" sz="3041">
                <a:solidFill>
                  <a:srgbClr val="4D4342"/>
                </a:solidFill>
                <a:latin typeface="Poppins"/>
                <a:ea typeface="Poppins"/>
                <a:cs typeface="Poppins"/>
                <a:sym typeface="Poppins"/>
              </a:rPr>
              <a:t>Local Spending Plans</a:t>
            </a:r>
          </a:p>
          <a:p>
            <a:pPr marL="656757" lvl="1" indent="-328378" defTabSz="609630">
              <a:lnSpc>
                <a:spcPts val="4258"/>
              </a:lnSpc>
              <a:buFont typeface="Arial"/>
              <a:buChar char="•"/>
            </a:pPr>
            <a:r>
              <a:rPr lang="en-US" sz="3041">
                <a:solidFill>
                  <a:srgbClr val="4D4342"/>
                </a:solidFill>
                <a:latin typeface="Poppins"/>
                <a:ea typeface="Poppins"/>
                <a:cs typeface="Poppins"/>
                <a:sym typeface="Poppins"/>
              </a:rPr>
              <a:t>Past Spending</a:t>
            </a:r>
          </a:p>
          <a:p>
            <a:pPr marL="656757" lvl="1" indent="-328378" defTabSz="609630">
              <a:lnSpc>
                <a:spcPts val="4258"/>
              </a:lnSpc>
              <a:buFont typeface="Arial"/>
              <a:buChar char="•"/>
            </a:pPr>
            <a:r>
              <a:rPr lang="en-US" sz="3041">
                <a:solidFill>
                  <a:srgbClr val="4D4342"/>
                </a:solidFill>
                <a:latin typeface="Poppins"/>
                <a:ea typeface="Poppins"/>
                <a:cs typeface="Poppins"/>
                <a:sym typeface="Poppins"/>
              </a:rPr>
              <a:t>Local Progress</a:t>
            </a:r>
          </a:p>
          <a:p>
            <a:pPr marL="656757" lvl="1" indent="-328378" defTabSz="609630">
              <a:lnSpc>
                <a:spcPts val="4258"/>
              </a:lnSpc>
              <a:buFont typeface="Arial"/>
              <a:buChar char="•"/>
            </a:pPr>
            <a:r>
              <a:rPr lang="en-US" sz="3041">
                <a:solidFill>
                  <a:srgbClr val="4D4342"/>
                </a:solidFill>
                <a:latin typeface="Poppins"/>
                <a:ea typeface="Poppins"/>
                <a:cs typeface="Poppins"/>
                <a:sym typeface="Poppins"/>
              </a:rPr>
              <a:t>Strategy Implementation</a:t>
            </a:r>
          </a:p>
        </p:txBody>
      </p:sp>
      <p:sp>
        <p:nvSpPr>
          <p:cNvPr id="12" name="TextBox 21">
            <a:extLst>
              <a:ext uri="{FF2B5EF4-FFF2-40B4-BE49-F238E27FC236}">
                <a16:creationId xmlns:a16="http://schemas.microsoft.com/office/drawing/2014/main" id="{ED18B80F-0EC1-524E-88B7-836ED11CE2B1}"/>
              </a:ext>
            </a:extLst>
          </p:cNvPr>
          <p:cNvSpPr txBox="1"/>
          <p:nvPr/>
        </p:nvSpPr>
        <p:spPr>
          <a:xfrm>
            <a:off x="4519272" y="5724217"/>
            <a:ext cx="7433823" cy="231666"/>
          </a:xfrm>
          <a:prstGeom prst="rect">
            <a:avLst/>
          </a:prstGeom>
        </p:spPr>
        <p:txBody>
          <a:bodyPr lIns="0" tIns="0" rIns="0" bIns="0" rtlCol="0" anchor="t">
            <a:spAutoFit/>
          </a:bodyPr>
          <a:lstStyle/>
          <a:p>
            <a:pPr algn="r" defTabSz="609630">
              <a:lnSpc>
                <a:spcPts val="1908"/>
              </a:lnSpc>
            </a:pPr>
            <a:r>
              <a:rPr lang="en-US" sz="1363">
                <a:solidFill>
                  <a:srgbClr val="4A4040"/>
                </a:solidFill>
                <a:latin typeface="Poppins"/>
                <a:ea typeface="Poppins"/>
                <a:cs typeface="Poppins"/>
                <a:sym typeface="Poppins"/>
              </a:rPr>
              <a:t>NCOPIOIDSETTLEMENT.ORG/TRENDS</a:t>
            </a:r>
          </a:p>
        </p:txBody>
      </p:sp>
    </p:spTree>
    <p:extLst>
      <p:ext uri="{BB962C8B-B14F-4D97-AF65-F5344CB8AC3E}">
        <p14:creationId xmlns:p14="http://schemas.microsoft.com/office/powerpoint/2010/main" val="278900774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172200"/>
            <a:ext cx="12192000" cy="6858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7EFD8"/>
            </a:solidFill>
          </p:spPr>
          <p:txBody>
            <a:bodyPr/>
            <a:lstStyle/>
            <a:p>
              <a:pPr defTabSz="609630"/>
              <a:endParaRPr lang="en-US" sz="1200">
                <a:solidFill>
                  <a:prstClr val="black"/>
                </a:solidFill>
                <a:latin typeface="Calibri"/>
              </a:endParaRPr>
            </a:p>
          </p:txBody>
        </p:sp>
        <p:sp>
          <p:nvSpPr>
            <p:cNvPr id="4" name="TextBox 4"/>
            <p:cNvSpPr txBox="1"/>
            <p:nvPr/>
          </p:nvSpPr>
          <p:spPr>
            <a:xfrm>
              <a:off x="0" y="-57150"/>
              <a:ext cx="4816593" cy="32808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4802526" y="6258795"/>
            <a:ext cx="2586949" cy="512610"/>
          </a:xfrm>
          <a:custGeom>
            <a:avLst/>
            <a:gdLst/>
            <a:ahLst/>
            <a:cxnLst/>
            <a:rect l="l" t="t" r="r" b="b"/>
            <a:pathLst>
              <a:path w="3880423" h="768915">
                <a:moveTo>
                  <a:pt x="0" y="0"/>
                </a:moveTo>
                <a:lnTo>
                  <a:pt x="3880422" y="0"/>
                </a:lnTo>
                <a:lnTo>
                  <a:pt x="3880422" y="768916"/>
                </a:lnTo>
                <a:lnTo>
                  <a:pt x="0" y="76891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AutoShape 6"/>
          <p:cNvSpPr/>
          <p:nvPr/>
        </p:nvSpPr>
        <p:spPr>
          <a:xfrm>
            <a:off x="0" y="6140450"/>
            <a:ext cx="12192000" cy="31750"/>
          </a:xfrm>
          <a:prstGeom prst="line">
            <a:avLst/>
          </a:prstGeom>
          <a:ln w="95250" cap="flat">
            <a:solidFill>
              <a:srgbClr val="346076"/>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7" name="Freeform 7"/>
          <p:cNvSpPr/>
          <p:nvPr/>
        </p:nvSpPr>
        <p:spPr>
          <a:xfrm>
            <a:off x="685800" y="1175561"/>
            <a:ext cx="4877934" cy="4073075"/>
          </a:xfrm>
          <a:custGeom>
            <a:avLst/>
            <a:gdLst/>
            <a:ahLst/>
            <a:cxnLst/>
            <a:rect l="l" t="t" r="r" b="b"/>
            <a:pathLst>
              <a:path w="7316901" h="6109612">
                <a:moveTo>
                  <a:pt x="0" y="0"/>
                </a:moveTo>
                <a:lnTo>
                  <a:pt x="7316901" y="0"/>
                </a:lnTo>
                <a:lnTo>
                  <a:pt x="7316901" y="6109612"/>
                </a:lnTo>
                <a:lnTo>
                  <a:pt x="0" y="610961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8" name="TextBox 8"/>
          <p:cNvSpPr txBox="1"/>
          <p:nvPr/>
        </p:nvSpPr>
        <p:spPr>
          <a:xfrm>
            <a:off x="6203961" y="1041337"/>
            <a:ext cx="5175239" cy="718402"/>
          </a:xfrm>
          <a:prstGeom prst="rect">
            <a:avLst/>
          </a:prstGeom>
        </p:spPr>
        <p:txBody>
          <a:bodyPr wrap="square" lIns="0" tIns="0" rIns="0" bIns="0" rtlCol="0" anchor="t">
            <a:spAutoFit/>
          </a:bodyPr>
          <a:lstStyle/>
          <a:p>
            <a:pPr algn="ctr" defTabSz="609630">
              <a:lnSpc>
                <a:spcPts val="5886"/>
              </a:lnSpc>
            </a:pPr>
            <a:r>
              <a:rPr lang="en-US" sz="4204" b="1">
                <a:solidFill>
                  <a:srgbClr val="4D4342"/>
                </a:solidFill>
                <a:latin typeface="Poppins Bold"/>
                <a:ea typeface="Poppins Bold"/>
                <a:cs typeface="Poppins Bold"/>
                <a:sym typeface="Poppins Bold"/>
              </a:rPr>
              <a:t>Payment Schedule</a:t>
            </a:r>
          </a:p>
        </p:txBody>
      </p:sp>
      <p:sp>
        <p:nvSpPr>
          <p:cNvPr id="9" name="TextBox 9"/>
          <p:cNvSpPr txBox="1"/>
          <p:nvPr/>
        </p:nvSpPr>
        <p:spPr>
          <a:xfrm>
            <a:off x="6067844" y="1998494"/>
            <a:ext cx="5438356" cy="3279937"/>
          </a:xfrm>
          <a:prstGeom prst="rect">
            <a:avLst/>
          </a:prstGeom>
        </p:spPr>
        <p:txBody>
          <a:bodyPr lIns="0" tIns="0" rIns="0" bIns="0" rtlCol="0" anchor="t">
            <a:spAutoFit/>
          </a:bodyPr>
          <a:lstStyle/>
          <a:p>
            <a:pPr algn="ctr" defTabSz="609630">
              <a:lnSpc>
                <a:spcPts val="4258"/>
              </a:lnSpc>
            </a:pPr>
            <a:r>
              <a:rPr lang="en-US" sz="3041">
                <a:solidFill>
                  <a:srgbClr val="4D4342"/>
                </a:solidFill>
                <a:latin typeface="Poppins"/>
                <a:ea typeface="Poppins"/>
                <a:cs typeface="Poppins"/>
                <a:sym typeface="Poppins"/>
              </a:rPr>
              <a:t>Schedule of estimated payments for each of the 114 North Carolina counties and cities receiving payments from the national opioid settlements</a:t>
            </a:r>
          </a:p>
        </p:txBody>
      </p:sp>
    </p:spTree>
    <p:extLst>
      <p:ext uri="{BB962C8B-B14F-4D97-AF65-F5344CB8AC3E}">
        <p14:creationId xmlns:p14="http://schemas.microsoft.com/office/powerpoint/2010/main" val="214558329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172200"/>
            <a:ext cx="12192000" cy="6858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7EFD8"/>
            </a:solidFill>
          </p:spPr>
          <p:txBody>
            <a:bodyPr/>
            <a:lstStyle/>
            <a:p>
              <a:pPr defTabSz="609630"/>
              <a:endParaRPr lang="en-US" sz="1200">
                <a:solidFill>
                  <a:prstClr val="black"/>
                </a:solidFill>
                <a:latin typeface="Calibri"/>
              </a:endParaRPr>
            </a:p>
          </p:txBody>
        </p:sp>
        <p:sp>
          <p:nvSpPr>
            <p:cNvPr id="4" name="TextBox 4"/>
            <p:cNvSpPr txBox="1"/>
            <p:nvPr/>
          </p:nvSpPr>
          <p:spPr>
            <a:xfrm>
              <a:off x="0" y="-57150"/>
              <a:ext cx="4816593" cy="32808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4802526" y="6258795"/>
            <a:ext cx="2586949" cy="512610"/>
          </a:xfrm>
          <a:custGeom>
            <a:avLst/>
            <a:gdLst/>
            <a:ahLst/>
            <a:cxnLst/>
            <a:rect l="l" t="t" r="r" b="b"/>
            <a:pathLst>
              <a:path w="3880423" h="768915">
                <a:moveTo>
                  <a:pt x="0" y="0"/>
                </a:moveTo>
                <a:lnTo>
                  <a:pt x="3880422" y="0"/>
                </a:lnTo>
                <a:lnTo>
                  <a:pt x="3880422" y="768916"/>
                </a:lnTo>
                <a:lnTo>
                  <a:pt x="0" y="76891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AutoShape 6"/>
          <p:cNvSpPr/>
          <p:nvPr/>
        </p:nvSpPr>
        <p:spPr>
          <a:xfrm>
            <a:off x="0" y="6140450"/>
            <a:ext cx="12192000" cy="31750"/>
          </a:xfrm>
          <a:prstGeom prst="line">
            <a:avLst/>
          </a:prstGeom>
          <a:ln w="95250" cap="flat">
            <a:solidFill>
              <a:srgbClr val="346076"/>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8" name="TextBox 8"/>
          <p:cNvSpPr txBox="1"/>
          <p:nvPr/>
        </p:nvSpPr>
        <p:spPr>
          <a:xfrm>
            <a:off x="5888396" y="1321174"/>
            <a:ext cx="5846405" cy="718402"/>
          </a:xfrm>
          <a:prstGeom prst="rect">
            <a:avLst/>
          </a:prstGeom>
        </p:spPr>
        <p:txBody>
          <a:bodyPr wrap="square" lIns="0" tIns="0" rIns="0" bIns="0" rtlCol="0" anchor="t">
            <a:spAutoFit/>
          </a:bodyPr>
          <a:lstStyle/>
          <a:p>
            <a:pPr algn="ctr" defTabSz="609630">
              <a:lnSpc>
                <a:spcPts val="5886"/>
              </a:lnSpc>
            </a:pPr>
            <a:r>
              <a:rPr lang="en-US" sz="4204" b="1">
                <a:solidFill>
                  <a:srgbClr val="4D4342"/>
                </a:solidFill>
                <a:latin typeface="Poppins Bold"/>
                <a:ea typeface="Poppins Bold"/>
                <a:cs typeface="Poppins Bold"/>
                <a:sym typeface="Poppins Bold"/>
              </a:rPr>
              <a:t>Local Spending Plans</a:t>
            </a:r>
          </a:p>
        </p:txBody>
      </p:sp>
      <p:sp>
        <p:nvSpPr>
          <p:cNvPr id="9" name="TextBox 9"/>
          <p:cNvSpPr txBox="1"/>
          <p:nvPr/>
        </p:nvSpPr>
        <p:spPr>
          <a:xfrm>
            <a:off x="6067844" y="2278331"/>
            <a:ext cx="5438356" cy="2728504"/>
          </a:xfrm>
          <a:prstGeom prst="rect">
            <a:avLst/>
          </a:prstGeom>
        </p:spPr>
        <p:txBody>
          <a:bodyPr lIns="0" tIns="0" rIns="0" bIns="0" rtlCol="0" anchor="t">
            <a:spAutoFit/>
          </a:bodyPr>
          <a:lstStyle/>
          <a:p>
            <a:pPr algn="ctr" defTabSz="609630">
              <a:lnSpc>
                <a:spcPts val="4258"/>
              </a:lnSpc>
            </a:pPr>
            <a:r>
              <a:rPr lang="en-US" sz="3041">
                <a:solidFill>
                  <a:srgbClr val="4D4342"/>
                </a:solidFill>
                <a:latin typeface="Poppins"/>
                <a:ea typeface="Poppins"/>
                <a:cs typeface="Poppins"/>
                <a:sym typeface="Poppins"/>
              </a:rPr>
              <a:t>How local governments plan to spend opioid settlement funds to address the opioid overdose epidemic in North Carolina</a:t>
            </a:r>
          </a:p>
        </p:txBody>
      </p:sp>
      <p:pic>
        <p:nvPicPr>
          <p:cNvPr id="11" name="Picture 10">
            <a:extLst>
              <a:ext uri="{FF2B5EF4-FFF2-40B4-BE49-F238E27FC236}">
                <a16:creationId xmlns:a16="http://schemas.microsoft.com/office/drawing/2014/main" id="{2AEFCCDA-8293-FF56-3F19-1F9988A17BFD}"/>
              </a:ext>
            </a:extLst>
          </p:cNvPr>
          <p:cNvPicPr>
            <a:picLocks noChangeAspect="1"/>
          </p:cNvPicPr>
          <p:nvPr/>
        </p:nvPicPr>
        <p:blipFill>
          <a:blip r:embed="rId3"/>
          <a:stretch>
            <a:fillRect/>
          </a:stretch>
        </p:blipFill>
        <p:spPr>
          <a:xfrm>
            <a:off x="101600" y="1678772"/>
            <a:ext cx="5563377" cy="2641969"/>
          </a:xfrm>
          <a:prstGeom prst="rect">
            <a:avLst/>
          </a:prstGeom>
        </p:spPr>
      </p:pic>
    </p:spTree>
    <p:extLst>
      <p:ext uri="{BB962C8B-B14F-4D97-AF65-F5344CB8AC3E}">
        <p14:creationId xmlns:p14="http://schemas.microsoft.com/office/powerpoint/2010/main" val="58951021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172200"/>
            <a:ext cx="12192000" cy="6858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7EFD8"/>
            </a:solidFill>
          </p:spPr>
          <p:txBody>
            <a:bodyPr/>
            <a:lstStyle/>
            <a:p>
              <a:pPr defTabSz="609630"/>
              <a:endParaRPr lang="en-US" sz="1200">
                <a:solidFill>
                  <a:prstClr val="black"/>
                </a:solidFill>
                <a:latin typeface="Calibri"/>
              </a:endParaRPr>
            </a:p>
          </p:txBody>
        </p:sp>
        <p:sp>
          <p:nvSpPr>
            <p:cNvPr id="4" name="TextBox 4"/>
            <p:cNvSpPr txBox="1"/>
            <p:nvPr/>
          </p:nvSpPr>
          <p:spPr>
            <a:xfrm>
              <a:off x="0" y="-57150"/>
              <a:ext cx="4816593" cy="32808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4802526" y="6258795"/>
            <a:ext cx="2586949" cy="512610"/>
          </a:xfrm>
          <a:custGeom>
            <a:avLst/>
            <a:gdLst/>
            <a:ahLst/>
            <a:cxnLst/>
            <a:rect l="l" t="t" r="r" b="b"/>
            <a:pathLst>
              <a:path w="3880423" h="768915">
                <a:moveTo>
                  <a:pt x="0" y="0"/>
                </a:moveTo>
                <a:lnTo>
                  <a:pt x="3880422" y="0"/>
                </a:lnTo>
                <a:lnTo>
                  <a:pt x="3880422" y="768916"/>
                </a:lnTo>
                <a:lnTo>
                  <a:pt x="0" y="76891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AutoShape 6"/>
          <p:cNvSpPr/>
          <p:nvPr/>
        </p:nvSpPr>
        <p:spPr>
          <a:xfrm>
            <a:off x="0" y="6140450"/>
            <a:ext cx="12192000" cy="31750"/>
          </a:xfrm>
          <a:prstGeom prst="line">
            <a:avLst/>
          </a:prstGeom>
          <a:ln w="95250" cap="flat">
            <a:solidFill>
              <a:srgbClr val="346076"/>
            </a:solidFill>
            <a:prstDash val="solid"/>
            <a:headEnd type="none" w="sm" len="sm"/>
            <a:tailEnd type="none" w="sm" len="sm"/>
          </a:ln>
        </p:spPr>
        <p:txBody>
          <a:bodyPr/>
          <a:lstStyle/>
          <a:p>
            <a:pPr defTabSz="609630"/>
            <a:endParaRPr lang="en-US" sz="1200">
              <a:solidFill>
                <a:prstClr val="black"/>
              </a:solidFill>
              <a:latin typeface="Calibri"/>
            </a:endParaRPr>
          </a:p>
        </p:txBody>
      </p:sp>
      <p:pic>
        <p:nvPicPr>
          <p:cNvPr id="10" name="Picture 9">
            <a:extLst>
              <a:ext uri="{FF2B5EF4-FFF2-40B4-BE49-F238E27FC236}">
                <a16:creationId xmlns:a16="http://schemas.microsoft.com/office/drawing/2014/main" id="{22AB947A-AE22-4068-AF26-CA207B1AD8C6}"/>
              </a:ext>
            </a:extLst>
          </p:cNvPr>
          <p:cNvPicPr>
            <a:picLocks noChangeAspect="1"/>
          </p:cNvPicPr>
          <p:nvPr/>
        </p:nvPicPr>
        <p:blipFill>
          <a:blip r:embed="rId3"/>
          <a:srcRect t="3665"/>
          <a:stretch>
            <a:fillRect/>
          </a:stretch>
        </p:blipFill>
        <p:spPr>
          <a:xfrm>
            <a:off x="2489200" y="482600"/>
            <a:ext cx="6553200" cy="2316188"/>
          </a:xfrm>
          <a:prstGeom prst="rect">
            <a:avLst/>
          </a:prstGeom>
        </p:spPr>
      </p:pic>
      <p:pic>
        <p:nvPicPr>
          <p:cNvPr id="12" name="Picture 11">
            <a:extLst>
              <a:ext uri="{FF2B5EF4-FFF2-40B4-BE49-F238E27FC236}">
                <a16:creationId xmlns:a16="http://schemas.microsoft.com/office/drawing/2014/main" id="{94FAD989-4CFD-CD36-C6CA-85AE2BA4955C}"/>
              </a:ext>
            </a:extLst>
          </p:cNvPr>
          <p:cNvPicPr>
            <a:picLocks noChangeAspect="1"/>
          </p:cNvPicPr>
          <p:nvPr/>
        </p:nvPicPr>
        <p:blipFill>
          <a:blip r:embed="rId4"/>
          <a:stretch>
            <a:fillRect/>
          </a:stretch>
        </p:blipFill>
        <p:spPr>
          <a:xfrm>
            <a:off x="2730721" y="2905350"/>
            <a:ext cx="6730559" cy="2281305"/>
          </a:xfrm>
          <a:prstGeom prst="rect">
            <a:avLst/>
          </a:prstGeom>
        </p:spPr>
      </p:pic>
    </p:spTree>
    <p:extLst>
      <p:ext uri="{BB962C8B-B14F-4D97-AF65-F5344CB8AC3E}">
        <p14:creationId xmlns:p14="http://schemas.microsoft.com/office/powerpoint/2010/main" val="397114620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172200"/>
            <a:ext cx="12192000" cy="6858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7EFD8"/>
            </a:solidFill>
          </p:spPr>
          <p:txBody>
            <a:bodyPr/>
            <a:lstStyle/>
            <a:p>
              <a:pPr defTabSz="609630"/>
              <a:endParaRPr lang="en-US" sz="1200">
                <a:solidFill>
                  <a:prstClr val="black"/>
                </a:solidFill>
                <a:latin typeface="Calibri"/>
              </a:endParaRPr>
            </a:p>
          </p:txBody>
        </p:sp>
        <p:sp>
          <p:nvSpPr>
            <p:cNvPr id="4" name="TextBox 4"/>
            <p:cNvSpPr txBox="1"/>
            <p:nvPr/>
          </p:nvSpPr>
          <p:spPr>
            <a:xfrm>
              <a:off x="0" y="-57150"/>
              <a:ext cx="4816593" cy="32808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4802526" y="6258795"/>
            <a:ext cx="2586949" cy="512610"/>
          </a:xfrm>
          <a:custGeom>
            <a:avLst/>
            <a:gdLst/>
            <a:ahLst/>
            <a:cxnLst/>
            <a:rect l="l" t="t" r="r" b="b"/>
            <a:pathLst>
              <a:path w="3880423" h="768915">
                <a:moveTo>
                  <a:pt x="0" y="0"/>
                </a:moveTo>
                <a:lnTo>
                  <a:pt x="3880422" y="0"/>
                </a:lnTo>
                <a:lnTo>
                  <a:pt x="3880422" y="768916"/>
                </a:lnTo>
                <a:lnTo>
                  <a:pt x="0" y="76891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AutoShape 6"/>
          <p:cNvSpPr/>
          <p:nvPr/>
        </p:nvSpPr>
        <p:spPr>
          <a:xfrm>
            <a:off x="0" y="6140450"/>
            <a:ext cx="12192000" cy="31750"/>
          </a:xfrm>
          <a:prstGeom prst="line">
            <a:avLst/>
          </a:prstGeom>
          <a:ln w="95250" cap="flat">
            <a:solidFill>
              <a:srgbClr val="346076"/>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8" name="TextBox 8"/>
          <p:cNvSpPr txBox="1"/>
          <p:nvPr/>
        </p:nvSpPr>
        <p:spPr>
          <a:xfrm>
            <a:off x="6814206" y="1321174"/>
            <a:ext cx="4006194" cy="718402"/>
          </a:xfrm>
          <a:prstGeom prst="rect">
            <a:avLst/>
          </a:prstGeom>
        </p:spPr>
        <p:txBody>
          <a:bodyPr wrap="square" lIns="0" tIns="0" rIns="0" bIns="0" rtlCol="0" anchor="t">
            <a:spAutoFit/>
          </a:bodyPr>
          <a:lstStyle/>
          <a:p>
            <a:pPr algn="ctr" defTabSz="609630">
              <a:lnSpc>
                <a:spcPts val="5886"/>
              </a:lnSpc>
            </a:pPr>
            <a:r>
              <a:rPr lang="en-US" sz="4204" b="1">
                <a:solidFill>
                  <a:srgbClr val="4D4342"/>
                </a:solidFill>
                <a:latin typeface="Poppins Bold"/>
                <a:ea typeface="Poppins Bold"/>
                <a:cs typeface="Poppins Bold"/>
                <a:sym typeface="Poppins Bold"/>
              </a:rPr>
              <a:t>Past Spending</a:t>
            </a:r>
          </a:p>
        </p:txBody>
      </p:sp>
      <p:pic>
        <p:nvPicPr>
          <p:cNvPr id="10" name="Picture 9">
            <a:extLst>
              <a:ext uri="{FF2B5EF4-FFF2-40B4-BE49-F238E27FC236}">
                <a16:creationId xmlns:a16="http://schemas.microsoft.com/office/drawing/2014/main" id="{717BE961-FAEB-84D3-4580-85D5725F5B7B}"/>
              </a:ext>
            </a:extLst>
          </p:cNvPr>
          <p:cNvPicPr>
            <a:picLocks noChangeAspect="1"/>
          </p:cNvPicPr>
          <p:nvPr/>
        </p:nvPicPr>
        <p:blipFill>
          <a:blip r:embed="rId3"/>
          <a:srcRect t="3699"/>
          <a:stretch>
            <a:fillRect/>
          </a:stretch>
        </p:blipFill>
        <p:spPr>
          <a:xfrm>
            <a:off x="17374" y="1498600"/>
            <a:ext cx="6803181" cy="3419077"/>
          </a:xfrm>
          <a:prstGeom prst="rect">
            <a:avLst/>
          </a:prstGeom>
        </p:spPr>
      </p:pic>
      <p:sp>
        <p:nvSpPr>
          <p:cNvPr id="9" name="TextBox 9"/>
          <p:cNvSpPr txBox="1"/>
          <p:nvPr/>
        </p:nvSpPr>
        <p:spPr>
          <a:xfrm>
            <a:off x="6067844" y="2278331"/>
            <a:ext cx="5438356" cy="3279937"/>
          </a:xfrm>
          <a:prstGeom prst="rect">
            <a:avLst/>
          </a:prstGeom>
        </p:spPr>
        <p:txBody>
          <a:bodyPr lIns="0" tIns="0" rIns="0" bIns="0" rtlCol="0" anchor="t">
            <a:spAutoFit/>
          </a:bodyPr>
          <a:lstStyle/>
          <a:p>
            <a:pPr algn="ctr" defTabSz="609630">
              <a:lnSpc>
                <a:spcPts val="4258"/>
              </a:lnSpc>
            </a:pPr>
            <a:r>
              <a:rPr lang="en-US" sz="3041">
                <a:solidFill>
                  <a:srgbClr val="4D4342"/>
                </a:solidFill>
                <a:latin typeface="Poppins"/>
                <a:ea typeface="Poppins"/>
                <a:cs typeface="Poppins"/>
                <a:sym typeface="Poppins"/>
              </a:rPr>
              <a:t>Past spending from local governments who have used opioid settlement funds to address the opioid overdose epidemic in North Carolina</a:t>
            </a:r>
          </a:p>
        </p:txBody>
      </p:sp>
    </p:spTree>
    <p:extLst>
      <p:ext uri="{BB962C8B-B14F-4D97-AF65-F5344CB8AC3E}">
        <p14:creationId xmlns:p14="http://schemas.microsoft.com/office/powerpoint/2010/main" val="85798703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172200"/>
            <a:ext cx="12192000" cy="6858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7EFD8"/>
            </a:solidFill>
          </p:spPr>
          <p:txBody>
            <a:bodyPr/>
            <a:lstStyle/>
            <a:p>
              <a:pPr defTabSz="609630"/>
              <a:endParaRPr lang="en-US" sz="1200">
                <a:solidFill>
                  <a:prstClr val="black"/>
                </a:solidFill>
                <a:latin typeface="Calibri"/>
              </a:endParaRPr>
            </a:p>
          </p:txBody>
        </p:sp>
        <p:sp>
          <p:nvSpPr>
            <p:cNvPr id="4" name="TextBox 4"/>
            <p:cNvSpPr txBox="1"/>
            <p:nvPr/>
          </p:nvSpPr>
          <p:spPr>
            <a:xfrm>
              <a:off x="0" y="-57150"/>
              <a:ext cx="4816593" cy="32808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4802526" y="6258795"/>
            <a:ext cx="2586949" cy="512610"/>
          </a:xfrm>
          <a:custGeom>
            <a:avLst/>
            <a:gdLst/>
            <a:ahLst/>
            <a:cxnLst/>
            <a:rect l="l" t="t" r="r" b="b"/>
            <a:pathLst>
              <a:path w="3880423" h="768915">
                <a:moveTo>
                  <a:pt x="0" y="0"/>
                </a:moveTo>
                <a:lnTo>
                  <a:pt x="3880422" y="0"/>
                </a:lnTo>
                <a:lnTo>
                  <a:pt x="3880422" y="768916"/>
                </a:lnTo>
                <a:lnTo>
                  <a:pt x="0" y="76891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AutoShape 6"/>
          <p:cNvSpPr/>
          <p:nvPr/>
        </p:nvSpPr>
        <p:spPr>
          <a:xfrm>
            <a:off x="0" y="6140450"/>
            <a:ext cx="12192000" cy="31750"/>
          </a:xfrm>
          <a:prstGeom prst="line">
            <a:avLst/>
          </a:prstGeom>
          <a:ln w="95250" cap="flat">
            <a:solidFill>
              <a:srgbClr val="346076"/>
            </a:solidFill>
            <a:prstDash val="solid"/>
            <a:headEnd type="none" w="sm" len="sm"/>
            <a:tailEnd type="none" w="sm" len="sm"/>
          </a:ln>
        </p:spPr>
        <p:txBody>
          <a:bodyPr/>
          <a:lstStyle/>
          <a:p>
            <a:pPr defTabSz="609630"/>
            <a:endParaRPr lang="en-US" sz="1200">
              <a:solidFill>
                <a:prstClr val="black"/>
              </a:solidFill>
              <a:latin typeface="Calibri"/>
            </a:endParaRPr>
          </a:p>
        </p:txBody>
      </p:sp>
      <p:pic>
        <p:nvPicPr>
          <p:cNvPr id="8" name="Picture 7">
            <a:extLst>
              <a:ext uri="{FF2B5EF4-FFF2-40B4-BE49-F238E27FC236}">
                <a16:creationId xmlns:a16="http://schemas.microsoft.com/office/drawing/2014/main" id="{6402E5E0-9963-DB24-7625-D135EFB412AE}"/>
              </a:ext>
            </a:extLst>
          </p:cNvPr>
          <p:cNvPicPr>
            <a:picLocks noChangeAspect="1"/>
          </p:cNvPicPr>
          <p:nvPr/>
        </p:nvPicPr>
        <p:blipFill>
          <a:blip r:embed="rId3"/>
          <a:stretch>
            <a:fillRect/>
          </a:stretch>
        </p:blipFill>
        <p:spPr>
          <a:xfrm>
            <a:off x="1787829" y="482600"/>
            <a:ext cx="8616339" cy="5283199"/>
          </a:xfrm>
          <a:prstGeom prst="rect">
            <a:avLst/>
          </a:prstGeom>
        </p:spPr>
      </p:pic>
    </p:spTree>
    <p:extLst>
      <p:ext uri="{BB962C8B-B14F-4D97-AF65-F5344CB8AC3E}">
        <p14:creationId xmlns:p14="http://schemas.microsoft.com/office/powerpoint/2010/main" val="265511704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172200"/>
            <a:ext cx="12192000" cy="6858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7EFD8"/>
            </a:solidFill>
          </p:spPr>
          <p:txBody>
            <a:bodyPr/>
            <a:lstStyle/>
            <a:p>
              <a:pPr defTabSz="609630"/>
              <a:endParaRPr lang="en-US" sz="1200">
                <a:solidFill>
                  <a:prstClr val="black"/>
                </a:solidFill>
                <a:latin typeface="Calibri"/>
              </a:endParaRPr>
            </a:p>
          </p:txBody>
        </p:sp>
        <p:sp>
          <p:nvSpPr>
            <p:cNvPr id="4" name="TextBox 4"/>
            <p:cNvSpPr txBox="1"/>
            <p:nvPr/>
          </p:nvSpPr>
          <p:spPr>
            <a:xfrm>
              <a:off x="0" y="-57150"/>
              <a:ext cx="4816593" cy="32808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4802526" y="6258795"/>
            <a:ext cx="2586949" cy="512610"/>
          </a:xfrm>
          <a:custGeom>
            <a:avLst/>
            <a:gdLst/>
            <a:ahLst/>
            <a:cxnLst/>
            <a:rect l="l" t="t" r="r" b="b"/>
            <a:pathLst>
              <a:path w="3880423" h="768915">
                <a:moveTo>
                  <a:pt x="0" y="0"/>
                </a:moveTo>
                <a:lnTo>
                  <a:pt x="3880422" y="0"/>
                </a:lnTo>
                <a:lnTo>
                  <a:pt x="3880422" y="768916"/>
                </a:lnTo>
                <a:lnTo>
                  <a:pt x="0" y="76891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AutoShape 6"/>
          <p:cNvSpPr/>
          <p:nvPr/>
        </p:nvSpPr>
        <p:spPr>
          <a:xfrm>
            <a:off x="0" y="6140450"/>
            <a:ext cx="12192000" cy="31750"/>
          </a:xfrm>
          <a:prstGeom prst="line">
            <a:avLst/>
          </a:prstGeom>
          <a:ln w="95250" cap="flat">
            <a:solidFill>
              <a:srgbClr val="346076"/>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7" name="Freeform 7"/>
          <p:cNvSpPr/>
          <p:nvPr/>
        </p:nvSpPr>
        <p:spPr>
          <a:xfrm>
            <a:off x="2200016" y="350659"/>
            <a:ext cx="1789983" cy="5424191"/>
          </a:xfrm>
          <a:custGeom>
            <a:avLst/>
            <a:gdLst/>
            <a:ahLst/>
            <a:cxnLst/>
            <a:rect l="l" t="t" r="r" b="b"/>
            <a:pathLst>
              <a:path w="2684974" h="8136286">
                <a:moveTo>
                  <a:pt x="0" y="0"/>
                </a:moveTo>
                <a:lnTo>
                  <a:pt x="2684975" y="0"/>
                </a:lnTo>
                <a:lnTo>
                  <a:pt x="2684975" y="8136286"/>
                </a:lnTo>
                <a:lnTo>
                  <a:pt x="0" y="813628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8" name="TextBox 8"/>
          <p:cNvSpPr txBox="1"/>
          <p:nvPr/>
        </p:nvSpPr>
        <p:spPr>
          <a:xfrm>
            <a:off x="7342248" y="1321174"/>
            <a:ext cx="2919352" cy="718402"/>
          </a:xfrm>
          <a:prstGeom prst="rect">
            <a:avLst/>
          </a:prstGeom>
        </p:spPr>
        <p:txBody>
          <a:bodyPr wrap="square" lIns="0" tIns="0" rIns="0" bIns="0" rtlCol="0" anchor="t">
            <a:spAutoFit/>
          </a:bodyPr>
          <a:lstStyle/>
          <a:p>
            <a:pPr algn="ctr" defTabSz="609630">
              <a:lnSpc>
                <a:spcPts val="5886"/>
              </a:lnSpc>
            </a:pPr>
            <a:r>
              <a:rPr lang="en-US" sz="4204" b="1">
                <a:solidFill>
                  <a:srgbClr val="4D4342"/>
                </a:solidFill>
                <a:latin typeface="Poppins Bold"/>
                <a:ea typeface="Poppins Bold"/>
                <a:cs typeface="Poppins Bold"/>
                <a:sym typeface="Poppins Bold"/>
              </a:rPr>
              <a:t>Local View</a:t>
            </a:r>
          </a:p>
        </p:txBody>
      </p:sp>
      <p:sp>
        <p:nvSpPr>
          <p:cNvPr id="9" name="TextBox 9"/>
          <p:cNvSpPr txBox="1"/>
          <p:nvPr/>
        </p:nvSpPr>
        <p:spPr>
          <a:xfrm>
            <a:off x="6067844" y="2278331"/>
            <a:ext cx="5438356" cy="2728504"/>
          </a:xfrm>
          <a:prstGeom prst="rect">
            <a:avLst/>
          </a:prstGeom>
        </p:spPr>
        <p:txBody>
          <a:bodyPr lIns="0" tIns="0" rIns="0" bIns="0" rtlCol="0" anchor="t">
            <a:spAutoFit/>
          </a:bodyPr>
          <a:lstStyle/>
          <a:p>
            <a:pPr algn="ctr" defTabSz="609630">
              <a:lnSpc>
                <a:spcPts val="4258"/>
              </a:lnSpc>
            </a:pPr>
            <a:r>
              <a:rPr lang="en-US" sz="3041">
                <a:solidFill>
                  <a:srgbClr val="4D4342"/>
                </a:solidFill>
                <a:latin typeface="Poppins"/>
                <a:ea typeface="Poppins"/>
                <a:cs typeface="Poppins"/>
                <a:sym typeface="Poppins"/>
              </a:rPr>
              <a:t>Explore the current status of the opioid settlements in each local government</a:t>
            </a:r>
          </a:p>
          <a:p>
            <a:pPr algn="ctr" defTabSz="609630">
              <a:lnSpc>
                <a:spcPts val="4258"/>
              </a:lnSpc>
            </a:pPr>
            <a:endParaRPr lang="en-US" sz="3041">
              <a:solidFill>
                <a:srgbClr val="4D4342"/>
              </a:solidFill>
              <a:latin typeface="Poppins"/>
              <a:ea typeface="Poppins"/>
              <a:cs typeface="Poppins"/>
              <a:sym typeface="Poppins"/>
            </a:endParaRPr>
          </a:p>
          <a:p>
            <a:pPr algn="ctr" defTabSz="609630">
              <a:lnSpc>
                <a:spcPts val="4258"/>
              </a:lnSpc>
            </a:pPr>
            <a:r>
              <a:rPr lang="en-US" sz="3041">
                <a:solidFill>
                  <a:srgbClr val="4D4342"/>
                </a:solidFill>
                <a:latin typeface="Poppins"/>
                <a:ea typeface="Poppins"/>
                <a:cs typeface="Poppins"/>
                <a:sym typeface="Poppins"/>
              </a:rPr>
              <a:t>All their data in one place</a:t>
            </a:r>
          </a:p>
        </p:txBody>
      </p:sp>
    </p:spTree>
    <p:extLst>
      <p:ext uri="{BB962C8B-B14F-4D97-AF65-F5344CB8AC3E}">
        <p14:creationId xmlns:p14="http://schemas.microsoft.com/office/powerpoint/2010/main" val="3845626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96BB947-15B6-DE45-10BD-A2D1E7B0B31D}"/>
              </a:ext>
            </a:extLst>
          </p:cNvPr>
          <p:cNvSpPr>
            <a:spLocks noGrp="1"/>
          </p:cNvSpPr>
          <p:nvPr>
            <p:ph type="title"/>
          </p:nvPr>
        </p:nvSpPr>
        <p:spPr/>
        <p:txBody>
          <a:bodyPr/>
          <a:lstStyle/>
          <a:p>
            <a:r>
              <a:rPr lang="en-US" sz="2800"/>
              <a:t>Public Health Surveillance</a:t>
            </a:r>
            <a:br>
              <a:rPr lang="en-US"/>
            </a:br>
            <a:r>
              <a:rPr lang="en-US" b="0" i="1"/>
              <a:t>Surveillance = the systematic, ongoing collection, management, analysis, and interpretation of data</a:t>
            </a:r>
          </a:p>
        </p:txBody>
      </p:sp>
      <p:graphicFrame>
        <p:nvGraphicFramePr>
          <p:cNvPr id="10" name="Diagram 9">
            <a:extLst>
              <a:ext uri="{FF2B5EF4-FFF2-40B4-BE49-F238E27FC236}">
                <a16:creationId xmlns:a16="http://schemas.microsoft.com/office/drawing/2014/main" id="{EB942208-6C94-BF59-8B62-7E3C99A16FC2}"/>
              </a:ext>
            </a:extLst>
          </p:cNvPr>
          <p:cNvGraphicFramePr/>
          <p:nvPr>
            <p:extLst>
              <p:ext uri="{D42A27DB-BD31-4B8C-83A1-F6EECF244321}">
                <p14:modId xmlns:p14="http://schemas.microsoft.com/office/powerpoint/2010/main" val="3232052063"/>
              </p:ext>
            </p:extLst>
          </p:nvPr>
        </p:nvGraphicFramePr>
        <p:xfrm>
          <a:off x="3472873" y="2576945"/>
          <a:ext cx="6559673" cy="3465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65B270EA-2801-90FA-C8E7-6D5DF959F69C}"/>
              </a:ext>
            </a:extLst>
          </p:cNvPr>
          <p:cNvSpPr>
            <a:spLocks noGrp="1"/>
          </p:cNvSpPr>
          <p:nvPr>
            <p:ph type="sldNum" sz="quarter" idx="14"/>
          </p:nvPr>
        </p:nvSpPr>
        <p:spPr/>
        <p:txBody>
          <a:bodyPr/>
          <a:lstStyle/>
          <a:p>
            <a:fld id="{11F27F3A-B3E9-41ED-AF8F-A365F10BB65F}" type="slidenum">
              <a:rPr lang="en-US" smtClean="0"/>
              <a:pPr/>
              <a:t>11</a:t>
            </a:fld>
            <a:endParaRPr lang="en-US"/>
          </a:p>
        </p:txBody>
      </p:sp>
    </p:spTree>
    <p:extLst>
      <p:ext uri="{BB962C8B-B14F-4D97-AF65-F5344CB8AC3E}">
        <p14:creationId xmlns:p14="http://schemas.microsoft.com/office/powerpoint/2010/main" val="42145772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F3C38-D153-E387-32DF-FEC276872CF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FF49688-D02D-1A21-4965-84E27EC68C09}"/>
              </a:ext>
            </a:extLst>
          </p:cNvPr>
          <p:cNvGrpSpPr/>
          <p:nvPr/>
        </p:nvGrpSpPr>
        <p:grpSpPr>
          <a:xfrm>
            <a:off x="0" y="6172200"/>
            <a:ext cx="12192000" cy="685800"/>
            <a:chOff x="0" y="0"/>
            <a:chExt cx="4816593" cy="270933"/>
          </a:xfrm>
        </p:grpSpPr>
        <p:sp>
          <p:nvSpPr>
            <p:cNvPr id="3" name="Freeform 3">
              <a:extLst>
                <a:ext uri="{FF2B5EF4-FFF2-40B4-BE49-F238E27FC236}">
                  <a16:creationId xmlns:a16="http://schemas.microsoft.com/office/drawing/2014/main" id="{3F5523A1-0E56-E4CA-60E2-78B16A8E72E8}"/>
                </a:ext>
              </a:extLst>
            </p:cNvPr>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7EFD8"/>
            </a:solidFill>
          </p:spPr>
          <p:txBody>
            <a:bodyPr/>
            <a:lstStyle/>
            <a:p>
              <a:pPr defTabSz="609630"/>
              <a:endParaRPr lang="en-US" sz="1200">
                <a:solidFill>
                  <a:prstClr val="black"/>
                </a:solidFill>
                <a:latin typeface="Calibri"/>
              </a:endParaRPr>
            </a:p>
          </p:txBody>
        </p:sp>
        <p:sp>
          <p:nvSpPr>
            <p:cNvPr id="4" name="TextBox 4">
              <a:extLst>
                <a:ext uri="{FF2B5EF4-FFF2-40B4-BE49-F238E27FC236}">
                  <a16:creationId xmlns:a16="http://schemas.microsoft.com/office/drawing/2014/main" id="{FE116FC8-7CBB-9390-1D3D-CDCA0E2C6FEB}"/>
                </a:ext>
              </a:extLst>
            </p:cNvPr>
            <p:cNvSpPr txBox="1"/>
            <p:nvPr/>
          </p:nvSpPr>
          <p:spPr>
            <a:xfrm>
              <a:off x="0" y="-57150"/>
              <a:ext cx="4816593" cy="32808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a:extLst>
              <a:ext uri="{FF2B5EF4-FFF2-40B4-BE49-F238E27FC236}">
                <a16:creationId xmlns:a16="http://schemas.microsoft.com/office/drawing/2014/main" id="{ACBDAD05-9976-AD2B-2313-4EECA16B30C7}"/>
              </a:ext>
            </a:extLst>
          </p:cNvPr>
          <p:cNvSpPr/>
          <p:nvPr/>
        </p:nvSpPr>
        <p:spPr>
          <a:xfrm>
            <a:off x="4802526" y="6258795"/>
            <a:ext cx="2586949" cy="512610"/>
          </a:xfrm>
          <a:custGeom>
            <a:avLst/>
            <a:gdLst/>
            <a:ahLst/>
            <a:cxnLst/>
            <a:rect l="l" t="t" r="r" b="b"/>
            <a:pathLst>
              <a:path w="3880423" h="768915">
                <a:moveTo>
                  <a:pt x="0" y="0"/>
                </a:moveTo>
                <a:lnTo>
                  <a:pt x="3880422" y="0"/>
                </a:lnTo>
                <a:lnTo>
                  <a:pt x="3880422" y="768916"/>
                </a:lnTo>
                <a:lnTo>
                  <a:pt x="0" y="76891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AutoShape 6">
            <a:extLst>
              <a:ext uri="{FF2B5EF4-FFF2-40B4-BE49-F238E27FC236}">
                <a16:creationId xmlns:a16="http://schemas.microsoft.com/office/drawing/2014/main" id="{21049C7A-4C7D-914C-4687-D1999E16B549}"/>
              </a:ext>
            </a:extLst>
          </p:cNvPr>
          <p:cNvSpPr/>
          <p:nvPr/>
        </p:nvSpPr>
        <p:spPr>
          <a:xfrm>
            <a:off x="0" y="6140450"/>
            <a:ext cx="12192000" cy="31750"/>
          </a:xfrm>
          <a:prstGeom prst="line">
            <a:avLst/>
          </a:prstGeom>
          <a:ln w="95250" cap="flat">
            <a:solidFill>
              <a:srgbClr val="346076"/>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8" name="TextBox 8">
            <a:extLst>
              <a:ext uri="{FF2B5EF4-FFF2-40B4-BE49-F238E27FC236}">
                <a16:creationId xmlns:a16="http://schemas.microsoft.com/office/drawing/2014/main" id="{FBFD5DC2-D506-5673-8C1E-67DDFFA2F0BD}"/>
              </a:ext>
            </a:extLst>
          </p:cNvPr>
          <p:cNvSpPr txBox="1"/>
          <p:nvPr/>
        </p:nvSpPr>
        <p:spPr>
          <a:xfrm>
            <a:off x="6502400" y="482600"/>
            <a:ext cx="4697352" cy="1475019"/>
          </a:xfrm>
          <a:prstGeom prst="rect">
            <a:avLst/>
          </a:prstGeom>
        </p:spPr>
        <p:txBody>
          <a:bodyPr wrap="square" lIns="0" tIns="0" rIns="0" bIns="0" rtlCol="0" anchor="t">
            <a:spAutoFit/>
          </a:bodyPr>
          <a:lstStyle/>
          <a:p>
            <a:pPr algn="ctr" defTabSz="609630">
              <a:lnSpc>
                <a:spcPts val="5886"/>
              </a:lnSpc>
            </a:pPr>
            <a:r>
              <a:rPr lang="en-US" sz="4204" b="1">
                <a:solidFill>
                  <a:srgbClr val="4D4342"/>
                </a:solidFill>
                <a:latin typeface="Poppins Bold"/>
                <a:ea typeface="Poppins Bold"/>
                <a:cs typeface="Poppins Bold"/>
                <a:sym typeface="Poppins Bold"/>
              </a:rPr>
              <a:t>Stages of Implementation</a:t>
            </a:r>
          </a:p>
        </p:txBody>
      </p:sp>
      <p:sp>
        <p:nvSpPr>
          <p:cNvPr id="9" name="TextBox 9">
            <a:extLst>
              <a:ext uri="{FF2B5EF4-FFF2-40B4-BE49-F238E27FC236}">
                <a16:creationId xmlns:a16="http://schemas.microsoft.com/office/drawing/2014/main" id="{1663CC56-0816-6558-B449-E7F9D458FBBB}"/>
              </a:ext>
            </a:extLst>
          </p:cNvPr>
          <p:cNvSpPr txBox="1"/>
          <p:nvPr/>
        </p:nvSpPr>
        <p:spPr>
          <a:xfrm>
            <a:off x="6067844" y="2278331"/>
            <a:ext cx="5438356" cy="2177071"/>
          </a:xfrm>
          <a:prstGeom prst="rect">
            <a:avLst/>
          </a:prstGeom>
        </p:spPr>
        <p:txBody>
          <a:bodyPr lIns="0" tIns="0" rIns="0" bIns="0" rtlCol="0" anchor="t">
            <a:spAutoFit/>
          </a:bodyPr>
          <a:lstStyle/>
          <a:p>
            <a:pPr algn="ctr" defTabSz="609630">
              <a:lnSpc>
                <a:spcPts val="4258"/>
              </a:lnSpc>
            </a:pPr>
            <a:r>
              <a:rPr lang="en-US" sz="3041">
                <a:solidFill>
                  <a:srgbClr val="4D4342"/>
                </a:solidFill>
                <a:latin typeface="Poppins"/>
                <a:ea typeface="Poppins"/>
                <a:cs typeface="Poppins"/>
                <a:sym typeface="Poppins"/>
              </a:rPr>
              <a:t>Explore the current stages of implementation for each strategy funded by local governments.</a:t>
            </a:r>
          </a:p>
        </p:txBody>
      </p:sp>
      <p:pic>
        <p:nvPicPr>
          <p:cNvPr id="11" name="Picture 10">
            <a:extLst>
              <a:ext uri="{FF2B5EF4-FFF2-40B4-BE49-F238E27FC236}">
                <a16:creationId xmlns:a16="http://schemas.microsoft.com/office/drawing/2014/main" id="{F6DB378F-AF0D-E81E-570B-8912750E942E}"/>
              </a:ext>
            </a:extLst>
          </p:cNvPr>
          <p:cNvPicPr>
            <a:picLocks noChangeAspect="1"/>
          </p:cNvPicPr>
          <p:nvPr/>
        </p:nvPicPr>
        <p:blipFill>
          <a:blip r:embed="rId3"/>
          <a:srcRect r="9842"/>
          <a:stretch>
            <a:fillRect/>
          </a:stretch>
        </p:blipFill>
        <p:spPr>
          <a:xfrm>
            <a:off x="304800" y="381000"/>
            <a:ext cx="3860963" cy="3453735"/>
          </a:xfrm>
          <a:prstGeom prst="rect">
            <a:avLst/>
          </a:prstGeom>
        </p:spPr>
      </p:pic>
      <p:pic>
        <p:nvPicPr>
          <p:cNvPr id="12" name="Picture 11">
            <a:extLst>
              <a:ext uri="{FF2B5EF4-FFF2-40B4-BE49-F238E27FC236}">
                <a16:creationId xmlns:a16="http://schemas.microsoft.com/office/drawing/2014/main" id="{B11E11C3-A947-B28D-FB7D-127F370EEE0E}"/>
              </a:ext>
            </a:extLst>
          </p:cNvPr>
          <p:cNvPicPr>
            <a:picLocks noChangeAspect="1"/>
          </p:cNvPicPr>
          <p:nvPr/>
        </p:nvPicPr>
        <p:blipFill>
          <a:blip r:embed="rId4"/>
          <a:srcRect l="9892" t="68548" r="45847" b="-1205"/>
          <a:stretch/>
        </p:blipFill>
        <p:spPr>
          <a:xfrm>
            <a:off x="2413033" y="4038601"/>
            <a:ext cx="3608892" cy="1456937"/>
          </a:xfrm>
          <a:prstGeom prst="rect">
            <a:avLst/>
          </a:prstGeom>
          <a:ln w="57150">
            <a:solidFill>
              <a:srgbClr val="C5963A"/>
            </a:solidFill>
          </a:ln>
        </p:spPr>
      </p:pic>
    </p:spTree>
    <p:extLst>
      <p:ext uri="{BB962C8B-B14F-4D97-AF65-F5344CB8AC3E}">
        <p14:creationId xmlns:p14="http://schemas.microsoft.com/office/powerpoint/2010/main" val="237114993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366FB-7C76-192A-C52E-DFE4DC004EC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DF2664F-0C47-296E-9982-00F9A32354B1}"/>
              </a:ext>
            </a:extLst>
          </p:cNvPr>
          <p:cNvGrpSpPr/>
          <p:nvPr/>
        </p:nvGrpSpPr>
        <p:grpSpPr>
          <a:xfrm>
            <a:off x="0" y="6172200"/>
            <a:ext cx="12192000" cy="685800"/>
            <a:chOff x="0" y="0"/>
            <a:chExt cx="4816593" cy="270933"/>
          </a:xfrm>
        </p:grpSpPr>
        <p:sp>
          <p:nvSpPr>
            <p:cNvPr id="3" name="Freeform 3">
              <a:extLst>
                <a:ext uri="{FF2B5EF4-FFF2-40B4-BE49-F238E27FC236}">
                  <a16:creationId xmlns:a16="http://schemas.microsoft.com/office/drawing/2014/main" id="{DC6F37D6-4E17-017E-FF11-E7986989215B}"/>
                </a:ext>
              </a:extLst>
            </p:cNvPr>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7EFD8"/>
            </a:solidFill>
          </p:spPr>
          <p:txBody>
            <a:bodyPr/>
            <a:lstStyle/>
            <a:p>
              <a:pPr defTabSz="914446">
                <a:defRPr/>
              </a:pPr>
              <a:endParaRPr lang="en-US" sz="1200">
                <a:solidFill>
                  <a:prstClr val="black"/>
                </a:solidFill>
                <a:latin typeface="Aptos" panose="02110004020202020204"/>
              </a:endParaRPr>
            </a:p>
          </p:txBody>
        </p:sp>
        <p:sp>
          <p:nvSpPr>
            <p:cNvPr id="4" name="TextBox 4">
              <a:extLst>
                <a:ext uri="{FF2B5EF4-FFF2-40B4-BE49-F238E27FC236}">
                  <a16:creationId xmlns:a16="http://schemas.microsoft.com/office/drawing/2014/main" id="{2A740BCF-A388-E6AF-A538-84CF67BD0676}"/>
                </a:ext>
              </a:extLst>
            </p:cNvPr>
            <p:cNvSpPr txBox="1"/>
            <p:nvPr/>
          </p:nvSpPr>
          <p:spPr>
            <a:xfrm>
              <a:off x="0" y="-57150"/>
              <a:ext cx="4816593" cy="328083"/>
            </a:xfrm>
            <a:prstGeom prst="rect">
              <a:avLst/>
            </a:prstGeom>
          </p:spPr>
          <p:txBody>
            <a:bodyPr lIns="33867" tIns="33867" rIns="33867" bIns="33867" rtlCol="0" anchor="ctr"/>
            <a:lstStyle/>
            <a:p>
              <a:pPr algn="ctr" defTabSz="914446">
                <a:lnSpc>
                  <a:spcPts val="1773"/>
                </a:lnSpc>
                <a:defRPr/>
              </a:pPr>
              <a:endParaRPr sz="1200">
                <a:solidFill>
                  <a:prstClr val="black"/>
                </a:solidFill>
                <a:latin typeface="Aptos" panose="02110004020202020204"/>
              </a:endParaRPr>
            </a:p>
          </p:txBody>
        </p:sp>
      </p:grpSp>
      <p:sp>
        <p:nvSpPr>
          <p:cNvPr id="5" name="Freeform 5">
            <a:extLst>
              <a:ext uri="{FF2B5EF4-FFF2-40B4-BE49-F238E27FC236}">
                <a16:creationId xmlns:a16="http://schemas.microsoft.com/office/drawing/2014/main" id="{A6CE8CBB-00F1-17DB-9A88-047A477DEB5D}"/>
              </a:ext>
            </a:extLst>
          </p:cNvPr>
          <p:cNvSpPr/>
          <p:nvPr/>
        </p:nvSpPr>
        <p:spPr>
          <a:xfrm>
            <a:off x="4802527" y="6258796"/>
            <a:ext cx="2586949" cy="512610"/>
          </a:xfrm>
          <a:custGeom>
            <a:avLst/>
            <a:gdLst/>
            <a:ahLst/>
            <a:cxnLst/>
            <a:rect l="l" t="t" r="r" b="b"/>
            <a:pathLst>
              <a:path w="3880423" h="768915">
                <a:moveTo>
                  <a:pt x="0" y="0"/>
                </a:moveTo>
                <a:lnTo>
                  <a:pt x="3880422" y="0"/>
                </a:lnTo>
                <a:lnTo>
                  <a:pt x="3880422" y="768916"/>
                </a:lnTo>
                <a:lnTo>
                  <a:pt x="0" y="768916"/>
                </a:lnTo>
                <a:lnTo>
                  <a:pt x="0" y="0"/>
                </a:lnTo>
                <a:close/>
              </a:path>
            </a:pathLst>
          </a:custGeom>
          <a:blipFill>
            <a:blip r:embed="rId3"/>
            <a:stretch>
              <a:fillRect/>
            </a:stretch>
          </a:blipFill>
        </p:spPr>
        <p:txBody>
          <a:bodyPr/>
          <a:lstStyle/>
          <a:p>
            <a:pPr defTabSz="914446">
              <a:defRPr/>
            </a:pPr>
            <a:endParaRPr lang="en-US" sz="1200">
              <a:solidFill>
                <a:prstClr val="black"/>
              </a:solidFill>
              <a:latin typeface="Aptos" panose="02110004020202020204"/>
            </a:endParaRPr>
          </a:p>
        </p:txBody>
      </p:sp>
      <p:sp>
        <p:nvSpPr>
          <p:cNvPr id="6" name="AutoShape 6">
            <a:extLst>
              <a:ext uri="{FF2B5EF4-FFF2-40B4-BE49-F238E27FC236}">
                <a16:creationId xmlns:a16="http://schemas.microsoft.com/office/drawing/2014/main" id="{7C997A36-0F26-5254-2FA8-22148291A341}"/>
              </a:ext>
            </a:extLst>
          </p:cNvPr>
          <p:cNvSpPr/>
          <p:nvPr/>
        </p:nvSpPr>
        <p:spPr>
          <a:xfrm>
            <a:off x="0" y="6140450"/>
            <a:ext cx="12192000" cy="31750"/>
          </a:xfrm>
          <a:prstGeom prst="line">
            <a:avLst/>
          </a:prstGeom>
          <a:ln w="95250" cap="flat">
            <a:solidFill>
              <a:srgbClr val="346076"/>
            </a:solidFill>
            <a:prstDash val="solid"/>
            <a:headEnd type="none" w="sm" len="sm"/>
            <a:tailEnd type="none" w="sm" len="sm"/>
          </a:ln>
        </p:spPr>
        <p:txBody>
          <a:bodyPr/>
          <a:lstStyle/>
          <a:p>
            <a:pPr defTabSz="914446">
              <a:defRPr/>
            </a:pPr>
            <a:endParaRPr lang="en-US" sz="1200">
              <a:solidFill>
                <a:prstClr val="black"/>
              </a:solidFill>
              <a:latin typeface="Aptos" panose="02110004020202020204"/>
            </a:endParaRPr>
          </a:p>
        </p:txBody>
      </p:sp>
      <p:sp>
        <p:nvSpPr>
          <p:cNvPr id="7" name="TextBox 6">
            <a:extLst>
              <a:ext uri="{FF2B5EF4-FFF2-40B4-BE49-F238E27FC236}">
                <a16:creationId xmlns:a16="http://schemas.microsoft.com/office/drawing/2014/main" id="{94FC8C72-784C-DEB3-976B-4BBBC502C3EA}"/>
              </a:ext>
            </a:extLst>
          </p:cNvPr>
          <p:cNvSpPr txBox="1"/>
          <p:nvPr/>
        </p:nvSpPr>
        <p:spPr>
          <a:xfrm>
            <a:off x="287080" y="340242"/>
            <a:ext cx="11823405" cy="984885"/>
          </a:xfrm>
          <a:prstGeom prst="rect">
            <a:avLst/>
          </a:prstGeom>
          <a:noFill/>
        </p:spPr>
        <p:txBody>
          <a:bodyPr wrap="square" rtlCol="0">
            <a:spAutoFit/>
          </a:bodyPr>
          <a:lstStyle/>
          <a:p>
            <a:pPr defTabSz="609630"/>
            <a:r>
              <a:rPr lang="en-US" sz="2000">
                <a:solidFill>
                  <a:srgbClr val="4A4040"/>
                </a:solidFill>
                <a:latin typeface="Poppins" panose="00000500000000000000" pitchFamily="2" charset="0"/>
                <a:cs typeface="Poppins" panose="00000500000000000000" pitchFamily="2" charset="0"/>
              </a:rPr>
              <a:t>Since the start of the settlement period in 2022, North Carolina has seen an </a:t>
            </a:r>
            <a:r>
              <a:rPr lang="en-US" sz="2000" b="1">
                <a:solidFill>
                  <a:srgbClr val="4A4040"/>
                </a:solidFill>
                <a:latin typeface="Poppins" panose="00000500000000000000" pitchFamily="2" charset="0"/>
                <a:cs typeface="Poppins" panose="00000500000000000000" pitchFamily="2" charset="0"/>
              </a:rPr>
              <a:t>increase in opioid settlement planning, implementation, and evaluation.</a:t>
            </a:r>
            <a:endParaRPr lang="en-US" sz="2000">
              <a:solidFill>
                <a:srgbClr val="4A4040"/>
              </a:solidFill>
              <a:latin typeface="Poppins" panose="00000500000000000000" pitchFamily="2" charset="0"/>
              <a:cs typeface="Poppins" panose="00000500000000000000" pitchFamily="2" charset="0"/>
            </a:endParaRPr>
          </a:p>
          <a:p>
            <a:pPr defTabSz="609630"/>
            <a:endParaRPr lang="en-US">
              <a:solidFill>
                <a:srgbClr val="4A4040"/>
              </a:solidFill>
              <a:latin typeface="Calibri"/>
            </a:endParaRPr>
          </a:p>
        </p:txBody>
      </p:sp>
      <p:sp>
        <p:nvSpPr>
          <p:cNvPr id="10" name="Rectangle: Rounded Corners 9">
            <a:extLst>
              <a:ext uri="{FF2B5EF4-FFF2-40B4-BE49-F238E27FC236}">
                <a16:creationId xmlns:a16="http://schemas.microsoft.com/office/drawing/2014/main" id="{AC4A022C-0880-7E37-76B9-110ACD367CC9}"/>
              </a:ext>
            </a:extLst>
          </p:cNvPr>
          <p:cNvSpPr/>
          <p:nvPr/>
        </p:nvSpPr>
        <p:spPr>
          <a:xfrm>
            <a:off x="445907" y="1850565"/>
            <a:ext cx="1785665" cy="1099116"/>
          </a:xfrm>
          <a:prstGeom prst="roundRect">
            <a:avLst/>
          </a:prstGeom>
          <a:solidFill>
            <a:srgbClr val="6396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a:solidFill>
                <a:prstClr val="white"/>
              </a:solidFill>
              <a:latin typeface="Calibri"/>
            </a:endParaRPr>
          </a:p>
        </p:txBody>
      </p:sp>
      <p:sp>
        <p:nvSpPr>
          <p:cNvPr id="11" name="Google Shape;144;gfb519d4ca2_0_0">
            <a:extLst>
              <a:ext uri="{FF2B5EF4-FFF2-40B4-BE49-F238E27FC236}">
                <a16:creationId xmlns:a16="http://schemas.microsoft.com/office/drawing/2014/main" id="{B9D62037-24B2-15F1-96BA-22E47142C526}"/>
              </a:ext>
            </a:extLst>
          </p:cNvPr>
          <p:cNvSpPr txBox="1"/>
          <p:nvPr/>
        </p:nvSpPr>
        <p:spPr>
          <a:xfrm>
            <a:off x="232447" y="1726879"/>
            <a:ext cx="1918993" cy="1346488"/>
          </a:xfrm>
          <a:prstGeom prst="rect">
            <a:avLst/>
          </a:prstGeom>
          <a:noFill/>
          <a:ln>
            <a:noFill/>
          </a:ln>
        </p:spPr>
        <p:txBody>
          <a:bodyPr spcFirstLastPara="1" wrap="square" lIns="240013" tIns="240013" rIns="240013" bIns="240013" anchor="t" anchorCtr="0">
            <a:spAutoFit/>
          </a:bodyPr>
          <a:lstStyle/>
          <a:p>
            <a:pPr marL="400061" algn="ctr" defTabSz="609630">
              <a:buClr>
                <a:srgbClr val="000000"/>
              </a:buClr>
              <a:buSzPts val="3200"/>
            </a:pPr>
            <a:r>
              <a:rPr lang="en-US" sz="3600" b="1">
                <a:solidFill>
                  <a:prstClr val="white"/>
                </a:solidFill>
                <a:latin typeface="Arial"/>
                <a:ea typeface="Arial"/>
                <a:cs typeface="Arial"/>
                <a:sym typeface="Arial"/>
              </a:rPr>
              <a:t>20%</a:t>
            </a:r>
          </a:p>
          <a:p>
            <a:pPr marL="400061" algn="ctr" defTabSz="609630">
              <a:buClr>
                <a:srgbClr val="000000"/>
              </a:buClr>
              <a:buSzPts val="3200"/>
            </a:pPr>
            <a:r>
              <a:rPr lang="en-US" sz="2000" b="1">
                <a:solidFill>
                  <a:prstClr val="white"/>
                </a:solidFill>
                <a:latin typeface="Arial"/>
                <a:ea typeface="Arial"/>
                <a:cs typeface="Arial"/>
                <a:sym typeface="Arial"/>
              </a:rPr>
              <a:t>increase</a:t>
            </a:r>
          </a:p>
        </p:txBody>
      </p:sp>
      <p:sp>
        <p:nvSpPr>
          <p:cNvPr id="14" name="TextBox 13">
            <a:extLst>
              <a:ext uri="{FF2B5EF4-FFF2-40B4-BE49-F238E27FC236}">
                <a16:creationId xmlns:a16="http://schemas.microsoft.com/office/drawing/2014/main" id="{4A94BDBA-B820-D620-EAB8-8DC72BE10AA5}"/>
              </a:ext>
            </a:extLst>
          </p:cNvPr>
          <p:cNvSpPr txBox="1"/>
          <p:nvPr/>
        </p:nvSpPr>
        <p:spPr>
          <a:xfrm>
            <a:off x="2231572" y="1934018"/>
            <a:ext cx="4093441" cy="1015663"/>
          </a:xfrm>
          <a:prstGeom prst="rect">
            <a:avLst/>
          </a:prstGeom>
          <a:noFill/>
        </p:spPr>
        <p:txBody>
          <a:bodyPr wrap="square" rtlCol="0">
            <a:spAutoFit/>
          </a:bodyPr>
          <a:lstStyle/>
          <a:p>
            <a:pPr defTabSz="609630"/>
            <a:r>
              <a:rPr lang="en-US" sz="2000">
                <a:solidFill>
                  <a:srgbClr val="4A4040"/>
                </a:solidFill>
                <a:latin typeface="Poppins" panose="00000500000000000000" pitchFamily="2" charset="0"/>
                <a:cs typeface="Poppins" panose="00000500000000000000" pitchFamily="2" charset="0"/>
              </a:rPr>
              <a:t>in </a:t>
            </a:r>
            <a:r>
              <a:rPr lang="en-US" sz="2000" b="1">
                <a:solidFill>
                  <a:srgbClr val="4A4040"/>
                </a:solidFill>
                <a:latin typeface="Poppins" panose="00000500000000000000" pitchFamily="2" charset="0"/>
                <a:cs typeface="Poppins" panose="00000500000000000000" pitchFamily="2" charset="0"/>
              </a:rPr>
              <a:t>local spending plans submitted </a:t>
            </a:r>
            <a:r>
              <a:rPr lang="en-US" sz="2000">
                <a:solidFill>
                  <a:srgbClr val="4A4040"/>
                </a:solidFill>
                <a:latin typeface="Poppins" panose="00000500000000000000" pitchFamily="2" charset="0"/>
                <a:cs typeface="Poppins" panose="00000500000000000000" pitchFamily="2" charset="0"/>
              </a:rPr>
              <a:t>in FY24-25 compared to the prior FY</a:t>
            </a:r>
            <a:endParaRPr lang="en-US">
              <a:solidFill>
                <a:srgbClr val="4A4040"/>
              </a:solidFill>
              <a:latin typeface="Calibri"/>
            </a:endParaRPr>
          </a:p>
        </p:txBody>
      </p:sp>
      <p:pic>
        <p:nvPicPr>
          <p:cNvPr id="16" name="Picture 15">
            <a:extLst>
              <a:ext uri="{FF2B5EF4-FFF2-40B4-BE49-F238E27FC236}">
                <a16:creationId xmlns:a16="http://schemas.microsoft.com/office/drawing/2014/main" id="{32F86ECD-1286-51BF-2AE3-4F7DA729F4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49" y="3197053"/>
            <a:ext cx="6553657" cy="3686432"/>
          </a:xfrm>
          <a:prstGeom prst="rect">
            <a:avLst/>
          </a:prstGeom>
        </p:spPr>
      </p:pic>
      <p:sp>
        <p:nvSpPr>
          <p:cNvPr id="17" name="TextBox 16">
            <a:extLst>
              <a:ext uri="{FF2B5EF4-FFF2-40B4-BE49-F238E27FC236}">
                <a16:creationId xmlns:a16="http://schemas.microsoft.com/office/drawing/2014/main" id="{77D96E51-FA40-76E5-E4A1-547C347DB5F3}"/>
              </a:ext>
            </a:extLst>
          </p:cNvPr>
          <p:cNvSpPr txBox="1"/>
          <p:nvPr/>
        </p:nvSpPr>
        <p:spPr>
          <a:xfrm>
            <a:off x="7306233" y="3985926"/>
            <a:ext cx="4093441" cy="1323439"/>
          </a:xfrm>
          <a:prstGeom prst="rect">
            <a:avLst/>
          </a:prstGeom>
          <a:noFill/>
        </p:spPr>
        <p:txBody>
          <a:bodyPr wrap="square" rtlCol="0">
            <a:spAutoFit/>
          </a:bodyPr>
          <a:lstStyle/>
          <a:p>
            <a:pPr algn="ctr" defTabSz="609630"/>
            <a:r>
              <a:rPr lang="en-US" sz="2000">
                <a:solidFill>
                  <a:srgbClr val="4A4040"/>
                </a:solidFill>
                <a:latin typeface="Poppins" panose="00000500000000000000" pitchFamily="2" charset="0"/>
                <a:cs typeface="Poppins" panose="00000500000000000000" pitchFamily="2" charset="0"/>
              </a:rPr>
              <a:t>of eligible local governments have </a:t>
            </a:r>
            <a:r>
              <a:rPr lang="en-US" sz="2000" b="1">
                <a:solidFill>
                  <a:srgbClr val="4A4040"/>
                </a:solidFill>
                <a:latin typeface="Poppins" panose="00000500000000000000" pitchFamily="2" charset="0"/>
                <a:cs typeface="Poppins" panose="00000500000000000000" pitchFamily="2" charset="0"/>
              </a:rPr>
              <a:t>submitted plans </a:t>
            </a:r>
            <a:r>
              <a:rPr lang="en-US" sz="2000">
                <a:solidFill>
                  <a:srgbClr val="4A4040"/>
                </a:solidFill>
                <a:latin typeface="Poppins" panose="00000500000000000000" pitchFamily="2" charset="0"/>
                <a:cs typeface="Poppins" panose="00000500000000000000" pitchFamily="2" charset="0"/>
              </a:rPr>
              <a:t>to fund at least one opioid abatement strategy</a:t>
            </a:r>
            <a:endParaRPr lang="en-US">
              <a:solidFill>
                <a:srgbClr val="4A4040"/>
              </a:solidFill>
              <a:latin typeface="Calibri"/>
            </a:endParaRPr>
          </a:p>
        </p:txBody>
      </p:sp>
      <p:pic>
        <p:nvPicPr>
          <p:cNvPr id="21" name="Picture 20">
            <a:extLst>
              <a:ext uri="{FF2B5EF4-FFF2-40B4-BE49-F238E27FC236}">
                <a16:creationId xmlns:a16="http://schemas.microsoft.com/office/drawing/2014/main" id="{30A74B8D-9860-171A-6189-7B044151E0CA}"/>
              </a:ext>
            </a:extLst>
          </p:cNvPr>
          <p:cNvPicPr>
            <a:picLocks noChangeAspect="1"/>
          </p:cNvPicPr>
          <p:nvPr/>
        </p:nvPicPr>
        <p:blipFill>
          <a:blip r:embed="rId5">
            <a:extLst>
              <a:ext uri="{28A0092B-C50C-407E-A947-70E740481C1C}">
                <a14:useLocalDpi xmlns:a14="http://schemas.microsoft.com/office/drawing/2010/main" val="0"/>
              </a:ext>
            </a:extLst>
          </a:blip>
          <a:srcRect l="40320" t="5040" r="31654" b="47971"/>
          <a:stretch>
            <a:fillRect/>
          </a:stretch>
        </p:blipFill>
        <p:spPr>
          <a:xfrm>
            <a:off x="7946277" y="1403272"/>
            <a:ext cx="2593791" cy="2446187"/>
          </a:xfrm>
          <a:prstGeom prst="rect">
            <a:avLst/>
          </a:prstGeom>
        </p:spPr>
      </p:pic>
      <p:sp>
        <p:nvSpPr>
          <p:cNvPr id="22" name="Google Shape;144;gfb519d4ca2_0_0">
            <a:extLst>
              <a:ext uri="{FF2B5EF4-FFF2-40B4-BE49-F238E27FC236}">
                <a16:creationId xmlns:a16="http://schemas.microsoft.com/office/drawing/2014/main" id="{9981702A-5AF3-FA4E-5758-A4FFB94A688A}"/>
              </a:ext>
            </a:extLst>
          </p:cNvPr>
          <p:cNvSpPr txBox="1"/>
          <p:nvPr/>
        </p:nvSpPr>
        <p:spPr>
          <a:xfrm>
            <a:off x="7757380" y="2534720"/>
            <a:ext cx="2588886" cy="1346488"/>
          </a:xfrm>
          <a:prstGeom prst="rect">
            <a:avLst/>
          </a:prstGeom>
          <a:noFill/>
          <a:ln>
            <a:noFill/>
          </a:ln>
        </p:spPr>
        <p:txBody>
          <a:bodyPr spcFirstLastPara="1" wrap="square" lIns="240013" tIns="240013" rIns="240013" bIns="240013" anchor="t" anchorCtr="0">
            <a:spAutoFit/>
          </a:bodyPr>
          <a:lstStyle/>
          <a:p>
            <a:pPr marL="400061" algn="ctr" defTabSz="609630">
              <a:buClr>
                <a:srgbClr val="000000"/>
              </a:buClr>
              <a:buSzPts val="3200"/>
            </a:pPr>
            <a:r>
              <a:rPr lang="en-US" sz="3600" b="1">
                <a:solidFill>
                  <a:prstClr val="white"/>
                </a:solidFill>
                <a:latin typeface="Arial"/>
                <a:ea typeface="Arial"/>
                <a:cs typeface="Arial"/>
                <a:sym typeface="Arial"/>
              </a:rPr>
              <a:t>&gt;90%</a:t>
            </a:r>
          </a:p>
          <a:p>
            <a:pPr marL="400061" algn="ctr" defTabSz="609630">
              <a:buClr>
                <a:srgbClr val="000000"/>
              </a:buClr>
              <a:buSzPts val="3200"/>
            </a:pPr>
            <a:endParaRPr lang="en-US" sz="2000" b="1">
              <a:solidFill>
                <a:prstClr val="white"/>
              </a:solidFill>
              <a:latin typeface="Arial"/>
              <a:ea typeface="Arial"/>
              <a:cs typeface="Arial"/>
              <a:sym typeface="Arial"/>
            </a:endParaRPr>
          </a:p>
        </p:txBody>
      </p:sp>
    </p:spTree>
    <p:extLst>
      <p:ext uri="{BB962C8B-B14F-4D97-AF65-F5344CB8AC3E}">
        <p14:creationId xmlns:p14="http://schemas.microsoft.com/office/powerpoint/2010/main" val="225650481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9525E-BD1A-65C8-A46B-5AD216BAB05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D5B58B8-3CF3-3473-624A-91BC8034F163}"/>
              </a:ext>
            </a:extLst>
          </p:cNvPr>
          <p:cNvGrpSpPr/>
          <p:nvPr/>
        </p:nvGrpSpPr>
        <p:grpSpPr>
          <a:xfrm>
            <a:off x="0" y="6172200"/>
            <a:ext cx="12192000" cy="685800"/>
            <a:chOff x="0" y="0"/>
            <a:chExt cx="4816593" cy="270933"/>
          </a:xfrm>
        </p:grpSpPr>
        <p:sp>
          <p:nvSpPr>
            <p:cNvPr id="3" name="Freeform 3">
              <a:extLst>
                <a:ext uri="{FF2B5EF4-FFF2-40B4-BE49-F238E27FC236}">
                  <a16:creationId xmlns:a16="http://schemas.microsoft.com/office/drawing/2014/main" id="{92FC7B7E-2361-F9CD-5810-254F8EBDEEDB}"/>
                </a:ext>
              </a:extLst>
            </p:cNvPr>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7EFD8"/>
            </a:solidFill>
          </p:spPr>
          <p:txBody>
            <a:bodyPr/>
            <a:lstStyle/>
            <a:p>
              <a:pPr defTabSz="914446">
                <a:defRPr/>
              </a:pPr>
              <a:endParaRPr lang="en-US" sz="1200">
                <a:solidFill>
                  <a:prstClr val="black"/>
                </a:solidFill>
                <a:latin typeface="Aptos" panose="02110004020202020204"/>
              </a:endParaRPr>
            </a:p>
          </p:txBody>
        </p:sp>
        <p:sp>
          <p:nvSpPr>
            <p:cNvPr id="4" name="TextBox 4">
              <a:extLst>
                <a:ext uri="{FF2B5EF4-FFF2-40B4-BE49-F238E27FC236}">
                  <a16:creationId xmlns:a16="http://schemas.microsoft.com/office/drawing/2014/main" id="{28ADD223-2C5D-C609-7217-A160EA3E4F92}"/>
                </a:ext>
              </a:extLst>
            </p:cNvPr>
            <p:cNvSpPr txBox="1"/>
            <p:nvPr/>
          </p:nvSpPr>
          <p:spPr>
            <a:xfrm>
              <a:off x="0" y="-57150"/>
              <a:ext cx="4816593" cy="328083"/>
            </a:xfrm>
            <a:prstGeom prst="rect">
              <a:avLst/>
            </a:prstGeom>
          </p:spPr>
          <p:txBody>
            <a:bodyPr lIns="33867" tIns="33867" rIns="33867" bIns="33867" rtlCol="0" anchor="ctr"/>
            <a:lstStyle/>
            <a:p>
              <a:pPr algn="ctr" defTabSz="914446">
                <a:lnSpc>
                  <a:spcPts val="1773"/>
                </a:lnSpc>
                <a:defRPr/>
              </a:pPr>
              <a:endParaRPr sz="1200">
                <a:solidFill>
                  <a:prstClr val="black"/>
                </a:solidFill>
                <a:latin typeface="Aptos" panose="02110004020202020204"/>
              </a:endParaRPr>
            </a:p>
          </p:txBody>
        </p:sp>
      </p:grpSp>
      <p:sp>
        <p:nvSpPr>
          <p:cNvPr id="5" name="Freeform 5">
            <a:extLst>
              <a:ext uri="{FF2B5EF4-FFF2-40B4-BE49-F238E27FC236}">
                <a16:creationId xmlns:a16="http://schemas.microsoft.com/office/drawing/2014/main" id="{65572C78-CBD0-B3EF-8C67-3EA042C919C9}"/>
              </a:ext>
            </a:extLst>
          </p:cNvPr>
          <p:cNvSpPr/>
          <p:nvPr/>
        </p:nvSpPr>
        <p:spPr>
          <a:xfrm>
            <a:off x="4802527" y="6258796"/>
            <a:ext cx="2586949" cy="512610"/>
          </a:xfrm>
          <a:custGeom>
            <a:avLst/>
            <a:gdLst/>
            <a:ahLst/>
            <a:cxnLst/>
            <a:rect l="l" t="t" r="r" b="b"/>
            <a:pathLst>
              <a:path w="3880423" h="768915">
                <a:moveTo>
                  <a:pt x="0" y="0"/>
                </a:moveTo>
                <a:lnTo>
                  <a:pt x="3880422" y="0"/>
                </a:lnTo>
                <a:lnTo>
                  <a:pt x="3880422" y="768916"/>
                </a:lnTo>
                <a:lnTo>
                  <a:pt x="0" y="768916"/>
                </a:lnTo>
                <a:lnTo>
                  <a:pt x="0" y="0"/>
                </a:lnTo>
                <a:close/>
              </a:path>
            </a:pathLst>
          </a:custGeom>
          <a:blipFill>
            <a:blip r:embed="rId3"/>
            <a:stretch>
              <a:fillRect/>
            </a:stretch>
          </a:blipFill>
        </p:spPr>
        <p:txBody>
          <a:bodyPr/>
          <a:lstStyle/>
          <a:p>
            <a:pPr defTabSz="914446">
              <a:defRPr/>
            </a:pPr>
            <a:endParaRPr lang="en-US" sz="1200">
              <a:solidFill>
                <a:prstClr val="black"/>
              </a:solidFill>
              <a:latin typeface="Aptos" panose="02110004020202020204"/>
            </a:endParaRPr>
          </a:p>
        </p:txBody>
      </p:sp>
      <p:sp>
        <p:nvSpPr>
          <p:cNvPr id="6" name="AutoShape 6">
            <a:extLst>
              <a:ext uri="{FF2B5EF4-FFF2-40B4-BE49-F238E27FC236}">
                <a16:creationId xmlns:a16="http://schemas.microsoft.com/office/drawing/2014/main" id="{9B0A3EBE-FE57-6A8E-4921-DF421CEE13BA}"/>
              </a:ext>
            </a:extLst>
          </p:cNvPr>
          <p:cNvSpPr/>
          <p:nvPr/>
        </p:nvSpPr>
        <p:spPr>
          <a:xfrm>
            <a:off x="0" y="6140450"/>
            <a:ext cx="12192000" cy="31750"/>
          </a:xfrm>
          <a:prstGeom prst="line">
            <a:avLst/>
          </a:prstGeom>
          <a:ln w="95250" cap="flat">
            <a:solidFill>
              <a:srgbClr val="346076"/>
            </a:solidFill>
            <a:prstDash val="solid"/>
            <a:headEnd type="none" w="sm" len="sm"/>
            <a:tailEnd type="none" w="sm" len="sm"/>
          </a:ln>
        </p:spPr>
        <p:txBody>
          <a:bodyPr/>
          <a:lstStyle/>
          <a:p>
            <a:pPr defTabSz="914446">
              <a:defRPr/>
            </a:pPr>
            <a:endParaRPr lang="en-US" sz="1200">
              <a:solidFill>
                <a:prstClr val="black"/>
              </a:solidFill>
              <a:latin typeface="Aptos" panose="02110004020202020204"/>
            </a:endParaRPr>
          </a:p>
        </p:txBody>
      </p:sp>
      <p:sp>
        <p:nvSpPr>
          <p:cNvPr id="8" name="TextBox 7">
            <a:extLst>
              <a:ext uri="{FF2B5EF4-FFF2-40B4-BE49-F238E27FC236}">
                <a16:creationId xmlns:a16="http://schemas.microsoft.com/office/drawing/2014/main" id="{1695FB1C-AAA7-7325-D4EC-F1CB3C61C71E}"/>
              </a:ext>
            </a:extLst>
          </p:cNvPr>
          <p:cNvSpPr txBox="1"/>
          <p:nvPr/>
        </p:nvSpPr>
        <p:spPr>
          <a:xfrm>
            <a:off x="287080" y="340242"/>
            <a:ext cx="11823405" cy="984885"/>
          </a:xfrm>
          <a:prstGeom prst="rect">
            <a:avLst/>
          </a:prstGeom>
          <a:noFill/>
        </p:spPr>
        <p:txBody>
          <a:bodyPr wrap="square" rtlCol="0">
            <a:spAutoFit/>
          </a:bodyPr>
          <a:lstStyle/>
          <a:p>
            <a:pPr defTabSz="609630"/>
            <a:r>
              <a:rPr lang="en-US" sz="2000">
                <a:solidFill>
                  <a:srgbClr val="4A4040"/>
                </a:solidFill>
                <a:latin typeface="Poppins" panose="00000500000000000000" pitchFamily="2" charset="0"/>
                <a:cs typeface="Poppins" panose="00000500000000000000" pitchFamily="2" charset="0"/>
              </a:rPr>
              <a:t>Since the start of the settlement period in 2022, North Carolina has seen an </a:t>
            </a:r>
            <a:r>
              <a:rPr lang="en-US" sz="2000" b="1">
                <a:solidFill>
                  <a:srgbClr val="4A4040"/>
                </a:solidFill>
                <a:latin typeface="Poppins" panose="00000500000000000000" pitchFamily="2" charset="0"/>
                <a:cs typeface="Poppins" panose="00000500000000000000" pitchFamily="2" charset="0"/>
              </a:rPr>
              <a:t>increase in opioid settlement planning, implementation, and evaluation.</a:t>
            </a:r>
            <a:endParaRPr lang="en-US" sz="2000">
              <a:solidFill>
                <a:srgbClr val="4A4040"/>
              </a:solidFill>
              <a:latin typeface="Poppins" panose="00000500000000000000" pitchFamily="2" charset="0"/>
              <a:cs typeface="Poppins" panose="00000500000000000000" pitchFamily="2" charset="0"/>
            </a:endParaRPr>
          </a:p>
          <a:p>
            <a:pPr defTabSz="609630"/>
            <a:endParaRPr lang="en-US">
              <a:solidFill>
                <a:srgbClr val="4A4040"/>
              </a:solidFill>
              <a:latin typeface="Calibri"/>
            </a:endParaRPr>
          </a:p>
        </p:txBody>
      </p:sp>
      <p:sp>
        <p:nvSpPr>
          <p:cNvPr id="9" name="Rectangle: Rounded Corners 8">
            <a:extLst>
              <a:ext uri="{FF2B5EF4-FFF2-40B4-BE49-F238E27FC236}">
                <a16:creationId xmlns:a16="http://schemas.microsoft.com/office/drawing/2014/main" id="{428AD2DA-CC80-BD4B-02EA-2E7A95B58AC4}"/>
              </a:ext>
            </a:extLst>
          </p:cNvPr>
          <p:cNvSpPr/>
          <p:nvPr/>
        </p:nvSpPr>
        <p:spPr>
          <a:xfrm>
            <a:off x="1120892" y="1484759"/>
            <a:ext cx="1785665" cy="1099116"/>
          </a:xfrm>
          <a:prstGeom prst="roundRect">
            <a:avLst/>
          </a:prstGeom>
          <a:solidFill>
            <a:srgbClr val="6396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a:solidFill>
                <a:prstClr val="white"/>
              </a:solidFill>
              <a:latin typeface="Calibri"/>
            </a:endParaRPr>
          </a:p>
        </p:txBody>
      </p:sp>
      <p:sp>
        <p:nvSpPr>
          <p:cNvPr id="10" name="Google Shape;144;gfb519d4ca2_0_0">
            <a:extLst>
              <a:ext uri="{FF2B5EF4-FFF2-40B4-BE49-F238E27FC236}">
                <a16:creationId xmlns:a16="http://schemas.microsoft.com/office/drawing/2014/main" id="{901C790E-18EE-D619-4A9C-890E755FC00E}"/>
              </a:ext>
            </a:extLst>
          </p:cNvPr>
          <p:cNvSpPr txBox="1"/>
          <p:nvPr/>
        </p:nvSpPr>
        <p:spPr>
          <a:xfrm>
            <a:off x="538437" y="1330628"/>
            <a:ext cx="2454281" cy="1346488"/>
          </a:xfrm>
          <a:prstGeom prst="rect">
            <a:avLst/>
          </a:prstGeom>
          <a:noFill/>
          <a:ln>
            <a:noFill/>
          </a:ln>
        </p:spPr>
        <p:txBody>
          <a:bodyPr spcFirstLastPara="1" wrap="square" lIns="240013" tIns="240013" rIns="240013" bIns="240013" anchor="t" anchorCtr="0">
            <a:spAutoFit/>
          </a:bodyPr>
          <a:lstStyle/>
          <a:p>
            <a:pPr marL="400061" algn="ctr" defTabSz="609630">
              <a:buClr>
                <a:srgbClr val="000000"/>
              </a:buClr>
              <a:buSzPts val="3200"/>
            </a:pPr>
            <a:r>
              <a:rPr lang="en-US" sz="3600" b="1">
                <a:solidFill>
                  <a:prstClr val="white"/>
                </a:solidFill>
                <a:latin typeface="Arial"/>
                <a:ea typeface="Arial"/>
                <a:cs typeface="Arial"/>
                <a:sym typeface="Arial"/>
              </a:rPr>
              <a:t>$46.3M</a:t>
            </a:r>
          </a:p>
          <a:p>
            <a:pPr marL="400061" algn="ctr" defTabSz="609630">
              <a:buClr>
                <a:srgbClr val="000000"/>
              </a:buClr>
              <a:buSzPts val="3200"/>
            </a:pPr>
            <a:r>
              <a:rPr lang="en-US" sz="2000" b="1">
                <a:solidFill>
                  <a:prstClr val="white"/>
                </a:solidFill>
                <a:latin typeface="Arial"/>
                <a:ea typeface="Arial"/>
                <a:cs typeface="Arial"/>
                <a:sym typeface="Arial"/>
              </a:rPr>
              <a:t>spent</a:t>
            </a:r>
          </a:p>
        </p:txBody>
      </p:sp>
      <p:sp>
        <p:nvSpPr>
          <p:cNvPr id="11" name="TextBox 10">
            <a:extLst>
              <a:ext uri="{FF2B5EF4-FFF2-40B4-BE49-F238E27FC236}">
                <a16:creationId xmlns:a16="http://schemas.microsoft.com/office/drawing/2014/main" id="{868713EA-B432-DA05-6D53-4F55314581E1}"/>
              </a:ext>
            </a:extLst>
          </p:cNvPr>
          <p:cNvSpPr txBox="1"/>
          <p:nvPr/>
        </p:nvSpPr>
        <p:spPr>
          <a:xfrm>
            <a:off x="3054166" y="1523788"/>
            <a:ext cx="8202842" cy="984885"/>
          </a:xfrm>
          <a:prstGeom prst="rect">
            <a:avLst/>
          </a:prstGeom>
          <a:noFill/>
        </p:spPr>
        <p:txBody>
          <a:bodyPr wrap="square" rtlCol="0">
            <a:spAutoFit/>
          </a:bodyPr>
          <a:lstStyle/>
          <a:p>
            <a:pPr defTabSz="609630"/>
            <a:r>
              <a:rPr lang="en-US" sz="2000">
                <a:solidFill>
                  <a:srgbClr val="4A4040"/>
                </a:solidFill>
                <a:latin typeface="Poppins" panose="00000500000000000000" pitchFamily="2" charset="0"/>
                <a:cs typeface="Poppins" panose="00000500000000000000" pitchFamily="2" charset="0"/>
              </a:rPr>
              <a:t>on opioid settlement strategies in FY24-25, </a:t>
            </a:r>
            <a:r>
              <a:rPr lang="en-US" sz="2000" b="1">
                <a:solidFill>
                  <a:srgbClr val="4A4040"/>
                </a:solidFill>
                <a:latin typeface="Poppins" panose="00000500000000000000" pitchFamily="2" charset="0"/>
                <a:cs typeface="Poppins" panose="00000500000000000000" pitchFamily="2" charset="0"/>
              </a:rPr>
              <a:t>more than double</a:t>
            </a:r>
            <a:r>
              <a:rPr lang="en-US" sz="2000">
                <a:solidFill>
                  <a:srgbClr val="4A4040"/>
                </a:solidFill>
                <a:latin typeface="Poppins" panose="00000500000000000000" pitchFamily="2" charset="0"/>
                <a:cs typeface="Poppins" panose="00000500000000000000" pitchFamily="2" charset="0"/>
              </a:rPr>
              <a:t> the prior FY. </a:t>
            </a:r>
            <a:r>
              <a:rPr lang="en-US">
                <a:solidFill>
                  <a:srgbClr val="4A4040"/>
                </a:solidFill>
                <a:latin typeface="Poppins" panose="00000500000000000000" pitchFamily="2" charset="0"/>
                <a:cs typeface="Poppins" panose="00000500000000000000" pitchFamily="2" charset="0"/>
              </a:rPr>
              <a:t>This spending is across </a:t>
            </a:r>
            <a:r>
              <a:rPr lang="en-US" b="1">
                <a:solidFill>
                  <a:srgbClr val="4A4040"/>
                </a:solidFill>
                <a:latin typeface="Poppins" panose="00000500000000000000" pitchFamily="2" charset="0"/>
                <a:cs typeface="Poppins" panose="00000500000000000000" pitchFamily="2" charset="0"/>
              </a:rPr>
              <a:t>375 strategy implementations</a:t>
            </a:r>
            <a:r>
              <a:rPr lang="en-US">
                <a:solidFill>
                  <a:srgbClr val="4A4040"/>
                </a:solidFill>
                <a:latin typeface="Poppins" panose="00000500000000000000" pitchFamily="2" charset="0"/>
                <a:cs typeface="Poppins" panose="00000500000000000000" pitchFamily="2" charset="0"/>
              </a:rPr>
              <a:t>, an </a:t>
            </a:r>
            <a:r>
              <a:rPr lang="en-US" b="1">
                <a:solidFill>
                  <a:srgbClr val="4A4040"/>
                </a:solidFill>
                <a:latin typeface="Poppins" panose="00000500000000000000" pitchFamily="2" charset="0"/>
                <a:cs typeface="Poppins" panose="00000500000000000000" pitchFamily="2" charset="0"/>
              </a:rPr>
              <a:t>average of 4 strategies per local government.</a:t>
            </a:r>
          </a:p>
        </p:txBody>
      </p:sp>
      <p:pic>
        <p:nvPicPr>
          <p:cNvPr id="13" name="Picture 12">
            <a:extLst>
              <a:ext uri="{FF2B5EF4-FFF2-40B4-BE49-F238E27FC236}">
                <a16:creationId xmlns:a16="http://schemas.microsoft.com/office/drawing/2014/main" id="{320097FA-449C-33FA-A7C9-0516D31C49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8878" y="2583876"/>
            <a:ext cx="9154244" cy="5149262"/>
          </a:xfrm>
          <a:prstGeom prst="rect">
            <a:avLst/>
          </a:prstGeom>
        </p:spPr>
      </p:pic>
    </p:spTree>
    <p:extLst>
      <p:ext uri="{BB962C8B-B14F-4D97-AF65-F5344CB8AC3E}">
        <p14:creationId xmlns:p14="http://schemas.microsoft.com/office/powerpoint/2010/main" val="292759106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A48E6-A5BB-B1C9-B5FD-B082BB63627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FBE6661-D967-228C-23D7-2B2A075AD1C2}"/>
              </a:ext>
            </a:extLst>
          </p:cNvPr>
          <p:cNvGrpSpPr/>
          <p:nvPr/>
        </p:nvGrpSpPr>
        <p:grpSpPr>
          <a:xfrm>
            <a:off x="0" y="6172200"/>
            <a:ext cx="12192000" cy="685800"/>
            <a:chOff x="0" y="0"/>
            <a:chExt cx="4816593" cy="270933"/>
          </a:xfrm>
        </p:grpSpPr>
        <p:sp>
          <p:nvSpPr>
            <p:cNvPr id="3" name="Freeform 3">
              <a:extLst>
                <a:ext uri="{FF2B5EF4-FFF2-40B4-BE49-F238E27FC236}">
                  <a16:creationId xmlns:a16="http://schemas.microsoft.com/office/drawing/2014/main" id="{EF2F1CE7-D15F-EE86-A502-C8E8E879ABEC}"/>
                </a:ext>
              </a:extLst>
            </p:cNvPr>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7EFD8"/>
            </a:solidFill>
          </p:spPr>
          <p:txBody>
            <a:bodyPr/>
            <a:lstStyle/>
            <a:p>
              <a:pPr defTabSz="914446">
                <a:defRPr/>
              </a:pPr>
              <a:endParaRPr lang="en-US" sz="1200">
                <a:solidFill>
                  <a:prstClr val="black"/>
                </a:solidFill>
                <a:latin typeface="Aptos" panose="02110004020202020204"/>
              </a:endParaRPr>
            </a:p>
          </p:txBody>
        </p:sp>
        <p:sp>
          <p:nvSpPr>
            <p:cNvPr id="4" name="TextBox 4">
              <a:extLst>
                <a:ext uri="{FF2B5EF4-FFF2-40B4-BE49-F238E27FC236}">
                  <a16:creationId xmlns:a16="http://schemas.microsoft.com/office/drawing/2014/main" id="{C0BAC1BF-C16E-4307-AA9D-87D53DA30626}"/>
                </a:ext>
              </a:extLst>
            </p:cNvPr>
            <p:cNvSpPr txBox="1"/>
            <p:nvPr/>
          </p:nvSpPr>
          <p:spPr>
            <a:xfrm>
              <a:off x="0" y="-57150"/>
              <a:ext cx="4816593" cy="328083"/>
            </a:xfrm>
            <a:prstGeom prst="rect">
              <a:avLst/>
            </a:prstGeom>
          </p:spPr>
          <p:txBody>
            <a:bodyPr lIns="33867" tIns="33867" rIns="33867" bIns="33867" rtlCol="0" anchor="ctr"/>
            <a:lstStyle/>
            <a:p>
              <a:pPr algn="ctr" defTabSz="914446">
                <a:lnSpc>
                  <a:spcPts val="1773"/>
                </a:lnSpc>
                <a:defRPr/>
              </a:pPr>
              <a:endParaRPr sz="1200">
                <a:solidFill>
                  <a:prstClr val="black"/>
                </a:solidFill>
                <a:latin typeface="Aptos" panose="02110004020202020204"/>
              </a:endParaRPr>
            </a:p>
          </p:txBody>
        </p:sp>
      </p:grpSp>
      <p:sp>
        <p:nvSpPr>
          <p:cNvPr id="5" name="Freeform 5">
            <a:extLst>
              <a:ext uri="{FF2B5EF4-FFF2-40B4-BE49-F238E27FC236}">
                <a16:creationId xmlns:a16="http://schemas.microsoft.com/office/drawing/2014/main" id="{AFE423FE-5849-47C5-2F2D-EA41D8F6A41D}"/>
              </a:ext>
            </a:extLst>
          </p:cNvPr>
          <p:cNvSpPr/>
          <p:nvPr/>
        </p:nvSpPr>
        <p:spPr>
          <a:xfrm>
            <a:off x="4802527" y="6258796"/>
            <a:ext cx="2586949" cy="512610"/>
          </a:xfrm>
          <a:custGeom>
            <a:avLst/>
            <a:gdLst/>
            <a:ahLst/>
            <a:cxnLst/>
            <a:rect l="l" t="t" r="r" b="b"/>
            <a:pathLst>
              <a:path w="3880423" h="768915">
                <a:moveTo>
                  <a:pt x="0" y="0"/>
                </a:moveTo>
                <a:lnTo>
                  <a:pt x="3880422" y="0"/>
                </a:lnTo>
                <a:lnTo>
                  <a:pt x="3880422" y="768916"/>
                </a:lnTo>
                <a:lnTo>
                  <a:pt x="0" y="768916"/>
                </a:lnTo>
                <a:lnTo>
                  <a:pt x="0" y="0"/>
                </a:lnTo>
                <a:close/>
              </a:path>
            </a:pathLst>
          </a:custGeom>
          <a:blipFill>
            <a:blip r:embed="rId3"/>
            <a:stretch>
              <a:fillRect/>
            </a:stretch>
          </a:blipFill>
        </p:spPr>
        <p:txBody>
          <a:bodyPr/>
          <a:lstStyle/>
          <a:p>
            <a:pPr defTabSz="914446">
              <a:defRPr/>
            </a:pPr>
            <a:endParaRPr lang="en-US" sz="1200">
              <a:solidFill>
                <a:prstClr val="black"/>
              </a:solidFill>
              <a:latin typeface="Aptos" panose="02110004020202020204"/>
            </a:endParaRPr>
          </a:p>
        </p:txBody>
      </p:sp>
      <p:sp>
        <p:nvSpPr>
          <p:cNvPr id="6" name="AutoShape 6">
            <a:extLst>
              <a:ext uri="{FF2B5EF4-FFF2-40B4-BE49-F238E27FC236}">
                <a16:creationId xmlns:a16="http://schemas.microsoft.com/office/drawing/2014/main" id="{8EB9C0E2-364E-C184-0A42-BA782435C4C7}"/>
              </a:ext>
            </a:extLst>
          </p:cNvPr>
          <p:cNvSpPr/>
          <p:nvPr/>
        </p:nvSpPr>
        <p:spPr>
          <a:xfrm>
            <a:off x="0" y="6140450"/>
            <a:ext cx="12192000" cy="31750"/>
          </a:xfrm>
          <a:prstGeom prst="line">
            <a:avLst/>
          </a:prstGeom>
          <a:ln w="95250" cap="flat">
            <a:solidFill>
              <a:srgbClr val="346076"/>
            </a:solidFill>
            <a:prstDash val="solid"/>
            <a:headEnd type="none" w="sm" len="sm"/>
            <a:tailEnd type="none" w="sm" len="sm"/>
          </a:ln>
        </p:spPr>
        <p:txBody>
          <a:bodyPr/>
          <a:lstStyle/>
          <a:p>
            <a:pPr defTabSz="914446">
              <a:defRPr/>
            </a:pPr>
            <a:endParaRPr lang="en-US" sz="1200">
              <a:solidFill>
                <a:prstClr val="black"/>
              </a:solidFill>
              <a:latin typeface="Aptos" panose="02110004020202020204"/>
            </a:endParaRPr>
          </a:p>
        </p:txBody>
      </p:sp>
      <p:sp>
        <p:nvSpPr>
          <p:cNvPr id="7" name="TextBox 6">
            <a:extLst>
              <a:ext uri="{FF2B5EF4-FFF2-40B4-BE49-F238E27FC236}">
                <a16:creationId xmlns:a16="http://schemas.microsoft.com/office/drawing/2014/main" id="{A2F96BAF-57B4-F071-991D-27201CB1A3C4}"/>
              </a:ext>
            </a:extLst>
          </p:cNvPr>
          <p:cNvSpPr txBox="1"/>
          <p:nvPr/>
        </p:nvSpPr>
        <p:spPr>
          <a:xfrm>
            <a:off x="184296" y="272979"/>
            <a:ext cx="11823405" cy="1292662"/>
          </a:xfrm>
          <a:prstGeom prst="rect">
            <a:avLst/>
          </a:prstGeom>
          <a:noFill/>
        </p:spPr>
        <p:txBody>
          <a:bodyPr wrap="square" rtlCol="0">
            <a:spAutoFit/>
          </a:bodyPr>
          <a:lstStyle/>
          <a:p>
            <a:pPr defTabSz="609630"/>
            <a:r>
              <a:rPr lang="en-US" sz="2000">
                <a:solidFill>
                  <a:srgbClr val="4A4040"/>
                </a:solidFill>
                <a:latin typeface="Poppins" panose="00000500000000000000" pitchFamily="2" charset="0"/>
                <a:cs typeface="Poppins" panose="00000500000000000000" pitchFamily="2" charset="0"/>
              </a:rPr>
              <a:t>Local governments are also moving further in their strategy implementation, with </a:t>
            </a:r>
            <a:r>
              <a:rPr lang="en-US" sz="2000" b="1">
                <a:solidFill>
                  <a:srgbClr val="4A4040"/>
                </a:solidFill>
                <a:latin typeface="Poppins" panose="00000500000000000000" pitchFamily="2" charset="0"/>
                <a:cs typeface="Poppins" panose="00000500000000000000" pitchFamily="2" charset="0"/>
              </a:rPr>
              <a:t>more local governments reporting at least one strategy at Full Implementation or Further Expansion.</a:t>
            </a:r>
          </a:p>
          <a:p>
            <a:pPr defTabSz="609630"/>
            <a:endParaRPr lang="en-US">
              <a:solidFill>
                <a:srgbClr val="4A4040"/>
              </a:solidFill>
              <a:latin typeface="Calibri"/>
            </a:endParaRPr>
          </a:p>
        </p:txBody>
      </p:sp>
      <p:grpSp>
        <p:nvGrpSpPr>
          <p:cNvPr id="16" name="Group 15">
            <a:extLst>
              <a:ext uri="{FF2B5EF4-FFF2-40B4-BE49-F238E27FC236}">
                <a16:creationId xmlns:a16="http://schemas.microsoft.com/office/drawing/2014/main" id="{D7355EC3-90FA-F332-DF32-8CD045B9C0FA}"/>
              </a:ext>
            </a:extLst>
          </p:cNvPr>
          <p:cNvGrpSpPr/>
          <p:nvPr/>
        </p:nvGrpSpPr>
        <p:grpSpPr>
          <a:xfrm>
            <a:off x="308340" y="2056278"/>
            <a:ext cx="11699360" cy="2546366"/>
            <a:chOff x="308340" y="1652235"/>
            <a:chExt cx="11699360" cy="2546366"/>
          </a:xfrm>
        </p:grpSpPr>
        <p:pic>
          <p:nvPicPr>
            <p:cNvPr id="11" name="Picture 10">
              <a:extLst>
                <a:ext uri="{FF2B5EF4-FFF2-40B4-BE49-F238E27FC236}">
                  <a16:creationId xmlns:a16="http://schemas.microsoft.com/office/drawing/2014/main" id="{F9D200C8-65BF-ABFA-AA8A-4CCC1362F4F5}"/>
                </a:ext>
              </a:extLst>
            </p:cNvPr>
            <p:cNvPicPr>
              <a:picLocks noChangeAspect="1"/>
            </p:cNvPicPr>
            <p:nvPr/>
          </p:nvPicPr>
          <p:blipFill>
            <a:blip r:embed="rId4"/>
            <a:stretch>
              <a:fillRect/>
            </a:stretch>
          </p:blipFill>
          <p:spPr>
            <a:xfrm>
              <a:off x="308340" y="1652235"/>
              <a:ext cx="5932972" cy="2546366"/>
            </a:xfrm>
            <a:prstGeom prst="rect">
              <a:avLst/>
            </a:prstGeom>
          </p:spPr>
        </p:pic>
        <p:pic>
          <p:nvPicPr>
            <p:cNvPr id="13" name="Picture 12">
              <a:extLst>
                <a:ext uri="{FF2B5EF4-FFF2-40B4-BE49-F238E27FC236}">
                  <a16:creationId xmlns:a16="http://schemas.microsoft.com/office/drawing/2014/main" id="{5920E5E8-4EA5-6985-4CBA-E6B384DAA68E}"/>
                </a:ext>
              </a:extLst>
            </p:cNvPr>
            <p:cNvPicPr>
              <a:picLocks noChangeAspect="1"/>
            </p:cNvPicPr>
            <p:nvPr/>
          </p:nvPicPr>
          <p:blipFill>
            <a:blip r:embed="rId5"/>
            <a:srcRect t="5803"/>
            <a:stretch>
              <a:fillRect/>
            </a:stretch>
          </p:blipFill>
          <p:spPr>
            <a:xfrm>
              <a:off x="6400798" y="1778619"/>
              <a:ext cx="5606902" cy="2419982"/>
            </a:xfrm>
            <a:prstGeom prst="rect">
              <a:avLst/>
            </a:prstGeom>
          </p:spPr>
        </p:pic>
      </p:grpSp>
      <p:sp>
        <p:nvSpPr>
          <p:cNvPr id="19" name="TextBox 18">
            <a:extLst>
              <a:ext uri="{FF2B5EF4-FFF2-40B4-BE49-F238E27FC236}">
                <a16:creationId xmlns:a16="http://schemas.microsoft.com/office/drawing/2014/main" id="{D366D34F-0B71-F4A3-34D5-14065BB2AED8}"/>
              </a:ext>
            </a:extLst>
          </p:cNvPr>
          <p:cNvSpPr txBox="1"/>
          <p:nvPr/>
        </p:nvSpPr>
        <p:spPr>
          <a:xfrm>
            <a:off x="3274826" y="1703930"/>
            <a:ext cx="1180216" cy="369332"/>
          </a:xfrm>
          <a:prstGeom prst="rect">
            <a:avLst/>
          </a:prstGeom>
          <a:noFill/>
        </p:spPr>
        <p:txBody>
          <a:bodyPr wrap="square" rtlCol="0">
            <a:spAutoFit/>
          </a:bodyPr>
          <a:lstStyle/>
          <a:p>
            <a:pPr defTabSz="609630"/>
            <a:r>
              <a:rPr lang="en-US" b="1">
                <a:solidFill>
                  <a:srgbClr val="4A4040"/>
                </a:solidFill>
                <a:latin typeface="Poppins" panose="00000500000000000000" pitchFamily="2" charset="0"/>
                <a:cs typeface="Poppins" panose="00000500000000000000" pitchFamily="2" charset="0"/>
              </a:rPr>
              <a:t>FY23-24</a:t>
            </a:r>
          </a:p>
        </p:txBody>
      </p:sp>
      <p:sp>
        <p:nvSpPr>
          <p:cNvPr id="20" name="TextBox 19">
            <a:extLst>
              <a:ext uri="{FF2B5EF4-FFF2-40B4-BE49-F238E27FC236}">
                <a16:creationId xmlns:a16="http://schemas.microsoft.com/office/drawing/2014/main" id="{B2EC4423-E035-D050-5CD7-0C175F34B526}"/>
              </a:ext>
            </a:extLst>
          </p:cNvPr>
          <p:cNvSpPr txBox="1"/>
          <p:nvPr/>
        </p:nvSpPr>
        <p:spPr>
          <a:xfrm>
            <a:off x="9204249" y="1654746"/>
            <a:ext cx="1180216" cy="369332"/>
          </a:xfrm>
          <a:prstGeom prst="rect">
            <a:avLst/>
          </a:prstGeom>
          <a:noFill/>
        </p:spPr>
        <p:txBody>
          <a:bodyPr wrap="square" rtlCol="0">
            <a:spAutoFit/>
          </a:bodyPr>
          <a:lstStyle/>
          <a:p>
            <a:pPr defTabSz="609630"/>
            <a:r>
              <a:rPr lang="en-US" b="1">
                <a:solidFill>
                  <a:srgbClr val="4A4040"/>
                </a:solidFill>
                <a:latin typeface="Poppins" panose="00000500000000000000" pitchFamily="2" charset="0"/>
                <a:cs typeface="Poppins" panose="00000500000000000000" pitchFamily="2" charset="0"/>
              </a:rPr>
              <a:t>FY24-25</a:t>
            </a:r>
          </a:p>
        </p:txBody>
      </p:sp>
      <p:pic>
        <p:nvPicPr>
          <p:cNvPr id="9" name="Graphic 8">
            <a:extLst>
              <a:ext uri="{FF2B5EF4-FFF2-40B4-BE49-F238E27FC236}">
                <a16:creationId xmlns:a16="http://schemas.microsoft.com/office/drawing/2014/main" id="{A611BAEE-D6C5-76B3-1237-A1B011DA440A}"/>
              </a:ext>
            </a:extLst>
          </p:cNvPr>
          <p:cNvPicPr>
            <a:picLocks noChangeAspect="1"/>
          </p:cNvPicPr>
          <p:nvPr/>
        </p:nvPicPr>
        <p:blipFill>
          <a:blip>
            <a:extLst>
              <a:ext uri="{96DAC541-7B7A-43D3-8B79-37D633B846F1}">
                <asvg:svgBlip xmlns:asvg="http://schemas.microsoft.com/office/drawing/2016/SVG/main" r:embed="rId6"/>
              </a:ext>
            </a:extLst>
          </a:blip>
          <a:srcRect t="9864" r="10762" b="84379"/>
          <a:stretch>
            <a:fillRect/>
          </a:stretch>
        </p:blipFill>
        <p:spPr>
          <a:xfrm>
            <a:off x="1003320" y="4954991"/>
            <a:ext cx="10185354" cy="657081"/>
          </a:xfrm>
          <a:prstGeom prst="rect">
            <a:avLst/>
          </a:prstGeom>
        </p:spPr>
      </p:pic>
    </p:spTree>
    <p:extLst>
      <p:ext uri="{BB962C8B-B14F-4D97-AF65-F5344CB8AC3E}">
        <p14:creationId xmlns:p14="http://schemas.microsoft.com/office/powerpoint/2010/main" val="113711019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172200"/>
            <a:ext cx="12192000" cy="6858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7EFD8"/>
            </a:solidFill>
          </p:spPr>
          <p:txBody>
            <a:bodyPr/>
            <a:lstStyle/>
            <a:p>
              <a:pPr defTabSz="609630"/>
              <a:endParaRPr lang="en-US" sz="1200">
                <a:solidFill>
                  <a:prstClr val="black"/>
                </a:solidFill>
                <a:latin typeface="Calibri"/>
              </a:endParaRPr>
            </a:p>
          </p:txBody>
        </p:sp>
        <p:sp>
          <p:nvSpPr>
            <p:cNvPr id="4" name="TextBox 4"/>
            <p:cNvSpPr txBox="1"/>
            <p:nvPr/>
          </p:nvSpPr>
          <p:spPr>
            <a:xfrm>
              <a:off x="0" y="-57150"/>
              <a:ext cx="4816593" cy="32808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4802526" y="6258795"/>
            <a:ext cx="2586949" cy="512610"/>
          </a:xfrm>
          <a:custGeom>
            <a:avLst/>
            <a:gdLst/>
            <a:ahLst/>
            <a:cxnLst/>
            <a:rect l="l" t="t" r="r" b="b"/>
            <a:pathLst>
              <a:path w="3880423" h="768915">
                <a:moveTo>
                  <a:pt x="0" y="0"/>
                </a:moveTo>
                <a:lnTo>
                  <a:pt x="3880422" y="0"/>
                </a:lnTo>
                <a:lnTo>
                  <a:pt x="3880422" y="768916"/>
                </a:lnTo>
                <a:lnTo>
                  <a:pt x="0" y="76891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AutoShape 6"/>
          <p:cNvSpPr/>
          <p:nvPr/>
        </p:nvSpPr>
        <p:spPr>
          <a:xfrm>
            <a:off x="0" y="6140450"/>
            <a:ext cx="12192000" cy="31750"/>
          </a:xfrm>
          <a:prstGeom prst="line">
            <a:avLst/>
          </a:prstGeom>
          <a:ln w="95250" cap="flat">
            <a:solidFill>
              <a:srgbClr val="346076"/>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7" name="TextBox 7"/>
          <p:cNvSpPr txBox="1"/>
          <p:nvPr/>
        </p:nvSpPr>
        <p:spPr>
          <a:xfrm>
            <a:off x="2350132" y="253416"/>
            <a:ext cx="7491736" cy="718402"/>
          </a:xfrm>
          <a:prstGeom prst="rect">
            <a:avLst/>
          </a:prstGeom>
        </p:spPr>
        <p:txBody>
          <a:bodyPr lIns="0" tIns="0" rIns="0" bIns="0" rtlCol="0" anchor="t">
            <a:spAutoFit/>
          </a:bodyPr>
          <a:lstStyle/>
          <a:p>
            <a:pPr algn="ctr" defTabSz="609630">
              <a:lnSpc>
                <a:spcPts val="5886"/>
              </a:lnSpc>
            </a:pPr>
            <a:r>
              <a:rPr lang="en-US" sz="4204" b="1">
                <a:solidFill>
                  <a:srgbClr val="4D4342"/>
                </a:solidFill>
                <a:latin typeface="Poppins Bold"/>
                <a:ea typeface="Poppins Bold"/>
                <a:cs typeface="Poppins Bold"/>
                <a:sym typeface="Poppins Bold"/>
              </a:rPr>
              <a:t>Key Collaborative Partners</a:t>
            </a:r>
          </a:p>
        </p:txBody>
      </p:sp>
      <p:sp>
        <p:nvSpPr>
          <p:cNvPr id="8" name="TextBox 8"/>
          <p:cNvSpPr txBox="1"/>
          <p:nvPr/>
        </p:nvSpPr>
        <p:spPr>
          <a:xfrm>
            <a:off x="2785534" y="4395462"/>
            <a:ext cx="1427095" cy="559897"/>
          </a:xfrm>
          <a:prstGeom prst="rect">
            <a:avLst/>
          </a:prstGeom>
        </p:spPr>
        <p:txBody>
          <a:bodyPr lIns="0" tIns="0" rIns="0" bIns="0" rtlCol="0" anchor="t">
            <a:spAutoFit/>
          </a:bodyPr>
          <a:lstStyle/>
          <a:p>
            <a:pPr algn="ctr" defTabSz="609630">
              <a:lnSpc>
                <a:spcPts val="4579"/>
              </a:lnSpc>
            </a:pPr>
            <a:r>
              <a:rPr lang="en-US" sz="3271" b="1">
                <a:solidFill>
                  <a:srgbClr val="FFFFFF"/>
                </a:solidFill>
                <a:latin typeface="Poppins Bold"/>
                <a:ea typeface="Poppins Bold"/>
                <a:cs typeface="Poppins Bold"/>
                <a:sym typeface="Poppins Bold"/>
              </a:rPr>
              <a:t>60k</a:t>
            </a:r>
          </a:p>
        </p:txBody>
      </p:sp>
      <p:sp>
        <p:nvSpPr>
          <p:cNvPr id="9" name="Freeform 9"/>
          <p:cNvSpPr/>
          <p:nvPr/>
        </p:nvSpPr>
        <p:spPr>
          <a:xfrm>
            <a:off x="3012253" y="1330520"/>
            <a:ext cx="2400752" cy="2364741"/>
          </a:xfrm>
          <a:custGeom>
            <a:avLst/>
            <a:gdLst/>
            <a:ahLst/>
            <a:cxnLst/>
            <a:rect l="l" t="t" r="r" b="b"/>
            <a:pathLst>
              <a:path w="3601128" h="3547111">
                <a:moveTo>
                  <a:pt x="0" y="0"/>
                </a:moveTo>
                <a:lnTo>
                  <a:pt x="3601128" y="0"/>
                </a:lnTo>
                <a:lnTo>
                  <a:pt x="3601128" y="3547111"/>
                </a:lnTo>
                <a:lnTo>
                  <a:pt x="0" y="3547111"/>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6689069" y="1207410"/>
            <a:ext cx="2517062" cy="2517062"/>
          </a:xfrm>
          <a:custGeom>
            <a:avLst/>
            <a:gdLst/>
            <a:ahLst/>
            <a:cxnLst/>
            <a:rect l="l" t="t" r="r" b="b"/>
            <a:pathLst>
              <a:path w="3775593" h="3775593">
                <a:moveTo>
                  <a:pt x="0" y="0"/>
                </a:moveTo>
                <a:lnTo>
                  <a:pt x="3775593" y="0"/>
                </a:lnTo>
                <a:lnTo>
                  <a:pt x="3775593" y="3775593"/>
                </a:lnTo>
                <a:lnTo>
                  <a:pt x="0" y="3775593"/>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3123042" y="4027114"/>
            <a:ext cx="2179174" cy="1754949"/>
          </a:xfrm>
          <a:custGeom>
            <a:avLst/>
            <a:gdLst/>
            <a:ahLst/>
            <a:cxnLst/>
            <a:rect l="l" t="t" r="r" b="b"/>
            <a:pathLst>
              <a:path w="3268761" h="2632424">
                <a:moveTo>
                  <a:pt x="0" y="0"/>
                </a:moveTo>
                <a:lnTo>
                  <a:pt x="3268761" y="0"/>
                </a:lnTo>
                <a:lnTo>
                  <a:pt x="3268761" y="2632425"/>
                </a:lnTo>
                <a:lnTo>
                  <a:pt x="0" y="2632425"/>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6689069" y="3870522"/>
            <a:ext cx="2717399" cy="2034652"/>
          </a:xfrm>
          <a:custGeom>
            <a:avLst/>
            <a:gdLst/>
            <a:ahLst/>
            <a:cxnLst/>
            <a:rect l="l" t="t" r="r" b="b"/>
            <a:pathLst>
              <a:path w="4076098" h="3051978">
                <a:moveTo>
                  <a:pt x="0" y="0"/>
                </a:moveTo>
                <a:lnTo>
                  <a:pt x="4076097" y="0"/>
                </a:lnTo>
                <a:lnTo>
                  <a:pt x="4076097" y="3051978"/>
                </a:lnTo>
                <a:lnTo>
                  <a:pt x="0" y="3051978"/>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16973342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172200"/>
            <a:ext cx="12192000" cy="6858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7EFD8"/>
            </a:solidFill>
          </p:spPr>
          <p:txBody>
            <a:bodyPr/>
            <a:lstStyle/>
            <a:p>
              <a:pPr defTabSz="609630"/>
              <a:endParaRPr lang="en-US" sz="1200">
                <a:solidFill>
                  <a:prstClr val="black"/>
                </a:solidFill>
                <a:latin typeface="Calibri"/>
              </a:endParaRPr>
            </a:p>
          </p:txBody>
        </p:sp>
        <p:sp>
          <p:nvSpPr>
            <p:cNvPr id="4" name="TextBox 4"/>
            <p:cNvSpPr txBox="1"/>
            <p:nvPr/>
          </p:nvSpPr>
          <p:spPr>
            <a:xfrm>
              <a:off x="0" y="-57150"/>
              <a:ext cx="4816593" cy="32808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4802526" y="6258795"/>
            <a:ext cx="2586949" cy="512610"/>
          </a:xfrm>
          <a:custGeom>
            <a:avLst/>
            <a:gdLst/>
            <a:ahLst/>
            <a:cxnLst/>
            <a:rect l="l" t="t" r="r" b="b"/>
            <a:pathLst>
              <a:path w="3880423" h="768915">
                <a:moveTo>
                  <a:pt x="0" y="0"/>
                </a:moveTo>
                <a:lnTo>
                  <a:pt x="3880422" y="0"/>
                </a:lnTo>
                <a:lnTo>
                  <a:pt x="3880422" y="768916"/>
                </a:lnTo>
                <a:lnTo>
                  <a:pt x="0" y="76891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AutoShape 6"/>
          <p:cNvSpPr/>
          <p:nvPr/>
        </p:nvSpPr>
        <p:spPr>
          <a:xfrm>
            <a:off x="0" y="6140450"/>
            <a:ext cx="12192000" cy="31750"/>
          </a:xfrm>
          <a:prstGeom prst="line">
            <a:avLst/>
          </a:prstGeom>
          <a:ln w="95250" cap="flat">
            <a:solidFill>
              <a:srgbClr val="346076"/>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7" name="Freeform 7"/>
          <p:cNvSpPr/>
          <p:nvPr/>
        </p:nvSpPr>
        <p:spPr>
          <a:xfrm>
            <a:off x="1359586" y="1310529"/>
            <a:ext cx="3873818" cy="1012035"/>
          </a:xfrm>
          <a:custGeom>
            <a:avLst/>
            <a:gdLst/>
            <a:ahLst/>
            <a:cxnLst/>
            <a:rect l="l" t="t" r="r" b="b"/>
            <a:pathLst>
              <a:path w="5810727" h="1518052">
                <a:moveTo>
                  <a:pt x="0" y="0"/>
                </a:moveTo>
                <a:lnTo>
                  <a:pt x="5810728" y="0"/>
                </a:lnTo>
                <a:lnTo>
                  <a:pt x="5810728" y="1518052"/>
                </a:lnTo>
                <a:lnTo>
                  <a:pt x="0" y="151805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5938113" y="1464138"/>
            <a:ext cx="5421679" cy="704818"/>
          </a:xfrm>
          <a:custGeom>
            <a:avLst/>
            <a:gdLst/>
            <a:ahLst/>
            <a:cxnLst/>
            <a:rect l="l" t="t" r="r" b="b"/>
            <a:pathLst>
              <a:path w="8132519" h="1057227">
                <a:moveTo>
                  <a:pt x="0" y="0"/>
                </a:moveTo>
                <a:lnTo>
                  <a:pt x="8132518" y="0"/>
                </a:lnTo>
                <a:lnTo>
                  <a:pt x="8132518" y="1057228"/>
                </a:lnTo>
                <a:lnTo>
                  <a:pt x="0" y="1057228"/>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4540526" y="3768762"/>
            <a:ext cx="2795173" cy="826104"/>
          </a:xfrm>
          <a:custGeom>
            <a:avLst/>
            <a:gdLst/>
            <a:ahLst/>
            <a:cxnLst/>
            <a:rect l="l" t="t" r="r" b="b"/>
            <a:pathLst>
              <a:path w="4192759" h="1239156">
                <a:moveTo>
                  <a:pt x="0" y="0"/>
                </a:moveTo>
                <a:lnTo>
                  <a:pt x="4192759" y="0"/>
                </a:lnTo>
                <a:lnTo>
                  <a:pt x="4192759" y="1239156"/>
                </a:lnTo>
                <a:lnTo>
                  <a:pt x="0" y="1239156"/>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2350132" y="253416"/>
            <a:ext cx="7491736" cy="718402"/>
          </a:xfrm>
          <a:prstGeom prst="rect">
            <a:avLst/>
          </a:prstGeom>
        </p:spPr>
        <p:txBody>
          <a:bodyPr lIns="0" tIns="0" rIns="0" bIns="0" rtlCol="0" anchor="t">
            <a:spAutoFit/>
          </a:bodyPr>
          <a:lstStyle/>
          <a:p>
            <a:pPr algn="ctr" defTabSz="609630">
              <a:lnSpc>
                <a:spcPts val="5886"/>
              </a:lnSpc>
            </a:pPr>
            <a:r>
              <a:rPr lang="en-US" sz="4204" b="1">
                <a:solidFill>
                  <a:srgbClr val="4D4342"/>
                </a:solidFill>
                <a:latin typeface="Poppins Bold"/>
                <a:ea typeface="Poppins Bold"/>
                <a:cs typeface="Poppins Bold"/>
                <a:sym typeface="Poppins Bold"/>
              </a:rPr>
              <a:t>Supporting Partners</a:t>
            </a:r>
          </a:p>
        </p:txBody>
      </p:sp>
      <p:sp>
        <p:nvSpPr>
          <p:cNvPr id="11" name="TextBox 11"/>
          <p:cNvSpPr txBox="1"/>
          <p:nvPr/>
        </p:nvSpPr>
        <p:spPr>
          <a:xfrm>
            <a:off x="2192244" y="2678533"/>
            <a:ext cx="7491736" cy="718402"/>
          </a:xfrm>
          <a:prstGeom prst="rect">
            <a:avLst/>
          </a:prstGeom>
        </p:spPr>
        <p:txBody>
          <a:bodyPr lIns="0" tIns="0" rIns="0" bIns="0" rtlCol="0" anchor="t">
            <a:spAutoFit/>
          </a:bodyPr>
          <a:lstStyle/>
          <a:p>
            <a:pPr algn="ctr" defTabSz="609630">
              <a:lnSpc>
                <a:spcPts val="5886"/>
              </a:lnSpc>
            </a:pPr>
            <a:r>
              <a:rPr lang="en-US" sz="4204" b="1">
                <a:solidFill>
                  <a:srgbClr val="4D4342"/>
                </a:solidFill>
                <a:latin typeface="Poppins Bold"/>
                <a:ea typeface="Poppins Bold"/>
                <a:cs typeface="Poppins Bold"/>
                <a:sym typeface="Poppins Bold"/>
              </a:rPr>
              <a:t>Funding Partners</a:t>
            </a:r>
          </a:p>
        </p:txBody>
      </p:sp>
      <p:sp>
        <p:nvSpPr>
          <p:cNvPr id="12" name="TextBox 12"/>
          <p:cNvSpPr txBox="1"/>
          <p:nvPr/>
        </p:nvSpPr>
        <p:spPr>
          <a:xfrm>
            <a:off x="783713" y="4877478"/>
            <a:ext cx="10576080" cy="983924"/>
          </a:xfrm>
          <a:prstGeom prst="rect">
            <a:avLst/>
          </a:prstGeom>
        </p:spPr>
        <p:txBody>
          <a:bodyPr wrap="square" lIns="0" tIns="0" rIns="0" bIns="0" rtlCol="0" anchor="t">
            <a:spAutoFit/>
          </a:bodyPr>
          <a:lstStyle/>
          <a:p>
            <a:pPr algn="ctr" defTabSz="609630">
              <a:lnSpc>
                <a:spcPts val="2613"/>
              </a:lnSpc>
              <a:spcBef>
                <a:spcPct val="0"/>
              </a:spcBef>
            </a:pPr>
            <a:r>
              <a:rPr lang="en-US" sz="1866" dirty="0">
                <a:solidFill>
                  <a:srgbClr val="4D4342"/>
                </a:solidFill>
                <a:latin typeface="Poppins"/>
                <a:ea typeface="Poppins"/>
                <a:cs typeface="Poppins"/>
                <a:sym typeface="Poppins"/>
              </a:rPr>
              <a:t>CORE-NC Activities are supported by an award from NC Collaboratory using Opioid Abatement Funds, as authorized under NCGA Session Law 2023-134, Section 9G.8.(b), with additional support from the Duke Energy Foundation and the Governor’s Institute.</a:t>
            </a:r>
          </a:p>
        </p:txBody>
      </p:sp>
    </p:spTree>
    <p:extLst>
      <p:ext uri="{BB962C8B-B14F-4D97-AF65-F5344CB8AC3E}">
        <p14:creationId xmlns:p14="http://schemas.microsoft.com/office/powerpoint/2010/main" val="243776548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7EFD8"/>
        </a:solidFill>
        <a:effectLst/>
      </p:bgPr>
    </p:bg>
    <p:spTree>
      <p:nvGrpSpPr>
        <p:cNvPr id="1" name=""/>
        <p:cNvGrpSpPr/>
        <p:nvPr/>
      </p:nvGrpSpPr>
      <p:grpSpPr>
        <a:xfrm>
          <a:off x="0" y="0"/>
          <a:ext cx="0" cy="0"/>
          <a:chOff x="0" y="0"/>
          <a:chExt cx="0" cy="0"/>
        </a:xfrm>
      </p:grpSpPr>
      <p:sp>
        <p:nvSpPr>
          <p:cNvPr id="2" name="Freeform 2"/>
          <p:cNvSpPr/>
          <p:nvPr/>
        </p:nvSpPr>
        <p:spPr>
          <a:xfrm>
            <a:off x="4312763" y="3075648"/>
            <a:ext cx="3566475" cy="706705"/>
          </a:xfrm>
          <a:custGeom>
            <a:avLst/>
            <a:gdLst/>
            <a:ahLst/>
            <a:cxnLst/>
            <a:rect l="l" t="t" r="r" b="b"/>
            <a:pathLst>
              <a:path w="5349712" h="1060058">
                <a:moveTo>
                  <a:pt x="0" y="0"/>
                </a:moveTo>
                <a:lnTo>
                  <a:pt x="5349712" y="0"/>
                </a:lnTo>
                <a:lnTo>
                  <a:pt x="5349712" y="1060058"/>
                </a:lnTo>
                <a:lnTo>
                  <a:pt x="0" y="1060058"/>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TextBox 3"/>
          <p:cNvSpPr txBox="1"/>
          <p:nvPr/>
        </p:nvSpPr>
        <p:spPr>
          <a:xfrm>
            <a:off x="1959273" y="5389879"/>
            <a:ext cx="8273455" cy="774636"/>
          </a:xfrm>
          <a:prstGeom prst="rect">
            <a:avLst/>
          </a:prstGeom>
        </p:spPr>
        <p:txBody>
          <a:bodyPr lIns="0" tIns="0" rIns="0" bIns="0" rtlCol="0" anchor="t">
            <a:spAutoFit/>
          </a:bodyPr>
          <a:lstStyle/>
          <a:p>
            <a:pPr algn="ctr" defTabSz="609630">
              <a:lnSpc>
                <a:spcPts val="3079"/>
              </a:lnSpc>
            </a:pPr>
            <a:r>
              <a:rPr lang="en-US" sz="2199" dirty="0">
                <a:solidFill>
                  <a:srgbClr val="4D4342"/>
                </a:solidFill>
                <a:latin typeface="Poppins"/>
                <a:ea typeface="Poppins"/>
                <a:cs typeface="Poppins"/>
                <a:sym typeface="Poppins"/>
              </a:rPr>
              <a:t>OPIOID SETTLEMENT</a:t>
            </a:r>
          </a:p>
          <a:p>
            <a:pPr algn="ctr" defTabSz="609630">
              <a:lnSpc>
                <a:spcPts val="3079"/>
              </a:lnSpc>
              <a:spcBef>
                <a:spcPct val="0"/>
              </a:spcBef>
            </a:pPr>
            <a:r>
              <a:rPr lang="en-US" sz="2199" dirty="0">
                <a:solidFill>
                  <a:srgbClr val="4D4342"/>
                </a:solidFill>
                <a:latin typeface="Poppins"/>
                <a:ea typeface="Poppins"/>
                <a:cs typeface="Poppins"/>
                <a:sym typeface="Poppins"/>
              </a:rPr>
              <a:t>@NCDOJ.GOV | @NCACC.ORG | @UNC.EDU | @DHHS.NC.GOV</a:t>
            </a:r>
          </a:p>
        </p:txBody>
      </p:sp>
    </p:spTree>
    <p:extLst>
      <p:ext uri="{BB962C8B-B14F-4D97-AF65-F5344CB8AC3E}">
        <p14:creationId xmlns:p14="http://schemas.microsoft.com/office/powerpoint/2010/main" val="348678175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3E0D7-220C-4B3D-81CD-1CBB76EDECBC}"/>
              </a:ext>
            </a:extLst>
          </p:cNvPr>
          <p:cNvSpPr>
            <a:spLocks noGrp="1"/>
          </p:cNvSpPr>
          <p:nvPr>
            <p:ph type="title"/>
          </p:nvPr>
        </p:nvSpPr>
        <p:spPr>
          <a:xfrm>
            <a:off x="0" y="1116473"/>
            <a:ext cx="12192000" cy="548640"/>
          </a:xfrm>
        </p:spPr>
        <p:txBody>
          <a:bodyPr/>
          <a:lstStyle/>
          <a:p>
            <a:pPr algn="ctr"/>
            <a:r>
              <a:rPr lang="en-US" sz="3600">
                <a:latin typeface="+mn-lt"/>
              </a:rPr>
              <a:t>Question and Answer Session</a:t>
            </a:r>
          </a:p>
        </p:txBody>
      </p:sp>
      <p:graphicFrame>
        <p:nvGraphicFramePr>
          <p:cNvPr id="3" name="TextBox 2">
            <a:extLst>
              <a:ext uri="{FF2B5EF4-FFF2-40B4-BE49-F238E27FC236}">
                <a16:creationId xmlns:a16="http://schemas.microsoft.com/office/drawing/2014/main" id="{51A412D7-A845-D92C-E549-ECFEF7027086}"/>
              </a:ext>
            </a:extLst>
          </p:cNvPr>
          <p:cNvGraphicFramePr/>
          <p:nvPr>
            <p:extLst>
              <p:ext uri="{D42A27DB-BD31-4B8C-83A1-F6EECF244321}">
                <p14:modId xmlns:p14="http://schemas.microsoft.com/office/powerpoint/2010/main" val="783866800"/>
              </p:ext>
            </p:extLst>
          </p:nvPr>
        </p:nvGraphicFramePr>
        <p:xfrm>
          <a:off x="632089" y="1942204"/>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70DEB437-64C0-1DA5-6C62-7BE688C18BC3}"/>
              </a:ext>
            </a:extLst>
          </p:cNvPr>
          <p:cNvSpPr>
            <a:spLocks noGrp="1"/>
          </p:cNvSpPr>
          <p:nvPr>
            <p:ph type="sldNum" sz="quarter" idx="15"/>
          </p:nvPr>
        </p:nvSpPr>
        <p:spPr/>
        <p:txBody>
          <a:bodyPr/>
          <a:lstStyle/>
          <a:p>
            <a:fld id="{11F27F3A-B3E9-41ED-AF8F-A365F10BB65F}" type="slidenum">
              <a:rPr lang="en-US" smtClean="0"/>
              <a:pPr/>
              <a:t>117</a:t>
            </a:fld>
            <a:endParaRPr lang="en-US"/>
          </a:p>
        </p:txBody>
      </p:sp>
    </p:spTree>
    <p:extLst>
      <p:ext uri="{BB962C8B-B14F-4D97-AF65-F5344CB8AC3E}">
        <p14:creationId xmlns:p14="http://schemas.microsoft.com/office/powerpoint/2010/main" val="128411157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78B5B-401B-F693-9F98-5D941FAFCE0C}"/>
              </a:ext>
            </a:extLst>
          </p:cNvPr>
          <p:cNvSpPr>
            <a:spLocks noGrp="1"/>
          </p:cNvSpPr>
          <p:nvPr>
            <p:ph type="title"/>
          </p:nvPr>
        </p:nvSpPr>
        <p:spPr/>
        <p:txBody>
          <a:bodyPr/>
          <a:lstStyle/>
          <a:p>
            <a:r>
              <a:rPr lang="en-US"/>
              <a:t>Reminders:</a:t>
            </a:r>
          </a:p>
        </p:txBody>
      </p:sp>
      <p:sp>
        <p:nvSpPr>
          <p:cNvPr id="3" name="Content Placeholder 2">
            <a:extLst>
              <a:ext uri="{FF2B5EF4-FFF2-40B4-BE49-F238E27FC236}">
                <a16:creationId xmlns:a16="http://schemas.microsoft.com/office/drawing/2014/main" id="{8B7F61BA-3122-48E4-6A30-6FCF51EA2B77}"/>
              </a:ext>
            </a:extLst>
          </p:cNvPr>
          <p:cNvSpPr>
            <a:spLocks noGrp="1"/>
          </p:cNvSpPr>
          <p:nvPr>
            <p:ph sz="quarter" idx="14"/>
          </p:nvPr>
        </p:nvSpPr>
        <p:spPr/>
        <p:txBody>
          <a:bodyPr/>
          <a:lstStyle/>
          <a:p>
            <a:pPr marL="342900" indent="-342900" algn="l" fontAlgn="base">
              <a:buFont typeface="Arial" panose="020B0604020202020204" pitchFamily="34" charset="0"/>
              <a:buChar char="•"/>
            </a:pPr>
            <a:r>
              <a:rPr lang="en-US" b="0" dirty="0"/>
              <a:t>The next OPDAAC on Sept. 25, 2026, from 9:30AM-12PM. This meeting will be 100% virtual.</a:t>
            </a:r>
          </a:p>
          <a:p>
            <a:pPr marL="342900" indent="-342900" algn="l" fontAlgn="base">
              <a:buFont typeface="Arial" panose="020B0604020202020204" pitchFamily="34" charset="0"/>
              <a:buChar char="•"/>
            </a:pPr>
            <a:r>
              <a:rPr lang="en-US" b="0" dirty="0"/>
              <a:t>The September topic will be announced at a later date. </a:t>
            </a:r>
          </a:p>
          <a:p>
            <a:pPr marL="342900" indent="-342900" algn="l" fontAlgn="base">
              <a:buFont typeface="Arial" panose="020B0604020202020204" pitchFamily="34" charset="0"/>
              <a:buChar char="•"/>
            </a:pPr>
            <a:r>
              <a:rPr lang="en-US" b="0" dirty="0"/>
              <a:t>You can register for the next OPDAAC meeting using this link: </a:t>
            </a:r>
            <a:r>
              <a:rPr lang="en-US" b="0" dirty="0">
                <a:hlinkClick r:id="rId2"/>
              </a:rPr>
              <a:t>https://www.zoomgov.com/meeting/register/1awndEqNT5K7FTOlGvDBVA#/registration</a:t>
            </a:r>
            <a:endParaRPr lang="en-US" b="0" dirty="0"/>
          </a:p>
          <a:p>
            <a:pPr marL="342900" indent="-342900" algn="l" fontAlgn="base">
              <a:buFont typeface="Arial" panose="020B0604020202020204" pitchFamily="34" charset="0"/>
              <a:buChar char="•"/>
            </a:pPr>
            <a:r>
              <a:rPr lang="en-US" b="0" dirty="0"/>
              <a:t>If you have questions regarding today’s meeting, OPDAAC or other overdose prevention topics in North Carolina, please email </a:t>
            </a:r>
            <a:r>
              <a:rPr lang="en-US" b="0" dirty="0">
                <a:hlinkClick r:id="rId3"/>
              </a:rPr>
              <a:t>OPDAAC@dhhs.nc.gov</a:t>
            </a:r>
            <a:endParaRPr lang="en-US" b="0" dirty="0"/>
          </a:p>
          <a:p>
            <a:pPr marL="342900" indent="-342900" algn="l" fontAlgn="base">
              <a:buFont typeface="Arial" panose="020B0604020202020204" pitchFamily="34" charset="0"/>
              <a:buChar char="•"/>
            </a:pPr>
            <a:endParaRPr lang="en-US" b="0" dirty="0"/>
          </a:p>
        </p:txBody>
      </p:sp>
      <p:sp>
        <p:nvSpPr>
          <p:cNvPr id="4" name="Slide Number Placeholder 3">
            <a:extLst>
              <a:ext uri="{FF2B5EF4-FFF2-40B4-BE49-F238E27FC236}">
                <a16:creationId xmlns:a16="http://schemas.microsoft.com/office/drawing/2014/main" id="{D4E2CA4D-660E-4157-3F0B-905790C905E3}"/>
              </a:ext>
            </a:extLst>
          </p:cNvPr>
          <p:cNvSpPr>
            <a:spLocks noGrp="1"/>
          </p:cNvSpPr>
          <p:nvPr>
            <p:ph type="sldNum" sz="quarter" idx="15"/>
          </p:nvPr>
        </p:nvSpPr>
        <p:spPr/>
        <p:txBody>
          <a:bodyPr/>
          <a:lstStyle/>
          <a:p>
            <a:fld id="{11F27F3A-B3E9-41ED-AF8F-A365F10BB65F}" type="slidenum">
              <a:rPr lang="en-US" smtClean="0"/>
              <a:pPr/>
              <a:t>118</a:t>
            </a:fld>
            <a:endParaRPr lang="en-US"/>
          </a:p>
        </p:txBody>
      </p:sp>
    </p:spTree>
    <p:extLst>
      <p:ext uri="{BB962C8B-B14F-4D97-AF65-F5344CB8AC3E}">
        <p14:creationId xmlns:p14="http://schemas.microsoft.com/office/powerpoint/2010/main" val="176632479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descr="Qr code&#10;&#10;Description automatically generated">
            <a:extLst>
              <a:ext uri="{FF2B5EF4-FFF2-40B4-BE49-F238E27FC236}">
                <a16:creationId xmlns:a16="http://schemas.microsoft.com/office/drawing/2014/main" id="{C403A6C7-8ECD-1A61-38B0-EE2DD202BC3B}"/>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776731" y="1556107"/>
            <a:ext cx="2178130" cy="2011680"/>
          </a:xfrm>
          <a:prstGeom prst="rect">
            <a:avLst/>
          </a:prstGeom>
          <a:ln w="28575">
            <a:solidFill>
              <a:srgbClr val="021446"/>
            </a:solidFill>
          </a:ln>
        </p:spPr>
      </p:pic>
      <p:pic>
        <p:nvPicPr>
          <p:cNvPr id="58" name="Picture 57" descr="Qr code&#10;&#10;Description automatically generated">
            <a:extLst>
              <a:ext uri="{FF2B5EF4-FFF2-40B4-BE49-F238E27FC236}">
                <a16:creationId xmlns:a16="http://schemas.microsoft.com/office/drawing/2014/main" id="{A8093B12-A32D-37FC-4331-D7D998641A96}"/>
              </a:ext>
            </a:extLst>
          </p:cNvPr>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238035" y="1490879"/>
            <a:ext cx="2176272" cy="2048846"/>
          </a:xfrm>
          <a:prstGeom prst="rect">
            <a:avLst/>
          </a:prstGeom>
          <a:ln w="28575">
            <a:solidFill>
              <a:schemeClr val="accent1">
                <a:lumMod val="50000"/>
              </a:schemeClr>
            </a:solidFill>
          </a:ln>
        </p:spPr>
      </p:pic>
      <p:pic>
        <p:nvPicPr>
          <p:cNvPr id="74" name="Picture 73" descr="Text&#10;&#10;Description automatically generated">
            <a:extLst>
              <a:ext uri="{FF2B5EF4-FFF2-40B4-BE49-F238E27FC236}">
                <a16:creationId xmlns:a16="http://schemas.microsoft.com/office/drawing/2014/main" id="{8071F6B5-B011-2CA6-7DE3-ABA8B06B38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809" y="304112"/>
            <a:ext cx="2578753" cy="1003052"/>
          </a:xfrm>
          <a:prstGeom prst="rect">
            <a:avLst/>
          </a:prstGeom>
        </p:spPr>
      </p:pic>
      <p:sp>
        <p:nvSpPr>
          <p:cNvPr id="3" name="TextBox 2">
            <a:extLst>
              <a:ext uri="{FF2B5EF4-FFF2-40B4-BE49-F238E27FC236}">
                <a16:creationId xmlns:a16="http://schemas.microsoft.com/office/drawing/2014/main" id="{C9A3B2EE-4B83-2B4F-C1B3-36508B760BD7}"/>
              </a:ext>
            </a:extLst>
          </p:cNvPr>
          <p:cNvSpPr txBox="1"/>
          <p:nvPr/>
        </p:nvSpPr>
        <p:spPr>
          <a:xfrm>
            <a:off x="2217579" y="5025478"/>
            <a:ext cx="3296433" cy="954107"/>
          </a:xfrm>
          <a:prstGeom prst="rect">
            <a:avLst/>
          </a:prstGeom>
          <a:noFill/>
        </p:spPr>
        <p:txBody>
          <a:bodyPr wrap="square">
            <a:spAutoFit/>
          </a:bodyPr>
          <a:lstStyle/>
          <a:p>
            <a:pPr marR="0" lvl="0" algn="ctr" defTabSz="457200" rtl="0" eaLnBrk="1" fontAlgn="auto" latinLnBrk="0" hangingPunct="1">
              <a:lnSpc>
                <a:spcPct val="100000"/>
              </a:lnSpc>
              <a:spcBef>
                <a:spcPts val="0"/>
              </a:spcBef>
              <a:spcAft>
                <a:spcPts val="600"/>
              </a:spcAft>
              <a:buClrTx/>
              <a:buSzTx/>
              <a:tabLst/>
              <a:defRPr/>
            </a:pPr>
            <a:r>
              <a:rPr kumimoji="0" lang="en-US" sz="2800" b="1" i="0" u="sng" strike="noStrike" kern="1200" cap="none" spc="0" normalizeH="0" baseline="0" noProof="0">
                <a:ln>
                  <a:noFill/>
                </a:ln>
                <a:solidFill>
                  <a:srgbClr val="242852"/>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Join our </a:t>
            </a:r>
            <a:r>
              <a:rPr kumimoji="0" lang="en-US" sz="2800" b="1" i="0" u="none" strike="noStrike" kern="1200" cap="none" spc="0" normalizeH="0" baseline="0" noProof="0">
                <a:ln>
                  <a:noFill/>
                </a:ln>
                <a:solidFill>
                  <a:srgbClr val="5AA2AE">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Side by Side </a:t>
            </a:r>
            <a:r>
              <a:rPr kumimoji="0" lang="en-US" sz="2800" b="1" i="0" u="none" strike="noStrike" kern="1200" cap="none" spc="0" normalizeH="0" baseline="0" noProof="0">
                <a:ln>
                  <a:noFill/>
                </a:ln>
                <a:solidFill>
                  <a:srgbClr val="242652"/>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Webi</a:t>
            </a:r>
            <a:r>
              <a:rPr kumimoji="0" lang="en-US" sz="2800" b="1" i="0" u="none" strike="noStrike" kern="1200" cap="none" spc="0" normalizeH="0" baseline="0" noProof="0">
                <a:ln>
                  <a:noFill/>
                </a:ln>
                <a:solidFill>
                  <a:srgbClr val="242852"/>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nars</a:t>
            </a:r>
            <a:endParaRPr kumimoji="0" lang="en-US" sz="2800" b="1" i="0" u="none" strike="noStrike" kern="1200" cap="none" spc="0" normalizeH="0" baseline="0" noProof="0">
              <a:ln>
                <a:noFill/>
              </a:ln>
              <a:solidFill>
                <a:srgbClr val="242852"/>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2C84B5D-BA6C-12D1-4662-2CA9D2438144}"/>
              </a:ext>
            </a:extLst>
          </p:cNvPr>
          <p:cNvSpPr txBox="1"/>
          <p:nvPr/>
        </p:nvSpPr>
        <p:spPr>
          <a:xfrm>
            <a:off x="7163715" y="4996722"/>
            <a:ext cx="2324910" cy="954107"/>
          </a:xfrm>
          <a:prstGeom prst="rect">
            <a:avLst/>
          </a:prstGeom>
          <a:noFill/>
        </p:spPr>
        <p:txBody>
          <a:bodyPr wrap="square">
            <a:spAutoFit/>
          </a:bodyPr>
          <a:lstStyle/>
          <a:p>
            <a:pPr marR="0" lvl="0" algn="ctr" defTabSz="457200" rtl="0" eaLnBrk="1" fontAlgn="auto" latinLnBrk="0" hangingPunct="1">
              <a:lnSpc>
                <a:spcPct val="100000"/>
              </a:lnSpc>
              <a:spcBef>
                <a:spcPts val="0"/>
              </a:spcBef>
              <a:spcAft>
                <a:spcPts val="600"/>
              </a:spcAft>
              <a:buClrTx/>
              <a:buSzTx/>
              <a:tabLst/>
              <a:defRPr/>
            </a:pPr>
            <a:r>
              <a:rPr kumimoji="0" lang="en-US" sz="2800" b="1" i="0" u="none" strike="noStrike" kern="1200" cap="none" spc="0" normalizeH="0" baseline="0" noProof="0">
                <a:ln>
                  <a:noFill/>
                </a:ln>
                <a:solidFill>
                  <a:srgbClr val="242852"/>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Join our </a:t>
            </a:r>
            <a:r>
              <a:rPr kumimoji="0" lang="en-US" sz="2800" b="1" i="0" u="none" strike="noStrike" kern="1200" cap="none" spc="0" normalizeH="0" baseline="0" noProof="0">
                <a:ln>
                  <a:noFill/>
                </a:ln>
                <a:solidFill>
                  <a:srgbClr val="5AA2AE">
                    <a:lumMod val="75000"/>
                  </a:srgb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Mailing List</a:t>
            </a:r>
            <a:endParaRPr kumimoji="0" lang="en-US" sz="2800" b="1" i="0" u="none" strike="noStrike" kern="1200" cap="none" spc="0" normalizeH="0" baseline="0" noProof="0">
              <a:ln>
                <a:noFill/>
              </a:ln>
              <a:solidFill>
                <a:srgbClr val="5AA2AE">
                  <a:lumMod val="75000"/>
                </a:srgbClr>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B11414C8-8BE0-499D-050B-F47069B06908}"/>
              </a:ext>
            </a:extLst>
          </p:cNvPr>
          <p:cNvPicPr>
            <a:picLocks noChangeAspect="1"/>
          </p:cNvPicPr>
          <p:nvPr/>
        </p:nvPicPr>
        <p:blipFill>
          <a:blip r:embed="rId8"/>
          <a:stretch>
            <a:fillRect/>
          </a:stretch>
        </p:blipFill>
        <p:spPr>
          <a:xfrm>
            <a:off x="2846920" y="3641132"/>
            <a:ext cx="1868494" cy="1283247"/>
          </a:xfrm>
          <a:prstGeom prst="rect">
            <a:avLst/>
          </a:prstGeom>
        </p:spPr>
      </p:pic>
      <p:pic>
        <p:nvPicPr>
          <p:cNvPr id="12" name="Picture 11">
            <a:extLst>
              <a:ext uri="{FF2B5EF4-FFF2-40B4-BE49-F238E27FC236}">
                <a16:creationId xmlns:a16="http://schemas.microsoft.com/office/drawing/2014/main" id="{09E7F760-2756-CA29-A80F-B3492C5597B7}"/>
              </a:ext>
            </a:extLst>
          </p:cNvPr>
          <p:cNvPicPr>
            <a:picLocks noChangeAspect="1"/>
          </p:cNvPicPr>
          <p:nvPr/>
        </p:nvPicPr>
        <p:blipFill>
          <a:blip r:embed="rId9"/>
          <a:stretch>
            <a:fillRect/>
          </a:stretch>
        </p:blipFill>
        <p:spPr>
          <a:xfrm>
            <a:off x="7591604" y="3626911"/>
            <a:ext cx="1656987" cy="1088637"/>
          </a:xfrm>
          <a:prstGeom prst="rect">
            <a:avLst/>
          </a:prstGeom>
        </p:spPr>
      </p:pic>
      <p:sp>
        <p:nvSpPr>
          <p:cNvPr id="2" name="Slide Number Placeholder 1">
            <a:extLst>
              <a:ext uri="{FF2B5EF4-FFF2-40B4-BE49-F238E27FC236}">
                <a16:creationId xmlns:a16="http://schemas.microsoft.com/office/drawing/2014/main" id="{9D649FDF-A42F-A2B7-98A5-2FA2EDDBE8CC}"/>
              </a:ext>
            </a:extLst>
          </p:cNvPr>
          <p:cNvSpPr>
            <a:spLocks noGrp="1"/>
          </p:cNvSpPr>
          <p:nvPr>
            <p:ph type="sldNum" sz="quarter" idx="14"/>
          </p:nvPr>
        </p:nvSpPr>
        <p:spPr/>
        <p:txBody>
          <a:bodyPr/>
          <a:lstStyle/>
          <a:p>
            <a:fld id="{11F27F3A-B3E9-41ED-AF8F-A365F10BB65F}" type="slidenum">
              <a:rPr lang="en-US" smtClean="0"/>
              <a:pPr/>
              <a:t>119</a:t>
            </a:fld>
            <a:endParaRPr lang="en-US"/>
          </a:p>
        </p:txBody>
      </p:sp>
      <p:sp>
        <p:nvSpPr>
          <p:cNvPr id="4" name="Title 1">
            <a:extLst>
              <a:ext uri="{FF2B5EF4-FFF2-40B4-BE49-F238E27FC236}">
                <a16:creationId xmlns:a16="http://schemas.microsoft.com/office/drawing/2014/main" id="{8F0840E9-2CD5-A87E-8A8A-524429CF06A3}"/>
              </a:ext>
            </a:extLst>
          </p:cNvPr>
          <p:cNvSpPr txBox="1">
            <a:spLocks/>
          </p:cNvSpPr>
          <p:nvPr/>
        </p:nvSpPr>
        <p:spPr>
          <a:xfrm>
            <a:off x="0" y="809074"/>
            <a:ext cx="12192000" cy="5486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solidFill>
                  <a:srgbClr val="242652"/>
                </a:solidFill>
                <a:latin typeface="+mn-lt"/>
              </a:rPr>
              <a:t>Stay Connected with DMH/DD/SUS</a:t>
            </a:r>
          </a:p>
        </p:txBody>
      </p:sp>
    </p:spTree>
    <p:extLst>
      <p:ext uri="{BB962C8B-B14F-4D97-AF65-F5344CB8AC3E}">
        <p14:creationId xmlns:p14="http://schemas.microsoft.com/office/powerpoint/2010/main" val="1570862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1B630-D211-D77D-3665-2902EF222CD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428D1AE-8F9D-B370-579E-89CB60DD2C2D}"/>
              </a:ext>
            </a:extLst>
          </p:cNvPr>
          <p:cNvSpPr>
            <a:spLocks noGrp="1"/>
          </p:cNvSpPr>
          <p:nvPr>
            <p:ph type="body" sz="quarter" idx="10"/>
          </p:nvPr>
        </p:nvSpPr>
        <p:spPr/>
        <p:txBody>
          <a:bodyPr/>
          <a:lstStyle/>
          <a:p>
            <a:r>
              <a:rPr lang="en-US" sz="6600" i="1"/>
              <a:t>Passive Surveillance</a:t>
            </a:r>
          </a:p>
        </p:txBody>
      </p:sp>
    </p:spTree>
    <p:extLst>
      <p:ext uri="{BB962C8B-B14F-4D97-AF65-F5344CB8AC3E}">
        <p14:creationId xmlns:p14="http://schemas.microsoft.com/office/powerpoint/2010/main" val="2136029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03BCA4-053F-7609-1351-1791FC189635}"/>
              </a:ext>
            </a:extLst>
          </p:cNvPr>
          <p:cNvPicPr>
            <a:picLocks noChangeAspect="1"/>
          </p:cNvPicPr>
          <p:nvPr/>
        </p:nvPicPr>
        <p:blipFill>
          <a:blip r:embed="rId2"/>
          <a:stretch>
            <a:fillRect/>
          </a:stretch>
        </p:blipFill>
        <p:spPr>
          <a:xfrm>
            <a:off x="3013441" y="270510"/>
            <a:ext cx="6984152" cy="6035040"/>
          </a:xfrm>
          <a:prstGeom prst="rect">
            <a:avLst/>
          </a:prstGeom>
        </p:spPr>
      </p:pic>
      <p:sp>
        <p:nvSpPr>
          <p:cNvPr id="8" name="Oval 7">
            <a:extLst>
              <a:ext uri="{FF2B5EF4-FFF2-40B4-BE49-F238E27FC236}">
                <a16:creationId xmlns:a16="http://schemas.microsoft.com/office/drawing/2014/main" id="{A9CA474F-2288-14D2-467E-60F5C59A6E0F}"/>
              </a:ext>
            </a:extLst>
          </p:cNvPr>
          <p:cNvSpPr/>
          <p:nvPr/>
        </p:nvSpPr>
        <p:spPr>
          <a:xfrm>
            <a:off x="3013442" y="247650"/>
            <a:ext cx="1838325" cy="609600"/>
          </a:xfrm>
          <a:prstGeom prst="ellipse">
            <a:avLst/>
          </a:prstGeom>
          <a:noFill/>
          <a:ln w="3810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5150CA4-C8DA-94CE-DA7F-419CB84DACB6}"/>
              </a:ext>
            </a:extLst>
          </p:cNvPr>
          <p:cNvSpPr/>
          <p:nvPr/>
        </p:nvSpPr>
        <p:spPr>
          <a:xfrm>
            <a:off x="6505518" y="4343400"/>
            <a:ext cx="3400483" cy="304800"/>
          </a:xfrm>
          <a:prstGeom prst="rect">
            <a:avLst/>
          </a:prstGeom>
          <a:noFill/>
          <a:ln w="5715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1F7567DB-1A1F-AE1F-F1E7-10D22AB8877E}"/>
              </a:ext>
            </a:extLst>
          </p:cNvPr>
          <p:cNvSpPr>
            <a:spLocks noGrp="1"/>
          </p:cNvSpPr>
          <p:nvPr>
            <p:ph type="sldNum" sz="quarter" idx="14"/>
          </p:nvPr>
        </p:nvSpPr>
        <p:spPr/>
        <p:txBody>
          <a:bodyPr/>
          <a:lstStyle/>
          <a:p>
            <a:fld id="{11F27F3A-B3E9-41ED-AF8F-A365F10BB65F}" type="slidenum">
              <a:rPr lang="en-US" smtClean="0"/>
              <a:pPr/>
              <a:t>13</a:t>
            </a:fld>
            <a:endParaRPr lang="en-US"/>
          </a:p>
        </p:txBody>
      </p:sp>
    </p:spTree>
    <p:extLst>
      <p:ext uri="{BB962C8B-B14F-4D97-AF65-F5344CB8AC3E}">
        <p14:creationId xmlns:p14="http://schemas.microsoft.com/office/powerpoint/2010/main" val="338147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8">
            <a:extLst>
              <a:ext uri="{FF2B5EF4-FFF2-40B4-BE49-F238E27FC236}">
                <a16:creationId xmlns:a16="http://schemas.microsoft.com/office/drawing/2014/main" id="{9457EDBB-392B-4A29-8F82-FFD35C129516}"/>
              </a:ext>
            </a:extLst>
          </p:cNvPr>
          <p:cNvSpPr>
            <a:spLocks noGrp="1"/>
          </p:cNvSpPr>
          <p:nvPr>
            <p:ph type="body" sz="quarter" idx="10"/>
          </p:nvPr>
        </p:nvSpPr>
        <p:spPr>
          <a:xfrm>
            <a:off x="5101018" y="5954098"/>
            <a:ext cx="6722466" cy="4937760"/>
          </a:xfrm>
        </p:spPr>
        <p:txBody>
          <a:bodyPr/>
          <a:lstStyle/>
          <a:p>
            <a:pPr marL="0" indent="0">
              <a:spcBef>
                <a:spcPct val="0"/>
              </a:spcBef>
              <a:buNone/>
            </a:pPr>
            <a:r>
              <a:rPr lang="en-US" altLang="en-US" sz="750" b="0">
                <a:solidFill>
                  <a:schemeClr val="tx1"/>
                </a:solidFill>
                <a:latin typeface="Calibri" panose="020F0502020204030204" pitchFamily="34" charset="0"/>
              </a:rPr>
              <a:t>Technical Notes:</a:t>
            </a:r>
            <a:r>
              <a:rPr lang="en-US" sz="750" b="0">
                <a:solidFill>
                  <a:schemeClr val="tx1"/>
                </a:solidFill>
                <a:latin typeface="Calibri" panose="020F0502020204030204" pitchFamily="34" charset="0"/>
              </a:rPr>
              <a:t> All intent medication and drug overdose: X40-X44, X60-X64, Y10-Y14, X85; Limited to NC residents</a:t>
            </a:r>
            <a:r>
              <a:rPr lang="en-US" altLang="en-US" sz="750" b="0">
                <a:solidFill>
                  <a:schemeClr val="tx1"/>
                </a:solidFill>
                <a:latin typeface="Calibri" panose="020F0502020204030204" pitchFamily="34" charset="0"/>
              </a:rPr>
              <a:t> </a:t>
            </a:r>
          </a:p>
          <a:p>
            <a:pPr marL="0" indent="0">
              <a:spcBef>
                <a:spcPct val="0"/>
              </a:spcBef>
              <a:buNone/>
            </a:pPr>
            <a:r>
              <a:rPr lang="en-US" altLang="en-US" sz="750" b="0">
                <a:solidFill>
                  <a:schemeClr val="tx1"/>
                </a:solidFill>
                <a:latin typeface="Calibri" panose="020F0502020204030204" pitchFamily="34" charset="0"/>
              </a:rPr>
              <a:t>Source: </a:t>
            </a:r>
            <a:r>
              <a:rPr lang="en-US" sz="750" b="0">
                <a:solidFill>
                  <a:schemeClr val="tx1"/>
                </a:solidFill>
                <a:latin typeface="Calibri" panose="020F0502020204030204" pitchFamily="34" charset="0"/>
              </a:rPr>
              <a:t>Deaths-NC State Center for Health Statistics, Vital Statistics, 2015-2024</a:t>
            </a:r>
            <a:endParaRPr lang="en-US" altLang="en-US" sz="750" b="0">
              <a:solidFill>
                <a:schemeClr val="tx1"/>
              </a:solidFill>
              <a:latin typeface="Calibri" panose="020F0502020204030204" pitchFamily="34" charset="0"/>
            </a:endParaRPr>
          </a:p>
          <a:p>
            <a:pPr marL="0" indent="0">
              <a:spcBef>
                <a:spcPct val="0"/>
              </a:spcBef>
              <a:buNone/>
            </a:pPr>
            <a:r>
              <a:rPr lang="en-US" altLang="en-US" sz="750" b="0">
                <a:solidFill>
                  <a:schemeClr val="tx1"/>
                </a:solidFill>
                <a:latin typeface="Calibri" panose="020F0502020204030204" pitchFamily="34" charset="0"/>
              </a:rPr>
              <a:t>Analysis by Injury Epidemiology and Surveillance Unit</a:t>
            </a:r>
          </a:p>
          <a:p>
            <a:endParaRPr lang="en-US" b="0">
              <a:solidFill>
                <a:schemeClr val="tx1"/>
              </a:solidFill>
            </a:endParaRPr>
          </a:p>
        </p:txBody>
      </p:sp>
      <p:graphicFrame>
        <p:nvGraphicFramePr>
          <p:cNvPr id="9" name="Chart 8">
            <a:extLst>
              <a:ext uri="{FF2B5EF4-FFF2-40B4-BE49-F238E27FC236}">
                <a16:creationId xmlns:a16="http://schemas.microsoft.com/office/drawing/2014/main" id="{1ACA4B51-4ADE-4BB9-A93D-F2BA84E97717}"/>
              </a:ext>
            </a:extLst>
          </p:cNvPr>
          <p:cNvGraphicFramePr/>
          <p:nvPr/>
        </p:nvGraphicFramePr>
        <p:xfrm>
          <a:off x="3624900" y="1326114"/>
          <a:ext cx="7043100" cy="4627984"/>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 Placeholder 6">
            <a:extLst>
              <a:ext uri="{FF2B5EF4-FFF2-40B4-BE49-F238E27FC236}">
                <a16:creationId xmlns:a16="http://schemas.microsoft.com/office/drawing/2014/main" id="{837C428A-AA76-8D1B-9043-E2D9851CB3B9}"/>
              </a:ext>
            </a:extLst>
          </p:cNvPr>
          <p:cNvSpPr txBox="1">
            <a:spLocks/>
          </p:cNvSpPr>
          <p:nvPr/>
        </p:nvSpPr>
        <p:spPr>
          <a:xfrm>
            <a:off x="822206" y="2087717"/>
            <a:ext cx="2416629" cy="3106972"/>
          </a:xfrm>
          <a:prstGeom prst="rect">
            <a:avLst/>
          </a:prstGeom>
        </p:spPr>
        <p:txBody>
          <a:bodyPr vert="horz" lIns="68580" tIns="34290" rIns="68580" bIns="34290" rtlCol="0">
            <a:noAutofit/>
          </a:bodyPr>
          <a:lstStyle>
            <a:lvl1pPr marL="171450" indent="-171450" algn="l" defTabSz="914400" rtl="0" eaLnBrk="1" latinLnBrk="0" hangingPunct="1">
              <a:lnSpc>
                <a:spcPct val="100000"/>
              </a:lnSpc>
              <a:spcBef>
                <a:spcPts val="900"/>
              </a:spcBef>
              <a:buFont typeface="Arial" panose="020B0604020202020204" pitchFamily="34" charset="0"/>
              <a:buChar char="•"/>
              <a:defRPr sz="2100" b="1" i="0" kern="120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gn="l" defTabSz="914400" rtl="0" eaLnBrk="1" latinLnBrk="0" hangingPunct="1">
              <a:lnSpc>
                <a:spcPct val="100000"/>
              </a:lnSpc>
              <a:spcBef>
                <a:spcPts val="500"/>
              </a:spcBef>
              <a:buFont typeface="Franklin Gothic Medium" panose="020B0603020102020204" pitchFamily="34" charset="0"/>
              <a:buChar char="−"/>
              <a:defRPr sz="1800" b="1" i="0" kern="120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gn="l" defTabSz="914400" rtl="0" eaLnBrk="1" latinLnBrk="0" hangingPunct="1">
              <a:lnSpc>
                <a:spcPct val="100000"/>
              </a:lnSpc>
              <a:spcBef>
                <a:spcPts val="500"/>
              </a:spcBef>
              <a:buFont typeface="Arial" panose="020B0604020202020204" pitchFamily="34" charset="0"/>
              <a:buChar char="•"/>
              <a:defRPr sz="1500" b="1" i="0" kern="1200">
                <a:solidFill>
                  <a:srgbClr val="003B70"/>
                </a:solidFill>
                <a:latin typeface="Arial" panose="020B0604020202020204" pitchFamily="34" charset="0"/>
                <a:ea typeface="Arial" panose="020B060402020202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a:solidFill>
                  <a:schemeClr val="bg1"/>
                </a:solidFill>
              </a:rPr>
              <a:t>Overdose death data are final through 2024.</a:t>
            </a:r>
          </a:p>
          <a:p>
            <a:pPr marL="0" indent="0">
              <a:buNone/>
            </a:pPr>
            <a:endParaRPr lang="en-US" sz="1800" b="0">
              <a:solidFill>
                <a:schemeClr val="bg1"/>
              </a:solidFill>
            </a:endParaRPr>
          </a:p>
          <a:p>
            <a:r>
              <a:rPr lang="en-US" sz="1800" b="0">
                <a:solidFill>
                  <a:schemeClr val="bg1"/>
                </a:solidFill>
              </a:rPr>
              <a:t>Data are finalized when the file is complete, meaning that the overdose counts should not change.</a:t>
            </a:r>
          </a:p>
        </p:txBody>
      </p:sp>
      <p:sp>
        <p:nvSpPr>
          <p:cNvPr id="2" name="Slide Number Placeholder 1">
            <a:extLst>
              <a:ext uri="{FF2B5EF4-FFF2-40B4-BE49-F238E27FC236}">
                <a16:creationId xmlns:a16="http://schemas.microsoft.com/office/drawing/2014/main" id="{F3E76A17-375E-E7A2-C8B0-AFECE3CAD095}"/>
              </a:ext>
            </a:extLst>
          </p:cNvPr>
          <p:cNvSpPr>
            <a:spLocks noGrp="1"/>
          </p:cNvSpPr>
          <p:nvPr>
            <p:ph type="sldNum" sz="quarter" idx="14"/>
          </p:nvPr>
        </p:nvSpPr>
        <p:spPr/>
        <p:txBody>
          <a:bodyPr/>
          <a:lstStyle/>
          <a:p>
            <a:fld id="{11F27F3A-B3E9-41ED-AF8F-A365F10BB65F}" type="slidenum">
              <a:rPr lang="en-US" smtClean="0"/>
              <a:pPr/>
              <a:t>14</a:t>
            </a:fld>
            <a:endParaRPr lang="en-US"/>
          </a:p>
        </p:txBody>
      </p:sp>
    </p:spTree>
    <p:extLst>
      <p:ext uri="{BB962C8B-B14F-4D97-AF65-F5344CB8AC3E}">
        <p14:creationId xmlns:p14="http://schemas.microsoft.com/office/powerpoint/2010/main" val="484318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BFA411FA-B4C9-5A7F-4AE5-0FE9E5F9DBC1}"/>
              </a:ext>
            </a:extLst>
          </p:cNvPr>
          <p:cNvGraphicFramePr/>
          <p:nvPr/>
        </p:nvGraphicFramePr>
        <p:xfrm>
          <a:off x="4248594" y="457201"/>
          <a:ext cx="6419407" cy="510539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8">
            <a:extLst>
              <a:ext uri="{FF2B5EF4-FFF2-40B4-BE49-F238E27FC236}">
                <a16:creationId xmlns:a16="http://schemas.microsoft.com/office/drawing/2014/main" id="{67F1483E-1966-98A3-AF9D-D581B0E1C660}"/>
              </a:ext>
            </a:extLst>
          </p:cNvPr>
          <p:cNvSpPr>
            <a:spLocks noGrp="1"/>
          </p:cNvSpPr>
          <p:nvPr>
            <p:ph type="body" sz="quarter" idx="10"/>
          </p:nvPr>
        </p:nvSpPr>
        <p:spPr>
          <a:xfrm>
            <a:off x="5088578" y="5817205"/>
            <a:ext cx="5579423" cy="4937760"/>
          </a:xfrm>
        </p:spPr>
        <p:txBody>
          <a:bodyPr/>
          <a:lstStyle/>
          <a:p>
            <a:pPr marL="0" indent="0">
              <a:spcBef>
                <a:spcPct val="0"/>
              </a:spcBef>
              <a:buNone/>
            </a:pPr>
            <a:r>
              <a:rPr lang="en-US" altLang="en-US" sz="750" b="0">
                <a:solidFill>
                  <a:schemeClr val="tx1"/>
                </a:solidFill>
                <a:latin typeface="Calibri" panose="020F0502020204030204" pitchFamily="34" charset="0"/>
              </a:rPr>
              <a:t>Technical Notes:</a:t>
            </a:r>
            <a:r>
              <a:rPr lang="en-US" sz="750" b="0">
                <a:solidFill>
                  <a:schemeClr val="tx1"/>
                </a:solidFill>
                <a:latin typeface="Calibri" panose="020F0502020204030204" pitchFamily="34" charset="0"/>
              </a:rPr>
              <a:t> All intent medication and drug overdose: X40-X44, X60-X64, Y10-Y14, X85; Limited to NC residents</a:t>
            </a:r>
            <a:r>
              <a:rPr lang="en-US" altLang="en-US" sz="750" b="0">
                <a:solidFill>
                  <a:schemeClr val="tx1"/>
                </a:solidFill>
                <a:latin typeface="Calibri" panose="020F0502020204030204" pitchFamily="34" charset="0"/>
              </a:rPr>
              <a:t>; </a:t>
            </a:r>
          </a:p>
          <a:p>
            <a:pPr marL="0" indent="0">
              <a:spcBef>
                <a:spcPct val="0"/>
              </a:spcBef>
              <a:buNone/>
            </a:pPr>
            <a:r>
              <a:rPr lang="en-US" altLang="en-US" sz="900">
                <a:solidFill>
                  <a:schemeClr val="tx1"/>
                </a:solidFill>
                <a:latin typeface="Calibri" panose="020F0502020204030204" pitchFamily="34" charset="0"/>
              </a:rPr>
              <a:t>*2025 and 2026 data are provisional and will increase as additional deaths are confirmed; as of 5/1/2026</a:t>
            </a:r>
          </a:p>
          <a:p>
            <a:pPr marL="0" indent="0">
              <a:spcBef>
                <a:spcPct val="0"/>
              </a:spcBef>
              <a:buNone/>
            </a:pPr>
            <a:r>
              <a:rPr lang="en-US" altLang="en-US" sz="750" b="0">
                <a:solidFill>
                  <a:schemeClr val="tx1"/>
                </a:solidFill>
                <a:latin typeface="Calibri" panose="020F0502020204030204" pitchFamily="34" charset="0"/>
              </a:rPr>
              <a:t>Source: </a:t>
            </a:r>
            <a:r>
              <a:rPr lang="en-US" sz="750" b="0">
                <a:solidFill>
                  <a:schemeClr val="tx1"/>
                </a:solidFill>
                <a:latin typeface="Calibri" panose="020F0502020204030204" pitchFamily="34" charset="0"/>
              </a:rPr>
              <a:t>Deaths-NC State Center for Health Statistics, Vital Statistics, 2015-2026*</a:t>
            </a:r>
            <a:endParaRPr lang="en-US" altLang="en-US" sz="750" b="0">
              <a:solidFill>
                <a:schemeClr val="tx1"/>
              </a:solidFill>
              <a:latin typeface="Calibri" panose="020F0502020204030204" pitchFamily="34" charset="0"/>
            </a:endParaRPr>
          </a:p>
          <a:p>
            <a:pPr marL="0" indent="0">
              <a:spcBef>
                <a:spcPct val="0"/>
              </a:spcBef>
              <a:buNone/>
            </a:pPr>
            <a:r>
              <a:rPr lang="en-US" altLang="en-US" sz="750" b="0">
                <a:solidFill>
                  <a:schemeClr val="tx1"/>
                </a:solidFill>
                <a:latin typeface="Calibri" panose="020F0502020204030204" pitchFamily="34" charset="0"/>
              </a:rPr>
              <a:t>Analysis by Injury Epidemiology and Surveillance Unit</a:t>
            </a:r>
          </a:p>
          <a:p>
            <a:endParaRPr lang="en-US" b="0">
              <a:solidFill>
                <a:schemeClr val="tx1"/>
              </a:solidFill>
            </a:endParaRPr>
          </a:p>
        </p:txBody>
      </p:sp>
      <p:sp>
        <p:nvSpPr>
          <p:cNvPr id="9" name="Text Placeholder 6">
            <a:extLst>
              <a:ext uri="{FF2B5EF4-FFF2-40B4-BE49-F238E27FC236}">
                <a16:creationId xmlns:a16="http://schemas.microsoft.com/office/drawing/2014/main" id="{6FAF36D8-7094-A8A0-C59E-7057F8EED6DA}"/>
              </a:ext>
            </a:extLst>
          </p:cNvPr>
          <p:cNvSpPr txBox="1">
            <a:spLocks/>
          </p:cNvSpPr>
          <p:nvPr/>
        </p:nvSpPr>
        <p:spPr>
          <a:xfrm>
            <a:off x="927942" y="1717357"/>
            <a:ext cx="2686361" cy="3106972"/>
          </a:xfrm>
          <a:prstGeom prst="rect">
            <a:avLst/>
          </a:prstGeom>
        </p:spPr>
        <p:txBody>
          <a:bodyPr vert="horz" lIns="68580" tIns="34290" rIns="68580" bIns="34290" rtlCol="0">
            <a:noAutofit/>
          </a:bodyPr>
          <a:lstStyle>
            <a:lvl1pPr marL="171450" indent="-171450" algn="l" defTabSz="914400" rtl="0" eaLnBrk="1" latinLnBrk="0" hangingPunct="1">
              <a:lnSpc>
                <a:spcPct val="100000"/>
              </a:lnSpc>
              <a:spcBef>
                <a:spcPts val="900"/>
              </a:spcBef>
              <a:buFont typeface="Arial" panose="020B0604020202020204" pitchFamily="34" charset="0"/>
              <a:buChar char="•"/>
              <a:defRPr sz="2100" b="1" i="0" kern="120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gn="l" defTabSz="914400" rtl="0" eaLnBrk="1" latinLnBrk="0" hangingPunct="1">
              <a:lnSpc>
                <a:spcPct val="100000"/>
              </a:lnSpc>
              <a:spcBef>
                <a:spcPts val="500"/>
              </a:spcBef>
              <a:buFont typeface="Franklin Gothic Medium" panose="020B0603020102020204" pitchFamily="34" charset="0"/>
              <a:buChar char="−"/>
              <a:defRPr sz="1800" b="1" i="0" kern="120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gn="l" defTabSz="914400" rtl="0" eaLnBrk="1" latinLnBrk="0" hangingPunct="1">
              <a:lnSpc>
                <a:spcPct val="100000"/>
              </a:lnSpc>
              <a:spcBef>
                <a:spcPts val="500"/>
              </a:spcBef>
              <a:buFont typeface="Arial" panose="020B0604020202020204" pitchFamily="34" charset="0"/>
              <a:buChar char="•"/>
              <a:defRPr sz="1500" b="1" i="0" kern="1200">
                <a:solidFill>
                  <a:srgbClr val="003B70"/>
                </a:solidFill>
                <a:latin typeface="Arial" panose="020B0604020202020204" pitchFamily="34" charset="0"/>
                <a:ea typeface="Arial" panose="020B060402020202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75" b="0">
                <a:solidFill>
                  <a:schemeClr val="bg1"/>
                </a:solidFill>
              </a:rPr>
              <a:t>Overdose deaths have a longer lag time than other causes of death. </a:t>
            </a:r>
          </a:p>
          <a:p>
            <a:endParaRPr lang="en-US" sz="1575" b="0">
              <a:solidFill>
                <a:schemeClr val="bg1"/>
              </a:solidFill>
            </a:endParaRPr>
          </a:p>
          <a:p>
            <a:r>
              <a:rPr lang="en-US" sz="1575" b="0">
                <a:solidFill>
                  <a:schemeClr val="bg1"/>
                </a:solidFill>
              </a:rPr>
              <a:t>The </a:t>
            </a:r>
            <a:r>
              <a:rPr lang="en-US" sz="1800">
                <a:solidFill>
                  <a:schemeClr val="bg1"/>
                </a:solidFill>
              </a:rPr>
              <a:t>lag time </a:t>
            </a:r>
            <a:r>
              <a:rPr lang="en-US" sz="1575" b="0">
                <a:solidFill>
                  <a:schemeClr val="bg1"/>
                </a:solidFill>
              </a:rPr>
              <a:t>is the time between when the death occurred and when the data are available for analysis.</a:t>
            </a:r>
          </a:p>
          <a:p>
            <a:endParaRPr lang="en-US" sz="1575" b="0">
              <a:solidFill>
                <a:schemeClr val="bg1"/>
              </a:solidFill>
            </a:endParaRPr>
          </a:p>
          <a:p>
            <a:r>
              <a:rPr lang="en-US" sz="1575" b="0">
                <a:solidFill>
                  <a:schemeClr val="bg1"/>
                </a:solidFill>
              </a:rPr>
              <a:t>When numbers are shared before data are final, or complete, numbers are labeled </a:t>
            </a:r>
            <a:r>
              <a:rPr lang="en-US" sz="1800">
                <a:solidFill>
                  <a:schemeClr val="bg1"/>
                </a:solidFill>
              </a:rPr>
              <a:t>“provisional.”</a:t>
            </a:r>
            <a:endParaRPr lang="en-US" sz="1575">
              <a:solidFill>
                <a:schemeClr val="bg1"/>
              </a:solidFill>
            </a:endParaRPr>
          </a:p>
        </p:txBody>
      </p:sp>
      <p:sp>
        <p:nvSpPr>
          <p:cNvPr id="6" name="Arrow: Down 5">
            <a:extLst>
              <a:ext uri="{FF2B5EF4-FFF2-40B4-BE49-F238E27FC236}">
                <a16:creationId xmlns:a16="http://schemas.microsoft.com/office/drawing/2014/main" id="{848FCFC9-7E5B-E5AF-7C01-F78326D7391C}"/>
              </a:ext>
            </a:extLst>
          </p:cNvPr>
          <p:cNvSpPr/>
          <p:nvPr/>
        </p:nvSpPr>
        <p:spPr>
          <a:xfrm>
            <a:off x="9705975" y="1957611"/>
            <a:ext cx="304800" cy="1381571"/>
          </a:xfrm>
          <a:prstGeom prst="downArrow">
            <a:avLst/>
          </a:prstGeom>
          <a:solidFill>
            <a:schemeClr val="tx2">
              <a:lumMod val="40000"/>
              <a:lumOff val="60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Down 4">
            <a:extLst>
              <a:ext uri="{FF2B5EF4-FFF2-40B4-BE49-F238E27FC236}">
                <a16:creationId xmlns:a16="http://schemas.microsoft.com/office/drawing/2014/main" id="{208989A3-F374-EEDE-D3A7-83F5C327DCE9}"/>
              </a:ext>
            </a:extLst>
          </p:cNvPr>
          <p:cNvSpPr/>
          <p:nvPr/>
        </p:nvSpPr>
        <p:spPr>
          <a:xfrm>
            <a:off x="10186987" y="3716867"/>
            <a:ext cx="304800" cy="829884"/>
          </a:xfrm>
          <a:prstGeom prst="downArrow">
            <a:avLst/>
          </a:prstGeom>
          <a:solidFill>
            <a:schemeClr val="tx2">
              <a:lumMod val="40000"/>
              <a:lumOff val="60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B45B7B6F-92E5-8E00-BA71-B1A1AE506991}"/>
              </a:ext>
            </a:extLst>
          </p:cNvPr>
          <p:cNvSpPr>
            <a:spLocks noGrp="1"/>
          </p:cNvSpPr>
          <p:nvPr>
            <p:ph type="sldNum" sz="quarter" idx="14"/>
          </p:nvPr>
        </p:nvSpPr>
        <p:spPr/>
        <p:txBody>
          <a:bodyPr/>
          <a:lstStyle/>
          <a:p>
            <a:fld id="{11F27F3A-B3E9-41ED-AF8F-A365F10BB65F}" type="slidenum">
              <a:rPr lang="en-US" smtClean="0"/>
              <a:pPr/>
              <a:t>15</a:t>
            </a:fld>
            <a:endParaRPr lang="en-US"/>
          </a:p>
        </p:txBody>
      </p:sp>
    </p:spTree>
    <p:extLst>
      <p:ext uri="{BB962C8B-B14F-4D97-AF65-F5344CB8AC3E}">
        <p14:creationId xmlns:p14="http://schemas.microsoft.com/office/powerpoint/2010/main" val="2511025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C6779-EF80-9843-E9BC-D895267C6631}"/>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AA29C2C-C8DC-09A1-102B-FFEB7FFAD7E6}"/>
              </a:ext>
              <a:ext uri="{C183D7F6-B498-43B3-948B-1728B52AA6E4}">
                <adec:decorative xmlns:adec="http://schemas.microsoft.com/office/drawing/2017/decorative" val="1"/>
              </a:ext>
            </a:extLst>
          </p:cNvPr>
          <p:cNvSpPr>
            <a:spLocks noGrp="1"/>
          </p:cNvSpPr>
          <p:nvPr>
            <p:ph type="body" sz="quarter" idx="10"/>
          </p:nvPr>
        </p:nvSpPr>
        <p:spPr>
          <a:xfrm>
            <a:off x="1169485" y="2661462"/>
            <a:ext cx="3464628" cy="1540873"/>
          </a:xfrm>
        </p:spPr>
        <p:txBody>
          <a:bodyPr/>
          <a:lstStyle/>
          <a:p>
            <a:pPr marL="0" indent="0" algn="ctr">
              <a:buNone/>
            </a:pPr>
            <a:r>
              <a:rPr lang="en-US" sz="8000" i="1">
                <a:solidFill>
                  <a:schemeClr val="bg1"/>
                </a:solidFill>
              </a:rPr>
              <a:t>Who? </a:t>
            </a:r>
          </a:p>
        </p:txBody>
      </p:sp>
      <p:sp>
        <p:nvSpPr>
          <p:cNvPr id="5" name="Title 4">
            <a:extLst>
              <a:ext uri="{FF2B5EF4-FFF2-40B4-BE49-F238E27FC236}">
                <a16:creationId xmlns:a16="http://schemas.microsoft.com/office/drawing/2014/main" id="{65D9307F-ECCC-47C0-AD96-5E46CC29A355}"/>
              </a:ext>
            </a:extLst>
          </p:cNvPr>
          <p:cNvSpPr>
            <a:spLocks noGrp="1"/>
          </p:cNvSpPr>
          <p:nvPr>
            <p:ph type="title"/>
          </p:nvPr>
        </p:nvSpPr>
        <p:spPr>
          <a:xfrm>
            <a:off x="6531006" y="2331720"/>
            <a:ext cx="4136995" cy="2945130"/>
          </a:xfrm>
        </p:spPr>
        <p:txBody>
          <a:bodyPr/>
          <a:lstStyle/>
          <a:p>
            <a:r>
              <a:rPr lang="en-US" sz="4000"/>
              <a:t>Who are the people most impacted by the overdose epidemic? </a:t>
            </a:r>
          </a:p>
        </p:txBody>
      </p:sp>
      <p:sp>
        <p:nvSpPr>
          <p:cNvPr id="2" name="Slide Number Placeholder 1">
            <a:extLst>
              <a:ext uri="{FF2B5EF4-FFF2-40B4-BE49-F238E27FC236}">
                <a16:creationId xmlns:a16="http://schemas.microsoft.com/office/drawing/2014/main" id="{4A200E4E-215A-4AA7-88EC-210622F63D8B}"/>
              </a:ext>
            </a:extLst>
          </p:cNvPr>
          <p:cNvSpPr>
            <a:spLocks noGrp="1"/>
          </p:cNvSpPr>
          <p:nvPr>
            <p:ph type="sldNum" sz="quarter" idx="14"/>
          </p:nvPr>
        </p:nvSpPr>
        <p:spPr/>
        <p:txBody>
          <a:bodyPr/>
          <a:lstStyle/>
          <a:p>
            <a:fld id="{11F27F3A-B3E9-41ED-AF8F-A365F10BB65F}" type="slidenum">
              <a:rPr lang="en-US" smtClean="0"/>
              <a:pPr/>
              <a:t>16</a:t>
            </a:fld>
            <a:endParaRPr lang="en-US"/>
          </a:p>
        </p:txBody>
      </p:sp>
    </p:spTree>
    <p:extLst>
      <p:ext uri="{BB962C8B-B14F-4D97-AF65-F5344CB8AC3E}">
        <p14:creationId xmlns:p14="http://schemas.microsoft.com/office/powerpoint/2010/main" val="2187846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9D84A3D-DE7E-43DA-8749-3E3B6C16BFB4}"/>
              </a:ext>
            </a:extLst>
          </p:cNvPr>
          <p:cNvSpPr>
            <a:spLocks noGrp="1"/>
          </p:cNvSpPr>
          <p:nvPr>
            <p:ph type="body" sz="quarter" idx="10"/>
          </p:nvPr>
        </p:nvSpPr>
        <p:spPr>
          <a:xfrm>
            <a:off x="1798320" y="5997414"/>
            <a:ext cx="8563554" cy="860586"/>
          </a:xfrm>
        </p:spPr>
        <p:txBody>
          <a:bodyPr/>
          <a:lstStyle/>
          <a:p>
            <a:pPr marL="0" indent="0">
              <a:buNone/>
            </a:pPr>
            <a:r>
              <a:rPr lang="en-US" sz="900">
                <a:latin typeface="+mn-lt"/>
              </a:rPr>
              <a:t>Technical Notes: </a:t>
            </a:r>
            <a:r>
              <a:rPr lang="en-US" sz="900" b="0">
                <a:latin typeface="+mn-lt"/>
              </a:rPr>
              <a:t>Rates are per 100,000 NC residents; All intent medication and drug overdose: X40-X44, X60-X64, Y10-Y14, X85 </a:t>
            </a:r>
            <a:br>
              <a:rPr lang="en-US" sz="900" b="0">
                <a:latin typeface="+mn-lt"/>
              </a:rPr>
            </a:br>
            <a:r>
              <a:rPr lang="en-US" sz="900">
                <a:latin typeface="+mn-lt"/>
              </a:rPr>
              <a:t>Source: </a:t>
            </a:r>
            <a:r>
              <a:rPr lang="en-US" sz="900" b="0">
                <a:latin typeface="+mn-lt"/>
              </a:rPr>
              <a:t>Deaths- NC State Center for Health Statistics, Vital Statistics, 2020-2024; Population-NCHS, 2020-2024</a:t>
            </a:r>
            <a:br>
              <a:rPr lang="en-US" sz="900" b="0">
                <a:latin typeface="+mn-lt"/>
              </a:rPr>
            </a:br>
            <a:r>
              <a:rPr lang="en-US" sz="900" b="0">
                <a:latin typeface="+mn-lt"/>
              </a:rPr>
              <a:t>Analysis by Injury Epidemiology and Surveillance Unit</a:t>
            </a:r>
          </a:p>
          <a:p>
            <a:endParaRPr lang="en-US"/>
          </a:p>
        </p:txBody>
      </p:sp>
      <p:sp>
        <p:nvSpPr>
          <p:cNvPr id="2" name="Title 1">
            <a:extLst>
              <a:ext uri="{FF2B5EF4-FFF2-40B4-BE49-F238E27FC236}">
                <a16:creationId xmlns:a16="http://schemas.microsoft.com/office/drawing/2014/main" id="{E45D7811-9689-47AB-8CAF-90F1926EA52D}"/>
              </a:ext>
            </a:extLst>
          </p:cNvPr>
          <p:cNvSpPr>
            <a:spLocks noGrp="1"/>
          </p:cNvSpPr>
          <p:nvPr>
            <p:ph type="title"/>
          </p:nvPr>
        </p:nvSpPr>
        <p:spPr>
          <a:xfrm>
            <a:off x="1798320" y="1143000"/>
            <a:ext cx="9000312" cy="977186"/>
          </a:xfrm>
        </p:spPr>
        <p:txBody>
          <a:bodyPr/>
          <a:lstStyle/>
          <a:p>
            <a:r>
              <a:rPr lang="en-US"/>
              <a:t>Overdose death rates are highest among males,                           American Indians, and those 25-54 years old (2020-2024)</a:t>
            </a:r>
          </a:p>
        </p:txBody>
      </p:sp>
      <p:pic>
        <p:nvPicPr>
          <p:cNvPr id="3" name="Picture 2" descr="Bar chart of the rate of overdose deaths among demographic groups (sex, race/ethnicity, age) 2020 to 2024.">
            <a:extLst>
              <a:ext uri="{FF2B5EF4-FFF2-40B4-BE49-F238E27FC236}">
                <a16:creationId xmlns:a16="http://schemas.microsoft.com/office/drawing/2014/main" id="{355F0B23-64B6-8AD1-834A-41B52179EB2E}"/>
              </a:ext>
            </a:extLst>
          </p:cNvPr>
          <p:cNvPicPr>
            <a:picLocks noChangeAspect="1"/>
          </p:cNvPicPr>
          <p:nvPr/>
        </p:nvPicPr>
        <p:blipFill>
          <a:blip r:embed="rId3"/>
          <a:stretch>
            <a:fillRect/>
          </a:stretch>
        </p:blipFill>
        <p:spPr>
          <a:xfrm>
            <a:off x="1798320" y="1928704"/>
            <a:ext cx="8749260" cy="4204032"/>
          </a:xfrm>
          <a:prstGeom prst="rect">
            <a:avLst/>
          </a:prstGeom>
        </p:spPr>
      </p:pic>
      <p:sp>
        <p:nvSpPr>
          <p:cNvPr id="9" name="TextBox 8">
            <a:extLst>
              <a:ext uri="{FF2B5EF4-FFF2-40B4-BE49-F238E27FC236}">
                <a16:creationId xmlns:a16="http://schemas.microsoft.com/office/drawing/2014/main" id="{13E8287E-0527-49E7-A479-D060FCF02D98}"/>
              </a:ext>
            </a:extLst>
          </p:cNvPr>
          <p:cNvSpPr txBox="1"/>
          <p:nvPr/>
        </p:nvSpPr>
        <p:spPr>
          <a:xfrm>
            <a:off x="1798320" y="5743498"/>
            <a:ext cx="1419726" cy="253916"/>
          </a:xfrm>
          <a:prstGeom prst="rect">
            <a:avLst/>
          </a:prstGeom>
          <a:noFill/>
        </p:spPr>
        <p:txBody>
          <a:bodyPr wrap="square" rtlCol="0">
            <a:spAutoFit/>
          </a:bodyPr>
          <a:lstStyle/>
          <a:p>
            <a:r>
              <a:rPr lang="en-US" sz="1000">
                <a:solidFill>
                  <a:schemeClr val="tx2"/>
                </a:solidFill>
              </a:rPr>
              <a:t>*NH = Non-Hispanic</a:t>
            </a:r>
          </a:p>
        </p:txBody>
      </p:sp>
      <p:sp>
        <p:nvSpPr>
          <p:cNvPr id="6" name="Slide Number Placeholder 5">
            <a:extLst>
              <a:ext uri="{FF2B5EF4-FFF2-40B4-BE49-F238E27FC236}">
                <a16:creationId xmlns:a16="http://schemas.microsoft.com/office/drawing/2014/main" id="{E6FF2879-32A7-1C42-14C4-E0B638C75B13}"/>
              </a:ext>
            </a:extLst>
          </p:cNvPr>
          <p:cNvSpPr>
            <a:spLocks noGrp="1"/>
          </p:cNvSpPr>
          <p:nvPr>
            <p:ph type="sldNum" sz="quarter" idx="14"/>
          </p:nvPr>
        </p:nvSpPr>
        <p:spPr/>
        <p:txBody>
          <a:bodyPr/>
          <a:lstStyle/>
          <a:p>
            <a:fld id="{11F27F3A-B3E9-41ED-AF8F-A365F10BB65F}" type="slidenum">
              <a:rPr lang="en-US" smtClean="0"/>
              <a:pPr/>
              <a:t>17</a:t>
            </a:fld>
            <a:endParaRPr lang="en-US"/>
          </a:p>
        </p:txBody>
      </p:sp>
    </p:spTree>
    <p:extLst>
      <p:ext uri="{BB962C8B-B14F-4D97-AF65-F5344CB8AC3E}">
        <p14:creationId xmlns:p14="http://schemas.microsoft.com/office/powerpoint/2010/main" val="1795641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DC221D1D-D59E-3251-7244-457085AC7BEA}"/>
              </a:ext>
            </a:extLst>
          </p:cNvPr>
          <p:cNvSpPr>
            <a:spLocks noGrp="1"/>
          </p:cNvSpPr>
          <p:nvPr>
            <p:ph type="body" sz="quarter" idx="10"/>
          </p:nvPr>
        </p:nvSpPr>
        <p:spPr>
          <a:xfrm>
            <a:off x="1798320" y="6035041"/>
            <a:ext cx="8563554" cy="4142629"/>
          </a:xfrm>
          <a:prstGeom prst="rect">
            <a:avLst/>
          </a:prstGeom>
        </p:spPr>
        <p:txBody>
          <a:bodyPr/>
          <a:lstStyle/>
          <a:p>
            <a:pPr marL="0" indent="0">
              <a:buNone/>
            </a:pPr>
            <a:r>
              <a:rPr lang="en-US" sz="900">
                <a:latin typeface="+mn-lt"/>
              </a:rPr>
              <a:t>Technical Notes: </a:t>
            </a:r>
            <a:r>
              <a:rPr lang="en-US" sz="900" b="0">
                <a:latin typeface="+mn-lt"/>
              </a:rPr>
              <a:t>Rates are per 100,000 NC residents; All intent medication and drug overdose: X40-X44, X60-X64, Y10-Y14, X85 </a:t>
            </a:r>
          </a:p>
          <a:p>
            <a:pPr marL="0" indent="0">
              <a:spcBef>
                <a:spcPts val="0"/>
              </a:spcBef>
              <a:buNone/>
            </a:pPr>
            <a:r>
              <a:rPr lang="en-US" sz="900">
                <a:latin typeface="+mn-lt"/>
              </a:rPr>
              <a:t>Source: </a:t>
            </a:r>
            <a:r>
              <a:rPr lang="en-US" sz="900" b="0">
                <a:latin typeface="+mn-lt"/>
              </a:rPr>
              <a:t>Deaths-NC State Center for Health Statistics, Vital Statistics, 2015-2024; Population-NCHS, 2015-2024 </a:t>
            </a:r>
          </a:p>
          <a:p>
            <a:pPr marL="0" indent="0">
              <a:spcBef>
                <a:spcPts val="0"/>
              </a:spcBef>
              <a:buNone/>
            </a:pPr>
            <a:r>
              <a:rPr lang="en-US" sz="900" b="0">
                <a:latin typeface="+mn-lt"/>
              </a:rPr>
              <a:t>Analysis by Injury Epidemiology and Surveillance Unit</a:t>
            </a:r>
          </a:p>
        </p:txBody>
      </p:sp>
      <p:sp>
        <p:nvSpPr>
          <p:cNvPr id="2" name="Title 1">
            <a:extLst>
              <a:ext uri="{FF2B5EF4-FFF2-40B4-BE49-F238E27FC236}">
                <a16:creationId xmlns:a16="http://schemas.microsoft.com/office/drawing/2014/main" id="{D699D378-B627-7628-BEC7-40CCA1A38D12}"/>
              </a:ext>
            </a:extLst>
          </p:cNvPr>
          <p:cNvSpPr>
            <a:spLocks noGrp="1"/>
          </p:cNvSpPr>
          <p:nvPr>
            <p:ph type="title"/>
          </p:nvPr>
        </p:nvSpPr>
        <p:spPr>
          <a:xfrm>
            <a:off x="1798320" y="1188720"/>
            <a:ext cx="8795202" cy="548640"/>
          </a:xfrm>
          <a:prstGeom prst="rect">
            <a:avLst/>
          </a:prstGeom>
        </p:spPr>
        <p:txBody>
          <a:bodyPr/>
          <a:lstStyle/>
          <a:p>
            <a:r>
              <a:rPr lang="en-US" sz="2800">
                <a:solidFill>
                  <a:schemeClr val="tx2">
                    <a:lumMod val="60000"/>
                    <a:lumOff val="40000"/>
                  </a:schemeClr>
                </a:solidFill>
                <a:latin typeface="+mn-lt"/>
                <a:cs typeface="Calibri" panose="020F0502020204030204" pitchFamily="34" charset="0"/>
              </a:rPr>
              <a:t>In 2024, nearly all populations experienced a decrease in overdose deaths</a:t>
            </a:r>
            <a:endParaRPr lang="en-US" sz="2800">
              <a:solidFill>
                <a:schemeClr val="tx2">
                  <a:lumMod val="60000"/>
                  <a:lumOff val="40000"/>
                </a:schemeClr>
              </a:solidFill>
              <a:latin typeface="+mn-lt"/>
            </a:endParaRPr>
          </a:p>
        </p:txBody>
      </p:sp>
      <p:pic>
        <p:nvPicPr>
          <p:cNvPr id="4" name="Picture 3" descr="Line graph of overdose death rates among race/ethnicity groups from 2015 to 2024. ">
            <a:extLst>
              <a:ext uri="{FF2B5EF4-FFF2-40B4-BE49-F238E27FC236}">
                <a16:creationId xmlns:a16="http://schemas.microsoft.com/office/drawing/2014/main" id="{8B371F5A-52BA-A652-9A0B-97379BFA030D}"/>
              </a:ext>
            </a:extLst>
          </p:cNvPr>
          <p:cNvPicPr>
            <a:picLocks noChangeAspect="1"/>
          </p:cNvPicPr>
          <p:nvPr/>
        </p:nvPicPr>
        <p:blipFill>
          <a:blip r:embed="rId3"/>
          <a:stretch>
            <a:fillRect/>
          </a:stretch>
        </p:blipFill>
        <p:spPr>
          <a:xfrm>
            <a:off x="1867640" y="2003143"/>
            <a:ext cx="8515297" cy="3745266"/>
          </a:xfrm>
          <a:prstGeom prst="rect">
            <a:avLst/>
          </a:prstGeom>
        </p:spPr>
      </p:pic>
      <p:graphicFrame>
        <p:nvGraphicFramePr>
          <p:cNvPr id="3" name="Table 2">
            <a:extLst>
              <a:ext uri="{FF2B5EF4-FFF2-40B4-BE49-F238E27FC236}">
                <a16:creationId xmlns:a16="http://schemas.microsoft.com/office/drawing/2014/main" id="{AD5BB51B-A3B3-C972-433B-56991D469EDC}"/>
              </a:ext>
            </a:extLst>
          </p:cNvPr>
          <p:cNvGraphicFramePr>
            <a:graphicFrameLocks noGrp="1"/>
          </p:cNvGraphicFramePr>
          <p:nvPr/>
        </p:nvGraphicFramePr>
        <p:xfrm>
          <a:off x="2561523" y="2143908"/>
          <a:ext cx="3103624" cy="1793240"/>
        </p:xfrm>
        <a:graphic>
          <a:graphicData uri="http://schemas.openxmlformats.org/drawingml/2006/table">
            <a:tbl>
              <a:tblPr firstRow="1" bandRow="1">
                <a:tableStyleId>{F5AB1C69-6EDB-4FF4-983F-18BD219EF322}</a:tableStyleId>
              </a:tblPr>
              <a:tblGrid>
                <a:gridCol w="1574875">
                  <a:extLst>
                    <a:ext uri="{9D8B030D-6E8A-4147-A177-3AD203B41FA5}">
                      <a16:colId xmlns:a16="http://schemas.microsoft.com/office/drawing/2014/main" val="729622736"/>
                    </a:ext>
                  </a:extLst>
                </a:gridCol>
                <a:gridCol w="793401">
                  <a:extLst>
                    <a:ext uri="{9D8B030D-6E8A-4147-A177-3AD203B41FA5}">
                      <a16:colId xmlns:a16="http://schemas.microsoft.com/office/drawing/2014/main" val="4283427440"/>
                    </a:ext>
                  </a:extLst>
                </a:gridCol>
                <a:gridCol w="735348">
                  <a:extLst>
                    <a:ext uri="{9D8B030D-6E8A-4147-A177-3AD203B41FA5}">
                      <a16:colId xmlns:a16="http://schemas.microsoft.com/office/drawing/2014/main" val="2027400823"/>
                    </a:ext>
                  </a:extLst>
                </a:gridCol>
              </a:tblGrid>
              <a:tr h="429650">
                <a:tc>
                  <a:txBody>
                    <a:bodyPr/>
                    <a:lstStyle/>
                    <a:p>
                      <a:pPr algn="ctr" rtl="0" fontAlgn="base">
                        <a:lnSpc>
                          <a:spcPts val="1350"/>
                        </a:lnSpc>
                        <a:buNone/>
                      </a:pPr>
                      <a:r>
                        <a:rPr lang="en-US" sz="1200" b="0">
                          <a:effectLst/>
                        </a:rPr>
                        <a:t>Rate change</a:t>
                      </a:r>
                      <a:endParaRPr lang="en-US" sz="1200" b="0" i="0">
                        <a:effectLst/>
                        <a:latin typeface="Arial" panose="020B0604020202020204" pitchFamily="34" charset="0"/>
                      </a:endParaRPr>
                    </a:p>
                  </a:txBody>
                  <a:tcPr anchor="ctr">
                    <a:solidFill>
                      <a:schemeClr val="accent3">
                        <a:lumMod val="50000"/>
                      </a:schemeClr>
                    </a:solidFill>
                  </a:tcPr>
                </a:tc>
                <a:tc>
                  <a:txBody>
                    <a:bodyPr/>
                    <a:lstStyle/>
                    <a:p>
                      <a:pPr algn="ctr" rtl="0" fontAlgn="base">
                        <a:lnSpc>
                          <a:spcPts val="1350"/>
                        </a:lnSpc>
                        <a:buNone/>
                      </a:pPr>
                      <a:r>
                        <a:rPr lang="en-US" sz="1200" b="0">
                          <a:effectLst/>
                        </a:rPr>
                        <a:t>2019 to 2023 </a:t>
                      </a:r>
                      <a:endParaRPr lang="en-US" sz="1000" b="0" i="0">
                        <a:effectLst/>
                      </a:endParaRPr>
                    </a:p>
                  </a:txBody>
                  <a:tcPr anchor="ctr">
                    <a:solidFill>
                      <a:schemeClr val="accent3">
                        <a:lumMod val="50000"/>
                      </a:schemeClr>
                    </a:solidFill>
                  </a:tcPr>
                </a:tc>
                <a:tc>
                  <a:txBody>
                    <a:bodyPr/>
                    <a:lstStyle/>
                    <a:p>
                      <a:pPr algn="ctr" rtl="0" fontAlgn="base">
                        <a:lnSpc>
                          <a:spcPts val="1350"/>
                        </a:lnSpc>
                        <a:buNone/>
                      </a:pPr>
                      <a:r>
                        <a:rPr lang="en-US" sz="1200" b="0">
                          <a:effectLst/>
                        </a:rPr>
                        <a:t>2023 to 2024 </a:t>
                      </a:r>
                      <a:endParaRPr lang="en-US" sz="1000" b="0" i="0">
                        <a:effectLst/>
                      </a:endParaRPr>
                    </a:p>
                  </a:txBody>
                  <a:tcPr anchor="ctr">
                    <a:solidFill>
                      <a:schemeClr val="accent3">
                        <a:lumMod val="50000"/>
                      </a:schemeClr>
                    </a:solidFill>
                  </a:tcPr>
                </a:tc>
                <a:extLst>
                  <a:ext uri="{0D108BD9-81ED-4DB2-BD59-A6C34878D82A}">
                    <a16:rowId xmlns:a16="http://schemas.microsoft.com/office/drawing/2014/main" val="2106944922"/>
                  </a:ext>
                </a:extLst>
              </a:tr>
              <a:tr h="254520">
                <a:tc>
                  <a:txBody>
                    <a:bodyPr/>
                    <a:lstStyle/>
                    <a:p>
                      <a:pPr algn="l" rtl="0" fontAlgn="base">
                        <a:lnSpc>
                          <a:spcPts val="1350"/>
                        </a:lnSpc>
                        <a:buNone/>
                      </a:pPr>
                      <a:r>
                        <a:rPr lang="en-US" sz="1200" b="0">
                          <a:effectLst/>
                        </a:rPr>
                        <a:t>Black*</a:t>
                      </a:r>
                      <a:endParaRPr lang="en-US" sz="1200" b="0" i="0">
                        <a:effectLst/>
                      </a:endParaRPr>
                    </a:p>
                  </a:txBody>
                  <a:tcPr anchor="ctr"/>
                </a:tc>
                <a:tc>
                  <a:txBody>
                    <a:bodyPr/>
                    <a:lstStyle/>
                    <a:p>
                      <a:pPr algn="ctr" rtl="0" fontAlgn="base">
                        <a:lnSpc>
                          <a:spcPts val="1350"/>
                        </a:lnSpc>
                        <a:buNone/>
                      </a:pPr>
                      <a:r>
                        <a:rPr lang="en-US" sz="1200" b="0">
                          <a:solidFill>
                            <a:srgbClr val="A20000"/>
                          </a:solidFill>
                          <a:effectLst/>
                        </a:rPr>
                        <a:t>+210% </a:t>
                      </a:r>
                      <a:endParaRPr lang="en-US" sz="1200" b="0" i="0">
                        <a:solidFill>
                          <a:srgbClr val="A20000"/>
                        </a:solidFill>
                        <a:effectLst/>
                      </a:endParaRPr>
                    </a:p>
                  </a:txBody>
                  <a:tcPr anchor="ctr"/>
                </a:tc>
                <a:tc>
                  <a:txBody>
                    <a:bodyPr/>
                    <a:lstStyle/>
                    <a:p>
                      <a:pPr algn="ctr" rtl="0" fontAlgn="base">
                        <a:lnSpc>
                          <a:spcPts val="1350"/>
                        </a:lnSpc>
                        <a:buNone/>
                      </a:pPr>
                      <a:r>
                        <a:rPr lang="en-US" sz="1200" b="0">
                          <a:effectLst/>
                        </a:rPr>
                        <a:t>-37%</a:t>
                      </a:r>
                      <a:endParaRPr lang="en-US" sz="1200" b="0" i="0">
                        <a:effectLst/>
                      </a:endParaRPr>
                    </a:p>
                  </a:txBody>
                  <a:tcPr anchor="ctr"/>
                </a:tc>
                <a:extLst>
                  <a:ext uri="{0D108BD9-81ED-4DB2-BD59-A6C34878D82A}">
                    <a16:rowId xmlns:a16="http://schemas.microsoft.com/office/drawing/2014/main" val="357329321"/>
                  </a:ext>
                </a:extLst>
              </a:tr>
              <a:tr h="254520">
                <a:tc>
                  <a:txBody>
                    <a:bodyPr/>
                    <a:lstStyle/>
                    <a:p>
                      <a:pPr algn="l" rtl="0" fontAlgn="base">
                        <a:lnSpc>
                          <a:spcPts val="1350"/>
                        </a:lnSpc>
                        <a:buNone/>
                      </a:pPr>
                      <a:r>
                        <a:rPr lang="en-US" sz="1200" b="0">
                          <a:effectLst/>
                        </a:rPr>
                        <a:t>Hispanic </a:t>
                      </a:r>
                      <a:endParaRPr lang="en-US" sz="1200" b="0" i="0">
                        <a:effectLst/>
                      </a:endParaRPr>
                    </a:p>
                  </a:txBody>
                  <a:tcPr anchor="ctr"/>
                </a:tc>
                <a:tc>
                  <a:txBody>
                    <a:bodyPr/>
                    <a:lstStyle/>
                    <a:p>
                      <a:pPr algn="ctr" rtl="0" fontAlgn="base">
                        <a:lnSpc>
                          <a:spcPts val="1350"/>
                        </a:lnSpc>
                        <a:buNone/>
                      </a:pPr>
                      <a:r>
                        <a:rPr lang="en-US" sz="1200" b="0">
                          <a:solidFill>
                            <a:srgbClr val="A20000"/>
                          </a:solidFill>
                          <a:effectLst/>
                        </a:rPr>
                        <a:t>+200% </a:t>
                      </a:r>
                      <a:endParaRPr lang="en-US" sz="1200" b="0" i="0">
                        <a:solidFill>
                          <a:srgbClr val="A20000"/>
                        </a:solidFill>
                        <a:effectLst/>
                      </a:endParaRPr>
                    </a:p>
                  </a:txBody>
                  <a:tcPr anchor="ctr"/>
                </a:tc>
                <a:tc>
                  <a:txBody>
                    <a:bodyPr/>
                    <a:lstStyle/>
                    <a:p>
                      <a:pPr algn="ctr" rtl="0" fontAlgn="base">
                        <a:lnSpc>
                          <a:spcPts val="1350"/>
                        </a:lnSpc>
                        <a:buNone/>
                      </a:pPr>
                      <a:r>
                        <a:rPr lang="en-US" sz="1200" b="0">
                          <a:effectLst/>
                        </a:rPr>
                        <a:t>-46%</a:t>
                      </a:r>
                      <a:endParaRPr lang="en-US" sz="1200" b="0" i="0">
                        <a:effectLst/>
                      </a:endParaRPr>
                    </a:p>
                  </a:txBody>
                  <a:tcPr anchor="ctr"/>
                </a:tc>
                <a:extLst>
                  <a:ext uri="{0D108BD9-81ED-4DB2-BD59-A6C34878D82A}">
                    <a16:rowId xmlns:a16="http://schemas.microsoft.com/office/drawing/2014/main" val="1236301496"/>
                  </a:ext>
                </a:extLst>
              </a:tr>
              <a:tr h="254520">
                <a:tc>
                  <a:txBody>
                    <a:bodyPr/>
                    <a:lstStyle/>
                    <a:p>
                      <a:pPr algn="l" rtl="0" fontAlgn="base">
                        <a:lnSpc>
                          <a:spcPts val="1350"/>
                        </a:lnSpc>
                        <a:buNone/>
                      </a:pPr>
                      <a:r>
                        <a:rPr lang="en-US" sz="1200" b="0">
                          <a:effectLst/>
                        </a:rPr>
                        <a:t>American Indian* </a:t>
                      </a:r>
                      <a:endParaRPr lang="en-US" sz="1200" b="0" i="0">
                        <a:effectLst/>
                      </a:endParaRPr>
                    </a:p>
                  </a:txBody>
                  <a:tcPr anchor="ctr"/>
                </a:tc>
                <a:tc>
                  <a:txBody>
                    <a:bodyPr/>
                    <a:lstStyle/>
                    <a:p>
                      <a:pPr algn="ctr" rtl="0" fontAlgn="base">
                        <a:lnSpc>
                          <a:spcPts val="1350"/>
                        </a:lnSpc>
                        <a:buNone/>
                      </a:pPr>
                      <a:r>
                        <a:rPr lang="en-US" sz="1200" b="0">
                          <a:solidFill>
                            <a:srgbClr val="A20000"/>
                          </a:solidFill>
                          <a:effectLst/>
                        </a:rPr>
                        <a:t>+141% </a:t>
                      </a:r>
                      <a:endParaRPr lang="en-US" sz="1200" b="0" i="0">
                        <a:solidFill>
                          <a:srgbClr val="A20000"/>
                        </a:solidFill>
                        <a:effectLst/>
                      </a:endParaRPr>
                    </a:p>
                  </a:txBody>
                  <a:tcPr anchor="ctr"/>
                </a:tc>
                <a:tc>
                  <a:txBody>
                    <a:bodyPr/>
                    <a:lstStyle/>
                    <a:p>
                      <a:pPr algn="ctr" rtl="0" fontAlgn="base">
                        <a:lnSpc>
                          <a:spcPts val="1350"/>
                        </a:lnSpc>
                        <a:buNone/>
                      </a:pPr>
                      <a:r>
                        <a:rPr lang="en-US" sz="1200" b="0">
                          <a:effectLst/>
                        </a:rPr>
                        <a:t>-38%</a:t>
                      </a:r>
                      <a:endParaRPr lang="en-US" sz="1200" b="0" i="0">
                        <a:effectLst/>
                      </a:endParaRPr>
                    </a:p>
                  </a:txBody>
                  <a:tcPr anchor="ctr"/>
                </a:tc>
                <a:extLst>
                  <a:ext uri="{0D108BD9-81ED-4DB2-BD59-A6C34878D82A}">
                    <a16:rowId xmlns:a16="http://schemas.microsoft.com/office/drawing/2014/main" val="1090917045"/>
                  </a:ext>
                </a:extLst>
              </a:tr>
              <a:tr h="254520">
                <a:tc>
                  <a:txBody>
                    <a:bodyPr/>
                    <a:lstStyle/>
                    <a:p>
                      <a:pPr algn="l" rtl="0" fontAlgn="base">
                        <a:lnSpc>
                          <a:spcPts val="1350"/>
                        </a:lnSpc>
                        <a:buNone/>
                      </a:pPr>
                      <a:r>
                        <a:rPr lang="en-US" sz="1200" b="0">
                          <a:effectLst/>
                        </a:rPr>
                        <a:t>White* </a:t>
                      </a:r>
                      <a:endParaRPr lang="en-US" sz="1200" b="0" i="0">
                        <a:effectLst/>
                      </a:endParaRPr>
                    </a:p>
                  </a:txBody>
                  <a:tcPr anchor="ctr"/>
                </a:tc>
                <a:tc>
                  <a:txBody>
                    <a:bodyPr/>
                    <a:lstStyle/>
                    <a:p>
                      <a:pPr algn="ctr" rtl="0" fontAlgn="base">
                        <a:lnSpc>
                          <a:spcPts val="1350"/>
                        </a:lnSpc>
                        <a:buNone/>
                      </a:pPr>
                      <a:r>
                        <a:rPr lang="en-US" sz="1200" b="0">
                          <a:solidFill>
                            <a:srgbClr val="A20000"/>
                          </a:solidFill>
                          <a:effectLst/>
                        </a:rPr>
                        <a:t>+55% </a:t>
                      </a:r>
                      <a:endParaRPr lang="en-US" sz="1200" b="0" i="0">
                        <a:solidFill>
                          <a:srgbClr val="A20000"/>
                        </a:solidFill>
                        <a:effectLst/>
                      </a:endParaRPr>
                    </a:p>
                  </a:txBody>
                  <a:tcPr anchor="ctr"/>
                </a:tc>
                <a:tc>
                  <a:txBody>
                    <a:bodyPr/>
                    <a:lstStyle/>
                    <a:p>
                      <a:pPr algn="ctr" rtl="0" fontAlgn="base">
                        <a:lnSpc>
                          <a:spcPts val="1350"/>
                        </a:lnSpc>
                        <a:buNone/>
                      </a:pPr>
                      <a:r>
                        <a:rPr lang="en-US" sz="1200" b="0">
                          <a:effectLst/>
                        </a:rPr>
                        <a:t>-33%</a:t>
                      </a:r>
                      <a:endParaRPr lang="en-US" sz="1200" b="0" i="0">
                        <a:effectLst/>
                      </a:endParaRPr>
                    </a:p>
                  </a:txBody>
                  <a:tcPr anchor="ctr"/>
                </a:tc>
                <a:extLst>
                  <a:ext uri="{0D108BD9-81ED-4DB2-BD59-A6C34878D82A}">
                    <a16:rowId xmlns:a16="http://schemas.microsoft.com/office/drawing/2014/main" val="1175476053"/>
                  </a:ext>
                </a:extLst>
              </a:tr>
              <a:tr h="254520">
                <a:tc>
                  <a:txBody>
                    <a:bodyPr/>
                    <a:lstStyle/>
                    <a:p>
                      <a:pPr algn="l" rtl="0" fontAlgn="base">
                        <a:lnSpc>
                          <a:spcPts val="1350"/>
                        </a:lnSpc>
                        <a:buNone/>
                      </a:pPr>
                      <a:r>
                        <a:rPr lang="en-US" sz="1200" b="0">
                          <a:effectLst/>
                        </a:rPr>
                        <a:t>Asian* </a:t>
                      </a:r>
                      <a:endParaRPr lang="en-US" sz="1200" b="0" i="0">
                        <a:effectLst/>
                      </a:endParaRPr>
                    </a:p>
                  </a:txBody>
                  <a:tcPr anchor="ctr"/>
                </a:tc>
                <a:tc>
                  <a:txBody>
                    <a:bodyPr/>
                    <a:lstStyle/>
                    <a:p>
                      <a:pPr algn="ctr" rtl="0" fontAlgn="base">
                        <a:lnSpc>
                          <a:spcPts val="1350"/>
                        </a:lnSpc>
                        <a:buNone/>
                      </a:pPr>
                      <a:r>
                        <a:rPr lang="en-US" sz="1200" b="0">
                          <a:solidFill>
                            <a:srgbClr val="A20000"/>
                          </a:solidFill>
                          <a:effectLst/>
                        </a:rPr>
                        <a:t>+2% </a:t>
                      </a:r>
                      <a:endParaRPr lang="en-US" sz="1200" b="0" i="0">
                        <a:solidFill>
                          <a:srgbClr val="A20000"/>
                        </a:solidFill>
                        <a:effectLst/>
                      </a:endParaRPr>
                    </a:p>
                  </a:txBody>
                  <a:tcPr anchor="ctr"/>
                </a:tc>
                <a:tc>
                  <a:txBody>
                    <a:bodyPr/>
                    <a:lstStyle/>
                    <a:p>
                      <a:pPr algn="ctr" rtl="0" fontAlgn="base">
                        <a:lnSpc>
                          <a:spcPts val="1350"/>
                        </a:lnSpc>
                        <a:buNone/>
                      </a:pPr>
                      <a:r>
                        <a:rPr lang="en-US" sz="1200" b="0">
                          <a:solidFill>
                            <a:srgbClr val="A20000"/>
                          </a:solidFill>
                          <a:effectLst/>
                        </a:rPr>
                        <a:t>+7%</a:t>
                      </a:r>
                      <a:endParaRPr lang="en-US" sz="1200" b="0" i="0">
                        <a:solidFill>
                          <a:srgbClr val="A20000"/>
                        </a:solidFill>
                        <a:effectLst/>
                      </a:endParaRPr>
                    </a:p>
                  </a:txBody>
                  <a:tcPr anchor="ctr"/>
                </a:tc>
                <a:extLst>
                  <a:ext uri="{0D108BD9-81ED-4DB2-BD59-A6C34878D82A}">
                    <a16:rowId xmlns:a16="http://schemas.microsoft.com/office/drawing/2014/main" val="3021957120"/>
                  </a:ext>
                </a:extLst>
              </a:tr>
            </a:tbl>
          </a:graphicData>
        </a:graphic>
      </p:graphicFrame>
      <p:sp>
        <p:nvSpPr>
          <p:cNvPr id="11" name="TextBox 10">
            <a:extLst>
              <a:ext uri="{FF2B5EF4-FFF2-40B4-BE49-F238E27FC236}">
                <a16:creationId xmlns:a16="http://schemas.microsoft.com/office/drawing/2014/main" id="{04F19D39-869E-46C4-7D14-8AE9808DB512}"/>
              </a:ext>
            </a:extLst>
          </p:cNvPr>
          <p:cNvSpPr txBox="1"/>
          <p:nvPr/>
        </p:nvSpPr>
        <p:spPr>
          <a:xfrm>
            <a:off x="1798320" y="5588423"/>
            <a:ext cx="1419726" cy="253916"/>
          </a:xfrm>
          <a:prstGeom prst="rect">
            <a:avLst/>
          </a:prstGeom>
          <a:noFill/>
        </p:spPr>
        <p:txBody>
          <a:bodyPr wrap="square" rtlCol="0">
            <a:spAutoFit/>
          </a:bodyPr>
          <a:lstStyle/>
          <a:p>
            <a:r>
              <a:rPr lang="en-US" sz="1050">
                <a:solidFill>
                  <a:schemeClr val="tx2"/>
                </a:solidFill>
                <a:latin typeface="Calibri" panose="020F0502020204030204" pitchFamily="34" charset="0"/>
              </a:rPr>
              <a:t>*</a:t>
            </a:r>
            <a:r>
              <a:rPr lang="en-US" sz="1000">
                <a:solidFill>
                  <a:schemeClr val="tx2"/>
                </a:solidFill>
              </a:rPr>
              <a:t>NH</a:t>
            </a:r>
            <a:r>
              <a:rPr lang="en-US" sz="1050">
                <a:solidFill>
                  <a:schemeClr val="tx2"/>
                </a:solidFill>
                <a:latin typeface="Calibri" panose="020F0502020204030204" pitchFamily="34" charset="0"/>
              </a:rPr>
              <a:t> = Non-Hispanic</a:t>
            </a:r>
            <a:endParaRPr lang="en-US" sz="1050">
              <a:solidFill>
                <a:schemeClr val="tx2"/>
              </a:solidFill>
            </a:endParaRPr>
          </a:p>
        </p:txBody>
      </p:sp>
      <p:sp>
        <p:nvSpPr>
          <p:cNvPr id="6" name="Slide Number Placeholder 5">
            <a:extLst>
              <a:ext uri="{FF2B5EF4-FFF2-40B4-BE49-F238E27FC236}">
                <a16:creationId xmlns:a16="http://schemas.microsoft.com/office/drawing/2014/main" id="{84F2C362-4FD1-B779-3ACA-BB583A7BBD03}"/>
              </a:ext>
            </a:extLst>
          </p:cNvPr>
          <p:cNvSpPr>
            <a:spLocks noGrp="1"/>
          </p:cNvSpPr>
          <p:nvPr>
            <p:ph type="sldNum" sz="quarter" idx="14"/>
          </p:nvPr>
        </p:nvSpPr>
        <p:spPr/>
        <p:txBody>
          <a:bodyPr/>
          <a:lstStyle/>
          <a:p>
            <a:fld id="{11F27F3A-B3E9-41ED-AF8F-A365F10BB65F}" type="slidenum">
              <a:rPr lang="en-US" smtClean="0"/>
              <a:pPr/>
              <a:t>18</a:t>
            </a:fld>
            <a:endParaRPr lang="en-US"/>
          </a:p>
        </p:txBody>
      </p:sp>
    </p:spTree>
    <p:extLst>
      <p:ext uri="{BB962C8B-B14F-4D97-AF65-F5344CB8AC3E}">
        <p14:creationId xmlns:p14="http://schemas.microsoft.com/office/powerpoint/2010/main" val="4058912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2B21519-8982-4E8E-D59B-6C067ACF6B4B}"/>
              </a:ext>
              <a:ext uri="{C183D7F6-B498-43B3-948B-1728B52AA6E4}">
                <adec:decorative xmlns:adec="http://schemas.microsoft.com/office/drawing/2017/decorative" val="1"/>
              </a:ext>
            </a:extLst>
          </p:cNvPr>
          <p:cNvSpPr>
            <a:spLocks noGrp="1"/>
          </p:cNvSpPr>
          <p:nvPr>
            <p:ph type="body" sz="quarter" idx="10"/>
          </p:nvPr>
        </p:nvSpPr>
        <p:spPr>
          <a:xfrm>
            <a:off x="995865" y="2825435"/>
            <a:ext cx="3464628" cy="4937760"/>
          </a:xfrm>
        </p:spPr>
        <p:txBody>
          <a:bodyPr/>
          <a:lstStyle/>
          <a:p>
            <a:pPr marL="0" indent="0" algn="ctr">
              <a:buNone/>
            </a:pPr>
            <a:r>
              <a:rPr lang="en-US" sz="8000" i="1">
                <a:solidFill>
                  <a:schemeClr val="bg1"/>
                </a:solidFill>
              </a:rPr>
              <a:t>What? </a:t>
            </a:r>
          </a:p>
        </p:txBody>
      </p:sp>
      <p:sp>
        <p:nvSpPr>
          <p:cNvPr id="5" name="Title 4">
            <a:extLst>
              <a:ext uri="{FF2B5EF4-FFF2-40B4-BE49-F238E27FC236}">
                <a16:creationId xmlns:a16="http://schemas.microsoft.com/office/drawing/2014/main" id="{8D60A807-1D32-67D4-F2DB-7327AF88DAC7}"/>
              </a:ext>
            </a:extLst>
          </p:cNvPr>
          <p:cNvSpPr>
            <a:spLocks noGrp="1"/>
          </p:cNvSpPr>
          <p:nvPr>
            <p:ph type="title"/>
          </p:nvPr>
        </p:nvSpPr>
        <p:spPr>
          <a:xfrm>
            <a:off x="6465819" y="2821561"/>
            <a:ext cx="4136995" cy="548640"/>
          </a:xfrm>
        </p:spPr>
        <p:txBody>
          <a:bodyPr/>
          <a:lstStyle/>
          <a:p>
            <a:r>
              <a:rPr lang="en-US" sz="4000"/>
              <a:t>What substances are involved in overdoses?  </a:t>
            </a:r>
          </a:p>
        </p:txBody>
      </p:sp>
      <p:sp>
        <p:nvSpPr>
          <p:cNvPr id="2" name="Slide Number Placeholder 1">
            <a:extLst>
              <a:ext uri="{FF2B5EF4-FFF2-40B4-BE49-F238E27FC236}">
                <a16:creationId xmlns:a16="http://schemas.microsoft.com/office/drawing/2014/main" id="{C13AFB01-47B8-AEBA-3E6E-A837A4C4FBEA}"/>
              </a:ext>
            </a:extLst>
          </p:cNvPr>
          <p:cNvSpPr>
            <a:spLocks noGrp="1"/>
          </p:cNvSpPr>
          <p:nvPr>
            <p:ph type="sldNum" sz="quarter" idx="14"/>
          </p:nvPr>
        </p:nvSpPr>
        <p:spPr/>
        <p:txBody>
          <a:bodyPr/>
          <a:lstStyle/>
          <a:p>
            <a:fld id="{11F27F3A-B3E9-41ED-AF8F-A365F10BB65F}" type="slidenum">
              <a:rPr lang="en-US" smtClean="0"/>
              <a:pPr/>
              <a:t>19</a:t>
            </a:fld>
            <a:endParaRPr lang="en-US"/>
          </a:p>
        </p:txBody>
      </p:sp>
    </p:spTree>
    <p:extLst>
      <p:ext uri="{BB962C8B-B14F-4D97-AF65-F5344CB8AC3E}">
        <p14:creationId xmlns:p14="http://schemas.microsoft.com/office/powerpoint/2010/main" val="2346431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0E495-2C01-0FB2-CA1C-D8B08E09C1B8}"/>
              </a:ext>
            </a:extLst>
          </p:cNvPr>
          <p:cNvSpPr>
            <a:spLocks noGrp="1"/>
          </p:cNvSpPr>
          <p:nvPr>
            <p:ph type="title"/>
          </p:nvPr>
        </p:nvSpPr>
        <p:spPr/>
        <p:txBody>
          <a:bodyPr/>
          <a:lstStyle/>
          <a:p>
            <a:pPr algn="ctr"/>
            <a:r>
              <a:rPr lang="en-US">
                <a:solidFill>
                  <a:srgbClr val="002060"/>
                </a:solidFill>
              </a:rPr>
              <a:t>Housekeeping</a:t>
            </a:r>
          </a:p>
        </p:txBody>
      </p:sp>
      <p:sp>
        <p:nvSpPr>
          <p:cNvPr id="5" name="Content Placeholder 2">
            <a:extLst>
              <a:ext uri="{FF2B5EF4-FFF2-40B4-BE49-F238E27FC236}">
                <a16:creationId xmlns:a16="http://schemas.microsoft.com/office/drawing/2014/main" id="{1D362C0B-C140-840A-7A05-474F27D57047}"/>
              </a:ext>
            </a:extLst>
          </p:cNvPr>
          <p:cNvSpPr txBox="1">
            <a:spLocks/>
          </p:cNvSpPr>
          <p:nvPr/>
        </p:nvSpPr>
        <p:spPr>
          <a:xfrm>
            <a:off x="277093" y="1345888"/>
            <a:ext cx="11637819" cy="5068677"/>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90000"/>
              </a:lnSpc>
              <a:spcBef>
                <a:spcPts val="1200"/>
              </a:spcBef>
              <a:spcAft>
                <a:spcPts val="36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a:ea typeface="Calibri"/>
                <a:cs typeface="Arial"/>
              </a:rPr>
              <a:t>Reminders about the webinar technology: </a:t>
            </a:r>
          </a:p>
          <a:p>
            <a:pPr marL="799465" marR="0" lvl="1" indent="-342265" algn="l" defTabSz="914400" rtl="0" eaLnBrk="1" fontAlgn="auto" latinLnBrk="0" hangingPunct="1">
              <a:lnSpc>
                <a:spcPct val="90000"/>
              </a:lnSpc>
              <a:spcBef>
                <a:spcPts val="1200"/>
              </a:spcBef>
              <a:spcAft>
                <a:spcPts val="36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000000"/>
                </a:solidFill>
                <a:effectLst/>
                <a:uLnTx/>
                <a:uFillTx/>
                <a:latin typeface="Arial"/>
                <a:ea typeface="Calibri"/>
                <a:cs typeface="Arial"/>
              </a:rPr>
              <a:t>Please make sure you are using a computer or smart phone connected to the internet, the audio function is on, and the volume is turned up.</a:t>
            </a:r>
            <a:endParaRPr lang="en-US" sz="2000" b="0" i="0" u="none" strike="noStrike" kern="1200" cap="none" spc="0" normalizeH="0" baseline="0" noProof="0" dirty="0">
              <a:ln>
                <a:noFill/>
              </a:ln>
              <a:solidFill>
                <a:srgbClr val="000000"/>
              </a:solidFill>
              <a:effectLst/>
              <a:uLnTx/>
              <a:uFillTx/>
              <a:latin typeface="Arial"/>
              <a:ea typeface="Calibri"/>
              <a:cs typeface="Arial"/>
            </a:endParaRPr>
          </a:p>
          <a:p>
            <a:pPr marL="799465" marR="0" lvl="1" indent="-342265" algn="l" defTabSz="914400" rtl="0" eaLnBrk="1" fontAlgn="auto" latinLnBrk="0" hangingPunct="1">
              <a:lnSpc>
                <a:spcPct val="90000"/>
              </a:lnSpc>
              <a:spcBef>
                <a:spcPts val="1200"/>
              </a:spcBef>
              <a:spcAft>
                <a:spcPts val="36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000000"/>
                </a:solidFill>
                <a:effectLst/>
                <a:uLnTx/>
                <a:uFillTx/>
                <a:latin typeface="Arial"/>
                <a:ea typeface="Calibri"/>
                <a:cs typeface="Arial"/>
              </a:rPr>
              <a:t>Please make sure your microphone is muted for the duration of the call. </a:t>
            </a:r>
            <a:endParaRPr lang="en-US" sz="2000" b="0" i="0" u="none" strike="noStrike" kern="1200" cap="none" spc="0" normalizeH="0" baseline="0" noProof="0" dirty="0">
              <a:ln>
                <a:noFill/>
              </a:ln>
              <a:solidFill>
                <a:srgbClr val="000000"/>
              </a:solidFill>
              <a:effectLst/>
              <a:uLnTx/>
              <a:uFillTx/>
              <a:latin typeface="Arial"/>
              <a:ea typeface="Calibri"/>
              <a:cs typeface="Arial"/>
            </a:endParaRPr>
          </a:p>
          <a:p>
            <a:pPr marL="799465" marR="0" lvl="1" indent="-342265" algn="l" defTabSz="914400" rtl="0" eaLnBrk="1" fontAlgn="auto" latinLnBrk="0" hangingPunct="1">
              <a:lnSpc>
                <a:spcPct val="90000"/>
              </a:lnSpc>
              <a:spcBef>
                <a:spcPts val="1200"/>
              </a:spcBef>
              <a:spcAft>
                <a:spcPts val="30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000000"/>
                </a:solidFill>
                <a:effectLst/>
                <a:uLnTx/>
                <a:uFillTx/>
                <a:latin typeface="Arial"/>
                <a:ea typeface="Calibri"/>
                <a:cs typeface="Arial"/>
              </a:rPr>
              <a:t>Questions can be submitted any time during the presentation using the “Q&amp;A” box located on your control panel. We will answer as many questions as time allows after the presentation.</a:t>
            </a:r>
            <a:endParaRPr lang="en-US" sz="2000" b="0" i="0" u="none" strike="noStrike" kern="1200" cap="none" spc="0" normalizeH="0" baseline="0" noProof="0" dirty="0">
              <a:ln>
                <a:noFill/>
              </a:ln>
              <a:solidFill>
                <a:srgbClr val="000000"/>
              </a:solidFill>
              <a:effectLst/>
              <a:uLnTx/>
              <a:uFillTx/>
              <a:latin typeface="Arial"/>
              <a:ea typeface="Calibri"/>
              <a:cs typeface="Arial"/>
            </a:endParaRPr>
          </a:p>
          <a:p>
            <a:pPr marL="456565" marR="0" lvl="1" indent="0" algn="l" defTabSz="914400" rtl="0" eaLnBrk="1" fontAlgn="auto" latinLnBrk="0" hangingPunct="1">
              <a:lnSpc>
                <a:spcPct val="90000"/>
              </a:lnSpc>
              <a:spcBef>
                <a:spcPts val="1200"/>
              </a:spcBef>
              <a:spcAft>
                <a:spcPts val="30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6565" marR="0" lvl="1" indent="0" algn="l" defTabSz="914400" rtl="0" eaLnBrk="1" fontAlgn="auto" latinLnBrk="0" hangingPunct="1">
              <a:lnSpc>
                <a:spcPct val="90000"/>
              </a:lnSpc>
              <a:spcBef>
                <a:spcPts val="1200"/>
              </a:spcBef>
              <a:spcAft>
                <a:spcPts val="30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6565" marR="0" lvl="1" indent="0" algn="l" defTabSz="914400" rtl="0" eaLnBrk="1" fontAlgn="auto" latinLnBrk="0" hangingPunct="1">
              <a:lnSpc>
                <a:spcPct val="90000"/>
              </a:lnSpc>
              <a:spcBef>
                <a:spcPts val="1200"/>
              </a:spcBef>
              <a:spcAft>
                <a:spcPts val="30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CC1BD1A6-F3A5-1B46-35EB-77B34BD59F82}"/>
              </a:ext>
            </a:extLst>
          </p:cNvPr>
          <p:cNvPicPr>
            <a:picLocks noChangeAspect="1"/>
          </p:cNvPicPr>
          <p:nvPr/>
        </p:nvPicPr>
        <p:blipFill>
          <a:blip r:embed="rId2"/>
          <a:stretch>
            <a:fillRect/>
          </a:stretch>
        </p:blipFill>
        <p:spPr>
          <a:xfrm>
            <a:off x="3605220" y="4740924"/>
            <a:ext cx="4162425" cy="1466915"/>
          </a:xfrm>
          <a:prstGeom prst="rect">
            <a:avLst/>
          </a:prstGeom>
        </p:spPr>
      </p:pic>
      <p:sp>
        <p:nvSpPr>
          <p:cNvPr id="7" name="Slide Number Placeholder 6">
            <a:extLst>
              <a:ext uri="{FF2B5EF4-FFF2-40B4-BE49-F238E27FC236}">
                <a16:creationId xmlns:a16="http://schemas.microsoft.com/office/drawing/2014/main" id="{E96344E0-8322-DD58-9C79-3D41C1EA4D2A}"/>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900" b="1" i="0" u="none" strike="noStrike" kern="120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3495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5F63EC3-8405-4AC2-90A2-6DCDF0698E04}"/>
              </a:ext>
            </a:extLst>
          </p:cNvPr>
          <p:cNvSpPr>
            <a:spLocks noGrp="1"/>
          </p:cNvSpPr>
          <p:nvPr>
            <p:ph type="body" sz="quarter" idx="10"/>
          </p:nvPr>
        </p:nvSpPr>
        <p:spPr>
          <a:xfrm>
            <a:off x="1798320" y="5760720"/>
            <a:ext cx="8826094" cy="970070"/>
          </a:xfrm>
        </p:spPr>
        <p:txBody>
          <a:bodyPr/>
          <a:lstStyle/>
          <a:p>
            <a:pPr marL="0" indent="0">
              <a:spcBef>
                <a:spcPct val="0"/>
              </a:spcBef>
              <a:buNone/>
            </a:pPr>
            <a:r>
              <a:rPr lang="en-US" altLang="en-US" sz="900">
                <a:latin typeface="+mn-lt"/>
              </a:rPr>
              <a:t>Technical Notes: </a:t>
            </a:r>
            <a:r>
              <a:rPr lang="en-US" altLang="en-US" sz="900" b="0">
                <a:latin typeface="+mn-lt"/>
              </a:rPr>
              <a:t>These counts are not mutually exclusive; If the death involved multiple substances, it can be counted on multiple lines; Toxicology data is unable to distinguish whether the presence of multiple substances indicate intentional polysubstance use or if one substance was tainted with other drugs (e.g. cocaine laced with fentanyl); All intent medication, drug, alcohol poisoning: X40-X45, X60-64, Y10-Y14, X85 with any mention of specific T-codes by drug type; limited to NC residents</a:t>
            </a:r>
          </a:p>
          <a:p>
            <a:pPr marL="0" indent="0">
              <a:spcBef>
                <a:spcPct val="0"/>
              </a:spcBef>
              <a:buNone/>
            </a:pPr>
            <a:r>
              <a:rPr lang="en-US" altLang="en-US" sz="900">
                <a:latin typeface="+mn-lt"/>
              </a:rPr>
              <a:t>Source: </a:t>
            </a:r>
            <a:r>
              <a:rPr lang="en-US" sz="900" b="0">
                <a:latin typeface="+mn-lt"/>
              </a:rPr>
              <a:t>Deaths-NC State Center for Health Statistics, Vital Statistics, 1999-2024</a:t>
            </a:r>
            <a:endParaRPr lang="en-US" altLang="en-US" sz="900" b="0">
              <a:latin typeface="+mn-lt"/>
            </a:endParaRPr>
          </a:p>
          <a:p>
            <a:pPr marL="0" indent="0">
              <a:spcBef>
                <a:spcPct val="0"/>
              </a:spcBef>
              <a:buNone/>
            </a:pPr>
            <a:r>
              <a:rPr lang="en-US" altLang="en-US" sz="900" b="0">
                <a:latin typeface="+mn-lt"/>
              </a:rPr>
              <a:t>Analysis by Injury Epidemiology and Surveillance Unit</a:t>
            </a:r>
          </a:p>
          <a:p>
            <a:endParaRPr lang="en-US"/>
          </a:p>
        </p:txBody>
      </p:sp>
      <p:sp>
        <p:nvSpPr>
          <p:cNvPr id="4" name="Title 3">
            <a:extLst>
              <a:ext uri="{FF2B5EF4-FFF2-40B4-BE49-F238E27FC236}">
                <a16:creationId xmlns:a16="http://schemas.microsoft.com/office/drawing/2014/main" id="{7029D8C8-F258-462A-B0B0-5B5A835524EF}"/>
              </a:ext>
            </a:extLst>
          </p:cNvPr>
          <p:cNvSpPr>
            <a:spLocks noGrp="1"/>
          </p:cNvSpPr>
          <p:nvPr>
            <p:ph type="title"/>
          </p:nvPr>
        </p:nvSpPr>
        <p:spPr>
          <a:xfrm>
            <a:off x="1798320" y="1143000"/>
            <a:ext cx="8563554" cy="606926"/>
          </a:xfrm>
        </p:spPr>
        <p:txBody>
          <a:bodyPr/>
          <a:lstStyle/>
          <a:p>
            <a:r>
              <a:rPr lang="en-US" altLang="en-US">
                <a:solidFill>
                  <a:schemeClr val="tx2">
                    <a:lumMod val="60000"/>
                    <a:lumOff val="40000"/>
                  </a:schemeClr>
                </a:solidFill>
                <a:latin typeface="+mn-lt"/>
              </a:rPr>
              <a:t>Illicitly manufactured fentanyl* remains the main contributor to overdose deaths</a:t>
            </a:r>
            <a:endParaRPr lang="en-US" sz="2800">
              <a:solidFill>
                <a:schemeClr val="tx2">
                  <a:lumMod val="60000"/>
                  <a:lumOff val="40000"/>
                </a:schemeClr>
              </a:solidFill>
              <a:latin typeface="+mn-lt"/>
            </a:endParaRPr>
          </a:p>
        </p:txBody>
      </p:sp>
      <p:sp>
        <p:nvSpPr>
          <p:cNvPr id="14" name="TextBox 13">
            <a:extLst>
              <a:ext uri="{FF2B5EF4-FFF2-40B4-BE49-F238E27FC236}">
                <a16:creationId xmlns:a16="http://schemas.microsoft.com/office/drawing/2014/main" id="{5E36603F-1F5D-49D9-8D7E-EE53E7CBBF31}"/>
              </a:ext>
            </a:extLst>
          </p:cNvPr>
          <p:cNvSpPr txBox="1"/>
          <p:nvPr/>
        </p:nvSpPr>
        <p:spPr>
          <a:xfrm>
            <a:off x="2905164" y="2621201"/>
            <a:ext cx="3603005" cy="923330"/>
          </a:xfrm>
          <a:prstGeom prst="rect">
            <a:avLst/>
          </a:prstGeom>
          <a:solidFill>
            <a:schemeClr val="bg1">
              <a:lumMod val="95000"/>
            </a:schemeClr>
          </a:solidFill>
          <a:ln w="25400">
            <a:solidFill>
              <a:srgbClr val="C00000"/>
            </a:solidFill>
          </a:ln>
        </p:spPr>
        <p:txBody>
          <a:bodyPr wrap="square" rtlCol="0">
            <a:spAutoFit/>
          </a:bodyPr>
          <a:lstStyle/>
          <a:p>
            <a:pPr>
              <a:defRPr/>
            </a:pPr>
            <a:r>
              <a:rPr lang="en-US" kern="0">
                <a:solidFill>
                  <a:sysClr val="windowText" lastClr="000000"/>
                </a:solidFill>
                <a:latin typeface="Calibri" panose="020F0502020204030204" pitchFamily="34" charset="0"/>
                <a:cs typeface="Calibri" panose="020F0502020204030204" pitchFamily="34" charset="0"/>
              </a:rPr>
              <a:t>A growing number of deaths involve multiple substances in combination (i.e., polysubstance use)</a:t>
            </a:r>
          </a:p>
        </p:txBody>
      </p:sp>
      <p:pic>
        <p:nvPicPr>
          <p:cNvPr id="2" name="Picture 1" descr="Line graph of the number of overdose deaths by substance type from 1999 to 2024.">
            <a:extLst>
              <a:ext uri="{FF2B5EF4-FFF2-40B4-BE49-F238E27FC236}">
                <a16:creationId xmlns:a16="http://schemas.microsoft.com/office/drawing/2014/main" id="{CC7E1FA3-BB26-5A97-936E-1C806C157473}"/>
              </a:ext>
            </a:extLst>
          </p:cNvPr>
          <p:cNvPicPr>
            <a:picLocks noChangeAspect="1"/>
          </p:cNvPicPr>
          <p:nvPr/>
        </p:nvPicPr>
        <p:blipFill>
          <a:blip r:embed="rId3"/>
          <a:stretch>
            <a:fillRect/>
          </a:stretch>
        </p:blipFill>
        <p:spPr>
          <a:xfrm>
            <a:off x="1549100" y="1605008"/>
            <a:ext cx="9093800" cy="3879045"/>
          </a:xfrm>
          <a:prstGeom prst="rect">
            <a:avLst/>
          </a:prstGeom>
        </p:spPr>
      </p:pic>
      <p:sp>
        <p:nvSpPr>
          <p:cNvPr id="3" name="TextBox 2">
            <a:extLst>
              <a:ext uri="{FF2B5EF4-FFF2-40B4-BE49-F238E27FC236}">
                <a16:creationId xmlns:a16="http://schemas.microsoft.com/office/drawing/2014/main" id="{FBEBBD40-797E-494C-A335-8CA3339AB497}"/>
              </a:ext>
            </a:extLst>
          </p:cNvPr>
          <p:cNvSpPr txBox="1"/>
          <p:nvPr/>
        </p:nvSpPr>
        <p:spPr>
          <a:xfrm>
            <a:off x="1836420" y="5310145"/>
            <a:ext cx="8142390" cy="400110"/>
          </a:xfrm>
          <a:prstGeom prst="rect">
            <a:avLst/>
          </a:prstGeom>
          <a:noFill/>
        </p:spPr>
        <p:txBody>
          <a:bodyPr wrap="square" rtlCol="0">
            <a:spAutoFit/>
          </a:bodyPr>
          <a:lstStyle/>
          <a:p>
            <a:pPr>
              <a:defRPr/>
            </a:pPr>
            <a:r>
              <a:rPr lang="en-US" sz="1000">
                <a:solidFill>
                  <a:schemeClr val="tx2"/>
                </a:solidFill>
              </a:rPr>
              <a:t>*Fentanyl surveillance based on Other Synthetic Narcotics (T40.4), which consists of mainly illicitly manufactured fentanyl and fentanyl analogues   </a:t>
            </a:r>
            <a:r>
              <a:rPr lang="el-GR" sz="1000" b="1">
                <a:solidFill>
                  <a:schemeClr val="tx2"/>
                </a:solidFill>
                <a:cs typeface="Calibri" panose="020F0502020204030204" pitchFamily="34" charset="0"/>
              </a:rPr>
              <a:t>ᵜ</a:t>
            </a:r>
            <a:r>
              <a:rPr lang="en-US" sz="1000">
                <a:solidFill>
                  <a:schemeClr val="tx2"/>
                </a:solidFill>
                <a:cs typeface="Calibri" panose="020F0502020204030204" pitchFamily="34" charset="0"/>
              </a:rPr>
              <a:t>Commonly Prescribed Opioid Medications</a:t>
            </a:r>
            <a:endParaRPr lang="en-US" sz="1000">
              <a:solidFill>
                <a:schemeClr val="tx2"/>
              </a:solidFill>
            </a:endParaRPr>
          </a:p>
        </p:txBody>
      </p:sp>
      <p:sp>
        <p:nvSpPr>
          <p:cNvPr id="6" name="Slide Number Placeholder 5">
            <a:extLst>
              <a:ext uri="{FF2B5EF4-FFF2-40B4-BE49-F238E27FC236}">
                <a16:creationId xmlns:a16="http://schemas.microsoft.com/office/drawing/2014/main" id="{DDF4E94D-0BDC-2EC6-27F5-0A3ABE018EB0}"/>
              </a:ext>
            </a:extLst>
          </p:cNvPr>
          <p:cNvSpPr>
            <a:spLocks noGrp="1"/>
          </p:cNvSpPr>
          <p:nvPr>
            <p:ph type="sldNum" sz="quarter" idx="14"/>
          </p:nvPr>
        </p:nvSpPr>
        <p:spPr/>
        <p:txBody>
          <a:bodyPr/>
          <a:lstStyle/>
          <a:p>
            <a:fld id="{11F27F3A-B3E9-41ED-AF8F-A365F10BB65F}" type="slidenum">
              <a:rPr lang="en-US" smtClean="0"/>
              <a:pPr/>
              <a:t>20</a:t>
            </a:fld>
            <a:endParaRPr lang="en-US"/>
          </a:p>
        </p:txBody>
      </p:sp>
    </p:spTree>
    <p:extLst>
      <p:ext uri="{BB962C8B-B14F-4D97-AF65-F5344CB8AC3E}">
        <p14:creationId xmlns:p14="http://schemas.microsoft.com/office/powerpoint/2010/main" val="1779523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2B21519-8982-4E8E-D59B-6C067ACF6B4B}"/>
              </a:ext>
              <a:ext uri="{C183D7F6-B498-43B3-948B-1728B52AA6E4}">
                <adec:decorative xmlns:adec="http://schemas.microsoft.com/office/drawing/2017/decorative" val="1"/>
              </a:ext>
            </a:extLst>
          </p:cNvPr>
          <p:cNvSpPr>
            <a:spLocks noGrp="1"/>
          </p:cNvSpPr>
          <p:nvPr>
            <p:ph type="body" sz="quarter" idx="10"/>
          </p:nvPr>
        </p:nvSpPr>
        <p:spPr>
          <a:xfrm>
            <a:off x="829074" y="2805207"/>
            <a:ext cx="4164239" cy="4937760"/>
          </a:xfrm>
        </p:spPr>
        <p:txBody>
          <a:bodyPr/>
          <a:lstStyle/>
          <a:p>
            <a:pPr marL="0" indent="0" algn="ctr">
              <a:buNone/>
            </a:pPr>
            <a:r>
              <a:rPr lang="en-US" sz="8000" i="1">
                <a:solidFill>
                  <a:schemeClr val="bg1"/>
                </a:solidFill>
              </a:rPr>
              <a:t>Where? </a:t>
            </a:r>
          </a:p>
        </p:txBody>
      </p:sp>
      <p:sp>
        <p:nvSpPr>
          <p:cNvPr id="5" name="Title 4">
            <a:extLst>
              <a:ext uri="{FF2B5EF4-FFF2-40B4-BE49-F238E27FC236}">
                <a16:creationId xmlns:a16="http://schemas.microsoft.com/office/drawing/2014/main" id="{8D60A807-1D32-67D4-F2DB-7327AF88DAC7}"/>
              </a:ext>
            </a:extLst>
          </p:cNvPr>
          <p:cNvSpPr>
            <a:spLocks noGrp="1"/>
          </p:cNvSpPr>
          <p:nvPr>
            <p:ph type="title"/>
          </p:nvPr>
        </p:nvSpPr>
        <p:spPr>
          <a:xfrm>
            <a:off x="6489113" y="2251165"/>
            <a:ext cx="3904787" cy="548640"/>
          </a:xfrm>
        </p:spPr>
        <p:txBody>
          <a:bodyPr/>
          <a:lstStyle/>
          <a:p>
            <a:r>
              <a:rPr lang="en-US" sz="4000"/>
              <a:t>Where do overdoses occur in North Carolina? </a:t>
            </a:r>
          </a:p>
        </p:txBody>
      </p:sp>
      <p:sp>
        <p:nvSpPr>
          <p:cNvPr id="2" name="Slide Number Placeholder 1">
            <a:extLst>
              <a:ext uri="{FF2B5EF4-FFF2-40B4-BE49-F238E27FC236}">
                <a16:creationId xmlns:a16="http://schemas.microsoft.com/office/drawing/2014/main" id="{6986D404-87CA-DD67-1E92-66FAB9DED3B0}"/>
              </a:ext>
            </a:extLst>
          </p:cNvPr>
          <p:cNvSpPr>
            <a:spLocks noGrp="1"/>
          </p:cNvSpPr>
          <p:nvPr>
            <p:ph type="sldNum" sz="quarter" idx="14"/>
          </p:nvPr>
        </p:nvSpPr>
        <p:spPr/>
        <p:txBody>
          <a:bodyPr/>
          <a:lstStyle/>
          <a:p>
            <a:fld id="{11F27F3A-B3E9-41ED-AF8F-A365F10BB65F}" type="slidenum">
              <a:rPr lang="en-US" smtClean="0"/>
              <a:pPr/>
              <a:t>21</a:t>
            </a:fld>
            <a:endParaRPr lang="en-US"/>
          </a:p>
        </p:txBody>
      </p:sp>
    </p:spTree>
    <p:extLst>
      <p:ext uri="{BB962C8B-B14F-4D97-AF65-F5344CB8AC3E}">
        <p14:creationId xmlns:p14="http://schemas.microsoft.com/office/powerpoint/2010/main" val="3334736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2586D-B65A-6921-CDC9-73D90C22FB11}"/>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CF52F1BB-809B-4F4F-0A7C-5F50E46A9299}"/>
              </a:ext>
            </a:extLst>
          </p:cNvPr>
          <p:cNvSpPr>
            <a:spLocks noGrp="1"/>
          </p:cNvSpPr>
          <p:nvPr>
            <p:ph type="body" sz="quarter" idx="10"/>
          </p:nvPr>
        </p:nvSpPr>
        <p:spPr>
          <a:xfrm>
            <a:off x="1798320" y="5852161"/>
            <a:ext cx="8563554" cy="829361"/>
          </a:xfrm>
        </p:spPr>
        <p:txBody>
          <a:bodyPr/>
          <a:lstStyle/>
          <a:p>
            <a:pPr marL="0" indent="0">
              <a:buNone/>
            </a:pPr>
            <a:r>
              <a:rPr lang="en-US" sz="900">
                <a:latin typeface="+mn-lt"/>
              </a:rPr>
              <a:t>Technical Notes: </a:t>
            </a:r>
            <a:r>
              <a:rPr lang="en-US" sz="900" b="0">
                <a:latin typeface="+mn-lt"/>
              </a:rPr>
              <a:t>Rates are per 100,000 NC residents; All intent medication and drug overdose: X40-X44, X60-X64, Y10-Y14, X85 </a:t>
            </a:r>
            <a:br>
              <a:rPr lang="en-US" sz="900" b="0">
                <a:latin typeface="+mn-lt"/>
              </a:rPr>
            </a:br>
            <a:r>
              <a:rPr lang="en-US" sz="900">
                <a:latin typeface="+mn-lt"/>
              </a:rPr>
              <a:t>Source: </a:t>
            </a:r>
            <a:r>
              <a:rPr lang="en-US" sz="900" b="0">
                <a:latin typeface="+mn-lt"/>
              </a:rPr>
              <a:t>Deaths-NC State Center for Health Statistics, Vital Statistics, 2020-2024; Population-NCHS, 2020-2024</a:t>
            </a:r>
            <a:br>
              <a:rPr lang="en-US" sz="900" b="0">
                <a:latin typeface="+mn-lt"/>
              </a:rPr>
            </a:br>
            <a:r>
              <a:rPr lang="en-US" sz="900" b="0">
                <a:latin typeface="+mn-lt"/>
              </a:rPr>
              <a:t>Analysis by Injury Epidemiology and Surveillance Unit</a:t>
            </a:r>
          </a:p>
          <a:p>
            <a:endParaRPr lang="en-US"/>
          </a:p>
        </p:txBody>
      </p:sp>
      <p:sp>
        <p:nvSpPr>
          <p:cNvPr id="2" name="Title 1">
            <a:extLst>
              <a:ext uri="{FF2B5EF4-FFF2-40B4-BE49-F238E27FC236}">
                <a16:creationId xmlns:a16="http://schemas.microsoft.com/office/drawing/2014/main" id="{0A9FCC10-3409-A142-E2F4-A002A68D1E35}"/>
              </a:ext>
            </a:extLst>
          </p:cNvPr>
          <p:cNvSpPr>
            <a:spLocks noGrp="1"/>
          </p:cNvSpPr>
          <p:nvPr>
            <p:ph type="title"/>
          </p:nvPr>
        </p:nvSpPr>
        <p:spPr>
          <a:xfrm>
            <a:off x="1798320" y="1097280"/>
            <a:ext cx="8563554" cy="830580"/>
          </a:xfrm>
        </p:spPr>
        <p:txBody>
          <a:bodyPr/>
          <a:lstStyle/>
          <a:p>
            <a:pPr>
              <a:lnSpc>
                <a:spcPct val="100000"/>
              </a:lnSpc>
            </a:pPr>
            <a:r>
              <a:rPr lang="en-US" altLang="en-US" sz="2600">
                <a:solidFill>
                  <a:schemeClr val="tx2">
                    <a:lumMod val="60000"/>
                    <a:lumOff val="40000"/>
                  </a:schemeClr>
                </a:solidFill>
                <a:latin typeface="+mn-lt"/>
                <a:ea typeface="+mn-ea"/>
                <a:cs typeface="+mn-cs"/>
              </a:rPr>
              <a:t>Statewide, the overdose death rate from 2020-2024 was 35.5 deaths per 100,000 residents</a:t>
            </a:r>
            <a:endParaRPr lang="en-US" sz="2600">
              <a:solidFill>
                <a:schemeClr val="tx2">
                  <a:lumMod val="60000"/>
                  <a:lumOff val="40000"/>
                </a:schemeClr>
              </a:solidFill>
              <a:latin typeface="+mn-lt"/>
            </a:endParaRPr>
          </a:p>
        </p:txBody>
      </p:sp>
      <p:pic>
        <p:nvPicPr>
          <p:cNvPr id="9" name="Picture 8" descr="Map of North Carolina counties and their overdose death rates from 2020 to 2024.">
            <a:extLst>
              <a:ext uri="{FF2B5EF4-FFF2-40B4-BE49-F238E27FC236}">
                <a16:creationId xmlns:a16="http://schemas.microsoft.com/office/drawing/2014/main" id="{A85C18B2-42F2-76C9-DA33-8457D66B72EF}"/>
              </a:ext>
            </a:extLst>
          </p:cNvPr>
          <p:cNvPicPr>
            <a:picLocks noChangeAspect="1"/>
          </p:cNvPicPr>
          <p:nvPr/>
        </p:nvPicPr>
        <p:blipFill rotWithShape="1">
          <a:blip r:embed="rId3">
            <a:extLst>
              <a:ext uri="{28A0092B-C50C-407E-A947-70E740481C1C}">
                <a14:useLocalDpi xmlns:a14="http://schemas.microsoft.com/office/drawing/2010/main" val="0"/>
              </a:ext>
            </a:extLst>
          </a:blip>
          <a:srcRect l="11574" t="38536" r="11361" b="38147"/>
          <a:stretch>
            <a:fillRect/>
          </a:stretch>
        </p:blipFill>
        <p:spPr>
          <a:xfrm>
            <a:off x="1798320" y="2009947"/>
            <a:ext cx="8683265" cy="3399895"/>
          </a:xfrm>
          <a:prstGeom prst="rect">
            <a:avLst/>
          </a:prstGeom>
        </p:spPr>
      </p:pic>
      <p:sp>
        <p:nvSpPr>
          <p:cNvPr id="4" name="TextBox 3">
            <a:extLst>
              <a:ext uri="{FF2B5EF4-FFF2-40B4-BE49-F238E27FC236}">
                <a16:creationId xmlns:a16="http://schemas.microsoft.com/office/drawing/2014/main" id="{3DC0E4A9-AECE-0C7A-86A8-3CD03DC39AFA}"/>
              </a:ext>
            </a:extLst>
          </p:cNvPr>
          <p:cNvSpPr txBox="1"/>
          <p:nvPr/>
        </p:nvSpPr>
        <p:spPr>
          <a:xfrm>
            <a:off x="1648597" y="3954481"/>
            <a:ext cx="3712759" cy="584775"/>
          </a:xfrm>
          <a:prstGeom prst="rect">
            <a:avLst/>
          </a:prstGeom>
          <a:noFill/>
        </p:spPr>
        <p:txBody>
          <a:bodyPr wrap="square" rtlCol="0">
            <a:spAutoFit/>
          </a:bodyPr>
          <a:lstStyle/>
          <a:p>
            <a:r>
              <a:rPr lang="en-US" sz="1600" b="1">
                <a:solidFill>
                  <a:schemeClr val="tx1">
                    <a:lumMod val="75000"/>
                    <a:lumOff val="25000"/>
                  </a:schemeClr>
                </a:solidFill>
              </a:rPr>
              <a:t>Medication/drug overdose deaths, all intents, rate per 100,000</a:t>
            </a:r>
          </a:p>
        </p:txBody>
      </p:sp>
      <p:pic>
        <p:nvPicPr>
          <p:cNvPr id="10" name="Picture 9" descr="Map legend of overdose death rates.">
            <a:extLst>
              <a:ext uri="{FF2B5EF4-FFF2-40B4-BE49-F238E27FC236}">
                <a16:creationId xmlns:a16="http://schemas.microsoft.com/office/drawing/2014/main" id="{2F98AF6D-6916-E560-D698-ABAAD9F1CDF9}"/>
              </a:ext>
            </a:extLst>
          </p:cNvPr>
          <p:cNvPicPr>
            <a:picLocks noChangeAspect="1"/>
          </p:cNvPicPr>
          <p:nvPr/>
        </p:nvPicPr>
        <p:blipFill>
          <a:blip r:embed="rId3" cstate="print">
            <a:extLst>
              <a:ext uri="{28A0092B-C50C-407E-A947-70E740481C1C}">
                <a14:useLocalDpi xmlns:a14="http://schemas.microsoft.com/office/drawing/2010/main" val="0"/>
              </a:ext>
            </a:extLst>
          </a:blip>
          <a:srcRect l="9701" t="73147" r="60831" b="14283"/>
          <a:stretch>
            <a:fillRect/>
          </a:stretch>
        </p:blipFill>
        <p:spPr>
          <a:xfrm>
            <a:off x="1710416" y="4468848"/>
            <a:ext cx="2633550" cy="1453721"/>
          </a:xfrm>
          <a:prstGeom prst="rect">
            <a:avLst/>
          </a:prstGeom>
        </p:spPr>
      </p:pic>
      <p:sp>
        <p:nvSpPr>
          <p:cNvPr id="5" name="Slide Number Placeholder 4">
            <a:extLst>
              <a:ext uri="{FF2B5EF4-FFF2-40B4-BE49-F238E27FC236}">
                <a16:creationId xmlns:a16="http://schemas.microsoft.com/office/drawing/2014/main" id="{89634723-7E29-542B-372F-ED0001E38672}"/>
              </a:ext>
            </a:extLst>
          </p:cNvPr>
          <p:cNvSpPr>
            <a:spLocks noGrp="1"/>
          </p:cNvSpPr>
          <p:nvPr>
            <p:ph type="sldNum" sz="quarter" idx="14"/>
          </p:nvPr>
        </p:nvSpPr>
        <p:spPr/>
        <p:txBody>
          <a:bodyPr/>
          <a:lstStyle/>
          <a:p>
            <a:fld id="{11F27F3A-B3E9-41ED-AF8F-A365F10BB65F}" type="slidenum">
              <a:rPr lang="en-US" smtClean="0"/>
              <a:pPr/>
              <a:t>22</a:t>
            </a:fld>
            <a:endParaRPr lang="en-US"/>
          </a:p>
        </p:txBody>
      </p:sp>
    </p:spTree>
    <p:extLst>
      <p:ext uri="{BB962C8B-B14F-4D97-AF65-F5344CB8AC3E}">
        <p14:creationId xmlns:p14="http://schemas.microsoft.com/office/powerpoint/2010/main" val="2727141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2B21519-8982-4E8E-D59B-6C067ACF6B4B}"/>
              </a:ext>
              <a:ext uri="{C183D7F6-B498-43B3-948B-1728B52AA6E4}">
                <adec:decorative xmlns:adec="http://schemas.microsoft.com/office/drawing/2017/decorative" val="1"/>
              </a:ext>
            </a:extLst>
          </p:cNvPr>
          <p:cNvSpPr>
            <a:spLocks noGrp="1"/>
          </p:cNvSpPr>
          <p:nvPr>
            <p:ph type="body" sz="quarter" idx="10"/>
          </p:nvPr>
        </p:nvSpPr>
        <p:spPr>
          <a:xfrm>
            <a:off x="987874" y="2679814"/>
            <a:ext cx="3681557" cy="4937760"/>
          </a:xfrm>
        </p:spPr>
        <p:txBody>
          <a:bodyPr/>
          <a:lstStyle/>
          <a:p>
            <a:pPr marL="0" indent="0" algn="ctr">
              <a:buNone/>
            </a:pPr>
            <a:r>
              <a:rPr lang="en-US" sz="8000" i="1">
                <a:solidFill>
                  <a:schemeClr val="bg1"/>
                </a:solidFill>
              </a:rPr>
              <a:t>When? </a:t>
            </a:r>
          </a:p>
        </p:txBody>
      </p:sp>
      <p:sp>
        <p:nvSpPr>
          <p:cNvPr id="5" name="Title 4">
            <a:extLst>
              <a:ext uri="{FF2B5EF4-FFF2-40B4-BE49-F238E27FC236}">
                <a16:creationId xmlns:a16="http://schemas.microsoft.com/office/drawing/2014/main" id="{8D60A807-1D32-67D4-F2DB-7327AF88DAC7}"/>
              </a:ext>
            </a:extLst>
          </p:cNvPr>
          <p:cNvSpPr>
            <a:spLocks noGrp="1"/>
          </p:cNvSpPr>
          <p:nvPr>
            <p:ph type="title"/>
          </p:nvPr>
        </p:nvSpPr>
        <p:spPr>
          <a:xfrm>
            <a:off x="6489113" y="2129050"/>
            <a:ext cx="3904787" cy="548640"/>
          </a:xfrm>
        </p:spPr>
        <p:txBody>
          <a:bodyPr/>
          <a:lstStyle/>
          <a:p>
            <a:r>
              <a:rPr lang="en-US" sz="4000"/>
              <a:t>What are the overdose trends over time in North Carolina? </a:t>
            </a:r>
          </a:p>
        </p:txBody>
      </p:sp>
      <p:sp>
        <p:nvSpPr>
          <p:cNvPr id="2" name="Slide Number Placeholder 1">
            <a:extLst>
              <a:ext uri="{FF2B5EF4-FFF2-40B4-BE49-F238E27FC236}">
                <a16:creationId xmlns:a16="http://schemas.microsoft.com/office/drawing/2014/main" id="{4C06A394-6C7B-AF1E-2080-5503F7C486C2}"/>
              </a:ext>
            </a:extLst>
          </p:cNvPr>
          <p:cNvSpPr>
            <a:spLocks noGrp="1"/>
          </p:cNvSpPr>
          <p:nvPr>
            <p:ph type="sldNum" sz="quarter" idx="14"/>
          </p:nvPr>
        </p:nvSpPr>
        <p:spPr/>
        <p:txBody>
          <a:bodyPr/>
          <a:lstStyle/>
          <a:p>
            <a:fld id="{11F27F3A-B3E9-41ED-AF8F-A365F10BB65F}" type="slidenum">
              <a:rPr lang="en-US" smtClean="0"/>
              <a:pPr/>
              <a:t>23</a:t>
            </a:fld>
            <a:endParaRPr lang="en-US"/>
          </a:p>
        </p:txBody>
      </p:sp>
    </p:spTree>
    <p:extLst>
      <p:ext uri="{BB962C8B-B14F-4D97-AF65-F5344CB8AC3E}">
        <p14:creationId xmlns:p14="http://schemas.microsoft.com/office/powerpoint/2010/main" val="1863935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8A38A-C519-D491-07A0-98EB884E896F}"/>
            </a:ext>
          </a:extLst>
        </p:cNvPr>
        <p:cNvGrpSpPr/>
        <p:nvPr/>
      </p:nvGrpSpPr>
      <p:grpSpPr>
        <a:xfrm>
          <a:off x="0" y="0"/>
          <a:ext cx="0" cy="0"/>
          <a:chOff x="0" y="0"/>
          <a:chExt cx="0" cy="0"/>
        </a:xfrm>
      </p:grpSpPr>
      <p:sp>
        <p:nvSpPr>
          <p:cNvPr id="12" name="Text Placeholder 8">
            <a:extLst>
              <a:ext uri="{FF2B5EF4-FFF2-40B4-BE49-F238E27FC236}">
                <a16:creationId xmlns:a16="http://schemas.microsoft.com/office/drawing/2014/main" id="{0E96FC9A-892B-0DA8-3C48-F2C51011E814}"/>
              </a:ext>
            </a:extLst>
          </p:cNvPr>
          <p:cNvSpPr>
            <a:spLocks noGrp="1"/>
          </p:cNvSpPr>
          <p:nvPr>
            <p:ph type="body" sz="quarter" idx="10"/>
          </p:nvPr>
        </p:nvSpPr>
        <p:spPr>
          <a:xfrm>
            <a:off x="1798320" y="5899463"/>
            <a:ext cx="8563554" cy="548641"/>
          </a:xfrm>
        </p:spPr>
        <p:txBody>
          <a:bodyPr/>
          <a:lstStyle/>
          <a:p>
            <a:pPr marL="0" indent="0">
              <a:spcBef>
                <a:spcPct val="0"/>
              </a:spcBef>
              <a:buNone/>
            </a:pPr>
            <a:r>
              <a:rPr lang="en-US" altLang="en-US" sz="900">
                <a:latin typeface="+mn-lt"/>
              </a:rPr>
              <a:t>Technical Notes:</a:t>
            </a:r>
            <a:r>
              <a:rPr lang="en-US" sz="900" b="0">
                <a:latin typeface="+mn-lt"/>
              </a:rPr>
              <a:t> All intent medication and drug overdose: X40-X44, X60-X64, Y10-Y14, X85; Limited to NC residents</a:t>
            </a:r>
            <a:r>
              <a:rPr lang="en-US" altLang="en-US" sz="900" b="0">
                <a:latin typeface="+mn-lt"/>
              </a:rPr>
              <a:t> </a:t>
            </a:r>
          </a:p>
          <a:p>
            <a:pPr marL="0" indent="0">
              <a:spcBef>
                <a:spcPct val="0"/>
              </a:spcBef>
              <a:buNone/>
            </a:pPr>
            <a:r>
              <a:rPr lang="en-US" altLang="en-US" sz="900">
                <a:latin typeface="+mn-lt"/>
              </a:rPr>
              <a:t>Source: </a:t>
            </a:r>
            <a:r>
              <a:rPr lang="en-US" sz="900" b="0">
                <a:latin typeface="+mn-lt"/>
              </a:rPr>
              <a:t>Deaths-NC State Center for Health Statistics, Vital Statistics, 2015-2024</a:t>
            </a:r>
            <a:endParaRPr lang="en-US" altLang="en-US" sz="900" b="0">
              <a:latin typeface="+mn-lt"/>
            </a:endParaRPr>
          </a:p>
          <a:p>
            <a:pPr marL="0" indent="0">
              <a:spcBef>
                <a:spcPct val="0"/>
              </a:spcBef>
              <a:buNone/>
            </a:pPr>
            <a:r>
              <a:rPr lang="en-US" altLang="en-US" sz="900" b="0">
                <a:latin typeface="+mn-lt"/>
              </a:rPr>
              <a:t>Analysis by Injury Epidemiology and Surveillance Unit</a:t>
            </a:r>
          </a:p>
          <a:p>
            <a:endParaRPr lang="en-US"/>
          </a:p>
        </p:txBody>
      </p:sp>
      <p:sp>
        <p:nvSpPr>
          <p:cNvPr id="2" name="Title 1">
            <a:extLst>
              <a:ext uri="{FF2B5EF4-FFF2-40B4-BE49-F238E27FC236}">
                <a16:creationId xmlns:a16="http://schemas.microsoft.com/office/drawing/2014/main" id="{0934DD44-8CFC-59C3-8E7C-2234AAE176B2}"/>
              </a:ext>
            </a:extLst>
          </p:cNvPr>
          <p:cNvSpPr>
            <a:spLocks noGrp="1"/>
          </p:cNvSpPr>
          <p:nvPr>
            <p:ph type="title"/>
          </p:nvPr>
        </p:nvSpPr>
        <p:spPr>
          <a:xfrm>
            <a:off x="1798320" y="1143001"/>
            <a:ext cx="8841850" cy="822961"/>
          </a:xfrm>
        </p:spPr>
        <p:txBody>
          <a:bodyPr/>
          <a:lstStyle/>
          <a:p>
            <a:r>
              <a:rPr lang="en-US" sz="2800"/>
              <a:t>Overdose death rates in North Carolina </a:t>
            </a:r>
            <a:br>
              <a:rPr lang="en-US" sz="2800"/>
            </a:br>
            <a:r>
              <a:rPr lang="en-US" sz="2800"/>
              <a:t>decreased in 2024</a:t>
            </a:r>
          </a:p>
        </p:txBody>
      </p:sp>
      <p:pic>
        <p:nvPicPr>
          <p:cNvPr id="3" name="Picture 2" descr="Line graph of overdose death rates with the percent change from 2015 to 2024.">
            <a:extLst>
              <a:ext uri="{FF2B5EF4-FFF2-40B4-BE49-F238E27FC236}">
                <a16:creationId xmlns:a16="http://schemas.microsoft.com/office/drawing/2014/main" id="{A69F7B14-05E5-FEB7-CBB3-CC6045CE8620}"/>
              </a:ext>
            </a:extLst>
          </p:cNvPr>
          <p:cNvPicPr>
            <a:picLocks noChangeAspect="1"/>
          </p:cNvPicPr>
          <p:nvPr/>
        </p:nvPicPr>
        <p:blipFill>
          <a:blip r:embed="rId3"/>
          <a:stretch>
            <a:fillRect/>
          </a:stretch>
        </p:blipFill>
        <p:spPr>
          <a:xfrm>
            <a:off x="1826151" y="2117971"/>
            <a:ext cx="8251085" cy="3781493"/>
          </a:xfrm>
          <a:prstGeom prst="rect">
            <a:avLst/>
          </a:prstGeom>
        </p:spPr>
      </p:pic>
      <p:sp>
        <p:nvSpPr>
          <p:cNvPr id="5" name="TextBox 4">
            <a:extLst>
              <a:ext uri="{FF2B5EF4-FFF2-40B4-BE49-F238E27FC236}">
                <a16:creationId xmlns:a16="http://schemas.microsoft.com/office/drawing/2014/main" id="{E42CC870-6F9C-4DD3-92BA-B61B1156F3E7}"/>
              </a:ext>
            </a:extLst>
          </p:cNvPr>
          <p:cNvSpPr txBox="1"/>
          <p:nvPr/>
        </p:nvSpPr>
        <p:spPr>
          <a:xfrm>
            <a:off x="7062465" y="4747980"/>
            <a:ext cx="3171255" cy="584775"/>
          </a:xfrm>
          <a:prstGeom prst="rect">
            <a:avLst/>
          </a:prstGeom>
          <a:solidFill>
            <a:schemeClr val="bg1">
              <a:lumMod val="95000"/>
            </a:schemeClr>
          </a:solidFill>
          <a:ln w="28575">
            <a:solidFill>
              <a:srgbClr val="C0000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a:t>From 2015 to 2024, the fatal overdose rate increased </a:t>
            </a:r>
            <a:r>
              <a:rPr lang="en-US" sz="1600" b="1">
                <a:solidFill>
                  <a:srgbClr val="C00000"/>
                </a:solidFill>
              </a:rPr>
              <a:t>71%</a:t>
            </a:r>
            <a:r>
              <a:rPr lang="en-US" sz="1600"/>
              <a:t>.</a:t>
            </a:r>
          </a:p>
        </p:txBody>
      </p:sp>
      <p:sp>
        <p:nvSpPr>
          <p:cNvPr id="8" name="TextBox 7">
            <a:extLst>
              <a:ext uri="{FF2B5EF4-FFF2-40B4-BE49-F238E27FC236}">
                <a16:creationId xmlns:a16="http://schemas.microsoft.com/office/drawing/2014/main" id="{1A35F082-0B64-02A9-6B14-00F756FF4972}"/>
              </a:ext>
              <a:ext uri="{C183D7F6-B498-43B3-948B-1728B52AA6E4}">
                <adec:decorative xmlns:adec="http://schemas.microsoft.com/office/drawing/2017/decorative" val="1"/>
              </a:ext>
            </a:extLst>
          </p:cNvPr>
          <p:cNvSpPr txBox="1"/>
          <p:nvPr/>
        </p:nvSpPr>
        <p:spPr>
          <a:xfrm>
            <a:off x="2586559" y="4635711"/>
            <a:ext cx="955289" cy="276999"/>
          </a:xfrm>
          <a:prstGeom prst="rect">
            <a:avLst/>
          </a:prstGeom>
          <a:noFill/>
        </p:spPr>
        <p:txBody>
          <a:bodyPr wrap="square" rtlCol="0">
            <a:spAutoFit/>
          </a:bodyPr>
          <a:lstStyle/>
          <a:p>
            <a:r>
              <a:rPr lang="en-US" sz="1200" i="1"/>
              <a:t>n=1,566</a:t>
            </a:r>
          </a:p>
        </p:txBody>
      </p:sp>
      <p:sp>
        <p:nvSpPr>
          <p:cNvPr id="9" name="TextBox 8">
            <a:extLst>
              <a:ext uri="{FF2B5EF4-FFF2-40B4-BE49-F238E27FC236}">
                <a16:creationId xmlns:a16="http://schemas.microsoft.com/office/drawing/2014/main" id="{363F229B-40B5-30E0-D58C-3A20277887A7}"/>
              </a:ext>
              <a:ext uri="{C183D7F6-B498-43B3-948B-1728B52AA6E4}">
                <adec:decorative xmlns:adec="http://schemas.microsoft.com/office/drawing/2017/decorative" val="1"/>
              </a:ext>
            </a:extLst>
          </p:cNvPr>
          <p:cNvSpPr txBox="1"/>
          <p:nvPr/>
        </p:nvSpPr>
        <p:spPr>
          <a:xfrm>
            <a:off x="9410562" y="3922340"/>
            <a:ext cx="955289" cy="276999"/>
          </a:xfrm>
          <a:prstGeom prst="rect">
            <a:avLst/>
          </a:prstGeom>
          <a:noFill/>
        </p:spPr>
        <p:txBody>
          <a:bodyPr wrap="square" rtlCol="0">
            <a:spAutoFit/>
          </a:bodyPr>
          <a:lstStyle/>
          <a:p>
            <a:r>
              <a:rPr lang="en-US" sz="1200" i="1"/>
              <a:t>n=2,934</a:t>
            </a:r>
          </a:p>
        </p:txBody>
      </p:sp>
      <p:sp>
        <p:nvSpPr>
          <p:cNvPr id="4" name="Slide Number Placeholder 3">
            <a:extLst>
              <a:ext uri="{FF2B5EF4-FFF2-40B4-BE49-F238E27FC236}">
                <a16:creationId xmlns:a16="http://schemas.microsoft.com/office/drawing/2014/main" id="{5E89F010-F2EB-4E90-77E3-87608EF6C6C2}"/>
              </a:ext>
            </a:extLst>
          </p:cNvPr>
          <p:cNvSpPr>
            <a:spLocks noGrp="1"/>
          </p:cNvSpPr>
          <p:nvPr>
            <p:ph type="sldNum" sz="quarter" idx="14"/>
          </p:nvPr>
        </p:nvSpPr>
        <p:spPr/>
        <p:txBody>
          <a:bodyPr/>
          <a:lstStyle/>
          <a:p>
            <a:fld id="{11F27F3A-B3E9-41ED-AF8F-A365F10BB65F}" type="slidenum">
              <a:rPr lang="en-US" smtClean="0"/>
              <a:pPr/>
              <a:t>24</a:t>
            </a:fld>
            <a:endParaRPr lang="en-US"/>
          </a:p>
        </p:txBody>
      </p:sp>
    </p:spTree>
    <p:extLst>
      <p:ext uri="{BB962C8B-B14F-4D97-AF65-F5344CB8AC3E}">
        <p14:creationId xmlns:p14="http://schemas.microsoft.com/office/powerpoint/2010/main" val="1620408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2B21519-8982-4E8E-D59B-6C067ACF6B4B}"/>
              </a:ext>
              <a:ext uri="{C183D7F6-B498-43B3-948B-1728B52AA6E4}">
                <adec:decorative xmlns:adec="http://schemas.microsoft.com/office/drawing/2017/decorative" val="1"/>
              </a:ext>
            </a:extLst>
          </p:cNvPr>
          <p:cNvSpPr>
            <a:spLocks noGrp="1"/>
          </p:cNvSpPr>
          <p:nvPr>
            <p:ph type="body" sz="quarter" idx="10"/>
          </p:nvPr>
        </p:nvSpPr>
        <p:spPr>
          <a:xfrm>
            <a:off x="1101966" y="2613234"/>
            <a:ext cx="3464628" cy="1826623"/>
          </a:xfrm>
        </p:spPr>
        <p:txBody>
          <a:bodyPr/>
          <a:lstStyle/>
          <a:p>
            <a:pPr marL="0" indent="0" algn="ctr">
              <a:buNone/>
            </a:pPr>
            <a:r>
              <a:rPr lang="en-US" sz="8000" i="1">
                <a:solidFill>
                  <a:schemeClr val="bg1"/>
                </a:solidFill>
              </a:rPr>
              <a:t>Why? </a:t>
            </a:r>
          </a:p>
        </p:txBody>
      </p:sp>
      <p:sp>
        <p:nvSpPr>
          <p:cNvPr id="5" name="Title 4">
            <a:extLst>
              <a:ext uri="{FF2B5EF4-FFF2-40B4-BE49-F238E27FC236}">
                <a16:creationId xmlns:a16="http://schemas.microsoft.com/office/drawing/2014/main" id="{8D60A807-1D32-67D4-F2DB-7327AF88DAC7}"/>
              </a:ext>
            </a:extLst>
          </p:cNvPr>
          <p:cNvSpPr>
            <a:spLocks noGrp="1"/>
          </p:cNvSpPr>
          <p:nvPr>
            <p:ph type="title"/>
          </p:nvPr>
        </p:nvSpPr>
        <p:spPr>
          <a:xfrm>
            <a:off x="6277224" y="2516777"/>
            <a:ext cx="4390777" cy="2275356"/>
          </a:xfrm>
        </p:spPr>
        <p:txBody>
          <a:bodyPr/>
          <a:lstStyle/>
          <a:p>
            <a:r>
              <a:rPr lang="en-US" sz="4000"/>
              <a:t>What are factors that may have led to a person’s overdose? </a:t>
            </a:r>
          </a:p>
        </p:txBody>
      </p:sp>
      <p:sp>
        <p:nvSpPr>
          <p:cNvPr id="2" name="Slide Number Placeholder 1">
            <a:extLst>
              <a:ext uri="{FF2B5EF4-FFF2-40B4-BE49-F238E27FC236}">
                <a16:creationId xmlns:a16="http://schemas.microsoft.com/office/drawing/2014/main" id="{069AD24B-57C0-4AE3-2F35-5AB40A6889F2}"/>
              </a:ext>
            </a:extLst>
          </p:cNvPr>
          <p:cNvSpPr>
            <a:spLocks noGrp="1"/>
          </p:cNvSpPr>
          <p:nvPr>
            <p:ph type="sldNum" sz="quarter" idx="14"/>
          </p:nvPr>
        </p:nvSpPr>
        <p:spPr/>
        <p:txBody>
          <a:bodyPr/>
          <a:lstStyle/>
          <a:p>
            <a:fld id="{11F27F3A-B3E9-41ED-AF8F-A365F10BB65F}" type="slidenum">
              <a:rPr lang="en-US" smtClean="0"/>
              <a:pPr/>
              <a:t>25</a:t>
            </a:fld>
            <a:endParaRPr lang="en-US"/>
          </a:p>
        </p:txBody>
      </p:sp>
    </p:spTree>
    <p:extLst>
      <p:ext uri="{BB962C8B-B14F-4D97-AF65-F5344CB8AC3E}">
        <p14:creationId xmlns:p14="http://schemas.microsoft.com/office/powerpoint/2010/main" val="26090152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3B09C0-D345-9D6C-2D98-EA1C9B3B6731}"/>
              </a:ext>
            </a:extLst>
          </p:cNvPr>
          <p:cNvSpPr>
            <a:spLocks noGrp="1"/>
          </p:cNvSpPr>
          <p:nvPr>
            <p:ph type="title"/>
          </p:nvPr>
        </p:nvSpPr>
        <p:spPr>
          <a:xfrm>
            <a:off x="1798320" y="1143000"/>
            <a:ext cx="8563554" cy="548640"/>
          </a:xfrm>
        </p:spPr>
        <p:txBody>
          <a:bodyPr/>
          <a:lstStyle/>
          <a:p>
            <a:r>
              <a:rPr lang="en-US" b="0" dirty="0">
                <a:solidFill>
                  <a:schemeClr val="tx2"/>
                </a:solidFill>
                <a:latin typeface="+mn-lt"/>
                <a:cs typeface="Calibri" panose="020F0502020204030204" pitchFamily="34" charset="0"/>
              </a:rPr>
              <a:t>There are many things the data may not be able to tell us, but NC-SUDORS offers additional insights into the circumstances leading to an overdose death.</a:t>
            </a:r>
          </a:p>
        </p:txBody>
      </p:sp>
      <p:graphicFrame>
        <p:nvGraphicFramePr>
          <p:cNvPr id="3" name="Diagram 2" descr="Figure of the three sources of NC-SUDORS data (death certificates, medical examiner reports, and toxicology results) and their components.">
            <a:extLst>
              <a:ext uri="{FF2B5EF4-FFF2-40B4-BE49-F238E27FC236}">
                <a16:creationId xmlns:a16="http://schemas.microsoft.com/office/drawing/2014/main" id="{3AA3FE48-01C6-AE77-B433-851EF29A75CF}"/>
              </a:ext>
            </a:extLst>
          </p:cNvPr>
          <p:cNvGraphicFramePr/>
          <p:nvPr/>
        </p:nvGraphicFramePr>
        <p:xfrm>
          <a:off x="2790093" y="2226013"/>
          <a:ext cx="6842928" cy="2945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4373BB06-7EFB-262B-A9D5-0C9116C8048F}"/>
              </a:ext>
            </a:extLst>
          </p:cNvPr>
          <p:cNvSpPr txBox="1"/>
          <p:nvPr/>
        </p:nvSpPr>
        <p:spPr>
          <a:xfrm>
            <a:off x="3121687" y="4652039"/>
            <a:ext cx="6360608" cy="276999"/>
          </a:xfrm>
          <a:prstGeom prst="rect">
            <a:avLst/>
          </a:prstGeom>
          <a:noFill/>
        </p:spPr>
        <p:txBody>
          <a:bodyPr wrap="square" rtlCol="0">
            <a:spAutoFit/>
          </a:bodyPr>
          <a:lstStyle/>
          <a:p>
            <a:r>
              <a:rPr lang="en-US" sz="1200" b="1">
                <a:solidFill>
                  <a:schemeClr val="bg1"/>
                </a:solidFill>
              </a:rPr>
              <a:t>North Carolina State Unintentional Drug Overdose Reporting System (NC-SUDORS)</a:t>
            </a:r>
          </a:p>
        </p:txBody>
      </p:sp>
      <p:sp>
        <p:nvSpPr>
          <p:cNvPr id="2" name="Title 1">
            <a:extLst>
              <a:ext uri="{FF2B5EF4-FFF2-40B4-BE49-F238E27FC236}">
                <a16:creationId xmlns:a16="http://schemas.microsoft.com/office/drawing/2014/main" id="{13084678-366F-6D4D-94BB-18420A29F661}"/>
              </a:ext>
            </a:extLst>
          </p:cNvPr>
          <p:cNvSpPr txBox="1">
            <a:spLocks/>
          </p:cNvSpPr>
          <p:nvPr/>
        </p:nvSpPr>
        <p:spPr>
          <a:xfrm>
            <a:off x="1798320" y="5312800"/>
            <a:ext cx="8563554" cy="548640"/>
          </a:xfrm>
          <a:prstGeom prst="rect">
            <a:avLst/>
          </a:prstGeom>
        </p:spPr>
        <p:txBody>
          <a:bodyPr vert="horz" lIns="91440" tIns="45720" rIns="91440" bIns="45720" rtlCol="0" anchor="t">
            <a:noAutofit/>
          </a:bodyPr>
          <a:lstStyle>
            <a:lvl1pPr algn="l" defTabSz="514350" rtl="0" eaLnBrk="1" latinLnBrk="0" hangingPunct="1">
              <a:lnSpc>
                <a:spcPct val="90000"/>
              </a:lnSpc>
              <a:spcBef>
                <a:spcPct val="0"/>
              </a:spcBef>
              <a:buNone/>
              <a:defRPr sz="2400" b="1" i="0" kern="120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altLang="en-US" sz="2200" b="0" dirty="0">
                <a:solidFill>
                  <a:schemeClr val="tx2"/>
                </a:solidFill>
                <a:latin typeface="+mn-lt"/>
              </a:rPr>
              <a:t>Circumstance data are gathered during the initial death investigation, often during interviews with the decedent’s family and friends. These data are not always known or relayed. </a:t>
            </a:r>
            <a:br>
              <a:rPr lang="en-US" sz="2200" b="0" dirty="0">
                <a:latin typeface="+mn-lt"/>
                <a:cs typeface="Calibri" panose="020F0502020204030204" pitchFamily="34" charset="0"/>
              </a:rPr>
            </a:br>
            <a:endParaRPr lang="en-US" sz="2200" dirty="0">
              <a:latin typeface="+mn-lt"/>
              <a:cs typeface="Calibri" panose="020F0502020204030204" pitchFamily="34" charset="0"/>
            </a:endParaRPr>
          </a:p>
        </p:txBody>
      </p:sp>
      <p:pic>
        <p:nvPicPr>
          <p:cNvPr id="8" name="Picture 7" descr="NC-SUDORS logo.">
            <a:extLst>
              <a:ext uri="{FF2B5EF4-FFF2-40B4-BE49-F238E27FC236}">
                <a16:creationId xmlns:a16="http://schemas.microsoft.com/office/drawing/2014/main" id="{BC9586CD-422E-CA03-E7A9-595F9B31140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91905" y="6147202"/>
            <a:ext cx="1645418" cy="598932"/>
          </a:xfrm>
          <a:prstGeom prst="rect">
            <a:avLst/>
          </a:prstGeom>
        </p:spPr>
      </p:pic>
      <p:sp>
        <p:nvSpPr>
          <p:cNvPr id="7" name="Slide Number Placeholder 6">
            <a:extLst>
              <a:ext uri="{FF2B5EF4-FFF2-40B4-BE49-F238E27FC236}">
                <a16:creationId xmlns:a16="http://schemas.microsoft.com/office/drawing/2014/main" id="{CD06F6AE-C119-7698-B74B-F0963E56401D}"/>
              </a:ext>
            </a:extLst>
          </p:cNvPr>
          <p:cNvSpPr>
            <a:spLocks noGrp="1"/>
          </p:cNvSpPr>
          <p:nvPr>
            <p:ph type="sldNum" sz="quarter" idx="14"/>
          </p:nvPr>
        </p:nvSpPr>
        <p:spPr/>
        <p:txBody>
          <a:bodyPr/>
          <a:lstStyle/>
          <a:p>
            <a:fld id="{11F27F3A-B3E9-41ED-AF8F-A365F10BB65F}" type="slidenum">
              <a:rPr lang="en-US" smtClean="0"/>
              <a:pPr/>
              <a:t>26</a:t>
            </a:fld>
            <a:endParaRPr lang="en-US"/>
          </a:p>
        </p:txBody>
      </p:sp>
    </p:spTree>
    <p:extLst>
      <p:ext uri="{BB962C8B-B14F-4D97-AF65-F5344CB8AC3E}">
        <p14:creationId xmlns:p14="http://schemas.microsoft.com/office/powerpoint/2010/main" val="13735385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DC182-AF5B-F9C0-AD09-93F2AB49E14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946066E-6050-ECA1-E727-C57257F142EA}"/>
              </a:ext>
            </a:extLst>
          </p:cNvPr>
          <p:cNvSpPr>
            <a:spLocks noGrp="1"/>
          </p:cNvSpPr>
          <p:nvPr>
            <p:ph type="title"/>
          </p:nvPr>
        </p:nvSpPr>
        <p:spPr>
          <a:xfrm>
            <a:off x="1814223" y="1102935"/>
            <a:ext cx="8563554" cy="548640"/>
          </a:xfrm>
        </p:spPr>
        <p:txBody>
          <a:bodyPr/>
          <a:lstStyle/>
          <a:p>
            <a:r>
              <a:rPr lang="en-US"/>
              <a:t>NC-SUDORS resources</a:t>
            </a:r>
          </a:p>
        </p:txBody>
      </p:sp>
      <p:pic>
        <p:nvPicPr>
          <p:cNvPr id="5" name="Picture 4" descr="Image of an example of the first page of the NC-SUDORS county factsheets.">
            <a:extLst>
              <a:ext uri="{FF2B5EF4-FFF2-40B4-BE49-F238E27FC236}">
                <a16:creationId xmlns:a16="http://schemas.microsoft.com/office/drawing/2014/main" id="{7AAA7248-FD0D-9ADA-F405-F5BFF95154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5229" y="1548078"/>
            <a:ext cx="3747050" cy="5035603"/>
          </a:xfrm>
          <a:prstGeom prst="rect">
            <a:avLst/>
          </a:prstGeom>
          <a:ln>
            <a:solidFill>
              <a:schemeClr val="accent2"/>
            </a:solidFill>
          </a:ln>
        </p:spPr>
      </p:pic>
      <p:pic>
        <p:nvPicPr>
          <p:cNvPr id="9" name="Picture 8" descr="Image of an example of the second page of the NC-SUDORS county factsheets.">
            <a:extLst>
              <a:ext uri="{FF2B5EF4-FFF2-40B4-BE49-F238E27FC236}">
                <a16:creationId xmlns:a16="http://schemas.microsoft.com/office/drawing/2014/main" id="{1B0B9F56-2F15-8EBE-6276-E0ACBE2C6C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9923" y="177800"/>
            <a:ext cx="4988077" cy="6618156"/>
          </a:xfrm>
          <a:prstGeom prst="rect">
            <a:avLst/>
          </a:prstGeom>
          <a:ln>
            <a:solidFill>
              <a:schemeClr val="accent2"/>
            </a:solidFill>
          </a:ln>
        </p:spPr>
      </p:pic>
      <p:sp>
        <p:nvSpPr>
          <p:cNvPr id="3" name="Slide Number Placeholder 2">
            <a:extLst>
              <a:ext uri="{FF2B5EF4-FFF2-40B4-BE49-F238E27FC236}">
                <a16:creationId xmlns:a16="http://schemas.microsoft.com/office/drawing/2014/main" id="{E8A96B83-CB1A-93B2-48D3-35C1C70138BB}"/>
              </a:ext>
            </a:extLst>
          </p:cNvPr>
          <p:cNvSpPr>
            <a:spLocks noGrp="1"/>
          </p:cNvSpPr>
          <p:nvPr>
            <p:ph type="sldNum" sz="quarter" idx="14"/>
          </p:nvPr>
        </p:nvSpPr>
        <p:spPr/>
        <p:txBody>
          <a:bodyPr/>
          <a:lstStyle/>
          <a:p>
            <a:fld id="{11F27F3A-B3E9-41ED-AF8F-A365F10BB65F}" type="slidenum">
              <a:rPr lang="en-US" smtClean="0"/>
              <a:pPr/>
              <a:t>27</a:t>
            </a:fld>
            <a:endParaRPr lang="en-US"/>
          </a:p>
        </p:txBody>
      </p:sp>
    </p:spTree>
    <p:extLst>
      <p:ext uri="{BB962C8B-B14F-4D97-AF65-F5344CB8AC3E}">
        <p14:creationId xmlns:p14="http://schemas.microsoft.com/office/powerpoint/2010/main" val="1799999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E7DF02-A70A-6F7F-F16A-B9D09BB5BB80}"/>
              </a:ext>
            </a:extLst>
          </p:cNvPr>
          <p:cNvSpPr>
            <a:spLocks noGrp="1"/>
          </p:cNvSpPr>
          <p:nvPr>
            <p:ph type="body" sz="quarter" idx="10"/>
          </p:nvPr>
        </p:nvSpPr>
        <p:spPr/>
        <p:txBody>
          <a:bodyPr/>
          <a:lstStyle/>
          <a:p>
            <a:r>
              <a:rPr lang="en-US" sz="7200" i="1"/>
              <a:t>Active Surveillance</a:t>
            </a:r>
          </a:p>
        </p:txBody>
      </p:sp>
    </p:spTree>
    <p:extLst>
      <p:ext uri="{BB962C8B-B14F-4D97-AF65-F5344CB8AC3E}">
        <p14:creationId xmlns:p14="http://schemas.microsoft.com/office/powerpoint/2010/main" val="2723716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4B55BA-8622-9F73-14D7-4D48818BE812}"/>
              </a:ext>
            </a:extLst>
          </p:cNvPr>
          <p:cNvSpPr>
            <a:spLocks noGrp="1"/>
          </p:cNvSpPr>
          <p:nvPr>
            <p:ph type="title"/>
          </p:nvPr>
        </p:nvSpPr>
        <p:spPr>
          <a:xfrm>
            <a:off x="1732844" y="1199112"/>
            <a:ext cx="8563554" cy="548640"/>
          </a:xfrm>
        </p:spPr>
        <p:txBody>
          <a:bodyPr/>
          <a:lstStyle/>
          <a:p>
            <a:r>
              <a:rPr lang="en-US"/>
              <a:t>Monthly Increase Notifications</a:t>
            </a:r>
          </a:p>
        </p:txBody>
      </p:sp>
      <p:pic>
        <p:nvPicPr>
          <p:cNvPr id="5" name="Picture 4">
            <a:extLst>
              <a:ext uri="{FF2B5EF4-FFF2-40B4-BE49-F238E27FC236}">
                <a16:creationId xmlns:a16="http://schemas.microsoft.com/office/drawing/2014/main" id="{1A2F2A21-E8BE-1500-0DD1-19A24EEC13A9}"/>
              </a:ext>
            </a:extLst>
          </p:cNvPr>
          <p:cNvPicPr>
            <a:picLocks noChangeAspect="1"/>
          </p:cNvPicPr>
          <p:nvPr/>
        </p:nvPicPr>
        <p:blipFill>
          <a:blip r:embed="rId2"/>
          <a:stretch>
            <a:fillRect/>
          </a:stretch>
        </p:blipFill>
        <p:spPr>
          <a:xfrm>
            <a:off x="1400735" y="1892451"/>
            <a:ext cx="8124266" cy="4155946"/>
          </a:xfrm>
          <a:prstGeom prst="rect">
            <a:avLst/>
          </a:prstGeom>
        </p:spPr>
      </p:pic>
      <p:sp>
        <p:nvSpPr>
          <p:cNvPr id="2" name="Slide Number Placeholder 1">
            <a:extLst>
              <a:ext uri="{FF2B5EF4-FFF2-40B4-BE49-F238E27FC236}">
                <a16:creationId xmlns:a16="http://schemas.microsoft.com/office/drawing/2014/main" id="{94E41DF0-05F1-319E-3825-D3FECE1387BA}"/>
              </a:ext>
            </a:extLst>
          </p:cNvPr>
          <p:cNvSpPr>
            <a:spLocks noGrp="1"/>
          </p:cNvSpPr>
          <p:nvPr>
            <p:ph type="sldNum" sz="quarter" idx="14"/>
          </p:nvPr>
        </p:nvSpPr>
        <p:spPr/>
        <p:txBody>
          <a:bodyPr/>
          <a:lstStyle/>
          <a:p>
            <a:fld id="{11F27F3A-B3E9-41ED-AF8F-A365F10BB65F}" type="slidenum">
              <a:rPr lang="en-US" smtClean="0"/>
              <a:pPr/>
              <a:t>29</a:t>
            </a:fld>
            <a:endParaRPr lang="en-US"/>
          </a:p>
        </p:txBody>
      </p:sp>
    </p:spTree>
    <p:extLst>
      <p:ext uri="{BB962C8B-B14F-4D97-AF65-F5344CB8AC3E}">
        <p14:creationId xmlns:p14="http://schemas.microsoft.com/office/powerpoint/2010/main" val="174590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0E495-2C01-0FB2-CA1C-D8B08E09C1B8}"/>
              </a:ext>
            </a:extLst>
          </p:cNvPr>
          <p:cNvSpPr>
            <a:spLocks noGrp="1"/>
          </p:cNvSpPr>
          <p:nvPr>
            <p:ph type="title"/>
          </p:nvPr>
        </p:nvSpPr>
        <p:spPr/>
        <p:txBody>
          <a:bodyPr/>
          <a:lstStyle/>
          <a:p>
            <a:pPr algn="ctr"/>
            <a:r>
              <a:rPr lang="en-US">
                <a:solidFill>
                  <a:srgbClr val="002060"/>
                </a:solidFill>
              </a:rPr>
              <a:t>Housekeeping</a:t>
            </a:r>
          </a:p>
        </p:txBody>
      </p:sp>
      <p:sp>
        <p:nvSpPr>
          <p:cNvPr id="5" name="Content Placeholder 2">
            <a:extLst>
              <a:ext uri="{FF2B5EF4-FFF2-40B4-BE49-F238E27FC236}">
                <a16:creationId xmlns:a16="http://schemas.microsoft.com/office/drawing/2014/main" id="{1D362C0B-C140-840A-7A05-474F27D57047}"/>
              </a:ext>
            </a:extLst>
          </p:cNvPr>
          <p:cNvSpPr txBox="1">
            <a:spLocks/>
          </p:cNvSpPr>
          <p:nvPr/>
        </p:nvSpPr>
        <p:spPr>
          <a:xfrm>
            <a:off x="277093" y="1345888"/>
            <a:ext cx="11637819" cy="5068677"/>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89" lvl="1" indent="0">
              <a:spcBef>
                <a:spcPts val="1200"/>
              </a:spcBef>
              <a:spcAft>
                <a:spcPts val="300"/>
              </a:spcAft>
              <a:buNone/>
              <a:defRPr/>
            </a:pPr>
            <a:endParaRPr lang="en-US" sz="2000">
              <a:solidFill>
                <a:srgbClr val="000000"/>
              </a:solidFill>
              <a:latin typeface="Calibri" panose="020F0502020204030204" pitchFamily="34" charset="0"/>
              <a:ea typeface="Calibri" panose="020F0502020204030204" pitchFamily="34" charset="0"/>
            </a:endParaRPr>
          </a:p>
          <a:p>
            <a:pPr marL="457189" lvl="1" indent="0">
              <a:spcBef>
                <a:spcPts val="1200"/>
              </a:spcBef>
              <a:spcAft>
                <a:spcPts val="300"/>
              </a:spcAft>
              <a:buNone/>
              <a:defRPr/>
            </a:pPr>
            <a:endParaRPr lang="en-US" sz="2000">
              <a:solidFill>
                <a:srgbClr val="000000"/>
              </a:solidFill>
              <a:latin typeface="Calibri" panose="020F0502020204030204" pitchFamily="34" charset="0"/>
              <a:ea typeface="Calibri" panose="020F0502020204030204" pitchFamily="34" charset="0"/>
            </a:endParaRPr>
          </a:p>
          <a:p>
            <a:pPr marL="457189" lvl="1" indent="0">
              <a:spcBef>
                <a:spcPts val="1200"/>
              </a:spcBef>
              <a:spcAft>
                <a:spcPts val="300"/>
              </a:spcAft>
              <a:buNone/>
              <a:defRPr/>
            </a:pPr>
            <a:endParaRPr lang="en-US" sz="3200">
              <a:solidFill>
                <a:prstClr val="black"/>
              </a:solidFill>
              <a:latin typeface="Calibri" panose="020F0502020204030204"/>
            </a:endParaRPr>
          </a:p>
        </p:txBody>
      </p:sp>
      <p:sp>
        <p:nvSpPr>
          <p:cNvPr id="3" name="Content Placeholder 2">
            <a:extLst>
              <a:ext uri="{FF2B5EF4-FFF2-40B4-BE49-F238E27FC236}">
                <a16:creationId xmlns:a16="http://schemas.microsoft.com/office/drawing/2014/main" id="{4CED6970-F04F-1F91-D91F-C06CACD29A5E}"/>
              </a:ext>
            </a:extLst>
          </p:cNvPr>
          <p:cNvSpPr txBox="1">
            <a:spLocks/>
          </p:cNvSpPr>
          <p:nvPr/>
        </p:nvSpPr>
        <p:spPr>
          <a:xfrm>
            <a:off x="3270497" y="1724739"/>
            <a:ext cx="8921511" cy="3919871"/>
          </a:xfrm>
          <a:prstGeom prst="rect">
            <a:avLst/>
          </a:prstGeom>
        </p:spPr>
        <p:txBody>
          <a:bodyPr lIns="91440" tIns="45720" rIns="91440" bIns="45720" anchor="ct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spcAft>
                <a:spcPts val="360"/>
              </a:spcAft>
              <a:defRPr/>
            </a:pPr>
            <a:r>
              <a:rPr lang="en-US" sz="2400">
                <a:solidFill>
                  <a:srgbClr val="000000"/>
                </a:solidFill>
                <a:latin typeface="Arial" panose="020B0604020202020204" pitchFamily="34" charset="0"/>
                <a:ea typeface="Calibri" panose="020F0502020204030204" pitchFamily="34" charset="0"/>
                <a:cs typeface="Arial" panose="020B0604020202020204" pitchFamily="34" charset="0"/>
              </a:rPr>
              <a:t>American Sign Language (ASL) Interpreters and Closed-Captioning </a:t>
            </a:r>
          </a:p>
          <a:p>
            <a:pPr marL="799465" lvl="1" indent="-342265">
              <a:spcBef>
                <a:spcPts val="1200"/>
              </a:spcBef>
              <a:spcAft>
                <a:spcPts val="300"/>
              </a:spcAft>
              <a:buFont typeface="Courier New,monospace" panose="02070309020205020404" pitchFamily="49" charset="0"/>
              <a:buChar char="o"/>
              <a:defRPr/>
            </a:pPr>
            <a:r>
              <a:rPr lang="en-US" sz="2100">
                <a:solidFill>
                  <a:srgbClr val="000000"/>
                </a:solidFill>
                <a:latin typeface="Arial" panose="020B0604020202020204" pitchFamily="34" charset="0"/>
                <a:ea typeface="Calibri" panose="020F0502020204030204" pitchFamily="34" charset="0"/>
                <a:cs typeface="Arial" panose="020B0604020202020204" pitchFamily="34" charset="0"/>
              </a:rPr>
              <a:t>ASL Interpreters and Closed-Captioning options will be available for today’s event.</a:t>
            </a:r>
          </a:p>
          <a:p>
            <a:pPr marL="799465" lvl="1" indent="-342265">
              <a:spcBef>
                <a:spcPts val="1200"/>
              </a:spcBef>
              <a:spcAft>
                <a:spcPts val="300"/>
              </a:spcAft>
              <a:buFont typeface="Courier New,monospace" panose="02070309020205020404" pitchFamily="49" charset="0"/>
              <a:buChar char="o"/>
              <a:defRPr/>
            </a:pPr>
            <a:r>
              <a:rPr lang="en-US" sz="2100">
                <a:solidFill>
                  <a:prstClr val="black"/>
                </a:solidFill>
                <a:latin typeface="Arial" panose="020B0604020202020204" pitchFamily="34" charset="0"/>
                <a:cs typeface="Arial" panose="020B0604020202020204" pitchFamily="34" charset="0"/>
              </a:rPr>
              <a:t>For closed-captioning options select the "Closed Caption" feature located on your control panel.</a:t>
            </a:r>
          </a:p>
          <a:p>
            <a:pPr marL="457200" lvl="1" indent="0">
              <a:spcBef>
                <a:spcPts val="1200"/>
              </a:spcBef>
              <a:spcAft>
                <a:spcPts val="300"/>
              </a:spcAft>
              <a:buNone/>
              <a:defRPr/>
            </a:pPr>
            <a:endParaRPr lang="en-US" sz="2100">
              <a:solidFill>
                <a:prstClr val="black"/>
              </a:solidFill>
              <a:latin typeface="Arial" panose="020B0604020202020204" pitchFamily="34" charset="0"/>
              <a:cs typeface="Arial" panose="020B0604020202020204" pitchFamily="34" charset="0"/>
            </a:endParaRPr>
          </a:p>
          <a:p>
            <a:pPr marL="457200" lvl="1" indent="0">
              <a:spcBef>
                <a:spcPts val="1200"/>
              </a:spcBef>
              <a:spcAft>
                <a:spcPts val="300"/>
              </a:spcAft>
              <a:buNone/>
              <a:defRPr/>
            </a:pPr>
            <a:br>
              <a:rPr lang="en-US" sz="2100">
                <a:latin typeface="Arial" panose="020B0604020202020204" pitchFamily="34" charset="0"/>
                <a:cs typeface="Arial" panose="020B0604020202020204" pitchFamily="34" charset="0"/>
              </a:rPr>
            </a:br>
            <a:endParaRPr lang="en-US" sz="2100">
              <a:solidFill>
                <a:prstClr val="black"/>
              </a:solidFill>
              <a:latin typeface="Arial" panose="020B0604020202020204" pitchFamily="34" charset="0"/>
              <a:cs typeface="Arial" panose="020B0604020202020204" pitchFamily="34" charset="0"/>
            </a:endParaRPr>
          </a:p>
          <a:p>
            <a:pPr marL="456565" indent="-342265">
              <a:spcBef>
                <a:spcPts val="1200"/>
              </a:spcBef>
              <a:spcAft>
                <a:spcPts val="300"/>
              </a:spcAft>
              <a:defRPr/>
            </a:pPr>
            <a:endParaRPr lang="en-US" sz="2400">
              <a:solidFill>
                <a:prstClr val="black"/>
              </a:solidFill>
              <a:latin typeface="Arial" panose="020B0604020202020204" pitchFamily="34" charset="0"/>
              <a:cs typeface="Arial" panose="020B0604020202020204" pitchFamily="34" charset="0"/>
            </a:endParaRPr>
          </a:p>
          <a:p>
            <a:pPr marL="456565" indent="-342265">
              <a:spcBef>
                <a:spcPts val="1200"/>
              </a:spcBef>
              <a:spcAft>
                <a:spcPts val="300"/>
              </a:spcAft>
              <a:defRPr/>
            </a:pPr>
            <a:endParaRPr lang="en-US" sz="2400">
              <a:solidFill>
                <a:prstClr val="black"/>
              </a:solidFill>
              <a:latin typeface="Arial" panose="020B0604020202020204" pitchFamily="34" charset="0"/>
              <a:cs typeface="Arial" panose="020B0604020202020204" pitchFamily="34" charset="0"/>
            </a:endParaRPr>
          </a:p>
          <a:p>
            <a:pPr marL="456565" indent="-342265">
              <a:spcBef>
                <a:spcPts val="1200"/>
              </a:spcBef>
              <a:spcAft>
                <a:spcPts val="300"/>
              </a:spcAft>
              <a:defRPr/>
            </a:pPr>
            <a:r>
              <a:rPr lang="en-US" sz="2400">
                <a:solidFill>
                  <a:prstClr val="black"/>
                </a:solidFill>
                <a:latin typeface="Arial" panose="020B0604020202020204" pitchFamily="34" charset="0"/>
                <a:cs typeface="Arial" panose="020B0604020202020204" pitchFamily="34" charset="0"/>
              </a:rPr>
              <a:t>Adjusting Video Layout and Screen View</a:t>
            </a:r>
            <a:endParaRPr lang="en-US">
              <a:solidFill>
                <a:prstClr val="black"/>
              </a:solidFill>
              <a:latin typeface="Arial" panose="020B0604020202020204" pitchFamily="34" charset="0"/>
              <a:cs typeface="Arial" panose="020B0604020202020204" pitchFamily="34" charset="0"/>
            </a:endParaRPr>
          </a:p>
          <a:p>
            <a:pPr lvl="1" indent="-513715">
              <a:spcBef>
                <a:spcPts val="1200"/>
              </a:spcBef>
              <a:spcAft>
                <a:spcPts val="300"/>
              </a:spcAft>
              <a:buFont typeface="Courier New" panose="020B0604020202020204" pitchFamily="34" charset="0"/>
              <a:buChar char="o"/>
              <a:defRPr/>
            </a:pPr>
            <a:r>
              <a:rPr lang="en-US" sz="2100">
                <a:solidFill>
                  <a:prstClr val="black"/>
                </a:solidFill>
                <a:latin typeface="Arial" panose="020B0604020202020204" pitchFamily="34" charset="0"/>
                <a:cs typeface="Arial" panose="020B0604020202020204" pitchFamily="34" charset="0"/>
              </a:rPr>
              <a:t>Select the "View" feature located in the top-right hand corner of your screen.</a:t>
            </a:r>
          </a:p>
          <a:p>
            <a:pPr lvl="1" indent="-513715">
              <a:spcBef>
                <a:spcPts val="1200"/>
              </a:spcBef>
              <a:spcAft>
                <a:spcPts val="300"/>
              </a:spcAft>
              <a:buFont typeface="Courier New" panose="020B0604020202020204" pitchFamily="34" charset="0"/>
              <a:buChar char="o"/>
              <a:defRPr/>
            </a:pPr>
            <a:endParaRPr lang="en-US" sz="2100">
              <a:solidFill>
                <a:prstClr val="black"/>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06AAA98-A762-073E-DCF3-D6D65B408CD1}"/>
              </a:ext>
            </a:extLst>
          </p:cNvPr>
          <p:cNvSpPr txBox="1"/>
          <p:nvPr/>
        </p:nvSpPr>
        <p:spPr>
          <a:xfrm>
            <a:off x="3282111" y="2946010"/>
            <a:ext cx="8373035" cy="1477328"/>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s">
                <a:solidFill>
                  <a:srgbClr val="202124"/>
                </a:solidFill>
                <a:latin typeface="Arial" panose="020B0604020202020204" pitchFamily="34" charset="0"/>
                <a:cs typeface="Arial" panose="020B0604020202020204" pitchFamily="34" charset="0"/>
              </a:rPr>
              <a:t>Intérpretes en lengua de signos americana (ASL) y subtítulos:</a:t>
            </a:r>
          </a:p>
          <a:p>
            <a:pPr>
              <a:defRPr/>
            </a:pPr>
            <a:endParaRPr lang="es">
              <a:solidFill>
                <a:srgbClr val="202124"/>
              </a:solidFill>
              <a:latin typeface="Arial" panose="020B0604020202020204" pitchFamily="34" charset="0"/>
              <a:cs typeface="Arial" panose="020B0604020202020204" pitchFamily="34" charset="0"/>
            </a:endParaRPr>
          </a:p>
          <a:p>
            <a:pPr>
              <a:defRPr/>
            </a:pPr>
            <a:r>
              <a:rPr lang="es">
                <a:solidFill>
                  <a:srgbClr val="202124"/>
                </a:solidFill>
                <a:latin typeface="Arial" panose="020B0604020202020204" pitchFamily="34" charset="0"/>
                <a:cs typeface="Arial" panose="020B0604020202020204" pitchFamily="34" charset="0"/>
              </a:rPr>
              <a:t>Habrá intérpretes de ASL y opciones de subtítulos disponibles para el evento de hoy. Para opciones de subtítulos, seleccione la función "Subtítulos" ubicada en su panel de control.</a:t>
            </a:r>
            <a:endParaRPr lang="en-US">
              <a:solidFill>
                <a:prstClr val="black"/>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95DB572-11C1-A483-3F34-E550F420ED96}"/>
              </a:ext>
            </a:extLst>
          </p:cNvPr>
          <p:cNvPicPr>
            <a:picLocks noChangeAspect="1"/>
          </p:cNvPicPr>
          <p:nvPr/>
        </p:nvPicPr>
        <p:blipFill>
          <a:blip r:embed="rId2"/>
          <a:stretch>
            <a:fillRect/>
          </a:stretch>
        </p:blipFill>
        <p:spPr>
          <a:xfrm>
            <a:off x="210707" y="1724735"/>
            <a:ext cx="2771079" cy="1712980"/>
          </a:xfrm>
          <a:prstGeom prst="rect">
            <a:avLst/>
          </a:prstGeom>
        </p:spPr>
      </p:pic>
      <p:pic>
        <p:nvPicPr>
          <p:cNvPr id="8" name="Picture 7">
            <a:extLst>
              <a:ext uri="{FF2B5EF4-FFF2-40B4-BE49-F238E27FC236}">
                <a16:creationId xmlns:a16="http://schemas.microsoft.com/office/drawing/2014/main" id="{C3B1933B-522C-02A3-488A-898279569488}"/>
              </a:ext>
            </a:extLst>
          </p:cNvPr>
          <p:cNvPicPr>
            <a:picLocks noChangeAspect="1"/>
          </p:cNvPicPr>
          <p:nvPr/>
        </p:nvPicPr>
        <p:blipFill>
          <a:blip r:embed="rId3"/>
          <a:stretch>
            <a:fillRect/>
          </a:stretch>
        </p:blipFill>
        <p:spPr>
          <a:xfrm>
            <a:off x="210707" y="3997452"/>
            <a:ext cx="2782693" cy="1857375"/>
          </a:xfrm>
          <a:prstGeom prst="rect">
            <a:avLst/>
          </a:prstGeom>
        </p:spPr>
      </p:pic>
      <p:sp>
        <p:nvSpPr>
          <p:cNvPr id="10" name="Slide Number Placeholder 9">
            <a:extLst>
              <a:ext uri="{FF2B5EF4-FFF2-40B4-BE49-F238E27FC236}">
                <a16:creationId xmlns:a16="http://schemas.microsoft.com/office/drawing/2014/main" id="{942CA78A-8145-7659-C907-1C42BAC45F7C}"/>
              </a:ext>
            </a:extLst>
          </p:cNvPr>
          <p:cNvSpPr>
            <a:spLocks noGrp="1"/>
          </p:cNvSpPr>
          <p:nvPr>
            <p:ph type="sldNum" sz="quarter" idx="15"/>
          </p:nvPr>
        </p:nvSpPr>
        <p:spPr/>
        <p:txBody>
          <a:bodyPr/>
          <a:lstStyle/>
          <a:p>
            <a:fld id="{11F27F3A-B3E9-41ED-AF8F-A365F10BB65F}" type="slidenum">
              <a:rPr lang="en-US" smtClean="0"/>
              <a:pPr/>
              <a:t>3</a:t>
            </a:fld>
            <a:endParaRPr lang="en-US"/>
          </a:p>
        </p:txBody>
      </p:sp>
    </p:spTree>
    <p:extLst>
      <p:ext uri="{BB962C8B-B14F-4D97-AF65-F5344CB8AC3E}">
        <p14:creationId xmlns:p14="http://schemas.microsoft.com/office/powerpoint/2010/main" val="36515845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204F1BC2-B677-C6A0-7109-40D9B1618512}"/>
              </a:ext>
            </a:extLst>
          </p:cNvPr>
          <p:cNvSpPr>
            <a:spLocks noGrp="1"/>
          </p:cNvSpPr>
          <p:nvPr>
            <p:ph type="body" sz="quarter" idx="10"/>
          </p:nvPr>
        </p:nvSpPr>
        <p:spPr>
          <a:xfrm>
            <a:off x="919263" y="1104804"/>
            <a:ext cx="2413661" cy="4937760"/>
          </a:xfrm>
        </p:spPr>
        <p:txBody>
          <a:bodyPr/>
          <a:lstStyle/>
          <a:p>
            <a:r>
              <a:rPr lang="en-US" b="0" dirty="0"/>
              <a:t>Emergency Department (ED) visit data have a shorter lag time (~2 weeks).</a:t>
            </a:r>
            <a:br>
              <a:rPr lang="en-US" b="0" dirty="0"/>
            </a:br>
            <a:endParaRPr lang="en-US" b="0" dirty="0"/>
          </a:p>
          <a:p>
            <a:r>
              <a:rPr lang="en-US" b="0" dirty="0"/>
              <a:t>Available at the county level.</a:t>
            </a:r>
          </a:p>
          <a:p>
            <a:pPr marL="0" indent="0">
              <a:buNone/>
            </a:pPr>
            <a:endParaRPr lang="en-US" b="0" dirty="0"/>
          </a:p>
          <a:p>
            <a:r>
              <a:rPr lang="en-US" b="0" dirty="0"/>
              <a:t>Comprehensive tox testing usually not completed.</a:t>
            </a:r>
            <a:endParaRPr lang="en-US" dirty="0"/>
          </a:p>
        </p:txBody>
      </p:sp>
      <p:pic>
        <p:nvPicPr>
          <p:cNvPr id="3" name="Picture 2">
            <a:extLst>
              <a:ext uri="{FF2B5EF4-FFF2-40B4-BE49-F238E27FC236}">
                <a16:creationId xmlns:a16="http://schemas.microsoft.com/office/drawing/2014/main" id="{9B50B20F-DAB8-B5DC-99C1-72065CF14EBC}"/>
              </a:ext>
            </a:extLst>
          </p:cNvPr>
          <p:cNvPicPr>
            <a:picLocks noChangeAspect="1"/>
          </p:cNvPicPr>
          <p:nvPr/>
        </p:nvPicPr>
        <p:blipFill>
          <a:blip r:embed="rId2"/>
          <a:stretch>
            <a:fillRect/>
          </a:stretch>
        </p:blipFill>
        <p:spPr>
          <a:xfrm>
            <a:off x="4915057" y="901236"/>
            <a:ext cx="6704921" cy="5055527"/>
          </a:xfrm>
          <a:prstGeom prst="rect">
            <a:avLst/>
          </a:prstGeom>
          <a:ln w="28575">
            <a:solidFill>
              <a:schemeClr val="tx2"/>
            </a:solidFill>
          </a:ln>
        </p:spPr>
      </p:pic>
      <p:sp>
        <p:nvSpPr>
          <p:cNvPr id="2" name="Slide Number Placeholder 1">
            <a:extLst>
              <a:ext uri="{FF2B5EF4-FFF2-40B4-BE49-F238E27FC236}">
                <a16:creationId xmlns:a16="http://schemas.microsoft.com/office/drawing/2014/main" id="{F1FB7F48-A710-AED0-D5BB-4AF95B8C411C}"/>
              </a:ext>
            </a:extLst>
          </p:cNvPr>
          <p:cNvSpPr>
            <a:spLocks noGrp="1"/>
          </p:cNvSpPr>
          <p:nvPr>
            <p:ph type="sldNum" sz="quarter" idx="14"/>
          </p:nvPr>
        </p:nvSpPr>
        <p:spPr/>
        <p:txBody>
          <a:bodyPr/>
          <a:lstStyle/>
          <a:p>
            <a:fld id="{11F27F3A-B3E9-41ED-AF8F-A365F10BB65F}" type="slidenum">
              <a:rPr lang="en-US" smtClean="0"/>
              <a:pPr/>
              <a:t>30</a:t>
            </a:fld>
            <a:endParaRPr lang="en-US"/>
          </a:p>
        </p:txBody>
      </p:sp>
    </p:spTree>
    <p:extLst>
      <p:ext uri="{BB962C8B-B14F-4D97-AF65-F5344CB8AC3E}">
        <p14:creationId xmlns:p14="http://schemas.microsoft.com/office/powerpoint/2010/main" val="27721036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179A9-A709-9F67-C13D-763801699B6C}"/>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3832651F-421F-87A9-15D5-2A8CC5D6DE56}"/>
              </a:ext>
            </a:extLst>
          </p:cNvPr>
          <p:cNvSpPr>
            <a:spLocks noGrp="1"/>
          </p:cNvSpPr>
          <p:nvPr>
            <p:ph type="body" sz="quarter" idx="10"/>
          </p:nvPr>
        </p:nvSpPr>
        <p:spPr>
          <a:xfrm>
            <a:off x="992190" y="1092810"/>
            <a:ext cx="2413661" cy="4937760"/>
          </a:xfrm>
        </p:spPr>
        <p:txBody>
          <a:bodyPr/>
          <a:lstStyle/>
          <a:p>
            <a:pPr marL="214313" indent="-214313">
              <a:spcAft>
                <a:spcPts val="900"/>
              </a:spcAft>
            </a:pPr>
            <a:r>
              <a:rPr lang="en-US" b="0" dirty="0"/>
              <a:t>NCDHHS DPH developed  a measure of </a:t>
            </a:r>
            <a:r>
              <a:rPr lang="en-US" b="0" u="sng" dirty="0"/>
              <a:t>suspected </a:t>
            </a:r>
            <a:r>
              <a:rPr lang="en-US" b="0" dirty="0"/>
              <a:t>overdose deaths.</a:t>
            </a:r>
          </a:p>
          <a:p>
            <a:pPr marL="214313" indent="-214313">
              <a:spcAft>
                <a:spcPts val="900"/>
              </a:spcAft>
            </a:pPr>
            <a:r>
              <a:rPr lang="en-US" b="0" dirty="0"/>
              <a:t>This measure only lags by ~2 weeks. </a:t>
            </a:r>
          </a:p>
          <a:p>
            <a:pPr marL="214313" indent="-214313">
              <a:spcAft>
                <a:spcPts val="900"/>
              </a:spcAft>
            </a:pPr>
            <a:r>
              <a:rPr lang="en-US" b="0" dirty="0"/>
              <a:t>Suspected overdose counts are only available at the state level.</a:t>
            </a:r>
          </a:p>
          <a:p>
            <a:endParaRPr lang="en-US" dirty="0"/>
          </a:p>
        </p:txBody>
      </p:sp>
      <p:pic>
        <p:nvPicPr>
          <p:cNvPr id="3" name="Picture 2">
            <a:extLst>
              <a:ext uri="{FF2B5EF4-FFF2-40B4-BE49-F238E27FC236}">
                <a16:creationId xmlns:a16="http://schemas.microsoft.com/office/drawing/2014/main" id="{EA5DF019-766C-E712-69F8-7A7961006DEA}"/>
              </a:ext>
            </a:extLst>
          </p:cNvPr>
          <p:cNvPicPr>
            <a:picLocks noChangeAspect="1"/>
          </p:cNvPicPr>
          <p:nvPr/>
        </p:nvPicPr>
        <p:blipFill>
          <a:blip r:embed="rId3"/>
          <a:stretch>
            <a:fillRect/>
          </a:stretch>
        </p:blipFill>
        <p:spPr>
          <a:xfrm>
            <a:off x="4904024" y="874162"/>
            <a:ext cx="6722626" cy="5162853"/>
          </a:xfrm>
          <a:prstGeom prst="rect">
            <a:avLst/>
          </a:prstGeom>
          <a:ln w="28575">
            <a:solidFill>
              <a:schemeClr val="tx2"/>
            </a:solidFill>
          </a:ln>
        </p:spPr>
      </p:pic>
      <p:sp>
        <p:nvSpPr>
          <p:cNvPr id="2" name="Slide Number Placeholder 1">
            <a:extLst>
              <a:ext uri="{FF2B5EF4-FFF2-40B4-BE49-F238E27FC236}">
                <a16:creationId xmlns:a16="http://schemas.microsoft.com/office/drawing/2014/main" id="{899B93A8-5C75-D8E8-AF71-50FD8C515166}"/>
              </a:ext>
            </a:extLst>
          </p:cNvPr>
          <p:cNvSpPr>
            <a:spLocks noGrp="1"/>
          </p:cNvSpPr>
          <p:nvPr>
            <p:ph type="sldNum" sz="quarter" idx="14"/>
          </p:nvPr>
        </p:nvSpPr>
        <p:spPr/>
        <p:txBody>
          <a:bodyPr/>
          <a:lstStyle/>
          <a:p>
            <a:fld id="{11F27F3A-B3E9-41ED-AF8F-A365F10BB65F}" type="slidenum">
              <a:rPr lang="en-US" smtClean="0"/>
              <a:pPr/>
              <a:t>31</a:t>
            </a:fld>
            <a:endParaRPr lang="en-US"/>
          </a:p>
        </p:txBody>
      </p:sp>
    </p:spTree>
    <p:extLst>
      <p:ext uri="{BB962C8B-B14F-4D97-AF65-F5344CB8AC3E}">
        <p14:creationId xmlns:p14="http://schemas.microsoft.com/office/powerpoint/2010/main" val="18036341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C003D-5EE3-0D8F-4100-BA83B51FB3E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272D767-EDCB-7160-8462-AA37DBC6EDB6}"/>
              </a:ext>
            </a:extLst>
          </p:cNvPr>
          <p:cNvSpPr>
            <a:spLocks noGrp="1"/>
          </p:cNvSpPr>
          <p:nvPr>
            <p:ph type="title"/>
          </p:nvPr>
        </p:nvSpPr>
        <p:spPr>
          <a:xfrm>
            <a:off x="1729274" y="1150761"/>
            <a:ext cx="6788193" cy="411480"/>
          </a:xfrm>
        </p:spPr>
        <p:txBody>
          <a:bodyPr/>
          <a:lstStyle/>
          <a:p>
            <a:r>
              <a:rPr lang="en-US" sz="2000" b="0">
                <a:solidFill>
                  <a:schemeClr val="tx2"/>
                </a:solidFill>
              </a:rPr>
              <a:t>Suspected overdose death trends closely align with the confirmed (or final) overdose death trends. </a:t>
            </a:r>
          </a:p>
        </p:txBody>
      </p:sp>
      <p:graphicFrame>
        <p:nvGraphicFramePr>
          <p:cNvPr id="2" name="Chart 1">
            <a:extLst>
              <a:ext uri="{FF2B5EF4-FFF2-40B4-BE49-F238E27FC236}">
                <a16:creationId xmlns:a16="http://schemas.microsoft.com/office/drawing/2014/main" id="{A5E254F6-111E-53F5-B5F0-29B49C4F05EA}"/>
              </a:ext>
            </a:extLst>
          </p:cNvPr>
          <p:cNvGraphicFramePr>
            <a:graphicFrameLocks/>
          </p:cNvGraphicFramePr>
          <p:nvPr/>
        </p:nvGraphicFramePr>
        <p:xfrm>
          <a:off x="1729274" y="2133600"/>
          <a:ext cx="8938726" cy="4222014"/>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7598583F-DC42-69E6-E4F1-1BA7C8EBAD27}"/>
              </a:ext>
            </a:extLst>
          </p:cNvPr>
          <p:cNvSpPr>
            <a:spLocks noGrp="1"/>
          </p:cNvSpPr>
          <p:nvPr>
            <p:ph type="sldNum" sz="quarter" idx="14"/>
          </p:nvPr>
        </p:nvSpPr>
        <p:spPr/>
        <p:txBody>
          <a:bodyPr/>
          <a:lstStyle/>
          <a:p>
            <a:fld id="{11F27F3A-B3E9-41ED-AF8F-A365F10BB65F}" type="slidenum">
              <a:rPr lang="en-US" smtClean="0"/>
              <a:pPr/>
              <a:t>32</a:t>
            </a:fld>
            <a:endParaRPr lang="en-US"/>
          </a:p>
        </p:txBody>
      </p:sp>
      <p:sp>
        <p:nvSpPr>
          <p:cNvPr id="6" name="TextBox 5">
            <a:extLst>
              <a:ext uri="{FF2B5EF4-FFF2-40B4-BE49-F238E27FC236}">
                <a16:creationId xmlns:a16="http://schemas.microsoft.com/office/drawing/2014/main" id="{CDDF1635-96A0-6510-DB68-BDFA2E31B052}"/>
              </a:ext>
            </a:extLst>
          </p:cNvPr>
          <p:cNvSpPr txBox="1"/>
          <p:nvPr/>
        </p:nvSpPr>
        <p:spPr>
          <a:xfrm>
            <a:off x="261477" y="6481623"/>
            <a:ext cx="11188989" cy="276999"/>
          </a:xfrm>
          <a:prstGeom prst="rect">
            <a:avLst/>
          </a:prstGeom>
          <a:noFill/>
        </p:spPr>
        <p:txBody>
          <a:bodyPr wrap="square">
            <a:spAutoFit/>
          </a:bodyPr>
          <a:lstStyle/>
          <a:p>
            <a:r>
              <a:rPr lang="en-US" sz="1200" b="1" i="0">
                <a:solidFill>
                  <a:schemeClr val="accent1">
                    <a:lumMod val="50000"/>
                  </a:schemeClr>
                </a:solidFill>
              </a:rPr>
              <a:t>NCDHHS, Division of Public Health, Injury and Violence Prevention Branch | CORE Overdose Slides | 2024 Data Year</a:t>
            </a:r>
          </a:p>
        </p:txBody>
      </p:sp>
    </p:spTree>
    <p:extLst>
      <p:ext uri="{BB962C8B-B14F-4D97-AF65-F5344CB8AC3E}">
        <p14:creationId xmlns:p14="http://schemas.microsoft.com/office/powerpoint/2010/main" val="66651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E69DE-6221-25C1-8EC7-A4C323D80CB2}"/>
            </a:ext>
          </a:extLst>
        </p:cNvPr>
        <p:cNvGrpSpPr/>
        <p:nvPr/>
      </p:nvGrpSpPr>
      <p:grpSpPr>
        <a:xfrm>
          <a:off x="0" y="0"/>
          <a:ext cx="0" cy="0"/>
          <a:chOff x="0" y="0"/>
          <a:chExt cx="0" cy="0"/>
        </a:xfrm>
      </p:grpSpPr>
      <p:sp>
        <p:nvSpPr>
          <p:cNvPr id="7" name="Title 4">
            <a:extLst>
              <a:ext uri="{FF2B5EF4-FFF2-40B4-BE49-F238E27FC236}">
                <a16:creationId xmlns:a16="http://schemas.microsoft.com/office/drawing/2014/main" id="{F2F96911-0828-EBD4-9477-4A8B1421EF10}"/>
              </a:ext>
            </a:extLst>
          </p:cNvPr>
          <p:cNvSpPr txBox="1">
            <a:spLocks/>
          </p:cNvSpPr>
          <p:nvPr/>
        </p:nvSpPr>
        <p:spPr>
          <a:xfrm>
            <a:off x="1826149" y="1112551"/>
            <a:ext cx="8337997" cy="411480"/>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2400" b="1" i="0" kern="120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pPr>
              <a:spcAft>
                <a:spcPts val="1350"/>
              </a:spcAft>
            </a:pPr>
            <a:r>
              <a:rPr lang="en-US" sz="1800" b="0">
                <a:solidFill>
                  <a:schemeClr val="tx2">
                    <a:lumMod val="90000"/>
                    <a:lumOff val="10000"/>
                  </a:schemeClr>
                </a:solidFill>
              </a:rPr>
              <a:t>From 2024 to 2025, NC saw a </a:t>
            </a:r>
            <a:r>
              <a:rPr lang="en-US" sz="1800">
                <a:solidFill>
                  <a:schemeClr val="tx2">
                    <a:lumMod val="90000"/>
                    <a:lumOff val="10000"/>
                  </a:schemeClr>
                </a:solidFill>
              </a:rPr>
              <a:t>10% decrease </a:t>
            </a:r>
            <a:r>
              <a:rPr lang="en-US" sz="1800" b="0">
                <a:solidFill>
                  <a:schemeClr val="tx2">
                    <a:lumMod val="90000"/>
                    <a:lumOff val="10000"/>
                  </a:schemeClr>
                </a:solidFill>
              </a:rPr>
              <a:t>in </a:t>
            </a:r>
            <a:r>
              <a:rPr lang="en-US" sz="1800" b="0" u="sng">
                <a:solidFill>
                  <a:schemeClr val="tx2">
                    <a:lumMod val="90000"/>
                    <a:lumOff val="10000"/>
                  </a:schemeClr>
                </a:solidFill>
              </a:rPr>
              <a:t>suspected </a:t>
            </a:r>
            <a:r>
              <a:rPr lang="en-US" sz="1800" b="0">
                <a:solidFill>
                  <a:schemeClr val="tx2">
                    <a:lumMod val="90000"/>
                    <a:lumOff val="10000"/>
                  </a:schemeClr>
                </a:solidFill>
              </a:rPr>
              <a:t>overdose deaths.  ED visits for overdose in NC </a:t>
            </a:r>
            <a:r>
              <a:rPr lang="en-US" sz="1800">
                <a:solidFill>
                  <a:schemeClr val="tx2">
                    <a:lumMod val="90000"/>
                    <a:lumOff val="10000"/>
                  </a:schemeClr>
                </a:solidFill>
              </a:rPr>
              <a:t>decreased 14% </a:t>
            </a:r>
            <a:r>
              <a:rPr lang="en-US" sz="1800" b="0">
                <a:solidFill>
                  <a:schemeClr val="tx2">
                    <a:lumMod val="90000"/>
                    <a:lumOff val="10000"/>
                  </a:schemeClr>
                </a:solidFill>
              </a:rPr>
              <a:t>from 2024 to 2025.</a:t>
            </a:r>
          </a:p>
        </p:txBody>
      </p:sp>
      <p:graphicFrame>
        <p:nvGraphicFramePr>
          <p:cNvPr id="2" name="Chart 1">
            <a:extLst>
              <a:ext uri="{FF2B5EF4-FFF2-40B4-BE49-F238E27FC236}">
                <a16:creationId xmlns:a16="http://schemas.microsoft.com/office/drawing/2014/main" id="{A5E254F6-111E-53F5-B5F0-29B49C4F05EA}"/>
              </a:ext>
            </a:extLst>
          </p:cNvPr>
          <p:cNvGraphicFramePr>
            <a:graphicFrameLocks/>
          </p:cNvGraphicFramePr>
          <p:nvPr/>
        </p:nvGraphicFramePr>
        <p:xfrm>
          <a:off x="1654628" y="2197131"/>
          <a:ext cx="8882744" cy="4301412"/>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45E59DBF-D3BD-760F-1943-1D3FA4F33FB2}"/>
              </a:ext>
            </a:extLst>
          </p:cNvPr>
          <p:cNvSpPr>
            <a:spLocks noGrp="1"/>
          </p:cNvSpPr>
          <p:nvPr>
            <p:ph type="sldNum" sz="quarter" idx="14"/>
          </p:nvPr>
        </p:nvSpPr>
        <p:spPr/>
        <p:txBody>
          <a:bodyPr/>
          <a:lstStyle/>
          <a:p>
            <a:fld id="{11F27F3A-B3E9-41ED-AF8F-A365F10BB65F}" type="slidenum">
              <a:rPr lang="en-US" smtClean="0"/>
              <a:pPr/>
              <a:t>33</a:t>
            </a:fld>
            <a:endParaRPr lang="en-US"/>
          </a:p>
        </p:txBody>
      </p:sp>
      <p:sp>
        <p:nvSpPr>
          <p:cNvPr id="4" name="TextBox 3">
            <a:extLst>
              <a:ext uri="{FF2B5EF4-FFF2-40B4-BE49-F238E27FC236}">
                <a16:creationId xmlns:a16="http://schemas.microsoft.com/office/drawing/2014/main" id="{AD4048AA-94EB-C7C1-87E0-D9B90269FA29}"/>
              </a:ext>
            </a:extLst>
          </p:cNvPr>
          <p:cNvSpPr txBox="1"/>
          <p:nvPr/>
        </p:nvSpPr>
        <p:spPr>
          <a:xfrm>
            <a:off x="261477" y="6481623"/>
            <a:ext cx="11188989" cy="276999"/>
          </a:xfrm>
          <a:prstGeom prst="rect">
            <a:avLst/>
          </a:prstGeom>
          <a:noFill/>
        </p:spPr>
        <p:txBody>
          <a:bodyPr wrap="square">
            <a:spAutoFit/>
          </a:bodyPr>
          <a:lstStyle/>
          <a:p>
            <a:r>
              <a:rPr lang="en-US" sz="1200" b="1" i="0">
                <a:solidFill>
                  <a:schemeClr val="accent1">
                    <a:lumMod val="50000"/>
                  </a:schemeClr>
                </a:solidFill>
              </a:rPr>
              <a:t>NCDHHS, Division of Public Health, Injury and Violence Prevention Branch | CORE Overdose Slides | 2024 Data Year</a:t>
            </a:r>
          </a:p>
        </p:txBody>
      </p:sp>
    </p:spTree>
    <p:extLst>
      <p:ext uri="{BB962C8B-B14F-4D97-AF65-F5344CB8AC3E}">
        <p14:creationId xmlns:p14="http://schemas.microsoft.com/office/powerpoint/2010/main" val="3307926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F105D-C9F4-7D5F-08EF-3234EE811C8D}"/>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1E9EB89-9A2F-9D60-FCC9-D9F13E67C54C}"/>
              </a:ext>
            </a:extLst>
          </p:cNvPr>
          <p:cNvSpPr>
            <a:spLocks noGrp="1"/>
          </p:cNvSpPr>
          <p:nvPr>
            <p:ph type="title"/>
          </p:nvPr>
        </p:nvSpPr>
        <p:spPr>
          <a:xfrm>
            <a:off x="689136" y="667092"/>
            <a:ext cx="2711450" cy="5302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514350">
              <a:lnSpc>
                <a:spcPct val="100000"/>
              </a:lnSpc>
              <a:spcBef>
                <a:spcPts val="900"/>
              </a:spcBef>
              <a:defRPr/>
            </a:pPr>
            <a:r>
              <a:rPr lang="en-US" sz="3200"/>
              <a:t>Email </a:t>
            </a:r>
          </a:p>
          <a:p>
            <a:pPr defTabSz="514350">
              <a:lnSpc>
                <a:spcPct val="100000"/>
              </a:lnSpc>
              <a:spcBef>
                <a:spcPts val="900"/>
              </a:spcBef>
              <a:defRPr/>
            </a:pPr>
            <a:endParaRPr lang="en-US" sz="3200"/>
          </a:p>
          <a:p>
            <a:pPr defTabSz="514350">
              <a:lnSpc>
                <a:spcPct val="100000"/>
              </a:lnSpc>
              <a:spcBef>
                <a:spcPts val="900"/>
              </a:spcBef>
              <a:defRPr/>
            </a:pPr>
            <a:r>
              <a:rPr lang="en-US" sz="2800">
                <a:latin typeface="Arial"/>
                <a:cs typeface="Arial"/>
                <a:hlinkClick r:id="rId3">
                  <a:extLst>
                    <a:ext uri="{A12FA001-AC4F-418D-AE19-62706E023703}">
                      <ahyp:hlinkClr xmlns:ahyp="http://schemas.microsoft.com/office/drawing/2018/hyperlinkcolor" val="tx"/>
                    </a:ext>
                  </a:extLst>
                </a:hlinkClick>
              </a:rPr>
              <a:t>SubstanceUseData</a:t>
            </a:r>
            <a:endParaRPr lang="en-US" sz="2800">
              <a:latin typeface="Arial"/>
              <a:cs typeface="Arial"/>
            </a:endParaRPr>
          </a:p>
          <a:p>
            <a:pPr defTabSz="514350">
              <a:lnSpc>
                <a:spcPct val="100000"/>
              </a:lnSpc>
              <a:spcBef>
                <a:spcPts val="900"/>
              </a:spcBef>
              <a:defRPr/>
            </a:pPr>
            <a:r>
              <a:rPr lang="en-US" sz="2800">
                <a:latin typeface="Arial"/>
                <a:cs typeface="Arial"/>
                <a:hlinkClick r:id="rId3">
                  <a:extLst>
                    <a:ext uri="{A12FA001-AC4F-418D-AE19-62706E023703}">
                      <ahyp:hlinkClr xmlns:ahyp="http://schemas.microsoft.com/office/drawing/2018/hyperlinkcolor" val="tx"/>
                    </a:ext>
                  </a:extLst>
                </a:hlinkClick>
              </a:rPr>
              <a:t>@dhhs.nc.gov</a:t>
            </a:r>
            <a:r>
              <a:rPr lang="en-US" sz="2800">
                <a:solidFill>
                  <a:schemeClr val="accent3">
                    <a:lumMod val="40000"/>
                    <a:lumOff val="60000"/>
                  </a:schemeClr>
                </a:solidFill>
                <a:latin typeface="Arial"/>
                <a:cs typeface="Arial"/>
              </a:rPr>
              <a:t> </a:t>
            </a:r>
          </a:p>
          <a:p>
            <a:pPr defTabSz="514350">
              <a:lnSpc>
                <a:spcPct val="100000"/>
              </a:lnSpc>
              <a:spcBef>
                <a:spcPts val="900"/>
              </a:spcBef>
              <a:defRPr/>
            </a:pPr>
            <a:endParaRPr lang="en-US" sz="3200"/>
          </a:p>
          <a:p>
            <a:pPr defTabSz="514350">
              <a:lnSpc>
                <a:spcPct val="100000"/>
              </a:lnSpc>
              <a:spcBef>
                <a:spcPts val="900"/>
              </a:spcBef>
              <a:defRPr/>
            </a:pPr>
            <a:r>
              <a:rPr lang="en-US" sz="3200"/>
              <a:t>to receive monthly data updates</a:t>
            </a:r>
          </a:p>
        </p:txBody>
      </p:sp>
      <p:pic>
        <p:nvPicPr>
          <p:cNvPr id="15" name="Picture 14" descr="Example of the med/drug overdose ED visit report.">
            <a:extLst>
              <a:ext uri="{FF2B5EF4-FFF2-40B4-BE49-F238E27FC236}">
                <a16:creationId xmlns:a16="http://schemas.microsoft.com/office/drawing/2014/main" id="{2BDDE630-4D51-F2F9-7832-EDFC8FAC3689}"/>
              </a:ext>
            </a:extLst>
          </p:cNvPr>
          <p:cNvPicPr>
            <a:picLocks noChangeAspect="1"/>
          </p:cNvPicPr>
          <p:nvPr/>
        </p:nvPicPr>
        <p:blipFill>
          <a:blip r:embed="rId4"/>
          <a:stretch>
            <a:fillRect/>
          </a:stretch>
        </p:blipFill>
        <p:spPr>
          <a:xfrm>
            <a:off x="5316069" y="170699"/>
            <a:ext cx="4304028" cy="3145619"/>
          </a:xfrm>
          <a:prstGeom prst="rect">
            <a:avLst/>
          </a:prstGeom>
          <a:ln>
            <a:solidFill>
              <a:schemeClr val="tx1"/>
            </a:solidFill>
          </a:ln>
        </p:spPr>
      </p:pic>
      <p:pic>
        <p:nvPicPr>
          <p:cNvPr id="13" name="Picture 12" descr="Example of the opioid overdose emergency department visit report.">
            <a:extLst>
              <a:ext uri="{FF2B5EF4-FFF2-40B4-BE49-F238E27FC236}">
                <a16:creationId xmlns:a16="http://schemas.microsoft.com/office/drawing/2014/main" id="{C135E383-B12B-03A3-4650-8CF501B8D9E3}"/>
              </a:ext>
            </a:extLst>
          </p:cNvPr>
          <p:cNvPicPr>
            <a:picLocks noChangeAspect="1"/>
          </p:cNvPicPr>
          <p:nvPr/>
        </p:nvPicPr>
        <p:blipFill>
          <a:blip r:embed="rId5"/>
          <a:stretch>
            <a:fillRect/>
          </a:stretch>
        </p:blipFill>
        <p:spPr>
          <a:xfrm>
            <a:off x="5848154" y="1410344"/>
            <a:ext cx="4412316" cy="3126164"/>
          </a:xfrm>
          <a:prstGeom prst="rect">
            <a:avLst/>
          </a:prstGeom>
          <a:ln>
            <a:solidFill>
              <a:schemeClr val="tx1"/>
            </a:solidFill>
          </a:ln>
        </p:spPr>
      </p:pic>
      <p:pic>
        <p:nvPicPr>
          <p:cNvPr id="17" name="Picture 16" descr="Example of the suspected overdose deaths report which uses NC office of the chief medical examiner data.">
            <a:extLst>
              <a:ext uri="{FF2B5EF4-FFF2-40B4-BE49-F238E27FC236}">
                <a16:creationId xmlns:a16="http://schemas.microsoft.com/office/drawing/2014/main" id="{8491927C-53D5-9BAA-CAF2-1194EDC70F13}"/>
              </a:ext>
            </a:extLst>
          </p:cNvPr>
          <p:cNvPicPr>
            <a:picLocks noChangeAspect="1"/>
          </p:cNvPicPr>
          <p:nvPr/>
        </p:nvPicPr>
        <p:blipFill rotWithShape="1">
          <a:blip r:embed="rId6"/>
          <a:srcRect b="47253"/>
          <a:stretch/>
        </p:blipFill>
        <p:spPr>
          <a:xfrm>
            <a:off x="4988524" y="3316318"/>
            <a:ext cx="4759377" cy="1906063"/>
          </a:xfrm>
          <a:prstGeom prst="rect">
            <a:avLst/>
          </a:prstGeom>
          <a:ln>
            <a:solidFill>
              <a:schemeClr val="tx1"/>
            </a:solidFill>
          </a:ln>
        </p:spPr>
      </p:pic>
      <p:pic>
        <p:nvPicPr>
          <p:cNvPr id="19" name="Picture 18" descr="Example of the fentanyl-positive deaths report which uses NC office of the chief medical examiner toxicology data.">
            <a:extLst>
              <a:ext uri="{FF2B5EF4-FFF2-40B4-BE49-F238E27FC236}">
                <a16:creationId xmlns:a16="http://schemas.microsoft.com/office/drawing/2014/main" id="{E40FD02A-75C1-DEEF-2F74-7DA2152581F7}"/>
              </a:ext>
            </a:extLst>
          </p:cNvPr>
          <p:cNvPicPr>
            <a:picLocks noChangeAspect="1"/>
          </p:cNvPicPr>
          <p:nvPr/>
        </p:nvPicPr>
        <p:blipFill rotWithShape="1">
          <a:blip r:embed="rId7"/>
          <a:srcRect b="54756"/>
          <a:stretch/>
        </p:blipFill>
        <p:spPr>
          <a:xfrm>
            <a:off x="5747805" y="4764246"/>
            <a:ext cx="4471470" cy="1582146"/>
          </a:xfrm>
          <a:prstGeom prst="rect">
            <a:avLst/>
          </a:prstGeom>
          <a:ln>
            <a:solidFill>
              <a:schemeClr val="tx1"/>
            </a:solidFill>
          </a:ln>
        </p:spPr>
      </p:pic>
      <p:sp>
        <p:nvSpPr>
          <p:cNvPr id="3" name="Slide Number Placeholder 2">
            <a:extLst>
              <a:ext uri="{FF2B5EF4-FFF2-40B4-BE49-F238E27FC236}">
                <a16:creationId xmlns:a16="http://schemas.microsoft.com/office/drawing/2014/main" id="{5F176F8F-68E0-A601-95B8-84ED5D2B07FB}"/>
              </a:ext>
            </a:extLst>
          </p:cNvPr>
          <p:cNvSpPr>
            <a:spLocks noGrp="1"/>
          </p:cNvSpPr>
          <p:nvPr>
            <p:ph type="sldNum" sz="quarter" idx="14"/>
          </p:nvPr>
        </p:nvSpPr>
        <p:spPr/>
        <p:txBody>
          <a:bodyPr/>
          <a:lstStyle/>
          <a:p>
            <a:fld id="{11F27F3A-B3E9-41ED-AF8F-A365F10BB65F}" type="slidenum">
              <a:rPr lang="en-US" smtClean="0"/>
              <a:pPr/>
              <a:t>34</a:t>
            </a:fld>
            <a:endParaRPr lang="en-US"/>
          </a:p>
        </p:txBody>
      </p:sp>
    </p:spTree>
    <p:extLst>
      <p:ext uri="{BB962C8B-B14F-4D97-AF65-F5344CB8AC3E}">
        <p14:creationId xmlns:p14="http://schemas.microsoft.com/office/powerpoint/2010/main" val="36594506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9FC3EE79-0993-7CB7-2A1F-1EFB96057FF0}"/>
              </a:ext>
            </a:extLst>
          </p:cNvPr>
          <p:cNvSpPr>
            <a:spLocks noChangeArrowheads="1"/>
          </p:cNvSpPr>
          <p:nvPr/>
        </p:nvSpPr>
        <p:spPr bwMode="auto">
          <a:xfrm>
            <a:off x="2683671" y="205344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11" name="Rectangle 1">
            <a:extLst>
              <a:ext uri="{FF2B5EF4-FFF2-40B4-BE49-F238E27FC236}">
                <a16:creationId xmlns:a16="http://schemas.microsoft.com/office/drawing/2014/main" id="{53A8B25D-65F5-9B24-EC1B-E77DE588372D}"/>
              </a:ext>
            </a:extLst>
          </p:cNvPr>
          <p:cNvSpPr>
            <a:spLocks noChangeArrowheads="1"/>
          </p:cNvSpPr>
          <p:nvPr/>
        </p:nvSpPr>
        <p:spPr bwMode="auto">
          <a:xfrm>
            <a:off x="2797971" y="216774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18" name="TextBox 17">
            <a:extLst>
              <a:ext uri="{FF2B5EF4-FFF2-40B4-BE49-F238E27FC236}">
                <a16:creationId xmlns:a16="http://schemas.microsoft.com/office/drawing/2014/main" id="{6D865776-28BE-E64D-2920-60F7BD9D7431}"/>
              </a:ext>
            </a:extLst>
          </p:cNvPr>
          <p:cNvSpPr txBox="1"/>
          <p:nvPr/>
        </p:nvSpPr>
        <p:spPr>
          <a:xfrm>
            <a:off x="1681363" y="1234173"/>
            <a:ext cx="6292326" cy="1546577"/>
          </a:xfrm>
          <a:prstGeom prst="rect">
            <a:avLst/>
          </a:prstGeom>
          <a:noFill/>
        </p:spPr>
        <p:txBody>
          <a:bodyPr wrap="square" rtlCol="0">
            <a:spAutoFit/>
          </a:bodyPr>
          <a:lstStyle/>
          <a:p>
            <a:pPr>
              <a:spcAft>
                <a:spcPts val="1800"/>
              </a:spcAft>
            </a:pPr>
            <a:r>
              <a:rPr lang="en-US" sz="1700" dirty="0">
                <a:solidFill>
                  <a:schemeClr val="tx2">
                    <a:lumMod val="90000"/>
                    <a:lumOff val="10000"/>
                  </a:schemeClr>
                </a:solidFill>
                <a:latin typeface="Arial" panose="020B0604020202020204" pitchFamily="34" charset="0"/>
                <a:cs typeface="Arial" panose="020B0604020202020204" pitchFamily="34" charset="0"/>
              </a:rPr>
              <a:t>The NC Overdose Data Page uses provisional death certificate data to estimate full year trends at the state and county levels. </a:t>
            </a:r>
          </a:p>
          <a:p>
            <a:pPr>
              <a:spcAft>
                <a:spcPts val="600"/>
              </a:spcAft>
            </a:pPr>
            <a:r>
              <a:rPr lang="en-US" sz="1350" dirty="0">
                <a:solidFill>
                  <a:schemeClr val="tx2">
                    <a:lumMod val="90000"/>
                    <a:lumOff val="10000"/>
                  </a:schemeClr>
                </a:solidFill>
                <a:latin typeface="Arial" panose="020B0604020202020204" pitchFamily="34" charset="0"/>
                <a:cs typeface="Arial" panose="020B0604020202020204" pitchFamily="34" charset="0"/>
              </a:rPr>
              <a:t>The </a:t>
            </a:r>
            <a:r>
              <a:rPr lang="en-US" sz="1350" b="1" dirty="0">
                <a:solidFill>
                  <a:schemeClr val="tx2">
                    <a:lumMod val="90000"/>
                    <a:lumOff val="10000"/>
                  </a:schemeClr>
                </a:solidFill>
                <a:latin typeface="Arial" panose="020B0604020202020204" pitchFamily="34" charset="0"/>
                <a:cs typeface="Arial" panose="020B0604020202020204" pitchFamily="34" charset="0"/>
              </a:rPr>
              <a:t>estimated Overdose Death </a:t>
            </a:r>
            <a:r>
              <a:rPr lang="en-US" sz="1350" dirty="0">
                <a:solidFill>
                  <a:schemeClr val="tx2">
                    <a:lumMod val="90000"/>
                    <a:lumOff val="10000"/>
                  </a:schemeClr>
                </a:solidFill>
                <a:latin typeface="Arial" panose="020B0604020202020204" pitchFamily="34" charset="0"/>
                <a:cs typeface="Arial" panose="020B0604020202020204" pitchFamily="34" charset="0"/>
              </a:rPr>
              <a:t>rate in </a:t>
            </a:r>
            <a:r>
              <a:rPr lang="en-US" sz="1350" b="1" dirty="0">
                <a:solidFill>
                  <a:schemeClr val="tx2">
                    <a:lumMod val="90000"/>
                    <a:lumOff val="10000"/>
                  </a:schemeClr>
                </a:solidFill>
                <a:latin typeface="Arial" panose="020B0604020202020204" pitchFamily="34" charset="0"/>
                <a:cs typeface="Arial" panose="020B0604020202020204" pitchFamily="34" charset="0"/>
              </a:rPr>
              <a:t>NC</a:t>
            </a:r>
            <a:r>
              <a:rPr lang="en-US" sz="1350" dirty="0">
                <a:solidFill>
                  <a:schemeClr val="tx2">
                    <a:lumMod val="90000"/>
                    <a:lumOff val="10000"/>
                  </a:schemeClr>
                </a:solidFill>
                <a:latin typeface="Arial" panose="020B0604020202020204" pitchFamily="34" charset="0"/>
                <a:cs typeface="Arial" panose="020B0604020202020204" pitchFamily="34" charset="0"/>
              </a:rPr>
              <a:t> is </a:t>
            </a:r>
            <a:r>
              <a:rPr lang="en-US" sz="1350" b="1" dirty="0">
                <a:solidFill>
                  <a:schemeClr val="tx2">
                    <a:lumMod val="90000"/>
                    <a:lumOff val="10000"/>
                  </a:schemeClr>
                </a:solidFill>
                <a:latin typeface="Arial" panose="020B0604020202020204" pitchFamily="34" charset="0"/>
                <a:cs typeface="Arial" panose="020B0604020202020204" pitchFamily="34" charset="0"/>
              </a:rPr>
              <a:t>21.17</a:t>
            </a:r>
            <a:r>
              <a:rPr lang="en-US" sz="1350" dirty="0">
                <a:solidFill>
                  <a:schemeClr val="tx2">
                    <a:lumMod val="90000"/>
                    <a:lumOff val="10000"/>
                  </a:schemeClr>
                </a:solidFill>
                <a:latin typeface="Arial" panose="020B0604020202020204" pitchFamily="34" charset="0"/>
                <a:cs typeface="Arial" panose="020B0604020202020204" pitchFamily="34" charset="0"/>
              </a:rPr>
              <a:t> out of 100,000 residents     in </a:t>
            </a:r>
            <a:r>
              <a:rPr lang="en-US" sz="1350" b="1" dirty="0">
                <a:solidFill>
                  <a:schemeClr val="tx2">
                    <a:lumMod val="90000"/>
                    <a:lumOff val="10000"/>
                  </a:schemeClr>
                </a:solidFill>
                <a:latin typeface="Arial" panose="020B0604020202020204" pitchFamily="34" charset="0"/>
                <a:cs typeface="Arial" panose="020B0604020202020204" pitchFamily="34" charset="0"/>
              </a:rPr>
              <a:t>2025</a:t>
            </a:r>
            <a:r>
              <a:rPr lang="en-US" sz="1350" dirty="0">
                <a:solidFill>
                  <a:schemeClr val="tx2">
                    <a:lumMod val="90000"/>
                    <a:lumOff val="10000"/>
                  </a:schemeClr>
                </a:solidFill>
                <a:latin typeface="Arial" panose="020B0604020202020204" pitchFamily="34" charset="0"/>
                <a:cs typeface="Arial" panose="020B0604020202020204" pitchFamily="34" charset="0"/>
              </a:rPr>
              <a:t>, representing a projected </a:t>
            </a:r>
            <a:r>
              <a:rPr lang="en-US" sz="1350" b="1" dirty="0">
                <a:solidFill>
                  <a:schemeClr val="tx2">
                    <a:lumMod val="90000"/>
                    <a:lumOff val="10000"/>
                  </a:schemeClr>
                </a:solidFill>
                <a:latin typeface="Arial" panose="020B0604020202020204" pitchFamily="34" charset="0"/>
                <a:cs typeface="Arial" panose="020B0604020202020204" pitchFamily="34" charset="0"/>
              </a:rPr>
              <a:t>2,336 </a:t>
            </a:r>
            <a:r>
              <a:rPr lang="en-US" sz="1350" dirty="0">
                <a:solidFill>
                  <a:schemeClr val="tx2">
                    <a:lumMod val="90000"/>
                    <a:lumOff val="10000"/>
                  </a:schemeClr>
                </a:solidFill>
                <a:latin typeface="Arial" panose="020B0604020202020204" pitchFamily="34" charset="0"/>
                <a:cs typeface="Arial" panose="020B0604020202020204" pitchFamily="34" charset="0"/>
              </a:rPr>
              <a:t>people who died of an overdose.                                      </a:t>
            </a:r>
          </a:p>
          <a:p>
            <a:r>
              <a:rPr lang="en-US" sz="1350" i="1" dirty="0">
                <a:solidFill>
                  <a:schemeClr val="tx2">
                    <a:lumMod val="90000"/>
                    <a:lumOff val="10000"/>
                  </a:schemeClr>
                </a:solidFill>
                <a:latin typeface="Arial" panose="020B0604020202020204" pitchFamily="34" charset="0"/>
                <a:cs typeface="Arial" panose="020B0604020202020204" pitchFamily="34" charset="0"/>
              </a:rPr>
              <a:t>Partial year: n=584 at 3/12 months</a:t>
            </a:r>
          </a:p>
        </p:txBody>
      </p:sp>
      <p:sp>
        <p:nvSpPr>
          <p:cNvPr id="24" name="Rectangle 23">
            <a:extLst>
              <a:ext uri="{FF2B5EF4-FFF2-40B4-BE49-F238E27FC236}">
                <a16:creationId xmlns:a16="http://schemas.microsoft.com/office/drawing/2014/main" id="{B9546BAA-6DC9-DAA0-EB41-C069E3696F60}"/>
              </a:ext>
            </a:extLst>
          </p:cNvPr>
          <p:cNvSpPr/>
          <p:nvPr/>
        </p:nvSpPr>
        <p:spPr>
          <a:xfrm>
            <a:off x="1681364" y="2470837"/>
            <a:ext cx="2938105" cy="247650"/>
          </a:xfrm>
          <a:prstGeom prst="rect">
            <a:avLst/>
          </a:prstGeom>
          <a:noFill/>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pic>
        <p:nvPicPr>
          <p:cNvPr id="3" name="Picture 2">
            <a:extLst>
              <a:ext uri="{FF2B5EF4-FFF2-40B4-BE49-F238E27FC236}">
                <a16:creationId xmlns:a16="http://schemas.microsoft.com/office/drawing/2014/main" id="{1C9299C8-964A-E234-8D8A-75EAC287EBC3}"/>
              </a:ext>
            </a:extLst>
          </p:cNvPr>
          <p:cNvPicPr>
            <a:picLocks noChangeAspect="1"/>
          </p:cNvPicPr>
          <p:nvPr/>
        </p:nvPicPr>
        <p:blipFill>
          <a:blip r:embed="rId3"/>
          <a:stretch>
            <a:fillRect/>
          </a:stretch>
        </p:blipFill>
        <p:spPr>
          <a:xfrm>
            <a:off x="2010231" y="2947236"/>
            <a:ext cx="8085521" cy="3177815"/>
          </a:xfrm>
          <a:prstGeom prst="rect">
            <a:avLst/>
          </a:prstGeom>
          <a:ln>
            <a:solidFill>
              <a:schemeClr val="accent3"/>
            </a:solidFill>
          </a:ln>
        </p:spPr>
      </p:pic>
      <p:pic>
        <p:nvPicPr>
          <p:cNvPr id="2" name="Picture 1" descr="Qr code&#10;&#10;AI-generated content may be incorrect.">
            <a:extLst>
              <a:ext uri="{FF2B5EF4-FFF2-40B4-BE49-F238E27FC236}">
                <a16:creationId xmlns:a16="http://schemas.microsoft.com/office/drawing/2014/main" id="{48B943A9-7A8C-02BB-19B0-868AB16A83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7756" y="770249"/>
            <a:ext cx="1844014" cy="1844014"/>
          </a:xfrm>
          <a:prstGeom prst="rect">
            <a:avLst/>
          </a:prstGeom>
          <a:ln w="76200">
            <a:solidFill>
              <a:schemeClr val="accent3"/>
            </a:solidFill>
          </a:ln>
        </p:spPr>
      </p:pic>
      <p:sp>
        <p:nvSpPr>
          <p:cNvPr id="4" name="Slide Number Placeholder 3">
            <a:extLst>
              <a:ext uri="{FF2B5EF4-FFF2-40B4-BE49-F238E27FC236}">
                <a16:creationId xmlns:a16="http://schemas.microsoft.com/office/drawing/2014/main" id="{BB10AD07-BB63-A4BE-3959-35C69E69AFA9}"/>
              </a:ext>
            </a:extLst>
          </p:cNvPr>
          <p:cNvSpPr>
            <a:spLocks noGrp="1"/>
          </p:cNvSpPr>
          <p:nvPr>
            <p:ph type="sldNum" sz="quarter" idx="14"/>
          </p:nvPr>
        </p:nvSpPr>
        <p:spPr/>
        <p:txBody>
          <a:bodyPr/>
          <a:lstStyle/>
          <a:p>
            <a:fld id="{11F27F3A-B3E9-41ED-AF8F-A365F10BB65F}" type="slidenum">
              <a:rPr lang="en-US" sz="700" smtClean="0"/>
              <a:pPr/>
              <a:t>35</a:t>
            </a:fld>
            <a:endParaRPr lang="en-US" sz="700"/>
          </a:p>
        </p:txBody>
      </p:sp>
      <p:sp>
        <p:nvSpPr>
          <p:cNvPr id="5" name="TextBox 4">
            <a:extLst>
              <a:ext uri="{FF2B5EF4-FFF2-40B4-BE49-F238E27FC236}">
                <a16:creationId xmlns:a16="http://schemas.microsoft.com/office/drawing/2014/main" id="{C3CDCD99-F27F-CEF8-58A1-FFCEC4C9524A}"/>
              </a:ext>
            </a:extLst>
          </p:cNvPr>
          <p:cNvSpPr txBox="1"/>
          <p:nvPr/>
        </p:nvSpPr>
        <p:spPr>
          <a:xfrm>
            <a:off x="261477" y="6481623"/>
            <a:ext cx="11188989" cy="276999"/>
          </a:xfrm>
          <a:prstGeom prst="rect">
            <a:avLst/>
          </a:prstGeom>
          <a:noFill/>
        </p:spPr>
        <p:txBody>
          <a:bodyPr wrap="square">
            <a:spAutoFit/>
          </a:bodyPr>
          <a:lstStyle/>
          <a:p>
            <a:r>
              <a:rPr lang="en-US" sz="1200" b="1" i="0">
                <a:solidFill>
                  <a:schemeClr val="accent1">
                    <a:lumMod val="50000"/>
                  </a:schemeClr>
                </a:solidFill>
              </a:rPr>
              <a:t>NCDHHS, Division of Public Health, Injury and Violence Prevention Branch | CORE Overdose Slides | 2024 Data Year</a:t>
            </a:r>
          </a:p>
        </p:txBody>
      </p:sp>
    </p:spTree>
    <p:extLst>
      <p:ext uri="{BB962C8B-B14F-4D97-AF65-F5344CB8AC3E}">
        <p14:creationId xmlns:p14="http://schemas.microsoft.com/office/powerpoint/2010/main" val="62758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3E979-B1B2-C5AF-ED9E-E8FED00CA43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1956307-1A2C-338E-3948-7AE567A83A0D}"/>
              </a:ext>
            </a:extLst>
          </p:cNvPr>
          <p:cNvSpPr>
            <a:spLocks noGrp="1"/>
          </p:cNvSpPr>
          <p:nvPr>
            <p:ph type="body" sz="quarter" idx="10"/>
          </p:nvPr>
        </p:nvSpPr>
        <p:spPr>
          <a:xfrm>
            <a:off x="1524000" y="135081"/>
            <a:ext cx="9144000" cy="3667992"/>
          </a:xfrm>
        </p:spPr>
        <p:txBody>
          <a:bodyPr/>
          <a:lstStyle/>
          <a:p>
            <a:r>
              <a:rPr lang="en-US"/>
              <a:t>Injury Data Toolkit</a:t>
            </a:r>
          </a:p>
        </p:txBody>
      </p:sp>
      <p:pic>
        <p:nvPicPr>
          <p:cNvPr id="4" name="Picture 3" descr="A picture containing text, vector graphics, sign&#10;&#10;AI-generated content may be incorrect.">
            <a:extLst>
              <a:ext uri="{FF2B5EF4-FFF2-40B4-BE49-F238E27FC236}">
                <a16:creationId xmlns:a16="http://schemas.microsoft.com/office/drawing/2014/main" id="{B0A80018-1B10-3860-5578-8CD54591EB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5118" y="2576661"/>
            <a:ext cx="4123326" cy="4281339"/>
          </a:xfrm>
          <a:prstGeom prst="rect">
            <a:avLst/>
          </a:prstGeom>
        </p:spPr>
      </p:pic>
    </p:spTree>
    <p:extLst>
      <p:ext uri="{BB962C8B-B14F-4D97-AF65-F5344CB8AC3E}">
        <p14:creationId xmlns:p14="http://schemas.microsoft.com/office/powerpoint/2010/main" val="42890230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9108F-9AC0-5BEC-26CD-9794BB9BFF7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D441544-3284-735C-7B23-843E851CEFC0}"/>
              </a:ext>
            </a:extLst>
          </p:cNvPr>
          <p:cNvSpPr/>
          <p:nvPr/>
        </p:nvSpPr>
        <p:spPr>
          <a:xfrm>
            <a:off x="1524000" y="971160"/>
            <a:ext cx="1912883" cy="402336"/>
          </a:xfrm>
          <a:prstGeom prst="rect">
            <a:avLst/>
          </a:prstGeom>
          <a:solidFill>
            <a:srgbClr val="F0482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04BC9C6E-2843-3D89-BE01-C4C67F1CE0B0}"/>
              </a:ext>
            </a:extLst>
          </p:cNvPr>
          <p:cNvSpPr>
            <a:spLocks noGrp="1"/>
          </p:cNvSpPr>
          <p:nvPr>
            <p:ph type="body" sz="quarter" idx="10"/>
          </p:nvPr>
        </p:nvSpPr>
        <p:spPr>
          <a:xfrm>
            <a:off x="1842052" y="976415"/>
            <a:ext cx="1594830" cy="391826"/>
          </a:xfrm>
        </p:spPr>
        <p:txBody>
          <a:bodyPr/>
          <a:lstStyle/>
          <a:p>
            <a:pPr marL="0" indent="0">
              <a:buNone/>
            </a:pPr>
            <a:r>
              <a:rPr lang="en-US">
                <a:solidFill>
                  <a:schemeClr val="bg1"/>
                </a:solidFill>
              </a:rPr>
              <a:t>What is it?</a:t>
            </a:r>
          </a:p>
          <a:p>
            <a:pPr marL="0" indent="0">
              <a:buNone/>
            </a:pPr>
            <a:endParaRPr lang="en-US"/>
          </a:p>
        </p:txBody>
      </p:sp>
      <p:sp>
        <p:nvSpPr>
          <p:cNvPr id="7" name="Text Placeholder 6">
            <a:extLst>
              <a:ext uri="{FF2B5EF4-FFF2-40B4-BE49-F238E27FC236}">
                <a16:creationId xmlns:a16="http://schemas.microsoft.com/office/drawing/2014/main" id="{5571E9BC-8609-F170-9578-D0EA12F0F2CF}"/>
              </a:ext>
            </a:extLst>
          </p:cNvPr>
          <p:cNvSpPr>
            <a:spLocks noGrp="1"/>
          </p:cNvSpPr>
          <p:nvPr>
            <p:ph type="body" sz="quarter" idx="11"/>
          </p:nvPr>
        </p:nvSpPr>
        <p:spPr>
          <a:xfrm>
            <a:off x="1819525" y="371475"/>
            <a:ext cx="5558737" cy="635000"/>
          </a:xfrm>
        </p:spPr>
        <p:txBody>
          <a:bodyPr/>
          <a:lstStyle/>
          <a:p>
            <a:r>
              <a:rPr lang="en-US" sz="2600"/>
              <a:t>IVPB Injury Data Users Toolkit</a:t>
            </a:r>
          </a:p>
        </p:txBody>
      </p:sp>
      <p:sp>
        <p:nvSpPr>
          <p:cNvPr id="4" name="Title 3">
            <a:extLst>
              <a:ext uri="{FF2B5EF4-FFF2-40B4-BE49-F238E27FC236}">
                <a16:creationId xmlns:a16="http://schemas.microsoft.com/office/drawing/2014/main" id="{509617AC-AB49-C818-B5CD-D0C4E9A27A9B}"/>
              </a:ext>
            </a:extLst>
          </p:cNvPr>
          <p:cNvSpPr>
            <a:spLocks noGrp="1"/>
          </p:cNvSpPr>
          <p:nvPr>
            <p:ph type="title"/>
          </p:nvPr>
        </p:nvSpPr>
        <p:spPr>
          <a:xfrm>
            <a:off x="8512928" y="447554"/>
            <a:ext cx="2845891" cy="548640"/>
          </a:xfrm>
        </p:spPr>
        <p:txBody>
          <a:bodyPr/>
          <a:lstStyle/>
          <a:p>
            <a:pPr algn="ctr"/>
            <a:r>
              <a:rPr lang="en-US">
                <a:solidFill>
                  <a:srgbClr val="7CA3DD"/>
                </a:solidFill>
              </a:rPr>
              <a:t>Understand Injury Data with </a:t>
            </a:r>
            <a:br>
              <a:rPr lang="en-US">
                <a:solidFill>
                  <a:srgbClr val="7CA3DD"/>
                </a:solidFill>
              </a:rPr>
            </a:br>
            <a:r>
              <a:rPr lang="en-US"/>
              <a:t>Eddie the Epidemiologist</a:t>
            </a:r>
          </a:p>
        </p:txBody>
      </p:sp>
      <p:grpSp>
        <p:nvGrpSpPr>
          <p:cNvPr id="14" name="Group 13">
            <a:extLst>
              <a:ext uri="{FF2B5EF4-FFF2-40B4-BE49-F238E27FC236}">
                <a16:creationId xmlns:a16="http://schemas.microsoft.com/office/drawing/2014/main" id="{284CE310-EE98-295A-FD37-171C12FB8974}"/>
              </a:ext>
            </a:extLst>
          </p:cNvPr>
          <p:cNvGrpSpPr/>
          <p:nvPr/>
        </p:nvGrpSpPr>
        <p:grpSpPr>
          <a:xfrm>
            <a:off x="1524000" y="3481550"/>
            <a:ext cx="3431629" cy="405173"/>
            <a:chOff x="-1" y="3281859"/>
            <a:chExt cx="3431629" cy="405173"/>
          </a:xfrm>
        </p:grpSpPr>
        <p:sp>
          <p:nvSpPr>
            <p:cNvPr id="6" name="Rectangle 5">
              <a:extLst>
                <a:ext uri="{FF2B5EF4-FFF2-40B4-BE49-F238E27FC236}">
                  <a16:creationId xmlns:a16="http://schemas.microsoft.com/office/drawing/2014/main" id="{0B9A3751-D6AC-B4EB-7589-66AB4B8ACDEB}"/>
                </a:ext>
              </a:extLst>
            </p:cNvPr>
            <p:cNvSpPr/>
            <p:nvPr/>
          </p:nvSpPr>
          <p:spPr>
            <a:xfrm>
              <a:off x="-1" y="3281859"/>
              <a:ext cx="2869324" cy="405173"/>
            </a:xfrm>
            <a:prstGeom prst="rect">
              <a:avLst/>
            </a:prstGeom>
            <a:solidFill>
              <a:srgbClr val="F0482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4">
              <a:extLst>
                <a:ext uri="{FF2B5EF4-FFF2-40B4-BE49-F238E27FC236}">
                  <a16:creationId xmlns:a16="http://schemas.microsoft.com/office/drawing/2014/main" id="{CAF0BC9E-54A6-E786-4E7F-A5CA7857BDCF}"/>
                </a:ext>
              </a:extLst>
            </p:cNvPr>
            <p:cNvSpPr txBox="1">
              <a:spLocks/>
            </p:cNvSpPr>
            <p:nvPr/>
          </p:nvSpPr>
          <p:spPr>
            <a:xfrm>
              <a:off x="318052" y="3288532"/>
              <a:ext cx="3113576" cy="391826"/>
            </a:xfrm>
            <a:prstGeom prst="rect">
              <a:avLst/>
            </a:prstGeom>
          </p:spPr>
          <p:txBody>
            <a:bodyPr vert="horz" lIns="91440" tIns="45720" rIns="91440" bIns="45720" rtlCol="0">
              <a:noAutofit/>
            </a:bodyPr>
            <a:lstStyle>
              <a:lvl1pPr marL="171450" indent="-171450" algn="l" defTabSz="514350" rtl="0" eaLnBrk="1" latinLnBrk="0" hangingPunct="1">
                <a:lnSpc>
                  <a:spcPct val="100000"/>
                </a:lnSpc>
                <a:spcBef>
                  <a:spcPts val="900"/>
                </a:spcBef>
                <a:buFont typeface="Arial" panose="020B0604020202020204" pitchFamily="34" charset="0"/>
                <a:buChar char="•"/>
                <a:defRPr sz="2100" b="1" i="0" kern="120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gn="l" defTabSz="514350" rtl="0" eaLnBrk="1" latinLnBrk="0" hangingPunct="1">
                <a:lnSpc>
                  <a:spcPct val="100000"/>
                </a:lnSpc>
                <a:spcBef>
                  <a:spcPts val="281"/>
                </a:spcBef>
                <a:buFont typeface="Franklin Gothic Medium" panose="020B0603020102020204" pitchFamily="34" charset="0"/>
                <a:buChar char="−"/>
                <a:defRPr sz="1800" b="1" i="0" kern="120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gn="l" defTabSz="514350" rtl="0" eaLnBrk="1" latinLnBrk="0" hangingPunct="1">
                <a:lnSpc>
                  <a:spcPct val="100000"/>
                </a:lnSpc>
                <a:spcBef>
                  <a:spcPts val="281"/>
                </a:spcBef>
                <a:buFont typeface="Arial" panose="020B0604020202020204" pitchFamily="34" charset="0"/>
                <a:buChar char="•"/>
                <a:defRPr sz="1500" b="1" i="0" kern="1200">
                  <a:solidFill>
                    <a:srgbClr val="003B70"/>
                  </a:solidFill>
                  <a:latin typeface="Arial" panose="020B0604020202020204" pitchFamily="34" charset="0"/>
                  <a:ea typeface="Arial" panose="020B0604020202020204" pitchFamily="34" charset="0"/>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None/>
              </a:pPr>
              <a:r>
                <a:rPr lang="en-US">
                  <a:solidFill>
                    <a:schemeClr val="bg1"/>
                  </a:solidFill>
                </a:rPr>
                <a:t>What is included?</a:t>
              </a:r>
            </a:p>
            <a:p>
              <a:pPr marL="0" indent="0">
                <a:buNone/>
              </a:pPr>
              <a:endParaRPr lang="en-US"/>
            </a:p>
          </p:txBody>
        </p:sp>
      </p:grpSp>
      <p:sp>
        <p:nvSpPr>
          <p:cNvPr id="12" name="Text Placeholder 4">
            <a:extLst>
              <a:ext uri="{FF2B5EF4-FFF2-40B4-BE49-F238E27FC236}">
                <a16:creationId xmlns:a16="http://schemas.microsoft.com/office/drawing/2014/main" id="{71BA0A72-71C7-0BA4-7935-DFEAA3290634}"/>
              </a:ext>
            </a:extLst>
          </p:cNvPr>
          <p:cNvSpPr txBox="1">
            <a:spLocks/>
          </p:cNvSpPr>
          <p:nvPr/>
        </p:nvSpPr>
        <p:spPr>
          <a:xfrm>
            <a:off x="1842052" y="1427464"/>
            <a:ext cx="5094776" cy="1809720"/>
          </a:xfrm>
          <a:prstGeom prst="rect">
            <a:avLst/>
          </a:prstGeom>
        </p:spPr>
        <p:txBody>
          <a:bodyPr vert="horz" lIns="91440" tIns="45720" rIns="91440" bIns="45720" rtlCol="0">
            <a:noAutofit/>
          </a:bodyPr>
          <a:lstStyle>
            <a:lvl1pPr marL="171450" indent="-171450" algn="l" defTabSz="514350" rtl="0" eaLnBrk="1" latinLnBrk="0" hangingPunct="1">
              <a:lnSpc>
                <a:spcPct val="100000"/>
              </a:lnSpc>
              <a:spcBef>
                <a:spcPts val="900"/>
              </a:spcBef>
              <a:buFont typeface="Arial" panose="020B0604020202020204" pitchFamily="34" charset="0"/>
              <a:buChar char="•"/>
              <a:defRPr sz="2100" b="1" i="0" kern="120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gn="l" defTabSz="514350" rtl="0" eaLnBrk="1" latinLnBrk="0" hangingPunct="1">
              <a:lnSpc>
                <a:spcPct val="100000"/>
              </a:lnSpc>
              <a:spcBef>
                <a:spcPts val="281"/>
              </a:spcBef>
              <a:buFont typeface="Franklin Gothic Medium" panose="020B0603020102020204" pitchFamily="34" charset="0"/>
              <a:buChar char="−"/>
              <a:defRPr sz="1800" b="1" i="0" kern="120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gn="l" defTabSz="514350" rtl="0" eaLnBrk="1" latinLnBrk="0" hangingPunct="1">
              <a:lnSpc>
                <a:spcPct val="100000"/>
              </a:lnSpc>
              <a:spcBef>
                <a:spcPts val="281"/>
              </a:spcBef>
              <a:buFont typeface="Arial" panose="020B0604020202020204" pitchFamily="34" charset="0"/>
              <a:buChar char="•"/>
              <a:defRPr sz="1500" b="1" i="0" kern="1200">
                <a:solidFill>
                  <a:srgbClr val="003B70"/>
                </a:solidFill>
                <a:latin typeface="Arial" panose="020B0604020202020204" pitchFamily="34" charset="0"/>
                <a:ea typeface="Arial" panose="020B0604020202020204" pitchFamily="34" charset="0"/>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sz="2000" b="0" dirty="0"/>
              <a:t>Tool to help partners understand IVPB data processes, interpret injury data, and effectively use IVPB data resources. </a:t>
            </a:r>
          </a:p>
          <a:p>
            <a:pPr lvl="1"/>
            <a:r>
              <a:rPr lang="en-US" b="0" dirty="0"/>
              <a:t>Enhance injury data literacy </a:t>
            </a:r>
          </a:p>
          <a:p>
            <a:pPr lvl="1"/>
            <a:r>
              <a:rPr lang="en-US" b="0" dirty="0"/>
              <a:t>Promote the use of injury data to guide prevention strategies</a:t>
            </a:r>
          </a:p>
          <a:p>
            <a:pPr marL="0" indent="0">
              <a:buNone/>
            </a:pPr>
            <a:endParaRPr lang="en-US" dirty="0"/>
          </a:p>
        </p:txBody>
      </p:sp>
      <p:sp>
        <p:nvSpPr>
          <p:cNvPr id="13" name="Text Placeholder 4">
            <a:extLst>
              <a:ext uri="{FF2B5EF4-FFF2-40B4-BE49-F238E27FC236}">
                <a16:creationId xmlns:a16="http://schemas.microsoft.com/office/drawing/2014/main" id="{338CD188-0650-E4F8-2B3C-788C6E59EBE0}"/>
              </a:ext>
            </a:extLst>
          </p:cNvPr>
          <p:cNvSpPr txBox="1">
            <a:spLocks/>
          </p:cNvSpPr>
          <p:nvPr/>
        </p:nvSpPr>
        <p:spPr>
          <a:xfrm>
            <a:off x="1842052" y="3983417"/>
            <a:ext cx="5283962" cy="2074478"/>
          </a:xfrm>
          <a:prstGeom prst="rect">
            <a:avLst/>
          </a:prstGeom>
        </p:spPr>
        <p:txBody>
          <a:bodyPr vert="horz" lIns="91440" tIns="45720" rIns="91440" bIns="45720" rtlCol="0">
            <a:noAutofit/>
          </a:bodyPr>
          <a:lstStyle>
            <a:lvl1pPr marL="171450" indent="-171450" algn="l" defTabSz="514350" rtl="0" eaLnBrk="1" latinLnBrk="0" hangingPunct="1">
              <a:lnSpc>
                <a:spcPct val="100000"/>
              </a:lnSpc>
              <a:spcBef>
                <a:spcPts val="900"/>
              </a:spcBef>
              <a:buFont typeface="Arial" panose="020B0604020202020204" pitchFamily="34" charset="0"/>
              <a:buChar char="•"/>
              <a:defRPr sz="2100" b="1" i="0" kern="120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gn="l" defTabSz="514350" rtl="0" eaLnBrk="1" latinLnBrk="0" hangingPunct="1">
              <a:lnSpc>
                <a:spcPct val="100000"/>
              </a:lnSpc>
              <a:spcBef>
                <a:spcPts val="281"/>
              </a:spcBef>
              <a:buFont typeface="Franklin Gothic Medium" panose="020B0603020102020204" pitchFamily="34" charset="0"/>
              <a:buChar char="−"/>
              <a:defRPr sz="1800" b="1" i="0" kern="120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gn="l" defTabSz="514350" rtl="0" eaLnBrk="1" latinLnBrk="0" hangingPunct="1">
              <a:lnSpc>
                <a:spcPct val="100000"/>
              </a:lnSpc>
              <a:spcBef>
                <a:spcPts val="281"/>
              </a:spcBef>
              <a:buFont typeface="Arial" panose="020B0604020202020204" pitchFamily="34" charset="0"/>
              <a:buChar char="•"/>
              <a:defRPr sz="1500" b="1" i="0" kern="1200">
                <a:solidFill>
                  <a:srgbClr val="003B70"/>
                </a:solidFill>
                <a:latin typeface="Arial" panose="020B0604020202020204" pitchFamily="34" charset="0"/>
                <a:ea typeface="Arial" panose="020B0604020202020204" pitchFamily="34" charset="0"/>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sz="2000" b="0"/>
              <a:t>Injury Data Briefs</a:t>
            </a:r>
          </a:p>
          <a:p>
            <a:pPr lvl="1"/>
            <a:r>
              <a:rPr lang="en-US" b="0"/>
              <a:t>Overviews of IVPB data and data processes </a:t>
            </a:r>
          </a:p>
          <a:p>
            <a:pPr lvl="1"/>
            <a:r>
              <a:rPr lang="en-US" b="0"/>
              <a:t>Epidemiology Concepts (Epi 101)</a:t>
            </a:r>
          </a:p>
          <a:p>
            <a:pPr lvl="1"/>
            <a:r>
              <a:rPr lang="en-US" b="0"/>
              <a:t>Injury Topic Specific Briefs</a:t>
            </a:r>
          </a:p>
          <a:p>
            <a:r>
              <a:rPr lang="en-US" sz="2000" b="0"/>
              <a:t>IVPB Data Resource Inventory</a:t>
            </a:r>
          </a:p>
          <a:p>
            <a:pPr lvl="1"/>
            <a:r>
              <a:rPr lang="en-US" b="0"/>
              <a:t>Tool to help find the right IVPB data resource</a:t>
            </a:r>
          </a:p>
          <a:p>
            <a:r>
              <a:rPr lang="en-US" sz="2000" b="0"/>
              <a:t>Other Injury Data Resources</a:t>
            </a:r>
          </a:p>
          <a:p>
            <a:pPr marL="0" indent="0">
              <a:buNone/>
            </a:pPr>
            <a:endParaRPr lang="en-US"/>
          </a:p>
        </p:txBody>
      </p:sp>
      <p:pic>
        <p:nvPicPr>
          <p:cNvPr id="10" name="Picture 9" descr="A picture containing text, vector graphics, sign&#10;&#10;AI-generated content may be incorrect.">
            <a:extLst>
              <a:ext uri="{FF2B5EF4-FFF2-40B4-BE49-F238E27FC236}">
                <a16:creationId xmlns:a16="http://schemas.microsoft.com/office/drawing/2014/main" id="{86D8DB9A-0D4F-C825-1380-38EDE73A04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7469" y="2861989"/>
            <a:ext cx="3076506" cy="3194403"/>
          </a:xfrm>
          <a:prstGeom prst="rect">
            <a:avLst/>
          </a:prstGeom>
        </p:spPr>
      </p:pic>
      <p:sp>
        <p:nvSpPr>
          <p:cNvPr id="9" name="Slide Number Placeholder 8">
            <a:extLst>
              <a:ext uri="{FF2B5EF4-FFF2-40B4-BE49-F238E27FC236}">
                <a16:creationId xmlns:a16="http://schemas.microsoft.com/office/drawing/2014/main" id="{99349032-BB62-3ECC-6762-943C0C070C55}"/>
              </a:ext>
            </a:extLst>
          </p:cNvPr>
          <p:cNvSpPr>
            <a:spLocks noGrp="1"/>
          </p:cNvSpPr>
          <p:nvPr>
            <p:ph type="sldNum" sz="quarter" idx="14"/>
          </p:nvPr>
        </p:nvSpPr>
        <p:spPr/>
        <p:txBody>
          <a:bodyPr/>
          <a:lstStyle/>
          <a:p>
            <a:fld id="{11F27F3A-B3E9-41ED-AF8F-A365F10BB65F}" type="slidenum">
              <a:rPr lang="en-US" smtClean="0"/>
              <a:pPr/>
              <a:t>37</a:t>
            </a:fld>
            <a:endParaRPr lang="en-US"/>
          </a:p>
        </p:txBody>
      </p:sp>
    </p:spTree>
    <p:extLst>
      <p:ext uri="{BB962C8B-B14F-4D97-AF65-F5344CB8AC3E}">
        <p14:creationId xmlns:p14="http://schemas.microsoft.com/office/powerpoint/2010/main" val="31988978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B6974-8149-0E23-1172-C5B7F887F683}"/>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59C29CC-74C3-00FA-B72C-6B5EECBED434}"/>
              </a:ext>
            </a:extLst>
          </p:cNvPr>
          <p:cNvSpPr>
            <a:spLocks noGrp="1"/>
          </p:cNvSpPr>
          <p:nvPr>
            <p:ph type="body" sz="quarter" idx="10"/>
          </p:nvPr>
        </p:nvSpPr>
        <p:spPr>
          <a:xfrm>
            <a:off x="1798320" y="467248"/>
            <a:ext cx="8521616" cy="1675201"/>
          </a:xfrm>
        </p:spPr>
        <p:txBody>
          <a:bodyPr/>
          <a:lstStyle/>
          <a:p>
            <a:pPr algn="l"/>
            <a:r>
              <a:rPr lang="en-US" sz="4000">
                <a:solidFill>
                  <a:srgbClr val="003B70"/>
                </a:solidFill>
              </a:rPr>
              <a:t>We want people to know…</a:t>
            </a:r>
          </a:p>
          <a:p>
            <a:pPr algn="l"/>
            <a:endParaRPr lang="en-US" sz="4000"/>
          </a:p>
        </p:txBody>
      </p:sp>
      <p:pic>
        <p:nvPicPr>
          <p:cNvPr id="13" name="Graphic 12" descr="Badge 1 with solid fill">
            <a:extLst>
              <a:ext uri="{FF2B5EF4-FFF2-40B4-BE49-F238E27FC236}">
                <a16:creationId xmlns:a16="http://schemas.microsoft.com/office/drawing/2014/main" id="{499F72C4-366A-6A39-DE3E-30F5A08705F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503715" y="1803992"/>
            <a:ext cx="914400" cy="914400"/>
          </a:xfrm>
          <a:prstGeom prst="rect">
            <a:avLst/>
          </a:prstGeom>
        </p:spPr>
      </p:pic>
      <p:sp>
        <p:nvSpPr>
          <p:cNvPr id="18" name="TextBox 17">
            <a:extLst>
              <a:ext uri="{FF2B5EF4-FFF2-40B4-BE49-F238E27FC236}">
                <a16:creationId xmlns:a16="http://schemas.microsoft.com/office/drawing/2014/main" id="{FA019597-6344-54DE-719C-547893FFA286}"/>
              </a:ext>
            </a:extLst>
          </p:cNvPr>
          <p:cNvSpPr txBox="1"/>
          <p:nvPr/>
        </p:nvSpPr>
        <p:spPr>
          <a:xfrm>
            <a:off x="2960915" y="1903890"/>
            <a:ext cx="6640286" cy="707886"/>
          </a:xfrm>
          <a:prstGeom prst="rect">
            <a:avLst/>
          </a:prstGeom>
          <a:noFill/>
        </p:spPr>
        <p:txBody>
          <a:bodyPr wrap="square">
            <a:spAutoFit/>
          </a:bodyPr>
          <a:lstStyle/>
          <a:p>
            <a:pPr marL="576263">
              <a:defRPr/>
            </a:pPr>
            <a:r>
              <a:rPr lang="en-US" sz="4000" b="1">
                <a:solidFill>
                  <a:schemeClr val="bg1"/>
                </a:solidFill>
                <a:latin typeface="Arial" panose="020B0604020202020204" pitchFamily="34" charset="0"/>
                <a:cs typeface="Arial" panose="020B0604020202020204" pitchFamily="34" charset="0"/>
              </a:rPr>
              <a:t>How we do things </a:t>
            </a:r>
          </a:p>
        </p:txBody>
      </p:sp>
      <p:pic>
        <p:nvPicPr>
          <p:cNvPr id="11" name="Graphic 10" descr="Badge with solid fill">
            <a:extLst>
              <a:ext uri="{FF2B5EF4-FFF2-40B4-BE49-F238E27FC236}">
                <a16:creationId xmlns:a16="http://schemas.microsoft.com/office/drawing/2014/main" id="{4C719980-5403-B358-8BC6-081D5EA6A5D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503715" y="2789761"/>
            <a:ext cx="914400" cy="914400"/>
          </a:xfrm>
          <a:prstGeom prst="rect">
            <a:avLst/>
          </a:prstGeom>
        </p:spPr>
      </p:pic>
      <p:sp>
        <p:nvSpPr>
          <p:cNvPr id="19" name="TextBox 18">
            <a:extLst>
              <a:ext uri="{FF2B5EF4-FFF2-40B4-BE49-F238E27FC236}">
                <a16:creationId xmlns:a16="http://schemas.microsoft.com/office/drawing/2014/main" id="{A678A5E8-6CA2-F700-F814-EBD1B2B0C297}"/>
              </a:ext>
            </a:extLst>
          </p:cNvPr>
          <p:cNvSpPr txBox="1"/>
          <p:nvPr/>
        </p:nvSpPr>
        <p:spPr>
          <a:xfrm>
            <a:off x="2960915" y="2884343"/>
            <a:ext cx="6640286" cy="707886"/>
          </a:xfrm>
          <a:prstGeom prst="rect">
            <a:avLst/>
          </a:prstGeom>
          <a:noFill/>
        </p:spPr>
        <p:txBody>
          <a:bodyPr wrap="square">
            <a:spAutoFit/>
          </a:bodyPr>
          <a:lstStyle/>
          <a:p>
            <a:pPr marL="576263">
              <a:defRPr/>
            </a:pPr>
            <a:r>
              <a:rPr lang="en-US" sz="4000" b="1">
                <a:solidFill>
                  <a:schemeClr val="bg1"/>
                </a:solidFill>
                <a:latin typeface="Arial" panose="020B0604020202020204" pitchFamily="34" charset="0"/>
                <a:cs typeface="Arial" panose="020B0604020202020204" pitchFamily="34" charset="0"/>
              </a:rPr>
              <a:t>Where things are  </a:t>
            </a:r>
          </a:p>
        </p:txBody>
      </p:sp>
      <p:pic>
        <p:nvPicPr>
          <p:cNvPr id="9" name="Graphic 8" descr="Badge 3 with solid fill">
            <a:extLst>
              <a:ext uri="{FF2B5EF4-FFF2-40B4-BE49-F238E27FC236}">
                <a16:creationId xmlns:a16="http://schemas.microsoft.com/office/drawing/2014/main" id="{7FA7BB27-F493-914D-C063-A15896C6949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503715" y="3775530"/>
            <a:ext cx="914400" cy="914400"/>
          </a:xfrm>
          <a:prstGeom prst="rect">
            <a:avLst/>
          </a:prstGeom>
        </p:spPr>
      </p:pic>
      <p:sp>
        <p:nvSpPr>
          <p:cNvPr id="23" name="TextBox 22">
            <a:extLst>
              <a:ext uri="{FF2B5EF4-FFF2-40B4-BE49-F238E27FC236}">
                <a16:creationId xmlns:a16="http://schemas.microsoft.com/office/drawing/2014/main" id="{E296906D-C6AB-8D86-B640-380A7C8947B6}"/>
              </a:ext>
            </a:extLst>
          </p:cNvPr>
          <p:cNvSpPr txBox="1"/>
          <p:nvPr/>
        </p:nvSpPr>
        <p:spPr>
          <a:xfrm>
            <a:off x="2960915" y="3864796"/>
            <a:ext cx="6640286" cy="707886"/>
          </a:xfrm>
          <a:prstGeom prst="rect">
            <a:avLst/>
          </a:prstGeom>
          <a:noFill/>
        </p:spPr>
        <p:txBody>
          <a:bodyPr wrap="square">
            <a:spAutoFit/>
          </a:bodyPr>
          <a:lstStyle/>
          <a:p>
            <a:pPr marL="576263">
              <a:defRPr/>
            </a:pPr>
            <a:r>
              <a:rPr lang="en-US" sz="4000" b="1">
                <a:solidFill>
                  <a:srgbClr val="FFFFFF"/>
                </a:solidFill>
                <a:latin typeface="Arial" panose="020B0604020202020204" pitchFamily="34" charset="0"/>
                <a:cs typeface="Arial" panose="020B0604020202020204" pitchFamily="34" charset="0"/>
              </a:rPr>
              <a:t>What they should use  </a:t>
            </a:r>
          </a:p>
        </p:txBody>
      </p:sp>
      <p:pic>
        <p:nvPicPr>
          <p:cNvPr id="7" name="Graphic 6" descr="Badge 4 with solid fill">
            <a:extLst>
              <a:ext uri="{FF2B5EF4-FFF2-40B4-BE49-F238E27FC236}">
                <a16:creationId xmlns:a16="http://schemas.microsoft.com/office/drawing/2014/main" id="{642F3FA0-E792-725C-A985-A730BC69423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503715" y="4761300"/>
            <a:ext cx="914400" cy="914400"/>
          </a:xfrm>
          <a:prstGeom prst="rect">
            <a:avLst/>
          </a:prstGeom>
        </p:spPr>
      </p:pic>
      <p:sp>
        <p:nvSpPr>
          <p:cNvPr id="27" name="Title 26">
            <a:extLst>
              <a:ext uri="{FF2B5EF4-FFF2-40B4-BE49-F238E27FC236}">
                <a16:creationId xmlns:a16="http://schemas.microsoft.com/office/drawing/2014/main" id="{72E99104-CA81-25F2-0467-C264C900F4AB}"/>
              </a:ext>
            </a:extLst>
          </p:cNvPr>
          <p:cNvSpPr txBox="1">
            <a:spLocks noGrp="1"/>
          </p:cNvSpPr>
          <p:nvPr>
            <p:ph type="title" idx="4294967295"/>
          </p:nvPr>
        </p:nvSpPr>
        <p:spPr>
          <a:xfrm>
            <a:off x="2960915" y="4845250"/>
            <a:ext cx="6640286"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6263">
              <a:lnSpc>
                <a:spcPct val="100000"/>
              </a:lnSpc>
              <a:spcBef>
                <a:spcPts val="0"/>
              </a:spcBef>
              <a:defRPr/>
            </a:pPr>
            <a:r>
              <a:rPr lang="en-US" sz="4000" b="1">
                <a:solidFill>
                  <a:srgbClr val="FFFFFF"/>
                </a:solidFill>
                <a:latin typeface="Arial" panose="020B0604020202020204" pitchFamily="34" charset="0"/>
                <a:ea typeface="+mn-ea"/>
                <a:cs typeface="Arial" panose="020B0604020202020204" pitchFamily="34" charset="0"/>
              </a:rPr>
              <a:t>How to use them</a:t>
            </a:r>
          </a:p>
        </p:txBody>
      </p:sp>
    </p:spTree>
    <p:extLst>
      <p:ext uri="{BB962C8B-B14F-4D97-AF65-F5344CB8AC3E}">
        <p14:creationId xmlns:p14="http://schemas.microsoft.com/office/powerpoint/2010/main" val="7974769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FCCEF74-1390-0496-6853-6C5CA21AD4EB}"/>
              </a:ext>
            </a:extLst>
          </p:cNvPr>
          <p:cNvSpPr/>
          <p:nvPr/>
        </p:nvSpPr>
        <p:spPr>
          <a:xfrm>
            <a:off x="1524000" y="0"/>
            <a:ext cx="914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9FE0C743-23C7-1394-F717-D99B07336047}"/>
              </a:ext>
            </a:extLst>
          </p:cNvPr>
          <p:cNvSpPr>
            <a:spLocks noGrp="1"/>
          </p:cNvSpPr>
          <p:nvPr>
            <p:ph type="body" sz="quarter" idx="10"/>
          </p:nvPr>
        </p:nvSpPr>
        <p:spPr/>
        <p:txBody>
          <a:bodyPr/>
          <a:lstStyle/>
          <a:p>
            <a:endParaRPr lang="en-US"/>
          </a:p>
        </p:txBody>
      </p:sp>
      <p:grpSp>
        <p:nvGrpSpPr>
          <p:cNvPr id="15" name="Group 14">
            <a:extLst>
              <a:ext uri="{FF2B5EF4-FFF2-40B4-BE49-F238E27FC236}">
                <a16:creationId xmlns:a16="http://schemas.microsoft.com/office/drawing/2014/main" id="{7591CF83-663E-7063-7162-189C779912EC}"/>
              </a:ext>
            </a:extLst>
          </p:cNvPr>
          <p:cNvGrpSpPr/>
          <p:nvPr/>
        </p:nvGrpSpPr>
        <p:grpSpPr>
          <a:xfrm>
            <a:off x="6256164" y="111039"/>
            <a:ext cx="4158743" cy="5375365"/>
            <a:chOff x="4830135" y="111038"/>
            <a:chExt cx="4158743" cy="5375365"/>
          </a:xfrm>
        </p:grpSpPr>
        <p:pic>
          <p:nvPicPr>
            <p:cNvPr id="11" name="Picture 10">
              <a:extLst>
                <a:ext uri="{FF2B5EF4-FFF2-40B4-BE49-F238E27FC236}">
                  <a16:creationId xmlns:a16="http://schemas.microsoft.com/office/drawing/2014/main" id="{968D0400-C85A-5D45-53B1-079096F67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0135" y="111038"/>
              <a:ext cx="4158743" cy="5375365"/>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D91890AF-5FC4-89B4-4CD8-CA6DA5D52FF5}"/>
                </a:ext>
              </a:extLst>
            </p:cNvPr>
            <p:cNvSpPr/>
            <p:nvPr/>
          </p:nvSpPr>
          <p:spPr>
            <a:xfrm>
              <a:off x="6760029" y="4170317"/>
              <a:ext cx="489857" cy="2928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descr="Text&#10;&#10;AI-generated content may be incorrect.">
            <a:extLst>
              <a:ext uri="{FF2B5EF4-FFF2-40B4-BE49-F238E27FC236}">
                <a16:creationId xmlns:a16="http://schemas.microsoft.com/office/drawing/2014/main" id="{3DCC1E84-9214-C503-3568-18DCC72235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9294" y="741318"/>
            <a:ext cx="4132641" cy="537536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3B8E36AE-C269-882F-2240-5B70DC26EA6F}"/>
              </a:ext>
            </a:extLst>
          </p:cNvPr>
          <p:cNvPicPr>
            <a:picLocks noChangeAspect="1"/>
          </p:cNvPicPr>
          <p:nvPr/>
        </p:nvPicPr>
        <p:blipFill>
          <a:blip r:embed="rId4"/>
          <a:stretch>
            <a:fillRect/>
          </a:stretch>
        </p:blipFill>
        <p:spPr>
          <a:xfrm>
            <a:off x="1865387" y="1482636"/>
            <a:ext cx="4167813" cy="53753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96731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7981D-C31B-9B60-BB35-6DBEB6605098}"/>
              </a:ext>
            </a:extLst>
          </p:cNvPr>
          <p:cNvSpPr>
            <a:spLocks noGrp="1"/>
          </p:cNvSpPr>
          <p:nvPr>
            <p:ph type="title"/>
          </p:nvPr>
        </p:nvSpPr>
        <p:spPr>
          <a:xfrm>
            <a:off x="497043" y="457200"/>
            <a:ext cx="10624397" cy="548640"/>
          </a:xfrm>
        </p:spPr>
        <p:txBody>
          <a:bodyPr>
            <a:noAutofit/>
          </a:bodyPr>
          <a:lstStyle/>
          <a:p>
            <a:r>
              <a:rPr lang="en-US" sz="3600">
                <a:latin typeface="+mn-lt"/>
              </a:rPr>
              <a:t>Agenda</a:t>
            </a:r>
          </a:p>
        </p:txBody>
      </p:sp>
      <p:sp>
        <p:nvSpPr>
          <p:cNvPr id="4" name="Content Placeholder 3">
            <a:extLst>
              <a:ext uri="{FF2B5EF4-FFF2-40B4-BE49-F238E27FC236}">
                <a16:creationId xmlns:a16="http://schemas.microsoft.com/office/drawing/2014/main" id="{1D5E93F3-C05B-5C76-FFD6-698832418DC2}"/>
              </a:ext>
            </a:extLst>
          </p:cNvPr>
          <p:cNvSpPr>
            <a:spLocks noGrp="1"/>
          </p:cNvSpPr>
          <p:nvPr>
            <p:ph sz="quarter" idx="14"/>
          </p:nvPr>
        </p:nvSpPr>
        <p:spPr>
          <a:xfrm>
            <a:off x="497044" y="1376690"/>
            <a:ext cx="11374775" cy="5024117"/>
          </a:xfrm>
        </p:spPr>
        <p:txBody>
          <a:bodyPr vert="horz" lIns="91440" tIns="45720" rIns="91440" bIns="45720" rtlCol="0" anchor="t">
            <a:noAutofit/>
          </a:bodyPr>
          <a:lstStyle/>
          <a:p>
            <a:pPr marL="342900" indent="-342900" algn="l">
              <a:lnSpc>
                <a:spcPct val="100000"/>
              </a:lnSpc>
              <a:buFont typeface="+mj-lt"/>
              <a:buAutoNum type="arabicPeriod"/>
            </a:pPr>
            <a:r>
              <a:rPr lang="en-US" dirty="0">
                <a:solidFill>
                  <a:schemeClr val="accent1">
                    <a:lumMod val="50000"/>
                  </a:schemeClr>
                </a:solidFill>
              </a:rPr>
              <a:t>Welcome and Housekeeping- </a:t>
            </a:r>
            <a:r>
              <a:rPr lang="en-US" b="0" dirty="0">
                <a:solidFill>
                  <a:schemeClr val="accent1">
                    <a:lumMod val="50000"/>
                  </a:schemeClr>
                </a:solidFill>
              </a:rPr>
              <a:t>Latoya de Lagarde, Tyler Yates</a:t>
            </a:r>
          </a:p>
          <a:p>
            <a:pPr marL="342900" indent="-342900" algn="l">
              <a:lnSpc>
                <a:spcPct val="100000"/>
              </a:lnSpc>
              <a:buFont typeface="+mj-lt"/>
              <a:buAutoNum type="arabicPeriod"/>
            </a:pPr>
            <a:r>
              <a:rPr lang="en-US" dirty="0">
                <a:solidFill>
                  <a:schemeClr val="accent1">
                    <a:lumMod val="50000"/>
                  </a:schemeClr>
                </a:solidFill>
              </a:rPr>
              <a:t>Public Health Surveillance of the Overdose Epidemic - </a:t>
            </a:r>
            <a:r>
              <a:rPr lang="en-US" b="0" dirty="0">
                <a:solidFill>
                  <a:schemeClr val="accent1">
                    <a:lumMod val="50000"/>
                  </a:schemeClr>
                </a:solidFill>
              </a:rPr>
              <a:t>Scott </a:t>
            </a:r>
            <a:r>
              <a:rPr lang="en-US" b="0" dirty="0" err="1">
                <a:solidFill>
                  <a:schemeClr val="accent1">
                    <a:lumMod val="50000"/>
                  </a:schemeClr>
                </a:solidFill>
              </a:rPr>
              <a:t>Proescholdbell</a:t>
            </a:r>
            <a:r>
              <a:rPr lang="en-US" b="0" dirty="0">
                <a:solidFill>
                  <a:schemeClr val="accent1">
                    <a:lumMod val="50000"/>
                  </a:schemeClr>
                </a:solidFill>
              </a:rPr>
              <a:t>; Mary Beth Cox</a:t>
            </a:r>
          </a:p>
          <a:p>
            <a:pPr marL="342900" indent="-342900" algn="l">
              <a:lnSpc>
                <a:spcPct val="100000"/>
              </a:lnSpc>
              <a:buFont typeface="+mj-lt"/>
              <a:buAutoNum type="arabicPeriod"/>
            </a:pPr>
            <a:r>
              <a:rPr lang="en-US" dirty="0">
                <a:solidFill>
                  <a:schemeClr val="accent1">
                    <a:lumMod val="50000"/>
                  </a:schemeClr>
                </a:solidFill>
              </a:rPr>
              <a:t>NC Controlled Substance Reporting System: Data Request Process - </a:t>
            </a:r>
            <a:r>
              <a:rPr lang="en-US" b="0" dirty="0">
                <a:solidFill>
                  <a:schemeClr val="accent1">
                    <a:lumMod val="50000"/>
                  </a:schemeClr>
                </a:solidFill>
              </a:rPr>
              <a:t>Stella Bailey</a:t>
            </a:r>
          </a:p>
          <a:p>
            <a:pPr marL="342900" indent="-342900" algn="l">
              <a:lnSpc>
                <a:spcPct val="100000"/>
              </a:lnSpc>
              <a:buFont typeface="+mj-lt"/>
              <a:buAutoNum type="arabicPeriod"/>
            </a:pPr>
            <a:r>
              <a:rPr lang="en-US" dirty="0">
                <a:solidFill>
                  <a:schemeClr val="accent1">
                    <a:lumMod val="50000"/>
                  </a:schemeClr>
                </a:solidFill>
              </a:rPr>
              <a:t>Naloxone Distribution Dashboard Preview - </a:t>
            </a:r>
            <a:r>
              <a:rPr lang="en-US" b="0" dirty="0">
                <a:solidFill>
                  <a:schemeClr val="accent1">
                    <a:lumMod val="50000"/>
                  </a:schemeClr>
                </a:solidFill>
              </a:rPr>
              <a:t>Anita Nsubuga</a:t>
            </a:r>
          </a:p>
          <a:p>
            <a:pPr marL="342900" indent="-342900" algn="l">
              <a:lnSpc>
                <a:spcPct val="100000"/>
              </a:lnSpc>
              <a:buFont typeface="+mj-lt"/>
              <a:buAutoNum type="arabicPeriod"/>
            </a:pPr>
            <a:r>
              <a:rPr lang="en-US" dirty="0">
                <a:solidFill>
                  <a:schemeClr val="accent1">
                    <a:lumMod val="50000"/>
                  </a:schemeClr>
                </a:solidFill>
              </a:rPr>
              <a:t>CORE-NC: Tracking Opioid Settlement Funds - </a:t>
            </a:r>
            <a:r>
              <a:rPr lang="en-US" b="0" dirty="0">
                <a:solidFill>
                  <a:schemeClr val="accent1">
                    <a:lumMod val="50000"/>
                  </a:schemeClr>
                </a:solidFill>
              </a:rPr>
              <a:t>Cecilia Gonzales</a:t>
            </a:r>
          </a:p>
          <a:p>
            <a:pPr marL="342900" indent="-342900" algn="l">
              <a:lnSpc>
                <a:spcPct val="100000"/>
              </a:lnSpc>
              <a:buFont typeface="+mj-lt"/>
              <a:buAutoNum type="arabicPeriod"/>
            </a:pPr>
            <a:r>
              <a:rPr lang="en-US" dirty="0">
                <a:solidFill>
                  <a:schemeClr val="accent1">
                    <a:lumMod val="50000"/>
                  </a:schemeClr>
                </a:solidFill>
              </a:rPr>
              <a:t>Q&amp;A - </a:t>
            </a:r>
            <a:r>
              <a:rPr lang="en-US" b="0" dirty="0">
                <a:solidFill>
                  <a:schemeClr val="accent1">
                    <a:lumMod val="50000"/>
                  </a:schemeClr>
                </a:solidFill>
              </a:rPr>
              <a:t>Moderated by Amy O’Regan</a:t>
            </a:r>
          </a:p>
          <a:p>
            <a:pPr marL="342900" indent="-342900" algn="l">
              <a:lnSpc>
                <a:spcPct val="100000"/>
              </a:lnSpc>
              <a:buFont typeface="+mj-lt"/>
              <a:buAutoNum type="arabicPeriod"/>
            </a:pPr>
            <a:r>
              <a:rPr lang="en-US" dirty="0">
                <a:solidFill>
                  <a:schemeClr val="accent1">
                    <a:lumMod val="50000"/>
                  </a:schemeClr>
                </a:solidFill>
              </a:rPr>
              <a:t>Closing Remarks and Reminders - </a:t>
            </a:r>
            <a:r>
              <a:rPr lang="en-US" b="0" dirty="0">
                <a:solidFill>
                  <a:schemeClr val="accent1">
                    <a:lumMod val="50000"/>
                  </a:schemeClr>
                </a:solidFill>
              </a:rPr>
              <a:t>Latoya de Lagarde</a:t>
            </a:r>
          </a:p>
          <a:p>
            <a:pPr algn="l">
              <a:lnSpc>
                <a:spcPct val="100000"/>
              </a:lnSpc>
              <a:spcBef>
                <a:spcPts val="1200"/>
              </a:spcBef>
              <a:spcAft>
                <a:spcPts val="1200"/>
              </a:spcAft>
            </a:pPr>
            <a:endParaRPr lang="en-US" sz="2800" b="0" dirty="0">
              <a:latin typeface="+mn-lt"/>
              <a:ea typeface="Calibri" panose="020F0502020204030204" pitchFamily="34" charset="0"/>
              <a:cs typeface="Arial"/>
            </a:endParaRPr>
          </a:p>
        </p:txBody>
      </p:sp>
      <p:sp>
        <p:nvSpPr>
          <p:cNvPr id="3" name="Slide Number Placeholder 2">
            <a:extLst>
              <a:ext uri="{FF2B5EF4-FFF2-40B4-BE49-F238E27FC236}">
                <a16:creationId xmlns:a16="http://schemas.microsoft.com/office/drawing/2014/main" id="{1ECD225D-5444-976D-9B87-2613D554A933}"/>
              </a:ext>
            </a:extLst>
          </p:cNvPr>
          <p:cNvSpPr>
            <a:spLocks noGrp="1"/>
          </p:cNvSpPr>
          <p:nvPr>
            <p:ph type="sldNum" sz="quarter" idx="15"/>
          </p:nvPr>
        </p:nvSpPr>
        <p:spPr/>
        <p:txBody>
          <a:bodyPr/>
          <a:lstStyle/>
          <a:p>
            <a:fld id="{11F27F3A-B3E9-41ED-AF8F-A365F10BB65F}" type="slidenum">
              <a:rPr lang="en-US" smtClean="0"/>
              <a:pPr/>
              <a:t>4</a:t>
            </a:fld>
            <a:endParaRPr lang="en-US"/>
          </a:p>
        </p:txBody>
      </p:sp>
    </p:spTree>
    <p:extLst>
      <p:ext uri="{BB962C8B-B14F-4D97-AF65-F5344CB8AC3E}">
        <p14:creationId xmlns:p14="http://schemas.microsoft.com/office/powerpoint/2010/main" val="28723317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27BFE6-9944-E793-8650-E58CD7B302F3}"/>
              </a:ext>
            </a:extLst>
          </p:cNvPr>
          <p:cNvPicPr>
            <a:picLocks noChangeAspect="1"/>
          </p:cNvPicPr>
          <p:nvPr/>
        </p:nvPicPr>
        <p:blipFill>
          <a:blip r:embed="rId2"/>
          <a:stretch>
            <a:fillRect/>
          </a:stretch>
        </p:blipFill>
        <p:spPr>
          <a:xfrm>
            <a:off x="1805974" y="1637231"/>
            <a:ext cx="8580053" cy="4701365"/>
          </a:xfrm>
          <a:prstGeom prst="rect">
            <a:avLst/>
          </a:prstGeom>
        </p:spPr>
      </p:pic>
      <p:pic>
        <p:nvPicPr>
          <p:cNvPr id="6" name="Picture 5">
            <a:extLst>
              <a:ext uri="{FF2B5EF4-FFF2-40B4-BE49-F238E27FC236}">
                <a16:creationId xmlns:a16="http://schemas.microsoft.com/office/drawing/2014/main" id="{16EF80BF-4A66-F11D-F295-5CEB068B892D}"/>
              </a:ext>
            </a:extLst>
          </p:cNvPr>
          <p:cNvPicPr>
            <a:picLocks noChangeAspect="1"/>
          </p:cNvPicPr>
          <p:nvPr/>
        </p:nvPicPr>
        <p:blipFill>
          <a:blip r:embed="rId3"/>
          <a:stretch>
            <a:fillRect/>
          </a:stretch>
        </p:blipFill>
        <p:spPr>
          <a:xfrm>
            <a:off x="6562724" y="4097218"/>
            <a:ext cx="3215590" cy="1966682"/>
          </a:xfrm>
          <a:prstGeom prst="rect">
            <a:avLst/>
          </a:prstGeom>
          <a:ln w="57150">
            <a:solidFill>
              <a:srgbClr val="4472C4"/>
            </a:solidFill>
          </a:ln>
        </p:spPr>
      </p:pic>
      <p:sp>
        <p:nvSpPr>
          <p:cNvPr id="2" name="Slide Number Placeholder 1">
            <a:extLst>
              <a:ext uri="{FF2B5EF4-FFF2-40B4-BE49-F238E27FC236}">
                <a16:creationId xmlns:a16="http://schemas.microsoft.com/office/drawing/2014/main" id="{386A5A3B-DCE2-4BB4-C5EF-DD7EF221B00E}"/>
              </a:ext>
            </a:extLst>
          </p:cNvPr>
          <p:cNvSpPr>
            <a:spLocks noGrp="1"/>
          </p:cNvSpPr>
          <p:nvPr>
            <p:ph type="sldNum" sz="quarter" idx="14"/>
          </p:nvPr>
        </p:nvSpPr>
        <p:spPr/>
        <p:txBody>
          <a:bodyPr/>
          <a:lstStyle/>
          <a:p>
            <a:fld id="{11F27F3A-B3E9-41ED-AF8F-A365F10BB65F}" type="slidenum">
              <a:rPr lang="en-US" smtClean="0"/>
              <a:pPr/>
              <a:t>40</a:t>
            </a:fld>
            <a:endParaRPr lang="en-US"/>
          </a:p>
        </p:txBody>
      </p:sp>
    </p:spTree>
    <p:extLst>
      <p:ext uri="{BB962C8B-B14F-4D97-AF65-F5344CB8AC3E}">
        <p14:creationId xmlns:p14="http://schemas.microsoft.com/office/powerpoint/2010/main" val="32875451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92538-6DA4-F40F-37AA-30E5ABB62E1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D2537F6-CA2D-10B5-0C37-1AD88AF05867}"/>
              </a:ext>
            </a:extLst>
          </p:cNvPr>
          <p:cNvSpPr>
            <a:spLocks noGrp="1"/>
          </p:cNvSpPr>
          <p:nvPr>
            <p:ph type="title"/>
          </p:nvPr>
        </p:nvSpPr>
        <p:spPr>
          <a:xfrm>
            <a:off x="1802296" y="1178060"/>
            <a:ext cx="8563554" cy="548640"/>
          </a:xfrm>
        </p:spPr>
        <p:txBody>
          <a:bodyPr/>
          <a:lstStyle/>
          <a:p>
            <a:r>
              <a:rPr lang="en-US" sz="3200"/>
              <a:t>Data Resource Inventory</a:t>
            </a:r>
          </a:p>
        </p:txBody>
      </p:sp>
      <p:pic>
        <p:nvPicPr>
          <p:cNvPr id="7" name="Picture 6" descr="Graphical user interface, text, application, email&#10;&#10;AI-generated content may be incorrect.">
            <a:extLst>
              <a:ext uri="{FF2B5EF4-FFF2-40B4-BE49-F238E27FC236}">
                <a16:creationId xmlns:a16="http://schemas.microsoft.com/office/drawing/2014/main" id="{531164F5-D964-1D21-1230-820FABC097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826152" y="1726700"/>
            <a:ext cx="8563553" cy="4852886"/>
          </a:xfrm>
          <a:prstGeom prst="rect">
            <a:avLst/>
          </a:prstGeom>
        </p:spPr>
      </p:pic>
      <p:sp>
        <p:nvSpPr>
          <p:cNvPr id="3" name="Slide Number Placeholder 2">
            <a:extLst>
              <a:ext uri="{FF2B5EF4-FFF2-40B4-BE49-F238E27FC236}">
                <a16:creationId xmlns:a16="http://schemas.microsoft.com/office/drawing/2014/main" id="{9960A579-6B2F-5FB7-247C-23CC9F148A4E}"/>
              </a:ext>
            </a:extLst>
          </p:cNvPr>
          <p:cNvSpPr>
            <a:spLocks noGrp="1"/>
          </p:cNvSpPr>
          <p:nvPr>
            <p:ph type="sldNum" sz="quarter" idx="14"/>
          </p:nvPr>
        </p:nvSpPr>
        <p:spPr/>
        <p:txBody>
          <a:bodyPr/>
          <a:lstStyle/>
          <a:p>
            <a:fld id="{11F27F3A-B3E9-41ED-AF8F-A365F10BB65F}" type="slidenum">
              <a:rPr lang="en-US" smtClean="0"/>
              <a:pPr/>
              <a:t>41</a:t>
            </a:fld>
            <a:endParaRPr lang="en-US"/>
          </a:p>
        </p:txBody>
      </p:sp>
    </p:spTree>
    <p:extLst>
      <p:ext uri="{BB962C8B-B14F-4D97-AF65-F5344CB8AC3E}">
        <p14:creationId xmlns:p14="http://schemas.microsoft.com/office/powerpoint/2010/main" val="38388417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4223" y="951827"/>
            <a:ext cx="8563554" cy="548640"/>
          </a:xfrm>
        </p:spPr>
        <p:txBody>
          <a:bodyPr/>
          <a:lstStyle/>
          <a:p>
            <a:pPr algn="ctr"/>
            <a:r>
              <a:rPr lang="en-US" sz="6600" b="0">
                <a:solidFill>
                  <a:srgbClr val="002060"/>
                </a:solidFill>
              </a:rPr>
              <a:t>Questions?</a:t>
            </a:r>
          </a:p>
        </p:txBody>
      </p:sp>
      <p:sp>
        <p:nvSpPr>
          <p:cNvPr id="7" name="Text Box 7">
            <a:extLst>
              <a:ext uri="{FF2B5EF4-FFF2-40B4-BE49-F238E27FC236}">
                <a16:creationId xmlns:a16="http://schemas.microsoft.com/office/drawing/2014/main" id="{8E319760-FEC1-4FCB-8936-1A6020AA916B}"/>
              </a:ext>
            </a:extLst>
          </p:cNvPr>
          <p:cNvSpPr txBox="1">
            <a:spLocks noChangeArrowheads="1"/>
          </p:cNvSpPr>
          <p:nvPr/>
        </p:nvSpPr>
        <p:spPr bwMode="auto">
          <a:xfrm>
            <a:off x="2573071" y="2234718"/>
            <a:ext cx="711605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t">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None/>
            </a:pPr>
            <a:r>
              <a:rPr lang="en-US" altLang="en-US" sz="3600" u="sng">
                <a:solidFill>
                  <a:schemeClr val="tx2"/>
                </a:solidFill>
                <a:latin typeface="Arial"/>
                <a:cs typeface="Arial"/>
              </a:rPr>
              <a:t>SubstanceUseData@dhhs.nc.gov</a:t>
            </a:r>
            <a:endParaRPr lang="en-US" u="sng"/>
          </a:p>
          <a:p>
            <a:pPr algn="ctr" eaLnBrk="1" hangingPunct="1">
              <a:lnSpc>
                <a:spcPts val="120"/>
              </a:lnSpc>
              <a:spcBef>
                <a:spcPct val="0"/>
              </a:spcBef>
              <a:buNone/>
            </a:pPr>
            <a:endParaRPr lang="en-US" altLang="en-US" sz="2400" b="1">
              <a:solidFill>
                <a:schemeClr val="tx2"/>
              </a:solidFill>
              <a:latin typeface="+mn-lt"/>
            </a:endParaRPr>
          </a:p>
          <a:p>
            <a:pPr algn="ctr" eaLnBrk="1" hangingPunct="1">
              <a:lnSpc>
                <a:spcPts val="120"/>
              </a:lnSpc>
              <a:spcBef>
                <a:spcPct val="0"/>
              </a:spcBef>
              <a:buNone/>
            </a:pPr>
            <a:endParaRPr lang="en-US" altLang="en-US" sz="2400" b="1">
              <a:solidFill>
                <a:schemeClr val="tx2"/>
              </a:solidFill>
              <a:latin typeface="+mn-lt"/>
            </a:endParaRPr>
          </a:p>
          <a:p>
            <a:pPr algn="ctr" eaLnBrk="1" hangingPunct="1">
              <a:lnSpc>
                <a:spcPts val="120"/>
              </a:lnSpc>
              <a:spcBef>
                <a:spcPct val="0"/>
              </a:spcBef>
              <a:buNone/>
            </a:pPr>
            <a:endParaRPr lang="en-US" altLang="en-US" sz="2400" b="1">
              <a:solidFill>
                <a:schemeClr val="tx2"/>
              </a:solidFill>
              <a:latin typeface="+mn-lt"/>
            </a:endParaRPr>
          </a:p>
          <a:p>
            <a:pPr algn="ctr" eaLnBrk="1" hangingPunct="1">
              <a:lnSpc>
                <a:spcPts val="120"/>
              </a:lnSpc>
              <a:spcBef>
                <a:spcPct val="0"/>
              </a:spcBef>
              <a:buNone/>
            </a:pPr>
            <a:endParaRPr lang="en-US" altLang="en-US" sz="2400" b="1">
              <a:solidFill>
                <a:schemeClr val="tx2"/>
              </a:solidFill>
              <a:latin typeface="+mn-lt"/>
            </a:endParaRPr>
          </a:p>
          <a:p>
            <a:pPr algn="ctr" eaLnBrk="1" hangingPunct="1">
              <a:lnSpc>
                <a:spcPts val="120"/>
              </a:lnSpc>
              <a:spcBef>
                <a:spcPct val="0"/>
              </a:spcBef>
              <a:buNone/>
            </a:pPr>
            <a:endParaRPr lang="en-US" altLang="en-US" sz="2400" b="1">
              <a:solidFill>
                <a:schemeClr val="tx2"/>
              </a:solidFill>
              <a:latin typeface="+mn-lt"/>
            </a:endParaRPr>
          </a:p>
          <a:p>
            <a:pPr algn="ctr" eaLnBrk="1" hangingPunct="1">
              <a:lnSpc>
                <a:spcPts val="120"/>
              </a:lnSpc>
              <a:spcBef>
                <a:spcPct val="0"/>
              </a:spcBef>
              <a:buNone/>
            </a:pPr>
            <a:endParaRPr lang="en-US" altLang="en-US" sz="2400" b="1">
              <a:solidFill>
                <a:schemeClr val="tx2"/>
              </a:solidFill>
              <a:latin typeface="+mn-lt"/>
            </a:endParaRPr>
          </a:p>
          <a:p>
            <a:pPr algn="ctr" eaLnBrk="1" hangingPunct="1">
              <a:lnSpc>
                <a:spcPts val="120"/>
              </a:lnSpc>
              <a:spcBef>
                <a:spcPct val="0"/>
              </a:spcBef>
              <a:buNone/>
            </a:pPr>
            <a:endParaRPr lang="en-US" altLang="en-US" sz="2400" b="1">
              <a:solidFill>
                <a:schemeClr val="tx2"/>
              </a:solidFill>
              <a:latin typeface="+mn-lt"/>
            </a:endParaRPr>
          </a:p>
          <a:p>
            <a:pPr algn="ctr" eaLnBrk="1" hangingPunct="1">
              <a:lnSpc>
                <a:spcPts val="120"/>
              </a:lnSpc>
              <a:spcBef>
                <a:spcPct val="0"/>
              </a:spcBef>
              <a:buNone/>
            </a:pPr>
            <a:endParaRPr lang="en-US" altLang="en-US" sz="2400" b="1">
              <a:solidFill>
                <a:schemeClr val="tx2"/>
              </a:solidFill>
              <a:latin typeface="+mn-lt"/>
            </a:endParaRPr>
          </a:p>
          <a:p>
            <a:pPr algn="ctr" eaLnBrk="1" hangingPunct="1">
              <a:lnSpc>
                <a:spcPts val="120"/>
              </a:lnSpc>
              <a:spcBef>
                <a:spcPct val="0"/>
              </a:spcBef>
              <a:buNone/>
            </a:pPr>
            <a:endParaRPr lang="en-US" altLang="en-US" sz="2400" b="1">
              <a:solidFill>
                <a:schemeClr val="tx2"/>
              </a:solidFill>
              <a:latin typeface="+mn-lt"/>
            </a:endParaRPr>
          </a:p>
          <a:p>
            <a:pPr algn="ctr" eaLnBrk="1" hangingPunct="1">
              <a:lnSpc>
                <a:spcPts val="120"/>
              </a:lnSpc>
              <a:spcBef>
                <a:spcPct val="0"/>
              </a:spcBef>
              <a:buNone/>
            </a:pPr>
            <a:endParaRPr lang="en-US" altLang="en-US" sz="2400" b="1">
              <a:solidFill>
                <a:schemeClr val="tx2"/>
              </a:solidFill>
              <a:latin typeface="+mn-lt"/>
            </a:endParaRPr>
          </a:p>
          <a:p>
            <a:pPr algn="ctr" eaLnBrk="1" hangingPunct="1">
              <a:lnSpc>
                <a:spcPts val="120"/>
              </a:lnSpc>
              <a:spcBef>
                <a:spcPct val="0"/>
              </a:spcBef>
              <a:buNone/>
            </a:pPr>
            <a:endParaRPr lang="en-US" altLang="en-US" sz="2400" b="1">
              <a:solidFill>
                <a:schemeClr val="tx2"/>
              </a:solidFill>
              <a:latin typeface="+mn-lt"/>
            </a:endParaRPr>
          </a:p>
          <a:p>
            <a:pPr algn="ctr" eaLnBrk="1" hangingPunct="1">
              <a:lnSpc>
                <a:spcPts val="120"/>
              </a:lnSpc>
              <a:spcBef>
                <a:spcPct val="0"/>
              </a:spcBef>
              <a:buNone/>
            </a:pPr>
            <a:endParaRPr lang="en-US" altLang="en-US" sz="2400" b="1">
              <a:solidFill>
                <a:schemeClr val="tx2"/>
              </a:solidFill>
              <a:latin typeface="+mn-lt"/>
            </a:endParaRPr>
          </a:p>
          <a:p>
            <a:pPr algn="ctr" eaLnBrk="1" hangingPunct="1">
              <a:lnSpc>
                <a:spcPts val="120"/>
              </a:lnSpc>
              <a:spcBef>
                <a:spcPct val="0"/>
              </a:spcBef>
              <a:buNone/>
            </a:pPr>
            <a:endParaRPr lang="en-US" altLang="en-US" sz="2400" b="1">
              <a:solidFill>
                <a:schemeClr val="tx2"/>
              </a:solidFill>
              <a:latin typeface="+mn-lt"/>
            </a:endParaRPr>
          </a:p>
          <a:p>
            <a:pPr algn="ctr" eaLnBrk="1" hangingPunct="1">
              <a:lnSpc>
                <a:spcPts val="120"/>
              </a:lnSpc>
              <a:spcBef>
                <a:spcPct val="0"/>
              </a:spcBef>
              <a:buNone/>
            </a:pPr>
            <a:endParaRPr lang="en-US" altLang="en-US" sz="2400" b="1">
              <a:solidFill>
                <a:schemeClr val="tx2"/>
              </a:solidFill>
              <a:latin typeface="+mn-lt"/>
            </a:endParaRPr>
          </a:p>
          <a:p>
            <a:pPr algn="ctr" eaLnBrk="1" hangingPunct="1">
              <a:lnSpc>
                <a:spcPts val="120"/>
              </a:lnSpc>
              <a:spcBef>
                <a:spcPct val="0"/>
              </a:spcBef>
              <a:buNone/>
            </a:pPr>
            <a:endParaRPr lang="en-US" altLang="en-US" sz="2400" b="1">
              <a:solidFill>
                <a:schemeClr val="tx2"/>
              </a:solidFill>
              <a:latin typeface="+mn-lt"/>
            </a:endParaRPr>
          </a:p>
          <a:p>
            <a:pPr algn="ctr" eaLnBrk="1" hangingPunct="1">
              <a:lnSpc>
                <a:spcPts val="120"/>
              </a:lnSpc>
              <a:spcBef>
                <a:spcPct val="0"/>
              </a:spcBef>
              <a:buNone/>
            </a:pPr>
            <a:endParaRPr lang="en-US" altLang="en-US" sz="2400" b="1">
              <a:solidFill>
                <a:schemeClr val="tx2"/>
              </a:solidFill>
              <a:latin typeface="+mn-lt"/>
            </a:endParaRPr>
          </a:p>
          <a:p>
            <a:pPr algn="ctr" eaLnBrk="1" hangingPunct="1">
              <a:lnSpc>
                <a:spcPts val="120"/>
              </a:lnSpc>
              <a:spcBef>
                <a:spcPct val="0"/>
              </a:spcBef>
              <a:buNone/>
            </a:pPr>
            <a:endParaRPr lang="en-US" altLang="en-US" sz="2400" b="1">
              <a:solidFill>
                <a:schemeClr val="tx2"/>
              </a:solidFill>
              <a:latin typeface="+mn-lt"/>
            </a:endParaRPr>
          </a:p>
          <a:p>
            <a:pPr algn="ctr" eaLnBrk="1" hangingPunct="1">
              <a:lnSpc>
                <a:spcPts val="120"/>
              </a:lnSpc>
              <a:spcBef>
                <a:spcPct val="0"/>
              </a:spcBef>
              <a:buNone/>
            </a:pPr>
            <a:endParaRPr lang="en-US" altLang="en-US" sz="2400" b="1">
              <a:solidFill>
                <a:schemeClr val="tx2"/>
              </a:solidFill>
              <a:latin typeface="+mn-lt"/>
            </a:endParaRPr>
          </a:p>
          <a:p>
            <a:pPr algn="ctr" eaLnBrk="1" hangingPunct="1">
              <a:lnSpc>
                <a:spcPts val="120"/>
              </a:lnSpc>
              <a:spcBef>
                <a:spcPct val="0"/>
              </a:spcBef>
              <a:buNone/>
            </a:pPr>
            <a:endParaRPr lang="en-US" altLang="en-US" sz="2400" b="1">
              <a:solidFill>
                <a:schemeClr val="tx2"/>
              </a:solidFill>
              <a:latin typeface="+mn-lt"/>
            </a:endParaRPr>
          </a:p>
          <a:p>
            <a:pPr algn="ctr" eaLnBrk="1" hangingPunct="1">
              <a:lnSpc>
                <a:spcPts val="120"/>
              </a:lnSpc>
              <a:spcBef>
                <a:spcPct val="0"/>
              </a:spcBef>
              <a:buNone/>
            </a:pPr>
            <a:endParaRPr lang="en-US" altLang="en-US" sz="2400" b="1">
              <a:solidFill>
                <a:schemeClr val="tx2"/>
              </a:solidFill>
              <a:latin typeface="+mn-lt"/>
            </a:endParaRPr>
          </a:p>
          <a:p>
            <a:pPr algn="ctr" eaLnBrk="1" hangingPunct="1">
              <a:lnSpc>
                <a:spcPts val="120"/>
              </a:lnSpc>
              <a:spcBef>
                <a:spcPct val="0"/>
              </a:spcBef>
              <a:buNone/>
            </a:pPr>
            <a:endParaRPr lang="en-US" altLang="en-US" sz="2400" b="1">
              <a:solidFill>
                <a:schemeClr val="tx2"/>
              </a:solidFill>
              <a:latin typeface="+mn-lt"/>
            </a:endParaRPr>
          </a:p>
          <a:p>
            <a:pPr algn="ctr" eaLnBrk="1" hangingPunct="1">
              <a:lnSpc>
                <a:spcPts val="120"/>
              </a:lnSpc>
              <a:spcBef>
                <a:spcPct val="0"/>
              </a:spcBef>
              <a:buNone/>
            </a:pPr>
            <a:endParaRPr lang="en-US" altLang="en-US" sz="2400" b="1">
              <a:solidFill>
                <a:schemeClr val="tx2"/>
              </a:solidFill>
              <a:latin typeface="+mn-lt"/>
            </a:endParaRPr>
          </a:p>
          <a:p>
            <a:pPr algn="ctr" eaLnBrk="1" hangingPunct="1">
              <a:lnSpc>
                <a:spcPts val="120"/>
              </a:lnSpc>
              <a:spcBef>
                <a:spcPct val="0"/>
              </a:spcBef>
              <a:buNone/>
            </a:pPr>
            <a:endParaRPr lang="en-US" altLang="en-US" sz="2400" b="1">
              <a:solidFill>
                <a:schemeClr val="tx2"/>
              </a:solidFill>
              <a:latin typeface="+mn-lt"/>
            </a:endParaRPr>
          </a:p>
          <a:p>
            <a:pPr algn="ctr" eaLnBrk="1" hangingPunct="1">
              <a:lnSpc>
                <a:spcPts val="120"/>
              </a:lnSpc>
              <a:spcBef>
                <a:spcPct val="0"/>
              </a:spcBef>
              <a:buNone/>
            </a:pPr>
            <a:endParaRPr lang="en-US" altLang="en-US" sz="2400" b="1">
              <a:solidFill>
                <a:schemeClr val="tx2"/>
              </a:solidFill>
              <a:latin typeface="+mn-lt"/>
            </a:endParaRPr>
          </a:p>
          <a:p>
            <a:pPr algn="ctr" eaLnBrk="1" hangingPunct="1">
              <a:lnSpc>
                <a:spcPts val="120"/>
              </a:lnSpc>
              <a:spcBef>
                <a:spcPct val="0"/>
              </a:spcBef>
              <a:buNone/>
            </a:pPr>
            <a:endParaRPr lang="en-US" altLang="en-US" sz="2400" b="1">
              <a:solidFill>
                <a:schemeClr val="tx2"/>
              </a:solidFill>
              <a:latin typeface="+mn-lt"/>
            </a:endParaRPr>
          </a:p>
          <a:p>
            <a:pPr algn="ctr" eaLnBrk="1" hangingPunct="1">
              <a:lnSpc>
                <a:spcPts val="120"/>
              </a:lnSpc>
              <a:spcBef>
                <a:spcPct val="0"/>
              </a:spcBef>
              <a:buNone/>
            </a:pPr>
            <a:endParaRPr lang="en-US" altLang="en-US" sz="2400" b="1">
              <a:solidFill>
                <a:schemeClr val="tx2"/>
              </a:solidFill>
              <a:latin typeface="+mn-lt"/>
            </a:endParaRPr>
          </a:p>
          <a:p>
            <a:pPr algn="ctr" eaLnBrk="1" hangingPunct="1">
              <a:lnSpc>
                <a:spcPts val="120"/>
              </a:lnSpc>
              <a:spcBef>
                <a:spcPct val="0"/>
              </a:spcBef>
              <a:buNone/>
            </a:pPr>
            <a:endParaRPr lang="en-US" altLang="en-US" sz="2400" b="1">
              <a:solidFill>
                <a:schemeClr val="tx2"/>
              </a:solidFill>
              <a:latin typeface="+mn-lt"/>
            </a:endParaRPr>
          </a:p>
          <a:p>
            <a:pPr algn="ctr" eaLnBrk="1" hangingPunct="1">
              <a:lnSpc>
                <a:spcPts val="120"/>
              </a:lnSpc>
              <a:spcBef>
                <a:spcPct val="0"/>
              </a:spcBef>
              <a:buNone/>
            </a:pPr>
            <a:endParaRPr lang="en-US" altLang="en-US" sz="2400" b="1">
              <a:solidFill>
                <a:schemeClr val="tx2"/>
              </a:solidFill>
              <a:latin typeface="+mn-lt"/>
            </a:endParaRPr>
          </a:p>
          <a:p>
            <a:pPr algn="ctr" eaLnBrk="1" hangingPunct="1">
              <a:lnSpc>
                <a:spcPts val="120"/>
              </a:lnSpc>
              <a:spcBef>
                <a:spcPct val="0"/>
              </a:spcBef>
              <a:buNone/>
            </a:pPr>
            <a:endParaRPr lang="en-US" altLang="en-US" sz="2400" b="1">
              <a:solidFill>
                <a:schemeClr val="tx2"/>
              </a:solidFill>
              <a:latin typeface="+mn-lt"/>
            </a:endParaRPr>
          </a:p>
          <a:p>
            <a:pPr algn="ctr" eaLnBrk="1" hangingPunct="1">
              <a:lnSpc>
                <a:spcPts val="120"/>
              </a:lnSpc>
              <a:spcBef>
                <a:spcPct val="0"/>
              </a:spcBef>
              <a:buNone/>
            </a:pPr>
            <a:endParaRPr lang="en-US" altLang="en-US" sz="2400" b="1">
              <a:solidFill>
                <a:schemeClr val="tx2"/>
              </a:solidFill>
              <a:latin typeface="+mn-lt"/>
            </a:endParaRPr>
          </a:p>
          <a:p>
            <a:pPr algn="ctr" eaLnBrk="1" hangingPunct="1">
              <a:lnSpc>
                <a:spcPts val="120"/>
              </a:lnSpc>
              <a:spcBef>
                <a:spcPct val="0"/>
              </a:spcBef>
              <a:buNone/>
            </a:pPr>
            <a:endParaRPr lang="en-US" altLang="en-US" sz="2400" b="1">
              <a:solidFill>
                <a:schemeClr val="tx2"/>
              </a:solidFill>
              <a:latin typeface="+mn-lt"/>
            </a:endParaRPr>
          </a:p>
          <a:p>
            <a:pPr algn="ctr" eaLnBrk="1" hangingPunct="1">
              <a:lnSpc>
                <a:spcPts val="120"/>
              </a:lnSpc>
              <a:spcBef>
                <a:spcPct val="0"/>
              </a:spcBef>
              <a:buNone/>
            </a:pPr>
            <a:endParaRPr lang="en-US" altLang="en-US" sz="2400" b="1">
              <a:solidFill>
                <a:schemeClr val="tx2"/>
              </a:solidFill>
              <a:latin typeface="+mn-lt"/>
            </a:endParaRPr>
          </a:p>
          <a:p>
            <a:pPr algn="ctr" eaLnBrk="1" hangingPunct="1">
              <a:lnSpc>
                <a:spcPts val="120"/>
              </a:lnSpc>
              <a:spcBef>
                <a:spcPct val="0"/>
              </a:spcBef>
              <a:buNone/>
            </a:pPr>
            <a:endParaRPr lang="en-US" altLang="en-US" sz="2400" b="1">
              <a:solidFill>
                <a:schemeClr val="tx2"/>
              </a:solidFill>
              <a:latin typeface="+mn-lt"/>
            </a:endParaRPr>
          </a:p>
          <a:p>
            <a:pPr algn="ctr" eaLnBrk="1" hangingPunct="1">
              <a:lnSpc>
                <a:spcPts val="120"/>
              </a:lnSpc>
              <a:spcBef>
                <a:spcPct val="0"/>
              </a:spcBef>
              <a:buNone/>
            </a:pPr>
            <a:endParaRPr lang="en-US" altLang="en-US" sz="2400" b="1">
              <a:solidFill>
                <a:schemeClr val="tx2"/>
              </a:solidFill>
              <a:latin typeface="+mn-lt"/>
            </a:endParaRPr>
          </a:p>
          <a:p>
            <a:pPr algn="ctr" eaLnBrk="1" hangingPunct="1">
              <a:lnSpc>
                <a:spcPts val="120"/>
              </a:lnSpc>
              <a:spcBef>
                <a:spcPct val="0"/>
              </a:spcBef>
              <a:buNone/>
            </a:pPr>
            <a:endParaRPr lang="en-US" altLang="en-US" sz="2400" b="1">
              <a:solidFill>
                <a:schemeClr val="tx2"/>
              </a:solidFill>
              <a:latin typeface="+mn-lt"/>
            </a:endParaRPr>
          </a:p>
          <a:p>
            <a:pPr algn="ctr" eaLnBrk="1" hangingPunct="1">
              <a:lnSpc>
                <a:spcPts val="120"/>
              </a:lnSpc>
              <a:spcBef>
                <a:spcPct val="0"/>
              </a:spcBef>
              <a:buNone/>
            </a:pPr>
            <a:endParaRPr lang="en-US" altLang="en-US" sz="2400" b="1">
              <a:solidFill>
                <a:schemeClr val="tx2"/>
              </a:solidFill>
              <a:latin typeface="+mn-lt"/>
              <a:cs typeface="Arial"/>
            </a:endParaRPr>
          </a:p>
          <a:p>
            <a:pPr algn="ctr" eaLnBrk="1" hangingPunct="1">
              <a:spcBef>
                <a:spcPct val="0"/>
              </a:spcBef>
              <a:buFontTx/>
              <a:buNone/>
            </a:pPr>
            <a:endParaRPr lang="en-US" altLang="en-US" sz="2400" b="1">
              <a:solidFill>
                <a:schemeClr val="tx2"/>
              </a:solidFill>
              <a:latin typeface="+mn-lt"/>
            </a:endParaRPr>
          </a:p>
        </p:txBody>
      </p:sp>
      <p:sp>
        <p:nvSpPr>
          <p:cNvPr id="6" name="TextBox 5">
            <a:extLst>
              <a:ext uri="{FF2B5EF4-FFF2-40B4-BE49-F238E27FC236}">
                <a16:creationId xmlns:a16="http://schemas.microsoft.com/office/drawing/2014/main" id="{6800920A-C461-E281-3101-C7ADF29CB10A}"/>
              </a:ext>
            </a:extLst>
          </p:cNvPr>
          <p:cNvSpPr txBox="1"/>
          <p:nvPr/>
        </p:nvSpPr>
        <p:spPr>
          <a:xfrm>
            <a:off x="2427555" y="3699173"/>
            <a:ext cx="1852095" cy="307777"/>
          </a:xfrm>
          <a:prstGeom prst="rect">
            <a:avLst/>
          </a:prstGeom>
          <a:noFill/>
        </p:spPr>
        <p:txBody>
          <a:bodyPr wrap="square" rtlCol="0">
            <a:spAutoFit/>
          </a:bodyPr>
          <a:lstStyle/>
          <a:p>
            <a:r>
              <a:rPr lang="en-US" sz="1400" i="1">
                <a:solidFill>
                  <a:schemeClr val="tx2">
                    <a:lumMod val="75000"/>
                    <a:lumOff val="25000"/>
                  </a:schemeClr>
                </a:solidFill>
              </a:rPr>
              <a:t>NC Overdose Data</a:t>
            </a:r>
          </a:p>
        </p:txBody>
      </p:sp>
      <p:pic>
        <p:nvPicPr>
          <p:cNvPr id="4" name="Picture 3" descr="QR code to the NC overdose epidemic data website.">
            <a:extLst>
              <a:ext uri="{FF2B5EF4-FFF2-40B4-BE49-F238E27FC236}">
                <a16:creationId xmlns:a16="http://schemas.microsoft.com/office/drawing/2014/main" id="{211C8628-D419-14D4-29ED-6030EAB2C0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8188" y="4015428"/>
            <a:ext cx="2229628" cy="2229628"/>
          </a:xfrm>
          <a:prstGeom prst="rect">
            <a:avLst/>
          </a:prstGeom>
          <a:ln>
            <a:solidFill>
              <a:schemeClr val="tx1"/>
            </a:solidFill>
          </a:ln>
        </p:spPr>
      </p:pic>
      <p:sp>
        <p:nvSpPr>
          <p:cNvPr id="11" name="TextBox 10">
            <a:extLst>
              <a:ext uri="{FF2B5EF4-FFF2-40B4-BE49-F238E27FC236}">
                <a16:creationId xmlns:a16="http://schemas.microsoft.com/office/drawing/2014/main" id="{EC5934CE-B643-43DC-DDA6-256F15D58553}"/>
              </a:ext>
            </a:extLst>
          </p:cNvPr>
          <p:cNvSpPr txBox="1"/>
          <p:nvPr/>
        </p:nvSpPr>
        <p:spPr>
          <a:xfrm>
            <a:off x="7591091" y="3658272"/>
            <a:ext cx="2098032" cy="307777"/>
          </a:xfrm>
          <a:prstGeom prst="rect">
            <a:avLst/>
          </a:prstGeom>
          <a:noFill/>
        </p:spPr>
        <p:txBody>
          <a:bodyPr wrap="square" rtlCol="0">
            <a:spAutoFit/>
          </a:bodyPr>
          <a:lstStyle/>
          <a:p>
            <a:r>
              <a:rPr lang="en-US" sz="1400" i="1">
                <a:solidFill>
                  <a:schemeClr val="tx2">
                    <a:lumMod val="75000"/>
                    <a:lumOff val="25000"/>
                  </a:schemeClr>
                </a:solidFill>
              </a:rPr>
              <a:t>Schedule Data Support</a:t>
            </a:r>
          </a:p>
        </p:txBody>
      </p:sp>
      <p:pic>
        <p:nvPicPr>
          <p:cNvPr id="10" name="Picture 9" descr="QR code to schedule IVPB data support.">
            <a:extLst>
              <a:ext uri="{FF2B5EF4-FFF2-40B4-BE49-F238E27FC236}">
                <a16:creationId xmlns:a16="http://schemas.microsoft.com/office/drawing/2014/main" id="{C635328E-5DCB-1881-5C04-2F903ED1CE1B}"/>
              </a:ext>
            </a:extLst>
          </p:cNvPr>
          <p:cNvPicPr>
            <a:picLocks noChangeAspect="1"/>
          </p:cNvPicPr>
          <p:nvPr/>
        </p:nvPicPr>
        <p:blipFill>
          <a:blip r:embed="rId4">
            <a:duotone>
              <a:prstClr val="black"/>
              <a:srgbClr val="2B6C99">
                <a:tint val="45000"/>
                <a:satMod val="400000"/>
              </a:srgbClr>
            </a:duotone>
            <a:extLst>
              <a:ext uri="{28A0092B-C50C-407E-A947-70E740481C1C}">
                <a14:useLocalDpi xmlns:a14="http://schemas.microsoft.com/office/drawing/2010/main" val="0"/>
              </a:ext>
            </a:extLst>
          </a:blip>
          <a:stretch>
            <a:fillRect/>
          </a:stretch>
        </p:blipFill>
        <p:spPr>
          <a:xfrm>
            <a:off x="7523724" y="3959250"/>
            <a:ext cx="2229628" cy="2229628"/>
          </a:xfrm>
          <a:prstGeom prst="rect">
            <a:avLst/>
          </a:prstGeom>
        </p:spPr>
      </p:pic>
      <p:pic>
        <p:nvPicPr>
          <p:cNvPr id="5" name="Picture 4" descr="A picture containing text, vector graphics, sign&#10;&#10;AI-generated content may be incorrect.">
            <a:extLst>
              <a:ext uri="{FF2B5EF4-FFF2-40B4-BE49-F238E27FC236}">
                <a16:creationId xmlns:a16="http://schemas.microsoft.com/office/drawing/2014/main" id="{BCDEACEA-7BB4-6370-1855-0486E26B87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3144" y="3862535"/>
            <a:ext cx="2227851" cy="2328714"/>
          </a:xfrm>
          <a:prstGeom prst="rect">
            <a:avLst/>
          </a:prstGeom>
        </p:spPr>
      </p:pic>
      <p:sp>
        <p:nvSpPr>
          <p:cNvPr id="8" name="TextBox 7">
            <a:extLst>
              <a:ext uri="{FF2B5EF4-FFF2-40B4-BE49-F238E27FC236}">
                <a16:creationId xmlns:a16="http://schemas.microsoft.com/office/drawing/2014/main" id="{C4848CB0-729B-31B2-B42A-2995A0547B13}"/>
              </a:ext>
            </a:extLst>
          </p:cNvPr>
          <p:cNvSpPr txBox="1"/>
          <p:nvPr/>
        </p:nvSpPr>
        <p:spPr>
          <a:xfrm>
            <a:off x="5217320" y="3708697"/>
            <a:ext cx="1852095" cy="307777"/>
          </a:xfrm>
          <a:prstGeom prst="rect">
            <a:avLst/>
          </a:prstGeom>
          <a:noFill/>
        </p:spPr>
        <p:txBody>
          <a:bodyPr wrap="square" lIns="91440" tIns="45720" rIns="91440" bIns="45720" rtlCol="0" anchor="t">
            <a:spAutoFit/>
          </a:bodyPr>
          <a:lstStyle/>
          <a:p>
            <a:r>
              <a:rPr lang="en-US" sz="1400" i="1">
                <a:solidFill>
                  <a:schemeClr val="tx2">
                    <a:lumMod val="75000"/>
                    <a:lumOff val="25000"/>
                  </a:schemeClr>
                </a:solidFill>
              </a:rPr>
              <a:t>Injury Data Toolkit</a:t>
            </a:r>
          </a:p>
        </p:txBody>
      </p:sp>
      <p:sp>
        <p:nvSpPr>
          <p:cNvPr id="3" name="Slide Number Placeholder 2">
            <a:extLst>
              <a:ext uri="{FF2B5EF4-FFF2-40B4-BE49-F238E27FC236}">
                <a16:creationId xmlns:a16="http://schemas.microsoft.com/office/drawing/2014/main" id="{D2B3D894-96A5-83D5-9250-E3DDCEDE5D55}"/>
              </a:ext>
            </a:extLst>
          </p:cNvPr>
          <p:cNvSpPr>
            <a:spLocks noGrp="1"/>
          </p:cNvSpPr>
          <p:nvPr>
            <p:ph type="sldNum" sz="quarter" idx="14"/>
          </p:nvPr>
        </p:nvSpPr>
        <p:spPr/>
        <p:txBody>
          <a:bodyPr/>
          <a:lstStyle/>
          <a:p>
            <a:fld id="{11F27F3A-B3E9-41ED-AF8F-A365F10BB65F}" type="slidenum">
              <a:rPr lang="en-US" smtClean="0"/>
              <a:pPr/>
              <a:t>42</a:t>
            </a:fld>
            <a:endParaRPr lang="en-US"/>
          </a:p>
        </p:txBody>
      </p:sp>
    </p:spTree>
    <p:extLst>
      <p:ext uri="{BB962C8B-B14F-4D97-AF65-F5344CB8AC3E}">
        <p14:creationId xmlns:p14="http://schemas.microsoft.com/office/powerpoint/2010/main" val="38415383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7"/>
          <p:cNvSpPr>
            <a:spLocks noGrp="1"/>
          </p:cNvSpPr>
          <p:nvPr>
            <p:ph type="body" sz="quarter" idx="10"/>
          </p:nvPr>
        </p:nvSpPr>
        <p:spPr>
          <a:xfrm>
            <a:off x="3527082" y="2724758"/>
            <a:ext cx="8242865" cy="2020824"/>
          </a:xfrm>
        </p:spPr>
        <p:txBody>
          <a:bodyPr/>
          <a:lstStyle/>
          <a:p>
            <a:r>
              <a:rPr lang="en-US" sz="1800">
                <a:latin typeface="+mn-lt"/>
                <a:cs typeface="Arial"/>
              </a:rPr>
              <a:t>NC Department of Health and Human Services </a:t>
            </a:r>
            <a:endParaRPr lang="en-US" sz="1800">
              <a:latin typeface="+mn-lt"/>
            </a:endParaRPr>
          </a:p>
          <a:p>
            <a:r>
              <a:rPr lang="en-US" sz="1800">
                <a:latin typeface="+mn-lt"/>
                <a:cs typeface="Arial"/>
              </a:rPr>
              <a:t>Division of Mental Health, Developmental Disabilities, and Substance Use Services </a:t>
            </a:r>
          </a:p>
          <a:p>
            <a:r>
              <a:rPr lang="en-US">
                <a:latin typeface="+mn-lt"/>
                <a:cs typeface="Arial"/>
              </a:rPr>
              <a:t>NC Controlled Substance Reporting System: </a:t>
            </a:r>
          </a:p>
          <a:p>
            <a:r>
              <a:rPr lang="en-US">
                <a:latin typeface="+mn-lt"/>
                <a:cs typeface="Arial"/>
              </a:rPr>
              <a:t>Data Request Process</a:t>
            </a:r>
            <a:endParaRPr lang="en-US">
              <a:latin typeface="+mn-lt"/>
            </a:endParaRPr>
          </a:p>
          <a:p>
            <a:endParaRPr lang="en-US" sz="2000">
              <a:highlight>
                <a:srgbClr val="FFFF00"/>
              </a:highlight>
              <a:latin typeface="+mn-lt"/>
              <a:cs typeface="Arial"/>
            </a:endParaRPr>
          </a:p>
          <a:p>
            <a:r>
              <a:rPr lang="en-US" sz="2000">
                <a:latin typeface="+mn-lt"/>
                <a:cs typeface="Arial"/>
              </a:rPr>
              <a:t>Stella Bailey, </a:t>
            </a:r>
          </a:p>
          <a:p>
            <a:r>
              <a:rPr lang="en-US" sz="2000">
                <a:latin typeface="+mn-lt"/>
                <a:cs typeface="Arial"/>
              </a:rPr>
              <a:t>Assistant Director for Controlled Substances</a:t>
            </a:r>
          </a:p>
          <a:p>
            <a:endParaRPr lang="en-US" sz="2000">
              <a:latin typeface="+mn-lt"/>
              <a:cs typeface="Arial"/>
            </a:endParaRPr>
          </a:p>
          <a:p>
            <a:endParaRPr lang="en-US" sz="2000">
              <a:highlight>
                <a:srgbClr val="FFFF00"/>
              </a:highlight>
              <a:latin typeface="+mn-lt"/>
              <a:cs typeface="Arial"/>
            </a:endParaRPr>
          </a:p>
        </p:txBody>
      </p:sp>
      <p:sp>
        <p:nvSpPr>
          <p:cNvPr id="11" name="Text Placeholder 9"/>
          <p:cNvSpPr>
            <a:spLocks noGrp="1"/>
          </p:cNvSpPr>
          <p:nvPr>
            <p:ph type="body" sz="quarter" idx="12"/>
          </p:nvPr>
        </p:nvSpPr>
        <p:spPr>
          <a:xfrm>
            <a:off x="3527082" y="5419641"/>
            <a:ext cx="7699023" cy="488227"/>
          </a:xfrm>
        </p:spPr>
        <p:txBody>
          <a:bodyPr>
            <a:normAutofit/>
          </a:bodyPr>
          <a:lstStyle/>
          <a:p>
            <a:r>
              <a:rPr lang="en-US" sz="2000">
                <a:latin typeface="+mn-lt"/>
                <a:cs typeface="Arial"/>
              </a:rPr>
              <a:t>June 12, 2026</a:t>
            </a:r>
          </a:p>
        </p:txBody>
      </p:sp>
      <p:sp>
        <p:nvSpPr>
          <p:cNvPr id="2" name="Slide Number Placeholder 1">
            <a:extLst>
              <a:ext uri="{FF2B5EF4-FFF2-40B4-BE49-F238E27FC236}">
                <a16:creationId xmlns:a16="http://schemas.microsoft.com/office/drawing/2014/main" id="{91E87F84-CD76-221D-0581-AC1A2DCF53BB}"/>
              </a:ext>
            </a:extLst>
          </p:cNvPr>
          <p:cNvSpPr>
            <a:spLocks noGrp="1"/>
          </p:cNvSpPr>
          <p:nvPr>
            <p:ph type="sldNum" sz="quarter" idx="15"/>
          </p:nvPr>
        </p:nvSpPr>
        <p:spPr/>
        <p:txBody>
          <a:bodyPr/>
          <a:lstStyle/>
          <a:p>
            <a:fld id="{6860CF95-128A-4351-B6C9-020D04AB0AAC}" type="slidenum">
              <a:rPr lang="en-US" smtClean="0"/>
              <a:t>43</a:t>
            </a:fld>
            <a:endParaRPr lang="en-US"/>
          </a:p>
        </p:txBody>
      </p:sp>
    </p:spTree>
    <p:extLst>
      <p:ext uri="{BB962C8B-B14F-4D97-AF65-F5344CB8AC3E}">
        <p14:creationId xmlns:p14="http://schemas.microsoft.com/office/powerpoint/2010/main" val="3300794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DEC98F0-BC6A-9AF9-F852-2D5D14D3FBA1}"/>
              </a:ext>
            </a:extLst>
          </p:cNvPr>
          <p:cNvPicPr>
            <a:picLocks noGrp="1" noChangeAspect="1"/>
          </p:cNvPicPr>
          <p:nvPr>
            <p:ph sz="quarter" idx="14"/>
          </p:nvPr>
        </p:nvPicPr>
        <p:blipFill>
          <a:blip r:embed="rId2"/>
          <a:stretch>
            <a:fillRect/>
          </a:stretch>
        </p:blipFill>
        <p:spPr>
          <a:xfrm>
            <a:off x="1118031" y="1637361"/>
            <a:ext cx="3583277" cy="3583277"/>
          </a:xfrm>
          <a:prstGeom prst="rect">
            <a:avLst/>
          </a:prstGeom>
        </p:spPr>
      </p:pic>
      <p:sp>
        <p:nvSpPr>
          <p:cNvPr id="4" name="Slide Number Placeholder 3">
            <a:extLst>
              <a:ext uri="{FF2B5EF4-FFF2-40B4-BE49-F238E27FC236}">
                <a16:creationId xmlns:a16="http://schemas.microsoft.com/office/drawing/2014/main" id="{B485846B-6E23-A9EA-F758-585318CE7B58}"/>
              </a:ext>
            </a:extLst>
          </p:cNvPr>
          <p:cNvSpPr>
            <a:spLocks noGrp="1"/>
          </p:cNvSpPr>
          <p:nvPr>
            <p:ph type="sldNum" sz="quarter" idx="15"/>
          </p:nvPr>
        </p:nvSpPr>
        <p:spPr/>
        <p:txBody>
          <a:bodyPr/>
          <a:lstStyle/>
          <a:p>
            <a:fld id="{11F27F3A-B3E9-41ED-AF8F-A365F10BB65F}" type="slidenum">
              <a:rPr lang="en-US" smtClean="0"/>
              <a:pPr/>
              <a:t>44</a:t>
            </a:fld>
            <a:endParaRPr lang="en-US"/>
          </a:p>
        </p:txBody>
      </p:sp>
      <p:sp>
        <p:nvSpPr>
          <p:cNvPr id="8" name="TextBox 7">
            <a:extLst>
              <a:ext uri="{FF2B5EF4-FFF2-40B4-BE49-F238E27FC236}">
                <a16:creationId xmlns:a16="http://schemas.microsoft.com/office/drawing/2014/main" id="{F59EB8EC-5941-E2B9-CADB-15E6CB7408C9}"/>
              </a:ext>
            </a:extLst>
          </p:cNvPr>
          <p:cNvSpPr txBox="1"/>
          <p:nvPr/>
        </p:nvSpPr>
        <p:spPr>
          <a:xfrm>
            <a:off x="5730532" y="2182535"/>
            <a:ext cx="6096000" cy="2677656"/>
          </a:xfrm>
          <a:prstGeom prst="rect">
            <a:avLst/>
          </a:prstGeom>
          <a:noFill/>
        </p:spPr>
        <p:txBody>
          <a:bodyPr wrap="square">
            <a:spAutoFit/>
          </a:bodyPr>
          <a:lstStyle/>
          <a:p>
            <a:pPr marL="342900" indent="-342900">
              <a:buFont typeface="Arial" panose="020B0604020202020204" pitchFamily="34" charset="0"/>
              <a:buChar char="•"/>
            </a:pPr>
            <a:r>
              <a:rPr lang="en-US" sz="2400">
                <a:effectLst/>
                <a:latin typeface="Aptos" panose="020B0004020202020204" pitchFamily="34" charset="0"/>
                <a:ea typeface="Aptos" panose="020B0004020202020204" pitchFamily="34" charset="0"/>
                <a:cs typeface="Aptos" panose="020B0004020202020204" pitchFamily="34" charset="0"/>
              </a:rPr>
              <a:t>Stella Bailey, MSPH</a:t>
            </a:r>
          </a:p>
          <a:p>
            <a:endParaRPr lang="en-US" sz="2400">
              <a:effectLst/>
              <a:latin typeface="Aptos" panose="020B0004020202020204" pitchFamily="34" charset="0"/>
              <a:ea typeface="Aptos" panose="020B0004020202020204" pitchFamily="34" charset="0"/>
              <a:cs typeface="Aptos" panose="020B0004020202020204" pitchFamily="34" charset="0"/>
            </a:endParaRPr>
          </a:p>
          <a:p>
            <a:pPr marL="342900" indent="-342900">
              <a:buFont typeface="Arial" panose="020B0604020202020204" pitchFamily="34" charset="0"/>
              <a:buChar char="•"/>
            </a:pPr>
            <a:r>
              <a:rPr lang="en-US" sz="2400"/>
              <a:t>Assistant Director for Controlled Substances</a:t>
            </a:r>
          </a:p>
          <a:p>
            <a:endParaRPr lang="en-US" sz="2400"/>
          </a:p>
          <a:p>
            <a:pPr marL="342900" indent="-342900">
              <a:buFont typeface="Arial" panose="020B0604020202020204" pitchFamily="34" charset="0"/>
              <a:buChar char="•"/>
            </a:pPr>
            <a:r>
              <a:rPr lang="en-US" sz="2400"/>
              <a:t>NCDHHS, Division of Mental Health, Developmental Disabilities and Substance Use Services</a:t>
            </a:r>
            <a:r>
              <a:rPr lang="en-US" sz="2400">
                <a:effectLst/>
                <a:latin typeface="Aptos" panose="020B0004020202020204" pitchFamily="34" charset="0"/>
                <a:ea typeface="Aptos" panose="020B0004020202020204" pitchFamily="34" charset="0"/>
                <a:cs typeface="Aptos" panose="020B0004020202020204" pitchFamily="34" charset="0"/>
              </a:rPr>
              <a:t> </a:t>
            </a:r>
            <a:endParaRPr lang="en-US" sz="2400"/>
          </a:p>
        </p:txBody>
      </p:sp>
    </p:spTree>
    <p:extLst>
      <p:ext uri="{BB962C8B-B14F-4D97-AF65-F5344CB8AC3E}">
        <p14:creationId xmlns:p14="http://schemas.microsoft.com/office/powerpoint/2010/main" val="17379363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7981D-C31B-9B60-BB35-6DBEB6605098}"/>
              </a:ext>
            </a:extLst>
          </p:cNvPr>
          <p:cNvSpPr>
            <a:spLocks noGrp="1"/>
          </p:cNvSpPr>
          <p:nvPr>
            <p:ph type="title"/>
          </p:nvPr>
        </p:nvSpPr>
        <p:spPr>
          <a:xfrm>
            <a:off x="497043" y="457200"/>
            <a:ext cx="10624397" cy="548640"/>
          </a:xfrm>
        </p:spPr>
        <p:txBody>
          <a:bodyPr>
            <a:noAutofit/>
          </a:bodyPr>
          <a:lstStyle/>
          <a:p>
            <a:r>
              <a:rPr lang="en-US" sz="3600">
                <a:latin typeface="+mn-lt"/>
              </a:rPr>
              <a:t>Objectives</a:t>
            </a:r>
          </a:p>
        </p:txBody>
      </p:sp>
      <p:sp>
        <p:nvSpPr>
          <p:cNvPr id="4" name="Content Placeholder 3">
            <a:extLst>
              <a:ext uri="{FF2B5EF4-FFF2-40B4-BE49-F238E27FC236}">
                <a16:creationId xmlns:a16="http://schemas.microsoft.com/office/drawing/2014/main" id="{1D5E93F3-C05B-5C76-FFD6-698832418DC2}"/>
              </a:ext>
            </a:extLst>
          </p:cNvPr>
          <p:cNvSpPr>
            <a:spLocks noGrp="1"/>
          </p:cNvSpPr>
          <p:nvPr>
            <p:ph sz="quarter" idx="14"/>
          </p:nvPr>
        </p:nvSpPr>
        <p:spPr>
          <a:xfrm>
            <a:off x="497044" y="1376690"/>
            <a:ext cx="11374775" cy="5024117"/>
          </a:xfrm>
        </p:spPr>
        <p:txBody>
          <a:bodyPr vert="horz" lIns="91440" tIns="45720" rIns="91440" bIns="45720" rtlCol="0" anchor="t">
            <a:noAutofit/>
          </a:bodyPr>
          <a:lstStyle/>
          <a:p>
            <a:pPr marL="456565" indent="-456565" algn="l">
              <a:lnSpc>
                <a:spcPct val="100000"/>
              </a:lnSpc>
              <a:spcBef>
                <a:spcPts val="1200"/>
              </a:spcBef>
              <a:spcAft>
                <a:spcPts val="1200"/>
              </a:spcAft>
              <a:buFont typeface="+mj-lt"/>
              <a:buAutoNum type="arabicPeriod"/>
            </a:pPr>
            <a:r>
              <a:rPr lang="en-US" sz="2800" b="0" dirty="0">
                <a:latin typeface="+mn-lt"/>
                <a:ea typeface="Times New Roman" panose="02020603050405020304" pitchFamily="18" charset="0"/>
                <a:cs typeface="Arial"/>
              </a:rPr>
              <a:t>Provide an overview of the NC Controlled Substances Reporting System.</a:t>
            </a:r>
          </a:p>
          <a:p>
            <a:pPr marL="456565" indent="-456565" algn="l">
              <a:lnSpc>
                <a:spcPct val="100000"/>
              </a:lnSpc>
              <a:spcBef>
                <a:spcPts val="1200"/>
              </a:spcBef>
              <a:spcAft>
                <a:spcPts val="1200"/>
              </a:spcAft>
              <a:buFont typeface="+mj-lt"/>
              <a:buAutoNum type="arabicPeriod"/>
            </a:pPr>
            <a:r>
              <a:rPr lang="en-US" sz="2800" b="0" dirty="0">
                <a:latin typeface="+mn-lt"/>
                <a:ea typeface="Times New Roman" panose="02020603050405020304" pitchFamily="18" charset="0"/>
                <a:cs typeface="Arial"/>
              </a:rPr>
              <a:t>Discuss NC CSRS data limitations and de-identified data elements that can be requested. </a:t>
            </a:r>
          </a:p>
          <a:p>
            <a:pPr marL="456565" indent="-456565" algn="l">
              <a:lnSpc>
                <a:spcPct val="100000"/>
              </a:lnSpc>
              <a:spcBef>
                <a:spcPts val="1200"/>
              </a:spcBef>
              <a:spcAft>
                <a:spcPts val="1200"/>
              </a:spcAft>
              <a:buFont typeface="+mj-lt"/>
              <a:buAutoNum type="arabicPeriod"/>
            </a:pPr>
            <a:r>
              <a:rPr lang="en-US" sz="2800" b="0" dirty="0">
                <a:latin typeface="+mn-lt"/>
                <a:ea typeface="Times New Roman" panose="02020603050405020304" pitchFamily="18" charset="0"/>
                <a:cs typeface="Arial"/>
              </a:rPr>
              <a:t>Walk through the NC CSRS data request process; including required documents, how data requests are reviewed and tips for requesting data.</a:t>
            </a:r>
          </a:p>
        </p:txBody>
      </p:sp>
      <p:sp>
        <p:nvSpPr>
          <p:cNvPr id="3" name="Slide Number Placeholder 2">
            <a:extLst>
              <a:ext uri="{FF2B5EF4-FFF2-40B4-BE49-F238E27FC236}">
                <a16:creationId xmlns:a16="http://schemas.microsoft.com/office/drawing/2014/main" id="{C3BE204A-83D8-4D27-3DB9-906ADEE956DD}"/>
              </a:ext>
            </a:extLst>
          </p:cNvPr>
          <p:cNvSpPr>
            <a:spLocks noGrp="1"/>
          </p:cNvSpPr>
          <p:nvPr>
            <p:ph type="sldNum" sz="quarter" idx="15"/>
          </p:nvPr>
        </p:nvSpPr>
        <p:spPr/>
        <p:txBody>
          <a:bodyPr/>
          <a:lstStyle/>
          <a:p>
            <a:fld id="{11F27F3A-B3E9-41ED-AF8F-A365F10BB65F}" type="slidenum">
              <a:rPr lang="en-US" smtClean="0"/>
              <a:pPr/>
              <a:t>45</a:t>
            </a:fld>
            <a:endParaRPr lang="en-US"/>
          </a:p>
        </p:txBody>
      </p:sp>
    </p:spTree>
    <p:extLst>
      <p:ext uri="{BB962C8B-B14F-4D97-AF65-F5344CB8AC3E}">
        <p14:creationId xmlns:p14="http://schemas.microsoft.com/office/powerpoint/2010/main" val="40880263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9AC96-EB5B-A70D-8CA1-298BDA61A0B3}"/>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0ECD05-9DE4-86A5-2CA1-3F2C83299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1D9194A-98E3-7B23-3CED-F1612DBB7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
            <a:ext cx="12192000" cy="6858000"/>
          </a:xfrm>
          <a:prstGeom prst="rect">
            <a:avLst/>
          </a:prstGeom>
          <a:gradFill>
            <a:gsLst>
              <a:gs pos="0">
                <a:srgbClr val="000000"/>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566E3B8-6E2E-FD58-DDBB-F3015F4A9E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80861" y="0"/>
            <a:ext cx="7661934" cy="6858000"/>
          </a:xfrm>
          <a:prstGeom prst="rect">
            <a:avLst/>
          </a:prstGeom>
          <a:gradFill>
            <a:gsLst>
              <a:gs pos="0">
                <a:schemeClr val="accent1">
                  <a:lumMod val="75000"/>
                  <a:alpha val="45000"/>
                </a:schemeClr>
              </a:gs>
              <a:gs pos="100000">
                <a:srgbClr val="000000">
                  <a:alpha val="29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3AE5F22-7B17-F522-B333-4C9A9495E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0862" y="-6"/>
            <a:ext cx="11711138" cy="6410334"/>
          </a:xfrm>
          <a:prstGeom prst="rect">
            <a:avLst/>
          </a:prstGeom>
          <a:gradFill>
            <a:gsLst>
              <a:gs pos="0">
                <a:schemeClr val="accent1">
                  <a:alpha val="0"/>
                </a:schemeClr>
              </a:gs>
              <a:gs pos="100000">
                <a:srgbClr val="000000">
                  <a:alpha val="41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441BB1-CC2B-DD6C-8731-829782D1DD4E}"/>
              </a:ext>
            </a:extLst>
          </p:cNvPr>
          <p:cNvSpPr>
            <a:spLocks noGrp="1"/>
          </p:cNvSpPr>
          <p:nvPr>
            <p:ph type="title"/>
          </p:nvPr>
        </p:nvSpPr>
        <p:spPr>
          <a:xfrm>
            <a:off x="1127208" y="857251"/>
            <a:ext cx="4747280" cy="3098061"/>
          </a:xfrm>
        </p:spPr>
        <p:txBody>
          <a:bodyPr vert="horz" lIns="91440" tIns="45720" rIns="91440" bIns="45720" rtlCol="0" anchor="b">
            <a:normAutofit/>
          </a:bodyPr>
          <a:lstStyle/>
          <a:p>
            <a:r>
              <a:rPr lang="en-US" sz="4800" b="0" kern="1200">
                <a:solidFill>
                  <a:srgbClr val="FFFFFF"/>
                </a:solidFill>
                <a:latin typeface="+mj-lt"/>
                <a:ea typeface="+mj-ea"/>
                <a:cs typeface="+mj-cs"/>
              </a:rPr>
              <a:t>NC Controlled Substances Reporting System</a:t>
            </a:r>
          </a:p>
        </p:txBody>
      </p:sp>
      <p:sp>
        <p:nvSpPr>
          <p:cNvPr id="17" name="Rectangle 16">
            <a:extLst>
              <a:ext uri="{FF2B5EF4-FFF2-40B4-BE49-F238E27FC236}">
                <a16:creationId xmlns:a16="http://schemas.microsoft.com/office/drawing/2014/main" id="{BD928877-F29E-FA52-F50C-5FD55B84D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44797" y="-489206"/>
            <a:ext cx="2502408" cy="12191998"/>
          </a:xfrm>
          <a:prstGeom prst="rect">
            <a:avLst/>
          </a:prstGeom>
          <a:gradFill>
            <a:gsLst>
              <a:gs pos="0">
                <a:schemeClr val="accent1">
                  <a:alpha val="24000"/>
                </a:schemeClr>
              </a:gs>
              <a:gs pos="78000">
                <a:schemeClr val="accent1">
                  <a:lumMod val="50000"/>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ED18921-B9A3-7D96-4012-84AF9A7CB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0589" y="1062544"/>
            <a:ext cx="4756162" cy="4756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09856EC2-940C-ED3C-4297-41C244C48899}"/>
              </a:ext>
            </a:extLst>
          </p:cNvPr>
          <p:cNvGrpSpPr/>
          <p:nvPr/>
        </p:nvGrpSpPr>
        <p:grpSpPr>
          <a:xfrm>
            <a:off x="6950297" y="1324719"/>
            <a:ext cx="3636746" cy="3838075"/>
            <a:chOff x="8601776" y="3429000"/>
            <a:chExt cx="3636746" cy="3838075"/>
          </a:xfrm>
        </p:grpSpPr>
        <p:pic>
          <p:nvPicPr>
            <p:cNvPr id="5" name="Graphic 4" descr="Medicine outline">
              <a:extLst>
                <a:ext uri="{FF2B5EF4-FFF2-40B4-BE49-F238E27FC236}">
                  <a16:creationId xmlns:a16="http://schemas.microsoft.com/office/drawing/2014/main" id="{5C13E690-5C63-35A9-33E1-65DDCED4C34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846643" y="4589751"/>
              <a:ext cx="1147011" cy="1147011"/>
            </a:xfrm>
            <a:prstGeom prst="rect">
              <a:avLst/>
            </a:prstGeom>
          </p:spPr>
        </p:pic>
        <p:pic>
          <p:nvPicPr>
            <p:cNvPr id="6" name="Graphic 5" descr="Laptop outline">
              <a:extLst>
                <a:ext uri="{FF2B5EF4-FFF2-40B4-BE49-F238E27FC236}">
                  <a16:creationId xmlns:a16="http://schemas.microsoft.com/office/drawing/2014/main" id="{F5F97CA0-3DB0-D62C-64E1-9BA4394C586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601776" y="3429000"/>
              <a:ext cx="3636746" cy="3838075"/>
            </a:xfrm>
            <a:prstGeom prst="rect">
              <a:avLst/>
            </a:prstGeom>
          </p:spPr>
        </p:pic>
      </p:grpSp>
      <p:sp>
        <p:nvSpPr>
          <p:cNvPr id="4" name="Slide Number Placeholder 3">
            <a:extLst>
              <a:ext uri="{FF2B5EF4-FFF2-40B4-BE49-F238E27FC236}">
                <a16:creationId xmlns:a16="http://schemas.microsoft.com/office/drawing/2014/main" id="{90C30DCA-D6F1-E6D6-7BB3-BED31BFE19E7}"/>
              </a:ext>
            </a:extLst>
          </p:cNvPr>
          <p:cNvSpPr>
            <a:spLocks noGrp="1"/>
          </p:cNvSpPr>
          <p:nvPr>
            <p:ph type="sldNum" sz="quarter" idx="15"/>
          </p:nvPr>
        </p:nvSpPr>
        <p:spPr/>
        <p:txBody>
          <a:bodyPr/>
          <a:lstStyle/>
          <a:p>
            <a:fld id="{11F27F3A-B3E9-41ED-AF8F-A365F10BB65F}" type="slidenum">
              <a:rPr lang="en-US" smtClean="0"/>
              <a:pPr/>
              <a:t>46</a:t>
            </a:fld>
            <a:endParaRPr lang="en-US"/>
          </a:p>
        </p:txBody>
      </p:sp>
    </p:spTree>
    <p:extLst>
      <p:ext uri="{BB962C8B-B14F-4D97-AF65-F5344CB8AC3E}">
        <p14:creationId xmlns:p14="http://schemas.microsoft.com/office/powerpoint/2010/main" val="24714079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FA895-F1DF-7BF1-C5DD-305B9056764D}"/>
              </a:ext>
            </a:extLst>
          </p:cNvPr>
          <p:cNvSpPr>
            <a:spLocks noGrp="1"/>
          </p:cNvSpPr>
          <p:nvPr>
            <p:ph type="title"/>
          </p:nvPr>
        </p:nvSpPr>
        <p:spPr>
          <a:xfrm>
            <a:off x="534458" y="389467"/>
            <a:ext cx="11164147" cy="548640"/>
          </a:xfrm>
        </p:spPr>
        <p:txBody>
          <a:bodyPr/>
          <a:lstStyle/>
          <a:p>
            <a:pPr algn="ctr"/>
            <a:r>
              <a:rPr lang="en-US"/>
              <a:t>NC Controlled Substances Reporting System (NC CSRS)</a:t>
            </a:r>
          </a:p>
        </p:txBody>
      </p:sp>
      <p:sp>
        <p:nvSpPr>
          <p:cNvPr id="3" name="Content Placeholder 2">
            <a:extLst>
              <a:ext uri="{FF2B5EF4-FFF2-40B4-BE49-F238E27FC236}">
                <a16:creationId xmlns:a16="http://schemas.microsoft.com/office/drawing/2014/main" id="{13A5B566-ED9A-1ACB-BD6C-0D2FCBE0EE01}"/>
              </a:ext>
            </a:extLst>
          </p:cNvPr>
          <p:cNvSpPr>
            <a:spLocks noGrp="1"/>
          </p:cNvSpPr>
          <p:nvPr>
            <p:ph sz="quarter" idx="14"/>
          </p:nvPr>
        </p:nvSpPr>
        <p:spPr/>
        <p:txBody>
          <a:bodyPr/>
          <a:lstStyle/>
          <a:p>
            <a:pPr marL="228600" lvl="0" indent="-228600" algn="l" defTabSz="685800">
              <a:lnSpc>
                <a:spcPct val="100000"/>
              </a:lnSpc>
              <a:spcBef>
                <a:spcPts val="1200"/>
              </a:spcBef>
              <a:buFont typeface="Arial" panose="020B0604020202020204" pitchFamily="34" charset="0"/>
              <a:buChar char="•"/>
              <a:defRPr/>
            </a:pPr>
            <a:r>
              <a:rPr lang="en-US" b="0">
                <a:solidFill>
                  <a:prstClr val="black"/>
                </a:solidFill>
                <a:latin typeface="Gotham Bold" charset="0"/>
              </a:rPr>
              <a:t>Established by Chapter 90 Article 5e</a:t>
            </a:r>
          </a:p>
          <a:p>
            <a:pPr marL="228600" lvl="0" indent="-228600" algn="l" defTabSz="685800">
              <a:lnSpc>
                <a:spcPct val="100000"/>
              </a:lnSpc>
              <a:spcBef>
                <a:spcPts val="1200"/>
              </a:spcBef>
              <a:buFont typeface="Arial" panose="020B0604020202020204" pitchFamily="34" charset="0"/>
              <a:buChar char="•"/>
              <a:defRPr/>
            </a:pPr>
            <a:r>
              <a:rPr lang="en-US" b="0">
                <a:solidFill>
                  <a:prstClr val="black"/>
                </a:solidFill>
                <a:latin typeface="Gotham Bold" charset="0"/>
              </a:rPr>
              <a:t>Began in 2005, significant enhancements made in 2018 </a:t>
            </a:r>
          </a:p>
          <a:p>
            <a:pPr marL="228600" lvl="0" indent="-228600" algn="l" defTabSz="685800">
              <a:lnSpc>
                <a:spcPct val="100000"/>
              </a:lnSpc>
              <a:spcBef>
                <a:spcPts val="1200"/>
              </a:spcBef>
              <a:buFont typeface="Arial" panose="020B0604020202020204" pitchFamily="34" charset="0"/>
              <a:buChar char="•"/>
              <a:defRPr/>
            </a:pPr>
            <a:r>
              <a:rPr lang="en-US" b="0">
                <a:solidFill>
                  <a:prstClr val="black"/>
                </a:solidFill>
                <a:latin typeface="Gotham Bold" charset="0"/>
              </a:rPr>
              <a:t>Electronic database that collects prescription dispensation data for all Schedule II-V controlled substances and substances of concern in North Carolina</a:t>
            </a:r>
          </a:p>
          <a:p>
            <a:pPr marL="228600" lvl="0" indent="-228600" algn="l" defTabSz="685800">
              <a:lnSpc>
                <a:spcPct val="100000"/>
              </a:lnSpc>
              <a:spcBef>
                <a:spcPts val="1200"/>
              </a:spcBef>
              <a:buFont typeface="Arial" panose="020B0604020202020204" pitchFamily="34" charset="0"/>
              <a:buChar char="•"/>
              <a:defRPr/>
            </a:pPr>
            <a:r>
              <a:rPr lang="en-US" b="0">
                <a:solidFill>
                  <a:prstClr val="black"/>
                </a:solidFill>
                <a:latin typeface="Gotham Bold" charset="0"/>
              </a:rPr>
              <a:t>Allows prescribers and dispensers to view patient’s controlled substance dispensation history  </a:t>
            </a:r>
          </a:p>
          <a:p>
            <a:pPr marL="228600" lvl="0" indent="-228600" algn="l" defTabSz="685800">
              <a:lnSpc>
                <a:spcPct val="100000"/>
              </a:lnSpc>
              <a:spcBef>
                <a:spcPts val="1200"/>
              </a:spcBef>
              <a:buFont typeface="Arial" panose="020B0604020202020204" pitchFamily="34" charset="0"/>
              <a:buChar char="•"/>
              <a:defRPr/>
            </a:pPr>
            <a:r>
              <a:rPr lang="en-US" b="0">
                <a:solidFill>
                  <a:prstClr val="black"/>
                </a:solidFill>
                <a:latin typeface="Gotham Bold" charset="0"/>
              </a:rPr>
              <a:t>A tool to support practitioners clinical decision making and improve patient health outcomes</a:t>
            </a:r>
          </a:p>
          <a:p>
            <a:pPr algn="l"/>
            <a:endParaRPr lang="en-US"/>
          </a:p>
        </p:txBody>
      </p:sp>
      <p:sp>
        <p:nvSpPr>
          <p:cNvPr id="4" name="Slide Number Placeholder 3">
            <a:extLst>
              <a:ext uri="{FF2B5EF4-FFF2-40B4-BE49-F238E27FC236}">
                <a16:creationId xmlns:a16="http://schemas.microsoft.com/office/drawing/2014/main" id="{B6031051-93DE-C0A8-E07C-2B68CCCA5CCF}"/>
              </a:ext>
            </a:extLst>
          </p:cNvPr>
          <p:cNvSpPr>
            <a:spLocks noGrp="1"/>
          </p:cNvSpPr>
          <p:nvPr>
            <p:ph type="sldNum" sz="quarter" idx="15"/>
          </p:nvPr>
        </p:nvSpPr>
        <p:spPr/>
        <p:txBody>
          <a:bodyPr/>
          <a:lstStyle/>
          <a:p>
            <a:fld id="{11F27F3A-B3E9-41ED-AF8F-A365F10BB65F}" type="slidenum">
              <a:rPr lang="en-US" smtClean="0"/>
              <a:pPr/>
              <a:t>47</a:t>
            </a:fld>
            <a:endParaRPr lang="en-US"/>
          </a:p>
        </p:txBody>
      </p:sp>
    </p:spTree>
    <p:extLst>
      <p:ext uri="{BB962C8B-B14F-4D97-AF65-F5344CB8AC3E}">
        <p14:creationId xmlns:p14="http://schemas.microsoft.com/office/powerpoint/2010/main" val="31780195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0EB60-A185-A700-13DF-09DD6B4DA3F1}"/>
              </a:ext>
            </a:extLst>
          </p:cNvPr>
          <p:cNvSpPr>
            <a:spLocks noGrp="1"/>
          </p:cNvSpPr>
          <p:nvPr>
            <p:ph type="title"/>
          </p:nvPr>
        </p:nvSpPr>
        <p:spPr/>
        <p:txBody>
          <a:bodyPr/>
          <a:lstStyle/>
          <a:p>
            <a:pPr algn="ctr"/>
            <a:r>
              <a:rPr lang="en-US"/>
              <a:t>Chapter 90 Article 5e </a:t>
            </a:r>
          </a:p>
        </p:txBody>
      </p:sp>
      <p:sp>
        <p:nvSpPr>
          <p:cNvPr id="3" name="Content Placeholder 2">
            <a:extLst>
              <a:ext uri="{FF2B5EF4-FFF2-40B4-BE49-F238E27FC236}">
                <a16:creationId xmlns:a16="http://schemas.microsoft.com/office/drawing/2014/main" id="{0E9CDD68-0EAA-6305-8F0C-CDF92A6B31A0}"/>
              </a:ext>
            </a:extLst>
          </p:cNvPr>
          <p:cNvSpPr>
            <a:spLocks noGrp="1"/>
          </p:cNvSpPr>
          <p:nvPr>
            <p:ph sz="quarter" idx="14"/>
          </p:nvPr>
        </p:nvSpPr>
        <p:spPr/>
        <p:txBody>
          <a:bodyPr/>
          <a:lstStyle/>
          <a:p>
            <a:pPr marL="228600" marR="0" lvl="0" indent="-228600" algn="l" defTabSz="6858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Gotham Bold" charset="0"/>
              </a:rPr>
              <a:t>Establishes NC Controlled Substances Reporting System </a:t>
            </a:r>
          </a:p>
          <a:p>
            <a:pPr marL="228600" marR="0" lvl="0" indent="-228600" algn="l" defTabSz="6858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Gotham Bold" charset="0"/>
              </a:rPr>
              <a:t>Defines what dispensation information is required to be reported</a:t>
            </a:r>
          </a:p>
          <a:p>
            <a:pPr marL="228600" marR="0" lvl="0" indent="-228600" algn="l" defTabSz="6858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Gotham Bold" charset="0"/>
              </a:rPr>
              <a:t>Defines confidentiality and data sharing principles</a:t>
            </a:r>
          </a:p>
          <a:p>
            <a:pPr marL="228600" marR="0" lvl="0" indent="-228600" algn="l" defTabSz="6858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Gotham Bold" charset="0"/>
              </a:rPr>
              <a:t>Establishes mandatory NC CSRS practices for controlled</a:t>
            </a:r>
            <a:r>
              <a:rPr lang="en-US" sz="2800" b="0">
                <a:solidFill>
                  <a:prstClr val="black"/>
                </a:solidFill>
                <a:latin typeface="Gotham Bold" charset="0"/>
              </a:rPr>
              <a:t>substance practitioners</a:t>
            </a:r>
            <a:endParaRPr kumimoji="0" lang="en-US" sz="2800" b="0" i="0" u="none" strike="noStrike" kern="1200" cap="none" spc="0" normalizeH="0" baseline="0" noProof="0">
              <a:ln>
                <a:noFill/>
              </a:ln>
              <a:solidFill>
                <a:prstClr val="black"/>
              </a:solidFill>
              <a:effectLst/>
              <a:uLnTx/>
              <a:uFillTx/>
              <a:latin typeface="Gotham Bold" charset="0"/>
            </a:endParaRPr>
          </a:p>
          <a:p>
            <a:endParaRPr lang="en-US"/>
          </a:p>
        </p:txBody>
      </p:sp>
      <p:sp>
        <p:nvSpPr>
          <p:cNvPr id="4" name="Slide Number Placeholder 3">
            <a:extLst>
              <a:ext uri="{FF2B5EF4-FFF2-40B4-BE49-F238E27FC236}">
                <a16:creationId xmlns:a16="http://schemas.microsoft.com/office/drawing/2014/main" id="{55ABDA7B-A1BE-EBEE-7355-276DDB124F4C}"/>
              </a:ext>
            </a:extLst>
          </p:cNvPr>
          <p:cNvSpPr>
            <a:spLocks noGrp="1"/>
          </p:cNvSpPr>
          <p:nvPr>
            <p:ph type="sldNum" sz="quarter" idx="15"/>
          </p:nvPr>
        </p:nvSpPr>
        <p:spPr/>
        <p:txBody>
          <a:bodyPr/>
          <a:lstStyle/>
          <a:p>
            <a:fld id="{11F27F3A-B3E9-41ED-AF8F-A365F10BB65F}" type="slidenum">
              <a:rPr lang="en-US" smtClean="0"/>
              <a:pPr/>
              <a:t>48</a:t>
            </a:fld>
            <a:endParaRPr lang="en-US"/>
          </a:p>
        </p:txBody>
      </p:sp>
      <p:sp>
        <p:nvSpPr>
          <p:cNvPr id="5" name="Text Placeholder 3">
            <a:extLst>
              <a:ext uri="{FF2B5EF4-FFF2-40B4-BE49-F238E27FC236}">
                <a16:creationId xmlns:a16="http://schemas.microsoft.com/office/drawing/2014/main" id="{2CE52996-221E-C860-F819-3849C87B4CE7}"/>
              </a:ext>
            </a:extLst>
          </p:cNvPr>
          <p:cNvSpPr txBox="1">
            <a:spLocks/>
          </p:cNvSpPr>
          <p:nvPr/>
        </p:nvSpPr>
        <p:spPr>
          <a:xfrm>
            <a:off x="217487" y="6273588"/>
            <a:ext cx="7992005" cy="330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Arial" panose="020B0604020202020204" pitchFamily="34" charset="0"/>
                <a:cs typeface="Arial" panose="020B0604020202020204" pitchFamily="34" charset="0"/>
              </a:rPr>
              <a:t>Source: </a:t>
            </a:r>
            <a:r>
              <a:rPr lang="en-US" sz="1400">
                <a:latin typeface="Arial" panose="020B0604020202020204" pitchFamily="34" charset="0"/>
                <a:cs typeface="Arial" panose="020B0604020202020204" pitchFamily="34" charset="0"/>
                <a:hlinkClick r:id="rId2"/>
              </a:rPr>
              <a:t>https://www.ncleg.net/enactedlegislation/statutes/html/byarticle/chapter_90/article_5e.html</a:t>
            </a:r>
            <a:r>
              <a:rPr lang="en-US" sz="140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9102742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8FAAD-B2D1-2089-E811-FB4EB8A7173B}"/>
              </a:ext>
            </a:extLst>
          </p:cNvPr>
          <p:cNvSpPr>
            <a:spLocks noGrp="1"/>
          </p:cNvSpPr>
          <p:nvPr>
            <p:ph type="title"/>
          </p:nvPr>
        </p:nvSpPr>
        <p:spPr>
          <a:xfrm>
            <a:off x="690668" y="387880"/>
            <a:ext cx="10624397" cy="548640"/>
          </a:xfrm>
        </p:spPr>
        <p:txBody>
          <a:bodyPr/>
          <a:lstStyle/>
          <a:p>
            <a:pPr algn="ctr"/>
            <a:r>
              <a:rPr lang="en-US"/>
              <a:t>NC CSRS Reported Opioid Dispensations by Year</a:t>
            </a:r>
            <a:br>
              <a:rPr lang="en-US"/>
            </a:br>
            <a:r>
              <a:rPr lang="en-US"/>
              <a:t>(2018- 2025)</a:t>
            </a:r>
          </a:p>
        </p:txBody>
      </p:sp>
      <p:sp>
        <p:nvSpPr>
          <p:cNvPr id="4" name="Slide Number Placeholder 3">
            <a:extLst>
              <a:ext uri="{FF2B5EF4-FFF2-40B4-BE49-F238E27FC236}">
                <a16:creationId xmlns:a16="http://schemas.microsoft.com/office/drawing/2014/main" id="{727F09D7-0220-575C-9458-77B5840DEC9E}"/>
              </a:ext>
            </a:extLst>
          </p:cNvPr>
          <p:cNvSpPr>
            <a:spLocks noGrp="1"/>
          </p:cNvSpPr>
          <p:nvPr>
            <p:ph type="sldNum" sz="quarter" idx="15"/>
          </p:nvPr>
        </p:nvSpPr>
        <p:spPr/>
        <p:txBody>
          <a:bodyPr/>
          <a:lstStyle/>
          <a:p>
            <a:fld id="{11F27F3A-B3E9-41ED-AF8F-A365F10BB65F}" type="slidenum">
              <a:rPr lang="en-US" smtClean="0"/>
              <a:pPr/>
              <a:t>49</a:t>
            </a:fld>
            <a:endParaRPr lang="en-US"/>
          </a:p>
        </p:txBody>
      </p:sp>
      <p:graphicFrame>
        <p:nvGraphicFramePr>
          <p:cNvPr id="7" name="Chart 6">
            <a:extLst>
              <a:ext uri="{FF2B5EF4-FFF2-40B4-BE49-F238E27FC236}">
                <a16:creationId xmlns:a16="http://schemas.microsoft.com/office/drawing/2014/main" id="{35EAB707-6282-8B18-EA9F-6DF3C549191C}"/>
              </a:ext>
            </a:extLst>
          </p:cNvPr>
          <p:cNvGraphicFramePr>
            <a:graphicFrameLocks/>
          </p:cNvGraphicFramePr>
          <p:nvPr/>
        </p:nvGraphicFramePr>
        <p:xfrm>
          <a:off x="88900" y="1964267"/>
          <a:ext cx="11827932" cy="4428067"/>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Arrow Connector 8">
            <a:extLst>
              <a:ext uri="{FF2B5EF4-FFF2-40B4-BE49-F238E27FC236}">
                <a16:creationId xmlns:a16="http://schemas.microsoft.com/office/drawing/2014/main" id="{D5592621-06A6-5D0D-176A-5A7219011C6C}"/>
              </a:ext>
            </a:extLst>
          </p:cNvPr>
          <p:cNvCxnSpPr>
            <a:cxnSpLocks/>
          </p:cNvCxnSpPr>
          <p:nvPr/>
        </p:nvCxnSpPr>
        <p:spPr>
          <a:xfrm>
            <a:off x="1811867" y="1693440"/>
            <a:ext cx="9414933" cy="19050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B94E58C-01A5-B4FD-D2E0-75B1F9AE2531}"/>
              </a:ext>
            </a:extLst>
          </p:cNvPr>
          <p:cNvSpPr txBox="1"/>
          <p:nvPr/>
        </p:nvSpPr>
        <p:spPr>
          <a:xfrm>
            <a:off x="10640484" y="2455333"/>
            <a:ext cx="1172632" cy="646331"/>
          </a:xfrm>
          <a:prstGeom prst="rect">
            <a:avLst/>
          </a:prstGeom>
          <a:noFill/>
          <a:ln>
            <a:noFill/>
          </a:ln>
        </p:spPr>
        <p:txBody>
          <a:bodyPr wrap="square" rtlCol="0">
            <a:spAutoFit/>
          </a:bodyPr>
          <a:lstStyle/>
          <a:p>
            <a:pPr algn="ctr"/>
            <a:r>
              <a:rPr lang="en-US"/>
              <a:t>44% Decrease</a:t>
            </a:r>
          </a:p>
        </p:txBody>
      </p:sp>
      <p:sp>
        <p:nvSpPr>
          <p:cNvPr id="11" name="Text Placeholder 3">
            <a:extLst>
              <a:ext uri="{FF2B5EF4-FFF2-40B4-BE49-F238E27FC236}">
                <a16:creationId xmlns:a16="http://schemas.microsoft.com/office/drawing/2014/main" id="{C1E47478-E9F4-61E1-3DC4-3E5B211C288A}"/>
              </a:ext>
            </a:extLst>
          </p:cNvPr>
          <p:cNvSpPr txBox="1">
            <a:spLocks/>
          </p:cNvSpPr>
          <p:nvPr/>
        </p:nvSpPr>
        <p:spPr>
          <a:xfrm>
            <a:off x="0" y="6332961"/>
            <a:ext cx="7992005" cy="330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t>Source: 2025 NC CSRS Annual Legislative Report</a:t>
            </a:r>
          </a:p>
        </p:txBody>
      </p:sp>
    </p:spTree>
    <p:extLst>
      <p:ext uri="{BB962C8B-B14F-4D97-AF65-F5344CB8AC3E}">
        <p14:creationId xmlns:p14="http://schemas.microsoft.com/office/powerpoint/2010/main" val="3578266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622910-A1F1-D719-4DA6-D0B086E7AC96}"/>
              </a:ext>
            </a:extLst>
          </p:cNvPr>
          <p:cNvSpPr>
            <a:spLocks noGrp="1"/>
          </p:cNvSpPr>
          <p:nvPr>
            <p:ph type="body" sz="quarter" idx="10"/>
          </p:nvPr>
        </p:nvSpPr>
        <p:spPr/>
        <p:txBody>
          <a:bodyPr/>
          <a:lstStyle/>
          <a:p>
            <a:r>
              <a:rPr lang="en-US" b="0"/>
              <a:t>Prescription Drug Abuse Advisory Committee created in 2015 to develop and implement a statewide strategic plan to combat the problem of prescription drug use in North Carolina.</a:t>
            </a:r>
          </a:p>
          <a:p>
            <a:r>
              <a:rPr lang="en-US" b="0"/>
              <a:t>Renamed to the </a:t>
            </a:r>
            <a:r>
              <a:rPr lang="en-US"/>
              <a:t>Opioid and Prescription Drug Abuse Advisory Committee</a:t>
            </a:r>
            <a:r>
              <a:rPr lang="en-US" b="0"/>
              <a:t> (OPDAAC) in 2017.</a:t>
            </a:r>
          </a:p>
          <a:p>
            <a:r>
              <a:rPr lang="en-US" b="0"/>
              <a:t>OPDAAC has evolved from its initial role of implementing DHHS’s opioid strategic plan to a community of practice</a:t>
            </a:r>
            <a:endParaRPr lang="en-US"/>
          </a:p>
        </p:txBody>
      </p:sp>
      <p:sp>
        <p:nvSpPr>
          <p:cNvPr id="3" name="Text Placeholder 2">
            <a:extLst>
              <a:ext uri="{FF2B5EF4-FFF2-40B4-BE49-F238E27FC236}">
                <a16:creationId xmlns:a16="http://schemas.microsoft.com/office/drawing/2014/main" id="{49FFE2DE-DDD6-A392-5334-757B80B595AA}"/>
              </a:ext>
            </a:extLst>
          </p:cNvPr>
          <p:cNvSpPr>
            <a:spLocks noGrp="1"/>
          </p:cNvSpPr>
          <p:nvPr>
            <p:ph type="body" sz="quarter" idx="11"/>
          </p:nvPr>
        </p:nvSpPr>
        <p:spPr/>
        <p:txBody>
          <a:bodyPr/>
          <a:lstStyle/>
          <a:p>
            <a:r>
              <a:rPr lang="en-US"/>
              <a:t>https://www.ncdhhs.gov/about/department-initiatives/overdose-epidemic/nc-opioid-and-prescription-drug-abuse-advisory-committee</a:t>
            </a:r>
          </a:p>
        </p:txBody>
      </p:sp>
      <p:sp>
        <p:nvSpPr>
          <p:cNvPr id="4" name="Title 3">
            <a:extLst>
              <a:ext uri="{FF2B5EF4-FFF2-40B4-BE49-F238E27FC236}">
                <a16:creationId xmlns:a16="http://schemas.microsoft.com/office/drawing/2014/main" id="{037F82D3-166E-D746-6EDC-5F549C2E21ED}"/>
              </a:ext>
            </a:extLst>
          </p:cNvPr>
          <p:cNvSpPr>
            <a:spLocks noGrp="1"/>
          </p:cNvSpPr>
          <p:nvPr>
            <p:ph type="title"/>
          </p:nvPr>
        </p:nvSpPr>
        <p:spPr/>
        <p:txBody>
          <a:bodyPr/>
          <a:lstStyle/>
          <a:p>
            <a:r>
              <a:rPr lang="en-US" sz="2800"/>
              <a:t>Opioid and Prescription Drug Abuse Advisory Committee</a:t>
            </a:r>
          </a:p>
        </p:txBody>
      </p:sp>
      <p:sp>
        <p:nvSpPr>
          <p:cNvPr id="5" name="Slide Number Placeholder 4">
            <a:extLst>
              <a:ext uri="{FF2B5EF4-FFF2-40B4-BE49-F238E27FC236}">
                <a16:creationId xmlns:a16="http://schemas.microsoft.com/office/drawing/2014/main" id="{C4B0CFE2-653C-2041-7B60-EFDB3DC627BC}"/>
              </a:ext>
            </a:extLst>
          </p:cNvPr>
          <p:cNvSpPr>
            <a:spLocks noGrp="1"/>
          </p:cNvSpPr>
          <p:nvPr>
            <p:ph type="sldNum" sz="quarter" idx="14"/>
          </p:nvPr>
        </p:nvSpPr>
        <p:spPr/>
        <p:txBody>
          <a:bodyPr/>
          <a:lstStyle/>
          <a:p>
            <a:fld id="{11F27F3A-B3E9-41ED-AF8F-A365F10BB65F}" type="slidenum">
              <a:rPr lang="en-US" smtClean="0"/>
              <a:pPr/>
              <a:t>5</a:t>
            </a:fld>
            <a:endParaRPr lang="en-US"/>
          </a:p>
        </p:txBody>
      </p:sp>
    </p:spTree>
    <p:extLst>
      <p:ext uri="{BB962C8B-B14F-4D97-AF65-F5344CB8AC3E}">
        <p14:creationId xmlns:p14="http://schemas.microsoft.com/office/powerpoint/2010/main" val="38817102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86E07-E634-1A11-BFC1-27EBD676688A}"/>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555C5B3-193A-4749-9AFD-682E53CDD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EAE06A6-F76A-41C9-827A-C561B0044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
            <a:ext cx="12192000" cy="6858000"/>
          </a:xfrm>
          <a:prstGeom prst="rect">
            <a:avLst/>
          </a:prstGeom>
          <a:gradFill>
            <a:gsLst>
              <a:gs pos="0">
                <a:srgbClr val="000000"/>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9F9D4E8-0639-444B-949B-951858506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80861" y="0"/>
            <a:ext cx="7661934" cy="6858000"/>
          </a:xfrm>
          <a:prstGeom prst="rect">
            <a:avLst/>
          </a:prstGeom>
          <a:gradFill>
            <a:gsLst>
              <a:gs pos="0">
                <a:schemeClr val="accent1">
                  <a:lumMod val="75000"/>
                  <a:alpha val="45000"/>
                </a:schemeClr>
              </a:gs>
              <a:gs pos="100000">
                <a:srgbClr val="000000">
                  <a:alpha val="29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E3DA7A2-ED70-4BBA-AB72-00AD461FA4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0862" y="-6"/>
            <a:ext cx="11711138" cy="6410334"/>
          </a:xfrm>
          <a:prstGeom prst="rect">
            <a:avLst/>
          </a:prstGeom>
          <a:gradFill>
            <a:gsLst>
              <a:gs pos="0">
                <a:schemeClr val="accent1">
                  <a:alpha val="0"/>
                </a:schemeClr>
              </a:gs>
              <a:gs pos="100000">
                <a:srgbClr val="000000">
                  <a:alpha val="41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AFE986-77AC-50AB-38BA-7C694971D62C}"/>
              </a:ext>
            </a:extLst>
          </p:cNvPr>
          <p:cNvSpPr>
            <a:spLocks noGrp="1"/>
          </p:cNvSpPr>
          <p:nvPr>
            <p:ph type="title"/>
          </p:nvPr>
        </p:nvSpPr>
        <p:spPr>
          <a:xfrm>
            <a:off x="1127208" y="857251"/>
            <a:ext cx="4747280" cy="3098061"/>
          </a:xfrm>
        </p:spPr>
        <p:txBody>
          <a:bodyPr vert="horz" lIns="91440" tIns="45720" rIns="91440" bIns="45720" rtlCol="0" anchor="b">
            <a:normAutofit/>
          </a:bodyPr>
          <a:lstStyle/>
          <a:p>
            <a:r>
              <a:rPr lang="en-US" sz="4800" b="0" kern="1200">
                <a:solidFill>
                  <a:srgbClr val="FFFFFF"/>
                </a:solidFill>
                <a:latin typeface="+mj-lt"/>
                <a:ea typeface="+mj-ea"/>
                <a:cs typeface="+mj-cs"/>
              </a:rPr>
              <a:t>NC CSRS Data </a:t>
            </a:r>
          </a:p>
        </p:txBody>
      </p:sp>
      <p:sp>
        <p:nvSpPr>
          <p:cNvPr id="17" name="Rectangle 16">
            <a:extLst>
              <a:ext uri="{FF2B5EF4-FFF2-40B4-BE49-F238E27FC236}">
                <a16:creationId xmlns:a16="http://schemas.microsoft.com/office/drawing/2014/main" id="{FC485432-3647-4218-B5D3-15D3FA222B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44797" y="-489206"/>
            <a:ext cx="2502408" cy="12191998"/>
          </a:xfrm>
          <a:prstGeom prst="rect">
            <a:avLst/>
          </a:prstGeom>
          <a:gradFill>
            <a:gsLst>
              <a:gs pos="0">
                <a:schemeClr val="accent1">
                  <a:alpha val="24000"/>
                </a:schemeClr>
              </a:gs>
              <a:gs pos="78000">
                <a:schemeClr val="accent1">
                  <a:lumMod val="50000"/>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4AFDDCA-6ABA-4D23-8A5C-1BF0F4308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0589" y="1062544"/>
            <a:ext cx="4756162" cy="4756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Bar graph with downward trend outline">
            <a:extLst>
              <a:ext uri="{FF2B5EF4-FFF2-40B4-BE49-F238E27FC236}">
                <a16:creationId xmlns:a16="http://schemas.microsoft.com/office/drawing/2014/main" id="{87AE4E5E-DB8D-DFFE-80F2-5412080306D9}"/>
              </a:ext>
            </a:extLst>
          </p:cNvPr>
          <p:cNvPicPr>
            <a:picLocks noChangeAspect="1"/>
          </p:cNvPicPr>
          <p:nvPr/>
        </p:nvPicPr>
        <p:blipFill>
          <a:blip>
            <a:extLst>
              <a:ext uri="{96DAC541-7B7A-43D3-8B79-37D633B846F1}">
                <asvg:svgBlip xmlns:asvg="http://schemas.microsoft.com/office/drawing/2016/SVG/main" r:embed="rId2"/>
              </a:ext>
            </a:extLst>
          </a:blip>
          <a:stretch/>
        </p:blipFill>
        <p:spPr>
          <a:xfrm>
            <a:off x="7461874" y="2108877"/>
            <a:ext cx="2654533" cy="2654533"/>
          </a:xfrm>
          <a:prstGeom prst="rect">
            <a:avLst/>
          </a:prstGeom>
        </p:spPr>
      </p:pic>
      <p:sp>
        <p:nvSpPr>
          <p:cNvPr id="3" name="Slide Number Placeholder 2">
            <a:extLst>
              <a:ext uri="{FF2B5EF4-FFF2-40B4-BE49-F238E27FC236}">
                <a16:creationId xmlns:a16="http://schemas.microsoft.com/office/drawing/2014/main" id="{AE4D07C1-B1DB-278B-CB9F-246166A9F219}"/>
              </a:ext>
            </a:extLst>
          </p:cNvPr>
          <p:cNvSpPr>
            <a:spLocks noGrp="1"/>
          </p:cNvSpPr>
          <p:nvPr>
            <p:ph type="sldNum" sz="quarter" idx="15"/>
          </p:nvPr>
        </p:nvSpPr>
        <p:spPr/>
        <p:txBody>
          <a:bodyPr/>
          <a:lstStyle/>
          <a:p>
            <a:fld id="{11F27F3A-B3E9-41ED-AF8F-A365F10BB65F}" type="slidenum">
              <a:rPr lang="en-US" smtClean="0"/>
              <a:pPr/>
              <a:t>50</a:t>
            </a:fld>
            <a:endParaRPr lang="en-US"/>
          </a:p>
        </p:txBody>
      </p:sp>
    </p:spTree>
    <p:extLst>
      <p:ext uri="{BB962C8B-B14F-4D97-AF65-F5344CB8AC3E}">
        <p14:creationId xmlns:p14="http://schemas.microsoft.com/office/powerpoint/2010/main" val="18129845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DA1F35B-C8F7-4A5A-9339-7DA4D785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B2D4AD41-40DA-4A81-92F5-B6E3BA1ED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9E2B348-6780-0F06-900E-5541CB945E4E}"/>
              </a:ext>
            </a:extLst>
          </p:cNvPr>
          <p:cNvSpPr>
            <a:spLocks noGrp="1"/>
          </p:cNvSpPr>
          <p:nvPr>
            <p:ph type="title"/>
          </p:nvPr>
        </p:nvSpPr>
        <p:spPr>
          <a:xfrm>
            <a:off x="836676" y="681037"/>
            <a:ext cx="10515600" cy="1325563"/>
          </a:xfrm>
        </p:spPr>
        <p:txBody>
          <a:bodyPr vert="horz" lIns="91440" tIns="45720" rIns="91440" bIns="45720" rtlCol="0" anchor="ctr">
            <a:normAutofit/>
          </a:bodyPr>
          <a:lstStyle/>
          <a:p>
            <a:pPr algn="ctr"/>
            <a:r>
              <a:rPr lang="en-US" sz="4400" kern="1200">
                <a:solidFill>
                  <a:schemeClr val="tx1"/>
                </a:solidFill>
                <a:latin typeface="+mj-lt"/>
                <a:ea typeface="+mj-ea"/>
                <a:cs typeface="+mj-cs"/>
              </a:rPr>
              <a:t>NC CSRS Data Confidentiality</a:t>
            </a:r>
          </a:p>
        </p:txBody>
      </p:sp>
      <p:sp>
        <p:nvSpPr>
          <p:cNvPr id="4" name="Slide Number Placeholder 3">
            <a:extLst>
              <a:ext uri="{FF2B5EF4-FFF2-40B4-BE49-F238E27FC236}">
                <a16:creationId xmlns:a16="http://schemas.microsoft.com/office/drawing/2014/main" id="{B3711390-A650-F21B-5504-455E759639BC}"/>
              </a:ext>
            </a:extLst>
          </p:cNvPr>
          <p:cNvSpPr>
            <a:spLocks noGrp="1"/>
          </p:cNvSpPr>
          <p:nvPr>
            <p:ph type="sldNum" sz="quarter" idx="15"/>
          </p:nvPr>
        </p:nvSpPr>
        <p:spPr>
          <a:xfrm>
            <a:off x="8610600" y="6356350"/>
            <a:ext cx="2743200" cy="365125"/>
          </a:xfrm>
        </p:spPr>
        <p:txBody>
          <a:bodyPr vert="horz" lIns="91440" tIns="45720" rIns="91440" bIns="45720" rtlCol="0" anchor="ctr">
            <a:normAutofit/>
          </a:bodyPr>
          <a:lstStyle/>
          <a:p>
            <a:pPr>
              <a:spcAft>
                <a:spcPts val="600"/>
              </a:spcAft>
            </a:pPr>
            <a:fld id="{11F27F3A-B3E9-41ED-AF8F-A365F10BB65F}" type="slidenum">
              <a:rPr lang="en-US" sz="1200" smtClean="0">
                <a:solidFill>
                  <a:schemeClr val="tx1">
                    <a:tint val="75000"/>
                  </a:schemeClr>
                </a:solidFill>
                <a:latin typeface="+mn-lt"/>
                <a:ea typeface="+mn-ea"/>
                <a:cs typeface="+mn-cs"/>
              </a:rPr>
              <a:pPr>
                <a:spcAft>
                  <a:spcPts val="600"/>
                </a:spcAft>
              </a:pPr>
              <a:t>51</a:t>
            </a:fld>
            <a:endParaRPr lang="en-US" sz="1200">
              <a:solidFill>
                <a:schemeClr val="tx1">
                  <a:tint val="75000"/>
                </a:schemeClr>
              </a:solidFill>
              <a:latin typeface="+mn-lt"/>
              <a:ea typeface="+mn-ea"/>
              <a:cs typeface="+mn-cs"/>
            </a:endParaRPr>
          </a:p>
        </p:txBody>
      </p:sp>
      <p:graphicFrame>
        <p:nvGraphicFramePr>
          <p:cNvPr id="6" name="Content Placeholder 2">
            <a:extLst>
              <a:ext uri="{FF2B5EF4-FFF2-40B4-BE49-F238E27FC236}">
                <a16:creationId xmlns:a16="http://schemas.microsoft.com/office/drawing/2014/main" id="{1F137ABE-4DA2-A73A-195F-74EDA27B59B0}"/>
              </a:ext>
            </a:extLst>
          </p:cNvPr>
          <p:cNvGraphicFramePr>
            <a:graphicFrameLocks noGrp="1"/>
          </p:cNvGraphicFramePr>
          <p:nvPr>
            <p:ph sz="quarter" idx="14"/>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40753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B77A8-0E53-5450-8D79-258BA20F6237}"/>
              </a:ext>
            </a:extLst>
          </p:cNvPr>
          <p:cNvSpPr>
            <a:spLocks noGrp="1"/>
          </p:cNvSpPr>
          <p:nvPr>
            <p:ph type="title"/>
          </p:nvPr>
        </p:nvSpPr>
        <p:spPr>
          <a:xfrm>
            <a:off x="716837" y="369736"/>
            <a:ext cx="10624397" cy="548640"/>
          </a:xfrm>
        </p:spPr>
        <p:txBody>
          <a:bodyPr/>
          <a:lstStyle/>
          <a:p>
            <a:pPr algn="ctr"/>
            <a:r>
              <a:rPr lang="en-US"/>
              <a:t>NC CSRS Data Limitations</a:t>
            </a:r>
          </a:p>
        </p:txBody>
      </p:sp>
      <p:graphicFrame>
        <p:nvGraphicFramePr>
          <p:cNvPr id="7" name="Content Placeholder 2">
            <a:extLst>
              <a:ext uri="{FF2B5EF4-FFF2-40B4-BE49-F238E27FC236}">
                <a16:creationId xmlns:a16="http://schemas.microsoft.com/office/drawing/2014/main" id="{7EC533C8-7F4F-E936-A27F-C8326B38876E}"/>
              </a:ext>
            </a:extLst>
          </p:cNvPr>
          <p:cNvGraphicFramePr>
            <a:graphicFrameLocks noGrp="1"/>
          </p:cNvGraphicFramePr>
          <p:nvPr>
            <p:ph sz="quarter" idx="14"/>
          </p:nvPr>
        </p:nvGraphicFramePr>
        <p:xfrm>
          <a:off x="615819" y="1110462"/>
          <a:ext cx="10921524" cy="49028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3114022A-3FFC-4530-0D58-CA8C27EA110D}"/>
              </a:ext>
            </a:extLst>
          </p:cNvPr>
          <p:cNvSpPr>
            <a:spLocks noGrp="1"/>
          </p:cNvSpPr>
          <p:nvPr>
            <p:ph type="sldNum" sz="quarter" idx="15"/>
          </p:nvPr>
        </p:nvSpPr>
        <p:spPr/>
        <p:txBody>
          <a:bodyPr/>
          <a:lstStyle/>
          <a:p>
            <a:fld id="{11F27F3A-B3E9-41ED-AF8F-A365F10BB65F}" type="slidenum">
              <a:rPr lang="en-US" smtClean="0"/>
              <a:pPr/>
              <a:t>52</a:t>
            </a:fld>
            <a:endParaRPr lang="en-US"/>
          </a:p>
        </p:txBody>
      </p:sp>
      <p:pic>
        <p:nvPicPr>
          <p:cNvPr id="15" name="Graphic 14" descr="Table outline">
            <a:extLst>
              <a:ext uri="{FF2B5EF4-FFF2-40B4-BE49-F238E27FC236}">
                <a16:creationId xmlns:a16="http://schemas.microsoft.com/office/drawing/2014/main" id="{16FCDAB2-35C6-D938-7264-0902F5103888}"/>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693667" y="5308654"/>
            <a:ext cx="1295134" cy="1295134"/>
          </a:xfrm>
          <a:prstGeom prst="rect">
            <a:avLst/>
          </a:prstGeom>
        </p:spPr>
      </p:pic>
    </p:spTree>
    <p:extLst>
      <p:ext uri="{BB962C8B-B14F-4D97-AF65-F5344CB8AC3E}">
        <p14:creationId xmlns:p14="http://schemas.microsoft.com/office/powerpoint/2010/main" val="16301326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6E3C1825-F317-AFEB-58E1-35B40A432E24}"/>
              </a:ext>
            </a:extLst>
          </p:cNvPr>
          <p:cNvGraphicFramePr>
            <a:graphicFrameLocks noGrp="1"/>
          </p:cNvGraphicFramePr>
          <p:nvPr>
            <p:ph sz="quarter" idx="14"/>
            <p:extLst>
              <p:ext uri="{D42A27DB-BD31-4B8C-83A1-F6EECF244321}">
                <p14:modId xmlns:p14="http://schemas.microsoft.com/office/powerpoint/2010/main" val="1846226452"/>
              </p:ext>
            </p:extLst>
          </p:nvPr>
        </p:nvGraphicFramePr>
        <p:xfrm>
          <a:off x="628153" y="492663"/>
          <a:ext cx="10730409" cy="3316014"/>
        </p:xfrm>
        <a:graphic>
          <a:graphicData uri="http://schemas.openxmlformats.org/drawingml/2006/table">
            <a:tbl>
              <a:tblPr firstRow="1" bandRow="1">
                <a:tableStyleId>{00A15C55-8517-42AA-B614-E9B94910E393}</a:tableStyleId>
              </a:tblPr>
              <a:tblGrid>
                <a:gridCol w="3576803">
                  <a:extLst>
                    <a:ext uri="{9D8B030D-6E8A-4147-A177-3AD203B41FA5}">
                      <a16:colId xmlns:a16="http://schemas.microsoft.com/office/drawing/2014/main" val="2571652675"/>
                    </a:ext>
                  </a:extLst>
                </a:gridCol>
                <a:gridCol w="3576803">
                  <a:extLst>
                    <a:ext uri="{9D8B030D-6E8A-4147-A177-3AD203B41FA5}">
                      <a16:colId xmlns:a16="http://schemas.microsoft.com/office/drawing/2014/main" val="3209894541"/>
                    </a:ext>
                  </a:extLst>
                </a:gridCol>
                <a:gridCol w="3576803">
                  <a:extLst>
                    <a:ext uri="{9D8B030D-6E8A-4147-A177-3AD203B41FA5}">
                      <a16:colId xmlns:a16="http://schemas.microsoft.com/office/drawing/2014/main" val="2407972606"/>
                    </a:ext>
                  </a:extLst>
                </a:gridCol>
              </a:tblGrid>
              <a:tr h="626358">
                <a:tc gridSpan="3">
                  <a:txBody>
                    <a:bodyPr/>
                    <a:lstStyle/>
                    <a:p>
                      <a:pPr algn="ctr"/>
                      <a:r>
                        <a:rPr lang="en-US" sz="2800">
                          <a:solidFill>
                            <a:schemeClr val="tx2">
                              <a:lumMod val="75000"/>
                            </a:schemeClr>
                          </a:solidFill>
                        </a:rPr>
                        <a:t>De-Identified NC CSRS Data Elements</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17793729"/>
                  </a:ext>
                </a:extLst>
              </a:tr>
              <a:tr h="448276">
                <a:tc>
                  <a:txBody>
                    <a:bodyPr/>
                    <a:lstStyle/>
                    <a:p>
                      <a:pPr algn="ctr"/>
                      <a:r>
                        <a:rPr lang="en-US"/>
                        <a:t>Generic Drug Name</a:t>
                      </a:r>
                    </a:p>
                  </a:txBody>
                  <a:tcPr/>
                </a:tc>
                <a:tc>
                  <a:txBody>
                    <a:bodyPr/>
                    <a:lstStyle/>
                    <a:p>
                      <a:pPr algn="ctr"/>
                      <a:r>
                        <a:rPr lang="en-US"/>
                        <a:t>Patient Gender</a:t>
                      </a:r>
                    </a:p>
                  </a:txBody>
                  <a:tcPr/>
                </a:tc>
                <a:tc>
                  <a:txBody>
                    <a:bodyPr/>
                    <a:lstStyle/>
                    <a:p>
                      <a:pPr algn="ctr"/>
                      <a:r>
                        <a:rPr lang="en-US"/>
                        <a:t>Prescriber County</a:t>
                      </a:r>
                    </a:p>
                  </a:txBody>
                  <a:tcPr/>
                </a:tc>
                <a:extLst>
                  <a:ext uri="{0D108BD9-81ED-4DB2-BD59-A6C34878D82A}">
                    <a16:rowId xmlns:a16="http://schemas.microsoft.com/office/drawing/2014/main" val="1186237790"/>
                  </a:ext>
                </a:extLst>
              </a:tr>
              <a:tr h="448276">
                <a:tc>
                  <a:txBody>
                    <a:bodyPr/>
                    <a:lstStyle/>
                    <a:p>
                      <a:pPr algn="ctr"/>
                      <a:r>
                        <a:rPr lang="en-US"/>
                        <a:t>Dispensed Date</a:t>
                      </a:r>
                    </a:p>
                  </a:txBody>
                  <a:tcPr/>
                </a:tc>
                <a:tc>
                  <a:txBody>
                    <a:bodyPr/>
                    <a:lstStyle/>
                    <a:p>
                      <a:pPr algn="ctr"/>
                      <a:r>
                        <a:rPr lang="en-US"/>
                        <a:t>Patient State (NC)</a:t>
                      </a:r>
                    </a:p>
                  </a:txBody>
                  <a:tcPr/>
                </a:tc>
                <a:tc>
                  <a:txBody>
                    <a:bodyPr/>
                    <a:lstStyle/>
                    <a:p>
                      <a:pPr algn="ctr"/>
                      <a:r>
                        <a:rPr lang="en-US"/>
                        <a:t>Dispenser County</a:t>
                      </a:r>
                    </a:p>
                  </a:txBody>
                  <a:tcPr/>
                </a:tc>
                <a:extLst>
                  <a:ext uri="{0D108BD9-81ED-4DB2-BD59-A6C34878D82A}">
                    <a16:rowId xmlns:a16="http://schemas.microsoft.com/office/drawing/2014/main" val="1912451842"/>
                  </a:ext>
                </a:extLst>
              </a:tr>
              <a:tr h="448276">
                <a:tc>
                  <a:txBody>
                    <a:bodyPr/>
                    <a:lstStyle/>
                    <a:p>
                      <a:pPr algn="ctr"/>
                      <a:r>
                        <a:rPr lang="en-US"/>
                        <a:t>Days Supply</a:t>
                      </a:r>
                    </a:p>
                  </a:txBody>
                  <a:tcPr/>
                </a:tc>
                <a:tc>
                  <a:txBody>
                    <a:bodyPr/>
                    <a:lstStyle/>
                    <a:p>
                      <a:pPr algn="ctr"/>
                      <a:r>
                        <a:rPr lang="en-US"/>
                        <a:t>Patient County (NC)</a:t>
                      </a:r>
                    </a:p>
                  </a:txBody>
                  <a:tcPr/>
                </a:tc>
                <a:tc>
                  <a:txBody>
                    <a:bodyPr/>
                    <a:lstStyle/>
                    <a:p>
                      <a:pPr algn="ctr"/>
                      <a:r>
                        <a:rPr lang="en-US"/>
                        <a:t>Drug Class</a:t>
                      </a:r>
                    </a:p>
                  </a:txBody>
                  <a:tcPr/>
                </a:tc>
                <a:extLst>
                  <a:ext uri="{0D108BD9-81ED-4DB2-BD59-A6C34878D82A}">
                    <a16:rowId xmlns:a16="http://schemas.microsoft.com/office/drawing/2014/main" val="2045580195"/>
                  </a:ext>
                </a:extLst>
              </a:tr>
              <a:tr h="448276">
                <a:tc>
                  <a:txBody>
                    <a:bodyPr/>
                    <a:lstStyle/>
                    <a:p>
                      <a:pPr algn="ctr"/>
                      <a:r>
                        <a:rPr lang="en-US" dirty="0"/>
                        <a:t>Dispensed Units/Pill Count</a:t>
                      </a:r>
                    </a:p>
                  </a:txBody>
                  <a:tcPr/>
                </a:tc>
                <a:tc>
                  <a:txBody>
                    <a:bodyPr/>
                    <a:lstStyle/>
                    <a:p>
                      <a:pPr algn="ctr"/>
                      <a:r>
                        <a:rPr lang="en-US" dirty="0"/>
                        <a:t>Veterinarian Prescription (Y/N)</a:t>
                      </a:r>
                    </a:p>
                  </a:txBody>
                  <a:tcPr/>
                </a:tc>
                <a:tc>
                  <a:txBody>
                    <a:bodyPr/>
                    <a:lstStyle/>
                    <a:p>
                      <a:pPr algn="ctr"/>
                      <a:r>
                        <a:rPr lang="en-US" dirty="0"/>
                        <a:t>Average MME</a:t>
                      </a:r>
                    </a:p>
                  </a:txBody>
                  <a:tcPr/>
                </a:tc>
                <a:extLst>
                  <a:ext uri="{0D108BD9-81ED-4DB2-BD59-A6C34878D82A}">
                    <a16:rowId xmlns:a16="http://schemas.microsoft.com/office/drawing/2014/main" val="2236042616"/>
                  </a:ext>
                </a:extLst>
              </a:tr>
              <a:tr h="448276">
                <a:tc>
                  <a:txBody>
                    <a:bodyPr/>
                    <a:lstStyle/>
                    <a:p>
                      <a:pPr algn="ctr"/>
                      <a:r>
                        <a:rPr lang="en-US" dirty="0"/>
                        <a:t>Compound Drug (Y/N)</a:t>
                      </a:r>
                    </a:p>
                  </a:txBody>
                  <a:tcPr/>
                </a:tc>
                <a:tc>
                  <a:txBody>
                    <a:bodyPr/>
                    <a:lstStyle/>
                    <a:p>
                      <a:pPr algn="ctr"/>
                      <a:r>
                        <a:rPr lang="en-US" dirty="0"/>
                        <a:t>Age Group (ex. 70-79, 80+)</a:t>
                      </a:r>
                    </a:p>
                  </a:txBody>
                  <a:tcPr/>
                </a:tc>
                <a:tc>
                  <a:txBody>
                    <a:bodyPr/>
                    <a:lstStyle/>
                    <a:p>
                      <a:pPr algn="ctr"/>
                      <a:r>
                        <a:rPr lang="en-US" dirty="0"/>
                        <a:t>Number of Patients</a:t>
                      </a:r>
                    </a:p>
                  </a:txBody>
                  <a:tcPr/>
                </a:tc>
                <a:extLst>
                  <a:ext uri="{0D108BD9-81ED-4DB2-BD59-A6C34878D82A}">
                    <a16:rowId xmlns:a16="http://schemas.microsoft.com/office/drawing/2014/main" val="2456597362"/>
                  </a:ext>
                </a:extLst>
              </a:tr>
              <a:tr h="448276">
                <a:tc>
                  <a:txBody>
                    <a:bodyPr/>
                    <a:lstStyle/>
                    <a:p>
                      <a:pPr algn="ctr"/>
                      <a:r>
                        <a:rPr lang="en-US" dirty="0"/>
                        <a:t>Authorized Refill Count </a:t>
                      </a:r>
                    </a:p>
                  </a:txBody>
                  <a:tcPr/>
                </a:tc>
                <a:tc>
                  <a:txBody>
                    <a:bodyPr/>
                    <a:lstStyle/>
                    <a:p>
                      <a:pPr algn="ctr"/>
                      <a:r>
                        <a:rPr lang="en-US"/>
                        <a:t>Partial Fill (Y/N)</a:t>
                      </a:r>
                    </a:p>
                  </a:txBody>
                  <a:tcPr/>
                </a:tc>
                <a:tc>
                  <a:txBody>
                    <a:bodyPr/>
                    <a:lstStyle/>
                    <a:p>
                      <a:pPr algn="ctr"/>
                      <a:r>
                        <a:rPr lang="en-US" dirty="0"/>
                        <a:t>Number of Prescriptions </a:t>
                      </a:r>
                    </a:p>
                  </a:txBody>
                  <a:tcPr/>
                </a:tc>
                <a:extLst>
                  <a:ext uri="{0D108BD9-81ED-4DB2-BD59-A6C34878D82A}">
                    <a16:rowId xmlns:a16="http://schemas.microsoft.com/office/drawing/2014/main" val="1672723481"/>
                  </a:ext>
                </a:extLst>
              </a:tr>
            </a:tbl>
          </a:graphicData>
        </a:graphic>
      </p:graphicFrame>
      <p:sp>
        <p:nvSpPr>
          <p:cNvPr id="4" name="Slide Number Placeholder 3">
            <a:extLst>
              <a:ext uri="{FF2B5EF4-FFF2-40B4-BE49-F238E27FC236}">
                <a16:creationId xmlns:a16="http://schemas.microsoft.com/office/drawing/2014/main" id="{1388CB40-A5DF-78C0-007F-3DBBA0445F75}"/>
              </a:ext>
            </a:extLst>
          </p:cNvPr>
          <p:cNvSpPr>
            <a:spLocks noGrp="1"/>
          </p:cNvSpPr>
          <p:nvPr>
            <p:ph type="sldNum" sz="quarter" idx="15"/>
          </p:nvPr>
        </p:nvSpPr>
        <p:spPr/>
        <p:txBody>
          <a:bodyPr/>
          <a:lstStyle/>
          <a:p>
            <a:fld id="{11F27F3A-B3E9-41ED-AF8F-A365F10BB65F}" type="slidenum">
              <a:rPr lang="en-US" smtClean="0"/>
              <a:pPr/>
              <a:t>53</a:t>
            </a:fld>
            <a:endParaRPr lang="en-US"/>
          </a:p>
        </p:txBody>
      </p:sp>
      <p:pic>
        <p:nvPicPr>
          <p:cNvPr id="9" name="Picture 8">
            <a:extLst>
              <a:ext uri="{FF2B5EF4-FFF2-40B4-BE49-F238E27FC236}">
                <a16:creationId xmlns:a16="http://schemas.microsoft.com/office/drawing/2014/main" id="{00928E46-FA81-082E-C5BD-F18F89B54237}"/>
              </a:ext>
            </a:extLst>
          </p:cNvPr>
          <p:cNvPicPr>
            <a:picLocks noChangeAspect="1"/>
          </p:cNvPicPr>
          <p:nvPr/>
        </p:nvPicPr>
        <p:blipFill>
          <a:blip r:embed="rId3"/>
          <a:stretch>
            <a:fillRect/>
          </a:stretch>
        </p:blipFill>
        <p:spPr>
          <a:xfrm>
            <a:off x="3415209" y="4527864"/>
            <a:ext cx="7943353" cy="1977506"/>
          </a:xfrm>
          <a:prstGeom prst="rect">
            <a:avLst/>
          </a:prstGeom>
        </p:spPr>
      </p:pic>
      <p:sp>
        <p:nvSpPr>
          <p:cNvPr id="10" name="TextBox 9">
            <a:extLst>
              <a:ext uri="{FF2B5EF4-FFF2-40B4-BE49-F238E27FC236}">
                <a16:creationId xmlns:a16="http://schemas.microsoft.com/office/drawing/2014/main" id="{DE4D86F6-D2B7-FEC9-32E2-93DB1A5AA491}"/>
              </a:ext>
            </a:extLst>
          </p:cNvPr>
          <p:cNvSpPr txBox="1"/>
          <p:nvPr/>
        </p:nvSpPr>
        <p:spPr>
          <a:xfrm>
            <a:off x="163124" y="4452730"/>
            <a:ext cx="3252085" cy="2123658"/>
          </a:xfrm>
          <a:prstGeom prst="rect">
            <a:avLst/>
          </a:prstGeom>
          <a:noFill/>
        </p:spPr>
        <p:txBody>
          <a:bodyPr wrap="square" rtlCol="0">
            <a:spAutoFit/>
          </a:bodyPr>
          <a:lstStyle/>
          <a:p>
            <a:r>
              <a:rPr lang="en-US" sz="1400"/>
              <a:t>Example of De-identified NC CSRS Data</a:t>
            </a:r>
          </a:p>
          <a:p>
            <a:endParaRPr lang="en-US" sz="1400"/>
          </a:p>
          <a:p>
            <a:endParaRPr lang="en-US" sz="1400"/>
          </a:p>
          <a:p>
            <a:endParaRPr lang="en-US" sz="1400"/>
          </a:p>
          <a:p>
            <a:endParaRPr lang="en-US" sz="1400"/>
          </a:p>
          <a:p>
            <a:endParaRPr lang="en-US" sz="1400"/>
          </a:p>
          <a:p>
            <a:endParaRPr lang="en-US" sz="1400"/>
          </a:p>
          <a:p>
            <a:endParaRPr lang="en-US" sz="1400"/>
          </a:p>
          <a:p>
            <a:r>
              <a:rPr lang="en-US" sz="800"/>
              <a:t>*This example is provided only for illustrative purposes and is fictitious. This data should not be utilized</a:t>
            </a:r>
            <a:r>
              <a:rPr lang="en-US" sz="1000"/>
              <a:t>. </a:t>
            </a:r>
          </a:p>
        </p:txBody>
      </p:sp>
    </p:spTree>
    <p:extLst>
      <p:ext uri="{BB962C8B-B14F-4D97-AF65-F5344CB8AC3E}">
        <p14:creationId xmlns:p14="http://schemas.microsoft.com/office/powerpoint/2010/main" val="38840066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967D6-201D-11A4-51AA-795D1B4DC2C9}"/>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555C5B3-193A-4749-9AFD-682E53CDD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EAE06A6-F76A-41C9-827A-C561B0044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
            <a:ext cx="12192000" cy="6858000"/>
          </a:xfrm>
          <a:prstGeom prst="rect">
            <a:avLst/>
          </a:prstGeom>
          <a:gradFill>
            <a:gsLst>
              <a:gs pos="0">
                <a:srgbClr val="000000"/>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9F9D4E8-0639-444B-949B-951858506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80861" y="0"/>
            <a:ext cx="7661934" cy="6858000"/>
          </a:xfrm>
          <a:prstGeom prst="rect">
            <a:avLst/>
          </a:prstGeom>
          <a:gradFill>
            <a:gsLst>
              <a:gs pos="0">
                <a:schemeClr val="accent1">
                  <a:lumMod val="75000"/>
                  <a:alpha val="45000"/>
                </a:schemeClr>
              </a:gs>
              <a:gs pos="100000">
                <a:srgbClr val="000000">
                  <a:alpha val="29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E3DA7A2-ED70-4BBA-AB72-00AD461FA4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0862" y="-6"/>
            <a:ext cx="11711138" cy="6410334"/>
          </a:xfrm>
          <a:prstGeom prst="rect">
            <a:avLst/>
          </a:prstGeom>
          <a:gradFill>
            <a:gsLst>
              <a:gs pos="0">
                <a:schemeClr val="accent1">
                  <a:alpha val="0"/>
                </a:schemeClr>
              </a:gs>
              <a:gs pos="100000">
                <a:srgbClr val="000000">
                  <a:alpha val="41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81ECDB-BA3D-F765-1271-272366ACE213}"/>
              </a:ext>
            </a:extLst>
          </p:cNvPr>
          <p:cNvSpPr>
            <a:spLocks noGrp="1"/>
          </p:cNvSpPr>
          <p:nvPr>
            <p:ph type="title"/>
          </p:nvPr>
        </p:nvSpPr>
        <p:spPr>
          <a:xfrm>
            <a:off x="1127208" y="857251"/>
            <a:ext cx="4747280" cy="3098061"/>
          </a:xfrm>
        </p:spPr>
        <p:txBody>
          <a:bodyPr vert="horz" lIns="91440" tIns="45720" rIns="91440" bIns="45720" rtlCol="0" anchor="b">
            <a:normAutofit/>
          </a:bodyPr>
          <a:lstStyle/>
          <a:p>
            <a:r>
              <a:rPr lang="en-US" sz="4800" b="0" kern="1200">
                <a:solidFill>
                  <a:srgbClr val="FFFFFF"/>
                </a:solidFill>
                <a:latin typeface="+mj-lt"/>
                <a:ea typeface="+mj-ea"/>
                <a:cs typeface="+mj-cs"/>
              </a:rPr>
              <a:t>NC CSRS Data Request Process </a:t>
            </a:r>
          </a:p>
        </p:txBody>
      </p:sp>
      <p:sp>
        <p:nvSpPr>
          <p:cNvPr id="17" name="Rectangle 16">
            <a:extLst>
              <a:ext uri="{FF2B5EF4-FFF2-40B4-BE49-F238E27FC236}">
                <a16:creationId xmlns:a16="http://schemas.microsoft.com/office/drawing/2014/main" id="{FC485432-3647-4218-B5D3-15D3FA222B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44797" y="-489206"/>
            <a:ext cx="2502408" cy="12191998"/>
          </a:xfrm>
          <a:prstGeom prst="rect">
            <a:avLst/>
          </a:prstGeom>
          <a:gradFill>
            <a:gsLst>
              <a:gs pos="0">
                <a:schemeClr val="accent1">
                  <a:alpha val="24000"/>
                </a:schemeClr>
              </a:gs>
              <a:gs pos="78000">
                <a:schemeClr val="accent1">
                  <a:lumMod val="50000"/>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4AFDDCA-6ABA-4D23-8A5C-1BF0F4308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0589" y="1062544"/>
            <a:ext cx="4756162" cy="4756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Decision chart outline">
            <a:extLst>
              <a:ext uri="{FF2B5EF4-FFF2-40B4-BE49-F238E27FC236}">
                <a16:creationId xmlns:a16="http://schemas.microsoft.com/office/drawing/2014/main" id="{34187630-9BFD-E242-475E-10594571EDC3}"/>
              </a:ext>
            </a:extLst>
          </p:cNvPr>
          <p:cNvPicPr>
            <a:picLocks noChangeAspect="1"/>
          </p:cNvPicPr>
          <p:nvPr/>
        </p:nvPicPr>
        <p:blipFill>
          <a:blip>
            <a:extLst>
              <a:ext uri="{96DAC541-7B7A-43D3-8B79-37D633B846F1}">
                <asvg:svgBlip xmlns:asvg="http://schemas.microsoft.com/office/drawing/2016/SVG/main" r:embed="rId2"/>
              </a:ext>
            </a:extLst>
          </a:blip>
          <a:stretch/>
        </p:blipFill>
        <p:spPr>
          <a:xfrm>
            <a:off x="7461874" y="2108877"/>
            <a:ext cx="2654533" cy="2654533"/>
          </a:xfrm>
          <a:prstGeom prst="rect">
            <a:avLst/>
          </a:prstGeom>
        </p:spPr>
      </p:pic>
      <p:sp>
        <p:nvSpPr>
          <p:cNvPr id="3" name="Slide Number Placeholder 2">
            <a:extLst>
              <a:ext uri="{FF2B5EF4-FFF2-40B4-BE49-F238E27FC236}">
                <a16:creationId xmlns:a16="http://schemas.microsoft.com/office/drawing/2014/main" id="{EDE79C46-2ED4-AB92-D232-0D561362D70A}"/>
              </a:ext>
            </a:extLst>
          </p:cNvPr>
          <p:cNvSpPr>
            <a:spLocks noGrp="1"/>
          </p:cNvSpPr>
          <p:nvPr>
            <p:ph type="sldNum" sz="quarter" idx="15"/>
          </p:nvPr>
        </p:nvSpPr>
        <p:spPr/>
        <p:txBody>
          <a:bodyPr/>
          <a:lstStyle/>
          <a:p>
            <a:fld id="{11F27F3A-B3E9-41ED-AF8F-A365F10BB65F}" type="slidenum">
              <a:rPr lang="en-US" smtClean="0"/>
              <a:pPr/>
              <a:t>54</a:t>
            </a:fld>
            <a:endParaRPr lang="en-US"/>
          </a:p>
        </p:txBody>
      </p:sp>
    </p:spTree>
    <p:extLst>
      <p:ext uri="{BB962C8B-B14F-4D97-AF65-F5344CB8AC3E}">
        <p14:creationId xmlns:p14="http://schemas.microsoft.com/office/powerpoint/2010/main" val="40715724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39D2-25C4-FBDF-3D53-F65EC1D9E778}"/>
              </a:ext>
            </a:extLst>
          </p:cNvPr>
          <p:cNvSpPr>
            <a:spLocks noGrp="1"/>
          </p:cNvSpPr>
          <p:nvPr>
            <p:ph type="title"/>
          </p:nvPr>
        </p:nvSpPr>
        <p:spPr/>
        <p:txBody>
          <a:bodyPr/>
          <a:lstStyle/>
          <a:p>
            <a:pPr algn="ctr"/>
            <a:r>
              <a:rPr lang="en-US"/>
              <a:t>NC CSRS Data Request Process</a:t>
            </a:r>
          </a:p>
        </p:txBody>
      </p:sp>
      <p:graphicFrame>
        <p:nvGraphicFramePr>
          <p:cNvPr id="5" name="Content Placeholder 4">
            <a:extLst>
              <a:ext uri="{FF2B5EF4-FFF2-40B4-BE49-F238E27FC236}">
                <a16:creationId xmlns:a16="http://schemas.microsoft.com/office/drawing/2014/main" id="{0E7D6A18-10F7-B2D6-A1DC-DB09011399C4}"/>
              </a:ext>
            </a:extLst>
          </p:cNvPr>
          <p:cNvGraphicFramePr>
            <a:graphicFrameLocks noGrp="1"/>
          </p:cNvGraphicFramePr>
          <p:nvPr>
            <p:ph sz="quarter" idx="14"/>
          </p:nvPr>
        </p:nvGraphicFramePr>
        <p:xfrm>
          <a:off x="-55034" y="230588"/>
          <a:ext cx="12302067" cy="64564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F68A191E-53F1-E51F-B2AF-9A070F7356A8}"/>
              </a:ext>
            </a:extLst>
          </p:cNvPr>
          <p:cNvSpPr>
            <a:spLocks noGrp="1"/>
          </p:cNvSpPr>
          <p:nvPr>
            <p:ph type="sldNum" sz="quarter" idx="15"/>
          </p:nvPr>
        </p:nvSpPr>
        <p:spPr/>
        <p:txBody>
          <a:bodyPr/>
          <a:lstStyle/>
          <a:p>
            <a:fld id="{11F27F3A-B3E9-41ED-AF8F-A365F10BB65F}" type="slidenum">
              <a:rPr lang="en-US" smtClean="0"/>
              <a:pPr/>
              <a:t>55</a:t>
            </a:fld>
            <a:endParaRPr lang="en-US"/>
          </a:p>
        </p:txBody>
      </p:sp>
    </p:spTree>
    <p:extLst>
      <p:ext uri="{BB962C8B-B14F-4D97-AF65-F5344CB8AC3E}">
        <p14:creationId xmlns:p14="http://schemas.microsoft.com/office/powerpoint/2010/main" val="35820232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99CEDF-E18C-934F-3CB5-3C828EE667E0}"/>
              </a:ext>
            </a:extLst>
          </p:cNvPr>
          <p:cNvSpPr>
            <a:spLocks noGrp="1"/>
          </p:cNvSpPr>
          <p:nvPr>
            <p:ph type="sldNum" sz="quarter" idx="15"/>
          </p:nvPr>
        </p:nvSpPr>
        <p:spPr/>
        <p:txBody>
          <a:bodyPr/>
          <a:lstStyle/>
          <a:p>
            <a:fld id="{11F27F3A-B3E9-41ED-AF8F-A365F10BB65F}" type="slidenum">
              <a:rPr lang="en-US" smtClean="0"/>
              <a:pPr/>
              <a:t>56</a:t>
            </a:fld>
            <a:endParaRPr lang="en-US"/>
          </a:p>
        </p:txBody>
      </p:sp>
      <p:grpSp>
        <p:nvGrpSpPr>
          <p:cNvPr id="5" name="Group 4">
            <a:extLst>
              <a:ext uri="{FF2B5EF4-FFF2-40B4-BE49-F238E27FC236}">
                <a16:creationId xmlns:a16="http://schemas.microsoft.com/office/drawing/2014/main" id="{80E47A35-46D6-2219-8905-72A36B60A079}"/>
              </a:ext>
            </a:extLst>
          </p:cNvPr>
          <p:cNvGrpSpPr/>
          <p:nvPr/>
        </p:nvGrpSpPr>
        <p:grpSpPr>
          <a:xfrm>
            <a:off x="2150684" y="368488"/>
            <a:ext cx="887625" cy="887625"/>
            <a:chOff x="1093945" y="1603178"/>
            <a:chExt cx="887625" cy="887625"/>
          </a:xfrm>
        </p:grpSpPr>
        <p:sp>
          <p:nvSpPr>
            <p:cNvPr id="6" name="Oval 5">
              <a:extLst>
                <a:ext uri="{FF2B5EF4-FFF2-40B4-BE49-F238E27FC236}">
                  <a16:creationId xmlns:a16="http://schemas.microsoft.com/office/drawing/2014/main" id="{09DAAB45-8FB1-F350-6E51-AA2A0600AEA1}"/>
                </a:ext>
              </a:extLst>
            </p:cNvPr>
            <p:cNvSpPr/>
            <p:nvPr/>
          </p:nvSpPr>
          <p:spPr>
            <a:xfrm>
              <a:off x="1093945" y="1603178"/>
              <a:ext cx="887625" cy="887625"/>
            </a:xfrm>
            <a:prstGeom prst="ellipse">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sp>
          <p:nvSpPr>
            <p:cNvPr id="7" name="Oval 4">
              <a:extLst>
                <a:ext uri="{FF2B5EF4-FFF2-40B4-BE49-F238E27FC236}">
                  <a16:creationId xmlns:a16="http://schemas.microsoft.com/office/drawing/2014/main" id="{D5781C5F-44C4-B786-F0E0-9F677946AB4A}"/>
                </a:ext>
              </a:extLst>
            </p:cNvPr>
            <p:cNvSpPr txBox="1"/>
            <p:nvPr/>
          </p:nvSpPr>
          <p:spPr>
            <a:xfrm>
              <a:off x="1223935" y="1733168"/>
              <a:ext cx="627645" cy="6276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445" tIns="34445" rIns="34445" bIns="34445" numCol="1" spcCol="1270" anchor="ctr" anchorCtr="0">
              <a:noAutofit/>
            </a:bodyPr>
            <a:lstStyle/>
            <a:p>
              <a:pPr marL="0" lvl="0" indent="0" algn="ctr" defTabSz="1778000">
                <a:lnSpc>
                  <a:spcPct val="90000"/>
                </a:lnSpc>
                <a:spcBef>
                  <a:spcPct val="0"/>
                </a:spcBef>
                <a:spcAft>
                  <a:spcPct val="35000"/>
                </a:spcAft>
                <a:buNone/>
              </a:pPr>
              <a:r>
                <a:rPr sz="4000" kern="1200"/>
                <a:t>1</a:t>
              </a:r>
            </a:p>
          </p:txBody>
        </p:sp>
      </p:grpSp>
      <p:sp>
        <p:nvSpPr>
          <p:cNvPr id="11" name="Title 1">
            <a:extLst>
              <a:ext uri="{FF2B5EF4-FFF2-40B4-BE49-F238E27FC236}">
                <a16:creationId xmlns:a16="http://schemas.microsoft.com/office/drawing/2014/main" id="{E63610AC-A589-ED62-8A93-75C8C9DF3506}"/>
              </a:ext>
            </a:extLst>
          </p:cNvPr>
          <p:cNvSpPr>
            <a:spLocks noGrp="1"/>
          </p:cNvSpPr>
          <p:nvPr>
            <p:ph type="title"/>
          </p:nvPr>
        </p:nvSpPr>
        <p:spPr>
          <a:xfrm>
            <a:off x="783801" y="537981"/>
            <a:ext cx="10624397" cy="548640"/>
          </a:xfrm>
        </p:spPr>
        <p:txBody>
          <a:bodyPr/>
          <a:lstStyle/>
          <a:p>
            <a:pPr algn="ctr"/>
            <a:r>
              <a:rPr lang="en-US"/>
              <a:t>Complete Documentation</a:t>
            </a:r>
          </a:p>
        </p:txBody>
      </p:sp>
      <p:graphicFrame>
        <p:nvGraphicFramePr>
          <p:cNvPr id="13" name="Diagram 12">
            <a:extLst>
              <a:ext uri="{FF2B5EF4-FFF2-40B4-BE49-F238E27FC236}">
                <a16:creationId xmlns:a16="http://schemas.microsoft.com/office/drawing/2014/main" id="{9BE3116A-732E-F23D-E353-5383D930176E}"/>
              </a:ext>
            </a:extLst>
          </p:cNvPr>
          <p:cNvGraphicFramePr/>
          <p:nvPr/>
        </p:nvGraphicFramePr>
        <p:xfrm>
          <a:off x="1400754" y="1551462"/>
          <a:ext cx="9390489" cy="48474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08757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CF1A5-AD02-D3BB-1137-760A711FC18E}"/>
              </a:ext>
            </a:extLst>
          </p:cNvPr>
          <p:cNvSpPr>
            <a:spLocks noGrp="1"/>
          </p:cNvSpPr>
          <p:nvPr>
            <p:ph type="title"/>
          </p:nvPr>
        </p:nvSpPr>
        <p:spPr>
          <a:xfrm>
            <a:off x="755227" y="385638"/>
            <a:ext cx="10624397" cy="548640"/>
          </a:xfrm>
        </p:spPr>
        <p:txBody>
          <a:bodyPr/>
          <a:lstStyle/>
          <a:p>
            <a:pPr algn="ctr"/>
            <a:r>
              <a:rPr lang="en-US"/>
              <a:t>Access to Health Information for Research Form   </a:t>
            </a:r>
          </a:p>
        </p:txBody>
      </p:sp>
      <p:pic>
        <p:nvPicPr>
          <p:cNvPr id="6" name="Content Placeholder 5">
            <a:extLst>
              <a:ext uri="{FF2B5EF4-FFF2-40B4-BE49-F238E27FC236}">
                <a16:creationId xmlns:a16="http://schemas.microsoft.com/office/drawing/2014/main" id="{B60C0FD2-3AB0-2DAA-DF2A-79FB5931B488}"/>
              </a:ext>
            </a:extLst>
          </p:cNvPr>
          <p:cNvPicPr>
            <a:picLocks noGrp="1" noChangeAspect="1"/>
          </p:cNvPicPr>
          <p:nvPr>
            <p:ph sz="quarter" idx="14"/>
          </p:nvPr>
        </p:nvPicPr>
        <p:blipFill>
          <a:blip r:embed="rId3"/>
          <a:stretch>
            <a:fillRect/>
          </a:stretch>
        </p:blipFill>
        <p:spPr>
          <a:xfrm>
            <a:off x="117637" y="1039199"/>
            <a:ext cx="11956726" cy="5087799"/>
          </a:xfrm>
          <a:prstGeom prst="rect">
            <a:avLst/>
          </a:prstGeom>
        </p:spPr>
      </p:pic>
      <p:sp>
        <p:nvSpPr>
          <p:cNvPr id="4" name="Slide Number Placeholder 3">
            <a:extLst>
              <a:ext uri="{FF2B5EF4-FFF2-40B4-BE49-F238E27FC236}">
                <a16:creationId xmlns:a16="http://schemas.microsoft.com/office/drawing/2014/main" id="{A2D60CF1-8C7E-CE96-8823-7E50D1BBFF66}"/>
              </a:ext>
            </a:extLst>
          </p:cNvPr>
          <p:cNvSpPr>
            <a:spLocks noGrp="1"/>
          </p:cNvSpPr>
          <p:nvPr>
            <p:ph type="sldNum" sz="quarter" idx="15"/>
          </p:nvPr>
        </p:nvSpPr>
        <p:spPr/>
        <p:txBody>
          <a:bodyPr/>
          <a:lstStyle/>
          <a:p>
            <a:fld id="{11F27F3A-B3E9-41ED-AF8F-A365F10BB65F}" type="slidenum">
              <a:rPr lang="en-US" smtClean="0"/>
              <a:pPr/>
              <a:t>57</a:t>
            </a:fld>
            <a:endParaRPr lang="en-US"/>
          </a:p>
        </p:txBody>
      </p:sp>
    </p:spTree>
    <p:extLst>
      <p:ext uri="{BB962C8B-B14F-4D97-AF65-F5344CB8AC3E}">
        <p14:creationId xmlns:p14="http://schemas.microsoft.com/office/powerpoint/2010/main" val="30218478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569AD-7AA8-E08C-9273-CDBD0DE0F2ED}"/>
              </a:ext>
            </a:extLst>
          </p:cNvPr>
          <p:cNvSpPr>
            <a:spLocks noGrp="1"/>
          </p:cNvSpPr>
          <p:nvPr>
            <p:ph type="title"/>
          </p:nvPr>
        </p:nvSpPr>
        <p:spPr/>
        <p:txBody>
          <a:bodyPr/>
          <a:lstStyle/>
          <a:p>
            <a:pPr algn="ctr"/>
            <a:r>
              <a:rPr lang="en-US"/>
              <a:t>Data Use Agreement (DUA) for CSRS Data</a:t>
            </a:r>
          </a:p>
        </p:txBody>
      </p:sp>
      <p:graphicFrame>
        <p:nvGraphicFramePr>
          <p:cNvPr id="8" name="Content Placeholder 2">
            <a:extLst>
              <a:ext uri="{FF2B5EF4-FFF2-40B4-BE49-F238E27FC236}">
                <a16:creationId xmlns:a16="http://schemas.microsoft.com/office/drawing/2014/main" id="{8C2AB3A1-1C26-C76D-F12A-25304E97D321}"/>
              </a:ext>
            </a:extLst>
          </p:cNvPr>
          <p:cNvGraphicFramePr>
            <a:graphicFrameLocks noGrp="1"/>
          </p:cNvGraphicFramePr>
          <p:nvPr>
            <p:ph sz="quarter" idx="14"/>
          </p:nvPr>
        </p:nvGraphicFramePr>
        <p:xfrm>
          <a:off x="548217" y="884582"/>
          <a:ext cx="10526184" cy="4902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256699EF-85E1-F2CA-BB79-FF073E90899C}"/>
              </a:ext>
            </a:extLst>
          </p:cNvPr>
          <p:cNvSpPr>
            <a:spLocks noGrp="1"/>
          </p:cNvSpPr>
          <p:nvPr>
            <p:ph type="sldNum" sz="quarter" idx="15"/>
          </p:nvPr>
        </p:nvSpPr>
        <p:spPr/>
        <p:txBody>
          <a:bodyPr/>
          <a:lstStyle/>
          <a:p>
            <a:fld id="{11F27F3A-B3E9-41ED-AF8F-A365F10BB65F}" type="slidenum">
              <a:rPr lang="en-US" smtClean="0"/>
              <a:pPr/>
              <a:t>58</a:t>
            </a:fld>
            <a:endParaRPr lang="en-US"/>
          </a:p>
        </p:txBody>
      </p:sp>
      <p:pic>
        <p:nvPicPr>
          <p:cNvPr id="6" name="Graphic 5" descr="Contract outline">
            <a:extLst>
              <a:ext uri="{FF2B5EF4-FFF2-40B4-BE49-F238E27FC236}">
                <a16:creationId xmlns:a16="http://schemas.microsoft.com/office/drawing/2014/main" id="{90853D4C-E739-1F78-3464-BAF71C8ED7D0}"/>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1074401" y="5316753"/>
            <a:ext cx="1070811" cy="1070811"/>
          </a:xfrm>
          <a:prstGeom prst="rect">
            <a:avLst/>
          </a:prstGeom>
        </p:spPr>
      </p:pic>
    </p:spTree>
    <p:extLst>
      <p:ext uri="{BB962C8B-B14F-4D97-AF65-F5344CB8AC3E}">
        <p14:creationId xmlns:p14="http://schemas.microsoft.com/office/powerpoint/2010/main" val="41002088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A0822A-D8F4-8BE6-6C95-79F092EDE152}"/>
              </a:ext>
            </a:extLst>
          </p:cNvPr>
          <p:cNvSpPr>
            <a:spLocks noGrp="1"/>
          </p:cNvSpPr>
          <p:nvPr>
            <p:ph type="title"/>
          </p:nvPr>
        </p:nvSpPr>
        <p:spPr>
          <a:xfrm>
            <a:off x="1371597" y="348865"/>
            <a:ext cx="10044023" cy="877729"/>
          </a:xfrm>
        </p:spPr>
        <p:txBody>
          <a:bodyPr vert="horz" lIns="91440" tIns="45720" rIns="91440" bIns="45720" rtlCol="0" anchor="ctr">
            <a:normAutofit/>
          </a:bodyPr>
          <a:lstStyle/>
          <a:p>
            <a:r>
              <a:rPr lang="en-US" sz="4000" kern="1200">
                <a:solidFill>
                  <a:srgbClr val="FFFFFF"/>
                </a:solidFill>
                <a:latin typeface="+mj-lt"/>
                <a:ea typeface="+mj-ea"/>
                <a:cs typeface="+mj-cs"/>
              </a:rPr>
              <a:t>Supporting Documentation Examples</a:t>
            </a:r>
          </a:p>
        </p:txBody>
      </p:sp>
      <p:sp>
        <p:nvSpPr>
          <p:cNvPr id="4" name="Slide Number Placeholder 3">
            <a:extLst>
              <a:ext uri="{FF2B5EF4-FFF2-40B4-BE49-F238E27FC236}">
                <a16:creationId xmlns:a16="http://schemas.microsoft.com/office/drawing/2014/main" id="{5ED2B701-2E6D-2E31-20FA-2CA36401EFF9}"/>
              </a:ext>
            </a:extLst>
          </p:cNvPr>
          <p:cNvSpPr>
            <a:spLocks noGrp="1"/>
          </p:cNvSpPr>
          <p:nvPr>
            <p:ph type="sldNum" sz="quarter" idx="15"/>
          </p:nvPr>
        </p:nvSpPr>
        <p:spPr>
          <a:xfrm>
            <a:off x="11704320" y="6455664"/>
            <a:ext cx="448056" cy="365125"/>
          </a:xfrm>
        </p:spPr>
        <p:txBody>
          <a:bodyPr vert="horz" lIns="91440" tIns="45720" rIns="91440" bIns="45720" rtlCol="0" anchor="ctr">
            <a:normAutofit/>
          </a:bodyPr>
          <a:lstStyle/>
          <a:p>
            <a:pPr>
              <a:spcAft>
                <a:spcPts val="600"/>
              </a:spcAft>
            </a:pPr>
            <a:fld id="{11F27F3A-B3E9-41ED-AF8F-A365F10BB65F}" type="slidenum">
              <a:rPr lang="en-US" sz="1100">
                <a:solidFill>
                  <a:schemeClr val="tx1">
                    <a:lumMod val="50000"/>
                    <a:lumOff val="50000"/>
                  </a:schemeClr>
                </a:solidFill>
                <a:latin typeface="+mn-lt"/>
                <a:ea typeface="+mn-ea"/>
                <a:cs typeface="+mn-cs"/>
              </a:rPr>
              <a:pPr>
                <a:spcAft>
                  <a:spcPts val="600"/>
                </a:spcAft>
              </a:pPr>
              <a:t>59</a:t>
            </a:fld>
            <a:endParaRPr lang="en-US" sz="1100">
              <a:solidFill>
                <a:schemeClr val="tx1">
                  <a:lumMod val="50000"/>
                  <a:lumOff val="50000"/>
                </a:schemeClr>
              </a:solidFill>
              <a:latin typeface="+mn-lt"/>
              <a:ea typeface="+mn-ea"/>
              <a:cs typeface="+mn-cs"/>
            </a:endParaRPr>
          </a:p>
        </p:txBody>
      </p:sp>
      <p:graphicFrame>
        <p:nvGraphicFramePr>
          <p:cNvPr id="6" name="Content Placeholder 2">
            <a:extLst>
              <a:ext uri="{FF2B5EF4-FFF2-40B4-BE49-F238E27FC236}">
                <a16:creationId xmlns:a16="http://schemas.microsoft.com/office/drawing/2014/main" id="{03684AF0-9234-7609-2497-FC8B20EBF23E}"/>
              </a:ext>
            </a:extLst>
          </p:cNvPr>
          <p:cNvGraphicFramePr>
            <a:graphicFrameLocks noGrp="1"/>
          </p:cNvGraphicFramePr>
          <p:nvPr>
            <p:ph sz="quarter" idx="14"/>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10135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952E20-3CC8-0C3D-7E8A-A33C71CD6503}"/>
              </a:ext>
            </a:extLst>
          </p:cNvPr>
          <p:cNvSpPr>
            <a:spLocks noGrp="1"/>
          </p:cNvSpPr>
          <p:nvPr>
            <p:ph type="body" sz="quarter" idx="10"/>
          </p:nvPr>
        </p:nvSpPr>
        <p:spPr/>
        <p:txBody>
          <a:bodyPr/>
          <a:lstStyle/>
          <a:p>
            <a:r>
              <a:rPr lang="en-US" sz="2400" b="0" dirty="0"/>
              <a:t>Meetings are held quarterly</a:t>
            </a:r>
          </a:p>
          <a:p>
            <a:r>
              <a:rPr lang="en-US" sz="2400" b="0" dirty="0"/>
              <a:t>Designed to focus on priorities of the NC Opioid and Substance Use Action Plan</a:t>
            </a:r>
          </a:p>
          <a:p>
            <a:r>
              <a:rPr lang="en-US" sz="2400" b="0" dirty="0"/>
              <a:t>Today’s topic will focus on the overarching priorities of tracking progress, measuring our impact, and monitoring for emerging trends.</a:t>
            </a:r>
          </a:p>
          <a:p>
            <a:r>
              <a:rPr lang="en-US" sz="2400" b="0" dirty="0"/>
              <a:t>The next meeting is Sept. 25, 2026; 9:30AM-12:00PM</a:t>
            </a:r>
          </a:p>
          <a:p>
            <a:pPr lvl="1"/>
            <a:r>
              <a:rPr lang="en-US" sz="2000" b="0" dirty="0"/>
              <a:t>Registration link: </a:t>
            </a:r>
            <a:r>
              <a:rPr lang="en-US" sz="2000" b="0" dirty="0">
                <a:solidFill>
                  <a:schemeClr val="accent2">
                    <a:lumMod val="60000"/>
                    <a:lumOff val="40000"/>
                  </a:schemeClr>
                </a:solidFill>
                <a:hlinkClick r:id="rId2">
                  <a:extLst>
                    <a:ext uri="{A12FA001-AC4F-418D-AE19-62706E023703}">
                      <ahyp:hlinkClr xmlns:ahyp="http://schemas.microsoft.com/office/drawing/2018/hyperlinkcolor" val="tx"/>
                    </a:ext>
                  </a:extLst>
                </a:hlinkClick>
              </a:rPr>
              <a:t>https://www.zoomgov.com/meeting/register/1awndEqNT5K7FTOlGvDBVA#/registration</a:t>
            </a:r>
            <a:endParaRPr lang="en-US" sz="2000" b="0" dirty="0">
              <a:solidFill>
                <a:schemeClr val="accent2">
                  <a:lumMod val="60000"/>
                  <a:lumOff val="40000"/>
                </a:schemeClr>
              </a:solidFill>
            </a:endParaRPr>
          </a:p>
          <a:p>
            <a:r>
              <a:rPr lang="en-US" sz="2400" b="0" dirty="0"/>
              <a:t>Materials and recordings are available online: </a:t>
            </a:r>
            <a:r>
              <a:rPr lang="en-US" sz="2400" b="0" dirty="0">
                <a:solidFill>
                  <a:schemeClr val="accent2">
                    <a:lumMod val="60000"/>
                    <a:lumOff val="40000"/>
                  </a:schemeClr>
                </a:solidFill>
                <a:hlinkClick r:id="rId3">
                  <a:extLst>
                    <a:ext uri="{A12FA001-AC4F-418D-AE19-62706E023703}">
                      <ahyp:hlinkClr xmlns:ahyp="http://schemas.microsoft.com/office/drawing/2018/hyperlinkcolor" val="tx"/>
                    </a:ext>
                  </a:extLst>
                </a:hlinkClick>
              </a:rPr>
              <a:t>https://www.ncdhhs.gov/about/department-initiatives/overdose-epidemic/nc-opioid-and-prescription-drug-abuse-advisory-committee/opdaac-meetings-agendas-and-presentations</a:t>
            </a:r>
            <a:endParaRPr lang="en-US" sz="2400" b="0" dirty="0">
              <a:solidFill>
                <a:schemeClr val="accent2">
                  <a:lumMod val="60000"/>
                  <a:lumOff val="40000"/>
                </a:schemeClr>
              </a:solidFill>
            </a:endParaRPr>
          </a:p>
          <a:p>
            <a:endParaRPr lang="en-US" sz="2400" b="0" dirty="0">
              <a:solidFill>
                <a:schemeClr val="accent2">
                  <a:lumMod val="50000"/>
                </a:schemeClr>
              </a:solidFill>
            </a:endParaRPr>
          </a:p>
          <a:p>
            <a:endParaRPr lang="en-US" sz="2400" b="0" dirty="0"/>
          </a:p>
        </p:txBody>
      </p:sp>
      <p:sp>
        <p:nvSpPr>
          <p:cNvPr id="3" name="Text Placeholder 2">
            <a:extLst>
              <a:ext uri="{FF2B5EF4-FFF2-40B4-BE49-F238E27FC236}">
                <a16:creationId xmlns:a16="http://schemas.microsoft.com/office/drawing/2014/main" id="{3FE28756-835C-536C-1B31-0589065DE3D1}"/>
              </a:ext>
            </a:extLst>
          </p:cNvPr>
          <p:cNvSpPr>
            <a:spLocks noGrp="1"/>
          </p:cNvSpPr>
          <p:nvPr>
            <p:ph type="body" sz="quarter" idx="11"/>
          </p:nvPr>
        </p:nvSpPr>
        <p:spPr/>
        <p:txBody>
          <a:bodyPr/>
          <a:lstStyle/>
          <a:p>
            <a:endParaRPr lang="en-US"/>
          </a:p>
        </p:txBody>
      </p:sp>
      <p:sp>
        <p:nvSpPr>
          <p:cNvPr id="4" name="Title 3">
            <a:extLst>
              <a:ext uri="{FF2B5EF4-FFF2-40B4-BE49-F238E27FC236}">
                <a16:creationId xmlns:a16="http://schemas.microsoft.com/office/drawing/2014/main" id="{3F28E075-3104-E797-D5C8-6B798E1A453E}"/>
              </a:ext>
            </a:extLst>
          </p:cNvPr>
          <p:cNvSpPr>
            <a:spLocks noGrp="1"/>
          </p:cNvSpPr>
          <p:nvPr>
            <p:ph type="title"/>
          </p:nvPr>
        </p:nvSpPr>
        <p:spPr/>
        <p:txBody>
          <a:bodyPr/>
          <a:lstStyle/>
          <a:p>
            <a:r>
              <a:rPr lang="en-US" sz="2800"/>
              <a:t>Opioid and Prescription Drug Abuse Advisory Committee</a:t>
            </a:r>
          </a:p>
        </p:txBody>
      </p:sp>
      <p:sp>
        <p:nvSpPr>
          <p:cNvPr id="5" name="Slide Number Placeholder 4">
            <a:extLst>
              <a:ext uri="{FF2B5EF4-FFF2-40B4-BE49-F238E27FC236}">
                <a16:creationId xmlns:a16="http://schemas.microsoft.com/office/drawing/2014/main" id="{C23D5A2D-8C8E-E0AA-518F-F44204546318}"/>
              </a:ext>
            </a:extLst>
          </p:cNvPr>
          <p:cNvSpPr>
            <a:spLocks noGrp="1"/>
          </p:cNvSpPr>
          <p:nvPr>
            <p:ph type="sldNum" sz="quarter" idx="14"/>
          </p:nvPr>
        </p:nvSpPr>
        <p:spPr/>
        <p:txBody>
          <a:bodyPr/>
          <a:lstStyle/>
          <a:p>
            <a:fld id="{11F27F3A-B3E9-41ED-AF8F-A365F10BB65F}" type="slidenum">
              <a:rPr lang="en-US" smtClean="0"/>
              <a:pPr/>
              <a:t>6</a:t>
            </a:fld>
            <a:endParaRPr lang="en-US"/>
          </a:p>
        </p:txBody>
      </p:sp>
    </p:spTree>
    <p:extLst>
      <p:ext uri="{BB962C8B-B14F-4D97-AF65-F5344CB8AC3E}">
        <p14:creationId xmlns:p14="http://schemas.microsoft.com/office/powerpoint/2010/main" val="19345021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12061-702D-39AC-3B44-2BE2E77CD67F}"/>
              </a:ext>
            </a:extLst>
          </p:cNvPr>
          <p:cNvSpPr>
            <a:spLocks noGrp="1"/>
          </p:cNvSpPr>
          <p:nvPr>
            <p:ph type="title"/>
          </p:nvPr>
        </p:nvSpPr>
        <p:spPr>
          <a:xfrm>
            <a:off x="734165" y="582929"/>
            <a:ext cx="10624397" cy="548640"/>
          </a:xfrm>
        </p:spPr>
        <p:txBody>
          <a:bodyPr/>
          <a:lstStyle/>
          <a:p>
            <a:pPr algn="ctr"/>
            <a:r>
              <a:rPr lang="en-US"/>
              <a:t>Submit Documentation</a:t>
            </a:r>
          </a:p>
        </p:txBody>
      </p:sp>
      <p:graphicFrame>
        <p:nvGraphicFramePr>
          <p:cNvPr id="5" name="Content Placeholder 4">
            <a:extLst>
              <a:ext uri="{FF2B5EF4-FFF2-40B4-BE49-F238E27FC236}">
                <a16:creationId xmlns:a16="http://schemas.microsoft.com/office/drawing/2014/main" id="{94F5DAEA-B8BF-42BB-2A20-9A8DBAE4AD14}"/>
              </a:ext>
            </a:extLst>
          </p:cNvPr>
          <p:cNvGraphicFramePr>
            <a:graphicFrameLocks noGrp="1"/>
          </p:cNvGraphicFramePr>
          <p:nvPr>
            <p:ph sz="quarter" idx="14"/>
          </p:nvPr>
        </p:nvGraphicFramePr>
        <p:xfrm>
          <a:off x="365468" y="1629779"/>
          <a:ext cx="11171583" cy="5013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00601AC8-276F-5677-255D-A8CA8508B9F9}"/>
              </a:ext>
            </a:extLst>
          </p:cNvPr>
          <p:cNvSpPr>
            <a:spLocks noGrp="1"/>
          </p:cNvSpPr>
          <p:nvPr>
            <p:ph type="sldNum" sz="quarter" idx="15"/>
          </p:nvPr>
        </p:nvSpPr>
        <p:spPr/>
        <p:txBody>
          <a:bodyPr/>
          <a:lstStyle/>
          <a:p>
            <a:fld id="{11F27F3A-B3E9-41ED-AF8F-A365F10BB65F}" type="slidenum">
              <a:rPr lang="en-US" smtClean="0"/>
              <a:pPr/>
              <a:t>60</a:t>
            </a:fld>
            <a:endParaRPr lang="en-US"/>
          </a:p>
        </p:txBody>
      </p:sp>
      <p:grpSp>
        <p:nvGrpSpPr>
          <p:cNvPr id="6" name="Group 5">
            <a:extLst>
              <a:ext uri="{FF2B5EF4-FFF2-40B4-BE49-F238E27FC236}">
                <a16:creationId xmlns:a16="http://schemas.microsoft.com/office/drawing/2014/main" id="{CAC3D158-2098-668B-5A8A-1C74240C7C12}"/>
              </a:ext>
            </a:extLst>
          </p:cNvPr>
          <p:cNvGrpSpPr/>
          <p:nvPr/>
        </p:nvGrpSpPr>
        <p:grpSpPr>
          <a:xfrm>
            <a:off x="2670448" y="413437"/>
            <a:ext cx="887625" cy="887625"/>
            <a:chOff x="4169462" y="1602874"/>
            <a:chExt cx="887625" cy="887625"/>
          </a:xfrm>
        </p:grpSpPr>
        <p:sp>
          <p:nvSpPr>
            <p:cNvPr id="7" name="Oval 6">
              <a:extLst>
                <a:ext uri="{FF2B5EF4-FFF2-40B4-BE49-F238E27FC236}">
                  <a16:creationId xmlns:a16="http://schemas.microsoft.com/office/drawing/2014/main" id="{89F9A67F-9AFE-D589-A6E3-C4805C078283}"/>
                </a:ext>
              </a:extLst>
            </p:cNvPr>
            <p:cNvSpPr/>
            <p:nvPr/>
          </p:nvSpPr>
          <p:spPr>
            <a:xfrm>
              <a:off x="4169462" y="1602874"/>
              <a:ext cx="887625" cy="887625"/>
            </a:xfrm>
            <a:prstGeom prst="ellips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8" name="Oval 4">
              <a:extLst>
                <a:ext uri="{FF2B5EF4-FFF2-40B4-BE49-F238E27FC236}">
                  <a16:creationId xmlns:a16="http://schemas.microsoft.com/office/drawing/2014/main" id="{5FF120B9-3DC2-932F-35FC-EE6232FC5B8E}"/>
                </a:ext>
              </a:extLst>
            </p:cNvPr>
            <p:cNvSpPr txBox="1"/>
            <p:nvPr/>
          </p:nvSpPr>
          <p:spPr>
            <a:xfrm>
              <a:off x="4299452" y="1732864"/>
              <a:ext cx="627645" cy="6276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445" tIns="34445" rIns="34445" bIns="34445" numCol="1" spcCol="1270" anchor="ctr" anchorCtr="0">
              <a:noAutofit/>
            </a:bodyPr>
            <a:lstStyle/>
            <a:p>
              <a:pPr marL="0" lvl="0" indent="0" algn="ctr" defTabSz="1778000">
                <a:lnSpc>
                  <a:spcPct val="90000"/>
                </a:lnSpc>
                <a:spcBef>
                  <a:spcPct val="0"/>
                </a:spcBef>
                <a:spcAft>
                  <a:spcPct val="35000"/>
                </a:spcAft>
                <a:buNone/>
              </a:pPr>
              <a:r>
                <a:rPr sz="4000" kern="1200"/>
                <a:t>2</a:t>
              </a:r>
            </a:p>
          </p:txBody>
        </p:sp>
      </p:grpSp>
    </p:spTree>
    <p:extLst>
      <p:ext uri="{BB962C8B-B14F-4D97-AF65-F5344CB8AC3E}">
        <p14:creationId xmlns:p14="http://schemas.microsoft.com/office/powerpoint/2010/main" val="32237926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6A5C0-B507-3656-5932-24A7B150601F}"/>
              </a:ext>
            </a:extLst>
          </p:cNvPr>
          <p:cNvSpPr>
            <a:spLocks noGrp="1"/>
          </p:cNvSpPr>
          <p:nvPr>
            <p:ph type="title"/>
          </p:nvPr>
        </p:nvSpPr>
        <p:spPr>
          <a:xfrm>
            <a:off x="783801" y="530222"/>
            <a:ext cx="10624397" cy="548640"/>
          </a:xfrm>
        </p:spPr>
        <p:txBody>
          <a:bodyPr/>
          <a:lstStyle/>
          <a:p>
            <a:pPr algn="ctr"/>
            <a:r>
              <a:rPr lang="en-US"/>
              <a:t>Research Review Committee</a:t>
            </a:r>
          </a:p>
        </p:txBody>
      </p:sp>
      <p:graphicFrame>
        <p:nvGraphicFramePr>
          <p:cNvPr id="8" name="Content Placeholder 7">
            <a:extLst>
              <a:ext uri="{FF2B5EF4-FFF2-40B4-BE49-F238E27FC236}">
                <a16:creationId xmlns:a16="http://schemas.microsoft.com/office/drawing/2014/main" id="{7FCC83F5-F844-A982-4DF0-02207A7E7B95}"/>
              </a:ext>
            </a:extLst>
          </p:cNvPr>
          <p:cNvGraphicFramePr>
            <a:graphicFrameLocks noGrp="1"/>
          </p:cNvGraphicFramePr>
          <p:nvPr>
            <p:ph sz="quarter" idx="14"/>
          </p:nvPr>
        </p:nvGraphicFramePr>
        <p:xfrm>
          <a:off x="0" y="1417847"/>
          <a:ext cx="10559332" cy="4539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DFF0C342-165F-E527-EC72-96F1A13AD007}"/>
              </a:ext>
            </a:extLst>
          </p:cNvPr>
          <p:cNvSpPr>
            <a:spLocks noGrp="1"/>
          </p:cNvSpPr>
          <p:nvPr>
            <p:ph type="sldNum" sz="quarter" idx="15"/>
          </p:nvPr>
        </p:nvSpPr>
        <p:spPr/>
        <p:txBody>
          <a:bodyPr/>
          <a:lstStyle/>
          <a:p>
            <a:fld id="{11F27F3A-B3E9-41ED-AF8F-A365F10BB65F}" type="slidenum">
              <a:rPr lang="en-US" smtClean="0"/>
              <a:pPr/>
              <a:t>61</a:t>
            </a:fld>
            <a:endParaRPr lang="en-US"/>
          </a:p>
        </p:txBody>
      </p:sp>
      <p:grpSp>
        <p:nvGrpSpPr>
          <p:cNvPr id="5" name="Group 4">
            <a:extLst>
              <a:ext uri="{FF2B5EF4-FFF2-40B4-BE49-F238E27FC236}">
                <a16:creationId xmlns:a16="http://schemas.microsoft.com/office/drawing/2014/main" id="{5BC71F99-B3C3-E41F-F063-091F3501D42F}"/>
              </a:ext>
            </a:extLst>
          </p:cNvPr>
          <p:cNvGrpSpPr/>
          <p:nvPr/>
        </p:nvGrpSpPr>
        <p:grpSpPr>
          <a:xfrm>
            <a:off x="2177468" y="360730"/>
            <a:ext cx="887625" cy="887625"/>
            <a:chOff x="7244979" y="1602673"/>
            <a:chExt cx="887625" cy="887625"/>
          </a:xfrm>
        </p:grpSpPr>
        <p:sp>
          <p:nvSpPr>
            <p:cNvPr id="6" name="Oval 5">
              <a:extLst>
                <a:ext uri="{FF2B5EF4-FFF2-40B4-BE49-F238E27FC236}">
                  <a16:creationId xmlns:a16="http://schemas.microsoft.com/office/drawing/2014/main" id="{89227928-F9A9-B069-B1DF-11F47923957F}"/>
                </a:ext>
              </a:extLst>
            </p:cNvPr>
            <p:cNvSpPr/>
            <p:nvPr/>
          </p:nvSpPr>
          <p:spPr>
            <a:xfrm>
              <a:off x="7244979" y="1602673"/>
              <a:ext cx="887625" cy="887625"/>
            </a:xfrm>
            <a:prstGeom prst="ellipse">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a:p>
          </p:txBody>
        </p:sp>
        <p:sp>
          <p:nvSpPr>
            <p:cNvPr id="7" name="Oval 4">
              <a:extLst>
                <a:ext uri="{FF2B5EF4-FFF2-40B4-BE49-F238E27FC236}">
                  <a16:creationId xmlns:a16="http://schemas.microsoft.com/office/drawing/2014/main" id="{290086C5-88AD-ECE4-A16A-A27AA889A832}"/>
                </a:ext>
              </a:extLst>
            </p:cNvPr>
            <p:cNvSpPr txBox="1"/>
            <p:nvPr/>
          </p:nvSpPr>
          <p:spPr>
            <a:xfrm>
              <a:off x="7374969" y="1732663"/>
              <a:ext cx="627645" cy="6276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445" tIns="34445" rIns="34445" bIns="34445" numCol="1" spcCol="1270" anchor="ctr" anchorCtr="0">
              <a:noAutofit/>
            </a:bodyPr>
            <a:lstStyle/>
            <a:p>
              <a:pPr marL="0" lvl="0" indent="0" algn="ctr" defTabSz="1778000">
                <a:lnSpc>
                  <a:spcPct val="90000"/>
                </a:lnSpc>
                <a:spcBef>
                  <a:spcPct val="0"/>
                </a:spcBef>
                <a:spcAft>
                  <a:spcPct val="35000"/>
                </a:spcAft>
                <a:buNone/>
              </a:pPr>
              <a:r>
                <a:rPr sz="4000" kern="1200"/>
                <a:t>3</a:t>
              </a:r>
            </a:p>
          </p:txBody>
        </p:sp>
      </p:grpSp>
      <p:pic>
        <p:nvPicPr>
          <p:cNvPr id="10" name="Graphic 9" descr="Users outline">
            <a:extLst>
              <a:ext uri="{FF2B5EF4-FFF2-40B4-BE49-F238E27FC236}">
                <a16:creationId xmlns:a16="http://schemas.microsoft.com/office/drawing/2014/main" id="{97741BFB-BC3E-2EE1-10D7-7BCBBD211F5E}"/>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78474" y="2105527"/>
            <a:ext cx="1146064" cy="1146064"/>
          </a:xfrm>
          <a:prstGeom prst="rect">
            <a:avLst/>
          </a:prstGeom>
        </p:spPr>
      </p:pic>
      <p:pic>
        <p:nvPicPr>
          <p:cNvPr id="12" name="Graphic 11" descr="Daily calendar outline">
            <a:extLst>
              <a:ext uri="{FF2B5EF4-FFF2-40B4-BE49-F238E27FC236}">
                <a16:creationId xmlns:a16="http://schemas.microsoft.com/office/drawing/2014/main" id="{C5DA3D42-5BE1-3D50-E79C-63616093D065}"/>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78474" y="4147496"/>
            <a:ext cx="1097937" cy="1097937"/>
          </a:xfrm>
          <a:prstGeom prst="rect">
            <a:avLst/>
          </a:prstGeom>
        </p:spPr>
      </p:pic>
    </p:spTree>
    <p:extLst>
      <p:ext uri="{BB962C8B-B14F-4D97-AF65-F5344CB8AC3E}">
        <p14:creationId xmlns:p14="http://schemas.microsoft.com/office/powerpoint/2010/main" val="19090191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5BC45-4C2D-62E8-DE62-9A0C263859C9}"/>
              </a:ext>
            </a:extLst>
          </p:cNvPr>
          <p:cNvSpPr>
            <a:spLocks noGrp="1"/>
          </p:cNvSpPr>
          <p:nvPr>
            <p:ph type="title"/>
          </p:nvPr>
        </p:nvSpPr>
        <p:spPr>
          <a:xfrm>
            <a:off x="734695" y="536721"/>
            <a:ext cx="10624397" cy="548640"/>
          </a:xfrm>
        </p:spPr>
        <p:txBody>
          <a:bodyPr/>
          <a:lstStyle/>
          <a:p>
            <a:pPr algn="ctr"/>
            <a:r>
              <a:rPr lang="en-US"/>
              <a:t>Committee Decision</a:t>
            </a:r>
          </a:p>
        </p:txBody>
      </p:sp>
      <p:graphicFrame>
        <p:nvGraphicFramePr>
          <p:cNvPr id="8" name="Content Placeholder 7">
            <a:extLst>
              <a:ext uri="{FF2B5EF4-FFF2-40B4-BE49-F238E27FC236}">
                <a16:creationId xmlns:a16="http://schemas.microsoft.com/office/drawing/2014/main" id="{59DC58E8-CE5E-ECBF-C3F3-F84BDC2F3B6F}"/>
              </a:ext>
            </a:extLst>
          </p:cNvPr>
          <p:cNvGraphicFramePr>
            <a:graphicFrameLocks noGrp="1"/>
          </p:cNvGraphicFramePr>
          <p:nvPr>
            <p:ph sz="quarter" idx="14"/>
          </p:nvPr>
        </p:nvGraphicFramePr>
        <p:xfrm>
          <a:off x="316929" y="1197571"/>
          <a:ext cx="11558141" cy="53091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E43145F3-340F-68A5-5D45-F68091B79FAE}"/>
              </a:ext>
            </a:extLst>
          </p:cNvPr>
          <p:cNvSpPr>
            <a:spLocks noGrp="1"/>
          </p:cNvSpPr>
          <p:nvPr>
            <p:ph type="sldNum" sz="quarter" idx="15"/>
          </p:nvPr>
        </p:nvSpPr>
        <p:spPr/>
        <p:txBody>
          <a:bodyPr/>
          <a:lstStyle/>
          <a:p>
            <a:fld id="{11F27F3A-B3E9-41ED-AF8F-A365F10BB65F}" type="slidenum">
              <a:rPr lang="en-US" smtClean="0"/>
              <a:pPr/>
              <a:t>62</a:t>
            </a:fld>
            <a:endParaRPr lang="en-US"/>
          </a:p>
        </p:txBody>
      </p:sp>
      <p:grpSp>
        <p:nvGrpSpPr>
          <p:cNvPr id="5" name="Group 4">
            <a:extLst>
              <a:ext uri="{FF2B5EF4-FFF2-40B4-BE49-F238E27FC236}">
                <a16:creationId xmlns:a16="http://schemas.microsoft.com/office/drawing/2014/main" id="{8216BEB1-3A4A-8104-7E40-3B9498CD9AC4}"/>
              </a:ext>
            </a:extLst>
          </p:cNvPr>
          <p:cNvGrpSpPr/>
          <p:nvPr/>
        </p:nvGrpSpPr>
        <p:grpSpPr>
          <a:xfrm>
            <a:off x="2781767" y="351317"/>
            <a:ext cx="887625" cy="887625"/>
            <a:chOff x="10320496" y="1602625"/>
            <a:chExt cx="887625" cy="887625"/>
          </a:xfrm>
        </p:grpSpPr>
        <p:sp>
          <p:nvSpPr>
            <p:cNvPr id="6" name="Oval 5">
              <a:extLst>
                <a:ext uri="{FF2B5EF4-FFF2-40B4-BE49-F238E27FC236}">
                  <a16:creationId xmlns:a16="http://schemas.microsoft.com/office/drawing/2014/main" id="{7238B64B-BA6C-C965-AF37-60F6106BCEC4}"/>
                </a:ext>
              </a:extLst>
            </p:cNvPr>
            <p:cNvSpPr/>
            <p:nvPr/>
          </p:nvSpPr>
          <p:spPr>
            <a:xfrm>
              <a:off x="10320496" y="1602625"/>
              <a:ext cx="887625" cy="887625"/>
            </a:xfrm>
            <a:prstGeom prst="ellipse">
              <a:avLst/>
            </a:pr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7" name="Oval 4">
              <a:extLst>
                <a:ext uri="{FF2B5EF4-FFF2-40B4-BE49-F238E27FC236}">
                  <a16:creationId xmlns:a16="http://schemas.microsoft.com/office/drawing/2014/main" id="{37D7F35B-71B4-43FF-1508-177B724CC449}"/>
                </a:ext>
              </a:extLst>
            </p:cNvPr>
            <p:cNvSpPr txBox="1"/>
            <p:nvPr/>
          </p:nvSpPr>
          <p:spPr>
            <a:xfrm>
              <a:off x="10450486" y="1732615"/>
              <a:ext cx="627645" cy="6276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445" tIns="34445" rIns="34445" bIns="34445" numCol="1" spcCol="1270" anchor="ctr" anchorCtr="0">
              <a:noAutofit/>
            </a:bodyPr>
            <a:lstStyle/>
            <a:p>
              <a:pPr marL="0" lvl="0" indent="0" algn="ctr" defTabSz="1778000">
                <a:lnSpc>
                  <a:spcPct val="90000"/>
                </a:lnSpc>
                <a:spcBef>
                  <a:spcPct val="0"/>
                </a:spcBef>
                <a:spcAft>
                  <a:spcPct val="35000"/>
                </a:spcAft>
                <a:buNone/>
              </a:pPr>
              <a:r>
                <a:rPr lang="en-US" sz="4000" kern="1200"/>
                <a:t>4</a:t>
              </a:r>
            </a:p>
          </p:txBody>
        </p:sp>
      </p:grpSp>
    </p:spTree>
    <p:extLst>
      <p:ext uri="{BB962C8B-B14F-4D97-AF65-F5344CB8AC3E}">
        <p14:creationId xmlns:p14="http://schemas.microsoft.com/office/powerpoint/2010/main" val="14393117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0B0F3-80E1-8345-3521-C14FCA32A7A9}"/>
              </a:ext>
            </a:extLst>
          </p:cNvPr>
          <p:cNvSpPr>
            <a:spLocks noGrp="1"/>
          </p:cNvSpPr>
          <p:nvPr>
            <p:ph type="title"/>
          </p:nvPr>
        </p:nvSpPr>
        <p:spPr>
          <a:xfrm>
            <a:off x="643193" y="314076"/>
            <a:ext cx="10624397" cy="548640"/>
          </a:xfrm>
        </p:spPr>
        <p:txBody>
          <a:bodyPr/>
          <a:lstStyle/>
          <a:p>
            <a:pPr algn="ctr"/>
            <a:r>
              <a:rPr lang="en-US"/>
              <a:t>Tips for Requesting NC CSRS Data</a:t>
            </a:r>
          </a:p>
        </p:txBody>
      </p:sp>
      <p:graphicFrame>
        <p:nvGraphicFramePr>
          <p:cNvPr id="5" name="Content Placeholder 4">
            <a:extLst>
              <a:ext uri="{FF2B5EF4-FFF2-40B4-BE49-F238E27FC236}">
                <a16:creationId xmlns:a16="http://schemas.microsoft.com/office/drawing/2014/main" id="{F5E29043-1AC0-BEF6-1B7F-0100FFABD89C}"/>
              </a:ext>
            </a:extLst>
          </p:cNvPr>
          <p:cNvGraphicFramePr>
            <a:graphicFrameLocks noGrp="1"/>
          </p:cNvGraphicFramePr>
          <p:nvPr>
            <p:ph sz="quarter" idx="14"/>
            <p:extLst>
              <p:ext uri="{D42A27DB-BD31-4B8C-83A1-F6EECF244321}">
                <p14:modId xmlns:p14="http://schemas.microsoft.com/office/powerpoint/2010/main" val="2373989201"/>
              </p:ext>
            </p:extLst>
          </p:nvPr>
        </p:nvGraphicFramePr>
        <p:xfrm>
          <a:off x="84253" y="1005840"/>
          <a:ext cx="11742279" cy="55380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3E132F15-9D73-2DCF-1271-F16C355E95DB}"/>
              </a:ext>
            </a:extLst>
          </p:cNvPr>
          <p:cNvSpPr>
            <a:spLocks noGrp="1"/>
          </p:cNvSpPr>
          <p:nvPr>
            <p:ph type="sldNum" sz="quarter" idx="15"/>
          </p:nvPr>
        </p:nvSpPr>
        <p:spPr/>
        <p:txBody>
          <a:bodyPr/>
          <a:lstStyle/>
          <a:p>
            <a:fld id="{11F27F3A-B3E9-41ED-AF8F-A365F10BB65F}" type="slidenum">
              <a:rPr lang="en-US" smtClean="0"/>
              <a:pPr/>
              <a:t>63</a:t>
            </a:fld>
            <a:endParaRPr lang="en-US"/>
          </a:p>
        </p:txBody>
      </p:sp>
    </p:spTree>
    <p:extLst>
      <p:ext uri="{BB962C8B-B14F-4D97-AF65-F5344CB8AC3E}">
        <p14:creationId xmlns:p14="http://schemas.microsoft.com/office/powerpoint/2010/main" val="16067758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F5EB7-0359-4F20-6D80-777318F55A21}"/>
              </a:ext>
            </a:extLst>
          </p:cNvPr>
          <p:cNvSpPr>
            <a:spLocks noGrp="1"/>
          </p:cNvSpPr>
          <p:nvPr>
            <p:ph type="title"/>
          </p:nvPr>
        </p:nvSpPr>
        <p:spPr/>
        <p:txBody>
          <a:bodyPr/>
          <a:lstStyle/>
          <a:p>
            <a:pPr algn="ctr"/>
            <a:r>
              <a:rPr lang="en-US"/>
              <a:t>Things to Remember</a:t>
            </a:r>
          </a:p>
        </p:txBody>
      </p:sp>
      <p:sp>
        <p:nvSpPr>
          <p:cNvPr id="4" name="Slide Number Placeholder 3">
            <a:extLst>
              <a:ext uri="{FF2B5EF4-FFF2-40B4-BE49-F238E27FC236}">
                <a16:creationId xmlns:a16="http://schemas.microsoft.com/office/drawing/2014/main" id="{B3D104AB-383C-74CE-4423-207B4D1DAB3F}"/>
              </a:ext>
            </a:extLst>
          </p:cNvPr>
          <p:cNvSpPr>
            <a:spLocks noGrp="1"/>
          </p:cNvSpPr>
          <p:nvPr>
            <p:ph type="sldNum" sz="quarter" idx="15"/>
          </p:nvPr>
        </p:nvSpPr>
        <p:spPr/>
        <p:txBody>
          <a:bodyPr/>
          <a:lstStyle/>
          <a:p>
            <a:fld id="{11F27F3A-B3E9-41ED-AF8F-A365F10BB65F}" type="slidenum">
              <a:rPr lang="en-US" smtClean="0"/>
              <a:pPr/>
              <a:t>64</a:t>
            </a:fld>
            <a:endParaRPr lang="en-US"/>
          </a:p>
        </p:txBody>
      </p:sp>
      <p:graphicFrame>
        <p:nvGraphicFramePr>
          <p:cNvPr id="5" name="Content Placeholder 2">
            <a:extLst>
              <a:ext uri="{FF2B5EF4-FFF2-40B4-BE49-F238E27FC236}">
                <a16:creationId xmlns:a16="http://schemas.microsoft.com/office/drawing/2014/main" id="{A6A86C42-6266-54B3-93DF-DEE7AF6634FB}"/>
              </a:ext>
            </a:extLst>
          </p:cNvPr>
          <p:cNvGraphicFramePr>
            <a:graphicFrameLocks/>
          </p:cNvGraphicFramePr>
          <p:nvPr/>
        </p:nvGraphicFramePr>
        <p:xfrm>
          <a:off x="685800" y="1562100"/>
          <a:ext cx="10820400" cy="3733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87525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3E0D7-220C-4B3D-81CD-1CBB76EDECBC}"/>
              </a:ext>
            </a:extLst>
          </p:cNvPr>
          <p:cNvSpPr>
            <a:spLocks noGrp="1"/>
          </p:cNvSpPr>
          <p:nvPr>
            <p:ph type="title"/>
          </p:nvPr>
        </p:nvSpPr>
        <p:spPr>
          <a:xfrm>
            <a:off x="0" y="1116473"/>
            <a:ext cx="12192000" cy="548640"/>
          </a:xfrm>
        </p:spPr>
        <p:txBody>
          <a:bodyPr/>
          <a:lstStyle/>
          <a:p>
            <a:pPr algn="ctr"/>
            <a:r>
              <a:rPr lang="en-US" sz="8000" b="0">
                <a:latin typeface="+mn-lt"/>
              </a:rPr>
              <a:t>Q&amp;A</a:t>
            </a:r>
          </a:p>
        </p:txBody>
      </p:sp>
      <p:graphicFrame>
        <p:nvGraphicFramePr>
          <p:cNvPr id="3" name="TextBox 2">
            <a:extLst>
              <a:ext uri="{FF2B5EF4-FFF2-40B4-BE49-F238E27FC236}">
                <a16:creationId xmlns:a16="http://schemas.microsoft.com/office/drawing/2014/main" id="{51A412D7-A845-D92C-E549-ECFEF7027086}"/>
              </a:ext>
            </a:extLst>
          </p:cNvPr>
          <p:cNvGraphicFramePr/>
          <p:nvPr/>
        </p:nvGraphicFramePr>
        <p:xfrm>
          <a:off x="632089" y="1942204"/>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ACA8BCE1-2DAC-A9CE-0B2F-092FD53778B6}"/>
              </a:ext>
            </a:extLst>
          </p:cNvPr>
          <p:cNvSpPr>
            <a:spLocks noGrp="1"/>
          </p:cNvSpPr>
          <p:nvPr>
            <p:ph type="sldNum" sz="quarter" idx="15"/>
          </p:nvPr>
        </p:nvSpPr>
        <p:spPr/>
        <p:txBody>
          <a:bodyPr/>
          <a:lstStyle/>
          <a:p>
            <a:fld id="{11F27F3A-B3E9-41ED-AF8F-A365F10BB65F}" type="slidenum">
              <a:rPr lang="en-US" smtClean="0"/>
              <a:pPr/>
              <a:t>65</a:t>
            </a:fld>
            <a:endParaRPr lang="en-US"/>
          </a:p>
        </p:txBody>
      </p:sp>
    </p:spTree>
    <p:extLst>
      <p:ext uri="{BB962C8B-B14F-4D97-AF65-F5344CB8AC3E}">
        <p14:creationId xmlns:p14="http://schemas.microsoft.com/office/powerpoint/2010/main" val="14222190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14A974-CE4B-12A0-65C0-2439718102DB}"/>
              </a:ext>
            </a:extLst>
          </p:cNvPr>
          <p:cNvSpPr>
            <a:spLocks noGrp="1"/>
          </p:cNvSpPr>
          <p:nvPr>
            <p:ph type="body" sz="quarter" idx="10"/>
          </p:nvPr>
        </p:nvSpPr>
        <p:spPr/>
        <p:txBody>
          <a:bodyPr/>
          <a:lstStyle/>
          <a:p>
            <a:r>
              <a:rPr lang="en-US"/>
              <a:t>Naloxone Distribution Dashboard Preview</a:t>
            </a:r>
          </a:p>
        </p:txBody>
      </p:sp>
      <p:sp>
        <p:nvSpPr>
          <p:cNvPr id="3" name="Text Placeholder 2">
            <a:extLst>
              <a:ext uri="{FF2B5EF4-FFF2-40B4-BE49-F238E27FC236}">
                <a16:creationId xmlns:a16="http://schemas.microsoft.com/office/drawing/2014/main" id="{782E69E7-7678-6316-747A-38C662DCC7D1}"/>
              </a:ext>
            </a:extLst>
          </p:cNvPr>
          <p:cNvSpPr>
            <a:spLocks noGrp="1"/>
          </p:cNvSpPr>
          <p:nvPr>
            <p:ph type="body" sz="quarter" idx="11"/>
          </p:nvPr>
        </p:nvSpPr>
        <p:spPr/>
        <p:txBody>
          <a:bodyPr/>
          <a:lstStyle/>
          <a:p>
            <a:r>
              <a:rPr lang="en-US"/>
              <a:t>Anita Nsubuga, MPH</a:t>
            </a:r>
          </a:p>
          <a:p>
            <a:r>
              <a:rPr lang="en-US"/>
              <a:t>OPDAAC June Meeting</a:t>
            </a:r>
          </a:p>
        </p:txBody>
      </p:sp>
      <p:sp>
        <p:nvSpPr>
          <p:cNvPr id="4" name="Text Placeholder 3">
            <a:extLst>
              <a:ext uri="{FF2B5EF4-FFF2-40B4-BE49-F238E27FC236}">
                <a16:creationId xmlns:a16="http://schemas.microsoft.com/office/drawing/2014/main" id="{2C4D4404-4F1B-DD0A-FEDD-D028BC068D1D}"/>
              </a:ext>
            </a:extLst>
          </p:cNvPr>
          <p:cNvSpPr>
            <a:spLocks noGrp="1"/>
          </p:cNvSpPr>
          <p:nvPr>
            <p:ph type="body" sz="quarter" idx="12"/>
          </p:nvPr>
        </p:nvSpPr>
        <p:spPr/>
        <p:txBody>
          <a:bodyPr/>
          <a:lstStyle/>
          <a:p>
            <a:r>
              <a:rPr lang="en-US"/>
              <a:t>Friday June 12, 2026</a:t>
            </a:r>
          </a:p>
        </p:txBody>
      </p:sp>
      <p:sp>
        <p:nvSpPr>
          <p:cNvPr id="5" name="Slide Number Placeholder 4">
            <a:extLst>
              <a:ext uri="{FF2B5EF4-FFF2-40B4-BE49-F238E27FC236}">
                <a16:creationId xmlns:a16="http://schemas.microsoft.com/office/drawing/2014/main" id="{C2B1D882-5754-16A8-6AB4-07EA6BD84073}"/>
              </a:ext>
            </a:extLst>
          </p:cNvPr>
          <p:cNvSpPr>
            <a:spLocks noGrp="1"/>
          </p:cNvSpPr>
          <p:nvPr>
            <p:ph type="sldNum" sz="quarter" idx="15"/>
          </p:nvPr>
        </p:nvSpPr>
        <p:spPr/>
        <p:txBody>
          <a:bodyPr/>
          <a:lstStyle/>
          <a:p>
            <a:fld id="{6860CF95-128A-4351-B6C9-020D04AB0AAC}" type="slidenum">
              <a:rPr lang="en-US" smtClean="0"/>
              <a:t>66</a:t>
            </a:fld>
            <a:endParaRPr lang="en-US"/>
          </a:p>
        </p:txBody>
      </p:sp>
    </p:spTree>
    <p:extLst>
      <p:ext uri="{BB962C8B-B14F-4D97-AF65-F5344CB8AC3E}">
        <p14:creationId xmlns:p14="http://schemas.microsoft.com/office/powerpoint/2010/main" val="28278538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7">
            <a:extLst>
              <a:ext uri="{FF2B5EF4-FFF2-40B4-BE49-F238E27FC236}">
                <a16:creationId xmlns:a16="http://schemas.microsoft.com/office/drawing/2014/main" id="{5F95717C-61DB-9AFC-7B7B-78ECCA70F341}"/>
              </a:ext>
            </a:extLst>
          </p:cNvPr>
          <p:cNvSpPr>
            <a:spLocks noGrp="1"/>
          </p:cNvSpPr>
          <p:nvPr/>
        </p:nvSpPr>
        <p:spPr>
          <a:xfrm>
            <a:off x="4633940" y="2294468"/>
            <a:ext cx="7003878" cy="3110112"/>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Bef>
                <a:spcPts val="600"/>
              </a:spcBef>
              <a:buFont typeface="Arial" panose="020B0604020202020204" pitchFamily="34" charset="0"/>
              <a:buChar char="•"/>
            </a:pPr>
            <a:endParaRPr lang="en-US" sz="1200">
              <a:cs typeface="Calibri"/>
            </a:endParaRPr>
          </a:p>
          <a:p>
            <a:pPr marL="342900" indent="-342900">
              <a:spcBef>
                <a:spcPts val="600"/>
              </a:spcBef>
              <a:buFont typeface="Arial" panose="020B0604020202020204" pitchFamily="34" charset="0"/>
              <a:buChar char="•"/>
            </a:pPr>
            <a:r>
              <a:rPr lang="en-US" sz="2400"/>
              <a:t>Anita Nsubuga, MPH </a:t>
            </a:r>
          </a:p>
          <a:p>
            <a:pPr marL="342900" indent="-342900">
              <a:spcBef>
                <a:spcPts val="600"/>
              </a:spcBef>
              <a:buFont typeface="Arial" panose="020B0604020202020204" pitchFamily="34" charset="0"/>
              <a:buChar char="•"/>
            </a:pPr>
            <a:r>
              <a:rPr lang="en-US" sz="2400">
                <a:cs typeface="Calibri"/>
              </a:rPr>
              <a:t>NC Technical Specialist, Opioid Data</a:t>
            </a:r>
          </a:p>
          <a:p>
            <a:pPr marL="342900" indent="-342900">
              <a:spcBef>
                <a:spcPts val="600"/>
              </a:spcBef>
              <a:buFont typeface="Arial" panose="020B0604020202020204" pitchFamily="34" charset="0"/>
              <a:buChar char="•"/>
            </a:pPr>
            <a:r>
              <a:rPr lang="en-US" sz="2400"/>
              <a:t>NCDHHS, Division of Mental Health, Developmental Disabilities and Substance Use Services</a:t>
            </a:r>
            <a:r>
              <a:rPr lang="en-US" sz="2400">
                <a:ea typeface="Aptos" panose="020B0004020202020204" pitchFamily="34" charset="0"/>
                <a:cs typeface="Aptos" panose="020B0004020202020204" pitchFamily="34" charset="0"/>
              </a:rPr>
              <a:t> </a:t>
            </a:r>
          </a:p>
          <a:p>
            <a:pPr marL="342900" indent="-342900">
              <a:spcBef>
                <a:spcPts val="600"/>
              </a:spcBef>
              <a:buFont typeface="Arial" panose="020B0604020202020204" pitchFamily="34" charset="0"/>
              <a:buChar char="•"/>
            </a:pPr>
            <a:r>
              <a:rPr lang="en-US" sz="2400"/>
              <a:t>Vital Strategies</a:t>
            </a:r>
          </a:p>
          <a:p>
            <a:pPr marL="342900" indent="-342900">
              <a:spcBef>
                <a:spcPts val="600"/>
              </a:spcBef>
              <a:buFont typeface="Arial" panose="020B0604020202020204" pitchFamily="34" charset="0"/>
              <a:buChar char="•"/>
            </a:pPr>
            <a:endParaRPr lang="en-US" sz="1100">
              <a:ea typeface="Calibri"/>
              <a:cs typeface="Calibri"/>
            </a:endParaRPr>
          </a:p>
          <a:p>
            <a:endParaRPr lang="en-US" sz="1100">
              <a:ea typeface="+mn-lt"/>
              <a:cs typeface="+mn-lt"/>
            </a:endParaRPr>
          </a:p>
          <a:p>
            <a:pPr marL="0" indent="0">
              <a:buNone/>
            </a:pPr>
            <a:endParaRPr lang="en-US" sz="1000">
              <a:ea typeface="Calibri"/>
              <a:cs typeface="Calibri"/>
            </a:endParaRPr>
          </a:p>
          <a:p>
            <a:pPr marL="0" indent="0">
              <a:buNone/>
            </a:pPr>
            <a:endParaRPr lang="en-US" sz="1200" b="1" i="1">
              <a:ea typeface="Calibri"/>
              <a:cs typeface="Calibri"/>
            </a:endParaRPr>
          </a:p>
        </p:txBody>
      </p:sp>
      <p:pic>
        <p:nvPicPr>
          <p:cNvPr id="4" name="Picture 3">
            <a:extLst>
              <a:ext uri="{FF2B5EF4-FFF2-40B4-BE49-F238E27FC236}">
                <a16:creationId xmlns:a16="http://schemas.microsoft.com/office/drawing/2014/main" id="{9B246AA2-415F-47CA-1A17-B903EFEE7FE2}"/>
              </a:ext>
            </a:extLst>
          </p:cNvPr>
          <p:cNvPicPr>
            <a:picLocks noChangeAspect="1"/>
          </p:cNvPicPr>
          <p:nvPr/>
        </p:nvPicPr>
        <p:blipFill>
          <a:blip r:embed="rId2"/>
          <a:stretch>
            <a:fillRect/>
          </a:stretch>
        </p:blipFill>
        <p:spPr>
          <a:xfrm>
            <a:off x="731521" y="1666894"/>
            <a:ext cx="2889134" cy="3923162"/>
          </a:xfrm>
          <a:prstGeom prst="rect">
            <a:avLst/>
          </a:prstGeom>
        </p:spPr>
      </p:pic>
      <p:sp>
        <p:nvSpPr>
          <p:cNvPr id="2" name="Slide Number Placeholder 1">
            <a:extLst>
              <a:ext uri="{FF2B5EF4-FFF2-40B4-BE49-F238E27FC236}">
                <a16:creationId xmlns:a16="http://schemas.microsoft.com/office/drawing/2014/main" id="{E6C9C1DD-580D-F922-2AE3-6FA6E6A6166B}"/>
              </a:ext>
            </a:extLst>
          </p:cNvPr>
          <p:cNvSpPr>
            <a:spLocks noGrp="1"/>
          </p:cNvSpPr>
          <p:nvPr>
            <p:ph type="sldNum" sz="quarter" idx="14"/>
          </p:nvPr>
        </p:nvSpPr>
        <p:spPr/>
        <p:txBody>
          <a:bodyPr/>
          <a:lstStyle/>
          <a:p>
            <a:fld id="{11F27F3A-B3E9-41ED-AF8F-A365F10BB65F}" type="slidenum">
              <a:rPr lang="en-US" smtClean="0"/>
              <a:pPr/>
              <a:t>67</a:t>
            </a:fld>
            <a:endParaRPr lang="en-US"/>
          </a:p>
        </p:txBody>
      </p:sp>
    </p:spTree>
    <p:extLst>
      <p:ext uri="{BB962C8B-B14F-4D97-AF65-F5344CB8AC3E}">
        <p14:creationId xmlns:p14="http://schemas.microsoft.com/office/powerpoint/2010/main" val="32325344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7981D-C31B-9B60-BB35-6DBEB6605098}"/>
              </a:ext>
            </a:extLst>
          </p:cNvPr>
          <p:cNvSpPr>
            <a:spLocks noGrp="1"/>
          </p:cNvSpPr>
          <p:nvPr>
            <p:ph type="title"/>
          </p:nvPr>
        </p:nvSpPr>
        <p:spPr>
          <a:xfrm>
            <a:off x="497043" y="457200"/>
            <a:ext cx="10624397" cy="548640"/>
          </a:xfrm>
        </p:spPr>
        <p:txBody>
          <a:bodyPr>
            <a:noAutofit/>
          </a:bodyPr>
          <a:lstStyle/>
          <a:p>
            <a:r>
              <a:rPr lang="en-US" sz="3600">
                <a:latin typeface="+mn-lt"/>
              </a:rPr>
              <a:t>Agenda</a:t>
            </a:r>
          </a:p>
        </p:txBody>
      </p:sp>
      <p:sp>
        <p:nvSpPr>
          <p:cNvPr id="4" name="Content Placeholder 3">
            <a:extLst>
              <a:ext uri="{FF2B5EF4-FFF2-40B4-BE49-F238E27FC236}">
                <a16:creationId xmlns:a16="http://schemas.microsoft.com/office/drawing/2014/main" id="{1D5E93F3-C05B-5C76-FFD6-698832418DC2}"/>
              </a:ext>
            </a:extLst>
          </p:cNvPr>
          <p:cNvSpPr>
            <a:spLocks noGrp="1"/>
          </p:cNvSpPr>
          <p:nvPr>
            <p:ph sz="quarter" idx="14"/>
          </p:nvPr>
        </p:nvSpPr>
        <p:spPr>
          <a:xfrm>
            <a:off x="497044" y="1376690"/>
            <a:ext cx="11374775" cy="5024117"/>
          </a:xfrm>
        </p:spPr>
        <p:txBody>
          <a:bodyPr vert="horz" lIns="91440" tIns="45720" rIns="91440" bIns="45720" rtlCol="0" anchor="t">
            <a:noAutofit/>
          </a:bodyPr>
          <a:lstStyle/>
          <a:p>
            <a:pPr marL="456565" indent="-456565" algn="l">
              <a:lnSpc>
                <a:spcPct val="100000"/>
              </a:lnSpc>
              <a:spcBef>
                <a:spcPts val="1200"/>
              </a:spcBef>
              <a:spcAft>
                <a:spcPts val="1200"/>
              </a:spcAft>
              <a:buFont typeface="+mj-lt"/>
              <a:buAutoNum type="arabicPeriod"/>
            </a:pPr>
            <a:r>
              <a:rPr lang="en-US" sz="2800" b="0">
                <a:latin typeface="+mn-lt"/>
                <a:ea typeface="Times New Roman" panose="02020603050405020304" pitchFamily="18" charset="0"/>
                <a:cs typeface="Arial"/>
              </a:rPr>
              <a:t>Naloxone</a:t>
            </a:r>
          </a:p>
          <a:p>
            <a:pPr marL="456565" indent="-456565" algn="l">
              <a:lnSpc>
                <a:spcPct val="100000"/>
              </a:lnSpc>
              <a:spcBef>
                <a:spcPts val="1200"/>
              </a:spcBef>
              <a:spcAft>
                <a:spcPts val="1200"/>
              </a:spcAft>
              <a:buFont typeface="+mj-lt"/>
              <a:buAutoNum type="arabicPeriod"/>
            </a:pPr>
            <a:r>
              <a:rPr lang="en-US" sz="2800" b="0">
                <a:latin typeface="+mn-lt"/>
                <a:ea typeface="Times New Roman" panose="02020603050405020304" pitchFamily="18" charset="0"/>
                <a:cs typeface="Arial"/>
              </a:rPr>
              <a:t>SOR Naloxone Distribution Plan</a:t>
            </a:r>
          </a:p>
          <a:p>
            <a:pPr marL="456565" indent="-456565" algn="l">
              <a:lnSpc>
                <a:spcPct val="100000"/>
              </a:lnSpc>
              <a:spcBef>
                <a:spcPts val="1200"/>
              </a:spcBef>
              <a:spcAft>
                <a:spcPts val="1200"/>
              </a:spcAft>
              <a:buFont typeface="+mj-lt"/>
              <a:buAutoNum type="arabicPeriod"/>
            </a:pPr>
            <a:r>
              <a:rPr lang="en-US" sz="2800" b="0">
                <a:latin typeface="+mn-lt"/>
                <a:ea typeface="Times New Roman" panose="02020603050405020304" pitchFamily="18" charset="0"/>
                <a:cs typeface="Arial"/>
              </a:rPr>
              <a:t>Naloxone Distribution Dashboard Preview</a:t>
            </a:r>
          </a:p>
          <a:p>
            <a:pPr algn="l">
              <a:lnSpc>
                <a:spcPct val="100000"/>
              </a:lnSpc>
              <a:spcBef>
                <a:spcPts val="1200"/>
              </a:spcBef>
              <a:spcAft>
                <a:spcPts val="1200"/>
              </a:spcAft>
            </a:pPr>
            <a:endParaRPr lang="en-US" sz="2800" b="0">
              <a:latin typeface="+mn-lt"/>
              <a:ea typeface="Times New Roman" panose="02020603050405020304" pitchFamily="18" charset="0"/>
              <a:cs typeface="Arial"/>
            </a:endParaRPr>
          </a:p>
        </p:txBody>
      </p:sp>
      <p:sp>
        <p:nvSpPr>
          <p:cNvPr id="3" name="Slide Number Placeholder 2">
            <a:extLst>
              <a:ext uri="{FF2B5EF4-FFF2-40B4-BE49-F238E27FC236}">
                <a16:creationId xmlns:a16="http://schemas.microsoft.com/office/drawing/2014/main" id="{0F3B8C83-04BC-F5C0-A1F9-9515A3D9CB8A}"/>
              </a:ext>
            </a:extLst>
          </p:cNvPr>
          <p:cNvSpPr>
            <a:spLocks noGrp="1"/>
          </p:cNvSpPr>
          <p:nvPr>
            <p:ph type="sldNum" sz="quarter" idx="15"/>
          </p:nvPr>
        </p:nvSpPr>
        <p:spPr/>
        <p:txBody>
          <a:bodyPr/>
          <a:lstStyle/>
          <a:p>
            <a:fld id="{11F27F3A-B3E9-41ED-AF8F-A365F10BB65F}" type="slidenum">
              <a:rPr lang="en-US" smtClean="0"/>
              <a:pPr/>
              <a:t>68</a:t>
            </a:fld>
            <a:endParaRPr lang="en-US"/>
          </a:p>
        </p:txBody>
      </p:sp>
    </p:spTree>
    <p:extLst>
      <p:ext uri="{BB962C8B-B14F-4D97-AF65-F5344CB8AC3E}">
        <p14:creationId xmlns:p14="http://schemas.microsoft.com/office/powerpoint/2010/main" val="13685807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4CE41-0FA9-EC58-2BD0-7AC46A3ECA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2FF295-94CE-9854-8604-F9273D175963}"/>
              </a:ext>
            </a:extLst>
          </p:cNvPr>
          <p:cNvSpPr>
            <a:spLocks noGrp="1"/>
          </p:cNvSpPr>
          <p:nvPr>
            <p:ph type="title"/>
          </p:nvPr>
        </p:nvSpPr>
        <p:spPr>
          <a:xfrm>
            <a:off x="3951732" y="2607391"/>
            <a:ext cx="4288536" cy="922194"/>
          </a:xfrm>
        </p:spPr>
        <p:txBody>
          <a:bodyPr/>
          <a:lstStyle/>
          <a:p>
            <a:pPr algn="ctr"/>
            <a:r>
              <a:rPr lang="en-US" sz="6600" b="0">
                <a:solidFill>
                  <a:schemeClr val="bg2">
                    <a:lumMod val="25000"/>
                  </a:schemeClr>
                </a:solidFill>
                <a:latin typeface="+mn-lt"/>
                <a:cs typeface="Arial"/>
              </a:rPr>
              <a:t>Naloxone</a:t>
            </a:r>
            <a:endParaRPr lang="en-US" sz="6600" b="0">
              <a:solidFill>
                <a:schemeClr val="bg2">
                  <a:lumMod val="25000"/>
                </a:schemeClr>
              </a:solidFill>
              <a:latin typeface="+mn-lt"/>
            </a:endParaRPr>
          </a:p>
        </p:txBody>
      </p:sp>
      <p:sp>
        <p:nvSpPr>
          <p:cNvPr id="3" name="Slide Number Placeholder 2">
            <a:extLst>
              <a:ext uri="{FF2B5EF4-FFF2-40B4-BE49-F238E27FC236}">
                <a16:creationId xmlns:a16="http://schemas.microsoft.com/office/drawing/2014/main" id="{D5A7F78A-20B3-36F3-FA18-B59CB444D0BF}"/>
              </a:ext>
            </a:extLst>
          </p:cNvPr>
          <p:cNvSpPr>
            <a:spLocks noGrp="1"/>
          </p:cNvSpPr>
          <p:nvPr>
            <p:ph type="sldNum" sz="quarter" idx="15"/>
          </p:nvPr>
        </p:nvSpPr>
        <p:spPr/>
        <p:txBody>
          <a:bodyPr/>
          <a:lstStyle/>
          <a:p>
            <a:fld id="{11F27F3A-B3E9-41ED-AF8F-A365F10BB65F}" type="slidenum">
              <a:rPr lang="en-US" smtClean="0"/>
              <a:pPr/>
              <a:t>69</a:t>
            </a:fld>
            <a:endParaRPr lang="en-US"/>
          </a:p>
        </p:txBody>
      </p:sp>
    </p:spTree>
    <p:extLst>
      <p:ext uri="{BB962C8B-B14F-4D97-AF65-F5344CB8AC3E}">
        <p14:creationId xmlns:p14="http://schemas.microsoft.com/office/powerpoint/2010/main" val="3408915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9121C59-F33E-4BCC-9F83-906F6DDEE11A}"/>
              </a:ext>
            </a:extLst>
          </p:cNvPr>
          <p:cNvSpPr>
            <a:spLocks noGrp="1"/>
          </p:cNvSpPr>
          <p:nvPr>
            <p:ph type="body" sz="quarter" idx="10"/>
          </p:nvPr>
        </p:nvSpPr>
        <p:spPr>
          <a:xfrm>
            <a:off x="4267623" y="3556027"/>
            <a:ext cx="5774267" cy="948752"/>
          </a:xfrm>
        </p:spPr>
        <p:txBody>
          <a:bodyPr/>
          <a:lstStyle/>
          <a:p>
            <a:r>
              <a:rPr lang="en-US">
                <a:solidFill>
                  <a:srgbClr val="17375E"/>
                </a:solidFill>
                <a:latin typeface="+mn-lt"/>
              </a:rPr>
              <a:t>Division of Public Health</a:t>
            </a:r>
            <a:br>
              <a:rPr lang="en-US">
                <a:solidFill>
                  <a:srgbClr val="17375E"/>
                </a:solidFill>
                <a:latin typeface="+mn-lt"/>
              </a:rPr>
            </a:br>
            <a:r>
              <a:rPr lang="en-US">
                <a:solidFill>
                  <a:srgbClr val="17375E"/>
                </a:solidFill>
                <a:latin typeface="+mn-lt"/>
              </a:rPr>
              <a:t>Injury and Violence Prevention Branch</a:t>
            </a:r>
          </a:p>
        </p:txBody>
      </p:sp>
      <p:sp>
        <p:nvSpPr>
          <p:cNvPr id="3" name="Subtitle 2"/>
          <p:cNvSpPr>
            <a:spLocks noGrp="1"/>
          </p:cNvSpPr>
          <p:nvPr>
            <p:ph type="title" idx="4294967295"/>
          </p:nvPr>
        </p:nvSpPr>
        <p:spPr>
          <a:xfrm>
            <a:off x="4267621" y="1651082"/>
            <a:ext cx="6001172" cy="20208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514350">
              <a:lnSpc>
                <a:spcPct val="100000"/>
              </a:lnSpc>
              <a:spcBef>
                <a:spcPts val="0"/>
              </a:spcBef>
              <a:defRPr/>
            </a:pPr>
            <a:r>
              <a:rPr lang="en-US" sz="3600">
                <a:solidFill>
                  <a:srgbClr val="17375E"/>
                </a:solidFill>
                <a:latin typeface="+mn-lt"/>
              </a:rPr>
              <a:t>Public Health Surveillance of the Overdose Epidemic</a:t>
            </a:r>
            <a:endParaRPr lang="en-US" sz="3600" b="1">
              <a:solidFill>
                <a:srgbClr val="17375E"/>
              </a:solidFill>
              <a:latin typeface="+mn-lt"/>
              <a:ea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CCF5BDD2-0CE0-5EB5-D2CB-5CAD35F1E1E0}"/>
              </a:ext>
            </a:extLst>
          </p:cNvPr>
          <p:cNvSpPr txBox="1"/>
          <p:nvPr/>
        </p:nvSpPr>
        <p:spPr>
          <a:xfrm>
            <a:off x="3673838" y="6164071"/>
            <a:ext cx="6368053" cy="923330"/>
          </a:xfrm>
          <a:prstGeom prst="rect">
            <a:avLst/>
          </a:prstGeom>
          <a:noFill/>
        </p:spPr>
        <p:txBody>
          <a:bodyPr wrap="square" rtlCol="0">
            <a:spAutoFit/>
          </a:bodyPr>
          <a:lstStyle/>
          <a:p>
            <a:r>
              <a:rPr lang="en-US" sz="900"/>
              <a:t>This slide deck was supported by the Centers for Disease Control and Prevention (CDC) of the U.S. Department of Health and Human Services (HHS) as part of the Overdose Data to Action in States (CDC-RFA-CE-23-0002) cooperative agreement award totaling $4,950,273 annually with 100% funded by CDC/HHS. The contents are those of the author(s) and do not necessarily represent the official views of, nor an endorsement by, CDC/HHS or the U.S. Government.</a:t>
            </a:r>
          </a:p>
          <a:p>
            <a:endParaRPr lang="en-US"/>
          </a:p>
        </p:txBody>
      </p:sp>
      <p:sp>
        <p:nvSpPr>
          <p:cNvPr id="5" name="Text Placeholder 4">
            <a:extLst>
              <a:ext uri="{FF2B5EF4-FFF2-40B4-BE49-F238E27FC236}">
                <a16:creationId xmlns:a16="http://schemas.microsoft.com/office/drawing/2014/main" id="{DADA3DD7-E847-C09A-8EF0-D44FD2B078FE}"/>
              </a:ext>
            </a:extLst>
          </p:cNvPr>
          <p:cNvSpPr>
            <a:spLocks noGrp="1"/>
          </p:cNvSpPr>
          <p:nvPr>
            <p:ph type="body" sz="quarter" idx="11"/>
          </p:nvPr>
        </p:nvSpPr>
        <p:spPr>
          <a:xfrm>
            <a:off x="4267622" y="4860049"/>
            <a:ext cx="5774267" cy="948752"/>
          </a:xfrm>
        </p:spPr>
        <p:txBody>
          <a:bodyPr/>
          <a:lstStyle/>
          <a:p>
            <a:r>
              <a:rPr lang="en-US"/>
              <a:t>Mary Beth Cox, MPH</a:t>
            </a:r>
          </a:p>
          <a:p>
            <a:r>
              <a:rPr lang="en-US"/>
              <a:t>Substance Use Epidemiologist</a:t>
            </a:r>
          </a:p>
          <a:p>
            <a:endParaRPr lang="en-US"/>
          </a:p>
          <a:p>
            <a:r>
              <a:rPr lang="en-US"/>
              <a:t>Scott Proescholdbell, MPH</a:t>
            </a:r>
          </a:p>
          <a:p>
            <a:r>
              <a:rPr lang="en-US"/>
              <a:t>Injury Epi, Surveillance &amp; Informatics Unit Manager</a:t>
            </a:r>
          </a:p>
        </p:txBody>
      </p:sp>
      <p:sp>
        <p:nvSpPr>
          <p:cNvPr id="4" name="Slide Number Placeholder 3">
            <a:extLst>
              <a:ext uri="{FF2B5EF4-FFF2-40B4-BE49-F238E27FC236}">
                <a16:creationId xmlns:a16="http://schemas.microsoft.com/office/drawing/2014/main" id="{A3EF9F20-B437-F32E-CDB0-94A514C2CF96}"/>
              </a:ext>
            </a:extLst>
          </p:cNvPr>
          <p:cNvSpPr>
            <a:spLocks noGrp="1"/>
          </p:cNvSpPr>
          <p:nvPr>
            <p:ph type="sldNum" sz="quarter" idx="14"/>
          </p:nvPr>
        </p:nvSpPr>
        <p:spPr/>
        <p:txBody>
          <a:bodyPr/>
          <a:lstStyle/>
          <a:p>
            <a:fld id="{11F27F3A-B3E9-41ED-AF8F-A365F10BB65F}" type="slidenum">
              <a:rPr lang="en-US" smtClean="0"/>
              <a:pPr/>
              <a:t>7</a:t>
            </a:fld>
            <a:endParaRPr lang="en-US"/>
          </a:p>
        </p:txBody>
      </p:sp>
    </p:spTree>
    <p:extLst>
      <p:ext uri="{BB962C8B-B14F-4D97-AF65-F5344CB8AC3E}">
        <p14:creationId xmlns:p14="http://schemas.microsoft.com/office/powerpoint/2010/main" val="2112903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25DD5-A7E0-C3E0-19C5-DAA1A2151F1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AC79FC1-2982-B902-A22B-2F8E4661669C}"/>
              </a:ext>
            </a:extLst>
          </p:cNvPr>
          <p:cNvSpPr>
            <a:spLocks noGrp="1"/>
          </p:cNvSpPr>
          <p:nvPr>
            <p:ph type="body" sz="quarter" idx="18"/>
          </p:nvPr>
        </p:nvSpPr>
        <p:spPr>
          <a:xfrm>
            <a:off x="979194" y="1608988"/>
            <a:ext cx="5390867" cy="4563212"/>
          </a:xfrm>
        </p:spPr>
        <p:txBody>
          <a:bodyPr/>
          <a:lstStyle/>
          <a:p>
            <a:r>
              <a:rPr lang="en-US" b="0"/>
              <a:t>Naloxone is a safe, life-saving medication that reverses the effects of an opioid overdose.</a:t>
            </a:r>
          </a:p>
          <a:p>
            <a:r>
              <a:rPr lang="en-US" b="0"/>
              <a:t>Naloxone is an opioid antagonist: it binds to the opioid receptors in the brain, knocking off the opioids that are causing the overdose</a:t>
            </a:r>
          </a:p>
          <a:p>
            <a:r>
              <a:rPr lang="en-US" b="0"/>
              <a:t>Naloxone has no effect on someone if they do not have opioids in their system.</a:t>
            </a:r>
          </a:p>
          <a:p>
            <a:endParaRPr lang="en-US"/>
          </a:p>
        </p:txBody>
      </p:sp>
      <p:sp>
        <p:nvSpPr>
          <p:cNvPr id="2" name="Title 1">
            <a:extLst>
              <a:ext uri="{FF2B5EF4-FFF2-40B4-BE49-F238E27FC236}">
                <a16:creationId xmlns:a16="http://schemas.microsoft.com/office/drawing/2014/main" id="{BBDC004D-9443-FB69-F66C-4DAB192BBA3C}"/>
              </a:ext>
            </a:extLst>
          </p:cNvPr>
          <p:cNvSpPr>
            <a:spLocks noGrp="1"/>
          </p:cNvSpPr>
          <p:nvPr>
            <p:ph type="title"/>
          </p:nvPr>
        </p:nvSpPr>
        <p:spPr/>
        <p:txBody>
          <a:bodyPr/>
          <a:lstStyle/>
          <a:p>
            <a:r>
              <a:rPr lang="en-US"/>
              <a:t>What is Naloxone?</a:t>
            </a:r>
          </a:p>
        </p:txBody>
      </p:sp>
      <p:pic>
        <p:nvPicPr>
          <p:cNvPr id="9" name="Picture 8">
            <a:extLst>
              <a:ext uri="{FF2B5EF4-FFF2-40B4-BE49-F238E27FC236}">
                <a16:creationId xmlns:a16="http://schemas.microsoft.com/office/drawing/2014/main" id="{423A5157-134A-C06B-79F3-7A900972F91B}"/>
              </a:ext>
            </a:extLst>
          </p:cNvPr>
          <p:cNvPicPr>
            <a:picLocks noChangeAspect="1"/>
          </p:cNvPicPr>
          <p:nvPr/>
        </p:nvPicPr>
        <p:blipFill>
          <a:blip r:embed="rId3"/>
          <a:stretch>
            <a:fillRect/>
          </a:stretch>
        </p:blipFill>
        <p:spPr>
          <a:xfrm>
            <a:off x="6242045" y="1608988"/>
            <a:ext cx="5236918" cy="3493311"/>
          </a:xfrm>
          <a:prstGeom prst="rect">
            <a:avLst/>
          </a:prstGeom>
        </p:spPr>
      </p:pic>
      <p:sp>
        <p:nvSpPr>
          <p:cNvPr id="4" name="Slide Number Placeholder 3">
            <a:extLst>
              <a:ext uri="{FF2B5EF4-FFF2-40B4-BE49-F238E27FC236}">
                <a16:creationId xmlns:a16="http://schemas.microsoft.com/office/drawing/2014/main" id="{7BE1F96C-3687-FE68-AE89-3D4D048A6C65}"/>
              </a:ext>
            </a:extLst>
          </p:cNvPr>
          <p:cNvSpPr>
            <a:spLocks noGrp="1"/>
          </p:cNvSpPr>
          <p:nvPr>
            <p:ph type="sldNum" sz="quarter" idx="14"/>
          </p:nvPr>
        </p:nvSpPr>
        <p:spPr/>
        <p:txBody>
          <a:bodyPr/>
          <a:lstStyle/>
          <a:p>
            <a:fld id="{11F27F3A-B3E9-41ED-AF8F-A365F10BB65F}" type="slidenum">
              <a:rPr lang="en-US" smtClean="0"/>
              <a:pPr/>
              <a:t>70</a:t>
            </a:fld>
            <a:endParaRPr lang="en-US"/>
          </a:p>
        </p:txBody>
      </p:sp>
      <p:sp>
        <p:nvSpPr>
          <p:cNvPr id="10" name="TextBox 9">
            <a:extLst>
              <a:ext uri="{FF2B5EF4-FFF2-40B4-BE49-F238E27FC236}">
                <a16:creationId xmlns:a16="http://schemas.microsoft.com/office/drawing/2014/main" id="{3D09199A-D8C6-675E-226C-1734997731E7}"/>
              </a:ext>
            </a:extLst>
          </p:cNvPr>
          <p:cNvSpPr txBox="1"/>
          <p:nvPr/>
        </p:nvSpPr>
        <p:spPr>
          <a:xfrm>
            <a:off x="3988886" y="1079125"/>
            <a:ext cx="4762350" cy="461665"/>
          </a:xfrm>
          <a:prstGeom prst="rect">
            <a:avLst/>
          </a:prstGeom>
          <a:noFill/>
        </p:spPr>
        <p:txBody>
          <a:bodyPr wrap="square" rtlCol="0">
            <a:spAutoFit/>
          </a:bodyPr>
          <a:lstStyle/>
          <a:p>
            <a:r>
              <a:rPr lang="en-US" sz="2400" u="sng"/>
              <a:t>Naloxone Reverses Opioid Overdose</a:t>
            </a:r>
          </a:p>
        </p:txBody>
      </p:sp>
    </p:spTree>
    <p:extLst>
      <p:ext uri="{BB962C8B-B14F-4D97-AF65-F5344CB8AC3E}">
        <p14:creationId xmlns:p14="http://schemas.microsoft.com/office/powerpoint/2010/main" val="29557423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B0EB9-FDC9-0B11-26A6-33E7F26509E6}"/>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B63B3C4A-6921-C185-A380-A0CF6F54E730}"/>
              </a:ext>
            </a:extLst>
          </p:cNvPr>
          <p:cNvSpPr>
            <a:spLocks noGrp="1"/>
          </p:cNvSpPr>
          <p:nvPr>
            <p:ph type="body" sz="quarter" idx="18"/>
          </p:nvPr>
        </p:nvSpPr>
        <p:spPr/>
        <p:txBody>
          <a:bodyPr/>
          <a:lstStyle/>
          <a:p>
            <a:r>
              <a:rPr lang="en-US" b="0"/>
              <a:t>Includes 2 doses</a:t>
            </a:r>
          </a:p>
          <a:p>
            <a:r>
              <a:rPr lang="en-US" b="0"/>
              <a:t>More controlled dosage</a:t>
            </a:r>
          </a:p>
          <a:p>
            <a:r>
              <a:rPr lang="en-US" b="0"/>
              <a:t>Preferred by injection drug users</a:t>
            </a:r>
          </a:p>
          <a:p>
            <a:r>
              <a:rPr lang="en-US" b="0"/>
              <a:t>Less likely to precipitate withdrawal</a:t>
            </a:r>
          </a:p>
          <a:p>
            <a:r>
              <a:rPr lang="en-US" b="0"/>
              <a:t>Significantly cheaper</a:t>
            </a:r>
          </a:p>
          <a:p>
            <a:endParaRPr lang="en-US" b="0"/>
          </a:p>
          <a:p>
            <a:endParaRPr lang="en-US"/>
          </a:p>
        </p:txBody>
      </p:sp>
      <p:sp>
        <p:nvSpPr>
          <p:cNvPr id="2" name="Title 1">
            <a:extLst>
              <a:ext uri="{FF2B5EF4-FFF2-40B4-BE49-F238E27FC236}">
                <a16:creationId xmlns:a16="http://schemas.microsoft.com/office/drawing/2014/main" id="{72606CAF-8EDB-B440-BB6E-8483DB2FB759}"/>
              </a:ext>
            </a:extLst>
          </p:cNvPr>
          <p:cNvSpPr>
            <a:spLocks noGrp="1"/>
          </p:cNvSpPr>
          <p:nvPr>
            <p:ph type="title"/>
          </p:nvPr>
        </p:nvSpPr>
        <p:spPr/>
        <p:txBody>
          <a:bodyPr/>
          <a:lstStyle/>
          <a:p>
            <a:r>
              <a:rPr lang="en-US"/>
              <a:t>Types of Naloxone</a:t>
            </a:r>
          </a:p>
        </p:txBody>
      </p:sp>
      <p:sp>
        <p:nvSpPr>
          <p:cNvPr id="3" name="Content Placeholder 2">
            <a:extLst>
              <a:ext uri="{FF2B5EF4-FFF2-40B4-BE49-F238E27FC236}">
                <a16:creationId xmlns:a16="http://schemas.microsoft.com/office/drawing/2014/main" id="{3A8E5043-B8BF-9BE2-0185-63C8E800818F}"/>
              </a:ext>
            </a:extLst>
          </p:cNvPr>
          <p:cNvSpPr>
            <a:spLocks noGrp="1"/>
          </p:cNvSpPr>
          <p:nvPr>
            <p:ph type="body" sz="quarter" idx="16"/>
          </p:nvPr>
        </p:nvSpPr>
        <p:spPr/>
        <p:txBody>
          <a:bodyPr/>
          <a:lstStyle/>
          <a:p>
            <a:pPr marL="342900" indent="-342900" algn="l">
              <a:buFont typeface="Arial" panose="020B0604020202020204" pitchFamily="34" charset="0"/>
              <a:buChar char="•"/>
            </a:pPr>
            <a:endParaRPr lang="en-US"/>
          </a:p>
          <a:p>
            <a:pPr marL="342900" indent="-342900" algn="l">
              <a:buFont typeface="Arial" panose="020B0604020202020204" pitchFamily="34" charset="0"/>
              <a:buChar char="•"/>
            </a:pPr>
            <a:endParaRPr lang="en-US"/>
          </a:p>
          <a:p>
            <a:r>
              <a:rPr lang="en-US"/>
              <a:t>Injectable </a:t>
            </a:r>
          </a:p>
        </p:txBody>
      </p:sp>
      <p:sp>
        <p:nvSpPr>
          <p:cNvPr id="5" name="Text Placeholder 4">
            <a:extLst>
              <a:ext uri="{FF2B5EF4-FFF2-40B4-BE49-F238E27FC236}">
                <a16:creationId xmlns:a16="http://schemas.microsoft.com/office/drawing/2014/main" id="{CC0EC3CB-4621-E910-73CB-B020424F66C8}"/>
              </a:ext>
            </a:extLst>
          </p:cNvPr>
          <p:cNvSpPr>
            <a:spLocks noGrp="1"/>
          </p:cNvSpPr>
          <p:nvPr>
            <p:ph type="body" sz="quarter" idx="17"/>
          </p:nvPr>
        </p:nvSpPr>
        <p:spPr/>
        <p:txBody>
          <a:bodyPr/>
          <a:lstStyle/>
          <a:p>
            <a:r>
              <a:rPr lang="en-US"/>
              <a:t>Nasal</a:t>
            </a:r>
          </a:p>
        </p:txBody>
      </p:sp>
      <p:sp>
        <p:nvSpPr>
          <p:cNvPr id="7" name="Text Placeholder 6">
            <a:extLst>
              <a:ext uri="{FF2B5EF4-FFF2-40B4-BE49-F238E27FC236}">
                <a16:creationId xmlns:a16="http://schemas.microsoft.com/office/drawing/2014/main" id="{476CE76E-B22A-6F1B-A71F-991A3E9064E8}"/>
              </a:ext>
            </a:extLst>
          </p:cNvPr>
          <p:cNvSpPr>
            <a:spLocks noGrp="1"/>
          </p:cNvSpPr>
          <p:nvPr>
            <p:ph type="body" sz="quarter" idx="19"/>
          </p:nvPr>
        </p:nvSpPr>
        <p:spPr/>
        <p:txBody>
          <a:bodyPr/>
          <a:lstStyle/>
          <a:p>
            <a:r>
              <a:rPr lang="en-US" b="0"/>
              <a:t>Includes 2 doses</a:t>
            </a:r>
          </a:p>
          <a:p>
            <a:r>
              <a:rPr lang="en-US" b="0"/>
              <a:t>Easy to administer</a:t>
            </a:r>
          </a:p>
          <a:p>
            <a:r>
              <a:rPr lang="en-US" b="0"/>
              <a:t>More expensive</a:t>
            </a:r>
          </a:p>
          <a:p>
            <a:r>
              <a:rPr lang="en-US" b="0"/>
              <a:t>Some formulations available over the counter</a:t>
            </a:r>
          </a:p>
          <a:p>
            <a:r>
              <a:rPr lang="en-US" b="0"/>
              <a:t>Not recommended at doses higher than 4mg</a:t>
            </a:r>
          </a:p>
          <a:p>
            <a:endParaRPr lang="en-US"/>
          </a:p>
        </p:txBody>
      </p:sp>
      <p:sp>
        <p:nvSpPr>
          <p:cNvPr id="4" name="Slide Number Placeholder 3">
            <a:extLst>
              <a:ext uri="{FF2B5EF4-FFF2-40B4-BE49-F238E27FC236}">
                <a16:creationId xmlns:a16="http://schemas.microsoft.com/office/drawing/2014/main" id="{20118F21-F7DC-A041-E8DC-DB8086BB5B92}"/>
              </a:ext>
            </a:extLst>
          </p:cNvPr>
          <p:cNvSpPr>
            <a:spLocks noGrp="1"/>
          </p:cNvSpPr>
          <p:nvPr>
            <p:ph type="sldNum" sz="quarter" idx="14"/>
          </p:nvPr>
        </p:nvSpPr>
        <p:spPr/>
        <p:txBody>
          <a:bodyPr/>
          <a:lstStyle/>
          <a:p>
            <a:fld id="{11F27F3A-B3E9-41ED-AF8F-A365F10BB65F}" type="slidenum">
              <a:rPr lang="en-US" smtClean="0"/>
              <a:pPr/>
              <a:t>71</a:t>
            </a:fld>
            <a:endParaRPr lang="en-US"/>
          </a:p>
        </p:txBody>
      </p:sp>
      <p:pic>
        <p:nvPicPr>
          <p:cNvPr id="9" name="Picture 2" descr="Naloxone overdose prevention kits | Rice County, MN">
            <a:extLst>
              <a:ext uri="{FF2B5EF4-FFF2-40B4-BE49-F238E27FC236}">
                <a16:creationId xmlns:a16="http://schemas.microsoft.com/office/drawing/2014/main" id="{773F8A77-69EF-916D-F98C-B6722F1256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178" y="3909701"/>
            <a:ext cx="3100064" cy="23250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4" descr="What is naloxone? What should I do if I witness an overdose?">
            <a:extLst>
              <a:ext uri="{FF2B5EF4-FFF2-40B4-BE49-F238E27FC236}">
                <a16:creationId xmlns:a16="http://schemas.microsoft.com/office/drawing/2014/main" id="{C8419290-DC26-4B2E-34EE-685DC2A98D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53" r="29070" b="24077"/>
          <a:stretch/>
        </p:blipFill>
        <p:spPr bwMode="auto">
          <a:xfrm>
            <a:off x="7360920" y="3909701"/>
            <a:ext cx="3713481" cy="23329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683298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3E0D7-220C-4B3D-81CD-1CBB76EDECBC}"/>
              </a:ext>
            </a:extLst>
          </p:cNvPr>
          <p:cNvSpPr>
            <a:spLocks noGrp="1"/>
          </p:cNvSpPr>
          <p:nvPr>
            <p:ph type="title"/>
          </p:nvPr>
        </p:nvSpPr>
        <p:spPr>
          <a:xfrm>
            <a:off x="577596" y="2506806"/>
            <a:ext cx="11036808" cy="1022777"/>
          </a:xfrm>
        </p:spPr>
        <p:txBody>
          <a:bodyPr/>
          <a:lstStyle/>
          <a:p>
            <a:pPr algn="ctr"/>
            <a:r>
              <a:rPr lang="en-US" sz="6600" b="0">
                <a:solidFill>
                  <a:schemeClr val="bg2">
                    <a:lumMod val="25000"/>
                  </a:schemeClr>
                </a:solidFill>
                <a:latin typeface="+mn-lt"/>
                <a:cs typeface="Arial"/>
              </a:rPr>
              <a:t>SOR Naloxone Distribution Plan</a:t>
            </a:r>
            <a:endParaRPr lang="en-US" sz="6600" b="0">
              <a:solidFill>
                <a:schemeClr val="bg2">
                  <a:lumMod val="25000"/>
                </a:schemeClr>
              </a:solidFill>
              <a:latin typeface="+mn-lt"/>
            </a:endParaRPr>
          </a:p>
        </p:txBody>
      </p:sp>
      <p:sp>
        <p:nvSpPr>
          <p:cNvPr id="3" name="Slide Number Placeholder 2">
            <a:extLst>
              <a:ext uri="{FF2B5EF4-FFF2-40B4-BE49-F238E27FC236}">
                <a16:creationId xmlns:a16="http://schemas.microsoft.com/office/drawing/2014/main" id="{3F3A2860-C50D-F57C-0C80-5CE842D91394}"/>
              </a:ext>
            </a:extLst>
          </p:cNvPr>
          <p:cNvSpPr>
            <a:spLocks noGrp="1"/>
          </p:cNvSpPr>
          <p:nvPr>
            <p:ph type="sldNum" sz="quarter" idx="15"/>
          </p:nvPr>
        </p:nvSpPr>
        <p:spPr/>
        <p:txBody>
          <a:bodyPr/>
          <a:lstStyle/>
          <a:p>
            <a:fld id="{11F27F3A-B3E9-41ED-AF8F-A365F10BB65F}" type="slidenum">
              <a:rPr lang="en-US" smtClean="0"/>
              <a:pPr/>
              <a:t>72</a:t>
            </a:fld>
            <a:endParaRPr lang="en-US"/>
          </a:p>
        </p:txBody>
      </p:sp>
    </p:spTree>
    <p:extLst>
      <p:ext uri="{BB962C8B-B14F-4D97-AF65-F5344CB8AC3E}">
        <p14:creationId xmlns:p14="http://schemas.microsoft.com/office/powerpoint/2010/main" val="14368729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C3D4E-2825-10E8-1A38-8731292CD6AE}"/>
              </a:ext>
            </a:extLst>
          </p:cNvPr>
          <p:cNvSpPr>
            <a:spLocks noGrp="1"/>
          </p:cNvSpPr>
          <p:nvPr>
            <p:ph type="title"/>
          </p:nvPr>
        </p:nvSpPr>
        <p:spPr>
          <a:xfrm>
            <a:off x="506688" y="493662"/>
            <a:ext cx="11219688" cy="548640"/>
          </a:xfrm>
        </p:spPr>
        <p:txBody>
          <a:bodyPr/>
          <a:lstStyle/>
          <a:p>
            <a:r>
              <a:rPr lang="en-US"/>
              <a:t>State Opioid Response (SOR) Naloxone Distribution Plan</a:t>
            </a:r>
          </a:p>
        </p:txBody>
      </p:sp>
      <p:sp>
        <p:nvSpPr>
          <p:cNvPr id="3" name="Content Placeholder 2">
            <a:extLst>
              <a:ext uri="{FF2B5EF4-FFF2-40B4-BE49-F238E27FC236}">
                <a16:creationId xmlns:a16="http://schemas.microsoft.com/office/drawing/2014/main" id="{FB7CD2D0-334F-64D3-912C-EE594A2ECFD2}"/>
              </a:ext>
            </a:extLst>
          </p:cNvPr>
          <p:cNvSpPr>
            <a:spLocks noGrp="1"/>
          </p:cNvSpPr>
          <p:nvPr>
            <p:ph sz="quarter" idx="14"/>
          </p:nvPr>
        </p:nvSpPr>
        <p:spPr/>
        <p:txBody>
          <a:bodyPr/>
          <a:lstStyle/>
          <a:p>
            <a:pPr algn="l"/>
            <a:r>
              <a:rPr lang="en-US" b="0"/>
              <a:t>The goal of this plan is to </a:t>
            </a:r>
            <a:r>
              <a:rPr lang="en-US" i="1"/>
              <a:t>reduce</a:t>
            </a:r>
            <a:r>
              <a:rPr lang="en-US" b="0"/>
              <a:t> opioid overdose deaths </a:t>
            </a:r>
          </a:p>
          <a:p>
            <a:pPr algn="l"/>
            <a:endParaRPr lang="en-US"/>
          </a:p>
          <a:p>
            <a:pPr algn="l"/>
            <a:r>
              <a:rPr lang="en-US" u="sng"/>
              <a:t>How?</a:t>
            </a:r>
          </a:p>
          <a:p>
            <a:pPr marL="457200" indent="-457200" algn="l">
              <a:buFont typeface="+mj-lt"/>
              <a:buAutoNum type="arabicPeriod"/>
            </a:pPr>
            <a:r>
              <a:rPr lang="en-US" b="0"/>
              <a:t>Increase overdose education</a:t>
            </a:r>
          </a:p>
          <a:p>
            <a:pPr marL="457200" indent="-457200" algn="l">
              <a:buFont typeface="+mj-lt"/>
              <a:buAutoNum type="arabicPeriod"/>
            </a:pPr>
            <a:r>
              <a:rPr lang="en-US" b="0"/>
              <a:t>Increase naloxone distribution among communities with high overdose rates</a:t>
            </a:r>
          </a:p>
          <a:p>
            <a:pPr algn="l"/>
            <a:endParaRPr lang="en-US"/>
          </a:p>
        </p:txBody>
      </p:sp>
      <p:sp>
        <p:nvSpPr>
          <p:cNvPr id="4" name="Slide Number Placeholder 3">
            <a:extLst>
              <a:ext uri="{FF2B5EF4-FFF2-40B4-BE49-F238E27FC236}">
                <a16:creationId xmlns:a16="http://schemas.microsoft.com/office/drawing/2014/main" id="{DD856FF7-854F-CDFC-DCF6-69F9D30CB927}"/>
              </a:ext>
            </a:extLst>
          </p:cNvPr>
          <p:cNvSpPr>
            <a:spLocks noGrp="1"/>
          </p:cNvSpPr>
          <p:nvPr>
            <p:ph type="sldNum" sz="quarter" idx="15"/>
          </p:nvPr>
        </p:nvSpPr>
        <p:spPr/>
        <p:txBody>
          <a:bodyPr/>
          <a:lstStyle/>
          <a:p>
            <a:fld id="{11F27F3A-B3E9-41ED-AF8F-A365F10BB65F}" type="slidenum">
              <a:rPr lang="en-US" smtClean="0"/>
              <a:pPr/>
              <a:t>73</a:t>
            </a:fld>
            <a:endParaRPr lang="en-US"/>
          </a:p>
        </p:txBody>
      </p:sp>
      <p:pic>
        <p:nvPicPr>
          <p:cNvPr id="5" name="Picture 4">
            <a:extLst>
              <a:ext uri="{FF2B5EF4-FFF2-40B4-BE49-F238E27FC236}">
                <a16:creationId xmlns:a16="http://schemas.microsoft.com/office/drawing/2014/main" id="{063BC898-00C4-15F4-9BA5-D7141D78B0BA}"/>
              </a:ext>
            </a:extLst>
          </p:cNvPr>
          <p:cNvPicPr>
            <a:picLocks noChangeAspect="1"/>
          </p:cNvPicPr>
          <p:nvPr/>
        </p:nvPicPr>
        <p:blipFill>
          <a:blip r:embed="rId3"/>
          <a:stretch>
            <a:fillRect/>
          </a:stretch>
        </p:blipFill>
        <p:spPr>
          <a:xfrm>
            <a:off x="9237317" y="3529518"/>
            <a:ext cx="2213149" cy="2834820"/>
          </a:xfrm>
          <a:prstGeom prst="rect">
            <a:avLst/>
          </a:prstGeom>
        </p:spPr>
      </p:pic>
      <p:pic>
        <p:nvPicPr>
          <p:cNvPr id="6" name="Picture 5">
            <a:extLst>
              <a:ext uri="{FF2B5EF4-FFF2-40B4-BE49-F238E27FC236}">
                <a16:creationId xmlns:a16="http://schemas.microsoft.com/office/drawing/2014/main" id="{83BEAA33-C4C4-CBCD-F530-5FAB2F1A1A0D}"/>
              </a:ext>
            </a:extLst>
          </p:cNvPr>
          <p:cNvPicPr>
            <a:picLocks noChangeAspect="1"/>
          </p:cNvPicPr>
          <p:nvPr/>
        </p:nvPicPr>
        <p:blipFill>
          <a:blip r:embed="rId4"/>
          <a:stretch>
            <a:fillRect/>
          </a:stretch>
        </p:blipFill>
        <p:spPr>
          <a:xfrm>
            <a:off x="6899780" y="3529518"/>
            <a:ext cx="2010451" cy="2834820"/>
          </a:xfrm>
          <a:prstGeom prst="rect">
            <a:avLst/>
          </a:prstGeom>
        </p:spPr>
      </p:pic>
      <p:pic>
        <p:nvPicPr>
          <p:cNvPr id="7" name="Picture 6">
            <a:extLst>
              <a:ext uri="{FF2B5EF4-FFF2-40B4-BE49-F238E27FC236}">
                <a16:creationId xmlns:a16="http://schemas.microsoft.com/office/drawing/2014/main" id="{9CF8B366-73E0-BCA3-394F-9EB3FB748EB4}"/>
              </a:ext>
            </a:extLst>
          </p:cNvPr>
          <p:cNvPicPr>
            <a:picLocks noChangeAspect="1"/>
          </p:cNvPicPr>
          <p:nvPr/>
        </p:nvPicPr>
        <p:blipFill>
          <a:blip r:embed="rId5"/>
          <a:stretch>
            <a:fillRect/>
          </a:stretch>
        </p:blipFill>
        <p:spPr>
          <a:xfrm>
            <a:off x="619768" y="3836468"/>
            <a:ext cx="1760211" cy="2345786"/>
          </a:xfrm>
          <a:prstGeom prst="rect">
            <a:avLst/>
          </a:prstGeom>
        </p:spPr>
      </p:pic>
      <p:pic>
        <p:nvPicPr>
          <p:cNvPr id="8" name="Picture 7">
            <a:extLst>
              <a:ext uri="{FF2B5EF4-FFF2-40B4-BE49-F238E27FC236}">
                <a16:creationId xmlns:a16="http://schemas.microsoft.com/office/drawing/2014/main" id="{5CB2E69E-0DA6-6BA3-673B-1ADCDB818B84}"/>
              </a:ext>
            </a:extLst>
          </p:cNvPr>
          <p:cNvPicPr>
            <a:picLocks noChangeAspect="1"/>
          </p:cNvPicPr>
          <p:nvPr/>
        </p:nvPicPr>
        <p:blipFill>
          <a:blip r:embed="rId6"/>
          <a:stretch>
            <a:fillRect/>
          </a:stretch>
        </p:blipFill>
        <p:spPr>
          <a:xfrm>
            <a:off x="2582342" y="3836420"/>
            <a:ext cx="1760212" cy="2345834"/>
          </a:xfrm>
          <a:prstGeom prst="rect">
            <a:avLst/>
          </a:prstGeom>
        </p:spPr>
      </p:pic>
    </p:spTree>
    <p:extLst>
      <p:ext uri="{BB962C8B-B14F-4D97-AF65-F5344CB8AC3E}">
        <p14:creationId xmlns:p14="http://schemas.microsoft.com/office/powerpoint/2010/main" val="10047127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49DF6-2C12-C92B-A727-344D89D95F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03C400-9480-125D-1349-274A448E4A51}"/>
              </a:ext>
            </a:extLst>
          </p:cNvPr>
          <p:cNvSpPr>
            <a:spLocks noGrp="1"/>
          </p:cNvSpPr>
          <p:nvPr>
            <p:ph type="title"/>
          </p:nvPr>
        </p:nvSpPr>
        <p:spPr/>
        <p:txBody>
          <a:bodyPr/>
          <a:lstStyle/>
          <a:p>
            <a:r>
              <a:rPr lang="en-US"/>
              <a:t>SOR Naloxone Purchasing Program </a:t>
            </a:r>
          </a:p>
        </p:txBody>
      </p:sp>
      <p:sp>
        <p:nvSpPr>
          <p:cNvPr id="3" name="Content Placeholder 2">
            <a:extLst>
              <a:ext uri="{FF2B5EF4-FFF2-40B4-BE49-F238E27FC236}">
                <a16:creationId xmlns:a16="http://schemas.microsoft.com/office/drawing/2014/main" id="{82910004-A602-0456-4C46-172F85520382}"/>
              </a:ext>
            </a:extLst>
          </p:cNvPr>
          <p:cNvSpPr>
            <a:spLocks noGrp="1"/>
          </p:cNvSpPr>
          <p:nvPr>
            <p:ph sz="quarter" idx="14"/>
          </p:nvPr>
        </p:nvSpPr>
        <p:spPr/>
        <p:txBody>
          <a:bodyPr/>
          <a:lstStyle/>
          <a:p>
            <a:pPr marL="342900" indent="-342900" algn="l">
              <a:buFont typeface="Arial" panose="020B0604020202020204" pitchFamily="34" charset="0"/>
              <a:buChar char="•"/>
            </a:pPr>
            <a:r>
              <a:rPr lang="en-US"/>
              <a:t>To be distributed to people most likely to reverse an overdose:</a:t>
            </a:r>
          </a:p>
          <a:p>
            <a:pPr marL="1028700" lvl="1" indent="-342900"/>
            <a:r>
              <a:rPr lang="en-US"/>
              <a:t>People who use drugs</a:t>
            </a:r>
          </a:p>
          <a:p>
            <a:pPr marL="1028700" lvl="1" indent="-342900"/>
            <a:r>
              <a:rPr lang="en-US"/>
              <a:t>People leaving incarceration</a:t>
            </a:r>
          </a:p>
          <a:p>
            <a:pPr marL="1028700" lvl="1" indent="-342900"/>
            <a:r>
              <a:rPr lang="en-US"/>
              <a:t>Their close contacts who may witness an overdose (family &amp; friends)</a:t>
            </a:r>
          </a:p>
          <a:p>
            <a:pPr marL="342900" indent="-342900" algn="l">
              <a:buFont typeface="Arial" panose="020B0604020202020204" pitchFamily="34" charset="0"/>
              <a:buChar char="•"/>
            </a:pPr>
            <a:r>
              <a:rPr lang="en-US"/>
              <a:t>DMHDDSUS uses federal funds to purchase:</a:t>
            </a:r>
          </a:p>
          <a:p>
            <a:pPr marL="1028700" lvl="1" indent="-342900"/>
            <a:r>
              <a:rPr lang="en-US" b="1"/>
              <a:t>Naloxone</a:t>
            </a:r>
          </a:p>
          <a:p>
            <a:pPr marL="1485900" lvl="2" indent="-342900"/>
            <a:r>
              <a:rPr lang="en-US"/>
              <a:t>Intramuscular kits</a:t>
            </a:r>
          </a:p>
          <a:p>
            <a:pPr marL="1485900" lvl="2" indent="-342900"/>
            <a:r>
              <a:rPr lang="en-US"/>
              <a:t>Nasal kits</a:t>
            </a:r>
          </a:p>
          <a:p>
            <a:pPr marL="1485900" lvl="2" indent="-342900"/>
            <a:r>
              <a:rPr lang="en-US"/>
              <a:t>Intramuscular vials</a:t>
            </a:r>
          </a:p>
        </p:txBody>
      </p:sp>
      <p:sp>
        <p:nvSpPr>
          <p:cNvPr id="4" name="Slide Number Placeholder 3">
            <a:extLst>
              <a:ext uri="{FF2B5EF4-FFF2-40B4-BE49-F238E27FC236}">
                <a16:creationId xmlns:a16="http://schemas.microsoft.com/office/drawing/2014/main" id="{89EC67D8-2331-4534-FB4E-0A385C08244B}"/>
              </a:ext>
            </a:extLst>
          </p:cNvPr>
          <p:cNvSpPr>
            <a:spLocks noGrp="1"/>
          </p:cNvSpPr>
          <p:nvPr>
            <p:ph type="sldNum" sz="quarter" idx="15"/>
          </p:nvPr>
        </p:nvSpPr>
        <p:spPr/>
        <p:txBody>
          <a:bodyPr/>
          <a:lstStyle/>
          <a:p>
            <a:fld id="{11F27F3A-B3E9-41ED-AF8F-A365F10BB65F}" type="slidenum">
              <a:rPr lang="en-US" smtClean="0"/>
              <a:pPr/>
              <a:t>74</a:t>
            </a:fld>
            <a:endParaRPr lang="en-US"/>
          </a:p>
        </p:txBody>
      </p:sp>
    </p:spTree>
    <p:extLst>
      <p:ext uri="{BB962C8B-B14F-4D97-AF65-F5344CB8AC3E}">
        <p14:creationId xmlns:p14="http://schemas.microsoft.com/office/powerpoint/2010/main" val="32875823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0114B-1855-EB82-0ED5-0DDD114EC8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877E05-D7F7-A46D-1AAA-6728E4157B50}"/>
              </a:ext>
            </a:extLst>
          </p:cNvPr>
          <p:cNvSpPr>
            <a:spLocks noGrp="1"/>
          </p:cNvSpPr>
          <p:nvPr>
            <p:ph type="title"/>
          </p:nvPr>
        </p:nvSpPr>
        <p:spPr/>
        <p:txBody>
          <a:bodyPr/>
          <a:lstStyle/>
          <a:p>
            <a:r>
              <a:rPr lang="en-US"/>
              <a:t>Purchasing Program Policy</a:t>
            </a:r>
          </a:p>
        </p:txBody>
      </p:sp>
      <p:sp>
        <p:nvSpPr>
          <p:cNvPr id="3" name="Content Placeholder 2">
            <a:extLst>
              <a:ext uri="{FF2B5EF4-FFF2-40B4-BE49-F238E27FC236}">
                <a16:creationId xmlns:a16="http://schemas.microsoft.com/office/drawing/2014/main" id="{837C7410-00F9-AEEE-9EF6-DC2BCF8025A4}"/>
              </a:ext>
            </a:extLst>
          </p:cNvPr>
          <p:cNvSpPr>
            <a:spLocks noGrp="1"/>
          </p:cNvSpPr>
          <p:nvPr>
            <p:ph sz="quarter" idx="14"/>
          </p:nvPr>
        </p:nvSpPr>
        <p:spPr/>
        <p:txBody>
          <a:bodyPr/>
          <a:lstStyle/>
          <a:p>
            <a:pPr marL="342900" indent="-342900" algn="l">
              <a:buFont typeface="Arial" panose="020B0604020202020204" pitchFamily="34" charset="0"/>
              <a:buChar char="•"/>
            </a:pPr>
            <a:r>
              <a:rPr lang="en-US"/>
              <a:t>Naloxone must be distributed to the community</a:t>
            </a:r>
          </a:p>
          <a:p>
            <a:pPr marL="1028700" lvl="1" indent="-342900"/>
            <a:r>
              <a:rPr lang="en-US"/>
              <a:t>Not meant for agencies to keep on hand for "on-site emergency" or staff use (ex. law enforcement/EMS/fire department use for administration during calls, schools, hospitals/healthcare entities for in-hospital use, employers/workplaces)</a:t>
            </a:r>
          </a:p>
          <a:p>
            <a:pPr marL="1028700" lvl="1" indent="-342900"/>
            <a:endParaRPr lang="en-US"/>
          </a:p>
        </p:txBody>
      </p:sp>
      <p:sp>
        <p:nvSpPr>
          <p:cNvPr id="4" name="Slide Number Placeholder 3">
            <a:extLst>
              <a:ext uri="{FF2B5EF4-FFF2-40B4-BE49-F238E27FC236}">
                <a16:creationId xmlns:a16="http://schemas.microsoft.com/office/drawing/2014/main" id="{096E2D35-F023-90B0-A984-2D8ECFD3B704}"/>
              </a:ext>
            </a:extLst>
          </p:cNvPr>
          <p:cNvSpPr>
            <a:spLocks noGrp="1"/>
          </p:cNvSpPr>
          <p:nvPr>
            <p:ph type="sldNum" sz="quarter" idx="15"/>
          </p:nvPr>
        </p:nvSpPr>
        <p:spPr/>
        <p:txBody>
          <a:bodyPr/>
          <a:lstStyle/>
          <a:p>
            <a:fld id="{11F27F3A-B3E9-41ED-AF8F-A365F10BB65F}" type="slidenum">
              <a:rPr lang="en-US" smtClean="0"/>
              <a:pPr/>
              <a:t>75</a:t>
            </a:fld>
            <a:endParaRPr lang="en-US"/>
          </a:p>
        </p:txBody>
      </p:sp>
    </p:spTree>
    <p:extLst>
      <p:ext uri="{BB962C8B-B14F-4D97-AF65-F5344CB8AC3E}">
        <p14:creationId xmlns:p14="http://schemas.microsoft.com/office/powerpoint/2010/main" val="29391370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C65AE-493F-94A9-DE3C-9E409304BA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9D5B90-9BF3-785D-D7FD-92CF72753B3B}"/>
              </a:ext>
            </a:extLst>
          </p:cNvPr>
          <p:cNvSpPr>
            <a:spLocks noGrp="1"/>
          </p:cNvSpPr>
          <p:nvPr>
            <p:ph type="title"/>
          </p:nvPr>
        </p:nvSpPr>
        <p:spPr/>
        <p:txBody>
          <a:bodyPr/>
          <a:lstStyle/>
          <a:p>
            <a:r>
              <a:rPr lang="en-US"/>
              <a:t>Naloxone for your program</a:t>
            </a:r>
          </a:p>
        </p:txBody>
      </p:sp>
      <p:sp>
        <p:nvSpPr>
          <p:cNvPr id="3" name="Content Placeholder 2">
            <a:extLst>
              <a:ext uri="{FF2B5EF4-FFF2-40B4-BE49-F238E27FC236}">
                <a16:creationId xmlns:a16="http://schemas.microsoft.com/office/drawing/2014/main" id="{2B1EE471-BF90-CA0E-1A4D-73FD20BC8039}"/>
              </a:ext>
            </a:extLst>
          </p:cNvPr>
          <p:cNvSpPr>
            <a:spLocks noGrp="1"/>
          </p:cNvSpPr>
          <p:nvPr>
            <p:ph sz="quarter" idx="14"/>
          </p:nvPr>
        </p:nvSpPr>
        <p:spPr/>
        <p:txBody>
          <a:bodyPr/>
          <a:lstStyle/>
          <a:p>
            <a:pPr marL="342900" indent="-342900" algn="l">
              <a:buFont typeface="Arial" panose="020B0604020202020204" pitchFamily="34" charset="0"/>
              <a:buChar char="•"/>
            </a:pPr>
            <a:r>
              <a:rPr lang="en-US"/>
              <a:t>We take requests from programs on a quarterly basis</a:t>
            </a:r>
          </a:p>
          <a:p>
            <a:pPr marL="1028700" lvl="1" indent="-342900"/>
            <a:r>
              <a:rPr lang="en-US"/>
              <a:t>Email Amy O’Regan (</a:t>
            </a:r>
            <a:r>
              <a:rPr lang="en-US">
                <a:hlinkClick r:id="rId3"/>
              </a:rPr>
              <a:t>amy.oregan@dhhs.nc.gov</a:t>
            </a:r>
            <a:r>
              <a:rPr lang="en-US"/>
              <a:t>)  to get on alert</a:t>
            </a:r>
          </a:p>
          <a:p>
            <a:pPr marL="342900" indent="-342900" algn="l">
              <a:buFont typeface="Arial" panose="020B0604020202020204" pitchFamily="34" charset="0"/>
              <a:buChar char="•"/>
            </a:pPr>
            <a:r>
              <a:rPr lang="en-US"/>
              <a:t>Technical Assistance is also available</a:t>
            </a:r>
          </a:p>
          <a:p>
            <a:pPr marL="1028700" lvl="1" indent="-342900"/>
            <a:r>
              <a:rPr lang="en-US"/>
              <a:t>Naloxone distribution planning</a:t>
            </a:r>
          </a:p>
          <a:p>
            <a:pPr marL="1028700" lvl="1" indent="-342900"/>
            <a:r>
              <a:rPr lang="en-US"/>
              <a:t>Purchasing naloxone and product comparisons</a:t>
            </a:r>
          </a:p>
          <a:p>
            <a:pPr marL="1028700" lvl="1" indent="-342900"/>
            <a:r>
              <a:rPr lang="en-US"/>
              <a:t>What to do with expired naloxone</a:t>
            </a:r>
          </a:p>
          <a:p>
            <a:pPr marL="1028700" lvl="1" indent="-342900"/>
            <a:r>
              <a:rPr lang="en-US"/>
              <a:t>Overdose prevention</a:t>
            </a:r>
          </a:p>
          <a:p>
            <a:pPr marL="1028700" lvl="1" indent="-342900"/>
            <a:r>
              <a:rPr lang="en-US"/>
              <a:t>Saturation planning</a:t>
            </a:r>
          </a:p>
          <a:p>
            <a:pPr marL="1028700" lvl="1" indent="-342900"/>
            <a:r>
              <a:rPr lang="en-US"/>
              <a:t>Reversal reporting</a:t>
            </a:r>
          </a:p>
          <a:p>
            <a:pPr marL="342900" indent="-342900" algn="l">
              <a:buFont typeface="Arial" panose="020B0604020202020204" pitchFamily="34" charset="0"/>
              <a:buChar char="•"/>
            </a:pPr>
            <a:r>
              <a:rPr lang="en-US"/>
              <a:t>For naloxone requests, please visit: </a:t>
            </a:r>
            <a:r>
              <a:rPr lang="en-US">
                <a:hlinkClick r:id="rId4"/>
              </a:rPr>
              <a:t>https://naloxonesaves-nc.org/</a:t>
            </a:r>
            <a:endParaRPr lang="en-US"/>
          </a:p>
          <a:p>
            <a:pPr marL="342900" indent="-342900" algn="l">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ECD7FB34-80EE-BB49-ED6B-A868A6C3ACAC}"/>
              </a:ext>
            </a:extLst>
          </p:cNvPr>
          <p:cNvSpPr>
            <a:spLocks noGrp="1"/>
          </p:cNvSpPr>
          <p:nvPr>
            <p:ph type="sldNum" sz="quarter" idx="15"/>
          </p:nvPr>
        </p:nvSpPr>
        <p:spPr/>
        <p:txBody>
          <a:bodyPr/>
          <a:lstStyle/>
          <a:p>
            <a:fld id="{11F27F3A-B3E9-41ED-AF8F-A365F10BB65F}" type="slidenum">
              <a:rPr lang="en-US" smtClean="0"/>
              <a:pPr/>
              <a:t>76</a:t>
            </a:fld>
            <a:endParaRPr lang="en-US"/>
          </a:p>
        </p:txBody>
      </p:sp>
    </p:spTree>
    <p:extLst>
      <p:ext uri="{BB962C8B-B14F-4D97-AF65-F5344CB8AC3E}">
        <p14:creationId xmlns:p14="http://schemas.microsoft.com/office/powerpoint/2010/main" val="5449910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314AA-8B69-1CB8-EB8D-2D947FF7F3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181745-524C-9B75-76A2-41759C3376D5}"/>
              </a:ext>
            </a:extLst>
          </p:cNvPr>
          <p:cNvSpPr>
            <a:spLocks noGrp="1"/>
          </p:cNvSpPr>
          <p:nvPr>
            <p:ph type="title"/>
          </p:nvPr>
        </p:nvSpPr>
        <p:spPr>
          <a:xfrm>
            <a:off x="188976" y="2525095"/>
            <a:ext cx="11814048" cy="903905"/>
          </a:xfrm>
        </p:spPr>
        <p:txBody>
          <a:bodyPr/>
          <a:lstStyle/>
          <a:p>
            <a:pPr algn="ctr"/>
            <a:r>
              <a:rPr lang="en-US" sz="6600" b="0">
                <a:solidFill>
                  <a:schemeClr val="bg2">
                    <a:lumMod val="25000"/>
                  </a:schemeClr>
                </a:solidFill>
                <a:latin typeface="+mn-lt"/>
                <a:cs typeface="Arial"/>
              </a:rPr>
              <a:t>Naloxone Distribution Dashboard</a:t>
            </a:r>
            <a:br>
              <a:rPr lang="en-US" sz="6600" b="0">
                <a:solidFill>
                  <a:schemeClr val="bg2">
                    <a:lumMod val="25000"/>
                  </a:schemeClr>
                </a:solidFill>
                <a:latin typeface="+mn-lt"/>
                <a:cs typeface="Arial"/>
              </a:rPr>
            </a:br>
            <a:r>
              <a:rPr lang="en-US" sz="6600" b="0">
                <a:solidFill>
                  <a:schemeClr val="bg2">
                    <a:lumMod val="25000"/>
                  </a:schemeClr>
                </a:solidFill>
                <a:latin typeface="+mn-lt"/>
                <a:cs typeface="Arial"/>
              </a:rPr>
              <a:t>Preview </a:t>
            </a:r>
            <a:endParaRPr lang="en-US" sz="6600" b="0">
              <a:solidFill>
                <a:schemeClr val="bg2">
                  <a:lumMod val="25000"/>
                </a:schemeClr>
              </a:solidFill>
              <a:latin typeface="+mn-lt"/>
            </a:endParaRPr>
          </a:p>
        </p:txBody>
      </p:sp>
      <p:sp>
        <p:nvSpPr>
          <p:cNvPr id="3" name="Slide Number Placeholder 2">
            <a:extLst>
              <a:ext uri="{FF2B5EF4-FFF2-40B4-BE49-F238E27FC236}">
                <a16:creationId xmlns:a16="http://schemas.microsoft.com/office/drawing/2014/main" id="{6778DA13-B51C-241E-573F-F2D532B8E044}"/>
              </a:ext>
            </a:extLst>
          </p:cNvPr>
          <p:cNvSpPr>
            <a:spLocks noGrp="1"/>
          </p:cNvSpPr>
          <p:nvPr>
            <p:ph type="sldNum" sz="quarter" idx="15"/>
          </p:nvPr>
        </p:nvSpPr>
        <p:spPr/>
        <p:txBody>
          <a:bodyPr/>
          <a:lstStyle/>
          <a:p>
            <a:fld id="{11F27F3A-B3E9-41ED-AF8F-A365F10BB65F}" type="slidenum">
              <a:rPr lang="en-US" smtClean="0"/>
              <a:pPr/>
              <a:t>77</a:t>
            </a:fld>
            <a:endParaRPr lang="en-US"/>
          </a:p>
        </p:txBody>
      </p:sp>
    </p:spTree>
    <p:extLst>
      <p:ext uri="{BB962C8B-B14F-4D97-AF65-F5344CB8AC3E}">
        <p14:creationId xmlns:p14="http://schemas.microsoft.com/office/powerpoint/2010/main" val="33654280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0E495-2C01-0FB2-CA1C-D8B08E09C1B8}"/>
              </a:ext>
            </a:extLst>
          </p:cNvPr>
          <p:cNvSpPr>
            <a:spLocks noGrp="1"/>
          </p:cNvSpPr>
          <p:nvPr>
            <p:ph type="title"/>
          </p:nvPr>
        </p:nvSpPr>
        <p:spPr/>
        <p:txBody>
          <a:bodyPr/>
          <a:lstStyle/>
          <a:p>
            <a:pPr algn="ctr"/>
            <a:r>
              <a:rPr lang="en-US" sz="3600" b="0"/>
              <a:t>Dashboard Draft</a:t>
            </a:r>
            <a:br>
              <a:rPr lang="en-US" sz="3600" b="0"/>
            </a:br>
            <a:endParaRPr lang="en-US" sz="3600" b="0"/>
          </a:p>
        </p:txBody>
      </p:sp>
      <p:pic>
        <p:nvPicPr>
          <p:cNvPr id="6" name="Picture 5">
            <a:extLst>
              <a:ext uri="{FF2B5EF4-FFF2-40B4-BE49-F238E27FC236}">
                <a16:creationId xmlns:a16="http://schemas.microsoft.com/office/drawing/2014/main" id="{6A27980C-D1A4-00B9-4867-C8FCA66FD07A}"/>
              </a:ext>
            </a:extLst>
          </p:cNvPr>
          <p:cNvPicPr>
            <a:picLocks noChangeAspect="1"/>
          </p:cNvPicPr>
          <p:nvPr/>
        </p:nvPicPr>
        <p:blipFill>
          <a:blip r:embed="rId3"/>
          <a:stretch>
            <a:fillRect/>
          </a:stretch>
        </p:blipFill>
        <p:spPr>
          <a:xfrm>
            <a:off x="1085905" y="1095822"/>
            <a:ext cx="9915625" cy="5462871"/>
          </a:xfrm>
          <a:prstGeom prst="rect">
            <a:avLst/>
          </a:prstGeom>
        </p:spPr>
      </p:pic>
      <p:sp>
        <p:nvSpPr>
          <p:cNvPr id="3" name="Slide Number Placeholder 2">
            <a:extLst>
              <a:ext uri="{FF2B5EF4-FFF2-40B4-BE49-F238E27FC236}">
                <a16:creationId xmlns:a16="http://schemas.microsoft.com/office/drawing/2014/main" id="{7A63017A-B3D8-93CB-384B-DC487F08ABDD}"/>
              </a:ext>
            </a:extLst>
          </p:cNvPr>
          <p:cNvSpPr>
            <a:spLocks noGrp="1"/>
          </p:cNvSpPr>
          <p:nvPr>
            <p:ph type="sldNum" sz="quarter" idx="15"/>
          </p:nvPr>
        </p:nvSpPr>
        <p:spPr/>
        <p:txBody>
          <a:bodyPr/>
          <a:lstStyle/>
          <a:p>
            <a:fld id="{11F27F3A-B3E9-41ED-AF8F-A365F10BB65F}" type="slidenum">
              <a:rPr lang="en-US" smtClean="0"/>
              <a:pPr/>
              <a:t>78</a:t>
            </a:fld>
            <a:endParaRPr lang="en-US"/>
          </a:p>
        </p:txBody>
      </p:sp>
    </p:spTree>
    <p:extLst>
      <p:ext uri="{BB962C8B-B14F-4D97-AF65-F5344CB8AC3E}">
        <p14:creationId xmlns:p14="http://schemas.microsoft.com/office/powerpoint/2010/main" val="12216120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F31D7-C35C-FC13-4A7A-688037354B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67AB7C-F5D4-241E-5FE0-D5DA9575D397}"/>
              </a:ext>
            </a:extLst>
          </p:cNvPr>
          <p:cNvSpPr>
            <a:spLocks noGrp="1"/>
          </p:cNvSpPr>
          <p:nvPr>
            <p:ph type="title"/>
          </p:nvPr>
        </p:nvSpPr>
        <p:spPr/>
        <p:txBody>
          <a:bodyPr/>
          <a:lstStyle/>
          <a:p>
            <a:pPr algn="ctr"/>
            <a:r>
              <a:rPr lang="en-US" sz="3600" b="0"/>
              <a:t>Naloxone Distribution Legend, CY 2025</a:t>
            </a:r>
          </a:p>
        </p:txBody>
      </p:sp>
      <p:pic>
        <p:nvPicPr>
          <p:cNvPr id="9" name="Picture 8">
            <a:extLst>
              <a:ext uri="{FF2B5EF4-FFF2-40B4-BE49-F238E27FC236}">
                <a16:creationId xmlns:a16="http://schemas.microsoft.com/office/drawing/2014/main" id="{BD5C2157-A902-922C-D243-6D44BC92CCDA}"/>
              </a:ext>
            </a:extLst>
          </p:cNvPr>
          <p:cNvPicPr>
            <a:picLocks noChangeAspect="1"/>
          </p:cNvPicPr>
          <p:nvPr/>
        </p:nvPicPr>
        <p:blipFill>
          <a:blip r:embed="rId3"/>
          <a:stretch>
            <a:fillRect/>
          </a:stretch>
        </p:blipFill>
        <p:spPr>
          <a:xfrm>
            <a:off x="731520" y="1102498"/>
            <a:ext cx="7902341" cy="3797892"/>
          </a:xfrm>
          <a:prstGeom prst="rect">
            <a:avLst/>
          </a:prstGeom>
        </p:spPr>
      </p:pic>
      <p:pic>
        <p:nvPicPr>
          <p:cNvPr id="11" name="Picture 10">
            <a:extLst>
              <a:ext uri="{FF2B5EF4-FFF2-40B4-BE49-F238E27FC236}">
                <a16:creationId xmlns:a16="http://schemas.microsoft.com/office/drawing/2014/main" id="{B5E1CF94-CACC-5B18-3C42-366F9EF4911D}"/>
              </a:ext>
            </a:extLst>
          </p:cNvPr>
          <p:cNvPicPr>
            <a:picLocks noChangeAspect="1"/>
          </p:cNvPicPr>
          <p:nvPr/>
        </p:nvPicPr>
        <p:blipFill>
          <a:blip r:embed="rId4"/>
          <a:stretch>
            <a:fillRect/>
          </a:stretch>
        </p:blipFill>
        <p:spPr>
          <a:xfrm>
            <a:off x="9072204" y="1301949"/>
            <a:ext cx="2557573" cy="3398989"/>
          </a:xfrm>
          <a:prstGeom prst="rect">
            <a:avLst/>
          </a:prstGeom>
        </p:spPr>
      </p:pic>
      <p:sp>
        <p:nvSpPr>
          <p:cNvPr id="3" name="Slide Number Placeholder 2">
            <a:extLst>
              <a:ext uri="{FF2B5EF4-FFF2-40B4-BE49-F238E27FC236}">
                <a16:creationId xmlns:a16="http://schemas.microsoft.com/office/drawing/2014/main" id="{3A990688-1743-D881-386A-EBD605AEA915}"/>
              </a:ext>
            </a:extLst>
          </p:cNvPr>
          <p:cNvSpPr>
            <a:spLocks noGrp="1"/>
          </p:cNvSpPr>
          <p:nvPr>
            <p:ph type="sldNum" sz="quarter" idx="15"/>
          </p:nvPr>
        </p:nvSpPr>
        <p:spPr/>
        <p:txBody>
          <a:bodyPr/>
          <a:lstStyle/>
          <a:p>
            <a:fld id="{11F27F3A-B3E9-41ED-AF8F-A365F10BB65F}" type="slidenum">
              <a:rPr lang="en-US" smtClean="0"/>
              <a:pPr/>
              <a:t>79</a:t>
            </a:fld>
            <a:endParaRPr lang="en-US"/>
          </a:p>
        </p:txBody>
      </p:sp>
    </p:spTree>
    <p:extLst>
      <p:ext uri="{BB962C8B-B14F-4D97-AF65-F5344CB8AC3E}">
        <p14:creationId xmlns:p14="http://schemas.microsoft.com/office/powerpoint/2010/main" val="3138652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7">
            <a:extLst>
              <a:ext uri="{FF2B5EF4-FFF2-40B4-BE49-F238E27FC236}">
                <a16:creationId xmlns:a16="http://schemas.microsoft.com/office/drawing/2014/main" id="{5F95717C-61DB-9AFC-7B7B-78ECCA70F341}"/>
              </a:ext>
            </a:extLst>
          </p:cNvPr>
          <p:cNvSpPr>
            <a:spLocks noGrp="1"/>
          </p:cNvSpPr>
          <p:nvPr/>
        </p:nvSpPr>
        <p:spPr>
          <a:xfrm>
            <a:off x="3048705" y="2042044"/>
            <a:ext cx="3235341" cy="2920575"/>
          </a:xfrm>
          <a:prstGeom prst="rect">
            <a:avLst/>
          </a:prstGeom>
        </p:spPr>
        <p:txBody>
          <a:bodyPr vert="horz" lIns="91440" tIns="45720" rIns="91440" bIns="45720" rtlCol="0" anchor="t">
            <a:normAutofit fontScale="925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Bef>
                <a:spcPts val="600"/>
              </a:spcBef>
              <a:buFont typeface="Arial" panose="020B0604020202020204" pitchFamily="34" charset="0"/>
              <a:buChar char="•"/>
            </a:pPr>
            <a:r>
              <a:rPr lang="en-US" sz="2400">
                <a:cs typeface="Calibri"/>
              </a:rPr>
              <a:t>Mary Beth Cox, MPH</a:t>
            </a:r>
            <a:endParaRPr lang="en-US" sz="2400">
              <a:ea typeface="Calibri"/>
              <a:cs typeface="Calibri"/>
            </a:endParaRPr>
          </a:p>
          <a:p>
            <a:pPr marL="342900" indent="-342900">
              <a:spcBef>
                <a:spcPts val="600"/>
              </a:spcBef>
              <a:buFont typeface="Arial" panose="020B0604020202020204" pitchFamily="34" charset="0"/>
              <a:buChar char="•"/>
            </a:pPr>
            <a:r>
              <a:rPr lang="en-US" sz="2400">
                <a:ea typeface="+mn-lt"/>
                <a:cs typeface="+mn-lt"/>
              </a:rPr>
              <a:t>Substance Use Epidemiology Team Lead</a:t>
            </a:r>
          </a:p>
          <a:p>
            <a:pPr marL="342900" indent="-342900">
              <a:spcBef>
                <a:spcPts val="600"/>
              </a:spcBef>
              <a:buFont typeface="Arial" panose="020B0604020202020204" pitchFamily="34" charset="0"/>
              <a:buChar char="•"/>
            </a:pPr>
            <a:r>
              <a:rPr lang="en-US" sz="2400">
                <a:cs typeface="Calibri"/>
              </a:rPr>
              <a:t>NCDHHS, Division of Public Health, Injury and Violence Prevention Branch</a:t>
            </a:r>
            <a:endParaRPr lang="en-US" sz="2400">
              <a:ea typeface="Calibri" panose="020F0502020204030204"/>
              <a:cs typeface="Calibri"/>
            </a:endParaRPr>
          </a:p>
          <a:p>
            <a:endParaRPr lang="en-US" sz="2000">
              <a:ea typeface="Calibri"/>
              <a:cs typeface="Calibri"/>
            </a:endParaRPr>
          </a:p>
          <a:p>
            <a:endParaRPr lang="en-US" sz="2000">
              <a:ea typeface="+mn-lt"/>
              <a:cs typeface="+mn-lt"/>
            </a:endParaRPr>
          </a:p>
          <a:p>
            <a:pPr marL="0" indent="0">
              <a:buNone/>
            </a:pPr>
            <a:endParaRPr lang="en-US">
              <a:ea typeface="Calibri"/>
              <a:cs typeface="Calibri"/>
            </a:endParaRPr>
          </a:p>
          <a:p>
            <a:pPr marL="0" indent="0">
              <a:buNone/>
            </a:pPr>
            <a:endParaRPr lang="en-US" sz="2400" b="1" i="1">
              <a:ea typeface="Calibri"/>
              <a:cs typeface="Calibri"/>
            </a:endParaRPr>
          </a:p>
        </p:txBody>
      </p:sp>
      <p:sp>
        <p:nvSpPr>
          <p:cNvPr id="5" name="Content Placeholder 7">
            <a:extLst>
              <a:ext uri="{FF2B5EF4-FFF2-40B4-BE49-F238E27FC236}">
                <a16:creationId xmlns:a16="http://schemas.microsoft.com/office/drawing/2014/main" id="{FBD4E27F-7388-F751-AA70-EBAE93D96311}"/>
              </a:ext>
            </a:extLst>
          </p:cNvPr>
          <p:cNvSpPr>
            <a:spLocks noGrp="1"/>
          </p:cNvSpPr>
          <p:nvPr/>
        </p:nvSpPr>
        <p:spPr>
          <a:xfrm>
            <a:off x="8680022" y="2042044"/>
            <a:ext cx="3497000" cy="2807276"/>
          </a:xfrm>
          <a:prstGeom prst="rect">
            <a:avLst/>
          </a:prstGeom>
        </p:spPr>
        <p:txBody>
          <a:bodyPr vert="horz" lIns="91440" tIns="45720" rIns="91440" bIns="45720" rtlCol="0" anchor="t">
            <a:normAutofit fontScale="92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Bef>
                <a:spcPts val="600"/>
              </a:spcBef>
              <a:buFont typeface="Arial" panose="020B0604020202020204" pitchFamily="34" charset="0"/>
              <a:buChar char="•"/>
            </a:pPr>
            <a:r>
              <a:rPr lang="en-US" sz="2200">
                <a:latin typeface="Calibri"/>
                <a:ea typeface="Calibri"/>
                <a:cs typeface="Calibri"/>
              </a:rPr>
              <a:t>Scott Proescholdbell, MPH </a:t>
            </a:r>
          </a:p>
          <a:p>
            <a:pPr marL="342900" indent="-342900">
              <a:spcBef>
                <a:spcPts val="600"/>
              </a:spcBef>
              <a:buFont typeface="Arial" panose="020B0604020202020204" pitchFamily="34" charset="0"/>
              <a:buChar char="•"/>
            </a:pPr>
            <a:r>
              <a:rPr lang="en-US" sz="2200">
                <a:latin typeface="Calibri"/>
                <a:ea typeface="Calibri"/>
                <a:cs typeface="Calibri"/>
              </a:rPr>
              <a:t>State Injury Epidemiologist and Unit Manager</a:t>
            </a:r>
          </a:p>
          <a:p>
            <a:pPr marL="342900" indent="-342900">
              <a:spcBef>
                <a:spcPts val="600"/>
              </a:spcBef>
              <a:buFont typeface="Arial" panose="020B0604020202020204" pitchFamily="34" charset="0"/>
              <a:buChar char="•"/>
            </a:pPr>
            <a:r>
              <a:rPr lang="en-US" sz="2200">
                <a:latin typeface="Calibri"/>
                <a:ea typeface="Calibri"/>
                <a:cs typeface="Calibri"/>
              </a:rPr>
              <a:t>NCDHHS, Division of Public Health, Injury and Violence Prevention Branch</a:t>
            </a:r>
          </a:p>
          <a:p>
            <a:endParaRPr lang="en-US" sz="2200">
              <a:latin typeface="Calibri"/>
              <a:ea typeface="Calibri"/>
              <a:cs typeface="Calibri"/>
            </a:endParaRPr>
          </a:p>
          <a:p>
            <a:endParaRPr lang="en-US" sz="2200">
              <a:latin typeface="Calibri"/>
              <a:ea typeface="Calibri"/>
              <a:cs typeface="Calibri"/>
            </a:endParaRPr>
          </a:p>
          <a:p>
            <a:pPr marL="0" indent="0">
              <a:buNone/>
            </a:pPr>
            <a:endParaRPr lang="en-US" sz="2200">
              <a:latin typeface="Calibri"/>
              <a:ea typeface="Calibri"/>
              <a:cs typeface="Calibri"/>
            </a:endParaRPr>
          </a:p>
          <a:p>
            <a:pPr marL="0" indent="0">
              <a:buNone/>
            </a:pPr>
            <a:endParaRPr lang="en-US" sz="2200" b="1" i="1">
              <a:latin typeface="Calibri"/>
              <a:ea typeface="Calibri"/>
              <a:cs typeface="Calibri"/>
            </a:endParaRPr>
          </a:p>
        </p:txBody>
      </p:sp>
      <p:pic>
        <p:nvPicPr>
          <p:cNvPr id="4" name="Picture 3">
            <a:extLst>
              <a:ext uri="{FF2B5EF4-FFF2-40B4-BE49-F238E27FC236}">
                <a16:creationId xmlns:a16="http://schemas.microsoft.com/office/drawing/2014/main" id="{6C18ADBB-9E96-BBDB-814A-FC1595DF5BAF}"/>
              </a:ext>
            </a:extLst>
          </p:cNvPr>
          <p:cNvPicPr>
            <a:picLocks noChangeAspect="1"/>
          </p:cNvPicPr>
          <p:nvPr/>
        </p:nvPicPr>
        <p:blipFill>
          <a:blip r:embed="rId2"/>
          <a:stretch>
            <a:fillRect/>
          </a:stretch>
        </p:blipFill>
        <p:spPr>
          <a:xfrm>
            <a:off x="300116" y="2045845"/>
            <a:ext cx="2747572" cy="2803785"/>
          </a:xfrm>
          <a:prstGeom prst="rect">
            <a:avLst/>
          </a:prstGeom>
        </p:spPr>
      </p:pic>
      <p:pic>
        <p:nvPicPr>
          <p:cNvPr id="10" name="Picture 9">
            <a:extLst>
              <a:ext uri="{FF2B5EF4-FFF2-40B4-BE49-F238E27FC236}">
                <a16:creationId xmlns:a16="http://schemas.microsoft.com/office/drawing/2014/main" id="{96446AFD-E016-A748-9B74-7D4858A62B2E}"/>
              </a:ext>
            </a:extLst>
          </p:cNvPr>
          <p:cNvPicPr>
            <a:picLocks noChangeAspect="1"/>
          </p:cNvPicPr>
          <p:nvPr/>
        </p:nvPicPr>
        <p:blipFill>
          <a:blip r:embed="rId3"/>
          <a:stretch>
            <a:fillRect/>
          </a:stretch>
        </p:blipFill>
        <p:spPr>
          <a:xfrm>
            <a:off x="6277367" y="2028512"/>
            <a:ext cx="2360481" cy="2788482"/>
          </a:xfrm>
          <a:prstGeom prst="rect">
            <a:avLst/>
          </a:prstGeom>
        </p:spPr>
      </p:pic>
      <p:sp>
        <p:nvSpPr>
          <p:cNvPr id="3" name="Slide Number Placeholder 2">
            <a:extLst>
              <a:ext uri="{FF2B5EF4-FFF2-40B4-BE49-F238E27FC236}">
                <a16:creationId xmlns:a16="http://schemas.microsoft.com/office/drawing/2014/main" id="{08484837-9902-489A-3E56-3A2897466895}"/>
              </a:ext>
            </a:extLst>
          </p:cNvPr>
          <p:cNvSpPr>
            <a:spLocks noGrp="1"/>
          </p:cNvSpPr>
          <p:nvPr>
            <p:ph type="sldNum" sz="quarter" idx="14"/>
          </p:nvPr>
        </p:nvSpPr>
        <p:spPr/>
        <p:txBody>
          <a:bodyPr/>
          <a:lstStyle/>
          <a:p>
            <a:fld id="{11F27F3A-B3E9-41ED-AF8F-A365F10BB65F}" type="slidenum">
              <a:rPr lang="en-US" smtClean="0"/>
              <a:pPr/>
              <a:t>8</a:t>
            </a:fld>
            <a:endParaRPr lang="en-US"/>
          </a:p>
        </p:txBody>
      </p:sp>
    </p:spTree>
    <p:extLst>
      <p:ext uri="{BB962C8B-B14F-4D97-AF65-F5344CB8AC3E}">
        <p14:creationId xmlns:p14="http://schemas.microsoft.com/office/powerpoint/2010/main" val="29153355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8C414-FA09-A11A-3E0B-1A40F5FF18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7E2E2D-D48D-72CF-5F4B-01C5FDC01F18}"/>
              </a:ext>
            </a:extLst>
          </p:cNvPr>
          <p:cNvSpPr>
            <a:spLocks noGrp="1"/>
          </p:cNvSpPr>
          <p:nvPr>
            <p:ph type="title"/>
          </p:nvPr>
        </p:nvSpPr>
        <p:spPr/>
        <p:txBody>
          <a:bodyPr/>
          <a:lstStyle/>
          <a:p>
            <a:pPr algn="ctr"/>
            <a:r>
              <a:rPr lang="en-US" sz="3600" b="0"/>
              <a:t>Opioid Treatment Program – CY 2025</a:t>
            </a:r>
            <a:br>
              <a:rPr lang="en-US" sz="3600" b="0"/>
            </a:br>
            <a:endParaRPr lang="en-US" sz="3600" b="0"/>
          </a:p>
        </p:txBody>
      </p:sp>
      <p:pic>
        <p:nvPicPr>
          <p:cNvPr id="4" name="Picture 3">
            <a:extLst>
              <a:ext uri="{FF2B5EF4-FFF2-40B4-BE49-F238E27FC236}">
                <a16:creationId xmlns:a16="http://schemas.microsoft.com/office/drawing/2014/main" id="{9CED4730-D74C-A49A-AF45-FCC2C1F85845}"/>
              </a:ext>
            </a:extLst>
          </p:cNvPr>
          <p:cNvPicPr>
            <a:picLocks noChangeAspect="1"/>
          </p:cNvPicPr>
          <p:nvPr/>
        </p:nvPicPr>
        <p:blipFill>
          <a:blip r:embed="rId3"/>
          <a:stretch>
            <a:fillRect/>
          </a:stretch>
        </p:blipFill>
        <p:spPr>
          <a:xfrm>
            <a:off x="731520" y="1092378"/>
            <a:ext cx="8319395" cy="3951260"/>
          </a:xfrm>
          <a:prstGeom prst="rect">
            <a:avLst/>
          </a:prstGeom>
        </p:spPr>
      </p:pic>
      <p:pic>
        <p:nvPicPr>
          <p:cNvPr id="10" name="Picture 9">
            <a:extLst>
              <a:ext uri="{FF2B5EF4-FFF2-40B4-BE49-F238E27FC236}">
                <a16:creationId xmlns:a16="http://schemas.microsoft.com/office/drawing/2014/main" id="{37F2E888-86DD-E420-FFFF-9E4AFDB00AE8}"/>
              </a:ext>
            </a:extLst>
          </p:cNvPr>
          <p:cNvPicPr>
            <a:picLocks noChangeAspect="1"/>
          </p:cNvPicPr>
          <p:nvPr/>
        </p:nvPicPr>
        <p:blipFill>
          <a:blip r:embed="rId4"/>
          <a:stretch>
            <a:fillRect/>
          </a:stretch>
        </p:blipFill>
        <p:spPr>
          <a:xfrm>
            <a:off x="9479003" y="1519820"/>
            <a:ext cx="1981477" cy="276264"/>
          </a:xfrm>
          <a:prstGeom prst="rect">
            <a:avLst/>
          </a:prstGeom>
        </p:spPr>
      </p:pic>
      <p:sp>
        <p:nvSpPr>
          <p:cNvPr id="3" name="Slide Number Placeholder 2">
            <a:extLst>
              <a:ext uri="{FF2B5EF4-FFF2-40B4-BE49-F238E27FC236}">
                <a16:creationId xmlns:a16="http://schemas.microsoft.com/office/drawing/2014/main" id="{33C39F38-847C-45FB-4D38-8669D604CCB4}"/>
              </a:ext>
            </a:extLst>
          </p:cNvPr>
          <p:cNvSpPr>
            <a:spLocks noGrp="1"/>
          </p:cNvSpPr>
          <p:nvPr>
            <p:ph type="sldNum" sz="quarter" idx="15"/>
          </p:nvPr>
        </p:nvSpPr>
        <p:spPr/>
        <p:txBody>
          <a:bodyPr/>
          <a:lstStyle/>
          <a:p>
            <a:fld id="{11F27F3A-B3E9-41ED-AF8F-A365F10BB65F}" type="slidenum">
              <a:rPr lang="en-US" smtClean="0"/>
              <a:pPr/>
              <a:t>80</a:t>
            </a:fld>
            <a:endParaRPr lang="en-US"/>
          </a:p>
        </p:txBody>
      </p:sp>
    </p:spTree>
    <p:extLst>
      <p:ext uri="{BB962C8B-B14F-4D97-AF65-F5344CB8AC3E}">
        <p14:creationId xmlns:p14="http://schemas.microsoft.com/office/powerpoint/2010/main" val="16974552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CF1B2-B67E-D129-0FA4-42C88B6953F5}"/>
              </a:ext>
            </a:extLst>
          </p:cNvPr>
          <p:cNvSpPr>
            <a:spLocks noGrp="1"/>
          </p:cNvSpPr>
          <p:nvPr>
            <p:ph type="title"/>
          </p:nvPr>
        </p:nvSpPr>
        <p:spPr/>
        <p:txBody>
          <a:bodyPr/>
          <a:lstStyle/>
          <a:p>
            <a:pPr algn="ctr"/>
            <a:r>
              <a:rPr lang="en-US" b="0"/>
              <a:t>Community Based Organization – CY 2025</a:t>
            </a:r>
          </a:p>
        </p:txBody>
      </p:sp>
      <p:pic>
        <p:nvPicPr>
          <p:cNvPr id="6" name="Content Placeholder 5">
            <a:extLst>
              <a:ext uri="{FF2B5EF4-FFF2-40B4-BE49-F238E27FC236}">
                <a16:creationId xmlns:a16="http://schemas.microsoft.com/office/drawing/2014/main" id="{A1A684C9-31B5-94C1-A642-8671CB015B75}"/>
              </a:ext>
            </a:extLst>
          </p:cNvPr>
          <p:cNvPicPr>
            <a:picLocks noGrp="1" noChangeAspect="1"/>
          </p:cNvPicPr>
          <p:nvPr>
            <p:ph sz="quarter" idx="14"/>
          </p:nvPr>
        </p:nvPicPr>
        <p:blipFill>
          <a:blip r:embed="rId2"/>
          <a:stretch>
            <a:fillRect/>
          </a:stretch>
        </p:blipFill>
        <p:spPr>
          <a:xfrm>
            <a:off x="731520" y="1160457"/>
            <a:ext cx="8162223" cy="3899433"/>
          </a:xfrm>
          <a:prstGeom prst="rect">
            <a:avLst/>
          </a:prstGeom>
        </p:spPr>
      </p:pic>
      <p:sp>
        <p:nvSpPr>
          <p:cNvPr id="4" name="Slide Number Placeholder 3">
            <a:extLst>
              <a:ext uri="{FF2B5EF4-FFF2-40B4-BE49-F238E27FC236}">
                <a16:creationId xmlns:a16="http://schemas.microsoft.com/office/drawing/2014/main" id="{6F990E43-61A8-8224-08B8-C56797F8B511}"/>
              </a:ext>
            </a:extLst>
          </p:cNvPr>
          <p:cNvSpPr>
            <a:spLocks noGrp="1"/>
          </p:cNvSpPr>
          <p:nvPr>
            <p:ph type="sldNum" sz="quarter" idx="15"/>
          </p:nvPr>
        </p:nvSpPr>
        <p:spPr/>
        <p:txBody>
          <a:bodyPr/>
          <a:lstStyle/>
          <a:p>
            <a:fld id="{11F27F3A-B3E9-41ED-AF8F-A365F10BB65F}" type="slidenum">
              <a:rPr lang="en-US" smtClean="0"/>
              <a:pPr/>
              <a:t>81</a:t>
            </a:fld>
            <a:endParaRPr lang="en-US"/>
          </a:p>
        </p:txBody>
      </p:sp>
      <p:pic>
        <p:nvPicPr>
          <p:cNvPr id="8" name="Picture 7">
            <a:extLst>
              <a:ext uri="{FF2B5EF4-FFF2-40B4-BE49-F238E27FC236}">
                <a16:creationId xmlns:a16="http://schemas.microsoft.com/office/drawing/2014/main" id="{3F804470-8F9A-50AE-C2F2-6944D399D8EE}"/>
              </a:ext>
            </a:extLst>
          </p:cNvPr>
          <p:cNvPicPr>
            <a:picLocks noChangeAspect="1"/>
          </p:cNvPicPr>
          <p:nvPr/>
        </p:nvPicPr>
        <p:blipFill>
          <a:blip r:embed="rId3"/>
          <a:stretch>
            <a:fillRect/>
          </a:stretch>
        </p:blipFill>
        <p:spPr>
          <a:xfrm>
            <a:off x="9155335" y="1500372"/>
            <a:ext cx="2200582" cy="238158"/>
          </a:xfrm>
          <a:prstGeom prst="rect">
            <a:avLst/>
          </a:prstGeom>
        </p:spPr>
      </p:pic>
    </p:spTree>
    <p:extLst>
      <p:ext uri="{BB962C8B-B14F-4D97-AF65-F5344CB8AC3E}">
        <p14:creationId xmlns:p14="http://schemas.microsoft.com/office/powerpoint/2010/main" val="22353062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924EF-FAD1-BAA0-66E4-683A73162A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94AF7E-255E-E492-A784-FD223354328B}"/>
              </a:ext>
            </a:extLst>
          </p:cNvPr>
          <p:cNvSpPr>
            <a:spLocks noGrp="1"/>
          </p:cNvSpPr>
          <p:nvPr>
            <p:ph type="title"/>
          </p:nvPr>
        </p:nvSpPr>
        <p:spPr/>
        <p:txBody>
          <a:bodyPr/>
          <a:lstStyle/>
          <a:p>
            <a:pPr algn="ctr"/>
            <a:r>
              <a:rPr lang="en-US" b="0"/>
              <a:t>Justice Involved Programs – CY 2025</a:t>
            </a:r>
          </a:p>
        </p:txBody>
      </p:sp>
      <p:sp>
        <p:nvSpPr>
          <p:cNvPr id="4" name="Slide Number Placeholder 3">
            <a:extLst>
              <a:ext uri="{FF2B5EF4-FFF2-40B4-BE49-F238E27FC236}">
                <a16:creationId xmlns:a16="http://schemas.microsoft.com/office/drawing/2014/main" id="{24E65D04-2D70-A0DF-F24B-303552B5C63E}"/>
              </a:ext>
            </a:extLst>
          </p:cNvPr>
          <p:cNvSpPr>
            <a:spLocks noGrp="1"/>
          </p:cNvSpPr>
          <p:nvPr>
            <p:ph type="sldNum" sz="quarter" idx="15"/>
          </p:nvPr>
        </p:nvSpPr>
        <p:spPr/>
        <p:txBody>
          <a:bodyPr/>
          <a:lstStyle/>
          <a:p>
            <a:fld id="{11F27F3A-B3E9-41ED-AF8F-A365F10BB65F}" type="slidenum">
              <a:rPr lang="en-US" smtClean="0"/>
              <a:pPr/>
              <a:t>82</a:t>
            </a:fld>
            <a:endParaRPr lang="en-US"/>
          </a:p>
        </p:txBody>
      </p:sp>
      <p:pic>
        <p:nvPicPr>
          <p:cNvPr id="9" name="Content Placeholder 8">
            <a:extLst>
              <a:ext uri="{FF2B5EF4-FFF2-40B4-BE49-F238E27FC236}">
                <a16:creationId xmlns:a16="http://schemas.microsoft.com/office/drawing/2014/main" id="{17D66C69-E010-2FB8-E703-FD961FD062D8}"/>
              </a:ext>
            </a:extLst>
          </p:cNvPr>
          <p:cNvPicPr>
            <a:picLocks noGrp="1" noChangeAspect="1"/>
          </p:cNvPicPr>
          <p:nvPr>
            <p:ph sz="quarter" idx="14"/>
          </p:nvPr>
        </p:nvPicPr>
        <p:blipFill>
          <a:blip r:embed="rId3"/>
          <a:stretch>
            <a:fillRect/>
          </a:stretch>
        </p:blipFill>
        <p:spPr>
          <a:xfrm>
            <a:off x="457796" y="1229609"/>
            <a:ext cx="8697539" cy="4163006"/>
          </a:xfrm>
          <a:prstGeom prst="rect">
            <a:avLst/>
          </a:prstGeom>
        </p:spPr>
      </p:pic>
      <p:pic>
        <p:nvPicPr>
          <p:cNvPr id="11" name="Picture 10">
            <a:extLst>
              <a:ext uri="{FF2B5EF4-FFF2-40B4-BE49-F238E27FC236}">
                <a16:creationId xmlns:a16="http://schemas.microsoft.com/office/drawing/2014/main" id="{6A8A877C-A603-C57B-8D9E-7E35EAEC416A}"/>
              </a:ext>
            </a:extLst>
          </p:cNvPr>
          <p:cNvPicPr>
            <a:picLocks noChangeAspect="1"/>
          </p:cNvPicPr>
          <p:nvPr/>
        </p:nvPicPr>
        <p:blipFill>
          <a:blip r:embed="rId4"/>
          <a:stretch>
            <a:fillRect/>
          </a:stretch>
        </p:blipFill>
        <p:spPr>
          <a:xfrm>
            <a:off x="9230923" y="1525195"/>
            <a:ext cx="2049406" cy="312092"/>
          </a:xfrm>
          <a:prstGeom prst="rect">
            <a:avLst/>
          </a:prstGeom>
        </p:spPr>
      </p:pic>
    </p:spTree>
    <p:extLst>
      <p:ext uri="{BB962C8B-B14F-4D97-AF65-F5344CB8AC3E}">
        <p14:creationId xmlns:p14="http://schemas.microsoft.com/office/powerpoint/2010/main" val="29652621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4AC6F-A3F2-3141-4D8B-0E98FBC153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2BAD59-5DF9-7D36-6750-CA22138D44DA}"/>
              </a:ext>
            </a:extLst>
          </p:cNvPr>
          <p:cNvSpPr>
            <a:spLocks noGrp="1"/>
          </p:cNvSpPr>
          <p:nvPr>
            <p:ph type="title"/>
          </p:nvPr>
        </p:nvSpPr>
        <p:spPr/>
        <p:txBody>
          <a:bodyPr/>
          <a:lstStyle/>
          <a:p>
            <a:r>
              <a:rPr lang="en-US"/>
              <a:t>Intended Uses for Dashboard</a:t>
            </a:r>
          </a:p>
        </p:txBody>
      </p:sp>
      <p:sp>
        <p:nvSpPr>
          <p:cNvPr id="3" name="Content Placeholder 2">
            <a:extLst>
              <a:ext uri="{FF2B5EF4-FFF2-40B4-BE49-F238E27FC236}">
                <a16:creationId xmlns:a16="http://schemas.microsoft.com/office/drawing/2014/main" id="{BE8A9E89-1550-9026-C147-D3D8F18CA568}"/>
              </a:ext>
            </a:extLst>
          </p:cNvPr>
          <p:cNvSpPr>
            <a:spLocks noGrp="1"/>
          </p:cNvSpPr>
          <p:nvPr>
            <p:ph sz="quarter" idx="14"/>
          </p:nvPr>
        </p:nvSpPr>
        <p:spPr/>
        <p:txBody>
          <a:bodyPr/>
          <a:lstStyle/>
          <a:p>
            <a:pPr marL="342900" indent="-342900" algn="l">
              <a:buFont typeface="Arial" panose="020B0604020202020204" pitchFamily="34" charset="0"/>
              <a:buChar char="•"/>
            </a:pPr>
            <a:r>
              <a:rPr lang="en-US"/>
              <a:t>At the division:</a:t>
            </a:r>
          </a:p>
          <a:p>
            <a:pPr marL="1028700" lvl="1" indent="-342900"/>
            <a:r>
              <a:rPr lang="en-US"/>
              <a:t>Display where state-funded naloxone has been distributed throughout the state.</a:t>
            </a:r>
          </a:p>
          <a:p>
            <a:pPr marL="1028700" lvl="1" indent="-342900"/>
            <a:r>
              <a:rPr lang="en-US"/>
              <a:t>Identify any places with low distribution of naloxone and focus future naloxone distribution to those areas. </a:t>
            </a:r>
          </a:p>
          <a:p>
            <a:pPr marL="1028700" lvl="1" indent="-342900"/>
            <a:r>
              <a:rPr lang="en-US"/>
              <a:t>Show trends in focused, naloxone distribution among key populations.</a:t>
            </a:r>
          </a:p>
          <a:p>
            <a:pPr marL="342900" indent="-342900" algn="l">
              <a:buFont typeface="Arial" panose="020B0604020202020204" pitchFamily="34" charset="0"/>
              <a:buChar char="•"/>
            </a:pPr>
            <a:r>
              <a:rPr lang="en-US"/>
              <a:t>Partners:</a:t>
            </a:r>
          </a:p>
          <a:p>
            <a:pPr marL="1028700" lvl="1" indent="-342900"/>
            <a:r>
              <a:rPr lang="en-US"/>
              <a:t>Illustrate the reach of the state-funded naloxone distribution program through the state.</a:t>
            </a:r>
          </a:p>
          <a:p>
            <a:pPr marL="1028700" lvl="1" indent="-342900"/>
            <a:r>
              <a:rPr lang="en-US"/>
              <a:t>Display the types of organizations that request and distribute naloxone in the state.</a:t>
            </a:r>
          </a:p>
          <a:p>
            <a:pPr marL="342900" indent="-342900" algn="l">
              <a:buFont typeface="Arial" panose="020B0604020202020204" pitchFamily="34" charset="0"/>
              <a:buChar char="•"/>
            </a:pPr>
            <a:r>
              <a:rPr lang="en-US"/>
              <a:t>Communities</a:t>
            </a:r>
          </a:p>
          <a:p>
            <a:pPr marL="1028700" lvl="1" indent="-342900"/>
            <a:r>
              <a:rPr lang="en-US"/>
              <a:t>Share how much naloxone has been purchased for local communities. </a:t>
            </a:r>
          </a:p>
        </p:txBody>
      </p:sp>
      <p:sp>
        <p:nvSpPr>
          <p:cNvPr id="4" name="Slide Number Placeholder 3">
            <a:extLst>
              <a:ext uri="{FF2B5EF4-FFF2-40B4-BE49-F238E27FC236}">
                <a16:creationId xmlns:a16="http://schemas.microsoft.com/office/drawing/2014/main" id="{050C4089-7B1E-3B48-ED65-14F2D1E87904}"/>
              </a:ext>
            </a:extLst>
          </p:cNvPr>
          <p:cNvSpPr>
            <a:spLocks noGrp="1"/>
          </p:cNvSpPr>
          <p:nvPr>
            <p:ph type="sldNum" sz="quarter" idx="15"/>
          </p:nvPr>
        </p:nvSpPr>
        <p:spPr/>
        <p:txBody>
          <a:bodyPr/>
          <a:lstStyle/>
          <a:p>
            <a:fld id="{11F27F3A-B3E9-41ED-AF8F-A365F10BB65F}" type="slidenum">
              <a:rPr lang="en-US" smtClean="0"/>
              <a:pPr/>
              <a:t>83</a:t>
            </a:fld>
            <a:endParaRPr lang="en-US"/>
          </a:p>
        </p:txBody>
      </p:sp>
    </p:spTree>
    <p:extLst>
      <p:ext uri="{BB962C8B-B14F-4D97-AF65-F5344CB8AC3E}">
        <p14:creationId xmlns:p14="http://schemas.microsoft.com/office/powerpoint/2010/main" val="35368819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B305A-51F9-8FD3-E940-7D11E7516B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70C600-0AA0-0509-B2BB-8F4940D10877}"/>
              </a:ext>
            </a:extLst>
          </p:cNvPr>
          <p:cNvSpPr>
            <a:spLocks noGrp="1"/>
          </p:cNvSpPr>
          <p:nvPr>
            <p:ph type="title"/>
          </p:nvPr>
        </p:nvSpPr>
        <p:spPr/>
        <p:txBody>
          <a:bodyPr/>
          <a:lstStyle/>
          <a:p>
            <a:r>
              <a:rPr lang="en-US"/>
              <a:t>Dashboard Limitations</a:t>
            </a:r>
          </a:p>
        </p:txBody>
      </p:sp>
      <p:sp>
        <p:nvSpPr>
          <p:cNvPr id="3" name="Content Placeholder 2">
            <a:extLst>
              <a:ext uri="{FF2B5EF4-FFF2-40B4-BE49-F238E27FC236}">
                <a16:creationId xmlns:a16="http://schemas.microsoft.com/office/drawing/2014/main" id="{9EA559E3-F289-77DC-4010-81F4C165CD12}"/>
              </a:ext>
            </a:extLst>
          </p:cNvPr>
          <p:cNvSpPr>
            <a:spLocks noGrp="1"/>
          </p:cNvSpPr>
          <p:nvPr>
            <p:ph sz="quarter" idx="14"/>
          </p:nvPr>
        </p:nvSpPr>
        <p:spPr/>
        <p:txBody>
          <a:bodyPr/>
          <a:lstStyle/>
          <a:p>
            <a:pPr algn="l"/>
            <a:endParaRPr lang="en-US"/>
          </a:p>
          <a:p>
            <a:pPr marL="342900" indent="-342900" algn="l">
              <a:buFont typeface="Arial" panose="020B0604020202020204" pitchFamily="34" charset="0"/>
              <a:buChar char="•"/>
            </a:pPr>
            <a:r>
              <a:rPr lang="en-US"/>
              <a:t>This dashboard is a draft. </a:t>
            </a:r>
          </a:p>
          <a:p>
            <a:pPr marL="1028700" lvl="1" indent="-342900"/>
            <a:r>
              <a:rPr lang="en-US"/>
              <a:t>It is going to the internal governance/approval process before it is published to the public. </a:t>
            </a:r>
          </a:p>
          <a:p>
            <a:pPr marL="1028700" lvl="1" indent="-342900"/>
            <a:r>
              <a:rPr lang="en-US"/>
              <a:t>Once public, the link will be shared.</a:t>
            </a:r>
          </a:p>
          <a:p>
            <a:pPr marL="342900" indent="-342900" algn="l">
              <a:buFont typeface="Arial" panose="020B0604020202020204" pitchFamily="34" charset="0"/>
              <a:buChar char="•"/>
            </a:pPr>
            <a:r>
              <a:rPr lang="en-US"/>
              <a:t>It only shows the calendar year information for 2025 and forward.</a:t>
            </a:r>
          </a:p>
          <a:p>
            <a:pPr marL="342900" indent="-342900" algn="l">
              <a:buFont typeface="Arial" panose="020B0604020202020204" pitchFamily="34" charset="0"/>
              <a:buChar char="•"/>
            </a:pPr>
            <a:r>
              <a:rPr lang="en-US"/>
              <a:t>No addresses of organizations are shown on the dashboard.</a:t>
            </a:r>
          </a:p>
          <a:p>
            <a:pPr marL="342900" indent="-342900" algn="l">
              <a:buFont typeface="Arial" panose="020B0604020202020204" pitchFamily="34" charset="0"/>
              <a:buChar char="•"/>
            </a:pPr>
            <a:r>
              <a:rPr lang="en-US"/>
              <a:t>The data is based on the orders received from the order website (</a:t>
            </a:r>
            <a:r>
              <a:rPr lang="en-US">
                <a:hlinkClick r:id="rId2"/>
              </a:rPr>
              <a:t>https://naloxonesaves-nc.org/</a:t>
            </a:r>
            <a:r>
              <a:rPr lang="en-US"/>
              <a:t>).</a:t>
            </a:r>
          </a:p>
          <a:p>
            <a:pPr marL="1028700" lvl="1" indent="-342900"/>
            <a:r>
              <a:rPr lang="en-US"/>
              <a:t>Other organizations who distribute naloxone are not represented on this dashboard. </a:t>
            </a:r>
          </a:p>
          <a:p>
            <a:pPr marL="342900" indent="-342900" algn="l">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8EF7568F-C6F6-83BE-EC2A-D2491E3B8CF7}"/>
              </a:ext>
            </a:extLst>
          </p:cNvPr>
          <p:cNvSpPr>
            <a:spLocks noGrp="1"/>
          </p:cNvSpPr>
          <p:nvPr>
            <p:ph type="sldNum" sz="quarter" idx="15"/>
          </p:nvPr>
        </p:nvSpPr>
        <p:spPr/>
        <p:txBody>
          <a:bodyPr/>
          <a:lstStyle/>
          <a:p>
            <a:fld id="{11F27F3A-B3E9-41ED-AF8F-A365F10BB65F}" type="slidenum">
              <a:rPr lang="en-US" smtClean="0"/>
              <a:pPr/>
              <a:t>84</a:t>
            </a:fld>
            <a:endParaRPr lang="en-US"/>
          </a:p>
        </p:txBody>
      </p:sp>
    </p:spTree>
    <p:extLst>
      <p:ext uri="{BB962C8B-B14F-4D97-AF65-F5344CB8AC3E}">
        <p14:creationId xmlns:p14="http://schemas.microsoft.com/office/powerpoint/2010/main" val="14894102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3E0D7-220C-4B3D-81CD-1CBB76EDECBC}"/>
              </a:ext>
            </a:extLst>
          </p:cNvPr>
          <p:cNvSpPr>
            <a:spLocks noGrp="1"/>
          </p:cNvSpPr>
          <p:nvPr>
            <p:ph type="title"/>
          </p:nvPr>
        </p:nvSpPr>
        <p:spPr>
          <a:xfrm>
            <a:off x="0" y="1116473"/>
            <a:ext cx="12192000" cy="548640"/>
          </a:xfrm>
        </p:spPr>
        <p:txBody>
          <a:bodyPr/>
          <a:lstStyle/>
          <a:p>
            <a:pPr algn="ctr"/>
            <a:r>
              <a:rPr lang="en-US" sz="8000" b="0">
                <a:latin typeface="+mn-lt"/>
              </a:rPr>
              <a:t>Q&amp;A</a:t>
            </a:r>
          </a:p>
        </p:txBody>
      </p:sp>
      <p:graphicFrame>
        <p:nvGraphicFramePr>
          <p:cNvPr id="3" name="TextBox 2">
            <a:extLst>
              <a:ext uri="{FF2B5EF4-FFF2-40B4-BE49-F238E27FC236}">
                <a16:creationId xmlns:a16="http://schemas.microsoft.com/office/drawing/2014/main" id="{51A412D7-A845-D92C-E549-ECFEF7027086}"/>
              </a:ext>
            </a:extLst>
          </p:cNvPr>
          <p:cNvGraphicFramePr/>
          <p:nvPr/>
        </p:nvGraphicFramePr>
        <p:xfrm>
          <a:off x="632089" y="1942204"/>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DB7E6EB5-7243-4536-293F-74D3A73D3052}"/>
              </a:ext>
            </a:extLst>
          </p:cNvPr>
          <p:cNvSpPr>
            <a:spLocks noGrp="1"/>
          </p:cNvSpPr>
          <p:nvPr>
            <p:ph type="sldNum" sz="quarter" idx="15"/>
          </p:nvPr>
        </p:nvSpPr>
        <p:spPr/>
        <p:txBody>
          <a:bodyPr/>
          <a:lstStyle/>
          <a:p>
            <a:fld id="{11F27F3A-B3E9-41ED-AF8F-A365F10BB65F}" type="slidenum">
              <a:rPr lang="en-US" smtClean="0"/>
              <a:pPr/>
              <a:t>85</a:t>
            </a:fld>
            <a:endParaRPr lang="en-US"/>
          </a:p>
        </p:txBody>
      </p:sp>
    </p:spTree>
    <p:extLst>
      <p:ext uri="{BB962C8B-B14F-4D97-AF65-F5344CB8AC3E}">
        <p14:creationId xmlns:p14="http://schemas.microsoft.com/office/powerpoint/2010/main" val="22141781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591577" y="-16281700"/>
            <a:ext cx="21375155" cy="2137515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6076"/>
            </a:solidFill>
          </p:spPr>
          <p:txBody>
            <a:bodyPr/>
            <a:lstStyle/>
            <a:p>
              <a:pPr defTabSz="609630"/>
              <a:endParaRPr lang="en-US" sz="1200">
                <a:solidFill>
                  <a:prstClr val="black"/>
                </a:solidFill>
                <a:latin typeface="Calibri"/>
              </a:endParaRPr>
            </a:p>
          </p:txBody>
        </p:sp>
        <p:sp>
          <p:nvSpPr>
            <p:cNvPr id="4" name="TextBox 4"/>
            <p:cNvSpPr txBox="1"/>
            <p:nvPr/>
          </p:nvSpPr>
          <p:spPr>
            <a:xfrm>
              <a:off x="76200" y="19050"/>
              <a:ext cx="660400" cy="71755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5" name="Group 5"/>
          <p:cNvGrpSpPr/>
          <p:nvPr/>
        </p:nvGrpSpPr>
        <p:grpSpPr>
          <a:xfrm>
            <a:off x="5203397" y="4090242"/>
            <a:ext cx="1785207" cy="178520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EFD8"/>
            </a:solidFill>
          </p:spPr>
          <p:txBody>
            <a:bodyPr/>
            <a:lstStyle/>
            <a:p>
              <a:pPr defTabSz="609630"/>
              <a:endParaRPr lang="en-US" sz="1200">
                <a:solidFill>
                  <a:prstClr val="black"/>
                </a:solidFill>
                <a:latin typeface="Calibri"/>
              </a:endParaRPr>
            </a:p>
          </p:txBody>
        </p:sp>
        <p:sp>
          <p:nvSpPr>
            <p:cNvPr id="7" name="TextBox 7"/>
            <p:cNvSpPr txBox="1"/>
            <p:nvPr/>
          </p:nvSpPr>
          <p:spPr>
            <a:xfrm>
              <a:off x="76200" y="19050"/>
              <a:ext cx="660400" cy="71755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8" name="Freeform 8"/>
          <p:cNvSpPr/>
          <p:nvPr/>
        </p:nvSpPr>
        <p:spPr>
          <a:xfrm>
            <a:off x="5585808" y="4472653"/>
            <a:ext cx="1020385" cy="1020385"/>
          </a:xfrm>
          <a:custGeom>
            <a:avLst/>
            <a:gdLst/>
            <a:ahLst/>
            <a:cxnLst/>
            <a:rect l="l" t="t" r="r" b="b"/>
            <a:pathLst>
              <a:path w="1530577" h="1530577">
                <a:moveTo>
                  <a:pt x="0" y="0"/>
                </a:moveTo>
                <a:lnTo>
                  <a:pt x="1530578" y="0"/>
                </a:lnTo>
                <a:lnTo>
                  <a:pt x="1530578" y="1530577"/>
                </a:lnTo>
                <a:lnTo>
                  <a:pt x="0" y="153057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3810248" y="6115050"/>
            <a:ext cx="4571504" cy="650499"/>
          </a:xfrm>
          <a:prstGeom prst="rect">
            <a:avLst/>
          </a:prstGeom>
        </p:spPr>
        <p:txBody>
          <a:bodyPr lIns="0" tIns="0" rIns="0" bIns="0" rtlCol="0" anchor="t">
            <a:spAutoFit/>
          </a:bodyPr>
          <a:lstStyle/>
          <a:p>
            <a:pPr algn="ctr" defTabSz="609630">
              <a:lnSpc>
                <a:spcPts val="2613"/>
              </a:lnSpc>
              <a:spcBef>
                <a:spcPct val="0"/>
              </a:spcBef>
            </a:pPr>
            <a:r>
              <a:rPr lang="en-US" sz="1866">
                <a:solidFill>
                  <a:srgbClr val="4D4342"/>
                </a:solidFill>
                <a:latin typeface="Poppins"/>
                <a:ea typeface="Poppins"/>
                <a:cs typeface="Poppins"/>
                <a:sym typeface="Poppins"/>
              </a:rPr>
              <a:t>COMMUNITY OPIOID RESOURCES ENGINE</a:t>
            </a:r>
          </a:p>
        </p:txBody>
      </p:sp>
      <p:sp>
        <p:nvSpPr>
          <p:cNvPr id="10" name="TextBox 10"/>
          <p:cNvSpPr txBox="1"/>
          <p:nvPr/>
        </p:nvSpPr>
        <p:spPr>
          <a:xfrm>
            <a:off x="771823" y="1324555"/>
            <a:ext cx="10648354" cy="1650516"/>
          </a:xfrm>
          <a:prstGeom prst="rect">
            <a:avLst/>
          </a:prstGeom>
        </p:spPr>
        <p:txBody>
          <a:bodyPr lIns="0" tIns="0" rIns="0" bIns="0" rtlCol="0" anchor="t">
            <a:spAutoFit/>
          </a:bodyPr>
          <a:lstStyle/>
          <a:p>
            <a:pPr algn="ctr" defTabSz="609630">
              <a:lnSpc>
                <a:spcPts val="6600"/>
              </a:lnSpc>
            </a:pPr>
            <a:r>
              <a:rPr lang="en-US" sz="4715">
                <a:solidFill>
                  <a:srgbClr val="FFFFFF"/>
                </a:solidFill>
                <a:latin typeface="Poppins"/>
                <a:ea typeface="Poppins"/>
                <a:cs typeface="Poppins"/>
                <a:sym typeface="Poppins"/>
              </a:rPr>
              <a:t>CORE-NC: </a:t>
            </a:r>
          </a:p>
          <a:p>
            <a:pPr algn="ctr" defTabSz="609630">
              <a:lnSpc>
                <a:spcPts val="6600"/>
              </a:lnSpc>
            </a:pPr>
            <a:r>
              <a:rPr lang="en-US" sz="4715">
                <a:solidFill>
                  <a:srgbClr val="FFFFFF"/>
                </a:solidFill>
                <a:latin typeface="Poppins"/>
                <a:ea typeface="Poppins"/>
                <a:cs typeface="Poppins"/>
                <a:sym typeface="Poppins"/>
              </a:rPr>
              <a:t>Tracking Opioid Settlement Funds</a:t>
            </a:r>
          </a:p>
        </p:txBody>
      </p:sp>
      <p:sp>
        <p:nvSpPr>
          <p:cNvPr id="11" name="TextBox 11"/>
          <p:cNvSpPr txBox="1"/>
          <p:nvPr/>
        </p:nvSpPr>
        <p:spPr>
          <a:xfrm>
            <a:off x="771823" y="3357452"/>
            <a:ext cx="10648354" cy="413190"/>
          </a:xfrm>
          <a:prstGeom prst="rect">
            <a:avLst/>
          </a:prstGeom>
        </p:spPr>
        <p:txBody>
          <a:bodyPr lIns="0" tIns="0" rIns="0" bIns="0" rtlCol="0" anchor="t">
            <a:spAutoFit/>
          </a:bodyPr>
          <a:lstStyle/>
          <a:p>
            <a:pPr algn="ctr" defTabSz="609630">
              <a:lnSpc>
                <a:spcPts val="3360"/>
              </a:lnSpc>
            </a:pPr>
            <a:r>
              <a:rPr lang="en-US" sz="2400">
                <a:solidFill>
                  <a:srgbClr val="AAC0C5"/>
                </a:solidFill>
                <a:latin typeface="Poppins"/>
                <a:ea typeface="Poppins"/>
                <a:cs typeface="Poppins"/>
                <a:sym typeface="Poppins"/>
              </a:rPr>
              <a:t>June 12, 2026</a:t>
            </a:r>
          </a:p>
        </p:txBody>
      </p:sp>
    </p:spTree>
    <p:extLst>
      <p:ext uri="{BB962C8B-B14F-4D97-AF65-F5344CB8AC3E}">
        <p14:creationId xmlns:p14="http://schemas.microsoft.com/office/powerpoint/2010/main" val="15045613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F91009D-3852-61DB-4D5A-3B1D078674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84434" y="855110"/>
            <a:ext cx="3013053" cy="4526943"/>
          </a:xfrm>
          <a:prstGeom prst="rect">
            <a:avLst/>
          </a:prstGeom>
        </p:spPr>
      </p:pic>
      <p:grpSp>
        <p:nvGrpSpPr>
          <p:cNvPr id="2" name="Group 2"/>
          <p:cNvGrpSpPr/>
          <p:nvPr/>
        </p:nvGrpSpPr>
        <p:grpSpPr>
          <a:xfrm>
            <a:off x="0" y="6172200"/>
            <a:ext cx="12192000" cy="6858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7EFD8"/>
            </a:solidFill>
          </p:spPr>
          <p:txBody>
            <a:bodyPr/>
            <a:lstStyle/>
            <a:p>
              <a:pPr defTabSz="609630"/>
              <a:endParaRPr lang="en-US" sz="1200">
                <a:solidFill>
                  <a:prstClr val="black"/>
                </a:solidFill>
                <a:latin typeface="Calibri"/>
              </a:endParaRPr>
            </a:p>
          </p:txBody>
        </p:sp>
        <p:sp>
          <p:nvSpPr>
            <p:cNvPr id="4" name="TextBox 4"/>
            <p:cNvSpPr txBox="1"/>
            <p:nvPr/>
          </p:nvSpPr>
          <p:spPr>
            <a:xfrm>
              <a:off x="0" y="-57150"/>
              <a:ext cx="4816593" cy="32808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4802527" y="6258796"/>
            <a:ext cx="2586949" cy="512610"/>
          </a:xfrm>
          <a:custGeom>
            <a:avLst/>
            <a:gdLst/>
            <a:ahLst/>
            <a:cxnLst/>
            <a:rect l="l" t="t" r="r" b="b"/>
            <a:pathLst>
              <a:path w="3880423" h="768915">
                <a:moveTo>
                  <a:pt x="0" y="0"/>
                </a:moveTo>
                <a:lnTo>
                  <a:pt x="3880422" y="0"/>
                </a:lnTo>
                <a:lnTo>
                  <a:pt x="3880422" y="768916"/>
                </a:lnTo>
                <a:lnTo>
                  <a:pt x="0" y="76891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6" name="AutoShape 6"/>
          <p:cNvSpPr/>
          <p:nvPr/>
        </p:nvSpPr>
        <p:spPr>
          <a:xfrm>
            <a:off x="0" y="6140450"/>
            <a:ext cx="12192000" cy="31750"/>
          </a:xfrm>
          <a:prstGeom prst="line">
            <a:avLst/>
          </a:prstGeom>
          <a:ln w="95250" cap="flat">
            <a:solidFill>
              <a:srgbClr val="346076"/>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9" name="TextBox 9"/>
          <p:cNvSpPr txBox="1"/>
          <p:nvPr/>
        </p:nvSpPr>
        <p:spPr>
          <a:xfrm>
            <a:off x="6197600" y="1511090"/>
            <a:ext cx="6174126" cy="780022"/>
          </a:xfrm>
          <a:prstGeom prst="rect">
            <a:avLst/>
          </a:prstGeom>
        </p:spPr>
        <p:txBody>
          <a:bodyPr lIns="0" tIns="0" rIns="0" bIns="0" rtlCol="0" anchor="t">
            <a:spAutoFit/>
          </a:bodyPr>
          <a:lstStyle/>
          <a:p>
            <a:pPr defTabSz="609630">
              <a:lnSpc>
                <a:spcPts val="6410"/>
              </a:lnSpc>
            </a:pPr>
            <a:r>
              <a:rPr lang="en-US" sz="4580" b="1">
                <a:solidFill>
                  <a:srgbClr val="4A4040"/>
                </a:solidFill>
                <a:latin typeface="Poppins Bold"/>
                <a:ea typeface="Poppins Bold"/>
                <a:cs typeface="Poppins Bold"/>
                <a:sym typeface="Poppins Bold"/>
              </a:rPr>
              <a:t>Cecilia Gonzales</a:t>
            </a:r>
          </a:p>
        </p:txBody>
      </p:sp>
      <p:sp>
        <p:nvSpPr>
          <p:cNvPr id="13" name="TextBox 7">
            <a:extLst>
              <a:ext uri="{FF2B5EF4-FFF2-40B4-BE49-F238E27FC236}">
                <a16:creationId xmlns:a16="http://schemas.microsoft.com/office/drawing/2014/main" id="{6EDCEDD1-D17E-052D-722B-118CFF6EA711}"/>
              </a:ext>
            </a:extLst>
          </p:cNvPr>
          <p:cNvSpPr txBox="1"/>
          <p:nvPr/>
        </p:nvSpPr>
        <p:spPr>
          <a:xfrm>
            <a:off x="6172201" y="2291047"/>
            <a:ext cx="6760189" cy="518860"/>
          </a:xfrm>
          <a:prstGeom prst="rect">
            <a:avLst/>
          </a:prstGeom>
        </p:spPr>
        <p:txBody>
          <a:bodyPr wrap="square" lIns="0" tIns="0" rIns="0" bIns="0" rtlCol="0" anchor="t">
            <a:spAutoFit/>
          </a:bodyPr>
          <a:lstStyle/>
          <a:p>
            <a:pPr defTabSz="609630">
              <a:lnSpc>
                <a:spcPts val="4200"/>
              </a:lnSpc>
            </a:pPr>
            <a:r>
              <a:rPr lang="en-US" sz="3200">
                <a:solidFill>
                  <a:srgbClr val="4A4040"/>
                </a:solidFill>
                <a:latin typeface="Poppins"/>
                <a:ea typeface="Poppins"/>
                <a:cs typeface="Poppins"/>
                <a:sym typeface="Poppins"/>
              </a:rPr>
              <a:t>Project Director, CORE-NC</a:t>
            </a:r>
          </a:p>
        </p:txBody>
      </p:sp>
      <p:sp>
        <p:nvSpPr>
          <p:cNvPr id="14" name="Freeform 11">
            <a:extLst>
              <a:ext uri="{FF2B5EF4-FFF2-40B4-BE49-F238E27FC236}">
                <a16:creationId xmlns:a16="http://schemas.microsoft.com/office/drawing/2014/main" id="{FA891889-AADD-70A2-3BD0-4E3D621ABB23}"/>
              </a:ext>
            </a:extLst>
          </p:cNvPr>
          <p:cNvSpPr/>
          <p:nvPr/>
        </p:nvSpPr>
        <p:spPr>
          <a:xfrm>
            <a:off x="7632702" y="3300350"/>
            <a:ext cx="2179174" cy="1754949"/>
          </a:xfrm>
          <a:custGeom>
            <a:avLst/>
            <a:gdLst/>
            <a:ahLst/>
            <a:cxnLst/>
            <a:rect l="l" t="t" r="r" b="b"/>
            <a:pathLst>
              <a:path w="3268761" h="2632424">
                <a:moveTo>
                  <a:pt x="0" y="0"/>
                </a:moveTo>
                <a:lnTo>
                  <a:pt x="3268761" y="0"/>
                </a:lnTo>
                <a:lnTo>
                  <a:pt x="3268761" y="2632425"/>
                </a:lnTo>
                <a:lnTo>
                  <a:pt x="0" y="2632425"/>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25874988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DE32F-9DCA-29A7-C59E-7CC14C19FE3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81CAA41-AFC0-9FB2-E56B-F19A275FEFA1}"/>
              </a:ext>
            </a:extLst>
          </p:cNvPr>
          <p:cNvGrpSpPr/>
          <p:nvPr/>
        </p:nvGrpSpPr>
        <p:grpSpPr>
          <a:xfrm>
            <a:off x="0" y="6027540"/>
            <a:ext cx="12192000" cy="830461"/>
            <a:chOff x="0" y="-57150"/>
            <a:chExt cx="4816593" cy="328083"/>
          </a:xfrm>
        </p:grpSpPr>
        <p:sp>
          <p:nvSpPr>
            <p:cNvPr id="3" name="Freeform 3">
              <a:extLst>
                <a:ext uri="{FF2B5EF4-FFF2-40B4-BE49-F238E27FC236}">
                  <a16:creationId xmlns:a16="http://schemas.microsoft.com/office/drawing/2014/main" id="{9FF692B0-6644-98F1-7E0B-5D6AD80414D3}"/>
                </a:ext>
              </a:extLst>
            </p:cNvPr>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7EFD8"/>
            </a:solidFill>
          </p:spPr>
          <p:txBody>
            <a:bodyPr/>
            <a:lstStyle/>
            <a:p>
              <a:pPr defTabSz="609630"/>
              <a:endParaRPr lang="en-US" sz="1200">
                <a:solidFill>
                  <a:prstClr val="black"/>
                </a:solidFill>
                <a:latin typeface="Calibri"/>
              </a:endParaRPr>
            </a:p>
          </p:txBody>
        </p:sp>
        <p:sp>
          <p:nvSpPr>
            <p:cNvPr id="4" name="TextBox 4">
              <a:extLst>
                <a:ext uri="{FF2B5EF4-FFF2-40B4-BE49-F238E27FC236}">
                  <a16:creationId xmlns:a16="http://schemas.microsoft.com/office/drawing/2014/main" id="{C347CD52-660E-97A4-4FBA-E4903774450D}"/>
                </a:ext>
              </a:extLst>
            </p:cNvPr>
            <p:cNvSpPr txBox="1"/>
            <p:nvPr/>
          </p:nvSpPr>
          <p:spPr>
            <a:xfrm>
              <a:off x="0" y="-57150"/>
              <a:ext cx="4816593" cy="32808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a:extLst>
              <a:ext uri="{FF2B5EF4-FFF2-40B4-BE49-F238E27FC236}">
                <a16:creationId xmlns:a16="http://schemas.microsoft.com/office/drawing/2014/main" id="{9337D26D-1749-3BF6-ACEB-790420B2642B}"/>
              </a:ext>
            </a:extLst>
          </p:cNvPr>
          <p:cNvSpPr/>
          <p:nvPr/>
        </p:nvSpPr>
        <p:spPr>
          <a:xfrm>
            <a:off x="4802527" y="6258796"/>
            <a:ext cx="2586949" cy="512610"/>
          </a:xfrm>
          <a:custGeom>
            <a:avLst/>
            <a:gdLst/>
            <a:ahLst/>
            <a:cxnLst/>
            <a:rect l="l" t="t" r="r" b="b"/>
            <a:pathLst>
              <a:path w="3880423" h="768915">
                <a:moveTo>
                  <a:pt x="0" y="0"/>
                </a:moveTo>
                <a:lnTo>
                  <a:pt x="3880422" y="0"/>
                </a:lnTo>
                <a:lnTo>
                  <a:pt x="3880422" y="768916"/>
                </a:lnTo>
                <a:lnTo>
                  <a:pt x="0" y="76891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6" name="AutoShape 6">
            <a:extLst>
              <a:ext uri="{FF2B5EF4-FFF2-40B4-BE49-F238E27FC236}">
                <a16:creationId xmlns:a16="http://schemas.microsoft.com/office/drawing/2014/main" id="{5989E127-1CED-0444-3BC8-B634D5EA3A06}"/>
              </a:ext>
            </a:extLst>
          </p:cNvPr>
          <p:cNvSpPr/>
          <p:nvPr/>
        </p:nvSpPr>
        <p:spPr>
          <a:xfrm>
            <a:off x="0" y="6140450"/>
            <a:ext cx="12192000" cy="31750"/>
          </a:xfrm>
          <a:prstGeom prst="line">
            <a:avLst/>
          </a:prstGeom>
          <a:ln w="95250" cap="flat">
            <a:solidFill>
              <a:srgbClr val="346076"/>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9" name="TextBox 9">
            <a:extLst>
              <a:ext uri="{FF2B5EF4-FFF2-40B4-BE49-F238E27FC236}">
                <a16:creationId xmlns:a16="http://schemas.microsoft.com/office/drawing/2014/main" id="{FF178090-0326-F9FC-176A-DA2AEA77E169}"/>
              </a:ext>
            </a:extLst>
          </p:cNvPr>
          <p:cNvSpPr txBox="1"/>
          <p:nvPr/>
        </p:nvSpPr>
        <p:spPr>
          <a:xfrm>
            <a:off x="866595" y="1888966"/>
            <a:ext cx="7253625" cy="2708434"/>
          </a:xfrm>
          <a:prstGeom prst="rect">
            <a:avLst/>
          </a:prstGeom>
        </p:spPr>
        <p:txBody>
          <a:bodyPr wrap="square" lIns="0" tIns="0" rIns="0" bIns="0" rtlCol="0" anchor="t">
            <a:spAutoFit/>
          </a:bodyPr>
          <a:lstStyle/>
          <a:p>
            <a:pPr defTabSz="609630"/>
            <a:r>
              <a:rPr lang="en-US" sz="4400" b="1">
                <a:solidFill>
                  <a:srgbClr val="4A4040"/>
                </a:solidFill>
                <a:latin typeface="Poppins"/>
                <a:ea typeface="Poppins Bold"/>
                <a:cs typeface="Poppins"/>
                <a:sym typeface="Poppins Bold"/>
              </a:rPr>
              <a:t>North Carolina</a:t>
            </a:r>
            <a:r>
              <a:rPr lang="en-US" sz="4400">
                <a:solidFill>
                  <a:srgbClr val="4A4040"/>
                </a:solidFill>
                <a:latin typeface="Poppins"/>
                <a:ea typeface="Poppins Bold"/>
                <a:cs typeface="Poppins"/>
                <a:sym typeface="Poppins Bold"/>
              </a:rPr>
              <a:t> will receive over $1.6 billion over a 20-year period, which began in 2022</a:t>
            </a:r>
            <a:endParaRPr lang="en-US">
              <a:solidFill>
                <a:prstClr val="black"/>
              </a:solidFill>
              <a:latin typeface="Calibri"/>
            </a:endParaRPr>
          </a:p>
        </p:txBody>
      </p:sp>
      <p:sp>
        <p:nvSpPr>
          <p:cNvPr id="7" name="TextBox 21">
            <a:extLst>
              <a:ext uri="{FF2B5EF4-FFF2-40B4-BE49-F238E27FC236}">
                <a16:creationId xmlns:a16="http://schemas.microsoft.com/office/drawing/2014/main" id="{9F757C1E-8982-AF4D-83AE-E0DA88EF06D1}"/>
              </a:ext>
            </a:extLst>
          </p:cNvPr>
          <p:cNvSpPr txBox="1"/>
          <p:nvPr/>
        </p:nvSpPr>
        <p:spPr>
          <a:xfrm>
            <a:off x="4519272" y="5724217"/>
            <a:ext cx="7433823" cy="231666"/>
          </a:xfrm>
          <a:prstGeom prst="rect">
            <a:avLst/>
          </a:prstGeom>
        </p:spPr>
        <p:txBody>
          <a:bodyPr lIns="0" tIns="0" rIns="0" bIns="0" rtlCol="0" anchor="t">
            <a:spAutoFit/>
          </a:bodyPr>
          <a:lstStyle/>
          <a:p>
            <a:pPr algn="r" defTabSz="609630">
              <a:lnSpc>
                <a:spcPts val="1908"/>
              </a:lnSpc>
            </a:pPr>
            <a:r>
              <a:rPr lang="en-US" sz="1363">
                <a:solidFill>
                  <a:srgbClr val="4A4040"/>
                </a:solidFill>
                <a:latin typeface="Poppins"/>
                <a:ea typeface="Poppins"/>
                <a:cs typeface="Poppins"/>
                <a:sym typeface="Poppins"/>
              </a:rPr>
              <a:t>NCOPIOIDSETTLEMENT.ORG/ABOUT/NC-MOA</a:t>
            </a:r>
          </a:p>
        </p:txBody>
      </p:sp>
      <p:pic>
        <p:nvPicPr>
          <p:cNvPr id="11" name="Picture 2">
            <a:extLst>
              <a:ext uri="{FF2B5EF4-FFF2-40B4-BE49-F238E27FC236}">
                <a16:creationId xmlns:a16="http://schemas.microsoft.com/office/drawing/2014/main" id="{E135A8F5-08E9-4EB7-C183-8B77D35188F4}"/>
              </a:ext>
            </a:extLst>
          </p:cNvPr>
          <p:cNvPicPr>
            <a:picLocks noChangeAspect="1"/>
          </p:cNvPicPr>
          <p:nvPr/>
        </p:nvPicPr>
        <p:blipFill>
          <a:blip r:embed="rId4"/>
          <a:stretch>
            <a:fillRect/>
          </a:stretch>
        </p:blipFill>
        <p:spPr>
          <a:xfrm>
            <a:off x="6858277" y="543533"/>
            <a:ext cx="5334000" cy="5334000"/>
          </a:xfrm>
          <a:prstGeom prst="rect">
            <a:avLst/>
          </a:prstGeom>
        </p:spPr>
      </p:pic>
      <p:sp>
        <p:nvSpPr>
          <p:cNvPr id="12" name="TextBox 9">
            <a:extLst>
              <a:ext uri="{FF2B5EF4-FFF2-40B4-BE49-F238E27FC236}">
                <a16:creationId xmlns:a16="http://schemas.microsoft.com/office/drawing/2014/main" id="{62373587-93C5-D3CE-A579-4C1CDBFEFE70}"/>
              </a:ext>
            </a:extLst>
          </p:cNvPr>
          <p:cNvSpPr txBox="1"/>
          <p:nvPr/>
        </p:nvSpPr>
        <p:spPr>
          <a:xfrm>
            <a:off x="8890278" y="2461148"/>
            <a:ext cx="8076923" cy="677108"/>
          </a:xfrm>
          <a:prstGeom prst="rect">
            <a:avLst/>
          </a:prstGeom>
        </p:spPr>
        <p:txBody>
          <a:bodyPr wrap="square" lIns="0" tIns="0" rIns="0" bIns="0" rtlCol="0" anchor="t">
            <a:spAutoFit/>
          </a:bodyPr>
          <a:lstStyle/>
          <a:p>
            <a:pPr defTabSz="609630"/>
            <a:r>
              <a:rPr lang="en-US" sz="4400" b="1">
                <a:solidFill>
                  <a:srgbClr val="4A4040"/>
                </a:solidFill>
                <a:latin typeface="Poppins" panose="00000500000000000000" pitchFamily="2" charset="0"/>
                <a:ea typeface="Poppins Bold"/>
                <a:cs typeface="Poppins" panose="00000500000000000000" pitchFamily="2" charset="0"/>
                <a:sym typeface="Poppins Bold"/>
              </a:rPr>
              <a:t>85%</a:t>
            </a:r>
            <a:endParaRPr lang="en-US" sz="4400">
              <a:solidFill>
                <a:srgbClr val="4A4040"/>
              </a:solidFill>
              <a:latin typeface="Poppins Bold"/>
              <a:ea typeface="Poppins Bold"/>
              <a:cs typeface="Poppins Bold"/>
              <a:sym typeface="Poppins Bold"/>
            </a:endParaRPr>
          </a:p>
        </p:txBody>
      </p:sp>
      <p:sp>
        <p:nvSpPr>
          <p:cNvPr id="13" name="TextBox 9">
            <a:extLst>
              <a:ext uri="{FF2B5EF4-FFF2-40B4-BE49-F238E27FC236}">
                <a16:creationId xmlns:a16="http://schemas.microsoft.com/office/drawing/2014/main" id="{93B401B5-2EDA-3D1E-C38B-15A9D1149060}"/>
              </a:ext>
            </a:extLst>
          </p:cNvPr>
          <p:cNvSpPr txBox="1"/>
          <p:nvPr/>
        </p:nvSpPr>
        <p:spPr>
          <a:xfrm>
            <a:off x="8067634" y="3147676"/>
            <a:ext cx="2915287" cy="861967"/>
          </a:xfrm>
          <a:prstGeom prst="rect">
            <a:avLst/>
          </a:prstGeom>
        </p:spPr>
        <p:txBody>
          <a:bodyPr wrap="square" lIns="0" tIns="0" rIns="0" bIns="0" rtlCol="0" anchor="t">
            <a:spAutoFit/>
          </a:bodyPr>
          <a:lstStyle/>
          <a:p>
            <a:pPr algn="ctr" defTabSz="609630"/>
            <a:r>
              <a:rPr lang="en-US" sz="1867">
                <a:solidFill>
                  <a:srgbClr val="4A4040"/>
                </a:solidFill>
                <a:latin typeface="Poppins" panose="00000500000000000000" pitchFamily="2" charset="0"/>
                <a:ea typeface="Poppins Bold"/>
                <a:cs typeface="Poppins" panose="00000500000000000000" pitchFamily="2" charset="0"/>
                <a:sym typeface="Poppins Bold"/>
              </a:rPr>
              <a:t>to local </a:t>
            </a:r>
            <a:br>
              <a:rPr lang="en-US" sz="1867">
                <a:solidFill>
                  <a:srgbClr val="4A4040"/>
                </a:solidFill>
                <a:latin typeface="Poppins" panose="00000500000000000000" pitchFamily="2" charset="0"/>
                <a:ea typeface="Poppins Bold"/>
                <a:cs typeface="Poppins" panose="00000500000000000000" pitchFamily="2" charset="0"/>
                <a:sym typeface="Poppins Bold"/>
              </a:rPr>
            </a:br>
            <a:r>
              <a:rPr lang="en-US" sz="1867">
                <a:solidFill>
                  <a:srgbClr val="4A4040"/>
                </a:solidFill>
                <a:latin typeface="Poppins" panose="00000500000000000000" pitchFamily="2" charset="0"/>
                <a:ea typeface="Poppins Bold"/>
                <a:cs typeface="Poppins" panose="00000500000000000000" pitchFamily="2" charset="0"/>
                <a:sym typeface="Poppins Bold"/>
              </a:rPr>
              <a:t>governments</a:t>
            </a:r>
            <a:br>
              <a:rPr lang="en-US" sz="1867">
                <a:solidFill>
                  <a:srgbClr val="4A4040"/>
                </a:solidFill>
                <a:latin typeface="Poppins" panose="00000500000000000000" pitchFamily="2" charset="0"/>
                <a:ea typeface="Poppins Bold"/>
                <a:cs typeface="Poppins" panose="00000500000000000000" pitchFamily="2" charset="0"/>
                <a:sym typeface="Poppins Bold"/>
              </a:rPr>
            </a:br>
            <a:r>
              <a:rPr lang="en-US" sz="1867">
                <a:solidFill>
                  <a:srgbClr val="4A4040"/>
                </a:solidFill>
                <a:latin typeface="Poppins" panose="00000500000000000000" pitchFamily="2" charset="0"/>
                <a:ea typeface="Poppins Bold"/>
                <a:cs typeface="Poppins" panose="00000500000000000000" pitchFamily="2" charset="0"/>
                <a:sym typeface="Poppins Bold"/>
              </a:rPr>
              <a:t> directly</a:t>
            </a:r>
            <a:endParaRPr lang="en-US" sz="1867">
              <a:solidFill>
                <a:srgbClr val="4A4040"/>
              </a:solidFill>
              <a:latin typeface="Poppins Bold"/>
              <a:ea typeface="Poppins Bold"/>
              <a:cs typeface="Poppins Bold"/>
              <a:sym typeface="Poppins Bold"/>
            </a:endParaRPr>
          </a:p>
        </p:txBody>
      </p:sp>
      <p:sp>
        <p:nvSpPr>
          <p:cNvPr id="14" name="TextBox 9">
            <a:extLst>
              <a:ext uri="{FF2B5EF4-FFF2-40B4-BE49-F238E27FC236}">
                <a16:creationId xmlns:a16="http://schemas.microsoft.com/office/drawing/2014/main" id="{19988A82-775C-4262-0D5C-C91F2C461F0D}"/>
              </a:ext>
            </a:extLst>
          </p:cNvPr>
          <p:cNvSpPr txBox="1"/>
          <p:nvPr/>
        </p:nvSpPr>
        <p:spPr>
          <a:xfrm>
            <a:off x="6877560" y="566800"/>
            <a:ext cx="2915287" cy="574644"/>
          </a:xfrm>
          <a:prstGeom prst="rect">
            <a:avLst/>
          </a:prstGeom>
        </p:spPr>
        <p:txBody>
          <a:bodyPr wrap="square" lIns="0" tIns="0" rIns="0" bIns="0" rtlCol="0" anchor="t">
            <a:spAutoFit/>
          </a:bodyPr>
          <a:lstStyle/>
          <a:p>
            <a:pPr algn="ctr" defTabSz="609630"/>
            <a:r>
              <a:rPr lang="en-US" sz="1867" b="1">
                <a:solidFill>
                  <a:srgbClr val="4A4040"/>
                </a:solidFill>
                <a:latin typeface="Poppins" panose="00000500000000000000" pitchFamily="2" charset="0"/>
                <a:ea typeface="Poppins Bold"/>
                <a:cs typeface="Poppins" panose="00000500000000000000" pitchFamily="2" charset="0"/>
                <a:sym typeface="Poppins Bold"/>
              </a:rPr>
              <a:t>15% </a:t>
            </a:r>
            <a:r>
              <a:rPr lang="en-US" sz="1867">
                <a:solidFill>
                  <a:srgbClr val="4A4040"/>
                </a:solidFill>
                <a:latin typeface="Poppins" panose="00000500000000000000" pitchFamily="2" charset="0"/>
                <a:ea typeface="Poppins Bold"/>
                <a:cs typeface="Poppins" panose="00000500000000000000" pitchFamily="2" charset="0"/>
                <a:sym typeface="Poppins Bold"/>
              </a:rPr>
              <a:t>to state government</a:t>
            </a:r>
            <a:endParaRPr lang="en-US" sz="1867">
              <a:solidFill>
                <a:srgbClr val="4A4040"/>
              </a:solidFill>
              <a:latin typeface="Poppins Bold"/>
              <a:ea typeface="Poppins Bold"/>
              <a:cs typeface="Poppins Bold"/>
              <a:sym typeface="Poppins Bold"/>
            </a:endParaRPr>
          </a:p>
        </p:txBody>
      </p:sp>
    </p:spTree>
    <p:extLst>
      <p:ext uri="{BB962C8B-B14F-4D97-AF65-F5344CB8AC3E}">
        <p14:creationId xmlns:p14="http://schemas.microsoft.com/office/powerpoint/2010/main" val="979789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F55B6-56C7-D9B6-32D8-AE4AFA1CFF8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BECC3B4-B329-47E4-7976-23323355757C}"/>
              </a:ext>
            </a:extLst>
          </p:cNvPr>
          <p:cNvGrpSpPr/>
          <p:nvPr/>
        </p:nvGrpSpPr>
        <p:grpSpPr>
          <a:xfrm>
            <a:off x="0" y="6027540"/>
            <a:ext cx="12192000" cy="830461"/>
            <a:chOff x="0" y="-57150"/>
            <a:chExt cx="4816593" cy="328083"/>
          </a:xfrm>
        </p:grpSpPr>
        <p:sp>
          <p:nvSpPr>
            <p:cNvPr id="3" name="Freeform 3">
              <a:extLst>
                <a:ext uri="{FF2B5EF4-FFF2-40B4-BE49-F238E27FC236}">
                  <a16:creationId xmlns:a16="http://schemas.microsoft.com/office/drawing/2014/main" id="{0EB546C6-CF5A-5056-A00E-50A553DDF57E}"/>
                </a:ext>
              </a:extLst>
            </p:cNvPr>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7EFD8"/>
            </a:solidFill>
          </p:spPr>
          <p:txBody>
            <a:bodyPr/>
            <a:lstStyle/>
            <a:p>
              <a:pPr defTabSz="609630"/>
              <a:endParaRPr lang="en-US" sz="1200">
                <a:solidFill>
                  <a:prstClr val="black"/>
                </a:solidFill>
                <a:latin typeface="Calibri"/>
              </a:endParaRPr>
            </a:p>
          </p:txBody>
        </p:sp>
        <p:sp>
          <p:nvSpPr>
            <p:cNvPr id="4" name="TextBox 4">
              <a:extLst>
                <a:ext uri="{FF2B5EF4-FFF2-40B4-BE49-F238E27FC236}">
                  <a16:creationId xmlns:a16="http://schemas.microsoft.com/office/drawing/2014/main" id="{BF8A87E5-AE87-3AC1-9B16-C02806E01B76}"/>
                </a:ext>
              </a:extLst>
            </p:cNvPr>
            <p:cNvSpPr txBox="1"/>
            <p:nvPr/>
          </p:nvSpPr>
          <p:spPr>
            <a:xfrm>
              <a:off x="0" y="-57150"/>
              <a:ext cx="4816593" cy="32808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a:extLst>
              <a:ext uri="{FF2B5EF4-FFF2-40B4-BE49-F238E27FC236}">
                <a16:creationId xmlns:a16="http://schemas.microsoft.com/office/drawing/2014/main" id="{E185370E-AFCA-628F-E054-DC191C116690}"/>
              </a:ext>
            </a:extLst>
          </p:cNvPr>
          <p:cNvSpPr/>
          <p:nvPr/>
        </p:nvSpPr>
        <p:spPr>
          <a:xfrm>
            <a:off x="4802527" y="6258796"/>
            <a:ext cx="2586949" cy="512610"/>
          </a:xfrm>
          <a:custGeom>
            <a:avLst/>
            <a:gdLst/>
            <a:ahLst/>
            <a:cxnLst/>
            <a:rect l="l" t="t" r="r" b="b"/>
            <a:pathLst>
              <a:path w="3880423" h="768915">
                <a:moveTo>
                  <a:pt x="0" y="0"/>
                </a:moveTo>
                <a:lnTo>
                  <a:pt x="3880422" y="0"/>
                </a:lnTo>
                <a:lnTo>
                  <a:pt x="3880422" y="768916"/>
                </a:lnTo>
                <a:lnTo>
                  <a:pt x="0" y="76891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6" name="AutoShape 6">
            <a:extLst>
              <a:ext uri="{FF2B5EF4-FFF2-40B4-BE49-F238E27FC236}">
                <a16:creationId xmlns:a16="http://schemas.microsoft.com/office/drawing/2014/main" id="{B0C11EC8-C64C-C1A1-B3AA-34BA8562D0AC}"/>
              </a:ext>
            </a:extLst>
          </p:cNvPr>
          <p:cNvSpPr/>
          <p:nvPr/>
        </p:nvSpPr>
        <p:spPr>
          <a:xfrm>
            <a:off x="0" y="6140450"/>
            <a:ext cx="12192000" cy="31750"/>
          </a:xfrm>
          <a:prstGeom prst="line">
            <a:avLst/>
          </a:prstGeom>
          <a:ln w="95250" cap="flat">
            <a:solidFill>
              <a:srgbClr val="346076"/>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9" name="TextBox 9">
            <a:extLst>
              <a:ext uri="{FF2B5EF4-FFF2-40B4-BE49-F238E27FC236}">
                <a16:creationId xmlns:a16="http://schemas.microsoft.com/office/drawing/2014/main" id="{E29DE709-9B57-1AA5-5CCF-68E249AA2F55}"/>
              </a:ext>
            </a:extLst>
          </p:cNvPr>
          <p:cNvSpPr txBox="1"/>
          <p:nvPr/>
        </p:nvSpPr>
        <p:spPr>
          <a:xfrm>
            <a:off x="660400" y="909756"/>
            <a:ext cx="6604000" cy="4431983"/>
          </a:xfrm>
          <a:prstGeom prst="rect">
            <a:avLst/>
          </a:prstGeom>
        </p:spPr>
        <p:txBody>
          <a:bodyPr wrap="square" lIns="0" tIns="0" rIns="0" bIns="0" rtlCol="0" anchor="t">
            <a:spAutoFit/>
          </a:bodyPr>
          <a:lstStyle/>
          <a:p>
            <a:pPr defTabSz="609630"/>
            <a:r>
              <a:rPr lang="en-US" sz="4800">
                <a:solidFill>
                  <a:srgbClr val="4A4040"/>
                </a:solidFill>
                <a:latin typeface="Poppins" panose="00000500000000000000" pitchFamily="2" charset="0"/>
                <a:ea typeface="Poppins Bold"/>
                <a:cs typeface="Poppins" panose="00000500000000000000" pitchFamily="2" charset="0"/>
                <a:sym typeface="Poppins Bold"/>
              </a:rPr>
              <a:t>North Carolina’s approach to the opioid settlements </a:t>
            </a:r>
            <a:br>
              <a:rPr lang="en-US" sz="4800">
                <a:solidFill>
                  <a:srgbClr val="4A4040"/>
                </a:solidFill>
                <a:latin typeface="Poppins" panose="00000500000000000000" pitchFamily="2" charset="0"/>
                <a:ea typeface="Poppins Bold"/>
                <a:cs typeface="Poppins" panose="00000500000000000000" pitchFamily="2" charset="0"/>
                <a:sym typeface="Poppins Bold"/>
              </a:rPr>
            </a:br>
            <a:r>
              <a:rPr lang="en-US" sz="4800">
                <a:solidFill>
                  <a:srgbClr val="4A4040"/>
                </a:solidFill>
                <a:latin typeface="Poppins" panose="00000500000000000000" pitchFamily="2" charset="0"/>
                <a:ea typeface="Poppins Bold"/>
                <a:cs typeface="Poppins" panose="00000500000000000000" pitchFamily="2" charset="0"/>
                <a:sym typeface="Poppins Bold"/>
              </a:rPr>
              <a:t>is built on two pillars: </a:t>
            </a:r>
            <a:r>
              <a:rPr lang="en-US" sz="4800" b="1">
                <a:solidFill>
                  <a:srgbClr val="4A4040"/>
                </a:solidFill>
                <a:latin typeface="Poppins Bold"/>
                <a:ea typeface="Poppins Bold"/>
                <a:cs typeface="Poppins Bold"/>
                <a:sym typeface="Poppins Bold"/>
              </a:rPr>
              <a:t>transparency and accountability.</a:t>
            </a:r>
          </a:p>
        </p:txBody>
      </p:sp>
      <p:grpSp>
        <p:nvGrpSpPr>
          <p:cNvPr id="18" name="Group 2">
            <a:extLst>
              <a:ext uri="{FF2B5EF4-FFF2-40B4-BE49-F238E27FC236}">
                <a16:creationId xmlns:a16="http://schemas.microsoft.com/office/drawing/2014/main" id="{3A86B980-7CDE-7B55-03FF-780C8518A5EF}"/>
              </a:ext>
            </a:extLst>
          </p:cNvPr>
          <p:cNvGrpSpPr/>
          <p:nvPr/>
        </p:nvGrpSpPr>
        <p:grpSpPr>
          <a:xfrm>
            <a:off x="7272671" y="1041401"/>
            <a:ext cx="3991195" cy="3991195"/>
            <a:chOff x="0" y="0"/>
            <a:chExt cx="10789090" cy="10789090"/>
          </a:xfrm>
        </p:grpSpPr>
        <p:sp>
          <p:nvSpPr>
            <p:cNvPr id="19" name="Freeform 3">
              <a:extLst>
                <a:ext uri="{FF2B5EF4-FFF2-40B4-BE49-F238E27FC236}">
                  <a16:creationId xmlns:a16="http://schemas.microsoft.com/office/drawing/2014/main" id="{A0901CE6-E791-22FA-CC0F-7F9C4C519CBB}"/>
                </a:ext>
              </a:extLst>
            </p:cNvPr>
            <p:cNvSpPr/>
            <p:nvPr/>
          </p:nvSpPr>
          <p:spPr>
            <a:xfrm>
              <a:off x="0" y="0"/>
              <a:ext cx="10789090" cy="10789090"/>
            </a:xfrm>
            <a:custGeom>
              <a:avLst/>
              <a:gdLst/>
              <a:ahLst/>
              <a:cxnLst/>
              <a:rect l="l" t="t" r="r" b="b"/>
              <a:pathLst>
                <a:path w="10789090" h="10789090">
                  <a:moveTo>
                    <a:pt x="0" y="0"/>
                  </a:moveTo>
                  <a:lnTo>
                    <a:pt x="10789090" y="0"/>
                  </a:lnTo>
                  <a:lnTo>
                    <a:pt x="10789090" y="10789090"/>
                  </a:lnTo>
                  <a:lnTo>
                    <a:pt x="0" y="1078909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grpSp>
          <p:nvGrpSpPr>
            <p:cNvPr id="20" name="Group 4">
              <a:extLst>
                <a:ext uri="{FF2B5EF4-FFF2-40B4-BE49-F238E27FC236}">
                  <a16:creationId xmlns:a16="http://schemas.microsoft.com/office/drawing/2014/main" id="{93384B67-6586-4BF7-8185-8B177836B321}"/>
                </a:ext>
              </a:extLst>
            </p:cNvPr>
            <p:cNvGrpSpPr/>
            <p:nvPr/>
          </p:nvGrpSpPr>
          <p:grpSpPr>
            <a:xfrm>
              <a:off x="396471" y="4832548"/>
              <a:ext cx="9996148" cy="3920180"/>
              <a:chOff x="0" y="-38100"/>
              <a:chExt cx="1728148" cy="677726"/>
            </a:xfrm>
          </p:grpSpPr>
          <p:sp>
            <p:nvSpPr>
              <p:cNvPr id="23" name="Freeform 5">
                <a:extLst>
                  <a:ext uri="{FF2B5EF4-FFF2-40B4-BE49-F238E27FC236}">
                    <a16:creationId xmlns:a16="http://schemas.microsoft.com/office/drawing/2014/main" id="{B67467EC-B34D-5E5E-8FEB-F6409C6C485E}"/>
                  </a:ext>
                </a:extLst>
              </p:cNvPr>
              <p:cNvSpPr/>
              <p:nvPr/>
            </p:nvSpPr>
            <p:spPr>
              <a:xfrm>
                <a:off x="0" y="0"/>
                <a:ext cx="1728148" cy="639626"/>
              </a:xfrm>
              <a:custGeom>
                <a:avLst/>
                <a:gdLst/>
                <a:ahLst/>
                <a:cxnLst/>
                <a:rect l="l" t="t" r="r" b="b"/>
                <a:pathLst>
                  <a:path w="1728148" h="639626">
                    <a:moveTo>
                      <a:pt x="0" y="0"/>
                    </a:moveTo>
                    <a:lnTo>
                      <a:pt x="1728148" y="0"/>
                    </a:lnTo>
                    <a:lnTo>
                      <a:pt x="1728148" y="639626"/>
                    </a:lnTo>
                    <a:lnTo>
                      <a:pt x="0" y="639626"/>
                    </a:lnTo>
                    <a:close/>
                  </a:path>
                </a:pathLst>
              </a:custGeom>
              <a:solidFill>
                <a:srgbClr val="FFFFFF"/>
              </a:solidFill>
            </p:spPr>
            <p:txBody>
              <a:bodyPr/>
              <a:lstStyle/>
              <a:p>
                <a:pPr defTabSz="609630"/>
                <a:endParaRPr lang="en-US" sz="1200">
                  <a:solidFill>
                    <a:prstClr val="black"/>
                  </a:solidFill>
                  <a:latin typeface="Calibri"/>
                </a:endParaRPr>
              </a:p>
            </p:txBody>
          </p:sp>
          <p:sp>
            <p:nvSpPr>
              <p:cNvPr id="24" name="TextBox 6">
                <a:extLst>
                  <a:ext uri="{FF2B5EF4-FFF2-40B4-BE49-F238E27FC236}">
                    <a16:creationId xmlns:a16="http://schemas.microsoft.com/office/drawing/2014/main" id="{C1522671-013A-9653-EEC9-0CD89665F4E6}"/>
                  </a:ext>
                </a:extLst>
              </p:cNvPr>
              <p:cNvSpPr txBox="1"/>
              <p:nvPr/>
            </p:nvSpPr>
            <p:spPr>
              <a:xfrm>
                <a:off x="0" y="-38100"/>
                <a:ext cx="1728148" cy="677726"/>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21" name="Freeform 7">
              <a:extLst>
                <a:ext uri="{FF2B5EF4-FFF2-40B4-BE49-F238E27FC236}">
                  <a16:creationId xmlns:a16="http://schemas.microsoft.com/office/drawing/2014/main" id="{9B770F4A-53CD-7F04-0ADD-689E6B36E510}"/>
                </a:ext>
              </a:extLst>
            </p:cNvPr>
            <p:cNvSpPr/>
            <p:nvPr/>
          </p:nvSpPr>
          <p:spPr>
            <a:xfrm>
              <a:off x="541578" y="5052930"/>
              <a:ext cx="1743530" cy="3699798"/>
            </a:xfrm>
            <a:custGeom>
              <a:avLst/>
              <a:gdLst/>
              <a:ahLst/>
              <a:cxnLst/>
              <a:rect l="l" t="t" r="r" b="b"/>
              <a:pathLst>
                <a:path w="1743530" h="3699798">
                  <a:moveTo>
                    <a:pt x="0" y="0"/>
                  </a:moveTo>
                  <a:lnTo>
                    <a:pt x="1743530" y="0"/>
                  </a:lnTo>
                  <a:lnTo>
                    <a:pt x="1743530" y="3699798"/>
                  </a:lnTo>
                  <a:lnTo>
                    <a:pt x="0" y="369979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22" name="Freeform 8">
              <a:extLst>
                <a:ext uri="{FF2B5EF4-FFF2-40B4-BE49-F238E27FC236}">
                  <a16:creationId xmlns:a16="http://schemas.microsoft.com/office/drawing/2014/main" id="{B326ADB1-AF16-4BC0-8380-EA66146D9BE0}"/>
                </a:ext>
              </a:extLst>
            </p:cNvPr>
            <p:cNvSpPr/>
            <p:nvPr/>
          </p:nvSpPr>
          <p:spPr>
            <a:xfrm>
              <a:off x="8489471" y="5052930"/>
              <a:ext cx="1743530" cy="3699798"/>
            </a:xfrm>
            <a:custGeom>
              <a:avLst/>
              <a:gdLst/>
              <a:ahLst/>
              <a:cxnLst/>
              <a:rect l="l" t="t" r="r" b="b"/>
              <a:pathLst>
                <a:path w="1743530" h="3699798">
                  <a:moveTo>
                    <a:pt x="0" y="0"/>
                  </a:moveTo>
                  <a:lnTo>
                    <a:pt x="1743530" y="0"/>
                  </a:lnTo>
                  <a:lnTo>
                    <a:pt x="1743530" y="3699798"/>
                  </a:lnTo>
                  <a:lnTo>
                    <a:pt x="0" y="369979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spTree>
    <p:extLst>
      <p:ext uri="{BB962C8B-B14F-4D97-AF65-F5344CB8AC3E}">
        <p14:creationId xmlns:p14="http://schemas.microsoft.com/office/powerpoint/2010/main" val="559910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B1518-5DAD-2D2C-4EF9-70178FCCEEF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5901ED1-4006-5C20-7B09-A09629CF7D92}"/>
              </a:ext>
            </a:extLst>
          </p:cNvPr>
          <p:cNvSpPr>
            <a:spLocks noGrp="1"/>
          </p:cNvSpPr>
          <p:nvPr>
            <p:ph type="title"/>
          </p:nvPr>
        </p:nvSpPr>
        <p:spPr/>
        <p:txBody>
          <a:bodyPr/>
          <a:lstStyle/>
          <a:p>
            <a:pPr>
              <a:lnSpc>
                <a:spcPct val="100000"/>
              </a:lnSpc>
            </a:pPr>
            <a:r>
              <a:rPr lang="en-US" sz="2800"/>
              <a:t>We have no actual or potential conflicts of interest in relation to this presentation.</a:t>
            </a:r>
            <a:endParaRPr lang="en-US" sz="4000"/>
          </a:p>
        </p:txBody>
      </p:sp>
      <p:sp>
        <p:nvSpPr>
          <p:cNvPr id="4" name="Text Placeholder 3">
            <a:extLst>
              <a:ext uri="{FF2B5EF4-FFF2-40B4-BE49-F238E27FC236}">
                <a16:creationId xmlns:a16="http://schemas.microsoft.com/office/drawing/2014/main" id="{C2367A26-6A7F-36F5-3B32-3B106FFF5095}"/>
              </a:ext>
            </a:extLst>
          </p:cNvPr>
          <p:cNvSpPr>
            <a:spLocks noGrp="1"/>
          </p:cNvSpPr>
          <p:nvPr>
            <p:ph type="body" sz="quarter" idx="15"/>
          </p:nvPr>
        </p:nvSpPr>
        <p:spPr/>
        <p:txBody>
          <a:bodyPr/>
          <a:lstStyle/>
          <a:p>
            <a:r>
              <a:rPr lang="en-US" sz="2400"/>
              <a:t>Passive Surveillance</a:t>
            </a:r>
          </a:p>
          <a:p>
            <a:r>
              <a:rPr lang="en-US" sz="2400"/>
              <a:t>Active Surveillance</a:t>
            </a:r>
          </a:p>
          <a:p>
            <a:r>
              <a:rPr lang="en-US" sz="2400"/>
              <a:t>Injury Data Users Toolkit</a:t>
            </a:r>
          </a:p>
        </p:txBody>
      </p:sp>
      <p:sp>
        <p:nvSpPr>
          <p:cNvPr id="7" name="Text Placeholder 6">
            <a:extLst>
              <a:ext uri="{FF2B5EF4-FFF2-40B4-BE49-F238E27FC236}">
                <a16:creationId xmlns:a16="http://schemas.microsoft.com/office/drawing/2014/main" id="{E2CE3588-4412-FCCF-C7C6-8B6297EAE460}"/>
              </a:ext>
            </a:extLst>
          </p:cNvPr>
          <p:cNvSpPr>
            <a:spLocks noGrp="1"/>
          </p:cNvSpPr>
          <p:nvPr>
            <p:ph type="body" sz="quarter" idx="16"/>
          </p:nvPr>
        </p:nvSpPr>
        <p:spPr/>
        <p:txBody>
          <a:bodyPr>
            <a:normAutofit lnSpcReduction="10000"/>
          </a:bodyPr>
          <a:lstStyle/>
          <a:p>
            <a:r>
              <a:rPr lang="en-US" sz="3600"/>
              <a:t>Agenda</a:t>
            </a:r>
          </a:p>
        </p:txBody>
      </p:sp>
      <p:sp>
        <p:nvSpPr>
          <p:cNvPr id="3" name="Title 4">
            <a:extLst>
              <a:ext uri="{FF2B5EF4-FFF2-40B4-BE49-F238E27FC236}">
                <a16:creationId xmlns:a16="http://schemas.microsoft.com/office/drawing/2014/main" id="{9A126AB4-3B7F-4713-3167-B1AECEEA95B3}"/>
              </a:ext>
            </a:extLst>
          </p:cNvPr>
          <p:cNvSpPr txBox="1">
            <a:spLocks/>
          </p:cNvSpPr>
          <p:nvPr/>
        </p:nvSpPr>
        <p:spPr>
          <a:xfrm>
            <a:off x="6484919" y="2868976"/>
            <a:ext cx="3535491" cy="631870"/>
          </a:xfrm>
          <a:prstGeom prst="rect">
            <a:avLst/>
          </a:prstGeom>
        </p:spPr>
        <p:txBody>
          <a:bodyPr vert="horz" lIns="91440" tIns="45720" rIns="91440" bIns="45720" rtlCol="0" anchor="t">
            <a:noAutofit/>
          </a:bodyPr>
          <a:lstStyle>
            <a:lvl1pPr algn="l" defTabSz="514350" rtl="0" eaLnBrk="1" latinLnBrk="0" hangingPunct="1">
              <a:lnSpc>
                <a:spcPct val="90000"/>
              </a:lnSpc>
              <a:spcBef>
                <a:spcPct val="0"/>
              </a:spcBef>
              <a:buNone/>
              <a:defRPr sz="2400" b="1" i="0" kern="1200" baseline="0">
                <a:solidFill>
                  <a:srgbClr val="5C93D5"/>
                </a:solidFill>
                <a:latin typeface="Arial" panose="020B0604020202020204" pitchFamily="34" charset="0"/>
                <a:ea typeface="Arial" panose="020B0604020202020204" pitchFamily="34" charset="0"/>
                <a:cs typeface="Arial" panose="020B0604020202020204" pitchFamily="34" charset="0"/>
              </a:defRPr>
            </a:lvl1pPr>
          </a:lstStyle>
          <a:p>
            <a:r>
              <a:rPr lang="en-US" sz="3600"/>
              <a:t>Funding</a:t>
            </a:r>
          </a:p>
        </p:txBody>
      </p:sp>
      <p:sp>
        <p:nvSpPr>
          <p:cNvPr id="6" name="Text Placeholder 1">
            <a:extLst>
              <a:ext uri="{FF2B5EF4-FFF2-40B4-BE49-F238E27FC236}">
                <a16:creationId xmlns:a16="http://schemas.microsoft.com/office/drawing/2014/main" id="{02DDAE46-4A07-D67F-40C3-80C818D7A35B}"/>
              </a:ext>
            </a:extLst>
          </p:cNvPr>
          <p:cNvSpPr txBox="1">
            <a:spLocks/>
          </p:cNvSpPr>
          <p:nvPr/>
        </p:nvSpPr>
        <p:spPr>
          <a:xfrm>
            <a:off x="6484918" y="3348546"/>
            <a:ext cx="4183082" cy="2285827"/>
          </a:xfrm>
          <a:prstGeom prst="rect">
            <a:avLst/>
          </a:prstGeom>
        </p:spPr>
        <p:txBody>
          <a:bodyPr vert="horz" lIns="91440" tIns="45720" rIns="91440" bIns="45720" rtlCol="0">
            <a:noAutofit/>
          </a:bodyPr>
          <a:lstStyle>
            <a:lvl1pPr marL="171450" indent="-171450" algn="l" defTabSz="514350" rtl="0" eaLnBrk="1" latinLnBrk="0" hangingPunct="1">
              <a:lnSpc>
                <a:spcPct val="100000"/>
              </a:lnSpc>
              <a:spcBef>
                <a:spcPts val="900"/>
              </a:spcBef>
              <a:buFont typeface="Arial" panose="020B0604020202020204" pitchFamily="34" charset="0"/>
              <a:buChar char="•"/>
              <a:defRPr sz="2100" b="1" i="0" kern="1200">
                <a:solidFill>
                  <a:srgbClr val="003B70"/>
                </a:solidFill>
                <a:latin typeface="Arial" panose="020B0604020202020204" pitchFamily="34" charset="0"/>
                <a:ea typeface="Arial" panose="020B0604020202020204" pitchFamily="34" charset="0"/>
                <a:cs typeface="Arial" panose="020B0604020202020204" pitchFamily="34" charset="0"/>
              </a:defRPr>
            </a:lvl1pPr>
            <a:lvl2pPr marL="432197" indent="-175022" algn="l" defTabSz="514350" rtl="0" eaLnBrk="1" latinLnBrk="0" hangingPunct="1">
              <a:lnSpc>
                <a:spcPct val="100000"/>
              </a:lnSpc>
              <a:spcBef>
                <a:spcPts val="281"/>
              </a:spcBef>
              <a:buFont typeface="Franklin Gothic Medium" panose="020B0603020102020204" pitchFamily="34" charset="0"/>
              <a:buChar char="−"/>
              <a:defRPr sz="1800" b="1" i="0" kern="1200">
                <a:solidFill>
                  <a:srgbClr val="003B70"/>
                </a:solidFill>
                <a:latin typeface="Arial" panose="020B0604020202020204" pitchFamily="34" charset="0"/>
                <a:ea typeface="Arial" panose="020B0604020202020204" pitchFamily="34" charset="0"/>
                <a:cs typeface="Arial" panose="020B0604020202020204" pitchFamily="34" charset="0"/>
              </a:defRPr>
            </a:lvl2pPr>
            <a:lvl3pPr marL="729854" indent="-171450" algn="l" defTabSz="514350" rtl="0" eaLnBrk="1" latinLnBrk="0" hangingPunct="1">
              <a:lnSpc>
                <a:spcPct val="100000"/>
              </a:lnSpc>
              <a:spcBef>
                <a:spcPts val="281"/>
              </a:spcBef>
              <a:buFont typeface="Arial" panose="020B0604020202020204" pitchFamily="34" charset="0"/>
              <a:buChar char="•"/>
              <a:defRPr sz="1500" b="1" i="0" kern="1200">
                <a:solidFill>
                  <a:srgbClr val="003B70"/>
                </a:solidFill>
                <a:latin typeface="Arial" panose="020B0604020202020204" pitchFamily="34" charset="0"/>
                <a:ea typeface="Arial" panose="020B0604020202020204" pitchFamily="34" charset="0"/>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Franklin Gothic Medium" panose="020B0603020102020204" pitchFamily="34"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None/>
            </a:pPr>
            <a:r>
              <a:rPr lang="en-US" sz="2400" i="1"/>
              <a:t>This work and other work by the NC Injury &amp; Violence Prevention Branch (IVPB) is made possible from funding from several cooperative agreements with the CDC’s Center for Injury and Prevention.</a:t>
            </a:r>
            <a:r>
              <a:rPr lang="en-US" sz="2000"/>
              <a:t> </a:t>
            </a:r>
            <a:endParaRPr lang="en-US" sz="3200" i="1" u="sng">
              <a:solidFill>
                <a:schemeClr val="tx2">
                  <a:lumMod val="60000"/>
                  <a:lumOff val="40000"/>
                </a:schemeClr>
              </a:solidFill>
            </a:endParaRPr>
          </a:p>
          <a:p>
            <a:endParaRPr lang="en-US" sz="3200"/>
          </a:p>
        </p:txBody>
      </p:sp>
      <p:sp>
        <p:nvSpPr>
          <p:cNvPr id="2" name="Slide Number Placeholder 1">
            <a:extLst>
              <a:ext uri="{FF2B5EF4-FFF2-40B4-BE49-F238E27FC236}">
                <a16:creationId xmlns:a16="http://schemas.microsoft.com/office/drawing/2014/main" id="{3649C646-3D19-0C93-19CD-4E927E6ED875}"/>
              </a:ext>
            </a:extLst>
          </p:cNvPr>
          <p:cNvSpPr>
            <a:spLocks noGrp="1"/>
          </p:cNvSpPr>
          <p:nvPr>
            <p:ph type="sldNum" sz="quarter" idx="14"/>
          </p:nvPr>
        </p:nvSpPr>
        <p:spPr/>
        <p:txBody>
          <a:bodyPr/>
          <a:lstStyle/>
          <a:p>
            <a:fld id="{11F27F3A-B3E9-41ED-AF8F-A365F10BB65F}" type="slidenum">
              <a:rPr lang="en-US" smtClean="0"/>
              <a:pPr/>
              <a:t>9</a:t>
            </a:fld>
            <a:endParaRPr lang="en-US"/>
          </a:p>
        </p:txBody>
      </p:sp>
    </p:spTree>
    <p:extLst>
      <p:ext uri="{BB962C8B-B14F-4D97-AF65-F5344CB8AC3E}">
        <p14:creationId xmlns:p14="http://schemas.microsoft.com/office/powerpoint/2010/main" val="20018443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027540"/>
            <a:ext cx="12192000" cy="830461"/>
            <a:chOff x="0" y="-57150"/>
            <a:chExt cx="4816593" cy="32808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7EFD8"/>
            </a:solidFill>
          </p:spPr>
          <p:txBody>
            <a:bodyPr/>
            <a:lstStyle/>
            <a:p>
              <a:pPr defTabSz="609630"/>
              <a:endParaRPr lang="en-US" sz="1200">
                <a:solidFill>
                  <a:prstClr val="black"/>
                </a:solidFill>
                <a:latin typeface="Calibri"/>
              </a:endParaRPr>
            </a:p>
          </p:txBody>
        </p:sp>
        <p:sp>
          <p:nvSpPr>
            <p:cNvPr id="4" name="TextBox 4"/>
            <p:cNvSpPr txBox="1"/>
            <p:nvPr/>
          </p:nvSpPr>
          <p:spPr>
            <a:xfrm>
              <a:off x="0" y="-57150"/>
              <a:ext cx="4816593" cy="32808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4802527" y="6258796"/>
            <a:ext cx="2586949" cy="512610"/>
          </a:xfrm>
          <a:custGeom>
            <a:avLst/>
            <a:gdLst/>
            <a:ahLst/>
            <a:cxnLst/>
            <a:rect l="l" t="t" r="r" b="b"/>
            <a:pathLst>
              <a:path w="3880423" h="768915">
                <a:moveTo>
                  <a:pt x="0" y="0"/>
                </a:moveTo>
                <a:lnTo>
                  <a:pt x="3880422" y="0"/>
                </a:lnTo>
                <a:lnTo>
                  <a:pt x="3880422" y="768916"/>
                </a:lnTo>
                <a:lnTo>
                  <a:pt x="0" y="76891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6" name="AutoShape 6"/>
          <p:cNvSpPr/>
          <p:nvPr/>
        </p:nvSpPr>
        <p:spPr>
          <a:xfrm>
            <a:off x="0" y="6140450"/>
            <a:ext cx="12192000" cy="31750"/>
          </a:xfrm>
          <a:prstGeom prst="line">
            <a:avLst/>
          </a:prstGeom>
          <a:ln w="95250" cap="flat">
            <a:solidFill>
              <a:srgbClr val="346076"/>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9" name="TextBox 9"/>
          <p:cNvSpPr txBox="1"/>
          <p:nvPr/>
        </p:nvSpPr>
        <p:spPr>
          <a:xfrm>
            <a:off x="609607" y="584200"/>
            <a:ext cx="6465604" cy="5170646"/>
          </a:xfrm>
          <a:prstGeom prst="rect">
            <a:avLst/>
          </a:prstGeom>
        </p:spPr>
        <p:txBody>
          <a:bodyPr wrap="square" lIns="0" tIns="0" rIns="0" bIns="0" rtlCol="0" anchor="t">
            <a:spAutoFit/>
          </a:bodyPr>
          <a:lstStyle/>
          <a:p>
            <a:pPr defTabSz="609630"/>
            <a:r>
              <a:rPr lang="en-US" sz="4800" b="1">
                <a:solidFill>
                  <a:srgbClr val="4A4040"/>
                </a:solidFill>
                <a:latin typeface="Poppins" panose="00000500000000000000" pitchFamily="2" charset="0"/>
                <a:ea typeface="Poppins Bold"/>
                <a:cs typeface="Poppins" panose="00000500000000000000" pitchFamily="2" charset="0"/>
                <a:sym typeface="Poppins Bold"/>
              </a:rPr>
              <a:t>NC Memorandum of Agreement </a:t>
            </a:r>
            <a:r>
              <a:rPr lang="en-US" sz="4800">
                <a:solidFill>
                  <a:srgbClr val="4A4040"/>
                </a:solidFill>
                <a:latin typeface="Poppins" panose="00000500000000000000" pitchFamily="2" charset="0"/>
                <a:ea typeface="Poppins Bold"/>
                <a:cs typeface="Poppins" panose="00000500000000000000" pitchFamily="2" charset="0"/>
                <a:sym typeface="Poppins Bold"/>
              </a:rPr>
              <a:t>directs how opioid settlement funds are distributed, used, and reported in our state.</a:t>
            </a:r>
            <a:endParaRPr lang="en-US" sz="4800" b="1">
              <a:solidFill>
                <a:srgbClr val="4A4040"/>
              </a:solidFill>
              <a:latin typeface="Poppins Bold"/>
              <a:ea typeface="Poppins Bold"/>
              <a:cs typeface="Poppins Bold"/>
              <a:sym typeface="Poppins Bold"/>
            </a:endParaRPr>
          </a:p>
        </p:txBody>
      </p:sp>
      <p:grpSp>
        <p:nvGrpSpPr>
          <p:cNvPr id="22" name="Group 21">
            <a:extLst>
              <a:ext uri="{FF2B5EF4-FFF2-40B4-BE49-F238E27FC236}">
                <a16:creationId xmlns:a16="http://schemas.microsoft.com/office/drawing/2014/main" id="{723D86D0-1B66-ADE5-5232-CB8832DC5676}"/>
              </a:ext>
            </a:extLst>
          </p:cNvPr>
          <p:cNvGrpSpPr/>
          <p:nvPr/>
        </p:nvGrpSpPr>
        <p:grpSpPr>
          <a:xfrm>
            <a:off x="7272671" y="1041401"/>
            <a:ext cx="3991195" cy="3991195"/>
            <a:chOff x="10909005" y="1562100"/>
            <a:chExt cx="5986792" cy="5986792"/>
          </a:xfrm>
        </p:grpSpPr>
        <p:grpSp>
          <p:nvGrpSpPr>
            <p:cNvPr id="23" name="Group 2">
              <a:extLst>
                <a:ext uri="{FF2B5EF4-FFF2-40B4-BE49-F238E27FC236}">
                  <a16:creationId xmlns:a16="http://schemas.microsoft.com/office/drawing/2014/main" id="{29D71DC0-1B36-E2D0-E85F-0672B991DB19}"/>
                </a:ext>
              </a:extLst>
            </p:cNvPr>
            <p:cNvGrpSpPr/>
            <p:nvPr/>
          </p:nvGrpSpPr>
          <p:grpSpPr>
            <a:xfrm>
              <a:off x="10909005" y="1562100"/>
              <a:ext cx="5986792" cy="5986792"/>
              <a:chOff x="0" y="0"/>
              <a:chExt cx="10789090" cy="10789090"/>
            </a:xfrm>
          </p:grpSpPr>
          <p:sp>
            <p:nvSpPr>
              <p:cNvPr id="25" name="Freeform 3">
                <a:extLst>
                  <a:ext uri="{FF2B5EF4-FFF2-40B4-BE49-F238E27FC236}">
                    <a16:creationId xmlns:a16="http://schemas.microsoft.com/office/drawing/2014/main" id="{6B4E2890-FFD6-F551-EEA2-0856FFE10D52}"/>
                  </a:ext>
                </a:extLst>
              </p:cNvPr>
              <p:cNvSpPr/>
              <p:nvPr/>
            </p:nvSpPr>
            <p:spPr>
              <a:xfrm>
                <a:off x="0" y="0"/>
                <a:ext cx="10789090" cy="10789090"/>
              </a:xfrm>
              <a:custGeom>
                <a:avLst/>
                <a:gdLst/>
                <a:ahLst/>
                <a:cxnLst/>
                <a:rect l="l" t="t" r="r" b="b"/>
                <a:pathLst>
                  <a:path w="10789090" h="10789090">
                    <a:moveTo>
                      <a:pt x="0" y="0"/>
                    </a:moveTo>
                    <a:lnTo>
                      <a:pt x="10789090" y="0"/>
                    </a:lnTo>
                    <a:lnTo>
                      <a:pt x="10789090" y="10789090"/>
                    </a:lnTo>
                    <a:lnTo>
                      <a:pt x="0" y="1078909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grpSp>
            <p:nvGrpSpPr>
              <p:cNvPr id="26" name="Group 4">
                <a:extLst>
                  <a:ext uri="{FF2B5EF4-FFF2-40B4-BE49-F238E27FC236}">
                    <a16:creationId xmlns:a16="http://schemas.microsoft.com/office/drawing/2014/main" id="{D246FBF6-ACCB-C998-DE3A-473048A14F04}"/>
                  </a:ext>
                </a:extLst>
              </p:cNvPr>
              <p:cNvGrpSpPr/>
              <p:nvPr/>
            </p:nvGrpSpPr>
            <p:grpSpPr>
              <a:xfrm>
                <a:off x="396471" y="4832548"/>
                <a:ext cx="9996148" cy="3920180"/>
                <a:chOff x="0" y="-38100"/>
                <a:chExt cx="1728148" cy="677726"/>
              </a:xfrm>
            </p:grpSpPr>
            <p:sp>
              <p:nvSpPr>
                <p:cNvPr id="29" name="Freeform 5">
                  <a:extLst>
                    <a:ext uri="{FF2B5EF4-FFF2-40B4-BE49-F238E27FC236}">
                      <a16:creationId xmlns:a16="http://schemas.microsoft.com/office/drawing/2014/main" id="{6E31BCC3-F1B0-D64A-18AC-B58E64058C92}"/>
                    </a:ext>
                  </a:extLst>
                </p:cNvPr>
                <p:cNvSpPr/>
                <p:nvPr/>
              </p:nvSpPr>
              <p:spPr>
                <a:xfrm>
                  <a:off x="0" y="0"/>
                  <a:ext cx="1728148" cy="639626"/>
                </a:xfrm>
                <a:custGeom>
                  <a:avLst/>
                  <a:gdLst/>
                  <a:ahLst/>
                  <a:cxnLst/>
                  <a:rect l="l" t="t" r="r" b="b"/>
                  <a:pathLst>
                    <a:path w="1728148" h="639626">
                      <a:moveTo>
                        <a:pt x="0" y="0"/>
                      </a:moveTo>
                      <a:lnTo>
                        <a:pt x="1728148" y="0"/>
                      </a:lnTo>
                      <a:lnTo>
                        <a:pt x="1728148" y="639626"/>
                      </a:lnTo>
                      <a:lnTo>
                        <a:pt x="0" y="639626"/>
                      </a:lnTo>
                      <a:close/>
                    </a:path>
                  </a:pathLst>
                </a:custGeom>
                <a:solidFill>
                  <a:srgbClr val="FFFFFF"/>
                </a:solidFill>
              </p:spPr>
              <p:txBody>
                <a:bodyPr/>
                <a:lstStyle/>
                <a:p>
                  <a:pPr defTabSz="609630"/>
                  <a:endParaRPr lang="en-US" sz="1200">
                    <a:solidFill>
                      <a:prstClr val="black"/>
                    </a:solidFill>
                    <a:latin typeface="Calibri"/>
                  </a:endParaRPr>
                </a:p>
              </p:txBody>
            </p:sp>
            <p:sp>
              <p:nvSpPr>
                <p:cNvPr id="30" name="TextBox 6">
                  <a:extLst>
                    <a:ext uri="{FF2B5EF4-FFF2-40B4-BE49-F238E27FC236}">
                      <a16:creationId xmlns:a16="http://schemas.microsoft.com/office/drawing/2014/main" id="{8B7ABB43-5C99-1020-2788-A2CC9B310B16}"/>
                    </a:ext>
                  </a:extLst>
                </p:cNvPr>
                <p:cNvSpPr txBox="1"/>
                <p:nvPr/>
              </p:nvSpPr>
              <p:spPr>
                <a:xfrm>
                  <a:off x="0" y="-38100"/>
                  <a:ext cx="1728148" cy="677726"/>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27" name="Freeform 7">
                <a:extLst>
                  <a:ext uri="{FF2B5EF4-FFF2-40B4-BE49-F238E27FC236}">
                    <a16:creationId xmlns:a16="http://schemas.microsoft.com/office/drawing/2014/main" id="{1660F908-4928-F84A-C4B5-2B7125A9DA1E}"/>
                  </a:ext>
                </a:extLst>
              </p:cNvPr>
              <p:cNvSpPr/>
              <p:nvPr/>
            </p:nvSpPr>
            <p:spPr>
              <a:xfrm>
                <a:off x="541578" y="5052930"/>
                <a:ext cx="1743530" cy="3699798"/>
              </a:xfrm>
              <a:custGeom>
                <a:avLst/>
                <a:gdLst/>
                <a:ahLst/>
                <a:cxnLst/>
                <a:rect l="l" t="t" r="r" b="b"/>
                <a:pathLst>
                  <a:path w="1743530" h="3699798">
                    <a:moveTo>
                      <a:pt x="0" y="0"/>
                    </a:moveTo>
                    <a:lnTo>
                      <a:pt x="1743530" y="0"/>
                    </a:lnTo>
                    <a:lnTo>
                      <a:pt x="1743530" y="3699798"/>
                    </a:lnTo>
                    <a:lnTo>
                      <a:pt x="0" y="369979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28" name="Freeform 8">
                <a:extLst>
                  <a:ext uri="{FF2B5EF4-FFF2-40B4-BE49-F238E27FC236}">
                    <a16:creationId xmlns:a16="http://schemas.microsoft.com/office/drawing/2014/main" id="{13FA7244-9607-3941-2062-97F733B2B31A}"/>
                  </a:ext>
                </a:extLst>
              </p:cNvPr>
              <p:cNvSpPr/>
              <p:nvPr/>
            </p:nvSpPr>
            <p:spPr>
              <a:xfrm>
                <a:off x="8489471" y="5052930"/>
                <a:ext cx="1743530" cy="3699798"/>
              </a:xfrm>
              <a:custGeom>
                <a:avLst/>
                <a:gdLst/>
                <a:ahLst/>
                <a:cxnLst/>
                <a:rect l="l" t="t" r="r" b="b"/>
                <a:pathLst>
                  <a:path w="1743530" h="3699798">
                    <a:moveTo>
                      <a:pt x="0" y="0"/>
                    </a:moveTo>
                    <a:lnTo>
                      <a:pt x="1743530" y="0"/>
                    </a:lnTo>
                    <a:lnTo>
                      <a:pt x="1743530" y="3699798"/>
                    </a:lnTo>
                    <a:lnTo>
                      <a:pt x="0" y="369979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sp>
          <p:nvSpPr>
            <p:cNvPr id="24" name="Freeform 9">
              <a:extLst>
                <a:ext uri="{FF2B5EF4-FFF2-40B4-BE49-F238E27FC236}">
                  <a16:creationId xmlns:a16="http://schemas.microsoft.com/office/drawing/2014/main" id="{63F26784-D230-885F-EEB7-2D8BB8984894}"/>
                </a:ext>
              </a:extLst>
            </p:cNvPr>
            <p:cNvSpPr/>
            <p:nvPr/>
          </p:nvSpPr>
          <p:spPr>
            <a:xfrm>
              <a:off x="13209373" y="4555496"/>
              <a:ext cx="1386056" cy="1744464"/>
            </a:xfrm>
            <a:custGeom>
              <a:avLst/>
              <a:gdLst/>
              <a:ahLst/>
              <a:cxnLst/>
              <a:rect l="l" t="t" r="r" b="b"/>
              <a:pathLst>
                <a:path w="1873409" h="2357838">
                  <a:moveTo>
                    <a:pt x="0" y="0"/>
                  </a:moveTo>
                  <a:lnTo>
                    <a:pt x="1873409" y="0"/>
                  </a:lnTo>
                  <a:lnTo>
                    <a:pt x="1873409" y="2357837"/>
                  </a:lnTo>
                  <a:lnTo>
                    <a:pt x="0" y="2357837"/>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grpSp>
      <p:sp>
        <p:nvSpPr>
          <p:cNvPr id="31" name="TextBox 21">
            <a:extLst>
              <a:ext uri="{FF2B5EF4-FFF2-40B4-BE49-F238E27FC236}">
                <a16:creationId xmlns:a16="http://schemas.microsoft.com/office/drawing/2014/main" id="{4D5288FC-266E-5617-F963-E4097F9BBA77}"/>
              </a:ext>
            </a:extLst>
          </p:cNvPr>
          <p:cNvSpPr txBox="1"/>
          <p:nvPr/>
        </p:nvSpPr>
        <p:spPr>
          <a:xfrm>
            <a:off x="4519272" y="5724217"/>
            <a:ext cx="7433823" cy="231666"/>
          </a:xfrm>
          <a:prstGeom prst="rect">
            <a:avLst/>
          </a:prstGeom>
        </p:spPr>
        <p:txBody>
          <a:bodyPr lIns="0" tIns="0" rIns="0" bIns="0" rtlCol="0" anchor="t">
            <a:spAutoFit/>
          </a:bodyPr>
          <a:lstStyle/>
          <a:p>
            <a:pPr algn="r" defTabSz="609630">
              <a:lnSpc>
                <a:spcPts val="1908"/>
              </a:lnSpc>
            </a:pPr>
            <a:r>
              <a:rPr lang="en-US" sz="1363">
                <a:solidFill>
                  <a:srgbClr val="4A4040"/>
                </a:solidFill>
                <a:latin typeface="Poppins"/>
                <a:ea typeface="Poppins"/>
                <a:cs typeface="Poppins"/>
                <a:sym typeface="Poppins"/>
              </a:rPr>
              <a:t>NCOPIOIDSETTLEMENT.ORG/ABOUT/NC-MOA</a:t>
            </a:r>
          </a:p>
        </p:txBody>
      </p:sp>
    </p:spTree>
    <p:extLst>
      <p:ext uri="{BB962C8B-B14F-4D97-AF65-F5344CB8AC3E}">
        <p14:creationId xmlns:p14="http://schemas.microsoft.com/office/powerpoint/2010/main" val="13913181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172200"/>
            <a:ext cx="12192000" cy="6858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7EFD8"/>
            </a:solidFill>
          </p:spPr>
          <p:txBody>
            <a:bodyPr/>
            <a:lstStyle/>
            <a:p>
              <a:pPr defTabSz="914446"/>
              <a:endParaRPr lang="en-US" sz="1200">
                <a:solidFill>
                  <a:prstClr val="black"/>
                </a:solidFill>
                <a:latin typeface="Aptos" panose="02110004020202020204"/>
              </a:endParaRPr>
            </a:p>
          </p:txBody>
        </p:sp>
        <p:sp>
          <p:nvSpPr>
            <p:cNvPr id="4" name="TextBox 4"/>
            <p:cNvSpPr txBox="1"/>
            <p:nvPr/>
          </p:nvSpPr>
          <p:spPr>
            <a:xfrm>
              <a:off x="0" y="-57150"/>
              <a:ext cx="4816593" cy="328083"/>
            </a:xfrm>
            <a:prstGeom prst="rect">
              <a:avLst/>
            </a:prstGeom>
          </p:spPr>
          <p:txBody>
            <a:bodyPr lIns="33867" tIns="33867" rIns="33867" bIns="33867" rtlCol="0" anchor="ctr"/>
            <a:lstStyle/>
            <a:p>
              <a:pPr algn="ctr" defTabSz="914446">
                <a:lnSpc>
                  <a:spcPts val="1773"/>
                </a:lnSpc>
              </a:pPr>
              <a:endParaRPr sz="1200">
                <a:solidFill>
                  <a:prstClr val="black"/>
                </a:solidFill>
                <a:latin typeface="Aptos" panose="02110004020202020204"/>
              </a:endParaRPr>
            </a:p>
          </p:txBody>
        </p:sp>
      </p:grpSp>
      <p:sp>
        <p:nvSpPr>
          <p:cNvPr id="5" name="Freeform 5"/>
          <p:cNvSpPr/>
          <p:nvPr/>
        </p:nvSpPr>
        <p:spPr>
          <a:xfrm>
            <a:off x="4802527" y="6258796"/>
            <a:ext cx="2586949" cy="512610"/>
          </a:xfrm>
          <a:custGeom>
            <a:avLst/>
            <a:gdLst/>
            <a:ahLst/>
            <a:cxnLst/>
            <a:rect l="l" t="t" r="r" b="b"/>
            <a:pathLst>
              <a:path w="3880423" h="768915">
                <a:moveTo>
                  <a:pt x="0" y="0"/>
                </a:moveTo>
                <a:lnTo>
                  <a:pt x="3880422" y="0"/>
                </a:lnTo>
                <a:lnTo>
                  <a:pt x="3880422" y="768916"/>
                </a:lnTo>
                <a:lnTo>
                  <a:pt x="0" y="768916"/>
                </a:lnTo>
                <a:lnTo>
                  <a:pt x="0" y="0"/>
                </a:lnTo>
                <a:close/>
              </a:path>
            </a:pathLst>
          </a:custGeom>
          <a:blipFill>
            <a:blip r:embed="rId2"/>
            <a:stretch>
              <a:fillRect/>
            </a:stretch>
          </a:blipFill>
        </p:spPr>
        <p:txBody>
          <a:bodyPr/>
          <a:lstStyle/>
          <a:p>
            <a:pPr defTabSz="914446"/>
            <a:endParaRPr lang="en-US" sz="1200">
              <a:solidFill>
                <a:prstClr val="black"/>
              </a:solidFill>
              <a:latin typeface="Aptos" panose="02110004020202020204"/>
            </a:endParaRPr>
          </a:p>
        </p:txBody>
      </p:sp>
      <p:sp>
        <p:nvSpPr>
          <p:cNvPr id="6" name="AutoShape 6"/>
          <p:cNvSpPr/>
          <p:nvPr/>
        </p:nvSpPr>
        <p:spPr>
          <a:xfrm>
            <a:off x="0" y="6140450"/>
            <a:ext cx="12192000" cy="31750"/>
          </a:xfrm>
          <a:prstGeom prst="line">
            <a:avLst/>
          </a:prstGeom>
          <a:ln w="95250" cap="flat">
            <a:solidFill>
              <a:srgbClr val="346076"/>
            </a:solidFill>
            <a:prstDash val="solid"/>
            <a:headEnd type="none" w="sm" len="sm"/>
            <a:tailEnd type="none" w="sm" len="sm"/>
          </a:ln>
        </p:spPr>
        <p:txBody>
          <a:bodyPr/>
          <a:lstStyle/>
          <a:p>
            <a:pPr defTabSz="914446"/>
            <a:endParaRPr lang="en-US" sz="1200">
              <a:solidFill>
                <a:prstClr val="black"/>
              </a:solidFill>
              <a:latin typeface="Aptos" panose="02110004020202020204"/>
            </a:endParaRPr>
          </a:p>
        </p:txBody>
      </p:sp>
      <p:sp>
        <p:nvSpPr>
          <p:cNvPr id="7" name="Freeform 7"/>
          <p:cNvSpPr/>
          <p:nvPr/>
        </p:nvSpPr>
        <p:spPr>
          <a:xfrm>
            <a:off x="863345" y="1782235"/>
            <a:ext cx="664625" cy="664625"/>
          </a:xfrm>
          <a:custGeom>
            <a:avLst/>
            <a:gdLst/>
            <a:ahLst/>
            <a:cxnLst/>
            <a:rect l="l" t="t" r="r" b="b"/>
            <a:pathLst>
              <a:path w="996938" h="996938">
                <a:moveTo>
                  <a:pt x="0" y="0"/>
                </a:moveTo>
                <a:lnTo>
                  <a:pt x="996938" y="0"/>
                </a:lnTo>
                <a:lnTo>
                  <a:pt x="996938" y="996938"/>
                </a:lnTo>
                <a:lnTo>
                  <a:pt x="0" y="99693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914446"/>
            <a:endParaRPr lang="en-US" sz="1200">
              <a:solidFill>
                <a:prstClr val="black"/>
              </a:solidFill>
              <a:latin typeface="Aptos" panose="02110004020202020204"/>
            </a:endParaRPr>
          </a:p>
        </p:txBody>
      </p:sp>
      <p:sp>
        <p:nvSpPr>
          <p:cNvPr id="8" name="Freeform 8"/>
          <p:cNvSpPr/>
          <p:nvPr/>
        </p:nvSpPr>
        <p:spPr>
          <a:xfrm>
            <a:off x="865469" y="2634178"/>
            <a:ext cx="664625" cy="664625"/>
          </a:xfrm>
          <a:custGeom>
            <a:avLst/>
            <a:gdLst/>
            <a:ahLst/>
            <a:cxnLst/>
            <a:rect l="l" t="t" r="r" b="b"/>
            <a:pathLst>
              <a:path w="996938" h="996938">
                <a:moveTo>
                  <a:pt x="0" y="0"/>
                </a:moveTo>
                <a:lnTo>
                  <a:pt x="996938" y="0"/>
                </a:lnTo>
                <a:lnTo>
                  <a:pt x="996938" y="996938"/>
                </a:lnTo>
                <a:lnTo>
                  <a:pt x="0" y="99693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914446"/>
            <a:endParaRPr lang="en-US" sz="1200">
              <a:solidFill>
                <a:prstClr val="black"/>
              </a:solidFill>
              <a:latin typeface="Aptos" panose="02110004020202020204"/>
            </a:endParaRPr>
          </a:p>
        </p:txBody>
      </p:sp>
      <p:sp>
        <p:nvSpPr>
          <p:cNvPr id="9" name="Freeform 9"/>
          <p:cNvSpPr/>
          <p:nvPr/>
        </p:nvSpPr>
        <p:spPr>
          <a:xfrm>
            <a:off x="863345" y="3482953"/>
            <a:ext cx="664625" cy="664625"/>
          </a:xfrm>
          <a:custGeom>
            <a:avLst/>
            <a:gdLst/>
            <a:ahLst/>
            <a:cxnLst/>
            <a:rect l="l" t="t" r="r" b="b"/>
            <a:pathLst>
              <a:path w="996938" h="996938">
                <a:moveTo>
                  <a:pt x="0" y="0"/>
                </a:moveTo>
                <a:lnTo>
                  <a:pt x="996938" y="0"/>
                </a:lnTo>
                <a:lnTo>
                  <a:pt x="996938" y="996938"/>
                </a:lnTo>
                <a:lnTo>
                  <a:pt x="0" y="99693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defTabSz="914446"/>
            <a:endParaRPr lang="en-US" sz="1200">
              <a:solidFill>
                <a:prstClr val="black"/>
              </a:solidFill>
              <a:latin typeface="Aptos" panose="02110004020202020204"/>
            </a:endParaRPr>
          </a:p>
        </p:txBody>
      </p:sp>
      <p:sp>
        <p:nvSpPr>
          <p:cNvPr id="10" name="Freeform 10"/>
          <p:cNvSpPr/>
          <p:nvPr/>
        </p:nvSpPr>
        <p:spPr>
          <a:xfrm>
            <a:off x="863345" y="4331729"/>
            <a:ext cx="664625" cy="664625"/>
          </a:xfrm>
          <a:custGeom>
            <a:avLst/>
            <a:gdLst/>
            <a:ahLst/>
            <a:cxnLst/>
            <a:rect l="l" t="t" r="r" b="b"/>
            <a:pathLst>
              <a:path w="996938" h="996938">
                <a:moveTo>
                  <a:pt x="0" y="0"/>
                </a:moveTo>
                <a:lnTo>
                  <a:pt x="996938" y="0"/>
                </a:lnTo>
                <a:lnTo>
                  <a:pt x="996938" y="996938"/>
                </a:lnTo>
                <a:lnTo>
                  <a:pt x="0" y="99693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defTabSz="914446"/>
            <a:endParaRPr lang="en-US" sz="1200">
              <a:solidFill>
                <a:prstClr val="black"/>
              </a:solidFill>
              <a:latin typeface="Aptos" panose="02110004020202020204"/>
            </a:endParaRPr>
          </a:p>
        </p:txBody>
      </p:sp>
      <p:sp>
        <p:nvSpPr>
          <p:cNvPr id="11" name="Freeform 11"/>
          <p:cNvSpPr/>
          <p:nvPr/>
        </p:nvSpPr>
        <p:spPr>
          <a:xfrm>
            <a:off x="863344" y="5180504"/>
            <a:ext cx="666750" cy="666750"/>
          </a:xfrm>
          <a:custGeom>
            <a:avLst/>
            <a:gdLst/>
            <a:ahLst/>
            <a:cxnLst/>
            <a:rect l="l" t="t" r="r" b="b"/>
            <a:pathLst>
              <a:path w="1000125" h="1000125">
                <a:moveTo>
                  <a:pt x="0" y="0"/>
                </a:moveTo>
                <a:lnTo>
                  <a:pt x="1000125" y="0"/>
                </a:lnTo>
                <a:lnTo>
                  <a:pt x="1000125" y="1000125"/>
                </a:lnTo>
                <a:lnTo>
                  <a:pt x="0" y="1000125"/>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pPr defTabSz="914446"/>
            <a:endParaRPr lang="en-US" sz="1200">
              <a:solidFill>
                <a:prstClr val="black"/>
              </a:solidFill>
              <a:latin typeface="Aptos" panose="02110004020202020204"/>
            </a:endParaRPr>
          </a:p>
        </p:txBody>
      </p:sp>
      <p:sp>
        <p:nvSpPr>
          <p:cNvPr id="12" name="TextBox 12"/>
          <p:cNvSpPr txBox="1"/>
          <p:nvPr/>
        </p:nvSpPr>
        <p:spPr>
          <a:xfrm>
            <a:off x="555013" y="298451"/>
            <a:ext cx="11636989" cy="1174489"/>
          </a:xfrm>
          <a:prstGeom prst="rect">
            <a:avLst/>
          </a:prstGeom>
        </p:spPr>
        <p:txBody>
          <a:bodyPr lIns="0" tIns="0" rIns="0" bIns="0" rtlCol="0" anchor="t">
            <a:spAutoFit/>
          </a:bodyPr>
          <a:lstStyle/>
          <a:p>
            <a:pPr defTabSz="914446">
              <a:lnSpc>
                <a:spcPts val="4668"/>
              </a:lnSpc>
            </a:pPr>
            <a:r>
              <a:rPr lang="en-US" sz="3334" b="1">
                <a:solidFill>
                  <a:srgbClr val="4A4040"/>
                </a:solidFill>
                <a:latin typeface="Poppins Bold"/>
                <a:ea typeface="Poppins Bold"/>
                <a:cs typeface="Poppins Bold"/>
                <a:sym typeface="Poppins Bold"/>
              </a:rPr>
              <a:t>NC Memorandum of Agreement includes 5 broad requirements for local governments:</a:t>
            </a:r>
          </a:p>
        </p:txBody>
      </p:sp>
      <p:sp>
        <p:nvSpPr>
          <p:cNvPr id="13" name="TextBox 13"/>
          <p:cNvSpPr txBox="1"/>
          <p:nvPr/>
        </p:nvSpPr>
        <p:spPr>
          <a:xfrm>
            <a:off x="1684199" y="2654298"/>
            <a:ext cx="6616105" cy="511679"/>
          </a:xfrm>
          <a:prstGeom prst="rect">
            <a:avLst/>
          </a:prstGeom>
        </p:spPr>
        <p:txBody>
          <a:bodyPr lIns="0" tIns="0" rIns="0" bIns="0" rtlCol="0" anchor="t">
            <a:spAutoFit/>
          </a:bodyPr>
          <a:lstStyle/>
          <a:p>
            <a:pPr defTabSz="914446">
              <a:lnSpc>
                <a:spcPts val="4200"/>
              </a:lnSpc>
            </a:pPr>
            <a:r>
              <a:rPr lang="en-US" sz="3000">
                <a:solidFill>
                  <a:srgbClr val="4A4040"/>
                </a:solidFill>
                <a:latin typeface="Poppins" panose="00000500000000000000" pitchFamily="2" charset="0"/>
                <a:ea typeface="Poppins Bold"/>
                <a:cs typeface="Poppins" panose="00000500000000000000" pitchFamily="2" charset="0"/>
                <a:sym typeface="Poppins Bold"/>
              </a:rPr>
              <a:t>Authorize spending ahead of time</a:t>
            </a:r>
          </a:p>
        </p:txBody>
      </p:sp>
      <p:sp>
        <p:nvSpPr>
          <p:cNvPr id="14" name="TextBox 14"/>
          <p:cNvSpPr txBox="1"/>
          <p:nvPr/>
        </p:nvSpPr>
        <p:spPr>
          <a:xfrm>
            <a:off x="1681520" y="3505198"/>
            <a:ext cx="8795809" cy="511679"/>
          </a:xfrm>
          <a:prstGeom prst="rect">
            <a:avLst/>
          </a:prstGeom>
        </p:spPr>
        <p:txBody>
          <a:bodyPr lIns="0" tIns="0" rIns="0" bIns="0" rtlCol="0" anchor="t">
            <a:spAutoFit/>
          </a:bodyPr>
          <a:lstStyle/>
          <a:p>
            <a:pPr defTabSz="914446">
              <a:lnSpc>
                <a:spcPts val="4200"/>
              </a:lnSpc>
            </a:pPr>
            <a:r>
              <a:rPr lang="en-US" sz="3000">
                <a:solidFill>
                  <a:srgbClr val="4A4040"/>
                </a:solidFill>
                <a:latin typeface="Poppins" panose="00000500000000000000" pitchFamily="2" charset="0"/>
                <a:ea typeface="Poppins Bold"/>
                <a:cs typeface="Poppins" panose="00000500000000000000" pitchFamily="2" charset="0"/>
                <a:sym typeface="Poppins Bold"/>
              </a:rPr>
              <a:t>Understand and follow Option A and Option B</a:t>
            </a:r>
          </a:p>
        </p:txBody>
      </p:sp>
      <p:sp>
        <p:nvSpPr>
          <p:cNvPr id="15" name="TextBox 15"/>
          <p:cNvSpPr txBox="1"/>
          <p:nvPr/>
        </p:nvSpPr>
        <p:spPr>
          <a:xfrm>
            <a:off x="1673912" y="4356098"/>
            <a:ext cx="6504848" cy="511679"/>
          </a:xfrm>
          <a:prstGeom prst="rect">
            <a:avLst/>
          </a:prstGeom>
        </p:spPr>
        <p:txBody>
          <a:bodyPr lIns="0" tIns="0" rIns="0" bIns="0" rtlCol="0" anchor="t">
            <a:spAutoFit/>
          </a:bodyPr>
          <a:lstStyle/>
          <a:p>
            <a:pPr defTabSz="914446">
              <a:lnSpc>
                <a:spcPts val="4200"/>
              </a:lnSpc>
            </a:pPr>
            <a:r>
              <a:rPr lang="en-US" sz="3000">
                <a:solidFill>
                  <a:srgbClr val="4A4040"/>
                </a:solidFill>
                <a:latin typeface="Poppins" panose="00000500000000000000" pitchFamily="2" charset="0"/>
                <a:ea typeface="Poppins Bold"/>
                <a:cs typeface="Poppins" panose="00000500000000000000" pitchFamily="2" charset="0"/>
                <a:sym typeface="Poppins Bold"/>
              </a:rPr>
              <a:t>Follow all reporting requirements</a:t>
            </a:r>
          </a:p>
        </p:txBody>
      </p:sp>
      <p:sp>
        <p:nvSpPr>
          <p:cNvPr id="16" name="TextBox 16"/>
          <p:cNvSpPr txBox="1"/>
          <p:nvPr/>
        </p:nvSpPr>
        <p:spPr>
          <a:xfrm>
            <a:off x="1681519" y="1803398"/>
            <a:ext cx="8681681" cy="511679"/>
          </a:xfrm>
          <a:prstGeom prst="rect">
            <a:avLst/>
          </a:prstGeom>
        </p:spPr>
        <p:txBody>
          <a:bodyPr wrap="square" lIns="0" tIns="0" rIns="0" bIns="0" rtlCol="0" anchor="t">
            <a:spAutoFit/>
          </a:bodyPr>
          <a:lstStyle/>
          <a:p>
            <a:pPr defTabSz="914446">
              <a:lnSpc>
                <a:spcPts val="4200"/>
              </a:lnSpc>
            </a:pPr>
            <a:r>
              <a:rPr lang="en-US" sz="3000">
                <a:solidFill>
                  <a:srgbClr val="4A4040"/>
                </a:solidFill>
                <a:latin typeface="Poppins"/>
                <a:ea typeface="Poppins"/>
                <a:cs typeface="Poppins"/>
                <a:sym typeface="Poppins"/>
              </a:rPr>
              <a:t>Establish and use a special revenue fund</a:t>
            </a:r>
          </a:p>
        </p:txBody>
      </p:sp>
      <p:sp>
        <p:nvSpPr>
          <p:cNvPr id="17" name="TextBox 17"/>
          <p:cNvSpPr txBox="1"/>
          <p:nvPr/>
        </p:nvSpPr>
        <p:spPr>
          <a:xfrm>
            <a:off x="1684197" y="5206998"/>
            <a:ext cx="5975560" cy="511679"/>
          </a:xfrm>
          <a:prstGeom prst="rect">
            <a:avLst/>
          </a:prstGeom>
        </p:spPr>
        <p:txBody>
          <a:bodyPr wrap="square" lIns="0" tIns="0" rIns="0" bIns="0" rtlCol="0" anchor="t">
            <a:spAutoFit/>
          </a:bodyPr>
          <a:lstStyle/>
          <a:p>
            <a:pPr defTabSz="914446">
              <a:lnSpc>
                <a:spcPts val="4200"/>
              </a:lnSpc>
            </a:pPr>
            <a:r>
              <a:rPr lang="en-US" sz="3000">
                <a:solidFill>
                  <a:srgbClr val="4A4040"/>
                </a:solidFill>
                <a:latin typeface="Poppins"/>
                <a:ea typeface="Poppins"/>
                <a:cs typeface="Poppins"/>
                <a:sym typeface="Poppins"/>
              </a:rPr>
              <a:t>Hold annual public meeting</a:t>
            </a:r>
          </a:p>
        </p:txBody>
      </p:sp>
    </p:spTree>
    <p:extLst>
      <p:ext uri="{BB962C8B-B14F-4D97-AF65-F5344CB8AC3E}">
        <p14:creationId xmlns:p14="http://schemas.microsoft.com/office/powerpoint/2010/main" val="23329638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172200"/>
            <a:ext cx="12192000" cy="6858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7EFD8"/>
            </a:solidFill>
          </p:spPr>
          <p:txBody>
            <a:bodyPr/>
            <a:lstStyle/>
            <a:p>
              <a:pPr defTabSz="609630"/>
              <a:endParaRPr lang="en-US" sz="1200">
                <a:solidFill>
                  <a:prstClr val="black"/>
                </a:solidFill>
                <a:latin typeface="Calibri"/>
              </a:endParaRPr>
            </a:p>
          </p:txBody>
        </p:sp>
        <p:sp>
          <p:nvSpPr>
            <p:cNvPr id="4" name="TextBox 4"/>
            <p:cNvSpPr txBox="1"/>
            <p:nvPr/>
          </p:nvSpPr>
          <p:spPr>
            <a:xfrm>
              <a:off x="0" y="-57150"/>
              <a:ext cx="4816593" cy="32808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4802527" y="6258796"/>
            <a:ext cx="2586949" cy="512610"/>
          </a:xfrm>
          <a:custGeom>
            <a:avLst/>
            <a:gdLst/>
            <a:ahLst/>
            <a:cxnLst/>
            <a:rect l="l" t="t" r="r" b="b"/>
            <a:pathLst>
              <a:path w="3880423" h="768915">
                <a:moveTo>
                  <a:pt x="0" y="0"/>
                </a:moveTo>
                <a:lnTo>
                  <a:pt x="3880422" y="0"/>
                </a:lnTo>
                <a:lnTo>
                  <a:pt x="3880422" y="768916"/>
                </a:lnTo>
                <a:lnTo>
                  <a:pt x="0" y="76891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AutoShape 6"/>
          <p:cNvSpPr/>
          <p:nvPr/>
        </p:nvSpPr>
        <p:spPr>
          <a:xfrm>
            <a:off x="0" y="6140450"/>
            <a:ext cx="12192000" cy="31750"/>
          </a:xfrm>
          <a:prstGeom prst="line">
            <a:avLst/>
          </a:prstGeom>
          <a:ln w="95250" cap="flat">
            <a:solidFill>
              <a:srgbClr val="346076"/>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7" name="TextBox 7"/>
          <p:cNvSpPr txBox="1"/>
          <p:nvPr/>
        </p:nvSpPr>
        <p:spPr>
          <a:xfrm>
            <a:off x="553621" y="1390167"/>
            <a:ext cx="6760189" cy="3173561"/>
          </a:xfrm>
          <a:prstGeom prst="rect">
            <a:avLst/>
          </a:prstGeom>
        </p:spPr>
        <p:txBody>
          <a:bodyPr wrap="square" lIns="0" tIns="0" rIns="0" bIns="0" rtlCol="0" anchor="t">
            <a:spAutoFit/>
          </a:bodyPr>
          <a:lstStyle/>
          <a:p>
            <a:pPr defTabSz="609630">
              <a:lnSpc>
                <a:spcPts val="4200"/>
              </a:lnSpc>
            </a:pPr>
            <a:r>
              <a:rPr lang="en-US" sz="3200">
                <a:solidFill>
                  <a:srgbClr val="4A4040"/>
                </a:solidFill>
                <a:latin typeface="Poppins"/>
                <a:ea typeface="Poppins"/>
                <a:cs typeface="Poppins"/>
                <a:sym typeface="Poppins"/>
              </a:rPr>
              <a:t>Must do so in a resolution and include the following details:</a:t>
            </a:r>
            <a:endParaRPr lang="en-US" sz="3200">
              <a:solidFill>
                <a:srgbClr val="4A4040"/>
              </a:solidFill>
              <a:latin typeface="Poppins"/>
              <a:ea typeface="Poppins"/>
              <a:cs typeface="Poppins"/>
            </a:endParaRPr>
          </a:p>
          <a:p>
            <a:pPr marL="503817" lvl="1" indent="-251909" defTabSz="609630">
              <a:lnSpc>
                <a:spcPts val="3267"/>
              </a:lnSpc>
              <a:buFont typeface="Arial"/>
              <a:buChar char="•"/>
            </a:pPr>
            <a:r>
              <a:rPr lang="en-US" sz="2400">
                <a:solidFill>
                  <a:srgbClr val="4A4040"/>
                </a:solidFill>
                <a:latin typeface="Poppins"/>
                <a:ea typeface="Poppins"/>
                <a:cs typeface="Poppins"/>
                <a:sym typeface="Poppins"/>
              </a:rPr>
              <a:t>Name of strategy you are authorizing</a:t>
            </a:r>
            <a:endParaRPr lang="en-US" sz="2400">
              <a:solidFill>
                <a:srgbClr val="4A4040"/>
              </a:solidFill>
              <a:latin typeface="Poppins"/>
              <a:ea typeface="Poppins"/>
              <a:cs typeface="Poppins"/>
            </a:endParaRPr>
          </a:p>
          <a:p>
            <a:pPr marL="503817" lvl="1" indent="-251909" defTabSz="609630">
              <a:lnSpc>
                <a:spcPts val="3267"/>
              </a:lnSpc>
              <a:buFont typeface="Arial"/>
              <a:buChar char="•"/>
            </a:pPr>
            <a:r>
              <a:rPr lang="en-US" sz="2400">
                <a:solidFill>
                  <a:srgbClr val="4A4040"/>
                </a:solidFill>
                <a:latin typeface="Poppins"/>
                <a:ea typeface="Poppins"/>
                <a:cs typeface="Poppins"/>
                <a:sym typeface="Poppins"/>
              </a:rPr>
              <a:t>Amount authorized for each individual strategy</a:t>
            </a:r>
            <a:endParaRPr lang="en-US" sz="2400">
              <a:solidFill>
                <a:srgbClr val="4A4040"/>
              </a:solidFill>
              <a:latin typeface="Poppins"/>
              <a:ea typeface="Poppins"/>
              <a:cs typeface="Poppins"/>
            </a:endParaRPr>
          </a:p>
          <a:p>
            <a:pPr marL="503817" lvl="1" indent="-251909" defTabSz="609630">
              <a:lnSpc>
                <a:spcPts val="3267"/>
              </a:lnSpc>
              <a:buFont typeface="Arial"/>
              <a:buChar char="•"/>
            </a:pPr>
            <a:r>
              <a:rPr lang="en-US" sz="2400">
                <a:solidFill>
                  <a:srgbClr val="4A4040"/>
                </a:solidFill>
                <a:latin typeface="Poppins"/>
                <a:ea typeface="Poppins"/>
                <a:cs typeface="Poppins"/>
                <a:sym typeface="Poppins"/>
              </a:rPr>
              <a:t>Period of time in which funds may be spent (start and end dates)</a:t>
            </a:r>
            <a:endParaRPr lang="en-US" sz="2400">
              <a:solidFill>
                <a:srgbClr val="4A4040"/>
              </a:solidFill>
              <a:latin typeface="Poppins"/>
              <a:ea typeface="Poppins"/>
              <a:cs typeface="Poppins"/>
            </a:endParaRPr>
          </a:p>
        </p:txBody>
      </p:sp>
      <p:sp>
        <p:nvSpPr>
          <p:cNvPr id="8" name="TextBox 8"/>
          <p:cNvSpPr txBox="1"/>
          <p:nvPr/>
        </p:nvSpPr>
        <p:spPr>
          <a:xfrm>
            <a:off x="555013" y="298450"/>
            <a:ext cx="8030189" cy="571760"/>
          </a:xfrm>
          <a:prstGeom prst="rect">
            <a:avLst/>
          </a:prstGeom>
        </p:spPr>
        <p:txBody>
          <a:bodyPr wrap="square" lIns="0" tIns="0" rIns="0" bIns="0" rtlCol="0" anchor="t">
            <a:spAutoFit/>
          </a:bodyPr>
          <a:lstStyle/>
          <a:p>
            <a:pPr defTabSz="609630">
              <a:lnSpc>
                <a:spcPts val="4668"/>
              </a:lnSpc>
            </a:pPr>
            <a:r>
              <a:rPr lang="en-US" sz="3334" b="1">
                <a:solidFill>
                  <a:srgbClr val="4A4040"/>
                </a:solidFill>
                <a:latin typeface="Poppins Bold"/>
                <a:ea typeface="Poppins Bold"/>
                <a:cs typeface="Poppins Bold"/>
                <a:sym typeface="Poppins Bold"/>
              </a:rPr>
              <a:t>2. Authorize spending ahead of time</a:t>
            </a:r>
          </a:p>
        </p:txBody>
      </p:sp>
      <p:pic>
        <p:nvPicPr>
          <p:cNvPr id="9" name="Picture 8">
            <a:extLst>
              <a:ext uri="{FF2B5EF4-FFF2-40B4-BE49-F238E27FC236}">
                <a16:creationId xmlns:a16="http://schemas.microsoft.com/office/drawing/2014/main" id="{CACFA38D-85F1-D7C7-6D86-96FE5AFE715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86274" y="1236253"/>
            <a:ext cx="3400559" cy="4436628"/>
          </a:xfrm>
          <a:prstGeom prst="rect">
            <a:avLst/>
          </a:prstGeom>
          <a:ln w="57150">
            <a:solidFill>
              <a:srgbClr val="346076"/>
            </a:solidFill>
          </a:ln>
        </p:spPr>
      </p:pic>
    </p:spTree>
    <p:extLst>
      <p:ext uri="{BB962C8B-B14F-4D97-AF65-F5344CB8AC3E}">
        <p14:creationId xmlns:p14="http://schemas.microsoft.com/office/powerpoint/2010/main" val="15013961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172200"/>
            <a:ext cx="12192000" cy="6858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7EFD8"/>
            </a:solidFill>
          </p:spPr>
          <p:txBody>
            <a:bodyPr/>
            <a:lstStyle/>
            <a:p>
              <a:pPr defTabSz="609630"/>
              <a:endParaRPr lang="en-US" sz="1200">
                <a:solidFill>
                  <a:prstClr val="black"/>
                </a:solidFill>
                <a:latin typeface="Calibri"/>
              </a:endParaRPr>
            </a:p>
          </p:txBody>
        </p:sp>
        <p:sp>
          <p:nvSpPr>
            <p:cNvPr id="4" name="TextBox 4"/>
            <p:cNvSpPr txBox="1"/>
            <p:nvPr/>
          </p:nvSpPr>
          <p:spPr>
            <a:xfrm>
              <a:off x="0" y="-57150"/>
              <a:ext cx="4816593" cy="32808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4802527" y="6258796"/>
            <a:ext cx="2586949" cy="512610"/>
          </a:xfrm>
          <a:custGeom>
            <a:avLst/>
            <a:gdLst/>
            <a:ahLst/>
            <a:cxnLst/>
            <a:rect l="l" t="t" r="r" b="b"/>
            <a:pathLst>
              <a:path w="3880423" h="768915">
                <a:moveTo>
                  <a:pt x="0" y="0"/>
                </a:moveTo>
                <a:lnTo>
                  <a:pt x="3880422" y="0"/>
                </a:lnTo>
                <a:lnTo>
                  <a:pt x="3880422" y="768916"/>
                </a:lnTo>
                <a:lnTo>
                  <a:pt x="0" y="76891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AutoShape 6"/>
          <p:cNvSpPr/>
          <p:nvPr/>
        </p:nvSpPr>
        <p:spPr>
          <a:xfrm>
            <a:off x="0" y="6140450"/>
            <a:ext cx="12192000" cy="31750"/>
          </a:xfrm>
          <a:prstGeom prst="line">
            <a:avLst/>
          </a:prstGeom>
          <a:ln w="95250" cap="flat">
            <a:solidFill>
              <a:srgbClr val="346076"/>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7" name="TextBox 7"/>
          <p:cNvSpPr txBox="1"/>
          <p:nvPr/>
        </p:nvSpPr>
        <p:spPr>
          <a:xfrm>
            <a:off x="555012" y="298450"/>
            <a:ext cx="7877789" cy="571760"/>
          </a:xfrm>
          <a:prstGeom prst="rect">
            <a:avLst/>
          </a:prstGeom>
        </p:spPr>
        <p:txBody>
          <a:bodyPr wrap="square" lIns="0" tIns="0" rIns="0" bIns="0" rtlCol="0" anchor="t">
            <a:spAutoFit/>
          </a:bodyPr>
          <a:lstStyle/>
          <a:p>
            <a:pPr defTabSz="609630">
              <a:lnSpc>
                <a:spcPts val="4668"/>
              </a:lnSpc>
            </a:pPr>
            <a:r>
              <a:rPr lang="en-US" sz="3334" b="1">
                <a:solidFill>
                  <a:srgbClr val="4A4040"/>
                </a:solidFill>
                <a:latin typeface="Poppins Bold"/>
                <a:ea typeface="Poppins Bold"/>
                <a:cs typeface="Poppins Bold"/>
                <a:sym typeface="Poppins Bold"/>
              </a:rPr>
              <a:t>4. Follow all reporting requirements</a:t>
            </a:r>
          </a:p>
        </p:txBody>
      </p:sp>
      <p:sp>
        <p:nvSpPr>
          <p:cNvPr id="8" name="Freeform 8"/>
          <p:cNvSpPr/>
          <p:nvPr/>
        </p:nvSpPr>
        <p:spPr>
          <a:xfrm>
            <a:off x="555012" y="1317104"/>
            <a:ext cx="1112050" cy="1112050"/>
          </a:xfrm>
          <a:custGeom>
            <a:avLst/>
            <a:gdLst/>
            <a:ahLst/>
            <a:cxnLst/>
            <a:rect l="l" t="t" r="r" b="b"/>
            <a:pathLst>
              <a:path w="1668075" h="1668075">
                <a:moveTo>
                  <a:pt x="0" y="0"/>
                </a:moveTo>
                <a:lnTo>
                  <a:pt x="1668075" y="0"/>
                </a:lnTo>
                <a:lnTo>
                  <a:pt x="1668075" y="1668075"/>
                </a:lnTo>
                <a:lnTo>
                  <a:pt x="0" y="1668075"/>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1825762" y="1259955"/>
            <a:ext cx="3752227" cy="700192"/>
          </a:xfrm>
          <a:prstGeom prst="rect">
            <a:avLst/>
          </a:prstGeom>
        </p:spPr>
        <p:txBody>
          <a:bodyPr lIns="0" tIns="0" rIns="0" bIns="0" rtlCol="0" anchor="t">
            <a:spAutoFit/>
          </a:bodyPr>
          <a:lstStyle/>
          <a:p>
            <a:pPr defTabSz="609630">
              <a:lnSpc>
                <a:spcPts val="2800"/>
              </a:lnSpc>
            </a:pPr>
            <a:r>
              <a:rPr lang="en-US" sz="2000" b="1">
                <a:solidFill>
                  <a:srgbClr val="4A4040"/>
                </a:solidFill>
                <a:latin typeface="Poppins Bold"/>
                <a:ea typeface="Poppins Bold"/>
                <a:cs typeface="Poppins Bold"/>
                <a:sym typeface="Poppins Bold"/>
              </a:rPr>
              <a:t>Local Spending Authorization Report</a:t>
            </a:r>
          </a:p>
        </p:txBody>
      </p:sp>
      <p:sp>
        <p:nvSpPr>
          <p:cNvPr id="10" name="TextBox 10"/>
          <p:cNvSpPr txBox="1"/>
          <p:nvPr/>
        </p:nvSpPr>
        <p:spPr>
          <a:xfrm>
            <a:off x="1825762" y="2042106"/>
            <a:ext cx="4348917" cy="1205202"/>
          </a:xfrm>
          <a:prstGeom prst="rect">
            <a:avLst/>
          </a:prstGeom>
        </p:spPr>
        <p:txBody>
          <a:bodyPr lIns="0" tIns="0" rIns="0" bIns="0" rtlCol="0" anchor="t">
            <a:spAutoFit/>
          </a:bodyPr>
          <a:lstStyle/>
          <a:p>
            <a:pPr marL="287896" lvl="1" indent="-143949" defTabSz="609630">
              <a:lnSpc>
                <a:spcPts val="1867"/>
              </a:lnSpc>
              <a:buFont typeface="Arial"/>
              <a:buChar char="•"/>
            </a:pPr>
            <a:r>
              <a:rPr lang="en-US" sz="1333" dirty="0">
                <a:solidFill>
                  <a:srgbClr val="4A4040"/>
                </a:solidFill>
                <a:latin typeface="Poppins"/>
                <a:ea typeface="Poppins"/>
                <a:cs typeface="Poppins"/>
                <a:sym typeface="Poppins"/>
              </a:rPr>
              <a:t>How a local government plans to make use of their opioid settlement funding​</a:t>
            </a:r>
          </a:p>
          <a:p>
            <a:pPr marL="287896" lvl="1" indent="-143949" defTabSz="609630">
              <a:lnSpc>
                <a:spcPts val="1867"/>
              </a:lnSpc>
              <a:buFont typeface="Arial"/>
              <a:buChar char="•"/>
            </a:pPr>
            <a:r>
              <a:rPr lang="en-US" sz="1333" dirty="0">
                <a:solidFill>
                  <a:srgbClr val="4A4040"/>
                </a:solidFill>
                <a:latin typeface="Poppins"/>
                <a:ea typeface="Poppins"/>
                <a:cs typeface="Poppins"/>
                <a:sym typeface="Poppins"/>
              </a:rPr>
              <a:t>Due within 90 days of the passage of a resolution/ordinance authorizing expenditures</a:t>
            </a:r>
          </a:p>
          <a:p>
            <a:pPr defTabSz="609630">
              <a:lnSpc>
                <a:spcPts val="1867"/>
              </a:lnSpc>
            </a:pPr>
            <a:endParaRPr lang="en-US" sz="1333" dirty="0">
              <a:solidFill>
                <a:srgbClr val="4A4040"/>
              </a:solidFill>
              <a:latin typeface="Poppins"/>
              <a:ea typeface="Poppins"/>
              <a:cs typeface="Poppins"/>
              <a:sym typeface="Poppins"/>
            </a:endParaRPr>
          </a:p>
        </p:txBody>
      </p:sp>
      <p:sp>
        <p:nvSpPr>
          <p:cNvPr id="11" name="Freeform 11"/>
          <p:cNvSpPr/>
          <p:nvPr/>
        </p:nvSpPr>
        <p:spPr>
          <a:xfrm>
            <a:off x="555012" y="3429000"/>
            <a:ext cx="1112050" cy="1112050"/>
          </a:xfrm>
          <a:custGeom>
            <a:avLst/>
            <a:gdLst/>
            <a:ahLst/>
            <a:cxnLst/>
            <a:rect l="l" t="t" r="r" b="b"/>
            <a:pathLst>
              <a:path w="1668075" h="1668075">
                <a:moveTo>
                  <a:pt x="0" y="0"/>
                </a:moveTo>
                <a:lnTo>
                  <a:pt x="1668075" y="0"/>
                </a:lnTo>
                <a:lnTo>
                  <a:pt x="1668075" y="1668075"/>
                </a:lnTo>
                <a:lnTo>
                  <a:pt x="0" y="1668075"/>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2" name="TextBox 12"/>
          <p:cNvSpPr txBox="1"/>
          <p:nvPr/>
        </p:nvSpPr>
        <p:spPr>
          <a:xfrm>
            <a:off x="1825762" y="3623076"/>
            <a:ext cx="3752227" cy="341119"/>
          </a:xfrm>
          <a:prstGeom prst="rect">
            <a:avLst/>
          </a:prstGeom>
        </p:spPr>
        <p:txBody>
          <a:bodyPr lIns="0" tIns="0" rIns="0" bIns="0" rtlCol="0" anchor="t">
            <a:spAutoFit/>
          </a:bodyPr>
          <a:lstStyle/>
          <a:p>
            <a:pPr defTabSz="609630">
              <a:lnSpc>
                <a:spcPts val="2800"/>
              </a:lnSpc>
            </a:pPr>
            <a:r>
              <a:rPr lang="en-US" sz="2000" b="1">
                <a:solidFill>
                  <a:srgbClr val="4A4040"/>
                </a:solidFill>
                <a:latin typeface="Poppins Bold"/>
                <a:ea typeface="Poppins Bold"/>
                <a:cs typeface="Poppins Bold"/>
                <a:sym typeface="Poppins Bold"/>
              </a:rPr>
              <a:t>Annual Financial Report</a:t>
            </a:r>
          </a:p>
        </p:txBody>
      </p:sp>
      <p:sp>
        <p:nvSpPr>
          <p:cNvPr id="13" name="TextBox 13"/>
          <p:cNvSpPr txBox="1"/>
          <p:nvPr/>
        </p:nvSpPr>
        <p:spPr>
          <a:xfrm>
            <a:off x="1825762" y="4154002"/>
            <a:ext cx="4348917" cy="1205202"/>
          </a:xfrm>
          <a:prstGeom prst="rect">
            <a:avLst/>
          </a:prstGeom>
        </p:spPr>
        <p:txBody>
          <a:bodyPr lIns="0" tIns="0" rIns="0" bIns="0" rtlCol="0" anchor="t">
            <a:spAutoFit/>
          </a:bodyPr>
          <a:lstStyle/>
          <a:p>
            <a:pPr marL="287896" lvl="1" indent="-143949" defTabSz="609630">
              <a:lnSpc>
                <a:spcPts val="1867"/>
              </a:lnSpc>
              <a:buFont typeface="Arial"/>
              <a:buChar char="•"/>
            </a:pPr>
            <a:r>
              <a:rPr lang="en-US" sz="1333" dirty="0">
                <a:solidFill>
                  <a:srgbClr val="4A4040"/>
                </a:solidFill>
                <a:latin typeface="Poppins"/>
                <a:ea typeface="Poppins"/>
                <a:cs typeface="Poppins"/>
                <a:sym typeface="Poppins"/>
              </a:rPr>
              <a:t>How a local government spent their opioid settlement funding each fiscal year</a:t>
            </a:r>
          </a:p>
          <a:p>
            <a:pPr marL="287896" lvl="1" indent="-143949" defTabSz="609630">
              <a:lnSpc>
                <a:spcPts val="1867"/>
              </a:lnSpc>
              <a:buFont typeface="Arial"/>
              <a:buChar char="•"/>
            </a:pPr>
            <a:r>
              <a:rPr lang="en-US" sz="1333" dirty="0">
                <a:solidFill>
                  <a:srgbClr val="4A4040"/>
                </a:solidFill>
                <a:latin typeface="Poppins"/>
                <a:ea typeface="Poppins"/>
                <a:cs typeface="Poppins"/>
                <a:sym typeface="Poppins"/>
              </a:rPr>
              <a:t>Due within 90 days of the end of fiscal year (9/27)</a:t>
            </a:r>
          </a:p>
          <a:p>
            <a:pPr defTabSz="609630">
              <a:lnSpc>
                <a:spcPts val="1867"/>
              </a:lnSpc>
            </a:pPr>
            <a:endParaRPr lang="en-US" sz="1333" dirty="0">
              <a:solidFill>
                <a:srgbClr val="4A4040"/>
              </a:solidFill>
              <a:latin typeface="Poppins"/>
              <a:ea typeface="Poppins"/>
              <a:cs typeface="Poppins"/>
              <a:sym typeface="Poppins"/>
            </a:endParaRPr>
          </a:p>
        </p:txBody>
      </p:sp>
      <p:sp>
        <p:nvSpPr>
          <p:cNvPr id="14" name="Freeform 14"/>
          <p:cNvSpPr/>
          <p:nvPr/>
        </p:nvSpPr>
        <p:spPr>
          <a:xfrm>
            <a:off x="6333428" y="1317104"/>
            <a:ext cx="1112050" cy="1112050"/>
          </a:xfrm>
          <a:custGeom>
            <a:avLst/>
            <a:gdLst/>
            <a:ahLst/>
            <a:cxnLst/>
            <a:rect l="l" t="t" r="r" b="b"/>
            <a:pathLst>
              <a:path w="1668075" h="1668075">
                <a:moveTo>
                  <a:pt x="0" y="0"/>
                </a:moveTo>
                <a:lnTo>
                  <a:pt x="1668075" y="0"/>
                </a:lnTo>
                <a:lnTo>
                  <a:pt x="1668075" y="1668075"/>
                </a:lnTo>
                <a:lnTo>
                  <a:pt x="0" y="1668075"/>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5" name="TextBox 15"/>
          <p:cNvSpPr txBox="1"/>
          <p:nvPr/>
        </p:nvSpPr>
        <p:spPr>
          <a:xfrm>
            <a:off x="7604178" y="1511180"/>
            <a:ext cx="3752227" cy="341119"/>
          </a:xfrm>
          <a:prstGeom prst="rect">
            <a:avLst/>
          </a:prstGeom>
        </p:spPr>
        <p:txBody>
          <a:bodyPr lIns="0" tIns="0" rIns="0" bIns="0" rtlCol="0" anchor="t">
            <a:spAutoFit/>
          </a:bodyPr>
          <a:lstStyle/>
          <a:p>
            <a:pPr defTabSz="609630">
              <a:lnSpc>
                <a:spcPts val="2800"/>
              </a:lnSpc>
            </a:pPr>
            <a:r>
              <a:rPr lang="en-US" sz="2000" b="1">
                <a:solidFill>
                  <a:srgbClr val="4A4040"/>
                </a:solidFill>
                <a:latin typeface="Poppins Bold"/>
                <a:ea typeface="Poppins Bold"/>
                <a:cs typeface="Poppins Bold"/>
                <a:sym typeface="Poppins Bold"/>
              </a:rPr>
              <a:t>Annual Impact Report</a:t>
            </a:r>
          </a:p>
        </p:txBody>
      </p:sp>
      <p:sp>
        <p:nvSpPr>
          <p:cNvPr id="16" name="TextBox 16"/>
          <p:cNvSpPr txBox="1"/>
          <p:nvPr/>
        </p:nvSpPr>
        <p:spPr>
          <a:xfrm>
            <a:off x="7604178" y="2042106"/>
            <a:ext cx="4348917" cy="961545"/>
          </a:xfrm>
          <a:prstGeom prst="rect">
            <a:avLst/>
          </a:prstGeom>
        </p:spPr>
        <p:txBody>
          <a:bodyPr lIns="0" tIns="0" rIns="0" bIns="0" rtlCol="0" anchor="t">
            <a:spAutoFit/>
          </a:bodyPr>
          <a:lstStyle/>
          <a:p>
            <a:pPr marL="287896" lvl="1" indent="-143949" defTabSz="609630">
              <a:lnSpc>
                <a:spcPts val="1867"/>
              </a:lnSpc>
              <a:buFont typeface="Arial"/>
              <a:buChar char="•"/>
            </a:pPr>
            <a:r>
              <a:rPr lang="en-US" sz="1333" dirty="0">
                <a:solidFill>
                  <a:srgbClr val="4A4040"/>
                </a:solidFill>
                <a:latin typeface="Poppins"/>
                <a:ea typeface="Poppins"/>
                <a:cs typeface="Poppins"/>
                <a:sym typeface="Poppins"/>
              </a:rPr>
              <a:t>The impact of the programs/strategies funded</a:t>
            </a:r>
          </a:p>
          <a:p>
            <a:pPr marL="287896" lvl="1" indent="-143949" defTabSz="609630">
              <a:lnSpc>
                <a:spcPts val="1867"/>
              </a:lnSpc>
              <a:buFont typeface="Arial"/>
              <a:buChar char="•"/>
            </a:pPr>
            <a:r>
              <a:rPr lang="en-US" sz="1333" dirty="0">
                <a:solidFill>
                  <a:srgbClr val="4A4040"/>
                </a:solidFill>
                <a:latin typeface="Poppins"/>
                <a:ea typeface="Poppins"/>
                <a:cs typeface="Poppins"/>
                <a:sym typeface="Poppins"/>
              </a:rPr>
              <a:t>Due within 90 days of the end of fiscal year (9/27)</a:t>
            </a:r>
          </a:p>
          <a:p>
            <a:pPr defTabSz="609630">
              <a:lnSpc>
                <a:spcPts val="1867"/>
              </a:lnSpc>
            </a:pPr>
            <a:endParaRPr lang="en-US" sz="1333" dirty="0">
              <a:solidFill>
                <a:srgbClr val="4A4040"/>
              </a:solidFill>
              <a:latin typeface="Poppins"/>
              <a:ea typeface="Poppins"/>
              <a:cs typeface="Poppins"/>
              <a:sym typeface="Poppins"/>
            </a:endParaRPr>
          </a:p>
        </p:txBody>
      </p:sp>
      <p:sp>
        <p:nvSpPr>
          <p:cNvPr id="17" name="Freeform 17"/>
          <p:cNvSpPr/>
          <p:nvPr/>
        </p:nvSpPr>
        <p:spPr>
          <a:xfrm>
            <a:off x="6333428" y="3429000"/>
            <a:ext cx="1112050" cy="1112050"/>
          </a:xfrm>
          <a:custGeom>
            <a:avLst/>
            <a:gdLst/>
            <a:ahLst/>
            <a:cxnLst/>
            <a:rect l="l" t="t" r="r" b="b"/>
            <a:pathLst>
              <a:path w="1668075" h="1668075">
                <a:moveTo>
                  <a:pt x="0" y="0"/>
                </a:moveTo>
                <a:lnTo>
                  <a:pt x="1668075" y="0"/>
                </a:lnTo>
                <a:lnTo>
                  <a:pt x="1668075" y="1668075"/>
                </a:lnTo>
                <a:lnTo>
                  <a:pt x="0" y="1668075"/>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8" name="TextBox 18"/>
          <p:cNvSpPr txBox="1"/>
          <p:nvPr/>
        </p:nvSpPr>
        <p:spPr>
          <a:xfrm>
            <a:off x="7604178" y="3371851"/>
            <a:ext cx="3752227" cy="700192"/>
          </a:xfrm>
          <a:prstGeom prst="rect">
            <a:avLst/>
          </a:prstGeom>
        </p:spPr>
        <p:txBody>
          <a:bodyPr lIns="0" tIns="0" rIns="0" bIns="0" rtlCol="0" anchor="t">
            <a:spAutoFit/>
          </a:bodyPr>
          <a:lstStyle/>
          <a:p>
            <a:pPr defTabSz="609630">
              <a:lnSpc>
                <a:spcPts val="2800"/>
              </a:lnSpc>
            </a:pPr>
            <a:r>
              <a:rPr lang="en-US" sz="2000" b="1">
                <a:solidFill>
                  <a:srgbClr val="4A4040"/>
                </a:solidFill>
                <a:latin typeface="Poppins Bold"/>
                <a:ea typeface="Poppins Bold"/>
                <a:cs typeface="Poppins Bold"/>
                <a:sym typeface="Poppins Bold"/>
              </a:rPr>
              <a:t>Option B Report and Recommendations (R&amp;R)</a:t>
            </a:r>
          </a:p>
        </p:txBody>
      </p:sp>
      <p:sp>
        <p:nvSpPr>
          <p:cNvPr id="19" name="TextBox 19"/>
          <p:cNvSpPr txBox="1"/>
          <p:nvPr/>
        </p:nvSpPr>
        <p:spPr>
          <a:xfrm>
            <a:off x="7604178" y="4154003"/>
            <a:ext cx="4348917" cy="1205202"/>
          </a:xfrm>
          <a:prstGeom prst="rect">
            <a:avLst/>
          </a:prstGeom>
        </p:spPr>
        <p:txBody>
          <a:bodyPr lIns="0" tIns="0" rIns="0" bIns="0" rtlCol="0" anchor="t">
            <a:spAutoFit/>
          </a:bodyPr>
          <a:lstStyle/>
          <a:p>
            <a:pPr marL="287670" lvl="1" indent="-143517" defTabSz="609630">
              <a:lnSpc>
                <a:spcPts val="1867"/>
              </a:lnSpc>
              <a:buFont typeface="Arial"/>
              <a:buChar char="•"/>
            </a:pPr>
            <a:r>
              <a:rPr lang="en-US" sz="1333">
                <a:solidFill>
                  <a:srgbClr val="4A4040"/>
                </a:solidFill>
                <a:latin typeface="Poppins"/>
                <a:ea typeface="Poppins"/>
                <a:cs typeface="Poppins"/>
                <a:sym typeface="Poppins"/>
              </a:rPr>
              <a:t>Required only for local governments that pursue Option B</a:t>
            </a:r>
            <a:endParaRPr lang="en-US">
              <a:solidFill>
                <a:prstClr val="black"/>
              </a:solidFill>
              <a:latin typeface="Calibri"/>
            </a:endParaRPr>
          </a:p>
          <a:p>
            <a:pPr marL="287896" lvl="1" indent="-143949" defTabSz="609630">
              <a:lnSpc>
                <a:spcPts val="1867"/>
              </a:lnSpc>
              <a:buFont typeface="Arial"/>
              <a:buChar char="•"/>
            </a:pPr>
            <a:r>
              <a:rPr lang="en-US" sz="1333">
                <a:solidFill>
                  <a:srgbClr val="4A4040"/>
                </a:solidFill>
                <a:latin typeface="Poppins"/>
                <a:ea typeface="Poppins"/>
                <a:cs typeface="Poppins"/>
                <a:sym typeface="Poppins"/>
              </a:rPr>
              <a:t>Due within 90 days of presentation to the local governing body</a:t>
            </a:r>
          </a:p>
          <a:p>
            <a:pPr defTabSz="609630">
              <a:lnSpc>
                <a:spcPts val="1867"/>
              </a:lnSpc>
            </a:pPr>
            <a:endParaRPr lang="en-US" sz="1333">
              <a:solidFill>
                <a:srgbClr val="4A4040"/>
              </a:solidFill>
              <a:latin typeface="Poppins"/>
              <a:ea typeface="Poppins"/>
              <a:cs typeface="Poppins"/>
              <a:sym typeface="Poppins"/>
            </a:endParaRPr>
          </a:p>
        </p:txBody>
      </p:sp>
      <p:sp>
        <p:nvSpPr>
          <p:cNvPr id="20" name="TextBox 20"/>
          <p:cNvSpPr txBox="1"/>
          <p:nvPr/>
        </p:nvSpPr>
        <p:spPr>
          <a:xfrm>
            <a:off x="1638930" y="5375826"/>
            <a:ext cx="8914143" cy="564963"/>
          </a:xfrm>
          <a:prstGeom prst="rect">
            <a:avLst/>
          </a:prstGeom>
        </p:spPr>
        <p:txBody>
          <a:bodyPr lIns="0" tIns="0" rIns="0" bIns="0" rtlCol="0" anchor="t">
            <a:spAutoFit/>
          </a:bodyPr>
          <a:lstStyle/>
          <a:p>
            <a:pPr algn="ctr" defTabSz="609630">
              <a:lnSpc>
                <a:spcPts val="4668"/>
              </a:lnSpc>
            </a:pPr>
            <a:r>
              <a:rPr lang="en-US" sz="3334" i="1">
                <a:solidFill>
                  <a:srgbClr val="613765"/>
                </a:solidFill>
                <a:latin typeface="Poppins Italics"/>
                <a:ea typeface="Poppins Italics"/>
                <a:cs typeface="Poppins Italics"/>
                <a:sym typeface="Poppins Italics"/>
              </a:rPr>
              <a:t>Ensuring transparency and accountability</a:t>
            </a:r>
          </a:p>
        </p:txBody>
      </p:sp>
      <p:sp>
        <p:nvSpPr>
          <p:cNvPr id="21" name="TextBox 21"/>
          <p:cNvSpPr txBox="1"/>
          <p:nvPr/>
        </p:nvSpPr>
        <p:spPr>
          <a:xfrm>
            <a:off x="4519272" y="151571"/>
            <a:ext cx="7433823" cy="231666"/>
          </a:xfrm>
          <a:prstGeom prst="rect">
            <a:avLst/>
          </a:prstGeom>
        </p:spPr>
        <p:txBody>
          <a:bodyPr lIns="0" tIns="0" rIns="0" bIns="0" rtlCol="0" anchor="t">
            <a:spAutoFit/>
          </a:bodyPr>
          <a:lstStyle/>
          <a:p>
            <a:pPr algn="r" defTabSz="609630">
              <a:lnSpc>
                <a:spcPts val="1908"/>
              </a:lnSpc>
            </a:pPr>
            <a:r>
              <a:rPr lang="en-US" sz="1363">
                <a:solidFill>
                  <a:srgbClr val="4A4040"/>
                </a:solidFill>
                <a:latin typeface="Poppins"/>
                <a:ea typeface="Poppins"/>
                <a:cs typeface="Poppins"/>
                <a:sym typeface="Poppins"/>
              </a:rPr>
              <a:t>NCOPIOIDSETTLEMENT.ORG/REPORTING</a:t>
            </a:r>
          </a:p>
        </p:txBody>
      </p:sp>
    </p:spTree>
    <p:extLst>
      <p:ext uri="{BB962C8B-B14F-4D97-AF65-F5344CB8AC3E}">
        <p14:creationId xmlns:p14="http://schemas.microsoft.com/office/powerpoint/2010/main" val="67202651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FB347-BA45-29BE-85C2-6F85AAB36FF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2742AAD-1711-8433-D62A-009991395F05}"/>
              </a:ext>
            </a:extLst>
          </p:cNvPr>
          <p:cNvGrpSpPr/>
          <p:nvPr/>
        </p:nvGrpSpPr>
        <p:grpSpPr>
          <a:xfrm>
            <a:off x="0" y="6172200"/>
            <a:ext cx="12192000" cy="685800"/>
            <a:chOff x="0" y="0"/>
            <a:chExt cx="4816593" cy="270933"/>
          </a:xfrm>
        </p:grpSpPr>
        <p:sp>
          <p:nvSpPr>
            <p:cNvPr id="3" name="Freeform 3">
              <a:extLst>
                <a:ext uri="{FF2B5EF4-FFF2-40B4-BE49-F238E27FC236}">
                  <a16:creationId xmlns:a16="http://schemas.microsoft.com/office/drawing/2014/main" id="{E5866745-B184-4496-3E78-A874AF330C03}"/>
                </a:ext>
              </a:extLst>
            </p:cNvPr>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7EFD8"/>
            </a:solidFill>
          </p:spPr>
          <p:txBody>
            <a:bodyPr/>
            <a:lstStyle/>
            <a:p>
              <a:pPr defTabSz="609630"/>
              <a:endParaRPr lang="en-US" sz="1200">
                <a:solidFill>
                  <a:prstClr val="black"/>
                </a:solidFill>
                <a:latin typeface="Calibri"/>
              </a:endParaRPr>
            </a:p>
          </p:txBody>
        </p:sp>
        <p:sp>
          <p:nvSpPr>
            <p:cNvPr id="4" name="TextBox 4">
              <a:extLst>
                <a:ext uri="{FF2B5EF4-FFF2-40B4-BE49-F238E27FC236}">
                  <a16:creationId xmlns:a16="http://schemas.microsoft.com/office/drawing/2014/main" id="{E05BE08A-3D62-8B53-E451-26650C611E4E}"/>
                </a:ext>
              </a:extLst>
            </p:cNvPr>
            <p:cNvSpPr txBox="1"/>
            <p:nvPr/>
          </p:nvSpPr>
          <p:spPr>
            <a:xfrm>
              <a:off x="0" y="-57150"/>
              <a:ext cx="4816593" cy="32808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a:extLst>
              <a:ext uri="{FF2B5EF4-FFF2-40B4-BE49-F238E27FC236}">
                <a16:creationId xmlns:a16="http://schemas.microsoft.com/office/drawing/2014/main" id="{D0D54F03-1513-26FA-B51D-03407E5267DC}"/>
              </a:ext>
            </a:extLst>
          </p:cNvPr>
          <p:cNvSpPr/>
          <p:nvPr/>
        </p:nvSpPr>
        <p:spPr>
          <a:xfrm>
            <a:off x="4802527" y="6258796"/>
            <a:ext cx="2586949" cy="512610"/>
          </a:xfrm>
          <a:custGeom>
            <a:avLst/>
            <a:gdLst/>
            <a:ahLst/>
            <a:cxnLst/>
            <a:rect l="l" t="t" r="r" b="b"/>
            <a:pathLst>
              <a:path w="3880423" h="768915">
                <a:moveTo>
                  <a:pt x="0" y="0"/>
                </a:moveTo>
                <a:lnTo>
                  <a:pt x="3880422" y="0"/>
                </a:lnTo>
                <a:lnTo>
                  <a:pt x="3880422" y="768916"/>
                </a:lnTo>
                <a:lnTo>
                  <a:pt x="0" y="76891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AutoShape 6">
            <a:extLst>
              <a:ext uri="{FF2B5EF4-FFF2-40B4-BE49-F238E27FC236}">
                <a16:creationId xmlns:a16="http://schemas.microsoft.com/office/drawing/2014/main" id="{BAFD99C3-461A-2F0D-C910-1A699156C32C}"/>
              </a:ext>
            </a:extLst>
          </p:cNvPr>
          <p:cNvSpPr/>
          <p:nvPr/>
        </p:nvSpPr>
        <p:spPr>
          <a:xfrm>
            <a:off x="0" y="6140450"/>
            <a:ext cx="12192000" cy="31750"/>
          </a:xfrm>
          <a:prstGeom prst="line">
            <a:avLst/>
          </a:prstGeom>
          <a:ln w="95250" cap="flat">
            <a:solidFill>
              <a:srgbClr val="346076"/>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7" name="TextBox 7">
            <a:extLst>
              <a:ext uri="{FF2B5EF4-FFF2-40B4-BE49-F238E27FC236}">
                <a16:creationId xmlns:a16="http://schemas.microsoft.com/office/drawing/2014/main" id="{F1220592-CBEE-5D12-BA00-7977DDC4C6D0}"/>
              </a:ext>
            </a:extLst>
          </p:cNvPr>
          <p:cNvSpPr txBox="1"/>
          <p:nvPr/>
        </p:nvSpPr>
        <p:spPr>
          <a:xfrm>
            <a:off x="555012" y="298450"/>
            <a:ext cx="7877789" cy="571760"/>
          </a:xfrm>
          <a:prstGeom prst="rect">
            <a:avLst/>
          </a:prstGeom>
        </p:spPr>
        <p:txBody>
          <a:bodyPr wrap="square" lIns="0" tIns="0" rIns="0" bIns="0" rtlCol="0" anchor="t">
            <a:spAutoFit/>
          </a:bodyPr>
          <a:lstStyle/>
          <a:p>
            <a:pPr defTabSz="609630">
              <a:lnSpc>
                <a:spcPts val="4668"/>
              </a:lnSpc>
            </a:pPr>
            <a:r>
              <a:rPr lang="en-US" sz="3334" b="1">
                <a:solidFill>
                  <a:srgbClr val="4A4040"/>
                </a:solidFill>
                <a:latin typeface="Poppins Bold"/>
                <a:ea typeface="Poppins Bold"/>
                <a:cs typeface="Poppins Bold"/>
                <a:sym typeface="Poppins Bold"/>
              </a:rPr>
              <a:t>4. Follow all reporting requirements</a:t>
            </a:r>
          </a:p>
        </p:txBody>
      </p:sp>
      <p:sp>
        <p:nvSpPr>
          <p:cNvPr id="8" name="Freeform 8">
            <a:extLst>
              <a:ext uri="{FF2B5EF4-FFF2-40B4-BE49-F238E27FC236}">
                <a16:creationId xmlns:a16="http://schemas.microsoft.com/office/drawing/2014/main" id="{39DFCAEC-14FE-C6A1-5DE8-F5B6DE746BC1}"/>
              </a:ext>
            </a:extLst>
          </p:cNvPr>
          <p:cNvSpPr/>
          <p:nvPr/>
        </p:nvSpPr>
        <p:spPr>
          <a:xfrm>
            <a:off x="555012" y="1317104"/>
            <a:ext cx="1112050" cy="1112050"/>
          </a:xfrm>
          <a:custGeom>
            <a:avLst/>
            <a:gdLst/>
            <a:ahLst/>
            <a:cxnLst/>
            <a:rect l="l" t="t" r="r" b="b"/>
            <a:pathLst>
              <a:path w="1668075" h="1668075">
                <a:moveTo>
                  <a:pt x="0" y="0"/>
                </a:moveTo>
                <a:lnTo>
                  <a:pt x="1668075" y="0"/>
                </a:lnTo>
                <a:lnTo>
                  <a:pt x="1668075" y="1668075"/>
                </a:lnTo>
                <a:lnTo>
                  <a:pt x="0" y="1668075"/>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9" name="TextBox 9">
            <a:extLst>
              <a:ext uri="{FF2B5EF4-FFF2-40B4-BE49-F238E27FC236}">
                <a16:creationId xmlns:a16="http://schemas.microsoft.com/office/drawing/2014/main" id="{651C5297-C64D-2544-1379-551BDB027AD6}"/>
              </a:ext>
            </a:extLst>
          </p:cNvPr>
          <p:cNvSpPr txBox="1"/>
          <p:nvPr/>
        </p:nvSpPr>
        <p:spPr>
          <a:xfrm>
            <a:off x="1825762" y="1259955"/>
            <a:ext cx="3752227" cy="700192"/>
          </a:xfrm>
          <a:prstGeom prst="rect">
            <a:avLst/>
          </a:prstGeom>
        </p:spPr>
        <p:txBody>
          <a:bodyPr lIns="0" tIns="0" rIns="0" bIns="0" rtlCol="0" anchor="t">
            <a:spAutoFit/>
          </a:bodyPr>
          <a:lstStyle/>
          <a:p>
            <a:pPr defTabSz="609630">
              <a:lnSpc>
                <a:spcPts val="2800"/>
              </a:lnSpc>
            </a:pPr>
            <a:r>
              <a:rPr lang="en-US" sz="2000" b="1">
                <a:solidFill>
                  <a:srgbClr val="4A4040"/>
                </a:solidFill>
                <a:latin typeface="Poppins Bold"/>
                <a:ea typeface="Poppins Bold"/>
                <a:cs typeface="Poppins Bold"/>
                <a:sym typeface="Poppins Bold"/>
              </a:rPr>
              <a:t>Local Spending Authorization Report</a:t>
            </a:r>
          </a:p>
        </p:txBody>
      </p:sp>
      <p:sp>
        <p:nvSpPr>
          <p:cNvPr id="10" name="TextBox 10">
            <a:extLst>
              <a:ext uri="{FF2B5EF4-FFF2-40B4-BE49-F238E27FC236}">
                <a16:creationId xmlns:a16="http://schemas.microsoft.com/office/drawing/2014/main" id="{1B80AD47-0E5B-C77B-0A71-97F2879A446C}"/>
              </a:ext>
            </a:extLst>
          </p:cNvPr>
          <p:cNvSpPr txBox="1"/>
          <p:nvPr/>
        </p:nvSpPr>
        <p:spPr>
          <a:xfrm>
            <a:off x="1825762" y="2042106"/>
            <a:ext cx="4348917" cy="1205202"/>
          </a:xfrm>
          <a:prstGeom prst="rect">
            <a:avLst/>
          </a:prstGeom>
        </p:spPr>
        <p:txBody>
          <a:bodyPr lIns="0" tIns="0" rIns="0" bIns="0" rtlCol="0" anchor="t">
            <a:spAutoFit/>
          </a:bodyPr>
          <a:lstStyle/>
          <a:p>
            <a:pPr marL="287896" lvl="1" indent="-143949" defTabSz="609630">
              <a:lnSpc>
                <a:spcPts val="1867"/>
              </a:lnSpc>
              <a:buFont typeface="Arial"/>
              <a:buChar char="•"/>
            </a:pPr>
            <a:r>
              <a:rPr lang="en-US" sz="1333">
                <a:solidFill>
                  <a:srgbClr val="4A4040"/>
                </a:solidFill>
                <a:latin typeface="Poppins"/>
                <a:ea typeface="Poppins"/>
                <a:cs typeface="Poppins"/>
                <a:sym typeface="Poppins"/>
              </a:rPr>
              <a:t>How a local government plans to make use of their opioid settlement funding​</a:t>
            </a:r>
          </a:p>
          <a:p>
            <a:pPr marL="287896" lvl="1" indent="-143949" defTabSz="609630">
              <a:lnSpc>
                <a:spcPts val="1867"/>
              </a:lnSpc>
              <a:buFont typeface="Arial"/>
              <a:buChar char="•"/>
            </a:pPr>
            <a:r>
              <a:rPr lang="en-US" sz="1333">
                <a:solidFill>
                  <a:srgbClr val="4A4040"/>
                </a:solidFill>
                <a:latin typeface="Poppins"/>
                <a:ea typeface="Poppins"/>
                <a:cs typeface="Poppins"/>
                <a:sym typeface="Poppins"/>
              </a:rPr>
              <a:t>Due within 90 days of the passage of a resolution/ordinance authorizing expenditures</a:t>
            </a:r>
          </a:p>
          <a:p>
            <a:pPr defTabSz="609630">
              <a:lnSpc>
                <a:spcPts val="1867"/>
              </a:lnSpc>
            </a:pPr>
            <a:endParaRPr lang="en-US" sz="1333">
              <a:solidFill>
                <a:srgbClr val="4A4040"/>
              </a:solidFill>
              <a:latin typeface="Poppins"/>
              <a:ea typeface="Poppins"/>
              <a:cs typeface="Poppins"/>
              <a:sym typeface="Poppins"/>
            </a:endParaRPr>
          </a:p>
        </p:txBody>
      </p:sp>
      <p:sp>
        <p:nvSpPr>
          <p:cNvPr id="11" name="Freeform 11">
            <a:extLst>
              <a:ext uri="{FF2B5EF4-FFF2-40B4-BE49-F238E27FC236}">
                <a16:creationId xmlns:a16="http://schemas.microsoft.com/office/drawing/2014/main" id="{017D464C-3D32-B2B9-8A93-D31DD12D3B9F}"/>
              </a:ext>
            </a:extLst>
          </p:cNvPr>
          <p:cNvSpPr/>
          <p:nvPr/>
        </p:nvSpPr>
        <p:spPr>
          <a:xfrm>
            <a:off x="3656852" y="3336128"/>
            <a:ext cx="1112050" cy="1112050"/>
          </a:xfrm>
          <a:custGeom>
            <a:avLst/>
            <a:gdLst/>
            <a:ahLst/>
            <a:cxnLst/>
            <a:rect l="l" t="t" r="r" b="b"/>
            <a:pathLst>
              <a:path w="1668075" h="1668075">
                <a:moveTo>
                  <a:pt x="0" y="0"/>
                </a:moveTo>
                <a:lnTo>
                  <a:pt x="1668075" y="0"/>
                </a:lnTo>
                <a:lnTo>
                  <a:pt x="1668075" y="1668075"/>
                </a:lnTo>
                <a:lnTo>
                  <a:pt x="0" y="1668075"/>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2" name="TextBox 12">
            <a:extLst>
              <a:ext uri="{FF2B5EF4-FFF2-40B4-BE49-F238E27FC236}">
                <a16:creationId xmlns:a16="http://schemas.microsoft.com/office/drawing/2014/main" id="{E861D4F3-86B9-099B-147F-7AFFC8E774CA}"/>
              </a:ext>
            </a:extLst>
          </p:cNvPr>
          <p:cNvSpPr txBox="1"/>
          <p:nvPr/>
        </p:nvSpPr>
        <p:spPr>
          <a:xfrm>
            <a:off x="4927601" y="3530204"/>
            <a:ext cx="3752227" cy="341119"/>
          </a:xfrm>
          <a:prstGeom prst="rect">
            <a:avLst/>
          </a:prstGeom>
        </p:spPr>
        <p:txBody>
          <a:bodyPr lIns="0" tIns="0" rIns="0" bIns="0" rtlCol="0" anchor="t">
            <a:spAutoFit/>
          </a:bodyPr>
          <a:lstStyle/>
          <a:p>
            <a:pPr defTabSz="609630">
              <a:lnSpc>
                <a:spcPts val="2800"/>
              </a:lnSpc>
            </a:pPr>
            <a:r>
              <a:rPr lang="en-US" sz="2000" b="1">
                <a:solidFill>
                  <a:srgbClr val="4A4040"/>
                </a:solidFill>
                <a:latin typeface="Poppins Bold"/>
                <a:ea typeface="Poppins Bold"/>
                <a:cs typeface="Poppins Bold"/>
                <a:sym typeface="Poppins Bold"/>
              </a:rPr>
              <a:t>Annual Financial Report</a:t>
            </a:r>
          </a:p>
        </p:txBody>
      </p:sp>
      <p:sp>
        <p:nvSpPr>
          <p:cNvPr id="13" name="TextBox 13">
            <a:extLst>
              <a:ext uri="{FF2B5EF4-FFF2-40B4-BE49-F238E27FC236}">
                <a16:creationId xmlns:a16="http://schemas.microsoft.com/office/drawing/2014/main" id="{AAA1B819-DDF6-A66D-3461-8E7AFD0158DB}"/>
              </a:ext>
            </a:extLst>
          </p:cNvPr>
          <p:cNvSpPr txBox="1"/>
          <p:nvPr/>
        </p:nvSpPr>
        <p:spPr>
          <a:xfrm>
            <a:off x="4927601" y="4061130"/>
            <a:ext cx="4348917" cy="1205202"/>
          </a:xfrm>
          <a:prstGeom prst="rect">
            <a:avLst/>
          </a:prstGeom>
        </p:spPr>
        <p:txBody>
          <a:bodyPr lIns="0" tIns="0" rIns="0" bIns="0" rtlCol="0" anchor="t">
            <a:spAutoFit/>
          </a:bodyPr>
          <a:lstStyle/>
          <a:p>
            <a:pPr marL="287896" lvl="1" indent="-143949" defTabSz="609630">
              <a:lnSpc>
                <a:spcPts val="1867"/>
              </a:lnSpc>
              <a:buFont typeface="Arial"/>
              <a:buChar char="•"/>
            </a:pPr>
            <a:r>
              <a:rPr lang="en-US" sz="1333">
                <a:solidFill>
                  <a:srgbClr val="4A4040"/>
                </a:solidFill>
                <a:latin typeface="Poppins"/>
                <a:ea typeface="Poppins"/>
                <a:cs typeface="Poppins"/>
                <a:sym typeface="Poppins"/>
              </a:rPr>
              <a:t>How a local government spent their opioid settlement funding each fiscal year</a:t>
            </a:r>
            <a:endParaRPr lang="en-US" sz="1200">
              <a:solidFill>
                <a:prstClr val="black"/>
              </a:solidFill>
              <a:latin typeface="Calibri"/>
            </a:endParaRPr>
          </a:p>
          <a:p>
            <a:pPr marL="287896" lvl="1" indent="-143949" defTabSz="609630">
              <a:lnSpc>
                <a:spcPts val="1867"/>
              </a:lnSpc>
              <a:buFont typeface="Arial"/>
              <a:buChar char="•"/>
            </a:pPr>
            <a:r>
              <a:rPr lang="en-US" sz="1333">
                <a:solidFill>
                  <a:srgbClr val="4A4040"/>
                </a:solidFill>
                <a:latin typeface="Poppins"/>
                <a:ea typeface="Poppins"/>
                <a:cs typeface="Poppins"/>
                <a:sym typeface="Poppins"/>
              </a:rPr>
              <a:t>Due within 90 days of the end of the fiscal year (9/27)</a:t>
            </a:r>
            <a:endParaRPr lang="en-US" sz="1333">
              <a:solidFill>
                <a:srgbClr val="4A4040"/>
              </a:solidFill>
              <a:latin typeface="Poppins"/>
              <a:ea typeface="Poppins"/>
              <a:cs typeface="Poppins"/>
            </a:endParaRPr>
          </a:p>
          <a:p>
            <a:pPr defTabSz="609630">
              <a:lnSpc>
                <a:spcPts val="1867"/>
              </a:lnSpc>
            </a:pPr>
            <a:endParaRPr lang="en-US" sz="1333">
              <a:solidFill>
                <a:srgbClr val="4A4040"/>
              </a:solidFill>
              <a:latin typeface="Poppins"/>
              <a:ea typeface="Poppins"/>
              <a:cs typeface="Poppins"/>
              <a:sym typeface="Poppins"/>
            </a:endParaRPr>
          </a:p>
        </p:txBody>
      </p:sp>
      <p:sp>
        <p:nvSpPr>
          <p:cNvPr id="14" name="Freeform 14">
            <a:extLst>
              <a:ext uri="{FF2B5EF4-FFF2-40B4-BE49-F238E27FC236}">
                <a16:creationId xmlns:a16="http://schemas.microsoft.com/office/drawing/2014/main" id="{2F5D5614-FCCE-62E2-E652-1BD6879133B8}"/>
              </a:ext>
            </a:extLst>
          </p:cNvPr>
          <p:cNvSpPr/>
          <p:nvPr/>
        </p:nvSpPr>
        <p:spPr>
          <a:xfrm>
            <a:off x="6333428" y="1317104"/>
            <a:ext cx="1112050" cy="1112050"/>
          </a:xfrm>
          <a:custGeom>
            <a:avLst/>
            <a:gdLst/>
            <a:ahLst/>
            <a:cxnLst/>
            <a:rect l="l" t="t" r="r" b="b"/>
            <a:pathLst>
              <a:path w="1668075" h="1668075">
                <a:moveTo>
                  <a:pt x="0" y="0"/>
                </a:moveTo>
                <a:lnTo>
                  <a:pt x="1668075" y="0"/>
                </a:lnTo>
                <a:lnTo>
                  <a:pt x="1668075" y="1668075"/>
                </a:lnTo>
                <a:lnTo>
                  <a:pt x="0" y="1668075"/>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5" name="TextBox 15">
            <a:extLst>
              <a:ext uri="{FF2B5EF4-FFF2-40B4-BE49-F238E27FC236}">
                <a16:creationId xmlns:a16="http://schemas.microsoft.com/office/drawing/2014/main" id="{8A83CD18-3A48-F460-5973-058F059A8D02}"/>
              </a:ext>
            </a:extLst>
          </p:cNvPr>
          <p:cNvSpPr txBox="1"/>
          <p:nvPr/>
        </p:nvSpPr>
        <p:spPr>
          <a:xfrm>
            <a:off x="7604178" y="1511180"/>
            <a:ext cx="3752227" cy="341119"/>
          </a:xfrm>
          <a:prstGeom prst="rect">
            <a:avLst/>
          </a:prstGeom>
        </p:spPr>
        <p:txBody>
          <a:bodyPr lIns="0" tIns="0" rIns="0" bIns="0" rtlCol="0" anchor="t">
            <a:spAutoFit/>
          </a:bodyPr>
          <a:lstStyle/>
          <a:p>
            <a:pPr defTabSz="609630">
              <a:lnSpc>
                <a:spcPts val="2800"/>
              </a:lnSpc>
            </a:pPr>
            <a:r>
              <a:rPr lang="en-US" sz="2000" b="1">
                <a:solidFill>
                  <a:srgbClr val="4A4040"/>
                </a:solidFill>
                <a:latin typeface="Poppins Bold"/>
                <a:ea typeface="Poppins Bold"/>
                <a:cs typeface="Poppins Bold"/>
                <a:sym typeface="Poppins Bold"/>
              </a:rPr>
              <a:t>Annual Impact Report</a:t>
            </a:r>
          </a:p>
        </p:txBody>
      </p:sp>
      <p:sp>
        <p:nvSpPr>
          <p:cNvPr id="16" name="TextBox 16">
            <a:extLst>
              <a:ext uri="{FF2B5EF4-FFF2-40B4-BE49-F238E27FC236}">
                <a16:creationId xmlns:a16="http://schemas.microsoft.com/office/drawing/2014/main" id="{4E8E0D78-9DCF-DF89-4E58-D34834A52973}"/>
              </a:ext>
            </a:extLst>
          </p:cNvPr>
          <p:cNvSpPr txBox="1"/>
          <p:nvPr/>
        </p:nvSpPr>
        <p:spPr>
          <a:xfrm>
            <a:off x="7604178" y="2042106"/>
            <a:ext cx="4348917" cy="961545"/>
          </a:xfrm>
          <a:prstGeom prst="rect">
            <a:avLst/>
          </a:prstGeom>
        </p:spPr>
        <p:txBody>
          <a:bodyPr lIns="0" tIns="0" rIns="0" bIns="0" rtlCol="0" anchor="t">
            <a:spAutoFit/>
          </a:bodyPr>
          <a:lstStyle/>
          <a:p>
            <a:pPr marL="287896" lvl="1" indent="-143949" defTabSz="609630">
              <a:lnSpc>
                <a:spcPts val="1867"/>
              </a:lnSpc>
              <a:buFont typeface="Arial"/>
              <a:buChar char="•"/>
            </a:pPr>
            <a:r>
              <a:rPr lang="en-US" sz="1333">
                <a:solidFill>
                  <a:srgbClr val="4A4040"/>
                </a:solidFill>
                <a:latin typeface="Poppins"/>
                <a:ea typeface="Poppins"/>
                <a:cs typeface="Poppins"/>
                <a:sym typeface="Poppins"/>
              </a:rPr>
              <a:t>The impact of the programs/strategies funded</a:t>
            </a:r>
          </a:p>
          <a:p>
            <a:pPr marL="287896" lvl="1" indent="-143949" defTabSz="609630">
              <a:lnSpc>
                <a:spcPts val="1867"/>
              </a:lnSpc>
              <a:buFont typeface="Arial"/>
              <a:buChar char="•"/>
            </a:pPr>
            <a:r>
              <a:rPr lang="en-US" sz="1333">
                <a:solidFill>
                  <a:srgbClr val="4A4040"/>
                </a:solidFill>
                <a:latin typeface="Poppins"/>
                <a:ea typeface="Poppins"/>
                <a:cs typeface="Poppins"/>
                <a:sym typeface="Poppins"/>
              </a:rPr>
              <a:t>Due within 90 days of the end of the fiscal year (9/27)</a:t>
            </a:r>
          </a:p>
          <a:p>
            <a:pPr defTabSz="609630">
              <a:lnSpc>
                <a:spcPts val="1867"/>
              </a:lnSpc>
            </a:pPr>
            <a:endParaRPr lang="en-US" sz="1333">
              <a:solidFill>
                <a:srgbClr val="4A4040"/>
              </a:solidFill>
              <a:latin typeface="Poppins"/>
              <a:ea typeface="Poppins"/>
              <a:cs typeface="Poppins"/>
              <a:sym typeface="Poppins"/>
            </a:endParaRPr>
          </a:p>
        </p:txBody>
      </p:sp>
      <p:sp>
        <p:nvSpPr>
          <p:cNvPr id="23" name="TextBox 21">
            <a:extLst>
              <a:ext uri="{FF2B5EF4-FFF2-40B4-BE49-F238E27FC236}">
                <a16:creationId xmlns:a16="http://schemas.microsoft.com/office/drawing/2014/main" id="{7FA6D07C-B3A6-0183-2A7D-B609BAF8EA4B}"/>
              </a:ext>
            </a:extLst>
          </p:cNvPr>
          <p:cNvSpPr txBox="1"/>
          <p:nvPr/>
        </p:nvSpPr>
        <p:spPr>
          <a:xfrm>
            <a:off x="4519272" y="5724217"/>
            <a:ext cx="7433823" cy="231666"/>
          </a:xfrm>
          <a:prstGeom prst="rect">
            <a:avLst/>
          </a:prstGeom>
        </p:spPr>
        <p:txBody>
          <a:bodyPr lIns="0" tIns="0" rIns="0" bIns="0" rtlCol="0" anchor="t">
            <a:spAutoFit/>
          </a:bodyPr>
          <a:lstStyle/>
          <a:p>
            <a:pPr algn="r" defTabSz="609630">
              <a:lnSpc>
                <a:spcPts val="1908"/>
              </a:lnSpc>
            </a:pPr>
            <a:r>
              <a:rPr lang="en-US" sz="1363">
                <a:solidFill>
                  <a:srgbClr val="4A4040"/>
                </a:solidFill>
                <a:latin typeface="Poppins"/>
                <a:ea typeface="Poppins"/>
                <a:cs typeface="Poppins"/>
                <a:sym typeface="Poppins"/>
              </a:rPr>
              <a:t>NCOPIOIDSETTLEMENT.ORG/REPORTING</a:t>
            </a:r>
          </a:p>
        </p:txBody>
      </p:sp>
      <p:sp>
        <p:nvSpPr>
          <p:cNvPr id="17" name="Freeform 3">
            <a:extLst>
              <a:ext uri="{FF2B5EF4-FFF2-40B4-BE49-F238E27FC236}">
                <a16:creationId xmlns:a16="http://schemas.microsoft.com/office/drawing/2014/main" id="{57FC8D1A-1CBE-9F30-0873-AD642D3D97FB}"/>
              </a:ext>
            </a:extLst>
          </p:cNvPr>
          <p:cNvSpPr/>
          <p:nvPr/>
        </p:nvSpPr>
        <p:spPr>
          <a:xfrm rot="14321528">
            <a:off x="9874100" y="2891899"/>
            <a:ext cx="1244347" cy="351528"/>
          </a:xfrm>
          <a:custGeom>
            <a:avLst/>
            <a:gdLst/>
            <a:ahLst/>
            <a:cxnLst/>
            <a:rect l="l" t="t" r="r" b="b"/>
            <a:pathLst>
              <a:path w="7315200" h="2066544">
                <a:moveTo>
                  <a:pt x="0" y="0"/>
                </a:moveTo>
                <a:lnTo>
                  <a:pt x="7315200" y="0"/>
                </a:lnTo>
                <a:lnTo>
                  <a:pt x="7315200" y="2066544"/>
                </a:lnTo>
                <a:lnTo>
                  <a:pt x="0" y="2066544"/>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8" name="TextBox 16">
            <a:extLst>
              <a:ext uri="{FF2B5EF4-FFF2-40B4-BE49-F238E27FC236}">
                <a16:creationId xmlns:a16="http://schemas.microsoft.com/office/drawing/2014/main" id="{0F859E92-92E2-9F1C-DF4E-7D8784F8D7EC}"/>
              </a:ext>
            </a:extLst>
          </p:cNvPr>
          <p:cNvSpPr txBox="1"/>
          <p:nvPr/>
        </p:nvSpPr>
        <p:spPr>
          <a:xfrm>
            <a:off x="8902145" y="3705685"/>
            <a:ext cx="3188257" cy="717889"/>
          </a:xfrm>
          <a:prstGeom prst="rect">
            <a:avLst/>
          </a:prstGeom>
        </p:spPr>
        <p:txBody>
          <a:bodyPr wrap="square" lIns="0" tIns="0" rIns="0" bIns="0" rtlCol="0" anchor="t">
            <a:spAutoFit/>
          </a:bodyPr>
          <a:lstStyle/>
          <a:p>
            <a:pPr marL="143949" lvl="1" algn="ctr" defTabSz="609630">
              <a:lnSpc>
                <a:spcPts val="1867"/>
              </a:lnSpc>
            </a:pPr>
            <a:r>
              <a:rPr lang="en-US" sz="1333" b="1">
                <a:solidFill>
                  <a:srgbClr val="4A4040"/>
                </a:solidFill>
                <a:latin typeface="Poppins"/>
                <a:ea typeface="Poppins"/>
                <a:cs typeface="Poppins"/>
                <a:sym typeface="Poppins"/>
              </a:rPr>
              <a:t>Includes quantitative evaluation measures and qualitative/</a:t>
            </a:r>
            <a:br>
              <a:rPr lang="en-US" sz="1333" b="1">
                <a:solidFill>
                  <a:srgbClr val="4A4040"/>
                </a:solidFill>
                <a:latin typeface="Poppins"/>
                <a:ea typeface="Poppins"/>
                <a:cs typeface="Poppins"/>
                <a:sym typeface="Poppins"/>
              </a:rPr>
            </a:br>
            <a:r>
              <a:rPr lang="en-US" sz="1333" b="1">
                <a:solidFill>
                  <a:srgbClr val="4A4040"/>
                </a:solidFill>
                <a:latin typeface="Poppins"/>
                <a:ea typeface="Poppins"/>
                <a:cs typeface="Poppins"/>
                <a:sym typeface="Poppins"/>
              </a:rPr>
              <a:t>narrative information</a:t>
            </a:r>
          </a:p>
        </p:txBody>
      </p:sp>
      <p:sp>
        <p:nvSpPr>
          <p:cNvPr id="19" name="Freeform 3">
            <a:extLst>
              <a:ext uri="{FF2B5EF4-FFF2-40B4-BE49-F238E27FC236}">
                <a16:creationId xmlns:a16="http://schemas.microsoft.com/office/drawing/2014/main" id="{A79D8156-9EE1-4E39-7F0A-26395FF11671}"/>
              </a:ext>
            </a:extLst>
          </p:cNvPr>
          <p:cNvSpPr/>
          <p:nvPr/>
        </p:nvSpPr>
        <p:spPr>
          <a:xfrm rot="900000">
            <a:off x="2944239" y="4642258"/>
            <a:ext cx="1244347" cy="351528"/>
          </a:xfrm>
          <a:custGeom>
            <a:avLst/>
            <a:gdLst/>
            <a:ahLst/>
            <a:cxnLst/>
            <a:rect l="l" t="t" r="r" b="b"/>
            <a:pathLst>
              <a:path w="7315200" h="2066544">
                <a:moveTo>
                  <a:pt x="0" y="0"/>
                </a:moveTo>
                <a:lnTo>
                  <a:pt x="7315200" y="0"/>
                </a:lnTo>
                <a:lnTo>
                  <a:pt x="7315200" y="2066544"/>
                </a:lnTo>
                <a:lnTo>
                  <a:pt x="0" y="2066544"/>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20" name="TextBox 16">
            <a:extLst>
              <a:ext uri="{FF2B5EF4-FFF2-40B4-BE49-F238E27FC236}">
                <a16:creationId xmlns:a16="http://schemas.microsoft.com/office/drawing/2014/main" id="{47DBF38C-2F71-E695-0191-B671B9059A89}"/>
              </a:ext>
            </a:extLst>
          </p:cNvPr>
          <p:cNvSpPr txBox="1"/>
          <p:nvPr/>
        </p:nvSpPr>
        <p:spPr>
          <a:xfrm>
            <a:off x="396705" y="3875259"/>
            <a:ext cx="3188257" cy="717889"/>
          </a:xfrm>
          <a:prstGeom prst="rect">
            <a:avLst/>
          </a:prstGeom>
        </p:spPr>
        <p:txBody>
          <a:bodyPr wrap="square" lIns="0" tIns="0" rIns="0" bIns="0" rtlCol="0" anchor="t">
            <a:spAutoFit/>
          </a:bodyPr>
          <a:lstStyle/>
          <a:p>
            <a:pPr marL="143949" lvl="1" algn="ctr" defTabSz="609630">
              <a:lnSpc>
                <a:spcPts val="1867"/>
              </a:lnSpc>
            </a:pPr>
            <a:r>
              <a:rPr lang="en-US" sz="1333" b="1">
                <a:solidFill>
                  <a:srgbClr val="4A4040"/>
                </a:solidFill>
                <a:latin typeface="Poppins"/>
                <a:ea typeface="Poppins"/>
                <a:cs typeface="Poppins"/>
                <a:sym typeface="Poppins"/>
              </a:rPr>
              <a:t>Collects expenditure information, including strategy-specific spending</a:t>
            </a:r>
          </a:p>
        </p:txBody>
      </p:sp>
    </p:spTree>
    <p:extLst>
      <p:ext uri="{BB962C8B-B14F-4D97-AF65-F5344CB8AC3E}">
        <p14:creationId xmlns:p14="http://schemas.microsoft.com/office/powerpoint/2010/main" val="15130904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346076"/>
        </a:solidFill>
        <a:effectLst/>
      </p:bgPr>
    </p:bg>
    <p:spTree>
      <p:nvGrpSpPr>
        <p:cNvPr id="1" name=""/>
        <p:cNvGrpSpPr/>
        <p:nvPr/>
      </p:nvGrpSpPr>
      <p:grpSpPr>
        <a:xfrm>
          <a:off x="0" y="0"/>
          <a:ext cx="0" cy="0"/>
          <a:chOff x="0" y="0"/>
          <a:chExt cx="0" cy="0"/>
        </a:xfrm>
      </p:grpSpPr>
      <p:sp>
        <p:nvSpPr>
          <p:cNvPr id="2" name="Freeform 2"/>
          <p:cNvSpPr/>
          <p:nvPr/>
        </p:nvSpPr>
        <p:spPr>
          <a:xfrm rot="5400000">
            <a:off x="2667000" y="-2667000"/>
            <a:ext cx="6858000" cy="12192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8480959" y="2305251"/>
            <a:ext cx="866658" cy="513495"/>
          </a:xfrm>
          <a:custGeom>
            <a:avLst/>
            <a:gdLst/>
            <a:ahLst/>
            <a:cxnLst/>
            <a:rect l="l" t="t" r="r" b="b"/>
            <a:pathLst>
              <a:path w="1299987" h="770242">
                <a:moveTo>
                  <a:pt x="0" y="0"/>
                </a:moveTo>
                <a:lnTo>
                  <a:pt x="1299987" y="0"/>
                </a:lnTo>
                <a:lnTo>
                  <a:pt x="1299987" y="770242"/>
                </a:lnTo>
                <a:lnTo>
                  <a:pt x="0" y="77024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8480959" y="4037953"/>
            <a:ext cx="866658" cy="513495"/>
          </a:xfrm>
          <a:custGeom>
            <a:avLst/>
            <a:gdLst/>
            <a:ahLst/>
            <a:cxnLst/>
            <a:rect l="l" t="t" r="r" b="b"/>
            <a:pathLst>
              <a:path w="1299987" h="770242">
                <a:moveTo>
                  <a:pt x="0" y="0"/>
                </a:moveTo>
                <a:lnTo>
                  <a:pt x="1299987" y="0"/>
                </a:lnTo>
                <a:lnTo>
                  <a:pt x="1299987" y="770242"/>
                </a:lnTo>
                <a:lnTo>
                  <a:pt x="0" y="77024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5" name="TextBox 5"/>
          <p:cNvSpPr txBox="1"/>
          <p:nvPr/>
        </p:nvSpPr>
        <p:spPr>
          <a:xfrm>
            <a:off x="685800" y="2553123"/>
            <a:ext cx="6007968" cy="1576585"/>
          </a:xfrm>
          <a:prstGeom prst="rect">
            <a:avLst/>
          </a:prstGeom>
        </p:spPr>
        <p:txBody>
          <a:bodyPr lIns="0" tIns="0" rIns="0" bIns="0" rtlCol="0" anchor="t">
            <a:spAutoFit/>
          </a:bodyPr>
          <a:lstStyle/>
          <a:p>
            <a:pPr algn="ctr" defTabSz="609630">
              <a:lnSpc>
                <a:spcPts val="6346"/>
              </a:lnSpc>
            </a:pPr>
            <a:r>
              <a:rPr lang="en-US" sz="4533" b="1">
                <a:solidFill>
                  <a:srgbClr val="CEDBDE"/>
                </a:solidFill>
                <a:latin typeface="Poppins Bold"/>
                <a:ea typeface="Poppins Bold"/>
                <a:cs typeface="Poppins Bold"/>
                <a:sym typeface="Poppins Bold"/>
              </a:rPr>
              <a:t>KEY PRINCIPLES OF THE NC MODEL</a:t>
            </a:r>
          </a:p>
        </p:txBody>
      </p:sp>
      <p:sp>
        <p:nvSpPr>
          <p:cNvPr id="6" name="TextBox 6"/>
          <p:cNvSpPr txBox="1"/>
          <p:nvPr/>
        </p:nvSpPr>
        <p:spPr>
          <a:xfrm>
            <a:off x="6693769" y="1187645"/>
            <a:ext cx="4441039" cy="924869"/>
          </a:xfrm>
          <a:prstGeom prst="rect">
            <a:avLst/>
          </a:prstGeom>
        </p:spPr>
        <p:txBody>
          <a:bodyPr lIns="0" tIns="0" rIns="0" bIns="0" rtlCol="0" anchor="t">
            <a:spAutoFit/>
          </a:bodyPr>
          <a:lstStyle/>
          <a:p>
            <a:pPr algn="ctr" defTabSz="609630">
              <a:lnSpc>
                <a:spcPts val="3684"/>
              </a:lnSpc>
            </a:pPr>
            <a:r>
              <a:rPr lang="en-US" sz="2631">
                <a:solidFill>
                  <a:srgbClr val="FFFFFF"/>
                </a:solidFill>
                <a:latin typeface="Poppins"/>
                <a:ea typeface="Poppins"/>
                <a:cs typeface="Poppins"/>
                <a:sym typeface="Poppins"/>
              </a:rPr>
              <a:t>Empower Local Communities</a:t>
            </a:r>
          </a:p>
        </p:txBody>
      </p:sp>
      <p:sp>
        <p:nvSpPr>
          <p:cNvPr id="7" name="TextBox 7"/>
          <p:cNvSpPr txBox="1"/>
          <p:nvPr/>
        </p:nvSpPr>
        <p:spPr>
          <a:xfrm>
            <a:off x="6693769" y="2919900"/>
            <a:ext cx="4441039" cy="924869"/>
          </a:xfrm>
          <a:prstGeom prst="rect">
            <a:avLst/>
          </a:prstGeom>
        </p:spPr>
        <p:txBody>
          <a:bodyPr lIns="0" tIns="0" rIns="0" bIns="0" rtlCol="0" anchor="t">
            <a:spAutoFit/>
          </a:bodyPr>
          <a:lstStyle/>
          <a:p>
            <a:pPr algn="ctr" defTabSz="609630">
              <a:lnSpc>
                <a:spcPts val="3684"/>
              </a:lnSpc>
            </a:pPr>
            <a:r>
              <a:rPr lang="en-US" sz="2631">
                <a:solidFill>
                  <a:srgbClr val="FFFFFF"/>
                </a:solidFill>
                <a:latin typeface="Poppins"/>
                <a:ea typeface="Poppins"/>
                <a:cs typeface="Poppins"/>
                <a:sym typeface="Poppins"/>
              </a:rPr>
              <a:t>Build Local Government Capacity</a:t>
            </a:r>
          </a:p>
        </p:txBody>
      </p:sp>
      <p:sp>
        <p:nvSpPr>
          <p:cNvPr id="8" name="TextBox 8"/>
          <p:cNvSpPr txBox="1"/>
          <p:nvPr/>
        </p:nvSpPr>
        <p:spPr>
          <a:xfrm>
            <a:off x="6693769" y="4653903"/>
            <a:ext cx="4441039" cy="924869"/>
          </a:xfrm>
          <a:prstGeom prst="rect">
            <a:avLst/>
          </a:prstGeom>
        </p:spPr>
        <p:txBody>
          <a:bodyPr lIns="0" tIns="0" rIns="0" bIns="0" rtlCol="0" anchor="t">
            <a:spAutoFit/>
          </a:bodyPr>
          <a:lstStyle/>
          <a:p>
            <a:pPr algn="ctr" defTabSz="609630">
              <a:lnSpc>
                <a:spcPts val="3684"/>
              </a:lnSpc>
            </a:pPr>
            <a:r>
              <a:rPr lang="en-US" sz="2631">
                <a:solidFill>
                  <a:srgbClr val="FFFFFF"/>
                </a:solidFill>
                <a:latin typeface="Poppins"/>
                <a:ea typeface="Poppins"/>
                <a:cs typeface="Poppins"/>
                <a:sym typeface="Poppins"/>
              </a:rPr>
              <a:t>Promote Transparency and Accountability</a:t>
            </a:r>
          </a:p>
        </p:txBody>
      </p:sp>
    </p:spTree>
    <p:extLst>
      <p:ext uri="{BB962C8B-B14F-4D97-AF65-F5344CB8AC3E}">
        <p14:creationId xmlns:p14="http://schemas.microsoft.com/office/powerpoint/2010/main" val="22652901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172200"/>
            <a:ext cx="12192000" cy="6858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7EFD8"/>
            </a:solidFill>
          </p:spPr>
          <p:txBody>
            <a:bodyPr/>
            <a:lstStyle/>
            <a:p>
              <a:pPr defTabSz="609630"/>
              <a:endParaRPr lang="en-US" sz="1200">
                <a:solidFill>
                  <a:prstClr val="black"/>
                </a:solidFill>
                <a:latin typeface="Calibri"/>
              </a:endParaRPr>
            </a:p>
          </p:txBody>
        </p:sp>
        <p:sp>
          <p:nvSpPr>
            <p:cNvPr id="4" name="TextBox 4"/>
            <p:cNvSpPr txBox="1"/>
            <p:nvPr/>
          </p:nvSpPr>
          <p:spPr>
            <a:xfrm>
              <a:off x="0" y="-57150"/>
              <a:ext cx="4816593" cy="32808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4802526" y="6258795"/>
            <a:ext cx="2586949" cy="512610"/>
          </a:xfrm>
          <a:custGeom>
            <a:avLst/>
            <a:gdLst/>
            <a:ahLst/>
            <a:cxnLst/>
            <a:rect l="l" t="t" r="r" b="b"/>
            <a:pathLst>
              <a:path w="3880423" h="768915">
                <a:moveTo>
                  <a:pt x="0" y="0"/>
                </a:moveTo>
                <a:lnTo>
                  <a:pt x="3880422" y="0"/>
                </a:lnTo>
                <a:lnTo>
                  <a:pt x="3880422" y="768916"/>
                </a:lnTo>
                <a:lnTo>
                  <a:pt x="0" y="76891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AutoShape 6"/>
          <p:cNvSpPr/>
          <p:nvPr/>
        </p:nvSpPr>
        <p:spPr>
          <a:xfrm>
            <a:off x="0" y="6140450"/>
            <a:ext cx="12192000" cy="31750"/>
          </a:xfrm>
          <a:prstGeom prst="line">
            <a:avLst/>
          </a:prstGeom>
          <a:ln w="95250" cap="flat">
            <a:solidFill>
              <a:srgbClr val="346076"/>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7" name="Freeform 7"/>
          <p:cNvSpPr/>
          <p:nvPr/>
        </p:nvSpPr>
        <p:spPr>
          <a:xfrm>
            <a:off x="6207801" y="1077511"/>
            <a:ext cx="2220919" cy="2220919"/>
          </a:xfrm>
          <a:custGeom>
            <a:avLst/>
            <a:gdLst/>
            <a:ahLst/>
            <a:cxnLst/>
            <a:rect l="l" t="t" r="r" b="b"/>
            <a:pathLst>
              <a:path w="3331378" h="3331378">
                <a:moveTo>
                  <a:pt x="0" y="0"/>
                </a:moveTo>
                <a:lnTo>
                  <a:pt x="3331379" y="0"/>
                </a:lnTo>
                <a:lnTo>
                  <a:pt x="3331379" y="3331379"/>
                </a:lnTo>
                <a:lnTo>
                  <a:pt x="0" y="333137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8906742" y="3559570"/>
            <a:ext cx="2220919" cy="2220919"/>
          </a:xfrm>
          <a:custGeom>
            <a:avLst/>
            <a:gdLst/>
            <a:ahLst/>
            <a:cxnLst/>
            <a:rect l="l" t="t" r="r" b="b"/>
            <a:pathLst>
              <a:path w="3331378" h="3331378">
                <a:moveTo>
                  <a:pt x="0" y="0"/>
                </a:moveTo>
                <a:lnTo>
                  <a:pt x="3331378" y="0"/>
                </a:lnTo>
                <a:lnTo>
                  <a:pt x="3331378" y="3331379"/>
                </a:lnTo>
                <a:lnTo>
                  <a:pt x="0" y="333137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6207801" y="3559570"/>
            <a:ext cx="2220919" cy="2220919"/>
          </a:xfrm>
          <a:custGeom>
            <a:avLst/>
            <a:gdLst/>
            <a:ahLst/>
            <a:cxnLst/>
            <a:rect l="l" t="t" r="r" b="b"/>
            <a:pathLst>
              <a:path w="3331378" h="3331378">
                <a:moveTo>
                  <a:pt x="0" y="0"/>
                </a:moveTo>
                <a:lnTo>
                  <a:pt x="3331379" y="0"/>
                </a:lnTo>
                <a:lnTo>
                  <a:pt x="3331379" y="3331379"/>
                </a:lnTo>
                <a:lnTo>
                  <a:pt x="0" y="333137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8906742" y="1077511"/>
            <a:ext cx="2220919" cy="2220919"/>
          </a:xfrm>
          <a:custGeom>
            <a:avLst/>
            <a:gdLst/>
            <a:ahLst/>
            <a:cxnLst/>
            <a:rect l="l" t="t" r="r" b="b"/>
            <a:pathLst>
              <a:path w="3331378" h="3331378">
                <a:moveTo>
                  <a:pt x="0" y="0"/>
                </a:moveTo>
                <a:lnTo>
                  <a:pt x="3331378" y="0"/>
                </a:lnTo>
                <a:lnTo>
                  <a:pt x="3331378" y="3331379"/>
                </a:lnTo>
                <a:lnTo>
                  <a:pt x="0" y="3331379"/>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6574094" y="1443804"/>
            <a:ext cx="1488333" cy="1488333"/>
          </a:xfrm>
          <a:custGeom>
            <a:avLst/>
            <a:gdLst/>
            <a:ahLst/>
            <a:cxnLst/>
            <a:rect l="l" t="t" r="r" b="b"/>
            <a:pathLst>
              <a:path w="2232500" h="2232500">
                <a:moveTo>
                  <a:pt x="0" y="0"/>
                </a:moveTo>
                <a:lnTo>
                  <a:pt x="2232500" y="0"/>
                </a:lnTo>
                <a:lnTo>
                  <a:pt x="2232500" y="2232500"/>
                </a:lnTo>
                <a:lnTo>
                  <a:pt x="0" y="2232500"/>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6448043" y="1317753"/>
            <a:ext cx="1740435" cy="1740435"/>
          </a:xfrm>
          <a:custGeom>
            <a:avLst/>
            <a:gdLst/>
            <a:ahLst/>
            <a:cxnLst/>
            <a:rect l="l" t="t" r="r" b="b"/>
            <a:pathLst>
              <a:path w="2610653" h="2610653">
                <a:moveTo>
                  <a:pt x="0" y="0"/>
                </a:moveTo>
                <a:lnTo>
                  <a:pt x="2610653" y="0"/>
                </a:lnTo>
                <a:lnTo>
                  <a:pt x="2610653" y="2610653"/>
                </a:lnTo>
                <a:lnTo>
                  <a:pt x="0" y="2610653"/>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6514880" y="1396641"/>
            <a:ext cx="1606761" cy="1582659"/>
          </a:xfrm>
          <a:custGeom>
            <a:avLst/>
            <a:gdLst/>
            <a:ahLst/>
            <a:cxnLst/>
            <a:rect l="l" t="t" r="r" b="b"/>
            <a:pathLst>
              <a:path w="2410141" h="2373989">
                <a:moveTo>
                  <a:pt x="0" y="0"/>
                </a:moveTo>
                <a:lnTo>
                  <a:pt x="2410141" y="0"/>
                </a:lnTo>
                <a:lnTo>
                  <a:pt x="2410141" y="2373989"/>
                </a:lnTo>
                <a:lnTo>
                  <a:pt x="0" y="2373989"/>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9146984" y="1317753"/>
            <a:ext cx="1740435" cy="1740435"/>
          </a:xfrm>
          <a:custGeom>
            <a:avLst/>
            <a:gdLst/>
            <a:ahLst/>
            <a:cxnLst/>
            <a:rect l="l" t="t" r="r" b="b"/>
            <a:pathLst>
              <a:path w="2610653" h="2610653">
                <a:moveTo>
                  <a:pt x="0" y="0"/>
                </a:moveTo>
                <a:lnTo>
                  <a:pt x="2610653" y="0"/>
                </a:lnTo>
                <a:lnTo>
                  <a:pt x="2610653" y="2610653"/>
                </a:lnTo>
                <a:lnTo>
                  <a:pt x="0" y="2610653"/>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9174899" y="1345669"/>
            <a:ext cx="1684604" cy="1684604"/>
          </a:xfrm>
          <a:custGeom>
            <a:avLst/>
            <a:gdLst/>
            <a:ahLst/>
            <a:cxnLst/>
            <a:rect l="l" t="t" r="r" b="b"/>
            <a:pathLst>
              <a:path w="2526906" h="2526906">
                <a:moveTo>
                  <a:pt x="0" y="0"/>
                </a:moveTo>
                <a:lnTo>
                  <a:pt x="2526906" y="0"/>
                </a:lnTo>
                <a:lnTo>
                  <a:pt x="2526906" y="2526905"/>
                </a:lnTo>
                <a:lnTo>
                  <a:pt x="0" y="2526905"/>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6448043" y="3799813"/>
            <a:ext cx="1740435" cy="1740435"/>
          </a:xfrm>
          <a:custGeom>
            <a:avLst/>
            <a:gdLst/>
            <a:ahLst/>
            <a:cxnLst/>
            <a:rect l="l" t="t" r="r" b="b"/>
            <a:pathLst>
              <a:path w="2610653" h="2610653">
                <a:moveTo>
                  <a:pt x="0" y="0"/>
                </a:moveTo>
                <a:lnTo>
                  <a:pt x="2610653" y="0"/>
                </a:lnTo>
                <a:lnTo>
                  <a:pt x="2610653" y="2610653"/>
                </a:lnTo>
                <a:lnTo>
                  <a:pt x="0" y="2610653"/>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a:off x="6589028" y="4116294"/>
            <a:ext cx="1458464" cy="1174542"/>
          </a:xfrm>
          <a:custGeom>
            <a:avLst/>
            <a:gdLst/>
            <a:ahLst/>
            <a:cxnLst/>
            <a:rect l="l" t="t" r="r" b="b"/>
            <a:pathLst>
              <a:path w="2187696" h="1761813">
                <a:moveTo>
                  <a:pt x="0" y="0"/>
                </a:moveTo>
                <a:lnTo>
                  <a:pt x="2187697" y="0"/>
                </a:lnTo>
                <a:lnTo>
                  <a:pt x="2187697" y="1761813"/>
                </a:lnTo>
                <a:lnTo>
                  <a:pt x="0" y="1761813"/>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9146984" y="3799813"/>
            <a:ext cx="1740435" cy="1740435"/>
          </a:xfrm>
          <a:custGeom>
            <a:avLst/>
            <a:gdLst/>
            <a:ahLst/>
            <a:cxnLst/>
            <a:rect l="l" t="t" r="r" b="b"/>
            <a:pathLst>
              <a:path w="2610653" h="2610653">
                <a:moveTo>
                  <a:pt x="0" y="0"/>
                </a:moveTo>
                <a:lnTo>
                  <a:pt x="2610653" y="0"/>
                </a:lnTo>
                <a:lnTo>
                  <a:pt x="2610653" y="2610653"/>
                </a:lnTo>
                <a:lnTo>
                  <a:pt x="0" y="2610653"/>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a:off x="9107859" y="4022696"/>
            <a:ext cx="1818684" cy="1361739"/>
          </a:xfrm>
          <a:custGeom>
            <a:avLst/>
            <a:gdLst/>
            <a:ahLst/>
            <a:cxnLst/>
            <a:rect l="l" t="t" r="r" b="b"/>
            <a:pathLst>
              <a:path w="2728026" h="2042609">
                <a:moveTo>
                  <a:pt x="0" y="0"/>
                </a:moveTo>
                <a:lnTo>
                  <a:pt x="2728026" y="0"/>
                </a:lnTo>
                <a:lnTo>
                  <a:pt x="2728026" y="2042609"/>
                </a:lnTo>
                <a:lnTo>
                  <a:pt x="0" y="2042609"/>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20" name="TextBox 20"/>
          <p:cNvSpPr txBox="1"/>
          <p:nvPr/>
        </p:nvSpPr>
        <p:spPr>
          <a:xfrm>
            <a:off x="555012" y="1553954"/>
            <a:ext cx="4931389" cy="718402"/>
          </a:xfrm>
          <a:prstGeom prst="rect">
            <a:avLst/>
          </a:prstGeom>
        </p:spPr>
        <p:txBody>
          <a:bodyPr wrap="square" lIns="0" tIns="0" rIns="0" bIns="0" rtlCol="0" anchor="t">
            <a:spAutoFit/>
          </a:bodyPr>
          <a:lstStyle/>
          <a:p>
            <a:pPr defTabSz="609630">
              <a:lnSpc>
                <a:spcPts val="5886"/>
              </a:lnSpc>
            </a:pPr>
            <a:r>
              <a:rPr lang="en-US" sz="4204" b="1">
                <a:solidFill>
                  <a:srgbClr val="4D4342"/>
                </a:solidFill>
                <a:latin typeface="Poppins Bold"/>
                <a:ea typeface="Poppins Bold"/>
                <a:cs typeface="Poppins Bold"/>
                <a:sym typeface="Poppins Bold"/>
              </a:rPr>
              <a:t>Launched in 2021,</a:t>
            </a:r>
          </a:p>
        </p:txBody>
      </p:sp>
      <p:sp>
        <p:nvSpPr>
          <p:cNvPr id="21" name="TextBox 21"/>
          <p:cNvSpPr txBox="1"/>
          <p:nvPr/>
        </p:nvSpPr>
        <p:spPr>
          <a:xfrm>
            <a:off x="555011" y="2218214"/>
            <a:ext cx="5438356" cy="2728504"/>
          </a:xfrm>
          <a:prstGeom prst="rect">
            <a:avLst/>
          </a:prstGeom>
        </p:spPr>
        <p:txBody>
          <a:bodyPr lIns="0" tIns="0" rIns="0" bIns="0" rtlCol="0" anchor="t">
            <a:spAutoFit/>
          </a:bodyPr>
          <a:lstStyle/>
          <a:p>
            <a:pPr defTabSz="609630">
              <a:lnSpc>
                <a:spcPts val="4258"/>
              </a:lnSpc>
            </a:pPr>
            <a:r>
              <a:rPr lang="en-US" sz="3041">
                <a:solidFill>
                  <a:srgbClr val="4D4342"/>
                </a:solidFill>
                <a:latin typeface="Poppins"/>
                <a:ea typeface="Poppins"/>
                <a:cs typeface="Poppins"/>
                <a:sym typeface="Poppins"/>
              </a:rPr>
              <a:t>CORE-NC aims to ensure transparency of and accountability for the use of opioid settlement funds by NC local governments.</a:t>
            </a:r>
          </a:p>
        </p:txBody>
      </p:sp>
    </p:spTree>
    <p:extLst>
      <p:ext uri="{BB962C8B-B14F-4D97-AF65-F5344CB8AC3E}">
        <p14:creationId xmlns:p14="http://schemas.microsoft.com/office/powerpoint/2010/main" val="33965360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172200"/>
            <a:ext cx="12192000" cy="6858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7EFD8"/>
            </a:solidFill>
          </p:spPr>
          <p:txBody>
            <a:bodyPr/>
            <a:lstStyle/>
            <a:p>
              <a:pPr defTabSz="609630"/>
              <a:endParaRPr lang="en-US" sz="1200">
                <a:solidFill>
                  <a:prstClr val="black"/>
                </a:solidFill>
                <a:latin typeface="Calibri"/>
              </a:endParaRPr>
            </a:p>
          </p:txBody>
        </p:sp>
        <p:sp>
          <p:nvSpPr>
            <p:cNvPr id="4" name="TextBox 4"/>
            <p:cNvSpPr txBox="1"/>
            <p:nvPr/>
          </p:nvSpPr>
          <p:spPr>
            <a:xfrm>
              <a:off x="0" y="-57150"/>
              <a:ext cx="4816593" cy="32808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4802526" y="6258795"/>
            <a:ext cx="2586949" cy="512610"/>
          </a:xfrm>
          <a:custGeom>
            <a:avLst/>
            <a:gdLst/>
            <a:ahLst/>
            <a:cxnLst/>
            <a:rect l="l" t="t" r="r" b="b"/>
            <a:pathLst>
              <a:path w="3880423" h="768915">
                <a:moveTo>
                  <a:pt x="0" y="0"/>
                </a:moveTo>
                <a:lnTo>
                  <a:pt x="3880422" y="0"/>
                </a:lnTo>
                <a:lnTo>
                  <a:pt x="3880422" y="768916"/>
                </a:lnTo>
                <a:lnTo>
                  <a:pt x="0" y="76891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AutoShape 6"/>
          <p:cNvSpPr/>
          <p:nvPr/>
        </p:nvSpPr>
        <p:spPr>
          <a:xfrm>
            <a:off x="0" y="6140450"/>
            <a:ext cx="12192000" cy="31750"/>
          </a:xfrm>
          <a:prstGeom prst="line">
            <a:avLst/>
          </a:prstGeom>
          <a:ln w="95250" cap="flat">
            <a:solidFill>
              <a:srgbClr val="346076"/>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7" name="Freeform 7"/>
          <p:cNvSpPr/>
          <p:nvPr/>
        </p:nvSpPr>
        <p:spPr>
          <a:xfrm>
            <a:off x="543377" y="834559"/>
            <a:ext cx="5284511" cy="2181061"/>
          </a:xfrm>
          <a:custGeom>
            <a:avLst/>
            <a:gdLst/>
            <a:ahLst/>
            <a:cxnLst/>
            <a:rect l="l" t="t" r="r" b="b"/>
            <a:pathLst>
              <a:path w="7926766" h="3271592">
                <a:moveTo>
                  <a:pt x="0" y="0"/>
                </a:moveTo>
                <a:lnTo>
                  <a:pt x="7926766" y="0"/>
                </a:lnTo>
                <a:lnTo>
                  <a:pt x="7926766" y="3271592"/>
                </a:lnTo>
                <a:lnTo>
                  <a:pt x="0" y="327159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6522815" y="834559"/>
            <a:ext cx="5284511" cy="2181061"/>
          </a:xfrm>
          <a:custGeom>
            <a:avLst/>
            <a:gdLst/>
            <a:ahLst/>
            <a:cxnLst/>
            <a:rect l="l" t="t" r="r" b="b"/>
            <a:pathLst>
              <a:path w="7926766" h="3271592">
                <a:moveTo>
                  <a:pt x="0" y="0"/>
                </a:moveTo>
                <a:lnTo>
                  <a:pt x="7926766" y="0"/>
                </a:lnTo>
                <a:lnTo>
                  <a:pt x="7926766" y="3271592"/>
                </a:lnTo>
                <a:lnTo>
                  <a:pt x="0" y="327159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543377" y="3429000"/>
            <a:ext cx="5284511" cy="2181061"/>
          </a:xfrm>
          <a:custGeom>
            <a:avLst/>
            <a:gdLst/>
            <a:ahLst/>
            <a:cxnLst/>
            <a:rect l="l" t="t" r="r" b="b"/>
            <a:pathLst>
              <a:path w="7926766" h="3271592">
                <a:moveTo>
                  <a:pt x="0" y="0"/>
                </a:moveTo>
                <a:lnTo>
                  <a:pt x="7926766" y="0"/>
                </a:lnTo>
                <a:lnTo>
                  <a:pt x="7926766" y="3271592"/>
                </a:lnTo>
                <a:lnTo>
                  <a:pt x="0" y="3271592"/>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6522815" y="3471630"/>
            <a:ext cx="5284511" cy="2181061"/>
          </a:xfrm>
          <a:custGeom>
            <a:avLst/>
            <a:gdLst/>
            <a:ahLst/>
            <a:cxnLst/>
            <a:rect l="l" t="t" r="r" b="b"/>
            <a:pathLst>
              <a:path w="7926766" h="3271592">
                <a:moveTo>
                  <a:pt x="0" y="0"/>
                </a:moveTo>
                <a:lnTo>
                  <a:pt x="7926766" y="0"/>
                </a:lnTo>
                <a:lnTo>
                  <a:pt x="7926766" y="3271592"/>
                </a:lnTo>
                <a:lnTo>
                  <a:pt x="0" y="3271592"/>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850324" y="961245"/>
            <a:ext cx="4670618" cy="1927691"/>
          </a:xfrm>
          <a:custGeom>
            <a:avLst/>
            <a:gdLst/>
            <a:ahLst/>
            <a:cxnLst/>
            <a:rect l="l" t="t" r="r" b="b"/>
            <a:pathLst>
              <a:path w="7005927" h="2891537">
                <a:moveTo>
                  <a:pt x="0" y="0"/>
                </a:moveTo>
                <a:lnTo>
                  <a:pt x="7005927" y="0"/>
                </a:lnTo>
                <a:lnTo>
                  <a:pt x="7005927" y="2891537"/>
                </a:lnTo>
                <a:lnTo>
                  <a:pt x="0" y="2891537"/>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6829761" y="961245"/>
            <a:ext cx="4670618" cy="1927691"/>
          </a:xfrm>
          <a:custGeom>
            <a:avLst/>
            <a:gdLst/>
            <a:ahLst/>
            <a:cxnLst/>
            <a:rect l="l" t="t" r="r" b="b"/>
            <a:pathLst>
              <a:path w="7005927" h="2891537">
                <a:moveTo>
                  <a:pt x="0" y="0"/>
                </a:moveTo>
                <a:lnTo>
                  <a:pt x="7005927" y="0"/>
                </a:lnTo>
                <a:lnTo>
                  <a:pt x="7005927" y="2891537"/>
                </a:lnTo>
                <a:lnTo>
                  <a:pt x="0" y="2891537"/>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6829761" y="3598315"/>
            <a:ext cx="4670618" cy="1927691"/>
          </a:xfrm>
          <a:custGeom>
            <a:avLst/>
            <a:gdLst/>
            <a:ahLst/>
            <a:cxnLst/>
            <a:rect l="l" t="t" r="r" b="b"/>
            <a:pathLst>
              <a:path w="7005927" h="2891537">
                <a:moveTo>
                  <a:pt x="0" y="0"/>
                </a:moveTo>
                <a:lnTo>
                  <a:pt x="7005927" y="0"/>
                </a:lnTo>
                <a:lnTo>
                  <a:pt x="7005927" y="2891537"/>
                </a:lnTo>
                <a:lnTo>
                  <a:pt x="0" y="2891537"/>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4" name="TextBox 14"/>
          <p:cNvSpPr txBox="1"/>
          <p:nvPr/>
        </p:nvSpPr>
        <p:spPr>
          <a:xfrm>
            <a:off x="1064088" y="1097079"/>
            <a:ext cx="4243090" cy="899029"/>
          </a:xfrm>
          <a:prstGeom prst="rect">
            <a:avLst/>
          </a:prstGeom>
        </p:spPr>
        <p:txBody>
          <a:bodyPr lIns="0" tIns="0" rIns="0" bIns="0" rtlCol="0" anchor="t">
            <a:spAutoFit/>
          </a:bodyPr>
          <a:lstStyle/>
          <a:p>
            <a:pPr algn="ctr" defTabSz="609630">
              <a:lnSpc>
                <a:spcPts val="3552"/>
              </a:lnSpc>
            </a:pPr>
            <a:r>
              <a:rPr lang="en-US" sz="2537" b="1">
                <a:solidFill>
                  <a:srgbClr val="4D4342"/>
                </a:solidFill>
                <a:latin typeface="Poppins Bold"/>
                <a:ea typeface="Poppins Bold"/>
                <a:cs typeface="Poppins Bold"/>
                <a:sym typeface="Poppins Bold"/>
              </a:rPr>
              <a:t>NC Department of Justice</a:t>
            </a:r>
          </a:p>
        </p:txBody>
      </p:sp>
      <p:sp>
        <p:nvSpPr>
          <p:cNvPr id="15" name="Freeform 15"/>
          <p:cNvSpPr/>
          <p:nvPr/>
        </p:nvSpPr>
        <p:spPr>
          <a:xfrm>
            <a:off x="850324" y="3598315"/>
            <a:ext cx="4670618" cy="1927691"/>
          </a:xfrm>
          <a:custGeom>
            <a:avLst/>
            <a:gdLst/>
            <a:ahLst/>
            <a:cxnLst/>
            <a:rect l="l" t="t" r="r" b="b"/>
            <a:pathLst>
              <a:path w="7005927" h="2891537">
                <a:moveTo>
                  <a:pt x="0" y="0"/>
                </a:moveTo>
                <a:lnTo>
                  <a:pt x="7005927" y="0"/>
                </a:lnTo>
                <a:lnTo>
                  <a:pt x="7005927" y="2891537"/>
                </a:lnTo>
                <a:lnTo>
                  <a:pt x="0" y="2891537"/>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6" name="TextBox 16"/>
          <p:cNvSpPr txBox="1"/>
          <p:nvPr/>
        </p:nvSpPr>
        <p:spPr>
          <a:xfrm>
            <a:off x="1375486" y="3734150"/>
            <a:ext cx="3704514" cy="899029"/>
          </a:xfrm>
          <a:prstGeom prst="rect">
            <a:avLst/>
          </a:prstGeom>
        </p:spPr>
        <p:txBody>
          <a:bodyPr wrap="square" lIns="0" tIns="0" rIns="0" bIns="0" rtlCol="0" anchor="t">
            <a:spAutoFit/>
          </a:bodyPr>
          <a:lstStyle/>
          <a:p>
            <a:pPr algn="ctr" defTabSz="609630">
              <a:lnSpc>
                <a:spcPts val="3552"/>
              </a:lnSpc>
            </a:pPr>
            <a:r>
              <a:rPr lang="en-US" sz="2537" b="1">
                <a:solidFill>
                  <a:srgbClr val="4D4342"/>
                </a:solidFill>
                <a:latin typeface="Poppins Bold"/>
                <a:ea typeface="Poppins Bold"/>
                <a:cs typeface="Poppins Bold"/>
                <a:sym typeface="Poppins Bold"/>
              </a:rPr>
              <a:t>UNC Injury Prevention</a:t>
            </a:r>
          </a:p>
          <a:p>
            <a:pPr algn="ctr" defTabSz="609630">
              <a:lnSpc>
                <a:spcPts val="3552"/>
              </a:lnSpc>
            </a:pPr>
            <a:r>
              <a:rPr lang="en-US" sz="2537" b="1">
                <a:solidFill>
                  <a:srgbClr val="4D4342"/>
                </a:solidFill>
                <a:latin typeface="Poppins Bold"/>
                <a:ea typeface="Poppins Bold"/>
                <a:cs typeface="Poppins Bold"/>
                <a:sym typeface="Poppins Bold"/>
              </a:rPr>
              <a:t>Research Center</a:t>
            </a:r>
          </a:p>
        </p:txBody>
      </p:sp>
      <p:sp>
        <p:nvSpPr>
          <p:cNvPr id="17" name="TextBox 17"/>
          <p:cNvSpPr txBox="1"/>
          <p:nvPr/>
        </p:nvSpPr>
        <p:spPr>
          <a:xfrm>
            <a:off x="7382953" y="3734150"/>
            <a:ext cx="3564235" cy="899029"/>
          </a:xfrm>
          <a:prstGeom prst="rect">
            <a:avLst/>
          </a:prstGeom>
        </p:spPr>
        <p:txBody>
          <a:bodyPr lIns="0" tIns="0" rIns="0" bIns="0" rtlCol="0" anchor="t">
            <a:spAutoFit/>
          </a:bodyPr>
          <a:lstStyle/>
          <a:p>
            <a:pPr algn="ctr" defTabSz="609630">
              <a:lnSpc>
                <a:spcPts val="3552"/>
              </a:lnSpc>
            </a:pPr>
            <a:r>
              <a:rPr lang="en-US" sz="2537" b="1" dirty="0">
                <a:solidFill>
                  <a:srgbClr val="4D4342"/>
                </a:solidFill>
                <a:latin typeface="Poppins Bold"/>
                <a:ea typeface="Poppins Bold"/>
                <a:cs typeface="Poppins Bold"/>
                <a:sym typeface="Poppins Bold"/>
              </a:rPr>
              <a:t>NCDHHS - Division of </a:t>
            </a:r>
          </a:p>
          <a:p>
            <a:pPr algn="ctr" defTabSz="609630">
              <a:lnSpc>
                <a:spcPts val="3552"/>
              </a:lnSpc>
            </a:pPr>
            <a:r>
              <a:rPr lang="en-US" sz="2537" b="1" dirty="0">
                <a:solidFill>
                  <a:srgbClr val="4D4342"/>
                </a:solidFill>
                <a:latin typeface="Poppins Bold"/>
                <a:ea typeface="Poppins Bold"/>
                <a:cs typeface="Poppins Bold"/>
                <a:sym typeface="Poppins Bold"/>
              </a:rPr>
              <a:t>Public Health</a:t>
            </a:r>
          </a:p>
        </p:txBody>
      </p:sp>
      <p:sp>
        <p:nvSpPr>
          <p:cNvPr id="18" name="TextBox 18"/>
          <p:cNvSpPr txBox="1"/>
          <p:nvPr/>
        </p:nvSpPr>
        <p:spPr>
          <a:xfrm>
            <a:off x="1209381" y="4609499"/>
            <a:ext cx="4097797" cy="749821"/>
          </a:xfrm>
          <a:prstGeom prst="rect">
            <a:avLst/>
          </a:prstGeom>
        </p:spPr>
        <p:txBody>
          <a:bodyPr lIns="0" tIns="0" rIns="0" bIns="0" rtlCol="0" anchor="t">
            <a:spAutoFit/>
          </a:bodyPr>
          <a:lstStyle/>
          <a:p>
            <a:pPr algn="ctr" defTabSz="609630">
              <a:lnSpc>
                <a:spcPts val="2987"/>
              </a:lnSpc>
            </a:pPr>
            <a:r>
              <a:rPr lang="en-US" sz="2133">
                <a:solidFill>
                  <a:srgbClr val="4D4342"/>
                </a:solidFill>
                <a:latin typeface="Poppins"/>
                <a:ea typeface="Poppins"/>
                <a:cs typeface="Poppins"/>
                <a:sym typeface="Poppins"/>
              </a:rPr>
              <a:t>Collection, processing, and visualization data</a:t>
            </a:r>
          </a:p>
        </p:txBody>
      </p:sp>
      <p:sp>
        <p:nvSpPr>
          <p:cNvPr id="19" name="TextBox 19"/>
          <p:cNvSpPr txBox="1"/>
          <p:nvPr/>
        </p:nvSpPr>
        <p:spPr>
          <a:xfrm>
            <a:off x="1136734" y="1929253"/>
            <a:ext cx="4097797" cy="749821"/>
          </a:xfrm>
          <a:prstGeom prst="rect">
            <a:avLst/>
          </a:prstGeom>
        </p:spPr>
        <p:txBody>
          <a:bodyPr lIns="0" tIns="0" rIns="0" bIns="0" rtlCol="0" anchor="t">
            <a:spAutoFit/>
          </a:bodyPr>
          <a:lstStyle/>
          <a:p>
            <a:pPr algn="ctr" defTabSz="609630">
              <a:lnSpc>
                <a:spcPts val="2987"/>
              </a:lnSpc>
            </a:pPr>
            <a:r>
              <a:rPr lang="en-US" sz="2133">
                <a:solidFill>
                  <a:srgbClr val="4D4342"/>
                </a:solidFill>
                <a:latin typeface="Poppins"/>
                <a:ea typeface="Poppins"/>
                <a:cs typeface="Poppins"/>
                <a:sym typeface="Poppins"/>
              </a:rPr>
              <a:t>Enforcement of the NC Memorandum of Agreement</a:t>
            </a:r>
          </a:p>
        </p:txBody>
      </p:sp>
      <p:sp>
        <p:nvSpPr>
          <p:cNvPr id="20" name="TextBox 20"/>
          <p:cNvSpPr txBox="1"/>
          <p:nvPr/>
        </p:nvSpPr>
        <p:spPr>
          <a:xfrm>
            <a:off x="7116172" y="4609499"/>
            <a:ext cx="4097797" cy="749821"/>
          </a:xfrm>
          <a:prstGeom prst="rect">
            <a:avLst/>
          </a:prstGeom>
        </p:spPr>
        <p:txBody>
          <a:bodyPr lIns="0" tIns="0" rIns="0" bIns="0" rtlCol="0" anchor="t">
            <a:spAutoFit/>
          </a:bodyPr>
          <a:lstStyle/>
          <a:p>
            <a:pPr algn="ctr" defTabSz="609630">
              <a:lnSpc>
                <a:spcPts val="2987"/>
              </a:lnSpc>
            </a:pPr>
            <a:r>
              <a:rPr lang="en-US" sz="2133">
                <a:solidFill>
                  <a:srgbClr val="4D4342"/>
                </a:solidFill>
                <a:latin typeface="Poppins"/>
                <a:ea typeface="Poppins"/>
                <a:cs typeface="Poppins"/>
                <a:sym typeface="Poppins"/>
              </a:rPr>
              <a:t>Support and technical assistance</a:t>
            </a:r>
          </a:p>
        </p:txBody>
      </p:sp>
      <p:sp>
        <p:nvSpPr>
          <p:cNvPr id="21" name="TextBox 21"/>
          <p:cNvSpPr txBox="1"/>
          <p:nvPr/>
        </p:nvSpPr>
        <p:spPr>
          <a:xfrm>
            <a:off x="6138140" y="1097079"/>
            <a:ext cx="6053861" cy="899029"/>
          </a:xfrm>
          <a:prstGeom prst="rect">
            <a:avLst/>
          </a:prstGeom>
        </p:spPr>
        <p:txBody>
          <a:bodyPr lIns="0" tIns="0" rIns="0" bIns="0" rtlCol="0" anchor="t">
            <a:spAutoFit/>
          </a:bodyPr>
          <a:lstStyle/>
          <a:p>
            <a:pPr algn="ctr" defTabSz="609630">
              <a:lnSpc>
                <a:spcPts val="3552"/>
              </a:lnSpc>
            </a:pPr>
            <a:r>
              <a:rPr lang="en-US" sz="2537" b="1">
                <a:solidFill>
                  <a:srgbClr val="4D4342"/>
                </a:solidFill>
                <a:latin typeface="Poppins Bold"/>
                <a:ea typeface="Poppins Bold"/>
                <a:cs typeface="Poppins Bold"/>
                <a:sym typeface="Poppins Bold"/>
              </a:rPr>
              <a:t>NC Association of County Commissioners</a:t>
            </a:r>
          </a:p>
        </p:txBody>
      </p:sp>
      <p:sp>
        <p:nvSpPr>
          <p:cNvPr id="22" name="TextBox 22"/>
          <p:cNvSpPr txBox="1"/>
          <p:nvPr/>
        </p:nvSpPr>
        <p:spPr>
          <a:xfrm>
            <a:off x="7116172" y="1989116"/>
            <a:ext cx="4097797" cy="749821"/>
          </a:xfrm>
          <a:prstGeom prst="rect">
            <a:avLst/>
          </a:prstGeom>
        </p:spPr>
        <p:txBody>
          <a:bodyPr lIns="0" tIns="0" rIns="0" bIns="0" rtlCol="0" anchor="t">
            <a:spAutoFit/>
          </a:bodyPr>
          <a:lstStyle/>
          <a:p>
            <a:pPr algn="ctr" defTabSz="609630">
              <a:lnSpc>
                <a:spcPts val="2987"/>
              </a:lnSpc>
            </a:pPr>
            <a:r>
              <a:rPr lang="en-US" sz="2133">
                <a:solidFill>
                  <a:srgbClr val="4D4342"/>
                </a:solidFill>
                <a:latin typeface="Poppins"/>
                <a:ea typeface="Poppins"/>
                <a:cs typeface="Poppins"/>
                <a:sym typeface="Poppins"/>
              </a:rPr>
              <a:t>Support and technical assistance</a:t>
            </a:r>
          </a:p>
        </p:txBody>
      </p:sp>
    </p:spTree>
    <p:extLst>
      <p:ext uri="{BB962C8B-B14F-4D97-AF65-F5344CB8AC3E}">
        <p14:creationId xmlns:p14="http://schemas.microsoft.com/office/powerpoint/2010/main" val="77122691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172200"/>
            <a:ext cx="12192000" cy="6858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7EFD8"/>
            </a:solidFill>
          </p:spPr>
          <p:txBody>
            <a:bodyPr/>
            <a:lstStyle/>
            <a:p>
              <a:pPr defTabSz="609630"/>
              <a:endParaRPr lang="en-US" sz="1200">
                <a:solidFill>
                  <a:prstClr val="black"/>
                </a:solidFill>
                <a:latin typeface="Calibri"/>
              </a:endParaRPr>
            </a:p>
          </p:txBody>
        </p:sp>
        <p:sp>
          <p:nvSpPr>
            <p:cNvPr id="4" name="TextBox 4"/>
            <p:cNvSpPr txBox="1"/>
            <p:nvPr/>
          </p:nvSpPr>
          <p:spPr>
            <a:xfrm>
              <a:off x="0" y="-57150"/>
              <a:ext cx="4816593" cy="32808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4802527" y="6258796"/>
            <a:ext cx="2586949" cy="512610"/>
          </a:xfrm>
          <a:custGeom>
            <a:avLst/>
            <a:gdLst/>
            <a:ahLst/>
            <a:cxnLst/>
            <a:rect l="l" t="t" r="r" b="b"/>
            <a:pathLst>
              <a:path w="3880423" h="768915">
                <a:moveTo>
                  <a:pt x="0" y="0"/>
                </a:moveTo>
                <a:lnTo>
                  <a:pt x="3880422" y="0"/>
                </a:lnTo>
                <a:lnTo>
                  <a:pt x="3880422" y="768916"/>
                </a:lnTo>
                <a:lnTo>
                  <a:pt x="0" y="76891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AutoShape 6"/>
          <p:cNvSpPr/>
          <p:nvPr/>
        </p:nvSpPr>
        <p:spPr>
          <a:xfrm>
            <a:off x="0" y="6140450"/>
            <a:ext cx="12192000" cy="31750"/>
          </a:xfrm>
          <a:prstGeom prst="line">
            <a:avLst/>
          </a:prstGeom>
          <a:ln w="95250" cap="flat">
            <a:solidFill>
              <a:srgbClr val="346076"/>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8" name="Freeform 8"/>
          <p:cNvSpPr/>
          <p:nvPr/>
        </p:nvSpPr>
        <p:spPr>
          <a:xfrm>
            <a:off x="993146" y="1498654"/>
            <a:ext cx="2407899" cy="2407899"/>
          </a:xfrm>
          <a:custGeom>
            <a:avLst/>
            <a:gdLst/>
            <a:ahLst/>
            <a:cxnLst/>
            <a:rect l="l" t="t" r="r" b="b"/>
            <a:pathLst>
              <a:path w="4815799" h="4815799">
                <a:moveTo>
                  <a:pt x="0" y="0"/>
                </a:moveTo>
                <a:lnTo>
                  <a:pt x="4815799" y="0"/>
                </a:lnTo>
                <a:lnTo>
                  <a:pt x="4815799" y="4815799"/>
                </a:lnTo>
                <a:lnTo>
                  <a:pt x="0" y="481579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1515620" y="1892218"/>
            <a:ext cx="1620771" cy="1620771"/>
          </a:xfrm>
          <a:custGeom>
            <a:avLst/>
            <a:gdLst/>
            <a:ahLst/>
            <a:cxnLst/>
            <a:rect l="l" t="t" r="r" b="b"/>
            <a:pathLst>
              <a:path w="3241542" h="3241542">
                <a:moveTo>
                  <a:pt x="0" y="0"/>
                </a:moveTo>
                <a:lnTo>
                  <a:pt x="3241541" y="0"/>
                </a:lnTo>
                <a:lnTo>
                  <a:pt x="3241541" y="3241541"/>
                </a:lnTo>
                <a:lnTo>
                  <a:pt x="0" y="324154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4748188" y="1498654"/>
            <a:ext cx="2407899" cy="2407899"/>
          </a:xfrm>
          <a:custGeom>
            <a:avLst/>
            <a:gdLst/>
            <a:ahLst/>
            <a:cxnLst/>
            <a:rect l="l" t="t" r="r" b="b"/>
            <a:pathLst>
              <a:path w="4815799" h="4815799">
                <a:moveTo>
                  <a:pt x="0" y="0"/>
                </a:moveTo>
                <a:lnTo>
                  <a:pt x="4815799" y="0"/>
                </a:lnTo>
                <a:lnTo>
                  <a:pt x="4815799" y="4815799"/>
                </a:lnTo>
                <a:lnTo>
                  <a:pt x="0" y="481579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5096520" y="1846986"/>
            <a:ext cx="1711235" cy="1711235"/>
          </a:xfrm>
          <a:custGeom>
            <a:avLst/>
            <a:gdLst/>
            <a:ahLst/>
            <a:cxnLst/>
            <a:rect l="l" t="t" r="r" b="b"/>
            <a:pathLst>
              <a:path w="3422470" h="3422470">
                <a:moveTo>
                  <a:pt x="0" y="0"/>
                </a:moveTo>
                <a:lnTo>
                  <a:pt x="3422471" y="0"/>
                </a:lnTo>
                <a:lnTo>
                  <a:pt x="3422471" y="3422471"/>
                </a:lnTo>
                <a:lnTo>
                  <a:pt x="0" y="3422471"/>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497481" y="4102930"/>
            <a:ext cx="3399229" cy="1226618"/>
          </a:xfrm>
          <a:prstGeom prst="rect">
            <a:avLst/>
          </a:prstGeom>
        </p:spPr>
        <p:txBody>
          <a:bodyPr lIns="0" tIns="0" rIns="0" bIns="0" rtlCol="0" anchor="t">
            <a:spAutoFit/>
          </a:bodyPr>
          <a:lstStyle/>
          <a:p>
            <a:pPr algn="ctr" defTabSz="609630">
              <a:lnSpc>
                <a:spcPts val="4948"/>
              </a:lnSpc>
            </a:pPr>
            <a:r>
              <a:rPr lang="en-US" sz="3536" b="1">
                <a:solidFill>
                  <a:srgbClr val="4D4342"/>
                </a:solidFill>
                <a:latin typeface="Poppins Bold"/>
                <a:ea typeface="Poppins Bold"/>
                <a:cs typeface="Poppins Bold"/>
                <a:sym typeface="Poppins Bold"/>
              </a:rPr>
              <a:t>Reporting Portals</a:t>
            </a:r>
          </a:p>
        </p:txBody>
      </p:sp>
      <p:sp>
        <p:nvSpPr>
          <p:cNvPr id="14" name="TextBox 14"/>
          <p:cNvSpPr txBox="1"/>
          <p:nvPr/>
        </p:nvSpPr>
        <p:spPr>
          <a:xfrm>
            <a:off x="4107859" y="4102930"/>
            <a:ext cx="3688556" cy="1226618"/>
          </a:xfrm>
          <a:prstGeom prst="rect">
            <a:avLst/>
          </a:prstGeom>
        </p:spPr>
        <p:txBody>
          <a:bodyPr lIns="0" tIns="0" rIns="0" bIns="0" rtlCol="0" anchor="t">
            <a:spAutoFit/>
          </a:bodyPr>
          <a:lstStyle/>
          <a:p>
            <a:pPr algn="ctr" defTabSz="609630">
              <a:lnSpc>
                <a:spcPts val="4948"/>
              </a:lnSpc>
            </a:pPr>
            <a:r>
              <a:rPr lang="en-US" sz="3536" b="1">
                <a:solidFill>
                  <a:srgbClr val="4D4342"/>
                </a:solidFill>
                <a:latin typeface="Poppins Bold"/>
                <a:ea typeface="Poppins Bold"/>
                <a:cs typeface="Poppins Bold"/>
                <a:sym typeface="Poppins Bold"/>
              </a:rPr>
              <a:t>Document Library</a:t>
            </a:r>
          </a:p>
        </p:txBody>
      </p:sp>
      <p:sp>
        <p:nvSpPr>
          <p:cNvPr id="16" name="Freeform 16"/>
          <p:cNvSpPr/>
          <p:nvPr/>
        </p:nvSpPr>
        <p:spPr>
          <a:xfrm>
            <a:off x="8502288" y="1498654"/>
            <a:ext cx="2407899" cy="2407899"/>
          </a:xfrm>
          <a:custGeom>
            <a:avLst/>
            <a:gdLst/>
            <a:ahLst/>
            <a:cxnLst/>
            <a:rect l="l" t="t" r="r" b="b"/>
            <a:pathLst>
              <a:path w="4815799" h="4815799">
                <a:moveTo>
                  <a:pt x="0" y="0"/>
                </a:moveTo>
                <a:lnTo>
                  <a:pt x="4815799" y="0"/>
                </a:lnTo>
                <a:lnTo>
                  <a:pt x="4815799" y="4815799"/>
                </a:lnTo>
                <a:lnTo>
                  <a:pt x="0" y="481579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a:off x="8987510" y="1983877"/>
            <a:ext cx="1437453" cy="1437453"/>
          </a:xfrm>
          <a:custGeom>
            <a:avLst/>
            <a:gdLst/>
            <a:ahLst/>
            <a:cxnLst/>
            <a:rect l="l" t="t" r="r" b="b"/>
            <a:pathLst>
              <a:path w="2874907" h="2874907">
                <a:moveTo>
                  <a:pt x="0" y="0"/>
                </a:moveTo>
                <a:lnTo>
                  <a:pt x="2874907" y="0"/>
                </a:lnTo>
                <a:lnTo>
                  <a:pt x="2874907" y="2874907"/>
                </a:lnTo>
                <a:lnTo>
                  <a:pt x="0" y="2874907"/>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8" name="TextBox 18"/>
          <p:cNvSpPr txBox="1"/>
          <p:nvPr/>
        </p:nvSpPr>
        <p:spPr>
          <a:xfrm>
            <a:off x="8005965" y="4102930"/>
            <a:ext cx="3688556" cy="1226618"/>
          </a:xfrm>
          <a:prstGeom prst="rect">
            <a:avLst/>
          </a:prstGeom>
        </p:spPr>
        <p:txBody>
          <a:bodyPr lIns="0" tIns="0" rIns="0" bIns="0" rtlCol="0" anchor="t">
            <a:spAutoFit/>
          </a:bodyPr>
          <a:lstStyle/>
          <a:p>
            <a:pPr algn="ctr" defTabSz="609630">
              <a:lnSpc>
                <a:spcPts val="4948"/>
              </a:lnSpc>
            </a:pPr>
            <a:r>
              <a:rPr lang="en-US" sz="3536" b="1">
                <a:solidFill>
                  <a:srgbClr val="4D4342"/>
                </a:solidFill>
                <a:latin typeface="Poppins Bold"/>
                <a:ea typeface="Poppins Bold"/>
                <a:cs typeface="Poppins Bold"/>
                <a:sym typeface="Poppins Bold"/>
              </a:rPr>
              <a:t>Data </a:t>
            </a:r>
            <a:br>
              <a:rPr lang="en-US" sz="3536" b="1">
                <a:solidFill>
                  <a:srgbClr val="4D4342"/>
                </a:solidFill>
                <a:latin typeface="Poppins Bold"/>
                <a:ea typeface="Poppins Bold"/>
                <a:cs typeface="Poppins Bold"/>
                <a:sym typeface="Poppins Bold"/>
              </a:rPr>
            </a:br>
            <a:r>
              <a:rPr lang="en-US" sz="3536" b="1">
                <a:solidFill>
                  <a:srgbClr val="4D4342"/>
                </a:solidFill>
                <a:latin typeface="Poppins Bold"/>
                <a:ea typeface="Poppins Bold"/>
                <a:cs typeface="Poppins Bold"/>
                <a:sym typeface="Poppins Bold"/>
              </a:rPr>
              <a:t>Displays</a:t>
            </a:r>
          </a:p>
        </p:txBody>
      </p:sp>
      <p:sp>
        <p:nvSpPr>
          <p:cNvPr id="19" name="TextBox 8">
            <a:extLst>
              <a:ext uri="{FF2B5EF4-FFF2-40B4-BE49-F238E27FC236}">
                <a16:creationId xmlns:a16="http://schemas.microsoft.com/office/drawing/2014/main" id="{5F232118-147F-50CA-F26F-BCBA1A111D0C}"/>
              </a:ext>
            </a:extLst>
          </p:cNvPr>
          <p:cNvSpPr txBox="1"/>
          <p:nvPr/>
        </p:nvSpPr>
        <p:spPr>
          <a:xfrm>
            <a:off x="989651" y="294094"/>
            <a:ext cx="10212696" cy="1174489"/>
          </a:xfrm>
          <a:prstGeom prst="rect">
            <a:avLst/>
          </a:prstGeom>
        </p:spPr>
        <p:txBody>
          <a:bodyPr wrap="square" lIns="0" tIns="0" rIns="0" bIns="0" rtlCol="0" anchor="t">
            <a:spAutoFit/>
          </a:bodyPr>
          <a:lstStyle/>
          <a:p>
            <a:pPr algn="ctr" defTabSz="609630">
              <a:lnSpc>
                <a:spcPts val="4668"/>
              </a:lnSpc>
            </a:pPr>
            <a:r>
              <a:rPr lang="en-US" sz="3334" b="1">
                <a:solidFill>
                  <a:srgbClr val="4A4040"/>
                </a:solidFill>
                <a:latin typeface="Poppins Bold"/>
                <a:ea typeface="Poppins Bold"/>
                <a:cs typeface="Poppins Bold"/>
                <a:sym typeface="Poppins Bold"/>
              </a:rPr>
              <a:t>Information Clearinghouse </a:t>
            </a:r>
            <a:br>
              <a:rPr lang="en-US" sz="3334" b="1">
                <a:solidFill>
                  <a:srgbClr val="4A4040"/>
                </a:solidFill>
                <a:latin typeface="Poppins Bold"/>
                <a:ea typeface="Poppins Bold"/>
                <a:cs typeface="Poppins Bold"/>
                <a:sym typeface="Poppins Bold"/>
              </a:rPr>
            </a:br>
            <a:r>
              <a:rPr lang="en-US" sz="3334" b="1">
                <a:solidFill>
                  <a:srgbClr val="4A4040"/>
                </a:solidFill>
                <a:latin typeface="Poppins Bold"/>
                <a:ea typeface="Poppins Bold"/>
                <a:cs typeface="Poppins Bold"/>
                <a:sym typeface="Poppins Bold"/>
              </a:rPr>
              <a:t>(Operations housed at UNC IPRC)</a:t>
            </a:r>
          </a:p>
        </p:txBody>
      </p:sp>
    </p:spTree>
    <p:extLst>
      <p:ext uri="{BB962C8B-B14F-4D97-AF65-F5344CB8AC3E}">
        <p14:creationId xmlns:p14="http://schemas.microsoft.com/office/powerpoint/2010/main" val="316343047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172200"/>
            <a:ext cx="12192000" cy="6858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7EFD8"/>
            </a:solidFill>
          </p:spPr>
          <p:txBody>
            <a:bodyPr/>
            <a:lstStyle/>
            <a:p>
              <a:pPr defTabSz="609630"/>
              <a:endParaRPr lang="en-US" sz="1200">
                <a:solidFill>
                  <a:prstClr val="black"/>
                </a:solidFill>
                <a:latin typeface="Calibri"/>
              </a:endParaRPr>
            </a:p>
          </p:txBody>
        </p:sp>
        <p:sp>
          <p:nvSpPr>
            <p:cNvPr id="4" name="TextBox 4"/>
            <p:cNvSpPr txBox="1"/>
            <p:nvPr/>
          </p:nvSpPr>
          <p:spPr>
            <a:xfrm>
              <a:off x="0" y="-57150"/>
              <a:ext cx="4816593" cy="32808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4802527" y="6258796"/>
            <a:ext cx="2586949" cy="512610"/>
          </a:xfrm>
          <a:custGeom>
            <a:avLst/>
            <a:gdLst/>
            <a:ahLst/>
            <a:cxnLst/>
            <a:rect l="l" t="t" r="r" b="b"/>
            <a:pathLst>
              <a:path w="3880423" h="768915">
                <a:moveTo>
                  <a:pt x="0" y="0"/>
                </a:moveTo>
                <a:lnTo>
                  <a:pt x="3880422" y="0"/>
                </a:lnTo>
                <a:lnTo>
                  <a:pt x="3880422" y="768916"/>
                </a:lnTo>
                <a:lnTo>
                  <a:pt x="0" y="768916"/>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AutoShape 6"/>
          <p:cNvSpPr/>
          <p:nvPr/>
        </p:nvSpPr>
        <p:spPr>
          <a:xfrm>
            <a:off x="0" y="6140450"/>
            <a:ext cx="12192000" cy="31750"/>
          </a:xfrm>
          <a:prstGeom prst="line">
            <a:avLst/>
          </a:prstGeom>
          <a:ln w="95250" cap="flat">
            <a:solidFill>
              <a:srgbClr val="346076"/>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8" name="Freeform 8"/>
          <p:cNvSpPr/>
          <p:nvPr/>
        </p:nvSpPr>
        <p:spPr>
          <a:xfrm>
            <a:off x="931274" y="1251166"/>
            <a:ext cx="3676275" cy="3676275"/>
          </a:xfrm>
          <a:custGeom>
            <a:avLst/>
            <a:gdLst/>
            <a:ahLst/>
            <a:cxnLst/>
            <a:rect l="l" t="t" r="r" b="b"/>
            <a:pathLst>
              <a:path w="7352549" h="7352549">
                <a:moveTo>
                  <a:pt x="0" y="0"/>
                </a:moveTo>
                <a:lnTo>
                  <a:pt x="7352549" y="0"/>
                </a:lnTo>
                <a:lnTo>
                  <a:pt x="7352549" y="7352549"/>
                </a:lnTo>
                <a:lnTo>
                  <a:pt x="0" y="735254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1728965" y="1852043"/>
            <a:ext cx="2474521" cy="2474521"/>
          </a:xfrm>
          <a:custGeom>
            <a:avLst/>
            <a:gdLst/>
            <a:ahLst/>
            <a:cxnLst/>
            <a:rect l="l" t="t" r="r" b="b"/>
            <a:pathLst>
              <a:path w="4949043" h="4949043">
                <a:moveTo>
                  <a:pt x="0" y="0"/>
                </a:moveTo>
                <a:lnTo>
                  <a:pt x="4949043" y="0"/>
                </a:lnTo>
                <a:lnTo>
                  <a:pt x="4949043" y="4949043"/>
                </a:lnTo>
                <a:lnTo>
                  <a:pt x="0" y="494904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6011709" y="571500"/>
            <a:ext cx="4808693" cy="718402"/>
          </a:xfrm>
          <a:prstGeom prst="rect">
            <a:avLst/>
          </a:prstGeom>
        </p:spPr>
        <p:txBody>
          <a:bodyPr wrap="square" lIns="0" tIns="0" rIns="0" bIns="0" rtlCol="0" anchor="t">
            <a:spAutoFit/>
          </a:bodyPr>
          <a:lstStyle/>
          <a:p>
            <a:pPr algn="ctr" defTabSz="609630">
              <a:lnSpc>
                <a:spcPts val="5886"/>
              </a:lnSpc>
            </a:pPr>
            <a:r>
              <a:rPr lang="en-US" sz="4204" b="1">
                <a:solidFill>
                  <a:srgbClr val="4D4342"/>
                </a:solidFill>
                <a:latin typeface="Poppins Bold"/>
                <a:ea typeface="Poppins Bold"/>
                <a:cs typeface="Poppins Bold"/>
                <a:sym typeface="Poppins Bold"/>
              </a:rPr>
              <a:t>Reporting Portals</a:t>
            </a:r>
          </a:p>
        </p:txBody>
      </p:sp>
      <p:sp>
        <p:nvSpPr>
          <p:cNvPr id="11" name="TextBox 11"/>
          <p:cNvSpPr txBox="1"/>
          <p:nvPr/>
        </p:nvSpPr>
        <p:spPr>
          <a:xfrm>
            <a:off x="5669761" y="1775939"/>
            <a:ext cx="5438356" cy="3827394"/>
          </a:xfrm>
          <a:prstGeom prst="rect">
            <a:avLst/>
          </a:prstGeom>
        </p:spPr>
        <p:txBody>
          <a:bodyPr wrap="square" lIns="0" tIns="0" rIns="0" bIns="0" rtlCol="0" anchor="t">
            <a:spAutoFit/>
          </a:bodyPr>
          <a:lstStyle/>
          <a:p>
            <a:pPr algn="ctr" defTabSz="609630">
              <a:lnSpc>
                <a:spcPts val="4258"/>
              </a:lnSpc>
            </a:pPr>
            <a:r>
              <a:rPr lang="en-US" sz="3041">
                <a:solidFill>
                  <a:srgbClr val="4D4342"/>
                </a:solidFill>
                <a:latin typeface="Poppins"/>
                <a:ea typeface="Poppins"/>
                <a:cs typeface="Poppins"/>
                <a:sym typeface="Poppins"/>
              </a:rPr>
              <a:t>Programmed </a:t>
            </a:r>
            <a:r>
              <a:rPr lang="en-US" sz="3041" u="sng">
                <a:solidFill>
                  <a:srgbClr val="4D4342"/>
                </a:solidFill>
                <a:latin typeface="Poppins"/>
                <a:ea typeface="Poppins"/>
                <a:cs typeface="Poppins"/>
                <a:sym typeface="Poppins"/>
              </a:rPr>
              <a:t>online surveys </a:t>
            </a:r>
            <a:r>
              <a:rPr lang="en-US" sz="3041">
                <a:solidFill>
                  <a:srgbClr val="4D4342"/>
                </a:solidFill>
                <a:latin typeface="Poppins"/>
                <a:ea typeface="Poppins"/>
                <a:cs typeface="Poppins"/>
                <a:sym typeface="Poppins"/>
              </a:rPr>
              <a:t>to collect required local government reports​</a:t>
            </a:r>
          </a:p>
          <a:p>
            <a:pPr algn="ctr" defTabSz="609630">
              <a:lnSpc>
                <a:spcPts val="4258"/>
              </a:lnSpc>
            </a:pPr>
            <a:endParaRPr lang="en-US" sz="3041">
              <a:solidFill>
                <a:srgbClr val="4D4342"/>
              </a:solidFill>
              <a:latin typeface="Poppins"/>
              <a:ea typeface="Poppins"/>
              <a:cs typeface="Poppins"/>
              <a:sym typeface="Poppins"/>
            </a:endParaRPr>
          </a:p>
          <a:p>
            <a:pPr algn="ctr" defTabSz="609630">
              <a:lnSpc>
                <a:spcPts val="4258"/>
              </a:lnSpc>
            </a:pPr>
            <a:r>
              <a:rPr lang="en-US" sz="3041" u="sng">
                <a:solidFill>
                  <a:srgbClr val="4D4342"/>
                </a:solidFill>
                <a:latin typeface="Poppins"/>
                <a:ea typeface="Poppins"/>
                <a:cs typeface="Poppins"/>
                <a:sym typeface="Poppins"/>
              </a:rPr>
              <a:t>Continuously monitor</a:t>
            </a:r>
            <a:r>
              <a:rPr lang="en-US" sz="3041">
                <a:solidFill>
                  <a:srgbClr val="4D4342"/>
                </a:solidFill>
                <a:latin typeface="Poppins"/>
                <a:ea typeface="Poppins"/>
                <a:cs typeface="Poppins"/>
                <a:sym typeface="Poppins"/>
              </a:rPr>
              <a:t> for completeness &amp; </a:t>
            </a:r>
            <a:br>
              <a:rPr lang="en-US" sz="3041">
                <a:solidFill>
                  <a:srgbClr val="4D4342"/>
                </a:solidFill>
                <a:latin typeface="Poppins"/>
                <a:ea typeface="Poppins"/>
                <a:cs typeface="Poppins"/>
                <a:sym typeface="Poppins"/>
              </a:rPr>
            </a:br>
            <a:r>
              <a:rPr lang="en-US" sz="3041">
                <a:solidFill>
                  <a:srgbClr val="4D4342"/>
                </a:solidFill>
                <a:latin typeface="Poppins"/>
                <a:ea typeface="Poppins"/>
                <a:cs typeface="Poppins"/>
                <a:sym typeface="Poppins"/>
              </a:rPr>
              <a:t>data quality​</a:t>
            </a:r>
          </a:p>
        </p:txBody>
      </p:sp>
    </p:spTree>
    <p:extLst>
      <p:ext uri="{BB962C8B-B14F-4D97-AF65-F5344CB8AC3E}">
        <p14:creationId xmlns:p14="http://schemas.microsoft.com/office/powerpoint/2010/main" val="1426754946"/>
      </p:ext>
    </p:extLst>
  </p:cSld>
  <p:clrMapOvr>
    <a:masterClrMapping/>
  </p:clrMapOvr>
</p:sld>
</file>

<file path=ppt/theme/theme1.xml><?xml version="1.0" encoding="utf-8"?>
<a:theme xmlns:a="http://schemas.openxmlformats.org/drawingml/2006/main" name="4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2_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061DD52E56AF54291AB2A9582933B0D" ma:contentTypeVersion="19" ma:contentTypeDescription="Create a new document." ma:contentTypeScope="" ma:versionID="6da95a458d2da4910b16025f1e159632">
  <xsd:schema xmlns:xsd="http://www.w3.org/2001/XMLSchema" xmlns:xs="http://www.w3.org/2001/XMLSchema" xmlns:p="http://schemas.microsoft.com/office/2006/metadata/properties" xmlns:ns1="http://schemas.microsoft.com/sharepoint/v3" xmlns:ns2="25996a1a-cb21-4fd3-ba8a-fee182ca675c" xmlns:ns3="5072df8a-a6b7-4756-ac33-601b73d92256" targetNamespace="http://schemas.microsoft.com/office/2006/metadata/properties" ma:root="true" ma:fieldsID="5910c006851daee15916a34eaa1bedc4" ns1:_="" ns2:_="" ns3:_="">
    <xsd:import namespace="http://schemas.microsoft.com/sharepoint/v3"/>
    <xsd:import namespace="25996a1a-cb21-4fd3-ba8a-fee182ca675c"/>
    <xsd:import namespace="5072df8a-a6b7-4756-ac33-601b73d9225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element ref="ns2:MediaServiceBilling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5996a1a-cb21-4fd3-ba8a-fee182ca67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a2157d8-ccc1-4fc8-a2a4-3f8f6553454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Location" ma:index="23" nillable="true" ma:displayName="Location" ma:indexed="true" ma:internalName="MediaServiceLocation" ma:readOnly="true">
      <xsd:simpleType>
        <xsd:restriction base="dms:Text"/>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72df8a-a6b7-4756-ac33-601b73d9225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bcb8f43a-fdd4-4dcc-b5d3-67afbc07d60a}" ma:internalName="TaxCatchAll" ma:showField="CatchAllData" ma:web="5072df8a-a6b7-4756-ac33-601b73d9225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072df8a-a6b7-4756-ac33-601b73d92256" xsi:nil="true"/>
    <lcf76f155ced4ddcb4097134ff3c332f xmlns="25996a1a-cb21-4fd3-ba8a-fee182ca675c">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323A28A4-FA60-4491-862C-5EBCE95C26F3}">
  <ds:schemaRefs>
    <ds:schemaRef ds:uri="25996a1a-cb21-4fd3-ba8a-fee182ca675c"/>
    <ds:schemaRef ds:uri="5072df8a-a6b7-4756-ac33-601b73d9225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C75BF8E-201A-4FC1-8183-452085E9D612}">
  <ds:schemaRefs>
    <ds:schemaRef ds:uri="http://schemas.microsoft.com/sharepoint/v3/contenttype/forms"/>
  </ds:schemaRefs>
</ds:datastoreItem>
</file>

<file path=customXml/itemProps3.xml><?xml version="1.0" encoding="utf-8"?>
<ds:datastoreItem xmlns:ds="http://schemas.openxmlformats.org/officeDocument/2006/customXml" ds:itemID="{5F8F0ED4-9F84-4DB6-92B6-B99B8659E0FD}">
  <ds:schemaRefs>
    <ds:schemaRef ds:uri="25996a1a-cb21-4fd3-ba8a-fee182ca675c"/>
    <ds:schemaRef ds:uri="5072df8a-a6b7-4756-ac33-601b73d9225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6686</Words>
  <Application>Microsoft Office PowerPoint</Application>
  <PresentationFormat>Widescreen</PresentationFormat>
  <Paragraphs>852</Paragraphs>
  <Slides>119</Slides>
  <Notes>44</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119</vt:i4>
      </vt:variant>
    </vt:vector>
  </HeadingPairs>
  <TitlesOfParts>
    <vt:vector size="138" baseType="lpstr">
      <vt:lpstr>Aptos</vt:lpstr>
      <vt:lpstr>Aptos Display</vt:lpstr>
      <vt:lpstr>Arial</vt:lpstr>
      <vt:lpstr>Calibri</vt:lpstr>
      <vt:lpstr>Calibri Light</vt:lpstr>
      <vt:lpstr>Courier New</vt:lpstr>
      <vt:lpstr>Courier New,monospace</vt:lpstr>
      <vt:lpstr>Franklin Gothic Demi Cond</vt:lpstr>
      <vt:lpstr>Franklin Gothic Medium</vt:lpstr>
      <vt:lpstr>Franklin Gothic Medium Cond</vt:lpstr>
      <vt:lpstr>Gotham Bold</vt:lpstr>
      <vt:lpstr>Poppins</vt:lpstr>
      <vt:lpstr>Poppins Bold</vt:lpstr>
      <vt:lpstr>Poppins Italics</vt:lpstr>
      <vt:lpstr>4_Office Theme</vt:lpstr>
      <vt:lpstr>5_Office Theme</vt:lpstr>
      <vt:lpstr>2_Office Theme</vt:lpstr>
      <vt:lpstr>Office Theme</vt:lpstr>
      <vt:lpstr>1_Office Theme</vt:lpstr>
      <vt:lpstr>PowerPoint Presentation</vt:lpstr>
      <vt:lpstr>Housekeeping</vt:lpstr>
      <vt:lpstr>Housekeeping</vt:lpstr>
      <vt:lpstr>Agenda</vt:lpstr>
      <vt:lpstr>Opioid and Prescription Drug Abuse Advisory Committee</vt:lpstr>
      <vt:lpstr>Opioid and Prescription Drug Abuse Advisory Committee</vt:lpstr>
      <vt:lpstr>Public Health Surveillance of the Overdose Epidemic</vt:lpstr>
      <vt:lpstr>PowerPoint Presentation</vt:lpstr>
      <vt:lpstr>We have no actual or potential conflicts of interest in relation to this presentation.</vt:lpstr>
      <vt:lpstr>IVPB Data Support available! </vt:lpstr>
      <vt:lpstr>Public Health Surveillance Surveillance = the systematic, ongoing collection, management, analysis, and interpretation of data</vt:lpstr>
      <vt:lpstr>PowerPoint Presentation</vt:lpstr>
      <vt:lpstr>PowerPoint Presentation</vt:lpstr>
      <vt:lpstr>PowerPoint Presentation</vt:lpstr>
      <vt:lpstr>PowerPoint Presentation</vt:lpstr>
      <vt:lpstr>Who are the people most impacted by the overdose epidemic? </vt:lpstr>
      <vt:lpstr>Overdose death rates are highest among males,                           American Indians, and those 25-54 years old (2020-2024)</vt:lpstr>
      <vt:lpstr>In 2024, nearly all populations experienced a decrease in overdose deaths</vt:lpstr>
      <vt:lpstr>What substances are involved in overdoses?  </vt:lpstr>
      <vt:lpstr>Illicitly manufactured fentanyl* remains the main contributor to overdose deaths</vt:lpstr>
      <vt:lpstr>Where do overdoses occur in North Carolina? </vt:lpstr>
      <vt:lpstr>Statewide, the overdose death rate from 2020-2024 was 35.5 deaths per 100,000 residents</vt:lpstr>
      <vt:lpstr>What are the overdose trends over time in North Carolina? </vt:lpstr>
      <vt:lpstr>Overdose death rates in North Carolina  decreased in 2024</vt:lpstr>
      <vt:lpstr>What are factors that may have led to a person’s overdose? </vt:lpstr>
      <vt:lpstr>There are many things the data may not be able to tell us, but NC-SUDORS offers additional insights into the circumstances leading to an overdose death.</vt:lpstr>
      <vt:lpstr>NC-SUDORS resources</vt:lpstr>
      <vt:lpstr>PowerPoint Presentation</vt:lpstr>
      <vt:lpstr>Monthly Increase Notifications</vt:lpstr>
      <vt:lpstr>PowerPoint Presentation</vt:lpstr>
      <vt:lpstr>PowerPoint Presentation</vt:lpstr>
      <vt:lpstr>Suspected overdose death trends closely align with the confirmed (or final) overdose death trends. </vt:lpstr>
      <vt:lpstr>PowerPoint Presentation</vt:lpstr>
      <vt:lpstr>Email   SubstanceUseData @dhhs.nc.gov   to receive monthly data updates</vt:lpstr>
      <vt:lpstr>PowerPoint Presentation</vt:lpstr>
      <vt:lpstr>PowerPoint Presentation</vt:lpstr>
      <vt:lpstr>Understand Injury Data with  Eddie the Epidemiologist</vt:lpstr>
      <vt:lpstr>How to use them</vt:lpstr>
      <vt:lpstr>PowerPoint Presentation</vt:lpstr>
      <vt:lpstr>PowerPoint Presentation</vt:lpstr>
      <vt:lpstr>Data Resource Inventory</vt:lpstr>
      <vt:lpstr>Questions?</vt:lpstr>
      <vt:lpstr>PowerPoint Presentation</vt:lpstr>
      <vt:lpstr>PowerPoint Presentation</vt:lpstr>
      <vt:lpstr>Objectives</vt:lpstr>
      <vt:lpstr>NC Controlled Substances Reporting System</vt:lpstr>
      <vt:lpstr>NC Controlled Substances Reporting System (NC CSRS)</vt:lpstr>
      <vt:lpstr>Chapter 90 Article 5e </vt:lpstr>
      <vt:lpstr>NC CSRS Reported Opioid Dispensations by Year (2018- 2025)</vt:lpstr>
      <vt:lpstr>NC CSRS Data </vt:lpstr>
      <vt:lpstr>NC CSRS Data Confidentiality</vt:lpstr>
      <vt:lpstr>NC CSRS Data Limitations</vt:lpstr>
      <vt:lpstr>PowerPoint Presentation</vt:lpstr>
      <vt:lpstr>NC CSRS Data Request Process </vt:lpstr>
      <vt:lpstr>NC CSRS Data Request Process</vt:lpstr>
      <vt:lpstr>Complete Documentation</vt:lpstr>
      <vt:lpstr>Access to Health Information for Research Form   </vt:lpstr>
      <vt:lpstr>Data Use Agreement (DUA) for CSRS Data</vt:lpstr>
      <vt:lpstr>Supporting Documentation Examples</vt:lpstr>
      <vt:lpstr>Submit Documentation</vt:lpstr>
      <vt:lpstr>Research Review Committee</vt:lpstr>
      <vt:lpstr>Committee Decision</vt:lpstr>
      <vt:lpstr>Tips for Requesting NC CSRS Data</vt:lpstr>
      <vt:lpstr>Things to Remember</vt:lpstr>
      <vt:lpstr>Q&amp;A</vt:lpstr>
      <vt:lpstr>PowerPoint Presentation</vt:lpstr>
      <vt:lpstr>PowerPoint Presentation</vt:lpstr>
      <vt:lpstr>Agenda</vt:lpstr>
      <vt:lpstr>Naloxone</vt:lpstr>
      <vt:lpstr>What is Naloxone?</vt:lpstr>
      <vt:lpstr>Types of Naloxone</vt:lpstr>
      <vt:lpstr>SOR Naloxone Distribution Plan</vt:lpstr>
      <vt:lpstr>State Opioid Response (SOR) Naloxone Distribution Plan</vt:lpstr>
      <vt:lpstr>SOR Naloxone Purchasing Program </vt:lpstr>
      <vt:lpstr>Purchasing Program Policy</vt:lpstr>
      <vt:lpstr>Naloxone for your program</vt:lpstr>
      <vt:lpstr>Naloxone Distribution Dashboard Preview </vt:lpstr>
      <vt:lpstr>Dashboard Draft </vt:lpstr>
      <vt:lpstr>Naloxone Distribution Legend, CY 2025</vt:lpstr>
      <vt:lpstr>Opioid Treatment Program – CY 2025 </vt:lpstr>
      <vt:lpstr>Community Based Organization – CY 2025</vt:lpstr>
      <vt:lpstr>Justice Involved Programs – CY 2025</vt:lpstr>
      <vt:lpstr>Intended Uses for Dashboard</vt:lpstr>
      <vt:lpstr>Dashboard Limitations</vt:lpstr>
      <vt:lpstr>Q&amp;A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 and Answer Session</vt:lpstr>
      <vt:lpstr>Reminders:</vt:lpstr>
      <vt:lpstr>PowerPoint Presentation</vt:lpstr>
    </vt:vector>
  </TitlesOfParts>
  <Company>DSOHF_DMH - Central Office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McCook, Rachel</dc:creator>
  <cp:lastModifiedBy>McGee, Todd A</cp:lastModifiedBy>
  <cp:revision>3</cp:revision>
  <dcterms:created xsi:type="dcterms:W3CDTF">2024-06-18T15:46:04Z</dcterms:created>
  <dcterms:modified xsi:type="dcterms:W3CDTF">2026-06-16T14:48:32Z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0x0101001061DD52E56AF54291AB2A9582933B0D</vt:lpwstr>
  </property>
  <property fmtid="{D5CDD505-2E9C-101B-9397-08002B2CF9AE}" pid="3" name="MediaServiceImageTags">
    <vt:lpwstr/>
  </property>
</Properties>
</file>