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6.xml" ContentType="application/vnd.openxmlformats-officedocument.presentationml.notesSlide+xml"/>
  <Override PartName="/ppt/notesSlides/notesSlide8.xml" ContentType="application/vnd.openxmlformats-officedocument.presentationml.notesSlide+xml"/>
  <Override PartName="/ppt/slideLayouts/slideLayout28.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28.xml" ContentType="application/vnd.openxmlformats-officedocument.presentationml.tags+xml"/>
  <Override PartName="/ppt/tags/tag20.xml" ContentType="application/vnd.openxmlformats-officedocument.presentationml.tags+xml"/>
  <Override PartName="/ppt/tags/tag42.xml" ContentType="application/vnd.openxmlformats-officedocument.presentationml.tags+xml"/>
  <Override PartName="/ppt/tags/tag21.xml" ContentType="application/vnd.openxmlformats-officedocument.presentationml.tags+xml"/>
  <Override PartName="/ppt/tags/tag43.xml" ContentType="application/vnd.openxmlformats-officedocument.presentationml.tags+xml"/>
  <Override PartName="/ppt/tags/tag22.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18.xml" ContentType="application/vnd.openxmlformats-officedocument.presentationml.tags+xml"/>
  <Override PartName="/ppt/tags/tag1.xml" ContentType="application/vnd.openxmlformats-officedocument.presentationml.tags+xml"/>
  <Override PartName="/ppt/tags/tag29.xml" ContentType="application/vnd.openxmlformats-officedocument.presentationml.tags+xml"/>
  <Override PartName="/customXml/itemProps1.xml" ContentType="application/vnd.openxmlformats-officedocument.customXmlProperties+xml"/>
  <Override PartName="/ppt/tags/tag2.xml" ContentType="application/vnd.openxmlformats-officedocument.presentationml.tags+xml"/>
  <Override PartName="/ppt/tags/tag30.xml" ContentType="application/vnd.openxmlformats-officedocument.presentationml.tags+xml"/>
  <Override PartName="/ppt/tags/tag3.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32.xml" ContentType="application/vnd.openxmlformats-officedocument.presentationml.tags+xml"/>
  <Override PartName="/ppt/tags/tag5.xml" ContentType="application/vnd.openxmlformats-officedocument.presentationml.tags+xml"/>
  <Override PartName="/ppt/tags/tag33.xml" ContentType="application/vnd.openxmlformats-officedocument.presentationml.tags+xml"/>
  <Override PartName="/ppt/tags/tag6.xml" ContentType="application/vnd.openxmlformats-officedocument.presentationml.tags+xml"/>
  <Override PartName="/ppt/tags/tag34.xml" ContentType="application/vnd.openxmlformats-officedocument.presentationml.tags+xml"/>
  <Override PartName="/ppt/tags/tag7.xml" ContentType="application/vnd.openxmlformats-officedocument.presentationml.tags+xml"/>
  <Override PartName="/ppt/tags/tag35.xml" ContentType="application/vnd.openxmlformats-officedocument.presentationml.tags+xml"/>
  <Override PartName="/ppt/tags/tag8.xml" ContentType="application/vnd.openxmlformats-officedocument.presentationml.tags+xml"/>
  <Override PartName="/ppt/tags/tag36.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14.xml" ContentType="application/vnd.openxmlformats-officedocument.presentationml.tags+xml"/>
  <Override PartName="/ppt/tags/tag3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40.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4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6" r:id="rId3"/>
  </p:sldMasterIdLst>
  <p:notesMasterIdLst>
    <p:notesMasterId r:id="rId31"/>
  </p:notesMasterIdLst>
  <p:sldIdLst>
    <p:sldId id="392" r:id="rId4"/>
    <p:sldId id="424" r:id="rId5"/>
    <p:sldId id="425" r:id="rId6"/>
    <p:sldId id="427" r:id="rId7"/>
    <p:sldId id="398" r:id="rId8"/>
    <p:sldId id="429" r:id="rId9"/>
    <p:sldId id="431" r:id="rId10"/>
    <p:sldId id="432" r:id="rId11"/>
    <p:sldId id="433" r:id="rId12"/>
    <p:sldId id="435" r:id="rId13"/>
    <p:sldId id="436" r:id="rId14"/>
    <p:sldId id="437" r:id="rId15"/>
    <p:sldId id="438" r:id="rId16"/>
    <p:sldId id="439" r:id="rId17"/>
    <p:sldId id="440" r:id="rId18"/>
    <p:sldId id="441" r:id="rId19"/>
    <p:sldId id="442" r:id="rId20"/>
    <p:sldId id="406" r:id="rId21"/>
    <p:sldId id="443" r:id="rId22"/>
    <p:sldId id="444" r:id="rId23"/>
    <p:sldId id="446" r:id="rId24"/>
    <p:sldId id="447" r:id="rId25"/>
    <p:sldId id="448" r:id="rId26"/>
    <p:sldId id="445" r:id="rId27"/>
    <p:sldId id="449" r:id="rId28"/>
    <p:sldId id="450" r:id="rId29"/>
    <p:sldId id="45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0710" autoAdjust="0"/>
  </p:normalViewPr>
  <p:slideViewPr>
    <p:cSldViewPr snapToGrid="0">
      <p:cViewPr>
        <p:scale>
          <a:sx n="100" d="100"/>
          <a:sy n="100" d="100"/>
        </p:scale>
        <p:origin x="29" y="-168"/>
      </p:cViewPr>
      <p:guideLst/>
    </p:cSldViewPr>
  </p:slideViewPr>
  <p:notesTextViewPr>
    <p:cViewPr>
      <p:scale>
        <a:sx n="1" d="1"/>
        <a:sy n="1" d="1"/>
      </p:scale>
      <p:origin x="0" y="0"/>
    </p:cViewPr>
  </p:notesTextViewPr>
  <p:sorterViewPr>
    <p:cViewPr>
      <p:scale>
        <a:sx n="100" d="100"/>
        <a:sy n="100" d="100"/>
      </p:scale>
      <p:origin x="0" y="-4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4.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C8CF9-91AF-43D9-A5C3-D45D9C2E67F8}"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CCA33-0311-4D9F-820B-2EA7D5064B08}" type="slidenum">
              <a:rPr lang="en-US" smtClean="0"/>
              <a:t>‹#›</a:t>
            </a:fld>
            <a:endParaRPr lang="en-US"/>
          </a:p>
        </p:txBody>
      </p:sp>
    </p:spTree>
    <p:extLst>
      <p:ext uri="{BB962C8B-B14F-4D97-AF65-F5344CB8AC3E}">
        <p14:creationId xmlns:p14="http://schemas.microsoft.com/office/powerpoint/2010/main" val="390640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First Friday of every month @ 1:00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Questions should be submitted through chat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State agency encourages topic suggestions</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191001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80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22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18</a:t>
            </a:fld>
            <a:endParaRPr lang="en-US" dirty="0"/>
          </a:p>
        </p:txBody>
      </p:sp>
    </p:spTree>
    <p:extLst>
      <p:ext uri="{BB962C8B-B14F-4D97-AF65-F5344CB8AC3E}">
        <p14:creationId xmlns:p14="http://schemas.microsoft.com/office/powerpoint/2010/main" val="42117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23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are going to be offering some new trainings starting next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first is Grain Ounce Equivalents - This webinar will cover how to measure and serve grains using ounce equivalents and identify resources that will help CACFP operators to determine amounts of grains needed to meet CACFP meal pattern requirements. Remember the CACFP requirement to measure grains using ounce equivalents will become effective on October 1, 2021.</a:t>
            </a:r>
          </a:p>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15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second upcoming training is Application Update for 2022. It is almost that time of year again. This coming year’s Application Update does have some changes that institutions need to know so it is important to attend this virtual training. </a:t>
            </a:r>
          </a:p>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57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coming later in July are Build a Better Menu and Duties and Documents for SOs and 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Registration for all of these trainings are available on our website under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For any questions about any of the upcoming trainings, please contact the training team at CACFPtraining@dhhs.nc.gov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52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5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89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5</a:t>
            </a:fld>
            <a:endParaRPr lang="en-US" dirty="0"/>
          </a:p>
        </p:txBody>
      </p:sp>
    </p:spTree>
    <p:extLst>
      <p:ext uri="{BB962C8B-B14F-4D97-AF65-F5344CB8AC3E}">
        <p14:creationId xmlns:p14="http://schemas.microsoft.com/office/powerpoint/2010/main" val="68453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6</a:t>
            </a:fld>
            <a:endParaRPr lang="en-US" dirty="0"/>
          </a:p>
        </p:txBody>
      </p:sp>
    </p:spTree>
    <p:extLst>
      <p:ext uri="{BB962C8B-B14F-4D97-AF65-F5344CB8AC3E}">
        <p14:creationId xmlns:p14="http://schemas.microsoft.com/office/powerpoint/2010/main" val="202544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6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1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08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nutritionnc.com/snp/forms.htm"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CACFPtraining@dhhs.nc.gov" TargetMode="External"/><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74191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a:t>Click icon to add picture</a:t>
            </a:r>
          </a:p>
        </p:txBody>
      </p:sp>
      <p:sp>
        <p:nvSpPr>
          <p:cNvPr id="3" name="Title Placeholder 1"/>
          <p:cNvSpPr>
            <a:spLocks noGrp="1"/>
          </p:cNvSpPr>
          <p:nvPr>
            <p:ph type="title"/>
          </p:nvPr>
        </p:nvSpPr>
        <p:spPr>
          <a:xfrm>
            <a:off x="513436" y="309332"/>
            <a:ext cx="11009376"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7441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a:t>Click icon to add picture</a:t>
            </a:r>
          </a:p>
        </p:txBody>
      </p:sp>
      <p:sp>
        <p:nvSpPr>
          <p:cNvPr id="2" name="Title 1"/>
          <p:cNvSpPr>
            <a:spLocks noGrp="1"/>
          </p:cNvSpPr>
          <p:nvPr>
            <p:ph type="title"/>
          </p:nvPr>
        </p:nvSpPr>
        <p:spPr>
          <a:xfrm>
            <a:off x="508539" y="314191"/>
            <a:ext cx="4806411"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12761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a:t>Click icon to add picture</a:t>
            </a:r>
          </a:p>
        </p:txBody>
      </p:sp>
      <p:sp>
        <p:nvSpPr>
          <p:cNvPr id="4" name="Title 3"/>
          <p:cNvSpPr>
            <a:spLocks noGrp="1"/>
          </p:cNvSpPr>
          <p:nvPr>
            <p:ph type="title"/>
          </p:nvPr>
        </p:nvSpPr>
        <p:spPr>
          <a:xfrm>
            <a:off x="508539"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6642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6" name="Rectangle 5"/>
          <p:cNvSpPr/>
          <p:nvPr userDrawn="1"/>
        </p:nvSpPr>
        <p:spPr>
          <a:xfrm>
            <a:off x="138684" y="132588"/>
            <a:ext cx="11914632" cy="65928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 y="2502866"/>
            <a:ext cx="985722" cy="1852273"/>
          </a:xfrm>
          <a:prstGeom prst="rect">
            <a:avLst/>
          </a:prstGeom>
          <a:solidFill>
            <a:schemeClr val="accent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298836" y="2852928"/>
            <a:ext cx="10412618" cy="832104"/>
          </a:xfrm>
        </p:spPr>
        <p:txBody>
          <a:bodyPr/>
          <a:lstStyle>
            <a:lvl1pPr>
              <a:defRPr>
                <a:solidFill>
                  <a:srgbClr val="FFFFFF"/>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6917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2826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2173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6" name="Text Placeholder 15"/>
          <p:cNvSpPr>
            <a:spLocks noGrp="1"/>
          </p:cNvSpPr>
          <p:nvPr>
            <p:ph type="body" sz="quarter" idx="11" hasCustomPrompt="1"/>
          </p:nvPr>
        </p:nvSpPr>
        <p:spPr>
          <a:xfrm>
            <a:off x="3663534" y="2689676"/>
            <a:ext cx="7699023" cy="948752"/>
          </a:xfrm>
          <a:prstGeom prst="rect">
            <a:avLst/>
          </a:prstGeom>
        </p:spPr>
        <p:txBody>
          <a:bodyPr anchor="b">
            <a:noAutofit/>
          </a:bodyPr>
          <a:lstStyle>
            <a:lvl1pPr marL="0" indent="0">
              <a:lnSpc>
                <a:spcPct val="100000"/>
              </a:lnSpc>
              <a:spcBef>
                <a:spcPts val="0"/>
              </a:spcBef>
              <a:buNone/>
              <a:defRPr sz="28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Power Point Title</a:t>
            </a:r>
          </a:p>
        </p:txBody>
      </p:sp>
      <p:sp>
        <p:nvSpPr>
          <p:cNvPr id="17" name="Text Placeholder 17"/>
          <p:cNvSpPr>
            <a:spLocks noGrp="1"/>
          </p:cNvSpPr>
          <p:nvPr>
            <p:ph type="body" sz="quarter" idx="12" hasCustomPrompt="1"/>
          </p:nvPr>
        </p:nvSpPr>
        <p:spPr>
          <a:xfrm>
            <a:off x="3691462" y="4806940"/>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name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3223" y="223845"/>
            <a:ext cx="2374724"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4" r="13171"/>
          <a:stretch/>
        </p:blipFill>
        <p:spPr>
          <a:xfrm>
            <a:off x="2601209" y="230392"/>
            <a:ext cx="2124648"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9" r="9436"/>
          <a:stretch/>
        </p:blipFill>
        <p:spPr>
          <a:xfrm>
            <a:off x="7559042" y="215709"/>
            <a:ext cx="2147871"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500"/>
          <a:stretch/>
        </p:blipFill>
        <p:spPr>
          <a:xfrm>
            <a:off x="9916160" y="215710"/>
            <a:ext cx="227584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1" y="243486"/>
            <a:ext cx="2404681" cy="1202340"/>
          </a:xfrm>
          <a:prstGeom prst="rect">
            <a:avLst/>
          </a:prstGeom>
        </p:spPr>
      </p:pic>
      <p:sp>
        <p:nvSpPr>
          <p:cNvPr id="14" name="Text Placeholder 17">
            <a:extLst>
              <a:ext uri="{FF2B5EF4-FFF2-40B4-BE49-F238E27FC236}">
                <a16:creationId xmlns:a16="http://schemas.microsoft.com/office/drawing/2014/main" id="{A5E3CD1F-14DE-40B8-8276-F072636048B4}"/>
              </a:ext>
            </a:extLst>
          </p:cNvPr>
          <p:cNvSpPr>
            <a:spLocks noGrp="1"/>
          </p:cNvSpPr>
          <p:nvPr>
            <p:ph type="body" sz="quarter" idx="13" hasCustomPrompt="1"/>
          </p:nvPr>
        </p:nvSpPr>
        <p:spPr>
          <a:xfrm>
            <a:off x="3691461" y="5327354"/>
            <a:ext cx="7699023" cy="381233"/>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19" name="Picture 18">
            <a:extLst>
              <a:ext uri="{FF2B5EF4-FFF2-40B4-BE49-F238E27FC236}">
                <a16:creationId xmlns:a16="http://schemas.microsoft.com/office/drawing/2014/main" id="{8A248210-9B21-4AC4-B0A7-A8C6A7C2B76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90729" y="4404441"/>
            <a:ext cx="1612204" cy="1436964"/>
          </a:xfrm>
          <a:prstGeom prst="rect">
            <a:avLst/>
          </a:prstGeom>
        </p:spPr>
      </p:pic>
      <p:sp>
        <p:nvSpPr>
          <p:cNvPr id="2" name="TextBox 1">
            <a:extLst>
              <a:ext uri="{FF2B5EF4-FFF2-40B4-BE49-F238E27FC236}">
                <a16:creationId xmlns:a16="http://schemas.microsoft.com/office/drawing/2014/main" id="{0D384B1A-91C9-4962-9630-18112879680B}"/>
              </a:ext>
            </a:extLst>
          </p:cNvPr>
          <p:cNvSpPr txBox="1"/>
          <p:nvPr userDrawn="1"/>
        </p:nvSpPr>
        <p:spPr>
          <a:xfrm>
            <a:off x="3558029" y="2265248"/>
            <a:ext cx="7726949" cy="400110"/>
          </a:xfrm>
          <a:prstGeom prst="rect">
            <a:avLst/>
          </a:prstGeom>
          <a:noFill/>
        </p:spPr>
        <p:txBody>
          <a:bodyPr wrap="square" rtlCol="0">
            <a:spAutoFit/>
          </a:bodyPr>
          <a:lstStyle/>
          <a:p>
            <a:r>
              <a:rPr lang="en-US" sz="2000" b="1" dirty="0"/>
              <a:t>NC Department of Health &amp; Human Services</a:t>
            </a:r>
          </a:p>
        </p:txBody>
      </p:sp>
    </p:spTree>
    <p:extLst>
      <p:ext uri="{BB962C8B-B14F-4D97-AF65-F5344CB8AC3E}">
        <p14:creationId xmlns:p14="http://schemas.microsoft.com/office/powerpoint/2010/main" val="105631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2241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9" name="Content Placeholder 11">
            <a:extLst>
              <a:ext uri="{FF2B5EF4-FFF2-40B4-BE49-F238E27FC236}">
                <a16:creationId xmlns:a16="http://schemas.microsoft.com/office/drawing/2014/main" id="{A8022072-8B31-4C88-B8BC-84C37E6710C0}"/>
              </a:ext>
            </a:extLst>
          </p:cNvPr>
          <p:cNvSpPr>
            <a:spLocks noGrp="1"/>
          </p:cNvSpPr>
          <p:nvPr>
            <p:ph sz="quarter" idx="14" hasCustomPrompt="1"/>
          </p:nvPr>
        </p:nvSpPr>
        <p:spPr>
          <a:xfrm>
            <a:off x="7098707" y="977555"/>
            <a:ext cx="4257211"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14" name="Text Placeholder 3">
            <a:extLst>
              <a:ext uri="{FF2B5EF4-FFF2-40B4-BE49-F238E27FC236}">
                <a16:creationId xmlns:a16="http://schemas.microsoft.com/office/drawing/2014/main" id="{732D1C07-FAC3-4596-B00C-38F0B3A4713B}"/>
              </a:ext>
            </a:extLst>
          </p:cNvPr>
          <p:cNvSpPr>
            <a:spLocks noGrp="1"/>
          </p:cNvSpPr>
          <p:nvPr>
            <p:ph type="body" sz="quarter" idx="10" hasCustomPrompt="1"/>
          </p:nvPr>
        </p:nvSpPr>
        <p:spPr>
          <a:xfrm>
            <a:off x="610312" y="644497"/>
            <a:ext cx="5930069" cy="5611025"/>
          </a:xfrm>
          <a:prstGeom prst="rect">
            <a:avLst/>
          </a:prstGeom>
        </p:spPr>
        <p:txBody>
          <a:bodyPr>
            <a:noAutofit/>
          </a:bodyPr>
          <a:lstStyle>
            <a:lvl1pPr marL="0" indent="0">
              <a:lnSpc>
                <a:spcPct val="100000"/>
              </a:lnSpc>
              <a:spcBef>
                <a:spcPts val="1200"/>
              </a:spcBef>
              <a:buNone/>
              <a:defRPr sz="1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extLst>
      <p:ext uri="{BB962C8B-B14F-4D97-AF65-F5344CB8AC3E}">
        <p14:creationId xmlns:p14="http://schemas.microsoft.com/office/powerpoint/2010/main" val="197251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9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400" y="137160"/>
            <a:ext cx="11914632" cy="6593809"/>
          </a:xfrm>
        </p:spPr>
        <p:txBody>
          <a:bodyPr/>
          <a:lstStyle/>
          <a:p>
            <a:r>
              <a:rPr lang="en-US"/>
              <a:t>Click icon to add picture</a:t>
            </a:r>
          </a:p>
        </p:txBody>
      </p:sp>
      <p:sp>
        <p:nvSpPr>
          <p:cNvPr id="2" name="Title 1"/>
          <p:cNvSpPr>
            <a:spLocks noGrp="1"/>
          </p:cNvSpPr>
          <p:nvPr>
            <p:ph type="title"/>
          </p:nvPr>
        </p:nvSpPr>
        <p:spPr>
          <a:xfrm>
            <a:off x="896112" y="4169664"/>
            <a:ext cx="10369296" cy="868680"/>
          </a:xfrm>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332887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a:defRPr sz="2000" b="0"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baseline="0">
                <a:latin typeface="Arial" panose="020B0604020202020204" pitchFamily="34" charset="0"/>
                <a:ea typeface="Arial" panose="020B0604020202020204" pitchFamily="34" charset="0"/>
                <a:cs typeface="Arial" panose="020B0604020202020204" pitchFamily="34" charset="0"/>
              </a:defRPr>
            </a:lvl2pPr>
            <a:lvl3pPr>
              <a:defRPr sz="2000" b="0"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0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55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319241819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789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9455661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1011" y="0"/>
            <a:ext cx="12192000" cy="6858000"/>
          </a:xfrm>
          <a:prstGeom prst="rect">
            <a:avLst/>
          </a:prstGeom>
          <a:solidFill>
            <a:srgbClr val="288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8945" y="5392229"/>
            <a:ext cx="2728300" cy="1547210"/>
          </a:xfrm>
          <a:prstGeom prst="rect">
            <a:avLst/>
          </a:prstGeom>
        </p:spPr>
      </p:pic>
    </p:spTree>
    <p:extLst>
      <p:ext uri="{BB962C8B-B14F-4D97-AF65-F5344CB8AC3E}">
        <p14:creationId xmlns:p14="http://schemas.microsoft.com/office/powerpoint/2010/main" val="28886738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66B20BA-4B6A-4B95-997F-845181A636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33" r="5174"/>
          <a:stretch/>
        </p:blipFill>
        <p:spPr>
          <a:xfrm>
            <a:off x="0" y="0"/>
            <a:ext cx="12248701" cy="6858000"/>
          </a:xfrm>
          <a:prstGeom prst="rect">
            <a:avLst/>
          </a:prstGeom>
        </p:spPr>
      </p:pic>
      <p:sp>
        <p:nvSpPr>
          <p:cNvPr id="7" name="Rectangle 6">
            <a:extLst>
              <a:ext uri="{FF2B5EF4-FFF2-40B4-BE49-F238E27FC236}">
                <a16:creationId xmlns:a16="http://schemas.microsoft.com/office/drawing/2014/main" id="{93082966-072B-4320-B72F-85213075217C}"/>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0354CD4D-018E-4BF7-84B6-17D407DDD362}"/>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cxnSp>
        <p:nvCxnSpPr>
          <p:cNvPr id="9" name="Straight Connector 8">
            <a:extLst>
              <a:ext uri="{FF2B5EF4-FFF2-40B4-BE49-F238E27FC236}">
                <a16:creationId xmlns:a16="http://schemas.microsoft.com/office/drawing/2014/main" id="{526D64C3-A72F-4FCC-A23C-BA2C1635D239}"/>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B64DC0-30C6-420A-82C5-8705D944FABF}"/>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757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EB0D0A-2CC7-4DE0-8286-B3570FC6D5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0" r="8391"/>
          <a:stretch/>
        </p:blipFill>
        <p:spPr>
          <a:xfrm>
            <a:off x="-1" y="0"/>
            <a:ext cx="12192001" cy="6858000"/>
          </a:xfrm>
          <a:prstGeom prst="rect">
            <a:avLst/>
          </a:prstGeom>
        </p:spPr>
      </p:pic>
      <p:sp>
        <p:nvSpPr>
          <p:cNvPr id="4" name="Rectangle 3">
            <a:extLst>
              <a:ext uri="{FF2B5EF4-FFF2-40B4-BE49-F238E27FC236}">
                <a16:creationId xmlns:a16="http://schemas.microsoft.com/office/drawing/2014/main" id="{6CD2FC71-A43A-44F1-9EAC-02FD20EE99B7}"/>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490D6F9F-B26C-461B-B2C4-4279430C005D}"/>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786124-A135-45C0-94B0-5AD133B37057}"/>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EE90964-E4CF-43FC-8491-5AE9AF19F743}"/>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825540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7EF58-06DF-41E1-BDDC-D2A56ED93C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3" r="7958"/>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8B5CB1D-8305-4BB1-971F-FAF981AB849C}"/>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1952D92F-8D38-49CB-BF3A-B6413E538C8F}"/>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D1ED8D-C446-4A35-8429-42E61186EF0F}"/>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7D622FA-0219-4284-814B-F3486C1F097C}"/>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04174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400" y="137160"/>
            <a:ext cx="11914632" cy="6593809"/>
          </a:xfrm>
        </p:spPr>
        <p:txBody>
          <a:bodyPr/>
          <a:lstStyle/>
          <a:p>
            <a:r>
              <a:rPr lang="en-US"/>
              <a:t>Click icon to add picture</a:t>
            </a:r>
          </a:p>
        </p:txBody>
      </p:sp>
      <p:sp>
        <p:nvSpPr>
          <p:cNvPr id="2" name="Title 1"/>
          <p:cNvSpPr>
            <a:spLocks noGrp="1"/>
          </p:cNvSpPr>
          <p:nvPr>
            <p:ph type="title"/>
          </p:nvPr>
        </p:nvSpPr>
        <p:spPr>
          <a:xfrm>
            <a:off x="6464808" y="2578608"/>
            <a:ext cx="4855464"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412960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99F99-5218-45A6-836D-FF4937D4AB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4" r="4487"/>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653B31F-D225-410A-8EA2-FF4E22355A81}"/>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DF241F1D-E2E6-43B0-B238-9E0C6972F93C}"/>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00222E-ED90-492E-BA7F-431E988BA614}"/>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48A177C-2612-4292-8378-1577B33FCED2}"/>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60206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A32FC-8FCD-4AE1-B059-1A495F38ED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6" r="9234"/>
          <a:stretch/>
        </p:blipFill>
        <p:spPr>
          <a:xfrm>
            <a:off x="-1" y="0"/>
            <a:ext cx="12192001" cy="6858000"/>
          </a:xfrm>
          <a:prstGeom prst="rect">
            <a:avLst/>
          </a:prstGeom>
        </p:spPr>
      </p:pic>
      <p:sp>
        <p:nvSpPr>
          <p:cNvPr id="4" name="Rectangle 3">
            <a:extLst>
              <a:ext uri="{FF2B5EF4-FFF2-40B4-BE49-F238E27FC236}">
                <a16:creationId xmlns:a16="http://schemas.microsoft.com/office/drawing/2014/main" id="{CE1892EF-3A28-47F7-80BF-8E0D16B14F3A}"/>
              </a:ext>
            </a:extLst>
          </p:cNvPr>
          <p:cNvSpPr/>
          <p:nvPr userDrawn="1"/>
        </p:nvSpPr>
        <p:spPr>
          <a:xfrm>
            <a:off x="0" y="5120651"/>
            <a:ext cx="1227328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9384F98E-AD62-4BC5-A946-DB21AA9BB7F9}"/>
              </a:ext>
            </a:extLst>
          </p:cNvPr>
          <p:cNvCxnSpPr/>
          <p:nvPr userDrawn="1"/>
        </p:nvCxnSpPr>
        <p:spPr>
          <a:xfrm>
            <a:off x="-24579" y="505098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4F2FEA-ED35-4037-AD12-968BCF361DFC}"/>
              </a:ext>
            </a:extLst>
          </p:cNvPr>
          <p:cNvCxnSpPr/>
          <p:nvPr userDrawn="1"/>
        </p:nvCxnSpPr>
        <p:spPr>
          <a:xfrm>
            <a:off x="-18778" y="5943609"/>
            <a:ext cx="12297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D366BED-F427-45B8-8193-A14191470B7B}"/>
              </a:ext>
            </a:extLst>
          </p:cNvPr>
          <p:cNvSpPr>
            <a:spLocks noGrp="1"/>
          </p:cNvSpPr>
          <p:nvPr>
            <p:ph type="title" hasCustomPrompt="1"/>
          </p:nvPr>
        </p:nvSpPr>
        <p:spPr>
          <a:xfrm>
            <a:off x="616767" y="5113319"/>
            <a:ext cx="11210925" cy="744836"/>
          </a:xfrm>
          <a:prstGeom prst="rect">
            <a:avLst/>
          </a:prstGeom>
        </p:spPr>
        <p:txBody>
          <a:bodyPr vert="horz" lIns="91440" tIns="45720" rIns="91440" bIns="45720" rtlCol="0" anchor="ctr">
            <a:normAutofit/>
          </a:bodyPr>
          <a:lstStyle>
            <a:lvl1pPr algn="ctr" defTabSz="914400">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97263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3D14016-3C63-4DC9-9D7D-67F71858E3D9}"/>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Federal Award Information</a:t>
            </a:r>
          </a:p>
        </p:txBody>
      </p:sp>
      <p:sp>
        <p:nvSpPr>
          <p:cNvPr id="12" name="Content Placeholder 2">
            <a:extLst>
              <a:ext uri="{FF2B5EF4-FFF2-40B4-BE49-F238E27FC236}">
                <a16:creationId xmlns:a16="http://schemas.microsoft.com/office/drawing/2014/main" id="{93AF07CC-2C29-4038-8C56-910ECFF0029B}"/>
              </a:ext>
            </a:extLst>
          </p:cNvPr>
          <p:cNvSpPr txBox="1">
            <a:spLocks/>
          </p:cNvSpPr>
          <p:nvPr userDrawn="1"/>
        </p:nvSpPr>
        <p:spPr>
          <a:xfrm>
            <a:off x="1065740" y="1825625"/>
            <a:ext cx="9753600" cy="36259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0" dirty="0">
                <a:latin typeface="Arial" panose="020B0604020202020204" pitchFamily="34" charset="0"/>
                <a:cs typeface="Arial" panose="020B0604020202020204" pitchFamily="34" charset="0"/>
              </a:rPr>
              <a:t>Catalog of Federal Domestic Assistance (CDFA) Title: </a:t>
            </a:r>
          </a:p>
          <a:p>
            <a:pPr lvl="1"/>
            <a:r>
              <a:rPr lang="en-US" sz="1800" b="0" i="1" dirty="0">
                <a:latin typeface="Arial" panose="020B0604020202020204" pitchFamily="34" charset="0"/>
                <a:cs typeface="Arial" panose="020B0604020202020204" pitchFamily="34" charset="0"/>
              </a:rPr>
              <a:t>Infant and Infant Care Food Program</a:t>
            </a:r>
          </a:p>
          <a:p>
            <a:r>
              <a:rPr lang="en-US" sz="2400" b="0" dirty="0">
                <a:latin typeface="Arial" panose="020B0604020202020204" pitchFamily="34" charset="0"/>
                <a:cs typeface="Arial" panose="020B0604020202020204" pitchFamily="34" charset="0"/>
              </a:rPr>
              <a:t>CDFA Number: </a:t>
            </a:r>
          </a:p>
          <a:p>
            <a:pPr lvl="1"/>
            <a:r>
              <a:rPr lang="en-US" sz="1800" b="0" i="1" dirty="0">
                <a:latin typeface="Arial" panose="020B0604020202020204" pitchFamily="34" charset="0"/>
                <a:cs typeface="Arial" panose="020B0604020202020204" pitchFamily="34" charset="0"/>
              </a:rPr>
              <a:t>10.558</a:t>
            </a:r>
          </a:p>
          <a:p>
            <a:r>
              <a:rPr lang="en-US" sz="2400" b="0" dirty="0">
                <a:latin typeface="Arial" panose="020B0604020202020204" pitchFamily="34" charset="0"/>
                <a:cs typeface="Arial" panose="020B0604020202020204" pitchFamily="34" charset="0"/>
              </a:rPr>
              <a:t>Federal Awarding Agency:</a:t>
            </a:r>
          </a:p>
          <a:p>
            <a:pPr lvl="1"/>
            <a:r>
              <a:rPr lang="en-US" sz="1800" b="0" i="1" dirty="0">
                <a:latin typeface="Arial" panose="020B0604020202020204" pitchFamily="34" charset="0"/>
                <a:cs typeface="Arial" panose="020B0604020202020204" pitchFamily="34" charset="0"/>
              </a:rPr>
              <a:t>U.S. Department of Agriculture (USDA), Food and Nutrition Service (FNS)</a:t>
            </a:r>
          </a:p>
        </p:txBody>
      </p:sp>
      <p:pic>
        <p:nvPicPr>
          <p:cNvPr id="13" name="Picture 12">
            <a:extLst>
              <a:ext uri="{FF2B5EF4-FFF2-40B4-BE49-F238E27FC236}">
                <a16:creationId xmlns:a16="http://schemas.microsoft.com/office/drawing/2014/main" id="{8F078188-F305-4B4A-9C98-5CBB46108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718" y="4558583"/>
            <a:ext cx="2056703" cy="1834356"/>
          </a:xfrm>
          <a:prstGeom prst="rect">
            <a:avLst/>
          </a:prstGeom>
        </p:spPr>
      </p:pic>
    </p:spTree>
    <p:extLst>
      <p:ext uri="{BB962C8B-B14F-4D97-AF65-F5344CB8AC3E}">
        <p14:creationId xmlns:p14="http://schemas.microsoft.com/office/powerpoint/2010/main" val="359339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65BBB29-87A9-475A-9A35-5F7375F95AF4}"/>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Penalties for Fraud</a:t>
            </a:r>
          </a:p>
        </p:txBody>
      </p:sp>
      <p:sp>
        <p:nvSpPr>
          <p:cNvPr id="6" name="Rectangle 5">
            <a:extLst>
              <a:ext uri="{FF2B5EF4-FFF2-40B4-BE49-F238E27FC236}">
                <a16:creationId xmlns:a16="http://schemas.microsoft.com/office/drawing/2014/main" id="{21C58ECF-EC63-44DE-ACFA-3C4BA7DB824E}"/>
              </a:ext>
            </a:extLst>
          </p:cNvPr>
          <p:cNvSpPr/>
          <p:nvPr userDrawn="1"/>
        </p:nvSpPr>
        <p:spPr>
          <a:xfrm>
            <a:off x="5340180" y="2143676"/>
            <a:ext cx="6016669" cy="3046988"/>
          </a:xfrm>
          <a:prstGeom prst="rect">
            <a:avLst/>
          </a:prstGeom>
        </p:spPr>
        <p:txBody>
          <a:bodyPr wrap="square">
            <a:spAutoFit/>
          </a:bodyPr>
          <a:lstStyle/>
          <a:p>
            <a:pPr marL="18288" indent="0">
              <a:buNone/>
            </a:pPr>
            <a:r>
              <a:rPr lang="en-US" sz="1600" dirty="0">
                <a:latin typeface="Arial" panose="020B0604020202020204" pitchFamily="34" charset="0"/>
                <a:cs typeface="Arial" panose="020B0604020202020204" pitchFamily="34" charset="0"/>
              </a:rPr>
              <a:t>“Whoever embezzles, willfully misapplies, steals, or obtains by fraud any funds, assets, or property that are the subject of a grant or other form of assistance, whether received directly or indirectly from USDA, or whoever receives, conceals, or retains such funds, assets, or property to personal use or gain,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 or imprisoned for not more than one year, or both.” </a:t>
            </a:r>
          </a:p>
        </p:txBody>
      </p:sp>
      <p:sp>
        <p:nvSpPr>
          <p:cNvPr id="7" name="Double Bracket 6">
            <a:extLst>
              <a:ext uri="{FF2B5EF4-FFF2-40B4-BE49-F238E27FC236}">
                <a16:creationId xmlns:a16="http://schemas.microsoft.com/office/drawing/2014/main" id="{7E5136DE-CAEC-417E-ABC9-F7A76AF95346}"/>
              </a:ext>
            </a:extLst>
          </p:cNvPr>
          <p:cNvSpPr/>
          <p:nvPr userDrawn="1"/>
        </p:nvSpPr>
        <p:spPr>
          <a:xfrm>
            <a:off x="5041776" y="1825625"/>
            <a:ext cx="6494905" cy="4562818"/>
          </a:xfrm>
          <a:prstGeom prst="bracketPair">
            <a:avLst/>
          </a:prstGeom>
          <a:noFill/>
          <a:ln w="38100">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319082F2-3C33-43BD-B739-797838105CAD}"/>
              </a:ext>
            </a:extLst>
          </p:cNvPr>
          <p:cNvPicPr>
            <a:picLocks noChangeAspect="1"/>
          </p:cNvPicPr>
          <p:nvPr userDrawn="1"/>
        </p:nvPicPr>
        <p:blipFill>
          <a:blip r:embed="rId2"/>
          <a:stretch>
            <a:fillRect/>
          </a:stretch>
        </p:blipFill>
        <p:spPr>
          <a:xfrm>
            <a:off x="484400" y="2049951"/>
            <a:ext cx="4369672" cy="422137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77A0AE4-F152-46BF-B4D0-6E2366EF8B8C}"/>
              </a:ext>
            </a:extLst>
          </p:cNvPr>
          <p:cNvSpPr txBox="1"/>
          <p:nvPr userDrawn="1"/>
        </p:nvSpPr>
        <p:spPr>
          <a:xfrm>
            <a:off x="5858514" y="1297268"/>
            <a:ext cx="5129527" cy="369332"/>
          </a:xfrm>
          <a:prstGeom prst="rect">
            <a:avLst/>
          </a:prstGeom>
          <a:noFill/>
        </p:spPr>
        <p:txBody>
          <a:bodyPr wrap="square" rtlCol="0">
            <a:spAutoFit/>
          </a:bodyPr>
          <a:lstStyle/>
          <a:p>
            <a:r>
              <a:rPr lang="en-US" sz="1800" dirty="0">
                <a:hlinkClick r:id="rId3"/>
              </a:rPr>
              <a:t>http://nutritionnc.com/snp/forms.htm</a:t>
            </a:r>
            <a:endParaRPr lang="en-US" sz="1800" dirty="0"/>
          </a:p>
        </p:txBody>
      </p:sp>
    </p:spTree>
    <p:extLst>
      <p:ext uri="{BB962C8B-B14F-4D97-AF65-F5344CB8AC3E}">
        <p14:creationId xmlns:p14="http://schemas.microsoft.com/office/powerpoint/2010/main" val="238709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mp; Top Rule">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51E8B29-7125-491C-877D-398D54C1F75C}"/>
              </a:ext>
            </a:extLst>
          </p:cNvPr>
          <p:cNvSpPr>
            <a:spLocks noGrp="1"/>
          </p:cNvSpPr>
          <p:nvPr>
            <p:ph type="title"/>
          </p:nvPr>
        </p:nvSpPr>
        <p:spPr>
          <a:xfrm>
            <a:off x="899160" y="624054"/>
            <a:ext cx="10457689" cy="548640"/>
          </a:xfrm>
          <a:prstGeom prst="rect">
            <a:avLst/>
          </a:prstGeom>
        </p:spPr>
        <p:txBody>
          <a:bodyPr/>
          <a:lstStyle>
            <a:lvl1pPr>
              <a:defRPr>
                <a:solidFill>
                  <a:srgbClr val="15365E"/>
                </a:solidFill>
              </a:defRPr>
            </a:lvl1pPr>
          </a:lstStyle>
          <a:p>
            <a:r>
              <a:rPr lang="en-US" dirty="0"/>
              <a:t>USDA’s Non-Discrimination Statement</a:t>
            </a:r>
          </a:p>
        </p:txBody>
      </p:sp>
      <p:sp>
        <p:nvSpPr>
          <p:cNvPr id="9" name="Content Placeholder 2">
            <a:extLst>
              <a:ext uri="{FF2B5EF4-FFF2-40B4-BE49-F238E27FC236}">
                <a16:creationId xmlns:a16="http://schemas.microsoft.com/office/drawing/2014/main" id="{95E65C60-DE1C-4937-8546-E9A04ACFD60C}"/>
              </a:ext>
            </a:extLst>
          </p:cNvPr>
          <p:cNvSpPr txBox="1">
            <a:spLocks/>
          </p:cNvSpPr>
          <p:nvPr userDrawn="1"/>
        </p:nvSpPr>
        <p:spPr>
          <a:xfrm>
            <a:off x="838200" y="1690689"/>
            <a:ext cx="10515600" cy="4486274"/>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2100" dirty="0">
                <a:latin typeface="Arial" panose="020B0604020202020204" pitchFamily="34" charset="0"/>
                <a:cs typeface="Arial" panose="020B0604020202020204" pitchFamily="34" charset="0"/>
                <a:hlinkClick r:id="rId2"/>
              </a:rPr>
              <a:t>http://www.ascr.usda.gov/complaint_filing_cust.html</a:t>
            </a:r>
            <a:r>
              <a:rPr lang="en-US" sz="2100" dirty="0">
                <a:latin typeface="Arial" panose="020B0604020202020204" pitchFamily="34" charset="0"/>
                <a:cs typeface="Arial" panose="020B0604020202020204" pitchFamily="34" charset="0"/>
              </a:rPr>
              <a:t> , and at any USDA office, or write a letter addressed to USDA and provide in the letter all of the information requested in the form. To request a copy of the complaint form, call (866) 632-9992. Submit your completed form or letter to USDA by:</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Mail:   U.S. Department of Agriculture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Office of the Assistant Secretary for Civil Rights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1400 Independence Avenue, SW</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Washington, D.C. 20250-9410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 Fax: (202) 690-7442; or </a:t>
            </a:r>
          </a:p>
          <a:p>
            <a:pPr marL="82550" indent="0">
              <a:lnSpc>
                <a:spcPct val="120000"/>
              </a:lnSpc>
              <a:buFont typeface="Arial" panose="020B0604020202020204" pitchFamily="34" charset="0"/>
              <a:buNone/>
            </a:pPr>
            <a:r>
              <a:rPr lang="en-US" sz="2100" dirty="0">
                <a:latin typeface="Arial" panose="020B0604020202020204" pitchFamily="34" charset="0"/>
                <a:cs typeface="Arial" panose="020B0604020202020204" pitchFamily="34" charset="0"/>
              </a:rPr>
              <a:t>•Email: program.intake@usda.gov</a:t>
            </a:r>
          </a:p>
          <a:p>
            <a:pPr marL="82550" indent="0" algn="ctr">
              <a:lnSpc>
                <a:spcPct val="120000"/>
              </a:lnSpc>
              <a:buFont typeface="Arial" panose="020B0604020202020204" pitchFamily="34" charset="0"/>
              <a:buNone/>
            </a:pPr>
            <a:r>
              <a:rPr lang="en-US" sz="3200" dirty="0">
                <a:latin typeface="Arial" panose="020B0604020202020204" pitchFamily="34" charset="0"/>
                <a:cs typeface="Arial" panose="020B0604020202020204" pitchFamily="34" charset="0"/>
              </a:rPr>
              <a:t>This institution is an equal opportunity provider.</a:t>
            </a:r>
          </a:p>
        </p:txBody>
      </p:sp>
      <p:sp>
        <p:nvSpPr>
          <p:cNvPr id="10" name="TextBox 9">
            <a:extLst>
              <a:ext uri="{FF2B5EF4-FFF2-40B4-BE49-F238E27FC236}">
                <a16:creationId xmlns:a16="http://schemas.microsoft.com/office/drawing/2014/main" id="{EA252D06-55E5-46C9-9BA8-A90F9CF01470}"/>
              </a:ext>
            </a:extLst>
          </p:cNvPr>
          <p:cNvSpPr txBox="1"/>
          <p:nvPr userDrawn="1"/>
        </p:nvSpPr>
        <p:spPr>
          <a:xfrm>
            <a:off x="8722440" y="5992297"/>
            <a:ext cx="3224464"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www.NutritionNC.com</a:t>
            </a:r>
          </a:p>
        </p:txBody>
      </p:sp>
    </p:spTree>
    <p:extLst>
      <p:ext uri="{BB962C8B-B14F-4D97-AF65-F5344CB8AC3E}">
        <p14:creationId xmlns:p14="http://schemas.microsoft.com/office/powerpoint/2010/main" val="3016800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3223" y="223845"/>
            <a:ext cx="2374724"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4" r="13171"/>
          <a:stretch/>
        </p:blipFill>
        <p:spPr>
          <a:xfrm>
            <a:off x="2601209" y="230392"/>
            <a:ext cx="2124648"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29" r="9436"/>
          <a:stretch/>
        </p:blipFill>
        <p:spPr>
          <a:xfrm>
            <a:off x="7559042" y="215709"/>
            <a:ext cx="2147871"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500"/>
          <a:stretch/>
        </p:blipFill>
        <p:spPr>
          <a:xfrm>
            <a:off x="9916160" y="215710"/>
            <a:ext cx="227584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611" y="243486"/>
            <a:ext cx="2404681" cy="1202340"/>
          </a:xfrm>
          <a:prstGeom prst="rect">
            <a:avLst/>
          </a:prstGeom>
        </p:spPr>
      </p:pic>
      <p:sp>
        <p:nvSpPr>
          <p:cNvPr id="21" name="TextBox 20">
            <a:extLst>
              <a:ext uri="{FF2B5EF4-FFF2-40B4-BE49-F238E27FC236}">
                <a16:creationId xmlns:a16="http://schemas.microsoft.com/office/drawing/2014/main" id="{F816EF70-9696-4DDA-AA42-FF7B6F7C3519}"/>
              </a:ext>
            </a:extLst>
          </p:cNvPr>
          <p:cNvSpPr txBox="1"/>
          <p:nvPr userDrawn="1"/>
        </p:nvSpPr>
        <p:spPr>
          <a:xfrm>
            <a:off x="1085104" y="3061421"/>
            <a:ext cx="10021792" cy="1569660"/>
          </a:xfrm>
          <a:prstGeom prst="rect">
            <a:avLst/>
          </a:prstGeom>
          <a:noFill/>
        </p:spPr>
        <p:txBody>
          <a:bodyPr wrap="square" rtlCol="0">
            <a:spAutoFit/>
          </a:bodyPr>
          <a:lstStyle/>
          <a:p>
            <a:pPr algn="ctr"/>
            <a:r>
              <a:rPr lang="en-US" sz="3200" dirty="0"/>
              <a:t>Questions?</a:t>
            </a:r>
          </a:p>
          <a:p>
            <a:pPr algn="ctr"/>
            <a:r>
              <a:rPr lang="en-US" sz="3200" dirty="0"/>
              <a:t>Contact your NC CACFP Training Team</a:t>
            </a:r>
          </a:p>
          <a:p>
            <a:pPr algn="ctr"/>
            <a:r>
              <a:rPr lang="en-US" sz="3200" dirty="0">
                <a:hlinkClick r:id="rId7"/>
              </a:rPr>
              <a:t>CACFPtraining@dhhs.nc.gov</a:t>
            </a:r>
            <a:endParaRPr lang="en-US" sz="3200" dirty="0"/>
          </a:p>
        </p:txBody>
      </p:sp>
    </p:spTree>
    <p:extLst>
      <p:ext uri="{BB962C8B-B14F-4D97-AF65-F5344CB8AC3E}">
        <p14:creationId xmlns:p14="http://schemas.microsoft.com/office/powerpoint/2010/main" val="2300175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6" y="121332"/>
            <a:ext cx="11493631"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27882"/>
            <a:ext cx="419008"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20963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6" y="121332"/>
            <a:ext cx="11493631"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27882"/>
            <a:ext cx="419008"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23424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lstStyle/>
          <a:p>
            <a:r>
              <a:rPr lang="en-US"/>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a:t>Click icon to add picture</a:t>
            </a:r>
            <a:endParaRPr lang="en-US" dirty="0"/>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a:t>Click icon to add picture</a:t>
            </a:r>
          </a:p>
        </p:txBody>
      </p:sp>
    </p:spTree>
    <p:custDataLst>
      <p:tags r:id="rId1"/>
    </p:custDataLst>
    <p:extLst>
      <p:ext uri="{BB962C8B-B14F-4D97-AF65-F5344CB8AC3E}">
        <p14:creationId xmlns:p14="http://schemas.microsoft.com/office/powerpoint/2010/main" val="353523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25031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a:t>Click icon to add picture</a:t>
            </a:r>
            <a:endParaRPr lang="en-US" dirty="0"/>
          </a:p>
        </p:txBody>
      </p:sp>
    </p:spTree>
    <p:custDataLst>
      <p:tags r:id="rId1"/>
    </p:custDataLst>
    <p:extLst>
      <p:ext uri="{BB962C8B-B14F-4D97-AF65-F5344CB8AC3E}">
        <p14:creationId xmlns:p14="http://schemas.microsoft.com/office/powerpoint/2010/main" val="362258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436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a:t>Click icon to add picture</a:t>
            </a:r>
            <a:endParaRPr lang="en-US" dirty="0"/>
          </a:p>
        </p:txBody>
      </p:sp>
      <p:sp>
        <p:nvSpPr>
          <p:cNvPr id="4" name="Picture Placeholder 4"/>
          <p:cNvSpPr>
            <a:spLocks noGrp="1"/>
          </p:cNvSpPr>
          <p:nvPr>
            <p:ph type="pic" sz="quarter" idx="12"/>
          </p:nvPr>
        </p:nvSpPr>
        <p:spPr>
          <a:xfrm>
            <a:off x="6205034" y="2321695"/>
            <a:ext cx="2554669" cy="1463673"/>
          </a:xfrm>
        </p:spPr>
        <p:txBody>
          <a:bodyPr/>
          <a:lstStyle/>
          <a:p>
            <a:r>
              <a:rPr lang="en-US"/>
              <a:t>Click icon to add picture</a:t>
            </a:r>
            <a:endParaRPr lang="en-US" dirty="0"/>
          </a:p>
        </p:txBody>
      </p:sp>
      <p:sp>
        <p:nvSpPr>
          <p:cNvPr id="6" name="Picture Placeholder 4"/>
          <p:cNvSpPr>
            <a:spLocks noGrp="1"/>
          </p:cNvSpPr>
          <p:nvPr>
            <p:ph type="pic" sz="quarter" idx="13"/>
          </p:nvPr>
        </p:nvSpPr>
        <p:spPr>
          <a:xfrm>
            <a:off x="8957538" y="2321695"/>
            <a:ext cx="2554669" cy="1463673"/>
          </a:xfrm>
        </p:spPr>
        <p:txBody>
          <a:bodyPr/>
          <a:lstStyle/>
          <a:p>
            <a:r>
              <a:rPr lang="en-US"/>
              <a:t>Click icon to add picture</a:t>
            </a:r>
            <a:endParaRPr lang="en-US" dirty="0"/>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bg1"/>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a:t>Click icon to add picture</a:t>
            </a:r>
            <a:endParaRPr lang="en-US" dirty="0"/>
          </a:p>
        </p:txBody>
      </p:sp>
    </p:spTree>
    <p:custDataLst>
      <p:tags r:id="rId1"/>
    </p:custDataLst>
    <p:extLst>
      <p:ext uri="{BB962C8B-B14F-4D97-AF65-F5344CB8AC3E}">
        <p14:creationId xmlns:p14="http://schemas.microsoft.com/office/powerpoint/2010/main" val="42353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24169"/>
            <a:ext cx="11914632" cy="2259720"/>
          </a:xfrm>
        </p:spPr>
        <p:txBody>
          <a:bodyPr/>
          <a:lstStyle/>
          <a:p>
            <a:r>
              <a:rPr lang="en-US"/>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00866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tx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8" y="1630914"/>
            <a:ext cx="11010711" cy="4879499"/>
          </a:xfrm>
          <a:prstGeom prst="rect">
            <a:avLst/>
          </a:prstGeom>
        </p:spPr>
        <p:txBody>
          <a:bodyPr vert="horz" lIns="121932" tIns="60965" rIns="121932" bIns="609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7"/>
      <p:tags r:id="rId18"/>
    </p:custDataLst>
    <p:extLst>
      <p:ext uri="{BB962C8B-B14F-4D97-AF65-F5344CB8AC3E}">
        <p14:creationId xmlns:p14="http://schemas.microsoft.com/office/powerpoint/2010/main" val="366237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609351" rtl="0" eaLnBrk="1" latinLnBrk="0" hangingPunct="1">
        <a:spcBef>
          <a:spcPct val="0"/>
        </a:spcBef>
        <a:buNone/>
        <a:defRPr sz="4198" b="1" kern="1200" spc="-201">
          <a:solidFill>
            <a:schemeClr val="bg1"/>
          </a:solidFill>
          <a:latin typeface="Open Sans" panose="020B0606030504020204" pitchFamily="34" charset="0"/>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bg2"/>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bg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bg2"/>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bg2"/>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bg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 CACFP Monthly Institution Call  |  June 4, 2021</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B321EAAF-53A3-48EF-B763-63977D1816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11241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sldNum="0"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33.xml"/><Relationship Id="rId4" Type="http://schemas.openxmlformats.org/officeDocument/2006/relationships/hyperlink" Target="https://fs24.formsite.com/cacfp/aotdldorph/index.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jpg"/><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hyperlink" Target="https://www.sam.gov/SAM/" TargetMode="Externa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hyperlink" Target="mailto:CACFPtraining@dhhs.nc.gov" TargetMode="External"/><Relationship Id="rId5" Type="http://schemas.openxmlformats.org/officeDocument/2006/relationships/hyperlink" Target="http://www.nutritionnc.com/snp"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hyperlink" Target="http://www.nutritionnc.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69" b="769"/>
          <a:stretch/>
        </p:blipFill>
        <p:spPr>
          <a:xfrm>
            <a:off x="0" y="0"/>
            <a:ext cx="12192000" cy="6730969"/>
          </a:xfrm>
        </p:spPr>
      </p:pic>
      <p:sp>
        <p:nvSpPr>
          <p:cNvPr id="4" name="Rectangle 3"/>
          <p:cNvSpPr/>
          <p:nvPr/>
        </p:nvSpPr>
        <p:spPr>
          <a:xfrm>
            <a:off x="0" y="3917405"/>
            <a:ext cx="12204637" cy="1765856"/>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mj-lt"/>
              <a:cs typeface="Open Sans" panose="020B0606030504020204" pitchFamily="34" charset="0"/>
            </a:endParaRPr>
          </a:p>
        </p:txBody>
      </p:sp>
      <p:sp>
        <p:nvSpPr>
          <p:cNvPr id="7" name="TextBox 6"/>
          <p:cNvSpPr txBox="1"/>
          <p:nvPr/>
        </p:nvSpPr>
        <p:spPr>
          <a:xfrm>
            <a:off x="1121562" y="5032375"/>
            <a:ext cx="10401364" cy="399901"/>
          </a:xfrm>
          <a:prstGeom prst="rect">
            <a:avLst/>
          </a:prstGeom>
          <a:noFill/>
        </p:spPr>
        <p:txBody>
          <a:bodyPr wrap="square" lIns="121869" tIns="60933" rIns="121869" bIns="60933"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All information presented on this call is true and accurate as of the date of the call (June 4, 2021). </a:t>
            </a:r>
          </a:p>
        </p:txBody>
      </p:sp>
      <p:sp>
        <p:nvSpPr>
          <p:cNvPr id="2" name="Title 1"/>
          <p:cNvSpPr>
            <a:spLocks noGrp="1"/>
          </p:cNvSpPr>
          <p:nvPr>
            <p:ph type="title"/>
          </p:nvPr>
        </p:nvSpPr>
        <p:spPr>
          <a:xfrm>
            <a:off x="895318" y="4167188"/>
            <a:ext cx="10414000" cy="865187"/>
          </a:xfrm>
        </p:spPr>
        <p:txBody>
          <a:bodyPr>
            <a:normAutofit fontScale="90000"/>
          </a:bodyPr>
          <a:lstStyle/>
          <a:p>
            <a:r>
              <a:rPr lang="en-US" dirty="0">
                <a:latin typeface="+mj-lt"/>
              </a:rPr>
              <a:t>Welcome to </a:t>
            </a:r>
            <a:r>
              <a:rPr lang="en-US">
                <a:latin typeface="+mj-lt"/>
              </a:rPr>
              <a:t>NC CACFP </a:t>
            </a:r>
            <a:r>
              <a:rPr lang="en-US" dirty="0">
                <a:latin typeface="+mj-lt"/>
              </a:rPr>
              <a:t>Monthly Institution Call</a:t>
            </a:r>
          </a:p>
        </p:txBody>
      </p:sp>
    </p:spTree>
    <p:custDataLst>
      <p:tags r:id="rId1"/>
    </p:custDataLst>
    <p:extLst>
      <p:ext uri="{BB962C8B-B14F-4D97-AF65-F5344CB8AC3E}">
        <p14:creationId xmlns:p14="http://schemas.microsoft.com/office/powerpoint/2010/main" val="379194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Policy Memos</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71320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50689-1546-4F33-B11E-05029F7EC5CD}"/>
              </a:ext>
            </a:extLst>
          </p:cNvPr>
          <p:cNvSpPr>
            <a:spLocks noGrp="1"/>
          </p:cNvSpPr>
          <p:nvPr>
            <p:ph type="title"/>
          </p:nvPr>
        </p:nvSpPr>
        <p:spPr/>
        <p:txBody>
          <a:bodyPr/>
          <a:lstStyle/>
          <a:p>
            <a:r>
              <a:rPr lang="en-US" dirty="0"/>
              <a:t>CACFP 11-2021</a:t>
            </a:r>
          </a:p>
        </p:txBody>
      </p:sp>
      <p:pic>
        <p:nvPicPr>
          <p:cNvPr id="4" name="Picture 3">
            <a:extLst>
              <a:ext uri="{FF2B5EF4-FFF2-40B4-BE49-F238E27FC236}">
                <a16:creationId xmlns:a16="http://schemas.microsoft.com/office/drawing/2014/main" id="{27E4D272-18E3-4F73-9B82-2F540EF8F1CD}"/>
              </a:ext>
            </a:extLst>
          </p:cNvPr>
          <p:cNvPicPr>
            <a:picLocks noChangeAspect="1"/>
          </p:cNvPicPr>
          <p:nvPr/>
        </p:nvPicPr>
        <p:blipFill rotWithShape="1">
          <a:blip r:embed="rId3"/>
          <a:srcRect l="2408" r="5866" b="3"/>
          <a:stretch/>
        </p:blipFill>
        <p:spPr>
          <a:xfrm>
            <a:off x="6796216" y="749232"/>
            <a:ext cx="4709615" cy="5577838"/>
          </a:xfrm>
          <a:prstGeom prst="rect">
            <a:avLst/>
          </a:prstGeom>
          <a:effectLst/>
        </p:spPr>
      </p:pic>
      <p:sp>
        <p:nvSpPr>
          <p:cNvPr id="5" name="TextBox 4">
            <a:extLst>
              <a:ext uri="{FF2B5EF4-FFF2-40B4-BE49-F238E27FC236}">
                <a16:creationId xmlns:a16="http://schemas.microsoft.com/office/drawing/2014/main" id="{5C5B49F8-0012-4468-A606-FA2F8205CB71}"/>
              </a:ext>
            </a:extLst>
          </p:cNvPr>
          <p:cNvSpPr txBox="1"/>
          <p:nvPr/>
        </p:nvSpPr>
        <p:spPr>
          <a:xfrm>
            <a:off x="3039762" y="3080951"/>
            <a:ext cx="914400" cy="91440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2"/>
              </a:solidFill>
              <a:cs typeface="Calibri"/>
            </a:endParaRPr>
          </a:p>
        </p:txBody>
      </p:sp>
      <p:sp>
        <p:nvSpPr>
          <p:cNvPr id="7" name="TextBox 6">
            <a:extLst>
              <a:ext uri="{FF2B5EF4-FFF2-40B4-BE49-F238E27FC236}">
                <a16:creationId xmlns:a16="http://schemas.microsoft.com/office/drawing/2014/main" id="{E784D00B-FB48-44E3-BF52-46E342CD817E}"/>
              </a:ext>
            </a:extLst>
          </p:cNvPr>
          <p:cNvSpPr txBox="1"/>
          <p:nvPr/>
        </p:nvSpPr>
        <p:spPr>
          <a:xfrm>
            <a:off x="1675561" y="2204049"/>
            <a:ext cx="3563836" cy="1224951"/>
          </a:xfrm>
          <a:prstGeom prst="rect">
            <a:avLst/>
          </a:prstGeom>
          <a:noFill/>
        </p:spPr>
        <p:txBody>
          <a:bodyPr wrap="square">
            <a:spAutoFit/>
          </a:bodyPr>
          <a:lstStyle/>
          <a:p>
            <a:pPr marL="0" marR="0" fontAlgn="t">
              <a:lnSpc>
                <a:spcPct val="130000"/>
              </a:lnSpc>
              <a:spcBef>
                <a:spcPts val="0"/>
              </a:spcBef>
              <a:spcAft>
                <a:spcPts val="0"/>
              </a:spcAft>
            </a:pP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New Policy Memo</a:t>
            </a:r>
          </a:p>
          <a:p>
            <a:pPr marL="0" marR="0">
              <a:spcBef>
                <a:spcPts val="0"/>
              </a:spcBef>
              <a:spcAft>
                <a:spcPts val="0"/>
              </a:spcAft>
            </a:pPr>
            <a:r>
              <a:rPr lang="en-US" sz="32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C80D84B5-FC2B-423D-A6D1-E5093BC98808}"/>
              </a:ext>
            </a:extLst>
          </p:cNvPr>
          <p:cNvSpPr txBox="1"/>
          <p:nvPr/>
        </p:nvSpPr>
        <p:spPr>
          <a:xfrm>
            <a:off x="3370729" y="3756212"/>
            <a:ext cx="914400" cy="91440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2"/>
              </a:solidFill>
              <a:cs typeface="Calibri"/>
            </a:endParaRPr>
          </a:p>
        </p:txBody>
      </p:sp>
      <p:pic>
        <p:nvPicPr>
          <p:cNvPr id="10" name="Picture 9" descr="A person with her hand on her chin&#10;&#10;Description automatically generated with medium confidence">
            <a:extLst>
              <a:ext uri="{FF2B5EF4-FFF2-40B4-BE49-F238E27FC236}">
                <a16:creationId xmlns:a16="http://schemas.microsoft.com/office/drawing/2014/main" id="{226BEAED-9BCE-475D-92C0-D848239AA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086" y="3185220"/>
            <a:ext cx="3443286" cy="2295524"/>
          </a:xfrm>
          <a:prstGeom prst="rect">
            <a:avLst/>
          </a:prstGeom>
        </p:spPr>
      </p:pic>
    </p:spTree>
    <p:custDataLst>
      <p:tags r:id="rId1"/>
    </p:custDataLst>
    <p:extLst>
      <p:ext uri="{BB962C8B-B14F-4D97-AF65-F5344CB8AC3E}">
        <p14:creationId xmlns:p14="http://schemas.microsoft.com/office/powerpoint/2010/main" val="400056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50689-1546-4F33-B11E-05029F7EC5CD}"/>
              </a:ext>
            </a:extLst>
          </p:cNvPr>
          <p:cNvSpPr>
            <a:spLocks noGrp="1"/>
          </p:cNvSpPr>
          <p:nvPr>
            <p:ph type="title"/>
          </p:nvPr>
        </p:nvSpPr>
        <p:spPr>
          <a:xfrm>
            <a:off x="548022" y="687038"/>
            <a:ext cx="5897880" cy="1143000"/>
          </a:xfrm>
        </p:spPr>
        <p:txBody>
          <a:bodyPr>
            <a:normAutofit fontScale="90000"/>
          </a:bodyPr>
          <a:lstStyle/>
          <a:p>
            <a:r>
              <a:rPr lang="en-US" dirty="0"/>
              <a:t>Policy Memo CACFP 11-2021</a:t>
            </a:r>
          </a:p>
        </p:txBody>
      </p:sp>
      <p:sp>
        <p:nvSpPr>
          <p:cNvPr id="5" name="TextBox 4">
            <a:extLst>
              <a:ext uri="{FF2B5EF4-FFF2-40B4-BE49-F238E27FC236}">
                <a16:creationId xmlns:a16="http://schemas.microsoft.com/office/drawing/2014/main" id="{5C5B49F8-0012-4468-A606-FA2F8205CB71}"/>
              </a:ext>
            </a:extLst>
          </p:cNvPr>
          <p:cNvSpPr txBox="1"/>
          <p:nvPr/>
        </p:nvSpPr>
        <p:spPr>
          <a:xfrm>
            <a:off x="3039762" y="3080951"/>
            <a:ext cx="914400" cy="91440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2"/>
              </a:solidFill>
              <a:cs typeface="Calibri"/>
            </a:endParaRPr>
          </a:p>
        </p:txBody>
      </p:sp>
      <p:sp>
        <p:nvSpPr>
          <p:cNvPr id="7" name="TextBox 6">
            <a:extLst>
              <a:ext uri="{FF2B5EF4-FFF2-40B4-BE49-F238E27FC236}">
                <a16:creationId xmlns:a16="http://schemas.microsoft.com/office/drawing/2014/main" id="{E784D00B-FB48-44E3-BF52-46E342CD817E}"/>
              </a:ext>
            </a:extLst>
          </p:cNvPr>
          <p:cNvSpPr txBox="1"/>
          <p:nvPr/>
        </p:nvSpPr>
        <p:spPr>
          <a:xfrm>
            <a:off x="1372633" y="2657992"/>
            <a:ext cx="4248657"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accent3"/>
                </a:solidFill>
                <a:effectLst/>
                <a:uLnTx/>
                <a:uFillTx/>
                <a:latin typeface="Arial"/>
                <a:ea typeface="+mn-ea"/>
                <a:cs typeface="Arial" panose="020B0604020202020204" pitchFamily="34" charset="0"/>
              </a:rPr>
              <a:t>Visual observation and identification is no longer an allowable practice</a:t>
            </a:r>
          </a:p>
        </p:txBody>
      </p:sp>
      <p:pic>
        <p:nvPicPr>
          <p:cNvPr id="6" name="Picture 5" descr="Graphical user interface, text, application&#10;&#10;Description automatically generated">
            <a:extLst>
              <a:ext uri="{FF2B5EF4-FFF2-40B4-BE49-F238E27FC236}">
                <a16:creationId xmlns:a16="http://schemas.microsoft.com/office/drawing/2014/main" id="{D5ABC60A-F5DA-4E0D-B81E-54ABF7722830}"/>
              </a:ext>
            </a:extLst>
          </p:cNvPr>
          <p:cNvPicPr>
            <a:picLocks noChangeAspect="1"/>
          </p:cNvPicPr>
          <p:nvPr/>
        </p:nvPicPr>
        <p:blipFill rotWithShape="1">
          <a:blip r:embed="rId3"/>
          <a:srcRect l="355" r="5619" b="3"/>
          <a:stretch/>
        </p:blipFill>
        <p:spPr>
          <a:xfrm>
            <a:off x="6798644" y="640081"/>
            <a:ext cx="4707187" cy="5577838"/>
          </a:xfrm>
          <a:prstGeom prst="rect">
            <a:avLst/>
          </a:prstGeom>
          <a:effectLst/>
        </p:spPr>
      </p:pic>
      <p:sp>
        <p:nvSpPr>
          <p:cNvPr id="8" name="Multiplication Sign 7">
            <a:extLst>
              <a:ext uri="{FF2B5EF4-FFF2-40B4-BE49-F238E27FC236}">
                <a16:creationId xmlns:a16="http://schemas.microsoft.com/office/drawing/2014/main" id="{FE840895-04F0-424C-988E-28F165514703}"/>
              </a:ext>
            </a:extLst>
          </p:cNvPr>
          <p:cNvSpPr/>
          <p:nvPr/>
        </p:nvSpPr>
        <p:spPr>
          <a:xfrm>
            <a:off x="8011456" y="1779612"/>
            <a:ext cx="2281561" cy="3012489"/>
          </a:xfrm>
          <a:prstGeom prst="mathMultiply">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4464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miling for the camera&#10;&#10;Description automatically generated with low confidence">
            <a:extLst>
              <a:ext uri="{FF2B5EF4-FFF2-40B4-BE49-F238E27FC236}">
                <a16:creationId xmlns:a16="http://schemas.microsoft.com/office/drawing/2014/main" id="{14AFC7E7-9202-43AE-AB20-8083E2E5CCE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028" b="13028"/>
          <a:stretch>
            <a:fillRect/>
          </a:stretch>
        </p:blipFill>
        <p:spPr>
          <a:xfrm>
            <a:off x="669410" y="294460"/>
            <a:ext cx="4347433" cy="6269080"/>
          </a:xfrm>
        </p:spPr>
      </p:pic>
      <p:sp>
        <p:nvSpPr>
          <p:cNvPr id="3" name="Title 2">
            <a:extLst>
              <a:ext uri="{FF2B5EF4-FFF2-40B4-BE49-F238E27FC236}">
                <a16:creationId xmlns:a16="http://schemas.microsoft.com/office/drawing/2014/main" id="{AC5A6CD4-F3B7-4560-91F9-CF1DD6805176}"/>
              </a:ext>
            </a:extLst>
          </p:cNvPr>
          <p:cNvSpPr>
            <a:spLocks noGrp="1"/>
          </p:cNvSpPr>
          <p:nvPr>
            <p:ph type="title"/>
          </p:nvPr>
        </p:nvSpPr>
        <p:spPr>
          <a:xfrm>
            <a:off x="5871371" y="576072"/>
            <a:ext cx="5897880" cy="1143000"/>
          </a:xfrm>
        </p:spPr>
        <p:txBody>
          <a:bodyPr>
            <a:normAutofit fontScale="90000"/>
          </a:bodyPr>
          <a:lstStyle/>
          <a:p>
            <a:r>
              <a:rPr lang="en-US" dirty="0"/>
              <a:t>CACFP Policy Memo        11-2021</a:t>
            </a:r>
          </a:p>
        </p:txBody>
      </p:sp>
      <p:sp>
        <p:nvSpPr>
          <p:cNvPr id="6" name="TextBox 5">
            <a:extLst>
              <a:ext uri="{FF2B5EF4-FFF2-40B4-BE49-F238E27FC236}">
                <a16:creationId xmlns:a16="http://schemas.microsoft.com/office/drawing/2014/main" id="{2A92DEB3-07D3-46E7-95E4-18363AB9D1D2}"/>
              </a:ext>
            </a:extLst>
          </p:cNvPr>
          <p:cNvSpPr txBox="1"/>
          <p:nvPr/>
        </p:nvSpPr>
        <p:spPr>
          <a:xfrm>
            <a:off x="5871370" y="3671890"/>
            <a:ext cx="5897881" cy="914400"/>
          </a:xfrm>
          <a:prstGeom prst="rect">
            <a:avLst/>
          </a:prstGeom>
        </p:spPr>
        <p:txBody>
          <a:bodyPr wrap="none" lIns="121869" tIns="60933" rIns="121869" bIns="60933" rtlCol="0" anchor="ctr">
            <a:noAutofit/>
          </a:bodyPr>
          <a:lstStyle/>
          <a:p>
            <a:pPr marL="0" indent="0">
              <a:spcBef>
                <a:spcPts val="0"/>
              </a:spcBef>
              <a:buNone/>
            </a:pPr>
            <a:r>
              <a:rPr lang="en-US" sz="2400" dirty="0">
                <a:solidFill>
                  <a:schemeClr val="accent3"/>
                </a:solidFill>
                <a:latin typeface="Arial" panose="020B0604020202020204" pitchFamily="34" charset="0"/>
                <a:cs typeface="Arial" panose="020B0604020202020204" pitchFamily="34" charset="0"/>
              </a:rPr>
              <a:t>Preferred method for collection of Ethnic </a:t>
            </a:r>
          </a:p>
          <a:p>
            <a:pPr marL="0" indent="0">
              <a:spcBef>
                <a:spcPts val="0"/>
              </a:spcBef>
              <a:buNone/>
            </a:pPr>
            <a:r>
              <a:rPr lang="en-US" sz="2400" dirty="0">
                <a:solidFill>
                  <a:schemeClr val="accent3"/>
                </a:solidFill>
                <a:latin typeface="Arial" panose="020B0604020202020204" pitchFamily="34" charset="0"/>
                <a:cs typeface="Arial" panose="020B0604020202020204" pitchFamily="34" charset="0"/>
              </a:rPr>
              <a:t>and Racial data:</a:t>
            </a:r>
          </a:p>
          <a:p>
            <a:pPr marL="0" indent="0">
              <a:spcBef>
                <a:spcPts val="0"/>
              </a:spcBef>
              <a:buNone/>
            </a:pPr>
            <a:endParaRPr lang="en-US" sz="2400" dirty="0">
              <a:solidFill>
                <a:schemeClr val="accent3"/>
              </a:solidFill>
              <a:latin typeface="Arial" panose="020B0604020202020204" pitchFamily="34" charset="0"/>
              <a:cs typeface="Arial" panose="020B0604020202020204" pitchFamily="34" charset="0"/>
            </a:endParaRPr>
          </a:p>
          <a:p>
            <a:pPr marL="342900" indent="-342900">
              <a:spcBef>
                <a:spcPts val="0"/>
              </a:spcBef>
              <a:buClr>
                <a:schemeClr val="accent3"/>
              </a:buClr>
              <a:buFont typeface="Wingdings" panose="05000000000000000000" pitchFamily="2" charset="2"/>
              <a:buChar char="ü"/>
            </a:pPr>
            <a:r>
              <a:rPr lang="en-US" sz="2400" dirty="0">
                <a:solidFill>
                  <a:schemeClr val="bg2"/>
                </a:solidFill>
                <a:latin typeface="Arial" panose="020B0604020202020204" pitchFamily="34" charset="0"/>
                <a:cs typeface="Arial" panose="020B0604020202020204" pitchFamily="34" charset="0"/>
              </a:rPr>
              <a:t>Self-identify</a:t>
            </a:r>
          </a:p>
          <a:p>
            <a:pPr marL="342900" indent="-342900">
              <a:spcBef>
                <a:spcPts val="0"/>
              </a:spcBef>
              <a:buClr>
                <a:schemeClr val="accent3"/>
              </a:buClr>
              <a:buFont typeface="Wingdings" panose="05000000000000000000" pitchFamily="2" charset="2"/>
              <a:buChar char="ü"/>
            </a:pPr>
            <a:r>
              <a:rPr lang="en-US" sz="2400" dirty="0">
                <a:solidFill>
                  <a:schemeClr val="bg2"/>
                </a:solidFill>
                <a:latin typeface="Arial" panose="020B0604020202020204" pitchFamily="34" charset="0"/>
                <a:cs typeface="Arial" panose="020B0604020202020204" pitchFamily="34" charset="0"/>
              </a:rPr>
              <a:t>Self-report</a:t>
            </a:r>
          </a:p>
          <a:p>
            <a:pPr marL="342900" indent="-342900">
              <a:spcBef>
                <a:spcPts val="0"/>
              </a:spcBef>
              <a:buFont typeface="Wingdings" panose="05000000000000000000" pitchFamily="2" charset="2"/>
              <a:buChar char="ü"/>
            </a:pPr>
            <a:endParaRPr lang="en-US" sz="2400" dirty="0">
              <a:solidFill>
                <a:schemeClr val="bg2"/>
              </a:solidFill>
              <a:latin typeface="Arial" panose="020B0604020202020204" pitchFamily="34" charset="0"/>
              <a:cs typeface="Arial" panose="020B0604020202020204" pitchFamily="34" charset="0"/>
            </a:endParaRPr>
          </a:p>
          <a:p>
            <a:pPr>
              <a:spcBef>
                <a:spcPts val="0"/>
              </a:spcBef>
            </a:pPr>
            <a:r>
              <a:rPr lang="en-US" sz="2400" dirty="0">
                <a:solidFill>
                  <a:schemeClr val="accent3"/>
                </a:solidFill>
                <a:latin typeface="Arial" panose="020B0604020202020204" pitchFamily="34" charset="0"/>
                <a:cs typeface="Arial" panose="020B0604020202020204" pitchFamily="34" charset="0"/>
              </a:rPr>
              <a:t>Alternative means of obtaining information:</a:t>
            </a:r>
          </a:p>
          <a:p>
            <a:pPr>
              <a:spcBef>
                <a:spcPts val="0"/>
              </a:spcBef>
            </a:pPr>
            <a:endParaRPr lang="en-US" sz="2400" dirty="0">
              <a:solidFill>
                <a:schemeClr val="bg2"/>
              </a:solidFill>
              <a:latin typeface="Arial" panose="020B0604020202020204" pitchFamily="34" charset="0"/>
              <a:cs typeface="Arial" panose="020B0604020202020204" pitchFamily="34" charset="0"/>
            </a:endParaRPr>
          </a:p>
          <a:p>
            <a:pPr marL="342900" indent="-342900">
              <a:spcBef>
                <a:spcPts val="0"/>
              </a:spcBef>
              <a:buClr>
                <a:schemeClr val="accent3"/>
              </a:buClr>
              <a:buFont typeface="Wingdings" panose="05000000000000000000" pitchFamily="2" charset="2"/>
              <a:buChar char="ü"/>
            </a:pPr>
            <a:r>
              <a:rPr lang="en-US" sz="2400" dirty="0">
                <a:solidFill>
                  <a:schemeClr val="bg2"/>
                </a:solidFill>
                <a:latin typeface="Arial" panose="020B0604020202020204" pitchFamily="34" charset="0"/>
                <a:cs typeface="Arial" panose="020B0604020202020204" pitchFamily="34" charset="0"/>
              </a:rPr>
              <a:t>Utilizing data from other sources </a:t>
            </a:r>
          </a:p>
          <a:p>
            <a:pPr>
              <a:spcBef>
                <a:spcPts val="0"/>
              </a:spcBef>
            </a:pPr>
            <a:r>
              <a:rPr lang="en-US" sz="2400" dirty="0">
                <a:solidFill>
                  <a:schemeClr val="bg2"/>
                </a:solidFill>
                <a:latin typeface="Arial" panose="020B0604020202020204" pitchFamily="34" charset="0"/>
                <a:cs typeface="Arial" panose="020B0604020202020204" pitchFamily="34" charset="0"/>
              </a:rPr>
              <a:t>(School databases)</a:t>
            </a:r>
          </a:p>
          <a:p>
            <a:pPr>
              <a:spcBef>
                <a:spcPts val="0"/>
              </a:spcBef>
            </a:pPr>
            <a:endParaRPr lang="en-US" sz="2400" dirty="0">
              <a:solidFill>
                <a:schemeClr val="bg2"/>
              </a:solidFill>
              <a:cs typeface="Calibri"/>
            </a:endParaRPr>
          </a:p>
        </p:txBody>
      </p:sp>
    </p:spTree>
    <p:custDataLst>
      <p:tags r:id="rId1"/>
    </p:custDataLst>
    <p:extLst>
      <p:ext uri="{BB962C8B-B14F-4D97-AF65-F5344CB8AC3E}">
        <p14:creationId xmlns:p14="http://schemas.microsoft.com/office/powerpoint/2010/main" val="138820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COVID – 19 Nationwide Waivers</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5184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0870BF-9EC3-4BA9-9E07-327E1CE5BBD6}"/>
              </a:ext>
            </a:extLst>
          </p:cNvPr>
          <p:cNvSpPr>
            <a:spLocks noGrp="1"/>
          </p:cNvSpPr>
          <p:nvPr>
            <p:ph type="title"/>
          </p:nvPr>
        </p:nvSpPr>
        <p:spPr>
          <a:xfrm>
            <a:off x="459112" y="653090"/>
            <a:ext cx="5925212" cy="1143000"/>
          </a:xfrm>
        </p:spPr>
        <p:txBody>
          <a:bodyPr>
            <a:normAutofit fontScale="90000"/>
          </a:bodyPr>
          <a:lstStyle/>
          <a:p>
            <a:r>
              <a:rPr lang="en-US" dirty="0"/>
              <a:t>COVID-19: Child Nutrition Nationwide Waivers</a:t>
            </a:r>
          </a:p>
        </p:txBody>
      </p:sp>
      <p:pic>
        <p:nvPicPr>
          <p:cNvPr id="4" name="Picture 3">
            <a:extLst>
              <a:ext uri="{FF2B5EF4-FFF2-40B4-BE49-F238E27FC236}">
                <a16:creationId xmlns:a16="http://schemas.microsoft.com/office/drawing/2014/main" id="{AED76EAC-6AC8-435D-A6EC-A655E36900B3}"/>
              </a:ext>
            </a:extLst>
          </p:cNvPr>
          <p:cNvPicPr>
            <a:picLocks noChangeAspect="1"/>
          </p:cNvPicPr>
          <p:nvPr/>
        </p:nvPicPr>
        <p:blipFill>
          <a:blip r:embed="rId3"/>
          <a:stretch>
            <a:fillRect/>
          </a:stretch>
        </p:blipFill>
        <p:spPr>
          <a:xfrm>
            <a:off x="6542224" y="653090"/>
            <a:ext cx="4514498" cy="5551820"/>
          </a:xfrm>
          <a:prstGeom prst="rect">
            <a:avLst/>
          </a:prstGeom>
          <a:effectLst/>
        </p:spPr>
      </p:pic>
      <p:sp>
        <p:nvSpPr>
          <p:cNvPr id="6" name="TextBox 5">
            <a:extLst>
              <a:ext uri="{FF2B5EF4-FFF2-40B4-BE49-F238E27FC236}">
                <a16:creationId xmlns:a16="http://schemas.microsoft.com/office/drawing/2014/main" id="{AB933E7F-0B9C-47C2-95C2-E6CF27052726}"/>
              </a:ext>
            </a:extLst>
          </p:cNvPr>
          <p:cNvSpPr txBox="1"/>
          <p:nvPr/>
        </p:nvSpPr>
        <p:spPr>
          <a:xfrm>
            <a:off x="769134" y="2759871"/>
            <a:ext cx="5305168" cy="1754326"/>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0"/>
              </a:spcAft>
              <a:buClrTx/>
              <a:buSzTx/>
              <a:tabLst/>
              <a:defRPr/>
            </a:pPr>
            <a:r>
              <a:rPr kumimoji="0" lang="en-US" sz="2400" b="0" i="0" u="sng" strike="noStrike" kern="1200" cap="none" spc="0" normalizeH="0" baseline="0" noProof="0" dirty="0">
                <a:ln>
                  <a:noFill/>
                </a:ln>
                <a:solidFill>
                  <a:schemeClr val="accent3"/>
                </a:solidFill>
                <a:effectLst/>
                <a:uLnTx/>
                <a:uFillTx/>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Waiver Request Form for the Nationwide Waivers for School Year 2021-2022</a:t>
            </a:r>
            <a:r>
              <a:rPr kumimoji="0" lang="en-US" sz="2400" b="0" i="0" u="none" strike="noStrike" kern="1200" cap="none" spc="0" normalizeH="0" baseline="0" noProof="0" dirty="0">
                <a:ln>
                  <a:noFill/>
                </a:ln>
                <a:solidFill>
                  <a:schemeClr val="accent3"/>
                </a:solidFill>
                <a:effectLst/>
                <a:uLnTx/>
                <a:uFillTx/>
                <a:latin typeface="Arial"/>
                <a:ea typeface="+mn-ea"/>
                <a:cs typeface="Arial" panose="020B0604020202020204" pitchFamily="34" charset="0"/>
              </a:rPr>
              <a:t>, for the set of waivers that become effective beginning July 1, 2021.  </a:t>
            </a:r>
          </a:p>
        </p:txBody>
      </p:sp>
    </p:spTree>
    <p:custDataLst>
      <p:tags r:id="rId1"/>
    </p:custDataLst>
    <p:extLst>
      <p:ext uri="{BB962C8B-B14F-4D97-AF65-F5344CB8AC3E}">
        <p14:creationId xmlns:p14="http://schemas.microsoft.com/office/powerpoint/2010/main" val="116636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162167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Application Update 2022</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423449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3888" b="13888"/>
          <a:stretch/>
        </p:blipFill>
        <p:spPr>
          <a:xfrm>
            <a:off x="683029" y="2321695"/>
            <a:ext cx="2554669" cy="1463673"/>
          </a:xfrm>
        </p:spPr>
      </p:pic>
      <p:pic>
        <p:nvPicPr>
          <p:cNvPr id="7" name="Picture Placeholder 6" descr="Calendar dates"/>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019" b="7019"/>
          <a:stretch/>
        </p:blipFill>
        <p:spPr>
          <a:xfrm>
            <a:off x="6205034" y="2321695"/>
            <a:ext cx="2554669" cy="1463673"/>
          </a:xfrm>
        </p:spPr>
      </p:pic>
      <p:pic>
        <p:nvPicPr>
          <p:cNvPr id="8" name="Picture Placeholder 7"/>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7029" b="7029"/>
          <a:stretch/>
        </p:blipFill>
        <p:spPr>
          <a:xfrm>
            <a:off x="8957538" y="2321695"/>
            <a:ext cx="2554669" cy="1463673"/>
          </a:xfrm>
        </p:spPr>
      </p:pic>
      <p:sp>
        <p:nvSpPr>
          <p:cNvPr id="5" name="Title 4"/>
          <p:cNvSpPr>
            <a:spLocks noGrp="1"/>
          </p:cNvSpPr>
          <p:nvPr>
            <p:ph type="title"/>
          </p:nvPr>
        </p:nvSpPr>
        <p:spPr/>
        <p:txBody>
          <a:bodyPr vert="horz" lIns="121932" tIns="60965" rIns="121932" bIns="60965" rtlCol="0" anchor="ctr">
            <a:normAutofit/>
          </a:bodyPr>
          <a:lstStyle/>
          <a:p>
            <a:r>
              <a:rPr lang="en-US" dirty="0">
                <a:latin typeface="+mj-lt"/>
              </a:rPr>
              <a:t>Application Update 2022</a:t>
            </a:r>
          </a:p>
        </p:txBody>
      </p:sp>
      <p:pic>
        <p:nvPicPr>
          <p:cNvPr id="9" name="Picture Placeholder 8" descr="Calendar"/>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t="7019" b="7019"/>
          <a:stretch/>
        </p:blipFill>
        <p:spPr>
          <a:xfrm>
            <a:off x="3452532" y="2321695"/>
            <a:ext cx="2554669" cy="1463673"/>
          </a:xfrm>
        </p:spPr>
      </p:pic>
      <p:sp>
        <p:nvSpPr>
          <p:cNvPr id="19" name="Content Placeholder 5"/>
          <p:cNvSpPr txBox="1">
            <a:spLocks/>
          </p:cNvSpPr>
          <p:nvPr/>
        </p:nvSpPr>
        <p:spPr>
          <a:xfrm>
            <a:off x="553368" y="1289304"/>
            <a:ext cx="10687850" cy="721293"/>
          </a:xfrm>
          <a:prstGeom prst="rect">
            <a:avLst/>
          </a:prstGeom>
        </p:spPr>
        <p:txBody>
          <a:bodyPr vert="horz" lIns="121869" tIns="60933" rIns="121869" bIns="60933"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chemeClr val="accent3"/>
                </a:solidFill>
                <a:latin typeface="Arial" panose="020B0604020202020204" pitchFamily="34" charset="0"/>
                <a:cs typeface="Arial" panose="020B0604020202020204" pitchFamily="34" charset="0"/>
              </a:rPr>
              <a:t>Here are some helpful tips to remember about this year’s Annual Application Update 2022. </a:t>
            </a:r>
          </a:p>
        </p:txBody>
      </p:sp>
      <p:sp>
        <p:nvSpPr>
          <p:cNvPr id="24" name="Text Placeholder 1"/>
          <p:cNvSpPr txBox="1">
            <a:spLocks/>
          </p:cNvSpPr>
          <p:nvPr/>
        </p:nvSpPr>
        <p:spPr>
          <a:xfrm>
            <a:off x="553367" y="4485602"/>
            <a:ext cx="2772512" cy="1782134"/>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2"/>
                </a:solidFill>
                <a:latin typeface="Arial" panose="020B0604020202020204" pitchFamily="34" charset="0"/>
                <a:cs typeface="Arial" panose="020B0604020202020204" pitchFamily="34" charset="0"/>
              </a:rPr>
              <a:t>Application Update State agency training will begin end of June into July:</a:t>
            </a:r>
          </a:p>
          <a:p>
            <a:pPr>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Live Webinars</a:t>
            </a:r>
          </a:p>
          <a:p>
            <a:pPr>
              <a:buFont typeface="Arial" panose="020B0604020202020204" pitchFamily="34" charset="0"/>
              <a:buChar char="•"/>
            </a:pPr>
            <a:r>
              <a:rPr lang="en-US" sz="1800" dirty="0">
                <a:solidFill>
                  <a:schemeClr val="bg2"/>
                </a:solidFill>
                <a:latin typeface="Arial" panose="020B0604020202020204" pitchFamily="34" charset="0"/>
                <a:cs typeface="Arial" panose="020B0604020202020204" pitchFamily="34" charset="0"/>
              </a:rPr>
              <a:t>Recorded Webinars</a:t>
            </a:r>
          </a:p>
        </p:txBody>
      </p:sp>
      <p:sp>
        <p:nvSpPr>
          <p:cNvPr id="25" name="Text Placeholder 2"/>
          <p:cNvSpPr txBox="1">
            <a:spLocks/>
          </p:cNvSpPr>
          <p:nvPr/>
        </p:nvSpPr>
        <p:spPr>
          <a:xfrm>
            <a:off x="3385633" y="4485605"/>
            <a:ext cx="2621568" cy="176951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2"/>
                </a:solidFill>
                <a:latin typeface="Arial" panose="020B0604020202020204" pitchFamily="34" charset="0"/>
                <a:cs typeface="Arial" panose="020B0604020202020204" pitchFamily="34" charset="0"/>
              </a:rPr>
              <a:t>Anticipated Rollover will be mid July 2021</a:t>
            </a:r>
          </a:p>
        </p:txBody>
      </p:sp>
      <p:sp>
        <p:nvSpPr>
          <p:cNvPr id="26" name="Text Placeholder 3"/>
          <p:cNvSpPr txBox="1">
            <a:spLocks/>
          </p:cNvSpPr>
          <p:nvPr/>
        </p:nvSpPr>
        <p:spPr>
          <a:xfrm>
            <a:off x="553368" y="4076297"/>
            <a:ext cx="2440516" cy="299881"/>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99" b="1" dirty="0">
                <a:solidFill>
                  <a:schemeClr val="accent3"/>
                </a:solidFill>
                <a:latin typeface="Arial" panose="020B0604020202020204" pitchFamily="34" charset="0"/>
                <a:cs typeface="Arial" panose="020B0604020202020204" pitchFamily="34" charset="0"/>
              </a:rPr>
              <a:t>Tip 01</a:t>
            </a:r>
          </a:p>
        </p:txBody>
      </p:sp>
      <p:sp>
        <p:nvSpPr>
          <p:cNvPr id="27" name="Text Placeholder 5"/>
          <p:cNvSpPr txBox="1">
            <a:spLocks/>
          </p:cNvSpPr>
          <p:nvPr/>
        </p:nvSpPr>
        <p:spPr>
          <a:xfrm>
            <a:off x="3425410" y="4076297"/>
            <a:ext cx="2135716" cy="299881"/>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99" b="1" dirty="0">
                <a:solidFill>
                  <a:schemeClr val="accent3"/>
                </a:solidFill>
                <a:latin typeface="Arial" panose="020B0604020202020204" pitchFamily="34" charset="0"/>
                <a:cs typeface="Arial" panose="020B0604020202020204" pitchFamily="34" charset="0"/>
              </a:rPr>
              <a:t>Tip 02</a:t>
            </a:r>
          </a:p>
        </p:txBody>
      </p:sp>
      <p:sp>
        <p:nvSpPr>
          <p:cNvPr id="28" name="Text Placeholder 7"/>
          <p:cNvSpPr txBox="1">
            <a:spLocks/>
          </p:cNvSpPr>
          <p:nvPr/>
        </p:nvSpPr>
        <p:spPr>
          <a:xfrm>
            <a:off x="6113946" y="4485603"/>
            <a:ext cx="2478119" cy="176951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2"/>
                </a:solidFill>
                <a:latin typeface="Arial" panose="020B0604020202020204" pitchFamily="34" charset="0"/>
                <a:cs typeface="Arial" panose="020B0604020202020204" pitchFamily="34" charset="0"/>
              </a:rPr>
              <a:t>Application Update is due September 30, 2021</a:t>
            </a:r>
          </a:p>
        </p:txBody>
      </p:sp>
      <p:sp>
        <p:nvSpPr>
          <p:cNvPr id="29" name="Text Placeholder 8"/>
          <p:cNvSpPr txBox="1">
            <a:spLocks/>
          </p:cNvSpPr>
          <p:nvPr/>
        </p:nvSpPr>
        <p:spPr>
          <a:xfrm>
            <a:off x="6113004" y="4076297"/>
            <a:ext cx="2218075" cy="299881"/>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99" b="1" dirty="0">
                <a:solidFill>
                  <a:schemeClr val="accent3"/>
                </a:solidFill>
                <a:latin typeface="Arial" panose="020B0604020202020204" pitchFamily="34" charset="0"/>
                <a:cs typeface="Arial" panose="020B0604020202020204" pitchFamily="34" charset="0"/>
              </a:rPr>
              <a:t>Tip 03</a:t>
            </a:r>
          </a:p>
        </p:txBody>
      </p:sp>
      <p:sp>
        <p:nvSpPr>
          <p:cNvPr id="30" name="Text Placeholder 10"/>
          <p:cNvSpPr txBox="1">
            <a:spLocks/>
          </p:cNvSpPr>
          <p:nvPr/>
        </p:nvSpPr>
        <p:spPr>
          <a:xfrm>
            <a:off x="8866122" y="4485603"/>
            <a:ext cx="2224848" cy="176951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2"/>
                </a:solidFill>
                <a:latin typeface="Arial" panose="020B0604020202020204" pitchFamily="34" charset="0"/>
                <a:cs typeface="Arial" panose="020B0604020202020204" pitchFamily="34" charset="0"/>
              </a:rPr>
              <a:t>SD Notices will be issued starting October 1, 2021</a:t>
            </a:r>
          </a:p>
        </p:txBody>
      </p:sp>
      <p:sp>
        <p:nvSpPr>
          <p:cNvPr id="31" name="Text Placeholder 11"/>
          <p:cNvSpPr txBox="1">
            <a:spLocks/>
          </p:cNvSpPr>
          <p:nvPr/>
        </p:nvSpPr>
        <p:spPr>
          <a:xfrm>
            <a:off x="8866122" y="4076297"/>
            <a:ext cx="2319675" cy="299881"/>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99" b="1" dirty="0">
                <a:solidFill>
                  <a:schemeClr val="accent3"/>
                </a:solidFill>
                <a:latin typeface="Arial" panose="020B0604020202020204" pitchFamily="34" charset="0"/>
                <a:cs typeface="Arial" panose="020B0604020202020204" pitchFamily="34" charset="0"/>
              </a:rPr>
              <a:t>Tip 04</a:t>
            </a:r>
          </a:p>
        </p:txBody>
      </p:sp>
    </p:spTree>
    <p:custDataLst>
      <p:tags r:id="rId1"/>
    </p:custDataLst>
    <p:extLst>
      <p:ext uri="{BB962C8B-B14F-4D97-AF65-F5344CB8AC3E}">
        <p14:creationId xmlns:p14="http://schemas.microsoft.com/office/powerpoint/2010/main" val="114287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FBE8-E9B7-46BC-9252-5A9C259CA158}"/>
              </a:ext>
            </a:extLst>
          </p:cNvPr>
          <p:cNvSpPr>
            <a:spLocks noGrp="1"/>
          </p:cNvSpPr>
          <p:nvPr>
            <p:ph type="title"/>
          </p:nvPr>
        </p:nvSpPr>
        <p:spPr/>
        <p:txBody>
          <a:bodyPr/>
          <a:lstStyle/>
          <a:p>
            <a:r>
              <a:rPr lang="en-US" dirty="0"/>
              <a:t>Application Update 2022</a:t>
            </a:r>
          </a:p>
        </p:txBody>
      </p:sp>
      <p:sp>
        <p:nvSpPr>
          <p:cNvPr id="3" name="Content Placeholder 2">
            <a:extLst>
              <a:ext uri="{FF2B5EF4-FFF2-40B4-BE49-F238E27FC236}">
                <a16:creationId xmlns:a16="http://schemas.microsoft.com/office/drawing/2014/main" id="{DEDB775F-D443-41F4-BC08-8F1C31091D78}"/>
              </a:ext>
            </a:extLst>
          </p:cNvPr>
          <p:cNvSpPr>
            <a:spLocks noGrp="1"/>
          </p:cNvSpPr>
          <p:nvPr>
            <p:ph idx="1"/>
          </p:nvPr>
        </p:nvSpPr>
        <p:spPr/>
        <p:txBody>
          <a:bodyPr/>
          <a:lstStyle/>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Sponsoring Organizations of Unaffiliated Centers will be required to submit a sponsored center budget for all their sponsored facilities.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State Forms added to application update 2022</a:t>
            </a:r>
          </a:p>
          <a:p>
            <a:pPr marL="800100" marR="0" lvl="1" indent="-457200" algn="l" defTabSz="685800" rtl="0" eaLnBrk="1" fontAlgn="auto" latinLnBrk="0" hangingPunct="1">
              <a:lnSpc>
                <a:spcPct val="100000"/>
              </a:lnSpc>
              <a:spcBef>
                <a:spcPts val="375"/>
              </a:spcBef>
              <a:spcAft>
                <a:spcPts val="0"/>
              </a:spcAft>
              <a:buClr>
                <a:schemeClr val="accent3"/>
              </a:buClr>
              <a:buSzTx/>
              <a:buFont typeface="Wingdings" panose="05000000000000000000" pitchFamily="2" charset="2"/>
              <a:buChar char="ü"/>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IRS Tax Exemption Verification (Non-Profits Only)</a:t>
            </a:r>
          </a:p>
          <a:p>
            <a:pPr marL="800100" marR="0" lvl="1" indent="-457200" algn="l" defTabSz="685800" rtl="0" eaLnBrk="1" fontAlgn="auto" latinLnBrk="0" hangingPunct="1">
              <a:lnSpc>
                <a:spcPct val="100000"/>
              </a:lnSpc>
              <a:spcBef>
                <a:spcPts val="375"/>
              </a:spcBef>
              <a:spcAft>
                <a:spcPts val="0"/>
              </a:spcAft>
              <a:buClr>
                <a:schemeClr val="accent3"/>
              </a:buClr>
              <a:buSzTx/>
              <a:buFont typeface="Wingdings" panose="05000000000000000000" pitchFamily="2" charset="2"/>
              <a:buChar char="ü"/>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Conflict of Interest Acknowledgement and Policy-all institutions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SAM Registration (Required for ALL Institutions)</a:t>
            </a:r>
          </a:p>
          <a:p>
            <a:pPr marL="0" marR="0" lvl="0" indent="0" algn="l" defTabSz="685800" rtl="0" eaLnBrk="1" fontAlgn="auto" latinLnBrk="0" hangingPunct="1">
              <a:lnSpc>
                <a:spcPct val="100000"/>
              </a:lnSpc>
              <a:spcBef>
                <a:spcPts val="1200"/>
              </a:spcBef>
              <a:spcAft>
                <a:spcPts val="0"/>
              </a:spcAft>
              <a:buClrTx/>
              <a:buSz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1" indent="0" algn="ctr"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r>
              <a:rPr kumimoji="0" lang="en-US" sz="2400" b="0"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For information regarding SAM Registration go to:</a:t>
            </a:r>
          </a:p>
          <a:p>
            <a:pPr marL="342900" marR="0" lvl="1" indent="0" algn="ctr"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r>
              <a:rPr kumimoji="0" lang="en-US" sz="24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https://www.sam.gov/SAM/</a:t>
            </a:r>
            <a:endParaRPr kumimoji="0" lang="en-US" sz="24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342900" marR="0" lvl="1" indent="0" algn="l"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287128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table, indoor&#10;&#10;Description automatically generated">
            <a:extLst>
              <a:ext uri="{FF2B5EF4-FFF2-40B4-BE49-F238E27FC236}">
                <a16:creationId xmlns:a16="http://schemas.microsoft.com/office/drawing/2014/main" id="{2AA3D8D3-ECD2-4DE0-A7C3-5B1B088944E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864" r="7864"/>
          <a:stretch>
            <a:fillRect/>
          </a:stretch>
        </p:blipFill>
        <p:spPr>
          <a:xfrm>
            <a:off x="398673" y="1354088"/>
            <a:ext cx="4739155" cy="4008744"/>
          </a:xfrm>
        </p:spPr>
      </p:pic>
      <p:sp>
        <p:nvSpPr>
          <p:cNvPr id="8" name="TextBox 7">
            <a:extLst>
              <a:ext uri="{FF2B5EF4-FFF2-40B4-BE49-F238E27FC236}">
                <a16:creationId xmlns:a16="http://schemas.microsoft.com/office/drawing/2014/main" id="{5874C852-5658-4C59-94F0-321DE4C1184A}"/>
              </a:ext>
            </a:extLst>
          </p:cNvPr>
          <p:cNvSpPr txBox="1"/>
          <p:nvPr/>
        </p:nvSpPr>
        <p:spPr>
          <a:xfrm>
            <a:off x="5564172" y="1373301"/>
            <a:ext cx="6094428" cy="3970318"/>
          </a:xfrm>
          <a:prstGeom prst="rect">
            <a:avLst/>
          </a:prstGeom>
          <a:noFill/>
        </p:spPr>
        <p:txBody>
          <a:bodyPr wrap="square">
            <a:spAutoFit/>
          </a:bodyPr>
          <a:lstStyle/>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P-EBT for Child Care</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Emergency Cost Information Update</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Policy Memos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COVID Nationwide Waivers for School Year 2021-2022</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Application Update</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Upcoming SA Trainings</a:t>
            </a:r>
          </a:p>
          <a:p>
            <a:pPr marL="457200" marR="0" lvl="0" indent="-457200" algn="l" defTabSz="685800" rtl="0" eaLnBrk="1" fontAlgn="auto" latinLnBrk="0" hangingPunct="1">
              <a:lnSpc>
                <a:spcPct val="100000"/>
              </a:lnSpc>
              <a:spcBef>
                <a:spcPts val="1200"/>
              </a:spcBef>
              <a:spcAft>
                <a:spcPts val="0"/>
              </a:spcAft>
              <a:buClr>
                <a:schemeClr val="accent3"/>
              </a:buClr>
              <a:buSzTx/>
              <a:buFont typeface="+mj-lt"/>
              <a:buAutoNum type="arabicParenR"/>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Q&amp;A</a:t>
            </a:r>
          </a:p>
        </p:txBody>
      </p:sp>
    </p:spTree>
    <p:custDataLst>
      <p:tags r:id="rId1"/>
    </p:custDataLst>
    <p:extLst>
      <p:ext uri="{BB962C8B-B14F-4D97-AF65-F5344CB8AC3E}">
        <p14:creationId xmlns:p14="http://schemas.microsoft.com/office/powerpoint/2010/main" val="376011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68038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7201" b="27201"/>
          <a:stretch/>
        </p:blipFill>
        <p:spPr>
          <a:xfrm>
            <a:off x="137159" y="34825"/>
            <a:ext cx="11914632" cy="2259720"/>
          </a:xfrm>
        </p:spPr>
      </p:pic>
      <p:sp>
        <p:nvSpPr>
          <p:cNvPr id="7" name="Title 6"/>
          <p:cNvSpPr>
            <a:spLocks noGrp="1"/>
          </p:cNvSpPr>
          <p:nvPr>
            <p:ph type="title"/>
          </p:nvPr>
        </p:nvSpPr>
        <p:spPr/>
        <p:txBody>
          <a:bodyPr/>
          <a:lstStyle/>
          <a:p>
            <a:r>
              <a:rPr lang="en-US" dirty="0">
                <a:latin typeface="+mj-lt"/>
              </a:rPr>
              <a:t>Upcoming NC CACFP Live Training Webinars</a:t>
            </a:r>
          </a:p>
        </p:txBody>
      </p:sp>
      <p:graphicFrame>
        <p:nvGraphicFramePr>
          <p:cNvPr id="12" name="Table 4">
            <a:extLst>
              <a:ext uri="{FF2B5EF4-FFF2-40B4-BE49-F238E27FC236}">
                <a16:creationId xmlns:a16="http://schemas.microsoft.com/office/drawing/2014/main" id="{63360D2A-9E92-413F-B2A9-1585BADFE0D5}"/>
              </a:ext>
            </a:extLst>
          </p:cNvPr>
          <p:cNvGraphicFramePr>
            <a:graphicFrameLocks/>
          </p:cNvGraphicFramePr>
          <p:nvPr>
            <p:extLst>
              <p:ext uri="{D42A27DB-BD31-4B8C-83A1-F6EECF244321}">
                <p14:modId xmlns:p14="http://schemas.microsoft.com/office/powerpoint/2010/main" val="2381052586"/>
              </p:ext>
            </p:extLst>
          </p:nvPr>
        </p:nvGraphicFramePr>
        <p:xfrm>
          <a:off x="2191084" y="3741095"/>
          <a:ext cx="7806783" cy="2375766"/>
        </p:xfrm>
        <a:graphic>
          <a:graphicData uri="http://schemas.openxmlformats.org/drawingml/2006/table">
            <a:tbl>
              <a:tblPr firstRow="1" bandRow="1"/>
              <a:tblGrid>
                <a:gridCol w="2548985">
                  <a:extLst>
                    <a:ext uri="{9D8B030D-6E8A-4147-A177-3AD203B41FA5}">
                      <a16:colId xmlns:a16="http://schemas.microsoft.com/office/drawing/2014/main" val="2342669329"/>
                    </a:ext>
                  </a:extLst>
                </a:gridCol>
                <a:gridCol w="2628899">
                  <a:extLst>
                    <a:ext uri="{9D8B030D-6E8A-4147-A177-3AD203B41FA5}">
                      <a16:colId xmlns:a16="http://schemas.microsoft.com/office/drawing/2014/main" val="114796288"/>
                    </a:ext>
                  </a:extLst>
                </a:gridCol>
                <a:gridCol w="2628899">
                  <a:extLst>
                    <a:ext uri="{9D8B030D-6E8A-4147-A177-3AD203B41FA5}">
                      <a16:colId xmlns:a16="http://schemas.microsoft.com/office/drawing/2014/main" val="1775444985"/>
                    </a:ext>
                  </a:extLst>
                </a:gridCol>
              </a:tblGrid>
              <a:tr h="615046">
                <a:tc gridSpan="3">
                  <a:txBody>
                    <a:bodyPr/>
                    <a:lstStyle>
                      <a:lvl1pPr marL="0" algn="l" defTabSz="609351" rtl="0" eaLnBrk="1" latinLnBrk="0" hangingPunct="1">
                        <a:defRPr sz="2299" b="1" kern="1200">
                          <a:solidFill>
                            <a:schemeClr val="lt1"/>
                          </a:solidFill>
                          <a:latin typeface="Calibri" panose="020F0502020204030204"/>
                        </a:defRPr>
                      </a:lvl1pPr>
                      <a:lvl2pPr marL="609351" algn="l" defTabSz="609351" rtl="0" eaLnBrk="1" latinLnBrk="0" hangingPunct="1">
                        <a:defRPr sz="2299" b="1" kern="1200">
                          <a:solidFill>
                            <a:schemeClr val="lt1"/>
                          </a:solidFill>
                          <a:latin typeface="Calibri" panose="020F0502020204030204"/>
                        </a:defRPr>
                      </a:lvl2pPr>
                      <a:lvl3pPr marL="1218701" algn="l" defTabSz="609351" rtl="0" eaLnBrk="1" latinLnBrk="0" hangingPunct="1">
                        <a:defRPr sz="2299" b="1" kern="1200">
                          <a:solidFill>
                            <a:schemeClr val="lt1"/>
                          </a:solidFill>
                          <a:latin typeface="Calibri" panose="020F0502020204030204"/>
                        </a:defRPr>
                      </a:lvl3pPr>
                      <a:lvl4pPr marL="1828053" algn="l" defTabSz="609351" rtl="0" eaLnBrk="1" latinLnBrk="0" hangingPunct="1">
                        <a:defRPr sz="2299" b="1" kern="1200">
                          <a:solidFill>
                            <a:schemeClr val="lt1"/>
                          </a:solidFill>
                          <a:latin typeface="Calibri" panose="020F0502020204030204"/>
                        </a:defRPr>
                      </a:lvl4pPr>
                      <a:lvl5pPr marL="2437402" algn="l" defTabSz="609351" rtl="0" eaLnBrk="1" latinLnBrk="0" hangingPunct="1">
                        <a:defRPr sz="2299" b="1" kern="1200">
                          <a:solidFill>
                            <a:schemeClr val="lt1"/>
                          </a:solidFill>
                          <a:latin typeface="Calibri" panose="020F0502020204030204"/>
                        </a:defRPr>
                      </a:lvl5pPr>
                      <a:lvl6pPr marL="3046753" algn="l" defTabSz="609351" rtl="0" eaLnBrk="1" latinLnBrk="0" hangingPunct="1">
                        <a:defRPr sz="2299" b="1" kern="1200">
                          <a:solidFill>
                            <a:schemeClr val="lt1"/>
                          </a:solidFill>
                          <a:latin typeface="Calibri" panose="020F0502020204030204"/>
                        </a:defRPr>
                      </a:lvl6pPr>
                      <a:lvl7pPr marL="3656103" algn="l" defTabSz="609351" rtl="0" eaLnBrk="1" latinLnBrk="0" hangingPunct="1">
                        <a:defRPr sz="2299" b="1" kern="1200">
                          <a:solidFill>
                            <a:schemeClr val="lt1"/>
                          </a:solidFill>
                          <a:latin typeface="Calibri" panose="020F0502020204030204"/>
                        </a:defRPr>
                      </a:lvl7pPr>
                      <a:lvl8pPr marL="4265454" algn="l" defTabSz="609351" rtl="0" eaLnBrk="1" latinLnBrk="0" hangingPunct="1">
                        <a:defRPr sz="2299" b="1" kern="1200">
                          <a:solidFill>
                            <a:schemeClr val="lt1"/>
                          </a:solidFill>
                          <a:latin typeface="Calibri" panose="020F0502020204030204"/>
                        </a:defRPr>
                      </a:lvl8pPr>
                      <a:lvl9pPr marL="4874805" algn="l" defTabSz="609351" rtl="0" eaLnBrk="1" latinLnBrk="0" hangingPunct="1">
                        <a:defRPr sz="2299" b="1" kern="1200">
                          <a:solidFill>
                            <a:schemeClr val="lt1"/>
                          </a:solidFill>
                          <a:latin typeface="Calibri" panose="020F0502020204030204"/>
                        </a:defRPr>
                      </a:lvl9pPr>
                    </a:lstStyle>
                    <a:p>
                      <a:r>
                        <a:rPr lang="en-US" sz="2400" dirty="0"/>
                        <a:t>Grain Ounce Equivalents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91656"/>
                  </a:ext>
                </a:extLst>
              </a:tr>
              <a:tr h="440180">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effectLst/>
                          <a:latin typeface="Calibri" panose="020F0502020204030204" pitchFamily="34" charset="0"/>
                          <a:ea typeface="Times New Roman" panose="02020603050405020304" pitchFamily="18" charset="0"/>
                        </a:rPr>
                        <a:t>Wednesday, June 9</a:t>
                      </a:r>
                      <a:r>
                        <a:rPr lang="en-US" sz="2100" baseline="30000" dirty="0">
                          <a:effectLst/>
                          <a:latin typeface="Calibri" panose="020F0502020204030204" pitchFamily="34" charset="0"/>
                          <a:ea typeface="Times New Roman" panose="02020603050405020304" pitchFamily="18" charset="0"/>
                        </a:rPr>
                        <a:t>th</a:t>
                      </a:r>
                      <a:r>
                        <a:rPr lang="en-US" sz="2100" dirty="0">
                          <a:effectLst/>
                          <a:latin typeface="Calibri" panose="020F0502020204030204" pitchFamily="34" charset="0"/>
                          <a:ea typeface="Times New Roman" panose="02020603050405020304" pitchFamily="18" charset="0"/>
                        </a:rPr>
                        <a:t> </a:t>
                      </a:r>
                      <a:endParaRPr lang="en-US" sz="21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gridSpan="2">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1:00-2:30pm</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hMerge="1">
                  <a:txBody>
                    <a:bodyPr/>
                    <a:lstStyle/>
                    <a:p>
                      <a:r>
                        <a:rPr lang="en-US" sz="2800" dirty="0"/>
                        <a:t>1:00-2:30pm</a:t>
                      </a:r>
                    </a:p>
                  </a:txBody>
                  <a:tcPr/>
                </a:tc>
                <a:extLst>
                  <a:ext uri="{0D108BD9-81ED-4DB2-BD59-A6C34878D82A}">
                    <a16:rowId xmlns:a16="http://schemas.microsoft.com/office/drawing/2014/main" val="1823182267"/>
                  </a:ext>
                </a:extLst>
              </a:tr>
              <a:tr h="440180">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Friday, June 11</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gridSpan="2">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9:00-10:30am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txBody>
                  <a:tcPr/>
                </a:tc>
                <a:extLst>
                  <a:ext uri="{0D108BD9-81ED-4DB2-BD59-A6C34878D82A}">
                    <a16:rowId xmlns:a16="http://schemas.microsoft.com/office/drawing/2014/main" val="1805493903"/>
                  </a:ext>
                </a:extLst>
              </a:tr>
              <a:tr h="440180">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Tuesday, June 15</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gridSpan="2">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2:00-3:30pm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hMerge="1">
                  <a:txBody>
                    <a:bodyPr/>
                    <a:lstStyle/>
                    <a:p>
                      <a:r>
                        <a:rPr lang="en-US" sz="2800" dirty="0"/>
                        <a:t>1:00-2:30pm</a:t>
                      </a:r>
                    </a:p>
                  </a:txBody>
                  <a:tcPr/>
                </a:tc>
                <a:extLst>
                  <a:ext uri="{0D108BD9-81ED-4DB2-BD59-A6C34878D82A}">
                    <a16:rowId xmlns:a16="http://schemas.microsoft.com/office/drawing/2014/main" val="1128242760"/>
                  </a:ext>
                </a:extLst>
              </a:tr>
              <a:tr h="440180">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Thursday, June 17</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10:00-11:30am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65923540"/>
                  </a:ext>
                </a:extLst>
              </a:tr>
            </a:tbl>
          </a:graphicData>
        </a:graphic>
      </p:graphicFrame>
    </p:spTree>
    <p:custDataLst>
      <p:tags r:id="rId1"/>
    </p:custDataLst>
    <p:extLst>
      <p:ext uri="{BB962C8B-B14F-4D97-AF65-F5344CB8AC3E}">
        <p14:creationId xmlns:p14="http://schemas.microsoft.com/office/powerpoint/2010/main" val="780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0599" b="30599"/>
          <a:stretch/>
        </p:blipFill>
        <p:spPr>
          <a:xfrm>
            <a:off x="153420" y="37909"/>
            <a:ext cx="11914632" cy="2259720"/>
          </a:xfrm>
        </p:spPr>
      </p:pic>
      <p:sp>
        <p:nvSpPr>
          <p:cNvPr id="7" name="Title 6"/>
          <p:cNvSpPr>
            <a:spLocks noGrp="1"/>
          </p:cNvSpPr>
          <p:nvPr>
            <p:ph type="title"/>
          </p:nvPr>
        </p:nvSpPr>
        <p:spPr/>
        <p:txBody>
          <a:bodyPr/>
          <a:lstStyle/>
          <a:p>
            <a:r>
              <a:rPr lang="en-US" dirty="0">
                <a:latin typeface="+mj-lt"/>
              </a:rPr>
              <a:t>Upcoming NC CACFP Live Training Webinars</a:t>
            </a:r>
          </a:p>
        </p:txBody>
      </p:sp>
      <p:graphicFrame>
        <p:nvGraphicFramePr>
          <p:cNvPr id="6" name="Table 4">
            <a:extLst>
              <a:ext uri="{FF2B5EF4-FFF2-40B4-BE49-F238E27FC236}">
                <a16:creationId xmlns:a16="http://schemas.microsoft.com/office/drawing/2014/main" id="{2E8BA208-13EC-4DAC-B583-BCC1F065E995}"/>
              </a:ext>
            </a:extLst>
          </p:cNvPr>
          <p:cNvGraphicFramePr>
            <a:graphicFrameLocks/>
          </p:cNvGraphicFramePr>
          <p:nvPr>
            <p:extLst>
              <p:ext uri="{D42A27DB-BD31-4B8C-83A1-F6EECF244321}">
                <p14:modId xmlns:p14="http://schemas.microsoft.com/office/powerpoint/2010/main" val="3939422799"/>
              </p:ext>
            </p:extLst>
          </p:nvPr>
        </p:nvGraphicFramePr>
        <p:xfrm>
          <a:off x="2070545" y="3429001"/>
          <a:ext cx="7886697" cy="3179453"/>
        </p:xfrm>
        <a:graphic>
          <a:graphicData uri="http://schemas.openxmlformats.org/drawingml/2006/table">
            <a:tbl>
              <a:tblPr firstRow="1" bandRow="1"/>
              <a:tblGrid>
                <a:gridCol w="2628899">
                  <a:extLst>
                    <a:ext uri="{9D8B030D-6E8A-4147-A177-3AD203B41FA5}">
                      <a16:colId xmlns:a16="http://schemas.microsoft.com/office/drawing/2014/main" val="2342669329"/>
                    </a:ext>
                  </a:extLst>
                </a:gridCol>
                <a:gridCol w="2628899">
                  <a:extLst>
                    <a:ext uri="{9D8B030D-6E8A-4147-A177-3AD203B41FA5}">
                      <a16:colId xmlns:a16="http://schemas.microsoft.com/office/drawing/2014/main" val="114796288"/>
                    </a:ext>
                  </a:extLst>
                </a:gridCol>
                <a:gridCol w="2628899">
                  <a:extLst>
                    <a:ext uri="{9D8B030D-6E8A-4147-A177-3AD203B41FA5}">
                      <a16:colId xmlns:a16="http://schemas.microsoft.com/office/drawing/2014/main" val="1775444985"/>
                    </a:ext>
                  </a:extLst>
                </a:gridCol>
              </a:tblGrid>
              <a:tr h="459113">
                <a:tc gridSpan="3">
                  <a:txBody>
                    <a:bodyPr/>
                    <a:lstStyle>
                      <a:lvl1pPr marL="0" algn="l" defTabSz="609351" rtl="0" eaLnBrk="1" latinLnBrk="0" hangingPunct="1">
                        <a:defRPr sz="2299" b="1" kern="1200">
                          <a:solidFill>
                            <a:schemeClr val="lt1"/>
                          </a:solidFill>
                          <a:latin typeface="Calibri" panose="020F0502020204030204"/>
                        </a:defRPr>
                      </a:lvl1pPr>
                      <a:lvl2pPr marL="609351" algn="l" defTabSz="609351" rtl="0" eaLnBrk="1" latinLnBrk="0" hangingPunct="1">
                        <a:defRPr sz="2299" b="1" kern="1200">
                          <a:solidFill>
                            <a:schemeClr val="lt1"/>
                          </a:solidFill>
                          <a:latin typeface="Calibri" panose="020F0502020204030204"/>
                        </a:defRPr>
                      </a:lvl2pPr>
                      <a:lvl3pPr marL="1218701" algn="l" defTabSz="609351" rtl="0" eaLnBrk="1" latinLnBrk="0" hangingPunct="1">
                        <a:defRPr sz="2299" b="1" kern="1200">
                          <a:solidFill>
                            <a:schemeClr val="lt1"/>
                          </a:solidFill>
                          <a:latin typeface="Calibri" panose="020F0502020204030204"/>
                        </a:defRPr>
                      </a:lvl3pPr>
                      <a:lvl4pPr marL="1828053" algn="l" defTabSz="609351" rtl="0" eaLnBrk="1" latinLnBrk="0" hangingPunct="1">
                        <a:defRPr sz="2299" b="1" kern="1200">
                          <a:solidFill>
                            <a:schemeClr val="lt1"/>
                          </a:solidFill>
                          <a:latin typeface="Calibri" panose="020F0502020204030204"/>
                        </a:defRPr>
                      </a:lvl4pPr>
                      <a:lvl5pPr marL="2437402" algn="l" defTabSz="609351" rtl="0" eaLnBrk="1" latinLnBrk="0" hangingPunct="1">
                        <a:defRPr sz="2299" b="1" kern="1200">
                          <a:solidFill>
                            <a:schemeClr val="lt1"/>
                          </a:solidFill>
                          <a:latin typeface="Calibri" panose="020F0502020204030204"/>
                        </a:defRPr>
                      </a:lvl5pPr>
                      <a:lvl6pPr marL="3046753" algn="l" defTabSz="609351" rtl="0" eaLnBrk="1" latinLnBrk="0" hangingPunct="1">
                        <a:defRPr sz="2299" b="1" kern="1200">
                          <a:solidFill>
                            <a:schemeClr val="lt1"/>
                          </a:solidFill>
                          <a:latin typeface="Calibri" panose="020F0502020204030204"/>
                        </a:defRPr>
                      </a:lvl6pPr>
                      <a:lvl7pPr marL="3656103" algn="l" defTabSz="609351" rtl="0" eaLnBrk="1" latinLnBrk="0" hangingPunct="1">
                        <a:defRPr sz="2299" b="1" kern="1200">
                          <a:solidFill>
                            <a:schemeClr val="lt1"/>
                          </a:solidFill>
                          <a:latin typeface="Calibri" panose="020F0502020204030204"/>
                        </a:defRPr>
                      </a:lvl7pPr>
                      <a:lvl8pPr marL="4265454" algn="l" defTabSz="609351" rtl="0" eaLnBrk="1" latinLnBrk="0" hangingPunct="1">
                        <a:defRPr sz="2299" b="1" kern="1200">
                          <a:solidFill>
                            <a:schemeClr val="lt1"/>
                          </a:solidFill>
                          <a:latin typeface="Calibri" panose="020F0502020204030204"/>
                        </a:defRPr>
                      </a:lvl8pPr>
                      <a:lvl9pPr marL="4874805" algn="l" defTabSz="609351" rtl="0" eaLnBrk="1" latinLnBrk="0" hangingPunct="1">
                        <a:defRPr sz="2299" b="1" kern="1200">
                          <a:solidFill>
                            <a:schemeClr val="lt1"/>
                          </a:solidFill>
                          <a:latin typeface="Calibri" panose="020F0502020204030204"/>
                        </a:defRPr>
                      </a:lvl9pPr>
                    </a:lstStyle>
                    <a:p>
                      <a:r>
                        <a:rPr lang="en-US" sz="2400" dirty="0"/>
                        <a:t>Application Update 2022</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91656"/>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Tuesday, June 29</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9:30-11:00am     or</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1:00-2:30pm</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23182267"/>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Wednesday, June 30</a:t>
                      </a:r>
                      <a:r>
                        <a:rPr lang="en-US" sz="2100" baseline="30000" dirty="0"/>
                        <a:t>th</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10:00-11:30am   or</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2:30-4:00pm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05493903"/>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Thursday, July 1</a:t>
                      </a:r>
                      <a:r>
                        <a:rPr lang="en-US" sz="2100" baseline="30000" dirty="0"/>
                        <a:t>st</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9:30-11:00am     or</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1:00-2:30pm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28242760"/>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Wednesday, July 7</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1:00-2:30pm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65923540"/>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Thursday, July 8</a:t>
                      </a:r>
                      <a:r>
                        <a:rPr lang="en-US" sz="2100" baseline="30000" dirty="0"/>
                        <a:t>th</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10:00-11:30am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42950732"/>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Friday, July 9</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10:00-11:30am     or</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2:30-4:00pm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8787985"/>
                  </a:ext>
                </a:extLst>
              </a:tr>
              <a:tr h="37511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Thursday, July 15</a:t>
                      </a:r>
                      <a:r>
                        <a:rPr lang="en-US" sz="2100" baseline="30000" dirty="0"/>
                        <a:t>th</a:t>
                      </a:r>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1:00-2:30pm</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endParaRPr lang="en-US" sz="21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06989080"/>
                  </a:ext>
                </a:extLst>
              </a:tr>
            </a:tbl>
          </a:graphicData>
        </a:graphic>
      </p:graphicFrame>
    </p:spTree>
    <p:custDataLst>
      <p:tags r:id="rId1"/>
    </p:custDataLst>
    <p:extLst>
      <p:ext uri="{BB962C8B-B14F-4D97-AF65-F5344CB8AC3E}">
        <p14:creationId xmlns:p14="http://schemas.microsoft.com/office/powerpoint/2010/main" val="301169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0050" b="20050"/>
          <a:stretch/>
        </p:blipFill>
        <p:spPr>
          <a:xfrm>
            <a:off x="169682" y="40993"/>
            <a:ext cx="11882108" cy="2253551"/>
          </a:xfrm>
        </p:spPr>
      </p:pic>
      <p:sp>
        <p:nvSpPr>
          <p:cNvPr id="7" name="Title 6"/>
          <p:cNvSpPr>
            <a:spLocks noGrp="1"/>
          </p:cNvSpPr>
          <p:nvPr>
            <p:ph type="title"/>
          </p:nvPr>
        </p:nvSpPr>
        <p:spPr/>
        <p:txBody>
          <a:bodyPr/>
          <a:lstStyle/>
          <a:p>
            <a:r>
              <a:rPr lang="en-US" dirty="0">
                <a:latin typeface="+mj-lt"/>
              </a:rPr>
              <a:t>Upcoming NC CACFP Live Training Webinars</a:t>
            </a:r>
          </a:p>
        </p:txBody>
      </p:sp>
      <p:graphicFrame>
        <p:nvGraphicFramePr>
          <p:cNvPr id="5" name="Table 4">
            <a:extLst>
              <a:ext uri="{FF2B5EF4-FFF2-40B4-BE49-F238E27FC236}">
                <a16:creationId xmlns:a16="http://schemas.microsoft.com/office/drawing/2014/main" id="{2809C1A6-ED4B-450A-9D63-8BF13308E230}"/>
              </a:ext>
            </a:extLst>
          </p:cNvPr>
          <p:cNvGraphicFramePr>
            <a:graphicFrameLocks/>
          </p:cNvGraphicFramePr>
          <p:nvPr>
            <p:extLst>
              <p:ext uri="{D42A27DB-BD31-4B8C-83A1-F6EECF244321}">
                <p14:modId xmlns:p14="http://schemas.microsoft.com/office/powerpoint/2010/main" val="3981457294"/>
              </p:ext>
            </p:extLst>
          </p:nvPr>
        </p:nvGraphicFramePr>
        <p:xfrm>
          <a:off x="982888" y="3452276"/>
          <a:ext cx="7763630" cy="1037694"/>
        </p:xfrm>
        <a:graphic>
          <a:graphicData uri="http://schemas.openxmlformats.org/drawingml/2006/table">
            <a:tbl>
              <a:tblPr firstRow="1" bandRow="1"/>
              <a:tblGrid>
                <a:gridCol w="2534895">
                  <a:extLst>
                    <a:ext uri="{9D8B030D-6E8A-4147-A177-3AD203B41FA5}">
                      <a16:colId xmlns:a16="http://schemas.microsoft.com/office/drawing/2014/main" val="2342669329"/>
                    </a:ext>
                  </a:extLst>
                </a:gridCol>
                <a:gridCol w="5228735">
                  <a:extLst>
                    <a:ext uri="{9D8B030D-6E8A-4147-A177-3AD203B41FA5}">
                      <a16:colId xmlns:a16="http://schemas.microsoft.com/office/drawing/2014/main" val="114796288"/>
                    </a:ext>
                  </a:extLst>
                </a:gridCol>
              </a:tblGrid>
              <a:tr h="604828">
                <a:tc gridSpan="2">
                  <a:txBody>
                    <a:bodyPr/>
                    <a:lstStyle>
                      <a:lvl1pPr marL="0" algn="l" defTabSz="609351" rtl="0" eaLnBrk="1" latinLnBrk="0" hangingPunct="1">
                        <a:defRPr sz="2299" b="1" kern="1200">
                          <a:solidFill>
                            <a:schemeClr val="lt1"/>
                          </a:solidFill>
                          <a:latin typeface="Calibri" panose="020F0502020204030204"/>
                        </a:defRPr>
                      </a:lvl1pPr>
                      <a:lvl2pPr marL="609351" algn="l" defTabSz="609351" rtl="0" eaLnBrk="1" latinLnBrk="0" hangingPunct="1">
                        <a:defRPr sz="2299" b="1" kern="1200">
                          <a:solidFill>
                            <a:schemeClr val="lt1"/>
                          </a:solidFill>
                          <a:latin typeface="Calibri" panose="020F0502020204030204"/>
                        </a:defRPr>
                      </a:lvl2pPr>
                      <a:lvl3pPr marL="1218701" algn="l" defTabSz="609351" rtl="0" eaLnBrk="1" latinLnBrk="0" hangingPunct="1">
                        <a:defRPr sz="2299" b="1" kern="1200">
                          <a:solidFill>
                            <a:schemeClr val="lt1"/>
                          </a:solidFill>
                          <a:latin typeface="Calibri" panose="020F0502020204030204"/>
                        </a:defRPr>
                      </a:lvl3pPr>
                      <a:lvl4pPr marL="1828053" algn="l" defTabSz="609351" rtl="0" eaLnBrk="1" latinLnBrk="0" hangingPunct="1">
                        <a:defRPr sz="2299" b="1" kern="1200">
                          <a:solidFill>
                            <a:schemeClr val="lt1"/>
                          </a:solidFill>
                          <a:latin typeface="Calibri" panose="020F0502020204030204"/>
                        </a:defRPr>
                      </a:lvl4pPr>
                      <a:lvl5pPr marL="2437402" algn="l" defTabSz="609351" rtl="0" eaLnBrk="1" latinLnBrk="0" hangingPunct="1">
                        <a:defRPr sz="2299" b="1" kern="1200">
                          <a:solidFill>
                            <a:schemeClr val="lt1"/>
                          </a:solidFill>
                          <a:latin typeface="Calibri" panose="020F0502020204030204"/>
                        </a:defRPr>
                      </a:lvl5pPr>
                      <a:lvl6pPr marL="3046753" algn="l" defTabSz="609351" rtl="0" eaLnBrk="1" latinLnBrk="0" hangingPunct="1">
                        <a:defRPr sz="2299" b="1" kern="1200">
                          <a:solidFill>
                            <a:schemeClr val="lt1"/>
                          </a:solidFill>
                          <a:latin typeface="Calibri" panose="020F0502020204030204"/>
                        </a:defRPr>
                      </a:lvl6pPr>
                      <a:lvl7pPr marL="3656103" algn="l" defTabSz="609351" rtl="0" eaLnBrk="1" latinLnBrk="0" hangingPunct="1">
                        <a:defRPr sz="2299" b="1" kern="1200">
                          <a:solidFill>
                            <a:schemeClr val="lt1"/>
                          </a:solidFill>
                          <a:latin typeface="Calibri" panose="020F0502020204030204"/>
                        </a:defRPr>
                      </a:lvl7pPr>
                      <a:lvl8pPr marL="4265454" algn="l" defTabSz="609351" rtl="0" eaLnBrk="1" latinLnBrk="0" hangingPunct="1">
                        <a:defRPr sz="2299" b="1" kern="1200">
                          <a:solidFill>
                            <a:schemeClr val="lt1"/>
                          </a:solidFill>
                          <a:latin typeface="Calibri" panose="020F0502020204030204"/>
                        </a:defRPr>
                      </a:lvl8pPr>
                      <a:lvl9pPr marL="4874805" algn="l" defTabSz="609351" rtl="0" eaLnBrk="1" latinLnBrk="0" hangingPunct="1">
                        <a:defRPr sz="2299" b="1" kern="1200">
                          <a:solidFill>
                            <a:schemeClr val="lt1"/>
                          </a:solidFill>
                          <a:latin typeface="Calibri" panose="020F0502020204030204"/>
                        </a:defRPr>
                      </a:lvl9pPr>
                    </a:lstStyle>
                    <a:p>
                      <a:r>
                        <a:rPr lang="en-US" sz="2400" dirty="0"/>
                        <a:t>Build A Better Menu</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extLst>
                  <a:ext uri="{0D108BD9-81ED-4DB2-BD59-A6C34878D82A}">
                    <a16:rowId xmlns:a16="http://schemas.microsoft.com/office/drawing/2014/main" val="34691656"/>
                  </a:ext>
                </a:extLst>
              </a:tr>
              <a:tr h="432866">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effectLst/>
                          <a:latin typeface="Calibri" panose="020F0502020204030204" pitchFamily="34" charset="0"/>
                          <a:ea typeface="Times New Roman" panose="02020603050405020304" pitchFamily="18" charset="0"/>
                        </a:rPr>
                        <a:t>Tuesday, July 20</a:t>
                      </a:r>
                      <a:r>
                        <a:rPr lang="en-US" sz="2100" baseline="30000" dirty="0">
                          <a:effectLst/>
                          <a:latin typeface="Calibri" panose="020F0502020204030204" pitchFamily="34" charset="0"/>
                          <a:ea typeface="Times New Roman" panose="02020603050405020304" pitchFamily="18" charset="0"/>
                        </a:rPr>
                        <a:t>th</a:t>
                      </a:r>
                      <a:r>
                        <a:rPr lang="en-US" sz="2100" dirty="0">
                          <a:effectLst/>
                          <a:latin typeface="Calibri" panose="020F0502020204030204" pitchFamily="34" charset="0"/>
                          <a:ea typeface="Times New Roman" panose="02020603050405020304" pitchFamily="18" charset="0"/>
                        </a:rPr>
                        <a:t> </a:t>
                      </a:r>
                      <a:endParaRPr lang="en-US" sz="21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9:00am-1:00pm</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23182267"/>
                  </a:ext>
                </a:extLst>
              </a:tr>
            </a:tbl>
          </a:graphicData>
        </a:graphic>
      </p:graphicFrame>
      <p:graphicFrame>
        <p:nvGraphicFramePr>
          <p:cNvPr id="8" name="Table 7">
            <a:extLst>
              <a:ext uri="{FF2B5EF4-FFF2-40B4-BE49-F238E27FC236}">
                <a16:creationId xmlns:a16="http://schemas.microsoft.com/office/drawing/2014/main" id="{084C9FA5-FA84-46AD-85EF-C6FA14800B1E}"/>
              </a:ext>
            </a:extLst>
          </p:cNvPr>
          <p:cNvGraphicFramePr>
            <a:graphicFrameLocks noGrp="1"/>
          </p:cNvGraphicFramePr>
          <p:nvPr>
            <p:extLst>
              <p:ext uri="{D42A27DB-BD31-4B8C-83A1-F6EECF244321}">
                <p14:modId xmlns:p14="http://schemas.microsoft.com/office/powerpoint/2010/main" val="1501893807"/>
              </p:ext>
            </p:extLst>
          </p:nvPr>
        </p:nvGraphicFramePr>
        <p:xfrm>
          <a:off x="982888" y="4778322"/>
          <a:ext cx="7763630" cy="1536391"/>
        </p:xfrm>
        <a:graphic>
          <a:graphicData uri="http://schemas.openxmlformats.org/drawingml/2006/table">
            <a:tbl>
              <a:tblPr firstRow="1" bandRow="1"/>
              <a:tblGrid>
                <a:gridCol w="2450463">
                  <a:extLst>
                    <a:ext uri="{9D8B030D-6E8A-4147-A177-3AD203B41FA5}">
                      <a16:colId xmlns:a16="http://schemas.microsoft.com/office/drawing/2014/main" val="2339371650"/>
                    </a:ext>
                  </a:extLst>
                </a:gridCol>
                <a:gridCol w="5313167">
                  <a:extLst>
                    <a:ext uri="{9D8B030D-6E8A-4147-A177-3AD203B41FA5}">
                      <a16:colId xmlns:a16="http://schemas.microsoft.com/office/drawing/2014/main" val="260862096"/>
                    </a:ext>
                  </a:extLst>
                </a:gridCol>
              </a:tblGrid>
              <a:tr h="631903">
                <a:tc gridSpan="2">
                  <a:txBody>
                    <a:bodyPr/>
                    <a:lstStyle>
                      <a:lvl1pPr marL="0" algn="l" defTabSz="609351" rtl="0" eaLnBrk="1" latinLnBrk="0" hangingPunct="1">
                        <a:defRPr sz="2299" b="1" kern="1200">
                          <a:solidFill>
                            <a:schemeClr val="lt1"/>
                          </a:solidFill>
                          <a:latin typeface="Calibri" panose="020F0502020204030204"/>
                        </a:defRPr>
                      </a:lvl1pPr>
                      <a:lvl2pPr marL="609351" algn="l" defTabSz="609351" rtl="0" eaLnBrk="1" latinLnBrk="0" hangingPunct="1">
                        <a:defRPr sz="2299" b="1" kern="1200">
                          <a:solidFill>
                            <a:schemeClr val="lt1"/>
                          </a:solidFill>
                          <a:latin typeface="Calibri" panose="020F0502020204030204"/>
                        </a:defRPr>
                      </a:lvl2pPr>
                      <a:lvl3pPr marL="1218701" algn="l" defTabSz="609351" rtl="0" eaLnBrk="1" latinLnBrk="0" hangingPunct="1">
                        <a:defRPr sz="2299" b="1" kern="1200">
                          <a:solidFill>
                            <a:schemeClr val="lt1"/>
                          </a:solidFill>
                          <a:latin typeface="Calibri" panose="020F0502020204030204"/>
                        </a:defRPr>
                      </a:lvl3pPr>
                      <a:lvl4pPr marL="1828053" algn="l" defTabSz="609351" rtl="0" eaLnBrk="1" latinLnBrk="0" hangingPunct="1">
                        <a:defRPr sz="2299" b="1" kern="1200">
                          <a:solidFill>
                            <a:schemeClr val="lt1"/>
                          </a:solidFill>
                          <a:latin typeface="Calibri" panose="020F0502020204030204"/>
                        </a:defRPr>
                      </a:lvl4pPr>
                      <a:lvl5pPr marL="2437402" algn="l" defTabSz="609351" rtl="0" eaLnBrk="1" latinLnBrk="0" hangingPunct="1">
                        <a:defRPr sz="2299" b="1" kern="1200">
                          <a:solidFill>
                            <a:schemeClr val="lt1"/>
                          </a:solidFill>
                          <a:latin typeface="Calibri" panose="020F0502020204030204"/>
                        </a:defRPr>
                      </a:lvl5pPr>
                      <a:lvl6pPr marL="3046753" algn="l" defTabSz="609351" rtl="0" eaLnBrk="1" latinLnBrk="0" hangingPunct="1">
                        <a:defRPr sz="2299" b="1" kern="1200">
                          <a:solidFill>
                            <a:schemeClr val="lt1"/>
                          </a:solidFill>
                          <a:latin typeface="Calibri" panose="020F0502020204030204"/>
                        </a:defRPr>
                      </a:lvl6pPr>
                      <a:lvl7pPr marL="3656103" algn="l" defTabSz="609351" rtl="0" eaLnBrk="1" latinLnBrk="0" hangingPunct="1">
                        <a:defRPr sz="2299" b="1" kern="1200">
                          <a:solidFill>
                            <a:schemeClr val="lt1"/>
                          </a:solidFill>
                          <a:latin typeface="Calibri" panose="020F0502020204030204"/>
                        </a:defRPr>
                      </a:lvl7pPr>
                      <a:lvl8pPr marL="4265454" algn="l" defTabSz="609351" rtl="0" eaLnBrk="1" latinLnBrk="0" hangingPunct="1">
                        <a:defRPr sz="2299" b="1" kern="1200">
                          <a:solidFill>
                            <a:schemeClr val="lt1"/>
                          </a:solidFill>
                          <a:latin typeface="Calibri" panose="020F0502020204030204"/>
                        </a:defRPr>
                      </a:lvl8pPr>
                      <a:lvl9pPr marL="4874805" algn="l" defTabSz="609351" rtl="0" eaLnBrk="1" latinLnBrk="0" hangingPunct="1">
                        <a:defRPr sz="2299" b="1" kern="1200">
                          <a:solidFill>
                            <a:schemeClr val="lt1"/>
                          </a:solidFill>
                          <a:latin typeface="Calibri" panose="020F0502020204030204"/>
                        </a:defRPr>
                      </a:lvl9pPr>
                    </a:lstStyle>
                    <a:p>
                      <a:r>
                        <a:rPr lang="en-US" sz="2400" dirty="0"/>
                        <a:t>Duties and Documents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dirty="0"/>
                    </a:p>
                  </a:txBody>
                  <a:tcPr/>
                </a:tc>
                <a:extLst>
                  <a:ext uri="{0D108BD9-81ED-4DB2-BD59-A6C34878D82A}">
                    <a16:rowId xmlns:a16="http://schemas.microsoft.com/office/drawing/2014/main" val="951820946"/>
                  </a:ext>
                </a:extLst>
              </a:tr>
              <a:tr h="452244">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effectLst/>
                          <a:latin typeface="Calibri" panose="020F0502020204030204" pitchFamily="34" charset="0"/>
                          <a:ea typeface="Times New Roman" panose="02020603050405020304" pitchFamily="18" charset="0"/>
                        </a:rPr>
                        <a:t>Tuesday, July 27</a:t>
                      </a:r>
                      <a:r>
                        <a:rPr lang="en-US" sz="2100" baseline="30000" dirty="0">
                          <a:effectLst/>
                          <a:latin typeface="Calibri" panose="020F0502020204030204" pitchFamily="34" charset="0"/>
                          <a:ea typeface="Times New Roman" panose="02020603050405020304" pitchFamily="18" charset="0"/>
                        </a:rPr>
                        <a:t>th</a:t>
                      </a:r>
                      <a:r>
                        <a:rPr lang="en-US" sz="2100" dirty="0">
                          <a:effectLst/>
                          <a:latin typeface="Calibri" panose="020F0502020204030204" pitchFamily="34" charset="0"/>
                          <a:ea typeface="Times New Roman" panose="02020603050405020304" pitchFamily="18" charset="0"/>
                        </a:rPr>
                        <a:t> </a:t>
                      </a:r>
                      <a:endParaRPr lang="en-US" sz="21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1:00-4:00pm     Sponsoring Organizations</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41387425"/>
                  </a:ext>
                </a:extLst>
              </a:tr>
              <a:tr h="452244">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Wednesday, July 28</a:t>
                      </a:r>
                      <a:r>
                        <a:rPr lang="en-US" sz="2100" baseline="30000" dirty="0"/>
                        <a:t>th</a:t>
                      </a:r>
                      <a:r>
                        <a:rPr lang="en-US" sz="2100" dirty="0"/>
                        <a:t>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351" rtl="0" eaLnBrk="1" latinLnBrk="0" hangingPunct="1">
                        <a:defRPr sz="2299" kern="1200">
                          <a:solidFill>
                            <a:schemeClr val="dk1"/>
                          </a:solidFill>
                          <a:latin typeface="Calibri" panose="020F0502020204030204"/>
                        </a:defRPr>
                      </a:lvl1pPr>
                      <a:lvl2pPr marL="609351" algn="l" defTabSz="609351" rtl="0" eaLnBrk="1" latinLnBrk="0" hangingPunct="1">
                        <a:defRPr sz="2299" kern="1200">
                          <a:solidFill>
                            <a:schemeClr val="dk1"/>
                          </a:solidFill>
                          <a:latin typeface="Calibri" panose="020F0502020204030204"/>
                        </a:defRPr>
                      </a:lvl2pPr>
                      <a:lvl3pPr marL="1218701" algn="l" defTabSz="609351" rtl="0" eaLnBrk="1" latinLnBrk="0" hangingPunct="1">
                        <a:defRPr sz="2299" kern="1200">
                          <a:solidFill>
                            <a:schemeClr val="dk1"/>
                          </a:solidFill>
                          <a:latin typeface="Calibri" panose="020F0502020204030204"/>
                        </a:defRPr>
                      </a:lvl3pPr>
                      <a:lvl4pPr marL="1828053" algn="l" defTabSz="609351" rtl="0" eaLnBrk="1" latinLnBrk="0" hangingPunct="1">
                        <a:defRPr sz="2299" kern="1200">
                          <a:solidFill>
                            <a:schemeClr val="dk1"/>
                          </a:solidFill>
                          <a:latin typeface="Calibri" panose="020F0502020204030204"/>
                        </a:defRPr>
                      </a:lvl4pPr>
                      <a:lvl5pPr marL="2437402" algn="l" defTabSz="609351" rtl="0" eaLnBrk="1" latinLnBrk="0" hangingPunct="1">
                        <a:defRPr sz="2299" kern="1200">
                          <a:solidFill>
                            <a:schemeClr val="dk1"/>
                          </a:solidFill>
                          <a:latin typeface="Calibri" panose="020F0502020204030204"/>
                        </a:defRPr>
                      </a:lvl5pPr>
                      <a:lvl6pPr marL="3046753" algn="l" defTabSz="609351" rtl="0" eaLnBrk="1" latinLnBrk="0" hangingPunct="1">
                        <a:defRPr sz="2299" kern="1200">
                          <a:solidFill>
                            <a:schemeClr val="dk1"/>
                          </a:solidFill>
                          <a:latin typeface="Calibri" panose="020F0502020204030204"/>
                        </a:defRPr>
                      </a:lvl6pPr>
                      <a:lvl7pPr marL="3656103" algn="l" defTabSz="609351" rtl="0" eaLnBrk="1" latinLnBrk="0" hangingPunct="1">
                        <a:defRPr sz="2299" kern="1200">
                          <a:solidFill>
                            <a:schemeClr val="dk1"/>
                          </a:solidFill>
                          <a:latin typeface="Calibri" panose="020F0502020204030204"/>
                        </a:defRPr>
                      </a:lvl7pPr>
                      <a:lvl8pPr marL="4265454" algn="l" defTabSz="609351" rtl="0" eaLnBrk="1" latinLnBrk="0" hangingPunct="1">
                        <a:defRPr sz="2299" kern="1200">
                          <a:solidFill>
                            <a:schemeClr val="dk1"/>
                          </a:solidFill>
                          <a:latin typeface="Calibri" panose="020F0502020204030204"/>
                        </a:defRPr>
                      </a:lvl8pPr>
                      <a:lvl9pPr marL="4874805" algn="l" defTabSz="609351" rtl="0" eaLnBrk="1" latinLnBrk="0" hangingPunct="1">
                        <a:defRPr sz="2299" kern="1200">
                          <a:solidFill>
                            <a:schemeClr val="dk1"/>
                          </a:solidFill>
                          <a:latin typeface="Calibri" panose="020F0502020204030204"/>
                        </a:defRPr>
                      </a:lvl9pPr>
                    </a:lstStyle>
                    <a:p>
                      <a:r>
                        <a:rPr lang="en-US" sz="2100" dirty="0"/>
                        <a:t>1:00-4:00pm      Independent Centers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33937699"/>
                  </a:ext>
                </a:extLst>
              </a:tr>
            </a:tbl>
          </a:graphicData>
        </a:graphic>
      </p:graphicFrame>
      <p:sp>
        <p:nvSpPr>
          <p:cNvPr id="9" name="TextBox 8">
            <a:extLst>
              <a:ext uri="{FF2B5EF4-FFF2-40B4-BE49-F238E27FC236}">
                <a16:creationId xmlns:a16="http://schemas.microsoft.com/office/drawing/2014/main" id="{B45AB142-570F-4DF7-8BF1-435C4EA6C129}"/>
              </a:ext>
            </a:extLst>
          </p:cNvPr>
          <p:cNvSpPr txBox="1"/>
          <p:nvPr/>
        </p:nvSpPr>
        <p:spPr>
          <a:xfrm>
            <a:off x="9059158" y="3429000"/>
            <a:ext cx="2817059" cy="2677656"/>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Website:	</a:t>
            </a:r>
            <a:endParaRPr lang="en-US" sz="2400" kern="0" dirty="0">
              <a:solidFill>
                <a:schemeClr val="bg1"/>
              </a:solidFill>
            </a:endParaRPr>
          </a:p>
          <a:p>
            <a:pPr marL="0" marR="0" lvl="0" indent="0" defTabSz="685800" eaLnBrk="1" fontAlgn="auto" latinLnBrk="0" hangingPunct="1">
              <a:lnSpc>
                <a:spcPct val="100000"/>
              </a:lnSpc>
              <a:spcBef>
                <a:spcPts val="0"/>
              </a:spcBef>
              <a:spcAft>
                <a:spcPts val="0"/>
              </a:spcAft>
              <a:buClrTx/>
              <a:buSzTx/>
              <a:buFontTx/>
              <a:buNone/>
              <a:tabLst/>
              <a:defRPr/>
            </a:pPr>
            <a:r>
              <a:rPr lang="en-US" sz="2400" kern="0" dirty="0">
                <a:solidFill>
                  <a:schemeClr val="accent3"/>
                </a:solidFill>
                <a:hlinkClick r:id="rId5">
                  <a:extLst>
                    <a:ext uri="{A12FA001-AC4F-418D-AE19-62706E023703}">
                      <ahyp:hlinkClr xmlns:ahyp="http://schemas.microsoft.com/office/drawing/2018/hyperlinkcolor" val="tx"/>
                    </a:ext>
                  </a:extLst>
                </a:hlinkClick>
              </a:rPr>
              <a:t>www.nutritionnc.com/snp</a:t>
            </a:r>
            <a:endParaRPr lang="en-US" sz="2400" kern="0" dirty="0">
              <a:solidFill>
                <a:schemeClr val="accent3"/>
              </a:solidFill>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accent3"/>
              </a:solidFill>
              <a:effectLst/>
              <a:uLnTx/>
              <a:uFillTx/>
              <a:latin typeface="Calibri"/>
              <a:ea typeface="+mn-ea"/>
              <a:cs typeface="+mn-cs"/>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a:ea typeface="+mn-ea"/>
                <a:cs typeface="+mn-cs"/>
              </a:rPr>
              <a:t>Training Team Email:</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3"/>
                </a:solidFill>
                <a:effectLst/>
                <a:uLnTx/>
                <a:uFillTx/>
                <a:hlinkClick r:id="rId6">
                  <a:extLst>
                    <a:ext uri="{A12FA001-AC4F-418D-AE19-62706E023703}">
                      <ahyp:hlinkClr xmlns:ahyp="http://schemas.microsoft.com/office/drawing/2018/hyperlinkcolor" val="tx"/>
                    </a:ext>
                  </a:extLst>
                </a:hlinkClick>
              </a:rPr>
              <a:t>CACFPtraining@dhhs.nc.gov</a:t>
            </a:r>
            <a:endParaRPr kumimoji="0" lang="en-US" sz="2400" b="0" i="0" u="none" strike="noStrike" kern="0" cap="none" spc="0" normalizeH="0" baseline="0" noProof="0" dirty="0">
              <a:ln>
                <a:noFill/>
              </a:ln>
              <a:solidFill>
                <a:schemeClr val="accent3"/>
              </a:solidFill>
              <a:effectLst/>
              <a:uLnTx/>
              <a:uFillTx/>
            </a:endParaRPr>
          </a:p>
        </p:txBody>
      </p:sp>
    </p:spTree>
    <p:custDataLst>
      <p:tags r:id="rId1"/>
    </p:custDataLst>
    <p:extLst>
      <p:ext uri="{BB962C8B-B14F-4D97-AF65-F5344CB8AC3E}">
        <p14:creationId xmlns:p14="http://schemas.microsoft.com/office/powerpoint/2010/main" val="194227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272130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2296-3EB3-4805-86B8-3FB565D73AB0}"/>
              </a:ext>
            </a:extLst>
          </p:cNvPr>
          <p:cNvSpPr>
            <a:spLocks noGrp="1"/>
          </p:cNvSpPr>
          <p:nvPr>
            <p:ph type="title"/>
          </p:nvPr>
        </p:nvSpPr>
        <p:spPr/>
        <p:txBody>
          <a:bodyPr/>
          <a:lstStyle/>
          <a:p>
            <a:r>
              <a:rPr lang="en-US" dirty="0"/>
              <a:t>Monthly Institution Calls</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5DB14C29-09C9-4877-8E84-8BB888AFD7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5192" y="1888831"/>
            <a:ext cx="5683708" cy="4654978"/>
          </a:xfrm>
        </p:spPr>
      </p:pic>
      <p:sp>
        <p:nvSpPr>
          <p:cNvPr id="4" name="Text Placeholder 2">
            <a:extLst>
              <a:ext uri="{FF2B5EF4-FFF2-40B4-BE49-F238E27FC236}">
                <a16:creationId xmlns:a16="http://schemas.microsoft.com/office/drawing/2014/main" id="{C9A54CDB-9AE2-480E-AB25-5B185F0FAE55}"/>
              </a:ext>
            </a:extLst>
          </p:cNvPr>
          <p:cNvSpPr txBox="1">
            <a:spLocks/>
          </p:cNvSpPr>
          <p:nvPr/>
        </p:nvSpPr>
        <p:spPr>
          <a:xfrm>
            <a:off x="508539" y="2605267"/>
            <a:ext cx="5373787" cy="2108136"/>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None/>
              <a:tabLst/>
              <a:defRPr/>
            </a:pPr>
            <a:r>
              <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The PowerPoints for the institution calls can now be found on our website </a:t>
            </a:r>
            <a:r>
              <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www.nutritionnc.com</a:t>
            </a:r>
            <a:endPar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1200"/>
              </a:spcBef>
              <a:spcAft>
                <a:spcPts val="0"/>
              </a:spcAft>
              <a:buClrTx/>
              <a:buSzTx/>
              <a:buNone/>
              <a:tabLst/>
              <a:defRPr/>
            </a:pPr>
            <a:endPar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Child and Adult Care Food Program</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Program Resources</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Click on Monthly Institution Calls</a:t>
            </a:r>
          </a:p>
          <a:p>
            <a:pPr marL="800100" marR="0" lvl="1" indent="-457200" algn="l" defTabSz="685800" rtl="0" eaLnBrk="1" fontAlgn="auto" latinLnBrk="0" hangingPunct="1">
              <a:lnSpc>
                <a:spcPct val="100000"/>
              </a:lnSpc>
              <a:spcBef>
                <a:spcPts val="375"/>
              </a:spcBef>
              <a:spcAft>
                <a:spcPts val="0"/>
              </a:spcAft>
              <a:buClr>
                <a:schemeClr val="accent3"/>
              </a:buClr>
              <a:buSzTx/>
              <a:buFont typeface="+mj-lt"/>
              <a:buAutoNum type="arabicParenR"/>
              <a:tabLst/>
              <a:defRPr/>
            </a:pPr>
            <a:endParaRPr kumimoji="0" lang="en-US"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1" indent="0" algn="l" defTabSz="685800" rtl="0" eaLnBrk="1" fontAlgn="auto" latinLnBrk="0" hangingPunct="1">
              <a:lnSpc>
                <a:spcPct val="100000"/>
              </a:lnSpc>
              <a:spcBef>
                <a:spcPts val="375"/>
              </a:spcBef>
              <a:spcAft>
                <a:spcPts val="0"/>
              </a:spcAft>
              <a:buClrTx/>
              <a:buSzTx/>
              <a:buFont typeface="Franklin Gothic Medium" panose="020B0603020102020204" pitchFamily="34" charset="0"/>
              <a:buNone/>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76263" marR="0" lvl="1" indent="-233363" algn="l" defTabSz="685800" rtl="0" eaLnBrk="1" fontAlgn="auto" latinLnBrk="0" hangingPunct="1">
              <a:lnSpc>
                <a:spcPct val="100000"/>
              </a:lnSpc>
              <a:spcBef>
                <a:spcPts val="375"/>
              </a:spcBef>
              <a:spcAft>
                <a:spcPts val="0"/>
              </a:spcAft>
              <a:buClrTx/>
              <a:buSzTx/>
              <a:buFont typeface="Franklin Gothic Medium" panose="020B0603020102020204" pitchFamily="34" charset="0"/>
              <a:buChar char="−"/>
              <a:tabLst/>
              <a:defRPr/>
            </a:pPr>
            <a:endParaRPr kumimoji="0" lang="en-US" sz="2000" b="0" i="0" u="none" strike="noStrike" kern="1200" cap="none" spc="0" normalizeH="0" baseline="0" noProof="0" dirty="0">
              <a:ln>
                <a:noFill/>
              </a:ln>
              <a:solidFill>
                <a:srgbClr val="0B3C61"/>
              </a:solidFill>
              <a:effectLst/>
              <a:uLnTx/>
              <a:uFillTx/>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CE19EFED-9FBD-4AF5-A968-7B90316C8BA2}"/>
              </a:ext>
            </a:extLst>
          </p:cNvPr>
          <p:cNvSpPr/>
          <p:nvPr/>
        </p:nvSpPr>
        <p:spPr>
          <a:xfrm rot="10800000">
            <a:off x="7993930" y="4471087"/>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3926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queen, colorful, several&#10;&#10;Description automatically generated">
            <a:extLst>
              <a:ext uri="{FF2B5EF4-FFF2-40B4-BE49-F238E27FC236}">
                <a16:creationId xmlns:a16="http://schemas.microsoft.com/office/drawing/2014/main" id="{FFD89CE6-074D-44C4-A702-108A808454C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98" r="16598"/>
          <a:stretch>
            <a:fillRect/>
          </a:stretch>
        </p:blipFill>
        <p:spPr/>
      </p:pic>
      <p:sp>
        <p:nvSpPr>
          <p:cNvPr id="3" name="Title 2">
            <a:extLst>
              <a:ext uri="{FF2B5EF4-FFF2-40B4-BE49-F238E27FC236}">
                <a16:creationId xmlns:a16="http://schemas.microsoft.com/office/drawing/2014/main" id="{8D23E9B8-FBA1-4282-942F-6DB0FC83F49F}"/>
              </a:ext>
            </a:extLst>
          </p:cNvPr>
          <p:cNvSpPr>
            <a:spLocks noGrp="1"/>
          </p:cNvSpPr>
          <p:nvPr>
            <p:ph type="title"/>
          </p:nvPr>
        </p:nvSpPr>
        <p:spPr/>
        <p:txBody>
          <a:bodyPr/>
          <a:lstStyle/>
          <a:p>
            <a:pPr algn="ctr"/>
            <a:r>
              <a:rPr lang="en-US" dirty="0"/>
              <a:t>Q&amp;A Session</a:t>
            </a:r>
          </a:p>
        </p:txBody>
      </p:sp>
      <p:sp>
        <p:nvSpPr>
          <p:cNvPr id="6" name="TextBox 5">
            <a:extLst>
              <a:ext uri="{FF2B5EF4-FFF2-40B4-BE49-F238E27FC236}">
                <a16:creationId xmlns:a16="http://schemas.microsoft.com/office/drawing/2014/main" id="{3BD1B20F-5D72-42DE-925E-5F1170B349B8}"/>
              </a:ext>
            </a:extLst>
          </p:cNvPr>
          <p:cNvSpPr txBox="1"/>
          <p:nvPr/>
        </p:nvSpPr>
        <p:spPr>
          <a:xfrm>
            <a:off x="853864" y="2971800"/>
            <a:ext cx="914400" cy="914400"/>
          </a:xfrm>
          <a:prstGeom prst="rect">
            <a:avLst/>
          </a:prstGeom>
        </p:spPr>
        <p:txBody>
          <a:bodyPr wrap="none" lIns="121869" tIns="60933" rIns="121869" bIns="60933" rtlCol="0" anchor="ctr">
            <a:noAutofit/>
          </a:bodyPr>
          <a:lstStyle/>
          <a:p>
            <a:pPr>
              <a:spcBef>
                <a:spcPts val="0"/>
              </a:spcBef>
            </a:pPr>
            <a:r>
              <a:rPr lang="en-US" sz="2400" dirty="0">
                <a:solidFill>
                  <a:schemeClr val="accent3"/>
                </a:solidFill>
                <a:cs typeface="Calibri"/>
              </a:rPr>
              <a:t>1) </a:t>
            </a:r>
            <a:r>
              <a:rPr lang="en-US" sz="2000" dirty="0">
                <a:solidFill>
                  <a:schemeClr val="bg2"/>
                </a:solidFill>
                <a:latin typeface="Arial" panose="020B0604020202020204" pitchFamily="34" charset="0"/>
                <a:cs typeface="Arial" panose="020B0604020202020204" pitchFamily="34" charset="0"/>
              </a:rPr>
              <a:t>Please use the chat function</a:t>
            </a:r>
          </a:p>
          <a:p>
            <a:pPr marL="0" indent="0">
              <a:spcBef>
                <a:spcPts val="0"/>
              </a:spcBef>
            </a:pPr>
            <a:r>
              <a:rPr lang="en-US" sz="2000" dirty="0">
                <a:solidFill>
                  <a:schemeClr val="bg2"/>
                </a:solidFill>
                <a:latin typeface="Arial" panose="020B0604020202020204" pitchFamily="34" charset="0"/>
                <a:cs typeface="Arial" panose="020B0604020202020204" pitchFamily="34" charset="0"/>
              </a:rPr>
              <a:t>to submit your questions.</a:t>
            </a:r>
          </a:p>
          <a:p>
            <a:pPr marL="0" indent="0">
              <a:spcBef>
                <a:spcPts val="0"/>
              </a:spcBef>
            </a:pPr>
            <a:endParaRPr lang="en-US" sz="2000" dirty="0">
              <a:solidFill>
                <a:schemeClr val="bg2"/>
              </a:solidFill>
              <a:latin typeface="Arial" panose="020B0604020202020204" pitchFamily="34" charset="0"/>
              <a:cs typeface="Arial" panose="020B0604020202020204" pitchFamily="34" charset="0"/>
            </a:endParaRPr>
          </a:p>
          <a:p>
            <a:pPr>
              <a:spcBef>
                <a:spcPts val="0"/>
              </a:spcBef>
            </a:pPr>
            <a:r>
              <a:rPr lang="en-US" sz="2000" dirty="0">
                <a:solidFill>
                  <a:schemeClr val="accent3"/>
                </a:solidFill>
                <a:latin typeface="Arial" panose="020B0604020202020204" pitchFamily="34" charset="0"/>
                <a:cs typeface="Arial" panose="020B0604020202020204" pitchFamily="34" charset="0"/>
              </a:rPr>
              <a:t>2) </a:t>
            </a:r>
            <a:r>
              <a:rPr lang="en-US" sz="2000" dirty="0">
                <a:solidFill>
                  <a:schemeClr val="bg2"/>
                </a:solidFill>
                <a:latin typeface="Arial" panose="020B0604020202020204" pitchFamily="34" charset="0"/>
                <a:cs typeface="Arial" panose="020B0604020202020204" pitchFamily="34" charset="0"/>
              </a:rPr>
              <a:t>We will review what we have </a:t>
            </a:r>
          </a:p>
          <a:p>
            <a:pPr>
              <a:spcBef>
                <a:spcPts val="0"/>
              </a:spcBef>
            </a:pPr>
            <a:r>
              <a:rPr lang="en-US" sz="2000" dirty="0">
                <a:solidFill>
                  <a:schemeClr val="bg2"/>
                </a:solidFill>
                <a:latin typeface="Arial" panose="020B0604020202020204" pitchFamily="34" charset="0"/>
                <a:cs typeface="Arial" panose="020B0604020202020204" pitchFamily="34" charset="0"/>
              </a:rPr>
              <a:t>time for that pertains to the good </a:t>
            </a:r>
          </a:p>
          <a:p>
            <a:pPr>
              <a:spcBef>
                <a:spcPts val="0"/>
              </a:spcBef>
            </a:pPr>
            <a:r>
              <a:rPr lang="en-US" sz="2000" dirty="0">
                <a:solidFill>
                  <a:schemeClr val="bg2"/>
                </a:solidFill>
                <a:latin typeface="Arial" panose="020B0604020202020204" pitchFamily="34" charset="0"/>
                <a:cs typeface="Arial" panose="020B0604020202020204" pitchFamily="34" charset="0"/>
              </a:rPr>
              <a:t>of the group.</a:t>
            </a:r>
          </a:p>
          <a:p>
            <a:pPr>
              <a:spcBef>
                <a:spcPts val="0"/>
              </a:spcBef>
            </a:pPr>
            <a:endParaRPr lang="en-US" sz="2000" dirty="0">
              <a:solidFill>
                <a:schemeClr val="bg2"/>
              </a:solidFill>
              <a:latin typeface="Arial" panose="020B0604020202020204" pitchFamily="34" charset="0"/>
              <a:cs typeface="Arial" panose="020B0604020202020204" pitchFamily="34" charset="0"/>
            </a:endParaRPr>
          </a:p>
          <a:p>
            <a:pPr>
              <a:spcBef>
                <a:spcPts val="0"/>
              </a:spcBef>
            </a:pPr>
            <a:r>
              <a:rPr lang="en-US" sz="2000" dirty="0">
                <a:solidFill>
                  <a:schemeClr val="accent3"/>
                </a:solidFill>
                <a:latin typeface="Arial" panose="020B0604020202020204" pitchFamily="34" charset="0"/>
                <a:cs typeface="Arial" panose="020B0604020202020204" pitchFamily="34" charset="0"/>
              </a:rPr>
              <a:t>3) </a:t>
            </a:r>
            <a:r>
              <a:rPr lang="en-US" sz="2000" dirty="0">
                <a:solidFill>
                  <a:schemeClr val="bg2"/>
                </a:solidFill>
                <a:latin typeface="Arial" panose="020B0604020202020204" pitchFamily="34" charset="0"/>
                <a:cs typeface="Arial" panose="020B0604020202020204" pitchFamily="34" charset="0"/>
              </a:rPr>
              <a:t>Questions that apply to one </a:t>
            </a:r>
          </a:p>
          <a:p>
            <a:pPr>
              <a:spcBef>
                <a:spcPts val="0"/>
              </a:spcBef>
            </a:pPr>
            <a:r>
              <a:rPr lang="en-US" sz="2000" dirty="0">
                <a:solidFill>
                  <a:schemeClr val="bg2"/>
                </a:solidFill>
                <a:latin typeface="Arial" panose="020B0604020202020204" pitchFamily="34" charset="0"/>
                <a:cs typeface="Arial" panose="020B0604020202020204" pitchFamily="34" charset="0"/>
              </a:rPr>
              <a:t>specific institution will be handled </a:t>
            </a:r>
          </a:p>
          <a:p>
            <a:pPr>
              <a:spcBef>
                <a:spcPts val="0"/>
              </a:spcBef>
            </a:pPr>
            <a:r>
              <a:rPr lang="en-US" sz="2000" dirty="0">
                <a:solidFill>
                  <a:schemeClr val="bg2"/>
                </a:solidFill>
                <a:latin typeface="Arial" panose="020B0604020202020204" pitchFamily="34" charset="0"/>
                <a:cs typeface="Arial" panose="020B0604020202020204" pitchFamily="34" charset="0"/>
              </a:rPr>
              <a:t>offline.</a:t>
            </a:r>
          </a:p>
          <a:p>
            <a:pPr marL="457200" indent="-457200">
              <a:spcBef>
                <a:spcPts val="0"/>
              </a:spcBef>
              <a:buFont typeface="+mj-lt"/>
              <a:buAutoNum type="arabicPeriod"/>
            </a:pPr>
            <a:endParaRPr lang="en-US" sz="2099" dirty="0">
              <a:solidFill>
                <a:schemeClr val="bg2"/>
              </a:solidFill>
              <a:cs typeface="Calibri"/>
            </a:endParaRPr>
          </a:p>
        </p:txBody>
      </p:sp>
    </p:spTree>
    <p:custDataLst>
      <p:tags r:id="rId1"/>
    </p:custDataLst>
    <p:extLst>
      <p:ext uri="{BB962C8B-B14F-4D97-AF65-F5344CB8AC3E}">
        <p14:creationId xmlns:p14="http://schemas.microsoft.com/office/powerpoint/2010/main" val="101887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0BE2-D85B-4D64-A592-79D6E378FBB7}"/>
              </a:ext>
            </a:extLst>
          </p:cNvPr>
          <p:cNvSpPr>
            <a:spLocks noGrp="1"/>
          </p:cNvSpPr>
          <p:nvPr>
            <p:ph type="title"/>
          </p:nvPr>
        </p:nvSpPr>
        <p:spPr/>
        <p:txBody>
          <a:bodyPr/>
          <a:lstStyle/>
          <a:p>
            <a:r>
              <a:rPr lang="en-US" dirty="0"/>
              <a:t>Just Want to Say…….</a:t>
            </a:r>
          </a:p>
        </p:txBody>
      </p:sp>
      <p:pic>
        <p:nvPicPr>
          <p:cNvPr id="5" name="Content Placeholder 4" descr="Logo&#10;&#10;Description automatically generated with medium confidence">
            <a:extLst>
              <a:ext uri="{FF2B5EF4-FFF2-40B4-BE49-F238E27FC236}">
                <a16:creationId xmlns:a16="http://schemas.microsoft.com/office/drawing/2014/main" id="{9E6B3ECD-C595-46EE-80CF-7E0FEDD1FD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8141" y="1941920"/>
            <a:ext cx="7211505" cy="4049419"/>
          </a:xfrm>
        </p:spPr>
      </p:pic>
    </p:spTree>
    <p:custDataLst>
      <p:tags r:id="rId1"/>
    </p:custDataLst>
    <p:extLst>
      <p:ext uri="{BB962C8B-B14F-4D97-AF65-F5344CB8AC3E}">
        <p14:creationId xmlns:p14="http://schemas.microsoft.com/office/powerpoint/2010/main" val="268879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512E-DC59-4AA7-B148-4919EFABFE9E}"/>
              </a:ext>
            </a:extLst>
          </p:cNvPr>
          <p:cNvSpPr>
            <a:spLocks noGrp="1"/>
          </p:cNvSpPr>
          <p:nvPr>
            <p:ph type="title"/>
          </p:nvPr>
        </p:nvSpPr>
        <p:spPr/>
        <p:txBody>
          <a:bodyPr/>
          <a:lstStyle/>
          <a:p>
            <a:r>
              <a:rPr lang="en-US" dirty="0"/>
              <a:t>P-EBT for Child Care</a:t>
            </a:r>
          </a:p>
        </p:txBody>
      </p:sp>
      <p:sp>
        <p:nvSpPr>
          <p:cNvPr id="3" name="Text Placeholder 2">
            <a:extLst>
              <a:ext uri="{FF2B5EF4-FFF2-40B4-BE49-F238E27FC236}">
                <a16:creationId xmlns:a16="http://schemas.microsoft.com/office/drawing/2014/main" id="{991194F8-2791-4304-B15A-7AB03A62B006}"/>
              </a:ext>
            </a:extLst>
          </p:cNvPr>
          <p:cNvSpPr txBox="1">
            <a:spLocks/>
          </p:cNvSpPr>
          <p:nvPr/>
        </p:nvSpPr>
        <p:spPr>
          <a:xfrm>
            <a:off x="2151855" y="1701180"/>
            <a:ext cx="7888288" cy="644611"/>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Child and Adult Care Food Program</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5400" b="0" i="0" u="none" strike="noStrike" kern="1200" cap="none" spc="0" normalizeH="0" baseline="0" noProof="0" dirty="0">
              <a:ln>
                <a:noFill/>
              </a:ln>
              <a:solidFill>
                <a:srgbClr val="0B3C6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1EA68F4-116E-416B-87AB-B13F41461CD4}"/>
              </a:ext>
            </a:extLst>
          </p:cNvPr>
          <p:cNvPicPr>
            <a:picLocks noChangeAspect="1"/>
          </p:cNvPicPr>
          <p:nvPr/>
        </p:nvPicPr>
        <p:blipFill>
          <a:blip r:embed="rId3"/>
          <a:stretch>
            <a:fillRect/>
          </a:stretch>
        </p:blipFill>
        <p:spPr>
          <a:xfrm>
            <a:off x="1910499" y="2589781"/>
            <a:ext cx="8371001" cy="3756711"/>
          </a:xfrm>
          <a:prstGeom prst="rect">
            <a:avLst/>
          </a:prstGeom>
        </p:spPr>
      </p:pic>
    </p:spTree>
    <p:custDataLst>
      <p:tags r:id="rId1"/>
    </p:custDataLst>
    <p:extLst>
      <p:ext uri="{BB962C8B-B14F-4D97-AF65-F5344CB8AC3E}">
        <p14:creationId xmlns:p14="http://schemas.microsoft.com/office/powerpoint/2010/main" val="4298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
          <p:cNvSpPr txBox="1">
            <a:spLocks/>
          </p:cNvSpPr>
          <p:nvPr/>
        </p:nvSpPr>
        <p:spPr>
          <a:xfrm>
            <a:off x="955481" y="1684888"/>
            <a:ext cx="5140520" cy="1135388"/>
          </a:xfrm>
          <a:prstGeom prst="rect">
            <a:avLst/>
          </a:prstGeom>
        </p:spPr>
        <p:txBody>
          <a:bodyPr vert="horz" lIns="121869" tIns="60933" rIns="121869" bIns="60933"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The toolkit was distributed     May 19, 2021</a:t>
            </a: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2099" b="0" i="0" u="none" strike="noStrike" kern="1200" cap="none" spc="0" normalizeH="0" baseline="0" noProof="0" dirty="0">
              <a:ln>
                <a:noFill/>
              </a:ln>
              <a:solidFill>
                <a:prstClr val="white"/>
              </a:solidFill>
              <a:effectLst/>
              <a:uLnTx/>
              <a:uFillTx/>
              <a:latin typeface="Calibri"/>
              <a:ea typeface="+mn-ea"/>
              <a:cs typeface="Calibri"/>
            </a:endParaRPr>
          </a:p>
        </p:txBody>
      </p:sp>
      <p:sp>
        <p:nvSpPr>
          <p:cNvPr id="27" name="Content Placeholder 5"/>
          <p:cNvSpPr txBox="1">
            <a:spLocks/>
          </p:cNvSpPr>
          <p:nvPr/>
        </p:nvSpPr>
        <p:spPr>
          <a:xfrm>
            <a:off x="1619683" y="3375666"/>
            <a:ext cx="3696000" cy="386339"/>
          </a:xfrm>
          <a:prstGeom prst="rect">
            <a:avLst/>
          </a:prstGeom>
        </p:spPr>
        <p:txBody>
          <a:bodyPr vert="horz" lIns="121869" tIns="60933" rIns="121869" bIns="60933"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2299" b="0" i="0" u="none" strike="noStrike" kern="1200" cap="none" spc="0" normalizeH="0" baseline="0" noProof="0" dirty="0">
              <a:ln>
                <a:noFill/>
              </a:ln>
              <a:solidFill>
                <a:srgbClr val="F2F2F2"/>
              </a:solidFill>
              <a:effectLst/>
              <a:uLnTx/>
              <a:uFillTx/>
              <a:latin typeface="Calibri"/>
              <a:ea typeface="+mn-ea"/>
              <a:cs typeface="Calibri"/>
            </a:endParaRPr>
          </a:p>
        </p:txBody>
      </p:sp>
      <p:sp>
        <p:nvSpPr>
          <p:cNvPr id="4" name="Title 3"/>
          <p:cNvSpPr>
            <a:spLocks noGrp="1"/>
          </p:cNvSpPr>
          <p:nvPr>
            <p:ph type="title"/>
          </p:nvPr>
        </p:nvSpPr>
        <p:spPr/>
        <p:txBody>
          <a:bodyPr/>
          <a:lstStyle/>
          <a:p>
            <a:r>
              <a:rPr lang="en-US" dirty="0">
                <a:latin typeface="+mj-lt"/>
              </a:rPr>
              <a:t>Updates</a:t>
            </a:r>
          </a:p>
        </p:txBody>
      </p:sp>
      <p:pic>
        <p:nvPicPr>
          <p:cNvPr id="20" name="Picture 19">
            <a:extLst>
              <a:ext uri="{FF2B5EF4-FFF2-40B4-BE49-F238E27FC236}">
                <a16:creationId xmlns:a16="http://schemas.microsoft.com/office/drawing/2014/main" id="{F3B51F5D-4C71-4565-B22A-674D08EB5283}"/>
              </a:ext>
            </a:extLst>
          </p:cNvPr>
          <p:cNvPicPr>
            <a:picLocks noChangeAspect="1"/>
          </p:cNvPicPr>
          <p:nvPr/>
        </p:nvPicPr>
        <p:blipFill>
          <a:blip r:embed="rId4"/>
          <a:stretch>
            <a:fillRect/>
          </a:stretch>
        </p:blipFill>
        <p:spPr>
          <a:xfrm>
            <a:off x="6780319" y="617234"/>
            <a:ext cx="5006972" cy="5623532"/>
          </a:xfrm>
          <a:prstGeom prst="rect">
            <a:avLst/>
          </a:prstGeom>
        </p:spPr>
      </p:pic>
      <p:sp>
        <p:nvSpPr>
          <p:cNvPr id="25" name="TextBox 24">
            <a:extLst>
              <a:ext uri="{FF2B5EF4-FFF2-40B4-BE49-F238E27FC236}">
                <a16:creationId xmlns:a16="http://schemas.microsoft.com/office/drawing/2014/main" id="{CDFBB368-2779-425A-B2A9-9B77B16A0014}"/>
              </a:ext>
            </a:extLst>
          </p:cNvPr>
          <p:cNvSpPr txBox="1"/>
          <p:nvPr/>
        </p:nvSpPr>
        <p:spPr>
          <a:xfrm>
            <a:off x="955481" y="3375666"/>
            <a:ext cx="5576438" cy="1569660"/>
          </a:xfrm>
          <a:prstGeom prst="rect">
            <a:avLst/>
          </a:prstGeom>
          <a:noFill/>
        </p:spPr>
        <p:txBody>
          <a:bodyPr wrap="square">
            <a:spAutoFit/>
          </a:bodyPr>
          <a:lstStyle/>
          <a:p>
            <a:pPr marL="0" marR="0" lvl="0" indent="0" algn="l" defTabSz="914400" rtl="0" eaLnBrk="0" fontAlgn="base" latinLnBrk="0" hangingPunct="0">
              <a:lnSpc>
                <a:spcPct val="100000"/>
              </a:lnSpc>
              <a:spcBef>
                <a:spcPts val="450"/>
              </a:spcBef>
              <a:spcAft>
                <a:spcPts val="450"/>
              </a:spcAft>
              <a:buClrTx/>
              <a:buSzTx/>
              <a:buFontTx/>
              <a:buNone/>
              <a:tabLst/>
              <a:defRPr/>
            </a:pPr>
            <a:r>
              <a:rPr kumimoji="0" lang="en-US" altLang="en-US" sz="2400" b="0" i="0" u="none" strike="noStrike" kern="1200" cap="none" spc="0" normalizeH="0" baseline="0" noProof="0" dirty="0">
                <a:ln>
                  <a:noFill/>
                </a:ln>
                <a:solidFill>
                  <a:schemeClr val="accent3"/>
                </a:solidFill>
                <a:effectLst/>
                <a:uLnTx/>
                <a:uFillTx/>
                <a:latin typeface="Arial"/>
                <a:ea typeface="+mn-ea"/>
                <a:cs typeface="+mn-cs"/>
              </a:rPr>
              <a:t>Purpose:</a:t>
            </a:r>
            <a:r>
              <a:rPr kumimoji="0" lang="en-US" altLang="en-US" sz="2400" b="0" i="0" u="none" strike="noStrike" kern="1200" cap="none" spc="0" normalizeH="0" baseline="0" noProof="0" dirty="0">
                <a:ln>
                  <a:noFill/>
                </a:ln>
                <a:solidFill>
                  <a:schemeClr val="bg1"/>
                </a:solidFill>
                <a:effectLst/>
                <a:uLnTx/>
                <a:uFillTx/>
                <a:latin typeface="Arial"/>
                <a:ea typeface="+mn-ea"/>
                <a:cs typeface="+mn-cs"/>
              </a:rPr>
              <a:t> To provide resources and communication materials to help inform populations in the community who may inquire about P-EBT.</a:t>
            </a:r>
          </a:p>
        </p:txBody>
      </p:sp>
    </p:spTree>
    <p:custDataLst>
      <p:tags r:id="rId1"/>
    </p:custDataLst>
    <p:extLst>
      <p:ext uri="{BB962C8B-B14F-4D97-AF65-F5344CB8AC3E}">
        <p14:creationId xmlns:p14="http://schemas.microsoft.com/office/powerpoint/2010/main" val="145149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680909" y="1607517"/>
            <a:ext cx="719623" cy="71961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5544" b="5544"/>
          <a:stretch/>
        </p:blipFill>
        <p:spPr>
          <a:xfrm>
            <a:off x="680909" y="3171550"/>
            <a:ext cx="5212642" cy="3089743"/>
          </a:xfrm>
        </p:spPr>
      </p:pic>
      <p:sp>
        <p:nvSpPr>
          <p:cNvPr id="3" name="Title 2"/>
          <p:cNvSpPr>
            <a:spLocks noGrp="1"/>
          </p:cNvSpPr>
          <p:nvPr>
            <p:ph type="title"/>
          </p:nvPr>
        </p:nvSpPr>
        <p:spPr/>
        <p:txBody>
          <a:bodyPr vert="horz" lIns="121932" tIns="60965" rIns="121932" bIns="60965" rtlCol="0" anchor="ctr">
            <a:normAutofit/>
          </a:bodyPr>
          <a:lstStyle/>
          <a:p>
            <a:r>
              <a:rPr lang="en-US" dirty="0">
                <a:latin typeface="+mj-lt"/>
              </a:rPr>
              <a:t>Updates</a:t>
            </a: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586" b="9586"/>
          <a:stretch/>
        </p:blipFill>
        <p:spPr>
          <a:xfrm>
            <a:off x="6326906" y="3171550"/>
            <a:ext cx="5192345" cy="3089743"/>
          </a:xfrm>
        </p:spPr>
      </p:pic>
      <p:sp>
        <p:nvSpPr>
          <p:cNvPr id="13" name="Text Placeholder 1"/>
          <p:cNvSpPr txBox="1">
            <a:spLocks/>
          </p:cNvSpPr>
          <p:nvPr/>
        </p:nvSpPr>
        <p:spPr>
          <a:xfrm>
            <a:off x="1472596" y="1606263"/>
            <a:ext cx="4425297" cy="97122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bg2"/>
                </a:solidFill>
                <a:latin typeface="Arial" panose="020B0604020202020204" pitchFamily="34" charset="0"/>
                <a:cs typeface="Arial" panose="020B0604020202020204" pitchFamily="34" charset="0"/>
              </a:rPr>
              <a:t>P-EBT for children under six are being issued at this time.</a:t>
            </a:r>
          </a:p>
        </p:txBody>
      </p:sp>
      <p:sp>
        <p:nvSpPr>
          <p:cNvPr id="15" name="Text Placeholder 1"/>
          <p:cNvSpPr txBox="1">
            <a:spLocks/>
          </p:cNvSpPr>
          <p:nvPr/>
        </p:nvSpPr>
        <p:spPr>
          <a:xfrm>
            <a:off x="7137441" y="1606148"/>
            <a:ext cx="4410976" cy="971222"/>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bg2"/>
                </a:solidFill>
                <a:latin typeface="Arial" panose="020B0604020202020204" pitchFamily="34" charset="0"/>
                <a:cs typeface="Arial" panose="020B0604020202020204" pitchFamily="34" charset="0"/>
              </a:rPr>
              <a:t>To learn more about P-EBT for children under the age of six, please visit </a:t>
            </a:r>
            <a:r>
              <a:rPr lang="en-US" sz="2099" dirty="0">
                <a:solidFill>
                  <a:schemeClr val="accent3"/>
                </a:solidFill>
                <a:latin typeface="Arial" panose="020B0604020202020204" pitchFamily="34" charset="0"/>
                <a:cs typeface="Arial" panose="020B0604020202020204" pitchFamily="34" charset="0"/>
              </a:rPr>
              <a:t>www.ncdhhs.gov/PEBT</a:t>
            </a:r>
          </a:p>
        </p:txBody>
      </p:sp>
      <p:sp>
        <p:nvSpPr>
          <p:cNvPr id="2" name="Rectangle 1"/>
          <p:cNvSpPr/>
          <p:nvPr/>
        </p:nvSpPr>
        <p:spPr>
          <a:xfrm>
            <a:off x="752973" y="1710991"/>
            <a:ext cx="575494" cy="512670"/>
          </a:xfrm>
          <a:prstGeom prst="rect">
            <a:avLst/>
          </a:prstGeom>
        </p:spPr>
        <p:txBody>
          <a:bodyPr wrap="none" lIns="121869" tIns="60933" rIns="121869" bIns="60933" anchor="ctr">
            <a:spAutoFit/>
          </a:bodyPr>
          <a:lstStyle/>
          <a:p>
            <a:pPr algn="ctr"/>
            <a:r>
              <a:rPr lang="en-JM" sz="2499" dirty="0">
                <a:solidFill>
                  <a:schemeClr val="bg1"/>
                </a:solidFill>
                <a:cs typeface="Calibri"/>
              </a:rPr>
              <a:t>01</a:t>
            </a:r>
          </a:p>
        </p:txBody>
      </p:sp>
      <p:sp>
        <p:nvSpPr>
          <p:cNvPr id="16" name="Oval 15"/>
          <p:cNvSpPr>
            <a:spLocks noChangeAspect="1"/>
          </p:cNvSpPr>
          <p:nvPr/>
        </p:nvSpPr>
        <p:spPr>
          <a:xfrm>
            <a:off x="6345189" y="1607517"/>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17" name="Rectangle 16"/>
          <p:cNvSpPr/>
          <p:nvPr/>
        </p:nvSpPr>
        <p:spPr>
          <a:xfrm>
            <a:off x="6417441" y="1710994"/>
            <a:ext cx="575494" cy="512670"/>
          </a:xfrm>
          <a:prstGeom prst="rect">
            <a:avLst/>
          </a:prstGeom>
        </p:spPr>
        <p:txBody>
          <a:bodyPr wrap="none" lIns="121869" tIns="60933" rIns="121869" bIns="60933" anchor="ctr">
            <a:spAutoFit/>
          </a:bodyPr>
          <a:lstStyle/>
          <a:p>
            <a:pPr algn="ctr"/>
            <a:r>
              <a:rPr lang="en-JM" sz="2499" dirty="0">
                <a:solidFill>
                  <a:schemeClr val="bg1"/>
                </a:solidFill>
                <a:cs typeface="Calibri"/>
              </a:rPr>
              <a:t>02</a:t>
            </a:r>
          </a:p>
        </p:txBody>
      </p:sp>
    </p:spTree>
    <p:custDataLst>
      <p:tags r:id="rId1"/>
    </p:custDataLst>
    <p:extLst>
      <p:ext uri="{BB962C8B-B14F-4D97-AF65-F5344CB8AC3E}">
        <p14:creationId xmlns:p14="http://schemas.microsoft.com/office/powerpoint/2010/main" val="75682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1"/>
            <a:endParaRPr lang="en-US" sz="1999" dirty="0">
              <a:solidFill>
                <a:schemeClr val="bg1"/>
              </a:solidFill>
              <a:latin typeface="Open Sans" panose="020B0606030504020204" pitchFamily="34" charset="0"/>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176674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j-lt"/>
              </a:rPr>
              <a:t>Emergency Cost Reimbursement</a:t>
            </a:r>
          </a:p>
        </p:txBody>
      </p:sp>
      <p:sp>
        <p:nvSpPr>
          <p:cNvPr id="3" name="TextBox 2"/>
          <p:cNvSpPr txBox="1"/>
          <p:nvPr/>
        </p:nvSpPr>
        <p:spPr>
          <a:xfrm>
            <a:off x="157212" y="2862072"/>
            <a:ext cx="792780" cy="701714"/>
          </a:xfrm>
          <a:prstGeom prst="rect">
            <a:avLst/>
          </a:prstGeom>
          <a:noFill/>
        </p:spPr>
        <p:txBody>
          <a:bodyPr wrap="none" lIns="121869" tIns="60933" rIns="121869" bIns="60933"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98" b="1" i="0" u="none" strike="noStrike" kern="1200" cap="none" spc="-201" normalizeH="0" baseline="0" noProof="0" dirty="0">
              <a:ln>
                <a:noFill/>
              </a:ln>
              <a:solidFill>
                <a:prstClr val="white"/>
              </a:solidFill>
              <a:effectLst/>
              <a:uLnTx/>
              <a:uFillTx/>
              <a:latin typeface="Open Sans"/>
              <a:ea typeface="+mn-ea"/>
              <a:cs typeface="Open Sans" panose="020B0606030504020204" pitchFamily="34" charset="0"/>
            </a:endParaRPr>
          </a:p>
        </p:txBody>
      </p:sp>
      <p:sp>
        <p:nvSpPr>
          <p:cNvPr id="5" name="Rectangle 4"/>
          <p:cNvSpPr/>
          <p:nvPr/>
        </p:nvSpPr>
        <p:spPr>
          <a:xfrm>
            <a:off x="1298836" y="3554036"/>
            <a:ext cx="4659058" cy="446221"/>
          </a:xfrm>
          <a:prstGeom prst="rect">
            <a:avLst/>
          </a:prstGeom>
        </p:spPr>
        <p:txBody>
          <a:bodyPr wrap="none" lIns="121869" tIns="60933" rIns="121869" bIns="6093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Open Sans"/>
                <a:ea typeface="+mn-ea"/>
                <a:cs typeface="+mn-cs"/>
              </a:rPr>
              <a:t>Child and Adult Care Food Program</a:t>
            </a:r>
            <a:endParaRPr kumimoji="0" lang="en-US" sz="21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62347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121932" tIns="60965" rIns="121932" bIns="60965" rtlCol="0" anchor="ctr">
            <a:normAutofit/>
          </a:bodyPr>
          <a:lstStyle/>
          <a:p>
            <a:r>
              <a:rPr lang="en-US" sz="3600" dirty="0">
                <a:latin typeface="+mj-lt"/>
              </a:rPr>
              <a:t>Emergency Cost Reimbursement Benefits Timeline </a:t>
            </a:r>
          </a:p>
        </p:txBody>
      </p:sp>
      <p:sp>
        <p:nvSpPr>
          <p:cNvPr id="46" name="Rectangle 45"/>
          <p:cNvSpPr/>
          <p:nvPr/>
        </p:nvSpPr>
        <p:spPr>
          <a:xfrm>
            <a:off x="9479526" y="2733374"/>
            <a:ext cx="1928481" cy="34601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March 31, 2022</a:t>
            </a:r>
          </a:p>
        </p:txBody>
      </p:sp>
      <p:sp>
        <p:nvSpPr>
          <p:cNvPr id="60" name="Content Placeholder 8"/>
          <p:cNvSpPr txBox="1">
            <a:spLocks/>
          </p:cNvSpPr>
          <p:nvPr/>
        </p:nvSpPr>
        <p:spPr>
          <a:xfrm>
            <a:off x="3092747" y="5469819"/>
            <a:ext cx="6006505" cy="1023770"/>
          </a:xfrm>
          <a:prstGeom prst="roundRect">
            <a:avLst>
              <a:gd name="adj" fmla="val 10732"/>
            </a:avLst>
          </a:prstGeom>
          <a:solidFill>
            <a:schemeClr val="accent1"/>
          </a:solidFill>
        </p:spPr>
        <p:txBody>
          <a:bodyPr anchor="ct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Futura LT Book" pitchFamily="2"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Futura LT Book" pitchFamily="2"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Futura LT Book" pitchFamily="2"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Futura LT Book"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JM" sz="2100" b="1"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91" name="Rectangle 90"/>
          <p:cNvSpPr/>
          <p:nvPr/>
        </p:nvSpPr>
        <p:spPr>
          <a:xfrm>
            <a:off x="1210173" y="2750835"/>
            <a:ext cx="1654316" cy="36569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100" dirty="0">
                <a:solidFill>
                  <a:prstClr val="white"/>
                </a:solidFill>
                <a:latin typeface="Calibri"/>
              </a:rPr>
              <a:t>May 30, 2021</a:t>
            </a:r>
            <a:r>
              <a:rPr kumimoji="0" lang="en-US" sz="21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92" name="Rectangle 91"/>
          <p:cNvSpPr/>
          <p:nvPr/>
        </p:nvSpPr>
        <p:spPr>
          <a:xfrm>
            <a:off x="2866911" y="2737022"/>
            <a:ext cx="1735928" cy="365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June 30, 2021 </a:t>
            </a:r>
          </a:p>
        </p:txBody>
      </p:sp>
      <p:sp>
        <p:nvSpPr>
          <p:cNvPr id="93" name="Rectangle 92"/>
          <p:cNvSpPr/>
          <p:nvPr/>
        </p:nvSpPr>
        <p:spPr>
          <a:xfrm>
            <a:off x="4601382" y="2742776"/>
            <a:ext cx="1611124" cy="36569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July 31, 2021</a:t>
            </a:r>
          </a:p>
        </p:txBody>
      </p:sp>
      <p:sp>
        <p:nvSpPr>
          <p:cNvPr id="94" name="Rectangle 93"/>
          <p:cNvSpPr/>
          <p:nvPr/>
        </p:nvSpPr>
        <p:spPr>
          <a:xfrm>
            <a:off x="6213962" y="2726194"/>
            <a:ext cx="1781020" cy="36569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Sept 30, 2021</a:t>
            </a:r>
          </a:p>
        </p:txBody>
      </p:sp>
      <p:sp>
        <p:nvSpPr>
          <p:cNvPr id="95" name="Rectangle 94"/>
          <p:cNvSpPr/>
          <p:nvPr/>
        </p:nvSpPr>
        <p:spPr>
          <a:xfrm>
            <a:off x="7871316" y="2733374"/>
            <a:ext cx="1611125" cy="353629"/>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a:ea typeface="+mn-ea"/>
                <a:cs typeface="+mn-cs"/>
              </a:rPr>
              <a:t>Jan 31, 2022</a:t>
            </a:r>
          </a:p>
        </p:txBody>
      </p:sp>
      <p:sp>
        <p:nvSpPr>
          <p:cNvPr id="100" name="TextBox 99"/>
          <p:cNvSpPr txBox="1"/>
          <p:nvPr/>
        </p:nvSpPr>
        <p:spPr>
          <a:xfrm>
            <a:off x="4601061" y="3101670"/>
            <a:ext cx="1605288" cy="938719"/>
          </a:xfrm>
          <a:prstGeom prst="rect">
            <a:avLst/>
          </a:prstGeom>
          <a:solidFill>
            <a:schemeClr val="bg1">
              <a:lumMod val="65000"/>
            </a:schemeClr>
          </a:solidFill>
        </p:spPr>
        <p:txBody>
          <a:bodyPr wrap="square" rtlCol="0">
            <a:spAutoFit/>
          </a:bodyPr>
          <a:lstStyle/>
          <a:p>
            <a:pPr lvl="0"/>
            <a:r>
              <a:rPr lang="en-US" sz="1100" dirty="0">
                <a:solidFill>
                  <a:srgbClr val="000000"/>
                </a:solidFill>
                <a:latin typeface="Arial" panose="020B0604020202020204" pitchFamily="34" charset="0"/>
                <a:cs typeface="Arial" panose="020B0604020202020204" pitchFamily="34" charset="0"/>
              </a:rPr>
              <a:t>The State agency will request additional funds from FNS (if applicable)</a:t>
            </a:r>
          </a:p>
          <a:p>
            <a:pPr lvl="0"/>
            <a:endParaRPr lang="en-US" sz="1100" dirty="0">
              <a:solidFill>
                <a:srgbClr val="000000"/>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E3F4CE35-E9BA-4D05-9118-343547BADB44}"/>
              </a:ext>
            </a:extLst>
          </p:cNvPr>
          <p:cNvSpPr/>
          <p:nvPr/>
        </p:nvSpPr>
        <p:spPr>
          <a:xfrm>
            <a:off x="1214764" y="3116530"/>
            <a:ext cx="1649725" cy="2440655"/>
          </a:xfrm>
          <a:prstGeom prst="rect">
            <a:avLst/>
          </a:prstGeom>
          <a:solidFill>
            <a:srgbClr val="FFFFFF">
              <a:lumMod val="95000"/>
              <a:alpha val="70000"/>
            </a:srgbClr>
          </a:solid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Institutions will receive an official notice from the State agency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Anticipated reimbursement amount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Acceptable use of funds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Any institution not eligible will have to provide assurance by June 15, 2021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Requirement to report use of funds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9577C4C9-3E3D-489D-ABF3-78ABF309B112}"/>
              </a:ext>
            </a:extLst>
          </p:cNvPr>
          <p:cNvSpPr/>
          <p:nvPr/>
        </p:nvSpPr>
        <p:spPr>
          <a:xfrm>
            <a:off x="2866912" y="1799350"/>
            <a:ext cx="1735928" cy="942846"/>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State agency will begin disbursing funds to institutions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D5817E2B-CE80-47AD-866E-ABE33AA616FB}"/>
              </a:ext>
            </a:extLst>
          </p:cNvPr>
          <p:cNvSpPr/>
          <p:nvPr/>
        </p:nvSpPr>
        <p:spPr>
          <a:xfrm>
            <a:off x="6211049" y="1893715"/>
            <a:ext cx="1660267" cy="837364"/>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Funds obligation deadline</a:t>
            </a: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50" kern="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6" name="Rectangle 65">
            <a:extLst>
              <a:ext uri="{FF2B5EF4-FFF2-40B4-BE49-F238E27FC236}">
                <a16:creationId xmlns:a16="http://schemas.microsoft.com/office/drawing/2014/main" id="{02FC1528-8A32-434A-8852-59AD33A3777A}"/>
              </a:ext>
            </a:extLst>
          </p:cNvPr>
          <p:cNvSpPr/>
          <p:nvPr/>
        </p:nvSpPr>
        <p:spPr>
          <a:xfrm>
            <a:off x="7871316" y="3087003"/>
            <a:ext cx="1611124" cy="1280129"/>
          </a:xfrm>
          <a:prstGeom prst="rect">
            <a:avLst/>
          </a:prstGeom>
          <a:solidFill>
            <a:srgbClr val="FFFFFF">
              <a:lumMod val="95000"/>
              <a:alpha val="70000"/>
            </a:srgbClr>
          </a:solid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Funds liquidation deadline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Recovery process begins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Institutions must report to the State agency of the use of funds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EBAF71C1-AE7B-43C1-8FF4-C03317500996}"/>
              </a:ext>
            </a:extLst>
          </p:cNvPr>
          <p:cNvSpPr/>
          <p:nvPr/>
        </p:nvSpPr>
        <p:spPr>
          <a:xfrm>
            <a:off x="9479526" y="2027632"/>
            <a:ext cx="1928482" cy="698124"/>
          </a:xfrm>
          <a:prstGeom prst="rect">
            <a:avLst/>
          </a:prstGeom>
          <a:solidFill>
            <a:srgbClr val="FFFFFF">
              <a:lumMod val="95000"/>
              <a:alpha val="70000"/>
            </a:srgbClr>
          </a:solidFill>
        </p:spPr>
        <p:txBody>
          <a:bodyPr wrap="square">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The State agency must submit a summary of the use of funds to FNS</a:t>
            </a:r>
            <a:endParaRPr kumimoji="0" lang="en-US" sz="1100" b="0" i="0" u="none" strike="noStrike" kern="0" cap="none" spc="0" normalizeH="0" baseline="0" noProof="0" dirty="0">
              <a:ln>
                <a:noFill/>
              </a:ln>
              <a:solidFill>
                <a:srgbClr val="0B3C6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4B4C7890-FCAF-43E0-9568-8048A3D6E163}"/>
              </a:ext>
            </a:extLst>
          </p:cNvPr>
          <p:cNvSpPr txBox="1"/>
          <p:nvPr/>
        </p:nvSpPr>
        <p:spPr>
          <a:xfrm>
            <a:off x="3764669" y="5565035"/>
            <a:ext cx="502725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bg1"/>
                </a:solidFill>
                <a:effectLst/>
                <a:uLnTx/>
                <a:uFillTx/>
                <a:latin typeface="Arial"/>
                <a:ea typeface="+mn-ea"/>
                <a:cs typeface="+mn-cs"/>
              </a:rPr>
              <a:t>All institutions receiving Emergency Cost Reimbursement must report back to the State agency how the funds were used.</a:t>
            </a:r>
            <a:endParaRPr kumimoji="0" lang="en-US" sz="1600" b="0" i="1"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endParaRPr>
          </a:p>
        </p:txBody>
      </p:sp>
    </p:spTree>
    <p:custDataLst>
      <p:tags r:id="rId1"/>
    </p:custDataLst>
    <p:extLst>
      <p:ext uri="{BB962C8B-B14F-4D97-AF65-F5344CB8AC3E}">
        <p14:creationId xmlns:p14="http://schemas.microsoft.com/office/powerpoint/2010/main" val="38760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up)">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1" grpId="0" animBg="1"/>
      <p:bldP spid="92" grpId="0" animBg="1"/>
      <p:bldP spid="93" grpId="0" animBg="1"/>
      <p:bldP spid="94" grpId="0" animBg="1"/>
      <p:bldP spid="95" grpId="0" animBg="1"/>
      <p:bldP spid="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609" b="8609"/>
          <a:stretch/>
        </p:blipFill>
        <p:spPr>
          <a:xfrm>
            <a:off x="134400" y="132095"/>
            <a:ext cx="11914632" cy="6593809"/>
          </a:xfrm>
        </p:spPr>
      </p:pic>
      <p:sp>
        <p:nvSpPr>
          <p:cNvPr id="6" name="Rectangle 5"/>
          <p:cNvSpPr/>
          <p:nvPr/>
        </p:nvSpPr>
        <p:spPr>
          <a:xfrm>
            <a:off x="6074159" y="2166465"/>
            <a:ext cx="6129174" cy="3167669"/>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999" b="0" i="0" u="none" strike="noStrike" kern="1200" cap="none" spc="0" normalizeH="0" baseline="0" noProof="0" dirty="0">
              <a:ln>
                <a:noFill/>
              </a:ln>
              <a:solidFill>
                <a:prstClr val="white"/>
              </a:solidFill>
              <a:effectLst/>
              <a:uLnTx/>
              <a:uFillTx/>
              <a:latin typeface="Open Sans" panose="020B0606030504020204" pitchFamily="34" charset="0"/>
              <a:ea typeface="+mn-ea"/>
              <a:cs typeface="Open Sans" panose="020B0606030504020204" pitchFamily="34" charset="0"/>
            </a:endParaRPr>
          </a:p>
        </p:txBody>
      </p:sp>
      <p:sp>
        <p:nvSpPr>
          <p:cNvPr id="5" name="Title 4"/>
          <p:cNvSpPr>
            <a:spLocks noGrp="1"/>
          </p:cNvSpPr>
          <p:nvPr>
            <p:ph type="title"/>
          </p:nvPr>
        </p:nvSpPr>
        <p:spPr>
          <a:xfrm>
            <a:off x="6588376" y="3072878"/>
            <a:ext cx="4855464" cy="1143000"/>
          </a:xfrm>
        </p:spPr>
        <p:txBody>
          <a:bodyPr>
            <a:normAutofit fontScale="90000"/>
          </a:bodyPr>
          <a:lstStyle/>
          <a:p>
            <a:r>
              <a:rPr lang="en-US" dirty="0">
                <a:latin typeface="+mj-lt"/>
              </a:rPr>
              <a:t>What questions do you have?</a:t>
            </a:r>
          </a:p>
        </p:txBody>
      </p:sp>
    </p:spTree>
    <p:custDataLst>
      <p:tags r:id="rId1"/>
    </p:custDataLst>
    <p:extLst>
      <p:ext uri="{BB962C8B-B14F-4D97-AF65-F5344CB8AC3E}">
        <p14:creationId xmlns:p14="http://schemas.microsoft.com/office/powerpoint/2010/main" val="1088912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BACKING_FORM_KEY" val="9047640-e:\instructional design projects\articulate 360 templates\presentation2.pptx"/>
  <p:tag name="ARTICULATE_PRESENTER_VERSION" val="8"/>
  <p:tag name="ARTICULATE_DESIGN_ID_FOCUS" val="tGxvceMG"/>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403"/>
  <p:tag name="ARTICULATE_USED_LAYOUT" val="1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98"/>
  <p:tag name="ARTICULATE_USED_LAYOUT" val="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339"/>
  <p:tag name="ARTICULATE_USED_LAYOUT"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382"/>
  <p:tag name="ARTICULATE_USED_LAYOUT" val="13"/>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05"/>
  <p:tag name="ARTICULATE_USED_LAYOUT" val="8"/>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397"/>
  <p:tag name="ARTICULATE_USED_LAYOUT" val="9"/>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97"/>
  <p:tag name="ARTICULATE_USED_LAYOUT" val="9"/>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397"/>
  <p:tag name="ARTICULATE_USED_LAYOUT" val="9"/>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cus">
  <a:themeElements>
    <a:clrScheme name="Vision">
      <a:dk1>
        <a:sysClr val="windowText" lastClr="000000"/>
      </a:dk1>
      <a:lt1>
        <a:sysClr val="window" lastClr="FFFFFF"/>
      </a:lt1>
      <a:dk2>
        <a:srgbClr val="464D61"/>
      </a:dk2>
      <a:lt2>
        <a:srgbClr val="F2F2F2"/>
      </a:lt2>
      <a:accent1>
        <a:srgbClr val="048BE6"/>
      </a:accent1>
      <a:accent2>
        <a:srgbClr val="323C4F"/>
      </a:accent2>
      <a:accent3>
        <a:srgbClr val="2BB1EE"/>
      </a:accent3>
      <a:accent4>
        <a:srgbClr val="373C4F"/>
      </a:accent4>
      <a:accent5>
        <a:srgbClr val="D7DAE2"/>
      </a:accent5>
      <a:accent6>
        <a:srgbClr val="F2F2F2"/>
      </a:accent6>
      <a:hlink>
        <a:srgbClr val="FFFFFF"/>
      </a:hlink>
      <a:folHlink>
        <a:srgbClr val="00B0F0"/>
      </a:folHlink>
    </a:clrScheme>
    <a:fontScheme name="Vis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2"/>
            </a:solidFill>
            <a:cs typeface="Calibri"/>
          </a:defRPr>
        </a:defPPr>
      </a:lstStyle>
    </a:txDef>
  </a:objectDefaults>
  <a:extraClrSchemeLst/>
</a:theme>
</file>

<file path=ppt/theme/theme2.xml><?xml version="1.0" encoding="utf-8"?>
<a:theme xmlns:a="http://schemas.openxmlformats.org/drawingml/2006/main" name="3_Office Theme">
  <a:themeElements>
    <a:clrScheme name="Dark Blue DHHS">
      <a:dk1>
        <a:srgbClr val="0B3C61"/>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ontentPassPackage>
  <PackageId>Template-00002-PPT</PackageId>
</ContentPassPackage>
</file>

<file path=customXml/item2.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EE47DFEC-AFC9-4AB5-9B24-458D1A05DC8A}">
  <ds:schemaRefs/>
</ds:datastoreItem>
</file>

<file path=customXml/itemProps2.xml><?xml version="1.0" encoding="utf-8"?>
<ds:datastoreItem xmlns:ds="http://schemas.openxmlformats.org/officeDocument/2006/customXml" ds:itemID="{2E7F9CE4-1762-481A-94FE-A8928DF84521}"/>
</file>

<file path=customXml/itemProps3.xml><?xml version="1.0" encoding="utf-8"?>
<ds:datastoreItem xmlns:ds="http://schemas.openxmlformats.org/officeDocument/2006/customXml" ds:itemID="{95CC52EA-8318-4921-960E-72F7868771FE}"/>
</file>

<file path=customXml/itemProps4.xml><?xml version="1.0" encoding="utf-8"?>
<ds:datastoreItem xmlns:ds="http://schemas.openxmlformats.org/officeDocument/2006/customXml" ds:itemID="{E703886C-094A-46A4-941F-A040F937F202}"/>
</file>

<file path=docProps/app.xml><?xml version="1.0" encoding="utf-8"?>
<Properties xmlns="http://schemas.openxmlformats.org/officeDocument/2006/extended-properties" xmlns:vt="http://schemas.openxmlformats.org/officeDocument/2006/docPropsVTypes">
  <TotalTime>740</TotalTime>
  <Words>998</Words>
  <Application>Microsoft Office PowerPoint</Application>
  <PresentationFormat>Widescreen</PresentationFormat>
  <Paragraphs>188</Paragraphs>
  <Slides>27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Century Gothic</vt:lpstr>
      <vt:lpstr>Franklin Gothic Book</vt:lpstr>
      <vt:lpstr>Franklin Gothic Demi Cond</vt:lpstr>
      <vt:lpstr>Franklin Gothic Medium</vt:lpstr>
      <vt:lpstr>Franklin Gothic Medium Cond</vt:lpstr>
      <vt:lpstr>Gotham Bold</vt:lpstr>
      <vt:lpstr>Helvetica</vt:lpstr>
      <vt:lpstr>Open Sans</vt:lpstr>
      <vt:lpstr>Wingdings</vt:lpstr>
      <vt:lpstr>Focus</vt:lpstr>
      <vt:lpstr>3_Office Theme</vt:lpstr>
      <vt:lpstr>Welcome to NC CACFP Monthly Institution Call</vt:lpstr>
      <vt:lpstr>PowerPoint Presentation</vt:lpstr>
      <vt:lpstr>P-EBT for Child Care</vt:lpstr>
      <vt:lpstr>Updates</vt:lpstr>
      <vt:lpstr>Updates</vt:lpstr>
      <vt:lpstr>What questions do you have?</vt:lpstr>
      <vt:lpstr>Emergency Cost Reimbursement</vt:lpstr>
      <vt:lpstr>Emergency Cost Reimbursement Benefits Timeline </vt:lpstr>
      <vt:lpstr>What questions do you have?</vt:lpstr>
      <vt:lpstr>Policy Memos</vt:lpstr>
      <vt:lpstr>CACFP 11-2021</vt:lpstr>
      <vt:lpstr>Policy Memo CACFP 11-2021</vt:lpstr>
      <vt:lpstr>CACFP Policy Memo        11-2021</vt:lpstr>
      <vt:lpstr>COVID – 19 Nationwide Waivers</vt:lpstr>
      <vt:lpstr>COVID-19: Child Nutrition Nationwide Waivers</vt:lpstr>
      <vt:lpstr>What questions do you have?</vt:lpstr>
      <vt:lpstr>Application Update 2022</vt:lpstr>
      <vt:lpstr>Application Update 2022</vt:lpstr>
      <vt:lpstr>Application Update 2022</vt:lpstr>
      <vt:lpstr>What questions do you have?</vt:lpstr>
      <vt:lpstr>Upcoming NC CACFP Live Training Webinars</vt:lpstr>
      <vt:lpstr>Upcoming NC CACFP Live Training Webinars</vt:lpstr>
      <vt:lpstr>Upcoming NC CACFP Live Training Webinars</vt:lpstr>
      <vt:lpstr>What questions do you have?</vt:lpstr>
      <vt:lpstr>Monthly Institution Calls</vt:lpstr>
      <vt:lpstr>Q&amp;A Session</vt:lpstr>
      <vt:lpstr>Just Want to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Raymer, John M</dc:creator>
  <cp:lastModifiedBy>Weeks, Elizabeth</cp:lastModifiedBy>
  <cp:revision>69</cp:revision>
  <dcterms:created xsi:type="dcterms:W3CDTF">2020-08-18T16:39:09Z</dcterms:created>
  <dcterms:modified xsi:type="dcterms:W3CDTF">2021-06-04T12:42:09Z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Presentation2</vt:lpwstr>
  </property>
  <property fmtid="{D5CDD505-2E9C-101B-9397-08002B2CF9AE}" pid="4" name="ArticulateProjectVersion">
    <vt:lpwstr>8</vt:lpwstr>
  </property>
  <property fmtid="{D5CDD505-2E9C-101B-9397-08002B2CF9AE}" pid="5" name="ArticulateGUID">
    <vt:lpwstr>185C78F0-26B7-4438-8E95-8891B5297520</vt:lpwstr>
  </property>
  <property fmtid="{D5CDD505-2E9C-101B-9397-08002B2CF9AE}" pid="6" name="ArticulateProjectFull">
    <vt:lpwstr>C:\Users\aeweeks\Desktop\PROJECTS FOR MGMT\Courtney\Institution Call\6.4.2021 NC CACFP Monthly Institution Call.ppta</vt:lpwstr>
  </property>
  <property fmtid="{D5CDD505-2E9C-101B-9397-08002B2CF9AE}" pid="7" name="ContentTypeId">
    <vt:lpwstr>0x010100F12C09B41AB7DC4A977AEE3A22FF7710</vt:lpwstr>
  </property>
</Properties>
</file>