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tags/tag2.xml" ContentType="application/vnd.openxmlformats-officedocument.presentationml.tags+xml"/>
  <Override PartName="/ppt/notesSlides/notesSlide12.xml" ContentType="application/vnd.openxmlformats-officedocument.presentationml.notesSlide+xml"/>
  <Override PartName="/ppt/tags/tag3.xml" ContentType="application/vnd.openxmlformats-officedocument.presentationml.tags+xml"/>
  <Override PartName="/ppt/notesSlides/notesSlide13.xml" ContentType="application/vnd.openxmlformats-officedocument.presentationml.notesSlide+xml"/>
  <Override PartName="/ppt/tags/tag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5.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9" r:id="rId4"/>
    <p:sldMasterId id="2147483743" r:id="rId5"/>
    <p:sldMasterId id="2147483788" r:id="rId6"/>
  </p:sldMasterIdLst>
  <p:notesMasterIdLst>
    <p:notesMasterId r:id="rId74"/>
  </p:notesMasterIdLst>
  <p:sldIdLst>
    <p:sldId id="2147479108" r:id="rId7"/>
    <p:sldId id="2147479134" r:id="rId8"/>
    <p:sldId id="2147479106" r:id="rId9"/>
    <p:sldId id="2147376796" r:id="rId10"/>
    <p:sldId id="2147479073" r:id="rId11"/>
    <p:sldId id="2147479140" r:id="rId12"/>
    <p:sldId id="2147479143" r:id="rId13"/>
    <p:sldId id="511" r:id="rId14"/>
    <p:sldId id="282915371" r:id="rId15"/>
    <p:sldId id="409337075" r:id="rId16"/>
    <p:sldId id="270" r:id="rId17"/>
    <p:sldId id="409337014" r:id="rId18"/>
    <p:sldId id="409336964" r:id="rId19"/>
    <p:sldId id="409337078" r:id="rId20"/>
    <p:sldId id="621" r:id="rId21"/>
    <p:sldId id="409337076" r:id="rId22"/>
    <p:sldId id="409337028" r:id="rId23"/>
    <p:sldId id="409337031" r:id="rId24"/>
    <p:sldId id="409337032" r:id="rId25"/>
    <p:sldId id="409337077" r:id="rId26"/>
    <p:sldId id="409336996" r:id="rId27"/>
    <p:sldId id="314" r:id="rId28"/>
    <p:sldId id="315" r:id="rId29"/>
    <p:sldId id="316" r:id="rId30"/>
    <p:sldId id="282915363" r:id="rId31"/>
    <p:sldId id="409337072" r:id="rId32"/>
    <p:sldId id="620" r:id="rId33"/>
    <p:sldId id="409337073" r:id="rId34"/>
    <p:sldId id="256" r:id="rId35"/>
    <p:sldId id="409337074" r:id="rId36"/>
    <p:sldId id="409337079" r:id="rId37"/>
    <p:sldId id="282915379" r:id="rId38"/>
    <p:sldId id="409337080" r:id="rId39"/>
    <p:sldId id="409337020" r:id="rId40"/>
    <p:sldId id="409337009" r:id="rId41"/>
    <p:sldId id="561" r:id="rId42"/>
    <p:sldId id="2147479142" r:id="rId43"/>
    <p:sldId id="2147479107" r:id="rId44"/>
    <p:sldId id="2147479141" r:id="rId45"/>
    <p:sldId id="257" r:id="rId46"/>
    <p:sldId id="351" r:id="rId47"/>
    <p:sldId id="352" r:id="rId48"/>
    <p:sldId id="354" r:id="rId49"/>
    <p:sldId id="355" r:id="rId50"/>
    <p:sldId id="356" r:id="rId51"/>
    <p:sldId id="267" r:id="rId52"/>
    <p:sldId id="411" r:id="rId53"/>
    <p:sldId id="353" r:id="rId54"/>
    <p:sldId id="419" r:id="rId55"/>
    <p:sldId id="420" r:id="rId56"/>
    <p:sldId id="359" r:id="rId57"/>
    <p:sldId id="409" r:id="rId58"/>
    <p:sldId id="421" r:id="rId59"/>
    <p:sldId id="410" r:id="rId60"/>
    <p:sldId id="408" r:id="rId61"/>
    <p:sldId id="429" r:id="rId62"/>
    <p:sldId id="432" r:id="rId63"/>
    <p:sldId id="430" r:id="rId64"/>
    <p:sldId id="434" r:id="rId65"/>
    <p:sldId id="424" r:id="rId66"/>
    <p:sldId id="436" r:id="rId67"/>
    <p:sldId id="258" r:id="rId68"/>
    <p:sldId id="423" r:id="rId69"/>
    <p:sldId id="435" r:id="rId70"/>
    <p:sldId id="2147479138" r:id="rId71"/>
    <p:sldId id="2147479139" r:id="rId72"/>
    <p:sldId id="2147479123" r:id="rId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7139093-26C2-427E-9D94-AFE4D889CE04}">
          <p14:sldIdLst>
            <p14:sldId id="2147479108"/>
            <p14:sldId id="2147479134"/>
            <p14:sldId id="2147479106"/>
            <p14:sldId id="2147376796"/>
            <p14:sldId id="2147479073"/>
            <p14:sldId id="2147479140"/>
            <p14:sldId id="2147479143"/>
            <p14:sldId id="511"/>
            <p14:sldId id="282915371"/>
            <p14:sldId id="409337075"/>
            <p14:sldId id="270"/>
            <p14:sldId id="409337014"/>
            <p14:sldId id="409336964"/>
            <p14:sldId id="409337078"/>
            <p14:sldId id="621"/>
            <p14:sldId id="409337076"/>
            <p14:sldId id="409337028"/>
            <p14:sldId id="409337031"/>
            <p14:sldId id="409337032"/>
            <p14:sldId id="409337077"/>
            <p14:sldId id="409336996"/>
            <p14:sldId id="314"/>
            <p14:sldId id="315"/>
            <p14:sldId id="316"/>
            <p14:sldId id="282915363"/>
            <p14:sldId id="409337072"/>
            <p14:sldId id="620"/>
            <p14:sldId id="409337073"/>
            <p14:sldId id="256"/>
            <p14:sldId id="409337074"/>
            <p14:sldId id="409337079"/>
            <p14:sldId id="282915379"/>
            <p14:sldId id="409337080"/>
            <p14:sldId id="409337020"/>
            <p14:sldId id="409337009"/>
            <p14:sldId id="561"/>
            <p14:sldId id="2147479142"/>
            <p14:sldId id="2147479107"/>
            <p14:sldId id="2147479141"/>
            <p14:sldId id="257"/>
            <p14:sldId id="351"/>
            <p14:sldId id="352"/>
            <p14:sldId id="354"/>
            <p14:sldId id="355"/>
            <p14:sldId id="356"/>
            <p14:sldId id="267"/>
            <p14:sldId id="411"/>
            <p14:sldId id="353"/>
            <p14:sldId id="419"/>
            <p14:sldId id="420"/>
            <p14:sldId id="359"/>
            <p14:sldId id="409"/>
            <p14:sldId id="421"/>
            <p14:sldId id="410"/>
            <p14:sldId id="408"/>
            <p14:sldId id="429"/>
            <p14:sldId id="432"/>
            <p14:sldId id="430"/>
            <p14:sldId id="434"/>
            <p14:sldId id="424"/>
            <p14:sldId id="436"/>
            <p14:sldId id="258"/>
            <p14:sldId id="423"/>
            <p14:sldId id="435"/>
            <p14:sldId id="2147479138"/>
            <p14:sldId id="2147479139"/>
            <p14:sldId id="214747912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D69255-6CD5-11A6-0C7F-39245C72FDC9}" name="Joyner, Jay" initials="JJ" userId="S::jay.joyner@dhhs.nc.gov::fc12e281-22c8-42dd-ab95-952731115f27" providerId="AD"/>
  <p188:author id="{AF37995D-543D-6E33-A629-4BD0934FBF78}" name="annmarie.webb@dhhs.nc.gov" initials="an" userId="S::urn:spo:guest#annmarie.webb@dhhs.nc.gov::" providerId="AD"/>
  <p188:author id="{B4ECBC6E-3F39-65CD-2E4D-F8868F21FF42}" name="Reynolds, Dina" initials="RD" userId="S::dina.reynolds@dhhs.nc.gov::9a674d50-9e89-45e7-9cff-4b8872644dba" providerId="AD"/>
  <p188:author id="{6107AC7D-5684-1EA4-F92C-E36F4F5B8CF3}" name="Spencer, Lauren P" initials="SL" userId="S::lauren.spencer@dhhs.nc.gov::12b9b75a-6933-41f6-9391-7a8806d7d008" providerId="AD"/>
  <p188:author id="{CEFF7FBB-F50B-54F6-ECD5-CE6C0A11D68D}" name="McCook, Rachel" initials="MR" userId="S::rachel.mccook@dhhs.nc.gov::294863d0-9c89-44d1-b9b2-4e7f1c7ae9e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42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09E6C0-B3EE-A573-6E0A-FDCE0E053960}" v="36" dt="2026-10-01T17:59:41.534"/>
    <p1510:client id="{A172FEC7-A624-4AC5-A42F-A6085B047165}" v="37" dt="2026-10-02T16:47:38.1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4" d="100"/>
          <a:sy n="64" d="100"/>
        </p:scale>
        <p:origin x="22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notesMaster" Target="notesMasters/notesMaster1.xml"/><Relationship Id="rId79"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tableStyles" Target="tableStyles.xml"/><Relationship Id="rId8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viewProps" Target="viewProps.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tes Tyler" userId="S::tyler.yates@dhhs.nc.gov::c4e4713f-3770-4c3d-84ff-af5575da6c90" providerId="AD" clId="Web-{9209E6C0-B3EE-A573-6E0A-FDCE0E053960}"/>
    <pc:docChg chg="addSld delSld modSection">
      <pc:chgData name="Yates Tyler" userId="S::tyler.yates@dhhs.nc.gov::c4e4713f-3770-4c3d-84ff-af5575da6c90" providerId="AD" clId="Web-{9209E6C0-B3EE-A573-6E0A-FDCE0E053960}" dt="2026-10-01T17:59:39.519" v="34"/>
      <pc:docMkLst>
        <pc:docMk/>
      </pc:docMkLst>
      <pc:sldChg chg="del">
        <pc:chgData name="Yates Tyler" userId="S::tyler.yates@dhhs.nc.gov::c4e4713f-3770-4c3d-84ff-af5575da6c90" providerId="AD" clId="Web-{9209E6C0-B3EE-A573-6E0A-FDCE0E053960}" dt="2026-10-01T17:59:08.487" v="23"/>
        <pc:sldMkLst>
          <pc:docMk/>
          <pc:sldMk cId="1756716842" sldId="256"/>
        </pc:sldMkLst>
      </pc:sldChg>
      <pc:sldChg chg="del">
        <pc:chgData name="Yates Tyler" userId="S::tyler.yates@dhhs.nc.gov::c4e4713f-3770-4c3d-84ff-af5575da6c90" providerId="AD" clId="Web-{9209E6C0-B3EE-A573-6E0A-FDCE0E053960}" dt="2026-10-01T17:58:28.003" v="4"/>
        <pc:sldMkLst>
          <pc:docMk/>
          <pc:sldMk cId="1873964862" sldId="270"/>
        </pc:sldMkLst>
      </pc:sldChg>
      <pc:sldChg chg="del">
        <pc:chgData name="Yates Tyler" userId="S::tyler.yates@dhhs.nc.gov::c4e4713f-3770-4c3d-84ff-af5575da6c90" providerId="AD" clId="Web-{9209E6C0-B3EE-A573-6E0A-FDCE0E053960}" dt="2026-10-01T17:58:44.175" v="16"/>
        <pc:sldMkLst>
          <pc:docMk/>
          <pc:sldMk cId="1777082157" sldId="314"/>
        </pc:sldMkLst>
      </pc:sldChg>
      <pc:sldChg chg="del">
        <pc:chgData name="Yates Tyler" userId="S::tyler.yates@dhhs.nc.gov::c4e4713f-3770-4c3d-84ff-af5575da6c90" providerId="AD" clId="Web-{9209E6C0-B3EE-A573-6E0A-FDCE0E053960}" dt="2026-10-01T17:58:45.566" v="17"/>
        <pc:sldMkLst>
          <pc:docMk/>
          <pc:sldMk cId="3472430548" sldId="315"/>
        </pc:sldMkLst>
      </pc:sldChg>
      <pc:sldChg chg="del">
        <pc:chgData name="Yates Tyler" userId="S::tyler.yates@dhhs.nc.gov::c4e4713f-3770-4c3d-84ff-af5575da6c90" providerId="AD" clId="Web-{9209E6C0-B3EE-A573-6E0A-FDCE0E053960}" dt="2026-10-01T17:58:46.378" v="18"/>
        <pc:sldMkLst>
          <pc:docMk/>
          <pc:sldMk cId="2070573176" sldId="316"/>
        </pc:sldMkLst>
      </pc:sldChg>
      <pc:sldChg chg="del">
        <pc:chgData name="Yates Tyler" userId="S::tyler.yates@dhhs.nc.gov::c4e4713f-3770-4c3d-84ff-af5575da6c90" providerId="AD" clId="Web-{9209E6C0-B3EE-A573-6E0A-FDCE0E053960}" dt="2026-10-01T17:57:53.050" v="0"/>
        <pc:sldMkLst>
          <pc:docMk/>
          <pc:sldMk cId="1467609905" sldId="511"/>
        </pc:sldMkLst>
      </pc:sldChg>
      <pc:sldChg chg="del">
        <pc:chgData name="Yates Tyler" userId="S::tyler.yates@dhhs.nc.gov::c4e4713f-3770-4c3d-84ff-af5575da6c90" providerId="AD" clId="Web-{9209E6C0-B3EE-A573-6E0A-FDCE0E053960}" dt="2026-10-01T17:59:15.675" v="30"/>
        <pc:sldMkLst>
          <pc:docMk/>
          <pc:sldMk cId="3770472685" sldId="561"/>
        </pc:sldMkLst>
      </pc:sldChg>
      <pc:sldChg chg="add del">
        <pc:chgData name="Yates Tyler" userId="S::tyler.yates@dhhs.nc.gov::c4e4713f-3770-4c3d-84ff-af5575da6c90" providerId="AD" clId="Web-{9209E6C0-B3EE-A573-6E0A-FDCE0E053960}" dt="2026-10-01T17:59:22.097" v="32"/>
        <pc:sldMkLst>
          <pc:docMk/>
          <pc:sldMk cId="3781638586" sldId="612"/>
        </pc:sldMkLst>
      </pc:sldChg>
      <pc:sldChg chg="del">
        <pc:chgData name="Yates Tyler" userId="S::tyler.yates@dhhs.nc.gov::c4e4713f-3770-4c3d-84ff-af5575da6c90" providerId="AD" clId="Web-{9209E6C0-B3EE-A573-6E0A-FDCE0E053960}" dt="2026-10-01T17:58:49.987" v="21"/>
        <pc:sldMkLst>
          <pc:docMk/>
          <pc:sldMk cId="761657274" sldId="620"/>
        </pc:sldMkLst>
      </pc:sldChg>
      <pc:sldChg chg="del">
        <pc:chgData name="Yates Tyler" userId="S::tyler.yates@dhhs.nc.gov::c4e4713f-3770-4c3d-84ff-af5575da6c90" providerId="AD" clId="Web-{9209E6C0-B3EE-A573-6E0A-FDCE0E053960}" dt="2026-10-01T17:58:34.237" v="8"/>
        <pc:sldMkLst>
          <pc:docMk/>
          <pc:sldMk cId="3505143260" sldId="621"/>
        </pc:sldMkLst>
      </pc:sldChg>
      <pc:sldChg chg="del">
        <pc:chgData name="Yates Tyler" userId="S::tyler.yates@dhhs.nc.gov::c4e4713f-3770-4c3d-84ff-af5575da6c90" providerId="AD" clId="Web-{9209E6C0-B3EE-A573-6E0A-FDCE0E053960}" dt="2026-10-01T17:58:47.628" v="19"/>
        <pc:sldMkLst>
          <pc:docMk/>
          <pc:sldMk cId="3823282773" sldId="282915363"/>
        </pc:sldMkLst>
      </pc:sldChg>
      <pc:sldChg chg="del">
        <pc:chgData name="Yates Tyler" userId="S::tyler.yates@dhhs.nc.gov::c4e4713f-3770-4c3d-84ff-af5575da6c90" providerId="AD" clId="Web-{9209E6C0-B3EE-A573-6E0A-FDCE0E053960}" dt="2026-10-01T17:57:53.550" v="1"/>
        <pc:sldMkLst>
          <pc:docMk/>
          <pc:sldMk cId="2892972025" sldId="282915371"/>
        </pc:sldMkLst>
      </pc:sldChg>
      <pc:sldChg chg="del">
        <pc:chgData name="Yates Tyler" userId="S::tyler.yates@dhhs.nc.gov::c4e4713f-3770-4c3d-84ff-af5575da6c90" providerId="AD" clId="Web-{9209E6C0-B3EE-A573-6E0A-FDCE0E053960}" dt="2026-10-01T17:59:10.597" v="26"/>
        <pc:sldMkLst>
          <pc:docMk/>
          <pc:sldMk cId="918873920" sldId="282915379"/>
        </pc:sldMkLst>
      </pc:sldChg>
      <pc:sldChg chg="del">
        <pc:chgData name="Yates Tyler" userId="S::tyler.yates@dhhs.nc.gov::c4e4713f-3770-4c3d-84ff-af5575da6c90" providerId="AD" clId="Web-{9209E6C0-B3EE-A573-6E0A-FDCE0E053960}" dt="2026-10-01T17:58:30.066" v="6"/>
        <pc:sldMkLst>
          <pc:docMk/>
          <pc:sldMk cId="4047482248" sldId="409336964"/>
        </pc:sldMkLst>
      </pc:sldChg>
      <pc:sldChg chg="del">
        <pc:chgData name="Yates Tyler" userId="S::tyler.yates@dhhs.nc.gov::c4e4713f-3770-4c3d-84ff-af5575da6c90" providerId="AD" clId="Web-{9209E6C0-B3EE-A573-6E0A-FDCE0E053960}" dt="2026-10-01T17:58:43.144" v="15"/>
        <pc:sldMkLst>
          <pc:docMk/>
          <pc:sldMk cId="1765206912" sldId="409336996"/>
        </pc:sldMkLst>
      </pc:sldChg>
      <pc:sldChg chg="del">
        <pc:chgData name="Yates Tyler" userId="S::tyler.yates@dhhs.nc.gov::c4e4713f-3770-4c3d-84ff-af5575da6c90" providerId="AD" clId="Web-{9209E6C0-B3EE-A573-6E0A-FDCE0E053960}" dt="2026-10-01T17:59:15.019" v="29"/>
        <pc:sldMkLst>
          <pc:docMk/>
          <pc:sldMk cId="788893398" sldId="409337009"/>
        </pc:sldMkLst>
      </pc:sldChg>
      <pc:sldChg chg="del">
        <pc:chgData name="Yates Tyler" userId="S::tyler.yates@dhhs.nc.gov::c4e4713f-3770-4c3d-84ff-af5575da6c90" providerId="AD" clId="Web-{9209E6C0-B3EE-A573-6E0A-FDCE0E053960}" dt="2026-10-01T17:58:28.737" v="5"/>
        <pc:sldMkLst>
          <pc:docMk/>
          <pc:sldMk cId="585491214" sldId="409337014"/>
        </pc:sldMkLst>
      </pc:sldChg>
      <pc:sldChg chg="del">
        <pc:chgData name="Yates Tyler" userId="S::tyler.yates@dhhs.nc.gov::c4e4713f-3770-4c3d-84ff-af5575da6c90" providerId="AD" clId="Web-{9209E6C0-B3EE-A573-6E0A-FDCE0E053960}" dt="2026-10-01T17:59:12.050" v="28"/>
        <pc:sldMkLst>
          <pc:docMk/>
          <pc:sldMk cId="365719598" sldId="409337020"/>
        </pc:sldMkLst>
      </pc:sldChg>
      <pc:sldChg chg="del">
        <pc:chgData name="Yates Tyler" userId="S::tyler.yates@dhhs.nc.gov::c4e4713f-3770-4c3d-84ff-af5575da6c90" providerId="AD" clId="Web-{9209E6C0-B3EE-A573-6E0A-FDCE0E053960}" dt="2026-10-01T17:58:35.441" v="10"/>
        <pc:sldMkLst>
          <pc:docMk/>
          <pc:sldMk cId="628234416" sldId="409337028"/>
        </pc:sldMkLst>
      </pc:sldChg>
      <pc:sldChg chg="del">
        <pc:chgData name="Yates Tyler" userId="S::tyler.yates@dhhs.nc.gov::c4e4713f-3770-4c3d-84ff-af5575da6c90" providerId="AD" clId="Web-{9209E6C0-B3EE-A573-6E0A-FDCE0E053960}" dt="2026-10-01T17:58:37.894" v="12"/>
        <pc:sldMkLst>
          <pc:docMk/>
          <pc:sldMk cId="3422631100" sldId="409337031"/>
        </pc:sldMkLst>
      </pc:sldChg>
      <pc:sldChg chg="del">
        <pc:chgData name="Yates Tyler" userId="S::tyler.yates@dhhs.nc.gov::c4e4713f-3770-4c3d-84ff-af5575da6c90" providerId="AD" clId="Web-{9209E6C0-B3EE-A573-6E0A-FDCE0E053960}" dt="2026-10-01T17:58:38.941" v="13"/>
        <pc:sldMkLst>
          <pc:docMk/>
          <pc:sldMk cId="697406216" sldId="409337032"/>
        </pc:sldMkLst>
      </pc:sldChg>
      <pc:sldChg chg="del">
        <pc:chgData name="Yates Tyler" userId="S::tyler.yates@dhhs.nc.gov::c4e4713f-3770-4c3d-84ff-af5575da6c90" providerId="AD" clId="Web-{9209E6C0-B3EE-A573-6E0A-FDCE0E053960}" dt="2026-10-01T17:58:36.112" v="11"/>
        <pc:sldMkLst>
          <pc:docMk/>
          <pc:sldMk cId="280609099" sldId="409337069"/>
        </pc:sldMkLst>
      </pc:sldChg>
      <pc:sldChg chg="del">
        <pc:chgData name="Yates Tyler" userId="S::tyler.yates@dhhs.nc.gov::c4e4713f-3770-4c3d-84ff-af5575da6c90" providerId="AD" clId="Web-{9209E6C0-B3EE-A573-6E0A-FDCE0E053960}" dt="2026-10-01T17:58:48.753" v="20"/>
        <pc:sldMkLst>
          <pc:docMk/>
          <pc:sldMk cId="278152465" sldId="409337072"/>
        </pc:sldMkLst>
      </pc:sldChg>
      <pc:sldChg chg="del">
        <pc:chgData name="Yates Tyler" userId="S::tyler.yates@dhhs.nc.gov::c4e4713f-3770-4c3d-84ff-af5575da6c90" providerId="AD" clId="Web-{9209E6C0-B3EE-A573-6E0A-FDCE0E053960}" dt="2026-10-01T17:59:07.816" v="22"/>
        <pc:sldMkLst>
          <pc:docMk/>
          <pc:sldMk cId="606833838" sldId="409337073"/>
        </pc:sldMkLst>
      </pc:sldChg>
      <pc:sldChg chg="del">
        <pc:chgData name="Yates Tyler" userId="S::tyler.yates@dhhs.nc.gov::c4e4713f-3770-4c3d-84ff-af5575da6c90" providerId="AD" clId="Web-{9209E6C0-B3EE-A573-6E0A-FDCE0E053960}" dt="2026-10-01T17:59:09.769" v="24"/>
        <pc:sldMkLst>
          <pc:docMk/>
          <pc:sldMk cId="1254489995" sldId="409337074"/>
        </pc:sldMkLst>
      </pc:sldChg>
      <pc:sldChg chg="add del">
        <pc:chgData name="Yates Tyler" userId="S::tyler.yates@dhhs.nc.gov::c4e4713f-3770-4c3d-84ff-af5575da6c90" providerId="AD" clId="Web-{9209E6C0-B3EE-A573-6E0A-FDCE0E053960}" dt="2026-10-01T17:59:25.550" v="33"/>
        <pc:sldMkLst>
          <pc:docMk/>
          <pc:sldMk cId="2876059130" sldId="409337075"/>
        </pc:sldMkLst>
      </pc:sldChg>
      <pc:sldChg chg="del">
        <pc:chgData name="Yates Tyler" userId="S::tyler.yates@dhhs.nc.gov::c4e4713f-3770-4c3d-84ff-af5575da6c90" providerId="AD" clId="Web-{9209E6C0-B3EE-A573-6E0A-FDCE0E053960}" dt="2026-10-01T17:58:35.300" v="9"/>
        <pc:sldMkLst>
          <pc:docMk/>
          <pc:sldMk cId="3508208759" sldId="409337076"/>
        </pc:sldMkLst>
      </pc:sldChg>
      <pc:sldChg chg="del">
        <pc:chgData name="Yates Tyler" userId="S::tyler.yates@dhhs.nc.gov::c4e4713f-3770-4c3d-84ff-af5575da6c90" providerId="AD" clId="Web-{9209E6C0-B3EE-A573-6E0A-FDCE0E053960}" dt="2026-10-01T17:58:42.487" v="14"/>
        <pc:sldMkLst>
          <pc:docMk/>
          <pc:sldMk cId="3250740883" sldId="409337077"/>
        </pc:sldMkLst>
      </pc:sldChg>
      <pc:sldChg chg="del">
        <pc:chgData name="Yates Tyler" userId="S::tyler.yates@dhhs.nc.gov::c4e4713f-3770-4c3d-84ff-af5575da6c90" providerId="AD" clId="Web-{9209E6C0-B3EE-A573-6E0A-FDCE0E053960}" dt="2026-10-01T17:58:32.191" v="7"/>
        <pc:sldMkLst>
          <pc:docMk/>
          <pc:sldMk cId="373629107" sldId="409337078"/>
        </pc:sldMkLst>
      </pc:sldChg>
      <pc:sldChg chg="del">
        <pc:chgData name="Yates Tyler" userId="S::tyler.yates@dhhs.nc.gov::c4e4713f-3770-4c3d-84ff-af5575da6c90" providerId="AD" clId="Web-{9209E6C0-B3EE-A573-6E0A-FDCE0E053960}" dt="2026-10-01T17:59:10.237" v="25"/>
        <pc:sldMkLst>
          <pc:docMk/>
          <pc:sldMk cId="3732692920" sldId="409337079"/>
        </pc:sldMkLst>
      </pc:sldChg>
      <pc:sldChg chg="del">
        <pc:chgData name="Yates Tyler" userId="S::tyler.yates@dhhs.nc.gov::c4e4713f-3770-4c3d-84ff-af5575da6c90" providerId="AD" clId="Web-{9209E6C0-B3EE-A573-6E0A-FDCE0E053960}" dt="2026-10-01T17:59:11.456" v="27"/>
        <pc:sldMkLst>
          <pc:docMk/>
          <pc:sldMk cId="4235232886" sldId="409337080"/>
        </pc:sldMkLst>
      </pc:sldChg>
      <pc:sldChg chg="del">
        <pc:chgData name="Yates Tyler" userId="S::tyler.yates@dhhs.nc.gov::c4e4713f-3770-4c3d-84ff-af5575da6c90" providerId="AD" clId="Web-{9209E6C0-B3EE-A573-6E0A-FDCE0E053960}" dt="2026-10-01T17:59:39.519" v="34"/>
        <pc:sldMkLst>
          <pc:docMk/>
          <pc:sldMk cId="270560276" sldId="2147479142"/>
        </pc:sldMkLst>
      </pc:sldChg>
    </pc:docChg>
  </pc:docChgLst>
  <pc:docChgLst>
    <pc:chgData name="Yates Tyler" userId="c4e4713f-3770-4c3d-84ff-af5575da6c90" providerId="ADAL" clId="{D037E7F6-0E8D-413A-96B6-BDB2A335E3A5}"/>
    <pc:docChg chg="custSel addSld delSld modSld sldOrd modSection">
      <pc:chgData name="Yates Tyler" userId="c4e4713f-3770-4c3d-84ff-af5575da6c90" providerId="ADAL" clId="{D037E7F6-0E8D-413A-96B6-BDB2A335E3A5}" dt="2026-10-02T16:47:38.171" v="41"/>
      <pc:docMkLst>
        <pc:docMk/>
      </pc:docMkLst>
      <pc:sldChg chg="add">
        <pc:chgData name="Yates Tyler" userId="c4e4713f-3770-4c3d-84ff-af5575da6c90" providerId="ADAL" clId="{D037E7F6-0E8D-413A-96B6-BDB2A335E3A5}" dt="2026-10-02T16:45:12.757" v="26"/>
        <pc:sldMkLst>
          <pc:docMk/>
          <pc:sldMk cId="1359359445" sldId="256"/>
        </pc:sldMkLst>
      </pc:sldChg>
      <pc:sldChg chg="add">
        <pc:chgData name="Yates Tyler" userId="c4e4713f-3770-4c3d-84ff-af5575da6c90" providerId="ADAL" clId="{D037E7F6-0E8D-413A-96B6-BDB2A335E3A5}" dt="2026-10-01T18:00:49.567" v="5"/>
        <pc:sldMkLst>
          <pc:docMk/>
          <pc:sldMk cId="613042120" sldId="270"/>
        </pc:sldMkLst>
      </pc:sldChg>
      <pc:sldChg chg="add">
        <pc:chgData name="Yates Tyler" userId="c4e4713f-3770-4c3d-84ff-af5575da6c90" providerId="ADAL" clId="{D037E7F6-0E8D-413A-96B6-BDB2A335E3A5}" dt="2026-10-01T18:01:01.038" v="19"/>
        <pc:sldMkLst>
          <pc:docMk/>
          <pc:sldMk cId="3604942836" sldId="314"/>
        </pc:sldMkLst>
      </pc:sldChg>
      <pc:sldChg chg="add">
        <pc:chgData name="Yates Tyler" userId="c4e4713f-3770-4c3d-84ff-af5575da6c90" providerId="ADAL" clId="{D037E7F6-0E8D-413A-96B6-BDB2A335E3A5}" dt="2026-10-01T18:01:01.597" v="20"/>
        <pc:sldMkLst>
          <pc:docMk/>
          <pc:sldMk cId="1603523699" sldId="315"/>
        </pc:sldMkLst>
      </pc:sldChg>
      <pc:sldChg chg="add">
        <pc:chgData name="Yates Tyler" userId="c4e4713f-3770-4c3d-84ff-af5575da6c90" providerId="ADAL" clId="{D037E7F6-0E8D-413A-96B6-BDB2A335E3A5}" dt="2026-10-01T18:01:02.139" v="21"/>
        <pc:sldMkLst>
          <pc:docMk/>
          <pc:sldMk cId="3810038035" sldId="316"/>
        </pc:sldMkLst>
      </pc:sldChg>
      <pc:sldChg chg="add ord">
        <pc:chgData name="Yates Tyler" userId="c4e4713f-3770-4c3d-84ff-af5575da6c90" providerId="ADAL" clId="{D037E7F6-0E8D-413A-96B6-BDB2A335E3A5}" dt="2026-10-01T18:00:46.437" v="2"/>
        <pc:sldMkLst>
          <pc:docMk/>
          <pc:sldMk cId="2356580022" sldId="511"/>
        </pc:sldMkLst>
      </pc:sldChg>
      <pc:sldChg chg="add">
        <pc:chgData name="Yates Tyler" userId="c4e4713f-3770-4c3d-84ff-af5575da6c90" providerId="ADAL" clId="{D037E7F6-0E8D-413A-96B6-BDB2A335E3A5}" dt="2026-10-02T16:45:20.626" v="33"/>
        <pc:sldMkLst>
          <pc:docMk/>
          <pc:sldMk cId="4289340359" sldId="561"/>
        </pc:sldMkLst>
      </pc:sldChg>
      <pc:sldChg chg="del">
        <pc:chgData name="Yates Tyler" userId="c4e4713f-3770-4c3d-84ff-af5575da6c90" providerId="ADAL" clId="{D037E7F6-0E8D-413A-96B6-BDB2A335E3A5}" dt="2026-10-02T16:45:25.724" v="35" actId="47"/>
        <pc:sldMkLst>
          <pc:docMk/>
          <pc:sldMk cId="3781638586" sldId="612"/>
        </pc:sldMkLst>
      </pc:sldChg>
      <pc:sldChg chg="add">
        <pc:chgData name="Yates Tyler" userId="c4e4713f-3770-4c3d-84ff-af5575da6c90" providerId="ADAL" clId="{D037E7F6-0E8D-413A-96B6-BDB2A335E3A5}" dt="2026-10-02T16:45:10.501" v="24"/>
        <pc:sldMkLst>
          <pc:docMk/>
          <pc:sldMk cId="1368655708" sldId="620"/>
        </pc:sldMkLst>
      </pc:sldChg>
      <pc:sldChg chg="add">
        <pc:chgData name="Yates Tyler" userId="c4e4713f-3770-4c3d-84ff-af5575da6c90" providerId="ADAL" clId="{D037E7F6-0E8D-413A-96B6-BDB2A335E3A5}" dt="2026-10-01T18:00:54.898" v="9"/>
        <pc:sldMkLst>
          <pc:docMk/>
          <pc:sldMk cId="2693673218" sldId="621"/>
        </pc:sldMkLst>
      </pc:sldChg>
      <pc:sldChg chg="add">
        <pc:chgData name="Yates Tyler" userId="c4e4713f-3770-4c3d-84ff-af5575da6c90" providerId="ADAL" clId="{D037E7F6-0E8D-413A-96B6-BDB2A335E3A5}" dt="2026-10-02T16:44:48.844" v="22"/>
        <pc:sldMkLst>
          <pc:docMk/>
          <pc:sldMk cId="1991394801" sldId="282915363"/>
        </pc:sldMkLst>
      </pc:sldChg>
      <pc:sldChg chg="add">
        <pc:chgData name="Yates Tyler" userId="c4e4713f-3770-4c3d-84ff-af5575da6c90" providerId="ADAL" clId="{D037E7F6-0E8D-413A-96B6-BDB2A335E3A5}" dt="2026-10-01T18:00:48.367" v="3"/>
        <pc:sldMkLst>
          <pc:docMk/>
          <pc:sldMk cId="1929472147" sldId="282915371"/>
        </pc:sldMkLst>
      </pc:sldChg>
      <pc:sldChg chg="add">
        <pc:chgData name="Yates Tyler" userId="c4e4713f-3770-4c3d-84ff-af5575da6c90" providerId="ADAL" clId="{D037E7F6-0E8D-413A-96B6-BDB2A335E3A5}" dt="2026-10-02T16:45:16.169" v="29"/>
        <pc:sldMkLst>
          <pc:docMk/>
          <pc:sldMk cId="979505997" sldId="282915379"/>
        </pc:sldMkLst>
      </pc:sldChg>
      <pc:sldChg chg="add">
        <pc:chgData name="Yates Tyler" userId="c4e4713f-3770-4c3d-84ff-af5575da6c90" providerId="ADAL" clId="{D037E7F6-0E8D-413A-96B6-BDB2A335E3A5}" dt="2026-10-01T18:00:53.820" v="7"/>
        <pc:sldMkLst>
          <pc:docMk/>
          <pc:sldMk cId="1290912902" sldId="409336964"/>
        </pc:sldMkLst>
      </pc:sldChg>
      <pc:sldChg chg="modSp add mod">
        <pc:chgData name="Yates Tyler" userId="c4e4713f-3770-4c3d-84ff-af5575da6c90" providerId="ADAL" clId="{D037E7F6-0E8D-413A-96B6-BDB2A335E3A5}" dt="2026-10-01T18:00:59.685" v="18" actId="27636"/>
        <pc:sldMkLst>
          <pc:docMk/>
          <pc:sldMk cId="2809576036" sldId="409336996"/>
        </pc:sldMkLst>
        <pc:spChg chg="mod">
          <ac:chgData name="Yates Tyler" userId="c4e4713f-3770-4c3d-84ff-af5575da6c90" providerId="ADAL" clId="{D037E7F6-0E8D-413A-96B6-BDB2A335E3A5}" dt="2026-10-01T18:00:59.685" v="18" actId="27636"/>
          <ac:spMkLst>
            <pc:docMk/>
            <pc:sldMk cId="2809576036" sldId="409336996"/>
            <ac:spMk id="2" creationId="{D12AF87B-EEBA-4DB7-549E-9CE880ECDC79}"/>
          </ac:spMkLst>
        </pc:spChg>
        <pc:spChg chg="mod">
          <ac:chgData name="Yates Tyler" userId="c4e4713f-3770-4c3d-84ff-af5575da6c90" providerId="ADAL" clId="{D037E7F6-0E8D-413A-96B6-BDB2A335E3A5}" dt="2026-10-01T18:00:59.685" v="17" actId="27636"/>
          <ac:spMkLst>
            <pc:docMk/>
            <pc:sldMk cId="2809576036" sldId="409336996"/>
            <ac:spMk id="3" creationId="{ACB954E4-2213-6D9C-C49C-970D38905AA2}"/>
          </ac:spMkLst>
        </pc:spChg>
      </pc:sldChg>
      <pc:sldChg chg="add">
        <pc:chgData name="Yates Tyler" userId="c4e4713f-3770-4c3d-84ff-af5575da6c90" providerId="ADAL" clId="{D037E7F6-0E8D-413A-96B6-BDB2A335E3A5}" dt="2026-10-02T16:45:19.710" v="32"/>
        <pc:sldMkLst>
          <pc:docMk/>
          <pc:sldMk cId="4061607562" sldId="409337009"/>
        </pc:sldMkLst>
      </pc:sldChg>
      <pc:sldChg chg="add">
        <pc:chgData name="Yates Tyler" userId="c4e4713f-3770-4c3d-84ff-af5575da6c90" providerId="ADAL" clId="{D037E7F6-0E8D-413A-96B6-BDB2A335E3A5}" dt="2026-10-01T18:00:50.101" v="6"/>
        <pc:sldMkLst>
          <pc:docMk/>
          <pc:sldMk cId="2634172470" sldId="409337014"/>
        </pc:sldMkLst>
      </pc:sldChg>
      <pc:sldChg chg="add">
        <pc:chgData name="Yates Tyler" userId="c4e4713f-3770-4c3d-84ff-af5575da6c90" providerId="ADAL" clId="{D037E7F6-0E8D-413A-96B6-BDB2A335E3A5}" dt="2026-10-02T16:45:17.863" v="31"/>
        <pc:sldMkLst>
          <pc:docMk/>
          <pc:sldMk cId="2058772491" sldId="409337020"/>
        </pc:sldMkLst>
      </pc:sldChg>
      <pc:sldChg chg="add modNotes">
        <pc:chgData name="Yates Tyler" userId="c4e4713f-3770-4c3d-84ff-af5575da6c90" providerId="ADAL" clId="{D037E7F6-0E8D-413A-96B6-BDB2A335E3A5}" dt="2026-10-01T18:00:56.853" v="12" actId="27636"/>
        <pc:sldMkLst>
          <pc:docMk/>
          <pc:sldMk cId="583105190" sldId="409337028"/>
        </pc:sldMkLst>
      </pc:sldChg>
      <pc:sldChg chg="add">
        <pc:chgData name="Yates Tyler" userId="c4e4713f-3770-4c3d-84ff-af5575da6c90" providerId="ADAL" clId="{D037E7F6-0E8D-413A-96B6-BDB2A335E3A5}" dt="2026-10-01T18:00:57.234" v="13"/>
        <pc:sldMkLst>
          <pc:docMk/>
          <pc:sldMk cId="2427272853" sldId="409337031"/>
        </pc:sldMkLst>
      </pc:sldChg>
      <pc:sldChg chg="add">
        <pc:chgData name="Yates Tyler" userId="c4e4713f-3770-4c3d-84ff-af5575da6c90" providerId="ADAL" clId="{D037E7F6-0E8D-413A-96B6-BDB2A335E3A5}" dt="2026-10-01T18:00:58.603" v="14"/>
        <pc:sldMkLst>
          <pc:docMk/>
          <pc:sldMk cId="1649858708" sldId="409337032"/>
        </pc:sldMkLst>
      </pc:sldChg>
      <pc:sldChg chg="add setBg">
        <pc:chgData name="Yates Tyler" userId="c4e4713f-3770-4c3d-84ff-af5575da6c90" providerId="ADAL" clId="{D037E7F6-0E8D-413A-96B6-BDB2A335E3A5}" dt="2026-10-02T16:45:08.898" v="23"/>
        <pc:sldMkLst>
          <pc:docMk/>
          <pc:sldMk cId="584334237" sldId="409337072"/>
        </pc:sldMkLst>
      </pc:sldChg>
      <pc:sldChg chg="add">
        <pc:chgData name="Yates Tyler" userId="c4e4713f-3770-4c3d-84ff-af5575da6c90" providerId="ADAL" clId="{D037E7F6-0E8D-413A-96B6-BDB2A335E3A5}" dt="2026-10-02T16:45:11.193" v="25"/>
        <pc:sldMkLst>
          <pc:docMk/>
          <pc:sldMk cId="1981130465" sldId="409337073"/>
        </pc:sldMkLst>
      </pc:sldChg>
      <pc:sldChg chg="add">
        <pc:chgData name="Yates Tyler" userId="c4e4713f-3770-4c3d-84ff-af5575da6c90" providerId="ADAL" clId="{D037E7F6-0E8D-413A-96B6-BDB2A335E3A5}" dt="2026-10-02T16:45:13.527" v="27"/>
        <pc:sldMkLst>
          <pc:docMk/>
          <pc:sldMk cId="453073394" sldId="409337074"/>
        </pc:sldMkLst>
      </pc:sldChg>
      <pc:sldChg chg="add">
        <pc:chgData name="Yates Tyler" userId="c4e4713f-3770-4c3d-84ff-af5575da6c90" providerId="ADAL" clId="{D037E7F6-0E8D-413A-96B6-BDB2A335E3A5}" dt="2026-10-01T18:00:48.950" v="4"/>
        <pc:sldMkLst>
          <pc:docMk/>
          <pc:sldMk cId="1076254254" sldId="409337075"/>
        </pc:sldMkLst>
      </pc:sldChg>
      <pc:sldChg chg="add">
        <pc:chgData name="Yates Tyler" userId="c4e4713f-3770-4c3d-84ff-af5575da6c90" providerId="ADAL" clId="{D037E7F6-0E8D-413A-96B6-BDB2A335E3A5}" dt="2026-10-01T18:00:56.137" v="10"/>
        <pc:sldMkLst>
          <pc:docMk/>
          <pc:sldMk cId="3122369519" sldId="409337076"/>
        </pc:sldMkLst>
      </pc:sldChg>
      <pc:sldChg chg="add">
        <pc:chgData name="Yates Tyler" userId="c4e4713f-3770-4c3d-84ff-af5575da6c90" providerId="ADAL" clId="{D037E7F6-0E8D-413A-96B6-BDB2A335E3A5}" dt="2026-10-01T18:00:59.084" v="15"/>
        <pc:sldMkLst>
          <pc:docMk/>
          <pc:sldMk cId="2711132827" sldId="409337077"/>
        </pc:sldMkLst>
      </pc:sldChg>
      <pc:sldChg chg="add">
        <pc:chgData name="Yates Tyler" userId="c4e4713f-3770-4c3d-84ff-af5575da6c90" providerId="ADAL" clId="{D037E7F6-0E8D-413A-96B6-BDB2A335E3A5}" dt="2026-10-01T18:00:54.391" v="8"/>
        <pc:sldMkLst>
          <pc:docMk/>
          <pc:sldMk cId="4074836556" sldId="409337078"/>
        </pc:sldMkLst>
      </pc:sldChg>
      <pc:sldChg chg="add">
        <pc:chgData name="Yates Tyler" userId="c4e4713f-3770-4c3d-84ff-af5575da6c90" providerId="ADAL" clId="{D037E7F6-0E8D-413A-96B6-BDB2A335E3A5}" dt="2026-10-02T16:45:14.077" v="28"/>
        <pc:sldMkLst>
          <pc:docMk/>
          <pc:sldMk cId="3589014730" sldId="409337079"/>
        </pc:sldMkLst>
      </pc:sldChg>
      <pc:sldChg chg="add">
        <pc:chgData name="Yates Tyler" userId="c4e4713f-3770-4c3d-84ff-af5575da6c90" providerId="ADAL" clId="{D037E7F6-0E8D-413A-96B6-BDB2A335E3A5}" dt="2026-10-02T16:45:17.162" v="30"/>
        <pc:sldMkLst>
          <pc:docMk/>
          <pc:sldMk cId="2236235208" sldId="409337080"/>
        </pc:sldMkLst>
      </pc:sldChg>
      <pc:sldChg chg="modSp mod">
        <pc:chgData name="Yates Tyler" userId="c4e4713f-3770-4c3d-84ff-af5575da6c90" providerId="ADAL" clId="{D037E7F6-0E8D-413A-96B6-BDB2A335E3A5}" dt="2026-10-02T16:46:01.124" v="40" actId="14100"/>
        <pc:sldMkLst>
          <pc:docMk/>
          <pc:sldMk cId="2382271218" sldId="2147479073"/>
        </pc:sldMkLst>
        <pc:spChg chg="mod">
          <ac:chgData name="Yates Tyler" userId="c4e4713f-3770-4c3d-84ff-af5575da6c90" providerId="ADAL" clId="{D037E7F6-0E8D-413A-96B6-BDB2A335E3A5}" dt="2026-10-02T16:46:01.124" v="40" actId="14100"/>
          <ac:spMkLst>
            <pc:docMk/>
            <pc:sldMk cId="2382271218" sldId="2147479073"/>
            <ac:spMk id="9" creationId="{22944EC4-FA27-F0C2-3F46-1CF75D6414B9}"/>
          </ac:spMkLst>
        </pc:spChg>
      </pc:sldChg>
      <pc:sldChg chg="add">
        <pc:chgData name="Yates Tyler" userId="c4e4713f-3770-4c3d-84ff-af5575da6c90" providerId="ADAL" clId="{D037E7F6-0E8D-413A-96B6-BDB2A335E3A5}" dt="2026-10-02T16:45:21.485" v="34"/>
        <pc:sldMkLst>
          <pc:docMk/>
          <pc:sldMk cId="668384874" sldId="2147479142"/>
        </pc:sldMkLst>
      </pc:sldChg>
      <pc:sldChg chg="add">
        <pc:chgData name="Yates Tyler" userId="c4e4713f-3770-4c3d-84ff-af5575da6c90" providerId="ADAL" clId="{D037E7F6-0E8D-413A-96B6-BDB2A335E3A5}" dt="2026-10-02T16:47:38.171" v="41"/>
        <pc:sldMkLst>
          <pc:docMk/>
          <pc:sldMk cId="270560276" sldId="2147479143"/>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Nonfatal</a:t>
            </a:r>
            <a:r>
              <a:rPr lang="en-US" baseline="0" dirty="0"/>
              <a:t> overdose as a predictor of fatal overdose</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General Population Overdose Mortality per 100k</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Opioid Overdose Mortality Rate</c:v>
                </c:pt>
              </c:strCache>
            </c:strRef>
          </c:cat>
          <c:val>
            <c:numRef>
              <c:f>Sheet1!$B$2</c:f>
              <c:numCache>
                <c:formatCode>General</c:formatCode>
                <c:ptCount val="1"/>
                <c:pt idx="0">
                  <c:v>16</c:v>
                </c:pt>
              </c:numCache>
            </c:numRef>
          </c:val>
          <c:extLst>
            <c:ext xmlns:c16="http://schemas.microsoft.com/office/drawing/2014/chart" uri="{C3380CC4-5D6E-409C-BE32-E72D297353CC}">
              <c16:uniqueId val="{00000000-2877-4263-97BE-81628B2E007B}"/>
            </c:ext>
          </c:extLst>
        </c:ser>
        <c:ser>
          <c:idx val="1"/>
          <c:order val="1"/>
          <c:tx>
            <c:strRef>
              <c:f>Sheet1!$C$1</c:f>
              <c:strCache>
                <c:ptCount val="1"/>
                <c:pt idx="0">
                  <c:v>Post-Nonfatal-Overdose Overdose Mortality per 100k</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Opioid Overdose Mortality Rate</c:v>
                </c:pt>
              </c:strCache>
            </c:strRef>
          </c:cat>
          <c:val>
            <c:numRef>
              <c:f>Sheet1!$C$2</c:f>
              <c:numCache>
                <c:formatCode>General</c:formatCode>
                <c:ptCount val="1"/>
                <c:pt idx="0">
                  <c:v>3707</c:v>
                </c:pt>
              </c:numCache>
            </c:numRef>
          </c:val>
          <c:extLst>
            <c:ext xmlns:c16="http://schemas.microsoft.com/office/drawing/2014/chart" uri="{C3380CC4-5D6E-409C-BE32-E72D297353CC}">
              <c16:uniqueId val="{00000001-2877-4263-97BE-81628B2E007B}"/>
            </c:ext>
          </c:extLst>
        </c:ser>
        <c:dLbls>
          <c:showLegendKey val="0"/>
          <c:showVal val="0"/>
          <c:showCatName val="0"/>
          <c:showSerName val="0"/>
          <c:showPercent val="0"/>
          <c:showBubbleSize val="0"/>
        </c:dLbls>
        <c:gapWidth val="219"/>
        <c:overlap val="-27"/>
        <c:axId val="1681690896"/>
        <c:axId val="1681691856"/>
      </c:barChart>
      <c:catAx>
        <c:axId val="1681690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1691856"/>
        <c:crosses val="autoZero"/>
        <c:auto val="1"/>
        <c:lblAlgn val="ctr"/>
        <c:lblOffset val="100"/>
        <c:noMultiLvlLbl val="0"/>
      </c:catAx>
      <c:valAx>
        <c:axId val="1681691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169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a:t>Relative Risk Reduction of Methadone/Buprenorphine</a:t>
            </a: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on methadone or buprenorphine</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Sheet1!$A$2:$A$9</c:f>
              <c:strCache>
                <c:ptCount val="8"/>
                <c:pt idx="0">
                  <c:v>all-cause mortality</c:v>
                </c:pt>
                <c:pt idx="1">
                  <c:v>drug-related mortality</c:v>
                </c:pt>
                <c:pt idx="2">
                  <c:v>alcohol related mortality</c:v>
                </c:pt>
                <c:pt idx="3">
                  <c:v>cardiovascular mortality</c:v>
                </c:pt>
                <c:pt idx="4">
                  <c:v>suicide</c:v>
                </c:pt>
                <c:pt idx="5">
                  <c:v>cancer</c:v>
                </c:pt>
                <c:pt idx="6">
                  <c:v>all cause mortality during jail</c:v>
                </c:pt>
                <c:pt idx="7">
                  <c:v>all cause mortality after jail</c:v>
                </c:pt>
              </c:strCache>
            </c:strRef>
          </c:cat>
          <c:val>
            <c:numRef>
              <c:f>Sheet1!$B$2:$B$9</c:f>
              <c:numCache>
                <c:formatCode>General</c:formatCode>
                <c:ptCount val="8"/>
                <c:pt idx="0">
                  <c:v>0.47</c:v>
                </c:pt>
                <c:pt idx="1">
                  <c:v>0.41</c:v>
                </c:pt>
                <c:pt idx="2">
                  <c:v>0.59</c:v>
                </c:pt>
                <c:pt idx="3">
                  <c:v>0.69</c:v>
                </c:pt>
                <c:pt idx="4">
                  <c:v>0.48</c:v>
                </c:pt>
                <c:pt idx="5">
                  <c:v>0.72</c:v>
                </c:pt>
                <c:pt idx="6">
                  <c:v>0.06</c:v>
                </c:pt>
                <c:pt idx="7">
                  <c:v>0.09</c:v>
                </c:pt>
              </c:numCache>
            </c:numRef>
          </c:val>
          <c:extLst>
            <c:ext xmlns:c16="http://schemas.microsoft.com/office/drawing/2014/chart" uri="{C3380CC4-5D6E-409C-BE32-E72D297353CC}">
              <c16:uniqueId val="{00000000-00A4-4121-8EED-330402C27B9B}"/>
            </c:ext>
          </c:extLst>
        </c:ser>
        <c:ser>
          <c:idx val="1"/>
          <c:order val="1"/>
          <c:tx>
            <c:strRef>
              <c:f>Sheet1!$C$1</c:f>
              <c:strCache>
                <c:ptCount val="1"/>
                <c:pt idx="0">
                  <c:v>NOT on methadone/buprenorphine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Sheet1!$A$2:$A$9</c:f>
              <c:strCache>
                <c:ptCount val="8"/>
                <c:pt idx="0">
                  <c:v>all-cause mortality</c:v>
                </c:pt>
                <c:pt idx="1">
                  <c:v>drug-related mortality</c:v>
                </c:pt>
                <c:pt idx="2">
                  <c:v>alcohol related mortality</c:v>
                </c:pt>
                <c:pt idx="3">
                  <c:v>cardiovascular mortality</c:v>
                </c:pt>
                <c:pt idx="4">
                  <c:v>suicide</c:v>
                </c:pt>
                <c:pt idx="5">
                  <c:v>cancer</c:v>
                </c:pt>
                <c:pt idx="6">
                  <c:v>all cause mortality during jail</c:v>
                </c:pt>
                <c:pt idx="7">
                  <c:v>all cause mortality after jail</c:v>
                </c:pt>
              </c:strCache>
            </c:strRef>
          </c:cat>
          <c:val>
            <c:numRef>
              <c:f>Sheet1!$C$2:$C$9</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1-00A4-4121-8EED-330402C27B9B}"/>
            </c:ext>
          </c:extLst>
        </c:ser>
        <c:dLbls>
          <c:dLblPos val="inEnd"/>
          <c:showLegendKey val="0"/>
          <c:showVal val="1"/>
          <c:showCatName val="0"/>
          <c:showSerName val="0"/>
          <c:showPercent val="0"/>
          <c:showBubbleSize val="0"/>
        </c:dLbls>
        <c:gapWidth val="100"/>
        <c:overlap val="-24"/>
        <c:axId val="441000192"/>
        <c:axId val="441004512"/>
      </c:barChart>
      <c:catAx>
        <c:axId val="441000192"/>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441004512"/>
        <c:crosses val="autoZero"/>
        <c:auto val="1"/>
        <c:lblAlgn val="ctr"/>
        <c:lblOffset val="100"/>
        <c:noMultiLvlLbl val="0"/>
      </c:catAx>
      <c:valAx>
        <c:axId val="441004512"/>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441000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diagrams/_rels/data3.xml.rels><?xml version="1.0" encoding="UTF-8" standalone="yes"?>
<Relationships xmlns="http://schemas.openxmlformats.org/package/2006/relationships"><Relationship Id="rId3" Type="http://schemas.openxmlformats.org/officeDocument/2006/relationships/hyperlink" Target="https://www.ncdhhs.gov/divisions/mental-health-developmental-disabilities-and-substance-use-services/webinars" TargetMode="External"/><Relationship Id="rId2" Type="http://schemas.openxmlformats.org/officeDocument/2006/relationships/hyperlink" Target="https://www.ncdhhs.gov/about/department-initiatives/overdose-epidemic/nc-opioid-and-prescription-drug-abuse-advisory-committee/opdaac-meetings-agendas-and-presentations" TargetMode="External"/><Relationship Id="rId1" Type="http://schemas.openxmlformats.org/officeDocument/2006/relationships/hyperlink" Target="mailto:OPDAAC@dhhs.nc.gov" TargetMode="External"/><Relationship Id="rId5" Type="http://schemas.openxmlformats.org/officeDocument/2006/relationships/image" Target="../media/image55.svg"/><Relationship Id="rId4" Type="http://schemas.openxmlformats.org/officeDocument/2006/relationships/image" Target="../media/image54.svg"/></Relationships>
</file>

<file path=ppt/diagrams/_rels/drawing3.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hyperlink" Target="mailto:OPDAAC@dhhs.nc.gov" TargetMode="External"/><Relationship Id="rId1" Type="http://schemas.openxmlformats.org/officeDocument/2006/relationships/image" Target="../media/image54.svg"/><Relationship Id="rId5" Type="http://schemas.openxmlformats.org/officeDocument/2006/relationships/hyperlink" Target="https://www.ncdhhs.gov/divisions/mental-health-developmental-disabilities-and-substance-use-services/webinars" TargetMode="External"/><Relationship Id="rId4" Type="http://schemas.openxmlformats.org/officeDocument/2006/relationships/hyperlink" Target="https://www.ncdhhs.gov/about/department-initiatives/overdose-epidemic/nc-opioid-and-prescription-drug-abuse-advisory-committee/opdaac-meetings-agendas-and-presentations" TargetMode="Externa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81A103-D27F-4F40-B0D5-E1B3F6299B2D}" type="doc">
      <dgm:prSet loTypeId="urn:microsoft.com/office/officeart/2005/8/layout/hList1" loCatId="list" qsTypeId="urn:microsoft.com/office/officeart/2005/8/quickstyle/simple1#1" qsCatId="simple" csTypeId="urn:microsoft.com/office/officeart/2005/8/colors/accent1_2#1" csCatId="accent1" phldr="1"/>
      <dgm:spPr/>
      <dgm:t>
        <a:bodyPr/>
        <a:lstStyle/>
        <a:p>
          <a:endParaRPr lang="en-US"/>
        </a:p>
      </dgm:t>
    </dgm:pt>
    <dgm:pt modelId="{4325B33B-2FB5-434E-ADBB-0DEC27FDF62A}">
      <dgm:prSet phldrT="[Text]"/>
      <dgm:spPr/>
      <dgm:t>
        <a:bodyPr/>
        <a:lstStyle/>
        <a:p>
          <a:r>
            <a:rPr lang="en-US" dirty="0"/>
            <a:t>Physiologic</a:t>
          </a:r>
        </a:p>
      </dgm:t>
    </dgm:pt>
    <dgm:pt modelId="{1AE57F3A-8773-41A2-9A8C-90BCA6A5C264}" type="parTrans" cxnId="{EA107AB7-463B-4160-BA86-18643902E64C}">
      <dgm:prSet/>
      <dgm:spPr/>
      <dgm:t>
        <a:bodyPr/>
        <a:lstStyle/>
        <a:p>
          <a:endParaRPr lang="en-US"/>
        </a:p>
      </dgm:t>
    </dgm:pt>
    <dgm:pt modelId="{9AC10416-1039-4E88-9A1B-218E0919AFC7}" type="sibTrans" cxnId="{EA107AB7-463B-4160-BA86-18643902E64C}">
      <dgm:prSet/>
      <dgm:spPr/>
      <dgm:t>
        <a:bodyPr/>
        <a:lstStyle/>
        <a:p>
          <a:endParaRPr lang="en-US"/>
        </a:p>
      </dgm:t>
    </dgm:pt>
    <dgm:pt modelId="{7F7CFDE1-7971-4B1E-9F7D-0342CA7B8BA8}">
      <dgm:prSet phldrT="[Text]"/>
      <dgm:spPr/>
      <dgm:t>
        <a:bodyPr/>
        <a:lstStyle/>
        <a:p>
          <a:r>
            <a:rPr lang="en-US" sz="1400" dirty="0"/>
            <a:t>Tolerance:</a:t>
          </a:r>
        </a:p>
      </dgm:t>
    </dgm:pt>
    <dgm:pt modelId="{1420A44E-ABF7-4142-9A9D-60D2ABF1BCC9}" type="parTrans" cxnId="{97F7B850-BEC0-479B-8C44-B27F685A2A35}">
      <dgm:prSet/>
      <dgm:spPr/>
      <dgm:t>
        <a:bodyPr/>
        <a:lstStyle/>
        <a:p>
          <a:endParaRPr lang="en-US"/>
        </a:p>
      </dgm:t>
    </dgm:pt>
    <dgm:pt modelId="{4D571A1B-C158-4D5A-B592-0338AA536EE7}" type="sibTrans" cxnId="{97F7B850-BEC0-479B-8C44-B27F685A2A35}">
      <dgm:prSet/>
      <dgm:spPr/>
      <dgm:t>
        <a:bodyPr/>
        <a:lstStyle/>
        <a:p>
          <a:endParaRPr lang="en-US"/>
        </a:p>
      </dgm:t>
    </dgm:pt>
    <dgm:pt modelId="{DFB860F4-A751-4FA9-87F2-DD9692B9B4B6}">
      <dgm:prSet phldrT="[Text]"/>
      <dgm:spPr/>
      <dgm:t>
        <a:bodyPr/>
        <a:lstStyle/>
        <a:p>
          <a:r>
            <a:rPr lang="en-US" sz="1400" dirty="0"/>
            <a:t>Withdrawal:</a:t>
          </a:r>
        </a:p>
      </dgm:t>
    </dgm:pt>
    <dgm:pt modelId="{840C9362-428A-467E-8E06-71E33B1CDD14}" type="parTrans" cxnId="{290FE146-AAB8-409E-A3B6-F60F58172367}">
      <dgm:prSet/>
      <dgm:spPr/>
      <dgm:t>
        <a:bodyPr/>
        <a:lstStyle/>
        <a:p>
          <a:endParaRPr lang="en-US"/>
        </a:p>
      </dgm:t>
    </dgm:pt>
    <dgm:pt modelId="{C140A0D5-4F25-4718-B7BE-7E4119DEAADF}" type="sibTrans" cxnId="{290FE146-AAB8-409E-A3B6-F60F58172367}">
      <dgm:prSet/>
      <dgm:spPr/>
      <dgm:t>
        <a:bodyPr/>
        <a:lstStyle/>
        <a:p>
          <a:endParaRPr lang="en-US"/>
        </a:p>
      </dgm:t>
    </dgm:pt>
    <dgm:pt modelId="{05DB32E0-1977-4BFB-BE95-E69E7080095F}">
      <dgm:prSet phldrT="[Text]"/>
      <dgm:spPr/>
      <dgm:t>
        <a:bodyPr/>
        <a:lstStyle/>
        <a:p>
          <a:r>
            <a:rPr lang="en-US" dirty="0"/>
            <a:t>Risk/Harm</a:t>
          </a:r>
        </a:p>
      </dgm:t>
    </dgm:pt>
    <dgm:pt modelId="{E71C51FB-D563-447A-86C3-AC7B06BF6E99}" type="parTrans" cxnId="{F049343A-6E30-42A3-AEEF-02F0DC517049}">
      <dgm:prSet/>
      <dgm:spPr/>
      <dgm:t>
        <a:bodyPr/>
        <a:lstStyle/>
        <a:p>
          <a:endParaRPr lang="en-US"/>
        </a:p>
      </dgm:t>
    </dgm:pt>
    <dgm:pt modelId="{8DE97112-E209-4F6B-ABB9-95DFC4D6F9D4}" type="sibTrans" cxnId="{F049343A-6E30-42A3-AEEF-02F0DC517049}">
      <dgm:prSet/>
      <dgm:spPr/>
      <dgm:t>
        <a:bodyPr/>
        <a:lstStyle/>
        <a:p>
          <a:endParaRPr lang="en-US"/>
        </a:p>
      </dgm:t>
    </dgm:pt>
    <dgm:pt modelId="{EFED1E7A-EACF-4518-AE51-3EAE050676D7}">
      <dgm:prSet phldrT="[Text]"/>
      <dgm:spPr/>
      <dgm:t>
        <a:bodyPr/>
        <a:lstStyle/>
        <a:p>
          <a:r>
            <a:rPr lang="en-US" dirty="0"/>
            <a:t>Recurrent substance use resulting in failure to fulfill major role obligations at work, school or home</a:t>
          </a:r>
        </a:p>
      </dgm:t>
    </dgm:pt>
    <dgm:pt modelId="{FD4C2DBA-AE13-4AEC-AF01-E318A699B972}" type="parTrans" cxnId="{9BA26A93-6275-4F79-9E8E-2C85A5DA5DD3}">
      <dgm:prSet/>
      <dgm:spPr/>
      <dgm:t>
        <a:bodyPr/>
        <a:lstStyle/>
        <a:p>
          <a:endParaRPr lang="en-US"/>
        </a:p>
      </dgm:t>
    </dgm:pt>
    <dgm:pt modelId="{2AB64D3F-CCBD-457E-8A25-7CB67D853F56}" type="sibTrans" cxnId="{9BA26A93-6275-4F79-9E8E-2C85A5DA5DD3}">
      <dgm:prSet/>
      <dgm:spPr/>
      <dgm:t>
        <a:bodyPr/>
        <a:lstStyle/>
        <a:p>
          <a:endParaRPr lang="en-US"/>
        </a:p>
      </dgm:t>
    </dgm:pt>
    <dgm:pt modelId="{BFE71B1D-498E-483A-81D5-377C067E8620}">
      <dgm:prSet phldrT="[Text]"/>
      <dgm:spPr/>
      <dgm:t>
        <a:bodyPr/>
        <a:lstStyle/>
        <a:p>
          <a:r>
            <a:rPr lang="en-US" dirty="0"/>
            <a:t>Continued substance use despite having persistent or recurrent social or interpersonal problems caused or exacerbated by the effects of substances</a:t>
          </a:r>
        </a:p>
      </dgm:t>
    </dgm:pt>
    <dgm:pt modelId="{4758BA0C-7108-4EAA-A1F2-0D2F292B52EF}" type="parTrans" cxnId="{DF119A4F-7DD6-430B-9769-FD8E867C3115}">
      <dgm:prSet/>
      <dgm:spPr/>
      <dgm:t>
        <a:bodyPr/>
        <a:lstStyle/>
        <a:p>
          <a:endParaRPr lang="en-US"/>
        </a:p>
      </dgm:t>
    </dgm:pt>
    <dgm:pt modelId="{87628FB3-7676-4BAE-8934-B8E249654F9D}" type="sibTrans" cxnId="{DF119A4F-7DD6-430B-9769-FD8E867C3115}">
      <dgm:prSet/>
      <dgm:spPr/>
      <dgm:t>
        <a:bodyPr/>
        <a:lstStyle/>
        <a:p>
          <a:endParaRPr lang="en-US"/>
        </a:p>
      </dgm:t>
    </dgm:pt>
    <dgm:pt modelId="{708B917F-D2D8-4458-B52D-4EFB4FB2EC6F}">
      <dgm:prSet phldrT="[Text]"/>
      <dgm:spPr/>
      <dgm:t>
        <a:bodyPr/>
        <a:lstStyle/>
        <a:p>
          <a:r>
            <a:rPr lang="en-US" dirty="0"/>
            <a:t>Lack of Control</a:t>
          </a:r>
        </a:p>
      </dgm:t>
    </dgm:pt>
    <dgm:pt modelId="{D1030BF0-FAD1-4A98-A960-5F99B0F4F45B}" type="parTrans" cxnId="{1BC1C94B-92EE-4A62-80B1-3448228BFC5F}">
      <dgm:prSet/>
      <dgm:spPr/>
      <dgm:t>
        <a:bodyPr/>
        <a:lstStyle/>
        <a:p>
          <a:endParaRPr lang="en-US"/>
        </a:p>
      </dgm:t>
    </dgm:pt>
    <dgm:pt modelId="{3D9EC11D-0E39-4F8A-9CDE-6DF9304E5AB1}" type="sibTrans" cxnId="{1BC1C94B-92EE-4A62-80B1-3448228BFC5F}">
      <dgm:prSet/>
      <dgm:spPr/>
      <dgm:t>
        <a:bodyPr/>
        <a:lstStyle/>
        <a:p>
          <a:endParaRPr lang="en-US"/>
        </a:p>
      </dgm:t>
    </dgm:pt>
    <dgm:pt modelId="{35C291DB-65FE-48CD-97D2-89FD4526EFDD}">
      <dgm:prSet phldrT="[Text]"/>
      <dgm:spPr/>
      <dgm:t>
        <a:bodyPr/>
        <a:lstStyle/>
        <a:p>
          <a:r>
            <a:rPr lang="en-US" dirty="0"/>
            <a:t>Substance </a:t>
          </a:r>
          <a:r>
            <a:rPr lang="en-US" b="0" i="0" dirty="0"/>
            <a:t>is often taken in larger amounts or over a longer period than was intended</a:t>
          </a:r>
          <a:endParaRPr lang="en-US" dirty="0"/>
        </a:p>
      </dgm:t>
    </dgm:pt>
    <dgm:pt modelId="{9EABBF19-4A5B-4886-9A9D-D1BC4C79DA30}" type="parTrans" cxnId="{9FFD6837-4F36-4318-A75B-E9D2FBFF9AD9}">
      <dgm:prSet/>
      <dgm:spPr/>
      <dgm:t>
        <a:bodyPr/>
        <a:lstStyle/>
        <a:p>
          <a:endParaRPr lang="en-US"/>
        </a:p>
      </dgm:t>
    </dgm:pt>
    <dgm:pt modelId="{26CF34EC-7DAE-4996-9D69-D95FF90C5483}" type="sibTrans" cxnId="{9FFD6837-4F36-4318-A75B-E9D2FBFF9AD9}">
      <dgm:prSet/>
      <dgm:spPr/>
      <dgm:t>
        <a:bodyPr/>
        <a:lstStyle/>
        <a:p>
          <a:endParaRPr lang="en-US"/>
        </a:p>
      </dgm:t>
    </dgm:pt>
    <dgm:pt modelId="{B316B49F-749F-46A3-9076-D97594118DFB}">
      <dgm:prSet phldrT="[Text]"/>
      <dgm:spPr/>
      <dgm:t>
        <a:bodyPr/>
        <a:lstStyle/>
        <a:p>
          <a:r>
            <a:rPr lang="en-US" b="0" i="0" dirty="0"/>
            <a:t>Persistent desire or unsuccessful efforts to cut down or control use</a:t>
          </a:r>
          <a:endParaRPr lang="en-US" dirty="0"/>
        </a:p>
      </dgm:t>
    </dgm:pt>
    <dgm:pt modelId="{BE5115A8-BB09-402F-8DDD-D9F9F8AF1D26}" type="parTrans" cxnId="{22808091-62DB-41F0-BEDF-43DEB8C78288}">
      <dgm:prSet/>
      <dgm:spPr/>
      <dgm:t>
        <a:bodyPr/>
        <a:lstStyle/>
        <a:p>
          <a:endParaRPr lang="en-US"/>
        </a:p>
      </dgm:t>
    </dgm:pt>
    <dgm:pt modelId="{17539858-41F2-4624-A5D7-CF6B8B48AD4E}" type="sibTrans" cxnId="{22808091-62DB-41F0-BEDF-43DEB8C78288}">
      <dgm:prSet/>
      <dgm:spPr/>
      <dgm:t>
        <a:bodyPr/>
        <a:lstStyle/>
        <a:p>
          <a:endParaRPr lang="en-US"/>
        </a:p>
      </dgm:t>
    </dgm:pt>
    <dgm:pt modelId="{3AFABE41-BAF3-4517-B3C6-96843F4A7D98}">
      <dgm:prSet phldrT="[Text]"/>
      <dgm:spPr/>
      <dgm:t>
        <a:bodyPr/>
        <a:lstStyle/>
        <a:p>
          <a:r>
            <a:rPr lang="en-US" b="0" i="0" dirty="0"/>
            <a:t>Great deal of time is spent in activities necessary to obtain substance, use substance, or recover from its effects</a:t>
          </a:r>
          <a:endParaRPr lang="en-US" dirty="0"/>
        </a:p>
      </dgm:t>
    </dgm:pt>
    <dgm:pt modelId="{4B24AB49-519B-4099-8876-02F7D2AF8CF1}" type="parTrans" cxnId="{1F2F07E7-EDD1-482C-A71D-5620A3CC9672}">
      <dgm:prSet/>
      <dgm:spPr/>
      <dgm:t>
        <a:bodyPr/>
        <a:lstStyle/>
        <a:p>
          <a:endParaRPr lang="en-US"/>
        </a:p>
      </dgm:t>
    </dgm:pt>
    <dgm:pt modelId="{FA53375D-CA7C-432E-AF87-2412BE299093}" type="sibTrans" cxnId="{1F2F07E7-EDD1-482C-A71D-5620A3CC9672}">
      <dgm:prSet/>
      <dgm:spPr/>
      <dgm:t>
        <a:bodyPr/>
        <a:lstStyle/>
        <a:p>
          <a:endParaRPr lang="en-US"/>
        </a:p>
      </dgm:t>
    </dgm:pt>
    <dgm:pt modelId="{F6E9D911-2E60-4D30-9253-04E49D62FB28}">
      <dgm:prSet phldrT="[Text]"/>
      <dgm:spPr/>
      <dgm:t>
        <a:bodyPr/>
        <a:lstStyle/>
        <a:p>
          <a:r>
            <a:rPr lang="en-US" dirty="0"/>
            <a:t>Craving, or a strong desire to use substance</a:t>
          </a:r>
        </a:p>
      </dgm:t>
    </dgm:pt>
    <dgm:pt modelId="{A61AD070-9FFC-4102-A2DF-D1B2EF3ACC51}" type="parTrans" cxnId="{05FE31A2-8945-4073-B2C4-2A1C2B189360}">
      <dgm:prSet/>
      <dgm:spPr/>
      <dgm:t>
        <a:bodyPr/>
        <a:lstStyle/>
        <a:p>
          <a:endParaRPr lang="en-US"/>
        </a:p>
      </dgm:t>
    </dgm:pt>
    <dgm:pt modelId="{48BD2B3D-5C08-4478-A862-CCB0AD1C7F4A}" type="sibTrans" cxnId="{05FE31A2-8945-4073-B2C4-2A1C2B189360}">
      <dgm:prSet/>
      <dgm:spPr/>
      <dgm:t>
        <a:bodyPr/>
        <a:lstStyle/>
        <a:p>
          <a:endParaRPr lang="en-US"/>
        </a:p>
      </dgm:t>
    </dgm:pt>
    <dgm:pt modelId="{D533CC0C-EB1A-4168-BB0D-F33DC9AB2C23}">
      <dgm:prSet phldrT="[Text]"/>
      <dgm:spPr/>
      <dgm:t>
        <a:bodyPr/>
        <a:lstStyle/>
        <a:p>
          <a:r>
            <a:rPr lang="en-US" dirty="0"/>
            <a:t>Important social, occupational or recreational activities are given up or reduced because of substance use</a:t>
          </a:r>
        </a:p>
      </dgm:t>
    </dgm:pt>
    <dgm:pt modelId="{88217D5D-9FE2-4EC4-858E-366CF9E0A1F8}" type="parTrans" cxnId="{28B41976-1DB4-4D28-AA51-6EBFC4C71B7B}">
      <dgm:prSet/>
      <dgm:spPr/>
      <dgm:t>
        <a:bodyPr/>
        <a:lstStyle/>
        <a:p>
          <a:endParaRPr lang="en-US"/>
        </a:p>
      </dgm:t>
    </dgm:pt>
    <dgm:pt modelId="{D971EED2-12C9-42DA-B5A3-65EE12A76324}" type="sibTrans" cxnId="{28B41976-1DB4-4D28-AA51-6EBFC4C71B7B}">
      <dgm:prSet/>
      <dgm:spPr/>
      <dgm:t>
        <a:bodyPr/>
        <a:lstStyle/>
        <a:p>
          <a:endParaRPr lang="en-US"/>
        </a:p>
      </dgm:t>
    </dgm:pt>
    <dgm:pt modelId="{D3CF1D3B-0A29-431B-B3D2-72A080C65E55}">
      <dgm:prSet phldrT="[Text]"/>
      <dgm:spPr/>
      <dgm:t>
        <a:bodyPr/>
        <a:lstStyle/>
        <a:p>
          <a:r>
            <a:rPr lang="en-US" dirty="0"/>
            <a:t>Recurrent substance use in situations in which it is physically hazardous</a:t>
          </a:r>
        </a:p>
      </dgm:t>
    </dgm:pt>
    <dgm:pt modelId="{73390138-DFBE-446A-BE11-F9E7543B9341}" type="parTrans" cxnId="{C759964D-618A-45F8-B104-D898C3D64EE3}">
      <dgm:prSet/>
      <dgm:spPr/>
      <dgm:t>
        <a:bodyPr/>
        <a:lstStyle/>
        <a:p>
          <a:endParaRPr lang="en-US"/>
        </a:p>
      </dgm:t>
    </dgm:pt>
    <dgm:pt modelId="{7225A09B-6246-4368-AACF-36DEB2E9BE2B}" type="sibTrans" cxnId="{C759964D-618A-45F8-B104-D898C3D64EE3}">
      <dgm:prSet/>
      <dgm:spPr/>
      <dgm:t>
        <a:bodyPr/>
        <a:lstStyle/>
        <a:p>
          <a:endParaRPr lang="en-US"/>
        </a:p>
      </dgm:t>
    </dgm:pt>
    <dgm:pt modelId="{4E779F34-09CB-4DFB-A593-46C016019C63}">
      <dgm:prSet phldrT="[Text]"/>
      <dgm:spPr/>
      <dgm:t>
        <a:bodyPr/>
        <a:lstStyle/>
        <a:p>
          <a:r>
            <a:rPr lang="en-US" sz="1400" dirty="0"/>
            <a:t>(a) a need for markedly increased amounts of substances to achieve intoxication or desired effect, or</a:t>
          </a:r>
        </a:p>
      </dgm:t>
    </dgm:pt>
    <dgm:pt modelId="{80D6B94B-0881-4A86-9ECD-1B0E251A169A}" type="parTrans" cxnId="{7E2A73CC-F66B-4FF2-AA0A-D2A766011BDE}">
      <dgm:prSet/>
      <dgm:spPr/>
      <dgm:t>
        <a:bodyPr/>
        <a:lstStyle/>
        <a:p>
          <a:endParaRPr lang="en-US"/>
        </a:p>
      </dgm:t>
    </dgm:pt>
    <dgm:pt modelId="{A86F7007-C30C-4599-8F48-4550F44C5DFE}" type="sibTrans" cxnId="{7E2A73CC-F66B-4FF2-AA0A-D2A766011BDE}">
      <dgm:prSet/>
      <dgm:spPr/>
      <dgm:t>
        <a:bodyPr/>
        <a:lstStyle/>
        <a:p>
          <a:endParaRPr lang="en-US"/>
        </a:p>
      </dgm:t>
    </dgm:pt>
    <dgm:pt modelId="{D083FAE8-D30C-4C2F-8DE5-1AD781593841}">
      <dgm:prSet phldrT="[Text]"/>
      <dgm:spPr/>
      <dgm:t>
        <a:bodyPr/>
        <a:lstStyle/>
        <a:p>
          <a:r>
            <a:rPr lang="en-US" sz="1400" dirty="0"/>
            <a:t>(b) markedly diminished effect with continued use of the same amount of an substance </a:t>
          </a:r>
        </a:p>
      </dgm:t>
    </dgm:pt>
    <dgm:pt modelId="{41D74064-466B-49F0-9AE7-E3A8E348DDDE}" type="parTrans" cxnId="{4428A821-E095-4014-B1A6-7636795CF8BB}">
      <dgm:prSet/>
      <dgm:spPr/>
      <dgm:t>
        <a:bodyPr/>
        <a:lstStyle/>
        <a:p>
          <a:endParaRPr lang="en-US"/>
        </a:p>
      </dgm:t>
    </dgm:pt>
    <dgm:pt modelId="{89623470-265C-4910-95B7-93BAB7738682}" type="sibTrans" cxnId="{4428A821-E095-4014-B1A6-7636795CF8BB}">
      <dgm:prSet/>
      <dgm:spPr/>
      <dgm:t>
        <a:bodyPr/>
        <a:lstStyle/>
        <a:p>
          <a:endParaRPr lang="en-US"/>
        </a:p>
      </dgm:t>
    </dgm:pt>
    <dgm:pt modelId="{C5577C38-F844-4850-BE0D-F5D5B5D94069}">
      <dgm:prSet phldrT="[Text]"/>
      <dgm:spPr/>
      <dgm:t>
        <a:bodyPr/>
        <a:lstStyle/>
        <a:p>
          <a:r>
            <a:rPr lang="en-US" sz="1400" dirty="0"/>
            <a:t>(a) the characteristic substance withdrawal syndrome, or</a:t>
          </a:r>
        </a:p>
      </dgm:t>
    </dgm:pt>
    <dgm:pt modelId="{6AA5AE0B-7025-44C5-BDF8-1A625A5545BA}" type="parTrans" cxnId="{4D8B04EC-FACF-4DDC-A90F-686522DBB4BC}">
      <dgm:prSet/>
      <dgm:spPr/>
      <dgm:t>
        <a:bodyPr/>
        <a:lstStyle/>
        <a:p>
          <a:endParaRPr lang="en-US"/>
        </a:p>
      </dgm:t>
    </dgm:pt>
    <dgm:pt modelId="{8D0C7F4D-DAF4-47D2-8257-04FE9894C9EE}" type="sibTrans" cxnId="{4D8B04EC-FACF-4DDC-A90F-686522DBB4BC}">
      <dgm:prSet/>
      <dgm:spPr/>
      <dgm:t>
        <a:bodyPr/>
        <a:lstStyle/>
        <a:p>
          <a:endParaRPr lang="en-US"/>
        </a:p>
      </dgm:t>
    </dgm:pt>
    <dgm:pt modelId="{9E902E54-BF03-4CA0-BEE0-CCDBA85C7BB5}">
      <dgm:prSet phldrT="[Text]"/>
      <dgm:spPr/>
      <dgm:t>
        <a:bodyPr/>
        <a:lstStyle/>
        <a:p>
          <a:r>
            <a:rPr lang="en-US" sz="1400" dirty="0"/>
            <a:t>(b) the same (or a closely related) substance are taken to relieve or avoid withdrawal symptoms </a:t>
          </a:r>
        </a:p>
      </dgm:t>
    </dgm:pt>
    <dgm:pt modelId="{DE8FBFD3-5DC7-4F1B-BCE1-D764A29BED47}" type="parTrans" cxnId="{F41F12AD-F5A5-47AD-9A75-891353A97336}">
      <dgm:prSet/>
      <dgm:spPr/>
      <dgm:t>
        <a:bodyPr/>
        <a:lstStyle/>
        <a:p>
          <a:endParaRPr lang="en-US"/>
        </a:p>
      </dgm:t>
    </dgm:pt>
    <dgm:pt modelId="{E0A5BB3F-6759-4E7B-9786-17BD50B8CBB2}" type="sibTrans" cxnId="{F41F12AD-F5A5-47AD-9A75-891353A97336}">
      <dgm:prSet/>
      <dgm:spPr/>
      <dgm:t>
        <a:bodyPr/>
        <a:lstStyle/>
        <a:p>
          <a:endParaRPr lang="en-US"/>
        </a:p>
      </dgm:t>
    </dgm:pt>
    <dgm:pt modelId="{1809D3AC-BD48-4AA9-84FA-76EB307203AC}">
      <dgm:prSet phldrT="[Text]"/>
      <dgm:spPr/>
      <dgm:t>
        <a:bodyPr/>
        <a:lstStyle/>
        <a:p>
          <a:r>
            <a:rPr lang="en-US" dirty="0"/>
            <a:t>Continued use despite knowledge of having a persistent or recurrent physical or psychological problem that is likely to have been caused or exacerbated by opioids</a:t>
          </a:r>
        </a:p>
      </dgm:t>
    </dgm:pt>
    <dgm:pt modelId="{3B823F7D-CC9C-43D6-818E-4DB1D038B6C6}" type="parTrans" cxnId="{BDBDF048-9BDF-4767-B834-D7A939DE73A7}">
      <dgm:prSet/>
      <dgm:spPr/>
      <dgm:t>
        <a:bodyPr/>
        <a:lstStyle/>
        <a:p>
          <a:endParaRPr lang="en-US"/>
        </a:p>
      </dgm:t>
    </dgm:pt>
    <dgm:pt modelId="{894F2521-73CF-4EF5-8328-393C541EFE81}" type="sibTrans" cxnId="{BDBDF048-9BDF-4767-B834-D7A939DE73A7}">
      <dgm:prSet/>
      <dgm:spPr/>
      <dgm:t>
        <a:bodyPr/>
        <a:lstStyle/>
        <a:p>
          <a:endParaRPr lang="en-US"/>
        </a:p>
      </dgm:t>
    </dgm:pt>
    <dgm:pt modelId="{FAF539B5-3C96-49B2-BC8D-371CB6EE12BA}">
      <dgm:prSet phldrT="[Text]" custT="1"/>
      <dgm:spPr/>
      <dgm:t>
        <a:bodyPr/>
        <a:lstStyle/>
        <a:p>
          <a:r>
            <a:rPr lang="en-US" sz="1200" i="1" dirty="0"/>
            <a:t>*tolerance and withdrawal cannot be the only criteria for SUD diagnosis</a:t>
          </a:r>
        </a:p>
      </dgm:t>
    </dgm:pt>
    <dgm:pt modelId="{9D60FC49-22C0-4A6A-8233-C2E19EC9FD2B}" type="parTrans" cxnId="{B6B9049A-F074-4CB3-9F1A-55E93E14538C}">
      <dgm:prSet/>
      <dgm:spPr/>
      <dgm:t>
        <a:bodyPr/>
        <a:lstStyle/>
        <a:p>
          <a:endParaRPr lang="en-US"/>
        </a:p>
      </dgm:t>
    </dgm:pt>
    <dgm:pt modelId="{C682E1BF-6E7C-47D9-859E-E11017159C78}" type="sibTrans" cxnId="{B6B9049A-F074-4CB3-9F1A-55E93E14538C}">
      <dgm:prSet/>
      <dgm:spPr/>
      <dgm:t>
        <a:bodyPr/>
        <a:lstStyle/>
        <a:p>
          <a:endParaRPr lang="en-US"/>
        </a:p>
      </dgm:t>
    </dgm:pt>
    <dgm:pt modelId="{61B2B81A-E348-44CE-8C2F-977B5BA42555}" type="pres">
      <dgm:prSet presAssocID="{FC81A103-D27F-4F40-B0D5-E1B3F6299B2D}" presName="Name0" presStyleCnt="0">
        <dgm:presLayoutVars>
          <dgm:dir/>
          <dgm:animLvl val="lvl"/>
          <dgm:resizeHandles val="exact"/>
        </dgm:presLayoutVars>
      </dgm:prSet>
      <dgm:spPr/>
    </dgm:pt>
    <dgm:pt modelId="{5F6EA6AC-B5FD-4585-98DB-006CD4E0E4D8}" type="pres">
      <dgm:prSet presAssocID="{4325B33B-2FB5-434E-ADBB-0DEC27FDF62A}" presName="composite" presStyleCnt="0"/>
      <dgm:spPr/>
    </dgm:pt>
    <dgm:pt modelId="{4C153A93-E4C9-4946-9155-84A70EB6709F}" type="pres">
      <dgm:prSet presAssocID="{4325B33B-2FB5-434E-ADBB-0DEC27FDF62A}" presName="parTx" presStyleLbl="alignNode1" presStyleIdx="0" presStyleCnt="3">
        <dgm:presLayoutVars>
          <dgm:chMax val="0"/>
          <dgm:chPref val="0"/>
          <dgm:bulletEnabled val="1"/>
        </dgm:presLayoutVars>
      </dgm:prSet>
      <dgm:spPr/>
    </dgm:pt>
    <dgm:pt modelId="{CE1DB553-95B4-4D91-AB62-10747DFF1C0E}" type="pres">
      <dgm:prSet presAssocID="{4325B33B-2FB5-434E-ADBB-0DEC27FDF62A}" presName="desTx" presStyleLbl="alignAccFollowNode1" presStyleIdx="0" presStyleCnt="3">
        <dgm:presLayoutVars>
          <dgm:bulletEnabled val="1"/>
        </dgm:presLayoutVars>
      </dgm:prSet>
      <dgm:spPr/>
    </dgm:pt>
    <dgm:pt modelId="{1735BD54-6AFF-48DA-9D4A-F40BF813BED9}" type="pres">
      <dgm:prSet presAssocID="{9AC10416-1039-4E88-9A1B-218E0919AFC7}" presName="space" presStyleCnt="0"/>
      <dgm:spPr/>
    </dgm:pt>
    <dgm:pt modelId="{BC67B13F-134B-4D72-BBD2-887FD32C1557}" type="pres">
      <dgm:prSet presAssocID="{05DB32E0-1977-4BFB-BE95-E69E7080095F}" presName="composite" presStyleCnt="0"/>
      <dgm:spPr/>
    </dgm:pt>
    <dgm:pt modelId="{8A6DA8B3-3F01-463E-946D-A2A95B1B5974}" type="pres">
      <dgm:prSet presAssocID="{05DB32E0-1977-4BFB-BE95-E69E7080095F}" presName="parTx" presStyleLbl="alignNode1" presStyleIdx="1" presStyleCnt="3">
        <dgm:presLayoutVars>
          <dgm:chMax val="0"/>
          <dgm:chPref val="0"/>
          <dgm:bulletEnabled val="1"/>
        </dgm:presLayoutVars>
      </dgm:prSet>
      <dgm:spPr/>
    </dgm:pt>
    <dgm:pt modelId="{9E33A3B0-D2CF-433A-BC2C-2E35E72C8AC3}" type="pres">
      <dgm:prSet presAssocID="{05DB32E0-1977-4BFB-BE95-E69E7080095F}" presName="desTx" presStyleLbl="alignAccFollowNode1" presStyleIdx="1" presStyleCnt="3">
        <dgm:presLayoutVars>
          <dgm:bulletEnabled val="1"/>
        </dgm:presLayoutVars>
      </dgm:prSet>
      <dgm:spPr/>
    </dgm:pt>
    <dgm:pt modelId="{221A331C-698B-4BA3-9206-D77EFBCC4127}" type="pres">
      <dgm:prSet presAssocID="{8DE97112-E209-4F6B-ABB9-95DFC4D6F9D4}" presName="space" presStyleCnt="0"/>
      <dgm:spPr/>
    </dgm:pt>
    <dgm:pt modelId="{975736FE-A79A-4861-B626-3310C72D2296}" type="pres">
      <dgm:prSet presAssocID="{708B917F-D2D8-4458-B52D-4EFB4FB2EC6F}" presName="composite" presStyleCnt="0"/>
      <dgm:spPr/>
    </dgm:pt>
    <dgm:pt modelId="{7B0A7251-D793-4FCA-86BF-B165E4125DD5}" type="pres">
      <dgm:prSet presAssocID="{708B917F-D2D8-4458-B52D-4EFB4FB2EC6F}" presName="parTx" presStyleLbl="alignNode1" presStyleIdx="2" presStyleCnt="3">
        <dgm:presLayoutVars>
          <dgm:chMax val="0"/>
          <dgm:chPref val="0"/>
          <dgm:bulletEnabled val="1"/>
        </dgm:presLayoutVars>
      </dgm:prSet>
      <dgm:spPr/>
    </dgm:pt>
    <dgm:pt modelId="{8A8005C2-7F1B-4521-8336-4F84F070BDBC}" type="pres">
      <dgm:prSet presAssocID="{708B917F-D2D8-4458-B52D-4EFB4FB2EC6F}" presName="desTx" presStyleLbl="alignAccFollowNode1" presStyleIdx="2" presStyleCnt="3">
        <dgm:presLayoutVars>
          <dgm:bulletEnabled val="1"/>
        </dgm:presLayoutVars>
      </dgm:prSet>
      <dgm:spPr/>
    </dgm:pt>
  </dgm:ptLst>
  <dgm:cxnLst>
    <dgm:cxn modelId="{6072A101-3FA5-4A46-ACB0-0EAD397CC178}" type="presOf" srcId="{05DB32E0-1977-4BFB-BE95-E69E7080095F}" destId="{8A6DA8B3-3F01-463E-946D-A2A95B1B5974}" srcOrd="0" destOrd="0" presId="urn:microsoft.com/office/officeart/2005/8/layout/hList1"/>
    <dgm:cxn modelId="{F845D60D-BC5A-4637-A3C7-C19CAE54A11E}" type="presOf" srcId="{B316B49F-749F-46A3-9076-D97594118DFB}" destId="{8A8005C2-7F1B-4521-8336-4F84F070BDBC}" srcOrd="0" destOrd="1" presId="urn:microsoft.com/office/officeart/2005/8/layout/hList1"/>
    <dgm:cxn modelId="{2572ED1A-D4AB-42A3-9D76-FBCE4419F0A2}" type="presOf" srcId="{C5577C38-F844-4850-BE0D-F5D5B5D94069}" destId="{CE1DB553-95B4-4D91-AB62-10747DFF1C0E}" srcOrd="0" destOrd="4" presId="urn:microsoft.com/office/officeart/2005/8/layout/hList1"/>
    <dgm:cxn modelId="{4428A821-E095-4014-B1A6-7636795CF8BB}" srcId="{7F7CFDE1-7971-4B1E-9F7D-0342CA7B8BA8}" destId="{D083FAE8-D30C-4C2F-8DE5-1AD781593841}" srcOrd="1" destOrd="0" parTransId="{41D74064-466B-49F0-9AE7-E3A8E348DDDE}" sibTransId="{89623470-265C-4910-95B7-93BAB7738682}"/>
    <dgm:cxn modelId="{626FDB27-D0E0-42FE-BCA8-9AE74CC83BEA}" type="presOf" srcId="{D533CC0C-EB1A-4168-BB0D-F33DC9AB2C23}" destId="{9E33A3B0-D2CF-433A-BC2C-2E35E72C8AC3}" srcOrd="0" destOrd="2" presId="urn:microsoft.com/office/officeart/2005/8/layout/hList1"/>
    <dgm:cxn modelId="{B2FF6D36-25BA-43B2-BDD2-C46A696E9DBE}" type="presOf" srcId="{4E779F34-09CB-4DFB-A593-46C016019C63}" destId="{CE1DB553-95B4-4D91-AB62-10747DFF1C0E}" srcOrd="0" destOrd="1" presId="urn:microsoft.com/office/officeart/2005/8/layout/hList1"/>
    <dgm:cxn modelId="{9FFD6837-4F36-4318-A75B-E9D2FBFF9AD9}" srcId="{708B917F-D2D8-4458-B52D-4EFB4FB2EC6F}" destId="{35C291DB-65FE-48CD-97D2-89FD4526EFDD}" srcOrd="0" destOrd="0" parTransId="{9EABBF19-4A5B-4886-9A9D-D1BC4C79DA30}" sibTransId="{26CF34EC-7DAE-4996-9D69-D95FF90C5483}"/>
    <dgm:cxn modelId="{F049343A-6E30-42A3-AEEF-02F0DC517049}" srcId="{FC81A103-D27F-4F40-B0D5-E1B3F6299B2D}" destId="{05DB32E0-1977-4BFB-BE95-E69E7080095F}" srcOrd="1" destOrd="0" parTransId="{E71C51FB-D563-447A-86C3-AC7B06BF6E99}" sibTransId="{8DE97112-E209-4F6B-ABB9-95DFC4D6F9D4}"/>
    <dgm:cxn modelId="{0FC5B63E-27E8-4D97-8337-AEA325F380E9}" type="presOf" srcId="{D3CF1D3B-0A29-431B-B3D2-72A080C65E55}" destId="{9E33A3B0-D2CF-433A-BC2C-2E35E72C8AC3}" srcOrd="0" destOrd="3" presId="urn:microsoft.com/office/officeart/2005/8/layout/hList1"/>
    <dgm:cxn modelId="{0429B766-4F67-4E2C-BD03-7596C07ACC06}" type="presOf" srcId="{DFB860F4-A751-4FA9-87F2-DD9692B9B4B6}" destId="{CE1DB553-95B4-4D91-AB62-10747DFF1C0E}" srcOrd="0" destOrd="3" presId="urn:microsoft.com/office/officeart/2005/8/layout/hList1"/>
    <dgm:cxn modelId="{290FE146-AAB8-409E-A3B6-F60F58172367}" srcId="{4325B33B-2FB5-434E-ADBB-0DEC27FDF62A}" destId="{DFB860F4-A751-4FA9-87F2-DD9692B9B4B6}" srcOrd="1" destOrd="0" parTransId="{840C9362-428A-467E-8E06-71E33B1CDD14}" sibTransId="{C140A0D5-4F25-4718-B7BE-7E4119DEAADF}"/>
    <dgm:cxn modelId="{BDBDF048-9BDF-4767-B834-D7A939DE73A7}" srcId="{05DB32E0-1977-4BFB-BE95-E69E7080095F}" destId="{1809D3AC-BD48-4AA9-84FA-76EB307203AC}" srcOrd="4" destOrd="0" parTransId="{3B823F7D-CC9C-43D6-818E-4DB1D038B6C6}" sibTransId="{894F2521-73CF-4EF5-8328-393C541EFE81}"/>
    <dgm:cxn modelId="{1BC1C94B-92EE-4A62-80B1-3448228BFC5F}" srcId="{FC81A103-D27F-4F40-B0D5-E1B3F6299B2D}" destId="{708B917F-D2D8-4458-B52D-4EFB4FB2EC6F}" srcOrd="2" destOrd="0" parTransId="{D1030BF0-FAD1-4A98-A960-5F99B0F4F45B}" sibTransId="{3D9EC11D-0E39-4F8A-9CDE-6DF9304E5AB1}"/>
    <dgm:cxn modelId="{C759964D-618A-45F8-B104-D898C3D64EE3}" srcId="{05DB32E0-1977-4BFB-BE95-E69E7080095F}" destId="{D3CF1D3B-0A29-431B-B3D2-72A080C65E55}" srcOrd="3" destOrd="0" parTransId="{73390138-DFBE-446A-BE11-F9E7543B9341}" sibTransId="{7225A09B-6246-4368-AACF-36DEB2E9BE2B}"/>
    <dgm:cxn modelId="{DF119A4F-7DD6-430B-9769-FD8E867C3115}" srcId="{05DB32E0-1977-4BFB-BE95-E69E7080095F}" destId="{BFE71B1D-498E-483A-81D5-377C067E8620}" srcOrd="1" destOrd="0" parTransId="{4758BA0C-7108-4EAA-A1F2-0D2F292B52EF}" sibTransId="{87628FB3-7676-4BAE-8934-B8E249654F9D}"/>
    <dgm:cxn modelId="{2054A16F-CCD3-4F5D-8D9E-211EE16829EF}" type="presOf" srcId="{F6E9D911-2E60-4D30-9253-04E49D62FB28}" destId="{8A8005C2-7F1B-4521-8336-4F84F070BDBC}" srcOrd="0" destOrd="3" presId="urn:microsoft.com/office/officeart/2005/8/layout/hList1"/>
    <dgm:cxn modelId="{97F7B850-BEC0-479B-8C44-B27F685A2A35}" srcId="{4325B33B-2FB5-434E-ADBB-0DEC27FDF62A}" destId="{7F7CFDE1-7971-4B1E-9F7D-0342CA7B8BA8}" srcOrd="0" destOrd="0" parTransId="{1420A44E-ABF7-4142-9A9D-60D2ABF1BCC9}" sibTransId="{4D571A1B-C158-4D5A-B592-0338AA536EE7}"/>
    <dgm:cxn modelId="{8B48B972-8B94-48C8-867C-2EB218E4A29B}" type="presOf" srcId="{35C291DB-65FE-48CD-97D2-89FD4526EFDD}" destId="{8A8005C2-7F1B-4521-8336-4F84F070BDBC}" srcOrd="0" destOrd="0" presId="urn:microsoft.com/office/officeart/2005/8/layout/hList1"/>
    <dgm:cxn modelId="{28B41976-1DB4-4D28-AA51-6EBFC4C71B7B}" srcId="{05DB32E0-1977-4BFB-BE95-E69E7080095F}" destId="{D533CC0C-EB1A-4168-BB0D-F33DC9AB2C23}" srcOrd="2" destOrd="0" parTransId="{88217D5D-9FE2-4EC4-858E-366CF9E0A1F8}" sibTransId="{D971EED2-12C9-42DA-B5A3-65EE12A76324}"/>
    <dgm:cxn modelId="{52F3DD57-3345-4337-8751-E8CC3BD2A03C}" type="presOf" srcId="{3AFABE41-BAF3-4517-B3C6-96843F4A7D98}" destId="{8A8005C2-7F1B-4521-8336-4F84F070BDBC}" srcOrd="0" destOrd="2" presId="urn:microsoft.com/office/officeart/2005/8/layout/hList1"/>
    <dgm:cxn modelId="{DC804959-1DD8-42E2-9EF8-C0053B0F6929}" type="presOf" srcId="{4325B33B-2FB5-434E-ADBB-0DEC27FDF62A}" destId="{4C153A93-E4C9-4946-9155-84A70EB6709F}" srcOrd="0" destOrd="0" presId="urn:microsoft.com/office/officeart/2005/8/layout/hList1"/>
    <dgm:cxn modelId="{4D42965A-8474-4A3A-BD58-2FE1A6FF0AC8}" type="presOf" srcId="{D083FAE8-D30C-4C2F-8DE5-1AD781593841}" destId="{CE1DB553-95B4-4D91-AB62-10747DFF1C0E}" srcOrd="0" destOrd="2" presId="urn:microsoft.com/office/officeart/2005/8/layout/hList1"/>
    <dgm:cxn modelId="{E3797782-BB31-4DD3-BE03-7CF17F3B595D}" type="presOf" srcId="{FC81A103-D27F-4F40-B0D5-E1B3F6299B2D}" destId="{61B2B81A-E348-44CE-8C2F-977B5BA42555}" srcOrd="0" destOrd="0" presId="urn:microsoft.com/office/officeart/2005/8/layout/hList1"/>
    <dgm:cxn modelId="{081EBC86-5B13-4E8B-A70D-4C03BF8FFA8F}" type="presOf" srcId="{708B917F-D2D8-4458-B52D-4EFB4FB2EC6F}" destId="{7B0A7251-D793-4FCA-86BF-B165E4125DD5}" srcOrd="0" destOrd="0" presId="urn:microsoft.com/office/officeart/2005/8/layout/hList1"/>
    <dgm:cxn modelId="{22808091-62DB-41F0-BEDF-43DEB8C78288}" srcId="{708B917F-D2D8-4458-B52D-4EFB4FB2EC6F}" destId="{B316B49F-749F-46A3-9076-D97594118DFB}" srcOrd="1" destOrd="0" parTransId="{BE5115A8-BB09-402F-8DDD-D9F9F8AF1D26}" sibTransId="{17539858-41F2-4624-A5D7-CF6B8B48AD4E}"/>
    <dgm:cxn modelId="{9BA26A93-6275-4F79-9E8E-2C85A5DA5DD3}" srcId="{05DB32E0-1977-4BFB-BE95-E69E7080095F}" destId="{EFED1E7A-EACF-4518-AE51-3EAE050676D7}" srcOrd="0" destOrd="0" parTransId="{FD4C2DBA-AE13-4AEC-AF01-E318A699B972}" sibTransId="{2AB64D3F-CCBD-457E-8A25-7CB67D853F56}"/>
    <dgm:cxn modelId="{2EF58E96-9FF6-476F-B45A-9296E24EB125}" type="presOf" srcId="{EFED1E7A-EACF-4518-AE51-3EAE050676D7}" destId="{9E33A3B0-D2CF-433A-BC2C-2E35E72C8AC3}" srcOrd="0" destOrd="0" presId="urn:microsoft.com/office/officeart/2005/8/layout/hList1"/>
    <dgm:cxn modelId="{4C336699-BF7F-43F2-BF27-0D3F97DEF6C8}" type="presOf" srcId="{BFE71B1D-498E-483A-81D5-377C067E8620}" destId="{9E33A3B0-D2CF-433A-BC2C-2E35E72C8AC3}" srcOrd="0" destOrd="1" presId="urn:microsoft.com/office/officeart/2005/8/layout/hList1"/>
    <dgm:cxn modelId="{B6B9049A-F074-4CB3-9F1A-55E93E14538C}" srcId="{4325B33B-2FB5-434E-ADBB-0DEC27FDF62A}" destId="{FAF539B5-3C96-49B2-BC8D-371CB6EE12BA}" srcOrd="2" destOrd="0" parTransId="{9D60FC49-22C0-4A6A-8233-C2E19EC9FD2B}" sibTransId="{C682E1BF-6E7C-47D9-859E-E11017159C78}"/>
    <dgm:cxn modelId="{05FE31A2-8945-4073-B2C4-2A1C2B189360}" srcId="{708B917F-D2D8-4458-B52D-4EFB4FB2EC6F}" destId="{F6E9D911-2E60-4D30-9253-04E49D62FB28}" srcOrd="3" destOrd="0" parTransId="{A61AD070-9FFC-4102-A2DF-D1B2EF3ACC51}" sibTransId="{48BD2B3D-5C08-4478-A862-CCB0AD1C7F4A}"/>
    <dgm:cxn modelId="{F41F12AD-F5A5-47AD-9A75-891353A97336}" srcId="{DFB860F4-A751-4FA9-87F2-DD9692B9B4B6}" destId="{9E902E54-BF03-4CA0-BEE0-CCDBA85C7BB5}" srcOrd="1" destOrd="0" parTransId="{DE8FBFD3-5DC7-4F1B-BCE1-D764A29BED47}" sibTransId="{E0A5BB3F-6759-4E7B-9786-17BD50B8CBB2}"/>
    <dgm:cxn modelId="{EA107AB7-463B-4160-BA86-18643902E64C}" srcId="{FC81A103-D27F-4F40-B0D5-E1B3F6299B2D}" destId="{4325B33B-2FB5-434E-ADBB-0DEC27FDF62A}" srcOrd="0" destOrd="0" parTransId="{1AE57F3A-8773-41A2-9A8C-90BCA6A5C264}" sibTransId="{9AC10416-1039-4E88-9A1B-218E0919AFC7}"/>
    <dgm:cxn modelId="{BEA756CA-297B-4CD4-A025-1F018D63BA10}" type="presOf" srcId="{1809D3AC-BD48-4AA9-84FA-76EB307203AC}" destId="{9E33A3B0-D2CF-433A-BC2C-2E35E72C8AC3}" srcOrd="0" destOrd="4" presId="urn:microsoft.com/office/officeart/2005/8/layout/hList1"/>
    <dgm:cxn modelId="{7E2A73CC-F66B-4FF2-AA0A-D2A766011BDE}" srcId="{7F7CFDE1-7971-4B1E-9F7D-0342CA7B8BA8}" destId="{4E779F34-09CB-4DFB-A593-46C016019C63}" srcOrd="0" destOrd="0" parTransId="{80D6B94B-0881-4A86-9ECD-1B0E251A169A}" sibTransId="{A86F7007-C30C-4599-8F48-4550F44C5DFE}"/>
    <dgm:cxn modelId="{E45A2ED8-2717-4281-8C64-B0D3A5C27F45}" type="presOf" srcId="{FAF539B5-3C96-49B2-BC8D-371CB6EE12BA}" destId="{CE1DB553-95B4-4D91-AB62-10747DFF1C0E}" srcOrd="0" destOrd="6" presId="urn:microsoft.com/office/officeart/2005/8/layout/hList1"/>
    <dgm:cxn modelId="{7209F9E4-17AD-486C-A61E-08BC917B533F}" type="presOf" srcId="{9E902E54-BF03-4CA0-BEE0-CCDBA85C7BB5}" destId="{CE1DB553-95B4-4D91-AB62-10747DFF1C0E}" srcOrd="0" destOrd="5" presId="urn:microsoft.com/office/officeart/2005/8/layout/hList1"/>
    <dgm:cxn modelId="{1F2F07E7-EDD1-482C-A71D-5620A3CC9672}" srcId="{708B917F-D2D8-4458-B52D-4EFB4FB2EC6F}" destId="{3AFABE41-BAF3-4517-B3C6-96843F4A7D98}" srcOrd="2" destOrd="0" parTransId="{4B24AB49-519B-4099-8876-02F7D2AF8CF1}" sibTransId="{FA53375D-CA7C-432E-AF87-2412BE299093}"/>
    <dgm:cxn modelId="{4D8B04EC-FACF-4DDC-A90F-686522DBB4BC}" srcId="{DFB860F4-A751-4FA9-87F2-DD9692B9B4B6}" destId="{C5577C38-F844-4850-BE0D-F5D5B5D94069}" srcOrd="0" destOrd="0" parTransId="{6AA5AE0B-7025-44C5-BDF8-1A625A5545BA}" sibTransId="{8D0C7F4D-DAF4-47D2-8257-04FE9894C9EE}"/>
    <dgm:cxn modelId="{98BB26FC-478C-4973-A2C1-AD93814C68FA}" type="presOf" srcId="{7F7CFDE1-7971-4B1E-9F7D-0342CA7B8BA8}" destId="{CE1DB553-95B4-4D91-AB62-10747DFF1C0E}" srcOrd="0" destOrd="0" presId="urn:microsoft.com/office/officeart/2005/8/layout/hList1"/>
    <dgm:cxn modelId="{3B5AED25-DB61-423D-A4F6-28C264DA8274}" type="presParOf" srcId="{61B2B81A-E348-44CE-8C2F-977B5BA42555}" destId="{5F6EA6AC-B5FD-4585-98DB-006CD4E0E4D8}" srcOrd="0" destOrd="0" presId="urn:microsoft.com/office/officeart/2005/8/layout/hList1"/>
    <dgm:cxn modelId="{8B4085C5-0C0E-4CA0-BBC2-E804AA14B823}" type="presParOf" srcId="{5F6EA6AC-B5FD-4585-98DB-006CD4E0E4D8}" destId="{4C153A93-E4C9-4946-9155-84A70EB6709F}" srcOrd="0" destOrd="0" presId="urn:microsoft.com/office/officeart/2005/8/layout/hList1"/>
    <dgm:cxn modelId="{A4317B48-EF72-475E-9A67-AB4AB1757223}" type="presParOf" srcId="{5F6EA6AC-B5FD-4585-98DB-006CD4E0E4D8}" destId="{CE1DB553-95B4-4D91-AB62-10747DFF1C0E}" srcOrd="1" destOrd="0" presId="urn:microsoft.com/office/officeart/2005/8/layout/hList1"/>
    <dgm:cxn modelId="{FBC0C5B7-ACB0-4002-B84D-7F6AA5A76A51}" type="presParOf" srcId="{61B2B81A-E348-44CE-8C2F-977B5BA42555}" destId="{1735BD54-6AFF-48DA-9D4A-F40BF813BED9}" srcOrd="1" destOrd="0" presId="urn:microsoft.com/office/officeart/2005/8/layout/hList1"/>
    <dgm:cxn modelId="{FB7A842D-3CA3-45CD-98E7-5312C2766AE6}" type="presParOf" srcId="{61B2B81A-E348-44CE-8C2F-977B5BA42555}" destId="{BC67B13F-134B-4D72-BBD2-887FD32C1557}" srcOrd="2" destOrd="0" presId="urn:microsoft.com/office/officeart/2005/8/layout/hList1"/>
    <dgm:cxn modelId="{BDCA3C62-A892-4669-AA9C-D2CEA95A551E}" type="presParOf" srcId="{BC67B13F-134B-4D72-BBD2-887FD32C1557}" destId="{8A6DA8B3-3F01-463E-946D-A2A95B1B5974}" srcOrd="0" destOrd="0" presId="urn:microsoft.com/office/officeart/2005/8/layout/hList1"/>
    <dgm:cxn modelId="{8BA7B085-41C9-4D78-8838-D1D759630F59}" type="presParOf" srcId="{BC67B13F-134B-4D72-BBD2-887FD32C1557}" destId="{9E33A3B0-D2CF-433A-BC2C-2E35E72C8AC3}" srcOrd="1" destOrd="0" presId="urn:microsoft.com/office/officeart/2005/8/layout/hList1"/>
    <dgm:cxn modelId="{D700DB7D-1D09-4D4D-AB30-3DD91B651D8C}" type="presParOf" srcId="{61B2B81A-E348-44CE-8C2F-977B5BA42555}" destId="{221A331C-698B-4BA3-9206-D77EFBCC4127}" srcOrd="3" destOrd="0" presId="urn:microsoft.com/office/officeart/2005/8/layout/hList1"/>
    <dgm:cxn modelId="{CE7693CA-CC57-47CD-85DA-3DC6A088DE86}" type="presParOf" srcId="{61B2B81A-E348-44CE-8C2F-977B5BA42555}" destId="{975736FE-A79A-4861-B626-3310C72D2296}" srcOrd="4" destOrd="0" presId="urn:microsoft.com/office/officeart/2005/8/layout/hList1"/>
    <dgm:cxn modelId="{2D1E7B96-5034-47A8-B5D6-397D3648C51A}" type="presParOf" srcId="{975736FE-A79A-4861-B626-3310C72D2296}" destId="{7B0A7251-D793-4FCA-86BF-B165E4125DD5}" srcOrd="0" destOrd="0" presId="urn:microsoft.com/office/officeart/2005/8/layout/hList1"/>
    <dgm:cxn modelId="{295F4157-37F3-44DB-88E0-4DD08FEB50D0}" type="presParOf" srcId="{975736FE-A79A-4861-B626-3310C72D2296}" destId="{8A8005C2-7F1B-4521-8336-4F84F070BDB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0B7BD1-1289-4720-A027-04D8502F6B30}" type="doc">
      <dgm:prSet loTypeId="urn:microsoft.com/office/officeart/2005/8/layout/vList2" loCatId="list" qsTypeId="urn:microsoft.com/office/officeart/2005/8/quickstyle/simple4#1" qsCatId="simple" csTypeId="urn:microsoft.com/office/officeart/2005/8/colors/colorful2#1" csCatId="colorful" phldr="1"/>
      <dgm:spPr/>
      <dgm:t>
        <a:bodyPr/>
        <a:lstStyle/>
        <a:p>
          <a:endParaRPr lang="en-US"/>
        </a:p>
      </dgm:t>
    </dgm:pt>
    <dgm:pt modelId="{B989014B-D874-41CB-9C44-52B0C93ADF5C}">
      <dgm:prSet/>
      <dgm:spPr/>
      <dgm:t>
        <a:bodyPr/>
        <a:lstStyle/>
        <a:p>
          <a:r>
            <a:rPr lang="en-US"/>
            <a:t>Suarez et al. 2022</a:t>
          </a:r>
          <a:r>
            <a:rPr lang="en-US" baseline="30000"/>
            <a:t>16</a:t>
          </a:r>
          <a:endParaRPr lang="en-US"/>
        </a:p>
      </dgm:t>
    </dgm:pt>
    <dgm:pt modelId="{E89D5D23-9A07-4093-ADDE-78E45EE835F5}" type="parTrans" cxnId="{076F9F8B-6CCB-465F-8031-787835BEE505}">
      <dgm:prSet/>
      <dgm:spPr/>
      <dgm:t>
        <a:bodyPr/>
        <a:lstStyle/>
        <a:p>
          <a:endParaRPr lang="en-US"/>
        </a:p>
      </dgm:t>
    </dgm:pt>
    <dgm:pt modelId="{CD7FBA5E-1D25-44D0-A12B-B1577BFA822A}" type="sibTrans" cxnId="{076F9F8B-6CCB-465F-8031-787835BEE505}">
      <dgm:prSet/>
      <dgm:spPr/>
      <dgm:t>
        <a:bodyPr/>
        <a:lstStyle/>
        <a:p>
          <a:endParaRPr lang="en-US"/>
        </a:p>
      </dgm:t>
    </dgm:pt>
    <dgm:pt modelId="{D7DBAF2F-9803-4515-A04D-6F2B97612103}">
      <dgm:prSet/>
      <dgm:spPr/>
      <dgm:t>
        <a:bodyPr/>
        <a:lstStyle/>
        <a:p>
          <a:r>
            <a:rPr lang="en-US"/>
            <a:t>Large retrospective cohort study</a:t>
          </a:r>
        </a:p>
      </dgm:t>
    </dgm:pt>
    <dgm:pt modelId="{822F40CD-2188-4512-8507-FECAE46DBE85}" type="parTrans" cxnId="{D11E56EC-9B26-487D-83F4-9AD04513F351}">
      <dgm:prSet/>
      <dgm:spPr/>
      <dgm:t>
        <a:bodyPr/>
        <a:lstStyle/>
        <a:p>
          <a:endParaRPr lang="en-US"/>
        </a:p>
      </dgm:t>
    </dgm:pt>
    <dgm:pt modelId="{92B35828-98DF-4E45-BA65-91BC2FD36867}" type="sibTrans" cxnId="{D11E56EC-9B26-487D-83F4-9AD04513F351}">
      <dgm:prSet/>
      <dgm:spPr/>
      <dgm:t>
        <a:bodyPr/>
        <a:lstStyle/>
        <a:p>
          <a:endParaRPr lang="en-US"/>
        </a:p>
      </dgm:t>
    </dgm:pt>
    <dgm:pt modelId="{DA2218FF-104F-4A59-B8B5-4C1F931941FF}">
      <dgm:prSet/>
      <dgm:spPr/>
      <dgm:t>
        <a:bodyPr/>
        <a:lstStyle/>
        <a:p>
          <a:r>
            <a:rPr lang="en-US"/>
            <a:t>Findings:</a:t>
          </a:r>
        </a:p>
      </dgm:t>
    </dgm:pt>
    <dgm:pt modelId="{CFE272F3-768B-419D-940D-C7CED876D4C4}" type="parTrans" cxnId="{E33A5E37-E5DE-4C19-8E55-85C3D7E28795}">
      <dgm:prSet/>
      <dgm:spPr/>
      <dgm:t>
        <a:bodyPr/>
        <a:lstStyle/>
        <a:p>
          <a:endParaRPr lang="en-US"/>
        </a:p>
      </dgm:t>
    </dgm:pt>
    <dgm:pt modelId="{0DAFE402-AA58-4BB3-88DE-83E1CBE0D0BA}" type="sibTrans" cxnId="{E33A5E37-E5DE-4C19-8E55-85C3D7E28795}">
      <dgm:prSet/>
      <dgm:spPr/>
      <dgm:t>
        <a:bodyPr/>
        <a:lstStyle/>
        <a:p>
          <a:endParaRPr lang="en-US"/>
        </a:p>
      </dgm:t>
    </dgm:pt>
    <dgm:pt modelId="{FAE84CE6-0A64-47CE-8663-B03C828F180C}">
      <dgm:prSet/>
      <dgm:spPr/>
      <dgm:t>
        <a:bodyPr/>
        <a:lstStyle/>
        <a:p>
          <a:r>
            <a:rPr lang="en-US"/>
            <a:t>BUP associated w/ lower rates of</a:t>
          </a:r>
        </a:p>
      </dgm:t>
    </dgm:pt>
    <dgm:pt modelId="{8AAFE90A-EFD0-4E6B-913D-FAD40F707C22}" type="parTrans" cxnId="{16330D75-3BF1-414D-BC7E-F9129ACC3CD8}">
      <dgm:prSet/>
      <dgm:spPr/>
      <dgm:t>
        <a:bodyPr/>
        <a:lstStyle/>
        <a:p>
          <a:endParaRPr lang="en-US"/>
        </a:p>
      </dgm:t>
    </dgm:pt>
    <dgm:pt modelId="{53909852-EA54-44C9-AE50-5FDE8401A611}" type="sibTrans" cxnId="{16330D75-3BF1-414D-BC7E-F9129ACC3CD8}">
      <dgm:prSet/>
      <dgm:spPr/>
      <dgm:t>
        <a:bodyPr/>
        <a:lstStyle/>
        <a:p>
          <a:endParaRPr lang="en-US"/>
        </a:p>
      </dgm:t>
    </dgm:pt>
    <dgm:pt modelId="{53B8D890-B7B2-4115-9F09-61B11CC7547C}">
      <dgm:prSet/>
      <dgm:spPr/>
      <dgm:t>
        <a:bodyPr/>
        <a:lstStyle/>
        <a:p>
          <a:r>
            <a:rPr lang="en-US"/>
            <a:t>NOWS (52% vs 69.2)</a:t>
          </a:r>
        </a:p>
      </dgm:t>
    </dgm:pt>
    <dgm:pt modelId="{BE0E516F-0D81-4AB4-BAAE-9F63C7E5F355}" type="parTrans" cxnId="{CC8FCFEE-202A-4038-BBAD-C14A58F086CA}">
      <dgm:prSet/>
      <dgm:spPr/>
      <dgm:t>
        <a:bodyPr/>
        <a:lstStyle/>
        <a:p>
          <a:endParaRPr lang="en-US"/>
        </a:p>
      </dgm:t>
    </dgm:pt>
    <dgm:pt modelId="{AD41BC17-02E7-46A2-89D0-F33EA8B2F25F}" type="sibTrans" cxnId="{CC8FCFEE-202A-4038-BBAD-C14A58F086CA}">
      <dgm:prSet/>
      <dgm:spPr/>
      <dgm:t>
        <a:bodyPr/>
        <a:lstStyle/>
        <a:p>
          <a:endParaRPr lang="en-US"/>
        </a:p>
      </dgm:t>
    </dgm:pt>
    <dgm:pt modelId="{E11F82DC-11CF-471A-9596-286F5D71D754}">
      <dgm:prSet/>
      <dgm:spPr/>
      <dgm:t>
        <a:bodyPr/>
        <a:lstStyle/>
        <a:p>
          <a:r>
            <a:rPr lang="en-US"/>
            <a:t>Preterm birth (14.4% vs 24.9%)</a:t>
          </a:r>
        </a:p>
      </dgm:t>
    </dgm:pt>
    <dgm:pt modelId="{F9E46D52-23E5-493F-BF96-51CD76286887}" type="parTrans" cxnId="{0E271299-4FDA-4336-9A0A-89D2F74A070B}">
      <dgm:prSet/>
      <dgm:spPr/>
      <dgm:t>
        <a:bodyPr/>
        <a:lstStyle/>
        <a:p>
          <a:endParaRPr lang="en-US"/>
        </a:p>
      </dgm:t>
    </dgm:pt>
    <dgm:pt modelId="{90330FE1-0FA9-45E7-AAF9-6C246FF9D211}" type="sibTrans" cxnId="{0E271299-4FDA-4336-9A0A-89D2F74A070B}">
      <dgm:prSet/>
      <dgm:spPr/>
      <dgm:t>
        <a:bodyPr/>
        <a:lstStyle/>
        <a:p>
          <a:endParaRPr lang="en-US"/>
        </a:p>
      </dgm:t>
    </dgm:pt>
    <dgm:pt modelId="{3A83443C-F604-4BA3-9755-CE858C8FDB67}">
      <dgm:prSet/>
      <dgm:spPr/>
      <dgm:t>
        <a:bodyPr/>
        <a:lstStyle/>
        <a:p>
          <a:r>
            <a:rPr lang="en-US"/>
            <a:t>Small size for gestational age (12.1% vs 15.3%)</a:t>
          </a:r>
        </a:p>
      </dgm:t>
    </dgm:pt>
    <dgm:pt modelId="{27F82CF9-53DF-45F7-996E-D00DD7E18365}" type="parTrans" cxnId="{B90E2E07-98E4-47ED-A27B-4F8D3D816693}">
      <dgm:prSet/>
      <dgm:spPr/>
      <dgm:t>
        <a:bodyPr/>
        <a:lstStyle/>
        <a:p>
          <a:endParaRPr lang="en-US"/>
        </a:p>
      </dgm:t>
    </dgm:pt>
    <dgm:pt modelId="{C1FDE568-BA64-4F12-AD41-762E8F799D74}" type="sibTrans" cxnId="{B90E2E07-98E4-47ED-A27B-4F8D3D816693}">
      <dgm:prSet/>
      <dgm:spPr/>
      <dgm:t>
        <a:bodyPr/>
        <a:lstStyle/>
        <a:p>
          <a:endParaRPr lang="en-US"/>
        </a:p>
      </dgm:t>
    </dgm:pt>
    <dgm:pt modelId="{A6FC0663-B74B-4E72-BBEE-CE73BD95178A}">
      <dgm:prSet/>
      <dgm:spPr/>
      <dgm:t>
        <a:bodyPr/>
        <a:lstStyle/>
        <a:p>
          <a:r>
            <a:rPr lang="en-US"/>
            <a:t>No association found between cesarean section and severe maternal complications</a:t>
          </a:r>
        </a:p>
      </dgm:t>
    </dgm:pt>
    <dgm:pt modelId="{5FE19231-8FD4-4CF9-A031-779B19FE0E8F}" type="parTrans" cxnId="{570EAD7D-A741-4276-B1B6-A314B45D2BDF}">
      <dgm:prSet/>
      <dgm:spPr/>
      <dgm:t>
        <a:bodyPr/>
        <a:lstStyle/>
        <a:p>
          <a:endParaRPr lang="en-US"/>
        </a:p>
      </dgm:t>
    </dgm:pt>
    <dgm:pt modelId="{E07BB042-03EB-4BE7-AFEA-8B5E86DDCD19}" type="sibTrans" cxnId="{570EAD7D-A741-4276-B1B6-A314B45D2BDF}">
      <dgm:prSet/>
      <dgm:spPr/>
      <dgm:t>
        <a:bodyPr/>
        <a:lstStyle/>
        <a:p>
          <a:endParaRPr lang="en-US"/>
        </a:p>
      </dgm:t>
    </dgm:pt>
    <dgm:pt modelId="{D629C363-A512-496F-A18E-2CA99C20A8E8}" type="pres">
      <dgm:prSet presAssocID="{CC0B7BD1-1289-4720-A027-04D8502F6B30}" presName="linear" presStyleCnt="0">
        <dgm:presLayoutVars>
          <dgm:animLvl val="lvl"/>
          <dgm:resizeHandles val="exact"/>
        </dgm:presLayoutVars>
      </dgm:prSet>
      <dgm:spPr/>
    </dgm:pt>
    <dgm:pt modelId="{380C28D0-8DFA-4FCB-A60E-73544BA0DB0D}" type="pres">
      <dgm:prSet presAssocID="{B989014B-D874-41CB-9C44-52B0C93ADF5C}" presName="parentText" presStyleLbl="node1" presStyleIdx="0" presStyleCnt="3">
        <dgm:presLayoutVars>
          <dgm:chMax val="0"/>
          <dgm:bulletEnabled val="1"/>
        </dgm:presLayoutVars>
      </dgm:prSet>
      <dgm:spPr/>
    </dgm:pt>
    <dgm:pt modelId="{C2848081-49DB-4535-805B-79F4C7E59226}" type="pres">
      <dgm:prSet presAssocID="{CD7FBA5E-1D25-44D0-A12B-B1577BFA822A}" presName="spacer" presStyleCnt="0"/>
      <dgm:spPr/>
    </dgm:pt>
    <dgm:pt modelId="{101AAA66-9ABE-4611-ADF0-0483644F8F7F}" type="pres">
      <dgm:prSet presAssocID="{D7DBAF2F-9803-4515-A04D-6F2B97612103}" presName="parentText" presStyleLbl="node1" presStyleIdx="1" presStyleCnt="3">
        <dgm:presLayoutVars>
          <dgm:chMax val="0"/>
          <dgm:bulletEnabled val="1"/>
        </dgm:presLayoutVars>
      </dgm:prSet>
      <dgm:spPr/>
    </dgm:pt>
    <dgm:pt modelId="{7950F323-9365-4F46-855F-4FBDE5D7796B}" type="pres">
      <dgm:prSet presAssocID="{92B35828-98DF-4E45-BA65-91BC2FD36867}" presName="spacer" presStyleCnt="0"/>
      <dgm:spPr/>
    </dgm:pt>
    <dgm:pt modelId="{DB5701C2-A39A-450C-8E67-7D41AE9CD0D8}" type="pres">
      <dgm:prSet presAssocID="{DA2218FF-104F-4A59-B8B5-4C1F931941FF}" presName="parentText" presStyleLbl="node1" presStyleIdx="2" presStyleCnt="3">
        <dgm:presLayoutVars>
          <dgm:chMax val="0"/>
          <dgm:bulletEnabled val="1"/>
        </dgm:presLayoutVars>
      </dgm:prSet>
      <dgm:spPr/>
    </dgm:pt>
    <dgm:pt modelId="{0BAD81AB-C801-48A8-9103-4E0DB3CB61F1}" type="pres">
      <dgm:prSet presAssocID="{DA2218FF-104F-4A59-B8B5-4C1F931941FF}" presName="childText" presStyleLbl="revTx" presStyleIdx="0" presStyleCnt="1">
        <dgm:presLayoutVars>
          <dgm:bulletEnabled val="1"/>
        </dgm:presLayoutVars>
      </dgm:prSet>
      <dgm:spPr/>
    </dgm:pt>
  </dgm:ptLst>
  <dgm:cxnLst>
    <dgm:cxn modelId="{BCE95204-6098-427D-A184-341C4E1AC08A}" type="presOf" srcId="{A6FC0663-B74B-4E72-BBEE-CE73BD95178A}" destId="{0BAD81AB-C801-48A8-9103-4E0DB3CB61F1}" srcOrd="0" destOrd="4" presId="urn:microsoft.com/office/officeart/2005/8/layout/vList2"/>
    <dgm:cxn modelId="{B90E2E07-98E4-47ED-A27B-4F8D3D816693}" srcId="{FAE84CE6-0A64-47CE-8663-B03C828F180C}" destId="{3A83443C-F604-4BA3-9755-CE858C8FDB67}" srcOrd="2" destOrd="0" parTransId="{27F82CF9-53DF-45F7-996E-D00DD7E18365}" sibTransId="{C1FDE568-BA64-4F12-AD41-762E8F799D74}"/>
    <dgm:cxn modelId="{41CD122F-7C75-455A-967B-9B04B84571D1}" type="presOf" srcId="{3A83443C-F604-4BA3-9755-CE858C8FDB67}" destId="{0BAD81AB-C801-48A8-9103-4E0DB3CB61F1}" srcOrd="0" destOrd="3" presId="urn:microsoft.com/office/officeart/2005/8/layout/vList2"/>
    <dgm:cxn modelId="{E33A5E37-E5DE-4C19-8E55-85C3D7E28795}" srcId="{CC0B7BD1-1289-4720-A027-04D8502F6B30}" destId="{DA2218FF-104F-4A59-B8B5-4C1F931941FF}" srcOrd="2" destOrd="0" parTransId="{CFE272F3-768B-419D-940D-C7CED876D4C4}" sibTransId="{0DAFE402-AA58-4BB3-88DE-83E1CBE0D0BA}"/>
    <dgm:cxn modelId="{1B96603B-83A7-4B09-B813-669B66270517}" type="presOf" srcId="{B989014B-D874-41CB-9C44-52B0C93ADF5C}" destId="{380C28D0-8DFA-4FCB-A60E-73544BA0DB0D}" srcOrd="0" destOrd="0" presId="urn:microsoft.com/office/officeart/2005/8/layout/vList2"/>
    <dgm:cxn modelId="{16330D75-3BF1-414D-BC7E-F9129ACC3CD8}" srcId="{DA2218FF-104F-4A59-B8B5-4C1F931941FF}" destId="{FAE84CE6-0A64-47CE-8663-B03C828F180C}" srcOrd="0" destOrd="0" parTransId="{8AAFE90A-EFD0-4E6B-913D-FAD40F707C22}" sibTransId="{53909852-EA54-44C9-AE50-5FDE8401A611}"/>
    <dgm:cxn modelId="{570EAD7D-A741-4276-B1B6-A314B45D2BDF}" srcId="{DA2218FF-104F-4A59-B8B5-4C1F931941FF}" destId="{A6FC0663-B74B-4E72-BBEE-CE73BD95178A}" srcOrd="1" destOrd="0" parTransId="{5FE19231-8FD4-4CF9-A031-779B19FE0E8F}" sibTransId="{E07BB042-03EB-4BE7-AFEA-8B5E86DDCD19}"/>
    <dgm:cxn modelId="{E2CE4E84-F5F5-4529-B69C-9FEFD7C4B047}" type="presOf" srcId="{E11F82DC-11CF-471A-9596-286F5D71D754}" destId="{0BAD81AB-C801-48A8-9103-4E0DB3CB61F1}" srcOrd="0" destOrd="2" presId="urn:microsoft.com/office/officeart/2005/8/layout/vList2"/>
    <dgm:cxn modelId="{076F9F8B-6CCB-465F-8031-787835BEE505}" srcId="{CC0B7BD1-1289-4720-A027-04D8502F6B30}" destId="{B989014B-D874-41CB-9C44-52B0C93ADF5C}" srcOrd="0" destOrd="0" parTransId="{E89D5D23-9A07-4093-ADDE-78E45EE835F5}" sibTransId="{CD7FBA5E-1D25-44D0-A12B-B1577BFA822A}"/>
    <dgm:cxn modelId="{0E271299-4FDA-4336-9A0A-89D2F74A070B}" srcId="{FAE84CE6-0A64-47CE-8663-B03C828F180C}" destId="{E11F82DC-11CF-471A-9596-286F5D71D754}" srcOrd="1" destOrd="0" parTransId="{F9E46D52-23E5-493F-BF96-51CD76286887}" sibTransId="{90330FE1-0FA9-45E7-AAF9-6C246FF9D211}"/>
    <dgm:cxn modelId="{7A2064A3-285D-4AAC-8D65-0A094E6B9C28}" type="presOf" srcId="{53B8D890-B7B2-4115-9F09-61B11CC7547C}" destId="{0BAD81AB-C801-48A8-9103-4E0DB3CB61F1}" srcOrd="0" destOrd="1" presId="urn:microsoft.com/office/officeart/2005/8/layout/vList2"/>
    <dgm:cxn modelId="{F6B87FAA-CE47-49CF-835D-F0C5914252D1}" type="presOf" srcId="{CC0B7BD1-1289-4720-A027-04D8502F6B30}" destId="{D629C363-A512-496F-A18E-2CA99C20A8E8}" srcOrd="0" destOrd="0" presId="urn:microsoft.com/office/officeart/2005/8/layout/vList2"/>
    <dgm:cxn modelId="{EC9092AF-83C4-4B87-8A17-7218B6AC7FE0}" type="presOf" srcId="{DA2218FF-104F-4A59-B8B5-4C1F931941FF}" destId="{DB5701C2-A39A-450C-8E67-7D41AE9CD0D8}" srcOrd="0" destOrd="0" presId="urn:microsoft.com/office/officeart/2005/8/layout/vList2"/>
    <dgm:cxn modelId="{870194C1-E049-4968-8472-55169D11F882}" type="presOf" srcId="{D7DBAF2F-9803-4515-A04D-6F2B97612103}" destId="{101AAA66-9ABE-4611-ADF0-0483644F8F7F}" srcOrd="0" destOrd="0" presId="urn:microsoft.com/office/officeart/2005/8/layout/vList2"/>
    <dgm:cxn modelId="{D11E56EC-9B26-487D-83F4-9AD04513F351}" srcId="{CC0B7BD1-1289-4720-A027-04D8502F6B30}" destId="{D7DBAF2F-9803-4515-A04D-6F2B97612103}" srcOrd="1" destOrd="0" parTransId="{822F40CD-2188-4512-8507-FECAE46DBE85}" sibTransId="{92B35828-98DF-4E45-BA65-91BC2FD36867}"/>
    <dgm:cxn modelId="{CC8FCFEE-202A-4038-BBAD-C14A58F086CA}" srcId="{FAE84CE6-0A64-47CE-8663-B03C828F180C}" destId="{53B8D890-B7B2-4115-9F09-61B11CC7547C}" srcOrd="0" destOrd="0" parTransId="{BE0E516F-0D81-4AB4-BAAE-9F63C7E5F355}" sibTransId="{AD41BC17-02E7-46A2-89D0-F33EA8B2F25F}"/>
    <dgm:cxn modelId="{A8ACBEFF-1C43-4593-A824-61DC74C7E265}" type="presOf" srcId="{FAE84CE6-0A64-47CE-8663-B03C828F180C}" destId="{0BAD81AB-C801-48A8-9103-4E0DB3CB61F1}" srcOrd="0" destOrd="0" presId="urn:microsoft.com/office/officeart/2005/8/layout/vList2"/>
    <dgm:cxn modelId="{0473A3DC-406F-4C97-BADD-A89691B76004}" type="presParOf" srcId="{D629C363-A512-496F-A18E-2CA99C20A8E8}" destId="{380C28D0-8DFA-4FCB-A60E-73544BA0DB0D}" srcOrd="0" destOrd="0" presId="urn:microsoft.com/office/officeart/2005/8/layout/vList2"/>
    <dgm:cxn modelId="{4A2F8A3B-37A9-4FEC-B936-46CD7104F19A}" type="presParOf" srcId="{D629C363-A512-496F-A18E-2CA99C20A8E8}" destId="{C2848081-49DB-4535-805B-79F4C7E59226}" srcOrd="1" destOrd="0" presId="urn:microsoft.com/office/officeart/2005/8/layout/vList2"/>
    <dgm:cxn modelId="{2E1FAB7C-2DC0-4D44-B605-D88F4F4C79F3}" type="presParOf" srcId="{D629C363-A512-496F-A18E-2CA99C20A8E8}" destId="{101AAA66-9ABE-4611-ADF0-0483644F8F7F}" srcOrd="2" destOrd="0" presId="urn:microsoft.com/office/officeart/2005/8/layout/vList2"/>
    <dgm:cxn modelId="{72C7A848-03EC-46D7-8735-BB881FE2903A}" type="presParOf" srcId="{D629C363-A512-496F-A18E-2CA99C20A8E8}" destId="{7950F323-9365-4F46-855F-4FBDE5D7796B}" srcOrd="3" destOrd="0" presId="urn:microsoft.com/office/officeart/2005/8/layout/vList2"/>
    <dgm:cxn modelId="{3E94DDCF-2187-4994-8D1B-58864EE79B9D}" type="presParOf" srcId="{D629C363-A512-496F-A18E-2CA99C20A8E8}" destId="{DB5701C2-A39A-450C-8E67-7D41AE9CD0D8}" srcOrd="4" destOrd="0" presId="urn:microsoft.com/office/officeart/2005/8/layout/vList2"/>
    <dgm:cxn modelId="{A3B8B705-DE73-4509-A01E-9457CC020373}" type="presParOf" srcId="{D629C363-A512-496F-A18E-2CA99C20A8E8}" destId="{0BAD81AB-C801-48A8-9103-4E0DB3CB61F1}"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3406864-293D-4ADE-A673-C7F24D8849E5}" type="doc">
      <dgm:prSet loTypeId="urn:microsoft.com/office/officeart/2018/2/layout/IconLabelList" loCatId="icon" qsTypeId="urn:microsoft.com/office/officeart/2005/8/quickstyle/simple1#1" qsCatId="simple" csTypeId="urn:microsoft.com/office/officeart/2018/5/colors/Iconchunking_neutralbg_colorful5" csCatId="colorful" phldr="1"/>
      <dgm:spPr/>
      <dgm:t>
        <a:bodyPr/>
        <a:lstStyle/>
        <a:p>
          <a:endParaRPr lang="en-US"/>
        </a:p>
      </dgm:t>
    </dgm:pt>
    <dgm:pt modelId="{3B655B3C-7FCD-4AE8-B588-99B6B28B2815}">
      <dgm:prSet custT="1"/>
      <dgm:spPr/>
      <dgm:t>
        <a:bodyPr/>
        <a:lstStyle/>
        <a:p>
          <a:pPr>
            <a:lnSpc>
              <a:spcPct val="100000"/>
            </a:lnSpc>
          </a:pPr>
          <a:r>
            <a:rPr lang="en-US" sz="2000">
              <a:latin typeface="+mn-lt"/>
            </a:rPr>
            <a:t>Questions and feedback are welcome at </a:t>
          </a:r>
          <a:r>
            <a:rPr lang="en-US" sz="2000">
              <a:latin typeface="+mn-lt"/>
              <a:hlinkClick xmlns:r="http://schemas.openxmlformats.org/officeDocument/2006/relationships" r:id="rId1"/>
            </a:rPr>
            <a:t>OPDAAC@dhhs.nc.gov</a:t>
          </a:r>
          <a:endParaRPr lang="en-US" sz="2000">
            <a:latin typeface="+mn-lt"/>
          </a:endParaRPr>
        </a:p>
        <a:p>
          <a:pPr>
            <a:lnSpc>
              <a:spcPct val="100000"/>
            </a:lnSpc>
          </a:pPr>
          <a:endParaRPr lang="en-US" sz="2000">
            <a:latin typeface="+mn-lt"/>
          </a:endParaRPr>
        </a:p>
      </dgm:t>
    </dgm:pt>
    <dgm:pt modelId="{DB37C3E1-CC8C-4A75-A7DC-D60146622FCA}" type="parTrans" cxnId="{F14859B7-C4F1-4660-B17B-B12C8A1DDFB8}">
      <dgm:prSet/>
      <dgm:spPr/>
      <dgm:t>
        <a:bodyPr/>
        <a:lstStyle/>
        <a:p>
          <a:endParaRPr lang="en-US"/>
        </a:p>
      </dgm:t>
    </dgm:pt>
    <dgm:pt modelId="{26715C70-91E1-43AA-B260-8D3DB62BFEDA}" type="sibTrans" cxnId="{F14859B7-C4F1-4660-B17B-B12C8A1DDFB8}">
      <dgm:prSet/>
      <dgm:spPr/>
      <dgm:t>
        <a:bodyPr/>
        <a:lstStyle/>
        <a:p>
          <a:endParaRPr lang="en-US"/>
        </a:p>
      </dgm:t>
    </dgm:pt>
    <dgm:pt modelId="{70FFC5F4-35F2-4A57-874A-992D73050DB7}">
      <dgm:prSet custT="1"/>
      <dgm:spPr/>
      <dgm:t>
        <a:bodyPr/>
        <a:lstStyle/>
        <a:p>
          <a:pPr rtl="0">
            <a:lnSpc>
              <a:spcPct val="100000"/>
            </a:lnSpc>
          </a:pPr>
          <a:r>
            <a:rPr lang="en-US" sz="2000">
              <a:latin typeface="+mn-lt"/>
            </a:rPr>
            <a:t>The agenda, presentation slides, and recording  for this webinar will be posted to the </a:t>
          </a:r>
          <a:r>
            <a:rPr lang="en-US" sz="2000">
              <a:latin typeface="+mn-lt"/>
              <a:hlinkClick xmlns:r="http://schemas.openxmlformats.org/officeDocument/2006/relationships" r:id="rId2"/>
            </a:rPr>
            <a:t>OPDAAC Meetings</a:t>
          </a:r>
          <a:r>
            <a:rPr lang="en-US" sz="2000">
              <a:latin typeface="+mn-lt"/>
            </a:rPr>
            <a:t> and </a:t>
          </a:r>
          <a:r>
            <a:rPr lang="en-US" sz="2000">
              <a:latin typeface="+mn-lt"/>
              <a:hlinkClick xmlns:r="http://schemas.openxmlformats.org/officeDocument/2006/relationships" r:id="rId3"/>
            </a:rPr>
            <a:t>DMH/DD/SUS Webinars </a:t>
          </a:r>
          <a:r>
            <a:rPr lang="en-US" sz="2000">
              <a:latin typeface="+mn-lt"/>
            </a:rPr>
            <a:t>webpage. </a:t>
          </a:r>
        </a:p>
      </dgm:t>
    </dgm:pt>
    <dgm:pt modelId="{CA3A5594-5729-4953-8B95-7C726DD4974D}" type="parTrans" cxnId="{A23C2C84-E4BE-4564-89B8-30DC39AE5DE0}">
      <dgm:prSet/>
      <dgm:spPr/>
      <dgm:t>
        <a:bodyPr/>
        <a:lstStyle/>
        <a:p>
          <a:endParaRPr lang="en-US"/>
        </a:p>
      </dgm:t>
    </dgm:pt>
    <dgm:pt modelId="{CD2C5ABD-58AF-4513-A286-D7A9D41D318B}" type="sibTrans" cxnId="{A23C2C84-E4BE-4564-89B8-30DC39AE5DE0}">
      <dgm:prSet/>
      <dgm:spPr/>
      <dgm:t>
        <a:bodyPr/>
        <a:lstStyle/>
        <a:p>
          <a:endParaRPr lang="en-US"/>
        </a:p>
      </dgm:t>
    </dgm:pt>
    <dgm:pt modelId="{169A6F68-C06C-4BA7-9FE8-FE93C4FEFE05}" type="pres">
      <dgm:prSet presAssocID="{03406864-293D-4ADE-A673-C7F24D8849E5}" presName="root" presStyleCnt="0">
        <dgm:presLayoutVars>
          <dgm:dir/>
          <dgm:resizeHandles val="exact"/>
        </dgm:presLayoutVars>
      </dgm:prSet>
      <dgm:spPr/>
    </dgm:pt>
    <dgm:pt modelId="{4109A47B-7595-4032-B541-E5D75A37E538}" type="pres">
      <dgm:prSet presAssocID="{3B655B3C-7FCD-4AE8-B588-99B6B28B2815}" presName="compNode" presStyleCnt="0"/>
      <dgm:spPr/>
    </dgm:pt>
    <dgm:pt modelId="{66149FB0-CEBA-4CCF-BA6C-5CC073448C38}" type="pres">
      <dgm:prSet presAssocID="{3B655B3C-7FCD-4AE8-B588-99B6B28B2815}"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nvelope"/>
        </a:ext>
      </dgm:extLst>
    </dgm:pt>
    <dgm:pt modelId="{2CDFEA7F-2AEF-4D97-944C-701706214D3B}" type="pres">
      <dgm:prSet presAssocID="{3B655B3C-7FCD-4AE8-B588-99B6B28B2815}" presName="spaceRect" presStyleCnt="0"/>
      <dgm:spPr/>
    </dgm:pt>
    <dgm:pt modelId="{ECC9A0A8-ABCB-48B7-BFF0-788B4278F11B}" type="pres">
      <dgm:prSet presAssocID="{3B655B3C-7FCD-4AE8-B588-99B6B28B2815}" presName="textRect" presStyleLbl="revTx" presStyleIdx="0" presStyleCnt="2">
        <dgm:presLayoutVars>
          <dgm:chMax val="1"/>
          <dgm:chPref val="1"/>
        </dgm:presLayoutVars>
      </dgm:prSet>
      <dgm:spPr/>
    </dgm:pt>
    <dgm:pt modelId="{CFDFA600-1AA7-4C98-AE1B-EED03D56C125}" type="pres">
      <dgm:prSet presAssocID="{26715C70-91E1-43AA-B260-8D3DB62BFEDA}" presName="sibTrans" presStyleCnt="0"/>
      <dgm:spPr/>
    </dgm:pt>
    <dgm:pt modelId="{E62A33FE-6196-418B-9340-FCCD3E1A5CD0}" type="pres">
      <dgm:prSet presAssocID="{70FFC5F4-35F2-4A57-874A-992D73050DB7}" presName="compNode" presStyleCnt="0"/>
      <dgm:spPr/>
    </dgm:pt>
    <dgm:pt modelId="{AD7818E7-8D54-4EFE-82D5-11B1D43CF071}" type="pres">
      <dgm:prSet presAssocID="{70FFC5F4-35F2-4A57-874A-992D73050DB7}"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Projector screen"/>
        </a:ext>
      </dgm:extLst>
    </dgm:pt>
    <dgm:pt modelId="{7EE9EC49-9174-427D-8F46-6CC53998A01D}" type="pres">
      <dgm:prSet presAssocID="{70FFC5F4-35F2-4A57-874A-992D73050DB7}" presName="spaceRect" presStyleCnt="0"/>
      <dgm:spPr/>
    </dgm:pt>
    <dgm:pt modelId="{FC5C1F4F-7181-4F48-94FF-5328A40CC334}" type="pres">
      <dgm:prSet presAssocID="{70FFC5F4-35F2-4A57-874A-992D73050DB7}" presName="textRect" presStyleLbl="revTx" presStyleIdx="1" presStyleCnt="2" custScaleX="119395" custLinFactNeighborX="947" custLinFactNeighborY="-7418">
        <dgm:presLayoutVars>
          <dgm:chMax val="1"/>
          <dgm:chPref val="1"/>
        </dgm:presLayoutVars>
      </dgm:prSet>
      <dgm:spPr/>
    </dgm:pt>
  </dgm:ptLst>
  <dgm:cxnLst>
    <dgm:cxn modelId="{D8026D1E-002C-4F1E-B10C-ACEBB25738DC}" type="presOf" srcId="{3B655B3C-7FCD-4AE8-B588-99B6B28B2815}" destId="{ECC9A0A8-ABCB-48B7-BFF0-788B4278F11B}" srcOrd="0" destOrd="0" presId="urn:microsoft.com/office/officeart/2018/2/layout/IconLabelList"/>
    <dgm:cxn modelId="{C9EE4A7E-987C-4C24-AC58-54715767A29A}" type="presOf" srcId="{70FFC5F4-35F2-4A57-874A-992D73050DB7}" destId="{FC5C1F4F-7181-4F48-94FF-5328A40CC334}" srcOrd="0" destOrd="0" presId="urn:microsoft.com/office/officeart/2018/2/layout/IconLabelList"/>
    <dgm:cxn modelId="{A23C2C84-E4BE-4564-89B8-30DC39AE5DE0}" srcId="{03406864-293D-4ADE-A673-C7F24D8849E5}" destId="{70FFC5F4-35F2-4A57-874A-992D73050DB7}" srcOrd="1" destOrd="0" parTransId="{CA3A5594-5729-4953-8B95-7C726DD4974D}" sibTransId="{CD2C5ABD-58AF-4513-A286-D7A9D41D318B}"/>
    <dgm:cxn modelId="{F14859B7-C4F1-4660-B17B-B12C8A1DDFB8}" srcId="{03406864-293D-4ADE-A673-C7F24D8849E5}" destId="{3B655B3C-7FCD-4AE8-B588-99B6B28B2815}" srcOrd="0" destOrd="0" parTransId="{DB37C3E1-CC8C-4A75-A7DC-D60146622FCA}" sibTransId="{26715C70-91E1-43AA-B260-8D3DB62BFEDA}"/>
    <dgm:cxn modelId="{6D05A0DB-279C-4526-9CCD-CA3F3A1160EC}" type="presOf" srcId="{03406864-293D-4ADE-A673-C7F24D8849E5}" destId="{169A6F68-C06C-4BA7-9FE8-FE93C4FEFE05}" srcOrd="0" destOrd="0" presId="urn:microsoft.com/office/officeart/2018/2/layout/IconLabelList"/>
    <dgm:cxn modelId="{BDBAAFB3-1A45-49E2-BBE5-322E14BF6038}" type="presParOf" srcId="{169A6F68-C06C-4BA7-9FE8-FE93C4FEFE05}" destId="{4109A47B-7595-4032-B541-E5D75A37E538}" srcOrd="0" destOrd="0" presId="urn:microsoft.com/office/officeart/2018/2/layout/IconLabelList"/>
    <dgm:cxn modelId="{65C4BF84-58BE-475A-9124-68B704D6DEE5}" type="presParOf" srcId="{4109A47B-7595-4032-B541-E5D75A37E538}" destId="{66149FB0-CEBA-4CCF-BA6C-5CC073448C38}" srcOrd="0" destOrd="0" presId="urn:microsoft.com/office/officeart/2018/2/layout/IconLabelList"/>
    <dgm:cxn modelId="{8AD77BC8-100C-42F7-ABD3-CC05916B13E7}" type="presParOf" srcId="{4109A47B-7595-4032-B541-E5D75A37E538}" destId="{2CDFEA7F-2AEF-4D97-944C-701706214D3B}" srcOrd="1" destOrd="0" presId="urn:microsoft.com/office/officeart/2018/2/layout/IconLabelList"/>
    <dgm:cxn modelId="{D42A9376-0545-447C-9728-C9C3C8B735C8}" type="presParOf" srcId="{4109A47B-7595-4032-B541-E5D75A37E538}" destId="{ECC9A0A8-ABCB-48B7-BFF0-788B4278F11B}" srcOrd="2" destOrd="0" presId="urn:microsoft.com/office/officeart/2018/2/layout/IconLabelList"/>
    <dgm:cxn modelId="{DCD831AC-3D37-4327-9B71-A9BA72E70C4E}" type="presParOf" srcId="{169A6F68-C06C-4BA7-9FE8-FE93C4FEFE05}" destId="{CFDFA600-1AA7-4C98-AE1B-EED03D56C125}" srcOrd="1" destOrd="0" presId="urn:microsoft.com/office/officeart/2018/2/layout/IconLabelList"/>
    <dgm:cxn modelId="{79D11D10-9861-48D7-B111-0871CB058854}" type="presParOf" srcId="{169A6F68-C06C-4BA7-9FE8-FE93C4FEFE05}" destId="{E62A33FE-6196-418B-9340-FCCD3E1A5CD0}" srcOrd="2" destOrd="0" presId="urn:microsoft.com/office/officeart/2018/2/layout/IconLabelList"/>
    <dgm:cxn modelId="{677D8F47-35BD-4112-9E25-D32BE7FC45DE}" type="presParOf" srcId="{E62A33FE-6196-418B-9340-FCCD3E1A5CD0}" destId="{AD7818E7-8D54-4EFE-82D5-11B1D43CF071}" srcOrd="0" destOrd="0" presId="urn:microsoft.com/office/officeart/2018/2/layout/IconLabelList"/>
    <dgm:cxn modelId="{120DD731-C48A-45B8-A0DA-E343B08F02DF}" type="presParOf" srcId="{E62A33FE-6196-418B-9340-FCCD3E1A5CD0}" destId="{7EE9EC49-9174-427D-8F46-6CC53998A01D}" srcOrd="1" destOrd="0" presId="urn:microsoft.com/office/officeart/2018/2/layout/IconLabelList"/>
    <dgm:cxn modelId="{282915AF-3964-4153-979D-CC779947BAE4}" type="presParOf" srcId="{E62A33FE-6196-418B-9340-FCCD3E1A5CD0}" destId="{FC5C1F4F-7181-4F48-94FF-5328A40CC334}"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153A93-E4C9-4946-9155-84A70EB6709F}">
      <dsp:nvSpPr>
        <dsp:cNvPr id="0" name=""/>
        <dsp:cNvSpPr/>
      </dsp:nvSpPr>
      <dsp:spPr>
        <a:xfrm>
          <a:off x="3330" y="115017"/>
          <a:ext cx="3247537" cy="403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t>Physiologic</a:t>
          </a:r>
        </a:p>
      </dsp:txBody>
      <dsp:txXfrm>
        <a:off x="3330" y="115017"/>
        <a:ext cx="3247537" cy="403200"/>
      </dsp:txXfrm>
    </dsp:sp>
    <dsp:sp modelId="{CE1DB553-95B4-4D91-AB62-10747DFF1C0E}">
      <dsp:nvSpPr>
        <dsp:cNvPr id="0" name=""/>
        <dsp:cNvSpPr/>
      </dsp:nvSpPr>
      <dsp:spPr>
        <a:xfrm>
          <a:off x="3330" y="518217"/>
          <a:ext cx="3247537" cy="371810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622300">
            <a:lnSpc>
              <a:spcPct val="90000"/>
            </a:lnSpc>
            <a:spcBef>
              <a:spcPct val="0"/>
            </a:spcBef>
            <a:spcAft>
              <a:spcPct val="15000"/>
            </a:spcAft>
            <a:buChar char="•"/>
          </a:pPr>
          <a:r>
            <a:rPr lang="en-US" sz="1400" kern="1200" dirty="0"/>
            <a:t>Tolerance:</a:t>
          </a:r>
        </a:p>
        <a:p>
          <a:pPr marL="228600" lvl="2" indent="-114300" algn="l" defTabSz="622300">
            <a:lnSpc>
              <a:spcPct val="90000"/>
            </a:lnSpc>
            <a:spcBef>
              <a:spcPct val="0"/>
            </a:spcBef>
            <a:spcAft>
              <a:spcPct val="15000"/>
            </a:spcAft>
            <a:buChar char="•"/>
          </a:pPr>
          <a:r>
            <a:rPr lang="en-US" sz="1400" kern="1200" dirty="0"/>
            <a:t>(a) a need for markedly increased amounts of substances to achieve intoxication or desired effect, or</a:t>
          </a:r>
        </a:p>
        <a:p>
          <a:pPr marL="228600" lvl="2" indent="-114300" algn="l" defTabSz="622300">
            <a:lnSpc>
              <a:spcPct val="90000"/>
            </a:lnSpc>
            <a:spcBef>
              <a:spcPct val="0"/>
            </a:spcBef>
            <a:spcAft>
              <a:spcPct val="15000"/>
            </a:spcAft>
            <a:buChar char="•"/>
          </a:pPr>
          <a:r>
            <a:rPr lang="en-US" sz="1400" kern="1200" dirty="0"/>
            <a:t>(b) markedly diminished effect with continued use of the same amount of an substance </a:t>
          </a:r>
        </a:p>
        <a:p>
          <a:pPr marL="114300" lvl="1" indent="-114300" algn="l" defTabSz="622300">
            <a:lnSpc>
              <a:spcPct val="90000"/>
            </a:lnSpc>
            <a:spcBef>
              <a:spcPct val="0"/>
            </a:spcBef>
            <a:spcAft>
              <a:spcPct val="15000"/>
            </a:spcAft>
            <a:buChar char="•"/>
          </a:pPr>
          <a:r>
            <a:rPr lang="en-US" sz="1400" kern="1200" dirty="0"/>
            <a:t>Withdrawal:</a:t>
          </a:r>
        </a:p>
        <a:p>
          <a:pPr marL="228600" lvl="2" indent="-114300" algn="l" defTabSz="622300">
            <a:lnSpc>
              <a:spcPct val="90000"/>
            </a:lnSpc>
            <a:spcBef>
              <a:spcPct val="0"/>
            </a:spcBef>
            <a:spcAft>
              <a:spcPct val="15000"/>
            </a:spcAft>
            <a:buChar char="•"/>
          </a:pPr>
          <a:r>
            <a:rPr lang="en-US" sz="1400" kern="1200" dirty="0"/>
            <a:t>(a) the characteristic substance withdrawal syndrome, or</a:t>
          </a:r>
        </a:p>
        <a:p>
          <a:pPr marL="228600" lvl="2" indent="-114300" algn="l" defTabSz="622300">
            <a:lnSpc>
              <a:spcPct val="90000"/>
            </a:lnSpc>
            <a:spcBef>
              <a:spcPct val="0"/>
            </a:spcBef>
            <a:spcAft>
              <a:spcPct val="15000"/>
            </a:spcAft>
            <a:buChar char="•"/>
          </a:pPr>
          <a:r>
            <a:rPr lang="en-US" sz="1400" kern="1200" dirty="0"/>
            <a:t>(b) the same (or a closely related) substance are taken to relieve or avoid withdrawal symptoms </a:t>
          </a:r>
        </a:p>
        <a:p>
          <a:pPr marL="114300" lvl="1" indent="-114300" algn="l" defTabSz="533400">
            <a:lnSpc>
              <a:spcPct val="90000"/>
            </a:lnSpc>
            <a:spcBef>
              <a:spcPct val="0"/>
            </a:spcBef>
            <a:spcAft>
              <a:spcPct val="15000"/>
            </a:spcAft>
            <a:buChar char="•"/>
          </a:pPr>
          <a:r>
            <a:rPr lang="en-US" sz="1200" i="1" kern="1200" dirty="0"/>
            <a:t>*tolerance and withdrawal cannot be the only criteria for SUD diagnosis</a:t>
          </a:r>
        </a:p>
      </dsp:txBody>
      <dsp:txXfrm>
        <a:off x="3330" y="518217"/>
        <a:ext cx="3247537" cy="3718102"/>
      </dsp:txXfrm>
    </dsp:sp>
    <dsp:sp modelId="{8A6DA8B3-3F01-463E-946D-A2A95B1B5974}">
      <dsp:nvSpPr>
        <dsp:cNvPr id="0" name=""/>
        <dsp:cNvSpPr/>
      </dsp:nvSpPr>
      <dsp:spPr>
        <a:xfrm>
          <a:off x="3705522" y="115017"/>
          <a:ext cx="3247537" cy="403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t>Risk/Harm</a:t>
          </a:r>
        </a:p>
      </dsp:txBody>
      <dsp:txXfrm>
        <a:off x="3705522" y="115017"/>
        <a:ext cx="3247537" cy="403200"/>
      </dsp:txXfrm>
    </dsp:sp>
    <dsp:sp modelId="{9E33A3B0-D2CF-433A-BC2C-2E35E72C8AC3}">
      <dsp:nvSpPr>
        <dsp:cNvPr id="0" name=""/>
        <dsp:cNvSpPr/>
      </dsp:nvSpPr>
      <dsp:spPr>
        <a:xfrm>
          <a:off x="3705522" y="518217"/>
          <a:ext cx="3247537" cy="371810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Recurrent substance use resulting in failure to fulfill major role obligations at work, school or home</a:t>
          </a:r>
        </a:p>
        <a:p>
          <a:pPr marL="114300" lvl="1" indent="-114300" algn="l" defTabSz="622300">
            <a:lnSpc>
              <a:spcPct val="90000"/>
            </a:lnSpc>
            <a:spcBef>
              <a:spcPct val="0"/>
            </a:spcBef>
            <a:spcAft>
              <a:spcPct val="15000"/>
            </a:spcAft>
            <a:buChar char="•"/>
          </a:pPr>
          <a:r>
            <a:rPr lang="en-US" sz="1400" kern="1200" dirty="0"/>
            <a:t>Continued substance use despite having persistent or recurrent social or interpersonal problems caused or exacerbated by the effects of substances</a:t>
          </a:r>
        </a:p>
        <a:p>
          <a:pPr marL="114300" lvl="1" indent="-114300" algn="l" defTabSz="622300">
            <a:lnSpc>
              <a:spcPct val="90000"/>
            </a:lnSpc>
            <a:spcBef>
              <a:spcPct val="0"/>
            </a:spcBef>
            <a:spcAft>
              <a:spcPct val="15000"/>
            </a:spcAft>
            <a:buChar char="•"/>
          </a:pPr>
          <a:r>
            <a:rPr lang="en-US" sz="1400" kern="1200" dirty="0"/>
            <a:t>Important social, occupational or recreational activities are given up or reduced because of substance use</a:t>
          </a:r>
        </a:p>
        <a:p>
          <a:pPr marL="114300" lvl="1" indent="-114300" algn="l" defTabSz="622300">
            <a:lnSpc>
              <a:spcPct val="90000"/>
            </a:lnSpc>
            <a:spcBef>
              <a:spcPct val="0"/>
            </a:spcBef>
            <a:spcAft>
              <a:spcPct val="15000"/>
            </a:spcAft>
            <a:buChar char="•"/>
          </a:pPr>
          <a:r>
            <a:rPr lang="en-US" sz="1400" kern="1200" dirty="0"/>
            <a:t>Recurrent substance use in situations in which it is physically hazardous</a:t>
          </a:r>
        </a:p>
        <a:p>
          <a:pPr marL="114300" lvl="1" indent="-114300" algn="l" defTabSz="622300">
            <a:lnSpc>
              <a:spcPct val="90000"/>
            </a:lnSpc>
            <a:spcBef>
              <a:spcPct val="0"/>
            </a:spcBef>
            <a:spcAft>
              <a:spcPct val="15000"/>
            </a:spcAft>
            <a:buChar char="•"/>
          </a:pPr>
          <a:r>
            <a:rPr lang="en-US" sz="1400" kern="1200" dirty="0"/>
            <a:t>Continued use despite knowledge of having a persistent or recurrent physical or psychological problem that is likely to have been caused or exacerbated by opioids</a:t>
          </a:r>
        </a:p>
      </dsp:txBody>
      <dsp:txXfrm>
        <a:off x="3705522" y="518217"/>
        <a:ext cx="3247537" cy="3718102"/>
      </dsp:txXfrm>
    </dsp:sp>
    <dsp:sp modelId="{7B0A7251-D793-4FCA-86BF-B165E4125DD5}">
      <dsp:nvSpPr>
        <dsp:cNvPr id="0" name=""/>
        <dsp:cNvSpPr/>
      </dsp:nvSpPr>
      <dsp:spPr>
        <a:xfrm>
          <a:off x="7407715" y="115017"/>
          <a:ext cx="3247537" cy="4032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t>Lack of Control</a:t>
          </a:r>
        </a:p>
      </dsp:txBody>
      <dsp:txXfrm>
        <a:off x="7407715" y="115017"/>
        <a:ext cx="3247537" cy="403200"/>
      </dsp:txXfrm>
    </dsp:sp>
    <dsp:sp modelId="{8A8005C2-7F1B-4521-8336-4F84F070BDBC}">
      <dsp:nvSpPr>
        <dsp:cNvPr id="0" name=""/>
        <dsp:cNvSpPr/>
      </dsp:nvSpPr>
      <dsp:spPr>
        <a:xfrm>
          <a:off x="7407715" y="518217"/>
          <a:ext cx="3247537" cy="371810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t>Substance </a:t>
          </a:r>
          <a:r>
            <a:rPr lang="en-US" sz="1400" b="0" i="0" kern="1200" dirty="0"/>
            <a:t>is often taken in larger amounts or over a longer period than was intended</a:t>
          </a:r>
          <a:endParaRPr lang="en-US" sz="1400" kern="1200" dirty="0"/>
        </a:p>
        <a:p>
          <a:pPr marL="114300" lvl="1" indent="-114300" algn="l" defTabSz="622300">
            <a:lnSpc>
              <a:spcPct val="90000"/>
            </a:lnSpc>
            <a:spcBef>
              <a:spcPct val="0"/>
            </a:spcBef>
            <a:spcAft>
              <a:spcPct val="15000"/>
            </a:spcAft>
            <a:buChar char="•"/>
          </a:pPr>
          <a:r>
            <a:rPr lang="en-US" sz="1400" b="0" i="0" kern="1200" dirty="0"/>
            <a:t>Persistent desire or unsuccessful efforts to cut down or control use</a:t>
          </a:r>
          <a:endParaRPr lang="en-US" sz="1400" kern="1200" dirty="0"/>
        </a:p>
        <a:p>
          <a:pPr marL="114300" lvl="1" indent="-114300" algn="l" defTabSz="622300">
            <a:lnSpc>
              <a:spcPct val="90000"/>
            </a:lnSpc>
            <a:spcBef>
              <a:spcPct val="0"/>
            </a:spcBef>
            <a:spcAft>
              <a:spcPct val="15000"/>
            </a:spcAft>
            <a:buChar char="•"/>
          </a:pPr>
          <a:r>
            <a:rPr lang="en-US" sz="1400" b="0" i="0" kern="1200" dirty="0"/>
            <a:t>Great deal of time is spent in activities necessary to obtain substance, use substance, or recover from its effects</a:t>
          </a:r>
          <a:endParaRPr lang="en-US" sz="1400" kern="1200" dirty="0"/>
        </a:p>
        <a:p>
          <a:pPr marL="114300" lvl="1" indent="-114300" algn="l" defTabSz="622300">
            <a:lnSpc>
              <a:spcPct val="90000"/>
            </a:lnSpc>
            <a:spcBef>
              <a:spcPct val="0"/>
            </a:spcBef>
            <a:spcAft>
              <a:spcPct val="15000"/>
            </a:spcAft>
            <a:buChar char="•"/>
          </a:pPr>
          <a:r>
            <a:rPr lang="en-US" sz="1400" kern="1200" dirty="0"/>
            <a:t>Craving, or a strong desire to use substance</a:t>
          </a:r>
        </a:p>
      </dsp:txBody>
      <dsp:txXfrm>
        <a:off x="7407715" y="518217"/>
        <a:ext cx="3247537" cy="37181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0C28D0-8DFA-4FCB-A60E-73544BA0DB0D}">
      <dsp:nvSpPr>
        <dsp:cNvPr id="0" name=""/>
        <dsp:cNvSpPr/>
      </dsp:nvSpPr>
      <dsp:spPr>
        <a:xfrm>
          <a:off x="0" y="59359"/>
          <a:ext cx="6666833" cy="7675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Suarez et al. 2022</a:t>
          </a:r>
          <a:r>
            <a:rPr lang="en-US" sz="3200" kern="1200" baseline="30000"/>
            <a:t>16</a:t>
          </a:r>
          <a:endParaRPr lang="en-US" sz="3200" kern="1200"/>
        </a:p>
      </dsp:txBody>
      <dsp:txXfrm>
        <a:off x="37467" y="96826"/>
        <a:ext cx="6591899" cy="692586"/>
      </dsp:txXfrm>
    </dsp:sp>
    <dsp:sp modelId="{101AAA66-9ABE-4611-ADF0-0483644F8F7F}">
      <dsp:nvSpPr>
        <dsp:cNvPr id="0" name=""/>
        <dsp:cNvSpPr/>
      </dsp:nvSpPr>
      <dsp:spPr>
        <a:xfrm>
          <a:off x="0" y="919039"/>
          <a:ext cx="6666833" cy="767520"/>
        </a:xfrm>
        <a:prstGeom prst="roundRect">
          <a:avLst/>
        </a:prstGeom>
        <a:gradFill rotWithShape="0">
          <a:gsLst>
            <a:gs pos="0">
              <a:schemeClr val="accent2">
                <a:hueOff val="56720"/>
                <a:satOff val="6519"/>
                <a:lumOff val="-5196"/>
                <a:alphaOff val="0"/>
                <a:satMod val="103000"/>
                <a:lumMod val="102000"/>
                <a:tint val="94000"/>
              </a:schemeClr>
            </a:gs>
            <a:gs pos="50000">
              <a:schemeClr val="accent2">
                <a:hueOff val="56720"/>
                <a:satOff val="6519"/>
                <a:lumOff val="-5196"/>
                <a:alphaOff val="0"/>
                <a:satMod val="110000"/>
                <a:lumMod val="100000"/>
                <a:shade val="100000"/>
              </a:schemeClr>
            </a:gs>
            <a:gs pos="100000">
              <a:schemeClr val="accent2">
                <a:hueOff val="56720"/>
                <a:satOff val="6519"/>
                <a:lumOff val="-519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Large retrospective cohort study</a:t>
          </a:r>
        </a:p>
      </dsp:txBody>
      <dsp:txXfrm>
        <a:off x="37467" y="956506"/>
        <a:ext cx="6591899" cy="692586"/>
      </dsp:txXfrm>
    </dsp:sp>
    <dsp:sp modelId="{DB5701C2-A39A-450C-8E67-7D41AE9CD0D8}">
      <dsp:nvSpPr>
        <dsp:cNvPr id="0" name=""/>
        <dsp:cNvSpPr/>
      </dsp:nvSpPr>
      <dsp:spPr>
        <a:xfrm>
          <a:off x="0" y="1778719"/>
          <a:ext cx="6666833" cy="767520"/>
        </a:xfrm>
        <a:prstGeom prst="roundRect">
          <a:avLst/>
        </a:prstGeom>
        <a:gradFill rotWithShape="0">
          <a:gsLst>
            <a:gs pos="0">
              <a:schemeClr val="accent2">
                <a:hueOff val="113439"/>
                <a:satOff val="13039"/>
                <a:lumOff val="-10393"/>
                <a:alphaOff val="0"/>
                <a:satMod val="103000"/>
                <a:lumMod val="102000"/>
                <a:tint val="94000"/>
              </a:schemeClr>
            </a:gs>
            <a:gs pos="50000">
              <a:schemeClr val="accent2">
                <a:hueOff val="113439"/>
                <a:satOff val="13039"/>
                <a:lumOff val="-10393"/>
                <a:alphaOff val="0"/>
                <a:satMod val="110000"/>
                <a:lumMod val="100000"/>
                <a:shade val="100000"/>
              </a:schemeClr>
            </a:gs>
            <a:gs pos="100000">
              <a:schemeClr val="accent2">
                <a:hueOff val="113439"/>
                <a:satOff val="13039"/>
                <a:lumOff val="-1039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Findings:</a:t>
          </a:r>
        </a:p>
      </dsp:txBody>
      <dsp:txXfrm>
        <a:off x="37467" y="1816186"/>
        <a:ext cx="6591899" cy="692586"/>
      </dsp:txXfrm>
    </dsp:sp>
    <dsp:sp modelId="{0BAD81AB-C801-48A8-9103-4E0DB3CB61F1}">
      <dsp:nvSpPr>
        <dsp:cNvPr id="0" name=""/>
        <dsp:cNvSpPr/>
      </dsp:nvSpPr>
      <dsp:spPr>
        <a:xfrm>
          <a:off x="0" y="2546240"/>
          <a:ext cx="6666833" cy="2848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kern="1200"/>
            <a:t>BUP associated w/ lower rates of</a:t>
          </a:r>
        </a:p>
        <a:p>
          <a:pPr marL="457200" lvl="2" indent="-228600" algn="l" defTabSz="1111250">
            <a:lnSpc>
              <a:spcPct val="90000"/>
            </a:lnSpc>
            <a:spcBef>
              <a:spcPct val="0"/>
            </a:spcBef>
            <a:spcAft>
              <a:spcPct val="20000"/>
            </a:spcAft>
            <a:buChar char="•"/>
          </a:pPr>
          <a:r>
            <a:rPr lang="en-US" sz="2500" kern="1200"/>
            <a:t>NOWS (52% vs 69.2)</a:t>
          </a:r>
        </a:p>
        <a:p>
          <a:pPr marL="457200" lvl="2" indent="-228600" algn="l" defTabSz="1111250">
            <a:lnSpc>
              <a:spcPct val="90000"/>
            </a:lnSpc>
            <a:spcBef>
              <a:spcPct val="0"/>
            </a:spcBef>
            <a:spcAft>
              <a:spcPct val="20000"/>
            </a:spcAft>
            <a:buChar char="•"/>
          </a:pPr>
          <a:r>
            <a:rPr lang="en-US" sz="2500" kern="1200"/>
            <a:t>Preterm birth (14.4% vs 24.9%)</a:t>
          </a:r>
        </a:p>
        <a:p>
          <a:pPr marL="457200" lvl="2" indent="-228600" algn="l" defTabSz="1111250">
            <a:lnSpc>
              <a:spcPct val="90000"/>
            </a:lnSpc>
            <a:spcBef>
              <a:spcPct val="0"/>
            </a:spcBef>
            <a:spcAft>
              <a:spcPct val="20000"/>
            </a:spcAft>
            <a:buChar char="•"/>
          </a:pPr>
          <a:r>
            <a:rPr lang="en-US" sz="2500" kern="1200"/>
            <a:t>Small size for gestational age (12.1% vs 15.3%)</a:t>
          </a:r>
        </a:p>
        <a:p>
          <a:pPr marL="228600" lvl="1" indent="-228600" algn="l" defTabSz="1111250">
            <a:lnSpc>
              <a:spcPct val="90000"/>
            </a:lnSpc>
            <a:spcBef>
              <a:spcPct val="0"/>
            </a:spcBef>
            <a:spcAft>
              <a:spcPct val="20000"/>
            </a:spcAft>
            <a:buChar char="•"/>
          </a:pPr>
          <a:r>
            <a:rPr lang="en-US" sz="2500" kern="1200"/>
            <a:t>No association found between cesarean section and severe maternal complications</a:t>
          </a:r>
        </a:p>
      </dsp:txBody>
      <dsp:txXfrm>
        <a:off x="0" y="2546240"/>
        <a:ext cx="6666833" cy="28483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149FB0-CEBA-4CCF-BA6C-5CC073448C38}">
      <dsp:nvSpPr>
        <dsp:cNvPr id="0" name=""/>
        <dsp:cNvSpPr/>
      </dsp:nvSpPr>
      <dsp:spPr>
        <a:xfrm>
          <a:off x="1606603" y="345877"/>
          <a:ext cx="1908562" cy="19085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CC9A0A8-ABCB-48B7-BFF0-788B4278F11B}">
      <dsp:nvSpPr>
        <dsp:cNvPr id="0" name=""/>
        <dsp:cNvSpPr/>
      </dsp:nvSpPr>
      <dsp:spPr>
        <a:xfrm>
          <a:off x="440259" y="2779599"/>
          <a:ext cx="4241250" cy="1067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a:latin typeface="+mn-lt"/>
            </a:rPr>
            <a:t>Questions and feedback are welcome at </a:t>
          </a:r>
          <a:r>
            <a:rPr lang="en-US" sz="2000" kern="1200">
              <a:latin typeface="+mn-lt"/>
              <a:hlinkClick xmlns:r="http://schemas.openxmlformats.org/officeDocument/2006/relationships" r:id="rId2"/>
            </a:rPr>
            <a:t>OPDAAC@dhhs.nc.gov</a:t>
          </a:r>
          <a:endParaRPr lang="en-US" sz="2000" kern="1200">
            <a:latin typeface="+mn-lt"/>
          </a:endParaRPr>
        </a:p>
        <a:p>
          <a:pPr marL="0" lvl="0" indent="0" algn="ctr" defTabSz="889000">
            <a:lnSpc>
              <a:spcPct val="100000"/>
            </a:lnSpc>
            <a:spcBef>
              <a:spcPct val="0"/>
            </a:spcBef>
            <a:spcAft>
              <a:spcPct val="35000"/>
            </a:spcAft>
            <a:buNone/>
          </a:pPr>
          <a:endParaRPr lang="en-US" sz="2000" kern="1200">
            <a:latin typeface="+mn-lt"/>
          </a:endParaRPr>
        </a:p>
      </dsp:txBody>
      <dsp:txXfrm>
        <a:off x="440259" y="2779599"/>
        <a:ext cx="4241250" cy="1067328"/>
      </dsp:txXfrm>
    </dsp:sp>
    <dsp:sp modelId="{AD7818E7-8D54-4EFE-82D5-11B1D43CF071}">
      <dsp:nvSpPr>
        <dsp:cNvPr id="0" name=""/>
        <dsp:cNvSpPr/>
      </dsp:nvSpPr>
      <dsp:spPr>
        <a:xfrm>
          <a:off x="7001367" y="345877"/>
          <a:ext cx="1908562" cy="19085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5C1F4F-7181-4F48-94FF-5328A40CC334}">
      <dsp:nvSpPr>
        <dsp:cNvPr id="0" name=""/>
        <dsp:cNvSpPr/>
      </dsp:nvSpPr>
      <dsp:spPr>
        <a:xfrm>
          <a:off x="5463893" y="2700425"/>
          <a:ext cx="5063840" cy="1067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rtl="0">
            <a:lnSpc>
              <a:spcPct val="100000"/>
            </a:lnSpc>
            <a:spcBef>
              <a:spcPct val="0"/>
            </a:spcBef>
            <a:spcAft>
              <a:spcPct val="35000"/>
            </a:spcAft>
            <a:buNone/>
          </a:pPr>
          <a:r>
            <a:rPr lang="en-US" sz="2000" kern="1200">
              <a:latin typeface="+mn-lt"/>
            </a:rPr>
            <a:t>The agenda, presentation slides, and recording  for this webinar will be posted to the </a:t>
          </a:r>
          <a:r>
            <a:rPr lang="en-US" sz="2000" kern="1200">
              <a:latin typeface="+mn-lt"/>
              <a:hlinkClick xmlns:r="http://schemas.openxmlformats.org/officeDocument/2006/relationships" r:id="rId4"/>
            </a:rPr>
            <a:t>OPDAAC Meetings</a:t>
          </a:r>
          <a:r>
            <a:rPr lang="en-US" sz="2000" kern="1200">
              <a:latin typeface="+mn-lt"/>
            </a:rPr>
            <a:t> and </a:t>
          </a:r>
          <a:r>
            <a:rPr lang="en-US" sz="2000" kern="1200">
              <a:latin typeface="+mn-lt"/>
              <a:hlinkClick xmlns:r="http://schemas.openxmlformats.org/officeDocument/2006/relationships" r:id="rId5"/>
            </a:rPr>
            <a:t>DMH/DD/SUS Webinars </a:t>
          </a:r>
          <a:r>
            <a:rPr lang="en-US" sz="2000" kern="1200">
              <a:latin typeface="+mn-lt"/>
            </a:rPr>
            <a:t>webpage. </a:t>
          </a:r>
        </a:p>
      </dsp:txBody>
      <dsp:txXfrm>
        <a:off x="5463893" y="2700425"/>
        <a:ext cx="5063840" cy="1067328"/>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5FAF71-9951-4F0C-ACCC-3B8FE5BB136B}"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E051AE-F991-42F5-9A6D-09DB94DAEF1B}" type="slidenum">
              <a:rPr lang="en-US" smtClean="0"/>
              <a:t>‹#›</a:t>
            </a:fld>
            <a:endParaRPr lang="en-US"/>
          </a:p>
        </p:txBody>
      </p:sp>
    </p:spTree>
    <p:extLst>
      <p:ext uri="{BB962C8B-B14F-4D97-AF65-F5344CB8AC3E}">
        <p14:creationId xmlns:p14="http://schemas.microsoft.com/office/powerpoint/2010/main" val="769258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92E7D6-6C00-45E7-9EB3-667A040D4108}" type="slidenum">
              <a:rPr lang="en-US" smtClean="0"/>
              <a:pPr/>
              <a:t>9</a:t>
            </a:fld>
            <a:endParaRPr lang="en-US" dirty="0"/>
          </a:p>
        </p:txBody>
      </p:sp>
    </p:spTree>
    <p:extLst>
      <p:ext uri="{BB962C8B-B14F-4D97-AF65-F5344CB8AC3E}">
        <p14:creationId xmlns:p14="http://schemas.microsoft.com/office/powerpoint/2010/main" val="1620050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B460F-606A-C921-006E-AA016F4E1B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715F93-87F3-B3A5-DB3D-A52BFF15DB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2693C6-B340-E887-277D-330C97B2BE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DF2FD2-0C5C-3085-8A4E-194D928D3D71}"/>
              </a:ext>
            </a:extLst>
          </p:cNvPr>
          <p:cNvSpPr>
            <a:spLocks noGrp="1"/>
          </p:cNvSpPr>
          <p:nvPr>
            <p:ph type="sldNum" sz="quarter" idx="5"/>
          </p:nvPr>
        </p:nvSpPr>
        <p:spPr/>
        <p:txBody>
          <a:bodyPr/>
          <a:lstStyle/>
          <a:p>
            <a:fld id="{1092E7D6-6C00-45E7-9EB3-667A040D4108}" type="slidenum">
              <a:rPr lang="en-US" smtClean="0"/>
              <a:pPr/>
              <a:t>10</a:t>
            </a:fld>
            <a:endParaRPr lang="en-US" dirty="0"/>
          </a:p>
        </p:txBody>
      </p:sp>
    </p:spTree>
    <p:extLst>
      <p:ext uri="{BB962C8B-B14F-4D97-AF65-F5344CB8AC3E}">
        <p14:creationId xmlns:p14="http://schemas.microsoft.com/office/powerpoint/2010/main" val="953562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903">
              <a:defRPr/>
            </a:pPr>
            <a:r>
              <a:rPr lang="en-US" altLang="en-US" dirty="0">
                <a:latin typeface="Arial" pitchFamily="34" charset="0"/>
              </a:rPr>
              <a:t>The overdose epidemic is mostly driven by fentanyl. </a:t>
            </a:r>
          </a:p>
          <a:p>
            <a:pPr defTabSz="922903">
              <a:defRPr/>
            </a:pPr>
            <a:endParaRPr lang="en-US" altLang="en-US" dirty="0">
              <a:latin typeface="Arial" pitchFamily="34" charset="0"/>
            </a:endParaRPr>
          </a:p>
          <a:p>
            <a:pPr defTabSz="922903">
              <a:defRPr/>
            </a:pPr>
            <a:r>
              <a:rPr lang="en-US" altLang="en-US" dirty="0">
                <a:latin typeface="Arial" pitchFamily="34" charset="0"/>
              </a:rPr>
              <a:t>Historically, prescription opioids </a:t>
            </a:r>
            <a:r>
              <a:rPr lang="en-US" dirty="0"/>
              <a:t>(drugs like h</a:t>
            </a:r>
            <a:r>
              <a:rPr lang="en-US" baseline="0" dirty="0"/>
              <a:t>ydrocodone, oxycodone, morphine) </a:t>
            </a:r>
            <a:r>
              <a:rPr lang="en-US" altLang="en-US" dirty="0">
                <a:latin typeface="Arial" pitchFamily="34" charset="0"/>
              </a:rPr>
              <a:t>contributed to an increasing number of medication/drug overdose deaths. In more recent years, synthetic narcotics such as fentanyl, and fentanyl analogues* have resulted in increased deaths. The number of deaths involving stimulants like cocaine and psychostimulants (which includes methamphetamine) also continue to rise.</a:t>
            </a:r>
          </a:p>
          <a:p>
            <a:pPr defTabSz="922903">
              <a:defRPr/>
            </a:pPr>
            <a:endParaRPr lang="en-US" baseline="0" dirty="0">
              <a:latin typeface="Arial" pitchFamily="34" charset="0"/>
            </a:endParaRPr>
          </a:p>
          <a:p>
            <a:r>
              <a:rPr lang="en-US" altLang="en-US" dirty="0">
                <a:latin typeface="Arial" pitchFamily="34" charset="0"/>
              </a:rPr>
              <a:t>These</a:t>
            </a:r>
            <a:r>
              <a:rPr lang="en-US" altLang="en-US" baseline="0" dirty="0">
                <a:latin typeface="Arial" pitchFamily="34" charset="0"/>
              </a:rPr>
              <a:t> counts are not mutually exclusive. If a death involved multiple substances, it can be counted on multiple lines. A growing number deaths involve multiple substances in combination. </a:t>
            </a:r>
            <a:r>
              <a:rPr lang="en-US" altLang="en-US" sz="1200" b="0" dirty="0">
                <a:latin typeface="Calibri" panose="020F0502020204030204" pitchFamily="34" charset="0"/>
              </a:rPr>
              <a:t>Toxicology data is unable to distinguish whether the presence of multiple substances indicate intentional polysubstance use or if one substance was tainted with other drugs (e.g. cocaine laced with fentanyl).</a:t>
            </a:r>
            <a:endParaRPr lang="en-US" altLang="en-US" baseline="0" dirty="0">
              <a:latin typeface="Arial" pitchFamily="34" charset="0"/>
            </a:endParaRPr>
          </a:p>
          <a:p>
            <a:endParaRPr lang="en-US" baseline="0" dirty="0">
              <a:latin typeface="Arial" pitchFamily="34" charset="0"/>
            </a:endParaRPr>
          </a:p>
          <a:p>
            <a:r>
              <a:rPr lang="en-US" dirty="0"/>
              <a:t>*Fentanyl analogues are drugs that are similar to fentanyl but have been chemically modified in order to bypass current drug laws.</a:t>
            </a:r>
          </a:p>
        </p:txBody>
      </p:sp>
      <p:sp>
        <p:nvSpPr>
          <p:cNvPr id="4" name="Slide Number Placeholder 3"/>
          <p:cNvSpPr>
            <a:spLocks noGrp="1"/>
          </p:cNvSpPr>
          <p:nvPr>
            <p:ph type="sldNum" sz="quarter" idx="5"/>
          </p:nvPr>
        </p:nvSpPr>
        <p:spPr/>
        <p:txBody>
          <a:bodyPr/>
          <a:lstStyle/>
          <a:p>
            <a:fld id="{5EAB6F7D-DEC3-439A-89D7-D82BB1F67092}" type="slidenum">
              <a:rPr lang="en-US" smtClean="0"/>
              <a:t>11</a:t>
            </a:fld>
            <a:endParaRPr lang="en-US"/>
          </a:p>
        </p:txBody>
      </p:sp>
    </p:spTree>
    <p:extLst>
      <p:ext uri="{BB962C8B-B14F-4D97-AF65-F5344CB8AC3E}">
        <p14:creationId xmlns:p14="http://schemas.microsoft.com/office/powerpoint/2010/main" val="1490349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overdose is an injury with a range of outcomes and impacts. </a:t>
            </a:r>
          </a:p>
          <a:p>
            <a:r>
              <a:rPr lang="en-US" dirty="0"/>
              <a:t> </a:t>
            </a:r>
          </a:p>
          <a:p>
            <a:r>
              <a:rPr lang="en-US" dirty="0"/>
              <a:t>In North Carolina, there are on average, 12 overdose deaths, 32 overdose hospitalizations, 47 overdose-related emergency department visits, 34 emergency medical services (EMS) encounters for suspected overdoses, and 46 naloxone reversals by community members each day. Addressing this issue requires a collaborative effort between communities, healthcare providers, and public health organizations to reduce the impacts on both individuals and the healthcare system.</a:t>
            </a:r>
          </a:p>
          <a:p>
            <a:endParaRPr lang="en-US" dirty="0"/>
          </a:p>
        </p:txBody>
      </p:sp>
      <p:sp>
        <p:nvSpPr>
          <p:cNvPr id="4" name="Slide Number Placeholder 3"/>
          <p:cNvSpPr>
            <a:spLocks noGrp="1"/>
          </p:cNvSpPr>
          <p:nvPr>
            <p:ph type="sldNum" sz="quarter" idx="5"/>
          </p:nvPr>
        </p:nvSpPr>
        <p:spPr/>
        <p:txBody>
          <a:bodyPr/>
          <a:lstStyle/>
          <a:p>
            <a:fld id="{5EAB6F7D-DEC3-439A-89D7-D82BB1F67092}" type="slidenum">
              <a:rPr lang="en-US" smtClean="0"/>
              <a:t>12</a:t>
            </a:fld>
            <a:endParaRPr lang="en-US"/>
          </a:p>
        </p:txBody>
      </p:sp>
    </p:spTree>
    <p:extLst>
      <p:ext uri="{BB962C8B-B14F-4D97-AF65-F5344CB8AC3E}">
        <p14:creationId xmlns:p14="http://schemas.microsoft.com/office/powerpoint/2010/main" val="1649630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728035-C89A-4DE6-809E-D7FF28A79B79}" type="slidenum">
              <a:rPr lang="en-US" smtClean="0"/>
              <a:t>13</a:t>
            </a:fld>
            <a:endParaRPr lang="en-US"/>
          </a:p>
        </p:txBody>
      </p:sp>
    </p:spTree>
    <p:extLst>
      <p:ext uri="{BB962C8B-B14F-4D97-AF65-F5344CB8AC3E}">
        <p14:creationId xmlns:p14="http://schemas.microsoft.com/office/powerpoint/2010/main" val="2647515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92E7D6-6C00-45E7-9EB3-667A040D4108}" type="slidenum">
              <a:rPr lang="en-US" smtClean="0"/>
              <a:pPr/>
              <a:t>14</a:t>
            </a:fld>
            <a:endParaRPr lang="en-US" dirty="0"/>
          </a:p>
        </p:txBody>
      </p:sp>
    </p:spTree>
    <p:extLst>
      <p:ext uri="{BB962C8B-B14F-4D97-AF65-F5344CB8AC3E}">
        <p14:creationId xmlns:p14="http://schemas.microsoft.com/office/powerpoint/2010/main" val="2810757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blue graph on this is directly lifted from the publication, and so this presentation should not be used in commercial settings or shared</a:t>
            </a:r>
          </a:p>
        </p:txBody>
      </p:sp>
      <p:sp>
        <p:nvSpPr>
          <p:cNvPr id="4" name="Slide Number Placeholder 3"/>
          <p:cNvSpPr>
            <a:spLocks noGrp="1"/>
          </p:cNvSpPr>
          <p:nvPr>
            <p:ph type="sldNum" sz="quarter" idx="5"/>
          </p:nvPr>
        </p:nvSpPr>
        <p:spPr/>
        <p:txBody>
          <a:bodyPr/>
          <a:lstStyle/>
          <a:p>
            <a:fld id="{A041CD6E-8900-4728-BB26-943E24BE0A4F}" type="slidenum">
              <a:rPr lang="en-US" smtClean="0"/>
              <a:t>15</a:t>
            </a:fld>
            <a:endParaRPr lang="en-US"/>
          </a:p>
        </p:txBody>
      </p:sp>
    </p:spTree>
    <p:extLst>
      <p:ext uri="{BB962C8B-B14F-4D97-AF65-F5344CB8AC3E}">
        <p14:creationId xmlns:p14="http://schemas.microsoft.com/office/powerpoint/2010/main" val="3856055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F4CC8-0221-DABF-4696-73694853CF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32F5B2-5012-28DD-9BE4-BDF6C8D7E9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61B8CB-864F-1103-FC70-3076FA2106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60BC08-DD88-DE02-5524-ABD848706983}"/>
              </a:ext>
            </a:extLst>
          </p:cNvPr>
          <p:cNvSpPr>
            <a:spLocks noGrp="1"/>
          </p:cNvSpPr>
          <p:nvPr>
            <p:ph type="sldNum" sz="quarter" idx="5"/>
          </p:nvPr>
        </p:nvSpPr>
        <p:spPr/>
        <p:txBody>
          <a:bodyPr/>
          <a:lstStyle/>
          <a:p>
            <a:fld id="{1092E7D6-6C00-45E7-9EB3-667A040D4108}" type="slidenum">
              <a:rPr lang="en-US" smtClean="0"/>
              <a:pPr/>
              <a:t>16</a:t>
            </a:fld>
            <a:endParaRPr lang="en-US" dirty="0"/>
          </a:p>
        </p:txBody>
      </p:sp>
    </p:spTree>
    <p:extLst>
      <p:ext uri="{BB962C8B-B14F-4D97-AF65-F5344CB8AC3E}">
        <p14:creationId xmlns:p14="http://schemas.microsoft.com/office/powerpoint/2010/main" val="4207230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normAutofit fontScale="70000" lnSpcReduction="20000"/>
          </a:bodyPr>
          <a:lstStyle/>
          <a:p>
            <a:endParaRPr dirty="0"/>
          </a:p>
          <a:p>
            <a:r>
              <a:rPr b="1" i="0" dirty="0"/>
              <a:t>Figure 2. Laura’s pathway to heroin addiction.</a:t>
            </a:r>
            <a:br>
              <a:rPr dirty="0"/>
            </a:br>
            <a:r>
              <a:rPr b="0" i="0" dirty="0"/>
              <a:t>Here we provide a hypothetical scenario of how learned association of relief of aversive states could lead to the development of addiction and the key role of opioid dependence. Let us consider a disappointed teenager (Laura) who sprained her ankle during tryouts for the cheerleading team and was rejected, not making the squad. Knowing that opioids will alleviate the pain caused by the sprained ankle, Laura takes an opioid analgesic pill she knows is in the bathroom medicine cabinet, left over from her older brother’s prescription for a wisdom tooth extraction. The opioid pill takes away Laura’s pain from the sprained ankle and makes her feel relaxed (mellow and with elevated mood). She is less bothered about the tryout rejection while under the influence of the opioid. The next day, Laura decides to take another pill as the drug effects have worn off and both the ankle (physical) pain and the (psychological) pain of rejection have returned and are just as bad as the day before. The taking of the opioid medication again relieves the physical pain and takes her mind off her failure. Over the next 10 days, the drug taking cycle continues, but each day the pain-relieving effects are less (development of tolerance) and she develops a modest anxiogenic state prior to taking the drug each day (early signs of withdrawal). As the pain from the ankle sprain subsides, the association of drug taking becomes the relief of the anxious and dysphoric states that emerge as the drug wears off. On day 10, the supply of drugs from the medicine cabinet is exhausted and withdrawal sets in. Drug seeking would be a consequence during this withdrawal phase given the learned association that the aversive symptoms she is experiencing could be effectively relieved by taking the opioid (negative reinforcement). Although unlikely, given the ready access to illicit opioids throughout society, let’s assume that at this point in Laura’s life, she doesn’t actively seek out prescription or other opioids. The teen goes through physical withdrawal (over days) with protracted mood disturbances accompanied by drug craving that is triggered by memories that she could relieve dysphoric states by taking opioids. She doesn’t continue to seek opioids at this stage because the pain of rejection has dissipated and she is now engaged with other activities in her peer group. Over a year later, her boyfriend breaks up with her, her grades are not stellar, and she may not get accepted to the colleges she wants to go to. Laura becomes extremely stressed and feels unable to cope. The emergence of these negative symptoms initiates a craving for opioids that is triggered by learned associative memories. At this point in her life, she has the resources to access heroin and relapses. Laura’s relapse reinforces the associative memories that aversive states are relieved by opioids and the foundation for further addictive behaviors is strengthened. In this example, drug dependence and withdrawal contributes to the addiction vulnerability and the learned associative memories are of the negative reinforcement provided by opioid relief of anxiogenic and dysphoric states, and are triggered by a different stressor. </a:t>
            </a:r>
          </a:p>
          <a:p>
            <a:r>
              <a:rPr b="0" i="0" dirty="0"/>
              <a:t>Evans CJ and Cahill CM. Neurobiology of opioid dependence in creating addiction vulnerability [version 1]. </a:t>
            </a:r>
            <a:r>
              <a:rPr b="0" i="1" dirty="0"/>
              <a:t>F1000Research</a:t>
            </a:r>
            <a:r>
              <a:rPr b="0" i="0" dirty="0"/>
              <a:t> 2016, </a:t>
            </a:r>
            <a:r>
              <a:rPr b="1" i="0" dirty="0"/>
              <a:t>5</a:t>
            </a:r>
            <a:r>
              <a:rPr b="0" i="0" dirty="0"/>
              <a:t>:1748 (</a:t>
            </a:r>
            <a:r>
              <a:rPr b="0" i="0" dirty="0" err="1"/>
              <a:t>doi</a:t>
            </a:r>
            <a:r>
              <a:rPr b="0" i="0" dirty="0"/>
              <a:t>: 10.12688/f1000research.8369.1)</a:t>
            </a:r>
          </a:p>
        </p:txBody>
      </p:sp>
    </p:spTree>
    <p:extLst>
      <p:ext uri="{BB962C8B-B14F-4D97-AF65-F5344CB8AC3E}">
        <p14:creationId xmlns:p14="http://schemas.microsoft.com/office/powerpoint/2010/main" val="1164703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4A55EF4-D1DA-4258-BCC0-12B13ADC7E3D}" type="slidenum">
              <a:rPr lang="en-US" smtClean="0"/>
              <a:t>19</a:t>
            </a:fld>
            <a:endParaRPr lang="en-US"/>
          </a:p>
        </p:txBody>
      </p:sp>
    </p:spTree>
    <p:extLst>
      <p:ext uri="{BB962C8B-B14F-4D97-AF65-F5344CB8AC3E}">
        <p14:creationId xmlns:p14="http://schemas.microsoft.com/office/powerpoint/2010/main" val="4220830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E4921-8D2F-A917-0E34-39B72CC421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052DCE-A38C-E2E6-A4A5-04BA51A76E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D5B386-AECB-60E5-CE21-10214BF05A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BFCDDCE-9FD6-512C-B9DD-A7DE53C01476}"/>
              </a:ext>
            </a:extLst>
          </p:cNvPr>
          <p:cNvSpPr>
            <a:spLocks noGrp="1"/>
          </p:cNvSpPr>
          <p:nvPr>
            <p:ph type="sldNum" sz="quarter" idx="5"/>
          </p:nvPr>
        </p:nvSpPr>
        <p:spPr/>
        <p:txBody>
          <a:bodyPr/>
          <a:lstStyle/>
          <a:p>
            <a:fld id="{1092E7D6-6C00-45E7-9EB3-667A040D4108}" type="slidenum">
              <a:rPr lang="en-US" smtClean="0"/>
              <a:pPr/>
              <a:t>20</a:t>
            </a:fld>
            <a:endParaRPr lang="en-US" dirty="0"/>
          </a:p>
        </p:txBody>
      </p:sp>
    </p:spTree>
    <p:extLst>
      <p:ext uri="{BB962C8B-B14F-4D97-AF65-F5344CB8AC3E}">
        <p14:creationId xmlns:p14="http://schemas.microsoft.com/office/powerpoint/2010/main" val="541879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D68BC-1C03-FE99-5263-415CE8540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2E1A88-E0FF-378B-3407-D2FBBE1C04F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27502AE-380B-B646-05B0-119BBCFF275D}"/>
              </a:ext>
            </a:extLst>
          </p:cNvPr>
          <p:cNvSpPr>
            <a:spLocks noGrp="1"/>
          </p:cNvSpPr>
          <p:nvPr>
            <p:ph type="body" idx="1"/>
          </p:nvPr>
        </p:nvSpPr>
        <p:spPr/>
        <p:txBody>
          <a:bodyPr/>
          <a:lstStyle/>
          <a:p>
            <a:pPr defTabSz="931513">
              <a:defRPr/>
            </a:pPr>
            <a:r>
              <a:rPr lang="en-US" b="1" dirty="0"/>
              <a:t>Speaker Notes:</a:t>
            </a:r>
          </a:p>
          <a:p>
            <a:pPr marL="171450" marR="0" lvl="0" indent="-171450" algn="l" defTabSz="914144" rtl="0" eaLnBrk="1" fontAlgn="auto" latinLnBrk="0" hangingPunct="1">
              <a:lnSpc>
                <a:spcPct val="100000"/>
              </a:lnSpc>
              <a:spcBef>
                <a:spcPts val="0"/>
              </a:spcBef>
              <a:spcAft>
                <a:spcPts val="0"/>
              </a:spcAft>
              <a:buClrTx/>
              <a:buSzTx/>
              <a:buFont typeface="Arial" charset="0"/>
              <a:buChar char="•"/>
              <a:tabLst/>
              <a:defRPr/>
            </a:pPr>
            <a:r>
              <a:rPr lang="en-US" sz="1200" b="0" i="0" u="none" strike="noStrike" kern="1200" baseline="0" dirty="0">
                <a:solidFill>
                  <a:schemeClr val="tx1"/>
                </a:solidFill>
                <a:latin typeface="+mn-lt"/>
                <a:ea typeface="+mn-ea"/>
                <a:cs typeface="+mn-cs"/>
              </a:rPr>
              <a:t>Methadone allows for a slow titration to a high dose that substitutes, prevents withdrawal and reduces craving. It can also produce tolerance, often resulting in attenuation or blockade of the effects of other opioids.</a:t>
            </a:r>
            <a:endParaRPr lang="en-US" dirty="0"/>
          </a:p>
          <a:p>
            <a:pPr marL="171450" indent="-171450">
              <a:buFont typeface="Arial" charset="0"/>
              <a:buChar char="•"/>
            </a:pPr>
            <a:r>
              <a:rPr lang="en-US" sz="1200" b="0" i="0" u="none" strike="noStrike" kern="1200" baseline="0" dirty="0">
                <a:solidFill>
                  <a:schemeClr val="tx1"/>
                </a:solidFill>
                <a:latin typeface="+mn-lt"/>
                <a:ea typeface="+mn-ea"/>
                <a:cs typeface="+mn-cs"/>
              </a:rPr>
              <a:t>Respiratory depression but also respiratory arrest due to the effect on the medullary respiratory center of no longer responding to CO2</a:t>
            </a:r>
          </a:p>
          <a:p>
            <a:pPr marL="171450" marR="0" lvl="0" indent="-171450" algn="l" defTabSz="914144" rtl="0" eaLnBrk="1" fontAlgn="auto" latinLnBrk="0" hangingPunct="1">
              <a:lnSpc>
                <a:spcPct val="100000"/>
              </a:lnSpc>
              <a:spcBef>
                <a:spcPts val="0"/>
              </a:spcBef>
              <a:spcAft>
                <a:spcPts val="0"/>
              </a:spcAft>
              <a:buClrTx/>
              <a:buSzTx/>
              <a:buFont typeface="Arial" charset="0"/>
              <a:buChar char="•"/>
              <a:tabLst/>
              <a:defRPr/>
            </a:pPr>
            <a:r>
              <a:rPr lang="en-US" sz="1200" dirty="0">
                <a:solidFill>
                  <a:schemeClr val="accent1">
                    <a:lumMod val="50000"/>
                  </a:schemeClr>
                </a:solidFill>
              </a:rPr>
              <a:t>Note: Fentanyl (also a full mu-receptor agonist) has a very high affinity for mu-receptor</a:t>
            </a:r>
          </a:p>
          <a:p>
            <a:pPr marL="0" indent="0">
              <a:buFont typeface="Arial" panose="020B0604020202020204" pitchFamily="34" charset="0"/>
              <a:buNone/>
            </a:pPr>
            <a:endParaRPr lang="en-US" dirty="0"/>
          </a:p>
          <a:p>
            <a:endParaRPr lang="en-US" dirty="0"/>
          </a:p>
          <a:p>
            <a:pPr defTabSz="931774">
              <a:defRPr/>
            </a:pPr>
            <a:r>
              <a:rPr lang="en-US" b="1" dirty="0"/>
              <a:t>Citation: Slide from…</a:t>
            </a:r>
          </a:p>
          <a:p>
            <a:pPr marL="228600" indent="-228600" defTabSz="931774">
              <a:buFont typeface="+mj-lt"/>
              <a:buAutoNum type="arabicPeriod"/>
              <a:defRPr/>
            </a:pPr>
            <a:r>
              <a:rPr lang="en-US" dirty="0">
                <a:effectLst/>
              </a:rPr>
              <a:t>Center for Substance Abuse Treatment. Provider Clinical Support System The Half and Half Course, Waiver Eligibility Training (part 1). Presented at: 2005.</a:t>
            </a:r>
          </a:p>
          <a:p>
            <a:pPr defTabSz="931774">
              <a:defRPr/>
            </a:pPr>
            <a:endParaRPr lang="en-US" b="1" dirty="0"/>
          </a:p>
          <a:p>
            <a:endParaRPr lang="en-US" dirty="0"/>
          </a:p>
          <a:p>
            <a:endParaRPr lang="en-US" dirty="0"/>
          </a:p>
        </p:txBody>
      </p:sp>
      <p:sp>
        <p:nvSpPr>
          <p:cNvPr id="4" name="Slide Number Placeholder 3">
            <a:extLst>
              <a:ext uri="{FF2B5EF4-FFF2-40B4-BE49-F238E27FC236}">
                <a16:creationId xmlns:a16="http://schemas.microsoft.com/office/drawing/2014/main" id="{C5252197-A267-0401-13C0-856C2564D0E5}"/>
              </a:ext>
            </a:extLst>
          </p:cNvPr>
          <p:cNvSpPr>
            <a:spLocks noGrp="1"/>
          </p:cNvSpPr>
          <p:nvPr>
            <p:ph type="sldNum" sz="quarter" idx="10"/>
          </p:nvPr>
        </p:nvSpPr>
        <p:spPr/>
        <p:txBody>
          <a:bodyPr/>
          <a:lstStyle/>
          <a:p>
            <a:fld id="{1092E7D6-6C00-45E7-9EB3-667A040D4108}" type="slidenum">
              <a:rPr lang="en-US" smtClean="0"/>
              <a:t>22</a:t>
            </a:fld>
            <a:endParaRPr lang="en-US"/>
          </a:p>
        </p:txBody>
      </p:sp>
    </p:spTree>
    <p:extLst>
      <p:ext uri="{BB962C8B-B14F-4D97-AF65-F5344CB8AC3E}">
        <p14:creationId xmlns:p14="http://schemas.microsoft.com/office/powerpoint/2010/main" val="3033413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F5F21-0A71-EABB-14BE-4E9D37C3B0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51AF87-68E1-F5D9-5333-6150F59D5F3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4E32F44-3707-810F-D89D-1B9484B5D1B7}"/>
              </a:ext>
            </a:extLst>
          </p:cNvPr>
          <p:cNvSpPr>
            <a:spLocks noGrp="1"/>
          </p:cNvSpPr>
          <p:nvPr>
            <p:ph type="body" idx="1"/>
          </p:nvPr>
        </p:nvSpPr>
        <p:spPr/>
        <p:txBody>
          <a:bodyPr/>
          <a:lstStyle/>
          <a:p>
            <a:pPr defTabSz="931774">
              <a:defRPr/>
            </a:pPr>
            <a:r>
              <a:rPr lang="en-US" b="1" dirty="0"/>
              <a:t>Notes:</a:t>
            </a:r>
            <a:endParaRPr lang="en-US" dirty="0"/>
          </a:p>
          <a:p>
            <a:pPr defTabSz="931513">
              <a:defRPr/>
            </a:pPr>
            <a:r>
              <a:rPr lang="en-US" b="1" dirty="0"/>
              <a:t>Speaker Notes:</a:t>
            </a:r>
          </a:p>
          <a:p>
            <a:pPr marL="171450" indent="-171450">
              <a:buFont typeface="Arial" charset="0"/>
              <a:buChar char="•"/>
            </a:pPr>
            <a:r>
              <a:rPr lang="en-US" b="1" dirty="0"/>
              <a:t>Emphasize and review High Affinity (because of high K value and intensity of binding to the mu receptor) and Slow Dissociation features of buprenorphine</a:t>
            </a:r>
          </a:p>
          <a:p>
            <a:pPr marL="171450" indent="-171450">
              <a:buFont typeface="Arial" charset="0"/>
              <a:buChar char="•"/>
            </a:pPr>
            <a:r>
              <a:rPr lang="en-US" dirty="0"/>
              <a:t>In contrast to buprenorphine, heroin has a very short half-life.</a:t>
            </a:r>
            <a:r>
              <a:rPr lang="en-US" baseline="0" dirty="0"/>
              <a:t> This leads to frequent cycles of use and withdrawal that interferes with normal activity and functioning</a:t>
            </a:r>
          </a:p>
          <a:p>
            <a:pPr marL="171450" marR="0" lvl="0" indent="-171450" algn="l" defTabSz="914144" rtl="0" eaLnBrk="1" fontAlgn="auto" latinLnBrk="0" hangingPunct="1">
              <a:lnSpc>
                <a:spcPct val="100000"/>
              </a:lnSpc>
              <a:spcBef>
                <a:spcPts val="0"/>
              </a:spcBef>
              <a:spcAft>
                <a:spcPts val="0"/>
              </a:spcAft>
              <a:buClrTx/>
              <a:buSzTx/>
              <a:buFont typeface="Arial" charset="0"/>
              <a:buChar char="•"/>
              <a:tabLst/>
              <a:defRPr/>
            </a:pPr>
            <a:r>
              <a:rPr lang="en-US" u="sng" baseline="0" dirty="0"/>
              <a:t>Caution</a:t>
            </a:r>
            <a:r>
              <a:rPr lang="en-US" baseline="0" dirty="0"/>
              <a:t>: Although buprenorphine has </a:t>
            </a:r>
            <a:r>
              <a:rPr lang="en-US" sz="1200" dirty="0">
                <a:solidFill>
                  <a:schemeClr val="accent1">
                    <a:lumMod val="50000"/>
                  </a:schemeClr>
                </a:solidFill>
              </a:rPr>
              <a:t>comparatively minimal respiratory suppression when used as prescribed, it can result in significant respiratory</a:t>
            </a:r>
            <a:r>
              <a:rPr lang="en-US" sz="1200" baseline="0" dirty="0">
                <a:solidFill>
                  <a:schemeClr val="accent1">
                    <a:lumMod val="50000"/>
                  </a:schemeClr>
                </a:solidFill>
              </a:rPr>
              <a:t> depression when combined with high enough doses of alcohol and/or benzodiazepines or when ingested by children</a:t>
            </a:r>
            <a:endParaRPr lang="en-US" dirty="0"/>
          </a:p>
          <a:p>
            <a:pPr marL="171450" indent="-171450">
              <a:buFont typeface="Arial" charset="0"/>
              <a:buChar char="•"/>
            </a:pPr>
            <a:r>
              <a:rPr lang="en-US" dirty="0"/>
              <a:t>Buprenorphine is also an antagonist at the kappa opioid receptor</a:t>
            </a:r>
          </a:p>
          <a:p>
            <a:pPr marL="171450" indent="-171450">
              <a:buFont typeface="Arial" charset="0"/>
              <a:buChar char="•"/>
            </a:pPr>
            <a:r>
              <a:rPr lang="en-US" dirty="0"/>
              <a:t>Kappa antagonists have been hypothesized</a:t>
            </a:r>
            <a:r>
              <a:rPr lang="en-US" baseline="0" dirty="0"/>
              <a:t> to decrease craving. </a:t>
            </a:r>
          </a:p>
          <a:p>
            <a:pPr marL="171450" indent="-171450">
              <a:buFont typeface="Arial" charset="0"/>
              <a:buChar char="•"/>
            </a:pPr>
            <a:r>
              <a:rPr lang="en-US" dirty="0"/>
              <a:t>Reference: Carroll FI and </a:t>
            </a:r>
            <a:r>
              <a:rPr lang="en-US" dirty="0" err="1"/>
              <a:t>Carlezon</a:t>
            </a:r>
            <a:r>
              <a:rPr lang="en-US" dirty="0"/>
              <a:t> WA. Development of Kappa Opioid Receptor Antagonists. J Med Chem. 2013 Mar 28; 56(6): 2178–2195.  </a:t>
            </a:r>
          </a:p>
          <a:p>
            <a:pPr marL="171450" indent="-171450">
              <a:buFont typeface="Arial" charset="0"/>
              <a:buChar char="•"/>
            </a:pPr>
            <a:endParaRPr lang="en-GB" dirty="0"/>
          </a:p>
          <a:p>
            <a:pPr marL="174708" indent="-174708">
              <a:buFont typeface="Arial" panose="020B0604020202020204" pitchFamily="34" charset="0"/>
              <a:buChar char="•"/>
            </a:pPr>
            <a:endParaRPr lang="en-US" dirty="0"/>
          </a:p>
          <a:p>
            <a:endParaRPr lang="en-US" dirty="0"/>
          </a:p>
          <a:p>
            <a:pPr defTabSz="931774">
              <a:defRPr/>
            </a:pPr>
            <a:r>
              <a:rPr lang="en-US" b="1" dirty="0"/>
              <a:t>Citation: Slide from…</a:t>
            </a:r>
          </a:p>
          <a:p>
            <a:pPr marL="228600" indent="-228600" defTabSz="931774">
              <a:buAutoNum type="arabicPeriod"/>
              <a:defRPr/>
            </a:pPr>
            <a:r>
              <a:rPr lang="en-US" dirty="0">
                <a:effectLst/>
              </a:rPr>
              <a:t>Center for Substance Abuse Treatment. Provider Clinical Support System The Half and Half Course, Waiver Eligibility Training (part 1). Presented at: 2005.</a:t>
            </a:r>
          </a:p>
          <a:p>
            <a:pPr marL="685800" lvl="1" indent="-228600" defTabSz="931774">
              <a:buAutoNum type="arabicPeriod"/>
              <a:defRPr/>
            </a:pPr>
            <a:endParaRPr lang="en-US" dirty="0">
              <a:effectLst/>
            </a:endParaRPr>
          </a:p>
          <a:p>
            <a:pPr defTabSz="931774">
              <a:defRPr/>
            </a:pPr>
            <a:endParaRPr lang="en-US" b="1" dirty="0"/>
          </a:p>
          <a:p>
            <a:endParaRPr lang="en-US" dirty="0"/>
          </a:p>
          <a:p>
            <a:endParaRPr lang="en-US" dirty="0"/>
          </a:p>
        </p:txBody>
      </p:sp>
      <p:sp>
        <p:nvSpPr>
          <p:cNvPr id="4" name="Slide Number Placeholder 3">
            <a:extLst>
              <a:ext uri="{FF2B5EF4-FFF2-40B4-BE49-F238E27FC236}">
                <a16:creationId xmlns:a16="http://schemas.microsoft.com/office/drawing/2014/main" id="{CC622E4C-240F-94DC-38DB-0B43484857D8}"/>
              </a:ext>
            </a:extLst>
          </p:cNvPr>
          <p:cNvSpPr>
            <a:spLocks noGrp="1"/>
          </p:cNvSpPr>
          <p:nvPr>
            <p:ph type="sldNum" sz="quarter" idx="10"/>
          </p:nvPr>
        </p:nvSpPr>
        <p:spPr/>
        <p:txBody>
          <a:bodyPr/>
          <a:lstStyle/>
          <a:p>
            <a:fld id="{1092E7D6-6C00-45E7-9EB3-667A040D4108}" type="slidenum">
              <a:rPr lang="en-US" smtClean="0"/>
              <a:t>23</a:t>
            </a:fld>
            <a:endParaRPr lang="en-US"/>
          </a:p>
        </p:txBody>
      </p:sp>
    </p:spTree>
    <p:extLst>
      <p:ext uri="{BB962C8B-B14F-4D97-AF65-F5344CB8AC3E}">
        <p14:creationId xmlns:p14="http://schemas.microsoft.com/office/powerpoint/2010/main" val="3803296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D649E-1715-192D-2B1A-B254A2E79F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D77CC3-424A-D9F8-F626-A418B48F65A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AE7BB21E-D6BA-F1C1-68BA-7D582FF17B54}"/>
              </a:ext>
            </a:extLst>
          </p:cNvPr>
          <p:cNvSpPr>
            <a:spLocks noGrp="1"/>
          </p:cNvSpPr>
          <p:nvPr>
            <p:ph type="body" idx="1"/>
          </p:nvPr>
        </p:nvSpPr>
        <p:spPr/>
        <p:txBody>
          <a:bodyPr/>
          <a:lstStyle/>
          <a:p>
            <a:pPr defTabSz="931774">
              <a:defRPr/>
            </a:pPr>
            <a:r>
              <a:rPr lang="en-US" b="1" dirty="0"/>
              <a:t>Notes:</a:t>
            </a:r>
            <a:endParaRPr lang="en-US" dirty="0"/>
          </a:p>
          <a:p>
            <a:pPr defTabSz="931513">
              <a:defRPr/>
            </a:pPr>
            <a:r>
              <a:rPr lang="en-US" b="1" dirty="0"/>
              <a:t>Speaker Notes:</a:t>
            </a:r>
          </a:p>
          <a:p>
            <a:r>
              <a:rPr lang="en-US" b="1" dirty="0"/>
              <a:t>Speaker Notes:</a:t>
            </a:r>
          </a:p>
          <a:p>
            <a:pPr marL="342900" indent="-342900">
              <a:spcBef>
                <a:spcPts val="1200"/>
              </a:spcBef>
              <a:buClr>
                <a:srgbClr val="54BABA"/>
              </a:buClr>
              <a:buFont typeface="Arial" charset="0"/>
              <a:buChar char="•"/>
            </a:pPr>
            <a:r>
              <a:rPr lang="en-US" altLang="en-US" sz="2000" dirty="0">
                <a:solidFill>
                  <a:srgbClr val="512C5A"/>
                </a:solidFill>
              </a:rPr>
              <a:t> Other Considerations:</a:t>
            </a:r>
          </a:p>
          <a:p>
            <a:pPr marL="800100" lvl="1" indent="-342900">
              <a:spcBef>
                <a:spcPts val="1200"/>
              </a:spcBef>
              <a:buClr>
                <a:srgbClr val="000000"/>
              </a:buClr>
              <a:buFont typeface="Wingdings" charset="2"/>
              <a:buChar char="§"/>
            </a:pPr>
            <a:r>
              <a:rPr lang="en-US" altLang="en-US" sz="1600" dirty="0">
                <a:solidFill>
                  <a:srgbClr val="512C5A"/>
                </a:solidFill>
              </a:rPr>
              <a:t>Avoid in patients with severe hepatic impairment, moderate to severe renal insufficiency. Have</a:t>
            </a:r>
          </a:p>
          <a:p>
            <a:pPr marL="800100" lvl="1" indent="-342900">
              <a:spcBef>
                <a:spcPts val="1200"/>
              </a:spcBef>
              <a:buClr>
                <a:srgbClr val="000000"/>
              </a:buClr>
              <a:buFont typeface="Wingdings" charset="2"/>
              <a:buChar char="§"/>
            </a:pPr>
            <a:r>
              <a:rPr lang="en-US" altLang="en-US" sz="1600" dirty="0">
                <a:solidFill>
                  <a:srgbClr val="512C5A"/>
                </a:solidFill>
              </a:rPr>
              <a:t>Discuss risks and benefits with provider if patient becomes pregnant</a:t>
            </a:r>
            <a:endParaRPr lang="en-US" dirty="0"/>
          </a:p>
          <a:p>
            <a:endParaRPr lang="en-US" dirty="0"/>
          </a:p>
          <a:p>
            <a:pPr defTabSz="931774">
              <a:defRPr/>
            </a:pPr>
            <a:r>
              <a:rPr lang="en-US" b="1" dirty="0"/>
              <a:t>Citation: Slide from… </a:t>
            </a:r>
          </a:p>
          <a:p>
            <a:pPr defTabSz="931774">
              <a:defRPr/>
            </a:pPr>
            <a:r>
              <a:rPr lang="en-US" dirty="0">
                <a:effectLst/>
              </a:rPr>
              <a:t>1. Center for Substance Abuse Treatment. Provider Clinical Support System The Half and Half Course, Waiver Eligibility Training (part 1). Presented at: 2005.</a:t>
            </a:r>
          </a:p>
          <a:p>
            <a:pPr defTabSz="931774">
              <a:defRPr/>
            </a:pPr>
            <a:endParaRPr lang="en-US" b="1" dirty="0"/>
          </a:p>
          <a:p>
            <a:endParaRPr lang="en-US" dirty="0"/>
          </a:p>
          <a:p>
            <a:endParaRPr lang="en-US" dirty="0"/>
          </a:p>
        </p:txBody>
      </p:sp>
      <p:sp>
        <p:nvSpPr>
          <p:cNvPr id="4" name="Slide Number Placeholder 3">
            <a:extLst>
              <a:ext uri="{FF2B5EF4-FFF2-40B4-BE49-F238E27FC236}">
                <a16:creationId xmlns:a16="http://schemas.microsoft.com/office/drawing/2014/main" id="{09979871-2EE7-108A-B684-4D4A648CC335}"/>
              </a:ext>
            </a:extLst>
          </p:cNvPr>
          <p:cNvSpPr>
            <a:spLocks noGrp="1"/>
          </p:cNvSpPr>
          <p:nvPr>
            <p:ph type="sldNum" sz="quarter" idx="10"/>
          </p:nvPr>
        </p:nvSpPr>
        <p:spPr/>
        <p:txBody>
          <a:bodyPr/>
          <a:lstStyle/>
          <a:p>
            <a:fld id="{1092E7D6-6C00-45E7-9EB3-667A040D4108}" type="slidenum">
              <a:rPr lang="en-US" smtClean="0"/>
              <a:t>24</a:t>
            </a:fld>
            <a:endParaRPr lang="en-US"/>
          </a:p>
        </p:txBody>
      </p:sp>
    </p:spTree>
    <p:extLst>
      <p:ext uri="{BB962C8B-B14F-4D97-AF65-F5344CB8AC3E}">
        <p14:creationId xmlns:p14="http://schemas.microsoft.com/office/powerpoint/2010/main" val="414011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0" i="0" dirty="0">
                <a:solidFill>
                  <a:srgbClr val="333333"/>
                </a:solidFill>
                <a:effectLst/>
                <a:latin typeface="Guardian TextSans Web"/>
              </a:rPr>
              <a:t>Fifteen RCTs including 3852 participants and 36 primary cohort studies including 749 634 participants were analyzed. </a:t>
            </a:r>
            <a:endParaRPr lang="en-US" dirty="0"/>
          </a:p>
        </p:txBody>
      </p:sp>
      <p:sp>
        <p:nvSpPr>
          <p:cNvPr id="4" name="Slide Number Placeholder 3"/>
          <p:cNvSpPr>
            <a:spLocks noGrp="1"/>
          </p:cNvSpPr>
          <p:nvPr>
            <p:ph type="sldNum" sz="quarter" idx="5"/>
          </p:nvPr>
        </p:nvSpPr>
        <p:spPr/>
        <p:txBody>
          <a:bodyPr/>
          <a:lstStyle/>
          <a:p>
            <a:fld id="{A041CD6E-8900-4728-BB26-943E24BE0A4F}" type="slidenum">
              <a:rPr lang="en-US" smtClean="0"/>
              <a:t>25</a:t>
            </a:fld>
            <a:endParaRPr lang="en-US"/>
          </a:p>
        </p:txBody>
      </p:sp>
    </p:spTree>
    <p:extLst>
      <p:ext uri="{BB962C8B-B14F-4D97-AF65-F5344CB8AC3E}">
        <p14:creationId xmlns:p14="http://schemas.microsoft.com/office/powerpoint/2010/main" val="5450474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81A08-49A2-EDBA-C510-1CFE64C25A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CFA18E-144F-1643-704D-E02F0D9D3C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B33D92-5F14-933D-9B5E-1F9768690E0E}"/>
              </a:ext>
            </a:extLst>
          </p:cNvPr>
          <p:cNvSpPr>
            <a:spLocks noGrp="1"/>
          </p:cNvSpPr>
          <p:nvPr>
            <p:ph type="body" idx="1"/>
          </p:nvPr>
        </p:nvSpPr>
        <p:spPr/>
        <p:txBody>
          <a:bodyPr/>
          <a:lstStyle/>
          <a:p>
            <a:pPr marL="228600" indent="-228600">
              <a:buAutoNum type="arabicPeriod"/>
            </a:pPr>
            <a:r>
              <a:rPr lang="en-US" dirty="0"/>
              <a:t>https://www.npr.org/sections/health-shots/2017/06/12/523774660/a-drugmaker-tries-to-cash-in-on-the-opioid-epidemic-one-state-law-at-a-time</a:t>
            </a:r>
          </a:p>
          <a:p>
            <a:pPr marL="228600" indent="-228600">
              <a:buAutoNum type="arabicPeriod"/>
            </a:pPr>
            <a:r>
              <a:rPr lang="en-US" b="0" i="0" dirty="0">
                <a:solidFill>
                  <a:srgbClr val="333333"/>
                </a:solidFill>
                <a:effectLst/>
                <a:latin typeface="Guardian TextSans Web"/>
              </a:rPr>
              <a:t>Wakeman SE, Larochelle MR, </a:t>
            </a:r>
            <a:r>
              <a:rPr lang="en-US" b="0" i="0" dirty="0" err="1">
                <a:solidFill>
                  <a:srgbClr val="333333"/>
                </a:solidFill>
                <a:effectLst/>
                <a:latin typeface="Guardian TextSans Web"/>
              </a:rPr>
              <a:t>Ameli</a:t>
            </a:r>
            <a:r>
              <a:rPr lang="en-US" b="0" i="0" dirty="0">
                <a:solidFill>
                  <a:srgbClr val="333333"/>
                </a:solidFill>
                <a:effectLst/>
                <a:latin typeface="Guardian TextSans Web"/>
              </a:rPr>
              <a:t> O, et al. Comparative Effectiveness of Different Treatment Pathways for Opioid Use Disorder. </a:t>
            </a:r>
            <a:r>
              <a:rPr lang="en-US" b="0" i="1" dirty="0">
                <a:solidFill>
                  <a:srgbClr val="333333"/>
                </a:solidFill>
                <a:effectLst/>
                <a:latin typeface="Guardian TextSans Web"/>
              </a:rPr>
              <a:t>JAMA </a:t>
            </a:r>
            <a:r>
              <a:rPr lang="en-US" b="0" i="1" dirty="0" err="1">
                <a:solidFill>
                  <a:srgbClr val="333333"/>
                </a:solidFill>
                <a:effectLst/>
                <a:latin typeface="Guardian TextSans Web"/>
              </a:rPr>
              <a:t>Netw</a:t>
            </a:r>
            <a:r>
              <a:rPr lang="en-US" b="0" i="1" dirty="0">
                <a:solidFill>
                  <a:srgbClr val="333333"/>
                </a:solidFill>
                <a:effectLst/>
                <a:latin typeface="Guardian TextSans Web"/>
              </a:rPr>
              <a:t> Open.</a:t>
            </a:r>
            <a:r>
              <a:rPr lang="en-US" b="0" i="0" dirty="0">
                <a:solidFill>
                  <a:srgbClr val="333333"/>
                </a:solidFill>
                <a:effectLst/>
                <a:latin typeface="Guardian TextSans Web"/>
              </a:rPr>
              <a:t> 2020;3(2):e1920622. doi:10.1001/jamanetworkopen.2019.20622</a:t>
            </a:r>
          </a:p>
          <a:p>
            <a:pPr marL="228600" indent="-228600">
              <a:buAutoNum type="arabicPeriod"/>
            </a:pPr>
            <a:r>
              <a:rPr lang="en-US" b="0" i="0" dirty="0">
                <a:solidFill>
                  <a:srgbClr val="212121"/>
                </a:solidFill>
                <a:effectLst/>
                <a:latin typeface="BlinkMacSystemFont"/>
              </a:rPr>
              <a:t>Morgan JR, </a:t>
            </a:r>
            <a:r>
              <a:rPr lang="en-US" b="0" i="0" dirty="0" err="1">
                <a:solidFill>
                  <a:srgbClr val="212121"/>
                </a:solidFill>
                <a:effectLst/>
                <a:latin typeface="BlinkMacSystemFont"/>
              </a:rPr>
              <a:t>Schackman</a:t>
            </a:r>
            <a:r>
              <a:rPr lang="en-US" b="0" i="0" dirty="0">
                <a:solidFill>
                  <a:srgbClr val="212121"/>
                </a:solidFill>
                <a:effectLst/>
                <a:latin typeface="BlinkMacSystemFont"/>
              </a:rPr>
              <a:t> BR, Weinstein ZM, Walley AY, Linas BP. Overdose following initiation of naltrexone and buprenorphine medication treatment for opioid use disorder in a United States commercially insured cohort. </a:t>
            </a:r>
            <a:r>
              <a:rPr lang="en-US" b="0" i="1" dirty="0">
                <a:solidFill>
                  <a:srgbClr val="212121"/>
                </a:solidFill>
                <a:effectLst/>
                <a:latin typeface="BlinkMacSystemFont"/>
              </a:rPr>
              <a:t>Drug Alcohol Depend</a:t>
            </a:r>
            <a:r>
              <a:rPr lang="en-US" b="0" i="0" dirty="0">
                <a:solidFill>
                  <a:srgbClr val="212121"/>
                </a:solidFill>
                <a:effectLst/>
                <a:latin typeface="BlinkMacSystemFont"/>
              </a:rPr>
              <a:t>. 2019;200:34-39. doi:10.1016/j.drugalcdep.2019.02.031</a:t>
            </a:r>
            <a:endParaRPr lang="en-US" dirty="0"/>
          </a:p>
        </p:txBody>
      </p:sp>
      <p:sp>
        <p:nvSpPr>
          <p:cNvPr id="4" name="Slide Number Placeholder 3">
            <a:extLst>
              <a:ext uri="{FF2B5EF4-FFF2-40B4-BE49-F238E27FC236}">
                <a16:creationId xmlns:a16="http://schemas.microsoft.com/office/drawing/2014/main" id="{64FCF7AC-2D85-7891-7199-0F35637DF72D}"/>
              </a:ext>
            </a:extLst>
          </p:cNvPr>
          <p:cNvSpPr>
            <a:spLocks noGrp="1"/>
          </p:cNvSpPr>
          <p:nvPr>
            <p:ph type="sldNum" sz="quarter" idx="5"/>
          </p:nvPr>
        </p:nvSpPr>
        <p:spPr/>
        <p:txBody>
          <a:bodyPr/>
          <a:lstStyle/>
          <a:p>
            <a:fld id="{39BC3290-2C3E-40B9-8A05-9FCF6DD0071A}" type="slidenum">
              <a:rPr lang="en-US" smtClean="0"/>
              <a:pPr/>
              <a:t>27</a:t>
            </a:fld>
            <a:endParaRPr lang="en-US" dirty="0"/>
          </a:p>
        </p:txBody>
      </p:sp>
    </p:spTree>
    <p:extLst>
      <p:ext uri="{BB962C8B-B14F-4D97-AF65-F5344CB8AC3E}">
        <p14:creationId xmlns:p14="http://schemas.microsoft.com/office/powerpoint/2010/main" val="40938985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09B14-A6F6-BA6F-5B57-42EAFC75FE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F29581-A6CC-6AA9-AF97-8DBE43F4CA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8C9249-90ED-BC0E-DD8B-2B86E114FC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6B8D57-3CB8-2848-11FC-3E0A52E5AA33}"/>
              </a:ext>
            </a:extLst>
          </p:cNvPr>
          <p:cNvSpPr>
            <a:spLocks noGrp="1"/>
          </p:cNvSpPr>
          <p:nvPr>
            <p:ph type="sldNum" sz="quarter" idx="5"/>
          </p:nvPr>
        </p:nvSpPr>
        <p:spPr/>
        <p:txBody>
          <a:bodyPr/>
          <a:lstStyle/>
          <a:p>
            <a:fld id="{1092E7D6-6C00-45E7-9EB3-667A040D4108}" type="slidenum">
              <a:rPr lang="en-US" smtClean="0"/>
              <a:pPr/>
              <a:t>31</a:t>
            </a:fld>
            <a:endParaRPr lang="en-US" dirty="0"/>
          </a:p>
        </p:txBody>
      </p:sp>
    </p:spTree>
    <p:extLst>
      <p:ext uri="{BB962C8B-B14F-4D97-AF65-F5344CB8AC3E}">
        <p14:creationId xmlns:p14="http://schemas.microsoft.com/office/powerpoint/2010/main" val="34248806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92E7D6-6C00-45E7-9EB3-667A040D4108}" type="slidenum">
              <a:rPr lang="en-US" smtClean="0"/>
              <a:pPr/>
              <a:t>32</a:t>
            </a:fld>
            <a:endParaRPr lang="en-US" dirty="0"/>
          </a:p>
        </p:txBody>
      </p:sp>
    </p:spTree>
    <p:extLst>
      <p:ext uri="{BB962C8B-B14F-4D97-AF65-F5344CB8AC3E}">
        <p14:creationId xmlns:p14="http://schemas.microsoft.com/office/powerpoint/2010/main" val="42649075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92E7D6-6C00-45E7-9EB3-667A040D4108}" type="slidenum">
              <a:rPr lang="en-US" smtClean="0"/>
              <a:t>36</a:t>
            </a:fld>
            <a:endParaRPr lang="en-US"/>
          </a:p>
        </p:txBody>
      </p:sp>
    </p:spTree>
    <p:extLst>
      <p:ext uri="{BB962C8B-B14F-4D97-AF65-F5344CB8AC3E}">
        <p14:creationId xmlns:p14="http://schemas.microsoft.com/office/powerpoint/2010/main" val="4132498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92E7D6-6C00-45E7-9EB3-667A040D4108}" type="slidenum">
              <a:rPr lang="en-US" smtClean="0"/>
              <a:pPr/>
              <a:t>37</a:t>
            </a:fld>
            <a:endParaRPr lang="en-US" dirty="0"/>
          </a:p>
        </p:txBody>
      </p:sp>
    </p:spTree>
    <p:extLst>
      <p:ext uri="{BB962C8B-B14F-4D97-AF65-F5344CB8AC3E}">
        <p14:creationId xmlns:p14="http://schemas.microsoft.com/office/powerpoint/2010/main" val="42106459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45E6FC7-5F2A-4008-B1CA-41D55D7AB200}" type="slidenum">
              <a:rPr lang="en-US" smtClean="0"/>
              <a:t>46</a:t>
            </a:fld>
            <a:endParaRPr lang="en-US"/>
          </a:p>
        </p:txBody>
      </p:sp>
    </p:spTree>
    <p:extLst>
      <p:ext uri="{BB962C8B-B14F-4D97-AF65-F5344CB8AC3E}">
        <p14:creationId xmlns:p14="http://schemas.microsoft.com/office/powerpoint/2010/main" val="15140899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A99DBA-59E9-49CB-AED3-46160B4D2097}" type="slidenum">
              <a:rPr lang="en-US" smtClean="0"/>
              <a:t>51</a:t>
            </a:fld>
            <a:endParaRPr lang="en-US"/>
          </a:p>
        </p:txBody>
      </p:sp>
    </p:spTree>
    <p:extLst>
      <p:ext uri="{BB962C8B-B14F-4D97-AF65-F5344CB8AC3E}">
        <p14:creationId xmlns:p14="http://schemas.microsoft.com/office/powerpoint/2010/main" val="39184555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A99DBA-59E9-49CB-AED3-46160B4D2097}" type="slidenum">
              <a:rPr lang="en-US" smtClean="0"/>
              <a:t>52</a:t>
            </a:fld>
            <a:endParaRPr lang="en-US"/>
          </a:p>
        </p:txBody>
      </p:sp>
    </p:spTree>
    <p:extLst>
      <p:ext uri="{BB962C8B-B14F-4D97-AF65-F5344CB8AC3E}">
        <p14:creationId xmlns:p14="http://schemas.microsoft.com/office/powerpoint/2010/main" val="2941495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49B2C0C-E3E4-4179-B442-9096625D9F3B}" type="slidenum">
              <a:rPr lang="en-US" smtClean="0"/>
              <a:t>53</a:t>
            </a:fld>
            <a:endParaRPr lang="en-US"/>
          </a:p>
        </p:txBody>
      </p:sp>
    </p:spTree>
    <p:extLst>
      <p:ext uri="{BB962C8B-B14F-4D97-AF65-F5344CB8AC3E}">
        <p14:creationId xmlns:p14="http://schemas.microsoft.com/office/powerpoint/2010/main" val="40456839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SAMHSA pregnancy guidelines</a:t>
            </a:r>
          </a:p>
          <a:p>
            <a:r>
              <a:rPr lang="en-US"/>
              <a:t>Buprenorphine pharmacology study for naloxone bioavailability</a:t>
            </a:r>
          </a:p>
          <a:p>
            <a:endParaRPr lang="en-US"/>
          </a:p>
        </p:txBody>
      </p:sp>
      <p:sp>
        <p:nvSpPr>
          <p:cNvPr id="4" name="Slide Number Placeholder 3"/>
          <p:cNvSpPr>
            <a:spLocks noGrp="1"/>
          </p:cNvSpPr>
          <p:nvPr>
            <p:ph type="sldNum" sz="quarter" idx="5"/>
          </p:nvPr>
        </p:nvSpPr>
        <p:spPr/>
        <p:txBody>
          <a:bodyPr/>
          <a:lstStyle/>
          <a:p>
            <a:fld id="{F0A99DBA-59E9-49CB-AED3-46160B4D2097}" type="slidenum">
              <a:rPr lang="en-US" smtClean="0"/>
              <a:t>54</a:t>
            </a:fld>
            <a:endParaRPr lang="en-US"/>
          </a:p>
        </p:txBody>
      </p:sp>
    </p:spTree>
    <p:extLst>
      <p:ext uri="{BB962C8B-B14F-4D97-AF65-F5344CB8AC3E}">
        <p14:creationId xmlns:p14="http://schemas.microsoft.com/office/powerpoint/2010/main" val="19912607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32 mg ER BUP alcohol content equals 1/229 of a standard drink</a:t>
            </a:r>
          </a:p>
          <a:p>
            <a:r>
              <a:rPr lang="en-US"/>
              <a:t>Thought experiment:</a:t>
            </a:r>
          </a:p>
          <a:p>
            <a:r>
              <a:rPr lang="en-US"/>
              <a:t>Woman on weekly 32 mg ER BUP, becomes pregnant and delivers at 42 weeks gestation.  This would be 38 doses of ER BUP during pregnancy = total of 2318 mg of EtOH exposure = &lt; 2/10 of standard drink</a:t>
            </a:r>
          </a:p>
        </p:txBody>
      </p:sp>
      <p:sp>
        <p:nvSpPr>
          <p:cNvPr id="4" name="Slide Number Placeholder 3"/>
          <p:cNvSpPr>
            <a:spLocks noGrp="1"/>
          </p:cNvSpPr>
          <p:nvPr>
            <p:ph type="sldNum" sz="quarter" idx="5"/>
          </p:nvPr>
        </p:nvSpPr>
        <p:spPr/>
        <p:txBody>
          <a:bodyPr/>
          <a:lstStyle/>
          <a:p>
            <a:fld id="{F0A99DBA-59E9-49CB-AED3-46160B4D2097}" type="slidenum">
              <a:rPr lang="en-US" smtClean="0"/>
              <a:t>57</a:t>
            </a:fld>
            <a:endParaRPr lang="en-US"/>
          </a:p>
        </p:txBody>
      </p:sp>
    </p:spTree>
    <p:extLst>
      <p:ext uri="{BB962C8B-B14F-4D97-AF65-F5344CB8AC3E}">
        <p14:creationId xmlns:p14="http://schemas.microsoft.com/office/powerpoint/2010/main" val="16049582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Illicit opioid abstinence rates greater on ER BUP vs SL BUP during pregnancy, no difference postpartum</a:t>
            </a:r>
          </a:p>
          <a:p>
            <a:r>
              <a:rPr lang="en-US"/>
              <a:t>34 patients in ER BUP group switched from weekly to monthly injections postpartum</a:t>
            </a:r>
          </a:p>
          <a:p>
            <a:r>
              <a:rPr lang="en-US"/>
              <a:t>Conclusion: ER BUP non-inferior to SL BUP in pregnancy</a:t>
            </a:r>
          </a:p>
        </p:txBody>
      </p:sp>
      <p:sp>
        <p:nvSpPr>
          <p:cNvPr id="4" name="Slide Number Placeholder 3"/>
          <p:cNvSpPr>
            <a:spLocks noGrp="1"/>
          </p:cNvSpPr>
          <p:nvPr>
            <p:ph type="sldNum" sz="quarter" idx="5"/>
          </p:nvPr>
        </p:nvSpPr>
        <p:spPr/>
        <p:txBody>
          <a:bodyPr/>
          <a:lstStyle/>
          <a:p>
            <a:fld id="{F0A99DBA-59E9-49CB-AED3-46160B4D2097}" type="slidenum">
              <a:rPr lang="en-US" smtClean="0"/>
              <a:t>58</a:t>
            </a:fld>
            <a:endParaRPr lang="en-US"/>
          </a:p>
        </p:txBody>
      </p:sp>
    </p:spTree>
    <p:extLst>
      <p:ext uri="{BB962C8B-B14F-4D97-AF65-F5344CB8AC3E}">
        <p14:creationId xmlns:p14="http://schemas.microsoft.com/office/powerpoint/2010/main" val="3459681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A99DBA-59E9-49CB-AED3-46160B4D2097}" type="slidenum">
              <a:rPr lang="en-US" smtClean="0"/>
              <a:t>59</a:t>
            </a:fld>
            <a:endParaRPr lang="en-US"/>
          </a:p>
        </p:txBody>
      </p:sp>
    </p:spTree>
    <p:extLst>
      <p:ext uri="{BB962C8B-B14F-4D97-AF65-F5344CB8AC3E}">
        <p14:creationId xmlns:p14="http://schemas.microsoft.com/office/powerpoint/2010/main" val="9906247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A99DBA-59E9-49CB-AED3-46160B4D2097}" type="slidenum">
              <a:rPr lang="en-US" smtClean="0"/>
              <a:t>62</a:t>
            </a:fld>
            <a:endParaRPr lang="en-US"/>
          </a:p>
        </p:txBody>
      </p:sp>
    </p:spTree>
    <p:extLst>
      <p:ext uri="{BB962C8B-B14F-4D97-AF65-F5344CB8AC3E}">
        <p14:creationId xmlns:p14="http://schemas.microsoft.com/office/powerpoint/2010/main" val="7443289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31E4C5-B054-42BB-8F38-F3F4648CA1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5114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3.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930EC-ECA0-EE7D-4CAD-4087C65B4C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A441DF-6A85-8244-395A-383FD57FBA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DA7A03-7A27-5A33-13D2-CCF2ABC7730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075F23A-BAA7-F732-AB68-C17F39A22D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2C004A-AD99-AFD0-09E5-ADE19D91ADF5}"/>
              </a:ext>
            </a:extLst>
          </p:cNvPr>
          <p:cNvSpPr>
            <a:spLocks noGrp="1"/>
          </p:cNvSpPr>
          <p:nvPr>
            <p:ph type="sldNum" sz="quarter" idx="12"/>
          </p:nvPr>
        </p:nvSpPr>
        <p:spPr/>
        <p:txBody>
          <a:bodyPr/>
          <a:lstStyle/>
          <a:p>
            <a:fld id="{6860CF95-128A-4351-B6C9-020D04AB0AAC}" type="slidenum">
              <a:rPr lang="en-US" smtClean="0"/>
              <a:t>‹#›</a:t>
            </a:fld>
            <a:endParaRPr lang="en-US"/>
          </a:p>
        </p:txBody>
      </p:sp>
    </p:spTree>
    <p:extLst>
      <p:ext uri="{BB962C8B-B14F-4D97-AF65-F5344CB8AC3E}">
        <p14:creationId xmlns:p14="http://schemas.microsoft.com/office/powerpoint/2010/main" val="441777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7ABF5-3C8C-CEF1-D979-9F968AC5C1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73E745-E776-AFB5-7816-475BC12220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646DFB-4394-14D3-2EC7-DC02147436A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9CA1340-DC67-16D7-0328-69753A7527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46EC39-B29E-E15B-BA50-13B40E10ED34}"/>
              </a:ext>
            </a:extLst>
          </p:cNvPr>
          <p:cNvSpPr>
            <a:spLocks noGrp="1"/>
          </p:cNvSpPr>
          <p:nvPr>
            <p:ph type="sldNum" sz="quarter" idx="12"/>
          </p:nvPr>
        </p:nvSpPr>
        <p:spPr/>
        <p:txBody>
          <a:bodyPr/>
          <a:lstStyle/>
          <a:p>
            <a:fld id="{6860CF95-128A-4351-B6C9-020D04AB0AAC}" type="slidenum">
              <a:rPr lang="en-US" smtClean="0"/>
              <a:t>‹#›</a:t>
            </a:fld>
            <a:endParaRPr lang="en-US"/>
          </a:p>
        </p:txBody>
      </p:sp>
    </p:spTree>
    <p:extLst>
      <p:ext uri="{BB962C8B-B14F-4D97-AF65-F5344CB8AC3E}">
        <p14:creationId xmlns:p14="http://schemas.microsoft.com/office/powerpoint/2010/main" val="2489101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7C50B-0281-FBCB-296E-5C70CADA0C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BC76BC-EF72-4A36-C243-3B6631EF37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098E2F-8C47-0EF6-C404-B97707D78C9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8815DFB-BFED-E5E6-9D6C-9B8194D7EC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E8AD65-E0CC-FDD3-6AF8-5D2155A6B090}"/>
              </a:ext>
            </a:extLst>
          </p:cNvPr>
          <p:cNvSpPr>
            <a:spLocks noGrp="1"/>
          </p:cNvSpPr>
          <p:nvPr>
            <p:ph type="sldNum" sz="quarter" idx="12"/>
          </p:nvPr>
        </p:nvSpPr>
        <p:spPr/>
        <p:txBody>
          <a:bodyPr/>
          <a:lstStyle/>
          <a:p>
            <a:fld id="{6860CF95-128A-4351-B6C9-020D04AB0AAC}" type="slidenum">
              <a:rPr lang="en-US" smtClean="0"/>
              <a:t>‹#›</a:t>
            </a:fld>
            <a:endParaRPr lang="en-US"/>
          </a:p>
        </p:txBody>
      </p:sp>
    </p:spTree>
    <p:extLst>
      <p:ext uri="{BB962C8B-B14F-4D97-AF65-F5344CB8AC3E}">
        <p14:creationId xmlns:p14="http://schemas.microsoft.com/office/powerpoint/2010/main" val="522469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A41A5-D1A3-637A-C2C6-00E24DF4BD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2F303D-85F5-F6CE-F296-E9AC2E36D2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CDFF8E8-D1DF-3337-3575-AC281FF9DD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D6713E-3878-A705-6226-F8ED2B03F6D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5B71B8D8-6974-1401-6D15-F6AB3F334C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154872-34AF-C197-E6B9-E8F753F58144}"/>
              </a:ext>
            </a:extLst>
          </p:cNvPr>
          <p:cNvSpPr>
            <a:spLocks noGrp="1"/>
          </p:cNvSpPr>
          <p:nvPr>
            <p:ph type="sldNum" sz="quarter" idx="12"/>
          </p:nvPr>
        </p:nvSpPr>
        <p:spPr/>
        <p:txBody>
          <a:bodyPr/>
          <a:lstStyle/>
          <a:p>
            <a:fld id="{6860CF95-128A-4351-B6C9-020D04AB0AAC}" type="slidenum">
              <a:rPr lang="en-US" smtClean="0"/>
              <a:t>‹#›</a:t>
            </a:fld>
            <a:endParaRPr lang="en-US"/>
          </a:p>
        </p:txBody>
      </p:sp>
    </p:spTree>
    <p:extLst>
      <p:ext uri="{BB962C8B-B14F-4D97-AF65-F5344CB8AC3E}">
        <p14:creationId xmlns:p14="http://schemas.microsoft.com/office/powerpoint/2010/main" val="2761394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4D8C4-D2C7-CD90-14FB-A6D14421CBB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E444C06-4226-2875-EDBB-6A1522C8BB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28C6A9-6B87-E781-7109-DBEC5E41CE7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1249E4-B478-1F8E-448D-AEDB312D77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59963F-A91D-49F5-B944-173061115B0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2E2C08-98CB-BF1E-DB60-362C061CE602}"/>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83A4683A-3221-BD43-FEF9-CB4F3954FE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B53BD20-0385-8C26-3462-430EF25AAA1D}"/>
              </a:ext>
            </a:extLst>
          </p:cNvPr>
          <p:cNvSpPr>
            <a:spLocks noGrp="1"/>
          </p:cNvSpPr>
          <p:nvPr>
            <p:ph type="sldNum" sz="quarter" idx="12"/>
          </p:nvPr>
        </p:nvSpPr>
        <p:spPr/>
        <p:txBody>
          <a:bodyPr/>
          <a:lstStyle/>
          <a:p>
            <a:fld id="{6860CF95-128A-4351-B6C9-020D04AB0AAC}" type="slidenum">
              <a:rPr lang="en-US" smtClean="0"/>
              <a:t>‹#›</a:t>
            </a:fld>
            <a:endParaRPr lang="en-US"/>
          </a:p>
        </p:txBody>
      </p:sp>
    </p:spTree>
    <p:extLst>
      <p:ext uri="{BB962C8B-B14F-4D97-AF65-F5344CB8AC3E}">
        <p14:creationId xmlns:p14="http://schemas.microsoft.com/office/powerpoint/2010/main" val="3309487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1E2AD-EABC-65B8-98EB-E8C683653F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04D897-1DE4-109A-35F6-E28C90A18B6E}"/>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FF88A99E-C330-9950-415E-B7AA849A09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74CE79-7C50-1130-D6B8-5D4634C3106D}"/>
              </a:ext>
            </a:extLst>
          </p:cNvPr>
          <p:cNvSpPr>
            <a:spLocks noGrp="1"/>
          </p:cNvSpPr>
          <p:nvPr>
            <p:ph type="sldNum" sz="quarter" idx="12"/>
          </p:nvPr>
        </p:nvSpPr>
        <p:spPr/>
        <p:txBody>
          <a:bodyPr/>
          <a:lstStyle/>
          <a:p>
            <a:fld id="{6860CF95-128A-4351-B6C9-020D04AB0AAC}" type="slidenum">
              <a:rPr lang="en-US" smtClean="0"/>
              <a:t>‹#›</a:t>
            </a:fld>
            <a:endParaRPr lang="en-US"/>
          </a:p>
        </p:txBody>
      </p:sp>
    </p:spTree>
    <p:extLst>
      <p:ext uri="{BB962C8B-B14F-4D97-AF65-F5344CB8AC3E}">
        <p14:creationId xmlns:p14="http://schemas.microsoft.com/office/powerpoint/2010/main" val="589340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FBB7ED-052A-0378-4586-97B6512E3E4C}"/>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6CBD0F50-DCAE-CC18-39D6-2A04D9FD4BB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69E7ACB-B769-3F60-2F26-592A5E416C14}"/>
              </a:ext>
            </a:extLst>
          </p:cNvPr>
          <p:cNvSpPr>
            <a:spLocks noGrp="1"/>
          </p:cNvSpPr>
          <p:nvPr>
            <p:ph type="sldNum" sz="quarter" idx="12"/>
          </p:nvPr>
        </p:nvSpPr>
        <p:spPr/>
        <p:txBody>
          <a:bodyPr/>
          <a:lstStyle/>
          <a:p>
            <a:fld id="{6860CF95-128A-4351-B6C9-020D04AB0AAC}" type="slidenum">
              <a:rPr lang="en-US" smtClean="0"/>
              <a:t>‹#›</a:t>
            </a:fld>
            <a:endParaRPr lang="en-US"/>
          </a:p>
        </p:txBody>
      </p:sp>
    </p:spTree>
    <p:extLst>
      <p:ext uri="{BB962C8B-B14F-4D97-AF65-F5344CB8AC3E}">
        <p14:creationId xmlns:p14="http://schemas.microsoft.com/office/powerpoint/2010/main" val="55016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DE8E3-79A3-275E-AF10-B75EFEDA77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F309A5-A3AC-59C7-FC90-1BE8389027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594D8B-8881-32FD-762D-62AAAAF9C4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1BD8BA-05BC-5F51-E464-274AF76225A9}"/>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FDEBE603-9A9F-4B79-EAE1-0E9E179EA9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CEBD15-740D-52CC-6902-214C68E2C173}"/>
              </a:ext>
            </a:extLst>
          </p:cNvPr>
          <p:cNvSpPr>
            <a:spLocks noGrp="1"/>
          </p:cNvSpPr>
          <p:nvPr>
            <p:ph type="sldNum" sz="quarter" idx="12"/>
          </p:nvPr>
        </p:nvSpPr>
        <p:spPr/>
        <p:txBody>
          <a:bodyPr/>
          <a:lstStyle/>
          <a:p>
            <a:fld id="{6860CF95-128A-4351-B6C9-020D04AB0AAC}" type="slidenum">
              <a:rPr lang="en-US" smtClean="0"/>
              <a:t>‹#›</a:t>
            </a:fld>
            <a:endParaRPr lang="en-US"/>
          </a:p>
        </p:txBody>
      </p:sp>
    </p:spTree>
    <p:extLst>
      <p:ext uri="{BB962C8B-B14F-4D97-AF65-F5344CB8AC3E}">
        <p14:creationId xmlns:p14="http://schemas.microsoft.com/office/powerpoint/2010/main" val="2852628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C3174-C539-0D78-ABC0-8B050CA1B2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11155F6-BF85-3218-2EF2-7026CB00AB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CE925E-04CC-B619-936D-6FCA7B467D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1A84F3-21D7-451C-0329-520B47A10849}"/>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3B8947D2-0EB4-2227-BE09-AFC6CFBDAC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DB9D08-8686-DEC0-C743-C36B2D6BE9F7}"/>
              </a:ext>
            </a:extLst>
          </p:cNvPr>
          <p:cNvSpPr>
            <a:spLocks noGrp="1"/>
          </p:cNvSpPr>
          <p:nvPr>
            <p:ph type="sldNum" sz="quarter" idx="12"/>
          </p:nvPr>
        </p:nvSpPr>
        <p:spPr/>
        <p:txBody>
          <a:bodyPr/>
          <a:lstStyle/>
          <a:p>
            <a:fld id="{6860CF95-128A-4351-B6C9-020D04AB0AAC}" type="slidenum">
              <a:rPr lang="en-US" smtClean="0"/>
              <a:t>‹#›</a:t>
            </a:fld>
            <a:endParaRPr lang="en-US"/>
          </a:p>
        </p:txBody>
      </p:sp>
    </p:spTree>
    <p:extLst>
      <p:ext uri="{BB962C8B-B14F-4D97-AF65-F5344CB8AC3E}">
        <p14:creationId xmlns:p14="http://schemas.microsoft.com/office/powerpoint/2010/main" val="1211498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1F25C-7026-5062-C00E-1533699E102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4F1C00-B7D0-99F7-7ABB-3C81CB84E5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486B2C-D394-BA7E-B368-A07A05B5C86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523165A-FE39-0128-E85D-5924B77CC0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E8C324-D92E-ECBA-B6B3-79F3CB01A00D}"/>
              </a:ext>
            </a:extLst>
          </p:cNvPr>
          <p:cNvSpPr>
            <a:spLocks noGrp="1"/>
          </p:cNvSpPr>
          <p:nvPr>
            <p:ph type="sldNum" sz="quarter" idx="12"/>
          </p:nvPr>
        </p:nvSpPr>
        <p:spPr/>
        <p:txBody>
          <a:bodyPr/>
          <a:lstStyle/>
          <a:p>
            <a:fld id="{6860CF95-128A-4351-B6C9-020D04AB0AAC}" type="slidenum">
              <a:rPr lang="en-US" smtClean="0"/>
              <a:t>‹#›</a:t>
            </a:fld>
            <a:endParaRPr lang="en-US"/>
          </a:p>
        </p:txBody>
      </p:sp>
    </p:spTree>
    <p:extLst>
      <p:ext uri="{BB962C8B-B14F-4D97-AF65-F5344CB8AC3E}">
        <p14:creationId xmlns:p14="http://schemas.microsoft.com/office/powerpoint/2010/main" val="4006108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CBFB9B-4A85-657A-1909-3893D8ADD1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1204EE-4345-1538-E9FD-EDB7E19B31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531DA6-C993-AEA7-01B9-41AE24D281D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4E63CEA-6008-C299-FBB2-545B14C9D1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2624E8-CF6E-FE1D-123D-CB7BCDD60A0A}"/>
              </a:ext>
            </a:extLst>
          </p:cNvPr>
          <p:cNvSpPr>
            <a:spLocks noGrp="1"/>
          </p:cNvSpPr>
          <p:nvPr>
            <p:ph type="sldNum" sz="quarter" idx="12"/>
          </p:nvPr>
        </p:nvSpPr>
        <p:spPr/>
        <p:txBody>
          <a:bodyPr/>
          <a:lstStyle/>
          <a:p>
            <a:fld id="{6860CF95-128A-4351-B6C9-020D04AB0AAC}" type="slidenum">
              <a:rPr lang="en-US" smtClean="0"/>
              <a:t>‹#›</a:t>
            </a:fld>
            <a:endParaRPr lang="en-US"/>
          </a:p>
        </p:txBody>
      </p:sp>
    </p:spTree>
    <p:extLst>
      <p:ext uri="{BB962C8B-B14F-4D97-AF65-F5344CB8AC3E}">
        <p14:creationId xmlns:p14="http://schemas.microsoft.com/office/powerpoint/2010/main" val="22942150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able Chart Image">
    <p:spTree>
      <p:nvGrpSpPr>
        <p:cNvPr id="1" name=""/>
        <p:cNvGrpSpPr/>
        <p:nvPr/>
      </p:nvGrpSpPr>
      <p:grpSpPr>
        <a:xfrm>
          <a:off x="0" y="0"/>
          <a:ext cx="0" cy="0"/>
          <a:chOff x="0" y="0"/>
          <a:chExt cx="0" cy="0"/>
        </a:xfrm>
      </p:grpSpPr>
      <p:sp>
        <p:nvSpPr>
          <p:cNvPr id="7" name="Rectangle 6"/>
          <p:cNvSpPr/>
          <p:nvPr userDrawn="1"/>
        </p:nvSpPr>
        <p:spPr>
          <a:xfrm>
            <a:off x="0" y="6590662"/>
            <a:ext cx="12192000" cy="276225"/>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800" b="1" i="0">
              <a:latin typeface="Arial" panose="020B0604020202020204" pitchFamily="34" charset="0"/>
              <a:ea typeface="Gotham Bold" charset="0"/>
              <a:cs typeface="Arial" panose="020B0604020202020204" pitchFamily="34" charset="0"/>
            </a:endParaRPr>
          </a:p>
        </p:txBody>
      </p:sp>
      <p:sp>
        <p:nvSpPr>
          <p:cNvPr id="2" name="Title 1"/>
          <p:cNvSpPr>
            <a:spLocks noGrp="1"/>
          </p:cNvSpPr>
          <p:nvPr>
            <p:ph type="title" hasCustomPrompt="1"/>
          </p:nvPr>
        </p:nvSpPr>
        <p:spPr>
          <a:xfrm>
            <a:off x="731520" y="457200"/>
            <a:ext cx="10624397" cy="548640"/>
          </a:xfr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274320"/>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a:solidFill>
                <a:schemeClr val="accent3">
                  <a:lumMod val="75000"/>
                </a:schemeClr>
              </a:solidFill>
              <a:latin typeface="Arial" panose="020B0604020202020204" pitchFamily="34" charset="0"/>
              <a:ea typeface="Gotham Bold" charset="0"/>
              <a:cs typeface="Arial" panose="020B0604020202020204" pitchFamily="34" charset="0"/>
            </a:endParaRPr>
          </a:p>
        </p:txBody>
      </p:sp>
      <p:sp>
        <p:nvSpPr>
          <p:cNvPr id="12" name="Content Placeholder 11"/>
          <p:cNvSpPr>
            <a:spLocks noGrp="1"/>
          </p:cNvSpPr>
          <p:nvPr>
            <p:ph sz="quarter" idx="14" hasCustomPrompt="1"/>
          </p:nvPr>
        </p:nvSpPr>
        <p:spPr>
          <a:xfrm>
            <a:off x="853440" y="1097280"/>
            <a:ext cx="10526184" cy="4902890"/>
          </a:xfrm>
        </p:spPr>
        <p:txBody>
          <a:bodyPr>
            <a:noAutofit/>
          </a:bodyPr>
          <a:lstStyle>
            <a:lvl1pPr marL="0" indent="0" algn="ctr">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icon below to add table or chart</a:t>
            </a:r>
          </a:p>
        </p:txBody>
      </p:sp>
      <p:sp>
        <p:nvSpPr>
          <p:cNvPr id="9" name="Slide Number Placeholder 21"/>
          <p:cNvSpPr>
            <a:spLocks noGrp="1"/>
          </p:cNvSpPr>
          <p:nvPr>
            <p:ph type="sldNum" sz="quarter" idx="15"/>
          </p:nvPr>
        </p:nvSpPr>
        <p:spPr>
          <a:xfrm>
            <a:off x="11074401" y="6603788"/>
            <a:ext cx="752131" cy="284692"/>
          </a:xfrm>
          <a:prstGeom prst="rect">
            <a:avLst/>
          </a:prstGeom>
        </p:spPr>
        <p:txBody>
          <a:bodyPr/>
          <a:lstStyle>
            <a:lvl1pPr>
              <a:defRPr sz="9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Tree>
    <p:extLst>
      <p:ext uri="{BB962C8B-B14F-4D97-AF65-F5344CB8AC3E}">
        <p14:creationId xmlns:p14="http://schemas.microsoft.com/office/powerpoint/2010/main" val="38799556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 Photo header Color Seal">
    <p:spTree>
      <p:nvGrpSpPr>
        <p:cNvPr id="1" name=""/>
        <p:cNvGrpSpPr/>
        <p:nvPr/>
      </p:nvGrpSpPr>
      <p:grpSpPr>
        <a:xfrm>
          <a:off x="0" y="0"/>
          <a:ext cx="0" cy="0"/>
          <a:chOff x="0" y="0"/>
          <a:chExt cx="0" cy="0"/>
        </a:xfrm>
      </p:grpSpPr>
      <p:sp>
        <p:nvSpPr>
          <p:cNvPr id="11" name="Rectangle 10"/>
          <p:cNvSpPr/>
          <p:nvPr userDrawn="1"/>
        </p:nvSpPr>
        <p:spPr>
          <a:xfrm>
            <a:off x="0" y="6607421"/>
            <a:ext cx="12192000" cy="250583"/>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Franklin Gothic Demi Cond" panose="020B0706030402020204" pitchFamily="34" charset="0"/>
            </a:endParaRPr>
          </a:p>
        </p:txBody>
      </p:sp>
      <p:sp>
        <p:nvSpPr>
          <p:cNvPr id="15" name="Text Placeholder 13"/>
          <p:cNvSpPr>
            <a:spLocks noGrp="1"/>
          </p:cNvSpPr>
          <p:nvPr>
            <p:ph type="body" sz="quarter" idx="10" hasCustomPrompt="1"/>
          </p:nvPr>
        </p:nvSpPr>
        <p:spPr>
          <a:xfrm>
            <a:off x="3691469" y="2051009"/>
            <a:ext cx="7699023" cy="2020824"/>
          </a:xfrm>
          <a:prstGeom prst="rect">
            <a:avLst/>
          </a:prstGeom>
        </p:spPr>
        <p:txBody>
          <a:bodyPr anchor="ctr">
            <a:noAutofit/>
          </a:bodyPr>
          <a:lstStyle>
            <a:lvl1pPr marL="0" indent="0">
              <a:buNone/>
              <a:defRPr sz="3200" b="1" i="0" baseline="0">
                <a:latin typeface="Arial" panose="020B0604020202020204" pitchFamily="34" charset="0"/>
                <a:ea typeface="Arial" panose="020B0604020202020204" pitchFamily="34" charset="0"/>
                <a:cs typeface="Arial" panose="020B0604020202020204" pitchFamily="34" charset="0"/>
              </a:defRPr>
            </a:lvl1pPr>
            <a:lvl2pPr marL="342882" indent="0">
              <a:buNone/>
              <a:defRPr sz="2800">
                <a:latin typeface="Franklin Gothic Demi Cond" panose="020B0706030402020204" pitchFamily="34" charset="0"/>
              </a:defRPr>
            </a:lvl2pPr>
            <a:lvl3pPr marL="685766" indent="0">
              <a:buNone/>
              <a:defRPr sz="2800">
                <a:latin typeface="Franklin Gothic Demi Cond" panose="020B0706030402020204" pitchFamily="34" charset="0"/>
              </a:defRPr>
            </a:lvl3pPr>
            <a:lvl4pPr marL="1028649" indent="0">
              <a:buNone/>
              <a:defRPr sz="2800">
                <a:latin typeface="Franklin Gothic Demi Cond" panose="020B0706030402020204" pitchFamily="34" charset="0"/>
              </a:defRPr>
            </a:lvl4pPr>
            <a:lvl5pPr marL="1371532" indent="0">
              <a:buNone/>
              <a:defRPr sz="2800">
                <a:latin typeface="Franklin Gothic Demi Cond" panose="020B0706030402020204" pitchFamily="34" charset="0"/>
              </a:defRPr>
            </a:lvl5pPr>
          </a:lstStyle>
          <a:p>
            <a:pPr lvl="0"/>
            <a:r>
              <a:rPr lang="en-US"/>
              <a:t>Click to Add Presentation Title</a:t>
            </a:r>
          </a:p>
        </p:txBody>
      </p:sp>
      <p:sp>
        <p:nvSpPr>
          <p:cNvPr id="16" name="Text Placeholder 15"/>
          <p:cNvSpPr>
            <a:spLocks noGrp="1"/>
          </p:cNvSpPr>
          <p:nvPr>
            <p:ph type="body" sz="quarter" idx="11" hasCustomPrompt="1"/>
          </p:nvPr>
        </p:nvSpPr>
        <p:spPr>
          <a:xfrm>
            <a:off x="3691469" y="4071833"/>
            <a:ext cx="7699023" cy="948752"/>
          </a:xfrm>
          <a:prstGeom prst="rect">
            <a:avLst/>
          </a:prstGeom>
        </p:spPr>
        <p:txBody>
          <a:bodyPr anchor="b">
            <a:noAutofit/>
          </a:bodyPr>
          <a:lstStyle>
            <a:lvl1pPr marL="0" indent="0">
              <a:lnSpc>
                <a:spcPct val="100000"/>
              </a:lnSpc>
              <a:spcBef>
                <a:spcPts val="0"/>
              </a:spcBef>
              <a:buNone/>
              <a:defRPr sz="28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Presenter Name and Title</a:t>
            </a:r>
          </a:p>
        </p:txBody>
      </p:sp>
      <p:sp>
        <p:nvSpPr>
          <p:cNvPr id="17" name="Text Placeholder 17"/>
          <p:cNvSpPr>
            <a:spLocks noGrp="1"/>
          </p:cNvSpPr>
          <p:nvPr>
            <p:ph type="body" sz="quarter" idx="12" hasCustomPrompt="1"/>
          </p:nvPr>
        </p:nvSpPr>
        <p:spPr>
          <a:xfrm>
            <a:off x="3691469" y="5020585"/>
            <a:ext cx="7699023" cy="488227"/>
          </a:xfrm>
          <a:prstGeom prst="rect">
            <a:avLst/>
          </a:prstGeom>
        </p:spPr>
        <p:txBody>
          <a:bodyPr anchor="b">
            <a:normAutofit/>
          </a:bodyPr>
          <a:lstStyle>
            <a:lvl1pPr marL="0" indent="0">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Date</a:t>
            </a:r>
          </a:p>
        </p:txBody>
      </p:sp>
      <p:sp>
        <p:nvSpPr>
          <p:cNvPr id="27" name="Rectangle 26">
            <a:extLst>
              <a:ext uri="{FF2B5EF4-FFF2-40B4-BE49-F238E27FC236}">
                <a16:creationId xmlns:a16="http://schemas.microsoft.com/office/drawing/2014/main" id="{E0FD344B-6B01-554D-8ED2-3BB8677B5CA3}"/>
              </a:ext>
            </a:extLst>
          </p:cNvPr>
          <p:cNvSpPr/>
          <p:nvPr userDrawn="1"/>
        </p:nvSpPr>
        <p:spPr>
          <a:xfrm>
            <a:off x="0" y="-2388"/>
            <a:ext cx="12192000" cy="1667901"/>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Franklin Gothic Demi Cond" panose="020B0706030402020204" pitchFamily="34" charset="0"/>
            </a:endParaRPr>
          </a:p>
        </p:txBody>
      </p:sp>
      <p:pic>
        <p:nvPicPr>
          <p:cNvPr id="13" name="Picture 12">
            <a:extLst>
              <a:ext uri="{FF2B5EF4-FFF2-40B4-BE49-F238E27FC236}">
                <a16:creationId xmlns:a16="http://schemas.microsoft.com/office/drawing/2014/main" id="{37EAC963-4536-BB44-A534-307C825CF19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5431" y="1782793"/>
            <a:ext cx="2429695" cy="2398177"/>
          </a:xfrm>
          <a:prstGeom prst="rect">
            <a:avLst/>
          </a:prstGeom>
        </p:spPr>
      </p:pic>
      <p:pic>
        <p:nvPicPr>
          <p:cNvPr id="28" name="Picture 27">
            <a:extLst>
              <a:ext uri="{FF2B5EF4-FFF2-40B4-BE49-F238E27FC236}">
                <a16:creationId xmlns:a16="http://schemas.microsoft.com/office/drawing/2014/main" id="{01AD1C16-EB55-0C4C-A916-558470038D30}"/>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091" b="19445"/>
          <a:stretch/>
        </p:blipFill>
        <p:spPr>
          <a:xfrm>
            <a:off x="-7245" y="307643"/>
            <a:ext cx="2433261" cy="1075211"/>
          </a:xfrm>
          <a:prstGeom prst="rect">
            <a:avLst/>
          </a:prstGeom>
        </p:spPr>
      </p:pic>
      <p:pic>
        <p:nvPicPr>
          <p:cNvPr id="29" name="Picture 28">
            <a:extLst>
              <a:ext uri="{FF2B5EF4-FFF2-40B4-BE49-F238E27FC236}">
                <a16:creationId xmlns:a16="http://schemas.microsoft.com/office/drawing/2014/main" id="{E41AD2AE-EA95-4347-A679-9B7F2C2D0019}"/>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t="5782" b="17202"/>
          <a:stretch/>
        </p:blipFill>
        <p:spPr>
          <a:xfrm>
            <a:off x="2502787" y="309628"/>
            <a:ext cx="2427068" cy="1072579"/>
          </a:xfrm>
          <a:prstGeom prst="rect">
            <a:avLst/>
          </a:prstGeom>
        </p:spPr>
      </p:pic>
      <p:pic>
        <p:nvPicPr>
          <p:cNvPr id="30" name="Picture 29">
            <a:extLst>
              <a:ext uri="{FF2B5EF4-FFF2-40B4-BE49-F238E27FC236}">
                <a16:creationId xmlns:a16="http://schemas.microsoft.com/office/drawing/2014/main" id="{D531844A-9545-0443-A760-543C6791C454}"/>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3866" b="23775"/>
          <a:stretch/>
        </p:blipFill>
        <p:spPr>
          <a:xfrm>
            <a:off x="5014293" y="306798"/>
            <a:ext cx="2157071" cy="1076329"/>
          </a:xfrm>
          <a:prstGeom prst="rect">
            <a:avLst/>
          </a:prstGeom>
        </p:spPr>
      </p:pic>
      <p:pic>
        <p:nvPicPr>
          <p:cNvPr id="31" name="Picture 30">
            <a:extLst>
              <a:ext uri="{FF2B5EF4-FFF2-40B4-BE49-F238E27FC236}">
                <a16:creationId xmlns:a16="http://schemas.microsoft.com/office/drawing/2014/main" id="{7AA80B92-8FBB-7B4A-B127-0E242F4D7B49}"/>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15551" b="8016"/>
          <a:stretch/>
        </p:blipFill>
        <p:spPr>
          <a:xfrm>
            <a:off x="7259715" y="308436"/>
            <a:ext cx="2431536" cy="1074155"/>
          </a:xfrm>
          <a:prstGeom prst="rect">
            <a:avLst/>
          </a:prstGeom>
        </p:spPr>
      </p:pic>
      <p:pic>
        <p:nvPicPr>
          <p:cNvPr id="32" name="Picture 31">
            <a:extLst>
              <a:ext uri="{FF2B5EF4-FFF2-40B4-BE49-F238E27FC236}">
                <a16:creationId xmlns:a16="http://schemas.microsoft.com/office/drawing/2014/main" id="{57BA1B4D-B03C-E846-A2F0-E42D13505B94}"/>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10922" b="16222"/>
          <a:stretch/>
        </p:blipFill>
        <p:spPr>
          <a:xfrm>
            <a:off x="9760637" y="308436"/>
            <a:ext cx="2431500" cy="1074155"/>
          </a:xfrm>
          <a:prstGeom prst="rect">
            <a:avLst/>
          </a:prstGeom>
        </p:spPr>
      </p:pic>
    </p:spTree>
    <p:extLst>
      <p:ext uri="{BB962C8B-B14F-4D97-AF65-F5344CB8AC3E}">
        <p14:creationId xmlns:p14="http://schemas.microsoft.com/office/powerpoint/2010/main" val="2742547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Bullets">
    <p:spTree>
      <p:nvGrpSpPr>
        <p:cNvPr id="1" name=""/>
        <p:cNvGrpSpPr/>
        <p:nvPr/>
      </p:nvGrpSpPr>
      <p:grpSpPr>
        <a:xfrm>
          <a:off x="0" y="0"/>
          <a:ext cx="0" cy="0"/>
          <a:chOff x="0" y="0"/>
          <a:chExt cx="0" cy="0"/>
        </a:xfrm>
      </p:grpSpPr>
      <p:sp>
        <p:nvSpPr>
          <p:cNvPr id="8" name="Rectangle 7"/>
          <p:cNvSpPr/>
          <p:nvPr userDrawn="1"/>
        </p:nvSpPr>
        <p:spPr>
          <a:xfrm>
            <a:off x="0" y="3860"/>
            <a:ext cx="12192000" cy="274320"/>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a:solidFill>
                <a:schemeClr val="accent3">
                  <a:lumMod val="75000"/>
                </a:schemeClr>
              </a:solidFill>
              <a:latin typeface="Arial" panose="020B0604020202020204" pitchFamily="34" charset="0"/>
              <a:ea typeface="Gotham Bold" charset="0"/>
              <a:cs typeface="Arial" panose="020B0604020202020204" pitchFamily="34" charset="0"/>
            </a:endParaRPr>
          </a:p>
        </p:txBody>
      </p:sp>
      <p:sp>
        <p:nvSpPr>
          <p:cNvPr id="4" name="Text Placeholder 3"/>
          <p:cNvSpPr>
            <a:spLocks noGrp="1"/>
          </p:cNvSpPr>
          <p:nvPr>
            <p:ph type="body" sz="quarter" idx="10" hasCustomPrompt="1"/>
          </p:nvPr>
        </p:nvSpPr>
        <p:spPr>
          <a:xfrm>
            <a:off x="853440" y="1097280"/>
            <a:ext cx="10514189" cy="4937760"/>
          </a:xfrm>
        </p:spPr>
        <p:txBody>
          <a:bodyPr>
            <a:noAutofit/>
          </a:bodyPr>
          <a:lstStyle>
            <a:lvl1pPr marL="228600" indent="-228600">
              <a:lnSpc>
                <a:spcPct val="100000"/>
              </a:lnSpc>
              <a:spcBef>
                <a:spcPts val="1200"/>
              </a:spcBef>
              <a:defRPr sz="2800" b="1" i="0">
                <a:latin typeface="Arial" panose="020B0604020202020204" pitchFamily="34" charset="0"/>
                <a:ea typeface="Arial" panose="020B0604020202020204" pitchFamily="34" charset="0"/>
                <a:cs typeface="Arial" panose="020B0604020202020204" pitchFamily="34" charset="0"/>
              </a:defRPr>
            </a:lvl1pPr>
            <a:lvl2pPr marL="576263" indent="-233363">
              <a:lnSpc>
                <a:spcPct val="100000"/>
              </a:lnSpc>
              <a:buFont typeface="Franklin Gothic Medium" panose="020B0603020102020204" pitchFamily="34" charset="0"/>
              <a:buChar char="−"/>
              <a:defRPr sz="2400" b="1" i="0">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defRPr sz="2000" b="1" i="0">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696383" y="6243108"/>
            <a:ext cx="10656007" cy="330200"/>
          </a:xfr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sp>
        <p:nvSpPr>
          <p:cNvPr id="19" name="Rectangle 18"/>
          <p:cNvSpPr/>
          <p:nvPr userDrawn="1"/>
        </p:nvSpPr>
        <p:spPr>
          <a:xfrm>
            <a:off x="0" y="6590654"/>
            <a:ext cx="12192000" cy="276225"/>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800" b="1" i="0">
              <a:latin typeface="Arial" panose="020B0604020202020204" pitchFamily="34" charset="0"/>
              <a:ea typeface="Gotham Bold" charset="0"/>
              <a:cs typeface="Arial" panose="020B0604020202020204" pitchFamily="34" charset="0"/>
            </a:endParaRPr>
          </a:p>
        </p:txBody>
      </p:sp>
      <p:sp>
        <p:nvSpPr>
          <p:cNvPr id="22" name="Slide Number Placeholder 21"/>
          <p:cNvSpPr>
            <a:spLocks noGrp="1"/>
          </p:cNvSpPr>
          <p:nvPr>
            <p:ph type="sldNum" sz="quarter" idx="14"/>
          </p:nvPr>
        </p:nvSpPr>
        <p:spPr>
          <a:xfrm>
            <a:off x="11074400" y="6603788"/>
            <a:ext cx="752131" cy="284692"/>
          </a:xfrm>
          <a:prstGeom prst="rect">
            <a:avLst/>
          </a:prstGeom>
        </p:spPr>
        <p:txBody>
          <a:bodyPr/>
          <a:lstStyle>
            <a:lvl1pPr>
              <a:defRPr sz="9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
        <p:nvSpPr>
          <p:cNvPr id="23" name="Title 1"/>
          <p:cNvSpPr>
            <a:spLocks noGrp="1"/>
          </p:cNvSpPr>
          <p:nvPr>
            <p:ph type="title" hasCustomPrompt="1"/>
          </p:nvPr>
        </p:nvSpPr>
        <p:spPr>
          <a:xfrm>
            <a:off x="731521" y="457200"/>
            <a:ext cx="10661879" cy="548640"/>
          </a:xfr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Tree>
    <p:extLst>
      <p:ext uri="{BB962C8B-B14F-4D97-AF65-F5344CB8AC3E}">
        <p14:creationId xmlns:p14="http://schemas.microsoft.com/office/powerpoint/2010/main" val="7725923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Openin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609600" y="2286000"/>
            <a:ext cx="10972800" cy="3200400"/>
          </a:xfrm>
          <a:prstGeom prst="rect">
            <a:avLst/>
          </a:prstGeom>
        </p:spPr>
        <p:txBody>
          <a:bodyPr lIns="0" tIns="0" rIns="0" bIns="0" anchor="ctr" anchorCtr="0"/>
          <a:lstStyle>
            <a:lvl1pPr marL="0" indent="0" algn="ctr">
              <a:lnSpc>
                <a:spcPct val="100000"/>
              </a:lnSpc>
              <a:spcBef>
                <a:spcPts val="0"/>
              </a:spcBef>
              <a:buFontTx/>
              <a:buNone/>
              <a:defRPr sz="4500" b="1" i="1" baseline="0">
                <a:solidFill>
                  <a:srgbClr val="69AD46"/>
                </a:solidFill>
                <a:latin typeface="Cabin" panose="020B08030502020200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Presentation Title with</a:t>
            </a:r>
            <a:br>
              <a:rPr lang="en-US"/>
            </a:br>
            <a:r>
              <a:rPr lang="en-US"/>
              <a:t>Second Line if Applicable</a:t>
            </a:r>
          </a:p>
        </p:txBody>
      </p:sp>
      <p:sp>
        <p:nvSpPr>
          <p:cNvPr id="3" name="Text Placeholder 5"/>
          <p:cNvSpPr>
            <a:spLocks noGrp="1"/>
          </p:cNvSpPr>
          <p:nvPr>
            <p:ph type="body" sz="quarter" idx="11" hasCustomPrompt="1"/>
          </p:nvPr>
        </p:nvSpPr>
        <p:spPr>
          <a:xfrm>
            <a:off x="609600" y="5943600"/>
            <a:ext cx="10972800" cy="457200"/>
          </a:xfrm>
          <a:prstGeom prst="rect">
            <a:avLst/>
          </a:prstGeom>
        </p:spPr>
        <p:txBody>
          <a:bodyPr lIns="0" tIns="0" rIns="0" bIns="0" anchor="t" anchorCtr="0"/>
          <a:lstStyle>
            <a:lvl1pPr marL="0" indent="0" algn="ctr">
              <a:lnSpc>
                <a:spcPct val="100000"/>
              </a:lnSpc>
              <a:spcBef>
                <a:spcPts val="0"/>
              </a:spcBef>
              <a:buFontTx/>
              <a:buNone/>
              <a:defRPr sz="2000" b="1" i="0" baseline="0">
                <a:solidFill>
                  <a:srgbClr val="59A4D2"/>
                </a:solidFill>
                <a:latin typeface="Cabin" panose="020B08030502020200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OPTIONAL AUTHOR NAMES OR SUBTITLE TEXT</a:t>
            </a:r>
          </a:p>
        </p:txBody>
      </p:sp>
    </p:spTree>
    <p:extLst>
      <p:ext uri="{BB962C8B-B14F-4D97-AF65-F5344CB8AC3E}">
        <p14:creationId xmlns:p14="http://schemas.microsoft.com/office/powerpoint/2010/main" val="5354645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0" y="914400"/>
            <a:ext cx="10972800" cy="1143000"/>
          </a:xfrm>
        </p:spPr>
        <p:txBody>
          <a:bodyPr/>
          <a:lstStyle/>
          <a:p>
            <a:r>
              <a:rPr kumimoji="0" lang="en-US"/>
              <a:t>Click to edit Master title style</a:t>
            </a:r>
          </a:p>
        </p:txBody>
      </p:sp>
    </p:spTree>
    <p:extLst>
      <p:ext uri="{BB962C8B-B14F-4D97-AF65-F5344CB8AC3E}">
        <p14:creationId xmlns:p14="http://schemas.microsoft.com/office/powerpoint/2010/main" val="775827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A">
  <p:cSld name="Content A">
    <p:spTree>
      <p:nvGrpSpPr>
        <p:cNvPr id="1" name="Shape 20"/>
        <p:cNvGrpSpPr/>
        <p:nvPr/>
      </p:nvGrpSpPr>
      <p:grpSpPr>
        <a:xfrm>
          <a:off x="0" y="0"/>
          <a:ext cx="0" cy="0"/>
          <a:chOff x="0" y="0"/>
          <a:chExt cx="0" cy="0"/>
        </a:xfrm>
      </p:grpSpPr>
      <p:sp>
        <p:nvSpPr>
          <p:cNvPr id="21" name="Google Shape;21;p145"/>
          <p:cNvSpPr txBox="1">
            <a:spLocks noGrp="1"/>
          </p:cNvSpPr>
          <p:nvPr>
            <p:ph type="body" idx="1"/>
          </p:nvPr>
        </p:nvSpPr>
        <p:spPr>
          <a:xfrm>
            <a:off x="609600" y="457200"/>
            <a:ext cx="10972800" cy="4572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1000"/>
              </a:spcBef>
              <a:spcAft>
                <a:spcPts val="0"/>
              </a:spcAft>
              <a:buClr>
                <a:srgbClr val="69AD46"/>
              </a:buClr>
              <a:buSzPts val="3500"/>
              <a:buFont typeface="Arial"/>
              <a:buNone/>
              <a:defRPr sz="3500" b="1" u="none" strike="noStrike" cap="none">
                <a:solidFill>
                  <a:srgbClr val="69AD46"/>
                </a:solidFill>
                <a:latin typeface="Cabin"/>
                <a:ea typeface="Cabin"/>
                <a:cs typeface="Cabin"/>
                <a:sym typeface="Cabin"/>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 name="Google Shape;22;p145"/>
          <p:cNvSpPr txBox="1">
            <a:spLocks noGrp="1"/>
          </p:cNvSpPr>
          <p:nvPr>
            <p:ph type="body" idx="2"/>
          </p:nvPr>
        </p:nvSpPr>
        <p:spPr>
          <a:xfrm>
            <a:off x="609600" y="1280160"/>
            <a:ext cx="10972800" cy="274200"/>
          </a:xfrm>
          <a:prstGeom prst="rect">
            <a:avLst/>
          </a:prstGeom>
          <a:noFill/>
          <a:ln>
            <a:noFill/>
          </a:ln>
        </p:spPr>
        <p:txBody>
          <a:bodyPr spcFirstLastPara="1" wrap="square" lIns="0" tIns="0" rIns="0" bIns="0" anchor="t" anchorCtr="0">
            <a:noAutofit/>
          </a:bodyPr>
          <a:lstStyle>
            <a:lvl1pPr marL="457200" marR="0" lvl="0" indent="-228600" algn="l" rtl="0">
              <a:lnSpc>
                <a:spcPct val="90000"/>
              </a:lnSpc>
              <a:spcBef>
                <a:spcPts val="1000"/>
              </a:spcBef>
              <a:spcAft>
                <a:spcPts val="0"/>
              </a:spcAft>
              <a:buClr>
                <a:srgbClr val="59A4D2"/>
              </a:buClr>
              <a:buSzPts val="2000"/>
              <a:buFont typeface="Arial"/>
              <a:buNone/>
              <a:defRPr sz="2000" b="1" i="0" u="none" strike="noStrike" cap="none">
                <a:solidFill>
                  <a:srgbClr val="59A4D2"/>
                </a:solidFill>
                <a:latin typeface="Cabin"/>
                <a:ea typeface="Cabin"/>
                <a:cs typeface="Cabin"/>
                <a:sym typeface="Cabin"/>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 name="Google Shape;23;p145"/>
          <p:cNvSpPr txBox="1">
            <a:spLocks noGrp="1"/>
          </p:cNvSpPr>
          <p:nvPr>
            <p:ph type="body" idx="3"/>
          </p:nvPr>
        </p:nvSpPr>
        <p:spPr>
          <a:xfrm>
            <a:off x="609600" y="1828800"/>
            <a:ext cx="10972800" cy="45720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Clr>
                <a:schemeClr val="dk1"/>
              </a:buClr>
              <a:buSzPts val="2000"/>
              <a:buFont typeface="Arial"/>
              <a:buNone/>
              <a:defRPr sz="2000" b="0" i="0" u="none" strike="noStrike" cap="none">
                <a:solidFill>
                  <a:schemeClr val="dk1"/>
                </a:solidFill>
                <a:latin typeface="Cabin"/>
                <a:ea typeface="Cabin"/>
                <a:cs typeface="Cabin"/>
                <a:sym typeface="Cabin"/>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59234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97507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655480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757123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886396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993960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377144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903748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657351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226228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363503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32718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able Chart Image">
    <p:spTree>
      <p:nvGrpSpPr>
        <p:cNvPr id="1" name=""/>
        <p:cNvGrpSpPr/>
        <p:nvPr/>
      </p:nvGrpSpPr>
      <p:grpSpPr>
        <a:xfrm>
          <a:off x="0" y="0"/>
          <a:ext cx="0" cy="0"/>
          <a:chOff x="0" y="0"/>
          <a:chExt cx="0" cy="0"/>
        </a:xfrm>
      </p:grpSpPr>
      <p:sp>
        <p:nvSpPr>
          <p:cNvPr id="7" name="Rectangle 6"/>
          <p:cNvSpPr/>
          <p:nvPr userDrawn="1"/>
        </p:nvSpPr>
        <p:spPr>
          <a:xfrm>
            <a:off x="0" y="6590662"/>
            <a:ext cx="12192000" cy="276225"/>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800" b="1" i="0">
              <a:latin typeface="Arial" panose="020B0604020202020204" pitchFamily="34" charset="0"/>
              <a:ea typeface="Gotham Bold" charset="0"/>
              <a:cs typeface="Arial" panose="020B0604020202020204" pitchFamily="34" charset="0"/>
            </a:endParaRPr>
          </a:p>
        </p:txBody>
      </p:sp>
      <p:sp>
        <p:nvSpPr>
          <p:cNvPr id="2" name="Title 1"/>
          <p:cNvSpPr>
            <a:spLocks noGrp="1"/>
          </p:cNvSpPr>
          <p:nvPr>
            <p:ph type="title" hasCustomPrompt="1"/>
          </p:nvPr>
        </p:nvSpPr>
        <p:spPr>
          <a:xfrm>
            <a:off x="731520" y="457200"/>
            <a:ext cx="10624397" cy="548640"/>
          </a:xfr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274320"/>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a:solidFill>
                <a:schemeClr val="accent3">
                  <a:lumMod val="75000"/>
                </a:schemeClr>
              </a:solidFill>
              <a:latin typeface="Arial" panose="020B0604020202020204" pitchFamily="34" charset="0"/>
              <a:ea typeface="Gotham Bold" charset="0"/>
              <a:cs typeface="Arial" panose="020B0604020202020204" pitchFamily="34" charset="0"/>
            </a:endParaRPr>
          </a:p>
        </p:txBody>
      </p:sp>
      <p:sp>
        <p:nvSpPr>
          <p:cNvPr id="12" name="Content Placeholder 11"/>
          <p:cNvSpPr>
            <a:spLocks noGrp="1"/>
          </p:cNvSpPr>
          <p:nvPr>
            <p:ph sz="quarter" idx="14" hasCustomPrompt="1"/>
          </p:nvPr>
        </p:nvSpPr>
        <p:spPr>
          <a:xfrm>
            <a:off x="853440" y="1097280"/>
            <a:ext cx="10526184" cy="4902890"/>
          </a:xfrm>
        </p:spPr>
        <p:txBody>
          <a:bodyPr>
            <a:noAutofit/>
          </a:bodyPr>
          <a:lstStyle>
            <a:lvl1pPr marL="0" indent="0" algn="ctr">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icon below to add table or chart</a:t>
            </a:r>
          </a:p>
        </p:txBody>
      </p:sp>
      <p:sp>
        <p:nvSpPr>
          <p:cNvPr id="9" name="Slide Number Placeholder 21"/>
          <p:cNvSpPr>
            <a:spLocks noGrp="1"/>
          </p:cNvSpPr>
          <p:nvPr>
            <p:ph type="sldNum" sz="quarter" idx="15"/>
          </p:nvPr>
        </p:nvSpPr>
        <p:spPr>
          <a:xfrm>
            <a:off x="11074401" y="6603788"/>
            <a:ext cx="752131" cy="284692"/>
          </a:xfrm>
          <a:prstGeom prst="rect">
            <a:avLst/>
          </a:prstGeom>
        </p:spPr>
        <p:txBody>
          <a:bodyPr/>
          <a:lstStyle>
            <a:lvl1pPr>
              <a:defRPr sz="9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Tree>
    <p:extLst>
      <p:ext uri="{BB962C8B-B14F-4D97-AF65-F5344CB8AC3E}">
        <p14:creationId xmlns:p14="http://schemas.microsoft.com/office/powerpoint/2010/main" val="19247742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op &amp; Bottom Rules">
    <p:spTree>
      <p:nvGrpSpPr>
        <p:cNvPr id="1" name=""/>
        <p:cNvGrpSpPr/>
        <p:nvPr/>
      </p:nvGrpSpPr>
      <p:grpSpPr>
        <a:xfrm>
          <a:off x="0" y="0"/>
          <a:ext cx="0" cy="0"/>
          <a:chOff x="0" y="0"/>
          <a:chExt cx="0" cy="0"/>
        </a:xfrm>
      </p:grpSpPr>
      <p:sp>
        <p:nvSpPr>
          <p:cNvPr id="7" name="Rectangle 6"/>
          <p:cNvSpPr/>
          <p:nvPr userDrawn="1"/>
        </p:nvSpPr>
        <p:spPr>
          <a:xfrm>
            <a:off x="0" y="6590662"/>
            <a:ext cx="12192000" cy="276225"/>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800">
              <a:latin typeface="Arial" panose="020B0604020202020204" pitchFamily="34" charset="0"/>
              <a:cs typeface="Arial" panose="020B0604020202020204" pitchFamily="34" charset="0"/>
            </a:endParaRPr>
          </a:p>
        </p:txBody>
      </p:sp>
      <p:sp>
        <p:nvSpPr>
          <p:cNvPr id="8" name="Rectangle 7"/>
          <p:cNvSpPr/>
          <p:nvPr userDrawn="1"/>
        </p:nvSpPr>
        <p:spPr>
          <a:xfrm>
            <a:off x="0" y="3860"/>
            <a:ext cx="12192000" cy="274320"/>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Arial" panose="020B0604020202020204" pitchFamily="34" charset="0"/>
              <a:cs typeface="Arial" panose="020B0604020202020204" pitchFamily="34" charset="0"/>
            </a:endParaRPr>
          </a:p>
        </p:txBody>
      </p:sp>
      <p:sp>
        <p:nvSpPr>
          <p:cNvPr id="6" name="Slide Number Placeholder 21"/>
          <p:cNvSpPr>
            <a:spLocks noGrp="1"/>
          </p:cNvSpPr>
          <p:nvPr>
            <p:ph type="sldNum" sz="quarter" idx="14"/>
          </p:nvPr>
        </p:nvSpPr>
        <p:spPr>
          <a:xfrm>
            <a:off x="11074401" y="6603788"/>
            <a:ext cx="752131" cy="284692"/>
          </a:xfrm>
          <a:prstGeom prst="rect">
            <a:avLst/>
          </a:prstGeom>
        </p:spPr>
        <p:txBody>
          <a:bodyPr/>
          <a:lstStyle>
            <a:lvl1pPr>
              <a:defRPr sz="9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Tree>
    <p:extLst>
      <p:ext uri="{BB962C8B-B14F-4D97-AF65-F5344CB8AC3E}">
        <p14:creationId xmlns:p14="http://schemas.microsoft.com/office/powerpoint/2010/main" val="18934610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 Column Text">
    <p:spTree>
      <p:nvGrpSpPr>
        <p:cNvPr id="1" name=""/>
        <p:cNvGrpSpPr/>
        <p:nvPr/>
      </p:nvGrpSpPr>
      <p:grpSpPr>
        <a:xfrm>
          <a:off x="0" y="0"/>
          <a:ext cx="0" cy="0"/>
          <a:chOff x="0" y="0"/>
          <a:chExt cx="0" cy="0"/>
        </a:xfrm>
      </p:grpSpPr>
      <p:sp>
        <p:nvSpPr>
          <p:cNvPr id="6" name="Text Placeholder 5"/>
          <p:cNvSpPr>
            <a:spLocks noGrp="1"/>
          </p:cNvSpPr>
          <p:nvPr>
            <p:ph type="body" sz="quarter" idx="18" hasCustomPrompt="1"/>
          </p:nvPr>
        </p:nvSpPr>
        <p:spPr>
          <a:xfrm>
            <a:off x="829740" y="1614696"/>
            <a:ext cx="5120217" cy="4633711"/>
          </a:xfrm>
        </p:spPr>
        <p:txBody>
          <a:bodyPr>
            <a:noAutofit/>
          </a:bodyPr>
          <a:lstStyle>
            <a:lvl1pPr>
              <a:lnSpc>
                <a:spcPct val="100000"/>
              </a:lnSpc>
              <a:spcBef>
                <a:spcPts val="0"/>
              </a:spcBef>
              <a:spcAft>
                <a:spcPts val="0"/>
              </a:spcAft>
              <a:defRPr sz="2000" b="1" i="0">
                <a:latin typeface="Arial" panose="020B0604020202020204" pitchFamily="34" charset="0"/>
                <a:ea typeface="Arial" panose="020B0604020202020204" pitchFamily="34" charset="0"/>
                <a:cs typeface="Arial" panose="020B0604020202020204" pitchFamily="34" charset="0"/>
              </a:defRPr>
            </a:lvl1pPr>
            <a:lvl2pPr marL="514338" indent="-171446">
              <a:buFont typeface="Franklin Gothic Medium Cond" panose="020B0606030402020204" pitchFamily="34" charset="0"/>
              <a:buChar char="–"/>
              <a:defRPr sz="2000" b="1" i="0">
                <a:latin typeface="Arial" panose="020B0604020202020204" pitchFamily="34" charset="0"/>
                <a:ea typeface="Arial" panose="020B0604020202020204" pitchFamily="34" charset="0"/>
                <a:cs typeface="Arial" panose="020B0604020202020204" pitchFamily="34" charset="0"/>
              </a:defRPr>
            </a:lvl2pPr>
            <a:lvl3pPr>
              <a:defRPr sz="2000" b="1" i="0">
                <a:latin typeface="Arial" panose="020B0604020202020204" pitchFamily="34" charset="0"/>
                <a:ea typeface="Arial" panose="020B0604020202020204" pitchFamily="34" charset="0"/>
                <a:cs typeface="Arial" panose="020B0604020202020204" pitchFamily="34" charset="0"/>
              </a:defRPr>
            </a:lvl3pPr>
          </a:lstStyle>
          <a:p>
            <a:pPr lvl="0"/>
            <a:r>
              <a:rPr lang="en-US"/>
              <a:t>Click to add bullets</a:t>
            </a:r>
          </a:p>
          <a:p>
            <a:pPr lvl="1"/>
            <a:r>
              <a:rPr lang="en-US"/>
              <a:t>Bullet 2</a:t>
            </a:r>
          </a:p>
          <a:p>
            <a:pPr lvl="2"/>
            <a:r>
              <a:rPr lang="en-US"/>
              <a:t>Bullet 3</a:t>
            </a:r>
          </a:p>
        </p:txBody>
      </p:sp>
      <p:sp>
        <p:nvSpPr>
          <p:cNvPr id="7" name="Rectangle 6"/>
          <p:cNvSpPr/>
          <p:nvPr userDrawn="1"/>
        </p:nvSpPr>
        <p:spPr>
          <a:xfrm>
            <a:off x="0" y="6590662"/>
            <a:ext cx="12192000" cy="276225"/>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800" b="1" i="0">
              <a:latin typeface="Arial" panose="020B0604020202020204" pitchFamily="34" charset="0"/>
              <a:ea typeface="Gotham Bold" charset="0"/>
              <a:cs typeface="Arial" panose="020B0604020202020204" pitchFamily="34" charset="0"/>
            </a:endParaRPr>
          </a:p>
        </p:txBody>
      </p:sp>
      <p:sp>
        <p:nvSpPr>
          <p:cNvPr id="2" name="Title 1"/>
          <p:cNvSpPr>
            <a:spLocks noGrp="1"/>
          </p:cNvSpPr>
          <p:nvPr>
            <p:ph type="title" hasCustomPrompt="1"/>
          </p:nvPr>
        </p:nvSpPr>
        <p:spPr>
          <a:xfrm>
            <a:off x="731520" y="457200"/>
            <a:ext cx="10609296" cy="548640"/>
          </a:xfr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274320"/>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a:solidFill>
                <a:schemeClr val="accent3">
                  <a:lumMod val="75000"/>
                </a:schemeClr>
              </a:solidFill>
              <a:latin typeface="Arial" panose="020B0604020202020204" pitchFamily="34" charset="0"/>
              <a:ea typeface="Gotham Bold" charset="0"/>
              <a:cs typeface="Arial" panose="020B0604020202020204" pitchFamily="34" charset="0"/>
            </a:endParaRPr>
          </a:p>
        </p:txBody>
      </p:sp>
      <p:sp>
        <p:nvSpPr>
          <p:cNvPr id="4" name="Text Placeholder 3"/>
          <p:cNvSpPr>
            <a:spLocks noGrp="1"/>
          </p:cNvSpPr>
          <p:nvPr>
            <p:ph type="body" sz="quarter" idx="16" hasCustomPrompt="1"/>
          </p:nvPr>
        </p:nvSpPr>
        <p:spPr>
          <a:xfrm>
            <a:off x="829733" y="1097289"/>
            <a:ext cx="5120640" cy="500063"/>
          </a:xfr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title</a:t>
            </a:r>
          </a:p>
        </p:txBody>
      </p:sp>
      <p:sp>
        <p:nvSpPr>
          <p:cNvPr id="13" name="Text Placeholder 3"/>
          <p:cNvSpPr>
            <a:spLocks noGrp="1"/>
          </p:cNvSpPr>
          <p:nvPr>
            <p:ph type="body" sz="quarter" idx="17" hasCustomPrompt="1"/>
          </p:nvPr>
        </p:nvSpPr>
        <p:spPr>
          <a:xfrm>
            <a:off x="6220176" y="1097289"/>
            <a:ext cx="5120640" cy="500063"/>
          </a:xfr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title</a:t>
            </a:r>
          </a:p>
        </p:txBody>
      </p:sp>
      <p:sp>
        <p:nvSpPr>
          <p:cNvPr id="15" name="Text Placeholder 5"/>
          <p:cNvSpPr>
            <a:spLocks noGrp="1"/>
          </p:cNvSpPr>
          <p:nvPr>
            <p:ph type="body" sz="quarter" idx="19" hasCustomPrompt="1"/>
          </p:nvPr>
        </p:nvSpPr>
        <p:spPr>
          <a:xfrm>
            <a:off x="6220605" y="1608989"/>
            <a:ext cx="5120217" cy="4633711"/>
          </a:xfrm>
        </p:spPr>
        <p:txBody>
          <a:bodyPr>
            <a:noAutofit/>
          </a:bodyPr>
          <a:lstStyle>
            <a:lvl1pPr>
              <a:lnSpc>
                <a:spcPct val="100000"/>
              </a:lnSpc>
              <a:spcBef>
                <a:spcPts val="0"/>
              </a:spcBef>
              <a:spcAft>
                <a:spcPts val="0"/>
              </a:spcAft>
              <a:defRPr sz="2000" b="1" i="0">
                <a:latin typeface="Arial" panose="020B0604020202020204" pitchFamily="34" charset="0"/>
                <a:ea typeface="Arial" panose="020B0604020202020204" pitchFamily="34" charset="0"/>
                <a:cs typeface="Arial" panose="020B0604020202020204" pitchFamily="34" charset="0"/>
              </a:defRPr>
            </a:lvl1pPr>
            <a:lvl2pPr marL="514338" indent="-171446">
              <a:buFont typeface="Franklin Gothic Medium Cond" panose="020B0606030402020204" pitchFamily="34" charset="0"/>
              <a:buChar char="–"/>
              <a:defRPr sz="2000" b="1" i="0" baseline="0">
                <a:latin typeface="Arial" panose="020B0604020202020204" pitchFamily="34" charset="0"/>
                <a:ea typeface="Arial" panose="020B0604020202020204" pitchFamily="34" charset="0"/>
                <a:cs typeface="Arial" panose="020B0604020202020204" pitchFamily="34" charset="0"/>
              </a:defRPr>
            </a:lvl2pPr>
            <a:lvl3pPr>
              <a:defRPr sz="2000" b="1" i="0" baseline="0">
                <a:latin typeface="Arial" panose="020B0604020202020204" pitchFamily="34" charset="0"/>
                <a:ea typeface="Arial" panose="020B0604020202020204" pitchFamily="34" charset="0"/>
                <a:cs typeface="Arial" panose="020B0604020202020204" pitchFamily="34" charset="0"/>
              </a:defRPr>
            </a:lvl3pPr>
          </a:lstStyle>
          <a:p>
            <a:pPr lvl="0"/>
            <a:r>
              <a:rPr lang="en-US"/>
              <a:t>Click to add bullets</a:t>
            </a:r>
          </a:p>
          <a:p>
            <a:pPr lvl="1"/>
            <a:r>
              <a:rPr lang="en-US"/>
              <a:t>Bullet 2</a:t>
            </a:r>
          </a:p>
          <a:p>
            <a:pPr lvl="2"/>
            <a:r>
              <a:rPr lang="en-US"/>
              <a:t>Bullet 3</a:t>
            </a:r>
          </a:p>
        </p:txBody>
      </p:sp>
      <p:sp>
        <p:nvSpPr>
          <p:cNvPr id="12" name="Slide Number Placeholder 21"/>
          <p:cNvSpPr>
            <a:spLocks noGrp="1"/>
          </p:cNvSpPr>
          <p:nvPr>
            <p:ph type="sldNum" sz="quarter" idx="14"/>
          </p:nvPr>
        </p:nvSpPr>
        <p:spPr>
          <a:xfrm>
            <a:off x="11074401" y="6603788"/>
            <a:ext cx="752131" cy="284692"/>
          </a:xfrm>
          <a:prstGeom prst="rect">
            <a:avLst/>
          </a:prstGeom>
        </p:spPr>
        <p:txBody>
          <a:bodyPr/>
          <a:lstStyle>
            <a:lvl1pPr>
              <a:defRPr sz="9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Tree>
    <p:extLst>
      <p:ext uri="{BB962C8B-B14F-4D97-AF65-F5344CB8AC3E}">
        <p14:creationId xmlns:p14="http://schemas.microsoft.com/office/powerpoint/2010/main" val="41473667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mp; Top Rule">
    <p:spTree>
      <p:nvGrpSpPr>
        <p:cNvPr id="1" name=""/>
        <p:cNvGrpSpPr/>
        <p:nvPr/>
      </p:nvGrpSpPr>
      <p:grpSpPr>
        <a:xfrm>
          <a:off x="0" y="0"/>
          <a:ext cx="0" cy="0"/>
          <a:chOff x="0" y="0"/>
          <a:chExt cx="0" cy="0"/>
        </a:xfrm>
      </p:grpSpPr>
      <p:sp>
        <p:nvSpPr>
          <p:cNvPr id="7" name="Rectangle 6"/>
          <p:cNvSpPr/>
          <p:nvPr userDrawn="1"/>
        </p:nvSpPr>
        <p:spPr>
          <a:xfrm>
            <a:off x="0" y="6590662"/>
            <a:ext cx="12192000" cy="276225"/>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800" b="1" i="0">
              <a:latin typeface="Arial" panose="020B0604020202020204" pitchFamily="34" charset="0"/>
              <a:ea typeface="Gotham Bold" charset="0"/>
              <a:cs typeface="Arial" panose="020B0604020202020204" pitchFamily="34" charset="0"/>
            </a:endParaRPr>
          </a:p>
        </p:txBody>
      </p:sp>
      <p:sp>
        <p:nvSpPr>
          <p:cNvPr id="2" name="Title 1"/>
          <p:cNvSpPr>
            <a:spLocks noGrp="1"/>
          </p:cNvSpPr>
          <p:nvPr>
            <p:ph type="title" hasCustomPrompt="1"/>
          </p:nvPr>
        </p:nvSpPr>
        <p:spPr>
          <a:xfrm>
            <a:off x="731526" y="457200"/>
            <a:ext cx="10670257" cy="548640"/>
          </a:xfr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274320"/>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a:solidFill>
                <a:schemeClr val="accent3">
                  <a:lumMod val="75000"/>
                </a:schemeClr>
              </a:solidFill>
              <a:latin typeface="Arial" panose="020B0604020202020204" pitchFamily="34" charset="0"/>
              <a:ea typeface="Gotham Bold" charset="0"/>
              <a:cs typeface="Arial" panose="020B0604020202020204" pitchFamily="34" charset="0"/>
            </a:endParaRPr>
          </a:p>
        </p:txBody>
      </p:sp>
      <p:sp>
        <p:nvSpPr>
          <p:cNvPr id="10" name="Slide Number Placeholder 21"/>
          <p:cNvSpPr>
            <a:spLocks noGrp="1"/>
          </p:cNvSpPr>
          <p:nvPr>
            <p:ph type="sldNum" sz="quarter" idx="14"/>
          </p:nvPr>
        </p:nvSpPr>
        <p:spPr>
          <a:xfrm>
            <a:off x="11074401" y="6603788"/>
            <a:ext cx="752131" cy="284692"/>
          </a:xfrm>
          <a:prstGeom prst="rect">
            <a:avLst/>
          </a:prstGeom>
        </p:spPr>
        <p:txBody>
          <a:bodyPr/>
          <a:lstStyle>
            <a:lvl1pPr>
              <a:defRPr sz="9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Tree>
    <p:extLst>
      <p:ext uri="{BB962C8B-B14F-4D97-AF65-F5344CB8AC3E}">
        <p14:creationId xmlns:p14="http://schemas.microsoft.com/office/powerpoint/2010/main" val="1618064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Header-Bullets-Footer">
    <p:spTree>
      <p:nvGrpSpPr>
        <p:cNvPr id="1" name=""/>
        <p:cNvGrpSpPr/>
        <p:nvPr/>
      </p:nvGrpSpPr>
      <p:grpSpPr>
        <a:xfrm>
          <a:off x="0" y="0"/>
          <a:ext cx="0" cy="0"/>
          <a:chOff x="0" y="0"/>
          <a:chExt cx="0" cy="0"/>
        </a:xfrm>
      </p:grpSpPr>
      <p:sp>
        <p:nvSpPr>
          <p:cNvPr id="8" name="Rectangle 7"/>
          <p:cNvSpPr/>
          <p:nvPr userDrawn="1"/>
        </p:nvSpPr>
        <p:spPr>
          <a:xfrm>
            <a:off x="0" y="3860"/>
            <a:ext cx="12192000" cy="548640"/>
          </a:xfrm>
          <a:prstGeom prst="rect">
            <a:avLst/>
          </a:prstGeom>
          <a:solidFill>
            <a:srgbClr val="E9F0F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51" b="1" i="0">
              <a:solidFill>
                <a:schemeClr val="accent3">
                  <a:lumMod val="75000"/>
                </a:schemeClr>
              </a:solidFill>
              <a:latin typeface="Gotham Bold" charset="0"/>
              <a:ea typeface="Gotham Bold" charset="0"/>
              <a:cs typeface="Gotham Bold" charset="0"/>
            </a:endParaRPr>
          </a:p>
        </p:txBody>
      </p:sp>
      <p:sp>
        <p:nvSpPr>
          <p:cNvPr id="5" name="Text Placeholder 4"/>
          <p:cNvSpPr>
            <a:spLocks noGrp="1"/>
          </p:cNvSpPr>
          <p:nvPr>
            <p:ph type="body" sz="quarter" idx="11" hasCustomPrompt="1"/>
          </p:nvPr>
        </p:nvSpPr>
        <p:spPr>
          <a:xfrm>
            <a:off x="207214" y="6243108"/>
            <a:ext cx="11777583" cy="330200"/>
          </a:xfrm>
          <a:prstGeom prst="rect">
            <a:avLst/>
          </a:prstGeom>
          <a:noFill/>
        </p:spPr>
        <p:txBody>
          <a:bodyPr anchor="b">
            <a:noAutofit/>
          </a:bodyPr>
          <a:lstStyle>
            <a:lvl1pPr marL="0" indent="0">
              <a:lnSpc>
                <a:spcPct val="100000"/>
              </a:lnSpc>
              <a:spcBef>
                <a:spcPts val="0"/>
              </a:spcBef>
              <a:buNone/>
              <a:defRPr sz="900" b="0" i="0" baseline="0">
                <a:latin typeface="Franklin Gothic Medium Cond" panose="020B0606030402020204" pitchFamily="34" charset="0"/>
                <a:ea typeface="Franklin Gothic Medium Cond" panose="020B0606030402020204" pitchFamily="34" charset="0"/>
                <a:cs typeface="Arial" panose="020B0604020202020204" pitchFamily="34" charset="0"/>
              </a:defRPr>
            </a:lvl1pPr>
          </a:lstStyle>
          <a:p>
            <a:pPr lvl="0"/>
            <a:r>
              <a:rPr lang="en-US"/>
              <a:t>Click to add footnote, reference or source</a:t>
            </a:r>
          </a:p>
        </p:txBody>
      </p:sp>
      <p:sp>
        <p:nvSpPr>
          <p:cNvPr id="12" name="Text Placeholder 11">
            <a:extLst>
              <a:ext uri="{FF2B5EF4-FFF2-40B4-BE49-F238E27FC236}">
                <a16:creationId xmlns:a16="http://schemas.microsoft.com/office/drawing/2014/main" id="{5B99C3FC-5AF5-4C0E-A082-956E3CCEEE42}"/>
              </a:ext>
            </a:extLst>
          </p:cNvPr>
          <p:cNvSpPr>
            <a:spLocks noGrp="1"/>
          </p:cNvSpPr>
          <p:nvPr>
            <p:ph type="body" sz="quarter" idx="13" hasCustomPrompt="1"/>
          </p:nvPr>
        </p:nvSpPr>
        <p:spPr>
          <a:xfrm>
            <a:off x="207208" y="0"/>
            <a:ext cx="11777133" cy="548640"/>
          </a:xfrm>
          <a:prstGeom prst="rect">
            <a:avLst/>
          </a:prstGeom>
        </p:spPr>
        <p:txBody>
          <a:bodyPr anchor="ctr"/>
          <a:lstStyle>
            <a:lvl1pPr marL="0" indent="0">
              <a:lnSpc>
                <a:spcPct val="100000"/>
              </a:lnSpc>
              <a:buNone/>
              <a:defRPr sz="2400" b="0">
                <a:solidFill>
                  <a:schemeClr val="tx2">
                    <a:lumMod val="75000"/>
                  </a:schemeClr>
                </a:solidFill>
                <a:latin typeface="Franklin Gothic Demi Cond" panose="020B0706030402020204" pitchFamily="34" charset="0"/>
              </a:defRPr>
            </a:lvl1pPr>
          </a:lstStyle>
          <a:p>
            <a:pPr lvl="0"/>
            <a:r>
              <a:rPr lang="en-US"/>
              <a:t>Click to add title; 1 line max</a:t>
            </a:r>
          </a:p>
        </p:txBody>
      </p:sp>
      <p:sp>
        <p:nvSpPr>
          <p:cNvPr id="14" name="Text Placeholder 13">
            <a:extLst>
              <a:ext uri="{FF2B5EF4-FFF2-40B4-BE49-F238E27FC236}">
                <a16:creationId xmlns:a16="http://schemas.microsoft.com/office/drawing/2014/main" id="{0B62FB87-FD5D-4FE2-9A00-F7FD9B07999A}"/>
              </a:ext>
            </a:extLst>
          </p:cNvPr>
          <p:cNvSpPr>
            <a:spLocks noGrp="1"/>
          </p:cNvSpPr>
          <p:nvPr>
            <p:ph type="body" sz="quarter" idx="14" hasCustomPrompt="1"/>
          </p:nvPr>
        </p:nvSpPr>
        <p:spPr>
          <a:xfrm>
            <a:off x="207436" y="818147"/>
            <a:ext cx="11777133" cy="5420728"/>
          </a:xfrm>
          <a:prstGeom prst="rect">
            <a:avLst/>
          </a:prstGeom>
        </p:spPr>
        <p:txBody>
          <a:bodyPr/>
          <a:lstStyle>
            <a:lvl1pPr marL="216689" indent="-216689">
              <a:lnSpc>
                <a:spcPct val="100000"/>
              </a:lnSpc>
              <a:spcBef>
                <a:spcPts val="0"/>
              </a:spcBef>
              <a:spcAft>
                <a:spcPts val="451"/>
              </a:spcAft>
              <a:defRPr sz="2100" b="0">
                <a:latin typeface="Franklin Gothic Medium" panose="020B0603020102020204" pitchFamily="34" charset="0"/>
              </a:defRPr>
            </a:lvl1pPr>
            <a:lvl2pPr marL="640540" indent="-257168">
              <a:lnSpc>
                <a:spcPct val="100000"/>
              </a:lnSpc>
              <a:spcBef>
                <a:spcPts val="0"/>
              </a:spcBef>
              <a:spcAft>
                <a:spcPts val="451"/>
              </a:spcAft>
              <a:buFont typeface="Courier New" panose="02070309020205020404" pitchFamily="49" charset="0"/>
              <a:buChar char="o"/>
              <a:defRPr sz="1800" b="0">
                <a:latin typeface="Franklin Gothic Medium" panose="020B0603020102020204" pitchFamily="34" charset="0"/>
              </a:defRPr>
            </a:lvl2pPr>
            <a:lvl3pPr marL="983431" indent="-207164">
              <a:lnSpc>
                <a:spcPct val="100000"/>
              </a:lnSpc>
              <a:spcBef>
                <a:spcPts val="0"/>
              </a:spcBef>
              <a:spcAft>
                <a:spcPts val="451"/>
              </a:spcAft>
              <a:buFont typeface="Franklin Gothic Medium" panose="020B0603020102020204" pitchFamily="34" charset="0"/>
              <a:buChar char="−"/>
              <a:defRPr sz="1500" b="0">
                <a:latin typeface="Franklin Gothic Medium" panose="020B0603020102020204" pitchFamily="34" charset="0"/>
              </a:defRPr>
            </a:lvl3pPr>
          </a:lstStyle>
          <a:p>
            <a:pPr lvl="0"/>
            <a:r>
              <a:rPr lang="en-US"/>
              <a:t>Click to add bullet level 1</a:t>
            </a:r>
          </a:p>
          <a:p>
            <a:pPr lvl="1"/>
            <a:r>
              <a:rPr lang="en-US"/>
              <a:t>Click to add bullet level 2</a:t>
            </a:r>
          </a:p>
          <a:p>
            <a:pPr lvl="2"/>
            <a:r>
              <a:rPr lang="en-US"/>
              <a:t>Click to add bullet level 3</a:t>
            </a:r>
          </a:p>
        </p:txBody>
      </p:sp>
    </p:spTree>
    <p:extLst>
      <p:ext uri="{BB962C8B-B14F-4D97-AF65-F5344CB8AC3E}">
        <p14:creationId xmlns:p14="http://schemas.microsoft.com/office/powerpoint/2010/main" val="22774327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7CAADAD-5A13-24E9-197B-97911030BAF1}"/>
              </a:ext>
              <a:ext uri="{C183D7F6-B498-43B3-948B-1728B52AA6E4}">
                <adec:decorative xmlns:adec="http://schemas.microsoft.com/office/drawing/2017/decorative" val="1"/>
              </a:ext>
            </a:extLst>
          </p:cNvPr>
          <p:cNvSpPr/>
          <p:nvPr userDrawn="1"/>
        </p:nvSpPr>
        <p:spPr>
          <a:xfrm>
            <a:off x="0" y="-1"/>
            <a:ext cx="12192000" cy="1859592"/>
          </a:xfrm>
          <a:prstGeom prst="rect">
            <a:avLst/>
          </a:prstGeom>
          <a:solidFill>
            <a:srgbClr val="09274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Content Placeholder 3">
            <a:extLst>
              <a:ext uri="{FF2B5EF4-FFF2-40B4-BE49-F238E27FC236}">
                <a16:creationId xmlns:a16="http://schemas.microsoft.com/office/drawing/2014/main" id="{9D94B2A7-3C10-44C6-8E2C-D730D1BEF0B8}"/>
              </a:ext>
            </a:extLst>
          </p:cNvPr>
          <p:cNvSpPr>
            <a:spLocks noGrp="1"/>
          </p:cNvSpPr>
          <p:nvPr>
            <p:ph sz="quarter" idx="10"/>
          </p:nvPr>
        </p:nvSpPr>
        <p:spPr>
          <a:xfrm>
            <a:off x="420625" y="2182564"/>
            <a:ext cx="11350752" cy="1477328"/>
          </a:xfrm>
          <a:prstGeom prst="rect">
            <a:avLst/>
          </a:prstGeom>
        </p:spPr>
        <p:txBody>
          <a:bodyPr wrap="square" lIns="0" rIns="0">
            <a:spAutoFit/>
          </a:bodyPr>
          <a:lstStyle>
            <a:lvl1pPr>
              <a:lnSpc>
                <a:spcPct val="100000"/>
              </a:lnSpc>
              <a:spcBef>
                <a:spcPts val="0"/>
              </a:spcBef>
              <a:defRPr sz="1800"/>
            </a:lvl1pPr>
            <a:lvl2pPr>
              <a:lnSpc>
                <a:spcPct val="100000"/>
              </a:lnSpc>
              <a:spcBef>
                <a:spcPts val="0"/>
              </a:spcBef>
              <a:defRPr sz="1800"/>
            </a:lvl2pPr>
            <a:lvl3pPr>
              <a:lnSpc>
                <a:spcPct val="100000"/>
              </a:lnSpc>
              <a:spcBef>
                <a:spcPts val="0"/>
              </a:spcBef>
              <a:defRPr sz="1800"/>
            </a:lvl3pPr>
            <a:lvl4pPr>
              <a:lnSpc>
                <a:spcPct val="100000"/>
              </a:lnSpc>
              <a:spcBef>
                <a:spcPts val="0"/>
              </a:spcBef>
              <a:defRPr sz="1800"/>
            </a:lvl4pPr>
            <a:lvl5pPr>
              <a:lnSpc>
                <a:spcPct val="100000"/>
              </a:lnSpc>
              <a:spcBef>
                <a:spcPts val="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NC Department of Health and Human Services">
            <a:extLst>
              <a:ext uri="{FF2B5EF4-FFF2-40B4-BE49-F238E27FC236}">
                <a16:creationId xmlns:a16="http://schemas.microsoft.com/office/drawing/2014/main" id="{63175851-4D12-4852-84F5-C13C561B8F1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18537"/>
          <a:stretch/>
        </p:blipFill>
        <p:spPr>
          <a:xfrm>
            <a:off x="420625" y="6229553"/>
            <a:ext cx="1131147" cy="518014"/>
          </a:xfrm>
          <a:prstGeom prst="rect">
            <a:avLst/>
          </a:prstGeom>
        </p:spPr>
      </p:pic>
      <p:sp>
        <p:nvSpPr>
          <p:cNvPr id="11" name="Holder 6">
            <a:extLst>
              <a:ext uri="{FF2B5EF4-FFF2-40B4-BE49-F238E27FC236}">
                <a16:creationId xmlns:a16="http://schemas.microsoft.com/office/drawing/2014/main" id="{183789D2-8A26-402D-8A27-DE00690B5BEC}"/>
              </a:ext>
            </a:extLst>
          </p:cNvPr>
          <p:cNvSpPr txBox="1">
            <a:spLocks/>
          </p:cNvSpPr>
          <p:nvPr userDrawn="1"/>
        </p:nvSpPr>
        <p:spPr>
          <a:xfrm>
            <a:off x="11352368" y="6411680"/>
            <a:ext cx="419008" cy="153760"/>
          </a:xfrm>
          <a:prstGeom prst="rect">
            <a:avLst/>
          </a:prstGeom>
        </p:spPr>
        <p:txBody>
          <a:bodyPr wrap="square" lIns="0" tIns="0" rIns="0" bIns="0" anchor="ctr">
            <a:spAutoFit/>
          </a:bodyPr>
          <a:lstStyle>
            <a:defPPr>
              <a:defRPr lang="en-US"/>
            </a:defPPr>
            <a:lvl1pPr marL="0" algn="l" defTabSz="457200" rtl="0" eaLnBrk="1" latinLnBrk="0" hangingPunct="1">
              <a:defRPr sz="1500" b="0" i="0" kern="1200">
                <a:solidFill>
                  <a:srgbClr val="6F7072"/>
                </a:solidFill>
                <a:latin typeface="EYInterstate Light"/>
                <a:ea typeface="+mn-ea"/>
                <a:cs typeface="EYInterstate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9049" algn="r"/>
            <a:fld id="{81D60167-4931-47E6-BA6A-407CBD079E47}" type="slidenum">
              <a:rPr lang="en-US" sz="999" smtClean="0">
                <a:solidFill>
                  <a:srgbClr val="808080"/>
                </a:solidFill>
                <a:latin typeface="+mn-lt"/>
              </a:rPr>
              <a:pPr marL="19049" algn="r"/>
              <a:t>‹#›</a:t>
            </a:fld>
            <a:endParaRPr lang="en-US" sz="999">
              <a:solidFill>
                <a:srgbClr val="808080"/>
              </a:solidFill>
              <a:latin typeface="+mn-lt"/>
            </a:endParaRPr>
          </a:p>
        </p:txBody>
      </p:sp>
      <p:sp>
        <p:nvSpPr>
          <p:cNvPr id="7" name="Title 1">
            <a:extLst>
              <a:ext uri="{FF2B5EF4-FFF2-40B4-BE49-F238E27FC236}">
                <a16:creationId xmlns:a16="http://schemas.microsoft.com/office/drawing/2014/main" id="{9630B498-DEE3-1B79-3F9F-B098B3790EA0}"/>
              </a:ext>
            </a:extLst>
          </p:cNvPr>
          <p:cNvSpPr>
            <a:spLocks noGrp="1"/>
          </p:cNvSpPr>
          <p:nvPr>
            <p:ph type="title" hasCustomPrompt="1"/>
          </p:nvPr>
        </p:nvSpPr>
        <p:spPr>
          <a:xfrm>
            <a:off x="402867" y="901799"/>
            <a:ext cx="11418072" cy="548640"/>
          </a:xfrm>
        </p:spPr>
        <p:txBody>
          <a:bodyPr anchor="t">
            <a:noAutofit/>
          </a:bodyPr>
          <a:lstStyle>
            <a:lvl1pPr algn="l">
              <a:defRPr sz="32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Tree>
    <p:extLst>
      <p:ext uri="{BB962C8B-B14F-4D97-AF65-F5344CB8AC3E}">
        <p14:creationId xmlns:p14="http://schemas.microsoft.com/office/powerpoint/2010/main" val="8140053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02873" y="1541881"/>
            <a:ext cx="8136575" cy="3538504"/>
          </a:xfrm>
        </p:spPr>
        <p:txBody>
          <a:bodyPr>
            <a:noAutofit/>
          </a:bodyPr>
          <a:lstStyle>
            <a:lvl1pPr marL="228594" indent="-228594">
              <a:lnSpc>
                <a:spcPct val="100000"/>
              </a:lnSpc>
              <a:spcBef>
                <a:spcPts val="1200"/>
              </a:spcBef>
              <a:defRPr sz="28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576248" indent="-233357">
              <a:lnSpc>
                <a:spcPct val="100000"/>
              </a:lnSpc>
              <a:buFont typeface="Franklin Gothic Medium" panose="020B0603020102020204" pitchFamily="34" charset="0"/>
              <a:buChar char="−"/>
              <a:defRPr sz="24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973114" indent="-228594">
              <a:lnSpc>
                <a:spcPct val="100000"/>
              </a:lnSpc>
              <a:defRPr sz="20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22" name="Slide Number Placeholder 21"/>
          <p:cNvSpPr>
            <a:spLocks noGrp="1"/>
          </p:cNvSpPr>
          <p:nvPr>
            <p:ph type="sldNum" sz="quarter" idx="14"/>
          </p:nvPr>
        </p:nvSpPr>
        <p:spPr>
          <a:xfrm>
            <a:off x="11074401" y="6334836"/>
            <a:ext cx="752131" cy="284692"/>
          </a:xfrm>
          <a:prstGeom prst="rect">
            <a:avLst/>
          </a:prstGeom>
        </p:spPr>
        <p:txBody>
          <a:bodyPr/>
          <a:lstStyle>
            <a:lvl1pPr algn="r">
              <a:defRPr sz="900"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
        <p:nvSpPr>
          <p:cNvPr id="23" name="Title 1"/>
          <p:cNvSpPr>
            <a:spLocks noGrp="1"/>
          </p:cNvSpPr>
          <p:nvPr>
            <p:ph type="title" hasCustomPrompt="1"/>
          </p:nvPr>
        </p:nvSpPr>
        <p:spPr>
          <a:xfrm>
            <a:off x="402873" y="901799"/>
            <a:ext cx="8136575" cy="548640"/>
          </a:xfrm>
        </p:spPr>
        <p:txBody>
          <a:bodyPr anchor="t">
            <a:noAutofit/>
          </a:bodyPr>
          <a:lstStyle>
            <a:lvl1pPr algn="l">
              <a:defRPr sz="3200" b="1" i="0" baseline="0">
                <a:solidFill>
                  <a:srgbClr val="137DAE"/>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2" name="Rectangle 1">
            <a:extLst>
              <a:ext uri="{FF2B5EF4-FFF2-40B4-BE49-F238E27FC236}">
                <a16:creationId xmlns:a16="http://schemas.microsoft.com/office/drawing/2014/main" id="{0D0A7D97-F443-3246-77B3-6A2BC74F5D12}"/>
              </a:ext>
            </a:extLst>
          </p:cNvPr>
          <p:cNvSpPr/>
          <p:nvPr userDrawn="1"/>
        </p:nvSpPr>
        <p:spPr>
          <a:xfrm>
            <a:off x="0" y="0"/>
            <a:ext cx="12192000" cy="6858000"/>
          </a:xfrm>
          <a:prstGeom prst="rect">
            <a:avLst/>
          </a:prstGeom>
          <a:noFill/>
          <a:ln w="114300">
            <a:solidFill>
              <a:srgbClr val="0927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4" name="Picture 13" descr="NC Department of Health and Human Services">
            <a:extLst>
              <a:ext uri="{FF2B5EF4-FFF2-40B4-BE49-F238E27FC236}">
                <a16:creationId xmlns:a16="http://schemas.microsoft.com/office/drawing/2014/main" id="{106983F1-326B-C5F4-B000-E6A5393DA79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221" y="6230153"/>
            <a:ext cx="1105979" cy="389383"/>
          </a:xfrm>
          <a:prstGeom prst="rect">
            <a:avLst/>
          </a:prstGeom>
        </p:spPr>
      </p:pic>
      <p:sp>
        <p:nvSpPr>
          <p:cNvPr id="3" name="Pentagon 2">
            <a:extLst>
              <a:ext uri="{FF2B5EF4-FFF2-40B4-BE49-F238E27FC236}">
                <a16:creationId xmlns:a16="http://schemas.microsoft.com/office/drawing/2014/main" id="{C2614EE4-1FD2-C06E-AA16-CAEB4986C95E}"/>
              </a:ext>
            </a:extLst>
          </p:cNvPr>
          <p:cNvSpPr/>
          <p:nvPr userDrawn="1"/>
        </p:nvSpPr>
        <p:spPr>
          <a:xfrm>
            <a:off x="-52808" y="949216"/>
            <a:ext cx="320040" cy="515815"/>
          </a:xfrm>
          <a:prstGeom prst="homePlate">
            <a:avLst/>
          </a:prstGeom>
          <a:solidFill>
            <a:srgbClr val="137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137DAE"/>
              </a:solidFill>
            </a:endParaRPr>
          </a:p>
        </p:txBody>
      </p:sp>
      <p:sp>
        <p:nvSpPr>
          <p:cNvPr id="11" name="Picture Placeholder 10">
            <a:extLst>
              <a:ext uri="{FF2B5EF4-FFF2-40B4-BE49-F238E27FC236}">
                <a16:creationId xmlns:a16="http://schemas.microsoft.com/office/drawing/2014/main" id="{F1CF2923-8359-6F3D-082E-4BE43B11A91D}"/>
              </a:ext>
            </a:extLst>
          </p:cNvPr>
          <p:cNvSpPr>
            <a:spLocks noGrp="1"/>
          </p:cNvSpPr>
          <p:nvPr>
            <p:ph type="pic" sz="quarter" idx="15"/>
          </p:nvPr>
        </p:nvSpPr>
        <p:spPr>
          <a:xfrm>
            <a:off x="8675694" y="949325"/>
            <a:ext cx="3392487" cy="5765800"/>
          </a:xfrm>
        </p:spPr>
        <p:txBody>
          <a:bodyPr/>
          <a:lstStyle/>
          <a:p>
            <a:endParaRPr lang="en-US"/>
          </a:p>
        </p:txBody>
      </p:sp>
    </p:spTree>
    <p:extLst>
      <p:ext uri="{BB962C8B-B14F-4D97-AF65-F5344CB8AC3E}">
        <p14:creationId xmlns:p14="http://schemas.microsoft.com/office/powerpoint/2010/main" val="25535275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4_Bullets">
    <p:spTree>
      <p:nvGrpSpPr>
        <p:cNvPr id="1" name=""/>
        <p:cNvGrpSpPr/>
        <p:nvPr/>
      </p:nvGrpSpPr>
      <p:grpSpPr>
        <a:xfrm>
          <a:off x="0" y="0"/>
          <a:ext cx="0" cy="0"/>
          <a:chOff x="0" y="0"/>
          <a:chExt cx="0" cy="0"/>
        </a:xfrm>
      </p:grpSpPr>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mn-lt"/>
            </a:endParaRPr>
          </a:p>
        </p:txBody>
      </p:sp>
      <p:cxnSp>
        <p:nvCxnSpPr>
          <p:cNvPr id="3" name="Straight Connector 2"/>
          <p:cNvCxnSpPr/>
          <p:nvPr userDrawn="1"/>
        </p:nvCxnSpPr>
        <p:spPr>
          <a:xfrm>
            <a:off x="0" y="6573308"/>
            <a:ext cx="1219200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3">
            <a:extLst>
              <a:ext uri="{FF2B5EF4-FFF2-40B4-BE49-F238E27FC236}">
                <a16:creationId xmlns:a16="http://schemas.microsoft.com/office/drawing/2014/main" id="{ED91300C-42B7-F26C-2B84-B44AF48E740D}"/>
              </a:ext>
            </a:extLst>
          </p:cNvPr>
          <p:cNvSpPr>
            <a:spLocks noGrp="1"/>
          </p:cNvSpPr>
          <p:nvPr>
            <p:ph type="sldNum" sz="quarter" idx="14"/>
          </p:nvPr>
        </p:nvSpPr>
        <p:spPr>
          <a:xfrm>
            <a:off x="11074401" y="6573308"/>
            <a:ext cx="752131" cy="284692"/>
          </a:xfrm>
        </p:spPr>
        <p:txBody>
          <a:bodyPr/>
          <a:lstStyle/>
          <a:p>
            <a:pPr>
              <a:defRPr/>
            </a:pPr>
            <a:fld id="{11F27F3A-B3E9-41ED-AF8F-A365F10BB65F}" type="slidenum">
              <a:rPr lang="en-US" sz="1000" b="1" smtClean="0">
                <a:solidFill>
                  <a:sysClr val="windowText" lastClr="000000"/>
                </a:solidFill>
                <a:latin typeface="Franklin Gothic Demi Cond" panose="020B0706030402020204" pitchFamily="34" charset="0"/>
                <a:cs typeface="Arial" panose="020B0604020202020204" pitchFamily="34" charset="0"/>
              </a:rPr>
              <a:pPr>
                <a:defRPr/>
              </a:pPr>
              <a:t>‹#›</a:t>
            </a:fld>
            <a:endParaRPr lang="en-US" sz="1000" b="1">
              <a:solidFill>
                <a:sysClr val="windowText" lastClr="000000"/>
              </a:solidFill>
              <a:latin typeface="Franklin Gothic Demi Cond" panose="020B0706030402020204" pitchFamily="34" charset="0"/>
              <a:cs typeface="Arial" panose="020B0604020202020204" pitchFamily="34" charset="0"/>
            </a:endParaRPr>
          </a:p>
        </p:txBody>
      </p:sp>
      <p:sp>
        <p:nvSpPr>
          <p:cNvPr id="6" name="Footer Placeholder 20">
            <a:extLst>
              <a:ext uri="{FF2B5EF4-FFF2-40B4-BE49-F238E27FC236}">
                <a16:creationId xmlns:a16="http://schemas.microsoft.com/office/drawing/2014/main" id="{77D94AD5-0A76-859C-331C-B9536F58D005}"/>
              </a:ext>
            </a:extLst>
          </p:cNvPr>
          <p:cNvSpPr>
            <a:spLocks noGrp="1"/>
          </p:cNvSpPr>
          <p:nvPr>
            <p:ph type="ftr" sz="quarter" idx="13"/>
          </p:nvPr>
        </p:nvSpPr>
        <p:spPr>
          <a:xfrm>
            <a:off x="338193" y="6573308"/>
            <a:ext cx="10243961" cy="284692"/>
          </a:xfrm>
        </p:spPr>
        <p:txBody>
          <a:bodyPr/>
          <a:lstStyle>
            <a:lvl1pPr algn="l">
              <a:defRPr sz="1000" b="1" cap="all" baseline="0">
                <a:solidFill>
                  <a:schemeClr val="tx1"/>
                </a:solidFill>
                <a:latin typeface="+mn-lt"/>
              </a:defRPr>
            </a:lvl1pPr>
          </a:lstStyle>
          <a:p>
            <a:endParaRPr lang="en-US"/>
          </a:p>
        </p:txBody>
      </p:sp>
      <p:sp>
        <p:nvSpPr>
          <p:cNvPr id="7" name="Rectangle 6">
            <a:extLst>
              <a:ext uri="{FF2B5EF4-FFF2-40B4-BE49-F238E27FC236}">
                <a16:creationId xmlns:a16="http://schemas.microsoft.com/office/drawing/2014/main" id="{33EB6CCF-348A-707E-0886-4BB84B31242F}"/>
              </a:ext>
            </a:extLst>
          </p:cNvPr>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mn-lt"/>
            </a:endParaRPr>
          </a:p>
        </p:txBody>
      </p:sp>
      <p:sp>
        <p:nvSpPr>
          <p:cNvPr id="9" name="Text Placeholder 3">
            <a:extLst>
              <a:ext uri="{FF2B5EF4-FFF2-40B4-BE49-F238E27FC236}">
                <a16:creationId xmlns:a16="http://schemas.microsoft.com/office/drawing/2014/main" id="{E6FBE6E1-FF6D-3A7B-F5FA-4F8CB14CB5E7}"/>
              </a:ext>
            </a:extLst>
          </p:cNvPr>
          <p:cNvSpPr>
            <a:spLocks noGrp="1"/>
          </p:cNvSpPr>
          <p:nvPr>
            <p:ph type="body" sz="quarter" idx="10" hasCustomPrompt="1"/>
          </p:nvPr>
        </p:nvSpPr>
        <p:spPr>
          <a:xfrm>
            <a:off x="201305" y="1492839"/>
            <a:ext cx="11625227" cy="4592638"/>
          </a:xfrm>
        </p:spPr>
        <p:txBody>
          <a:bodyPr>
            <a:noAutofit/>
          </a:bodyPr>
          <a:lstStyle>
            <a:lvl1pPr marL="228594" indent="-228594">
              <a:lnSpc>
                <a:spcPct val="100000"/>
              </a:lnSpc>
              <a:spcBef>
                <a:spcPts val="1200"/>
              </a:spcBef>
              <a:defRPr sz="2000">
                <a:latin typeface="+mn-lt"/>
              </a:defRPr>
            </a:lvl1pPr>
            <a:lvl2pPr marL="576248" indent="-233357">
              <a:lnSpc>
                <a:spcPct val="100000"/>
              </a:lnSpc>
              <a:buFont typeface="Franklin Gothic Medium" panose="020B0603020102020204" pitchFamily="34" charset="0"/>
              <a:buChar char="−"/>
              <a:defRPr sz="2000">
                <a:latin typeface="+mn-lt"/>
              </a:defRPr>
            </a:lvl2pPr>
            <a:lvl3pPr marL="973114" indent="-228594">
              <a:lnSpc>
                <a:spcPct val="100000"/>
              </a:lnSpc>
              <a:defRPr sz="1800">
                <a:latin typeface="+mn-lt"/>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10" name="Title 1">
            <a:extLst>
              <a:ext uri="{FF2B5EF4-FFF2-40B4-BE49-F238E27FC236}">
                <a16:creationId xmlns:a16="http://schemas.microsoft.com/office/drawing/2014/main" id="{4E540534-914B-B9EA-E010-B7A5B5149DF1}"/>
              </a:ext>
            </a:extLst>
          </p:cNvPr>
          <p:cNvSpPr>
            <a:spLocks noGrp="1"/>
          </p:cNvSpPr>
          <p:nvPr>
            <p:ph type="title" hasCustomPrompt="1"/>
          </p:nvPr>
        </p:nvSpPr>
        <p:spPr>
          <a:xfrm>
            <a:off x="5" y="0"/>
            <a:ext cx="10457689" cy="548640"/>
          </a:xfrm>
        </p:spPr>
        <p:txBody>
          <a:bodyPr anchor="t">
            <a:noAutofit/>
          </a:bodyPr>
          <a:lstStyle>
            <a:lvl1pPr algn="l">
              <a:defRPr sz="3200" b="1" i="0" baseline="0">
                <a:solidFill>
                  <a:schemeClr val="tx2">
                    <a:lumMod val="75000"/>
                  </a:schemeClr>
                </a:solidFill>
                <a:latin typeface="+mn-lt"/>
                <a:cs typeface="Times New Roman" panose="02020603050405020304" pitchFamily="18" charset="0"/>
              </a:defRPr>
            </a:lvl1pPr>
          </a:lstStyle>
          <a:p>
            <a:r>
              <a:rPr lang="en-US"/>
              <a:t>Click to add title, 1 line max</a:t>
            </a:r>
          </a:p>
        </p:txBody>
      </p:sp>
      <p:sp>
        <p:nvSpPr>
          <p:cNvPr id="11" name="Text Placeholder 4">
            <a:extLst>
              <a:ext uri="{FF2B5EF4-FFF2-40B4-BE49-F238E27FC236}">
                <a16:creationId xmlns:a16="http://schemas.microsoft.com/office/drawing/2014/main" id="{DE475BC0-959D-31D2-5CA0-39A6B3B16A7E}"/>
              </a:ext>
            </a:extLst>
          </p:cNvPr>
          <p:cNvSpPr>
            <a:spLocks noGrp="1"/>
          </p:cNvSpPr>
          <p:nvPr>
            <p:ph type="body" sz="quarter" idx="15" hasCustomPrompt="1"/>
          </p:nvPr>
        </p:nvSpPr>
        <p:spPr>
          <a:xfrm>
            <a:off x="201618" y="685800"/>
            <a:ext cx="11624919" cy="628650"/>
          </a:xfrm>
        </p:spPr>
        <p:txBody>
          <a:bodyPr>
            <a:normAutofit/>
          </a:bodyPr>
          <a:lstStyle>
            <a:lvl1pPr marL="0" indent="0">
              <a:buNone/>
              <a:defRPr sz="2000" b="1">
                <a:latin typeface="+mn-lt"/>
              </a:defRPr>
            </a:lvl1pPr>
            <a:lvl2pPr marL="257164" indent="0">
              <a:buNone/>
              <a:defRPr/>
            </a:lvl2pPr>
            <a:lvl3pPr marL="514328" indent="0">
              <a:buNone/>
              <a:defRPr/>
            </a:lvl3pPr>
            <a:lvl4pPr marL="771491" indent="0">
              <a:buNone/>
              <a:defRPr/>
            </a:lvl4pPr>
            <a:lvl5pPr marL="1028654" indent="0">
              <a:buNone/>
              <a:defRPr/>
            </a:lvl5pPr>
          </a:lstStyle>
          <a:p>
            <a:pPr lvl="0"/>
            <a:r>
              <a:rPr lang="en-US"/>
              <a:t>Insert tagline</a:t>
            </a:r>
          </a:p>
        </p:txBody>
      </p:sp>
    </p:spTree>
    <p:extLst>
      <p:ext uri="{BB962C8B-B14F-4D97-AF65-F5344CB8AC3E}">
        <p14:creationId xmlns:p14="http://schemas.microsoft.com/office/powerpoint/2010/main" val="33791262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Content Slide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5"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a:solidFill>
                <a:schemeClr val="accent3">
                  <a:lumMod val="75000"/>
                </a:schemeClr>
              </a:solidFill>
              <a:latin typeface="Gotham Bold" charset="0"/>
              <a:ea typeface="Gotham Bold" charset="0"/>
              <a:cs typeface="Gotham Bold" charset="0"/>
            </a:endParaRPr>
          </a:p>
        </p:txBody>
      </p:sp>
      <p:sp>
        <p:nvSpPr>
          <p:cNvPr id="4" name="Text Placeholder 3"/>
          <p:cNvSpPr>
            <a:spLocks noGrp="1"/>
          </p:cNvSpPr>
          <p:nvPr>
            <p:ph type="body" sz="quarter" idx="10" hasCustomPrompt="1"/>
          </p:nvPr>
        </p:nvSpPr>
        <p:spPr>
          <a:xfrm>
            <a:off x="838200" y="1447803"/>
            <a:ext cx="10517717" cy="4795307"/>
          </a:xfrm>
          <a:prstGeom prst="rect">
            <a:avLst/>
          </a:prstGeom>
        </p:spPr>
        <p:txBody>
          <a:bodyPr>
            <a:noAutofit/>
          </a:bodyPr>
          <a:lstStyle>
            <a:lvl1pPr marL="228594" indent="-228594">
              <a:lnSpc>
                <a:spcPct val="100000"/>
              </a:lnSpc>
              <a:spcBef>
                <a:spcPts val="1200"/>
              </a:spcBef>
              <a:defRPr sz="2800" b="1" i="0">
                <a:latin typeface="Arial" panose="020B0604020202020204" pitchFamily="34" charset="0"/>
                <a:ea typeface="Arial" panose="020B0604020202020204" pitchFamily="34" charset="0"/>
                <a:cs typeface="Arial" panose="020B0604020202020204" pitchFamily="34" charset="0"/>
              </a:defRPr>
            </a:lvl1pPr>
            <a:lvl2pPr marL="576248" indent="-233357">
              <a:lnSpc>
                <a:spcPct val="100000"/>
              </a:lnSpc>
              <a:buFont typeface="Franklin Gothic Medium" panose="020B0603020102020204" pitchFamily="34" charset="0"/>
              <a:buChar char="−"/>
              <a:defRPr sz="2400" b="1" i="0">
                <a:latin typeface="Arial" panose="020B0604020202020204" pitchFamily="34" charset="0"/>
                <a:ea typeface="Arial" panose="020B0604020202020204" pitchFamily="34" charset="0"/>
                <a:cs typeface="Arial" panose="020B0604020202020204" pitchFamily="34" charset="0"/>
              </a:defRPr>
            </a:lvl2pPr>
            <a:lvl3pPr marL="973114" indent="-228594">
              <a:lnSpc>
                <a:spcPct val="100000"/>
              </a:lnSpc>
              <a:defRPr sz="2000" b="1" i="0">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696389" y="6243108"/>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cxnSp>
        <p:nvCxnSpPr>
          <p:cNvPr id="18" name="Straight Connector 17"/>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39807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6_Bullets">
    <p:spTree>
      <p:nvGrpSpPr>
        <p:cNvPr id="1" name=""/>
        <p:cNvGrpSpPr/>
        <p:nvPr/>
      </p:nvGrpSpPr>
      <p:grpSpPr>
        <a:xfrm>
          <a:off x="0" y="0"/>
          <a:ext cx="0" cy="0"/>
          <a:chOff x="0" y="0"/>
          <a:chExt cx="0" cy="0"/>
        </a:xfrm>
      </p:grpSpPr>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Franklin Gothic Demi Cond" panose="020B0706030402020204" pitchFamily="34" charset="0"/>
            </a:endParaRPr>
          </a:p>
        </p:txBody>
      </p:sp>
      <p:sp>
        <p:nvSpPr>
          <p:cNvPr id="4" name="Text Placeholder 3"/>
          <p:cNvSpPr>
            <a:spLocks noGrp="1"/>
          </p:cNvSpPr>
          <p:nvPr>
            <p:ph type="body" sz="quarter" idx="10" hasCustomPrompt="1"/>
          </p:nvPr>
        </p:nvSpPr>
        <p:spPr>
          <a:xfrm>
            <a:off x="201305" y="669879"/>
            <a:ext cx="11625227" cy="4592638"/>
          </a:xfrm>
        </p:spPr>
        <p:txBody>
          <a:bodyPr>
            <a:noAutofit/>
          </a:bodyPr>
          <a:lstStyle>
            <a:lvl1pPr marL="228594" indent="-228594">
              <a:lnSpc>
                <a:spcPct val="100000"/>
              </a:lnSpc>
              <a:spcBef>
                <a:spcPts val="1200"/>
              </a:spcBef>
              <a:defRPr sz="2400">
                <a:latin typeface="Franklin Gothic Medium" panose="020B0603020102020204" pitchFamily="34" charset="0"/>
              </a:defRPr>
            </a:lvl1pPr>
            <a:lvl2pPr marL="576248" indent="-233357">
              <a:lnSpc>
                <a:spcPct val="100000"/>
              </a:lnSpc>
              <a:buFont typeface="Franklin Gothic Medium" panose="020B0603020102020204" pitchFamily="34" charset="0"/>
              <a:buChar char="−"/>
              <a:defRPr sz="2000">
                <a:latin typeface="Franklin Gothic Medium" panose="020B0603020102020204" pitchFamily="34" charset="0"/>
              </a:defRPr>
            </a:lvl2pPr>
            <a:lvl3pPr marL="973114" indent="-228594">
              <a:lnSpc>
                <a:spcPct val="100000"/>
              </a:lnSpc>
              <a:defRPr sz="1800">
                <a:latin typeface="Franklin Gothic Medium" panose="020B06030201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21" name="Footer Placeholder 20"/>
          <p:cNvSpPr>
            <a:spLocks noGrp="1"/>
          </p:cNvSpPr>
          <p:nvPr>
            <p:ph type="ftr" sz="quarter" idx="13"/>
          </p:nvPr>
        </p:nvSpPr>
        <p:spPr>
          <a:xfrm>
            <a:off x="319144" y="6573308"/>
            <a:ext cx="10243961" cy="284692"/>
          </a:xfrm>
        </p:spPr>
        <p:txBody>
          <a:bodyPr/>
          <a:lstStyle>
            <a:lvl1pPr algn="l">
              <a:defRPr sz="1000" cap="all" baseline="0">
                <a:solidFill>
                  <a:schemeClr val="tx1"/>
                </a:solidFill>
                <a:latin typeface="Franklin Gothic Demi Cond" panose="020B0706030402020204" pitchFamily="34" charset="0"/>
              </a:defRPr>
            </a:lvl1pPr>
          </a:lstStyle>
          <a:p>
            <a:endParaRPr lang="en-US"/>
          </a:p>
        </p:txBody>
      </p:sp>
      <p:sp>
        <p:nvSpPr>
          <p:cNvPr id="22" name="Slide Number Placeholder 21"/>
          <p:cNvSpPr>
            <a:spLocks noGrp="1"/>
          </p:cNvSpPr>
          <p:nvPr>
            <p:ph type="sldNum" sz="quarter" idx="14"/>
          </p:nvPr>
        </p:nvSpPr>
        <p:spPr>
          <a:xfrm>
            <a:off x="11074401" y="6573308"/>
            <a:ext cx="752131" cy="284692"/>
          </a:xfrm>
        </p:spPr>
        <p:txBody>
          <a:bodyPr/>
          <a:lstStyle>
            <a:lvl1pPr>
              <a:defRPr sz="1000">
                <a:solidFill>
                  <a:sysClr val="windowText" lastClr="000000"/>
                </a:solidFill>
                <a:latin typeface="Franklin Gothic Demi Cond" panose="020B0706030402020204" pitchFamily="34" charset="0"/>
              </a:defRPr>
            </a:lvl1pPr>
          </a:lstStyle>
          <a:p>
            <a:fld id="{11F27F3A-B3E9-41ED-AF8F-A365F10BB65F}" type="slidenum">
              <a:rPr lang="en-US" smtClean="0"/>
              <a:pPr/>
              <a:t>‹#›</a:t>
            </a:fld>
            <a:endParaRPr lang="en-US"/>
          </a:p>
        </p:txBody>
      </p:sp>
      <p:sp>
        <p:nvSpPr>
          <p:cNvPr id="23" name="Title 1"/>
          <p:cNvSpPr>
            <a:spLocks noGrp="1"/>
          </p:cNvSpPr>
          <p:nvPr>
            <p:ph type="title" hasCustomPrompt="1"/>
          </p:nvPr>
        </p:nvSpPr>
        <p:spPr>
          <a:xfrm>
            <a:off x="12" y="0"/>
            <a:ext cx="10457689" cy="548640"/>
          </a:xfrm>
        </p:spPr>
        <p:txBody>
          <a:bodyPr anchor="t">
            <a:noAutofit/>
          </a:bodyPr>
          <a:lstStyle>
            <a:lvl1pPr algn="l">
              <a:defRPr sz="3200" b="0" i="0" baseline="0">
                <a:solidFill>
                  <a:schemeClr val="tx2">
                    <a:lumMod val="75000"/>
                  </a:schemeClr>
                </a:solidFill>
                <a:latin typeface="Franklin Gothic Demi Cond" panose="020B0706030402020204" pitchFamily="34" charset="0"/>
                <a:cs typeface="Times New Roman" panose="02020603050405020304" pitchFamily="18" charset="0"/>
              </a:defRPr>
            </a:lvl1pPr>
          </a:lstStyle>
          <a:p>
            <a:r>
              <a:rPr lang="en-US"/>
              <a:t>Click to add title, 1 line max</a:t>
            </a:r>
          </a:p>
        </p:txBody>
      </p:sp>
      <p:cxnSp>
        <p:nvCxnSpPr>
          <p:cNvPr id="3" name="Straight Connector 2"/>
          <p:cNvCxnSpPr/>
          <p:nvPr userDrawn="1"/>
        </p:nvCxnSpPr>
        <p:spPr>
          <a:xfrm>
            <a:off x="0" y="6573308"/>
            <a:ext cx="1219200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75244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7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24069" y="1097280"/>
            <a:ext cx="10050448" cy="4937760"/>
          </a:xfrm>
        </p:spPr>
        <p:txBody>
          <a:bodyPr>
            <a:noAutofit/>
          </a:bodyPr>
          <a:lstStyle>
            <a:lvl1pPr marL="228594" indent="-228594">
              <a:lnSpc>
                <a:spcPct val="100000"/>
              </a:lnSpc>
              <a:spcBef>
                <a:spcPts val="1200"/>
              </a:spcBef>
              <a:defRPr sz="28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576248" indent="-233357">
              <a:lnSpc>
                <a:spcPct val="100000"/>
              </a:lnSpc>
              <a:buFont typeface="Franklin Gothic Medium" panose="020B0603020102020204" pitchFamily="34" charset="0"/>
              <a:buChar char="−"/>
              <a:defRPr sz="24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973114" indent="-228594">
              <a:lnSpc>
                <a:spcPct val="100000"/>
              </a:lnSpc>
              <a:defRPr sz="20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424077" y="6155643"/>
            <a:ext cx="9475881" cy="330200"/>
          </a:xfrm>
        </p:spPr>
        <p:txBody>
          <a:bodyPr anchor="b">
            <a:noAutofit/>
          </a:bodyPr>
          <a:lstStyle>
            <a:lvl1pPr marL="0" indent="0">
              <a:lnSpc>
                <a:spcPct val="100000"/>
              </a:lnSpc>
              <a:spcBef>
                <a:spcPts val="0"/>
              </a:spcBef>
              <a:buNone/>
              <a:defRPr sz="12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sp>
        <p:nvSpPr>
          <p:cNvPr id="23" name="Title 1"/>
          <p:cNvSpPr>
            <a:spLocks noGrp="1"/>
          </p:cNvSpPr>
          <p:nvPr>
            <p:ph type="title" hasCustomPrompt="1"/>
          </p:nvPr>
        </p:nvSpPr>
        <p:spPr>
          <a:xfrm>
            <a:off x="424071" y="457200"/>
            <a:ext cx="10050448" cy="548640"/>
          </a:xfrm>
        </p:spPr>
        <p:txBody>
          <a:bodyPr anchor="t">
            <a:noAutofit/>
          </a:bodyPr>
          <a:lstStyle>
            <a:lvl1pPr algn="l">
              <a:defRPr sz="32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pic>
        <p:nvPicPr>
          <p:cNvPr id="3" name="Picture 2">
            <a:extLst>
              <a:ext uri="{FF2B5EF4-FFF2-40B4-BE49-F238E27FC236}">
                <a16:creationId xmlns:a16="http://schemas.microsoft.com/office/drawing/2014/main" id="{21256660-D742-D14C-83D1-77D71D30D3E1}"/>
              </a:ext>
            </a:extLst>
          </p:cNvPr>
          <p:cNvPicPr>
            <a:picLocks noChangeAspect="1"/>
          </p:cNvPicPr>
          <p:nvPr userDrawn="1"/>
        </p:nvPicPr>
        <p:blipFill>
          <a:blip r:embed="rId2"/>
          <a:stretch>
            <a:fillRect/>
          </a:stretch>
        </p:blipFill>
        <p:spPr>
          <a:xfrm>
            <a:off x="10560911" y="0"/>
            <a:ext cx="1631092" cy="6858000"/>
          </a:xfrm>
          <a:prstGeom prst="rect">
            <a:avLst/>
          </a:prstGeom>
        </p:spPr>
      </p:pic>
    </p:spTree>
    <p:extLst>
      <p:ext uri="{BB962C8B-B14F-4D97-AF65-F5344CB8AC3E}">
        <p14:creationId xmlns:p14="http://schemas.microsoft.com/office/powerpoint/2010/main" val="18435359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op &amp; Bottom Rules">
    <p:spTree>
      <p:nvGrpSpPr>
        <p:cNvPr id="1" name=""/>
        <p:cNvGrpSpPr/>
        <p:nvPr/>
      </p:nvGrpSpPr>
      <p:grpSpPr>
        <a:xfrm>
          <a:off x="0" y="0"/>
          <a:ext cx="0" cy="0"/>
          <a:chOff x="0" y="0"/>
          <a:chExt cx="0" cy="0"/>
        </a:xfrm>
      </p:grpSpPr>
      <p:sp>
        <p:nvSpPr>
          <p:cNvPr id="7" name="Rectangle 6"/>
          <p:cNvSpPr/>
          <p:nvPr userDrawn="1"/>
        </p:nvSpPr>
        <p:spPr>
          <a:xfrm>
            <a:off x="0" y="6590662"/>
            <a:ext cx="12192000" cy="276225"/>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800">
              <a:latin typeface="Arial" panose="020B0604020202020204" pitchFamily="34" charset="0"/>
              <a:cs typeface="Arial" panose="020B0604020202020204" pitchFamily="34" charset="0"/>
            </a:endParaRPr>
          </a:p>
        </p:txBody>
      </p:sp>
      <p:sp>
        <p:nvSpPr>
          <p:cNvPr id="8" name="Rectangle 7"/>
          <p:cNvSpPr/>
          <p:nvPr userDrawn="1"/>
        </p:nvSpPr>
        <p:spPr>
          <a:xfrm>
            <a:off x="0" y="3860"/>
            <a:ext cx="12192000" cy="274320"/>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Arial" panose="020B0604020202020204" pitchFamily="34" charset="0"/>
              <a:cs typeface="Arial" panose="020B0604020202020204" pitchFamily="34" charset="0"/>
            </a:endParaRPr>
          </a:p>
        </p:txBody>
      </p:sp>
      <p:sp>
        <p:nvSpPr>
          <p:cNvPr id="6" name="Slide Number Placeholder 21"/>
          <p:cNvSpPr>
            <a:spLocks noGrp="1"/>
          </p:cNvSpPr>
          <p:nvPr>
            <p:ph type="sldNum" sz="quarter" idx="14"/>
          </p:nvPr>
        </p:nvSpPr>
        <p:spPr>
          <a:xfrm>
            <a:off x="11074401" y="6603788"/>
            <a:ext cx="752131" cy="284692"/>
          </a:xfrm>
          <a:prstGeom prst="rect">
            <a:avLst/>
          </a:prstGeom>
        </p:spPr>
        <p:txBody>
          <a:bodyPr/>
          <a:lstStyle>
            <a:lvl1pPr>
              <a:defRPr sz="9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
        <p:nvSpPr>
          <p:cNvPr id="10" name="TextBox 9"/>
          <p:cNvSpPr txBox="1"/>
          <p:nvPr userDrawn="1"/>
        </p:nvSpPr>
        <p:spPr>
          <a:xfrm>
            <a:off x="696381" y="6612863"/>
            <a:ext cx="8261352" cy="230832"/>
          </a:xfrm>
          <a:prstGeom prst="rect">
            <a:avLst/>
          </a:prstGeom>
          <a:noFill/>
        </p:spPr>
        <p:txBody>
          <a:bodyPr wrap="square" rtlCol="0">
            <a:spAutoFit/>
          </a:bodyPr>
          <a:lstStyle/>
          <a:p>
            <a:r>
              <a:rPr lang="en-US" sz="900" b="1" kern="1200">
                <a:solidFill>
                  <a:schemeClr val="bg1"/>
                </a:solidFill>
                <a:effectLst/>
                <a:latin typeface="+mn-lt"/>
                <a:ea typeface="+mn-ea"/>
                <a:cs typeface="+mn-cs"/>
              </a:rPr>
              <a:t>JOINT LEGISLATIVE OVERSIGHT COMMITTEE ON CAPITAL IMPROVEMENTS | FEB. 28, 2018</a:t>
            </a:r>
            <a:endParaRPr lang="en-US" sz="900" kern="1200">
              <a:solidFill>
                <a:schemeClr val="bg1"/>
              </a:solidFill>
              <a:effectLst/>
              <a:latin typeface="+mn-lt"/>
              <a:ea typeface="+mn-ea"/>
              <a:cs typeface="+mn-cs"/>
            </a:endParaRPr>
          </a:p>
        </p:txBody>
      </p:sp>
    </p:spTree>
    <p:extLst>
      <p:ext uri="{BB962C8B-B14F-4D97-AF65-F5344CB8AC3E}">
        <p14:creationId xmlns:p14="http://schemas.microsoft.com/office/powerpoint/2010/main" val="3236333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1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02867" y="1820850"/>
            <a:ext cx="11418072" cy="4142629"/>
          </a:xfrm>
        </p:spPr>
        <p:txBody>
          <a:bodyPr>
            <a:noAutofit/>
          </a:bodyPr>
          <a:lstStyle>
            <a:lvl1pPr marL="228594" indent="-228594">
              <a:lnSpc>
                <a:spcPct val="100000"/>
              </a:lnSpc>
              <a:spcBef>
                <a:spcPts val="1200"/>
              </a:spcBef>
              <a:defRPr sz="28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576248" indent="-233357">
              <a:lnSpc>
                <a:spcPct val="100000"/>
              </a:lnSpc>
              <a:buFont typeface="Franklin Gothic Medium" panose="020B0603020102020204" pitchFamily="34" charset="0"/>
              <a:buChar char="−"/>
              <a:defRPr sz="24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973114" indent="-228594">
              <a:lnSpc>
                <a:spcPct val="100000"/>
              </a:lnSpc>
              <a:defRPr sz="20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402867" y="6155643"/>
            <a:ext cx="10765320" cy="330200"/>
          </a:xfrm>
        </p:spPr>
        <p:txBody>
          <a:bodyPr anchor="b">
            <a:noAutofit/>
          </a:bodyPr>
          <a:lstStyle>
            <a:lvl1pPr marL="0" indent="0">
              <a:lnSpc>
                <a:spcPct val="100000"/>
              </a:lnSpc>
              <a:spcBef>
                <a:spcPts val="0"/>
              </a:spcBef>
              <a:buNone/>
              <a:defRPr sz="12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sp>
        <p:nvSpPr>
          <p:cNvPr id="22" name="Slide Number Placeholder 21"/>
          <p:cNvSpPr>
            <a:spLocks noGrp="1"/>
          </p:cNvSpPr>
          <p:nvPr>
            <p:ph type="sldNum" sz="quarter" idx="14"/>
          </p:nvPr>
        </p:nvSpPr>
        <p:spPr>
          <a:xfrm>
            <a:off x="11074401" y="6603788"/>
            <a:ext cx="752131" cy="284692"/>
          </a:xfrm>
          <a:prstGeom prst="rect">
            <a:avLst/>
          </a:prstGeom>
        </p:spPr>
        <p:txBody>
          <a:bodyPr/>
          <a:lstStyle>
            <a:lvl1pPr algn="r">
              <a:defRPr sz="900"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
        <p:nvSpPr>
          <p:cNvPr id="23" name="Title 1"/>
          <p:cNvSpPr>
            <a:spLocks noGrp="1"/>
          </p:cNvSpPr>
          <p:nvPr>
            <p:ph type="title" hasCustomPrompt="1"/>
          </p:nvPr>
        </p:nvSpPr>
        <p:spPr>
          <a:xfrm>
            <a:off x="402867" y="1180769"/>
            <a:ext cx="11418072" cy="548640"/>
          </a:xfrm>
        </p:spPr>
        <p:txBody>
          <a:bodyPr anchor="t">
            <a:noAutofit/>
          </a:bodyPr>
          <a:lstStyle>
            <a:lvl1pPr algn="l">
              <a:defRPr sz="32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pic>
        <p:nvPicPr>
          <p:cNvPr id="9" name="Picture 8">
            <a:extLst>
              <a:ext uri="{FF2B5EF4-FFF2-40B4-BE49-F238E27FC236}">
                <a16:creationId xmlns:a16="http://schemas.microsoft.com/office/drawing/2014/main" id="{7807D035-A540-114E-A9D3-7E6D5D45EE38}"/>
              </a:ext>
            </a:extLst>
          </p:cNvPr>
          <p:cNvPicPr>
            <a:picLocks noChangeAspect="1"/>
          </p:cNvPicPr>
          <p:nvPr userDrawn="1"/>
        </p:nvPicPr>
        <p:blipFill rotWithShape="1">
          <a:blip r:embed="rId2"/>
          <a:srcRect t="8644"/>
          <a:stretch/>
        </p:blipFill>
        <p:spPr>
          <a:xfrm>
            <a:off x="0" y="0"/>
            <a:ext cx="12192000" cy="1119096"/>
          </a:xfrm>
          <a:prstGeom prst="rect">
            <a:avLst/>
          </a:prstGeom>
        </p:spPr>
      </p:pic>
    </p:spTree>
    <p:extLst>
      <p:ext uri="{BB962C8B-B14F-4D97-AF65-F5344CB8AC3E}">
        <p14:creationId xmlns:p14="http://schemas.microsoft.com/office/powerpoint/2010/main" val="38834922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Content Slide - Bullets&amp;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5"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0" i="0">
              <a:solidFill>
                <a:schemeClr val="accent3">
                  <a:lumMod val="75000"/>
                </a:schemeClr>
              </a:solidFill>
              <a:latin typeface="Gotham Bold" charset="0"/>
              <a:ea typeface="Gotham Bold" charset="0"/>
              <a:cs typeface="Gotham Bold" charset="0"/>
            </a:endParaRPr>
          </a:p>
        </p:txBody>
      </p:sp>
      <p:sp>
        <p:nvSpPr>
          <p:cNvPr id="4" name="Text Placeholder 3"/>
          <p:cNvSpPr>
            <a:spLocks noGrp="1"/>
          </p:cNvSpPr>
          <p:nvPr>
            <p:ph type="body" sz="quarter" idx="10" hasCustomPrompt="1"/>
          </p:nvPr>
        </p:nvSpPr>
        <p:spPr>
          <a:xfrm>
            <a:off x="838200" y="1335576"/>
            <a:ext cx="10517717" cy="1212895"/>
          </a:xfrm>
          <a:prstGeom prst="rect">
            <a:avLst/>
          </a:prstGeom>
        </p:spPr>
        <p:txBody>
          <a:bodyPr>
            <a:noAutofit/>
          </a:bodyPr>
          <a:lstStyle>
            <a:lvl1pPr marL="228594" indent="-228594">
              <a:lnSpc>
                <a:spcPct val="100000"/>
              </a:lnSpc>
              <a:spcBef>
                <a:spcPts val="0"/>
              </a:spcBef>
              <a:defRPr sz="2000" b="1" i="0">
                <a:latin typeface="Arial" panose="020B0604020202020204" pitchFamily="34" charset="0"/>
                <a:ea typeface="Arial" panose="020B0604020202020204" pitchFamily="34" charset="0"/>
                <a:cs typeface="Arial" panose="020B0604020202020204" pitchFamily="34" charset="0"/>
              </a:defRPr>
            </a:lvl1pPr>
            <a:lvl2pPr marL="576248" indent="-233357">
              <a:lnSpc>
                <a:spcPct val="100000"/>
              </a:lnSpc>
              <a:spcBef>
                <a:spcPts val="0"/>
              </a:spcBef>
              <a:buFont typeface="Franklin Gothic Medium" panose="020B0603020102020204" pitchFamily="34" charset="0"/>
              <a:buChar char="−"/>
              <a:defRPr sz="2000" b="1" i="0">
                <a:latin typeface="Arial" panose="020B0604020202020204" pitchFamily="34" charset="0"/>
                <a:ea typeface="Arial" panose="020B0604020202020204" pitchFamily="34" charset="0"/>
                <a:cs typeface="Arial" panose="020B0604020202020204" pitchFamily="34" charset="0"/>
              </a:defRPr>
            </a:lvl2pPr>
            <a:lvl3pPr marL="973114" indent="-228594">
              <a:lnSpc>
                <a:spcPct val="100000"/>
              </a:lnSpc>
              <a:spcBef>
                <a:spcPts val="0"/>
              </a:spcBef>
              <a:defRPr sz="2000" b="1" i="0">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696389" y="6251575"/>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sp>
        <p:nvSpPr>
          <p:cNvPr id="12" name="Content Placeholder 11"/>
          <p:cNvSpPr>
            <a:spLocks noGrp="1"/>
          </p:cNvSpPr>
          <p:nvPr>
            <p:ph sz="quarter" idx="14" hasCustomPrompt="1"/>
          </p:nvPr>
        </p:nvSpPr>
        <p:spPr>
          <a:xfrm>
            <a:off x="829733" y="2548467"/>
            <a:ext cx="10526184" cy="3694230"/>
          </a:xfrm>
          <a:prstGeom prst="rect">
            <a:avLst/>
          </a:prstGeom>
        </p:spPr>
        <p:txBody>
          <a:bodyPr/>
          <a:lstStyle>
            <a:lvl1pPr marL="0" indent="0" algn="ctr">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icon below to add table or chart</a:t>
            </a:r>
          </a:p>
        </p:txBody>
      </p:sp>
      <p:cxnSp>
        <p:nvCxnSpPr>
          <p:cNvPr id="7" name="Straight Connector 6"/>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72620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Content Slide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72" y="624055"/>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2"/>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a:solidFill>
                <a:schemeClr val="accent3">
                  <a:lumMod val="75000"/>
                </a:schemeClr>
              </a:solidFill>
              <a:latin typeface="Gotham Bold" charset="0"/>
              <a:ea typeface="Gotham Bold" charset="0"/>
              <a:cs typeface="Gotham Bold" charset="0"/>
            </a:endParaRPr>
          </a:p>
        </p:txBody>
      </p:sp>
      <p:sp>
        <p:nvSpPr>
          <p:cNvPr id="4" name="Text Placeholder 3"/>
          <p:cNvSpPr>
            <a:spLocks noGrp="1"/>
          </p:cNvSpPr>
          <p:nvPr>
            <p:ph type="body" sz="quarter" idx="10" hasCustomPrompt="1"/>
          </p:nvPr>
        </p:nvSpPr>
        <p:spPr>
          <a:xfrm>
            <a:off x="838200" y="1447803"/>
            <a:ext cx="10517717" cy="4795307"/>
          </a:xfrm>
          <a:prstGeom prst="rect">
            <a:avLst/>
          </a:prstGeom>
        </p:spPr>
        <p:txBody>
          <a:bodyPr>
            <a:noAutofit/>
          </a:bodyPr>
          <a:lstStyle>
            <a:lvl1pPr marL="228584" indent="-228584">
              <a:lnSpc>
                <a:spcPct val="100000"/>
              </a:lnSpc>
              <a:spcBef>
                <a:spcPts val="1200"/>
              </a:spcBef>
              <a:defRPr sz="2800" b="1" i="0">
                <a:latin typeface="Arial" panose="020B0604020202020204" pitchFamily="34" charset="0"/>
                <a:ea typeface="Arial" panose="020B0604020202020204" pitchFamily="34" charset="0"/>
                <a:cs typeface="Arial" panose="020B0604020202020204" pitchFamily="34" charset="0"/>
              </a:defRPr>
            </a:lvl1pPr>
            <a:lvl2pPr marL="576220" indent="-233345">
              <a:lnSpc>
                <a:spcPct val="100000"/>
              </a:lnSpc>
              <a:buFont typeface="Franklin Gothic Medium" panose="020B0603020102020204" pitchFamily="34" charset="0"/>
              <a:buChar char="−"/>
              <a:defRPr sz="2400" b="1" i="0">
                <a:latin typeface="Arial" panose="020B0604020202020204" pitchFamily="34" charset="0"/>
                <a:ea typeface="Arial" panose="020B0604020202020204" pitchFamily="34" charset="0"/>
                <a:cs typeface="Arial" panose="020B0604020202020204" pitchFamily="34" charset="0"/>
              </a:defRPr>
            </a:lvl2pPr>
            <a:lvl3pPr marL="973066" indent="-228584">
              <a:lnSpc>
                <a:spcPct val="100000"/>
              </a:lnSpc>
              <a:defRPr sz="2000" b="1" i="0">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696395" y="6243108"/>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cxnSp>
        <p:nvCxnSpPr>
          <p:cNvPr id="18" name="Straight Connector 17"/>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90067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4_Content Slide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5" y="624054"/>
            <a:ext cx="10457689" cy="548640"/>
          </a:xfrm>
          <a:prstGeom prst="rect">
            <a:avLst/>
          </a:prstGeom>
        </p:spPr>
        <p:txBody>
          <a:bodyPr anchor="t">
            <a:noAutofit/>
          </a:bodyPr>
          <a:lstStyle>
            <a:lvl1pPr algn="l">
              <a:defRPr sz="3200" b="1" i="0" baseline="0">
                <a:solidFill>
                  <a:schemeClr val="tx2">
                    <a:lumMod val="75000"/>
                  </a:schemeClr>
                </a:solidFill>
                <a:latin typeface="Gotham Bold" charset="0"/>
                <a:ea typeface="Gotham Bold" charset="0"/>
                <a:cs typeface="Gotham Bold"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a:solidFill>
                <a:schemeClr val="accent3">
                  <a:lumMod val="75000"/>
                </a:schemeClr>
              </a:solidFill>
              <a:latin typeface="Gotham Bold" charset="0"/>
              <a:ea typeface="Gotham Bold" charset="0"/>
              <a:cs typeface="Gotham Bold" charset="0"/>
            </a:endParaRPr>
          </a:p>
        </p:txBody>
      </p:sp>
      <p:sp>
        <p:nvSpPr>
          <p:cNvPr id="4" name="Text Placeholder 3"/>
          <p:cNvSpPr>
            <a:spLocks noGrp="1"/>
          </p:cNvSpPr>
          <p:nvPr>
            <p:ph type="body" sz="quarter" idx="10" hasCustomPrompt="1"/>
          </p:nvPr>
        </p:nvSpPr>
        <p:spPr>
          <a:xfrm>
            <a:off x="838200" y="1447803"/>
            <a:ext cx="10517717" cy="4795307"/>
          </a:xfrm>
          <a:prstGeom prst="rect">
            <a:avLst/>
          </a:prstGeom>
        </p:spPr>
        <p:txBody>
          <a:bodyPr>
            <a:noAutofit/>
          </a:bodyPr>
          <a:lstStyle>
            <a:lvl1pPr marL="228594" indent="-228594">
              <a:lnSpc>
                <a:spcPct val="100000"/>
              </a:lnSpc>
              <a:spcBef>
                <a:spcPts val="1200"/>
              </a:spcBef>
              <a:defRPr sz="2800" b="1" i="0">
                <a:latin typeface="Gotham Bold" charset="0"/>
                <a:ea typeface="Gotham Bold" charset="0"/>
                <a:cs typeface="Gotham Bold" charset="0"/>
              </a:defRPr>
            </a:lvl1pPr>
            <a:lvl2pPr marL="576248" indent="-233357">
              <a:lnSpc>
                <a:spcPct val="100000"/>
              </a:lnSpc>
              <a:buFont typeface="Franklin Gothic Medium" panose="020B0603020102020204" pitchFamily="34" charset="0"/>
              <a:buChar char="−"/>
              <a:defRPr sz="2400" b="1" i="0">
                <a:latin typeface="Gotham Bold" charset="0"/>
                <a:ea typeface="Gotham Bold" charset="0"/>
                <a:cs typeface="Gotham Bold" charset="0"/>
              </a:defRPr>
            </a:lvl2pPr>
            <a:lvl3pPr marL="973114" indent="-228594">
              <a:lnSpc>
                <a:spcPct val="100000"/>
              </a:lnSpc>
              <a:defRPr sz="2000" b="1" i="0">
                <a:latin typeface="Gotham Bold" charset="0"/>
                <a:ea typeface="Gotham Bold" charset="0"/>
                <a:cs typeface="Gotham Bold"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cxnSp>
        <p:nvCxnSpPr>
          <p:cNvPr id="18" name="Straight Connector 17"/>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16390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2_Bullets">
    <p:spTree>
      <p:nvGrpSpPr>
        <p:cNvPr id="1" name=""/>
        <p:cNvGrpSpPr/>
        <p:nvPr/>
      </p:nvGrpSpPr>
      <p:grpSpPr>
        <a:xfrm>
          <a:off x="0" y="0"/>
          <a:ext cx="0" cy="0"/>
          <a:chOff x="0" y="0"/>
          <a:chExt cx="0" cy="0"/>
        </a:xfrm>
      </p:grpSpPr>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Franklin Gothic Demi Cond" panose="020B0706030402020204" pitchFamily="34" charset="0"/>
            </a:endParaRPr>
          </a:p>
        </p:txBody>
      </p:sp>
      <p:sp>
        <p:nvSpPr>
          <p:cNvPr id="4" name="Text Placeholder 3"/>
          <p:cNvSpPr>
            <a:spLocks noGrp="1"/>
          </p:cNvSpPr>
          <p:nvPr>
            <p:ph type="body" sz="quarter" idx="10" hasCustomPrompt="1"/>
          </p:nvPr>
        </p:nvSpPr>
        <p:spPr>
          <a:xfrm>
            <a:off x="201305" y="669879"/>
            <a:ext cx="11625227" cy="4592638"/>
          </a:xfrm>
        </p:spPr>
        <p:txBody>
          <a:bodyPr>
            <a:noAutofit/>
          </a:bodyPr>
          <a:lstStyle>
            <a:lvl1pPr marL="228594" indent="-228594">
              <a:lnSpc>
                <a:spcPct val="100000"/>
              </a:lnSpc>
              <a:spcBef>
                <a:spcPts val="1200"/>
              </a:spcBef>
              <a:defRPr sz="2400">
                <a:latin typeface="Franklin Gothic Medium" panose="020B0603020102020204" pitchFamily="34" charset="0"/>
              </a:defRPr>
            </a:lvl1pPr>
            <a:lvl2pPr marL="576248" indent="-233357">
              <a:lnSpc>
                <a:spcPct val="100000"/>
              </a:lnSpc>
              <a:buFont typeface="Franklin Gothic Medium" panose="020B0603020102020204" pitchFamily="34" charset="0"/>
              <a:buChar char="−"/>
              <a:defRPr sz="2000">
                <a:latin typeface="Franklin Gothic Medium" panose="020B0603020102020204" pitchFamily="34" charset="0"/>
              </a:defRPr>
            </a:lvl2pPr>
            <a:lvl3pPr marL="973114" indent="-228594">
              <a:lnSpc>
                <a:spcPct val="100000"/>
              </a:lnSpc>
              <a:defRPr sz="1800">
                <a:latin typeface="Franklin Gothic Medium" panose="020B06030201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21" name="Footer Placeholder 20"/>
          <p:cNvSpPr>
            <a:spLocks noGrp="1"/>
          </p:cNvSpPr>
          <p:nvPr>
            <p:ph type="ftr" sz="quarter" idx="13"/>
          </p:nvPr>
        </p:nvSpPr>
        <p:spPr>
          <a:xfrm>
            <a:off x="309618" y="6573308"/>
            <a:ext cx="10243961" cy="284692"/>
          </a:xfrm>
        </p:spPr>
        <p:txBody>
          <a:bodyPr/>
          <a:lstStyle>
            <a:lvl1pPr algn="l">
              <a:defRPr sz="1000" cap="all" baseline="0">
                <a:solidFill>
                  <a:schemeClr val="tx1"/>
                </a:solidFill>
                <a:latin typeface="Franklin Gothic Demi Cond" panose="020B0706030402020204" pitchFamily="34" charset="0"/>
              </a:defRPr>
            </a:lvl1pPr>
          </a:lstStyle>
          <a:p>
            <a:endParaRPr lang="en-US"/>
          </a:p>
        </p:txBody>
      </p:sp>
      <p:sp>
        <p:nvSpPr>
          <p:cNvPr id="22" name="Slide Number Placeholder 21"/>
          <p:cNvSpPr>
            <a:spLocks noGrp="1"/>
          </p:cNvSpPr>
          <p:nvPr>
            <p:ph type="sldNum" sz="quarter" idx="14"/>
          </p:nvPr>
        </p:nvSpPr>
        <p:spPr>
          <a:xfrm>
            <a:off x="11074401" y="6573308"/>
            <a:ext cx="752131" cy="284692"/>
          </a:xfrm>
        </p:spPr>
        <p:txBody>
          <a:bodyPr/>
          <a:lstStyle>
            <a:lvl1pPr>
              <a:defRPr sz="1000">
                <a:solidFill>
                  <a:sysClr val="windowText" lastClr="000000"/>
                </a:solidFill>
                <a:latin typeface="Franklin Gothic Demi Cond" panose="020B0706030402020204" pitchFamily="34" charset="0"/>
              </a:defRPr>
            </a:lvl1pPr>
          </a:lstStyle>
          <a:p>
            <a:fld id="{11F27F3A-B3E9-41ED-AF8F-A365F10BB65F}" type="slidenum">
              <a:rPr lang="en-US" smtClean="0"/>
              <a:pPr/>
              <a:t>‹#›</a:t>
            </a:fld>
            <a:endParaRPr lang="en-US"/>
          </a:p>
        </p:txBody>
      </p:sp>
      <p:sp>
        <p:nvSpPr>
          <p:cNvPr id="23" name="Title 1"/>
          <p:cNvSpPr>
            <a:spLocks noGrp="1"/>
          </p:cNvSpPr>
          <p:nvPr>
            <p:ph type="title" hasCustomPrompt="1"/>
          </p:nvPr>
        </p:nvSpPr>
        <p:spPr>
          <a:xfrm>
            <a:off x="12" y="0"/>
            <a:ext cx="10457689" cy="548640"/>
          </a:xfrm>
        </p:spPr>
        <p:txBody>
          <a:bodyPr anchor="t">
            <a:noAutofit/>
          </a:bodyPr>
          <a:lstStyle>
            <a:lvl1pPr algn="l">
              <a:defRPr sz="3200" b="0" i="0" baseline="0">
                <a:solidFill>
                  <a:schemeClr val="tx2">
                    <a:lumMod val="75000"/>
                  </a:schemeClr>
                </a:solidFill>
                <a:latin typeface="Franklin Gothic Demi Cond" panose="020B0706030402020204" pitchFamily="34" charset="0"/>
                <a:cs typeface="Times New Roman" panose="02020603050405020304" pitchFamily="18" charset="0"/>
              </a:defRPr>
            </a:lvl1pPr>
          </a:lstStyle>
          <a:p>
            <a:r>
              <a:rPr lang="en-US"/>
              <a:t>Click to add title, 1 line max</a:t>
            </a:r>
          </a:p>
        </p:txBody>
      </p:sp>
      <p:cxnSp>
        <p:nvCxnSpPr>
          <p:cNvPr id="3" name="Straight Connector 2"/>
          <p:cNvCxnSpPr/>
          <p:nvPr userDrawn="1"/>
        </p:nvCxnSpPr>
        <p:spPr>
          <a:xfrm>
            <a:off x="0" y="6573308"/>
            <a:ext cx="1219200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72520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userDrawn="1">
  <p:cSld name="3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02867" y="1820850"/>
            <a:ext cx="11418072" cy="4142629"/>
          </a:xfrm>
        </p:spPr>
        <p:txBody>
          <a:bodyPr>
            <a:noAutofit/>
          </a:bodyPr>
          <a:lstStyle>
            <a:lvl1pPr marL="228600" indent="-228600">
              <a:lnSpc>
                <a:spcPct val="100000"/>
              </a:lnSpc>
              <a:spcBef>
                <a:spcPts val="1200"/>
              </a:spcBef>
              <a:defRPr sz="28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576263" indent="-233363">
              <a:lnSpc>
                <a:spcPct val="100000"/>
              </a:lnSpc>
              <a:buFont typeface="Franklin Gothic Medium" panose="020B0603020102020204" pitchFamily="34" charset="0"/>
              <a:buChar char="−"/>
              <a:defRPr sz="24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defRPr sz="20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402867" y="6155643"/>
            <a:ext cx="10765320" cy="330200"/>
          </a:xfrm>
        </p:spPr>
        <p:txBody>
          <a:bodyPr anchor="b">
            <a:noAutofit/>
          </a:bodyPr>
          <a:lstStyle>
            <a:lvl1pPr marL="0" indent="0">
              <a:lnSpc>
                <a:spcPct val="100000"/>
              </a:lnSpc>
              <a:spcBef>
                <a:spcPts val="0"/>
              </a:spcBef>
              <a:buNone/>
              <a:defRPr sz="12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sp>
        <p:nvSpPr>
          <p:cNvPr id="22" name="Slide Number Placeholder 21"/>
          <p:cNvSpPr>
            <a:spLocks noGrp="1"/>
          </p:cNvSpPr>
          <p:nvPr>
            <p:ph type="sldNum" sz="quarter" idx="14"/>
          </p:nvPr>
        </p:nvSpPr>
        <p:spPr>
          <a:xfrm>
            <a:off x="11074400" y="6603788"/>
            <a:ext cx="752131" cy="284692"/>
          </a:xfrm>
          <a:prstGeom prst="rect">
            <a:avLst/>
          </a:prstGeom>
        </p:spPr>
        <p:txBody>
          <a:bodyPr/>
          <a:lstStyle>
            <a:lvl1pPr algn="r">
              <a:defRPr sz="900"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
        <p:nvSpPr>
          <p:cNvPr id="23" name="Title 1"/>
          <p:cNvSpPr>
            <a:spLocks noGrp="1"/>
          </p:cNvSpPr>
          <p:nvPr>
            <p:ph type="title" hasCustomPrompt="1"/>
          </p:nvPr>
        </p:nvSpPr>
        <p:spPr>
          <a:xfrm>
            <a:off x="402867" y="1180769"/>
            <a:ext cx="11418072" cy="548640"/>
          </a:xfrm>
        </p:spPr>
        <p:txBody>
          <a:bodyPr anchor="t">
            <a:noAutofit/>
          </a:bodyPr>
          <a:lstStyle>
            <a:lvl1pPr algn="l">
              <a:defRPr sz="32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pic>
        <p:nvPicPr>
          <p:cNvPr id="9" name="Picture 8">
            <a:extLst>
              <a:ext uri="{FF2B5EF4-FFF2-40B4-BE49-F238E27FC236}">
                <a16:creationId xmlns:a16="http://schemas.microsoft.com/office/drawing/2014/main" id="{7807D035-A540-114E-A9D3-7E6D5D45EE38}"/>
              </a:ext>
            </a:extLst>
          </p:cNvPr>
          <p:cNvPicPr>
            <a:picLocks noChangeAspect="1"/>
          </p:cNvPicPr>
          <p:nvPr userDrawn="1"/>
        </p:nvPicPr>
        <p:blipFill rotWithShape="1">
          <a:blip r:embed="rId2"/>
          <a:srcRect t="8644"/>
          <a:stretch/>
        </p:blipFill>
        <p:spPr>
          <a:xfrm>
            <a:off x="0" y="0"/>
            <a:ext cx="12192000" cy="1119096"/>
          </a:xfrm>
          <a:prstGeom prst="rect">
            <a:avLst/>
          </a:prstGeom>
        </p:spPr>
      </p:pic>
    </p:spTree>
    <p:extLst>
      <p:ext uri="{BB962C8B-B14F-4D97-AF65-F5344CB8AC3E}">
        <p14:creationId xmlns:p14="http://schemas.microsoft.com/office/powerpoint/2010/main" val="8536016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9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02867" y="1820850"/>
            <a:ext cx="11418072" cy="4142629"/>
          </a:xfrm>
        </p:spPr>
        <p:txBody>
          <a:bodyPr>
            <a:noAutofit/>
          </a:bodyPr>
          <a:lstStyle>
            <a:lvl1pPr marL="228600" indent="-228600">
              <a:lnSpc>
                <a:spcPct val="100000"/>
              </a:lnSpc>
              <a:spcBef>
                <a:spcPts val="1200"/>
              </a:spcBef>
              <a:defRPr sz="28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576263" indent="-233363">
              <a:lnSpc>
                <a:spcPct val="100000"/>
              </a:lnSpc>
              <a:buFont typeface="Franklin Gothic Medium" panose="020B0603020102020204" pitchFamily="34" charset="0"/>
              <a:buChar char="−"/>
              <a:defRPr sz="24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defRPr sz="20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402867" y="6155643"/>
            <a:ext cx="10765320" cy="330200"/>
          </a:xfrm>
        </p:spPr>
        <p:txBody>
          <a:bodyPr anchor="b">
            <a:noAutofit/>
          </a:bodyPr>
          <a:lstStyle>
            <a:lvl1pPr marL="0" indent="0">
              <a:lnSpc>
                <a:spcPct val="100000"/>
              </a:lnSpc>
              <a:spcBef>
                <a:spcPts val="0"/>
              </a:spcBef>
              <a:buNone/>
              <a:defRPr sz="12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sp>
        <p:nvSpPr>
          <p:cNvPr id="23" name="Title 1"/>
          <p:cNvSpPr>
            <a:spLocks noGrp="1"/>
          </p:cNvSpPr>
          <p:nvPr>
            <p:ph type="title" hasCustomPrompt="1"/>
          </p:nvPr>
        </p:nvSpPr>
        <p:spPr>
          <a:xfrm>
            <a:off x="402867" y="1180769"/>
            <a:ext cx="11418072" cy="548640"/>
          </a:xfrm>
        </p:spPr>
        <p:txBody>
          <a:bodyPr anchor="t">
            <a:noAutofit/>
          </a:bodyPr>
          <a:lstStyle>
            <a:lvl1pPr algn="l">
              <a:defRPr sz="32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pic>
        <p:nvPicPr>
          <p:cNvPr id="9" name="Picture 8">
            <a:extLst>
              <a:ext uri="{FF2B5EF4-FFF2-40B4-BE49-F238E27FC236}">
                <a16:creationId xmlns:a16="http://schemas.microsoft.com/office/drawing/2014/main" id="{7807D035-A540-114E-A9D3-7E6D5D45EE38}"/>
              </a:ext>
            </a:extLst>
          </p:cNvPr>
          <p:cNvPicPr>
            <a:picLocks noChangeAspect="1"/>
          </p:cNvPicPr>
          <p:nvPr userDrawn="1"/>
        </p:nvPicPr>
        <p:blipFill rotWithShape="1">
          <a:blip r:embed="rId2"/>
          <a:srcRect t="8644"/>
          <a:stretch/>
        </p:blipFill>
        <p:spPr>
          <a:xfrm>
            <a:off x="0" y="0"/>
            <a:ext cx="12192000" cy="1119096"/>
          </a:xfrm>
          <a:prstGeom prst="rect">
            <a:avLst/>
          </a:prstGeom>
        </p:spPr>
      </p:pic>
    </p:spTree>
    <p:extLst>
      <p:ext uri="{BB962C8B-B14F-4D97-AF65-F5344CB8AC3E}">
        <p14:creationId xmlns:p14="http://schemas.microsoft.com/office/powerpoint/2010/main" val="17013727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61806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983615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5938531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716471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4558291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975608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196284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20950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624036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4621851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6707595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able Chart Image">
    <p:spTree>
      <p:nvGrpSpPr>
        <p:cNvPr id="1" name=""/>
        <p:cNvGrpSpPr/>
        <p:nvPr/>
      </p:nvGrpSpPr>
      <p:grpSpPr>
        <a:xfrm>
          <a:off x="0" y="0"/>
          <a:ext cx="0" cy="0"/>
          <a:chOff x="0" y="0"/>
          <a:chExt cx="0" cy="0"/>
        </a:xfrm>
      </p:grpSpPr>
      <p:sp>
        <p:nvSpPr>
          <p:cNvPr id="7" name="Rectangle 6"/>
          <p:cNvSpPr/>
          <p:nvPr userDrawn="1"/>
        </p:nvSpPr>
        <p:spPr>
          <a:xfrm>
            <a:off x="0" y="6590662"/>
            <a:ext cx="12192000" cy="276225"/>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800" b="1" i="0">
              <a:latin typeface="Arial" panose="020B0604020202020204" pitchFamily="34" charset="0"/>
              <a:ea typeface="Gotham Bold" charset="0"/>
              <a:cs typeface="Arial" panose="020B0604020202020204" pitchFamily="34" charset="0"/>
            </a:endParaRPr>
          </a:p>
        </p:txBody>
      </p:sp>
      <p:sp>
        <p:nvSpPr>
          <p:cNvPr id="2" name="Title 1"/>
          <p:cNvSpPr>
            <a:spLocks noGrp="1"/>
          </p:cNvSpPr>
          <p:nvPr>
            <p:ph type="title" hasCustomPrompt="1"/>
          </p:nvPr>
        </p:nvSpPr>
        <p:spPr>
          <a:xfrm>
            <a:off x="731520" y="457200"/>
            <a:ext cx="10624397" cy="548640"/>
          </a:xfr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274320"/>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a:solidFill>
                <a:schemeClr val="accent3">
                  <a:lumMod val="75000"/>
                </a:schemeClr>
              </a:solidFill>
              <a:latin typeface="Arial" panose="020B0604020202020204" pitchFamily="34" charset="0"/>
              <a:ea typeface="Gotham Bold" charset="0"/>
              <a:cs typeface="Arial" panose="020B0604020202020204" pitchFamily="34" charset="0"/>
            </a:endParaRPr>
          </a:p>
        </p:txBody>
      </p:sp>
      <p:sp>
        <p:nvSpPr>
          <p:cNvPr id="12" name="Content Placeholder 11"/>
          <p:cNvSpPr>
            <a:spLocks noGrp="1"/>
          </p:cNvSpPr>
          <p:nvPr>
            <p:ph sz="quarter" idx="14" hasCustomPrompt="1"/>
          </p:nvPr>
        </p:nvSpPr>
        <p:spPr>
          <a:xfrm>
            <a:off x="853440" y="1097280"/>
            <a:ext cx="10526184" cy="4902890"/>
          </a:xfrm>
        </p:spPr>
        <p:txBody>
          <a:bodyPr>
            <a:noAutofit/>
          </a:bodyPr>
          <a:lstStyle>
            <a:lvl1pPr marL="0" indent="0" algn="ctr">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icon below to add table or chart</a:t>
            </a:r>
          </a:p>
        </p:txBody>
      </p:sp>
      <p:sp>
        <p:nvSpPr>
          <p:cNvPr id="9" name="Slide Number Placeholder 21"/>
          <p:cNvSpPr>
            <a:spLocks noGrp="1"/>
          </p:cNvSpPr>
          <p:nvPr>
            <p:ph type="sldNum" sz="quarter" idx="15"/>
          </p:nvPr>
        </p:nvSpPr>
        <p:spPr>
          <a:xfrm>
            <a:off x="11074401" y="6603788"/>
            <a:ext cx="752131" cy="284692"/>
          </a:xfrm>
          <a:prstGeom prst="rect">
            <a:avLst/>
          </a:prstGeom>
        </p:spPr>
        <p:txBody>
          <a:bodyPr/>
          <a:lstStyle>
            <a:lvl1pPr>
              <a:defRPr sz="9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Tree>
    <p:extLst>
      <p:ext uri="{BB962C8B-B14F-4D97-AF65-F5344CB8AC3E}">
        <p14:creationId xmlns:p14="http://schemas.microsoft.com/office/powerpoint/2010/main" val="19025258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2 Column Table Chart Image">
    <p:spTree>
      <p:nvGrpSpPr>
        <p:cNvPr id="1" name=""/>
        <p:cNvGrpSpPr/>
        <p:nvPr/>
      </p:nvGrpSpPr>
      <p:grpSpPr>
        <a:xfrm>
          <a:off x="0" y="0"/>
          <a:ext cx="0" cy="0"/>
          <a:chOff x="0" y="0"/>
          <a:chExt cx="0" cy="0"/>
        </a:xfrm>
      </p:grpSpPr>
      <p:sp>
        <p:nvSpPr>
          <p:cNvPr id="7" name="Rectangle 6"/>
          <p:cNvSpPr/>
          <p:nvPr userDrawn="1"/>
        </p:nvSpPr>
        <p:spPr>
          <a:xfrm>
            <a:off x="0" y="6590662"/>
            <a:ext cx="12192000" cy="276225"/>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800" b="1" i="0">
              <a:latin typeface="Arial" panose="020B0604020202020204" pitchFamily="34" charset="0"/>
              <a:ea typeface="Gotham Bold" charset="0"/>
              <a:cs typeface="Arial" panose="020B0604020202020204" pitchFamily="34" charset="0"/>
            </a:endParaRPr>
          </a:p>
        </p:txBody>
      </p:sp>
      <p:sp>
        <p:nvSpPr>
          <p:cNvPr id="2" name="Title 1"/>
          <p:cNvSpPr>
            <a:spLocks noGrp="1"/>
          </p:cNvSpPr>
          <p:nvPr>
            <p:ph type="title" hasCustomPrompt="1"/>
          </p:nvPr>
        </p:nvSpPr>
        <p:spPr>
          <a:xfrm>
            <a:off x="731520" y="457200"/>
            <a:ext cx="10609296" cy="548640"/>
          </a:xfr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274320"/>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a:solidFill>
                <a:schemeClr val="accent3">
                  <a:lumMod val="75000"/>
                </a:schemeClr>
              </a:solidFill>
              <a:latin typeface="Arial" panose="020B0604020202020204" pitchFamily="34" charset="0"/>
              <a:ea typeface="Gotham Bold" charset="0"/>
              <a:cs typeface="Arial" panose="020B0604020202020204" pitchFamily="34" charset="0"/>
            </a:endParaRPr>
          </a:p>
        </p:txBody>
      </p:sp>
      <p:sp>
        <p:nvSpPr>
          <p:cNvPr id="12" name="Content Placeholder 11"/>
          <p:cNvSpPr>
            <a:spLocks noGrp="1"/>
          </p:cNvSpPr>
          <p:nvPr>
            <p:ph sz="quarter" idx="14" hasCustomPrompt="1"/>
          </p:nvPr>
        </p:nvSpPr>
        <p:spPr>
          <a:xfrm>
            <a:off x="829732" y="1614695"/>
            <a:ext cx="5120640" cy="4623775"/>
          </a:xfrm>
        </p:spPr>
        <p:txBody>
          <a:bodyPr>
            <a:noAutofit/>
          </a:bodyPr>
          <a:lstStyle>
            <a:lvl1pPr marL="0" indent="0" algn="ctr">
              <a:buNone/>
              <a:defRPr sz="20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icon below to add table, chart, image</a:t>
            </a:r>
          </a:p>
        </p:txBody>
      </p:sp>
      <p:sp>
        <p:nvSpPr>
          <p:cNvPr id="10" name="Content Placeholder 11"/>
          <p:cNvSpPr>
            <a:spLocks noGrp="1"/>
          </p:cNvSpPr>
          <p:nvPr>
            <p:ph sz="quarter" idx="15" hasCustomPrompt="1"/>
          </p:nvPr>
        </p:nvSpPr>
        <p:spPr>
          <a:xfrm>
            <a:off x="6220176" y="1614695"/>
            <a:ext cx="5120640" cy="4623775"/>
          </a:xfrm>
        </p:spPr>
        <p:txBody>
          <a:bodyPr>
            <a:noAutofit/>
          </a:bodyPr>
          <a:lstStyle>
            <a:lvl1pPr marL="0" indent="0" algn="ctr">
              <a:buNone/>
              <a:defRPr sz="20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icon below to add table, chart, image</a:t>
            </a:r>
          </a:p>
        </p:txBody>
      </p:sp>
      <p:sp>
        <p:nvSpPr>
          <p:cNvPr id="4" name="Text Placeholder 3"/>
          <p:cNvSpPr>
            <a:spLocks noGrp="1"/>
          </p:cNvSpPr>
          <p:nvPr>
            <p:ph type="body" sz="quarter" idx="16" hasCustomPrompt="1"/>
          </p:nvPr>
        </p:nvSpPr>
        <p:spPr>
          <a:xfrm>
            <a:off x="829733" y="1097289"/>
            <a:ext cx="5120640" cy="500063"/>
          </a:xfr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title</a:t>
            </a:r>
          </a:p>
        </p:txBody>
      </p:sp>
      <p:sp>
        <p:nvSpPr>
          <p:cNvPr id="13" name="Text Placeholder 3"/>
          <p:cNvSpPr>
            <a:spLocks noGrp="1"/>
          </p:cNvSpPr>
          <p:nvPr>
            <p:ph type="body" sz="quarter" idx="17" hasCustomPrompt="1"/>
          </p:nvPr>
        </p:nvSpPr>
        <p:spPr>
          <a:xfrm>
            <a:off x="6220176" y="1097289"/>
            <a:ext cx="5120640" cy="500063"/>
          </a:xfr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title</a:t>
            </a:r>
          </a:p>
        </p:txBody>
      </p:sp>
      <p:sp>
        <p:nvSpPr>
          <p:cNvPr id="15" name="Slide Number Placeholder 21"/>
          <p:cNvSpPr>
            <a:spLocks noGrp="1"/>
          </p:cNvSpPr>
          <p:nvPr>
            <p:ph type="sldNum" sz="quarter" idx="18"/>
          </p:nvPr>
        </p:nvSpPr>
        <p:spPr>
          <a:xfrm>
            <a:off x="11074401" y="6603788"/>
            <a:ext cx="752131" cy="284692"/>
          </a:xfrm>
          <a:prstGeom prst="rect">
            <a:avLst/>
          </a:prstGeom>
        </p:spPr>
        <p:txBody>
          <a:bodyPr/>
          <a:lstStyle>
            <a:lvl1pPr>
              <a:defRPr sz="9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Tree>
    <p:extLst>
      <p:ext uri="{BB962C8B-B14F-4D97-AF65-F5344CB8AC3E}">
        <p14:creationId xmlns:p14="http://schemas.microsoft.com/office/powerpoint/2010/main" val="39453740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op &amp; Bottom Rules">
    <p:spTree>
      <p:nvGrpSpPr>
        <p:cNvPr id="1" name=""/>
        <p:cNvGrpSpPr/>
        <p:nvPr/>
      </p:nvGrpSpPr>
      <p:grpSpPr>
        <a:xfrm>
          <a:off x="0" y="0"/>
          <a:ext cx="0" cy="0"/>
          <a:chOff x="0" y="0"/>
          <a:chExt cx="0" cy="0"/>
        </a:xfrm>
      </p:grpSpPr>
      <p:sp>
        <p:nvSpPr>
          <p:cNvPr id="7" name="Rectangle 6"/>
          <p:cNvSpPr/>
          <p:nvPr userDrawn="1"/>
        </p:nvSpPr>
        <p:spPr>
          <a:xfrm>
            <a:off x="0" y="6590662"/>
            <a:ext cx="12192000" cy="276225"/>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800">
              <a:latin typeface="Arial" panose="020B0604020202020204" pitchFamily="34" charset="0"/>
              <a:cs typeface="Arial" panose="020B0604020202020204" pitchFamily="34" charset="0"/>
            </a:endParaRPr>
          </a:p>
        </p:txBody>
      </p:sp>
      <p:sp>
        <p:nvSpPr>
          <p:cNvPr id="8" name="Rectangle 7"/>
          <p:cNvSpPr/>
          <p:nvPr userDrawn="1"/>
        </p:nvSpPr>
        <p:spPr>
          <a:xfrm>
            <a:off x="0" y="3860"/>
            <a:ext cx="12192000" cy="274320"/>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Arial" panose="020B0604020202020204" pitchFamily="34" charset="0"/>
              <a:cs typeface="Arial" panose="020B0604020202020204" pitchFamily="34" charset="0"/>
            </a:endParaRPr>
          </a:p>
        </p:txBody>
      </p:sp>
      <p:sp>
        <p:nvSpPr>
          <p:cNvPr id="6" name="Slide Number Placeholder 21"/>
          <p:cNvSpPr>
            <a:spLocks noGrp="1"/>
          </p:cNvSpPr>
          <p:nvPr>
            <p:ph type="sldNum" sz="quarter" idx="14"/>
          </p:nvPr>
        </p:nvSpPr>
        <p:spPr>
          <a:xfrm>
            <a:off x="11074401" y="6603788"/>
            <a:ext cx="752131" cy="284692"/>
          </a:xfrm>
          <a:prstGeom prst="rect">
            <a:avLst/>
          </a:prstGeom>
        </p:spPr>
        <p:txBody>
          <a:bodyPr/>
          <a:lstStyle>
            <a:lvl1pPr>
              <a:defRPr sz="9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Tree>
    <p:extLst>
      <p:ext uri="{BB962C8B-B14F-4D97-AF65-F5344CB8AC3E}">
        <p14:creationId xmlns:p14="http://schemas.microsoft.com/office/powerpoint/2010/main" val="9812480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 Column Text">
    <p:spTree>
      <p:nvGrpSpPr>
        <p:cNvPr id="1" name=""/>
        <p:cNvGrpSpPr/>
        <p:nvPr/>
      </p:nvGrpSpPr>
      <p:grpSpPr>
        <a:xfrm>
          <a:off x="0" y="0"/>
          <a:ext cx="0" cy="0"/>
          <a:chOff x="0" y="0"/>
          <a:chExt cx="0" cy="0"/>
        </a:xfrm>
      </p:grpSpPr>
      <p:sp>
        <p:nvSpPr>
          <p:cNvPr id="6" name="Text Placeholder 5"/>
          <p:cNvSpPr>
            <a:spLocks noGrp="1"/>
          </p:cNvSpPr>
          <p:nvPr>
            <p:ph type="body" sz="quarter" idx="18" hasCustomPrompt="1"/>
          </p:nvPr>
        </p:nvSpPr>
        <p:spPr>
          <a:xfrm>
            <a:off x="829740" y="1614696"/>
            <a:ext cx="5120217" cy="4633711"/>
          </a:xfrm>
        </p:spPr>
        <p:txBody>
          <a:bodyPr>
            <a:noAutofit/>
          </a:bodyPr>
          <a:lstStyle>
            <a:lvl1pPr>
              <a:lnSpc>
                <a:spcPct val="100000"/>
              </a:lnSpc>
              <a:spcBef>
                <a:spcPts val="0"/>
              </a:spcBef>
              <a:spcAft>
                <a:spcPts val="0"/>
              </a:spcAft>
              <a:defRPr sz="2000" b="1" i="0">
                <a:latin typeface="Arial" panose="020B0604020202020204" pitchFamily="34" charset="0"/>
                <a:ea typeface="Arial" panose="020B0604020202020204" pitchFamily="34" charset="0"/>
                <a:cs typeface="Arial" panose="020B0604020202020204" pitchFamily="34" charset="0"/>
              </a:defRPr>
            </a:lvl1pPr>
            <a:lvl2pPr marL="514338" indent="-171446">
              <a:buFont typeface="Franklin Gothic Medium Cond" panose="020B0606030402020204" pitchFamily="34" charset="0"/>
              <a:buChar char="–"/>
              <a:defRPr sz="2000" b="1" i="0">
                <a:latin typeface="Arial" panose="020B0604020202020204" pitchFamily="34" charset="0"/>
                <a:ea typeface="Arial" panose="020B0604020202020204" pitchFamily="34" charset="0"/>
                <a:cs typeface="Arial" panose="020B0604020202020204" pitchFamily="34" charset="0"/>
              </a:defRPr>
            </a:lvl2pPr>
            <a:lvl3pPr>
              <a:defRPr sz="2000" b="1" i="0">
                <a:latin typeface="Arial" panose="020B0604020202020204" pitchFamily="34" charset="0"/>
                <a:ea typeface="Arial" panose="020B0604020202020204" pitchFamily="34" charset="0"/>
                <a:cs typeface="Arial" panose="020B0604020202020204" pitchFamily="34" charset="0"/>
              </a:defRPr>
            </a:lvl3pPr>
          </a:lstStyle>
          <a:p>
            <a:pPr lvl="0"/>
            <a:r>
              <a:rPr lang="en-US"/>
              <a:t>Click to add bullets</a:t>
            </a:r>
          </a:p>
          <a:p>
            <a:pPr lvl="1"/>
            <a:r>
              <a:rPr lang="en-US"/>
              <a:t>Bullet 2</a:t>
            </a:r>
          </a:p>
          <a:p>
            <a:pPr lvl="2"/>
            <a:r>
              <a:rPr lang="en-US"/>
              <a:t>Bullet 3</a:t>
            </a:r>
          </a:p>
        </p:txBody>
      </p:sp>
      <p:sp>
        <p:nvSpPr>
          <p:cNvPr id="7" name="Rectangle 6"/>
          <p:cNvSpPr/>
          <p:nvPr userDrawn="1"/>
        </p:nvSpPr>
        <p:spPr>
          <a:xfrm>
            <a:off x="0" y="6590662"/>
            <a:ext cx="12192000" cy="276225"/>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800" b="1" i="0">
              <a:latin typeface="Arial" panose="020B0604020202020204" pitchFamily="34" charset="0"/>
              <a:ea typeface="Gotham Bold" charset="0"/>
              <a:cs typeface="Arial" panose="020B0604020202020204" pitchFamily="34" charset="0"/>
            </a:endParaRPr>
          </a:p>
        </p:txBody>
      </p:sp>
      <p:sp>
        <p:nvSpPr>
          <p:cNvPr id="2" name="Title 1"/>
          <p:cNvSpPr>
            <a:spLocks noGrp="1"/>
          </p:cNvSpPr>
          <p:nvPr>
            <p:ph type="title" hasCustomPrompt="1"/>
          </p:nvPr>
        </p:nvSpPr>
        <p:spPr>
          <a:xfrm>
            <a:off x="731520" y="457200"/>
            <a:ext cx="10609296" cy="548640"/>
          </a:xfr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274320"/>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a:solidFill>
                <a:schemeClr val="accent3">
                  <a:lumMod val="75000"/>
                </a:schemeClr>
              </a:solidFill>
              <a:latin typeface="Arial" panose="020B0604020202020204" pitchFamily="34" charset="0"/>
              <a:ea typeface="Gotham Bold" charset="0"/>
              <a:cs typeface="Arial" panose="020B0604020202020204" pitchFamily="34" charset="0"/>
            </a:endParaRPr>
          </a:p>
        </p:txBody>
      </p:sp>
      <p:sp>
        <p:nvSpPr>
          <p:cNvPr id="4" name="Text Placeholder 3"/>
          <p:cNvSpPr>
            <a:spLocks noGrp="1"/>
          </p:cNvSpPr>
          <p:nvPr>
            <p:ph type="body" sz="quarter" idx="16" hasCustomPrompt="1"/>
          </p:nvPr>
        </p:nvSpPr>
        <p:spPr>
          <a:xfrm>
            <a:off x="829733" y="1097289"/>
            <a:ext cx="5120640" cy="500063"/>
          </a:xfr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title</a:t>
            </a:r>
          </a:p>
        </p:txBody>
      </p:sp>
      <p:sp>
        <p:nvSpPr>
          <p:cNvPr id="13" name="Text Placeholder 3"/>
          <p:cNvSpPr>
            <a:spLocks noGrp="1"/>
          </p:cNvSpPr>
          <p:nvPr>
            <p:ph type="body" sz="quarter" idx="17" hasCustomPrompt="1"/>
          </p:nvPr>
        </p:nvSpPr>
        <p:spPr>
          <a:xfrm>
            <a:off x="6220176" y="1097289"/>
            <a:ext cx="5120640" cy="500063"/>
          </a:xfrm>
        </p:spPr>
        <p:txBody>
          <a:bodyPr anchor="b">
            <a:noAutofit/>
          </a:bodyPr>
          <a:lstStyle>
            <a:lvl1pPr marL="0" indent="0" algn="ctr">
              <a:buNone/>
              <a:defRPr sz="2400" b="1" i="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title</a:t>
            </a:r>
          </a:p>
        </p:txBody>
      </p:sp>
      <p:sp>
        <p:nvSpPr>
          <p:cNvPr id="15" name="Text Placeholder 5"/>
          <p:cNvSpPr>
            <a:spLocks noGrp="1"/>
          </p:cNvSpPr>
          <p:nvPr>
            <p:ph type="body" sz="quarter" idx="19" hasCustomPrompt="1"/>
          </p:nvPr>
        </p:nvSpPr>
        <p:spPr>
          <a:xfrm>
            <a:off x="6220605" y="1608989"/>
            <a:ext cx="5120217" cy="4633711"/>
          </a:xfrm>
        </p:spPr>
        <p:txBody>
          <a:bodyPr>
            <a:noAutofit/>
          </a:bodyPr>
          <a:lstStyle>
            <a:lvl1pPr>
              <a:lnSpc>
                <a:spcPct val="100000"/>
              </a:lnSpc>
              <a:spcBef>
                <a:spcPts val="0"/>
              </a:spcBef>
              <a:spcAft>
                <a:spcPts val="0"/>
              </a:spcAft>
              <a:defRPr sz="2000" b="1" i="0">
                <a:latin typeface="Arial" panose="020B0604020202020204" pitchFamily="34" charset="0"/>
                <a:ea typeface="Arial" panose="020B0604020202020204" pitchFamily="34" charset="0"/>
                <a:cs typeface="Arial" panose="020B0604020202020204" pitchFamily="34" charset="0"/>
              </a:defRPr>
            </a:lvl1pPr>
            <a:lvl2pPr marL="514338" indent="-171446">
              <a:buFont typeface="Franklin Gothic Medium Cond" panose="020B0606030402020204" pitchFamily="34" charset="0"/>
              <a:buChar char="–"/>
              <a:defRPr sz="2000" b="1" i="0" baseline="0">
                <a:latin typeface="Arial" panose="020B0604020202020204" pitchFamily="34" charset="0"/>
                <a:ea typeface="Arial" panose="020B0604020202020204" pitchFamily="34" charset="0"/>
                <a:cs typeface="Arial" panose="020B0604020202020204" pitchFamily="34" charset="0"/>
              </a:defRPr>
            </a:lvl2pPr>
            <a:lvl3pPr>
              <a:defRPr sz="2000" b="1" i="0" baseline="0">
                <a:latin typeface="Arial" panose="020B0604020202020204" pitchFamily="34" charset="0"/>
                <a:ea typeface="Arial" panose="020B0604020202020204" pitchFamily="34" charset="0"/>
                <a:cs typeface="Arial" panose="020B0604020202020204" pitchFamily="34" charset="0"/>
              </a:defRPr>
            </a:lvl3pPr>
          </a:lstStyle>
          <a:p>
            <a:pPr lvl="0"/>
            <a:r>
              <a:rPr lang="en-US"/>
              <a:t>Click to add bullets</a:t>
            </a:r>
          </a:p>
          <a:p>
            <a:pPr lvl="1"/>
            <a:r>
              <a:rPr lang="en-US"/>
              <a:t>Bullet 2</a:t>
            </a:r>
          </a:p>
          <a:p>
            <a:pPr lvl="2"/>
            <a:r>
              <a:rPr lang="en-US"/>
              <a:t>Bullet 3</a:t>
            </a:r>
          </a:p>
        </p:txBody>
      </p:sp>
      <p:sp>
        <p:nvSpPr>
          <p:cNvPr id="12" name="Slide Number Placeholder 21"/>
          <p:cNvSpPr>
            <a:spLocks noGrp="1"/>
          </p:cNvSpPr>
          <p:nvPr>
            <p:ph type="sldNum" sz="quarter" idx="14"/>
          </p:nvPr>
        </p:nvSpPr>
        <p:spPr>
          <a:xfrm>
            <a:off x="11074401" y="6603788"/>
            <a:ext cx="752131" cy="284692"/>
          </a:xfrm>
          <a:prstGeom prst="rect">
            <a:avLst/>
          </a:prstGeom>
        </p:spPr>
        <p:txBody>
          <a:bodyPr/>
          <a:lstStyle>
            <a:lvl1pPr>
              <a:defRPr sz="9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Tree>
    <p:extLst>
      <p:ext uri="{BB962C8B-B14F-4D97-AF65-F5344CB8AC3E}">
        <p14:creationId xmlns:p14="http://schemas.microsoft.com/office/powerpoint/2010/main" val="165432503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Bullets &amp; Table Chart Image">
    <p:spTree>
      <p:nvGrpSpPr>
        <p:cNvPr id="1" name=""/>
        <p:cNvGrpSpPr/>
        <p:nvPr/>
      </p:nvGrpSpPr>
      <p:grpSpPr>
        <a:xfrm>
          <a:off x="0" y="0"/>
          <a:ext cx="0" cy="0"/>
          <a:chOff x="0" y="0"/>
          <a:chExt cx="0" cy="0"/>
        </a:xfrm>
      </p:grpSpPr>
      <p:sp>
        <p:nvSpPr>
          <p:cNvPr id="7" name="Rectangle 6"/>
          <p:cNvSpPr/>
          <p:nvPr userDrawn="1"/>
        </p:nvSpPr>
        <p:spPr>
          <a:xfrm>
            <a:off x="0" y="6590662"/>
            <a:ext cx="12192000" cy="276225"/>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800" b="1" i="0">
              <a:latin typeface="Arial" panose="020B0604020202020204" pitchFamily="34" charset="0"/>
              <a:ea typeface="Gotham Bold" charset="0"/>
              <a:cs typeface="Arial" panose="020B0604020202020204" pitchFamily="34" charset="0"/>
            </a:endParaRPr>
          </a:p>
        </p:txBody>
      </p:sp>
      <p:sp>
        <p:nvSpPr>
          <p:cNvPr id="2" name="Title 1"/>
          <p:cNvSpPr>
            <a:spLocks noGrp="1"/>
          </p:cNvSpPr>
          <p:nvPr>
            <p:ph type="title" hasCustomPrompt="1"/>
          </p:nvPr>
        </p:nvSpPr>
        <p:spPr>
          <a:xfrm>
            <a:off x="731520" y="457200"/>
            <a:ext cx="10639637" cy="548640"/>
          </a:xfr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274320"/>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a:solidFill>
                <a:schemeClr val="accent3">
                  <a:lumMod val="75000"/>
                </a:schemeClr>
              </a:solidFill>
              <a:latin typeface="Arial" panose="020B0604020202020204" pitchFamily="34" charset="0"/>
              <a:ea typeface="Gotham Bold" charset="0"/>
              <a:cs typeface="Arial" panose="020B0604020202020204" pitchFamily="34" charset="0"/>
            </a:endParaRPr>
          </a:p>
        </p:txBody>
      </p:sp>
      <p:sp>
        <p:nvSpPr>
          <p:cNvPr id="4" name="Text Placeholder 3"/>
          <p:cNvSpPr>
            <a:spLocks noGrp="1"/>
          </p:cNvSpPr>
          <p:nvPr>
            <p:ph type="body" sz="quarter" idx="10" hasCustomPrompt="1"/>
          </p:nvPr>
        </p:nvSpPr>
        <p:spPr>
          <a:xfrm>
            <a:off x="853440" y="1097289"/>
            <a:ext cx="10517717" cy="1212895"/>
          </a:xfrm>
        </p:spPr>
        <p:txBody>
          <a:bodyPr>
            <a:noAutofit/>
          </a:bodyPr>
          <a:lstStyle>
            <a:lvl1pPr marL="228594" indent="-228594">
              <a:lnSpc>
                <a:spcPct val="100000"/>
              </a:lnSpc>
              <a:spcBef>
                <a:spcPts val="0"/>
              </a:spcBef>
              <a:defRPr sz="2000" b="1" i="0">
                <a:latin typeface="Arial" panose="020B0604020202020204" pitchFamily="34" charset="0"/>
                <a:ea typeface="Arial" panose="020B0604020202020204" pitchFamily="34" charset="0"/>
                <a:cs typeface="Arial" panose="020B0604020202020204" pitchFamily="34" charset="0"/>
              </a:defRPr>
            </a:lvl1pPr>
            <a:lvl2pPr marL="576248" indent="-233357">
              <a:lnSpc>
                <a:spcPct val="100000"/>
              </a:lnSpc>
              <a:spcBef>
                <a:spcPts val="0"/>
              </a:spcBef>
              <a:buFont typeface="Franklin Gothic Medium" panose="020B0603020102020204" pitchFamily="34" charset="0"/>
              <a:buChar char="−"/>
              <a:defRPr sz="2000" b="1" i="0">
                <a:latin typeface="Arial" panose="020B0604020202020204" pitchFamily="34" charset="0"/>
                <a:ea typeface="Arial" panose="020B0604020202020204" pitchFamily="34" charset="0"/>
                <a:cs typeface="Arial" panose="020B0604020202020204" pitchFamily="34" charset="0"/>
              </a:defRPr>
            </a:lvl2pPr>
            <a:lvl3pPr marL="973114" indent="-228594">
              <a:lnSpc>
                <a:spcPct val="100000"/>
              </a:lnSpc>
              <a:spcBef>
                <a:spcPts val="0"/>
              </a:spcBef>
              <a:defRPr sz="2000" b="1" i="0">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696389" y="6251575"/>
            <a:ext cx="10656007" cy="330200"/>
          </a:xfr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sp>
        <p:nvSpPr>
          <p:cNvPr id="12" name="Content Placeholder 11"/>
          <p:cNvSpPr>
            <a:spLocks noGrp="1"/>
          </p:cNvSpPr>
          <p:nvPr>
            <p:ph sz="quarter" idx="14" hasCustomPrompt="1"/>
          </p:nvPr>
        </p:nvSpPr>
        <p:spPr>
          <a:xfrm>
            <a:off x="829733" y="2401615"/>
            <a:ext cx="10526184" cy="3841082"/>
          </a:xfrm>
        </p:spPr>
        <p:txBody>
          <a:bodyPr>
            <a:noAutofit/>
          </a:bodyPr>
          <a:lstStyle>
            <a:lvl1pPr marL="0" indent="0" algn="ctr">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icon below to add table or chart</a:t>
            </a:r>
          </a:p>
        </p:txBody>
      </p:sp>
      <p:sp>
        <p:nvSpPr>
          <p:cNvPr id="10" name="Slide Number Placeholder 21"/>
          <p:cNvSpPr>
            <a:spLocks noGrp="1"/>
          </p:cNvSpPr>
          <p:nvPr>
            <p:ph type="sldNum" sz="quarter" idx="15"/>
          </p:nvPr>
        </p:nvSpPr>
        <p:spPr>
          <a:xfrm>
            <a:off x="11074401" y="6603788"/>
            <a:ext cx="752131" cy="284692"/>
          </a:xfrm>
          <a:prstGeom prst="rect">
            <a:avLst/>
          </a:prstGeom>
        </p:spPr>
        <p:txBody>
          <a:bodyPr/>
          <a:lstStyle>
            <a:lvl1pPr>
              <a:defRPr sz="9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Tree>
    <p:extLst>
      <p:ext uri="{BB962C8B-B14F-4D97-AF65-F5344CB8AC3E}">
        <p14:creationId xmlns:p14="http://schemas.microsoft.com/office/powerpoint/2010/main" val="36910129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mp; Top Rule">
    <p:spTree>
      <p:nvGrpSpPr>
        <p:cNvPr id="1" name=""/>
        <p:cNvGrpSpPr/>
        <p:nvPr/>
      </p:nvGrpSpPr>
      <p:grpSpPr>
        <a:xfrm>
          <a:off x="0" y="0"/>
          <a:ext cx="0" cy="0"/>
          <a:chOff x="0" y="0"/>
          <a:chExt cx="0" cy="0"/>
        </a:xfrm>
      </p:grpSpPr>
      <p:sp>
        <p:nvSpPr>
          <p:cNvPr id="7" name="Rectangle 6"/>
          <p:cNvSpPr/>
          <p:nvPr userDrawn="1"/>
        </p:nvSpPr>
        <p:spPr>
          <a:xfrm>
            <a:off x="0" y="6590662"/>
            <a:ext cx="12192000" cy="276225"/>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800" b="1" i="0">
              <a:latin typeface="Arial" panose="020B0604020202020204" pitchFamily="34" charset="0"/>
              <a:ea typeface="Gotham Bold" charset="0"/>
              <a:cs typeface="Arial" panose="020B0604020202020204" pitchFamily="34" charset="0"/>
            </a:endParaRPr>
          </a:p>
        </p:txBody>
      </p:sp>
      <p:sp>
        <p:nvSpPr>
          <p:cNvPr id="2" name="Title 1"/>
          <p:cNvSpPr>
            <a:spLocks noGrp="1"/>
          </p:cNvSpPr>
          <p:nvPr>
            <p:ph type="title" hasCustomPrompt="1"/>
          </p:nvPr>
        </p:nvSpPr>
        <p:spPr>
          <a:xfrm>
            <a:off x="731526" y="457200"/>
            <a:ext cx="10670257" cy="548640"/>
          </a:xfr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274320"/>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a:solidFill>
                <a:schemeClr val="accent3">
                  <a:lumMod val="75000"/>
                </a:schemeClr>
              </a:solidFill>
              <a:latin typeface="Arial" panose="020B0604020202020204" pitchFamily="34" charset="0"/>
              <a:ea typeface="Gotham Bold" charset="0"/>
              <a:cs typeface="Arial" panose="020B0604020202020204" pitchFamily="34" charset="0"/>
            </a:endParaRPr>
          </a:p>
        </p:txBody>
      </p:sp>
      <p:sp>
        <p:nvSpPr>
          <p:cNvPr id="10" name="Slide Number Placeholder 21"/>
          <p:cNvSpPr>
            <a:spLocks noGrp="1"/>
          </p:cNvSpPr>
          <p:nvPr>
            <p:ph type="sldNum" sz="quarter" idx="14"/>
          </p:nvPr>
        </p:nvSpPr>
        <p:spPr>
          <a:xfrm>
            <a:off x="11074401" y="6603788"/>
            <a:ext cx="752131" cy="284692"/>
          </a:xfrm>
          <a:prstGeom prst="rect">
            <a:avLst/>
          </a:prstGeom>
        </p:spPr>
        <p:txBody>
          <a:bodyPr/>
          <a:lstStyle>
            <a:lvl1pPr>
              <a:defRPr sz="9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Tree>
    <p:extLst>
      <p:ext uri="{BB962C8B-B14F-4D97-AF65-F5344CB8AC3E}">
        <p14:creationId xmlns:p14="http://schemas.microsoft.com/office/powerpoint/2010/main" val="4265399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Bullets">
    <p:spTree>
      <p:nvGrpSpPr>
        <p:cNvPr id="1" name=""/>
        <p:cNvGrpSpPr/>
        <p:nvPr/>
      </p:nvGrpSpPr>
      <p:grpSpPr>
        <a:xfrm>
          <a:off x="0" y="0"/>
          <a:ext cx="0" cy="0"/>
          <a:chOff x="0" y="0"/>
          <a:chExt cx="0" cy="0"/>
        </a:xfrm>
      </p:grpSpPr>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en-US" sz="788">
              <a:solidFill>
                <a:srgbClr val="1F497D">
                  <a:lumMod val="75000"/>
                </a:srgbClr>
              </a:solidFill>
              <a:latin typeface="Franklin Gothic Demi Cond" panose="020B0706030402020204" pitchFamily="34" charset="0"/>
            </a:endParaRPr>
          </a:p>
        </p:txBody>
      </p:sp>
      <p:sp>
        <p:nvSpPr>
          <p:cNvPr id="4" name="Text Placeholder 3"/>
          <p:cNvSpPr>
            <a:spLocks noGrp="1"/>
          </p:cNvSpPr>
          <p:nvPr>
            <p:ph type="body" sz="quarter" idx="10" hasCustomPrompt="1"/>
          </p:nvPr>
        </p:nvSpPr>
        <p:spPr>
          <a:xfrm>
            <a:off x="838200" y="1447801"/>
            <a:ext cx="10517717" cy="4592638"/>
          </a:xfrm>
        </p:spPr>
        <p:txBody>
          <a:bodyPr>
            <a:noAutofit/>
          </a:bodyPr>
          <a:lstStyle>
            <a:lvl1pPr marL="128582" indent="-128582">
              <a:lnSpc>
                <a:spcPct val="100000"/>
              </a:lnSpc>
              <a:spcBef>
                <a:spcPts val="675"/>
              </a:spcBef>
              <a:defRPr lang="en-US" dirty="0">
                <a:solidFill>
                  <a:schemeClr val="tx2">
                    <a:lumMod val="75000"/>
                  </a:schemeClr>
                </a:solidFill>
                <a:latin typeface="+mn-lt"/>
              </a:defRPr>
            </a:lvl1pPr>
            <a:lvl2pPr marL="324132" indent="-131261">
              <a:lnSpc>
                <a:spcPct val="100000"/>
              </a:lnSpc>
              <a:buFont typeface="Franklin Gothic Medium" panose="020B0603020102020204" pitchFamily="34" charset="0"/>
              <a:buChar char="−"/>
              <a:defRPr lang="en-US" dirty="0">
                <a:solidFill>
                  <a:schemeClr val="tx2">
                    <a:lumMod val="75000"/>
                  </a:schemeClr>
                </a:solidFill>
                <a:latin typeface="+mn-lt"/>
              </a:defRPr>
            </a:lvl2pPr>
            <a:lvl3pPr marL="547364" indent="-128582">
              <a:lnSpc>
                <a:spcPct val="100000"/>
              </a:lnSpc>
              <a:defRPr lang="en-US" dirty="0">
                <a:solidFill>
                  <a:schemeClr val="tx2">
                    <a:lumMod val="75000"/>
                  </a:schemeClr>
                </a:solidFill>
                <a:latin typeface="+mn-lt"/>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cxnSp>
        <p:nvCxnSpPr>
          <p:cNvPr id="3" name="Straight Connector 2"/>
          <p:cNvCxnSpPr/>
          <p:nvPr userDrawn="1"/>
        </p:nvCxnSpPr>
        <p:spPr>
          <a:xfrm>
            <a:off x="0" y="6573308"/>
            <a:ext cx="1219200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9" name="Line 12"/>
          <p:cNvSpPr>
            <a:spLocks noChangeShapeType="1"/>
          </p:cNvSpPr>
          <p:nvPr userDrawn="1"/>
        </p:nvSpPr>
        <p:spPr bwMode="auto">
          <a:xfrm>
            <a:off x="0" y="1184101"/>
            <a:ext cx="12192000" cy="0"/>
          </a:xfrm>
          <a:prstGeom prst="line">
            <a:avLst/>
          </a:prstGeom>
          <a:noFill/>
          <a:ln w="25400">
            <a:solidFill>
              <a:srgbClr val="002060"/>
            </a:solidFill>
            <a:round/>
            <a:headEnd/>
            <a:tailEnd/>
          </a:ln>
        </p:spPr>
        <p:txBody>
          <a:bodyPr lIns="54372" tIns="27187" rIns="54372" bIns="27187"/>
          <a:lstStyle/>
          <a:p>
            <a:pPr>
              <a:defRPr/>
            </a:pPr>
            <a:endParaRPr lang="en-US" sz="1013">
              <a:solidFill>
                <a:srgbClr val="000000"/>
              </a:solidFill>
              <a:cs typeface="Arial" charset="0"/>
            </a:endParaRPr>
          </a:p>
        </p:txBody>
      </p:sp>
      <p:sp>
        <p:nvSpPr>
          <p:cNvPr id="10" name="Slide Number Placeholder 1">
            <a:extLst>
              <a:ext uri="{FF2B5EF4-FFF2-40B4-BE49-F238E27FC236}">
                <a16:creationId xmlns:a16="http://schemas.microsoft.com/office/drawing/2014/main" id="{633157B2-047E-4A5F-8DCF-0EF589ACEF67}"/>
              </a:ext>
            </a:extLst>
          </p:cNvPr>
          <p:cNvSpPr txBox="1">
            <a:spLocks/>
          </p:cNvSpPr>
          <p:nvPr userDrawn="1"/>
        </p:nvSpPr>
        <p:spPr>
          <a:xfrm>
            <a:off x="11723378" y="6656148"/>
            <a:ext cx="243839" cy="129396"/>
          </a:xfrm>
          <a:prstGeom prst="rect">
            <a:avLst/>
          </a:prstGeom>
        </p:spPr>
        <p:txBody>
          <a:bodyPr vert="horz" wrap="square" lIns="0" tIns="6859" rIns="0" bIns="6859" rtlCol="0" anchor="ctr">
            <a:spAutoFit/>
          </a:bodyPr>
          <a:lstStyle>
            <a:defPPr>
              <a:defRPr lang="en-US"/>
            </a:defPPr>
            <a:lvl1pPr marL="0" algn="ctr" defTabSz="914400" rtl="0" eaLnBrk="1" latinLnBrk="0" hangingPunct="1">
              <a:defRPr lang="en-US" sz="10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89A81A-1D71-4078-84B8-1F7FE28A0448}" type="slidenum">
              <a:rPr lang="en-US" sz="751" smtClean="0"/>
              <a:pPr/>
              <a:t>‹#›</a:t>
            </a:fld>
            <a:endParaRPr lang="en-US" sz="751"/>
          </a:p>
        </p:txBody>
      </p:sp>
      <p:sp>
        <p:nvSpPr>
          <p:cNvPr id="2" name="Footer Placeholder 1">
            <a:extLst>
              <a:ext uri="{FF2B5EF4-FFF2-40B4-BE49-F238E27FC236}">
                <a16:creationId xmlns:a16="http://schemas.microsoft.com/office/drawing/2014/main" id="{3EF1268F-F477-416B-B778-DD4A841A4E14}"/>
              </a:ext>
            </a:extLst>
          </p:cNvPr>
          <p:cNvSpPr>
            <a:spLocks noGrp="1"/>
          </p:cNvSpPr>
          <p:nvPr>
            <p:ph type="ftr" sz="quarter" idx="11"/>
          </p:nvPr>
        </p:nvSpPr>
        <p:spPr/>
        <p:txBody>
          <a:bodyPr/>
          <a:lstStyle/>
          <a:p>
            <a:pPr algn="l"/>
            <a:endParaRPr lang="en-US" altLang="en-US"/>
          </a:p>
        </p:txBody>
      </p:sp>
      <p:sp>
        <p:nvSpPr>
          <p:cNvPr id="5" name="Slide Number Placeholder 4">
            <a:extLst>
              <a:ext uri="{FF2B5EF4-FFF2-40B4-BE49-F238E27FC236}">
                <a16:creationId xmlns:a16="http://schemas.microsoft.com/office/drawing/2014/main" id="{9E0CD255-9306-4826-BAA6-B47607AD0593}"/>
              </a:ext>
            </a:extLst>
          </p:cNvPr>
          <p:cNvSpPr>
            <a:spLocks noGrp="1"/>
          </p:cNvSpPr>
          <p:nvPr>
            <p:ph type="sldNum" sz="quarter" idx="12"/>
          </p:nvPr>
        </p:nvSpPr>
        <p:spPr/>
        <p:txBody>
          <a:bodyPr/>
          <a:lstStyle/>
          <a:p>
            <a:fld id="{6589A81A-1D71-4078-84B8-1F7FE28A0448}" type="slidenum">
              <a:rPr lang="en-US" smtClean="0"/>
              <a:pPr/>
              <a:t>‹#›</a:t>
            </a:fld>
            <a:endParaRPr lang="en-US"/>
          </a:p>
        </p:txBody>
      </p:sp>
      <p:sp>
        <p:nvSpPr>
          <p:cNvPr id="11" name="Title 1">
            <a:extLst>
              <a:ext uri="{FF2B5EF4-FFF2-40B4-BE49-F238E27FC236}">
                <a16:creationId xmlns:a16="http://schemas.microsoft.com/office/drawing/2014/main" id="{774C615C-43D2-431E-885B-CC8BFF9D8D7B}"/>
              </a:ext>
            </a:extLst>
          </p:cNvPr>
          <p:cNvSpPr>
            <a:spLocks noGrp="1"/>
          </p:cNvSpPr>
          <p:nvPr>
            <p:ph type="title" hasCustomPrompt="1"/>
          </p:nvPr>
        </p:nvSpPr>
        <p:spPr>
          <a:xfrm>
            <a:off x="899166" y="624054"/>
            <a:ext cx="10457689" cy="548640"/>
          </a:xfrm>
        </p:spPr>
        <p:txBody>
          <a:bodyPr anchor="t">
            <a:noAutofit/>
          </a:bodyPr>
          <a:lstStyle>
            <a:lvl1pPr algn="l">
              <a:defRPr sz="2400" b="1" i="0" baseline="0">
                <a:solidFill>
                  <a:schemeClr val="tx1"/>
                </a:solidFill>
                <a:latin typeface="+mn-lt"/>
                <a:cs typeface="Times New Roman" panose="02020603050405020304" pitchFamily="18" charset="0"/>
              </a:defRPr>
            </a:lvl1pPr>
          </a:lstStyle>
          <a:p>
            <a:r>
              <a:rPr lang="en-US"/>
              <a:t>Click to add title, 1 line max</a:t>
            </a:r>
          </a:p>
        </p:txBody>
      </p:sp>
    </p:spTree>
    <p:extLst>
      <p:ext uri="{BB962C8B-B14F-4D97-AF65-F5344CB8AC3E}">
        <p14:creationId xmlns:p14="http://schemas.microsoft.com/office/powerpoint/2010/main" val="363994985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Header-Bullets-Footer">
    <p:spTree>
      <p:nvGrpSpPr>
        <p:cNvPr id="1" name=""/>
        <p:cNvGrpSpPr/>
        <p:nvPr/>
      </p:nvGrpSpPr>
      <p:grpSpPr>
        <a:xfrm>
          <a:off x="0" y="0"/>
          <a:ext cx="0" cy="0"/>
          <a:chOff x="0" y="0"/>
          <a:chExt cx="0" cy="0"/>
        </a:xfrm>
      </p:grpSpPr>
      <p:sp>
        <p:nvSpPr>
          <p:cNvPr id="8" name="Rectangle 7"/>
          <p:cNvSpPr/>
          <p:nvPr userDrawn="1"/>
        </p:nvSpPr>
        <p:spPr>
          <a:xfrm>
            <a:off x="0" y="3860"/>
            <a:ext cx="12192000" cy="548640"/>
          </a:xfrm>
          <a:prstGeom prst="rect">
            <a:avLst/>
          </a:prstGeom>
          <a:solidFill>
            <a:srgbClr val="E9F0F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51" b="1" i="0">
              <a:solidFill>
                <a:schemeClr val="accent3">
                  <a:lumMod val="75000"/>
                </a:schemeClr>
              </a:solidFill>
              <a:latin typeface="Gotham Bold" charset="0"/>
              <a:ea typeface="Gotham Bold" charset="0"/>
              <a:cs typeface="Gotham Bold" charset="0"/>
            </a:endParaRPr>
          </a:p>
        </p:txBody>
      </p:sp>
      <p:sp>
        <p:nvSpPr>
          <p:cNvPr id="5" name="Text Placeholder 4"/>
          <p:cNvSpPr>
            <a:spLocks noGrp="1"/>
          </p:cNvSpPr>
          <p:nvPr>
            <p:ph type="body" sz="quarter" idx="11" hasCustomPrompt="1"/>
          </p:nvPr>
        </p:nvSpPr>
        <p:spPr>
          <a:xfrm>
            <a:off x="207214" y="6243108"/>
            <a:ext cx="11777583" cy="330200"/>
          </a:xfrm>
          <a:prstGeom prst="rect">
            <a:avLst/>
          </a:prstGeom>
          <a:noFill/>
        </p:spPr>
        <p:txBody>
          <a:bodyPr anchor="b">
            <a:noAutofit/>
          </a:bodyPr>
          <a:lstStyle>
            <a:lvl1pPr marL="0" indent="0">
              <a:lnSpc>
                <a:spcPct val="100000"/>
              </a:lnSpc>
              <a:spcBef>
                <a:spcPts val="0"/>
              </a:spcBef>
              <a:buNone/>
              <a:defRPr sz="900" b="0" i="0" baseline="0">
                <a:latin typeface="Franklin Gothic Medium Cond" panose="020B0606030402020204" pitchFamily="34" charset="0"/>
                <a:ea typeface="Franklin Gothic Medium Cond" panose="020B0606030402020204" pitchFamily="34" charset="0"/>
                <a:cs typeface="Arial" panose="020B0604020202020204" pitchFamily="34" charset="0"/>
              </a:defRPr>
            </a:lvl1pPr>
          </a:lstStyle>
          <a:p>
            <a:pPr lvl="0"/>
            <a:r>
              <a:rPr lang="en-US"/>
              <a:t>Click to add footnote, reference or source</a:t>
            </a:r>
          </a:p>
        </p:txBody>
      </p:sp>
      <p:sp>
        <p:nvSpPr>
          <p:cNvPr id="12" name="Text Placeholder 11">
            <a:extLst>
              <a:ext uri="{FF2B5EF4-FFF2-40B4-BE49-F238E27FC236}">
                <a16:creationId xmlns:a16="http://schemas.microsoft.com/office/drawing/2014/main" id="{5B99C3FC-5AF5-4C0E-A082-956E3CCEEE42}"/>
              </a:ext>
            </a:extLst>
          </p:cNvPr>
          <p:cNvSpPr>
            <a:spLocks noGrp="1"/>
          </p:cNvSpPr>
          <p:nvPr>
            <p:ph type="body" sz="quarter" idx="13" hasCustomPrompt="1"/>
          </p:nvPr>
        </p:nvSpPr>
        <p:spPr>
          <a:xfrm>
            <a:off x="207208" y="0"/>
            <a:ext cx="11777133" cy="548640"/>
          </a:xfrm>
          <a:prstGeom prst="rect">
            <a:avLst/>
          </a:prstGeom>
        </p:spPr>
        <p:txBody>
          <a:bodyPr anchor="ctr"/>
          <a:lstStyle>
            <a:lvl1pPr marL="0" indent="0">
              <a:lnSpc>
                <a:spcPct val="100000"/>
              </a:lnSpc>
              <a:buNone/>
              <a:defRPr sz="2400" b="0">
                <a:solidFill>
                  <a:schemeClr val="tx2">
                    <a:lumMod val="75000"/>
                  </a:schemeClr>
                </a:solidFill>
                <a:latin typeface="Franklin Gothic Demi Cond" panose="020B0706030402020204" pitchFamily="34" charset="0"/>
              </a:defRPr>
            </a:lvl1pPr>
          </a:lstStyle>
          <a:p>
            <a:pPr lvl="0"/>
            <a:r>
              <a:rPr lang="en-US"/>
              <a:t>Click to add title; 1 line max</a:t>
            </a:r>
          </a:p>
        </p:txBody>
      </p:sp>
      <p:sp>
        <p:nvSpPr>
          <p:cNvPr id="14" name="Text Placeholder 13">
            <a:extLst>
              <a:ext uri="{FF2B5EF4-FFF2-40B4-BE49-F238E27FC236}">
                <a16:creationId xmlns:a16="http://schemas.microsoft.com/office/drawing/2014/main" id="{0B62FB87-FD5D-4FE2-9A00-F7FD9B07999A}"/>
              </a:ext>
            </a:extLst>
          </p:cNvPr>
          <p:cNvSpPr>
            <a:spLocks noGrp="1"/>
          </p:cNvSpPr>
          <p:nvPr>
            <p:ph type="body" sz="quarter" idx="14" hasCustomPrompt="1"/>
          </p:nvPr>
        </p:nvSpPr>
        <p:spPr>
          <a:xfrm>
            <a:off x="207436" y="818147"/>
            <a:ext cx="11777133" cy="5420728"/>
          </a:xfrm>
          <a:prstGeom prst="rect">
            <a:avLst/>
          </a:prstGeom>
        </p:spPr>
        <p:txBody>
          <a:bodyPr/>
          <a:lstStyle>
            <a:lvl1pPr marL="216689" indent="-216689">
              <a:lnSpc>
                <a:spcPct val="100000"/>
              </a:lnSpc>
              <a:spcBef>
                <a:spcPts val="0"/>
              </a:spcBef>
              <a:spcAft>
                <a:spcPts val="451"/>
              </a:spcAft>
              <a:defRPr sz="2100" b="0">
                <a:latin typeface="Franklin Gothic Medium" panose="020B0603020102020204" pitchFamily="34" charset="0"/>
              </a:defRPr>
            </a:lvl1pPr>
            <a:lvl2pPr marL="640540" indent="-257168">
              <a:lnSpc>
                <a:spcPct val="100000"/>
              </a:lnSpc>
              <a:spcBef>
                <a:spcPts val="0"/>
              </a:spcBef>
              <a:spcAft>
                <a:spcPts val="451"/>
              </a:spcAft>
              <a:buFont typeface="Courier New" panose="02070309020205020404" pitchFamily="49" charset="0"/>
              <a:buChar char="o"/>
              <a:defRPr sz="1800" b="0">
                <a:latin typeface="Franklin Gothic Medium" panose="020B0603020102020204" pitchFamily="34" charset="0"/>
              </a:defRPr>
            </a:lvl2pPr>
            <a:lvl3pPr marL="983431" indent="-207164">
              <a:lnSpc>
                <a:spcPct val="100000"/>
              </a:lnSpc>
              <a:spcBef>
                <a:spcPts val="0"/>
              </a:spcBef>
              <a:spcAft>
                <a:spcPts val="451"/>
              </a:spcAft>
              <a:buFont typeface="Franklin Gothic Medium" panose="020B0603020102020204" pitchFamily="34" charset="0"/>
              <a:buChar char="−"/>
              <a:defRPr sz="1500" b="0">
                <a:latin typeface="Franklin Gothic Medium" panose="020B0603020102020204" pitchFamily="34" charset="0"/>
              </a:defRPr>
            </a:lvl3pPr>
          </a:lstStyle>
          <a:p>
            <a:pPr lvl="0"/>
            <a:r>
              <a:rPr lang="en-US"/>
              <a:t>Click to add bullet level 1</a:t>
            </a:r>
          </a:p>
          <a:p>
            <a:pPr lvl="1"/>
            <a:r>
              <a:rPr lang="en-US"/>
              <a:t>Click to add bullet level 2</a:t>
            </a:r>
          </a:p>
          <a:p>
            <a:pPr lvl="2"/>
            <a:r>
              <a:rPr lang="en-US"/>
              <a:t>Click to add bullet level 3</a:t>
            </a:r>
          </a:p>
        </p:txBody>
      </p:sp>
    </p:spTree>
    <p:extLst>
      <p:ext uri="{BB962C8B-B14F-4D97-AF65-F5344CB8AC3E}">
        <p14:creationId xmlns:p14="http://schemas.microsoft.com/office/powerpoint/2010/main" val="1845923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7CAADAD-5A13-24E9-197B-97911030BAF1}"/>
              </a:ext>
              <a:ext uri="{C183D7F6-B498-43B3-948B-1728B52AA6E4}">
                <adec:decorative xmlns:adec="http://schemas.microsoft.com/office/drawing/2017/decorative" val="1"/>
              </a:ext>
            </a:extLst>
          </p:cNvPr>
          <p:cNvSpPr/>
          <p:nvPr userDrawn="1"/>
        </p:nvSpPr>
        <p:spPr>
          <a:xfrm>
            <a:off x="0" y="-1"/>
            <a:ext cx="12192000" cy="1859592"/>
          </a:xfrm>
          <a:prstGeom prst="rect">
            <a:avLst/>
          </a:prstGeom>
          <a:solidFill>
            <a:srgbClr val="09274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Content Placeholder 3">
            <a:extLst>
              <a:ext uri="{FF2B5EF4-FFF2-40B4-BE49-F238E27FC236}">
                <a16:creationId xmlns:a16="http://schemas.microsoft.com/office/drawing/2014/main" id="{9D94B2A7-3C10-44C6-8E2C-D730D1BEF0B8}"/>
              </a:ext>
            </a:extLst>
          </p:cNvPr>
          <p:cNvSpPr>
            <a:spLocks noGrp="1"/>
          </p:cNvSpPr>
          <p:nvPr>
            <p:ph sz="quarter" idx="10"/>
          </p:nvPr>
        </p:nvSpPr>
        <p:spPr>
          <a:xfrm>
            <a:off x="420625" y="2182564"/>
            <a:ext cx="11350752" cy="1477328"/>
          </a:xfrm>
          <a:prstGeom prst="rect">
            <a:avLst/>
          </a:prstGeom>
        </p:spPr>
        <p:txBody>
          <a:bodyPr wrap="square" lIns="0" rIns="0">
            <a:spAutoFit/>
          </a:bodyPr>
          <a:lstStyle>
            <a:lvl1pPr>
              <a:lnSpc>
                <a:spcPct val="100000"/>
              </a:lnSpc>
              <a:spcBef>
                <a:spcPts val="0"/>
              </a:spcBef>
              <a:defRPr sz="1800"/>
            </a:lvl1pPr>
            <a:lvl2pPr>
              <a:lnSpc>
                <a:spcPct val="100000"/>
              </a:lnSpc>
              <a:spcBef>
                <a:spcPts val="0"/>
              </a:spcBef>
              <a:defRPr sz="1800"/>
            </a:lvl2pPr>
            <a:lvl3pPr>
              <a:lnSpc>
                <a:spcPct val="100000"/>
              </a:lnSpc>
              <a:spcBef>
                <a:spcPts val="0"/>
              </a:spcBef>
              <a:defRPr sz="1800"/>
            </a:lvl3pPr>
            <a:lvl4pPr>
              <a:lnSpc>
                <a:spcPct val="100000"/>
              </a:lnSpc>
              <a:spcBef>
                <a:spcPts val="0"/>
              </a:spcBef>
              <a:defRPr sz="1800"/>
            </a:lvl4pPr>
            <a:lvl5pPr>
              <a:lnSpc>
                <a:spcPct val="100000"/>
              </a:lnSpc>
              <a:spcBef>
                <a:spcPts val="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NC Department of Health and Human Services">
            <a:extLst>
              <a:ext uri="{FF2B5EF4-FFF2-40B4-BE49-F238E27FC236}">
                <a16:creationId xmlns:a16="http://schemas.microsoft.com/office/drawing/2014/main" id="{63175851-4D12-4852-84F5-C13C561B8F1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18537"/>
          <a:stretch/>
        </p:blipFill>
        <p:spPr>
          <a:xfrm>
            <a:off x="420625" y="6229553"/>
            <a:ext cx="1131147" cy="518014"/>
          </a:xfrm>
          <a:prstGeom prst="rect">
            <a:avLst/>
          </a:prstGeom>
        </p:spPr>
      </p:pic>
      <p:sp>
        <p:nvSpPr>
          <p:cNvPr id="11" name="Holder 6">
            <a:extLst>
              <a:ext uri="{FF2B5EF4-FFF2-40B4-BE49-F238E27FC236}">
                <a16:creationId xmlns:a16="http://schemas.microsoft.com/office/drawing/2014/main" id="{183789D2-8A26-402D-8A27-DE00690B5BEC}"/>
              </a:ext>
            </a:extLst>
          </p:cNvPr>
          <p:cNvSpPr txBox="1">
            <a:spLocks/>
          </p:cNvSpPr>
          <p:nvPr userDrawn="1"/>
        </p:nvSpPr>
        <p:spPr>
          <a:xfrm>
            <a:off x="11352368" y="6411680"/>
            <a:ext cx="419008" cy="153760"/>
          </a:xfrm>
          <a:prstGeom prst="rect">
            <a:avLst/>
          </a:prstGeom>
        </p:spPr>
        <p:txBody>
          <a:bodyPr wrap="square" lIns="0" tIns="0" rIns="0" bIns="0" anchor="ctr">
            <a:spAutoFit/>
          </a:bodyPr>
          <a:lstStyle>
            <a:defPPr>
              <a:defRPr lang="en-US"/>
            </a:defPPr>
            <a:lvl1pPr marL="0" algn="l" defTabSz="457200" rtl="0" eaLnBrk="1" latinLnBrk="0" hangingPunct="1">
              <a:defRPr sz="1500" b="0" i="0" kern="1200">
                <a:solidFill>
                  <a:srgbClr val="6F7072"/>
                </a:solidFill>
                <a:latin typeface="EYInterstate Light"/>
                <a:ea typeface="+mn-ea"/>
                <a:cs typeface="EYInterstate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9049" algn="r"/>
            <a:fld id="{81D60167-4931-47E6-BA6A-407CBD079E47}" type="slidenum">
              <a:rPr lang="en-US" sz="999" smtClean="0">
                <a:solidFill>
                  <a:srgbClr val="808080"/>
                </a:solidFill>
                <a:latin typeface="+mn-lt"/>
              </a:rPr>
              <a:pPr marL="19049" algn="r"/>
              <a:t>‹#›</a:t>
            </a:fld>
            <a:endParaRPr lang="en-US" sz="999">
              <a:solidFill>
                <a:srgbClr val="808080"/>
              </a:solidFill>
              <a:latin typeface="+mn-lt"/>
            </a:endParaRPr>
          </a:p>
        </p:txBody>
      </p:sp>
      <p:sp>
        <p:nvSpPr>
          <p:cNvPr id="7" name="Title 1">
            <a:extLst>
              <a:ext uri="{FF2B5EF4-FFF2-40B4-BE49-F238E27FC236}">
                <a16:creationId xmlns:a16="http://schemas.microsoft.com/office/drawing/2014/main" id="{9630B498-DEE3-1B79-3F9F-B098B3790EA0}"/>
              </a:ext>
            </a:extLst>
          </p:cNvPr>
          <p:cNvSpPr>
            <a:spLocks noGrp="1"/>
          </p:cNvSpPr>
          <p:nvPr>
            <p:ph type="title" hasCustomPrompt="1"/>
          </p:nvPr>
        </p:nvSpPr>
        <p:spPr>
          <a:xfrm>
            <a:off x="402867" y="901799"/>
            <a:ext cx="11418072" cy="548640"/>
          </a:xfrm>
        </p:spPr>
        <p:txBody>
          <a:bodyPr anchor="t">
            <a:noAutofit/>
          </a:bodyPr>
          <a:lstStyle>
            <a:lvl1pPr algn="l">
              <a:defRPr sz="32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Tree>
    <p:extLst>
      <p:ext uri="{BB962C8B-B14F-4D97-AF65-F5344CB8AC3E}">
        <p14:creationId xmlns:p14="http://schemas.microsoft.com/office/powerpoint/2010/main" val="228628886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02873" y="1541881"/>
            <a:ext cx="8136575" cy="3538504"/>
          </a:xfrm>
        </p:spPr>
        <p:txBody>
          <a:bodyPr>
            <a:noAutofit/>
          </a:bodyPr>
          <a:lstStyle>
            <a:lvl1pPr marL="228594" indent="-228594">
              <a:lnSpc>
                <a:spcPct val="100000"/>
              </a:lnSpc>
              <a:spcBef>
                <a:spcPts val="1200"/>
              </a:spcBef>
              <a:defRPr sz="28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576248" indent="-233357">
              <a:lnSpc>
                <a:spcPct val="100000"/>
              </a:lnSpc>
              <a:buFont typeface="Franklin Gothic Medium" panose="020B0603020102020204" pitchFamily="34" charset="0"/>
              <a:buChar char="−"/>
              <a:defRPr sz="24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973114" indent="-228594">
              <a:lnSpc>
                <a:spcPct val="100000"/>
              </a:lnSpc>
              <a:defRPr sz="20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22" name="Slide Number Placeholder 21"/>
          <p:cNvSpPr>
            <a:spLocks noGrp="1"/>
          </p:cNvSpPr>
          <p:nvPr>
            <p:ph type="sldNum" sz="quarter" idx="14"/>
          </p:nvPr>
        </p:nvSpPr>
        <p:spPr>
          <a:xfrm>
            <a:off x="11074401" y="6334836"/>
            <a:ext cx="752131" cy="284692"/>
          </a:xfrm>
          <a:prstGeom prst="rect">
            <a:avLst/>
          </a:prstGeom>
        </p:spPr>
        <p:txBody>
          <a:bodyPr/>
          <a:lstStyle>
            <a:lvl1pPr algn="r">
              <a:defRPr sz="900"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
        <p:nvSpPr>
          <p:cNvPr id="23" name="Title 1"/>
          <p:cNvSpPr>
            <a:spLocks noGrp="1"/>
          </p:cNvSpPr>
          <p:nvPr>
            <p:ph type="title" hasCustomPrompt="1"/>
          </p:nvPr>
        </p:nvSpPr>
        <p:spPr>
          <a:xfrm>
            <a:off x="402873" y="901799"/>
            <a:ext cx="8136575" cy="548640"/>
          </a:xfrm>
        </p:spPr>
        <p:txBody>
          <a:bodyPr anchor="t">
            <a:noAutofit/>
          </a:bodyPr>
          <a:lstStyle>
            <a:lvl1pPr algn="l">
              <a:defRPr sz="3200" b="1" i="0" baseline="0">
                <a:solidFill>
                  <a:srgbClr val="137DAE"/>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2" name="Rectangle 1">
            <a:extLst>
              <a:ext uri="{FF2B5EF4-FFF2-40B4-BE49-F238E27FC236}">
                <a16:creationId xmlns:a16="http://schemas.microsoft.com/office/drawing/2014/main" id="{0D0A7D97-F443-3246-77B3-6A2BC74F5D12}"/>
              </a:ext>
            </a:extLst>
          </p:cNvPr>
          <p:cNvSpPr/>
          <p:nvPr userDrawn="1"/>
        </p:nvSpPr>
        <p:spPr>
          <a:xfrm>
            <a:off x="0" y="0"/>
            <a:ext cx="12192000" cy="6858000"/>
          </a:xfrm>
          <a:prstGeom prst="rect">
            <a:avLst/>
          </a:prstGeom>
          <a:noFill/>
          <a:ln w="114300">
            <a:solidFill>
              <a:srgbClr val="0927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4" name="Picture 13" descr="NC Department of Health and Human Services">
            <a:extLst>
              <a:ext uri="{FF2B5EF4-FFF2-40B4-BE49-F238E27FC236}">
                <a16:creationId xmlns:a16="http://schemas.microsoft.com/office/drawing/2014/main" id="{106983F1-326B-C5F4-B000-E6A5393DA79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221" y="6230153"/>
            <a:ext cx="1105979" cy="389383"/>
          </a:xfrm>
          <a:prstGeom prst="rect">
            <a:avLst/>
          </a:prstGeom>
        </p:spPr>
      </p:pic>
      <p:sp>
        <p:nvSpPr>
          <p:cNvPr id="3" name="Pentagon 2">
            <a:extLst>
              <a:ext uri="{FF2B5EF4-FFF2-40B4-BE49-F238E27FC236}">
                <a16:creationId xmlns:a16="http://schemas.microsoft.com/office/drawing/2014/main" id="{C2614EE4-1FD2-C06E-AA16-CAEB4986C95E}"/>
              </a:ext>
            </a:extLst>
          </p:cNvPr>
          <p:cNvSpPr/>
          <p:nvPr userDrawn="1"/>
        </p:nvSpPr>
        <p:spPr>
          <a:xfrm>
            <a:off x="-52808" y="949216"/>
            <a:ext cx="320040" cy="515815"/>
          </a:xfrm>
          <a:prstGeom prst="homePlate">
            <a:avLst/>
          </a:prstGeom>
          <a:solidFill>
            <a:srgbClr val="137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137DAE"/>
              </a:solidFill>
            </a:endParaRPr>
          </a:p>
        </p:txBody>
      </p:sp>
      <p:sp>
        <p:nvSpPr>
          <p:cNvPr id="11" name="Picture Placeholder 10">
            <a:extLst>
              <a:ext uri="{FF2B5EF4-FFF2-40B4-BE49-F238E27FC236}">
                <a16:creationId xmlns:a16="http://schemas.microsoft.com/office/drawing/2014/main" id="{F1CF2923-8359-6F3D-082E-4BE43B11A91D}"/>
              </a:ext>
            </a:extLst>
          </p:cNvPr>
          <p:cNvSpPr>
            <a:spLocks noGrp="1"/>
          </p:cNvSpPr>
          <p:nvPr>
            <p:ph type="pic" sz="quarter" idx="15"/>
          </p:nvPr>
        </p:nvSpPr>
        <p:spPr>
          <a:xfrm>
            <a:off x="8675694" y="949325"/>
            <a:ext cx="3392487" cy="5765800"/>
          </a:xfrm>
        </p:spPr>
        <p:txBody>
          <a:bodyPr/>
          <a:lstStyle/>
          <a:p>
            <a:endParaRPr lang="en-US"/>
          </a:p>
        </p:txBody>
      </p:sp>
    </p:spTree>
    <p:extLst>
      <p:ext uri="{BB962C8B-B14F-4D97-AF65-F5344CB8AC3E}">
        <p14:creationId xmlns:p14="http://schemas.microsoft.com/office/powerpoint/2010/main" val="111361232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4_Bullets">
    <p:spTree>
      <p:nvGrpSpPr>
        <p:cNvPr id="1" name=""/>
        <p:cNvGrpSpPr/>
        <p:nvPr/>
      </p:nvGrpSpPr>
      <p:grpSpPr>
        <a:xfrm>
          <a:off x="0" y="0"/>
          <a:ext cx="0" cy="0"/>
          <a:chOff x="0" y="0"/>
          <a:chExt cx="0" cy="0"/>
        </a:xfrm>
      </p:grpSpPr>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mn-lt"/>
            </a:endParaRPr>
          </a:p>
        </p:txBody>
      </p:sp>
      <p:cxnSp>
        <p:nvCxnSpPr>
          <p:cNvPr id="3" name="Straight Connector 2"/>
          <p:cNvCxnSpPr/>
          <p:nvPr userDrawn="1"/>
        </p:nvCxnSpPr>
        <p:spPr>
          <a:xfrm>
            <a:off x="0" y="6573308"/>
            <a:ext cx="1219200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3">
            <a:extLst>
              <a:ext uri="{FF2B5EF4-FFF2-40B4-BE49-F238E27FC236}">
                <a16:creationId xmlns:a16="http://schemas.microsoft.com/office/drawing/2014/main" id="{ED91300C-42B7-F26C-2B84-B44AF48E740D}"/>
              </a:ext>
            </a:extLst>
          </p:cNvPr>
          <p:cNvSpPr>
            <a:spLocks noGrp="1"/>
          </p:cNvSpPr>
          <p:nvPr>
            <p:ph type="sldNum" sz="quarter" idx="14"/>
          </p:nvPr>
        </p:nvSpPr>
        <p:spPr>
          <a:xfrm>
            <a:off x="11074401" y="6573308"/>
            <a:ext cx="752131" cy="284692"/>
          </a:xfrm>
        </p:spPr>
        <p:txBody>
          <a:bodyPr/>
          <a:lstStyle/>
          <a:p>
            <a:pPr>
              <a:defRPr/>
            </a:pPr>
            <a:fld id="{11F27F3A-B3E9-41ED-AF8F-A365F10BB65F}" type="slidenum">
              <a:rPr lang="en-US" sz="1000" b="1" smtClean="0">
                <a:solidFill>
                  <a:sysClr val="windowText" lastClr="000000"/>
                </a:solidFill>
                <a:latin typeface="Franklin Gothic Demi Cond" panose="020B0706030402020204" pitchFamily="34" charset="0"/>
                <a:cs typeface="Arial" panose="020B0604020202020204" pitchFamily="34" charset="0"/>
              </a:rPr>
              <a:pPr>
                <a:defRPr/>
              </a:pPr>
              <a:t>‹#›</a:t>
            </a:fld>
            <a:endParaRPr lang="en-US" sz="1000" b="1">
              <a:solidFill>
                <a:sysClr val="windowText" lastClr="000000"/>
              </a:solidFill>
              <a:latin typeface="Franklin Gothic Demi Cond" panose="020B0706030402020204" pitchFamily="34" charset="0"/>
              <a:cs typeface="Arial" panose="020B0604020202020204" pitchFamily="34" charset="0"/>
            </a:endParaRPr>
          </a:p>
        </p:txBody>
      </p:sp>
      <p:sp>
        <p:nvSpPr>
          <p:cNvPr id="6" name="Footer Placeholder 20">
            <a:extLst>
              <a:ext uri="{FF2B5EF4-FFF2-40B4-BE49-F238E27FC236}">
                <a16:creationId xmlns:a16="http://schemas.microsoft.com/office/drawing/2014/main" id="{77D94AD5-0A76-859C-331C-B9536F58D005}"/>
              </a:ext>
            </a:extLst>
          </p:cNvPr>
          <p:cNvSpPr>
            <a:spLocks noGrp="1"/>
          </p:cNvSpPr>
          <p:nvPr>
            <p:ph type="ftr" sz="quarter" idx="13"/>
          </p:nvPr>
        </p:nvSpPr>
        <p:spPr>
          <a:xfrm>
            <a:off x="338193" y="6573308"/>
            <a:ext cx="10243961" cy="284692"/>
          </a:xfrm>
        </p:spPr>
        <p:txBody>
          <a:bodyPr/>
          <a:lstStyle>
            <a:lvl1pPr algn="l">
              <a:defRPr sz="1000" b="1" cap="all" baseline="0">
                <a:solidFill>
                  <a:schemeClr val="tx1"/>
                </a:solidFill>
                <a:latin typeface="+mn-lt"/>
              </a:defRPr>
            </a:lvl1pPr>
          </a:lstStyle>
          <a:p>
            <a:endParaRPr lang="en-US"/>
          </a:p>
        </p:txBody>
      </p:sp>
      <p:sp>
        <p:nvSpPr>
          <p:cNvPr id="7" name="Rectangle 6">
            <a:extLst>
              <a:ext uri="{FF2B5EF4-FFF2-40B4-BE49-F238E27FC236}">
                <a16:creationId xmlns:a16="http://schemas.microsoft.com/office/drawing/2014/main" id="{33EB6CCF-348A-707E-0886-4BB84B31242F}"/>
              </a:ext>
            </a:extLst>
          </p:cNvPr>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mn-lt"/>
            </a:endParaRPr>
          </a:p>
        </p:txBody>
      </p:sp>
      <p:sp>
        <p:nvSpPr>
          <p:cNvPr id="9" name="Text Placeholder 3">
            <a:extLst>
              <a:ext uri="{FF2B5EF4-FFF2-40B4-BE49-F238E27FC236}">
                <a16:creationId xmlns:a16="http://schemas.microsoft.com/office/drawing/2014/main" id="{E6FBE6E1-FF6D-3A7B-F5FA-4F8CB14CB5E7}"/>
              </a:ext>
            </a:extLst>
          </p:cNvPr>
          <p:cNvSpPr>
            <a:spLocks noGrp="1"/>
          </p:cNvSpPr>
          <p:nvPr>
            <p:ph type="body" sz="quarter" idx="10" hasCustomPrompt="1"/>
          </p:nvPr>
        </p:nvSpPr>
        <p:spPr>
          <a:xfrm>
            <a:off x="201305" y="1492839"/>
            <a:ext cx="11625227" cy="4592638"/>
          </a:xfrm>
        </p:spPr>
        <p:txBody>
          <a:bodyPr>
            <a:noAutofit/>
          </a:bodyPr>
          <a:lstStyle>
            <a:lvl1pPr marL="228594" indent="-228594">
              <a:lnSpc>
                <a:spcPct val="100000"/>
              </a:lnSpc>
              <a:spcBef>
                <a:spcPts val="1200"/>
              </a:spcBef>
              <a:defRPr sz="2000">
                <a:latin typeface="+mn-lt"/>
              </a:defRPr>
            </a:lvl1pPr>
            <a:lvl2pPr marL="576248" indent="-233357">
              <a:lnSpc>
                <a:spcPct val="100000"/>
              </a:lnSpc>
              <a:buFont typeface="Franklin Gothic Medium" panose="020B0603020102020204" pitchFamily="34" charset="0"/>
              <a:buChar char="−"/>
              <a:defRPr sz="2000">
                <a:latin typeface="+mn-lt"/>
              </a:defRPr>
            </a:lvl2pPr>
            <a:lvl3pPr marL="973114" indent="-228594">
              <a:lnSpc>
                <a:spcPct val="100000"/>
              </a:lnSpc>
              <a:defRPr sz="1800">
                <a:latin typeface="+mn-lt"/>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10" name="Title 1">
            <a:extLst>
              <a:ext uri="{FF2B5EF4-FFF2-40B4-BE49-F238E27FC236}">
                <a16:creationId xmlns:a16="http://schemas.microsoft.com/office/drawing/2014/main" id="{4E540534-914B-B9EA-E010-B7A5B5149DF1}"/>
              </a:ext>
            </a:extLst>
          </p:cNvPr>
          <p:cNvSpPr>
            <a:spLocks noGrp="1"/>
          </p:cNvSpPr>
          <p:nvPr>
            <p:ph type="title" hasCustomPrompt="1"/>
          </p:nvPr>
        </p:nvSpPr>
        <p:spPr>
          <a:xfrm>
            <a:off x="5" y="0"/>
            <a:ext cx="10457689" cy="548640"/>
          </a:xfrm>
        </p:spPr>
        <p:txBody>
          <a:bodyPr anchor="t">
            <a:noAutofit/>
          </a:bodyPr>
          <a:lstStyle>
            <a:lvl1pPr algn="l">
              <a:defRPr sz="3200" b="1" i="0" baseline="0">
                <a:solidFill>
                  <a:schemeClr val="tx2">
                    <a:lumMod val="75000"/>
                  </a:schemeClr>
                </a:solidFill>
                <a:latin typeface="+mn-lt"/>
                <a:cs typeface="Times New Roman" panose="02020603050405020304" pitchFamily="18" charset="0"/>
              </a:defRPr>
            </a:lvl1pPr>
          </a:lstStyle>
          <a:p>
            <a:r>
              <a:rPr lang="en-US"/>
              <a:t>Click to add title, 1 line max</a:t>
            </a:r>
          </a:p>
        </p:txBody>
      </p:sp>
      <p:sp>
        <p:nvSpPr>
          <p:cNvPr id="11" name="Text Placeholder 4">
            <a:extLst>
              <a:ext uri="{FF2B5EF4-FFF2-40B4-BE49-F238E27FC236}">
                <a16:creationId xmlns:a16="http://schemas.microsoft.com/office/drawing/2014/main" id="{DE475BC0-959D-31D2-5CA0-39A6B3B16A7E}"/>
              </a:ext>
            </a:extLst>
          </p:cNvPr>
          <p:cNvSpPr>
            <a:spLocks noGrp="1"/>
          </p:cNvSpPr>
          <p:nvPr>
            <p:ph type="body" sz="quarter" idx="15" hasCustomPrompt="1"/>
          </p:nvPr>
        </p:nvSpPr>
        <p:spPr>
          <a:xfrm>
            <a:off x="201618" y="685800"/>
            <a:ext cx="11624919" cy="628650"/>
          </a:xfrm>
        </p:spPr>
        <p:txBody>
          <a:bodyPr>
            <a:normAutofit/>
          </a:bodyPr>
          <a:lstStyle>
            <a:lvl1pPr marL="0" indent="0">
              <a:buNone/>
              <a:defRPr sz="2000" b="1">
                <a:latin typeface="+mn-lt"/>
              </a:defRPr>
            </a:lvl1pPr>
            <a:lvl2pPr marL="257164" indent="0">
              <a:buNone/>
              <a:defRPr/>
            </a:lvl2pPr>
            <a:lvl3pPr marL="514328" indent="0">
              <a:buNone/>
              <a:defRPr/>
            </a:lvl3pPr>
            <a:lvl4pPr marL="771491" indent="0">
              <a:buNone/>
              <a:defRPr/>
            </a:lvl4pPr>
            <a:lvl5pPr marL="1028654" indent="0">
              <a:buNone/>
              <a:defRPr/>
            </a:lvl5pPr>
          </a:lstStyle>
          <a:p>
            <a:pPr lvl="0"/>
            <a:r>
              <a:rPr lang="en-US"/>
              <a:t>Insert tagline</a:t>
            </a:r>
          </a:p>
        </p:txBody>
      </p:sp>
    </p:spTree>
    <p:extLst>
      <p:ext uri="{BB962C8B-B14F-4D97-AF65-F5344CB8AC3E}">
        <p14:creationId xmlns:p14="http://schemas.microsoft.com/office/powerpoint/2010/main" val="368584050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Content Slide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5"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a:solidFill>
                <a:schemeClr val="accent3">
                  <a:lumMod val="75000"/>
                </a:schemeClr>
              </a:solidFill>
              <a:latin typeface="Gotham Bold" charset="0"/>
              <a:ea typeface="Gotham Bold" charset="0"/>
              <a:cs typeface="Gotham Bold" charset="0"/>
            </a:endParaRPr>
          </a:p>
        </p:txBody>
      </p:sp>
      <p:sp>
        <p:nvSpPr>
          <p:cNvPr id="4" name="Text Placeholder 3"/>
          <p:cNvSpPr>
            <a:spLocks noGrp="1"/>
          </p:cNvSpPr>
          <p:nvPr>
            <p:ph type="body" sz="quarter" idx="10" hasCustomPrompt="1"/>
          </p:nvPr>
        </p:nvSpPr>
        <p:spPr>
          <a:xfrm>
            <a:off x="838200" y="1447803"/>
            <a:ext cx="10517717" cy="4795307"/>
          </a:xfrm>
          <a:prstGeom prst="rect">
            <a:avLst/>
          </a:prstGeom>
        </p:spPr>
        <p:txBody>
          <a:bodyPr>
            <a:noAutofit/>
          </a:bodyPr>
          <a:lstStyle>
            <a:lvl1pPr marL="228594" indent="-228594">
              <a:lnSpc>
                <a:spcPct val="100000"/>
              </a:lnSpc>
              <a:spcBef>
                <a:spcPts val="1200"/>
              </a:spcBef>
              <a:defRPr sz="2800" b="1" i="0">
                <a:latin typeface="Arial" panose="020B0604020202020204" pitchFamily="34" charset="0"/>
                <a:ea typeface="Arial" panose="020B0604020202020204" pitchFamily="34" charset="0"/>
                <a:cs typeface="Arial" panose="020B0604020202020204" pitchFamily="34" charset="0"/>
              </a:defRPr>
            </a:lvl1pPr>
            <a:lvl2pPr marL="576248" indent="-233357">
              <a:lnSpc>
                <a:spcPct val="100000"/>
              </a:lnSpc>
              <a:buFont typeface="Franklin Gothic Medium" panose="020B0603020102020204" pitchFamily="34" charset="0"/>
              <a:buChar char="−"/>
              <a:defRPr sz="2400" b="1" i="0">
                <a:latin typeface="Arial" panose="020B0604020202020204" pitchFamily="34" charset="0"/>
                <a:ea typeface="Arial" panose="020B0604020202020204" pitchFamily="34" charset="0"/>
                <a:cs typeface="Arial" panose="020B0604020202020204" pitchFamily="34" charset="0"/>
              </a:defRPr>
            </a:lvl2pPr>
            <a:lvl3pPr marL="973114" indent="-228594">
              <a:lnSpc>
                <a:spcPct val="100000"/>
              </a:lnSpc>
              <a:defRPr sz="2000" b="1" i="0">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696389" y="6243108"/>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cxnSp>
        <p:nvCxnSpPr>
          <p:cNvPr id="18" name="Straight Connector 17"/>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092087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6_Bullets">
    <p:spTree>
      <p:nvGrpSpPr>
        <p:cNvPr id="1" name=""/>
        <p:cNvGrpSpPr/>
        <p:nvPr/>
      </p:nvGrpSpPr>
      <p:grpSpPr>
        <a:xfrm>
          <a:off x="0" y="0"/>
          <a:ext cx="0" cy="0"/>
          <a:chOff x="0" y="0"/>
          <a:chExt cx="0" cy="0"/>
        </a:xfrm>
      </p:grpSpPr>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Franklin Gothic Demi Cond" panose="020B0706030402020204" pitchFamily="34" charset="0"/>
            </a:endParaRPr>
          </a:p>
        </p:txBody>
      </p:sp>
      <p:sp>
        <p:nvSpPr>
          <p:cNvPr id="4" name="Text Placeholder 3"/>
          <p:cNvSpPr>
            <a:spLocks noGrp="1"/>
          </p:cNvSpPr>
          <p:nvPr>
            <p:ph type="body" sz="quarter" idx="10" hasCustomPrompt="1"/>
          </p:nvPr>
        </p:nvSpPr>
        <p:spPr>
          <a:xfrm>
            <a:off x="201305" y="669879"/>
            <a:ext cx="11625227" cy="4592638"/>
          </a:xfrm>
        </p:spPr>
        <p:txBody>
          <a:bodyPr>
            <a:noAutofit/>
          </a:bodyPr>
          <a:lstStyle>
            <a:lvl1pPr marL="228594" indent="-228594">
              <a:lnSpc>
                <a:spcPct val="100000"/>
              </a:lnSpc>
              <a:spcBef>
                <a:spcPts val="1200"/>
              </a:spcBef>
              <a:defRPr sz="2400">
                <a:latin typeface="Franklin Gothic Medium" panose="020B0603020102020204" pitchFamily="34" charset="0"/>
              </a:defRPr>
            </a:lvl1pPr>
            <a:lvl2pPr marL="576248" indent="-233357">
              <a:lnSpc>
                <a:spcPct val="100000"/>
              </a:lnSpc>
              <a:buFont typeface="Franklin Gothic Medium" panose="020B0603020102020204" pitchFamily="34" charset="0"/>
              <a:buChar char="−"/>
              <a:defRPr sz="2000">
                <a:latin typeface="Franklin Gothic Medium" panose="020B0603020102020204" pitchFamily="34" charset="0"/>
              </a:defRPr>
            </a:lvl2pPr>
            <a:lvl3pPr marL="973114" indent="-228594">
              <a:lnSpc>
                <a:spcPct val="100000"/>
              </a:lnSpc>
              <a:defRPr sz="1800">
                <a:latin typeface="Franklin Gothic Medium" panose="020B06030201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21" name="Footer Placeholder 20"/>
          <p:cNvSpPr>
            <a:spLocks noGrp="1"/>
          </p:cNvSpPr>
          <p:nvPr>
            <p:ph type="ftr" sz="quarter" idx="13"/>
          </p:nvPr>
        </p:nvSpPr>
        <p:spPr>
          <a:xfrm>
            <a:off x="319144" y="6573308"/>
            <a:ext cx="10243961" cy="284692"/>
          </a:xfrm>
        </p:spPr>
        <p:txBody>
          <a:bodyPr/>
          <a:lstStyle>
            <a:lvl1pPr algn="l">
              <a:defRPr sz="1000" cap="all" baseline="0">
                <a:solidFill>
                  <a:schemeClr val="tx1"/>
                </a:solidFill>
                <a:latin typeface="Franklin Gothic Demi Cond" panose="020B0706030402020204" pitchFamily="34" charset="0"/>
              </a:defRPr>
            </a:lvl1pPr>
          </a:lstStyle>
          <a:p>
            <a:endParaRPr lang="en-US"/>
          </a:p>
        </p:txBody>
      </p:sp>
      <p:sp>
        <p:nvSpPr>
          <p:cNvPr id="22" name="Slide Number Placeholder 21"/>
          <p:cNvSpPr>
            <a:spLocks noGrp="1"/>
          </p:cNvSpPr>
          <p:nvPr>
            <p:ph type="sldNum" sz="quarter" idx="14"/>
          </p:nvPr>
        </p:nvSpPr>
        <p:spPr>
          <a:xfrm>
            <a:off x="11074401" y="6573308"/>
            <a:ext cx="752131" cy="284692"/>
          </a:xfrm>
        </p:spPr>
        <p:txBody>
          <a:bodyPr/>
          <a:lstStyle>
            <a:lvl1pPr>
              <a:defRPr sz="1000">
                <a:solidFill>
                  <a:sysClr val="windowText" lastClr="000000"/>
                </a:solidFill>
                <a:latin typeface="Franklin Gothic Demi Cond" panose="020B0706030402020204" pitchFamily="34" charset="0"/>
              </a:defRPr>
            </a:lvl1pPr>
          </a:lstStyle>
          <a:p>
            <a:fld id="{11F27F3A-B3E9-41ED-AF8F-A365F10BB65F}" type="slidenum">
              <a:rPr lang="en-US" smtClean="0"/>
              <a:pPr/>
              <a:t>‹#›</a:t>
            </a:fld>
            <a:endParaRPr lang="en-US"/>
          </a:p>
        </p:txBody>
      </p:sp>
      <p:sp>
        <p:nvSpPr>
          <p:cNvPr id="23" name="Title 1"/>
          <p:cNvSpPr>
            <a:spLocks noGrp="1"/>
          </p:cNvSpPr>
          <p:nvPr>
            <p:ph type="title" hasCustomPrompt="1"/>
          </p:nvPr>
        </p:nvSpPr>
        <p:spPr>
          <a:xfrm>
            <a:off x="12" y="0"/>
            <a:ext cx="10457689" cy="548640"/>
          </a:xfrm>
        </p:spPr>
        <p:txBody>
          <a:bodyPr anchor="t">
            <a:noAutofit/>
          </a:bodyPr>
          <a:lstStyle>
            <a:lvl1pPr algn="l">
              <a:defRPr sz="3200" b="0" i="0" baseline="0">
                <a:solidFill>
                  <a:schemeClr val="tx2">
                    <a:lumMod val="75000"/>
                  </a:schemeClr>
                </a:solidFill>
                <a:latin typeface="Franklin Gothic Demi Cond" panose="020B0706030402020204" pitchFamily="34" charset="0"/>
                <a:cs typeface="Times New Roman" panose="02020603050405020304" pitchFamily="18" charset="0"/>
              </a:defRPr>
            </a:lvl1pPr>
          </a:lstStyle>
          <a:p>
            <a:r>
              <a:rPr lang="en-US"/>
              <a:t>Click to add title, 1 line max</a:t>
            </a:r>
          </a:p>
        </p:txBody>
      </p:sp>
      <p:cxnSp>
        <p:nvCxnSpPr>
          <p:cNvPr id="3" name="Straight Connector 2"/>
          <p:cNvCxnSpPr/>
          <p:nvPr userDrawn="1"/>
        </p:nvCxnSpPr>
        <p:spPr>
          <a:xfrm>
            <a:off x="0" y="6573308"/>
            <a:ext cx="1219200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98310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7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24069" y="1097280"/>
            <a:ext cx="10050448" cy="4937760"/>
          </a:xfrm>
        </p:spPr>
        <p:txBody>
          <a:bodyPr>
            <a:noAutofit/>
          </a:bodyPr>
          <a:lstStyle>
            <a:lvl1pPr marL="228594" indent="-228594">
              <a:lnSpc>
                <a:spcPct val="100000"/>
              </a:lnSpc>
              <a:spcBef>
                <a:spcPts val="1200"/>
              </a:spcBef>
              <a:defRPr sz="28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576248" indent="-233357">
              <a:lnSpc>
                <a:spcPct val="100000"/>
              </a:lnSpc>
              <a:buFont typeface="Franklin Gothic Medium" panose="020B0603020102020204" pitchFamily="34" charset="0"/>
              <a:buChar char="−"/>
              <a:defRPr sz="24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973114" indent="-228594">
              <a:lnSpc>
                <a:spcPct val="100000"/>
              </a:lnSpc>
              <a:defRPr sz="20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424077" y="6155643"/>
            <a:ext cx="9475881" cy="330200"/>
          </a:xfrm>
        </p:spPr>
        <p:txBody>
          <a:bodyPr anchor="b">
            <a:noAutofit/>
          </a:bodyPr>
          <a:lstStyle>
            <a:lvl1pPr marL="0" indent="0">
              <a:lnSpc>
                <a:spcPct val="100000"/>
              </a:lnSpc>
              <a:spcBef>
                <a:spcPts val="0"/>
              </a:spcBef>
              <a:buNone/>
              <a:defRPr sz="12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sp>
        <p:nvSpPr>
          <p:cNvPr id="23" name="Title 1"/>
          <p:cNvSpPr>
            <a:spLocks noGrp="1"/>
          </p:cNvSpPr>
          <p:nvPr>
            <p:ph type="title" hasCustomPrompt="1"/>
          </p:nvPr>
        </p:nvSpPr>
        <p:spPr>
          <a:xfrm>
            <a:off x="424071" y="457200"/>
            <a:ext cx="10050448" cy="548640"/>
          </a:xfrm>
        </p:spPr>
        <p:txBody>
          <a:bodyPr anchor="t">
            <a:noAutofit/>
          </a:bodyPr>
          <a:lstStyle>
            <a:lvl1pPr algn="l">
              <a:defRPr sz="32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pic>
        <p:nvPicPr>
          <p:cNvPr id="3" name="Picture 2">
            <a:extLst>
              <a:ext uri="{FF2B5EF4-FFF2-40B4-BE49-F238E27FC236}">
                <a16:creationId xmlns:a16="http://schemas.microsoft.com/office/drawing/2014/main" id="{21256660-D742-D14C-83D1-77D71D30D3E1}"/>
              </a:ext>
            </a:extLst>
          </p:cNvPr>
          <p:cNvPicPr>
            <a:picLocks noChangeAspect="1"/>
          </p:cNvPicPr>
          <p:nvPr userDrawn="1"/>
        </p:nvPicPr>
        <p:blipFill>
          <a:blip r:embed="rId2"/>
          <a:stretch>
            <a:fillRect/>
          </a:stretch>
        </p:blipFill>
        <p:spPr>
          <a:xfrm>
            <a:off x="10560911" y="0"/>
            <a:ext cx="1631092" cy="6858000"/>
          </a:xfrm>
          <a:prstGeom prst="rect">
            <a:avLst/>
          </a:prstGeom>
        </p:spPr>
      </p:pic>
    </p:spTree>
    <p:extLst>
      <p:ext uri="{BB962C8B-B14F-4D97-AF65-F5344CB8AC3E}">
        <p14:creationId xmlns:p14="http://schemas.microsoft.com/office/powerpoint/2010/main" val="201863611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Top &amp; Bottom Rules">
    <p:spTree>
      <p:nvGrpSpPr>
        <p:cNvPr id="1" name=""/>
        <p:cNvGrpSpPr/>
        <p:nvPr/>
      </p:nvGrpSpPr>
      <p:grpSpPr>
        <a:xfrm>
          <a:off x="0" y="0"/>
          <a:ext cx="0" cy="0"/>
          <a:chOff x="0" y="0"/>
          <a:chExt cx="0" cy="0"/>
        </a:xfrm>
      </p:grpSpPr>
      <p:sp>
        <p:nvSpPr>
          <p:cNvPr id="7" name="Rectangle 6"/>
          <p:cNvSpPr/>
          <p:nvPr userDrawn="1"/>
        </p:nvSpPr>
        <p:spPr>
          <a:xfrm>
            <a:off x="0" y="6590662"/>
            <a:ext cx="12192000" cy="276225"/>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endParaRPr lang="en-US" sz="800">
              <a:latin typeface="Arial" panose="020B0604020202020204" pitchFamily="34" charset="0"/>
              <a:cs typeface="Arial" panose="020B0604020202020204" pitchFamily="34" charset="0"/>
            </a:endParaRPr>
          </a:p>
        </p:txBody>
      </p:sp>
      <p:sp>
        <p:nvSpPr>
          <p:cNvPr id="8" name="Rectangle 7"/>
          <p:cNvSpPr/>
          <p:nvPr userDrawn="1"/>
        </p:nvSpPr>
        <p:spPr>
          <a:xfrm>
            <a:off x="0" y="3860"/>
            <a:ext cx="12192000" cy="274320"/>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Arial" panose="020B0604020202020204" pitchFamily="34" charset="0"/>
              <a:cs typeface="Arial" panose="020B0604020202020204" pitchFamily="34" charset="0"/>
            </a:endParaRPr>
          </a:p>
        </p:txBody>
      </p:sp>
      <p:sp>
        <p:nvSpPr>
          <p:cNvPr id="6" name="Slide Number Placeholder 21"/>
          <p:cNvSpPr>
            <a:spLocks noGrp="1"/>
          </p:cNvSpPr>
          <p:nvPr>
            <p:ph type="sldNum" sz="quarter" idx="14"/>
          </p:nvPr>
        </p:nvSpPr>
        <p:spPr>
          <a:xfrm>
            <a:off x="11074401" y="6603788"/>
            <a:ext cx="752131" cy="284692"/>
          </a:xfrm>
          <a:prstGeom prst="rect">
            <a:avLst/>
          </a:prstGeom>
        </p:spPr>
        <p:txBody>
          <a:bodyPr/>
          <a:lstStyle>
            <a:lvl1pPr>
              <a:defRPr sz="900" b="1"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
        <p:nvSpPr>
          <p:cNvPr id="10" name="TextBox 9"/>
          <p:cNvSpPr txBox="1"/>
          <p:nvPr userDrawn="1"/>
        </p:nvSpPr>
        <p:spPr>
          <a:xfrm>
            <a:off x="696381" y="6612863"/>
            <a:ext cx="8261352" cy="230832"/>
          </a:xfrm>
          <a:prstGeom prst="rect">
            <a:avLst/>
          </a:prstGeom>
          <a:noFill/>
        </p:spPr>
        <p:txBody>
          <a:bodyPr wrap="square" rtlCol="0">
            <a:spAutoFit/>
          </a:bodyPr>
          <a:lstStyle/>
          <a:p>
            <a:r>
              <a:rPr lang="en-US" sz="900" b="1" kern="1200">
                <a:solidFill>
                  <a:schemeClr val="bg1"/>
                </a:solidFill>
                <a:effectLst/>
                <a:latin typeface="+mn-lt"/>
                <a:ea typeface="+mn-ea"/>
                <a:cs typeface="+mn-cs"/>
              </a:rPr>
              <a:t>JOINT LEGISLATIVE OVERSIGHT COMMITTEE ON CAPITAL IMPROVEMENTS | FEB. 28, 2018</a:t>
            </a:r>
            <a:endParaRPr lang="en-US" sz="900" kern="1200">
              <a:solidFill>
                <a:schemeClr val="bg1"/>
              </a:solidFill>
              <a:effectLst/>
              <a:latin typeface="+mn-lt"/>
              <a:ea typeface="+mn-ea"/>
              <a:cs typeface="+mn-cs"/>
            </a:endParaRPr>
          </a:p>
        </p:txBody>
      </p:sp>
    </p:spTree>
    <p:extLst>
      <p:ext uri="{BB962C8B-B14F-4D97-AF65-F5344CB8AC3E}">
        <p14:creationId xmlns:p14="http://schemas.microsoft.com/office/powerpoint/2010/main" val="98807698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Content Slide - Bullets&amp;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5" y="624054"/>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0" i="0">
              <a:solidFill>
                <a:schemeClr val="accent3">
                  <a:lumMod val="75000"/>
                </a:schemeClr>
              </a:solidFill>
              <a:latin typeface="Gotham Bold" charset="0"/>
              <a:ea typeface="Gotham Bold" charset="0"/>
              <a:cs typeface="Gotham Bold" charset="0"/>
            </a:endParaRPr>
          </a:p>
        </p:txBody>
      </p:sp>
      <p:sp>
        <p:nvSpPr>
          <p:cNvPr id="4" name="Text Placeholder 3"/>
          <p:cNvSpPr>
            <a:spLocks noGrp="1"/>
          </p:cNvSpPr>
          <p:nvPr>
            <p:ph type="body" sz="quarter" idx="10" hasCustomPrompt="1"/>
          </p:nvPr>
        </p:nvSpPr>
        <p:spPr>
          <a:xfrm>
            <a:off x="838200" y="1335576"/>
            <a:ext cx="10517717" cy="1212895"/>
          </a:xfrm>
          <a:prstGeom prst="rect">
            <a:avLst/>
          </a:prstGeom>
        </p:spPr>
        <p:txBody>
          <a:bodyPr>
            <a:noAutofit/>
          </a:bodyPr>
          <a:lstStyle>
            <a:lvl1pPr marL="228594" indent="-228594">
              <a:lnSpc>
                <a:spcPct val="100000"/>
              </a:lnSpc>
              <a:spcBef>
                <a:spcPts val="0"/>
              </a:spcBef>
              <a:defRPr sz="2000" b="1" i="0">
                <a:latin typeface="Arial" panose="020B0604020202020204" pitchFamily="34" charset="0"/>
                <a:ea typeface="Arial" panose="020B0604020202020204" pitchFamily="34" charset="0"/>
                <a:cs typeface="Arial" panose="020B0604020202020204" pitchFamily="34" charset="0"/>
              </a:defRPr>
            </a:lvl1pPr>
            <a:lvl2pPr marL="576248" indent="-233357">
              <a:lnSpc>
                <a:spcPct val="100000"/>
              </a:lnSpc>
              <a:spcBef>
                <a:spcPts val="0"/>
              </a:spcBef>
              <a:buFont typeface="Franklin Gothic Medium" panose="020B0603020102020204" pitchFamily="34" charset="0"/>
              <a:buChar char="−"/>
              <a:defRPr sz="2000" b="1" i="0">
                <a:latin typeface="Arial" panose="020B0604020202020204" pitchFamily="34" charset="0"/>
                <a:ea typeface="Arial" panose="020B0604020202020204" pitchFamily="34" charset="0"/>
                <a:cs typeface="Arial" panose="020B0604020202020204" pitchFamily="34" charset="0"/>
              </a:defRPr>
            </a:lvl2pPr>
            <a:lvl3pPr marL="973114" indent="-228594">
              <a:lnSpc>
                <a:spcPct val="100000"/>
              </a:lnSpc>
              <a:spcBef>
                <a:spcPts val="0"/>
              </a:spcBef>
              <a:defRPr sz="2000" b="1" i="0">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696389" y="6251575"/>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sp>
        <p:nvSpPr>
          <p:cNvPr id="12" name="Content Placeholder 11"/>
          <p:cNvSpPr>
            <a:spLocks noGrp="1"/>
          </p:cNvSpPr>
          <p:nvPr>
            <p:ph sz="quarter" idx="14" hasCustomPrompt="1"/>
          </p:nvPr>
        </p:nvSpPr>
        <p:spPr>
          <a:xfrm>
            <a:off x="829733" y="2548467"/>
            <a:ext cx="10526184" cy="3694230"/>
          </a:xfrm>
          <a:prstGeom prst="rect">
            <a:avLst/>
          </a:prstGeom>
        </p:spPr>
        <p:txBody>
          <a:bodyPr/>
          <a:lstStyle>
            <a:lvl1pPr marL="0" indent="0" algn="ctr">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icon below to add table or chart</a:t>
            </a:r>
          </a:p>
        </p:txBody>
      </p:sp>
      <p:cxnSp>
        <p:nvCxnSpPr>
          <p:cNvPr id="7" name="Straight Connector 6"/>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46287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_Content Slide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72" y="624055"/>
            <a:ext cx="10457689" cy="548640"/>
          </a:xfrm>
          <a:prstGeom prst="rect">
            <a:avLst/>
          </a:prstGeom>
        </p:spPr>
        <p:txBody>
          <a:bodyPr anchor="t">
            <a:noAutofit/>
          </a:bodyPr>
          <a:lstStyle>
            <a:lvl1pPr algn="l">
              <a:defRPr sz="3200" b="1" i="0" baseline="0">
                <a:solidFill>
                  <a:schemeClr val="tx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8" name="Rectangle 7"/>
          <p:cNvSpPr/>
          <p:nvPr userDrawn="1"/>
        </p:nvSpPr>
        <p:spPr>
          <a:xfrm>
            <a:off x="0" y="3862"/>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a:solidFill>
                <a:schemeClr val="accent3">
                  <a:lumMod val="75000"/>
                </a:schemeClr>
              </a:solidFill>
              <a:latin typeface="Gotham Bold" charset="0"/>
              <a:ea typeface="Gotham Bold" charset="0"/>
              <a:cs typeface="Gotham Bold" charset="0"/>
            </a:endParaRPr>
          </a:p>
        </p:txBody>
      </p:sp>
      <p:sp>
        <p:nvSpPr>
          <p:cNvPr id="4" name="Text Placeholder 3"/>
          <p:cNvSpPr>
            <a:spLocks noGrp="1"/>
          </p:cNvSpPr>
          <p:nvPr>
            <p:ph type="body" sz="quarter" idx="10" hasCustomPrompt="1"/>
          </p:nvPr>
        </p:nvSpPr>
        <p:spPr>
          <a:xfrm>
            <a:off x="838200" y="1447803"/>
            <a:ext cx="10517717" cy="4795307"/>
          </a:xfrm>
          <a:prstGeom prst="rect">
            <a:avLst/>
          </a:prstGeom>
        </p:spPr>
        <p:txBody>
          <a:bodyPr>
            <a:noAutofit/>
          </a:bodyPr>
          <a:lstStyle>
            <a:lvl1pPr marL="228584" indent="-228584">
              <a:lnSpc>
                <a:spcPct val="100000"/>
              </a:lnSpc>
              <a:spcBef>
                <a:spcPts val="1200"/>
              </a:spcBef>
              <a:defRPr sz="2800" b="1" i="0">
                <a:latin typeface="Arial" panose="020B0604020202020204" pitchFamily="34" charset="0"/>
                <a:ea typeface="Arial" panose="020B0604020202020204" pitchFamily="34" charset="0"/>
                <a:cs typeface="Arial" panose="020B0604020202020204" pitchFamily="34" charset="0"/>
              </a:defRPr>
            </a:lvl1pPr>
            <a:lvl2pPr marL="576220" indent="-233345">
              <a:lnSpc>
                <a:spcPct val="100000"/>
              </a:lnSpc>
              <a:buFont typeface="Franklin Gothic Medium" panose="020B0603020102020204" pitchFamily="34" charset="0"/>
              <a:buChar char="−"/>
              <a:defRPr sz="2400" b="1" i="0">
                <a:latin typeface="Arial" panose="020B0604020202020204" pitchFamily="34" charset="0"/>
                <a:ea typeface="Arial" panose="020B0604020202020204" pitchFamily="34" charset="0"/>
                <a:cs typeface="Arial" panose="020B0604020202020204" pitchFamily="34" charset="0"/>
              </a:defRPr>
            </a:lvl2pPr>
            <a:lvl3pPr marL="973066" indent="-228584">
              <a:lnSpc>
                <a:spcPct val="100000"/>
              </a:lnSpc>
              <a:defRPr sz="2000" b="1" i="0">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696395" y="6243108"/>
            <a:ext cx="10656007" cy="330200"/>
          </a:xfrm>
          <a:prstGeom prst="rect">
            <a:avLst/>
          </a:prstGeom>
        </p:spPr>
        <p:txBody>
          <a:bodyPr anchor="b">
            <a:noAutofit/>
          </a:bodyPr>
          <a:lstStyle>
            <a:lvl1pPr marL="0" indent="0">
              <a:lnSpc>
                <a:spcPct val="100000"/>
              </a:lnSpc>
              <a:spcBef>
                <a:spcPts val="0"/>
              </a:spcBef>
              <a:buNone/>
              <a:defRPr sz="12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cxnSp>
        <p:nvCxnSpPr>
          <p:cNvPr id="18" name="Straight Connector 17"/>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541975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4_Content Slide -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99165" y="624054"/>
            <a:ext cx="10457689" cy="548640"/>
          </a:xfrm>
          <a:prstGeom prst="rect">
            <a:avLst/>
          </a:prstGeom>
        </p:spPr>
        <p:txBody>
          <a:bodyPr anchor="t">
            <a:noAutofit/>
          </a:bodyPr>
          <a:lstStyle>
            <a:lvl1pPr algn="l">
              <a:defRPr sz="3200" b="1" i="0" baseline="0">
                <a:solidFill>
                  <a:schemeClr val="tx2">
                    <a:lumMod val="75000"/>
                  </a:schemeClr>
                </a:solidFill>
                <a:latin typeface="Gotham Bold" charset="0"/>
                <a:ea typeface="Gotham Bold" charset="0"/>
                <a:cs typeface="Gotham Bold" charset="0"/>
              </a:defRPr>
            </a:lvl1pPr>
          </a:lstStyle>
          <a:p>
            <a:r>
              <a:rPr lang="en-US"/>
              <a:t>Click to add title, 1 line max</a:t>
            </a:r>
          </a:p>
        </p:txBody>
      </p:sp>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b="1" i="0">
              <a:solidFill>
                <a:schemeClr val="accent3">
                  <a:lumMod val="75000"/>
                </a:schemeClr>
              </a:solidFill>
              <a:latin typeface="Gotham Bold" charset="0"/>
              <a:ea typeface="Gotham Bold" charset="0"/>
              <a:cs typeface="Gotham Bold" charset="0"/>
            </a:endParaRPr>
          </a:p>
        </p:txBody>
      </p:sp>
      <p:sp>
        <p:nvSpPr>
          <p:cNvPr id="4" name="Text Placeholder 3"/>
          <p:cNvSpPr>
            <a:spLocks noGrp="1"/>
          </p:cNvSpPr>
          <p:nvPr>
            <p:ph type="body" sz="quarter" idx="10" hasCustomPrompt="1"/>
          </p:nvPr>
        </p:nvSpPr>
        <p:spPr>
          <a:xfrm>
            <a:off x="838200" y="1447803"/>
            <a:ext cx="10517717" cy="4795307"/>
          </a:xfrm>
          <a:prstGeom prst="rect">
            <a:avLst/>
          </a:prstGeom>
        </p:spPr>
        <p:txBody>
          <a:bodyPr>
            <a:noAutofit/>
          </a:bodyPr>
          <a:lstStyle>
            <a:lvl1pPr marL="228594" indent="-228594">
              <a:lnSpc>
                <a:spcPct val="100000"/>
              </a:lnSpc>
              <a:spcBef>
                <a:spcPts val="1200"/>
              </a:spcBef>
              <a:defRPr sz="2800" b="1" i="0">
                <a:latin typeface="Gotham Bold" charset="0"/>
                <a:ea typeface="Gotham Bold" charset="0"/>
                <a:cs typeface="Gotham Bold" charset="0"/>
              </a:defRPr>
            </a:lvl1pPr>
            <a:lvl2pPr marL="576248" indent="-233357">
              <a:lnSpc>
                <a:spcPct val="100000"/>
              </a:lnSpc>
              <a:buFont typeface="Franklin Gothic Medium" panose="020B0603020102020204" pitchFamily="34" charset="0"/>
              <a:buChar char="−"/>
              <a:defRPr sz="2400" b="1" i="0">
                <a:latin typeface="Gotham Bold" charset="0"/>
                <a:ea typeface="Gotham Bold" charset="0"/>
                <a:cs typeface="Gotham Bold" charset="0"/>
              </a:defRPr>
            </a:lvl2pPr>
            <a:lvl3pPr marL="973114" indent="-228594">
              <a:lnSpc>
                <a:spcPct val="100000"/>
              </a:lnSpc>
              <a:defRPr sz="2000" b="1" i="0">
                <a:latin typeface="Gotham Bold" charset="0"/>
                <a:ea typeface="Gotham Bold" charset="0"/>
                <a:cs typeface="Gotham Bold"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cxnSp>
        <p:nvCxnSpPr>
          <p:cNvPr id="18" name="Straight Connector 17"/>
          <p:cNvCxnSpPr/>
          <p:nvPr userDrawn="1"/>
        </p:nvCxnSpPr>
        <p:spPr>
          <a:xfrm>
            <a:off x="0" y="6573308"/>
            <a:ext cx="12192000" cy="0"/>
          </a:xfrm>
          <a:prstGeom prst="line">
            <a:avLst/>
          </a:prstGeom>
          <a:ln w="2222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75608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2_Bullets">
    <p:spTree>
      <p:nvGrpSpPr>
        <p:cNvPr id="1" name=""/>
        <p:cNvGrpSpPr/>
        <p:nvPr/>
      </p:nvGrpSpPr>
      <p:grpSpPr>
        <a:xfrm>
          <a:off x="0" y="0"/>
          <a:ext cx="0" cy="0"/>
          <a:chOff x="0" y="0"/>
          <a:chExt cx="0" cy="0"/>
        </a:xfrm>
      </p:grpSpPr>
      <p:sp>
        <p:nvSpPr>
          <p:cNvPr id="8" name="Rectangle 7"/>
          <p:cNvSpPr/>
          <p:nvPr userDrawn="1"/>
        </p:nvSpPr>
        <p:spPr>
          <a:xfrm>
            <a:off x="0" y="3860"/>
            <a:ext cx="12192000" cy="457316"/>
          </a:xfrm>
          <a:prstGeom prst="rect">
            <a:avLst/>
          </a:prstGeom>
          <a:gradFill flip="none" rotWithShape="1">
            <a:gsLst>
              <a:gs pos="0">
                <a:schemeClr val="tx2">
                  <a:lumMod val="75000"/>
                </a:schemeClr>
              </a:gs>
              <a:gs pos="60000">
                <a:schemeClr val="accent2">
                  <a:lumMod val="60000"/>
                  <a:lumOff val="40000"/>
                  <a:tint val="44500"/>
                  <a:satMod val="160000"/>
                </a:schemeClr>
              </a:gs>
              <a:gs pos="100000">
                <a:schemeClr val="accent2">
                  <a:lumMod val="60000"/>
                  <a:lumOff val="40000"/>
                  <a:tint val="23500"/>
                  <a:satMod val="160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Franklin Gothic Demi Cond" panose="020B0706030402020204" pitchFamily="34" charset="0"/>
            </a:endParaRPr>
          </a:p>
        </p:txBody>
      </p:sp>
      <p:sp>
        <p:nvSpPr>
          <p:cNvPr id="4" name="Text Placeholder 3"/>
          <p:cNvSpPr>
            <a:spLocks noGrp="1"/>
          </p:cNvSpPr>
          <p:nvPr>
            <p:ph type="body" sz="quarter" idx="10" hasCustomPrompt="1"/>
          </p:nvPr>
        </p:nvSpPr>
        <p:spPr>
          <a:xfrm>
            <a:off x="201305" y="669879"/>
            <a:ext cx="11625227" cy="4592638"/>
          </a:xfrm>
        </p:spPr>
        <p:txBody>
          <a:bodyPr>
            <a:noAutofit/>
          </a:bodyPr>
          <a:lstStyle>
            <a:lvl1pPr marL="228594" indent="-228594">
              <a:lnSpc>
                <a:spcPct val="100000"/>
              </a:lnSpc>
              <a:spcBef>
                <a:spcPts val="1200"/>
              </a:spcBef>
              <a:defRPr sz="2400">
                <a:latin typeface="Franklin Gothic Medium" panose="020B0603020102020204" pitchFamily="34" charset="0"/>
              </a:defRPr>
            </a:lvl1pPr>
            <a:lvl2pPr marL="576248" indent="-233357">
              <a:lnSpc>
                <a:spcPct val="100000"/>
              </a:lnSpc>
              <a:buFont typeface="Franklin Gothic Medium" panose="020B0603020102020204" pitchFamily="34" charset="0"/>
              <a:buChar char="−"/>
              <a:defRPr sz="2000">
                <a:latin typeface="Franklin Gothic Medium" panose="020B0603020102020204" pitchFamily="34" charset="0"/>
              </a:defRPr>
            </a:lvl2pPr>
            <a:lvl3pPr marL="973114" indent="-228594">
              <a:lnSpc>
                <a:spcPct val="100000"/>
              </a:lnSpc>
              <a:defRPr sz="1800">
                <a:latin typeface="Franklin Gothic Medium" panose="020B06030201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21" name="Footer Placeholder 20"/>
          <p:cNvSpPr>
            <a:spLocks noGrp="1"/>
          </p:cNvSpPr>
          <p:nvPr>
            <p:ph type="ftr" sz="quarter" idx="13"/>
          </p:nvPr>
        </p:nvSpPr>
        <p:spPr>
          <a:xfrm>
            <a:off x="309618" y="6573308"/>
            <a:ext cx="10243961" cy="284692"/>
          </a:xfrm>
        </p:spPr>
        <p:txBody>
          <a:bodyPr/>
          <a:lstStyle>
            <a:lvl1pPr algn="l">
              <a:defRPr sz="1000" cap="all" baseline="0">
                <a:solidFill>
                  <a:schemeClr val="tx1"/>
                </a:solidFill>
                <a:latin typeface="Franklin Gothic Demi Cond" panose="020B0706030402020204" pitchFamily="34" charset="0"/>
              </a:defRPr>
            </a:lvl1pPr>
          </a:lstStyle>
          <a:p>
            <a:endParaRPr lang="en-US"/>
          </a:p>
        </p:txBody>
      </p:sp>
      <p:sp>
        <p:nvSpPr>
          <p:cNvPr id="22" name="Slide Number Placeholder 21"/>
          <p:cNvSpPr>
            <a:spLocks noGrp="1"/>
          </p:cNvSpPr>
          <p:nvPr>
            <p:ph type="sldNum" sz="quarter" idx="14"/>
          </p:nvPr>
        </p:nvSpPr>
        <p:spPr>
          <a:xfrm>
            <a:off x="11074401" y="6573308"/>
            <a:ext cx="752131" cy="284692"/>
          </a:xfrm>
        </p:spPr>
        <p:txBody>
          <a:bodyPr/>
          <a:lstStyle>
            <a:lvl1pPr>
              <a:defRPr sz="1000">
                <a:solidFill>
                  <a:sysClr val="windowText" lastClr="000000"/>
                </a:solidFill>
                <a:latin typeface="Franklin Gothic Demi Cond" panose="020B0706030402020204" pitchFamily="34" charset="0"/>
              </a:defRPr>
            </a:lvl1pPr>
          </a:lstStyle>
          <a:p>
            <a:fld id="{11F27F3A-B3E9-41ED-AF8F-A365F10BB65F}" type="slidenum">
              <a:rPr lang="en-US" smtClean="0"/>
              <a:pPr/>
              <a:t>‹#›</a:t>
            </a:fld>
            <a:endParaRPr lang="en-US"/>
          </a:p>
        </p:txBody>
      </p:sp>
      <p:sp>
        <p:nvSpPr>
          <p:cNvPr id="23" name="Title 1"/>
          <p:cNvSpPr>
            <a:spLocks noGrp="1"/>
          </p:cNvSpPr>
          <p:nvPr>
            <p:ph type="title" hasCustomPrompt="1"/>
          </p:nvPr>
        </p:nvSpPr>
        <p:spPr>
          <a:xfrm>
            <a:off x="12" y="0"/>
            <a:ext cx="10457689" cy="548640"/>
          </a:xfrm>
        </p:spPr>
        <p:txBody>
          <a:bodyPr anchor="t">
            <a:noAutofit/>
          </a:bodyPr>
          <a:lstStyle>
            <a:lvl1pPr algn="l">
              <a:defRPr sz="3200" b="0" i="0" baseline="0">
                <a:solidFill>
                  <a:schemeClr val="tx2">
                    <a:lumMod val="75000"/>
                  </a:schemeClr>
                </a:solidFill>
                <a:latin typeface="Franklin Gothic Demi Cond" panose="020B0706030402020204" pitchFamily="34" charset="0"/>
                <a:cs typeface="Times New Roman" panose="02020603050405020304" pitchFamily="18" charset="0"/>
              </a:defRPr>
            </a:lvl1pPr>
          </a:lstStyle>
          <a:p>
            <a:r>
              <a:rPr lang="en-US"/>
              <a:t>Click to add title, 1 line max</a:t>
            </a:r>
          </a:p>
        </p:txBody>
      </p:sp>
      <p:cxnSp>
        <p:nvCxnSpPr>
          <p:cNvPr id="3" name="Straight Connector 2"/>
          <p:cNvCxnSpPr/>
          <p:nvPr userDrawn="1"/>
        </p:nvCxnSpPr>
        <p:spPr>
          <a:xfrm>
            <a:off x="0" y="6573308"/>
            <a:ext cx="12192000" cy="0"/>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85580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userDrawn="1">
  <p:cSld name="3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02867" y="1820850"/>
            <a:ext cx="11418072" cy="4142629"/>
          </a:xfrm>
        </p:spPr>
        <p:txBody>
          <a:bodyPr>
            <a:noAutofit/>
          </a:bodyPr>
          <a:lstStyle>
            <a:lvl1pPr marL="228600" indent="-228600">
              <a:lnSpc>
                <a:spcPct val="100000"/>
              </a:lnSpc>
              <a:spcBef>
                <a:spcPts val="1200"/>
              </a:spcBef>
              <a:defRPr sz="28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576263" indent="-233363">
              <a:lnSpc>
                <a:spcPct val="100000"/>
              </a:lnSpc>
              <a:buFont typeface="Franklin Gothic Medium" panose="020B0603020102020204" pitchFamily="34" charset="0"/>
              <a:buChar char="−"/>
              <a:defRPr sz="24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defRPr sz="20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402867" y="6155643"/>
            <a:ext cx="10765320" cy="330200"/>
          </a:xfrm>
        </p:spPr>
        <p:txBody>
          <a:bodyPr anchor="b">
            <a:noAutofit/>
          </a:bodyPr>
          <a:lstStyle>
            <a:lvl1pPr marL="0" indent="0">
              <a:lnSpc>
                <a:spcPct val="100000"/>
              </a:lnSpc>
              <a:spcBef>
                <a:spcPts val="0"/>
              </a:spcBef>
              <a:buNone/>
              <a:defRPr sz="12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sp>
        <p:nvSpPr>
          <p:cNvPr id="22" name="Slide Number Placeholder 21"/>
          <p:cNvSpPr>
            <a:spLocks noGrp="1"/>
          </p:cNvSpPr>
          <p:nvPr>
            <p:ph type="sldNum" sz="quarter" idx="14"/>
          </p:nvPr>
        </p:nvSpPr>
        <p:spPr>
          <a:xfrm>
            <a:off x="11074400" y="6603788"/>
            <a:ext cx="752131" cy="284692"/>
          </a:xfrm>
          <a:prstGeom prst="rect">
            <a:avLst/>
          </a:prstGeom>
        </p:spPr>
        <p:txBody>
          <a:bodyPr/>
          <a:lstStyle>
            <a:lvl1pPr algn="r">
              <a:defRPr sz="900"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
        <p:nvSpPr>
          <p:cNvPr id="23" name="Title 1"/>
          <p:cNvSpPr>
            <a:spLocks noGrp="1"/>
          </p:cNvSpPr>
          <p:nvPr>
            <p:ph type="title" hasCustomPrompt="1"/>
          </p:nvPr>
        </p:nvSpPr>
        <p:spPr>
          <a:xfrm>
            <a:off x="402867" y="1180769"/>
            <a:ext cx="11418072" cy="548640"/>
          </a:xfrm>
        </p:spPr>
        <p:txBody>
          <a:bodyPr anchor="t">
            <a:noAutofit/>
          </a:bodyPr>
          <a:lstStyle>
            <a:lvl1pPr algn="l">
              <a:defRPr sz="32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pic>
        <p:nvPicPr>
          <p:cNvPr id="9" name="Picture 8">
            <a:extLst>
              <a:ext uri="{FF2B5EF4-FFF2-40B4-BE49-F238E27FC236}">
                <a16:creationId xmlns:a16="http://schemas.microsoft.com/office/drawing/2014/main" id="{7807D035-A540-114E-A9D3-7E6D5D45EE38}"/>
              </a:ext>
            </a:extLst>
          </p:cNvPr>
          <p:cNvPicPr>
            <a:picLocks noChangeAspect="1"/>
          </p:cNvPicPr>
          <p:nvPr userDrawn="1"/>
        </p:nvPicPr>
        <p:blipFill rotWithShape="1">
          <a:blip r:embed="rId2"/>
          <a:srcRect t="8644"/>
          <a:stretch/>
        </p:blipFill>
        <p:spPr>
          <a:xfrm>
            <a:off x="0" y="0"/>
            <a:ext cx="12192000" cy="1119096"/>
          </a:xfrm>
          <a:prstGeom prst="rect">
            <a:avLst/>
          </a:prstGeom>
        </p:spPr>
      </p:pic>
    </p:spTree>
    <p:extLst>
      <p:ext uri="{BB962C8B-B14F-4D97-AF65-F5344CB8AC3E}">
        <p14:creationId xmlns:p14="http://schemas.microsoft.com/office/powerpoint/2010/main" val="182874181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9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02867" y="1820850"/>
            <a:ext cx="11418072" cy="4142629"/>
          </a:xfrm>
        </p:spPr>
        <p:txBody>
          <a:bodyPr>
            <a:noAutofit/>
          </a:bodyPr>
          <a:lstStyle>
            <a:lvl1pPr marL="228600" indent="-228600">
              <a:lnSpc>
                <a:spcPct val="100000"/>
              </a:lnSpc>
              <a:spcBef>
                <a:spcPts val="1200"/>
              </a:spcBef>
              <a:defRPr sz="28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576263" indent="-233363">
              <a:lnSpc>
                <a:spcPct val="100000"/>
              </a:lnSpc>
              <a:buFont typeface="Franklin Gothic Medium" panose="020B0603020102020204" pitchFamily="34" charset="0"/>
              <a:buChar char="−"/>
              <a:defRPr sz="24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defRPr sz="20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402867" y="6155643"/>
            <a:ext cx="10765320" cy="330200"/>
          </a:xfrm>
        </p:spPr>
        <p:txBody>
          <a:bodyPr anchor="b">
            <a:noAutofit/>
          </a:bodyPr>
          <a:lstStyle>
            <a:lvl1pPr marL="0" indent="0">
              <a:lnSpc>
                <a:spcPct val="100000"/>
              </a:lnSpc>
              <a:spcBef>
                <a:spcPts val="0"/>
              </a:spcBef>
              <a:buNone/>
              <a:defRPr sz="12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sp>
        <p:nvSpPr>
          <p:cNvPr id="23" name="Title 1"/>
          <p:cNvSpPr>
            <a:spLocks noGrp="1"/>
          </p:cNvSpPr>
          <p:nvPr>
            <p:ph type="title" hasCustomPrompt="1"/>
          </p:nvPr>
        </p:nvSpPr>
        <p:spPr>
          <a:xfrm>
            <a:off x="402867" y="1180769"/>
            <a:ext cx="11418072" cy="548640"/>
          </a:xfrm>
        </p:spPr>
        <p:txBody>
          <a:bodyPr anchor="t">
            <a:noAutofit/>
          </a:bodyPr>
          <a:lstStyle>
            <a:lvl1pPr algn="l">
              <a:defRPr sz="32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pic>
        <p:nvPicPr>
          <p:cNvPr id="9" name="Picture 8">
            <a:extLst>
              <a:ext uri="{FF2B5EF4-FFF2-40B4-BE49-F238E27FC236}">
                <a16:creationId xmlns:a16="http://schemas.microsoft.com/office/drawing/2014/main" id="{7807D035-A540-114E-A9D3-7E6D5D45EE38}"/>
              </a:ext>
            </a:extLst>
          </p:cNvPr>
          <p:cNvPicPr>
            <a:picLocks noChangeAspect="1"/>
          </p:cNvPicPr>
          <p:nvPr userDrawn="1"/>
        </p:nvPicPr>
        <p:blipFill rotWithShape="1">
          <a:blip r:embed="rId2"/>
          <a:srcRect t="8644"/>
          <a:stretch/>
        </p:blipFill>
        <p:spPr>
          <a:xfrm>
            <a:off x="0" y="0"/>
            <a:ext cx="12192000" cy="1119096"/>
          </a:xfrm>
          <a:prstGeom prst="rect">
            <a:avLst/>
          </a:prstGeom>
        </p:spPr>
      </p:pic>
    </p:spTree>
    <p:extLst>
      <p:ext uri="{BB962C8B-B14F-4D97-AF65-F5344CB8AC3E}">
        <p14:creationId xmlns:p14="http://schemas.microsoft.com/office/powerpoint/2010/main" val="179532237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_Title Slide - Photo header Color Seal">
    <p:spTree>
      <p:nvGrpSpPr>
        <p:cNvPr id="1" name=""/>
        <p:cNvGrpSpPr/>
        <p:nvPr/>
      </p:nvGrpSpPr>
      <p:grpSpPr>
        <a:xfrm>
          <a:off x="0" y="0"/>
          <a:ext cx="0" cy="0"/>
          <a:chOff x="0" y="0"/>
          <a:chExt cx="0" cy="0"/>
        </a:xfrm>
      </p:grpSpPr>
      <p:sp>
        <p:nvSpPr>
          <p:cNvPr id="11" name="Rectangle 10"/>
          <p:cNvSpPr/>
          <p:nvPr userDrawn="1"/>
        </p:nvSpPr>
        <p:spPr>
          <a:xfrm>
            <a:off x="0" y="6607421"/>
            <a:ext cx="12192000" cy="250583"/>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Franklin Gothic Demi Cond" panose="020B0706030402020204" pitchFamily="34" charset="0"/>
            </a:endParaRPr>
          </a:p>
        </p:txBody>
      </p:sp>
      <p:sp>
        <p:nvSpPr>
          <p:cNvPr id="15" name="Text Placeholder 13"/>
          <p:cNvSpPr>
            <a:spLocks noGrp="1"/>
          </p:cNvSpPr>
          <p:nvPr>
            <p:ph type="body" sz="quarter" idx="10" hasCustomPrompt="1"/>
          </p:nvPr>
        </p:nvSpPr>
        <p:spPr>
          <a:xfrm>
            <a:off x="3691469" y="2051009"/>
            <a:ext cx="7699023" cy="2020824"/>
          </a:xfrm>
          <a:prstGeom prst="rect">
            <a:avLst/>
          </a:prstGeom>
        </p:spPr>
        <p:txBody>
          <a:bodyPr anchor="ctr">
            <a:noAutofit/>
          </a:bodyPr>
          <a:lstStyle>
            <a:lvl1pPr marL="0" indent="0">
              <a:buNone/>
              <a:defRPr sz="3200" b="1" i="0" baseline="0">
                <a:latin typeface="Arial" panose="020B0604020202020204" pitchFamily="34" charset="0"/>
                <a:ea typeface="Arial" panose="020B0604020202020204" pitchFamily="34" charset="0"/>
                <a:cs typeface="Arial" panose="020B0604020202020204" pitchFamily="34" charset="0"/>
              </a:defRPr>
            </a:lvl1pPr>
            <a:lvl2pPr marL="342882" indent="0">
              <a:buNone/>
              <a:defRPr sz="2800">
                <a:latin typeface="Franklin Gothic Demi Cond" panose="020B0706030402020204" pitchFamily="34" charset="0"/>
              </a:defRPr>
            </a:lvl2pPr>
            <a:lvl3pPr marL="685766" indent="0">
              <a:buNone/>
              <a:defRPr sz="2800">
                <a:latin typeface="Franklin Gothic Demi Cond" panose="020B0706030402020204" pitchFamily="34" charset="0"/>
              </a:defRPr>
            </a:lvl3pPr>
            <a:lvl4pPr marL="1028649" indent="0">
              <a:buNone/>
              <a:defRPr sz="2800">
                <a:latin typeface="Franklin Gothic Demi Cond" panose="020B0706030402020204" pitchFamily="34" charset="0"/>
              </a:defRPr>
            </a:lvl4pPr>
            <a:lvl5pPr marL="1371532" indent="0">
              <a:buNone/>
              <a:defRPr sz="2800">
                <a:latin typeface="Franklin Gothic Demi Cond" panose="020B0706030402020204" pitchFamily="34" charset="0"/>
              </a:defRPr>
            </a:lvl5pPr>
          </a:lstStyle>
          <a:p>
            <a:pPr lvl="0"/>
            <a:r>
              <a:rPr lang="en-US"/>
              <a:t>Click to Add Presentation Title</a:t>
            </a:r>
          </a:p>
        </p:txBody>
      </p:sp>
      <p:sp>
        <p:nvSpPr>
          <p:cNvPr id="16" name="Text Placeholder 15"/>
          <p:cNvSpPr>
            <a:spLocks noGrp="1"/>
          </p:cNvSpPr>
          <p:nvPr>
            <p:ph type="body" sz="quarter" idx="11" hasCustomPrompt="1"/>
          </p:nvPr>
        </p:nvSpPr>
        <p:spPr>
          <a:xfrm>
            <a:off x="3691469" y="4071833"/>
            <a:ext cx="7699023" cy="948752"/>
          </a:xfrm>
          <a:prstGeom prst="rect">
            <a:avLst/>
          </a:prstGeom>
        </p:spPr>
        <p:txBody>
          <a:bodyPr anchor="b">
            <a:noAutofit/>
          </a:bodyPr>
          <a:lstStyle>
            <a:lvl1pPr marL="0" indent="0">
              <a:lnSpc>
                <a:spcPct val="100000"/>
              </a:lnSpc>
              <a:spcBef>
                <a:spcPts val="0"/>
              </a:spcBef>
              <a:buNone/>
              <a:defRPr sz="28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Presenter Name and Title</a:t>
            </a:r>
          </a:p>
        </p:txBody>
      </p:sp>
      <p:sp>
        <p:nvSpPr>
          <p:cNvPr id="17" name="Text Placeholder 17"/>
          <p:cNvSpPr>
            <a:spLocks noGrp="1"/>
          </p:cNvSpPr>
          <p:nvPr>
            <p:ph type="body" sz="quarter" idx="12" hasCustomPrompt="1"/>
          </p:nvPr>
        </p:nvSpPr>
        <p:spPr>
          <a:xfrm>
            <a:off x="3691469" y="5020585"/>
            <a:ext cx="7699023" cy="488227"/>
          </a:xfrm>
          <a:prstGeom prst="rect">
            <a:avLst/>
          </a:prstGeom>
        </p:spPr>
        <p:txBody>
          <a:bodyPr anchor="b">
            <a:normAutofit/>
          </a:bodyPr>
          <a:lstStyle>
            <a:lvl1pPr marL="0" indent="0">
              <a:buNone/>
              <a:defRPr sz="24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Date</a:t>
            </a:r>
          </a:p>
        </p:txBody>
      </p:sp>
      <p:sp>
        <p:nvSpPr>
          <p:cNvPr id="27" name="Rectangle 26">
            <a:extLst>
              <a:ext uri="{FF2B5EF4-FFF2-40B4-BE49-F238E27FC236}">
                <a16:creationId xmlns:a16="http://schemas.microsoft.com/office/drawing/2014/main" id="{E0FD344B-6B01-554D-8ED2-3BB8677B5CA3}"/>
              </a:ext>
            </a:extLst>
          </p:cNvPr>
          <p:cNvSpPr/>
          <p:nvPr userDrawn="1"/>
        </p:nvSpPr>
        <p:spPr>
          <a:xfrm>
            <a:off x="0" y="-2388"/>
            <a:ext cx="12192000" cy="1667901"/>
          </a:xfrm>
          <a:prstGeom prst="rect">
            <a:avLst/>
          </a:prstGeom>
          <a:gradFill flip="none" rotWithShape="1">
            <a:gsLst>
              <a:gs pos="0">
                <a:schemeClr val="tx2">
                  <a:lumMod val="75000"/>
                </a:schemeClr>
              </a:gs>
              <a:gs pos="50000">
                <a:srgbClr val="E4EEF4"/>
              </a:gs>
              <a:gs pos="100000">
                <a:schemeClr val="accent3">
                  <a:lumMod val="75000"/>
                </a:schemeClr>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400">
              <a:solidFill>
                <a:schemeClr val="accent3">
                  <a:lumMod val="75000"/>
                </a:schemeClr>
              </a:solidFill>
              <a:latin typeface="Franklin Gothic Demi Cond" panose="020B0706030402020204" pitchFamily="34" charset="0"/>
            </a:endParaRPr>
          </a:p>
        </p:txBody>
      </p:sp>
      <p:pic>
        <p:nvPicPr>
          <p:cNvPr id="13" name="Picture 12">
            <a:extLst>
              <a:ext uri="{FF2B5EF4-FFF2-40B4-BE49-F238E27FC236}">
                <a16:creationId xmlns:a16="http://schemas.microsoft.com/office/drawing/2014/main" id="{37EAC963-4536-BB44-A534-307C825CF19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5431" y="1782793"/>
            <a:ext cx="2429695" cy="2398177"/>
          </a:xfrm>
          <a:prstGeom prst="rect">
            <a:avLst/>
          </a:prstGeom>
        </p:spPr>
      </p:pic>
      <p:pic>
        <p:nvPicPr>
          <p:cNvPr id="28" name="Picture 27">
            <a:extLst>
              <a:ext uri="{FF2B5EF4-FFF2-40B4-BE49-F238E27FC236}">
                <a16:creationId xmlns:a16="http://schemas.microsoft.com/office/drawing/2014/main" id="{01AD1C16-EB55-0C4C-A916-558470038D30}"/>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4091" b="19445"/>
          <a:stretch/>
        </p:blipFill>
        <p:spPr>
          <a:xfrm>
            <a:off x="-7245" y="307643"/>
            <a:ext cx="2433261" cy="1075211"/>
          </a:xfrm>
          <a:prstGeom prst="rect">
            <a:avLst/>
          </a:prstGeom>
        </p:spPr>
      </p:pic>
      <p:pic>
        <p:nvPicPr>
          <p:cNvPr id="29" name="Picture 28">
            <a:extLst>
              <a:ext uri="{FF2B5EF4-FFF2-40B4-BE49-F238E27FC236}">
                <a16:creationId xmlns:a16="http://schemas.microsoft.com/office/drawing/2014/main" id="{E41AD2AE-EA95-4347-A679-9B7F2C2D0019}"/>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t="5782" b="17202"/>
          <a:stretch/>
        </p:blipFill>
        <p:spPr>
          <a:xfrm>
            <a:off x="2502787" y="309628"/>
            <a:ext cx="2427068" cy="1072579"/>
          </a:xfrm>
          <a:prstGeom prst="rect">
            <a:avLst/>
          </a:prstGeom>
        </p:spPr>
      </p:pic>
      <p:pic>
        <p:nvPicPr>
          <p:cNvPr id="30" name="Picture 29">
            <a:extLst>
              <a:ext uri="{FF2B5EF4-FFF2-40B4-BE49-F238E27FC236}">
                <a16:creationId xmlns:a16="http://schemas.microsoft.com/office/drawing/2014/main" id="{D531844A-9545-0443-A760-543C6791C454}"/>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3866" b="23775"/>
          <a:stretch/>
        </p:blipFill>
        <p:spPr>
          <a:xfrm>
            <a:off x="5014293" y="306798"/>
            <a:ext cx="2157071" cy="1076329"/>
          </a:xfrm>
          <a:prstGeom prst="rect">
            <a:avLst/>
          </a:prstGeom>
        </p:spPr>
      </p:pic>
      <p:pic>
        <p:nvPicPr>
          <p:cNvPr id="31" name="Picture 30">
            <a:extLst>
              <a:ext uri="{FF2B5EF4-FFF2-40B4-BE49-F238E27FC236}">
                <a16:creationId xmlns:a16="http://schemas.microsoft.com/office/drawing/2014/main" id="{7AA80B92-8FBB-7B4A-B127-0E242F4D7B49}"/>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15551" b="8016"/>
          <a:stretch/>
        </p:blipFill>
        <p:spPr>
          <a:xfrm>
            <a:off x="7259715" y="308436"/>
            <a:ext cx="2431536" cy="1074155"/>
          </a:xfrm>
          <a:prstGeom prst="rect">
            <a:avLst/>
          </a:prstGeom>
        </p:spPr>
      </p:pic>
      <p:pic>
        <p:nvPicPr>
          <p:cNvPr id="32" name="Picture 31">
            <a:extLst>
              <a:ext uri="{FF2B5EF4-FFF2-40B4-BE49-F238E27FC236}">
                <a16:creationId xmlns:a16="http://schemas.microsoft.com/office/drawing/2014/main" id="{57BA1B4D-B03C-E846-A2F0-E42D13505B94}"/>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10922" b="16222"/>
          <a:stretch/>
        </p:blipFill>
        <p:spPr>
          <a:xfrm>
            <a:off x="9760637" y="308436"/>
            <a:ext cx="2431500" cy="1074155"/>
          </a:xfrm>
          <a:prstGeom prst="rect">
            <a:avLst/>
          </a:prstGeom>
        </p:spPr>
      </p:pic>
    </p:spTree>
    <p:extLst>
      <p:ext uri="{BB962C8B-B14F-4D97-AF65-F5344CB8AC3E}">
        <p14:creationId xmlns:p14="http://schemas.microsoft.com/office/powerpoint/2010/main" val="16899731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userDrawn="1">
  <p:cSld name="2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02867" y="1820850"/>
            <a:ext cx="11418072" cy="4142629"/>
          </a:xfrm>
        </p:spPr>
        <p:txBody>
          <a:bodyPr>
            <a:noAutofit/>
          </a:bodyPr>
          <a:lstStyle>
            <a:lvl1pPr marL="228600" indent="-228600">
              <a:lnSpc>
                <a:spcPct val="100000"/>
              </a:lnSpc>
              <a:spcBef>
                <a:spcPts val="1200"/>
              </a:spcBef>
              <a:defRPr sz="28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576263" indent="-233363">
              <a:lnSpc>
                <a:spcPct val="100000"/>
              </a:lnSpc>
              <a:buFont typeface="Franklin Gothic Medium" panose="020B0603020102020204" pitchFamily="34" charset="0"/>
              <a:buChar char="−"/>
              <a:defRPr sz="24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defRPr sz="20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5" name="Text Placeholder 4"/>
          <p:cNvSpPr>
            <a:spLocks noGrp="1"/>
          </p:cNvSpPr>
          <p:nvPr>
            <p:ph type="body" sz="quarter" idx="11" hasCustomPrompt="1"/>
          </p:nvPr>
        </p:nvSpPr>
        <p:spPr>
          <a:xfrm>
            <a:off x="402867" y="6155643"/>
            <a:ext cx="10765320" cy="330200"/>
          </a:xfrm>
        </p:spPr>
        <p:txBody>
          <a:bodyPr anchor="b">
            <a:noAutofit/>
          </a:bodyPr>
          <a:lstStyle>
            <a:lvl1pPr marL="0" indent="0">
              <a:lnSpc>
                <a:spcPct val="100000"/>
              </a:lnSpc>
              <a:spcBef>
                <a:spcPts val="0"/>
              </a:spcBef>
              <a:buNone/>
              <a:defRPr sz="12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footnote, reference or source</a:t>
            </a:r>
          </a:p>
        </p:txBody>
      </p:sp>
      <p:sp>
        <p:nvSpPr>
          <p:cNvPr id="23" name="Title 1"/>
          <p:cNvSpPr>
            <a:spLocks noGrp="1"/>
          </p:cNvSpPr>
          <p:nvPr>
            <p:ph type="title" hasCustomPrompt="1"/>
          </p:nvPr>
        </p:nvSpPr>
        <p:spPr>
          <a:xfrm>
            <a:off x="402867" y="1180769"/>
            <a:ext cx="11418072" cy="548640"/>
          </a:xfrm>
        </p:spPr>
        <p:txBody>
          <a:bodyPr anchor="t">
            <a:noAutofit/>
          </a:bodyPr>
          <a:lstStyle>
            <a:lvl1pPr algn="l">
              <a:defRPr sz="32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pic>
        <p:nvPicPr>
          <p:cNvPr id="9" name="Picture 8">
            <a:extLst>
              <a:ext uri="{FF2B5EF4-FFF2-40B4-BE49-F238E27FC236}">
                <a16:creationId xmlns:a16="http://schemas.microsoft.com/office/drawing/2014/main" id="{7807D035-A540-114E-A9D3-7E6D5D45EE38}"/>
              </a:ext>
            </a:extLst>
          </p:cNvPr>
          <p:cNvPicPr>
            <a:picLocks noChangeAspect="1"/>
          </p:cNvPicPr>
          <p:nvPr userDrawn="1"/>
        </p:nvPicPr>
        <p:blipFill rotWithShape="1">
          <a:blip r:embed="rId2"/>
          <a:srcRect t="8644"/>
          <a:stretch/>
        </p:blipFill>
        <p:spPr>
          <a:xfrm>
            <a:off x="0" y="0"/>
            <a:ext cx="12192000" cy="1119096"/>
          </a:xfrm>
          <a:prstGeom prst="rect">
            <a:avLst/>
          </a:prstGeom>
        </p:spPr>
      </p:pic>
    </p:spTree>
    <p:extLst>
      <p:ext uri="{BB962C8B-B14F-4D97-AF65-F5344CB8AC3E}">
        <p14:creationId xmlns:p14="http://schemas.microsoft.com/office/powerpoint/2010/main" val="1341911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26" Type="http://schemas.openxmlformats.org/officeDocument/2006/relationships/slideLayout" Target="../slideLayouts/slideLayout43.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slideLayout" Target="../slideLayouts/slideLayout4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29" Type="http://schemas.openxmlformats.org/officeDocument/2006/relationships/slideLayout" Target="../slideLayouts/slideLayout46.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slideLayout" Target="../slideLayouts/slideLayout41.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28" Type="http://schemas.openxmlformats.org/officeDocument/2006/relationships/slideLayout" Target="../slideLayouts/slideLayout45.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31" Type="http://schemas.openxmlformats.org/officeDocument/2006/relationships/theme" Target="../theme/theme2.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 Id="rId27" Type="http://schemas.openxmlformats.org/officeDocument/2006/relationships/slideLayout" Target="../slideLayouts/slideLayout44.xml"/><Relationship Id="rId30" Type="http://schemas.openxmlformats.org/officeDocument/2006/relationships/slideLayout" Target="../slideLayouts/slideLayout47.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34" Type="http://schemas.openxmlformats.org/officeDocument/2006/relationships/slideLayout" Target="../slideLayouts/slideLayout81.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33" Type="http://schemas.openxmlformats.org/officeDocument/2006/relationships/slideLayout" Target="../slideLayouts/slideLayout80.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32" Type="http://schemas.openxmlformats.org/officeDocument/2006/relationships/slideLayout" Target="../slideLayouts/slideLayout79.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slideLayout" Target="../slideLayouts/slideLayout78.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slideLayout" Target="../slideLayouts/slideLayout77.xml"/><Relationship Id="rId35" Type="http://schemas.openxmlformats.org/officeDocument/2006/relationships/theme" Target="../theme/theme3.xml"/><Relationship Id="rId8"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71BE49-2C1F-BEB3-733F-A0697E5ECD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5314F64-6D36-E3AA-6C50-E9F621FD91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C7901D-97B7-1F01-9689-90021F0114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BA016893-C84E-8830-F729-05F092E434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6690D77-7CC8-B238-FEED-9A73164628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60CF95-128A-4351-B6C9-020D04AB0AAC}" type="slidenum">
              <a:rPr lang="en-US" smtClean="0"/>
              <a:t>‹#›</a:t>
            </a:fld>
            <a:endParaRPr lang="en-US"/>
          </a:p>
        </p:txBody>
      </p:sp>
    </p:spTree>
    <p:extLst>
      <p:ext uri="{BB962C8B-B14F-4D97-AF65-F5344CB8AC3E}">
        <p14:creationId xmlns:p14="http://schemas.microsoft.com/office/powerpoint/2010/main" val="1825760477"/>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824" r:id="rId14"/>
    <p:sldLayoutId id="2147483825" r:id="rId15"/>
    <p:sldLayoutId id="2147483826" r:id="rId16"/>
    <p:sldLayoutId id="2147483827" r:id="rId1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69696352"/>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0" r:id="rId17"/>
    <p:sldLayoutId id="2147483761" r:id="rId18"/>
    <p:sldLayoutId id="2147483762" r:id="rId19"/>
    <p:sldLayoutId id="2147483763" r:id="rId20"/>
    <p:sldLayoutId id="2147483764" r:id="rId21"/>
    <p:sldLayoutId id="2147483765" r:id="rId22"/>
    <p:sldLayoutId id="2147483766" r:id="rId23"/>
    <p:sldLayoutId id="2147483767" r:id="rId24"/>
    <p:sldLayoutId id="2147483768" r:id="rId25"/>
    <p:sldLayoutId id="2147483769" r:id="rId26"/>
    <p:sldLayoutId id="2147483770" r:id="rId27"/>
    <p:sldLayoutId id="2147483771" r:id="rId28"/>
    <p:sldLayoutId id="2147483772" r:id="rId29"/>
    <p:sldLayoutId id="2147483773" r:id="rId3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761231706"/>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 id="2147483812" r:id="rId24"/>
    <p:sldLayoutId id="2147483813" r:id="rId25"/>
    <p:sldLayoutId id="2147483814" r:id="rId26"/>
    <p:sldLayoutId id="2147483815" r:id="rId27"/>
    <p:sldLayoutId id="2147483816" r:id="rId28"/>
    <p:sldLayoutId id="2147483817" r:id="rId29"/>
    <p:sldLayoutId id="2147483818" r:id="rId30"/>
    <p:sldLayoutId id="2147483819" r:id="rId31"/>
    <p:sldLayoutId id="2147483820" r:id="rId32"/>
    <p:sldLayoutId id="2147483822" r:id="rId33"/>
    <p:sldLayoutId id="2147483823" r:id="rId3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0.xml"/></Relationships>
</file>

<file path=ppt/slides/_rels/slide6.xml.rels><?xml version="1.0" encoding="UTF-8" standalone="yes"?>
<Relationships xmlns="http://schemas.openxmlformats.org/package/2006/relationships"><Relationship Id="rId3" Type="http://schemas.openxmlformats.org/officeDocument/2006/relationships/hyperlink" Target="https://www.ncdhhs.gov/about/department-initiatives/overdose-epidemic/nc-opioid-and-prescription-drug-abuse-advisory-committee/opdaac-meetings-agendas-and-presentations" TargetMode="External"/><Relationship Id="rId2" Type="http://schemas.openxmlformats.org/officeDocument/2006/relationships/hyperlink" Target="https://www.ncdhhs.gov/about/department-initiatives/overdose-epidemic/north-carolinas-opioid-and-substance-use-action-plan" TargetMode="External"/><Relationship Id="rId1" Type="http://schemas.openxmlformats.org/officeDocument/2006/relationships/slideLayout" Target="../slideLayouts/slideLayout14.xml"/><Relationship Id="rId4" Type="http://schemas.openxmlformats.org/officeDocument/2006/relationships/hyperlink" Target="mailto:OPDAAC@ncdhhs.nc.gov"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15.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hyperlink" Target="https://www.hamiltonproject.org/data/rates-of-drug-use-and-sales-by-race-rates-of-drug-related-criminal-justice-measures-by-race/" TargetMode="Externa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6.xml"/><Relationship Id="rId1" Type="http://schemas.openxmlformats.org/officeDocument/2006/relationships/tags" Target="../tags/tag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6.xml"/><Relationship Id="rId1" Type="http://schemas.openxmlformats.org/officeDocument/2006/relationships/tags" Target="../tags/tag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6.xml"/><Relationship Id="rId1" Type="http://schemas.openxmlformats.org/officeDocument/2006/relationships/tags" Target="../tags/tag4.xml"/></Relationships>
</file>

<file path=ppt/slides/_rels/slide2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jpeg"/><Relationship Id="rId2" Type="http://schemas.openxmlformats.org/officeDocument/2006/relationships/image" Target="../media/image31.png"/><Relationship Id="rId1" Type="http://schemas.openxmlformats.org/officeDocument/2006/relationships/slideLayout" Target="../slideLayouts/slideLayout6.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dev.recoveryanswers.org/media/addiction-course-of-recovery-timeline/"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7.xml"/><Relationship Id="rId1" Type="http://schemas.openxmlformats.org/officeDocument/2006/relationships/tags" Target="../tags/tag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48.svg"/><Relationship Id="rId4" Type="http://schemas.openxmlformats.org/officeDocument/2006/relationships/image" Target="../media/image47.sv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cid:ii_msz2vwid0" TargetMode="External"/><Relationship Id="rId7" Type="http://schemas.openxmlformats.org/officeDocument/2006/relationships/image" Target="../media/image53.jpeg"/><Relationship Id="rId2" Type="http://schemas.openxmlformats.org/officeDocument/2006/relationships/image" Target="../media/image50.png"/><Relationship Id="rId1" Type="http://schemas.openxmlformats.org/officeDocument/2006/relationships/slideLayout" Target="../slideLayouts/slideLayout12.xml"/><Relationship Id="rId6" Type="http://schemas.openxmlformats.org/officeDocument/2006/relationships/image" Target="cid:ii_1a02539ecf23ce59c8f1" TargetMode="External"/><Relationship Id="rId5" Type="http://schemas.openxmlformats.org/officeDocument/2006/relationships/image" Target="../media/image52.jpeg"/><Relationship Id="rId4" Type="http://schemas.openxmlformats.org/officeDocument/2006/relationships/image" Target="../media/image51.jpeg"/></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6.png"/><Relationship Id="rId7" Type="http://schemas.openxmlformats.org/officeDocument/2006/relationships/hyperlink" Target="https://gcc02.safelinks.protection.outlook.com/?url=https%3A%2F%2Flp.constantcontactpages.com%2Fsu%2Fzk07s4l%2FDMHDDSUS&amp;data=05%7C02%7CBadia.Henderson%40dhhs.nc.gov%7Cf9c2abf5e20b4df92dd308dc5e4f7f86%7C7a7681dcb9d0449a85c3ecc26cd7ed19%7C0%7C0%7C638488942732677394%7CUnknown%7CTWFpbGZsb3d8eyJWIjoiMC4wLjAwMDAiLCJQIjoiV2luMzIiLCJBTiI6Ik1haWwiLCJXVCI6Mn0%3D%7C0%7C%7C%7C&amp;sdata=%2BrUH07aUV61zfiAjXYw%2BUhf3nUBZwkS8xLHZ2bn1i7Q%3D&amp;reserved=0" TargetMode="External"/><Relationship Id="rId2" Type="http://schemas.openxmlformats.org/officeDocument/2006/relationships/notesSlide" Target="../notesSlides/notesSlide30.xml"/><Relationship Id="rId1" Type="http://schemas.openxmlformats.org/officeDocument/2006/relationships/slideLayout" Target="../slideLayouts/slideLayout30.xml"/><Relationship Id="rId6" Type="http://schemas.openxmlformats.org/officeDocument/2006/relationships/hyperlink" Target="https://gcc02.safelinks.protection.outlook.com/?url=https%3A%2F%2Fwww.zoomgov.com%2Fmeeting%2Fregister%2FvJIsduusrTsuEr3MP1SHj7smx4OysoTELcE&amp;data=05%7C02%7CBadia.Henderson%40dhhs.nc.gov%7Cf9c2abf5e20b4df92dd308dc5e4f7f86%7C7a7681dcb9d0449a85c3ecc26cd7ed19%7C0%7C0%7C638488942732666866%7CUnknown%7CTWFpbGZsb3d8eyJWIjoiMC4wLjAwMDAiLCJQIjoiV2luMzIiLCJBTiI6Ik1haWwiLCJXVCI6Mn0%3D%7C0%7C%7C%7C&amp;sdata=qa9DUoEgq4uK0WJ4PGvzDrd97ivSTBi3aNUsG8nL7ek%3D&amp;reserved=0" TargetMode="External"/><Relationship Id="rId5" Type="http://schemas.openxmlformats.org/officeDocument/2006/relationships/image" Target="../media/image58.png"/><Relationship Id="rId4" Type="http://schemas.openxmlformats.org/officeDocument/2006/relationships/image" Target="../media/image57.png"/><Relationship Id="rId9"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7"/>
          <p:cNvSpPr>
            <a:spLocks noGrp="1"/>
          </p:cNvSpPr>
          <p:nvPr>
            <p:ph type="body" sz="quarter" idx="10"/>
          </p:nvPr>
        </p:nvSpPr>
        <p:spPr>
          <a:xfrm>
            <a:off x="3510116" y="2802194"/>
            <a:ext cx="7157884" cy="2782529"/>
          </a:xfrm>
        </p:spPr>
        <p:txBody>
          <a:bodyPr/>
          <a:lstStyle/>
          <a:p>
            <a:r>
              <a:rPr lang="en-US" sz="1800">
                <a:latin typeface="+mn-lt"/>
                <a:cs typeface="Arial"/>
              </a:rPr>
              <a:t>NC Department of Health and Human Services </a:t>
            </a:r>
            <a:endParaRPr lang="en-US" sz="1800">
              <a:latin typeface="+mn-lt"/>
            </a:endParaRPr>
          </a:p>
          <a:p>
            <a:r>
              <a:rPr lang="en-US" sz="1800">
                <a:latin typeface="+mn-lt"/>
                <a:cs typeface="Arial"/>
              </a:rPr>
              <a:t>Division of Mental Health, Developmental Disabilities, and Substance Use Services </a:t>
            </a:r>
          </a:p>
          <a:p>
            <a:endParaRPr lang="en-US" sz="1000">
              <a:latin typeface="+mn-lt"/>
              <a:cs typeface="Arial"/>
            </a:endParaRPr>
          </a:p>
          <a:p>
            <a:pPr>
              <a:spcBef>
                <a:spcPts val="0"/>
              </a:spcBef>
            </a:pPr>
            <a:endParaRPr lang="en-US">
              <a:latin typeface="+mn-lt"/>
            </a:endParaRPr>
          </a:p>
          <a:p>
            <a:pPr>
              <a:spcBef>
                <a:spcPts val="0"/>
              </a:spcBef>
            </a:pPr>
            <a:r>
              <a:rPr lang="en-US"/>
              <a:t>Opioid and Prescription Drug Abuse Advisory Committee Meeting </a:t>
            </a:r>
            <a:endParaRPr lang="en-US" sz="1000">
              <a:latin typeface="+mn-lt"/>
              <a:cs typeface="Arial"/>
            </a:endParaRPr>
          </a:p>
          <a:p>
            <a:pPr>
              <a:spcBef>
                <a:spcPts val="0"/>
              </a:spcBef>
            </a:pPr>
            <a:endParaRPr lang="en-US" sz="1000">
              <a:latin typeface="+mn-lt"/>
              <a:cs typeface="Arial"/>
            </a:endParaRPr>
          </a:p>
          <a:p>
            <a:endParaRPr lang="en-US" sz="2000">
              <a:highlight>
                <a:srgbClr val="FFFF00"/>
              </a:highlight>
              <a:latin typeface="+mn-lt"/>
              <a:cs typeface="Arial"/>
            </a:endParaRPr>
          </a:p>
        </p:txBody>
      </p:sp>
      <p:sp>
        <p:nvSpPr>
          <p:cNvPr id="11" name="Text Placeholder 9"/>
          <p:cNvSpPr>
            <a:spLocks noGrp="1"/>
          </p:cNvSpPr>
          <p:nvPr>
            <p:ph type="body" sz="quarter" idx="12"/>
          </p:nvPr>
        </p:nvSpPr>
        <p:spPr>
          <a:xfrm>
            <a:off x="3409950" y="5895891"/>
            <a:ext cx="7699023" cy="488227"/>
          </a:xfrm>
        </p:spPr>
        <p:txBody>
          <a:bodyPr>
            <a:normAutofit/>
          </a:bodyPr>
          <a:lstStyle/>
          <a:p>
            <a:r>
              <a:rPr lang="en-US" sz="2000">
                <a:latin typeface="+mn-lt"/>
                <a:cs typeface="Arial"/>
              </a:rPr>
              <a:t>September 25, 2026</a:t>
            </a:r>
          </a:p>
        </p:txBody>
      </p:sp>
    </p:spTree>
    <p:extLst>
      <p:ext uri="{BB962C8B-B14F-4D97-AF65-F5344CB8AC3E}">
        <p14:creationId xmlns:p14="http://schemas.microsoft.com/office/powerpoint/2010/main" val="3134357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0E495-2C01-0FB2-CA1C-D8B08E09C1B8}"/>
              </a:ext>
            </a:extLst>
          </p:cNvPr>
          <p:cNvSpPr>
            <a:spLocks noGrp="1"/>
          </p:cNvSpPr>
          <p:nvPr>
            <p:ph type="title"/>
          </p:nvPr>
        </p:nvSpPr>
        <p:spPr/>
        <p:txBody>
          <a:bodyPr/>
          <a:lstStyle/>
          <a:p>
            <a:pPr algn="ctr"/>
            <a:r>
              <a:rPr lang="en-US">
                <a:solidFill>
                  <a:srgbClr val="002060"/>
                </a:solidFill>
              </a:rPr>
              <a:t>Housekeeping</a:t>
            </a:r>
          </a:p>
        </p:txBody>
      </p:sp>
      <p:sp>
        <p:nvSpPr>
          <p:cNvPr id="5" name="Content Placeholder 2">
            <a:extLst>
              <a:ext uri="{FF2B5EF4-FFF2-40B4-BE49-F238E27FC236}">
                <a16:creationId xmlns:a16="http://schemas.microsoft.com/office/drawing/2014/main" id="{1D362C0B-C140-840A-7A05-474F27D57047}"/>
              </a:ext>
            </a:extLst>
          </p:cNvPr>
          <p:cNvSpPr txBox="1">
            <a:spLocks/>
          </p:cNvSpPr>
          <p:nvPr/>
        </p:nvSpPr>
        <p:spPr>
          <a:xfrm>
            <a:off x="277093" y="1345888"/>
            <a:ext cx="11637819" cy="5068677"/>
          </a:xfrm>
          <a:prstGeom prst="rect">
            <a:avLst/>
          </a:prstGeom>
        </p:spPr>
        <p:txBody>
          <a:bodyPr lIns="91440" tIns="45720" rIns="91440" bIns="4572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914400" rtl="0" eaLnBrk="1" fontAlgn="auto" latinLnBrk="0" hangingPunct="1">
              <a:lnSpc>
                <a:spcPct val="90000"/>
              </a:lnSpc>
              <a:spcBef>
                <a:spcPts val="1200"/>
              </a:spcBef>
              <a:spcAft>
                <a:spcPts val="36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a:ea typeface="Calibri"/>
                <a:cs typeface="Arial"/>
              </a:rPr>
              <a:t>Reminders about the webinar technology: </a:t>
            </a:r>
          </a:p>
          <a:p>
            <a:pPr marL="799465" marR="0" lvl="1" indent="-342265" algn="l" defTabSz="914400" rtl="0" eaLnBrk="1" fontAlgn="auto" latinLnBrk="0" hangingPunct="1">
              <a:lnSpc>
                <a:spcPct val="90000"/>
              </a:lnSpc>
              <a:spcBef>
                <a:spcPts val="1200"/>
              </a:spcBef>
              <a:spcAft>
                <a:spcPts val="360"/>
              </a:spcAft>
              <a:buClrTx/>
              <a:buSzTx/>
              <a:buFont typeface="Courier New" panose="02070309020205020404" pitchFamily="49" charset="0"/>
              <a:buChar char="o"/>
              <a:tabLst/>
              <a:defRPr/>
            </a:pPr>
            <a:r>
              <a:rPr kumimoji="0" lang="en-US" sz="2000" b="0" i="0" u="none" strike="noStrike" kern="1200" cap="none" spc="0" normalizeH="0" baseline="0" noProof="0">
                <a:ln>
                  <a:noFill/>
                </a:ln>
                <a:solidFill>
                  <a:srgbClr val="000000"/>
                </a:solidFill>
                <a:effectLst/>
                <a:uLnTx/>
                <a:uFillTx/>
                <a:latin typeface="Arial"/>
                <a:ea typeface="Calibri"/>
                <a:cs typeface="Arial"/>
              </a:rPr>
              <a:t>Please make sure you are using a computer or smart phone connected to the internet, and the audio function is on, and the volume is turned up. </a:t>
            </a:r>
            <a:endParaRPr lang="en-US" sz="2000" b="0" i="0" u="none" strike="noStrike" kern="1200" cap="none" spc="0" normalizeH="0" baseline="0" noProof="0">
              <a:ln>
                <a:noFill/>
              </a:ln>
              <a:solidFill>
                <a:srgbClr val="000000"/>
              </a:solidFill>
              <a:effectLst/>
              <a:uLnTx/>
              <a:uFillTx/>
              <a:latin typeface="Arial"/>
              <a:ea typeface="Calibri"/>
              <a:cs typeface="Arial"/>
            </a:endParaRPr>
          </a:p>
          <a:p>
            <a:pPr marL="799465" marR="0" lvl="1" indent="-342265" algn="l" defTabSz="914400" rtl="0" eaLnBrk="1" fontAlgn="auto" latinLnBrk="0" hangingPunct="1">
              <a:lnSpc>
                <a:spcPct val="90000"/>
              </a:lnSpc>
              <a:spcBef>
                <a:spcPts val="1200"/>
              </a:spcBef>
              <a:spcAft>
                <a:spcPts val="360"/>
              </a:spcAft>
              <a:buClrTx/>
              <a:buSzTx/>
              <a:buFont typeface="Courier New" panose="02070309020205020404" pitchFamily="49" charset="0"/>
              <a:buChar char="o"/>
              <a:tabLst/>
              <a:defRPr/>
            </a:pPr>
            <a:r>
              <a:rPr kumimoji="0" lang="en-US" sz="2000" b="0" i="0" u="none" strike="noStrike" kern="1200" cap="none" spc="0" normalizeH="0" baseline="0" noProof="0">
                <a:ln>
                  <a:noFill/>
                </a:ln>
                <a:solidFill>
                  <a:srgbClr val="000000"/>
                </a:solidFill>
                <a:effectLst/>
                <a:uLnTx/>
                <a:uFillTx/>
                <a:latin typeface="Arial"/>
                <a:ea typeface="Calibri"/>
                <a:cs typeface="Arial"/>
              </a:rPr>
              <a:t>Please make sure your microphone is muted for the duration of the call. </a:t>
            </a:r>
            <a:endParaRPr lang="en-US" sz="2000" b="0" i="0" u="none" strike="noStrike" kern="1200" cap="none" spc="0" normalizeH="0" baseline="0" noProof="0">
              <a:ln>
                <a:noFill/>
              </a:ln>
              <a:solidFill>
                <a:srgbClr val="000000"/>
              </a:solidFill>
              <a:effectLst/>
              <a:uLnTx/>
              <a:uFillTx/>
              <a:latin typeface="Arial"/>
              <a:ea typeface="Calibri"/>
              <a:cs typeface="Arial"/>
            </a:endParaRPr>
          </a:p>
          <a:p>
            <a:pPr marL="799465" marR="0" lvl="1" indent="-342265" algn="l" defTabSz="914400" rtl="0" eaLnBrk="1" fontAlgn="auto" latinLnBrk="0" hangingPunct="1">
              <a:lnSpc>
                <a:spcPct val="90000"/>
              </a:lnSpc>
              <a:spcBef>
                <a:spcPts val="1200"/>
              </a:spcBef>
              <a:spcAft>
                <a:spcPts val="300"/>
              </a:spcAft>
              <a:buClrTx/>
              <a:buSzTx/>
              <a:buFont typeface="Courier New" panose="02070309020205020404" pitchFamily="49" charset="0"/>
              <a:buChar char="o"/>
              <a:tabLst/>
              <a:defRPr/>
            </a:pPr>
            <a:r>
              <a:rPr kumimoji="0" lang="en-US" sz="2000" b="0" i="0" u="none" strike="noStrike" kern="1200" cap="none" spc="0" normalizeH="0" baseline="0" noProof="0">
                <a:ln>
                  <a:noFill/>
                </a:ln>
                <a:solidFill>
                  <a:srgbClr val="000000"/>
                </a:solidFill>
                <a:effectLst/>
                <a:uLnTx/>
                <a:uFillTx/>
                <a:latin typeface="Arial"/>
                <a:ea typeface="Calibri"/>
                <a:cs typeface="Arial"/>
              </a:rPr>
              <a:t>Questions can be submitted any time during the presentation using the “Q&amp;A” box located on your control panel. We will answer as many questions as time allows after the presentation.</a:t>
            </a:r>
            <a:endParaRPr lang="en-US" sz="2000" b="0" i="0" u="none" strike="noStrike" kern="1200" cap="none" spc="0" normalizeH="0" baseline="0" noProof="0">
              <a:ln>
                <a:noFill/>
              </a:ln>
              <a:solidFill>
                <a:srgbClr val="000000"/>
              </a:solidFill>
              <a:effectLst/>
              <a:uLnTx/>
              <a:uFillTx/>
              <a:latin typeface="Arial"/>
              <a:ea typeface="Calibri"/>
              <a:cs typeface="Arial"/>
            </a:endParaRPr>
          </a:p>
          <a:p>
            <a:pPr marL="456565" marR="0" lvl="1" indent="0" algn="l" defTabSz="914400" rtl="0" eaLnBrk="1" fontAlgn="auto" latinLnBrk="0" hangingPunct="1">
              <a:lnSpc>
                <a:spcPct val="90000"/>
              </a:lnSpc>
              <a:spcBef>
                <a:spcPts val="1200"/>
              </a:spcBef>
              <a:spcAft>
                <a:spcPts val="3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456565" marR="0" lvl="1" indent="0" algn="l" defTabSz="914400" rtl="0" eaLnBrk="1" fontAlgn="auto" latinLnBrk="0" hangingPunct="1">
              <a:lnSpc>
                <a:spcPct val="90000"/>
              </a:lnSpc>
              <a:spcBef>
                <a:spcPts val="1200"/>
              </a:spcBef>
              <a:spcAft>
                <a:spcPts val="30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456565" marR="0" lvl="1" indent="0" algn="l" defTabSz="914400" rtl="0" eaLnBrk="1" fontAlgn="auto" latinLnBrk="0" hangingPunct="1">
              <a:lnSpc>
                <a:spcPct val="90000"/>
              </a:lnSpc>
              <a:spcBef>
                <a:spcPts val="1200"/>
              </a:spcBef>
              <a:spcAft>
                <a:spcPts val="300"/>
              </a:spcAft>
              <a:buClrTx/>
              <a:buSzTx/>
              <a:buFont typeface="Arial" panose="020B0604020202020204" pitchFamily="34" charset="0"/>
              <a:buNone/>
              <a:tabLst/>
              <a:defRPr/>
            </a:pPr>
            <a:endPar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CC1BD1A6-F3A5-1B46-35EB-77B34BD59F82}"/>
              </a:ext>
            </a:extLst>
          </p:cNvPr>
          <p:cNvPicPr>
            <a:picLocks noChangeAspect="1"/>
          </p:cNvPicPr>
          <p:nvPr/>
        </p:nvPicPr>
        <p:blipFill>
          <a:blip r:embed="rId2"/>
          <a:stretch>
            <a:fillRect/>
          </a:stretch>
        </p:blipFill>
        <p:spPr>
          <a:xfrm>
            <a:off x="3605220" y="4740924"/>
            <a:ext cx="4162425" cy="1466915"/>
          </a:xfrm>
          <a:prstGeom prst="rect">
            <a:avLst/>
          </a:prstGeom>
        </p:spPr>
      </p:pic>
      <p:sp>
        <p:nvSpPr>
          <p:cNvPr id="7" name="Slide Number Placeholder 6">
            <a:extLst>
              <a:ext uri="{FF2B5EF4-FFF2-40B4-BE49-F238E27FC236}">
                <a16:creationId xmlns:a16="http://schemas.microsoft.com/office/drawing/2014/main" id="{E96344E0-8322-DD58-9C79-3D41C1EA4D2A}"/>
              </a:ext>
            </a:extLst>
          </p:cNvPr>
          <p:cNvSpPr>
            <a:spLocks noGrp="1"/>
          </p:cNvSpPr>
          <p:nvPr>
            <p:ph type="sldNum"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900" b="1" i="0" u="none" strike="noStrike" kern="1200" cap="none" spc="0" normalizeH="0" baseline="0" noProof="0" smtClean="0">
                <a:ln>
                  <a:noFill/>
                </a:ln>
                <a:solidFill>
                  <a:prstClr val="white"/>
                </a:solidFill>
                <a:effectLst/>
                <a:uLnTx/>
                <a:uFillTx/>
                <a:latin typeface="Arial" panose="020B0604020202020204" pitchFamily="34" charset="0"/>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9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3495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0E495-2C01-0FB2-CA1C-D8B08E09C1B8}"/>
              </a:ext>
            </a:extLst>
          </p:cNvPr>
          <p:cNvSpPr>
            <a:spLocks noGrp="1"/>
          </p:cNvSpPr>
          <p:nvPr>
            <p:ph type="title"/>
          </p:nvPr>
        </p:nvSpPr>
        <p:spPr/>
        <p:txBody>
          <a:bodyPr/>
          <a:lstStyle/>
          <a:p>
            <a:pPr algn="ctr"/>
            <a:r>
              <a:rPr lang="en-US">
                <a:solidFill>
                  <a:srgbClr val="002060"/>
                </a:solidFill>
              </a:rPr>
              <a:t>Housekeeping</a:t>
            </a:r>
          </a:p>
        </p:txBody>
      </p:sp>
      <p:sp>
        <p:nvSpPr>
          <p:cNvPr id="5" name="Content Placeholder 2">
            <a:extLst>
              <a:ext uri="{FF2B5EF4-FFF2-40B4-BE49-F238E27FC236}">
                <a16:creationId xmlns:a16="http://schemas.microsoft.com/office/drawing/2014/main" id="{1D362C0B-C140-840A-7A05-474F27D57047}"/>
              </a:ext>
            </a:extLst>
          </p:cNvPr>
          <p:cNvSpPr txBox="1">
            <a:spLocks/>
          </p:cNvSpPr>
          <p:nvPr/>
        </p:nvSpPr>
        <p:spPr>
          <a:xfrm>
            <a:off x="277093" y="1345888"/>
            <a:ext cx="11637819" cy="5068677"/>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9" lvl="1" indent="0">
              <a:spcBef>
                <a:spcPts val="1200"/>
              </a:spcBef>
              <a:spcAft>
                <a:spcPts val="300"/>
              </a:spcAft>
              <a:buNone/>
              <a:defRPr/>
            </a:pPr>
            <a:endParaRPr lang="en-US" sz="2000">
              <a:solidFill>
                <a:srgbClr val="000000"/>
              </a:solidFill>
              <a:latin typeface="Calibri" panose="020F0502020204030204" pitchFamily="34" charset="0"/>
              <a:ea typeface="Calibri" panose="020F0502020204030204" pitchFamily="34" charset="0"/>
            </a:endParaRPr>
          </a:p>
          <a:p>
            <a:pPr marL="457189" lvl="1" indent="0">
              <a:spcBef>
                <a:spcPts val="1200"/>
              </a:spcBef>
              <a:spcAft>
                <a:spcPts val="300"/>
              </a:spcAft>
              <a:buNone/>
              <a:defRPr/>
            </a:pPr>
            <a:endParaRPr lang="en-US" sz="2000">
              <a:solidFill>
                <a:srgbClr val="000000"/>
              </a:solidFill>
              <a:latin typeface="Calibri" panose="020F0502020204030204" pitchFamily="34" charset="0"/>
              <a:ea typeface="Calibri" panose="020F0502020204030204" pitchFamily="34" charset="0"/>
            </a:endParaRPr>
          </a:p>
          <a:p>
            <a:pPr marL="457189" lvl="1" indent="0">
              <a:spcBef>
                <a:spcPts val="1200"/>
              </a:spcBef>
              <a:spcAft>
                <a:spcPts val="300"/>
              </a:spcAft>
              <a:buNone/>
              <a:defRPr/>
            </a:pPr>
            <a:endParaRPr lang="en-US" sz="3200">
              <a:solidFill>
                <a:prstClr val="black"/>
              </a:solidFill>
              <a:latin typeface="Calibri" panose="020F0502020204030204"/>
            </a:endParaRPr>
          </a:p>
        </p:txBody>
      </p:sp>
      <p:sp>
        <p:nvSpPr>
          <p:cNvPr id="3" name="Content Placeholder 2">
            <a:extLst>
              <a:ext uri="{FF2B5EF4-FFF2-40B4-BE49-F238E27FC236}">
                <a16:creationId xmlns:a16="http://schemas.microsoft.com/office/drawing/2014/main" id="{4CED6970-F04F-1F91-D91F-C06CACD29A5E}"/>
              </a:ext>
            </a:extLst>
          </p:cNvPr>
          <p:cNvSpPr txBox="1">
            <a:spLocks/>
          </p:cNvSpPr>
          <p:nvPr/>
        </p:nvSpPr>
        <p:spPr>
          <a:xfrm>
            <a:off x="3270497" y="1724739"/>
            <a:ext cx="8921511" cy="3919871"/>
          </a:xfrm>
          <a:prstGeom prst="rect">
            <a:avLst/>
          </a:prstGeom>
        </p:spPr>
        <p:txBody>
          <a:bodyPr lIns="91440" tIns="45720" rIns="91440" bIns="45720" anchor="ct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360"/>
              </a:spcAft>
              <a:defRPr/>
            </a:pPr>
            <a:r>
              <a:rPr lang="en-US" sz="2400">
                <a:solidFill>
                  <a:srgbClr val="000000"/>
                </a:solidFill>
                <a:latin typeface="Arial" panose="020B0604020202020204" pitchFamily="34" charset="0"/>
                <a:ea typeface="Calibri" panose="020F0502020204030204" pitchFamily="34" charset="0"/>
                <a:cs typeface="Arial" panose="020B0604020202020204" pitchFamily="34" charset="0"/>
              </a:rPr>
              <a:t>American Sign Language (ASL) Interpreters and Closed-Captioning </a:t>
            </a:r>
          </a:p>
          <a:p>
            <a:pPr marL="799465" lvl="1" indent="-342265">
              <a:spcBef>
                <a:spcPts val="1200"/>
              </a:spcBef>
              <a:spcAft>
                <a:spcPts val="300"/>
              </a:spcAft>
              <a:buFont typeface="Courier New,monospace" panose="02070309020205020404" pitchFamily="49" charset="0"/>
              <a:buChar char="o"/>
              <a:defRPr/>
            </a:pPr>
            <a:r>
              <a:rPr lang="en-US" sz="2100">
                <a:solidFill>
                  <a:srgbClr val="000000"/>
                </a:solidFill>
                <a:latin typeface="Arial" panose="020B0604020202020204" pitchFamily="34" charset="0"/>
                <a:ea typeface="Calibri" panose="020F0502020204030204" pitchFamily="34" charset="0"/>
                <a:cs typeface="Arial" panose="020B0604020202020204" pitchFamily="34" charset="0"/>
              </a:rPr>
              <a:t>ASL Interpreters and Closed-Captioning options will be available for today’s event.</a:t>
            </a:r>
          </a:p>
          <a:p>
            <a:pPr marL="799465" lvl="1" indent="-342265">
              <a:spcBef>
                <a:spcPts val="1200"/>
              </a:spcBef>
              <a:spcAft>
                <a:spcPts val="300"/>
              </a:spcAft>
              <a:buFont typeface="Courier New,monospace" panose="02070309020205020404" pitchFamily="49" charset="0"/>
              <a:buChar char="o"/>
              <a:defRPr/>
            </a:pPr>
            <a:r>
              <a:rPr lang="en-US" sz="2100">
                <a:solidFill>
                  <a:prstClr val="black"/>
                </a:solidFill>
                <a:latin typeface="Arial" panose="020B0604020202020204" pitchFamily="34" charset="0"/>
                <a:cs typeface="Arial" panose="020B0604020202020204" pitchFamily="34" charset="0"/>
              </a:rPr>
              <a:t>For closed-captioning options select the "Closed Caption" feature located on your control panel.</a:t>
            </a:r>
          </a:p>
          <a:p>
            <a:pPr marL="457200" lvl="1" indent="0">
              <a:spcBef>
                <a:spcPts val="1200"/>
              </a:spcBef>
              <a:spcAft>
                <a:spcPts val="300"/>
              </a:spcAft>
              <a:buNone/>
              <a:defRPr/>
            </a:pPr>
            <a:endParaRPr lang="en-US" sz="2100">
              <a:solidFill>
                <a:prstClr val="black"/>
              </a:solidFill>
              <a:latin typeface="Arial" panose="020B0604020202020204" pitchFamily="34" charset="0"/>
              <a:cs typeface="Arial" panose="020B0604020202020204" pitchFamily="34" charset="0"/>
            </a:endParaRPr>
          </a:p>
          <a:p>
            <a:pPr marL="457200" lvl="1" indent="0">
              <a:spcBef>
                <a:spcPts val="1200"/>
              </a:spcBef>
              <a:spcAft>
                <a:spcPts val="300"/>
              </a:spcAft>
              <a:buNone/>
              <a:defRPr/>
            </a:pPr>
            <a:br>
              <a:rPr lang="en-US" sz="2100">
                <a:latin typeface="Arial" panose="020B0604020202020204" pitchFamily="34" charset="0"/>
                <a:cs typeface="Arial" panose="020B0604020202020204" pitchFamily="34" charset="0"/>
              </a:rPr>
            </a:br>
            <a:endParaRPr lang="en-US" sz="2100">
              <a:solidFill>
                <a:prstClr val="black"/>
              </a:solidFill>
              <a:latin typeface="Arial" panose="020B0604020202020204" pitchFamily="34" charset="0"/>
              <a:cs typeface="Arial" panose="020B0604020202020204" pitchFamily="34" charset="0"/>
            </a:endParaRPr>
          </a:p>
          <a:p>
            <a:pPr marL="456565" indent="-342265">
              <a:spcBef>
                <a:spcPts val="1200"/>
              </a:spcBef>
              <a:spcAft>
                <a:spcPts val="300"/>
              </a:spcAft>
              <a:defRPr/>
            </a:pPr>
            <a:endParaRPr lang="en-US" sz="2400">
              <a:solidFill>
                <a:prstClr val="black"/>
              </a:solidFill>
              <a:latin typeface="Arial" panose="020B0604020202020204" pitchFamily="34" charset="0"/>
              <a:cs typeface="Arial" panose="020B0604020202020204" pitchFamily="34" charset="0"/>
            </a:endParaRPr>
          </a:p>
          <a:p>
            <a:pPr marL="456565" indent="-342265">
              <a:spcBef>
                <a:spcPts val="1200"/>
              </a:spcBef>
              <a:spcAft>
                <a:spcPts val="300"/>
              </a:spcAft>
              <a:defRPr/>
            </a:pPr>
            <a:endParaRPr lang="en-US" sz="2400">
              <a:solidFill>
                <a:prstClr val="black"/>
              </a:solidFill>
              <a:latin typeface="Arial" panose="020B0604020202020204" pitchFamily="34" charset="0"/>
              <a:cs typeface="Arial" panose="020B0604020202020204" pitchFamily="34" charset="0"/>
            </a:endParaRPr>
          </a:p>
          <a:p>
            <a:pPr marL="456565" indent="-342265">
              <a:spcBef>
                <a:spcPts val="1200"/>
              </a:spcBef>
              <a:spcAft>
                <a:spcPts val="300"/>
              </a:spcAft>
              <a:defRPr/>
            </a:pPr>
            <a:r>
              <a:rPr lang="en-US" sz="2400">
                <a:solidFill>
                  <a:prstClr val="black"/>
                </a:solidFill>
                <a:latin typeface="Arial" panose="020B0604020202020204" pitchFamily="34" charset="0"/>
                <a:cs typeface="Arial" panose="020B0604020202020204" pitchFamily="34" charset="0"/>
              </a:rPr>
              <a:t>Adjusting Video Layout and Screen View</a:t>
            </a:r>
            <a:endParaRPr lang="en-US">
              <a:solidFill>
                <a:prstClr val="black"/>
              </a:solidFill>
              <a:latin typeface="Arial" panose="020B0604020202020204" pitchFamily="34" charset="0"/>
              <a:cs typeface="Arial" panose="020B0604020202020204" pitchFamily="34" charset="0"/>
            </a:endParaRPr>
          </a:p>
          <a:p>
            <a:pPr lvl="1" indent="-513715">
              <a:spcBef>
                <a:spcPts val="1200"/>
              </a:spcBef>
              <a:spcAft>
                <a:spcPts val="300"/>
              </a:spcAft>
              <a:buFont typeface="Courier New" panose="020B0604020202020204" pitchFamily="34" charset="0"/>
              <a:buChar char="o"/>
              <a:defRPr/>
            </a:pPr>
            <a:r>
              <a:rPr lang="en-US" sz="2100">
                <a:solidFill>
                  <a:prstClr val="black"/>
                </a:solidFill>
                <a:latin typeface="Arial" panose="020B0604020202020204" pitchFamily="34" charset="0"/>
                <a:cs typeface="Arial" panose="020B0604020202020204" pitchFamily="34" charset="0"/>
              </a:rPr>
              <a:t>Select the "View" feature located in the top-right hand corner of your screen.</a:t>
            </a:r>
          </a:p>
          <a:p>
            <a:pPr lvl="1" indent="-513715">
              <a:spcBef>
                <a:spcPts val="1200"/>
              </a:spcBef>
              <a:spcAft>
                <a:spcPts val="300"/>
              </a:spcAft>
              <a:buFont typeface="Courier New" panose="020B0604020202020204" pitchFamily="34" charset="0"/>
              <a:buChar char="o"/>
              <a:defRPr/>
            </a:pPr>
            <a:endParaRPr lang="en-US" sz="2100">
              <a:solidFill>
                <a:prstClr val="black"/>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06AAA98-A762-073E-DCF3-D6D65B408CD1}"/>
              </a:ext>
            </a:extLst>
          </p:cNvPr>
          <p:cNvSpPr txBox="1"/>
          <p:nvPr/>
        </p:nvSpPr>
        <p:spPr>
          <a:xfrm>
            <a:off x="3282111" y="2946010"/>
            <a:ext cx="8373035" cy="1477328"/>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s">
                <a:solidFill>
                  <a:srgbClr val="202124"/>
                </a:solidFill>
                <a:latin typeface="Arial" panose="020B0604020202020204" pitchFamily="34" charset="0"/>
                <a:cs typeface="Arial" panose="020B0604020202020204" pitchFamily="34" charset="0"/>
              </a:rPr>
              <a:t>Intérpretes en lengua de signos americana (ASL) y subtítulos:</a:t>
            </a:r>
          </a:p>
          <a:p>
            <a:pPr>
              <a:defRPr/>
            </a:pPr>
            <a:endParaRPr lang="es">
              <a:solidFill>
                <a:srgbClr val="202124"/>
              </a:solidFill>
              <a:latin typeface="Arial" panose="020B0604020202020204" pitchFamily="34" charset="0"/>
              <a:cs typeface="Arial" panose="020B0604020202020204" pitchFamily="34" charset="0"/>
            </a:endParaRPr>
          </a:p>
          <a:p>
            <a:pPr>
              <a:defRPr/>
            </a:pPr>
            <a:r>
              <a:rPr lang="es">
                <a:solidFill>
                  <a:srgbClr val="202124"/>
                </a:solidFill>
                <a:latin typeface="Arial" panose="020B0604020202020204" pitchFamily="34" charset="0"/>
                <a:cs typeface="Arial" panose="020B0604020202020204" pitchFamily="34" charset="0"/>
              </a:rPr>
              <a:t>Habrá intérpretes de ASL y opciones de subtítulos disponibles para el evento de hoy. Para opciones de subtítulos, seleccione la función "Subtítulos" ubicada en su panel de control.</a:t>
            </a:r>
            <a:endParaRPr lang="en-US">
              <a:solidFill>
                <a:prstClr val="black"/>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295DB572-11C1-A483-3F34-E550F420ED96}"/>
              </a:ext>
            </a:extLst>
          </p:cNvPr>
          <p:cNvPicPr>
            <a:picLocks noChangeAspect="1"/>
          </p:cNvPicPr>
          <p:nvPr/>
        </p:nvPicPr>
        <p:blipFill>
          <a:blip r:embed="rId2"/>
          <a:stretch>
            <a:fillRect/>
          </a:stretch>
        </p:blipFill>
        <p:spPr>
          <a:xfrm>
            <a:off x="210707" y="1724735"/>
            <a:ext cx="2771079" cy="1712980"/>
          </a:xfrm>
          <a:prstGeom prst="rect">
            <a:avLst/>
          </a:prstGeom>
        </p:spPr>
      </p:pic>
      <p:pic>
        <p:nvPicPr>
          <p:cNvPr id="8" name="Picture 7">
            <a:extLst>
              <a:ext uri="{FF2B5EF4-FFF2-40B4-BE49-F238E27FC236}">
                <a16:creationId xmlns:a16="http://schemas.microsoft.com/office/drawing/2014/main" id="{C3B1933B-522C-02A3-488A-898279569488}"/>
              </a:ext>
            </a:extLst>
          </p:cNvPr>
          <p:cNvPicPr>
            <a:picLocks noChangeAspect="1"/>
          </p:cNvPicPr>
          <p:nvPr/>
        </p:nvPicPr>
        <p:blipFill>
          <a:blip r:embed="rId3"/>
          <a:stretch>
            <a:fillRect/>
          </a:stretch>
        </p:blipFill>
        <p:spPr>
          <a:xfrm>
            <a:off x="210707" y="3997452"/>
            <a:ext cx="2782693" cy="1857375"/>
          </a:xfrm>
          <a:prstGeom prst="rect">
            <a:avLst/>
          </a:prstGeom>
        </p:spPr>
      </p:pic>
      <p:sp>
        <p:nvSpPr>
          <p:cNvPr id="10" name="Slide Number Placeholder 9">
            <a:extLst>
              <a:ext uri="{FF2B5EF4-FFF2-40B4-BE49-F238E27FC236}">
                <a16:creationId xmlns:a16="http://schemas.microsoft.com/office/drawing/2014/main" id="{942CA78A-8145-7659-C907-1C42BAC45F7C}"/>
              </a:ext>
            </a:extLst>
          </p:cNvPr>
          <p:cNvSpPr>
            <a:spLocks noGrp="1"/>
          </p:cNvSpPr>
          <p:nvPr>
            <p:ph type="sldNum" sz="quarter" idx="15"/>
          </p:nvPr>
        </p:nvSpPr>
        <p:spPr/>
        <p:txBody>
          <a:bodyPr/>
          <a:lstStyle/>
          <a:p>
            <a:fld id="{11F27F3A-B3E9-41ED-AF8F-A365F10BB65F}" type="slidenum">
              <a:rPr lang="en-US" smtClean="0"/>
              <a:pPr/>
              <a:t>3</a:t>
            </a:fld>
            <a:endParaRPr lang="en-US"/>
          </a:p>
        </p:txBody>
      </p:sp>
    </p:spTree>
    <p:extLst>
      <p:ext uri="{BB962C8B-B14F-4D97-AF65-F5344CB8AC3E}">
        <p14:creationId xmlns:p14="http://schemas.microsoft.com/office/powerpoint/2010/main" val="3651584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7981D-C31B-9B60-BB35-6DBEB6605098}"/>
              </a:ext>
            </a:extLst>
          </p:cNvPr>
          <p:cNvSpPr>
            <a:spLocks noGrp="1"/>
          </p:cNvSpPr>
          <p:nvPr>
            <p:ph type="title"/>
          </p:nvPr>
        </p:nvSpPr>
        <p:spPr>
          <a:xfrm>
            <a:off x="497043" y="457200"/>
            <a:ext cx="10624397" cy="548640"/>
          </a:xfrm>
        </p:spPr>
        <p:txBody>
          <a:bodyPr>
            <a:noAutofit/>
          </a:bodyPr>
          <a:lstStyle/>
          <a:p>
            <a:r>
              <a:rPr lang="en-US" sz="3600">
                <a:latin typeface="+mn-lt"/>
              </a:rPr>
              <a:t>Agenda</a:t>
            </a:r>
          </a:p>
        </p:txBody>
      </p:sp>
      <p:sp>
        <p:nvSpPr>
          <p:cNvPr id="4" name="Content Placeholder 3">
            <a:extLst>
              <a:ext uri="{FF2B5EF4-FFF2-40B4-BE49-F238E27FC236}">
                <a16:creationId xmlns:a16="http://schemas.microsoft.com/office/drawing/2014/main" id="{1D5E93F3-C05B-5C76-FFD6-698832418DC2}"/>
              </a:ext>
            </a:extLst>
          </p:cNvPr>
          <p:cNvSpPr>
            <a:spLocks noGrp="1"/>
          </p:cNvSpPr>
          <p:nvPr>
            <p:ph sz="quarter" idx="14"/>
          </p:nvPr>
        </p:nvSpPr>
        <p:spPr>
          <a:xfrm>
            <a:off x="497044" y="1376690"/>
            <a:ext cx="11374775" cy="5024117"/>
          </a:xfrm>
        </p:spPr>
        <p:txBody>
          <a:bodyPr vert="horz" lIns="91440" tIns="45720" rIns="91440" bIns="45720" rtlCol="0" anchor="t">
            <a:noAutofit/>
          </a:bodyPr>
          <a:lstStyle/>
          <a:p>
            <a:pPr marL="456565" indent="-456565" algn="l">
              <a:lnSpc>
                <a:spcPct val="100000"/>
              </a:lnSpc>
              <a:spcBef>
                <a:spcPts val="1200"/>
              </a:spcBef>
              <a:spcAft>
                <a:spcPts val="1200"/>
              </a:spcAft>
              <a:buFont typeface="+mj-lt"/>
              <a:buAutoNum type="arabicPeriod"/>
            </a:pPr>
            <a:r>
              <a:rPr lang="en-US" sz="2800" b="0">
                <a:latin typeface="+mn-lt"/>
                <a:ea typeface="Times New Roman" panose="02020603050405020304" pitchFamily="18" charset="0"/>
                <a:cs typeface="Arial"/>
              </a:rPr>
              <a:t>Welcome and Introductions</a:t>
            </a:r>
          </a:p>
          <a:p>
            <a:pPr marL="456565" indent="-456565" algn="l">
              <a:lnSpc>
                <a:spcPct val="100000"/>
              </a:lnSpc>
              <a:spcBef>
                <a:spcPts val="1200"/>
              </a:spcBef>
              <a:spcAft>
                <a:spcPts val="1200"/>
              </a:spcAft>
              <a:buFont typeface="+mj-lt"/>
              <a:buAutoNum type="arabicPeriod"/>
            </a:pPr>
            <a:r>
              <a:rPr lang="en-US" sz="2800" b="0">
                <a:latin typeface="+mn-lt"/>
                <a:ea typeface="Times New Roman" panose="02020603050405020304" pitchFamily="18" charset="0"/>
                <a:cs typeface="Arial"/>
              </a:rPr>
              <a:t>Remarks from Kelly Crosbie</a:t>
            </a:r>
          </a:p>
          <a:p>
            <a:pPr marL="456565" indent="-456565" algn="l">
              <a:lnSpc>
                <a:spcPct val="100000"/>
              </a:lnSpc>
              <a:spcBef>
                <a:spcPts val="1200"/>
              </a:spcBef>
              <a:spcAft>
                <a:spcPts val="1200"/>
              </a:spcAft>
              <a:buFont typeface="+mj-lt"/>
              <a:buAutoNum type="arabicPeriod"/>
            </a:pPr>
            <a:r>
              <a:rPr lang="en-US" sz="2800" b="0">
                <a:latin typeface="+mn-lt"/>
                <a:ea typeface="Calibri" panose="020F0502020204030204" pitchFamily="34" charset="0"/>
                <a:cs typeface="Arial"/>
              </a:rPr>
              <a:t>Presentation- Medications for Opioid Use Disorder</a:t>
            </a:r>
          </a:p>
          <a:p>
            <a:pPr marL="456565" indent="-456565" algn="l">
              <a:lnSpc>
                <a:spcPct val="100000"/>
              </a:lnSpc>
              <a:spcBef>
                <a:spcPts val="1200"/>
              </a:spcBef>
              <a:spcAft>
                <a:spcPts val="1200"/>
              </a:spcAft>
              <a:buFont typeface="+mj-lt"/>
              <a:buAutoNum type="arabicPeriod"/>
            </a:pPr>
            <a:r>
              <a:rPr lang="en-US" sz="2800" b="0">
                <a:ea typeface="Calibri" panose="020F0502020204030204" pitchFamily="34" charset="0"/>
                <a:cs typeface="Arial"/>
              </a:rPr>
              <a:t>Presentation-MOUD In Pregnancy</a:t>
            </a:r>
          </a:p>
          <a:p>
            <a:pPr marL="456565" indent="-456565" algn="l">
              <a:lnSpc>
                <a:spcPct val="100000"/>
              </a:lnSpc>
              <a:spcBef>
                <a:spcPts val="1200"/>
              </a:spcBef>
              <a:spcAft>
                <a:spcPts val="1200"/>
              </a:spcAft>
              <a:buFont typeface="+mj-lt"/>
              <a:buAutoNum type="arabicPeriod"/>
            </a:pPr>
            <a:r>
              <a:rPr lang="en-US" sz="2800" b="0">
                <a:latin typeface="+mn-lt"/>
                <a:ea typeface="Calibri" panose="020F0502020204030204" pitchFamily="34" charset="0"/>
                <a:cs typeface="Arial"/>
              </a:rPr>
              <a:t>Panel Discussion</a:t>
            </a:r>
          </a:p>
          <a:p>
            <a:pPr marL="456565" indent="-456565" algn="l">
              <a:lnSpc>
                <a:spcPct val="100000"/>
              </a:lnSpc>
              <a:spcBef>
                <a:spcPts val="1200"/>
              </a:spcBef>
              <a:spcAft>
                <a:spcPts val="1200"/>
              </a:spcAft>
              <a:buFont typeface="+mj-lt"/>
              <a:buAutoNum type="arabicPeriod"/>
            </a:pPr>
            <a:r>
              <a:rPr lang="en-US" sz="2800" b="0">
                <a:latin typeface="+mn-lt"/>
                <a:ea typeface="Calibri" panose="020F0502020204030204" pitchFamily="34" charset="0"/>
                <a:cs typeface="Arial"/>
              </a:rPr>
              <a:t>Q&amp;A</a:t>
            </a:r>
          </a:p>
          <a:p>
            <a:pPr marL="456565" indent="-456565" algn="l">
              <a:lnSpc>
                <a:spcPct val="100000"/>
              </a:lnSpc>
              <a:spcBef>
                <a:spcPts val="1200"/>
              </a:spcBef>
              <a:spcAft>
                <a:spcPts val="1200"/>
              </a:spcAft>
              <a:buFont typeface="+mj-lt"/>
              <a:buAutoNum type="arabicPeriod"/>
            </a:pPr>
            <a:r>
              <a:rPr lang="en-US" sz="2800" b="0">
                <a:latin typeface="+mn-lt"/>
                <a:ea typeface="Calibri" panose="020F0502020204030204" pitchFamily="34" charset="0"/>
                <a:cs typeface="Arial"/>
              </a:rPr>
              <a:t>Adjourn</a:t>
            </a:r>
          </a:p>
          <a:p>
            <a:pPr marL="456565" indent="-456565" algn="l">
              <a:lnSpc>
                <a:spcPct val="100000"/>
              </a:lnSpc>
              <a:spcBef>
                <a:spcPts val="1200"/>
              </a:spcBef>
              <a:spcAft>
                <a:spcPts val="1200"/>
              </a:spcAft>
              <a:buFont typeface="+mj-lt"/>
              <a:buAutoNum type="arabicPeriod"/>
            </a:pPr>
            <a:endParaRPr lang="en-US" sz="2800" b="0">
              <a:latin typeface="+mn-lt"/>
              <a:ea typeface="Calibri" panose="020F0502020204030204" pitchFamily="34" charset="0"/>
              <a:cs typeface="Arial"/>
            </a:endParaRPr>
          </a:p>
        </p:txBody>
      </p:sp>
      <p:sp>
        <p:nvSpPr>
          <p:cNvPr id="3" name="Slide Number Placeholder 2">
            <a:extLst>
              <a:ext uri="{FF2B5EF4-FFF2-40B4-BE49-F238E27FC236}">
                <a16:creationId xmlns:a16="http://schemas.microsoft.com/office/drawing/2014/main" id="{1ECD225D-5444-976D-9B87-2613D554A933}"/>
              </a:ext>
            </a:extLst>
          </p:cNvPr>
          <p:cNvSpPr>
            <a:spLocks noGrp="1"/>
          </p:cNvSpPr>
          <p:nvPr>
            <p:ph type="sldNum" sz="quarter" idx="15"/>
          </p:nvPr>
        </p:nvSpPr>
        <p:spPr/>
        <p:txBody>
          <a:bodyPr/>
          <a:lstStyle/>
          <a:p>
            <a:fld id="{11F27F3A-B3E9-41ED-AF8F-A365F10BB65F}" type="slidenum">
              <a:rPr lang="en-US" smtClean="0"/>
              <a:pPr/>
              <a:t>4</a:t>
            </a:fld>
            <a:endParaRPr lang="en-US"/>
          </a:p>
        </p:txBody>
      </p:sp>
    </p:spTree>
    <p:extLst>
      <p:ext uri="{BB962C8B-B14F-4D97-AF65-F5344CB8AC3E}">
        <p14:creationId xmlns:p14="http://schemas.microsoft.com/office/powerpoint/2010/main" val="2872331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3E0D7-220C-4B3D-81CD-1CBB76EDECBC}"/>
              </a:ext>
            </a:extLst>
          </p:cNvPr>
          <p:cNvSpPr>
            <a:spLocks noGrp="1"/>
          </p:cNvSpPr>
          <p:nvPr>
            <p:ph type="title"/>
          </p:nvPr>
        </p:nvSpPr>
        <p:spPr>
          <a:xfrm>
            <a:off x="515693" y="481069"/>
            <a:ext cx="11552260" cy="548640"/>
          </a:xfrm>
        </p:spPr>
        <p:txBody>
          <a:bodyPr/>
          <a:lstStyle/>
          <a:p>
            <a:r>
              <a:rPr lang="en-US" sz="3600">
                <a:solidFill>
                  <a:srgbClr val="002060"/>
                </a:solidFill>
              </a:rPr>
              <a:t>Kelly Crosbie, MSW, LCSW</a:t>
            </a:r>
            <a:br>
              <a:rPr lang="en-US" sz="3600">
                <a:solidFill>
                  <a:srgbClr val="002060"/>
                </a:solidFill>
              </a:rPr>
            </a:br>
            <a:r>
              <a:rPr lang="en-US" sz="3600">
                <a:solidFill>
                  <a:srgbClr val="002060"/>
                </a:solidFill>
              </a:rPr>
              <a:t>DMH/DD/SUS Director</a:t>
            </a:r>
            <a:br>
              <a:rPr lang="en-US" sz="3600">
                <a:solidFill>
                  <a:srgbClr val="002060"/>
                </a:solidFill>
              </a:rPr>
            </a:br>
            <a:endParaRPr lang="en-US" sz="3600">
              <a:solidFill>
                <a:srgbClr val="002060"/>
              </a:solidFill>
            </a:endParaRPr>
          </a:p>
        </p:txBody>
      </p:sp>
      <p:pic>
        <p:nvPicPr>
          <p:cNvPr id="5" name="Content Placeholder 4" descr="A person wearing glasses&#10;&#10;Description automatically generated with low confidence">
            <a:extLst>
              <a:ext uri="{FF2B5EF4-FFF2-40B4-BE49-F238E27FC236}">
                <a16:creationId xmlns:a16="http://schemas.microsoft.com/office/drawing/2014/main" id="{28D0F981-6EC7-D7EF-F12B-2AA3D654240F}"/>
              </a:ext>
            </a:extLst>
          </p:cNvPr>
          <p:cNvPicPr>
            <a:picLocks noGrp="1" noChangeAspect="1"/>
          </p:cNvPicPr>
          <p:nvPr>
            <p:ph sz="quarter" idx="14"/>
          </p:nvPr>
        </p:nvPicPr>
        <p:blipFill>
          <a:blip r:embed="rId2"/>
          <a:stretch>
            <a:fillRect/>
          </a:stretch>
        </p:blipFill>
        <p:spPr>
          <a:xfrm>
            <a:off x="609359" y="1902956"/>
            <a:ext cx="4276725" cy="3200400"/>
          </a:xfrm>
        </p:spPr>
      </p:pic>
      <p:sp>
        <p:nvSpPr>
          <p:cNvPr id="9" name="Content Placeholder 7">
            <a:extLst>
              <a:ext uri="{FF2B5EF4-FFF2-40B4-BE49-F238E27FC236}">
                <a16:creationId xmlns:a16="http://schemas.microsoft.com/office/drawing/2014/main" id="{22944EC4-FA27-F0C2-3F46-1CF75D6414B9}"/>
              </a:ext>
            </a:extLst>
          </p:cNvPr>
          <p:cNvSpPr>
            <a:spLocks noGrp="1"/>
          </p:cNvSpPr>
          <p:nvPr/>
        </p:nvSpPr>
        <p:spPr>
          <a:xfrm>
            <a:off x="5150248" y="2143503"/>
            <a:ext cx="6917706" cy="320397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30 years in MH/SU/IDD Field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13 years in NCDHHS</a:t>
            </a: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DMHDDSUS since Dec 2022</a:t>
            </a: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Licensed Clinical Social Worker (LCSW)</a:t>
            </a: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Person with lived experience</a:t>
            </a: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lt"/>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1" i="1" u="none" strike="noStrike" kern="120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endParaRPr>
          </a:p>
        </p:txBody>
      </p:sp>
      <p:sp>
        <p:nvSpPr>
          <p:cNvPr id="6" name="Slide Number Placeholder 5">
            <a:extLst>
              <a:ext uri="{FF2B5EF4-FFF2-40B4-BE49-F238E27FC236}">
                <a16:creationId xmlns:a16="http://schemas.microsoft.com/office/drawing/2014/main" id="{4D2FF318-6701-0237-0190-8B6B0D3DA92B}"/>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F27F3A-B3E9-41ED-AF8F-A365F10BB65F}" type="slidenum">
              <a:rPr kumimoji="0" lang="en-US" sz="900" b="1" i="0" u="none" strike="noStrike" kern="1200" cap="none" spc="0" normalizeH="0" baseline="0" noProof="0" smtClean="0">
                <a:ln>
                  <a:noFill/>
                </a:ln>
                <a:solidFill>
                  <a:prstClr val="white"/>
                </a:solidFill>
                <a:effectLst/>
                <a:uLnTx/>
                <a:uFillTx/>
                <a:latin typeface="Arial" panose="020B0604020202020204" pitchFamily="34" charset="0"/>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9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2271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B10E887-186A-88A4-184F-02023CB89A75}"/>
              </a:ext>
            </a:extLst>
          </p:cNvPr>
          <p:cNvSpPr>
            <a:spLocks noGrp="1"/>
          </p:cNvSpPr>
          <p:nvPr>
            <p:ph type="body" sz="quarter" idx="10"/>
          </p:nvPr>
        </p:nvSpPr>
        <p:spPr/>
        <p:txBody>
          <a:bodyPr/>
          <a:lstStyle/>
          <a:p>
            <a:r>
              <a:rPr lang="en-US"/>
              <a:t>OPDAAC meets quarterly to highlight and discuss priority topics that align with the </a:t>
            </a:r>
            <a:r>
              <a:rPr lang="en-US">
                <a:hlinkClick r:id="rId2"/>
              </a:rPr>
              <a:t>North Carolina Opioid and Substance Use Action Plan</a:t>
            </a:r>
            <a:endParaRPr lang="en-US"/>
          </a:p>
          <a:p>
            <a:r>
              <a:rPr lang="en-US"/>
              <a:t>Topic: Medications for Opioid Use Disorder</a:t>
            </a:r>
          </a:p>
          <a:p>
            <a:r>
              <a:rPr lang="en-US"/>
              <a:t>The meeting is being recorded. The slides and recording will be available on the </a:t>
            </a:r>
            <a:r>
              <a:rPr lang="en-US">
                <a:hlinkClick r:id="rId3"/>
              </a:rPr>
              <a:t>OPDAAC website </a:t>
            </a:r>
            <a:r>
              <a:rPr lang="en-US"/>
              <a:t>in the coming weeks after the meeting.</a:t>
            </a:r>
          </a:p>
          <a:p>
            <a:pPr lvl="1"/>
            <a:r>
              <a:rPr lang="en-US"/>
              <a:t>We will send out the materials when they become available.</a:t>
            </a:r>
          </a:p>
          <a:p>
            <a:pPr lvl="1"/>
            <a:endParaRPr lang="en-US"/>
          </a:p>
          <a:p>
            <a:r>
              <a:rPr lang="en-US"/>
              <a:t>For questions, please email: </a:t>
            </a:r>
            <a:r>
              <a:rPr lang="en-US">
                <a:hlinkClick r:id="rId4"/>
              </a:rPr>
              <a:t>OPDAAC@ncdhhs.nc.gov</a:t>
            </a:r>
            <a:endParaRPr lang="en-US"/>
          </a:p>
          <a:p>
            <a:endParaRPr lang="en-US"/>
          </a:p>
          <a:p>
            <a:pPr marL="342900" lvl="1" indent="0">
              <a:buNone/>
            </a:pPr>
            <a:endParaRPr lang="en-US"/>
          </a:p>
          <a:p>
            <a:pPr lvl="1"/>
            <a:endParaRPr lang="en-US"/>
          </a:p>
        </p:txBody>
      </p:sp>
      <p:sp>
        <p:nvSpPr>
          <p:cNvPr id="3" name="Text Placeholder 2">
            <a:extLst>
              <a:ext uri="{FF2B5EF4-FFF2-40B4-BE49-F238E27FC236}">
                <a16:creationId xmlns:a16="http://schemas.microsoft.com/office/drawing/2014/main" id="{D3D94779-A4C8-4262-5C46-CF9E4FF092AC}"/>
              </a:ext>
            </a:extLst>
          </p:cNvPr>
          <p:cNvSpPr>
            <a:spLocks noGrp="1"/>
          </p:cNvSpPr>
          <p:nvPr>
            <p:ph type="body" sz="quarter" idx="11"/>
          </p:nvPr>
        </p:nvSpPr>
        <p:spPr/>
        <p:txBody>
          <a:bodyPr/>
          <a:lstStyle/>
          <a:p>
            <a:endParaRPr lang="en-US"/>
          </a:p>
        </p:txBody>
      </p:sp>
      <p:sp>
        <p:nvSpPr>
          <p:cNvPr id="4" name="Slide Number Placeholder 3">
            <a:extLst>
              <a:ext uri="{FF2B5EF4-FFF2-40B4-BE49-F238E27FC236}">
                <a16:creationId xmlns:a16="http://schemas.microsoft.com/office/drawing/2014/main" id="{7DF6A78B-C635-CD99-15CC-B75BEEC441C0}"/>
              </a:ext>
            </a:extLst>
          </p:cNvPr>
          <p:cNvSpPr>
            <a:spLocks noGrp="1"/>
          </p:cNvSpPr>
          <p:nvPr>
            <p:ph type="sldNum" sz="quarter" idx="14"/>
          </p:nvPr>
        </p:nvSpPr>
        <p:spPr/>
        <p:txBody>
          <a:bodyPr/>
          <a:lstStyle/>
          <a:p>
            <a:fld id="{11F27F3A-B3E9-41ED-AF8F-A365F10BB65F}" type="slidenum">
              <a:rPr lang="en-US" smtClean="0"/>
              <a:pPr/>
              <a:t>6</a:t>
            </a:fld>
            <a:endParaRPr lang="en-US"/>
          </a:p>
        </p:txBody>
      </p:sp>
      <p:sp>
        <p:nvSpPr>
          <p:cNvPr id="5" name="Title 4">
            <a:extLst>
              <a:ext uri="{FF2B5EF4-FFF2-40B4-BE49-F238E27FC236}">
                <a16:creationId xmlns:a16="http://schemas.microsoft.com/office/drawing/2014/main" id="{E9752024-3468-097C-6980-D13383C2D494}"/>
              </a:ext>
            </a:extLst>
          </p:cNvPr>
          <p:cNvSpPr>
            <a:spLocks noGrp="1"/>
          </p:cNvSpPr>
          <p:nvPr>
            <p:ph type="title"/>
          </p:nvPr>
        </p:nvSpPr>
        <p:spPr/>
        <p:txBody>
          <a:bodyPr/>
          <a:lstStyle/>
          <a:p>
            <a:r>
              <a:rPr lang="en-US" sz="2800"/>
              <a:t>Opioid and Prescription Drug Abuse Advisory Committee</a:t>
            </a:r>
          </a:p>
        </p:txBody>
      </p:sp>
    </p:spTree>
    <p:extLst>
      <p:ext uri="{BB962C8B-B14F-4D97-AF65-F5344CB8AC3E}">
        <p14:creationId xmlns:p14="http://schemas.microsoft.com/office/powerpoint/2010/main" val="734904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22E7A-DE00-76F9-8F44-78EFCB5F77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AF7B98-9FF9-6721-CE46-97D4DCDBB78B}"/>
              </a:ext>
            </a:extLst>
          </p:cNvPr>
          <p:cNvSpPr>
            <a:spLocks noGrp="1"/>
          </p:cNvSpPr>
          <p:nvPr>
            <p:ph type="title"/>
          </p:nvPr>
        </p:nvSpPr>
        <p:spPr>
          <a:xfrm>
            <a:off x="274795" y="599155"/>
            <a:ext cx="10638789" cy="886745"/>
          </a:xfrm>
        </p:spPr>
        <p:txBody>
          <a:bodyPr/>
          <a:lstStyle/>
          <a:p>
            <a:r>
              <a:rPr lang="en-US" sz="3600">
                <a:solidFill>
                  <a:srgbClr val="002060"/>
                </a:solidFill>
                <a:latin typeface="Arial"/>
                <a:cs typeface="Arial"/>
              </a:rPr>
              <a:t>Guest Speaker</a:t>
            </a:r>
            <a:endParaRPr lang="en-US"/>
          </a:p>
        </p:txBody>
      </p:sp>
      <p:sp>
        <p:nvSpPr>
          <p:cNvPr id="5" name="Content Placeholder 7">
            <a:extLst>
              <a:ext uri="{FF2B5EF4-FFF2-40B4-BE49-F238E27FC236}">
                <a16:creationId xmlns:a16="http://schemas.microsoft.com/office/drawing/2014/main" id="{22FE190A-F3AB-2DF5-3A36-E84918D144DF}"/>
              </a:ext>
            </a:extLst>
          </p:cNvPr>
          <p:cNvSpPr>
            <a:spLocks noGrp="1"/>
          </p:cNvSpPr>
          <p:nvPr/>
        </p:nvSpPr>
        <p:spPr>
          <a:xfrm>
            <a:off x="5598888" y="2552551"/>
            <a:ext cx="6726673" cy="2956542"/>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2800">
                <a:latin typeface="Arial"/>
                <a:cs typeface="Arial"/>
              </a:rPr>
              <a:t>Shuchin Shukla</a:t>
            </a:r>
          </a:p>
          <a:p>
            <a:pPr marL="285750" indent="-285750">
              <a:buFont typeface="Arial" panose="020B0604020202020204" pitchFamily="34" charset="0"/>
              <a:buChar char="•"/>
            </a:pPr>
            <a:r>
              <a:rPr lang="en-US" sz="2800">
                <a:latin typeface="Arial"/>
                <a:cs typeface="Arial"/>
              </a:rPr>
              <a:t>Addiction Medicine Physician</a:t>
            </a:r>
          </a:p>
          <a:p>
            <a:pPr marL="285750" indent="-285750">
              <a:buFont typeface="Arial" panose="020B0604020202020204" pitchFamily="34" charset="0"/>
              <a:buChar char="•"/>
            </a:pPr>
            <a:r>
              <a:rPr lang="en-US" sz="2800">
                <a:latin typeface="Arial"/>
                <a:cs typeface="Arial"/>
              </a:rPr>
              <a:t>North Carolina Technical Assistance Center</a:t>
            </a:r>
            <a:endParaRPr lang="en-US" sz="2800">
              <a:latin typeface="Arial"/>
              <a:ea typeface="Calibri"/>
              <a:cs typeface="Arial"/>
            </a:endParaRPr>
          </a:p>
          <a:p>
            <a:endParaRPr lang="en-US" sz="2400">
              <a:ea typeface="+mn-lt"/>
              <a:cs typeface="+mn-lt"/>
            </a:endParaRPr>
          </a:p>
          <a:p>
            <a:pPr marL="0" indent="0">
              <a:buNone/>
            </a:pPr>
            <a:endParaRPr lang="en-US" sz="2400">
              <a:ea typeface="Calibri"/>
              <a:cs typeface="Calibri"/>
            </a:endParaRPr>
          </a:p>
          <a:p>
            <a:pPr marL="0" indent="0">
              <a:buNone/>
            </a:pPr>
            <a:endParaRPr lang="en-US" sz="2400" b="1" i="1">
              <a:ea typeface="Calibri"/>
              <a:cs typeface="Calibri"/>
            </a:endParaRPr>
          </a:p>
        </p:txBody>
      </p:sp>
      <p:pic>
        <p:nvPicPr>
          <p:cNvPr id="4" name="Picture 3">
            <a:extLst>
              <a:ext uri="{FF2B5EF4-FFF2-40B4-BE49-F238E27FC236}">
                <a16:creationId xmlns:a16="http://schemas.microsoft.com/office/drawing/2014/main" id="{0EFAE9B2-E7EE-979F-B60E-51CA93E170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488" y="1485900"/>
            <a:ext cx="3828993" cy="4383293"/>
          </a:xfrm>
          <a:prstGeom prst="rect">
            <a:avLst/>
          </a:prstGeom>
        </p:spPr>
      </p:pic>
      <p:sp>
        <p:nvSpPr>
          <p:cNvPr id="3" name="Slide Number Placeholder 2">
            <a:extLst>
              <a:ext uri="{FF2B5EF4-FFF2-40B4-BE49-F238E27FC236}">
                <a16:creationId xmlns:a16="http://schemas.microsoft.com/office/drawing/2014/main" id="{2BF1415A-5F87-672D-6680-03E8F0F562E8}"/>
              </a:ext>
            </a:extLst>
          </p:cNvPr>
          <p:cNvSpPr>
            <a:spLocks noGrp="1"/>
          </p:cNvSpPr>
          <p:nvPr>
            <p:ph type="sldNum" sz="quarter" idx="14"/>
          </p:nvPr>
        </p:nvSpPr>
        <p:spPr/>
        <p:txBody>
          <a:bodyPr/>
          <a:lstStyle/>
          <a:p>
            <a:fld id="{11F27F3A-B3E9-41ED-AF8F-A365F10BB65F}" type="slidenum">
              <a:rPr lang="en-US" smtClean="0"/>
              <a:pPr/>
              <a:t>7</a:t>
            </a:fld>
            <a:endParaRPr lang="en-US"/>
          </a:p>
        </p:txBody>
      </p:sp>
    </p:spTree>
    <p:extLst>
      <p:ext uri="{BB962C8B-B14F-4D97-AF65-F5344CB8AC3E}">
        <p14:creationId xmlns:p14="http://schemas.microsoft.com/office/powerpoint/2010/main" val="270560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708514" y="2010135"/>
            <a:ext cx="5476406" cy="2362921"/>
          </a:xfrm>
        </p:spPr>
        <p:txBody>
          <a:bodyPr>
            <a:normAutofit/>
          </a:bodyPr>
          <a:lstStyle/>
          <a:p>
            <a:r>
              <a:rPr lang="en-US" sz="4400" b="1" dirty="0">
                <a:solidFill>
                  <a:srgbClr val="002060"/>
                </a:solidFill>
                <a:effectLst/>
                <a:latin typeface="Aptos" panose="020B0004020202020204" pitchFamily="34" charset="0"/>
                <a:ea typeface="Aptos" panose="020B0004020202020204" pitchFamily="34" charset="0"/>
                <a:cs typeface="Aptos" panose="020B0004020202020204" pitchFamily="34" charset="0"/>
              </a:rPr>
              <a:t>Medications for Opioid Use Disorder</a:t>
            </a:r>
            <a:endParaRPr lang="en-US" sz="1800" i="0" dirty="0">
              <a:solidFill>
                <a:srgbClr val="002060"/>
              </a:solidFill>
            </a:endParaRPr>
          </a:p>
        </p:txBody>
      </p:sp>
      <p:sp>
        <p:nvSpPr>
          <p:cNvPr id="4" name="TextBox 3"/>
          <p:cNvSpPr txBox="1"/>
          <p:nvPr/>
        </p:nvSpPr>
        <p:spPr>
          <a:xfrm>
            <a:off x="5486400" y="4373056"/>
            <a:ext cx="3886200" cy="523220"/>
          </a:xfrm>
          <a:prstGeom prst="rect">
            <a:avLst/>
          </a:prstGeom>
          <a:noFill/>
        </p:spPr>
        <p:txBody>
          <a:bodyPr wrap="square" rtlCol="0">
            <a:spAutoFit/>
          </a:bodyPr>
          <a:lstStyle/>
          <a:p>
            <a:pPr algn="ctr">
              <a:defRPr/>
            </a:pPr>
            <a:r>
              <a:rPr lang="en-US" sz="2800" b="1" dirty="0">
                <a:solidFill>
                  <a:srgbClr val="002060"/>
                </a:solidFill>
                <a:latin typeface="Cabin" panose="020B0803050202020004" pitchFamily="34" charset="0"/>
              </a:rPr>
              <a:t>Shuchin Shukla MD MPH</a:t>
            </a:r>
          </a:p>
        </p:txBody>
      </p:sp>
      <p:pic>
        <p:nvPicPr>
          <p:cNvPr id="5" name="Picture 4" descr="A white circle with black text&#10;&#10;Description automatically generated">
            <a:extLst>
              <a:ext uri="{FF2B5EF4-FFF2-40B4-BE49-F238E27FC236}">
                <a16:creationId xmlns:a16="http://schemas.microsoft.com/office/drawing/2014/main" id="{C3DFE8F2-DB2A-44DD-A4D2-50E09C8CB0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8992" y="2186167"/>
            <a:ext cx="2491093" cy="2485666"/>
          </a:xfrm>
          <a:prstGeom prst="rect">
            <a:avLst/>
          </a:prstGeom>
        </p:spPr>
      </p:pic>
    </p:spTree>
    <p:custDataLst>
      <p:tags r:id="rId1"/>
    </p:custDataLst>
    <p:extLst>
      <p:ext uri="{BB962C8B-B14F-4D97-AF65-F5344CB8AC3E}">
        <p14:creationId xmlns:p14="http://schemas.microsoft.com/office/powerpoint/2010/main" val="2356580022"/>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AD6EF-8278-49FC-73AE-FF0429840E5D}"/>
              </a:ext>
            </a:extLst>
          </p:cNvPr>
          <p:cNvSpPr>
            <a:spLocks noGrp="1"/>
          </p:cNvSpPr>
          <p:nvPr>
            <p:ph type="title"/>
          </p:nvPr>
        </p:nvSpPr>
        <p:spPr>
          <a:xfrm>
            <a:off x="733427" y="609599"/>
            <a:ext cx="3686174" cy="1322888"/>
          </a:xfrm>
        </p:spPr>
        <p:txBody>
          <a:bodyPr>
            <a:normAutofit/>
          </a:bodyPr>
          <a:lstStyle/>
          <a:p>
            <a:r>
              <a:rPr lang="en-US" b="1"/>
              <a:t>AGENDA</a:t>
            </a:r>
            <a:endParaRPr lang="en-US" b="1" dirty="0"/>
          </a:p>
        </p:txBody>
      </p:sp>
      <p:sp>
        <p:nvSpPr>
          <p:cNvPr id="3" name="Content Placeholder 2">
            <a:extLst>
              <a:ext uri="{FF2B5EF4-FFF2-40B4-BE49-F238E27FC236}">
                <a16:creationId xmlns:a16="http://schemas.microsoft.com/office/drawing/2014/main" id="{53CEBF68-EB95-2DA5-9A7A-243CE9877D26}"/>
              </a:ext>
            </a:extLst>
          </p:cNvPr>
          <p:cNvSpPr>
            <a:spLocks noGrp="1"/>
          </p:cNvSpPr>
          <p:nvPr>
            <p:ph idx="1"/>
          </p:nvPr>
        </p:nvSpPr>
        <p:spPr>
          <a:xfrm>
            <a:off x="533400" y="2194101"/>
            <a:ext cx="4648199" cy="3973337"/>
          </a:xfrm>
        </p:spPr>
        <p:txBody>
          <a:bodyPr>
            <a:normAutofit/>
          </a:bodyPr>
          <a:lstStyle/>
          <a:p>
            <a:pPr marL="514350" indent="-514350">
              <a:buAutoNum type="arabicParenR"/>
            </a:pPr>
            <a:r>
              <a:rPr lang="en-US" sz="2400" b="1" dirty="0"/>
              <a:t>Overview of NC OUD</a:t>
            </a:r>
          </a:p>
          <a:p>
            <a:pPr marL="514350" indent="-514350">
              <a:buAutoNum type="arabicParenR"/>
            </a:pPr>
            <a:r>
              <a:rPr lang="en-US" sz="2400" b="1" dirty="0"/>
              <a:t>Neurobiology of Addiction</a:t>
            </a:r>
          </a:p>
          <a:p>
            <a:pPr marL="514350" indent="-514350">
              <a:buAutoNum type="arabicParenR"/>
            </a:pPr>
            <a:r>
              <a:rPr lang="en-US" sz="3200" b="1" dirty="0"/>
              <a:t>OUD Evidence-Based Management</a:t>
            </a:r>
          </a:p>
          <a:p>
            <a:pPr marL="514350" indent="-514350">
              <a:buAutoNum type="arabicParenR"/>
            </a:pPr>
            <a:r>
              <a:rPr lang="en-US" sz="2400" b="1" dirty="0"/>
              <a:t>Ongoing Challenges</a:t>
            </a:r>
          </a:p>
        </p:txBody>
      </p:sp>
      <p:pic>
        <p:nvPicPr>
          <p:cNvPr id="8" name="Picture 7">
            <a:extLst>
              <a:ext uri="{FF2B5EF4-FFF2-40B4-BE49-F238E27FC236}">
                <a16:creationId xmlns:a16="http://schemas.microsoft.com/office/drawing/2014/main" id="{C9EF13D3-CF80-9E12-7FA4-1E761B40DE7C}"/>
              </a:ext>
            </a:extLst>
          </p:cNvPr>
          <p:cNvPicPr>
            <a:picLocks noChangeAspect="1"/>
          </p:cNvPicPr>
          <p:nvPr/>
        </p:nvPicPr>
        <p:blipFill>
          <a:blip r:embed="rId3"/>
          <a:stretch>
            <a:fillRect/>
          </a:stretch>
        </p:blipFill>
        <p:spPr>
          <a:xfrm>
            <a:off x="5539138" y="1592035"/>
            <a:ext cx="2828925" cy="3673929"/>
          </a:xfrm>
          <a:prstGeom prst="rect">
            <a:avLst/>
          </a:prstGeom>
        </p:spPr>
      </p:pic>
      <p:pic>
        <p:nvPicPr>
          <p:cNvPr id="6" name="Picture 5">
            <a:extLst>
              <a:ext uri="{FF2B5EF4-FFF2-40B4-BE49-F238E27FC236}">
                <a16:creationId xmlns:a16="http://schemas.microsoft.com/office/drawing/2014/main" id="{E04478E0-2DEC-7A7D-D558-332D0EF3C57D}"/>
              </a:ext>
            </a:extLst>
          </p:cNvPr>
          <p:cNvPicPr>
            <a:picLocks noChangeAspect="1"/>
          </p:cNvPicPr>
          <p:nvPr/>
        </p:nvPicPr>
        <p:blipFill>
          <a:blip r:embed="rId4"/>
          <a:stretch>
            <a:fillRect/>
          </a:stretch>
        </p:blipFill>
        <p:spPr>
          <a:xfrm>
            <a:off x="8673211" y="1615587"/>
            <a:ext cx="2828925" cy="3626826"/>
          </a:xfrm>
          <a:prstGeom prst="rect">
            <a:avLst/>
          </a:prstGeom>
        </p:spPr>
      </p:pic>
    </p:spTree>
    <p:extLst>
      <p:ext uri="{BB962C8B-B14F-4D97-AF65-F5344CB8AC3E}">
        <p14:creationId xmlns:p14="http://schemas.microsoft.com/office/powerpoint/2010/main" val="1929472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5FEC8-F52E-11A5-AD3B-947A1E1DC0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D28D66-8ACD-928E-37E0-BE598C106D65}"/>
              </a:ext>
            </a:extLst>
          </p:cNvPr>
          <p:cNvSpPr>
            <a:spLocks noGrp="1"/>
          </p:cNvSpPr>
          <p:nvPr>
            <p:ph type="title"/>
          </p:nvPr>
        </p:nvSpPr>
        <p:spPr>
          <a:xfrm>
            <a:off x="733427" y="609599"/>
            <a:ext cx="3686174" cy="1322888"/>
          </a:xfrm>
        </p:spPr>
        <p:txBody>
          <a:bodyPr>
            <a:normAutofit/>
          </a:bodyPr>
          <a:lstStyle/>
          <a:p>
            <a:r>
              <a:rPr lang="en-US" b="1"/>
              <a:t>AGENDA</a:t>
            </a:r>
            <a:endParaRPr lang="en-US" b="1" dirty="0"/>
          </a:p>
        </p:txBody>
      </p:sp>
      <p:sp>
        <p:nvSpPr>
          <p:cNvPr id="3" name="Content Placeholder 2">
            <a:extLst>
              <a:ext uri="{FF2B5EF4-FFF2-40B4-BE49-F238E27FC236}">
                <a16:creationId xmlns:a16="http://schemas.microsoft.com/office/drawing/2014/main" id="{E75CCB97-4016-64AC-1550-304BE72EC7CE}"/>
              </a:ext>
            </a:extLst>
          </p:cNvPr>
          <p:cNvSpPr>
            <a:spLocks noGrp="1"/>
          </p:cNvSpPr>
          <p:nvPr>
            <p:ph idx="1"/>
          </p:nvPr>
        </p:nvSpPr>
        <p:spPr>
          <a:xfrm>
            <a:off x="533400" y="2194101"/>
            <a:ext cx="4648199" cy="3973337"/>
          </a:xfrm>
        </p:spPr>
        <p:txBody>
          <a:bodyPr>
            <a:normAutofit/>
          </a:bodyPr>
          <a:lstStyle/>
          <a:p>
            <a:pPr marL="514350" indent="-514350">
              <a:buAutoNum type="arabicParenR"/>
            </a:pPr>
            <a:r>
              <a:rPr lang="en-US" sz="2400" b="1" dirty="0">
                <a:solidFill>
                  <a:srgbClr val="FF0000"/>
                </a:solidFill>
              </a:rPr>
              <a:t>Overview of NC OUD</a:t>
            </a:r>
          </a:p>
          <a:p>
            <a:pPr marL="514350" indent="-514350">
              <a:buAutoNum type="arabicParenR"/>
            </a:pPr>
            <a:r>
              <a:rPr lang="en-US" sz="2400" b="1" dirty="0"/>
              <a:t>Neurobiology of Addiction</a:t>
            </a:r>
          </a:p>
          <a:p>
            <a:pPr marL="514350" indent="-514350">
              <a:buAutoNum type="arabicParenR"/>
            </a:pPr>
            <a:r>
              <a:rPr lang="en-US" sz="3200" b="1" dirty="0"/>
              <a:t>OUD Evidence-Based Management</a:t>
            </a:r>
          </a:p>
          <a:p>
            <a:pPr marL="514350" indent="-514350">
              <a:buAutoNum type="arabicParenR"/>
            </a:pPr>
            <a:r>
              <a:rPr lang="en-US" sz="2400" b="1" dirty="0"/>
              <a:t>Ongoing Challenges</a:t>
            </a:r>
          </a:p>
        </p:txBody>
      </p:sp>
      <p:pic>
        <p:nvPicPr>
          <p:cNvPr id="8" name="Picture 7">
            <a:extLst>
              <a:ext uri="{FF2B5EF4-FFF2-40B4-BE49-F238E27FC236}">
                <a16:creationId xmlns:a16="http://schemas.microsoft.com/office/drawing/2014/main" id="{A2AE3E6E-FC87-9F0D-325C-3691F7C9B558}"/>
              </a:ext>
            </a:extLst>
          </p:cNvPr>
          <p:cNvPicPr>
            <a:picLocks noChangeAspect="1"/>
          </p:cNvPicPr>
          <p:nvPr/>
        </p:nvPicPr>
        <p:blipFill>
          <a:blip r:embed="rId3"/>
          <a:stretch>
            <a:fillRect/>
          </a:stretch>
        </p:blipFill>
        <p:spPr>
          <a:xfrm>
            <a:off x="5539138" y="1592035"/>
            <a:ext cx="2828925" cy="3673929"/>
          </a:xfrm>
          <a:prstGeom prst="rect">
            <a:avLst/>
          </a:prstGeom>
        </p:spPr>
      </p:pic>
      <p:pic>
        <p:nvPicPr>
          <p:cNvPr id="6" name="Picture 5">
            <a:extLst>
              <a:ext uri="{FF2B5EF4-FFF2-40B4-BE49-F238E27FC236}">
                <a16:creationId xmlns:a16="http://schemas.microsoft.com/office/drawing/2014/main" id="{546DDEAF-235C-32B4-3482-E527E08EFA80}"/>
              </a:ext>
            </a:extLst>
          </p:cNvPr>
          <p:cNvPicPr>
            <a:picLocks noChangeAspect="1"/>
          </p:cNvPicPr>
          <p:nvPr/>
        </p:nvPicPr>
        <p:blipFill>
          <a:blip r:embed="rId4"/>
          <a:stretch>
            <a:fillRect/>
          </a:stretch>
        </p:blipFill>
        <p:spPr>
          <a:xfrm>
            <a:off x="8673211" y="1615587"/>
            <a:ext cx="2828925" cy="3626826"/>
          </a:xfrm>
          <a:prstGeom prst="rect">
            <a:avLst/>
          </a:prstGeom>
        </p:spPr>
      </p:pic>
    </p:spTree>
    <p:extLst>
      <p:ext uri="{BB962C8B-B14F-4D97-AF65-F5344CB8AC3E}">
        <p14:creationId xmlns:p14="http://schemas.microsoft.com/office/powerpoint/2010/main" val="1076254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2E1A2C96-EB7A-76A3-4314-E4A107DF1563}"/>
              </a:ext>
            </a:extLst>
          </p:cNvPr>
          <p:cNvSpPr>
            <a:spLocks noGrp="1"/>
          </p:cNvSpPr>
          <p:nvPr>
            <p:ph type="title"/>
          </p:nvPr>
        </p:nvSpPr>
        <p:spPr/>
        <p:txBody>
          <a:bodyPr/>
          <a:lstStyle/>
          <a:p>
            <a:r>
              <a:rPr lang="en-US" altLang="en-US" sz="2400">
                <a:solidFill>
                  <a:schemeClr val="tx2">
                    <a:lumMod val="60000"/>
                    <a:lumOff val="40000"/>
                  </a:schemeClr>
                </a:solidFill>
                <a:latin typeface="+mn-lt"/>
              </a:rPr>
              <a:t>Illicitly manufactured fentanyl* remains the main contributor to overdose deaths</a:t>
            </a:r>
            <a:endParaRPr lang="en-US" sz="2800" dirty="0">
              <a:solidFill>
                <a:schemeClr val="tx2">
                  <a:lumMod val="60000"/>
                  <a:lumOff val="40000"/>
                </a:schemeClr>
              </a:solidFill>
              <a:latin typeface="+mn-lt"/>
            </a:endParaRPr>
          </a:p>
        </p:txBody>
      </p:sp>
      <p:pic>
        <p:nvPicPr>
          <p:cNvPr id="3" name="Picture 2">
            <a:extLst>
              <a:ext uri="{FF2B5EF4-FFF2-40B4-BE49-F238E27FC236}">
                <a16:creationId xmlns:a16="http://schemas.microsoft.com/office/drawing/2014/main" id="{17E6DBE2-6BBC-9E6D-78D9-4B3E6D1EAC08}"/>
              </a:ext>
            </a:extLst>
          </p:cNvPr>
          <p:cNvPicPr/>
          <p:nvPr/>
        </p:nvPicPr>
        <p:blipFill>
          <a:blip r:embed="rId3"/>
          <a:stretch>
            <a:fillRect/>
          </a:stretch>
        </p:blipFill>
        <p:spPr>
          <a:xfrm>
            <a:off x="1524000" y="0"/>
            <a:ext cx="9144000" cy="6858000"/>
          </a:xfrm>
          <a:prstGeom prst="rect">
            <a:avLst/>
          </a:prstGeom>
        </p:spPr>
      </p:pic>
    </p:spTree>
    <p:extLst>
      <p:ext uri="{BB962C8B-B14F-4D97-AF65-F5344CB8AC3E}">
        <p14:creationId xmlns:p14="http://schemas.microsoft.com/office/powerpoint/2010/main" val="613042120"/>
      </p:ext>
    </p:extLst>
  </p:cSld>
  <p:clrMapOvr>
    <a:masterClrMapping/>
  </p:clrMapOvr>
  <mc:AlternateContent xmlns:mc="http://schemas.openxmlformats.org/markup-compatibility/2006" xmlns:p14="http://schemas.microsoft.com/office/powerpoint/2010/main">
    <mc:Choice Requires="p14">
      <p:transition spd="slow" p14:dur="2000" advTm="72990"/>
    </mc:Choice>
    <mc:Fallback xmlns="">
      <p:transition spd="slow" advTm="7299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C9F5E73F-FDC6-F94D-2323-736C72E24779}"/>
              </a:ext>
            </a:extLst>
          </p:cNvPr>
          <p:cNvSpPr>
            <a:spLocks noGrp="1"/>
          </p:cNvSpPr>
          <p:nvPr>
            <p:ph type="title"/>
          </p:nvPr>
        </p:nvSpPr>
        <p:spPr/>
        <p:txBody>
          <a:bodyPr/>
          <a:lstStyle/>
          <a:p>
            <a:r>
              <a:rPr lang="en-US" sz="3200"/>
              <a:t>On average, every day in                      North Carolina, there are…</a:t>
            </a:r>
            <a:endParaRPr lang="en-US" sz="3200" dirty="0"/>
          </a:p>
        </p:txBody>
      </p:sp>
      <p:pic>
        <p:nvPicPr>
          <p:cNvPr id="3" name="Picture 2">
            <a:extLst>
              <a:ext uri="{FF2B5EF4-FFF2-40B4-BE49-F238E27FC236}">
                <a16:creationId xmlns:a16="http://schemas.microsoft.com/office/drawing/2014/main" id="{953808CE-06CB-5773-065F-CC6E6DC31140}"/>
              </a:ext>
            </a:extLst>
          </p:cNvPr>
          <p:cNvPicPr/>
          <p:nvPr/>
        </p:nvPicPr>
        <p:blipFill>
          <a:blip r:embed="rId3"/>
          <a:stretch>
            <a:fillRect/>
          </a:stretch>
        </p:blipFill>
        <p:spPr>
          <a:xfrm>
            <a:off x="1524000" y="0"/>
            <a:ext cx="9144000" cy="6858000"/>
          </a:xfrm>
          <a:prstGeom prst="rect">
            <a:avLst/>
          </a:prstGeom>
        </p:spPr>
      </p:pic>
    </p:spTree>
    <p:extLst>
      <p:ext uri="{BB962C8B-B14F-4D97-AF65-F5344CB8AC3E}">
        <p14:creationId xmlns:p14="http://schemas.microsoft.com/office/powerpoint/2010/main" val="2634172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BF6F9-B765-0FA5-FCE4-31254F9EE3B7}"/>
              </a:ext>
            </a:extLst>
          </p:cNvPr>
          <p:cNvSpPr>
            <a:spLocks noGrp="1"/>
          </p:cNvSpPr>
          <p:nvPr>
            <p:ph type="title"/>
          </p:nvPr>
        </p:nvSpPr>
        <p:spPr>
          <a:xfrm>
            <a:off x="793662" y="386930"/>
            <a:ext cx="10066122" cy="1298448"/>
          </a:xfrm>
        </p:spPr>
        <p:txBody>
          <a:bodyPr anchor="b">
            <a:normAutofit fontScale="90000"/>
          </a:bodyPr>
          <a:lstStyle/>
          <a:p>
            <a:r>
              <a:rPr lang="en-US" sz="4800" b="1" dirty="0"/>
              <a:t>Overdose in NC: Unhoused vs General Population</a:t>
            </a:r>
          </a:p>
        </p:txBody>
      </p:sp>
      <p:sp>
        <p:nvSpPr>
          <p:cNvPr id="3" name="Content Placeholder 2">
            <a:extLst>
              <a:ext uri="{FF2B5EF4-FFF2-40B4-BE49-F238E27FC236}">
                <a16:creationId xmlns:a16="http://schemas.microsoft.com/office/drawing/2014/main" id="{13C55C08-0EC8-788A-1E15-CA0176942436}"/>
              </a:ext>
            </a:extLst>
          </p:cNvPr>
          <p:cNvSpPr>
            <a:spLocks noGrp="1"/>
          </p:cNvSpPr>
          <p:nvPr>
            <p:ph idx="1"/>
          </p:nvPr>
        </p:nvSpPr>
        <p:spPr>
          <a:xfrm>
            <a:off x="335666" y="2599508"/>
            <a:ext cx="5575866" cy="3697119"/>
          </a:xfrm>
        </p:spPr>
        <p:txBody>
          <a:bodyPr anchor="ctr">
            <a:normAutofit/>
          </a:bodyPr>
          <a:lstStyle/>
          <a:p>
            <a:r>
              <a:rPr lang="en-US" sz="2400" b="1" dirty="0"/>
              <a:t>7x higher all-cause mortality rate</a:t>
            </a:r>
          </a:p>
          <a:p>
            <a:pPr lvl="1"/>
            <a:r>
              <a:rPr lang="en-US" b="1" dirty="0"/>
              <a:t>13.8x higher overdose mortality rate</a:t>
            </a:r>
          </a:p>
          <a:p>
            <a:pPr lvl="1"/>
            <a:r>
              <a:rPr lang="en-US" b="1" dirty="0"/>
              <a:t>9x higher suicide mortality rate</a:t>
            </a:r>
          </a:p>
          <a:p>
            <a:pPr lvl="1"/>
            <a:r>
              <a:rPr lang="en-US" b="1" dirty="0"/>
              <a:t>6x higher motor vehicle/pedestrian mortality rate</a:t>
            </a:r>
          </a:p>
          <a:p>
            <a:pPr lvl="1"/>
            <a:r>
              <a:rPr lang="en-US" b="1" dirty="0"/>
              <a:t>10x higher firearm mortality</a:t>
            </a:r>
          </a:p>
          <a:p>
            <a:endParaRPr lang="en-US" sz="2000" b="1" dirty="0"/>
          </a:p>
        </p:txBody>
      </p:sp>
      <p:pic>
        <p:nvPicPr>
          <p:cNvPr id="5" name="Picture 4">
            <a:extLst>
              <a:ext uri="{FF2B5EF4-FFF2-40B4-BE49-F238E27FC236}">
                <a16:creationId xmlns:a16="http://schemas.microsoft.com/office/drawing/2014/main" id="{AAE348D8-3076-F4B4-3707-4B26F8DBA889}"/>
              </a:ext>
            </a:extLst>
          </p:cNvPr>
          <p:cNvPicPr>
            <a:picLocks noChangeAspect="1"/>
          </p:cNvPicPr>
          <p:nvPr/>
        </p:nvPicPr>
        <p:blipFill>
          <a:blip r:embed="rId3"/>
          <a:stretch>
            <a:fillRect/>
          </a:stretch>
        </p:blipFill>
        <p:spPr>
          <a:xfrm>
            <a:off x="5911532" y="2944365"/>
            <a:ext cx="5150277" cy="2794024"/>
          </a:xfrm>
          <a:prstGeom prst="rect">
            <a:avLst/>
          </a:prstGeom>
        </p:spPr>
      </p:pic>
    </p:spTree>
    <p:extLst>
      <p:ext uri="{BB962C8B-B14F-4D97-AF65-F5344CB8AC3E}">
        <p14:creationId xmlns:p14="http://schemas.microsoft.com/office/powerpoint/2010/main" val="1290912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036074-8902-CE23-11A4-F899F620ECE6}"/>
              </a:ext>
            </a:extLst>
          </p:cNvPr>
          <p:cNvPicPr>
            <a:picLocks noChangeAspect="1"/>
          </p:cNvPicPr>
          <p:nvPr/>
        </p:nvPicPr>
        <p:blipFill>
          <a:blip r:embed="rId3"/>
          <a:stretch>
            <a:fillRect/>
          </a:stretch>
        </p:blipFill>
        <p:spPr>
          <a:xfrm>
            <a:off x="76200" y="1650898"/>
            <a:ext cx="5562600" cy="4165065"/>
          </a:xfrm>
          <a:prstGeom prst="rect">
            <a:avLst/>
          </a:prstGeom>
        </p:spPr>
      </p:pic>
      <p:pic>
        <p:nvPicPr>
          <p:cNvPr id="5" name="Google Shape;553;p62">
            <a:extLst>
              <a:ext uri="{FF2B5EF4-FFF2-40B4-BE49-F238E27FC236}">
                <a16:creationId xmlns:a16="http://schemas.microsoft.com/office/drawing/2014/main" id="{5BDCE91E-3F90-20B9-737F-4D66CF07ADD4}"/>
              </a:ext>
            </a:extLst>
          </p:cNvPr>
          <p:cNvPicPr preferRelativeResize="0"/>
          <p:nvPr/>
        </p:nvPicPr>
        <p:blipFill rotWithShape="1">
          <a:blip r:embed="rId4">
            <a:alphaModFix/>
          </a:blip>
          <a:srcRect/>
          <a:stretch/>
        </p:blipFill>
        <p:spPr>
          <a:xfrm>
            <a:off x="5867400" y="1778976"/>
            <a:ext cx="6008077" cy="3908907"/>
          </a:xfrm>
          <a:prstGeom prst="rect">
            <a:avLst/>
          </a:prstGeom>
          <a:noFill/>
          <a:ln>
            <a:noFill/>
          </a:ln>
        </p:spPr>
      </p:pic>
      <p:sp>
        <p:nvSpPr>
          <p:cNvPr id="7" name="Google Shape;554;p62">
            <a:extLst>
              <a:ext uri="{FF2B5EF4-FFF2-40B4-BE49-F238E27FC236}">
                <a16:creationId xmlns:a16="http://schemas.microsoft.com/office/drawing/2014/main" id="{269B60F9-8AB1-FD02-4D1C-8A6C806A1B43}"/>
              </a:ext>
            </a:extLst>
          </p:cNvPr>
          <p:cNvSpPr txBox="1">
            <a:spLocks/>
          </p:cNvSpPr>
          <p:nvPr/>
        </p:nvSpPr>
        <p:spPr>
          <a:xfrm>
            <a:off x="4370936" y="5966307"/>
            <a:ext cx="7774172" cy="566095"/>
          </a:xfrm>
          <a:prstGeom prst="rect">
            <a:avLst/>
          </a:prstGeom>
          <a:noFill/>
          <a:ln>
            <a:noFill/>
          </a:ln>
        </p:spPr>
        <p:txBody>
          <a:bodyPr spcFirstLastPara="1" vert="horz" wrap="square" lIns="137138" tIns="68550" rIns="137138" bIns="68550" rtlCol="0" anchor="ctr" anchorCtr="0">
            <a:noAutofit/>
          </a:bodyP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buClr>
                <a:srgbClr val="888888"/>
              </a:buClr>
              <a:buSzPts val="1200"/>
              <a:buFont typeface="Arial"/>
              <a:buNone/>
            </a:pPr>
            <a:r>
              <a:rPr lang="en-US" sz="1000" dirty="0">
                <a:solidFill>
                  <a:schemeClr val="dk1"/>
                </a:solidFill>
                <a:latin typeface="Arial"/>
                <a:ea typeface="Arial"/>
                <a:cs typeface="Arial"/>
                <a:sym typeface="Arial"/>
              </a:rPr>
              <a:t>Image S</a:t>
            </a:r>
            <a:r>
              <a:rPr lang="en-US" sz="1000" dirty="0">
                <a:solidFill>
                  <a:schemeClr val="dk1"/>
                </a:solidFill>
              </a:rPr>
              <a:t>ource: The Hamilton Project. (2016, October 21). </a:t>
            </a:r>
            <a:r>
              <a:rPr lang="en-US" sz="1000" i="1" dirty="0">
                <a:solidFill>
                  <a:schemeClr val="dk1"/>
                </a:solidFill>
              </a:rPr>
              <a:t>Rates of drug use and sales, by race; Rates of drug related criminal justice measures, by race</a:t>
            </a:r>
            <a:r>
              <a:rPr lang="en-US" sz="1000" dirty="0">
                <a:solidFill>
                  <a:schemeClr val="dk1"/>
                </a:solidFill>
              </a:rPr>
              <a:t>. </a:t>
            </a:r>
            <a:r>
              <a:rPr lang="en-US" sz="1000" u="sng" dirty="0">
                <a:solidFill>
                  <a:schemeClr val="dk1"/>
                </a:solidFill>
                <a:hlinkClick r:id="rId5">
                  <a:extLst>
                    <a:ext uri="{A12FA001-AC4F-418D-AE19-62706E023703}">
                      <ahyp:hlinkClr xmlns:ahyp="http://schemas.microsoft.com/office/drawing/2018/hyperlinkcolor" val="tx"/>
                    </a:ext>
                  </a:extLst>
                </a:hlinkClick>
              </a:rPr>
              <a:t>https://www.hamiltonproject.org/data/rates-of-drug-use-and-sales-by-race-rates-of-drug-related-criminal-justice-measures-by-race/</a:t>
            </a:r>
            <a:r>
              <a:rPr lang="en-US" sz="1000" dirty="0">
                <a:solidFill>
                  <a:schemeClr val="dk1"/>
                </a:solidFill>
              </a:rPr>
              <a:t> </a:t>
            </a:r>
            <a:endParaRPr lang="en-US" sz="1000" dirty="0">
              <a:solidFill>
                <a:srgbClr val="888888"/>
              </a:solidFill>
              <a:latin typeface="Arial"/>
              <a:ea typeface="Arial"/>
              <a:cs typeface="Arial"/>
              <a:sym typeface="Arial"/>
            </a:endParaRPr>
          </a:p>
        </p:txBody>
      </p:sp>
      <p:sp>
        <p:nvSpPr>
          <p:cNvPr id="8" name="Title 7">
            <a:extLst>
              <a:ext uri="{FF2B5EF4-FFF2-40B4-BE49-F238E27FC236}">
                <a16:creationId xmlns:a16="http://schemas.microsoft.com/office/drawing/2014/main" id="{E7F21BF1-D8B6-3283-303C-66B58F667FB0}"/>
              </a:ext>
            </a:extLst>
          </p:cNvPr>
          <p:cNvSpPr>
            <a:spLocks noGrp="1"/>
          </p:cNvSpPr>
          <p:nvPr>
            <p:ph type="title"/>
          </p:nvPr>
        </p:nvSpPr>
        <p:spPr/>
        <p:txBody>
          <a:bodyPr/>
          <a:lstStyle/>
          <a:p>
            <a:r>
              <a:rPr lang="en-US" b="1" dirty="0"/>
              <a:t>Overdose in NC: Post-Incarceration</a:t>
            </a:r>
            <a:endParaRPr lang="en-US" dirty="0"/>
          </a:p>
        </p:txBody>
      </p:sp>
    </p:spTree>
    <p:extLst>
      <p:ext uri="{BB962C8B-B14F-4D97-AF65-F5344CB8AC3E}">
        <p14:creationId xmlns:p14="http://schemas.microsoft.com/office/powerpoint/2010/main" val="40748365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6133160A-D2D8-7D26-F204-A2CC54E99C1E}"/>
              </a:ext>
            </a:extLst>
          </p:cNvPr>
          <p:cNvGraphicFramePr/>
          <p:nvPr/>
        </p:nvGraphicFramePr>
        <p:xfrm>
          <a:off x="641131" y="398274"/>
          <a:ext cx="6050455" cy="5571602"/>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74A3A556-60BB-E69F-ECEC-64DC77F2F79A}"/>
              </a:ext>
            </a:extLst>
          </p:cNvPr>
          <p:cNvSpPr txBox="1"/>
          <p:nvPr/>
        </p:nvSpPr>
        <p:spPr>
          <a:xfrm>
            <a:off x="641131" y="6232634"/>
            <a:ext cx="9122979" cy="461665"/>
          </a:xfrm>
          <a:prstGeom prst="rect">
            <a:avLst/>
          </a:prstGeom>
          <a:noFill/>
        </p:spPr>
        <p:txBody>
          <a:bodyPr wrap="square" rtlCol="0">
            <a:spAutoFit/>
          </a:bodyPr>
          <a:lstStyle/>
          <a:p>
            <a:r>
              <a:rPr lang="en-US" sz="1200" b="0" i="0" dirty="0">
                <a:solidFill>
                  <a:srgbClr val="212121"/>
                </a:solidFill>
                <a:effectLst/>
                <a:latin typeface="BlinkMacSystemFont"/>
              </a:rPr>
              <a:t>Weiner SG, Baker O, </a:t>
            </a:r>
            <a:r>
              <a:rPr lang="en-US" sz="1200" b="0" i="0" dirty="0" err="1">
                <a:solidFill>
                  <a:srgbClr val="212121"/>
                </a:solidFill>
                <a:effectLst/>
                <a:latin typeface="BlinkMacSystemFont"/>
              </a:rPr>
              <a:t>Bernson</a:t>
            </a:r>
            <a:r>
              <a:rPr lang="en-US" sz="1200" b="0" i="0" dirty="0">
                <a:solidFill>
                  <a:srgbClr val="212121"/>
                </a:solidFill>
                <a:effectLst/>
                <a:latin typeface="BlinkMacSystemFont"/>
              </a:rPr>
              <a:t> D, Schuur JD. One-Year Mortality of Patients After Emergency Department Treatment for Nonfatal Opioid Overdose. </a:t>
            </a:r>
            <a:r>
              <a:rPr lang="en-US" sz="1200" b="0" i="1" dirty="0">
                <a:solidFill>
                  <a:srgbClr val="212121"/>
                </a:solidFill>
                <a:effectLst/>
                <a:latin typeface="BlinkMacSystemFont"/>
              </a:rPr>
              <a:t>Ann </a:t>
            </a:r>
            <a:r>
              <a:rPr lang="en-US" sz="1200" b="0" i="1" dirty="0" err="1">
                <a:solidFill>
                  <a:srgbClr val="212121"/>
                </a:solidFill>
                <a:effectLst/>
                <a:latin typeface="BlinkMacSystemFont"/>
              </a:rPr>
              <a:t>Emerg</a:t>
            </a:r>
            <a:r>
              <a:rPr lang="en-US" sz="1200" b="0" i="1" dirty="0">
                <a:solidFill>
                  <a:srgbClr val="212121"/>
                </a:solidFill>
                <a:effectLst/>
                <a:latin typeface="BlinkMacSystemFont"/>
              </a:rPr>
              <a:t> Med</a:t>
            </a:r>
            <a:r>
              <a:rPr lang="en-US" sz="1200" b="0" i="0" dirty="0">
                <a:solidFill>
                  <a:srgbClr val="212121"/>
                </a:solidFill>
                <a:effectLst/>
                <a:latin typeface="BlinkMacSystemFont"/>
              </a:rPr>
              <a:t>. 2020;75(1):13-17. doi:10.1016/j.annemergmed.2019.04.020</a:t>
            </a:r>
            <a:endParaRPr lang="en-US" sz="1200" dirty="0"/>
          </a:p>
        </p:txBody>
      </p:sp>
    </p:spTree>
    <p:extLst>
      <p:ext uri="{BB962C8B-B14F-4D97-AF65-F5344CB8AC3E}">
        <p14:creationId xmlns:p14="http://schemas.microsoft.com/office/powerpoint/2010/main" val="2693673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0C112-05D6-772C-EC90-3D74B12E62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727A91-93E9-C5DF-26F2-60B98AFAB90A}"/>
              </a:ext>
            </a:extLst>
          </p:cNvPr>
          <p:cNvSpPr>
            <a:spLocks noGrp="1"/>
          </p:cNvSpPr>
          <p:nvPr>
            <p:ph type="title"/>
          </p:nvPr>
        </p:nvSpPr>
        <p:spPr>
          <a:xfrm>
            <a:off x="733427" y="609599"/>
            <a:ext cx="3686174" cy="1322888"/>
          </a:xfrm>
        </p:spPr>
        <p:txBody>
          <a:bodyPr>
            <a:normAutofit/>
          </a:bodyPr>
          <a:lstStyle/>
          <a:p>
            <a:r>
              <a:rPr lang="en-US" b="1"/>
              <a:t>AGENDA</a:t>
            </a:r>
            <a:endParaRPr lang="en-US" b="1" dirty="0"/>
          </a:p>
        </p:txBody>
      </p:sp>
      <p:sp>
        <p:nvSpPr>
          <p:cNvPr id="3" name="Content Placeholder 2">
            <a:extLst>
              <a:ext uri="{FF2B5EF4-FFF2-40B4-BE49-F238E27FC236}">
                <a16:creationId xmlns:a16="http://schemas.microsoft.com/office/drawing/2014/main" id="{246126FE-6B8E-F64C-6EE3-BD0F7B25BB5A}"/>
              </a:ext>
            </a:extLst>
          </p:cNvPr>
          <p:cNvSpPr>
            <a:spLocks noGrp="1"/>
          </p:cNvSpPr>
          <p:nvPr>
            <p:ph idx="1"/>
          </p:nvPr>
        </p:nvSpPr>
        <p:spPr>
          <a:xfrm>
            <a:off x="533400" y="2194101"/>
            <a:ext cx="4648199" cy="3973337"/>
          </a:xfrm>
        </p:spPr>
        <p:txBody>
          <a:bodyPr>
            <a:normAutofit/>
          </a:bodyPr>
          <a:lstStyle/>
          <a:p>
            <a:pPr marL="514350" indent="-514350">
              <a:buAutoNum type="arabicParenR"/>
            </a:pPr>
            <a:r>
              <a:rPr lang="en-US" sz="2400" b="1" dirty="0"/>
              <a:t>Overview of NC OUD</a:t>
            </a:r>
          </a:p>
          <a:p>
            <a:pPr marL="514350" indent="-514350">
              <a:buAutoNum type="arabicParenR"/>
            </a:pPr>
            <a:r>
              <a:rPr lang="en-US" sz="2400" b="1" dirty="0">
                <a:solidFill>
                  <a:srgbClr val="FF0000"/>
                </a:solidFill>
              </a:rPr>
              <a:t>Neurobiology of Addiction</a:t>
            </a:r>
          </a:p>
          <a:p>
            <a:pPr marL="514350" indent="-514350">
              <a:buAutoNum type="arabicParenR"/>
            </a:pPr>
            <a:r>
              <a:rPr lang="en-US" sz="3200" b="1" dirty="0"/>
              <a:t>OUD Evidence-Based Management</a:t>
            </a:r>
          </a:p>
          <a:p>
            <a:pPr marL="514350" indent="-514350">
              <a:buAutoNum type="arabicParenR"/>
            </a:pPr>
            <a:r>
              <a:rPr lang="en-US" sz="2400" b="1" dirty="0"/>
              <a:t>Ongoing Challenges</a:t>
            </a:r>
          </a:p>
        </p:txBody>
      </p:sp>
      <p:pic>
        <p:nvPicPr>
          <p:cNvPr id="8" name="Picture 7">
            <a:extLst>
              <a:ext uri="{FF2B5EF4-FFF2-40B4-BE49-F238E27FC236}">
                <a16:creationId xmlns:a16="http://schemas.microsoft.com/office/drawing/2014/main" id="{456B4012-FFD7-EC78-A442-4B6EFF1765E1}"/>
              </a:ext>
            </a:extLst>
          </p:cNvPr>
          <p:cNvPicPr>
            <a:picLocks noChangeAspect="1"/>
          </p:cNvPicPr>
          <p:nvPr/>
        </p:nvPicPr>
        <p:blipFill>
          <a:blip r:embed="rId3"/>
          <a:stretch>
            <a:fillRect/>
          </a:stretch>
        </p:blipFill>
        <p:spPr>
          <a:xfrm>
            <a:off x="5539138" y="1592035"/>
            <a:ext cx="2828925" cy="3673929"/>
          </a:xfrm>
          <a:prstGeom prst="rect">
            <a:avLst/>
          </a:prstGeom>
        </p:spPr>
      </p:pic>
      <p:pic>
        <p:nvPicPr>
          <p:cNvPr id="6" name="Picture 5">
            <a:extLst>
              <a:ext uri="{FF2B5EF4-FFF2-40B4-BE49-F238E27FC236}">
                <a16:creationId xmlns:a16="http://schemas.microsoft.com/office/drawing/2014/main" id="{6C91571E-2E6C-D0E9-5F65-343252B55BD3}"/>
              </a:ext>
            </a:extLst>
          </p:cNvPr>
          <p:cNvPicPr>
            <a:picLocks noChangeAspect="1"/>
          </p:cNvPicPr>
          <p:nvPr/>
        </p:nvPicPr>
        <p:blipFill>
          <a:blip r:embed="rId4"/>
          <a:stretch>
            <a:fillRect/>
          </a:stretch>
        </p:blipFill>
        <p:spPr>
          <a:xfrm>
            <a:off x="8673211" y="1615587"/>
            <a:ext cx="2828925" cy="3626826"/>
          </a:xfrm>
          <a:prstGeom prst="rect">
            <a:avLst/>
          </a:prstGeom>
        </p:spPr>
      </p:pic>
    </p:spTree>
    <p:extLst>
      <p:ext uri="{BB962C8B-B14F-4D97-AF65-F5344CB8AC3E}">
        <p14:creationId xmlns:p14="http://schemas.microsoft.com/office/powerpoint/2010/main" val="3122369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F1000Research" descr="F1000Research.png"/>
          <p:cNvPicPr>
            <a:picLocks noChangeAspect="1"/>
          </p:cNvPicPr>
          <p:nvPr/>
        </p:nvPicPr>
        <p:blipFill>
          <a:blip r:embed="rId3" cstate="print"/>
          <a:stretch>
            <a:fillRect/>
          </a:stretch>
        </p:blipFill>
        <p:spPr>
          <a:xfrm>
            <a:off x="8691749" y="6347445"/>
            <a:ext cx="1519051" cy="167654"/>
          </a:xfrm>
          <a:prstGeom prst="rect">
            <a:avLst/>
          </a:prstGeom>
        </p:spPr>
      </p:pic>
      <p:sp>
        <p:nvSpPr>
          <p:cNvPr id="3" name="TextBox 3"/>
          <p:cNvSpPr txBox="1"/>
          <p:nvPr/>
        </p:nvSpPr>
        <p:spPr>
          <a:xfrm>
            <a:off x="1219200" y="2133600"/>
            <a:ext cx="8610600" cy="3046988"/>
          </a:xfrm>
          <a:prstGeom prst="rect">
            <a:avLst/>
          </a:prstGeom>
          <a:noFill/>
        </p:spPr>
        <p:txBody>
          <a:bodyPr wrap="square" rtlCol="0">
            <a:spAutoFit/>
          </a:bodyPr>
          <a:lstStyle/>
          <a:p>
            <a:r>
              <a:rPr lang="en-US" sz="3200" dirty="0"/>
              <a:t>See figure 2 from:</a:t>
            </a:r>
          </a:p>
          <a:p>
            <a:endParaRPr lang="en-US" sz="3200" dirty="0"/>
          </a:p>
          <a:p>
            <a:r>
              <a:rPr sz="3200" dirty="0"/>
              <a:t>Evans CJ and Cahill CM. Neurobiology of opioid dependence in creating addiction vulnerability [version 1]. F1000Research 2016, 5:1748 (</a:t>
            </a:r>
            <a:r>
              <a:rPr sz="3200" dirty="0" err="1"/>
              <a:t>doi</a:t>
            </a:r>
            <a:r>
              <a:rPr sz="3200" dirty="0"/>
              <a:t>: 10.12688/f1000research.8369.1)</a:t>
            </a:r>
            <a:endParaRPr sz="6000" dirty="0"/>
          </a:p>
        </p:txBody>
      </p:sp>
      <p:sp>
        <p:nvSpPr>
          <p:cNvPr id="2" name="Title 1">
            <a:extLst>
              <a:ext uri="{FF2B5EF4-FFF2-40B4-BE49-F238E27FC236}">
                <a16:creationId xmlns:a16="http://schemas.microsoft.com/office/drawing/2014/main" id="{81ACADDE-D093-2550-596F-E25F7582C539}"/>
              </a:ext>
            </a:extLst>
          </p:cNvPr>
          <p:cNvSpPr>
            <a:spLocks noGrp="1"/>
          </p:cNvSpPr>
          <p:nvPr>
            <p:ph type="title"/>
          </p:nvPr>
        </p:nvSpPr>
        <p:spPr>
          <a:xfrm>
            <a:off x="650535" y="124211"/>
            <a:ext cx="10890929" cy="1097280"/>
          </a:xfrm>
        </p:spPr>
        <p:txBody>
          <a:bodyPr>
            <a:normAutofit/>
          </a:bodyPr>
          <a:lstStyle/>
          <a:p>
            <a:r>
              <a:rPr lang="en-US" b="1" dirty="0"/>
              <a:t>Why do people keep using substances?</a:t>
            </a:r>
          </a:p>
        </p:txBody>
      </p:sp>
    </p:spTree>
    <p:extLst>
      <p:ext uri="{BB962C8B-B14F-4D97-AF65-F5344CB8AC3E}">
        <p14:creationId xmlns:p14="http://schemas.microsoft.com/office/powerpoint/2010/main" val="583105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4BDAB-C7E3-B736-1417-F543D3CA7EAF}"/>
              </a:ext>
            </a:extLst>
          </p:cNvPr>
          <p:cNvSpPr>
            <a:spLocks noGrp="1"/>
          </p:cNvSpPr>
          <p:nvPr>
            <p:ph type="title"/>
          </p:nvPr>
        </p:nvSpPr>
        <p:spPr>
          <a:xfrm>
            <a:off x="551179" y="215901"/>
            <a:ext cx="10890929" cy="1097280"/>
          </a:xfrm>
        </p:spPr>
        <p:txBody>
          <a:bodyPr/>
          <a:lstStyle/>
          <a:p>
            <a:r>
              <a:rPr lang="en-US" b="1" dirty="0"/>
              <a:t>Neurochemistry and Neuroanatomy</a:t>
            </a:r>
          </a:p>
        </p:txBody>
      </p:sp>
      <p:pic>
        <p:nvPicPr>
          <p:cNvPr id="1030" name="Picture 6" descr="Major elements in chemical synaptic transmission">
            <a:extLst>
              <a:ext uri="{FF2B5EF4-FFF2-40B4-BE49-F238E27FC236}">
                <a16:creationId xmlns:a16="http://schemas.microsoft.com/office/drawing/2014/main" id="{F73A576C-9E94-522E-3401-024FCFD032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1" y="1690688"/>
            <a:ext cx="3404853" cy="42435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71B12DA-172B-C676-59D3-90C314D4C935}"/>
              </a:ext>
            </a:extLst>
          </p:cNvPr>
          <p:cNvSpPr txBox="1"/>
          <p:nvPr/>
        </p:nvSpPr>
        <p:spPr>
          <a:xfrm>
            <a:off x="4899996" y="1661380"/>
            <a:ext cx="6097904" cy="3108543"/>
          </a:xfrm>
          <a:prstGeom prst="rect">
            <a:avLst/>
          </a:prstGeom>
          <a:noFill/>
        </p:spPr>
        <p:txBody>
          <a:bodyPr wrap="square">
            <a:spAutoFit/>
          </a:bodyPr>
          <a:lstStyle/>
          <a:p>
            <a:r>
              <a:rPr lang="en-US" sz="2800" b="0" i="0" dirty="0">
                <a:solidFill>
                  <a:srgbClr val="212121"/>
                </a:solidFill>
                <a:effectLst/>
                <a:latin typeface="BlinkMacSystemFont"/>
              </a:rPr>
              <a:t>See figure 1 from:</a:t>
            </a:r>
          </a:p>
          <a:p>
            <a:endParaRPr lang="en-US" sz="2800" dirty="0">
              <a:solidFill>
                <a:srgbClr val="212121"/>
              </a:solidFill>
              <a:latin typeface="BlinkMacSystemFont"/>
            </a:endParaRPr>
          </a:p>
          <a:p>
            <a:r>
              <a:rPr lang="en-US" sz="2800" b="0" i="0" dirty="0">
                <a:solidFill>
                  <a:srgbClr val="212121"/>
                </a:solidFill>
                <a:effectLst/>
                <a:latin typeface="BlinkMacSystemFont"/>
              </a:rPr>
              <a:t>Volkow ND, Koob GF, McLellan AT. </a:t>
            </a:r>
            <a:r>
              <a:rPr lang="en-US" sz="2800" b="0" i="0" dirty="0" err="1">
                <a:solidFill>
                  <a:srgbClr val="212121"/>
                </a:solidFill>
                <a:effectLst/>
                <a:latin typeface="BlinkMacSystemFont"/>
              </a:rPr>
              <a:t>Neurobiologic</a:t>
            </a:r>
            <a:r>
              <a:rPr lang="en-US" sz="2800" b="0" i="0" dirty="0">
                <a:solidFill>
                  <a:srgbClr val="212121"/>
                </a:solidFill>
                <a:effectLst/>
                <a:latin typeface="BlinkMacSystemFont"/>
              </a:rPr>
              <a:t> Advances from the Brain Disease Model of Addiction. </a:t>
            </a:r>
            <a:r>
              <a:rPr lang="en-US" sz="2800" b="0" i="1" dirty="0">
                <a:solidFill>
                  <a:srgbClr val="212121"/>
                </a:solidFill>
                <a:effectLst/>
                <a:latin typeface="BlinkMacSystemFont"/>
              </a:rPr>
              <a:t>N Engl J Med</a:t>
            </a:r>
            <a:r>
              <a:rPr lang="en-US" sz="2800" b="0" i="0" dirty="0">
                <a:solidFill>
                  <a:srgbClr val="212121"/>
                </a:solidFill>
                <a:effectLst/>
                <a:latin typeface="BlinkMacSystemFont"/>
              </a:rPr>
              <a:t>. 2016;374(4):363-371. doi:10.1056/NEJMra1511480</a:t>
            </a:r>
            <a:endParaRPr lang="en-US" sz="2800" dirty="0"/>
          </a:p>
        </p:txBody>
      </p:sp>
    </p:spTree>
    <p:extLst>
      <p:ext uri="{BB962C8B-B14F-4D97-AF65-F5344CB8AC3E}">
        <p14:creationId xmlns:p14="http://schemas.microsoft.com/office/powerpoint/2010/main" val="2427272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fade">
                                      <p:cBhvr>
                                        <p:cTn id="7"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A8996-ACAE-AE82-C0BB-48D432543F2B}"/>
              </a:ext>
            </a:extLst>
          </p:cNvPr>
          <p:cNvSpPr>
            <a:spLocks noGrp="1"/>
          </p:cNvSpPr>
          <p:nvPr>
            <p:ph type="title"/>
          </p:nvPr>
        </p:nvSpPr>
        <p:spPr>
          <a:xfrm>
            <a:off x="605853" y="254001"/>
            <a:ext cx="10890929" cy="1097280"/>
          </a:xfrm>
        </p:spPr>
        <p:txBody>
          <a:bodyPr>
            <a:normAutofit/>
          </a:bodyPr>
          <a:lstStyle/>
          <a:p>
            <a:r>
              <a:rPr lang="en-US" b="1" dirty="0"/>
              <a:t>SUD DSM-V definition: at least 2 elements</a:t>
            </a:r>
          </a:p>
        </p:txBody>
      </p:sp>
      <p:graphicFrame>
        <p:nvGraphicFramePr>
          <p:cNvPr id="5" name="Content Placeholder 4">
            <a:extLst>
              <a:ext uri="{FF2B5EF4-FFF2-40B4-BE49-F238E27FC236}">
                <a16:creationId xmlns:a16="http://schemas.microsoft.com/office/drawing/2014/main" id="{605677CE-88C2-6AD0-1547-31CCDCC54424}"/>
              </a:ext>
            </a:extLst>
          </p:cNvPr>
          <p:cNvGraphicFramePr>
            <a:graphicFrameLocks noGrp="1"/>
          </p:cNvGraphicFramePr>
          <p:nvPr>
            <p:ph idx="1"/>
          </p:nvPr>
        </p:nvGraphicFramePr>
        <p:xfrm>
          <a:off x="838199" y="1825625"/>
          <a:ext cx="10658583"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9858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3BE90-20B6-7C0F-CD4C-E32E0016B2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2DD7BE-B8B6-0B57-BE19-527278D0EA44}"/>
              </a:ext>
            </a:extLst>
          </p:cNvPr>
          <p:cNvSpPr>
            <a:spLocks noGrp="1"/>
          </p:cNvSpPr>
          <p:nvPr>
            <p:ph type="title"/>
          </p:nvPr>
        </p:nvSpPr>
        <p:spPr>
          <a:xfrm>
            <a:off x="733427" y="609599"/>
            <a:ext cx="3686174" cy="1322888"/>
          </a:xfrm>
        </p:spPr>
        <p:txBody>
          <a:bodyPr>
            <a:normAutofit/>
          </a:bodyPr>
          <a:lstStyle/>
          <a:p>
            <a:r>
              <a:rPr lang="en-US" b="1"/>
              <a:t>AGENDA</a:t>
            </a:r>
            <a:endParaRPr lang="en-US" b="1" dirty="0"/>
          </a:p>
        </p:txBody>
      </p:sp>
      <p:sp>
        <p:nvSpPr>
          <p:cNvPr id="3" name="Content Placeholder 2">
            <a:extLst>
              <a:ext uri="{FF2B5EF4-FFF2-40B4-BE49-F238E27FC236}">
                <a16:creationId xmlns:a16="http://schemas.microsoft.com/office/drawing/2014/main" id="{404D785A-8772-F3EA-DB92-8E2AAF35DBFE}"/>
              </a:ext>
            </a:extLst>
          </p:cNvPr>
          <p:cNvSpPr>
            <a:spLocks noGrp="1"/>
          </p:cNvSpPr>
          <p:nvPr>
            <p:ph idx="1"/>
          </p:nvPr>
        </p:nvSpPr>
        <p:spPr>
          <a:xfrm>
            <a:off x="533400" y="2194101"/>
            <a:ext cx="4648199" cy="3973337"/>
          </a:xfrm>
        </p:spPr>
        <p:txBody>
          <a:bodyPr>
            <a:normAutofit/>
          </a:bodyPr>
          <a:lstStyle/>
          <a:p>
            <a:pPr marL="514350" indent="-514350">
              <a:buAutoNum type="arabicParenR"/>
            </a:pPr>
            <a:r>
              <a:rPr lang="en-US" sz="2400" b="1" dirty="0"/>
              <a:t>Overview of NC OUD</a:t>
            </a:r>
          </a:p>
          <a:p>
            <a:pPr marL="514350" indent="-514350">
              <a:buAutoNum type="arabicParenR"/>
            </a:pPr>
            <a:r>
              <a:rPr lang="en-US" sz="2400" b="1" dirty="0"/>
              <a:t>Neurobiology of Addiction</a:t>
            </a:r>
          </a:p>
          <a:p>
            <a:pPr marL="514350" indent="-514350">
              <a:buAutoNum type="arabicParenR"/>
            </a:pPr>
            <a:r>
              <a:rPr lang="en-US" sz="3200" b="1" dirty="0">
                <a:solidFill>
                  <a:srgbClr val="FF0000"/>
                </a:solidFill>
              </a:rPr>
              <a:t>OUD Evidence-Based Management</a:t>
            </a:r>
          </a:p>
          <a:p>
            <a:pPr marL="514350" indent="-514350">
              <a:buAutoNum type="arabicParenR"/>
            </a:pPr>
            <a:r>
              <a:rPr lang="en-US" sz="2400" b="1" dirty="0"/>
              <a:t>Ongoing Challenges</a:t>
            </a:r>
          </a:p>
        </p:txBody>
      </p:sp>
      <p:pic>
        <p:nvPicPr>
          <p:cNvPr id="8" name="Picture 7">
            <a:extLst>
              <a:ext uri="{FF2B5EF4-FFF2-40B4-BE49-F238E27FC236}">
                <a16:creationId xmlns:a16="http://schemas.microsoft.com/office/drawing/2014/main" id="{7AA1DC97-8794-8009-FDAF-FB3AA248A8FD}"/>
              </a:ext>
            </a:extLst>
          </p:cNvPr>
          <p:cNvPicPr>
            <a:picLocks noChangeAspect="1"/>
          </p:cNvPicPr>
          <p:nvPr/>
        </p:nvPicPr>
        <p:blipFill>
          <a:blip r:embed="rId3"/>
          <a:stretch>
            <a:fillRect/>
          </a:stretch>
        </p:blipFill>
        <p:spPr>
          <a:xfrm>
            <a:off x="5539138" y="1592035"/>
            <a:ext cx="2828925" cy="3673929"/>
          </a:xfrm>
          <a:prstGeom prst="rect">
            <a:avLst/>
          </a:prstGeom>
        </p:spPr>
      </p:pic>
      <p:pic>
        <p:nvPicPr>
          <p:cNvPr id="6" name="Picture 5">
            <a:extLst>
              <a:ext uri="{FF2B5EF4-FFF2-40B4-BE49-F238E27FC236}">
                <a16:creationId xmlns:a16="http://schemas.microsoft.com/office/drawing/2014/main" id="{B48490A1-F3B3-8758-1BF4-C00A5223A4B3}"/>
              </a:ext>
            </a:extLst>
          </p:cNvPr>
          <p:cNvPicPr>
            <a:picLocks noChangeAspect="1"/>
          </p:cNvPicPr>
          <p:nvPr/>
        </p:nvPicPr>
        <p:blipFill>
          <a:blip r:embed="rId4"/>
          <a:stretch>
            <a:fillRect/>
          </a:stretch>
        </p:blipFill>
        <p:spPr>
          <a:xfrm>
            <a:off x="8673211" y="1615587"/>
            <a:ext cx="2828925" cy="3626826"/>
          </a:xfrm>
          <a:prstGeom prst="rect">
            <a:avLst/>
          </a:prstGeom>
        </p:spPr>
      </p:pic>
    </p:spTree>
    <p:extLst>
      <p:ext uri="{BB962C8B-B14F-4D97-AF65-F5344CB8AC3E}">
        <p14:creationId xmlns:p14="http://schemas.microsoft.com/office/powerpoint/2010/main" val="27111328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AF87B-EEBA-4DB7-549E-9CE880ECDC79}"/>
              </a:ext>
            </a:extLst>
          </p:cNvPr>
          <p:cNvSpPr>
            <a:spLocks noGrp="1"/>
          </p:cNvSpPr>
          <p:nvPr>
            <p:ph type="title"/>
          </p:nvPr>
        </p:nvSpPr>
        <p:spPr>
          <a:xfrm>
            <a:off x="1097280" y="286604"/>
            <a:ext cx="10058400" cy="1175919"/>
          </a:xfrm>
        </p:spPr>
        <p:txBody>
          <a:bodyPr>
            <a:normAutofit/>
          </a:bodyPr>
          <a:lstStyle/>
          <a:p>
            <a:r>
              <a:rPr lang="en-US" b="1" dirty="0"/>
              <a:t>MOUD: Medication for Opioid Use Disorder</a:t>
            </a:r>
          </a:p>
        </p:txBody>
      </p:sp>
      <p:sp>
        <p:nvSpPr>
          <p:cNvPr id="3" name="Content Placeholder 2">
            <a:extLst>
              <a:ext uri="{FF2B5EF4-FFF2-40B4-BE49-F238E27FC236}">
                <a16:creationId xmlns:a16="http://schemas.microsoft.com/office/drawing/2014/main" id="{ACB954E4-2213-6D9C-C49C-970D38905AA2}"/>
              </a:ext>
            </a:extLst>
          </p:cNvPr>
          <p:cNvSpPr>
            <a:spLocks noGrp="1"/>
          </p:cNvSpPr>
          <p:nvPr>
            <p:ph sz="half" idx="1"/>
          </p:nvPr>
        </p:nvSpPr>
        <p:spPr>
          <a:xfrm>
            <a:off x="6172200" y="1690688"/>
            <a:ext cx="5181600" cy="4351338"/>
          </a:xfrm>
        </p:spPr>
        <p:txBody>
          <a:bodyPr>
            <a:normAutofit fontScale="77500" lnSpcReduction="20000"/>
          </a:bodyPr>
          <a:lstStyle/>
          <a:p>
            <a:r>
              <a:rPr lang="en-US" b="1" dirty="0"/>
              <a:t>OTP = opioid treatment program</a:t>
            </a:r>
          </a:p>
          <a:p>
            <a:pPr lvl="1"/>
            <a:r>
              <a:rPr lang="en-US" b="1" dirty="0"/>
              <a:t>Only possible site for methadone treatment</a:t>
            </a:r>
          </a:p>
          <a:p>
            <a:pPr lvl="1"/>
            <a:r>
              <a:rPr lang="en-US" b="1" dirty="0"/>
              <a:t>Meds </a:t>
            </a:r>
            <a:r>
              <a:rPr lang="en-US" b="1" i="1" dirty="0"/>
              <a:t>administered or dispensed</a:t>
            </a:r>
            <a:r>
              <a:rPr lang="en-US" b="1" dirty="0"/>
              <a:t>, never prescribed: daily observed dosing initially, and increasingly longer “take-homes”</a:t>
            </a:r>
          </a:p>
          <a:p>
            <a:pPr lvl="1"/>
            <a:r>
              <a:rPr lang="en-US" b="1" dirty="0"/>
              <a:t>Slow dose titration due to higher risks</a:t>
            </a:r>
          </a:p>
          <a:p>
            <a:pPr lvl="1"/>
            <a:r>
              <a:rPr lang="en-US" b="1" dirty="0"/>
              <a:t>Buprenorphine also available</a:t>
            </a:r>
          </a:p>
          <a:p>
            <a:pPr lvl="1"/>
            <a:r>
              <a:rPr lang="en-US" b="1" dirty="0"/>
              <a:t>Regular counseling required</a:t>
            </a:r>
          </a:p>
          <a:p>
            <a:r>
              <a:rPr lang="en-US" b="1" dirty="0"/>
              <a:t>OBOT = office based opioid treatment</a:t>
            </a:r>
          </a:p>
          <a:p>
            <a:pPr lvl="1"/>
            <a:r>
              <a:rPr lang="en-US" b="1" dirty="0"/>
              <a:t>Anyone with a DEA can prescribe buprenorphine</a:t>
            </a:r>
          </a:p>
          <a:p>
            <a:pPr lvl="1"/>
            <a:r>
              <a:rPr lang="en-US" b="1" dirty="0"/>
              <a:t>Counseling optional</a:t>
            </a:r>
          </a:p>
          <a:p>
            <a:pPr lvl="1"/>
            <a:r>
              <a:rPr lang="en-US" b="1" dirty="0"/>
              <a:t>Often integrated with other health services (primary care, psychiatry, OBGYN)</a:t>
            </a:r>
          </a:p>
          <a:p>
            <a:r>
              <a:rPr lang="en-US" b="1" dirty="0"/>
              <a:t>Both utilize drug testing</a:t>
            </a:r>
          </a:p>
        </p:txBody>
      </p:sp>
      <p:pic>
        <p:nvPicPr>
          <p:cNvPr id="6" name="Picture 2">
            <a:extLst>
              <a:ext uri="{FF2B5EF4-FFF2-40B4-BE49-F238E27FC236}">
                <a16:creationId xmlns:a16="http://schemas.microsoft.com/office/drawing/2014/main" id="{B45FA5A6-0455-EE0A-B639-44B63E45FA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097282" y="1863116"/>
            <a:ext cx="3709514"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9576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0D246-C78E-A76F-4DF9-49287C41B6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DCBA70-F15A-B455-9628-371E06FDC022}"/>
              </a:ext>
            </a:extLst>
          </p:cNvPr>
          <p:cNvSpPr>
            <a:spLocks noGrp="1"/>
          </p:cNvSpPr>
          <p:nvPr>
            <p:ph type="title"/>
          </p:nvPr>
        </p:nvSpPr>
        <p:spPr>
          <a:xfrm>
            <a:off x="1967257" y="494890"/>
            <a:ext cx="8229600" cy="1143000"/>
          </a:xfrm>
        </p:spPr>
        <p:txBody>
          <a:bodyPr/>
          <a:lstStyle/>
          <a:p>
            <a:r>
              <a:rPr lang="en-US" sz="3200" b="1" dirty="0">
                <a:solidFill>
                  <a:srgbClr val="69AD46"/>
                </a:solidFill>
                <a:latin typeface="Cabin" panose="020B0803050202020004" pitchFamily="34" charset="0"/>
              </a:rPr>
              <a:t>Methadone</a:t>
            </a:r>
            <a:endParaRPr lang="en-US" sz="3200" b="1" baseline="98000" dirty="0">
              <a:solidFill>
                <a:srgbClr val="69AD46"/>
              </a:solidFill>
              <a:latin typeface="Cabin" panose="020B0803050202020004" pitchFamily="34" charset="0"/>
            </a:endParaRPr>
          </a:p>
        </p:txBody>
      </p:sp>
      <p:sp>
        <p:nvSpPr>
          <p:cNvPr id="3" name="Content Placeholder 2">
            <a:extLst>
              <a:ext uri="{FF2B5EF4-FFF2-40B4-BE49-F238E27FC236}">
                <a16:creationId xmlns:a16="http://schemas.microsoft.com/office/drawing/2014/main" id="{87608EA0-B519-A960-4F72-9AB0ABD69B2B}"/>
              </a:ext>
            </a:extLst>
          </p:cNvPr>
          <p:cNvSpPr>
            <a:spLocks noGrp="1"/>
          </p:cNvSpPr>
          <p:nvPr>
            <p:ph idx="4294967295"/>
          </p:nvPr>
        </p:nvSpPr>
        <p:spPr>
          <a:xfrm>
            <a:off x="0" y="1616075"/>
            <a:ext cx="8220075" cy="4560888"/>
          </a:xfrm>
          <a:prstGeom prst="rect">
            <a:avLst/>
          </a:prstGeom>
        </p:spPr>
        <p:txBody>
          <a:bodyPr>
            <a:normAutofit/>
          </a:bodyPr>
          <a:lstStyle/>
          <a:p>
            <a:pPr lvl="1"/>
            <a:endParaRPr lang="en-US" sz="1350" dirty="0"/>
          </a:p>
          <a:p>
            <a:pPr lvl="1"/>
            <a:endParaRPr lang="en-US" sz="1350" dirty="0"/>
          </a:p>
          <a:p>
            <a:endParaRPr lang="en-US" dirty="0"/>
          </a:p>
          <a:p>
            <a:endParaRPr lang="en-US" dirty="0"/>
          </a:p>
          <a:p>
            <a:endParaRPr lang="en-US" dirty="0"/>
          </a:p>
        </p:txBody>
      </p:sp>
      <p:sp>
        <p:nvSpPr>
          <p:cNvPr id="4" name="TextBox 3">
            <a:extLst>
              <a:ext uri="{FF2B5EF4-FFF2-40B4-BE49-F238E27FC236}">
                <a16:creationId xmlns:a16="http://schemas.microsoft.com/office/drawing/2014/main" id="{E4EB5E6C-33B3-55C1-80B8-5FA315C70044}"/>
              </a:ext>
            </a:extLst>
          </p:cNvPr>
          <p:cNvSpPr txBox="1"/>
          <p:nvPr/>
        </p:nvSpPr>
        <p:spPr>
          <a:xfrm>
            <a:off x="1444488" y="6616151"/>
            <a:ext cx="9144000" cy="246221"/>
          </a:xfrm>
          <a:prstGeom prst="rect">
            <a:avLst/>
          </a:prstGeom>
          <a:noFill/>
        </p:spPr>
        <p:txBody>
          <a:bodyPr wrap="square" rtlCol="0">
            <a:spAutoFit/>
          </a:bodyPr>
          <a:lstStyle/>
          <a:p>
            <a:r>
              <a:rPr lang="en-US" sz="1000" baseline="30000" dirty="0"/>
              <a:t>1</a:t>
            </a:r>
            <a:r>
              <a:rPr lang="en-US" sz="1000" dirty="0"/>
              <a:t>CSAT 2005</a:t>
            </a:r>
            <a:endParaRPr lang="en-US" sz="1000" baseline="30000" dirty="0"/>
          </a:p>
        </p:txBody>
      </p:sp>
      <p:sp>
        <p:nvSpPr>
          <p:cNvPr id="5" name="Shape 235">
            <a:extLst>
              <a:ext uri="{FF2B5EF4-FFF2-40B4-BE49-F238E27FC236}">
                <a16:creationId xmlns:a16="http://schemas.microsoft.com/office/drawing/2014/main" id="{794EA233-9228-B219-F518-41BA0531524A}"/>
              </a:ext>
            </a:extLst>
          </p:cNvPr>
          <p:cNvSpPr/>
          <p:nvPr/>
        </p:nvSpPr>
        <p:spPr>
          <a:xfrm>
            <a:off x="1967257" y="1685402"/>
            <a:ext cx="4114800" cy="4739759"/>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defTabSz="914144">
              <a:spcBef>
                <a:spcPts val="1200"/>
              </a:spcBef>
              <a:buClr>
                <a:schemeClr val="tx2">
                  <a:lumMod val="60000"/>
                  <a:lumOff val="40000"/>
                </a:schemeClr>
              </a:buClr>
              <a:defRPr b="1" u="sng"/>
            </a:pPr>
            <a:r>
              <a:rPr lang="en-US" sz="2000" b="1" i="1" u="sng" dirty="0">
                <a:solidFill>
                  <a:srgbClr val="333333"/>
                </a:solidFill>
                <a:ea typeface=""/>
                <a:cs typeface=""/>
              </a:rPr>
              <a:t>Full Agonist</a:t>
            </a:r>
            <a:r>
              <a:rPr lang="en-US" sz="2000" dirty="0">
                <a:solidFill>
                  <a:srgbClr val="333333"/>
                </a:solidFill>
                <a:ea typeface=""/>
                <a:cs typeface=""/>
              </a:rPr>
              <a:t> at mu receptor</a:t>
            </a:r>
          </a:p>
          <a:p>
            <a:pPr defTabSz="914144">
              <a:spcBef>
                <a:spcPts val="1200"/>
              </a:spcBef>
              <a:buClr>
                <a:schemeClr val="tx2">
                  <a:lumMod val="60000"/>
                  <a:lumOff val="40000"/>
                </a:schemeClr>
              </a:buClr>
              <a:defRPr b="1" u="sng"/>
            </a:pPr>
            <a:r>
              <a:rPr lang="en-US" sz="2000" b="1" i="1" u="sng" dirty="0">
                <a:solidFill>
                  <a:srgbClr val="333333"/>
                </a:solidFill>
                <a:ea typeface=""/>
                <a:cs typeface=""/>
              </a:rPr>
              <a:t>Long acting</a:t>
            </a:r>
          </a:p>
          <a:p>
            <a:pPr marL="285750" indent="-285750" defTabSz="914144">
              <a:spcBef>
                <a:spcPts val="1200"/>
              </a:spcBef>
              <a:buClr>
                <a:schemeClr val="tx2">
                  <a:lumMod val="60000"/>
                  <a:lumOff val="40000"/>
                </a:schemeClr>
              </a:buClr>
              <a:buFont typeface="Wingdings" panose="05000000000000000000" pitchFamily="2" charset="2"/>
              <a:buChar char="§"/>
            </a:pPr>
            <a:r>
              <a:rPr lang="en-US" sz="1600" dirty="0">
                <a:solidFill>
                  <a:srgbClr val="333333"/>
                </a:solidFill>
                <a:ea typeface=""/>
                <a:cs typeface=""/>
              </a:rPr>
              <a:t>Half-life ~ 15-60 Hours</a:t>
            </a:r>
            <a:endParaRPr lang="en-US" sz="1600" b="1" i="1" u="sng" dirty="0">
              <a:solidFill>
                <a:srgbClr val="333333"/>
              </a:solidFill>
              <a:ea typeface=""/>
              <a:cs typeface=""/>
            </a:endParaRPr>
          </a:p>
          <a:p>
            <a:pPr defTabSz="914144">
              <a:spcBef>
                <a:spcPts val="1200"/>
              </a:spcBef>
              <a:buClr>
                <a:schemeClr val="tx2">
                  <a:lumMod val="60000"/>
                  <a:lumOff val="40000"/>
                </a:schemeClr>
              </a:buClr>
            </a:pPr>
            <a:r>
              <a:rPr lang="en-US" sz="2000" b="1" i="1" u="sng" dirty="0">
                <a:solidFill>
                  <a:srgbClr val="333333"/>
                </a:solidFill>
                <a:ea typeface=""/>
                <a:cs typeface=""/>
              </a:rPr>
              <a:t>Weak</a:t>
            </a:r>
            <a:r>
              <a:rPr sz="2000" b="1" i="1" u="sng" dirty="0">
                <a:solidFill>
                  <a:srgbClr val="333333"/>
                </a:solidFill>
                <a:ea typeface=""/>
                <a:cs typeface=""/>
              </a:rPr>
              <a:t> affinity</a:t>
            </a:r>
            <a:r>
              <a:rPr lang="en-US" sz="2000" dirty="0">
                <a:solidFill>
                  <a:srgbClr val="333333"/>
                </a:solidFill>
                <a:ea typeface=""/>
                <a:cs typeface=""/>
              </a:rPr>
              <a:t> </a:t>
            </a:r>
            <a:r>
              <a:rPr lang="en-US" sz="1600" dirty="0">
                <a:solidFill>
                  <a:srgbClr val="333333"/>
                </a:solidFill>
                <a:ea typeface=""/>
                <a:cs typeface=""/>
              </a:rPr>
              <a:t>for mu receptor</a:t>
            </a:r>
          </a:p>
          <a:p>
            <a:pPr marL="285750" indent="-285750" defTabSz="914144">
              <a:spcBef>
                <a:spcPts val="1200"/>
              </a:spcBef>
              <a:buClr>
                <a:schemeClr val="tx2">
                  <a:lumMod val="60000"/>
                  <a:lumOff val="40000"/>
                </a:schemeClr>
              </a:buClr>
              <a:buFont typeface="Wingdings" panose="05000000000000000000" pitchFamily="2" charset="2"/>
              <a:buChar char="§"/>
            </a:pPr>
            <a:r>
              <a:rPr lang="en-US" sz="1600" i="1" dirty="0">
                <a:solidFill>
                  <a:srgbClr val="333333"/>
                </a:solidFill>
                <a:ea typeface=""/>
                <a:cs typeface=""/>
              </a:rPr>
              <a:t>Can be displaced by partial agonists (e,g. burprenorphine) and antagonists (e.g.naloxone, naltrexone),</a:t>
            </a:r>
            <a:r>
              <a:rPr lang="en-US" sz="1600" dirty="0">
                <a:solidFill>
                  <a:srgbClr val="333333"/>
                </a:solidFill>
                <a:ea typeface=""/>
                <a:cs typeface=""/>
              </a:rPr>
              <a:t> which can both precipitate withdrawal</a:t>
            </a:r>
          </a:p>
          <a:p>
            <a:pPr defTabSz="914144">
              <a:spcBef>
                <a:spcPts val="1200"/>
              </a:spcBef>
              <a:buClr>
                <a:schemeClr val="tx2">
                  <a:lumMod val="60000"/>
                  <a:lumOff val="40000"/>
                </a:schemeClr>
              </a:buClr>
            </a:pPr>
            <a:r>
              <a:rPr lang="en-US" sz="2000" b="1" i="1" u="sng" dirty="0">
                <a:solidFill>
                  <a:srgbClr val="333333"/>
                </a:solidFill>
                <a:ea typeface=""/>
                <a:cs typeface=""/>
              </a:rPr>
              <a:t>Monitoring</a:t>
            </a:r>
            <a:endParaRPr lang="en-US" sz="2000" dirty="0">
              <a:solidFill>
                <a:srgbClr val="333333"/>
              </a:solidFill>
              <a:ea typeface=""/>
              <a:cs typeface=""/>
            </a:endParaRPr>
          </a:p>
          <a:p>
            <a:pPr marL="285750" indent="-285750" defTabSz="914144">
              <a:spcBef>
                <a:spcPts val="1200"/>
              </a:spcBef>
              <a:buClr>
                <a:schemeClr val="tx2">
                  <a:lumMod val="60000"/>
                  <a:lumOff val="40000"/>
                </a:schemeClr>
              </a:buClr>
              <a:buFont typeface="Wingdings" panose="05000000000000000000" pitchFamily="2" charset="2"/>
              <a:buChar char="§"/>
            </a:pPr>
            <a:r>
              <a:rPr lang="en-US" sz="1600" dirty="0">
                <a:solidFill>
                  <a:srgbClr val="333333"/>
                </a:solidFill>
                <a:ea typeface=""/>
                <a:cs typeface=""/>
              </a:rPr>
              <a:t>Significant respiratory suppression and potential respiratory arrest in overdose</a:t>
            </a:r>
          </a:p>
          <a:p>
            <a:pPr marL="285750" indent="-285750" defTabSz="914144">
              <a:spcBef>
                <a:spcPts val="1200"/>
              </a:spcBef>
              <a:buClr>
                <a:schemeClr val="tx2">
                  <a:lumMod val="60000"/>
                  <a:lumOff val="40000"/>
                </a:schemeClr>
              </a:buClr>
              <a:buFont typeface="Wingdings" panose="05000000000000000000" pitchFamily="2" charset="2"/>
              <a:buChar char="§"/>
            </a:pPr>
            <a:r>
              <a:rPr lang="en-US" sz="1600" dirty="0">
                <a:solidFill>
                  <a:srgbClr val="333333"/>
                </a:solidFill>
                <a:ea typeface=""/>
                <a:cs typeface=""/>
              </a:rPr>
              <a:t>QT prolongation</a:t>
            </a:r>
          </a:p>
          <a:p>
            <a:pPr marL="742823" lvl="1" indent="-285750" defTabSz="914144">
              <a:buClr>
                <a:schemeClr val="tx2">
                  <a:lumMod val="60000"/>
                  <a:lumOff val="40000"/>
                </a:schemeClr>
              </a:buClr>
              <a:buFont typeface="Arial" charset="0"/>
              <a:buChar char="•"/>
            </a:pPr>
            <a:endParaRPr lang="en-US" sz="1600" dirty="0">
              <a:solidFill>
                <a:srgbClr val="333333"/>
              </a:solidFill>
              <a:ea typeface=""/>
              <a:cs typeface=""/>
            </a:endParaRPr>
          </a:p>
        </p:txBody>
      </p:sp>
      <p:sp>
        <p:nvSpPr>
          <p:cNvPr id="15" name="Shape 229">
            <a:extLst>
              <a:ext uri="{FF2B5EF4-FFF2-40B4-BE49-F238E27FC236}">
                <a16:creationId xmlns:a16="http://schemas.microsoft.com/office/drawing/2014/main" id="{977B32DA-9AC8-26F0-1666-258BFA299ED2}"/>
              </a:ext>
            </a:extLst>
          </p:cNvPr>
          <p:cNvSpPr/>
          <p:nvPr/>
        </p:nvSpPr>
        <p:spPr>
          <a:xfrm>
            <a:off x="8820053" y="1895909"/>
            <a:ext cx="1294583" cy="76943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p>
            <a:pPr defTabSz="914144">
              <a:defRPr>
                <a:solidFill>
                  <a:srgbClr val="8064A2">
                    <a:satOff val="-1335"/>
                    <a:lumOff val="-10274"/>
                  </a:srgbClr>
                </a:solidFill>
              </a:defRPr>
            </a:pPr>
            <a:r>
              <a:rPr sz="1600" dirty="0">
                <a:solidFill>
                  <a:srgbClr val="9BBB59">
                    <a:lumMod val="50000"/>
                  </a:srgbClr>
                </a:solidFill>
              </a:rPr>
              <a:t>full agonist</a:t>
            </a:r>
          </a:p>
          <a:p>
            <a:pPr defTabSz="914144">
              <a:defRPr sz="1400">
                <a:solidFill>
                  <a:srgbClr val="8064A2">
                    <a:satOff val="-1335"/>
                    <a:lumOff val="-10274"/>
                  </a:srgbClr>
                </a:solidFill>
              </a:defRPr>
            </a:pPr>
            <a:r>
              <a:rPr sz="1400" dirty="0">
                <a:solidFill>
                  <a:srgbClr val="9BBB59">
                    <a:lumMod val="50000"/>
                  </a:srgbClr>
                </a:solidFill>
              </a:rPr>
              <a:t>(</a:t>
            </a:r>
            <a:r>
              <a:rPr lang="en-US" sz="1400" dirty="0">
                <a:solidFill>
                  <a:srgbClr val="9BBB59">
                    <a:lumMod val="50000"/>
                  </a:srgbClr>
                </a:solidFill>
              </a:rPr>
              <a:t>e.g. morphine,</a:t>
            </a:r>
          </a:p>
          <a:p>
            <a:pPr defTabSz="914144">
              <a:defRPr sz="1400">
                <a:solidFill>
                  <a:srgbClr val="8064A2">
                    <a:satOff val="-1335"/>
                    <a:lumOff val="-10274"/>
                  </a:srgbClr>
                </a:solidFill>
              </a:defRPr>
            </a:pPr>
            <a:r>
              <a:rPr lang="en-US" sz="1400" dirty="0">
                <a:solidFill>
                  <a:srgbClr val="9BBB59">
                    <a:lumMod val="50000"/>
                  </a:srgbClr>
                </a:solidFill>
              </a:rPr>
              <a:t>methadone</a:t>
            </a:r>
            <a:r>
              <a:rPr sz="1400" dirty="0">
                <a:solidFill>
                  <a:srgbClr val="9BBB59">
                    <a:lumMod val="50000"/>
                  </a:srgbClr>
                </a:solidFill>
              </a:rPr>
              <a:t>)</a:t>
            </a:r>
          </a:p>
        </p:txBody>
      </p:sp>
      <p:sp>
        <p:nvSpPr>
          <p:cNvPr id="16" name="Shape 230">
            <a:extLst>
              <a:ext uri="{FF2B5EF4-FFF2-40B4-BE49-F238E27FC236}">
                <a16:creationId xmlns:a16="http://schemas.microsoft.com/office/drawing/2014/main" id="{3F1D9FCC-C534-D9D6-3C81-2C3D8538B271}"/>
              </a:ext>
            </a:extLst>
          </p:cNvPr>
          <p:cNvSpPr/>
          <p:nvPr/>
        </p:nvSpPr>
        <p:spPr>
          <a:xfrm>
            <a:off x="8820053" y="3302809"/>
            <a:ext cx="1368321" cy="55399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p>
            <a:pPr defTabSz="914144">
              <a:defRPr>
                <a:solidFill>
                  <a:srgbClr val="4F81BD">
                    <a:satOff val="-4409"/>
                    <a:lumOff val="-10509"/>
                  </a:srgbClr>
                </a:solidFill>
              </a:defRPr>
            </a:pPr>
            <a:r>
              <a:rPr sz="1600" dirty="0">
                <a:solidFill>
                  <a:srgbClr val="4F81BD">
                    <a:satOff val="-4409"/>
                    <a:lumOff val="-10509"/>
                  </a:srgbClr>
                </a:solidFill>
              </a:rPr>
              <a:t>partial agonist</a:t>
            </a:r>
          </a:p>
          <a:p>
            <a:pPr defTabSz="914144">
              <a:defRPr sz="1400">
                <a:solidFill>
                  <a:srgbClr val="4F81BD">
                    <a:satOff val="-4409"/>
                    <a:lumOff val="-10509"/>
                  </a:srgbClr>
                </a:solidFill>
              </a:defRPr>
            </a:pPr>
            <a:r>
              <a:rPr sz="1400" dirty="0">
                <a:solidFill>
                  <a:srgbClr val="4F81BD">
                    <a:satOff val="-4409"/>
                    <a:lumOff val="-10509"/>
                  </a:srgbClr>
                </a:solidFill>
              </a:rPr>
              <a:t>(buprenorphine)</a:t>
            </a:r>
          </a:p>
        </p:txBody>
      </p:sp>
      <p:sp>
        <p:nvSpPr>
          <p:cNvPr id="17" name="Shape 231">
            <a:extLst>
              <a:ext uri="{FF2B5EF4-FFF2-40B4-BE49-F238E27FC236}">
                <a16:creationId xmlns:a16="http://schemas.microsoft.com/office/drawing/2014/main" id="{B4AAFC5B-BFB1-5327-4575-99418B9CF365}"/>
              </a:ext>
            </a:extLst>
          </p:cNvPr>
          <p:cNvSpPr/>
          <p:nvPr/>
        </p:nvSpPr>
        <p:spPr>
          <a:xfrm>
            <a:off x="8820053" y="4838331"/>
            <a:ext cx="1474119" cy="76943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t">
            <a:spAutoFit/>
          </a:bodyPr>
          <a:lstStyle/>
          <a:p>
            <a:pPr defTabSz="914144">
              <a:defRPr>
                <a:solidFill>
                  <a:srgbClr val="C0504D">
                    <a:satOff val="-4966"/>
                    <a:lumOff val="-10549"/>
                  </a:srgbClr>
                </a:solidFill>
              </a:defRPr>
            </a:pPr>
            <a:r>
              <a:rPr sz="1600" dirty="0">
                <a:solidFill>
                  <a:srgbClr val="C0504D">
                    <a:satOff val="-4966"/>
                    <a:lumOff val="-10549"/>
                  </a:srgbClr>
                </a:solidFill>
              </a:rPr>
              <a:t>antagonist</a:t>
            </a:r>
          </a:p>
          <a:p>
            <a:pPr defTabSz="914144">
              <a:defRPr sz="1400">
                <a:solidFill>
                  <a:srgbClr val="C0504D">
                    <a:satOff val="-4966"/>
                    <a:lumOff val="-10549"/>
                  </a:srgbClr>
                </a:solidFill>
              </a:defRPr>
            </a:pPr>
            <a:r>
              <a:rPr sz="1400" dirty="0">
                <a:solidFill>
                  <a:srgbClr val="C0504D">
                    <a:satOff val="-4966"/>
                    <a:lumOff val="-10549"/>
                  </a:srgbClr>
                </a:solidFill>
              </a:rPr>
              <a:t>(naloxone</a:t>
            </a:r>
            <a:r>
              <a:rPr lang="en-US" sz="1400" dirty="0">
                <a:solidFill>
                  <a:srgbClr val="C0504D">
                    <a:satOff val="-4966"/>
                    <a:lumOff val="-10549"/>
                  </a:srgbClr>
                </a:solidFill>
              </a:rPr>
              <a:t>,</a:t>
            </a:r>
          </a:p>
          <a:p>
            <a:pPr defTabSz="914144">
              <a:defRPr sz="1400">
                <a:solidFill>
                  <a:srgbClr val="C0504D">
                    <a:satOff val="-4966"/>
                    <a:lumOff val="-10549"/>
                  </a:srgbClr>
                </a:solidFill>
              </a:defRPr>
            </a:pPr>
            <a:r>
              <a:rPr lang="en-US" sz="1400" dirty="0">
                <a:solidFill>
                  <a:srgbClr val="C0504D">
                    <a:satOff val="-4966"/>
                    <a:lumOff val="-10549"/>
                  </a:srgbClr>
                </a:solidFill>
              </a:rPr>
              <a:t>naltrexone</a:t>
            </a:r>
            <a:r>
              <a:rPr sz="1400" dirty="0">
                <a:solidFill>
                  <a:srgbClr val="C0504D">
                    <a:satOff val="-4966"/>
                    <a:lumOff val="-10549"/>
                  </a:srgbClr>
                </a:solidFill>
              </a:rPr>
              <a:t>)</a:t>
            </a:r>
          </a:p>
        </p:txBody>
      </p:sp>
      <p:sp>
        <p:nvSpPr>
          <p:cNvPr id="18" name="Freeform 17">
            <a:extLst>
              <a:ext uri="{FF2B5EF4-FFF2-40B4-BE49-F238E27FC236}">
                <a16:creationId xmlns:a16="http://schemas.microsoft.com/office/drawing/2014/main" id="{E121B667-D5C2-4829-C31C-D50876A9D6BE}"/>
              </a:ext>
            </a:extLst>
          </p:cNvPr>
          <p:cNvSpPr/>
          <p:nvPr/>
        </p:nvSpPr>
        <p:spPr>
          <a:xfrm>
            <a:off x="6629401" y="2200190"/>
            <a:ext cx="2094957" cy="3220103"/>
          </a:xfrm>
          <a:custGeom>
            <a:avLst/>
            <a:gdLst>
              <a:gd name="connsiteX0" fmla="*/ 0 w 1767410"/>
              <a:gd name="connsiteY0" fmla="*/ 2915820 h 2915820"/>
              <a:gd name="connsiteX1" fmla="*/ 300251 w 1767410"/>
              <a:gd name="connsiteY1" fmla="*/ 2601922 h 2915820"/>
              <a:gd name="connsiteX2" fmla="*/ 559558 w 1767410"/>
              <a:gd name="connsiteY2" fmla="*/ 2028716 h 2915820"/>
              <a:gd name="connsiteX3" fmla="*/ 887105 w 1767410"/>
              <a:gd name="connsiteY3" fmla="*/ 1182554 h 2915820"/>
              <a:gd name="connsiteX4" fmla="*/ 1173708 w 1767410"/>
              <a:gd name="connsiteY4" fmla="*/ 622996 h 2915820"/>
              <a:gd name="connsiteX5" fmla="*/ 1378424 w 1767410"/>
              <a:gd name="connsiteY5" fmla="*/ 336393 h 2915820"/>
              <a:gd name="connsiteX6" fmla="*/ 1733266 w 1767410"/>
              <a:gd name="connsiteY6" fmla="*/ 22495 h 2915820"/>
              <a:gd name="connsiteX7" fmla="*/ 1733266 w 1767410"/>
              <a:gd name="connsiteY7" fmla="*/ 49790 h 2915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7410" h="2915820">
                <a:moveTo>
                  <a:pt x="0" y="2915820"/>
                </a:moveTo>
                <a:cubicBezTo>
                  <a:pt x="103495" y="2832796"/>
                  <a:pt x="206991" y="2749773"/>
                  <a:pt x="300251" y="2601922"/>
                </a:cubicBezTo>
                <a:cubicBezTo>
                  <a:pt x="393511" y="2454071"/>
                  <a:pt x="461749" y="2265277"/>
                  <a:pt x="559558" y="2028716"/>
                </a:cubicBezTo>
                <a:cubicBezTo>
                  <a:pt x="657367" y="1792155"/>
                  <a:pt x="784747" y="1416840"/>
                  <a:pt x="887105" y="1182554"/>
                </a:cubicBezTo>
                <a:cubicBezTo>
                  <a:pt x="989463" y="948268"/>
                  <a:pt x="1091822" y="764023"/>
                  <a:pt x="1173708" y="622996"/>
                </a:cubicBezTo>
                <a:cubicBezTo>
                  <a:pt x="1255594" y="481969"/>
                  <a:pt x="1285165" y="436476"/>
                  <a:pt x="1378424" y="336393"/>
                </a:cubicBezTo>
                <a:cubicBezTo>
                  <a:pt x="1471683" y="236310"/>
                  <a:pt x="1674126" y="70262"/>
                  <a:pt x="1733266" y="22495"/>
                </a:cubicBezTo>
                <a:cubicBezTo>
                  <a:pt x="1792406" y="-25272"/>
                  <a:pt x="1762836" y="12259"/>
                  <a:pt x="1733266" y="49790"/>
                </a:cubicBezTo>
              </a:path>
            </a:pathLst>
          </a:custGeom>
          <a:noFill/>
          <a:ln w="25400" cap="flat">
            <a:solidFill>
              <a:srgbClr val="9BBB59"/>
            </a:solidFill>
            <a:prstDash val="solid"/>
            <a:round/>
          </a:ln>
          <a:effectLst>
            <a:outerShdw blurRad="38100" dist="23000" dir="5400000" rotWithShape="0">
              <a:srgbClr val="000000">
                <a:alpha val="35000"/>
              </a:srgbClr>
            </a:outerShdw>
          </a:effectLst>
          <a:sp3d/>
        </p:spPr>
        <p:txBody>
          <a:bodyPr rot="0" spcFirstLastPara="1" vertOverflow="overflow" horzOverflow="overflow" vert="horz" wrap="square" lIns="91439" tIns="45719" rIns="91439" bIns="45719" numCol="1" spcCol="38100" rtlCol="0" anchor="t">
            <a:noAutofit/>
          </a:bodyPr>
          <a:lstStyle/>
          <a:p>
            <a:pPr latinLnBrk="1" hangingPunct="0">
              <a:defRPr/>
            </a:pPr>
            <a:endParaRPr lang="en-US" dirty="0">
              <a:solidFill>
                <a:sysClr val="windowText" lastClr="000000"/>
              </a:solidFill>
            </a:endParaRPr>
          </a:p>
        </p:txBody>
      </p:sp>
      <p:sp>
        <p:nvSpPr>
          <p:cNvPr id="19" name="Freeform 18">
            <a:extLst>
              <a:ext uri="{FF2B5EF4-FFF2-40B4-BE49-F238E27FC236}">
                <a16:creationId xmlns:a16="http://schemas.microsoft.com/office/drawing/2014/main" id="{D77904A4-344A-7B71-CD29-793946930ABA}"/>
              </a:ext>
            </a:extLst>
          </p:cNvPr>
          <p:cNvSpPr/>
          <p:nvPr/>
        </p:nvSpPr>
        <p:spPr>
          <a:xfrm>
            <a:off x="6629401" y="3929544"/>
            <a:ext cx="2035875" cy="1504397"/>
          </a:xfrm>
          <a:custGeom>
            <a:avLst/>
            <a:gdLst>
              <a:gd name="connsiteX0" fmla="*/ 0 w 2047164"/>
              <a:gd name="connsiteY0" fmla="*/ 1241946 h 1241946"/>
              <a:gd name="connsiteX1" fmla="*/ 177421 w 2047164"/>
              <a:gd name="connsiteY1" fmla="*/ 955343 h 1241946"/>
              <a:gd name="connsiteX2" fmla="*/ 423081 w 2047164"/>
              <a:gd name="connsiteY2" fmla="*/ 573206 h 1241946"/>
              <a:gd name="connsiteX3" fmla="*/ 614149 w 2047164"/>
              <a:gd name="connsiteY3" fmla="*/ 218364 h 1241946"/>
              <a:gd name="connsiteX4" fmla="*/ 928048 w 2047164"/>
              <a:gd name="connsiteY4" fmla="*/ 68238 h 1241946"/>
              <a:gd name="connsiteX5" fmla="*/ 1228298 w 2047164"/>
              <a:gd name="connsiteY5" fmla="*/ 13647 h 1241946"/>
              <a:gd name="connsiteX6" fmla="*/ 1487606 w 2047164"/>
              <a:gd name="connsiteY6" fmla="*/ 13647 h 1241946"/>
              <a:gd name="connsiteX7" fmla="*/ 1733266 w 2047164"/>
              <a:gd name="connsiteY7" fmla="*/ 0 h 1241946"/>
              <a:gd name="connsiteX8" fmla="*/ 2047164 w 2047164"/>
              <a:gd name="connsiteY8" fmla="*/ 13647 h 1241946"/>
              <a:gd name="connsiteX0" fmla="*/ 0 w 2047164"/>
              <a:gd name="connsiteY0" fmla="*/ 1241946 h 1241946"/>
              <a:gd name="connsiteX1" fmla="*/ 177421 w 2047164"/>
              <a:gd name="connsiteY1" fmla="*/ 955343 h 1241946"/>
              <a:gd name="connsiteX2" fmla="*/ 423081 w 2047164"/>
              <a:gd name="connsiteY2" fmla="*/ 573206 h 1241946"/>
              <a:gd name="connsiteX3" fmla="*/ 614149 w 2047164"/>
              <a:gd name="connsiteY3" fmla="*/ 218364 h 1241946"/>
              <a:gd name="connsiteX4" fmla="*/ 928048 w 2047164"/>
              <a:gd name="connsiteY4" fmla="*/ 68238 h 1241946"/>
              <a:gd name="connsiteX5" fmla="*/ 1228298 w 2047164"/>
              <a:gd name="connsiteY5" fmla="*/ 13647 h 1241946"/>
              <a:gd name="connsiteX6" fmla="*/ 1487606 w 2047164"/>
              <a:gd name="connsiteY6" fmla="*/ 13647 h 1241946"/>
              <a:gd name="connsiteX7" fmla="*/ 1733266 w 2047164"/>
              <a:gd name="connsiteY7" fmla="*/ 0 h 1241946"/>
              <a:gd name="connsiteX8" fmla="*/ 2047164 w 2047164"/>
              <a:gd name="connsiteY8" fmla="*/ 13647 h 1241946"/>
              <a:gd name="connsiteX0" fmla="*/ 0 w 2047164"/>
              <a:gd name="connsiteY0" fmla="*/ 1241946 h 1241946"/>
              <a:gd name="connsiteX1" fmla="*/ 177421 w 2047164"/>
              <a:gd name="connsiteY1" fmla="*/ 955343 h 1241946"/>
              <a:gd name="connsiteX2" fmla="*/ 423081 w 2047164"/>
              <a:gd name="connsiteY2" fmla="*/ 573206 h 1241946"/>
              <a:gd name="connsiteX3" fmla="*/ 668740 w 2047164"/>
              <a:gd name="connsiteY3" fmla="*/ 232011 h 1241946"/>
              <a:gd name="connsiteX4" fmla="*/ 928048 w 2047164"/>
              <a:gd name="connsiteY4" fmla="*/ 68238 h 1241946"/>
              <a:gd name="connsiteX5" fmla="*/ 1228298 w 2047164"/>
              <a:gd name="connsiteY5" fmla="*/ 13647 h 1241946"/>
              <a:gd name="connsiteX6" fmla="*/ 1487606 w 2047164"/>
              <a:gd name="connsiteY6" fmla="*/ 13647 h 1241946"/>
              <a:gd name="connsiteX7" fmla="*/ 1733266 w 2047164"/>
              <a:gd name="connsiteY7" fmla="*/ 0 h 1241946"/>
              <a:gd name="connsiteX8" fmla="*/ 2047164 w 2047164"/>
              <a:gd name="connsiteY8" fmla="*/ 13647 h 1241946"/>
              <a:gd name="connsiteX0" fmla="*/ 0 w 2047164"/>
              <a:gd name="connsiteY0" fmla="*/ 1255816 h 1255816"/>
              <a:gd name="connsiteX1" fmla="*/ 177421 w 2047164"/>
              <a:gd name="connsiteY1" fmla="*/ 969213 h 1255816"/>
              <a:gd name="connsiteX2" fmla="*/ 423081 w 2047164"/>
              <a:gd name="connsiteY2" fmla="*/ 587076 h 1255816"/>
              <a:gd name="connsiteX3" fmla="*/ 668740 w 2047164"/>
              <a:gd name="connsiteY3" fmla="*/ 245881 h 1255816"/>
              <a:gd name="connsiteX4" fmla="*/ 928048 w 2047164"/>
              <a:gd name="connsiteY4" fmla="*/ 82108 h 1255816"/>
              <a:gd name="connsiteX5" fmla="*/ 1228298 w 2047164"/>
              <a:gd name="connsiteY5" fmla="*/ 27517 h 1255816"/>
              <a:gd name="connsiteX6" fmla="*/ 1473958 w 2047164"/>
              <a:gd name="connsiteY6" fmla="*/ 222 h 1255816"/>
              <a:gd name="connsiteX7" fmla="*/ 1733266 w 2047164"/>
              <a:gd name="connsiteY7" fmla="*/ 13870 h 1255816"/>
              <a:gd name="connsiteX8" fmla="*/ 2047164 w 2047164"/>
              <a:gd name="connsiteY8" fmla="*/ 27517 h 1255816"/>
              <a:gd name="connsiteX0" fmla="*/ 0 w 2047164"/>
              <a:gd name="connsiteY0" fmla="*/ 1255816 h 1255816"/>
              <a:gd name="connsiteX1" fmla="*/ 177421 w 2047164"/>
              <a:gd name="connsiteY1" fmla="*/ 969213 h 1255816"/>
              <a:gd name="connsiteX2" fmla="*/ 395785 w 2047164"/>
              <a:gd name="connsiteY2" fmla="*/ 518837 h 1255816"/>
              <a:gd name="connsiteX3" fmla="*/ 668740 w 2047164"/>
              <a:gd name="connsiteY3" fmla="*/ 245881 h 1255816"/>
              <a:gd name="connsiteX4" fmla="*/ 928048 w 2047164"/>
              <a:gd name="connsiteY4" fmla="*/ 82108 h 1255816"/>
              <a:gd name="connsiteX5" fmla="*/ 1228298 w 2047164"/>
              <a:gd name="connsiteY5" fmla="*/ 27517 h 1255816"/>
              <a:gd name="connsiteX6" fmla="*/ 1473958 w 2047164"/>
              <a:gd name="connsiteY6" fmla="*/ 222 h 1255816"/>
              <a:gd name="connsiteX7" fmla="*/ 1733266 w 2047164"/>
              <a:gd name="connsiteY7" fmla="*/ 13870 h 1255816"/>
              <a:gd name="connsiteX8" fmla="*/ 2047164 w 2047164"/>
              <a:gd name="connsiteY8" fmla="*/ 27517 h 1255816"/>
              <a:gd name="connsiteX0" fmla="*/ 0 w 2047164"/>
              <a:gd name="connsiteY0" fmla="*/ 1255816 h 1255816"/>
              <a:gd name="connsiteX1" fmla="*/ 177421 w 2047164"/>
              <a:gd name="connsiteY1" fmla="*/ 969213 h 1255816"/>
              <a:gd name="connsiteX2" fmla="*/ 395785 w 2047164"/>
              <a:gd name="connsiteY2" fmla="*/ 518837 h 1255816"/>
              <a:gd name="connsiteX3" fmla="*/ 641444 w 2047164"/>
              <a:gd name="connsiteY3" fmla="*/ 204937 h 1255816"/>
              <a:gd name="connsiteX4" fmla="*/ 928048 w 2047164"/>
              <a:gd name="connsiteY4" fmla="*/ 82108 h 1255816"/>
              <a:gd name="connsiteX5" fmla="*/ 1228298 w 2047164"/>
              <a:gd name="connsiteY5" fmla="*/ 27517 h 1255816"/>
              <a:gd name="connsiteX6" fmla="*/ 1473958 w 2047164"/>
              <a:gd name="connsiteY6" fmla="*/ 222 h 1255816"/>
              <a:gd name="connsiteX7" fmla="*/ 1733266 w 2047164"/>
              <a:gd name="connsiteY7" fmla="*/ 13870 h 1255816"/>
              <a:gd name="connsiteX8" fmla="*/ 2047164 w 2047164"/>
              <a:gd name="connsiteY8" fmla="*/ 27517 h 1255816"/>
              <a:gd name="connsiteX0" fmla="*/ 0 w 2047164"/>
              <a:gd name="connsiteY0" fmla="*/ 1269241 h 1269241"/>
              <a:gd name="connsiteX1" fmla="*/ 177421 w 2047164"/>
              <a:gd name="connsiteY1" fmla="*/ 982638 h 1269241"/>
              <a:gd name="connsiteX2" fmla="*/ 395785 w 2047164"/>
              <a:gd name="connsiteY2" fmla="*/ 532262 h 1269241"/>
              <a:gd name="connsiteX3" fmla="*/ 641444 w 2047164"/>
              <a:gd name="connsiteY3" fmla="*/ 218362 h 1269241"/>
              <a:gd name="connsiteX4" fmla="*/ 928048 w 2047164"/>
              <a:gd name="connsiteY4" fmla="*/ 95533 h 1269241"/>
              <a:gd name="connsiteX5" fmla="*/ 1228298 w 2047164"/>
              <a:gd name="connsiteY5" fmla="*/ 40942 h 1269241"/>
              <a:gd name="connsiteX6" fmla="*/ 1473958 w 2047164"/>
              <a:gd name="connsiteY6" fmla="*/ 13647 h 1269241"/>
              <a:gd name="connsiteX7" fmla="*/ 1733266 w 2047164"/>
              <a:gd name="connsiteY7" fmla="*/ 0 h 1269241"/>
              <a:gd name="connsiteX8" fmla="*/ 2047164 w 2047164"/>
              <a:gd name="connsiteY8" fmla="*/ 40942 h 1269241"/>
              <a:gd name="connsiteX0" fmla="*/ 0 w 2035875"/>
              <a:gd name="connsiteY0" fmla="*/ 1275680 h 1275680"/>
              <a:gd name="connsiteX1" fmla="*/ 177421 w 2035875"/>
              <a:gd name="connsiteY1" fmla="*/ 989077 h 1275680"/>
              <a:gd name="connsiteX2" fmla="*/ 395785 w 2035875"/>
              <a:gd name="connsiteY2" fmla="*/ 538701 h 1275680"/>
              <a:gd name="connsiteX3" fmla="*/ 641444 w 2035875"/>
              <a:gd name="connsiteY3" fmla="*/ 224801 h 1275680"/>
              <a:gd name="connsiteX4" fmla="*/ 928048 w 2035875"/>
              <a:gd name="connsiteY4" fmla="*/ 101972 h 1275680"/>
              <a:gd name="connsiteX5" fmla="*/ 1228298 w 2035875"/>
              <a:gd name="connsiteY5" fmla="*/ 47381 h 1275680"/>
              <a:gd name="connsiteX6" fmla="*/ 1473958 w 2035875"/>
              <a:gd name="connsiteY6" fmla="*/ 20086 h 1275680"/>
              <a:gd name="connsiteX7" fmla="*/ 1733266 w 2035875"/>
              <a:gd name="connsiteY7" fmla="*/ 6439 h 1275680"/>
              <a:gd name="connsiteX8" fmla="*/ 2035875 w 2035875"/>
              <a:gd name="connsiteY8" fmla="*/ 2226 h 127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5875" h="1275680">
                <a:moveTo>
                  <a:pt x="0" y="1275680"/>
                </a:moveTo>
                <a:cubicBezTo>
                  <a:pt x="53454" y="1188107"/>
                  <a:pt x="111457" y="1111907"/>
                  <a:pt x="177421" y="989077"/>
                </a:cubicBezTo>
                <a:cubicBezTo>
                  <a:pt x="243385" y="866247"/>
                  <a:pt x="318448" y="666080"/>
                  <a:pt x="395785" y="538701"/>
                </a:cubicBezTo>
                <a:cubicBezTo>
                  <a:pt x="473122" y="411322"/>
                  <a:pt x="552734" y="297589"/>
                  <a:pt x="641444" y="224801"/>
                </a:cubicBezTo>
                <a:cubicBezTo>
                  <a:pt x="730155" y="152013"/>
                  <a:pt x="830239" y="131542"/>
                  <a:pt x="928048" y="101972"/>
                </a:cubicBezTo>
                <a:cubicBezTo>
                  <a:pt x="1025857" y="72402"/>
                  <a:pt x="1137313" y="61029"/>
                  <a:pt x="1228298" y="47381"/>
                </a:cubicBezTo>
                <a:cubicBezTo>
                  <a:pt x="1319283" y="33733"/>
                  <a:pt x="1389797" y="26910"/>
                  <a:pt x="1473958" y="20086"/>
                </a:cubicBezTo>
                <a:cubicBezTo>
                  <a:pt x="1558119" y="13262"/>
                  <a:pt x="1640006" y="6439"/>
                  <a:pt x="1733266" y="6439"/>
                </a:cubicBezTo>
                <a:cubicBezTo>
                  <a:pt x="1826526" y="6439"/>
                  <a:pt x="1925556" y="-4598"/>
                  <a:pt x="2035875" y="2226"/>
                </a:cubicBezTo>
              </a:path>
            </a:pathLst>
          </a:custGeom>
          <a:noFill/>
          <a:ln w="25400" cap="flat">
            <a:solidFill>
              <a:srgbClr val="4F81BD"/>
            </a:solidFill>
            <a:prstDash val="solid"/>
            <a:round/>
          </a:ln>
          <a:effectLst>
            <a:outerShdw blurRad="38100" dist="23000" dir="5400000" rotWithShape="0">
              <a:srgbClr val="000000">
                <a:alpha val="35000"/>
              </a:srgbClr>
            </a:outerShdw>
          </a:effectLst>
          <a:sp3d/>
        </p:spPr>
        <p:txBody>
          <a:bodyPr rot="0" spcFirstLastPara="1" vertOverflow="overflow" horzOverflow="overflow" vert="horz" wrap="square" lIns="91439" tIns="45719" rIns="91439" bIns="45719" numCol="1" spcCol="38100" rtlCol="0" anchor="t">
            <a:noAutofit/>
          </a:bodyPr>
          <a:lstStyle/>
          <a:p>
            <a:pPr latinLnBrk="1" hangingPunct="0">
              <a:defRPr/>
            </a:pPr>
            <a:endParaRPr lang="en-US" dirty="0">
              <a:solidFill>
                <a:sysClr val="windowText" lastClr="000000"/>
              </a:solidFill>
            </a:endParaRPr>
          </a:p>
        </p:txBody>
      </p:sp>
      <p:sp>
        <p:nvSpPr>
          <p:cNvPr id="20" name="Freeform 19">
            <a:extLst>
              <a:ext uri="{FF2B5EF4-FFF2-40B4-BE49-F238E27FC236}">
                <a16:creationId xmlns:a16="http://schemas.microsoft.com/office/drawing/2014/main" id="{81257D28-1F13-EA72-631A-2EBAB2C4B167}"/>
              </a:ext>
            </a:extLst>
          </p:cNvPr>
          <p:cNvSpPr/>
          <p:nvPr/>
        </p:nvSpPr>
        <p:spPr>
          <a:xfrm>
            <a:off x="6629401" y="5373863"/>
            <a:ext cx="2047165" cy="94447"/>
          </a:xfrm>
          <a:custGeom>
            <a:avLst/>
            <a:gdLst>
              <a:gd name="connsiteX0" fmla="*/ 0 w 1473958"/>
              <a:gd name="connsiteY0" fmla="*/ 28307 h 28307"/>
              <a:gd name="connsiteX1" fmla="*/ 327546 w 1473958"/>
              <a:gd name="connsiteY1" fmla="*/ 14659 h 28307"/>
              <a:gd name="connsiteX2" fmla="*/ 655092 w 1473958"/>
              <a:gd name="connsiteY2" fmla="*/ 14659 h 28307"/>
              <a:gd name="connsiteX3" fmla="*/ 928048 w 1473958"/>
              <a:gd name="connsiteY3" fmla="*/ 1011 h 28307"/>
              <a:gd name="connsiteX4" fmla="*/ 1160060 w 1473958"/>
              <a:gd name="connsiteY4" fmla="*/ 1011 h 28307"/>
              <a:gd name="connsiteX5" fmla="*/ 1473958 w 1473958"/>
              <a:gd name="connsiteY5" fmla="*/ 1011 h 2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3958" h="28307">
                <a:moveTo>
                  <a:pt x="0" y="28307"/>
                </a:moveTo>
                <a:cubicBezTo>
                  <a:pt x="109182" y="22620"/>
                  <a:pt x="218364" y="16934"/>
                  <a:pt x="327546" y="14659"/>
                </a:cubicBezTo>
                <a:cubicBezTo>
                  <a:pt x="436728" y="12384"/>
                  <a:pt x="555008" y="16934"/>
                  <a:pt x="655092" y="14659"/>
                </a:cubicBezTo>
                <a:cubicBezTo>
                  <a:pt x="755176" y="12384"/>
                  <a:pt x="843887" y="3286"/>
                  <a:pt x="928048" y="1011"/>
                </a:cubicBezTo>
                <a:cubicBezTo>
                  <a:pt x="1012209" y="-1264"/>
                  <a:pt x="1160060" y="1011"/>
                  <a:pt x="1160060" y="1011"/>
                </a:cubicBezTo>
                <a:lnTo>
                  <a:pt x="1473958" y="1011"/>
                </a:lnTo>
              </a:path>
            </a:pathLst>
          </a:custGeom>
          <a:noFill/>
          <a:ln w="38100" cap="flat">
            <a:solidFill>
              <a:srgbClr val="C0504D"/>
            </a:solidFill>
            <a:prstDash val="solid"/>
            <a:round/>
          </a:ln>
          <a:effectLst>
            <a:outerShdw blurRad="38100" dist="23000" dir="5400000" rotWithShape="0">
              <a:srgbClr val="000000">
                <a:alpha val="35000"/>
              </a:srgbClr>
            </a:outerShdw>
          </a:effectLst>
          <a:sp3d/>
        </p:spPr>
        <p:txBody>
          <a:bodyPr rot="0" spcFirstLastPara="1" vertOverflow="overflow" horzOverflow="overflow" vert="horz" wrap="square" lIns="91439" tIns="45719" rIns="91439" bIns="45719" numCol="1" spcCol="38100" rtlCol="0" anchor="t">
            <a:noAutofit/>
          </a:bodyPr>
          <a:lstStyle/>
          <a:p>
            <a:pPr latinLnBrk="1" hangingPunct="0">
              <a:defRPr/>
            </a:pPr>
            <a:endParaRPr lang="en-US" dirty="0">
              <a:solidFill>
                <a:sysClr val="windowText" lastClr="000000"/>
              </a:solidFill>
            </a:endParaRPr>
          </a:p>
        </p:txBody>
      </p:sp>
      <p:grpSp>
        <p:nvGrpSpPr>
          <p:cNvPr id="21" name="Group 20">
            <a:extLst>
              <a:ext uri="{FF2B5EF4-FFF2-40B4-BE49-F238E27FC236}">
                <a16:creationId xmlns:a16="http://schemas.microsoft.com/office/drawing/2014/main" id="{6667B802-9487-0CBA-D266-F1CA94E0E9C9}"/>
              </a:ext>
            </a:extLst>
          </p:cNvPr>
          <p:cNvGrpSpPr/>
          <p:nvPr/>
        </p:nvGrpSpPr>
        <p:grpSpPr>
          <a:xfrm>
            <a:off x="6244092" y="1943186"/>
            <a:ext cx="2595374" cy="3917783"/>
            <a:chOff x="4303594" y="1566465"/>
            <a:chExt cx="2595374" cy="3574401"/>
          </a:xfrm>
        </p:grpSpPr>
        <p:sp>
          <p:nvSpPr>
            <p:cNvPr id="22" name="Shape 232">
              <a:extLst>
                <a:ext uri="{FF2B5EF4-FFF2-40B4-BE49-F238E27FC236}">
                  <a16:creationId xmlns:a16="http://schemas.microsoft.com/office/drawing/2014/main" id="{FAEDA1AB-FC21-FADB-341D-86CEDD4CC1A6}"/>
                </a:ext>
              </a:extLst>
            </p:cNvPr>
            <p:cNvSpPr/>
            <p:nvPr/>
          </p:nvSpPr>
          <p:spPr>
            <a:xfrm>
              <a:off x="5605705" y="4831987"/>
              <a:ext cx="536363" cy="30887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p>
              <a:pPr defTabSz="914144">
                <a:defRPr/>
              </a:pPr>
              <a:r>
                <a:rPr sz="1600" dirty="0">
                  <a:solidFill>
                    <a:prstClr val="black"/>
                  </a:solidFill>
                </a:rPr>
                <a:t>dose</a:t>
              </a:r>
            </a:p>
          </p:txBody>
        </p:sp>
        <p:sp>
          <p:nvSpPr>
            <p:cNvPr id="23" name="Shape 233">
              <a:extLst>
                <a:ext uri="{FF2B5EF4-FFF2-40B4-BE49-F238E27FC236}">
                  <a16:creationId xmlns:a16="http://schemas.microsoft.com/office/drawing/2014/main" id="{D45324BF-5F74-5F0A-3807-82FF0CD8CE0F}"/>
                </a:ext>
              </a:extLst>
            </p:cNvPr>
            <p:cNvSpPr/>
            <p:nvPr/>
          </p:nvSpPr>
          <p:spPr>
            <a:xfrm rot="16200000">
              <a:off x="3724595" y="3171495"/>
              <a:ext cx="1496550" cy="3385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p>
              <a:pPr defTabSz="914144">
                <a:defRPr/>
              </a:pPr>
              <a:r>
                <a:rPr lang="en-US" sz="1600" dirty="0">
                  <a:solidFill>
                    <a:prstClr val="black"/>
                  </a:solidFill>
                </a:rPr>
                <a:t>mu opioid </a:t>
              </a:r>
              <a:r>
                <a:rPr sz="1600" dirty="0">
                  <a:solidFill>
                    <a:prstClr val="black"/>
                  </a:solidFill>
                </a:rPr>
                <a:t>effect</a:t>
              </a:r>
              <a:r>
                <a:rPr lang="en-US" sz="1600" dirty="0">
                  <a:solidFill>
                    <a:prstClr val="black"/>
                  </a:solidFill>
                </a:rPr>
                <a:t>s</a:t>
              </a:r>
              <a:endParaRPr sz="1600" dirty="0">
                <a:solidFill>
                  <a:prstClr val="black"/>
                </a:solidFill>
              </a:endParaRPr>
            </a:p>
          </p:txBody>
        </p:sp>
        <p:grpSp>
          <p:nvGrpSpPr>
            <p:cNvPr id="24" name="Group 23">
              <a:extLst>
                <a:ext uri="{FF2B5EF4-FFF2-40B4-BE49-F238E27FC236}">
                  <a16:creationId xmlns:a16="http://schemas.microsoft.com/office/drawing/2014/main" id="{DB87FA7F-E4B0-A8D5-BBD1-92B74C314DE0}"/>
                </a:ext>
              </a:extLst>
            </p:cNvPr>
            <p:cNvGrpSpPr/>
            <p:nvPr/>
          </p:nvGrpSpPr>
          <p:grpSpPr>
            <a:xfrm>
              <a:off x="4648200" y="1566465"/>
              <a:ext cx="2250768" cy="3244050"/>
              <a:chOff x="4648200" y="1539169"/>
              <a:chExt cx="2250768" cy="3244050"/>
            </a:xfrm>
          </p:grpSpPr>
          <p:cxnSp>
            <p:nvCxnSpPr>
              <p:cNvPr id="25" name="Straight Connector 24">
                <a:extLst>
                  <a:ext uri="{FF2B5EF4-FFF2-40B4-BE49-F238E27FC236}">
                    <a16:creationId xmlns:a16="http://schemas.microsoft.com/office/drawing/2014/main" id="{B60BF729-6EAD-4A34-097C-D21DE22C49D9}"/>
                  </a:ext>
                </a:extLst>
              </p:cNvPr>
              <p:cNvCxnSpPr/>
              <p:nvPr/>
            </p:nvCxnSpPr>
            <p:spPr>
              <a:xfrm>
                <a:off x="4648200" y="1539169"/>
                <a:ext cx="0" cy="3244050"/>
              </a:xfrm>
              <a:prstGeom prst="line">
                <a:avLst/>
              </a:prstGeom>
              <a:noFill/>
              <a:ln w="12700" cap="flat">
                <a:solidFill>
                  <a:sysClr val="windowText" lastClr="000000"/>
                </a:solidFill>
                <a:prstDash val="solid"/>
                <a:round/>
              </a:ln>
              <a:effectLst>
                <a:outerShdw blurRad="38100" dist="20000" dir="5400000" rotWithShape="0">
                  <a:srgbClr val="000000">
                    <a:alpha val="38000"/>
                  </a:srgbClr>
                </a:outerShdw>
              </a:effectLst>
              <a:sp3d/>
            </p:spPr>
          </p:cxnSp>
          <p:cxnSp>
            <p:nvCxnSpPr>
              <p:cNvPr id="26" name="Straight Connector 25">
                <a:extLst>
                  <a:ext uri="{FF2B5EF4-FFF2-40B4-BE49-F238E27FC236}">
                    <a16:creationId xmlns:a16="http://schemas.microsoft.com/office/drawing/2014/main" id="{01C09D00-BE30-E223-0BE7-4DCAB0E4DD73}"/>
                  </a:ext>
                </a:extLst>
              </p:cNvPr>
              <p:cNvCxnSpPr/>
              <p:nvPr/>
            </p:nvCxnSpPr>
            <p:spPr>
              <a:xfrm flipV="1">
                <a:off x="4648200" y="4752346"/>
                <a:ext cx="2250768" cy="30873"/>
              </a:xfrm>
              <a:prstGeom prst="line">
                <a:avLst/>
              </a:prstGeom>
              <a:noFill/>
              <a:ln w="12700" cap="flat">
                <a:solidFill>
                  <a:sysClr val="windowText" lastClr="000000"/>
                </a:solidFill>
                <a:prstDash val="solid"/>
                <a:round/>
              </a:ln>
              <a:effectLst>
                <a:outerShdw blurRad="38100" dist="20000" dir="5400000" rotWithShape="0">
                  <a:srgbClr val="000000">
                    <a:alpha val="38000"/>
                  </a:srgbClr>
                </a:outerShdw>
              </a:effectLst>
              <a:sp3d/>
            </p:spPr>
          </p:cxnSp>
        </p:grpSp>
      </p:grpSp>
    </p:spTree>
    <p:custDataLst>
      <p:tags r:id="rId1"/>
    </p:custDataLst>
    <p:extLst>
      <p:ext uri="{BB962C8B-B14F-4D97-AF65-F5344CB8AC3E}">
        <p14:creationId xmlns:p14="http://schemas.microsoft.com/office/powerpoint/2010/main" val="36049428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B71BB-DF81-18B5-01A4-D02490ABC1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8CD783-B736-12AA-9413-61283B105D73}"/>
              </a:ext>
            </a:extLst>
          </p:cNvPr>
          <p:cNvSpPr>
            <a:spLocks noGrp="1"/>
          </p:cNvSpPr>
          <p:nvPr>
            <p:ph type="title"/>
          </p:nvPr>
        </p:nvSpPr>
        <p:spPr>
          <a:xfrm>
            <a:off x="1981200" y="483474"/>
            <a:ext cx="8229600" cy="1143000"/>
          </a:xfrm>
        </p:spPr>
        <p:txBody>
          <a:bodyPr/>
          <a:lstStyle/>
          <a:p>
            <a:r>
              <a:rPr lang="en-US" sz="3200" b="1" dirty="0">
                <a:solidFill>
                  <a:srgbClr val="69AD46"/>
                </a:solidFill>
                <a:latin typeface="Cabin" panose="020B0803050202020004" pitchFamily="34" charset="0"/>
              </a:rPr>
              <a:t>Buprenorphine</a:t>
            </a:r>
            <a:endParaRPr lang="en-US" sz="3200" b="1" baseline="98000" dirty="0">
              <a:solidFill>
                <a:srgbClr val="69AD46"/>
              </a:solidFill>
              <a:latin typeface="Cabin" panose="020B0803050202020004" pitchFamily="34" charset="0"/>
            </a:endParaRPr>
          </a:p>
        </p:txBody>
      </p:sp>
      <p:sp>
        <p:nvSpPr>
          <p:cNvPr id="3" name="Content Placeholder 2">
            <a:extLst>
              <a:ext uri="{FF2B5EF4-FFF2-40B4-BE49-F238E27FC236}">
                <a16:creationId xmlns:a16="http://schemas.microsoft.com/office/drawing/2014/main" id="{A1F01CB2-6816-7B2F-0935-6B87554C7714}"/>
              </a:ext>
            </a:extLst>
          </p:cNvPr>
          <p:cNvSpPr>
            <a:spLocks noGrp="1"/>
          </p:cNvSpPr>
          <p:nvPr>
            <p:ph idx="4294967295"/>
          </p:nvPr>
        </p:nvSpPr>
        <p:spPr>
          <a:xfrm>
            <a:off x="0" y="1825625"/>
            <a:ext cx="7886700" cy="4351338"/>
          </a:xfrm>
          <a:prstGeom prst="rect">
            <a:avLst/>
          </a:prstGeom>
        </p:spPr>
        <p:txBody>
          <a:bodyPr>
            <a:normAutofit/>
          </a:bodyPr>
          <a:lstStyle/>
          <a:p>
            <a:pPr lvl="1"/>
            <a:endParaRPr lang="en-US" sz="1350" dirty="0"/>
          </a:p>
          <a:p>
            <a:pPr lvl="1"/>
            <a:endParaRPr lang="en-US" sz="1350" dirty="0"/>
          </a:p>
          <a:p>
            <a:endParaRPr lang="en-US" dirty="0"/>
          </a:p>
          <a:p>
            <a:endParaRPr lang="en-US" dirty="0"/>
          </a:p>
          <a:p>
            <a:endParaRPr lang="en-US" dirty="0"/>
          </a:p>
        </p:txBody>
      </p:sp>
      <p:sp>
        <p:nvSpPr>
          <p:cNvPr id="4" name="TextBox 3">
            <a:extLst>
              <a:ext uri="{FF2B5EF4-FFF2-40B4-BE49-F238E27FC236}">
                <a16:creationId xmlns:a16="http://schemas.microsoft.com/office/drawing/2014/main" id="{789D8C22-DCDE-F867-07A9-4D4A019A4783}"/>
              </a:ext>
            </a:extLst>
          </p:cNvPr>
          <p:cNvSpPr txBox="1"/>
          <p:nvPr/>
        </p:nvSpPr>
        <p:spPr>
          <a:xfrm>
            <a:off x="1524000" y="6427113"/>
            <a:ext cx="9144000" cy="400110"/>
          </a:xfrm>
          <a:prstGeom prst="rect">
            <a:avLst/>
          </a:prstGeom>
          <a:noFill/>
        </p:spPr>
        <p:txBody>
          <a:bodyPr wrap="square" rtlCol="0">
            <a:spAutoFit/>
          </a:bodyPr>
          <a:lstStyle/>
          <a:p>
            <a:r>
              <a:rPr lang="en-US" sz="1000" baseline="30000" dirty="0"/>
              <a:t>1 </a:t>
            </a:r>
            <a:r>
              <a:rPr lang="en-US" sz="1000" dirty="0"/>
              <a:t>SAMHSA 2018</a:t>
            </a:r>
          </a:p>
          <a:p>
            <a:r>
              <a:rPr lang="en-US" sz="1000" baseline="30000" dirty="0"/>
              <a:t>2</a:t>
            </a:r>
            <a:r>
              <a:rPr lang="en-US" sz="1000" dirty="0"/>
              <a:t> Oman &amp; Keating, 2009</a:t>
            </a:r>
            <a:endParaRPr lang="en-US" sz="1000" baseline="30000" dirty="0"/>
          </a:p>
        </p:txBody>
      </p:sp>
      <p:sp>
        <p:nvSpPr>
          <p:cNvPr id="5" name="Shape 235">
            <a:extLst>
              <a:ext uri="{FF2B5EF4-FFF2-40B4-BE49-F238E27FC236}">
                <a16:creationId xmlns:a16="http://schemas.microsoft.com/office/drawing/2014/main" id="{BE1480FA-7AA2-CC9A-337F-96C25D6257D9}"/>
              </a:ext>
            </a:extLst>
          </p:cNvPr>
          <p:cNvSpPr/>
          <p:nvPr/>
        </p:nvSpPr>
        <p:spPr>
          <a:xfrm>
            <a:off x="2085807" y="1596951"/>
            <a:ext cx="4114800" cy="4601260"/>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defTabSz="914144">
              <a:spcBef>
                <a:spcPts val="1200"/>
              </a:spcBef>
              <a:buClr>
                <a:srgbClr val="A356A0"/>
              </a:buClr>
            </a:pPr>
            <a:r>
              <a:rPr lang="en-US" sz="2000" b="1" i="1" u="sng" dirty="0">
                <a:solidFill>
                  <a:srgbClr val="333333"/>
                </a:solidFill>
                <a:ea typeface=""/>
                <a:cs typeface=""/>
              </a:rPr>
              <a:t>Partial agonist</a:t>
            </a:r>
            <a:r>
              <a:rPr lang="en-US" sz="2000" dirty="0">
                <a:solidFill>
                  <a:srgbClr val="333333"/>
                </a:solidFill>
                <a:ea typeface=""/>
                <a:cs typeface=""/>
              </a:rPr>
              <a:t> at mu receptor</a:t>
            </a:r>
          </a:p>
          <a:p>
            <a:pPr marL="285750" indent="-285750" defTabSz="914144">
              <a:spcBef>
                <a:spcPts val="600"/>
              </a:spcBef>
              <a:buClr>
                <a:srgbClr val="A356A0"/>
              </a:buClr>
              <a:buFont typeface="Wingdings" panose="05000000000000000000" pitchFamily="2" charset="2"/>
              <a:buChar char="§"/>
            </a:pPr>
            <a:r>
              <a:rPr lang="en-US" sz="1600" dirty="0">
                <a:solidFill>
                  <a:srgbClr val="333333"/>
                </a:solidFill>
                <a:ea typeface=""/>
                <a:cs typeface=""/>
              </a:rPr>
              <a:t>Comparatively minimal respiratory suppression and no respiratory arrest when used as prescribed</a:t>
            </a:r>
          </a:p>
          <a:p>
            <a:pPr defTabSz="914144">
              <a:spcBef>
                <a:spcPts val="600"/>
              </a:spcBef>
              <a:buClr>
                <a:srgbClr val="A356A0"/>
              </a:buClr>
              <a:defRPr b="1" u="sng"/>
            </a:pPr>
            <a:r>
              <a:rPr lang="en-US" sz="2000" b="1" i="1" u="sng" dirty="0">
                <a:solidFill>
                  <a:srgbClr val="333333"/>
                </a:solidFill>
                <a:ea typeface=""/>
                <a:cs typeface=""/>
              </a:rPr>
              <a:t>Long acting</a:t>
            </a:r>
          </a:p>
          <a:p>
            <a:pPr marL="285750" indent="-285750" defTabSz="914144">
              <a:spcBef>
                <a:spcPts val="600"/>
              </a:spcBef>
              <a:buClr>
                <a:srgbClr val="A356A0"/>
              </a:buClr>
              <a:buFont typeface="Wingdings" panose="05000000000000000000" pitchFamily="2" charset="2"/>
              <a:buChar char="§"/>
            </a:pPr>
            <a:r>
              <a:rPr lang="en-US" sz="1600" dirty="0">
                <a:solidFill>
                  <a:srgbClr val="333333"/>
                </a:solidFill>
                <a:ea typeface=""/>
                <a:cs typeface=""/>
              </a:rPr>
              <a:t>Half-life ~ 24-36 Hours</a:t>
            </a:r>
            <a:endParaRPr lang="es-ES" sz="2000" b="1" i="1" u="sng" dirty="0">
              <a:solidFill>
                <a:srgbClr val="333333"/>
              </a:solidFill>
              <a:ea typeface=""/>
              <a:cs typeface=""/>
            </a:endParaRPr>
          </a:p>
          <a:p>
            <a:pPr defTabSz="914144">
              <a:spcBef>
                <a:spcPts val="1200"/>
              </a:spcBef>
              <a:buClr>
                <a:srgbClr val="A356A0"/>
              </a:buClr>
            </a:pPr>
            <a:r>
              <a:rPr lang="es-ES" sz="2000" b="1" i="1" u="sng" dirty="0">
                <a:solidFill>
                  <a:srgbClr val="333333"/>
                </a:solidFill>
                <a:ea typeface=""/>
                <a:cs typeface=""/>
              </a:rPr>
              <a:t>H</a:t>
            </a:r>
            <a:r>
              <a:rPr sz="2000" b="1" i="1" u="sng" dirty="0">
                <a:solidFill>
                  <a:srgbClr val="333333"/>
                </a:solidFill>
                <a:ea typeface=""/>
                <a:cs typeface=""/>
              </a:rPr>
              <a:t>igh affinity</a:t>
            </a:r>
            <a:r>
              <a:rPr lang="en-US" sz="2000" dirty="0">
                <a:solidFill>
                  <a:srgbClr val="333333"/>
                </a:solidFill>
                <a:ea typeface=""/>
                <a:cs typeface=""/>
              </a:rPr>
              <a:t> </a:t>
            </a:r>
            <a:r>
              <a:rPr lang="en-US" sz="1600" dirty="0">
                <a:solidFill>
                  <a:srgbClr val="333333"/>
                </a:solidFill>
                <a:ea typeface=""/>
                <a:cs typeface=""/>
              </a:rPr>
              <a:t>for mu receptor</a:t>
            </a:r>
          </a:p>
          <a:p>
            <a:pPr marL="285750" indent="-285750" defTabSz="914144">
              <a:spcBef>
                <a:spcPts val="600"/>
              </a:spcBef>
              <a:buClr>
                <a:srgbClr val="A356A0"/>
              </a:buClr>
              <a:buFont typeface="Wingdings" panose="05000000000000000000" pitchFamily="2" charset="2"/>
              <a:buChar char="§"/>
            </a:pPr>
            <a:r>
              <a:rPr lang="en-US" sz="1600" i="1" dirty="0">
                <a:solidFill>
                  <a:srgbClr val="333333"/>
                </a:solidFill>
                <a:ea typeface=""/>
                <a:cs typeface=""/>
              </a:rPr>
              <a:t>Blocks</a:t>
            </a:r>
            <a:r>
              <a:rPr lang="en-US" sz="1600" dirty="0">
                <a:solidFill>
                  <a:srgbClr val="333333"/>
                </a:solidFill>
                <a:ea typeface=""/>
                <a:cs typeface=""/>
              </a:rPr>
              <a:t> other opioids</a:t>
            </a:r>
          </a:p>
          <a:p>
            <a:pPr marL="285750" indent="-285750" defTabSz="914144">
              <a:spcBef>
                <a:spcPts val="600"/>
              </a:spcBef>
              <a:buClr>
                <a:srgbClr val="A356A0"/>
              </a:buClr>
              <a:buFont typeface="Wingdings" panose="05000000000000000000" pitchFamily="2" charset="2"/>
              <a:buChar char="§"/>
            </a:pPr>
            <a:r>
              <a:rPr lang="en-US" sz="1600" i="1" dirty="0">
                <a:solidFill>
                  <a:srgbClr val="333333"/>
                </a:solidFill>
                <a:ea typeface=""/>
                <a:cs typeface=""/>
              </a:rPr>
              <a:t>Displaces</a:t>
            </a:r>
            <a:r>
              <a:rPr lang="en-US" sz="1600" dirty="0">
                <a:solidFill>
                  <a:srgbClr val="333333"/>
                </a:solidFill>
                <a:ea typeface=""/>
                <a:cs typeface=""/>
              </a:rPr>
              <a:t> other opioids</a:t>
            </a:r>
          </a:p>
          <a:p>
            <a:pPr marL="742823" lvl="1" indent="-285750" defTabSz="914144">
              <a:spcBef>
                <a:spcPts val="600"/>
              </a:spcBef>
              <a:buClr>
                <a:srgbClr val="A356A0"/>
              </a:buClr>
              <a:buFont typeface="Arial" panose="020B0604020202020204" pitchFamily="34" charset="0"/>
              <a:buChar char="•"/>
            </a:pPr>
            <a:r>
              <a:rPr lang="en-US" dirty="0">
                <a:solidFill>
                  <a:srgbClr val="333333"/>
                </a:solidFill>
                <a:ea typeface=""/>
                <a:cs typeface=""/>
              </a:rPr>
              <a:t>Can precipitate withdrawal</a:t>
            </a:r>
          </a:p>
          <a:p>
            <a:pPr defTabSz="914144">
              <a:spcBef>
                <a:spcPts val="1200"/>
              </a:spcBef>
              <a:buClr>
                <a:srgbClr val="A356A0"/>
              </a:buClr>
            </a:pPr>
            <a:r>
              <a:rPr lang="en-US" sz="2000" b="1" i="1" u="sng" dirty="0">
                <a:solidFill>
                  <a:srgbClr val="333333"/>
                </a:solidFill>
                <a:ea typeface=""/>
                <a:cs typeface=""/>
              </a:rPr>
              <a:t>Slow dissociation</a:t>
            </a:r>
            <a:r>
              <a:rPr lang="en-US" sz="2000" dirty="0">
                <a:solidFill>
                  <a:srgbClr val="333333"/>
                </a:solidFill>
                <a:ea typeface=""/>
                <a:cs typeface=""/>
              </a:rPr>
              <a:t> </a:t>
            </a:r>
            <a:r>
              <a:rPr lang="en-US" sz="1600" dirty="0">
                <a:solidFill>
                  <a:srgbClr val="333333"/>
                </a:solidFill>
                <a:ea typeface=""/>
                <a:cs typeface=""/>
              </a:rPr>
              <a:t>from mu receptor</a:t>
            </a:r>
          </a:p>
          <a:p>
            <a:pPr marL="285750" indent="-285750" defTabSz="914144">
              <a:spcBef>
                <a:spcPts val="600"/>
              </a:spcBef>
              <a:buClr>
                <a:srgbClr val="A356A0"/>
              </a:buClr>
              <a:buFont typeface="Wingdings" panose="05000000000000000000" pitchFamily="2" charset="2"/>
              <a:buChar char="§"/>
            </a:pPr>
            <a:r>
              <a:rPr lang="en-US" sz="1600" i="1" dirty="0">
                <a:solidFill>
                  <a:srgbClr val="333333"/>
                </a:solidFill>
                <a:ea typeface=""/>
                <a:cs typeface=""/>
              </a:rPr>
              <a:t>Stays on receptor for a long time</a:t>
            </a:r>
            <a:endParaRPr lang="en-US" sz="1600" dirty="0">
              <a:solidFill>
                <a:srgbClr val="333333"/>
              </a:solidFill>
              <a:ea typeface=""/>
              <a:cs typeface=""/>
            </a:endParaRPr>
          </a:p>
          <a:p>
            <a:pPr marL="457073" lvl="1" defTabSz="914144">
              <a:spcBef>
                <a:spcPts val="1200"/>
              </a:spcBef>
              <a:buClr>
                <a:srgbClr val="A356A0"/>
              </a:buClr>
            </a:pPr>
            <a:endParaRPr lang="en-US" dirty="0">
              <a:solidFill>
                <a:srgbClr val="333333"/>
              </a:solidFill>
              <a:ea typeface=""/>
              <a:cs typeface=""/>
            </a:endParaRPr>
          </a:p>
        </p:txBody>
      </p:sp>
      <p:sp>
        <p:nvSpPr>
          <p:cNvPr id="6" name="Shape 229">
            <a:extLst>
              <a:ext uri="{FF2B5EF4-FFF2-40B4-BE49-F238E27FC236}">
                <a16:creationId xmlns:a16="http://schemas.microsoft.com/office/drawing/2014/main" id="{970B1403-D7ED-7004-69CC-45F13F7477D7}"/>
              </a:ext>
            </a:extLst>
          </p:cNvPr>
          <p:cNvSpPr/>
          <p:nvPr/>
        </p:nvSpPr>
        <p:spPr>
          <a:xfrm>
            <a:off x="8824361" y="1905001"/>
            <a:ext cx="1294583" cy="76943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p>
            <a:pPr defTabSz="914144">
              <a:defRPr>
                <a:solidFill>
                  <a:srgbClr val="8064A2">
                    <a:satOff val="-1335"/>
                    <a:lumOff val="-10274"/>
                  </a:srgbClr>
                </a:solidFill>
              </a:defRPr>
            </a:pPr>
            <a:r>
              <a:rPr sz="1600" dirty="0">
                <a:solidFill>
                  <a:srgbClr val="9BBB59">
                    <a:lumMod val="50000"/>
                  </a:srgbClr>
                </a:solidFill>
              </a:rPr>
              <a:t>full agonist</a:t>
            </a:r>
          </a:p>
          <a:p>
            <a:pPr defTabSz="914144">
              <a:defRPr sz="1400">
                <a:solidFill>
                  <a:srgbClr val="8064A2">
                    <a:satOff val="-1335"/>
                    <a:lumOff val="-10274"/>
                  </a:srgbClr>
                </a:solidFill>
              </a:defRPr>
            </a:pPr>
            <a:r>
              <a:rPr sz="1400" dirty="0">
                <a:solidFill>
                  <a:srgbClr val="9BBB59">
                    <a:lumMod val="50000"/>
                  </a:srgbClr>
                </a:solidFill>
              </a:rPr>
              <a:t>(</a:t>
            </a:r>
            <a:r>
              <a:rPr lang="en-US" sz="1400" dirty="0">
                <a:solidFill>
                  <a:srgbClr val="9BBB59">
                    <a:lumMod val="50000"/>
                  </a:srgbClr>
                </a:solidFill>
              </a:rPr>
              <a:t>e.g. morphine,</a:t>
            </a:r>
          </a:p>
          <a:p>
            <a:pPr defTabSz="914144">
              <a:defRPr sz="1400">
                <a:solidFill>
                  <a:srgbClr val="8064A2">
                    <a:satOff val="-1335"/>
                    <a:lumOff val="-10274"/>
                  </a:srgbClr>
                </a:solidFill>
              </a:defRPr>
            </a:pPr>
            <a:r>
              <a:rPr lang="en-US" sz="1400" dirty="0">
                <a:solidFill>
                  <a:srgbClr val="9BBB59">
                    <a:lumMod val="50000"/>
                  </a:srgbClr>
                </a:solidFill>
              </a:rPr>
              <a:t>methadone</a:t>
            </a:r>
            <a:r>
              <a:rPr sz="1400" dirty="0">
                <a:solidFill>
                  <a:srgbClr val="9BBB59">
                    <a:lumMod val="50000"/>
                  </a:srgbClr>
                </a:solidFill>
              </a:rPr>
              <a:t>)</a:t>
            </a:r>
          </a:p>
        </p:txBody>
      </p:sp>
      <p:sp>
        <p:nvSpPr>
          <p:cNvPr id="7" name="Shape 230">
            <a:extLst>
              <a:ext uri="{FF2B5EF4-FFF2-40B4-BE49-F238E27FC236}">
                <a16:creationId xmlns:a16="http://schemas.microsoft.com/office/drawing/2014/main" id="{642D2239-4195-5E6C-74E8-643B72F15CB0}"/>
              </a:ext>
            </a:extLst>
          </p:cNvPr>
          <p:cNvSpPr/>
          <p:nvPr/>
        </p:nvSpPr>
        <p:spPr>
          <a:xfrm>
            <a:off x="8824361" y="3311901"/>
            <a:ext cx="1368321" cy="55399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p>
            <a:pPr defTabSz="914144">
              <a:defRPr>
                <a:solidFill>
                  <a:srgbClr val="4F81BD">
                    <a:satOff val="-4409"/>
                    <a:lumOff val="-10509"/>
                  </a:srgbClr>
                </a:solidFill>
              </a:defRPr>
            </a:pPr>
            <a:r>
              <a:rPr sz="1600" dirty="0">
                <a:solidFill>
                  <a:srgbClr val="4F81BD">
                    <a:satOff val="-4409"/>
                    <a:lumOff val="-10509"/>
                  </a:srgbClr>
                </a:solidFill>
              </a:rPr>
              <a:t>partial agonist</a:t>
            </a:r>
          </a:p>
          <a:p>
            <a:pPr defTabSz="914144">
              <a:defRPr sz="1400">
                <a:solidFill>
                  <a:srgbClr val="4F81BD">
                    <a:satOff val="-4409"/>
                    <a:lumOff val="-10509"/>
                  </a:srgbClr>
                </a:solidFill>
              </a:defRPr>
            </a:pPr>
            <a:r>
              <a:rPr sz="1400" dirty="0">
                <a:solidFill>
                  <a:srgbClr val="4F81BD">
                    <a:satOff val="-4409"/>
                    <a:lumOff val="-10509"/>
                  </a:srgbClr>
                </a:solidFill>
              </a:rPr>
              <a:t>(buprenorphine)</a:t>
            </a:r>
          </a:p>
        </p:txBody>
      </p:sp>
      <p:sp>
        <p:nvSpPr>
          <p:cNvPr id="8" name="Shape 231">
            <a:extLst>
              <a:ext uri="{FF2B5EF4-FFF2-40B4-BE49-F238E27FC236}">
                <a16:creationId xmlns:a16="http://schemas.microsoft.com/office/drawing/2014/main" id="{C0C3A73D-4B36-5CFD-ED33-EFC38B41C31D}"/>
              </a:ext>
            </a:extLst>
          </p:cNvPr>
          <p:cNvSpPr/>
          <p:nvPr/>
        </p:nvSpPr>
        <p:spPr>
          <a:xfrm>
            <a:off x="8824361" y="4847423"/>
            <a:ext cx="1038103" cy="76943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p>
            <a:pPr defTabSz="914144">
              <a:defRPr>
                <a:solidFill>
                  <a:srgbClr val="C0504D">
                    <a:satOff val="-4966"/>
                    <a:lumOff val="-10549"/>
                  </a:srgbClr>
                </a:solidFill>
              </a:defRPr>
            </a:pPr>
            <a:r>
              <a:rPr sz="1600" dirty="0">
                <a:solidFill>
                  <a:srgbClr val="C0504D">
                    <a:satOff val="-4966"/>
                    <a:lumOff val="-10549"/>
                  </a:srgbClr>
                </a:solidFill>
              </a:rPr>
              <a:t>antagonist</a:t>
            </a:r>
          </a:p>
          <a:p>
            <a:pPr defTabSz="914144">
              <a:defRPr sz="1400">
                <a:solidFill>
                  <a:srgbClr val="C0504D">
                    <a:satOff val="-4966"/>
                    <a:lumOff val="-10549"/>
                  </a:srgbClr>
                </a:solidFill>
              </a:defRPr>
            </a:pPr>
            <a:r>
              <a:rPr sz="1400" dirty="0">
                <a:solidFill>
                  <a:srgbClr val="C0504D">
                    <a:satOff val="-4966"/>
                    <a:lumOff val="-10549"/>
                  </a:srgbClr>
                </a:solidFill>
              </a:rPr>
              <a:t>(naloxone</a:t>
            </a:r>
            <a:r>
              <a:rPr lang="en-US" sz="1400" dirty="0">
                <a:solidFill>
                  <a:srgbClr val="C0504D">
                    <a:satOff val="-4966"/>
                    <a:lumOff val="-10549"/>
                  </a:srgbClr>
                </a:solidFill>
              </a:rPr>
              <a:t>,</a:t>
            </a:r>
          </a:p>
          <a:p>
            <a:pPr defTabSz="914144">
              <a:defRPr sz="1400">
                <a:solidFill>
                  <a:srgbClr val="C0504D">
                    <a:satOff val="-4966"/>
                    <a:lumOff val="-10549"/>
                  </a:srgbClr>
                </a:solidFill>
              </a:defRPr>
            </a:pPr>
            <a:r>
              <a:rPr lang="en-US" sz="1400" dirty="0">
                <a:solidFill>
                  <a:srgbClr val="C0504D">
                    <a:satOff val="-4966"/>
                    <a:lumOff val="-10549"/>
                  </a:srgbClr>
                </a:solidFill>
              </a:rPr>
              <a:t>naltrexone</a:t>
            </a:r>
            <a:r>
              <a:rPr sz="1400" dirty="0">
                <a:solidFill>
                  <a:srgbClr val="C0504D">
                    <a:satOff val="-4966"/>
                    <a:lumOff val="-10549"/>
                  </a:srgbClr>
                </a:solidFill>
              </a:rPr>
              <a:t>)</a:t>
            </a:r>
          </a:p>
        </p:txBody>
      </p:sp>
      <p:sp>
        <p:nvSpPr>
          <p:cNvPr id="9" name="Freeform 8">
            <a:extLst>
              <a:ext uri="{FF2B5EF4-FFF2-40B4-BE49-F238E27FC236}">
                <a16:creationId xmlns:a16="http://schemas.microsoft.com/office/drawing/2014/main" id="{E995D809-99A1-A9B2-1E99-EEB9C700D04F}"/>
              </a:ext>
            </a:extLst>
          </p:cNvPr>
          <p:cNvSpPr/>
          <p:nvPr/>
        </p:nvSpPr>
        <p:spPr>
          <a:xfrm>
            <a:off x="6633709" y="2209282"/>
            <a:ext cx="2094957" cy="3220103"/>
          </a:xfrm>
          <a:custGeom>
            <a:avLst/>
            <a:gdLst>
              <a:gd name="connsiteX0" fmla="*/ 0 w 1767410"/>
              <a:gd name="connsiteY0" fmla="*/ 2915820 h 2915820"/>
              <a:gd name="connsiteX1" fmla="*/ 300251 w 1767410"/>
              <a:gd name="connsiteY1" fmla="*/ 2601922 h 2915820"/>
              <a:gd name="connsiteX2" fmla="*/ 559558 w 1767410"/>
              <a:gd name="connsiteY2" fmla="*/ 2028716 h 2915820"/>
              <a:gd name="connsiteX3" fmla="*/ 887105 w 1767410"/>
              <a:gd name="connsiteY3" fmla="*/ 1182554 h 2915820"/>
              <a:gd name="connsiteX4" fmla="*/ 1173708 w 1767410"/>
              <a:gd name="connsiteY4" fmla="*/ 622996 h 2915820"/>
              <a:gd name="connsiteX5" fmla="*/ 1378424 w 1767410"/>
              <a:gd name="connsiteY5" fmla="*/ 336393 h 2915820"/>
              <a:gd name="connsiteX6" fmla="*/ 1733266 w 1767410"/>
              <a:gd name="connsiteY6" fmla="*/ 22495 h 2915820"/>
              <a:gd name="connsiteX7" fmla="*/ 1733266 w 1767410"/>
              <a:gd name="connsiteY7" fmla="*/ 49790 h 2915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7410" h="2915820">
                <a:moveTo>
                  <a:pt x="0" y="2915820"/>
                </a:moveTo>
                <a:cubicBezTo>
                  <a:pt x="103495" y="2832796"/>
                  <a:pt x="206991" y="2749773"/>
                  <a:pt x="300251" y="2601922"/>
                </a:cubicBezTo>
                <a:cubicBezTo>
                  <a:pt x="393511" y="2454071"/>
                  <a:pt x="461749" y="2265277"/>
                  <a:pt x="559558" y="2028716"/>
                </a:cubicBezTo>
                <a:cubicBezTo>
                  <a:pt x="657367" y="1792155"/>
                  <a:pt x="784747" y="1416840"/>
                  <a:pt x="887105" y="1182554"/>
                </a:cubicBezTo>
                <a:cubicBezTo>
                  <a:pt x="989463" y="948268"/>
                  <a:pt x="1091822" y="764023"/>
                  <a:pt x="1173708" y="622996"/>
                </a:cubicBezTo>
                <a:cubicBezTo>
                  <a:pt x="1255594" y="481969"/>
                  <a:pt x="1285165" y="436476"/>
                  <a:pt x="1378424" y="336393"/>
                </a:cubicBezTo>
                <a:cubicBezTo>
                  <a:pt x="1471683" y="236310"/>
                  <a:pt x="1674126" y="70262"/>
                  <a:pt x="1733266" y="22495"/>
                </a:cubicBezTo>
                <a:cubicBezTo>
                  <a:pt x="1792406" y="-25272"/>
                  <a:pt x="1762836" y="12259"/>
                  <a:pt x="1733266" y="49790"/>
                </a:cubicBezTo>
              </a:path>
            </a:pathLst>
          </a:custGeom>
          <a:noFill/>
          <a:ln w="25400" cap="flat">
            <a:solidFill>
              <a:srgbClr val="9BBB59"/>
            </a:solidFill>
            <a:prstDash val="solid"/>
            <a:round/>
          </a:ln>
          <a:effectLst>
            <a:outerShdw blurRad="38100" dist="23000" dir="5400000" rotWithShape="0">
              <a:srgbClr val="000000">
                <a:alpha val="35000"/>
              </a:srgbClr>
            </a:outerShdw>
          </a:effectLst>
          <a:sp3d/>
        </p:spPr>
        <p:txBody>
          <a:bodyPr rot="0" spcFirstLastPara="1" vertOverflow="overflow" horzOverflow="overflow" vert="horz" wrap="square" lIns="91439" tIns="45719" rIns="91439" bIns="45719" numCol="1" spcCol="38100" rtlCol="0" anchor="t">
            <a:noAutofit/>
          </a:bodyPr>
          <a:lstStyle/>
          <a:p>
            <a:pPr latinLnBrk="1" hangingPunct="0">
              <a:defRPr/>
            </a:pPr>
            <a:endParaRPr lang="en-US" dirty="0">
              <a:solidFill>
                <a:sysClr val="windowText" lastClr="000000"/>
              </a:solidFill>
            </a:endParaRPr>
          </a:p>
        </p:txBody>
      </p:sp>
      <p:sp>
        <p:nvSpPr>
          <p:cNvPr id="10" name="Freeform 9">
            <a:extLst>
              <a:ext uri="{FF2B5EF4-FFF2-40B4-BE49-F238E27FC236}">
                <a16:creationId xmlns:a16="http://schemas.microsoft.com/office/drawing/2014/main" id="{22AE6D7C-8911-B80F-A384-A7E771D561D7}"/>
              </a:ext>
            </a:extLst>
          </p:cNvPr>
          <p:cNvSpPr/>
          <p:nvPr/>
        </p:nvSpPr>
        <p:spPr>
          <a:xfrm>
            <a:off x="6633709" y="3938636"/>
            <a:ext cx="2035875" cy="1504397"/>
          </a:xfrm>
          <a:custGeom>
            <a:avLst/>
            <a:gdLst>
              <a:gd name="connsiteX0" fmla="*/ 0 w 2047164"/>
              <a:gd name="connsiteY0" fmla="*/ 1241946 h 1241946"/>
              <a:gd name="connsiteX1" fmla="*/ 177421 w 2047164"/>
              <a:gd name="connsiteY1" fmla="*/ 955343 h 1241946"/>
              <a:gd name="connsiteX2" fmla="*/ 423081 w 2047164"/>
              <a:gd name="connsiteY2" fmla="*/ 573206 h 1241946"/>
              <a:gd name="connsiteX3" fmla="*/ 614149 w 2047164"/>
              <a:gd name="connsiteY3" fmla="*/ 218364 h 1241946"/>
              <a:gd name="connsiteX4" fmla="*/ 928048 w 2047164"/>
              <a:gd name="connsiteY4" fmla="*/ 68238 h 1241946"/>
              <a:gd name="connsiteX5" fmla="*/ 1228298 w 2047164"/>
              <a:gd name="connsiteY5" fmla="*/ 13647 h 1241946"/>
              <a:gd name="connsiteX6" fmla="*/ 1487606 w 2047164"/>
              <a:gd name="connsiteY6" fmla="*/ 13647 h 1241946"/>
              <a:gd name="connsiteX7" fmla="*/ 1733266 w 2047164"/>
              <a:gd name="connsiteY7" fmla="*/ 0 h 1241946"/>
              <a:gd name="connsiteX8" fmla="*/ 2047164 w 2047164"/>
              <a:gd name="connsiteY8" fmla="*/ 13647 h 1241946"/>
              <a:gd name="connsiteX0" fmla="*/ 0 w 2047164"/>
              <a:gd name="connsiteY0" fmla="*/ 1241946 h 1241946"/>
              <a:gd name="connsiteX1" fmla="*/ 177421 w 2047164"/>
              <a:gd name="connsiteY1" fmla="*/ 955343 h 1241946"/>
              <a:gd name="connsiteX2" fmla="*/ 423081 w 2047164"/>
              <a:gd name="connsiteY2" fmla="*/ 573206 h 1241946"/>
              <a:gd name="connsiteX3" fmla="*/ 614149 w 2047164"/>
              <a:gd name="connsiteY3" fmla="*/ 218364 h 1241946"/>
              <a:gd name="connsiteX4" fmla="*/ 928048 w 2047164"/>
              <a:gd name="connsiteY4" fmla="*/ 68238 h 1241946"/>
              <a:gd name="connsiteX5" fmla="*/ 1228298 w 2047164"/>
              <a:gd name="connsiteY5" fmla="*/ 13647 h 1241946"/>
              <a:gd name="connsiteX6" fmla="*/ 1487606 w 2047164"/>
              <a:gd name="connsiteY6" fmla="*/ 13647 h 1241946"/>
              <a:gd name="connsiteX7" fmla="*/ 1733266 w 2047164"/>
              <a:gd name="connsiteY7" fmla="*/ 0 h 1241946"/>
              <a:gd name="connsiteX8" fmla="*/ 2047164 w 2047164"/>
              <a:gd name="connsiteY8" fmla="*/ 13647 h 1241946"/>
              <a:gd name="connsiteX0" fmla="*/ 0 w 2047164"/>
              <a:gd name="connsiteY0" fmla="*/ 1241946 h 1241946"/>
              <a:gd name="connsiteX1" fmla="*/ 177421 w 2047164"/>
              <a:gd name="connsiteY1" fmla="*/ 955343 h 1241946"/>
              <a:gd name="connsiteX2" fmla="*/ 423081 w 2047164"/>
              <a:gd name="connsiteY2" fmla="*/ 573206 h 1241946"/>
              <a:gd name="connsiteX3" fmla="*/ 668740 w 2047164"/>
              <a:gd name="connsiteY3" fmla="*/ 232011 h 1241946"/>
              <a:gd name="connsiteX4" fmla="*/ 928048 w 2047164"/>
              <a:gd name="connsiteY4" fmla="*/ 68238 h 1241946"/>
              <a:gd name="connsiteX5" fmla="*/ 1228298 w 2047164"/>
              <a:gd name="connsiteY5" fmla="*/ 13647 h 1241946"/>
              <a:gd name="connsiteX6" fmla="*/ 1487606 w 2047164"/>
              <a:gd name="connsiteY6" fmla="*/ 13647 h 1241946"/>
              <a:gd name="connsiteX7" fmla="*/ 1733266 w 2047164"/>
              <a:gd name="connsiteY7" fmla="*/ 0 h 1241946"/>
              <a:gd name="connsiteX8" fmla="*/ 2047164 w 2047164"/>
              <a:gd name="connsiteY8" fmla="*/ 13647 h 1241946"/>
              <a:gd name="connsiteX0" fmla="*/ 0 w 2047164"/>
              <a:gd name="connsiteY0" fmla="*/ 1255816 h 1255816"/>
              <a:gd name="connsiteX1" fmla="*/ 177421 w 2047164"/>
              <a:gd name="connsiteY1" fmla="*/ 969213 h 1255816"/>
              <a:gd name="connsiteX2" fmla="*/ 423081 w 2047164"/>
              <a:gd name="connsiteY2" fmla="*/ 587076 h 1255816"/>
              <a:gd name="connsiteX3" fmla="*/ 668740 w 2047164"/>
              <a:gd name="connsiteY3" fmla="*/ 245881 h 1255816"/>
              <a:gd name="connsiteX4" fmla="*/ 928048 w 2047164"/>
              <a:gd name="connsiteY4" fmla="*/ 82108 h 1255816"/>
              <a:gd name="connsiteX5" fmla="*/ 1228298 w 2047164"/>
              <a:gd name="connsiteY5" fmla="*/ 27517 h 1255816"/>
              <a:gd name="connsiteX6" fmla="*/ 1473958 w 2047164"/>
              <a:gd name="connsiteY6" fmla="*/ 222 h 1255816"/>
              <a:gd name="connsiteX7" fmla="*/ 1733266 w 2047164"/>
              <a:gd name="connsiteY7" fmla="*/ 13870 h 1255816"/>
              <a:gd name="connsiteX8" fmla="*/ 2047164 w 2047164"/>
              <a:gd name="connsiteY8" fmla="*/ 27517 h 1255816"/>
              <a:gd name="connsiteX0" fmla="*/ 0 w 2047164"/>
              <a:gd name="connsiteY0" fmla="*/ 1255816 h 1255816"/>
              <a:gd name="connsiteX1" fmla="*/ 177421 w 2047164"/>
              <a:gd name="connsiteY1" fmla="*/ 969213 h 1255816"/>
              <a:gd name="connsiteX2" fmla="*/ 395785 w 2047164"/>
              <a:gd name="connsiteY2" fmla="*/ 518837 h 1255816"/>
              <a:gd name="connsiteX3" fmla="*/ 668740 w 2047164"/>
              <a:gd name="connsiteY3" fmla="*/ 245881 h 1255816"/>
              <a:gd name="connsiteX4" fmla="*/ 928048 w 2047164"/>
              <a:gd name="connsiteY4" fmla="*/ 82108 h 1255816"/>
              <a:gd name="connsiteX5" fmla="*/ 1228298 w 2047164"/>
              <a:gd name="connsiteY5" fmla="*/ 27517 h 1255816"/>
              <a:gd name="connsiteX6" fmla="*/ 1473958 w 2047164"/>
              <a:gd name="connsiteY6" fmla="*/ 222 h 1255816"/>
              <a:gd name="connsiteX7" fmla="*/ 1733266 w 2047164"/>
              <a:gd name="connsiteY7" fmla="*/ 13870 h 1255816"/>
              <a:gd name="connsiteX8" fmla="*/ 2047164 w 2047164"/>
              <a:gd name="connsiteY8" fmla="*/ 27517 h 1255816"/>
              <a:gd name="connsiteX0" fmla="*/ 0 w 2047164"/>
              <a:gd name="connsiteY0" fmla="*/ 1255816 h 1255816"/>
              <a:gd name="connsiteX1" fmla="*/ 177421 w 2047164"/>
              <a:gd name="connsiteY1" fmla="*/ 969213 h 1255816"/>
              <a:gd name="connsiteX2" fmla="*/ 395785 w 2047164"/>
              <a:gd name="connsiteY2" fmla="*/ 518837 h 1255816"/>
              <a:gd name="connsiteX3" fmla="*/ 641444 w 2047164"/>
              <a:gd name="connsiteY3" fmla="*/ 204937 h 1255816"/>
              <a:gd name="connsiteX4" fmla="*/ 928048 w 2047164"/>
              <a:gd name="connsiteY4" fmla="*/ 82108 h 1255816"/>
              <a:gd name="connsiteX5" fmla="*/ 1228298 w 2047164"/>
              <a:gd name="connsiteY5" fmla="*/ 27517 h 1255816"/>
              <a:gd name="connsiteX6" fmla="*/ 1473958 w 2047164"/>
              <a:gd name="connsiteY6" fmla="*/ 222 h 1255816"/>
              <a:gd name="connsiteX7" fmla="*/ 1733266 w 2047164"/>
              <a:gd name="connsiteY7" fmla="*/ 13870 h 1255816"/>
              <a:gd name="connsiteX8" fmla="*/ 2047164 w 2047164"/>
              <a:gd name="connsiteY8" fmla="*/ 27517 h 1255816"/>
              <a:gd name="connsiteX0" fmla="*/ 0 w 2047164"/>
              <a:gd name="connsiteY0" fmla="*/ 1269241 h 1269241"/>
              <a:gd name="connsiteX1" fmla="*/ 177421 w 2047164"/>
              <a:gd name="connsiteY1" fmla="*/ 982638 h 1269241"/>
              <a:gd name="connsiteX2" fmla="*/ 395785 w 2047164"/>
              <a:gd name="connsiteY2" fmla="*/ 532262 h 1269241"/>
              <a:gd name="connsiteX3" fmla="*/ 641444 w 2047164"/>
              <a:gd name="connsiteY3" fmla="*/ 218362 h 1269241"/>
              <a:gd name="connsiteX4" fmla="*/ 928048 w 2047164"/>
              <a:gd name="connsiteY4" fmla="*/ 95533 h 1269241"/>
              <a:gd name="connsiteX5" fmla="*/ 1228298 w 2047164"/>
              <a:gd name="connsiteY5" fmla="*/ 40942 h 1269241"/>
              <a:gd name="connsiteX6" fmla="*/ 1473958 w 2047164"/>
              <a:gd name="connsiteY6" fmla="*/ 13647 h 1269241"/>
              <a:gd name="connsiteX7" fmla="*/ 1733266 w 2047164"/>
              <a:gd name="connsiteY7" fmla="*/ 0 h 1269241"/>
              <a:gd name="connsiteX8" fmla="*/ 2047164 w 2047164"/>
              <a:gd name="connsiteY8" fmla="*/ 40942 h 1269241"/>
              <a:gd name="connsiteX0" fmla="*/ 0 w 2035875"/>
              <a:gd name="connsiteY0" fmla="*/ 1275680 h 1275680"/>
              <a:gd name="connsiteX1" fmla="*/ 177421 w 2035875"/>
              <a:gd name="connsiteY1" fmla="*/ 989077 h 1275680"/>
              <a:gd name="connsiteX2" fmla="*/ 395785 w 2035875"/>
              <a:gd name="connsiteY2" fmla="*/ 538701 h 1275680"/>
              <a:gd name="connsiteX3" fmla="*/ 641444 w 2035875"/>
              <a:gd name="connsiteY3" fmla="*/ 224801 h 1275680"/>
              <a:gd name="connsiteX4" fmla="*/ 928048 w 2035875"/>
              <a:gd name="connsiteY4" fmla="*/ 101972 h 1275680"/>
              <a:gd name="connsiteX5" fmla="*/ 1228298 w 2035875"/>
              <a:gd name="connsiteY5" fmla="*/ 47381 h 1275680"/>
              <a:gd name="connsiteX6" fmla="*/ 1473958 w 2035875"/>
              <a:gd name="connsiteY6" fmla="*/ 20086 h 1275680"/>
              <a:gd name="connsiteX7" fmla="*/ 1733266 w 2035875"/>
              <a:gd name="connsiteY7" fmla="*/ 6439 h 1275680"/>
              <a:gd name="connsiteX8" fmla="*/ 2035875 w 2035875"/>
              <a:gd name="connsiteY8" fmla="*/ 2226 h 127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5875" h="1275680">
                <a:moveTo>
                  <a:pt x="0" y="1275680"/>
                </a:moveTo>
                <a:cubicBezTo>
                  <a:pt x="53454" y="1188107"/>
                  <a:pt x="111457" y="1111907"/>
                  <a:pt x="177421" y="989077"/>
                </a:cubicBezTo>
                <a:cubicBezTo>
                  <a:pt x="243385" y="866247"/>
                  <a:pt x="318448" y="666080"/>
                  <a:pt x="395785" y="538701"/>
                </a:cubicBezTo>
                <a:cubicBezTo>
                  <a:pt x="473122" y="411322"/>
                  <a:pt x="552734" y="297589"/>
                  <a:pt x="641444" y="224801"/>
                </a:cubicBezTo>
                <a:cubicBezTo>
                  <a:pt x="730155" y="152013"/>
                  <a:pt x="830239" y="131542"/>
                  <a:pt x="928048" y="101972"/>
                </a:cubicBezTo>
                <a:cubicBezTo>
                  <a:pt x="1025857" y="72402"/>
                  <a:pt x="1137313" y="61029"/>
                  <a:pt x="1228298" y="47381"/>
                </a:cubicBezTo>
                <a:cubicBezTo>
                  <a:pt x="1319283" y="33733"/>
                  <a:pt x="1389797" y="26910"/>
                  <a:pt x="1473958" y="20086"/>
                </a:cubicBezTo>
                <a:cubicBezTo>
                  <a:pt x="1558119" y="13262"/>
                  <a:pt x="1640006" y="6439"/>
                  <a:pt x="1733266" y="6439"/>
                </a:cubicBezTo>
                <a:cubicBezTo>
                  <a:pt x="1826526" y="6439"/>
                  <a:pt x="1925556" y="-4598"/>
                  <a:pt x="2035875" y="2226"/>
                </a:cubicBezTo>
              </a:path>
            </a:pathLst>
          </a:custGeom>
          <a:noFill/>
          <a:ln w="25400" cap="flat">
            <a:solidFill>
              <a:srgbClr val="4F81BD"/>
            </a:solidFill>
            <a:prstDash val="solid"/>
            <a:round/>
          </a:ln>
          <a:effectLst>
            <a:outerShdw blurRad="38100" dist="23000" dir="5400000" rotWithShape="0">
              <a:srgbClr val="000000">
                <a:alpha val="35000"/>
              </a:srgbClr>
            </a:outerShdw>
          </a:effectLst>
          <a:sp3d/>
        </p:spPr>
        <p:txBody>
          <a:bodyPr rot="0" spcFirstLastPara="1" vertOverflow="overflow" horzOverflow="overflow" vert="horz" wrap="square" lIns="91439" tIns="45719" rIns="91439" bIns="45719" numCol="1" spcCol="38100" rtlCol="0" anchor="t">
            <a:noAutofit/>
          </a:bodyPr>
          <a:lstStyle/>
          <a:p>
            <a:pPr latinLnBrk="1" hangingPunct="0">
              <a:defRPr/>
            </a:pPr>
            <a:endParaRPr lang="en-US" dirty="0">
              <a:solidFill>
                <a:sysClr val="windowText" lastClr="000000"/>
              </a:solidFill>
            </a:endParaRPr>
          </a:p>
        </p:txBody>
      </p:sp>
      <p:cxnSp>
        <p:nvCxnSpPr>
          <p:cNvPr id="11" name="Straight Connector 10">
            <a:extLst>
              <a:ext uri="{FF2B5EF4-FFF2-40B4-BE49-F238E27FC236}">
                <a16:creationId xmlns:a16="http://schemas.microsoft.com/office/drawing/2014/main" id="{DD72289E-AB1E-55CC-AFE2-4201F34CC729}"/>
              </a:ext>
            </a:extLst>
          </p:cNvPr>
          <p:cNvCxnSpPr/>
          <p:nvPr/>
        </p:nvCxnSpPr>
        <p:spPr>
          <a:xfrm flipV="1">
            <a:off x="6593006" y="5474136"/>
            <a:ext cx="2250768" cy="33839"/>
          </a:xfrm>
          <a:prstGeom prst="line">
            <a:avLst/>
          </a:prstGeom>
          <a:noFill/>
          <a:ln w="12700" cap="flat">
            <a:solidFill>
              <a:sysClr val="windowText" lastClr="000000"/>
            </a:solidFill>
            <a:prstDash val="solid"/>
            <a:round/>
          </a:ln>
          <a:effectLst>
            <a:outerShdw blurRad="38100" dist="20000" dir="5400000" rotWithShape="0">
              <a:srgbClr val="000000">
                <a:alpha val="38000"/>
              </a:srgbClr>
            </a:outerShdw>
          </a:effectLst>
          <a:sp3d/>
        </p:spPr>
      </p:cxnSp>
      <p:sp>
        <p:nvSpPr>
          <p:cNvPr id="12" name="Down Arrow 11">
            <a:extLst>
              <a:ext uri="{FF2B5EF4-FFF2-40B4-BE49-F238E27FC236}">
                <a16:creationId xmlns:a16="http://schemas.microsoft.com/office/drawing/2014/main" id="{FA9FF248-8A89-806F-B882-46495755EB56}"/>
              </a:ext>
            </a:extLst>
          </p:cNvPr>
          <p:cNvSpPr/>
          <p:nvPr/>
        </p:nvSpPr>
        <p:spPr>
          <a:xfrm>
            <a:off x="7811052" y="3352503"/>
            <a:ext cx="201168" cy="456197"/>
          </a:xfrm>
          <a:prstGeom prst="downArrow">
            <a:avLst>
              <a:gd name="adj1" fmla="val 50000"/>
              <a:gd name="adj2" fmla="val 50000"/>
            </a:avLst>
          </a:prstGeom>
          <a:solidFill>
            <a:srgbClr val="FF0000">
              <a:alpha val="25000"/>
            </a:srgbClr>
          </a:solidFill>
          <a:ln w="25400" cap="flat">
            <a:noFill/>
            <a:prstDash val="solid"/>
            <a:round/>
          </a:ln>
          <a:effectLst>
            <a:outerShdw blurRad="38100" dist="23000" dir="5400000" rotWithShape="0">
              <a:srgbClr val="000000">
                <a:alpha val="35000"/>
              </a:srgbClr>
            </a:outerShdw>
          </a:effectLst>
          <a:sp3d/>
        </p:spPr>
        <p:txBody>
          <a:bodyPr rot="0" spcFirstLastPara="1" vertOverflow="overflow" horzOverflow="overflow" vert="horz" wrap="square" lIns="50003" tIns="50003" rIns="50003" bIns="50003" numCol="1" spcCol="41670" rtlCol="0" anchor="ctr">
            <a:spAutoFit/>
          </a:bodyPr>
          <a:lstStyle/>
          <a:p>
            <a:pPr defTabSz="1000079" hangingPunct="0">
              <a:defRPr/>
            </a:pPr>
            <a:endParaRPr lang="en-US" sz="2000" dirty="0">
              <a:solidFill>
                <a:prstClr val="black"/>
              </a:solidFill>
            </a:endParaRPr>
          </a:p>
        </p:txBody>
      </p:sp>
      <p:sp>
        <p:nvSpPr>
          <p:cNvPr id="13" name="Down Arrow 12">
            <a:extLst>
              <a:ext uri="{FF2B5EF4-FFF2-40B4-BE49-F238E27FC236}">
                <a16:creationId xmlns:a16="http://schemas.microsoft.com/office/drawing/2014/main" id="{CE9ED077-ED3B-C931-7CF1-EE61AC3F0D08}"/>
              </a:ext>
            </a:extLst>
          </p:cNvPr>
          <p:cNvSpPr/>
          <p:nvPr/>
        </p:nvSpPr>
        <p:spPr>
          <a:xfrm>
            <a:off x="8149965" y="3067687"/>
            <a:ext cx="201168" cy="456197"/>
          </a:xfrm>
          <a:prstGeom prst="downArrow">
            <a:avLst>
              <a:gd name="adj1" fmla="val 50000"/>
              <a:gd name="adj2" fmla="val 50000"/>
            </a:avLst>
          </a:prstGeom>
          <a:solidFill>
            <a:srgbClr val="FF0000">
              <a:alpha val="25000"/>
            </a:srgbClr>
          </a:solidFill>
          <a:ln w="25400" cap="flat">
            <a:noFill/>
            <a:prstDash val="solid"/>
            <a:round/>
          </a:ln>
          <a:effectLst>
            <a:outerShdw blurRad="38100" dist="23000" dir="5400000" rotWithShape="0">
              <a:srgbClr val="000000">
                <a:alpha val="35000"/>
              </a:srgbClr>
            </a:outerShdw>
          </a:effectLst>
          <a:sp3d/>
        </p:spPr>
        <p:txBody>
          <a:bodyPr rot="0" spcFirstLastPara="1" vertOverflow="overflow" horzOverflow="overflow" vert="horz" wrap="square" lIns="50003" tIns="50003" rIns="50003" bIns="50003" numCol="1" spcCol="41670" rtlCol="0" anchor="ctr">
            <a:spAutoFit/>
          </a:bodyPr>
          <a:lstStyle/>
          <a:p>
            <a:pPr defTabSz="1000079" hangingPunct="0">
              <a:defRPr/>
            </a:pPr>
            <a:endParaRPr lang="en-US" sz="2000" dirty="0">
              <a:solidFill>
                <a:prstClr val="black"/>
              </a:solidFill>
            </a:endParaRPr>
          </a:p>
        </p:txBody>
      </p:sp>
      <p:sp>
        <p:nvSpPr>
          <p:cNvPr id="14" name="Down Arrow 13">
            <a:extLst>
              <a:ext uri="{FF2B5EF4-FFF2-40B4-BE49-F238E27FC236}">
                <a16:creationId xmlns:a16="http://schemas.microsoft.com/office/drawing/2014/main" id="{F24FA513-6B16-B2F6-159B-8FB8F34213AE}"/>
              </a:ext>
            </a:extLst>
          </p:cNvPr>
          <p:cNvSpPr/>
          <p:nvPr/>
        </p:nvSpPr>
        <p:spPr>
          <a:xfrm>
            <a:off x="8485061" y="2887318"/>
            <a:ext cx="201168" cy="456197"/>
          </a:xfrm>
          <a:prstGeom prst="downArrow">
            <a:avLst>
              <a:gd name="adj1" fmla="val 50000"/>
              <a:gd name="adj2" fmla="val 50000"/>
            </a:avLst>
          </a:prstGeom>
          <a:solidFill>
            <a:srgbClr val="FF0000">
              <a:alpha val="25000"/>
            </a:srgbClr>
          </a:solidFill>
          <a:ln w="25400" cap="flat">
            <a:noFill/>
            <a:prstDash val="solid"/>
            <a:round/>
          </a:ln>
          <a:effectLst>
            <a:outerShdw blurRad="38100" dist="23000" dir="5400000" rotWithShape="0">
              <a:srgbClr val="000000">
                <a:alpha val="35000"/>
              </a:srgbClr>
            </a:outerShdw>
          </a:effectLst>
          <a:sp3d/>
        </p:spPr>
        <p:txBody>
          <a:bodyPr rot="0" spcFirstLastPara="1" vertOverflow="overflow" horzOverflow="overflow" vert="horz" wrap="square" lIns="50003" tIns="50003" rIns="50003" bIns="50003" numCol="1" spcCol="41670" rtlCol="0" anchor="ctr">
            <a:spAutoFit/>
          </a:bodyPr>
          <a:lstStyle/>
          <a:p>
            <a:pPr defTabSz="1000079" hangingPunct="0">
              <a:defRPr/>
            </a:pPr>
            <a:endParaRPr lang="en-US" sz="2000" dirty="0">
              <a:solidFill>
                <a:prstClr val="black"/>
              </a:solidFill>
            </a:endParaRPr>
          </a:p>
        </p:txBody>
      </p:sp>
      <p:cxnSp>
        <p:nvCxnSpPr>
          <p:cNvPr id="15" name="Straight Connector 14">
            <a:extLst>
              <a:ext uri="{FF2B5EF4-FFF2-40B4-BE49-F238E27FC236}">
                <a16:creationId xmlns:a16="http://schemas.microsoft.com/office/drawing/2014/main" id="{0EB31875-247D-2B84-1B85-D9E11261AD22}"/>
              </a:ext>
            </a:extLst>
          </p:cNvPr>
          <p:cNvCxnSpPr/>
          <p:nvPr/>
        </p:nvCxnSpPr>
        <p:spPr>
          <a:xfrm>
            <a:off x="6593006" y="1952278"/>
            <a:ext cx="0" cy="3555697"/>
          </a:xfrm>
          <a:prstGeom prst="line">
            <a:avLst/>
          </a:prstGeom>
          <a:noFill/>
          <a:ln w="12700" cap="flat">
            <a:solidFill>
              <a:sysClr val="windowText" lastClr="000000"/>
            </a:solidFill>
            <a:prstDash val="solid"/>
            <a:round/>
          </a:ln>
          <a:effectLst>
            <a:outerShdw blurRad="38100" dist="20000" dir="5400000" rotWithShape="0">
              <a:srgbClr val="000000">
                <a:alpha val="38000"/>
              </a:srgbClr>
            </a:outerShdw>
          </a:effectLst>
          <a:sp3d/>
        </p:spPr>
      </p:cxnSp>
      <p:sp>
        <p:nvSpPr>
          <p:cNvPr id="16" name="Shape 232">
            <a:extLst>
              <a:ext uri="{FF2B5EF4-FFF2-40B4-BE49-F238E27FC236}">
                <a16:creationId xmlns:a16="http://schemas.microsoft.com/office/drawing/2014/main" id="{83201A3F-E2C2-D191-7B05-D68C879E0807}"/>
              </a:ext>
            </a:extLst>
          </p:cNvPr>
          <p:cNvSpPr/>
          <p:nvPr/>
        </p:nvSpPr>
        <p:spPr>
          <a:xfrm>
            <a:off x="7550512" y="5531509"/>
            <a:ext cx="536363" cy="3385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p>
            <a:pPr defTabSz="914144">
              <a:defRPr/>
            </a:pPr>
            <a:r>
              <a:rPr sz="1600" dirty="0">
                <a:solidFill>
                  <a:prstClr val="black"/>
                </a:solidFill>
              </a:rPr>
              <a:t>dose</a:t>
            </a:r>
          </a:p>
        </p:txBody>
      </p:sp>
      <p:sp>
        <p:nvSpPr>
          <p:cNvPr id="17" name="Shape 233">
            <a:extLst>
              <a:ext uri="{FF2B5EF4-FFF2-40B4-BE49-F238E27FC236}">
                <a16:creationId xmlns:a16="http://schemas.microsoft.com/office/drawing/2014/main" id="{082614DB-A54A-DDCE-B0D3-61F38FCA5B26}"/>
              </a:ext>
            </a:extLst>
          </p:cNvPr>
          <p:cNvSpPr/>
          <p:nvPr/>
        </p:nvSpPr>
        <p:spPr>
          <a:xfrm rot="16200000">
            <a:off x="5597517" y="3727760"/>
            <a:ext cx="1640319" cy="3385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p>
            <a:pPr defTabSz="914144">
              <a:defRPr/>
            </a:pPr>
            <a:r>
              <a:rPr lang="en-US" sz="1600" dirty="0">
                <a:solidFill>
                  <a:prstClr val="black"/>
                </a:solidFill>
              </a:rPr>
              <a:t>mu opioid </a:t>
            </a:r>
            <a:r>
              <a:rPr sz="1600" dirty="0">
                <a:solidFill>
                  <a:prstClr val="black"/>
                </a:solidFill>
              </a:rPr>
              <a:t>effect</a:t>
            </a:r>
            <a:r>
              <a:rPr lang="en-US" sz="1600" dirty="0">
                <a:solidFill>
                  <a:prstClr val="black"/>
                </a:solidFill>
              </a:rPr>
              <a:t>s</a:t>
            </a:r>
            <a:endParaRPr sz="1600" dirty="0">
              <a:solidFill>
                <a:prstClr val="black"/>
              </a:solidFill>
            </a:endParaRPr>
          </a:p>
        </p:txBody>
      </p:sp>
    </p:spTree>
    <p:custDataLst>
      <p:tags r:id="rId1"/>
    </p:custDataLst>
    <p:extLst>
      <p:ext uri="{BB962C8B-B14F-4D97-AF65-F5344CB8AC3E}">
        <p14:creationId xmlns:p14="http://schemas.microsoft.com/office/powerpoint/2010/main" val="16035236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4B5A8-E791-9851-6E2E-D10CEA189E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D66980-8216-9D53-F48F-FDD55EC1659C}"/>
              </a:ext>
            </a:extLst>
          </p:cNvPr>
          <p:cNvSpPr>
            <a:spLocks noGrp="1"/>
          </p:cNvSpPr>
          <p:nvPr>
            <p:ph type="title"/>
          </p:nvPr>
        </p:nvSpPr>
        <p:spPr>
          <a:xfrm>
            <a:off x="1981200" y="496135"/>
            <a:ext cx="8229600" cy="1143000"/>
          </a:xfrm>
        </p:spPr>
        <p:txBody>
          <a:bodyPr/>
          <a:lstStyle/>
          <a:p>
            <a:r>
              <a:rPr lang="en-US" sz="3200" b="1" dirty="0">
                <a:solidFill>
                  <a:srgbClr val="69AD46"/>
                </a:solidFill>
                <a:latin typeface="Cabin" panose="020B0803050202020004" pitchFamily="34" charset="0"/>
              </a:rPr>
              <a:t>Naltrexone</a:t>
            </a:r>
            <a:endParaRPr lang="en-US" sz="3200" b="1" baseline="98000" dirty="0">
              <a:solidFill>
                <a:srgbClr val="69AD46"/>
              </a:solidFill>
              <a:latin typeface="Cabin" panose="020B0803050202020004" pitchFamily="34" charset="0"/>
            </a:endParaRPr>
          </a:p>
        </p:txBody>
      </p:sp>
      <p:sp>
        <p:nvSpPr>
          <p:cNvPr id="3" name="Content Placeholder 2">
            <a:extLst>
              <a:ext uri="{FF2B5EF4-FFF2-40B4-BE49-F238E27FC236}">
                <a16:creationId xmlns:a16="http://schemas.microsoft.com/office/drawing/2014/main" id="{A777373B-8691-B7B4-55EC-462326720284}"/>
              </a:ext>
            </a:extLst>
          </p:cNvPr>
          <p:cNvSpPr>
            <a:spLocks noGrp="1"/>
          </p:cNvSpPr>
          <p:nvPr>
            <p:ph idx="4294967295"/>
          </p:nvPr>
        </p:nvSpPr>
        <p:spPr>
          <a:xfrm>
            <a:off x="0" y="1825626"/>
            <a:ext cx="7886700" cy="4351338"/>
          </a:xfrm>
          <a:prstGeom prst="rect">
            <a:avLst/>
          </a:prstGeom>
        </p:spPr>
        <p:txBody>
          <a:bodyPr>
            <a:normAutofit/>
          </a:bodyPr>
          <a:lstStyle/>
          <a:p>
            <a:pPr lvl="1"/>
            <a:endParaRPr lang="en-US" sz="1350" dirty="0"/>
          </a:p>
          <a:p>
            <a:pPr lvl="1"/>
            <a:endParaRPr lang="en-US" sz="1350" dirty="0"/>
          </a:p>
          <a:p>
            <a:endParaRPr lang="en-US" dirty="0"/>
          </a:p>
          <a:p>
            <a:endParaRPr lang="en-US" dirty="0"/>
          </a:p>
          <a:p>
            <a:endParaRPr lang="en-US" dirty="0"/>
          </a:p>
        </p:txBody>
      </p:sp>
      <p:sp>
        <p:nvSpPr>
          <p:cNvPr id="4" name="TextBox 3">
            <a:extLst>
              <a:ext uri="{FF2B5EF4-FFF2-40B4-BE49-F238E27FC236}">
                <a16:creationId xmlns:a16="http://schemas.microsoft.com/office/drawing/2014/main" id="{072464D1-F32E-A786-3F34-239FC58DFDC1}"/>
              </a:ext>
            </a:extLst>
          </p:cNvPr>
          <p:cNvSpPr txBox="1"/>
          <p:nvPr/>
        </p:nvSpPr>
        <p:spPr>
          <a:xfrm>
            <a:off x="1524000" y="6552479"/>
            <a:ext cx="9144000" cy="261610"/>
          </a:xfrm>
          <a:prstGeom prst="rect">
            <a:avLst/>
          </a:prstGeom>
          <a:noFill/>
        </p:spPr>
        <p:txBody>
          <a:bodyPr wrap="square" rtlCol="0">
            <a:spAutoFit/>
          </a:bodyPr>
          <a:lstStyle/>
          <a:p>
            <a:r>
              <a:rPr lang="en-US" sz="1100" baseline="30000" dirty="0"/>
              <a:t>1</a:t>
            </a:r>
            <a:r>
              <a:rPr lang="en-US" sz="1100" dirty="0"/>
              <a:t>SAMHSA 2018</a:t>
            </a:r>
          </a:p>
        </p:txBody>
      </p:sp>
      <p:sp>
        <p:nvSpPr>
          <p:cNvPr id="5" name="Shape 235">
            <a:extLst>
              <a:ext uri="{FF2B5EF4-FFF2-40B4-BE49-F238E27FC236}">
                <a16:creationId xmlns:a16="http://schemas.microsoft.com/office/drawing/2014/main" id="{F571D7B6-146A-CB00-34E1-315376D60179}"/>
              </a:ext>
            </a:extLst>
          </p:cNvPr>
          <p:cNvSpPr/>
          <p:nvPr/>
        </p:nvSpPr>
        <p:spPr>
          <a:xfrm>
            <a:off x="2085807" y="1596953"/>
            <a:ext cx="4114800" cy="4924425"/>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defTabSz="914190">
              <a:spcBef>
                <a:spcPts val="600"/>
              </a:spcBef>
              <a:buClr>
                <a:srgbClr val="8E56A0"/>
              </a:buClr>
            </a:pPr>
            <a:r>
              <a:rPr lang="en-US" sz="2000" b="1" i="1" u="sng" dirty="0">
                <a:solidFill>
                  <a:srgbClr val="333333"/>
                </a:solidFill>
                <a:ea typeface=""/>
                <a:cs typeface=""/>
              </a:rPr>
              <a:t>Full Antagonist</a:t>
            </a:r>
            <a:r>
              <a:rPr lang="en-US" sz="2000" dirty="0">
                <a:solidFill>
                  <a:srgbClr val="333333"/>
                </a:solidFill>
                <a:ea typeface=""/>
                <a:cs typeface=""/>
              </a:rPr>
              <a:t> </a:t>
            </a:r>
            <a:r>
              <a:rPr lang="en-US" sz="1600" dirty="0">
                <a:solidFill>
                  <a:srgbClr val="333333"/>
                </a:solidFill>
                <a:ea typeface=""/>
                <a:cs typeface=""/>
              </a:rPr>
              <a:t>at mu receptor</a:t>
            </a:r>
          </a:p>
          <a:p>
            <a:pPr marL="285764" indent="-285764" defTabSz="914190">
              <a:spcBef>
                <a:spcPts val="600"/>
              </a:spcBef>
              <a:buClr>
                <a:srgbClr val="8E56A0"/>
              </a:buClr>
              <a:buFont typeface="Wingdings" panose="05000000000000000000" pitchFamily="2" charset="2"/>
              <a:buChar char="§"/>
            </a:pPr>
            <a:r>
              <a:rPr lang="en-US" sz="1600" dirty="0">
                <a:solidFill>
                  <a:srgbClr val="333333"/>
                </a:solidFill>
                <a:ea typeface=""/>
                <a:cs typeface=""/>
              </a:rPr>
              <a:t>Competitive binding at mu receptor</a:t>
            </a:r>
          </a:p>
          <a:p>
            <a:pPr defTabSz="914190">
              <a:spcBef>
                <a:spcPts val="600"/>
              </a:spcBef>
              <a:buClr>
                <a:srgbClr val="8E56A0"/>
              </a:buClr>
              <a:defRPr b="1" u="sng"/>
            </a:pPr>
            <a:r>
              <a:rPr lang="en-US" sz="2000" b="1" i="1" u="sng" dirty="0">
                <a:solidFill>
                  <a:srgbClr val="333333"/>
                </a:solidFill>
                <a:ea typeface=""/>
                <a:cs typeface=""/>
              </a:rPr>
              <a:t>Long acting</a:t>
            </a:r>
          </a:p>
          <a:p>
            <a:pPr marL="285764" indent="-285764" defTabSz="914190">
              <a:spcBef>
                <a:spcPts val="600"/>
              </a:spcBef>
              <a:buClr>
                <a:srgbClr val="8E56A0"/>
              </a:buClr>
              <a:buFont typeface="Wingdings" panose="05000000000000000000" pitchFamily="2" charset="2"/>
              <a:buChar char="§"/>
            </a:pPr>
            <a:r>
              <a:rPr lang="en-US" sz="1600" dirty="0">
                <a:solidFill>
                  <a:srgbClr val="333333"/>
                </a:solidFill>
                <a:ea typeface=""/>
                <a:cs typeface=""/>
              </a:rPr>
              <a:t>Half-life: </a:t>
            </a:r>
          </a:p>
          <a:p>
            <a:pPr marL="742860" lvl="1" indent="-285764" defTabSz="914190">
              <a:spcBef>
                <a:spcPts val="600"/>
              </a:spcBef>
              <a:buClr>
                <a:srgbClr val="8E56A0"/>
              </a:buClr>
              <a:buFont typeface="Arial" panose="020B0604020202020204" pitchFamily="34" charset="0"/>
              <a:buChar char="•"/>
            </a:pPr>
            <a:r>
              <a:rPr lang="en-US" dirty="0">
                <a:solidFill>
                  <a:srgbClr val="333333"/>
                </a:solidFill>
                <a:ea typeface=""/>
                <a:cs typeface=""/>
              </a:rPr>
              <a:t>Oral  ~ 4 Hours</a:t>
            </a:r>
          </a:p>
          <a:p>
            <a:pPr marL="742860" lvl="1" indent="-285764" defTabSz="914190">
              <a:spcBef>
                <a:spcPts val="600"/>
              </a:spcBef>
              <a:buClr>
                <a:srgbClr val="8E56A0"/>
              </a:buClr>
              <a:buFont typeface="Arial" panose="020B0604020202020204" pitchFamily="34" charset="0"/>
              <a:buChar char="•"/>
            </a:pPr>
            <a:r>
              <a:rPr lang="en-US" dirty="0">
                <a:solidFill>
                  <a:srgbClr val="333333"/>
                </a:solidFill>
                <a:ea typeface=""/>
                <a:cs typeface=""/>
              </a:rPr>
              <a:t>IM ~ 5-10 days</a:t>
            </a:r>
          </a:p>
          <a:p>
            <a:pPr defTabSz="914190">
              <a:spcBef>
                <a:spcPts val="600"/>
              </a:spcBef>
              <a:buClr>
                <a:srgbClr val="8E56A0"/>
              </a:buClr>
            </a:pPr>
            <a:r>
              <a:rPr lang="en-US" sz="2000" b="1" i="1" u="sng" dirty="0">
                <a:solidFill>
                  <a:srgbClr val="333333"/>
                </a:solidFill>
                <a:ea typeface=""/>
                <a:cs typeface=""/>
              </a:rPr>
              <a:t>High affinity</a:t>
            </a:r>
            <a:r>
              <a:rPr lang="en-US" sz="2000" dirty="0">
                <a:solidFill>
                  <a:srgbClr val="333333"/>
                </a:solidFill>
                <a:ea typeface=""/>
                <a:cs typeface=""/>
              </a:rPr>
              <a:t> </a:t>
            </a:r>
            <a:r>
              <a:rPr lang="en-US" sz="1600" dirty="0">
                <a:solidFill>
                  <a:srgbClr val="333333"/>
                </a:solidFill>
                <a:ea typeface=""/>
                <a:cs typeface=""/>
              </a:rPr>
              <a:t>for mu receptor</a:t>
            </a:r>
          </a:p>
          <a:p>
            <a:pPr marL="285764" indent="-285764" defTabSz="914190">
              <a:spcBef>
                <a:spcPts val="600"/>
              </a:spcBef>
              <a:buClr>
                <a:srgbClr val="8E56A0"/>
              </a:buClr>
              <a:buFont typeface="Wingdings" panose="05000000000000000000" pitchFamily="2" charset="2"/>
              <a:buChar char="§"/>
            </a:pPr>
            <a:r>
              <a:rPr lang="en-US" sz="1600" i="1" dirty="0">
                <a:solidFill>
                  <a:srgbClr val="333333"/>
                </a:solidFill>
                <a:ea typeface=""/>
                <a:cs typeface=""/>
              </a:rPr>
              <a:t>Blocks</a:t>
            </a:r>
            <a:r>
              <a:rPr lang="en-US" sz="1600" dirty="0">
                <a:solidFill>
                  <a:srgbClr val="333333"/>
                </a:solidFill>
                <a:ea typeface=""/>
                <a:cs typeface=""/>
              </a:rPr>
              <a:t> other opioids</a:t>
            </a:r>
          </a:p>
          <a:p>
            <a:pPr marL="285764" indent="-285764" defTabSz="914190">
              <a:spcBef>
                <a:spcPts val="600"/>
              </a:spcBef>
              <a:buClr>
                <a:srgbClr val="8E56A0"/>
              </a:buClr>
              <a:buFont typeface="Wingdings" panose="05000000000000000000" pitchFamily="2" charset="2"/>
              <a:buChar char="§"/>
            </a:pPr>
            <a:r>
              <a:rPr lang="en-US" sz="1600" i="1" dirty="0">
                <a:solidFill>
                  <a:srgbClr val="333333"/>
                </a:solidFill>
                <a:ea typeface=""/>
                <a:cs typeface=""/>
              </a:rPr>
              <a:t>Displaces</a:t>
            </a:r>
            <a:r>
              <a:rPr lang="en-US" sz="1600" dirty="0">
                <a:solidFill>
                  <a:srgbClr val="333333"/>
                </a:solidFill>
                <a:ea typeface=""/>
                <a:cs typeface=""/>
              </a:rPr>
              <a:t> other opioids</a:t>
            </a:r>
          </a:p>
          <a:p>
            <a:pPr marL="742860" lvl="1" indent="-285764" defTabSz="914190">
              <a:spcBef>
                <a:spcPts val="600"/>
              </a:spcBef>
              <a:buClr>
                <a:srgbClr val="8E56A0"/>
              </a:buClr>
              <a:buFont typeface="Arial" panose="020B0604020202020204" pitchFamily="34" charset="0"/>
              <a:buChar char="•"/>
            </a:pPr>
            <a:r>
              <a:rPr lang="en-US" dirty="0">
                <a:solidFill>
                  <a:srgbClr val="333333"/>
                </a:solidFill>
                <a:ea typeface=""/>
                <a:cs typeface=""/>
              </a:rPr>
              <a:t>Can precipitate withdrawal</a:t>
            </a:r>
          </a:p>
          <a:p>
            <a:pPr defTabSz="914190">
              <a:spcBef>
                <a:spcPts val="600"/>
              </a:spcBef>
              <a:buClr>
                <a:srgbClr val="8E56A0"/>
              </a:buClr>
            </a:pPr>
            <a:r>
              <a:rPr lang="en-US" sz="1600" b="1" i="1" u="sng" dirty="0">
                <a:solidFill>
                  <a:srgbClr val="333333"/>
                </a:solidFill>
                <a:ea typeface=""/>
                <a:cs typeface=""/>
              </a:rPr>
              <a:t>Formulations</a:t>
            </a:r>
            <a:endParaRPr lang="en-US" sz="1600" dirty="0">
              <a:solidFill>
                <a:srgbClr val="333333"/>
              </a:solidFill>
              <a:ea typeface=""/>
              <a:cs typeface=""/>
            </a:endParaRPr>
          </a:p>
          <a:p>
            <a:pPr marL="285764" indent="-285764" defTabSz="914190">
              <a:spcBef>
                <a:spcPts val="600"/>
              </a:spcBef>
              <a:buClr>
                <a:srgbClr val="8E56A0"/>
              </a:buClr>
              <a:buFont typeface="Wingdings" panose="05000000000000000000" pitchFamily="2" charset="2"/>
              <a:buChar char="§"/>
            </a:pPr>
            <a:r>
              <a:rPr lang="en-US" sz="1600" i="1" dirty="0">
                <a:solidFill>
                  <a:srgbClr val="333333"/>
                </a:solidFill>
                <a:ea typeface=""/>
                <a:cs typeface=""/>
              </a:rPr>
              <a:t>Tablets: </a:t>
            </a:r>
            <a:r>
              <a:rPr lang="en-US" sz="1600" i="1" dirty="0" err="1">
                <a:solidFill>
                  <a:srgbClr val="333333"/>
                </a:solidFill>
                <a:ea typeface=""/>
                <a:cs typeface=""/>
              </a:rPr>
              <a:t>Revia</a:t>
            </a:r>
            <a:r>
              <a:rPr lang="en-US" sz="1600" i="1" dirty="0">
                <a:solidFill>
                  <a:srgbClr val="333333"/>
                </a:solidFill>
                <a:ea typeface=""/>
                <a:cs typeface=""/>
              </a:rPr>
              <a:t>®: FDA approved in 1984</a:t>
            </a:r>
          </a:p>
          <a:p>
            <a:pPr marL="285764" indent="-285764" defTabSz="914190">
              <a:spcBef>
                <a:spcPts val="600"/>
              </a:spcBef>
              <a:buClr>
                <a:srgbClr val="8E56A0"/>
              </a:buClr>
              <a:buFont typeface="Wingdings" panose="05000000000000000000" pitchFamily="2" charset="2"/>
              <a:buChar char="§"/>
            </a:pPr>
            <a:r>
              <a:rPr lang="en-US" sz="1600" i="1" dirty="0">
                <a:solidFill>
                  <a:srgbClr val="333333"/>
                </a:solidFill>
                <a:ea typeface=""/>
                <a:cs typeface=""/>
              </a:rPr>
              <a:t>Extended-Release intramuscular injection: </a:t>
            </a:r>
            <a:r>
              <a:rPr lang="en-US" sz="1600" i="1" dirty="0" err="1">
                <a:solidFill>
                  <a:srgbClr val="333333"/>
                </a:solidFill>
                <a:ea typeface=""/>
                <a:cs typeface=""/>
              </a:rPr>
              <a:t>Vivitrol</a:t>
            </a:r>
            <a:r>
              <a:rPr lang="en-US" sz="1600" i="1" dirty="0">
                <a:solidFill>
                  <a:srgbClr val="333333"/>
                </a:solidFill>
                <a:ea typeface=""/>
                <a:cs typeface=""/>
              </a:rPr>
              <a:t>®: FDA approved in 2010</a:t>
            </a:r>
          </a:p>
          <a:p>
            <a:pPr marL="285764" indent="-285764" defTabSz="914190">
              <a:buClr>
                <a:srgbClr val="8E56A0"/>
              </a:buClr>
              <a:buFont typeface="Arial" panose="020B0604020202020204" pitchFamily="34" charset="0"/>
              <a:buChar char="•"/>
            </a:pPr>
            <a:endParaRPr lang="en-US" sz="1200" dirty="0">
              <a:solidFill>
                <a:srgbClr val="333333"/>
              </a:solidFill>
              <a:ea typeface=""/>
              <a:cs typeface=""/>
            </a:endParaRPr>
          </a:p>
        </p:txBody>
      </p:sp>
      <p:sp>
        <p:nvSpPr>
          <p:cNvPr id="6" name="Shape 229">
            <a:extLst>
              <a:ext uri="{FF2B5EF4-FFF2-40B4-BE49-F238E27FC236}">
                <a16:creationId xmlns:a16="http://schemas.microsoft.com/office/drawing/2014/main" id="{3B919C2F-6D53-B7B6-AA4D-1EAC4432D221}"/>
              </a:ext>
            </a:extLst>
          </p:cNvPr>
          <p:cNvSpPr/>
          <p:nvPr/>
        </p:nvSpPr>
        <p:spPr>
          <a:xfrm>
            <a:off x="8824362" y="1905002"/>
            <a:ext cx="1256432" cy="76943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p>
            <a:pPr defTabSz="914190">
              <a:defRPr>
                <a:solidFill>
                  <a:srgbClr val="8064A2">
                    <a:satOff val="-1335"/>
                    <a:lumOff val="-10274"/>
                  </a:srgbClr>
                </a:solidFill>
              </a:defRPr>
            </a:pPr>
            <a:r>
              <a:rPr sz="1600" dirty="0">
                <a:solidFill>
                  <a:srgbClr val="9BBB59">
                    <a:lumMod val="50000"/>
                  </a:srgbClr>
                </a:solidFill>
              </a:rPr>
              <a:t>full agonist</a:t>
            </a:r>
          </a:p>
          <a:p>
            <a:pPr defTabSz="914190">
              <a:defRPr sz="1400">
                <a:solidFill>
                  <a:srgbClr val="8064A2">
                    <a:satOff val="-1335"/>
                    <a:lumOff val="-10274"/>
                  </a:srgbClr>
                </a:solidFill>
              </a:defRPr>
            </a:pPr>
            <a:r>
              <a:rPr sz="1400" dirty="0">
                <a:solidFill>
                  <a:srgbClr val="9BBB59">
                    <a:lumMod val="50000"/>
                  </a:srgbClr>
                </a:solidFill>
              </a:rPr>
              <a:t>(</a:t>
            </a:r>
            <a:r>
              <a:rPr lang="en-US" sz="1400" dirty="0">
                <a:solidFill>
                  <a:srgbClr val="9BBB59">
                    <a:lumMod val="50000"/>
                  </a:srgbClr>
                </a:solidFill>
              </a:rPr>
              <a:t>e.g. morphine,</a:t>
            </a:r>
          </a:p>
          <a:p>
            <a:pPr defTabSz="914190">
              <a:defRPr sz="1400">
                <a:solidFill>
                  <a:srgbClr val="8064A2">
                    <a:satOff val="-1335"/>
                    <a:lumOff val="-10274"/>
                  </a:srgbClr>
                </a:solidFill>
              </a:defRPr>
            </a:pPr>
            <a:r>
              <a:rPr lang="en-US" sz="1400" dirty="0">
                <a:solidFill>
                  <a:srgbClr val="9BBB59">
                    <a:lumMod val="50000"/>
                  </a:srgbClr>
                </a:solidFill>
              </a:rPr>
              <a:t>methadone</a:t>
            </a:r>
            <a:r>
              <a:rPr sz="1400" dirty="0">
                <a:solidFill>
                  <a:srgbClr val="9BBB59">
                    <a:lumMod val="50000"/>
                  </a:srgbClr>
                </a:solidFill>
              </a:rPr>
              <a:t>)</a:t>
            </a:r>
          </a:p>
        </p:txBody>
      </p:sp>
      <p:sp>
        <p:nvSpPr>
          <p:cNvPr id="7" name="Shape 230">
            <a:extLst>
              <a:ext uri="{FF2B5EF4-FFF2-40B4-BE49-F238E27FC236}">
                <a16:creationId xmlns:a16="http://schemas.microsoft.com/office/drawing/2014/main" id="{CE6FED4F-78F1-7CDC-DB78-22F0F14138B9}"/>
              </a:ext>
            </a:extLst>
          </p:cNvPr>
          <p:cNvSpPr/>
          <p:nvPr/>
        </p:nvSpPr>
        <p:spPr>
          <a:xfrm>
            <a:off x="8824362" y="3311901"/>
            <a:ext cx="1352804" cy="55399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p>
            <a:pPr defTabSz="914190">
              <a:defRPr>
                <a:solidFill>
                  <a:srgbClr val="4F81BD">
                    <a:satOff val="-4409"/>
                    <a:lumOff val="-10509"/>
                  </a:srgbClr>
                </a:solidFill>
              </a:defRPr>
            </a:pPr>
            <a:r>
              <a:rPr sz="1600" dirty="0">
                <a:solidFill>
                  <a:srgbClr val="4F81BD">
                    <a:satOff val="-4409"/>
                    <a:lumOff val="-10509"/>
                  </a:srgbClr>
                </a:solidFill>
              </a:rPr>
              <a:t>partial agonist</a:t>
            </a:r>
          </a:p>
          <a:p>
            <a:pPr defTabSz="914190">
              <a:defRPr sz="1400">
                <a:solidFill>
                  <a:srgbClr val="4F81BD">
                    <a:satOff val="-4409"/>
                    <a:lumOff val="-10509"/>
                  </a:srgbClr>
                </a:solidFill>
              </a:defRPr>
            </a:pPr>
            <a:r>
              <a:rPr sz="1400" dirty="0">
                <a:solidFill>
                  <a:srgbClr val="4F81BD">
                    <a:satOff val="-4409"/>
                    <a:lumOff val="-10509"/>
                  </a:srgbClr>
                </a:solidFill>
              </a:rPr>
              <a:t>(buprenorphine)</a:t>
            </a:r>
          </a:p>
        </p:txBody>
      </p:sp>
      <p:sp>
        <p:nvSpPr>
          <p:cNvPr id="8" name="Shape 231">
            <a:extLst>
              <a:ext uri="{FF2B5EF4-FFF2-40B4-BE49-F238E27FC236}">
                <a16:creationId xmlns:a16="http://schemas.microsoft.com/office/drawing/2014/main" id="{1F54139C-988F-6557-52FF-C8BC678D96D6}"/>
              </a:ext>
            </a:extLst>
          </p:cNvPr>
          <p:cNvSpPr/>
          <p:nvPr/>
        </p:nvSpPr>
        <p:spPr>
          <a:xfrm>
            <a:off x="8824362" y="4847424"/>
            <a:ext cx="1028165" cy="76943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p>
            <a:pPr defTabSz="914190">
              <a:defRPr>
                <a:solidFill>
                  <a:srgbClr val="C0504D">
                    <a:satOff val="-4966"/>
                    <a:lumOff val="-10549"/>
                  </a:srgbClr>
                </a:solidFill>
              </a:defRPr>
            </a:pPr>
            <a:r>
              <a:rPr sz="1600" dirty="0">
                <a:solidFill>
                  <a:srgbClr val="C0504D">
                    <a:satOff val="-4966"/>
                    <a:lumOff val="-10549"/>
                  </a:srgbClr>
                </a:solidFill>
              </a:rPr>
              <a:t>antagonist</a:t>
            </a:r>
          </a:p>
          <a:p>
            <a:pPr defTabSz="914190">
              <a:defRPr sz="1400">
                <a:solidFill>
                  <a:srgbClr val="C0504D">
                    <a:satOff val="-4966"/>
                    <a:lumOff val="-10549"/>
                  </a:srgbClr>
                </a:solidFill>
              </a:defRPr>
            </a:pPr>
            <a:r>
              <a:rPr sz="1400" dirty="0">
                <a:solidFill>
                  <a:srgbClr val="C0504D">
                    <a:satOff val="-4966"/>
                    <a:lumOff val="-10549"/>
                  </a:srgbClr>
                </a:solidFill>
              </a:rPr>
              <a:t>(naloxone</a:t>
            </a:r>
            <a:r>
              <a:rPr lang="en-US" sz="1400" dirty="0">
                <a:solidFill>
                  <a:srgbClr val="C0504D">
                    <a:satOff val="-4966"/>
                    <a:lumOff val="-10549"/>
                  </a:srgbClr>
                </a:solidFill>
              </a:rPr>
              <a:t>,</a:t>
            </a:r>
          </a:p>
          <a:p>
            <a:pPr defTabSz="914190">
              <a:defRPr sz="1400">
                <a:solidFill>
                  <a:srgbClr val="C0504D">
                    <a:satOff val="-4966"/>
                    <a:lumOff val="-10549"/>
                  </a:srgbClr>
                </a:solidFill>
              </a:defRPr>
            </a:pPr>
            <a:r>
              <a:rPr lang="en-US" sz="1400" dirty="0">
                <a:solidFill>
                  <a:srgbClr val="C0504D">
                    <a:satOff val="-4966"/>
                    <a:lumOff val="-10549"/>
                  </a:srgbClr>
                </a:solidFill>
              </a:rPr>
              <a:t>naltrexone</a:t>
            </a:r>
            <a:r>
              <a:rPr sz="1400" dirty="0">
                <a:solidFill>
                  <a:srgbClr val="C0504D">
                    <a:satOff val="-4966"/>
                    <a:lumOff val="-10549"/>
                  </a:srgbClr>
                </a:solidFill>
              </a:rPr>
              <a:t>)</a:t>
            </a:r>
          </a:p>
        </p:txBody>
      </p:sp>
      <p:sp>
        <p:nvSpPr>
          <p:cNvPr id="9" name="Freeform 8">
            <a:extLst>
              <a:ext uri="{FF2B5EF4-FFF2-40B4-BE49-F238E27FC236}">
                <a16:creationId xmlns:a16="http://schemas.microsoft.com/office/drawing/2014/main" id="{C48B9C8B-791D-95AB-43A0-6130D39C8243}"/>
              </a:ext>
            </a:extLst>
          </p:cNvPr>
          <p:cNvSpPr/>
          <p:nvPr/>
        </p:nvSpPr>
        <p:spPr>
          <a:xfrm>
            <a:off x="6633710" y="2209283"/>
            <a:ext cx="2094957" cy="3220103"/>
          </a:xfrm>
          <a:custGeom>
            <a:avLst/>
            <a:gdLst>
              <a:gd name="connsiteX0" fmla="*/ 0 w 1767410"/>
              <a:gd name="connsiteY0" fmla="*/ 2915820 h 2915820"/>
              <a:gd name="connsiteX1" fmla="*/ 300251 w 1767410"/>
              <a:gd name="connsiteY1" fmla="*/ 2601922 h 2915820"/>
              <a:gd name="connsiteX2" fmla="*/ 559558 w 1767410"/>
              <a:gd name="connsiteY2" fmla="*/ 2028716 h 2915820"/>
              <a:gd name="connsiteX3" fmla="*/ 887105 w 1767410"/>
              <a:gd name="connsiteY3" fmla="*/ 1182554 h 2915820"/>
              <a:gd name="connsiteX4" fmla="*/ 1173708 w 1767410"/>
              <a:gd name="connsiteY4" fmla="*/ 622996 h 2915820"/>
              <a:gd name="connsiteX5" fmla="*/ 1378424 w 1767410"/>
              <a:gd name="connsiteY5" fmla="*/ 336393 h 2915820"/>
              <a:gd name="connsiteX6" fmla="*/ 1733266 w 1767410"/>
              <a:gd name="connsiteY6" fmla="*/ 22495 h 2915820"/>
              <a:gd name="connsiteX7" fmla="*/ 1733266 w 1767410"/>
              <a:gd name="connsiteY7" fmla="*/ 49790 h 2915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7410" h="2915820">
                <a:moveTo>
                  <a:pt x="0" y="2915820"/>
                </a:moveTo>
                <a:cubicBezTo>
                  <a:pt x="103495" y="2832796"/>
                  <a:pt x="206991" y="2749773"/>
                  <a:pt x="300251" y="2601922"/>
                </a:cubicBezTo>
                <a:cubicBezTo>
                  <a:pt x="393511" y="2454071"/>
                  <a:pt x="461749" y="2265277"/>
                  <a:pt x="559558" y="2028716"/>
                </a:cubicBezTo>
                <a:cubicBezTo>
                  <a:pt x="657367" y="1792155"/>
                  <a:pt x="784747" y="1416840"/>
                  <a:pt x="887105" y="1182554"/>
                </a:cubicBezTo>
                <a:cubicBezTo>
                  <a:pt x="989463" y="948268"/>
                  <a:pt x="1091822" y="764023"/>
                  <a:pt x="1173708" y="622996"/>
                </a:cubicBezTo>
                <a:cubicBezTo>
                  <a:pt x="1255594" y="481969"/>
                  <a:pt x="1285165" y="436476"/>
                  <a:pt x="1378424" y="336393"/>
                </a:cubicBezTo>
                <a:cubicBezTo>
                  <a:pt x="1471683" y="236310"/>
                  <a:pt x="1674126" y="70262"/>
                  <a:pt x="1733266" y="22495"/>
                </a:cubicBezTo>
                <a:cubicBezTo>
                  <a:pt x="1792406" y="-25272"/>
                  <a:pt x="1762836" y="12259"/>
                  <a:pt x="1733266" y="49790"/>
                </a:cubicBezTo>
              </a:path>
            </a:pathLst>
          </a:custGeom>
          <a:noFill/>
          <a:ln w="25400" cap="flat">
            <a:solidFill>
              <a:srgbClr val="9BBB59"/>
            </a:solidFill>
            <a:prstDash val="solid"/>
            <a:round/>
          </a:ln>
          <a:effectLst>
            <a:outerShdw blurRad="38100" dist="23000" dir="5400000" rotWithShape="0">
              <a:srgbClr val="000000">
                <a:alpha val="35000"/>
              </a:srgbClr>
            </a:outerShdw>
          </a:effectLst>
          <a:sp3d/>
        </p:spPr>
        <p:txBody>
          <a:bodyPr rot="0" spcFirstLastPara="1" vertOverflow="overflow" horzOverflow="overflow" vert="horz" wrap="square" lIns="91439" tIns="45719" rIns="91439" bIns="45719" numCol="1" spcCol="38100" rtlCol="0" anchor="t">
            <a:noAutofit/>
          </a:bodyPr>
          <a:lstStyle/>
          <a:p>
            <a:pPr latinLnBrk="1" hangingPunct="0">
              <a:defRPr/>
            </a:pPr>
            <a:endParaRPr lang="en-US" dirty="0">
              <a:solidFill>
                <a:sysClr val="windowText" lastClr="000000"/>
              </a:solidFill>
            </a:endParaRPr>
          </a:p>
        </p:txBody>
      </p:sp>
      <p:sp>
        <p:nvSpPr>
          <p:cNvPr id="10" name="Freeform 9">
            <a:extLst>
              <a:ext uri="{FF2B5EF4-FFF2-40B4-BE49-F238E27FC236}">
                <a16:creationId xmlns:a16="http://schemas.microsoft.com/office/drawing/2014/main" id="{EB87F726-812C-8665-8465-B37A11C2D0DA}"/>
              </a:ext>
            </a:extLst>
          </p:cNvPr>
          <p:cNvSpPr/>
          <p:nvPr/>
        </p:nvSpPr>
        <p:spPr>
          <a:xfrm>
            <a:off x="6633710" y="3938637"/>
            <a:ext cx="2035875" cy="1504397"/>
          </a:xfrm>
          <a:custGeom>
            <a:avLst/>
            <a:gdLst>
              <a:gd name="connsiteX0" fmla="*/ 0 w 2047164"/>
              <a:gd name="connsiteY0" fmla="*/ 1241946 h 1241946"/>
              <a:gd name="connsiteX1" fmla="*/ 177421 w 2047164"/>
              <a:gd name="connsiteY1" fmla="*/ 955343 h 1241946"/>
              <a:gd name="connsiteX2" fmla="*/ 423081 w 2047164"/>
              <a:gd name="connsiteY2" fmla="*/ 573206 h 1241946"/>
              <a:gd name="connsiteX3" fmla="*/ 614149 w 2047164"/>
              <a:gd name="connsiteY3" fmla="*/ 218364 h 1241946"/>
              <a:gd name="connsiteX4" fmla="*/ 928048 w 2047164"/>
              <a:gd name="connsiteY4" fmla="*/ 68238 h 1241946"/>
              <a:gd name="connsiteX5" fmla="*/ 1228298 w 2047164"/>
              <a:gd name="connsiteY5" fmla="*/ 13647 h 1241946"/>
              <a:gd name="connsiteX6" fmla="*/ 1487606 w 2047164"/>
              <a:gd name="connsiteY6" fmla="*/ 13647 h 1241946"/>
              <a:gd name="connsiteX7" fmla="*/ 1733266 w 2047164"/>
              <a:gd name="connsiteY7" fmla="*/ 0 h 1241946"/>
              <a:gd name="connsiteX8" fmla="*/ 2047164 w 2047164"/>
              <a:gd name="connsiteY8" fmla="*/ 13647 h 1241946"/>
              <a:gd name="connsiteX0" fmla="*/ 0 w 2047164"/>
              <a:gd name="connsiteY0" fmla="*/ 1241946 h 1241946"/>
              <a:gd name="connsiteX1" fmla="*/ 177421 w 2047164"/>
              <a:gd name="connsiteY1" fmla="*/ 955343 h 1241946"/>
              <a:gd name="connsiteX2" fmla="*/ 423081 w 2047164"/>
              <a:gd name="connsiteY2" fmla="*/ 573206 h 1241946"/>
              <a:gd name="connsiteX3" fmla="*/ 614149 w 2047164"/>
              <a:gd name="connsiteY3" fmla="*/ 218364 h 1241946"/>
              <a:gd name="connsiteX4" fmla="*/ 928048 w 2047164"/>
              <a:gd name="connsiteY4" fmla="*/ 68238 h 1241946"/>
              <a:gd name="connsiteX5" fmla="*/ 1228298 w 2047164"/>
              <a:gd name="connsiteY5" fmla="*/ 13647 h 1241946"/>
              <a:gd name="connsiteX6" fmla="*/ 1487606 w 2047164"/>
              <a:gd name="connsiteY6" fmla="*/ 13647 h 1241946"/>
              <a:gd name="connsiteX7" fmla="*/ 1733266 w 2047164"/>
              <a:gd name="connsiteY7" fmla="*/ 0 h 1241946"/>
              <a:gd name="connsiteX8" fmla="*/ 2047164 w 2047164"/>
              <a:gd name="connsiteY8" fmla="*/ 13647 h 1241946"/>
              <a:gd name="connsiteX0" fmla="*/ 0 w 2047164"/>
              <a:gd name="connsiteY0" fmla="*/ 1241946 h 1241946"/>
              <a:gd name="connsiteX1" fmla="*/ 177421 w 2047164"/>
              <a:gd name="connsiteY1" fmla="*/ 955343 h 1241946"/>
              <a:gd name="connsiteX2" fmla="*/ 423081 w 2047164"/>
              <a:gd name="connsiteY2" fmla="*/ 573206 h 1241946"/>
              <a:gd name="connsiteX3" fmla="*/ 668740 w 2047164"/>
              <a:gd name="connsiteY3" fmla="*/ 232011 h 1241946"/>
              <a:gd name="connsiteX4" fmla="*/ 928048 w 2047164"/>
              <a:gd name="connsiteY4" fmla="*/ 68238 h 1241946"/>
              <a:gd name="connsiteX5" fmla="*/ 1228298 w 2047164"/>
              <a:gd name="connsiteY5" fmla="*/ 13647 h 1241946"/>
              <a:gd name="connsiteX6" fmla="*/ 1487606 w 2047164"/>
              <a:gd name="connsiteY6" fmla="*/ 13647 h 1241946"/>
              <a:gd name="connsiteX7" fmla="*/ 1733266 w 2047164"/>
              <a:gd name="connsiteY7" fmla="*/ 0 h 1241946"/>
              <a:gd name="connsiteX8" fmla="*/ 2047164 w 2047164"/>
              <a:gd name="connsiteY8" fmla="*/ 13647 h 1241946"/>
              <a:gd name="connsiteX0" fmla="*/ 0 w 2047164"/>
              <a:gd name="connsiteY0" fmla="*/ 1255816 h 1255816"/>
              <a:gd name="connsiteX1" fmla="*/ 177421 w 2047164"/>
              <a:gd name="connsiteY1" fmla="*/ 969213 h 1255816"/>
              <a:gd name="connsiteX2" fmla="*/ 423081 w 2047164"/>
              <a:gd name="connsiteY2" fmla="*/ 587076 h 1255816"/>
              <a:gd name="connsiteX3" fmla="*/ 668740 w 2047164"/>
              <a:gd name="connsiteY3" fmla="*/ 245881 h 1255816"/>
              <a:gd name="connsiteX4" fmla="*/ 928048 w 2047164"/>
              <a:gd name="connsiteY4" fmla="*/ 82108 h 1255816"/>
              <a:gd name="connsiteX5" fmla="*/ 1228298 w 2047164"/>
              <a:gd name="connsiteY5" fmla="*/ 27517 h 1255816"/>
              <a:gd name="connsiteX6" fmla="*/ 1473958 w 2047164"/>
              <a:gd name="connsiteY6" fmla="*/ 222 h 1255816"/>
              <a:gd name="connsiteX7" fmla="*/ 1733266 w 2047164"/>
              <a:gd name="connsiteY7" fmla="*/ 13870 h 1255816"/>
              <a:gd name="connsiteX8" fmla="*/ 2047164 w 2047164"/>
              <a:gd name="connsiteY8" fmla="*/ 27517 h 1255816"/>
              <a:gd name="connsiteX0" fmla="*/ 0 w 2047164"/>
              <a:gd name="connsiteY0" fmla="*/ 1255816 h 1255816"/>
              <a:gd name="connsiteX1" fmla="*/ 177421 w 2047164"/>
              <a:gd name="connsiteY1" fmla="*/ 969213 h 1255816"/>
              <a:gd name="connsiteX2" fmla="*/ 395785 w 2047164"/>
              <a:gd name="connsiteY2" fmla="*/ 518837 h 1255816"/>
              <a:gd name="connsiteX3" fmla="*/ 668740 w 2047164"/>
              <a:gd name="connsiteY3" fmla="*/ 245881 h 1255816"/>
              <a:gd name="connsiteX4" fmla="*/ 928048 w 2047164"/>
              <a:gd name="connsiteY4" fmla="*/ 82108 h 1255816"/>
              <a:gd name="connsiteX5" fmla="*/ 1228298 w 2047164"/>
              <a:gd name="connsiteY5" fmla="*/ 27517 h 1255816"/>
              <a:gd name="connsiteX6" fmla="*/ 1473958 w 2047164"/>
              <a:gd name="connsiteY6" fmla="*/ 222 h 1255816"/>
              <a:gd name="connsiteX7" fmla="*/ 1733266 w 2047164"/>
              <a:gd name="connsiteY7" fmla="*/ 13870 h 1255816"/>
              <a:gd name="connsiteX8" fmla="*/ 2047164 w 2047164"/>
              <a:gd name="connsiteY8" fmla="*/ 27517 h 1255816"/>
              <a:gd name="connsiteX0" fmla="*/ 0 w 2047164"/>
              <a:gd name="connsiteY0" fmla="*/ 1255816 h 1255816"/>
              <a:gd name="connsiteX1" fmla="*/ 177421 w 2047164"/>
              <a:gd name="connsiteY1" fmla="*/ 969213 h 1255816"/>
              <a:gd name="connsiteX2" fmla="*/ 395785 w 2047164"/>
              <a:gd name="connsiteY2" fmla="*/ 518837 h 1255816"/>
              <a:gd name="connsiteX3" fmla="*/ 641444 w 2047164"/>
              <a:gd name="connsiteY3" fmla="*/ 204937 h 1255816"/>
              <a:gd name="connsiteX4" fmla="*/ 928048 w 2047164"/>
              <a:gd name="connsiteY4" fmla="*/ 82108 h 1255816"/>
              <a:gd name="connsiteX5" fmla="*/ 1228298 w 2047164"/>
              <a:gd name="connsiteY5" fmla="*/ 27517 h 1255816"/>
              <a:gd name="connsiteX6" fmla="*/ 1473958 w 2047164"/>
              <a:gd name="connsiteY6" fmla="*/ 222 h 1255816"/>
              <a:gd name="connsiteX7" fmla="*/ 1733266 w 2047164"/>
              <a:gd name="connsiteY7" fmla="*/ 13870 h 1255816"/>
              <a:gd name="connsiteX8" fmla="*/ 2047164 w 2047164"/>
              <a:gd name="connsiteY8" fmla="*/ 27517 h 1255816"/>
              <a:gd name="connsiteX0" fmla="*/ 0 w 2047164"/>
              <a:gd name="connsiteY0" fmla="*/ 1269241 h 1269241"/>
              <a:gd name="connsiteX1" fmla="*/ 177421 w 2047164"/>
              <a:gd name="connsiteY1" fmla="*/ 982638 h 1269241"/>
              <a:gd name="connsiteX2" fmla="*/ 395785 w 2047164"/>
              <a:gd name="connsiteY2" fmla="*/ 532262 h 1269241"/>
              <a:gd name="connsiteX3" fmla="*/ 641444 w 2047164"/>
              <a:gd name="connsiteY3" fmla="*/ 218362 h 1269241"/>
              <a:gd name="connsiteX4" fmla="*/ 928048 w 2047164"/>
              <a:gd name="connsiteY4" fmla="*/ 95533 h 1269241"/>
              <a:gd name="connsiteX5" fmla="*/ 1228298 w 2047164"/>
              <a:gd name="connsiteY5" fmla="*/ 40942 h 1269241"/>
              <a:gd name="connsiteX6" fmla="*/ 1473958 w 2047164"/>
              <a:gd name="connsiteY6" fmla="*/ 13647 h 1269241"/>
              <a:gd name="connsiteX7" fmla="*/ 1733266 w 2047164"/>
              <a:gd name="connsiteY7" fmla="*/ 0 h 1269241"/>
              <a:gd name="connsiteX8" fmla="*/ 2047164 w 2047164"/>
              <a:gd name="connsiteY8" fmla="*/ 40942 h 1269241"/>
              <a:gd name="connsiteX0" fmla="*/ 0 w 2035875"/>
              <a:gd name="connsiteY0" fmla="*/ 1275680 h 1275680"/>
              <a:gd name="connsiteX1" fmla="*/ 177421 w 2035875"/>
              <a:gd name="connsiteY1" fmla="*/ 989077 h 1275680"/>
              <a:gd name="connsiteX2" fmla="*/ 395785 w 2035875"/>
              <a:gd name="connsiteY2" fmla="*/ 538701 h 1275680"/>
              <a:gd name="connsiteX3" fmla="*/ 641444 w 2035875"/>
              <a:gd name="connsiteY3" fmla="*/ 224801 h 1275680"/>
              <a:gd name="connsiteX4" fmla="*/ 928048 w 2035875"/>
              <a:gd name="connsiteY4" fmla="*/ 101972 h 1275680"/>
              <a:gd name="connsiteX5" fmla="*/ 1228298 w 2035875"/>
              <a:gd name="connsiteY5" fmla="*/ 47381 h 1275680"/>
              <a:gd name="connsiteX6" fmla="*/ 1473958 w 2035875"/>
              <a:gd name="connsiteY6" fmla="*/ 20086 h 1275680"/>
              <a:gd name="connsiteX7" fmla="*/ 1733266 w 2035875"/>
              <a:gd name="connsiteY7" fmla="*/ 6439 h 1275680"/>
              <a:gd name="connsiteX8" fmla="*/ 2035875 w 2035875"/>
              <a:gd name="connsiteY8" fmla="*/ 2226 h 1275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5875" h="1275680">
                <a:moveTo>
                  <a:pt x="0" y="1275680"/>
                </a:moveTo>
                <a:cubicBezTo>
                  <a:pt x="53454" y="1188107"/>
                  <a:pt x="111457" y="1111907"/>
                  <a:pt x="177421" y="989077"/>
                </a:cubicBezTo>
                <a:cubicBezTo>
                  <a:pt x="243385" y="866247"/>
                  <a:pt x="318448" y="666080"/>
                  <a:pt x="395785" y="538701"/>
                </a:cubicBezTo>
                <a:cubicBezTo>
                  <a:pt x="473122" y="411322"/>
                  <a:pt x="552734" y="297589"/>
                  <a:pt x="641444" y="224801"/>
                </a:cubicBezTo>
                <a:cubicBezTo>
                  <a:pt x="730155" y="152013"/>
                  <a:pt x="830239" y="131542"/>
                  <a:pt x="928048" y="101972"/>
                </a:cubicBezTo>
                <a:cubicBezTo>
                  <a:pt x="1025857" y="72402"/>
                  <a:pt x="1137313" y="61029"/>
                  <a:pt x="1228298" y="47381"/>
                </a:cubicBezTo>
                <a:cubicBezTo>
                  <a:pt x="1319283" y="33733"/>
                  <a:pt x="1389797" y="26910"/>
                  <a:pt x="1473958" y="20086"/>
                </a:cubicBezTo>
                <a:cubicBezTo>
                  <a:pt x="1558119" y="13262"/>
                  <a:pt x="1640006" y="6439"/>
                  <a:pt x="1733266" y="6439"/>
                </a:cubicBezTo>
                <a:cubicBezTo>
                  <a:pt x="1826526" y="6439"/>
                  <a:pt x="1925556" y="-4598"/>
                  <a:pt x="2035875" y="2226"/>
                </a:cubicBezTo>
              </a:path>
            </a:pathLst>
          </a:custGeom>
          <a:noFill/>
          <a:ln w="25400" cap="flat">
            <a:solidFill>
              <a:srgbClr val="4F81BD"/>
            </a:solidFill>
            <a:prstDash val="solid"/>
            <a:round/>
          </a:ln>
          <a:effectLst>
            <a:outerShdw blurRad="38100" dist="23000" dir="5400000" rotWithShape="0">
              <a:srgbClr val="000000">
                <a:alpha val="35000"/>
              </a:srgbClr>
            </a:outerShdw>
          </a:effectLst>
          <a:sp3d/>
        </p:spPr>
        <p:txBody>
          <a:bodyPr rot="0" spcFirstLastPara="1" vertOverflow="overflow" horzOverflow="overflow" vert="horz" wrap="square" lIns="91439" tIns="45719" rIns="91439" bIns="45719" numCol="1" spcCol="38100" rtlCol="0" anchor="t">
            <a:noAutofit/>
          </a:bodyPr>
          <a:lstStyle/>
          <a:p>
            <a:pPr latinLnBrk="1" hangingPunct="0">
              <a:defRPr/>
            </a:pPr>
            <a:endParaRPr lang="en-US" dirty="0">
              <a:solidFill>
                <a:sysClr val="windowText" lastClr="000000"/>
              </a:solidFill>
            </a:endParaRPr>
          </a:p>
        </p:txBody>
      </p:sp>
      <p:cxnSp>
        <p:nvCxnSpPr>
          <p:cNvPr id="11" name="Straight Connector 10">
            <a:extLst>
              <a:ext uri="{FF2B5EF4-FFF2-40B4-BE49-F238E27FC236}">
                <a16:creationId xmlns:a16="http://schemas.microsoft.com/office/drawing/2014/main" id="{CD2931B6-03D9-799C-C91F-BB13E4564D66}"/>
              </a:ext>
            </a:extLst>
          </p:cNvPr>
          <p:cNvCxnSpPr/>
          <p:nvPr/>
        </p:nvCxnSpPr>
        <p:spPr>
          <a:xfrm flipV="1">
            <a:off x="6593006" y="5474137"/>
            <a:ext cx="2250768" cy="33839"/>
          </a:xfrm>
          <a:prstGeom prst="line">
            <a:avLst/>
          </a:prstGeom>
          <a:noFill/>
          <a:ln w="12700" cap="flat">
            <a:solidFill>
              <a:sysClr val="windowText" lastClr="000000"/>
            </a:solidFill>
            <a:prstDash val="solid"/>
            <a:round/>
          </a:ln>
          <a:effectLst>
            <a:outerShdw blurRad="38100" dist="20000" dir="5400000" rotWithShape="0">
              <a:srgbClr val="000000">
                <a:alpha val="38000"/>
              </a:srgbClr>
            </a:outerShdw>
          </a:effectLst>
          <a:sp3d/>
        </p:spPr>
      </p:cxnSp>
      <p:sp>
        <p:nvSpPr>
          <p:cNvPr id="12" name="Down Arrow 11">
            <a:extLst>
              <a:ext uri="{FF2B5EF4-FFF2-40B4-BE49-F238E27FC236}">
                <a16:creationId xmlns:a16="http://schemas.microsoft.com/office/drawing/2014/main" id="{18081FB6-9609-921B-E415-A1E117A88D9E}"/>
              </a:ext>
            </a:extLst>
          </p:cNvPr>
          <p:cNvSpPr/>
          <p:nvPr/>
        </p:nvSpPr>
        <p:spPr>
          <a:xfrm>
            <a:off x="7811052" y="3352503"/>
            <a:ext cx="201168" cy="456197"/>
          </a:xfrm>
          <a:prstGeom prst="downArrow">
            <a:avLst>
              <a:gd name="adj1" fmla="val 50000"/>
              <a:gd name="adj2" fmla="val 50000"/>
            </a:avLst>
          </a:prstGeom>
          <a:solidFill>
            <a:srgbClr val="FF0000">
              <a:alpha val="25000"/>
            </a:srgbClr>
          </a:solidFill>
          <a:ln w="25400" cap="flat">
            <a:noFill/>
            <a:prstDash val="solid"/>
            <a:round/>
          </a:ln>
          <a:effectLst>
            <a:outerShdw blurRad="38100" dist="23000" dir="5400000" rotWithShape="0">
              <a:srgbClr val="000000">
                <a:alpha val="35000"/>
              </a:srgbClr>
            </a:outerShdw>
          </a:effectLst>
          <a:sp3d/>
        </p:spPr>
        <p:txBody>
          <a:bodyPr rot="0" spcFirstLastPara="1" vertOverflow="overflow" horzOverflow="overflow" vert="horz" wrap="square" lIns="50003" tIns="50003" rIns="50003" bIns="50003" numCol="1" spcCol="41670" rtlCol="0" anchor="ctr">
            <a:spAutoFit/>
          </a:bodyPr>
          <a:lstStyle/>
          <a:p>
            <a:pPr defTabSz="1000129" hangingPunct="0">
              <a:defRPr/>
            </a:pPr>
            <a:endParaRPr lang="en-US" sz="2000" dirty="0">
              <a:solidFill>
                <a:prstClr val="black"/>
              </a:solidFill>
            </a:endParaRPr>
          </a:p>
        </p:txBody>
      </p:sp>
      <p:sp>
        <p:nvSpPr>
          <p:cNvPr id="13" name="Down Arrow 12">
            <a:extLst>
              <a:ext uri="{FF2B5EF4-FFF2-40B4-BE49-F238E27FC236}">
                <a16:creationId xmlns:a16="http://schemas.microsoft.com/office/drawing/2014/main" id="{65822DC7-C868-AF60-65EF-56E0A1B85B9A}"/>
              </a:ext>
            </a:extLst>
          </p:cNvPr>
          <p:cNvSpPr/>
          <p:nvPr/>
        </p:nvSpPr>
        <p:spPr>
          <a:xfrm>
            <a:off x="8149965" y="3067687"/>
            <a:ext cx="201168" cy="456197"/>
          </a:xfrm>
          <a:prstGeom prst="downArrow">
            <a:avLst>
              <a:gd name="adj1" fmla="val 50000"/>
              <a:gd name="adj2" fmla="val 50000"/>
            </a:avLst>
          </a:prstGeom>
          <a:solidFill>
            <a:srgbClr val="FF0000">
              <a:alpha val="25000"/>
            </a:srgbClr>
          </a:solidFill>
          <a:ln w="25400" cap="flat">
            <a:noFill/>
            <a:prstDash val="solid"/>
            <a:round/>
          </a:ln>
          <a:effectLst>
            <a:outerShdw blurRad="38100" dist="23000" dir="5400000" rotWithShape="0">
              <a:srgbClr val="000000">
                <a:alpha val="35000"/>
              </a:srgbClr>
            </a:outerShdw>
          </a:effectLst>
          <a:sp3d/>
        </p:spPr>
        <p:txBody>
          <a:bodyPr rot="0" spcFirstLastPara="1" vertOverflow="overflow" horzOverflow="overflow" vert="horz" wrap="square" lIns="50003" tIns="50003" rIns="50003" bIns="50003" numCol="1" spcCol="41670" rtlCol="0" anchor="ctr">
            <a:spAutoFit/>
          </a:bodyPr>
          <a:lstStyle/>
          <a:p>
            <a:pPr defTabSz="1000129" hangingPunct="0">
              <a:defRPr/>
            </a:pPr>
            <a:endParaRPr lang="en-US" sz="2000" dirty="0">
              <a:solidFill>
                <a:prstClr val="black"/>
              </a:solidFill>
            </a:endParaRPr>
          </a:p>
        </p:txBody>
      </p:sp>
      <p:sp>
        <p:nvSpPr>
          <p:cNvPr id="14" name="Down Arrow 13">
            <a:extLst>
              <a:ext uri="{FF2B5EF4-FFF2-40B4-BE49-F238E27FC236}">
                <a16:creationId xmlns:a16="http://schemas.microsoft.com/office/drawing/2014/main" id="{0FEF6D08-DBC8-8DE5-C28D-66A2E932333D}"/>
              </a:ext>
            </a:extLst>
          </p:cNvPr>
          <p:cNvSpPr/>
          <p:nvPr/>
        </p:nvSpPr>
        <p:spPr>
          <a:xfrm>
            <a:off x="8485061" y="2887319"/>
            <a:ext cx="201168" cy="456197"/>
          </a:xfrm>
          <a:prstGeom prst="downArrow">
            <a:avLst>
              <a:gd name="adj1" fmla="val 50000"/>
              <a:gd name="adj2" fmla="val 50000"/>
            </a:avLst>
          </a:prstGeom>
          <a:solidFill>
            <a:srgbClr val="FF0000">
              <a:alpha val="25000"/>
            </a:srgbClr>
          </a:solidFill>
          <a:ln w="25400" cap="flat">
            <a:noFill/>
            <a:prstDash val="solid"/>
            <a:round/>
          </a:ln>
          <a:effectLst>
            <a:outerShdw blurRad="38100" dist="23000" dir="5400000" rotWithShape="0">
              <a:srgbClr val="000000">
                <a:alpha val="35000"/>
              </a:srgbClr>
            </a:outerShdw>
          </a:effectLst>
          <a:sp3d/>
        </p:spPr>
        <p:txBody>
          <a:bodyPr rot="0" spcFirstLastPara="1" vertOverflow="overflow" horzOverflow="overflow" vert="horz" wrap="square" lIns="50003" tIns="50003" rIns="50003" bIns="50003" numCol="1" spcCol="41670" rtlCol="0" anchor="ctr">
            <a:spAutoFit/>
          </a:bodyPr>
          <a:lstStyle/>
          <a:p>
            <a:pPr defTabSz="1000129" hangingPunct="0">
              <a:defRPr/>
            </a:pPr>
            <a:endParaRPr lang="en-US" sz="2000" dirty="0">
              <a:solidFill>
                <a:prstClr val="black"/>
              </a:solidFill>
            </a:endParaRPr>
          </a:p>
        </p:txBody>
      </p:sp>
      <p:cxnSp>
        <p:nvCxnSpPr>
          <p:cNvPr id="15" name="Straight Connector 14">
            <a:extLst>
              <a:ext uri="{FF2B5EF4-FFF2-40B4-BE49-F238E27FC236}">
                <a16:creationId xmlns:a16="http://schemas.microsoft.com/office/drawing/2014/main" id="{2EE6AB56-F121-0F10-37D6-93CC8A76F673}"/>
              </a:ext>
            </a:extLst>
          </p:cNvPr>
          <p:cNvCxnSpPr/>
          <p:nvPr/>
        </p:nvCxnSpPr>
        <p:spPr>
          <a:xfrm>
            <a:off x="6593006" y="1952279"/>
            <a:ext cx="0" cy="3555697"/>
          </a:xfrm>
          <a:prstGeom prst="line">
            <a:avLst/>
          </a:prstGeom>
          <a:noFill/>
          <a:ln w="12700" cap="flat">
            <a:solidFill>
              <a:sysClr val="windowText" lastClr="000000"/>
            </a:solidFill>
            <a:prstDash val="solid"/>
            <a:round/>
          </a:ln>
          <a:effectLst>
            <a:outerShdw blurRad="38100" dist="20000" dir="5400000" rotWithShape="0">
              <a:srgbClr val="000000">
                <a:alpha val="38000"/>
              </a:srgbClr>
            </a:outerShdw>
          </a:effectLst>
          <a:sp3d/>
        </p:spPr>
      </p:cxnSp>
      <p:sp>
        <p:nvSpPr>
          <p:cNvPr id="16" name="Shape 232">
            <a:extLst>
              <a:ext uri="{FF2B5EF4-FFF2-40B4-BE49-F238E27FC236}">
                <a16:creationId xmlns:a16="http://schemas.microsoft.com/office/drawing/2014/main" id="{4AE3875D-23AA-49E4-D9C3-73CF52BCD2F5}"/>
              </a:ext>
            </a:extLst>
          </p:cNvPr>
          <p:cNvSpPr/>
          <p:nvPr/>
        </p:nvSpPr>
        <p:spPr>
          <a:xfrm>
            <a:off x="7550512" y="5531510"/>
            <a:ext cx="528348" cy="3385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p>
            <a:pPr defTabSz="914190">
              <a:defRPr/>
            </a:pPr>
            <a:r>
              <a:rPr sz="1600" dirty="0">
                <a:solidFill>
                  <a:prstClr val="black"/>
                </a:solidFill>
              </a:rPr>
              <a:t>dose</a:t>
            </a:r>
          </a:p>
        </p:txBody>
      </p:sp>
      <p:sp>
        <p:nvSpPr>
          <p:cNvPr id="17" name="Shape 233">
            <a:extLst>
              <a:ext uri="{FF2B5EF4-FFF2-40B4-BE49-F238E27FC236}">
                <a16:creationId xmlns:a16="http://schemas.microsoft.com/office/drawing/2014/main" id="{293AC4F9-C3A2-4D87-919D-82E0CBF7B7FB}"/>
              </a:ext>
            </a:extLst>
          </p:cNvPr>
          <p:cNvSpPr/>
          <p:nvPr/>
        </p:nvSpPr>
        <p:spPr>
          <a:xfrm rot="16200000">
            <a:off x="5601397" y="3727762"/>
            <a:ext cx="1632561" cy="3385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45719" tIns="45719" rIns="45719" bIns="45719" numCol="1" anchor="t">
            <a:spAutoFit/>
          </a:bodyPr>
          <a:lstStyle/>
          <a:p>
            <a:pPr defTabSz="914190">
              <a:defRPr/>
            </a:pPr>
            <a:r>
              <a:rPr lang="en-US" sz="1600" dirty="0">
                <a:solidFill>
                  <a:prstClr val="black"/>
                </a:solidFill>
              </a:rPr>
              <a:t>mu opioid </a:t>
            </a:r>
            <a:r>
              <a:rPr sz="1600" dirty="0">
                <a:solidFill>
                  <a:prstClr val="black"/>
                </a:solidFill>
              </a:rPr>
              <a:t>effect</a:t>
            </a:r>
            <a:r>
              <a:rPr lang="en-US" sz="1600" dirty="0">
                <a:solidFill>
                  <a:prstClr val="black"/>
                </a:solidFill>
              </a:rPr>
              <a:t>s</a:t>
            </a:r>
            <a:endParaRPr sz="1600" dirty="0">
              <a:solidFill>
                <a:prstClr val="black"/>
              </a:solidFill>
            </a:endParaRPr>
          </a:p>
        </p:txBody>
      </p:sp>
      <p:sp>
        <p:nvSpPr>
          <p:cNvPr id="18" name="Down Arrow 46">
            <a:extLst>
              <a:ext uri="{FF2B5EF4-FFF2-40B4-BE49-F238E27FC236}">
                <a16:creationId xmlns:a16="http://schemas.microsoft.com/office/drawing/2014/main" id="{9837276D-B945-39DB-4755-39DD40A0A804}"/>
              </a:ext>
            </a:extLst>
          </p:cNvPr>
          <p:cNvSpPr/>
          <p:nvPr/>
        </p:nvSpPr>
        <p:spPr>
          <a:xfrm>
            <a:off x="7488576" y="4489099"/>
            <a:ext cx="201168" cy="456197"/>
          </a:xfrm>
          <a:prstGeom prst="downArrow">
            <a:avLst>
              <a:gd name="adj1" fmla="val 50000"/>
              <a:gd name="adj2" fmla="val 50000"/>
            </a:avLst>
          </a:prstGeom>
          <a:solidFill>
            <a:srgbClr val="FF0000">
              <a:alpha val="25000"/>
            </a:srgbClr>
          </a:solidFill>
          <a:ln w="25400" cap="flat">
            <a:noFill/>
            <a:prstDash val="solid"/>
            <a:round/>
          </a:ln>
          <a:effectLst>
            <a:outerShdw blurRad="38100" dist="23000" dir="5400000" rotWithShape="0">
              <a:srgbClr val="000000">
                <a:alpha val="35000"/>
              </a:srgbClr>
            </a:outerShdw>
          </a:effectLst>
          <a:sp3d/>
        </p:spPr>
        <p:txBody>
          <a:bodyPr rot="0" spcFirstLastPara="1" vertOverflow="overflow" horzOverflow="overflow" vert="horz" wrap="square" lIns="50003" tIns="50003" rIns="50003" bIns="50003" numCol="1" spcCol="41670" rtlCol="0" anchor="ctr">
            <a:spAutoFit/>
          </a:bodyPr>
          <a:lstStyle/>
          <a:p>
            <a:pPr defTabSz="1000129" hangingPunct="0">
              <a:defRPr/>
            </a:pPr>
            <a:endParaRPr lang="en-US" sz="2000" dirty="0">
              <a:solidFill>
                <a:prstClr val="black"/>
              </a:solidFill>
            </a:endParaRPr>
          </a:p>
        </p:txBody>
      </p:sp>
      <p:sp>
        <p:nvSpPr>
          <p:cNvPr id="19" name="Down Arrow 46">
            <a:extLst>
              <a:ext uri="{FF2B5EF4-FFF2-40B4-BE49-F238E27FC236}">
                <a16:creationId xmlns:a16="http://schemas.microsoft.com/office/drawing/2014/main" id="{6E63F0C3-96AD-ED90-6F5B-E869F703ABF9}"/>
              </a:ext>
            </a:extLst>
          </p:cNvPr>
          <p:cNvSpPr/>
          <p:nvPr/>
        </p:nvSpPr>
        <p:spPr>
          <a:xfrm>
            <a:off x="7882245" y="4489099"/>
            <a:ext cx="201168" cy="456197"/>
          </a:xfrm>
          <a:prstGeom prst="downArrow">
            <a:avLst>
              <a:gd name="adj1" fmla="val 50000"/>
              <a:gd name="adj2" fmla="val 50000"/>
            </a:avLst>
          </a:prstGeom>
          <a:solidFill>
            <a:srgbClr val="FF0000">
              <a:alpha val="25000"/>
            </a:srgbClr>
          </a:solidFill>
          <a:ln w="25400" cap="flat">
            <a:noFill/>
            <a:prstDash val="solid"/>
            <a:round/>
          </a:ln>
          <a:effectLst>
            <a:outerShdw blurRad="38100" dist="23000" dir="5400000" rotWithShape="0">
              <a:srgbClr val="000000">
                <a:alpha val="35000"/>
              </a:srgbClr>
            </a:outerShdw>
          </a:effectLst>
          <a:sp3d/>
        </p:spPr>
        <p:txBody>
          <a:bodyPr rot="0" spcFirstLastPara="1" vertOverflow="overflow" horzOverflow="overflow" vert="horz" wrap="square" lIns="50003" tIns="50003" rIns="50003" bIns="50003" numCol="1" spcCol="41670" rtlCol="0" anchor="ctr">
            <a:spAutoFit/>
          </a:bodyPr>
          <a:lstStyle/>
          <a:p>
            <a:pPr defTabSz="1000129" hangingPunct="0">
              <a:defRPr/>
            </a:pPr>
            <a:endParaRPr lang="en-US" sz="2000" dirty="0">
              <a:solidFill>
                <a:prstClr val="black"/>
              </a:solidFill>
            </a:endParaRPr>
          </a:p>
        </p:txBody>
      </p:sp>
      <p:sp>
        <p:nvSpPr>
          <p:cNvPr id="20" name="Down Arrow 46">
            <a:extLst>
              <a:ext uri="{FF2B5EF4-FFF2-40B4-BE49-F238E27FC236}">
                <a16:creationId xmlns:a16="http://schemas.microsoft.com/office/drawing/2014/main" id="{C12A9A36-66A8-BE97-7D4A-EB7360A06895}"/>
              </a:ext>
            </a:extLst>
          </p:cNvPr>
          <p:cNvSpPr/>
          <p:nvPr/>
        </p:nvSpPr>
        <p:spPr>
          <a:xfrm>
            <a:off x="8275914" y="4489099"/>
            <a:ext cx="201168" cy="456197"/>
          </a:xfrm>
          <a:prstGeom prst="downArrow">
            <a:avLst>
              <a:gd name="adj1" fmla="val 50000"/>
              <a:gd name="adj2" fmla="val 50000"/>
            </a:avLst>
          </a:prstGeom>
          <a:solidFill>
            <a:srgbClr val="FF0000">
              <a:alpha val="25000"/>
            </a:srgbClr>
          </a:solidFill>
          <a:ln w="25400" cap="flat">
            <a:noFill/>
            <a:prstDash val="solid"/>
            <a:round/>
          </a:ln>
          <a:effectLst>
            <a:outerShdw blurRad="38100" dist="23000" dir="5400000" rotWithShape="0">
              <a:srgbClr val="000000">
                <a:alpha val="35000"/>
              </a:srgbClr>
            </a:outerShdw>
          </a:effectLst>
          <a:sp3d/>
        </p:spPr>
        <p:txBody>
          <a:bodyPr rot="0" spcFirstLastPara="1" vertOverflow="overflow" horzOverflow="overflow" vert="horz" wrap="square" lIns="50003" tIns="50003" rIns="50003" bIns="50003" numCol="1" spcCol="41670" rtlCol="0" anchor="ctr">
            <a:spAutoFit/>
          </a:bodyPr>
          <a:lstStyle/>
          <a:p>
            <a:pPr defTabSz="1000129" hangingPunct="0">
              <a:defRPr/>
            </a:pPr>
            <a:endParaRPr lang="en-US" sz="2000" dirty="0">
              <a:solidFill>
                <a:prstClr val="black"/>
              </a:solidFill>
            </a:endParaRPr>
          </a:p>
        </p:txBody>
      </p:sp>
    </p:spTree>
    <p:custDataLst>
      <p:tags r:id="rId1"/>
    </p:custDataLst>
    <p:extLst>
      <p:ext uri="{BB962C8B-B14F-4D97-AF65-F5344CB8AC3E}">
        <p14:creationId xmlns:p14="http://schemas.microsoft.com/office/powerpoint/2010/main" val="3810038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6405C83C-D027-99DA-F0DF-B5E194FDE06D}"/>
              </a:ext>
            </a:extLst>
          </p:cNvPr>
          <p:cNvGraphicFramePr/>
          <p:nvPr/>
        </p:nvGraphicFramePr>
        <p:xfrm>
          <a:off x="1981200" y="457200"/>
          <a:ext cx="8305800" cy="56388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88AB6A12-8FB0-272F-6E4A-5D8D39BB746B}"/>
              </a:ext>
            </a:extLst>
          </p:cNvPr>
          <p:cNvSpPr txBox="1"/>
          <p:nvPr/>
        </p:nvSpPr>
        <p:spPr>
          <a:xfrm>
            <a:off x="1981200" y="6233383"/>
            <a:ext cx="6211614" cy="334835"/>
          </a:xfrm>
          <a:prstGeom prst="rect">
            <a:avLst/>
          </a:prstGeom>
          <a:noFill/>
        </p:spPr>
        <p:txBody>
          <a:bodyPr wrap="square" rtlCol="0">
            <a:spAutoFit/>
          </a:bodyPr>
          <a:lstStyle/>
          <a:p>
            <a:r>
              <a:rPr lang="en-US" sz="788" dirty="0">
                <a:solidFill>
                  <a:srgbClr val="333333"/>
                </a:solidFill>
                <a:latin typeface="Guardian TextSans Web"/>
              </a:rPr>
              <a:t>Santo T, Clark B, Hickman M, et al. Association of Opioid Agonist Treatment With All-Cause Mortality and Specific Causes of Death Among People With Opioid Dependence: A Systematic Review and Meta-analysis. </a:t>
            </a:r>
            <a:r>
              <a:rPr lang="en-US" sz="788" i="1" dirty="0">
                <a:solidFill>
                  <a:srgbClr val="333333"/>
                </a:solidFill>
                <a:latin typeface="Guardian TextSans Web"/>
              </a:rPr>
              <a:t>JAMA Psychiatry.</a:t>
            </a:r>
            <a:r>
              <a:rPr lang="en-US" sz="788" dirty="0">
                <a:solidFill>
                  <a:srgbClr val="333333"/>
                </a:solidFill>
                <a:latin typeface="Guardian TextSans Web"/>
              </a:rPr>
              <a:t> 2021;78(9):979–993. doi:10.1001/jamapsychiatry.2021.0976</a:t>
            </a:r>
            <a:endParaRPr lang="en-US" sz="788" dirty="0"/>
          </a:p>
        </p:txBody>
      </p:sp>
    </p:spTree>
    <p:extLst>
      <p:ext uri="{BB962C8B-B14F-4D97-AF65-F5344CB8AC3E}">
        <p14:creationId xmlns:p14="http://schemas.microsoft.com/office/powerpoint/2010/main" val="19913948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Google Shape;593;g2b27b2bae06_0_51">
            <a:extLst>
              <a:ext uri="{FF2B5EF4-FFF2-40B4-BE49-F238E27FC236}">
                <a16:creationId xmlns:a16="http://schemas.microsoft.com/office/drawing/2014/main" id="{CCBD1E54-BA64-C6D1-B004-05B3BE4D7047}"/>
              </a:ext>
            </a:extLst>
          </p:cNvPr>
          <p:cNvPicPr preferRelativeResize="0"/>
          <p:nvPr/>
        </p:nvPicPr>
        <p:blipFill rotWithShape="1">
          <a:blip r:embed="rId2"/>
          <a:srcRect b="461"/>
          <a:stretch>
            <a:fillRect/>
          </a:stretch>
        </p:blipFill>
        <p:spPr>
          <a:xfrm>
            <a:off x="20" y="1282"/>
            <a:ext cx="12191980" cy="6856718"/>
          </a:xfrm>
          <a:prstGeom prst="rect">
            <a:avLst/>
          </a:prstGeom>
          <a:noFill/>
        </p:spPr>
      </p:pic>
    </p:spTree>
    <p:extLst>
      <p:ext uri="{BB962C8B-B14F-4D97-AF65-F5344CB8AC3E}">
        <p14:creationId xmlns:p14="http://schemas.microsoft.com/office/powerpoint/2010/main" val="5843342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5ED4C-B520-3065-C575-E3E8C818507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15F1238-335E-941F-8E2D-87453DCFDE31}"/>
              </a:ext>
            </a:extLst>
          </p:cNvPr>
          <p:cNvSpPr>
            <a:spLocks noGrp="1"/>
          </p:cNvSpPr>
          <p:nvPr>
            <p:ph type="body" idx="1"/>
          </p:nvPr>
        </p:nvSpPr>
        <p:spPr/>
        <p:txBody>
          <a:bodyPr/>
          <a:lstStyle/>
          <a:p>
            <a:r>
              <a:rPr lang="en-US" dirty="0"/>
              <a:t>What about Naltrexone?</a:t>
            </a:r>
          </a:p>
        </p:txBody>
      </p:sp>
      <p:sp>
        <p:nvSpPr>
          <p:cNvPr id="4" name="Text Placeholder 3">
            <a:extLst>
              <a:ext uri="{FF2B5EF4-FFF2-40B4-BE49-F238E27FC236}">
                <a16:creationId xmlns:a16="http://schemas.microsoft.com/office/drawing/2014/main" id="{EBD9F7BC-C9DD-7D31-05A4-DB4998D084E1}"/>
              </a:ext>
            </a:extLst>
          </p:cNvPr>
          <p:cNvSpPr>
            <a:spLocks noGrp="1"/>
          </p:cNvSpPr>
          <p:nvPr>
            <p:ph type="body" idx="2"/>
          </p:nvPr>
        </p:nvSpPr>
        <p:spPr>
          <a:xfrm>
            <a:off x="6318974" y="1920240"/>
            <a:ext cx="5644695" cy="4062808"/>
          </a:xfrm>
        </p:spPr>
        <p:txBody>
          <a:bodyPr/>
          <a:lstStyle/>
          <a:p>
            <a:pPr indent="-342917">
              <a:spcAft>
                <a:spcPts val="600"/>
              </a:spcAft>
              <a:buSzPts val="2400"/>
              <a:buFont typeface="Cabin"/>
              <a:buChar char="•"/>
            </a:pPr>
            <a:r>
              <a:rPr lang="en-US" sz="2400" dirty="0">
                <a:latin typeface="Times New Roman"/>
              </a:rPr>
              <a:t>Unlike methadone/buprenorphine, naltrexone does NOT induce opioid tolerance, thus has increased risk of overdose with return to use</a:t>
            </a:r>
          </a:p>
          <a:p>
            <a:pPr indent="-342917">
              <a:spcAft>
                <a:spcPts val="600"/>
              </a:spcAft>
              <a:buSzPts val="2400"/>
              <a:buFont typeface="Cabin"/>
              <a:buChar char="•"/>
            </a:pPr>
            <a:r>
              <a:rPr lang="en-US" sz="2400" dirty="0">
                <a:latin typeface="Times New Roman"/>
              </a:rPr>
              <a:t>MULTIPLE studies show NO IMPROVEMENT in overdose risk with naltrexone compared to placebo, and WORSE overdose risk compared to buprenorphine/methadone</a:t>
            </a:r>
            <a:r>
              <a:rPr lang="en-US" sz="2400" dirty="0">
                <a:latin typeface="Times New Roman"/>
                <a:cs typeface="Times New Roman"/>
              </a:rPr>
              <a:t>²³</a:t>
            </a:r>
          </a:p>
          <a:p>
            <a:pPr indent="-342917">
              <a:spcAft>
                <a:spcPts val="600"/>
              </a:spcAft>
              <a:buSzPts val="2400"/>
              <a:buFont typeface="Cabin"/>
              <a:buChar char="•"/>
            </a:pPr>
            <a:endParaRPr lang="en-US" sz="2400" dirty="0">
              <a:latin typeface="Times New Roman"/>
              <a:cs typeface="Times New Roman"/>
            </a:endParaRPr>
          </a:p>
        </p:txBody>
      </p:sp>
      <p:sp>
        <p:nvSpPr>
          <p:cNvPr id="5" name="Google Shape;591;g2b27b2bae06_0_51">
            <a:extLst>
              <a:ext uri="{FF2B5EF4-FFF2-40B4-BE49-F238E27FC236}">
                <a16:creationId xmlns:a16="http://schemas.microsoft.com/office/drawing/2014/main" id="{37138D4D-E3B7-0E17-4207-1510A68A7EFB}"/>
              </a:ext>
            </a:extLst>
          </p:cNvPr>
          <p:cNvSpPr txBox="1"/>
          <p:nvPr/>
        </p:nvSpPr>
        <p:spPr>
          <a:xfrm>
            <a:off x="914400" y="1581716"/>
            <a:ext cx="4952765" cy="3200846"/>
          </a:xfrm>
          <a:prstGeom prst="rect">
            <a:avLst/>
          </a:prstGeom>
          <a:noFill/>
          <a:ln>
            <a:noFill/>
          </a:ln>
        </p:spPr>
        <p:txBody>
          <a:bodyPr spcFirstLastPara="1" wrap="square" lIns="91425" tIns="91425" rIns="91425" bIns="91425" anchor="t" anchorCtr="0">
            <a:spAutoFit/>
          </a:bodyPr>
          <a:lstStyle/>
          <a:p>
            <a:pPr>
              <a:buClr>
                <a:srgbClr val="000000"/>
              </a:buClr>
              <a:buSzPts val="1000"/>
            </a:pPr>
            <a:r>
              <a:rPr lang="en-US" sz="2800" dirty="0">
                <a:solidFill>
                  <a:srgbClr val="000000"/>
                </a:solidFill>
                <a:latin typeface="Arial"/>
                <a:ea typeface="Arial"/>
                <a:cs typeface="Arial"/>
                <a:sym typeface="Arial"/>
              </a:rPr>
              <a:t>See graph from:</a:t>
            </a:r>
          </a:p>
          <a:p>
            <a:pPr>
              <a:buClr>
                <a:srgbClr val="000000"/>
              </a:buClr>
              <a:buSzPts val="1000"/>
            </a:pPr>
            <a:endParaRPr lang="en-US" sz="2800" dirty="0">
              <a:solidFill>
                <a:srgbClr val="000000"/>
              </a:solidFill>
              <a:latin typeface="Arial"/>
              <a:ea typeface="Arial"/>
              <a:cs typeface="Arial"/>
              <a:sym typeface="Arial"/>
            </a:endParaRPr>
          </a:p>
          <a:p>
            <a:pPr>
              <a:buClr>
                <a:srgbClr val="000000"/>
              </a:buClr>
              <a:buSzPts val="1000"/>
            </a:pPr>
            <a:r>
              <a:rPr lang="en-US" sz="2800" dirty="0">
                <a:solidFill>
                  <a:srgbClr val="000000"/>
                </a:solidFill>
                <a:latin typeface="Arial"/>
                <a:ea typeface="Arial"/>
                <a:cs typeface="Arial"/>
                <a:sym typeface="Arial"/>
              </a:rPr>
              <a:t>https://dev.recoveryanswers.org/research-post/buprenorphine-naltrexone-vivitrol-overdose-risk/</a:t>
            </a:r>
            <a:endParaRPr sz="2800" dirty="0">
              <a:solidFill>
                <a:srgbClr val="000000"/>
              </a:solidFill>
              <a:latin typeface="Arial"/>
              <a:ea typeface="Arial"/>
              <a:cs typeface="Arial"/>
              <a:sym typeface="Arial"/>
            </a:endParaRPr>
          </a:p>
        </p:txBody>
      </p:sp>
      <p:sp>
        <p:nvSpPr>
          <p:cNvPr id="6" name="TextBox 5">
            <a:extLst>
              <a:ext uri="{FF2B5EF4-FFF2-40B4-BE49-F238E27FC236}">
                <a16:creationId xmlns:a16="http://schemas.microsoft.com/office/drawing/2014/main" id="{45979514-C981-D818-71D6-5FEA91B66562}"/>
              </a:ext>
            </a:extLst>
          </p:cNvPr>
          <p:cNvSpPr txBox="1"/>
          <p:nvPr/>
        </p:nvSpPr>
        <p:spPr>
          <a:xfrm>
            <a:off x="6855320" y="5567550"/>
            <a:ext cx="4572000" cy="830997"/>
          </a:xfrm>
          <a:prstGeom prst="rect">
            <a:avLst/>
          </a:prstGeom>
          <a:noFill/>
        </p:spPr>
        <p:txBody>
          <a:bodyPr wrap="square">
            <a:spAutoFit/>
          </a:bodyPr>
          <a:lstStyle/>
          <a:p>
            <a:r>
              <a:rPr lang="pt-BR" sz="800" dirty="0">
                <a:latin typeface="Cabin" panose="020B0803050202020004" pitchFamily="34" charset="0"/>
              </a:rPr>
              <a:t>2 wakeman 2020 </a:t>
            </a:r>
          </a:p>
          <a:p>
            <a:r>
              <a:rPr lang="pt-BR" sz="800" dirty="0">
                <a:latin typeface="Cabin" panose="020B0803050202020004" pitchFamily="34" charset="0"/>
              </a:rPr>
              <a:t>3 Morgan 2019</a:t>
            </a:r>
          </a:p>
          <a:p>
            <a:endParaRPr lang="pt-BR" sz="800" dirty="0">
              <a:latin typeface="Cabin" panose="020B0803050202020004" pitchFamily="34" charset="0"/>
            </a:endParaRPr>
          </a:p>
          <a:p>
            <a:endParaRPr lang="pt-BR" sz="800" dirty="0">
              <a:latin typeface="Cabin" panose="020B0803050202020004" pitchFamily="34" charset="0"/>
            </a:endParaRPr>
          </a:p>
          <a:p>
            <a:endParaRPr lang="pt-BR" sz="800" dirty="0">
              <a:latin typeface="Cabin" panose="020B0803050202020004" pitchFamily="34" charset="0"/>
            </a:endParaRPr>
          </a:p>
          <a:p>
            <a:endParaRPr lang="pt-BR" sz="800" dirty="0">
              <a:latin typeface="Cabin" panose="020B0803050202020004" pitchFamily="34" charset="0"/>
            </a:endParaRPr>
          </a:p>
        </p:txBody>
      </p:sp>
    </p:spTree>
    <p:extLst>
      <p:ext uri="{BB962C8B-B14F-4D97-AF65-F5344CB8AC3E}">
        <p14:creationId xmlns:p14="http://schemas.microsoft.com/office/powerpoint/2010/main" val="1368655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4E368DB-AADA-050A-ACAB-EB5F9F5CB44F}"/>
              </a:ext>
            </a:extLst>
          </p:cNvPr>
          <p:cNvPicPr>
            <a:picLocks noChangeAspect="1"/>
          </p:cNvPicPr>
          <p:nvPr/>
        </p:nvPicPr>
        <p:blipFill>
          <a:blip r:embed="rId2"/>
          <a:stretch>
            <a:fillRect/>
          </a:stretch>
        </p:blipFill>
        <p:spPr>
          <a:xfrm>
            <a:off x="6858000" y="0"/>
            <a:ext cx="4398065" cy="6858000"/>
          </a:xfrm>
          <a:prstGeom prst="rect">
            <a:avLst/>
          </a:prstGeom>
        </p:spPr>
      </p:pic>
      <p:pic>
        <p:nvPicPr>
          <p:cNvPr id="10" name="Picture 9">
            <a:extLst>
              <a:ext uri="{FF2B5EF4-FFF2-40B4-BE49-F238E27FC236}">
                <a16:creationId xmlns:a16="http://schemas.microsoft.com/office/drawing/2014/main" id="{2E03653E-762A-4156-8DDD-45B3AA49CBFE}"/>
              </a:ext>
            </a:extLst>
          </p:cNvPr>
          <p:cNvPicPr>
            <a:picLocks noChangeAspect="1"/>
          </p:cNvPicPr>
          <p:nvPr/>
        </p:nvPicPr>
        <p:blipFill>
          <a:blip r:embed="rId3"/>
          <a:stretch>
            <a:fillRect/>
          </a:stretch>
        </p:blipFill>
        <p:spPr>
          <a:xfrm>
            <a:off x="228600" y="2133600"/>
            <a:ext cx="6520634" cy="1909574"/>
          </a:xfrm>
          <a:prstGeom prst="rect">
            <a:avLst/>
          </a:prstGeom>
        </p:spPr>
      </p:pic>
    </p:spTree>
    <p:extLst>
      <p:ext uri="{BB962C8B-B14F-4D97-AF65-F5344CB8AC3E}">
        <p14:creationId xmlns:p14="http://schemas.microsoft.com/office/powerpoint/2010/main" val="19811304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93A064F-7467-9810-17D3-16793044D9F9}"/>
              </a:ext>
            </a:extLst>
          </p:cNvPr>
          <p:cNvSpPr>
            <a:spLocks noGrp="1"/>
          </p:cNvSpPr>
          <p:nvPr>
            <p:ph type="title"/>
          </p:nvPr>
        </p:nvSpPr>
        <p:spPr/>
        <p:txBody>
          <a:bodyPr>
            <a:normAutofit/>
          </a:bodyPr>
          <a:lstStyle/>
          <a:p>
            <a:r>
              <a:rPr lang="en-US" dirty="0"/>
              <a:t>97 licensed OTPs across 55 NC counties! </a:t>
            </a:r>
          </a:p>
        </p:txBody>
      </p:sp>
      <p:pic>
        <p:nvPicPr>
          <p:cNvPr id="5" name="Picture 4">
            <a:extLst>
              <a:ext uri="{FF2B5EF4-FFF2-40B4-BE49-F238E27FC236}">
                <a16:creationId xmlns:a16="http://schemas.microsoft.com/office/drawing/2014/main" id="{083855CC-1414-1F3F-3B2C-E6E240571185}"/>
              </a:ext>
            </a:extLst>
          </p:cNvPr>
          <p:cNvPicPr>
            <a:picLocks noChangeAspect="1"/>
          </p:cNvPicPr>
          <p:nvPr/>
        </p:nvPicPr>
        <p:blipFill>
          <a:blip r:embed="rId2"/>
          <a:stretch>
            <a:fillRect/>
          </a:stretch>
        </p:blipFill>
        <p:spPr>
          <a:xfrm>
            <a:off x="0" y="1896931"/>
            <a:ext cx="12192000" cy="4740537"/>
          </a:xfrm>
          <a:prstGeom prst="rect">
            <a:avLst/>
          </a:prstGeom>
        </p:spPr>
      </p:pic>
    </p:spTree>
    <p:extLst>
      <p:ext uri="{BB962C8B-B14F-4D97-AF65-F5344CB8AC3E}">
        <p14:creationId xmlns:p14="http://schemas.microsoft.com/office/powerpoint/2010/main" val="13593594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ECA8CA-41B3-662E-E630-9B6EEFC50431}"/>
              </a:ext>
            </a:extLst>
          </p:cNvPr>
          <p:cNvSpPr>
            <a:spLocks noGrp="1"/>
          </p:cNvSpPr>
          <p:nvPr>
            <p:ph type="title"/>
          </p:nvPr>
        </p:nvSpPr>
        <p:spPr/>
        <p:txBody>
          <a:bodyPr/>
          <a:lstStyle/>
          <a:p>
            <a:r>
              <a:rPr lang="en-US" b="1" dirty="0"/>
              <a:t>Telehealth MOUD</a:t>
            </a:r>
          </a:p>
        </p:txBody>
      </p:sp>
      <p:sp>
        <p:nvSpPr>
          <p:cNvPr id="2" name="Footer Placeholder 1">
            <a:extLst>
              <a:ext uri="{FF2B5EF4-FFF2-40B4-BE49-F238E27FC236}">
                <a16:creationId xmlns:a16="http://schemas.microsoft.com/office/drawing/2014/main" id="{E828372E-2804-8E07-1C89-CC5E3473178C}"/>
              </a:ext>
            </a:extLst>
          </p:cNvPr>
          <p:cNvSpPr>
            <a:spLocks noGrp="1"/>
          </p:cNvSpPr>
          <p:nvPr>
            <p:ph type="ftr" sz="quarter" idx="11"/>
          </p:nvPr>
        </p:nvSpPr>
        <p:spPr/>
        <p:txBody>
          <a:bodyPr/>
          <a:lstStyle/>
          <a:p>
            <a:r>
              <a:rPr lang="en-US"/>
              <a:t>UnShame NC</a:t>
            </a:r>
          </a:p>
        </p:txBody>
      </p:sp>
      <p:pic>
        <p:nvPicPr>
          <p:cNvPr id="2050" name="Picture 2" descr="Bicycle Health Grows Leadership Team to Further Expand">
            <a:extLst>
              <a:ext uri="{FF2B5EF4-FFF2-40B4-BE49-F238E27FC236}">
                <a16:creationId xmlns:a16="http://schemas.microsoft.com/office/drawing/2014/main" id="{3FB83698-6902-EAA7-6797-59EB3E8FC0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5845" y="1716781"/>
            <a:ext cx="1702870" cy="170287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Ophelia Raises $50 Million Series B Led by Tiger Global to">
            <a:extLst>
              <a:ext uri="{FF2B5EF4-FFF2-40B4-BE49-F238E27FC236}">
                <a16:creationId xmlns:a16="http://schemas.microsoft.com/office/drawing/2014/main" id="{698EE1AC-9EBC-09EE-AEFF-8ECDE400567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7315" y="4727306"/>
            <a:ext cx="3027325" cy="170287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Jobs at Boulder Care | Consider">
            <a:extLst>
              <a:ext uri="{FF2B5EF4-FFF2-40B4-BE49-F238E27FC236}">
                <a16:creationId xmlns:a16="http://schemas.microsoft.com/office/drawing/2014/main" id="{C24A52BD-7A92-A6DA-7073-052956AADF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071" y="2994686"/>
            <a:ext cx="2286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Virtual Suboxone and Naltrexone for Addiction - Workit Health">
            <a:extLst>
              <a:ext uri="{FF2B5EF4-FFF2-40B4-BE49-F238E27FC236}">
                <a16:creationId xmlns:a16="http://schemas.microsoft.com/office/drawing/2014/main" id="{7419CBEB-1A88-DA47-4B56-1D4BFA86BEF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6349" y="4723900"/>
            <a:ext cx="1702870" cy="1706276"/>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descr="Innovative Online Recovery: Recovery Delivered">
            <a:extLst>
              <a:ext uri="{FF2B5EF4-FFF2-40B4-BE49-F238E27FC236}">
                <a16:creationId xmlns:a16="http://schemas.microsoft.com/office/drawing/2014/main" id="{16E0EAE4-D7CC-0BB5-40DF-F5663DF3DC8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517843" y="3581215"/>
            <a:ext cx="2347808" cy="3171523"/>
          </a:xfrm>
          <a:prstGeom prst="rect">
            <a:avLst/>
          </a:prstGeom>
          <a:noFill/>
          <a:extLst>
            <a:ext uri="{909E8E84-426E-40DD-AFC4-6F175D3DCCD1}">
              <a14:hiddenFill xmlns:a14="http://schemas.microsoft.com/office/drawing/2010/main">
                <a:solidFill>
                  <a:srgbClr val="FFFFFF"/>
                </a:solidFill>
              </a14:hiddenFill>
            </a:ext>
          </a:extLst>
        </p:spPr>
      </p:pic>
      <p:pic>
        <p:nvPicPr>
          <p:cNvPr id="2076" name="Picture 28" descr="Eleanor Health and Amerigroup of Washington Establish Innovative  Value-Based Partnership focused on Mental Health and Addiction Care - Eleanor  Health">
            <a:extLst>
              <a:ext uri="{FF2B5EF4-FFF2-40B4-BE49-F238E27FC236}">
                <a16:creationId xmlns:a16="http://schemas.microsoft.com/office/drawing/2014/main" id="{FC073436-1AB6-719B-E4EE-DC8F84FBB2F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82298" y="1907644"/>
            <a:ext cx="3262756" cy="2174083"/>
          </a:xfrm>
          <a:prstGeom prst="rect">
            <a:avLst/>
          </a:prstGeom>
          <a:noFill/>
          <a:extLst>
            <a:ext uri="{909E8E84-426E-40DD-AFC4-6F175D3DCCD1}">
              <a14:hiddenFill xmlns:a14="http://schemas.microsoft.com/office/drawing/2010/main">
                <a:solidFill>
                  <a:srgbClr val="FFFFFF"/>
                </a:solidFill>
              </a14:hiddenFill>
            </a:ext>
          </a:extLst>
        </p:spPr>
      </p:pic>
      <p:pic>
        <p:nvPicPr>
          <p:cNvPr id="2078" name="Picture 30" descr="Mayrx Recovery | Comprehensive Care for Substance Use &amp; Mental Health">
            <a:extLst>
              <a:ext uri="{FF2B5EF4-FFF2-40B4-BE49-F238E27FC236}">
                <a16:creationId xmlns:a16="http://schemas.microsoft.com/office/drawing/2014/main" id="{5BB53FDF-D938-36B4-7A7F-E4E1A7C40CF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09405" y="1024476"/>
            <a:ext cx="3181924" cy="2395175"/>
          </a:xfrm>
          <a:prstGeom prst="rect">
            <a:avLst/>
          </a:prstGeom>
          <a:noFill/>
          <a:extLst>
            <a:ext uri="{909E8E84-426E-40DD-AFC4-6F175D3DCCD1}">
              <a14:hiddenFill xmlns:a14="http://schemas.microsoft.com/office/drawing/2010/main">
                <a:solidFill>
                  <a:srgbClr val="FFFFFF"/>
                </a:solidFill>
              </a14:hiddenFill>
            </a:ext>
          </a:extLst>
        </p:spPr>
      </p:pic>
      <p:pic>
        <p:nvPicPr>
          <p:cNvPr id="2080" name="Picture 32">
            <a:extLst>
              <a:ext uri="{FF2B5EF4-FFF2-40B4-BE49-F238E27FC236}">
                <a16:creationId xmlns:a16="http://schemas.microsoft.com/office/drawing/2014/main" id="{35DD54DB-2EB6-46AF-C768-54384B9321A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32166" y="4557376"/>
            <a:ext cx="2381250"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30733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C88FE-2815-B6A2-1F79-D50A3F4B2A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BD67A3-9FE3-2F74-009E-02594E44E1A1}"/>
              </a:ext>
            </a:extLst>
          </p:cNvPr>
          <p:cNvSpPr>
            <a:spLocks noGrp="1"/>
          </p:cNvSpPr>
          <p:nvPr>
            <p:ph type="title"/>
          </p:nvPr>
        </p:nvSpPr>
        <p:spPr>
          <a:xfrm>
            <a:off x="733427" y="609599"/>
            <a:ext cx="3686174" cy="1322888"/>
          </a:xfrm>
        </p:spPr>
        <p:txBody>
          <a:bodyPr>
            <a:normAutofit/>
          </a:bodyPr>
          <a:lstStyle/>
          <a:p>
            <a:r>
              <a:rPr lang="en-US" b="1"/>
              <a:t>AGENDA</a:t>
            </a:r>
            <a:endParaRPr lang="en-US" b="1" dirty="0"/>
          </a:p>
        </p:txBody>
      </p:sp>
      <p:sp>
        <p:nvSpPr>
          <p:cNvPr id="3" name="Content Placeholder 2">
            <a:extLst>
              <a:ext uri="{FF2B5EF4-FFF2-40B4-BE49-F238E27FC236}">
                <a16:creationId xmlns:a16="http://schemas.microsoft.com/office/drawing/2014/main" id="{4032D9B3-18EA-16C2-5C25-0CED367357C8}"/>
              </a:ext>
            </a:extLst>
          </p:cNvPr>
          <p:cNvSpPr>
            <a:spLocks noGrp="1"/>
          </p:cNvSpPr>
          <p:nvPr>
            <p:ph idx="1"/>
          </p:nvPr>
        </p:nvSpPr>
        <p:spPr>
          <a:xfrm>
            <a:off x="533400" y="2194101"/>
            <a:ext cx="4648199" cy="3973337"/>
          </a:xfrm>
        </p:spPr>
        <p:txBody>
          <a:bodyPr>
            <a:normAutofit/>
          </a:bodyPr>
          <a:lstStyle/>
          <a:p>
            <a:pPr marL="514350" indent="-514350">
              <a:buAutoNum type="arabicParenR"/>
            </a:pPr>
            <a:r>
              <a:rPr lang="en-US" sz="2400" b="1" dirty="0"/>
              <a:t>Overview of NC OUD</a:t>
            </a:r>
          </a:p>
          <a:p>
            <a:pPr marL="514350" indent="-514350">
              <a:buAutoNum type="arabicParenR"/>
            </a:pPr>
            <a:r>
              <a:rPr lang="en-US" sz="2400" b="1" dirty="0"/>
              <a:t>Neurobiology of Addiction</a:t>
            </a:r>
          </a:p>
          <a:p>
            <a:pPr marL="514350" indent="-514350">
              <a:buAutoNum type="arabicParenR"/>
            </a:pPr>
            <a:r>
              <a:rPr lang="en-US" sz="3200" b="1" dirty="0"/>
              <a:t>OUD Evidence-Based Management</a:t>
            </a:r>
          </a:p>
          <a:p>
            <a:pPr marL="514350" indent="-514350">
              <a:buAutoNum type="arabicParenR"/>
            </a:pPr>
            <a:r>
              <a:rPr lang="en-US" sz="2400" b="1" dirty="0">
                <a:solidFill>
                  <a:srgbClr val="FF0000"/>
                </a:solidFill>
              </a:rPr>
              <a:t>Ongoing Challenges</a:t>
            </a:r>
          </a:p>
        </p:txBody>
      </p:sp>
      <p:pic>
        <p:nvPicPr>
          <p:cNvPr id="8" name="Picture 7">
            <a:extLst>
              <a:ext uri="{FF2B5EF4-FFF2-40B4-BE49-F238E27FC236}">
                <a16:creationId xmlns:a16="http://schemas.microsoft.com/office/drawing/2014/main" id="{BBE9742B-0E24-6E7E-F142-7477C3D6B4EE}"/>
              </a:ext>
            </a:extLst>
          </p:cNvPr>
          <p:cNvPicPr>
            <a:picLocks noChangeAspect="1"/>
          </p:cNvPicPr>
          <p:nvPr/>
        </p:nvPicPr>
        <p:blipFill>
          <a:blip r:embed="rId3"/>
          <a:stretch>
            <a:fillRect/>
          </a:stretch>
        </p:blipFill>
        <p:spPr>
          <a:xfrm>
            <a:off x="5539138" y="1592035"/>
            <a:ext cx="2828925" cy="3673929"/>
          </a:xfrm>
          <a:prstGeom prst="rect">
            <a:avLst/>
          </a:prstGeom>
        </p:spPr>
      </p:pic>
      <p:pic>
        <p:nvPicPr>
          <p:cNvPr id="6" name="Picture 5">
            <a:extLst>
              <a:ext uri="{FF2B5EF4-FFF2-40B4-BE49-F238E27FC236}">
                <a16:creationId xmlns:a16="http://schemas.microsoft.com/office/drawing/2014/main" id="{7DADE074-BB5B-6ECA-72A0-C79EEA05B110}"/>
              </a:ext>
            </a:extLst>
          </p:cNvPr>
          <p:cNvPicPr>
            <a:picLocks noChangeAspect="1"/>
          </p:cNvPicPr>
          <p:nvPr/>
        </p:nvPicPr>
        <p:blipFill>
          <a:blip r:embed="rId4"/>
          <a:stretch>
            <a:fillRect/>
          </a:stretch>
        </p:blipFill>
        <p:spPr>
          <a:xfrm>
            <a:off x="8673211" y="1615587"/>
            <a:ext cx="2828925" cy="3626826"/>
          </a:xfrm>
          <a:prstGeom prst="rect">
            <a:avLst/>
          </a:prstGeom>
        </p:spPr>
      </p:pic>
    </p:spTree>
    <p:extLst>
      <p:ext uri="{BB962C8B-B14F-4D97-AF65-F5344CB8AC3E}">
        <p14:creationId xmlns:p14="http://schemas.microsoft.com/office/powerpoint/2010/main" val="35890147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29CCB-EE09-49E6-1535-288396399788}"/>
              </a:ext>
            </a:extLst>
          </p:cNvPr>
          <p:cNvSpPr>
            <a:spLocks noGrp="1"/>
          </p:cNvSpPr>
          <p:nvPr>
            <p:ph type="title"/>
          </p:nvPr>
        </p:nvSpPr>
        <p:spPr/>
        <p:txBody>
          <a:bodyPr/>
          <a:lstStyle/>
          <a:p>
            <a:r>
              <a:rPr lang="en-US" b="1" dirty="0"/>
              <a:t>ONGOING CHALLENGES</a:t>
            </a:r>
          </a:p>
        </p:txBody>
      </p:sp>
      <p:sp>
        <p:nvSpPr>
          <p:cNvPr id="3" name="Content Placeholder 2">
            <a:extLst>
              <a:ext uri="{FF2B5EF4-FFF2-40B4-BE49-F238E27FC236}">
                <a16:creationId xmlns:a16="http://schemas.microsoft.com/office/drawing/2014/main" id="{DEF1EF5A-C8AE-81A2-F7A2-898BBABFF063}"/>
              </a:ext>
            </a:extLst>
          </p:cNvPr>
          <p:cNvSpPr>
            <a:spLocks noGrp="1"/>
          </p:cNvSpPr>
          <p:nvPr>
            <p:ph idx="1"/>
          </p:nvPr>
        </p:nvSpPr>
        <p:spPr>
          <a:xfrm>
            <a:off x="533400" y="1828800"/>
            <a:ext cx="4800600" cy="4724400"/>
          </a:xfrm>
        </p:spPr>
        <p:txBody>
          <a:bodyPr>
            <a:normAutofit fontScale="55000" lnSpcReduction="20000"/>
          </a:bodyPr>
          <a:lstStyle/>
          <a:p>
            <a:r>
              <a:rPr lang="en-US" b="1" dirty="0"/>
              <a:t>STIGMA: </a:t>
            </a:r>
          </a:p>
          <a:p>
            <a:pPr lvl="1"/>
            <a:r>
              <a:rPr lang="en-US" b="1" dirty="0"/>
              <a:t>Providers (clinics, hospitals, social services)</a:t>
            </a:r>
          </a:p>
          <a:p>
            <a:pPr lvl="1"/>
            <a:r>
              <a:rPr lang="en-US" b="1" dirty="0"/>
              <a:t>Criminalization</a:t>
            </a:r>
          </a:p>
          <a:p>
            <a:pPr lvl="1"/>
            <a:r>
              <a:rPr lang="en-US" b="1" dirty="0"/>
              <a:t>Employers, landlords</a:t>
            </a:r>
          </a:p>
          <a:p>
            <a:pPr lvl="1"/>
            <a:r>
              <a:rPr lang="en-US" b="1" dirty="0"/>
              <a:t>Internalized</a:t>
            </a:r>
          </a:p>
          <a:p>
            <a:r>
              <a:rPr lang="en-US" b="1" dirty="0"/>
              <a:t>Paying for treatment</a:t>
            </a:r>
          </a:p>
          <a:p>
            <a:r>
              <a:rPr lang="en-US" b="1" dirty="0"/>
              <a:t>Not enough access:</a:t>
            </a:r>
          </a:p>
          <a:p>
            <a:pPr lvl="1"/>
            <a:r>
              <a:rPr lang="en-US" b="1" dirty="0"/>
              <a:t>providers of evidence based medicine</a:t>
            </a:r>
          </a:p>
          <a:p>
            <a:pPr lvl="1"/>
            <a:r>
              <a:rPr lang="en-US" b="1" dirty="0"/>
              <a:t>ERs, hospitals, jails/prisons, shelters, low income communities, black/</a:t>
            </a:r>
            <a:r>
              <a:rPr lang="en-US" b="1" dirty="0" err="1"/>
              <a:t>latino</a:t>
            </a:r>
            <a:r>
              <a:rPr lang="en-US" b="1" dirty="0"/>
              <a:t>/native communities</a:t>
            </a:r>
          </a:p>
          <a:p>
            <a:r>
              <a:rPr lang="en-US" b="1" dirty="0"/>
              <a:t>Treatment REQUIREMENTS that are not patient centered</a:t>
            </a:r>
          </a:p>
          <a:p>
            <a:pPr lvl="1"/>
            <a:r>
              <a:rPr lang="en-US" b="1" dirty="0"/>
              <a:t>Transportation</a:t>
            </a:r>
          </a:p>
          <a:p>
            <a:pPr lvl="1"/>
            <a:r>
              <a:rPr lang="en-US" b="1" dirty="0"/>
              <a:t>Counseling</a:t>
            </a:r>
          </a:p>
          <a:p>
            <a:pPr lvl="1"/>
            <a:r>
              <a:rPr lang="en-US" b="1" dirty="0"/>
              <a:t>Other substances</a:t>
            </a:r>
          </a:p>
          <a:p>
            <a:r>
              <a:rPr lang="en-US" b="1" dirty="0"/>
              <a:t>No “medications for stimulant use disorder”</a:t>
            </a:r>
          </a:p>
          <a:p>
            <a:r>
              <a:rPr lang="en-US" b="1" dirty="0"/>
              <a:t>Rapidly evolving drug market</a:t>
            </a:r>
          </a:p>
          <a:p>
            <a:r>
              <a:rPr lang="en-US" b="1" dirty="0"/>
              <a:t>Worsening socioeconomic disparities, loneliness</a:t>
            </a:r>
          </a:p>
          <a:p>
            <a:endParaRPr lang="en-US" b="1" dirty="0"/>
          </a:p>
        </p:txBody>
      </p:sp>
      <p:pic>
        <p:nvPicPr>
          <p:cNvPr id="5" name="Picture 4">
            <a:extLst>
              <a:ext uri="{FF2B5EF4-FFF2-40B4-BE49-F238E27FC236}">
                <a16:creationId xmlns:a16="http://schemas.microsoft.com/office/drawing/2014/main" id="{C7EA5A7D-C732-50D9-D4F8-7FCD2694E575}"/>
              </a:ext>
            </a:extLst>
          </p:cNvPr>
          <p:cNvPicPr>
            <a:picLocks noChangeAspect="1"/>
          </p:cNvPicPr>
          <p:nvPr/>
        </p:nvPicPr>
        <p:blipFill>
          <a:blip r:embed="rId3"/>
          <a:stretch>
            <a:fillRect/>
          </a:stretch>
        </p:blipFill>
        <p:spPr>
          <a:xfrm>
            <a:off x="5565332" y="2002471"/>
            <a:ext cx="6087406" cy="2743200"/>
          </a:xfrm>
          <a:prstGeom prst="rect">
            <a:avLst/>
          </a:prstGeom>
        </p:spPr>
      </p:pic>
      <p:pic>
        <p:nvPicPr>
          <p:cNvPr id="7" name="Picture 6">
            <a:extLst>
              <a:ext uri="{FF2B5EF4-FFF2-40B4-BE49-F238E27FC236}">
                <a16:creationId xmlns:a16="http://schemas.microsoft.com/office/drawing/2014/main" id="{7DEA2CA6-900D-21AF-867D-21BE527A2AD1}"/>
              </a:ext>
            </a:extLst>
          </p:cNvPr>
          <p:cNvPicPr>
            <a:picLocks noChangeAspect="1"/>
          </p:cNvPicPr>
          <p:nvPr/>
        </p:nvPicPr>
        <p:blipFill>
          <a:blip r:embed="rId4"/>
          <a:stretch>
            <a:fillRect/>
          </a:stretch>
        </p:blipFill>
        <p:spPr>
          <a:xfrm>
            <a:off x="6553200" y="5066537"/>
            <a:ext cx="5255141" cy="1371600"/>
          </a:xfrm>
          <a:prstGeom prst="rect">
            <a:avLst/>
          </a:prstGeom>
        </p:spPr>
      </p:pic>
    </p:spTree>
    <p:extLst>
      <p:ext uri="{BB962C8B-B14F-4D97-AF65-F5344CB8AC3E}">
        <p14:creationId xmlns:p14="http://schemas.microsoft.com/office/powerpoint/2010/main" val="979505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3">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p:cTn id="2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3">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 calcmode="lin" valueType="num">
                                      <p:cBhvr>
                                        <p:cTn id="34"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6" dur="5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p:cTn id="41"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2"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43" dur="500"/>
                                        <p:tgtEl>
                                          <p:spTgt spid="3">
                                            <p:txEl>
                                              <p:pRg st="6" end="6"/>
                                            </p:txEl>
                                          </p:spTgt>
                                        </p:tgtEl>
                                      </p:cBhvr>
                                    </p:animEffect>
                                  </p:childTnLst>
                                </p:cTn>
                              </p:par>
                              <p:par>
                                <p:cTn id="44" presetID="53" presetClass="entr" presetSubtype="16" fill="hold" nodeType="with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 calcmode="lin" valueType="num">
                                      <p:cBhvr>
                                        <p:cTn id="4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48" dur="500"/>
                                        <p:tgtEl>
                                          <p:spTgt spid="3">
                                            <p:txEl>
                                              <p:pRg st="7" end="7"/>
                                            </p:txEl>
                                          </p:spTgt>
                                        </p:tgtEl>
                                      </p:cBhvr>
                                    </p:animEffect>
                                  </p:childTnLst>
                                </p:cTn>
                              </p:par>
                              <p:par>
                                <p:cTn id="49" presetID="53" presetClass="entr" presetSubtype="16" fill="hold" nodeType="with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 calcmode="lin" valueType="num">
                                      <p:cBhvr>
                                        <p:cTn id="51"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2"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53" dur="500"/>
                                        <p:tgtEl>
                                          <p:spTgt spid="3">
                                            <p:txEl>
                                              <p:pRg st="8" end="8"/>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3">
                                            <p:txEl>
                                              <p:pRg st="9" end="9"/>
                                            </p:txEl>
                                          </p:spTgt>
                                        </p:tgtEl>
                                        <p:attrNameLst>
                                          <p:attrName>style.visibility</p:attrName>
                                        </p:attrNameLst>
                                      </p:cBhvr>
                                      <p:to>
                                        <p:strVal val="visible"/>
                                      </p:to>
                                    </p:set>
                                    <p:anim calcmode="lin" valueType="num">
                                      <p:cBhvr>
                                        <p:cTn id="58"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59"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60" dur="500"/>
                                        <p:tgtEl>
                                          <p:spTgt spid="3">
                                            <p:txEl>
                                              <p:pRg st="9" end="9"/>
                                            </p:txEl>
                                          </p:spTgt>
                                        </p:tgtEl>
                                      </p:cBhvr>
                                    </p:animEffect>
                                  </p:childTnLst>
                                </p:cTn>
                              </p:par>
                              <p:par>
                                <p:cTn id="61" presetID="53" presetClass="entr" presetSubtype="16" fill="hold" nodeType="with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 calcmode="lin" valueType="num">
                                      <p:cBhvr>
                                        <p:cTn id="63"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65" dur="500"/>
                                        <p:tgtEl>
                                          <p:spTgt spid="3">
                                            <p:txEl>
                                              <p:pRg st="10" end="10"/>
                                            </p:txEl>
                                          </p:spTgt>
                                        </p:tgtEl>
                                      </p:cBhvr>
                                    </p:animEffect>
                                  </p:childTnLst>
                                </p:cTn>
                              </p:par>
                              <p:par>
                                <p:cTn id="66" presetID="53" presetClass="entr" presetSubtype="16" fill="hold" nodeType="withEffect">
                                  <p:stCondLst>
                                    <p:cond delay="0"/>
                                  </p:stCondLst>
                                  <p:childTnLst>
                                    <p:set>
                                      <p:cBhvr>
                                        <p:cTn id="67" dur="1" fill="hold">
                                          <p:stCondLst>
                                            <p:cond delay="0"/>
                                          </p:stCondLst>
                                        </p:cTn>
                                        <p:tgtEl>
                                          <p:spTgt spid="3">
                                            <p:txEl>
                                              <p:pRg st="11" end="11"/>
                                            </p:txEl>
                                          </p:spTgt>
                                        </p:tgtEl>
                                        <p:attrNameLst>
                                          <p:attrName>style.visibility</p:attrName>
                                        </p:attrNameLst>
                                      </p:cBhvr>
                                      <p:to>
                                        <p:strVal val="visible"/>
                                      </p:to>
                                    </p:set>
                                    <p:anim calcmode="lin" valueType="num">
                                      <p:cBhvr>
                                        <p:cTn id="68" dur="5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69" dur="500" fill="hold"/>
                                        <p:tgtEl>
                                          <p:spTgt spid="3">
                                            <p:txEl>
                                              <p:pRg st="11" end="11"/>
                                            </p:txEl>
                                          </p:spTgt>
                                        </p:tgtEl>
                                        <p:attrNameLst>
                                          <p:attrName>ppt_h</p:attrName>
                                        </p:attrNameLst>
                                      </p:cBhvr>
                                      <p:tavLst>
                                        <p:tav tm="0">
                                          <p:val>
                                            <p:fltVal val="0"/>
                                          </p:val>
                                        </p:tav>
                                        <p:tav tm="100000">
                                          <p:val>
                                            <p:strVal val="#ppt_h"/>
                                          </p:val>
                                        </p:tav>
                                      </p:tavLst>
                                    </p:anim>
                                    <p:animEffect transition="in" filter="fade">
                                      <p:cBhvr>
                                        <p:cTn id="70" dur="500"/>
                                        <p:tgtEl>
                                          <p:spTgt spid="3">
                                            <p:txEl>
                                              <p:pRg st="11" end="11"/>
                                            </p:txEl>
                                          </p:spTgt>
                                        </p:tgtEl>
                                      </p:cBhvr>
                                    </p:animEffect>
                                  </p:childTnLst>
                                </p:cTn>
                              </p:par>
                              <p:par>
                                <p:cTn id="71" presetID="53" presetClass="entr" presetSubtype="16" fill="hold" nodeType="withEffect">
                                  <p:stCondLst>
                                    <p:cond delay="0"/>
                                  </p:stCondLst>
                                  <p:childTnLst>
                                    <p:set>
                                      <p:cBhvr>
                                        <p:cTn id="72" dur="1" fill="hold">
                                          <p:stCondLst>
                                            <p:cond delay="0"/>
                                          </p:stCondLst>
                                        </p:cTn>
                                        <p:tgtEl>
                                          <p:spTgt spid="3">
                                            <p:txEl>
                                              <p:pRg st="12" end="12"/>
                                            </p:txEl>
                                          </p:spTgt>
                                        </p:tgtEl>
                                        <p:attrNameLst>
                                          <p:attrName>style.visibility</p:attrName>
                                        </p:attrNameLst>
                                      </p:cBhvr>
                                      <p:to>
                                        <p:strVal val="visible"/>
                                      </p:to>
                                    </p:set>
                                    <p:anim calcmode="lin" valueType="num">
                                      <p:cBhvr>
                                        <p:cTn id="73" dur="500" fill="hold"/>
                                        <p:tgtEl>
                                          <p:spTgt spid="3">
                                            <p:txEl>
                                              <p:pRg st="12" end="12"/>
                                            </p:txEl>
                                          </p:spTgt>
                                        </p:tgtEl>
                                        <p:attrNameLst>
                                          <p:attrName>ppt_w</p:attrName>
                                        </p:attrNameLst>
                                      </p:cBhvr>
                                      <p:tavLst>
                                        <p:tav tm="0">
                                          <p:val>
                                            <p:fltVal val="0"/>
                                          </p:val>
                                        </p:tav>
                                        <p:tav tm="100000">
                                          <p:val>
                                            <p:strVal val="#ppt_w"/>
                                          </p:val>
                                        </p:tav>
                                      </p:tavLst>
                                    </p:anim>
                                    <p:anim calcmode="lin" valueType="num">
                                      <p:cBhvr>
                                        <p:cTn id="74" dur="500" fill="hold"/>
                                        <p:tgtEl>
                                          <p:spTgt spid="3">
                                            <p:txEl>
                                              <p:pRg st="12" end="12"/>
                                            </p:txEl>
                                          </p:spTgt>
                                        </p:tgtEl>
                                        <p:attrNameLst>
                                          <p:attrName>ppt_h</p:attrName>
                                        </p:attrNameLst>
                                      </p:cBhvr>
                                      <p:tavLst>
                                        <p:tav tm="0">
                                          <p:val>
                                            <p:fltVal val="0"/>
                                          </p:val>
                                        </p:tav>
                                        <p:tav tm="100000">
                                          <p:val>
                                            <p:strVal val="#ppt_h"/>
                                          </p:val>
                                        </p:tav>
                                      </p:tavLst>
                                    </p:anim>
                                    <p:animEffect transition="in" filter="fade">
                                      <p:cBhvr>
                                        <p:cTn id="75" dur="500"/>
                                        <p:tgtEl>
                                          <p:spTgt spid="3">
                                            <p:txEl>
                                              <p:pRg st="12" end="12"/>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nodeType="clickEffect">
                                  <p:stCondLst>
                                    <p:cond delay="0"/>
                                  </p:stCondLst>
                                  <p:childTnLst>
                                    <p:set>
                                      <p:cBhvr>
                                        <p:cTn id="79" dur="1" fill="hold">
                                          <p:stCondLst>
                                            <p:cond delay="0"/>
                                          </p:stCondLst>
                                        </p:cTn>
                                        <p:tgtEl>
                                          <p:spTgt spid="3">
                                            <p:txEl>
                                              <p:pRg st="13" end="13"/>
                                            </p:txEl>
                                          </p:spTgt>
                                        </p:tgtEl>
                                        <p:attrNameLst>
                                          <p:attrName>style.visibility</p:attrName>
                                        </p:attrNameLst>
                                      </p:cBhvr>
                                      <p:to>
                                        <p:strVal val="visible"/>
                                      </p:to>
                                    </p:set>
                                    <p:anim calcmode="lin" valueType="num">
                                      <p:cBhvr>
                                        <p:cTn id="80" dur="500" fill="hold"/>
                                        <p:tgtEl>
                                          <p:spTgt spid="3">
                                            <p:txEl>
                                              <p:pRg st="13" end="13"/>
                                            </p:txEl>
                                          </p:spTgt>
                                        </p:tgtEl>
                                        <p:attrNameLst>
                                          <p:attrName>ppt_w</p:attrName>
                                        </p:attrNameLst>
                                      </p:cBhvr>
                                      <p:tavLst>
                                        <p:tav tm="0">
                                          <p:val>
                                            <p:fltVal val="0"/>
                                          </p:val>
                                        </p:tav>
                                        <p:tav tm="100000">
                                          <p:val>
                                            <p:strVal val="#ppt_w"/>
                                          </p:val>
                                        </p:tav>
                                      </p:tavLst>
                                    </p:anim>
                                    <p:anim calcmode="lin" valueType="num">
                                      <p:cBhvr>
                                        <p:cTn id="81" dur="500" fill="hold"/>
                                        <p:tgtEl>
                                          <p:spTgt spid="3">
                                            <p:txEl>
                                              <p:pRg st="13" end="13"/>
                                            </p:txEl>
                                          </p:spTgt>
                                        </p:tgtEl>
                                        <p:attrNameLst>
                                          <p:attrName>ppt_h</p:attrName>
                                        </p:attrNameLst>
                                      </p:cBhvr>
                                      <p:tavLst>
                                        <p:tav tm="0">
                                          <p:val>
                                            <p:fltVal val="0"/>
                                          </p:val>
                                        </p:tav>
                                        <p:tav tm="100000">
                                          <p:val>
                                            <p:strVal val="#ppt_h"/>
                                          </p:val>
                                        </p:tav>
                                      </p:tavLst>
                                    </p:anim>
                                    <p:animEffect transition="in" filter="fade">
                                      <p:cBhvr>
                                        <p:cTn id="82" dur="500"/>
                                        <p:tgtEl>
                                          <p:spTgt spid="3">
                                            <p:txEl>
                                              <p:pRg st="13" end="1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nodeType="clickEffect">
                                  <p:stCondLst>
                                    <p:cond delay="0"/>
                                  </p:stCondLst>
                                  <p:childTnLst>
                                    <p:set>
                                      <p:cBhvr>
                                        <p:cTn id="86" dur="1" fill="hold">
                                          <p:stCondLst>
                                            <p:cond delay="0"/>
                                          </p:stCondLst>
                                        </p:cTn>
                                        <p:tgtEl>
                                          <p:spTgt spid="3">
                                            <p:txEl>
                                              <p:pRg st="14" end="14"/>
                                            </p:txEl>
                                          </p:spTgt>
                                        </p:tgtEl>
                                        <p:attrNameLst>
                                          <p:attrName>style.visibility</p:attrName>
                                        </p:attrNameLst>
                                      </p:cBhvr>
                                      <p:to>
                                        <p:strVal val="visible"/>
                                      </p:to>
                                    </p:set>
                                    <p:anim calcmode="lin" valueType="num">
                                      <p:cBhvr>
                                        <p:cTn id="87" dur="500" fill="hold"/>
                                        <p:tgtEl>
                                          <p:spTgt spid="3">
                                            <p:txEl>
                                              <p:pRg st="14" end="14"/>
                                            </p:txEl>
                                          </p:spTgt>
                                        </p:tgtEl>
                                        <p:attrNameLst>
                                          <p:attrName>ppt_w</p:attrName>
                                        </p:attrNameLst>
                                      </p:cBhvr>
                                      <p:tavLst>
                                        <p:tav tm="0">
                                          <p:val>
                                            <p:fltVal val="0"/>
                                          </p:val>
                                        </p:tav>
                                        <p:tav tm="100000">
                                          <p:val>
                                            <p:strVal val="#ppt_w"/>
                                          </p:val>
                                        </p:tav>
                                      </p:tavLst>
                                    </p:anim>
                                    <p:anim calcmode="lin" valueType="num">
                                      <p:cBhvr>
                                        <p:cTn id="88" dur="500" fill="hold"/>
                                        <p:tgtEl>
                                          <p:spTgt spid="3">
                                            <p:txEl>
                                              <p:pRg st="14" end="14"/>
                                            </p:txEl>
                                          </p:spTgt>
                                        </p:tgtEl>
                                        <p:attrNameLst>
                                          <p:attrName>ppt_h</p:attrName>
                                        </p:attrNameLst>
                                      </p:cBhvr>
                                      <p:tavLst>
                                        <p:tav tm="0">
                                          <p:val>
                                            <p:fltVal val="0"/>
                                          </p:val>
                                        </p:tav>
                                        <p:tav tm="100000">
                                          <p:val>
                                            <p:strVal val="#ppt_h"/>
                                          </p:val>
                                        </p:tav>
                                      </p:tavLst>
                                    </p:anim>
                                    <p:animEffect transition="in" filter="fade">
                                      <p:cBhvr>
                                        <p:cTn id="89" dur="500"/>
                                        <p:tgtEl>
                                          <p:spTgt spid="3">
                                            <p:txEl>
                                              <p:pRg st="14" end="14"/>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53" presetClass="entr" presetSubtype="16" fill="hold" nodeType="clickEffect">
                                  <p:stCondLst>
                                    <p:cond delay="0"/>
                                  </p:stCondLst>
                                  <p:childTnLst>
                                    <p:set>
                                      <p:cBhvr>
                                        <p:cTn id="93" dur="1" fill="hold">
                                          <p:stCondLst>
                                            <p:cond delay="0"/>
                                          </p:stCondLst>
                                        </p:cTn>
                                        <p:tgtEl>
                                          <p:spTgt spid="3">
                                            <p:txEl>
                                              <p:pRg st="15" end="15"/>
                                            </p:txEl>
                                          </p:spTgt>
                                        </p:tgtEl>
                                        <p:attrNameLst>
                                          <p:attrName>style.visibility</p:attrName>
                                        </p:attrNameLst>
                                      </p:cBhvr>
                                      <p:to>
                                        <p:strVal val="visible"/>
                                      </p:to>
                                    </p:set>
                                    <p:anim calcmode="lin" valueType="num">
                                      <p:cBhvr>
                                        <p:cTn id="94" dur="500" fill="hold"/>
                                        <p:tgtEl>
                                          <p:spTgt spid="3">
                                            <p:txEl>
                                              <p:pRg st="15" end="15"/>
                                            </p:txEl>
                                          </p:spTgt>
                                        </p:tgtEl>
                                        <p:attrNameLst>
                                          <p:attrName>ppt_w</p:attrName>
                                        </p:attrNameLst>
                                      </p:cBhvr>
                                      <p:tavLst>
                                        <p:tav tm="0">
                                          <p:val>
                                            <p:fltVal val="0"/>
                                          </p:val>
                                        </p:tav>
                                        <p:tav tm="100000">
                                          <p:val>
                                            <p:strVal val="#ppt_w"/>
                                          </p:val>
                                        </p:tav>
                                      </p:tavLst>
                                    </p:anim>
                                    <p:anim calcmode="lin" valueType="num">
                                      <p:cBhvr>
                                        <p:cTn id="95" dur="500" fill="hold"/>
                                        <p:tgtEl>
                                          <p:spTgt spid="3">
                                            <p:txEl>
                                              <p:pRg st="15" end="15"/>
                                            </p:txEl>
                                          </p:spTgt>
                                        </p:tgtEl>
                                        <p:attrNameLst>
                                          <p:attrName>ppt_h</p:attrName>
                                        </p:attrNameLst>
                                      </p:cBhvr>
                                      <p:tavLst>
                                        <p:tav tm="0">
                                          <p:val>
                                            <p:fltVal val="0"/>
                                          </p:val>
                                        </p:tav>
                                        <p:tav tm="100000">
                                          <p:val>
                                            <p:strVal val="#ppt_h"/>
                                          </p:val>
                                        </p:tav>
                                      </p:tavLst>
                                    </p:anim>
                                    <p:animEffect transition="in" filter="fade">
                                      <p:cBhvr>
                                        <p:cTn id="96"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4A5CF-D7BA-8AC6-901B-4937B2524395}"/>
              </a:ext>
            </a:extLst>
          </p:cNvPr>
          <p:cNvSpPr>
            <a:spLocks noGrp="1"/>
          </p:cNvSpPr>
          <p:nvPr>
            <p:ph type="title"/>
          </p:nvPr>
        </p:nvSpPr>
        <p:spPr>
          <a:xfrm>
            <a:off x="914400" y="304800"/>
            <a:ext cx="10058400" cy="1371600"/>
          </a:xfrm>
        </p:spPr>
        <p:txBody>
          <a:bodyPr/>
          <a:lstStyle/>
          <a:p>
            <a:r>
              <a:rPr lang="en-US" b="1" dirty="0"/>
              <a:t>OVERCOMING CHALLENGES</a:t>
            </a:r>
          </a:p>
        </p:txBody>
      </p:sp>
      <p:sp>
        <p:nvSpPr>
          <p:cNvPr id="3" name="Content Placeholder 2">
            <a:extLst>
              <a:ext uri="{FF2B5EF4-FFF2-40B4-BE49-F238E27FC236}">
                <a16:creationId xmlns:a16="http://schemas.microsoft.com/office/drawing/2014/main" id="{2E5A6DBE-5A15-5806-CAA2-652EA1663B7B}"/>
              </a:ext>
            </a:extLst>
          </p:cNvPr>
          <p:cNvSpPr>
            <a:spLocks noGrp="1"/>
          </p:cNvSpPr>
          <p:nvPr>
            <p:ph idx="1"/>
          </p:nvPr>
        </p:nvSpPr>
        <p:spPr>
          <a:xfrm>
            <a:off x="838200" y="1469985"/>
            <a:ext cx="10515600" cy="5289630"/>
          </a:xfrm>
        </p:spPr>
        <p:txBody>
          <a:bodyPr>
            <a:normAutofit fontScale="62500" lnSpcReduction="20000"/>
          </a:bodyPr>
          <a:lstStyle/>
          <a:p>
            <a:r>
              <a:rPr lang="en-US" b="1" dirty="0"/>
              <a:t>STIGMA: </a:t>
            </a:r>
          </a:p>
          <a:p>
            <a:pPr lvl="1"/>
            <a:r>
              <a:rPr lang="en-US" b="1" dirty="0" err="1"/>
              <a:t>Antistigma</a:t>
            </a:r>
            <a:r>
              <a:rPr lang="en-US" b="1" dirty="0"/>
              <a:t> training for ALL court staff AND ALL providers</a:t>
            </a:r>
          </a:p>
          <a:p>
            <a:pPr lvl="1"/>
            <a:r>
              <a:rPr lang="en-US" b="1" dirty="0"/>
              <a:t>Leave treatment decisions to treatment providers</a:t>
            </a:r>
          </a:p>
          <a:p>
            <a:pPr lvl="1"/>
            <a:r>
              <a:rPr lang="en-US" b="1" dirty="0"/>
              <a:t>Ensure treatment providers are facilitating access to MAT</a:t>
            </a:r>
          </a:p>
          <a:p>
            <a:pPr lvl="2"/>
            <a:r>
              <a:rPr lang="en-US" b="1" dirty="0"/>
              <a:t>Expect data from providers on who is being offered what, and why/</a:t>
            </a:r>
            <a:r>
              <a:rPr lang="en-US" b="1" dirty="0" err="1"/>
              <a:t>whynot</a:t>
            </a:r>
            <a:r>
              <a:rPr lang="en-US" b="1" dirty="0"/>
              <a:t>?  Patients with alcohol or opioid use disorder who are NOT receiving medication are almost always NOT getting good clinical care!</a:t>
            </a:r>
          </a:p>
          <a:p>
            <a:r>
              <a:rPr lang="en-US" b="1" dirty="0"/>
              <a:t>Paying for treatment: SCAO!</a:t>
            </a:r>
          </a:p>
          <a:p>
            <a:r>
              <a:rPr lang="en-US" b="1" dirty="0"/>
              <a:t>Not enough providers of evidence based medicine</a:t>
            </a:r>
          </a:p>
          <a:p>
            <a:pPr lvl="1"/>
            <a:r>
              <a:rPr lang="en-US" b="1" dirty="0"/>
              <a:t>Meet with local providers to gauge their attitudes/practices around MAT.  Communicate your expectations that patients SHOULD receive MAT for optimal outcomes.  Utilize virtual providers if no good local providers.</a:t>
            </a:r>
          </a:p>
          <a:p>
            <a:r>
              <a:rPr lang="en-US" b="1" dirty="0"/>
              <a:t>Treatment REQUIREMENTS that are not patient centered</a:t>
            </a:r>
          </a:p>
          <a:p>
            <a:pPr lvl="1"/>
            <a:r>
              <a:rPr lang="en-US" b="1" dirty="0"/>
              <a:t>Meet regularly with treatment providers to understand why patients are not on MAT</a:t>
            </a:r>
          </a:p>
          <a:p>
            <a:pPr lvl="2"/>
            <a:r>
              <a:rPr lang="en-US" b="1" dirty="0"/>
              <a:t>Eliminate court requirements that are access barriers, do not use MAT as a “carrot”</a:t>
            </a:r>
          </a:p>
          <a:p>
            <a:pPr lvl="2"/>
            <a:r>
              <a:rPr lang="en-US" b="1" dirty="0"/>
              <a:t>Ensure a MAT-friendly culture in the courts and provider community</a:t>
            </a:r>
          </a:p>
          <a:p>
            <a:r>
              <a:rPr lang="en-US" b="1" dirty="0"/>
              <a:t>No “medications for stimulant use disorder”</a:t>
            </a:r>
          </a:p>
          <a:p>
            <a:pPr lvl="1"/>
            <a:r>
              <a:rPr lang="en-US" b="1" dirty="0"/>
              <a:t>Enhance contingency management—one of the few things courts can do that providers cannot!</a:t>
            </a:r>
          </a:p>
          <a:p>
            <a:r>
              <a:rPr lang="en-US" b="1" dirty="0"/>
              <a:t>Rapidly evolving drug market</a:t>
            </a:r>
          </a:p>
          <a:p>
            <a:pPr lvl="1"/>
            <a:r>
              <a:rPr lang="en-US" b="1" dirty="0"/>
              <a:t>No offense, but don’t be naïve.  There are plenty of untestable drugs that are more dangerous than what your court/probation/provider can test for.  Embrace harm reduction.</a:t>
            </a:r>
          </a:p>
          <a:p>
            <a:r>
              <a:rPr lang="en-US" b="1" dirty="0"/>
              <a:t>Worsening socioeconomic disparities, loneliness</a:t>
            </a:r>
          </a:p>
          <a:p>
            <a:pPr lvl="1"/>
            <a:r>
              <a:rPr lang="en-US" b="1" dirty="0"/>
              <a:t>Create community, support livelihood-making, expand peer support, advocate for fair housing and fair wages </a:t>
            </a:r>
          </a:p>
        </p:txBody>
      </p:sp>
    </p:spTree>
    <p:extLst>
      <p:ext uri="{BB962C8B-B14F-4D97-AF65-F5344CB8AC3E}">
        <p14:creationId xmlns:p14="http://schemas.microsoft.com/office/powerpoint/2010/main" val="2236235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3">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p:cTn id="2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3">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 calcmode="lin" valueType="num">
                                      <p:cBhvr>
                                        <p:cTn id="34"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5"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6" dur="5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p:cTn id="41"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2"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43" dur="500"/>
                                        <p:tgtEl>
                                          <p:spTgt spid="3">
                                            <p:txEl>
                                              <p:pRg st="6" end="6"/>
                                            </p:txEl>
                                          </p:spTgt>
                                        </p:tgtEl>
                                      </p:cBhvr>
                                    </p:animEffect>
                                  </p:childTnLst>
                                </p:cTn>
                              </p:par>
                              <p:par>
                                <p:cTn id="44" presetID="53" presetClass="entr" presetSubtype="16" fill="hold" nodeType="with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 calcmode="lin" valueType="num">
                                      <p:cBhvr>
                                        <p:cTn id="4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48" dur="500"/>
                                        <p:tgtEl>
                                          <p:spTgt spid="3">
                                            <p:txEl>
                                              <p:pRg st="7" end="7"/>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 calcmode="lin" valueType="num">
                                      <p:cBhvr>
                                        <p:cTn id="53"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4"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55" dur="500"/>
                                        <p:tgtEl>
                                          <p:spTgt spid="3">
                                            <p:txEl>
                                              <p:pRg st="8" end="8"/>
                                            </p:txEl>
                                          </p:spTgt>
                                        </p:tgtEl>
                                      </p:cBhvr>
                                    </p:animEffect>
                                  </p:childTnLst>
                                </p:cTn>
                              </p:par>
                              <p:par>
                                <p:cTn id="56" presetID="53" presetClass="entr" presetSubtype="16" fill="hold" nodeType="withEffect">
                                  <p:stCondLst>
                                    <p:cond delay="0"/>
                                  </p:stCondLst>
                                  <p:childTnLst>
                                    <p:set>
                                      <p:cBhvr>
                                        <p:cTn id="57" dur="1" fill="hold">
                                          <p:stCondLst>
                                            <p:cond delay="0"/>
                                          </p:stCondLst>
                                        </p:cTn>
                                        <p:tgtEl>
                                          <p:spTgt spid="3">
                                            <p:txEl>
                                              <p:pRg st="9" end="9"/>
                                            </p:txEl>
                                          </p:spTgt>
                                        </p:tgtEl>
                                        <p:attrNameLst>
                                          <p:attrName>style.visibility</p:attrName>
                                        </p:attrNameLst>
                                      </p:cBhvr>
                                      <p:to>
                                        <p:strVal val="visible"/>
                                      </p:to>
                                    </p:set>
                                    <p:anim calcmode="lin" valueType="num">
                                      <p:cBhvr>
                                        <p:cTn id="58"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59"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60" dur="500"/>
                                        <p:tgtEl>
                                          <p:spTgt spid="3">
                                            <p:txEl>
                                              <p:pRg st="9" end="9"/>
                                            </p:txEl>
                                          </p:spTgt>
                                        </p:tgtEl>
                                      </p:cBhvr>
                                    </p:animEffect>
                                  </p:childTnLst>
                                </p:cTn>
                              </p:par>
                              <p:par>
                                <p:cTn id="61" presetID="53" presetClass="entr" presetSubtype="16" fill="hold" nodeType="with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 calcmode="lin" valueType="num">
                                      <p:cBhvr>
                                        <p:cTn id="63"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65" dur="500"/>
                                        <p:tgtEl>
                                          <p:spTgt spid="3">
                                            <p:txEl>
                                              <p:pRg st="10" end="10"/>
                                            </p:txEl>
                                          </p:spTgt>
                                        </p:tgtEl>
                                      </p:cBhvr>
                                    </p:animEffect>
                                  </p:childTnLst>
                                </p:cTn>
                              </p:par>
                              <p:par>
                                <p:cTn id="66" presetID="53" presetClass="entr" presetSubtype="16" fill="hold" nodeType="withEffect">
                                  <p:stCondLst>
                                    <p:cond delay="0"/>
                                  </p:stCondLst>
                                  <p:childTnLst>
                                    <p:set>
                                      <p:cBhvr>
                                        <p:cTn id="67" dur="1" fill="hold">
                                          <p:stCondLst>
                                            <p:cond delay="0"/>
                                          </p:stCondLst>
                                        </p:cTn>
                                        <p:tgtEl>
                                          <p:spTgt spid="3">
                                            <p:txEl>
                                              <p:pRg st="11" end="11"/>
                                            </p:txEl>
                                          </p:spTgt>
                                        </p:tgtEl>
                                        <p:attrNameLst>
                                          <p:attrName>style.visibility</p:attrName>
                                        </p:attrNameLst>
                                      </p:cBhvr>
                                      <p:to>
                                        <p:strVal val="visible"/>
                                      </p:to>
                                    </p:set>
                                    <p:anim calcmode="lin" valueType="num">
                                      <p:cBhvr>
                                        <p:cTn id="68" dur="5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69" dur="500" fill="hold"/>
                                        <p:tgtEl>
                                          <p:spTgt spid="3">
                                            <p:txEl>
                                              <p:pRg st="11" end="11"/>
                                            </p:txEl>
                                          </p:spTgt>
                                        </p:tgtEl>
                                        <p:attrNameLst>
                                          <p:attrName>ppt_h</p:attrName>
                                        </p:attrNameLst>
                                      </p:cBhvr>
                                      <p:tavLst>
                                        <p:tav tm="0">
                                          <p:val>
                                            <p:fltVal val="0"/>
                                          </p:val>
                                        </p:tav>
                                        <p:tav tm="100000">
                                          <p:val>
                                            <p:strVal val="#ppt_h"/>
                                          </p:val>
                                        </p:tav>
                                      </p:tavLst>
                                    </p:anim>
                                    <p:animEffect transition="in" filter="fade">
                                      <p:cBhvr>
                                        <p:cTn id="70" dur="500"/>
                                        <p:tgtEl>
                                          <p:spTgt spid="3">
                                            <p:txEl>
                                              <p:pRg st="11" end="11"/>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3">
                                            <p:txEl>
                                              <p:pRg st="12" end="12"/>
                                            </p:txEl>
                                          </p:spTgt>
                                        </p:tgtEl>
                                        <p:attrNameLst>
                                          <p:attrName>style.visibility</p:attrName>
                                        </p:attrNameLst>
                                      </p:cBhvr>
                                      <p:to>
                                        <p:strVal val="visible"/>
                                      </p:to>
                                    </p:set>
                                    <p:anim calcmode="lin" valueType="num">
                                      <p:cBhvr>
                                        <p:cTn id="75" dur="500" fill="hold"/>
                                        <p:tgtEl>
                                          <p:spTgt spid="3">
                                            <p:txEl>
                                              <p:pRg st="12" end="12"/>
                                            </p:txEl>
                                          </p:spTgt>
                                        </p:tgtEl>
                                        <p:attrNameLst>
                                          <p:attrName>ppt_w</p:attrName>
                                        </p:attrNameLst>
                                      </p:cBhvr>
                                      <p:tavLst>
                                        <p:tav tm="0">
                                          <p:val>
                                            <p:fltVal val="0"/>
                                          </p:val>
                                        </p:tav>
                                        <p:tav tm="100000">
                                          <p:val>
                                            <p:strVal val="#ppt_w"/>
                                          </p:val>
                                        </p:tav>
                                      </p:tavLst>
                                    </p:anim>
                                    <p:anim calcmode="lin" valueType="num">
                                      <p:cBhvr>
                                        <p:cTn id="76" dur="500" fill="hold"/>
                                        <p:tgtEl>
                                          <p:spTgt spid="3">
                                            <p:txEl>
                                              <p:pRg st="12" end="12"/>
                                            </p:txEl>
                                          </p:spTgt>
                                        </p:tgtEl>
                                        <p:attrNameLst>
                                          <p:attrName>ppt_h</p:attrName>
                                        </p:attrNameLst>
                                      </p:cBhvr>
                                      <p:tavLst>
                                        <p:tav tm="0">
                                          <p:val>
                                            <p:fltVal val="0"/>
                                          </p:val>
                                        </p:tav>
                                        <p:tav tm="100000">
                                          <p:val>
                                            <p:strVal val="#ppt_h"/>
                                          </p:val>
                                        </p:tav>
                                      </p:tavLst>
                                    </p:anim>
                                    <p:animEffect transition="in" filter="fade">
                                      <p:cBhvr>
                                        <p:cTn id="77" dur="500"/>
                                        <p:tgtEl>
                                          <p:spTgt spid="3">
                                            <p:txEl>
                                              <p:pRg st="12" end="12"/>
                                            </p:txEl>
                                          </p:spTgt>
                                        </p:tgtEl>
                                      </p:cBhvr>
                                    </p:animEffect>
                                  </p:childTnLst>
                                </p:cTn>
                              </p:par>
                              <p:par>
                                <p:cTn id="78" presetID="53" presetClass="entr" presetSubtype="16" fill="hold" nodeType="withEffect">
                                  <p:stCondLst>
                                    <p:cond delay="0"/>
                                  </p:stCondLst>
                                  <p:childTnLst>
                                    <p:set>
                                      <p:cBhvr>
                                        <p:cTn id="79" dur="1" fill="hold">
                                          <p:stCondLst>
                                            <p:cond delay="0"/>
                                          </p:stCondLst>
                                        </p:cTn>
                                        <p:tgtEl>
                                          <p:spTgt spid="3">
                                            <p:txEl>
                                              <p:pRg st="13" end="13"/>
                                            </p:txEl>
                                          </p:spTgt>
                                        </p:tgtEl>
                                        <p:attrNameLst>
                                          <p:attrName>style.visibility</p:attrName>
                                        </p:attrNameLst>
                                      </p:cBhvr>
                                      <p:to>
                                        <p:strVal val="visible"/>
                                      </p:to>
                                    </p:set>
                                    <p:anim calcmode="lin" valueType="num">
                                      <p:cBhvr>
                                        <p:cTn id="80" dur="500" fill="hold"/>
                                        <p:tgtEl>
                                          <p:spTgt spid="3">
                                            <p:txEl>
                                              <p:pRg st="13" end="13"/>
                                            </p:txEl>
                                          </p:spTgt>
                                        </p:tgtEl>
                                        <p:attrNameLst>
                                          <p:attrName>ppt_w</p:attrName>
                                        </p:attrNameLst>
                                      </p:cBhvr>
                                      <p:tavLst>
                                        <p:tav tm="0">
                                          <p:val>
                                            <p:fltVal val="0"/>
                                          </p:val>
                                        </p:tav>
                                        <p:tav tm="100000">
                                          <p:val>
                                            <p:strVal val="#ppt_w"/>
                                          </p:val>
                                        </p:tav>
                                      </p:tavLst>
                                    </p:anim>
                                    <p:anim calcmode="lin" valueType="num">
                                      <p:cBhvr>
                                        <p:cTn id="81" dur="500" fill="hold"/>
                                        <p:tgtEl>
                                          <p:spTgt spid="3">
                                            <p:txEl>
                                              <p:pRg st="13" end="13"/>
                                            </p:txEl>
                                          </p:spTgt>
                                        </p:tgtEl>
                                        <p:attrNameLst>
                                          <p:attrName>ppt_h</p:attrName>
                                        </p:attrNameLst>
                                      </p:cBhvr>
                                      <p:tavLst>
                                        <p:tav tm="0">
                                          <p:val>
                                            <p:fltVal val="0"/>
                                          </p:val>
                                        </p:tav>
                                        <p:tav tm="100000">
                                          <p:val>
                                            <p:strVal val="#ppt_h"/>
                                          </p:val>
                                        </p:tav>
                                      </p:tavLst>
                                    </p:anim>
                                    <p:animEffect transition="in" filter="fade">
                                      <p:cBhvr>
                                        <p:cTn id="82" dur="500"/>
                                        <p:tgtEl>
                                          <p:spTgt spid="3">
                                            <p:txEl>
                                              <p:pRg st="13" end="1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nodeType="clickEffect">
                                  <p:stCondLst>
                                    <p:cond delay="0"/>
                                  </p:stCondLst>
                                  <p:childTnLst>
                                    <p:set>
                                      <p:cBhvr>
                                        <p:cTn id="86" dur="1" fill="hold">
                                          <p:stCondLst>
                                            <p:cond delay="0"/>
                                          </p:stCondLst>
                                        </p:cTn>
                                        <p:tgtEl>
                                          <p:spTgt spid="3">
                                            <p:txEl>
                                              <p:pRg st="14" end="14"/>
                                            </p:txEl>
                                          </p:spTgt>
                                        </p:tgtEl>
                                        <p:attrNameLst>
                                          <p:attrName>style.visibility</p:attrName>
                                        </p:attrNameLst>
                                      </p:cBhvr>
                                      <p:to>
                                        <p:strVal val="visible"/>
                                      </p:to>
                                    </p:set>
                                    <p:anim calcmode="lin" valueType="num">
                                      <p:cBhvr>
                                        <p:cTn id="87" dur="500" fill="hold"/>
                                        <p:tgtEl>
                                          <p:spTgt spid="3">
                                            <p:txEl>
                                              <p:pRg st="14" end="14"/>
                                            </p:txEl>
                                          </p:spTgt>
                                        </p:tgtEl>
                                        <p:attrNameLst>
                                          <p:attrName>ppt_w</p:attrName>
                                        </p:attrNameLst>
                                      </p:cBhvr>
                                      <p:tavLst>
                                        <p:tav tm="0">
                                          <p:val>
                                            <p:fltVal val="0"/>
                                          </p:val>
                                        </p:tav>
                                        <p:tav tm="100000">
                                          <p:val>
                                            <p:strVal val="#ppt_w"/>
                                          </p:val>
                                        </p:tav>
                                      </p:tavLst>
                                    </p:anim>
                                    <p:anim calcmode="lin" valueType="num">
                                      <p:cBhvr>
                                        <p:cTn id="88" dur="500" fill="hold"/>
                                        <p:tgtEl>
                                          <p:spTgt spid="3">
                                            <p:txEl>
                                              <p:pRg st="14" end="14"/>
                                            </p:txEl>
                                          </p:spTgt>
                                        </p:tgtEl>
                                        <p:attrNameLst>
                                          <p:attrName>ppt_h</p:attrName>
                                        </p:attrNameLst>
                                      </p:cBhvr>
                                      <p:tavLst>
                                        <p:tav tm="0">
                                          <p:val>
                                            <p:fltVal val="0"/>
                                          </p:val>
                                        </p:tav>
                                        <p:tav tm="100000">
                                          <p:val>
                                            <p:strVal val="#ppt_h"/>
                                          </p:val>
                                        </p:tav>
                                      </p:tavLst>
                                    </p:anim>
                                    <p:animEffect transition="in" filter="fade">
                                      <p:cBhvr>
                                        <p:cTn id="89" dur="500"/>
                                        <p:tgtEl>
                                          <p:spTgt spid="3">
                                            <p:txEl>
                                              <p:pRg st="14" end="14"/>
                                            </p:txEl>
                                          </p:spTgt>
                                        </p:tgtEl>
                                      </p:cBhvr>
                                    </p:animEffect>
                                  </p:childTnLst>
                                </p:cTn>
                              </p:par>
                              <p:par>
                                <p:cTn id="90" presetID="53" presetClass="entr" presetSubtype="16" fill="hold" nodeType="withEffect">
                                  <p:stCondLst>
                                    <p:cond delay="0"/>
                                  </p:stCondLst>
                                  <p:childTnLst>
                                    <p:set>
                                      <p:cBhvr>
                                        <p:cTn id="91" dur="1" fill="hold">
                                          <p:stCondLst>
                                            <p:cond delay="0"/>
                                          </p:stCondLst>
                                        </p:cTn>
                                        <p:tgtEl>
                                          <p:spTgt spid="3">
                                            <p:txEl>
                                              <p:pRg st="15" end="15"/>
                                            </p:txEl>
                                          </p:spTgt>
                                        </p:tgtEl>
                                        <p:attrNameLst>
                                          <p:attrName>style.visibility</p:attrName>
                                        </p:attrNameLst>
                                      </p:cBhvr>
                                      <p:to>
                                        <p:strVal val="visible"/>
                                      </p:to>
                                    </p:set>
                                    <p:anim calcmode="lin" valueType="num">
                                      <p:cBhvr>
                                        <p:cTn id="92" dur="500" fill="hold"/>
                                        <p:tgtEl>
                                          <p:spTgt spid="3">
                                            <p:txEl>
                                              <p:pRg st="15" end="15"/>
                                            </p:txEl>
                                          </p:spTgt>
                                        </p:tgtEl>
                                        <p:attrNameLst>
                                          <p:attrName>ppt_w</p:attrName>
                                        </p:attrNameLst>
                                      </p:cBhvr>
                                      <p:tavLst>
                                        <p:tav tm="0">
                                          <p:val>
                                            <p:fltVal val="0"/>
                                          </p:val>
                                        </p:tav>
                                        <p:tav tm="100000">
                                          <p:val>
                                            <p:strVal val="#ppt_w"/>
                                          </p:val>
                                        </p:tav>
                                      </p:tavLst>
                                    </p:anim>
                                    <p:anim calcmode="lin" valueType="num">
                                      <p:cBhvr>
                                        <p:cTn id="93" dur="500" fill="hold"/>
                                        <p:tgtEl>
                                          <p:spTgt spid="3">
                                            <p:txEl>
                                              <p:pRg st="15" end="15"/>
                                            </p:txEl>
                                          </p:spTgt>
                                        </p:tgtEl>
                                        <p:attrNameLst>
                                          <p:attrName>ppt_h</p:attrName>
                                        </p:attrNameLst>
                                      </p:cBhvr>
                                      <p:tavLst>
                                        <p:tav tm="0">
                                          <p:val>
                                            <p:fltVal val="0"/>
                                          </p:val>
                                        </p:tav>
                                        <p:tav tm="100000">
                                          <p:val>
                                            <p:strVal val="#ppt_h"/>
                                          </p:val>
                                        </p:tav>
                                      </p:tavLst>
                                    </p:anim>
                                    <p:animEffect transition="in" filter="fade">
                                      <p:cBhvr>
                                        <p:cTn id="94" dur="500"/>
                                        <p:tgtEl>
                                          <p:spTgt spid="3">
                                            <p:txEl>
                                              <p:pRg st="15" end="15"/>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53" presetClass="entr" presetSubtype="16" fill="hold" nodeType="clickEffect">
                                  <p:stCondLst>
                                    <p:cond delay="0"/>
                                  </p:stCondLst>
                                  <p:childTnLst>
                                    <p:set>
                                      <p:cBhvr>
                                        <p:cTn id="98" dur="1" fill="hold">
                                          <p:stCondLst>
                                            <p:cond delay="0"/>
                                          </p:stCondLst>
                                        </p:cTn>
                                        <p:tgtEl>
                                          <p:spTgt spid="3">
                                            <p:txEl>
                                              <p:pRg st="16" end="16"/>
                                            </p:txEl>
                                          </p:spTgt>
                                        </p:tgtEl>
                                        <p:attrNameLst>
                                          <p:attrName>style.visibility</p:attrName>
                                        </p:attrNameLst>
                                      </p:cBhvr>
                                      <p:to>
                                        <p:strVal val="visible"/>
                                      </p:to>
                                    </p:set>
                                    <p:anim calcmode="lin" valueType="num">
                                      <p:cBhvr>
                                        <p:cTn id="99" dur="500" fill="hold"/>
                                        <p:tgtEl>
                                          <p:spTgt spid="3">
                                            <p:txEl>
                                              <p:pRg st="16" end="16"/>
                                            </p:txEl>
                                          </p:spTgt>
                                        </p:tgtEl>
                                        <p:attrNameLst>
                                          <p:attrName>ppt_w</p:attrName>
                                        </p:attrNameLst>
                                      </p:cBhvr>
                                      <p:tavLst>
                                        <p:tav tm="0">
                                          <p:val>
                                            <p:fltVal val="0"/>
                                          </p:val>
                                        </p:tav>
                                        <p:tav tm="100000">
                                          <p:val>
                                            <p:strVal val="#ppt_w"/>
                                          </p:val>
                                        </p:tav>
                                      </p:tavLst>
                                    </p:anim>
                                    <p:anim calcmode="lin" valueType="num">
                                      <p:cBhvr>
                                        <p:cTn id="100" dur="500" fill="hold"/>
                                        <p:tgtEl>
                                          <p:spTgt spid="3">
                                            <p:txEl>
                                              <p:pRg st="16" end="16"/>
                                            </p:txEl>
                                          </p:spTgt>
                                        </p:tgtEl>
                                        <p:attrNameLst>
                                          <p:attrName>ppt_h</p:attrName>
                                        </p:attrNameLst>
                                      </p:cBhvr>
                                      <p:tavLst>
                                        <p:tav tm="0">
                                          <p:val>
                                            <p:fltVal val="0"/>
                                          </p:val>
                                        </p:tav>
                                        <p:tav tm="100000">
                                          <p:val>
                                            <p:strVal val="#ppt_h"/>
                                          </p:val>
                                        </p:tav>
                                      </p:tavLst>
                                    </p:anim>
                                    <p:animEffect transition="in" filter="fade">
                                      <p:cBhvr>
                                        <p:cTn id="101" dur="500"/>
                                        <p:tgtEl>
                                          <p:spTgt spid="3">
                                            <p:txEl>
                                              <p:pRg st="16" end="16"/>
                                            </p:txEl>
                                          </p:spTgt>
                                        </p:tgtEl>
                                      </p:cBhvr>
                                    </p:animEffect>
                                  </p:childTnLst>
                                </p:cTn>
                              </p:par>
                              <p:par>
                                <p:cTn id="102" presetID="53" presetClass="entr" presetSubtype="16" fill="hold" nodeType="withEffect">
                                  <p:stCondLst>
                                    <p:cond delay="0"/>
                                  </p:stCondLst>
                                  <p:childTnLst>
                                    <p:set>
                                      <p:cBhvr>
                                        <p:cTn id="103" dur="1" fill="hold">
                                          <p:stCondLst>
                                            <p:cond delay="0"/>
                                          </p:stCondLst>
                                        </p:cTn>
                                        <p:tgtEl>
                                          <p:spTgt spid="3">
                                            <p:txEl>
                                              <p:pRg st="17" end="17"/>
                                            </p:txEl>
                                          </p:spTgt>
                                        </p:tgtEl>
                                        <p:attrNameLst>
                                          <p:attrName>style.visibility</p:attrName>
                                        </p:attrNameLst>
                                      </p:cBhvr>
                                      <p:to>
                                        <p:strVal val="visible"/>
                                      </p:to>
                                    </p:set>
                                    <p:anim calcmode="lin" valueType="num">
                                      <p:cBhvr>
                                        <p:cTn id="104" dur="500" fill="hold"/>
                                        <p:tgtEl>
                                          <p:spTgt spid="3">
                                            <p:txEl>
                                              <p:pRg st="17" end="17"/>
                                            </p:txEl>
                                          </p:spTgt>
                                        </p:tgtEl>
                                        <p:attrNameLst>
                                          <p:attrName>ppt_w</p:attrName>
                                        </p:attrNameLst>
                                      </p:cBhvr>
                                      <p:tavLst>
                                        <p:tav tm="0">
                                          <p:val>
                                            <p:fltVal val="0"/>
                                          </p:val>
                                        </p:tav>
                                        <p:tav tm="100000">
                                          <p:val>
                                            <p:strVal val="#ppt_w"/>
                                          </p:val>
                                        </p:tav>
                                      </p:tavLst>
                                    </p:anim>
                                    <p:anim calcmode="lin" valueType="num">
                                      <p:cBhvr>
                                        <p:cTn id="105" dur="500" fill="hold"/>
                                        <p:tgtEl>
                                          <p:spTgt spid="3">
                                            <p:txEl>
                                              <p:pRg st="17" end="17"/>
                                            </p:txEl>
                                          </p:spTgt>
                                        </p:tgtEl>
                                        <p:attrNameLst>
                                          <p:attrName>ppt_h</p:attrName>
                                        </p:attrNameLst>
                                      </p:cBhvr>
                                      <p:tavLst>
                                        <p:tav tm="0">
                                          <p:val>
                                            <p:fltVal val="0"/>
                                          </p:val>
                                        </p:tav>
                                        <p:tav tm="100000">
                                          <p:val>
                                            <p:strVal val="#ppt_h"/>
                                          </p:val>
                                        </p:tav>
                                      </p:tavLst>
                                    </p:anim>
                                    <p:animEffect transition="in" filter="fade">
                                      <p:cBhvr>
                                        <p:cTn id="106" dur="500"/>
                                        <p:tgtEl>
                                          <p:spTgt spid="3">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11559-3A03-208C-0426-D7038250DD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39A678-1276-DF70-B646-682EA768BA1E}"/>
              </a:ext>
            </a:extLst>
          </p:cNvPr>
          <p:cNvSpPr>
            <a:spLocks noGrp="1"/>
          </p:cNvSpPr>
          <p:nvPr>
            <p:ph type="title"/>
          </p:nvPr>
        </p:nvSpPr>
        <p:spPr/>
        <p:txBody>
          <a:bodyPr>
            <a:normAutofit/>
          </a:bodyPr>
          <a:lstStyle/>
          <a:p>
            <a:r>
              <a:rPr lang="en-US" b="1" strike="sngStrike" dirty="0"/>
              <a:t>STIGMA</a:t>
            </a:r>
            <a:r>
              <a:rPr lang="en-US" b="1" dirty="0"/>
              <a:t> MISUNDERSTANDING around MOUD</a:t>
            </a:r>
          </a:p>
        </p:txBody>
      </p:sp>
      <p:sp>
        <p:nvSpPr>
          <p:cNvPr id="3" name="Content Placeholder 2">
            <a:extLst>
              <a:ext uri="{FF2B5EF4-FFF2-40B4-BE49-F238E27FC236}">
                <a16:creationId xmlns:a16="http://schemas.microsoft.com/office/drawing/2014/main" id="{B7FEABBE-BDEF-3B8C-8868-90BA76DC93C8}"/>
              </a:ext>
            </a:extLst>
          </p:cNvPr>
          <p:cNvSpPr>
            <a:spLocks noGrp="1"/>
          </p:cNvSpPr>
          <p:nvPr>
            <p:ph idx="1"/>
          </p:nvPr>
        </p:nvSpPr>
        <p:spPr/>
        <p:txBody>
          <a:bodyPr>
            <a:normAutofit/>
          </a:bodyPr>
          <a:lstStyle/>
          <a:p>
            <a:r>
              <a:rPr lang="en-US" sz="2400" b="1" dirty="0"/>
              <a:t>Are we just replacing one addiction for another?</a:t>
            </a:r>
          </a:p>
          <a:p>
            <a:r>
              <a:rPr lang="en-US" sz="2400" b="1" dirty="0"/>
              <a:t>They’re all just trying to get high!</a:t>
            </a:r>
          </a:p>
          <a:p>
            <a:r>
              <a:rPr lang="en-US" sz="2400" b="1" dirty="0"/>
              <a:t>Thought exercise: sugar overdose…</a:t>
            </a:r>
          </a:p>
          <a:p>
            <a:endParaRPr lang="en-US" sz="2400" dirty="0"/>
          </a:p>
        </p:txBody>
      </p:sp>
    </p:spTree>
    <p:extLst>
      <p:ext uri="{BB962C8B-B14F-4D97-AF65-F5344CB8AC3E}">
        <p14:creationId xmlns:p14="http://schemas.microsoft.com/office/powerpoint/2010/main" val="2058772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4E786-3D11-8AE8-7278-E0E59E7639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A0E73A-AB72-3C9A-2504-A95BE4675F8A}"/>
              </a:ext>
            </a:extLst>
          </p:cNvPr>
          <p:cNvSpPr>
            <a:spLocks noGrp="1"/>
          </p:cNvSpPr>
          <p:nvPr>
            <p:ph type="title"/>
          </p:nvPr>
        </p:nvSpPr>
        <p:spPr/>
        <p:txBody>
          <a:bodyPr/>
          <a:lstStyle/>
          <a:p>
            <a:r>
              <a:rPr lang="en-US" b="1" dirty="0"/>
              <a:t>Recovery Timeline</a:t>
            </a:r>
          </a:p>
        </p:txBody>
      </p:sp>
      <p:sp>
        <p:nvSpPr>
          <p:cNvPr id="3" name="TextBox 2">
            <a:extLst>
              <a:ext uri="{FF2B5EF4-FFF2-40B4-BE49-F238E27FC236}">
                <a16:creationId xmlns:a16="http://schemas.microsoft.com/office/drawing/2014/main" id="{F4A19A3A-0143-E69C-3D1C-5BAC0523EEE9}"/>
              </a:ext>
            </a:extLst>
          </p:cNvPr>
          <p:cNvSpPr txBox="1"/>
          <p:nvPr/>
        </p:nvSpPr>
        <p:spPr>
          <a:xfrm>
            <a:off x="1295400" y="1981200"/>
            <a:ext cx="7086600" cy="2031325"/>
          </a:xfrm>
          <a:prstGeom prst="rect">
            <a:avLst/>
          </a:prstGeom>
          <a:noFill/>
        </p:spPr>
        <p:txBody>
          <a:bodyPr wrap="square" rtlCol="0">
            <a:spAutoFit/>
          </a:bodyPr>
          <a:lstStyle/>
          <a:p>
            <a:r>
              <a:rPr lang="en-US" dirty="0"/>
              <a:t>See images:</a:t>
            </a:r>
          </a:p>
          <a:p>
            <a:endParaRPr lang="en-US" dirty="0"/>
          </a:p>
          <a:p>
            <a:r>
              <a:rPr lang="en-US" dirty="0">
                <a:hlinkClick r:id="rId2"/>
              </a:rPr>
              <a:t>https://dev.recoveryanswers.org/media/addiction-course-of-recovery-timeline/</a:t>
            </a:r>
            <a:endParaRPr lang="en-US" dirty="0"/>
          </a:p>
          <a:p>
            <a:endParaRPr lang="en-US" dirty="0"/>
          </a:p>
          <a:p>
            <a:r>
              <a:rPr lang="en-US" dirty="0"/>
              <a:t>https://dev.recoveryanswers.org/media/hierarchy-of-needs-model-for-recovery/</a:t>
            </a:r>
          </a:p>
        </p:txBody>
      </p:sp>
    </p:spTree>
    <p:extLst>
      <p:ext uri="{BB962C8B-B14F-4D97-AF65-F5344CB8AC3E}">
        <p14:creationId xmlns:p14="http://schemas.microsoft.com/office/powerpoint/2010/main" val="40616075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sz="3200" dirty="0">
                <a:solidFill>
                  <a:schemeClr val="tx1"/>
                </a:solidFill>
              </a:rPr>
              <a:t>PEER SUPPORT</a:t>
            </a:r>
          </a:p>
        </p:txBody>
      </p:sp>
      <p:sp>
        <p:nvSpPr>
          <p:cNvPr id="4" name="Text Placeholder 3"/>
          <p:cNvSpPr>
            <a:spLocks noGrp="1"/>
          </p:cNvSpPr>
          <p:nvPr>
            <p:ph type="body" idx="2"/>
          </p:nvPr>
        </p:nvSpPr>
        <p:spPr>
          <a:xfrm>
            <a:off x="609600" y="1219200"/>
            <a:ext cx="11125200" cy="5181600"/>
          </a:xfrm>
        </p:spPr>
        <p:txBody>
          <a:bodyPr/>
          <a:lstStyle/>
          <a:p>
            <a:pPr marL="571500" indent="-342900">
              <a:buChar char="•"/>
            </a:pPr>
            <a:r>
              <a:rPr lang="en-US" dirty="0">
                <a:solidFill>
                  <a:schemeClr val="tx2">
                    <a:lumMod val="75000"/>
                    <a:lumOff val="25000"/>
                  </a:schemeClr>
                </a:solidFill>
              </a:rPr>
              <a:t>Utilizes persons with lived experience to engage with patients with mental health, substance use, or other medical disorders. </a:t>
            </a:r>
          </a:p>
          <a:p>
            <a:pPr marL="571500" indent="-342900">
              <a:buChar char="•"/>
            </a:pPr>
            <a:endParaRPr lang="en-US" dirty="0">
              <a:solidFill>
                <a:schemeClr val="tx2">
                  <a:lumMod val="75000"/>
                  <a:lumOff val="25000"/>
                </a:schemeClr>
              </a:solidFill>
            </a:endParaRPr>
          </a:p>
          <a:p>
            <a:pPr marL="571500" indent="-342900">
              <a:buChar char="•"/>
            </a:pPr>
            <a:r>
              <a:rPr lang="en-US" dirty="0">
                <a:solidFill>
                  <a:schemeClr val="tx2">
                    <a:lumMod val="75000"/>
                    <a:lumOff val="25000"/>
                  </a:schemeClr>
                </a:solidFill>
              </a:rPr>
              <a:t>Low barrier, interpersonal relationship building, outreach, community resource linkage… and more!</a:t>
            </a:r>
          </a:p>
          <a:p>
            <a:pPr marL="571500" indent="-342900">
              <a:buChar char="•"/>
            </a:pPr>
            <a:endParaRPr lang="en-US" dirty="0">
              <a:solidFill>
                <a:schemeClr val="tx2">
                  <a:lumMod val="75000"/>
                  <a:lumOff val="25000"/>
                </a:schemeClr>
              </a:solidFill>
            </a:endParaRPr>
          </a:p>
          <a:p>
            <a:pPr marL="571500" indent="-342900">
              <a:buChar char="•"/>
            </a:pPr>
            <a:r>
              <a:rPr lang="en-US" dirty="0">
                <a:solidFill>
                  <a:schemeClr val="tx2">
                    <a:lumMod val="75000"/>
                    <a:lumOff val="25000"/>
                  </a:schemeClr>
                </a:solidFill>
              </a:rPr>
              <a:t>Helps empower those with lived experience as an asset to help others struggling with recovery</a:t>
            </a:r>
          </a:p>
          <a:p>
            <a:pPr marL="571500" indent="-342900">
              <a:buChar char="•"/>
            </a:pPr>
            <a:endParaRPr lang="en-US" dirty="0">
              <a:solidFill>
                <a:schemeClr val="tx2">
                  <a:lumMod val="75000"/>
                  <a:lumOff val="25000"/>
                </a:schemeClr>
              </a:solidFill>
            </a:endParaRPr>
          </a:p>
          <a:p>
            <a:pPr marL="571500" indent="-342900">
              <a:buChar char="•"/>
            </a:pPr>
            <a:r>
              <a:rPr lang="en-US" dirty="0">
                <a:solidFill>
                  <a:schemeClr val="tx2">
                    <a:lumMod val="75000"/>
                    <a:lumOff val="25000"/>
                  </a:schemeClr>
                </a:solidFill>
              </a:rPr>
              <a:t>Addresses internalized stigma/bias for patients, and addresses cultural stigma/bias for healthcare worker-learners like you!</a:t>
            </a:r>
          </a:p>
          <a:p>
            <a:pPr marL="571500" indent="-342900">
              <a:buChar char="•"/>
            </a:pPr>
            <a:endParaRPr lang="en-US" dirty="0">
              <a:solidFill>
                <a:schemeClr val="tx2">
                  <a:lumMod val="75000"/>
                  <a:lumOff val="25000"/>
                </a:schemeClr>
              </a:solidFill>
            </a:endParaRPr>
          </a:p>
          <a:p>
            <a:pPr marL="571500" indent="-342900">
              <a:buChar char="•"/>
            </a:pPr>
            <a:r>
              <a:rPr lang="en-US" dirty="0">
                <a:solidFill>
                  <a:schemeClr val="tx2">
                    <a:lumMod val="75000"/>
                    <a:lumOff val="25000"/>
                  </a:schemeClr>
                </a:solidFill>
              </a:rPr>
              <a:t>&gt;50% relative risk reduction of opioid overdose and &gt;50% relative risk benefit of MOUD initiation!</a:t>
            </a:r>
          </a:p>
          <a:p>
            <a:endParaRPr lang="en-US" dirty="0"/>
          </a:p>
          <a:p>
            <a:endParaRPr lang="en-US" sz="1200" dirty="0"/>
          </a:p>
          <a:p>
            <a:r>
              <a:rPr lang="en-US" sz="1200" dirty="0" err="1"/>
              <a:t>Winhusen</a:t>
            </a:r>
            <a:r>
              <a:rPr lang="en-US" sz="1200" dirty="0"/>
              <a:t> T, Wilder C, Kropp F, Theobald J, Lyons MS, Lewis D. A brief telephone-delivered peer intervention to encourage enrollment in medication for opioid use disorder in individuals surviving an opioid overdose: Results from a randomized pilot trial. Drug Alcohol Depend. 2020 Nov 1;216:108270. </a:t>
            </a:r>
            <a:r>
              <a:rPr lang="en-US" sz="1200" dirty="0" err="1"/>
              <a:t>doi</a:t>
            </a:r>
            <a:r>
              <a:rPr lang="en-US" sz="1200" dirty="0"/>
              <a:t>: 10.1016/j.drugalcdep.2020.108270. </a:t>
            </a:r>
            <a:r>
              <a:rPr lang="en-US" sz="1200" dirty="0" err="1"/>
              <a:t>Epub</a:t>
            </a:r>
            <a:r>
              <a:rPr lang="en-US" sz="1200" dirty="0"/>
              <a:t> 2020 Sep 1. PMID: 32911132; PMCID: PMC7462596.</a:t>
            </a:r>
            <a:endParaRPr lang="en-US" sz="1600" dirty="0"/>
          </a:p>
        </p:txBody>
      </p:sp>
    </p:spTree>
    <p:custDataLst>
      <p:tags r:id="rId1"/>
    </p:custDataLst>
    <p:extLst>
      <p:ext uri="{BB962C8B-B14F-4D97-AF65-F5344CB8AC3E}">
        <p14:creationId xmlns:p14="http://schemas.microsoft.com/office/powerpoint/2010/main" val="42893403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24412A-CD99-4CAE-8A19-068ADE102CAB}"/>
              </a:ext>
            </a:extLst>
          </p:cNvPr>
          <p:cNvSpPr txBox="1"/>
          <p:nvPr/>
        </p:nvSpPr>
        <p:spPr>
          <a:xfrm>
            <a:off x="1219200" y="4419600"/>
            <a:ext cx="5638800" cy="1569660"/>
          </a:xfrm>
          <a:prstGeom prst="rect">
            <a:avLst/>
          </a:prstGeom>
          <a:noFill/>
        </p:spPr>
        <p:txBody>
          <a:bodyPr wrap="square" rtlCol="0">
            <a:spAutoFit/>
          </a:bodyPr>
          <a:lstStyle/>
          <a:p>
            <a:r>
              <a:rPr lang="en-US" sz="3200" b="1" dirty="0"/>
              <a:t>THANKS!</a:t>
            </a:r>
          </a:p>
          <a:p>
            <a:endParaRPr lang="en-US" sz="3200" b="1" dirty="0"/>
          </a:p>
          <a:p>
            <a:r>
              <a:rPr lang="en-US" sz="3200" b="1" dirty="0"/>
              <a:t>Shuchin@email.unc.edu</a:t>
            </a:r>
          </a:p>
        </p:txBody>
      </p:sp>
    </p:spTree>
    <p:extLst>
      <p:ext uri="{BB962C8B-B14F-4D97-AF65-F5344CB8AC3E}">
        <p14:creationId xmlns:p14="http://schemas.microsoft.com/office/powerpoint/2010/main" val="6683848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3E0D7-220C-4B3D-81CD-1CBB76EDECBC}"/>
              </a:ext>
            </a:extLst>
          </p:cNvPr>
          <p:cNvSpPr>
            <a:spLocks noGrp="1"/>
          </p:cNvSpPr>
          <p:nvPr>
            <p:ph type="title"/>
          </p:nvPr>
        </p:nvSpPr>
        <p:spPr>
          <a:xfrm>
            <a:off x="274795" y="599155"/>
            <a:ext cx="10638789" cy="886745"/>
          </a:xfrm>
        </p:spPr>
        <p:txBody>
          <a:bodyPr/>
          <a:lstStyle/>
          <a:p>
            <a:r>
              <a:rPr lang="en-US" sz="3600">
                <a:latin typeface="+mn-lt"/>
                <a:cs typeface="Arial"/>
              </a:rPr>
              <a:t>Guest Speaker</a:t>
            </a:r>
            <a:endParaRPr lang="en-US" sz="3600">
              <a:latin typeface="+mn-lt"/>
            </a:endParaRPr>
          </a:p>
        </p:txBody>
      </p:sp>
      <p:sp>
        <p:nvSpPr>
          <p:cNvPr id="5" name="Content Placeholder 7">
            <a:extLst>
              <a:ext uri="{FF2B5EF4-FFF2-40B4-BE49-F238E27FC236}">
                <a16:creationId xmlns:a16="http://schemas.microsoft.com/office/drawing/2014/main" id="{FBD4E27F-7388-F751-AA70-EBAE93D96311}"/>
              </a:ext>
            </a:extLst>
          </p:cNvPr>
          <p:cNvSpPr>
            <a:spLocks noGrp="1"/>
          </p:cNvSpPr>
          <p:nvPr/>
        </p:nvSpPr>
        <p:spPr>
          <a:xfrm>
            <a:off x="5882120" y="2213249"/>
            <a:ext cx="4368373" cy="260348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2400"/>
              <a:t>Nathan Mullins, MD FACOG/FASAM</a:t>
            </a:r>
          </a:p>
          <a:p>
            <a:pPr marL="342900" indent="-342900">
              <a:spcBef>
                <a:spcPts val="600"/>
              </a:spcBef>
              <a:buFont typeface="Arial" panose="020B0604020202020204" pitchFamily="34" charset="0"/>
              <a:buChar char="•"/>
            </a:pPr>
            <a:r>
              <a:rPr lang="en-US" sz="2400"/>
              <a:t>Regional Medical Director for BHG NC OTPs</a:t>
            </a:r>
          </a:p>
          <a:p>
            <a:pPr marL="285750" indent="-285750">
              <a:buFont typeface="Arial" panose="020B0604020202020204" pitchFamily="34" charset="0"/>
              <a:buChar char="•"/>
            </a:pPr>
            <a:r>
              <a:rPr lang="en-US" sz="2400"/>
              <a:t>Program Director, Addiction Medicine Fellowship at MAHEC</a:t>
            </a:r>
          </a:p>
          <a:p>
            <a:endParaRPr lang="en-US" sz="2400">
              <a:ea typeface="Calibri"/>
              <a:cs typeface="Calibri"/>
            </a:endParaRPr>
          </a:p>
          <a:p>
            <a:endParaRPr lang="en-US" sz="2400">
              <a:ea typeface="+mn-lt"/>
              <a:cs typeface="+mn-lt"/>
            </a:endParaRPr>
          </a:p>
          <a:p>
            <a:pPr marL="0" indent="0">
              <a:buNone/>
            </a:pPr>
            <a:endParaRPr lang="en-US" sz="2400">
              <a:ea typeface="Calibri"/>
              <a:cs typeface="Calibri"/>
            </a:endParaRPr>
          </a:p>
          <a:p>
            <a:pPr marL="0" indent="0">
              <a:buNone/>
            </a:pPr>
            <a:endParaRPr lang="en-US" sz="2400" b="1" i="1">
              <a:ea typeface="Calibri"/>
              <a:cs typeface="Calibri"/>
            </a:endParaRPr>
          </a:p>
        </p:txBody>
      </p:sp>
      <p:pic>
        <p:nvPicPr>
          <p:cNvPr id="10" name="Picture 9">
            <a:extLst>
              <a:ext uri="{FF2B5EF4-FFF2-40B4-BE49-F238E27FC236}">
                <a16:creationId xmlns:a16="http://schemas.microsoft.com/office/drawing/2014/main" id="{0825C37C-FC47-E230-BB58-AA059D094F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0791" y="1598887"/>
            <a:ext cx="3578170" cy="3930376"/>
          </a:xfrm>
          <a:prstGeom prst="rect">
            <a:avLst/>
          </a:prstGeom>
        </p:spPr>
      </p:pic>
    </p:spTree>
    <p:extLst>
      <p:ext uri="{BB962C8B-B14F-4D97-AF65-F5344CB8AC3E}">
        <p14:creationId xmlns:p14="http://schemas.microsoft.com/office/powerpoint/2010/main" val="29153355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F12E7CC5-C78B-4EBD-9565-3FA00FAA6C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llustration" descr="Abstract continuous line art of a pregnant figure"/>
          <p:cNvPicPr>
            <a:picLocks noChangeAspect="1"/>
          </p:cNvPicPr>
          <p:nvPr/>
        </p:nvPicPr>
        <p:blipFill>
          <a:blip r:embed="rId2"/>
          <a:srcRect t="5375" b="5375"/>
          <a:stretch>
            <a:fillRect/>
          </a:stretch>
        </p:blipFill>
        <p:spPr>
          <a:xfrm>
            <a:off x="764988" y="1176712"/>
            <a:ext cx="3368969" cy="4504576"/>
          </a:xfrm>
          <a:prstGeom prst="rect">
            <a:avLst/>
          </a:prstGeom>
        </p:spPr>
      </p:pic>
      <p:sp>
        <p:nvSpPr>
          <p:cNvPr id="48" name="Freeform: Shape 47">
            <a:extLst>
              <a:ext uri="{FF2B5EF4-FFF2-40B4-BE49-F238E27FC236}">
                <a16:creationId xmlns:a16="http://schemas.microsoft.com/office/drawing/2014/main" id="{3A4529A5-F675-429F-8044-01372BB134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992"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453B9C62-509D-253E-1996-05113D9DF1F6}"/>
              </a:ext>
            </a:extLst>
          </p:cNvPr>
          <p:cNvSpPr>
            <a:spLocks noGrp="1"/>
          </p:cNvSpPr>
          <p:nvPr>
            <p:ph type="ctrTitle"/>
          </p:nvPr>
        </p:nvSpPr>
        <p:spPr>
          <a:xfrm>
            <a:off x="5622061" y="762538"/>
            <a:ext cx="5649349" cy="3199862"/>
          </a:xfrm>
        </p:spPr>
        <p:txBody>
          <a:bodyPr anchor="b">
            <a:normAutofit/>
          </a:bodyPr>
          <a:lstStyle/>
          <a:p>
            <a:pPr algn="l"/>
            <a:r>
              <a:rPr lang="en-US" sz="6600">
                <a:solidFill>
                  <a:srgbClr val="FFFFFF"/>
                </a:solidFill>
              </a:rPr>
              <a:t>MOUD In Pregnancy</a:t>
            </a:r>
          </a:p>
        </p:txBody>
      </p:sp>
      <p:sp>
        <p:nvSpPr>
          <p:cNvPr id="3" name="Subtitle 2">
            <a:extLst>
              <a:ext uri="{FF2B5EF4-FFF2-40B4-BE49-F238E27FC236}">
                <a16:creationId xmlns:a16="http://schemas.microsoft.com/office/drawing/2014/main" id="{7FD7F6C7-90E2-7173-2414-0E095019857D}"/>
              </a:ext>
            </a:extLst>
          </p:cNvPr>
          <p:cNvSpPr>
            <a:spLocks noGrp="1"/>
          </p:cNvSpPr>
          <p:nvPr>
            <p:ph type="subTitle" idx="1"/>
          </p:nvPr>
        </p:nvSpPr>
        <p:spPr>
          <a:xfrm>
            <a:off x="5622061" y="4312561"/>
            <a:ext cx="5649349" cy="1687815"/>
          </a:xfrm>
        </p:spPr>
        <p:txBody>
          <a:bodyPr anchor="t">
            <a:normAutofit/>
          </a:bodyPr>
          <a:lstStyle/>
          <a:p>
            <a:pPr algn="l"/>
            <a:r>
              <a:rPr lang="en-US">
                <a:solidFill>
                  <a:srgbClr val="FFFFFF"/>
                </a:solidFill>
              </a:rPr>
              <a:t>Nathan Mullins, MD</a:t>
            </a:r>
          </a:p>
        </p:txBody>
      </p:sp>
      <p:sp>
        <p:nvSpPr>
          <p:cNvPr id="49" name="sketch line">
            <a:extLst>
              <a:ext uri="{FF2B5EF4-FFF2-40B4-BE49-F238E27FC236}">
                <a16:creationId xmlns:a16="http://schemas.microsoft.com/office/drawing/2014/main" id="{63DAB858-5A0C-4AFF-AAC6-705EDF8DB7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7682" y="4043302"/>
            <a:ext cx="5303520" cy="18288"/>
          </a:xfrm>
          <a:custGeom>
            <a:avLst/>
            <a:gdLst>
              <a:gd name="csX0" fmla="*/ 0 w 5303520"/>
              <a:gd name="csY0" fmla="*/ 0 h 18288"/>
              <a:gd name="csX1" fmla="*/ 556870 w 5303520"/>
              <a:gd name="csY1" fmla="*/ 0 h 18288"/>
              <a:gd name="csX2" fmla="*/ 1272845 w 5303520"/>
              <a:gd name="csY2" fmla="*/ 0 h 18288"/>
              <a:gd name="csX3" fmla="*/ 1882750 w 5303520"/>
              <a:gd name="csY3" fmla="*/ 0 h 18288"/>
              <a:gd name="csX4" fmla="*/ 2439619 w 5303520"/>
              <a:gd name="csY4" fmla="*/ 0 h 18288"/>
              <a:gd name="csX5" fmla="*/ 3155594 w 5303520"/>
              <a:gd name="csY5" fmla="*/ 0 h 18288"/>
              <a:gd name="csX6" fmla="*/ 3818534 w 5303520"/>
              <a:gd name="csY6" fmla="*/ 0 h 18288"/>
              <a:gd name="csX7" fmla="*/ 4481474 w 5303520"/>
              <a:gd name="csY7" fmla="*/ 0 h 18288"/>
              <a:gd name="csX8" fmla="*/ 5303520 w 5303520"/>
              <a:gd name="csY8" fmla="*/ 0 h 18288"/>
              <a:gd name="csX9" fmla="*/ 5303520 w 5303520"/>
              <a:gd name="csY9" fmla="*/ 18288 h 18288"/>
              <a:gd name="csX10" fmla="*/ 4746650 w 5303520"/>
              <a:gd name="csY10" fmla="*/ 18288 h 18288"/>
              <a:gd name="csX11" fmla="*/ 4242816 w 5303520"/>
              <a:gd name="csY11" fmla="*/ 18288 h 18288"/>
              <a:gd name="csX12" fmla="*/ 3526841 w 5303520"/>
              <a:gd name="csY12" fmla="*/ 18288 h 18288"/>
              <a:gd name="csX13" fmla="*/ 2969971 w 5303520"/>
              <a:gd name="csY13" fmla="*/ 18288 h 18288"/>
              <a:gd name="csX14" fmla="*/ 2253996 w 5303520"/>
              <a:gd name="csY14" fmla="*/ 18288 h 18288"/>
              <a:gd name="csX15" fmla="*/ 1484986 w 5303520"/>
              <a:gd name="csY15" fmla="*/ 18288 h 18288"/>
              <a:gd name="csX16" fmla="*/ 875081 w 5303520"/>
              <a:gd name="csY16" fmla="*/ 18288 h 18288"/>
              <a:gd name="csX17" fmla="*/ 0 w 5303520"/>
              <a:gd name="csY17" fmla="*/ 18288 h 18288"/>
              <a:gd name="csX18" fmla="*/ 0 w 530352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303520" h="18288" fill="none" extrusionOk="0">
                <a:moveTo>
                  <a:pt x="0" y="0"/>
                </a:moveTo>
                <a:cubicBezTo>
                  <a:pt x="191807" y="-19560"/>
                  <a:pt x="373092" y="14032"/>
                  <a:pt x="556870" y="0"/>
                </a:cubicBezTo>
                <a:cubicBezTo>
                  <a:pt x="740648" y="-14032"/>
                  <a:pt x="1109645" y="5886"/>
                  <a:pt x="1272845" y="0"/>
                </a:cubicBezTo>
                <a:cubicBezTo>
                  <a:pt x="1436045" y="-5886"/>
                  <a:pt x="1723352" y="-21940"/>
                  <a:pt x="1882750" y="0"/>
                </a:cubicBezTo>
                <a:cubicBezTo>
                  <a:pt x="2042148" y="21940"/>
                  <a:pt x="2308812" y="-23394"/>
                  <a:pt x="2439619" y="0"/>
                </a:cubicBezTo>
                <a:cubicBezTo>
                  <a:pt x="2570426" y="23394"/>
                  <a:pt x="2936980" y="-3315"/>
                  <a:pt x="3155594" y="0"/>
                </a:cubicBezTo>
                <a:cubicBezTo>
                  <a:pt x="3374208" y="3315"/>
                  <a:pt x="3528026" y="24519"/>
                  <a:pt x="3818534" y="0"/>
                </a:cubicBezTo>
                <a:cubicBezTo>
                  <a:pt x="4109042" y="-24519"/>
                  <a:pt x="4161759" y="-18720"/>
                  <a:pt x="4481474" y="0"/>
                </a:cubicBezTo>
                <a:cubicBezTo>
                  <a:pt x="4801189" y="18720"/>
                  <a:pt x="5011126" y="27308"/>
                  <a:pt x="5303520" y="0"/>
                </a:cubicBezTo>
                <a:cubicBezTo>
                  <a:pt x="5304050" y="6954"/>
                  <a:pt x="5304254" y="12839"/>
                  <a:pt x="5303520" y="18288"/>
                </a:cubicBezTo>
                <a:cubicBezTo>
                  <a:pt x="5132450" y="501"/>
                  <a:pt x="4953391" y="18714"/>
                  <a:pt x="4746650" y="18288"/>
                </a:cubicBezTo>
                <a:cubicBezTo>
                  <a:pt x="4539909" y="17863"/>
                  <a:pt x="4361261" y="7168"/>
                  <a:pt x="4242816" y="18288"/>
                </a:cubicBezTo>
                <a:cubicBezTo>
                  <a:pt x="4124371" y="29408"/>
                  <a:pt x="3754907" y="21026"/>
                  <a:pt x="3526841" y="18288"/>
                </a:cubicBezTo>
                <a:cubicBezTo>
                  <a:pt x="3298775" y="15550"/>
                  <a:pt x="3164473" y="3913"/>
                  <a:pt x="2969971" y="18288"/>
                </a:cubicBezTo>
                <a:cubicBezTo>
                  <a:pt x="2775469" y="32664"/>
                  <a:pt x="2608536" y="2050"/>
                  <a:pt x="2253996" y="18288"/>
                </a:cubicBezTo>
                <a:cubicBezTo>
                  <a:pt x="1899456" y="34526"/>
                  <a:pt x="1752044" y="28789"/>
                  <a:pt x="1484986" y="18288"/>
                </a:cubicBezTo>
                <a:cubicBezTo>
                  <a:pt x="1217928" y="7788"/>
                  <a:pt x="1060609" y="-4784"/>
                  <a:pt x="875081" y="18288"/>
                </a:cubicBezTo>
                <a:cubicBezTo>
                  <a:pt x="689553" y="41360"/>
                  <a:pt x="188846" y="25228"/>
                  <a:pt x="0" y="18288"/>
                </a:cubicBezTo>
                <a:cubicBezTo>
                  <a:pt x="-570" y="9279"/>
                  <a:pt x="132" y="5100"/>
                  <a:pt x="0" y="0"/>
                </a:cubicBezTo>
                <a:close/>
              </a:path>
              <a:path w="5303520" h="18288" stroke="0" extrusionOk="0">
                <a:moveTo>
                  <a:pt x="0" y="0"/>
                </a:moveTo>
                <a:cubicBezTo>
                  <a:pt x="181149" y="2038"/>
                  <a:pt x="442175" y="-27591"/>
                  <a:pt x="609905" y="0"/>
                </a:cubicBezTo>
                <a:cubicBezTo>
                  <a:pt x="777636" y="27591"/>
                  <a:pt x="947554" y="-24271"/>
                  <a:pt x="1113739" y="0"/>
                </a:cubicBezTo>
                <a:cubicBezTo>
                  <a:pt x="1279924" y="24271"/>
                  <a:pt x="1721318" y="-30891"/>
                  <a:pt x="1882750" y="0"/>
                </a:cubicBezTo>
                <a:cubicBezTo>
                  <a:pt x="2044182" y="30891"/>
                  <a:pt x="2270822" y="-14002"/>
                  <a:pt x="2492654" y="0"/>
                </a:cubicBezTo>
                <a:cubicBezTo>
                  <a:pt x="2714486" y="14002"/>
                  <a:pt x="2822632" y="27292"/>
                  <a:pt x="3102559" y="0"/>
                </a:cubicBezTo>
                <a:cubicBezTo>
                  <a:pt x="3382487" y="-27292"/>
                  <a:pt x="3489743" y="-31235"/>
                  <a:pt x="3871570" y="0"/>
                </a:cubicBezTo>
                <a:cubicBezTo>
                  <a:pt x="4253397" y="31235"/>
                  <a:pt x="4301475" y="22800"/>
                  <a:pt x="4428439" y="0"/>
                </a:cubicBezTo>
                <a:cubicBezTo>
                  <a:pt x="4555403" y="-22800"/>
                  <a:pt x="5018410" y="43534"/>
                  <a:pt x="5303520" y="0"/>
                </a:cubicBezTo>
                <a:cubicBezTo>
                  <a:pt x="5302837" y="5414"/>
                  <a:pt x="5302800" y="12510"/>
                  <a:pt x="5303520" y="18288"/>
                </a:cubicBezTo>
                <a:cubicBezTo>
                  <a:pt x="5082751" y="18456"/>
                  <a:pt x="4993374" y="24100"/>
                  <a:pt x="4746650" y="18288"/>
                </a:cubicBezTo>
                <a:cubicBezTo>
                  <a:pt x="4499926" y="12477"/>
                  <a:pt x="4368648" y="-7187"/>
                  <a:pt x="4083710" y="18288"/>
                </a:cubicBezTo>
                <a:cubicBezTo>
                  <a:pt x="3798772" y="43763"/>
                  <a:pt x="3729434" y="5501"/>
                  <a:pt x="3473806" y="18288"/>
                </a:cubicBezTo>
                <a:cubicBezTo>
                  <a:pt x="3218178" y="31075"/>
                  <a:pt x="3056855" y="30003"/>
                  <a:pt x="2704795" y="18288"/>
                </a:cubicBezTo>
                <a:cubicBezTo>
                  <a:pt x="2352735" y="6573"/>
                  <a:pt x="2319447" y="29257"/>
                  <a:pt x="1935785" y="18288"/>
                </a:cubicBezTo>
                <a:cubicBezTo>
                  <a:pt x="1552123" y="7320"/>
                  <a:pt x="1532619" y="-467"/>
                  <a:pt x="1378915" y="18288"/>
                </a:cubicBezTo>
                <a:cubicBezTo>
                  <a:pt x="1225211" y="37043"/>
                  <a:pt x="1038692" y="34308"/>
                  <a:pt x="715975" y="18288"/>
                </a:cubicBezTo>
                <a:cubicBezTo>
                  <a:pt x="393258" y="2268"/>
                  <a:pt x="303768" y="26944"/>
                  <a:pt x="0" y="18288"/>
                </a:cubicBezTo>
                <a:cubicBezTo>
                  <a:pt x="-306" y="11061"/>
                  <a:pt x="-655" y="7751"/>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16004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0D3890B-AB1A-21F9-773F-73E229889AF3}"/>
              </a:ext>
            </a:extLst>
          </p:cNvPr>
          <p:cNvSpPr>
            <a:spLocks noGrp="1"/>
          </p:cNvSpPr>
          <p:nvPr>
            <p:ph type="title"/>
          </p:nvPr>
        </p:nvSpPr>
        <p:spPr>
          <a:xfrm>
            <a:off x="1115568" y="548640"/>
            <a:ext cx="10168128" cy="1179576"/>
          </a:xfrm>
        </p:spPr>
        <p:txBody>
          <a:bodyPr>
            <a:normAutofit/>
          </a:bodyPr>
          <a:lstStyle/>
          <a:p>
            <a:r>
              <a:rPr lang="en-US" sz="4000"/>
              <a:t>Epidemiology</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6B53AB8-1BDB-6EDC-0001-422A49B7AE70}"/>
              </a:ext>
            </a:extLst>
          </p:cNvPr>
          <p:cNvSpPr>
            <a:spLocks noGrp="1"/>
          </p:cNvSpPr>
          <p:nvPr>
            <p:ph idx="1"/>
          </p:nvPr>
        </p:nvSpPr>
        <p:spPr>
          <a:xfrm>
            <a:off x="1115568" y="2481943"/>
            <a:ext cx="10168128" cy="3695020"/>
          </a:xfrm>
        </p:spPr>
        <p:txBody>
          <a:bodyPr>
            <a:normAutofit/>
          </a:bodyPr>
          <a:lstStyle/>
          <a:p>
            <a:r>
              <a:rPr lang="en-US" sz="2200"/>
              <a:t>OUD affected 8.2 per 1000 deliveries by 2017</a:t>
            </a:r>
            <a:r>
              <a:rPr lang="en-US" sz="2200" baseline="30000"/>
              <a:t>1</a:t>
            </a:r>
          </a:p>
          <a:p>
            <a:r>
              <a:rPr lang="en-US" sz="2200"/>
              <a:t>2017-2020: 1229/7642 pregnancy-associated deaths were due to overdose</a:t>
            </a:r>
          </a:p>
          <a:p>
            <a:pPr lvl="1"/>
            <a:r>
              <a:rPr lang="en-US" sz="2200"/>
              <a:t>Overdose mortality rate – 8.5 per 100,000</a:t>
            </a:r>
          </a:p>
          <a:p>
            <a:r>
              <a:rPr lang="en-US" sz="2200"/>
              <a:t>Rate ↑ from 6.56 to 11.85</a:t>
            </a:r>
            <a:r>
              <a:rPr lang="en-US" sz="2200" baseline="30000"/>
              <a:t>2</a:t>
            </a:r>
            <a:r>
              <a:rPr lang="en-US" sz="2200"/>
              <a:t> </a:t>
            </a:r>
          </a:p>
          <a:p>
            <a:r>
              <a:rPr lang="en-US" sz="2200"/>
              <a:t>81% ↑ in drug overdose mortality</a:t>
            </a:r>
          </a:p>
          <a:p>
            <a:r>
              <a:rPr lang="en-US" sz="2200" u="sng"/>
              <a:t>Highest rates in late postpartum period (43 to 365 days)</a:t>
            </a:r>
          </a:p>
          <a:p>
            <a:r>
              <a:rPr lang="en-US" sz="2200"/>
              <a:t>↑ driven by rise in fentanyl/other synthetic deaths</a:t>
            </a:r>
            <a:r>
              <a:rPr lang="en-US" sz="2200" baseline="30000"/>
              <a:t>2</a:t>
            </a:r>
          </a:p>
          <a:p>
            <a:pPr lvl="1"/>
            <a:endParaRPr lang="en-US" sz="2200"/>
          </a:p>
          <a:p>
            <a:endParaRPr lang="en-US" sz="2200"/>
          </a:p>
        </p:txBody>
      </p:sp>
    </p:spTree>
    <p:extLst>
      <p:ext uri="{BB962C8B-B14F-4D97-AF65-F5344CB8AC3E}">
        <p14:creationId xmlns:p14="http://schemas.microsoft.com/office/powerpoint/2010/main" val="37753555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4F91627C-1CF8-43C8-9DB8-7100B705CC96}"/>
              </a:ext>
            </a:extLst>
          </p:cNvPr>
          <p:cNvSpPr txBox="1"/>
          <p:nvPr/>
        </p:nvSpPr>
        <p:spPr>
          <a:xfrm>
            <a:off x="1524003" y="1999615"/>
            <a:ext cx="9144000" cy="2764028"/>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500" kern="1200">
                <a:solidFill>
                  <a:schemeClr val="tx1"/>
                </a:solidFill>
                <a:latin typeface="+mj-lt"/>
                <a:ea typeface="+mj-ea"/>
                <a:cs typeface="+mj-cs"/>
              </a:rPr>
              <a:t>Medically Supervised Withdrawal (MSW)</a:t>
            </a:r>
          </a:p>
          <a:p>
            <a:pPr algn="ctr">
              <a:lnSpc>
                <a:spcPct val="90000"/>
              </a:lnSpc>
              <a:spcBef>
                <a:spcPct val="0"/>
              </a:spcBef>
              <a:spcAft>
                <a:spcPts val="600"/>
              </a:spcAft>
            </a:pPr>
            <a:r>
              <a:rPr lang="en-US" sz="4500" kern="1200">
                <a:solidFill>
                  <a:schemeClr val="tx1"/>
                </a:solidFill>
                <a:latin typeface="+mj-lt"/>
                <a:ea typeface="+mj-ea"/>
                <a:cs typeface="+mj-cs"/>
              </a:rPr>
              <a:t>VS.</a:t>
            </a:r>
          </a:p>
          <a:p>
            <a:pPr algn="ctr">
              <a:lnSpc>
                <a:spcPct val="90000"/>
              </a:lnSpc>
              <a:spcBef>
                <a:spcPct val="0"/>
              </a:spcBef>
              <a:spcAft>
                <a:spcPts val="600"/>
              </a:spcAft>
            </a:pPr>
            <a:r>
              <a:rPr lang="en-US" sz="4500" kern="1200">
                <a:solidFill>
                  <a:schemeClr val="tx1"/>
                </a:solidFill>
                <a:latin typeface="+mj-lt"/>
                <a:ea typeface="+mj-ea"/>
                <a:cs typeface="+mj-cs"/>
              </a:rPr>
              <a:t>Opioid Agonist Treatment</a:t>
            </a: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9505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 name="Rectangle 23">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Rectangle 26">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6A846D-B973-4413-9742-9B52C8F66C6E}"/>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Medically Supervised Withdrawal</a:t>
            </a:r>
          </a:p>
        </p:txBody>
      </p:sp>
      <p:sp>
        <p:nvSpPr>
          <p:cNvPr id="3" name="Content Placeholder 2">
            <a:extLst>
              <a:ext uri="{FF2B5EF4-FFF2-40B4-BE49-F238E27FC236}">
                <a16:creationId xmlns:a16="http://schemas.microsoft.com/office/drawing/2014/main" id="{0AFEBE4C-03F8-4592-9C2C-453B621A2812}"/>
              </a:ext>
            </a:extLst>
          </p:cNvPr>
          <p:cNvSpPr>
            <a:spLocks noGrp="1"/>
          </p:cNvSpPr>
          <p:nvPr>
            <p:ph idx="1"/>
          </p:nvPr>
        </p:nvSpPr>
        <p:spPr>
          <a:xfrm>
            <a:off x="4810259" y="649480"/>
            <a:ext cx="6555347" cy="5546047"/>
          </a:xfrm>
        </p:spPr>
        <p:txBody>
          <a:bodyPr anchor="ctr">
            <a:normAutofit/>
          </a:bodyPr>
          <a:lstStyle/>
          <a:p>
            <a:r>
              <a:rPr lang="en-US" sz="2000"/>
              <a:t>Traditionally discouraged due to case reports of fetal demise </a:t>
            </a:r>
          </a:p>
          <a:p>
            <a:r>
              <a:rPr lang="en-US" sz="2000"/>
              <a:t>Zuspan, et al. 1975</a:t>
            </a:r>
          </a:p>
          <a:p>
            <a:pPr lvl="1"/>
            <a:r>
              <a:rPr lang="en-US" sz="2000"/>
              <a:t>Serial amniocentesis on pregnant patient undergoing methadone taper</a:t>
            </a:r>
          </a:p>
          <a:p>
            <a:pPr lvl="1"/>
            <a:r>
              <a:rPr lang="en-US" sz="2000"/>
              <a:t>Low catecholamine levels in amniotic fluid during MTD treatment</a:t>
            </a:r>
          </a:p>
          <a:p>
            <a:pPr lvl="1"/>
            <a:r>
              <a:rPr lang="en-US" sz="2000">
                <a:effectLst/>
                <a:latin typeface="Calibri" panose="020F0502020204030204" pitchFamily="34" charset="0"/>
                <a:ea typeface="Calibri" panose="020F0502020204030204" pitchFamily="34" charset="0"/>
              </a:rPr>
              <a:t>↑ catecholamine levels noted during methadone taper</a:t>
            </a:r>
            <a:r>
              <a:rPr lang="en-US" sz="2000" baseline="30000">
                <a:latin typeface="Calibri" panose="020F0502020204030204" pitchFamily="34" charset="0"/>
                <a:ea typeface="Calibri" panose="020F0502020204030204" pitchFamily="34" charset="0"/>
              </a:rPr>
              <a:t>3</a:t>
            </a:r>
            <a:endParaRPr lang="en-US" sz="2000" baseline="30000">
              <a:effectLst/>
              <a:latin typeface="Calibri" panose="020F0502020204030204" pitchFamily="34" charset="0"/>
              <a:ea typeface="Calibri" panose="020F0502020204030204" pitchFamily="34" charset="0"/>
            </a:endParaRPr>
          </a:p>
          <a:p>
            <a:r>
              <a:rPr lang="en-US" sz="2000">
                <a:latin typeface="Calibri" panose="020F0502020204030204" pitchFamily="34" charset="0"/>
              </a:rPr>
              <a:t>Past 20 years → studies w/ ~500 patients undergoing MSW</a:t>
            </a:r>
          </a:p>
          <a:p>
            <a:pPr lvl="1"/>
            <a:r>
              <a:rPr lang="en-US" sz="2000" u="sng">
                <a:latin typeface="Calibri" panose="020F0502020204030204" pitchFamily="34" charset="0"/>
              </a:rPr>
              <a:t>No fetal losses</a:t>
            </a:r>
            <a:r>
              <a:rPr lang="en-US" sz="2000" u="sng" baseline="30000">
                <a:latin typeface="Calibri" panose="020F0502020204030204" pitchFamily="34" charset="0"/>
              </a:rPr>
              <a:t>4</a:t>
            </a:r>
          </a:p>
          <a:p>
            <a:pPr lvl="1"/>
            <a:r>
              <a:rPr lang="en-US" sz="2000">
                <a:latin typeface="Calibri" panose="020F0502020204030204" pitchFamily="34" charset="0"/>
              </a:rPr>
              <a:t>Can be done safely</a:t>
            </a:r>
            <a:endParaRPr lang="en-US" sz="2000" baseline="30000">
              <a:latin typeface="Calibri" panose="020F0502020204030204" pitchFamily="34" charset="0"/>
            </a:endParaRPr>
          </a:p>
          <a:p>
            <a:r>
              <a:rPr lang="en-US" sz="2000">
                <a:latin typeface="Calibri" panose="020F0502020204030204" pitchFamily="34" charset="0"/>
              </a:rPr>
              <a:t>High return to use rates = illicit use exposes pregnant patient/fetus to associated risks</a:t>
            </a:r>
            <a:r>
              <a:rPr lang="en-US" sz="2000" baseline="30000">
                <a:latin typeface="Calibri" panose="020F0502020204030204" pitchFamily="34" charset="0"/>
              </a:rPr>
              <a:t>4</a:t>
            </a:r>
          </a:p>
          <a:p>
            <a:r>
              <a:rPr lang="en-US" sz="2000">
                <a:latin typeface="Calibri" panose="020F0502020204030204" pitchFamily="34" charset="0"/>
              </a:rPr>
              <a:t>If MSW successful, NOWS rates may be reduced</a:t>
            </a:r>
            <a:endParaRPr lang="en-US" sz="2000" baseline="30000">
              <a:latin typeface="Calibri" panose="020F0502020204030204" pitchFamily="34" charset="0"/>
            </a:endParaRPr>
          </a:p>
          <a:p>
            <a:pPr marL="0" indent="0">
              <a:buNone/>
            </a:pPr>
            <a:endParaRPr lang="en-US" sz="2000">
              <a:latin typeface="Calibri" panose="020F0502020204030204" pitchFamily="34" charset="0"/>
            </a:endParaRPr>
          </a:p>
          <a:p>
            <a:pPr marL="0" indent="0">
              <a:buNone/>
            </a:pPr>
            <a:endParaRPr lang="en-US" sz="2000"/>
          </a:p>
          <a:p>
            <a:endParaRPr lang="en-US" sz="2000"/>
          </a:p>
        </p:txBody>
      </p:sp>
    </p:spTree>
    <p:extLst>
      <p:ext uri="{BB962C8B-B14F-4D97-AF65-F5344CB8AC3E}">
        <p14:creationId xmlns:p14="http://schemas.microsoft.com/office/powerpoint/2010/main" val="159425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6A846D-B973-4413-9742-9B52C8F66C6E}"/>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Medically Supervised Withdrawal</a:t>
            </a:r>
          </a:p>
        </p:txBody>
      </p:sp>
      <p:sp>
        <p:nvSpPr>
          <p:cNvPr id="3" name="Content Placeholder 2">
            <a:extLst>
              <a:ext uri="{FF2B5EF4-FFF2-40B4-BE49-F238E27FC236}">
                <a16:creationId xmlns:a16="http://schemas.microsoft.com/office/drawing/2014/main" id="{0AFEBE4C-03F8-4592-9C2C-453B621A2812}"/>
              </a:ext>
            </a:extLst>
          </p:cNvPr>
          <p:cNvSpPr>
            <a:spLocks noGrp="1"/>
          </p:cNvSpPr>
          <p:nvPr>
            <p:ph idx="1"/>
          </p:nvPr>
        </p:nvSpPr>
        <p:spPr>
          <a:xfrm>
            <a:off x="4835711" y="1201328"/>
            <a:ext cx="6555347" cy="5546047"/>
          </a:xfrm>
        </p:spPr>
        <p:txBody>
          <a:bodyPr anchor="ctr">
            <a:normAutofit/>
          </a:bodyPr>
          <a:lstStyle/>
          <a:p>
            <a:pPr marL="0" indent="0">
              <a:buNone/>
            </a:pPr>
            <a:r>
              <a:rPr lang="en-US" sz="2000">
                <a:latin typeface="Calibri" panose="020F0502020204030204" pitchFamily="34" charset="0"/>
              </a:rPr>
              <a:t>Bottom Line:</a:t>
            </a:r>
          </a:p>
          <a:p>
            <a:r>
              <a:rPr lang="en-US" sz="2000">
                <a:latin typeface="Calibri" panose="020F0502020204030204" pitchFamily="34" charset="0"/>
              </a:rPr>
              <a:t>Can be done without increase in fetal mortality</a:t>
            </a:r>
          </a:p>
          <a:p>
            <a:r>
              <a:rPr lang="en-US" sz="2000">
                <a:latin typeface="Calibri" panose="020F0502020204030204" pitchFamily="34" charset="0"/>
              </a:rPr>
              <a:t>Case studies show high rates of return to use </a:t>
            </a:r>
          </a:p>
          <a:p>
            <a:pPr lvl="1"/>
            <a:r>
              <a:rPr lang="en-US" sz="2000">
                <a:latin typeface="Calibri" panose="020F0502020204030204" pitchFamily="34" charset="0"/>
              </a:rPr>
              <a:t>Range from 17-96%, average 48%</a:t>
            </a:r>
            <a:r>
              <a:rPr lang="en-US" sz="2000" baseline="30000">
                <a:latin typeface="Calibri" panose="020F0502020204030204" pitchFamily="34" charset="0"/>
              </a:rPr>
              <a:t>4</a:t>
            </a:r>
          </a:p>
          <a:p>
            <a:r>
              <a:rPr lang="en-US" sz="2000">
                <a:effectLst/>
                <a:latin typeface="Calibri" panose="020F0502020204030204" pitchFamily="34" charset="0"/>
                <a:ea typeface="Calibri" panose="020F0502020204030204" pitchFamily="34" charset="0"/>
                <a:cs typeface="Times New Roman" panose="02020603050405020304" pitchFamily="18" charset="0"/>
              </a:rPr>
              <a:t>Return to use rates lower on medication treatment when compared to MSW in pregnancy</a:t>
            </a:r>
            <a:r>
              <a:rPr lang="en-US" sz="2000" baseline="30000">
                <a:latin typeface="Calibri" panose="020F0502020204030204" pitchFamily="34" charset="0"/>
                <a:ea typeface="Calibri" panose="020F0502020204030204" pitchFamily="34" charset="0"/>
                <a:cs typeface="Times New Roman" panose="02020603050405020304" pitchFamily="18" charset="0"/>
              </a:rPr>
              <a:t>4</a:t>
            </a:r>
            <a:endParaRPr lang="en-US" sz="2000" baseline="30000">
              <a:effectLst/>
              <a:latin typeface="Calibri" panose="020F0502020204030204" pitchFamily="34" charset="0"/>
              <a:ea typeface="Calibri" panose="020F0502020204030204" pitchFamily="34" charset="0"/>
              <a:cs typeface="Times New Roman" panose="02020603050405020304" pitchFamily="18" charset="0"/>
            </a:endParaRPr>
          </a:p>
          <a:p>
            <a:r>
              <a:rPr lang="en-US" sz="2000">
                <a:effectLst/>
                <a:latin typeface="Calibri" panose="020F0502020204030204" pitchFamily="34" charset="0"/>
                <a:ea typeface="Calibri" panose="020F0502020204030204" pitchFamily="34" charset="0"/>
                <a:cs typeface="Times New Roman" panose="02020603050405020304" pitchFamily="18" charset="0"/>
              </a:rPr>
              <a:t>NOWS rates may be reduced when women successful w/ MSW in pregnancy</a:t>
            </a:r>
            <a:r>
              <a:rPr lang="en-US" sz="2000" baseline="30000">
                <a:effectLst/>
                <a:latin typeface="Calibri" panose="020F0502020204030204" pitchFamily="34" charset="0"/>
                <a:ea typeface="Calibri" panose="020F0502020204030204" pitchFamily="34" charset="0"/>
                <a:cs typeface="Times New Roman" panose="02020603050405020304" pitchFamily="18" charset="0"/>
              </a:rPr>
              <a:t>7</a:t>
            </a:r>
            <a:r>
              <a:rPr lang="en-US" sz="2000">
                <a:effectLst/>
                <a:latin typeface="Calibri" panose="020F0502020204030204" pitchFamily="34" charset="0"/>
                <a:ea typeface="Calibri" panose="020F0502020204030204" pitchFamily="34" charset="0"/>
                <a:cs typeface="Times New Roman" panose="02020603050405020304" pitchFamily="18" charset="0"/>
              </a:rPr>
              <a:t> → overall, not been shown due to ↑ </a:t>
            </a:r>
            <a:r>
              <a:rPr lang="en-US" sz="2000">
                <a:latin typeface="Calibri" panose="020F0502020204030204" pitchFamily="34" charset="0"/>
                <a:ea typeface="Calibri" panose="020F0502020204030204" pitchFamily="34" charset="0"/>
                <a:cs typeface="Times New Roman" panose="02020603050405020304" pitchFamily="18" charset="0"/>
              </a:rPr>
              <a:t>RTU</a:t>
            </a:r>
            <a:r>
              <a:rPr lang="en-US" sz="2000">
                <a:effectLst/>
                <a:latin typeface="Calibri" panose="020F0502020204030204" pitchFamily="34" charset="0"/>
                <a:ea typeface="Calibri" panose="020F0502020204030204" pitchFamily="34" charset="0"/>
                <a:cs typeface="Times New Roman" panose="02020603050405020304" pitchFamily="18" charset="0"/>
              </a:rPr>
              <a:t> rates</a:t>
            </a:r>
            <a:r>
              <a:rPr lang="en-US" sz="2000" baseline="30000">
                <a:latin typeface="Calibri" panose="020F0502020204030204" pitchFamily="34" charset="0"/>
                <a:ea typeface="Calibri" panose="020F0502020204030204" pitchFamily="34" charset="0"/>
                <a:cs typeface="Times New Roman" panose="02020603050405020304" pitchFamily="18" charset="0"/>
              </a:rPr>
              <a:t>4</a:t>
            </a:r>
            <a:endParaRPr lang="en-US" sz="2000" baseline="30000">
              <a:effectLst/>
              <a:latin typeface="Calibri" panose="020F0502020204030204" pitchFamily="34" charset="0"/>
              <a:ea typeface="Calibri" panose="020F0502020204030204" pitchFamily="34" charset="0"/>
              <a:cs typeface="Times New Roman" panose="02020603050405020304" pitchFamily="18" charset="0"/>
            </a:endParaRPr>
          </a:p>
          <a:p>
            <a:r>
              <a:rPr lang="en-US" sz="2000">
                <a:latin typeface="Calibri" panose="020F0502020204030204" pitchFamily="34" charset="0"/>
                <a:ea typeface="Calibri" panose="020F0502020204030204" pitchFamily="34" charset="0"/>
                <a:cs typeface="Times New Roman" panose="02020603050405020304" pitchFamily="18" charset="0"/>
              </a:rPr>
              <a:t>Concern maternal/fetal stress may induce epigenetic modifications that could have an effect on development of chronic disease</a:t>
            </a:r>
            <a:r>
              <a:rPr lang="en-US" sz="2000" baseline="30000">
                <a:latin typeface="Calibri" panose="020F0502020204030204" pitchFamily="34" charset="0"/>
                <a:ea typeface="Calibri" panose="020F0502020204030204" pitchFamily="34" charset="0"/>
                <a:cs typeface="Times New Roman" panose="02020603050405020304" pitchFamily="18" charset="0"/>
              </a:rPr>
              <a:t>4</a:t>
            </a:r>
            <a:endParaRPr lang="en-US" sz="2000" baseline="30000">
              <a:effectLst/>
              <a:latin typeface="Calibri" panose="020F0502020204030204" pitchFamily="34" charset="0"/>
              <a:ea typeface="Calibri" panose="020F0502020204030204" pitchFamily="34" charset="0"/>
              <a:cs typeface="Times New Roman" panose="02020603050405020304" pitchFamily="18" charset="0"/>
            </a:endParaRPr>
          </a:p>
          <a:p>
            <a:endParaRPr lang="en-US" sz="2000">
              <a:effectLst/>
              <a:latin typeface="Calibri" panose="020F0502020204030204" pitchFamily="34" charset="0"/>
              <a:ea typeface="Calibri" panose="020F0502020204030204" pitchFamily="34" charset="0"/>
              <a:cs typeface="Times New Roman" panose="02020603050405020304" pitchFamily="18" charset="0"/>
            </a:endParaRPr>
          </a:p>
          <a:p>
            <a:endParaRPr lang="en-US" sz="2000">
              <a:effectLst/>
              <a:latin typeface="Calibri" panose="020F0502020204030204" pitchFamily="34" charset="0"/>
              <a:ea typeface="Calibri" panose="020F0502020204030204" pitchFamily="34" charset="0"/>
              <a:cs typeface="Times New Roman" panose="02020603050405020304" pitchFamily="18" charset="0"/>
            </a:endParaRPr>
          </a:p>
          <a:p>
            <a:endParaRPr lang="en-US" sz="2000">
              <a:latin typeface="Calibri" panose="020F0502020204030204" pitchFamily="34" charset="0"/>
            </a:endParaRPr>
          </a:p>
          <a:p>
            <a:endParaRPr lang="en-US" sz="2000">
              <a:latin typeface="Calibri" panose="020F0502020204030204" pitchFamily="34" charset="0"/>
            </a:endParaRPr>
          </a:p>
          <a:p>
            <a:pPr marL="914400" lvl="2" indent="0">
              <a:buNone/>
            </a:pPr>
            <a:endParaRPr lang="en-US">
              <a:latin typeface="Calibri" panose="020F0502020204030204" pitchFamily="34" charset="0"/>
            </a:endParaRPr>
          </a:p>
          <a:p>
            <a:pPr marL="0" indent="0">
              <a:buNone/>
            </a:pPr>
            <a:endParaRPr lang="en-US" sz="2000"/>
          </a:p>
          <a:p>
            <a:endParaRPr lang="en-US" sz="2000"/>
          </a:p>
        </p:txBody>
      </p:sp>
    </p:spTree>
    <p:extLst>
      <p:ext uri="{BB962C8B-B14F-4D97-AF65-F5344CB8AC3E}">
        <p14:creationId xmlns:p14="http://schemas.microsoft.com/office/powerpoint/2010/main" val="1911748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99B98D-FF82-446C-9E9B-95B2C63268A5}"/>
              </a:ext>
            </a:extLst>
          </p:cNvPr>
          <p:cNvSpPr>
            <a:spLocks noGrp="1"/>
          </p:cNvSpPr>
          <p:nvPr>
            <p:ph type="title"/>
          </p:nvPr>
        </p:nvSpPr>
        <p:spPr>
          <a:xfrm>
            <a:off x="1115568" y="548640"/>
            <a:ext cx="10168128" cy="1179576"/>
          </a:xfrm>
        </p:spPr>
        <p:txBody>
          <a:bodyPr>
            <a:normAutofit/>
          </a:bodyPr>
          <a:lstStyle/>
          <a:p>
            <a:r>
              <a:rPr lang="en-US" sz="4000"/>
              <a:t>Medications for Opioid Use Disorder</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56B9CCE-6AD8-4816-A054-80007F5220F4}"/>
              </a:ext>
            </a:extLst>
          </p:cNvPr>
          <p:cNvSpPr>
            <a:spLocks noGrp="1"/>
          </p:cNvSpPr>
          <p:nvPr>
            <p:ph idx="1"/>
          </p:nvPr>
        </p:nvSpPr>
        <p:spPr>
          <a:xfrm>
            <a:off x="1115568" y="2481943"/>
            <a:ext cx="10168128" cy="3695020"/>
          </a:xfrm>
        </p:spPr>
        <p:txBody>
          <a:bodyPr>
            <a:normAutofit/>
          </a:bodyPr>
          <a:lstStyle/>
          <a:p>
            <a:pPr>
              <a:buFont typeface="Arial" panose="020B0604020202020204" pitchFamily="34" charset="0"/>
              <a:buChar char="•"/>
            </a:pPr>
            <a:r>
              <a:rPr lang="en-US" sz="2200"/>
              <a:t>Standard of care per:</a:t>
            </a:r>
          </a:p>
          <a:p>
            <a:pPr lvl="1"/>
            <a:r>
              <a:rPr lang="en-US" sz="2200"/>
              <a:t>World Health Organization</a:t>
            </a:r>
          </a:p>
          <a:p>
            <a:pPr lvl="1"/>
            <a:r>
              <a:rPr lang="en-US" sz="2200"/>
              <a:t>National Institute on Drug Abuse</a:t>
            </a:r>
          </a:p>
          <a:p>
            <a:pPr lvl="1"/>
            <a:r>
              <a:rPr lang="en-US" sz="2200"/>
              <a:t>American Society of Addiction Medicine</a:t>
            </a:r>
          </a:p>
          <a:p>
            <a:pPr lvl="1"/>
            <a:r>
              <a:rPr lang="en-US" sz="2200"/>
              <a:t>Centers for Disease Control and Prevention</a:t>
            </a:r>
          </a:p>
          <a:p>
            <a:pPr lvl="1"/>
            <a:r>
              <a:rPr lang="en-US" sz="2200"/>
              <a:t>ACOG</a:t>
            </a:r>
          </a:p>
          <a:p>
            <a:pPr marL="0" indent="0">
              <a:buNone/>
            </a:pPr>
            <a:endParaRPr lang="en-US" sz="2200"/>
          </a:p>
        </p:txBody>
      </p:sp>
    </p:spTree>
    <p:extLst>
      <p:ext uri="{BB962C8B-B14F-4D97-AF65-F5344CB8AC3E}">
        <p14:creationId xmlns:p14="http://schemas.microsoft.com/office/powerpoint/2010/main" val="11842863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4FAF3DF-7AAD-4209-9329-FDB2908639A5}"/>
              </a:ext>
            </a:extLst>
          </p:cNvPr>
          <p:cNvSpPr>
            <a:spLocks noGrp="1"/>
          </p:cNvSpPr>
          <p:nvPr>
            <p:ph type="title"/>
          </p:nvPr>
        </p:nvSpPr>
        <p:spPr>
          <a:xfrm>
            <a:off x="1115568" y="548640"/>
            <a:ext cx="10168128" cy="1179576"/>
          </a:xfrm>
        </p:spPr>
        <p:txBody>
          <a:bodyPr>
            <a:normAutofit/>
          </a:bodyPr>
          <a:lstStyle/>
          <a:p>
            <a:r>
              <a:rPr lang="en-US" sz="4000"/>
              <a:t>Role of Medications</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8A3AD59-37B8-4009-A888-3609623F1212}"/>
              </a:ext>
            </a:extLst>
          </p:cNvPr>
          <p:cNvSpPr>
            <a:spLocks noGrp="1"/>
          </p:cNvSpPr>
          <p:nvPr>
            <p:ph idx="1"/>
          </p:nvPr>
        </p:nvSpPr>
        <p:spPr>
          <a:xfrm>
            <a:off x="1115568" y="2481943"/>
            <a:ext cx="10168128" cy="3695020"/>
          </a:xfrm>
        </p:spPr>
        <p:txBody>
          <a:bodyPr>
            <a:normAutofit/>
          </a:bodyPr>
          <a:lstStyle/>
          <a:p>
            <a:r>
              <a:rPr lang="en-US" sz="2200"/>
              <a:t>Medications alone improve mortality rates</a:t>
            </a:r>
          </a:p>
          <a:p>
            <a:r>
              <a:rPr lang="en-US" sz="2200"/>
              <a:t>All FDA-approved medications for OUD should be available for all patients with an OUD</a:t>
            </a:r>
            <a:r>
              <a:rPr lang="en-US" sz="2200" baseline="30000"/>
              <a:t>5</a:t>
            </a:r>
          </a:p>
          <a:p>
            <a:endParaRPr lang="en-US" sz="2200"/>
          </a:p>
        </p:txBody>
      </p:sp>
    </p:spTree>
    <p:extLst>
      <p:ext uri="{BB962C8B-B14F-4D97-AF65-F5344CB8AC3E}">
        <p14:creationId xmlns:p14="http://schemas.microsoft.com/office/powerpoint/2010/main" val="3394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40080"/>
            <a:ext cx="4818888" cy="1481328"/>
          </a:xfrm>
        </p:spPr>
        <p:txBody>
          <a:bodyPr vert="horz" lIns="91440" tIns="45720" rIns="91440" bIns="45720" rtlCol="0" anchor="b">
            <a:normAutofit/>
          </a:bodyPr>
          <a:lstStyle/>
          <a:p>
            <a:r>
              <a:rPr lang="en-US" sz="3800" kern="1200">
                <a:solidFill>
                  <a:schemeClr val="tx1"/>
                </a:solidFill>
                <a:latin typeface="+mj-lt"/>
                <a:ea typeface="+mj-ea"/>
                <a:cs typeface="+mj-cs"/>
              </a:rPr>
              <a:t>Medications for Opioid Use Disorder (MOUD)</a:t>
            </a:r>
          </a:p>
        </p:txBody>
      </p:sp>
      <p:sp>
        <p:nvSpPr>
          <p:cNvPr id="24"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p:cNvSpPr>
            <a:spLocks noGrp="1"/>
          </p:cNvSpPr>
          <p:nvPr>
            <p:ph sz="half" idx="1"/>
          </p:nvPr>
        </p:nvSpPr>
        <p:spPr>
          <a:xfrm>
            <a:off x="630936" y="2660904"/>
            <a:ext cx="4818888" cy="3547872"/>
          </a:xfrm>
        </p:spPr>
        <p:txBody>
          <a:bodyPr vert="horz" lIns="91440" tIns="45720" rIns="91440" bIns="45720" rtlCol="0" anchor="t">
            <a:normAutofit/>
          </a:bodyPr>
          <a:lstStyle/>
          <a:p>
            <a:r>
              <a:rPr lang="en-US" sz="2200"/>
              <a:t>Three FDA Approved agents</a:t>
            </a:r>
            <a:r>
              <a:rPr lang="en-US" sz="2200" baseline="30000"/>
              <a:t>6</a:t>
            </a:r>
            <a:r>
              <a:rPr lang="en-US" sz="2200"/>
              <a:t>:</a:t>
            </a:r>
          </a:p>
          <a:p>
            <a:pPr lvl="1"/>
            <a:r>
              <a:rPr lang="en-US" sz="2200"/>
              <a:t>Methadone</a:t>
            </a:r>
          </a:p>
          <a:p>
            <a:pPr lvl="1"/>
            <a:r>
              <a:rPr lang="en-US" sz="2200"/>
              <a:t>Buprenorphine-containing products</a:t>
            </a:r>
          </a:p>
          <a:p>
            <a:pPr lvl="1"/>
            <a:r>
              <a:rPr lang="en-US" sz="2200"/>
              <a:t>Naltrexone </a:t>
            </a:r>
          </a:p>
          <a:p>
            <a:r>
              <a:rPr lang="en-US" sz="2200"/>
              <a:t>All Category C in pregnancy</a:t>
            </a:r>
          </a:p>
        </p:txBody>
      </p:sp>
      <p:pic>
        <p:nvPicPr>
          <p:cNvPr id="5" name="Picture 4"/>
          <p:cNvPicPr>
            <a:picLocks noChangeAspect="1"/>
          </p:cNvPicPr>
          <p:nvPr/>
        </p:nvPicPr>
        <p:blipFill rotWithShape="1">
          <a:blip r:embed="rId3"/>
          <a:srcRect l="65692" t="31547" r="16273" b="20172"/>
          <a:stretch/>
        </p:blipFill>
        <p:spPr>
          <a:xfrm>
            <a:off x="6099048" y="1364767"/>
            <a:ext cx="5458968" cy="4128466"/>
          </a:xfrm>
          <a:prstGeom prst="rect">
            <a:avLst/>
          </a:prstGeom>
        </p:spPr>
      </p:pic>
    </p:spTree>
    <p:extLst>
      <p:ext uri="{BB962C8B-B14F-4D97-AF65-F5344CB8AC3E}">
        <p14:creationId xmlns:p14="http://schemas.microsoft.com/office/powerpoint/2010/main" val="32616326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Rectangle 15">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BDEBC3F-BC4A-4875-E73A-9EF380D254B0}"/>
              </a:ext>
            </a:extLst>
          </p:cNvPr>
          <p:cNvSpPr>
            <a:spLocks noGrp="1"/>
          </p:cNvSpPr>
          <p:nvPr>
            <p:ph type="title"/>
          </p:nvPr>
        </p:nvSpPr>
        <p:spPr>
          <a:xfrm>
            <a:off x="1115568" y="548640"/>
            <a:ext cx="10168128" cy="1179576"/>
          </a:xfrm>
        </p:spPr>
        <p:txBody>
          <a:bodyPr>
            <a:normAutofit/>
          </a:bodyPr>
          <a:lstStyle/>
          <a:p>
            <a:r>
              <a:rPr lang="en-US" sz="4000"/>
              <a:t>Teratogenicity of Opioids</a:t>
            </a:r>
          </a:p>
        </p:txBody>
      </p:sp>
      <p:sp>
        <p:nvSpPr>
          <p:cNvPr id="17" name="Rectangle 16">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EFEB7ADB-214F-F388-A3B6-9729464298B8}"/>
              </a:ext>
            </a:extLst>
          </p:cNvPr>
          <p:cNvSpPr>
            <a:spLocks noGrp="1"/>
          </p:cNvSpPr>
          <p:nvPr>
            <p:ph idx="1"/>
          </p:nvPr>
        </p:nvSpPr>
        <p:spPr>
          <a:xfrm>
            <a:off x="1115568" y="2481943"/>
            <a:ext cx="10168128" cy="3695020"/>
          </a:xfrm>
        </p:spPr>
        <p:txBody>
          <a:bodyPr>
            <a:normAutofit/>
          </a:bodyPr>
          <a:lstStyle/>
          <a:p>
            <a:r>
              <a:rPr lang="en-US" sz="2200"/>
              <a:t>Observational studies suggest possible ↑ risk of specific birth defects </a:t>
            </a:r>
          </a:p>
          <a:p>
            <a:pPr lvl="1"/>
            <a:r>
              <a:rPr lang="en-US" sz="2200"/>
              <a:t>Absolute risk = low</a:t>
            </a:r>
          </a:p>
          <a:p>
            <a:pPr lvl="1"/>
            <a:r>
              <a:rPr lang="en-US" sz="2200"/>
              <a:t>Methodological problems exist</a:t>
            </a:r>
          </a:p>
          <a:p>
            <a:r>
              <a:rPr lang="en-US" sz="2200"/>
              <a:t>Meta-analysis of multiple studies comparing methadone and buprenorphine treatment in pregnancy</a:t>
            </a:r>
          </a:p>
          <a:p>
            <a:pPr lvl="1"/>
            <a:r>
              <a:rPr lang="en-US" sz="2200"/>
              <a:t>No increased risk of congenital anomalies</a:t>
            </a:r>
          </a:p>
          <a:p>
            <a:pPr lvl="1"/>
            <a:r>
              <a:rPr lang="en-US" sz="2200"/>
              <a:t>Frequency/type of anomalies similar to general population</a:t>
            </a:r>
            <a:r>
              <a:rPr lang="en-US" sz="2200" baseline="30000"/>
              <a:t>7</a:t>
            </a:r>
          </a:p>
        </p:txBody>
      </p:sp>
    </p:spTree>
    <p:extLst>
      <p:ext uri="{BB962C8B-B14F-4D97-AF65-F5344CB8AC3E}">
        <p14:creationId xmlns:p14="http://schemas.microsoft.com/office/powerpoint/2010/main" val="6299916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D575777-4295-4BF9-A8DC-3FB53FF59458}"/>
              </a:ext>
            </a:extLst>
          </p:cNvPr>
          <p:cNvSpPr>
            <a:spLocks noGrp="1"/>
          </p:cNvSpPr>
          <p:nvPr>
            <p:ph type="title"/>
          </p:nvPr>
        </p:nvSpPr>
        <p:spPr>
          <a:xfrm>
            <a:off x="1115568" y="548640"/>
            <a:ext cx="10168128" cy="1179576"/>
          </a:xfrm>
        </p:spPr>
        <p:txBody>
          <a:bodyPr>
            <a:normAutofit/>
          </a:bodyPr>
          <a:lstStyle/>
          <a:p>
            <a:r>
              <a:rPr lang="en-US" sz="4000"/>
              <a:t>Opioid Agonist Treatment</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5A7FA944-246E-465A-B8B4-C181BD396051}"/>
              </a:ext>
            </a:extLst>
          </p:cNvPr>
          <p:cNvSpPr>
            <a:spLocks noGrp="1"/>
          </p:cNvSpPr>
          <p:nvPr>
            <p:ph idx="1"/>
          </p:nvPr>
        </p:nvSpPr>
        <p:spPr>
          <a:xfrm>
            <a:off x="1115568" y="2481943"/>
            <a:ext cx="10168128" cy="3695020"/>
          </a:xfrm>
        </p:spPr>
        <p:txBody>
          <a:bodyPr>
            <a:normAutofit/>
          </a:bodyPr>
          <a:lstStyle/>
          <a:p>
            <a:r>
              <a:rPr lang="en-US" sz="2200"/>
              <a:t>70% reduction in overdose related deaths</a:t>
            </a:r>
          </a:p>
          <a:p>
            <a:r>
              <a:rPr lang="en-US" sz="2200"/>
              <a:t>Decreased risk of HCV, HIV, HBV</a:t>
            </a:r>
          </a:p>
          <a:p>
            <a:r>
              <a:rPr lang="en-US" sz="2200" b="1"/>
              <a:t>Increased engagement in PNC</a:t>
            </a:r>
            <a:r>
              <a:rPr lang="en-US" sz="2200" b="1" baseline="30000"/>
              <a:t>8</a:t>
            </a:r>
          </a:p>
          <a:p>
            <a:r>
              <a:rPr lang="en-US" sz="2200"/>
              <a:t>Fetal benefits</a:t>
            </a:r>
          </a:p>
          <a:p>
            <a:pPr lvl="1"/>
            <a:r>
              <a:rPr lang="en-US" sz="2200"/>
              <a:t>↓ fetal demise</a:t>
            </a:r>
          </a:p>
          <a:p>
            <a:pPr lvl="1"/>
            <a:r>
              <a:rPr lang="en-US" sz="2200"/>
              <a:t>↓ FGR</a:t>
            </a:r>
          </a:p>
          <a:p>
            <a:pPr lvl="1"/>
            <a:r>
              <a:rPr lang="en-US" sz="2200"/>
              <a:t>↓ preterm delivery</a:t>
            </a:r>
            <a:r>
              <a:rPr lang="en-US" sz="2200" baseline="30000"/>
              <a:t>8</a:t>
            </a:r>
          </a:p>
          <a:p>
            <a:pPr lvl="1"/>
            <a:endParaRPr lang="en-US" sz="2200"/>
          </a:p>
          <a:p>
            <a:pPr marL="457200" lvl="1" indent="0">
              <a:buNone/>
            </a:pPr>
            <a:endParaRPr lang="en-US" sz="2200"/>
          </a:p>
        </p:txBody>
      </p:sp>
    </p:spTree>
    <p:extLst>
      <p:ext uri="{BB962C8B-B14F-4D97-AF65-F5344CB8AC3E}">
        <p14:creationId xmlns:p14="http://schemas.microsoft.com/office/powerpoint/2010/main" val="1136626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570260-2313-38FC-A147-33174E5A1E8B}"/>
              </a:ext>
            </a:extLst>
          </p:cNvPr>
          <p:cNvSpPr>
            <a:spLocks noGrp="1"/>
          </p:cNvSpPr>
          <p:nvPr>
            <p:ph type="title"/>
          </p:nvPr>
        </p:nvSpPr>
        <p:spPr>
          <a:xfrm>
            <a:off x="836679" y="723898"/>
            <a:ext cx="6002110" cy="1495425"/>
          </a:xfrm>
        </p:spPr>
        <p:txBody>
          <a:bodyPr>
            <a:normAutofit/>
          </a:bodyPr>
          <a:lstStyle/>
          <a:p>
            <a:r>
              <a:rPr lang="en-US" sz="4000"/>
              <a:t>Methadone in Pregnancy</a:t>
            </a:r>
          </a:p>
        </p:txBody>
      </p:sp>
      <p:sp>
        <p:nvSpPr>
          <p:cNvPr id="3" name="Content Placeholder 2">
            <a:extLst>
              <a:ext uri="{FF2B5EF4-FFF2-40B4-BE49-F238E27FC236}">
                <a16:creationId xmlns:a16="http://schemas.microsoft.com/office/drawing/2014/main" id="{75D8361F-EFCC-CDD8-E7A3-6B5580B394E9}"/>
              </a:ext>
            </a:extLst>
          </p:cNvPr>
          <p:cNvSpPr>
            <a:spLocks noGrp="1"/>
          </p:cNvSpPr>
          <p:nvPr>
            <p:ph idx="1"/>
          </p:nvPr>
        </p:nvSpPr>
        <p:spPr>
          <a:xfrm>
            <a:off x="836680" y="2405067"/>
            <a:ext cx="6002110" cy="3729034"/>
          </a:xfrm>
        </p:spPr>
        <p:txBody>
          <a:bodyPr>
            <a:normAutofit/>
          </a:bodyPr>
          <a:lstStyle/>
          <a:p>
            <a:r>
              <a:rPr lang="en-US" sz="1700"/>
              <a:t>Typically require 50-150 mg to suppress withdrawal/cravings</a:t>
            </a:r>
            <a:r>
              <a:rPr lang="en-US" sz="1700" baseline="30000"/>
              <a:t>9</a:t>
            </a:r>
          </a:p>
          <a:p>
            <a:r>
              <a:rPr lang="en-US" sz="1700"/>
              <a:t>Expected dose will increase during pregnancy</a:t>
            </a:r>
          </a:p>
          <a:p>
            <a:pPr lvl="1"/>
            <a:r>
              <a:rPr lang="en-US" sz="1700"/>
              <a:t>↑ absorption, expanded volume of distribution, ↑ hepatic clearance and ↓ protein binding</a:t>
            </a:r>
          </a:p>
          <a:p>
            <a:pPr lvl="1"/>
            <a:r>
              <a:rPr lang="en-US" sz="1700"/>
              <a:t>Change in half-life from 22-24 hours to 8.1 in pregnancy</a:t>
            </a:r>
            <a:r>
              <a:rPr lang="en-US" sz="1700" baseline="30000"/>
              <a:t>9</a:t>
            </a:r>
          </a:p>
          <a:p>
            <a:r>
              <a:rPr lang="en-US" sz="1700"/>
              <a:t>Rate of NOWS ~50%</a:t>
            </a:r>
            <a:r>
              <a:rPr lang="en-US" sz="1700" baseline="30000"/>
              <a:t>10</a:t>
            </a:r>
          </a:p>
          <a:p>
            <a:pPr lvl="1"/>
            <a:r>
              <a:rPr lang="en-US" sz="1700"/>
              <a:t>Wide range in studies from 13-94%</a:t>
            </a:r>
            <a:r>
              <a:rPr lang="en-US" sz="1700" baseline="30000"/>
              <a:t>11</a:t>
            </a:r>
          </a:p>
          <a:p>
            <a:pPr lvl="1"/>
            <a:r>
              <a:rPr lang="en-US" sz="1700" b="1"/>
              <a:t>Dose does not effect rate</a:t>
            </a:r>
            <a:r>
              <a:rPr lang="en-US" sz="1700" baseline="30000"/>
              <a:t>10</a:t>
            </a:r>
            <a:endParaRPr lang="en-US" sz="1700" u="sng" baseline="30000"/>
          </a:p>
          <a:p>
            <a:pPr lvl="1"/>
            <a:r>
              <a:rPr lang="en-US" sz="1700"/>
              <a:t>One study in pregnancy showed divided (split) doses reduced NOWS = 29%</a:t>
            </a:r>
            <a:r>
              <a:rPr lang="en-US" sz="1700" baseline="30000"/>
              <a:t>12</a:t>
            </a:r>
          </a:p>
        </p:txBody>
      </p:sp>
      <p:pic>
        <p:nvPicPr>
          <p:cNvPr id="5" name="Picture 4" descr="LabTec&#10;&#10;AI-generated content may be incorrect.">
            <a:extLst>
              <a:ext uri="{FF2B5EF4-FFF2-40B4-BE49-F238E27FC236}">
                <a16:creationId xmlns:a16="http://schemas.microsoft.com/office/drawing/2014/main" id="{32A31340-95B3-68D1-6C05-0A7BA09E4E3F}"/>
              </a:ext>
            </a:extLst>
          </p:cNvPr>
          <p:cNvPicPr>
            <a:picLocks noChangeAspect="1"/>
          </p:cNvPicPr>
          <p:nvPr/>
        </p:nvPicPr>
        <p:blipFill>
          <a:blip r:embed="rId2">
            <a:extLst>
              <a:ext uri="{28A0092B-C50C-407E-A947-70E740481C1C}">
                <a14:useLocalDpi xmlns:a14="http://schemas.microsoft.com/office/drawing/2010/main" val="0"/>
              </a:ext>
            </a:extLst>
          </a:blip>
          <a:srcRect b="2935"/>
          <a:stretch>
            <a:fillRect/>
          </a:stretch>
        </p:blipFill>
        <p:spPr>
          <a:xfrm rot="5400000" flipV="1">
            <a:off x="6266720" y="932720"/>
            <a:ext cx="6858000" cy="4992560"/>
          </a:xfrm>
          <a:prstGeom prst="rect">
            <a:avLst/>
          </a:prstGeom>
          <a:effectLst/>
        </p:spPr>
      </p:pic>
    </p:spTree>
    <p:extLst>
      <p:ext uri="{BB962C8B-B14F-4D97-AF65-F5344CB8AC3E}">
        <p14:creationId xmlns:p14="http://schemas.microsoft.com/office/powerpoint/2010/main" val="1972795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5B76E4-B3A1-124E-D1CB-657C88079F27}"/>
              </a:ext>
            </a:extLst>
          </p:cNvPr>
          <p:cNvSpPr>
            <a:spLocks noGrp="1"/>
          </p:cNvSpPr>
          <p:nvPr>
            <p:ph type="title"/>
          </p:nvPr>
        </p:nvSpPr>
        <p:spPr>
          <a:xfrm>
            <a:off x="836679" y="723898"/>
            <a:ext cx="6002110" cy="1495425"/>
          </a:xfrm>
        </p:spPr>
        <p:txBody>
          <a:bodyPr>
            <a:normAutofit/>
          </a:bodyPr>
          <a:lstStyle/>
          <a:p>
            <a:r>
              <a:rPr lang="en-US" sz="4000"/>
              <a:t>Buprenorphine in Pregnancy</a:t>
            </a:r>
          </a:p>
        </p:txBody>
      </p:sp>
      <p:sp>
        <p:nvSpPr>
          <p:cNvPr id="3" name="Content Placeholder 2">
            <a:extLst>
              <a:ext uri="{FF2B5EF4-FFF2-40B4-BE49-F238E27FC236}">
                <a16:creationId xmlns:a16="http://schemas.microsoft.com/office/drawing/2014/main" id="{B79A06E4-B806-292B-ECD2-F55099B910AB}"/>
              </a:ext>
            </a:extLst>
          </p:cNvPr>
          <p:cNvSpPr>
            <a:spLocks noGrp="1"/>
          </p:cNvSpPr>
          <p:nvPr>
            <p:ph idx="1"/>
          </p:nvPr>
        </p:nvSpPr>
        <p:spPr>
          <a:xfrm>
            <a:off x="836680" y="2405067"/>
            <a:ext cx="6002110" cy="3729034"/>
          </a:xfrm>
        </p:spPr>
        <p:txBody>
          <a:bodyPr>
            <a:normAutofit/>
          </a:bodyPr>
          <a:lstStyle/>
          <a:p>
            <a:r>
              <a:rPr lang="en-US" sz="1700"/>
              <a:t>Pharmacokinetic studies have shown lower BUP plasma</a:t>
            </a:r>
            <a:r>
              <a:rPr lang="en-US" sz="1700" baseline="30000"/>
              <a:t> </a:t>
            </a:r>
            <a:r>
              <a:rPr lang="en-US" sz="1700"/>
              <a:t>concentration/dose in pregnancy vs. post partum</a:t>
            </a:r>
            <a:r>
              <a:rPr lang="en-US" sz="1700" baseline="30000"/>
              <a:t>13</a:t>
            </a:r>
            <a:endParaRPr lang="en-US" sz="1700"/>
          </a:p>
          <a:p>
            <a:pPr lvl="1"/>
            <a:r>
              <a:rPr lang="en-US" sz="1700"/>
              <a:t>↑ CYP3A and UGT Enzymes</a:t>
            </a:r>
          </a:p>
          <a:p>
            <a:pPr lvl="1"/>
            <a:r>
              <a:rPr lang="en-US" sz="1700"/>
              <a:t>↓ protein levels and ↑ maternal body fat = greater volume of distribution</a:t>
            </a:r>
          </a:p>
          <a:p>
            <a:pPr lvl="1"/>
            <a:r>
              <a:rPr lang="en-US" sz="1700">
                <a:effectLst/>
                <a:latin typeface="Calibri" panose="020F0502020204030204" pitchFamily="34" charset="0"/>
                <a:ea typeface="Calibri" panose="020F0502020204030204" pitchFamily="34" charset="0"/>
                <a:cs typeface="Calibri" panose="020F0502020204030204" pitchFamily="34" charset="0"/>
              </a:rPr>
              <a:t>↓ salivary pH which may affect transmucosal absorption</a:t>
            </a:r>
          </a:p>
          <a:p>
            <a:r>
              <a:rPr lang="en-US" sz="1700"/>
              <a:t>Some women may need increase in pregnancy</a:t>
            </a:r>
            <a:r>
              <a:rPr lang="en-US" sz="1700" baseline="30000"/>
              <a:t>10</a:t>
            </a:r>
          </a:p>
          <a:p>
            <a:r>
              <a:rPr lang="en-US" sz="1700"/>
              <a:t>Limited data to support split dosing, relationship to NOWS unknown</a:t>
            </a:r>
            <a:r>
              <a:rPr lang="en-US" sz="1700" baseline="30000"/>
              <a:t>14</a:t>
            </a:r>
          </a:p>
          <a:p>
            <a:r>
              <a:rPr lang="en-US" sz="1700"/>
              <a:t>Rate of NOWS ~50% </a:t>
            </a:r>
            <a:r>
              <a:rPr lang="en-US" sz="1700">
                <a:latin typeface="Calibri" panose="020F0502020204030204" pitchFamily="34" charset="0"/>
                <a:cs typeface="Calibri" panose="020F0502020204030204" pitchFamily="34" charset="0"/>
              </a:rPr>
              <a:t>→ </a:t>
            </a:r>
            <a:r>
              <a:rPr lang="en-US" sz="1700" b="1">
                <a:latin typeface="Calibri" panose="020F0502020204030204" pitchFamily="34" charset="0"/>
                <a:cs typeface="Calibri" panose="020F0502020204030204" pitchFamily="34" charset="0"/>
              </a:rPr>
              <a:t>not effected by dose</a:t>
            </a:r>
            <a:r>
              <a:rPr lang="en-US" sz="1700" baseline="30000">
                <a:latin typeface="Calibri" panose="020F0502020204030204" pitchFamily="34" charset="0"/>
                <a:cs typeface="Calibri" panose="020F0502020204030204" pitchFamily="34" charset="0"/>
              </a:rPr>
              <a:t>10</a:t>
            </a:r>
            <a:endParaRPr lang="en-US" sz="1700" baseline="30000"/>
          </a:p>
        </p:txBody>
      </p:sp>
      <p:pic>
        <p:nvPicPr>
          <p:cNvPr id="5" name="Picture 4" descr="The image shows two bottles of 30 tablets each, containing 8 mg and 2 mg doses of buprenorphine, a medication for opioid dependency, with a warning for accidental ingestion by children.&#10;&#10;AI-generated content may be incorrect.">
            <a:extLst>
              <a:ext uri="{FF2B5EF4-FFF2-40B4-BE49-F238E27FC236}">
                <a16:creationId xmlns:a16="http://schemas.microsoft.com/office/drawing/2014/main" id="{9C7AB5B2-B4B7-C5F1-8639-11449FFE392F}"/>
              </a:ext>
            </a:extLst>
          </p:cNvPr>
          <p:cNvPicPr>
            <a:picLocks noChangeAspect="1"/>
          </p:cNvPicPr>
          <p:nvPr/>
        </p:nvPicPr>
        <p:blipFill>
          <a:blip r:embed="rId2">
            <a:extLst>
              <a:ext uri="{28A0092B-C50C-407E-A947-70E740481C1C}">
                <a14:useLocalDpi xmlns:a14="http://schemas.microsoft.com/office/drawing/2010/main" val="0"/>
              </a:ext>
            </a:extLst>
          </a:blip>
          <a:srcRect t="2935"/>
          <a:stretch>
            <a:fillRect/>
          </a:stretch>
        </p:blipFill>
        <p:spPr>
          <a:xfrm rot="5400000">
            <a:off x="6266720" y="932720"/>
            <a:ext cx="6858000" cy="4992560"/>
          </a:xfrm>
          <a:prstGeom prst="rect">
            <a:avLst/>
          </a:prstGeom>
          <a:effectLst/>
        </p:spPr>
      </p:pic>
    </p:spTree>
    <p:extLst>
      <p:ext uri="{BB962C8B-B14F-4D97-AF65-F5344CB8AC3E}">
        <p14:creationId xmlns:p14="http://schemas.microsoft.com/office/powerpoint/2010/main" val="15755933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9" name="Rectangle 28">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Rectangle 38">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6A5977E9-6687-4786-A18C-FF3CC19F996C}"/>
              </a:ext>
            </a:extLst>
          </p:cNvPr>
          <p:cNvSpPr>
            <a:spLocks noGrp="1"/>
          </p:cNvSpPr>
          <p:nvPr>
            <p:ph type="title"/>
          </p:nvPr>
        </p:nvSpPr>
        <p:spPr>
          <a:xfrm>
            <a:off x="466722" y="586855"/>
            <a:ext cx="3201366" cy="3387497"/>
          </a:xfrm>
        </p:spPr>
        <p:txBody>
          <a:bodyPr anchor="b">
            <a:normAutofit/>
          </a:bodyPr>
          <a:lstStyle/>
          <a:p>
            <a:pPr algn="r"/>
            <a:br>
              <a:rPr lang="en-US" sz="3700" b="1">
                <a:solidFill>
                  <a:srgbClr val="FFFFFF"/>
                </a:solidFill>
              </a:rPr>
            </a:br>
            <a:r>
              <a:rPr lang="en-US" sz="3700">
                <a:solidFill>
                  <a:srgbClr val="FFFFFF"/>
                </a:solidFill>
              </a:rPr>
              <a:t>Buprenorphine vs. Methadone</a:t>
            </a:r>
            <a:endParaRPr lang="en-US" sz="3700" baseline="30000">
              <a:solidFill>
                <a:srgbClr val="FFFFFF"/>
              </a:solidFill>
            </a:endParaRPr>
          </a:p>
        </p:txBody>
      </p:sp>
      <p:sp>
        <p:nvSpPr>
          <p:cNvPr id="8" name="Content Placeholder 7">
            <a:extLst>
              <a:ext uri="{FF2B5EF4-FFF2-40B4-BE49-F238E27FC236}">
                <a16:creationId xmlns:a16="http://schemas.microsoft.com/office/drawing/2014/main" id="{4517C4B6-C49F-402A-8DB0-8C24DB120384}"/>
              </a:ext>
            </a:extLst>
          </p:cNvPr>
          <p:cNvSpPr>
            <a:spLocks noGrp="1"/>
          </p:cNvSpPr>
          <p:nvPr>
            <p:ph idx="1"/>
          </p:nvPr>
        </p:nvSpPr>
        <p:spPr>
          <a:xfrm>
            <a:off x="4810259" y="649480"/>
            <a:ext cx="6555347" cy="5546047"/>
          </a:xfrm>
        </p:spPr>
        <p:txBody>
          <a:bodyPr anchor="ctr">
            <a:normAutofit/>
          </a:bodyPr>
          <a:lstStyle/>
          <a:p>
            <a:pPr marL="0" indent="0">
              <a:buNone/>
            </a:pPr>
            <a:r>
              <a:rPr lang="en-US" sz="2200"/>
              <a:t>MOTHER Study</a:t>
            </a:r>
            <a:r>
              <a:rPr lang="en-US" sz="2200" baseline="30000"/>
              <a:t>15</a:t>
            </a:r>
          </a:p>
          <a:p>
            <a:r>
              <a:rPr lang="en-US" sz="2200"/>
              <a:t>Randomized trial of methadone vs buprenorphine</a:t>
            </a:r>
          </a:p>
          <a:p>
            <a:r>
              <a:rPr lang="en-US" sz="2200"/>
              <a:t>Primary outcome: NAS rates</a:t>
            </a:r>
          </a:p>
          <a:p>
            <a:r>
              <a:rPr lang="en-US" sz="2200"/>
              <a:t>No difference in NAS treatment rates (M = 57%, B = 47%)</a:t>
            </a:r>
          </a:p>
          <a:p>
            <a:r>
              <a:rPr lang="en-US" sz="2200"/>
              <a:t>NAS less severe, shorter neonatal LAS in BUP vs. MTD</a:t>
            </a:r>
          </a:p>
          <a:p>
            <a:pPr lvl="1">
              <a:buFontTx/>
              <a:buChar char="-"/>
            </a:pPr>
            <a:r>
              <a:rPr lang="en-US" sz="2200"/>
              <a:t>89% less morphine to treat NAS</a:t>
            </a:r>
          </a:p>
          <a:p>
            <a:pPr lvl="1">
              <a:buFontTx/>
              <a:buChar char="-"/>
            </a:pPr>
            <a:r>
              <a:rPr lang="en-US" sz="2200"/>
              <a:t>43% less time in hospital (10 vs. 17.5 days)</a:t>
            </a:r>
          </a:p>
        </p:txBody>
      </p:sp>
    </p:spTree>
    <p:extLst>
      <p:ext uri="{BB962C8B-B14F-4D97-AF65-F5344CB8AC3E}">
        <p14:creationId xmlns:p14="http://schemas.microsoft.com/office/powerpoint/2010/main" val="34032320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Rectangle 25">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Rectangle 35">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6A5977E9-6687-4786-A18C-FF3CC19F996C}"/>
              </a:ext>
            </a:extLst>
          </p:cNvPr>
          <p:cNvSpPr>
            <a:spLocks noGrp="1"/>
          </p:cNvSpPr>
          <p:nvPr>
            <p:ph type="title"/>
          </p:nvPr>
        </p:nvSpPr>
        <p:spPr>
          <a:xfrm>
            <a:off x="466722" y="586855"/>
            <a:ext cx="3201366" cy="3387497"/>
          </a:xfrm>
        </p:spPr>
        <p:txBody>
          <a:bodyPr anchor="b">
            <a:normAutofit/>
          </a:bodyPr>
          <a:lstStyle/>
          <a:p>
            <a:pPr algn="r"/>
            <a:br>
              <a:rPr lang="en-US" sz="3700" b="1">
                <a:solidFill>
                  <a:srgbClr val="FFFFFF"/>
                </a:solidFill>
              </a:rPr>
            </a:br>
            <a:r>
              <a:rPr lang="en-US" sz="3700">
                <a:solidFill>
                  <a:srgbClr val="FFFFFF"/>
                </a:solidFill>
              </a:rPr>
              <a:t>Buprenorphine vs. Methadone</a:t>
            </a:r>
            <a:endParaRPr lang="en-US" sz="3700" baseline="30000">
              <a:solidFill>
                <a:srgbClr val="FFFFFF"/>
              </a:solidFill>
            </a:endParaRPr>
          </a:p>
        </p:txBody>
      </p:sp>
      <p:sp>
        <p:nvSpPr>
          <p:cNvPr id="8" name="Content Placeholder 7">
            <a:extLst>
              <a:ext uri="{FF2B5EF4-FFF2-40B4-BE49-F238E27FC236}">
                <a16:creationId xmlns:a16="http://schemas.microsoft.com/office/drawing/2014/main" id="{4517C4B6-C49F-402A-8DB0-8C24DB120384}"/>
              </a:ext>
            </a:extLst>
          </p:cNvPr>
          <p:cNvSpPr>
            <a:spLocks noGrp="1"/>
          </p:cNvSpPr>
          <p:nvPr>
            <p:ph idx="1"/>
          </p:nvPr>
        </p:nvSpPr>
        <p:spPr>
          <a:xfrm>
            <a:off x="4835711" y="286173"/>
            <a:ext cx="6555347" cy="5546047"/>
          </a:xfrm>
        </p:spPr>
        <p:txBody>
          <a:bodyPr anchor="ctr">
            <a:normAutofit/>
          </a:bodyPr>
          <a:lstStyle/>
          <a:p>
            <a:pPr marL="0" indent="0">
              <a:buNone/>
            </a:pPr>
            <a:r>
              <a:rPr lang="en-US" sz="2200"/>
              <a:t>MOTHER Study</a:t>
            </a:r>
            <a:r>
              <a:rPr lang="en-US" sz="2200" baseline="30000"/>
              <a:t>15</a:t>
            </a:r>
          </a:p>
          <a:p>
            <a:r>
              <a:rPr lang="en-US" sz="2200"/>
              <a:t>Similar maternal </a:t>
            </a:r>
            <a:r>
              <a:rPr lang="en-US" sz="2200" err="1"/>
              <a:t>tx</a:t>
            </a:r>
            <a:r>
              <a:rPr lang="en-US" sz="2200"/>
              <a:t>/delivery outcomes</a:t>
            </a:r>
          </a:p>
          <a:p>
            <a:r>
              <a:rPr lang="en-US" sz="2200"/>
              <a:t>More d/</a:t>
            </a:r>
            <a:r>
              <a:rPr lang="en-US" sz="2200" err="1"/>
              <a:t>c’d</a:t>
            </a:r>
            <a:r>
              <a:rPr lang="en-US" sz="2200"/>
              <a:t> treatment on BUP vs. MTD</a:t>
            </a:r>
          </a:p>
          <a:p>
            <a:pPr marL="0" indent="0">
              <a:buNone/>
            </a:pPr>
            <a:endParaRPr lang="en-US" sz="2000"/>
          </a:p>
          <a:p>
            <a:pPr marL="0" indent="0">
              <a:buNone/>
            </a:pPr>
            <a:endParaRPr lang="en-US" sz="2000"/>
          </a:p>
        </p:txBody>
      </p:sp>
    </p:spTree>
    <p:extLst>
      <p:ext uri="{BB962C8B-B14F-4D97-AF65-F5344CB8AC3E}">
        <p14:creationId xmlns:p14="http://schemas.microsoft.com/office/powerpoint/2010/main" val="10319663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CDAE2A-2D17-104D-E0E2-39BAD2E0611E}"/>
              </a:ext>
            </a:extLst>
          </p:cNvPr>
          <p:cNvSpPr>
            <a:spLocks noGrp="1"/>
          </p:cNvSpPr>
          <p:nvPr>
            <p:ph type="title"/>
          </p:nvPr>
        </p:nvSpPr>
        <p:spPr>
          <a:xfrm>
            <a:off x="586478" y="1683756"/>
            <a:ext cx="3115265" cy="2396359"/>
          </a:xfrm>
        </p:spPr>
        <p:txBody>
          <a:bodyPr anchor="b">
            <a:normAutofit/>
          </a:bodyPr>
          <a:lstStyle/>
          <a:p>
            <a:pPr algn="r"/>
            <a:r>
              <a:rPr lang="en-US" sz="3700">
                <a:solidFill>
                  <a:srgbClr val="FFFFFF"/>
                </a:solidFill>
              </a:rPr>
              <a:t>Buprenorphine vs. Methadone</a:t>
            </a:r>
          </a:p>
        </p:txBody>
      </p:sp>
      <p:graphicFrame>
        <p:nvGraphicFramePr>
          <p:cNvPr id="5" name="Content Placeholder 2">
            <a:extLst>
              <a:ext uri="{FF2B5EF4-FFF2-40B4-BE49-F238E27FC236}">
                <a16:creationId xmlns:a16="http://schemas.microsoft.com/office/drawing/2014/main" id="{ECE88FBD-3F34-EE6D-600D-321C0C6C0B39}"/>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730469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Rectangle 27">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0" name="Rectangle 29">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EA01BD3-E233-B178-38FE-48D178ADF896}"/>
              </a:ext>
            </a:extLst>
          </p:cNvPr>
          <p:cNvSpPr>
            <a:spLocks noGrp="1"/>
          </p:cNvSpPr>
          <p:nvPr>
            <p:ph type="title"/>
          </p:nvPr>
        </p:nvSpPr>
        <p:spPr>
          <a:xfrm>
            <a:off x="1115568" y="548640"/>
            <a:ext cx="10168128" cy="1179576"/>
          </a:xfrm>
        </p:spPr>
        <p:txBody>
          <a:bodyPr>
            <a:normAutofit/>
          </a:bodyPr>
          <a:lstStyle/>
          <a:p>
            <a:r>
              <a:rPr lang="en-US" sz="4000"/>
              <a:t>Buprenorphine vs. Buprenorphine/Naloxone</a:t>
            </a:r>
          </a:p>
        </p:txBody>
      </p:sp>
      <p:sp>
        <p:nvSpPr>
          <p:cNvPr id="32" name="Rectangle 31">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31040D7-D4ED-F2D2-3F6C-F65B2DCABB5C}"/>
              </a:ext>
            </a:extLst>
          </p:cNvPr>
          <p:cNvSpPr>
            <a:spLocks noGrp="1"/>
          </p:cNvSpPr>
          <p:nvPr>
            <p:ph idx="1"/>
          </p:nvPr>
        </p:nvSpPr>
        <p:spPr>
          <a:xfrm>
            <a:off x="1115568" y="2481943"/>
            <a:ext cx="10168128" cy="3695020"/>
          </a:xfrm>
        </p:spPr>
        <p:txBody>
          <a:bodyPr>
            <a:normAutofit/>
          </a:bodyPr>
          <a:lstStyle/>
          <a:p>
            <a:r>
              <a:rPr lang="en-US" sz="2200"/>
              <a:t>Naloxone added to discourage medication misuse, i.e. IV </a:t>
            </a:r>
          </a:p>
          <a:p>
            <a:r>
              <a:rPr lang="en-US" sz="2200"/>
              <a:t>Naloxone has poor sublingual bioavailability = 3%</a:t>
            </a:r>
            <a:r>
              <a:rPr lang="en-US" sz="2200" baseline="30000"/>
              <a:t>13</a:t>
            </a:r>
          </a:p>
          <a:p>
            <a:r>
              <a:rPr lang="en-US" sz="2200"/>
              <a:t>Historically, BUP recommended over BUP/NAL in pregnancy</a:t>
            </a:r>
            <a:r>
              <a:rPr lang="en-US" sz="2200" baseline="30000"/>
              <a:t>10</a:t>
            </a:r>
          </a:p>
          <a:p>
            <a:pPr lvl="1"/>
            <a:r>
              <a:rPr lang="en-US" sz="2200"/>
              <a:t>Exposure to naloxone</a:t>
            </a:r>
          </a:p>
          <a:p>
            <a:pPr lvl="1"/>
            <a:r>
              <a:rPr lang="en-US" sz="2200"/>
              <a:t>Risk of precipitated withdrawal if injected</a:t>
            </a:r>
          </a:p>
          <a:p>
            <a:r>
              <a:rPr lang="en-US" sz="2200"/>
              <a:t>Meta-analysis of limited studies:</a:t>
            </a:r>
            <a:r>
              <a:rPr lang="en-US" sz="2200" baseline="30000"/>
              <a:t>17</a:t>
            </a:r>
          </a:p>
          <a:p>
            <a:pPr lvl="1"/>
            <a:r>
              <a:rPr lang="en-US" sz="2200"/>
              <a:t>Neonatal and maternal outcomes comparable between the 2 formulations</a:t>
            </a:r>
          </a:p>
          <a:p>
            <a:r>
              <a:rPr lang="en-US" sz="2200"/>
              <a:t>Decision of which formulation to use should be based on consultation with patient</a:t>
            </a:r>
          </a:p>
          <a:p>
            <a:pPr marL="457200" lvl="1" indent="0">
              <a:buNone/>
            </a:pPr>
            <a:endParaRPr lang="en-US" sz="2200"/>
          </a:p>
          <a:p>
            <a:pPr lvl="1"/>
            <a:endParaRPr lang="en-US" sz="2200"/>
          </a:p>
        </p:txBody>
      </p:sp>
    </p:spTree>
    <p:extLst>
      <p:ext uri="{BB962C8B-B14F-4D97-AF65-F5344CB8AC3E}">
        <p14:creationId xmlns:p14="http://schemas.microsoft.com/office/powerpoint/2010/main" val="14318582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Rectangle 27">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0" name="Rectangle 29">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DCDAE2A-2D17-104D-E0E2-39BAD2E0611E}"/>
              </a:ext>
            </a:extLst>
          </p:cNvPr>
          <p:cNvSpPr>
            <a:spLocks noGrp="1"/>
          </p:cNvSpPr>
          <p:nvPr>
            <p:ph type="title"/>
          </p:nvPr>
        </p:nvSpPr>
        <p:spPr>
          <a:xfrm>
            <a:off x="1115568" y="548640"/>
            <a:ext cx="10168128" cy="1179576"/>
          </a:xfrm>
        </p:spPr>
        <p:txBody>
          <a:bodyPr>
            <a:normAutofit/>
          </a:bodyPr>
          <a:lstStyle/>
          <a:p>
            <a:r>
              <a:rPr lang="en-US" sz="4000"/>
              <a:t>Extended-Release Buprenorphine In Pregnancy</a:t>
            </a:r>
          </a:p>
        </p:txBody>
      </p:sp>
      <p:sp>
        <p:nvSpPr>
          <p:cNvPr id="32" name="Rectangle 31">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0D2DB9A-D6BD-DDD5-8159-2337F96F8D78}"/>
              </a:ext>
            </a:extLst>
          </p:cNvPr>
          <p:cNvSpPr>
            <a:spLocks noGrp="1"/>
          </p:cNvSpPr>
          <p:nvPr>
            <p:ph idx="1"/>
          </p:nvPr>
        </p:nvSpPr>
        <p:spPr>
          <a:xfrm>
            <a:off x="1115568" y="2481943"/>
            <a:ext cx="10168128" cy="3695020"/>
          </a:xfrm>
        </p:spPr>
        <p:txBody>
          <a:bodyPr>
            <a:normAutofit/>
          </a:bodyPr>
          <a:lstStyle/>
          <a:p>
            <a:r>
              <a:rPr lang="en-US" sz="2200" err="1"/>
              <a:t>Winhusen</a:t>
            </a:r>
            <a:r>
              <a:rPr lang="en-US" sz="2200"/>
              <a:t> et al. 2026</a:t>
            </a:r>
          </a:p>
          <a:p>
            <a:pPr lvl="1"/>
            <a:r>
              <a:rPr lang="en-US" sz="2200"/>
              <a:t>Randomized trial in pregnancy/postpartum</a:t>
            </a:r>
          </a:p>
          <a:p>
            <a:pPr lvl="1"/>
            <a:r>
              <a:rPr lang="en-US" sz="2200"/>
              <a:t>GA 6-30 weeks</a:t>
            </a:r>
          </a:p>
          <a:p>
            <a:pPr lvl="1"/>
            <a:r>
              <a:rPr lang="en-US" sz="2200"/>
              <a:t>N = 140 (69 ER BUP/71 SL BUP)</a:t>
            </a:r>
          </a:p>
          <a:p>
            <a:r>
              <a:rPr lang="en-US" sz="2200"/>
              <a:t>ER BUP (weekly, </a:t>
            </a:r>
            <a:r>
              <a:rPr lang="en-US" sz="2200" err="1"/>
              <a:t>Brixadi</a:t>
            </a:r>
            <a:r>
              <a:rPr lang="en-US" sz="2200"/>
              <a:t>©) vs SL BUP</a:t>
            </a:r>
          </a:p>
          <a:p>
            <a:r>
              <a:rPr lang="en-US" sz="2200"/>
              <a:t>Primary Outcome = abstinence from illicit opioids</a:t>
            </a:r>
            <a:r>
              <a:rPr lang="en-US" sz="2200" baseline="30000"/>
              <a:t>18</a:t>
            </a:r>
            <a:endParaRPr lang="en-US" sz="2200"/>
          </a:p>
          <a:p>
            <a:pPr marL="0" indent="0">
              <a:buNone/>
            </a:pPr>
            <a:endParaRPr lang="en-US" sz="2200"/>
          </a:p>
        </p:txBody>
      </p:sp>
    </p:spTree>
    <p:extLst>
      <p:ext uri="{BB962C8B-B14F-4D97-AF65-F5344CB8AC3E}">
        <p14:creationId xmlns:p14="http://schemas.microsoft.com/office/powerpoint/2010/main" val="6816232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Rectangle 27">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0" name="Rectangle 29">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115568" y="548640"/>
            <a:ext cx="10168128" cy="1179576"/>
          </a:xfrm>
        </p:spPr>
        <p:txBody>
          <a:bodyPr vert="horz" lIns="91440" tIns="45720" rIns="91440" bIns="45720" rtlCol="0" anchor="ctr">
            <a:normAutofit/>
          </a:bodyPr>
          <a:lstStyle/>
          <a:p>
            <a:r>
              <a:rPr lang="en-US" sz="4000" kern="1200">
                <a:solidFill>
                  <a:schemeClr val="tx1"/>
                </a:solidFill>
                <a:latin typeface="+mj-lt"/>
                <a:ea typeface="+mj-ea"/>
                <a:cs typeface="+mj-cs"/>
              </a:rPr>
              <a:t>N-Methyl-2-Pyrrolidone (NMP)</a:t>
            </a:r>
          </a:p>
        </p:txBody>
      </p:sp>
      <p:sp>
        <p:nvSpPr>
          <p:cNvPr id="32" name="Rectangle 31">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Box 2"/>
          <p:cNvSpPr txBox="1"/>
          <p:nvPr/>
        </p:nvSpPr>
        <p:spPr>
          <a:xfrm>
            <a:off x="1115568" y="2481943"/>
            <a:ext cx="10168128" cy="3695020"/>
          </a:xfrm>
          <a:prstGeom prst="rect">
            <a:avLst/>
          </a:prstGeom>
        </p:spPr>
        <p:txBody>
          <a:bodyPr vert="horz" lIns="91440" tIns="45720" rIns="91440" bIns="45720" rtlCol="0">
            <a:noAutofit/>
          </a:bodyPr>
          <a:lstStyle/>
          <a:p>
            <a:pPr marL="342900" indent="-228600">
              <a:lnSpc>
                <a:spcPct val="90000"/>
              </a:lnSpc>
              <a:spcAft>
                <a:spcPts val="600"/>
              </a:spcAft>
              <a:buFont typeface="Arial" panose="020B0604020202020204" pitchFamily="34" charset="0"/>
              <a:buChar char="•"/>
            </a:pPr>
            <a:r>
              <a:rPr lang="en-US" sz="2200"/>
              <a:t>Excipient used in monthly ER BUP to form the depot injection</a:t>
            </a:r>
          </a:p>
          <a:p>
            <a:pPr marL="342900" indent="-228600">
              <a:lnSpc>
                <a:spcPct val="90000"/>
              </a:lnSpc>
              <a:spcAft>
                <a:spcPts val="600"/>
              </a:spcAft>
              <a:buFont typeface="Arial" panose="020B0604020202020204" pitchFamily="34" charset="0"/>
              <a:buChar char="•"/>
            </a:pPr>
            <a:r>
              <a:rPr lang="en-US" sz="2200"/>
              <a:t>Preclinical animal studies raised concerns at high doses and repeated administration</a:t>
            </a:r>
          </a:p>
          <a:p>
            <a:pPr marL="342900" indent="-228600">
              <a:lnSpc>
                <a:spcPct val="90000"/>
              </a:lnSpc>
              <a:spcAft>
                <a:spcPts val="600"/>
              </a:spcAft>
              <a:buFont typeface="Arial" panose="020B0604020202020204" pitchFamily="34" charset="0"/>
              <a:buChar char="•"/>
            </a:pPr>
            <a:r>
              <a:rPr lang="en-US" sz="2200"/>
              <a:t>Subsequent reproductive and developmental studies in rats and rabbits:</a:t>
            </a:r>
          </a:p>
          <a:p>
            <a:pPr>
              <a:lnSpc>
                <a:spcPct val="90000"/>
              </a:lnSpc>
              <a:spcAft>
                <a:spcPts val="600"/>
              </a:spcAft>
            </a:pPr>
            <a:r>
              <a:rPr lang="en-US" sz="2200"/>
              <a:t>	    - No fetal external, visceral, or skeletal abnormalities</a:t>
            </a:r>
          </a:p>
          <a:p>
            <a:pPr>
              <a:lnSpc>
                <a:spcPct val="90000"/>
              </a:lnSpc>
              <a:spcAft>
                <a:spcPts val="600"/>
              </a:spcAft>
            </a:pPr>
            <a:r>
              <a:rPr lang="en-US" sz="2200"/>
              <a:t>	    - No maternal toxicity at human-equivalent doses</a:t>
            </a:r>
          </a:p>
          <a:p>
            <a:pPr marL="342900" indent="-228600">
              <a:lnSpc>
                <a:spcPct val="90000"/>
              </a:lnSpc>
              <a:spcAft>
                <a:spcPts val="600"/>
              </a:spcAft>
              <a:buFont typeface="Arial" panose="020B0604020202020204" pitchFamily="34" charset="0"/>
              <a:buChar char="•"/>
            </a:pPr>
            <a:r>
              <a:rPr lang="en-US" sz="2200"/>
              <a:t>Exposure from ER BUP is limited to one monthly peak that declines within 2 days</a:t>
            </a:r>
          </a:p>
          <a:p>
            <a:pPr marL="342900" indent="-228600">
              <a:lnSpc>
                <a:spcPct val="90000"/>
              </a:lnSpc>
              <a:spcAft>
                <a:spcPts val="600"/>
              </a:spcAft>
              <a:buFont typeface="Arial" panose="020B0604020202020204" pitchFamily="34" charset="0"/>
              <a:buChar char="•"/>
            </a:pPr>
            <a:r>
              <a:rPr lang="en-US" sz="2200" b="1"/>
              <a:t>US product label updated</a:t>
            </a:r>
            <a:r>
              <a:rPr lang="en-US" sz="2200"/>
              <a:t>: NMP effects language removed based on newer safety data</a:t>
            </a:r>
          </a:p>
          <a:p>
            <a:pPr marL="342900" indent="-228600">
              <a:lnSpc>
                <a:spcPct val="90000"/>
              </a:lnSpc>
              <a:spcAft>
                <a:spcPts val="600"/>
              </a:spcAft>
              <a:buFont typeface="Arial" panose="020B0604020202020204" pitchFamily="34" charset="0"/>
              <a:buChar char="•"/>
            </a:pPr>
            <a:r>
              <a:rPr lang="en-US" sz="2200" b="1" u="sng"/>
              <a:t>ER BUP is not contraindicated in pregnancy in any approved markets globally</a:t>
            </a:r>
            <a:r>
              <a:rPr lang="en-US" sz="2200" b="1" u="sng" baseline="30000"/>
              <a:t>19</a:t>
            </a:r>
            <a:endParaRPr lang="en-US" sz="2200" b="1" u="sng"/>
          </a:p>
        </p:txBody>
      </p:sp>
    </p:spTree>
    <p:extLst>
      <p:ext uri="{BB962C8B-B14F-4D97-AF65-F5344CB8AC3E}">
        <p14:creationId xmlns:p14="http://schemas.microsoft.com/office/powerpoint/2010/main" val="21706260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Wine outline">
            <a:extLst>
              <a:ext uri="{FF2B5EF4-FFF2-40B4-BE49-F238E27FC236}">
                <a16:creationId xmlns:a16="http://schemas.microsoft.com/office/drawing/2014/main" id="{56689E62-3CBE-7BE4-4ACB-FB2B008B910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9945" y="1362907"/>
            <a:ext cx="1721105" cy="1721105"/>
          </a:xfrm>
          <a:prstGeom prst="rect">
            <a:avLst/>
          </a:prstGeom>
        </p:spPr>
      </p:pic>
      <p:sp>
        <p:nvSpPr>
          <p:cNvPr id="4" name="TextBox 3">
            <a:extLst>
              <a:ext uri="{FF2B5EF4-FFF2-40B4-BE49-F238E27FC236}">
                <a16:creationId xmlns:a16="http://schemas.microsoft.com/office/drawing/2014/main" id="{F91A0136-471F-6299-376E-11BFEA32D291}"/>
              </a:ext>
            </a:extLst>
          </p:cNvPr>
          <p:cNvSpPr txBox="1"/>
          <p:nvPr/>
        </p:nvSpPr>
        <p:spPr>
          <a:xfrm>
            <a:off x="781357" y="916631"/>
            <a:ext cx="2358659" cy="418844"/>
          </a:xfrm>
          <a:prstGeom prst="rect">
            <a:avLst/>
          </a:prstGeom>
          <a:noFill/>
        </p:spPr>
        <p:txBody>
          <a:bodyPr wrap="none" rtlCol="0">
            <a:normAutofit fontScale="85000" lnSpcReduction="20000"/>
          </a:bodyPr>
          <a:lstStyle/>
          <a:p>
            <a:r>
              <a:rPr lang="en-US" sz="2800"/>
              <a:t>Standard Drink</a:t>
            </a:r>
          </a:p>
        </p:txBody>
      </p:sp>
      <p:sp>
        <p:nvSpPr>
          <p:cNvPr id="7" name="TextBox 6">
            <a:extLst>
              <a:ext uri="{FF2B5EF4-FFF2-40B4-BE49-F238E27FC236}">
                <a16:creationId xmlns:a16="http://schemas.microsoft.com/office/drawing/2014/main" id="{D4F59EB7-FFC7-23E4-5BCF-DCF5AFBEDC29}"/>
              </a:ext>
            </a:extLst>
          </p:cNvPr>
          <p:cNvSpPr txBox="1"/>
          <p:nvPr/>
        </p:nvSpPr>
        <p:spPr>
          <a:xfrm>
            <a:off x="3888220" y="1657727"/>
            <a:ext cx="2251322" cy="707886"/>
          </a:xfrm>
          <a:prstGeom prst="rect">
            <a:avLst/>
          </a:prstGeom>
          <a:noFill/>
        </p:spPr>
        <p:txBody>
          <a:bodyPr wrap="none" rtlCol="0">
            <a:spAutoFit/>
          </a:bodyPr>
          <a:lstStyle/>
          <a:p>
            <a:r>
              <a:rPr lang="en-US" sz="4000"/>
              <a:t>14 g EtOH</a:t>
            </a:r>
          </a:p>
        </p:txBody>
      </p:sp>
      <p:pic>
        <p:nvPicPr>
          <p:cNvPr id="9" name="Graphic 8" descr="Needle with solid fill">
            <a:extLst>
              <a:ext uri="{FF2B5EF4-FFF2-40B4-BE49-F238E27FC236}">
                <a16:creationId xmlns:a16="http://schemas.microsoft.com/office/drawing/2014/main" id="{321A38AA-AB4F-8BC6-2126-F8A713B1996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6897" y="3857799"/>
            <a:ext cx="1814153" cy="1814153"/>
          </a:xfrm>
          <a:prstGeom prst="rect">
            <a:avLst/>
          </a:prstGeom>
        </p:spPr>
      </p:pic>
      <p:sp>
        <p:nvSpPr>
          <p:cNvPr id="11" name="TextBox 10">
            <a:extLst>
              <a:ext uri="{FF2B5EF4-FFF2-40B4-BE49-F238E27FC236}">
                <a16:creationId xmlns:a16="http://schemas.microsoft.com/office/drawing/2014/main" id="{A7572A1D-AF84-F6F3-9C61-A42ECBD09739}"/>
              </a:ext>
            </a:extLst>
          </p:cNvPr>
          <p:cNvSpPr txBox="1"/>
          <p:nvPr/>
        </p:nvSpPr>
        <p:spPr>
          <a:xfrm>
            <a:off x="781357" y="3396331"/>
            <a:ext cx="2233304" cy="434036"/>
          </a:xfrm>
          <a:prstGeom prst="rect">
            <a:avLst/>
          </a:prstGeom>
          <a:noFill/>
        </p:spPr>
        <p:txBody>
          <a:bodyPr wrap="none" rtlCol="0">
            <a:normAutofit fontScale="92500" lnSpcReduction="20000"/>
          </a:bodyPr>
          <a:lstStyle/>
          <a:p>
            <a:r>
              <a:rPr lang="en-US" sz="2800"/>
              <a:t>32 mg ER BUP</a:t>
            </a:r>
          </a:p>
        </p:txBody>
      </p:sp>
      <p:sp>
        <p:nvSpPr>
          <p:cNvPr id="13" name="TextBox 12">
            <a:extLst>
              <a:ext uri="{FF2B5EF4-FFF2-40B4-BE49-F238E27FC236}">
                <a16:creationId xmlns:a16="http://schemas.microsoft.com/office/drawing/2014/main" id="{5E400A59-4AFA-6E31-D8A0-3B679BE1A1E9}"/>
              </a:ext>
            </a:extLst>
          </p:cNvPr>
          <p:cNvSpPr txBox="1"/>
          <p:nvPr/>
        </p:nvSpPr>
        <p:spPr>
          <a:xfrm>
            <a:off x="3888220" y="4183802"/>
            <a:ext cx="2661691" cy="707886"/>
          </a:xfrm>
          <a:prstGeom prst="rect">
            <a:avLst/>
          </a:prstGeom>
          <a:noFill/>
        </p:spPr>
        <p:txBody>
          <a:bodyPr wrap="none" rtlCol="0">
            <a:spAutoFit/>
          </a:bodyPr>
          <a:lstStyle/>
          <a:p>
            <a:r>
              <a:rPr lang="en-US" sz="4000"/>
              <a:t>61 mg EtOH</a:t>
            </a:r>
          </a:p>
        </p:txBody>
      </p:sp>
      <p:sp>
        <p:nvSpPr>
          <p:cNvPr id="14" name="Oval 13">
            <a:extLst>
              <a:ext uri="{FF2B5EF4-FFF2-40B4-BE49-F238E27FC236}">
                <a16:creationId xmlns:a16="http://schemas.microsoft.com/office/drawing/2014/main" id="{0EB2B475-E1CC-420A-BE47-457E8BAE8A6A}"/>
              </a:ext>
            </a:extLst>
          </p:cNvPr>
          <p:cNvSpPr/>
          <p:nvPr/>
        </p:nvSpPr>
        <p:spPr>
          <a:xfrm>
            <a:off x="7164125" y="1311965"/>
            <a:ext cx="3665552" cy="3490623"/>
          </a:xfrm>
          <a:prstGeom prst="ellipse">
            <a:avLst/>
          </a:prstGeom>
          <a:solidFill>
            <a:schemeClr val="accent2"/>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7200">
                <a:ln w="0"/>
                <a:solidFill>
                  <a:schemeClr val="tx1"/>
                </a:solidFill>
                <a:effectLst>
                  <a:outerShdw blurRad="38100" dist="19050" dir="2700000" algn="tl" rotWithShape="0">
                    <a:schemeClr val="dk1">
                      <a:alpha val="40000"/>
                    </a:schemeClr>
                  </a:outerShdw>
                </a:effectLst>
              </a:rPr>
              <a:t>1/229</a:t>
            </a:r>
          </a:p>
        </p:txBody>
      </p:sp>
      <p:pic>
        <p:nvPicPr>
          <p:cNvPr id="18" name="Graphic 17" descr="Arrow Right with solid fill">
            <a:extLst>
              <a:ext uri="{FF2B5EF4-FFF2-40B4-BE49-F238E27FC236}">
                <a16:creationId xmlns:a16="http://schemas.microsoft.com/office/drawing/2014/main" id="{D6D07B1C-59C1-2C30-4535-68B92776633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14661" y="4183802"/>
            <a:ext cx="707886" cy="707886"/>
          </a:xfrm>
          <a:prstGeom prst="rect">
            <a:avLst/>
          </a:prstGeom>
        </p:spPr>
      </p:pic>
      <p:pic>
        <p:nvPicPr>
          <p:cNvPr id="20" name="Graphic 19" descr="Arrow Right with solid fill">
            <a:extLst>
              <a:ext uri="{FF2B5EF4-FFF2-40B4-BE49-F238E27FC236}">
                <a16:creationId xmlns:a16="http://schemas.microsoft.com/office/drawing/2014/main" id="{5F6084DA-C3AD-C5FD-6A30-C1EAEAAC71B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12575" y="1657727"/>
            <a:ext cx="707886" cy="707886"/>
          </a:xfrm>
          <a:prstGeom prst="rect">
            <a:avLst/>
          </a:prstGeom>
        </p:spPr>
      </p:pic>
      <p:sp>
        <p:nvSpPr>
          <p:cNvPr id="21" name="Footer Placeholder 20">
            <a:extLst>
              <a:ext uri="{FF2B5EF4-FFF2-40B4-BE49-F238E27FC236}">
                <a16:creationId xmlns:a16="http://schemas.microsoft.com/office/drawing/2014/main" id="{0F339315-AFD9-5EFD-C697-1B4924590B74}"/>
              </a:ext>
            </a:extLst>
          </p:cNvPr>
          <p:cNvSpPr>
            <a:spLocks noGrp="1"/>
          </p:cNvSpPr>
          <p:nvPr>
            <p:ph type="ftr" sz="quarter" idx="11"/>
          </p:nvPr>
        </p:nvSpPr>
        <p:spPr>
          <a:xfrm>
            <a:off x="2124543" y="6493243"/>
            <a:ext cx="7942913" cy="365125"/>
          </a:xfrm>
        </p:spPr>
        <p:txBody>
          <a:bodyPr/>
          <a:lstStyle/>
          <a:p>
            <a:r>
              <a:rPr lang="en-US" sz="800"/>
              <a:t>Lofwall MR, et al. What to expect with pregnant or postpartum prescribing of extended-release buprenorphine (CAM2038). J Clin </a:t>
            </a:r>
            <a:r>
              <a:rPr lang="en-US" sz="800" err="1"/>
              <a:t>Gynecol</a:t>
            </a:r>
            <a:r>
              <a:rPr lang="en-US" sz="800"/>
              <a:t> Obstet. 2023 December;12(3):110-116</a:t>
            </a:r>
            <a:r>
              <a:rPr lang="en-US"/>
              <a:t>.</a:t>
            </a:r>
          </a:p>
        </p:txBody>
      </p:sp>
    </p:spTree>
    <p:extLst>
      <p:ext uri="{BB962C8B-B14F-4D97-AF65-F5344CB8AC3E}">
        <p14:creationId xmlns:p14="http://schemas.microsoft.com/office/powerpoint/2010/main" val="21901705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 name="Rectangle 23">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6" name="Rectangle 25">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DFBE6E6-CB48-2FEB-C60E-2319DDDCFF97}"/>
              </a:ext>
            </a:extLst>
          </p:cNvPr>
          <p:cNvSpPr>
            <a:spLocks noGrp="1"/>
          </p:cNvSpPr>
          <p:nvPr>
            <p:ph type="title"/>
          </p:nvPr>
        </p:nvSpPr>
        <p:spPr>
          <a:xfrm>
            <a:off x="1115568" y="548640"/>
            <a:ext cx="10168128" cy="1179576"/>
          </a:xfrm>
        </p:spPr>
        <p:txBody>
          <a:bodyPr vert="horz" lIns="91440" tIns="45720" rIns="91440" bIns="45720" rtlCol="0" anchor="ctr">
            <a:normAutofit/>
          </a:bodyPr>
          <a:lstStyle/>
          <a:p>
            <a:r>
              <a:rPr lang="en-US" sz="4000" kern="1200">
                <a:solidFill>
                  <a:schemeClr val="tx1"/>
                </a:solidFill>
                <a:latin typeface="+mj-lt"/>
                <a:ea typeface="+mj-ea"/>
                <a:cs typeface="+mj-cs"/>
              </a:rPr>
              <a:t>Extended-Release Buprenorphine In Pregnancy</a:t>
            </a:r>
          </a:p>
        </p:txBody>
      </p:sp>
      <p:sp>
        <p:nvSpPr>
          <p:cNvPr id="28" name="Rectangle 27">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Footer Placeholder 20">
            <a:extLst>
              <a:ext uri="{FF2B5EF4-FFF2-40B4-BE49-F238E27FC236}">
                <a16:creationId xmlns:a16="http://schemas.microsoft.com/office/drawing/2014/main" id="{1317C2A7-C4AA-4F6C-2617-B6C1C3B08822}"/>
              </a:ext>
            </a:extLst>
          </p:cNvPr>
          <p:cNvSpPr>
            <a:spLocks noGrp="1"/>
          </p:cNvSpPr>
          <p:nvPr>
            <p:ph type="ftr" sz="quarter" idx="11"/>
          </p:nvPr>
        </p:nvSpPr>
        <p:spPr>
          <a:xfrm>
            <a:off x="2340646" y="6401087"/>
            <a:ext cx="7717972" cy="365125"/>
          </a:xfrm>
        </p:spPr>
        <p:txBody>
          <a:bodyPr vert="horz" lIns="91440" tIns="45720" rIns="91440" bIns="45720" rtlCol="0" anchor="ctr">
            <a:normAutofit/>
          </a:bodyPr>
          <a:lstStyle/>
          <a:p>
            <a:pPr>
              <a:lnSpc>
                <a:spcPct val="90000"/>
              </a:lnSpc>
              <a:spcAft>
                <a:spcPts val="600"/>
              </a:spcAft>
            </a:pPr>
            <a:r>
              <a:rPr lang="en-US" sz="900" kern="1200" err="1">
                <a:solidFill>
                  <a:schemeClr val="tx1">
                    <a:lumMod val="50000"/>
                    <a:lumOff val="50000"/>
                  </a:schemeClr>
                </a:solidFill>
                <a:latin typeface="+mn-lt"/>
                <a:ea typeface="+mn-ea"/>
                <a:cs typeface="+mn-cs"/>
              </a:rPr>
              <a:t>Winhusen</a:t>
            </a:r>
            <a:r>
              <a:rPr lang="en-US" sz="900" kern="1200">
                <a:solidFill>
                  <a:schemeClr val="tx1">
                    <a:lumMod val="50000"/>
                    <a:lumOff val="50000"/>
                  </a:schemeClr>
                </a:solidFill>
                <a:latin typeface="+mn-lt"/>
                <a:ea typeface="+mn-ea"/>
                <a:cs typeface="+mn-cs"/>
              </a:rPr>
              <a:t> TJ, et al. Extended-release vs sublingual buprenorphine in pregnancy through 12 months post partum. JAMA Intern Med. 2026;186(5):533-543.</a:t>
            </a:r>
          </a:p>
        </p:txBody>
      </p:sp>
      <p:sp>
        <p:nvSpPr>
          <p:cNvPr id="45" name="Rectangle: Rounded Corners 44">
            <a:extLst>
              <a:ext uri="{FF2B5EF4-FFF2-40B4-BE49-F238E27FC236}">
                <a16:creationId xmlns:a16="http://schemas.microsoft.com/office/drawing/2014/main" id="{361BE08F-F0B6-CAED-5BA6-A3E8BEE83D8F}"/>
              </a:ext>
            </a:extLst>
          </p:cNvPr>
          <p:cNvSpPr/>
          <p:nvPr/>
        </p:nvSpPr>
        <p:spPr>
          <a:xfrm>
            <a:off x="436948" y="2669147"/>
            <a:ext cx="3601652" cy="2708396"/>
          </a:xfrm>
          <a:prstGeom prst="round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C033A2DC-F892-0085-0C22-105AD334105F}"/>
              </a:ext>
            </a:extLst>
          </p:cNvPr>
          <p:cNvSpPr txBox="1"/>
          <p:nvPr/>
        </p:nvSpPr>
        <p:spPr>
          <a:xfrm>
            <a:off x="547813" y="2777758"/>
            <a:ext cx="3341912" cy="2317558"/>
          </a:xfrm>
          <a:prstGeom prst="rect">
            <a:avLst/>
          </a:prstGeom>
          <a:noFill/>
        </p:spPr>
        <p:txBody>
          <a:bodyPr wrap="square" rtlCol="0">
            <a:spAutoFit/>
          </a:bodyPr>
          <a:lstStyle/>
          <a:p>
            <a:pPr algn="ctr"/>
            <a:r>
              <a:rPr lang="en-US" sz="3600" b="1" spc="50">
                <a:ln w="0"/>
                <a:solidFill>
                  <a:schemeClr val="bg1"/>
                </a:solidFill>
                <a:effectLst>
                  <a:innerShdw blurRad="63500" dist="50800" dir="13500000">
                    <a:srgbClr val="000000">
                      <a:alpha val="50000"/>
                    </a:srgbClr>
                  </a:innerShdw>
                </a:effectLst>
              </a:rPr>
              <a:t>Pregnancy</a:t>
            </a:r>
          </a:p>
          <a:p>
            <a:pPr>
              <a:lnSpc>
                <a:spcPct val="90000"/>
              </a:lnSpc>
              <a:spcAft>
                <a:spcPts val="600"/>
              </a:spcAft>
            </a:pPr>
            <a:endParaRPr lang="en-US" sz="2800" b="1" spc="50">
              <a:ln w="0"/>
              <a:solidFill>
                <a:schemeClr val="bg1"/>
              </a:solidFill>
              <a:effectLst>
                <a:innerShdw blurRad="63500" dist="50800" dir="13500000">
                  <a:srgbClr val="000000">
                    <a:alpha val="50000"/>
                  </a:srgbClr>
                </a:innerShdw>
              </a:effectLst>
            </a:endParaRPr>
          </a:p>
          <a:p>
            <a:pPr>
              <a:lnSpc>
                <a:spcPct val="90000"/>
              </a:lnSpc>
              <a:spcAft>
                <a:spcPts val="600"/>
              </a:spcAft>
            </a:pPr>
            <a:r>
              <a:rPr lang="en-US" sz="2800" b="1" spc="50">
                <a:ln w="0"/>
                <a:solidFill>
                  <a:schemeClr val="bg1"/>
                </a:solidFill>
                <a:effectLst>
                  <a:innerShdw blurRad="63500" dist="50800" dir="13500000">
                    <a:srgbClr val="000000">
                      <a:alpha val="50000"/>
                    </a:srgbClr>
                  </a:innerShdw>
                </a:effectLst>
              </a:rPr>
              <a:t>     ER BUP = 82%</a:t>
            </a:r>
          </a:p>
          <a:p>
            <a:pPr>
              <a:lnSpc>
                <a:spcPct val="90000"/>
              </a:lnSpc>
              <a:spcAft>
                <a:spcPts val="600"/>
              </a:spcAft>
            </a:pPr>
            <a:r>
              <a:rPr lang="en-US" sz="2800" b="1" spc="50">
                <a:ln w="0"/>
                <a:solidFill>
                  <a:schemeClr val="bg1"/>
                </a:solidFill>
                <a:effectLst>
                  <a:innerShdw blurRad="63500" dist="50800" dir="13500000">
                    <a:srgbClr val="000000">
                      <a:alpha val="50000"/>
                    </a:srgbClr>
                  </a:innerShdw>
                </a:effectLst>
              </a:rPr>
              <a:t>     SL BUP  = 72.6%</a:t>
            </a:r>
          </a:p>
          <a:p>
            <a:endParaRPr lang="en-US" b="1" spc="50">
              <a:ln w="0"/>
              <a:solidFill>
                <a:schemeClr val="bg2"/>
              </a:solidFill>
              <a:effectLst>
                <a:innerShdw blurRad="63500" dist="50800" dir="13500000">
                  <a:srgbClr val="000000">
                    <a:alpha val="50000"/>
                  </a:srgbClr>
                </a:innerShdw>
              </a:effectLst>
            </a:endParaRPr>
          </a:p>
        </p:txBody>
      </p:sp>
      <p:sp>
        <p:nvSpPr>
          <p:cNvPr id="55" name="Rectangle: Rounded Corners 54">
            <a:extLst>
              <a:ext uri="{FF2B5EF4-FFF2-40B4-BE49-F238E27FC236}">
                <a16:creationId xmlns:a16="http://schemas.microsoft.com/office/drawing/2014/main" id="{E405D859-8833-3CA8-C867-E95DD06BF428}"/>
              </a:ext>
            </a:extLst>
          </p:cNvPr>
          <p:cNvSpPr/>
          <p:nvPr/>
        </p:nvSpPr>
        <p:spPr>
          <a:xfrm>
            <a:off x="4278952" y="2669147"/>
            <a:ext cx="3601652" cy="2708396"/>
          </a:xfrm>
          <a:prstGeom prst="roundRect">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756C9C6D-29A9-7DAB-4DCC-E831F1442CB9}"/>
              </a:ext>
            </a:extLst>
          </p:cNvPr>
          <p:cNvSpPr txBox="1"/>
          <p:nvPr/>
        </p:nvSpPr>
        <p:spPr>
          <a:xfrm>
            <a:off x="4293430" y="2757637"/>
            <a:ext cx="3341912" cy="2317558"/>
          </a:xfrm>
          <a:prstGeom prst="rect">
            <a:avLst/>
          </a:prstGeom>
          <a:noFill/>
        </p:spPr>
        <p:txBody>
          <a:bodyPr wrap="square" rtlCol="0">
            <a:spAutoFit/>
          </a:bodyPr>
          <a:lstStyle/>
          <a:p>
            <a:pPr algn="ctr"/>
            <a:r>
              <a:rPr lang="en-US" sz="3600" b="1" spc="50">
                <a:ln w="0"/>
                <a:solidFill>
                  <a:schemeClr val="bg1"/>
                </a:solidFill>
                <a:effectLst>
                  <a:innerShdw blurRad="63500" dist="50800" dir="13500000">
                    <a:srgbClr val="000000">
                      <a:alpha val="50000"/>
                    </a:srgbClr>
                  </a:innerShdw>
                </a:effectLst>
              </a:rPr>
              <a:t>   Postpartum</a:t>
            </a:r>
          </a:p>
          <a:p>
            <a:pPr>
              <a:lnSpc>
                <a:spcPct val="90000"/>
              </a:lnSpc>
              <a:spcAft>
                <a:spcPts val="600"/>
              </a:spcAft>
            </a:pPr>
            <a:endParaRPr lang="en-US" sz="2800" b="1" spc="50">
              <a:ln w="0"/>
              <a:solidFill>
                <a:schemeClr val="bg1"/>
              </a:solidFill>
              <a:effectLst>
                <a:innerShdw blurRad="63500" dist="50800" dir="13500000">
                  <a:srgbClr val="000000">
                    <a:alpha val="50000"/>
                  </a:srgbClr>
                </a:innerShdw>
              </a:effectLst>
            </a:endParaRPr>
          </a:p>
          <a:p>
            <a:pPr>
              <a:lnSpc>
                <a:spcPct val="90000"/>
              </a:lnSpc>
              <a:spcAft>
                <a:spcPts val="600"/>
              </a:spcAft>
            </a:pPr>
            <a:r>
              <a:rPr lang="en-US" sz="2800" b="1" spc="50">
                <a:ln w="0"/>
                <a:solidFill>
                  <a:schemeClr val="bg1"/>
                </a:solidFill>
                <a:effectLst>
                  <a:innerShdw blurRad="63500" dist="50800" dir="13500000">
                    <a:srgbClr val="000000">
                      <a:alpha val="50000"/>
                    </a:srgbClr>
                  </a:innerShdw>
                </a:effectLst>
              </a:rPr>
              <a:t>     ER BUP = 60.2%</a:t>
            </a:r>
          </a:p>
          <a:p>
            <a:pPr>
              <a:lnSpc>
                <a:spcPct val="90000"/>
              </a:lnSpc>
              <a:spcAft>
                <a:spcPts val="600"/>
              </a:spcAft>
            </a:pPr>
            <a:r>
              <a:rPr lang="en-US" sz="2800" b="1" spc="50">
                <a:ln w="0"/>
                <a:solidFill>
                  <a:schemeClr val="bg1"/>
                </a:solidFill>
                <a:effectLst>
                  <a:innerShdw blurRad="63500" dist="50800" dir="13500000">
                    <a:srgbClr val="000000">
                      <a:alpha val="50000"/>
                    </a:srgbClr>
                  </a:innerShdw>
                </a:effectLst>
              </a:rPr>
              <a:t>     SL BUP  = 59.5%</a:t>
            </a:r>
          </a:p>
          <a:p>
            <a:endParaRPr lang="en-US" b="1" spc="50">
              <a:ln w="0"/>
              <a:solidFill>
                <a:schemeClr val="bg2"/>
              </a:solidFill>
              <a:effectLst>
                <a:innerShdw blurRad="63500" dist="50800" dir="13500000">
                  <a:srgbClr val="000000">
                    <a:alpha val="50000"/>
                  </a:srgbClr>
                </a:innerShdw>
              </a:effectLst>
            </a:endParaRPr>
          </a:p>
        </p:txBody>
      </p:sp>
      <p:sp>
        <p:nvSpPr>
          <p:cNvPr id="60" name="Rectangle: Rounded Corners 59">
            <a:extLst>
              <a:ext uri="{FF2B5EF4-FFF2-40B4-BE49-F238E27FC236}">
                <a16:creationId xmlns:a16="http://schemas.microsoft.com/office/drawing/2014/main" id="{2AB05102-19AD-544E-198D-8E13EAF44003}"/>
              </a:ext>
            </a:extLst>
          </p:cNvPr>
          <p:cNvSpPr/>
          <p:nvPr/>
        </p:nvSpPr>
        <p:spPr>
          <a:xfrm>
            <a:off x="8120956" y="2669147"/>
            <a:ext cx="3601652" cy="2708396"/>
          </a:xfrm>
          <a:prstGeom prst="roundRect">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AEA813E9-0D77-317D-5998-C922C4FD7756}"/>
              </a:ext>
            </a:extLst>
          </p:cNvPr>
          <p:cNvSpPr txBox="1"/>
          <p:nvPr/>
        </p:nvSpPr>
        <p:spPr>
          <a:xfrm>
            <a:off x="8183209" y="2757637"/>
            <a:ext cx="3341912" cy="2317558"/>
          </a:xfrm>
          <a:prstGeom prst="rect">
            <a:avLst/>
          </a:prstGeom>
          <a:noFill/>
        </p:spPr>
        <p:txBody>
          <a:bodyPr wrap="square" rtlCol="0">
            <a:spAutoFit/>
          </a:bodyPr>
          <a:lstStyle/>
          <a:p>
            <a:pPr algn="ctr"/>
            <a:r>
              <a:rPr lang="en-US" sz="3600" b="1" spc="50">
                <a:ln w="0"/>
                <a:solidFill>
                  <a:schemeClr val="bg1"/>
                </a:solidFill>
                <a:effectLst>
                  <a:innerShdw blurRad="63500" dist="50800" dir="13500000">
                    <a:srgbClr val="000000">
                      <a:alpha val="50000"/>
                    </a:srgbClr>
                  </a:innerShdw>
                </a:effectLst>
              </a:rPr>
              <a:t>   NOWS</a:t>
            </a:r>
          </a:p>
          <a:p>
            <a:pPr>
              <a:lnSpc>
                <a:spcPct val="90000"/>
              </a:lnSpc>
              <a:spcAft>
                <a:spcPts val="600"/>
              </a:spcAft>
            </a:pPr>
            <a:endParaRPr lang="en-US" sz="2800" b="1" spc="50">
              <a:ln w="0"/>
              <a:solidFill>
                <a:schemeClr val="bg1"/>
              </a:solidFill>
              <a:effectLst>
                <a:innerShdw blurRad="63500" dist="50800" dir="13500000">
                  <a:srgbClr val="000000">
                    <a:alpha val="50000"/>
                  </a:srgbClr>
                </a:innerShdw>
              </a:effectLst>
            </a:endParaRPr>
          </a:p>
          <a:p>
            <a:pPr>
              <a:lnSpc>
                <a:spcPct val="90000"/>
              </a:lnSpc>
              <a:spcAft>
                <a:spcPts val="600"/>
              </a:spcAft>
            </a:pPr>
            <a:r>
              <a:rPr lang="en-US" sz="2800" b="1" spc="50">
                <a:ln w="0"/>
                <a:solidFill>
                  <a:schemeClr val="bg1"/>
                </a:solidFill>
                <a:effectLst>
                  <a:innerShdw blurRad="63500" dist="50800" dir="13500000">
                    <a:srgbClr val="000000">
                      <a:alpha val="50000"/>
                    </a:srgbClr>
                  </a:innerShdw>
                </a:effectLst>
              </a:rPr>
              <a:t>     ER BUP = 30.2%</a:t>
            </a:r>
          </a:p>
          <a:p>
            <a:pPr>
              <a:lnSpc>
                <a:spcPct val="90000"/>
              </a:lnSpc>
              <a:spcAft>
                <a:spcPts val="600"/>
              </a:spcAft>
            </a:pPr>
            <a:r>
              <a:rPr lang="en-US" sz="2800" b="1" spc="50">
                <a:ln w="0"/>
                <a:solidFill>
                  <a:schemeClr val="bg1"/>
                </a:solidFill>
                <a:effectLst>
                  <a:innerShdw blurRad="63500" dist="50800" dir="13500000">
                    <a:srgbClr val="000000">
                      <a:alpha val="50000"/>
                    </a:srgbClr>
                  </a:innerShdw>
                </a:effectLst>
              </a:rPr>
              <a:t>     SL BUP  = 26.5%</a:t>
            </a:r>
          </a:p>
          <a:p>
            <a:endParaRPr lang="en-US" b="1" spc="50">
              <a:ln w="0"/>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1964503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1" name="Rectangle 4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3" name="Rectangle 4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DFB16E-9F39-BD2A-1DC8-B15A519C8C17}"/>
              </a:ext>
            </a:extLst>
          </p:cNvPr>
          <p:cNvSpPr>
            <a:spLocks noGrp="1"/>
          </p:cNvSpPr>
          <p:nvPr>
            <p:ph type="title"/>
          </p:nvPr>
        </p:nvSpPr>
        <p:spPr>
          <a:xfrm>
            <a:off x="1115568" y="548640"/>
            <a:ext cx="10168128" cy="1179576"/>
          </a:xfrm>
        </p:spPr>
        <p:txBody>
          <a:bodyPr>
            <a:normAutofit/>
          </a:bodyPr>
          <a:lstStyle/>
          <a:p>
            <a:r>
              <a:rPr lang="en-US" sz="4000"/>
              <a:t>Naltrexone in Pregnancy</a:t>
            </a:r>
          </a:p>
        </p:txBody>
      </p:sp>
      <p:sp>
        <p:nvSpPr>
          <p:cNvPr id="42" name="Rectangle 41">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4" name="Content Placeholder 2">
            <a:extLst>
              <a:ext uri="{FF2B5EF4-FFF2-40B4-BE49-F238E27FC236}">
                <a16:creationId xmlns:a16="http://schemas.microsoft.com/office/drawing/2014/main" id="{881BE665-3A98-005C-7ED5-91E3830C9EBD}"/>
              </a:ext>
            </a:extLst>
          </p:cNvPr>
          <p:cNvSpPr>
            <a:spLocks noGrp="1"/>
          </p:cNvSpPr>
          <p:nvPr>
            <p:ph idx="1"/>
          </p:nvPr>
        </p:nvSpPr>
        <p:spPr>
          <a:xfrm>
            <a:off x="1115568" y="2481943"/>
            <a:ext cx="10168128" cy="3695020"/>
          </a:xfrm>
        </p:spPr>
        <p:txBody>
          <a:bodyPr>
            <a:normAutofit/>
          </a:bodyPr>
          <a:lstStyle/>
          <a:p>
            <a:r>
              <a:rPr lang="en-US" sz="2200"/>
              <a:t>2024 Systematic Review</a:t>
            </a:r>
            <a:r>
              <a:rPr lang="en-US" sz="2200" baseline="30000"/>
              <a:t>21</a:t>
            </a:r>
            <a:r>
              <a:rPr lang="en-US" sz="2200"/>
              <a:t>	</a:t>
            </a:r>
          </a:p>
          <a:p>
            <a:pPr lvl="1"/>
            <a:r>
              <a:rPr lang="en-US" sz="2200"/>
              <a:t>5 cohort studies </a:t>
            </a:r>
          </a:p>
          <a:p>
            <a:pPr lvl="1"/>
            <a:r>
              <a:rPr lang="en-US" sz="2200"/>
              <a:t>Primary outcomes:</a:t>
            </a:r>
          </a:p>
          <a:p>
            <a:pPr lvl="2"/>
            <a:r>
              <a:rPr lang="en-US" sz="2200"/>
              <a:t>GA at delivery</a:t>
            </a:r>
          </a:p>
          <a:p>
            <a:pPr lvl="2"/>
            <a:r>
              <a:rPr lang="en-US" sz="2200"/>
              <a:t>Neonates diagnosed w/ NAS</a:t>
            </a:r>
          </a:p>
          <a:p>
            <a:r>
              <a:rPr lang="en-US" sz="2200"/>
              <a:t>3/5 reported rates of NAS</a:t>
            </a:r>
          </a:p>
          <a:p>
            <a:r>
              <a:rPr lang="en-US" sz="2200"/>
              <a:t>Similar obstetric outcomes for gestational age at delivery, mode of delivery and preterm birth compared to OAT</a:t>
            </a:r>
          </a:p>
          <a:p>
            <a:r>
              <a:rPr lang="en-US" sz="2200"/>
              <a:t>Lower rates of NAS compared to OAT</a:t>
            </a:r>
          </a:p>
          <a:p>
            <a:endParaRPr lang="en-US" sz="2200"/>
          </a:p>
        </p:txBody>
      </p:sp>
    </p:spTree>
    <p:extLst>
      <p:ext uri="{BB962C8B-B14F-4D97-AF65-F5344CB8AC3E}">
        <p14:creationId xmlns:p14="http://schemas.microsoft.com/office/powerpoint/2010/main" val="13161362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lose-up unopened pill packets">
            <a:extLst>
              <a:ext uri="{FF2B5EF4-FFF2-40B4-BE49-F238E27FC236}">
                <a16:creationId xmlns:a16="http://schemas.microsoft.com/office/drawing/2014/main" id="{8177B8D1-EB94-09D9-7C4F-F04C4B16C80F}"/>
              </a:ext>
            </a:extLst>
          </p:cNvPr>
          <p:cNvPicPr>
            <a:picLocks noChangeAspect="1"/>
          </p:cNvPicPr>
          <p:nvPr/>
        </p:nvPicPr>
        <p:blipFill>
          <a:blip r:embed="rId2"/>
          <a:srcRect l="23837" r="17786"/>
          <a:stretch>
            <a:fillRect/>
          </a:stretch>
        </p:blipFill>
        <p:spPr>
          <a:xfrm>
            <a:off x="6103029" y="10"/>
            <a:ext cx="6088971" cy="6857990"/>
          </a:xfrm>
          <a:prstGeom prst="rect">
            <a:avLst/>
          </a:prstGeom>
        </p:spPr>
      </p:pic>
      <p:sp useBgFill="1">
        <p:nvSpPr>
          <p:cNvPr id="8" name="Rectangle 7">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8B6F7A1-2E54-78C6-8D0B-847B3B296D7C}"/>
              </a:ext>
            </a:extLst>
          </p:cNvPr>
          <p:cNvSpPr>
            <a:spLocks noGrp="1"/>
          </p:cNvSpPr>
          <p:nvPr>
            <p:ph type="title"/>
          </p:nvPr>
        </p:nvSpPr>
        <p:spPr>
          <a:xfrm>
            <a:off x="761801" y="328512"/>
            <a:ext cx="4778387" cy="1628970"/>
          </a:xfrm>
        </p:spPr>
        <p:txBody>
          <a:bodyPr anchor="ctr">
            <a:normAutofit/>
          </a:bodyPr>
          <a:lstStyle/>
          <a:p>
            <a:r>
              <a:rPr lang="en-US" sz="4000"/>
              <a:t>MOUD in Pregnancy</a:t>
            </a:r>
          </a:p>
        </p:txBody>
      </p:sp>
      <p:sp>
        <p:nvSpPr>
          <p:cNvPr id="3" name="Content Placeholder 2">
            <a:extLst>
              <a:ext uri="{FF2B5EF4-FFF2-40B4-BE49-F238E27FC236}">
                <a16:creationId xmlns:a16="http://schemas.microsoft.com/office/drawing/2014/main" id="{0B599C28-ED7B-D1CB-7957-0F7E9C78DC77}"/>
              </a:ext>
            </a:extLst>
          </p:cNvPr>
          <p:cNvSpPr>
            <a:spLocks noGrp="1"/>
          </p:cNvSpPr>
          <p:nvPr>
            <p:ph idx="1"/>
          </p:nvPr>
        </p:nvSpPr>
        <p:spPr>
          <a:xfrm>
            <a:off x="139337" y="2403566"/>
            <a:ext cx="5817326" cy="4275907"/>
          </a:xfrm>
        </p:spPr>
        <p:txBody>
          <a:bodyPr anchor="ctr">
            <a:normAutofit/>
          </a:bodyPr>
          <a:lstStyle/>
          <a:p>
            <a:r>
              <a:rPr lang="en-US" sz="2000" b="1"/>
              <a:t>Opioid agonist medication recommended treatment in pregnancy</a:t>
            </a:r>
          </a:p>
          <a:p>
            <a:r>
              <a:rPr lang="en-US" sz="2000"/>
              <a:t>Buprenorphine offers some advantages over methadone (less severe and possible lower rate of NOWS, preterm birth and small for gestational age)</a:t>
            </a:r>
          </a:p>
          <a:p>
            <a:r>
              <a:rPr lang="en-US" sz="2000"/>
              <a:t>Methadone vs BUP – lower rates of discontinuation</a:t>
            </a:r>
          </a:p>
          <a:p>
            <a:r>
              <a:rPr lang="en-US" sz="2000"/>
              <a:t>Risk of precipitated withdrawal with buprenorphine, not with methadone</a:t>
            </a:r>
          </a:p>
          <a:p>
            <a:endParaRPr lang="en-US" sz="2000"/>
          </a:p>
        </p:txBody>
      </p:sp>
    </p:spTree>
    <p:extLst>
      <p:ext uri="{BB962C8B-B14F-4D97-AF65-F5344CB8AC3E}">
        <p14:creationId xmlns:p14="http://schemas.microsoft.com/office/powerpoint/2010/main" val="2743137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CAEEE-5B9C-833F-2326-5AE815EC9F5B}"/>
            </a:ext>
          </a:extLst>
        </p:cNvPr>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lose-up unopened pill packets">
            <a:extLst>
              <a:ext uri="{FF2B5EF4-FFF2-40B4-BE49-F238E27FC236}">
                <a16:creationId xmlns:a16="http://schemas.microsoft.com/office/drawing/2014/main" id="{E05C7986-A31B-C884-241E-9BCE8631DDEE}"/>
              </a:ext>
            </a:extLst>
          </p:cNvPr>
          <p:cNvPicPr>
            <a:picLocks noChangeAspect="1"/>
          </p:cNvPicPr>
          <p:nvPr/>
        </p:nvPicPr>
        <p:blipFill>
          <a:blip r:embed="rId2"/>
          <a:srcRect l="23837" r="17786"/>
          <a:stretch>
            <a:fillRect/>
          </a:stretch>
        </p:blipFill>
        <p:spPr>
          <a:xfrm>
            <a:off x="6103029" y="10"/>
            <a:ext cx="6088971" cy="6857990"/>
          </a:xfrm>
          <a:prstGeom prst="rect">
            <a:avLst/>
          </a:prstGeom>
        </p:spPr>
      </p:pic>
      <p:sp useBgFill="1">
        <p:nvSpPr>
          <p:cNvPr id="14" name="Rectangle 13">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C08EA4-C44D-3E20-BF09-511BC5BE7910}"/>
              </a:ext>
            </a:extLst>
          </p:cNvPr>
          <p:cNvSpPr>
            <a:spLocks noGrp="1"/>
          </p:cNvSpPr>
          <p:nvPr>
            <p:ph type="title"/>
          </p:nvPr>
        </p:nvSpPr>
        <p:spPr>
          <a:xfrm>
            <a:off x="761801" y="328512"/>
            <a:ext cx="4778387" cy="1628970"/>
          </a:xfrm>
        </p:spPr>
        <p:txBody>
          <a:bodyPr anchor="ctr">
            <a:normAutofit/>
          </a:bodyPr>
          <a:lstStyle/>
          <a:p>
            <a:r>
              <a:rPr lang="en-US" sz="4000"/>
              <a:t>MOUD in Pregnancy</a:t>
            </a:r>
          </a:p>
        </p:txBody>
      </p:sp>
      <p:sp>
        <p:nvSpPr>
          <p:cNvPr id="3" name="Content Placeholder 2">
            <a:extLst>
              <a:ext uri="{FF2B5EF4-FFF2-40B4-BE49-F238E27FC236}">
                <a16:creationId xmlns:a16="http://schemas.microsoft.com/office/drawing/2014/main" id="{49D45121-57AC-D5D0-8CB8-CA7391803A68}"/>
              </a:ext>
            </a:extLst>
          </p:cNvPr>
          <p:cNvSpPr>
            <a:spLocks noGrp="1"/>
          </p:cNvSpPr>
          <p:nvPr>
            <p:ph idx="1"/>
          </p:nvPr>
        </p:nvSpPr>
        <p:spPr>
          <a:xfrm>
            <a:off x="195101" y="2771261"/>
            <a:ext cx="5712822" cy="2360023"/>
          </a:xfrm>
        </p:spPr>
        <p:txBody>
          <a:bodyPr anchor="ctr">
            <a:normAutofit/>
          </a:bodyPr>
          <a:lstStyle/>
          <a:p>
            <a:r>
              <a:rPr lang="en-US" sz="2000"/>
              <a:t>Medication dose </a:t>
            </a:r>
            <a:r>
              <a:rPr lang="en-US" sz="2000" u="sng"/>
              <a:t>not</a:t>
            </a:r>
            <a:r>
              <a:rPr lang="en-US" sz="2000"/>
              <a:t> correlated with risk of NOWS</a:t>
            </a:r>
          </a:p>
          <a:p>
            <a:r>
              <a:rPr lang="en-US" sz="2000"/>
              <a:t>Childhood developmental outcomes appear </a:t>
            </a:r>
            <a:r>
              <a:rPr lang="en-US" sz="2000" err="1"/>
              <a:t>wnl</a:t>
            </a:r>
            <a:r>
              <a:rPr lang="en-US" sz="2000"/>
              <a:t> in BUP/MTD exposed children</a:t>
            </a:r>
          </a:p>
          <a:p>
            <a:r>
              <a:rPr lang="en-US" sz="2000"/>
              <a:t> Naltrexone appears safe in pregnancy, but data is limited</a:t>
            </a:r>
          </a:p>
          <a:p>
            <a:endParaRPr lang="en-US" sz="1900"/>
          </a:p>
        </p:txBody>
      </p:sp>
    </p:spTree>
    <p:extLst>
      <p:ext uri="{BB962C8B-B14F-4D97-AF65-F5344CB8AC3E}">
        <p14:creationId xmlns:p14="http://schemas.microsoft.com/office/powerpoint/2010/main" val="22511734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524B9-4ADF-D10C-CFB7-F5E94EA96DB2}"/>
              </a:ext>
            </a:extLst>
          </p:cNvPr>
          <p:cNvSpPr>
            <a:spLocks noGrp="1"/>
          </p:cNvSpPr>
          <p:nvPr>
            <p:ph type="title"/>
          </p:nvPr>
        </p:nvSpPr>
        <p:spPr/>
        <p:txBody>
          <a:bodyPr/>
          <a:lstStyle/>
          <a:p>
            <a:r>
              <a:rPr lang="en-US"/>
              <a:t>References</a:t>
            </a:r>
          </a:p>
        </p:txBody>
      </p:sp>
      <p:sp>
        <p:nvSpPr>
          <p:cNvPr id="3" name="Content Placeholder 2">
            <a:extLst>
              <a:ext uri="{FF2B5EF4-FFF2-40B4-BE49-F238E27FC236}">
                <a16:creationId xmlns:a16="http://schemas.microsoft.com/office/drawing/2014/main" id="{9A688544-7820-7E05-6A5F-200EC78615FE}"/>
              </a:ext>
            </a:extLst>
          </p:cNvPr>
          <p:cNvSpPr>
            <a:spLocks noGrp="1"/>
          </p:cNvSpPr>
          <p:nvPr>
            <p:ph idx="1"/>
          </p:nvPr>
        </p:nvSpPr>
        <p:spPr/>
        <p:txBody>
          <a:bodyPr>
            <a:normAutofit fontScale="55000" lnSpcReduction="20000"/>
          </a:bodyPr>
          <a:lstStyle/>
          <a:p>
            <a:pPr marL="514350" indent="-514350">
              <a:buFont typeface="+mj-lt"/>
              <a:buAutoNum type="arabicPeriod"/>
            </a:pPr>
            <a:r>
              <a:rPr lang="en-US" sz="2500"/>
              <a:t>Suarez EA, et al. Buprenorphine versus methadone for opioid use disorder in pregnancy. N </a:t>
            </a:r>
            <a:r>
              <a:rPr lang="en-US" sz="2500" err="1"/>
              <a:t>Engl</a:t>
            </a:r>
            <a:r>
              <a:rPr lang="en-US" sz="2500"/>
              <a:t> J Med 2022;387:2033-44.</a:t>
            </a:r>
          </a:p>
          <a:p>
            <a:pPr marL="514350" indent="-514350">
              <a:buFont typeface="+mj-lt"/>
              <a:buAutoNum type="arabicPeriod"/>
            </a:pPr>
            <a:r>
              <a:rPr lang="en-US" sz="2500" err="1"/>
              <a:t>Bruzelius</a:t>
            </a:r>
            <a:r>
              <a:rPr lang="en-US" sz="2500"/>
              <a:t> E and Martins SS. US trends in drug overdose mortality among pregnant and postpartum persons, 2017-2020. JAMA 2022 Dec 6;328(21):2159-61.</a:t>
            </a:r>
          </a:p>
          <a:p>
            <a:pPr marL="514350" indent="-514350">
              <a:buFont typeface="+mj-lt"/>
              <a:buAutoNum type="arabicPeriod"/>
            </a:pPr>
            <a:r>
              <a:rPr lang="en-US" sz="2500">
                <a:effectLst/>
                <a:ea typeface="Calibri" panose="020F0502020204030204" pitchFamily="34" charset="0"/>
                <a:cs typeface="Times New Roman" panose="02020603050405020304" pitchFamily="18" charset="0"/>
              </a:rPr>
              <a:t>Zuspan FP, et al. Fetal stress from methadone withdrawal. Am J </a:t>
            </a:r>
            <a:r>
              <a:rPr lang="en-US" sz="2500" err="1">
                <a:effectLst/>
                <a:ea typeface="Calibri" panose="020F0502020204030204" pitchFamily="34" charset="0"/>
                <a:cs typeface="Times New Roman" panose="02020603050405020304" pitchFamily="18" charset="0"/>
              </a:rPr>
              <a:t>Obstet</a:t>
            </a:r>
            <a:r>
              <a:rPr lang="en-US" sz="2500">
                <a:effectLst/>
                <a:ea typeface="Calibri" panose="020F0502020204030204" pitchFamily="34" charset="0"/>
                <a:cs typeface="Times New Roman" panose="02020603050405020304" pitchFamily="18" charset="0"/>
              </a:rPr>
              <a:t> </a:t>
            </a:r>
            <a:r>
              <a:rPr lang="en-US" sz="2500" err="1">
                <a:effectLst/>
                <a:ea typeface="Calibri" panose="020F0502020204030204" pitchFamily="34" charset="0"/>
                <a:cs typeface="Times New Roman" panose="02020603050405020304" pitchFamily="18" charset="0"/>
              </a:rPr>
              <a:t>Gynecol</a:t>
            </a:r>
            <a:r>
              <a:rPr lang="en-US" sz="2500">
                <a:effectLst/>
                <a:ea typeface="Calibri" panose="020F0502020204030204" pitchFamily="34" charset="0"/>
                <a:cs typeface="Times New Roman" panose="02020603050405020304" pitchFamily="18" charset="0"/>
              </a:rPr>
              <a:t> 1975;122:43-46.</a:t>
            </a:r>
          </a:p>
          <a:p>
            <a:pPr marL="514350" indent="-514350">
              <a:buFont typeface="+mj-lt"/>
              <a:buAutoNum type="arabicPeriod"/>
            </a:pPr>
            <a:r>
              <a:rPr lang="en-US" sz="2500">
                <a:effectLst/>
                <a:ea typeface="Calibri" panose="020F0502020204030204" pitchFamily="34" charset="0"/>
                <a:cs typeface="Times New Roman" panose="02020603050405020304" pitchFamily="18" charset="0"/>
              </a:rPr>
              <a:t>Jones HE, et al. Medically Assisted Withdrawal (Detoxification): Considering the Mother-Infant Dyad. J Addict Med 2017;11:90-92.</a:t>
            </a:r>
          </a:p>
          <a:p>
            <a:pPr marL="514350" indent="-514350">
              <a:buFont typeface="+mj-lt"/>
              <a:buAutoNum type="arabicPeriod"/>
            </a:pPr>
            <a:r>
              <a:rPr lang="en-US" sz="2500">
                <a:ea typeface="Calibri" panose="020F0502020204030204" pitchFamily="34" charset="0"/>
                <a:cs typeface="StoneSansITCStd-Medium"/>
              </a:rPr>
              <a:t>National Academies of Sciences, Engineering, and Medicine. 2018. </a:t>
            </a:r>
            <a:r>
              <a:rPr lang="en-US" sz="2500" i="1">
                <a:ea typeface="Calibri" panose="020F0502020204030204" pitchFamily="34" charset="0"/>
                <a:cs typeface="StoneSansITCStd-MediumItalic"/>
              </a:rPr>
              <a:t>Medication-assisted treatment for opioid use disorder: Proceedings of a workshop—in brief. </a:t>
            </a:r>
            <a:r>
              <a:rPr lang="en-US" sz="2500">
                <a:ea typeface="Calibri" panose="020F0502020204030204" pitchFamily="34" charset="0"/>
                <a:cs typeface="StoneSansITCStd-Medium"/>
              </a:rPr>
              <a:t>Washington, DC: The National Academies Press.</a:t>
            </a:r>
          </a:p>
          <a:p>
            <a:pPr marL="514350" indent="-514350">
              <a:buFont typeface="+mj-lt"/>
              <a:buAutoNum type="arabicPeriod"/>
            </a:pPr>
            <a:r>
              <a:rPr lang="en-US" sz="2500"/>
              <a:t>Substance Abuse and Mental Health Services Administration. Medications for Opioid Use Disorder. Treatment Improvement Protocol (TIP) Series 63, Full Document. HHS Publication No. (SMA) 18- 5063FULLDOC. Rockville, MD: Substance Abuse and Mental Health Services Administration, 2018. </a:t>
            </a:r>
          </a:p>
          <a:p>
            <a:pPr marL="514350" indent="-514350">
              <a:buFont typeface="+mj-lt"/>
              <a:buAutoNum type="arabicPeriod"/>
            </a:pPr>
            <a:r>
              <a:rPr lang="en-US" sz="2500" err="1"/>
              <a:t>Zedler</a:t>
            </a:r>
            <a:r>
              <a:rPr lang="en-US" sz="2500"/>
              <a:t> BK, et al. Buprenorphine compared with methadone to treat pregnant women with opioid use disorder: a systematic review and meta-analysis of safety in the mother, fetus and child. Addiction 2016;111:2115-28.</a:t>
            </a:r>
          </a:p>
          <a:p>
            <a:pPr marL="514350" indent="-514350">
              <a:buFont typeface="+mj-lt"/>
              <a:buAutoNum type="arabicPeriod"/>
            </a:pPr>
            <a:r>
              <a:rPr lang="en-US" sz="2500" err="1">
                <a:effectLst/>
                <a:ea typeface="Calibri" panose="020F0502020204030204" pitchFamily="34" charset="0"/>
                <a:cs typeface="Times New Roman" panose="02020603050405020304" pitchFamily="18" charset="0"/>
              </a:rPr>
              <a:t>Klaman</a:t>
            </a:r>
            <a:r>
              <a:rPr lang="en-US" sz="2500">
                <a:effectLst/>
                <a:ea typeface="Calibri" panose="020F0502020204030204" pitchFamily="34" charset="0"/>
                <a:cs typeface="Times New Roman" panose="02020603050405020304" pitchFamily="18" charset="0"/>
              </a:rPr>
              <a:t> SL, et al. Treating Women Who Are Pregnant and Parenting for Opioid Use Disorder and the Concurrent Care of Their Infants and Children: Literature Review to Support National Guidance. J Addict Med 2017;11:178-190.</a:t>
            </a:r>
          </a:p>
          <a:p>
            <a:pPr marL="514350" indent="-514350">
              <a:buFont typeface="+mj-lt"/>
              <a:buAutoNum type="arabicPeriod"/>
            </a:pPr>
            <a:r>
              <a:rPr lang="en-US" sz="2500">
                <a:ea typeface="Calibri" panose="020F0502020204030204" pitchFamily="34" charset="0"/>
                <a:cs typeface="Times New Roman" panose="02020603050405020304" pitchFamily="18" charset="0"/>
              </a:rPr>
              <a:t>Albright B, et al. Changes in methadone maintenance therapy during and after pregnancy. Journal of Substance Abuse Treatment 2011;41:347-53.</a:t>
            </a:r>
            <a:endParaRPr lang="en-US" sz="2500">
              <a:ea typeface="Calibri" panose="020F0502020204030204" pitchFamily="34" charset="0"/>
              <a:cs typeface="StoneSansITCStd-Medium"/>
            </a:endParaRPr>
          </a:p>
          <a:p>
            <a:pPr marL="514350" indent="-514350">
              <a:buFont typeface="+mj-lt"/>
              <a:buAutoNum type="arabicPeriod"/>
            </a:pPr>
            <a:r>
              <a:rPr lang="en-US" sz="2500">
                <a:ea typeface="Calibri" panose="020F0502020204030204" pitchFamily="34" charset="0"/>
                <a:cs typeface="Times New Roman" panose="02020603050405020304" pitchFamily="18" charset="0"/>
              </a:rPr>
              <a:t>Clinical guidance for treating pregnant and parenting women with opioid use disorder and their infants. HHS Publication No. (SMA) 18-5054. Rockville, MD: Substance Abuse and Mental Health Services Administration, 2018.</a:t>
            </a:r>
            <a:endParaRPr lang="en-US" sz="2500">
              <a:ea typeface="Calibri" panose="020F0502020204030204" pitchFamily="34" charset="0"/>
              <a:cs typeface="StoneSansITCStd-Medium"/>
            </a:endParaRPr>
          </a:p>
          <a:p>
            <a:pPr marL="514350" indent="-514350">
              <a:buFont typeface="+mj-lt"/>
              <a:buAutoNum type="arabicPeriod"/>
            </a:pPr>
            <a:endParaRPr lang="en-US" sz="280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buFont typeface="+mj-lt"/>
              <a:buAutoNum type="arabicPeriod"/>
            </a:pPr>
            <a:endParaRPr lang="en-US" sz="280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buFont typeface="+mj-lt"/>
              <a:buAutoNum type="arabicPeriod"/>
            </a:pPr>
            <a:endParaRPr lang="en-US"/>
          </a:p>
        </p:txBody>
      </p:sp>
    </p:spTree>
    <p:extLst>
      <p:ext uri="{BB962C8B-B14F-4D97-AF65-F5344CB8AC3E}">
        <p14:creationId xmlns:p14="http://schemas.microsoft.com/office/powerpoint/2010/main" val="35167224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80A67-791D-D732-C1F1-CD2B7D95BD8E}"/>
              </a:ext>
            </a:extLst>
          </p:cNvPr>
          <p:cNvSpPr>
            <a:spLocks noGrp="1"/>
          </p:cNvSpPr>
          <p:nvPr>
            <p:ph type="title"/>
          </p:nvPr>
        </p:nvSpPr>
        <p:spPr/>
        <p:txBody>
          <a:bodyPr/>
          <a:lstStyle/>
          <a:p>
            <a:r>
              <a:rPr lang="en-US"/>
              <a:t>References</a:t>
            </a:r>
          </a:p>
        </p:txBody>
      </p:sp>
      <p:sp>
        <p:nvSpPr>
          <p:cNvPr id="3" name="Content Placeholder 2">
            <a:extLst>
              <a:ext uri="{FF2B5EF4-FFF2-40B4-BE49-F238E27FC236}">
                <a16:creationId xmlns:a16="http://schemas.microsoft.com/office/drawing/2014/main" id="{4FFEED62-C582-DBC9-8F6A-5DB68B10E4B4}"/>
              </a:ext>
            </a:extLst>
          </p:cNvPr>
          <p:cNvSpPr>
            <a:spLocks noGrp="1"/>
          </p:cNvSpPr>
          <p:nvPr>
            <p:ph idx="1"/>
          </p:nvPr>
        </p:nvSpPr>
        <p:spPr/>
        <p:txBody>
          <a:bodyPr>
            <a:normAutofit fontScale="47500" lnSpcReduction="20000"/>
          </a:bodyPr>
          <a:lstStyle/>
          <a:p>
            <a:pPr marL="0" indent="0">
              <a:buNone/>
            </a:pPr>
            <a:endParaRPr lang="en-US" sz="2900">
              <a:effectLst/>
              <a:ea typeface="Calibri" panose="020F0502020204030204" pitchFamily="34" charset="0"/>
              <a:cs typeface="Times New Roman" panose="02020603050405020304" pitchFamily="18" charset="0"/>
            </a:endParaRPr>
          </a:p>
          <a:p>
            <a:pPr marL="514350" indent="-514350">
              <a:buFont typeface="+mj-lt"/>
              <a:buAutoNum type="arabicPeriod" startAt="11"/>
            </a:pPr>
            <a:r>
              <a:rPr lang="en-US" sz="2900">
                <a:effectLst/>
                <a:ea typeface="Calibri" panose="020F0502020204030204" pitchFamily="34" charset="0"/>
                <a:cs typeface="Times New Roman" panose="02020603050405020304" pitchFamily="18" charset="0"/>
              </a:rPr>
              <a:t>Cleary BJ, Donnelly J, Strawbridge J, et al. Methadone dose and neonatal abstinence syndrome-systematic review and meta-analysis. Addiction 2010;105:2071–2084.</a:t>
            </a:r>
          </a:p>
          <a:p>
            <a:pPr marL="514350" indent="-514350">
              <a:buFont typeface="+mj-lt"/>
              <a:buAutoNum type="arabicPeriod" startAt="11"/>
            </a:pPr>
            <a:r>
              <a:rPr lang="en-US" sz="2900">
                <a:effectLst/>
                <a:ea typeface="Calibri" panose="020F0502020204030204" pitchFamily="34" charset="0"/>
                <a:cs typeface="Times New Roman" panose="02020603050405020304" pitchFamily="18" charset="0"/>
              </a:rPr>
              <a:t>McCarthy JJ, et al. The effect of methadone dose regimen on neonatal abstinence syndrome. J Addict Med. 2015;9:105-110.</a:t>
            </a:r>
          </a:p>
          <a:p>
            <a:pPr marL="514350" indent="-514350">
              <a:buFont typeface="+mj-lt"/>
              <a:buAutoNum type="arabicPeriod" startAt="11"/>
            </a:pPr>
            <a:r>
              <a:rPr lang="en-US" sz="2900">
                <a:effectLst/>
                <a:ea typeface="Calibri" panose="020F0502020204030204" pitchFamily="34" charset="0"/>
                <a:cs typeface="Times New Roman" panose="02020603050405020304" pitchFamily="18" charset="0"/>
              </a:rPr>
              <a:t>Bastian JR, et al. Dose-adjusted plasma concentrations of sublingual buprenorphine are lower during than after pregnancy. AJOG. 2017 Jan; 216(1):64.e1-64.e7</a:t>
            </a:r>
          </a:p>
          <a:p>
            <a:pPr marL="514350" indent="-514350">
              <a:buFont typeface="+mj-lt"/>
              <a:buAutoNum type="arabicPeriod" startAt="11"/>
            </a:pPr>
            <a:r>
              <a:rPr lang="en-US" sz="2900" err="1">
                <a:effectLst/>
                <a:ea typeface="Calibri" panose="020F0502020204030204" pitchFamily="34" charset="0"/>
                <a:cs typeface="Times New Roman" panose="02020603050405020304" pitchFamily="18" charset="0"/>
              </a:rPr>
              <a:t>Caritis</a:t>
            </a:r>
            <a:r>
              <a:rPr lang="en-US" sz="2900">
                <a:effectLst/>
                <a:ea typeface="Calibri" panose="020F0502020204030204" pitchFamily="34" charset="0"/>
                <a:cs typeface="Times New Roman" panose="02020603050405020304" pitchFamily="18" charset="0"/>
              </a:rPr>
              <a:t> SN, et al. An evidence-based recommendation to increase the dosing frequency of buprenorphine during pregnancy. AJOG. 2017; 217:459.e1-6</a:t>
            </a:r>
          </a:p>
          <a:p>
            <a:pPr marL="514350" indent="-514350">
              <a:buFont typeface="+mj-lt"/>
              <a:buAutoNum type="arabicPeriod" startAt="11"/>
            </a:pPr>
            <a:r>
              <a:rPr lang="en-US" sz="2900"/>
              <a:t>Jones HE, et al. Neonatal abstinence syndrome after methadone or buprenorphine exposure. N </a:t>
            </a:r>
            <a:r>
              <a:rPr lang="en-US" sz="2900" err="1"/>
              <a:t>Engl</a:t>
            </a:r>
            <a:r>
              <a:rPr lang="en-US" sz="2900"/>
              <a:t> J Med 2010; 363:2320-31.</a:t>
            </a:r>
            <a:endParaRPr lang="en-US" sz="2900">
              <a:effectLst/>
              <a:ea typeface="Calibri" panose="020F0502020204030204" pitchFamily="34" charset="0"/>
              <a:cs typeface="Times New Roman" panose="02020603050405020304" pitchFamily="18" charset="0"/>
            </a:endParaRPr>
          </a:p>
          <a:p>
            <a:pPr marL="514350" indent="-514350">
              <a:buFont typeface="+mj-lt"/>
              <a:buAutoNum type="arabicPeriod" startAt="11"/>
            </a:pPr>
            <a:r>
              <a:rPr lang="en-US" sz="2900">
                <a:effectLst/>
                <a:ea typeface="Calibri" panose="020F0502020204030204" pitchFamily="34" charset="0"/>
                <a:cs typeface="Times New Roman" panose="02020603050405020304" pitchFamily="18" charset="0"/>
              </a:rPr>
              <a:t>Suarez EA, et al. Buprenorphine versus methadone for opioid use disorder in pregnancy. N </a:t>
            </a:r>
            <a:r>
              <a:rPr lang="en-US" sz="2900" err="1">
                <a:effectLst/>
                <a:ea typeface="Calibri" panose="020F0502020204030204" pitchFamily="34" charset="0"/>
                <a:cs typeface="Times New Roman" panose="02020603050405020304" pitchFamily="18" charset="0"/>
              </a:rPr>
              <a:t>Engl</a:t>
            </a:r>
            <a:r>
              <a:rPr lang="en-US" sz="2900">
                <a:effectLst/>
                <a:ea typeface="Calibri" panose="020F0502020204030204" pitchFamily="34" charset="0"/>
                <a:cs typeface="Times New Roman" panose="02020603050405020304" pitchFamily="18" charset="0"/>
              </a:rPr>
              <a:t> J Med 2022;387:2033-44.</a:t>
            </a:r>
          </a:p>
          <a:p>
            <a:pPr marL="514350" indent="-514350">
              <a:buFont typeface="+mj-lt"/>
              <a:buAutoNum type="arabicPeriod" startAt="11"/>
            </a:pPr>
            <a:r>
              <a:rPr lang="en-US" sz="2900">
                <a:ea typeface="Calibri" panose="020F0502020204030204" pitchFamily="34" charset="0"/>
                <a:cs typeface="Times New Roman" panose="02020603050405020304" pitchFamily="18" charset="0"/>
              </a:rPr>
              <a:t>Link HM, et al. Buprenorphine-naloxone use in pregnancy: a systematic review and </a:t>
            </a:r>
            <a:r>
              <a:rPr lang="en-US" sz="2900" err="1">
                <a:ea typeface="Calibri" panose="020F0502020204030204" pitchFamily="34" charset="0"/>
                <a:cs typeface="Times New Roman" panose="02020603050405020304" pitchFamily="18" charset="0"/>
              </a:rPr>
              <a:t>metaanalysis</a:t>
            </a:r>
            <a:r>
              <a:rPr lang="en-US" sz="2900">
                <a:ea typeface="Calibri" panose="020F0502020204030204" pitchFamily="34" charset="0"/>
                <a:cs typeface="Times New Roman" panose="02020603050405020304" pitchFamily="18" charset="0"/>
              </a:rPr>
              <a:t>. AJOG MFM August 2020:1-12.</a:t>
            </a:r>
          </a:p>
          <a:p>
            <a:pPr marL="514350" indent="-514350">
              <a:buFont typeface="+mj-lt"/>
              <a:buAutoNum type="arabicPeriod" startAt="11"/>
            </a:pPr>
            <a:r>
              <a:rPr lang="en-US" sz="2900" err="1"/>
              <a:t>Winhusen</a:t>
            </a:r>
            <a:r>
              <a:rPr lang="en-US" sz="2900"/>
              <a:t> TJ, et al. Extended-release vs sublingual buprenorphine in pregnancy through 12 months post partum. JAMA Intern Med. 2026;186(5):533-543.</a:t>
            </a:r>
          </a:p>
          <a:p>
            <a:pPr marL="514350" indent="-514350">
              <a:buFont typeface="+mj-lt"/>
              <a:buAutoNum type="arabicPeriod" startAt="11"/>
            </a:pPr>
            <a:r>
              <a:rPr lang="en-US" sz="2900"/>
              <a:t>Ramge M, et al. Monthly buprenorphine depot injection (SUBLOCADE®) for opioid use disorder during pregnancy. Am J Addict. 2025 Sep;34(5):485-494.</a:t>
            </a:r>
          </a:p>
          <a:p>
            <a:pPr marL="514350" indent="-514350">
              <a:buFont typeface="+mj-lt"/>
              <a:buAutoNum type="arabicPeriod" startAt="11"/>
            </a:pPr>
            <a:r>
              <a:rPr lang="en-US" sz="2900"/>
              <a:t>Lofwall MR, et al. What to expect with pregnant or postpartum prescribing of extended-release buprenorphine (CAM2038). J Clin </a:t>
            </a:r>
            <a:r>
              <a:rPr lang="en-US" sz="2900" err="1"/>
              <a:t>Gynecol</a:t>
            </a:r>
            <a:r>
              <a:rPr lang="en-US" sz="2900"/>
              <a:t> Obstet. 2023 December;12(3):110-116.</a:t>
            </a:r>
            <a:endParaRPr lang="en-US" sz="2900">
              <a:effectLst/>
              <a:ea typeface="Calibri" panose="020F0502020204030204" pitchFamily="34" charset="0"/>
              <a:cs typeface="Times New Roman" panose="02020603050405020304" pitchFamily="18" charset="0"/>
            </a:endParaRPr>
          </a:p>
          <a:p>
            <a:pPr marL="514350" indent="-514350">
              <a:buFont typeface="+mj-lt"/>
              <a:buAutoNum type="arabicPeriod" startAt="11"/>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buFont typeface="+mj-lt"/>
              <a:buAutoNum type="arabicPeriod" startAt="11"/>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buFont typeface="+mj-lt"/>
              <a:buAutoNum type="arabicPeriod" startAt="11"/>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514350" indent="-514350">
              <a:buFont typeface="+mj-lt"/>
              <a:buAutoNum type="arabicPeriod" startAt="11"/>
            </a:pPr>
            <a:endParaRPr lang="en-US"/>
          </a:p>
        </p:txBody>
      </p:sp>
    </p:spTree>
    <p:extLst>
      <p:ext uri="{BB962C8B-B14F-4D97-AF65-F5344CB8AC3E}">
        <p14:creationId xmlns:p14="http://schemas.microsoft.com/office/powerpoint/2010/main" val="8993234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54D76-BEF1-71C9-503E-91C01C6AAA71}"/>
              </a:ext>
            </a:extLst>
          </p:cNvPr>
          <p:cNvSpPr>
            <a:spLocks noGrp="1"/>
          </p:cNvSpPr>
          <p:nvPr>
            <p:ph type="title"/>
          </p:nvPr>
        </p:nvSpPr>
        <p:spPr/>
        <p:txBody>
          <a:bodyPr/>
          <a:lstStyle/>
          <a:p>
            <a:r>
              <a:rPr lang="en-US"/>
              <a:t>References</a:t>
            </a:r>
          </a:p>
        </p:txBody>
      </p:sp>
      <p:sp>
        <p:nvSpPr>
          <p:cNvPr id="3" name="Content Placeholder 2">
            <a:extLst>
              <a:ext uri="{FF2B5EF4-FFF2-40B4-BE49-F238E27FC236}">
                <a16:creationId xmlns:a16="http://schemas.microsoft.com/office/drawing/2014/main" id="{CB03F22C-2202-E700-041A-7F47962F88E0}"/>
              </a:ext>
            </a:extLst>
          </p:cNvPr>
          <p:cNvSpPr>
            <a:spLocks noGrp="1"/>
          </p:cNvSpPr>
          <p:nvPr>
            <p:ph idx="1"/>
          </p:nvPr>
        </p:nvSpPr>
        <p:spPr/>
        <p:txBody>
          <a:bodyPr/>
          <a:lstStyle/>
          <a:p>
            <a:pPr marL="514350" indent="-514350">
              <a:buFont typeface="+mj-lt"/>
              <a:buAutoNum type="arabicPeriod" startAt="21"/>
            </a:pPr>
            <a:r>
              <a:rPr lang="en-US" sz="1400" err="1"/>
              <a:t>Atluru</a:t>
            </a:r>
            <a:r>
              <a:rPr lang="en-US" sz="1400"/>
              <a:t> S, et al. Naltrexone compared with buprenorphine or methadone in pregnancy: a systematic review. </a:t>
            </a:r>
            <a:r>
              <a:rPr lang="en-US" sz="1400" err="1"/>
              <a:t>Obstet</a:t>
            </a:r>
            <a:r>
              <a:rPr lang="en-US" sz="1400"/>
              <a:t> Gynecol. 2024 Mar 1;143(3):403-410.</a:t>
            </a:r>
          </a:p>
          <a:p>
            <a:pPr marL="0" indent="0">
              <a:buNone/>
            </a:pPr>
            <a:endParaRPr lang="en-US"/>
          </a:p>
          <a:p>
            <a:pPr marL="514350" indent="-514350">
              <a:buFont typeface="+mj-lt"/>
              <a:buAutoNum type="arabicPeriod" startAt="31"/>
            </a:pPr>
            <a:endParaRPr lang="en-US"/>
          </a:p>
          <a:p>
            <a:pPr marL="514350" indent="-514350">
              <a:buFont typeface="+mj-lt"/>
              <a:buAutoNum type="arabicPeriod" startAt="31"/>
            </a:pPr>
            <a:endParaRPr lang="en-US"/>
          </a:p>
        </p:txBody>
      </p:sp>
    </p:spTree>
    <p:extLst>
      <p:ext uri="{BB962C8B-B14F-4D97-AF65-F5344CB8AC3E}">
        <p14:creationId xmlns:p14="http://schemas.microsoft.com/office/powerpoint/2010/main" val="4998000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16CCF-AC5D-B830-1999-F70170406D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7E3688-EDDA-F6CC-A248-AF9BF09A9208}"/>
              </a:ext>
            </a:extLst>
          </p:cNvPr>
          <p:cNvSpPr>
            <a:spLocks noGrp="1"/>
          </p:cNvSpPr>
          <p:nvPr>
            <p:ph type="title"/>
          </p:nvPr>
        </p:nvSpPr>
        <p:spPr>
          <a:xfrm>
            <a:off x="14504" y="289578"/>
            <a:ext cx="5123671" cy="686795"/>
          </a:xfrm>
        </p:spPr>
        <p:txBody>
          <a:bodyPr/>
          <a:lstStyle/>
          <a:p>
            <a:pPr algn="ctr"/>
            <a:r>
              <a:rPr lang="en-US" sz="5400" b="0">
                <a:solidFill>
                  <a:schemeClr val="bg2">
                    <a:lumMod val="25000"/>
                  </a:schemeClr>
                </a:solidFill>
                <a:latin typeface="Calibri"/>
                <a:cs typeface="Arial"/>
              </a:rPr>
              <a:t> </a:t>
            </a:r>
            <a:r>
              <a:rPr lang="en-US" sz="5400">
                <a:solidFill>
                  <a:schemeClr val="bg2">
                    <a:lumMod val="25000"/>
                  </a:schemeClr>
                </a:solidFill>
                <a:latin typeface="Calibri"/>
                <a:cs typeface="Arial"/>
              </a:rPr>
              <a:t>Panel Discussion</a:t>
            </a:r>
          </a:p>
        </p:txBody>
      </p:sp>
      <p:sp>
        <p:nvSpPr>
          <p:cNvPr id="3" name="Slide Number Placeholder 2">
            <a:extLst>
              <a:ext uri="{FF2B5EF4-FFF2-40B4-BE49-F238E27FC236}">
                <a16:creationId xmlns:a16="http://schemas.microsoft.com/office/drawing/2014/main" id="{79C9A6E1-89F8-9B4D-CA4B-B1E9DC455799}"/>
              </a:ext>
            </a:extLst>
          </p:cNvPr>
          <p:cNvSpPr>
            <a:spLocks noGrp="1"/>
          </p:cNvSpPr>
          <p:nvPr>
            <p:ph type="sldNum" sz="quarter" idx="15"/>
          </p:nvPr>
        </p:nvSpPr>
        <p:spPr/>
        <p:txBody>
          <a:bodyPr/>
          <a:lstStyle/>
          <a:p>
            <a:fld id="{11F27F3A-B3E9-41ED-AF8F-A365F10BB65F}" type="slidenum">
              <a:rPr lang="en-US" smtClean="0"/>
              <a:pPr/>
              <a:t>65</a:t>
            </a:fld>
            <a:endParaRPr lang="en-US"/>
          </a:p>
        </p:txBody>
      </p:sp>
      <p:pic>
        <p:nvPicPr>
          <p:cNvPr id="4" name="Picture 3">
            <a:extLst>
              <a:ext uri="{FF2B5EF4-FFF2-40B4-BE49-F238E27FC236}">
                <a16:creationId xmlns:a16="http://schemas.microsoft.com/office/drawing/2014/main" id="{0A8B0FC8-C6F4-473E-D26B-BDBAC1D306DE}"/>
              </a:ext>
            </a:extLst>
          </p:cNvPr>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51623" y="1910543"/>
            <a:ext cx="2505870" cy="2983424"/>
          </a:xfrm>
          <a:prstGeom prst="rect">
            <a:avLst/>
          </a:prstGeom>
          <a:noFill/>
          <a:ln>
            <a:noFill/>
          </a:ln>
        </p:spPr>
      </p:pic>
      <p:pic>
        <p:nvPicPr>
          <p:cNvPr id="5" name="Picture 4">
            <a:extLst>
              <a:ext uri="{FF2B5EF4-FFF2-40B4-BE49-F238E27FC236}">
                <a16:creationId xmlns:a16="http://schemas.microsoft.com/office/drawing/2014/main" id="{0FCFD86D-B0FE-94C0-E263-BF40D63E3E1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2215" y="1883130"/>
            <a:ext cx="2567321" cy="2971133"/>
          </a:xfrm>
          <a:prstGeom prst="rect">
            <a:avLst/>
          </a:prstGeom>
          <a:noFill/>
          <a:ln>
            <a:noFill/>
          </a:ln>
        </p:spPr>
      </p:pic>
      <p:pic>
        <p:nvPicPr>
          <p:cNvPr id="6" name="Picture 5">
            <a:extLst>
              <a:ext uri="{FF2B5EF4-FFF2-40B4-BE49-F238E27FC236}">
                <a16:creationId xmlns:a16="http://schemas.microsoft.com/office/drawing/2014/main" id="{1578D0A7-937E-8ED0-FDF9-767C4DFFEEB0}"/>
              </a:ext>
            </a:extLst>
          </p:cNvPr>
          <p:cNvPicPr>
            <a:picLocks noChangeAspect="1"/>
          </p:cNvPicPr>
          <p:nvPr/>
        </p:nvPicPr>
        <p:blipFill>
          <a:blip r:embed="rId5" r:link="rId6" cstate="print">
            <a:extLst>
              <a:ext uri="{28A0092B-C50C-407E-A947-70E740481C1C}">
                <a14:useLocalDpi xmlns:a14="http://schemas.microsoft.com/office/drawing/2010/main" val="0"/>
              </a:ext>
            </a:extLst>
          </a:blip>
          <a:srcRect/>
          <a:stretch>
            <a:fillRect/>
          </a:stretch>
        </p:blipFill>
        <p:spPr bwMode="auto">
          <a:xfrm>
            <a:off x="9400050" y="1910543"/>
            <a:ext cx="2366891" cy="2983424"/>
          </a:xfrm>
          <a:prstGeom prst="rect">
            <a:avLst/>
          </a:prstGeom>
          <a:noFill/>
          <a:ln>
            <a:noFill/>
          </a:ln>
        </p:spPr>
      </p:pic>
      <p:sp>
        <p:nvSpPr>
          <p:cNvPr id="7" name="TextBox 6">
            <a:extLst>
              <a:ext uri="{FF2B5EF4-FFF2-40B4-BE49-F238E27FC236}">
                <a16:creationId xmlns:a16="http://schemas.microsoft.com/office/drawing/2014/main" id="{AD1DAC62-93E8-90A9-C439-7E801468D509}"/>
              </a:ext>
            </a:extLst>
          </p:cNvPr>
          <p:cNvSpPr txBox="1"/>
          <p:nvPr/>
        </p:nvSpPr>
        <p:spPr>
          <a:xfrm>
            <a:off x="18107" y="4901083"/>
            <a:ext cx="2505869" cy="1477328"/>
          </a:xfrm>
          <a:prstGeom prst="rect">
            <a:avLst/>
          </a:prstGeom>
          <a:noFill/>
        </p:spPr>
        <p:txBody>
          <a:bodyPr wrap="square" rtlCol="0">
            <a:spAutoFit/>
          </a:bodyPr>
          <a:lstStyle/>
          <a:p>
            <a:pPr marL="285750" lvl="0" indent="-285750">
              <a:buFont typeface="Arial" panose="020B0604020202020204" pitchFamily="34" charset="0"/>
              <a:buChar char="•"/>
            </a:pPr>
            <a:r>
              <a:rPr lang="en-US"/>
              <a:t>Director of Substance Use Disorder Treatment</a:t>
            </a:r>
          </a:p>
          <a:p>
            <a:pPr marL="285750" lvl="0" indent="-285750">
              <a:buFont typeface="Arial" panose="020B0604020202020204" pitchFamily="34" charset="0"/>
              <a:buChar char="•"/>
            </a:pPr>
            <a:r>
              <a:rPr lang="en-US"/>
              <a:t>High Country Community Health</a:t>
            </a:r>
          </a:p>
        </p:txBody>
      </p:sp>
      <p:sp>
        <p:nvSpPr>
          <p:cNvPr id="8" name="TextBox 7">
            <a:extLst>
              <a:ext uri="{FF2B5EF4-FFF2-40B4-BE49-F238E27FC236}">
                <a16:creationId xmlns:a16="http://schemas.microsoft.com/office/drawing/2014/main" id="{201DF6C9-A08A-2CC0-C988-84114E7A914C}"/>
              </a:ext>
            </a:extLst>
          </p:cNvPr>
          <p:cNvSpPr txBox="1"/>
          <p:nvPr/>
        </p:nvSpPr>
        <p:spPr>
          <a:xfrm>
            <a:off x="5710279" y="4787077"/>
            <a:ext cx="3797396" cy="1815882"/>
          </a:xfrm>
          <a:prstGeom prst="rect">
            <a:avLst/>
          </a:prstGeom>
          <a:noFill/>
        </p:spPr>
        <p:txBody>
          <a:bodyPr wrap="square" rtlCol="0">
            <a:spAutoFit/>
          </a:bodyPr>
          <a:lstStyle/>
          <a:p>
            <a:pPr marL="285750" lvl="0" indent="-285750">
              <a:buFont typeface="Arial" panose="020B0604020202020204" pitchFamily="34" charset="0"/>
              <a:buChar char="•"/>
            </a:pPr>
            <a:r>
              <a:rPr lang="en-US" sz="1600"/>
              <a:t>Professor and Senior Advisor</a:t>
            </a:r>
          </a:p>
          <a:p>
            <a:pPr marL="285750" lvl="0" indent="-285750">
              <a:buFont typeface="Arial" panose="020B0604020202020204" pitchFamily="34" charset="0"/>
              <a:buChar char="•"/>
            </a:pPr>
            <a:r>
              <a:rPr lang="en-US" sz="1600"/>
              <a:t>School of Medicine, The University of North Carolina at Chapel Hill (UNC-CH) / UNC Horizons Obstetrics and Gynecology</a:t>
            </a:r>
          </a:p>
          <a:p>
            <a:pPr marL="285750" lvl="0" indent="-285750">
              <a:buFont typeface="Arial" panose="020B0604020202020204" pitchFamily="34" charset="0"/>
              <a:buChar char="•"/>
            </a:pPr>
            <a:r>
              <a:rPr lang="en-US" sz="1600"/>
              <a:t>Professor (Joint appointment), Department of Psychology, UNC-CH</a:t>
            </a:r>
          </a:p>
        </p:txBody>
      </p:sp>
      <p:sp>
        <p:nvSpPr>
          <p:cNvPr id="10" name="TextBox 9">
            <a:extLst>
              <a:ext uri="{FF2B5EF4-FFF2-40B4-BE49-F238E27FC236}">
                <a16:creationId xmlns:a16="http://schemas.microsoft.com/office/drawing/2014/main" id="{F1B365EC-D062-75C6-7241-65143879F6FC}"/>
              </a:ext>
            </a:extLst>
          </p:cNvPr>
          <p:cNvSpPr txBox="1"/>
          <p:nvPr/>
        </p:nvSpPr>
        <p:spPr>
          <a:xfrm>
            <a:off x="9510663" y="4899631"/>
            <a:ext cx="2552617" cy="923330"/>
          </a:xfrm>
          <a:prstGeom prst="rect">
            <a:avLst/>
          </a:prstGeom>
          <a:noFill/>
        </p:spPr>
        <p:txBody>
          <a:bodyPr wrap="square">
            <a:spAutoFit/>
          </a:bodyPr>
          <a:lstStyle/>
          <a:p>
            <a:pPr marL="342900" marR="0" lvl="0" indent="-342900">
              <a:lnSpc>
                <a:spcPct val="100000"/>
              </a:lnSpc>
              <a:buFont typeface="Symbol" panose="05050102010706020507" pitchFamily="18" charset="2"/>
              <a:buChar char=""/>
            </a:pPr>
            <a:r>
              <a:rPr lang="en-US" sz="1800" kern="100">
                <a:effectLst/>
                <a:latin typeface="+mn-lt"/>
                <a:ea typeface="Aptos" panose="020B0004020202020204" pitchFamily="34" charset="0"/>
                <a:cs typeface="Times New Roman" panose="02020603050405020304" pitchFamily="18" charset="0"/>
              </a:rPr>
              <a:t>VP of New Center Development</a:t>
            </a:r>
          </a:p>
          <a:p>
            <a:pPr marL="342900" marR="0" lvl="0" indent="-342900">
              <a:lnSpc>
                <a:spcPct val="100000"/>
              </a:lnSpc>
              <a:spcAft>
                <a:spcPts val="800"/>
              </a:spcAft>
              <a:buFont typeface="Symbol" panose="05050102010706020507" pitchFamily="18" charset="2"/>
              <a:buChar char=""/>
            </a:pPr>
            <a:r>
              <a:rPr lang="en-US" sz="1800" kern="100">
                <a:effectLst/>
                <a:latin typeface="+mn-lt"/>
                <a:ea typeface="Aptos" panose="020B0004020202020204" pitchFamily="34" charset="0"/>
                <a:cs typeface="Times New Roman" panose="02020603050405020304" pitchFamily="18" charset="0"/>
              </a:rPr>
              <a:t>New Season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8F3500E2-F655-4E37-5DED-6E3E31D87FB7}"/>
              </a:ext>
            </a:extLst>
          </p:cNvPr>
          <p:cNvSpPr txBox="1"/>
          <p:nvPr/>
        </p:nvSpPr>
        <p:spPr>
          <a:xfrm>
            <a:off x="17371" y="1538379"/>
            <a:ext cx="2964550" cy="369332"/>
          </a:xfrm>
          <a:prstGeom prst="rect">
            <a:avLst/>
          </a:prstGeom>
          <a:noFill/>
        </p:spPr>
        <p:txBody>
          <a:bodyPr wrap="square">
            <a:spAutoFit/>
          </a:bodyPr>
          <a:lstStyle/>
          <a:p>
            <a:pPr marL="285750" lvl="0" indent="-285750">
              <a:buFont typeface="Arial" panose="020B0604020202020204" pitchFamily="34" charset="0"/>
              <a:buChar char="•"/>
            </a:pPr>
            <a:r>
              <a:rPr lang="en-US" sz="1800" b="1"/>
              <a:t>Sara Clark</a:t>
            </a:r>
            <a:r>
              <a:rPr lang="en-US" sz="1800"/>
              <a:t>, LCSW, LCAS</a:t>
            </a:r>
          </a:p>
        </p:txBody>
      </p:sp>
      <p:sp>
        <p:nvSpPr>
          <p:cNvPr id="14" name="TextBox 13">
            <a:extLst>
              <a:ext uri="{FF2B5EF4-FFF2-40B4-BE49-F238E27FC236}">
                <a16:creationId xmlns:a16="http://schemas.microsoft.com/office/drawing/2014/main" id="{94323BA7-1AC1-8021-CE4F-9B53C48D83BF}"/>
              </a:ext>
            </a:extLst>
          </p:cNvPr>
          <p:cNvSpPr txBox="1"/>
          <p:nvPr/>
        </p:nvSpPr>
        <p:spPr>
          <a:xfrm>
            <a:off x="5711017" y="1341734"/>
            <a:ext cx="2973207" cy="369332"/>
          </a:xfrm>
          <a:prstGeom prst="rect">
            <a:avLst/>
          </a:prstGeom>
          <a:noFill/>
        </p:spPr>
        <p:txBody>
          <a:bodyPr wrap="square">
            <a:spAutoFit/>
          </a:bodyPr>
          <a:lstStyle/>
          <a:p>
            <a:pPr marL="285750" lvl="0" indent="-285750">
              <a:buFont typeface="Arial" panose="020B0604020202020204" pitchFamily="34" charset="0"/>
              <a:buChar char="•"/>
            </a:pPr>
            <a:r>
              <a:rPr lang="en-US" b="1"/>
              <a:t>Hendrée E. Jones</a:t>
            </a:r>
            <a:r>
              <a:rPr lang="en-US"/>
              <a:t>, PhD, LP</a:t>
            </a:r>
          </a:p>
        </p:txBody>
      </p:sp>
      <p:sp>
        <p:nvSpPr>
          <p:cNvPr id="16" name="TextBox 15">
            <a:extLst>
              <a:ext uri="{FF2B5EF4-FFF2-40B4-BE49-F238E27FC236}">
                <a16:creationId xmlns:a16="http://schemas.microsoft.com/office/drawing/2014/main" id="{B088C04E-ECD2-C8B2-8D64-90C5E4F605D2}"/>
              </a:ext>
            </a:extLst>
          </p:cNvPr>
          <p:cNvSpPr txBox="1"/>
          <p:nvPr/>
        </p:nvSpPr>
        <p:spPr>
          <a:xfrm>
            <a:off x="8679808" y="1353307"/>
            <a:ext cx="3512405" cy="369332"/>
          </a:xfrm>
          <a:prstGeom prst="rect">
            <a:avLst/>
          </a:prstGeom>
          <a:noFill/>
        </p:spPr>
        <p:txBody>
          <a:bodyPr wrap="square">
            <a:spAutoFit/>
          </a:bodyPr>
          <a:lstStyle/>
          <a:p>
            <a:pPr marL="342900" marR="0" lvl="0" indent="-342900">
              <a:lnSpc>
                <a:spcPct val="100000"/>
              </a:lnSpc>
              <a:buFont typeface="Symbol" panose="05050102010706020507" pitchFamily="18" charset="2"/>
              <a:buChar char=""/>
            </a:pPr>
            <a:r>
              <a:rPr lang="en-US" sz="1800" b="1" kern="100">
                <a:effectLst/>
                <a:latin typeface="+mn-lt"/>
                <a:ea typeface="Aptos" panose="020B0004020202020204" pitchFamily="34" charset="0"/>
                <a:cs typeface="Times New Roman" panose="02020603050405020304" pitchFamily="18" charset="0"/>
              </a:rPr>
              <a:t>Matthew Ruffner</a:t>
            </a:r>
            <a:r>
              <a:rPr lang="en-US" sz="1800" kern="100">
                <a:effectLst/>
                <a:latin typeface="+mn-lt"/>
                <a:ea typeface="Aptos" panose="020B0004020202020204" pitchFamily="34" charset="0"/>
                <a:cs typeface="Times New Roman" panose="02020603050405020304" pitchFamily="18" charset="0"/>
              </a:rPr>
              <a:t>, MHA, CADC </a:t>
            </a:r>
          </a:p>
        </p:txBody>
      </p:sp>
      <p:pic>
        <p:nvPicPr>
          <p:cNvPr id="9" name="Picture 8">
            <a:extLst>
              <a:ext uri="{FF2B5EF4-FFF2-40B4-BE49-F238E27FC236}">
                <a16:creationId xmlns:a16="http://schemas.microsoft.com/office/drawing/2014/main" id="{1FB1E951-2E3D-5394-7BD7-99B398E4B852}"/>
              </a:ext>
            </a:extLst>
          </p:cNvPr>
          <p:cNvPicPr>
            <a:picLocks noChangeAspect="1"/>
          </p:cNvPicPr>
          <p:nvPr/>
        </p:nvPicPr>
        <p:blipFill>
          <a:blip r:embed="rId7"/>
          <a:srcRect l="15625" t="11111" r="392" b="294"/>
          <a:stretch>
            <a:fillRect/>
          </a:stretch>
        </p:blipFill>
        <p:spPr>
          <a:xfrm>
            <a:off x="3041042" y="1890159"/>
            <a:ext cx="2661658" cy="3009093"/>
          </a:xfrm>
          <a:prstGeom prst="rect">
            <a:avLst/>
          </a:prstGeom>
        </p:spPr>
      </p:pic>
      <p:sp>
        <p:nvSpPr>
          <p:cNvPr id="11" name="TextBox 10">
            <a:extLst>
              <a:ext uri="{FF2B5EF4-FFF2-40B4-BE49-F238E27FC236}">
                <a16:creationId xmlns:a16="http://schemas.microsoft.com/office/drawing/2014/main" id="{E340D523-6639-A5C2-DD64-81EF929BEDB1}"/>
              </a:ext>
            </a:extLst>
          </p:cNvPr>
          <p:cNvSpPr txBox="1"/>
          <p:nvPr/>
        </p:nvSpPr>
        <p:spPr>
          <a:xfrm>
            <a:off x="2758112" y="1231120"/>
            <a:ext cx="2964550" cy="646331"/>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b="1" dirty="0"/>
              <a:t>C. Jamie Edwards</a:t>
            </a:r>
            <a:r>
              <a:rPr lang="en-US" dirty="0"/>
              <a:t>,</a:t>
            </a:r>
            <a:r>
              <a:rPr lang="en-US" sz="1800" dirty="0"/>
              <a:t> </a:t>
            </a:r>
            <a:r>
              <a:rPr lang="en-US" dirty="0"/>
              <a:t>MA, </a:t>
            </a:r>
            <a:r>
              <a:rPr lang="en-US" dirty="0" err="1"/>
              <a:t>M.Ed</a:t>
            </a:r>
            <a:r>
              <a:rPr lang="en-US" dirty="0"/>
              <a:t>, LCAS, CCS, CPS</a:t>
            </a:r>
            <a:endParaRPr lang="en-US" dirty="0">
              <a:ea typeface="Calibri"/>
              <a:cs typeface="Calibri"/>
            </a:endParaRPr>
          </a:p>
        </p:txBody>
      </p:sp>
      <p:sp>
        <p:nvSpPr>
          <p:cNvPr id="13" name="TextBox 12">
            <a:extLst>
              <a:ext uri="{FF2B5EF4-FFF2-40B4-BE49-F238E27FC236}">
                <a16:creationId xmlns:a16="http://schemas.microsoft.com/office/drawing/2014/main" id="{6B853173-9E6C-6D17-B6DC-958628B58FC1}"/>
              </a:ext>
            </a:extLst>
          </p:cNvPr>
          <p:cNvSpPr txBox="1"/>
          <p:nvPr/>
        </p:nvSpPr>
        <p:spPr>
          <a:xfrm>
            <a:off x="3171264" y="5009028"/>
            <a:ext cx="2274794"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Arial"/>
              <a:buChar char="•"/>
            </a:pPr>
            <a:r>
              <a:rPr lang="en-US" sz="1600" dirty="0">
                <a:highlight>
                  <a:srgbClr val="FFFFFF"/>
                </a:highlight>
                <a:latin typeface="Calibri"/>
                <a:ea typeface="Calibri"/>
                <a:cs typeface="Calibri"/>
              </a:rPr>
              <a:t>Director</a:t>
            </a:r>
            <a:endParaRPr lang="en-US" sz="2400" dirty="0">
              <a:latin typeface="Calibri"/>
              <a:ea typeface="Calibri"/>
              <a:cs typeface="Calibri"/>
            </a:endParaRPr>
          </a:p>
          <a:p>
            <a:pPr marL="171450" indent="-171450">
              <a:buFont typeface="Arial"/>
              <a:buChar char="•"/>
            </a:pPr>
            <a:r>
              <a:rPr lang="en-US" sz="1600" dirty="0">
                <a:highlight>
                  <a:srgbClr val="FFFFFF"/>
                </a:highlight>
                <a:latin typeface="Calibri"/>
                <a:ea typeface="Calibri"/>
                <a:cs typeface="Calibri"/>
              </a:rPr>
              <a:t>Surry County Office of Substance Abuse Recovery</a:t>
            </a:r>
            <a:endParaRPr lang="en-US" sz="2400" dirty="0">
              <a:latin typeface="Calibri"/>
              <a:ea typeface="Calibri"/>
              <a:cs typeface="Calibri"/>
            </a:endParaRPr>
          </a:p>
        </p:txBody>
      </p:sp>
    </p:spTree>
    <p:extLst>
      <p:ext uri="{BB962C8B-B14F-4D97-AF65-F5344CB8AC3E}">
        <p14:creationId xmlns:p14="http://schemas.microsoft.com/office/powerpoint/2010/main" val="1770606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3E0D7-220C-4B3D-81CD-1CBB76EDECBC}"/>
              </a:ext>
            </a:extLst>
          </p:cNvPr>
          <p:cNvSpPr>
            <a:spLocks noGrp="1"/>
          </p:cNvSpPr>
          <p:nvPr>
            <p:ph type="title"/>
          </p:nvPr>
        </p:nvSpPr>
        <p:spPr>
          <a:xfrm>
            <a:off x="0" y="1116473"/>
            <a:ext cx="12192000" cy="548640"/>
          </a:xfrm>
        </p:spPr>
        <p:txBody>
          <a:bodyPr/>
          <a:lstStyle/>
          <a:p>
            <a:pPr algn="ctr"/>
            <a:r>
              <a:rPr lang="en-US" sz="3600">
                <a:latin typeface="+mn-lt"/>
              </a:rPr>
              <a:t>Question and Answer Session</a:t>
            </a:r>
          </a:p>
        </p:txBody>
      </p:sp>
      <p:graphicFrame>
        <p:nvGraphicFramePr>
          <p:cNvPr id="3" name="TextBox 2">
            <a:extLst>
              <a:ext uri="{FF2B5EF4-FFF2-40B4-BE49-F238E27FC236}">
                <a16:creationId xmlns:a16="http://schemas.microsoft.com/office/drawing/2014/main" id="{51A412D7-A845-D92C-E549-ECFEF7027086}"/>
              </a:ext>
            </a:extLst>
          </p:cNvPr>
          <p:cNvGraphicFramePr/>
          <p:nvPr/>
        </p:nvGraphicFramePr>
        <p:xfrm>
          <a:off x="632089" y="1942204"/>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70DEB437-64C0-1DA5-6C62-7BE688C18BC3}"/>
              </a:ext>
            </a:extLst>
          </p:cNvPr>
          <p:cNvSpPr>
            <a:spLocks noGrp="1"/>
          </p:cNvSpPr>
          <p:nvPr>
            <p:ph type="sldNum" sz="quarter" idx="15"/>
          </p:nvPr>
        </p:nvSpPr>
        <p:spPr/>
        <p:txBody>
          <a:bodyPr/>
          <a:lstStyle/>
          <a:p>
            <a:fld id="{11F27F3A-B3E9-41ED-AF8F-A365F10BB65F}" type="slidenum">
              <a:rPr lang="en-US" smtClean="0"/>
              <a:pPr/>
              <a:t>66</a:t>
            </a:fld>
            <a:endParaRPr lang="en-US"/>
          </a:p>
        </p:txBody>
      </p:sp>
    </p:spTree>
    <p:extLst>
      <p:ext uri="{BB962C8B-B14F-4D97-AF65-F5344CB8AC3E}">
        <p14:creationId xmlns:p14="http://schemas.microsoft.com/office/powerpoint/2010/main" val="24135483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descr="Qr code&#10;&#10;Description automatically generated">
            <a:extLst>
              <a:ext uri="{FF2B5EF4-FFF2-40B4-BE49-F238E27FC236}">
                <a16:creationId xmlns:a16="http://schemas.microsoft.com/office/drawing/2014/main" id="{C403A6C7-8ECD-1A61-38B0-EE2DD202BC3B}"/>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776731" y="1556107"/>
            <a:ext cx="2178130" cy="2011680"/>
          </a:xfrm>
          <a:prstGeom prst="rect">
            <a:avLst/>
          </a:prstGeom>
          <a:ln w="28575">
            <a:solidFill>
              <a:srgbClr val="021446"/>
            </a:solidFill>
          </a:ln>
        </p:spPr>
      </p:pic>
      <p:pic>
        <p:nvPicPr>
          <p:cNvPr id="58" name="Picture 57" descr="Qr code&#10;&#10;Description automatically generated">
            <a:extLst>
              <a:ext uri="{FF2B5EF4-FFF2-40B4-BE49-F238E27FC236}">
                <a16:creationId xmlns:a16="http://schemas.microsoft.com/office/drawing/2014/main" id="{A8093B12-A32D-37FC-4331-D7D998641A96}"/>
              </a:ext>
            </a:extLst>
          </p:cNvPr>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238035" y="1490879"/>
            <a:ext cx="2176272" cy="2048846"/>
          </a:xfrm>
          <a:prstGeom prst="rect">
            <a:avLst/>
          </a:prstGeom>
          <a:ln w="28575">
            <a:solidFill>
              <a:schemeClr val="accent1">
                <a:lumMod val="50000"/>
              </a:schemeClr>
            </a:solidFill>
          </a:ln>
        </p:spPr>
      </p:pic>
      <p:pic>
        <p:nvPicPr>
          <p:cNvPr id="74" name="Picture 73" descr="Text&#10;&#10;Description automatically generated">
            <a:extLst>
              <a:ext uri="{FF2B5EF4-FFF2-40B4-BE49-F238E27FC236}">
                <a16:creationId xmlns:a16="http://schemas.microsoft.com/office/drawing/2014/main" id="{8071F6B5-B011-2CA6-7DE3-ABA8B06B38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809" y="304112"/>
            <a:ext cx="2578753" cy="1003052"/>
          </a:xfrm>
          <a:prstGeom prst="rect">
            <a:avLst/>
          </a:prstGeom>
        </p:spPr>
      </p:pic>
      <p:sp>
        <p:nvSpPr>
          <p:cNvPr id="3" name="TextBox 2">
            <a:extLst>
              <a:ext uri="{FF2B5EF4-FFF2-40B4-BE49-F238E27FC236}">
                <a16:creationId xmlns:a16="http://schemas.microsoft.com/office/drawing/2014/main" id="{C9A3B2EE-4B83-2B4F-C1B3-36508B760BD7}"/>
              </a:ext>
            </a:extLst>
          </p:cNvPr>
          <p:cNvSpPr txBox="1"/>
          <p:nvPr/>
        </p:nvSpPr>
        <p:spPr>
          <a:xfrm>
            <a:off x="2217579" y="5025478"/>
            <a:ext cx="3296433" cy="954107"/>
          </a:xfrm>
          <a:prstGeom prst="rect">
            <a:avLst/>
          </a:prstGeom>
          <a:noFill/>
        </p:spPr>
        <p:txBody>
          <a:bodyPr wrap="square">
            <a:spAutoFit/>
          </a:bodyPr>
          <a:lstStyle/>
          <a:p>
            <a:pPr marR="0" lvl="0" algn="ctr" defTabSz="457200" rtl="0" eaLnBrk="1" fontAlgn="auto" latinLnBrk="0" hangingPunct="1">
              <a:lnSpc>
                <a:spcPct val="100000"/>
              </a:lnSpc>
              <a:spcBef>
                <a:spcPts val="0"/>
              </a:spcBef>
              <a:spcAft>
                <a:spcPts val="600"/>
              </a:spcAft>
              <a:buClrTx/>
              <a:buSzTx/>
              <a:tabLst/>
              <a:defRPr/>
            </a:pPr>
            <a:r>
              <a:rPr kumimoji="0" lang="en-US" sz="2800" b="1" i="0" u="sng" strike="noStrike" kern="1200" cap="none" spc="0" normalizeH="0" baseline="0" noProof="0">
                <a:ln>
                  <a:noFill/>
                </a:ln>
                <a:solidFill>
                  <a:srgbClr val="242852"/>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Join our </a:t>
            </a:r>
            <a:r>
              <a:rPr kumimoji="0" lang="en-US" sz="2800" b="1" i="0" u="none" strike="noStrike" kern="1200" cap="none" spc="0" normalizeH="0" baseline="0" noProof="0">
                <a:ln>
                  <a:noFill/>
                </a:ln>
                <a:solidFill>
                  <a:srgbClr val="5AA2AE">
                    <a:lumMod val="75000"/>
                  </a:srgbClr>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Side by Side </a:t>
            </a:r>
            <a:r>
              <a:rPr kumimoji="0" lang="en-US" sz="2800" b="1" i="0" u="none" strike="noStrike" kern="1200" cap="none" spc="0" normalizeH="0" baseline="0" noProof="0">
                <a:ln>
                  <a:noFill/>
                </a:ln>
                <a:solidFill>
                  <a:srgbClr val="242652"/>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Webi</a:t>
            </a:r>
            <a:r>
              <a:rPr kumimoji="0" lang="en-US" sz="2800" b="1" i="0" u="none" strike="noStrike" kern="1200" cap="none" spc="0" normalizeH="0" baseline="0" noProof="0">
                <a:ln>
                  <a:noFill/>
                </a:ln>
                <a:solidFill>
                  <a:srgbClr val="242852"/>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nars</a:t>
            </a:r>
            <a:endParaRPr kumimoji="0" lang="en-US" sz="2800" b="1" i="0" u="none" strike="noStrike" kern="1200" cap="none" spc="0" normalizeH="0" baseline="0" noProof="0">
              <a:ln>
                <a:noFill/>
              </a:ln>
              <a:solidFill>
                <a:srgbClr val="242852"/>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92C84B5D-BA6C-12D1-4662-2CA9D2438144}"/>
              </a:ext>
            </a:extLst>
          </p:cNvPr>
          <p:cNvSpPr txBox="1"/>
          <p:nvPr/>
        </p:nvSpPr>
        <p:spPr>
          <a:xfrm>
            <a:off x="7163715" y="4996722"/>
            <a:ext cx="2324910" cy="954107"/>
          </a:xfrm>
          <a:prstGeom prst="rect">
            <a:avLst/>
          </a:prstGeom>
          <a:noFill/>
        </p:spPr>
        <p:txBody>
          <a:bodyPr wrap="square">
            <a:spAutoFit/>
          </a:bodyPr>
          <a:lstStyle/>
          <a:p>
            <a:pPr marR="0" lvl="0" algn="ctr" defTabSz="457200" rtl="0" eaLnBrk="1" fontAlgn="auto" latinLnBrk="0" hangingPunct="1">
              <a:lnSpc>
                <a:spcPct val="100000"/>
              </a:lnSpc>
              <a:spcBef>
                <a:spcPts val="0"/>
              </a:spcBef>
              <a:spcAft>
                <a:spcPts val="600"/>
              </a:spcAft>
              <a:buClrTx/>
              <a:buSzTx/>
              <a:tabLst/>
              <a:defRPr/>
            </a:pPr>
            <a:r>
              <a:rPr kumimoji="0" lang="en-US" sz="2800" b="1" i="0" u="none" strike="noStrike" kern="1200" cap="none" spc="0" normalizeH="0" baseline="0" noProof="0">
                <a:ln>
                  <a:noFill/>
                </a:ln>
                <a:solidFill>
                  <a:srgbClr val="242852"/>
                </a:solidFill>
                <a:effectLst/>
                <a:uLnTx/>
                <a:uFillTx/>
                <a:latin typeface="Calibri" panose="020F0502020204030204"/>
                <a:ea typeface="+mn-ea"/>
                <a:cs typeface="+mn-cs"/>
                <a:hlinkClick r:id="rId7">
                  <a:extLst>
                    <a:ext uri="{A12FA001-AC4F-418D-AE19-62706E023703}">
                      <ahyp:hlinkClr xmlns:ahyp="http://schemas.microsoft.com/office/drawing/2018/hyperlinkcolor" val="tx"/>
                    </a:ext>
                  </a:extLst>
                </a:hlinkClick>
              </a:rPr>
              <a:t>Join our </a:t>
            </a:r>
            <a:r>
              <a:rPr kumimoji="0" lang="en-US" sz="2800" b="1" i="0" u="none" strike="noStrike" kern="1200" cap="none" spc="0" normalizeH="0" baseline="0" noProof="0">
                <a:ln>
                  <a:noFill/>
                </a:ln>
                <a:solidFill>
                  <a:srgbClr val="5AA2AE">
                    <a:lumMod val="75000"/>
                  </a:srgbClr>
                </a:solidFill>
                <a:effectLst/>
                <a:uLnTx/>
                <a:uFillTx/>
                <a:latin typeface="Calibri" panose="020F0502020204030204"/>
                <a:ea typeface="+mn-ea"/>
                <a:cs typeface="+mn-cs"/>
                <a:hlinkClick r:id="rId7">
                  <a:extLst>
                    <a:ext uri="{A12FA001-AC4F-418D-AE19-62706E023703}">
                      <ahyp:hlinkClr xmlns:ahyp="http://schemas.microsoft.com/office/drawing/2018/hyperlinkcolor" val="tx"/>
                    </a:ext>
                  </a:extLst>
                </a:hlinkClick>
              </a:rPr>
              <a:t>Mailing List</a:t>
            </a:r>
            <a:endParaRPr kumimoji="0" lang="en-US" sz="2800" b="1" i="0" u="none" strike="noStrike" kern="1200" cap="none" spc="0" normalizeH="0" baseline="0" noProof="0">
              <a:ln>
                <a:noFill/>
              </a:ln>
              <a:solidFill>
                <a:srgbClr val="5AA2AE">
                  <a:lumMod val="75000"/>
                </a:srgb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B11414C8-8BE0-499D-050B-F47069B06908}"/>
              </a:ext>
            </a:extLst>
          </p:cNvPr>
          <p:cNvPicPr>
            <a:picLocks noChangeAspect="1"/>
          </p:cNvPicPr>
          <p:nvPr/>
        </p:nvPicPr>
        <p:blipFill>
          <a:blip r:embed="rId8"/>
          <a:stretch>
            <a:fillRect/>
          </a:stretch>
        </p:blipFill>
        <p:spPr>
          <a:xfrm>
            <a:off x="2846920" y="3641132"/>
            <a:ext cx="1868494" cy="1283247"/>
          </a:xfrm>
          <a:prstGeom prst="rect">
            <a:avLst/>
          </a:prstGeom>
        </p:spPr>
      </p:pic>
      <p:pic>
        <p:nvPicPr>
          <p:cNvPr id="12" name="Picture 11">
            <a:extLst>
              <a:ext uri="{FF2B5EF4-FFF2-40B4-BE49-F238E27FC236}">
                <a16:creationId xmlns:a16="http://schemas.microsoft.com/office/drawing/2014/main" id="{09E7F760-2756-CA29-A80F-B3492C5597B7}"/>
              </a:ext>
            </a:extLst>
          </p:cNvPr>
          <p:cNvPicPr>
            <a:picLocks noChangeAspect="1"/>
          </p:cNvPicPr>
          <p:nvPr/>
        </p:nvPicPr>
        <p:blipFill>
          <a:blip r:embed="rId9"/>
          <a:stretch>
            <a:fillRect/>
          </a:stretch>
        </p:blipFill>
        <p:spPr>
          <a:xfrm>
            <a:off x="7591604" y="3626911"/>
            <a:ext cx="1656987" cy="1088637"/>
          </a:xfrm>
          <a:prstGeom prst="rect">
            <a:avLst/>
          </a:prstGeom>
        </p:spPr>
      </p:pic>
      <p:sp>
        <p:nvSpPr>
          <p:cNvPr id="2" name="Slide Number Placeholder 1">
            <a:extLst>
              <a:ext uri="{FF2B5EF4-FFF2-40B4-BE49-F238E27FC236}">
                <a16:creationId xmlns:a16="http://schemas.microsoft.com/office/drawing/2014/main" id="{9D649FDF-A42F-A2B7-98A5-2FA2EDDBE8CC}"/>
              </a:ext>
            </a:extLst>
          </p:cNvPr>
          <p:cNvSpPr>
            <a:spLocks noGrp="1"/>
          </p:cNvSpPr>
          <p:nvPr>
            <p:ph type="sldNum" sz="quarter" idx="14"/>
          </p:nvPr>
        </p:nvSpPr>
        <p:spPr/>
        <p:txBody>
          <a:bodyPr/>
          <a:lstStyle/>
          <a:p>
            <a:fld id="{11F27F3A-B3E9-41ED-AF8F-A365F10BB65F}" type="slidenum">
              <a:rPr lang="en-US" smtClean="0"/>
              <a:pPr/>
              <a:t>67</a:t>
            </a:fld>
            <a:endParaRPr lang="en-US"/>
          </a:p>
        </p:txBody>
      </p:sp>
      <p:sp>
        <p:nvSpPr>
          <p:cNvPr id="4" name="Title 1">
            <a:extLst>
              <a:ext uri="{FF2B5EF4-FFF2-40B4-BE49-F238E27FC236}">
                <a16:creationId xmlns:a16="http://schemas.microsoft.com/office/drawing/2014/main" id="{8F0840E9-2CD5-A87E-8A8A-524429CF06A3}"/>
              </a:ext>
            </a:extLst>
          </p:cNvPr>
          <p:cNvSpPr txBox="1">
            <a:spLocks/>
          </p:cNvSpPr>
          <p:nvPr/>
        </p:nvSpPr>
        <p:spPr>
          <a:xfrm>
            <a:off x="0" y="809074"/>
            <a:ext cx="12192000" cy="54864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a:solidFill>
                  <a:srgbClr val="242652"/>
                </a:solidFill>
                <a:latin typeface="+mn-lt"/>
              </a:rPr>
              <a:t>Stay Connected with DMH/DD/SUS</a:t>
            </a:r>
          </a:p>
        </p:txBody>
      </p:sp>
    </p:spTree>
    <p:extLst>
      <p:ext uri="{BB962C8B-B14F-4D97-AF65-F5344CB8AC3E}">
        <p14:creationId xmlns:p14="http://schemas.microsoft.com/office/powerpoint/2010/main" val="15708624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ESRC_TAGID" val="898d823a-2d99-4207-a9e5-690109730f31"/>
</p:tagLst>
</file>

<file path=ppt/tags/tag2.xml><?xml version="1.0" encoding="utf-8"?>
<p:tagLst xmlns:a="http://schemas.openxmlformats.org/drawingml/2006/main" xmlns:r="http://schemas.openxmlformats.org/officeDocument/2006/relationships" xmlns:p="http://schemas.openxmlformats.org/presentationml/2006/main">
  <p:tag name="SLIDESRC_TAGID" val="f9c72171-9ba9-4fc9-8164-16744d5cc120"/>
</p:tagLst>
</file>

<file path=ppt/tags/tag3.xml><?xml version="1.0" encoding="utf-8"?>
<p:tagLst xmlns:a="http://schemas.openxmlformats.org/drawingml/2006/main" xmlns:r="http://schemas.openxmlformats.org/officeDocument/2006/relationships" xmlns:p="http://schemas.openxmlformats.org/presentationml/2006/main">
  <p:tag name="SLIDESRC_TAGID" val="1ce5d786-9d9a-4149-89e7-09526b8811a6"/>
</p:tagLst>
</file>

<file path=ppt/tags/tag4.xml><?xml version="1.0" encoding="utf-8"?>
<p:tagLst xmlns:a="http://schemas.openxmlformats.org/drawingml/2006/main" xmlns:r="http://schemas.openxmlformats.org/officeDocument/2006/relationships" xmlns:p="http://schemas.openxmlformats.org/presentationml/2006/main">
  <p:tag name="SLIDESRC_TAGID" val="bec74727-3586-4afd-b2c6-109e737ee552"/>
</p:tagLst>
</file>

<file path=ppt/tags/tag5.xml><?xml version="1.0" encoding="utf-8"?>
<p:tagLst xmlns:a="http://schemas.openxmlformats.org/drawingml/2006/main" xmlns:r="http://schemas.openxmlformats.org/officeDocument/2006/relationships" xmlns:p="http://schemas.openxmlformats.org/presentationml/2006/main">
  <p:tag name="SLIDESRC_TAGID" val="7bccbbed-36e9-4130-a526-f1bca88bcc16"/>
</p:tagLst>
</file>

<file path=ppt/theme/theme1.xml><?xml version="1.0" encoding="utf-8"?>
<a:theme xmlns:a="http://schemas.openxmlformats.org/drawingml/2006/main" name="4_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2_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C41C065F0FD6449A03A22F635E8294" ma:contentTypeVersion="11" ma:contentTypeDescription="Create a new document." ma:contentTypeScope="" ma:versionID="c5c6d5be8e34fc1dc84ffeb24bc66c70">
  <xsd:schema xmlns:xsd="http://www.w3.org/2001/XMLSchema" xmlns:xs="http://www.w3.org/2001/XMLSchema" xmlns:p="http://schemas.microsoft.com/office/2006/metadata/properties" xmlns:ns2="971134b8-f19e-4b9f-a8b0-533c0a5c76f5" xmlns:ns3="5072df8a-a6b7-4756-ac33-601b73d92256" targetNamespace="http://schemas.microsoft.com/office/2006/metadata/properties" ma:root="true" ma:fieldsID="cac37b1ee8b93259a3607d723ba38007" ns2:_="" ns3:_="">
    <xsd:import namespace="971134b8-f19e-4b9f-a8b0-533c0a5c76f5"/>
    <xsd:import namespace="5072df8a-a6b7-4756-ac33-601b73d9225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1134b8-f19e-4b9f-a8b0-533c0a5c76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a2157d8-ccc1-4fc8-a2a4-3f8f6553454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072df8a-a6b7-4756-ac33-601b73d9225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cb8f43a-fdd4-4dcc-b5d3-67afbc07d60a}" ma:internalName="TaxCatchAll" ma:showField="CatchAllData" ma:web="5072df8a-a6b7-4756-ac33-601b73d922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072df8a-a6b7-4756-ac33-601b73d92256" xsi:nil="true"/>
    <lcf76f155ced4ddcb4097134ff3c332f xmlns="971134b8-f19e-4b9f-a8b0-533c0a5c76f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374DABB-5D8E-4CE7-A3E4-FDBBFDFF54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71134b8-f19e-4b9f-a8b0-533c0a5c76f5"/>
    <ds:schemaRef ds:uri="5072df8a-a6b7-4756-ac33-601b73d922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C75BF8E-201A-4FC1-8183-452085E9D612}">
  <ds:schemaRefs>
    <ds:schemaRef ds:uri="http://schemas.microsoft.com/sharepoint/v3/contenttype/forms"/>
  </ds:schemaRefs>
</ds:datastoreItem>
</file>

<file path=customXml/itemProps3.xml><?xml version="1.0" encoding="utf-8"?>
<ds:datastoreItem xmlns:ds="http://schemas.openxmlformats.org/officeDocument/2006/customXml" ds:itemID="{5F8F0ED4-9F84-4DB6-92B6-B99B8659E0FD}">
  <ds:schemaRefs>
    <ds:schemaRef ds:uri="http://purl.org/dc/dcmitype/"/>
    <ds:schemaRef ds:uri="http://schemas.microsoft.com/office/2006/documentManagement/types"/>
    <ds:schemaRef ds:uri="http://purl.org/dc/elements/1.1/"/>
    <ds:schemaRef ds:uri="971134b8-f19e-4b9f-a8b0-533c0a5c76f5"/>
    <ds:schemaRef ds:uri="http://schemas.microsoft.com/office/infopath/2007/PartnerControls"/>
    <ds:schemaRef ds:uri="http://schemas.openxmlformats.org/package/2006/metadata/core-properties"/>
    <ds:schemaRef ds:uri="http://www.w3.org/XML/1998/namespace"/>
    <ds:schemaRef ds:uri="5072df8a-a6b7-4756-ac33-601b73d92256"/>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0</TotalTime>
  <Words>5447</Words>
  <Application>Microsoft Office PowerPoint</Application>
  <PresentationFormat>Widescreen</PresentationFormat>
  <Paragraphs>609</Paragraphs>
  <Slides>67</Slides>
  <Notes>30</Notes>
  <HiddenSlides>0</HiddenSlides>
  <MMClips>0</MMClips>
  <ScaleCrop>false</ScaleCrop>
  <HeadingPairs>
    <vt:vector size="6" baseType="variant">
      <vt:variant>
        <vt:lpstr>Fonts Used</vt:lpstr>
      </vt:variant>
      <vt:variant>
        <vt:i4>16</vt:i4>
      </vt:variant>
      <vt:variant>
        <vt:lpstr>Theme</vt:lpstr>
      </vt:variant>
      <vt:variant>
        <vt:i4>3</vt:i4>
      </vt:variant>
      <vt:variant>
        <vt:lpstr>Slide Titles</vt:lpstr>
      </vt:variant>
      <vt:variant>
        <vt:i4>67</vt:i4>
      </vt:variant>
    </vt:vector>
  </HeadingPairs>
  <TitlesOfParts>
    <vt:vector size="86" baseType="lpstr">
      <vt:lpstr>Aptos</vt:lpstr>
      <vt:lpstr>Arial</vt:lpstr>
      <vt:lpstr>BlinkMacSystemFont</vt:lpstr>
      <vt:lpstr>Cabin</vt:lpstr>
      <vt:lpstr>Calibri</vt:lpstr>
      <vt:lpstr>Calibri Light</vt:lpstr>
      <vt:lpstr>Courier New</vt:lpstr>
      <vt:lpstr>Courier New,monospace</vt:lpstr>
      <vt:lpstr>Franklin Gothic Demi Cond</vt:lpstr>
      <vt:lpstr>Franklin Gothic Medium</vt:lpstr>
      <vt:lpstr>Franklin Gothic Medium Cond</vt:lpstr>
      <vt:lpstr>Gotham Bold</vt:lpstr>
      <vt:lpstr>Guardian TextSans Web</vt:lpstr>
      <vt:lpstr>Symbol</vt:lpstr>
      <vt:lpstr>Times New Roman</vt:lpstr>
      <vt:lpstr>Wingdings</vt:lpstr>
      <vt:lpstr>4_Office Theme</vt:lpstr>
      <vt:lpstr>5_Office Theme</vt:lpstr>
      <vt:lpstr>2_Office Theme</vt:lpstr>
      <vt:lpstr>PowerPoint Presentation</vt:lpstr>
      <vt:lpstr>Housekeeping</vt:lpstr>
      <vt:lpstr>Housekeeping</vt:lpstr>
      <vt:lpstr>Agenda</vt:lpstr>
      <vt:lpstr>Kelly Crosbie, MSW, LCSW DMH/DD/SUS Director </vt:lpstr>
      <vt:lpstr>Opioid and Prescription Drug Abuse Advisory Committee</vt:lpstr>
      <vt:lpstr>Guest Speaker</vt:lpstr>
      <vt:lpstr>PowerPoint Presentation</vt:lpstr>
      <vt:lpstr>AGENDA</vt:lpstr>
      <vt:lpstr>AGENDA</vt:lpstr>
      <vt:lpstr>Illicitly manufactured fentanyl* remains the main contributor to overdose deaths</vt:lpstr>
      <vt:lpstr>On average, every day in                      North Carolina, there are…</vt:lpstr>
      <vt:lpstr>Overdose in NC: Unhoused vs General Population</vt:lpstr>
      <vt:lpstr>Overdose in NC: Post-Incarceration</vt:lpstr>
      <vt:lpstr>PowerPoint Presentation</vt:lpstr>
      <vt:lpstr>AGENDA</vt:lpstr>
      <vt:lpstr>Why do people keep using substances?</vt:lpstr>
      <vt:lpstr>Neurochemistry and Neuroanatomy</vt:lpstr>
      <vt:lpstr>SUD DSM-V definition: at least 2 elements</vt:lpstr>
      <vt:lpstr>AGENDA</vt:lpstr>
      <vt:lpstr>MOUD: Medication for Opioid Use Disorder</vt:lpstr>
      <vt:lpstr>Methadone</vt:lpstr>
      <vt:lpstr>Buprenorphine</vt:lpstr>
      <vt:lpstr>Naltrexone</vt:lpstr>
      <vt:lpstr>PowerPoint Presentation</vt:lpstr>
      <vt:lpstr>PowerPoint Presentation</vt:lpstr>
      <vt:lpstr>PowerPoint Presentation</vt:lpstr>
      <vt:lpstr>PowerPoint Presentation</vt:lpstr>
      <vt:lpstr>97 licensed OTPs across 55 NC counties! </vt:lpstr>
      <vt:lpstr>Telehealth MOUD</vt:lpstr>
      <vt:lpstr>AGENDA</vt:lpstr>
      <vt:lpstr>ONGOING CHALLENGES</vt:lpstr>
      <vt:lpstr>OVERCOMING CHALLENGES</vt:lpstr>
      <vt:lpstr>STIGMA MISUNDERSTANDING around MOUD</vt:lpstr>
      <vt:lpstr>Recovery Timeline</vt:lpstr>
      <vt:lpstr>PowerPoint Presentation</vt:lpstr>
      <vt:lpstr>PowerPoint Presentation</vt:lpstr>
      <vt:lpstr>Guest Speaker</vt:lpstr>
      <vt:lpstr>MOUD In Pregnancy</vt:lpstr>
      <vt:lpstr>Epidemiology</vt:lpstr>
      <vt:lpstr>PowerPoint Presentation</vt:lpstr>
      <vt:lpstr>Medically Supervised Withdrawal</vt:lpstr>
      <vt:lpstr>Medically Supervised Withdrawal</vt:lpstr>
      <vt:lpstr>Medications for Opioid Use Disorder</vt:lpstr>
      <vt:lpstr>Role of Medications</vt:lpstr>
      <vt:lpstr>Medications for Opioid Use Disorder (MOUD)</vt:lpstr>
      <vt:lpstr>Teratogenicity of Opioids</vt:lpstr>
      <vt:lpstr>Opioid Agonist Treatment</vt:lpstr>
      <vt:lpstr>Methadone in Pregnancy</vt:lpstr>
      <vt:lpstr>Buprenorphine in Pregnancy</vt:lpstr>
      <vt:lpstr> Buprenorphine vs. Methadone</vt:lpstr>
      <vt:lpstr> Buprenorphine vs. Methadone</vt:lpstr>
      <vt:lpstr>Buprenorphine vs. Methadone</vt:lpstr>
      <vt:lpstr>Buprenorphine vs. Buprenorphine/Naloxone</vt:lpstr>
      <vt:lpstr>Extended-Release Buprenorphine In Pregnancy</vt:lpstr>
      <vt:lpstr>N-Methyl-2-Pyrrolidone (NMP)</vt:lpstr>
      <vt:lpstr>PowerPoint Presentation</vt:lpstr>
      <vt:lpstr>Extended-Release Buprenorphine In Pregnancy</vt:lpstr>
      <vt:lpstr>Naltrexone in Pregnancy</vt:lpstr>
      <vt:lpstr>MOUD in Pregnancy</vt:lpstr>
      <vt:lpstr>MOUD in Pregnancy</vt:lpstr>
      <vt:lpstr>References</vt:lpstr>
      <vt:lpstr>References</vt:lpstr>
      <vt:lpstr>References</vt:lpstr>
      <vt:lpstr> Panel Discussion</vt:lpstr>
      <vt:lpstr>Question and Answer Session</vt:lpstr>
      <vt:lpstr>PowerPoint Presentation</vt:lpstr>
    </vt:vector>
  </TitlesOfParts>
  <Company>DSOHF_DMH - Central Office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McCook, Rachel</dc:creator>
  <cp:lastModifiedBy>Tyler Yates</cp:lastModifiedBy>
  <cp:revision>102</cp:revision>
  <dcterms:created xsi:type="dcterms:W3CDTF">2024-06-18T15:46:04Z</dcterms:created>
  <dcterms:modified xsi:type="dcterms:W3CDTF">2026-10-02T16:48:11Z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0x010100F5C41C065F0FD6449A03A22F635E8294</vt:lpwstr>
  </property>
  <property fmtid="{D5CDD505-2E9C-101B-9397-08002B2CF9AE}" pid="3" name="MediaServiceImageTags">
    <vt:lpwstr/>
  </property>
</Properties>
</file>