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33"/>
  </p:notesMasterIdLst>
  <p:handoutMasterIdLst>
    <p:handoutMasterId r:id="rId34"/>
  </p:handoutMasterIdLst>
  <p:sldIdLst>
    <p:sldId id="322" r:id="rId5"/>
    <p:sldId id="323" r:id="rId6"/>
    <p:sldId id="321" r:id="rId7"/>
    <p:sldId id="324" r:id="rId8"/>
    <p:sldId id="318" r:id="rId9"/>
    <p:sldId id="326" r:id="rId10"/>
    <p:sldId id="325" r:id="rId11"/>
    <p:sldId id="327" r:id="rId12"/>
    <p:sldId id="328" r:id="rId13"/>
    <p:sldId id="329" r:id="rId14"/>
    <p:sldId id="330" r:id="rId15"/>
    <p:sldId id="331" r:id="rId16"/>
    <p:sldId id="332" r:id="rId17"/>
    <p:sldId id="346" r:id="rId18"/>
    <p:sldId id="333" r:id="rId19"/>
    <p:sldId id="345" r:id="rId20"/>
    <p:sldId id="334" r:id="rId21"/>
    <p:sldId id="335" r:id="rId22"/>
    <p:sldId id="337" r:id="rId23"/>
    <p:sldId id="336" r:id="rId24"/>
    <p:sldId id="338" r:id="rId25"/>
    <p:sldId id="339" r:id="rId26"/>
    <p:sldId id="340" r:id="rId27"/>
    <p:sldId id="341" r:id="rId28"/>
    <p:sldId id="342" r:id="rId29"/>
    <p:sldId id="343" r:id="rId30"/>
    <p:sldId id="344" r:id="rId31"/>
    <p:sldId id="310"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B8BF"/>
    <a:srgbClr val="58696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B823C43-8C4B-4741-9DA3-294D9F4B137C}" v="5" dt="2024-06-04T15:57:44.453"/>
  </p1510:revLst>
</p1510:revInfo>
</file>

<file path=ppt/tableStyles.xml><?xml version="1.0" encoding="utf-8"?>
<a:tblStyleLst xmlns:a="http://schemas.openxmlformats.org/drawingml/2006/main" def="{0E3FDE45-AF77-4B5C-9715-49D594BDF05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212" autoAdjust="0"/>
    <p:restoredTop sz="84951" autoAdjust="0"/>
  </p:normalViewPr>
  <p:slideViewPr>
    <p:cSldViewPr snapToGrid="0">
      <p:cViewPr varScale="1">
        <p:scale>
          <a:sx n="49" d="100"/>
          <a:sy n="49" d="100"/>
        </p:scale>
        <p:origin x="67" y="667"/>
      </p:cViewPr>
      <p:guideLst/>
    </p:cSldViewPr>
  </p:slideViewPr>
  <p:outlineViewPr>
    <p:cViewPr>
      <p:scale>
        <a:sx n="33" d="100"/>
        <a:sy n="33" d="100"/>
      </p:scale>
      <p:origin x="0" y="-7776"/>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3480" y="55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40"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1A50702-3C68-4B14-B819-72B57D27F94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EF0F4880-E690-44D0-8356-A9E7BDBAB09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BE6205E-B305-4B90-9534-3C5E99A0275E}" type="datetimeFigureOut">
              <a:rPr lang="en-US" smtClean="0"/>
              <a:t>6/11/2024</a:t>
            </a:fld>
            <a:endParaRPr lang="en-US" dirty="0"/>
          </a:p>
        </p:txBody>
      </p:sp>
      <p:sp>
        <p:nvSpPr>
          <p:cNvPr id="4" name="Footer Placeholder 3">
            <a:extLst>
              <a:ext uri="{FF2B5EF4-FFF2-40B4-BE49-F238E27FC236}">
                <a16:creationId xmlns:a16="http://schemas.microsoft.com/office/drawing/2014/main" id="{26B4ACF6-39FD-4B08-A7D5-5BFDC37B462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AF7C9FD2-2C57-4DE7-8EA4-86DEE80B988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0AC623C-86E0-4A85-83FB-F4A716956FD4}" type="slidenum">
              <a:rPr lang="en-US" smtClean="0"/>
              <a:t>‹#›</a:t>
            </a:fld>
            <a:endParaRPr lang="en-US" dirty="0"/>
          </a:p>
        </p:txBody>
      </p:sp>
    </p:spTree>
    <p:extLst>
      <p:ext uri="{BB962C8B-B14F-4D97-AF65-F5344CB8AC3E}">
        <p14:creationId xmlns:p14="http://schemas.microsoft.com/office/powerpoint/2010/main" val="16939555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3722F1-E430-42A1-A473-1759336AECCE}" type="datetimeFigureOut">
              <a:rPr lang="en-US" smtClean="0"/>
              <a:t>6/11/2024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7D7554-D10C-4E29-B8E6-BB7111FA614F}" type="slidenum">
              <a:rPr lang="en-US" smtClean="0"/>
              <a:t>‹#›</a:t>
            </a:fld>
            <a:endParaRPr lang="en-US" dirty="0"/>
          </a:p>
        </p:txBody>
      </p:sp>
    </p:spTree>
    <p:extLst>
      <p:ext uri="{BB962C8B-B14F-4D97-AF65-F5344CB8AC3E}">
        <p14:creationId xmlns:p14="http://schemas.microsoft.com/office/powerpoint/2010/main" val="35173470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MIL fell 17ft from a ladder onto concrete 2 weeks before Christmas – She was the main caretaker for all 4 of her grandchildren (nucleus of our family!) – Symptoms: Difficulty speaking, uncontrollable emotions, constant frustration, continuous migraines – Months of rehab – She is almost back to normal – Still gets dizzy easily and struggles with short-term memory.  Her injury affected the entire family.</a:t>
            </a:r>
          </a:p>
        </p:txBody>
      </p:sp>
      <p:sp>
        <p:nvSpPr>
          <p:cNvPr id="4" name="Slide Number Placeholder 3"/>
          <p:cNvSpPr>
            <a:spLocks noGrp="1"/>
          </p:cNvSpPr>
          <p:nvPr>
            <p:ph type="sldNum" sz="quarter" idx="5"/>
          </p:nvPr>
        </p:nvSpPr>
        <p:spPr/>
        <p:txBody>
          <a:bodyPr/>
          <a:lstStyle/>
          <a:p>
            <a:fld id="{C37D7554-D10C-4E29-B8E6-BB7111FA614F}" type="slidenum">
              <a:rPr lang="en-US" smtClean="0"/>
              <a:t>2</a:t>
            </a:fld>
            <a:endParaRPr lang="en-US" dirty="0"/>
          </a:p>
        </p:txBody>
      </p:sp>
    </p:spTree>
    <p:extLst>
      <p:ext uri="{BB962C8B-B14F-4D97-AF65-F5344CB8AC3E}">
        <p14:creationId xmlns:p14="http://schemas.microsoft.com/office/powerpoint/2010/main" val="14176829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Are there services not being provided to children &amp; youth, including their families, with brain injuries?</a:t>
            </a:r>
          </a:p>
          <a:p>
            <a:r>
              <a:rPr lang="en-US" dirty="0"/>
              <a:t>If the services are being provided, is there a flaw in the delivery system?</a:t>
            </a:r>
          </a:p>
          <a:p>
            <a:r>
              <a:rPr lang="en-US" dirty="0"/>
              <a:t>Is there any feedback from the families on how to make the services or delivery system better?</a:t>
            </a:r>
          </a:p>
          <a:p>
            <a:endParaRPr lang="en-US" dirty="0"/>
          </a:p>
        </p:txBody>
      </p:sp>
      <p:sp>
        <p:nvSpPr>
          <p:cNvPr id="4" name="Slide Number Placeholder 3"/>
          <p:cNvSpPr>
            <a:spLocks noGrp="1"/>
          </p:cNvSpPr>
          <p:nvPr>
            <p:ph type="sldNum" sz="quarter" idx="5"/>
          </p:nvPr>
        </p:nvSpPr>
        <p:spPr/>
        <p:txBody>
          <a:bodyPr/>
          <a:lstStyle/>
          <a:p>
            <a:fld id="{C37D7554-D10C-4E29-B8E6-BB7111FA614F}" type="slidenum">
              <a:rPr lang="en-US" smtClean="0"/>
              <a:t>21</a:t>
            </a:fld>
            <a:endParaRPr lang="en-US" dirty="0"/>
          </a:p>
        </p:txBody>
      </p:sp>
    </p:spTree>
    <p:extLst>
      <p:ext uri="{BB962C8B-B14F-4D97-AF65-F5344CB8AC3E}">
        <p14:creationId xmlns:p14="http://schemas.microsoft.com/office/powerpoint/2010/main" val="8359845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Are there groups of brain-injury survivors that are not getting certain services?</a:t>
            </a:r>
          </a:p>
          <a:p>
            <a:r>
              <a:rPr lang="en-US" dirty="0"/>
              <a:t>Is there a breakdown in getting services to these survivors?</a:t>
            </a:r>
          </a:p>
          <a:p>
            <a:r>
              <a:rPr lang="en-US" dirty="0"/>
              <a:t>Are there additional services or needs not being provided to the survivors or their families?</a:t>
            </a:r>
          </a:p>
          <a:p>
            <a:r>
              <a:rPr lang="en-US" dirty="0"/>
              <a:t>Is there a new acquired brain injury? – Need to provide recommendations on how to get services to these brain-injury survivors.</a:t>
            </a:r>
          </a:p>
          <a:p>
            <a:endParaRPr lang="en-US" dirty="0"/>
          </a:p>
          <a:p>
            <a:r>
              <a:rPr lang="en-US" dirty="0"/>
              <a:t>Recommendations should address these concerns.</a:t>
            </a:r>
          </a:p>
        </p:txBody>
      </p:sp>
      <p:sp>
        <p:nvSpPr>
          <p:cNvPr id="4" name="Slide Number Placeholder 3"/>
          <p:cNvSpPr>
            <a:spLocks noGrp="1"/>
          </p:cNvSpPr>
          <p:nvPr>
            <p:ph type="sldNum" sz="quarter" idx="5"/>
          </p:nvPr>
        </p:nvSpPr>
        <p:spPr/>
        <p:txBody>
          <a:bodyPr/>
          <a:lstStyle/>
          <a:p>
            <a:fld id="{C37D7554-D10C-4E29-B8E6-BB7111FA614F}" type="slidenum">
              <a:rPr lang="en-US" smtClean="0"/>
              <a:t>22</a:t>
            </a:fld>
            <a:endParaRPr lang="en-US" dirty="0"/>
          </a:p>
        </p:txBody>
      </p:sp>
    </p:spTree>
    <p:extLst>
      <p:ext uri="{BB962C8B-B14F-4D97-AF65-F5344CB8AC3E}">
        <p14:creationId xmlns:p14="http://schemas.microsoft.com/office/powerpoint/2010/main" val="1498375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Recommending policy changes? (Current or proposed policies)</a:t>
            </a:r>
          </a:p>
          <a:p>
            <a:r>
              <a:rPr lang="en-US" dirty="0"/>
              <a:t>Recommending new policies?  (Could be based on updates provided by other standing committees)</a:t>
            </a:r>
          </a:p>
          <a:p>
            <a:endParaRPr lang="en-US" dirty="0"/>
          </a:p>
        </p:txBody>
      </p:sp>
      <p:sp>
        <p:nvSpPr>
          <p:cNvPr id="4" name="Slide Number Placeholder 3"/>
          <p:cNvSpPr>
            <a:spLocks noGrp="1"/>
          </p:cNvSpPr>
          <p:nvPr>
            <p:ph type="sldNum" sz="quarter" idx="5"/>
          </p:nvPr>
        </p:nvSpPr>
        <p:spPr/>
        <p:txBody>
          <a:bodyPr/>
          <a:lstStyle/>
          <a:p>
            <a:fld id="{C37D7554-D10C-4E29-B8E6-BB7111FA614F}" type="slidenum">
              <a:rPr lang="en-US" smtClean="0"/>
              <a:t>23</a:t>
            </a:fld>
            <a:endParaRPr lang="en-US" dirty="0"/>
          </a:p>
        </p:txBody>
      </p:sp>
    </p:spTree>
    <p:extLst>
      <p:ext uri="{BB962C8B-B14F-4D97-AF65-F5344CB8AC3E}">
        <p14:creationId xmlns:p14="http://schemas.microsoft.com/office/powerpoint/2010/main" val="17296662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Prevention Strategies – Should more education be provided to certain survivor groups?  What would that education look like?  Online certifications?  In-person conferences?  Etc.</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Quarterly updates – Even if there isn’t a new update, provide a recap of the things being reviewed or discussed, so that the Council stays up-to-date.  Remember your standing committee updates could affect the recommendations of other standing committees.  For example, an issue identified by the children &amp; youth committee may lead to the prevention committee recommending additional education or support for those individuals.</a:t>
            </a:r>
          </a:p>
          <a:p>
            <a:endParaRPr lang="en-US" dirty="0"/>
          </a:p>
        </p:txBody>
      </p:sp>
      <p:sp>
        <p:nvSpPr>
          <p:cNvPr id="4" name="Slide Number Placeholder 3"/>
          <p:cNvSpPr>
            <a:spLocks noGrp="1"/>
          </p:cNvSpPr>
          <p:nvPr>
            <p:ph type="sldNum" sz="quarter" idx="5"/>
          </p:nvPr>
        </p:nvSpPr>
        <p:spPr/>
        <p:txBody>
          <a:bodyPr/>
          <a:lstStyle/>
          <a:p>
            <a:fld id="{C37D7554-D10C-4E29-B8E6-BB7111FA614F}" type="slidenum">
              <a:rPr lang="en-US" smtClean="0"/>
              <a:t>24</a:t>
            </a:fld>
            <a:endParaRPr lang="en-US" dirty="0"/>
          </a:p>
        </p:txBody>
      </p:sp>
    </p:spTree>
    <p:extLst>
      <p:ext uri="{BB962C8B-B14F-4D97-AF65-F5344CB8AC3E}">
        <p14:creationId xmlns:p14="http://schemas.microsoft.com/office/powerpoint/2010/main" val="35572198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Council members were specifically chosen either by your request (because you are passionate about this cause) or because your background or expertise in the field of brain-injuries make you an exceptional addition to this Council.</a:t>
            </a:r>
          </a:p>
        </p:txBody>
      </p:sp>
      <p:sp>
        <p:nvSpPr>
          <p:cNvPr id="4" name="Slide Number Placeholder 3"/>
          <p:cNvSpPr>
            <a:spLocks noGrp="1"/>
          </p:cNvSpPr>
          <p:nvPr>
            <p:ph type="sldNum" sz="quarter" idx="5"/>
          </p:nvPr>
        </p:nvSpPr>
        <p:spPr/>
        <p:txBody>
          <a:bodyPr/>
          <a:lstStyle/>
          <a:p>
            <a:fld id="{C37D7554-D10C-4E29-B8E6-BB7111FA614F}" type="slidenum">
              <a:rPr lang="en-US" smtClean="0"/>
              <a:t>6</a:t>
            </a:fld>
            <a:endParaRPr lang="en-US" dirty="0"/>
          </a:p>
        </p:txBody>
      </p:sp>
    </p:spTree>
    <p:extLst>
      <p:ext uri="{BB962C8B-B14F-4D97-AF65-F5344CB8AC3E}">
        <p14:creationId xmlns:p14="http://schemas.microsoft.com/office/powerpoint/2010/main" val="27113577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Remember this is an ADVISORY Council, not a WORKING Council – Legislative language makes this confusing</a:t>
            </a:r>
          </a:p>
        </p:txBody>
      </p:sp>
      <p:sp>
        <p:nvSpPr>
          <p:cNvPr id="4" name="Slide Number Placeholder 3"/>
          <p:cNvSpPr>
            <a:spLocks noGrp="1"/>
          </p:cNvSpPr>
          <p:nvPr>
            <p:ph type="sldNum" sz="quarter" idx="5"/>
          </p:nvPr>
        </p:nvSpPr>
        <p:spPr/>
        <p:txBody>
          <a:bodyPr/>
          <a:lstStyle/>
          <a:p>
            <a:fld id="{C37D7554-D10C-4E29-B8E6-BB7111FA614F}" type="slidenum">
              <a:rPr lang="en-US" smtClean="0"/>
              <a:t>11</a:t>
            </a:fld>
            <a:endParaRPr lang="en-US" dirty="0"/>
          </a:p>
        </p:txBody>
      </p:sp>
    </p:spTree>
    <p:extLst>
      <p:ext uri="{BB962C8B-B14F-4D97-AF65-F5344CB8AC3E}">
        <p14:creationId xmlns:p14="http://schemas.microsoft.com/office/powerpoint/2010/main" val="35587691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Membership is both a privilege and an honor.</a:t>
            </a:r>
          </a:p>
          <a:p>
            <a:endParaRPr lang="en-US" dirty="0"/>
          </a:p>
          <a:p>
            <a:r>
              <a:rPr lang="en-US" dirty="0"/>
              <a:t>Your membership on this Council puts you in the driver’s seat for all issues related to the service delivery system for survivors of brain injuries and their families.</a:t>
            </a:r>
          </a:p>
        </p:txBody>
      </p:sp>
      <p:sp>
        <p:nvSpPr>
          <p:cNvPr id="4" name="Slide Number Placeholder 3"/>
          <p:cNvSpPr>
            <a:spLocks noGrp="1"/>
          </p:cNvSpPr>
          <p:nvPr>
            <p:ph type="sldNum" sz="quarter" idx="5"/>
          </p:nvPr>
        </p:nvSpPr>
        <p:spPr/>
        <p:txBody>
          <a:bodyPr/>
          <a:lstStyle/>
          <a:p>
            <a:fld id="{C37D7554-D10C-4E29-B8E6-BB7111FA614F}" type="slidenum">
              <a:rPr lang="en-US" smtClean="0"/>
              <a:t>13</a:t>
            </a:fld>
            <a:endParaRPr lang="en-US" dirty="0"/>
          </a:p>
        </p:txBody>
      </p:sp>
    </p:spTree>
    <p:extLst>
      <p:ext uri="{BB962C8B-B14F-4D97-AF65-F5344CB8AC3E}">
        <p14:creationId xmlns:p14="http://schemas.microsoft.com/office/powerpoint/2010/main" val="29843189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$15.00 per diem for each day of service.</a:t>
            </a:r>
          </a:p>
          <a:p>
            <a:r>
              <a:rPr lang="en-US" dirty="0"/>
              <a:t>State employees and officers will receive subsistence and travel reimbursement.</a:t>
            </a:r>
          </a:p>
          <a:p>
            <a:r>
              <a:rPr lang="en-US" dirty="0"/>
              <a:t>Defer to Jennifer Meade about the administrative process of issuing stipends.</a:t>
            </a:r>
          </a:p>
        </p:txBody>
      </p:sp>
      <p:sp>
        <p:nvSpPr>
          <p:cNvPr id="4" name="Slide Number Placeholder 3"/>
          <p:cNvSpPr>
            <a:spLocks noGrp="1"/>
          </p:cNvSpPr>
          <p:nvPr>
            <p:ph type="sldNum" sz="quarter" idx="5"/>
          </p:nvPr>
        </p:nvSpPr>
        <p:spPr/>
        <p:txBody>
          <a:bodyPr/>
          <a:lstStyle/>
          <a:p>
            <a:fld id="{C37D7554-D10C-4E29-B8E6-BB7111FA614F}" type="slidenum">
              <a:rPr lang="en-US" smtClean="0"/>
              <a:t>14</a:t>
            </a:fld>
            <a:endParaRPr lang="en-US" dirty="0"/>
          </a:p>
        </p:txBody>
      </p:sp>
    </p:spTree>
    <p:extLst>
      <p:ext uri="{BB962C8B-B14F-4D97-AF65-F5344CB8AC3E}">
        <p14:creationId xmlns:p14="http://schemas.microsoft.com/office/powerpoint/2010/main" val="34619631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Please note that pursuant to this Council’s by-laws, after missing three consecutive general meetings without cause, this Council shall consider your removal.</a:t>
            </a:r>
          </a:p>
          <a:p>
            <a:r>
              <a:rPr lang="en-US" dirty="0"/>
              <a:t>Removal is by majority vote.</a:t>
            </a:r>
          </a:p>
          <a:p>
            <a:endParaRPr lang="en-US" dirty="0"/>
          </a:p>
          <a:p>
            <a:r>
              <a:rPr lang="en-US" dirty="0"/>
              <a:t>You are frustrating the purpose of this Council when you are absent without cause.</a:t>
            </a:r>
          </a:p>
          <a:p>
            <a:endParaRPr lang="en-US" dirty="0"/>
          </a:p>
          <a:p>
            <a:r>
              <a:rPr lang="en-US" dirty="0"/>
              <a:t>Without a quorum, this Council cannot make recommendations.</a:t>
            </a:r>
          </a:p>
        </p:txBody>
      </p:sp>
      <p:sp>
        <p:nvSpPr>
          <p:cNvPr id="4" name="Slide Number Placeholder 3"/>
          <p:cNvSpPr>
            <a:spLocks noGrp="1"/>
          </p:cNvSpPr>
          <p:nvPr>
            <p:ph type="sldNum" sz="quarter" idx="5"/>
          </p:nvPr>
        </p:nvSpPr>
        <p:spPr/>
        <p:txBody>
          <a:bodyPr/>
          <a:lstStyle/>
          <a:p>
            <a:fld id="{C37D7554-D10C-4E29-B8E6-BB7111FA614F}" type="slidenum">
              <a:rPr lang="en-US" smtClean="0"/>
              <a:t>15</a:t>
            </a:fld>
            <a:endParaRPr lang="en-US" dirty="0"/>
          </a:p>
        </p:txBody>
      </p:sp>
    </p:spTree>
    <p:extLst>
      <p:ext uri="{BB962C8B-B14F-4D97-AF65-F5344CB8AC3E}">
        <p14:creationId xmlns:p14="http://schemas.microsoft.com/office/powerpoint/2010/main" val="41869360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First, your current leadership team has done an exceptional job at keeping this Council afloat.  They are exceptionally passionate about the impact of this Council and have gone above and beyond their call of duty to make sure this Council’s recommendations are based on current research and legislation.</a:t>
            </a:r>
          </a:p>
          <a:p>
            <a:endParaRPr lang="en-US" dirty="0"/>
          </a:p>
          <a:p>
            <a:r>
              <a:rPr lang="en-US" dirty="0"/>
              <a:t>Nothing wrong with doing more than what you are statutorily required to do, it’s just not required.</a:t>
            </a:r>
          </a:p>
          <a:p>
            <a:endParaRPr lang="en-US" dirty="0"/>
          </a:p>
          <a:p>
            <a:r>
              <a:rPr lang="en-US" dirty="0"/>
              <a:t>As you can see by statute and this Council’s by-laws, they have put in their time.  At your next quarterly meeting, there should be an election of new, passionate leadership.  Again, you can only accomplish this by having a QUORUM!</a:t>
            </a:r>
          </a:p>
          <a:p>
            <a:endParaRPr lang="en-US" dirty="0"/>
          </a:p>
          <a:p>
            <a:r>
              <a:rPr lang="en-US" dirty="0"/>
              <a:t>Second, this Council’s by-laws need updating.  Some of the directives in the by-laws do not align with the direction of this Council.  At your next quarterly meeting, there should be a discussion on amendments to these by-laws.</a:t>
            </a:r>
          </a:p>
        </p:txBody>
      </p:sp>
      <p:sp>
        <p:nvSpPr>
          <p:cNvPr id="4" name="Slide Number Placeholder 3"/>
          <p:cNvSpPr>
            <a:spLocks noGrp="1"/>
          </p:cNvSpPr>
          <p:nvPr>
            <p:ph type="sldNum" sz="quarter" idx="5"/>
          </p:nvPr>
        </p:nvSpPr>
        <p:spPr/>
        <p:txBody>
          <a:bodyPr/>
          <a:lstStyle/>
          <a:p>
            <a:fld id="{C37D7554-D10C-4E29-B8E6-BB7111FA614F}" type="slidenum">
              <a:rPr lang="en-US" smtClean="0"/>
              <a:t>16</a:t>
            </a:fld>
            <a:endParaRPr lang="en-US" dirty="0"/>
          </a:p>
        </p:txBody>
      </p:sp>
    </p:spTree>
    <p:extLst>
      <p:ext uri="{BB962C8B-B14F-4D97-AF65-F5344CB8AC3E}">
        <p14:creationId xmlns:p14="http://schemas.microsoft.com/office/powerpoint/2010/main" val="17607748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BIANC is a WORKING organization</a:t>
            </a:r>
          </a:p>
          <a:p>
            <a:endParaRPr lang="en-US" dirty="0"/>
          </a:p>
          <a:p>
            <a:r>
              <a:rPr lang="en-US" dirty="0"/>
              <a:t>BIAC, BIANC, and DMH are all part of ONE process – streamlining a comprehensive state delivery service for brain-injury survivors and their families. (Each has their own role in the process) – Why you should all be communicating and working together.</a:t>
            </a:r>
          </a:p>
        </p:txBody>
      </p:sp>
      <p:sp>
        <p:nvSpPr>
          <p:cNvPr id="4" name="Slide Number Placeholder 3"/>
          <p:cNvSpPr>
            <a:spLocks noGrp="1"/>
          </p:cNvSpPr>
          <p:nvPr>
            <p:ph type="sldNum" sz="quarter" idx="5"/>
          </p:nvPr>
        </p:nvSpPr>
        <p:spPr/>
        <p:txBody>
          <a:bodyPr/>
          <a:lstStyle/>
          <a:p>
            <a:fld id="{C37D7554-D10C-4E29-B8E6-BB7111FA614F}" type="slidenum">
              <a:rPr lang="en-US" smtClean="0"/>
              <a:t>18</a:t>
            </a:fld>
            <a:endParaRPr lang="en-US" dirty="0"/>
          </a:p>
        </p:txBody>
      </p:sp>
    </p:spTree>
    <p:extLst>
      <p:ext uri="{BB962C8B-B14F-4D97-AF65-F5344CB8AC3E}">
        <p14:creationId xmlns:p14="http://schemas.microsoft.com/office/powerpoint/2010/main" val="6863562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7D7554-D10C-4E29-B8E6-BB7111FA614F}" type="slidenum">
              <a:rPr lang="en-US" smtClean="0"/>
              <a:t>19</a:t>
            </a:fld>
            <a:endParaRPr lang="en-US" dirty="0"/>
          </a:p>
        </p:txBody>
      </p:sp>
    </p:spTree>
    <p:extLst>
      <p:ext uri="{BB962C8B-B14F-4D97-AF65-F5344CB8AC3E}">
        <p14:creationId xmlns:p14="http://schemas.microsoft.com/office/powerpoint/2010/main" val="41162753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1">
    <p:bg>
      <p:bgPr>
        <a:solidFill>
          <a:schemeClr val="accent2">
            <a:lumMod val="50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1B5E70F-EF03-B535-2505-BC971E3BC36D}"/>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a:extLst>
              <a:ext uri="{FF2B5EF4-FFF2-40B4-BE49-F238E27FC236}">
                <a16:creationId xmlns:a16="http://schemas.microsoft.com/office/drawing/2014/main" id="{8794424E-93DD-A404-D05E-EF6030A76D3B}"/>
              </a:ext>
              <a:ext uri="{C183D7F6-B498-43B3-948B-1728B52AA6E4}">
                <adec:decorative xmlns:adec="http://schemas.microsoft.com/office/drawing/2017/decorative" val="1"/>
              </a:ext>
            </a:extLst>
          </p:cNvPr>
          <p:cNvCxnSpPr>
            <a:cxnSpLocks/>
          </p:cNvCxnSpPr>
          <p:nvPr userDrawn="1"/>
        </p:nvCxnSpPr>
        <p:spPr>
          <a:xfrm>
            <a:off x="896628" y="0"/>
            <a:ext cx="0" cy="6858000"/>
          </a:xfrm>
          <a:prstGeom prst="line">
            <a:avLst/>
          </a:prstGeom>
          <a:ln w="19050">
            <a:solidFill>
              <a:schemeClr val="accent5">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B03A3B6B-5129-A46A-A20C-5D7BC706C9B1}"/>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7">
            <a:extLst>
              <a:ext uri="{FF2B5EF4-FFF2-40B4-BE49-F238E27FC236}">
                <a16:creationId xmlns:a16="http://schemas.microsoft.com/office/drawing/2014/main" id="{24E401A1-8CEE-5E1B-343B-D737433AE63F}"/>
              </a:ext>
            </a:extLst>
          </p:cNvPr>
          <p:cNvSpPr>
            <a:spLocks noGrp="1"/>
          </p:cNvSpPr>
          <p:nvPr>
            <p:ph type="title" hasCustomPrompt="1"/>
          </p:nvPr>
        </p:nvSpPr>
        <p:spPr>
          <a:xfrm>
            <a:off x="1317615" y="690511"/>
            <a:ext cx="5185821" cy="5253089"/>
          </a:xfrm>
        </p:spPr>
        <p:txBody>
          <a:bodyPr anchor="b">
            <a:normAutofit/>
          </a:bodyPr>
          <a:lstStyle>
            <a:lvl1pPr>
              <a:defRPr sz="6000">
                <a:solidFill>
                  <a:schemeClr val="bg1"/>
                </a:solidFill>
              </a:defRPr>
            </a:lvl1pPr>
          </a:lstStyle>
          <a:p>
            <a:r>
              <a:rPr lang="en-US" dirty="0"/>
              <a:t>Click to add title</a:t>
            </a:r>
          </a:p>
        </p:txBody>
      </p:sp>
    </p:spTree>
    <p:extLst>
      <p:ext uri="{BB962C8B-B14F-4D97-AF65-F5344CB8AC3E}">
        <p14:creationId xmlns:p14="http://schemas.microsoft.com/office/powerpoint/2010/main" val="1784555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Content and Table">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12" name="Content Placeholder 7">
            <a:extLst>
              <a:ext uri="{FF2B5EF4-FFF2-40B4-BE49-F238E27FC236}">
                <a16:creationId xmlns:a16="http://schemas.microsoft.com/office/drawing/2014/main" id="{617CE1C3-9892-2E23-986F-80ABB41823D6}"/>
              </a:ext>
            </a:extLst>
          </p:cNvPr>
          <p:cNvSpPr>
            <a:spLocks noGrp="1"/>
          </p:cNvSpPr>
          <p:nvPr>
            <p:ph sz="quarter" idx="11" hasCustomPrompt="1"/>
          </p:nvPr>
        </p:nvSpPr>
        <p:spPr>
          <a:xfrm>
            <a:off x="1468814" y="2057400"/>
            <a:ext cx="3091027" cy="3867538"/>
          </a:xfrm>
        </p:spPr>
        <p:txBody>
          <a:bodyPr lIns="0">
            <a:normAutofit/>
          </a:bodyPr>
          <a:lstStyle>
            <a:lvl1pPr marL="0" indent="0">
              <a:lnSpc>
                <a:spcPct val="100000"/>
              </a:lnSpc>
              <a:spcBef>
                <a:spcPts val="0"/>
              </a:spcBef>
              <a:spcAft>
                <a:spcPts val="1200"/>
              </a:spcAft>
              <a:buNone/>
              <a:defRPr sz="2000"/>
            </a:lvl1pPr>
            <a:lvl2pPr marL="800100" indent="-342900">
              <a:lnSpc>
                <a:spcPct val="100000"/>
              </a:lnSpc>
              <a:spcBef>
                <a:spcPts val="0"/>
              </a:spcBef>
              <a:spcAft>
                <a:spcPts val="1200"/>
              </a:spcAft>
              <a:buFont typeface="Arial" panose="020B0604020202020204" pitchFamily="34" charset="0"/>
              <a:buChar char="•"/>
              <a:defRPr sz="2000"/>
            </a:lvl2pPr>
            <a:lvl3pPr marL="1257300" indent="-342900">
              <a:spcBef>
                <a:spcPts val="0"/>
              </a:spcBef>
              <a:spcAft>
                <a:spcPts val="1200"/>
              </a:spcAft>
              <a:buFont typeface="Arial" panose="020B0604020202020204" pitchFamily="34" charset="0"/>
              <a:buChar char="•"/>
              <a:defRPr sz="2000"/>
            </a:lvl3pPr>
            <a:lvl4pPr marL="1714500" indent="-342900">
              <a:spcBef>
                <a:spcPts val="0"/>
              </a:spcBef>
              <a:spcAft>
                <a:spcPts val="1200"/>
              </a:spcAft>
              <a:buFont typeface="Arial" panose="020B0604020202020204" pitchFamily="34" charset="0"/>
              <a:buChar char="•"/>
              <a:defRPr sz="2000"/>
            </a:lvl4pPr>
            <a:lvl5pPr marL="2171700" indent="-342900">
              <a:spcBef>
                <a:spcPts val="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able Placeholder 13">
            <a:extLst>
              <a:ext uri="{FF2B5EF4-FFF2-40B4-BE49-F238E27FC236}">
                <a16:creationId xmlns:a16="http://schemas.microsoft.com/office/drawing/2014/main" id="{EA708189-1532-1BDD-104F-4D8556146CEE}"/>
              </a:ext>
            </a:extLst>
          </p:cNvPr>
          <p:cNvSpPr>
            <a:spLocks noGrp="1"/>
          </p:cNvSpPr>
          <p:nvPr>
            <p:ph type="tbl" sz="quarter" idx="12"/>
          </p:nvPr>
        </p:nvSpPr>
        <p:spPr>
          <a:xfrm>
            <a:off x="5097463" y="2051976"/>
            <a:ext cx="6180137" cy="3867538"/>
          </a:xfrm>
        </p:spPr>
        <p:txBody>
          <a:bodyPr>
            <a:normAutofit/>
          </a:bodyPr>
          <a:lstStyle>
            <a:lvl1pPr>
              <a:defRPr sz="2000"/>
            </a:lvl1pPr>
          </a:lstStyle>
          <a:p>
            <a:r>
              <a:rPr lang="en-US"/>
              <a:t>Click icon to add table</a:t>
            </a:r>
            <a:endParaRPr lang="en-US" dirty="0"/>
          </a:p>
        </p:txBody>
      </p:sp>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 name="Slide Number Placeholder 5">
            <a:extLst>
              <a:ext uri="{FF2B5EF4-FFF2-40B4-BE49-F238E27FC236}">
                <a16:creationId xmlns:a16="http://schemas.microsoft.com/office/drawing/2014/main" id="{6E0EC71B-95A1-C740-6B1F-F8DF02E2D164}"/>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3409299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2 Content 2">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8" name="Content Placeholder 7">
            <a:extLst>
              <a:ext uri="{FF2B5EF4-FFF2-40B4-BE49-F238E27FC236}">
                <a16:creationId xmlns:a16="http://schemas.microsoft.com/office/drawing/2014/main" id="{8B0AB10A-3CAB-D4C0-3CB1-401461802BD3}"/>
              </a:ext>
            </a:extLst>
          </p:cNvPr>
          <p:cNvSpPr>
            <a:spLocks noGrp="1"/>
          </p:cNvSpPr>
          <p:nvPr>
            <p:ph sz="quarter" idx="10" hasCustomPrompt="1"/>
          </p:nvPr>
        </p:nvSpPr>
        <p:spPr>
          <a:xfrm>
            <a:off x="1468814" y="2066731"/>
            <a:ext cx="6452876" cy="3867538"/>
          </a:xfrm>
        </p:spPr>
        <p:txBody>
          <a:bodyPr lIns="0">
            <a:normAutofit/>
          </a:bodyPr>
          <a:lstStyle>
            <a:lvl1pPr>
              <a:lnSpc>
                <a:spcPct val="100000"/>
              </a:lnSpc>
              <a:spcAft>
                <a:spcPts val="600"/>
              </a:spcAft>
              <a:defRPr sz="2000"/>
            </a:lvl1pPr>
            <a:lvl2pPr>
              <a:lnSpc>
                <a:spcPct val="100000"/>
              </a:lnSpc>
              <a:spcAft>
                <a:spcPts val="600"/>
              </a:spcAft>
              <a:defRPr sz="2000"/>
            </a:lvl2pPr>
            <a:lvl3pPr>
              <a:lnSpc>
                <a:spcPct val="100000"/>
              </a:lnSpc>
              <a:spcBef>
                <a:spcPts val="1000"/>
              </a:spcBef>
              <a:spcAft>
                <a:spcPts val="600"/>
              </a:spcAft>
              <a:defRPr sz="2000"/>
            </a:lvl3pPr>
            <a:lvl4pPr>
              <a:lnSpc>
                <a:spcPct val="100000"/>
              </a:lnSpc>
              <a:spcAft>
                <a:spcPts val="1200"/>
              </a:spcAft>
              <a:defRPr sz="2000"/>
            </a:lvl4pPr>
            <a:lvl5pP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7">
            <a:extLst>
              <a:ext uri="{FF2B5EF4-FFF2-40B4-BE49-F238E27FC236}">
                <a16:creationId xmlns:a16="http://schemas.microsoft.com/office/drawing/2014/main" id="{7DBA8ADB-B20F-8404-46AB-AF67E25C7C75}"/>
              </a:ext>
            </a:extLst>
          </p:cNvPr>
          <p:cNvSpPr>
            <a:spLocks noGrp="1"/>
          </p:cNvSpPr>
          <p:nvPr>
            <p:ph sz="quarter" idx="11" hasCustomPrompt="1"/>
          </p:nvPr>
        </p:nvSpPr>
        <p:spPr>
          <a:xfrm>
            <a:off x="8169196" y="2066731"/>
            <a:ext cx="3108391" cy="3867538"/>
          </a:xfrm>
        </p:spPr>
        <p:txBody>
          <a:bodyPr lIns="0">
            <a:normAutofit/>
          </a:bodyPr>
          <a:lstStyle>
            <a:lvl1pPr marL="0" indent="0">
              <a:lnSpc>
                <a:spcPct val="100000"/>
              </a:lnSpc>
              <a:spcAft>
                <a:spcPts val="600"/>
              </a:spcAft>
              <a:buNone/>
              <a:defRPr sz="2000"/>
            </a:lvl1pPr>
            <a:lvl2pPr marL="800100" indent="-342900">
              <a:lnSpc>
                <a:spcPct val="100000"/>
              </a:lnSpc>
              <a:spcAft>
                <a:spcPts val="600"/>
              </a:spcAft>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8814D5F7-E70A-5F97-5C8F-95B9E1B6D492}"/>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8528140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Table">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9" name="Table Placeholder 8">
            <a:extLst>
              <a:ext uri="{FF2B5EF4-FFF2-40B4-BE49-F238E27FC236}">
                <a16:creationId xmlns:a16="http://schemas.microsoft.com/office/drawing/2014/main" id="{CB43608F-0A38-CF4A-4B3B-F1212E786FDE}"/>
              </a:ext>
            </a:extLst>
          </p:cNvPr>
          <p:cNvSpPr>
            <a:spLocks noGrp="1"/>
          </p:cNvSpPr>
          <p:nvPr>
            <p:ph type="tbl" sz="quarter" idx="10"/>
          </p:nvPr>
        </p:nvSpPr>
        <p:spPr>
          <a:xfrm>
            <a:off x="1487488" y="2057400"/>
            <a:ext cx="9790112" cy="3886200"/>
          </a:xfrm>
        </p:spPr>
        <p:txBody>
          <a:bodyPr>
            <a:normAutofit/>
          </a:bodyPr>
          <a:lstStyle>
            <a:lvl1pPr>
              <a:defRPr sz="2400"/>
            </a:lvl1pPr>
          </a:lstStyle>
          <a:p>
            <a:r>
              <a:rPr lang="en-US"/>
              <a:t>Click icon to add table</a:t>
            </a:r>
            <a:endParaRPr lang="en-US" dirty="0"/>
          </a:p>
        </p:txBody>
      </p:sp>
      <p:sp>
        <p:nvSpPr>
          <p:cNvPr id="2" name="Slide Number Placeholder 5">
            <a:extLst>
              <a:ext uri="{FF2B5EF4-FFF2-40B4-BE49-F238E27FC236}">
                <a16:creationId xmlns:a16="http://schemas.microsoft.com/office/drawing/2014/main" id="{05DA3688-07D1-82D9-6818-C95E9A69C2F1}"/>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26913572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ank you 1">
    <p:bg>
      <p:bgPr>
        <a:solidFill>
          <a:schemeClr val="accent2">
            <a:lumMod val="50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1B5E70F-EF03-B535-2505-BC971E3BC36D}"/>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a:extLst>
              <a:ext uri="{FF2B5EF4-FFF2-40B4-BE49-F238E27FC236}">
                <a16:creationId xmlns:a16="http://schemas.microsoft.com/office/drawing/2014/main" id="{8794424E-93DD-A404-D05E-EF6030A76D3B}"/>
              </a:ext>
              <a:ext uri="{C183D7F6-B498-43B3-948B-1728B52AA6E4}">
                <adec:decorative xmlns:adec="http://schemas.microsoft.com/office/drawing/2017/decorative" val="1"/>
              </a:ext>
            </a:extLst>
          </p:cNvPr>
          <p:cNvCxnSpPr>
            <a:cxnSpLocks/>
          </p:cNvCxnSpPr>
          <p:nvPr userDrawn="1"/>
        </p:nvCxnSpPr>
        <p:spPr>
          <a:xfrm>
            <a:off x="896628" y="0"/>
            <a:ext cx="0" cy="6858000"/>
          </a:xfrm>
          <a:prstGeom prst="line">
            <a:avLst/>
          </a:prstGeom>
          <a:ln w="19050">
            <a:solidFill>
              <a:schemeClr val="accent5">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B03A3B6B-5129-A46A-A20C-5D7BC706C9B1}"/>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7">
            <a:extLst>
              <a:ext uri="{FF2B5EF4-FFF2-40B4-BE49-F238E27FC236}">
                <a16:creationId xmlns:a16="http://schemas.microsoft.com/office/drawing/2014/main" id="{24E401A1-8CEE-5E1B-343B-D737433AE63F}"/>
              </a:ext>
            </a:extLst>
          </p:cNvPr>
          <p:cNvSpPr>
            <a:spLocks noGrp="1"/>
          </p:cNvSpPr>
          <p:nvPr>
            <p:ph type="title" hasCustomPrompt="1"/>
          </p:nvPr>
        </p:nvSpPr>
        <p:spPr>
          <a:xfrm>
            <a:off x="1317614" y="690511"/>
            <a:ext cx="4964671" cy="5253089"/>
          </a:xfrm>
        </p:spPr>
        <p:txBody>
          <a:bodyPr anchor="b">
            <a:normAutofit/>
          </a:bodyPr>
          <a:lstStyle>
            <a:lvl1pPr>
              <a:defRPr sz="6000">
                <a:solidFill>
                  <a:schemeClr val="bg1"/>
                </a:solidFill>
              </a:defRPr>
            </a:lvl1pPr>
          </a:lstStyle>
          <a:p>
            <a:r>
              <a:rPr lang="en-US" dirty="0"/>
              <a:t>Click to add title</a:t>
            </a:r>
          </a:p>
        </p:txBody>
      </p:sp>
      <p:sp>
        <p:nvSpPr>
          <p:cNvPr id="10" name="Content Placeholder 9">
            <a:extLst>
              <a:ext uri="{FF2B5EF4-FFF2-40B4-BE49-F238E27FC236}">
                <a16:creationId xmlns:a16="http://schemas.microsoft.com/office/drawing/2014/main" id="{AD608249-3D60-D3B2-68C5-778D0EA18F2D}"/>
              </a:ext>
            </a:extLst>
          </p:cNvPr>
          <p:cNvSpPr>
            <a:spLocks noGrp="1"/>
          </p:cNvSpPr>
          <p:nvPr>
            <p:ph sz="quarter" idx="10" hasCustomPrompt="1"/>
          </p:nvPr>
        </p:nvSpPr>
        <p:spPr>
          <a:xfrm>
            <a:off x="6282286" y="690465"/>
            <a:ext cx="4784372" cy="5253089"/>
          </a:xfrm>
        </p:spPr>
        <p:txBody>
          <a:bodyPr anchor="ctr">
            <a:normAutofit/>
          </a:bodyPr>
          <a:lstStyle>
            <a:lvl1pPr marL="0" indent="0">
              <a:lnSpc>
                <a:spcPct val="100000"/>
              </a:lnSpc>
              <a:spcBef>
                <a:spcPts val="0"/>
              </a:spcBef>
              <a:spcAft>
                <a:spcPts val="1200"/>
              </a:spcAft>
              <a:buNone/>
              <a:defRPr sz="2000">
                <a:solidFill>
                  <a:schemeClr val="bg1"/>
                </a:solidFill>
              </a:defRPr>
            </a:lvl1pPr>
            <a:lvl2pPr marL="742950" indent="-285750">
              <a:lnSpc>
                <a:spcPct val="100000"/>
              </a:lnSpc>
              <a:spcBef>
                <a:spcPts val="0"/>
              </a:spcBef>
              <a:spcAft>
                <a:spcPts val="1200"/>
              </a:spcAft>
              <a:buFont typeface="Arial" panose="020B0604020202020204" pitchFamily="34" charset="0"/>
              <a:buChar char="•"/>
              <a:defRPr sz="1800">
                <a:solidFill>
                  <a:schemeClr val="bg1"/>
                </a:solidFill>
              </a:defRPr>
            </a:lvl2pPr>
            <a:lvl3pPr marL="1200150" indent="-285750">
              <a:lnSpc>
                <a:spcPct val="100000"/>
              </a:lnSpc>
              <a:spcBef>
                <a:spcPts val="0"/>
              </a:spcBef>
              <a:spcAft>
                <a:spcPts val="1200"/>
              </a:spcAft>
              <a:buFont typeface="Arial" panose="020B0604020202020204" pitchFamily="34" charset="0"/>
              <a:buChar char="•"/>
              <a:defRPr sz="1600">
                <a:solidFill>
                  <a:schemeClr val="bg1"/>
                </a:solidFill>
              </a:defRPr>
            </a:lvl3pPr>
            <a:lvl4pPr marL="1657350" indent="-285750">
              <a:lnSpc>
                <a:spcPct val="100000"/>
              </a:lnSpc>
              <a:spcBef>
                <a:spcPts val="0"/>
              </a:spcBef>
              <a:spcAft>
                <a:spcPts val="1200"/>
              </a:spcAft>
              <a:buFont typeface="Arial" panose="020B0604020202020204" pitchFamily="34" charset="0"/>
              <a:buChar char="•"/>
              <a:defRPr sz="1400">
                <a:solidFill>
                  <a:schemeClr val="bg1"/>
                </a:solidFill>
              </a:defRPr>
            </a:lvl4pPr>
            <a:lvl5pPr marL="2114550" indent="-285750">
              <a:lnSpc>
                <a:spcPct val="100000"/>
              </a:lnSpc>
              <a:spcBef>
                <a:spcPts val="0"/>
              </a:spcBef>
              <a:spcAft>
                <a:spcPts val="1200"/>
              </a:spcAft>
              <a:buFont typeface="Arial" panose="020B0604020202020204" pitchFamily="34" charset="0"/>
              <a:buChar char="•"/>
              <a:defRPr sz="1400">
                <a:solidFill>
                  <a:schemeClr val="bg1"/>
                </a:solidFill>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643748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1">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55583" y="737115"/>
            <a:ext cx="4640418" cy="5407091"/>
          </a:xfrm>
        </p:spPr>
        <p:txBody>
          <a:bodyPr lIns="0">
            <a:normAutofit/>
          </a:bodyPr>
          <a:lstStyle>
            <a:lvl1pPr>
              <a:defRPr sz="3600"/>
            </a:lvl1pPr>
          </a:lstStyle>
          <a:p>
            <a:r>
              <a:rPr lang="en-US" dirty="0"/>
              <a:t>Click to add title</a:t>
            </a:r>
          </a:p>
        </p:txBody>
      </p:sp>
      <p:sp>
        <p:nvSpPr>
          <p:cNvPr id="2" name="Content Placeholder 7">
            <a:extLst>
              <a:ext uri="{FF2B5EF4-FFF2-40B4-BE49-F238E27FC236}">
                <a16:creationId xmlns:a16="http://schemas.microsoft.com/office/drawing/2014/main" id="{AEA3C42D-C3E7-4F13-63E2-96D7A3B21113}"/>
              </a:ext>
            </a:extLst>
          </p:cNvPr>
          <p:cNvSpPr>
            <a:spLocks noGrp="1"/>
          </p:cNvSpPr>
          <p:nvPr>
            <p:ph sz="quarter" idx="12" hasCustomPrompt="1"/>
          </p:nvPr>
        </p:nvSpPr>
        <p:spPr>
          <a:xfrm>
            <a:off x="6388461" y="737115"/>
            <a:ext cx="4449712" cy="5407091"/>
          </a:xfrm>
        </p:spPr>
        <p:txBody>
          <a:bodyPr lIns="0" tIns="0" rIns="0" bIns="0" anchor="ctr">
            <a:normAutofit/>
          </a:bodyPr>
          <a:lstStyle>
            <a:lvl1pPr marL="228600" indent="-228600">
              <a:lnSpc>
                <a:spcPct val="100000"/>
              </a:lnSpc>
              <a:spcBef>
                <a:spcPts val="0"/>
              </a:spcBef>
              <a:spcAft>
                <a:spcPts val="1200"/>
              </a:spcAft>
              <a:buFont typeface="Arial" panose="020B0604020202020204" pitchFamily="34" charset="0"/>
              <a:buChar char="•"/>
              <a:defRPr sz="2000"/>
            </a:lvl1pPr>
            <a:lvl2pPr marL="685800" indent="-228600">
              <a:lnSpc>
                <a:spcPct val="100000"/>
              </a:lnSpc>
              <a:spcBef>
                <a:spcPts val="0"/>
              </a:spcBef>
              <a:spcAft>
                <a:spcPts val="1200"/>
              </a:spcAft>
              <a:buFont typeface="Arial" panose="020B0604020202020204" pitchFamily="34" charset="0"/>
              <a:buChar char="•"/>
              <a:defRPr sz="2000"/>
            </a:lvl2pPr>
            <a:lvl3pPr marL="1143000" indent="-228600">
              <a:spcBef>
                <a:spcPts val="0"/>
              </a:spcBef>
              <a:spcAft>
                <a:spcPts val="1200"/>
              </a:spcAft>
              <a:buFont typeface="Arial" panose="020B0604020202020204" pitchFamily="34" charset="0"/>
              <a:buChar char="•"/>
              <a:defRPr sz="2000"/>
            </a:lvl3pPr>
            <a:lvl4pPr marL="1600200" indent="-228600">
              <a:spcBef>
                <a:spcPts val="0"/>
              </a:spcBef>
              <a:spcAft>
                <a:spcPts val="1200"/>
              </a:spcAft>
              <a:buFont typeface="Arial" panose="020B0604020202020204" pitchFamily="34" charset="0"/>
              <a:buChar char="•"/>
              <a:defRPr sz="2000"/>
            </a:lvl4pPr>
            <a:lvl5pPr marL="2057400" indent="-228600">
              <a:spcBef>
                <a:spcPts val="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3" name="Straight Connector 2">
            <a:extLst>
              <a:ext uri="{FF2B5EF4-FFF2-40B4-BE49-F238E27FC236}">
                <a16:creationId xmlns:a16="http://schemas.microsoft.com/office/drawing/2014/main" id="{45FE61D9-DA99-9DA5-5DD2-C4118066CA63}"/>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CE64603E-965E-E3BF-203B-F4D99428203D}"/>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5">
            <a:extLst>
              <a:ext uri="{FF2B5EF4-FFF2-40B4-BE49-F238E27FC236}">
                <a16:creationId xmlns:a16="http://schemas.microsoft.com/office/drawing/2014/main" id="{4E9F5D75-1D8F-F695-81F8-4A6D0C678215}"/>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3277245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Picture">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BB6B956C-A124-5A7C-EBD4-CBB618B9BC1D}"/>
              </a:ext>
            </a:extLst>
          </p:cNvPr>
          <p:cNvSpPr>
            <a:spLocks noGrp="1"/>
          </p:cNvSpPr>
          <p:nvPr>
            <p:ph type="title" hasCustomPrompt="1"/>
          </p:nvPr>
        </p:nvSpPr>
        <p:spPr>
          <a:xfrm>
            <a:off x="1353827" y="1278294"/>
            <a:ext cx="5000318" cy="4904141"/>
          </a:xfrm>
        </p:spPr>
        <p:txBody>
          <a:bodyPr anchor="b">
            <a:normAutofit/>
          </a:bodyPr>
          <a:lstStyle>
            <a:lvl1pPr>
              <a:defRPr sz="3600"/>
            </a:lvl1pPr>
          </a:lstStyle>
          <a:p>
            <a:r>
              <a:rPr lang="en-US" dirty="0"/>
              <a:t>Click to add title</a:t>
            </a:r>
          </a:p>
        </p:txBody>
      </p:sp>
      <p:sp>
        <p:nvSpPr>
          <p:cNvPr id="12" name="Picture Placeholder 11">
            <a:extLst>
              <a:ext uri="{FF2B5EF4-FFF2-40B4-BE49-F238E27FC236}">
                <a16:creationId xmlns:a16="http://schemas.microsoft.com/office/drawing/2014/main" id="{2B92702B-E14C-886C-445A-349265F37592}"/>
              </a:ext>
            </a:extLst>
          </p:cNvPr>
          <p:cNvSpPr>
            <a:spLocks noGrp="1"/>
          </p:cNvSpPr>
          <p:nvPr>
            <p:ph type="pic" sz="quarter" idx="13"/>
          </p:nvPr>
        </p:nvSpPr>
        <p:spPr>
          <a:xfrm>
            <a:off x="6642169" y="-1"/>
            <a:ext cx="4635426" cy="6857999"/>
          </a:xfrm>
        </p:spPr>
        <p:txBody>
          <a:bodyPr>
            <a:normAutofit/>
          </a:bodyPr>
          <a:lstStyle>
            <a:lvl1pPr marL="0" indent="0" algn="ctr">
              <a:buNone/>
              <a:defRPr sz="2000"/>
            </a:lvl1pPr>
          </a:lstStyle>
          <a:p>
            <a:r>
              <a:rPr lang="en-US"/>
              <a:t>Click icon to add picture</a:t>
            </a:r>
            <a:endParaRPr lang="en-US" dirty="0"/>
          </a:p>
        </p:txBody>
      </p:sp>
      <p:sp>
        <p:nvSpPr>
          <p:cNvPr id="6" name="Rectangle 5">
            <a:extLst>
              <a:ext uri="{FF2B5EF4-FFF2-40B4-BE49-F238E27FC236}">
                <a16:creationId xmlns:a16="http://schemas.microsoft.com/office/drawing/2014/main" id="{49C76C37-CBD2-36CF-1413-53DD1CB4A545}"/>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510D1AAD-E663-5B8E-CE72-64C1DBF19CE0}"/>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EC250190-89C1-EAA3-6C2A-15A60C6754F5}"/>
              </a:ext>
              <a:ext uri="{C183D7F6-B498-43B3-948B-1728B52AA6E4}">
                <adec:decorative xmlns:adec="http://schemas.microsoft.com/office/drawing/2017/decorative" val="1"/>
              </a:ext>
            </a:extLst>
          </p:cNvPr>
          <p:cNvCxnSpPr>
            <a:cxnSpLocks/>
          </p:cNvCxnSpPr>
          <p:nvPr userDrawn="1"/>
        </p:nvCxnSpPr>
        <p:spPr>
          <a:xfrm>
            <a:off x="896628" y="0"/>
            <a:ext cx="0" cy="685800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90299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Subtitle">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BB6B956C-A124-5A7C-EBD4-CBB618B9BC1D}"/>
              </a:ext>
            </a:extLst>
          </p:cNvPr>
          <p:cNvSpPr>
            <a:spLocks noGrp="1"/>
          </p:cNvSpPr>
          <p:nvPr>
            <p:ph type="title" hasCustomPrompt="1"/>
          </p:nvPr>
        </p:nvSpPr>
        <p:spPr>
          <a:xfrm>
            <a:off x="1353827" y="3508311"/>
            <a:ext cx="9923770" cy="1438762"/>
          </a:xfrm>
        </p:spPr>
        <p:txBody>
          <a:bodyPr anchor="b">
            <a:normAutofit/>
          </a:bodyPr>
          <a:lstStyle>
            <a:lvl1pPr>
              <a:defRPr sz="3600"/>
            </a:lvl1pPr>
          </a:lstStyle>
          <a:p>
            <a:r>
              <a:rPr lang="en-US" dirty="0"/>
              <a:t>Click to add title</a:t>
            </a:r>
          </a:p>
        </p:txBody>
      </p:sp>
      <p:sp>
        <p:nvSpPr>
          <p:cNvPr id="12" name="Picture Placeholder 11">
            <a:extLst>
              <a:ext uri="{FF2B5EF4-FFF2-40B4-BE49-F238E27FC236}">
                <a16:creationId xmlns:a16="http://schemas.microsoft.com/office/drawing/2014/main" id="{2B92702B-E14C-886C-445A-349265F37592}"/>
              </a:ext>
            </a:extLst>
          </p:cNvPr>
          <p:cNvSpPr>
            <a:spLocks noGrp="1"/>
          </p:cNvSpPr>
          <p:nvPr>
            <p:ph type="pic" sz="quarter" idx="13"/>
          </p:nvPr>
        </p:nvSpPr>
        <p:spPr>
          <a:xfrm>
            <a:off x="915600" y="0"/>
            <a:ext cx="10361995" cy="3429000"/>
          </a:xfrm>
        </p:spPr>
        <p:txBody>
          <a:bodyPr>
            <a:normAutofit/>
          </a:bodyPr>
          <a:lstStyle>
            <a:lvl1pPr marL="0" indent="0" algn="ctr">
              <a:buNone/>
              <a:defRPr sz="2000"/>
            </a:lvl1pPr>
          </a:lstStyle>
          <a:p>
            <a:r>
              <a:rPr lang="en-US"/>
              <a:t>Click icon to add picture</a:t>
            </a:r>
            <a:endParaRPr lang="en-US" dirty="0"/>
          </a:p>
        </p:txBody>
      </p:sp>
      <p:sp>
        <p:nvSpPr>
          <p:cNvPr id="6" name="Rectangle 5">
            <a:extLst>
              <a:ext uri="{FF2B5EF4-FFF2-40B4-BE49-F238E27FC236}">
                <a16:creationId xmlns:a16="http://schemas.microsoft.com/office/drawing/2014/main" id="{49C76C37-CBD2-36CF-1413-53DD1CB4A545}"/>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510D1AAD-E663-5B8E-CE72-64C1DBF19CE0}"/>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EC250190-89C1-EAA3-6C2A-15A60C6754F5}"/>
              </a:ext>
              <a:ext uri="{C183D7F6-B498-43B3-948B-1728B52AA6E4}">
                <adec:decorative xmlns:adec="http://schemas.microsoft.com/office/drawing/2017/decorative" val="1"/>
              </a:ext>
            </a:extLst>
          </p:cNvPr>
          <p:cNvCxnSpPr>
            <a:cxnSpLocks/>
          </p:cNvCxnSpPr>
          <p:nvPr userDrawn="1"/>
        </p:nvCxnSpPr>
        <p:spPr>
          <a:xfrm>
            <a:off x="896628" y="0"/>
            <a:ext cx="0" cy="685800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10" name="Text Placeholder 12">
            <a:extLst>
              <a:ext uri="{FF2B5EF4-FFF2-40B4-BE49-F238E27FC236}">
                <a16:creationId xmlns:a16="http://schemas.microsoft.com/office/drawing/2014/main" id="{D179113D-0374-3934-841E-56AD5AFCF977}"/>
              </a:ext>
            </a:extLst>
          </p:cNvPr>
          <p:cNvSpPr>
            <a:spLocks noGrp="1"/>
          </p:cNvSpPr>
          <p:nvPr>
            <p:ph type="body" sz="quarter" idx="12" hasCustomPrompt="1"/>
          </p:nvPr>
        </p:nvSpPr>
        <p:spPr>
          <a:xfrm>
            <a:off x="1353828" y="5228488"/>
            <a:ext cx="9923770" cy="1368256"/>
          </a:xfrm>
          <a:prstGeom prst="rect">
            <a:avLst/>
          </a:prstGeom>
        </p:spPr>
        <p:txBody>
          <a:bodyPr anchor="t">
            <a:normAutofit/>
          </a:bodyPr>
          <a:lstStyle>
            <a:lvl1pPr marL="0" indent="0" algn="l">
              <a:lnSpc>
                <a:spcPct val="80000"/>
              </a:lnSpc>
              <a:spcBef>
                <a:spcPts val="0"/>
              </a:spcBef>
              <a:buNone/>
              <a:defRPr sz="2000" spc="0" baseline="0">
                <a:solidFill>
                  <a:schemeClr val="tx1"/>
                </a:solidFill>
                <a:latin typeface="+mn-lt"/>
              </a:defRPr>
            </a:lvl1pPr>
          </a:lstStyle>
          <a:p>
            <a:pPr lvl="0"/>
            <a:r>
              <a:rPr lang="en-US" dirty="0"/>
              <a:t>Click to add subtitle</a:t>
            </a:r>
          </a:p>
        </p:txBody>
      </p:sp>
    </p:spTree>
    <p:extLst>
      <p:ext uri="{BB962C8B-B14F-4D97-AF65-F5344CB8AC3E}">
        <p14:creationId xmlns:p14="http://schemas.microsoft.com/office/powerpoint/2010/main" val="3227224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5" y="503852"/>
            <a:ext cx="9150675" cy="1427585"/>
          </a:xfrm>
        </p:spPr>
        <p:txBody>
          <a:bodyPr lIns="0">
            <a:normAutofit/>
          </a:bodyPr>
          <a:lstStyle>
            <a:lvl1pPr>
              <a:defRPr sz="3600"/>
            </a:lvl1pPr>
          </a:lstStyle>
          <a:p>
            <a:r>
              <a:rPr lang="en-US" dirty="0"/>
              <a:t>Click to add title</a:t>
            </a:r>
          </a:p>
        </p:txBody>
      </p:sp>
      <p:sp>
        <p:nvSpPr>
          <p:cNvPr id="2" name="Content Placeholder 7">
            <a:extLst>
              <a:ext uri="{FF2B5EF4-FFF2-40B4-BE49-F238E27FC236}">
                <a16:creationId xmlns:a16="http://schemas.microsoft.com/office/drawing/2014/main" id="{AEA3C42D-C3E7-4F13-63E2-96D7A3B21113}"/>
              </a:ext>
            </a:extLst>
          </p:cNvPr>
          <p:cNvSpPr>
            <a:spLocks noGrp="1"/>
          </p:cNvSpPr>
          <p:nvPr>
            <p:ph sz="quarter" idx="12" hasCustomPrompt="1"/>
          </p:nvPr>
        </p:nvSpPr>
        <p:spPr>
          <a:xfrm>
            <a:off x="1450153" y="2108722"/>
            <a:ext cx="8552264" cy="4119463"/>
          </a:xfrm>
        </p:spPr>
        <p:txBody>
          <a:bodyPr lIns="0" tIns="0" rIns="0" bIns="0">
            <a:normAutofit/>
          </a:bodyPr>
          <a:lstStyle>
            <a:lvl1pPr marL="228600" indent="-228600">
              <a:lnSpc>
                <a:spcPct val="100000"/>
              </a:lnSpc>
              <a:spcBef>
                <a:spcPts val="0"/>
              </a:spcBef>
              <a:spcAft>
                <a:spcPts val="1200"/>
              </a:spcAft>
              <a:buFont typeface="Arial" panose="020B0604020202020204" pitchFamily="34" charset="0"/>
              <a:buChar char="•"/>
              <a:defRPr sz="2000"/>
            </a:lvl1pPr>
            <a:lvl2pPr marL="685800" indent="-228600">
              <a:lnSpc>
                <a:spcPct val="100000"/>
              </a:lnSpc>
              <a:spcBef>
                <a:spcPts val="0"/>
              </a:spcBef>
              <a:spcAft>
                <a:spcPts val="1200"/>
              </a:spcAft>
              <a:buFont typeface="Arial" panose="020B0604020202020204" pitchFamily="34" charset="0"/>
              <a:buChar char="•"/>
              <a:defRPr sz="2000"/>
            </a:lvl2pPr>
            <a:lvl3pPr marL="1143000" indent="-228600">
              <a:spcBef>
                <a:spcPts val="0"/>
              </a:spcBef>
              <a:spcAft>
                <a:spcPts val="1200"/>
              </a:spcAft>
              <a:buFont typeface="Arial" panose="020B0604020202020204" pitchFamily="34" charset="0"/>
              <a:buChar char="•"/>
              <a:defRPr sz="2000"/>
            </a:lvl3pPr>
            <a:lvl4pPr marL="1600200" indent="-228600">
              <a:spcBef>
                <a:spcPts val="0"/>
              </a:spcBef>
              <a:spcAft>
                <a:spcPts val="1200"/>
              </a:spcAft>
              <a:buFont typeface="Arial" panose="020B0604020202020204" pitchFamily="34" charset="0"/>
              <a:buChar char="•"/>
              <a:defRPr sz="2000"/>
            </a:lvl4pPr>
            <a:lvl5pPr marL="2057400" indent="-228600">
              <a:spcBef>
                <a:spcPts val="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3" name="Straight Connector 2">
            <a:extLst>
              <a:ext uri="{FF2B5EF4-FFF2-40B4-BE49-F238E27FC236}">
                <a16:creationId xmlns:a16="http://schemas.microsoft.com/office/drawing/2014/main" id="{45FE61D9-DA99-9DA5-5DD2-C4118066CA63}"/>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CE64603E-965E-E3BF-203B-F4D99428203D}"/>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5">
            <a:extLst>
              <a:ext uri="{FF2B5EF4-FFF2-40B4-BE49-F238E27FC236}">
                <a16:creationId xmlns:a16="http://schemas.microsoft.com/office/drawing/2014/main" id="{5DABAFC1-3E76-DCE6-3A6D-E0020C5BE864}"/>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1373596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Title">
    <p:bg>
      <p:bgPr>
        <a:solidFill>
          <a:schemeClr val="accent6"/>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507175C5-CB2F-2BAC-3704-54DCD1BF043F}"/>
              </a:ext>
            </a:extLst>
          </p:cNvPr>
          <p:cNvSpPr>
            <a:spLocks noGrp="1"/>
          </p:cNvSpPr>
          <p:nvPr>
            <p:ph type="title" hasCustomPrompt="1"/>
          </p:nvPr>
        </p:nvSpPr>
        <p:spPr>
          <a:xfrm>
            <a:off x="1038031" y="1068169"/>
            <a:ext cx="10115939" cy="2681549"/>
          </a:xfrm>
        </p:spPr>
        <p:txBody>
          <a:bodyPr anchor="b"/>
          <a:lstStyle>
            <a:lvl1pPr algn="ctr">
              <a:defRPr>
                <a:solidFill>
                  <a:schemeClr val="bg1"/>
                </a:solidFill>
              </a:defRPr>
            </a:lvl1pPr>
          </a:lstStyle>
          <a:p>
            <a:r>
              <a:rPr lang="en-US" dirty="0"/>
              <a:t>Click to add title</a:t>
            </a:r>
          </a:p>
        </p:txBody>
      </p:sp>
      <p:sp>
        <p:nvSpPr>
          <p:cNvPr id="5" name="Rectangle 4">
            <a:extLst>
              <a:ext uri="{FF2B5EF4-FFF2-40B4-BE49-F238E27FC236}">
                <a16:creationId xmlns:a16="http://schemas.microsoft.com/office/drawing/2014/main" id="{3901905E-33E7-852F-94E3-8E100B3D1E4A}"/>
              </a:ext>
              <a:ext uri="{C183D7F6-B498-43B3-948B-1728B52AA6E4}">
                <adec:decorative xmlns:adec="http://schemas.microsoft.com/office/drawing/2017/decorative" val="1"/>
              </a:ext>
            </a:extLst>
          </p:cNvPr>
          <p:cNvSpPr/>
          <p:nvPr userDrawn="1"/>
        </p:nvSpPr>
        <p:spPr>
          <a:xfrm>
            <a:off x="914400" y="914400"/>
            <a:ext cx="10363200" cy="5029200"/>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1B7799F7-CBB1-9649-7D06-F7EEFD4F0183}"/>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1AFC5CA-DB29-4B8C-C004-72E4EC761C3B}"/>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 Placeholder 12">
            <a:extLst>
              <a:ext uri="{FF2B5EF4-FFF2-40B4-BE49-F238E27FC236}">
                <a16:creationId xmlns:a16="http://schemas.microsoft.com/office/drawing/2014/main" id="{E3CB2D2A-7172-87CE-D493-DAF52D62EBFC}"/>
              </a:ext>
            </a:extLst>
          </p:cNvPr>
          <p:cNvSpPr>
            <a:spLocks noGrp="1"/>
          </p:cNvSpPr>
          <p:nvPr>
            <p:ph type="body" sz="quarter" idx="12" hasCustomPrompt="1"/>
          </p:nvPr>
        </p:nvSpPr>
        <p:spPr>
          <a:xfrm>
            <a:off x="1038031" y="4027047"/>
            <a:ext cx="10115939" cy="1762783"/>
          </a:xfrm>
          <a:prstGeom prst="rect">
            <a:avLst/>
          </a:prstGeom>
        </p:spPr>
        <p:txBody>
          <a:bodyPr anchor="t">
            <a:normAutofit/>
          </a:bodyPr>
          <a:lstStyle>
            <a:lvl1pPr marL="0" indent="0" algn="ctr">
              <a:lnSpc>
                <a:spcPct val="80000"/>
              </a:lnSpc>
              <a:spcBef>
                <a:spcPts val="0"/>
              </a:spcBef>
              <a:buNone/>
              <a:defRPr sz="2000" spc="0" baseline="0">
                <a:solidFill>
                  <a:schemeClr val="bg1"/>
                </a:solidFill>
                <a:latin typeface="+mn-lt"/>
              </a:defRPr>
            </a:lvl1pPr>
          </a:lstStyle>
          <a:p>
            <a:pPr lvl="0"/>
            <a:r>
              <a:rPr lang="en-US" dirty="0"/>
              <a:t>Click to add subtitle</a:t>
            </a:r>
          </a:p>
        </p:txBody>
      </p:sp>
    </p:spTree>
    <p:extLst>
      <p:ext uri="{BB962C8B-B14F-4D97-AF65-F5344CB8AC3E}">
        <p14:creationId xmlns:p14="http://schemas.microsoft.com/office/powerpoint/2010/main" val="2069536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2 Content ">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2" name="Content Placeholder 7">
            <a:extLst>
              <a:ext uri="{FF2B5EF4-FFF2-40B4-BE49-F238E27FC236}">
                <a16:creationId xmlns:a16="http://schemas.microsoft.com/office/drawing/2014/main" id="{AEA3C42D-C3E7-4F13-63E2-96D7A3B21113}"/>
              </a:ext>
            </a:extLst>
          </p:cNvPr>
          <p:cNvSpPr>
            <a:spLocks noGrp="1"/>
          </p:cNvSpPr>
          <p:nvPr>
            <p:ph sz="quarter" idx="12" hasCustomPrompt="1"/>
          </p:nvPr>
        </p:nvSpPr>
        <p:spPr>
          <a:xfrm>
            <a:off x="1468814" y="2057401"/>
            <a:ext cx="4627186" cy="4119463"/>
          </a:xfrm>
        </p:spPr>
        <p:txBody>
          <a:bodyPr lIns="0">
            <a:normAutofit/>
          </a:bodyPr>
          <a:lstStyle>
            <a:lvl1pPr marL="0" indent="0">
              <a:lnSpc>
                <a:spcPct val="100000"/>
              </a:lnSpc>
              <a:spcBef>
                <a:spcPts val="1000"/>
              </a:spcBef>
              <a:spcAft>
                <a:spcPts val="1200"/>
              </a:spcAft>
              <a:buNone/>
              <a:defRPr sz="2000"/>
            </a:lvl1pPr>
            <a:lvl2pPr marL="228600" indent="-228600">
              <a:lnSpc>
                <a:spcPct val="100000"/>
              </a:lnSpc>
              <a:spcBef>
                <a:spcPts val="0"/>
              </a:spcBef>
              <a:spcAft>
                <a:spcPts val="1200"/>
              </a:spcAft>
              <a:buFont typeface="Arial" panose="020B0604020202020204" pitchFamily="34" charset="0"/>
              <a:buChar char="•"/>
              <a:defRPr sz="2000"/>
            </a:lvl2pPr>
            <a:lvl3pPr marL="685800" indent="-228600">
              <a:spcBef>
                <a:spcPts val="1000"/>
              </a:spcBef>
              <a:spcAft>
                <a:spcPts val="1200"/>
              </a:spcAft>
              <a:buFont typeface="Arial" panose="020B0604020202020204" pitchFamily="34" charset="0"/>
              <a:buChar char="•"/>
              <a:defRPr sz="2000"/>
            </a:lvl3pPr>
            <a:lvl4pPr marL="1143000" indent="-228600">
              <a:spcBef>
                <a:spcPts val="1000"/>
              </a:spcBef>
              <a:spcAft>
                <a:spcPts val="1200"/>
              </a:spcAft>
              <a:buFont typeface="Arial" panose="020B0604020202020204" pitchFamily="34" charset="0"/>
              <a:buChar char="•"/>
              <a:defRPr sz="2000"/>
            </a:lvl4pPr>
            <a:lvl5pPr marL="1600200" indent="-228600">
              <a:spcBef>
                <a:spcPts val="100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7">
            <a:extLst>
              <a:ext uri="{FF2B5EF4-FFF2-40B4-BE49-F238E27FC236}">
                <a16:creationId xmlns:a16="http://schemas.microsoft.com/office/drawing/2014/main" id="{617CE1C3-9892-2E23-986F-80ABB41823D6}"/>
              </a:ext>
            </a:extLst>
          </p:cNvPr>
          <p:cNvSpPr>
            <a:spLocks noGrp="1"/>
          </p:cNvSpPr>
          <p:nvPr>
            <p:ph sz="quarter" idx="11" hasCustomPrompt="1"/>
          </p:nvPr>
        </p:nvSpPr>
        <p:spPr>
          <a:xfrm>
            <a:off x="6668185" y="2057401"/>
            <a:ext cx="4609399" cy="4119463"/>
          </a:xfrm>
        </p:spPr>
        <p:txBody>
          <a:bodyPr lIns="0">
            <a:normAutofit/>
          </a:bodyPr>
          <a:lstStyle>
            <a:lvl1pPr marL="0" indent="0">
              <a:lnSpc>
                <a:spcPct val="100000"/>
              </a:lnSpc>
              <a:spcBef>
                <a:spcPts val="1000"/>
              </a:spcBef>
              <a:spcAft>
                <a:spcPts val="1200"/>
              </a:spcAft>
              <a:buNone/>
              <a:defRPr sz="2000"/>
            </a:lvl1pPr>
            <a:lvl2pPr marL="228600" indent="-228600">
              <a:lnSpc>
                <a:spcPct val="100000"/>
              </a:lnSpc>
              <a:spcBef>
                <a:spcPts val="1000"/>
              </a:spcBef>
              <a:spcAft>
                <a:spcPts val="1200"/>
              </a:spcAft>
              <a:buFont typeface="Arial" panose="020B0604020202020204" pitchFamily="34" charset="0"/>
              <a:buChar char="•"/>
              <a:defRPr sz="2000"/>
            </a:lvl2pPr>
            <a:lvl3pPr marL="685800" indent="-228600">
              <a:spcBef>
                <a:spcPts val="1000"/>
              </a:spcBef>
              <a:spcAft>
                <a:spcPts val="1200"/>
              </a:spcAft>
              <a:buFont typeface="Arial" panose="020B0604020202020204" pitchFamily="34" charset="0"/>
              <a:buChar char="•"/>
              <a:defRPr sz="2000"/>
            </a:lvl3pPr>
            <a:lvl4pPr marL="1143000" indent="-228600">
              <a:spcBef>
                <a:spcPts val="1000"/>
              </a:spcBef>
              <a:spcAft>
                <a:spcPts val="1200"/>
              </a:spcAft>
              <a:buFont typeface="Arial" panose="020B0604020202020204" pitchFamily="34" charset="0"/>
              <a:buChar char="•"/>
              <a:defRPr sz="2000"/>
            </a:lvl4pPr>
            <a:lvl5pPr marL="1600200" indent="-228600">
              <a:spcBef>
                <a:spcPts val="100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 name="Slide Number Placeholder 5">
            <a:extLst>
              <a:ext uri="{FF2B5EF4-FFF2-40B4-BE49-F238E27FC236}">
                <a16:creationId xmlns:a16="http://schemas.microsoft.com/office/drawing/2014/main" id="{1D40DF0B-6602-19D4-3110-4659C28780D5}"/>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2561720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2 Content 3">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4" name="Content Placeholder 7">
            <a:extLst>
              <a:ext uri="{FF2B5EF4-FFF2-40B4-BE49-F238E27FC236}">
                <a16:creationId xmlns:a16="http://schemas.microsoft.com/office/drawing/2014/main" id="{C355854D-70C0-E6E1-2A0C-284D00A21AEC}"/>
              </a:ext>
            </a:extLst>
          </p:cNvPr>
          <p:cNvSpPr>
            <a:spLocks noGrp="1"/>
          </p:cNvSpPr>
          <p:nvPr>
            <p:ph sz="quarter" idx="12" hasCustomPrompt="1"/>
          </p:nvPr>
        </p:nvSpPr>
        <p:spPr>
          <a:xfrm>
            <a:off x="1468815" y="2057401"/>
            <a:ext cx="3068678" cy="4119463"/>
          </a:xfrm>
        </p:spPr>
        <p:txBody>
          <a:bodyPr lIns="0">
            <a:normAutofit/>
          </a:bodyPr>
          <a:lstStyle>
            <a:lvl1pPr marL="320040" indent="-320040">
              <a:lnSpc>
                <a:spcPct val="100000"/>
              </a:lnSpc>
              <a:spcBef>
                <a:spcPts val="0"/>
              </a:spcBef>
              <a:spcAft>
                <a:spcPts val="1200"/>
              </a:spcAft>
              <a:buFont typeface="+mj-lt"/>
              <a:buAutoNum type="arabicPeriod"/>
              <a:defRPr sz="2000"/>
            </a:lvl1pPr>
            <a:lvl2pPr marL="457200" indent="-320040">
              <a:lnSpc>
                <a:spcPct val="100000"/>
              </a:lnSpc>
              <a:spcBef>
                <a:spcPts val="1000"/>
              </a:spcBef>
              <a:spcAft>
                <a:spcPts val="1200"/>
              </a:spcAft>
              <a:buFont typeface="+mj-lt"/>
              <a:buAutoNum type="alphaLcPeriod"/>
              <a:defRPr sz="2000"/>
            </a:lvl2pPr>
            <a:lvl3pPr marL="914400" indent="-320040">
              <a:spcBef>
                <a:spcPts val="1000"/>
              </a:spcBef>
              <a:spcAft>
                <a:spcPts val="1200"/>
              </a:spcAft>
              <a:buFont typeface="+mj-lt"/>
              <a:buAutoNum type="arabicParenR"/>
              <a:defRPr sz="2000"/>
            </a:lvl3pPr>
            <a:lvl4pPr marL="1371600" indent="-320040">
              <a:spcBef>
                <a:spcPts val="1000"/>
              </a:spcBef>
              <a:spcAft>
                <a:spcPts val="1200"/>
              </a:spcAft>
              <a:buFont typeface="+mj-lt"/>
              <a:buAutoNum type="alphaLcParenR"/>
              <a:defRPr sz="2000"/>
            </a:lvl4pPr>
            <a:lvl5pPr marL="1828800" indent="-320040">
              <a:spcBef>
                <a:spcPts val="1000"/>
              </a:spcBef>
              <a:spcAft>
                <a:spcPts val="1200"/>
              </a:spcAft>
              <a:buFont typeface="+mj-lt"/>
              <a:buAutoNum type="romanLcPeriod"/>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7">
            <a:extLst>
              <a:ext uri="{FF2B5EF4-FFF2-40B4-BE49-F238E27FC236}">
                <a16:creationId xmlns:a16="http://schemas.microsoft.com/office/drawing/2014/main" id="{617CE1C3-9892-2E23-986F-80ABB41823D6}"/>
              </a:ext>
            </a:extLst>
          </p:cNvPr>
          <p:cNvSpPr>
            <a:spLocks noGrp="1"/>
          </p:cNvSpPr>
          <p:nvPr>
            <p:ph sz="quarter" idx="11" hasCustomPrompt="1"/>
          </p:nvPr>
        </p:nvSpPr>
        <p:spPr>
          <a:xfrm>
            <a:off x="5191727" y="2057401"/>
            <a:ext cx="6085857" cy="4119463"/>
          </a:xfrm>
        </p:spPr>
        <p:txBody>
          <a:bodyPr lIns="0">
            <a:normAutofit/>
          </a:bodyPr>
          <a:lstStyle>
            <a:lvl1pPr marL="0" indent="0">
              <a:lnSpc>
                <a:spcPct val="100000"/>
              </a:lnSpc>
              <a:spcBef>
                <a:spcPts val="1000"/>
              </a:spcBef>
              <a:spcAft>
                <a:spcPts val="1200"/>
              </a:spcAft>
              <a:buNone/>
              <a:defRPr sz="2000"/>
            </a:lvl1pPr>
            <a:lvl2pPr marL="228600" indent="-228600">
              <a:lnSpc>
                <a:spcPct val="100000"/>
              </a:lnSpc>
              <a:spcBef>
                <a:spcPts val="1000"/>
              </a:spcBef>
              <a:spcAft>
                <a:spcPts val="1200"/>
              </a:spcAft>
              <a:buFont typeface="Arial" panose="020B0604020202020204" pitchFamily="34" charset="0"/>
              <a:buChar char="•"/>
              <a:defRPr sz="2000"/>
            </a:lvl2pPr>
            <a:lvl3pPr marL="685800" indent="-228600">
              <a:spcBef>
                <a:spcPts val="1000"/>
              </a:spcBef>
              <a:spcAft>
                <a:spcPts val="1200"/>
              </a:spcAft>
              <a:buFont typeface="Arial" panose="020B0604020202020204" pitchFamily="34" charset="0"/>
              <a:buChar char="•"/>
              <a:defRPr sz="2000"/>
            </a:lvl3pPr>
            <a:lvl4pPr marL="1143000" indent="-228600">
              <a:spcBef>
                <a:spcPts val="1000"/>
              </a:spcBef>
              <a:spcAft>
                <a:spcPts val="1200"/>
              </a:spcAft>
              <a:buFont typeface="Arial" panose="020B0604020202020204" pitchFamily="34" charset="0"/>
              <a:buChar char="•"/>
              <a:defRPr sz="2000"/>
            </a:lvl4pPr>
            <a:lvl5pPr marL="1600200" indent="-228600">
              <a:spcBef>
                <a:spcPts val="100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 name="Slide Number Placeholder 5">
            <a:extLst>
              <a:ext uri="{FF2B5EF4-FFF2-40B4-BE49-F238E27FC236}">
                <a16:creationId xmlns:a16="http://schemas.microsoft.com/office/drawing/2014/main" id="{D7B331F9-6D4A-5020-969F-E961AF374E19}"/>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2514237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Picture and Content">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8" name="Picture Placeholder 7">
            <a:extLst>
              <a:ext uri="{FF2B5EF4-FFF2-40B4-BE49-F238E27FC236}">
                <a16:creationId xmlns:a16="http://schemas.microsoft.com/office/drawing/2014/main" id="{357912CB-B8F8-1E65-094F-AD3220E6C79C}"/>
              </a:ext>
            </a:extLst>
          </p:cNvPr>
          <p:cNvSpPr>
            <a:spLocks noGrp="1"/>
          </p:cNvSpPr>
          <p:nvPr>
            <p:ph type="pic" sz="quarter" idx="12"/>
          </p:nvPr>
        </p:nvSpPr>
        <p:spPr>
          <a:xfrm>
            <a:off x="1503363" y="2061969"/>
            <a:ext cx="4592637" cy="4805362"/>
          </a:xfrm>
        </p:spPr>
        <p:txBody>
          <a:bodyPr>
            <a:normAutofit/>
          </a:bodyPr>
          <a:lstStyle>
            <a:lvl1pPr marL="0" indent="0" algn="ctr">
              <a:buNone/>
              <a:defRPr sz="2000"/>
            </a:lvl1pPr>
          </a:lstStyle>
          <a:p>
            <a:r>
              <a:rPr lang="en-US"/>
              <a:t>Click icon to add picture</a:t>
            </a:r>
            <a:endParaRPr lang="en-US" dirty="0"/>
          </a:p>
        </p:txBody>
      </p:sp>
      <p:sp>
        <p:nvSpPr>
          <p:cNvPr id="12" name="Content Placeholder 7">
            <a:extLst>
              <a:ext uri="{FF2B5EF4-FFF2-40B4-BE49-F238E27FC236}">
                <a16:creationId xmlns:a16="http://schemas.microsoft.com/office/drawing/2014/main" id="{617CE1C3-9892-2E23-986F-80ABB41823D6}"/>
              </a:ext>
            </a:extLst>
          </p:cNvPr>
          <p:cNvSpPr>
            <a:spLocks noGrp="1"/>
          </p:cNvSpPr>
          <p:nvPr>
            <p:ph sz="quarter" idx="11" hasCustomPrompt="1"/>
          </p:nvPr>
        </p:nvSpPr>
        <p:spPr>
          <a:xfrm>
            <a:off x="6787262" y="2052736"/>
            <a:ext cx="4490320" cy="4800598"/>
          </a:xfrm>
        </p:spPr>
        <p:txBody>
          <a:bodyPr lIns="0">
            <a:normAutofit/>
          </a:bodyPr>
          <a:lstStyle>
            <a:lvl1pPr marL="0" indent="0">
              <a:lnSpc>
                <a:spcPct val="100000"/>
              </a:lnSpc>
              <a:spcBef>
                <a:spcPts val="1000"/>
              </a:spcBef>
              <a:spcAft>
                <a:spcPts val="1200"/>
              </a:spcAft>
              <a:buNone/>
              <a:defRPr sz="2000"/>
            </a:lvl1pPr>
            <a:lvl2pPr marL="800100" indent="-342900">
              <a:lnSpc>
                <a:spcPct val="100000"/>
              </a:lnSpc>
              <a:spcBef>
                <a:spcPts val="1000"/>
              </a:spcBef>
              <a:spcAft>
                <a:spcPts val="1200"/>
              </a:spcAft>
              <a:buFont typeface="Arial" panose="020B0604020202020204" pitchFamily="34" charset="0"/>
              <a:buChar char="•"/>
              <a:defRPr sz="2000"/>
            </a:lvl2pPr>
            <a:lvl3pPr marL="1257300" indent="-342900">
              <a:spcBef>
                <a:spcPts val="1000"/>
              </a:spcBef>
              <a:spcAft>
                <a:spcPts val="1200"/>
              </a:spcAft>
              <a:buFont typeface="Arial" panose="020B0604020202020204" pitchFamily="34" charset="0"/>
              <a:buChar char="•"/>
              <a:defRPr sz="2000"/>
            </a:lvl3pPr>
            <a:lvl4pPr marL="1714500" indent="-342900">
              <a:spcBef>
                <a:spcPts val="1000"/>
              </a:spcBef>
              <a:spcAft>
                <a:spcPts val="1200"/>
              </a:spcAft>
              <a:buFont typeface="Arial" panose="020B0604020202020204" pitchFamily="34" charset="0"/>
              <a:buChar char="•"/>
              <a:defRPr sz="2000"/>
            </a:lvl4pPr>
            <a:lvl5pPr marL="2171700" indent="-342900">
              <a:spcBef>
                <a:spcPts val="100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8809D86D-3DDE-CA24-4CAA-DF6944B9BCBB}"/>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61074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82F216-62F1-7E0B-63FD-51C27CDAA1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61F31D-B959-2AD8-9208-FF08B574DB4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32C8C7-5C6C-400B-AEC0-4D8178161B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900" b="0" cap="all" spc="150" baseline="0">
                <a:solidFill>
                  <a:schemeClr val="bg2">
                    <a:lumMod val="50000"/>
                  </a:schemeClr>
                </a:solidFill>
                <a:latin typeface="Univers Light" panose="020B0403020202020204" pitchFamily="34" charset="0"/>
              </a:defRPr>
            </a:lvl1pPr>
          </a:lstStyle>
          <a:p>
            <a:endParaRPr lang="en-US" dirty="0"/>
          </a:p>
        </p:txBody>
      </p:sp>
      <p:sp>
        <p:nvSpPr>
          <p:cNvPr id="5" name="Footer Placeholder 4">
            <a:extLst>
              <a:ext uri="{FF2B5EF4-FFF2-40B4-BE49-F238E27FC236}">
                <a16:creationId xmlns:a16="http://schemas.microsoft.com/office/drawing/2014/main" id="{4B7105D6-7B52-4B7D-9473-BCD571A93A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900" b="0" cap="all" spc="150" baseline="0">
                <a:solidFill>
                  <a:schemeClr val="bg2">
                    <a:lumMod val="50000"/>
                  </a:schemeClr>
                </a:solidFill>
                <a:latin typeface="Univers Light" panose="020B0403020202020204" pitchFamily="34" charset="0"/>
              </a:defRPr>
            </a:lvl1pPr>
          </a:lstStyle>
          <a:p>
            <a:endParaRPr lang="en-US" dirty="0"/>
          </a:p>
        </p:txBody>
      </p:sp>
      <p:sp>
        <p:nvSpPr>
          <p:cNvPr id="6" name="Slide Number Placeholder 5">
            <a:extLst>
              <a:ext uri="{FF2B5EF4-FFF2-40B4-BE49-F238E27FC236}">
                <a16:creationId xmlns:a16="http://schemas.microsoft.com/office/drawing/2014/main" id="{B13EAA0A-7090-4FA3-AD1C-CD4570404021}"/>
              </a:ext>
            </a:extLst>
          </p:cNvPr>
          <p:cNvSpPr>
            <a:spLocks noGrp="1"/>
          </p:cNvSpPr>
          <p:nvPr>
            <p:ph type="sldNum" sz="quarter" idx="4"/>
          </p:nvPr>
        </p:nvSpPr>
        <p:spPr>
          <a:xfrm>
            <a:off x="412136" y="5943601"/>
            <a:ext cx="968983" cy="651912"/>
          </a:xfrm>
          <a:prstGeom prst="rect">
            <a:avLst/>
          </a:prstGeom>
        </p:spPr>
        <p:txBody>
          <a:bodyPr vert="horz" lIns="91440" tIns="45720" rIns="91440" bIns="45720" rtlCol="0" anchor="ctr"/>
          <a:lstStyle>
            <a:lvl1pPr algn="ctr">
              <a:defRPr sz="1200" b="1" spc="150" baseline="0">
                <a:solidFill>
                  <a:schemeClr val="tx1"/>
                </a:solidFill>
                <a:latin typeface="+mn-lt"/>
              </a:defRPr>
            </a:lvl1p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737433849"/>
      </p:ext>
    </p:extLst>
  </p:cSld>
  <p:clrMap bg1="lt1" tx1="dk1" bg2="lt2" tx2="dk2" accent1="accent1" accent2="accent2" accent3="accent3" accent4="accent4" accent5="accent5" accent6="accent6" hlink="hlink" folHlink="folHlink"/>
  <p:sldLayoutIdLst>
    <p:sldLayoutId id="2147483694" r:id="rId1"/>
    <p:sldLayoutId id="2147483693" r:id="rId2"/>
    <p:sldLayoutId id="2147483692" r:id="rId3"/>
    <p:sldLayoutId id="2147483691" r:id="rId4"/>
    <p:sldLayoutId id="2147483690" r:id="rId5"/>
    <p:sldLayoutId id="2147483689" r:id="rId6"/>
    <p:sldLayoutId id="2147483688" r:id="rId7"/>
    <p:sldLayoutId id="2147483687" r:id="rId8"/>
    <p:sldLayoutId id="2147483686" r:id="rId9"/>
    <p:sldLayoutId id="2147483685" r:id="rId10"/>
    <p:sldLayoutId id="2147483684" r:id="rId11"/>
    <p:sldLayoutId id="2147483682" r:id="rId12"/>
    <p:sldLayoutId id="2147483681"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54C9E-20FB-B999-9303-C71D1334BAD7}"/>
              </a:ext>
            </a:extLst>
          </p:cNvPr>
          <p:cNvSpPr>
            <a:spLocks noGrp="1"/>
          </p:cNvSpPr>
          <p:nvPr>
            <p:ph type="title"/>
          </p:nvPr>
        </p:nvSpPr>
        <p:spPr>
          <a:xfrm>
            <a:off x="1317615" y="690511"/>
            <a:ext cx="5185821" cy="5253089"/>
          </a:xfrm>
        </p:spPr>
        <p:txBody>
          <a:bodyPr>
            <a:normAutofit/>
          </a:bodyPr>
          <a:lstStyle/>
          <a:p>
            <a:r>
              <a:rPr lang="en-US" dirty="0"/>
              <a:t>Brain Injury Advisory Council</a:t>
            </a:r>
            <a:br>
              <a:rPr lang="en-US" dirty="0"/>
            </a:br>
            <a:r>
              <a:rPr lang="en-US" sz="4000" i="1" dirty="0"/>
              <a:t>Creation &amp; Purpose</a:t>
            </a:r>
            <a:br>
              <a:rPr lang="en-US" sz="4000" i="1" dirty="0"/>
            </a:br>
            <a:br>
              <a:rPr lang="en-US" sz="4000" i="1" dirty="0"/>
            </a:br>
            <a:r>
              <a:rPr lang="en-US" sz="2400" i="1" dirty="0"/>
              <a:t>Presentation by</a:t>
            </a:r>
            <a:br>
              <a:rPr lang="en-US" sz="2400" i="1" dirty="0"/>
            </a:br>
            <a:r>
              <a:rPr lang="en-US" sz="2400" i="1" dirty="0"/>
              <a:t>Grace R. Linthicum</a:t>
            </a:r>
            <a:br>
              <a:rPr lang="en-US" sz="2400" i="1" dirty="0"/>
            </a:br>
            <a:r>
              <a:rPr lang="en-US" sz="2400" i="1" dirty="0"/>
              <a:t>Assistant Attorney General</a:t>
            </a:r>
            <a:br>
              <a:rPr lang="en-US" sz="2400" i="1" dirty="0"/>
            </a:br>
            <a:r>
              <a:rPr lang="en-US" sz="2400" i="1" dirty="0"/>
              <a:t>NC Department of Justice</a:t>
            </a:r>
            <a:endParaRPr lang="en-US" i="1" dirty="0"/>
          </a:p>
        </p:txBody>
      </p:sp>
    </p:spTree>
    <p:extLst>
      <p:ext uri="{BB962C8B-B14F-4D97-AF65-F5344CB8AC3E}">
        <p14:creationId xmlns:p14="http://schemas.microsoft.com/office/powerpoint/2010/main" val="33788224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D99947D-2489-498F-9809-754411AE82B8}"/>
              </a:ext>
            </a:extLst>
          </p:cNvPr>
          <p:cNvSpPr>
            <a:spLocks noGrp="1"/>
          </p:cNvSpPr>
          <p:nvPr>
            <p:ph sz="quarter" idx="12"/>
          </p:nvPr>
        </p:nvSpPr>
        <p:spPr>
          <a:xfrm>
            <a:off x="1205345" y="432322"/>
            <a:ext cx="10072255" cy="4119463"/>
          </a:xfrm>
        </p:spPr>
        <p:txBody>
          <a:bodyPr/>
          <a:lstStyle/>
          <a:p>
            <a:pPr marL="0" indent="0">
              <a:buNone/>
            </a:pPr>
            <a:r>
              <a:rPr lang="en-US" sz="2400" dirty="0"/>
              <a:t>“(4)	Make recommendations to the Governor, the General 	Assembly, and the Secretary of Health and Human Services 	regarding the planning, development, funding, and 	implementation of a comprehensive statewide service delivery 	system.”</a:t>
            </a:r>
            <a:endParaRPr lang="en-US" dirty="0"/>
          </a:p>
        </p:txBody>
      </p:sp>
      <p:sp>
        <p:nvSpPr>
          <p:cNvPr id="4" name="Slide Number Placeholder 3">
            <a:extLst>
              <a:ext uri="{FF2B5EF4-FFF2-40B4-BE49-F238E27FC236}">
                <a16:creationId xmlns:a16="http://schemas.microsoft.com/office/drawing/2014/main" id="{4D6B2F48-1345-8177-D91C-591CD3C13D60}"/>
              </a:ext>
            </a:extLst>
          </p:cNvPr>
          <p:cNvSpPr>
            <a:spLocks noGrp="1"/>
          </p:cNvSpPr>
          <p:nvPr>
            <p:ph type="sldNum" sz="quarter" idx="15"/>
          </p:nvPr>
        </p:nvSpPr>
        <p:spPr/>
        <p:txBody>
          <a:bodyPr/>
          <a:lstStyle/>
          <a:p>
            <a:fld id="{18D65601-5AE2-46FC-B138-694DDD2B510D}" type="slidenum">
              <a:rPr lang="en-US" smtClean="0"/>
              <a:pPr/>
              <a:t>10</a:t>
            </a:fld>
            <a:endParaRPr lang="en-US" dirty="0"/>
          </a:p>
        </p:txBody>
      </p:sp>
      <p:sp>
        <p:nvSpPr>
          <p:cNvPr id="5" name="TextBox 4">
            <a:extLst>
              <a:ext uri="{FF2B5EF4-FFF2-40B4-BE49-F238E27FC236}">
                <a16:creationId xmlns:a16="http://schemas.microsoft.com/office/drawing/2014/main" id="{7D058C76-7572-C873-64C2-8A51FDF0ACDF}"/>
              </a:ext>
            </a:extLst>
          </p:cNvPr>
          <p:cNvSpPr txBox="1"/>
          <p:nvPr/>
        </p:nvSpPr>
        <p:spPr>
          <a:xfrm>
            <a:off x="1433945" y="2665350"/>
            <a:ext cx="9324110" cy="3416320"/>
          </a:xfrm>
          <a:prstGeom prst="rect">
            <a:avLst/>
          </a:prstGeom>
          <a:noFill/>
        </p:spPr>
        <p:txBody>
          <a:bodyPr wrap="square" rtlCol="0">
            <a:spAutoFit/>
          </a:bodyPr>
          <a:lstStyle/>
          <a:p>
            <a:pPr marL="285750" indent="-285750">
              <a:buFont typeface="Arial" panose="020B0604020202020204" pitchFamily="34" charset="0"/>
              <a:buChar char="•"/>
            </a:pPr>
            <a:r>
              <a:rPr lang="en-US" dirty="0"/>
              <a:t>This directive ties in all three of the previously defined duties:</a:t>
            </a:r>
          </a:p>
          <a:p>
            <a:pPr marL="285750" indent="-285750">
              <a:buFont typeface="Arial" panose="020B0604020202020204" pitchFamily="34" charset="0"/>
              <a:buChar char="•"/>
            </a:pPr>
            <a:endParaRPr lang="en-US" dirty="0"/>
          </a:p>
          <a:p>
            <a:pPr lvl="1"/>
            <a:r>
              <a:rPr lang="en-US" dirty="0"/>
              <a:t>	1.	Monitoring the definition of TBI</a:t>
            </a:r>
          </a:p>
          <a:p>
            <a:pPr lvl="1"/>
            <a:r>
              <a:rPr lang="en-US" dirty="0"/>
              <a:t>	2.	Promoting interagency coordination</a:t>
            </a:r>
          </a:p>
          <a:p>
            <a:pPr lvl="1"/>
            <a:r>
              <a:rPr lang="en-US" dirty="0"/>
              <a:t>	3.	Studying the needs of individuals with TBI and their families.</a:t>
            </a:r>
          </a:p>
          <a:p>
            <a:pPr marL="0" lvl="1"/>
            <a:endParaRPr lang="en-US" dirty="0"/>
          </a:p>
          <a:p>
            <a:pPr marL="285750" lvl="1" indent="-285750">
              <a:buFont typeface="Arial" panose="020B0604020202020204" pitchFamily="34" charset="0"/>
              <a:buChar char="•"/>
            </a:pPr>
            <a:r>
              <a:rPr lang="en-US" dirty="0"/>
              <a:t>If the above three duties are done, this Council will know what recommendations need to be made and to what party (Governor, General Assembly, DHHS).</a:t>
            </a:r>
          </a:p>
          <a:p>
            <a:pPr marL="285750" lvl="1" indent="-285750">
              <a:buFont typeface="Arial" panose="020B0604020202020204" pitchFamily="34" charset="0"/>
              <a:buChar char="•"/>
            </a:pPr>
            <a:endParaRPr lang="en-US" dirty="0"/>
          </a:p>
          <a:p>
            <a:pPr marL="285750" lvl="1" indent="-285750">
              <a:buFont typeface="Arial" panose="020B0604020202020204" pitchFamily="34" charset="0"/>
              <a:buChar char="•"/>
            </a:pPr>
            <a:r>
              <a:rPr lang="en-US" dirty="0"/>
              <a:t>Recommendations should be directly linked to the planning, development, funding, and implementation of a comprehensive statewide service delivery system for brain-injury survivors and their families.</a:t>
            </a:r>
          </a:p>
        </p:txBody>
      </p:sp>
    </p:spTree>
    <p:extLst>
      <p:ext uri="{BB962C8B-B14F-4D97-AF65-F5344CB8AC3E}">
        <p14:creationId xmlns:p14="http://schemas.microsoft.com/office/powerpoint/2010/main" val="11194697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E6ACCC7-4522-C6EE-57B1-C3A0D038EC51}"/>
              </a:ext>
            </a:extLst>
          </p:cNvPr>
          <p:cNvSpPr>
            <a:spLocks noGrp="1"/>
          </p:cNvSpPr>
          <p:nvPr>
            <p:ph sz="quarter" idx="12"/>
          </p:nvPr>
        </p:nvSpPr>
        <p:spPr>
          <a:xfrm>
            <a:off x="1023256" y="1063694"/>
            <a:ext cx="10659228" cy="1216378"/>
          </a:xfrm>
        </p:spPr>
        <p:txBody>
          <a:bodyPr>
            <a:normAutofit/>
          </a:bodyPr>
          <a:lstStyle/>
          <a:p>
            <a:pPr marL="0" indent="0">
              <a:buNone/>
            </a:pPr>
            <a:r>
              <a:rPr lang="en-US" sz="2400" dirty="0"/>
              <a:t>“(5)</a:t>
            </a:r>
            <a:r>
              <a:rPr lang="en-US" sz="2800" dirty="0"/>
              <a:t>	</a:t>
            </a:r>
            <a:r>
              <a:rPr lang="en-US" sz="2400" u="sng" dirty="0"/>
              <a:t>Promote</a:t>
            </a:r>
            <a:r>
              <a:rPr lang="en-US" sz="2400" dirty="0"/>
              <a:t> and implement injury prevention strategies across the State.”</a:t>
            </a:r>
          </a:p>
          <a:p>
            <a:pPr marL="0" indent="0">
              <a:buNone/>
            </a:pPr>
            <a:r>
              <a:rPr lang="en-US" sz="2400" dirty="0"/>
              <a:t>	(emphasis added)</a:t>
            </a:r>
            <a:endParaRPr lang="en-US" dirty="0"/>
          </a:p>
        </p:txBody>
      </p:sp>
      <p:sp>
        <p:nvSpPr>
          <p:cNvPr id="4" name="Slide Number Placeholder 3">
            <a:extLst>
              <a:ext uri="{FF2B5EF4-FFF2-40B4-BE49-F238E27FC236}">
                <a16:creationId xmlns:a16="http://schemas.microsoft.com/office/drawing/2014/main" id="{C5938959-452D-5839-3D36-618114AB02FB}"/>
              </a:ext>
            </a:extLst>
          </p:cNvPr>
          <p:cNvSpPr>
            <a:spLocks noGrp="1"/>
          </p:cNvSpPr>
          <p:nvPr>
            <p:ph type="sldNum" sz="quarter" idx="15"/>
          </p:nvPr>
        </p:nvSpPr>
        <p:spPr/>
        <p:txBody>
          <a:bodyPr/>
          <a:lstStyle/>
          <a:p>
            <a:fld id="{18D65601-5AE2-46FC-B138-694DDD2B510D}" type="slidenum">
              <a:rPr lang="en-US" smtClean="0"/>
              <a:pPr/>
              <a:t>11</a:t>
            </a:fld>
            <a:endParaRPr lang="en-US" dirty="0"/>
          </a:p>
        </p:txBody>
      </p:sp>
      <p:sp>
        <p:nvSpPr>
          <p:cNvPr id="5" name="TextBox 4">
            <a:extLst>
              <a:ext uri="{FF2B5EF4-FFF2-40B4-BE49-F238E27FC236}">
                <a16:creationId xmlns:a16="http://schemas.microsoft.com/office/drawing/2014/main" id="{3673B382-943C-9547-CDCA-73A4BC2294B7}"/>
              </a:ext>
            </a:extLst>
          </p:cNvPr>
          <p:cNvSpPr txBox="1"/>
          <p:nvPr/>
        </p:nvSpPr>
        <p:spPr>
          <a:xfrm>
            <a:off x="1756228" y="2280072"/>
            <a:ext cx="9762481" cy="2862322"/>
          </a:xfrm>
          <a:prstGeom prst="rect">
            <a:avLst/>
          </a:prstGeom>
          <a:noFill/>
        </p:spPr>
        <p:txBody>
          <a:bodyPr wrap="square" rtlCol="0">
            <a:spAutoFit/>
          </a:bodyPr>
          <a:lstStyle/>
          <a:p>
            <a:pPr marL="285750" indent="-285750">
              <a:buFont typeface="Arial" panose="020B0604020202020204" pitchFamily="34" charset="0"/>
              <a:buChar char="•"/>
            </a:pPr>
            <a:r>
              <a:rPr lang="en-US" dirty="0"/>
              <a:t>My legal opinion that legislature intended this subsection to be interpreted as </a:t>
            </a:r>
            <a:r>
              <a:rPr lang="en-US" b="1" i="1" dirty="0">
                <a:latin typeface="Century Schoolbook" panose="02040604050505020304" pitchFamily="18" charset="0"/>
              </a:rPr>
              <a:t>promoting the implementation of injury prevention strategies</a:t>
            </a:r>
            <a:r>
              <a:rPr lang="en-US" dirty="0"/>
              <a: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It is BIANC’s job to implement the State Action Plan (Will discuss this in a later slide)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It is this Council’s job to promote (through recommendations) DMH on the planning, development, funding, and implementation of the comprehensive statewide service delivery system for survivors of brain-injuries and their families.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Will discuss standing committees and how they accomplish this directive.</a:t>
            </a:r>
          </a:p>
        </p:txBody>
      </p:sp>
    </p:spTree>
    <p:extLst>
      <p:ext uri="{BB962C8B-B14F-4D97-AF65-F5344CB8AC3E}">
        <p14:creationId xmlns:p14="http://schemas.microsoft.com/office/powerpoint/2010/main" val="7855903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80D30-F9D8-CEDB-160B-EA4D662AA873}"/>
              </a:ext>
            </a:extLst>
          </p:cNvPr>
          <p:cNvSpPr>
            <a:spLocks noGrp="1"/>
          </p:cNvSpPr>
          <p:nvPr>
            <p:ph type="title"/>
          </p:nvPr>
        </p:nvSpPr>
        <p:spPr>
          <a:xfrm>
            <a:off x="1038031" y="1068169"/>
            <a:ext cx="10115939" cy="2125407"/>
          </a:xfrm>
        </p:spPr>
        <p:txBody>
          <a:bodyPr/>
          <a:lstStyle/>
          <a:p>
            <a:r>
              <a:rPr lang="en-US" dirty="0"/>
              <a:t>N.C. Gen. Stat. § 143B-216.66</a:t>
            </a:r>
          </a:p>
        </p:txBody>
      </p:sp>
      <p:sp>
        <p:nvSpPr>
          <p:cNvPr id="3" name="Text Placeholder 2">
            <a:extLst>
              <a:ext uri="{FF2B5EF4-FFF2-40B4-BE49-F238E27FC236}">
                <a16:creationId xmlns:a16="http://schemas.microsoft.com/office/drawing/2014/main" id="{BFB97543-E098-7D6E-C9FA-351C13DC0C92}"/>
              </a:ext>
            </a:extLst>
          </p:cNvPr>
          <p:cNvSpPr>
            <a:spLocks noGrp="1"/>
          </p:cNvSpPr>
          <p:nvPr>
            <p:ph type="body" sz="quarter" idx="12"/>
          </p:nvPr>
        </p:nvSpPr>
        <p:spPr>
          <a:xfrm>
            <a:off x="1038030" y="4087732"/>
            <a:ext cx="10115939" cy="1019710"/>
          </a:xfrm>
        </p:spPr>
        <p:txBody>
          <a:bodyPr/>
          <a:lstStyle/>
          <a:p>
            <a:r>
              <a:rPr lang="en-US" dirty="0"/>
              <a:t>North Carolina Brain Injury Advisory Council – Membership; Quorum; and Compensation</a:t>
            </a:r>
          </a:p>
        </p:txBody>
      </p:sp>
    </p:spTree>
    <p:extLst>
      <p:ext uri="{BB962C8B-B14F-4D97-AF65-F5344CB8AC3E}">
        <p14:creationId xmlns:p14="http://schemas.microsoft.com/office/powerpoint/2010/main" val="36414091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77BF42-0AA4-8EB5-E183-28A4605205AA}"/>
              </a:ext>
            </a:extLst>
          </p:cNvPr>
          <p:cNvSpPr>
            <a:spLocks noGrp="1"/>
          </p:cNvSpPr>
          <p:nvPr>
            <p:ph type="title"/>
          </p:nvPr>
        </p:nvSpPr>
        <p:spPr>
          <a:xfrm>
            <a:off x="1381119" y="306032"/>
            <a:ext cx="9150675" cy="1427585"/>
          </a:xfrm>
        </p:spPr>
        <p:txBody>
          <a:bodyPr/>
          <a:lstStyle/>
          <a:p>
            <a:r>
              <a:rPr lang="en-US" dirty="0"/>
              <a:t>Membership</a:t>
            </a:r>
          </a:p>
        </p:txBody>
      </p:sp>
      <p:sp>
        <p:nvSpPr>
          <p:cNvPr id="3" name="Content Placeholder 2">
            <a:extLst>
              <a:ext uri="{FF2B5EF4-FFF2-40B4-BE49-F238E27FC236}">
                <a16:creationId xmlns:a16="http://schemas.microsoft.com/office/drawing/2014/main" id="{8DAE512C-D255-9169-73C1-0515741BE34F}"/>
              </a:ext>
            </a:extLst>
          </p:cNvPr>
          <p:cNvSpPr>
            <a:spLocks noGrp="1"/>
          </p:cNvSpPr>
          <p:nvPr>
            <p:ph sz="quarter" idx="12"/>
          </p:nvPr>
        </p:nvSpPr>
        <p:spPr>
          <a:xfrm>
            <a:off x="1381119" y="1733617"/>
            <a:ext cx="10398745" cy="4744302"/>
          </a:xfrm>
        </p:spPr>
        <p:txBody>
          <a:bodyPr>
            <a:normAutofit fontScale="77500" lnSpcReduction="20000"/>
          </a:bodyPr>
          <a:lstStyle/>
          <a:p>
            <a:r>
              <a:rPr lang="en-US" dirty="0"/>
              <a:t>Council consists of 23 voting and 10 ex officio non-voting members</a:t>
            </a:r>
          </a:p>
          <a:p>
            <a:r>
              <a:rPr lang="en-US" dirty="0"/>
              <a:t>Six (6) voting members are upon the recommendation of the General Assembly with specific requirements (i.e. representative, nurse, veteran, etc.):</a:t>
            </a:r>
          </a:p>
          <a:p>
            <a:pPr lvl="1"/>
            <a:r>
              <a:rPr lang="en-US" dirty="0"/>
              <a:t>Three (3) by the President Pro Tempore of the Senate</a:t>
            </a:r>
          </a:p>
          <a:p>
            <a:pPr lvl="1"/>
            <a:r>
              <a:rPr lang="en-US" dirty="0"/>
              <a:t>Three (3) by the Speaker of the House of Representatives</a:t>
            </a:r>
          </a:p>
          <a:p>
            <a:pPr marL="228600" lvl="1"/>
            <a:r>
              <a:rPr lang="en-US" dirty="0"/>
              <a:t>Fourteen voting members are by appointment of the Governor with specific requirements (i.e. Survivors, family members, etc.)</a:t>
            </a:r>
          </a:p>
          <a:p>
            <a:pPr marL="228600" lvl="1"/>
            <a:r>
              <a:rPr lang="en-US" dirty="0"/>
              <a:t>Nine (9) non-voting members upon the recommendation of the Secretary of DHHS with specific requirements (i.e. Divisional representatives)</a:t>
            </a:r>
          </a:p>
          <a:p>
            <a:pPr marL="228600" lvl="1"/>
            <a:r>
              <a:rPr lang="en-US" dirty="0"/>
              <a:t>Two (2) members upon the recommendation of the Superintendent of Public Instruction employed with the Division of Exceptional Children – 1 voting and 1 non-voting</a:t>
            </a:r>
          </a:p>
          <a:p>
            <a:pPr marL="228600" lvl="1"/>
            <a:r>
              <a:rPr lang="en-US" dirty="0"/>
              <a:t>One (1) voting member upon the recommendation of the Commissioner of Insurance</a:t>
            </a:r>
          </a:p>
          <a:p>
            <a:pPr marL="228600" lvl="1"/>
            <a:r>
              <a:rPr lang="en-US" dirty="0"/>
              <a:t>One (1) voting member upon the recommendation of Secretary of Administration representing Veterans affairs.</a:t>
            </a:r>
          </a:p>
          <a:p>
            <a:pPr marL="228600" lvl="1"/>
            <a:r>
              <a:rPr lang="en-US" dirty="0"/>
              <a:t>Members serve a term of four (4) years with no member serving more than two successive terms (8 years).</a:t>
            </a:r>
          </a:p>
          <a:p>
            <a:pPr marL="228600" lvl="1"/>
            <a:endParaRPr lang="en-US" dirty="0"/>
          </a:p>
        </p:txBody>
      </p:sp>
      <p:sp>
        <p:nvSpPr>
          <p:cNvPr id="4" name="Slide Number Placeholder 3">
            <a:extLst>
              <a:ext uri="{FF2B5EF4-FFF2-40B4-BE49-F238E27FC236}">
                <a16:creationId xmlns:a16="http://schemas.microsoft.com/office/drawing/2014/main" id="{E33866FA-4FE4-30EF-ADFD-1602FBBF492A}"/>
              </a:ext>
            </a:extLst>
          </p:cNvPr>
          <p:cNvSpPr>
            <a:spLocks noGrp="1"/>
          </p:cNvSpPr>
          <p:nvPr>
            <p:ph type="sldNum" sz="quarter" idx="15"/>
          </p:nvPr>
        </p:nvSpPr>
        <p:spPr/>
        <p:txBody>
          <a:bodyPr/>
          <a:lstStyle/>
          <a:p>
            <a:fld id="{18D65601-5AE2-46FC-B138-694DDD2B510D}" type="slidenum">
              <a:rPr lang="en-US" smtClean="0"/>
              <a:pPr/>
              <a:t>13</a:t>
            </a:fld>
            <a:endParaRPr lang="en-US" dirty="0"/>
          </a:p>
        </p:txBody>
      </p:sp>
    </p:spTree>
    <p:extLst>
      <p:ext uri="{BB962C8B-B14F-4D97-AF65-F5344CB8AC3E}">
        <p14:creationId xmlns:p14="http://schemas.microsoft.com/office/powerpoint/2010/main" val="38810139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D3788B-1CDB-0AA5-9F19-D1ABAD724200}"/>
              </a:ext>
            </a:extLst>
          </p:cNvPr>
          <p:cNvSpPr>
            <a:spLocks noGrp="1"/>
          </p:cNvSpPr>
          <p:nvPr>
            <p:ph type="title"/>
          </p:nvPr>
        </p:nvSpPr>
        <p:spPr/>
        <p:txBody>
          <a:bodyPr/>
          <a:lstStyle/>
          <a:p>
            <a:r>
              <a:rPr lang="en-US" dirty="0"/>
              <a:t>Compensation</a:t>
            </a:r>
          </a:p>
        </p:txBody>
      </p:sp>
      <p:sp>
        <p:nvSpPr>
          <p:cNvPr id="3" name="Content Placeholder 2">
            <a:extLst>
              <a:ext uri="{FF2B5EF4-FFF2-40B4-BE49-F238E27FC236}">
                <a16:creationId xmlns:a16="http://schemas.microsoft.com/office/drawing/2014/main" id="{166371EB-3086-D440-91A5-2D98A3E7C54C}"/>
              </a:ext>
            </a:extLst>
          </p:cNvPr>
          <p:cNvSpPr>
            <a:spLocks noGrp="1"/>
          </p:cNvSpPr>
          <p:nvPr>
            <p:ph sz="quarter" idx="12"/>
          </p:nvPr>
        </p:nvSpPr>
        <p:spPr>
          <a:xfrm>
            <a:off x="1450152" y="1705708"/>
            <a:ext cx="10190863" cy="4522477"/>
          </a:xfrm>
        </p:spPr>
        <p:txBody>
          <a:bodyPr/>
          <a:lstStyle/>
          <a:p>
            <a:r>
              <a:rPr lang="en-US" dirty="0"/>
              <a:t>“Council members shall be reimbursed for expenses incurred in the performance of their duties in accordance with G.S. 138-5 and G.S. 138-6, as applicable.”</a:t>
            </a:r>
          </a:p>
          <a:p>
            <a:endParaRPr lang="en-US" sz="700" dirty="0"/>
          </a:p>
          <a:p>
            <a:pPr lvl="2"/>
            <a:r>
              <a:rPr lang="en-US" dirty="0"/>
              <a:t>G.S. 138-5:	Discusses per diem and allowances of State boards, 				commissions, committees, and councils that operate from 			funds deposited with the State Treasurer</a:t>
            </a:r>
          </a:p>
          <a:p>
            <a:pPr lvl="2"/>
            <a:r>
              <a:rPr lang="en-US" dirty="0"/>
              <a:t>G.S. 138-6:	Discusses travel allowances of State officers and employees.</a:t>
            </a:r>
          </a:p>
        </p:txBody>
      </p:sp>
      <p:sp>
        <p:nvSpPr>
          <p:cNvPr id="4" name="Slide Number Placeholder 3">
            <a:extLst>
              <a:ext uri="{FF2B5EF4-FFF2-40B4-BE49-F238E27FC236}">
                <a16:creationId xmlns:a16="http://schemas.microsoft.com/office/drawing/2014/main" id="{F1E6187B-FA04-3A8B-D1ED-7F1CA6181C65}"/>
              </a:ext>
            </a:extLst>
          </p:cNvPr>
          <p:cNvSpPr>
            <a:spLocks noGrp="1"/>
          </p:cNvSpPr>
          <p:nvPr>
            <p:ph type="sldNum" sz="quarter" idx="15"/>
          </p:nvPr>
        </p:nvSpPr>
        <p:spPr/>
        <p:txBody>
          <a:bodyPr/>
          <a:lstStyle/>
          <a:p>
            <a:fld id="{18D65601-5AE2-46FC-B138-694DDD2B510D}" type="slidenum">
              <a:rPr lang="en-US" smtClean="0"/>
              <a:pPr/>
              <a:t>14</a:t>
            </a:fld>
            <a:endParaRPr lang="en-US" dirty="0"/>
          </a:p>
        </p:txBody>
      </p:sp>
    </p:spTree>
    <p:extLst>
      <p:ext uri="{BB962C8B-B14F-4D97-AF65-F5344CB8AC3E}">
        <p14:creationId xmlns:p14="http://schemas.microsoft.com/office/powerpoint/2010/main" val="29867632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E9D32-E628-50A5-DE71-E1C65A265355}"/>
              </a:ext>
            </a:extLst>
          </p:cNvPr>
          <p:cNvSpPr>
            <a:spLocks noGrp="1"/>
          </p:cNvSpPr>
          <p:nvPr>
            <p:ph type="title"/>
          </p:nvPr>
        </p:nvSpPr>
        <p:spPr>
          <a:xfrm>
            <a:off x="1249680" y="503852"/>
            <a:ext cx="9150675" cy="1427585"/>
          </a:xfrm>
        </p:spPr>
        <p:txBody>
          <a:bodyPr/>
          <a:lstStyle/>
          <a:p>
            <a:r>
              <a:rPr lang="en-US" dirty="0"/>
              <a:t>Attendance &amp; Quorum</a:t>
            </a:r>
          </a:p>
        </p:txBody>
      </p:sp>
      <p:sp>
        <p:nvSpPr>
          <p:cNvPr id="3" name="Content Placeholder 2">
            <a:extLst>
              <a:ext uri="{FF2B5EF4-FFF2-40B4-BE49-F238E27FC236}">
                <a16:creationId xmlns:a16="http://schemas.microsoft.com/office/drawing/2014/main" id="{5E122188-248C-9818-6276-B4F5348CF8F2}"/>
              </a:ext>
            </a:extLst>
          </p:cNvPr>
          <p:cNvSpPr>
            <a:spLocks noGrp="1"/>
          </p:cNvSpPr>
          <p:nvPr>
            <p:ph sz="quarter" idx="12"/>
          </p:nvPr>
        </p:nvSpPr>
        <p:spPr>
          <a:xfrm>
            <a:off x="1249680" y="2108722"/>
            <a:ext cx="10530184" cy="4119463"/>
          </a:xfrm>
        </p:spPr>
        <p:txBody>
          <a:bodyPr>
            <a:normAutofit/>
          </a:bodyPr>
          <a:lstStyle/>
          <a:p>
            <a:r>
              <a:rPr lang="en-US" sz="2400" dirty="0"/>
              <a:t>This Council meets quarterly and at any other times at the call of the Chair.</a:t>
            </a:r>
          </a:p>
          <a:p>
            <a:r>
              <a:rPr lang="en-US" sz="2400" dirty="0"/>
              <a:t>Quorum = The minimum number of members of an assembly that must be present at any of its meetings to make the proceedings valid.</a:t>
            </a:r>
          </a:p>
          <a:p>
            <a:r>
              <a:rPr lang="en-US" sz="2400" dirty="0"/>
              <a:t>To have a quorum, a majority of the voting members must be present.</a:t>
            </a:r>
          </a:p>
          <a:p>
            <a:r>
              <a:rPr lang="en-US" sz="2400" dirty="0"/>
              <a:t>For this Council, 12 voting members must be present.</a:t>
            </a:r>
          </a:p>
        </p:txBody>
      </p:sp>
      <p:sp>
        <p:nvSpPr>
          <p:cNvPr id="4" name="Slide Number Placeholder 3">
            <a:extLst>
              <a:ext uri="{FF2B5EF4-FFF2-40B4-BE49-F238E27FC236}">
                <a16:creationId xmlns:a16="http://schemas.microsoft.com/office/drawing/2014/main" id="{FFE465E8-248E-46F6-E626-A2B7C233CA6B}"/>
              </a:ext>
            </a:extLst>
          </p:cNvPr>
          <p:cNvSpPr>
            <a:spLocks noGrp="1"/>
          </p:cNvSpPr>
          <p:nvPr>
            <p:ph type="sldNum" sz="quarter" idx="15"/>
          </p:nvPr>
        </p:nvSpPr>
        <p:spPr/>
        <p:txBody>
          <a:bodyPr/>
          <a:lstStyle/>
          <a:p>
            <a:fld id="{18D65601-5AE2-46FC-B138-694DDD2B510D}" type="slidenum">
              <a:rPr lang="en-US" smtClean="0"/>
              <a:pPr/>
              <a:t>15</a:t>
            </a:fld>
            <a:endParaRPr lang="en-US" dirty="0"/>
          </a:p>
        </p:txBody>
      </p:sp>
    </p:spTree>
    <p:extLst>
      <p:ext uri="{BB962C8B-B14F-4D97-AF65-F5344CB8AC3E}">
        <p14:creationId xmlns:p14="http://schemas.microsoft.com/office/powerpoint/2010/main" val="25630591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3ABC5-59CD-5EF6-9925-8C61453DC1A4}"/>
              </a:ext>
            </a:extLst>
          </p:cNvPr>
          <p:cNvSpPr>
            <a:spLocks noGrp="1"/>
          </p:cNvSpPr>
          <p:nvPr>
            <p:ph type="title"/>
          </p:nvPr>
        </p:nvSpPr>
        <p:spPr/>
        <p:txBody>
          <a:bodyPr/>
          <a:lstStyle/>
          <a:p>
            <a:r>
              <a:rPr lang="en-US" dirty="0"/>
              <a:t>Leadership &amp; By-Laws</a:t>
            </a:r>
          </a:p>
        </p:txBody>
      </p:sp>
      <p:sp>
        <p:nvSpPr>
          <p:cNvPr id="3" name="Content Placeholder 2">
            <a:extLst>
              <a:ext uri="{FF2B5EF4-FFF2-40B4-BE49-F238E27FC236}">
                <a16:creationId xmlns:a16="http://schemas.microsoft.com/office/drawing/2014/main" id="{2E4D1407-A823-4E68-1E92-C725BC0CF797}"/>
              </a:ext>
            </a:extLst>
          </p:cNvPr>
          <p:cNvSpPr>
            <a:spLocks noGrp="1"/>
          </p:cNvSpPr>
          <p:nvPr>
            <p:ph sz="quarter" idx="12"/>
          </p:nvPr>
        </p:nvSpPr>
        <p:spPr/>
        <p:txBody>
          <a:bodyPr/>
          <a:lstStyle/>
          <a:p>
            <a:r>
              <a:rPr lang="en-US" dirty="0"/>
              <a:t>N.C. Gen. Stat. § 143B-216.66 require this Council to elect a Chair that will serve no more than four (4) years.</a:t>
            </a:r>
          </a:p>
          <a:p>
            <a:endParaRPr lang="en-US" dirty="0"/>
          </a:p>
          <a:p>
            <a:r>
              <a:rPr lang="en-US" dirty="0"/>
              <a:t>Current By-Laws require this Council to elect a Chair, Vice-Chair, and Committee Chairs by majority vote.</a:t>
            </a:r>
          </a:p>
          <a:p>
            <a:pPr lvl="2"/>
            <a:r>
              <a:rPr lang="en-US" dirty="0"/>
              <a:t>No officer should hold office for more than two (2) years and two (2) consecutive terms (4 years total)</a:t>
            </a:r>
          </a:p>
        </p:txBody>
      </p:sp>
      <p:sp>
        <p:nvSpPr>
          <p:cNvPr id="4" name="Slide Number Placeholder 3">
            <a:extLst>
              <a:ext uri="{FF2B5EF4-FFF2-40B4-BE49-F238E27FC236}">
                <a16:creationId xmlns:a16="http://schemas.microsoft.com/office/drawing/2014/main" id="{B8229E45-0571-F50B-FF4C-060C6FCB7C04}"/>
              </a:ext>
            </a:extLst>
          </p:cNvPr>
          <p:cNvSpPr>
            <a:spLocks noGrp="1"/>
          </p:cNvSpPr>
          <p:nvPr>
            <p:ph type="sldNum" sz="quarter" idx="15"/>
          </p:nvPr>
        </p:nvSpPr>
        <p:spPr/>
        <p:txBody>
          <a:bodyPr/>
          <a:lstStyle/>
          <a:p>
            <a:fld id="{18D65601-5AE2-46FC-B138-694DDD2B510D}" type="slidenum">
              <a:rPr lang="en-US" smtClean="0"/>
              <a:pPr/>
              <a:t>16</a:t>
            </a:fld>
            <a:endParaRPr lang="en-US" dirty="0"/>
          </a:p>
        </p:txBody>
      </p:sp>
    </p:spTree>
    <p:extLst>
      <p:ext uri="{BB962C8B-B14F-4D97-AF65-F5344CB8AC3E}">
        <p14:creationId xmlns:p14="http://schemas.microsoft.com/office/powerpoint/2010/main" val="16246429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F097E-3DCE-A3DA-6291-C42C8546294F}"/>
              </a:ext>
            </a:extLst>
          </p:cNvPr>
          <p:cNvSpPr>
            <a:spLocks noGrp="1"/>
          </p:cNvSpPr>
          <p:nvPr>
            <p:ph type="title"/>
          </p:nvPr>
        </p:nvSpPr>
        <p:spPr>
          <a:xfrm>
            <a:off x="1295399" y="2088225"/>
            <a:ext cx="10088881" cy="2681549"/>
          </a:xfrm>
        </p:spPr>
        <p:txBody>
          <a:bodyPr>
            <a:normAutofit fontScale="90000"/>
          </a:bodyPr>
          <a:lstStyle/>
          <a:p>
            <a:r>
              <a:rPr lang="en-US" sz="4000" dirty="0"/>
              <a:t>Brain Injury Advisory Council</a:t>
            </a:r>
            <a:br>
              <a:rPr lang="en-US" sz="4000" dirty="0"/>
            </a:br>
            <a:r>
              <a:rPr lang="en-US" sz="4000" dirty="0"/>
              <a:t>(BIAC)</a:t>
            </a:r>
            <a:br>
              <a:rPr lang="en-US" sz="4000" dirty="0"/>
            </a:br>
            <a:br>
              <a:rPr lang="en-US" sz="4000" dirty="0"/>
            </a:br>
            <a:r>
              <a:rPr lang="en-US" sz="4000" dirty="0"/>
              <a:t>v.</a:t>
            </a:r>
            <a:br>
              <a:rPr lang="en-US" sz="4000" dirty="0"/>
            </a:br>
            <a:br>
              <a:rPr lang="en-US" sz="4000" dirty="0"/>
            </a:br>
            <a:r>
              <a:rPr lang="en-US" sz="4000" dirty="0"/>
              <a:t>Brain Injury Association of North Carolina (BIANC)</a:t>
            </a:r>
          </a:p>
        </p:txBody>
      </p:sp>
    </p:spTree>
    <p:extLst>
      <p:ext uri="{BB962C8B-B14F-4D97-AF65-F5344CB8AC3E}">
        <p14:creationId xmlns:p14="http://schemas.microsoft.com/office/powerpoint/2010/main" val="14835175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2CC6C3-2EA0-A040-E075-61A4E8390EF9}"/>
              </a:ext>
            </a:extLst>
          </p:cNvPr>
          <p:cNvSpPr>
            <a:spLocks noGrp="1"/>
          </p:cNvSpPr>
          <p:nvPr>
            <p:ph type="title"/>
          </p:nvPr>
        </p:nvSpPr>
        <p:spPr/>
        <p:txBody>
          <a:bodyPr/>
          <a:lstStyle/>
          <a:p>
            <a:pPr algn="ctr"/>
            <a:r>
              <a:rPr lang="en-US" dirty="0"/>
              <a:t>BIAC v. BIANC</a:t>
            </a:r>
          </a:p>
        </p:txBody>
      </p:sp>
      <p:sp>
        <p:nvSpPr>
          <p:cNvPr id="3" name="Content Placeholder 2">
            <a:extLst>
              <a:ext uri="{FF2B5EF4-FFF2-40B4-BE49-F238E27FC236}">
                <a16:creationId xmlns:a16="http://schemas.microsoft.com/office/drawing/2014/main" id="{5041A0AE-5949-5A38-42E0-222405FCDA4F}"/>
              </a:ext>
            </a:extLst>
          </p:cNvPr>
          <p:cNvSpPr>
            <a:spLocks noGrp="1"/>
          </p:cNvSpPr>
          <p:nvPr>
            <p:ph sz="quarter" idx="12"/>
          </p:nvPr>
        </p:nvSpPr>
        <p:spPr/>
        <p:txBody>
          <a:bodyPr>
            <a:normAutofit/>
          </a:bodyPr>
          <a:lstStyle/>
          <a:p>
            <a:pPr algn="ctr"/>
            <a:r>
              <a:rPr lang="en-US" u="sng" dirty="0"/>
              <a:t>BIAC</a:t>
            </a:r>
          </a:p>
          <a:p>
            <a:pPr marL="342900" indent="-342900">
              <a:buFont typeface="Arial" panose="020B0604020202020204" pitchFamily="34" charset="0"/>
              <a:buChar char="•"/>
            </a:pPr>
            <a:r>
              <a:rPr lang="en-US" dirty="0"/>
              <a:t>Statutorily created Advisory Council</a:t>
            </a:r>
          </a:p>
          <a:p>
            <a:pPr marL="342900" indent="-342900">
              <a:buFont typeface="Arial" panose="020B0604020202020204" pitchFamily="34" charset="0"/>
              <a:buChar char="•"/>
            </a:pPr>
            <a:r>
              <a:rPr lang="en-US" dirty="0"/>
              <a:t>Purpose is to give advice to DMH regarding the planning, development, funding, and implementation of a comprehensive statewide delivery service for brain-injury survivors and their families</a:t>
            </a:r>
          </a:p>
          <a:p>
            <a:pPr marL="342900" indent="-342900">
              <a:buFont typeface="Arial" panose="020B0604020202020204" pitchFamily="34" charset="0"/>
              <a:buChar char="•"/>
            </a:pPr>
            <a:r>
              <a:rPr lang="en-US" dirty="0"/>
              <a:t>Reviews reports generated by DMH to make recommendations</a:t>
            </a:r>
          </a:p>
        </p:txBody>
      </p:sp>
      <p:sp>
        <p:nvSpPr>
          <p:cNvPr id="4" name="Content Placeholder 3">
            <a:extLst>
              <a:ext uri="{FF2B5EF4-FFF2-40B4-BE49-F238E27FC236}">
                <a16:creationId xmlns:a16="http://schemas.microsoft.com/office/drawing/2014/main" id="{E68EAB95-AAEB-EF47-2BA1-6E2182535DDF}"/>
              </a:ext>
            </a:extLst>
          </p:cNvPr>
          <p:cNvSpPr>
            <a:spLocks noGrp="1"/>
          </p:cNvSpPr>
          <p:nvPr>
            <p:ph sz="quarter" idx="11"/>
          </p:nvPr>
        </p:nvSpPr>
        <p:spPr/>
        <p:txBody>
          <a:bodyPr>
            <a:normAutofit fontScale="62500" lnSpcReduction="20000"/>
          </a:bodyPr>
          <a:lstStyle/>
          <a:p>
            <a:pPr algn="ctr"/>
            <a:r>
              <a:rPr lang="en-US" sz="3200" u="sng" dirty="0"/>
              <a:t>BIANC</a:t>
            </a:r>
          </a:p>
          <a:p>
            <a:pPr marL="342900" indent="-342900">
              <a:buFont typeface="Arial" panose="020B0604020202020204" pitchFamily="34" charset="0"/>
              <a:buChar char="•"/>
            </a:pPr>
            <a:r>
              <a:rPr lang="en-US" dirty="0"/>
              <a:t>501(c)(3) Non-Profit Organization</a:t>
            </a:r>
          </a:p>
          <a:p>
            <a:pPr marL="342900" indent="-342900">
              <a:buFont typeface="Arial" panose="020B0604020202020204" pitchFamily="34" charset="0"/>
              <a:buChar char="•"/>
            </a:pPr>
            <a:r>
              <a:rPr lang="en-US" dirty="0"/>
              <a:t>Purpose is to provide resources, education, training, awareness, prevention, and advocacy for brain-injury survivors and their families</a:t>
            </a:r>
          </a:p>
          <a:p>
            <a:pPr marL="342900" indent="-342900">
              <a:buFont typeface="Arial" panose="020B0604020202020204" pitchFamily="34" charset="0"/>
              <a:buChar char="•"/>
            </a:pPr>
            <a:r>
              <a:rPr lang="en-US" dirty="0"/>
              <a:t>Conducts research, provides certification trainings and conducts educational conferences, advocates at the State and Federal level, and fundraises</a:t>
            </a:r>
          </a:p>
          <a:p>
            <a:pPr marL="342900" indent="-342900">
              <a:buFont typeface="Arial" panose="020B0604020202020204" pitchFamily="34" charset="0"/>
              <a:buChar char="•"/>
            </a:pPr>
            <a:r>
              <a:rPr lang="en-US" dirty="0"/>
              <a:t>Partners with DHHS/DMH to implement the State Action Plan</a:t>
            </a:r>
          </a:p>
          <a:p>
            <a:pPr marL="1028700" lvl="2" indent="-342900"/>
            <a:r>
              <a:rPr lang="en-US" dirty="0"/>
              <a:t>Administration for Community Living (ACL) Federal Grant provides funding for the State to support and provide services for people with disabilities.  The State Action plan determines how this grant money is allocated.</a:t>
            </a:r>
          </a:p>
        </p:txBody>
      </p:sp>
      <p:sp>
        <p:nvSpPr>
          <p:cNvPr id="5" name="Slide Number Placeholder 4">
            <a:extLst>
              <a:ext uri="{FF2B5EF4-FFF2-40B4-BE49-F238E27FC236}">
                <a16:creationId xmlns:a16="http://schemas.microsoft.com/office/drawing/2014/main" id="{B4433E16-F801-4586-CF39-4B9409365203}"/>
              </a:ext>
            </a:extLst>
          </p:cNvPr>
          <p:cNvSpPr>
            <a:spLocks noGrp="1"/>
          </p:cNvSpPr>
          <p:nvPr>
            <p:ph type="sldNum" sz="quarter" idx="15"/>
          </p:nvPr>
        </p:nvSpPr>
        <p:spPr/>
        <p:txBody>
          <a:bodyPr/>
          <a:lstStyle/>
          <a:p>
            <a:fld id="{18D65601-5AE2-46FC-B138-694DDD2B510D}" type="slidenum">
              <a:rPr lang="en-US" smtClean="0"/>
              <a:pPr/>
              <a:t>18</a:t>
            </a:fld>
            <a:endParaRPr lang="en-US" dirty="0"/>
          </a:p>
        </p:txBody>
      </p:sp>
    </p:spTree>
    <p:extLst>
      <p:ext uri="{BB962C8B-B14F-4D97-AF65-F5344CB8AC3E}">
        <p14:creationId xmlns:p14="http://schemas.microsoft.com/office/powerpoint/2010/main" val="12072386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F7733C6E-197A-DECE-66C5-CAF32E6D50D1}"/>
              </a:ext>
            </a:extLst>
          </p:cNvPr>
          <p:cNvSpPr>
            <a:spLocks noGrp="1"/>
          </p:cNvSpPr>
          <p:nvPr>
            <p:ph type="sldNum" sz="quarter" idx="15"/>
          </p:nvPr>
        </p:nvSpPr>
        <p:spPr/>
        <p:txBody>
          <a:bodyPr/>
          <a:lstStyle/>
          <a:p>
            <a:fld id="{18D65601-5AE2-46FC-B138-694DDD2B510D}" type="slidenum">
              <a:rPr lang="en-US" smtClean="0"/>
              <a:pPr/>
              <a:t>19</a:t>
            </a:fld>
            <a:endParaRPr lang="en-US" dirty="0"/>
          </a:p>
        </p:txBody>
      </p:sp>
      <p:sp>
        <p:nvSpPr>
          <p:cNvPr id="5" name="TextBox 4">
            <a:extLst>
              <a:ext uri="{FF2B5EF4-FFF2-40B4-BE49-F238E27FC236}">
                <a16:creationId xmlns:a16="http://schemas.microsoft.com/office/drawing/2014/main" id="{4A402EEE-2E26-4EFA-ED73-BF60E37A6715}"/>
              </a:ext>
            </a:extLst>
          </p:cNvPr>
          <p:cNvSpPr txBox="1"/>
          <p:nvPr/>
        </p:nvSpPr>
        <p:spPr>
          <a:xfrm>
            <a:off x="2606723" y="5758935"/>
            <a:ext cx="8093122" cy="369332"/>
          </a:xfrm>
          <a:prstGeom prst="rect">
            <a:avLst/>
          </a:prstGeom>
          <a:noFill/>
        </p:spPr>
        <p:txBody>
          <a:bodyPr wrap="square" rtlCol="0">
            <a:spAutoFit/>
          </a:bodyPr>
          <a:lstStyle/>
          <a:p>
            <a:r>
              <a:rPr lang="en-US" dirty="0"/>
              <a:t>BIANC’s implementation should mirror the advice given to DMH by BIAC</a:t>
            </a:r>
          </a:p>
        </p:txBody>
      </p:sp>
      <p:sp>
        <p:nvSpPr>
          <p:cNvPr id="7" name="Rectangle 6">
            <a:extLst>
              <a:ext uri="{FF2B5EF4-FFF2-40B4-BE49-F238E27FC236}">
                <a16:creationId xmlns:a16="http://schemas.microsoft.com/office/drawing/2014/main" id="{1BAA6C72-4C96-EBD4-0864-711B79B391BF}"/>
              </a:ext>
            </a:extLst>
          </p:cNvPr>
          <p:cNvSpPr/>
          <p:nvPr/>
        </p:nvSpPr>
        <p:spPr>
          <a:xfrm>
            <a:off x="1953507" y="2536119"/>
            <a:ext cx="2263140" cy="1314450"/>
          </a:xfrm>
          <a:prstGeom prst="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943E8FB1-B28A-8D70-44F4-D435DB466179}"/>
              </a:ext>
            </a:extLst>
          </p:cNvPr>
          <p:cNvSpPr/>
          <p:nvPr/>
        </p:nvSpPr>
        <p:spPr>
          <a:xfrm>
            <a:off x="7307580" y="657224"/>
            <a:ext cx="2263140" cy="1314450"/>
          </a:xfrm>
          <a:prstGeom prst="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EB0B31CF-FC10-B60D-68CE-BA3296DB53DD}"/>
              </a:ext>
            </a:extLst>
          </p:cNvPr>
          <p:cNvSpPr/>
          <p:nvPr/>
        </p:nvSpPr>
        <p:spPr>
          <a:xfrm>
            <a:off x="7307580" y="3164771"/>
            <a:ext cx="2263140" cy="1314450"/>
          </a:xfrm>
          <a:prstGeom prst="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5AEE7B98-BA4B-165D-91A2-EA7C7EB59D35}"/>
              </a:ext>
            </a:extLst>
          </p:cNvPr>
          <p:cNvSpPr txBox="1"/>
          <p:nvPr/>
        </p:nvSpPr>
        <p:spPr>
          <a:xfrm>
            <a:off x="2030219" y="2777845"/>
            <a:ext cx="1977390" cy="830997"/>
          </a:xfrm>
          <a:prstGeom prst="rect">
            <a:avLst/>
          </a:prstGeom>
          <a:noFill/>
        </p:spPr>
        <p:txBody>
          <a:bodyPr wrap="square" rtlCol="0">
            <a:spAutoFit/>
          </a:bodyPr>
          <a:lstStyle/>
          <a:p>
            <a:pPr algn="ctr"/>
            <a:r>
              <a:rPr lang="en-US" sz="4800" b="1" dirty="0">
                <a:solidFill>
                  <a:schemeClr val="bg1"/>
                </a:solidFill>
              </a:rPr>
              <a:t>BIAC</a:t>
            </a:r>
          </a:p>
        </p:txBody>
      </p:sp>
      <p:sp>
        <p:nvSpPr>
          <p:cNvPr id="11" name="TextBox 10">
            <a:extLst>
              <a:ext uri="{FF2B5EF4-FFF2-40B4-BE49-F238E27FC236}">
                <a16:creationId xmlns:a16="http://schemas.microsoft.com/office/drawing/2014/main" id="{845C85CE-E4E5-0968-6FB3-5FCD770CF403}"/>
              </a:ext>
            </a:extLst>
          </p:cNvPr>
          <p:cNvSpPr txBox="1"/>
          <p:nvPr/>
        </p:nvSpPr>
        <p:spPr>
          <a:xfrm>
            <a:off x="7475220" y="912613"/>
            <a:ext cx="1988820" cy="830997"/>
          </a:xfrm>
          <a:prstGeom prst="rect">
            <a:avLst/>
          </a:prstGeom>
          <a:noFill/>
        </p:spPr>
        <p:txBody>
          <a:bodyPr wrap="square" rtlCol="0">
            <a:spAutoFit/>
          </a:bodyPr>
          <a:lstStyle/>
          <a:p>
            <a:pPr algn="ctr"/>
            <a:r>
              <a:rPr lang="en-US" sz="4800" b="1" dirty="0">
                <a:solidFill>
                  <a:schemeClr val="bg1"/>
                </a:solidFill>
              </a:rPr>
              <a:t>DMH</a:t>
            </a:r>
          </a:p>
        </p:txBody>
      </p:sp>
      <p:sp>
        <p:nvSpPr>
          <p:cNvPr id="12" name="TextBox 11">
            <a:extLst>
              <a:ext uri="{FF2B5EF4-FFF2-40B4-BE49-F238E27FC236}">
                <a16:creationId xmlns:a16="http://schemas.microsoft.com/office/drawing/2014/main" id="{EAA2523B-8581-32A0-C602-3E41DEED4DC3}"/>
              </a:ext>
            </a:extLst>
          </p:cNvPr>
          <p:cNvSpPr txBox="1"/>
          <p:nvPr/>
        </p:nvSpPr>
        <p:spPr>
          <a:xfrm>
            <a:off x="7484745" y="3437275"/>
            <a:ext cx="1908810" cy="769441"/>
          </a:xfrm>
          <a:prstGeom prst="rect">
            <a:avLst/>
          </a:prstGeom>
          <a:noFill/>
        </p:spPr>
        <p:txBody>
          <a:bodyPr wrap="square" rtlCol="0">
            <a:spAutoFit/>
          </a:bodyPr>
          <a:lstStyle/>
          <a:p>
            <a:r>
              <a:rPr lang="en-US" sz="4400" b="1" dirty="0">
                <a:solidFill>
                  <a:schemeClr val="bg1"/>
                </a:solidFill>
              </a:rPr>
              <a:t>BIANC</a:t>
            </a:r>
          </a:p>
        </p:txBody>
      </p:sp>
      <p:cxnSp>
        <p:nvCxnSpPr>
          <p:cNvPr id="14" name="Straight Arrow Connector 13">
            <a:extLst>
              <a:ext uri="{FF2B5EF4-FFF2-40B4-BE49-F238E27FC236}">
                <a16:creationId xmlns:a16="http://schemas.microsoft.com/office/drawing/2014/main" id="{509092D7-C938-2B61-80FF-905C819DB388}"/>
              </a:ext>
            </a:extLst>
          </p:cNvPr>
          <p:cNvCxnSpPr>
            <a:cxnSpLocks/>
          </p:cNvCxnSpPr>
          <p:nvPr/>
        </p:nvCxnSpPr>
        <p:spPr>
          <a:xfrm flipV="1">
            <a:off x="4369047" y="1298928"/>
            <a:ext cx="2786133" cy="1345492"/>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cxnSp>
        <p:nvCxnSpPr>
          <p:cNvPr id="15" name="Straight Arrow Connector 14">
            <a:extLst>
              <a:ext uri="{FF2B5EF4-FFF2-40B4-BE49-F238E27FC236}">
                <a16:creationId xmlns:a16="http://schemas.microsoft.com/office/drawing/2014/main" id="{227A58C2-4ACA-A02F-1A59-2AE81296B774}"/>
              </a:ext>
            </a:extLst>
          </p:cNvPr>
          <p:cNvCxnSpPr>
            <a:cxnSpLocks/>
          </p:cNvCxnSpPr>
          <p:nvPr/>
        </p:nvCxnSpPr>
        <p:spPr>
          <a:xfrm>
            <a:off x="8581144" y="2128125"/>
            <a:ext cx="0" cy="937260"/>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cxnSp>
        <p:nvCxnSpPr>
          <p:cNvPr id="19" name="Straight Arrow Connector 18">
            <a:extLst>
              <a:ext uri="{FF2B5EF4-FFF2-40B4-BE49-F238E27FC236}">
                <a16:creationId xmlns:a16="http://schemas.microsoft.com/office/drawing/2014/main" id="{14471432-35A5-EA79-2F2A-C2134265CD7A}"/>
              </a:ext>
            </a:extLst>
          </p:cNvPr>
          <p:cNvCxnSpPr>
            <a:cxnSpLocks/>
          </p:cNvCxnSpPr>
          <p:nvPr/>
        </p:nvCxnSpPr>
        <p:spPr>
          <a:xfrm flipH="1">
            <a:off x="4369047" y="2000857"/>
            <a:ext cx="2786133" cy="1374676"/>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cxnSp>
        <p:nvCxnSpPr>
          <p:cNvPr id="22" name="Straight Arrow Connector 21">
            <a:extLst>
              <a:ext uri="{FF2B5EF4-FFF2-40B4-BE49-F238E27FC236}">
                <a16:creationId xmlns:a16="http://schemas.microsoft.com/office/drawing/2014/main" id="{A0695CFC-019D-C57C-227D-8325D8952052}"/>
              </a:ext>
            </a:extLst>
          </p:cNvPr>
          <p:cNvCxnSpPr>
            <a:cxnSpLocks/>
          </p:cNvCxnSpPr>
          <p:nvPr/>
        </p:nvCxnSpPr>
        <p:spPr>
          <a:xfrm flipV="1">
            <a:off x="9360289" y="2126653"/>
            <a:ext cx="0" cy="937260"/>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sp>
        <p:nvSpPr>
          <p:cNvPr id="28" name="TextBox 27">
            <a:extLst>
              <a:ext uri="{FF2B5EF4-FFF2-40B4-BE49-F238E27FC236}">
                <a16:creationId xmlns:a16="http://schemas.microsoft.com/office/drawing/2014/main" id="{8CA20515-BDF1-76FE-F39E-4184DE44F59C}"/>
              </a:ext>
            </a:extLst>
          </p:cNvPr>
          <p:cNvSpPr txBox="1"/>
          <p:nvPr/>
        </p:nvSpPr>
        <p:spPr>
          <a:xfrm rot="20088054">
            <a:off x="4064487" y="1554915"/>
            <a:ext cx="3234690" cy="369332"/>
          </a:xfrm>
          <a:prstGeom prst="rect">
            <a:avLst/>
          </a:prstGeom>
          <a:noFill/>
        </p:spPr>
        <p:txBody>
          <a:bodyPr wrap="square" rtlCol="0">
            <a:spAutoFit/>
          </a:bodyPr>
          <a:lstStyle/>
          <a:p>
            <a:r>
              <a:rPr lang="en-US" dirty="0"/>
              <a:t>Provides recommendations</a:t>
            </a:r>
          </a:p>
        </p:txBody>
      </p:sp>
      <p:sp>
        <p:nvSpPr>
          <p:cNvPr id="29" name="TextBox 28">
            <a:extLst>
              <a:ext uri="{FF2B5EF4-FFF2-40B4-BE49-F238E27FC236}">
                <a16:creationId xmlns:a16="http://schemas.microsoft.com/office/drawing/2014/main" id="{1FDCFB47-495C-F886-D39A-AEA2BAA084D1}"/>
              </a:ext>
            </a:extLst>
          </p:cNvPr>
          <p:cNvSpPr txBox="1"/>
          <p:nvPr/>
        </p:nvSpPr>
        <p:spPr>
          <a:xfrm rot="20088054">
            <a:off x="4216616" y="2211021"/>
            <a:ext cx="3234690" cy="369332"/>
          </a:xfrm>
          <a:prstGeom prst="rect">
            <a:avLst/>
          </a:prstGeom>
          <a:noFill/>
        </p:spPr>
        <p:txBody>
          <a:bodyPr wrap="square" rtlCol="0">
            <a:spAutoFit/>
          </a:bodyPr>
          <a:lstStyle/>
          <a:p>
            <a:r>
              <a:rPr lang="en-US" dirty="0"/>
              <a:t>Provides quarterly feedback</a:t>
            </a:r>
          </a:p>
        </p:txBody>
      </p:sp>
      <p:sp>
        <p:nvSpPr>
          <p:cNvPr id="31" name="TextBox 30">
            <a:extLst>
              <a:ext uri="{FF2B5EF4-FFF2-40B4-BE49-F238E27FC236}">
                <a16:creationId xmlns:a16="http://schemas.microsoft.com/office/drawing/2014/main" id="{33D3BF5C-D1A7-8F6D-E089-74691079BC3A}"/>
              </a:ext>
            </a:extLst>
          </p:cNvPr>
          <p:cNvSpPr txBox="1"/>
          <p:nvPr/>
        </p:nvSpPr>
        <p:spPr>
          <a:xfrm>
            <a:off x="6540299" y="2267176"/>
            <a:ext cx="1975688" cy="646331"/>
          </a:xfrm>
          <a:prstGeom prst="rect">
            <a:avLst/>
          </a:prstGeom>
          <a:noFill/>
        </p:spPr>
        <p:txBody>
          <a:bodyPr wrap="square" rtlCol="0">
            <a:spAutoFit/>
          </a:bodyPr>
          <a:lstStyle/>
          <a:p>
            <a:pPr algn="r"/>
            <a:r>
              <a:rPr lang="en-US" dirty="0"/>
              <a:t>Implements State Action Plan</a:t>
            </a:r>
          </a:p>
        </p:txBody>
      </p:sp>
      <p:sp>
        <p:nvSpPr>
          <p:cNvPr id="32" name="TextBox 31">
            <a:extLst>
              <a:ext uri="{FF2B5EF4-FFF2-40B4-BE49-F238E27FC236}">
                <a16:creationId xmlns:a16="http://schemas.microsoft.com/office/drawing/2014/main" id="{B4088EED-2760-1B73-606E-DF64D3F6C548}"/>
              </a:ext>
            </a:extLst>
          </p:cNvPr>
          <p:cNvSpPr txBox="1"/>
          <p:nvPr/>
        </p:nvSpPr>
        <p:spPr>
          <a:xfrm>
            <a:off x="9398390" y="2288365"/>
            <a:ext cx="1482088" cy="646331"/>
          </a:xfrm>
          <a:prstGeom prst="rect">
            <a:avLst/>
          </a:prstGeom>
          <a:noFill/>
        </p:spPr>
        <p:txBody>
          <a:bodyPr wrap="square" rtlCol="0">
            <a:spAutoFit/>
          </a:bodyPr>
          <a:lstStyle/>
          <a:p>
            <a:r>
              <a:rPr lang="en-US" dirty="0"/>
              <a:t>Provides feedback</a:t>
            </a:r>
          </a:p>
        </p:txBody>
      </p:sp>
    </p:spTree>
    <p:extLst>
      <p:ext uri="{BB962C8B-B14F-4D97-AF65-F5344CB8AC3E}">
        <p14:creationId xmlns:p14="http://schemas.microsoft.com/office/powerpoint/2010/main" val="2192399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95A9ED-D8C4-D1A2-D598-BB0F047BBD67}"/>
              </a:ext>
            </a:extLst>
          </p:cNvPr>
          <p:cNvSpPr>
            <a:spLocks noGrp="1"/>
          </p:cNvSpPr>
          <p:nvPr>
            <p:ph type="title"/>
          </p:nvPr>
        </p:nvSpPr>
        <p:spPr>
          <a:xfrm>
            <a:off x="1181548" y="2491409"/>
            <a:ext cx="5261837" cy="4108174"/>
          </a:xfrm>
        </p:spPr>
        <p:txBody>
          <a:bodyPr>
            <a:normAutofit fontScale="90000"/>
          </a:bodyPr>
          <a:lstStyle/>
          <a:p>
            <a:r>
              <a:rPr lang="en-US" sz="2800" dirty="0"/>
              <a:t>Private practice and state government experience in workers’ compensation, including representing clients with TBI</a:t>
            </a:r>
            <a:br>
              <a:rPr lang="en-US" sz="2800" dirty="0"/>
            </a:br>
            <a:br>
              <a:rPr lang="en-US" sz="2800" dirty="0"/>
            </a:br>
            <a:r>
              <a:rPr lang="en-US" sz="2800" dirty="0"/>
              <a:t>6 years with NCDOJ</a:t>
            </a:r>
            <a:br>
              <a:rPr lang="en-US" sz="2800" dirty="0"/>
            </a:br>
            <a:br>
              <a:rPr lang="en-US" sz="2800" dirty="0"/>
            </a:br>
            <a:r>
              <a:rPr lang="en-US" sz="2800" dirty="0"/>
              <a:t>Representing DHHS in various forms for 1.5 years</a:t>
            </a:r>
            <a:br>
              <a:rPr lang="en-US" sz="2800" dirty="0"/>
            </a:br>
            <a:br>
              <a:rPr lang="en-US" sz="2800" dirty="0"/>
            </a:br>
            <a:r>
              <a:rPr lang="en-US" sz="2800" dirty="0"/>
              <a:t>Familial experience with TBI</a:t>
            </a:r>
            <a:endParaRPr lang="en-US" dirty="0"/>
          </a:p>
        </p:txBody>
      </p:sp>
      <p:pic>
        <p:nvPicPr>
          <p:cNvPr id="13" name="Picture Placeholder 12" descr="A person smiling at camera&#10;&#10;Description automatically generated">
            <a:extLst>
              <a:ext uri="{FF2B5EF4-FFF2-40B4-BE49-F238E27FC236}">
                <a16:creationId xmlns:a16="http://schemas.microsoft.com/office/drawing/2014/main" id="{9D75CA53-9075-E471-1648-92345F3088B5}"/>
              </a:ext>
            </a:extLst>
          </p:cNvPr>
          <p:cNvPicPr>
            <a:picLocks noGrp="1" noChangeAspect="1"/>
          </p:cNvPicPr>
          <p:nvPr>
            <p:ph type="pic" sz="quarter" idx="13"/>
          </p:nvPr>
        </p:nvPicPr>
        <p:blipFill>
          <a:blip r:embed="rId3"/>
          <a:srcRect l="16204" r="16204"/>
          <a:stretch>
            <a:fillRect/>
          </a:stretch>
        </p:blipFill>
        <p:spPr>
          <a:xfrm>
            <a:off x="7527235" y="960783"/>
            <a:ext cx="3483217" cy="5153334"/>
          </a:xfrm>
        </p:spPr>
      </p:pic>
      <p:sp>
        <p:nvSpPr>
          <p:cNvPr id="8" name="TextBox 7">
            <a:extLst>
              <a:ext uri="{FF2B5EF4-FFF2-40B4-BE49-F238E27FC236}">
                <a16:creationId xmlns:a16="http://schemas.microsoft.com/office/drawing/2014/main" id="{903C01F3-B378-1A78-D82C-494CC9198C95}"/>
              </a:ext>
            </a:extLst>
          </p:cNvPr>
          <p:cNvSpPr txBox="1"/>
          <p:nvPr/>
        </p:nvSpPr>
        <p:spPr>
          <a:xfrm>
            <a:off x="1181548" y="424070"/>
            <a:ext cx="4834209" cy="1384995"/>
          </a:xfrm>
          <a:prstGeom prst="rect">
            <a:avLst/>
          </a:prstGeom>
          <a:noFill/>
        </p:spPr>
        <p:txBody>
          <a:bodyPr wrap="square" rtlCol="0">
            <a:spAutoFit/>
          </a:bodyPr>
          <a:lstStyle/>
          <a:p>
            <a:r>
              <a:rPr lang="en-US" sz="4000" dirty="0">
                <a:latin typeface="+mj-lt"/>
              </a:rPr>
              <a:t>Grace R. Linthicum</a:t>
            </a:r>
            <a:br>
              <a:rPr lang="en-US" dirty="0">
                <a:latin typeface="+mj-lt"/>
              </a:rPr>
            </a:br>
            <a:r>
              <a:rPr lang="en-US" sz="2400" dirty="0">
                <a:latin typeface="+mj-lt"/>
              </a:rPr>
              <a:t>Assistant Attorney General</a:t>
            </a:r>
            <a:br>
              <a:rPr lang="en-US" sz="2000" dirty="0">
                <a:latin typeface="+mj-lt"/>
              </a:rPr>
            </a:br>
            <a:r>
              <a:rPr lang="en-US" sz="2000" dirty="0">
                <a:latin typeface="+mj-lt"/>
              </a:rPr>
              <a:t>North Carolina Department of Justice</a:t>
            </a:r>
            <a:endParaRPr lang="en-US" dirty="0">
              <a:latin typeface="+mj-lt"/>
            </a:endParaRPr>
          </a:p>
        </p:txBody>
      </p:sp>
      <p:cxnSp>
        <p:nvCxnSpPr>
          <p:cNvPr id="10" name="Straight Connector 9">
            <a:extLst>
              <a:ext uri="{FF2B5EF4-FFF2-40B4-BE49-F238E27FC236}">
                <a16:creationId xmlns:a16="http://schemas.microsoft.com/office/drawing/2014/main" id="{DDDF1AD8-F0CA-8828-B435-095621DBDC47}"/>
              </a:ext>
            </a:extLst>
          </p:cNvPr>
          <p:cNvCxnSpPr>
            <a:cxnSpLocks/>
          </p:cNvCxnSpPr>
          <p:nvPr/>
        </p:nvCxnSpPr>
        <p:spPr>
          <a:xfrm>
            <a:off x="1181548" y="2160104"/>
            <a:ext cx="5073478" cy="0"/>
          </a:xfrm>
          <a:prstGeom prst="line">
            <a:avLst/>
          </a:prstGeom>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8863460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BFDC9E-592A-36FE-7489-7266F92F194D}"/>
              </a:ext>
            </a:extLst>
          </p:cNvPr>
          <p:cNvSpPr>
            <a:spLocks noGrp="1"/>
          </p:cNvSpPr>
          <p:nvPr>
            <p:ph type="title"/>
          </p:nvPr>
        </p:nvSpPr>
        <p:spPr/>
        <p:txBody>
          <a:bodyPr/>
          <a:lstStyle/>
          <a:p>
            <a:r>
              <a:rPr lang="en-US" dirty="0"/>
              <a:t>BIAC Standing Committees</a:t>
            </a:r>
          </a:p>
        </p:txBody>
      </p:sp>
      <p:sp>
        <p:nvSpPr>
          <p:cNvPr id="3" name="Text Placeholder 2">
            <a:extLst>
              <a:ext uri="{FF2B5EF4-FFF2-40B4-BE49-F238E27FC236}">
                <a16:creationId xmlns:a16="http://schemas.microsoft.com/office/drawing/2014/main" id="{00E1BB17-0E76-44BD-65E0-0001BF9F3B14}"/>
              </a:ext>
            </a:extLst>
          </p:cNvPr>
          <p:cNvSpPr>
            <a:spLocks noGrp="1"/>
          </p:cNvSpPr>
          <p:nvPr>
            <p:ph type="body" sz="quarter" idx="12"/>
          </p:nvPr>
        </p:nvSpPr>
        <p:spPr>
          <a:xfrm>
            <a:off x="1038031" y="4240407"/>
            <a:ext cx="10115939" cy="1762783"/>
          </a:xfrm>
        </p:spPr>
        <p:txBody>
          <a:bodyPr>
            <a:normAutofit/>
          </a:bodyPr>
          <a:lstStyle/>
          <a:p>
            <a:r>
              <a:rPr lang="en-US" sz="2400" dirty="0"/>
              <a:t>Children &amp; Youth</a:t>
            </a:r>
          </a:p>
          <a:p>
            <a:r>
              <a:rPr lang="en-US" sz="2400" dirty="0"/>
              <a:t>Service Delivery System</a:t>
            </a:r>
          </a:p>
          <a:p>
            <a:r>
              <a:rPr lang="en-US" sz="2400" dirty="0"/>
              <a:t>Public Policy</a:t>
            </a:r>
          </a:p>
          <a:p>
            <a:r>
              <a:rPr lang="en-US" sz="2400" dirty="0"/>
              <a:t>Prevention</a:t>
            </a:r>
          </a:p>
        </p:txBody>
      </p:sp>
    </p:spTree>
    <p:extLst>
      <p:ext uri="{BB962C8B-B14F-4D97-AF65-F5344CB8AC3E}">
        <p14:creationId xmlns:p14="http://schemas.microsoft.com/office/powerpoint/2010/main" val="21036012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9D1E5-98E1-A5C2-6DCC-AC8C1DDE57A7}"/>
              </a:ext>
            </a:extLst>
          </p:cNvPr>
          <p:cNvSpPr>
            <a:spLocks noGrp="1"/>
          </p:cNvSpPr>
          <p:nvPr>
            <p:ph type="title"/>
          </p:nvPr>
        </p:nvSpPr>
        <p:spPr/>
        <p:txBody>
          <a:bodyPr/>
          <a:lstStyle/>
          <a:p>
            <a:r>
              <a:rPr lang="en-US" dirty="0"/>
              <a:t>Children &amp; Youth Committee</a:t>
            </a:r>
          </a:p>
        </p:txBody>
      </p:sp>
      <p:sp>
        <p:nvSpPr>
          <p:cNvPr id="3" name="Table Placeholder 2">
            <a:extLst>
              <a:ext uri="{FF2B5EF4-FFF2-40B4-BE49-F238E27FC236}">
                <a16:creationId xmlns:a16="http://schemas.microsoft.com/office/drawing/2014/main" id="{2C88CF75-6763-B5FF-5CFB-A2EA6A012DAE}"/>
              </a:ext>
            </a:extLst>
          </p:cNvPr>
          <p:cNvSpPr>
            <a:spLocks noGrp="1"/>
          </p:cNvSpPr>
          <p:nvPr>
            <p:ph type="tbl" sz="quarter" idx="10"/>
          </p:nvPr>
        </p:nvSpPr>
        <p:spPr/>
        <p:txBody>
          <a:bodyPr>
            <a:normAutofit fontScale="92500" lnSpcReduction="10000"/>
          </a:bodyPr>
          <a:lstStyle/>
          <a:p>
            <a:r>
              <a:rPr lang="en-US" dirty="0"/>
              <a:t>Reviews reports from DMH related to children &amp; youth survivors with brain injuries and their families</a:t>
            </a:r>
          </a:p>
          <a:p>
            <a:endParaRPr lang="en-US" sz="1100" dirty="0"/>
          </a:p>
          <a:p>
            <a:r>
              <a:rPr lang="en-US" dirty="0"/>
              <a:t>Remember to view issues related to children &amp; youth with brain injuries (and their families) with an advisory perspective</a:t>
            </a:r>
          </a:p>
          <a:p>
            <a:pPr lvl="2"/>
            <a:r>
              <a:rPr lang="en-US" dirty="0"/>
              <a:t>Ask:   Based on these reports/statistics, what should we recommend?</a:t>
            </a:r>
          </a:p>
          <a:p>
            <a:pPr lvl="2"/>
            <a:r>
              <a:rPr lang="en-US" dirty="0"/>
              <a:t>Ask:   Does this recommendation help DMH plan, develop, fund, or implement 	its statewide comprehensive service delivery system for brain injury 	survivors and their families?</a:t>
            </a:r>
          </a:p>
          <a:p>
            <a:pPr lvl="2"/>
            <a:endParaRPr lang="en-US" dirty="0"/>
          </a:p>
          <a:p>
            <a:pPr marL="231775" lvl="2" indent="-231775"/>
            <a:r>
              <a:rPr lang="en-US" sz="2400" dirty="0"/>
              <a:t>Should be prepared to provide an update on any issues related to children &amp; youth survivors with brain-injuries and their families at each quarterly meeting</a:t>
            </a:r>
          </a:p>
        </p:txBody>
      </p:sp>
      <p:sp>
        <p:nvSpPr>
          <p:cNvPr id="4" name="Slide Number Placeholder 3">
            <a:extLst>
              <a:ext uri="{FF2B5EF4-FFF2-40B4-BE49-F238E27FC236}">
                <a16:creationId xmlns:a16="http://schemas.microsoft.com/office/drawing/2014/main" id="{77803986-1C06-FB13-3530-C4EC45F9884D}"/>
              </a:ext>
            </a:extLst>
          </p:cNvPr>
          <p:cNvSpPr>
            <a:spLocks noGrp="1"/>
          </p:cNvSpPr>
          <p:nvPr>
            <p:ph type="sldNum" sz="quarter" idx="15"/>
          </p:nvPr>
        </p:nvSpPr>
        <p:spPr/>
        <p:txBody>
          <a:bodyPr/>
          <a:lstStyle/>
          <a:p>
            <a:fld id="{18D65601-5AE2-46FC-B138-694DDD2B510D}" type="slidenum">
              <a:rPr lang="en-US" smtClean="0"/>
              <a:pPr/>
              <a:t>21</a:t>
            </a:fld>
            <a:endParaRPr lang="en-US" dirty="0"/>
          </a:p>
        </p:txBody>
      </p:sp>
    </p:spTree>
    <p:extLst>
      <p:ext uri="{BB962C8B-B14F-4D97-AF65-F5344CB8AC3E}">
        <p14:creationId xmlns:p14="http://schemas.microsoft.com/office/powerpoint/2010/main" val="6167074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A29F9-EB4A-9AED-BF5A-9A1BB453BDDF}"/>
              </a:ext>
            </a:extLst>
          </p:cNvPr>
          <p:cNvSpPr>
            <a:spLocks noGrp="1"/>
          </p:cNvSpPr>
          <p:nvPr>
            <p:ph type="title"/>
          </p:nvPr>
        </p:nvSpPr>
        <p:spPr/>
        <p:txBody>
          <a:bodyPr/>
          <a:lstStyle/>
          <a:p>
            <a:r>
              <a:rPr lang="en-US" dirty="0"/>
              <a:t>Service Delivery System Committee</a:t>
            </a:r>
          </a:p>
        </p:txBody>
      </p:sp>
      <p:sp>
        <p:nvSpPr>
          <p:cNvPr id="3" name="Table Placeholder 2">
            <a:extLst>
              <a:ext uri="{FF2B5EF4-FFF2-40B4-BE49-F238E27FC236}">
                <a16:creationId xmlns:a16="http://schemas.microsoft.com/office/drawing/2014/main" id="{C0247409-F183-16E6-6537-FB4E9DEB121B}"/>
              </a:ext>
            </a:extLst>
          </p:cNvPr>
          <p:cNvSpPr>
            <a:spLocks noGrp="1"/>
          </p:cNvSpPr>
          <p:nvPr>
            <p:ph type="tbl" sz="quarter" idx="10"/>
          </p:nvPr>
        </p:nvSpPr>
        <p:spPr/>
        <p:txBody>
          <a:bodyPr>
            <a:normAutofit fontScale="92500" lnSpcReduction="10000"/>
          </a:bodyPr>
          <a:lstStyle/>
          <a:p>
            <a:r>
              <a:rPr lang="en-US" dirty="0"/>
              <a:t>Reviews reports/statistics to determine if there are any issues/concerns related to the comprehensive service delivery system for brain injury survivors and their families</a:t>
            </a:r>
          </a:p>
          <a:p>
            <a:endParaRPr lang="en-US" sz="1100" dirty="0"/>
          </a:p>
          <a:p>
            <a:r>
              <a:rPr lang="en-US" dirty="0"/>
              <a:t>Remember to view issues related to service delivery system with an advisory perspective</a:t>
            </a:r>
          </a:p>
          <a:p>
            <a:pPr lvl="2"/>
            <a:r>
              <a:rPr lang="en-US" dirty="0"/>
              <a:t>Ask:   What should we recommend?</a:t>
            </a:r>
          </a:p>
          <a:p>
            <a:pPr lvl="2"/>
            <a:r>
              <a:rPr lang="en-US" dirty="0"/>
              <a:t>Ask:   Does this recommendation help DMH plan, develop, fund, or implement 	its statewide comprehensive service delivery system for brain injury 	survivors and their families?</a:t>
            </a:r>
          </a:p>
          <a:p>
            <a:pPr lvl="2"/>
            <a:endParaRPr lang="en-US" dirty="0"/>
          </a:p>
          <a:p>
            <a:pPr marL="231775" lvl="2" indent="-231775"/>
            <a:r>
              <a:rPr lang="en-US" sz="2400" dirty="0"/>
              <a:t>Should be prepared to provide an update on any issues related to the service delivery system at each quarterly meeting</a:t>
            </a:r>
          </a:p>
          <a:p>
            <a:endParaRPr lang="en-US" dirty="0"/>
          </a:p>
        </p:txBody>
      </p:sp>
      <p:sp>
        <p:nvSpPr>
          <p:cNvPr id="4" name="Slide Number Placeholder 3">
            <a:extLst>
              <a:ext uri="{FF2B5EF4-FFF2-40B4-BE49-F238E27FC236}">
                <a16:creationId xmlns:a16="http://schemas.microsoft.com/office/drawing/2014/main" id="{D79A804D-D37C-8B26-9B01-BD76C41FDDC3}"/>
              </a:ext>
            </a:extLst>
          </p:cNvPr>
          <p:cNvSpPr>
            <a:spLocks noGrp="1"/>
          </p:cNvSpPr>
          <p:nvPr>
            <p:ph type="sldNum" sz="quarter" idx="15"/>
          </p:nvPr>
        </p:nvSpPr>
        <p:spPr/>
        <p:txBody>
          <a:bodyPr/>
          <a:lstStyle/>
          <a:p>
            <a:fld id="{18D65601-5AE2-46FC-B138-694DDD2B510D}" type="slidenum">
              <a:rPr lang="en-US" smtClean="0"/>
              <a:pPr/>
              <a:t>22</a:t>
            </a:fld>
            <a:endParaRPr lang="en-US" dirty="0"/>
          </a:p>
        </p:txBody>
      </p:sp>
    </p:spTree>
    <p:extLst>
      <p:ext uri="{BB962C8B-B14F-4D97-AF65-F5344CB8AC3E}">
        <p14:creationId xmlns:p14="http://schemas.microsoft.com/office/powerpoint/2010/main" val="22052938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3E8BC-C3C0-9CAB-CB2E-474112EC00D3}"/>
              </a:ext>
            </a:extLst>
          </p:cNvPr>
          <p:cNvSpPr>
            <a:spLocks noGrp="1"/>
          </p:cNvSpPr>
          <p:nvPr>
            <p:ph type="title"/>
          </p:nvPr>
        </p:nvSpPr>
        <p:spPr/>
        <p:txBody>
          <a:bodyPr/>
          <a:lstStyle/>
          <a:p>
            <a:r>
              <a:rPr lang="en-US" dirty="0"/>
              <a:t>Public Policy Committee</a:t>
            </a:r>
          </a:p>
        </p:txBody>
      </p:sp>
      <p:sp>
        <p:nvSpPr>
          <p:cNvPr id="3" name="Table Placeholder 2">
            <a:extLst>
              <a:ext uri="{FF2B5EF4-FFF2-40B4-BE49-F238E27FC236}">
                <a16:creationId xmlns:a16="http://schemas.microsoft.com/office/drawing/2014/main" id="{2288D839-8541-79C4-79C1-C0F6170DBA10}"/>
              </a:ext>
            </a:extLst>
          </p:cNvPr>
          <p:cNvSpPr>
            <a:spLocks noGrp="1"/>
          </p:cNvSpPr>
          <p:nvPr>
            <p:ph type="tbl" sz="quarter" idx="10"/>
          </p:nvPr>
        </p:nvSpPr>
        <p:spPr/>
        <p:txBody>
          <a:bodyPr>
            <a:normAutofit lnSpcReduction="10000"/>
          </a:bodyPr>
          <a:lstStyle/>
          <a:p>
            <a:r>
              <a:rPr lang="en-US" dirty="0"/>
              <a:t>Reviews public policies related to brain injury survivors and their families (includes current and proposed policies)</a:t>
            </a:r>
          </a:p>
          <a:p>
            <a:endParaRPr lang="en-US" sz="1100" dirty="0"/>
          </a:p>
          <a:p>
            <a:r>
              <a:rPr lang="en-US" dirty="0"/>
              <a:t>Remember to view issues related to public policies surrounding brain injury survivors and their families with an advisory perspective</a:t>
            </a:r>
          </a:p>
          <a:p>
            <a:pPr lvl="2"/>
            <a:r>
              <a:rPr lang="en-US" dirty="0"/>
              <a:t>Ask:   What should we recommend?</a:t>
            </a:r>
          </a:p>
          <a:p>
            <a:pPr lvl="2"/>
            <a:r>
              <a:rPr lang="en-US" dirty="0"/>
              <a:t>Ask:   Does this recommendation help DMH plan, develop, fund, or 	implement its statewide comprehensive service delivery system for 	brain injury survivors and their families?</a:t>
            </a:r>
          </a:p>
          <a:p>
            <a:pPr lvl="2"/>
            <a:endParaRPr lang="en-US" dirty="0"/>
          </a:p>
          <a:p>
            <a:pPr marL="231775" lvl="2" indent="-231775"/>
            <a:r>
              <a:rPr lang="en-US" sz="2400" dirty="0"/>
              <a:t>Should be prepared to provide an update on any issues related to public policies at each quarterly meeting</a:t>
            </a:r>
          </a:p>
          <a:p>
            <a:endParaRPr lang="en-US" dirty="0"/>
          </a:p>
        </p:txBody>
      </p:sp>
      <p:sp>
        <p:nvSpPr>
          <p:cNvPr id="4" name="Slide Number Placeholder 3">
            <a:extLst>
              <a:ext uri="{FF2B5EF4-FFF2-40B4-BE49-F238E27FC236}">
                <a16:creationId xmlns:a16="http://schemas.microsoft.com/office/drawing/2014/main" id="{57DB6BC5-FC27-9559-733C-E80348C3A1A5}"/>
              </a:ext>
            </a:extLst>
          </p:cNvPr>
          <p:cNvSpPr>
            <a:spLocks noGrp="1"/>
          </p:cNvSpPr>
          <p:nvPr>
            <p:ph type="sldNum" sz="quarter" idx="15"/>
          </p:nvPr>
        </p:nvSpPr>
        <p:spPr/>
        <p:txBody>
          <a:bodyPr/>
          <a:lstStyle/>
          <a:p>
            <a:fld id="{18D65601-5AE2-46FC-B138-694DDD2B510D}" type="slidenum">
              <a:rPr lang="en-US" smtClean="0"/>
              <a:pPr/>
              <a:t>23</a:t>
            </a:fld>
            <a:endParaRPr lang="en-US" dirty="0"/>
          </a:p>
        </p:txBody>
      </p:sp>
    </p:spTree>
    <p:extLst>
      <p:ext uri="{BB962C8B-B14F-4D97-AF65-F5344CB8AC3E}">
        <p14:creationId xmlns:p14="http://schemas.microsoft.com/office/powerpoint/2010/main" val="42254038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9A02D9-B890-6DE8-B733-AD7C86FE1244}"/>
              </a:ext>
            </a:extLst>
          </p:cNvPr>
          <p:cNvSpPr>
            <a:spLocks noGrp="1"/>
          </p:cNvSpPr>
          <p:nvPr>
            <p:ph type="title"/>
          </p:nvPr>
        </p:nvSpPr>
        <p:spPr/>
        <p:txBody>
          <a:bodyPr/>
          <a:lstStyle/>
          <a:p>
            <a:r>
              <a:rPr lang="en-US" dirty="0"/>
              <a:t>Prevention Committee</a:t>
            </a:r>
          </a:p>
        </p:txBody>
      </p:sp>
      <p:sp>
        <p:nvSpPr>
          <p:cNvPr id="3" name="Table Placeholder 2">
            <a:extLst>
              <a:ext uri="{FF2B5EF4-FFF2-40B4-BE49-F238E27FC236}">
                <a16:creationId xmlns:a16="http://schemas.microsoft.com/office/drawing/2014/main" id="{5B406E01-247D-3B9A-876C-19959274C626}"/>
              </a:ext>
            </a:extLst>
          </p:cNvPr>
          <p:cNvSpPr>
            <a:spLocks noGrp="1"/>
          </p:cNvSpPr>
          <p:nvPr>
            <p:ph type="tbl" sz="quarter" idx="10"/>
          </p:nvPr>
        </p:nvSpPr>
        <p:spPr/>
        <p:txBody>
          <a:bodyPr>
            <a:normAutofit/>
          </a:bodyPr>
          <a:lstStyle/>
          <a:p>
            <a:r>
              <a:rPr lang="en-US" dirty="0"/>
              <a:t>Reviews reports from DMH related to prevention strategies.</a:t>
            </a:r>
          </a:p>
          <a:p>
            <a:endParaRPr lang="en-US" sz="1100" dirty="0"/>
          </a:p>
          <a:p>
            <a:r>
              <a:rPr lang="en-US" dirty="0"/>
              <a:t>Remember to view issues related to prevention strategies with an advisory perspective</a:t>
            </a:r>
          </a:p>
          <a:p>
            <a:pPr lvl="2"/>
            <a:r>
              <a:rPr lang="en-US" dirty="0"/>
              <a:t>Ask:   Based on these reports/statistics, what should we recommend?</a:t>
            </a:r>
          </a:p>
          <a:p>
            <a:pPr lvl="2"/>
            <a:r>
              <a:rPr lang="en-US" dirty="0"/>
              <a:t>Ask:   Does this recommendation help DMH plan, develop, fund, or implement its statewide comprehensive service delivery system for brain injury 	survivors and their families?</a:t>
            </a:r>
          </a:p>
          <a:p>
            <a:pPr lvl="2"/>
            <a:endParaRPr lang="en-US" dirty="0"/>
          </a:p>
          <a:p>
            <a:pPr marL="231775" lvl="2" indent="-231775"/>
            <a:r>
              <a:rPr lang="en-US" sz="2400" dirty="0"/>
              <a:t>Should be prepared to provide an update on any issues related to prevention strategies at each quarterly meeting</a:t>
            </a:r>
          </a:p>
        </p:txBody>
      </p:sp>
      <p:sp>
        <p:nvSpPr>
          <p:cNvPr id="4" name="Slide Number Placeholder 3">
            <a:extLst>
              <a:ext uri="{FF2B5EF4-FFF2-40B4-BE49-F238E27FC236}">
                <a16:creationId xmlns:a16="http://schemas.microsoft.com/office/drawing/2014/main" id="{CD002D59-D531-BFEF-EB67-49285B7892B5}"/>
              </a:ext>
            </a:extLst>
          </p:cNvPr>
          <p:cNvSpPr>
            <a:spLocks noGrp="1"/>
          </p:cNvSpPr>
          <p:nvPr>
            <p:ph type="sldNum" sz="quarter" idx="15"/>
          </p:nvPr>
        </p:nvSpPr>
        <p:spPr/>
        <p:txBody>
          <a:bodyPr/>
          <a:lstStyle/>
          <a:p>
            <a:fld id="{18D65601-5AE2-46FC-B138-694DDD2B510D}" type="slidenum">
              <a:rPr lang="en-US" smtClean="0"/>
              <a:pPr/>
              <a:t>24</a:t>
            </a:fld>
            <a:endParaRPr lang="en-US" dirty="0"/>
          </a:p>
        </p:txBody>
      </p:sp>
    </p:spTree>
    <p:extLst>
      <p:ext uri="{BB962C8B-B14F-4D97-AF65-F5344CB8AC3E}">
        <p14:creationId xmlns:p14="http://schemas.microsoft.com/office/powerpoint/2010/main" val="35359924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5BD897-6065-893D-2958-9DE17D37B4B8}"/>
              </a:ext>
            </a:extLst>
          </p:cNvPr>
          <p:cNvSpPr>
            <a:spLocks noGrp="1"/>
          </p:cNvSpPr>
          <p:nvPr>
            <p:ph type="title"/>
          </p:nvPr>
        </p:nvSpPr>
        <p:spPr/>
        <p:txBody>
          <a:bodyPr/>
          <a:lstStyle/>
          <a:p>
            <a:r>
              <a:rPr lang="en-US" dirty="0"/>
              <a:t>Quick Recap</a:t>
            </a:r>
          </a:p>
        </p:txBody>
      </p:sp>
    </p:spTree>
    <p:extLst>
      <p:ext uri="{BB962C8B-B14F-4D97-AF65-F5344CB8AC3E}">
        <p14:creationId xmlns:p14="http://schemas.microsoft.com/office/powerpoint/2010/main" val="5714833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D96147-969E-272F-FC03-29CDE44FF5F6}"/>
              </a:ext>
            </a:extLst>
          </p:cNvPr>
          <p:cNvSpPr>
            <a:spLocks noGrp="1"/>
          </p:cNvSpPr>
          <p:nvPr>
            <p:ph type="title"/>
          </p:nvPr>
        </p:nvSpPr>
        <p:spPr/>
        <p:txBody>
          <a:bodyPr/>
          <a:lstStyle/>
          <a:p>
            <a:r>
              <a:rPr lang="en-US" dirty="0"/>
              <a:t>Creation, Purpose, Execution of Duties</a:t>
            </a:r>
          </a:p>
        </p:txBody>
      </p:sp>
      <p:sp>
        <p:nvSpPr>
          <p:cNvPr id="4" name="Slide Number Placeholder 3">
            <a:extLst>
              <a:ext uri="{FF2B5EF4-FFF2-40B4-BE49-F238E27FC236}">
                <a16:creationId xmlns:a16="http://schemas.microsoft.com/office/drawing/2014/main" id="{62368723-9482-482D-B4D7-93CE28C5E26E}"/>
              </a:ext>
            </a:extLst>
          </p:cNvPr>
          <p:cNvSpPr>
            <a:spLocks noGrp="1"/>
          </p:cNvSpPr>
          <p:nvPr>
            <p:ph type="sldNum" sz="quarter" idx="15"/>
          </p:nvPr>
        </p:nvSpPr>
        <p:spPr/>
        <p:txBody>
          <a:bodyPr/>
          <a:lstStyle/>
          <a:p>
            <a:fld id="{18D65601-5AE2-46FC-B138-694DDD2B510D}" type="slidenum">
              <a:rPr lang="en-US" smtClean="0"/>
              <a:pPr/>
              <a:t>26</a:t>
            </a:fld>
            <a:endParaRPr lang="en-US" dirty="0"/>
          </a:p>
        </p:txBody>
      </p:sp>
      <p:sp>
        <p:nvSpPr>
          <p:cNvPr id="5" name="TextBox 4">
            <a:extLst>
              <a:ext uri="{FF2B5EF4-FFF2-40B4-BE49-F238E27FC236}">
                <a16:creationId xmlns:a16="http://schemas.microsoft.com/office/drawing/2014/main" id="{C9D74953-C448-E437-AC7B-541C1491549D}"/>
              </a:ext>
            </a:extLst>
          </p:cNvPr>
          <p:cNvSpPr txBox="1"/>
          <p:nvPr/>
        </p:nvSpPr>
        <p:spPr>
          <a:xfrm>
            <a:off x="1146412" y="1931437"/>
            <a:ext cx="10131174" cy="4093428"/>
          </a:xfrm>
          <a:prstGeom prst="rect">
            <a:avLst/>
          </a:prstGeom>
          <a:noFill/>
        </p:spPr>
        <p:txBody>
          <a:bodyPr wrap="square" rtlCol="0">
            <a:spAutoFit/>
          </a:bodyPr>
          <a:lstStyle/>
          <a:p>
            <a:pPr marL="285750" indent="-285750">
              <a:buFont typeface="Arial" panose="020B0604020202020204" pitchFamily="34" charset="0"/>
              <a:buChar char="•"/>
            </a:pPr>
            <a:r>
              <a:rPr lang="en-US" sz="2000" dirty="0"/>
              <a:t>This Council was created to provide advice, through recommendations, to DMH related to the planning, development, funding, and implementation of a comprehensive statewide service delivery system for brain-injury survivors and their families</a:t>
            </a:r>
          </a:p>
          <a:p>
            <a:pPr marL="285750" indent="-285750">
              <a:buFont typeface="Arial" panose="020B0604020202020204" pitchFamily="34" charset="0"/>
              <a:buChar char="•"/>
            </a:pPr>
            <a:endParaRPr lang="en-US" sz="2000" dirty="0"/>
          </a:p>
          <a:p>
            <a:pPr marL="1200150" lvl="2" indent="-285750">
              <a:buFont typeface="Arial" panose="020B0604020202020204" pitchFamily="34" charset="0"/>
              <a:buChar char="•"/>
            </a:pPr>
            <a:r>
              <a:rPr lang="en-US" sz="2000" dirty="0"/>
              <a:t>N.C. Gen. Stat. § 143B-216.65 outlines this Council’s duties to accomplish its purpose</a:t>
            </a:r>
          </a:p>
          <a:p>
            <a:pPr marL="1200150" lvl="2" indent="-285750">
              <a:buFont typeface="Arial" panose="020B0604020202020204" pitchFamily="34" charset="0"/>
              <a:buChar char="•"/>
            </a:pPr>
            <a:endParaRPr lang="en-US" sz="2000" dirty="0"/>
          </a:p>
          <a:p>
            <a:pPr marL="1200150" lvl="2" indent="-285750">
              <a:buFont typeface="Arial" panose="020B0604020202020204" pitchFamily="34" charset="0"/>
              <a:buChar char="•"/>
            </a:pPr>
            <a:r>
              <a:rPr lang="en-US" sz="2000" dirty="0"/>
              <a:t>Standing Committees execute those duties</a:t>
            </a:r>
          </a:p>
          <a:p>
            <a:pPr marL="1200150" lvl="2" indent="-285750">
              <a:buFont typeface="Arial" panose="020B0604020202020204" pitchFamily="34" charset="0"/>
              <a:buChar char="•"/>
            </a:pPr>
            <a:endParaRPr lang="en-US" sz="2000" dirty="0"/>
          </a:p>
          <a:p>
            <a:pPr marL="287338" lvl="2" indent="-287338">
              <a:buFont typeface="Arial" panose="020B0604020202020204" pitchFamily="34" charset="0"/>
              <a:buChar char="•"/>
            </a:pPr>
            <a:r>
              <a:rPr lang="en-US" sz="2000" dirty="0"/>
              <a:t>Council Leadership maintains good communication with DMH and BIANC, so that its recommendations are reflected in DMH’s planning and BIANC’s implementation of the State Action Plan.</a:t>
            </a:r>
          </a:p>
        </p:txBody>
      </p:sp>
    </p:spTree>
    <p:extLst>
      <p:ext uri="{BB962C8B-B14F-4D97-AF65-F5344CB8AC3E}">
        <p14:creationId xmlns:p14="http://schemas.microsoft.com/office/powerpoint/2010/main" val="24673014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39DE9-944A-8E57-99EC-3A4B9522A57E}"/>
              </a:ext>
            </a:extLst>
          </p:cNvPr>
          <p:cNvSpPr>
            <a:spLocks noGrp="1"/>
          </p:cNvSpPr>
          <p:nvPr>
            <p:ph type="title"/>
          </p:nvPr>
        </p:nvSpPr>
        <p:spPr/>
        <p:txBody>
          <a:bodyPr/>
          <a:lstStyle/>
          <a:p>
            <a:r>
              <a:rPr lang="en-US" dirty="0"/>
              <a:t>Questions?</a:t>
            </a:r>
          </a:p>
        </p:txBody>
      </p:sp>
    </p:spTree>
    <p:extLst>
      <p:ext uri="{BB962C8B-B14F-4D97-AF65-F5344CB8AC3E}">
        <p14:creationId xmlns:p14="http://schemas.microsoft.com/office/powerpoint/2010/main" val="23859434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101732C-7338-DBA0-BD19-1FA88304749F}"/>
              </a:ext>
            </a:extLst>
          </p:cNvPr>
          <p:cNvSpPr>
            <a:spLocks noGrp="1"/>
          </p:cNvSpPr>
          <p:nvPr>
            <p:ph type="title"/>
          </p:nvPr>
        </p:nvSpPr>
        <p:spPr>
          <a:xfrm>
            <a:off x="1317614" y="690511"/>
            <a:ext cx="4964671" cy="5253089"/>
          </a:xfrm>
        </p:spPr>
        <p:txBody>
          <a:bodyPr/>
          <a:lstStyle/>
          <a:p>
            <a:r>
              <a:rPr lang="en-US" dirty="0"/>
              <a:t>Thank</a:t>
            </a:r>
            <a:br>
              <a:rPr lang="en-US" dirty="0"/>
            </a:br>
            <a:r>
              <a:rPr lang="en-US" dirty="0"/>
              <a:t>you</a:t>
            </a:r>
          </a:p>
        </p:txBody>
      </p:sp>
      <p:sp>
        <p:nvSpPr>
          <p:cNvPr id="2" name="Content Placeholder 1">
            <a:extLst>
              <a:ext uri="{FF2B5EF4-FFF2-40B4-BE49-F238E27FC236}">
                <a16:creationId xmlns:a16="http://schemas.microsoft.com/office/drawing/2014/main" id="{70ECFE66-A9E7-A365-967B-2FD670CB3923}"/>
              </a:ext>
            </a:extLst>
          </p:cNvPr>
          <p:cNvSpPr>
            <a:spLocks noGrp="1"/>
          </p:cNvSpPr>
          <p:nvPr>
            <p:ph sz="quarter" idx="10"/>
          </p:nvPr>
        </p:nvSpPr>
        <p:spPr>
          <a:xfrm>
            <a:off x="6282286" y="690465"/>
            <a:ext cx="4784372" cy="5253089"/>
          </a:xfrm>
        </p:spPr>
        <p:txBody>
          <a:bodyPr/>
          <a:lstStyle/>
          <a:p>
            <a:r>
              <a:rPr lang="en-US" dirty="0"/>
              <a:t>Grace R. Linthicum</a:t>
            </a:r>
          </a:p>
          <a:p>
            <a:r>
              <a:rPr lang="en-US" dirty="0"/>
              <a:t>919-716-6880</a:t>
            </a:r>
          </a:p>
          <a:p>
            <a:r>
              <a:rPr lang="en-US" dirty="0"/>
              <a:t>glinthicum@ncdoj.gov</a:t>
            </a:r>
          </a:p>
          <a:p>
            <a:endParaRPr lang="en-US" dirty="0"/>
          </a:p>
          <a:p>
            <a:r>
              <a:rPr lang="en-US" dirty="0"/>
              <a:t>Please address all professional questions and concerns through BIAC leadership</a:t>
            </a:r>
          </a:p>
        </p:txBody>
      </p:sp>
    </p:spTree>
    <p:extLst>
      <p:ext uri="{BB962C8B-B14F-4D97-AF65-F5344CB8AC3E}">
        <p14:creationId xmlns:p14="http://schemas.microsoft.com/office/powerpoint/2010/main" val="704370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97761-0B88-A5E8-0B78-C39173D05F4D}"/>
              </a:ext>
            </a:extLst>
          </p:cNvPr>
          <p:cNvSpPr>
            <a:spLocks noGrp="1"/>
          </p:cNvSpPr>
          <p:nvPr>
            <p:ph type="title"/>
          </p:nvPr>
        </p:nvSpPr>
        <p:spPr>
          <a:xfrm>
            <a:off x="1455583" y="737115"/>
            <a:ext cx="3262191" cy="5407091"/>
          </a:xfrm>
        </p:spPr>
        <p:txBody>
          <a:bodyPr/>
          <a:lstStyle/>
          <a:p>
            <a:r>
              <a:rPr lang="en-US" dirty="0"/>
              <a:t>Agenda</a:t>
            </a:r>
          </a:p>
        </p:txBody>
      </p:sp>
      <p:sp>
        <p:nvSpPr>
          <p:cNvPr id="3" name="Content Placeholder 2">
            <a:extLst>
              <a:ext uri="{FF2B5EF4-FFF2-40B4-BE49-F238E27FC236}">
                <a16:creationId xmlns:a16="http://schemas.microsoft.com/office/drawing/2014/main" id="{02BA04E6-CD61-B962-4287-DEC1993C32D6}"/>
              </a:ext>
            </a:extLst>
          </p:cNvPr>
          <p:cNvSpPr>
            <a:spLocks noGrp="1"/>
          </p:cNvSpPr>
          <p:nvPr>
            <p:ph sz="quarter" idx="12"/>
          </p:nvPr>
        </p:nvSpPr>
        <p:spPr>
          <a:xfrm>
            <a:off x="4916558" y="737115"/>
            <a:ext cx="5921616" cy="5407091"/>
          </a:xfrm>
        </p:spPr>
        <p:txBody>
          <a:bodyPr>
            <a:normAutofit/>
          </a:bodyPr>
          <a:lstStyle/>
          <a:p>
            <a:r>
              <a:rPr lang="en-US" sz="3200" dirty="0"/>
              <a:t>Creation &amp; Purpose (N.C. Gen. Stat. § 143B-216.65)</a:t>
            </a:r>
          </a:p>
          <a:p>
            <a:r>
              <a:rPr lang="en-US" sz="3200" dirty="0"/>
              <a:t>Membership &amp; Quorum (N.C. Gen. Stat. § 143B-216.66)</a:t>
            </a:r>
          </a:p>
          <a:p>
            <a:r>
              <a:rPr lang="en-US" sz="3200" dirty="0"/>
              <a:t>BIAC v. BIANC</a:t>
            </a:r>
          </a:p>
          <a:p>
            <a:r>
              <a:rPr lang="en-US" sz="3200" dirty="0"/>
              <a:t>Standing Committees</a:t>
            </a:r>
          </a:p>
          <a:p>
            <a:r>
              <a:rPr lang="en-US" sz="3200" dirty="0"/>
              <a:t>Questions</a:t>
            </a:r>
          </a:p>
        </p:txBody>
      </p:sp>
      <p:sp>
        <p:nvSpPr>
          <p:cNvPr id="4" name="Slide Number Placeholder 3">
            <a:extLst>
              <a:ext uri="{FF2B5EF4-FFF2-40B4-BE49-F238E27FC236}">
                <a16:creationId xmlns:a16="http://schemas.microsoft.com/office/drawing/2014/main" id="{2CD4601E-33F5-5714-867D-A0B584DA7C11}"/>
              </a:ext>
            </a:extLst>
          </p:cNvPr>
          <p:cNvSpPr>
            <a:spLocks noGrp="1"/>
          </p:cNvSpPr>
          <p:nvPr>
            <p:ph type="sldNum" sz="quarter" idx="15"/>
          </p:nvPr>
        </p:nvSpPr>
        <p:spPr/>
        <p:txBody>
          <a:bodyPr/>
          <a:lstStyle/>
          <a:p>
            <a:fld id="{18D65601-5AE2-46FC-B138-694DDD2B510D}" type="slidenum">
              <a:rPr lang="en-US" smtClean="0"/>
              <a:pPr/>
              <a:t>3</a:t>
            </a:fld>
            <a:endParaRPr lang="en-US" dirty="0"/>
          </a:p>
        </p:txBody>
      </p:sp>
    </p:spTree>
    <p:extLst>
      <p:ext uri="{BB962C8B-B14F-4D97-AF65-F5344CB8AC3E}">
        <p14:creationId xmlns:p14="http://schemas.microsoft.com/office/powerpoint/2010/main" val="1607455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78D4EF-0F47-C0B6-ED30-0352B03E05FF}"/>
              </a:ext>
            </a:extLst>
          </p:cNvPr>
          <p:cNvSpPr>
            <a:spLocks noGrp="1"/>
          </p:cNvSpPr>
          <p:nvPr>
            <p:ph type="title"/>
          </p:nvPr>
        </p:nvSpPr>
        <p:spPr/>
        <p:txBody>
          <a:bodyPr/>
          <a:lstStyle/>
          <a:p>
            <a:r>
              <a:rPr lang="en-US" sz="4400" dirty="0"/>
              <a:t>N.C. Gen. Stat. § 143B-216.65</a:t>
            </a:r>
            <a:br>
              <a:rPr lang="en-US" sz="4400" dirty="0"/>
            </a:br>
            <a:endParaRPr lang="en-US" dirty="0"/>
          </a:p>
        </p:txBody>
      </p:sp>
      <p:sp>
        <p:nvSpPr>
          <p:cNvPr id="3" name="Text Placeholder 2">
            <a:extLst>
              <a:ext uri="{FF2B5EF4-FFF2-40B4-BE49-F238E27FC236}">
                <a16:creationId xmlns:a16="http://schemas.microsoft.com/office/drawing/2014/main" id="{9EB57F1E-232B-4BBD-63C6-31935DED42A9}"/>
              </a:ext>
            </a:extLst>
          </p:cNvPr>
          <p:cNvSpPr>
            <a:spLocks noGrp="1"/>
          </p:cNvSpPr>
          <p:nvPr>
            <p:ph type="body" sz="quarter" idx="12"/>
          </p:nvPr>
        </p:nvSpPr>
        <p:spPr/>
        <p:txBody>
          <a:bodyPr/>
          <a:lstStyle/>
          <a:p>
            <a:r>
              <a:rPr lang="en-US" dirty="0"/>
              <a:t>North Carolina Brain Injury Advisory Council – Creation and Duties</a:t>
            </a:r>
          </a:p>
          <a:p>
            <a:endParaRPr lang="en-US" dirty="0"/>
          </a:p>
          <a:p>
            <a:endParaRPr lang="en-US" dirty="0"/>
          </a:p>
          <a:p>
            <a:endParaRPr lang="en-US" dirty="0"/>
          </a:p>
          <a:p>
            <a:r>
              <a:rPr lang="en-US" dirty="0"/>
              <a:t>Created by legislation in 2003 with minor changes made in 2009.</a:t>
            </a:r>
          </a:p>
        </p:txBody>
      </p:sp>
    </p:spTree>
    <p:extLst>
      <p:ext uri="{BB962C8B-B14F-4D97-AF65-F5344CB8AC3E}">
        <p14:creationId xmlns:p14="http://schemas.microsoft.com/office/powerpoint/2010/main" val="33125144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EBC60-AA38-5DEF-3160-0CAA68F3D28C}"/>
              </a:ext>
            </a:extLst>
          </p:cNvPr>
          <p:cNvSpPr>
            <a:spLocks noGrp="1"/>
          </p:cNvSpPr>
          <p:nvPr>
            <p:ph type="title"/>
          </p:nvPr>
        </p:nvSpPr>
        <p:spPr>
          <a:xfrm>
            <a:off x="1468815" y="503852"/>
            <a:ext cx="9450976" cy="1427585"/>
          </a:xfrm>
        </p:spPr>
        <p:txBody>
          <a:bodyPr>
            <a:normAutofit fontScale="90000"/>
          </a:bodyPr>
          <a:lstStyle/>
          <a:p>
            <a:r>
              <a:rPr lang="en-US" dirty="0"/>
              <a:t>N.C. Gen. Stat. § 143B-216.65 – North Carolina Brain Injury Advisory Council – Creation and Duties</a:t>
            </a:r>
          </a:p>
        </p:txBody>
      </p:sp>
      <p:sp>
        <p:nvSpPr>
          <p:cNvPr id="3" name="Content Placeholder 2">
            <a:extLst>
              <a:ext uri="{FF2B5EF4-FFF2-40B4-BE49-F238E27FC236}">
                <a16:creationId xmlns:a16="http://schemas.microsoft.com/office/drawing/2014/main" id="{1EBEE570-1B5E-FFD1-485D-D77E4E6FE7C0}"/>
              </a:ext>
            </a:extLst>
          </p:cNvPr>
          <p:cNvSpPr>
            <a:spLocks noGrp="1"/>
          </p:cNvSpPr>
          <p:nvPr>
            <p:ph sz="quarter" idx="12"/>
          </p:nvPr>
        </p:nvSpPr>
        <p:spPr>
          <a:xfrm>
            <a:off x="1479891" y="2108723"/>
            <a:ext cx="8552264" cy="1959694"/>
          </a:xfrm>
        </p:spPr>
        <p:txBody>
          <a:bodyPr>
            <a:normAutofit/>
          </a:bodyPr>
          <a:lstStyle/>
          <a:p>
            <a:pPr marL="0" indent="0">
              <a:buNone/>
            </a:pPr>
            <a:r>
              <a:rPr lang="en-US" sz="2800" dirty="0"/>
              <a:t>“There is established the North Carolina Brain Injury Advisory Council in the Department of Health and Human Services to </a:t>
            </a:r>
            <a:r>
              <a:rPr lang="en-US" sz="2800" b="1" u="sng" dirty="0"/>
              <a:t>review traumatic and other acquired brain injuries in North Carolina</a:t>
            </a:r>
            <a:r>
              <a:rPr lang="en-US" sz="2800" dirty="0"/>
              <a:t>.”</a:t>
            </a:r>
          </a:p>
        </p:txBody>
      </p:sp>
      <p:sp>
        <p:nvSpPr>
          <p:cNvPr id="4" name="Slide Number Placeholder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a:lstStyle/>
          <a:p>
            <a:fld id="{18D65601-5AE2-46FC-B138-694DDD2B510D}" type="slidenum">
              <a:rPr lang="en-US" smtClean="0"/>
              <a:pPr/>
              <a:t>5</a:t>
            </a:fld>
            <a:endParaRPr lang="en-US" dirty="0"/>
          </a:p>
        </p:txBody>
      </p:sp>
      <p:sp>
        <p:nvSpPr>
          <p:cNvPr id="5" name="TextBox 4">
            <a:extLst>
              <a:ext uri="{FF2B5EF4-FFF2-40B4-BE49-F238E27FC236}">
                <a16:creationId xmlns:a16="http://schemas.microsoft.com/office/drawing/2014/main" id="{39C1BD86-5E2B-DC1B-6C77-65D2945D1126}"/>
              </a:ext>
            </a:extLst>
          </p:cNvPr>
          <p:cNvSpPr txBox="1"/>
          <p:nvPr/>
        </p:nvSpPr>
        <p:spPr>
          <a:xfrm>
            <a:off x="1381119" y="4322618"/>
            <a:ext cx="10201281" cy="2031325"/>
          </a:xfrm>
          <a:prstGeom prst="rect">
            <a:avLst/>
          </a:prstGeom>
          <a:noFill/>
        </p:spPr>
        <p:txBody>
          <a:bodyPr wrap="square" rtlCol="0">
            <a:spAutoFit/>
          </a:bodyPr>
          <a:lstStyle/>
          <a:p>
            <a:r>
              <a:rPr lang="en-US" dirty="0"/>
              <a:t>DMH relies heavily on this Council’s input regarding the planning, development, funding, and implementation of a comprehensive statewide service delivery system to address the needs of brain-injury survivors.</a:t>
            </a:r>
          </a:p>
          <a:p>
            <a:endParaRPr lang="en-US" dirty="0"/>
          </a:p>
          <a:p>
            <a:r>
              <a:rPr lang="en-US" dirty="0"/>
              <a:t>State of NC recognized the need to create a council consisting of passionate members that can advocate on behalf of brain-injury survivors to persuade the direction of DMH to meet the needs of those survivors and their families.</a:t>
            </a:r>
          </a:p>
        </p:txBody>
      </p:sp>
    </p:spTree>
    <p:extLst>
      <p:ext uri="{BB962C8B-B14F-4D97-AF65-F5344CB8AC3E}">
        <p14:creationId xmlns:p14="http://schemas.microsoft.com/office/powerpoint/2010/main" val="29061523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D2262-A701-F5C7-FD74-C43DCF4EEBBE}"/>
              </a:ext>
            </a:extLst>
          </p:cNvPr>
          <p:cNvSpPr>
            <a:spLocks noGrp="1"/>
          </p:cNvSpPr>
          <p:nvPr>
            <p:ph type="title"/>
          </p:nvPr>
        </p:nvSpPr>
        <p:spPr/>
        <p:txBody>
          <a:bodyPr/>
          <a:lstStyle/>
          <a:p>
            <a:r>
              <a:rPr lang="en-US" dirty="0"/>
              <a:t>Defining “Advisory”</a:t>
            </a:r>
          </a:p>
        </p:txBody>
      </p:sp>
      <p:sp>
        <p:nvSpPr>
          <p:cNvPr id="3" name="Content Placeholder 2">
            <a:extLst>
              <a:ext uri="{FF2B5EF4-FFF2-40B4-BE49-F238E27FC236}">
                <a16:creationId xmlns:a16="http://schemas.microsoft.com/office/drawing/2014/main" id="{0F9161F0-F4CA-BBA6-45A5-A27E0C821C2B}"/>
              </a:ext>
            </a:extLst>
          </p:cNvPr>
          <p:cNvSpPr>
            <a:spLocks noGrp="1"/>
          </p:cNvSpPr>
          <p:nvPr>
            <p:ph sz="quarter" idx="12"/>
          </p:nvPr>
        </p:nvSpPr>
        <p:spPr>
          <a:xfrm>
            <a:off x="1450153" y="2108722"/>
            <a:ext cx="9758174" cy="4119463"/>
          </a:xfrm>
        </p:spPr>
        <p:txBody>
          <a:bodyPr/>
          <a:lstStyle/>
          <a:p>
            <a:r>
              <a:rPr lang="en-US" dirty="0"/>
              <a:t>There are many different types of Councils (i.e. Working, Administrative, etc.)</a:t>
            </a:r>
          </a:p>
          <a:p>
            <a:r>
              <a:rPr lang="en-US" dirty="0"/>
              <a:t>This Council is identified as an </a:t>
            </a:r>
            <a:r>
              <a:rPr lang="en-US" b="1" dirty="0"/>
              <a:t>ADVISORY</a:t>
            </a:r>
            <a:r>
              <a:rPr lang="en-US" dirty="0"/>
              <a:t> Council.</a:t>
            </a:r>
          </a:p>
          <a:p>
            <a:r>
              <a:rPr lang="en-US" dirty="0"/>
              <a:t>An Advisory Council is a group of people who provide advice and support on topics of importance to an organization of which they are not involved in the day-to-day operations.</a:t>
            </a:r>
          </a:p>
          <a:p>
            <a:pPr lvl="1"/>
            <a:r>
              <a:rPr lang="en-US" dirty="0"/>
              <a:t>Group of people = This Council</a:t>
            </a:r>
          </a:p>
          <a:p>
            <a:pPr lvl="1"/>
            <a:r>
              <a:rPr lang="en-US" dirty="0"/>
              <a:t>Advice and Support = Recommendations made by this Council</a:t>
            </a:r>
          </a:p>
          <a:p>
            <a:pPr lvl="1"/>
            <a:r>
              <a:rPr lang="en-US" dirty="0"/>
              <a:t>Topics of Importance = Brain-Injury Survivors and their families</a:t>
            </a:r>
          </a:p>
          <a:p>
            <a:pPr lvl="1"/>
            <a:r>
              <a:rPr lang="en-US" dirty="0"/>
              <a:t>Organization = DMH</a:t>
            </a:r>
          </a:p>
        </p:txBody>
      </p:sp>
      <p:sp>
        <p:nvSpPr>
          <p:cNvPr id="4" name="Slide Number Placeholder 3">
            <a:extLst>
              <a:ext uri="{FF2B5EF4-FFF2-40B4-BE49-F238E27FC236}">
                <a16:creationId xmlns:a16="http://schemas.microsoft.com/office/drawing/2014/main" id="{7F4FEB5F-58BE-919B-FC97-54F201685232}"/>
              </a:ext>
            </a:extLst>
          </p:cNvPr>
          <p:cNvSpPr>
            <a:spLocks noGrp="1"/>
          </p:cNvSpPr>
          <p:nvPr>
            <p:ph type="sldNum" sz="quarter" idx="15"/>
          </p:nvPr>
        </p:nvSpPr>
        <p:spPr/>
        <p:txBody>
          <a:bodyPr/>
          <a:lstStyle/>
          <a:p>
            <a:fld id="{18D65601-5AE2-46FC-B138-694DDD2B510D}" type="slidenum">
              <a:rPr lang="en-US" smtClean="0"/>
              <a:pPr/>
              <a:t>6</a:t>
            </a:fld>
            <a:endParaRPr lang="en-US" dirty="0"/>
          </a:p>
        </p:txBody>
      </p:sp>
    </p:spTree>
    <p:extLst>
      <p:ext uri="{BB962C8B-B14F-4D97-AF65-F5344CB8AC3E}">
        <p14:creationId xmlns:p14="http://schemas.microsoft.com/office/powerpoint/2010/main" val="34658452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A06E8A4-0F47-5F70-87B2-DE5BB990C9B2}"/>
              </a:ext>
            </a:extLst>
          </p:cNvPr>
          <p:cNvSpPr>
            <a:spLocks noGrp="1"/>
          </p:cNvSpPr>
          <p:nvPr>
            <p:ph sz="quarter" idx="12"/>
          </p:nvPr>
        </p:nvSpPr>
        <p:spPr>
          <a:xfrm>
            <a:off x="1381119" y="825249"/>
            <a:ext cx="9813593" cy="2278169"/>
          </a:xfrm>
        </p:spPr>
        <p:txBody>
          <a:bodyPr>
            <a:normAutofit fontScale="92500" lnSpcReduction="20000"/>
          </a:bodyPr>
          <a:lstStyle/>
          <a:p>
            <a:pPr marL="0" indent="0">
              <a:buNone/>
            </a:pPr>
            <a:r>
              <a:rPr lang="en-US" sz="2600" dirty="0"/>
              <a:t>The Council shall have duties including the following:</a:t>
            </a:r>
          </a:p>
          <a:p>
            <a:pPr marL="0" indent="0">
              <a:buNone/>
            </a:pPr>
            <a:endParaRPr lang="en-US" sz="2600" dirty="0"/>
          </a:p>
          <a:p>
            <a:pPr indent="0">
              <a:buNone/>
            </a:pPr>
            <a:r>
              <a:rPr lang="en-US" sz="2600" dirty="0"/>
              <a:t>“(1)	Review how the term “traumatic brain injury” is defined by State 	and federal regulations and to determine whether changes 	should be made to the State definition to include “acquired 	brain 	injury” or other appropriate conditions.”</a:t>
            </a:r>
          </a:p>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BA6BD63D-2A8F-5035-31AF-642D93C525F4}"/>
              </a:ext>
            </a:extLst>
          </p:cNvPr>
          <p:cNvSpPr>
            <a:spLocks noGrp="1"/>
          </p:cNvSpPr>
          <p:nvPr>
            <p:ph type="sldNum" sz="quarter" idx="15"/>
          </p:nvPr>
        </p:nvSpPr>
        <p:spPr/>
        <p:txBody>
          <a:bodyPr/>
          <a:lstStyle/>
          <a:p>
            <a:fld id="{18D65601-5AE2-46FC-B138-694DDD2B510D}" type="slidenum">
              <a:rPr lang="en-US" smtClean="0"/>
              <a:pPr/>
              <a:t>7</a:t>
            </a:fld>
            <a:endParaRPr lang="en-US" dirty="0"/>
          </a:p>
        </p:txBody>
      </p:sp>
      <p:sp>
        <p:nvSpPr>
          <p:cNvPr id="5" name="TextBox 4">
            <a:extLst>
              <a:ext uri="{FF2B5EF4-FFF2-40B4-BE49-F238E27FC236}">
                <a16:creationId xmlns:a16="http://schemas.microsoft.com/office/drawing/2014/main" id="{5E9136AF-A84D-E4F2-D336-917833131A71}"/>
              </a:ext>
            </a:extLst>
          </p:cNvPr>
          <p:cNvSpPr txBox="1"/>
          <p:nvPr/>
        </p:nvSpPr>
        <p:spPr>
          <a:xfrm>
            <a:off x="1690255" y="3255818"/>
            <a:ext cx="9434945" cy="2308324"/>
          </a:xfrm>
          <a:prstGeom prst="rect">
            <a:avLst/>
          </a:prstGeom>
          <a:noFill/>
        </p:spPr>
        <p:txBody>
          <a:bodyPr wrap="square" rtlCol="0">
            <a:spAutoFit/>
          </a:bodyPr>
          <a:lstStyle/>
          <a:p>
            <a:pPr marL="285750" indent="-285750">
              <a:buFont typeface="Arial" panose="020B0604020202020204" pitchFamily="34" charset="0"/>
              <a:buChar char="•"/>
            </a:pPr>
            <a:r>
              <a:rPr lang="en-US" dirty="0"/>
              <a:t>Council’s job is to monitor legislation that includes TBI and continuously assess whether the State should alter the definition to include any other acquired brain injury.</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Leadership can establish communication with the DHHS Legislative Liaison (or other DMH representative) to be aware of potential changes in TBI definition</a:t>
            </a:r>
          </a:p>
          <a:p>
            <a:pPr marL="742950" lvl="1" indent="-285750">
              <a:buFont typeface="Arial" panose="020B0604020202020204" pitchFamily="34" charset="0"/>
              <a:buChar char="•"/>
            </a:pPr>
            <a:r>
              <a:rPr lang="en-US" dirty="0"/>
              <a:t>Legislative Liaison’s job is to provide input from DHHS about its requests or positions related to current or pending legislation.</a:t>
            </a:r>
          </a:p>
          <a:p>
            <a:endParaRPr lang="en-US" dirty="0"/>
          </a:p>
        </p:txBody>
      </p:sp>
    </p:spTree>
    <p:extLst>
      <p:ext uri="{BB962C8B-B14F-4D97-AF65-F5344CB8AC3E}">
        <p14:creationId xmlns:p14="http://schemas.microsoft.com/office/powerpoint/2010/main" val="41593456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DA68573-3341-FE5F-1BB8-31EBC2992AAE}"/>
              </a:ext>
            </a:extLst>
          </p:cNvPr>
          <p:cNvSpPr>
            <a:spLocks noGrp="1"/>
          </p:cNvSpPr>
          <p:nvPr>
            <p:ph sz="quarter" idx="12"/>
          </p:nvPr>
        </p:nvSpPr>
        <p:spPr>
          <a:xfrm>
            <a:off x="1450152" y="665019"/>
            <a:ext cx="9564211" cy="1524000"/>
          </a:xfrm>
        </p:spPr>
        <p:txBody>
          <a:bodyPr>
            <a:normAutofit/>
          </a:bodyPr>
          <a:lstStyle/>
          <a:p>
            <a:pPr marL="0" indent="0">
              <a:buNone/>
            </a:pPr>
            <a:r>
              <a:rPr lang="en-US" sz="2400" dirty="0"/>
              <a:t>“(2)	Promote interagency coordination among State agencies 	responsible for services and support of individuals that have 	traumatic brain injury.”</a:t>
            </a:r>
          </a:p>
          <a:p>
            <a:pPr marL="457200" indent="-457200">
              <a:buAutoNum type="arabicParenBoth" startAt="2"/>
            </a:pPr>
            <a:endParaRPr lang="en-US" sz="2400" dirty="0"/>
          </a:p>
          <a:p>
            <a:pPr marL="0" indent="0">
              <a:buNone/>
            </a:pPr>
            <a:endParaRPr lang="en-US" sz="2400" dirty="0"/>
          </a:p>
        </p:txBody>
      </p:sp>
      <p:sp>
        <p:nvSpPr>
          <p:cNvPr id="4" name="Slide Number Placeholder 3">
            <a:extLst>
              <a:ext uri="{FF2B5EF4-FFF2-40B4-BE49-F238E27FC236}">
                <a16:creationId xmlns:a16="http://schemas.microsoft.com/office/drawing/2014/main" id="{94C337E4-3601-8472-1FEA-84CCF39ECC83}"/>
              </a:ext>
            </a:extLst>
          </p:cNvPr>
          <p:cNvSpPr>
            <a:spLocks noGrp="1"/>
          </p:cNvSpPr>
          <p:nvPr>
            <p:ph type="sldNum" sz="quarter" idx="15"/>
          </p:nvPr>
        </p:nvSpPr>
        <p:spPr/>
        <p:txBody>
          <a:bodyPr/>
          <a:lstStyle/>
          <a:p>
            <a:fld id="{18D65601-5AE2-46FC-B138-694DDD2B510D}" type="slidenum">
              <a:rPr lang="en-US" smtClean="0"/>
              <a:pPr/>
              <a:t>8</a:t>
            </a:fld>
            <a:endParaRPr lang="en-US" dirty="0"/>
          </a:p>
        </p:txBody>
      </p:sp>
      <p:sp>
        <p:nvSpPr>
          <p:cNvPr id="6" name="TextBox 5">
            <a:extLst>
              <a:ext uri="{FF2B5EF4-FFF2-40B4-BE49-F238E27FC236}">
                <a16:creationId xmlns:a16="http://schemas.microsoft.com/office/drawing/2014/main" id="{2BBC08D7-2734-E023-C63C-FFA1CDC55AA8}"/>
              </a:ext>
            </a:extLst>
          </p:cNvPr>
          <p:cNvSpPr txBox="1"/>
          <p:nvPr/>
        </p:nvSpPr>
        <p:spPr>
          <a:xfrm>
            <a:off x="1450152" y="2189019"/>
            <a:ext cx="9564211" cy="2862322"/>
          </a:xfrm>
          <a:prstGeom prst="rect">
            <a:avLst/>
          </a:prstGeom>
          <a:noFill/>
        </p:spPr>
        <p:txBody>
          <a:bodyPr wrap="square" rtlCol="0">
            <a:spAutoFit/>
          </a:bodyPr>
          <a:lstStyle/>
          <a:p>
            <a:pPr marL="285750" indent="-285750">
              <a:buFont typeface="Arial" panose="020B0604020202020204" pitchFamily="34" charset="0"/>
              <a:buChar char="•"/>
            </a:pPr>
            <a:r>
              <a:rPr lang="en-US" dirty="0"/>
              <a:t>Interagency coordination is defined as a process in which two or more agencies work to solve a problem or meet a need.</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To promote interagency coordination, this Council should be aware of the </a:t>
            </a:r>
            <a:r>
              <a:rPr lang="en-US" b="1" dirty="0"/>
              <a:t>services provided to brain-injury survivors and their families</a:t>
            </a:r>
            <a:r>
              <a:rPr lang="en-US" dirty="0"/>
              <a:t> and </a:t>
            </a:r>
            <a:r>
              <a:rPr lang="en-US" b="1" dirty="0"/>
              <a:t>which agencies provide those services</a:t>
            </a:r>
            <a:r>
              <a:rPr lang="en-US" dirty="0"/>
              <a:t>.</a:t>
            </a:r>
          </a:p>
          <a:p>
            <a:pPr marL="285750" indent="-285750">
              <a:buFont typeface="Arial" panose="020B0604020202020204" pitchFamily="34" charset="0"/>
              <a:buChar char="•"/>
            </a:pPr>
            <a:endParaRPr lang="en-US" dirty="0"/>
          </a:p>
          <a:p>
            <a:pPr marL="742950" lvl="1" indent="-285750">
              <a:buFont typeface="Arial" panose="020B0604020202020204" pitchFamily="34" charset="0"/>
              <a:buChar char="•"/>
            </a:pPr>
            <a:r>
              <a:rPr lang="en-US" dirty="0"/>
              <a:t>This ensures the Council will make recommendations that further the goals and mission associated with the planning, development, funding, and implementation of a statewide service delivery system for brain-injury survivors and their families.</a:t>
            </a:r>
          </a:p>
        </p:txBody>
      </p:sp>
    </p:spTree>
    <p:extLst>
      <p:ext uri="{BB962C8B-B14F-4D97-AF65-F5344CB8AC3E}">
        <p14:creationId xmlns:p14="http://schemas.microsoft.com/office/powerpoint/2010/main" val="11629809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0C95E67-F3FF-8A03-4DA1-73A565F792B7}"/>
              </a:ext>
            </a:extLst>
          </p:cNvPr>
          <p:cNvSpPr>
            <a:spLocks noGrp="1"/>
          </p:cNvSpPr>
          <p:nvPr>
            <p:ph sz="quarter" idx="12"/>
          </p:nvPr>
        </p:nvSpPr>
        <p:spPr>
          <a:xfrm>
            <a:off x="1819868" y="1230374"/>
            <a:ext cx="8552264" cy="980841"/>
          </a:xfrm>
        </p:spPr>
        <p:txBody>
          <a:bodyPr>
            <a:normAutofit/>
          </a:bodyPr>
          <a:lstStyle/>
          <a:p>
            <a:pPr marL="0" indent="0">
              <a:buNone/>
            </a:pPr>
            <a:r>
              <a:rPr lang="en-US" sz="2400" dirty="0"/>
              <a:t>“(3)	Study the needs of individuals with traumatic brain 	injury and their families.”</a:t>
            </a:r>
          </a:p>
        </p:txBody>
      </p:sp>
      <p:sp>
        <p:nvSpPr>
          <p:cNvPr id="4" name="Slide Number Placeholder 3">
            <a:extLst>
              <a:ext uri="{FF2B5EF4-FFF2-40B4-BE49-F238E27FC236}">
                <a16:creationId xmlns:a16="http://schemas.microsoft.com/office/drawing/2014/main" id="{4CD507F3-C813-6A04-CBE7-1B1C41517C28}"/>
              </a:ext>
            </a:extLst>
          </p:cNvPr>
          <p:cNvSpPr>
            <a:spLocks noGrp="1"/>
          </p:cNvSpPr>
          <p:nvPr>
            <p:ph type="sldNum" sz="quarter" idx="15"/>
          </p:nvPr>
        </p:nvSpPr>
        <p:spPr/>
        <p:txBody>
          <a:bodyPr/>
          <a:lstStyle/>
          <a:p>
            <a:fld id="{18D65601-5AE2-46FC-B138-694DDD2B510D}" type="slidenum">
              <a:rPr lang="en-US" smtClean="0"/>
              <a:pPr/>
              <a:t>9</a:t>
            </a:fld>
            <a:endParaRPr lang="en-US" dirty="0"/>
          </a:p>
        </p:txBody>
      </p:sp>
      <p:sp>
        <p:nvSpPr>
          <p:cNvPr id="6" name="TextBox 5">
            <a:extLst>
              <a:ext uri="{FF2B5EF4-FFF2-40B4-BE49-F238E27FC236}">
                <a16:creationId xmlns:a16="http://schemas.microsoft.com/office/drawing/2014/main" id="{424C61F4-E54C-651E-5A00-243C00B9E977}"/>
              </a:ext>
            </a:extLst>
          </p:cNvPr>
          <p:cNvSpPr txBox="1"/>
          <p:nvPr/>
        </p:nvSpPr>
        <p:spPr>
          <a:xfrm>
            <a:off x="1819868" y="2299855"/>
            <a:ext cx="8945114" cy="2031325"/>
          </a:xfrm>
          <a:prstGeom prst="rect">
            <a:avLst/>
          </a:prstGeom>
          <a:noFill/>
        </p:spPr>
        <p:txBody>
          <a:bodyPr wrap="square" rtlCol="0">
            <a:spAutoFit/>
          </a:bodyPr>
          <a:lstStyle/>
          <a:p>
            <a:pPr marL="285750" indent="-285750">
              <a:buFont typeface="Arial" panose="020B0604020202020204" pitchFamily="34" charset="0"/>
              <a:buChar char="•"/>
            </a:pPr>
            <a:r>
              <a:rPr lang="en-US" dirty="0"/>
              <a:t>The term “Study” does not mean create studies and spend hundreds of hours reviewing statistics of brain-injury survivors and their families.</a:t>
            </a:r>
          </a:p>
          <a:p>
            <a:pPr marL="285750" indent="-285750">
              <a:buFont typeface="Arial" panose="020B0604020202020204" pitchFamily="34" charset="0"/>
              <a:buChar char="•"/>
            </a:pPr>
            <a:endParaRPr lang="en-US" dirty="0"/>
          </a:p>
          <a:p>
            <a:r>
              <a:rPr lang="en-US" dirty="0"/>
              <a:t>	Remember:  This is an </a:t>
            </a:r>
            <a:r>
              <a:rPr lang="en-US" u="sng" dirty="0"/>
              <a:t>ADVISORY</a:t>
            </a:r>
            <a:r>
              <a:rPr lang="en-US" dirty="0"/>
              <a:t> Council</a:t>
            </a:r>
          </a:p>
          <a:p>
            <a:endParaRPr lang="en-US" dirty="0"/>
          </a:p>
          <a:p>
            <a:pPr marL="285750" indent="-285750">
              <a:buFont typeface="Arial" panose="020B0604020202020204" pitchFamily="34" charset="0"/>
              <a:buChar char="•"/>
            </a:pPr>
            <a:r>
              <a:rPr lang="en-US" dirty="0"/>
              <a:t>This Council will review the reports provided by DMH (“Study”) and develop recommendations based on those reports.</a:t>
            </a:r>
          </a:p>
        </p:txBody>
      </p:sp>
    </p:spTree>
    <p:extLst>
      <p:ext uri="{BB962C8B-B14F-4D97-AF65-F5344CB8AC3E}">
        <p14:creationId xmlns:p14="http://schemas.microsoft.com/office/powerpoint/2010/main" val="3675798538"/>
      </p:ext>
    </p:extLst>
  </p:cSld>
  <p:clrMapOvr>
    <a:masterClrMapping/>
  </p:clrMapOvr>
</p:sld>
</file>

<file path=ppt/theme/theme1.xml><?xml version="1.0" encoding="utf-8"?>
<a:theme xmlns:a="http://schemas.openxmlformats.org/drawingml/2006/main" name="Custom">
  <a:themeElements>
    <a:clrScheme name="Custom 23">
      <a:dk1>
        <a:sysClr val="windowText" lastClr="000000"/>
      </a:dk1>
      <a:lt1>
        <a:sysClr val="window" lastClr="FFFFFF"/>
      </a:lt1>
      <a:dk2>
        <a:srgbClr val="44546A"/>
      </a:dk2>
      <a:lt2>
        <a:srgbClr val="E7E6E6"/>
      </a:lt2>
      <a:accent1>
        <a:srgbClr val="58696B"/>
      </a:accent1>
      <a:accent2>
        <a:srgbClr val="95B8BF"/>
      </a:accent2>
      <a:accent3>
        <a:srgbClr val="BFD4D9"/>
      </a:accent3>
      <a:accent4>
        <a:srgbClr val="5B4839"/>
      </a:accent4>
      <a:accent5>
        <a:srgbClr val="C3A398"/>
      </a:accent5>
      <a:accent6>
        <a:srgbClr val="CA553E"/>
      </a:accent6>
      <a:hlink>
        <a:srgbClr val="0563C1"/>
      </a:hlink>
      <a:folHlink>
        <a:srgbClr val="954F72"/>
      </a:folHlink>
    </a:clrScheme>
    <a:fontScheme name="Custom 30">
      <a:majorFont>
        <a:latin typeface="Tisa Offc Serif Pro"/>
        <a:ea typeface=""/>
        <a:cs typeface=""/>
      </a:majorFont>
      <a:minorFont>
        <a:latin typeface="Univers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a:solidFill>
            <a:schemeClr val="accent5">
              <a:lumMod val="20000"/>
              <a:lumOff val="80000"/>
            </a:schemeClr>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TM78544816_Win32_SL_V10" id="{8934A6D9-B969-498F-A646-4B502FD69C4E}" vid="{AA78C1C8-456D-41A9-83FC-BC8B9A8EE3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FDB7358-0BCB-4DEB-B717-C1D7CC555F05}">
  <ds:schemaRefs>
    <ds:schemaRef ds:uri="http://purl.org/dc/elements/1.1/"/>
    <ds:schemaRef ds:uri="http://schemas.microsoft.com/office/2006/metadata/properties"/>
    <ds:schemaRef ds:uri="230e9df3-be65-4c73-a93b-d1236ebd677e"/>
    <ds:schemaRef ds:uri="http://schemas.microsoft.com/sharepoint/v3"/>
    <ds:schemaRef ds:uri="http://schemas.openxmlformats.org/package/2006/metadata/core-properties"/>
    <ds:schemaRef ds:uri="http://purl.org/dc/terms/"/>
    <ds:schemaRef ds:uri="http://schemas.microsoft.com/office/infopath/2007/PartnerControls"/>
    <ds:schemaRef ds:uri="http://schemas.microsoft.com/office/2006/documentManagement/types"/>
    <ds:schemaRef ds:uri="http://purl.org/dc/dcmitype/"/>
    <ds:schemaRef ds:uri="16c05727-aa75-4e4a-9b5f-8a80a1165891"/>
    <ds:schemaRef ds:uri="71af3243-3dd4-4a8d-8c0d-dd76da1f02a5"/>
    <ds:schemaRef ds:uri="http://www.w3.org/XML/1998/namespace"/>
  </ds:schemaRefs>
</ds:datastoreItem>
</file>

<file path=customXml/itemProps2.xml><?xml version="1.0" encoding="utf-8"?>
<ds:datastoreItem xmlns:ds="http://schemas.openxmlformats.org/officeDocument/2006/customXml" ds:itemID="{6DE3707C-8CAB-4302-B7E1-D32E1543E05C}">
  <ds:schemaRefs>
    <ds:schemaRef ds:uri="http://schemas.microsoft.com/sharepoint/v3/contenttype/forms"/>
  </ds:schemaRefs>
</ds:datastoreItem>
</file>

<file path=customXml/itemProps3.xml><?xml version="1.0" encoding="utf-8"?>
<ds:datastoreItem xmlns:ds="http://schemas.openxmlformats.org/officeDocument/2006/customXml" ds:itemID="{B69E9DE5-EFFE-4262-A023-32732F0B666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{3AF17861-901D-46C5-90FC-9A369939B7D7}tf78544816_win32</Template>
  <TotalTime>1844</TotalTime>
  <Words>2842</Words>
  <Application>Microsoft Office PowerPoint</Application>
  <PresentationFormat>Widescreen</PresentationFormat>
  <Paragraphs>238</Paragraphs>
  <Slides>28</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Arial</vt:lpstr>
      <vt:lpstr>Calibri</vt:lpstr>
      <vt:lpstr>Century Schoolbook</vt:lpstr>
      <vt:lpstr>Tisa Offc Serif Pro</vt:lpstr>
      <vt:lpstr>Univers Light</vt:lpstr>
      <vt:lpstr>Custom</vt:lpstr>
      <vt:lpstr>Brain Injury Advisory Council Creation &amp; Purpose  Presentation by Grace R. Linthicum Assistant Attorney General NC Department of Justice</vt:lpstr>
      <vt:lpstr>Private practice and state government experience in workers’ compensation, including representing clients with TBI  6 years with NCDOJ  Representing DHHS in various forms for 1.5 years  Familial experience with TBI</vt:lpstr>
      <vt:lpstr>Agenda</vt:lpstr>
      <vt:lpstr>N.C. Gen. Stat. § 143B-216.65 </vt:lpstr>
      <vt:lpstr>N.C. Gen. Stat. § 143B-216.65 – North Carolina Brain Injury Advisory Council – Creation and Duties</vt:lpstr>
      <vt:lpstr>Defining “Advisory”</vt:lpstr>
      <vt:lpstr>PowerPoint Presentation</vt:lpstr>
      <vt:lpstr>PowerPoint Presentation</vt:lpstr>
      <vt:lpstr>PowerPoint Presentation</vt:lpstr>
      <vt:lpstr>PowerPoint Presentation</vt:lpstr>
      <vt:lpstr>PowerPoint Presentation</vt:lpstr>
      <vt:lpstr>N.C. Gen. Stat. § 143B-216.66</vt:lpstr>
      <vt:lpstr>Membership</vt:lpstr>
      <vt:lpstr>Compensation</vt:lpstr>
      <vt:lpstr>Attendance &amp; Quorum</vt:lpstr>
      <vt:lpstr>Leadership &amp; By-Laws</vt:lpstr>
      <vt:lpstr>Brain Injury Advisory Council (BIAC)  v.  Brain Injury Association of North Carolina (BIANC)</vt:lpstr>
      <vt:lpstr>BIAC v. BIANC</vt:lpstr>
      <vt:lpstr>PowerPoint Presentation</vt:lpstr>
      <vt:lpstr>BIAC Standing Committees</vt:lpstr>
      <vt:lpstr>Children &amp; Youth Committee</vt:lpstr>
      <vt:lpstr>Service Delivery System Committee</vt:lpstr>
      <vt:lpstr>Public Policy Committee</vt:lpstr>
      <vt:lpstr>Prevention Committee</vt:lpstr>
      <vt:lpstr>Quick Recap</vt:lpstr>
      <vt:lpstr>Creation, Purpose, Execution of Duties</vt:lpstr>
      <vt:lpstr>Questions?</vt:lpstr>
      <vt:lpstr>Thank you</vt:lpstr>
    </vt:vector>
  </TitlesOfParts>
  <Company>NC Department of Justice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Brain Injury Advisory Council Creation &amp; Purpose</dc:title>
  <dc:creator>Linthicum, Grace</dc:creator>
  <cp:lastModifiedBy>Harward, Stacey</cp:lastModifiedBy>
  <cp:revision>27</cp:revision>
  <cp:lastPrinted>2024-06-11T15:13:01Z</cp:lastPrinted>
  <dcterms:created xsi:type="dcterms:W3CDTF">2024-06-03T17:29:55Z</dcterms:created>
  <dcterms:modified xsi:type="dcterms:W3CDTF">2024-06-11T15:13:29Z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