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375" r:id="rId5"/>
    <p:sldId id="286" r:id="rId6"/>
    <p:sldId id="257" r:id="rId7"/>
    <p:sldId id="258" r:id="rId8"/>
    <p:sldId id="259" r:id="rId9"/>
    <p:sldId id="343" r:id="rId10"/>
    <p:sldId id="359" r:id="rId11"/>
    <p:sldId id="336" r:id="rId12"/>
    <p:sldId id="374" r:id="rId13"/>
    <p:sldId id="260" r:id="rId14"/>
    <p:sldId id="261" r:id="rId15"/>
    <p:sldId id="262" r:id="rId16"/>
    <p:sldId id="263" r:id="rId17"/>
    <p:sldId id="264" r:id="rId18"/>
    <p:sldId id="265" r:id="rId19"/>
    <p:sldId id="3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78"/>
    <a:srgbClr val="1F8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188D2B-E6FE-4B1B-833F-BAB9B08A7347}" v="55" dt="2023-08-02T13:31:46.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74676" autoAdjust="0"/>
  </p:normalViewPr>
  <p:slideViewPr>
    <p:cSldViewPr snapToGrid="0">
      <p:cViewPr varScale="1">
        <p:scale>
          <a:sx n="139" d="100"/>
          <a:sy n="139" d="100"/>
        </p:scale>
        <p:origin x="20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att,Renee" userId="55ecd76b-f6c6-4f66-ab78-5fbaf3242c82" providerId="ADAL" clId="{10188D2B-E6FE-4B1B-833F-BAB9B08A7347}"/>
    <pc:docChg chg="undo custSel addSld delSld modSld sldOrd">
      <pc:chgData name="Myatt,Renee" userId="55ecd76b-f6c6-4f66-ab78-5fbaf3242c82" providerId="ADAL" clId="{10188D2B-E6FE-4B1B-833F-BAB9B08A7347}" dt="2023-08-02T13:40:46.914" v="211" actId="20577"/>
      <pc:docMkLst>
        <pc:docMk/>
      </pc:docMkLst>
      <pc:sldChg chg="modSp">
        <pc:chgData name="Myatt,Renee" userId="55ecd76b-f6c6-4f66-ab78-5fbaf3242c82" providerId="ADAL" clId="{10188D2B-E6FE-4B1B-833F-BAB9B08A7347}" dt="2023-08-02T12:45:11.639" v="78"/>
        <pc:sldMkLst>
          <pc:docMk/>
          <pc:sldMk cId="2368767945" sldId="257"/>
        </pc:sldMkLst>
        <pc:spChg chg="mod">
          <ac:chgData name="Myatt,Renee" userId="55ecd76b-f6c6-4f66-ab78-5fbaf3242c82" providerId="ADAL" clId="{10188D2B-E6FE-4B1B-833F-BAB9B08A7347}" dt="2023-08-02T12:45:11.639" v="78"/>
          <ac:spMkLst>
            <pc:docMk/>
            <pc:sldMk cId="2368767945" sldId="257"/>
            <ac:spMk id="2" creationId="{00000000-0000-0000-0000-000000000000}"/>
          </ac:spMkLst>
        </pc:spChg>
      </pc:sldChg>
      <pc:sldChg chg="modSp">
        <pc:chgData name="Myatt,Renee" userId="55ecd76b-f6c6-4f66-ab78-5fbaf3242c82" providerId="ADAL" clId="{10188D2B-E6FE-4B1B-833F-BAB9B08A7347}" dt="2023-08-02T12:45:11.639" v="78"/>
        <pc:sldMkLst>
          <pc:docMk/>
          <pc:sldMk cId="109441461" sldId="264"/>
        </pc:sldMkLst>
        <pc:spChg chg="mod">
          <ac:chgData name="Myatt,Renee" userId="55ecd76b-f6c6-4f66-ab78-5fbaf3242c82" providerId="ADAL" clId="{10188D2B-E6FE-4B1B-833F-BAB9B08A7347}" dt="2023-08-02T12:45:11.639" v="78"/>
          <ac:spMkLst>
            <pc:docMk/>
            <pc:sldMk cId="109441461" sldId="264"/>
            <ac:spMk id="2" creationId="{00000000-0000-0000-0000-000000000000}"/>
          </ac:spMkLst>
        </pc:spChg>
      </pc:sldChg>
      <pc:sldChg chg="modSp add mod ord">
        <pc:chgData name="Myatt,Renee" userId="55ecd76b-f6c6-4f66-ab78-5fbaf3242c82" providerId="ADAL" clId="{10188D2B-E6FE-4B1B-833F-BAB9B08A7347}" dt="2023-08-02T13:32:49.920" v="167" actId="313"/>
        <pc:sldMkLst>
          <pc:docMk/>
          <pc:sldMk cId="2891576494" sldId="286"/>
        </pc:sldMkLst>
        <pc:spChg chg="mod">
          <ac:chgData name="Myatt,Renee" userId="55ecd76b-f6c6-4f66-ab78-5fbaf3242c82" providerId="ADAL" clId="{10188D2B-E6FE-4B1B-833F-BAB9B08A7347}" dt="2023-08-02T13:32:49.920" v="167" actId="313"/>
          <ac:spMkLst>
            <pc:docMk/>
            <pc:sldMk cId="2891576494" sldId="286"/>
            <ac:spMk id="2" creationId="{DF4F44F3-88F4-BDFE-C2EF-52121171E338}"/>
          </ac:spMkLst>
        </pc:spChg>
        <pc:spChg chg="mod">
          <ac:chgData name="Myatt,Renee" userId="55ecd76b-f6c6-4f66-ab78-5fbaf3242c82" providerId="ADAL" clId="{10188D2B-E6FE-4B1B-833F-BAB9B08A7347}" dt="2023-08-02T12:45:11.639" v="78"/>
          <ac:spMkLst>
            <pc:docMk/>
            <pc:sldMk cId="2891576494" sldId="286"/>
            <ac:spMk id="3" creationId="{C3AE5FE1-F60D-BD0C-F9D8-B10E7AFCBA96}"/>
          </ac:spMkLst>
        </pc:spChg>
      </pc:sldChg>
      <pc:sldChg chg="addSp delSp modSp add del mod setBg delDesignElem">
        <pc:chgData name="Myatt,Renee" userId="55ecd76b-f6c6-4f66-ab78-5fbaf3242c82" providerId="ADAL" clId="{10188D2B-E6FE-4B1B-833F-BAB9B08A7347}" dt="2023-08-02T12:47:38.495" v="89" actId="207"/>
        <pc:sldMkLst>
          <pc:docMk/>
          <pc:sldMk cId="3205694778" sldId="336"/>
        </pc:sldMkLst>
        <pc:spChg chg="mod ord">
          <ac:chgData name="Myatt,Renee" userId="55ecd76b-f6c6-4f66-ab78-5fbaf3242c82" providerId="ADAL" clId="{10188D2B-E6FE-4B1B-833F-BAB9B08A7347}" dt="2023-08-02T12:45:43.153" v="80" actId="26606"/>
          <ac:spMkLst>
            <pc:docMk/>
            <pc:sldMk cId="3205694778" sldId="336"/>
            <ac:spMk id="2" creationId="{94F65919-4D76-B4F7-DE72-28FF1AEBCF0A}"/>
          </ac:spMkLst>
        </pc:spChg>
        <pc:spChg chg="mod">
          <ac:chgData name="Myatt,Renee" userId="55ecd76b-f6c6-4f66-ab78-5fbaf3242c82" providerId="ADAL" clId="{10188D2B-E6FE-4B1B-833F-BAB9B08A7347}" dt="2023-08-02T12:45:43.153" v="80" actId="26606"/>
          <ac:spMkLst>
            <pc:docMk/>
            <pc:sldMk cId="3205694778" sldId="336"/>
            <ac:spMk id="5" creationId="{049069F5-00DA-5D17-CAB5-F34EE3D0A33D}"/>
          </ac:spMkLst>
        </pc:spChg>
        <pc:spChg chg="mod">
          <ac:chgData name="Myatt,Renee" userId="55ecd76b-f6c6-4f66-ab78-5fbaf3242c82" providerId="ADAL" clId="{10188D2B-E6FE-4B1B-833F-BAB9B08A7347}" dt="2023-08-02T12:45:43.153" v="80" actId="26606"/>
          <ac:spMkLst>
            <pc:docMk/>
            <pc:sldMk cId="3205694778" sldId="336"/>
            <ac:spMk id="6" creationId="{24221A01-DB69-6EF6-2824-E231E8E3E476}"/>
          </ac:spMkLst>
        </pc:spChg>
        <pc:spChg chg="add del">
          <ac:chgData name="Myatt,Renee" userId="55ecd76b-f6c6-4f66-ab78-5fbaf3242c82" providerId="ADAL" clId="{10188D2B-E6FE-4B1B-833F-BAB9B08A7347}" dt="2023-08-02T12:45:43.153" v="80" actId="26606"/>
          <ac:spMkLst>
            <pc:docMk/>
            <pc:sldMk cId="3205694778" sldId="336"/>
            <ac:spMk id="15" creationId="{1395ACAC-577D-4FAD-955D-280C3D104ADF}"/>
          </ac:spMkLst>
        </pc:spChg>
        <pc:spChg chg="add del">
          <ac:chgData name="Myatt,Renee" userId="55ecd76b-f6c6-4f66-ab78-5fbaf3242c82" providerId="ADAL" clId="{10188D2B-E6FE-4B1B-833F-BAB9B08A7347}" dt="2023-08-02T12:45:43.153" v="80" actId="26606"/>
          <ac:spMkLst>
            <pc:docMk/>
            <pc:sldMk cId="3205694778" sldId="336"/>
            <ac:spMk id="19" creationId="{0AB11C2E-6CA2-4822-BF14-C1C9A6BC6CAA}"/>
          </ac:spMkLst>
        </pc:spChg>
        <pc:spChg chg="add del">
          <ac:chgData name="Myatt,Renee" userId="55ecd76b-f6c6-4f66-ab78-5fbaf3242c82" providerId="ADAL" clId="{10188D2B-E6FE-4B1B-833F-BAB9B08A7347}" dt="2023-08-02T12:45:43.153" v="80" actId="26606"/>
          <ac:spMkLst>
            <pc:docMk/>
            <pc:sldMk cId="3205694778" sldId="336"/>
            <ac:spMk id="21" creationId="{38B3A2B2-7BBB-4E52-8C30-BE2A6F346B37}"/>
          </ac:spMkLst>
        </pc:spChg>
        <pc:spChg chg="add del">
          <ac:chgData name="Myatt,Renee" userId="55ecd76b-f6c6-4f66-ab78-5fbaf3242c82" providerId="ADAL" clId="{10188D2B-E6FE-4B1B-833F-BAB9B08A7347}" dt="2023-08-02T12:45:43.153" v="80" actId="26606"/>
          <ac:spMkLst>
            <pc:docMk/>
            <pc:sldMk cId="3205694778" sldId="336"/>
            <ac:spMk id="25" creationId="{09D6A950-3339-40EB-8972-64F44542D3FF}"/>
          </ac:spMkLst>
        </pc:spChg>
        <pc:spChg chg="add del">
          <ac:chgData name="Myatt,Renee" userId="55ecd76b-f6c6-4f66-ab78-5fbaf3242c82" providerId="ADAL" clId="{10188D2B-E6FE-4B1B-833F-BAB9B08A7347}" dt="2023-08-02T12:40:13.445" v="51"/>
          <ac:spMkLst>
            <pc:docMk/>
            <pc:sldMk cId="3205694778" sldId="336"/>
            <ac:spMk id="180" creationId="{2151139A-886F-4B97-8815-729AD3831BBD}"/>
          </ac:spMkLst>
        </pc:spChg>
        <pc:spChg chg="add del">
          <ac:chgData name="Myatt,Renee" userId="55ecd76b-f6c6-4f66-ab78-5fbaf3242c82" providerId="ADAL" clId="{10188D2B-E6FE-4B1B-833F-BAB9B08A7347}" dt="2023-08-02T12:40:13.445" v="51"/>
          <ac:spMkLst>
            <pc:docMk/>
            <pc:sldMk cId="3205694778" sldId="336"/>
            <ac:spMk id="181" creationId="{AB5E08C4-8CDD-4623-A5B8-E998C6DEE3B7}"/>
          </ac:spMkLst>
        </pc:spChg>
        <pc:spChg chg="add del">
          <ac:chgData name="Myatt,Renee" userId="55ecd76b-f6c6-4f66-ab78-5fbaf3242c82" providerId="ADAL" clId="{10188D2B-E6FE-4B1B-833F-BAB9B08A7347}" dt="2023-08-02T12:40:13.445" v="51"/>
          <ac:spMkLst>
            <pc:docMk/>
            <pc:sldMk cId="3205694778" sldId="336"/>
            <ac:spMk id="182" creationId="{15F33878-D502-4FFA-8ACE-F2AECDB2A23F}"/>
          </ac:spMkLst>
        </pc:spChg>
        <pc:spChg chg="add del">
          <ac:chgData name="Myatt,Renee" userId="55ecd76b-f6c6-4f66-ab78-5fbaf3242c82" providerId="ADAL" clId="{10188D2B-E6FE-4B1B-833F-BAB9B08A7347}" dt="2023-08-02T12:40:13.445" v="51"/>
          <ac:spMkLst>
            <pc:docMk/>
            <pc:sldMk cId="3205694778" sldId="336"/>
            <ac:spMk id="183" creationId="{D3539FEE-81D3-4406-802E-60B20B16F4F6}"/>
          </ac:spMkLst>
        </pc:spChg>
        <pc:spChg chg="add del">
          <ac:chgData name="Myatt,Renee" userId="55ecd76b-f6c6-4f66-ab78-5fbaf3242c82" providerId="ADAL" clId="{10188D2B-E6FE-4B1B-833F-BAB9B08A7347}" dt="2023-08-02T12:40:13.445" v="51"/>
          <ac:spMkLst>
            <pc:docMk/>
            <pc:sldMk cId="3205694778" sldId="336"/>
            <ac:spMk id="184" creationId="{DC701763-729E-462F-A5A8-E0DEFEB1E2E4}"/>
          </ac:spMkLst>
        </pc:spChg>
        <pc:graphicFrameChg chg="add mod">
          <ac:chgData name="Myatt,Renee" userId="55ecd76b-f6c6-4f66-ab78-5fbaf3242c82" providerId="ADAL" clId="{10188D2B-E6FE-4B1B-833F-BAB9B08A7347}" dt="2023-08-02T12:47:38.495" v="89" actId="207"/>
          <ac:graphicFrameMkLst>
            <pc:docMk/>
            <pc:sldMk cId="3205694778" sldId="336"/>
            <ac:graphicFrameMk id="10" creationId="{99BAE305-2E05-4AD6-1FC4-68091FB92266}"/>
          </ac:graphicFrameMkLst>
        </pc:graphicFrameChg>
        <pc:picChg chg="add del">
          <ac:chgData name="Myatt,Renee" userId="55ecd76b-f6c6-4f66-ab78-5fbaf3242c82" providerId="ADAL" clId="{10188D2B-E6FE-4B1B-833F-BAB9B08A7347}" dt="2023-08-02T12:45:43.153" v="80" actId="26606"/>
          <ac:picMkLst>
            <pc:docMk/>
            <pc:sldMk cId="3205694778" sldId="336"/>
            <ac:picMk id="17" creationId="{E228037F-2EF2-4A1A-8D1D-D08F2C98AD63}"/>
          </ac:picMkLst>
        </pc:picChg>
        <pc:picChg chg="add del">
          <ac:chgData name="Myatt,Renee" userId="55ecd76b-f6c6-4f66-ab78-5fbaf3242c82" providerId="ADAL" clId="{10188D2B-E6FE-4B1B-833F-BAB9B08A7347}" dt="2023-08-02T12:45:43.153" v="80" actId="26606"/>
          <ac:picMkLst>
            <pc:docMk/>
            <pc:sldMk cId="3205694778" sldId="336"/>
            <ac:picMk id="23" creationId="{FFF756FE-278B-4106-BB2E-DB87CF02DFB5}"/>
          </ac:picMkLst>
        </pc:picChg>
      </pc:sldChg>
      <pc:sldChg chg="delSp modSp add mod ord setBg delDesignElem modNotesTx">
        <pc:chgData name="Myatt,Renee" userId="55ecd76b-f6c6-4f66-ab78-5fbaf3242c82" providerId="ADAL" clId="{10188D2B-E6FE-4B1B-833F-BAB9B08A7347}" dt="2023-08-02T13:40:46.914" v="211" actId="20577"/>
        <pc:sldMkLst>
          <pc:docMk/>
          <pc:sldMk cId="1370758999" sldId="343"/>
        </pc:sldMkLst>
        <pc:spChg chg="mod">
          <ac:chgData name="Myatt,Renee" userId="55ecd76b-f6c6-4f66-ab78-5fbaf3242c82" providerId="ADAL" clId="{10188D2B-E6FE-4B1B-833F-BAB9B08A7347}" dt="2023-08-02T12:27:01.592" v="29" actId="27636"/>
          <ac:spMkLst>
            <pc:docMk/>
            <pc:sldMk cId="1370758999" sldId="343"/>
            <ac:spMk id="5" creationId="{049069F5-00DA-5D17-CAB5-F34EE3D0A33D}"/>
          </ac:spMkLst>
        </pc:spChg>
        <pc:spChg chg="del">
          <ac:chgData name="Myatt,Renee" userId="55ecd76b-f6c6-4f66-ab78-5fbaf3242c82" providerId="ADAL" clId="{10188D2B-E6FE-4B1B-833F-BAB9B08A7347}" dt="2023-08-02T12:27:01.564" v="28"/>
          <ac:spMkLst>
            <pc:docMk/>
            <pc:sldMk cId="1370758999" sldId="343"/>
            <ac:spMk id="129" creationId="{9CB95732-565A-4D2C-A3AB-CC460C0D3826}"/>
          </ac:spMkLst>
        </pc:spChg>
        <pc:spChg chg="del">
          <ac:chgData name="Myatt,Renee" userId="55ecd76b-f6c6-4f66-ab78-5fbaf3242c82" providerId="ADAL" clId="{10188D2B-E6FE-4B1B-833F-BAB9B08A7347}" dt="2023-08-02T12:27:01.564" v="28"/>
          <ac:spMkLst>
            <pc:docMk/>
            <pc:sldMk cId="1370758999" sldId="343"/>
            <ac:spMk id="130" creationId="{E19B653C-798C-4333-8452-3DF3AE3C1D11}"/>
          </ac:spMkLst>
        </pc:spChg>
        <pc:spChg chg="del">
          <ac:chgData name="Myatt,Renee" userId="55ecd76b-f6c6-4f66-ab78-5fbaf3242c82" providerId="ADAL" clId="{10188D2B-E6FE-4B1B-833F-BAB9B08A7347}" dt="2023-08-02T12:27:01.564" v="28"/>
          <ac:spMkLst>
            <pc:docMk/>
            <pc:sldMk cId="1370758999" sldId="343"/>
            <ac:spMk id="131" creationId="{0FE50278-E2EC-42B2-A1F1-921DD39901C4}"/>
          </ac:spMkLst>
        </pc:spChg>
        <pc:spChg chg="del">
          <ac:chgData name="Myatt,Renee" userId="55ecd76b-f6c6-4f66-ab78-5fbaf3242c82" providerId="ADAL" clId="{10188D2B-E6FE-4B1B-833F-BAB9B08A7347}" dt="2023-08-02T12:27:01.564" v="28"/>
          <ac:spMkLst>
            <pc:docMk/>
            <pc:sldMk cId="1370758999" sldId="343"/>
            <ac:spMk id="132" creationId="{1236153F-0DB4-40DD-87C6-B40C1B7E282C}"/>
          </ac:spMkLst>
        </pc:spChg>
        <pc:picChg chg="mod">
          <ac:chgData name="Myatt,Renee" userId="55ecd76b-f6c6-4f66-ab78-5fbaf3242c82" providerId="ADAL" clId="{10188D2B-E6FE-4B1B-833F-BAB9B08A7347}" dt="2023-08-02T12:27:25.583" v="32" actId="14100"/>
          <ac:picMkLst>
            <pc:docMk/>
            <pc:sldMk cId="1370758999" sldId="343"/>
            <ac:picMk id="3" creationId="{00000000-0000-0000-0000-000000000000}"/>
          </ac:picMkLst>
        </pc:picChg>
      </pc:sldChg>
      <pc:sldChg chg="delSp modSp add del mod setBg delDesignElem">
        <pc:chgData name="Myatt,Renee" userId="55ecd76b-f6c6-4f66-ab78-5fbaf3242c82" providerId="ADAL" clId="{10188D2B-E6FE-4B1B-833F-BAB9B08A7347}" dt="2023-08-02T12:38:52.624" v="40" actId="478"/>
        <pc:sldMkLst>
          <pc:docMk/>
          <pc:sldMk cId="3916623873" sldId="359"/>
        </pc:sldMkLst>
        <pc:spChg chg="mod">
          <ac:chgData name="Myatt,Renee" userId="55ecd76b-f6c6-4f66-ab78-5fbaf3242c82" providerId="ADAL" clId="{10188D2B-E6FE-4B1B-833F-BAB9B08A7347}" dt="2023-08-02T12:38:48.201" v="39" actId="27636"/>
          <ac:spMkLst>
            <pc:docMk/>
            <pc:sldMk cId="3916623873" sldId="359"/>
            <ac:spMk id="5" creationId="{049069F5-00DA-5D17-CAB5-F34EE3D0A33D}"/>
          </ac:spMkLst>
        </pc:spChg>
        <pc:spChg chg="del">
          <ac:chgData name="Myatt,Renee" userId="55ecd76b-f6c6-4f66-ab78-5fbaf3242c82" providerId="ADAL" clId="{10188D2B-E6FE-4B1B-833F-BAB9B08A7347}" dt="2023-08-02T12:38:48.194" v="38"/>
          <ac:spMkLst>
            <pc:docMk/>
            <pc:sldMk cId="3916623873" sldId="359"/>
            <ac:spMk id="129" creationId="{9CB95732-565A-4D2C-A3AB-CC460C0D3826}"/>
          </ac:spMkLst>
        </pc:spChg>
        <pc:spChg chg="del">
          <ac:chgData name="Myatt,Renee" userId="55ecd76b-f6c6-4f66-ab78-5fbaf3242c82" providerId="ADAL" clId="{10188D2B-E6FE-4B1B-833F-BAB9B08A7347}" dt="2023-08-02T12:38:48.194" v="38"/>
          <ac:spMkLst>
            <pc:docMk/>
            <pc:sldMk cId="3916623873" sldId="359"/>
            <ac:spMk id="130" creationId="{E19B653C-798C-4333-8452-3DF3AE3C1D11}"/>
          </ac:spMkLst>
        </pc:spChg>
        <pc:spChg chg="del">
          <ac:chgData name="Myatt,Renee" userId="55ecd76b-f6c6-4f66-ab78-5fbaf3242c82" providerId="ADAL" clId="{10188D2B-E6FE-4B1B-833F-BAB9B08A7347}" dt="2023-08-02T12:38:48.194" v="38"/>
          <ac:spMkLst>
            <pc:docMk/>
            <pc:sldMk cId="3916623873" sldId="359"/>
            <ac:spMk id="131" creationId="{0FE50278-E2EC-42B2-A1F1-921DD39901C4}"/>
          </ac:spMkLst>
        </pc:spChg>
        <pc:spChg chg="del">
          <ac:chgData name="Myatt,Renee" userId="55ecd76b-f6c6-4f66-ab78-5fbaf3242c82" providerId="ADAL" clId="{10188D2B-E6FE-4B1B-833F-BAB9B08A7347}" dt="2023-08-02T12:38:48.194" v="38"/>
          <ac:spMkLst>
            <pc:docMk/>
            <pc:sldMk cId="3916623873" sldId="359"/>
            <ac:spMk id="132" creationId="{1236153F-0DB4-40DD-87C6-B40C1B7E282C}"/>
          </ac:spMkLst>
        </pc:spChg>
        <pc:picChg chg="del">
          <ac:chgData name="Myatt,Renee" userId="55ecd76b-f6c6-4f66-ab78-5fbaf3242c82" providerId="ADAL" clId="{10188D2B-E6FE-4B1B-833F-BAB9B08A7347}" dt="2023-08-02T12:38:52.624" v="40" actId="478"/>
          <ac:picMkLst>
            <pc:docMk/>
            <pc:sldMk cId="3916623873" sldId="359"/>
            <ac:picMk id="29" creationId="{5D6F558F-E127-8A29-FEEB-0DD498FFE801}"/>
          </ac:picMkLst>
        </pc:picChg>
      </pc:sldChg>
      <pc:sldChg chg="addSp delSp modSp add del mod">
        <pc:chgData name="Myatt,Renee" userId="55ecd76b-f6c6-4f66-ab78-5fbaf3242c82" providerId="ADAL" clId="{10188D2B-E6FE-4B1B-833F-BAB9B08A7347}" dt="2023-08-02T13:31:54.947" v="166" actId="1076"/>
        <pc:sldMkLst>
          <pc:docMk/>
          <pc:sldMk cId="2606703257" sldId="374"/>
        </pc:sldMkLst>
        <pc:spChg chg="add mod">
          <ac:chgData name="Myatt,Renee" userId="55ecd76b-f6c6-4f66-ab78-5fbaf3242c82" providerId="ADAL" clId="{10188D2B-E6FE-4B1B-833F-BAB9B08A7347}" dt="2023-08-02T13:31:54.947" v="166" actId="1076"/>
          <ac:spMkLst>
            <pc:docMk/>
            <pc:sldMk cId="2606703257" sldId="374"/>
            <ac:spMk id="6" creationId="{A69B1E1B-E419-3511-5EB7-3F4678E2E8ED}"/>
          </ac:spMkLst>
        </pc:spChg>
        <pc:spChg chg="mod">
          <ac:chgData name="Myatt,Renee" userId="55ecd76b-f6c6-4f66-ab78-5fbaf3242c82" providerId="ADAL" clId="{10188D2B-E6FE-4B1B-833F-BAB9B08A7347}" dt="2023-08-02T13:31:38.821" v="164" actId="1076"/>
          <ac:spMkLst>
            <pc:docMk/>
            <pc:sldMk cId="2606703257" sldId="374"/>
            <ac:spMk id="18" creationId="{2CA35C0D-CB1A-804B-BB96-27AC343F77C1}"/>
          </ac:spMkLst>
        </pc:spChg>
        <pc:picChg chg="del">
          <ac:chgData name="Myatt,Renee" userId="55ecd76b-f6c6-4f66-ab78-5fbaf3242c82" providerId="ADAL" clId="{10188D2B-E6FE-4B1B-833F-BAB9B08A7347}" dt="2023-08-02T13:27:31.970" v="95" actId="478"/>
          <ac:picMkLst>
            <pc:docMk/>
            <pc:sldMk cId="2606703257" sldId="374"/>
            <ac:picMk id="12" creationId="{00000000-0000-0000-0000-000000000000}"/>
          </ac:picMkLst>
        </pc:picChg>
        <pc:picChg chg="mod">
          <ac:chgData name="Myatt,Renee" userId="55ecd76b-f6c6-4f66-ab78-5fbaf3242c82" providerId="ADAL" clId="{10188D2B-E6FE-4B1B-833F-BAB9B08A7347}" dt="2023-08-02T13:31:46.040" v="165" actId="14100"/>
          <ac:picMkLst>
            <pc:docMk/>
            <pc:sldMk cId="2606703257" sldId="374"/>
            <ac:picMk id="17" creationId="{2F4B3547-85FD-FBBD-F20A-CB8BF81280F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rgbClr val="005978"/>
                </a:solidFill>
              </a:rPr>
              <a:t>Percent of Adults with Hypertension</a:t>
            </a:r>
          </a:p>
          <a:p>
            <a:pPr>
              <a:defRPr/>
            </a:pPr>
            <a:r>
              <a:rPr lang="en-US" sz="2000" b="1" dirty="0">
                <a:solidFill>
                  <a:srgbClr val="005978"/>
                </a:solidFill>
              </a:rPr>
              <a:t>Whose Hypertension is Uncontrolled</a:t>
            </a:r>
          </a:p>
          <a:p>
            <a:pPr>
              <a:defRPr/>
            </a:pPr>
            <a:r>
              <a:rPr lang="en-US" sz="2000" b="1" dirty="0">
                <a:solidFill>
                  <a:srgbClr val="005978"/>
                </a:solidFill>
              </a:rPr>
              <a:t>By Race/Ethnicity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824749240316512E-2"/>
          <c:y val="0.21808166927019615"/>
          <c:w val="0.93094894643529547"/>
          <c:h val="0.6363335612728645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3-2A0E-444A-A8E7-87FBEA5C862E}"/>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4-2A0E-444A-A8E7-87FBEA5C862E}"/>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2A0E-444A-A8E7-87FBEA5C862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c:v>
                </c:pt>
                <c:pt idx="1">
                  <c:v>Hispanic</c:v>
                </c:pt>
                <c:pt idx="2">
                  <c:v>African American</c:v>
                </c:pt>
                <c:pt idx="3">
                  <c:v>Asian</c:v>
                </c:pt>
              </c:strCache>
            </c:strRef>
          </c:cat>
          <c:val>
            <c:numRef>
              <c:f>Sheet1!$B$2:$B$5</c:f>
              <c:numCache>
                <c:formatCode>0.0%</c:formatCode>
                <c:ptCount val="4"/>
                <c:pt idx="0">
                  <c:v>0.81299999999999994</c:v>
                </c:pt>
                <c:pt idx="1">
                  <c:v>0.89900000000000002</c:v>
                </c:pt>
                <c:pt idx="2">
                  <c:v>0.90100000000000002</c:v>
                </c:pt>
                <c:pt idx="3">
                  <c:v>0.77400000000000002</c:v>
                </c:pt>
              </c:numCache>
            </c:numRef>
          </c:val>
          <c:extLst>
            <c:ext xmlns:c16="http://schemas.microsoft.com/office/drawing/2014/chart" uri="{C3380CC4-5D6E-409C-BE32-E72D297353CC}">
              <c16:uniqueId val="{00000000-2A0E-444A-A8E7-87FBEA5C862E}"/>
            </c:ext>
          </c:extLst>
        </c:ser>
        <c:dLbls>
          <c:dLblPos val="inEnd"/>
          <c:showLegendKey val="0"/>
          <c:showVal val="1"/>
          <c:showCatName val="0"/>
          <c:showSerName val="0"/>
          <c:showPercent val="0"/>
          <c:showBubbleSize val="0"/>
        </c:dLbls>
        <c:gapWidth val="219"/>
        <c:overlap val="-27"/>
        <c:axId val="2112728848"/>
        <c:axId val="211272932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White</c:v>
                      </c:pt>
                      <c:pt idx="1">
                        <c:v>Hispanic</c:v>
                      </c:pt>
                      <c:pt idx="2">
                        <c:v>African American</c:v>
                      </c:pt>
                      <c:pt idx="3">
                        <c:v>Asian</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2A0E-444A-A8E7-87FBEA5C862E}"/>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White</c:v>
                      </c:pt>
                      <c:pt idx="1">
                        <c:v>Hispanic</c:v>
                      </c:pt>
                      <c:pt idx="2">
                        <c:v>African American</c:v>
                      </c:pt>
                      <c:pt idx="3">
                        <c:v>Asian</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2A0E-444A-A8E7-87FBEA5C862E}"/>
                  </c:ext>
                </c:extLst>
              </c15:ser>
            </c15:filteredBarSeries>
          </c:ext>
        </c:extLst>
      </c:barChart>
      <c:catAx>
        <c:axId val="211272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112729328"/>
        <c:crosses val="autoZero"/>
        <c:auto val="1"/>
        <c:lblAlgn val="ctr"/>
        <c:lblOffset val="100"/>
        <c:noMultiLvlLbl val="0"/>
      </c:catAx>
      <c:valAx>
        <c:axId val="2112729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12728848"/>
        <c:crosses val="autoZero"/>
        <c:crossBetween val="between"/>
      </c:valAx>
      <c:spPr>
        <a:solidFill>
          <a:schemeClr val="bg1"/>
        </a:solid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AD063-E39C-4C37-9933-96DA0AB6A767}" type="datetimeFigureOut">
              <a:rPr lang="en-US" smtClean="0"/>
              <a:t>9/22/23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FBE9E-F3A9-42E3-AEB0-0853740CF04F}" type="slidenum">
              <a:rPr lang="en-US" smtClean="0"/>
              <a:t>‹#›</a:t>
            </a:fld>
            <a:endParaRPr lang="en-US"/>
          </a:p>
        </p:txBody>
      </p:sp>
    </p:spTree>
    <p:extLst>
      <p:ext uri="{BB962C8B-B14F-4D97-AF65-F5344CB8AC3E}">
        <p14:creationId xmlns:p14="http://schemas.microsoft.com/office/powerpoint/2010/main" val="4281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56/NEJMoa221294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ho.int/health-topics/social-determinants-of-health#tab=tab_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FBE9E-F3A9-42E3-AEB0-0853740CF04F}" type="slidenum">
              <a:rPr lang="en-US" smtClean="0"/>
              <a:t>1</a:t>
            </a:fld>
            <a:endParaRPr lang="en-US"/>
          </a:p>
        </p:txBody>
      </p:sp>
    </p:spTree>
    <p:extLst>
      <p:ext uri="{BB962C8B-B14F-4D97-AF65-F5344CB8AC3E}">
        <p14:creationId xmlns:p14="http://schemas.microsoft.com/office/powerpoint/2010/main" val="843662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Shaw, A. R., Perales-</a:t>
            </a:r>
            <a:r>
              <a:rPr lang="en-US" sz="1200" b="0" i="0" kern="1200" dirty="0" err="1">
                <a:solidFill>
                  <a:schemeClr val="tx1"/>
                </a:solidFill>
                <a:effectLst/>
                <a:latin typeface="+mn-lt"/>
                <a:ea typeface="+mn-ea"/>
                <a:cs typeface="+mn-cs"/>
              </a:rPr>
              <a:t>Puchalt</a:t>
            </a:r>
            <a:r>
              <a:rPr lang="en-US" sz="1200" b="0" i="0" kern="1200" dirty="0">
                <a:solidFill>
                  <a:schemeClr val="tx1"/>
                </a:solidFill>
                <a:effectLst/>
                <a:latin typeface="+mn-lt"/>
                <a:ea typeface="+mn-ea"/>
                <a:cs typeface="+mn-cs"/>
              </a:rPr>
              <a:t>, J., Moore, T., Weatherspoon, P., Robinson, M., Hill, C. V., &amp; </a:t>
            </a:r>
            <a:r>
              <a:rPr lang="en-US" sz="1200" b="0" i="0" kern="1200" dirty="0" err="1">
                <a:solidFill>
                  <a:schemeClr val="tx1"/>
                </a:solidFill>
                <a:effectLst/>
                <a:latin typeface="+mn-lt"/>
                <a:ea typeface="+mn-ea"/>
                <a:cs typeface="+mn-cs"/>
              </a:rPr>
              <a:t>Vidoni</a:t>
            </a:r>
            <a:r>
              <a:rPr lang="en-US" sz="1200" b="0" i="0" kern="1200" dirty="0">
                <a:solidFill>
                  <a:schemeClr val="tx1"/>
                </a:solidFill>
                <a:effectLst/>
                <a:latin typeface="+mn-lt"/>
                <a:ea typeface="+mn-ea"/>
                <a:cs typeface="+mn-cs"/>
              </a:rPr>
              <a:t>, E. D. (2022). Recruitment of Older African Americans in Alzheimer's Disease Clinical Trials Using a Community Education Approach. </a:t>
            </a:r>
            <a:r>
              <a:rPr lang="en-US" sz="1200" b="0" i="1" kern="1200" dirty="0">
                <a:solidFill>
                  <a:schemeClr val="tx1"/>
                </a:solidFill>
                <a:effectLst/>
                <a:latin typeface="+mn-lt"/>
                <a:ea typeface="+mn-ea"/>
                <a:cs typeface="+mn-cs"/>
              </a:rPr>
              <a:t>The journal of prevention of Alzheimer's disease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(4), 672–678. https://doi.org/10.14283/jpad.2022.82</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779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African Americans are at twice the risk of AD, they</a:t>
            </a:r>
            <a:r>
              <a:rPr lang="en-US" baseline="0" dirty="0"/>
              <a:t> made up only 1% of participants in the trials for the newest medications for AD. If the side effects are any different for AAs, it will not be until they are receiving the medication that they will know the consequences.  Medications will be distributed to everyone, but have only been tried on a few groups.</a:t>
            </a:r>
          </a:p>
          <a:p>
            <a:endParaRPr lang="en-US" baseline="0" dirty="0"/>
          </a:p>
          <a:p>
            <a:r>
              <a:rPr lang="en-US" baseline="0" dirty="0"/>
              <a:t>Resources:</a:t>
            </a:r>
          </a:p>
          <a:p>
            <a:pPr algn="just"/>
            <a:r>
              <a:rPr lang="en-US" sz="1200" dirty="0"/>
              <a:t>Budd </a:t>
            </a:r>
            <a:r>
              <a:rPr lang="en-US" sz="1200" dirty="0" err="1"/>
              <a:t>Haeberlein</a:t>
            </a:r>
            <a:r>
              <a:rPr lang="en-US" sz="1200" dirty="0"/>
              <a:t>, S., </a:t>
            </a:r>
            <a:r>
              <a:rPr lang="en-US" sz="1200" dirty="0" err="1"/>
              <a:t>Aisen</a:t>
            </a:r>
            <a:r>
              <a:rPr lang="en-US" sz="1200" dirty="0"/>
              <a:t>, P., </a:t>
            </a:r>
            <a:r>
              <a:rPr lang="en-US" sz="1200" dirty="0" err="1"/>
              <a:t>Barkhof</a:t>
            </a:r>
            <a:r>
              <a:rPr lang="en-US" sz="1200" dirty="0"/>
              <a:t>, F. </a:t>
            </a:r>
            <a:r>
              <a:rPr lang="en-US" sz="1200" i="1" dirty="0"/>
              <a:t>et al.</a:t>
            </a:r>
            <a:r>
              <a:rPr lang="en-US" sz="1200" dirty="0"/>
              <a:t> Two Randomized Phase 3 Studies of </a:t>
            </a:r>
            <a:r>
              <a:rPr lang="en-US" sz="1200" dirty="0" err="1"/>
              <a:t>Aducanumab</a:t>
            </a:r>
            <a:r>
              <a:rPr lang="en-US" sz="1200" dirty="0"/>
              <a:t> in Early Alzheimer’s Disease. </a:t>
            </a:r>
            <a:r>
              <a:rPr lang="en-US" sz="1200" i="1" dirty="0"/>
              <a:t>J </a:t>
            </a:r>
            <a:r>
              <a:rPr lang="en-US" sz="1200" i="1" dirty="0" err="1"/>
              <a:t>Prev</a:t>
            </a:r>
            <a:r>
              <a:rPr lang="en-US" sz="1200" i="1" dirty="0"/>
              <a:t> </a:t>
            </a:r>
            <a:r>
              <a:rPr lang="en-US" sz="1200" i="1" dirty="0" err="1"/>
              <a:t>Alzheimers</a:t>
            </a:r>
            <a:r>
              <a:rPr lang="en-US" sz="1200" i="1" dirty="0"/>
              <a:t> Dis</a:t>
            </a:r>
            <a:r>
              <a:rPr lang="en-US" sz="1200" dirty="0"/>
              <a:t> </a:t>
            </a:r>
            <a:r>
              <a:rPr lang="en-US" sz="1200" b="1" dirty="0"/>
              <a:t>9</a:t>
            </a:r>
            <a:r>
              <a:rPr lang="en-US" sz="1200" dirty="0"/>
              <a:t>, 197–210 (2022);</a:t>
            </a:r>
          </a:p>
          <a:p>
            <a:pPr algn="just"/>
            <a:r>
              <a:rPr lang="en-US" sz="1200" dirty="0"/>
              <a:t>van </a:t>
            </a:r>
            <a:r>
              <a:rPr lang="en-US" sz="1200" dirty="0" err="1"/>
              <a:t>Dyck</a:t>
            </a:r>
            <a:r>
              <a:rPr lang="en-US" sz="1200" dirty="0"/>
              <a:t>, C. H., Swanson, C. J., </a:t>
            </a:r>
            <a:r>
              <a:rPr lang="en-US" sz="1200" dirty="0" err="1"/>
              <a:t>Aisen</a:t>
            </a:r>
            <a:r>
              <a:rPr lang="en-US" sz="1200" dirty="0"/>
              <a:t>, P., Bateman, R. J., Chen, C., Gee, M., </a:t>
            </a:r>
            <a:r>
              <a:rPr lang="en-US" sz="1200" dirty="0" err="1"/>
              <a:t>Kanekiyo</a:t>
            </a:r>
            <a:r>
              <a:rPr lang="en-US" sz="1200" dirty="0"/>
              <a:t>, M., Li, D., </a:t>
            </a:r>
            <a:r>
              <a:rPr lang="en-US" sz="1200" dirty="0" err="1"/>
              <a:t>Reyderman</a:t>
            </a:r>
            <a:r>
              <a:rPr lang="en-US" sz="1200" dirty="0"/>
              <a:t>, L., Cohen, S., </a:t>
            </a:r>
            <a:r>
              <a:rPr lang="en-US" sz="1200" dirty="0" err="1"/>
              <a:t>Froelich</a:t>
            </a:r>
            <a:r>
              <a:rPr lang="en-US" sz="1200" dirty="0"/>
              <a:t>, L., Katayama, S., </a:t>
            </a:r>
            <a:r>
              <a:rPr lang="en-US" sz="1200" dirty="0" err="1"/>
              <a:t>Sabbagh</a:t>
            </a:r>
            <a:r>
              <a:rPr lang="en-US" sz="1200" dirty="0"/>
              <a:t>, M., </a:t>
            </a:r>
            <a:r>
              <a:rPr lang="en-US" sz="1200" dirty="0" err="1"/>
              <a:t>Vellas</a:t>
            </a:r>
            <a:r>
              <a:rPr lang="en-US" sz="1200" dirty="0"/>
              <a:t>, B., Watson, D., </a:t>
            </a:r>
            <a:r>
              <a:rPr lang="en-US" sz="1200" dirty="0" err="1"/>
              <a:t>Dhadda</a:t>
            </a:r>
            <a:r>
              <a:rPr lang="en-US" sz="1200" dirty="0"/>
              <a:t>, S., Irizarry, M., Kramer, L. D., &amp; </a:t>
            </a:r>
            <a:r>
              <a:rPr lang="en-US" sz="1200" dirty="0" err="1"/>
              <a:t>Iwatsubo</a:t>
            </a:r>
            <a:r>
              <a:rPr lang="en-US" sz="1200" dirty="0"/>
              <a:t>, T. (2023). </a:t>
            </a:r>
            <a:r>
              <a:rPr lang="en-US" sz="1200" dirty="0" err="1"/>
              <a:t>Lecanemab</a:t>
            </a:r>
            <a:r>
              <a:rPr lang="en-US" sz="1200" dirty="0"/>
              <a:t> in Early Alzheimer's Disease. </a:t>
            </a:r>
            <a:r>
              <a:rPr lang="en-US" sz="1200" i="1" dirty="0"/>
              <a:t>The New England journal of medicine</a:t>
            </a:r>
            <a:r>
              <a:rPr lang="en-US" sz="1200" dirty="0"/>
              <a:t>, </a:t>
            </a:r>
            <a:r>
              <a:rPr lang="en-US" sz="1200" i="1" dirty="0"/>
              <a:t>388</a:t>
            </a:r>
            <a:r>
              <a:rPr lang="en-US" sz="1200" dirty="0"/>
              <a:t>(1), 9–21. </a:t>
            </a:r>
            <a:r>
              <a:rPr lang="en-US" sz="1200" dirty="0">
                <a:hlinkClick r:id="rId3"/>
              </a:rPr>
              <a:t>https://doi.org/10.1056/NEJMoa2212948</a:t>
            </a:r>
            <a:r>
              <a:rPr lang="en-US" sz="1200" dirty="0"/>
              <a:t>; </a:t>
            </a:r>
            <a:r>
              <a:rPr lang="en-US" sz="1200" dirty="0" err="1"/>
              <a:t>Tampi</a:t>
            </a:r>
            <a:r>
              <a:rPr lang="en-US" sz="1200" dirty="0"/>
              <a:t>, R. R., Forester, B. P., &amp; </a:t>
            </a:r>
            <a:r>
              <a:rPr lang="en-US" sz="1200" dirty="0" err="1"/>
              <a:t>Agronin</a:t>
            </a:r>
            <a:r>
              <a:rPr lang="en-US" sz="1200" dirty="0"/>
              <a:t>, M. (2021). </a:t>
            </a:r>
            <a:r>
              <a:rPr lang="en-US" sz="1200" dirty="0" err="1"/>
              <a:t>Aducanumab</a:t>
            </a:r>
            <a:r>
              <a:rPr lang="en-US" sz="1200" dirty="0"/>
              <a:t>: evidence from clinical trial data and controversies. </a:t>
            </a:r>
            <a:r>
              <a:rPr lang="en-US" sz="1200" i="1" dirty="0"/>
              <a:t>Drugs in context</a:t>
            </a:r>
            <a:r>
              <a:rPr lang="en-US" sz="1200" dirty="0"/>
              <a:t>, </a:t>
            </a:r>
            <a:r>
              <a:rPr lang="en-US" sz="1200" i="1" dirty="0"/>
              <a:t>10</a:t>
            </a:r>
            <a:r>
              <a:rPr lang="en-US" sz="1200" dirty="0"/>
              <a:t>, 2021-7-3. https://doi.org/10.7573/dic.2021-7-3</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59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277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 Registry for Brain Health provides</a:t>
            </a:r>
            <a:r>
              <a:rPr lang="en-US" baseline="0" dirty="0"/>
              <a:t> an opportunity for adults age 18 and over to learn about an potentially join brain health research. By signing up, participants will be alerted when they are eligible for a research study, and will have the opportunity to join. Not all research involves taking a medication. Connect with the registry to learn more.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25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non-Hispanic African American/Black and Hispanic older adults are disproportionately more likely than White older adults to have Alzheimer’s or other dementias.</a:t>
            </a:r>
          </a:p>
          <a:p>
            <a:endParaRPr lang="en-US" dirty="0"/>
          </a:p>
          <a:p>
            <a:r>
              <a:rPr lang="en-US" dirty="0"/>
              <a:t>African American older adults are about twice as likely to have Alzheimer’s or other dementias as White older adults.</a:t>
            </a:r>
          </a:p>
          <a:p>
            <a:endParaRPr lang="en-US" baseline="0" dirty="0"/>
          </a:p>
          <a:p>
            <a:r>
              <a:rPr lang="en-US" dirty="0"/>
              <a:t>https://www.alz.org/help-support/resources/black-americans-and-alzheimers#:~:text=While%20older%20Black%20Americans%20are,disease%20may%20play%20a%20role.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384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there is</a:t>
            </a:r>
            <a:r>
              <a:rPr lang="en-US" baseline="0" dirty="0"/>
              <a:t> a disproportionate number of Black older adults living with Alzheimer’s disease (AD). African American Elders make up 9% of the elder population, yet make up over 21% of those living with Alzheimer’s disease.</a:t>
            </a:r>
          </a:p>
          <a:p>
            <a:endParaRPr lang="en-US" baseline="0" dirty="0"/>
          </a:p>
          <a:p>
            <a:r>
              <a:rPr lang="en-US" dirty="0"/>
              <a:t>https://diverseelders.org/who-we-are/diverse-elders/black-elders/#:~:text=While%20African%20American%20older%20adults,the%20rate%20for%20all%20elders.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24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health conditions, which disproportionately affect African American/Black individuals, may partially explain the elevated risk of dementia among African American populations.</a:t>
            </a:r>
            <a:r>
              <a:rPr lang="en-US" baseline="0" dirty="0"/>
              <a:t> S</a:t>
            </a:r>
            <a:r>
              <a:rPr lang="en-US" dirty="0"/>
              <a:t>tudies suggest that racial and ethnic differences in dementia risk do not persist in rigorous analyses that account for health and socioeconomic factors.</a:t>
            </a:r>
            <a:r>
              <a:rPr lang="en-US" baseline="0" dirty="0"/>
              <a:t> </a:t>
            </a:r>
            <a:r>
              <a:rPr lang="en-US" dirty="0"/>
              <a:t>For example, some studies indicate that early life experiences with residential and school segregation can have detrimental effects on the cognitive health of Black Americans in later life.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Resources:</a:t>
            </a:r>
          </a:p>
          <a:p>
            <a:r>
              <a:rPr lang="en-US" sz="1200" b="0" i="0" kern="1200" dirty="0">
                <a:solidFill>
                  <a:schemeClr val="tx1"/>
                </a:solidFill>
                <a:effectLst/>
                <a:latin typeface="+mn-lt"/>
                <a:ea typeface="+mn-ea"/>
                <a:cs typeface="+mn-cs"/>
              </a:rPr>
              <a:t>Adkins-Jackson PB, </a:t>
            </a:r>
            <a:r>
              <a:rPr lang="en-US" sz="1200" b="0" i="0" kern="1200" dirty="0" err="1">
                <a:solidFill>
                  <a:schemeClr val="tx1"/>
                </a:solidFill>
                <a:effectLst/>
                <a:latin typeface="+mn-lt"/>
                <a:ea typeface="+mn-ea"/>
                <a:cs typeface="+mn-cs"/>
              </a:rPr>
              <a:t>Weuve</a:t>
            </a:r>
            <a:r>
              <a:rPr lang="en-US" sz="1200" b="0" i="0" kern="1200" dirty="0">
                <a:solidFill>
                  <a:schemeClr val="tx1"/>
                </a:solidFill>
                <a:effectLst/>
                <a:latin typeface="+mn-lt"/>
                <a:ea typeface="+mn-ea"/>
                <a:cs typeface="+mn-cs"/>
              </a:rPr>
              <a:t> J. Racially Segregated Schooling and the Cognitive Health of Black Adults in the United States—Why It Matters. </a:t>
            </a:r>
            <a:r>
              <a:rPr lang="en-US" sz="1200" b="0" i="1" kern="1200" dirty="0">
                <a:solidFill>
                  <a:schemeClr val="tx1"/>
                </a:solidFill>
                <a:effectLst/>
                <a:latin typeface="+mn-lt"/>
                <a:ea typeface="+mn-ea"/>
                <a:cs typeface="+mn-cs"/>
              </a:rPr>
              <a:t>JAMA </a:t>
            </a:r>
            <a:r>
              <a:rPr lang="en-US" sz="1200" b="0" i="1" kern="1200" dirty="0" err="1">
                <a:solidFill>
                  <a:schemeClr val="tx1"/>
                </a:solidFill>
                <a:effectLst/>
                <a:latin typeface="+mn-lt"/>
                <a:ea typeface="+mn-ea"/>
                <a:cs typeface="+mn-cs"/>
              </a:rPr>
              <a:t>Netw</a:t>
            </a:r>
            <a:r>
              <a:rPr lang="en-US" sz="1200" b="0" i="1" kern="1200" dirty="0">
                <a:solidFill>
                  <a:schemeClr val="tx1"/>
                </a:solidFill>
                <a:effectLst/>
                <a:latin typeface="+mn-lt"/>
                <a:ea typeface="+mn-ea"/>
                <a:cs typeface="+mn-cs"/>
              </a:rPr>
              <a:t> Open.</a:t>
            </a:r>
            <a:r>
              <a:rPr lang="en-US" sz="1200" b="0" i="0" kern="1200" dirty="0">
                <a:solidFill>
                  <a:schemeClr val="tx1"/>
                </a:solidFill>
                <a:effectLst/>
                <a:latin typeface="+mn-lt"/>
                <a:ea typeface="+mn-ea"/>
                <a:cs typeface="+mn-cs"/>
              </a:rPr>
              <a:t> 2021;4(10):e2130448. doi:10.1001/jamanetworkopen.2021.30448</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Lamar, M., Lerner, A. J., James, B. D., Yu, L., Glover, C. M., Wilson, R. S., &amp; Barnes, L. L. (2020). Relationship of Early-Life Residence and Educational Experience to Level and Change in Cognitive Functioning: Results of the Minority Aging Research Study. </a:t>
            </a:r>
            <a:r>
              <a:rPr lang="en-US" sz="1200" b="0" i="1" kern="1200" dirty="0">
                <a:solidFill>
                  <a:schemeClr val="tx1"/>
                </a:solidFill>
                <a:effectLst/>
                <a:latin typeface="+mn-lt"/>
                <a:ea typeface="+mn-ea"/>
                <a:cs typeface="+mn-cs"/>
              </a:rPr>
              <a:t>The journals of gerontology. Series B, Psychological sciences and social sciences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75</a:t>
            </a:r>
            <a:r>
              <a:rPr lang="en-US" sz="1200" b="0" i="0" kern="1200" dirty="0">
                <a:solidFill>
                  <a:schemeClr val="tx1"/>
                </a:solidFill>
                <a:effectLst/>
                <a:latin typeface="+mn-lt"/>
                <a:ea typeface="+mn-ea"/>
                <a:cs typeface="+mn-cs"/>
              </a:rPr>
              <a:t>(7), e81–e92. https://doi.org/10.1093/geronb/gbz031</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9A4016-1B2F-7F4B-A08A-DFE1F0F70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5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Open Sans" panose="020B0606030504020204" pitchFamily="34" charset="0"/>
              </a:rPr>
              <a:t>What Are Social Determinants of Health?</a:t>
            </a:r>
          </a:p>
          <a:p>
            <a:pPr algn="l"/>
            <a:r>
              <a:rPr lang="en-US" b="0" i="0" dirty="0">
                <a:solidFill>
                  <a:srgbClr val="000000"/>
                </a:solidFill>
                <a:effectLst/>
                <a:latin typeface="Open Sans" panose="020B0606030504020204" pitchFamily="34" charset="0"/>
              </a:rPr>
              <a:t>Social determinants of health (SDOH) are the nonmedical factors that influence health outcomes. They are the conditions in which people are born, grow, work, live, and age, and the wider set of forces and systems shaping the conditions of daily life. These forces and systems include economic policies and systems, development agendas, social norms, social policies, racism, climate change, and political systems. Centers for Disease Control and Prevention (CDC) has adopted this SDOH definition from the </a:t>
            </a:r>
            <a:r>
              <a:rPr lang="en-US" b="0" i="0" u="sng" dirty="0">
                <a:solidFill>
                  <a:srgbClr val="075290"/>
                </a:solidFill>
                <a:effectLst/>
                <a:latin typeface="Open Sans" panose="020B0606030504020204" pitchFamily="34" charset="0"/>
                <a:hlinkClick r:id="rId3"/>
              </a:rPr>
              <a:t>World Health Organization</a:t>
            </a:r>
            <a:r>
              <a:rPr lang="en-US" b="0" i="0" dirty="0">
                <a:solidFill>
                  <a:srgbClr val="000000"/>
                </a:solidFill>
                <a:effectLst/>
                <a:latin typeface="Open Sans" panose="020B0606030504020204" pitchFamily="34" charset="0"/>
              </a:rPr>
              <a:t>. (Source: https://www.cdc.gov/about/sdoh/index.html)</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The conditions in places where people are born, live, learn, work, and play are known as social determinants of health (SDOH). These conditions can have a profound effect on a person’s health, including their risk for Alzheimer’s disease and related dementias. </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Differences in SDOH contribute to the stark and persistent chronic disease disparities in the United States among racial, ethnic, and socioeconomic groups by systematically limiting opportunities for members of some groups to be healthy. While public health crises and economic uncertainty may focus attention on disparities, health inequities have persisted across generations because policies and practices have systematically limited access to health care and other opportunities.</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A growing body of work exists around social and economic factors that may contribute to a person’s health status, including a person’s risk for dementia. More work needs to be done to determine the exact relationship between these factors and dementia. (Source: https://www.cdc.gov/aging/disparities/social-determinants-alzheimers.html) </a:t>
            </a:r>
          </a:p>
          <a:p>
            <a:endParaRPr lang="en-US" dirty="0"/>
          </a:p>
        </p:txBody>
      </p:sp>
      <p:sp>
        <p:nvSpPr>
          <p:cNvPr id="4" name="Slide Number Placeholder 3"/>
          <p:cNvSpPr>
            <a:spLocks noGrp="1"/>
          </p:cNvSpPr>
          <p:nvPr>
            <p:ph type="sldNum" sz="quarter" idx="10"/>
          </p:nvPr>
        </p:nvSpPr>
        <p:spPr/>
        <p:txBody>
          <a:bodyPr/>
          <a:lstStyle/>
          <a:p>
            <a:fld id="{B925F299-9816-4BC3-BAD9-8CF1F5903738}" type="slidenum">
              <a:rPr lang="en-US" smtClean="0"/>
              <a:t>6</a:t>
            </a:fld>
            <a:endParaRPr lang="en-US"/>
          </a:p>
        </p:txBody>
      </p:sp>
    </p:spTree>
    <p:extLst>
      <p:ext uri="{BB962C8B-B14F-4D97-AF65-F5344CB8AC3E}">
        <p14:creationId xmlns:p14="http://schemas.microsoft.com/office/powerpoint/2010/main" val="3960167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Hypertension affects many Americans, and it disproportionately affects people of color and traditionally underserved communities. • According to the American Heart Association, an estimated 121.5 million adults in the United States have hypertension. • African Americans and American Indian/Alaska Natives are about 30% more likely to have hypertension than Whites. • Black and Hispanic Americans with hypertension are less likely to have their blood pressure controlled than their White peers.</a:t>
            </a:r>
          </a:p>
          <a:p>
            <a:endParaRPr lang="en-US" sz="1100" dirty="0"/>
          </a:p>
          <a:p>
            <a:r>
              <a:rPr lang="en-US" sz="1100" dirty="0"/>
              <a:t>Addressing high blood pressure —. by preventing, delaying, or managing hypertension — may reduce the risk of cognitive decline. • Hypertension is a risk factor not only for stroke and heart disease, but also for cognitive impairment, including vascular dementia. • A recent study demonstrated that the risk of developing mild cognitive impairment (MCI) among older adults can be significantly reduced through intensive blood pressure control. • Additionally, many risk factors for developing hypertension are also risk factors for cognitive decline. These include smoking, diabetes, and obesity.</a:t>
            </a:r>
          </a:p>
        </p:txBody>
      </p:sp>
      <p:sp>
        <p:nvSpPr>
          <p:cNvPr id="4" name="Slide Number Placeholder 3"/>
          <p:cNvSpPr>
            <a:spLocks noGrp="1"/>
          </p:cNvSpPr>
          <p:nvPr>
            <p:ph type="sldNum" sz="quarter" idx="5"/>
          </p:nvPr>
        </p:nvSpPr>
        <p:spPr/>
        <p:txBody>
          <a:bodyPr/>
          <a:lstStyle/>
          <a:p>
            <a:fld id="{B925F299-9816-4BC3-BAD9-8CF1F5903738}" type="slidenum">
              <a:rPr lang="en-US" smtClean="0"/>
              <a:t>8</a:t>
            </a:fld>
            <a:endParaRPr lang="en-US"/>
          </a:p>
        </p:txBody>
      </p:sp>
    </p:spTree>
    <p:extLst>
      <p:ext uri="{BB962C8B-B14F-4D97-AF65-F5344CB8AC3E}">
        <p14:creationId xmlns:p14="http://schemas.microsoft.com/office/powerpoint/2010/main" val="77834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a:t>
            </a:r>
          </a:p>
        </p:txBody>
      </p:sp>
      <p:sp>
        <p:nvSpPr>
          <p:cNvPr id="4" name="Slide Number Placeholder 3"/>
          <p:cNvSpPr>
            <a:spLocks noGrp="1"/>
          </p:cNvSpPr>
          <p:nvPr>
            <p:ph type="sldNum" sz="quarter" idx="10"/>
          </p:nvPr>
        </p:nvSpPr>
        <p:spPr/>
        <p:txBody>
          <a:bodyPr/>
          <a:lstStyle/>
          <a:p>
            <a:fld id="{B925F299-9816-4BC3-BAD9-8CF1F5903738}" type="slidenum">
              <a:rPr lang="en-US" smtClean="0"/>
              <a:t>9</a:t>
            </a:fld>
            <a:endParaRPr lang="en-US"/>
          </a:p>
        </p:txBody>
      </p:sp>
    </p:spTree>
    <p:extLst>
      <p:ext uri="{BB962C8B-B14F-4D97-AF65-F5344CB8AC3E}">
        <p14:creationId xmlns:p14="http://schemas.microsoft.com/office/powerpoint/2010/main" val="12433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when Black</a:t>
            </a:r>
            <a:r>
              <a:rPr lang="en-US" baseline="0" dirty="0"/>
              <a:t> Americans are diagnosed with AD, it tends to be at a later stage of the disease.  </a:t>
            </a:r>
          </a:p>
          <a:p>
            <a:endParaRPr lang="en-US" baseline="0" dirty="0"/>
          </a:p>
          <a:p>
            <a:r>
              <a:rPr lang="en-US" baseline="0" dirty="0"/>
              <a:t>The more significant amount of care with later diagnosis also results in a heavier financial burden of care.</a:t>
            </a:r>
          </a:p>
          <a:p>
            <a:endParaRPr lang="en-US" baseline="0" dirty="0"/>
          </a:p>
          <a:p>
            <a:r>
              <a:rPr lang="en-US" baseline="0" dirty="0"/>
              <a:t>This emphasizes the need for an early diagnosis so that successful medical intervention will be more likely.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451EF-94DE-4141-9151-558CEDCFEE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79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Racial disparities in Alzheimer’s disease also extend to caregiving,</a:t>
            </a:r>
            <a:r>
              <a:rPr lang="en-US" baseline="0" dirty="0"/>
              <a:t> as well. </a:t>
            </a:r>
            <a:r>
              <a:rPr lang="en-US" dirty="0"/>
              <a:t>Recent</a:t>
            </a:r>
            <a:r>
              <a:rPr lang="en-US" baseline="0" dirty="0"/>
              <a:t> </a:t>
            </a:r>
            <a:r>
              <a:rPr lang="en-US" dirty="0"/>
              <a:t>studies that have examined racial disparities in caregiving have found that as compared to White caregivers, Black caregivers are more likely to provide more than 40 hours of care per week (54.3% versus 38.6%) and are also more likely to care for someone with dementia (31.7% versus 11.9%). Black dementia caregivers were found to be 69% less likely than White caregivers to use respite services. </a:t>
            </a:r>
            <a:r>
              <a:rPr lang="en-US" baseline="0" dirty="0"/>
              <a:t>(Alzheimer’s Association Facts and Figures, 2021)</a:t>
            </a:r>
          </a:p>
          <a:p>
            <a:endParaRPr lang="en-US" baseline="0" dirty="0"/>
          </a:p>
          <a:p>
            <a:r>
              <a:rPr lang="en-US" baseline="0" dirty="0"/>
              <a:t>Being aware of local services that are available to support caregivers is important.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9A4016-1B2F-7F4B-A08A-DFE1F0F70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32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Text Placeholder 2"/>
          <p:cNvSpPr txBox="1">
            <a:spLocks/>
          </p:cNvSpPr>
          <p:nvPr userDrawn="1"/>
        </p:nvSpPr>
        <p:spPr>
          <a:xfrm>
            <a:off x="1762190" y="3918857"/>
            <a:ext cx="5063987" cy="539261"/>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cap="all" baseline="0">
                <a:solidFill>
                  <a:srgbClr val="005978"/>
                </a:solidFill>
                <a:effectLst/>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b="1" kern="1200" cap="all" baseline="0">
                <a:solidFill>
                  <a:srgbClr val="005978"/>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US" sz="3600" dirty="0"/>
              <a:t>BRAIN HEALTH &amp; AGING</a:t>
            </a:r>
          </a:p>
        </p:txBody>
      </p:sp>
      <p:sp>
        <p:nvSpPr>
          <p:cNvPr id="6" name="Text Placeholder 2"/>
          <p:cNvSpPr txBox="1">
            <a:spLocks/>
          </p:cNvSpPr>
          <p:nvPr userDrawn="1"/>
        </p:nvSpPr>
        <p:spPr>
          <a:xfrm>
            <a:off x="1750468" y="3552906"/>
            <a:ext cx="3551710" cy="436289"/>
          </a:xfrm>
          <a:prstGeom prst="rect">
            <a:avLst/>
          </a:prstGeom>
          <a:effectLst/>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i="0" kern="1200" cap="all" baseline="0">
                <a:solidFill>
                  <a:srgbClr val="005978"/>
                </a:solidFill>
                <a:effectLst/>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b="1" kern="1200" cap="all" baseline="0">
                <a:solidFill>
                  <a:srgbClr val="005978"/>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lvl="1"/>
            <a:r>
              <a:rPr lang="en-US" sz="3200" dirty="0"/>
              <a:t>TALKING ABOUT</a:t>
            </a:r>
          </a:p>
        </p:txBody>
      </p:sp>
      <p:sp>
        <p:nvSpPr>
          <p:cNvPr id="7" name="Title Placeholder 7"/>
          <p:cNvSpPr txBox="1">
            <a:spLocks/>
          </p:cNvSpPr>
          <p:nvPr userDrawn="1"/>
        </p:nvSpPr>
        <p:spPr>
          <a:xfrm>
            <a:off x="667266" y="4489940"/>
            <a:ext cx="9202720" cy="13012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nSpc>
                <a:spcPts val="6240"/>
              </a:lnSpc>
            </a:pPr>
            <a:r>
              <a:rPr lang="en-US" sz="8000" dirty="0"/>
              <a:t>The Basics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81118" y="294073"/>
            <a:ext cx="2043404" cy="844190"/>
          </a:xfrm>
          <a:prstGeom prst="rect">
            <a:avLst/>
          </a:prstGeom>
        </p:spPr>
      </p:pic>
    </p:spTree>
    <p:extLst>
      <p:ext uri="{BB962C8B-B14F-4D97-AF65-F5344CB8AC3E}">
        <p14:creationId xmlns:p14="http://schemas.microsoft.com/office/powerpoint/2010/main" val="170884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rgbClr val="00597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08919" y="2733709"/>
            <a:ext cx="8515537" cy="1373070"/>
          </a:xfrm>
          <a:prstGeom prst="rect">
            <a:avLst/>
          </a:prstGeom>
        </p:spPr>
        <p:txBody>
          <a:bodyPr anchor="b">
            <a:noAutofit/>
          </a:bodyPr>
          <a:lstStyle>
            <a:lvl1pPr algn="r">
              <a:defRPr sz="4400">
                <a:latin typeface="+mj-lt"/>
              </a:defRPr>
            </a:lvl1pPr>
          </a:lstStyle>
          <a:p>
            <a:r>
              <a:rPr lang="en-US" dirty="0"/>
              <a:t>Click to edit Master title style</a:t>
            </a:r>
          </a:p>
        </p:txBody>
      </p:sp>
    </p:spTree>
    <p:extLst>
      <p:ext uri="{BB962C8B-B14F-4D97-AF65-F5344CB8AC3E}">
        <p14:creationId xmlns:p14="http://schemas.microsoft.com/office/powerpoint/2010/main" val="396553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BE7D1"/>
        </a:solidFill>
        <a:effectLst/>
      </p:bgPr>
    </p:bg>
    <p:spTree>
      <p:nvGrpSpPr>
        <p:cNvPr id="1" name=""/>
        <p:cNvGrpSpPr/>
        <p:nvPr/>
      </p:nvGrpSpPr>
      <p:grpSpPr>
        <a:xfrm>
          <a:off x="0" y="0"/>
          <a:ext cx="0" cy="0"/>
          <a:chOff x="0" y="0"/>
          <a:chExt cx="0" cy="0"/>
        </a:xfrm>
      </p:grpSpPr>
      <p:sp>
        <p:nvSpPr>
          <p:cNvPr id="28" name="Rectangle 27"/>
          <p:cNvSpPr/>
          <p:nvPr userDrawn="1"/>
        </p:nvSpPr>
        <p:spPr>
          <a:xfrm>
            <a:off x="9941170" y="0"/>
            <a:ext cx="2250830" cy="66821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0" y="6342185"/>
            <a:ext cx="12192000" cy="515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82062" y="82062"/>
            <a:ext cx="12027876" cy="6236676"/>
          </a:xfrm>
          <a:prstGeom prst="rect">
            <a:avLst/>
          </a:prstGeom>
          <a:noFill/>
          <a:ln w="16510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9929445"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1846" y="1971234"/>
            <a:ext cx="2106977" cy="189628"/>
          </a:xfrm>
          <a:prstGeom prst="rect">
            <a:avLst/>
          </a:prstGeom>
        </p:spPr>
      </p:pic>
      <p:sp>
        <p:nvSpPr>
          <p:cNvPr id="8" name="Rectangle 7"/>
          <p:cNvSpPr/>
          <p:nvPr/>
        </p:nvSpPr>
        <p:spPr>
          <a:xfrm>
            <a:off x="0" y="609600"/>
            <a:ext cx="9929446" cy="1368198"/>
          </a:xfrm>
          <a:prstGeom prst="rect">
            <a:avLst/>
          </a:prstGeom>
          <a:solidFill>
            <a:srgbClr val="00597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0046677" y="609600"/>
            <a:ext cx="214214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ext Placeholder 2"/>
          <p:cNvSpPr>
            <a:spLocks noGrp="1"/>
          </p:cNvSpPr>
          <p:nvPr>
            <p:ph idx="1" hasCustomPrompt="1"/>
          </p:nvPr>
        </p:nvSpPr>
        <p:spPr>
          <a:xfrm>
            <a:off x="680321" y="2213127"/>
            <a:ext cx="9613861" cy="4156816"/>
          </a:xfrm>
          <a:prstGeom prst="rect">
            <a:avLst/>
          </a:prstGeom>
          <a:effectLst/>
        </p:spPr>
        <p:txBody>
          <a:bodyPr vert="horz" lIns="91440" tIns="45720" rIns="91440" bIns="45720" rtlCol="0">
            <a:noAutofit/>
          </a:bodyPr>
          <a:lstStyle>
            <a:lvl1pPr>
              <a:defRPr spc="0">
                <a:latin typeface="+mj-lt"/>
              </a:defRPr>
            </a:lvl1pPr>
            <a:lvl2pPr>
              <a:defRPr i="1">
                <a:solidFill>
                  <a:srgbClr val="0091B3"/>
                </a:solidFill>
              </a:defRPr>
            </a:lvl2pPr>
            <a:lvl3pPr marL="0">
              <a:spcBef>
                <a:spcPts val="600"/>
              </a:spcBef>
              <a:defRPr>
                <a:solidFill>
                  <a:schemeClr val="tx2">
                    <a:lumMod val="10000"/>
                  </a:schemeClr>
                </a:solidFill>
                <a:effectLst/>
              </a:defRPr>
            </a:lvl3pPr>
            <a:lvl4pPr marL="0" indent="-228600">
              <a:buClr>
                <a:srgbClr val="92D050"/>
              </a:buClr>
              <a:buFont typeface="Wingdings" charset="2"/>
              <a:buChar char="§"/>
              <a:defRPr sz="2400">
                <a:solidFill>
                  <a:schemeClr val="tx2">
                    <a:lumMod val="10000"/>
                  </a:schemeClr>
                </a:solidFill>
                <a:effectLst/>
              </a:defRPr>
            </a:lvl4pPr>
            <a:lvl5pPr>
              <a:defRPr>
                <a:solidFill>
                  <a:schemeClr val="tx2">
                    <a:lumMod val="10000"/>
                  </a:schemeClr>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itle 14"/>
          <p:cNvSpPr>
            <a:spLocks noGrp="1"/>
          </p:cNvSpPr>
          <p:nvPr>
            <p:ph type="title"/>
          </p:nvPr>
        </p:nvSpPr>
        <p:spPr>
          <a:xfrm>
            <a:off x="644769" y="597877"/>
            <a:ext cx="9026769" cy="1336431"/>
          </a:xfrm>
        </p:spPr>
        <p:txBody>
          <a:bodyPr/>
          <a:lstStyle/>
          <a:p>
            <a:r>
              <a:rPr lang="en-US" dirty="0"/>
              <a:t>Click to edit Master title style</a:t>
            </a:r>
          </a:p>
        </p:txBody>
      </p:sp>
      <p:cxnSp>
        <p:nvCxnSpPr>
          <p:cNvPr id="18" name="Straight Connector 17"/>
          <p:cNvCxnSpPr/>
          <p:nvPr userDrawn="1"/>
        </p:nvCxnSpPr>
        <p:spPr>
          <a:xfrm>
            <a:off x="0" y="6518031"/>
            <a:ext cx="656492" cy="0"/>
          </a:xfrm>
          <a:prstGeom prst="line">
            <a:avLst/>
          </a:prstGeom>
          <a:ln w="69850">
            <a:solidFill>
              <a:srgbClr val="00597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699846" y="6518031"/>
            <a:ext cx="10492154" cy="0"/>
          </a:xfrm>
          <a:prstGeom prst="line">
            <a:avLst/>
          </a:prstGeom>
          <a:ln w="69850">
            <a:solidFill>
              <a:srgbClr val="005978"/>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621323" y="6412523"/>
            <a:ext cx="1207477" cy="230832"/>
          </a:xfrm>
          <a:prstGeom prst="rect">
            <a:avLst/>
          </a:prstGeom>
          <a:noFill/>
        </p:spPr>
        <p:txBody>
          <a:bodyPr wrap="square" rtlCol="0">
            <a:spAutoFit/>
          </a:bodyPr>
          <a:lstStyle/>
          <a:p>
            <a:r>
              <a:rPr lang="en-US" sz="900" dirty="0">
                <a:solidFill>
                  <a:srgbClr val="005978"/>
                </a:solidFill>
              </a:rPr>
              <a:t>Last</a:t>
            </a:r>
            <a:r>
              <a:rPr lang="en-US" sz="900" baseline="0" dirty="0">
                <a:solidFill>
                  <a:srgbClr val="005978"/>
                </a:solidFill>
              </a:rPr>
              <a:t> Updated: XXXX</a:t>
            </a:r>
            <a:endParaRPr lang="en-US" sz="900" dirty="0">
              <a:solidFill>
                <a:srgbClr val="005978"/>
              </a:solidFill>
            </a:endParaRP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82334" y="937885"/>
            <a:ext cx="1660847" cy="686145"/>
          </a:xfrm>
          <a:prstGeom prst="rect">
            <a:avLst/>
          </a:prstGeom>
        </p:spPr>
      </p:pic>
    </p:spTree>
    <p:extLst>
      <p:ext uri="{BB962C8B-B14F-4D97-AF65-F5344CB8AC3E}">
        <p14:creationId xmlns:p14="http://schemas.microsoft.com/office/powerpoint/2010/main" val="354300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rgbClr val="00597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8"/>
            <a:ext cx="9613861" cy="1080938"/>
          </a:xfrm>
          <a:prstGeom prst="rect">
            <a:avLst/>
          </a:prstGeom>
        </p:spPr>
        <p:txBody>
          <a:bodyPr/>
          <a:lstStyle>
            <a:lvl1pPr algn="r">
              <a:defRPr/>
            </a:lvl1pPr>
          </a:lstStyle>
          <a:p>
            <a:r>
              <a:rPr lang="en-US"/>
              <a:t>Click to edit Master title style</a:t>
            </a:r>
            <a:endParaRPr lang="en-US" dirty="0"/>
          </a:p>
        </p:txBody>
      </p:sp>
    </p:spTree>
    <p:extLst>
      <p:ext uri="{BB962C8B-B14F-4D97-AF65-F5344CB8AC3E}">
        <p14:creationId xmlns:p14="http://schemas.microsoft.com/office/powerpoint/2010/main" val="397110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5D7061-3D97-4441-A1FA-B1138513D9C0}" type="datetimeFigureOut">
              <a:rPr lang="en-US" smtClean="0"/>
              <a:t>9/22/23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D2CBD4-ACBB-4B66-8919-7C40BFFC472B}" type="slidenum">
              <a:rPr lang="en-US" smtClean="0"/>
              <a:t>‹#›</a:t>
            </a:fld>
            <a:endParaRPr lang="en-US" dirty="0"/>
          </a:p>
        </p:txBody>
      </p:sp>
    </p:spTree>
    <p:extLst>
      <p:ext uri="{BB962C8B-B14F-4D97-AF65-F5344CB8AC3E}">
        <p14:creationId xmlns:p14="http://schemas.microsoft.com/office/powerpoint/2010/main" val="133133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F8BEA-7E90-44E1-88E6-5268BFA20DD6}" type="datetimeFigureOut">
              <a:rPr lang="en-US" smtClean="0"/>
              <a:t>9/22/23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537214-68BB-4109-AC44-3E5894650707}" type="slidenum">
              <a:rPr lang="en-US" smtClean="0"/>
              <a:t>‹#›</a:t>
            </a:fld>
            <a:endParaRPr lang="en-US"/>
          </a:p>
        </p:txBody>
      </p:sp>
    </p:spTree>
    <p:extLst>
      <p:ext uri="{BB962C8B-B14F-4D97-AF65-F5344CB8AC3E}">
        <p14:creationId xmlns:p14="http://schemas.microsoft.com/office/powerpoint/2010/main" val="4213649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DF8C86-F011-42DC-8D74-34E99412C667}" type="datetime1">
              <a:rPr lang="en-US" smtClean="0"/>
              <a:t>9/22/23</a:t>
            </a:fld>
            <a:endParaRPr lang="en-US"/>
          </a:p>
        </p:txBody>
      </p:sp>
      <p:sp>
        <p:nvSpPr>
          <p:cNvPr id="4" name="Footer Placeholder 3"/>
          <p:cNvSpPr>
            <a:spLocks noGrp="1"/>
          </p:cNvSpPr>
          <p:nvPr>
            <p:ph type="ftr" sz="quarter" idx="11"/>
          </p:nvPr>
        </p:nvSpPr>
        <p:spPr/>
        <p:txBody>
          <a:bodyPr/>
          <a:lstStyle/>
          <a:p>
            <a:r>
              <a:rPr lang="en-US"/>
              <a:t>Building Our Largest Dementia (BOLD) Infrastructure for Alzheimer’s Act, NC Division of Aging and Adult Services, DHHS</a:t>
            </a:r>
          </a:p>
        </p:txBody>
      </p:sp>
      <p:sp>
        <p:nvSpPr>
          <p:cNvPr id="5" name="Slide Number Placeholder 4"/>
          <p:cNvSpPr>
            <a:spLocks noGrp="1"/>
          </p:cNvSpPr>
          <p:nvPr>
            <p:ph type="sldNum" sz="quarter" idx="12"/>
          </p:nvPr>
        </p:nvSpPr>
        <p:spPr/>
        <p:txBody>
          <a:bodyPr/>
          <a:lstStyle/>
          <a:p>
            <a:fld id="{A96327B5-BB8C-4593-8AC2-046EF72AC6DE}" type="slidenum">
              <a:rPr lang="en-US" smtClean="0"/>
              <a:t>‹#›</a:t>
            </a:fld>
            <a:endParaRPr lang="en-US"/>
          </a:p>
        </p:txBody>
      </p:sp>
    </p:spTree>
    <p:extLst>
      <p:ext uri="{BB962C8B-B14F-4D97-AF65-F5344CB8AC3E}">
        <p14:creationId xmlns:p14="http://schemas.microsoft.com/office/powerpoint/2010/main" val="209509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0321" y="2363749"/>
            <a:ext cx="10702787" cy="3450897"/>
          </a:xfrm>
          <a:prstGeom prst="rect">
            <a:avLst/>
          </a:prstGeom>
          <a:effectLst/>
        </p:spPr>
        <p:txBody>
          <a:bodyPr vert="horz" lIns="91440" tIns="45720" rIns="91440" bIns="45720" numCol="2" spcCol="274320" rtlCol="0">
            <a:no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1" i="0" u="none" strike="noStrike" kern="1200" cap="all" spc="0" normalizeH="0" baseline="0" noProof="0" dirty="0">
                <a:ln>
                  <a:noFill/>
                </a:ln>
                <a:solidFill>
                  <a:srgbClr val="005978"/>
                </a:solidFill>
                <a:effectLst/>
                <a:uLnTx/>
                <a:uFillTx/>
                <a:latin typeface="Franklin Gothic Medium" panose="020B0603020102020204"/>
                <a:ea typeface="+mn-ea"/>
                <a:cs typeface="+mn-cs"/>
              </a:rPr>
              <a:t>Click to edit Master Header</a:t>
            </a:r>
            <a:endParaRPr lang="en-US" dirty="0"/>
          </a:p>
          <a:p>
            <a:pPr lvl="1"/>
            <a:r>
              <a:rPr lang="en-US" dirty="0"/>
              <a:t>Second level</a:t>
            </a:r>
          </a:p>
          <a:p>
            <a:pPr lvl="2"/>
            <a:r>
              <a:rPr lang="en-US" dirty="0"/>
              <a:t>Third level</a:t>
            </a:r>
          </a:p>
          <a:p>
            <a:pPr lvl="3"/>
            <a:r>
              <a:rPr lang="en-US" dirty="0"/>
              <a:t>Fourth </a:t>
            </a:r>
            <a:r>
              <a:rPr lang="en-US" dirty="0" err="1"/>
              <a:t>levelo;shd</a:t>
            </a:r>
            <a:r>
              <a:rPr lang="en-US" dirty="0"/>
              <a:t> </a:t>
            </a:r>
            <a:r>
              <a:rPr lang="en-US" dirty="0" err="1"/>
              <a:t>p;osudh</a:t>
            </a:r>
            <a:r>
              <a:rPr lang="en-US" dirty="0"/>
              <a:t> </a:t>
            </a:r>
            <a:r>
              <a:rPr lang="en-US" dirty="0" err="1"/>
              <a:t>piuhs</a:t>
            </a:r>
            <a:r>
              <a:rPr lang="en-US" dirty="0"/>
              <a:t> </a:t>
            </a:r>
            <a:r>
              <a:rPr lang="en-US" dirty="0" err="1"/>
              <a:t>fpuisdh</a:t>
            </a:r>
            <a:r>
              <a:rPr lang="en-US" dirty="0"/>
              <a:t> </a:t>
            </a:r>
            <a:r>
              <a:rPr lang="en-US" dirty="0" err="1"/>
              <a:t>fsidhuf</a:t>
            </a:r>
            <a:r>
              <a:rPr lang="en-US" dirty="0"/>
              <a:t> </a:t>
            </a:r>
            <a:r>
              <a:rPr lang="en-US" dirty="0" err="1"/>
              <a:t>apsduihf</a:t>
            </a:r>
            <a:r>
              <a:rPr lang="en-US" dirty="0"/>
              <a:t> </a:t>
            </a:r>
            <a:r>
              <a:rPr lang="en-US" dirty="0" err="1"/>
              <a:t>pauids</a:t>
            </a:r>
            <a:r>
              <a:rPr lang="en-US" dirty="0"/>
              <a:t> </a:t>
            </a:r>
          </a:p>
          <a:p>
            <a:pPr lvl="3"/>
            <a:endParaRPr lang="en-US" dirty="0"/>
          </a:p>
          <a:p>
            <a:pPr lvl="3"/>
            <a:endParaRPr lang="en-US" dirty="0"/>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3200" b="1" i="0" u="none" strike="noStrike" kern="1200" cap="all" spc="0" normalizeH="0" baseline="0" noProof="0" dirty="0">
                <a:ln>
                  <a:noFill/>
                </a:ln>
                <a:solidFill>
                  <a:srgbClr val="005978"/>
                </a:solidFill>
                <a:effectLst/>
                <a:uLnTx/>
                <a:uFillTx/>
                <a:latin typeface="Franklin Gothic Medium" panose="020B0603020102020204"/>
                <a:ea typeface="+mn-ea"/>
                <a:cs typeface="+mn-cs"/>
              </a:rPr>
              <a:t>Click to edit Master Header</a:t>
            </a:r>
            <a:endParaRPr lang="en-US" dirty="0"/>
          </a:p>
          <a:p>
            <a:pPr lvl="1"/>
            <a:r>
              <a:rPr lang="en-US" dirty="0"/>
              <a:t>Second level</a:t>
            </a:r>
          </a:p>
          <a:p>
            <a:pPr lvl="2"/>
            <a:r>
              <a:rPr lang="en-US" dirty="0"/>
              <a:t>Third level</a:t>
            </a:r>
          </a:p>
          <a:p>
            <a:pPr lvl="3"/>
            <a:r>
              <a:rPr lang="en-US" dirty="0"/>
              <a:t>Fourth </a:t>
            </a:r>
            <a:r>
              <a:rPr lang="en-US" dirty="0" err="1"/>
              <a:t>levelo;shd</a:t>
            </a:r>
            <a:r>
              <a:rPr lang="en-US" dirty="0"/>
              <a:t> </a:t>
            </a:r>
            <a:r>
              <a:rPr lang="en-US" dirty="0" err="1"/>
              <a:t>p;osudh</a:t>
            </a:r>
            <a:r>
              <a:rPr lang="en-US" dirty="0"/>
              <a:t> </a:t>
            </a:r>
            <a:r>
              <a:rPr lang="en-US" dirty="0" err="1"/>
              <a:t>piuhs</a:t>
            </a:r>
            <a:r>
              <a:rPr lang="en-US" dirty="0"/>
              <a:t> </a:t>
            </a:r>
            <a:r>
              <a:rPr lang="en-US" dirty="0" err="1"/>
              <a:t>fpuisdh</a:t>
            </a:r>
            <a:r>
              <a:rPr lang="en-US" dirty="0"/>
              <a:t> </a:t>
            </a:r>
            <a:r>
              <a:rPr lang="en-US" dirty="0" err="1"/>
              <a:t>fsidhuf</a:t>
            </a:r>
            <a:r>
              <a:rPr lang="en-US" dirty="0"/>
              <a:t> </a:t>
            </a:r>
            <a:r>
              <a:rPr lang="en-US" dirty="0" err="1"/>
              <a:t>apsduihf</a:t>
            </a:r>
            <a:r>
              <a:rPr lang="en-US" dirty="0"/>
              <a:t> </a:t>
            </a:r>
            <a:r>
              <a:rPr lang="en-US" dirty="0" err="1"/>
              <a:t>pauids</a:t>
            </a:r>
            <a:r>
              <a:rPr lang="en-US" dirty="0"/>
              <a:t> </a:t>
            </a:r>
          </a:p>
          <a:p>
            <a:pPr lvl="3"/>
            <a:endParaRPr lang="en-US" dirty="0"/>
          </a:p>
        </p:txBody>
      </p:sp>
      <p:sp>
        <p:nvSpPr>
          <p:cNvPr id="12" name="Title Placeholder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756740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i="0" kern="1200" cap="all" baseline="0">
          <a:solidFill>
            <a:srgbClr val="005978"/>
          </a:solidFill>
          <a:effectLst/>
          <a:latin typeface="+mj-lt"/>
          <a:ea typeface="+mn-ea"/>
          <a:cs typeface="+mn-cs"/>
        </a:defRPr>
      </a:lvl1pPr>
      <a:lvl2pPr marL="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2400" b="1" i="1" kern="1200" cap="all" baseline="0">
          <a:solidFill>
            <a:srgbClr val="0091B3"/>
          </a:solidFill>
          <a:effectLst/>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lumMod val="10000"/>
            </a:schemeClr>
          </a:solidFill>
          <a:effectLst/>
          <a:latin typeface="+mn-lt"/>
          <a:ea typeface="+mn-ea"/>
          <a:cs typeface="+mn-cs"/>
        </a:defRPr>
      </a:lvl3pPr>
      <a:lvl4pPr marL="374904" indent="-374904" algn="l" defTabSz="914400" rtl="0" eaLnBrk="1" latinLnBrk="0" hangingPunct="1">
        <a:lnSpc>
          <a:spcPct val="90000"/>
        </a:lnSpc>
        <a:spcBef>
          <a:spcPts val="500"/>
        </a:spcBef>
        <a:buClr>
          <a:schemeClr val="accent1"/>
        </a:buClr>
        <a:buFont typeface="Wingdings" charset="2"/>
        <a:buChar char="§"/>
        <a:defRPr sz="2400" kern="1200">
          <a:solidFill>
            <a:schemeClr val="tx2">
              <a:lumMod val="10000"/>
            </a:schemeClr>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8.jpg"/><Relationship Id="rId4" Type="http://schemas.openxmlformats.org/officeDocument/2006/relationships/hyperlink" Target="https://www.alz.org/media/Documents/alzheimers-hypertension-and-risk-of-dementia-ph-f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hyperlink" Target="https://www.cdc.gov/diabetes/library/reports/reportcard/national-state-diabetes-trend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671C86-EE20-1CDB-75C5-19D509686655}"/>
              </a:ext>
            </a:extLst>
          </p:cNvPr>
          <p:cNvSpPr>
            <a:spLocks noGrp="1"/>
          </p:cNvSpPr>
          <p:nvPr>
            <p:ph type="title"/>
          </p:nvPr>
        </p:nvSpPr>
        <p:spPr/>
        <p:txBody>
          <a:bodyPr/>
          <a:lstStyle/>
          <a:p>
            <a:endParaRPr lang="en-US"/>
          </a:p>
        </p:txBody>
      </p:sp>
      <p:pic>
        <p:nvPicPr>
          <p:cNvPr id="2" name="Picture 1">
            <a:extLst>
              <a:ext uri="{FF2B5EF4-FFF2-40B4-BE49-F238E27FC236}">
                <a16:creationId xmlns:a16="http://schemas.microsoft.com/office/drawing/2014/main" id="{C3A486E4-93CE-DC19-373A-FA04E63BEE34}"/>
              </a:ext>
            </a:extLst>
          </p:cNvPr>
          <p:cNvPicPr>
            <a:picLocks noChangeAspect="1"/>
          </p:cNvPicPr>
          <p:nvPr/>
        </p:nvPicPr>
        <p:blipFill>
          <a:blip r:embed="rId3"/>
          <a:srcRect/>
          <a:stretch/>
        </p:blipFill>
        <p:spPr>
          <a:xfrm>
            <a:off x="6351" y="0"/>
            <a:ext cx="12179300" cy="6858000"/>
          </a:xfrm>
          <a:prstGeom prst="rect">
            <a:avLst/>
          </a:prstGeom>
        </p:spPr>
      </p:pic>
      <p:sp>
        <p:nvSpPr>
          <p:cNvPr id="3" name="Title 1">
            <a:extLst>
              <a:ext uri="{FF2B5EF4-FFF2-40B4-BE49-F238E27FC236}">
                <a16:creationId xmlns:a16="http://schemas.microsoft.com/office/drawing/2014/main" id="{EC3E8D11-0DDC-72EF-EACF-9C740C770DA9}"/>
              </a:ext>
            </a:extLst>
          </p:cNvPr>
          <p:cNvSpPr txBox="1">
            <a:spLocks/>
          </p:cNvSpPr>
          <p:nvPr/>
        </p:nvSpPr>
        <p:spPr>
          <a:xfrm>
            <a:off x="229120" y="0"/>
            <a:ext cx="7279367" cy="1325563"/>
          </a:xfrm>
          <a:prstGeom prst="rect">
            <a:avLst/>
          </a:prstGeom>
        </p:spPr>
        <p:txBody>
          <a:bodyPr anchor="ctr">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dirty="0"/>
              <a:t>AFRICAN AMERICANS, AGING AND DEMENTIA</a:t>
            </a:r>
            <a:endParaRPr lang="en-US" sz="2000" dirty="0">
              <a:latin typeface="Franklin Gothic Medium" panose="020B0603020102020204" pitchFamily="34" charset="0"/>
            </a:endParaRPr>
          </a:p>
        </p:txBody>
      </p:sp>
      <p:grpSp>
        <p:nvGrpSpPr>
          <p:cNvPr id="5" name="Group 4">
            <a:extLst>
              <a:ext uri="{FF2B5EF4-FFF2-40B4-BE49-F238E27FC236}">
                <a16:creationId xmlns:a16="http://schemas.microsoft.com/office/drawing/2014/main" id="{8498B4CB-5DDF-0C08-B64A-4D013CFBF82B}"/>
              </a:ext>
            </a:extLst>
          </p:cNvPr>
          <p:cNvGrpSpPr/>
          <p:nvPr/>
        </p:nvGrpSpPr>
        <p:grpSpPr>
          <a:xfrm>
            <a:off x="403135" y="5286876"/>
            <a:ext cx="7235621" cy="646331"/>
            <a:chOff x="403135" y="5286876"/>
            <a:chExt cx="7235621" cy="646331"/>
          </a:xfrm>
        </p:grpSpPr>
        <p:pic>
          <p:nvPicPr>
            <p:cNvPr id="6" name="Picture 5" descr="A blue and white logo with a brain&#10;&#10;Description automatically generated">
              <a:extLst>
                <a:ext uri="{FF2B5EF4-FFF2-40B4-BE49-F238E27FC236}">
                  <a16:creationId xmlns:a16="http://schemas.microsoft.com/office/drawing/2014/main" id="{1414B75E-380B-92EC-E463-790E9B6673C2}"/>
                </a:ext>
              </a:extLst>
            </p:cNvPr>
            <p:cNvPicPr>
              <a:picLocks noChangeAspect="1"/>
            </p:cNvPicPr>
            <p:nvPr/>
          </p:nvPicPr>
          <p:blipFill>
            <a:blip r:embed="rId4"/>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6F1FEFC8-3FFD-E676-122A-F7BF925C2102}"/>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effectLst/>
                  <a:latin typeface="Franklin Gothic Demi" panose="020B0603020102020204" pitchFamily="34" charset="0"/>
                </a:rPr>
                <a:t>North Carolina Building Our Largest </a:t>
              </a:r>
              <a:br>
                <a:rPr lang="en-US" b="1" u="none" strike="noStrike" dirty="0">
                  <a:effectLst/>
                  <a:latin typeface="Franklin Gothic Demi" panose="020B0603020102020204" pitchFamily="34" charset="0"/>
                </a:rPr>
              </a:br>
              <a:r>
                <a:rPr lang="en-US" b="1" u="none" strike="noStrike" dirty="0">
                  <a:effectLst/>
                  <a:latin typeface="Franklin Gothic Demi" panose="020B0603020102020204" pitchFamily="34" charset="0"/>
                </a:rPr>
                <a:t>Dementia (NC BOLD) Infrastructure Project</a:t>
              </a:r>
              <a:endParaRPr lang="en-US" b="1" dirty="0">
                <a:latin typeface="Franklin Gothic Demi" panose="020B0603020102020204" pitchFamily="34" charset="0"/>
              </a:endParaRPr>
            </a:p>
          </p:txBody>
        </p:sp>
      </p:grpSp>
    </p:spTree>
    <p:extLst>
      <p:ext uri="{BB962C8B-B14F-4D97-AF65-F5344CB8AC3E}">
        <p14:creationId xmlns:p14="http://schemas.microsoft.com/office/powerpoint/2010/main" val="4091849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420" y="212597"/>
            <a:ext cx="4749800" cy="1325563"/>
          </a:xfrm>
        </p:spPr>
        <p:txBody>
          <a:bodyPr/>
          <a:lstStyle/>
          <a:p>
            <a:r>
              <a:rPr lang="en-US" dirty="0"/>
              <a:t>Diagnosis</a:t>
            </a:r>
          </a:p>
        </p:txBody>
      </p:sp>
      <p:sp>
        <p:nvSpPr>
          <p:cNvPr id="5" name="TextBox 4"/>
          <p:cNvSpPr txBox="1"/>
          <p:nvPr/>
        </p:nvSpPr>
        <p:spPr>
          <a:xfrm>
            <a:off x="4761187" y="1538160"/>
            <a:ext cx="7126014"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978"/>
                </a:solidFill>
                <a:effectLst/>
                <a:uLnTx/>
                <a:uFillTx/>
                <a:latin typeface="Calibri" panose="020F0502020204030204" pitchFamily="34" charset="0"/>
                <a:cs typeface="Calibri" panose="020F0502020204030204" pitchFamily="34" charset="0"/>
              </a:rPr>
              <a:t>When African Americans are diagnosed, it is often in the later stages of disease when more care and hospitalization may be required.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5978"/>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978"/>
                </a:solidFill>
                <a:effectLst/>
                <a:uLnTx/>
                <a:uFillTx/>
                <a:latin typeface="Calibri" panose="020F0502020204030204" pitchFamily="34" charset="0"/>
                <a:cs typeface="Calibri" panose="020F0502020204030204" pitchFamily="34" charset="0"/>
              </a:rPr>
              <a:t>Though African Americans make up over 13% of the population, they bear 33% of the total cost of Alzheimer’s care.</a:t>
            </a:r>
          </a:p>
        </p:txBody>
      </p:sp>
      <p:sp>
        <p:nvSpPr>
          <p:cNvPr id="6" name="TextBox 5"/>
          <p:cNvSpPr txBox="1"/>
          <p:nvPr/>
        </p:nvSpPr>
        <p:spPr>
          <a:xfrm>
            <a:off x="8545689" y="5778354"/>
            <a:ext cx="364631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978"/>
                </a:solidFill>
                <a:effectLst/>
                <a:uLnTx/>
                <a:uFillTx/>
                <a:latin typeface="Franklin Gothic Book" panose="020B0503020102020204"/>
                <a:ea typeface="+mn-ea"/>
                <a:cs typeface="+mn-cs"/>
              </a:rPr>
              <a:t>Alzimpact.org, March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978"/>
                </a:solidFill>
                <a:effectLst/>
                <a:uLnTx/>
                <a:uFillTx/>
                <a:latin typeface="Franklin Gothic Book" panose="020B0503020102020204"/>
                <a:ea typeface="+mn-ea"/>
                <a:cs typeface="+mn-cs"/>
              </a:rPr>
              <a:t>Alzheimer’s Association, 2023</a:t>
            </a:r>
          </a:p>
        </p:txBody>
      </p:sp>
      <p:pic>
        <p:nvPicPr>
          <p:cNvPr id="4" name="Picture 3" descr="A person talking on a cell phone&#10;&#10;Description automatically generated">
            <a:extLst>
              <a:ext uri="{FF2B5EF4-FFF2-40B4-BE49-F238E27FC236}">
                <a16:creationId xmlns:a16="http://schemas.microsoft.com/office/drawing/2014/main" id="{99736742-DE2F-534D-DA6B-76277B5B1F05}"/>
              </a:ext>
            </a:extLst>
          </p:cNvPr>
          <p:cNvPicPr>
            <a:picLocks noChangeAspect="1"/>
          </p:cNvPicPr>
          <p:nvPr/>
        </p:nvPicPr>
        <p:blipFill rotWithShape="1">
          <a:blip r:embed="rId3">
            <a:extLst>
              <a:ext uri="{28A0092B-C50C-407E-A947-70E740481C1C}">
                <a14:useLocalDpi xmlns:a14="http://schemas.microsoft.com/office/drawing/2010/main" val="0"/>
              </a:ext>
            </a:extLst>
          </a:blip>
          <a:srcRect l="17302" r="39827"/>
          <a:stretch/>
        </p:blipFill>
        <p:spPr>
          <a:xfrm>
            <a:off x="0" y="0"/>
            <a:ext cx="4414346" cy="6858000"/>
          </a:xfrm>
          <a:prstGeom prst="rect">
            <a:avLst/>
          </a:prstGeom>
        </p:spPr>
      </p:pic>
      <p:grpSp>
        <p:nvGrpSpPr>
          <p:cNvPr id="3" name="Group 2">
            <a:extLst>
              <a:ext uri="{FF2B5EF4-FFF2-40B4-BE49-F238E27FC236}">
                <a16:creationId xmlns:a16="http://schemas.microsoft.com/office/drawing/2014/main" id="{22E4478A-1FE8-9EFA-8FCF-341BC81B4C86}"/>
              </a:ext>
            </a:extLst>
          </p:cNvPr>
          <p:cNvGrpSpPr/>
          <p:nvPr/>
        </p:nvGrpSpPr>
        <p:grpSpPr>
          <a:xfrm>
            <a:off x="4858687" y="6457806"/>
            <a:ext cx="4117754" cy="338554"/>
            <a:chOff x="403135" y="5286876"/>
            <a:chExt cx="7925319" cy="651604"/>
          </a:xfrm>
        </p:grpSpPr>
        <p:pic>
          <p:nvPicPr>
            <p:cNvPr id="7" name="Picture 6" descr="A blue and white logo with a brain&#10;&#10;Description automatically generated">
              <a:extLst>
                <a:ext uri="{FF2B5EF4-FFF2-40B4-BE49-F238E27FC236}">
                  <a16:creationId xmlns:a16="http://schemas.microsoft.com/office/drawing/2014/main" id="{AE7F37E7-42C6-99BE-7CEE-D97330BE6601}"/>
                </a:ext>
              </a:extLst>
            </p:cNvPr>
            <p:cNvPicPr>
              <a:picLocks noChangeAspect="1"/>
            </p:cNvPicPr>
            <p:nvPr/>
          </p:nvPicPr>
          <p:blipFill>
            <a:blip r:embed="rId4"/>
            <a:stretch>
              <a:fillRect/>
            </a:stretch>
          </p:blipFill>
          <p:spPr>
            <a:xfrm>
              <a:off x="403135" y="5326314"/>
              <a:ext cx="2373403" cy="570031"/>
            </a:xfrm>
            <a:prstGeom prst="rect">
              <a:avLst/>
            </a:prstGeom>
          </p:spPr>
        </p:pic>
        <p:sp>
          <p:nvSpPr>
            <p:cNvPr id="8" name="TextBox 7">
              <a:extLst>
                <a:ext uri="{FF2B5EF4-FFF2-40B4-BE49-F238E27FC236}">
                  <a16:creationId xmlns:a16="http://schemas.microsoft.com/office/drawing/2014/main" id="{19BEB524-33AF-39F6-3FFD-608F833D5EC4}"/>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446532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ricanAmericansAgainstAlzheimer's | UsAgainstAlzheim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33504" y="476683"/>
            <a:ext cx="5154733" cy="6024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6847" y="2497483"/>
            <a:ext cx="4173297"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mj-lt"/>
                <a:ea typeface="+mn-ea"/>
                <a:cs typeface="+mn-cs"/>
              </a:rPr>
              <a:t>DISPARITIES IN CAREGIVING</a:t>
            </a:r>
          </a:p>
        </p:txBody>
      </p:sp>
      <p:grpSp>
        <p:nvGrpSpPr>
          <p:cNvPr id="3" name="Group 2">
            <a:extLst>
              <a:ext uri="{FF2B5EF4-FFF2-40B4-BE49-F238E27FC236}">
                <a16:creationId xmlns:a16="http://schemas.microsoft.com/office/drawing/2014/main" id="{9B5F097A-30C5-81C8-56CB-D5613D655B7F}"/>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BEF871CB-9C53-3A60-8F89-58E7AB5A3B6B}"/>
                </a:ext>
              </a:extLst>
            </p:cNvPr>
            <p:cNvPicPr>
              <a:picLocks noChangeAspect="1"/>
            </p:cNvPicPr>
            <p:nvPr/>
          </p:nvPicPr>
          <p:blipFill>
            <a:blip r:embed="rId4"/>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413C8629-63A1-7C79-8DB7-2E1AB16B2122}"/>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7532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58" y="336711"/>
            <a:ext cx="11546711" cy="1325563"/>
          </a:xfrm>
        </p:spPr>
        <p:txBody>
          <a:bodyPr/>
          <a:lstStyle/>
          <a:p>
            <a:pPr algn="ctr"/>
            <a:r>
              <a:rPr lang="en-US" dirty="0"/>
              <a:t>African Americans and</a:t>
            </a:r>
            <a:br>
              <a:rPr lang="en-US" dirty="0"/>
            </a:br>
            <a:r>
              <a:rPr lang="en-US" dirty="0"/>
              <a:t>Research Participation</a:t>
            </a:r>
          </a:p>
        </p:txBody>
      </p:sp>
      <p:sp>
        <p:nvSpPr>
          <p:cNvPr id="6" name="TextBox 5"/>
          <p:cNvSpPr txBox="1"/>
          <p:nvPr/>
        </p:nvSpPr>
        <p:spPr>
          <a:xfrm>
            <a:off x="644237" y="2231378"/>
            <a:ext cx="10910454" cy="37856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j-lt"/>
                <a:ea typeface="+mn-ea"/>
                <a:cs typeface="+mn-cs"/>
              </a:rPr>
              <a:t>African Americans make up </a:t>
            </a:r>
            <a:br>
              <a:rPr kumimoji="0" lang="en-US" sz="4000" b="1" i="0" u="none" strike="noStrike" kern="1200" cap="none" spc="0" normalizeH="0" baseline="0" noProof="0" dirty="0">
                <a:ln>
                  <a:noFill/>
                </a:ln>
                <a:solidFill>
                  <a:schemeClr val="bg1"/>
                </a:solidFill>
                <a:effectLst/>
                <a:uLnTx/>
                <a:uFillTx/>
                <a:latin typeface="+mj-lt"/>
                <a:ea typeface="+mn-ea"/>
                <a:cs typeface="+mn-cs"/>
              </a:rPr>
            </a:br>
            <a:r>
              <a:rPr kumimoji="0" lang="en-US" sz="4000" b="1" i="0" u="none" strike="noStrike" kern="1200" cap="none" spc="0" normalizeH="0" baseline="0" noProof="0" dirty="0">
                <a:ln>
                  <a:noFill/>
                </a:ln>
                <a:solidFill>
                  <a:schemeClr val="bg1"/>
                </a:solidFill>
                <a:effectLst/>
                <a:uLnTx/>
                <a:uFillTx/>
                <a:latin typeface="+mj-lt"/>
                <a:ea typeface="+mn-ea"/>
                <a:cs typeface="+mn-cs"/>
              </a:rPr>
              <a:t>approximately 2.5% of Alzheimer’s disease </a:t>
            </a:r>
            <a:br>
              <a:rPr kumimoji="0" lang="en-US" sz="4000" b="1" i="0" u="none" strike="noStrike" kern="1200" cap="none" spc="0" normalizeH="0" baseline="0" noProof="0" dirty="0">
                <a:ln>
                  <a:noFill/>
                </a:ln>
                <a:solidFill>
                  <a:schemeClr val="bg1"/>
                </a:solidFill>
                <a:effectLst/>
                <a:uLnTx/>
                <a:uFillTx/>
                <a:latin typeface="+mj-lt"/>
                <a:ea typeface="+mn-ea"/>
                <a:cs typeface="+mn-cs"/>
              </a:rPr>
            </a:br>
            <a:r>
              <a:rPr kumimoji="0" lang="en-US" sz="4000" b="1" i="0" u="none" strike="noStrike" kern="1200" cap="none" spc="0" normalizeH="0" baseline="0" noProof="0" dirty="0">
                <a:ln>
                  <a:noFill/>
                </a:ln>
                <a:solidFill>
                  <a:schemeClr val="bg1"/>
                </a:solidFill>
                <a:effectLst/>
                <a:uLnTx/>
                <a:uFillTx/>
                <a:latin typeface="+mj-lt"/>
                <a:ea typeface="+mn-ea"/>
                <a:cs typeface="+mn-cs"/>
              </a:rPr>
              <a:t>and Related Disorders trial participants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j-lt"/>
                <a:ea typeface="+mn-ea"/>
                <a:cs typeface="+mn-cs"/>
              </a:rPr>
              <a:t>Why does this matter?</a:t>
            </a:r>
          </a:p>
        </p:txBody>
      </p:sp>
      <p:cxnSp>
        <p:nvCxnSpPr>
          <p:cNvPr id="4" name="Straight Connector 3">
            <a:extLst>
              <a:ext uri="{FF2B5EF4-FFF2-40B4-BE49-F238E27FC236}">
                <a16:creationId xmlns:a16="http://schemas.microsoft.com/office/drawing/2014/main" id="{7656564E-DB79-F19E-19E7-FBFB4D9F36C3}"/>
              </a:ext>
            </a:extLst>
          </p:cNvPr>
          <p:cNvCxnSpPr/>
          <p:nvPr/>
        </p:nvCxnSpPr>
        <p:spPr>
          <a:xfrm>
            <a:off x="3002280" y="4739640"/>
            <a:ext cx="6172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7AB9623-E54E-7EA0-A2B8-F760008D0070}"/>
              </a:ext>
            </a:extLst>
          </p:cNvPr>
          <p:cNvGrpSpPr/>
          <p:nvPr/>
        </p:nvGrpSpPr>
        <p:grpSpPr>
          <a:xfrm>
            <a:off x="108557" y="6457806"/>
            <a:ext cx="4117754" cy="338554"/>
            <a:chOff x="403135" y="5286876"/>
            <a:chExt cx="7925319" cy="651604"/>
          </a:xfrm>
        </p:grpSpPr>
        <p:pic>
          <p:nvPicPr>
            <p:cNvPr id="5" name="Picture 4" descr="A blue and white logo with a brain&#10;&#10;Description automatically generated">
              <a:extLst>
                <a:ext uri="{FF2B5EF4-FFF2-40B4-BE49-F238E27FC236}">
                  <a16:creationId xmlns:a16="http://schemas.microsoft.com/office/drawing/2014/main" id="{4AF179DB-4F0F-08E6-8F7E-83403618322C}"/>
                </a:ext>
              </a:extLst>
            </p:cNvPr>
            <p:cNvPicPr>
              <a:picLocks noChangeAspect="1"/>
            </p:cNvPicPr>
            <p:nvPr/>
          </p:nvPicPr>
          <p:blipFill>
            <a:blip r:embed="rId3"/>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D17927F2-0166-79E0-4618-1D3C3B5ABDFC}"/>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69131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28222611"/>
              </p:ext>
            </p:extLst>
          </p:nvPr>
        </p:nvGraphicFramePr>
        <p:xfrm>
          <a:off x="864524" y="1574900"/>
          <a:ext cx="10294888" cy="4702480"/>
        </p:xfrm>
        <a:graphic>
          <a:graphicData uri="http://schemas.openxmlformats.org/drawingml/2006/table">
            <a:tbl>
              <a:tblPr>
                <a:tableStyleId>{21E4AEA4-8DFA-4A89-87EB-49C32662AFE0}</a:tableStyleId>
              </a:tblPr>
              <a:tblGrid>
                <a:gridCol w="5805799">
                  <a:extLst>
                    <a:ext uri="{9D8B030D-6E8A-4147-A177-3AD203B41FA5}">
                      <a16:colId xmlns:a16="http://schemas.microsoft.com/office/drawing/2014/main" val="3294402829"/>
                    </a:ext>
                  </a:extLst>
                </a:gridCol>
                <a:gridCol w="2049085">
                  <a:extLst>
                    <a:ext uri="{9D8B030D-6E8A-4147-A177-3AD203B41FA5}">
                      <a16:colId xmlns:a16="http://schemas.microsoft.com/office/drawing/2014/main" val="2932638511"/>
                    </a:ext>
                  </a:extLst>
                </a:gridCol>
                <a:gridCol w="2440004">
                  <a:extLst>
                    <a:ext uri="{9D8B030D-6E8A-4147-A177-3AD203B41FA5}">
                      <a16:colId xmlns:a16="http://schemas.microsoft.com/office/drawing/2014/main" val="19223681"/>
                    </a:ext>
                  </a:extLst>
                </a:gridCol>
              </a:tblGrid>
              <a:tr h="576816">
                <a:tc>
                  <a:txBody>
                    <a:bodyPr/>
                    <a:lstStyle/>
                    <a:p>
                      <a:pPr algn="ctr" fontAlgn="b"/>
                      <a:r>
                        <a:rPr lang="en-US" sz="2000" b="1" u="none" strike="noStrike" dirty="0">
                          <a:effectLst/>
                          <a:latin typeface="Arial" panose="020B0604020202020204" pitchFamily="34" charset="0"/>
                          <a:cs typeface="Arial" panose="020B0604020202020204" pitchFamily="34" charset="0"/>
                        </a:rPr>
                        <a:t>Race</a:t>
                      </a:r>
                      <a:endParaRPr lang="en-US" sz="2000" b="1" i="0" u="none" strike="noStrike" dirty="0">
                        <a:solidFill>
                          <a:srgbClr val="FFFF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tint val="20000"/>
                        <a:alpha val="85000"/>
                      </a:schemeClr>
                    </a:solidFill>
                  </a:tcPr>
                </a:tc>
                <a:tc>
                  <a:txBody>
                    <a:bodyPr/>
                    <a:lstStyle/>
                    <a:p>
                      <a:pPr algn="ctr" fontAlgn="b"/>
                      <a:r>
                        <a:rPr lang="en-US" sz="2000" b="1" u="none" strike="noStrike" dirty="0">
                          <a:effectLst/>
                          <a:latin typeface="Arial" panose="020B0604020202020204" pitchFamily="34" charset="0"/>
                          <a:cs typeface="Arial" panose="020B0604020202020204" pitchFamily="34" charset="0"/>
                        </a:rPr>
                        <a:t>Number</a:t>
                      </a:r>
                      <a:endParaRPr lang="en-US" sz="2000" b="1" i="0" u="none" strike="noStrike" dirty="0">
                        <a:solidFill>
                          <a:srgbClr val="FFFF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tint val="20000"/>
                        <a:alpha val="85000"/>
                      </a:schemeClr>
                    </a:solidFill>
                  </a:tcPr>
                </a:tc>
                <a:tc>
                  <a:txBody>
                    <a:bodyPr/>
                    <a:lstStyle/>
                    <a:p>
                      <a:pPr algn="ctr" fontAlgn="b"/>
                      <a:r>
                        <a:rPr lang="en-US" sz="2000" b="1" u="none" strike="noStrike" dirty="0">
                          <a:effectLst/>
                          <a:latin typeface="Arial" panose="020B0604020202020204" pitchFamily="34" charset="0"/>
                          <a:cs typeface="Arial" panose="020B0604020202020204" pitchFamily="34" charset="0"/>
                        </a:rPr>
                        <a:t>%</a:t>
                      </a:r>
                      <a:endParaRPr lang="en-US" sz="2000" b="1" i="0" u="none" strike="noStrike" dirty="0">
                        <a:solidFill>
                          <a:srgbClr val="FFFF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tint val="20000"/>
                        <a:alpha val="85000"/>
                      </a:schemeClr>
                    </a:solidFill>
                  </a:tcPr>
                </a:tc>
                <a:extLst>
                  <a:ext uri="{0D108BD9-81ED-4DB2-BD59-A6C34878D82A}">
                    <a16:rowId xmlns:a16="http://schemas.microsoft.com/office/drawing/2014/main" val="3220576225"/>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American Indian or Alaska Native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0.02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6275974"/>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Asian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598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latin typeface="Arial" panose="020B0604020202020204" pitchFamily="34" charset="0"/>
                          <a:cs typeface="Arial" panose="020B0604020202020204" pitchFamily="34" charset="0"/>
                        </a:rPr>
                        <a:t>11.92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16003162"/>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Black or African American</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63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1.26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5020105"/>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Native Hawaiian or other Pacific Islander</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latin typeface="Arial" panose="020B0604020202020204" pitchFamily="34" charset="0"/>
                          <a:cs typeface="Arial" panose="020B0604020202020204" pitchFamily="34" charset="0"/>
                        </a:rPr>
                        <a:t>0.02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6574316"/>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White</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3,855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latin typeface="Arial" panose="020B0604020202020204" pitchFamily="34" charset="0"/>
                          <a:cs typeface="Arial" panose="020B0604020202020204" pitchFamily="34" charset="0"/>
                        </a:rPr>
                        <a:t>76.82</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7393400"/>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Not reported due to confidentiality regulations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422</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a:effectLst/>
                          <a:latin typeface="Arial" panose="020B0604020202020204" pitchFamily="34" charset="0"/>
                          <a:cs typeface="Arial" panose="020B0604020202020204" pitchFamily="34" charset="0"/>
                        </a:rPr>
                        <a:t>8.41</a:t>
                      </a:r>
                      <a:endParaRPr lang="en-US" sz="20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197094"/>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Other</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78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1.55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727203"/>
                  </a:ext>
                </a:extLst>
              </a:tr>
              <a:tr h="515708">
                <a:tc>
                  <a:txBody>
                    <a:bodyPr/>
                    <a:lstStyle/>
                    <a:p>
                      <a:pPr algn="ctr" fontAlgn="b"/>
                      <a:r>
                        <a:rPr lang="en-US" sz="2000" u="none" strike="noStrike" dirty="0">
                          <a:effectLst/>
                          <a:latin typeface="Arial" panose="020B0604020202020204" pitchFamily="34" charset="0"/>
                          <a:cs typeface="Arial" panose="020B0604020202020204" pitchFamily="34" charset="0"/>
                        </a:rPr>
                        <a:t>Total For All Races</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5,018</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latin typeface="Arial" panose="020B0604020202020204" pitchFamily="34" charset="0"/>
                          <a:cs typeface="Arial" panose="020B0604020202020204" pitchFamily="34" charset="0"/>
                        </a:rPr>
                        <a:t>100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701300"/>
                  </a:ext>
                </a:extLst>
              </a:tr>
            </a:tbl>
          </a:graphicData>
        </a:graphic>
      </p:graphicFrame>
      <p:sp>
        <p:nvSpPr>
          <p:cNvPr id="5" name="TextBox 4"/>
          <p:cNvSpPr txBox="1"/>
          <p:nvPr/>
        </p:nvSpPr>
        <p:spPr>
          <a:xfrm>
            <a:off x="864524" y="42179"/>
            <a:ext cx="10294888"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uLnTx/>
                <a:uFillTx/>
                <a:latin typeface="+mj-lt"/>
                <a:cs typeface="Arial" panose="020B0604020202020204" pitchFamily="34" charset="0"/>
              </a:rPr>
              <a:t>RACE OF PARTICIPANTS IN TRIALS FOR ADUCANEMAB AND LECANEMAB</a:t>
            </a:r>
          </a:p>
        </p:txBody>
      </p:sp>
      <p:grpSp>
        <p:nvGrpSpPr>
          <p:cNvPr id="2" name="Group 1">
            <a:extLst>
              <a:ext uri="{FF2B5EF4-FFF2-40B4-BE49-F238E27FC236}">
                <a16:creationId xmlns:a16="http://schemas.microsoft.com/office/drawing/2014/main" id="{5C97DBEC-FC0A-D4C2-29B7-F5C14E22A81F}"/>
              </a:ext>
            </a:extLst>
          </p:cNvPr>
          <p:cNvGrpSpPr/>
          <p:nvPr/>
        </p:nvGrpSpPr>
        <p:grpSpPr>
          <a:xfrm>
            <a:off x="108557" y="6457806"/>
            <a:ext cx="4117754" cy="338554"/>
            <a:chOff x="403135" y="5286876"/>
            <a:chExt cx="7925319" cy="651604"/>
          </a:xfrm>
        </p:grpSpPr>
        <p:pic>
          <p:nvPicPr>
            <p:cNvPr id="3" name="Picture 2" descr="A blue and white logo with a brain&#10;&#10;Description automatically generated">
              <a:extLst>
                <a:ext uri="{FF2B5EF4-FFF2-40B4-BE49-F238E27FC236}">
                  <a16:creationId xmlns:a16="http://schemas.microsoft.com/office/drawing/2014/main" id="{D080026B-F6BE-02AA-E312-6EC5D2300289}"/>
                </a:ext>
              </a:extLst>
            </p:cNvPr>
            <p:cNvPicPr>
              <a:picLocks noChangeAspect="1"/>
            </p:cNvPicPr>
            <p:nvPr/>
          </p:nvPicPr>
          <p:blipFill>
            <a:blip r:embed="rId3"/>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C6E7A75A-F11D-E1E3-ACF0-A768E7D64208}"/>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80433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Without information there</a:t>
            </a:r>
            <a:br>
              <a:rPr lang="en-US" dirty="0"/>
            </a:br>
            <a:r>
              <a:rPr lang="en-US" dirty="0"/>
              <a:t>is little progress</a:t>
            </a:r>
          </a:p>
        </p:txBody>
      </p:sp>
      <p:sp>
        <p:nvSpPr>
          <p:cNvPr id="3" name="Content Placeholder 2"/>
          <p:cNvSpPr>
            <a:spLocks noGrp="1"/>
          </p:cNvSpPr>
          <p:nvPr>
            <p:ph idx="1"/>
          </p:nvPr>
        </p:nvSpPr>
        <p:spPr>
          <a:xfrm>
            <a:off x="1969711" y="2689913"/>
            <a:ext cx="8252577" cy="4418162"/>
          </a:xfrm>
        </p:spPr>
        <p:txBody>
          <a:bodyPr numCol="1"/>
          <a:lstStyle/>
          <a:p>
            <a:pPr algn="ctr">
              <a:tabLst>
                <a:tab pos="4741863" algn="l"/>
              </a:tabLst>
            </a:pPr>
            <a:r>
              <a:rPr lang="en-US" sz="4000" cap="none" dirty="0">
                <a:solidFill>
                  <a:schemeClr val="bg1"/>
                </a:solidFill>
              </a:rPr>
              <a:t>Without having participation of</a:t>
            </a:r>
            <a:br>
              <a:rPr lang="en-US" sz="4000" cap="none">
                <a:solidFill>
                  <a:schemeClr val="bg1"/>
                </a:solidFill>
              </a:rPr>
            </a:br>
            <a:r>
              <a:rPr lang="en-US" sz="4000" cap="none">
                <a:solidFill>
                  <a:schemeClr val="bg1"/>
                </a:solidFill>
              </a:rPr>
              <a:t>African </a:t>
            </a:r>
            <a:r>
              <a:rPr lang="en-US" sz="4000" cap="none" dirty="0">
                <a:solidFill>
                  <a:schemeClr val="bg1"/>
                </a:solidFill>
              </a:rPr>
              <a:t>Americans in AD research,</a:t>
            </a:r>
            <a:br>
              <a:rPr lang="en-US" sz="4000" cap="none" dirty="0">
                <a:solidFill>
                  <a:schemeClr val="bg1"/>
                </a:solidFill>
              </a:rPr>
            </a:br>
            <a:r>
              <a:rPr lang="en-US" sz="4000" cap="none" dirty="0">
                <a:solidFill>
                  <a:schemeClr val="bg1"/>
                </a:solidFill>
              </a:rPr>
              <a:t>it is unclear to what extent new</a:t>
            </a:r>
            <a:br>
              <a:rPr lang="en-US" sz="4000" cap="none" dirty="0">
                <a:solidFill>
                  <a:schemeClr val="bg1"/>
                </a:solidFill>
              </a:rPr>
            </a:br>
            <a:r>
              <a:rPr lang="en-US" sz="4000" cap="none" dirty="0">
                <a:solidFill>
                  <a:schemeClr val="bg1"/>
                </a:solidFill>
              </a:rPr>
              <a:t>medical discoveries will benefit this group that is at higher risk for ad</a:t>
            </a:r>
          </a:p>
        </p:txBody>
      </p:sp>
      <p:grpSp>
        <p:nvGrpSpPr>
          <p:cNvPr id="4" name="Group 3">
            <a:extLst>
              <a:ext uri="{FF2B5EF4-FFF2-40B4-BE49-F238E27FC236}">
                <a16:creationId xmlns:a16="http://schemas.microsoft.com/office/drawing/2014/main" id="{11D3026C-DA15-ABA2-271B-9114B71088B1}"/>
              </a:ext>
            </a:extLst>
          </p:cNvPr>
          <p:cNvGrpSpPr/>
          <p:nvPr/>
        </p:nvGrpSpPr>
        <p:grpSpPr>
          <a:xfrm>
            <a:off x="108557" y="6457806"/>
            <a:ext cx="4117754" cy="338554"/>
            <a:chOff x="403135" y="5286876"/>
            <a:chExt cx="7925319" cy="651604"/>
          </a:xfrm>
        </p:grpSpPr>
        <p:pic>
          <p:nvPicPr>
            <p:cNvPr id="5" name="Picture 4" descr="A blue and white logo with a brain&#10;&#10;Description automatically generated">
              <a:extLst>
                <a:ext uri="{FF2B5EF4-FFF2-40B4-BE49-F238E27FC236}">
                  <a16:creationId xmlns:a16="http://schemas.microsoft.com/office/drawing/2014/main" id="{41C97A57-2C66-4978-8267-65825E774CD0}"/>
                </a:ext>
              </a:extLst>
            </p:cNvPr>
            <p:cNvPicPr>
              <a:picLocks noChangeAspect="1"/>
            </p:cNvPicPr>
            <p:nvPr/>
          </p:nvPicPr>
          <p:blipFill>
            <a:blip r:embed="rId3"/>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BE3145EC-7592-993C-1755-C2E5DCCD884D}"/>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109441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0908"/>
          <a:stretch/>
        </p:blipFill>
        <p:spPr>
          <a:xfrm>
            <a:off x="5563037" y="5161310"/>
            <a:ext cx="2248107" cy="1191989"/>
          </a:xfrm>
          <a:prstGeom prst="rect">
            <a:avLst/>
          </a:prstGeom>
        </p:spPr>
      </p:pic>
      <p:pic>
        <p:nvPicPr>
          <p:cNvPr id="4" name="Picture 3"/>
          <p:cNvPicPr>
            <a:picLocks noChangeAspect="1"/>
          </p:cNvPicPr>
          <p:nvPr/>
        </p:nvPicPr>
        <p:blipFill rotWithShape="1">
          <a:blip r:embed="rId4"/>
          <a:srcRect b="10908"/>
          <a:stretch/>
        </p:blipFill>
        <p:spPr>
          <a:xfrm>
            <a:off x="7870848" y="5161310"/>
            <a:ext cx="2248106" cy="1191989"/>
          </a:xfrm>
          <a:prstGeom prst="rect">
            <a:avLst/>
          </a:prstGeom>
        </p:spPr>
      </p:pic>
      <p:pic>
        <p:nvPicPr>
          <p:cNvPr id="5" name="Picture 4"/>
          <p:cNvPicPr>
            <a:picLocks noChangeAspect="1"/>
          </p:cNvPicPr>
          <p:nvPr/>
        </p:nvPicPr>
        <p:blipFill rotWithShape="1">
          <a:blip r:embed="rId5"/>
          <a:srcRect l="5615" t="25147" r="1650" b="7263"/>
          <a:stretch/>
        </p:blipFill>
        <p:spPr>
          <a:xfrm>
            <a:off x="2726443" y="219831"/>
            <a:ext cx="7011008" cy="1005407"/>
          </a:xfrm>
          <a:prstGeom prst="rect">
            <a:avLst/>
          </a:prstGeom>
        </p:spPr>
      </p:pic>
      <p:pic>
        <p:nvPicPr>
          <p:cNvPr id="6" name="Picture 5"/>
          <p:cNvPicPr>
            <a:picLocks noChangeAspect="1"/>
          </p:cNvPicPr>
          <p:nvPr/>
        </p:nvPicPr>
        <p:blipFill rotWithShape="1">
          <a:blip r:embed="rId6"/>
          <a:srcRect l="2734" t="3806" r="52" b="2828"/>
          <a:stretch/>
        </p:blipFill>
        <p:spPr>
          <a:xfrm>
            <a:off x="5563037" y="1280158"/>
            <a:ext cx="5912990" cy="3826232"/>
          </a:xfrm>
          <a:prstGeom prst="rect">
            <a:avLst/>
          </a:prstGeom>
        </p:spPr>
      </p:pic>
      <p:pic>
        <p:nvPicPr>
          <p:cNvPr id="7" name="Picture 6"/>
          <p:cNvPicPr>
            <a:picLocks noChangeAspect="1"/>
          </p:cNvPicPr>
          <p:nvPr/>
        </p:nvPicPr>
        <p:blipFill rotWithShape="1">
          <a:blip r:embed="rId7"/>
          <a:srcRect t="17915" b="-4252"/>
          <a:stretch/>
        </p:blipFill>
        <p:spPr>
          <a:xfrm>
            <a:off x="803257" y="1280159"/>
            <a:ext cx="4700076" cy="5360199"/>
          </a:xfrm>
          <a:prstGeom prst="rect">
            <a:avLst/>
          </a:prstGeom>
        </p:spPr>
      </p:pic>
      <p:grpSp>
        <p:nvGrpSpPr>
          <p:cNvPr id="2" name="Group 1">
            <a:extLst>
              <a:ext uri="{FF2B5EF4-FFF2-40B4-BE49-F238E27FC236}">
                <a16:creationId xmlns:a16="http://schemas.microsoft.com/office/drawing/2014/main" id="{F3DF2B5B-27D7-0C25-B414-AF9B57171D92}"/>
              </a:ext>
            </a:extLst>
          </p:cNvPr>
          <p:cNvGrpSpPr/>
          <p:nvPr/>
        </p:nvGrpSpPr>
        <p:grpSpPr>
          <a:xfrm>
            <a:off x="108557" y="6457806"/>
            <a:ext cx="4117754" cy="338554"/>
            <a:chOff x="403135" y="5286876"/>
            <a:chExt cx="7925319" cy="651604"/>
          </a:xfrm>
        </p:grpSpPr>
        <p:pic>
          <p:nvPicPr>
            <p:cNvPr id="8" name="Picture 7" descr="A blue and white logo with a brain&#10;&#10;Description automatically generated">
              <a:extLst>
                <a:ext uri="{FF2B5EF4-FFF2-40B4-BE49-F238E27FC236}">
                  <a16:creationId xmlns:a16="http://schemas.microsoft.com/office/drawing/2014/main" id="{C0FCEBA0-1B94-5527-AAB4-9A11D1DF0766}"/>
                </a:ext>
              </a:extLst>
            </p:cNvPr>
            <p:cNvPicPr>
              <a:picLocks noChangeAspect="1"/>
            </p:cNvPicPr>
            <p:nvPr/>
          </p:nvPicPr>
          <p:blipFill>
            <a:blip r:embed="rId8"/>
            <a:stretch>
              <a:fillRect/>
            </a:stretch>
          </p:blipFill>
          <p:spPr>
            <a:xfrm>
              <a:off x="403135" y="5326314"/>
              <a:ext cx="2373403" cy="570031"/>
            </a:xfrm>
            <a:prstGeom prst="rect">
              <a:avLst/>
            </a:prstGeom>
          </p:spPr>
        </p:pic>
        <p:sp>
          <p:nvSpPr>
            <p:cNvPr id="9" name="TextBox 8">
              <a:extLst>
                <a:ext uri="{FF2B5EF4-FFF2-40B4-BE49-F238E27FC236}">
                  <a16:creationId xmlns:a16="http://schemas.microsoft.com/office/drawing/2014/main" id="{BC83F4A9-2A43-9FF1-DE0A-C4A194C7D92D}"/>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994816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rectangle on a green background&#10;&#10;Description automatically generated">
            <a:extLst>
              <a:ext uri="{FF2B5EF4-FFF2-40B4-BE49-F238E27FC236}">
                <a16:creationId xmlns:a16="http://schemas.microsoft.com/office/drawing/2014/main" id="{C3B746AD-1770-53EC-C4FF-D14E63DD53BC}"/>
              </a:ext>
            </a:extLst>
          </p:cNvPr>
          <p:cNvPicPr>
            <a:picLocks noChangeAspect="1"/>
          </p:cNvPicPr>
          <p:nvPr/>
        </p:nvPicPr>
        <p:blipFill rotWithShape="1">
          <a:blip r:embed="rId2">
            <a:extLst>
              <a:ext uri="{28A0092B-C50C-407E-A947-70E740481C1C}">
                <a14:useLocalDpi xmlns:a14="http://schemas.microsoft.com/office/drawing/2010/main" val="0"/>
              </a:ext>
            </a:extLst>
          </a:blip>
          <a:srcRect t="20880" r="41741" b="20861"/>
          <a:stretch/>
        </p:blipFill>
        <p:spPr>
          <a:xfrm>
            <a:off x="-1" y="2142"/>
            <a:ext cx="12195813" cy="6855858"/>
          </a:xfrm>
          <a:prstGeom prst="rect">
            <a:avLst/>
          </a:prstGeom>
        </p:spPr>
      </p:pic>
      <p:sp>
        <p:nvSpPr>
          <p:cNvPr id="3" name="Title 3">
            <a:extLst>
              <a:ext uri="{FF2B5EF4-FFF2-40B4-BE49-F238E27FC236}">
                <a16:creationId xmlns:a16="http://schemas.microsoft.com/office/drawing/2014/main" id="{42A92500-DE91-B5EF-4908-C263F1D1FD29}"/>
              </a:ext>
            </a:extLst>
          </p:cNvPr>
          <p:cNvSpPr txBox="1">
            <a:spLocks/>
          </p:cNvSpPr>
          <p:nvPr/>
        </p:nvSpPr>
        <p:spPr>
          <a:xfrm>
            <a:off x="0" y="2859088"/>
            <a:ext cx="12192000"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8500" cap="none"/>
              <a:t>Thoughts and Questions?</a:t>
            </a:r>
            <a:endParaRPr lang="en-US" sz="8500" cap="none" dirty="0"/>
          </a:p>
        </p:txBody>
      </p:sp>
      <p:grpSp>
        <p:nvGrpSpPr>
          <p:cNvPr id="4" name="Group 3">
            <a:extLst>
              <a:ext uri="{FF2B5EF4-FFF2-40B4-BE49-F238E27FC236}">
                <a16:creationId xmlns:a16="http://schemas.microsoft.com/office/drawing/2014/main" id="{44708C5B-F6AA-9054-4736-DACB9D1F0573}"/>
              </a:ext>
            </a:extLst>
          </p:cNvPr>
          <p:cNvGrpSpPr/>
          <p:nvPr/>
        </p:nvGrpSpPr>
        <p:grpSpPr>
          <a:xfrm>
            <a:off x="2855389" y="5286876"/>
            <a:ext cx="7235621" cy="646331"/>
            <a:chOff x="403135" y="5286876"/>
            <a:chExt cx="7235621" cy="646331"/>
          </a:xfrm>
        </p:grpSpPr>
        <p:pic>
          <p:nvPicPr>
            <p:cNvPr id="5" name="Picture 4" descr="A blue and white logo with a brain&#10;&#10;Description automatically generated">
              <a:extLst>
                <a:ext uri="{FF2B5EF4-FFF2-40B4-BE49-F238E27FC236}">
                  <a16:creationId xmlns:a16="http://schemas.microsoft.com/office/drawing/2014/main" id="{B31838F4-702B-B03B-D809-E4EB3595AA4C}"/>
                </a:ext>
              </a:extLst>
            </p:cNvPr>
            <p:cNvPicPr>
              <a:picLocks noChangeAspect="1"/>
            </p:cNvPicPr>
            <p:nvPr/>
          </p:nvPicPr>
          <p:blipFill>
            <a:blip r:embed="rId3"/>
            <a:stretch>
              <a:fillRect/>
            </a:stretch>
          </p:blipFill>
          <p:spPr>
            <a:xfrm>
              <a:off x="403135" y="5326314"/>
              <a:ext cx="2373403" cy="570031"/>
            </a:xfrm>
            <a:prstGeom prst="rect">
              <a:avLst/>
            </a:prstGeom>
          </p:spPr>
        </p:pic>
        <p:sp>
          <p:nvSpPr>
            <p:cNvPr id="6" name="TextBox 5">
              <a:extLst>
                <a:ext uri="{FF2B5EF4-FFF2-40B4-BE49-F238E27FC236}">
                  <a16:creationId xmlns:a16="http://schemas.microsoft.com/office/drawing/2014/main" id="{A947CF7C-EDA3-0740-392C-2A0A778A8F72}"/>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solidFill>
                    <a:schemeClr val="tx2">
                      <a:lumMod val="10000"/>
                    </a:schemeClr>
                  </a:solidFill>
                  <a:effectLst/>
                  <a:latin typeface="Franklin Gothic Demi" panose="020B0603020102020204" pitchFamily="34" charset="0"/>
                </a:rPr>
                <a:t>North Carolina Building Our Largest </a:t>
              </a:r>
              <a:br>
                <a:rPr lang="en-US" b="1" u="none" strike="noStrike" dirty="0">
                  <a:solidFill>
                    <a:schemeClr val="tx2">
                      <a:lumMod val="10000"/>
                    </a:schemeClr>
                  </a:solidFill>
                  <a:effectLst/>
                  <a:latin typeface="Franklin Gothic Demi" panose="020B0603020102020204" pitchFamily="34" charset="0"/>
                </a:rPr>
              </a:br>
              <a:r>
                <a:rPr lang="en-US" b="1" u="none" strike="noStrike" dirty="0">
                  <a:solidFill>
                    <a:schemeClr val="tx2">
                      <a:lumMod val="10000"/>
                    </a:schemeClr>
                  </a:solidFill>
                  <a:effectLst/>
                  <a:latin typeface="Franklin Gothic Demi" panose="020B0603020102020204" pitchFamily="34" charset="0"/>
                </a:rPr>
                <a:t>Dementia (NC BOLD) Infrastructure Project</a:t>
              </a:r>
              <a:endParaRPr lang="en-US"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323405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F44F3-88F4-BDFE-C2EF-52121171E338}"/>
              </a:ext>
            </a:extLst>
          </p:cNvPr>
          <p:cNvSpPr>
            <a:spLocks noGrp="1"/>
          </p:cNvSpPr>
          <p:nvPr>
            <p:ph type="ctrTitle"/>
          </p:nvPr>
        </p:nvSpPr>
        <p:spPr/>
        <p:txBody>
          <a:bodyPr/>
          <a:lstStyle/>
          <a:p>
            <a:r>
              <a:rPr lang="en-US" dirty="0"/>
              <a:t>African Americans,</a:t>
            </a:r>
            <a:br>
              <a:rPr lang="en-US" dirty="0"/>
            </a:br>
            <a:r>
              <a:rPr lang="en-US" dirty="0"/>
              <a:t>aging and Dementia</a:t>
            </a:r>
          </a:p>
        </p:txBody>
      </p:sp>
      <p:grpSp>
        <p:nvGrpSpPr>
          <p:cNvPr id="3" name="Group 2">
            <a:extLst>
              <a:ext uri="{FF2B5EF4-FFF2-40B4-BE49-F238E27FC236}">
                <a16:creationId xmlns:a16="http://schemas.microsoft.com/office/drawing/2014/main" id="{0CE93202-A722-D97B-31B2-B0169E73232C}"/>
              </a:ext>
            </a:extLst>
          </p:cNvPr>
          <p:cNvGrpSpPr/>
          <p:nvPr/>
        </p:nvGrpSpPr>
        <p:grpSpPr>
          <a:xfrm>
            <a:off x="2855389" y="5286876"/>
            <a:ext cx="7235621" cy="646331"/>
            <a:chOff x="403135" y="5286876"/>
            <a:chExt cx="7235621" cy="646331"/>
          </a:xfrm>
        </p:grpSpPr>
        <p:pic>
          <p:nvPicPr>
            <p:cNvPr id="4" name="Picture 3" descr="A blue and white logo with a brain&#10;&#10;Description automatically generated">
              <a:extLst>
                <a:ext uri="{FF2B5EF4-FFF2-40B4-BE49-F238E27FC236}">
                  <a16:creationId xmlns:a16="http://schemas.microsoft.com/office/drawing/2014/main" id="{1FB73501-006D-B75B-D8E8-C1B656F994DB}"/>
                </a:ext>
              </a:extLst>
            </p:cNvPr>
            <p:cNvPicPr>
              <a:picLocks noChangeAspect="1"/>
            </p:cNvPicPr>
            <p:nvPr/>
          </p:nvPicPr>
          <p:blipFill>
            <a:blip r:embed="rId2"/>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4BF736EC-29C7-A4B8-4636-281A4C97BED4}"/>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solidFill>
                    <a:schemeClr val="tx2">
                      <a:lumMod val="10000"/>
                    </a:schemeClr>
                  </a:solidFill>
                  <a:effectLst/>
                  <a:latin typeface="Franklin Gothic Demi" panose="020B0603020102020204" pitchFamily="34" charset="0"/>
                </a:rPr>
                <a:t>North Carolina Building Our Largest </a:t>
              </a:r>
              <a:br>
                <a:rPr lang="en-US" b="1" u="none" strike="noStrike" dirty="0">
                  <a:solidFill>
                    <a:schemeClr val="tx2">
                      <a:lumMod val="10000"/>
                    </a:schemeClr>
                  </a:solidFill>
                  <a:effectLst/>
                  <a:latin typeface="Franklin Gothic Demi" panose="020B0603020102020204" pitchFamily="34" charset="0"/>
                </a:rPr>
              </a:br>
              <a:r>
                <a:rPr lang="en-US" b="1" u="none" strike="noStrike" dirty="0">
                  <a:solidFill>
                    <a:schemeClr val="tx2">
                      <a:lumMod val="10000"/>
                    </a:schemeClr>
                  </a:solidFill>
                  <a:effectLst/>
                  <a:latin typeface="Franklin Gothic Demi" panose="020B0603020102020204" pitchFamily="34" charset="0"/>
                </a:rPr>
                <a:t>Dementia (NC BOLD) Infrastructure Project</a:t>
              </a:r>
              <a:endParaRPr lang="en-US"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89157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of Alzheimer’s disease</a:t>
            </a:r>
          </a:p>
        </p:txBody>
      </p:sp>
      <p:sp>
        <p:nvSpPr>
          <p:cNvPr id="4" name="Content Placeholder 6"/>
          <p:cNvSpPr txBox="1">
            <a:spLocks noGrp="1"/>
          </p:cNvSpPr>
          <p:nvPr>
            <p:ph idx="1"/>
          </p:nvPr>
        </p:nvSpPr>
        <p:spPr>
          <a:xfrm>
            <a:off x="1088896" y="2198936"/>
            <a:ext cx="5497555" cy="42939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4300" b="1" kern="0" spc="-40" dirty="0">
                <a:solidFill>
                  <a:schemeClr val="accent6">
                    <a:lumMod val="50000"/>
                  </a:schemeClr>
                </a:solidFill>
                <a:latin typeface="Franklin Gothic Demi" panose="020B0603020102020204" pitchFamily="34" charset="0"/>
              </a:rPr>
              <a:t>2x</a:t>
            </a:r>
          </a:p>
        </p:txBody>
      </p:sp>
      <p:sp>
        <p:nvSpPr>
          <p:cNvPr id="5" name="Rectangle 4"/>
          <p:cNvSpPr/>
          <p:nvPr/>
        </p:nvSpPr>
        <p:spPr>
          <a:xfrm>
            <a:off x="6864998" y="1690688"/>
            <a:ext cx="4238106" cy="417809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African Americans</a:t>
            </a:r>
          </a:p>
        </p:txBody>
      </p:sp>
      <p:grpSp>
        <p:nvGrpSpPr>
          <p:cNvPr id="3" name="Group 2">
            <a:extLst>
              <a:ext uri="{FF2B5EF4-FFF2-40B4-BE49-F238E27FC236}">
                <a16:creationId xmlns:a16="http://schemas.microsoft.com/office/drawing/2014/main" id="{3C34A0DD-A260-6BE6-6C18-19DCFAE46415}"/>
              </a:ext>
            </a:extLst>
          </p:cNvPr>
          <p:cNvGrpSpPr/>
          <p:nvPr/>
        </p:nvGrpSpPr>
        <p:grpSpPr>
          <a:xfrm>
            <a:off x="108557" y="6457806"/>
            <a:ext cx="4117754" cy="338554"/>
            <a:chOff x="403135" y="5286876"/>
            <a:chExt cx="7925319" cy="651604"/>
          </a:xfrm>
        </p:grpSpPr>
        <p:pic>
          <p:nvPicPr>
            <p:cNvPr id="6" name="Picture 5" descr="A blue and white logo with a brain&#10;&#10;Description automatically generated">
              <a:extLst>
                <a:ext uri="{FF2B5EF4-FFF2-40B4-BE49-F238E27FC236}">
                  <a16:creationId xmlns:a16="http://schemas.microsoft.com/office/drawing/2014/main" id="{8A470F3D-15E3-9229-2A81-041E3942E346}"/>
                </a:ext>
              </a:extLst>
            </p:cNvPr>
            <p:cNvPicPr>
              <a:picLocks noChangeAspect="1"/>
            </p:cNvPicPr>
            <p:nvPr/>
          </p:nvPicPr>
          <p:blipFill>
            <a:blip r:embed="rId3"/>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DA799E67-1C4D-1312-835D-DD0CDF998A32}"/>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368767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710" y="619764"/>
            <a:ext cx="6588552" cy="4708981"/>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6000" b="1" u="none" strike="noStrike" kern="1200" cap="none" spc="0" normalizeH="0" baseline="0" noProof="0" dirty="0">
                <a:ln>
                  <a:noFill/>
                </a:ln>
                <a:solidFill>
                  <a:srgbClr val="005978"/>
                </a:solidFill>
                <a:effectLst/>
                <a:uLnTx/>
                <a:uFillTx/>
                <a:latin typeface="Calibri" panose="020F0502020204030204" pitchFamily="34" charset="0"/>
                <a:cs typeface="Calibri" panose="020F0502020204030204" pitchFamily="34" charset="0"/>
              </a:rPr>
              <a:t>Among African Americans ages 70 and older, 21.3% are living with Alzheimer‘s</a:t>
            </a:r>
          </a:p>
        </p:txBody>
      </p:sp>
      <p:sp>
        <p:nvSpPr>
          <p:cNvPr id="3" name="TextBox 2"/>
          <p:cNvSpPr txBox="1"/>
          <p:nvPr/>
        </p:nvSpPr>
        <p:spPr>
          <a:xfrm>
            <a:off x="3528751" y="5591905"/>
            <a:ext cx="198684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978"/>
                </a:solidFill>
                <a:effectLst/>
                <a:uLnTx/>
                <a:uFillTx/>
                <a:latin typeface="Franklin Gothic Book" panose="020B0503020102020204"/>
                <a:ea typeface="+mn-ea"/>
                <a:cs typeface="+mn-cs"/>
              </a:rPr>
              <a:t>Alz.org,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978"/>
                </a:solidFill>
                <a:effectLst/>
                <a:uLnTx/>
                <a:uFillTx/>
                <a:latin typeface="Franklin Gothic Book" panose="020B0503020102020204"/>
                <a:ea typeface="+mn-ea"/>
                <a:cs typeface="+mn-cs"/>
              </a:rPr>
              <a:t>Diverseelders.org</a:t>
            </a:r>
          </a:p>
        </p:txBody>
      </p:sp>
      <p:pic>
        <p:nvPicPr>
          <p:cNvPr id="6" name="Picture 5">
            <a:extLst>
              <a:ext uri="{FF2B5EF4-FFF2-40B4-BE49-F238E27FC236}">
                <a16:creationId xmlns:a16="http://schemas.microsoft.com/office/drawing/2014/main" id="{B2CE98DD-3260-4D29-002D-E9926FC5C360}"/>
              </a:ext>
            </a:extLst>
          </p:cNvPr>
          <p:cNvPicPr>
            <a:picLocks noChangeAspect="1"/>
          </p:cNvPicPr>
          <p:nvPr/>
        </p:nvPicPr>
        <p:blipFill rotWithShape="1">
          <a:blip r:embed="rId3">
            <a:extLst>
              <a:ext uri="{28A0092B-C50C-407E-A947-70E740481C1C}">
                <a14:useLocalDpi xmlns:a14="http://schemas.microsoft.com/office/drawing/2010/main" val="0"/>
              </a:ext>
            </a:extLst>
          </a:blip>
          <a:srcRect l="36970" r="14030"/>
          <a:stretch/>
        </p:blipFill>
        <p:spPr>
          <a:xfrm>
            <a:off x="7157546" y="0"/>
            <a:ext cx="5034454" cy="6858000"/>
          </a:xfrm>
          <a:prstGeom prst="rect">
            <a:avLst/>
          </a:prstGeom>
        </p:spPr>
      </p:pic>
      <p:grpSp>
        <p:nvGrpSpPr>
          <p:cNvPr id="4" name="Group 3">
            <a:extLst>
              <a:ext uri="{FF2B5EF4-FFF2-40B4-BE49-F238E27FC236}">
                <a16:creationId xmlns:a16="http://schemas.microsoft.com/office/drawing/2014/main" id="{E7442739-02C4-6698-416F-C03C15BA76AA}"/>
              </a:ext>
            </a:extLst>
          </p:cNvPr>
          <p:cNvGrpSpPr/>
          <p:nvPr/>
        </p:nvGrpSpPr>
        <p:grpSpPr>
          <a:xfrm>
            <a:off x="108557" y="6457806"/>
            <a:ext cx="4117754" cy="338554"/>
            <a:chOff x="403135" y="5286876"/>
            <a:chExt cx="7925319" cy="651604"/>
          </a:xfrm>
        </p:grpSpPr>
        <p:pic>
          <p:nvPicPr>
            <p:cNvPr id="5" name="Picture 4" descr="A blue and white logo with a brain&#10;&#10;Description automatically generated">
              <a:extLst>
                <a:ext uri="{FF2B5EF4-FFF2-40B4-BE49-F238E27FC236}">
                  <a16:creationId xmlns:a16="http://schemas.microsoft.com/office/drawing/2014/main" id="{F0501534-7A7E-6486-76FA-CDA332AE1816}"/>
                </a:ext>
              </a:extLst>
            </p:cNvPr>
            <p:cNvPicPr>
              <a:picLocks noChangeAspect="1"/>
            </p:cNvPicPr>
            <p:nvPr/>
          </p:nvPicPr>
          <p:blipFill>
            <a:blip r:embed="rId4"/>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AC8595CC-F68E-533F-58DD-B0DC475CC5E5}"/>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89073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E8142E-2473-FE86-3846-1F2EC748A27C}"/>
              </a:ext>
            </a:extLst>
          </p:cNvPr>
          <p:cNvSpPr/>
          <p:nvPr/>
        </p:nvSpPr>
        <p:spPr>
          <a:xfrm>
            <a:off x="2623424" y="5306762"/>
            <a:ext cx="6945153" cy="73875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ts val="4400"/>
              </a:lnSpc>
              <a:buFont typeface="Arial" panose="020B0604020202020204" pitchFamily="34" charset="0"/>
              <a:buNone/>
            </a:pPr>
            <a:r>
              <a:rPr lang="en-US" sz="3200" b="1" kern="0" spc="-40" dirty="0">
                <a:latin typeface="Franklin Gothic Demi" panose="020B0603020102020204" pitchFamily="34" charset="0"/>
              </a:rPr>
              <a:t>2X AS LIKELY TO HAVE ALZHEIMER’S</a:t>
            </a:r>
          </a:p>
        </p:txBody>
      </p:sp>
      <p:sp>
        <p:nvSpPr>
          <p:cNvPr id="2" name="Title 1"/>
          <p:cNvSpPr>
            <a:spLocks noGrp="1"/>
          </p:cNvSpPr>
          <p:nvPr>
            <p:ph type="title"/>
          </p:nvPr>
        </p:nvSpPr>
        <p:spPr>
          <a:xfrm>
            <a:off x="0" y="186457"/>
            <a:ext cx="12192000" cy="1138951"/>
          </a:xfrm>
        </p:spPr>
        <p:txBody>
          <a:bodyPr/>
          <a:lstStyle/>
          <a:p>
            <a:pPr algn="ctr"/>
            <a:r>
              <a:rPr lang="en-US" dirty="0"/>
              <a:t>Racial Disparity in Alzheimer’s </a:t>
            </a:r>
          </a:p>
        </p:txBody>
      </p:sp>
      <p:sp>
        <p:nvSpPr>
          <p:cNvPr id="4" name="TextBox 3"/>
          <p:cNvSpPr txBox="1"/>
          <p:nvPr/>
        </p:nvSpPr>
        <p:spPr>
          <a:xfrm>
            <a:off x="8433768" y="6425016"/>
            <a:ext cx="3601556"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Franklin Gothic Book" panose="020B0503020102020204"/>
                <a:ea typeface="+mn-ea"/>
                <a:cs typeface="+mn-cs"/>
              </a:rPr>
              <a:t>UsAgainstAlzheimer’s</a:t>
            </a:r>
            <a:r>
              <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rPr>
              <a:t>, 2019</a:t>
            </a:r>
          </a:p>
        </p:txBody>
      </p:sp>
      <p:pic>
        <p:nvPicPr>
          <p:cNvPr id="5" name="Picture 4"/>
          <p:cNvPicPr>
            <a:picLocks noChangeAspect="1"/>
          </p:cNvPicPr>
          <p:nvPr/>
        </p:nvPicPr>
        <p:blipFill>
          <a:blip r:embed="rId3"/>
          <a:stretch>
            <a:fillRect/>
          </a:stretch>
        </p:blipFill>
        <p:spPr>
          <a:xfrm>
            <a:off x="10451781" y="6258560"/>
            <a:ext cx="1474324" cy="166456"/>
          </a:xfrm>
          <a:prstGeom prst="rect">
            <a:avLst/>
          </a:prstGeom>
        </p:spPr>
      </p:pic>
      <p:sp>
        <p:nvSpPr>
          <p:cNvPr id="6" name="Content Placeholder 6">
            <a:extLst>
              <a:ext uri="{FF2B5EF4-FFF2-40B4-BE49-F238E27FC236}">
                <a16:creationId xmlns:a16="http://schemas.microsoft.com/office/drawing/2014/main" id="{337D7600-976F-A58D-3871-ED4DA0378C6C}"/>
              </a:ext>
            </a:extLst>
          </p:cNvPr>
          <p:cNvSpPr txBox="1">
            <a:spLocks noGrp="1"/>
          </p:cNvSpPr>
          <p:nvPr>
            <p:ph idx="1"/>
          </p:nvPr>
        </p:nvSpPr>
        <p:spPr>
          <a:xfrm>
            <a:off x="725423" y="1361594"/>
            <a:ext cx="10741154" cy="173530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00"/>
              </a:lnSpc>
              <a:spcBef>
                <a:spcPts val="0"/>
              </a:spcBef>
              <a:buFont typeface="Arial" panose="020B0604020202020204" pitchFamily="34" charset="0"/>
              <a:buNone/>
            </a:pPr>
            <a:r>
              <a:rPr lang="en-US" sz="4400" b="1" kern="0" spc="-40" dirty="0">
                <a:solidFill>
                  <a:schemeClr val="accent6">
                    <a:lumMod val="50000"/>
                  </a:schemeClr>
                </a:solidFill>
                <a:latin typeface="Franklin Gothic Demi" panose="020B0603020102020204" pitchFamily="34" charset="0"/>
              </a:rPr>
              <a:t>African Americans</a:t>
            </a:r>
            <a:br>
              <a:rPr lang="en-US" sz="4400" b="1" kern="0" spc="-40" dirty="0">
                <a:solidFill>
                  <a:schemeClr val="accent6">
                    <a:lumMod val="50000"/>
                  </a:schemeClr>
                </a:solidFill>
                <a:latin typeface="Franklin Gothic Demi" panose="020B0603020102020204" pitchFamily="34" charset="0"/>
              </a:rPr>
            </a:br>
            <a:r>
              <a:rPr lang="en-US" sz="3200" b="1" kern="0" spc="-40" dirty="0">
                <a:solidFill>
                  <a:schemeClr val="accent6">
                    <a:lumMod val="50000"/>
                  </a:schemeClr>
                </a:solidFill>
                <a:latin typeface="Franklin Gothic Demi" panose="020B0603020102020204" pitchFamily="34" charset="0"/>
              </a:rPr>
              <a:t>Health Disparities </a:t>
            </a:r>
          </a:p>
        </p:txBody>
      </p:sp>
      <p:pic>
        <p:nvPicPr>
          <p:cNvPr id="9" name="Graphic 8" descr="Man with solid fill">
            <a:extLst>
              <a:ext uri="{FF2B5EF4-FFF2-40B4-BE49-F238E27FC236}">
                <a16:creationId xmlns:a16="http://schemas.microsoft.com/office/drawing/2014/main" id="{B1D18691-6014-05BD-2E50-EFBC0D6F1E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9199" y="2568389"/>
            <a:ext cx="2579683" cy="2579683"/>
          </a:xfrm>
          <a:prstGeom prst="rect">
            <a:avLst/>
          </a:prstGeom>
        </p:spPr>
      </p:pic>
      <p:sp>
        <p:nvSpPr>
          <p:cNvPr id="10" name="TextBox 9">
            <a:extLst>
              <a:ext uri="{FF2B5EF4-FFF2-40B4-BE49-F238E27FC236}">
                <a16:creationId xmlns:a16="http://schemas.microsoft.com/office/drawing/2014/main" id="{CAFFEC63-791A-038E-853D-7665380F5CCF}"/>
              </a:ext>
            </a:extLst>
          </p:cNvPr>
          <p:cNvSpPr txBox="1"/>
          <p:nvPr/>
        </p:nvSpPr>
        <p:spPr>
          <a:xfrm>
            <a:off x="2368296" y="2568389"/>
            <a:ext cx="2901254" cy="1192717"/>
          </a:xfrm>
          <a:prstGeom prst="rect">
            <a:avLst/>
          </a:prstGeom>
          <a:noFill/>
        </p:spPr>
        <p:txBody>
          <a:bodyPr wrap="square" rtlCol="0">
            <a:spAutoFit/>
          </a:bodyPr>
          <a:lstStyle/>
          <a:p>
            <a:pPr algn="r"/>
            <a:r>
              <a:rPr lang="en-US" sz="2400" b="1" dirty="0">
                <a:solidFill>
                  <a:srgbClr val="1F8074"/>
                </a:solidFill>
                <a:latin typeface="+mj-lt"/>
              </a:rPr>
              <a:t>STROKE</a:t>
            </a:r>
          </a:p>
          <a:p>
            <a:pPr algn="r"/>
            <a:r>
              <a:rPr lang="en-US" sz="2400" dirty="0">
                <a:solidFill>
                  <a:srgbClr val="1F8074"/>
                </a:solidFill>
              </a:rPr>
              <a:t>44% more likely to die from a stroke</a:t>
            </a:r>
          </a:p>
        </p:txBody>
      </p:sp>
      <p:sp>
        <p:nvSpPr>
          <p:cNvPr id="11" name="TextBox 10">
            <a:extLst>
              <a:ext uri="{FF2B5EF4-FFF2-40B4-BE49-F238E27FC236}">
                <a16:creationId xmlns:a16="http://schemas.microsoft.com/office/drawing/2014/main" id="{0876D649-76C0-0287-AE7E-F7235EEAB227}"/>
              </a:ext>
            </a:extLst>
          </p:cNvPr>
          <p:cNvSpPr txBox="1"/>
          <p:nvPr/>
        </p:nvSpPr>
        <p:spPr>
          <a:xfrm>
            <a:off x="1819656" y="3999216"/>
            <a:ext cx="3449894" cy="1200329"/>
          </a:xfrm>
          <a:prstGeom prst="rect">
            <a:avLst/>
          </a:prstGeom>
          <a:noFill/>
        </p:spPr>
        <p:txBody>
          <a:bodyPr wrap="square" rtlCol="0">
            <a:spAutoFit/>
          </a:bodyPr>
          <a:lstStyle/>
          <a:p>
            <a:pPr algn="r"/>
            <a:r>
              <a:rPr lang="en-US" sz="2400" b="1" dirty="0">
                <a:solidFill>
                  <a:srgbClr val="1F8074"/>
                </a:solidFill>
                <a:latin typeface="+mj-lt"/>
              </a:rPr>
              <a:t>HEART DISEASE</a:t>
            </a:r>
          </a:p>
          <a:p>
            <a:pPr algn="r"/>
            <a:r>
              <a:rPr lang="en-US" sz="2400" dirty="0">
                <a:solidFill>
                  <a:srgbClr val="1F8074"/>
                </a:solidFill>
              </a:rPr>
              <a:t>25% more likely to die from heart disease</a:t>
            </a:r>
          </a:p>
        </p:txBody>
      </p:sp>
      <p:sp>
        <p:nvSpPr>
          <p:cNvPr id="12" name="TextBox 11">
            <a:extLst>
              <a:ext uri="{FF2B5EF4-FFF2-40B4-BE49-F238E27FC236}">
                <a16:creationId xmlns:a16="http://schemas.microsoft.com/office/drawing/2014/main" id="{280DE9CA-13EB-F983-C15D-3BF39E387BBA}"/>
              </a:ext>
            </a:extLst>
          </p:cNvPr>
          <p:cNvSpPr txBox="1"/>
          <p:nvPr/>
        </p:nvSpPr>
        <p:spPr>
          <a:xfrm>
            <a:off x="7095639" y="2568389"/>
            <a:ext cx="2472938" cy="1192717"/>
          </a:xfrm>
          <a:prstGeom prst="rect">
            <a:avLst/>
          </a:prstGeom>
          <a:noFill/>
        </p:spPr>
        <p:txBody>
          <a:bodyPr wrap="square" rtlCol="0">
            <a:spAutoFit/>
          </a:bodyPr>
          <a:lstStyle/>
          <a:p>
            <a:r>
              <a:rPr lang="en-US" sz="2400" b="1" dirty="0">
                <a:solidFill>
                  <a:srgbClr val="1F8074"/>
                </a:solidFill>
                <a:latin typeface="+mj-lt"/>
              </a:rPr>
              <a:t>OBESITY</a:t>
            </a:r>
          </a:p>
          <a:p>
            <a:r>
              <a:rPr lang="en-US" sz="2400" dirty="0">
                <a:solidFill>
                  <a:srgbClr val="1F8074"/>
                </a:solidFill>
              </a:rPr>
              <a:t>23% more likely to be obese</a:t>
            </a:r>
          </a:p>
        </p:txBody>
      </p:sp>
      <p:sp>
        <p:nvSpPr>
          <p:cNvPr id="13" name="TextBox 12">
            <a:extLst>
              <a:ext uri="{FF2B5EF4-FFF2-40B4-BE49-F238E27FC236}">
                <a16:creationId xmlns:a16="http://schemas.microsoft.com/office/drawing/2014/main" id="{EE0F4076-43CD-F46B-8724-43ECB79C5589}"/>
              </a:ext>
            </a:extLst>
          </p:cNvPr>
          <p:cNvSpPr txBox="1"/>
          <p:nvPr/>
        </p:nvSpPr>
        <p:spPr>
          <a:xfrm>
            <a:off x="7095639" y="3999216"/>
            <a:ext cx="2472938" cy="1200329"/>
          </a:xfrm>
          <a:prstGeom prst="rect">
            <a:avLst/>
          </a:prstGeom>
          <a:noFill/>
        </p:spPr>
        <p:txBody>
          <a:bodyPr wrap="square" rtlCol="0">
            <a:spAutoFit/>
          </a:bodyPr>
          <a:lstStyle/>
          <a:p>
            <a:r>
              <a:rPr lang="en-US" sz="2400" b="1" dirty="0">
                <a:solidFill>
                  <a:srgbClr val="1F8074"/>
                </a:solidFill>
                <a:latin typeface="+mj-lt"/>
              </a:rPr>
              <a:t>DIABETES</a:t>
            </a:r>
          </a:p>
          <a:p>
            <a:r>
              <a:rPr lang="en-US" sz="2400" dirty="0">
                <a:solidFill>
                  <a:srgbClr val="1F8074"/>
                </a:solidFill>
              </a:rPr>
              <a:t>72% more likely to be diabetic</a:t>
            </a:r>
          </a:p>
        </p:txBody>
      </p:sp>
      <p:grpSp>
        <p:nvGrpSpPr>
          <p:cNvPr id="3" name="Group 2">
            <a:extLst>
              <a:ext uri="{FF2B5EF4-FFF2-40B4-BE49-F238E27FC236}">
                <a16:creationId xmlns:a16="http://schemas.microsoft.com/office/drawing/2014/main" id="{57182C3D-E9C6-0F31-8690-ACD48EBAF581}"/>
              </a:ext>
            </a:extLst>
          </p:cNvPr>
          <p:cNvGrpSpPr/>
          <p:nvPr/>
        </p:nvGrpSpPr>
        <p:grpSpPr>
          <a:xfrm>
            <a:off x="108557" y="6457806"/>
            <a:ext cx="4117754" cy="338554"/>
            <a:chOff x="403135" y="5286876"/>
            <a:chExt cx="7925319" cy="651604"/>
          </a:xfrm>
        </p:grpSpPr>
        <p:pic>
          <p:nvPicPr>
            <p:cNvPr id="8" name="Picture 7" descr="A blue and white logo with a brain&#10;&#10;Description automatically generated">
              <a:extLst>
                <a:ext uri="{FF2B5EF4-FFF2-40B4-BE49-F238E27FC236}">
                  <a16:creationId xmlns:a16="http://schemas.microsoft.com/office/drawing/2014/main" id="{78C92696-94C3-AD5E-E4C5-BC9622568CAA}"/>
                </a:ext>
              </a:extLst>
            </p:cNvPr>
            <p:cNvPicPr>
              <a:picLocks noChangeAspect="1"/>
            </p:cNvPicPr>
            <p:nvPr/>
          </p:nvPicPr>
          <p:blipFill>
            <a:blip r:embed="rId6"/>
            <a:stretch>
              <a:fillRect/>
            </a:stretch>
          </p:blipFill>
          <p:spPr>
            <a:xfrm>
              <a:off x="403135" y="5326314"/>
              <a:ext cx="2373403" cy="570031"/>
            </a:xfrm>
            <a:prstGeom prst="rect">
              <a:avLst/>
            </a:prstGeom>
          </p:spPr>
        </p:pic>
        <p:sp>
          <p:nvSpPr>
            <p:cNvPr id="14" name="TextBox 13">
              <a:extLst>
                <a:ext uri="{FF2B5EF4-FFF2-40B4-BE49-F238E27FC236}">
                  <a16:creationId xmlns:a16="http://schemas.microsoft.com/office/drawing/2014/main" id="{C8C0CC36-F1C8-8E9B-A91B-6780B2C5C678}"/>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91326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221A01-DB69-6EF6-2824-E231E8E3E476}"/>
              </a:ext>
            </a:extLst>
          </p:cNvPr>
          <p:cNvSpPr>
            <a:spLocks noGrp="1"/>
          </p:cNvSpPr>
          <p:nvPr>
            <p:ph type="title"/>
          </p:nvPr>
        </p:nvSpPr>
        <p:spPr>
          <a:xfrm>
            <a:off x="699714" y="288404"/>
            <a:ext cx="11004605" cy="977442"/>
          </a:xfrm>
        </p:spPr>
        <p:txBody>
          <a:bodyPr vert="horz" lIns="91440" tIns="45720" rIns="91440" bIns="45720" rtlCol="0" anchor="ctr">
            <a:normAutofit/>
          </a:bodyPr>
          <a:lstStyle/>
          <a:p>
            <a:pPr algn="ctr"/>
            <a:r>
              <a:rPr lang="en-US" dirty="0">
                <a:solidFill>
                  <a:srgbClr val="FFFFFF"/>
                </a:solidFill>
              </a:rPr>
              <a:t>Why the Disparities?</a:t>
            </a:r>
          </a:p>
        </p:txBody>
      </p:sp>
      <p:sp>
        <p:nvSpPr>
          <p:cNvPr id="5" name="Slide Number Placeholder 4">
            <a:extLst>
              <a:ext uri="{FF2B5EF4-FFF2-40B4-BE49-F238E27FC236}">
                <a16:creationId xmlns:a16="http://schemas.microsoft.com/office/drawing/2014/main" id="{049069F5-00DA-5D17-CAB5-F34EE3D0A33D}"/>
              </a:ext>
            </a:extLst>
          </p:cNvPr>
          <p:cNvSpPr>
            <a:spLocks noGrp="1"/>
          </p:cNvSpPr>
          <p:nvPr>
            <p:ph type="sldNum" sz="quarter" idx="12"/>
          </p:nvPr>
        </p:nvSpPr>
        <p:spPr>
          <a:xfrm>
            <a:off x="11704320" y="6452940"/>
            <a:ext cx="448056" cy="365760"/>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A96327B5-BB8C-4593-8AC2-046EF72AC6DE}"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2" name="Footer Placeholder 12">
            <a:extLst>
              <a:ext uri="{FF2B5EF4-FFF2-40B4-BE49-F238E27FC236}">
                <a16:creationId xmlns:a16="http://schemas.microsoft.com/office/drawing/2014/main" id="{D2FFEF06-9206-42C8-117A-F003806BD03E}"/>
              </a:ext>
            </a:extLst>
          </p:cNvPr>
          <p:cNvSpPr>
            <a:spLocks noGrp="1"/>
          </p:cNvSpPr>
          <p:nvPr>
            <p:ph type="ftr" sz="quarter" idx="11"/>
          </p:nvPr>
        </p:nvSpPr>
        <p:spPr>
          <a:xfrm>
            <a:off x="9547761" y="5082639"/>
            <a:ext cx="2604615" cy="2054431"/>
          </a:xfrm>
        </p:spPr>
        <p:txBody>
          <a:bodyPr vert="horz" lIns="91440" tIns="45720" rIns="91440" bIns="45720" rtlCol="0" anchor="ctr">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Nunito" pitchFamily="2" charset="0"/>
                <a:ea typeface="+mn-ea"/>
                <a:cs typeface="+mn-cs"/>
              </a:rPr>
              <a:t>DHHS Division of Aging and Adult Services BOLD NC and Maya Angelou Center for Health Equity, Wake Forest University School of Medicine </a:t>
            </a:r>
          </a:p>
        </p:txBody>
      </p:sp>
      <p:pic>
        <p:nvPicPr>
          <p:cNvPr id="10" name="Picture 9">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557" y="1162853"/>
            <a:ext cx="9302130" cy="5232449"/>
          </a:xfrm>
          <a:prstGeom prst="rect">
            <a:avLst/>
          </a:prstGeom>
        </p:spPr>
      </p:pic>
      <p:pic>
        <p:nvPicPr>
          <p:cNvPr id="3" name="Picture 2"/>
          <p:cNvPicPr>
            <a:picLocks noChangeAspect="1"/>
          </p:cNvPicPr>
          <p:nvPr/>
        </p:nvPicPr>
        <p:blipFill>
          <a:blip r:embed="rId4"/>
          <a:stretch>
            <a:fillRect/>
          </a:stretch>
        </p:blipFill>
        <p:spPr>
          <a:xfrm>
            <a:off x="3158836" y="6577947"/>
            <a:ext cx="9033164" cy="280053"/>
          </a:xfrm>
          <a:prstGeom prst="rect">
            <a:avLst/>
          </a:prstGeom>
          <a:solidFill>
            <a:schemeClr val="accent1"/>
          </a:solidFill>
        </p:spPr>
      </p:pic>
      <p:grpSp>
        <p:nvGrpSpPr>
          <p:cNvPr id="4" name="Group 3">
            <a:extLst>
              <a:ext uri="{FF2B5EF4-FFF2-40B4-BE49-F238E27FC236}">
                <a16:creationId xmlns:a16="http://schemas.microsoft.com/office/drawing/2014/main" id="{F03D5B5E-E216-C937-6E05-9A1958580BA0}"/>
              </a:ext>
            </a:extLst>
          </p:cNvPr>
          <p:cNvGrpSpPr/>
          <p:nvPr/>
        </p:nvGrpSpPr>
        <p:grpSpPr>
          <a:xfrm>
            <a:off x="108557" y="6457806"/>
            <a:ext cx="4117754" cy="338554"/>
            <a:chOff x="403135" y="5286876"/>
            <a:chExt cx="7925319" cy="651604"/>
          </a:xfrm>
        </p:grpSpPr>
        <p:pic>
          <p:nvPicPr>
            <p:cNvPr id="7" name="Picture 6" descr="A blue and white logo with a brain&#10;&#10;Description automatically generated">
              <a:extLst>
                <a:ext uri="{FF2B5EF4-FFF2-40B4-BE49-F238E27FC236}">
                  <a16:creationId xmlns:a16="http://schemas.microsoft.com/office/drawing/2014/main" id="{0826E27E-062E-1FB0-5549-BB83F3F8731E}"/>
                </a:ext>
              </a:extLst>
            </p:cNvPr>
            <p:cNvPicPr>
              <a:picLocks noChangeAspect="1"/>
            </p:cNvPicPr>
            <p:nvPr/>
          </p:nvPicPr>
          <p:blipFill>
            <a:blip r:embed="rId5"/>
            <a:stretch>
              <a:fillRect/>
            </a:stretch>
          </p:blipFill>
          <p:spPr>
            <a:xfrm>
              <a:off x="403135" y="5326314"/>
              <a:ext cx="2373403" cy="570031"/>
            </a:xfrm>
            <a:prstGeom prst="rect">
              <a:avLst/>
            </a:prstGeom>
          </p:spPr>
        </p:pic>
        <p:sp>
          <p:nvSpPr>
            <p:cNvPr id="8" name="TextBox 7">
              <a:extLst>
                <a:ext uri="{FF2B5EF4-FFF2-40B4-BE49-F238E27FC236}">
                  <a16:creationId xmlns:a16="http://schemas.microsoft.com/office/drawing/2014/main" id="{6897DBA7-B56D-34CE-7CFA-36A7179993F7}"/>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1370758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221A01-DB69-6EF6-2824-E231E8E3E476}"/>
              </a:ext>
            </a:extLst>
          </p:cNvPr>
          <p:cNvSpPr>
            <a:spLocks noGrp="1"/>
          </p:cNvSpPr>
          <p:nvPr>
            <p:ph type="title"/>
          </p:nvPr>
        </p:nvSpPr>
        <p:spPr>
          <a:xfrm>
            <a:off x="699714" y="288404"/>
            <a:ext cx="11004605" cy="977442"/>
          </a:xfrm>
        </p:spPr>
        <p:txBody>
          <a:bodyPr vert="horz" lIns="91440" tIns="45720" rIns="91440" bIns="45720" rtlCol="0" anchor="ctr">
            <a:normAutofit fontScale="90000"/>
          </a:bodyPr>
          <a:lstStyle/>
          <a:p>
            <a:pPr algn="ctr"/>
            <a:r>
              <a:rPr lang="en-US" sz="4800" dirty="0">
                <a:solidFill>
                  <a:srgbClr val="FFFFFF"/>
                </a:solidFill>
              </a:rPr>
              <a:t>Did you know these diseases</a:t>
            </a:r>
            <a:br>
              <a:rPr lang="en-US" sz="4800" dirty="0">
                <a:solidFill>
                  <a:srgbClr val="FFFFFF"/>
                </a:solidFill>
              </a:rPr>
            </a:br>
            <a:r>
              <a:rPr lang="en-US" sz="4800" dirty="0">
                <a:solidFill>
                  <a:srgbClr val="FFFFFF"/>
                </a:solidFill>
              </a:rPr>
              <a:t>are connected?</a:t>
            </a:r>
          </a:p>
        </p:txBody>
      </p:sp>
      <p:sp>
        <p:nvSpPr>
          <p:cNvPr id="5" name="Slide Number Placeholder 4">
            <a:extLst>
              <a:ext uri="{FF2B5EF4-FFF2-40B4-BE49-F238E27FC236}">
                <a16:creationId xmlns:a16="http://schemas.microsoft.com/office/drawing/2014/main" id="{049069F5-00DA-5D17-CAB5-F34EE3D0A33D}"/>
              </a:ext>
            </a:extLst>
          </p:cNvPr>
          <p:cNvSpPr>
            <a:spLocks noGrp="1"/>
          </p:cNvSpPr>
          <p:nvPr>
            <p:ph type="sldNum" sz="quarter" idx="12"/>
          </p:nvPr>
        </p:nvSpPr>
        <p:spPr>
          <a:xfrm>
            <a:off x="11704320" y="6452940"/>
            <a:ext cx="448056" cy="365760"/>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A96327B5-BB8C-4593-8AC2-046EF72AC6DE}"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7</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634DD04A-9160-7D30-245E-7A92C3E3DD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769"/>
          <a:stretch/>
        </p:blipFill>
        <p:spPr bwMode="auto">
          <a:xfrm>
            <a:off x="640339" y="1382779"/>
            <a:ext cx="10946137" cy="495483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D3CBFA3-C104-4E9C-C61B-56BE7BE0F9D4}"/>
              </a:ext>
            </a:extLst>
          </p:cNvPr>
          <p:cNvGrpSpPr/>
          <p:nvPr/>
        </p:nvGrpSpPr>
        <p:grpSpPr>
          <a:xfrm>
            <a:off x="108557" y="6457806"/>
            <a:ext cx="4117754" cy="338554"/>
            <a:chOff x="403135" y="5286876"/>
            <a:chExt cx="7925319" cy="651604"/>
          </a:xfrm>
        </p:grpSpPr>
        <p:pic>
          <p:nvPicPr>
            <p:cNvPr id="3" name="Picture 2" descr="A blue and white logo with a brain&#10;&#10;Description automatically generated">
              <a:extLst>
                <a:ext uri="{FF2B5EF4-FFF2-40B4-BE49-F238E27FC236}">
                  <a16:creationId xmlns:a16="http://schemas.microsoft.com/office/drawing/2014/main" id="{6CF47A99-3D7F-F1D5-06AD-676051BCDC28}"/>
                </a:ext>
              </a:extLst>
            </p:cNvPr>
            <p:cNvPicPr>
              <a:picLocks noChangeAspect="1"/>
            </p:cNvPicPr>
            <p:nvPr/>
          </p:nvPicPr>
          <p:blipFill>
            <a:blip r:embed="rId3"/>
            <a:stretch>
              <a:fillRect/>
            </a:stretch>
          </p:blipFill>
          <p:spPr>
            <a:xfrm>
              <a:off x="403135" y="5326314"/>
              <a:ext cx="2373403" cy="570031"/>
            </a:xfrm>
            <a:prstGeom prst="rect">
              <a:avLst/>
            </a:prstGeom>
          </p:spPr>
        </p:pic>
        <p:sp>
          <p:nvSpPr>
            <p:cNvPr id="4" name="TextBox 3">
              <a:extLst>
                <a:ext uri="{FF2B5EF4-FFF2-40B4-BE49-F238E27FC236}">
                  <a16:creationId xmlns:a16="http://schemas.microsoft.com/office/drawing/2014/main" id="{B84CBF72-040D-C4CE-FEF7-EEB79EABCAA5}"/>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916623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221A01-DB69-6EF6-2824-E231E8E3E476}"/>
              </a:ext>
            </a:extLst>
          </p:cNvPr>
          <p:cNvSpPr>
            <a:spLocks noGrp="1"/>
          </p:cNvSpPr>
          <p:nvPr>
            <p:ph type="title"/>
          </p:nvPr>
        </p:nvSpPr>
        <p:spPr>
          <a:xfrm>
            <a:off x="699714" y="353160"/>
            <a:ext cx="11240752" cy="898581"/>
          </a:xfrm>
        </p:spPr>
        <p:txBody>
          <a:bodyPr vert="horz" lIns="91440" tIns="45720" rIns="91440" bIns="45720" rtlCol="0" anchor="ctr">
            <a:noAutofit/>
          </a:bodyPr>
          <a:lstStyle/>
          <a:p>
            <a:pPr algn="ctr"/>
            <a:r>
              <a:rPr lang="en-US" cap="none" dirty="0">
                <a:solidFill>
                  <a:srgbClr val="FFFFFF"/>
                </a:solidFill>
                <a:latin typeface="Franklin Gothic Medium" panose="020B0603020102020204" pitchFamily="34" charset="0"/>
              </a:rPr>
              <a:t>HYPERTENSION AND RISK OF DEMENTIA</a:t>
            </a:r>
          </a:p>
        </p:txBody>
      </p:sp>
      <p:sp>
        <p:nvSpPr>
          <p:cNvPr id="5" name="Slide Number Placeholder 4">
            <a:extLst>
              <a:ext uri="{FF2B5EF4-FFF2-40B4-BE49-F238E27FC236}">
                <a16:creationId xmlns:a16="http://schemas.microsoft.com/office/drawing/2014/main" id="{049069F5-00DA-5D17-CAB5-F34EE3D0A33D}"/>
              </a:ext>
            </a:extLst>
          </p:cNvPr>
          <p:cNvSpPr>
            <a:spLocks noGrp="1"/>
          </p:cNvSpPr>
          <p:nvPr>
            <p:ph type="sldNum" sz="quarter" idx="12"/>
          </p:nvPr>
        </p:nvSpPr>
        <p:spPr>
          <a:xfrm>
            <a:off x="11704320" y="6431079"/>
            <a:ext cx="448056" cy="365125"/>
          </a:xfrm>
          <a:prstGeom prst="ellipse">
            <a:avLst/>
          </a:prstGeom>
        </p:spPr>
        <p:txBody>
          <a:bodyPr vert="horz" lIns="91440" tIns="45720" rIns="91440" bIns="45720" rtlCol="0"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A96327B5-BB8C-4593-8AC2-046EF72AC6DE}" type="slidenum">
              <a:rPr kumimoji="0" 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8</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99BAE305-2E05-4AD6-1FC4-68091FB92266}"/>
              </a:ext>
            </a:extLst>
          </p:cNvPr>
          <p:cNvGraphicFramePr/>
          <p:nvPr>
            <p:extLst>
              <p:ext uri="{D42A27DB-BD31-4B8C-83A1-F6EECF244321}">
                <p14:modId xmlns:p14="http://schemas.microsoft.com/office/powerpoint/2010/main" val="1577313368"/>
              </p:ext>
            </p:extLst>
          </p:nvPr>
        </p:nvGraphicFramePr>
        <p:xfrm>
          <a:off x="595183" y="1418450"/>
          <a:ext cx="11148722" cy="478197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4F65919-4D76-B4F7-DE72-28FF1AEBCF0A}"/>
              </a:ext>
            </a:extLst>
          </p:cNvPr>
          <p:cNvSpPr txBox="1"/>
          <p:nvPr/>
        </p:nvSpPr>
        <p:spPr>
          <a:xfrm>
            <a:off x="6119750" y="6357870"/>
            <a:ext cx="619097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5978"/>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https://www.alz.org/media/Documents/alzheimers-hypertension-and-risk-of-dementia-ph-fs.pdf</a:t>
            </a:r>
            <a:r>
              <a:rPr kumimoji="0" lang="en-US" sz="1100" b="0" i="0" u="none" strike="noStrike" kern="1200" cap="none" spc="0" normalizeH="0" baseline="0" noProof="0" dirty="0">
                <a:ln>
                  <a:noFill/>
                </a:ln>
                <a:solidFill>
                  <a:srgbClr val="005978"/>
                </a:solidFill>
                <a:effectLst/>
                <a:uLnTx/>
                <a:uFillTx/>
                <a:latin typeface="Calibri" panose="020F0502020204030204"/>
                <a:ea typeface="+mn-ea"/>
                <a:cs typeface="+mn-cs"/>
              </a:rPr>
              <a:t> </a:t>
            </a:r>
          </a:p>
        </p:txBody>
      </p:sp>
      <p:grpSp>
        <p:nvGrpSpPr>
          <p:cNvPr id="3" name="Group 2">
            <a:extLst>
              <a:ext uri="{FF2B5EF4-FFF2-40B4-BE49-F238E27FC236}">
                <a16:creationId xmlns:a16="http://schemas.microsoft.com/office/drawing/2014/main" id="{88E1C651-708C-6850-A804-8C379CA8A7BF}"/>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EF8F03B0-5CFE-C01B-3A80-759A3ACF6836}"/>
                </a:ext>
              </a:extLst>
            </p:cNvPr>
            <p:cNvPicPr>
              <a:picLocks noChangeAspect="1"/>
            </p:cNvPicPr>
            <p:nvPr/>
          </p:nvPicPr>
          <p:blipFill>
            <a:blip r:embed="rId5"/>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8374BA03-AE26-4843-C71F-C56CF96B1766}"/>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205694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Sherri Shepherd"/>
          <p:cNvSpPr>
            <a:spLocks noChangeAspect="1" noChangeArrowheads="1"/>
          </p:cNvSpPr>
          <p:nvPr/>
        </p:nvSpPr>
        <p:spPr bwMode="auto">
          <a:xfrm>
            <a:off x="155575" y="-144463"/>
            <a:ext cx="304800" cy="5720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utoShape 4" descr="Sherri Shephe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2" descr="This horizontal line graph uses 3 lines to show the prevalence trends of diagnosed diabetes, undiagnosed diabetes, and total diabetes among US adults aged 18 years or older from 2001 to 2020. The vertical Y-axis presents percentages from 0% to 14% in increments of 2. The horizontal X-axis presents the time period in 2-year spans. Prevalence of diagnosed diabetes and total diabetes increased in time. Prevalence of undiagnosed diabetes remained steady. ">
            <a:extLst>
              <a:ext uri="{FF2B5EF4-FFF2-40B4-BE49-F238E27FC236}">
                <a16:creationId xmlns:a16="http://schemas.microsoft.com/office/drawing/2014/main" id="{2F4B3547-85FD-FBBD-F20A-CB8BF8128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950" y="1690094"/>
            <a:ext cx="8440099" cy="456397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2CA35C0D-CB1A-804B-BB96-27AC343F77C1}"/>
              </a:ext>
            </a:extLst>
          </p:cNvPr>
          <p:cNvSpPr>
            <a:spLocks noGrp="1"/>
          </p:cNvSpPr>
          <p:nvPr>
            <p:ph type="title"/>
          </p:nvPr>
        </p:nvSpPr>
        <p:spPr>
          <a:xfrm>
            <a:off x="0" y="1018063"/>
            <a:ext cx="12192000" cy="631159"/>
          </a:xfrm>
          <a:prstGeom prst="rect">
            <a:avLst/>
          </a:prstGeom>
        </p:spPr>
        <p:txBody>
          <a:bodyPr>
            <a:noAutofit/>
          </a:bodyPr>
          <a:lstStyle/>
          <a:p>
            <a:pPr algn="ctr"/>
            <a:r>
              <a:rPr lang="en-US" sz="2800" dirty="0">
                <a:solidFill>
                  <a:schemeClr val="bg1"/>
                </a:solidFill>
                <a:cs typeface="Arial" panose="020B0604020202020204" pitchFamily="34" charset="0"/>
              </a:rPr>
              <a:t>Rates of Diabetes among US Adults Ages </a:t>
            </a:r>
            <a:r>
              <a:rPr lang="en-US" sz="2800" u="sng" dirty="0">
                <a:solidFill>
                  <a:schemeClr val="bg1"/>
                </a:solidFill>
                <a:cs typeface="Arial" panose="020B0604020202020204" pitchFamily="34" charset="0"/>
              </a:rPr>
              <a:t>&gt;</a:t>
            </a:r>
            <a:r>
              <a:rPr lang="en-US" sz="2800" dirty="0">
                <a:solidFill>
                  <a:schemeClr val="bg1"/>
                </a:solidFill>
                <a:cs typeface="Arial" panose="020B0604020202020204" pitchFamily="34" charset="0"/>
              </a:rPr>
              <a:t>18 years</a:t>
            </a:r>
          </a:p>
        </p:txBody>
      </p:sp>
      <p:sp>
        <p:nvSpPr>
          <p:cNvPr id="19" name="TextBox 18">
            <a:extLst>
              <a:ext uri="{FF2B5EF4-FFF2-40B4-BE49-F238E27FC236}">
                <a16:creationId xmlns:a16="http://schemas.microsoft.com/office/drawing/2014/main" id="{6FF83859-461B-734D-15B6-A5CE24B4856C}"/>
              </a:ext>
            </a:extLst>
          </p:cNvPr>
          <p:cNvSpPr txBox="1"/>
          <p:nvPr/>
        </p:nvSpPr>
        <p:spPr>
          <a:xfrm>
            <a:off x="4896565" y="6400749"/>
            <a:ext cx="9603066" cy="25391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https://www.cdc.gov/diabetes/library/reports/reportcard/national-state-diabetes-trends.html</a:t>
            </a:r>
            <a:r>
              <a:rPr kumimoji="0" lang="en-US"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
        <p:nvSpPr>
          <p:cNvPr id="6" name="TextBox 5">
            <a:extLst>
              <a:ext uri="{FF2B5EF4-FFF2-40B4-BE49-F238E27FC236}">
                <a16:creationId xmlns:a16="http://schemas.microsoft.com/office/drawing/2014/main" id="{A69B1E1B-E419-3511-5EB7-3F4678E2E8ED}"/>
              </a:ext>
            </a:extLst>
          </p:cNvPr>
          <p:cNvSpPr txBox="1"/>
          <p:nvPr/>
        </p:nvSpPr>
        <p:spPr>
          <a:xfrm>
            <a:off x="0" y="449257"/>
            <a:ext cx="12192000" cy="738664"/>
          </a:xfrm>
          <a:prstGeom prst="rect">
            <a:avLst/>
          </a:prstGeom>
          <a:noFill/>
        </p:spPr>
        <p:txBody>
          <a:bodyPr wrap="square" rtlCol="0">
            <a:spAutoFit/>
          </a:bodyPr>
          <a:lstStyle/>
          <a:p>
            <a:pPr algn="ctr"/>
            <a:r>
              <a:rPr lang="en-US" sz="4200" b="1" dirty="0">
                <a:latin typeface="+mj-lt"/>
              </a:rPr>
              <a:t>UNDERSTANDING BLOOD GLUCOSE/DIABETES</a:t>
            </a:r>
          </a:p>
        </p:txBody>
      </p:sp>
      <p:grpSp>
        <p:nvGrpSpPr>
          <p:cNvPr id="2" name="Group 1">
            <a:extLst>
              <a:ext uri="{FF2B5EF4-FFF2-40B4-BE49-F238E27FC236}">
                <a16:creationId xmlns:a16="http://schemas.microsoft.com/office/drawing/2014/main" id="{38FE15D9-D0EA-7D5C-1C86-BC4C82FE0031}"/>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5ACF624D-033B-32A9-531E-2A216A232FE5}"/>
                </a:ext>
              </a:extLst>
            </p:cNvPr>
            <p:cNvPicPr>
              <a:picLocks noChangeAspect="1"/>
            </p:cNvPicPr>
            <p:nvPr/>
          </p:nvPicPr>
          <p:blipFill>
            <a:blip r:embed="rId5"/>
            <a:stretch>
              <a:fillRect/>
            </a:stretch>
          </p:blipFill>
          <p:spPr>
            <a:xfrm>
              <a:off x="403135" y="5326314"/>
              <a:ext cx="2373403" cy="570031"/>
            </a:xfrm>
            <a:prstGeom prst="rect">
              <a:avLst/>
            </a:prstGeom>
          </p:spPr>
        </p:pic>
        <p:sp>
          <p:nvSpPr>
            <p:cNvPr id="7" name="TextBox 6">
              <a:extLst>
                <a:ext uri="{FF2B5EF4-FFF2-40B4-BE49-F238E27FC236}">
                  <a16:creationId xmlns:a16="http://schemas.microsoft.com/office/drawing/2014/main" id="{B94D756F-03EA-634C-3549-504D8955FBB2}"/>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606703257"/>
      </p:ext>
    </p:extLst>
  </p:cSld>
  <p:clrMapOvr>
    <a:masterClrMapping/>
  </p:clrMapOvr>
</p:sld>
</file>

<file path=ppt/theme/theme1.xml><?xml version="1.0" encoding="utf-8"?>
<a:theme xmlns:a="http://schemas.openxmlformats.org/drawingml/2006/main" name="Berlin">
  <a:themeElements>
    <a:clrScheme name="Custom 12">
      <a:dk1>
        <a:srgbClr val="005971"/>
      </a:dk1>
      <a:lt1>
        <a:srgbClr val="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A84DF9C38F85459C2FBB53EA3FC961" ma:contentTypeVersion="16" ma:contentTypeDescription="Create a new document." ma:contentTypeScope="" ma:versionID="56eed81f91c6e4c376543b78c52c3f3c">
  <xsd:schema xmlns:xsd="http://www.w3.org/2001/XMLSchema" xmlns:xs="http://www.w3.org/2001/XMLSchema" xmlns:p="http://schemas.microsoft.com/office/2006/metadata/properties" xmlns:ns2="bd78b2e4-9060-4309-b354-463fb93a4269" xmlns:ns3="ea8af748-1d0b-4554-b403-23c573964229" targetNamespace="http://schemas.microsoft.com/office/2006/metadata/properties" ma:root="true" ma:fieldsID="e371658e6c15dc6ceb77a667abadf544" ns2:_="" ns3:_="">
    <xsd:import namespace="bd78b2e4-9060-4309-b354-463fb93a4269"/>
    <xsd:import namespace="ea8af748-1d0b-4554-b403-23c5739642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8b2e4-9060-4309-b354-463fb93a4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af748-1d0b-4554-b403-23c5739642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7b129b-aecc-4f48-b65e-4752a1115b12}" ma:internalName="TaxCatchAll" ma:showField="CatchAllData" ma:web="ea8af748-1d0b-4554-b403-23c573964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78b2e4-9060-4309-b354-463fb93a4269">
      <Terms xmlns="http://schemas.microsoft.com/office/infopath/2007/PartnerControls"/>
    </lcf76f155ced4ddcb4097134ff3c332f>
    <TaxCatchAll xmlns="ea8af748-1d0b-4554-b403-23c573964229" xsi:nil="true"/>
  </documentManagement>
</p:properties>
</file>

<file path=customXml/itemProps1.xml><?xml version="1.0" encoding="utf-8"?>
<ds:datastoreItem xmlns:ds="http://schemas.openxmlformats.org/officeDocument/2006/customXml" ds:itemID="{C2E76E5F-19B7-437C-BAF4-E19992EF32D8}"/>
</file>

<file path=customXml/itemProps2.xml><?xml version="1.0" encoding="utf-8"?>
<ds:datastoreItem xmlns:ds="http://schemas.openxmlformats.org/officeDocument/2006/customXml" ds:itemID="{EBF4AEF5-7FAC-45E4-BF51-0DDD445F1C81}">
  <ds:schemaRefs>
    <ds:schemaRef ds:uri="http://schemas.microsoft.com/sharepoint/v3/contenttype/forms"/>
  </ds:schemaRefs>
</ds:datastoreItem>
</file>

<file path=customXml/itemProps3.xml><?xml version="1.0" encoding="utf-8"?>
<ds:datastoreItem xmlns:ds="http://schemas.openxmlformats.org/officeDocument/2006/customXml" ds:itemID="{6C9A135C-F3B3-4D59-A429-CF6050D0557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TM03457444[[fn=Basis]]</Template>
  <TotalTime>1079</TotalTime>
  <Words>2076</Words>
  <Application>Microsoft Macintosh PowerPoint</Application>
  <PresentationFormat>Widescreen</PresentationFormat>
  <Paragraphs>147</Paragraphs>
  <Slides>16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Franklin Gothic Book</vt:lpstr>
      <vt:lpstr>Franklin Gothic Demi</vt:lpstr>
      <vt:lpstr>Franklin Gothic Medium</vt:lpstr>
      <vt:lpstr>Nunito</vt:lpstr>
      <vt:lpstr>Open Sans</vt:lpstr>
      <vt:lpstr>Wingdings</vt:lpstr>
      <vt:lpstr>Berlin</vt:lpstr>
      <vt:lpstr>PowerPoint Presentation</vt:lpstr>
      <vt:lpstr>African Americans, aging and Dementia</vt:lpstr>
      <vt:lpstr>Risk of Alzheimer’s disease</vt:lpstr>
      <vt:lpstr>PowerPoint Presentation</vt:lpstr>
      <vt:lpstr>Racial Disparity in Alzheimer’s </vt:lpstr>
      <vt:lpstr>Why the Disparities?</vt:lpstr>
      <vt:lpstr>Did you know these diseases are connected?</vt:lpstr>
      <vt:lpstr>HYPERTENSION AND RISK OF DEMENTIA</vt:lpstr>
      <vt:lpstr>Rates of Diabetes among US Adults Ages &gt;18 years</vt:lpstr>
      <vt:lpstr>Diagnosis</vt:lpstr>
      <vt:lpstr>PowerPoint Presentation</vt:lpstr>
      <vt:lpstr>African Americans and Research Participation</vt:lpstr>
      <vt:lpstr>PowerPoint Presentation</vt:lpstr>
      <vt:lpstr>Without information there is little progress</vt:lpstr>
      <vt:lpstr>PowerPoint Presentation</vt:lpstr>
      <vt:lpstr>PowerPoint Presentation</vt:lpstr>
    </vt:vector>
  </TitlesOfParts>
  <Company>WFBH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of Alzheimer’s disease</dc:title>
  <dc:creator>Allison Caban-Holt</dc:creator>
  <cp:lastModifiedBy>Eargle, Allison</cp:lastModifiedBy>
  <cp:revision>16</cp:revision>
  <dcterms:created xsi:type="dcterms:W3CDTF">2023-07-27T20:40:38Z</dcterms:created>
  <dcterms:modified xsi:type="dcterms:W3CDTF">2023-09-22T18:26:01Z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0x01010090A84DF9C38F85459C2FBB53EA3FC961</vt:lpwstr>
  </property>
</Properties>
</file>