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68" r:id="rId6"/>
  </p:sldMasterIdLst>
  <p:notesMasterIdLst>
    <p:notesMasterId r:id="rId16"/>
  </p:notesMasterIdLst>
  <p:sldIdLst>
    <p:sldId id="299" r:id="rId7"/>
    <p:sldId id="286" r:id="rId8"/>
    <p:sldId id="290" r:id="rId9"/>
    <p:sldId id="257" r:id="rId10"/>
    <p:sldId id="292" r:id="rId11"/>
    <p:sldId id="294" r:id="rId12"/>
    <p:sldId id="296" r:id="rId13"/>
    <p:sldId id="298"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78"/>
    <a:srgbClr val="FFA401"/>
    <a:srgbClr val="42A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BDE8A-D07B-4449-95D7-578F00351417}" v="3" dt="2023-08-02T12:07:11.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77551"/>
  </p:normalViewPr>
  <p:slideViewPr>
    <p:cSldViewPr snapToGrid="0">
      <p:cViewPr varScale="1">
        <p:scale>
          <a:sx n="93" d="100"/>
          <a:sy n="93" d="100"/>
        </p:scale>
        <p:origin x="192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att,Renee" userId="55ecd76b-f6c6-4f66-ab78-5fbaf3242c82" providerId="ADAL" clId="{ED8BDE8A-D07B-4449-95D7-578F00351417}"/>
    <pc:docChg chg="undo redo custSel addSld delSld modSld sldOrd">
      <pc:chgData name="Myatt,Renee" userId="55ecd76b-f6c6-4f66-ab78-5fbaf3242c82" providerId="ADAL" clId="{ED8BDE8A-D07B-4449-95D7-578F00351417}" dt="2023-08-02T12:07:53.494" v="15"/>
      <pc:docMkLst>
        <pc:docMk/>
      </pc:docMkLst>
      <pc:sldChg chg="modSp add del mod ord">
        <pc:chgData name="Myatt,Renee" userId="55ecd76b-f6c6-4f66-ab78-5fbaf3242c82" providerId="ADAL" clId="{ED8BDE8A-D07B-4449-95D7-578F00351417}" dt="2023-08-02T12:07:53.494" v="15"/>
        <pc:sldMkLst>
          <pc:docMk/>
          <pc:sldMk cId="2891576494" sldId="286"/>
        </pc:sldMkLst>
        <pc:spChg chg="mod">
          <ac:chgData name="Myatt,Renee" userId="55ecd76b-f6c6-4f66-ab78-5fbaf3242c82" providerId="ADAL" clId="{ED8BDE8A-D07B-4449-95D7-578F00351417}" dt="2023-08-02T12:07:53.494" v="15"/>
          <ac:spMkLst>
            <pc:docMk/>
            <pc:sldMk cId="2891576494" sldId="286"/>
            <ac:spMk id="2" creationId="{DF4F44F3-88F4-BDFE-C2EF-52121171E3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CBC0D-E7CF-47C1-80D6-F4CE89F73879}" type="datetimeFigureOut">
              <a:rPr lang="en-US" smtClean="0"/>
              <a:t>9/21/23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9976D-F7D5-4F9C-A7A8-A4D091FCD0F8}" type="slidenum">
              <a:rPr lang="en-US" smtClean="0"/>
              <a:t>‹#›</a:t>
            </a:fld>
            <a:endParaRPr lang="en-US"/>
          </a:p>
        </p:txBody>
      </p:sp>
    </p:spTree>
    <p:extLst>
      <p:ext uri="{BB962C8B-B14F-4D97-AF65-F5344CB8AC3E}">
        <p14:creationId xmlns:p14="http://schemas.microsoft.com/office/powerpoint/2010/main" val="153403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9976D-F7D5-4F9C-A7A8-A4D091FCD0F8}" type="slidenum">
              <a:rPr lang="en-US" smtClean="0"/>
              <a:t>2</a:t>
            </a:fld>
            <a:endParaRPr lang="en-US"/>
          </a:p>
        </p:txBody>
      </p:sp>
    </p:spTree>
    <p:extLst>
      <p:ext uri="{BB962C8B-B14F-4D97-AF65-F5344CB8AC3E}">
        <p14:creationId xmlns:p14="http://schemas.microsoft.com/office/powerpoint/2010/main" val="249695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603fb081c_1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603fb081c_1_9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Just to make sure we’re all on the same page with some important definitions….our mission references Alzheimer’s AND dementia. Raise your hand if you feel like you know the difference.</a:t>
            </a:r>
            <a:r>
              <a:rPr lang="en-US" sz="1100" dirty="0">
                <a:highlight>
                  <a:srgbClr val="FFFF00"/>
                </a:highlight>
                <a:latin typeface="Arial"/>
                <a:ea typeface="Arial"/>
                <a:cs typeface="Arial"/>
                <a:sym typeface="Arial"/>
              </a:rPr>
              <a:t> {call on a participant if possible}</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Let me tell you a bit about dementia and Alzheimer’s. Dementia is a general term for loss of memory, language, problem-solving and other thinking abilities that are severe enough to interfere with daily life. Alzheimer's is the</a:t>
            </a:r>
            <a:r>
              <a:rPr lang="en-US" sz="1100" baseline="0" dirty="0">
                <a:latin typeface="Arial"/>
                <a:ea typeface="Arial"/>
                <a:cs typeface="Arial"/>
                <a:sym typeface="Arial"/>
              </a:rPr>
              <a:t> </a:t>
            </a:r>
            <a:r>
              <a:rPr lang="en-US" sz="1100" dirty="0">
                <a:latin typeface="Arial"/>
                <a:ea typeface="Arial"/>
                <a:cs typeface="Arial"/>
                <a:sym typeface="Arial"/>
              </a:rPr>
              <a:t>most common cause of dementia.</a:t>
            </a:r>
            <a:endParaRPr sz="1650" dirty="0">
              <a:solidFill>
                <a:srgbClr val="58595B"/>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Dementia is not a single disease; it’s an overall term — like heart disease — that covers a wide range of specific medical conditions, including Alzheimer’s disease. Disorders grouped under the general term “dementia” are caused by abnormal brain changes. These changes trigger a decline in thinking skills, also known as cognitive abilities, severe enough to impair daily life and independent function. They also affect behavior, feelings and relationships.</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Alzheimer's disease accounts for 60-80% of cases. Vascular dementia, which occurs because of microscopic bleeding and blood vessel blockage in the brain, is the second most common cause of dementia. Those who experience the brain changes of multiple types of dementia simultaneously have mixed dementia. There are many other conditions that can cause symptoms of dementia, including some that are reversible, such as thyroid problems and vitamin deficiencies.</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Often dementia will start out slowly and gradually get worse. If you or someone you know is experiencing memory difficulties or other changes in thinking skills, don't ignore them. See a doctor soon to determine the cause. And also get connected to help and support to answer your questions and guide you through this diagnosis.</a:t>
            </a:r>
            <a:endParaRPr sz="1100" dirty="0">
              <a:latin typeface="Arial"/>
              <a:ea typeface="Arial"/>
              <a:cs typeface="Arial"/>
              <a:sym typeface="Arial"/>
            </a:endParaRPr>
          </a:p>
        </p:txBody>
      </p:sp>
      <p:sp>
        <p:nvSpPr>
          <p:cNvPr id="137" name="Google Shape;137;g12603fb081c_1_96:notes"/>
          <p:cNvSpPr txBox="1">
            <a:spLocks noGrp="1"/>
          </p:cNvSpPr>
          <p:nvPr>
            <p:ph type="sldNum" idx="12"/>
          </p:nvPr>
        </p:nvSpPr>
        <p:spPr>
          <a:xfrm>
            <a:off x="3970938" y="8829967"/>
            <a:ext cx="3037800" cy="4668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353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e891bffb4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e891bffb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56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e891bffb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e891bffb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95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e891bffb4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e891bffb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61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e891bffb4_0_2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135" name="Google Shape;135;gbe891bffb4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76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e891bffb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e891bffb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68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9976D-F7D5-4F9C-A7A8-A4D091FCD0F8}" type="slidenum">
              <a:rPr lang="en-US" smtClean="0"/>
              <a:t>9</a:t>
            </a:fld>
            <a:endParaRPr lang="en-US"/>
          </a:p>
        </p:txBody>
      </p:sp>
    </p:spTree>
    <p:extLst>
      <p:ext uri="{BB962C8B-B14F-4D97-AF65-F5344CB8AC3E}">
        <p14:creationId xmlns:p14="http://schemas.microsoft.com/office/powerpoint/2010/main" val="408307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Background 1" type="obj">
  <p:cSld name="White Background 1">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609600" y="274637"/>
            <a:ext cx="10972800" cy="8324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36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86" name="Google Shape;86;p22"/>
          <p:cNvSpPr txBox="1">
            <a:spLocks noGrp="1"/>
          </p:cNvSpPr>
          <p:nvPr>
            <p:ph type="body" idx="1"/>
          </p:nvPr>
        </p:nvSpPr>
        <p:spPr>
          <a:xfrm>
            <a:off x="609600" y="1111029"/>
            <a:ext cx="10972800" cy="4973200"/>
          </a:xfrm>
          <a:prstGeom prst="rect">
            <a:avLst/>
          </a:prstGeom>
          <a:noFill/>
          <a:ln>
            <a:noFill/>
          </a:ln>
        </p:spPr>
        <p:txBody>
          <a:bodyPr spcFirstLastPara="1" wrap="square" lIns="68575" tIns="34275" rIns="68575" bIns="34275" anchor="t" anchorCtr="0">
            <a:noAutofit/>
          </a:bodyPr>
          <a:lstStyle>
            <a:lvl1pPr marL="609585" marR="0" lvl="0" indent="-541853" algn="l" rtl="0">
              <a:lnSpc>
                <a:spcPct val="100000"/>
              </a:lnSpc>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1pPr>
            <a:lvl2pPr marL="1219170" marR="0" lvl="1" indent="-507987" algn="l" rtl="0">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Google Shape;87;p22"/>
          <p:cNvSpPr txBox="1">
            <a:spLocks noGrp="1"/>
          </p:cNvSpPr>
          <p:nvPr>
            <p:ph type="sldNum" idx="12"/>
          </p:nvPr>
        </p:nvSpPr>
        <p:spPr>
          <a:xfrm>
            <a:off x="10668000" y="6355080"/>
            <a:ext cx="812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305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BE7D1"/>
        </a:solidFill>
        <a:effectLst/>
      </p:bgPr>
    </p:bg>
    <p:spTree>
      <p:nvGrpSpPr>
        <p:cNvPr id="1" name=""/>
        <p:cNvGrpSpPr/>
        <p:nvPr/>
      </p:nvGrpSpPr>
      <p:grpSpPr>
        <a:xfrm>
          <a:off x="0" y="0"/>
          <a:ext cx="0" cy="0"/>
          <a:chOff x="0" y="0"/>
          <a:chExt cx="0" cy="0"/>
        </a:xfrm>
      </p:grpSpPr>
      <p:sp>
        <p:nvSpPr>
          <p:cNvPr id="28" name="Rectangle 27"/>
          <p:cNvSpPr/>
          <p:nvPr userDrawn="1"/>
        </p:nvSpPr>
        <p:spPr>
          <a:xfrm>
            <a:off x="9941170" y="0"/>
            <a:ext cx="2250830" cy="6682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6342185"/>
            <a:ext cx="12192000" cy="515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2062" y="82062"/>
            <a:ext cx="12027876" cy="6236676"/>
          </a:xfrm>
          <a:prstGeom prst="rect">
            <a:avLst/>
          </a:prstGeom>
          <a:noFill/>
          <a:ln w="1651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9929445"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1846" y="1971234"/>
            <a:ext cx="2106977" cy="189628"/>
          </a:xfrm>
          <a:prstGeom prst="rect">
            <a:avLst/>
          </a:prstGeom>
        </p:spPr>
      </p:pic>
      <p:sp>
        <p:nvSpPr>
          <p:cNvPr id="8" name="Rectangle 7"/>
          <p:cNvSpPr/>
          <p:nvPr/>
        </p:nvSpPr>
        <p:spPr>
          <a:xfrm>
            <a:off x="0" y="609600"/>
            <a:ext cx="9929446"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0046677" y="609600"/>
            <a:ext cx="214214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 Placeholder 2"/>
          <p:cNvSpPr>
            <a:spLocks noGrp="1"/>
          </p:cNvSpPr>
          <p:nvPr>
            <p:ph idx="1" hasCustomPrompt="1"/>
          </p:nvPr>
        </p:nvSpPr>
        <p:spPr>
          <a:xfrm>
            <a:off x="680321" y="2213127"/>
            <a:ext cx="9613861" cy="4156816"/>
          </a:xfrm>
          <a:prstGeom prst="rect">
            <a:avLst/>
          </a:prstGeom>
          <a:effectLst/>
        </p:spPr>
        <p:txBody>
          <a:bodyPr vert="horz" lIns="91440" tIns="45720" rIns="91440" bIns="45720" rtlCol="0">
            <a:noAutofit/>
          </a:bodyPr>
          <a:lstStyle>
            <a:lvl1pPr>
              <a:defRPr spc="0">
                <a:latin typeface="+mj-lt"/>
              </a:defRPr>
            </a:lvl1pPr>
            <a:lvl2pPr>
              <a:defRPr i="1">
                <a:solidFill>
                  <a:srgbClr val="0091B3"/>
                </a:solidFill>
              </a:defRPr>
            </a:lvl2pPr>
            <a:lvl3pPr marL="0">
              <a:spcBef>
                <a:spcPts val="600"/>
              </a:spcBef>
              <a:defRPr>
                <a:solidFill>
                  <a:schemeClr val="tx2">
                    <a:lumMod val="10000"/>
                  </a:schemeClr>
                </a:solidFill>
                <a:effectLst/>
              </a:defRPr>
            </a:lvl3pPr>
            <a:lvl4pPr marL="0" indent="-228600">
              <a:buClr>
                <a:srgbClr val="92D050"/>
              </a:buClr>
              <a:buFont typeface="Wingdings" charset="2"/>
              <a:buChar char="§"/>
              <a:defRPr sz="2400">
                <a:solidFill>
                  <a:schemeClr val="tx2">
                    <a:lumMod val="10000"/>
                  </a:schemeClr>
                </a:solidFill>
                <a:effectLst/>
              </a:defRPr>
            </a:lvl4pPr>
            <a:lvl5pPr>
              <a:defRPr>
                <a:solidFill>
                  <a:schemeClr val="tx2">
                    <a:lumMod val="10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4"/>
          <p:cNvSpPr>
            <a:spLocks noGrp="1"/>
          </p:cNvSpPr>
          <p:nvPr>
            <p:ph type="title"/>
          </p:nvPr>
        </p:nvSpPr>
        <p:spPr>
          <a:xfrm>
            <a:off x="644769" y="597877"/>
            <a:ext cx="9026769" cy="1336431"/>
          </a:xfrm>
        </p:spPr>
        <p:txBody>
          <a:bodyPr/>
          <a:lstStyle/>
          <a:p>
            <a:r>
              <a:rPr lang="en-US" dirty="0"/>
              <a:t>Click to edit Master title style</a:t>
            </a:r>
          </a:p>
        </p:txBody>
      </p:sp>
      <p:cxnSp>
        <p:nvCxnSpPr>
          <p:cNvPr id="18" name="Straight Connector 17"/>
          <p:cNvCxnSpPr/>
          <p:nvPr userDrawn="1"/>
        </p:nvCxnSpPr>
        <p:spPr>
          <a:xfrm>
            <a:off x="0" y="6518031"/>
            <a:ext cx="656492"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699846" y="6518031"/>
            <a:ext cx="10492154"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621323" y="6412523"/>
            <a:ext cx="1207477" cy="230832"/>
          </a:xfrm>
          <a:prstGeom prst="rect">
            <a:avLst/>
          </a:prstGeom>
          <a:noFill/>
        </p:spPr>
        <p:txBody>
          <a:bodyPr wrap="square" rtlCol="0">
            <a:spAutoFit/>
          </a:bodyPr>
          <a:lstStyle/>
          <a:p>
            <a:r>
              <a:rPr lang="en-US" sz="900" dirty="0">
                <a:solidFill>
                  <a:srgbClr val="005978"/>
                </a:solidFill>
              </a:rPr>
              <a:t>Last</a:t>
            </a:r>
            <a:r>
              <a:rPr lang="en-US" sz="900" baseline="0" dirty="0">
                <a:solidFill>
                  <a:srgbClr val="005978"/>
                </a:solidFill>
              </a:rPr>
              <a:t> Updated: XXXX</a:t>
            </a:r>
            <a:endParaRPr lang="en-US" sz="900" dirty="0">
              <a:solidFill>
                <a:srgbClr val="005978"/>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2334" y="937885"/>
            <a:ext cx="1660847" cy="686145"/>
          </a:xfrm>
          <a:prstGeom prst="rect">
            <a:avLst/>
          </a:prstGeom>
        </p:spPr>
      </p:pic>
    </p:spTree>
    <p:extLst>
      <p:ext uri="{BB962C8B-B14F-4D97-AF65-F5344CB8AC3E}">
        <p14:creationId xmlns:p14="http://schemas.microsoft.com/office/powerpoint/2010/main" val="343156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a:prstGeom prst="rect">
            <a:avLst/>
          </a:prstGeom>
        </p:spPr>
        <p:txBody>
          <a:bodyPr/>
          <a:lstStyle>
            <a:lvl1pPr algn="r">
              <a:defRPr/>
            </a:lvl1pPr>
          </a:lstStyle>
          <a:p>
            <a:r>
              <a:rPr lang="en-US"/>
              <a:t>Click to edit Master title style</a:t>
            </a:r>
            <a:endParaRPr lang="en-US" dirty="0"/>
          </a:p>
        </p:txBody>
      </p:sp>
    </p:spTree>
    <p:extLst>
      <p:ext uri="{BB962C8B-B14F-4D97-AF65-F5344CB8AC3E}">
        <p14:creationId xmlns:p14="http://schemas.microsoft.com/office/powerpoint/2010/main" val="204561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p23"/>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867"/>
            </a:lvl1pPr>
            <a:lvl2pPr marL="0" lvl="1" indent="0" algn="r" rtl="0">
              <a:spcBef>
                <a:spcPts val="0"/>
              </a:spcBef>
              <a:buNone/>
              <a:defRPr sz="1867"/>
            </a:lvl2pPr>
            <a:lvl3pPr marL="0" lvl="2" indent="0" algn="r" rtl="0">
              <a:spcBef>
                <a:spcPts val="0"/>
              </a:spcBef>
              <a:buNone/>
              <a:defRPr sz="1867"/>
            </a:lvl3pPr>
            <a:lvl4pPr marL="0" lvl="3" indent="0" algn="r" rtl="0">
              <a:spcBef>
                <a:spcPts val="0"/>
              </a:spcBef>
              <a:buNone/>
              <a:defRPr sz="1867"/>
            </a:lvl4pPr>
            <a:lvl5pPr marL="0" lvl="4" indent="0" algn="r" rtl="0">
              <a:spcBef>
                <a:spcPts val="0"/>
              </a:spcBef>
              <a:buNone/>
              <a:defRPr sz="1867"/>
            </a:lvl5pPr>
            <a:lvl6pPr marL="0" lvl="5" indent="0" algn="r" rtl="0">
              <a:spcBef>
                <a:spcPts val="0"/>
              </a:spcBef>
              <a:buNone/>
              <a:defRPr sz="1867"/>
            </a:lvl6pPr>
            <a:lvl7pPr marL="0" lvl="6" indent="0" algn="r" rtl="0">
              <a:spcBef>
                <a:spcPts val="0"/>
              </a:spcBef>
              <a:buNone/>
              <a:defRPr sz="1867"/>
            </a:lvl7pPr>
            <a:lvl8pPr marL="0" lvl="7" indent="0" algn="r" rtl="0">
              <a:spcBef>
                <a:spcPts val="0"/>
              </a:spcBef>
              <a:buNone/>
              <a:defRPr sz="1867"/>
            </a:lvl8pPr>
            <a:lvl9pPr marL="0" lvl="8" indent="0" algn="r" rtl="0">
              <a:spcBef>
                <a:spcPts val="0"/>
              </a:spcBef>
              <a:buNone/>
              <a:defRPr sz="1867"/>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634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sz="1867"/>
            </a:lvl1pPr>
            <a:lvl2pPr lvl="1" rtl="0">
              <a:spcBef>
                <a:spcPts val="0"/>
              </a:spcBef>
              <a:spcAft>
                <a:spcPts val="0"/>
              </a:spcAft>
              <a:buSzPts val="1400"/>
              <a:buChar char="○"/>
              <a:defRPr sz="1867"/>
            </a:lvl2pPr>
            <a:lvl3pPr lvl="2" rtl="0">
              <a:spcBef>
                <a:spcPts val="0"/>
              </a:spcBef>
              <a:spcAft>
                <a:spcPts val="0"/>
              </a:spcAft>
              <a:buSzPts val="1400"/>
              <a:buChar char="■"/>
              <a:defRPr sz="1867"/>
            </a:lvl3pPr>
            <a:lvl4pPr lvl="3" rtl="0">
              <a:spcBef>
                <a:spcPts val="0"/>
              </a:spcBef>
              <a:spcAft>
                <a:spcPts val="0"/>
              </a:spcAft>
              <a:buSzPts val="1400"/>
              <a:buChar char="●"/>
              <a:defRPr sz="1867"/>
            </a:lvl4pPr>
            <a:lvl5pPr lvl="4" rtl="0">
              <a:spcBef>
                <a:spcPts val="0"/>
              </a:spcBef>
              <a:spcAft>
                <a:spcPts val="0"/>
              </a:spcAft>
              <a:buSzPts val="1400"/>
              <a:buChar char="○"/>
              <a:defRPr sz="1867"/>
            </a:lvl5pPr>
            <a:lvl6pPr lvl="5" rtl="0">
              <a:spcBef>
                <a:spcPts val="0"/>
              </a:spcBef>
              <a:spcAft>
                <a:spcPts val="0"/>
              </a:spcAft>
              <a:buSzPts val="1400"/>
              <a:buChar char="■"/>
              <a:defRPr sz="1867"/>
            </a:lvl6pPr>
            <a:lvl7pPr lvl="6" rtl="0">
              <a:spcBef>
                <a:spcPts val="0"/>
              </a:spcBef>
              <a:spcAft>
                <a:spcPts val="0"/>
              </a:spcAft>
              <a:buSzPts val="1400"/>
              <a:buChar char="●"/>
              <a:defRPr sz="1867"/>
            </a:lvl7pPr>
            <a:lvl8pPr lvl="7" rtl="0">
              <a:spcBef>
                <a:spcPts val="0"/>
              </a:spcBef>
              <a:spcAft>
                <a:spcPts val="0"/>
              </a:spcAft>
              <a:buSzPts val="1400"/>
              <a:buChar char="○"/>
              <a:defRPr sz="1867"/>
            </a:lvl8pPr>
            <a:lvl9pPr lvl="8" rtl="0">
              <a:spcBef>
                <a:spcPts val="0"/>
              </a:spcBef>
              <a:spcAft>
                <a:spcPts val="0"/>
              </a:spcAft>
              <a:buSzPts val="1400"/>
              <a:buChar char="■"/>
              <a:defRPr sz="1867"/>
            </a:lvl9pPr>
          </a:lstStyle>
          <a:p>
            <a:endParaRPr/>
          </a:p>
        </p:txBody>
      </p:sp>
      <p:sp>
        <p:nvSpPr>
          <p:cNvPr id="92" name="Google Shape;9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93" name="Google Shape;93;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sz="1867"/>
            </a:lvl1pPr>
            <a:lvl2pPr lvl="1" rtl="0">
              <a:buNone/>
              <a:defRPr sz="1867"/>
            </a:lvl2pPr>
            <a:lvl3pPr lvl="2" rtl="0">
              <a:buNone/>
              <a:defRPr sz="1867"/>
            </a:lvl3pPr>
            <a:lvl4pPr lvl="3" rtl="0">
              <a:buNone/>
              <a:defRPr sz="1867"/>
            </a:lvl4pPr>
            <a:lvl5pPr lvl="4" rtl="0">
              <a:buNone/>
              <a:defRPr sz="1867"/>
            </a:lvl5pPr>
            <a:lvl6pPr lvl="5" rtl="0">
              <a:buNone/>
              <a:defRPr sz="1867"/>
            </a:lvl6pPr>
            <a:lvl7pPr lvl="6" rtl="0">
              <a:buNone/>
              <a:defRPr sz="1867"/>
            </a:lvl7pPr>
            <a:lvl8pPr lvl="7" rtl="0">
              <a:buNone/>
              <a:defRPr sz="1867"/>
            </a:lvl8pPr>
            <a:lvl9pPr lvl="8" rtl="0">
              <a:buNone/>
              <a:defRPr sz="1867"/>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312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26"/>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800"/>
              <a:buFont typeface="Arial"/>
              <a:buNone/>
              <a:defRPr sz="6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100" name="Google Shape;100;p26"/>
          <p:cNvPicPr preferRelativeResize="0"/>
          <p:nvPr/>
        </p:nvPicPr>
        <p:blipFill rotWithShape="1">
          <a:blip r:embed="rId2">
            <a:alphaModFix/>
          </a:blip>
          <a:srcRect/>
          <a:stretch/>
        </p:blipFill>
        <p:spPr>
          <a:xfrm>
            <a:off x="4016992" y="5711430"/>
            <a:ext cx="4133933" cy="472695"/>
          </a:xfrm>
          <a:prstGeom prst="rect">
            <a:avLst/>
          </a:prstGeom>
          <a:noFill/>
          <a:ln>
            <a:noFill/>
          </a:ln>
        </p:spPr>
      </p:pic>
    </p:spTree>
    <p:extLst>
      <p:ext uri="{BB962C8B-B14F-4D97-AF65-F5344CB8AC3E}">
        <p14:creationId xmlns:p14="http://schemas.microsoft.com/office/powerpoint/2010/main" val="256057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Background 2">
  <p:cSld name="White Background 2">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609600" y="274637"/>
            <a:ext cx="10972800" cy="83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6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03" name="Google Shape;103;p27"/>
          <p:cNvSpPr txBox="1">
            <a:spLocks noGrp="1"/>
          </p:cNvSpPr>
          <p:nvPr>
            <p:ph type="body" idx="1"/>
          </p:nvPr>
        </p:nvSpPr>
        <p:spPr>
          <a:xfrm>
            <a:off x="609600" y="1114301"/>
            <a:ext cx="5384800" cy="4983200"/>
          </a:xfrm>
          <a:prstGeom prst="rect">
            <a:avLst/>
          </a:prstGeom>
          <a:noFill/>
          <a:ln>
            <a:noFill/>
          </a:ln>
        </p:spPr>
        <p:txBody>
          <a:bodyPr spcFirstLastPara="1" wrap="square" lIns="91425" tIns="45700" rIns="91425" bIns="45700" anchor="t" anchorCtr="0">
            <a:noAutofit/>
          </a:bodyPr>
          <a:lstStyle>
            <a:lvl1pPr marL="609585" marR="0" lvl="0" indent="-541853"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1pPr>
            <a:lvl2pPr marL="1219170" marR="0" lvl="1"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04" name="Google Shape;104;p27"/>
          <p:cNvSpPr txBox="1">
            <a:spLocks noGrp="1"/>
          </p:cNvSpPr>
          <p:nvPr>
            <p:ph type="body" idx="2"/>
          </p:nvPr>
        </p:nvSpPr>
        <p:spPr>
          <a:xfrm>
            <a:off x="6197600" y="1114301"/>
            <a:ext cx="5384800" cy="4983200"/>
          </a:xfrm>
          <a:prstGeom prst="rect">
            <a:avLst/>
          </a:prstGeom>
          <a:noFill/>
          <a:ln>
            <a:noFill/>
          </a:ln>
        </p:spPr>
        <p:txBody>
          <a:bodyPr spcFirstLastPara="1" wrap="square" lIns="91425" tIns="45700" rIns="91425" bIns="45700" anchor="t" anchorCtr="0">
            <a:noAutofit/>
          </a:bodyPr>
          <a:lstStyle>
            <a:lvl1pPr marL="609585" marR="0" lvl="0" indent="-541853"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1pPr>
            <a:lvl2pPr marL="1219170" marR="0" lvl="1"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05" name="Google Shape;105;p2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671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 Background 1" type="obj">
  <p:cSld name="White Background 1">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09600" y="274637"/>
            <a:ext cx="10972800" cy="83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600"/>
              <a:buFont typeface="Arial"/>
              <a:buNone/>
              <a:defRPr sz="48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56" name="Google Shape;56;p14"/>
          <p:cNvSpPr txBox="1">
            <a:spLocks noGrp="1"/>
          </p:cNvSpPr>
          <p:nvPr>
            <p:ph type="body" idx="1"/>
          </p:nvPr>
        </p:nvSpPr>
        <p:spPr>
          <a:xfrm>
            <a:off x="609600" y="1111029"/>
            <a:ext cx="10972800" cy="4973200"/>
          </a:xfrm>
          <a:prstGeom prst="rect">
            <a:avLst/>
          </a:prstGeom>
          <a:noFill/>
          <a:ln>
            <a:noFill/>
          </a:ln>
        </p:spPr>
        <p:txBody>
          <a:bodyPr spcFirstLastPara="1" wrap="square" lIns="91425" tIns="45700" rIns="91425" bIns="45700" anchor="t" anchorCtr="0">
            <a:noAutofit/>
          </a:bodyPr>
          <a:lstStyle>
            <a:lvl1pPr marL="609585" marR="0" lvl="0"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1pPr>
            <a:lvl2pPr marL="1219170" marR="0" lvl="1"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506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Text Placeholder 2"/>
          <p:cNvSpPr txBox="1">
            <a:spLocks/>
          </p:cNvSpPr>
          <p:nvPr userDrawn="1"/>
        </p:nvSpPr>
        <p:spPr>
          <a:xfrm>
            <a:off x="1762190" y="3918857"/>
            <a:ext cx="5063987" cy="539261"/>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3600" dirty="0"/>
              <a:t>BRAIN HEALTH &amp; AGING</a:t>
            </a:r>
          </a:p>
        </p:txBody>
      </p:sp>
      <p:sp>
        <p:nvSpPr>
          <p:cNvPr id="6" name="Text Placeholder 2"/>
          <p:cNvSpPr txBox="1">
            <a:spLocks/>
          </p:cNvSpPr>
          <p:nvPr userDrawn="1"/>
        </p:nvSpPr>
        <p:spPr>
          <a:xfrm>
            <a:off x="1750468" y="3552906"/>
            <a:ext cx="3551710" cy="436289"/>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r>
              <a:rPr lang="en-US" sz="3200" dirty="0"/>
              <a:t>TALKING ABOUT</a:t>
            </a:r>
          </a:p>
        </p:txBody>
      </p:sp>
      <p:sp>
        <p:nvSpPr>
          <p:cNvPr id="7" name="Title Placeholder 7"/>
          <p:cNvSpPr txBox="1">
            <a:spLocks/>
          </p:cNvSpPr>
          <p:nvPr userDrawn="1"/>
        </p:nvSpPr>
        <p:spPr>
          <a:xfrm>
            <a:off x="667266" y="4489940"/>
            <a:ext cx="9202720" cy="1301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a:lnSpc>
                <a:spcPts val="6240"/>
              </a:lnSpc>
            </a:pPr>
            <a:r>
              <a:rPr lang="en-US" sz="8000" dirty="0"/>
              <a:t>The Basics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1118" y="294073"/>
            <a:ext cx="2043404" cy="844190"/>
          </a:xfrm>
          <a:prstGeom prst="rect">
            <a:avLst/>
          </a:prstGeom>
        </p:spPr>
      </p:pic>
    </p:spTree>
    <p:extLst>
      <p:ext uri="{BB962C8B-B14F-4D97-AF65-F5344CB8AC3E}">
        <p14:creationId xmlns:p14="http://schemas.microsoft.com/office/powerpoint/2010/main" val="390073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8919" y="2733709"/>
            <a:ext cx="8515537" cy="1373070"/>
          </a:xfrm>
          <a:prstGeom prst="rect">
            <a:avLst/>
          </a:prstGeom>
        </p:spPr>
        <p:txBody>
          <a:bodyPr anchor="b">
            <a:noAutofit/>
          </a:bodyPr>
          <a:lstStyle>
            <a:lvl1pPr algn="r">
              <a:defRPr sz="4400">
                <a:latin typeface="+mj-lt"/>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78ABE3C1-DBE1-495D-B57B-2849774B866A}" type="datetimeFigureOut">
              <a:rPr lang="en-US" smtClean="0"/>
              <a:t>9/21/23</a:t>
            </a:fld>
            <a:endParaRPr lang="en-US" dirty="0"/>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497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blue rectangle on a green background&#10;&#10;Description automatically generated">
            <a:extLst>
              <a:ext uri="{FF2B5EF4-FFF2-40B4-BE49-F238E27FC236}">
                <a16:creationId xmlns:a16="http://schemas.microsoft.com/office/drawing/2014/main" id="{E236B643-DCCE-08C2-65AA-97AC013857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880" r="41741" b="20861"/>
          <a:stretch/>
        </p:blipFill>
        <p:spPr>
          <a:xfrm>
            <a:off x="-1" y="2142"/>
            <a:ext cx="12195813" cy="6855858"/>
          </a:xfrm>
          <a:prstGeom prst="rect">
            <a:avLst/>
          </a:prstGeom>
        </p:spPr>
      </p:pic>
    </p:spTree>
    <p:extLst>
      <p:ext uri="{BB962C8B-B14F-4D97-AF65-F5344CB8AC3E}">
        <p14:creationId xmlns:p14="http://schemas.microsoft.com/office/powerpoint/2010/main" val="1319325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21"/>
          <p:cNvSpPr/>
          <p:nvPr/>
        </p:nvSpPr>
        <p:spPr>
          <a:xfrm>
            <a:off x="0" y="6119325"/>
            <a:ext cx="12192000" cy="738800"/>
          </a:xfrm>
          <a:prstGeom prst="rect">
            <a:avLst/>
          </a:prstGeom>
          <a:solidFill>
            <a:schemeClr val="dk1"/>
          </a:solidFill>
          <a:ln>
            <a:noFill/>
          </a:ln>
          <a:effectLst>
            <a:outerShdw blurRad="40000" dist="23000" dir="5400000" rotWithShape="0">
              <a:srgbClr val="000000">
                <a:alpha val="33730"/>
              </a:srgbClr>
            </a:outerShdw>
          </a:effectLst>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1"/>
              </a:solidFill>
              <a:latin typeface="Arial"/>
              <a:ea typeface="Arial"/>
              <a:cs typeface="Arial"/>
              <a:sym typeface="Arial"/>
            </a:endParaRPr>
          </a:p>
        </p:txBody>
      </p:sp>
      <p:pic>
        <p:nvPicPr>
          <p:cNvPr id="83" name="Google Shape;83;p21"/>
          <p:cNvPicPr preferRelativeResize="0"/>
          <p:nvPr/>
        </p:nvPicPr>
        <p:blipFill rotWithShape="1">
          <a:blip r:embed="rId7">
            <a:alphaModFix/>
          </a:blip>
          <a:srcRect t="37683" b="37536"/>
          <a:stretch/>
        </p:blipFill>
        <p:spPr>
          <a:xfrm>
            <a:off x="4267201" y="6206349"/>
            <a:ext cx="3657599" cy="545912"/>
          </a:xfrm>
          <a:prstGeom prst="rect">
            <a:avLst/>
          </a:prstGeom>
          <a:noFill/>
          <a:ln>
            <a:noFill/>
          </a:ln>
        </p:spPr>
      </p:pic>
    </p:spTree>
    <p:extLst>
      <p:ext uri="{BB962C8B-B14F-4D97-AF65-F5344CB8AC3E}">
        <p14:creationId xmlns:p14="http://schemas.microsoft.com/office/powerpoint/2010/main" val="10621424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6119325"/>
            <a:ext cx="12192000" cy="738800"/>
          </a:xfrm>
          <a:prstGeom prst="rect">
            <a:avLst/>
          </a:prstGeom>
          <a:solidFill>
            <a:schemeClr val="dk1"/>
          </a:solidFill>
          <a:ln>
            <a:noFill/>
          </a:ln>
          <a:effectLst>
            <a:outerShdw blurRad="40000" dist="23000" dir="5400000" rotWithShape="0">
              <a:srgbClr val="000000">
                <a:alpha val="34900"/>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2" name="Google Shape;52;p13"/>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Arial"/>
                <a:ea typeface="Arial"/>
                <a:cs typeface="Arial"/>
                <a:sym typeface="Arial"/>
              </a:defRPr>
            </a:lvl1pPr>
            <a:lvl2pPr marL="0" marR="0" lvl="1" indent="0" algn="r" rtl="0">
              <a:spcBef>
                <a:spcPts val="0"/>
              </a:spcBef>
              <a:buNone/>
              <a:defRPr sz="1200">
                <a:solidFill>
                  <a:schemeClr val="lt1"/>
                </a:solidFill>
                <a:latin typeface="Arial"/>
                <a:ea typeface="Arial"/>
                <a:cs typeface="Arial"/>
                <a:sym typeface="Arial"/>
              </a:defRPr>
            </a:lvl2pPr>
            <a:lvl3pPr marL="0" marR="0" lvl="2" indent="0" algn="r" rtl="0">
              <a:spcBef>
                <a:spcPts val="0"/>
              </a:spcBef>
              <a:buNone/>
              <a:defRPr sz="1200">
                <a:solidFill>
                  <a:schemeClr val="lt1"/>
                </a:solidFill>
                <a:latin typeface="Arial"/>
                <a:ea typeface="Arial"/>
                <a:cs typeface="Arial"/>
                <a:sym typeface="Arial"/>
              </a:defRPr>
            </a:lvl3pPr>
            <a:lvl4pPr marL="0" marR="0" lvl="3" indent="0" algn="r" rtl="0">
              <a:spcBef>
                <a:spcPts val="0"/>
              </a:spcBef>
              <a:buNone/>
              <a:defRPr sz="1200">
                <a:solidFill>
                  <a:schemeClr val="lt1"/>
                </a:solidFill>
                <a:latin typeface="Arial"/>
                <a:ea typeface="Arial"/>
                <a:cs typeface="Arial"/>
                <a:sym typeface="Arial"/>
              </a:defRPr>
            </a:lvl4pPr>
            <a:lvl5pPr marL="0" marR="0" lvl="4" indent="0" algn="r" rtl="0">
              <a:spcBef>
                <a:spcPts val="0"/>
              </a:spcBef>
              <a:buNone/>
              <a:defRPr sz="1200">
                <a:solidFill>
                  <a:schemeClr val="lt1"/>
                </a:solidFill>
                <a:latin typeface="Arial"/>
                <a:ea typeface="Arial"/>
                <a:cs typeface="Arial"/>
                <a:sym typeface="Arial"/>
              </a:defRPr>
            </a:lvl5pPr>
            <a:lvl6pPr marL="0" marR="0" lvl="5" indent="0" algn="r" rtl="0">
              <a:spcBef>
                <a:spcPts val="0"/>
              </a:spcBef>
              <a:buNone/>
              <a:defRPr sz="1200">
                <a:solidFill>
                  <a:schemeClr val="lt1"/>
                </a:solidFill>
                <a:latin typeface="Arial"/>
                <a:ea typeface="Arial"/>
                <a:cs typeface="Arial"/>
                <a:sym typeface="Arial"/>
              </a:defRPr>
            </a:lvl6pPr>
            <a:lvl7pPr marL="0" marR="0" lvl="6" indent="0" algn="r" rtl="0">
              <a:spcBef>
                <a:spcPts val="0"/>
              </a:spcBef>
              <a:buNone/>
              <a:defRPr sz="1200">
                <a:solidFill>
                  <a:schemeClr val="lt1"/>
                </a:solidFill>
                <a:latin typeface="Arial"/>
                <a:ea typeface="Arial"/>
                <a:cs typeface="Arial"/>
                <a:sym typeface="Arial"/>
              </a:defRPr>
            </a:lvl7pPr>
            <a:lvl8pPr marL="0" marR="0" lvl="7" indent="0" algn="r" rtl="0">
              <a:spcBef>
                <a:spcPts val="0"/>
              </a:spcBef>
              <a:buNone/>
              <a:defRPr sz="1200">
                <a:solidFill>
                  <a:schemeClr val="lt1"/>
                </a:solidFill>
                <a:latin typeface="Arial"/>
                <a:ea typeface="Arial"/>
                <a:cs typeface="Arial"/>
                <a:sym typeface="Arial"/>
              </a:defRPr>
            </a:lvl8pPr>
            <a:lvl9pPr marL="0" marR="0" lvl="8" indent="0" algn="r" rtl="0">
              <a:spcBef>
                <a:spcPts val="0"/>
              </a:spcBef>
              <a:buNone/>
              <a:defRPr sz="1200">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53" name="Google Shape;53;p13"/>
          <p:cNvPicPr preferRelativeResize="0"/>
          <p:nvPr/>
        </p:nvPicPr>
        <p:blipFill rotWithShape="1">
          <a:blip r:embed="rId3">
            <a:alphaModFix/>
          </a:blip>
          <a:src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2274410432"/>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321" y="2363749"/>
            <a:ext cx="10702787" cy="3450897"/>
          </a:xfrm>
          <a:prstGeom prst="rect">
            <a:avLst/>
          </a:prstGeom>
          <a:effectLst/>
        </p:spPr>
        <p:txBody>
          <a:bodyPr vert="horz" lIns="91440" tIns="45720" rIns="91440" bIns="45720" numCol="2" spcCol="274320" rtlCol="0">
            <a:no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a:p>
            <a:pPr lvl="3"/>
            <a:endParaRPr lang="en-US" dirty="0"/>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p:txBody>
      </p:sp>
      <p:sp>
        <p:nvSpPr>
          <p:cNvPr id="12" name="Title Placeholder 1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9234643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3" r:id="rId3"/>
    <p:sldLayoutId id="2147483671" r:id="rId4"/>
    <p:sldLayoutId id="2147483672" r:id="rId5"/>
  </p:sldLayoutIdLst>
  <p:hf sldNum="0" hdr="0" ftr="0" dt="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1" i="1" kern="1200" cap="all" baseline="0">
          <a:solidFill>
            <a:srgbClr val="0091B3"/>
          </a:solidFill>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400" kern="1200">
          <a:solidFill>
            <a:schemeClr val="tx2">
              <a:lumMod val="10000"/>
            </a:schemeClr>
          </a:solidFill>
          <a:effectLst/>
          <a:latin typeface="+mn-lt"/>
          <a:ea typeface="+mn-ea"/>
          <a:cs typeface="+mn-cs"/>
        </a:defRPr>
      </a:lvl3pPr>
      <a:lvl4pPr marL="374904" indent="-374904" algn="l" defTabSz="914400" rtl="0" eaLnBrk="1" latinLnBrk="0" hangingPunct="1">
        <a:lnSpc>
          <a:spcPct val="90000"/>
        </a:lnSpc>
        <a:spcBef>
          <a:spcPts val="500"/>
        </a:spcBef>
        <a:buClr>
          <a:schemeClr val="accent1"/>
        </a:buClr>
        <a:buFont typeface="Wingdings" charset="2"/>
        <a:buChar char="§"/>
        <a:defRPr sz="2400" kern="1200">
          <a:solidFill>
            <a:schemeClr val="tx2">
              <a:lumMod val="10000"/>
            </a:schemeClr>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44CC-87E5-8D7B-1D4E-B825BEDCFF2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CEC1B2B-8E54-0296-FFBB-C73A1EBA426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629F046-EA31-4AE6-8F71-B6CAF839F8B9}"/>
              </a:ext>
            </a:extLst>
          </p:cNvPr>
          <p:cNvPicPr>
            <a:picLocks noChangeAspect="1"/>
          </p:cNvPicPr>
          <p:nvPr/>
        </p:nvPicPr>
        <p:blipFill>
          <a:blip r:embed="rId2"/>
          <a:srcRect/>
          <a:stretch/>
        </p:blipFill>
        <p:spPr>
          <a:xfrm>
            <a:off x="6351" y="0"/>
            <a:ext cx="12179300" cy="6858000"/>
          </a:xfrm>
          <a:prstGeom prst="rect">
            <a:avLst/>
          </a:prstGeom>
        </p:spPr>
      </p:pic>
      <p:sp>
        <p:nvSpPr>
          <p:cNvPr id="4" name="Title 1">
            <a:extLst>
              <a:ext uri="{FF2B5EF4-FFF2-40B4-BE49-F238E27FC236}">
                <a16:creationId xmlns:a16="http://schemas.microsoft.com/office/drawing/2014/main" id="{B50AAF75-7D76-A845-D6E8-B81E0D4D0B8B}"/>
              </a:ext>
            </a:extLst>
          </p:cNvPr>
          <p:cNvSpPr txBox="1">
            <a:spLocks/>
          </p:cNvSpPr>
          <p:nvPr/>
        </p:nvSpPr>
        <p:spPr>
          <a:xfrm>
            <a:off x="229120" y="0"/>
            <a:ext cx="7279367" cy="1325563"/>
          </a:xfrm>
          <a:prstGeom prst="rect">
            <a:avLst/>
          </a:prstGeom>
        </p:spPr>
        <p:txBody>
          <a:bodyPr anchor="ctr">
            <a:noAutofit/>
          </a:bodyPr>
          <a:lstStyle>
            <a:lvl1pPr algn="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dirty="0"/>
              <a:t>ALZHEIMER'S AND DEMENTIA</a:t>
            </a:r>
            <a:endParaRPr lang="en-US" sz="2000" dirty="0">
              <a:latin typeface="Franklin Gothic Medium" panose="020B0603020102020204" pitchFamily="34" charset="0"/>
            </a:endParaRPr>
          </a:p>
        </p:txBody>
      </p:sp>
      <p:grpSp>
        <p:nvGrpSpPr>
          <p:cNvPr id="6" name="Group 5">
            <a:extLst>
              <a:ext uri="{FF2B5EF4-FFF2-40B4-BE49-F238E27FC236}">
                <a16:creationId xmlns:a16="http://schemas.microsoft.com/office/drawing/2014/main" id="{533DC206-A4E8-CCEB-B814-E808C17B9561}"/>
              </a:ext>
            </a:extLst>
          </p:cNvPr>
          <p:cNvGrpSpPr/>
          <p:nvPr/>
        </p:nvGrpSpPr>
        <p:grpSpPr>
          <a:xfrm>
            <a:off x="403135" y="5286876"/>
            <a:ext cx="7235621" cy="646331"/>
            <a:chOff x="403135" y="5286876"/>
            <a:chExt cx="7235621" cy="646331"/>
          </a:xfrm>
        </p:grpSpPr>
        <p:pic>
          <p:nvPicPr>
            <p:cNvPr id="7" name="Picture 6" descr="A blue and white logo with a brain&#10;&#10;Description automatically generated">
              <a:extLst>
                <a:ext uri="{FF2B5EF4-FFF2-40B4-BE49-F238E27FC236}">
                  <a16:creationId xmlns:a16="http://schemas.microsoft.com/office/drawing/2014/main" id="{73EBDECA-AFCF-1FF2-1749-581D7CAB564D}"/>
                </a:ext>
              </a:extLst>
            </p:cNvPr>
            <p:cNvPicPr>
              <a:picLocks noChangeAspect="1"/>
            </p:cNvPicPr>
            <p:nvPr/>
          </p:nvPicPr>
          <p:blipFill>
            <a:blip r:embed="rId3"/>
            <a:stretch>
              <a:fillRect/>
            </a:stretch>
          </p:blipFill>
          <p:spPr>
            <a:xfrm>
              <a:off x="403135" y="5326314"/>
              <a:ext cx="2373403" cy="570031"/>
            </a:xfrm>
            <a:prstGeom prst="rect">
              <a:avLst/>
            </a:prstGeom>
          </p:spPr>
        </p:pic>
        <p:sp>
          <p:nvSpPr>
            <p:cNvPr id="8" name="TextBox 7">
              <a:extLst>
                <a:ext uri="{FF2B5EF4-FFF2-40B4-BE49-F238E27FC236}">
                  <a16:creationId xmlns:a16="http://schemas.microsoft.com/office/drawing/2014/main" id="{A5098814-5703-51C0-D2D6-4FA9C1817D91}"/>
                </a:ext>
              </a:extLst>
            </p:cNvPr>
            <p:cNvSpPr txBox="1"/>
            <p:nvPr/>
          </p:nvSpPr>
          <p:spPr>
            <a:xfrm>
              <a:off x="2855742" y="5286876"/>
              <a:ext cx="4783014" cy="646331"/>
            </a:xfrm>
            <a:prstGeom prst="rect">
              <a:avLst/>
            </a:prstGeom>
            <a:noFill/>
          </p:spPr>
          <p:txBody>
            <a:bodyPr wrap="square" rtlCol="0">
              <a:spAutoFit/>
            </a:bodyPr>
            <a:lstStyle/>
            <a:p>
              <a:r>
                <a:rPr lang="en-US" b="1" u="none" strike="noStrike" dirty="0">
                  <a:effectLst/>
                  <a:latin typeface="Franklin Gothic Demi" panose="020B0603020102020204" pitchFamily="34" charset="0"/>
                </a:rPr>
                <a:t>North Carolina Building Our Largest </a:t>
              </a:r>
              <a:br>
                <a:rPr lang="en-US" b="1" u="none" strike="noStrike" dirty="0">
                  <a:effectLst/>
                  <a:latin typeface="Franklin Gothic Demi" panose="020B0603020102020204" pitchFamily="34" charset="0"/>
                </a:rPr>
              </a:br>
              <a:r>
                <a:rPr lang="en-US" b="1" u="none" strike="noStrike" dirty="0">
                  <a:effectLst/>
                  <a:latin typeface="Franklin Gothic Demi" panose="020B0603020102020204" pitchFamily="34" charset="0"/>
                </a:rPr>
                <a:t>Dementia (NC BOLD) Infrastructure Project</a:t>
              </a:r>
              <a:endParaRPr lang="en-US" b="1" dirty="0">
                <a:latin typeface="Franklin Gothic Demi" panose="020B0603020102020204" pitchFamily="34" charset="0"/>
              </a:endParaRPr>
            </a:p>
          </p:txBody>
        </p:sp>
      </p:grpSp>
    </p:spTree>
    <p:extLst>
      <p:ext uri="{BB962C8B-B14F-4D97-AF65-F5344CB8AC3E}">
        <p14:creationId xmlns:p14="http://schemas.microsoft.com/office/powerpoint/2010/main" val="167713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44F3-88F4-BDFE-C2EF-52121171E338}"/>
              </a:ext>
            </a:extLst>
          </p:cNvPr>
          <p:cNvSpPr>
            <a:spLocks noGrp="1"/>
          </p:cNvSpPr>
          <p:nvPr>
            <p:ph type="ctrTitle"/>
          </p:nvPr>
        </p:nvSpPr>
        <p:spPr/>
        <p:txBody>
          <a:bodyPr anchor="ctr"/>
          <a:lstStyle/>
          <a:p>
            <a:r>
              <a:rPr lang="en-US" dirty="0"/>
              <a:t>Alzheimer's and Dementia</a:t>
            </a:r>
          </a:p>
        </p:txBody>
      </p:sp>
      <p:grpSp>
        <p:nvGrpSpPr>
          <p:cNvPr id="3" name="Group 2">
            <a:extLst>
              <a:ext uri="{FF2B5EF4-FFF2-40B4-BE49-F238E27FC236}">
                <a16:creationId xmlns:a16="http://schemas.microsoft.com/office/drawing/2014/main" id="{69901C14-4A51-46F4-0556-BE4F8E0486AF}"/>
              </a:ext>
            </a:extLst>
          </p:cNvPr>
          <p:cNvGrpSpPr/>
          <p:nvPr/>
        </p:nvGrpSpPr>
        <p:grpSpPr>
          <a:xfrm>
            <a:off x="2855389" y="5286876"/>
            <a:ext cx="7235621" cy="646331"/>
            <a:chOff x="403135" y="5286876"/>
            <a:chExt cx="7235621" cy="646331"/>
          </a:xfrm>
        </p:grpSpPr>
        <p:pic>
          <p:nvPicPr>
            <p:cNvPr id="4" name="Picture 3" descr="A blue and white logo with a brain&#10;&#10;Description automatically generated">
              <a:extLst>
                <a:ext uri="{FF2B5EF4-FFF2-40B4-BE49-F238E27FC236}">
                  <a16:creationId xmlns:a16="http://schemas.microsoft.com/office/drawing/2014/main" id="{49F1F2E0-5AEB-DBAE-197B-AA405026B48F}"/>
                </a:ext>
              </a:extLst>
            </p:cNvPr>
            <p:cNvPicPr>
              <a:picLocks noChangeAspect="1"/>
            </p:cNvPicPr>
            <p:nvPr/>
          </p:nvPicPr>
          <p:blipFill>
            <a:blip r:embed="rId3"/>
            <a:stretch>
              <a:fillRect/>
            </a:stretch>
          </p:blipFill>
          <p:spPr>
            <a:xfrm>
              <a:off x="403135" y="5326314"/>
              <a:ext cx="2373403" cy="570031"/>
            </a:xfrm>
            <a:prstGeom prst="rect">
              <a:avLst/>
            </a:prstGeom>
          </p:spPr>
        </p:pic>
        <p:sp>
          <p:nvSpPr>
            <p:cNvPr id="5" name="TextBox 4">
              <a:extLst>
                <a:ext uri="{FF2B5EF4-FFF2-40B4-BE49-F238E27FC236}">
                  <a16:creationId xmlns:a16="http://schemas.microsoft.com/office/drawing/2014/main" id="{B6527B3C-501D-8A57-606E-7CBA3416C57D}"/>
                </a:ext>
              </a:extLst>
            </p:cNvPr>
            <p:cNvSpPr txBox="1"/>
            <p:nvPr/>
          </p:nvSpPr>
          <p:spPr>
            <a:xfrm>
              <a:off x="2855742" y="5286876"/>
              <a:ext cx="4783014" cy="646331"/>
            </a:xfrm>
            <a:prstGeom prst="rect">
              <a:avLst/>
            </a:prstGeom>
            <a:noFill/>
          </p:spPr>
          <p:txBody>
            <a:bodyPr wrap="square" rtlCol="0">
              <a:spAutoFit/>
            </a:bodyPr>
            <a:lstStyle/>
            <a:p>
              <a:r>
                <a:rPr lang="en-US" b="1" u="none" strike="noStrike" dirty="0">
                  <a:solidFill>
                    <a:schemeClr val="tx2">
                      <a:lumMod val="10000"/>
                    </a:schemeClr>
                  </a:solidFill>
                  <a:effectLst/>
                  <a:latin typeface="Franklin Gothic Demi" panose="020B0603020102020204" pitchFamily="34" charset="0"/>
                </a:rPr>
                <a:t>North Carolina Building Our Largest </a:t>
              </a:r>
              <a:br>
                <a:rPr lang="en-US" b="1" u="none" strike="noStrike" dirty="0">
                  <a:solidFill>
                    <a:schemeClr val="tx2">
                      <a:lumMod val="10000"/>
                    </a:schemeClr>
                  </a:solidFill>
                  <a:effectLst/>
                  <a:latin typeface="Franklin Gothic Demi" panose="020B0603020102020204" pitchFamily="34" charset="0"/>
                </a:rPr>
              </a:br>
              <a:r>
                <a:rPr lang="en-US" b="1" u="none" strike="noStrike" dirty="0">
                  <a:solidFill>
                    <a:schemeClr val="tx2">
                      <a:lumMod val="10000"/>
                    </a:schemeClr>
                  </a:solidFill>
                  <a:effectLst/>
                  <a:latin typeface="Franklin Gothic Demi" panose="020B0603020102020204" pitchFamily="34" charset="0"/>
                </a:rPr>
                <a:t>Dementia (NC BOLD) Infrastructure Project</a:t>
              </a:r>
              <a:endParaRPr lang="en-US"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289157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807"/>
          <a:stretch/>
        </p:blipFill>
        <p:spPr bwMode="auto">
          <a:xfrm>
            <a:off x="8082279" y="-1"/>
            <a:ext cx="4109723" cy="611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Dementia vs Alzheimer's: What is the Difference?">
            <a:extLst>
              <a:ext uri="{FF2B5EF4-FFF2-40B4-BE49-F238E27FC236}">
                <a16:creationId xmlns:a16="http://schemas.microsoft.com/office/drawing/2014/main" id="{94977B72-A8DD-42D2-B479-FEED86531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57" y="432903"/>
            <a:ext cx="7620000" cy="53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10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3"/>
          <p:cNvPicPr preferRelativeResize="0"/>
          <p:nvPr/>
        </p:nvPicPr>
        <p:blipFill rotWithShape="1">
          <a:blip r:embed="rId3">
            <a:alphaModFix/>
          </a:blip>
          <a:srcRect/>
          <a:stretch/>
        </p:blipFill>
        <p:spPr>
          <a:xfrm>
            <a:off x="3667762" y="516933"/>
            <a:ext cx="8231600" cy="4970400"/>
          </a:xfrm>
          <a:prstGeom prst="rect">
            <a:avLst/>
          </a:prstGeom>
          <a:noFill/>
          <a:ln>
            <a:noFill/>
          </a:ln>
        </p:spPr>
      </p:pic>
      <p:sp>
        <p:nvSpPr>
          <p:cNvPr id="111" name="Google Shape;111;p23"/>
          <p:cNvSpPr txBox="1"/>
          <p:nvPr/>
        </p:nvSpPr>
        <p:spPr>
          <a:xfrm>
            <a:off x="357815" y="1368940"/>
            <a:ext cx="3099488" cy="3495340"/>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747"/>
              </a:spcBef>
              <a:spcAft>
                <a:spcPts val="0"/>
              </a:spcAft>
              <a:buClr>
                <a:srgbClr val="000000"/>
              </a:buClr>
              <a:buSzTx/>
              <a:buFontTx/>
              <a:buNone/>
              <a:tabLst/>
              <a:defRPr/>
            </a:pPr>
            <a:r>
              <a:rPr kumimoji="0" lang="en-US" sz="2933" b="1" u="none" strike="noStrike" kern="0" cap="none" spc="0" normalizeH="0" baseline="0" noProof="0" dirty="0">
                <a:ln>
                  <a:noFill/>
                </a:ln>
                <a:solidFill>
                  <a:srgbClr val="4A0D66"/>
                </a:solidFill>
                <a:effectLst/>
                <a:uLnTx/>
                <a:uFillTx/>
                <a:latin typeface="Franklin Gothic Medium" panose="020B0603020102020204" pitchFamily="34" charset="0"/>
                <a:cs typeface="Arial"/>
                <a:sym typeface="Arial"/>
              </a:rPr>
              <a:t>THE NUMBER OF AMERICANS </a:t>
            </a:r>
            <a:r>
              <a:rPr kumimoji="0" lang="en-US" sz="2933" b="1" u="none" strike="noStrike" kern="0" cap="none" spc="0" normalizeH="0" baseline="0" noProof="0" dirty="0">
                <a:ln>
                  <a:noFill/>
                </a:ln>
                <a:solidFill>
                  <a:srgbClr val="42A79B"/>
                </a:solidFill>
                <a:effectLst/>
                <a:uLnTx/>
                <a:uFillTx/>
                <a:latin typeface="Franklin Gothic Medium" panose="020B0603020102020204" pitchFamily="34" charset="0"/>
                <a:cs typeface="Arial"/>
                <a:sym typeface="Arial"/>
              </a:rPr>
              <a:t>65+ </a:t>
            </a:r>
            <a:r>
              <a:rPr kumimoji="0" lang="en-US" sz="2933" b="1" u="none" strike="noStrike" kern="0" cap="none" spc="0" normalizeH="0" baseline="0" noProof="0" dirty="0">
                <a:ln>
                  <a:noFill/>
                </a:ln>
                <a:solidFill>
                  <a:srgbClr val="4A0D66"/>
                </a:solidFill>
                <a:effectLst/>
                <a:uLnTx/>
                <a:uFillTx/>
                <a:latin typeface="Franklin Gothic Medium" panose="020B0603020102020204" pitchFamily="34" charset="0"/>
                <a:cs typeface="Arial"/>
                <a:sym typeface="Arial"/>
              </a:rPr>
              <a:t>LIVING WITH ALZHEIMER’S IS EXPECTED TO NEARLY </a:t>
            </a:r>
            <a:r>
              <a:rPr kumimoji="0" lang="en-US" sz="2933" b="1" u="none" strike="noStrike" kern="0" cap="none" spc="0" normalizeH="0" baseline="0" noProof="0" dirty="0">
                <a:ln>
                  <a:noFill/>
                </a:ln>
                <a:solidFill>
                  <a:srgbClr val="42A79B"/>
                </a:solidFill>
                <a:effectLst/>
                <a:uLnTx/>
                <a:uFillTx/>
                <a:latin typeface="Franklin Gothic Medium" panose="020B0603020102020204" pitchFamily="34" charset="0"/>
                <a:cs typeface="Arial"/>
                <a:sym typeface="Arial"/>
              </a:rPr>
              <a:t>DOUBLE BY 2050</a:t>
            </a:r>
            <a:r>
              <a:rPr kumimoji="0" lang="en-US" sz="2933" b="1" u="none" strike="noStrike" kern="0" cap="none" spc="0" normalizeH="0" baseline="0" noProof="0" dirty="0">
                <a:ln>
                  <a:noFill/>
                </a:ln>
                <a:solidFill>
                  <a:srgbClr val="4A0D66"/>
                </a:solidFill>
                <a:effectLst/>
                <a:uLnTx/>
                <a:uFillTx/>
                <a:latin typeface="Franklin Gothic Medium" panose="020B0603020102020204" pitchFamily="34" charset="0"/>
                <a:cs typeface="Arial"/>
                <a:sym typeface="Arial"/>
              </a:rPr>
              <a:t>.</a:t>
            </a:r>
          </a:p>
        </p:txBody>
      </p:sp>
    </p:spTree>
    <p:extLst>
      <p:ext uri="{BB962C8B-B14F-4D97-AF65-F5344CB8AC3E}">
        <p14:creationId xmlns:p14="http://schemas.microsoft.com/office/powerpoint/2010/main" val="272822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313509" y="274633"/>
            <a:ext cx="8604091" cy="1693600"/>
          </a:xfrm>
          <a:prstGeom prst="rect">
            <a:avLst/>
          </a:prstGeom>
        </p:spPr>
        <p:txBody>
          <a:bodyPr spcFirstLastPara="1" wrap="square" lIns="121900" tIns="60933" rIns="121900" bIns="60933" anchor="t" anchorCtr="0">
            <a:noAutofit/>
          </a:bodyPr>
          <a:lstStyle/>
          <a:p>
            <a:r>
              <a:rPr lang="en-US" sz="4000" dirty="0">
                <a:latin typeface="Franklin Gothic Medium" panose="020B0603020102020204" pitchFamily="34" charset="0"/>
              </a:rPr>
              <a:t>GENDER AND RACIAL DIFFERENCES IN ALZHEIMER’S PREVALENCE</a:t>
            </a:r>
          </a:p>
        </p:txBody>
      </p:sp>
      <p:sp>
        <p:nvSpPr>
          <p:cNvPr id="117" name="Google Shape;117;p24"/>
          <p:cNvSpPr txBox="1">
            <a:spLocks noGrp="1"/>
          </p:cNvSpPr>
          <p:nvPr>
            <p:ph type="body" idx="1"/>
          </p:nvPr>
        </p:nvSpPr>
        <p:spPr>
          <a:xfrm>
            <a:off x="609600" y="1748133"/>
            <a:ext cx="8308000" cy="4362800"/>
          </a:xfrm>
          <a:prstGeom prst="rect">
            <a:avLst/>
          </a:prstGeom>
        </p:spPr>
        <p:txBody>
          <a:bodyPr spcFirstLastPara="1" wrap="square" lIns="121900" tIns="60933" rIns="121900" bIns="60933" anchor="t" anchorCtr="0">
            <a:noAutofit/>
          </a:bodyPr>
          <a:lstStyle/>
          <a:p>
            <a:pPr indent="-482588">
              <a:buSzPts val="2100"/>
            </a:pPr>
            <a:r>
              <a:rPr lang="en" sz="2800" dirty="0"/>
              <a:t>Almost two-thirds of Americans with Alzheimer’s are women.</a:t>
            </a:r>
            <a:endParaRPr sz="2800" dirty="0"/>
          </a:p>
          <a:p>
            <a:pPr indent="-482588">
              <a:spcBef>
                <a:spcPts val="1333"/>
              </a:spcBef>
              <a:buSzPts val="2100"/>
            </a:pPr>
            <a:r>
              <a:rPr lang="en" sz="2800" dirty="0"/>
              <a:t>Older Blacks/African Americans and Hispanics/Latinos are disproportionately more likely than older whites to have Alzheimer’s or other dementias.</a:t>
            </a:r>
            <a:endParaRPr sz="2800" dirty="0"/>
          </a:p>
        </p:txBody>
      </p:sp>
      <p:pic>
        <p:nvPicPr>
          <p:cNvPr id="118" name="Google Shape;118;p24"/>
          <p:cNvPicPr preferRelativeResize="0"/>
          <p:nvPr/>
        </p:nvPicPr>
        <p:blipFill rotWithShape="1">
          <a:blip r:embed="rId3">
            <a:alphaModFix/>
          </a:blip>
          <a:srcRect l="19855" r="23235"/>
          <a:stretch/>
        </p:blipFill>
        <p:spPr>
          <a:xfrm flipH="1">
            <a:off x="8855400" y="1"/>
            <a:ext cx="3336603" cy="6110932"/>
          </a:xfrm>
          <a:prstGeom prst="rect">
            <a:avLst/>
          </a:prstGeom>
          <a:noFill/>
          <a:ln>
            <a:noFill/>
          </a:ln>
        </p:spPr>
      </p:pic>
    </p:spTree>
    <p:extLst>
      <p:ext uri="{BB962C8B-B14F-4D97-AF65-F5344CB8AC3E}">
        <p14:creationId xmlns:p14="http://schemas.microsoft.com/office/powerpoint/2010/main" val="386034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0" y="1706880"/>
            <a:ext cx="12192000" cy="830400"/>
          </a:xfrm>
          <a:prstGeom prst="rect">
            <a:avLst/>
          </a:prstGeom>
        </p:spPr>
        <p:txBody>
          <a:bodyPr spcFirstLastPara="1" wrap="square" lIns="121900" tIns="60933" rIns="121900" bIns="60933" anchor="t" anchorCtr="0">
            <a:noAutofit/>
          </a:bodyPr>
          <a:lstStyle/>
          <a:p>
            <a:pPr algn="ctr"/>
            <a:r>
              <a:rPr lang="en-US" dirty="0">
                <a:latin typeface="Franklin Gothic Medium" panose="020B0603020102020204" pitchFamily="34" charset="0"/>
              </a:rPr>
              <a:t>MORTALITY &amp; MORBIDITY</a:t>
            </a:r>
          </a:p>
        </p:txBody>
      </p:sp>
      <p:sp>
        <p:nvSpPr>
          <p:cNvPr id="124" name="Google Shape;124;p25"/>
          <p:cNvSpPr txBox="1">
            <a:spLocks noGrp="1"/>
          </p:cNvSpPr>
          <p:nvPr>
            <p:ph type="body" idx="1"/>
          </p:nvPr>
        </p:nvSpPr>
        <p:spPr>
          <a:xfrm>
            <a:off x="1645600" y="3048000"/>
            <a:ext cx="8900800" cy="2225200"/>
          </a:xfrm>
          <a:prstGeom prst="rect">
            <a:avLst/>
          </a:prstGeom>
        </p:spPr>
        <p:txBody>
          <a:bodyPr spcFirstLastPara="1" wrap="square" lIns="121900" tIns="60933" rIns="121900" bIns="60933" anchor="t" anchorCtr="0">
            <a:noAutofit/>
          </a:bodyPr>
          <a:lstStyle/>
          <a:p>
            <a:pPr marL="0" indent="0" algn="ctr">
              <a:buNone/>
            </a:pPr>
            <a:r>
              <a:rPr lang="en" sz="6000" b="1" dirty="0">
                <a:solidFill>
                  <a:srgbClr val="FFA401"/>
                </a:solidFill>
              </a:rPr>
              <a:t>1 in 3 </a:t>
            </a:r>
            <a:r>
              <a:rPr lang="en" sz="4267" dirty="0"/>
              <a:t>seniors dies with Alzheimer’s or another dementia.</a:t>
            </a:r>
            <a:endParaRPr dirty="0"/>
          </a:p>
        </p:txBody>
      </p:sp>
      <p:pic>
        <p:nvPicPr>
          <p:cNvPr id="125" name="Google Shape;125;p25"/>
          <p:cNvPicPr preferRelativeResize="0"/>
          <p:nvPr/>
        </p:nvPicPr>
        <p:blipFill rotWithShape="1">
          <a:blip r:embed="rId3">
            <a:alphaModFix/>
          </a:blip>
          <a:srcRect b="4168"/>
          <a:stretch/>
        </p:blipFill>
        <p:spPr>
          <a:xfrm>
            <a:off x="4029318" y="0"/>
            <a:ext cx="4133361" cy="1828800"/>
          </a:xfrm>
          <a:prstGeom prst="rect">
            <a:avLst/>
          </a:prstGeom>
          <a:noFill/>
          <a:ln>
            <a:noFill/>
          </a:ln>
        </p:spPr>
      </p:pic>
    </p:spTree>
    <p:extLst>
      <p:ext uri="{BB962C8B-B14F-4D97-AF65-F5344CB8AC3E}">
        <p14:creationId xmlns:p14="http://schemas.microsoft.com/office/powerpoint/2010/main" val="327743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p:nvPr/>
        </p:nvSpPr>
        <p:spPr>
          <a:xfrm>
            <a:off x="609600" y="304801"/>
            <a:ext cx="10920400" cy="1354162"/>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1" u="none" strike="noStrike" kern="0" cap="none" spc="0" normalizeH="0" baseline="0" noProof="0" dirty="0">
                <a:ln>
                  <a:noFill/>
                </a:ln>
                <a:solidFill>
                  <a:srgbClr val="4A0D66"/>
                </a:solidFill>
                <a:effectLst/>
                <a:uLnTx/>
                <a:uFillTx/>
                <a:latin typeface="Franklin Gothic Medium" panose="020B0603020102020204" pitchFamily="34" charset="0"/>
                <a:ea typeface="Arial"/>
                <a:cs typeface="Arial"/>
                <a:sym typeface="Arial"/>
              </a:rPr>
              <a:t>DEATHS DUE TO ALZHEIMER’S ARE MOST LIKELY HIGHER THAN REPORTED</a:t>
            </a:r>
            <a:endParaRPr kumimoji="0" lang="en-US" sz="2133" b="1" u="none" strike="noStrike" kern="0" cap="none" spc="0" normalizeH="0" baseline="0" noProof="0" dirty="0">
              <a:ln>
                <a:noFill/>
              </a:ln>
              <a:solidFill>
                <a:srgbClr val="4A0D66"/>
              </a:solidFill>
              <a:effectLst/>
              <a:uLnTx/>
              <a:uFillTx/>
              <a:latin typeface="Franklin Gothic Medium" panose="020B0603020102020204" pitchFamily="34" charset="0"/>
              <a:ea typeface="Arial"/>
              <a:cs typeface="Arial"/>
              <a:sym typeface="Arial"/>
            </a:endParaRPr>
          </a:p>
        </p:txBody>
      </p:sp>
      <p:sp>
        <p:nvSpPr>
          <p:cNvPr id="138" name="Google Shape;138;p27"/>
          <p:cNvSpPr txBox="1"/>
          <p:nvPr/>
        </p:nvSpPr>
        <p:spPr>
          <a:xfrm>
            <a:off x="6314407" y="2328272"/>
            <a:ext cx="5276400" cy="1637253"/>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90000"/>
              </a:lnSpc>
              <a:spcBef>
                <a:spcPts val="0"/>
              </a:spcBef>
              <a:spcAft>
                <a:spcPts val="0"/>
              </a:spcAft>
              <a:buClr>
                <a:srgbClr val="000000"/>
              </a:buClr>
              <a:buSzTx/>
              <a:buFontTx/>
              <a:buNone/>
              <a:tabLst/>
              <a:defRPr/>
            </a:pPr>
            <a:r>
              <a:rPr kumimoji="0" lang="en" sz="6133" b="1" i="0" u="none" strike="noStrike" kern="0" cap="none" spc="0" normalizeH="0" baseline="0" noProof="0">
                <a:ln>
                  <a:noFill/>
                </a:ln>
                <a:solidFill>
                  <a:srgbClr val="FFA400"/>
                </a:solidFill>
                <a:effectLst/>
                <a:highlight>
                  <a:srgbClr val="FFFFFF"/>
                </a:highlight>
                <a:uLnTx/>
                <a:uFillTx/>
                <a:latin typeface="Arial"/>
                <a:ea typeface="+mn-ea"/>
                <a:cs typeface="Arial"/>
                <a:sym typeface="Arial"/>
              </a:rPr>
              <a:t>700,000</a:t>
            </a:r>
            <a:r>
              <a:rPr kumimoji="0" lang="en" sz="3200" b="0" i="0" u="none" strike="noStrike" kern="0" cap="none" spc="0" normalizeH="0" baseline="0" noProof="0">
                <a:ln>
                  <a:noFill/>
                </a:ln>
                <a:solidFill>
                  <a:srgbClr val="4A0D66"/>
                </a:solidFill>
                <a:effectLst/>
                <a:highlight>
                  <a:srgbClr val="FFFFFF"/>
                </a:highlight>
                <a:uLnTx/>
                <a:uFillTx/>
                <a:latin typeface="Arial"/>
                <a:ea typeface="Arial"/>
                <a:cs typeface="Arial"/>
                <a:sym typeface="Arial"/>
              </a:rPr>
              <a:t> </a:t>
            </a:r>
            <a:br>
              <a:rPr kumimoji="0" lang="en" sz="3200" b="0" i="0" u="none" strike="noStrike" kern="0" cap="none" spc="0" normalizeH="0" baseline="0" noProof="0">
                <a:ln>
                  <a:noFill/>
                </a:ln>
                <a:solidFill>
                  <a:srgbClr val="4A0D66"/>
                </a:solidFill>
                <a:effectLst/>
                <a:highlight>
                  <a:srgbClr val="FFFFFF"/>
                </a:highlight>
                <a:uLnTx/>
                <a:uFillTx/>
                <a:latin typeface="Arial"/>
                <a:ea typeface="Arial"/>
                <a:cs typeface="Arial"/>
                <a:sym typeface="Arial"/>
              </a:rPr>
            </a:br>
            <a:r>
              <a:rPr kumimoji="0" lang="en" sz="2400" b="0" i="0" u="none" strike="noStrike" kern="0" cap="none" spc="0" normalizeH="0" baseline="0" noProof="0">
                <a:ln>
                  <a:noFill/>
                </a:ln>
                <a:solidFill>
                  <a:srgbClr val="4A0D66"/>
                </a:solidFill>
                <a:effectLst/>
                <a:uLnTx/>
                <a:uFillTx/>
                <a:latin typeface="Arial"/>
                <a:ea typeface="Arial"/>
                <a:cs typeface="Arial"/>
                <a:sym typeface="Arial"/>
              </a:rPr>
              <a:t>Americans age 65 and older who had </a:t>
            </a:r>
            <a:r>
              <a:rPr kumimoji="0" lang="en" sz="2400" b="1" i="0" u="none" strike="noStrike" kern="0" cap="none" spc="0" normalizeH="0" baseline="0" noProof="0">
                <a:ln>
                  <a:noFill/>
                </a:ln>
                <a:solidFill>
                  <a:srgbClr val="4A0D66"/>
                </a:solidFill>
                <a:effectLst/>
                <a:uLnTx/>
                <a:uFillTx/>
                <a:latin typeface="Arial"/>
                <a:ea typeface="Arial"/>
                <a:cs typeface="Arial"/>
                <a:sym typeface="Arial"/>
              </a:rPr>
              <a:t>Alzheimer’s a</a:t>
            </a:r>
            <a:r>
              <a:rPr kumimoji="0" lang="en" sz="2400" b="1" i="0" u="none" strike="noStrike" kern="0" cap="none" spc="0" normalizeH="0" baseline="0" noProof="0">
                <a:ln>
                  <a:noFill/>
                </a:ln>
                <a:solidFill>
                  <a:srgbClr val="4A0D66"/>
                </a:solidFill>
                <a:effectLst/>
                <a:uLnTx/>
                <a:uFillTx/>
                <a:latin typeface="Arial"/>
                <a:ea typeface="+mn-ea"/>
                <a:cs typeface="Arial"/>
                <a:sym typeface="Arial"/>
              </a:rPr>
              <a:t>t death in 2020</a:t>
            </a:r>
            <a:endParaRPr kumimoji="0" sz="1600" b="0" i="0" u="none" strike="noStrike" kern="0" cap="none" spc="0" normalizeH="0" baseline="0" noProof="0">
              <a:ln>
                <a:noFill/>
              </a:ln>
              <a:solidFill>
                <a:srgbClr val="000000"/>
              </a:solidFill>
              <a:effectLst/>
              <a:highlight>
                <a:srgbClr val="FFFFFF"/>
              </a:highlight>
              <a:uLnTx/>
              <a:uFillTx/>
              <a:latin typeface="Arial"/>
              <a:ea typeface="+mn-ea"/>
              <a:cs typeface="Arial"/>
              <a:sym typeface="Arial"/>
            </a:endParaRPr>
          </a:p>
        </p:txBody>
      </p:sp>
      <p:sp>
        <p:nvSpPr>
          <p:cNvPr id="139" name="Google Shape;139;p27"/>
          <p:cNvSpPr txBox="1"/>
          <p:nvPr/>
        </p:nvSpPr>
        <p:spPr>
          <a:xfrm>
            <a:off x="6395333" y="4929467"/>
            <a:ext cx="5378000" cy="430833"/>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4A0D66"/>
                </a:solidFill>
                <a:effectLst/>
                <a:uLnTx/>
                <a:uFillTx/>
                <a:latin typeface="Arial"/>
                <a:ea typeface="Arial"/>
                <a:cs typeface="Arial"/>
                <a:sym typeface="Arial"/>
              </a:rPr>
              <a:t>Projections Using Population-based Studies</a:t>
            </a:r>
            <a:endParaRPr kumimoji="0" sz="14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40" name="Google Shape;140;p27"/>
          <p:cNvCxnSpPr/>
          <p:nvPr/>
        </p:nvCxnSpPr>
        <p:spPr>
          <a:xfrm>
            <a:off x="5892800" y="1844860"/>
            <a:ext cx="0" cy="4149600"/>
          </a:xfrm>
          <a:prstGeom prst="straightConnector1">
            <a:avLst/>
          </a:prstGeom>
          <a:noFill/>
          <a:ln w="9525" cap="flat" cmpd="sng">
            <a:solidFill>
              <a:schemeClr val="dk2"/>
            </a:solidFill>
            <a:prstDash val="solid"/>
            <a:round/>
            <a:headEnd type="none" w="sm" len="sm"/>
            <a:tailEnd type="none" w="sm" len="sm"/>
          </a:ln>
        </p:spPr>
      </p:cxnSp>
      <p:sp>
        <p:nvSpPr>
          <p:cNvPr id="141" name="Google Shape;141;p27"/>
          <p:cNvSpPr/>
          <p:nvPr/>
        </p:nvSpPr>
        <p:spPr>
          <a:xfrm rot="10800000">
            <a:off x="7406745" y="4420067"/>
            <a:ext cx="508000" cy="328400"/>
          </a:xfrm>
          <a:prstGeom prst="triangle">
            <a:avLst>
              <a:gd name="adj" fmla="val 50000"/>
            </a:avLst>
          </a:prstGeom>
          <a:solidFill>
            <a:schemeClr val="accent1"/>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142" name="Google Shape;142;p27"/>
          <p:cNvCxnSpPr/>
          <p:nvPr/>
        </p:nvCxnSpPr>
        <p:spPr>
          <a:xfrm rot="10800000">
            <a:off x="6395333" y="4420071"/>
            <a:ext cx="4650000" cy="0"/>
          </a:xfrm>
          <a:prstGeom prst="straightConnector1">
            <a:avLst/>
          </a:prstGeom>
          <a:noFill/>
          <a:ln w="19050" cap="flat" cmpd="sng">
            <a:solidFill>
              <a:schemeClr val="accent1"/>
            </a:solidFill>
            <a:prstDash val="solid"/>
            <a:round/>
            <a:headEnd type="none" w="sm" len="sm"/>
            <a:tailEnd type="none" w="sm" len="sm"/>
          </a:ln>
        </p:spPr>
      </p:cxnSp>
      <p:grpSp>
        <p:nvGrpSpPr>
          <p:cNvPr id="143" name="Google Shape;143;p27"/>
          <p:cNvGrpSpPr/>
          <p:nvPr/>
        </p:nvGrpSpPr>
        <p:grpSpPr>
          <a:xfrm>
            <a:off x="711200" y="2421282"/>
            <a:ext cx="5059600" cy="2814684"/>
            <a:chOff x="548639" y="1712483"/>
            <a:chExt cx="3794700" cy="2814683"/>
          </a:xfrm>
        </p:grpSpPr>
        <p:sp>
          <p:nvSpPr>
            <p:cNvPr id="144" name="Google Shape;144;p27"/>
            <p:cNvSpPr txBox="1"/>
            <p:nvPr/>
          </p:nvSpPr>
          <p:spPr>
            <a:xfrm>
              <a:off x="2362185" y="4096333"/>
              <a:ext cx="1752600" cy="430833"/>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4A0D66"/>
                  </a:solidFill>
                  <a:effectLst/>
                  <a:uLnTx/>
                  <a:uFillTx/>
                  <a:latin typeface="Arial"/>
                  <a:ea typeface="Arial"/>
                  <a:cs typeface="Arial"/>
                  <a:sym typeface="Arial"/>
                </a:rPr>
                <a:t>CDC Reports</a:t>
              </a:r>
              <a:endParaRPr kumimoji="0" sz="14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27"/>
            <p:cNvSpPr/>
            <p:nvPr/>
          </p:nvSpPr>
          <p:spPr>
            <a:xfrm rot="10800000">
              <a:off x="2362197" y="3682946"/>
              <a:ext cx="381000" cy="328500"/>
            </a:xfrm>
            <a:prstGeom prst="triangle">
              <a:avLst>
                <a:gd name="adj" fmla="val 50000"/>
              </a:avLst>
            </a:prstGeom>
            <a:solidFill>
              <a:schemeClr val="accent1"/>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146" name="Google Shape;146;p27"/>
            <p:cNvCxnSpPr/>
            <p:nvPr/>
          </p:nvCxnSpPr>
          <p:spPr>
            <a:xfrm rot="10800000">
              <a:off x="637660" y="3683000"/>
              <a:ext cx="3284100" cy="0"/>
            </a:xfrm>
            <a:prstGeom prst="straightConnector1">
              <a:avLst/>
            </a:prstGeom>
            <a:noFill/>
            <a:ln w="19050" cap="flat" cmpd="sng">
              <a:solidFill>
                <a:schemeClr val="accent1"/>
              </a:solidFill>
              <a:prstDash val="solid"/>
              <a:round/>
              <a:headEnd type="none" w="sm" len="sm"/>
              <a:tailEnd type="none" w="sm" len="sm"/>
            </a:ln>
          </p:spPr>
        </p:cxnSp>
        <p:sp>
          <p:nvSpPr>
            <p:cNvPr id="147" name="Google Shape;147;p27"/>
            <p:cNvSpPr txBox="1"/>
            <p:nvPr/>
          </p:nvSpPr>
          <p:spPr>
            <a:xfrm>
              <a:off x="548639" y="1712483"/>
              <a:ext cx="3794700" cy="1932653"/>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90000"/>
                </a:lnSpc>
                <a:spcBef>
                  <a:spcPts val="0"/>
                </a:spcBef>
                <a:spcAft>
                  <a:spcPts val="0"/>
                </a:spcAft>
                <a:buClr>
                  <a:srgbClr val="000000"/>
                </a:buClr>
                <a:buSzTx/>
                <a:buFontTx/>
                <a:buNone/>
                <a:tabLst/>
                <a:defRPr/>
              </a:pPr>
              <a:r>
                <a:rPr kumimoji="0" lang="en" sz="6133" b="1" i="0" u="none" strike="noStrike" kern="0" cap="none" spc="0" normalizeH="0" baseline="0" noProof="0" dirty="0">
                  <a:ln>
                    <a:noFill/>
                  </a:ln>
                  <a:solidFill>
                    <a:srgbClr val="FFA400"/>
                  </a:solidFill>
                  <a:effectLst/>
                  <a:uLnTx/>
                  <a:uFillTx/>
                  <a:latin typeface="Arial"/>
                  <a:ea typeface="+mn-ea"/>
                  <a:cs typeface="Arial"/>
                  <a:sym typeface="Arial"/>
                </a:rPr>
                <a:t>1</a:t>
              </a:r>
              <a:r>
                <a:rPr kumimoji="0" lang="en" sz="6133" b="1" i="0" u="none" strike="noStrike" kern="0" cap="none" spc="0" normalizeH="0" baseline="0" noProof="0" dirty="0">
                  <a:ln>
                    <a:noFill/>
                  </a:ln>
                  <a:solidFill>
                    <a:srgbClr val="FFA401"/>
                  </a:solidFill>
                  <a:effectLst/>
                  <a:uLnTx/>
                  <a:uFillTx/>
                  <a:latin typeface="Arial"/>
                  <a:ea typeface="+mn-ea"/>
                  <a:cs typeface="Arial"/>
                  <a:sym typeface="Arial"/>
                </a:rPr>
                <a:t>2</a:t>
              </a:r>
              <a:r>
                <a:rPr kumimoji="0" lang="en" sz="6133" b="1" i="0" u="none" strike="noStrike" kern="0" cap="none" spc="0" normalizeH="0" baseline="0" noProof="0" dirty="0">
                  <a:ln>
                    <a:noFill/>
                  </a:ln>
                  <a:solidFill>
                    <a:srgbClr val="FFA400"/>
                  </a:solidFill>
                  <a:effectLst/>
                  <a:uLnTx/>
                  <a:uFillTx/>
                  <a:latin typeface="Arial"/>
                  <a:ea typeface="+mn-ea"/>
                  <a:cs typeface="Arial"/>
                  <a:sym typeface="Arial"/>
                </a:rPr>
                <a:t>1,499</a:t>
              </a:r>
              <a:r>
                <a:rPr kumimoji="0" lang="en" sz="3200" b="0" i="0" u="none" strike="noStrike" kern="0" cap="none" spc="0" normalizeH="0" baseline="0" noProof="0" dirty="0">
                  <a:ln>
                    <a:noFill/>
                  </a:ln>
                  <a:solidFill>
                    <a:srgbClr val="4A0D66"/>
                  </a:solidFill>
                  <a:effectLst/>
                  <a:uLnTx/>
                  <a:uFillTx/>
                  <a:latin typeface="Arial"/>
                  <a:ea typeface="Arial"/>
                  <a:cs typeface="Arial"/>
                  <a:sym typeface="Arial"/>
                </a:rPr>
                <a:t> </a:t>
              </a:r>
              <a:br>
                <a:rPr kumimoji="0" lang="en" sz="3200" b="0" i="0" u="none" strike="noStrike" kern="0" cap="none" spc="0" normalizeH="0" baseline="0" noProof="0" dirty="0">
                  <a:ln>
                    <a:noFill/>
                  </a:ln>
                  <a:solidFill>
                    <a:srgbClr val="4A0D66"/>
                  </a:solidFill>
                  <a:effectLst/>
                  <a:uLnTx/>
                  <a:uFillTx/>
                  <a:latin typeface="Arial"/>
                  <a:ea typeface="Arial"/>
                  <a:cs typeface="Arial"/>
                  <a:sym typeface="Arial"/>
                </a:rPr>
              </a:br>
              <a:r>
                <a:rPr kumimoji="0" lang="en" sz="2400" b="0" i="0" u="none" strike="noStrike" kern="0" cap="none" spc="0" normalizeH="0" baseline="0" noProof="0" dirty="0">
                  <a:ln>
                    <a:noFill/>
                  </a:ln>
                  <a:solidFill>
                    <a:srgbClr val="4A0D66"/>
                  </a:solidFill>
                  <a:effectLst/>
                  <a:uLnTx/>
                  <a:uFillTx/>
                  <a:latin typeface="Arial"/>
                  <a:ea typeface="Arial"/>
                  <a:cs typeface="Arial"/>
                  <a:sym typeface="Arial"/>
                </a:rPr>
                <a:t>Americans who </a:t>
              </a:r>
              <a:br>
                <a:rPr kumimoji="0" lang="en" sz="2400" b="0" i="0" u="none" strike="noStrike" kern="0" cap="none" spc="0" normalizeH="0" baseline="0" noProof="0" dirty="0">
                  <a:ln>
                    <a:noFill/>
                  </a:ln>
                  <a:solidFill>
                    <a:srgbClr val="4A0D66"/>
                  </a:solidFill>
                  <a:effectLst/>
                  <a:uLnTx/>
                  <a:uFillTx/>
                  <a:latin typeface="Arial"/>
                  <a:ea typeface="Arial"/>
                  <a:cs typeface="Arial"/>
                  <a:sym typeface="Arial"/>
                </a:rPr>
              </a:br>
              <a:r>
                <a:rPr kumimoji="0" lang="en" sz="2400" b="1" i="0" u="none" strike="noStrike" kern="0" cap="none" spc="0" normalizeH="0" baseline="0" noProof="0" dirty="0">
                  <a:ln>
                    <a:noFill/>
                  </a:ln>
                  <a:solidFill>
                    <a:srgbClr val="4A0D66"/>
                  </a:solidFill>
                  <a:effectLst/>
                  <a:uLnTx/>
                  <a:uFillTx/>
                  <a:latin typeface="Arial"/>
                  <a:ea typeface="Arial"/>
                  <a:cs typeface="Arial"/>
                  <a:sym typeface="Arial"/>
                </a:rPr>
                <a:t>died from Alzheimer’s in </a:t>
              </a:r>
              <a:r>
                <a:rPr kumimoji="0" lang="en" sz="2400" b="1" i="0" u="none" strike="noStrike" kern="0" cap="none" spc="0" normalizeH="0" baseline="0" noProof="0" dirty="0">
                  <a:ln>
                    <a:noFill/>
                  </a:ln>
                  <a:solidFill>
                    <a:srgbClr val="4A0D66"/>
                  </a:solidFill>
                  <a:effectLst/>
                  <a:uLnTx/>
                  <a:uFillTx/>
                  <a:latin typeface="Arial"/>
                  <a:ea typeface="+mn-ea"/>
                  <a:cs typeface="Arial"/>
                  <a:sym typeface="Arial"/>
                </a:rPr>
                <a:t>2019</a:t>
              </a:r>
              <a:r>
                <a:rPr kumimoji="0" lang="en" sz="2400" b="1" i="0" u="none" strike="noStrike" kern="0" cap="none" spc="0" normalizeH="0" baseline="0" noProof="0" dirty="0">
                  <a:ln>
                    <a:noFill/>
                  </a:ln>
                  <a:solidFill>
                    <a:srgbClr val="4A0D66"/>
                  </a:solidFill>
                  <a:effectLst/>
                  <a:uLnTx/>
                  <a:uFillTx/>
                  <a:latin typeface="Arial"/>
                  <a:ea typeface="Arial"/>
                  <a:cs typeface="Arial"/>
                  <a:sym typeface="Arial"/>
                </a:rPr>
                <a:t> </a:t>
              </a:r>
              <a:br>
                <a:rPr kumimoji="0" lang="en" sz="2667" b="0" i="0" u="none" strike="noStrike" kern="0" cap="none" spc="0" normalizeH="0" baseline="0" noProof="0" dirty="0">
                  <a:ln>
                    <a:noFill/>
                  </a:ln>
                  <a:solidFill>
                    <a:srgbClr val="4A0D66"/>
                  </a:solidFill>
                  <a:effectLst/>
                  <a:uLnTx/>
                  <a:uFillTx/>
                  <a:latin typeface="Arial"/>
                  <a:ea typeface="Arial"/>
                  <a:cs typeface="Arial"/>
                  <a:sym typeface="Arial"/>
                </a:rPr>
              </a:br>
              <a:r>
                <a:rPr kumimoji="0" lang="en" sz="2133" b="0" i="0" u="none" strike="noStrike" kern="0" cap="none" spc="0" normalizeH="0" baseline="0" noProof="0" dirty="0">
                  <a:ln>
                    <a:noFill/>
                  </a:ln>
                  <a:solidFill>
                    <a:srgbClr val="4A0D66"/>
                  </a:solidFill>
                  <a:effectLst/>
                  <a:uLnTx/>
                  <a:uFillTx/>
                  <a:latin typeface="Arial"/>
                  <a:ea typeface="Arial"/>
                  <a:cs typeface="Arial"/>
                  <a:sym typeface="Arial"/>
                </a:rPr>
                <a:t>(listed on the death certificate)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59410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09600" y="304800"/>
            <a:ext cx="8648800" cy="1372800"/>
          </a:xfrm>
          <a:prstGeom prst="rect">
            <a:avLst/>
          </a:prstGeom>
        </p:spPr>
        <p:txBody>
          <a:bodyPr spcFirstLastPara="1" wrap="square" lIns="121900" tIns="60933" rIns="121900" bIns="60933" anchor="t" anchorCtr="0">
            <a:noAutofit/>
          </a:bodyPr>
          <a:lstStyle/>
          <a:p>
            <a:r>
              <a:rPr lang="en-US" sz="4000" dirty="0">
                <a:latin typeface="Franklin Gothic Medium" panose="020B0603020102020204" pitchFamily="34" charset="0"/>
              </a:rPr>
              <a:t>THE PROGRESSION OF ALZHEIMER’S IS SLOW AND BURDENSOME</a:t>
            </a:r>
          </a:p>
        </p:txBody>
      </p:sp>
      <p:sp>
        <p:nvSpPr>
          <p:cNvPr id="160" name="Google Shape;160;p29"/>
          <p:cNvSpPr txBox="1">
            <a:spLocks noGrp="1"/>
          </p:cNvSpPr>
          <p:nvPr>
            <p:ph type="body" idx="1"/>
          </p:nvPr>
        </p:nvSpPr>
        <p:spPr>
          <a:xfrm>
            <a:off x="609600" y="1843767"/>
            <a:ext cx="8468800" cy="3287600"/>
          </a:xfrm>
          <a:prstGeom prst="rect">
            <a:avLst/>
          </a:prstGeom>
        </p:spPr>
        <p:txBody>
          <a:bodyPr spcFirstLastPara="1" wrap="square" lIns="121900" tIns="60933" rIns="121900" bIns="60933" anchor="t" anchorCtr="0">
            <a:noAutofit/>
          </a:bodyPr>
          <a:lstStyle/>
          <a:p>
            <a:pPr indent="-448722">
              <a:buSzPts val="1700"/>
              <a:buChar char="●"/>
            </a:pPr>
            <a:r>
              <a:rPr lang="en" sz="2267"/>
              <a:t>People age 65+ survive an average of </a:t>
            </a:r>
            <a:r>
              <a:rPr lang="en" sz="2267" b="1"/>
              <a:t>four to eight years</a:t>
            </a:r>
            <a:r>
              <a:rPr lang="en" sz="2267"/>
              <a:t> after a diagnosis, yet some live as long as </a:t>
            </a:r>
            <a:r>
              <a:rPr lang="en" sz="2267" b="1"/>
              <a:t>20 years</a:t>
            </a:r>
            <a:r>
              <a:rPr lang="en" sz="2267"/>
              <a:t>.</a:t>
            </a:r>
            <a:endParaRPr sz="2267"/>
          </a:p>
          <a:p>
            <a:pPr indent="-448722">
              <a:spcBef>
                <a:spcPts val="1333"/>
              </a:spcBef>
              <a:buSzPts val="1700"/>
              <a:buChar char="●"/>
            </a:pPr>
            <a:r>
              <a:rPr lang="en" sz="2267"/>
              <a:t>Individuals who live from age 70 to age 80 with Alzheimer’s dementia will spend an average of </a:t>
            </a:r>
            <a:r>
              <a:rPr lang="en" sz="2267" b="1"/>
              <a:t>40%</a:t>
            </a:r>
            <a:r>
              <a:rPr lang="en" sz="2267"/>
              <a:t> of this time in dementia’s most severe stage.</a:t>
            </a:r>
            <a:endParaRPr sz="2267"/>
          </a:p>
          <a:p>
            <a:pPr indent="-448722">
              <a:spcBef>
                <a:spcPts val="1333"/>
              </a:spcBef>
              <a:buSzPts val="1700"/>
              <a:buChar char="●"/>
            </a:pPr>
            <a:r>
              <a:rPr lang="en" sz="2267"/>
              <a:t>The long duration of the disease </a:t>
            </a:r>
            <a:r>
              <a:rPr lang="en" sz="2267" b="1"/>
              <a:t>contributes significantly to the public health impact</a:t>
            </a:r>
            <a:r>
              <a:rPr lang="en" sz="2267"/>
              <a:t> of Alzheimer’s.</a:t>
            </a:r>
            <a:endParaRPr sz="2267"/>
          </a:p>
        </p:txBody>
      </p:sp>
      <p:pic>
        <p:nvPicPr>
          <p:cNvPr id="161" name="Google Shape;161;p29"/>
          <p:cNvPicPr preferRelativeResize="0"/>
          <p:nvPr/>
        </p:nvPicPr>
        <p:blipFill rotWithShape="1">
          <a:blip r:embed="rId3">
            <a:alphaModFix/>
          </a:blip>
          <a:srcRect l="35412" t="80" r="7043" b="-80"/>
          <a:stretch/>
        </p:blipFill>
        <p:spPr>
          <a:xfrm>
            <a:off x="9202434" y="-1"/>
            <a:ext cx="2989567" cy="6121832"/>
          </a:xfrm>
          <a:prstGeom prst="rect">
            <a:avLst/>
          </a:prstGeom>
          <a:noFill/>
          <a:ln>
            <a:noFill/>
          </a:ln>
        </p:spPr>
      </p:pic>
    </p:spTree>
    <p:extLst>
      <p:ext uri="{BB962C8B-B14F-4D97-AF65-F5344CB8AC3E}">
        <p14:creationId xmlns:p14="http://schemas.microsoft.com/office/powerpoint/2010/main" val="310929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7BA1E-887A-D19D-A3F9-09E9353582AA}"/>
              </a:ext>
            </a:extLst>
          </p:cNvPr>
          <p:cNvSpPr>
            <a:spLocks noGrp="1"/>
          </p:cNvSpPr>
          <p:nvPr>
            <p:ph type="ctrTitle" idx="4294967295"/>
          </p:nvPr>
        </p:nvSpPr>
        <p:spPr>
          <a:xfrm>
            <a:off x="0" y="2859088"/>
            <a:ext cx="12192000" cy="1371600"/>
          </a:xfrm>
        </p:spPr>
        <p:txBody>
          <a:bodyPr>
            <a:noAutofit/>
          </a:bodyPr>
          <a:lstStyle/>
          <a:p>
            <a:pPr algn="ctr"/>
            <a:r>
              <a:rPr lang="en-US" sz="8500" cap="none" dirty="0"/>
              <a:t>Thoughts and Questions?</a:t>
            </a:r>
          </a:p>
        </p:txBody>
      </p:sp>
      <p:grpSp>
        <p:nvGrpSpPr>
          <p:cNvPr id="9" name="Group 8">
            <a:extLst>
              <a:ext uri="{FF2B5EF4-FFF2-40B4-BE49-F238E27FC236}">
                <a16:creationId xmlns:a16="http://schemas.microsoft.com/office/drawing/2014/main" id="{780BD1EF-77B0-E8BB-F0D5-A5BD60271837}"/>
              </a:ext>
            </a:extLst>
          </p:cNvPr>
          <p:cNvGrpSpPr/>
          <p:nvPr/>
        </p:nvGrpSpPr>
        <p:grpSpPr>
          <a:xfrm>
            <a:off x="2855389" y="5286876"/>
            <a:ext cx="7235621" cy="646331"/>
            <a:chOff x="403135" y="5286876"/>
            <a:chExt cx="7235621" cy="646331"/>
          </a:xfrm>
        </p:grpSpPr>
        <p:pic>
          <p:nvPicPr>
            <p:cNvPr id="10" name="Picture 9" descr="A blue and white logo with a brain&#10;&#10;Description automatically generated">
              <a:extLst>
                <a:ext uri="{FF2B5EF4-FFF2-40B4-BE49-F238E27FC236}">
                  <a16:creationId xmlns:a16="http://schemas.microsoft.com/office/drawing/2014/main" id="{93D2ADBE-FB2D-F333-943A-6C84C75D7615}"/>
                </a:ext>
              </a:extLst>
            </p:cNvPr>
            <p:cNvPicPr>
              <a:picLocks noChangeAspect="1"/>
            </p:cNvPicPr>
            <p:nvPr/>
          </p:nvPicPr>
          <p:blipFill>
            <a:blip r:embed="rId3"/>
            <a:stretch>
              <a:fillRect/>
            </a:stretch>
          </p:blipFill>
          <p:spPr>
            <a:xfrm>
              <a:off x="403135" y="5326314"/>
              <a:ext cx="2373403" cy="570031"/>
            </a:xfrm>
            <a:prstGeom prst="rect">
              <a:avLst/>
            </a:prstGeom>
          </p:spPr>
        </p:pic>
        <p:sp>
          <p:nvSpPr>
            <p:cNvPr id="11" name="TextBox 10">
              <a:extLst>
                <a:ext uri="{FF2B5EF4-FFF2-40B4-BE49-F238E27FC236}">
                  <a16:creationId xmlns:a16="http://schemas.microsoft.com/office/drawing/2014/main" id="{40C56E4D-333B-4497-3494-C775BB1EDCCF}"/>
                </a:ext>
              </a:extLst>
            </p:cNvPr>
            <p:cNvSpPr txBox="1"/>
            <p:nvPr/>
          </p:nvSpPr>
          <p:spPr>
            <a:xfrm>
              <a:off x="2855742" y="5286876"/>
              <a:ext cx="4783014" cy="646331"/>
            </a:xfrm>
            <a:prstGeom prst="rect">
              <a:avLst/>
            </a:prstGeom>
            <a:noFill/>
          </p:spPr>
          <p:txBody>
            <a:bodyPr wrap="square" rtlCol="0">
              <a:spAutoFit/>
            </a:bodyPr>
            <a:lstStyle/>
            <a:p>
              <a:r>
                <a:rPr lang="en-US" b="1" u="none" strike="noStrike" dirty="0">
                  <a:solidFill>
                    <a:schemeClr val="tx2">
                      <a:lumMod val="10000"/>
                    </a:schemeClr>
                  </a:solidFill>
                  <a:effectLst/>
                  <a:latin typeface="Franklin Gothic Demi" panose="020B0603020102020204" pitchFamily="34" charset="0"/>
                </a:rPr>
                <a:t>North Carolina Building Our Largest </a:t>
              </a:r>
              <a:br>
                <a:rPr lang="en-US" b="1" u="none" strike="noStrike" dirty="0">
                  <a:solidFill>
                    <a:schemeClr val="tx2">
                      <a:lumMod val="10000"/>
                    </a:schemeClr>
                  </a:solidFill>
                  <a:effectLst/>
                  <a:latin typeface="Franklin Gothic Demi" panose="020B0603020102020204" pitchFamily="34" charset="0"/>
                </a:rPr>
              </a:br>
              <a:r>
                <a:rPr lang="en-US" b="1" u="none" strike="noStrike" dirty="0">
                  <a:solidFill>
                    <a:schemeClr val="tx2">
                      <a:lumMod val="10000"/>
                    </a:schemeClr>
                  </a:solidFill>
                  <a:effectLst/>
                  <a:latin typeface="Franklin Gothic Demi" panose="020B0603020102020204" pitchFamily="34" charset="0"/>
                </a:rPr>
                <a:t>Dementia (NC BOLD) Infrastructure Project</a:t>
              </a:r>
              <a:endParaRPr lang="en-US"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2660074877"/>
      </p:ext>
    </p:extLst>
  </p:cSld>
  <p:clrMapOvr>
    <a:masterClrMapping/>
  </p:clrMapOvr>
</p:sld>
</file>

<file path=ppt/theme/theme1.xml><?xml version="1.0" encoding="utf-8"?>
<a:theme xmlns:a="http://schemas.openxmlformats.org/drawingml/2006/main" name="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rlin">
  <a:themeElements>
    <a:clrScheme name="Custom 12">
      <a:dk1>
        <a:srgbClr val="005971"/>
      </a:dk1>
      <a:lt1>
        <a:srgbClr val="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A96C7-D9CF-4E96-95D6-79E575613353}"/>
</file>

<file path=customXml/itemProps2.xml><?xml version="1.0" encoding="utf-8"?>
<ds:datastoreItem xmlns:ds="http://schemas.openxmlformats.org/officeDocument/2006/customXml" ds:itemID="{60097C68-3BA8-4FF4-88C3-8845C1006FC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E23D256-E740-48A0-A8E9-E42C9A1860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1162</TotalTime>
  <Words>553</Words>
  <Application>Microsoft Macintosh PowerPoint</Application>
  <PresentationFormat>Widescreen</PresentationFormat>
  <Paragraphs>33</Paragraphs>
  <Slides>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Franklin Gothic Book</vt:lpstr>
      <vt:lpstr>Franklin Gothic Demi</vt:lpstr>
      <vt:lpstr>Franklin Gothic Medium</vt:lpstr>
      <vt:lpstr>Wingdings</vt:lpstr>
      <vt:lpstr>White Background</vt:lpstr>
      <vt:lpstr>1_White Background</vt:lpstr>
      <vt:lpstr>Berlin</vt:lpstr>
      <vt:lpstr>PowerPoint Presentation</vt:lpstr>
      <vt:lpstr>Alzheimer's and Dementia</vt:lpstr>
      <vt:lpstr>PowerPoint Presentation</vt:lpstr>
      <vt:lpstr>PowerPoint Presentation</vt:lpstr>
      <vt:lpstr>GENDER AND RACIAL DIFFERENCES IN ALZHEIMER’S PREVALENCE</vt:lpstr>
      <vt:lpstr>MORTALITY &amp; MORBIDITY</vt:lpstr>
      <vt:lpstr>PowerPoint Presentation</vt:lpstr>
      <vt:lpstr>THE PROGRESSION OF ALZHEIMER’S IS SLOW AND BURDENSOME</vt:lpstr>
      <vt:lpstr>Thoughts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Herrick</dc:creator>
  <cp:lastModifiedBy>Eargle, Allison</cp:lastModifiedBy>
  <cp:revision>11</cp:revision>
  <dcterms:created xsi:type="dcterms:W3CDTF">2023-07-25T14:50:09Z</dcterms:created>
  <dcterms:modified xsi:type="dcterms:W3CDTF">2023-09-21T18:15:39Z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