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sldIdLst>
    <p:sldId id="256" r:id="rId2"/>
    <p:sldId id="257" r:id="rId3"/>
    <p:sldId id="258" r:id="rId4"/>
    <p:sldId id="259" r:id="rId5"/>
    <p:sldId id="260" r:id="rId6"/>
    <p:sldId id="261" r:id="rId7"/>
    <p:sldId id="262" r:id="rId8"/>
    <p:sldId id="263" r:id="rId9"/>
    <p:sldId id="264" r:id="rId10"/>
    <p:sldId id="265" r:id="rId11"/>
    <p:sldId id="284" r:id="rId12"/>
    <p:sldId id="266" r:id="rId13"/>
    <p:sldId id="267" r:id="rId14"/>
    <p:sldId id="268" r:id="rId15"/>
    <p:sldId id="269" r:id="rId16"/>
    <p:sldId id="285"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94465" autoAdjust="0"/>
  </p:normalViewPr>
  <p:slideViewPr>
    <p:cSldViewPr snapToGrid="0">
      <p:cViewPr varScale="1">
        <p:scale>
          <a:sx n="68" d="100"/>
          <a:sy n="68" d="100"/>
        </p:scale>
        <p:origin x="61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riffin, Robert R." userId="2bcbc1f7-6cbf-4c43-a3db-bb74f659ee2b" providerId="ADAL" clId="{F2A0BBCF-5CB3-4E84-96E2-153B9B671EC7}"/>
    <pc:docChg chg="custSel addSld delSld modSld">
      <pc:chgData name="Griffin, Robert R." userId="2bcbc1f7-6cbf-4c43-a3db-bb74f659ee2b" providerId="ADAL" clId="{F2A0BBCF-5CB3-4E84-96E2-153B9B671EC7}" dt="2021-08-25T16:57:00.076" v="2623" actId="6549"/>
      <pc:docMkLst>
        <pc:docMk/>
      </pc:docMkLst>
      <pc:sldChg chg="modSp mod">
        <pc:chgData name="Griffin, Robert R." userId="2bcbc1f7-6cbf-4c43-a3db-bb74f659ee2b" providerId="ADAL" clId="{F2A0BBCF-5CB3-4E84-96E2-153B9B671EC7}" dt="2021-08-25T16:52:56.767" v="2509" actId="20577"/>
        <pc:sldMkLst>
          <pc:docMk/>
          <pc:sldMk cId="2149625683" sldId="257"/>
        </pc:sldMkLst>
        <pc:spChg chg="mod">
          <ac:chgData name="Griffin, Robert R." userId="2bcbc1f7-6cbf-4c43-a3db-bb74f659ee2b" providerId="ADAL" clId="{F2A0BBCF-5CB3-4E84-96E2-153B9B671EC7}" dt="2021-08-25T16:52:56.767" v="2509" actId="20577"/>
          <ac:spMkLst>
            <pc:docMk/>
            <pc:sldMk cId="2149625683" sldId="257"/>
            <ac:spMk id="3" creationId="{0FCDE43D-620B-456E-8CFB-E6C7294FA4D8}"/>
          </ac:spMkLst>
        </pc:spChg>
      </pc:sldChg>
      <pc:sldChg chg="modSp mod">
        <pc:chgData name="Griffin, Robert R." userId="2bcbc1f7-6cbf-4c43-a3db-bb74f659ee2b" providerId="ADAL" clId="{F2A0BBCF-5CB3-4E84-96E2-153B9B671EC7}" dt="2021-08-11T19:21:08.094" v="1840" actId="122"/>
        <pc:sldMkLst>
          <pc:docMk/>
          <pc:sldMk cId="560050890" sldId="258"/>
        </pc:sldMkLst>
        <pc:spChg chg="mod">
          <ac:chgData name="Griffin, Robert R." userId="2bcbc1f7-6cbf-4c43-a3db-bb74f659ee2b" providerId="ADAL" clId="{F2A0BBCF-5CB3-4E84-96E2-153B9B671EC7}" dt="2021-08-11T19:21:08.094" v="1840" actId="122"/>
          <ac:spMkLst>
            <pc:docMk/>
            <pc:sldMk cId="560050890" sldId="258"/>
            <ac:spMk id="2" creationId="{A9DC99BE-3AB7-4CA9-848E-23CD31B121C8}"/>
          </ac:spMkLst>
        </pc:spChg>
      </pc:sldChg>
      <pc:sldChg chg="modSp mod">
        <pc:chgData name="Griffin, Robert R." userId="2bcbc1f7-6cbf-4c43-a3db-bb74f659ee2b" providerId="ADAL" clId="{F2A0BBCF-5CB3-4E84-96E2-153B9B671EC7}" dt="2021-08-11T19:21:49.973" v="1841" actId="122"/>
        <pc:sldMkLst>
          <pc:docMk/>
          <pc:sldMk cId="3721233720" sldId="259"/>
        </pc:sldMkLst>
        <pc:spChg chg="mod">
          <ac:chgData name="Griffin, Robert R." userId="2bcbc1f7-6cbf-4c43-a3db-bb74f659ee2b" providerId="ADAL" clId="{F2A0BBCF-5CB3-4E84-96E2-153B9B671EC7}" dt="2021-08-11T19:21:49.973" v="1841" actId="122"/>
          <ac:spMkLst>
            <pc:docMk/>
            <pc:sldMk cId="3721233720" sldId="259"/>
            <ac:spMk id="2" creationId="{FDF21B60-86D1-483E-ADC4-DA149EAFFD89}"/>
          </ac:spMkLst>
        </pc:spChg>
      </pc:sldChg>
      <pc:sldChg chg="modSp mod">
        <pc:chgData name="Griffin, Robert R." userId="2bcbc1f7-6cbf-4c43-a3db-bb74f659ee2b" providerId="ADAL" clId="{F2A0BBCF-5CB3-4E84-96E2-153B9B671EC7}" dt="2021-08-05T17:28:09.034" v="614" actId="20577"/>
        <pc:sldMkLst>
          <pc:docMk/>
          <pc:sldMk cId="732154471" sldId="260"/>
        </pc:sldMkLst>
        <pc:spChg chg="mod">
          <ac:chgData name="Griffin, Robert R." userId="2bcbc1f7-6cbf-4c43-a3db-bb74f659ee2b" providerId="ADAL" clId="{F2A0BBCF-5CB3-4E84-96E2-153B9B671EC7}" dt="2021-08-05T17:28:09.034" v="614" actId="20577"/>
          <ac:spMkLst>
            <pc:docMk/>
            <pc:sldMk cId="732154471" sldId="260"/>
            <ac:spMk id="3" creationId="{85111526-591E-4A8D-ACB4-0B4D33C0CD15}"/>
          </ac:spMkLst>
        </pc:spChg>
      </pc:sldChg>
      <pc:sldChg chg="modSp mod">
        <pc:chgData name="Griffin, Robert R." userId="2bcbc1f7-6cbf-4c43-a3db-bb74f659ee2b" providerId="ADAL" clId="{F2A0BBCF-5CB3-4E84-96E2-153B9B671EC7}" dt="2021-08-05T17:26:28.856" v="245" actId="20577"/>
        <pc:sldMkLst>
          <pc:docMk/>
          <pc:sldMk cId="1771275381" sldId="262"/>
        </pc:sldMkLst>
        <pc:spChg chg="mod">
          <ac:chgData name="Griffin, Robert R." userId="2bcbc1f7-6cbf-4c43-a3db-bb74f659ee2b" providerId="ADAL" clId="{F2A0BBCF-5CB3-4E84-96E2-153B9B671EC7}" dt="2021-08-05T17:26:28.856" v="245" actId="20577"/>
          <ac:spMkLst>
            <pc:docMk/>
            <pc:sldMk cId="1771275381" sldId="262"/>
            <ac:spMk id="3" creationId="{53EA5399-04DE-4979-83F2-D18E514019AA}"/>
          </ac:spMkLst>
        </pc:spChg>
      </pc:sldChg>
      <pc:sldChg chg="modSp mod">
        <pc:chgData name="Griffin, Robert R." userId="2bcbc1f7-6cbf-4c43-a3db-bb74f659ee2b" providerId="ADAL" clId="{F2A0BBCF-5CB3-4E84-96E2-153B9B671EC7}" dt="2021-08-25T16:57:00.076" v="2623" actId="6549"/>
        <pc:sldMkLst>
          <pc:docMk/>
          <pc:sldMk cId="3290397112" sldId="263"/>
        </pc:sldMkLst>
        <pc:spChg chg="mod">
          <ac:chgData name="Griffin, Robert R." userId="2bcbc1f7-6cbf-4c43-a3db-bb74f659ee2b" providerId="ADAL" clId="{F2A0BBCF-5CB3-4E84-96E2-153B9B671EC7}" dt="2021-08-25T16:57:00.076" v="2623" actId="6549"/>
          <ac:spMkLst>
            <pc:docMk/>
            <pc:sldMk cId="3290397112" sldId="263"/>
            <ac:spMk id="3" creationId="{E7940391-305D-47F2-BB1E-96D01AC303F0}"/>
          </ac:spMkLst>
        </pc:spChg>
      </pc:sldChg>
      <pc:sldChg chg="mod modShow modNotesTx">
        <pc:chgData name="Griffin, Robert R." userId="2bcbc1f7-6cbf-4c43-a3db-bb74f659ee2b" providerId="ADAL" clId="{F2A0BBCF-5CB3-4E84-96E2-153B9B671EC7}" dt="2021-08-05T17:41:34.802" v="1052" actId="729"/>
        <pc:sldMkLst>
          <pc:docMk/>
          <pc:sldMk cId="3715071817" sldId="264"/>
        </pc:sldMkLst>
      </pc:sldChg>
      <pc:sldChg chg="mod modShow modNotesTx">
        <pc:chgData name="Griffin, Robert R." userId="2bcbc1f7-6cbf-4c43-a3db-bb74f659ee2b" providerId="ADAL" clId="{F2A0BBCF-5CB3-4E84-96E2-153B9B671EC7}" dt="2021-08-05T17:41:37.841" v="1053" actId="729"/>
        <pc:sldMkLst>
          <pc:docMk/>
          <pc:sldMk cId="294969728" sldId="265"/>
        </pc:sldMkLst>
      </pc:sldChg>
      <pc:sldChg chg="modSp mod">
        <pc:chgData name="Griffin, Robert R." userId="2bcbc1f7-6cbf-4c43-a3db-bb74f659ee2b" providerId="ADAL" clId="{F2A0BBCF-5CB3-4E84-96E2-153B9B671EC7}" dt="2021-08-05T17:33:27.711" v="677" actId="6549"/>
        <pc:sldMkLst>
          <pc:docMk/>
          <pc:sldMk cId="4039942087" sldId="267"/>
        </pc:sldMkLst>
        <pc:spChg chg="mod">
          <ac:chgData name="Griffin, Robert R." userId="2bcbc1f7-6cbf-4c43-a3db-bb74f659ee2b" providerId="ADAL" clId="{F2A0BBCF-5CB3-4E84-96E2-153B9B671EC7}" dt="2021-08-05T17:33:27.711" v="677" actId="6549"/>
          <ac:spMkLst>
            <pc:docMk/>
            <pc:sldMk cId="4039942087" sldId="267"/>
            <ac:spMk id="3" creationId="{5F51E566-B796-4674-ACEF-9E729ADAB989}"/>
          </ac:spMkLst>
        </pc:spChg>
      </pc:sldChg>
      <pc:sldChg chg="modSp mod">
        <pc:chgData name="Griffin, Robert R." userId="2bcbc1f7-6cbf-4c43-a3db-bb74f659ee2b" providerId="ADAL" clId="{F2A0BBCF-5CB3-4E84-96E2-153B9B671EC7}" dt="2021-08-25T14:20:30.630" v="2480" actId="27636"/>
        <pc:sldMkLst>
          <pc:docMk/>
          <pc:sldMk cId="2430716607" sldId="269"/>
        </pc:sldMkLst>
        <pc:spChg chg="mod">
          <ac:chgData name="Griffin, Robert R." userId="2bcbc1f7-6cbf-4c43-a3db-bb74f659ee2b" providerId="ADAL" clId="{F2A0BBCF-5CB3-4E84-96E2-153B9B671EC7}" dt="2021-08-25T14:20:22.810" v="2478" actId="122"/>
          <ac:spMkLst>
            <pc:docMk/>
            <pc:sldMk cId="2430716607" sldId="269"/>
            <ac:spMk id="2" creationId="{9F3EE880-65DD-4358-93BB-C32123A3D324}"/>
          </ac:spMkLst>
        </pc:spChg>
        <pc:spChg chg="mod">
          <ac:chgData name="Griffin, Robert R." userId="2bcbc1f7-6cbf-4c43-a3db-bb74f659ee2b" providerId="ADAL" clId="{F2A0BBCF-5CB3-4E84-96E2-153B9B671EC7}" dt="2021-08-25T14:20:30.630" v="2480" actId="27636"/>
          <ac:spMkLst>
            <pc:docMk/>
            <pc:sldMk cId="2430716607" sldId="269"/>
            <ac:spMk id="3" creationId="{77BBABE2-2DE9-43EE-9387-95960ED24D12}"/>
          </ac:spMkLst>
        </pc:spChg>
      </pc:sldChg>
      <pc:sldChg chg="mod modShow modNotesTx">
        <pc:chgData name="Griffin, Robert R." userId="2bcbc1f7-6cbf-4c43-a3db-bb74f659ee2b" providerId="ADAL" clId="{F2A0BBCF-5CB3-4E84-96E2-153B9B671EC7}" dt="2021-08-05T17:41:42.538" v="1054" actId="729"/>
        <pc:sldMkLst>
          <pc:docMk/>
          <pc:sldMk cId="1171858691" sldId="271"/>
        </pc:sldMkLst>
      </pc:sldChg>
      <pc:sldChg chg="mod modShow modNotesTx">
        <pc:chgData name="Griffin, Robert R." userId="2bcbc1f7-6cbf-4c43-a3db-bb74f659ee2b" providerId="ADAL" clId="{F2A0BBCF-5CB3-4E84-96E2-153B9B671EC7}" dt="2021-08-05T17:41:44.561" v="1055" actId="729"/>
        <pc:sldMkLst>
          <pc:docMk/>
          <pc:sldMk cId="4034412485" sldId="272"/>
        </pc:sldMkLst>
      </pc:sldChg>
      <pc:sldChg chg="mod modShow modNotesTx">
        <pc:chgData name="Griffin, Robert R." userId="2bcbc1f7-6cbf-4c43-a3db-bb74f659ee2b" providerId="ADAL" clId="{F2A0BBCF-5CB3-4E84-96E2-153B9B671EC7}" dt="2021-08-05T17:41:49.499" v="1056" actId="729"/>
        <pc:sldMkLst>
          <pc:docMk/>
          <pc:sldMk cId="1365989279" sldId="276"/>
        </pc:sldMkLst>
      </pc:sldChg>
      <pc:sldChg chg="modSp mod">
        <pc:chgData name="Griffin, Robert R." userId="2bcbc1f7-6cbf-4c43-a3db-bb74f659ee2b" providerId="ADAL" clId="{F2A0BBCF-5CB3-4E84-96E2-153B9B671EC7}" dt="2021-08-06T15:12:18.514" v="1789" actId="20577"/>
        <pc:sldMkLst>
          <pc:docMk/>
          <pc:sldMk cId="4243584578" sldId="277"/>
        </pc:sldMkLst>
        <pc:spChg chg="mod">
          <ac:chgData name="Griffin, Robert R." userId="2bcbc1f7-6cbf-4c43-a3db-bb74f659ee2b" providerId="ADAL" clId="{F2A0BBCF-5CB3-4E84-96E2-153B9B671EC7}" dt="2021-08-06T15:12:18.514" v="1789" actId="20577"/>
          <ac:spMkLst>
            <pc:docMk/>
            <pc:sldMk cId="4243584578" sldId="277"/>
            <ac:spMk id="3" creationId="{7EE351E5-A649-4F67-B0D0-33E5512EB387}"/>
          </ac:spMkLst>
        </pc:spChg>
      </pc:sldChg>
      <pc:sldChg chg="mod modShow modNotesTx">
        <pc:chgData name="Griffin, Robert R." userId="2bcbc1f7-6cbf-4c43-a3db-bb74f659ee2b" providerId="ADAL" clId="{F2A0BBCF-5CB3-4E84-96E2-153B9B671EC7}" dt="2021-08-05T17:41:53.770" v="1057" actId="729"/>
        <pc:sldMkLst>
          <pc:docMk/>
          <pc:sldMk cId="648952627" sldId="281"/>
        </pc:sldMkLst>
      </pc:sldChg>
      <pc:sldChg chg="mod modShow modNotesTx">
        <pc:chgData name="Griffin, Robert R." userId="2bcbc1f7-6cbf-4c43-a3db-bb74f659ee2b" providerId="ADAL" clId="{F2A0BBCF-5CB3-4E84-96E2-153B9B671EC7}" dt="2021-08-05T17:41:56.091" v="1058" actId="729"/>
        <pc:sldMkLst>
          <pc:docMk/>
          <pc:sldMk cId="2232520603" sldId="282"/>
        </pc:sldMkLst>
      </pc:sldChg>
      <pc:sldChg chg="modSp new mod">
        <pc:chgData name="Griffin, Robert R." userId="2bcbc1f7-6cbf-4c43-a3db-bb74f659ee2b" providerId="ADAL" clId="{F2A0BBCF-5CB3-4E84-96E2-153B9B671EC7}" dt="2021-08-11T19:19:12.106" v="1839" actId="20577"/>
        <pc:sldMkLst>
          <pc:docMk/>
          <pc:sldMk cId="3352272001" sldId="283"/>
        </pc:sldMkLst>
        <pc:spChg chg="mod">
          <ac:chgData name="Griffin, Robert R." userId="2bcbc1f7-6cbf-4c43-a3db-bb74f659ee2b" providerId="ADAL" clId="{F2A0BBCF-5CB3-4E84-96E2-153B9B671EC7}" dt="2021-08-05T18:00:02.303" v="1100" actId="20577"/>
          <ac:spMkLst>
            <pc:docMk/>
            <pc:sldMk cId="3352272001" sldId="283"/>
            <ac:spMk id="2" creationId="{99102A5B-79B7-48A8-9FAD-7CC7AAA98ADE}"/>
          </ac:spMkLst>
        </pc:spChg>
        <pc:spChg chg="mod">
          <ac:chgData name="Griffin, Robert R." userId="2bcbc1f7-6cbf-4c43-a3db-bb74f659ee2b" providerId="ADAL" clId="{F2A0BBCF-5CB3-4E84-96E2-153B9B671EC7}" dt="2021-08-11T19:19:12.106" v="1839" actId="20577"/>
          <ac:spMkLst>
            <pc:docMk/>
            <pc:sldMk cId="3352272001" sldId="283"/>
            <ac:spMk id="3" creationId="{A9CC2A8E-B74A-45C6-88C3-668EC158707E}"/>
          </ac:spMkLst>
        </pc:spChg>
      </pc:sldChg>
      <pc:sldChg chg="modSp new mod">
        <pc:chgData name="Griffin, Robert R." userId="2bcbc1f7-6cbf-4c43-a3db-bb74f659ee2b" providerId="ADAL" clId="{F2A0BBCF-5CB3-4E84-96E2-153B9B671EC7}" dt="2021-08-11T20:16:41.662" v="2081" actId="108"/>
        <pc:sldMkLst>
          <pc:docMk/>
          <pc:sldMk cId="3997508032" sldId="284"/>
        </pc:sldMkLst>
        <pc:spChg chg="mod">
          <ac:chgData name="Griffin, Robert R." userId="2bcbc1f7-6cbf-4c43-a3db-bb74f659ee2b" providerId="ADAL" clId="{F2A0BBCF-5CB3-4E84-96E2-153B9B671EC7}" dt="2021-08-11T19:29:35.539" v="1897" actId="20577"/>
          <ac:spMkLst>
            <pc:docMk/>
            <pc:sldMk cId="3997508032" sldId="284"/>
            <ac:spMk id="2" creationId="{B897F7E4-0614-4BE9-BF32-139CF265BAB9}"/>
          </ac:spMkLst>
        </pc:spChg>
        <pc:spChg chg="mod">
          <ac:chgData name="Griffin, Robert R." userId="2bcbc1f7-6cbf-4c43-a3db-bb74f659ee2b" providerId="ADAL" clId="{F2A0BBCF-5CB3-4E84-96E2-153B9B671EC7}" dt="2021-08-11T20:16:41.662" v="2081" actId="108"/>
          <ac:spMkLst>
            <pc:docMk/>
            <pc:sldMk cId="3997508032" sldId="284"/>
            <ac:spMk id="3" creationId="{19625A19-E2C1-42A9-9DB8-B3D16EE86524}"/>
          </ac:spMkLst>
        </pc:spChg>
      </pc:sldChg>
      <pc:sldChg chg="modSp new mod">
        <pc:chgData name="Griffin, Robert R." userId="2bcbc1f7-6cbf-4c43-a3db-bb74f659ee2b" providerId="ADAL" clId="{F2A0BBCF-5CB3-4E84-96E2-153B9B671EC7}" dt="2021-08-25T14:20:59.335" v="2493" actId="20577"/>
        <pc:sldMkLst>
          <pc:docMk/>
          <pc:sldMk cId="3342308420" sldId="285"/>
        </pc:sldMkLst>
        <pc:spChg chg="mod">
          <ac:chgData name="Griffin, Robert R." userId="2bcbc1f7-6cbf-4c43-a3db-bb74f659ee2b" providerId="ADAL" clId="{F2A0BBCF-5CB3-4E84-96E2-153B9B671EC7}" dt="2021-08-25T14:20:59.335" v="2493" actId="20577"/>
          <ac:spMkLst>
            <pc:docMk/>
            <pc:sldMk cId="3342308420" sldId="285"/>
            <ac:spMk id="2" creationId="{7B38A9B3-C409-462B-89B1-9B0B2DD4A567}"/>
          </ac:spMkLst>
        </pc:spChg>
        <pc:spChg chg="mod">
          <ac:chgData name="Griffin, Robert R." userId="2bcbc1f7-6cbf-4c43-a3db-bb74f659ee2b" providerId="ADAL" clId="{F2A0BBCF-5CB3-4E84-96E2-153B9B671EC7}" dt="2021-08-25T14:20:37.934" v="2482" actId="5793"/>
          <ac:spMkLst>
            <pc:docMk/>
            <pc:sldMk cId="3342308420" sldId="285"/>
            <ac:spMk id="3" creationId="{8928D3B8-C248-43F6-AECB-6EF18A8CA273}"/>
          </ac:spMkLst>
        </pc:spChg>
      </pc:sldChg>
      <pc:sldChg chg="new del">
        <pc:chgData name="Griffin, Robert R." userId="2bcbc1f7-6cbf-4c43-a3db-bb74f659ee2b" providerId="ADAL" clId="{F2A0BBCF-5CB3-4E84-96E2-153B9B671EC7}" dt="2021-08-25T14:21:05.018" v="2494" actId="47"/>
        <pc:sldMkLst>
          <pc:docMk/>
          <pc:sldMk cId="1120071074" sldId="286"/>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DBAC7C-6E4B-4A77-A57E-41E9FE52E6BF}" type="datetimeFigureOut">
              <a:rPr lang="en-US" smtClean="0"/>
              <a:t>8/25/2021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5A0256-C7CD-4858-BE6A-16988662BAC8}" type="slidenum">
              <a:rPr lang="en-US" smtClean="0"/>
              <a:t>‹#›</a:t>
            </a:fld>
            <a:endParaRPr lang="en-US"/>
          </a:p>
        </p:txBody>
      </p:sp>
    </p:spTree>
    <p:extLst>
      <p:ext uri="{BB962C8B-B14F-4D97-AF65-F5344CB8AC3E}">
        <p14:creationId xmlns:p14="http://schemas.microsoft.com/office/powerpoint/2010/main" val="6880078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 County</a:t>
            </a:r>
          </a:p>
        </p:txBody>
      </p:sp>
      <p:sp>
        <p:nvSpPr>
          <p:cNvPr id="4" name="Slide Number Placeholder 3"/>
          <p:cNvSpPr>
            <a:spLocks noGrp="1"/>
          </p:cNvSpPr>
          <p:nvPr>
            <p:ph type="sldNum" sz="quarter" idx="5"/>
          </p:nvPr>
        </p:nvSpPr>
        <p:spPr/>
        <p:txBody>
          <a:bodyPr/>
          <a:lstStyle/>
          <a:p>
            <a:fld id="{165A0256-C7CD-4858-BE6A-16988662BAC8}" type="slidenum">
              <a:rPr lang="en-US" smtClean="0"/>
              <a:t>9</a:t>
            </a:fld>
            <a:endParaRPr lang="en-US"/>
          </a:p>
        </p:txBody>
      </p:sp>
    </p:spTree>
    <p:extLst>
      <p:ext uri="{BB962C8B-B14F-4D97-AF65-F5344CB8AC3E}">
        <p14:creationId xmlns:p14="http://schemas.microsoft.com/office/powerpoint/2010/main" val="17862137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 county</a:t>
            </a:r>
          </a:p>
        </p:txBody>
      </p:sp>
      <p:sp>
        <p:nvSpPr>
          <p:cNvPr id="4" name="Slide Number Placeholder 3"/>
          <p:cNvSpPr>
            <a:spLocks noGrp="1"/>
          </p:cNvSpPr>
          <p:nvPr>
            <p:ph type="sldNum" sz="quarter" idx="5"/>
          </p:nvPr>
        </p:nvSpPr>
        <p:spPr/>
        <p:txBody>
          <a:bodyPr/>
          <a:lstStyle/>
          <a:p>
            <a:fld id="{165A0256-C7CD-4858-BE6A-16988662BAC8}" type="slidenum">
              <a:rPr lang="en-US" smtClean="0"/>
              <a:t>10</a:t>
            </a:fld>
            <a:endParaRPr lang="en-US"/>
          </a:p>
        </p:txBody>
      </p:sp>
    </p:spTree>
    <p:extLst>
      <p:ext uri="{BB962C8B-B14F-4D97-AF65-F5344CB8AC3E}">
        <p14:creationId xmlns:p14="http://schemas.microsoft.com/office/powerpoint/2010/main" val="1154599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	</a:t>
            </a:r>
          </a:p>
          <a:p>
            <a:endParaRPr lang="en-US" dirty="0"/>
          </a:p>
        </p:txBody>
      </p:sp>
      <p:sp>
        <p:nvSpPr>
          <p:cNvPr id="4" name="Slide Number Placeholder 3"/>
          <p:cNvSpPr>
            <a:spLocks noGrp="1"/>
          </p:cNvSpPr>
          <p:nvPr>
            <p:ph type="sldNum" sz="quarter" idx="5"/>
          </p:nvPr>
        </p:nvSpPr>
        <p:spPr/>
        <p:txBody>
          <a:bodyPr/>
          <a:lstStyle/>
          <a:p>
            <a:fld id="{165A0256-C7CD-4858-BE6A-16988662BAC8}" type="slidenum">
              <a:rPr lang="en-US" smtClean="0"/>
              <a:t>18</a:t>
            </a:fld>
            <a:endParaRPr lang="en-US"/>
          </a:p>
        </p:txBody>
      </p:sp>
    </p:spTree>
    <p:extLst>
      <p:ext uri="{BB962C8B-B14F-4D97-AF65-F5344CB8AC3E}">
        <p14:creationId xmlns:p14="http://schemas.microsoft.com/office/powerpoint/2010/main" val="3003654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a:t>
            </a:r>
          </a:p>
        </p:txBody>
      </p:sp>
      <p:sp>
        <p:nvSpPr>
          <p:cNvPr id="4" name="Slide Number Placeholder 3"/>
          <p:cNvSpPr>
            <a:spLocks noGrp="1"/>
          </p:cNvSpPr>
          <p:nvPr>
            <p:ph type="sldNum" sz="quarter" idx="5"/>
          </p:nvPr>
        </p:nvSpPr>
        <p:spPr/>
        <p:txBody>
          <a:bodyPr/>
          <a:lstStyle/>
          <a:p>
            <a:fld id="{165A0256-C7CD-4858-BE6A-16988662BAC8}" type="slidenum">
              <a:rPr lang="en-US" smtClean="0"/>
              <a:t>19</a:t>
            </a:fld>
            <a:endParaRPr lang="en-US"/>
          </a:p>
        </p:txBody>
      </p:sp>
    </p:spTree>
    <p:extLst>
      <p:ext uri="{BB962C8B-B14F-4D97-AF65-F5344CB8AC3E}">
        <p14:creationId xmlns:p14="http://schemas.microsoft.com/office/powerpoint/2010/main" val="13031779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a:t>
            </a:r>
          </a:p>
        </p:txBody>
      </p:sp>
      <p:sp>
        <p:nvSpPr>
          <p:cNvPr id="4" name="Slide Number Placeholder 3"/>
          <p:cNvSpPr>
            <a:spLocks noGrp="1"/>
          </p:cNvSpPr>
          <p:nvPr>
            <p:ph type="sldNum" sz="quarter" idx="5"/>
          </p:nvPr>
        </p:nvSpPr>
        <p:spPr/>
        <p:txBody>
          <a:bodyPr/>
          <a:lstStyle/>
          <a:p>
            <a:fld id="{165A0256-C7CD-4858-BE6A-16988662BAC8}" type="slidenum">
              <a:rPr lang="en-US" smtClean="0"/>
              <a:t>23</a:t>
            </a:fld>
            <a:endParaRPr lang="en-US"/>
          </a:p>
        </p:txBody>
      </p:sp>
    </p:spTree>
    <p:extLst>
      <p:ext uri="{BB962C8B-B14F-4D97-AF65-F5344CB8AC3E}">
        <p14:creationId xmlns:p14="http://schemas.microsoft.com/office/powerpoint/2010/main" val="24239540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 </a:t>
            </a:r>
          </a:p>
        </p:txBody>
      </p:sp>
      <p:sp>
        <p:nvSpPr>
          <p:cNvPr id="4" name="Slide Number Placeholder 3"/>
          <p:cNvSpPr>
            <a:spLocks noGrp="1"/>
          </p:cNvSpPr>
          <p:nvPr>
            <p:ph type="sldNum" sz="quarter" idx="5"/>
          </p:nvPr>
        </p:nvSpPr>
        <p:spPr/>
        <p:txBody>
          <a:bodyPr/>
          <a:lstStyle/>
          <a:p>
            <a:fld id="{165A0256-C7CD-4858-BE6A-16988662BAC8}" type="slidenum">
              <a:rPr lang="en-US" smtClean="0"/>
              <a:t>28</a:t>
            </a:fld>
            <a:endParaRPr lang="en-US"/>
          </a:p>
        </p:txBody>
      </p:sp>
    </p:spTree>
    <p:extLst>
      <p:ext uri="{BB962C8B-B14F-4D97-AF65-F5344CB8AC3E}">
        <p14:creationId xmlns:p14="http://schemas.microsoft.com/office/powerpoint/2010/main" val="625052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Remove for Craven</a:t>
            </a:r>
          </a:p>
        </p:txBody>
      </p:sp>
      <p:sp>
        <p:nvSpPr>
          <p:cNvPr id="4" name="Slide Number Placeholder 3"/>
          <p:cNvSpPr>
            <a:spLocks noGrp="1"/>
          </p:cNvSpPr>
          <p:nvPr>
            <p:ph type="sldNum" sz="quarter" idx="5"/>
          </p:nvPr>
        </p:nvSpPr>
        <p:spPr/>
        <p:txBody>
          <a:bodyPr/>
          <a:lstStyle/>
          <a:p>
            <a:fld id="{165A0256-C7CD-4858-BE6A-16988662BAC8}" type="slidenum">
              <a:rPr lang="en-US" smtClean="0"/>
              <a:t>29</a:t>
            </a:fld>
            <a:endParaRPr lang="en-US"/>
          </a:p>
        </p:txBody>
      </p:sp>
    </p:spTree>
    <p:extLst>
      <p:ext uri="{BB962C8B-B14F-4D97-AF65-F5344CB8AC3E}">
        <p14:creationId xmlns:p14="http://schemas.microsoft.com/office/powerpoint/2010/main" val="29908876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0FB989-2FB4-467E-B48E-3D737AE9ECE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BD884A0-225D-4E07-A201-DDFF82C08B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6553A3F-1AE7-400C-A9F5-805370AF2593}"/>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2246D3C4-42A9-4161-934B-DCE8C5A343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CA2F2C2-000C-4754-AD4E-E97BA21C464A}"/>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479302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2C42A-F499-4E4F-8A46-8DE34C37784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36C095C-163F-4374-B685-2BBE29EFE8F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1ADEE-8D9C-46A2-AA81-48332DF8B959}"/>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596B9F10-AFD6-4526-B5CB-AE4F2CDE6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B1D1A40-FD16-43B5-A94D-6BD2D1F3DA1E}"/>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4240703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AA73F5-9445-451A-BD77-F0D0EBEDFE6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E80DFF-3EE1-44CA-A48D-7434D29D9DE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E86479-E10A-4500-8900-FEB412BF9DB7}"/>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D842579A-9DD3-43AB-A8AC-1EDA3E2AD7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B77197-C4F4-4741-B40D-4B00CF2CB784}"/>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426704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D977E-9F64-4F55-B07A-1F1D59ADC2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E2E5A55-F8DB-4CDA-B90F-5901421388A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989D36-9E6A-4FCF-9682-6E61D3EE5C72}"/>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3C9D694A-C885-4691-8535-D23DC4BE73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091D8D-44C8-4A95-A816-438BFEBFE256}"/>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2992366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2C242-3C8E-4DCE-9887-BA50A82936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9D3D8F8-CDE4-4CB7-99FB-D2C3D0A4B3F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3AC3FEB-6056-4458-BC64-D4AB5E080B8A}"/>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C4E0E754-8A2F-4422-8C8F-0868FAADC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A67FCA-D66E-4D55-B73E-CFD375EC2395}"/>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535582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249402-6E8B-4DB8-85BB-2217C6AE74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F4DC30C-922F-4ABC-83ED-C865D6D5C81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96167ED-3AFE-4577-8F12-17EF2EDDF5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CF9E6AA-D374-43DC-AE5D-C9404561314C}"/>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6" name="Footer Placeholder 5">
            <a:extLst>
              <a:ext uri="{FF2B5EF4-FFF2-40B4-BE49-F238E27FC236}">
                <a16:creationId xmlns:a16="http://schemas.microsoft.com/office/drawing/2014/main" id="{91C8E76B-3474-44F5-B65E-8E3B3349E4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94297C-1F87-4AFD-9D29-F0E27EEC3C24}"/>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384238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493024-263B-4474-93AA-254E4801ACE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42A952-848B-4314-9B14-EA37AE5AA2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F5A76CC-7A28-4B6B-BFAC-DBCE64DBF0A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205AF2A-77D0-4398-A9C3-13E3DF88FE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A188ADF-EFD4-488A-B3C1-6A3B15CE546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51D4147-B457-4692-AD1A-631DB711744E}"/>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8" name="Footer Placeholder 7">
            <a:extLst>
              <a:ext uri="{FF2B5EF4-FFF2-40B4-BE49-F238E27FC236}">
                <a16:creationId xmlns:a16="http://schemas.microsoft.com/office/drawing/2014/main" id="{C158FB92-9A3E-48D3-B641-54576B03A1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C50B08-DF57-4401-8CBC-076B1D982B4C}"/>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4086475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E58F47-412B-41D2-925B-ACBB41A2E6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8B2C104-CC8A-48E0-9D15-51A719EE1CA8}"/>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4" name="Footer Placeholder 3">
            <a:extLst>
              <a:ext uri="{FF2B5EF4-FFF2-40B4-BE49-F238E27FC236}">
                <a16:creationId xmlns:a16="http://schemas.microsoft.com/office/drawing/2014/main" id="{787219DA-3C72-486E-8745-08A5C5FE66E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F0A7F92-3832-469C-89C9-D6870A683A3B}"/>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3150345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94F2298-F176-4EEE-AC24-EE6D260C4E49}"/>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3" name="Footer Placeholder 2">
            <a:extLst>
              <a:ext uri="{FF2B5EF4-FFF2-40B4-BE49-F238E27FC236}">
                <a16:creationId xmlns:a16="http://schemas.microsoft.com/office/drawing/2014/main" id="{22FF254A-A0CC-4814-A6E8-9EC633F4C17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057A250-8533-4DCD-ADE8-D6C16024DAE8}"/>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393710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CA042F-0ED0-4C60-BD7D-6933BBF5F8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8456710-BB8A-4480-BDFC-F56E2D95BD1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2D18C4C-3916-45A4-8DA8-2D4FB1CFB7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81A5C-72B7-4FAE-B4E5-4217F7E73633}"/>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6" name="Footer Placeholder 5">
            <a:extLst>
              <a:ext uri="{FF2B5EF4-FFF2-40B4-BE49-F238E27FC236}">
                <a16:creationId xmlns:a16="http://schemas.microsoft.com/office/drawing/2014/main" id="{6FB82D4C-F14E-41D3-B79A-862A09618F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46534A-8983-4AA3-9C65-0E04B0BDE6DA}"/>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27885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FEC10-C9D2-49A8-9C13-4E3C5CE5F7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7BCCEA4-B376-4D42-B403-6CC483CF2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9220C3A-C0DE-4E3E-98D0-F5B1AC9015A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35D0F9-3D7E-469F-B83C-D2DA9D5FCF74}"/>
              </a:ext>
            </a:extLst>
          </p:cNvPr>
          <p:cNvSpPr>
            <a:spLocks noGrp="1"/>
          </p:cNvSpPr>
          <p:nvPr>
            <p:ph type="dt" sz="half" idx="10"/>
          </p:nvPr>
        </p:nvSpPr>
        <p:spPr/>
        <p:txBody>
          <a:bodyPr/>
          <a:lstStyle/>
          <a:p>
            <a:fld id="{E20DC6D7-A444-4929-B4E4-6B3EC4CFCB41}" type="datetimeFigureOut">
              <a:rPr lang="en-US" smtClean="0"/>
              <a:t>8/25/2021</a:t>
            </a:fld>
            <a:endParaRPr lang="en-US"/>
          </a:p>
        </p:txBody>
      </p:sp>
      <p:sp>
        <p:nvSpPr>
          <p:cNvPr id="6" name="Footer Placeholder 5">
            <a:extLst>
              <a:ext uri="{FF2B5EF4-FFF2-40B4-BE49-F238E27FC236}">
                <a16:creationId xmlns:a16="http://schemas.microsoft.com/office/drawing/2014/main" id="{CD3D12CE-4F1F-404D-9F42-58EF326915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B5E883-455B-4F05-B03B-3C11754D737F}"/>
              </a:ext>
            </a:extLst>
          </p:cNvPr>
          <p:cNvSpPr>
            <a:spLocks noGrp="1"/>
          </p:cNvSpPr>
          <p:nvPr>
            <p:ph type="sldNum" sz="quarter" idx="12"/>
          </p:nvPr>
        </p:nvSpPr>
        <p:spPr/>
        <p:txBody>
          <a:bodyPr/>
          <a:lstStyle/>
          <a:p>
            <a:fld id="{18F24921-9149-4100-BF5C-5068641B6A9F}" type="slidenum">
              <a:rPr lang="en-US" smtClean="0"/>
              <a:t>‹#›</a:t>
            </a:fld>
            <a:endParaRPr lang="en-US"/>
          </a:p>
        </p:txBody>
      </p:sp>
    </p:spTree>
    <p:extLst>
      <p:ext uri="{BB962C8B-B14F-4D97-AF65-F5344CB8AC3E}">
        <p14:creationId xmlns:p14="http://schemas.microsoft.com/office/powerpoint/2010/main" val="18210931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FCAD33-78A7-4D33-B6F2-344A7B0F767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2DC283C-BEB6-449C-A833-79C6803B9F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706A20-D62D-475E-BB67-0F4DEFAAC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DC6D7-A444-4929-B4E4-6B3EC4CFCB41}" type="datetimeFigureOut">
              <a:rPr lang="en-US" smtClean="0"/>
              <a:t>8/25/2021</a:t>
            </a:fld>
            <a:endParaRPr lang="en-US"/>
          </a:p>
        </p:txBody>
      </p:sp>
      <p:sp>
        <p:nvSpPr>
          <p:cNvPr id="5" name="Footer Placeholder 4">
            <a:extLst>
              <a:ext uri="{FF2B5EF4-FFF2-40B4-BE49-F238E27FC236}">
                <a16:creationId xmlns:a16="http://schemas.microsoft.com/office/drawing/2014/main" id="{C599B053-7BC0-409B-9D4E-8C85CDFA9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19EC49B-8374-4204-8176-3B6C2CBF4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F24921-9149-4100-BF5C-5068641B6A9F}" type="slidenum">
              <a:rPr lang="en-US" smtClean="0"/>
              <a:t>‹#›</a:t>
            </a:fld>
            <a:endParaRPr lang="en-US"/>
          </a:p>
        </p:txBody>
      </p:sp>
    </p:spTree>
    <p:extLst>
      <p:ext uri="{BB962C8B-B14F-4D97-AF65-F5344CB8AC3E}">
        <p14:creationId xmlns:p14="http://schemas.microsoft.com/office/powerpoint/2010/main" val="2594308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A4A63-A5FE-4192-832F-0106853CE52D}"/>
              </a:ext>
            </a:extLst>
          </p:cNvPr>
          <p:cNvSpPr>
            <a:spLocks noGrp="1"/>
          </p:cNvSpPr>
          <p:nvPr>
            <p:ph type="ctrTitle"/>
          </p:nvPr>
        </p:nvSpPr>
        <p:spPr/>
        <p:txBody>
          <a:bodyPr/>
          <a:lstStyle/>
          <a:p>
            <a:br>
              <a:rPr lang="en-US" dirty="0"/>
            </a:br>
            <a:r>
              <a:rPr lang="en-US" dirty="0"/>
              <a:t>2021 Sheltering updates</a:t>
            </a:r>
          </a:p>
        </p:txBody>
      </p:sp>
      <p:sp>
        <p:nvSpPr>
          <p:cNvPr id="3" name="Subtitle 2">
            <a:extLst>
              <a:ext uri="{FF2B5EF4-FFF2-40B4-BE49-F238E27FC236}">
                <a16:creationId xmlns:a16="http://schemas.microsoft.com/office/drawing/2014/main" id="{3FECEF3B-883A-4C67-9F6A-23E3A703DF36}"/>
              </a:ext>
            </a:extLst>
          </p:cNvPr>
          <p:cNvSpPr>
            <a:spLocks noGrp="1"/>
          </p:cNvSpPr>
          <p:nvPr>
            <p:ph type="subTitle" idx="1"/>
          </p:nvPr>
        </p:nvSpPr>
        <p:spPr/>
        <p:txBody>
          <a:bodyPr/>
          <a:lstStyle/>
          <a:p>
            <a:r>
              <a:rPr lang="en-US" dirty="0"/>
              <a:t>Robert Griffin</a:t>
            </a:r>
          </a:p>
          <a:p>
            <a:r>
              <a:rPr lang="en-US" dirty="0"/>
              <a:t>Mass Care and Logistics Manager </a:t>
            </a:r>
          </a:p>
          <a:p>
            <a:r>
              <a:rPr lang="en-US" dirty="0"/>
              <a:t>American Red Cross</a:t>
            </a:r>
          </a:p>
        </p:txBody>
      </p:sp>
      <p:pic>
        <p:nvPicPr>
          <p:cNvPr id="5" name="Picture 4" descr="Logo&#10;&#10;Description automatically generated">
            <a:extLst>
              <a:ext uri="{FF2B5EF4-FFF2-40B4-BE49-F238E27FC236}">
                <a16:creationId xmlns:a16="http://schemas.microsoft.com/office/drawing/2014/main" id="{2F086CD0-B7A3-4166-BBF8-1BCCF49320D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8675" y="801555"/>
            <a:ext cx="3514649" cy="1597290"/>
          </a:xfrm>
          <a:prstGeom prst="rect">
            <a:avLst/>
          </a:prstGeom>
        </p:spPr>
      </p:pic>
    </p:spTree>
    <p:extLst>
      <p:ext uri="{BB962C8B-B14F-4D97-AF65-F5344CB8AC3E}">
        <p14:creationId xmlns:p14="http://schemas.microsoft.com/office/powerpoint/2010/main" val="761665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7C888-97A8-4EC2-A071-F149E7C554B2}"/>
              </a:ext>
            </a:extLst>
          </p:cNvPr>
          <p:cNvSpPr>
            <a:spLocks noGrp="1"/>
          </p:cNvSpPr>
          <p:nvPr>
            <p:ph type="title"/>
          </p:nvPr>
        </p:nvSpPr>
        <p:spPr>
          <a:xfrm>
            <a:off x="838200" y="365125"/>
            <a:ext cx="10515600" cy="549275"/>
          </a:xfrm>
        </p:spPr>
        <p:txBody>
          <a:bodyPr>
            <a:normAutofit fontScale="90000"/>
          </a:bodyPr>
          <a:lstStyle/>
          <a:p>
            <a:r>
              <a:rPr lang="en-US" dirty="0"/>
              <a:t>Dormitory layout</a:t>
            </a:r>
          </a:p>
        </p:txBody>
      </p:sp>
      <p:sp>
        <p:nvSpPr>
          <p:cNvPr id="4" name="Content Placeholder 2">
            <a:extLst>
              <a:ext uri="{FF2B5EF4-FFF2-40B4-BE49-F238E27FC236}">
                <a16:creationId xmlns:a16="http://schemas.microsoft.com/office/drawing/2014/main" id="{45AF8B58-F02B-4C6E-A752-FE046B926A89}"/>
              </a:ext>
            </a:extLst>
          </p:cNvPr>
          <p:cNvSpPr>
            <a:spLocks noGrp="1"/>
          </p:cNvSpPr>
          <p:nvPr>
            <p:ph idx="1"/>
          </p:nvPr>
        </p:nvSpPr>
        <p:spPr>
          <a:xfrm>
            <a:off x="838200" y="1104075"/>
            <a:ext cx="10515600" cy="5072888"/>
          </a:xfrm>
        </p:spPr>
        <p:txBody>
          <a:bodyPr vert="horz" lIns="91440" tIns="45720" rIns="91440" bIns="45720" rtlCol="0" anchor="t">
            <a:normAutofit/>
          </a:bodyPr>
          <a:lstStyle/>
          <a:p>
            <a:pPr lvl="1"/>
            <a:r>
              <a:rPr lang="en-US" sz="2000" dirty="0"/>
              <a:t>Put 6 feet between all sides of the cots</a:t>
            </a:r>
            <a:endParaRPr lang="en-US" sz="2000" dirty="0">
              <a:cs typeface="Calibri"/>
            </a:endParaRPr>
          </a:p>
          <a:p>
            <a:pPr lvl="1"/>
            <a:r>
              <a:rPr lang="en-US" sz="2000" dirty="0"/>
              <a:t>Plan for 110 square feet per cot</a:t>
            </a:r>
            <a:endParaRPr lang="en-US" sz="2000" dirty="0">
              <a:cs typeface="Calibri"/>
            </a:endParaRPr>
          </a:p>
          <a:p>
            <a:pPr lvl="1"/>
            <a:r>
              <a:rPr lang="en-US" sz="2000" dirty="0"/>
              <a:t>Alternate layout of cots head-to-toe</a:t>
            </a:r>
            <a:endParaRPr lang="en-US" sz="2000" dirty="0">
              <a:cs typeface="Calibri"/>
            </a:endParaRPr>
          </a:p>
          <a:p>
            <a:pPr lvl="1"/>
            <a:r>
              <a:rPr lang="en-US" sz="2000" dirty="0"/>
              <a:t>Disperse “neighborhoods” of clients in shelters more widely</a:t>
            </a:r>
          </a:p>
          <a:p>
            <a:pPr lvl="1"/>
            <a:endParaRPr lang="en-US" sz="2000" dirty="0">
              <a:cs typeface="Calibri"/>
            </a:endParaRPr>
          </a:p>
        </p:txBody>
      </p:sp>
      <p:pic>
        <p:nvPicPr>
          <p:cNvPr id="5" name="Picture 4">
            <a:extLst>
              <a:ext uri="{FF2B5EF4-FFF2-40B4-BE49-F238E27FC236}">
                <a16:creationId xmlns:a16="http://schemas.microsoft.com/office/drawing/2014/main" id="{B2F334B0-422F-4DD3-ACEE-47A197BD3A9D}"/>
              </a:ext>
            </a:extLst>
          </p:cNvPr>
          <p:cNvPicPr>
            <a:picLocks noChangeAspect="1"/>
          </p:cNvPicPr>
          <p:nvPr/>
        </p:nvPicPr>
        <p:blipFill>
          <a:blip r:embed="rId3"/>
          <a:stretch>
            <a:fillRect/>
          </a:stretch>
        </p:blipFill>
        <p:spPr>
          <a:xfrm>
            <a:off x="2332206" y="3150194"/>
            <a:ext cx="594866" cy="1245211"/>
          </a:xfrm>
          <a:prstGeom prst="rect">
            <a:avLst/>
          </a:prstGeom>
        </p:spPr>
      </p:pic>
      <p:sp>
        <p:nvSpPr>
          <p:cNvPr id="6" name="Arrow: Left-Right 5">
            <a:extLst>
              <a:ext uri="{FF2B5EF4-FFF2-40B4-BE49-F238E27FC236}">
                <a16:creationId xmlns:a16="http://schemas.microsoft.com/office/drawing/2014/main" id="{12AD4563-CA87-4181-8522-B0D1918883FE}"/>
              </a:ext>
            </a:extLst>
          </p:cNvPr>
          <p:cNvSpPr/>
          <p:nvPr/>
        </p:nvSpPr>
        <p:spPr>
          <a:xfrm>
            <a:off x="2972214" y="3662015"/>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7" name="Picture 6">
            <a:extLst>
              <a:ext uri="{FF2B5EF4-FFF2-40B4-BE49-F238E27FC236}">
                <a16:creationId xmlns:a16="http://schemas.microsoft.com/office/drawing/2014/main" id="{DFAC1505-5997-414B-9139-D1CEFFEF2198}"/>
              </a:ext>
            </a:extLst>
          </p:cNvPr>
          <p:cNvPicPr>
            <a:picLocks noChangeAspect="1"/>
          </p:cNvPicPr>
          <p:nvPr/>
        </p:nvPicPr>
        <p:blipFill>
          <a:blip r:embed="rId3"/>
          <a:stretch>
            <a:fillRect/>
          </a:stretch>
        </p:blipFill>
        <p:spPr>
          <a:xfrm rot="10800000">
            <a:off x="3634352" y="3150194"/>
            <a:ext cx="594866" cy="1245211"/>
          </a:xfrm>
          <a:prstGeom prst="rect">
            <a:avLst/>
          </a:prstGeom>
        </p:spPr>
      </p:pic>
      <p:sp>
        <p:nvSpPr>
          <p:cNvPr id="8" name="Arrow: Left-Right 7">
            <a:extLst>
              <a:ext uri="{FF2B5EF4-FFF2-40B4-BE49-F238E27FC236}">
                <a16:creationId xmlns:a16="http://schemas.microsoft.com/office/drawing/2014/main" id="{AC8E97B9-4F09-4BA9-9027-55B5273785B8}"/>
              </a:ext>
            </a:extLst>
          </p:cNvPr>
          <p:cNvSpPr/>
          <p:nvPr/>
        </p:nvSpPr>
        <p:spPr>
          <a:xfrm>
            <a:off x="4258310" y="3662015"/>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9" name="Picture 8">
            <a:extLst>
              <a:ext uri="{FF2B5EF4-FFF2-40B4-BE49-F238E27FC236}">
                <a16:creationId xmlns:a16="http://schemas.microsoft.com/office/drawing/2014/main" id="{83A4E225-AA76-477F-ACEF-0CA2C6A208BF}"/>
              </a:ext>
            </a:extLst>
          </p:cNvPr>
          <p:cNvPicPr>
            <a:picLocks noChangeAspect="1"/>
          </p:cNvPicPr>
          <p:nvPr/>
        </p:nvPicPr>
        <p:blipFill>
          <a:blip r:embed="rId3"/>
          <a:stretch>
            <a:fillRect/>
          </a:stretch>
        </p:blipFill>
        <p:spPr>
          <a:xfrm>
            <a:off x="4891355" y="3150194"/>
            <a:ext cx="594866" cy="1245211"/>
          </a:xfrm>
          <a:prstGeom prst="rect">
            <a:avLst/>
          </a:prstGeom>
        </p:spPr>
      </p:pic>
      <p:sp>
        <p:nvSpPr>
          <p:cNvPr id="10" name="Arrow: Left-Right 9">
            <a:extLst>
              <a:ext uri="{FF2B5EF4-FFF2-40B4-BE49-F238E27FC236}">
                <a16:creationId xmlns:a16="http://schemas.microsoft.com/office/drawing/2014/main" id="{D6943B21-7D82-4257-B36F-C305B636C072}"/>
              </a:ext>
            </a:extLst>
          </p:cNvPr>
          <p:cNvSpPr/>
          <p:nvPr/>
        </p:nvSpPr>
        <p:spPr>
          <a:xfrm>
            <a:off x="5486221" y="3662015"/>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11" name="Picture 10">
            <a:extLst>
              <a:ext uri="{FF2B5EF4-FFF2-40B4-BE49-F238E27FC236}">
                <a16:creationId xmlns:a16="http://schemas.microsoft.com/office/drawing/2014/main" id="{712B6E04-10E0-435C-BCF1-78F8BC4ED277}"/>
              </a:ext>
            </a:extLst>
          </p:cNvPr>
          <p:cNvPicPr>
            <a:picLocks noChangeAspect="1"/>
          </p:cNvPicPr>
          <p:nvPr/>
        </p:nvPicPr>
        <p:blipFill>
          <a:blip r:embed="rId3"/>
          <a:stretch>
            <a:fillRect/>
          </a:stretch>
        </p:blipFill>
        <p:spPr>
          <a:xfrm rot="10800000">
            <a:off x="6148359" y="3150194"/>
            <a:ext cx="594866" cy="1245211"/>
          </a:xfrm>
          <a:prstGeom prst="rect">
            <a:avLst/>
          </a:prstGeom>
        </p:spPr>
      </p:pic>
      <p:pic>
        <p:nvPicPr>
          <p:cNvPr id="12" name="Picture 11">
            <a:extLst>
              <a:ext uri="{FF2B5EF4-FFF2-40B4-BE49-F238E27FC236}">
                <a16:creationId xmlns:a16="http://schemas.microsoft.com/office/drawing/2014/main" id="{E6AA1A90-DE3C-4F1E-BE74-F23B46850F24}"/>
              </a:ext>
            </a:extLst>
          </p:cNvPr>
          <p:cNvPicPr>
            <a:picLocks noChangeAspect="1"/>
          </p:cNvPicPr>
          <p:nvPr/>
        </p:nvPicPr>
        <p:blipFill>
          <a:blip r:embed="rId3"/>
          <a:stretch>
            <a:fillRect/>
          </a:stretch>
        </p:blipFill>
        <p:spPr>
          <a:xfrm>
            <a:off x="7405363" y="3150194"/>
            <a:ext cx="594866" cy="1245211"/>
          </a:xfrm>
          <a:prstGeom prst="rect">
            <a:avLst/>
          </a:prstGeom>
        </p:spPr>
      </p:pic>
      <p:sp>
        <p:nvSpPr>
          <p:cNvPr id="13" name="Arrow: Left-Right 12">
            <a:extLst>
              <a:ext uri="{FF2B5EF4-FFF2-40B4-BE49-F238E27FC236}">
                <a16:creationId xmlns:a16="http://schemas.microsoft.com/office/drawing/2014/main" id="{436D2B58-F4F2-4BD7-AB4F-CAF650CDB59E}"/>
              </a:ext>
            </a:extLst>
          </p:cNvPr>
          <p:cNvSpPr/>
          <p:nvPr/>
        </p:nvSpPr>
        <p:spPr>
          <a:xfrm>
            <a:off x="8000229" y="3662015"/>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14" name="Picture 13">
            <a:extLst>
              <a:ext uri="{FF2B5EF4-FFF2-40B4-BE49-F238E27FC236}">
                <a16:creationId xmlns:a16="http://schemas.microsoft.com/office/drawing/2014/main" id="{42A9EF4B-5CDC-4D98-B66B-0B73A5B915BE}"/>
              </a:ext>
            </a:extLst>
          </p:cNvPr>
          <p:cNvPicPr>
            <a:picLocks noChangeAspect="1"/>
          </p:cNvPicPr>
          <p:nvPr/>
        </p:nvPicPr>
        <p:blipFill>
          <a:blip r:embed="rId3"/>
          <a:stretch>
            <a:fillRect/>
          </a:stretch>
        </p:blipFill>
        <p:spPr>
          <a:xfrm rot="10800000">
            <a:off x="8662366" y="3150194"/>
            <a:ext cx="594866" cy="1245211"/>
          </a:xfrm>
          <a:prstGeom prst="rect">
            <a:avLst/>
          </a:prstGeom>
        </p:spPr>
      </p:pic>
      <p:sp>
        <p:nvSpPr>
          <p:cNvPr id="15" name="Arrow: Left-Right 14">
            <a:extLst>
              <a:ext uri="{FF2B5EF4-FFF2-40B4-BE49-F238E27FC236}">
                <a16:creationId xmlns:a16="http://schemas.microsoft.com/office/drawing/2014/main" id="{BBC7B75F-4DCD-40CD-8CBE-47B531245F11}"/>
              </a:ext>
            </a:extLst>
          </p:cNvPr>
          <p:cNvSpPr/>
          <p:nvPr/>
        </p:nvSpPr>
        <p:spPr>
          <a:xfrm>
            <a:off x="6743225" y="3662015"/>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16" name="Arrow: Left-Right 15">
            <a:extLst>
              <a:ext uri="{FF2B5EF4-FFF2-40B4-BE49-F238E27FC236}">
                <a16:creationId xmlns:a16="http://schemas.microsoft.com/office/drawing/2014/main" id="{57537D1A-0396-4870-8A99-574404A17482}"/>
              </a:ext>
            </a:extLst>
          </p:cNvPr>
          <p:cNvSpPr/>
          <p:nvPr/>
        </p:nvSpPr>
        <p:spPr>
          <a:xfrm rot="5400000">
            <a:off x="2358258" y="4601144"/>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17" name="Arrow: Left-Right 16">
            <a:extLst>
              <a:ext uri="{FF2B5EF4-FFF2-40B4-BE49-F238E27FC236}">
                <a16:creationId xmlns:a16="http://schemas.microsoft.com/office/drawing/2014/main" id="{208D1626-BFEC-4A8B-976C-FB738DE8B1EB}"/>
              </a:ext>
            </a:extLst>
          </p:cNvPr>
          <p:cNvSpPr/>
          <p:nvPr/>
        </p:nvSpPr>
        <p:spPr>
          <a:xfrm rot="5400000">
            <a:off x="3615262" y="4609057"/>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18" name="Arrow: Left-Right 17">
            <a:extLst>
              <a:ext uri="{FF2B5EF4-FFF2-40B4-BE49-F238E27FC236}">
                <a16:creationId xmlns:a16="http://schemas.microsoft.com/office/drawing/2014/main" id="{8A006F14-73CC-4D6F-93F8-D03A53CA731B}"/>
              </a:ext>
            </a:extLst>
          </p:cNvPr>
          <p:cNvSpPr/>
          <p:nvPr/>
        </p:nvSpPr>
        <p:spPr>
          <a:xfrm rot="5400000">
            <a:off x="4857718" y="4593230"/>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19" name="Arrow: Left-Right 18">
            <a:extLst>
              <a:ext uri="{FF2B5EF4-FFF2-40B4-BE49-F238E27FC236}">
                <a16:creationId xmlns:a16="http://schemas.microsoft.com/office/drawing/2014/main" id="{196E7A17-FD99-444C-98EA-F7DE8F42BBE1}"/>
              </a:ext>
            </a:extLst>
          </p:cNvPr>
          <p:cNvSpPr/>
          <p:nvPr/>
        </p:nvSpPr>
        <p:spPr>
          <a:xfrm rot="5400000">
            <a:off x="6114723" y="4601143"/>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20" name="Arrow: Left-Right 19">
            <a:extLst>
              <a:ext uri="{FF2B5EF4-FFF2-40B4-BE49-F238E27FC236}">
                <a16:creationId xmlns:a16="http://schemas.microsoft.com/office/drawing/2014/main" id="{9EBA1D61-26E8-4598-8FAB-A8C3E1E32C6A}"/>
              </a:ext>
            </a:extLst>
          </p:cNvPr>
          <p:cNvSpPr/>
          <p:nvPr/>
        </p:nvSpPr>
        <p:spPr>
          <a:xfrm rot="5400000">
            <a:off x="7357179" y="4601144"/>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
        <p:nvSpPr>
          <p:cNvPr id="21" name="Arrow: Left-Right 20">
            <a:extLst>
              <a:ext uri="{FF2B5EF4-FFF2-40B4-BE49-F238E27FC236}">
                <a16:creationId xmlns:a16="http://schemas.microsoft.com/office/drawing/2014/main" id="{9E300EF9-839E-48A9-A5F6-D87B758529C6}"/>
              </a:ext>
            </a:extLst>
          </p:cNvPr>
          <p:cNvSpPr/>
          <p:nvPr/>
        </p:nvSpPr>
        <p:spPr>
          <a:xfrm rot="5400000">
            <a:off x="8614183" y="4609057"/>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22" name="Picture 21">
            <a:extLst>
              <a:ext uri="{FF2B5EF4-FFF2-40B4-BE49-F238E27FC236}">
                <a16:creationId xmlns:a16="http://schemas.microsoft.com/office/drawing/2014/main" id="{A71EB8C8-B135-4ABB-9E3E-F9B62326BE6C}"/>
              </a:ext>
            </a:extLst>
          </p:cNvPr>
          <p:cNvPicPr>
            <a:picLocks noChangeAspect="1"/>
          </p:cNvPicPr>
          <p:nvPr/>
        </p:nvPicPr>
        <p:blipFill>
          <a:blip r:embed="rId3"/>
          <a:stretch>
            <a:fillRect/>
          </a:stretch>
        </p:blipFill>
        <p:spPr>
          <a:xfrm>
            <a:off x="2377348" y="5020537"/>
            <a:ext cx="594866" cy="1245211"/>
          </a:xfrm>
          <a:prstGeom prst="rect">
            <a:avLst/>
          </a:prstGeom>
        </p:spPr>
      </p:pic>
      <p:sp>
        <p:nvSpPr>
          <p:cNvPr id="23" name="Arrow: Left-Right 22">
            <a:extLst>
              <a:ext uri="{FF2B5EF4-FFF2-40B4-BE49-F238E27FC236}">
                <a16:creationId xmlns:a16="http://schemas.microsoft.com/office/drawing/2014/main" id="{CE358968-5A20-4E5D-AF88-FD4C18784115}"/>
              </a:ext>
            </a:extLst>
          </p:cNvPr>
          <p:cNvSpPr/>
          <p:nvPr/>
        </p:nvSpPr>
        <p:spPr>
          <a:xfrm>
            <a:off x="2972214" y="5532358"/>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24" name="Picture 23">
            <a:extLst>
              <a:ext uri="{FF2B5EF4-FFF2-40B4-BE49-F238E27FC236}">
                <a16:creationId xmlns:a16="http://schemas.microsoft.com/office/drawing/2014/main" id="{1E72E80C-38C0-4506-834F-223BD8E386EE}"/>
              </a:ext>
            </a:extLst>
          </p:cNvPr>
          <p:cNvPicPr>
            <a:picLocks noChangeAspect="1"/>
          </p:cNvPicPr>
          <p:nvPr/>
        </p:nvPicPr>
        <p:blipFill>
          <a:blip r:embed="rId3"/>
          <a:stretch>
            <a:fillRect/>
          </a:stretch>
        </p:blipFill>
        <p:spPr>
          <a:xfrm rot="10800000">
            <a:off x="3634352" y="5020537"/>
            <a:ext cx="594866" cy="1245211"/>
          </a:xfrm>
          <a:prstGeom prst="rect">
            <a:avLst/>
          </a:prstGeom>
        </p:spPr>
      </p:pic>
      <p:sp>
        <p:nvSpPr>
          <p:cNvPr id="25" name="Arrow: Left-Right 24">
            <a:extLst>
              <a:ext uri="{FF2B5EF4-FFF2-40B4-BE49-F238E27FC236}">
                <a16:creationId xmlns:a16="http://schemas.microsoft.com/office/drawing/2014/main" id="{85E85C89-8FAA-4AC8-9A0E-EAEA84CDB80F}"/>
              </a:ext>
            </a:extLst>
          </p:cNvPr>
          <p:cNvSpPr/>
          <p:nvPr/>
        </p:nvSpPr>
        <p:spPr>
          <a:xfrm>
            <a:off x="4258310" y="5532358"/>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26" name="Picture 25">
            <a:extLst>
              <a:ext uri="{FF2B5EF4-FFF2-40B4-BE49-F238E27FC236}">
                <a16:creationId xmlns:a16="http://schemas.microsoft.com/office/drawing/2014/main" id="{625E1FAF-8CEB-4A83-B356-1B719427D1BF}"/>
              </a:ext>
            </a:extLst>
          </p:cNvPr>
          <p:cNvPicPr>
            <a:picLocks noChangeAspect="1"/>
          </p:cNvPicPr>
          <p:nvPr/>
        </p:nvPicPr>
        <p:blipFill>
          <a:blip r:embed="rId3"/>
          <a:stretch>
            <a:fillRect/>
          </a:stretch>
        </p:blipFill>
        <p:spPr>
          <a:xfrm>
            <a:off x="4891355" y="5020537"/>
            <a:ext cx="594866" cy="1245211"/>
          </a:xfrm>
          <a:prstGeom prst="rect">
            <a:avLst/>
          </a:prstGeom>
        </p:spPr>
      </p:pic>
      <p:sp>
        <p:nvSpPr>
          <p:cNvPr id="27" name="Arrow: Left-Right 26">
            <a:extLst>
              <a:ext uri="{FF2B5EF4-FFF2-40B4-BE49-F238E27FC236}">
                <a16:creationId xmlns:a16="http://schemas.microsoft.com/office/drawing/2014/main" id="{59B50A25-E6AB-49C0-9205-C65DAF89F580}"/>
              </a:ext>
            </a:extLst>
          </p:cNvPr>
          <p:cNvSpPr/>
          <p:nvPr/>
        </p:nvSpPr>
        <p:spPr>
          <a:xfrm>
            <a:off x="5486221" y="5532358"/>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28" name="Picture 27">
            <a:extLst>
              <a:ext uri="{FF2B5EF4-FFF2-40B4-BE49-F238E27FC236}">
                <a16:creationId xmlns:a16="http://schemas.microsoft.com/office/drawing/2014/main" id="{96C2CE15-CCD6-4E23-BEA5-5EBA932511A2}"/>
              </a:ext>
            </a:extLst>
          </p:cNvPr>
          <p:cNvPicPr>
            <a:picLocks noChangeAspect="1"/>
          </p:cNvPicPr>
          <p:nvPr/>
        </p:nvPicPr>
        <p:blipFill>
          <a:blip r:embed="rId3"/>
          <a:stretch>
            <a:fillRect/>
          </a:stretch>
        </p:blipFill>
        <p:spPr>
          <a:xfrm rot="10800000">
            <a:off x="6148359" y="5020537"/>
            <a:ext cx="594866" cy="1245211"/>
          </a:xfrm>
          <a:prstGeom prst="rect">
            <a:avLst/>
          </a:prstGeom>
        </p:spPr>
      </p:pic>
      <p:pic>
        <p:nvPicPr>
          <p:cNvPr id="29" name="Picture 28">
            <a:extLst>
              <a:ext uri="{FF2B5EF4-FFF2-40B4-BE49-F238E27FC236}">
                <a16:creationId xmlns:a16="http://schemas.microsoft.com/office/drawing/2014/main" id="{9D2056C4-0AA0-40DC-851B-91B64A3D554F}"/>
              </a:ext>
            </a:extLst>
          </p:cNvPr>
          <p:cNvPicPr>
            <a:picLocks noChangeAspect="1"/>
          </p:cNvPicPr>
          <p:nvPr/>
        </p:nvPicPr>
        <p:blipFill>
          <a:blip r:embed="rId3"/>
          <a:stretch>
            <a:fillRect/>
          </a:stretch>
        </p:blipFill>
        <p:spPr>
          <a:xfrm>
            <a:off x="7405363" y="5020537"/>
            <a:ext cx="594866" cy="1245211"/>
          </a:xfrm>
          <a:prstGeom prst="rect">
            <a:avLst/>
          </a:prstGeom>
        </p:spPr>
      </p:pic>
      <p:sp>
        <p:nvSpPr>
          <p:cNvPr id="30" name="Arrow: Left-Right 29">
            <a:extLst>
              <a:ext uri="{FF2B5EF4-FFF2-40B4-BE49-F238E27FC236}">
                <a16:creationId xmlns:a16="http://schemas.microsoft.com/office/drawing/2014/main" id="{0F1B7425-EDAE-4554-8B72-9FC8EE4723D4}"/>
              </a:ext>
            </a:extLst>
          </p:cNvPr>
          <p:cNvSpPr/>
          <p:nvPr/>
        </p:nvSpPr>
        <p:spPr>
          <a:xfrm>
            <a:off x="8000229" y="5532358"/>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pic>
        <p:nvPicPr>
          <p:cNvPr id="31" name="Picture 30">
            <a:extLst>
              <a:ext uri="{FF2B5EF4-FFF2-40B4-BE49-F238E27FC236}">
                <a16:creationId xmlns:a16="http://schemas.microsoft.com/office/drawing/2014/main" id="{2990BC39-6622-425A-97B1-789ED711AA1D}"/>
              </a:ext>
            </a:extLst>
          </p:cNvPr>
          <p:cNvPicPr>
            <a:picLocks noChangeAspect="1"/>
          </p:cNvPicPr>
          <p:nvPr/>
        </p:nvPicPr>
        <p:blipFill>
          <a:blip r:embed="rId3"/>
          <a:stretch>
            <a:fillRect/>
          </a:stretch>
        </p:blipFill>
        <p:spPr>
          <a:xfrm rot="10800000">
            <a:off x="8662366" y="5020537"/>
            <a:ext cx="594866" cy="1245211"/>
          </a:xfrm>
          <a:prstGeom prst="rect">
            <a:avLst/>
          </a:prstGeom>
        </p:spPr>
      </p:pic>
      <p:sp>
        <p:nvSpPr>
          <p:cNvPr id="32" name="Arrow: Left-Right 31">
            <a:extLst>
              <a:ext uri="{FF2B5EF4-FFF2-40B4-BE49-F238E27FC236}">
                <a16:creationId xmlns:a16="http://schemas.microsoft.com/office/drawing/2014/main" id="{101B1E6C-E90A-4EC7-81FB-7B4FA2E4CD07}"/>
              </a:ext>
            </a:extLst>
          </p:cNvPr>
          <p:cNvSpPr/>
          <p:nvPr/>
        </p:nvSpPr>
        <p:spPr>
          <a:xfrm>
            <a:off x="6743225" y="5532358"/>
            <a:ext cx="633046" cy="2215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en-US"/>
          </a:p>
        </p:txBody>
      </p:sp>
    </p:spTree>
    <p:extLst>
      <p:ext uri="{BB962C8B-B14F-4D97-AF65-F5344CB8AC3E}">
        <p14:creationId xmlns:p14="http://schemas.microsoft.com/office/powerpoint/2010/main" val="294969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97F7E4-0614-4BE9-BF32-139CF265BAB9}"/>
              </a:ext>
            </a:extLst>
          </p:cNvPr>
          <p:cNvSpPr>
            <a:spLocks noGrp="1"/>
          </p:cNvSpPr>
          <p:nvPr>
            <p:ph type="title"/>
          </p:nvPr>
        </p:nvSpPr>
        <p:spPr/>
        <p:txBody>
          <a:bodyPr/>
          <a:lstStyle/>
          <a:p>
            <a:pPr algn="ctr"/>
            <a:r>
              <a:rPr lang="en-US" dirty="0"/>
              <a:t>Congregate Sheltering </a:t>
            </a:r>
          </a:p>
        </p:txBody>
      </p:sp>
      <p:sp>
        <p:nvSpPr>
          <p:cNvPr id="3" name="Content Placeholder 2">
            <a:extLst>
              <a:ext uri="{FF2B5EF4-FFF2-40B4-BE49-F238E27FC236}">
                <a16:creationId xmlns:a16="http://schemas.microsoft.com/office/drawing/2014/main" id="{19625A19-E2C1-42A9-9DB8-B3D16EE86524}"/>
              </a:ext>
            </a:extLst>
          </p:cNvPr>
          <p:cNvSpPr>
            <a:spLocks noGrp="1"/>
          </p:cNvSpPr>
          <p:nvPr>
            <p:ph idx="1"/>
          </p:nvPr>
        </p:nvSpPr>
        <p:spPr/>
        <p:txBody>
          <a:bodyPr/>
          <a:lstStyle/>
          <a:p>
            <a:r>
              <a:rPr lang="en-US" dirty="0">
                <a:latin typeface="Arial" panose="020B0604020202020204" pitchFamily="34" charset="0"/>
              </a:rPr>
              <a:t>Counties designated by the CDC COVID Data Tracker as Low or Medium spread (color coded blue and yellow) may have a different congregate shelter standard</a:t>
            </a:r>
          </a:p>
          <a:p>
            <a:endParaRPr lang="en-US" dirty="0"/>
          </a:p>
          <a:p>
            <a:r>
              <a:rPr lang="en-US" sz="2800" b="0" i="0" u="none" strike="noStrike" baseline="0" dirty="0">
                <a:latin typeface="Arial" panose="020B0604020202020204" pitchFamily="34" charset="0"/>
              </a:rPr>
              <a:t>Counties Designated </a:t>
            </a:r>
            <a:r>
              <a:rPr lang="en-US" sz="2800" b="0" i="0" u="none" strike="noStrike" baseline="0" dirty="0">
                <a:solidFill>
                  <a:schemeClr val="accent1"/>
                </a:solidFill>
                <a:latin typeface="Arial" panose="020B0604020202020204" pitchFamily="34" charset="0"/>
              </a:rPr>
              <a:t>Blue </a:t>
            </a:r>
            <a:r>
              <a:rPr lang="en-US" sz="2800" b="0" i="0" u="none" strike="noStrike" baseline="0" dirty="0">
                <a:latin typeface="Arial" panose="020B0604020202020204" pitchFamily="34" charset="0"/>
              </a:rPr>
              <a:t>or </a:t>
            </a:r>
            <a:r>
              <a:rPr lang="en-US" sz="2800" dirty="0">
                <a:solidFill>
                  <a:srgbClr val="FFC000"/>
                </a:solidFill>
                <a:latin typeface="Arial" panose="020B0604020202020204" pitchFamily="34" charset="0"/>
              </a:rPr>
              <a:t>Yellow</a:t>
            </a:r>
            <a:r>
              <a:rPr lang="en-US" sz="2800" dirty="0">
                <a:latin typeface="Arial" panose="020B0604020202020204" pitchFamily="34" charset="0"/>
              </a:rPr>
              <a:t> provide at least 40 sq ft per cot* in congregate shelters and </a:t>
            </a:r>
            <a:r>
              <a:rPr lang="en-US" sz="2800" b="0" i="0" u="none" strike="noStrike" baseline="0" dirty="0">
                <a:latin typeface="Arial" panose="020B0604020202020204" pitchFamily="34" charset="0"/>
              </a:rPr>
              <a:t>60 sq ft within evacuation shelters when cots are not set up.</a:t>
            </a:r>
          </a:p>
          <a:p>
            <a:endParaRPr lang="en-US" dirty="0"/>
          </a:p>
        </p:txBody>
      </p:sp>
    </p:spTree>
    <p:extLst>
      <p:ext uri="{BB962C8B-B14F-4D97-AF65-F5344CB8AC3E}">
        <p14:creationId xmlns:p14="http://schemas.microsoft.com/office/powerpoint/2010/main" val="3997508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462CC-EA8E-4291-8E0D-8297F8BE1A7A}"/>
              </a:ext>
            </a:extLst>
          </p:cNvPr>
          <p:cNvSpPr>
            <a:spLocks noGrp="1"/>
          </p:cNvSpPr>
          <p:nvPr>
            <p:ph type="title"/>
          </p:nvPr>
        </p:nvSpPr>
        <p:spPr/>
        <p:txBody>
          <a:bodyPr/>
          <a:lstStyle/>
          <a:p>
            <a:r>
              <a:rPr lang="en-US" dirty="0"/>
              <a:t>Interacting with Shelter Residents</a:t>
            </a:r>
          </a:p>
        </p:txBody>
      </p:sp>
      <p:sp>
        <p:nvSpPr>
          <p:cNvPr id="3" name="Content Placeholder 2">
            <a:extLst>
              <a:ext uri="{FF2B5EF4-FFF2-40B4-BE49-F238E27FC236}">
                <a16:creationId xmlns:a16="http://schemas.microsoft.com/office/drawing/2014/main" id="{F86D2B58-2849-41BF-BBF4-5B2582B1B484}"/>
              </a:ext>
            </a:extLst>
          </p:cNvPr>
          <p:cNvSpPr>
            <a:spLocks noGrp="1"/>
          </p:cNvSpPr>
          <p:nvPr>
            <p:ph idx="1"/>
          </p:nvPr>
        </p:nvSpPr>
        <p:spPr/>
        <p:txBody>
          <a:bodyPr/>
          <a:lstStyle/>
          <a:p>
            <a:pPr marL="0" indent="0" algn="ctr">
              <a:buNone/>
            </a:pPr>
            <a:r>
              <a:rPr lang="en-US" i="1" dirty="0"/>
              <a:t>Interacting with shelter residents provides an opportunity for you to listen for potential roadblocks to their recovery.  It also shows you care. </a:t>
            </a:r>
          </a:p>
          <a:p>
            <a:pPr marL="0" indent="0">
              <a:buNone/>
            </a:pPr>
            <a:r>
              <a:rPr lang="en-US" dirty="0"/>
              <a:t>Questions to start a conversation with resident:</a:t>
            </a:r>
          </a:p>
          <a:p>
            <a:r>
              <a:rPr lang="en-US" dirty="0"/>
              <a:t>Is there anything I can help you with right now?</a:t>
            </a:r>
          </a:p>
          <a:p>
            <a:r>
              <a:rPr lang="en-US" dirty="0"/>
              <a:t>How is your doing going?</a:t>
            </a:r>
          </a:p>
          <a:p>
            <a:r>
              <a:rPr lang="en-US" dirty="0"/>
              <a:t>Are you able to keep in touch with friends and family?</a:t>
            </a:r>
          </a:p>
          <a:p>
            <a:r>
              <a:rPr lang="en-US" dirty="0"/>
              <a:t>Are you getting enough to eat and drink?</a:t>
            </a:r>
          </a:p>
        </p:txBody>
      </p:sp>
    </p:spTree>
    <p:extLst>
      <p:ext uri="{BB962C8B-B14F-4D97-AF65-F5344CB8AC3E}">
        <p14:creationId xmlns:p14="http://schemas.microsoft.com/office/powerpoint/2010/main" val="15635950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CF1A1-1D93-4B7F-B107-30A6F16C95D6}"/>
              </a:ext>
            </a:extLst>
          </p:cNvPr>
          <p:cNvSpPr>
            <a:spLocks noGrp="1"/>
          </p:cNvSpPr>
          <p:nvPr>
            <p:ph type="title"/>
          </p:nvPr>
        </p:nvSpPr>
        <p:spPr/>
        <p:txBody>
          <a:bodyPr/>
          <a:lstStyle/>
          <a:p>
            <a:r>
              <a:rPr lang="en-US" dirty="0"/>
              <a:t>Feeding Operation</a:t>
            </a:r>
          </a:p>
        </p:txBody>
      </p:sp>
      <p:sp>
        <p:nvSpPr>
          <p:cNvPr id="3" name="Content Placeholder 2">
            <a:extLst>
              <a:ext uri="{FF2B5EF4-FFF2-40B4-BE49-F238E27FC236}">
                <a16:creationId xmlns:a16="http://schemas.microsoft.com/office/drawing/2014/main" id="{5F51E566-B796-4674-ACEF-9E729ADAB989}"/>
              </a:ext>
            </a:extLst>
          </p:cNvPr>
          <p:cNvSpPr>
            <a:spLocks noGrp="1"/>
          </p:cNvSpPr>
          <p:nvPr>
            <p:ph idx="1"/>
          </p:nvPr>
        </p:nvSpPr>
        <p:spPr/>
        <p:txBody>
          <a:bodyPr/>
          <a:lstStyle/>
          <a:p>
            <a:r>
              <a:rPr lang="en-US" dirty="0"/>
              <a:t>Set up a separate feeding area</a:t>
            </a:r>
          </a:p>
          <a:p>
            <a:r>
              <a:rPr lang="en-US" dirty="0"/>
              <a:t>Ensure hand washing station or hand sanitizer are available near the feeding line</a:t>
            </a:r>
          </a:p>
          <a:p>
            <a:r>
              <a:rPr lang="en-US" dirty="0"/>
              <a:t>Space tables to maintain a 6-ft distance between both clients, other clients, and workers</a:t>
            </a:r>
          </a:p>
          <a:p>
            <a:r>
              <a:rPr lang="en-US" dirty="0"/>
              <a:t>Provide masks, gloves, hats, hairnets, and beard nets to feeding workers</a:t>
            </a:r>
          </a:p>
        </p:txBody>
      </p:sp>
    </p:spTree>
    <p:extLst>
      <p:ext uri="{BB962C8B-B14F-4D97-AF65-F5344CB8AC3E}">
        <p14:creationId xmlns:p14="http://schemas.microsoft.com/office/powerpoint/2010/main" val="40399420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D3955-719C-49D6-8EAB-0F2CC286E5D3}"/>
              </a:ext>
            </a:extLst>
          </p:cNvPr>
          <p:cNvSpPr>
            <a:spLocks noGrp="1"/>
          </p:cNvSpPr>
          <p:nvPr>
            <p:ph type="title"/>
          </p:nvPr>
        </p:nvSpPr>
        <p:spPr/>
        <p:txBody>
          <a:bodyPr/>
          <a:lstStyle/>
          <a:p>
            <a:r>
              <a:rPr lang="en-US" dirty="0"/>
              <a:t>COVID Feeding Practices</a:t>
            </a:r>
          </a:p>
        </p:txBody>
      </p:sp>
      <p:sp>
        <p:nvSpPr>
          <p:cNvPr id="3" name="Content Placeholder 2">
            <a:extLst>
              <a:ext uri="{FF2B5EF4-FFF2-40B4-BE49-F238E27FC236}">
                <a16:creationId xmlns:a16="http://schemas.microsoft.com/office/drawing/2014/main" id="{F6C4EC05-98DB-469A-970B-FD5BA746DAD9}"/>
              </a:ext>
            </a:extLst>
          </p:cNvPr>
          <p:cNvSpPr>
            <a:spLocks noGrp="1"/>
          </p:cNvSpPr>
          <p:nvPr>
            <p:ph idx="1"/>
          </p:nvPr>
        </p:nvSpPr>
        <p:spPr/>
        <p:txBody>
          <a:bodyPr>
            <a:normAutofit lnSpcReduction="10000"/>
          </a:bodyPr>
          <a:lstStyle/>
          <a:p>
            <a:r>
              <a:rPr lang="en-US" dirty="0"/>
              <a:t>Provide individually packaged meals</a:t>
            </a:r>
          </a:p>
          <a:p>
            <a:r>
              <a:rPr lang="en-US" dirty="0"/>
              <a:t>Follow safe food handling guidelines plus COVID mask and distance guidelines</a:t>
            </a:r>
          </a:p>
          <a:p>
            <a:r>
              <a:rPr lang="en-US" dirty="0"/>
              <a:t>Use the “set it down and step back” method when delivering food or supplies</a:t>
            </a:r>
          </a:p>
          <a:p>
            <a:r>
              <a:rPr lang="en-US" dirty="0"/>
              <a:t>If client touches any container, it cannot be returned and must be discarded</a:t>
            </a:r>
          </a:p>
          <a:p>
            <a:r>
              <a:rPr lang="en-US" dirty="0"/>
              <a:t>Clean all surfaces with sanitizing spray, wipes, or bleach solution before and after feeding times, and at least every two hours if clients can obtain meals during a longer period</a:t>
            </a:r>
          </a:p>
        </p:txBody>
      </p:sp>
    </p:spTree>
    <p:extLst>
      <p:ext uri="{BB962C8B-B14F-4D97-AF65-F5344CB8AC3E}">
        <p14:creationId xmlns:p14="http://schemas.microsoft.com/office/powerpoint/2010/main" val="32527874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EE880-65DD-4358-93BB-C32123A3D324}"/>
              </a:ext>
            </a:extLst>
          </p:cNvPr>
          <p:cNvSpPr>
            <a:spLocks noGrp="1"/>
          </p:cNvSpPr>
          <p:nvPr>
            <p:ph type="title"/>
          </p:nvPr>
        </p:nvSpPr>
        <p:spPr/>
        <p:txBody>
          <a:bodyPr/>
          <a:lstStyle/>
          <a:p>
            <a:pPr algn="ctr"/>
            <a:r>
              <a:rPr lang="en-US" dirty="0"/>
              <a:t>Sheltering 	</a:t>
            </a:r>
          </a:p>
        </p:txBody>
      </p:sp>
      <p:sp>
        <p:nvSpPr>
          <p:cNvPr id="3" name="Content Placeholder 2">
            <a:extLst>
              <a:ext uri="{FF2B5EF4-FFF2-40B4-BE49-F238E27FC236}">
                <a16:creationId xmlns:a16="http://schemas.microsoft.com/office/drawing/2014/main" id="{77BBABE2-2DE9-43EE-9387-95960ED24D12}"/>
              </a:ext>
            </a:extLst>
          </p:cNvPr>
          <p:cNvSpPr>
            <a:spLocks noGrp="1"/>
          </p:cNvSpPr>
          <p:nvPr>
            <p:ph idx="1"/>
          </p:nvPr>
        </p:nvSpPr>
        <p:spPr/>
        <p:txBody>
          <a:bodyPr>
            <a:normAutofit/>
          </a:bodyPr>
          <a:lstStyle/>
          <a:p>
            <a:r>
              <a:rPr lang="en-US" b="0" i="0" u="none" strike="noStrike" baseline="0" dirty="0">
                <a:latin typeface="Arial" panose="020B0604020202020204" pitchFamily="34" charset="0"/>
              </a:rPr>
              <a:t>Clients are encouraged to spend most of their time in their individual spaces inside the dormitory or outside of the facility without interacting with other households. When leaving these spaces, maintain 6-foot separation between all clients and workers.</a:t>
            </a:r>
          </a:p>
          <a:p>
            <a:pPr marL="182880"/>
            <a:r>
              <a:rPr lang="en-US" dirty="0">
                <a:latin typeface="Arial" panose="020B0604020202020204" pitchFamily="34" charset="0"/>
              </a:rPr>
              <a:t>Face masks are provided to clients and clients are required to wear face masks while in the shelter. Masks not required for those younger than two or for anyone while sleeping.</a:t>
            </a:r>
          </a:p>
          <a:p>
            <a:endParaRPr lang="en-US" dirty="0"/>
          </a:p>
        </p:txBody>
      </p:sp>
    </p:spTree>
    <p:extLst>
      <p:ext uri="{BB962C8B-B14F-4D97-AF65-F5344CB8AC3E}">
        <p14:creationId xmlns:p14="http://schemas.microsoft.com/office/powerpoint/2010/main" val="24307166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8A9B3-C409-462B-89B1-9B0B2DD4A567}"/>
              </a:ext>
            </a:extLst>
          </p:cNvPr>
          <p:cNvSpPr>
            <a:spLocks noGrp="1"/>
          </p:cNvSpPr>
          <p:nvPr>
            <p:ph type="title"/>
          </p:nvPr>
        </p:nvSpPr>
        <p:spPr/>
        <p:txBody>
          <a:bodyPr/>
          <a:lstStyle/>
          <a:p>
            <a:pPr algn="ctr"/>
            <a:r>
              <a:rPr lang="en-US" dirty="0"/>
              <a:t>Sheltering</a:t>
            </a:r>
          </a:p>
        </p:txBody>
      </p:sp>
      <p:sp>
        <p:nvSpPr>
          <p:cNvPr id="3" name="Content Placeholder 2">
            <a:extLst>
              <a:ext uri="{FF2B5EF4-FFF2-40B4-BE49-F238E27FC236}">
                <a16:creationId xmlns:a16="http://schemas.microsoft.com/office/drawing/2014/main" id="{8928D3B8-C248-43F6-AECB-6EF18A8CA273}"/>
              </a:ext>
            </a:extLst>
          </p:cNvPr>
          <p:cNvSpPr>
            <a:spLocks noGrp="1"/>
          </p:cNvSpPr>
          <p:nvPr>
            <p:ph idx="1"/>
          </p:nvPr>
        </p:nvSpPr>
        <p:spPr/>
        <p:txBody>
          <a:bodyPr/>
          <a:lstStyle/>
          <a:p>
            <a:pPr marL="182880"/>
            <a:r>
              <a:rPr lang="en-US" dirty="0">
                <a:latin typeface="Arial" panose="020B0604020202020204" pitchFamily="34" charset="0"/>
              </a:rPr>
              <a:t>All clients who do not want to wear a mask can be placed in a separate room together with separate restrooms or open a shelter for those who do not want to wear a mask.  Medical reasons for no mask may remain with general population or referred to health services for options. </a:t>
            </a:r>
          </a:p>
          <a:p>
            <a:r>
              <a:rPr lang="en-US" dirty="0">
                <a:latin typeface="Arial" panose="020B0604020202020204" pitchFamily="34" charset="0"/>
              </a:rPr>
              <a:t>All efforts to maintain social distancing in all areas must be observed including increased Public Health and security presence </a:t>
            </a:r>
            <a:r>
              <a:rPr lang="en-US" b="0" i="0" u="none" strike="noStrike" baseline="0" dirty="0">
                <a:latin typeface="Arial" panose="020B0604020202020204" pitchFamily="34" charset="0"/>
              </a:rPr>
              <a:t>to reduce transmission by asymptomatic individuals.</a:t>
            </a:r>
            <a:endParaRPr lang="en-US" dirty="0"/>
          </a:p>
          <a:p>
            <a:pPr marL="0" indent="0">
              <a:buNone/>
            </a:pPr>
            <a:endParaRPr lang="en-US" dirty="0"/>
          </a:p>
        </p:txBody>
      </p:sp>
    </p:spTree>
    <p:extLst>
      <p:ext uri="{BB962C8B-B14F-4D97-AF65-F5344CB8AC3E}">
        <p14:creationId xmlns:p14="http://schemas.microsoft.com/office/powerpoint/2010/main" val="3342308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5877EEC-B99D-49B8-9548-E0E648EFF74E}"/>
              </a:ext>
            </a:extLst>
          </p:cNvPr>
          <p:cNvSpPr>
            <a:spLocks noGrp="1"/>
          </p:cNvSpPr>
          <p:nvPr>
            <p:ph type="ctrTitle"/>
          </p:nvPr>
        </p:nvSpPr>
        <p:spPr/>
        <p:txBody>
          <a:bodyPr/>
          <a:lstStyle/>
          <a:p>
            <a:r>
              <a:rPr lang="en-US" dirty="0"/>
              <a:t>Scenarios</a:t>
            </a:r>
          </a:p>
        </p:txBody>
      </p:sp>
      <p:sp>
        <p:nvSpPr>
          <p:cNvPr id="5" name="Subtitle 4">
            <a:extLst>
              <a:ext uri="{FF2B5EF4-FFF2-40B4-BE49-F238E27FC236}">
                <a16:creationId xmlns:a16="http://schemas.microsoft.com/office/drawing/2014/main" id="{5513F1EF-A6B8-42BB-A3D4-D2A4E329D6C4}"/>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879391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654C03-EDA7-4DFC-818B-A0686A159EE7}"/>
              </a:ext>
            </a:extLst>
          </p:cNvPr>
          <p:cNvSpPr>
            <a:spLocks noGrp="1"/>
          </p:cNvSpPr>
          <p:nvPr>
            <p:ph type="title"/>
          </p:nvPr>
        </p:nvSpPr>
        <p:spPr/>
        <p:txBody>
          <a:bodyPr/>
          <a:lstStyle/>
          <a:p>
            <a:r>
              <a:rPr lang="en-US" dirty="0"/>
              <a:t>A person legally required to register with a government agency arrives at shelter</a:t>
            </a:r>
          </a:p>
        </p:txBody>
      </p:sp>
      <p:sp>
        <p:nvSpPr>
          <p:cNvPr id="3" name="Content Placeholder 2">
            <a:extLst>
              <a:ext uri="{FF2B5EF4-FFF2-40B4-BE49-F238E27FC236}">
                <a16:creationId xmlns:a16="http://schemas.microsoft.com/office/drawing/2014/main" id="{CB1C48B2-5A69-44EA-8672-DEAC11CF5F05}"/>
              </a:ext>
            </a:extLst>
          </p:cNvPr>
          <p:cNvSpPr>
            <a:spLocks noGrp="1"/>
          </p:cNvSpPr>
          <p:nvPr>
            <p:ph idx="1"/>
          </p:nvPr>
        </p:nvSpPr>
        <p:spPr>
          <a:xfrm>
            <a:off x="838200" y="1874611"/>
            <a:ext cx="10515600" cy="4351338"/>
          </a:xfrm>
        </p:spPr>
        <p:txBody>
          <a:bodyPr>
            <a:normAutofit lnSpcReduction="10000"/>
          </a:bodyPr>
          <a:lstStyle/>
          <a:p>
            <a:r>
              <a:rPr lang="en-US" dirty="0"/>
              <a:t>Meet in private location with this individual to provide privacy to the individual</a:t>
            </a:r>
          </a:p>
          <a:p>
            <a:r>
              <a:rPr lang="en-US" dirty="0"/>
              <a:t>Explain why the question is asked on the registration form</a:t>
            </a:r>
          </a:p>
          <a:p>
            <a:r>
              <a:rPr lang="en-US" dirty="0"/>
              <a:t>Many reasons to register with government</a:t>
            </a:r>
          </a:p>
          <a:p>
            <a:r>
              <a:rPr lang="en-US" dirty="0"/>
              <a:t>Examples that could stay, depending upon your county rules, are those that are required to register due to bail, bond, or probation conditions.</a:t>
            </a:r>
          </a:p>
          <a:p>
            <a:r>
              <a:rPr lang="en-US" dirty="0"/>
              <a:t>If client indicates they are a sex offender, notify law enforcement</a:t>
            </a:r>
          </a:p>
          <a:p>
            <a:r>
              <a:rPr lang="en-US" dirty="0"/>
              <a:t>Keep client in an area away from general population and monitored by other staff</a:t>
            </a:r>
          </a:p>
          <a:p>
            <a:endParaRPr lang="en-US" dirty="0"/>
          </a:p>
        </p:txBody>
      </p:sp>
    </p:spTree>
    <p:extLst>
      <p:ext uri="{BB962C8B-B14F-4D97-AF65-F5344CB8AC3E}">
        <p14:creationId xmlns:p14="http://schemas.microsoft.com/office/powerpoint/2010/main" val="1171858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A88D2-54B1-462D-A01D-5FCD583FA838}"/>
              </a:ext>
            </a:extLst>
          </p:cNvPr>
          <p:cNvSpPr>
            <a:spLocks noGrp="1"/>
          </p:cNvSpPr>
          <p:nvPr>
            <p:ph type="title"/>
          </p:nvPr>
        </p:nvSpPr>
        <p:spPr/>
        <p:txBody>
          <a:bodyPr/>
          <a:lstStyle/>
          <a:p>
            <a:r>
              <a:rPr lang="en-US" dirty="0"/>
              <a:t>A person legally required to register with a government agency arrives at shelter</a:t>
            </a:r>
          </a:p>
        </p:txBody>
      </p:sp>
      <p:sp>
        <p:nvSpPr>
          <p:cNvPr id="3" name="Content Placeholder 2">
            <a:extLst>
              <a:ext uri="{FF2B5EF4-FFF2-40B4-BE49-F238E27FC236}">
                <a16:creationId xmlns:a16="http://schemas.microsoft.com/office/drawing/2014/main" id="{2865E50E-5A5D-4D61-ABF7-8E8AC339D70F}"/>
              </a:ext>
            </a:extLst>
          </p:cNvPr>
          <p:cNvSpPr>
            <a:spLocks noGrp="1"/>
          </p:cNvSpPr>
          <p:nvPr>
            <p:ph idx="1"/>
          </p:nvPr>
        </p:nvSpPr>
        <p:spPr/>
        <p:txBody>
          <a:bodyPr/>
          <a:lstStyle/>
          <a:p>
            <a:r>
              <a:rPr lang="en-US" dirty="0"/>
              <a:t>If local law allows them to remain in shelter after their discussion with law enforcement take the following actions:</a:t>
            </a:r>
          </a:p>
          <a:p>
            <a:r>
              <a:rPr lang="en-US" dirty="0"/>
              <a:t>Notify your supervisors of the situation</a:t>
            </a:r>
          </a:p>
          <a:p>
            <a:r>
              <a:rPr lang="en-US" dirty="0"/>
              <a:t>All staff should keep the situation confidential</a:t>
            </a:r>
          </a:p>
          <a:p>
            <a:r>
              <a:rPr lang="en-US" dirty="0"/>
              <a:t>Move the client to an area away from the general population dormitory with separate restroom facilities, deliver food using the “Set down and step back” method</a:t>
            </a:r>
          </a:p>
          <a:p>
            <a:r>
              <a:rPr lang="en-US" dirty="0"/>
              <a:t>You must monitor so they don’t accidently come in contact with other clients or workers</a:t>
            </a:r>
          </a:p>
        </p:txBody>
      </p:sp>
    </p:spTree>
    <p:extLst>
      <p:ext uri="{BB962C8B-B14F-4D97-AF65-F5344CB8AC3E}">
        <p14:creationId xmlns:p14="http://schemas.microsoft.com/office/powerpoint/2010/main" val="40344124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99F0C-9A8B-472E-A1FD-2D9FB5B05FE1}"/>
              </a:ext>
            </a:extLst>
          </p:cNvPr>
          <p:cNvSpPr>
            <a:spLocks noGrp="1"/>
          </p:cNvSpPr>
          <p:nvPr>
            <p:ph type="title"/>
          </p:nvPr>
        </p:nvSpPr>
        <p:spPr/>
        <p:txBody>
          <a:bodyPr/>
          <a:lstStyle/>
          <a:p>
            <a:r>
              <a:rPr lang="en-US" dirty="0"/>
              <a:t>Strategies to minimize spread of COVID-19 </a:t>
            </a:r>
          </a:p>
        </p:txBody>
      </p:sp>
      <p:sp>
        <p:nvSpPr>
          <p:cNvPr id="3" name="Content Placeholder 2">
            <a:extLst>
              <a:ext uri="{FF2B5EF4-FFF2-40B4-BE49-F238E27FC236}">
                <a16:creationId xmlns:a16="http://schemas.microsoft.com/office/drawing/2014/main" id="{0FCDE43D-620B-456E-8CFB-E6C7294FA4D8}"/>
              </a:ext>
            </a:extLst>
          </p:cNvPr>
          <p:cNvSpPr>
            <a:spLocks noGrp="1"/>
          </p:cNvSpPr>
          <p:nvPr>
            <p:ph idx="1"/>
          </p:nvPr>
        </p:nvSpPr>
        <p:spPr/>
        <p:txBody>
          <a:bodyPr/>
          <a:lstStyle/>
          <a:p>
            <a:r>
              <a:rPr lang="en-US" dirty="0"/>
              <a:t>Screening and access control with shelter entry barrier</a:t>
            </a:r>
          </a:p>
          <a:p>
            <a:r>
              <a:rPr lang="en-US" dirty="0"/>
              <a:t>Increased Sanitation</a:t>
            </a:r>
          </a:p>
          <a:p>
            <a:r>
              <a:rPr lang="en-US" dirty="0"/>
              <a:t>Social Distancing</a:t>
            </a:r>
          </a:p>
          <a:p>
            <a:r>
              <a:rPr lang="en-US" dirty="0"/>
              <a:t>Isolation Care Area</a:t>
            </a:r>
          </a:p>
          <a:p>
            <a:r>
              <a:rPr lang="en-US" dirty="0"/>
              <a:t>Smaller than normal staffing footprint</a:t>
            </a:r>
          </a:p>
          <a:p>
            <a:r>
              <a:rPr lang="en-US" dirty="0"/>
              <a:t>Smaller Client capacity</a:t>
            </a:r>
          </a:p>
          <a:p>
            <a:r>
              <a:rPr lang="en-US" dirty="0"/>
              <a:t>PPE </a:t>
            </a:r>
          </a:p>
        </p:txBody>
      </p:sp>
    </p:spTree>
    <p:extLst>
      <p:ext uri="{BB962C8B-B14F-4D97-AF65-F5344CB8AC3E}">
        <p14:creationId xmlns:p14="http://schemas.microsoft.com/office/powerpoint/2010/main" val="21496256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A9F7E-FE0A-47A3-89F7-48AF0591940B}"/>
              </a:ext>
            </a:extLst>
          </p:cNvPr>
          <p:cNvSpPr>
            <a:spLocks noGrp="1"/>
          </p:cNvSpPr>
          <p:nvPr>
            <p:ph type="title"/>
          </p:nvPr>
        </p:nvSpPr>
        <p:spPr/>
        <p:txBody>
          <a:bodyPr/>
          <a:lstStyle/>
          <a:p>
            <a:r>
              <a:rPr lang="en-US" dirty="0"/>
              <a:t>Stress – agitation, aggression, and conflict</a:t>
            </a:r>
          </a:p>
        </p:txBody>
      </p:sp>
      <p:sp>
        <p:nvSpPr>
          <p:cNvPr id="3" name="Content Placeholder 2">
            <a:extLst>
              <a:ext uri="{FF2B5EF4-FFF2-40B4-BE49-F238E27FC236}">
                <a16:creationId xmlns:a16="http://schemas.microsoft.com/office/drawing/2014/main" id="{E546A9D1-D47F-44AF-ADB0-FC59B945D7B7}"/>
              </a:ext>
            </a:extLst>
          </p:cNvPr>
          <p:cNvSpPr>
            <a:spLocks noGrp="1"/>
          </p:cNvSpPr>
          <p:nvPr>
            <p:ph idx="1"/>
          </p:nvPr>
        </p:nvSpPr>
        <p:spPr/>
        <p:txBody>
          <a:bodyPr/>
          <a:lstStyle/>
          <a:p>
            <a:pPr marL="0" indent="0" algn="ctr">
              <a:buNone/>
            </a:pPr>
            <a:r>
              <a:rPr lang="en-US" dirty="0"/>
              <a:t>Creating a calming environment</a:t>
            </a:r>
          </a:p>
          <a:p>
            <a:r>
              <a:rPr lang="en-US" dirty="0"/>
              <a:t>Strive to manage the level of noise in the dormitories</a:t>
            </a:r>
          </a:p>
          <a:p>
            <a:r>
              <a:rPr lang="en-US" dirty="0"/>
              <a:t>Create quiet spaces where clients can get away from the crowd</a:t>
            </a:r>
          </a:p>
          <a:p>
            <a:r>
              <a:rPr lang="en-US" dirty="0"/>
              <a:t>Quiet rooms for reading and contemplation</a:t>
            </a:r>
          </a:p>
          <a:p>
            <a:r>
              <a:rPr lang="en-US" dirty="0"/>
              <a:t>Outside areas to sit away from others</a:t>
            </a:r>
          </a:p>
          <a:p>
            <a:r>
              <a:rPr lang="en-US" dirty="0"/>
              <a:t>Establish separate areas for recreation, entertainment, and children</a:t>
            </a:r>
          </a:p>
        </p:txBody>
      </p:sp>
    </p:spTree>
    <p:extLst>
      <p:ext uri="{BB962C8B-B14F-4D97-AF65-F5344CB8AC3E}">
        <p14:creationId xmlns:p14="http://schemas.microsoft.com/office/powerpoint/2010/main" val="17137113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262D7-9812-4416-B2E1-EEF20DFA5681}"/>
              </a:ext>
            </a:extLst>
          </p:cNvPr>
          <p:cNvSpPr>
            <a:spLocks noGrp="1"/>
          </p:cNvSpPr>
          <p:nvPr>
            <p:ph type="title"/>
          </p:nvPr>
        </p:nvSpPr>
        <p:spPr/>
        <p:txBody>
          <a:bodyPr>
            <a:normAutofit fontScale="90000"/>
          </a:bodyPr>
          <a:lstStyle/>
          <a:p>
            <a:br>
              <a:rPr lang="en-US" sz="1800" b="0" i="0" u="none" strike="noStrike" baseline="0" dirty="0">
                <a:solidFill>
                  <a:srgbClr val="000000"/>
                </a:solidFill>
                <a:latin typeface="Arial" panose="020B0604020202020204" pitchFamily="34" charset="0"/>
              </a:rPr>
            </a:br>
            <a:r>
              <a:rPr lang="en-US" sz="1800" b="0" i="0" u="none" strike="noStrike" baseline="0" dirty="0">
                <a:solidFill>
                  <a:srgbClr val="000000"/>
                </a:solidFill>
                <a:latin typeface="Arial" panose="020B0604020202020204" pitchFamily="34" charset="0"/>
              </a:rPr>
              <a:t> </a:t>
            </a:r>
            <a:r>
              <a:rPr lang="en-US" i="0" u="none" strike="noStrike" baseline="0" dirty="0">
                <a:solidFill>
                  <a:srgbClr val="000000"/>
                </a:solidFill>
                <a:latin typeface="+mn-lt"/>
                <a:cs typeface="Calibri Light" panose="020F0302020204030204" pitchFamily="34" charset="0"/>
              </a:rPr>
              <a:t>Visual Signs of Agitation That Come Before Aggression </a:t>
            </a:r>
            <a:endParaRPr lang="en-US" dirty="0">
              <a:latin typeface="+mn-lt"/>
              <a:cs typeface="Calibri Light" panose="020F0302020204030204" pitchFamily="34" charset="0"/>
            </a:endParaRPr>
          </a:p>
        </p:txBody>
      </p:sp>
      <p:sp>
        <p:nvSpPr>
          <p:cNvPr id="3" name="Content Placeholder 2">
            <a:extLst>
              <a:ext uri="{FF2B5EF4-FFF2-40B4-BE49-F238E27FC236}">
                <a16:creationId xmlns:a16="http://schemas.microsoft.com/office/drawing/2014/main" id="{46978B57-2DC5-41A1-8365-47473995EF23}"/>
              </a:ext>
            </a:extLst>
          </p:cNvPr>
          <p:cNvSpPr>
            <a:spLocks noGrp="1"/>
          </p:cNvSpPr>
          <p:nvPr>
            <p:ph idx="1"/>
          </p:nvPr>
        </p:nvSpPr>
        <p:spPr/>
        <p:txBody>
          <a:bodyPr/>
          <a:lstStyle/>
          <a:p>
            <a:pPr algn="l"/>
            <a:endParaRPr lang="en-US" sz="1800" b="0" i="0" u="none" strike="noStrike" baseline="0" dirty="0">
              <a:solidFill>
                <a:srgbClr val="000000"/>
              </a:solidFill>
              <a:latin typeface="Arial" panose="020B0604020202020204" pitchFamily="34" charset="0"/>
            </a:endParaRPr>
          </a:p>
          <a:p>
            <a:pPr marL="0" indent="0" algn="ctr">
              <a:buNone/>
            </a:pPr>
            <a:r>
              <a:rPr lang="en-US" dirty="0"/>
              <a:t>Shelter workers must be observant for conflicts and aggressive actions such as verbal abuse and threats </a:t>
            </a:r>
          </a:p>
          <a:p>
            <a:r>
              <a:rPr lang="en-US" dirty="0"/>
              <a:t>Fist clenching or pumping</a:t>
            </a:r>
          </a:p>
          <a:p>
            <a:r>
              <a:rPr lang="en-US" dirty="0"/>
              <a:t>Trembling hands or knees</a:t>
            </a:r>
          </a:p>
          <a:p>
            <a:r>
              <a:rPr lang="en-US" dirty="0"/>
              <a:t>Raised voices</a:t>
            </a:r>
          </a:p>
        </p:txBody>
      </p:sp>
    </p:spTree>
    <p:extLst>
      <p:ext uri="{BB962C8B-B14F-4D97-AF65-F5344CB8AC3E}">
        <p14:creationId xmlns:p14="http://schemas.microsoft.com/office/powerpoint/2010/main" val="32746384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6A9A72-4B8D-4297-91F6-353C3AA8C258}"/>
              </a:ext>
            </a:extLst>
          </p:cNvPr>
          <p:cNvSpPr>
            <a:spLocks noGrp="1"/>
          </p:cNvSpPr>
          <p:nvPr>
            <p:ph type="title"/>
          </p:nvPr>
        </p:nvSpPr>
        <p:spPr/>
        <p:txBody>
          <a:bodyPr/>
          <a:lstStyle/>
          <a:p>
            <a:r>
              <a:rPr lang="en-US" dirty="0"/>
              <a:t>Other Tips and Actions</a:t>
            </a:r>
          </a:p>
        </p:txBody>
      </p:sp>
      <p:sp>
        <p:nvSpPr>
          <p:cNvPr id="3" name="Content Placeholder 2">
            <a:extLst>
              <a:ext uri="{FF2B5EF4-FFF2-40B4-BE49-F238E27FC236}">
                <a16:creationId xmlns:a16="http://schemas.microsoft.com/office/drawing/2014/main" id="{9E4A391C-B22B-436F-9C5D-E24A5986F472}"/>
              </a:ext>
            </a:extLst>
          </p:cNvPr>
          <p:cNvSpPr>
            <a:spLocks noGrp="1"/>
          </p:cNvSpPr>
          <p:nvPr>
            <p:ph idx="1"/>
          </p:nvPr>
        </p:nvSpPr>
        <p:spPr/>
        <p:txBody>
          <a:bodyPr/>
          <a:lstStyle/>
          <a:p>
            <a:r>
              <a:rPr lang="en-US" dirty="0"/>
              <a:t>Engage Health and Mental health services to rule out psychiatric cause</a:t>
            </a:r>
          </a:p>
          <a:p>
            <a:r>
              <a:rPr lang="en-US" dirty="0"/>
              <a:t>Speak with calm and controlled voice</a:t>
            </a:r>
          </a:p>
          <a:p>
            <a:r>
              <a:rPr lang="en-US" dirty="0"/>
              <a:t>Acknowledge the situation without judgement</a:t>
            </a:r>
          </a:p>
          <a:p>
            <a:r>
              <a:rPr lang="en-US" dirty="0"/>
              <a:t>Offer words of support, like, “I know this is a difficult time”</a:t>
            </a:r>
          </a:p>
          <a:p>
            <a:r>
              <a:rPr lang="en-US" dirty="0"/>
              <a:t>Ask open ended questions staying away from those that can be yes or no</a:t>
            </a:r>
          </a:p>
          <a:p>
            <a:r>
              <a:rPr lang="en-US" dirty="0"/>
              <a:t>Give choices when possible and appropriate</a:t>
            </a:r>
          </a:p>
          <a:p>
            <a:r>
              <a:rPr lang="en-US" dirty="0"/>
              <a:t>Set limits when necessary</a:t>
            </a:r>
          </a:p>
        </p:txBody>
      </p:sp>
    </p:spTree>
    <p:extLst>
      <p:ext uri="{BB962C8B-B14F-4D97-AF65-F5344CB8AC3E}">
        <p14:creationId xmlns:p14="http://schemas.microsoft.com/office/powerpoint/2010/main" val="34451634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EAFEE-4B7F-4FB0-939C-0E1B3EAC30F6}"/>
              </a:ext>
            </a:extLst>
          </p:cNvPr>
          <p:cNvSpPr>
            <a:spLocks noGrp="1"/>
          </p:cNvSpPr>
          <p:nvPr>
            <p:ph type="title"/>
          </p:nvPr>
        </p:nvSpPr>
        <p:spPr/>
        <p:txBody>
          <a:bodyPr/>
          <a:lstStyle/>
          <a:p>
            <a:r>
              <a:rPr lang="en-US" dirty="0"/>
              <a:t>Other Tips and Actions</a:t>
            </a:r>
          </a:p>
        </p:txBody>
      </p:sp>
      <p:sp>
        <p:nvSpPr>
          <p:cNvPr id="3" name="Content Placeholder 2">
            <a:extLst>
              <a:ext uri="{FF2B5EF4-FFF2-40B4-BE49-F238E27FC236}">
                <a16:creationId xmlns:a16="http://schemas.microsoft.com/office/drawing/2014/main" id="{12F4F9B7-159D-4DE8-814D-9288F0871BE2}"/>
              </a:ext>
            </a:extLst>
          </p:cNvPr>
          <p:cNvSpPr>
            <a:spLocks noGrp="1"/>
          </p:cNvSpPr>
          <p:nvPr>
            <p:ph idx="1"/>
          </p:nvPr>
        </p:nvSpPr>
        <p:spPr/>
        <p:txBody>
          <a:bodyPr/>
          <a:lstStyle/>
          <a:p>
            <a:r>
              <a:rPr lang="en-US" dirty="0"/>
              <a:t>Separate participants and talk with them privately within eyesight and safe distance of others</a:t>
            </a:r>
          </a:p>
          <a:p>
            <a:pPr marL="0" indent="0" algn="ctr">
              <a:buNone/>
            </a:pPr>
            <a:r>
              <a:rPr lang="en-US" dirty="0"/>
              <a:t>If conflict becomes disruptive or violent</a:t>
            </a:r>
          </a:p>
          <a:p>
            <a:r>
              <a:rPr lang="en-US" dirty="0"/>
              <a:t>Call 9-1-1</a:t>
            </a:r>
          </a:p>
          <a:p>
            <a:r>
              <a:rPr lang="en-US" dirty="0"/>
              <a:t>Notify your supervisors</a:t>
            </a:r>
          </a:p>
          <a:p>
            <a:r>
              <a:rPr lang="en-US" dirty="0"/>
              <a:t>Determining whether an individual should be removed from the shelter should be a joint decision with shelter manager, health services, mental health, and law enforcement</a:t>
            </a:r>
          </a:p>
        </p:txBody>
      </p:sp>
    </p:spTree>
    <p:extLst>
      <p:ext uri="{BB962C8B-B14F-4D97-AF65-F5344CB8AC3E}">
        <p14:creationId xmlns:p14="http://schemas.microsoft.com/office/powerpoint/2010/main" val="13659892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A9B1B-BE72-4FE4-B4FC-8A15C1809B6E}"/>
              </a:ext>
            </a:extLst>
          </p:cNvPr>
          <p:cNvSpPr>
            <a:spLocks noGrp="1"/>
          </p:cNvSpPr>
          <p:nvPr>
            <p:ph type="title"/>
          </p:nvPr>
        </p:nvSpPr>
        <p:spPr/>
        <p:txBody>
          <a:bodyPr/>
          <a:lstStyle/>
          <a:p>
            <a:r>
              <a:rPr lang="en-US" dirty="0"/>
              <a:t>Evicting Shelter Clients</a:t>
            </a:r>
          </a:p>
        </p:txBody>
      </p:sp>
      <p:sp>
        <p:nvSpPr>
          <p:cNvPr id="3" name="Content Placeholder 2">
            <a:extLst>
              <a:ext uri="{FF2B5EF4-FFF2-40B4-BE49-F238E27FC236}">
                <a16:creationId xmlns:a16="http://schemas.microsoft.com/office/drawing/2014/main" id="{7EE351E5-A649-4F67-B0D0-33E5512EB387}"/>
              </a:ext>
            </a:extLst>
          </p:cNvPr>
          <p:cNvSpPr>
            <a:spLocks noGrp="1"/>
          </p:cNvSpPr>
          <p:nvPr>
            <p:ph idx="1"/>
          </p:nvPr>
        </p:nvSpPr>
        <p:spPr/>
        <p:txBody>
          <a:bodyPr/>
          <a:lstStyle/>
          <a:p>
            <a:r>
              <a:rPr lang="en-US" dirty="0"/>
              <a:t>Eviction is necessary for repeated or serious violation of rules, physical altercations/fighting, verbal abuse, or similar behavior</a:t>
            </a:r>
          </a:p>
          <a:p>
            <a:r>
              <a:rPr lang="en-US" dirty="0"/>
              <a:t>Eviction normally takes place after repeated and documented warnings and efforts to resolve the issue have failed to produce compliance</a:t>
            </a:r>
          </a:p>
          <a:p>
            <a:r>
              <a:rPr lang="en-US" dirty="0"/>
              <a:t>Immediate eviction is appropriate for physical attacks</a:t>
            </a:r>
          </a:p>
        </p:txBody>
      </p:sp>
    </p:spTree>
    <p:extLst>
      <p:ext uri="{BB962C8B-B14F-4D97-AF65-F5344CB8AC3E}">
        <p14:creationId xmlns:p14="http://schemas.microsoft.com/office/powerpoint/2010/main" val="42435845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44A5F4-933D-4A92-BB01-BBAA72CBD36C}"/>
              </a:ext>
            </a:extLst>
          </p:cNvPr>
          <p:cNvSpPr>
            <a:spLocks noGrp="1"/>
          </p:cNvSpPr>
          <p:nvPr>
            <p:ph type="title"/>
          </p:nvPr>
        </p:nvSpPr>
        <p:spPr/>
        <p:txBody>
          <a:bodyPr/>
          <a:lstStyle/>
          <a:p>
            <a:r>
              <a:rPr lang="en-US" dirty="0"/>
              <a:t>Making the Decision</a:t>
            </a:r>
          </a:p>
        </p:txBody>
      </p:sp>
      <p:sp>
        <p:nvSpPr>
          <p:cNvPr id="3" name="Content Placeholder 2">
            <a:extLst>
              <a:ext uri="{FF2B5EF4-FFF2-40B4-BE49-F238E27FC236}">
                <a16:creationId xmlns:a16="http://schemas.microsoft.com/office/drawing/2014/main" id="{55BA9013-94F1-4D7F-8FFC-7BDCAF98E232}"/>
              </a:ext>
            </a:extLst>
          </p:cNvPr>
          <p:cNvSpPr>
            <a:spLocks noGrp="1"/>
          </p:cNvSpPr>
          <p:nvPr>
            <p:ph idx="1"/>
          </p:nvPr>
        </p:nvSpPr>
        <p:spPr/>
        <p:txBody>
          <a:bodyPr/>
          <a:lstStyle/>
          <a:p>
            <a:r>
              <a:rPr lang="en-US" dirty="0"/>
              <a:t>Obtain advice from others, health services, mental health professionals, partners in the shelter, and alternate solutions</a:t>
            </a:r>
          </a:p>
          <a:p>
            <a:r>
              <a:rPr lang="en-US" dirty="0"/>
              <a:t>Discuss options with your supervisor</a:t>
            </a:r>
          </a:p>
          <a:p>
            <a:r>
              <a:rPr lang="en-US" dirty="0"/>
              <a:t>Obtain advice from law enforcement if present</a:t>
            </a:r>
          </a:p>
          <a:p>
            <a:r>
              <a:rPr lang="en-US" dirty="0"/>
              <a:t>Document client's behavior, resolution efforts, and any other facts</a:t>
            </a:r>
          </a:p>
          <a:p>
            <a:r>
              <a:rPr lang="en-US" dirty="0"/>
              <a:t>This could get to media so notifying superiors is important</a:t>
            </a:r>
          </a:p>
        </p:txBody>
      </p:sp>
    </p:spTree>
    <p:extLst>
      <p:ext uri="{BB962C8B-B14F-4D97-AF65-F5344CB8AC3E}">
        <p14:creationId xmlns:p14="http://schemas.microsoft.com/office/powerpoint/2010/main" val="4465932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A9D24-CE7A-4E2A-A884-308D0FDCF6CA}"/>
              </a:ext>
            </a:extLst>
          </p:cNvPr>
          <p:cNvSpPr>
            <a:spLocks noGrp="1"/>
          </p:cNvSpPr>
          <p:nvPr>
            <p:ph type="title"/>
          </p:nvPr>
        </p:nvSpPr>
        <p:spPr/>
        <p:txBody>
          <a:bodyPr/>
          <a:lstStyle/>
          <a:p>
            <a:r>
              <a:rPr lang="en-US" dirty="0"/>
              <a:t>Performing the eviction</a:t>
            </a:r>
          </a:p>
        </p:txBody>
      </p:sp>
      <p:sp>
        <p:nvSpPr>
          <p:cNvPr id="3" name="Content Placeholder 2">
            <a:extLst>
              <a:ext uri="{FF2B5EF4-FFF2-40B4-BE49-F238E27FC236}">
                <a16:creationId xmlns:a16="http://schemas.microsoft.com/office/drawing/2014/main" id="{7C894D7D-6E13-408D-B393-B384FE0027AC}"/>
              </a:ext>
            </a:extLst>
          </p:cNvPr>
          <p:cNvSpPr>
            <a:spLocks noGrp="1"/>
          </p:cNvSpPr>
          <p:nvPr>
            <p:ph idx="1"/>
          </p:nvPr>
        </p:nvSpPr>
        <p:spPr/>
        <p:txBody>
          <a:bodyPr/>
          <a:lstStyle/>
          <a:p>
            <a:r>
              <a:rPr lang="en-US" dirty="0"/>
              <a:t>At least two from your agency, law enforcement, and mental health staff (if available) should be present</a:t>
            </a:r>
          </a:p>
          <a:p>
            <a:r>
              <a:rPr lang="en-US" dirty="0"/>
              <a:t>Be calm and firm with notifying client of the eviction</a:t>
            </a:r>
          </a:p>
          <a:p>
            <a:r>
              <a:rPr lang="en-US" dirty="0"/>
              <a:t>Eviction should occur with as few clients and other staff around as possible</a:t>
            </a:r>
          </a:p>
          <a:p>
            <a:r>
              <a:rPr lang="en-US" dirty="0"/>
              <a:t>Provide a reasonable amount of time for the client to gather their possessions</a:t>
            </a:r>
          </a:p>
          <a:p>
            <a:r>
              <a:rPr lang="en-US" dirty="0"/>
              <a:t>Remove any wristband or ID that allows entry to the shelter</a:t>
            </a:r>
          </a:p>
          <a:p>
            <a:r>
              <a:rPr lang="en-US" dirty="0"/>
              <a:t>Escort the evicted client to the exit</a:t>
            </a:r>
          </a:p>
          <a:p>
            <a:endParaRPr lang="en-US" dirty="0"/>
          </a:p>
        </p:txBody>
      </p:sp>
    </p:spTree>
    <p:extLst>
      <p:ext uri="{BB962C8B-B14F-4D97-AF65-F5344CB8AC3E}">
        <p14:creationId xmlns:p14="http://schemas.microsoft.com/office/powerpoint/2010/main" val="2655591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72BC-BE5F-4FBF-85D2-82161A5E5AD1}"/>
              </a:ext>
            </a:extLst>
          </p:cNvPr>
          <p:cNvSpPr>
            <a:spLocks noGrp="1"/>
          </p:cNvSpPr>
          <p:nvPr>
            <p:ph type="title"/>
          </p:nvPr>
        </p:nvSpPr>
        <p:spPr/>
        <p:txBody>
          <a:bodyPr/>
          <a:lstStyle/>
          <a:p>
            <a:r>
              <a:rPr lang="en-US" dirty="0"/>
              <a:t>Performing the eviction (continued)</a:t>
            </a:r>
          </a:p>
        </p:txBody>
      </p:sp>
      <p:sp>
        <p:nvSpPr>
          <p:cNvPr id="3" name="Content Placeholder 2">
            <a:extLst>
              <a:ext uri="{FF2B5EF4-FFF2-40B4-BE49-F238E27FC236}">
                <a16:creationId xmlns:a16="http://schemas.microsoft.com/office/drawing/2014/main" id="{15085BEC-7AF3-4C63-934D-6023ADD3E3F1}"/>
              </a:ext>
            </a:extLst>
          </p:cNvPr>
          <p:cNvSpPr>
            <a:spLocks noGrp="1"/>
          </p:cNvSpPr>
          <p:nvPr>
            <p:ph idx="1"/>
          </p:nvPr>
        </p:nvSpPr>
        <p:spPr/>
        <p:txBody>
          <a:bodyPr/>
          <a:lstStyle/>
          <a:p>
            <a:pPr algn="l"/>
            <a:endParaRPr lang="en-US" sz="1800" b="0" i="0" u="none" strike="noStrike" baseline="0" dirty="0">
              <a:solidFill>
                <a:srgbClr val="000000"/>
              </a:solidFill>
              <a:latin typeface="Arial" panose="020B0604020202020204" pitchFamily="34" charset="0"/>
            </a:endParaRPr>
          </a:p>
          <a:p>
            <a:r>
              <a:rPr lang="en-US" dirty="0"/>
              <a:t>Inform the client that they are not to return to the shelter or to other shelters.</a:t>
            </a:r>
          </a:p>
          <a:p>
            <a:r>
              <a:rPr lang="en-US" dirty="0"/>
              <a:t>Other shelters should be informed by appropriate supervisors</a:t>
            </a:r>
          </a:p>
          <a:p>
            <a:r>
              <a:rPr lang="en-US" dirty="0"/>
              <a:t>If media is present, you may want your county’s Public Information Officer to be present</a:t>
            </a:r>
          </a:p>
          <a:p>
            <a:r>
              <a:rPr lang="en-US" dirty="0"/>
              <a:t>If the client leaves personal possessions, pack them in a bin or bag, label them, and store in a secure location for later retrieval</a:t>
            </a:r>
          </a:p>
          <a:p>
            <a:endParaRPr lang="en-US" dirty="0"/>
          </a:p>
          <a:p>
            <a:endParaRPr lang="en-US" dirty="0"/>
          </a:p>
        </p:txBody>
      </p:sp>
    </p:spTree>
    <p:extLst>
      <p:ext uri="{BB962C8B-B14F-4D97-AF65-F5344CB8AC3E}">
        <p14:creationId xmlns:p14="http://schemas.microsoft.com/office/powerpoint/2010/main" val="367716492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C8004C-A90D-4C9A-B24F-993372DFBBE5}"/>
              </a:ext>
            </a:extLst>
          </p:cNvPr>
          <p:cNvSpPr>
            <a:spLocks noGrp="1"/>
          </p:cNvSpPr>
          <p:nvPr>
            <p:ph type="title"/>
          </p:nvPr>
        </p:nvSpPr>
        <p:spPr/>
        <p:txBody>
          <a:bodyPr/>
          <a:lstStyle/>
          <a:p>
            <a:r>
              <a:rPr lang="en-US" dirty="0"/>
              <a:t>Environmental Health and Infection Control</a:t>
            </a:r>
          </a:p>
        </p:txBody>
      </p:sp>
      <p:sp>
        <p:nvSpPr>
          <p:cNvPr id="3" name="Content Placeholder 2">
            <a:extLst>
              <a:ext uri="{FF2B5EF4-FFF2-40B4-BE49-F238E27FC236}">
                <a16:creationId xmlns:a16="http://schemas.microsoft.com/office/drawing/2014/main" id="{6E8699D4-1F77-4809-A99D-9C1A9BE9A320}"/>
              </a:ext>
            </a:extLst>
          </p:cNvPr>
          <p:cNvSpPr>
            <a:spLocks noGrp="1"/>
          </p:cNvSpPr>
          <p:nvPr>
            <p:ph idx="1"/>
          </p:nvPr>
        </p:nvSpPr>
        <p:spPr/>
        <p:txBody>
          <a:bodyPr/>
          <a:lstStyle/>
          <a:p>
            <a:r>
              <a:rPr lang="en-US" dirty="0"/>
              <a:t>Toilets and showers – regular cleaning and sanitizing with an inspection every two hours</a:t>
            </a:r>
          </a:p>
          <a:p>
            <a:r>
              <a:rPr lang="en-US" dirty="0"/>
              <a:t>Water supply – may become contaminated.  Use bottle water, notify water utility, may need water buffalo or potable water truck</a:t>
            </a:r>
          </a:p>
          <a:p>
            <a:r>
              <a:rPr lang="en-US" dirty="0"/>
              <a:t>Food Safety – follow basic food safety guidelines.  Wash hands, utensils, and surfaces often.  Wear gloves, hairnet, and hat</a:t>
            </a:r>
          </a:p>
          <a:p>
            <a:r>
              <a:rPr lang="en-US" dirty="0"/>
              <a:t>Surface cleaning and sanitizing – in COVID environment a minimum of every two hours for any surface that can be touched, doors, tables, etc.</a:t>
            </a:r>
          </a:p>
          <a:p>
            <a:endParaRPr lang="en-US" dirty="0"/>
          </a:p>
        </p:txBody>
      </p:sp>
    </p:spTree>
    <p:extLst>
      <p:ext uri="{BB962C8B-B14F-4D97-AF65-F5344CB8AC3E}">
        <p14:creationId xmlns:p14="http://schemas.microsoft.com/office/powerpoint/2010/main" val="6489526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1776B6-30CD-4C4A-ACEA-E3B74E57232A}"/>
              </a:ext>
            </a:extLst>
          </p:cNvPr>
          <p:cNvSpPr>
            <a:spLocks noGrp="1"/>
          </p:cNvSpPr>
          <p:nvPr>
            <p:ph type="title"/>
          </p:nvPr>
        </p:nvSpPr>
        <p:spPr/>
        <p:txBody>
          <a:bodyPr/>
          <a:lstStyle/>
          <a:p>
            <a:r>
              <a:rPr lang="en-US" dirty="0"/>
              <a:t>Environmental Health and Infection Control</a:t>
            </a:r>
          </a:p>
        </p:txBody>
      </p:sp>
      <p:sp>
        <p:nvSpPr>
          <p:cNvPr id="3" name="Content Placeholder 2">
            <a:extLst>
              <a:ext uri="{FF2B5EF4-FFF2-40B4-BE49-F238E27FC236}">
                <a16:creationId xmlns:a16="http://schemas.microsoft.com/office/drawing/2014/main" id="{C18B0441-8EF3-4BF1-904A-404A74BC28F7}"/>
              </a:ext>
            </a:extLst>
          </p:cNvPr>
          <p:cNvSpPr>
            <a:spLocks noGrp="1"/>
          </p:cNvSpPr>
          <p:nvPr>
            <p:ph idx="1"/>
          </p:nvPr>
        </p:nvSpPr>
        <p:spPr/>
        <p:txBody>
          <a:bodyPr>
            <a:normAutofit lnSpcReduction="10000"/>
          </a:bodyPr>
          <a:lstStyle/>
          <a:p>
            <a:r>
              <a:rPr lang="en-US" dirty="0"/>
              <a:t>Sanitation – report any sewerage issue to the authorities immediately</a:t>
            </a:r>
          </a:p>
          <a:p>
            <a:r>
              <a:rPr lang="en-US" dirty="0"/>
              <a:t>Waste management – remove solid waste (garbage, </a:t>
            </a:r>
            <a:r>
              <a:rPr lang="en-US" dirty="0" err="1"/>
              <a:t>etc</a:t>
            </a:r>
            <a:r>
              <a:rPr lang="en-US" dirty="0"/>
              <a:t>) frequently.  Store where it minimizes contamination, harboring insects, rodents, and other animals</a:t>
            </a:r>
          </a:p>
          <a:p>
            <a:r>
              <a:rPr lang="en-US" dirty="0"/>
              <a:t>Grey water – dispose of mop bucket water in the proper drains</a:t>
            </a:r>
          </a:p>
          <a:p>
            <a:r>
              <a:rPr lang="en-US" dirty="0"/>
              <a:t>Norovirus and other causes of infectious diarrhea – Public Health issue </a:t>
            </a:r>
          </a:p>
          <a:p>
            <a:r>
              <a:rPr lang="en-US" dirty="0"/>
              <a:t>Bed bugs – are considered public health pests.  Notify Public Health</a:t>
            </a:r>
          </a:p>
          <a:p>
            <a:r>
              <a:rPr lang="en-US" dirty="0"/>
              <a:t>Head lice – is not a public heath emergency but easily spread.  Notify Public Health</a:t>
            </a:r>
          </a:p>
        </p:txBody>
      </p:sp>
    </p:spTree>
    <p:extLst>
      <p:ext uri="{BB962C8B-B14F-4D97-AF65-F5344CB8AC3E}">
        <p14:creationId xmlns:p14="http://schemas.microsoft.com/office/powerpoint/2010/main" val="2232520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DC99BE-3AB7-4CA9-848E-23CD31B121C8}"/>
              </a:ext>
            </a:extLst>
          </p:cNvPr>
          <p:cNvSpPr>
            <a:spLocks noGrp="1"/>
          </p:cNvSpPr>
          <p:nvPr>
            <p:ph type="title"/>
          </p:nvPr>
        </p:nvSpPr>
        <p:spPr/>
        <p:txBody>
          <a:bodyPr/>
          <a:lstStyle/>
          <a:p>
            <a:pPr algn="ctr"/>
            <a:r>
              <a:rPr lang="en-US" dirty="0"/>
              <a:t>Screening Area</a:t>
            </a:r>
          </a:p>
        </p:txBody>
      </p:sp>
      <p:sp>
        <p:nvSpPr>
          <p:cNvPr id="3" name="Content Placeholder 2">
            <a:extLst>
              <a:ext uri="{FF2B5EF4-FFF2-40B4-BE49-F238E27FC236}">
                <a16:creationId xmlns:a16="http://schemas.microsoft.com/office/drawing/2014/main" id="{DAABFBB8-D82A-44B1-821B-E4AFE27810B1}"/>
              </a:ext>
            </a:extLst>
          </p:cNvPr>
          <p:cNvSpPr>
            <a:spLocks noGrp="1"/>
          </p:cNvSpPr>
          <p:nvPr>
            <p:ph idx="1"/>
          </p:nvPr>
        </p:nvSpPr>
        <p:spPr/>
        <p:txBody>
          <a:bodyPr/>
          <a:lstStyle/>
          <a:p>
            <a:r>
              <a:rPr lang="en-US" dirty="0"/>
              <a:t>Screen everyone, including visitors and staff, prior to entering shelter</a:t>
            </a:r>
          </a:p>
          <a:p>
            <a:r>
              <a:rPr lang="en-US" dirty="0"/>
              <a:t>Control shelter entrance and exit 24/7 to ensure everyone gets screened</a:t>
            </a:r>
          </a:p>
          <a:p>
            <a:r>
              <a:rPr lang="en-US" dirty="0"/>
              <a:t>Assigned trained screeners (licensing not required) with proper PPE</a:t>
            </a:r>
          </a:p>
        </p:txBody>
      </p:sp>
    </p:spTree>
    <p:extLst>
      <p:ext uri="{BB962C8B-B14F-4D97-AF65-F5344CB8AC3E}">
        <p14:creationId xmlns:p14="http://schemas.microsoft.com/office/powerpoint/2010/main" val="5600508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02A5B-79B7-48A8-9FAD-7CC7AAA98ADE}"/>
              </a:ext>
            </a:extLst>
          </p:cNvPr>
          <p:cNvSpPr>
            <a:spLocks noGrp="1"/>
          </p:cNvSpPr>
          <p:nvPr>
            <p:ph type="title"/>
          </p:nvPr>
        </p:nvSpPr>
        <p:spPr/>
        <p:txBody>
          <a:bodyPr/>
          <a:lstStyle/>
          <a:p>
            <a:pPr algn="ctr"/>
            <a:r>
              <a:rPr lang="en-US" dirty="0"/>
              <a:t>Facility Use Agreement</a:t>
            </a:r>
          </a:p>
        </p:txBody>
      </p:sp>
      <p:sp>
        <p:nvSpPr>
          <p:cNvPr id="3" name="Content Placeholder 2">
            <a:extLst>
              <a:ext uri="{FF2B5EF4-FFF2-40B4-BE49-F238E27FC236}">
                <a16:creationId xmlns:a16="http://schemas.microsoft.com/office/drawing/2014/main" id="{A9CC2A8E-B74A-45C6-88C3-668EC158707E}"/>
              </a:ext>
            </a:extLst>
          </p:cNvPr>
          <p:cNvSpPr>
            <a:spLocks noGrp="1"/>
          </p:cNvSpPr>
          <p:nvPr>
            <p:ph idx="1"/>
          </p:nvPr>
        </p:nvSpPr>
        <p:spPr/>
        <p:txBody>
          <a:bodyPr/>
          <a:lstStyle/>
          <a:p>
            <a:r>
              <a:rPr lang="en-US" dirty="0"/>
              <a:t>Required of the owner of any facility where Red Cross personnel are operating in a shelter capacity</a:t>
            </a:r>
          </a:p>
          <a:p>
            <a:r>
              <a:rPr lang="en-US" dirty="0"/>
              <a:t>Could only be one Red Cross and the other staff are County </a:t>
            </a:r>
          </a:p>
          <a:p>
            <a:r>
              <a:rPr lang="en-US" dirty="0"/>
              <a:t>Defines what the building can be used for in a disaster if more than a shelter</a:t>
            </a:r>
          </a:p>
          <a:p>
            <a:r>
              <a:rPr lang="en-US" dirty="0"/>
              <a:t>Defines reimbursement and replacement by the Red Cross for material items and all hourly staff if not a Federal Disaster with public assistance</a:t>
            </a:r>
          </a:p>
          <a:p>
            <a:r>
              <a:rPr lang="en-US" dirty="0"/>
              <a:t>School systems, churches, county/city recreation centers, etc.</a:t>
            </a:r>
          </a:p>
        </p:txBody>
      </p:sp>
    </p:spTree>
    <p:extLst>
      <p:ext uri="{BB962C8B-B14F-4D97-AF65-F5344CB8AC3E}">
        <p14:creationId xmlns:p14="http://schemas.microsoft.com/office/powerpoint/2010/main" val="3352272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21B60-86D1-483E-ADC4-DA149EAFFD89}"/>
              </a:ext>
            </a:extLst>
          </p:cNvPr>
          <p:cNvSpPr>
            <a:spLocks noGrp="1"/>
          </p:cNvSpPr>
          <p:nvPr>
            <p:ph type="title"/>
          </p:nvPr>
        </p:nvSpPr>
        <p:spPr/>
        <p:txBody>
          <a:bodyPr/>
          <a:lstStyle/>
          <a:p>
            <a:pPr algn="ctr"/>
            <a:r>
              <a:rPr lang="en-US" dirty="0"/>
              <a:t>Questions asked in screening process</a:t>
            </a:r>
          </a:p>
        </p:txBody>
      </p:sp>
      <p:sp>
        <p:nvSpPr>
          <p:cNvPr id="3" name="Content Placeholder 2">
            <a:extLst>
              <a:ext uri="{FF2B5EF4-FFF2-40B4-BE49-F238E27FC236}">
                <a16:creationId xmlns:a16="http://schemas.microsoft.com/office/drawing/2014/main" id="{6AE0DF99-A1D4-42D3-806C-C4FD23A24C81}"/>
              </a:ext>
            </a:extLst>
          </p:cNvPr>
          <p:cNvSpPr>
            <a:spLocks noGrp="1"/>
          </p:cNvSpPr>
          <p:nvPr>
            <p:ph idx="1"/>
          </p:nvPr>
        </p:nvSpPr>
        <p:spPr/>
        <p:txBody>
          <a:bodyPr/>
          <a:lstStyle/>
          <a:p>
            <a:r>
              <a:rPr lang="en-US" dirty="0"/>
              <a:t>In the past 14 days have you, or anyone in your household have a cough, fever or any type of respiratory illness?</a:t>
            </a:r>
          </a:p>
          <a:p>
            <a:r>
              <a:rPr lang="en-US" dirty="0"/>
              <a:t>In the past 14 days, have you or anyone in your household been in close contact with anyone who has been confirmed as having COVID-19?</a:t>
            </a:r>
          </a:p>
          <a:p>
            <a:r>
              <a:rPr lang="en-US" dirty="0"/>
              <a:t>Are you or anyone in your household a health care worker caring for a confirmed COVID-19 patient? </a:t>
            </a:r>
          </a:p>
        </p:txBody>
      </p:sp>
    </p:spTree>
    <p:extLst>
      <p:ext uri="{BB962C8B-B14F-4D97-AF65-F5344CB8AC3E}">
        <p14:creationId xmlns:p14="http://schemas.microsoft.com/office/powerpoint/2010/main" val="3721233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D94FA-482B-4028-A3D2-13606D8A2BA1}"/>
              </a:ext>
            </a:extLst>
          </p:cNvPr>
          <p:cNvSpPr>
            <a:spLocks noGrp="1"/>
          </p:cNvSpPr>
          <p:nvPr>
            <p:ph type="title"/>
          </p:nvPr>
        </p:nvSpPr>
        <p:spPr/>
        <p:txBody>
          <a:bodyPr/>
          <a:lstStyle/>
          <a:p>
            <a:r>
              <a:rPr lang="en-US" dirty="0"/>
              <a:t>Screening Process – Step 2	</a:t>
            </a:r>
          </a:p>
        </p:txBody>
      </p:sp>
      <p:sp>
        <p:nvSpPr>
          <p:cNvPr id="3" name="Content Placeholder 2">
            <a:extLst>
              <a:ext uri="{FF2B5EF4-FFF2-40B4-BE49-F238E27FC236}">
                <a16:creationId xmlns:a16="http://schemas.microsoft.com/office/drawing/2014/main" id="{85111526-591E-4A8D-ACB4-0B4D33C0CD15}"/>
              </a:ext>
            </a:extLst>
          </p:cNvPr>
          <p:cNvSpPr>
            <a:spLocks noGrp="1"/>
          </p:cNvSpPr>
          <p:nvPr>
            <p:ph idx="1"/>
          </p:nvPr>
        </p:nvSpPr>
        <p:spPr/>
        <p:txBody>
          <a:bodyPr>
            <a:normAutofit lnSpcReduction="10000"/>
          </a:bodyPr>
          <a:lstStyle/>
          <a:p>
            <a:r>
              <a:rPr lang="en-US" dirty="0"/>
              <a:t>If client answers “no” to these three questions:</a:t>
            </a:r>
          </a:p>
          <a:p>
            <a:r>
              <a:rPr lang="en-US" dirty="0"/>
              <a:t>Direct the client to take temperature strip from the table, peel off the backing and place on forehead for 15-seconds</a:t>
            </a:r>
          </a:p>
          <a:p>
            <a:r>
              <a:rPr lang="en-US" dirty="0"/>
              <a:t>If the temperature is 99.5-degrees Fahrenheit or higher, they should be directed to the isolation care area</a:t>
            </a:r>
          </a:p>
          <a:p>
            <a:r>
              <a:rPr lang="en-US" dirty="0"/>
              <a:t>If the client answered “yes” to any of the questions direct them to the isolation care area</a:t>
            </a:r>
          </a:p>
          <a:p>
            <a:r>
              <a:rPr lang="en-US" dirty="0"/>
              <a:t>Consider continuing the registration process and retake the temperature after a few minutes.  We normally all have temperatures when coming in from outside</a:t>
            </a:r>
          </a:p>
          <a:p>
            <a:endParaRPr lang="en-US" dirty="0"/>
          </a:p>
        </p:txBody>
      </p:sp>
    </p:spTree>
    <p:extLst>
      <p:ext uri="{BB962C8B-B14F-4D97-AF65-F5344CB8AC3E}">
        <p14:creationId xmlns:p14="http://schemas.microsoft.com/office/powerpoint/2010/main" val="7321544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1A7FB9-6DC6-410B-BCE8-024EB7A188C0}"/>
              </a:ext>
            </a:extLst>
          </p:cNvPr>
          <p:cNvSpPr>
            <a:spLocks noGrp="1"/>
          </p:cNvSpPr>
          <p:nvPr>
            <p:ph type="title"/>
          </p:nvPr>
        </p:nvSpPr>
        <p:spPr/>
        <p:txBody>
          <a:bodyPr/>
          <a:lstStyle/>
          <a:p>
            <a:r>
              <a:rPr lang="en-US" dirty="0"/>
              <a:t>When your screening task is complete</a:t>
            </a:r>
          </a:p>
        </p:txBody>
      </p:sp>
      <p:sp>
        <p:nvSpPr>
          <p:cNvPr id="3" name="Content Placeholder 2">
            <a:extLst>
              <a:ext uri="{FF2B5EF4-FFF2-40B4-BE49-F238E27FC236}">
                <a16:creationId xmlns:a16="http://schemas.microsoft.com/office/drawing/2014/main" id="{AC13A16E-FF4C-42AF-9746-C4605F3E3CDC}"/>
              </a:ext>
            </a:extLst>
          </p:cNvPr>
          <p:cNvSpPr>
            <a:spLocks noGrp="1"/>
          </p:cNvSpPr>
          <p:nvPr>
            <p:ph idx="1"/>
          </p:nvPr>
        </p:nvSpPr>
        <p:spPr/>
        <p:txBody>
          <a:bodyPr>
            <a:normAutofit lnSpcReduction="10000"/>
          </a:bodyPr>
          <a:lstStyle/>
          <a:p>
            <a:r>
              <a:rPr lang="en-US" dirty="0"/>
              <a:t>Go to the PPE removal area</a:t>
            </a:r>
          </a:p>
          <a:p>
            <a:r>
              <a:rPr lang="en-US" dirty="0"/>
              <a:t>Use hand sanitizer on gloves</a:t>
            </a:r>
          </a:p>
          <a:p>
            <a:r>
              <a:rPr lang="en-US" dirty="0"/>
              <a:t>Keeping your gloves on remove your gown</a:t>
            </a:r>
          </a:p>
          <a:p>
            <a:r>
              <a:rPr lang="en-US" dirty="0"/>
              <a:t>Repeat hand sanitizer on gloves. Remove eye protection</a:t>
            </a:r>
          </a:p>
          <a:p>
            <a:r>
              <a:rPr lang="en-US" dirty="0"/>
              <a:t>Remove gloves and use hand sanitizer</a:t>
            </a:r>
          </a:p>
          <a:p>
            <a:r>
              <a:rPr lang="en-US" dirty="0"/>
              <a:t>Exit the screening area while wearing the N95 Mask</a:t>
            </a:r>
          </a:p>
          <a:p>
            <a:r>
              <a:rPr lang="en-US" dirty="0"/>
              <a:t>Remove mask and replace with fresh mask</a:t>
            </a:r>
          </a:p>
          <a:p>
            <a:r>
              <a:rPr lang="en-US" dirty="0"/>
              <a:t>Wash your hands thoroughly for a minimum of 20-seconds with soap and water</a:t>
            </a:r>
          </a:p>
          <a:p>
            <a:endParaRPr lang="en-US" dirty="0"/>
          </a:p>
        </p:txBody>
      </p:sp>
    </p:spTree>
    <p:extLst>
      <p:ext uri="{BB962C8B-B14F-4D97-AF65-F5344CB8AC3E}">
        <p14:creationId xmlns:p14="http://schemas.microsoft.com/office/powerpoint/2010/main" val="3777291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ED893-04FA-43BE-87B9-3A95DC0F2828}"/>
              </a:ext>
            </a:extLst>
          </p:cNvPr>
          <p:cNvSpPr>
            <a:spLocks noGrp="1"/>
          </p:cNvSpPr>
          <p:nvPr>
            <p:ph type="title"/>
          </p:nvPr>
        </p:nvSpPr>
        <p:spPr/>
        <p:txBody>
          <a:bodyPr/>
          <a:lstStyle/>
          <a:p>
            <a:r>
              <a:rPr lang="en-US" dirty="0"/>
              <a:t>Set up Isolation Care Area</a:t>
            </a:r>
          </a:p>
        </p:txBody>
      </p:sp>
      <p:sp>
        <p:nvSpPr>
          <p:cNvPr id="3" name="Content Placeholder 2">
            <a:extLst>
              <a:ext uri="{FF2B5EF4-FFF2-40B4-BE49-F238E27FC236}">
                <a16:creationId xmlns:a16="http://schemas.microsoft.com/office/drawing/2014/main" id="{53EA5399-04DE-4979-83F2-D18E514019AA}"/>
              </a:ext>
            </a:extLst>
          </p:cNvPr>
          <p:cNvSpPr>
            <a:spLocks noGrp="1"/>
          </p:cNvSpPr>
          <p:nvPr>
            <p:ph idx="1"/>
          </p:nvPr>
        </p:nvSpPr>
        <p:spPr/>
        <p:txBody>
          <a:bodyPr/>
          <a:lstStyle/>
          <a:p>
            <a:r>
              <a:rPr lang="en-US" dirty="0"/>
              <a:t>Isolation Care Area must be set up before shelter can open</a:t>
            </a:r>
          </a:p>
          <a:p>
            <a:r>
              <a:rPr lang="en-US" dirty="0"/>
              <a:t>Ensure separate access to bathroom, handwashing stations, and showers</a:t>
            </a:r>
          </a:p>
          <a:p>
            <a:r>
              <a:rPr lang="en-US" dirty="0"/>
              <a:t>Only Licensed health care professionals may enter isolation care area.  No other staff may enter.  This standard is sometimes problematic in areas where available health care professionals are not readily available.  </a:t>
            </a:r>
          </a:p>
        </p:txBody>
      </p:sp>
    </p:spTree>
    <p:extLst>
      <p:ext uri="{BB962C8B-B14F-4D97-AF65-F5344CB8AC3E}">
        <p14:creationId xmlns:p14="http://schemas.microsoft.com/office/powerpoint/2010/main" val="17712753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EC8A9-F1EA-4256-B484-D7A95AAE618D}"/>
              </a:ext>
            </a:extLst>
          </p:cNvPr>
          <p:cNvSpPr>
            <a:spLocks noGrp="1"/>
          </p:cNvSpPr>
          <p:nvPr>
            <p:ph type="title"/>
          </p:nvPr>
        </p:nvSpPr>
        <p:spPr/>
        <p:txBody>
          <a:bodyPr/>
          <a:lstStyle/>
          <a:p>
            <a:r>
              <a:rPr lang="en-US" dirty="0"/>
              <a:t>Reception/Registration Practices</a:t>
            </a:r>
          </a:p>
        </p:txBody>
      </p:sp>
      <p:sp>
        <p:nvSpPr>
          <p:cNvPr id="3" name="Content Placeholder 2">
            <a:extLst>
              <a:ext uri="{FF2B5EF4-FFF2-40B4-BE49-F238E27FC236}">
                <a16:creationId xmlns:a16="http://schemas.microsoft.com/office/drawing/2014/main" id="{E7940391-305D-47F2-BB1E-96D01AC303F0}"/>
              </a:ext>
            </a:extLst>
          </p:cNvPr>
          <p:cNvSpPr>
            <a:spLocks noGrp="1"/>
          </p:cNvSpPr>
          <p:nvPr>
            <p:ph idx="1"/>
          </p:nvPr>
        </p:nvSpPr>
        <p:spPr/>
        <p:txBody>
          <a:bodyPr/>
          <a:lstStyle/>
          <a:p>
            <a:r>
              <a:rPr lang="en-US" dirty="0"/>
              <a:t>Always welcome clients</a:t>
            </a:r>
          </a:p>
          <a:p>
            <a:r>
              <a:rPr lang="en-US" dirty="0"/>
              <a:t>Create area with social distancing of 6-ft for those waiting to register</a:t>
            </a:r>
          </a:p>
          <a:p>
            <a:r>
              <a:rPr lang="en-US" dirty="0"/>
              <a:t>Take necessary steps to protect worker and client safety</a:t>
            </a:r>
          </a:p>
          <a:p>
            <a:pPr lvl="1"/>
            <a:r>
              <a:rPr lang="en-US" sz="2800" dirty="0"/>
              <a:t>Clean pens and table after each use</a:t>
            </a:r>
          </a:p>
          <a:p>
            <a:pPr lvl="1"/>
            <a:r>
              <a:rPr lang="en-US" sz="2800" dirty="0"/>
              <a:t>Keep tables 6-ft apart</a:t>
            </a:r>
          </a:p>
          <a:p>
            <a:r>
              <a:rPr lang="en-US" sz="3200"/>
              <a:t>Have </a:t>
            </a:r>
            <a:r>
              <a:rPr lang="en-US" sz="3200" dirty="0"/>
              <a:t>masks for those who arrive without one </a:t>
            </a:r>
          </a:p>
        </p:txBody>
      </p:sp>
    </p:spTree>
    <p:extLst>
      <p:ext uri="{BB962C8B-B14F-4D97-AF65-F5344CB8AC3E}">
        <p14:creationId xmlns:p14="http://schemas.microsoft.com/office/powerpoint/2010/main" val="3290397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C247C-1575-461D-B617-5F16AEB99441}"/>
              </a:ext>
            </a:extLst>
          </p:cNvPr>
          <p:cNvSpPr>
            <a:spLocks noGrp="1"/>
          </p:cNvSpPr>
          <p:nvPr>
            <p:ph type="title"/>
          </p:nvPr>
        </p:nvSpPr>
        <p:spPr/>
        <p:txBody>
          <a:bodyPr/>
          <a:lstStyle/>
          <a:p>
            <a:r>
              <a:rPr lang="en-US" dirty="0"/>
              <a:t>COVID Dormitory layout Practices</a:t>
            </a:r>
          </a:p>
        </p:txBody>
      </p:sp>
      <p:sp>
        <p:nvSpPr>
          <p:cNvPr id="3" name="Content Placeholder 2">
            <a:extLst>
              <a:ext uri="{FF2B5EF4-FFF2-40B4-BE49-F238E27FC236}">
                <a16:creationId xmlns:a16="http://schemas.microsoft.com/office/drawing/2014/main" id="{B218C7A5-5E41-4110-8BA5-C6C8EB99CAA8}"/>
              </a:ext>
            </a:extLst>
          </p:cNvPr>
          <p:cNvSpPr>
            <a:spLocks noGrp="1"/>
          </p:cNvSpPr>
          <p:nvPr>
            <p:ph idx="1"/>
          </p:nvPr>
        </p:nvSpPr>
        <p:spPr/>
        <p:txBody>
          <a:bodyPr/>
          <a:lstStyle/>
          <a:p>
            <a:r>
              <a:rPr lang="en-US" dirty="0"/>
              <a:t>Alternate layout of cots head-to-toe</a:t>
            </a:r>
          </a:p>
          <a:p>
            <a:r>
              <a:rPr lang="en-US" dirty="0"/>
              <a:t>Limit to one entrance and one exit: other doors for emergency use only</a:t>
            </a:r>
          </a:p>
          <a:p>
            <a:r>
              <a:rPr lang="en-US" dirty="0"/>
              <a:t>Mark flow with blue tape to indicate one-way flow of traffic</a:t>
            </a:r>
          </a:p>
          <a:p>
            <a:r>
              <a:rPr lang="en-US" dirty="0"/>
              <a:t>Provide handwashing station or hand sanitizer at entrance to dormitory</a:t>
            </a:r>
          </a:p>
          <a:p>
            <a:r>
              <a:rPr lang="en-US" dirty="0"/>
              <a:t>Place signage about face masks, meals times, lights out, and rules</a:t>
            </a:r>
          </a:p>
        </p:txBody>
      </p:sp>
    </p:spTree>
    <p:extLst>
      <p:ext uri="{BB962C8B-B14F-4D97-AF65-F5344CB8AC3E}">
        <p14:creationId xmlns:p14="http://schemas.microsoft.com/office/powerpoint/2010/main" val="37150718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245</TotalTime>
  <Words>1910</Words>
  <Application>Microsoft Office PowerPoint</Application>
  <PresentationFormat>Widescreen</PresentationFormat>
  <Paragraphs>181</Paragraphs>
  <Slides>30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Calibri Light</vt:lpstr>
      <vt:lpstr>Office Theme</vt:lpstr>
      <vt:lpstr> 2021 Sheltering updates</vt:lpstr>
      <vt:lpstr>Strategies to minimize spread of COVID-19 </vt:lpstr>
      <vt:lpstr>Screening Area</vt:lpstr>
      <vt:lpstr>Questions asked in screening process</vt:lpstr>
      <vt:lpstr>Screening Process – Step 2 </vt:lpstr>
      <vt:lpstr>When your screening task is complete</vt:lpstr>
      <vt:lpstr>Set up Isolation Care Area</vt:lpstr>
      <vt:lpstr>Reception/Registration Practices</vt:lpstr>
      <vt:lpstr>COVID Dormitory layout Practices</vt:lpstr>
      <vt:lpstr>Dormitory layout</vt:lpstr>
      <vt:lpstr>Congregate Sheltering </vt:lpstr>
      <vt:lpstr>Interacting with Shelter Residents</vt:lpstr>
      <vt:lpstr>Feeding Operation</vt:lpstr>
      <vt:lpstr>COVID Feeding Practices</vt:lpstr>
      <vt:lpstr>Sheltering  </vt:lpstr>
      <vt:lpstr>Sheltering</vt:lpstr>
      <vt:lpstr>Scenarios</vt:lpstr>
      <vt:lpstr>A person legally required to register with a government agency arrives at shelter</vt:lpstr>
      <vt:lpstr>A person legally required to register with a government agency arrives at shelter</vt:lpstr>
      <vt:lpstr>Stress – agitation, aggression, and conflict</vt:lpstr>
      <vt:lpstr>  Visual Signs of Agitation That Come Before Aggression </vt:lpstr>
      <vt:lpstr>Other Tips and Actions</vt:lpstr>
      <vt:lpstr>Other Tips and Actions</vt:lpstr>
      <vt:lpstr>Evicting Shelter Clients</vt:lpstr>
      <vt:lpstr>Making the Decision</vt:lpstr>
      <vt:lpstr>Performing the eviction</vt:lpstr>
      <vt:lpstr>Performing the eviction (continued)</vt:lpstr>
      <vt:lpstr>Environmental Health and Infection Control</vt:lpstr>
      <vt:lpstr>Environmental Health and Infection Control</vt:lpstr>
      <vt:lpstr>Facility Use Agreement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Griffin, Robert R.</dc:creator>
  <cp:lastModifiedBy>Griffin, Robert R.</cp:lastModifiedBy>
  <cp:revision>12</cp:revision>
  <dcterms:created xsi:type="dcterms:W3CDTF">2021-08-04T19:41:56Z</dcterms:created>
  <dcterms:modified xsi:type="dcterms:W3CDTF">2021-08-25T16:57:04Z</dcterms:modified>
</cp:coreProperties>
</file>