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712" r:id="rId5"/>
    <p:sldMasterId id="2147483730" r:id="rId6"/>
    <p:sldMasterId id="2147483762" r:id="rId7"/>
    <p:sldMasterId id="2147483775" r:id="rId8"/>
    <p:sldMasterId id="2147483787" r:id="rId9"/>
  </p:sldMasterIdLst>
  <p:notesMasterIdLst>
    <p:notesMasterId r:id="rId18"/>
  </p:notesMasterIdLst>
  <p:handoutMasterIdLst>
    <p:handoutMasterId r:id="rId19"/>
  </p:handoutMasterIdLst>
  <p:sldIdLst>
    <p:sldId id="1865" r:id="rId10"/>
    <p:sldId id="2012" r:id="rId11"/>
    <p:sldId id="2017" r:id="rId12"/>
    <p:sldId id="2018" r:id="rId13"/>
    <p:sldId id="2019" r:id="rId14"/>
    <p:sldId id="2020" r:id="rId15"/>
    <p:sldId id="2021" r:id="rId16"/>
    <p:sldId id="2022" r:id="rId1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FC1F35-560E-4FD7-999D-B1B69921C4FB}">
          <p14:sldIdLst>
            <p14:sldId id="1865"/>
            <p14:sldId id="2012"/>
            <p14:sldId id="2017"/>
            <p14:sldId id="2018"/>
            <p14:sldId id="2019"/>
            <p14:sldId id="2020"/>
            <p14:sldId id="2021"/>
            <p14:sldId id="20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ugobogobo, Sheunopa" initials="MS" lastIdx="12" clrIdx="6">
    <p:extLst>
      <p:ext uri="{19B8F6BF-5375-455C-9EA6-DF929625EA0E}">
        <p15:presenceInfo xmlns:p15="http://schemas.microsoft.com/office/powerpoint/2012/main" userId="S-1-5-21-329068152-1454471165-1417001333-5898626" providerId="AD"/>
      </p:ext>
    </p:extLst>
  </p:cmAuthor>
  <p:cmAuthor id="1" name="Lerche, Julia K" initials="LJK" lastIdx="9" clrIdx="0"/>
  <p:cmAuthor id="8" name="Hebl, Ryan W." initials="HW" lastIdx="1" clrIdx="7">
    <p:extLst>
      <p:ext uri="{19B8F6BF-5375-455C-9EA6-DF929625EA0E}">
        <p15:presenceInfo xmlns:p15="http://schemas.microsoft.com/office/powerpoint/2012/main" userId="S::ryan.w.hebl_accenture.com#ext#@ncconnect.onmicrosoft.com::d6f2e3fb-9702-4928-a220-05c484b9bf9e" providerId="AD"/>
      </p:ext>
    </p:extLst>
  </p:cmAuthor>
  <p:cmAuthor id="2" name="Bryan, Susan C" initials="BSC" lastIdx="12" clrIdx="1">
    <p:extLst>
      <p:ext uri="{19B8F6BF-5375-455C-9EA6-DF929625EA0E}">
        <p15:presenceInfo xmlns:p15="http://schemas.microsoft.com/office/powerpoint/2012/main" userId="S-1-5-21-2744878847-1876734302-662453930-545722" providerId="AD"/>
      </p:ext>
    </p:extLst>
  </p:cmAuthor>
  <p:cmAuthor id="9" name="Van Vleet, Amanda M" initials="VVAM" lastIdx="1" clrIdx="8">
    <p:extLst>
      <p:ext uri="{19B8F6BF-5375-455C-9EA6-DF929625EA0E}">
        <p15:presenceInfo xmlns:p15="http://schemas.microsoft.com/office/powerpoint/2012/main" userId="S-1-5-21-2744878847-1876734302-662453930-706375" providerId="AD"/>
      </p:ext>
    </p:extLst>
  </p:cmAuthor>
  <p:cmAuthor id="3" name="Bunch, Christina" initials="BC" lastIdx="5" clrIdx="2">
    <p:extLst>
      <p:ext uri="{19B8F6BF-5375-455C-9EA6-DF929625EA0E}">
        <p15:presenceInfo xmlns:p15="http://schemas.microsoft.com/office/powerpoint/2012/main" userId="S-1-5-21-2744878847-1876734302-662453930-477381" providerId="AD"/>
      </p:ext>
    </p:extLst>
  </p:cmAuthor>
  <p:cmAuthor id="10" name="Mandy Ferguson" initials="MF" lastIdx="44" clrIdx="9"/>
  <p:cmAuthor id="4" name="Fody, Edward S." initials="FES" lastIdx="1" clrIdx="3">
    <p:extLst>
      <p:ext uri="{19B8F6BF-5375-455C-9EA6-DF929625EA0E}">
        <p15:presenceInfo xmlns:p15="http://schemas.microsoft.com/office/powerpoint/2012/main" userId="S-1-5-21-329068152-1454471165-1417001333-26715" providerId="AD"/>
      </p:ext>
    </p:extLst>
  </p:cmAuthor>
  <p:cmAuthor id="11" name="Van Vleet, Amanda M" initials="VVAM [2]" lastIdx="1" clrIdx="10">
    <p:extLst>
      <p:ext uri="{19B8F6BF-5375-455C-9EA6-DF929625EA0E}">
        <p15:presenceInfo xmlns:p15="http://schemas.microsoft.com/office/powerpoint/2012/main" userId="S::Amanda.VanVleet@dhhs.nc.gov::824bf37e-99e2-4187-bbbc-bce76a031168" providerId="AD"/>
      </p:ext>
    </p:extLst>
  </p:cmAuthor>
  <p:cmAuthor id="5" name="Gregosky, Sarah A" initials="GSA" lastIdx="26" clrIdx="4">
    <p:extLst>
      <p:ext uri="{19B8F6BF-5375-455C-9EA6-DF929625EA0E}">
        <p15:presenceInfo xmlns:p15="http://schemas.microsoft.com/office/powerpoint/2012/main" userId="S-1-5-21-2744878847-1876734302-662453930-585988" providerId="AD"/>
      </p:ext>
    </p:extLst>
  </p:cmAuthor>
  <p:cmAuthor id="12" name="McCoy, Keith" initials="MK" lastIdx="9" clrIdx="11">
    <p:extLst>
      <p:ext uri="{19B8F6BF-5375-455C-9EA6-DF929625EA0E}">
        <p15:presenceInfo xmlns:p15="http://schemas.microsoft.com/office/powerpoint/2012/main" userId="S-1-5-21-2744878847-1876734302-662453930-694781" providerId="AD"/>
      </p:ext>
    </p:extLst>
  </p:cmAuthor>
  <p:cmAuthor id="6" name="Garland, Spencer" initials="GS" lastIdx="2" clrIdx="5">
    <p:extLst>
      <p:ext uri="{19B8F6BF-5375-455C-9EA6-DF929625EA0E}">
        <p15:presenceInfo xmlns:p15="http://schemas.microsoft.com/office/powerpoint/2012/main" userId="S-1-5-21-329068152-1454471165-1417001333-7244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A50"/>
    <a:srgbClr val="E7E9EC"/>
    <a:srgbClr val="DBE7EC"/>
    <a:srgbClr val="203864"/>
    <a:srgbClr val="CCCFD7"/>
    <a:srgbClr val="EBF2F5"/>
    <a:srgbClr val="1F497D"/>
    <a:srgbClr val="52849C"/>
    <a:srgbClr val="002060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1667" autoAdjust="0"/>
  </p:normalViewPr>
  <p:slideViewPr>
    <p:cSldViewPr snapToGrid="0">
      <p:cViewPr varScale="1">
        <p:scale>
          <a:sx n="61" d="100"/>
          <a:sy n="61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3078383" cy="471199"/>
          </a:xfrm>
          <a:prstGeom prst="rect">
            <a:avLst/>
          </a:prstGeom>
        </p:spPr>
        <p:txBody>
          <a:bodyPr vert="horz" lIns="93135" tIns="46568" rIns="93135" bIns="465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92" y="0"/>
            <a:ext cx="3078383" cy="471199"/>
          </a:xfrm>
          <a:prstGeom prst="rect">
            <a:avLst/>
          </a:prstGeom>
        </p:spPr>
        <p:txBody>
          <a:bodyPr vert="horz" lIns="93135" tIns="46568" rIns="93135" bIns="46568" rtlCol="0"/>
          <a:lstStyle>
            <a:lvl1pPr algn="r">
              <a:defRPr sz="1200"/>
            </a:lvl1pPr>
          </a:lstStyle>
          <a:p>
            <a:fld id="{A9B734D9-FBB7-4B85-86A2-24E15EDE55E0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8917277"/>
            <a:ext cx="3078383" cy="471199"/>
          </a:xfrm>
          <a:prstGeom prst="rect">
            <a:avLst/>
          </a:prstGeom>
        </p:spPr>
        <p:txBody>
          <a:bodyPr vert="horz" lIns="93135" tIns="46568" rIns="93135" bIns="465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92" y="8917277"/>
            <a:ext cx="3078383" cy="471199"/>
          </a:xfrm>
          <a:prstGeom prst="rect">
            <a:avLst/>
          </a:prstGeom>
        </p:spPr>
        <p:txBody>
          <a:bodyPr vert="horz" lIns="93135" tIns="46568" rIns="93135" bIns="46568" rtlCol="0" anchor="b"/>
          <a:lstStyle>
            <a:lvl1pPr algn="r">
              <a:defRPr sz="1200"/>
            </a:lvl1pPr>
          </a:lstStyle>
          <a:p>
            <a:fld id="{41803F26-4061-4820-A8A7-DA9F547591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75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3077739" cy="471054"/>
          </a:xfrm>
          <a:prstGeom prst="rect">
            <a:avLst/>
          </a:prstGeom>
        </p:spPr>
        <p:txBody>
          <a:bodyPr vert="horz" lIns="94552" tIns="47275" rIns="94552" bIns="4727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7"/>
            <a:ext cx="3077739" cy="471054"/>
          </a:xfrm>
          <a:prstGeom prst="rect">
            <a:avLst/>
          </a:prstGeom>
        </p:spPr>
        <p:txBody>
          <a:bodyPr vert="horz" lIns="94552" tIns="47275" rIns="94552" bIns="47275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52" tIns="47275" rIns="94552" bIns="4727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11"/>
            <a:ext cx="5681980" cy="3696713"/>
          </a:xfrm>
          <a:prstGeom prst="rect">
            <a:avLst/>
          </a:prstGeom>
        </p:spPr>
        <p:txBody>
          <a:bodyPr vert="horz" lIns="94552" tIns="47275" rIns="94552" bIns="472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31"/>
            <a:ext cx="3077739" cy="471053"/>
          </a:xfrm>
          <a:prstGeom prst="rect">
            <a:avLst/>
          </a:prstGeom>
        </p:spPr>
        <p:txBody>
          <a:bodyPr vert="horz" lIns="94552" tIns="47275" rIns="94552" bIns="4727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31"/>
            <a:ext cx="3077739" cy="471053"/>
          </a:xfrm>
          <a:prstGeom prst="rect">
            <a:avLst/>
          </a:prstGeom>
        </p:spPr>
        <p:txBody>
          <a:bodyPr vert="horz" lIns="94552" tIns="47275" rIns="94552" bIns="47275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B915C-334B-4D61-8DFD-193315B65E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8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5434" y="6583680"/>
            <a:ext cx="9144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" y="2067908"/>
            <a:ext cx="2017011" cy="1990847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8" y="2051009"/>
            <a:ext cx="5799671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8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16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23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31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Document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8" y="4071833"/>
            <a:ext cx="5799671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DHHS Section or Health Plan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8" y="5020585"/>
            <a:ext cx="5799671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33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" r="7450"/>
          <a:stretch/>
        </p:blipFill>
        <p:spPr>
          <a:xfrm>
            <a:off x="1883735" y="230100"/>
            <a:ext cx="1824946" cy="12166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7" y="230100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4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0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3094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&amp; Bottom Ru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3094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1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3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>
              <a:lnSpc>
                <a:spcPct val="100000"/>
              </a:lnSpc>
              <a:spcBef>
                <a:spcPts val="1200"/>
              </a:spcBef>
              <a:defRPr sz="2800" b="1" i="0">
                <a:latin typeface="Franklin Gothic Book" panose="020B0503020102020204" pitchFamily="34" charset="0"/>
                <a:ea typeface="Franklin Gothic Book" panose="020B0503020102020204" pitchFamily="34" charset="0"/>
                <a:cs typeface="Arial" panose="020B0604020202020204" pitchFamily="34" charset="0"/>
              </a:defRPr>
            </a:lvl1pPr>
            <a:lvl2pPr marL="576276" indent="-233368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Franklin Gothic Book" panose="020B0503020102020204" pitchFamily="34" charset="0"/>
                <a:ea typeface="Franklin Gothic Book" panose="020B0503020102020204" pitchFamily="34" charset="0"/>
                <a:cs typeface="Arial" panose="020B0604020202020204" pitchFamily="34" charset="0"/>
              </a:defRPr>
            </a:lvl2pPr>
            <a:lvl3pPr marL="973160" indent="-228605">
              <a:lnSpc>
                <a:spcPct val="100000"/>
              </a:lnSpc>
              <a:defRPr sz="2000" b="1" i="0">
                <a:latin typeface="Franklin Gothic Book" panose="020B0503020102020204" pitchFamily="34" charset="0"/>
                <a:ea typeface="Franklin Gothic Book" panose="020B05030201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66253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lang="en-US" sz="2800" b="0" i="0" kern="1200" baseline="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798728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</p:spTree>
    <p:extLst>
      <p:ext uri="{BB962C8B-B14F-4D97-AF65-F5344CB8AC3E}">
        <p14:creationId xmlns:p14="http://schemas.microsoft.com/office/powerpoint/2010/main" val="58432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4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4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228600" y="6573308"/>
            <a:ext cx="7975600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December 18,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DF24C5E-8D56-4D6E-B983-315EB1EDCA72}"/>
              </a:ext>
            </a:extLst>
          </p:cNvPr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0529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7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2700" baseline="0">
                <a:latin typeface="Franklin Gothic Demi Cond" panose="020B07060304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34478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>
                <a:latin typeface="Franklin Gothic Medium" panose="020B06030201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>
                <a:latin typeface="Franklin Gothic Medium" panose="020B0603020102020204" pitchFamily="34" charset="0"/>
              </a:defRPr>
            </a:lvl2pPr>
            <a:lvl3pPr marL="729854" indent="-171450">
              <a:lnSpc>
                <a:spcPct val="100000"/>
              </a:lnSpc>
              <a:defRPr sz="15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2288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>
                <a:latin typeface="Franklin Gothic Medium Cond" panose="020B06060304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1" y="6573308"/>
            <a:ext cx="564098" cy="284692"/>
          </a:xfrm>
        </p:spPr>
        <p:txBody>
          <a:bodyPr/>
          <a:lstStyle>
            <a:lvl1pPr>
              <a:defRPr sz="75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27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21229" y="6573308"/>
            <a:ext cx="7682971" cy="284692"/>
          </a:xfrm>
        </p:spPr>
        <p:txBody>
          <a:bodyPr/>
          <a:lstStyle/>
          <a:p>
            <a:r>
              <a:rPr lang="en-US"/>
              <a:t>December 18,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8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>
                <a:latin typeface="Franklin Gothic Medium" panose="020B06030201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>
                <a:latin typeface="Franklin Gothic Medium" panose="020B0603020102020204" pitchFamily="34" charset="0"/>
              </a:defRPr>
            </a:lvl2pPr>
            <a:lvl3pPr marL="729854" indent="-171450">
              <a:lnSpc>
                <a:spcPct val="100000"/>
              </a:lnSpc>
              <a:defRPr sz="15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2288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>
                <a:latin typeface="Franklin Gothic Medium Cond" panose="020B06060304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1" y="6573308"/>
            <a:ext cx="564098" cy="284692"/>
          </a:xfrm>
        </p:spPr>
        <p:txBody>
          <a:bodyPr/>
          <a:lstStyle>
            <a:lvl1pPr>
              <a:defRPr sz="75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27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21229" y="6573308"/>
            <a:ext cx="7682971" cy="284692"/>
          </a:xfrm>
        </p:spPr>
        <p:txBody>
          <a:bodyPr/>
          <a:lstStyle/>
          <a:p>
            <a:r>
              <a:rPr lang="en-US"/>
              <a:t>December 18,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79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>
                <a:latin typeface="Franklin Gothic Medium" panose="020B06030201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>
                <a:latin typeface="Franklin Gothic Medium" panose="020B0603020102020204" pitchFamily="34" charset="0"/>
              </a:defRPr>
            </a:lvl2pPr>
            <a:lvl3pPr marL="729854" indent="-171450">
              <a:lnSpc>
                <a:spcPct val="100000"/>
              </a:lnSpc>
              <a:defRPr sz="15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2288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>
                <a:latin typeface="Franklin Gothic Medium Cond" panose="020B06060304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1" y="6573308"/>
            <a:ext cx="564098" cy="284692"/>
          </a:xfrm>
        </p:spPr>
        <p:txBody>
          <a:bodyPr/>
          <a:lstStyle>
            <a:lvl1pPr>
              <a:defRPr sz="75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27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21229" y="6573308"/>
            <a:ext cx="7682971" cy="284692"/>
          </a:xfrm>
        </p:spPr>
        <p:txBody>
          <a:bodyPr/>
          <a:lstStyle/>
          <a:p>
            <a:r>
              <a:rPr lang="en-US"/>
              <a:t>December 18,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79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5434" y="6583680"/>
            <a:ext cx="9144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99671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Document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99671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DHHS Section or Health Plan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99671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31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" r="7450"/>
          <a:stretch/>
        </p:blipFill>
        <p:spPr>
          <a:xfrm>
            <a:off x="1883735" y="230098"/>
            <a:ext cx="1824946" cy="12166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6" y="230098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1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" y="2067908"/>
            <a:ext cx="2017011" cy="1990847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8" y="2051009"/>
            <a:ext cx="5799671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8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16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23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31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Document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8" y="4071833"/>
            <a:ext cx="5799671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DHHS Section or Health Plan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8" y="5020585"/>
            <a:ext cx="5799671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F0A121-D459-4D80-8F94-32F46D2CB655}"/>
              </a:ext>
            </a:extLst>
          </p:cNvPr>
          <p:cNvSpPr/>
          <p:nvPr userDrawn="1"/>
        </p:nvSpPr>
        <p:spPr>
          <a:xfrm>
            <a:off x="0" y="6579046"/>
            <a:ext cx="9144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99671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Document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99671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DHHS Section or Health Plan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99671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F0A121-D459-4D80-8F94-32F46D2CB655}"/>
              </a:ext>
            </a:extLst>
          </p:cNvPr>
          <p:cNvSpPr/>
          <p:nvPr userDrawn="1"/>
        </p:nvSpPr>
        <p:spPr>
          <a:xfrm>
            <a:off x="0" y="6579046"/>
            <a:ext cx="9144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42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7" y="2061987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859138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Document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859138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DHHS Section or Health Plan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859138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448613-57BD-4C6A-8F2C-617CAD0CC460}"/>
              </a:ext>
            </a:extLst>
          </p:cNvPr>
          <p:cNvSpPr/>
          <p:nvPr userDrawn="1"/>
        </p:nvSpPr>
        <p:spPr>
          <a:xfrm>
            <a:off x="0" y="6579046"/>
            <a:ext cx="9144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56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2"/>
            <a:ext cx="9144000" cy="28999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7280"/>
            <a:ext cx="8412480" cy="512064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1350"/>
              </a:spcBef>
              <a:spcAft>
                <a:spcPts val="450"/>
              </a:spcAft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Franklin Gothic Medium" panose="020B0603020102020204" pitchFamily="34" charset="0"/>
              <a:buChar char="−"/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1" y="6309360"/>
            <a:ext cx="8412479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</p:spTree>
    <p:extLst>
      <p:ext uri="{BB962C8B-B14F-4D97-AF65-F5344CB8AC3E}">
        <p14:creationId xmlns:p14="http://schemas.microsoft.com/office/powerpoint/2010/main" val="2001969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2"/>
            <a:ext cx="9144000" cy="28999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1" y="6309360"/>
            <a:ext cx="8412479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D89FFB-6BE0-4B19-8FE0-9107298CD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758" y="1371600"/>
            <a:ext cx="8412480" cy="365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latin typeface="+mn-lt"/>
              </a:defRPr>
            </a:lvl1pPr>
          </a:lstStyle>
          <a:p>
            <a:pPr lvl="0"/>
            <a:r>
              <a:rPr lang="en-US" dirty="0"/>
              <a:t>Click to add table title</a:t>
            </a:r>
          </a:p>
        </p:txBody>
      </p:sp>
    </p:spTree>
    <p:extLst>
      <p:ext uri="{BB962C8B-B14F-4D97-AF65-F5344CB8AC3E}">
        <p14:creationId xmlns:p14="http://schemas.microsoft.com/office/powerpoint/2010/main" val="3314553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2"/>
            <a:ext cx="9144000" cy="28958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6970"/>
            <a:ext cx="8412480" cy="1212895"/>
          </a:xfrm>
          <a:prstGeom prst="rect">
            <a:avLst/>
          </a:prstGeom>
        </p:spPr>
        <p:txBody>
          <a:bodyPr>
            <a:noAutofit/>
          </a:bodyPr>
          <a:lstStyle>
            <a:lvl1pPr marL="127397" indent="-1273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558404" indent="0">
              <a:lnSpc>
                <a:spcPct val="100000"/>
              </a:lnSpc>
              <a:spcBef>
                <a:spcPts val="0"/>
              </a:spcBef>
              <a:buNone/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6309360"/>
            <a:ext cx="841248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65760" y="2400991"/>
            <a:ext cx="8412480" cy="3850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</p:spTree>
    <p:extLst>
      <p:ext uri="{BB962C8B-B14F-4D97-AF65-F5344CB8AC3E}">
        <p14:creationId xmlns:p14="http://schemas.microsoft.com/office/powerpoint/2010/main" val="3648477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27554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6309360"/>
            <a:ext cx="841248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65760" y="1097280"/>
            <a:ext cx="8412480" cy="5120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</p:spTree>
    <p:extLst>
      <p:ext uri="{BB962C8B-B14F-4D97-AF65-F5344CB8AC3E}">
        <p14:creationId xmlns:p14="http://schemas.microsoft.com/office/powerpoint/2010/main" val="3531681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-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2"/>
            <a:ext cx="9144000" cy="2840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6309360"/>
            <a:ext cx="841248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64069" y="1645920"/>
            <a:ext cx="4114800" cy="4663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645920"/>
            <a:ext cx="4113108" cy="4663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5760" y="1116330"/>
            <a:ext cx="41148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35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116330"/>
            <a:ext cx="4113108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35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62041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" y="1645920"/>
            <a:ext cx="4114800" cy="457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5763" indent="-128588">
              <a:buFont typeface="Franklin Gothic Medium Cond" panose="020B0606030402020204" pitchFamily="34" charset="0"/>
              <a:buChar char="–"/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2"/>
            <a:ext cx="9144000" cy="29846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4069" y="6251575"/>
            <a:ext cx="8412480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4069" y="1097280"/>
            <a:ext cx="41148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35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097280"/>
            <a:ext cx="41148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35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132" y="1645920"/>
            <a:ext cx="4114800" cy="457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5763" indent="-128588">
              <a:buFont typeface="Franklin Gothic Medium Cond" panose="020B0606030402020204" pitchFamily="34" charset="0"/>
              <a:buChar char="–"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2796250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5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2"/>
            <a:ext cx="9144000" cy="3094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42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&amp; Bottom Ru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2"/>
            <a:ext cx="9144000" cy="3094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2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8" y="2061989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859138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8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16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23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31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Document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859138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DHHS Section or Health Plan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859138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448613-57BD-4C6A-8F2C-617CAD0CC460}"/>
              </a:ext>
            </a:extLst>
          </p:cNvPr>
          <p:cNvSpPr/>
          <p:nvPr userDrawn="1"/>
        </p:nvSpPr>
        <p:spPr>
          <a:xfrm>
            <a:off x="0" y="6579046"/>
            <a:ext cx="9144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>
                <a:latin typeface="Franklin Gothic Book" panose="020B05030201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>
                <a:latin typeface="Franklin Gothic Book" panose="020B0503020102020204" pitchFamily="34" charset="0"/>
              </a:defRPr>
            </a:lvl2pPr>
            <a:lvl3pPr marL="729854" indent="-171450">
              <a:lnSpc>
                <a:spcPct val="100000"/>
              </a:lnSpc>
              <a:defRPr sz="1500">
                <a:latin typeface="Franklin Gothic Book" panose="020B05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1" y="6573308"/>
            <a:ext cx="564098" cy="284692"/>
          </a:xfrm>
        </p:spPr>
        <p:txBody>
          <a:bodyPr/>
          <a:lstStyle>
            <a:lvl1pPr>
              <a:defRPr sz="75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" y="54882"/>
            <a:ext cx="7843267" cy="548640"/>
          </a:xfrm>
        </p:spPr>
        <p:txBody>
          <a:bodyPr anchor="t">
            <a:noAutofit/>
          </a:bodyPr>
          <a:lstStyle>
            <a:lvl1pPr algn="l">
              <a:defRPr lang="en-US" sz="2100" b="0" i="0" kern="1200" baseline="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685910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2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latin typeface="Franklin Gothic Book" panose="020B0503020102020204" pitchFamily="34" charset="0"/>
                <a:ea typeface="Franklin Gothic Book" panose="020B05030201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latin typeface="Franklin Gothic Book" panose="020B0503020102020204" pitchFamily="34" charset="0"/>
                <a:ea typeface="Franklin Gothic Book" panose="020B05030201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latin typeface="Franklin Gothic Book" panose="020B0503020102020204" pitchFamily="34" charset="0"/>
                <a:ea typeface="Franklin Gothic Book" panose="020B05030201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66253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lang="en-US" sz="2100" b="0" i="0" kern="1200" baseline="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917882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60355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lang="en-US" sz="2100" b="0" i="0" kern="1200" baseline="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539385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27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1" y="6573308"/>
            <a:ext cx="564098" cy="284692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41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1280160"/>
            <a:ext cx="8229598" cy="4846320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1200">
                <a:latin typeface="Franklin Gothic Medium" panose="020B06030201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200">
                <a:latin typeface="Franklin Gothic Medium" panose="020B0603020102020204" pitchFamily="34" charset="0"/>
              </a:defRPr>
            </a:lvl2pPr>
            <a:lvl3pPr marL="729854" indent="-171450">
              <a:lnSpc>
                <a:spcPct val="100000"/>
              </a:lnSpc>
              <a:defRPr sz="12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6243108"/>
            <a:ext cx="8229599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1" y="6573308"/>
            <a:ext cx="564098" cy="284692"/>
          </a:xfrm>
        </p:spPr>
        <p:txBody>
          <a:bodyPr/>
          <a:lstStyle>
            <a:lvl1pPr>
              <a:defRPr sz="75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640080"/>
            <a:ext cx="8229599" cy="548640"/>
          </a:xfrm>
        </p:spPr>
        <p:txBody>
          <a:bodyPr anchor="t">
            <a:noAutofit/>
          </a:bodyPr>
          <a:lstStyle>
            <a:lvl1pPr algn="l">
              <a:defRPr sz="18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02046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</p:spTree>
    <p:extLst>
      <p:ext uri="{BB962C8B-B14F-4D97-AF65-F5344CB8AC3E}">
        <p14:creationId xmlns:p14="http://schemas.microsoft.com/office/powerpoint/2010/main" val="3039880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7"/>
            <a:ext cx="9144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4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40080"/>
            <a:ext cx="7843267" cy="548640"/>
          </a:xfrm>
        </p:spPr>
        <p:txBody>
          <a:bodyPr>
            <a:noAutofit/>
          </a:bodyPr>
          <a:lstStyle>
            <a:lvl1pPr algn="l">
              <a:defRPr sz="2025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 of Item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788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22979" y="4"/>
            <a:ext cx="51390" cy="10787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520828"/>
            <a:ext cx="7888288" cy="4519613"/>
          </a:xfrm>
        </p:spPr>
        <p:txBody>
          <a:bodyPr/>
          <a:lstStyle>
            <a:lvl1pPr>
              <a:lnSpc>
                <a:spcPct val="100000"/>
              </a:lnSpc>
              <a:spcBef>
                <a:spcPts val="675"/>
              </a:spcBef>
              <a:defRPr sz="1575">
                <a:latin typeface="Franklin Gothic Medium" panose="020B0603020102020204" pitchFamily="34" charset="0"/>
              </a:defRPr>
            </a:lvl1pPr>
            <a:lvl2pPr marL="289322" indent="-96441">
              <a:lnSpc>
                <a:spcPct val="100000"/>
              </a:lnSpc>
              <a:buFont typeface="Franklin Gothic Medium" panose="020B0603020102020204" pitchFamily="34" charset="0"/>
              <a:buChar char="−"/>
              <a:defRPr sz="1350">
                <a:latin typeface="Franklin Gothic Medium" panose="020B0603020102020204" pitchFamily="34" charset="0"/>
              </a:defRPr>
            </a:lvl2pPr>
            <a:lvl3pPr>
              <a:lnSpc>
                <a:spcPct val="100000"/>
              </a:lnSpc>
              <a:defRPr sz="1125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6972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1350">
                <a:latin typeface="Franklin Gothic Medium" panose="020B06030201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350">
                <a:latin typeface="Franklin Gothic Medium" panose="020B0603020102020204" pitchFamily="34" charset="0"/>
              </a:defRPr>
            </a:lvl2pPr>
            <a:lvl3pPr marL="729854" indent="-171450">
              <a:lnSpc>
                <a:spcPct val="100000"/>
              </a:lnSpc>
              <a:defRPr sz="135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9" y="6573308"/>
            <a:ext cx="7682971" cy="284692"/>
          </a:xfrm>
        </p:spPr>
        <p:txBody>
          <a:bodyPr/>
          <a:lstStyle>
            <a:lvl1pPr algn="l">
              <a:defRPr sz="75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December 18,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1" y="6573308"/>
            <a:ext cx="564098" cy="284692"/>
          </a:xfrm>
        </p:spPr>
        <p:txBody>
          <a:bodyPr/>
          <a:lstStyle>
            <a:lvl1pPr>
              <a:defRPr sz="75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27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945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>
                <a:latin typeface="+mn-lt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>
                <a:latin typeface="+mn-lt"/>
              </a:defRPr>
            </a:lvl2pPr>
            <a:lvl3pPr marL="729854" indent="-171450">
              <a:lnSpc>
                <a:spcPct val="100000"/>
              </a:lnSpc>
              <a:defRPr sz="15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1" y="6573308"/>
            <a:ext cx="564098" cy="284692"/>
          </a:xfrm>
        </p:spPr>
        <p:txBody>
          <a:bodyPr/>
          <a:lstStyle>
            <a:lvl1pPr>
              <a:defRPr sz="75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27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72496" tIns="36248" rIns="72496" bIns="36248"/>
          <a:lstStyle/>
          <a:p>
            <a:pPr>
              <a:defRPr/>
            </a:pPr>
            <a:endParaRPr lang="en-US" sz="135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68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898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0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4"/>
            <a:ext cx="9144000" cy="28999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7280"/>
            <a:ext cx="8412480" cy="512064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defRPr sz="16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76" indent="-2333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−"/>
              <a:defRPr sz="16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60" indent="-2286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2" y="6309360"/>
            <a:ext cx="8412479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366503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700814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vert="horz" lIns="0" tIns="45720" rIns="91440" bIns="45720" rtlCol="0" anchor="t">
            <a:noAutofit/>
          </a:bodyPr>
          <a:lstStyle>
            <a:lvl1pPr>
              <a:defRPr lang="en-US" sz="3200" i="0" baseline="0" dirty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32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34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39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77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December 18,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698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6172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0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28999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6309360"/>
            <a:ext cx="8412479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D89FFB-6BE0-4B19-8FE0-9107298CD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758" y="1371600"/>
            <a:ext cx="8412480" cy="365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Click to add table title</a:t>
            </a:r>
          </a:p>
        </p:txBody>
      </p:sp>
    </p:spTree>
    <p:extLst>
      <p:ext uri="{BB962C8B-B14F-4D97-AF65-F5344CB8AC3E}">
        <p14:creationId xmlns:p14="http://schemas.microsoft.com/office/powerpoint/2010/main" val="4443194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995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31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7" y="232220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6" y="230098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89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405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7" y="2061987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738952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2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417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4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32197" indent="-175022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29854" indent="-171450">
              <a:lnSpc>
                <a:spcPct val="100000"/>
              </a:lnSpc>
              <a:spcBef>
                <a:spcPts val="0"/>
              </a:spcBef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34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263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9447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1" y="1849440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5763" indent="-128588">
              <a:buFont typeface="Franklin Gothic Medium Cond" panose="020B0606030402020204" pitchFamily="34" charset="0"/>
              <a:buChar char="–"/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50" y="1840561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85763" indent="-128588">
              <a:buFont typeface="Franklin Gothic Medium Cond" panose="020B0606030402020204" pitchFamily="34" charset="0"/>
              <a:buChar char="–"/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66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0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4"/>
            <a:ext cx="9144000" cy="28958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096972"/>
            <a:ext cx="8412480" cy="1212895"/>
          </a:xfrm>
          <a:prstGeom prst="rect">
            <a:avLst/>
          </a:prstGeom>
        </p:spPr>
        <p:txBody>
          <a:bodyPr>
            <a:noAutofit/>
          </a:bodyPr>
          <a:lstStyle>
            <a:lvl1pPr marL="169867" indent="-16986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76" indent="-233368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744555" indent="0">
              <a:lnSpc>
                <a:spcPct val="100000"/>
              </a:lnSpc>
              <a:spcBef>
                <a:spcPts val="0"/>
              </a:spcBef>
              <a:buNone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6309360"/>
            <a:ext cx="841248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65760" y="2400991"/>
            <a:ext cx="8412480" cy="3850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28464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1800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486738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vert="horz" lIns="0" tIns="45720" rIns="91440" bIns="45720" rtlCol="0" anchor="t">
            <a:noAutofit/>
          </a:bodyPr>
          <a:lstStyle>
            <a:lvl1pPr>
              <a:defRPr lang="en-US" sz="3200" i="0" baseline="0" dirty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135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107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96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633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j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j-lt"/>
              </a:defRPr>
            </a:lvl2pPr>
            <a:lvl3pPr>
              <a:defRPr sz="2000" baseline="0">
                <a:latin typeface="+mj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97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899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December 18,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09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0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27554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6309360"/>
            <a:ext cx="841248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65760" y="1097280"/>
            <a:ext cx="8412480" cy="5120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-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0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2840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6309360"/>
            <a:ext cx="841248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64069" y="1645920"/>
            <a:ext cx="4114800" cy="4663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645920"/>
            <a:ext cx="4113108" cy="4663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5760" y="1116330"/>
            <a:ext cx="41148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116330"/>
            <a:ext cx="4113108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" y="1645920"/>
            <a:ext cx="4114800" cy="457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61" indent="-171454">
              <a:buFont typeface="Franklin Gothic Medium Cond" panose="020B0606030402020204" pitchFamily="34" charset="0"/>
              <a:buChar char="–"/>
              <a:defRPr sz="16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457200"/>
            <a:ext cx="8412480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0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4"/>
            <a:ext cx="9144000" cy="29846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4069" y="6251575"/>
            <a:ext cx="8412480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4069" y="1097280"/>
            <a:ext cx="41148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097280"/>
            <a:ext cx="41148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132" y="1645920"/>
            <a:ext cx="4114800" cy="457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61" indent="-171454">
              <a:buFont typeface="Franklin Gothic Medium Cond" panose="020B0606030402020204" pitchFamily="34" charset="0"/>
              <a:buChar char="–"/>
              <a:defRPr sz="16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8" Type="http://schemas.openxmlformats.org/officeDocument/2006/relationships/image" Target="../media/image9.em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40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vmlDrawing" Target="../drawings/vmlDrawing1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vmlDrawing" Target="../drawings/vmlDrawing2.v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4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61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z="8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8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E578BC-BB18-42C1-A2C3-23CB0CDD1115}"/>
              </a:ext>
            </a:extLst>
          </p:cNvPr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929FC-6D37-4796-81EE-243F5DE93482}"/>
              </a:ext>
            </a:extLst>
          </p:cNvPr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1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4" r:id="rId2"/>
    <p:sldLayoutId id="2147483675" r:id="rId3"/>
    <p:sldLayoutId id="2147483676" r:id="rId4"/>
    <p:sldLayoutId id="2147483698" r:id="rId5"/>
    <p:sldLayoutId id="2147483677" r:id="rId6"/>
    <p:sldLayoutId id="2147483678" r:id="rId7"/>
    <p:sldLayoutId id="2147483691" r:id="rId8"/>
    <p:sldLayoutId id="2147483692" r:id="rId9"/>
    <p:sldLayoutId id="2147483681" r:id="rId10"/>
    <p:sldLayoutId id="2147483700" r:id="rId11"/>
    <p:sldLayoutId id="2147483702" r:id="rId12"/>
    <p:sldLayoutId id="2147483709" r:id="rId13"/>
    <p:sldLayoutId id="2147483798" r:id="rId14"/>
  </p:sldLayoutIdLst>
  <p:hf hdr="0" dt="0"/>
  <p:txStyles>
    <p:titleStyle>
      <a:lvl1pPr algn="l" defTabSz="685816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4" indent="-171454" algn="l" defTabSz="68581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61" indent="-171454" algn="l" defTabSz="6858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69" indent="-171454" algn="l" defTabSz="6858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77" indent="-171454" algn="l" defTabSz="6858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84" indent="-171454" algn="l" defTabSz="6858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93" indent="-171454" algn="l" defTabSz="6858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0" indent="-171454" algn="l" defTabSz="6858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08" indent="-171454" algn="l" defTabSz="6858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15" indent="-171454" algn="l" defTabSz="6858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6" algn="l" defTabSz="685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3" algn="l" defTabSz="685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1" algn="l" defTabSz="685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38" algn="l" defTabSz="685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6" algn="l" defTabSz="685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54" algn="l" defTabSz="685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1" algn="l" defTabSz="68581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3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December 18,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8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002060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432197" indent="-175022" algn="l" defTabSz="514350" rtl="0" eaLnBrk="1" latinLnBrk="0" hangingPunct="1">
        <a:lnSpc>
          <a:spcPct val="90000"/>
        </a:lnSpc>
        <a:spcBef>
          <a:spcPts val="281"/>
        </a:spcBef>
        <a:buFont typeface="Franklin Gothic Medium" panose="020B0603020102020204" pitchFamily="34" charset="0"/>
        <a:buChar char="–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9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z="6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6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E578BC-BB18-42C1-A2C3-23CB0CDD1115}"/>
              </a:ext>
            </a:extLst>
          </p:cNvPr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929FC-6D37-4796-81EE-243F5DE93482}"/>
              </a:ext>
            </a:extLst>
          </p:cNvPr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5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7" r:id="rId16"/>
    <p:sldLayoutId id="2147483748" r:id="rId17"/>
    <p:sldLayoutId id="2147483749" r:id="rId18"/>
    <p:sldLayoutId id="2147483750" r:id="rId19"/>
    <p:sldLayoutId id="2147483751" r:id="rId20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0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December 18,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1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9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z="675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675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4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December 18, 2019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4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Cheri.Dean@ncdps.gov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na.Bauman@dhhs.nc.gov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051F96-33A9-433B-A34F-972B9BF6F6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8084" y="526166"/>
            <a:ext cx="6584707" cy="1850906"/>
          </a:xfrm>
        </p:spPr>
        <p:txBody>
          <a:bodyPr/>
          <a:lstStyle/>
          <a:p>
            <a:endParaRPr lang="en-US" sz="1500" b="1" dirty="0">
              <a:latin typeface="+mn-lt"/>
            </a:endParaRPr>
          </a:p>
          <a:p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Behavioral Health Supports During a Disaster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6DF62-E8E8-4BB3-A714-E454668E3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2988" y="2923502"/>
            <a:ext cx="6486320" cy="2420331"/>
          </a:xfrm>
        </p:spPr>
        <p:txBody>
          <a:bodyPr/>
          <a:lstStyle/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1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Christina Bauman</a:t>
            </a:r>
          </a:p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Disaster Integration Coordinator</a:t>
            </a:r>
          </a:p>
          <a:p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100" b="0" dirty="0"/>
              <a:t>August 26, 2021</a:t>
            </a:r>
          </a:p>
          <a:p>
            <a:endPara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71EA02-6B78-482D-AFC3-BD0A65D818BA}"/>
              </a:ext>
            </a:extLst>
          </p:cNvPr>
          <p:cNvSpPr txBox="1">
            <a:spLocks/>
          </p:cNvSpPr>
          <p:nvPr/>
        </p:nvSpPr>
        <p:spPr>
          <a:xfrm>
            <a:off x="2588084" y="5045676"/>
            <a:ext cx="6837593" cy="21011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1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61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69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77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84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93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00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08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15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N.C. Department of Health and Human Services</a:t>
            </a: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Division of Mental Health, Developmental Disabilities and Substance Abuse Services </a:t>
            </a:r>
            <a:endParaRPr lang="en-US" sz="1800" b="0" dirty="0">
              <a:latin typeface="+mn-lt"/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9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A9A1C-EA0E-4CAD-B167-8557AFBEB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609" y="1652337"/>
            <a:ext cx="8444782" cy="4692314"/>
          </a:xfrm>
        </p:spPr>
        <p:txBody>
          <a:bodyPr/>
          <a:lstStyle/>
          <a:p>
            <a:pPr marL="0" indent="0">
              <a:spcAft>
                <a:spcPts val="2600"/>
              </a:spcAft>
              <a:buNone/>
            </a:pPr>
            <a:r>
              <a:rPr lang="en-US" sz="2500" dirty="0"/>
              <a:t>Increase behavioral health supports during disasters</a:t>
            </a:r>
          </a:p>
          <a:p>
            <a:pPr lvl="1">
              <a:spcAft>
                <a:spcPts val="2600"/>
              </a:spcAft>
              <a:buFont typeface="Wingdings" panose="05000000000000000000" pitchFamily="2" charset="2"/>
              <a:buChar char="Ø"/>
            </a:pPr>
            <a:r>
              <a:rPr lang="en-US" sz="2300" b="0" dirty="0"/>
              <a:t>People with significant behavioral health needs disproportionately represented seek emergency sheltering</a:t>
            </a:r>
          </a:p>
          <a:p>
            <a:pPr lvl="1">
              <a:spcAft>
                <a:spcPts val="2600"/>
              </a:spcAft>
              <a:buFont typeface="Wingdings" panose="05000000000000000000" pitchFamily="2" charset="2"/>
              <a:buChar char="Ø"/>
            </a:pPr>
            <a:r>
              <a:rPr lang="en-US" sz="2300" b="0" dirty="0"/>
              <a:t>A disaster can have traumatic effects on everyone</a:t>
            </a:r>
          </a:p>
          <a:p>
            <a:pPr lvl="1">
              <a:spcAft>
                <a:spcPts val="2600"/>
              </a:spcAft>
              <a:buFont typeface="Wingdings" panose="05000000000000000000" pitchFamily="2" charset="2"/>
              <a:buChar char="Ø"/>
            </a:pPr>
            <a:r>
              <a:rPr lang="en-US" sz="2300" b="0" dirty="0"/>
              <a:t>Shelter staff may need support</a:t>
            </a:r>
          </a:p>
          <a:p>
            <a:pPr marL="342900" lvl="1" indent="0">
              <a:spcAft>
                <a:spcPts val="900"/>
              </a:spcAft>
              <a:buNone/>
            </a:pPr>
            <a:endParaRPr lang="en-US" sz="400" b="0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66D35-16AF-4AE8-8D55-60AFE02236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756C3-EAA1-4DA6-876E-26805B71FE2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E2F23D-1CFD-4B46-B11A-B639D7DA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50" y="722004"/>
            <a:ext cx="7843267" cy="645641"/>
          </a:xfrm>
        </p:spPr>
        <p:txBody>
          <a:bodyPr/>
          <a:lstStyle/>
          <a:p>
            <a:r>
              <a:rPr lang="en-US" sz="4400" dirty="0"/>
              <a:t>Primary</a:t>
            </a:r>
            <a:r>
              <a:rPr lang="en-US" dirty="0"/>
              <a:t> </a:t>
            </a:r>
            <a:r>
              <a:rPr lang="en-US" sz="4400" dirty="0"/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829011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6680B7-B2C4-4A85-B2FF-28981606E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500" dirty="0"/>
              <a:t>State resource request</a:t>
            </a:r>
          </a:p>
          <a:p>
            <a:pPr>
              <a:spcAft>
                <a:spcPts val="400"/>
              </a:spcAft>
            </a:pPr>
            <a:r>
              <a:rPr lang="en-US" sz="2500" dirty="0"/>
              <a:t>DMHDDSAS coordinate with the local LME/MCOs to find suitable providers who are willing and able to deploy</a:t>
            </a:r>
          </a:p>
          <a:p>
            <a:pPr lvl="1">
              <a:spcAft>
                <a:spcPts val="1200"/>
              </a:spcAft>
            </a:pPr>
            <a:r>
              <a:rPr lang="en-US" b="0" dirty="0"/>
              <a:t>Started working with the Prepaid Health Plans (PHPs)</a:t>
            </a:r>
          </a:p>
          <a:p>
            <a:pPr>
              <a:spcAft>
                <a:spcPts val="400"/>
              </a:spcAft>
            </a:pPr>
            <a:r>
              <a:rPr lang="en-US" sz="2500" dirty="0"/>
              <a:t>Shelter resident needs:</a:t>
            </a:r>
          </a:p>
          <a:p>
            <a:pPr lvl="1">
              <a:spcAft>
                <a:spcPts val="400"/>
              </a:spcAft>
            </a:pPr>
            <a:r>
              <a:rPr lang="en-US" b="0" dirty="0"/>
              <a:t>Behavior</a:t>
            </a:r>
          </a:p>
          <a:p>
            <a:pPr lvl="1">
              <a:spcAft>
                <a:spcPts val="400"/>
              </a:spcAft>
            </a:pPr>
            <a:r>
              <a:rPr lang="en-US" b="0" dirty="0"/>
              <a:t>Mental health</a:t>
            </a:r>
          </a:p>
          <a:p>
            <a:pPr lvl="1">
              <a:spcAft>
                <a:spcPts val="400"/>
              </a:spcAft>
            </a:pPr>
            <a:r>
              <a:rPr lang="en-US" b="0" dirty="0"/>
              <a:t>Personal Assistance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3F370-7824-42F9-8120-B29A6378A6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8F3E0-C87C-4FE3-9220-CC1967E6B2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CE2C7-EB94-4068-A8CC-272C06E155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98A585-482B-4192-97B9-54B8DF54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3" y="696492"/>
            <a:ext cx="8755117" cy="548640"/>
          </a:xfrm>
        </p:spPr>
        <p:txBody>
          <a:bodyPr/>
          <a:lstStyle/>
          <a:p>
            <a:r>
              <a:rPr lang="en-US" sz="4100" dirty="0"/>
              <a:t>Behavioral Health Providers in Shelters</a:t>
            </a:r>
          </a:p>
        </p:txBody>
      </p:sp>
    </p:spTree>
    <p:extLst>
      <p:ext uri="{BB962C8B-B14F-4D97-AF65-F5344CB8AC3E}">
        <p14:creationId xmlns:p14="http://schemas.microsoft.com/office/powerpoint/2010/main" val="35740035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87A676-D9B9-4B3F-B191-228891CED1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172" y="4066663"/>
            <a:ext cx="8697726" cy="25298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500" dirty="0"/>
              <a:t>May link uninsured or underinsured to local LME/MCO for other services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CCP is ending October 18, but the number will remain	 active</a:t>
            </a:r>
          </a:p>
          <a:p>
            <a:pPr lvl="2">
              <a:spcAft>
                <a:spcPts val="1200"/>
              </a:spcAft>
            </a:pPr>
            <a:r>
              <a:rPr lang="en-US" sz="2200" b="0" dirty="0"/>
              <a:t>REAL Intervention, Inc. Call Center assists with an array of crisis calls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C4AA4-C7FE-47C3-B7BC-21EFBB284C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66FA9-A4E1-427A-8309-69ADA0BCE8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2BFB57-EAE1-4019-B4DC-B8E50BA2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4" y="708934"/>
            <a:ext cx="8773952" cy="548640"/>
          </a:xfrm>
        </p:spPr>
        <p:txBody>
          <a:bodyPr/>
          <a:lstStyle/>
          <a:p>
            <a:r>
              <a:rPr lang="en-US" sz="4400" dirty="0"/>
              <a:t>Hope4NC: Crisis Counseling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F7D65-2803-4D82-A352-9928B788E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7" t="19323" r="27801" b="20303"/>
          <a:stretch/>
        </p:blipFill>
        <p:spPr>
          <a:xfrm>
            <a:off x="5440898" y="1808057"/>
            <a:ext cx="3466127" cy="1818443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37A0B4B-713E-45F0-AEBF-B75DCE9AACDC}"/>
              </a:ext>
            </a:extLst>
          </p:cNvPr>
          <p:cNvSpPr txBox="1">
            <a:spLocks/>
          </p:cNvSpPr>
          <p:nvPr/>
        </p:nvSpPr>
        <p:spPr>
          <a:xfrm>
            <a:off x="228600" y="1526433"/>
            <a:ext cx="5212298" cy="2677949"/>
          </a:xfrm>
        </p:spPr>
        <p:txBody>
          <a:bodyPr>
            <a:noAutofit/>
          </a:bodyPr>
          <a:lstStyle>
            <a:lvl1pPr marL="228600" indent="-228600" algn="l" defTabSz="685816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defRPr>
            </a:lvl1pPr>
            <a:lvl2pPr marL="576263" indent="-233363" algn="l" defTabSz="685816" rtl="0" eaLnBrk="1" latinLnBrk="0" hangingPunct="1">
              <a:lnSpc>
                <a:spcPct val="100000"/>
              </a:lnSpc>
              <a:spcBef>
                <a:spcPts val="375"/>
              </a:spcBef>
              <a:buFont typeface="Franklin Gothic Medium" panose="020B0603020102020204" pitchFamily="34" charset="0"/>
              <a:buChar char="−"/>
              <a:defRPr sz="2400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defRPr>
            </a:lvl2pPr>
            <a:lvl3pPr marL="973138" indent="-228600" algn="l" defTabSz="685816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defRPr>
            </a:lvl3pPr>
            <a:lvl4pPr marL="1200177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defRPr>
            </a:lvl4pPr>
            <a:lvl5pPr marL="1543084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defRPr>
            </a:lvl5pPr>
            <a:lvl6pPr marL="1885993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00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08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15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500" dirty="0"/>
              <a:t>Resource for all North Carolinians </a:t>
            </a:r>
          </a:p>
          <a:p>
            <a:pPr>
              <a:spcAft>
                <a:spcPts val="1200"/>
              </a:spcAft>
            </a:pPr>
            <a:r>
              <a:rPr lang="en-US" sz="2500" dirty="0"/>
              <a:t>Support via call/text/chat, option for referral to local LME/MCO CCP staff for one or more counseling sessions</a:t>
            </a:r>
          </a:p>
        </p:txBody>
      </p:sp>
    </p:spTree>
    <p:extLst>
      <p:ext uri="{BB962C8B-B14F-4D97-AF65-F5344CB8AC3E}">
        <p14:creationId xmlns:p14="http://schemas.microsoft.com/office/powerpoint/2010/main" val="20831379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1562B0-14A5-4BBF-B6F7-5F49445C7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23" t="18072" r="40115" b="11481"/>
          <a:stretch/>
        </p:blipFill>
        <p:spPr>
          <a:xfrm>
            <a:off x="4471651" y="1126787"/>
            <a:ext cx="4398247" cy="507221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B3BC82-2176-45E7-A62D-A37FEE200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756" y="1383486"/>
            <a:ext cx="4060527" cy="4775575"/>
          </a:xfrm>
        </p:spPr>
        <p:txBody>
          <a:bodyPr/>
          <a:lstStyle/>
          <a:p>
            <a:r>
              <a:rPr lang="en-US" sz="2300" dirty="0"/>
              <a:t>Support for Shelter Staff and other Disaster Responders</a:t>
            </a:r>
          </a:p>
          <a:p>
            <a:pPr lvl="1"/>
            <a:r>
              <a:rPr lang="en-US" sz="2100" b="0" dirty="0"/>
              <a:t>Stress</a:t>
            </a:r>
          </a:p>
          <a:p>
            <a:pPr lvl="1"/>
            <a:r>
              <a:rPr lang="en-US" sz="2100" b="0" dirty="0"/>
              <a:t>Secondary Traumatic Stress</a:t>
            </a:r>
          </a:p>
          <a:p>
            <a:pPr lvl="1"/>
            <a:r>
              <a:rPr lang="en-US" sz="2100" b="0" dirty="0"/>
              <a:t>Compassion Fatigue</a:t>
            </a:r>
          </a:p>
          <a:p>
            <a:r>
              <a:rPr lang="en-US" sz="2300" dirty="0"/>
              <a:t>Call 24/7</a:t>
            </a:r>
          </a:p>
          <a:p>
            <a:r>
              <a:rPr lang="en-US" sz="2300" dirty="0"/>
              <a:t>Speak with REAL Crisis Intervention Inc. Call Center</a:t>
            </a:r>
          </a:p>
          <a:p>
            <a:r>
              <a:rPr lang="en-US" sz="2300" dirty="0"/>
              <a:t>Optional referral to NC Licensed Therapists ASAP within 24 hours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0590D-E40A-4F42-B17C-68F34C3A1D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F47FD-4A93-4279-B60C-7CB6FFD807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F055D6-7DF5-4725-B7D0-4AEB8B477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686" y="620508"/>
            <a:ext cx="7843267" cy="548640"/>
          </a:xfrm>
        </p:spPr>
        <p:txBody>
          <a:bodyPr/>
          <a:lstStyle/>
          <a:p>
            <a:r>
              <a:rPr lang="en-US" sz="4400" dirty="0"/>
              <a:t>Hope4Healers</a:t>
            </a:r>
          </a:p>
        </p:txBody>
      </p:sp>
    </p:spTree>
    <p:extLst>
      <p:ext uri="{BB962C8B-B14F-4D97-AF65-F5344CB8AC3E}">
        <p14:creationId xmlns:p14="http://schemas.microsoft.com/office/powerpoint/2010/main" val="142784944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D7E750-BBD4-4672-82D2-EE934E8DA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898171"/>
            <a:ext cx="6278773" cy="20683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100" b="0" dirty="0"/>
              <a:t>Trained, deployable teams, available upon request, to work in Disaster Service Centers</a:t>
            </a:r>
          </a:p>
          <a:p>
            <a:pPr>
              <a:spcAft>
                <a:spcPts val="600"/>
              </a:spcAft>
            </a:pPr>
            <a:r>
              <a:rPr lang="en-US" sz="2100" b="0" dirty="0"/>
              <a:t>Assist with assessments and recommendations to meet the needs of people with access and functional needs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D46AE-70F1-4618-8164-6E69F59F9B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8669B-C16E-4700-BEC6-96640E970E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C34A02-3DCB-4EAF-BB3E-F9A1A53F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51" y="543241"/>
            <a:ext cx="8869898" cy="548640"/>
          </a:xfrm>
        </p:spPr>
        <p:txBody>
          <a:bodyPr/>
          <a:lstStyle/>
          <a:p>
            <a:pPr algn="ctr"/>
            <a:r>
              <a:rPr lang="en-US" sz="4000" dirty="0"/>
              <a:t>NC Functional Assessment Support Teams (FAST)</a:t>
            </a:r>
          </a:p>
        </p:txBody>
      </p:sp>
      <p:pic>
        <p:nvPicPr>
          <p:cNvPr id="7" name="Picture 2" descr="C:\Users\wpulley\Documents\FAST\NC FAST Materials\Curr. PPT\Curr Remake\FAST-NC-Logo-JPEG.jpg">
            <a:extLst>
              <a:ext uri="{FF2B5EF4-FFF2-40B4-BE49-F238E27FC236}">
                <a16:creationId xmlns:a16="http://schemas.microsoft.com/office/drawing/2014/main" id="{84FE17E1-7324-4E63-B32A-D497CFEAF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73" y="1422081"/>
            <a:ext cx="2006919" cy="200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A10E700-0FED-4347-8A7C-B8708A1CD43C}"/>
              </a:ext>
            </a:extLst>
          </p:cNvPr>
          <p:cNvGrpSpPr/>
          <p:nvPr/>
        </p:nvGrpSpPr>
        <p:grpSpPr>
          <a:xfrm>
            <a:off x="5088636" y="3872685"/>
            <a:ext cx="3702269" cy="2256937"/>
            <a:chOff x="1314450" y="2006600"/>
            <a:chExt cx="8699500" cy="4648200"/>
          </a:xfrm>
        </p:grpSpPr>
        <p:sp>
          <p:nvSpPr>
            <p:cNvPr id="10" name="Oval 9" descr="Two circles, one smaller, with the words &quot;people with disabilities' inside a larger one labeled 'people with access and functional needs'" title="Access and functional needs depiction">
              <a:extLst>
                <a:ext uri="{FF2B5EF4-FFF2-40B4-BE49-F238E27FC236}">
                  <a16:creationId xmlns:a16="http://schemas.microsoft.com/office/drawing/2014/main" id="{7C6BFDE2-0AE8-4677-A98B-C053610781B4}"/>
                </a:ext>
              </a:extLst>
            </p:cNvPr>
            <p:cNvSpPr/>
            <p:nvPr/>
          </p:nvSpPr>
          <p:spPr>
            <a:xfrm>
              <a:off x="1314450" y="2006600"/>
              <a:ext cx="8699500" cy="46482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D0F75B6-88D0-4659-ACE8-7B9D9CF01DCF}"/>
                </a:ext>
              </a:extLst>
            </p:cNvPr>
            <p:cNvSpPr/>
            <p:nvPr/>
          </p:nvSpPr>
          <p:spPr>
            <a:xfrm>
              <a:off x="1730375" y="2921000"/>
              <a:ext cx="3530600" cy="2819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4B2290-B1C0-4FD4-9324-C017969B8128}"/>
                </a:ext>
              </a:extLst>
            </p:cNvPr>
            <p:cNvSpPr txBox="1"/>
            <p:nvPr/>
          </p:nvSpPr>
          <p:spPr>
            <a:xfrm>
              <a:off x="2108580" y="3667394"/>
              <a:ext cx="3132578" cy="1257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/>
                <a:t>People with Disabilities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5111AB-53B2-4E40-B06D-FC310F0436A4}"/>
                </a:ext>
              </a:extLst>
            </p:cNvPr>
            <p:cNvSpPr txBox="1"/>
            <p:nvPr/>
          </p:nvSpPr>
          <p:spPr>
            <a:xfrm>
              <a:off x="5664199" y="3009898"/>
              <a:ext cx="3651993" cy="2590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/>
                <a:t>People with Access and Functional Needs</a:t>
              </a: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4ED4159A-C720-43DE-B696-85384D848AC3}"/>
              </a:ext>
            </a:extLst>
          </p:cNvPr>
          <p:cNvSpPr txBox="1">
            <a:spLocks/>
          </p:cNvSpPr>
          <p:nvPr/>
        </p:nvSpPr>
        <p:spPr>
          <a:xfrm>
            <a:off x="222809" y="3966515"/>
            <a:ext cx="5116405" cy="2348244"/>
          </a:xfrm>
        </p:spPr>
        <p:txBody>
          <a:bodyPr>
            <a:noAutofit/>
          </a:bodyPr>
          <a:lstStyle>
            <a:lvl1pPr marL="228600" indent="-228600" algn="l" defTabSz="685816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defRPr>
            </a:lvl1pPr>
            <a:lvl2pPr marL="576263" indent="-233363" algn="l" defTabSz="685816" rtl="0" eaLnBrk="1" latinLnBrk="0" hangingPunct="1">
              <a:lnSpc>
                <a:spcPct val="100000"/>
              </a:lnSpc>
              <a:spcBef>
                <a:spcPts val="375"/>
              </a:spcBef>
              <a:buFont typeface="Franklin Gothic Medium" panose="020B0603020102020204" pitchFamily="34" charset="0"/>
              <a:buChar char="−"/>
              <a:defRPr sz="2400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defRPr>
            </a:lvl2pPr>
            <a:lvl3pPr marL="973138" indent="-228600" algn="l" defTabSz="685816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defRPr>
            </a:lvl3pPr>
            <a:lvl4pPr marL="1200177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defRPr>
            </a:lvl4pPr>
            <a:lvl5pPr marL="1543084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defRPr>
            </a:lvl5pPr>
            <a:lvl6pPr marL="1885993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00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808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715" indent="-171454" algn="l" defTabSz="68581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100" b="0" dirty="0"/>
              <a:t>Mission: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Retention of independence and self-determination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Reduce impact on medical support and shelter staff services 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Individuals receive needed services &amp; equipment</a:t>
            </a:r>
          </a:p>
          <a:p>
            <a:pPr lvl="1">
              <a:spcAft>
                <a:spcPts val="600"/>
              </a:spcAft>
            </a:pP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4707760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269836-12A3-459E-9AF0-F77184E619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287" y="1403073"/>
            <a:ext cx="8241248" cy="3599851"/>
          </a:xfrm>
        </p:spPr>
        <p:txBody>
          <a:bodyPr/>
          <a:lstStyle/>
          <a:p>
            <a:r>
              <a:rPr lang="en-US" sz="2300" b="0" dirty="0"/>
              <a:t>2-hour informational presentation: can request 	</a:t>
            </a:r>
          </a:p>
          <a:p>
            <a:r>
              <a:rPr lang="en-US" sz="2300" b="0" dirty="0"/>
              <a:t>8-hour training to become a FAST member (offered quarterly)</a:t>
            </a:r>
          </a:p>
          <a:p>
            <a:pPr lvl="1"/>
            <a:r>
              <a:rPr lang="en-US" sz="2100" b="0" dirty="0"/>
              <a:t>ICS courses</a:t>
            </a:r>
          </a:p>
          <a:p>
            <a:pPr lvl="1"/>
            <a:r>
              <a:rPr lang="en-US" sz="2100" b="0" dirty="0"/>
              <a:t>Red Cross courses</a:t>
            </a:r>
          </a:p>
          <a:p>
            <a:r>
              <a:rPr lang="en-US" sz="2300" b="0" dirty="0"/>
              <a:t>Next FAST class – Sept. 9, 8:30 am – 4:00 pm (SEOC)</a:t>
            </a:r>
          </a:p>
          <a:p>
            <a:pPr lvl="1"/>
            <a:r>
              <a:rPr lang="en-US" sz="2100" b="0" dirty="0"/>
              <a:t>Register on NC TERMS</a:t>
            </a:r>
          </a:p>
          <a:p>
            <a:r>
              <a:rPr lang="en-US" sz="2300" b="0" dirty="0"/>
              <a:t>For more information, contact Cheri Dean, NCEM Disability Integration Coordinator at </a:t>
            </a:r>
            <a:r>
              <a:rPr lang="en-US" sz="2300" b="0" dirty="0">
                <a:hlinkClick r:id="rId2"/>
              </a:rPr>
              <a:t>Cheri.Dean@ncdps.gov</a:t>
            </a:r>
            <a:r>
              <a:rPr lang="en-US" sz="2300" b="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F2640-851F-4626-A523-3320B4D455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F5F6F-1054-4088-A6AB-16323D9397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954322-E092-4EEB-BE67-2D2BB7E0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674" y="569303"/>
            <a:ext cx="6115314" cy="548640"/>
          </a:xfrm>
        </p:spPr>
        <p:txBody>
          <a:bodyPr/>
          <a:lstStyle/>
          <a:p>
            <a:r>
              <a:rPr lang="en-US" sz="4400" dirty="0"/>
              <a:t>NC FAST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7E3017-3276-4CF2-B713-D1A5C7799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15" y="5182119"/>
            <a:ext cx="6211112" cy="110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8375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8A504B-6B61-44D3-9224-33420744C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990834"/>
            <a:ext cx="7888288" cy="404960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Contact Information </a:t>
            </a:r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b="0" dirty="0"/>
              <a:t>Christina Bauman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0" dirty="0"/>
              <a:t>Disaster Integration Coordinator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0" dirty="0"/>
              <a:t>DMHDDSAS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700" b="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b="0" dirty="0">
                <a:hlinkClick r:id="rId2"/>
              </a:rPr>
              <a:t>Christina.Bauman@dhhs.nc.gov</a:t>
            </a:r>
            <a:r>
              <a:rPr lang="en-US" b="0" dirty="0"/>
              <a:t>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0" dirty="0"/>
              <a:t>Mobile  984-302-0122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455F6-1E1D-4419-B14A-C51733E84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8AA2A-9E81-450E-A456-20D0B28A78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D9EC8-8B07-4400-B3FB-A13EB66733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F2675A-D2A1-48F3-BF4B-A62F8D9D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0" y="908746"/>
            <a:ext cx="7843267" cy="1036580"/>
          </a:xfrm>
        </p:spPr>
        <p:txBody>
          <a:bodyPr/>
          <a:lstStyle/>
          <a:p>
            <a:pPr algn="ctr"/>
            <a:r>
              <a:rPr lang="en-US" sz="49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6115639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QoKR0gQ7irhgfHlCow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QoKR0gQ7irhgfHlCowQw"/>
</p:tagLst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2677F2AEEB99488D44F2D61DD86124" ma:contentTypeVersion="4" ma:contentTypeDescription="Create a new document." ma:contentTypeScope="" ma:versionID="cf02c07c84b7ec3eeb4f772c300935f6">
  <xsd:schema xmlns:xsd="http://www.w3.org/2001/XMLSchema" xmlns:xs="http://www.w3.org/2001/XMLSchema" xmlns:p="http://schemas.microsoft.com/office/2006/metadata/properties" xmlns:ns2="140bd7d2-9b49-4074-96a7-398511fa7d55" targetNamespace="http://schemas.microsoft.com/office/2006/metadata/properties" ma:root="true" ma:fieldsID="c82328a628b6c247e3a400cb0f894630" ns2:_="">
    <xsd:import namespace="140bd7d2-9b49-4074-96a7-398511fa7d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bd7d2-9b49-4074-96a7-398511fa7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738C8E-AAAC-4BF6-8C7E-584ECEF57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0bd7d2-9b49-4074-96a7-398511fa7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A93631-2AB6-4658-8959-59DFB1F1EA1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40bd7d2-9b49-4074-96a7-398511fa7d5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D0083E-75BB-4916-ADAB-6C496BDAF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4990</TotalTime>
  <Words>317</Words>
  <Application>Microsoft Office PowerPoint</Application>
  <PresentationFormat>On-screen Show (4:3)</PresentationFormat>
  <Paragraphs>74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Calibri</vt:lpstr>
      <vt:lpstr>Franklin Gothic Book</vt:lpstr>
      <vt:lpstr>Franklin Gothic Demi Cond</vt:lpstr>
      <vt:lpstr>Franklin Gothic Medium</vt:lpstr>
      <vt:lpstr>Franklin Gothic Medium Cond</vt:lpstr>
      <vt:lpstr>Gotham Bold</vt:lpstr>
      <vt:lpstr>Helvetica</vt:lpstr>
      <vt:lpstr>Wingdings</vt:lpstr>
      <vt:lpstr>3_Office Theme</vt:lpstr>
      <vt:lpstr>2_Office Theme</vt:lpstr>
      <vt:lpstr>4_Office Theme</vt:lpstr>
      <vt:lpstr>5_Office Theme</vt:lpstr>
      <vt:lpstr>6_Office Theme</vt:lpstr>
      <vt:lpstr>8_Office Theme</vt:lpstr>
      <vt:lpstr>think-cell Slide</vt:lpstr>
      <vt:lpstr>PowerPoint Presentation</vt:lpstr>
      <vt:lpstr>Primary Focus</vt:lpstr>
      <vt:lpstr>Behavioral Health Providers in Shelters</vt:lpstr>
      <vt:lpstr>Hope4NC: Crisis Counseling Program</vt:lpstr>
      <vt:lpstr>Hope4Healers</vt:lpstr>
      <vt:lpstr>NC Functional Assessment Support Teams (FAST)</vt:lpstr>
      <vt:lpstr>NC FAST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Farrington, Debra C</dc:creator>
  <cp:lastModifiedBy>Bauman, Christina</cp:lastModifiedBy>
  <cp:revision>108</cp:revision>
  <dcterms:created xsi:type="dcterms:W3CDTF">2019-11-26T19:04:43Z</dcterms:created>
  <dcterms:modified xsi:type="dcterms:W3CDTF">2021-08-26T15:04:30Z</dcterms:modified>
</cp:coreProperties>
</file>