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2" r:id="rId3"/>
    <p:sldId id="274" r:id="rId4"/>
    <p:sldId id="261" r:id="rId5"/>
    <p:sldId id="267" r:id="rId6"/>
    <p:sldId id="268" r:id="rId7"/>
    <p:sldId id="269" r:id="rId8"/>
    <p:sldId id="272" r:id="rId9"/>
    <p:sldId id="279" r:id="rId10"/>
    <p:sldId id="277" r:id="rId11"/>
    <p:sldId id="278" r:id="rId12"/>
    <p:sldId id="283" r:id="rId13"/>
    <p:sldId id="284" r:id="rId14"/>
    <p:sldId id="287" r:id="rId15"/>
    <p:sldId id="288" r:id="rId16"/>
    <p:sldId id="280" r:id="rId17"/>
    <p:sldId id="286" r:id="rId18"/>
    <p:sldId id="281" r:id="rId1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98" d="100"/>
          <a:sy n="98" d="100"/>
        </p:scale>
        <p:origin x="102" y="4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EA05B37-65DA-4D71-8787-1787E542F9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033150-48A5-4C34-896C-8E8E8748791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021AC71-71F3-46C9-A91E-B273095205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CD10B66-1561-48B9-9F4F-E39E0CFEC5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EE15B-E0BC-4E67-B653-3E20A4ED5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80489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5003B0-9C1A-4C2F-B473-693B5EA8BD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20EC977-AB98-421A-BC5C-CA4A48D703C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6425C-AC8A-49A6-9EAE-69F1F04D82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E12F77-89DF-4090-B15A-DC38F4CAA8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1FAB9C-A8C8-49E9-AA16-5A1AD42E65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11983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CFD6154-D774-4EAD-9FC6-51EDEF12625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B6B6989-14BC-4459-9E7F-57881DF96A1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2FFF6F2-99BF-446F-B51B-9520E3CA45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2E8CC3C-753E-487A-A810-879EF6A850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77334C-C247-4ACC-AD0A-85FD2224F5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83431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EFB822-9E64-4837-A87C-E22DB55214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A022F3-A26B-461C-8180-93CBEB2FE7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2F198D4-476C-4F35-8946-643ADAC921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105710-93DB-4FC9-84B0-E7D456D107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901481C-AB1D-48A7-B365-35467650ED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83396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048D4B-0671-4798-B18A-5316C5F9F3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60B926-AFD4-4977-A5FD-18A371CD38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DB46C6-E60B-4F94-B531-CA2FCD9954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064652-38F6-4967-A6B6-09E051BFC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184DBE-09A9-48F3-98F7-7518497E57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18351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54FAB4-608A-47DF-BD9E-3F05575A9B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35B480-B9DA-4285-9A0F-E211966B7EC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A6CD363-215C-4EBA-AF93-06964277D8E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7BD48DB-DFC9-4D61-9A45-D8C6832E6B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DC13499-5ADA-427E-BD55-9E1894B67B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D8060-9081-435C-BC81-C54FF9905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125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FD89B6-47F4-4E62-B43E-F4761571A6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C9EA21-7F1E-4BC5-AE52-B032A96D9E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A71AAF80-6BCD-4D1A-A0B9-F414A440B4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AF7EA96-ABC5-4CD8-B583-BEDEC4EBAC1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46FB8CA-A0B1-4DA6-A018-51FE3A65059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6AF587A-19D8-4893-B402-CF6459D42B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2079EDA-28C5-455E-A491-104700F824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52F0C1B-1A7E-4378-9217-481ED5469A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5076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2F3E9F-29E7-4529-8F73-EE36086193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11E92DA-EF82-4870-AF7F-3135B5003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18BECF3-64D3-4951-A1BA-65A9470F2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DFED791-325B-472A-95CE-2E0F980FB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890837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6D10B779-36CD-44FE-9F52-96D630D986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C01BE8D-F273-44EF-810E-B476ABC815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3BDE9A1-DEF9-4F56-9AC4-1099CDDA2D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054781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9D6304-E3F7-465F-AAEF-BF180344D4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A4892D-6A78-4A16-ACBE-B49188692B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413F8C0-EF37-4202-843A-A3994113A6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0F85313-A5CD-408C-9D76-6BF4E0996B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CD6F0C-81F3-48DC-B26C-ACA28DCDDF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2C1766-83EF-4EC8-B172-B5E5584D3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4632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5A9261-CD4D-4E7B-BE67-8EE7DB81EF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8CA78D3-B468-4376-8CE0-12925AA32CD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9464487-CACF-43C8-8A74-897BF379B44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D833B24-3D27-41D8-9E20-ED0E1B95F6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A3DF806-24CA-417E-B197-DD2273F557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C601E27-1593-49C2-A9D3-E93E575EDC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24750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0C148DC-EE88-423D-927C-E6387D3FE1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75B02C-A73F-4B00-A894-F80E58AD01C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70439DC-4A08-4868-99F8-D5F58DE2EF8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1ADF66-778B-4F53-8C8D-B1D8499AA871}" type="datetimeFigureOut">
              <a:rPr lang="en-US" smtClean="0"/>
              <a:t>8/25/2021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24CE47-DC2F-4B31-93D2-36A522BB64F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5029BD-03C5-4F3E-BBD2-B867821D832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320A01-5D92-46E0-ADCF-996E7346A0E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38958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7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png"/><Relationship Id="rId5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0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8192">
              <a:srgbClr val="FCEBE1"/>
            </a:gs>
            <a:gs pos="26714">
              <a:srgbClr val="FBE5D7"/>
            </a:gs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E7B506-7B23-413D-B5D9-5EC99FE873F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15018" y="2407893"/>
            <a:ext cx="8691666" cy="1352145"/>
          </a:xfrm>
          <a:ln w="12700">
            <a:noFill/>
          </a:ln>
        </p:spPr>
        <p:txBody>
          <a:bodyPr>
            <a:normAutofit fontScale="90000"/>
          </a:bodyPr>
          <a:lstStyle/>
          <a:p>
            <a:b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50800" dist="38100" dir="8100000" algn="tr" rotWithShape="0">
                    <a:prstClr val="black">
                      <a:alpha val="40000"/>
                    </a:prstClr>
                  </a:outerShdw>
                </a:effectLst>
              </a:rPr>
              <a:t>Non-congregate Sheltering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8B82270-454B-4ADC-942F-F41743EFDF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3711" y="4941948"/>
            <a:ext cx="9144000" cy="1655762"/>
          </a:xfrm>
        </p:spPr>
        <p:txBody>
          <a:bodyPr>
            <a:normAutofit fontScale="92500" lnSpcReduction="20000"/>
          </a:bodyPr>
          <a:lstStyle/>
          <a:p>
            <a:endParaRPr lang="en-US" dirty="0"/>
          </a:p>
          <a:p>
            <a:pPr algn="l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Sandra Bridges</a:t>
            </a:r>
          </a:p>
          <a:p>
            <a:pPr algn="l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Human Services Branch Manager</a:t>
            </a:r>
          </a:p>
          <a:p>
            <a:pPr algn="l"/>
            <a:r>
              <a:rPr lang="en-US" sz="2800" dirty="0">
                <a:solidFill>
                  <a:schemeClr val="accent1">
                    <a:lumMod val="50000"/>
                  </a:schemeClr>
                </a:solidFill>
              </a:rPr>
              <a:t>North Carolina Emergency Management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4A6CFFE-CD94-4116-BD17-0B6CB30099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61359" y="801222"/>
            <a:ext cx="1598984" cy="1392663"/>
          </a:xfrm>
          <a:prstGeom prst="rect">
            <a:avLst/>
          </a:prstGeom>
          <a:ln w="19050">
            <a:noFill/>
          </a:ln>
        </p:spPr>
      </p:pic>
    </p:spTree>
    <p:extLst>
      <p:ext uri="{BB962C8B-B14F-4D97-AF65-F5344CB8AC3E}">
        <p14:creationId xmlns:p14="http://schemas.microsoft.com/office/powerpoint/2010/main" val="132209857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B99E-2D5E-4866-B727-E47B4746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Lodging Coordinator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33370-061B-498C-AF55-B15BB45F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486275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9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01942A77-AED2-4C8C-A404-6A58C5D78B1E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515600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Determines what types and how many rooms each family needs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How many people are in the family unit?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Do any members of the family require ADA accessible accommodations?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Is the family traveling with pets?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Uses our internal system to view blocked rooms and make room assignment based on needs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Provides clients with hotel information</a:t>
            </a:r>
          </a:p>
        </p:txBody>
      </p:sp>
    </p:spTree>
    <p:extLst>
      <p:ext uri="{BB962C8B-B14F-4D97-AF65-F5344CB8AC3E}">
        <p14:creationId xmlns:p14="http://schemas.microsoft.com/office/powerpoint/2010/main" val="38987584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B99E-2D5E-4866-B727-E47B4746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Hotel Liaison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33370-061B-498C-AF55-B15BB45F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15902"/>
            <a:ext cx="10515600" cy="4486275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Verifies evacuees arriving at the hotel are listed in the system and mark them as checked in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Collects registration forms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Directs evacuees to the hotel’s front desk for check-in and room/key assignment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Serves as liaison between hotel and SEOC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Serves as point of contact for food vendors and any other wrap around services that may arrive on site</a:t>
            </a:r>
          </a:p>
          <a:p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ADDA8636-753B-4729-8C5D-8B424E0940A7}"/>
              </a:ext>
            </a:extLst>
          </p:cNvPr>
          <p:cNvSpPr txBox="1">
            <a:spLocks/>
          </p:cNvSpPr>
          <p:nvPr/>
        </p:nvSpPr>
        <p:spPr>
          <a:xfrm>
            <a:off x="838200" y="1690688"/>
            <a:ext cx="10515600" cy="4486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sz="2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091043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40BE4D-22B3-48E0-9955-00D28CF74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717" y="2976562"/>
            <a:ext cx="9278566" cy="9048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if there is no large-scale evacuation?</a:t>
            </a:r>
          </a:p>
        </p:txBody>
      </p:sp>
    </p:spTree>
    <p:extLst>
      <p:ext uri="{BB962C8B-B14F-4D97-AF65-F5344CB8AC3E}">
        <p14:creationId xmlns:p14="http://schemas.microsoft.com/office/powerpoint/2010/main" val="19471596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C77FE-C56F-4247-BB99-F515C8EF8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0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NCS for Local Events: It’s not easy!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E3CA-F06F-41B6-9CD4-966F02E15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090"/>
            <a:ext cx="10515600" cy="525044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NCS is available for local events, but requires much more engagement from the local jurisdiction.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Kick-off meeting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Local EM, DSS, Human Services, BEOC, and others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Current and projected needs – expect it to grow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Limitations and restrictions for NCS locations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Eligibility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Must be from impacted area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Locals must determine how to verify this</a:t>
            </a:r>
          </a:p>
        </p:txBody>
      </p:sp>
    </p:spTree>
    <p:extLst>
      <p:ext uri="{BB962C8B-B14F-4D97-AF65-F5344CB8AC3E}">
        <p14:creationId xmlns:p14="http://schemas.microsoft.com/office/powerpoint/2010/main" val="427527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C77FE-C56F-4247-BB99-F515C8EF8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0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NCS for Local Events: It’s not easy!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E3CA-F06F-41B6-9CD4-966F02E15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090"/>
            <a:ext cx="10515600" cy="525044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Call Center/Entry Process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How will people let you know they need housing?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Single point of entry</a:t>
            </a:r>
          </a:p>
          <a:p>
            <a:r>
              <a:rPr lang="en-US" sz="3000" dirty="0" err="1">
                <a:solidFill>
                  <a:schemeClr val="accent1">
                    <a:lumMod val="50000"/>
                  </a:schemeClr>
                </a:solidFill>
              </a:rPr>
              <a:t>WebEOC</a:t>
            </a:r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 request for NCS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Must allow 24 hours lead time to secure rooms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(some exceptions may apply)</a:t>
            </a: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Local jurisdiction will take over on-site NCS functions and wrap-around services after 7 days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Local staff (DSS/EM/Others) will have staff engaged to coordinate with Human Service, BEOC, and American Red Cross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Local staff will be key to MASTT process</a:t>
            </a:r>
          </a:p>
        </p:txBody>
      </p:sp>
    </p:spTree>
    <p:extLst>
      <p:ext uri="{BB962C8B-B14F-4D97-AF65-F5344CB8AC3E}">
        <p14:creationId xmlns:p14="http://schemas.microsoft.com/office/powerpoint/2010/main" val="40829581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C77FE-C56F-4247-BB99-F515C8EF80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0905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MASTT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E3CA-F06F-41B6-9CD4-966F02E15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74090"/>
            <a:ext cx="10515600" cy="5250446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Multi-agency Shelter Transition Team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Determine needs, identify barriers, and transition to more permanent housing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Variety of partners, including: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State DSS (lead)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Local DSS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Local Housing and Assistance Resources and Programs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State Housing and Assistance Resources and Programs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NCEM Human Services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NCEM Individual Assistance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Begins almost immediately!</a:t>
            </a:r>
          </a:p>
          <a:p>
            <a:pPr lvl="1"/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990030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C77FE-C56F-4247-BB99-F515C8EF8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Non-Congregate Sheltering: Things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E3CA-F06F-41B6-9CD4-966F02E15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652"/>
            <a:ext cx="10515600" cy="471022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Wrap-around services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On-site Liaison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Feeding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Telemedicine or On-site Health Services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Mental Health (virtual or in person)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Pet support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NCEM Partnership with American Red Cross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NCS is a State-managed program with Red Cross support</a:t>
            </a:r>
          </a:p>
          <a:p>
            <a:pPr lvl="1"/>
            <a:r>
              <a:rPr lang="en-US" sz="2600" dirty="0">
                <a:solidFill>
                  <a:schemeClr val="accent1">
                    <a:lumMod val="50000"/>
                  </a:schemeClr>
                </a:solidFill>
              </a:rPr>
              <a:t>Red Cross will staff hotel liaison and some wrap around services for 7 days</a:t>
            </a:r>
          </a:p>
          <a:p>
            <a:pPr marL="457200" lvl="1" indent="0">
              <a:buNone/>
            </a:pP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sz="26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419858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rect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EC77FE-C56F-4247-BB99-F515C8EF80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Non-Congregate Sheltering: Things to Know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18E3CA-F06F-41B6-9CD4-966F02E155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782652"/>
            <a:ext cx="10515600" cy="4710223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BEOC working with private industry to recruit hotels willing to be part of our NCS program 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Currently focused on most commonly impacted areas, but add new hotels when needs arise (Bertie, Haywood, Transylvania)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Not a guaranteed number of hotels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Dependent on vacancies at the time of reservation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NCEM to potentially reserve or hold rooms in advance</a:t>
            </a:r>
          </a:p>
          <a:p>
            <a:pPr marL="457200" lvl="1" indent="0">
              <a:buNone/>
            </a:pPr>
            <a:endParaRPr lang="en-US" sz="2900" dirty="0">
              <a:solidFill>
                <a:schemeClr val="accent1">
                  <a:lumMod val="50000"/>
                </a:schemeClr>
              </a:solidFill>
            </a:endParaRP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FEMA approved through November 30, 2021</a:t>
            </a:r>
          </a:p>
          <a:p>
            <a:pPr marL="0" indent="0">
              <a:buNone/>
            </a:pP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  <a:p>
            <a:pPr marL="457200" lvl="1" indent="0">
              <a:buNone/>
            </a:pPr>
            <a:endParaRPr lang="en-US" sz="2900" dirty="0">
              <a:solidFill>
                <a:schemeClr val="accent1">
                  <a:lumMod val="50000"/>
                </a:schemeClr>
              </a:solidFill>
            </a:endParaRPr>
          </a:p>
          <a:p>
            <a:pPr marL="0" indent="0">
              <a:buNone/>
            </a:pP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9033396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5B25C98-F82E-4472-BE72-C76B52CD6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59544"/>
            <a:ext cx="10515600" cy="1091828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Thank you!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9238366-D0F3-4F58-B8F4-69A533F0E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2791840"/>
            <a:ext cx="10515600" cy="1500187"/>
          </a:xfrm>
        </p:spPr>
        <p:txBody>
          <a:bodyPr/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For questions or comments, please call or email anytime!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(919) 825-2348</a:t>
            </a: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Sandra.bridges@ncdps.gov</a:t>
            </a:r>
          </a:p>
        </p:txBody>
      </p:sp>
    </p:spTree>
    <p:extLst>
      <p:ext uri="{BB962C8B-B14F-4D97-AF65-F5344CB8AC3E}">
        <p14:creationId xmlns:p14="http://schemas.microsoft.com/office/powerpoint/2010/main" val="208654153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28F81F-69B4-4D54-B972-0F7F0F619A7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778313"/>
            <a:ext cx="10515600" cy="1325563"/>
          </a:xfrm>
        </p:spPr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Tiered Approach to Sheltering for Large-scale Evacuations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D74034-BA20-4FA9-86B9-63DCE92C2A8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312008"/>
            <a:ext cx="10515600" cy="4351338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County plans</a:t>
            </a:r>
          </a:p>
          <a:p>
            <a:r>
              <a:rPr lang="en-US" sz="3000" b="1" dirty="0">
                <a:solidFill>
                  <a:schemeClr val="accent1">
                    <a:lumMod val="50000"/>
                  </a:schemeClr>
                </a:solidFill>
              </a:rPr>
              <a:t>Non-congregate shelters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CRES shelters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State-coordinated Shelter</a:t>
            </a:r>
          </a:p>
        </p:txBody>
      </p:sp>
    </p:spTree>
    <p:extLst>
      <p:ext uri="{BB962C8B-B14F-4D97-AF65-F5344CB8AC3E}">
        <p14:creationId xmlns:p14="http://schemas.microsoft.com/office/powerpoint/2010/main" val="10144516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440BE4D-22B3-48E0-9955-00D28CF743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56717" y="2976562"/>
            <a:ext cx="9278566" cy="90487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What’s the process for evacuees?</a:t>
            </a:r>
          </a:p>
        </p:txBody>
      </p:sp>
    </p:spTree>
    <p:extLst>
      <p:ext uri="{BB962C8B-B14F-4D97-AF65-F5344CB8AC3E}">
        <p14:creationId xmlns:p14="http://schemas.microsoft.com/office/powerpoint/2010/main" val="5894730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B99E-2D5E-4866-B727-E47B4746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Introducing: Reception Centers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33370-061B-498C-AF55-B15BB45F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2006600"/>
            <a:ext cx="10515600" cy="4486275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Purpose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Assign evacuees to non-congregate shelters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Screening 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Location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Multiple sites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Out of risk area</a:t>
            </a:r>
          </a:p>
          <a:p>
            <a:pPr lvl="1"/>
            <a:r>
              <a:rPr lang="en-US" sz="2900" dirty="0">
                <a:solidFill>
                  <a:schemeClr val="accent1">
                    <a:lumMod val="50000"/>
                  </a:schemeClr>
                </a:solidFill>
              </a:rPr>
              <a:t>Along evacuation routes</a:t>
            </a:r>
          </a:p>
          <a:p>
            <a:pPr marL="0" indent="0">
              <a:buNone/>
            </a:pP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  <a:p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97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2497-C94A-4E13-AA71-7DB68C03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Reception Center Process: Self Evacuees</a:t>
            </a:r>
          </a:p>
        </p:txBody>
      </p:sp>
      <p:grpSp>
        <p:nvGrpSpPr>
          <p:cNvPr id="5" name="Group 7">
            <a:extLst>
              <a:ext uri="{FF2B5EF4-FFF2-40B4-BE49-F238E27FC236}">
                <a16:creationId xmlns:a16="http://schemas.microsoft.com/office/drawing/2014/main" id="{E95EAF11-C4EA-4019-822D-118455D155C9}"/>
              </a:ext>
            </a:extLst>
          </p:cNvPr>
          <p:cNvGrpSpPr>
            <a:grpSpLocks/>
          </p:cNvGrpSpPr>
          <p:nvPr/>
        </p:nvGrpSpPr>
        <p:grpSpPr bwMode="auto">
          <a:xfrm>
            <a:off x="1123249" y="1791512"/>
            <a:ext cx="9445514" cy="4545493"/>
            <a:chOff x="110847809" y="109136934"/>
            <a:chExt cx="4154782" cy="2312052"/>
          </a:xfrm>
        </p:grpSpPr>
        <p:pic>
          <p:nvPicPr>
            <p:cNvPr id="2056" name="Picture 8">
              <a:extLst>
                <a:ext uri="{FF2B5EF4-FFF2-40B4-BE49-F238E27FC236}">
                  <a16:creationId xmlns:a16="http://schemas.microsoft.com/office/drawing/2014/main" id="{23FF6F28-9612-4540-9DA3-01DD2A9ADA5E}"/>
                </a:ext>
              </a:extLst>
            </p:cNvPr>
            <p:cNvPicPr>
              <a:picLocks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1986361" y="110051813"/>
              <a:ext cx="603504" cy="603504"/>
            </a:xfrm>
            <a:prstGeom prst="rect">
              <a:avLst/>
            </a:prstGeom>
            <a:noFill/>
            <a:ln w="25400" algn="ctr">
              <a:solidFill>
                <a:srgbClr val="2D4E6B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2057" name="Picture 9">
              <a:extLst>
                <a:ext uri="{FF2B5EF4-FFF2-40B4-BE49-F238E27FC236}">
                  <a16:creationId xmlns:a16="http://schemas.microsoft.com/office/drawing/2014/main" id="{52C1BFE4-26B6-48DE-BF29-0CAAA3ED246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847809" y="110052067"/>
              <a:ext cx="603250" cy="603250"/>
            </a:xfrm>
            <a:prstGeom prst="rect">
              <a:avLst/>
            </a:prstGeom>
            <a:noFill/>
            <a:ln w="25400" algn="ctr">
              <a:solidFill>
                <a:srgbClr val="2D4E6B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cxnSp>
          <p:nvCxnSpPr>
            <p:cNvPr id="2058" name="AutoShape 10">
              <a:extLst>
                <a:ext uri="{FF2B5EF4-FFF2-40B4-BE49-F238E27FC236}">
                  <a16:creationId xmlns:a16="http://schemas.microsoft.com/office/drawing/2014/main" id="{6DA94D9A-BAB7-45DD-8600-E5E8C6D6EF7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2632480" y="110352437"/>
              <a:ext cx="491557" cy="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grpSp>
          <p:nvGrpSpPr>
            <p:cNvPr id="6" name="Group 11">
              <a:extLst>
                <a:ext uri="{FF2B5EF4-FFF2-40B4-BE49-F238E27FC236}">
                  <a16:creationId xmlns:a16="http://schemas.microsoft.com/office/drawing/2014/main" id="{7B8F68B0-13BA-48DE-9059-C5A38960C3B7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141777" y="109883548"/>
              <a:ext cx="615182" cy="872554"/>
              <a:chOff x="112560148" y="107685866"/>
              <a:chExt cx="615182" cy="872554"/>
            </a:xfrm>
          </p:grpSpPr>
          <p:pic>
            <p:nvPicPr>
              <p:cNvPr id="2060" name="Picture 12">
                <a:extLst>
                  <a:ext uri="{FF2B5EF4-FFF2-40B4-BE49-F238E27FC236}">
                    <a16:creationId xmlns:a16="http://schemas.microsoft.com/office/drawing/2014/main" id="{5844FE0F-BD5C-473C-8CD3-324B0A7B3F0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60148" y="107685866"/>
                <a:ext cx="615182" cy="872554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 Box 13">
                <a:extLst>
                  <a:ext uri="{FF2B5EF4-FFF2-40B4-BE49-F238E27FC236}">
                    <a16:creationId xmlns:a16="http://schemas.microsoft.com/office/drawing/2014/main" id="{C2CCF545-2475-4DAE-A493-1B7A7D0DF87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589865" y="107740050"/>
                <a:ext cx="551912" cy="4326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Reception Center</a:t>
                </a:r>
                <a:endParaRPr kumimoji="0" lang="en-US" altLang="en-US" sz="48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2062" name="AutoShape 14">
              <a:extLst>
                <a:ext uri="{FF2B5EF4-FFF2-40B4-BE49-F238E27FC236}">
                  <a16:creationId xmlns:a16="http://schemas.microsoft.com/office/drawing/2014/main" id="{40A840C8-8EBD-4167-A992-97131A1B5F7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3850728" y="109698893"/>
              <a:ext cx="502126" cy="253705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grpSp>
          <p:nvGrpSpPr>
            <p:cNvPr id="7" name="Group 15">
              <a:extLst>
                <a:ext uri="{FF2B5EF4-FFF2-40B4-BE49-F238E27FC236}">
                  <a16:creationId xmlns:a16="http://schemas.microsoft.com/office/drawing/2014/main" id="{9981DA99-990C-49FD-A275-65C1ADFD55D5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99087" y="109136934"/>
              <a:ext cx="603504" cy="677518"/>
              <a:chOff x="113423242" y="106903129"/>
              <a:chExt cx="603504" cy="677518"/>
            </a:xfrm>
          </p:grpSpPr>
          <p:pic>
            <p:nvPicPr>
              <p:cNvPr id="2064" name="Picture 16">
                <a:extLst>
                  <a:ext uri="{FF2B5EF4-FFF2-40B4-BE49-F238E27FC236}">
                    <a16:creationId xmlns:a16="http://schemas.microsoft.com/office/drawing/2014/main" id="{AFFC92A2-4A69-4461-86E6-47F88CAB0104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423242" y="106903129"/>
                <a:ext cx="603504" cy="677518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4" name="Text Box 17">
                <a:extLst>
                  <a:ext uri="{FF2B5EF4-FFF2-40B4-BE49-F238E27FC236}">
                    <a16:creationId xmlns:a16="http://schemas.microsoft.com/office/drawing/2014/main" id="{BD1B0627-578C-439B-8EB7-8900CD0FE99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460775" y="107212171"/>
                <a:ext cx="524786" cy="341905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2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NCS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8" name="Group 18">
              <a:extLst>
                <a:ext uri="{FF2B5EF4-FFF2-40B4-BE49-F238E27FC236}">
                  <a16:creationId xmlns:a16="http://schemas.microsoft.com/office/drawing/2014/main" id="{19D70ED3-453C-4AF4-95F9-3968FA3A6D2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99087" y="109883548"/>
              <a:ext cx="603504" cy="752420"/>
              <a:chOff x="115782863" y="108239000"/>
              <a:chExt cx="603504" cy="752420"/>
            </a:xfrm>
          </p:grpSpPr>
          <p:pic>
            <p:nvPicPr>
              <p:cNvPr id="2067" name="Picture 19">
                <a:extLst>
                  <a:ext uri="{FF2B5EF4-FFF2-40B4-BE49-F238E27FC236}">
                    <a16:creationId xmlns:a16="http://schemas.microsoft.com/office/drawing/2014/main" id="{268B11A2-8F6B-4082-A88C-AFFF6ED503D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782863" y="108239000"/>
                <a:ext cx="603504" cy="752420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3" name="Text Box 20">
                <a:extLst>
                  <a:ext uri="{FF2B5EF4-FFF2-40B4-BE49-F238E27FC236}">
                    <a16:creationId xmlns:a16="http://schemas.microsoft.com/office/drawing/2014/main" id="{B876AAB5-EDE9-4352-922C-489B123455F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822238" y="108707889"/>
                <a:ext cx="528555" cy="232564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CRES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2069" name="AutoShape 21">
              <a:extLst>
                <a:ext uri="{FF2B5EF4-FFF2-40B4-BE49-F238E27FC236}">
                  <a16:creationId xmlns:a16="http://schemas.microsoft.com/office/drawing/2014/main" id="{1FF3057E-A454-414D-AB57-B123A384238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3866585" y="110286863"/>
              <a:ext cx="502126" cy="10570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grpSp>
          <p:nvGrpSpPr>
            <p:cNvPr id="9" name="Group 22">
              <a:extLst>
                <a:ext uri="{FF2B5EF4-FFF2-40B4-BE49-F238E27FC236}">
                  <a16:creationId xmlns:a16="http://schemas.microsoft.com/office/drawing/2014/main" id="{4F68958C-0357-4B96-A4AB-A49C65C3BAA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399087" y="110696566"/>
              <a:ext cx="603504" cy="752420"/>
              <a:chOff x="116366641" y="108884414"/>
              <a:chExt cx="603504" cy="752420"/>
            </a:xfrm>
          </p:grpSpPr>
          <p:grpSp>
            <p:nvGrpSpPr>
              <p:cNvPr id="10" name="Group 23">
                <a:extLst>
                  <a:ext uri="{FF2B5EF4-FFF2-40B4-BE49-F238E27FC236}">
                    <a16:creationId xmlns:a16="http://schemas.microsoft.com/office/drawing/2014/main" id="{3D245E1B-187E-4891-B8DA-50FC498F149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366641" y="108884414"/>
                <a:ext cx="603504" cy="752420"/>
                <a:chOff x="115782863" y="108239000"/>
                <a:chExt cx="603504" cy="752420"/>
              </a:xfrm>
            </p:grpSpPr>
            <p:pic>
              <p:nvPicPr>
                <p:cNvPr id="2072" name="Picture 24">
                  <a:extLst>
                    <a:ext uri="{FF2B5EF4-FFF2-40B4-BE49-F238E27FC236}">
                      <a16:creationId xmlns:a16="http://schemas.microsoft.com/office/drawing/2014/main" id="{622F539D-75E0-4C95-AE09-5051E65E0FD3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6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782863" y="108239000"/>
                  <a:ext cx="603504" cy="752420"/>
                </a:xfrm>
                <a:prstGeom prst="rect">
                  <a:avLst/>
                </a:prstGeom>
                <a:noFill/>
                <a:ln w="25400" algn="ctr">
                  <a:solidFill>
                    <a:srgbClr val="2D4E6B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2" name="Text Box 25">
                  <a:extLst>
                    <a:ext uri="{FF2B5EF4-FFF2-40B4-BE49-F238E27FC236}">
                      <a16:creationId xmlns:a16="http://schemas.microsoft.com/office/drawing/2014/main" id="{AEBE3E16-6968-4736-9B11-047A7D46B880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5822238" y="108707889"/>
                  <a:ext cx="528555" cy="23256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500" b="1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CRES     Shelter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1" name="Text Box 26">
                <a:extLst>
                  <a:ext uri="{FF2B5EF4-FFF2-40B4-BE49-F238E27FC236}">
                    <a16:creationId xmlns:a16="http://schemas.microsoft.com/office/drawing/2014/main" id="{689CBF40-872A-4F75-B7F6-E68F816E71D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406016" y="109353303"/>
                <a:ext cx="528555" cy="253129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SCS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2075" name="AutoShape 27">
              <a:extLst>
                <a:ext uri="{FF2B5EF4-FFF2-40B4-BE49-F238E27FC236}">
                  <a16:creationId xmlns:a16="http://schemas.microsoft.com/office/drawing/2014/main" id="{22FDABC4-B150-40EC-9F76-A34197936D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3834872" y="110635968"/>
              <a:ext cx="517982" cy="248422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2076" name="AutoShape 28">
              <a:extLst>
                <a:ext uri="{FF2B5EF4-FFF2-40B4-BE49-F238E27FC236}">
                  <a16:creationId xmlns:a16="http://schemas.microsoft.com/office/drawing/2014/main" id="{2D294B22-6536-4912-91FE-41D0BD0FD10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1467677" y="110370411"/>
              <a:ext cx="491557" cy="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5032277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2497-C94A-4E13-AA71-7DB68C03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Reception Center Process: County Transported (Early Evacuation)</a:t>
            </a:r>
          </a:p>
        </p:txBody>
      </p:sp>
      <p:grpSp>
        <p:nvGrpSpPr>
          <p:cNvPr id="38" name="Group 44">
            <a:extLst>
              <a:ext uri="{FF2B5EF4-FFF2-40B4-BE49-F238E27FC236}">
                <a16:creationId xmlns:a16="http://schemas.microsoft.com/office/drawing/2014/main" id="{B06F7BF8-08F8-4716-B17B-A75A77662BCC}"/>
              </a:ext>
            </a:extLst>
          </p:cNvPr>
          <p:cNvGrpSpPr>
            <a:grpSpLocks/>
          </p:cNvGrpSpPr>
          <p:nvPr/>
        </p:nvGrpSpPr>
        <p:grpSpPr bwMode="auto">
          <a:xfrm>
            <a:off x="2681841" y="1913860"/>
            <a:ext cx="6828317" cy="4579015"/>
            <a:chOff x="110711147" y="106348148"/>
            <a:chExt cx="2864401" cy="2317321"/>
          </a:xfrm>
        </p:grpSpPr>
        <p:pic>
          <p:nvPicPr>
            <p:cNvPr id="3117" name="Picture 45">
              <a:extLst>
                <a:ext uri="{FF2B5EF4-FFF2-40B4-BE49-F238E27FC236}">
                  <a16:creationId xmlns:a16="http://schemas.microsoft.com/office/drawing/2014/main" id="{9AA91548-5366-4F4E-A5CD-B542C3A8719D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711147" y="107009905"/>
              <a:ext cx="603250" cy="603250"/>
            </a:xfrm>
            <a:prstGeom prst="rect">
              <a:avLst/>
            </a:prstGeom>
            <a:noFill/>
            <a:ln w="25400" algn="ctr">
              <a:solidFill>
                <a:srgbClr val="2D4E6B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39" name="Group 46">
              <a:extLst>
                <a:ext uri="{FF2B5EF4-FFF2-40B4-BE49-F238E27FC236}">
                  <a16:creationId xmlns:a16="http://schemas.microsoft.com/office/drawing/2014/main" id="{ADC158A9-63DC-429F-909D-B51C886DB9D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972044" y="106348148"/>
              <a:ext cx="603504" cy="677518"/>
              <a:chOff x="113423242" y="106903129"/>
              <a:chExt cx="603504" cy="677518"/>
            </a:xfrm>
          </p:grpSpPr>
          <p:pic>
            <p:nvPicPr>
              <p:cNvPr id="3119" name="Picture 47">
                <a:extLst>
                  <a:ext uri="{FF2B5EF4-FFF2-40B4-BE49-F238E27FC236}">
                    <a16:creationId xmlns:a16="http://schemas.microsoft.com/office/drawing/2014/main" id="{4EBA8F78-A811-4F3B-B7CD-1B06BF44B3D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423242" y="106903129"/>
                <a:ext cx="603504" cy="677518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49" name="Text Box 48">
                <a:extLst>
                  <a:ext uri="{FF2B5EF4-FFF2-40B4-BE49-F238E27FC236}">
                    <a16:creationId xmlns:a16="http://schemas.microsoft.com/office/drawing/2014/main" id="{38AC11D7-9758-46B0-ABD6-6418F300B7B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491353" y="107222981"/>
                <a:ext cx="467282" cy="341905"/>
              </a:xfrm>
              <a:prstGeom prst="rect">
                <a:avLst/>
              </a:prstGeom>
              <a:solidFill>
                <a:schemeClr val="bg1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2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NCS</a:t>
                </a:r>
                <a:endParaRPr kumimoji="0" lang="en-US" altLang="en-US" sz="44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0" name="Group 49">
              <a:extLst>
                <a:ext uri="{FF2B5EF4-FFF2-40B4-BE49-F238E27FC236}">
                  <a16:creationId xmlns:a16="http://schemas.microsoft.com/office/drawing/2014/main" id="{5B6FE3E3-2942-4785-93EA-22CB809D147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837191" y="106951192"/>
              <a:ext cx="603504" cy="764907"/>
              <a:chOff x="115952300" y="108589687"/>
              <a:chExt cx="603504" cy="764907"/>
            </a:xfrm>
          </p:grpSpPr>
          <p:pic>
            <p:nvPicPr>
              <p:cNvPr id="3122" name="Picture 50">
                <a:extLst>
                  <a:ext uri="{FF2B5EF4-FFF2-40B4-BE49-F238E27FC236}">
                    <a16:creationId xmlns:a16="http://schemas.microsoft.com/office/drawing/2014/main" id="{AC5D7C24-BAF6-4A54-8272-46FBC0CF82C0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952300" y="108589687"/>
                <a:ext cx="603504" cy="764907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47" name="Text Box 51">
                <a:extLst>
                  <a:ext uri="{FF2B5EF4-FFF2-40B4-BE49-F238E27FC236}">
                    <a16:creationId xmlns:a16="http://schemas.microsoft.com/office/drawing/2014/main" id="{A1F73D96-EC98-42F0-8876-137A690EC7C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033660" y="109035593"/>
                <a:ext cx="375274" cy="2748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48" name="Text Box 52">
                <a:extLst>
                  <a:ext uri="{FF2B5EF4-FFF2-40B4-BE49-F238E27FC236}">
                    <a16:creationId xmlns:a16="http://schemas.microsoft.com/office/drawing/2014/main" id="{C8024E99-7911-4DF5-8F7A-7A35C219F4F6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000955" y="109059378"/>
                <a:ext cx="528555" cy="22727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4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County   Transported</a:t>
                </a:r>
                <a:endParaRPr kumimoji="0" lang="en-US" altLang="en-US" sz="5400" b="1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1" name="Group 53">
              <a:extLst>
                <a:ext uri="{FF2B5EF4-FFF2-40B4-BE49-F238E27FC236}">
                  <a16:creationId xmlns:a16="http://schemas.microsoft.com/office/drawing/2014/main" id="{EBCC0A39-B661-4AF9-ABEE-FB08A75E52CD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952806" y="107094952"/>
              <a:ext cx="603504" cy="752420"/>
              <a:chOff x="115782863" y="108239000"/>
              <a:chExt cx="603504" cy="752420"/>
            </a:xfrm>
          </p:grpSpPr>
          <p:pic>
            <p:nvPicPr>
              <p:cNvPr id="3126" name="Picture 54">
                <a:extLst>
                  <a:ext uri="{FF2B5EF4-FFF2-40B4-BE49-F238E27FC236}">
                    <a16:creationId xmlns:a16="http://schemas.microsoft.com/office/drawing/2014/main" id="{EDDA9153-8CD2-4FA5-8509-654685CBECCF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782863" y="108239000"/>
                <a:ext cx="603504" cy="752420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46" name="Text Box 55">
                <a:extLst>
                  <a:ext uri="{FF2B5EF4-FFF2-40B4-BE49-F238E27FC236}">
                    <a16:creationId xmlns:a16="http://schemas.microsoft.com/office/drawing/2014/main" id="{D2139FFA-A682-4891-95F3-3E7DD456A4F8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822238" y="108707889"/>
                <a:ext cx="528555" cy="232564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CRES</a:t>
                </a:r>
                <a:endParaRPr kumimoji="0" lang="en-US" altLang="en-US" sz="44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42" name="Group 56">
              <a:extLst>
                <a:ext uri="{FF2B5EF4-FFF2-40B4-BE49-F238E27FC236}">
                  <a16:creationId xmlns:a16="http://schemas.microsoft.com/office/drawing/2014/main" id="{B231F617-8B08-4A3A-BF1C-EA0A417C22F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2972044" y="107913049"/>
              <a:ext cx="603504" cy="752420"/>
              <a:chOff x="116366641" y="108884414"/>
              <a:chExt cx="603504" cy="752420"/>
            </a:xfrm>
          </p:grpSpPr>
          <p:grpSp>
            <p:nvGrpSpPr>
              <p:cNvPr id="43" name="Group 57">
                <a:extLst>
                  <a:ext uri="{FF2B5EF4-FFF2-40B4-BE49-F238E27FC236}">
                    <a16:creationId xmlns:a16="http://schemas.microsoft.com/office/drawing/2014/main" id="{0E3D38DC-B2F3-40F7-96F3-E556FB2FA415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366641" y="108884414"/>
                <a:ext cx="603504" cy="752420"/>
                <a:chOff x="115782863" y="108239000"/>
                <a:chExt cx="603504" cy="752420"/>
              </a:xfrm>
            </p:grpSpPr>
            <p:pic>
              <p:nvPicPr>
                <p:cNvPr id="3130" name="Picture 58">
                  <a:extLst>
                    <a:ext uri="{FF2B5EF4-FFF2-40B4-BE49-F238E27FC236}">
                      <a16:creationId xmlns:a16="http://schemas.microsoft.com/office/drawing/2014/main" id="{C7AD96A2-3446-4D63-AE61-43D89DFB4CF5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5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782863" y="108239000"/>
                  <a:ext cx="603504" cy="752420"/>
                </a:xfrm>
                <a:prstGeom prst="rect">
                  <a:avLst/>
                </a:prstGeom>
                <a:noFill/>
                <a:ln w="25400" algn="ctr">
                  <a:solidFill>
                    <a:srgbClr val="2D4E6B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45" name="Text Box 59">
                  <a:extLst>
                    <a:ext uri="{FF2B5EF4-FFF2-40B4-BE49-F238E27FC236}">
                      <a16:creationId xmlns:a16="http://schemas.microsoft.com/office/drawing/2014/main" id="{0DDA5DD5-B90C-426D-BF3E-B73F885EFD32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5822238" y="108707889"/>
                  <a:ext cx="528555" cy="23256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500" b="1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CRES     Shelter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44" name="Text Box 60">
                <a:extLst>
                  <a:ext uri="{FF2B5EF4-FFF2-40B4-BE49-F238E27FC236}">
                    <a16:creationId xmlns:a16="http://schemas.microsoft.com/office/drawing/2014/main" id="{AC2F6405-AA09-4C41-B68F-428EB1C4274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406016" y="109353303"/>
                <a:ext cx="528555" cy="253129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SCS</a:t>
                </a:r>
                <a:endParaRPr kumimoji="0" lang="en-US" altLang="en-US" sz="40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cxnSp>
          <p:nvCxnSpPr>
            <p:cNvPr id="3133" name="AutoShape 61">
              <a:extLst>
                <a:ext uri="{FF2B5EF4-FFF2-40B4-BE49-F238E27FC236}">
                  <a16:creationId xmlns:a16="http://schemas.microsoft.com/office/drawing/2014/main" id="{28226539-455A-49CD-90DE-0202729009A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1330254" y="107333644"/>
              <a:ext cx="491557" cy="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34" name="AutoShape 62">
              <a:extLst>
                <a:ext uri="{FF2B5EF4-FFF2-40B4-BE49-F238E27FC236}">
                  <a16:creationId xmlns:a16="http://schemas.microsoft.com/office/drawing/2014/main" id="{806E1556-79FB-49D7-892E-C1E39AA43F9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2466317" y="106787913"/>
              <a:ext cx="496843" cy="221992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35" name="AutoShape 63">
              <a:extLst>
                <a:ext uri="{FF2B5EF4-FFF2-40B4-BE49-F238E27FC236}">
                  <a16:creationId xmlns:a16="http://schemas.microsoft.com/office/drawing/2014/main" id="{C6E02B89-C0B0-4D0F-994E-A0E195004CB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2466317" y="107368184"/>
              <a:ext cx="486489" cy="0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3136" name="AutoShape 64">
              <a:extLst>
                <a:ext uri="{FF2B5EF4-FFF2-40B4-BE49-F238E27FC236}">
                  <a16:creationId xmlns:a16="http://schemas.microsoft.com/office/drawing/2014/main" id="{EB31DB8A-42DE-4A9E-9454-AA76B4698A0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2466317" y="107694090"/>
              <a:ext cx="486489" cy="311364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  <p:sp>
        <p:nvSpPr>
          <p:cNvPr id="50" name="TextBox 49">
            <a:extLst>
              <a:ext uri="{FF2B5EF4-FFF2-40B4-BE49-F238E27FC236}">
                <a16:creationId xmlns:a16="http://schemas.microsoft.com/office/drawing/2014/main" id="{CA060D79-1FEE-42C0-8EFF-D4D0C67B9E63}"/>
              </a:ext>
            </a:extLst>
          </p:cNvPr>
          <p:cNvSpPr txBox="1"/>
          <p:nvPr/>
        </p:nvSpPr>
        <p:spPr>
          <a:xfrm>
            <a:off x="1691879" y="6015633"/>
            <a:ext cx="505027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* Evacuees screened before getting on the bus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4525F159-FF68-4CF5-A28D-3F995ED67617}"/>
              </a:ext>
            </a:extLst>
          </p:cNvPr>
          <p:cNvSpPr txBox="1"/>
          <p:nvPr/>
        </p:nvSpPr>
        <p:spPr>
          <a:xfrm>
            <a:off x="4157702" y="3252632"/>
            <a:ext cx="3079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*</a:t>
            </a:r>
          </a:p>
        </p:txBody>
      </p:sp>
    </p:spTree>
    <p:extLst>
      <p:ext uri="{BB962C8B-B14F-4D97-AF65-F5344CB8AC3E}">
        <p14:creationId xmlns:p14="http://schemas.microsoft.com/office/powerpoint/2010/main" val="37440201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F32497-C94A-4E13-AA71-7DB68C030A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Reception Center Process: County Transported (Late Evacuation)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886B2C41-D578-4E8D-BA46-922468644210}"/>
              </a:ext>
            </a:extLst>
          </p:cNvPr>
          <p:cNvGrpSpPr>
            <a:grpSpLocks/>
          </p:cNvGrpSpPr>
          <p:nvPr/>
        </p:nvGrpSpPr>
        <p:grpSpPr bwMode="auto">
          <a:xfrm>
            <a:off x="2130056" y="1818168"/>
            <a:ext cx="7931888" cy="4125433"/>
            <a:chOff x="110793571" y="107089401"/>
            <a:chExt cx="4049415" cy="2330620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5569D083-2365-4EDC-8A27-46902E86885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239482" y="107089401"/>
              <a:ext cx="603504" cy="677518"/>
              <a:chOff x="113423242" y="106903129"/>
              <a:chExt cx="603504" cy="677518"/>
            </a:xfrm>
          </p:grpSpPr>
          <p:pic>
            <p:nvPicPr>
              <p:cNvPr id="4100" name="Picture 4">
                <a:extLst>
                  <a:ext uri="{FF2B5EF4-FFF2-40B4-BE49-F238E27FC236}">
                    <a16:creationId xmlns:a16="http://schemas.microsoft.com/office/drawing/2014/main" id="{DCFF3635-1C0E-4045-9D0D-6149BCE72C47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3423242" y="106903129"/>
                <a:ext cx="603504" cy="677518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6" name="Text Box 5">
                <a:extLst>
                  <a:ext uri="{FF2B5EF4-FFF2-40B4-BE49-F238E27FC236}">
                    <a16:creationId xmlns:a16="http://schemas.microsoft.com/office/drawing/2014/main" id="{C9F02BF4-FC42-4F16-8BDE-FEA890EC0EB9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3460775" y="107212171"/>
                <a:ext cx="524786" cy="341905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200000"/>
                  </a:lnSpc>
                  <a:spcBef>
                    <a:spcPts val="60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NCS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5" name="Group 6">
              <a:extLst>
                <a:ext uri="{FF2B5EF4-FFF2-40B4-BE49-F238E27FC236}">
                  <a16:creationId xmlns:a16="http://schemas.microsoft.com/office/drawing/2014/main" id="{ECB32FF4-368C-40EA-8671-C4477DF6C154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232831" y="107834030"/>
              <a:ext cx="603504" cy="752420"/>
              <a:chOff x="115782863" y="108239000"/>
              <a:chExt cx="603504" cy="752420"/>
            </a:xfrm>
          </p:grpSpPr>
          <p:pic>
            <p:nvPicPr>
              <p:cNvPr id="4103" name="Picture 7">
                <a:extLst>
                  <a:ext uri="{FF2B5EF4-FFF2-40B4-BE49-F238E27FC236}">
                    <a16:creationId xmlns:a16="http://schemas.microsoft.com/office/drawing/2014/main" id="{3D1EEFB7-B975-414B-A6E2-953412282643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782863" y="108239000"/>
                <a:ext cx="603504" cy="752420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5" name="Text Box 8">
                <a:extLst>
                  <a:ext uri="{FF2B5EF4-FFF2-40B4-BE49-F238E27FC236}">
                    <a16:creationId xmlns:a16="http://schemas.microsoft.com/office/drawing/2014/main" id="{FA6F837E-FCC0-4497-BE2F-45807F3088E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822238" y="108707889"/>
                <a:ext cx="528555" cy="232564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chemeClr val="accent1">
                    <a:lumMod val="50000"/>
                  </a:schemeClr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CRES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6" name="Group 9">
              <a:extLst>
                <a:ext uri="{FF2B5EF4-FFF2-40B4-BE49-F238E27FC236}">
                  <a16:creationId xmlns:a16="http://schemas.microsoft.com/office/drawing/2014/main" id="{B7820037-D724-4F2E-895F-F9C86B040E6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4232831" y="108667601"/>
              <a:ext cx="603504" cy="752420"/>
              <a:chOff x="116366641" y="108884414"/>
              <a:chExt cx="603504" cy="752420"/>
            </a:xfrm>
          </p:grpSpPr>
          <p:grpSp>
            <p:nvGrpSpPr>
              <p:cNvPr id="12" name="Group 10">
                <a:extLst>
                  <a:ext uri="{FF2B5EF4-FFF2-40B4-BE49-F238E27FC236}">
                    <a16:creationId xmlns:a16="http://schemas.microsoft.com/office/drawing/2014/main" id="{CFC75202-2570-40C0-BEF7-91B6D5D04C08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116366641" y="108884414"/>
                <a:ext cx="603504" cy="752420"/>
                <a:chOff x="115782863" y="108239000"/>
                <a:chExt cx="603504" cy="752420"/>
              </a:xfrm>
            </p:grpSpPr>
            <p:pic>
              <p:nvPicPr>
                <p:cNvPr id="4107" name="Picture 11">
                  <a:extLst>
                    <a:ext uri="{FF2B5EF4-FFF2-40B4-BE49-F238E27FC236}">
                      <a16:creationId xmlns:a16="http://schemas.microsoft.com/office/drawing/2014/main" id="{CDF01059-5221-4AEA-BC4C-2313DE178AF0}"/>
                    </a:ext>
                  </a:extLst>
                </p:cNvPr>
                <p:cNvPicPr>
                  <a:picLocks noChangeAspect="1" noChangeArrowheads="1"/>
                </p:cNvPicPr>
                <p:nvPr/>
              </p:nvPicPr>
              <p:blipFill>
                <a:blip r:embed="rId3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rcRect/>
                <a:stretch>
                  <a:fillRect/>
                </a:stretch>
              </p:blipFill>
              <p:spPr bwMode="auto">
                <a:xfrm>
                  <a:off x="115782863" y="108239000"/>
                  <a:ext cx="603504" cy="752420"/>
                </a:xfrm>
                <a:prstGeom prst="rect">
                  <a:avLst/>
                </a:prstGeom>
                <a:noFill/>
                <a:ln w="25400" algn="ctr">
                  <a:solidFill>
                    <a:srgbClr val="2D4E6B"/>
                  </a:solidFill>
                  <a:miter lim="800000"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rgbClr val="5B9BD5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</p:pic>
            <p:sp>
              <p:nvSpPr>
                <p:cNvPr id="14" name="Text Box 12">
                  <a:extLst>
                    <a:ext uri="{FF2B5EF4-FFF2-40B4-BE49-F238E27FC236}">
                      <a16:creationId xmlns:a16="http://schemas.microsoft.com/office/drawing/2014/main" id="{DF9DECF5-F1A7-46F6-95CC-29F9C6AEA4CD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115822238" y="108707889"/>
                  <a:ext cx="528555" cy="232564"/>
                </a:xfrm>
                <a:prstGeom prst="rect">
                  <a:avLst/>
                </a:prstGeom>
                <a:solidFill>
                  <a:srgbClr val="FFFFFF"/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25400" algn="ctr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000000"/>
                        </a:outerShdw>
                      </a:effectLst>
                    </a14:hiddenEffects>
                  </a:ext>
                </a:extLst>
              </p:spPr>
              <p:txBody>
                <a:bodyPr vert="horz" wrap="square" lIns="36576" tIns="36576" rIns="36576" bIns="36576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marR="0" lvl="0" indent="0" algn="ctr" defTabSz="914400" rtl="0" eaLnBrk="0" fontAlgn="base" latinLnBrk="0" hangingPunct="0">
                    <a:lnSpc>
                      <a:spcPct val="100000"/>
                    </a:lnSpc>
                    <a:spcBef>
                      <a:spcPct val="0"/>
                    </a:spcBef>
                    <a:spcAft>
                      <a:spcPct val="0"/>
                    </a:spcAft>
                    <a:buClrTx/>
                    <a:buSzTx/>
                    <a:buFontTx/>
                    <a:buNone/>
                    <a:tabLst/>
                  </a:pPr>
                  <a:r>
                    <a:rPr kumimoji="0" lang="en-US" altLang="en-US" sz="500" b="1" i="0" u="none" strike="noStrike" cap="none" normalizeH="0" baseline="0">
                      <a:ln>
                        <a:noFill/>
                      </a:ln>
                      <a:solidFill>
                        <a:srgbClr val="000000"/>
                      </a:solidFill>
                      <a:effectLst/>
                      <a:latin typeface="Arial" panose="020B0604020202020204" pitchFamily="34" charset="0"/>
                    </a:rPr>
                    <a:t>CRES     Shelter</a:t>
                  </a:r>
                  <a:endParaRPr kumimoji="0" lang="en-US" altLang="en-US" sz="1800" b="0" i="0" u="none" strike="noStrike" cap="none" normalizeH="0" baseline="0">
                    <a:ln>
                      <a:noFill/>
                    </a:ln>
                    <a:solidFill>
                      <a:schemeClr val="tx1"/>
                    </a:solidFill>
                    <a:effectLst/>
                    <a:latin typeface="Arial" panose="020B0604020202020204" pitchFamily="34" charset="0"/>
                  </a:endParaRPr>
                </a:p>
              </p:txBody>
            </p:sp>
          </p:grpSp>
          <p:sp>
            <p:nvSpPr>
              <p:cNvPr id="13" name="Text Box 13">
                <a:extLst>
                  <a:ext uri="{FF2B5EF4-FFF2-40B4-BE49-F238E27FC236}">
                    <a16:creationId xmlns:a16="http://schemas.microsoft.com/office/drawing/2014/main" id="{9275DD19-A2D9-4F1F-B36D-A838FB51260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406016" y="109353303"/>
                <a:ext cx="528555" cy="253129"/>
              </a:xfrm>
              <a:prstGeom prst="rect">
                <a:avLst/>
              </a:prstGeom>
              <a:solidFill>
                <a:srgbClr val="FFFFFF"/>
              </a:solidFill>
              <a:ln w="25400" algn="ctr">
                <a:solidFill>
                  <a:srgbClr val="00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5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SCS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grpSp>
          <p:nvGrpSpPr>
            <p:cNvPr id="7" name="Group 14">
              <a:extLst>
                <a:ext uri="{FF2B5EF4-FFF2-40B4-BE49-F238E27FC236}">
                  <a16:creationId xmlns:a16="http://schemas.microsoft.com/office/drawing/2014/main" id="{FBE4D6F6-DFBF-4C00-9086-5AE9DA706FBC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3098053" y="107872781"/>
              <a:ext cx="615182" cy="872554"/>
              <a:chOff x="112560148" y="107685866"/>
              <a:chExt cx="615182" cy="872554"/>
            </a:xfrm>
          </p:grpSpPr>
          <p:pic>
            <p:nvPicPr>
              <p:cNvPr id="4111" name="Picture 15">
                <a:extLst>
                  <a:ext uri="{FF2B5EF4-FFF2-40B4-BE49-F238E27FC236}">
                    <a16:creationId xmlns:a16="http://schemas.microsoft.com/office/drawing/2014/main" id="{B286AA20-6478-4501-A0DB-B21A5250A85E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2560148" y="107685866"/>
                <a:ext cx="615182" cy="872554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11" name="Text Box 16">
                <a:extLst>
                  <a:ext uri="{FF2B5EF4-FFF2-40B4-BE49-F238E27FC236}">
                    <a16:creationId xmlns:a16="http://schemas.microsoft.com/office/drawing/2014/main" id="{4388C048-2510-478B-B4D0-EA906C894E6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2589865" y="107740050"/>
                <a:ext cx="551912" cy="432680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6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Reception Center</a:t>
                </a:r>
                <a:endParaRPr kumimoji="0" lang="en-US" altLang="en-US" sz="1600" b="0" i="0" u="none" strike="noStrike" cap="none" normalizeH="0" baseline="0" dirty="0">
                  <a:ln>
                    <a:noFill/>
                  </a:ln>
                  <a:solidFill>
                    <a:schemeClr val="accent1">
                      <a:lumMod val="50000"/>
                    </a:schemeClr>
                  </a:solidFill>
                  <a:effectLst/>
                  <a:latin typeface="Arial" panose="020B0604020202020204" pitchFamily="34" charset="0"/>
                </a:endParaRPr>
              </a:p>
            </p:txBody>
          </p:sp>
        </p:grpSp>
        <p:pic>
          <p:nvPicPr>
            <p:cNvPr id="4113" name="Picture 17">
              <a:extLst>
                <a:ext uri="{FF2B5EF4-FFF2-40B4-BE49-F238E27FC236}">
                  <a16:creationId xmlns:a16="http://schemas.microsoft.com/office/drawing/2014/main" id="{2D411694-61A2-4835-9EB5-5670A74F529C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793571" y="107931879"/>
              <a:ext cx="603250" cy="603250"/>
            </a:xfrm>
            <a:prstGeom prst="rect">
              <a:avLst/>
            </a:prstGeom>
            <a:noFill/>
            <a:ln w="25400" algn="ctr">
              <a:solidFill>
                <a:srgbClr val="2D4E6B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grpSp>
          <p:nvGrpSpPr>
            <p:cNvPr id="8" name="Group 18">
              <a:extLst>
                <a:ext uri="{FF2B5EF4-FFF2-40B4-BE49-F238E27FC236}">
                  <a16:creationId xmlns:a16="http://schemas.microsoft.com/office/drawing/2014/main" id="{61004F0A-1DA9-4CA7-B6E0-AD12B9225DD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11951370" y="107902694"/>
              <a:ext cx="603504" cy="764907"/>
              <a:chOff x="115952300" y="108589687"/>
              <a:chExt cx="603504" cy="764907"/>
            </a:xfrm>
          </p:grpSpPr>
          <p:pic>
            <p:nvPicPr>
              <p:cNvPr id="4115" name="Picture 19">
                <a:extLst>
                  <a:ext uri="{FF2B5EF4-FFF2-40B4-BE49-F238E27FC236}">
                    <a16:creationId xmlns:a16="http://schemas.microsoft.com/office/drawing/2014/main" id="{623F9AF7-FC8A-44AA-A8DD-C2D48F3B094A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115952300" y="108589687"/>
                <a:ext cx="603504" cy="764907"/>
              </a:xfrm>
              <a:prstGeom prst="rect">
                <a:avLst/>
              </a:prstGeom>
              <a:noFill/>
              <a:ln w="25400" algn="ctr">
                <a:solidFill>
                  <a:srgbClr val="2D4E6B"/>
                </a:solidFill>
                <a:miter lim="800000"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</p:pic>
          <p:sp>
            <p:nvSpPr>
              <p:cNvPr id="9" name="Text Box 20">
                <a:extLst>
                  <a:ext uri="{FF2B5EF4-FFF2-40B4-BE49-F238E27FC236}">
                    <a16:creationId xmlns:a16="http://schemas.microsoft.com/office/drawing/2014/main" id="{D9DC62F4-53A1-4225-A529-F912BFBF1FD5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6033660" y="109035593"/>
                <a:ext cx="375274" cy="2748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rgbClr val="5B9BD5"/>
                    </a:solidFill>
                  </a14:hiddenFill>
                </a:ex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l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endParaRPr kumimoji="0" lang="en-US" altLang="en-US" sz="1800" b="0" i="0" u="none" strike="noStrike" cap="none" normalizeH="0" baseline="0">
                  <a:ln>
                    <a:noFill/>
                  </a:ln>
                  <a:solidFill>
                    <a:schemeClr val="tx1"/>
                  </a:solidFill>
                  <a:effectLst/>
                  <a:latin typeface="Arial" panose="020B0604020202020204" pitchFamily="34" charset="0"/>
                </a:endParaRPr>
              </a:p>
            </p:txBody>
          </p:sp>
          <p:sp>
            <p:nvSpPr>
              <p:cNvPr id="10" name="Text Box 21">
                <a:extLst>
                  <a:ext uri="{FF2B5EF4-FFF2-40B4-BE49-F238E27FC236}">
                    <a16:creationId xmlns:a16="http://schemas.microsoft.com/office/drawing/2014/main" id="{D18E3654-632B-44EC-AA30-0E1881C0D9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115997760" y="109059378"/>
                <a:ext cx="528555" cy="227279"/>
              </a:xfrm>
              <a:prstGeom prst="rect">
                <a:avLst/>
              </a:prstGeom>
              <a:solidFill>
                <a:srgbClr val="D9D9D9"/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25400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rgbClr val="000000"/>
                      </a:outerShdw>
                    </a:effectLst>
                  </a14:hiddenEffects>
                </a:ext>
              </a:extLst>
            </p:spPr>
            <p:txBody>
              <a:bodyPr vert="horz" wrap="square" lIns="36576" tIns="36576" rIns="36576" bIns="36576" numCol="1" anchor="t" anchorCtr="0" compatLnSpc="1">
                <a:prstTxWarp prst="textNoShape">
                  <a:avLst/>
                </a:prstTxWarp>
              </a:bodyPr>
              <a:lstStyle/>
              <a:p>
                <a:pPr marL="0" marR="0" lvl="0" indent="0" algn="ctr" defTabSz="914400" rtl="0" eaLnBrk="0" fontAlgn="base" latinLnBrk="0" hangingPunct="0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tabLst/>
                </a:pPr>
                <a:r>
                  <a:rPr kumimoji="0" lang="en-US" altLang="en-US" sz="1300" b="1" i="0" u="none" strike="noStrike" cap="none" normalizeH="0" baseline="0" dirty="0">
                    <a:ln>
                      <a:noFill/>
                    </a:ln>
                    <a:solidFill>
                      <a:schemeClr val="accent1">
                        <a:lumMod val="50000"/>
                      </a:schemeClr>
                    </a:solidFill>
                    <a:effectLst/>
                    <a:latin typeface="Arial" panose="020B0604020202020204" pitchFamily="34" charset="0"/>
                  </a:rPr>
                  <a:t>County   Transported</a:t>
                </a:r>
              </a:p>
            </p:txBody>
          </p:sp>
        </p:grpSp>
        <p:cxnSp>
          <p:nvCxnSpPr>
            <p:cNvPr id="4118" name="AutoShape 22">
              <a:extLst>
                <a:ext uri="{FF2B5EF4-FFF2-40B4-BE49-F238E27FC236}">
                  <a16:creationId xmlns:a16="http://schemas.microsoft.com/office/drawing/2014/main" id="{72B4E8F1-08B4-41F6-B376-99BCFD0DF72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1429821" y="108248798"/>
              <a:ext cx="491557" cy="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19" name="AutoShape 23">
              <a:extLst>
                <a:ext uri="{FF2B5EF4-FFF2-40B4-BE49-F238E27FC236}">
                  <a16:creationId xmlns:a16="http://schemas.microsoft.com/office/drawing/2014/main" id="{C9A225B9-F6F7-4CE9-86B5-4C3155595C2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2581096" y="108261499"/>
              <a:ext cx="491557" cy="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20" name="AutoShape 24">
              <a:extLst>
                <a:ext uri="{FF2B5EF4-FFF2-40B4-BE49-F238E27FC236}">
                  <a16:creationId xmlns:a16="http://schemas.microsoft.com/office/drawing/2014/main" id="{35A975A1-156C-4982-8D63-90F40476899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3781246" y="107680405"/>
              <a:ext cx="421707" cy="203199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21" name="AutoShape 25">
              <a:extLst>
                <a:ext uri="{FF2B5EF4-FFF2-40B4-BE49-F238E27FC236}">
                  <a16:creationId xmlns:a16="http://schemas.microsoft.com/office/drawing/2014/main" id="{96984875-9C24-482F-9756-8E1EC50B954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113781246" y="108280200"/>
              <a:ext cx="383607" cy="6349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  <p:cxnSp>
          <p:nvCxnSpPr>
            <p:cNvPr id="4122" name="AutoShape 26">
              <a:extLst>
                <a:ext uri="{FF2B5EF4-FFF2-40B4-BE49-F238E27FC236}">
                  <a16:creationId xmlns:a16="http://schemas.microsoft.com/office/drawing/2014/main" id="{FCE38C70-40F4-458D-9500-B3E656A820C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113755846" y="108711999"/>
              <a:ext cx="434407" cy="127001"/>
            </a:xfrm>
            <a:prstGeom prst="straightConnector1">
              <a:avLst/>
            </a:prstGeom>
            <a:noFill/>
            <a:ln w="25400" algn="ctr">
              <a:solidFill>
                <a:srgbClr val="2D4E6B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cxnSp>
      </p:grpSp>
    </p:spTree>
    <p:extLst>
      <p:ext uri="{BB962C8B-B14F-4D97-AF65-F5344CB8AC3E}">
        <p14:creationId xmlns:p14="http://schemas.microsoft.com/office/powerpoint/2010/main" val="37020364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E24D03-F7B8-48DA-B3FD-5D9063C9A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Sample Reception Center Layout</a:t>
            </a:r>
          </a:p>
        </p:txBody>
      </p:sp>
      <p:grpSp>
        <p:nvGrpSpPr>
          <p:cNvPr id="4" name="Group 2">
            <a:extLst>
              <a:ext uri="{FF2B5EF4-FFF2-40B4-BE49-F238E27FC236}">
                <a16:creationId xmlns:a16="http://schemas.microsoft.com/office/drawing/2014/main" id="{C4652BC8-2193-4A22-8BC1-684F38762D79}"/>
              </a:ext>
            </a:extLst>
          </p:cNvPr>
          <p:cNvGrpSpPr>
            <a:grpSpLocks/>
          </p:cNvGrpSpPr>
          <p:nvPr/>
        </p:nvGrpSpPr>
        <p:grpSpPr bwMode="auto">
          <a:xfrm>
            <a:off x="966585" y="1560956"/>
            <a:ext cx="10258830" cy="4931919"/>
            <a:chOff x="110921936" y="109147564"/>
            <a:chExt cx="6472082" cy="3651920"/>
          </a:xfrm>
        </p:grpSpPr>
        <p:pic>
          <p:nvPicPr>
            <p:cNvPr id="6147" name="Picture 3">
              <a:extLst>
                <a:ext uri="{FF2B5EF4-FFF2-40B4-BE49-F238E27FC236}">
                  <a16:creationId xmlns:a16="http://schemas.microsoft.com/office/drawing/2014/main" id="{27E067E4-23E5-4971-A367-27ABA803540E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>
              <a:off x="112122086" y="107947414"/>
              <a:ext cx="527050" cy="29273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pic>
          <p:nvPicPr>
            <p:cNvPr id="6148" name="Picture 4">
              <a:extLst>
                <a:ext uri="{FF2B5EF4-FFF2-40B4-BE49-F238E27FC236}">
                  <a16:creationId xmlns:a16="http://schemas.microsoft.com/office/drawing/2014/main" id="{8C5D2F91-398B-4DCA-BFE5-03B54BF5197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0954787" y="109738627"/>
              <a:ext cx="6439231" cy="306085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5" name="Text Box 5">
              <a:extLst>
                <a:ext uri="{FF2B5EF4-FFF2-40B4-BE49-F238E27FC236}">
                  <a16:creationId xmlns:a16="http://schemas.microsoft.com/office/drawing/2014/main" id="{E2C0DD88-5C37-497E-86E5-18757D1B4AB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 rot="16200000">
              <a:off x="110877112" y="111214511"/>
              <a:ext cx="1848360" cy="244492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SCREENING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6" name="Text Box 6">
              <a:extLst>
                <a:ext uri="{FF2B5EF4-FFF2-40B4-BE49-F238E27FC236}">
                  <a16:creationId xmlns:a16="http://schemas.microsoft.com/office/drawing/2014/main" id="{C7334185-BF1F-4B03-8973-D6D27931D1D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143470" y="111190062"/>
              <a:ext cx="997527" cy="53299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200" b="1" i="0" u="none" strike="noStrike" cap="none" normalizeH="0" baseline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Waiting       Area</a:t>
              </a: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7" name="Text Box 7">
              <a:extLst>
                <a:ext uri="{FF2B5EF4-FFF2-40B4-BE49-F238E27FC236}">
                  <a16:creationId xmlns:a16="http://schemas.microsoft.com/office/drawing/2014/main" id="{E5D42960-24B0-4562-8152-9DC2D3BBD2B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2140525" y="111589714"/>
              <a:ext cx="645459" cy="457904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16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Waiting Area</a:t>
              </a:r>
              <a:endParaRPr kumimoji="0" lang="en-US" altLang="en-US" sz="4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8" name="Text Box 8">
              <a:extLst>
                <a:ext uri="{FF2B5EF4-FFF2-40B4-BE49-F238E27FC236}">
                  <a16:creationId xmlns:a16="http://schemas.microsoft.com/office/drawing/2014/main" id="{891F061D-9E9A-48E5-8260-2DB8EECD2943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4507207" y="110135690"/>
              <a:ext cx="997527" cy="53299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Waiting </a:t>
              </a:r>
            </a:p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Area</a:t>
              </a:r>
              <a:endParaRPr kumimoji="0" lang="en-US" altLang="en-US" sz="32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6153" name="Picture 9">
              <a:extLst>
                <a:ext uri="{FF2B5EF4-FFF2-40B4-BE49-F238E27FC236}">
                  <a16:creationId xmlns:a16="http://schemas.microsoft.com/office/drawing/2014/main" id="{A8FCC20F-FC57-4D54-BDC1-5E27A8FB2E0B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4522228" y="111571625"/>
              <a:ext cx="1030324" cy="6836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  <p:sp>
          <p:nvSpPr>
            <p:cNvPr id="9" name="Text Box 10">
              <a:extLst>
                <a:ext uri="{FF2B5EF4-FFF2-40B4-BE49-F238E27FC236}">
                  <a16:creationId xmlns:a16="http://schemas.microsoft.com/office/drawing/2014/main" id="{72CCC1E6-28B5-4747-A240-ED71D89C98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006554" y="110011611"/>
              <a:ext cx="1256689" cy="2224877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endParaRPr kumimoji="0" lang="en-US" altLang="en-US" sz="18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sp>
          <p:nvSpPr>
            <p:cNvPr id="10" name="Text Box 11">
              <a:extLst>
                <a:ext uri="{FF2B5EF4-FFF2-40B4-BE49-F238E27FC236}">
                  <a16:creationId xmlns:a16="http://schemas.microsoft.com/office/drawing/2014/main" id="{46C14E59-D3D5-4FEC-B247-011FA066AB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16137358" y="111463893"/>
              <a:ext cx="997527" cy="532993"/>
            </a:xfrm>
            <a:prstGeom prst="rect">
              <a:avLst/>
            </a:prstGeom>
            <a:solidFill>
              <a:srgbClr val="FFFFFF"/>
            </a:solidFill>
            <a:ln w="12700" algn="ctr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  <p:txBody>
            <a:bodyPr vert="horz" wrap="square" lIns="36576" tIns="36576" rIns="36576" bIns="36576" numCol="1" anchor="t" anchorCtr="0" compatLnSpc="1">
              <a:prstTxWarp prst="textNoShape">
                <a:avLst/>
              </a:prstTxWarp>
            </a:bodyPr>
            <a:lstStyle/>
            <a:p>
              <a:pPr marL="0" marR="0" lvl="0" indent="0" algn="ct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</a:pPr>
              <a:r>
                <a:rPr kumimoji="0" lang="en-US" altLang="en-US" sz="2000" b="1" i="0" u="none" strike="noStrike" cap="none" normalizeH="0" baseline="0" dirty="0">
                  <a:ln>
                    <a:noFill/>
                  </a:ln>
                  <a:solidFill>
                    <a:srgbClr val="000000"/>
                  </a:solidFill>
                  <a:effectLst/>
                  <a:latin typeface="Arial Narrow" panose="020B0606020202030204" pitchFamily="34" charset="0"/>
                </a:rPr>
                <a:t>Waiting       Area</a:t>
              </a:r>
              <a:endParaRPr kumimoji="0" lang="en-US" altLang="en-US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Arial" panose="020B0604020202020204" pitchFamily="34" charset="0"/>
              </a:endParaRPr>
            </a:p>
          </p:txBody>
        </p:sp>
        <p:pic>
          <p:nvPicPr>
            <p:cNvPr id="6156" name="Picture 12">
              <a:extLst>
                <a:ext uri="{FF2B5EF4-FFF2-40B4-BE49-F238E27FC236}">
                  <a16:creationId xmlns:a16="http://schemas.microsoft.com/office/drawing/2014/main" id="{58BE1478-31DD-4E5E-A3D7-8B27EAAF9FC1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16127930" y="110116286"/>
              <a:ext cx="1030324" cy="683627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5B9BD5"/>
                  </a:solidFill>
                </a14:hiddenFill>
              </a:ext>
              <a:ext uri="{91240B29-F687-4F45-9708-019B960494DF}">
                <a14:hiddenLine xmlns:a14="http://schemas.microsoft.com/office/drawing/2010/main" w="25400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000000"/>
                    </a:outerShdw>
                  </a:effectLst>
                </a14:hiddenEffects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240899892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5000"/>
                <a:lumOff val="95000"/>
              </a:schemeClr>
            </a:gs>
            <a:gs pos="74000">
              <a:schemeClr val="accent2">
                <a:lumMod val="45000"/>
                <a:lumOff val="55000"/>
              </a:schemeClr>
            </a:gs>
            <a:gs pos="83000">
              <a:schemeClr val="accent2">
                <a:lumMod val="45000"/>
                <a:lumOff val="55000"/>
              </a:schemeClr>
            </a:gs>
            <a:gs pos="100000">
              <a:schemeClr val="accent2">
                <a:lumMod val="30000"/>
                <a:lumOff val="70000"/>
              </a:schemeClr>
            </a:gs>
          </a:gsLst>
          <a:lin ang="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DB99E-2D5E-4866-B727-E47B4746D3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Registration Worker	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D33370-061B-498C-AF55-B15BB45F218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90688"/>
            <a:ext cx="10515600" cy="4486275"/>
          </a:xfrm>
        </p:spPr>
        <p:txBody>
          <a:bodyPr>
            <a:normAutofit/>
          </a:bodyPr>
          <a:lstStyle/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Verifies clients have been through screening and that only one family member has come inside </a:t>
            </a:r>
            <a:r>
              <a:rPr lang="en-US" sz="2000" dirty="0">
                <a:solidFill>
                  <a:schemeClr val="accent1">
                    <a:lumMod val="50000"/>
                  </a:schemeClr>
                </a:solidFill>
              </a:rPr>
              <a:t>(some exceptions may apply)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Assists clients in filling out registration forms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Verifies client is from an impacted area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Instructs clients to keep registration form until hotel (this is their “ticket” into the hotel)</a:t>
            </a:r>
          </a:p>
          <a:p>
            <a:r>
              <a:rPr lang="en-US" sz="3000" dirty="0">
                <a:solidFill>
                  <a:schemeClr val="accent1">
                    <a:lumMod val="50000"/>
                  </a:schemeClr>
                </a:solidFill>
              </a:rPr>
              <a:t>Directs clients to the Lodging Coordinator</a:t>
            </a:r>
          </a:p>
          <a:p>
            <a:pPr marL="0" indent="0">
              <a:buNone/>
            </a:pPr>
            <a:endParaRPr lang="en-US" sz="3000" dirty="0">
              <a:solidFill>
                <a:schemeClr val="accent1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9044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Green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5142</TotalTime>
  <Words>688</Words>
  <Application>Microsoft Office PowerPoint</Application>
  <PresentationFormat>Widescreen</PresentationFormat>
  <Paragraphs>120</Paragraphs>
  <Slides>18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3" baseType="lpstr">
      <vt:lpstr>Arial</vt:lpstr>
      <vt:lpstr>Arial Narrow</vt:lpstr>
      <vt:lpstr>Calibri</vt:lpstr>
      <vt:lpstr>Calibri Light</vt:lpstr>
      <vt:lpstr>Office Theme</vt:lpstr>
      <vt:lpstr> Non-congregate Sheltering</vt:lpstr>
      <vt:lpstr>Tiered Approach to Sheltering for Large-scale Evacuations</vt:lpstr>
      <vt:lpstr>What’s the process for evacuees?</vt:lpstr>
      <vt:lpstr>Introducing: Reception Centers</vt:lpstr>
      <vt:lpstr>Reception Center Process: Self Evacuees</vt:lpstr>
      <vt:lpstr>Reception Center Process: County Transported (Early Evacuation)</vt:lpstr>
      <vt:lpstr>Reception Center Process: County Transported (Late Evacuation)</vt:lpstr>
      <vt:lpstr>Sample Reception Center Layout</vt:lpstr>
      <vt:lpstr>Registration Worker </vt:lpstr>
      <vt:lpstr>Lodging Coordinator</vt:lpstr>
      <vt:lpstr>Hotel Liaison</vt:lpstr>
      <vt:lpstr>What if there is no large-scale evacuation?</vt:lpstr>
      <vt:lpstr>NCS for Local Events: It’s not easy!</vt:lpstr>
      <vt:lpstr>NCS for Local Events: It’s not easy!</vt:lpstr>
      <vt:lpstr>MASTT</vt:lpstr>
      <vt:lpstr>Non-Congregate Sheltering: Things to Know</vt:lpstr>
      <vt:lpstr>Non-Congregate Sheltering: Things to Know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Bridges, Sandra</dc:creator>
  <cp:lastModifiedBy>Bridges, Sandra (NCEM)</cp:lastModifiedBy>
  <cp:revision>46</cp:revision>
  <dcterms:created xsi:type="dcterms:W3CDTF">2020-07-09T15:57:56Z</dcterms:created>
  <dcterms:modified xsi:type="dcterms:W3CDTF">2021-08-26T00:58:50Z</dcterms:modified>
</cp:coreProperties>
</file>