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74" r:id="rId4"/>
    <p:sldId id="261" r:id="rId5"/>
    <p:sldId id="267" r:id="rId6"/>
    <p:sldId id="268" r:id="rId7"/>
    <p:sldId id="269" r:id="rId8"/>
    <p:sldId id="272" r:id="rId9"/>
    <p:sldId id="279" r:id="rId10"/>
    <p:sldId id="277" r:id="rId11"/>
    <p:sldId id="278" r:id="rId12"/>
    <p:sldId id="283" r:id="rId13"/>
    <p:sldId id="284" r:id="rId14"/>
    <p:sldId id="287" r:id="rId15"/>
    <p:sldId id="288" r:id="rId16"/>
    <p:sldId id="280" r:id="rId17"/>
    <p:sldId id="286" r:id="rId18"/>
    <p:sldId id="28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05B37-65DA-4D71-8787-1787E542F9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033150-48A5-4C34-896C-8E8E87487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1AC71-71F3-46C9-A91E-B27309520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ADF66-778B-4F53-8C8D-B1D8499AA871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10B66-1561-48B9-9F4F-E39E0CFEC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EE15B-E0BC-4E67-B653-3E20A4ED5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0A01-5D92-46E0-ADCF-996E7346A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048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003B0-9C1A-4C2F-B473-693B5EA8B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0EC977-AB98-421A-BC5C-CA4A48D70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6425C-AC8A-49A6-9EAE-69F1F04D8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ADF66-778B-4F53-8C8D-B1D8499AA871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E12F77-89DF-4090-B15A-DC38F4CAA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1FAB9C-A8C8-49E9-AA16-5A1AD42E6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0A01-5D92-46E0-ADCF-996E7346A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98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FD6154-D774-4EAD-9FC6-51EDEF1262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6B6989-14BC-4459-9E7F-57881DF96A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FFF6F2-99BF-446F-B51B-9520E3CA4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ADF66-778B-4F53-8C8D-B1D8499AA871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8CC3C-753E-487A-A810-879EF6A85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7334C-C247-4ACC-AD0A-85FD2224F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0A01-5D92-46E0-ADCF-996E7346A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343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FB822-9E64-4837-A87C-E22DB5521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022F3-A26B-461C-8180-93CBEB2FE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F198D4-476C-4F35-8946-643ADAC92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ADF66-778B-4F53-8C8D-B1D8499AA871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05710-93DB-4FC9-84B0-E7D456D10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01481C-AB1D-48A7-B365-35467650E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0A01-5D92-46E0-ADCF-996E7346A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39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48D4B-0671-4798-B18A-5316C5F9F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60B926-AFD4-4977-A5FD-18A371CD38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B46C6-E60B-4F94-B531-CA2FCD995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ADF66-778B-4F53-8C8D-B1D8499AA871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064652-38F6-4967-A6B6-09E051B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84DBE-09A9-48F3-98F7-7518497E5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0A01-5D92-46E0-ADCF-996E7346A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35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4FAB4-608A-47DF-BD9E-3F05575A9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5B480-B9DA-4285-9A0F-E211966B7E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6CD363-215C-4EBA-AF93-06964277D8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BD48DB-DFC9-4D61-9A45-D8C6832E6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ADF66-778B-4F53-8C8D-B1D8499AA871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C13499-5ADA-427E-BD55-9E1894B67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7D8060-9081-435C-BC81-C54FF9905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0A01-5D92-46E0-ADCF-996E7346A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12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D89B6-47F4-4E62-B43E-F4761571A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C9EA21-7F1E-4BC5-AE52-B032A96D9E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1AAF80-6BCD-4D1A-A0B9-F414A440B4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F7EA96-ABC5-4CD8-B583-BEDEC4EBAC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6FB8CA-A0B1-4DA6-A018-51FE3A6505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AF587A-19D8-4893-B402-CF6459D42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ADF66-778B-4F53-8C8D-B1D8499AA871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079EDA-28C5-455E-A491-104700F82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2F0C1B-1A7E-4378-9217-481ED5469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0A01-5D92-46E0-ADCF-996E7346A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07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F3E9F-29E7-4529-8F73-EE3608619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1E92DA-EF82-4870-AF7F-3135B5003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ADF66-778B-4F53-8C8D-B1D8499AA871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8BECF3-64D3-4951-A1BA-65A9470F2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FED791-325B-472A-95CE-2E0F980FB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0A01-5D92-46E0-ADCF-996E7346A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08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10B779-36CD-44FE-9F52-96D630D98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ADF66-778B-4F53-8C8D-B1D8499AA871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01BE8D-F273-44EF-810E-B476ABC81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BDE9A1-DEF9-4F56-9AC4-1099CDDA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0A01-5D92-46E0-ADCF-996E7346A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478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D6304-E3F7-465F-AAEF-BF180344D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4892D-6A78-4A16-ACBE-B49188692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13F8C0-EF37-4202-843A-A3994113A6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F85313-A5CD-408C-9D76-6BF4E0996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ADF66-778B-4F53-8C8D-B1D8499AA871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CD6F0C-81F3-48DC-B26C-ACA28DCDD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2C1766-83EF-4EC8-B172-B5E5584D3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0A01-5D92-46E0-ADCF-996E7346A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6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A9261-CD4D-4E7B-BE67-8EE7DB81E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CA78D3-B468-4376-8CE0-12925AA32C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464487-CACF-43C8-8A74-897BF379B4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833B24-3D27-41D8-9E20-ED0E1B95F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ADF66-778B-4F53-8C8D-B1D8499AA871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3DF806-24CA-417E-B197-DD2273F55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601E27-1593-49C2-A9D3-E93E575ED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0A01-5D92-46E0-ADCF-996E7346A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475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C148DC-EE88-423D-927C-E6387D3FE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75B02C-A73F-4B00-A894-F80E58AD01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439DC-4A08-4868-99F8-D5F58DE2EF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ADF66-778B-4F53-8C8D-B1D8499AA871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24CE47-DC2F-4B31-93D2-36A522BB64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029BD-03C5-4F3E-BBD2-B867821D83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20A01-5D92-46E0-ADCF-996E7346A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895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8192">
              <a:srgbClr val="FCEBE1"/>
            </a:gs>
            <a:gs pos="26714">
              <a:srgbClr val="FBE5D7"/>
            </a:gs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7B506-7B23-413D-B5D9-5EC99FE873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5018" y="2407893"/>
            <a:ext cx="8691666" cy="1352145"/>
          </a:xfrm>
          <a:ln w="12700">
            <a:noFill/>
          </a:ln>
        </p:spPr>
        <p:txBody>
          <a:bodyPr>
            <a:normAutofit fontScale="90000"/>
          </a:bodyPr>
          <a:lstStyle/>
          <a:p>
            <a:b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Non-congregate Sheltering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B82270-454B-4ADC-942F-F41743EFDF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3711" y="4941948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pPr algn="l"/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Sandra Bridges</a:t>
            </a:r>
          </a:p>
          <a:p>
            <a:pPr algn="l"/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Human Services Branch Manager</a:t>
            </a:r>
          </a:p>
          <a:p>
            <a:pPr algn="l"/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North Carolina Emergency Management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A6CFFE-CD94-4116-BD17-0B6CB30099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1359" y="801222"/>
            <a:ext cx="1598984" cy="1392663"/>
          </a:xfrm>
          <a:prstGeom prst="rect">
            <a:avLst/>
          </a:prstGeom>
          <a:ln w="19050">
            <a:noFill/>
          </a:ln>
        </p:spPr>
      </p:pic>
    </p:spTree>
    <p:extLst>
      <p:ext uri="{BB962C8B-B14F-4D97-AF65-F5344CB8AC3E}">
        <p14:creationId xmlns:p14="http://schemas.microsoft.com/office/powerpoint/2010/main" val="1322098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DB99E-2D5E-4866-B727-E47B4746D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Lodging Coordinator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33370-061B-498C-AF55-B15BB45F2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6600"/>
            <a:ext cx="10515600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9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30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3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1942A77-AED2-4C8C-A404-6A58C5D78B1E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10515600" cy="4486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Determines what types and how many rooms each family needs</a:t>
            </a:r>
          </a:p>
          <a:p>
            <a:pPr lvl="1"/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How many people are in the family unit?</a:t>
            </a:r>
          </a:p>
          <a:p>
            <a:pPr lvl="1"/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Do any members of the family require ADA accessible accommodations?</a:t>
            </a:r>
          </a:p>
          <a:p>
            <a:pPr lvl="1"/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Is the family traveling with pets?</a:t>
            </a:r>
          </a:p>
          <a:p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Uses our internal system to view blocked rooms and make room assignment based on needs</a:t>
            </a:r>
          </a:p>
          <a:p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Provides clients with hotel information</a:t>
            </a:r>
          </a:p>
        </p:txBody>
      </p:sp>
    </p:spTree>
    <p:extLst>
      <p:ext uri="{BB962C8B-B14F-4D97-AF65-F5344CB8AC3E}">
        <p14:creationId xmlns:p14="http://schemas.microsoft.com/office/powerpoint/2010/main" val="3898758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DB99E-2D5E-4866-B727-E47B4746D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Hotel Liaison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33370-061B-498C-AF55-B15BB45F2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5902"/>
            <a:ext cx="10515600" cy="4486275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Verifies evacuees arriving at the hotel are listed in the system and mark them as checked in</a:t>
            </a:r>
          </a:p>
          <a:p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Collects registration forms</a:t>
            </a:r>
          </a:p>
          <a:p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Directs evacuees to the hotel’s front desk for check-in and room/key assignment</a:t>
            </a:r>
          </a:p>
          <a:p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Serves as liaison between hotel and SEOC</a:t>
            </a:r>
          </a:p>
          <a:p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Serves as point of contact for food vendors and any other wrap around services that may arrive on site</a:t>
            </a:r>
          </a:p>
          <a:p>
            <a:endParaRPr lang="en-US" sz="30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3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DDA8636-753B-4729-8C5D-8B424E0940A7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10515600" cy="4486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910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440BE4D-22B3-48E0-9955-00D28CF74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6717" y="2976562"/>
            <a:ext cx="9278566" cy="90487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if there is no large-scale evacuation?</a:t>
            </a:r>
          </a:p>
        </p:txBody>
      </p:sp>
    </p:spTree>
    <p:extLst>
      <p:ext uri="{BB962C8B-B14F-4D97-AF65-F5344CB8AC3E}">
        <p14:creationId xmlns:p14="http://schemas.microsoft.com/office/powerpoint/2010/main" val="1947159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rect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C77FE-C56F-4247-BB99-F515C8EF8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905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NCS for Local Events: It’s not easy!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8E3CA-F06F-41B6-9CD4-966F02E15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4090"/>
            <a:ext cx="10515600" cy="5250446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NCS is available for local events, but requires much more engagement from the local jurisdiction.</a:t>
            </a:r>
          </a:p>
          <a:p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Kick-off meeting</a:t>
            </a:r>
          </a:p>
          <a:p>
            <a:pPr lvl="1"/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Local EM, DSS, Human Services, BEOC, and others</a:t>
            </a:r>
          </a:p>
          <a:p>
            <a:pPr lvl="1"/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Current and projected needs – expect it to grow</a:t>
            </a:r>
          </a:p>
          <a:p>
            <a:pPr lvl="1"/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Limitations and restrictions for NCS locations</a:t>
            </a:r>
          </a:p>
          <a:p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Eligibility</a:t>
            </a:r>
          </a:p>
          <a:p>
            <a:pPr lvl="1"/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Must be from impacted area</a:t>
            </a:r>
          </a:p>
          <a:p>
            <a:pPr lvl="1"/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Locals must determine how to verify this</a:t>
            </a:r>
          </a:p>
        </p:txBody>
      </p:sp>
    </p:spTree>
    <p:extLst>
      <p:ext uri="{BB962C8B-B14F-4D97-AF65-F5344CB8AC3E}">
        <p14:creationId xmlns:p14="http://schemas.microsoft.com/office/powerpoint/2010/main" val="427527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rect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C77FE-C56F-4247-BB99-F515C8EF8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905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NCS for Local Events: It’s not easy!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8E3CA-F06F-41B6-9CD4-966F02E15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4090"/>
            <a:ext cx="10515600" cy="5250446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Call Center/Entry Process</a:t>
            </a:r>
          </a:p>
          <a:p>
            <a:pPr lvl="1"/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How will people let you know they need housing?</a:t>
            </a:r>
          </a:p>
          <a:p>
            <a:pPr lvl="1"/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Single point of entry</a:t>
            </a:r>
          </a:p>
          <a:p>
            <a:r>
              <a:rPr lang="en-US" sz="3000" dirty="0" err="1">
                <a:solidFill>
                  <a:schemeClr val="accent1">
                    <a:lumMod val="50000"/>
                  </a:schemeClr>
                </a:solidFill>
              </a:rPr>
              <a:t>WebEOC</a:t>
            </a:r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 request for NCS</a:t>
            </a:r>
          </a:p>
          <a:p>
            <a:pPr lvl="1"/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Must allow 24 hours lead time to secure rooms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(some exceptions may apply)</a:t>
            </a:r>
            <a:endParaRPr lang="en-US" sz="2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Local jurisdiction will take over on-site NCS functions and wrap-around services after 7 days</a:t>
            </a:r>
          </a:p>
          <a:p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Local staff (DSS/EM/Others) will have staff engaged to coordinate with Human Service, BEOC, and American Red Cross</a:t>
            </a:r>
          </a:p>
          <a:p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Local staff will be key to MASTT process</a:t>
            </a:r>
          </a:p>
        </p:txBody>
      </p:sp>
    </p:spTree>
    <p:extLst>
      <p:ext uri="{BB962C8B-B14F-4D97-AF65-F5344CB8AC3E}">
        <p14:creationId xmlns:p14="http://schemas.microsoft.com/office/powerpoint/2010/main" val="40829581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rect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C77FE-C56F-4247-BB99-F515C8EF8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905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MASTT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8E3CA-F06F-41B6-9CD4-966F02E15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4090"/>
            <a:ext cx="10515600" cy="5250446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Multi-agency Shelter Transition Team</a:t>
            </a:r>
          </a:p>
          <a:p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Determine needs, identify barriers, and transition to more permanent housing</a:t>
            </a:r>
          </a:p>
          <a:p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Variety of partners, including:</a:t>
            </a:r>
          </a:p>
          <a:p>
            <a:pPr lvl="1"/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State DSS (lead)</a:t>
            </a:r>
          </a:p>
          <a:p>
            <a:pPr lvl="1"/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Local DSS</a:t>
            </a:r>
          </a:p>
          <a:p>
            <a:pPr lvl="1"/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Local Housing and Assistance Resources and Programs</a:t>
            </a:r>
          </a:p>
          <a:p>
            <a:pPr lvl="1"/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State Housing and Assistance Resources and Programs</a:t>
            </a:r>
          </a:p>
          <a:p>
            <a:pPr lvl="1"/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NCEM Human Services</a:t>
            </a:r>
          </a:p>
          <a:p>
            <a:pPr lvl="1"/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NCEM Individual Assistance</a:t>
            </a:r>
          </a:p>
          <a:p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Begins almost immediately!</a:t>
            </a:r>
          </a:p>
          <a:p>
            <a:pPr lvl="1"/>
            <a:endParaRPr lang="en-US" sz="2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900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rect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C77FE-C56F-4247-BB99-F515C8EF8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Non-Congregate Sheltering: Things to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8E3CA-F06F-41B6-9CD4-966F02E15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2652"/>
            <a:ext cx="10515600" cy="4710223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Wrap-around services</a:t>
            </a:r>
          </a:p>
          <a:p>
            <a:pPr lvl="1"/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On-site Liaison</a:t>
            </a:r>
          </a:p>
          <a:p>
            <a:pPr lvl="1"/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Feeding</a:t>
            </a:r>
          </a:p>
          <a:p>
            <a:pPr lvl="1"/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Telemedicine or On-site Health Services</a:t>
            </a:r>
          </a:p>
          <a:p>
            <a:pPr lvl="1"/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Mental Health (virtual or in person)</a:t>
            </a:r>
          </a:p>
          <a:p>
            <a:pPr lvl="1"/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Pet support</a:t>
            </a:r>
          </a:p>
          <a:p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NCEM Partnership with American Red Cross</a:t>
            </a:r>
          </a:p>
          <a:p>
            <a:pPr lvl="1"/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NCS is a State-managed program with Red Cross support</a:t>
            </a:r>
          </a:p>
          <a:p>
            <a:pPr lvl="1"/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Red Cross will staff hotel liaison and some wrap around services for 7 days</a:t>
            </a:r>
          </a:p>
          <a:p>
            <a:pPr marL="457200" lvl="1" indent="0">
              <a:buNone/>
            </a:pPr>
            <a:endParaRPr lang="en-US" sz="2600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en-US" sz="2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985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rect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C77FE-C56F-4247-BB99-F515C8EF8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Non-Congregate Sheltering: Things to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8E3CA-F06F-41B6-9CD4-966F02E15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2652"/>
            <a:ext cx="10515600" cy="4710223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BEOC working with private industry to recruit hotels willing to be part of our NCS program </a:t>
            </a:r>
          </a:p>
          <a:p>
            <a:pPr lvl="1"/>
            <a:r>
              <a:rPr lang="en-US" sz="2900" dirty="0">
                <a:solidFill>
                  <a:schemeClr val="accent1">
                    <a:lumMod val="50000"/>
                  </a:schemeClr>
                </a:solidFill>
              </a:rPr>
              <a:t>Currently focused on most commonly impacted areas, but add new hotels when needs arise (Bertie, Haywood, Transylvania)</a:t>
            </a:r>
          </a:p>
          <a:p>
            <a:pPr lvl="1"/>
            <a:r>
              <a:rPr lang="en-US" sz="2900" dirty="0">
                <a:solidFill>
                  <a:schemeClr val="accent1">
                    <a:lumMod val="50000"/>
                  </a:schemeClr>
                </a:solidFill>
              </a:rPr>
              <a:t>Not a guaranteed number of hotels</a:t>
            </a:r>
          </a:p>
          <a:p>
            <a:pPr lvl="1"/>
            <a:r>
              <a:rPr lang="en-US" sz="2900" dirty="0">
                <a:solidFill>
                  <a:schemeClr val="accent1">
                    <a:lumMod val="50000"/>
                  </a:schemeClr>
                </a:solidFill>
              </a:rPr>
              <a:t>Dependent on vacancies at the time of reservation</a:t>
            </a:r>
          </a:p>
          <a:p>
            <a:pPr lvl="1"/>
            <a:r>
              <a:rPr lang="en-US" sz="2900" dirty="0">
                <a:solidFill>
                  <a:schemeClr val="accent1">
                    <a:lumMod val="50000"/>
                  </a:schemeClr>
                </a:solidFill>
              </a:rPr>
              <a:t>NCEM to potentially reserve or hold rooms in advance</a:t>
            </a:r>
          </a:p>
          <a:p>
            <a:pPr marL="457200" lvl="1" indent="0">
              <a:buNone/>
            </a:pPr>
            <a:endParaRPr lang="en-US" sz="29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FEMA approved through November 30, 2021</a:t>
            </a:r>
          </a:p>
          <a:p>
            <a:pPr marL="0" indent="0">
              <a:buNone/>
            </a:pPr>
            <a:endParaRPr lang="en-US" sz="3000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en-US" sz="29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9033396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5B25C98-F82E-4472-BE72-C76B52CD6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59544"/>
            <a:ext cx="10515600" cy="1091828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you!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238366-D0F3-4F58-B8F4-69A533F0E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791840"/>
            <a:ext cx="10515600" cy="1500187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For questions or comments, please call or email anytime!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(919) 825-2348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Sandra.bridges@ncdps.gov</a:t>
            </a:r>
          </a:p>
        </p:txBody>
      </p:sp>
    </p:spTree>
    <p:extLst>
      <p:ext uri="{BB962C8B-B14F-4D97-AF65-F5344CB8AC3E}">
        <p14:creationId xmlns:p14="http://schemas.microsoft.com/office/powerpoint/2010/main" val="2086541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8F81F-69B4-4D54-B972-0F7F0F619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8313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Tiered Approach to Sheltering for Large-scale Evacuations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74034-BA20-4FA9-86B9-63DCE92C2A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2008"/>
            <a:ext cx="10515600" cy="4351338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County plans</a:t>
            </a:r>
          </a:p>
          <a:p>
            <a:r>
              <a:rPr lang="en-US" sz="3000" b="1" dirty="0">
                <a:solidFill>
                  <a:schemeClr val="accent1">
                    <a:lumMod val="50000"/>
                  </a:schemeClr>
                </a:solidFill>
              </a:rPr>
              <a:t>Non-congregate shelters</a:t>
            </a:r>
          </a:p>
          <a:p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CRES shelters</a:t>
            </a:r>
          </a:p>
          <a:p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State-coordinated Shelter</a:t>
            </a:r>
          </a:p>
        </p:txBody>
      </p:sp>
    </p:spTree>
    <p:extLst>
      <p:ext uri="{BB962C8B-B14F-4D97-AF65-F5344CB8AC3E}">
        <p14:creationId xmlns:p14="http://schemas.microsoft.com/office/powerpoint/2010/main" val="1014451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440BE4D-22B3-48E0-9955-00D28CF74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6717" y="2976562"/>
            <a:ext cx="9278566" cy="90487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What’s the process for evacuees?</a:t>
            </a:r>
          </a:p>
        </p:txBody>
      </p:sp>
    </p:spTree>
    <p:extLst>
      <p:ext uri="{BB962C8B-B14F-4D97-AF65-F5344CB8AC3E}">
        <p14:creationId xmlns:p14="http://schemas.microsoft.com/office/powerpoint/2010/main" val="589473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DB99E-2D5E-4866-B727-E47B4746D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Introducing: Reception Centers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33370-061B-498C-AF55-B15BB45F2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6600"/>
            <a:ext cx="10515600" cy="4486275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Purpose</a:t>
            </a:r>
          </a:p>
          <a:p>
            <a:pPr lvl="1"/>
            <a:r>
              <a:rPr lang="en-US" sz="2900" dirty="0">
                <a:solidFill>
                  <a:schemeClr val="accent1">
                    <a:lumMod val="50000"/>
                  </a:schemeClr>
                </a:solidFill>
              </a:rPr>
              <a:t>Assign evacuees to non-congregate shelters</a:t>
            </a:r>
          </a:p>
          <a:p>
            <a:pPr lvl="1"/>
            <a:r>
              <a:rPr lang="en-US" sz="2900" dirty="0">
                <a:solidFill>
                  <a:schemeClr val="accent1">
                    <a:lumMod val="50000"/>
                  </a:schemeClr>
                </a:solidFill>
              </a:rPr>
              <a:t>Screening </a:t>
            </a:r>
          </a:p>
          <a:p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Location</a:t>
            </a:r>
          </a:p>
          <a:p>
            <a:pPr lvl="1"/>
            <a:r>
              <a:rPr lang="en-US" sz="2900" dirty="0">
                <a:solidFill>
                  <a:schemeClr val="accent1">
                    <a:lumMod val="50000"/>
                  </a:schemeClr>
                </a:solidFill>
              </a:rPr>
              <a:t>Multiple sites</a:t>
            </a:r>
          </a:p>
          <a:p>
            <a:pPr lvl="1"/>
            <a:r>
              <a:rPr lang="en-US" sz="2900" dirty="0">
                <a:solidFill>
                  <a:schemeClr val="accent1">
                    <a:lumMod val="50000"/>
                  </a:schemeClr>
                </a:solidFill>
              </a:rPr>
              <a:t>Out of risk area</a:t>
            </a:r>
          </a:p>
          <a:p>
            <a:pPr lvl="1"/>
            <a:r>
              <a:rPr lang="en-US" sz="2900" dirty="0">
                <a:solidFill>
                  <a:schemeClr val="accent1">
                    <a:lumMod val="50000"/>
                  </a:schemeClr>
                </a:solidFill>
              </a:rPr>
              <a:t>Along evacuation routes</a:t>
            </a:r>
          </a:p>
          <a:p>
            <a:pPr marL="0" indent="0">
              <a:buNone/>
            </a:pPr>
            <a:endParaRPr lang="en-US" sz="30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3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756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32497-C94A-4E13-AA71-7DB68C030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Reception Center Process: Self Evacuees</a:t>
            </a:r>
          </a:p>
        </p:txBody>
      </p:sp>
      <p:grpSp>
        <p:nvGrpSpPr>
          <p:cNvPr id="5" name="Group 7">
            <a:extLst>
              <a:ext uri="{FF2B5EF4-FFF2-40B4-BE49-F238E27FC236}">
                <a16:creationId xmlns:a16="http://schemas.microsoft.com/office/drawing/2014/main" id="{E95EAF11-C4EA-4019-822D-118455D155C9}"/>
              </a:ext>
            </a:extLst>
          </p:cNvPr>
          <p:cNvGrpSpPr>
            <a:grpSpLocks/>
          </p:cNvGrpSpPr>
          <p:nvPr/>
        </p:nvGrpSpPr>
        <p:grpSpPr bwMode="auto">
          <a:xfrm>
            <a:off x="1123249" y="1791512"/>
            <a:ext cx="9445514" cy="4545493"/>
            <a:chOff x="110847809" y="109136934"/>
            <a:chExt cx="4154782" cy="2312052"/>
          </a:xfrm>
        </p:grpSpPr>
        <p:pic>
          <p:nvPicPr>
            <p:cNvPr id="2056" name="Picture 8">
              <a:extLst>
                <a:ext uri="{FF2B5EF4-FFF2-40B4-BE49-F238E27FC236}">
                  <a16:creationId xmlns:a16="http://schemas.microsoft.com/office/drawing/2014/main" id="{23FF6F28-9612-4540-9DA3-01DD2A9ADA5E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986361" y="110051813"/>
              <a:ext cx="603504" cy="603504"/>
            </a:xfrm>
            <a:prstGeom prst="rect">
              <a:avLst/>
            </a:prstGeom>
            <a:noFill/>
            <a:ln w="25400" algn="ctr">
              <a:solidFill>
                <a:srgbClr val="2D4E6B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2057" name="Picture 9">
              <a:extLst>
                <a:ext uri="{FF2B5EF4-FFF2-40B4-BE49-F238E27FC236}">
                  <a16:creationId xmlns:a16="http://schemas.microsoft.com/office/drawing/2014/main" id="{52C1BFE4-26B6-48DE-BF29-0CAAA3ED246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47809" y="110052067"/>
              <a:ext cx="603250" cy="603250"/>
            </a:xfrm>
            <a:prstGeom prst="rect">
              <a:avLst/>
            </a:prstGeom>
            <a:noFill/>
            <a:ln w="25400" algn="ctr">
              <a:solidFill>
                <a:srgbClr val="2D4E6B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cxnSp>
          <p:nvCxnSpPr>
            <p:cNvPr id="2058" name="AutoShape 10">
              <a:extLst>
                <a:ext uri="{FF2B5EF4-FFF2-40B4-BE49-F238E27FC236}">
                  <a16:creationId xmlns:a16="http://schemas.microsoft.com/office/drawing/2014/main" id="{6DA94D9A-BAB7-45DD-8600-E5E8C6D6EF7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2632480" y="110352437"/>
              <a:ext cx="491557" cy="1"/>
            </a:xfrm>
            <a:prstGeom prst="straightConnector1">
              <a:avLst/>
            </a:prstGeom>
            <a:noFill/>
            <a:ln w="25400" algn="ctr">
              <a:solidFill>
                <a:srgbClr val="2D4E6B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grpSp>
          <p:nvGrpSpPr>
            <p:cNvPr id="6" name="Group 11">
              <a:extLst>
                <a:ext uri="{FF2B5EF4-FFF2-40B4-BE49-F238E27FC236}">
                  <a16:creationId xmlns:a16="http://schemas.microsoft.com/office/drawing/2014/main" id="{7B8F68B0-13BA-48DE-9059-C5A38960C3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3141777" y="109883548"/>
              <a:ext cx="615182" cy="872554"/>
              <a:chOff x="112560148" y="107685866"/>
              <a:chExt cx="615182" cy="872554"/>
            </a:xfrm>
          </p:grpSpPr>
          <p:pic>
            <p:nvPicPr>
              <p:cNvPr id="2060" name="Picture 12">
                <a:extLst>
                  <a:ext uri="{FF2B5EF4-FFF2-40B4-BE49-F238E27FC236}">
                    <a16:creationId xmlns:a16="http://schemas.microsoft.com/office/drawing/2014/main" id="{5844FE0F-BD5C-473C-8CD3-324B0A7B3F0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60148" y="107685866"/>
                <a:ext cx="615182" cy="872554"/>
              </a:xfrm>
              <a:prstGeom prst="rect">
                <a:avLst/>
              </a:prstGeom>
              <a:noFill/>
              <a:ln w="25400" algn="ctr">
                <a:solidFill>
                  <a:srgbClr val="2D4E6B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  <p:sp>
            <p:nvSpPr>
              <p:cNvPr id="15" name="Text Box 13">
                <a:extLst>
                  <a:ext uri="{FF2B5EF4-FFF2-40B4-BE49-F238E27FC236}">
                    <a16:creationId xmlns:a16="http://schemas.microsoft.com/office/drawing/2014/main" id="{C2CCF545-2475-4DAE-A493-1B7A7D0DF8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2589865" y="107740050"/>
                <a:ext cx="551912" cy="43268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latin typeface="Arial" panose="020B0604020202020204" pitchFamily="34" charset="0"/>
                  </a:rPr>
                  <a:t>Reception Center</a:t>
                </a:r>
                <a:endParaRPr kumimoji="0" lang="en-US" altLang="en-US" sz="4800" b="0" i="0" u="none" strike="noStrike" cap="none" normalizeH="0" baseline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cxnSp>
          <p:nvCxnSpPr>
            <p:cNvPr id="2062" name="AutoShape 14">
              <a:extLst>
                <a:ext uri="{FF2B5EF4-FFF2-40B4-BE49-F238E27FC236}">
                  <a16:creationId xmlns:a16="http://schemas.microsoft.com/office/drawing/2014/main" id="{40A840C8-8EBD-4167-A992-97131A1B5F7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13850728" y="109698893"/>
              <a:ext cx="502126" cy="253705"/>
            </a:xfrm>
            <a:prstGeom prst="straightConnector1">
              <a:avLst/>
            </a:prstGeom>
            <a:noFill/>
            <a:ln w="25400" algn="ctr">
              <a:solidFill>
                <a:srgbClr val="2D4E6B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grpSp>
          <p:nvGrpSpPr>
            <p:cNvPr id="7" name="Group 15">
              <a:extLst>
                <a:ext uri="{FF2B5EF4-FFF2-40B4-BE49-F238E27FC236}">
                  <a16:creationId xmlns:a16="http://schemas.microsoft.com/office/drawing/2014/main" id="{9981DA99-990C-49FD-A275-65C1ADFD55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4399087" y="109136934"/>
              <a:ext cx="603504" cy="677518"/>
              <a:chOff x="113423242" y="106903129"/>
              <a:chExt cx="603504" cy="677518"/>
            </a:xfrm>
          </p:grpSpPr>
          <p:pic>
            <p:nvPicPr>
              <p:cNvPr id="2064" name="Picture 16">
                <a:extLst>
                  <a:ext uri="{FF2B5EF4-FFF2-40B4-BE49-F238E27FC236}">
                    <a16:creationId xmlns:a16="http://schemas.microsoft.com/office/drawing/2014/main" id="{AFFC92A2-4A69-4461-86E6-47F88CAB010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3423242" y="106903129"/>
                <a:ext cx="603504" cy="677518"/>
              </a:xfrm>
              <a:prstGeom prst="rect">
                <a:avLst/>
              </a:prstGeom>
              <a:noFill/>
              <a:ln w="25400" algn="ctr">
                <a:solidFill>
                  <a:srgbClr val="2D4E6B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  <p:sp>
            <p:nvSpPr>
              <p:cNvPr id="14" name="Text Box 17">
                <a:extLst>
                  <a:ext uri="{FF2B5EF4-FFF2-40B4-BE49-F238E27FC236}">
                    <a16:creationId xmlns:a16="http://schemas.microsoft.com/office/drawing/2014/main" id="{BD1B0627-578C-439B-8EB7-8900CD0FE99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3460775" y="107212171"/>
                <a:ext cx="524786" cy="341905"/>
              </a:xfrm>
              <a:prstGeom prst="rect">
                <a:avLst/>
              </a:prstGeom>
              <a:solidFill>
                <a:srgbClr val="FFFFFF"/>
              </a:solidFill>
              <a:ln w="25400" algn="ctr">
                <a:solidFill>
                  <a:schemeClr val="accent1">
                    <a:lumMod val="50000"/>
                  </a:schemeClr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200000"/>
                  </a:lnSpc>
                  <a:spcBef>
                    <a:spcPts val="6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latin typeface="Arial" panose="020B0604020202020204" pitchFamily="34" charset="0"/>
                  </a:rPr>
                  <a:t>NCS</a:t>
                </a:r>
                <a:endPara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8" name="Group 18">
              <a:extLst>
                <a:ext uri="{FF2B5EF4-FFF2-40B4-BE49-F238E27FC236}">
                  <a16:creationId xmlns:a16="http://schemas.microsoft.com/office/drawing/2014/main" id="{19D70ED3-453C-4AF4-95F9-3968FA3A6D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4399087" y="109883548"/>
              <a:ext cx="603504" cy="752420"/>
              <a:chOff x="115782863" y="108239000"/>
              <a:chExt cx="603504" cy="752420"/>
            </a:xfrm>
          </p:grpSpPr>
          <p:pic>
            <p:nvPicPr>
              <p:cNvPr id="2067" name="Picture 19">
                <a:extLst>
                  <a:ext uri="{FF2B5EF4-FFF2-40B4-BE49-F238E27FC236}">
                    <a16:creationId xmlns:a16="http://schemas.microsoft.com/office/drawing/2014/main" id="{268B11A2-8F6B-4082-A88C-AFFF6ED503D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5782863" y="108239000"/>
                <a:ext cx="603504" cy="752420"/>
              </a:xfrm>
              <a:prstGeom prst="rect">
                <a:avLst/>
              </a:prstGeom>
              <a:noFill/>
              <a:ln w="25400" algn="ctr">
                <a:solidFill>
                  <a:srgbClr val="2D4E6B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  <p:sp>
            <p:nvSpPr>
              <p:cNvPr id="13" name="Text Box 20">
                <a:extLst>
                  <a:ext uri="{FF2B5EF4-FFF2-40B4-BE49-F238E27FC236}">
                    <a16:creationId xmlns:a16="http://schemas.microsoft.com/office/drawing/2014/main" id="{B876AAB5-EDE9-4352-922C-489B123455F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822238" y="108707889"/>
                <a:ext cx="528555" cy="232564"/>
              </a:xfrm>
              <a:prstGeom prst="rect">
                <a:avLst/>
              </a:prstGeom>
              <a:solidFill>
                <a:srgbClr val="FFFFFF"/>
              </a:solidFill>
              <a:ln w="25400" algn="ctr">
                <a:solidFill>
                  <a:schemeClr val="accent1">
                    <a:lumMod val="50000"/>
                  </a:schemeClr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latin typeface="Arial" panose="020B0604020202020204" pitchFamily="34" charset="0"/>
                  </a:rPr>
                  <a:t>CRES</a:t>
                </a:r>
                <a:endPara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cxnSp>
          <p:nvCxnSpPr>
            <p:cNvPr id="2069" name="AutoShape 21">
              <a:extLst>
                <a:ext uri="{FF2B5EF4-FFF2-40B4-BE49-F238E27FC236}">
                  <a16:creationId xmlns:a16="http://schemas.microsoft.com/office/drawing/2014/main" id="{1FF3057E-A454-414D-AB57-B123A384238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13866585" y="110286863"/>
              <a:ext cx="502126" cy="10570"/>
            </a:xfrm>
            <a:prstGeom prst="straightConnector1">
              <a:avLst/>
            </a:prstGeom>
            <a:noFill/>
            <a:ln w="25400" algn="ctr">
              <a:solidFill>
                <a:srgbClr val="2D4E6B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grpSp>
          <p:nvGrpSpPr>
            <p:cNvPr id="9" name="Group 22">
              <a:extLst>
                <a:ext uri="{FF2B5EF4-FFF2-40B4-BE49-F238E27FC236}">
                  <a16:creationId xmlns:a16="http://schemas.microsoft.com/office/drawing/2014/main" id="{4F68958C-0357-4B96-A4AB-A49C65C3BA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4399087" y="110696566"/>
              <a:ext cx="603504" cy="752420"/>
              <a:chOff x="116366641" y="108884414"/>
              <a:chExt cx="603504" cy="752420"/>
            </a:xfrm>
          </p:grpSpPr>
          <p:grpSp>
            <p:nvGrpSpPr>
              <p:cNvPr id="10" name="Group 23">
                <a:extLst>
                  <a:ext uri="{FF2B5EF4-FFF2-40B4-BE49-F238E27FC236}">
                    <a16:creationId xmlns:a16="http://schemas.microsoft.com/office/drawing/2014/main" id="{3D245E1B-187E-4891-B8DA-50FC498F149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6366641" y="108884414"/>
                <a:ext cx="603504" cy="752420"/>
                <a:chOff x="115782863" y="108239000"/>
                <a:chExt cx="603504" cy="752420"/>
              </a:xfrm>
            </p:grpSpPr>
            <p:pic>
              <p:nvPicPr>
                <p:cNvPr id="2072" name="Picture 24">
                  <a:extLst>
                    <a:ext uri="{FF2B5EF4-FFF2-40B4-BE49-F238E27FC236}">
                      <a16:creationId xmlns:a16="http://schemas.microsoft.com/office/drawing/2014/main" id="{622F539D-75E0-4C95-AE09-5051E65E0FD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5782863" y="108239000"/>
                  <a:ext cx="603504" cy="752420"/>
                </a:xfrm>
                <a:prstGeom prst="rect">
                  <a:avLst/>
                </a:prstGeom>
                <a:noFill/>
                <a:ln w="25400" algn="ctr">
                  <a:solidFill>
                    <a:srgbClr val="2D4E6B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5B9BD5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2" name="Text Box 25">
                  <a:extLst>
                    <a:ext uri="{FF2B5EF4-FFF2-40B4-BE49-F238E27FC236}">
                      <a16:creationId xmlns:a16="http://schemas.microsoft.com/office/drawing/2014/main" id="{AEBE3E16-6968-4736-9B11-047A7D46B88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15822238" y="108707889"/>
                  <a:ext cx="528555" cy="232564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500" b="1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CRES     Shelter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11" name="Text Box 26">
                <a:extLst>
                  <a:ext uri="{FF2B5EF4-FFF2-40B4-BE49-F238E27FC236}">
                    <a16:creationId xmlns:a16="http://schemas.microsoft.com/office/drawing/2014/main" id="{689CBF40-872A-4F75-B7F6-E68F816E71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6406016" y="109353303"/>
                <a:ext cx="528555" cy="253129"/>
              </a:xfrm>
              <a:prstGeom prst="rect">
                <a:avLst/>
              </a:prstGeom>
              <a:solidFill>
                <a:srgbClr val="FFFFFF"/>
              </a:solidFill>
              <a:ln w="25400" algn="ctr">
                <a:solidFill>
                  <a:schemeClr val="accent1">
                    <a:lumMod val="50000"/>
                  </a:schemeClr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latin typeface="Arial" panose="020B0604020202020204" pitchFamily="34" charset="0"/>
                  </a:rPr>
                  <a:t>SCS</a:t>
                </a:r>
                <a:endPara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cxnSp>
          <p:nvCxnSpPr>
            <p:cNvPr id="2075" name="AutoShape 27">
              <a:extLst>
                <a:ext uri="{FF2B5EF4-FFF2-40B4-BE49-F238E27FC236}">
                  <a16:creationId xmlns:a16="http://schemas.microsoft.com/office/drawing/2014/main" id="{22FDABC4-B150-40EC-9F76-A34197936D0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3834872" y="110635968"/>
              <a:ext cx="517982" cy="248422"/>
            </a:xfrm>
            <a:prstGeom prst="straightConnector1">
              <a:avLst/>
            </a:prstGeom>
            <a:noFill/>
            <a:ln w="25400" algn="ctr">
              <a:solidFill>
                <a:srgbClr val="2D4E6B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2076" name="AutoShape 28">
              <a:extLst>
                <a:ext uri="{FF2B5EF4-FFF2-40B4-BE49-F238E27FC236}">
                  <a16:creationId xmlns:a16="http://schemas.microsoft.com/office/drawing/2014/main" id="{2D294B22-6536-4912-91FE-41D0BD0FD10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1467677" y="110370411"/>
              <a:ext cx="491557" cy="1"/>
            </a:xfrm>
            <a:prstGeom prst="straightConnector1">
              <a:avLst/>
            </a:prstGeom>
            <a:noFill/>
            <a:ln w="25400" algn="ctr">
              <a:solidFill>
                <a:srgbClr val="2D4E6B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503227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32497-C94A-4E13-AA71-7DB68C030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Reception Center Process: County Transported (Early Evacuation)</a:t>
            </a:r>
          </a:p>
        </p:txBody>
      </p:sp>
      <p:grpSp>
        <p:nvGrpSpPr>
          <p:cNvPr id="38" name="Group 44">
            <a:extLst>
              <a:ext uri="{FF2B5EF4-FFF2-40B4-BE49-F238E27FC236}">
                <a16:creationId xmlns:a16="http://schemas.microsoft.com/office/drawing/2014/main" id="{B06F7BF8-08F8-4716-B17B-A75A77662BCC}"/>
              </a:ext>
            </a:extLst>
          </p:cNvPr>
          <p:cNvGrpSpPr>
            <a:grpSpLocks/>
          </p:cNvGrpSpPr>
          <p:nvPr/>
        </p:nvGrpSpPr>
        <p:grpSpPr bwMode="auto">
          <a:xfrm>
            <a:off x="2681841" y="1913860"/>
            <a:ext cx="6828317" cy="4579015"/>
            <a:chOff x="110711147" y="106348148"/>
            <a:chExt cx="2864401" cy="2317321"/>
          </a:xfrm>
        </p:grpSpPr>
        <p:pic>
          <p:nvPicPr>
            <p:cNvPr id="3117" name="Picture 45">
              <a:extLst>
                <a:ext uri="{FF2B5EF4-FFF2-40B4-BE49-F238E27FC236}">
                  <a16:creationId xmlns:a16="http://schemas.microsoft.com/office/drawing/2014/main" id="{9AA91548-5366-4F4E-A5CD-B542C3A871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711147" y="107009905"/>
              <a:ext cx="603250" cy="603250"/>
            </a:xfrm>
            <a:prstGeom prst="rect">
              <a:avLst/>
            </a:prstGeom>
            <a:noFill/>
            <a:ln w="25400" algn="ctr">
              <a:solidFill>
                <a:srgbClr val="2D4E6B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grpSp>
          <p:nvGrpSpPr>
            <p:cNvPr id="39" name="Group 46">
              <a:extLst>
                <a:ext uri="{FF2B5EF4-FFF2-40B4-BE49-F238E27FC236}">
                  <a16:creationId xmlns:a16="http://schemas.microsoft.com/office/drawing/2014/main" id="{ADC158A9-63DC-429F-909D-B51C886DB9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2972044" y="106348148"/>
              <a:ext cx="603504" cy="677518"/>
              <a:chOff x="113423242" y="106903129"/>
              <a:chExt cx="603504" cy="677518"/>
            </a:xfrm>
          </p:grpSpPr>
          <p:pic>
            <p:nvPicPr>
              <p:cNvPr id="3119" name="Picture 47">
                <a:extLst>
                  <a:ext uri="{FF2B5EF4-FFF2-40B4-BE49-F238E27FC236}">
                    <a16:creationId xmlns:a16="http://schemas.microsoft.com/office/drawing/2014/main" id="{4EBA8F78-A811-4F3B-B7CD-1B06BF44B3D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3423242" y="106903129"/>
                <a:ext cx="603504" cy="677518"/>
              </a:xfrm>
              <a:prstGeom prst="rect">
                <a:avLst/>
              </a:prstGeom>
              <a:noFill/>
              <a:ln w="25400" algn="ctr">
                <a:solidFill>
                  <a:srgbClr val="2D4E6B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  <p:sp>
            <p:nvSpPr>
              <p:cNvPr id="49" name="Text Box 48">
                <a:extLst>
                  <a:ext uri="{FF2B5EF4-FFF2-40B4-BE49-F238E27FC236}">
                    <a16:creationId xmlns:a16="http://schemas.microsoft.com/office/drawing/2014/main" id="{38AC11D7-9758-46B0-ABD6-6418F300B7B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3491353" y="107222981"/>
                <a:ext cx="467282" cy="341905"/>
              </a:xfrm>
              <a:prstGeom prst="rect">
                <a:avLst/>
              </a:prstGeom>
              <a:solidFill>
                <a:schemeClr val="bg1"/>
              </a:solidFill>
              <a:ln w="25400" algn="ctr">
                <a:solidFill>
                  <a:schemeClr val="accent1">
                    <a:lumMod val="50000"/>
                  </a:schemeClr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200000"/>
                  </a:lnSpc>
                  <a:spcBef>
                    <a:spcPts val="6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latin typeface="Arial" panose="020B0604020202020204" pitchFamily="34" charset="0"/>
                  </a:rPr>
                  <a:t>NCS</a:t>
                </a:r>
                <a:endParaRPr kumimoji="0" lang="en-US" altLang="en-US" sz="4400" b="0" i="0" u="none" strike="noStrike" cap="none" normalizeH="0" baseline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40" name="Group 49">
              <a:extLst>
                <a:ext uri="{FF2B5EF4-FFF2-40B4-BE49-F238E27FC236}">
                  <a16:creationId xmlns:a16="http://schemas.microsoft.com/office/drawing/2014/main" id="{5B6FE3E3-2942-4785-93EA-22CB809D14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1837191" y="106951192"/>
              <a:ext cx="603504" cy="764907"/>
              <a:chOff x="115952300" y="108589687"/>
              <a:chExt cx="603504" cy="764907"/>
            </a:xfrm>
          </p:grpSpPr>
          <p:pic>
            <p:nvPicPr>
              <p:cNvPr id="3122" name="Picture 50">
                <a:extLst>
                  <a:ext uri="{FF2B5EF4-FFF2-40B4-BE49-F238E27FC236}">
                    <a16:creationId xmlns:a16="http://schemas.microsoft.com/office/drawing/2014/main" id="{AC5D7C24-BAF6-4A54-8272-46FBC0CF82C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5952300" y="108589687"/>
                <a:ext cx="603504" cy="764907"/>
              </a:xfrm>
              <a:prstGeom prst="rect">
                <a:avLst/>
              </a:prstGeom>
              <a:noFill/>
              <a:ln w="25400" algn="ctr">
                <a:solidFill>
                  <a:srgbClr val="2D4E6B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  <p:sp>
            <p:nvSpPr>
              <p:cNvPr id="47" name="Text Box 51">
                <a:extLst>
                  <a:ext uri="{FF2B5EF4-FFF2-40B4-BE49-F238E27FC236}">
                    <a16:creationId xmlns:a16="http://schemas.microsoft.com/office/drawing/2014/main" id="{A1F73D96-EC98-42F0-8876-137A690EC7C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6033660" y="109035593"/>
                <a:ext cx="375274" cy="2748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8" name="Text Box 52">
                <a:extLst>
                  <a:ext uri="{FF2B5EF4-FFF2-40B4-BE49-F238E27FC236}">
                    <a16:creationId xmlns:a16="http://schemas.microsoft.com/office/drawing/2014/main" id="{C8024E99-7911-4DF5-8F7A-7A35C219F4F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6000955" y="109059378"/>
                <a:ext cx="528555" cy="227279"/>
              </a:xfrm>
              <a:prstGeom prst="rect">
                <a:avLst/>
              </a:prstGeom>
              <a:solidFill>
                <a:srgbClr val="D9D9D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latin typeface="Arial" panose="020B0604020202020204" pitchFamily="34" charset="0"/>
                  </a:rPr>
                  <a:t>County   Transported</a:t>
                </a:r>
                <a:endParaRPr kumimoji="0" lang="en-US" altLang="en-US" sz="5400" b="1" i="0" u="none" strike="noStrike" cap="none" normalizeH="0" baseline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41" name="Group 53">
              <a:extLst>
                <a:ext uri="{FF2B5EF4-FFF2-40B4-BE49-F238E27FC236}">
                  <a16:creationId xmlns:a16="http://schemas.microsoft.com/office/drawing/2014/main" id="{EBCC0A39-B661-4AF9-ABEE-FB08A75E52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2952806" y="107094952"/>
              <a:ext cx="603504" cy="752420"/>
              <a:chOff x="115782863" y="108239000"/>
              <a:chExt cx="603504" cy="752420"/>
            </a:xfrm>
          </p:grpSpPr>
          <p:pic>
            <p:nvPicPr>
              <p:cNvPr id="3126" name="Picture 54">
                <a:extLst>
                  <a:ext uri="{FF2B5EF4-FFF2-40B4-BE49-F238E27FC236}">
                    <a16:creationId xmlns:a16="http://schemas.microsoft.com/office/drawing/2014/main" id="{EDDA9153-8CD2-4FA5-8509-654685CBECC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5782863" y="108239000"/>
                <a:ext cx="603504" cy="752420"/>
              </a:xfrm>
              <a:prstGeom prst="rect">
                <a:avLst/>
              </a:prstGeom>
              <a:noFill/>
              <a:ln w="25400" algn="ctr">
                <a:solidFill>
                  <a:srgbClr val="2D4E6B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  <p:sp>
            <p:nvSpPr>
              <p:cNvPr id="46" name="Text Box 55">
                <a:extLst>
                  <a:ext uri="{FF2B5EF4-FFF2-40B4-BE49-F238E27FC236}">
                    <a16:creationId xmlns:a16="http://schemas.microsoft.com/office/drawing/2014/main" id="{D2139FFA-A682-4891-95F3-3E7DD456A4F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822238" y="108707889"/>
                <a:ext cx="528555" cy="232564"/>
              </a:xfrm>
              <a:prstGeom prst="rect">
                <a:avLst/>
              </a:prstGeom>
              <a:solidFill>
                <a:srgbClr val="FFFFFF"/>
              </a:solidFill>
              <a:ln w="25400" algn="ctr">
                <a:solidFill>
                  <a:schemeClr val="accent1">
                    <a:lumMod val="50000"/>
                  </a:schemeClr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latin typeface="Arial" panose="020B0604020202020204" pitchFamily="34" charset="0"/>
                  </a:rPr>
                  <a:t>CRES</a:t>
                </a:r>
                <a:endParaRPr kumimoji="0" lang="en-US" altLang="en-US" sz="4400" b="0" i="0" u="none" strike="noStrike" cap="none" normalizeH="0" baseline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42" name="Group 56">
              <a:extLst>
                <a:ext uri="{FF2B5EF4-FFF2-40B4-BE49-F238E27FC236}">
                  <a16:creationId xmlns:a16="http://schemas.microsoft.com/office/drawing/2014/main" id="{B231F617-8B08-4A3A-BF1C-EA0A417C22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2972044" y="107913049"/>
              <a:ext cx="603504" cy="752420"/>
              <a:chOff x="116366641" y="108884414"/>
              <a:chExt cx="603504" cy="752420"/>
            </a:xfrm>
          </p:grpSpPr>
          <p:grpSp>
            <p:nvGrpSpPr>
              <p:cNvPr id="43" name="Group 57">
                <a:extLst>
                  <a:ext uri="{FF2B5EF4-FFF2-40B4-BE49-F238E27FC236}">
                    <a16:creationId xmlns:a16="http://schemas.microsoft.com/office/drawing/2014/main" id="{0E3D38DC-B2F3-40F7-96F3-E556FB2FA41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6366641" y="108884414"/>
                <a:ext cx="603504" cy="752420"/>
                <a:chOff x="115782863" y="108239000"/>
                <a:chExt cx="603504" cy="752420"/>
              </a:xfrm>
            </p:grpSpPr>
            <p:pic>
              <p:nvPicPr>
                <p:cNvPr id="3130" name="Picture 58">
                  <a:extLst>
                    <a:ext uri="{FF2B5EF4-FFF2-40B4-BE49-F238E27FC236}">
                      <a16:creationId xmlns:a16="http://schemas.microsoft.com/office/drawing/2014/main" id="{C7AD96A2-3446-4D63-AE61-43D89DFB4CF5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5782863" y="108239000"/>
                  <a:ext cx="603504" cy="752420"/>
                </a:xfrm>
                <a:prstGeom prst="rect">
                  <a:avLst/>
                </a:prstGeom>
                <a:noFill/>
                <a:ln w="25400" algn="ctr">
                  <a:solidFill>
                    <a:srgbClr val="2D4E6B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5B9BD5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45" name="Text Box 59">
                  <a:extLst>
                    <a:ext uri="{FF2B5EF4-FFF2-40B4-BE49-F238E27FC236}">
                      <a16:creationId xmlns:a16="http://schemas.microsoft.com/office/drawing/2014/main" id="{0DDA5DD5-B90C-426D-BF3E-B73F885EFD3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15822238" y="108707889"/>
                  <a:ext cx="528555" cy="232564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500" b="1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CRES     Shelter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44" name="Text Box 60">
                <a:extLst>
                  <a:ext uri="{FF2B5EF4-FFF2-40B4-BE49-F238E27FC236}">
                    <a16:creationId xmlns:a16="http://schemas.microsoft.com/office/drawing/2014/main" id="{AC2F6405-AA09-4C41-B68F-428EB1C4274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6406016" y="109353303"/>
                <a:ext cx="528555" cy="253129"/>
              </a:xfrm>
              <a:prstGeom prst="rect">
                <a:avLst/>
              </a:prstGeom>
              <a:solidFill>
                <a:srgbClr val="FFFFFF"/>
              </a:solidFill>
              <a:ln w="25400" algn="ctr">
                <a:solidFill>
                  <a:schemeClr val="accent1">
                    <a:lumMod val="50000"/>
                  </a:schemeClr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latin typeface="Arial" panose="020B0604020202020204" pitchFamily="34" charset="0"/>
                  </a:rPr>
                  <a:t>SCS</a:t>
                </a:r>
                <a:endParaRPr kumimoji="0" lang="en-US" altLang="en-US" sz="4000" b="0" i="0" u="none" strike="noStrike" cap="none" normalizeH="0" baseline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cxnSp>
          <p:nvCxnSpPr>
            <p:cNvPr id="3133" name="AutoShape 61">
              <a:extLst>
                <a:ext uri="{FF2B5EF4-FFF2-40B4-BE49-F238E27FC236}">
                  <a16:creationId xmlns:a16="http://schemas.microsoft.com/office/drawing/2014/main" id="{28226539-455A-49CD-90DE-0202729009A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1330254" y="107333644"/>
              <a:ext cx="491557" cy="1"/>
            </a:xfrm>
            <a:prstGeom prst="straightConnector1">
              <a:avLst/>
            </a:prstGeom>
            <a:noFill/>
            <a:ln w="25400" algn="ctr">
              <a:solidFill>
                <a:srgbClr val="2D4E6B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3134" name="AutoShape 62">
              <a:extLst>
                <a:ext uri="{FF2B5EF4-FFF2-40B4-BE49-F238E27FC236}">
                  <a16:creationId xmlns:a16="http://schemas.microsoft.com/office/drawing/2014/main" id="{806E1556-79FB-49D7-892E-C1E39AA43F9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12466317" y="106787913"/>
              <a:ext cx="496843" cy="221992"/>
            </a:xfrm>
            <a:prstGeom prst="straightConnector1">
              <a:avLst/>
            </a:prstGeom>
            <a:noFill/>
            <a:ln w="25400" algn="ctr">
              <a:solidFill>
                <a:srgbClr val="2D4E6B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3135" name="AutoShape 63">
              <a:extLst>
                <a:ext uri="{FF2B5EF4-FFF2-40B4-BE49-F238E27FC236}">
                  <a16:creationId xmlns:a16="http://schemas.microsoft.com/office/drawing/2014/main" id="{C6E02B89-C0B0-4D0F-994E-A0E195004CB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2466317" y="107368184"/>
              <a:ext cx="486489" cy="0"/>
            </a:xfrm>
            <a:prstGeom prst="straightConnector1">
              <a:avLst/>
            </a:prstGeom>
            <a:noFill/>
            <a:ln w="25400" algn="ctr">
              <a:solidFill>
                <a:srgbClr val="2D4E6B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3136" name="AutoShape 64">
              <a:extLst>
                <a:ext uri="{FF2B5EF4-FFF2-40B4-BE49-F238E27FC236}">
                  <a16:creationId xmlns:a16="http://schemas.microsoft.com/office/drawing/2014/main" id="{EB31DB8A-42DE-4A9E-9454-AA76B4698A0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2466317" y="107694090"/>
              <a:ext cx="486489" cy="311364"/>
            </a:xfrm>
            <a:prstGeom prst="straightConnector1">
              <a:avLst/>
            </a:prstGeom>
            <a:noFill/>
            <a:ln w="25400" algn="ctr">
              <a:solidFill>
                <a:srgbClr val="2D4E6B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CA060D79-1FEE-42C0-8EFF-D4D0C67B9E63}"/>
              </a:ext>
            </a:extLst>
          </p:cNvPr>
          <p:cNvSpPr txBox="1"/>
          <p:nvPr/>
        </p:nvSpPr>
        <p:spPr>
          <a:xfrm>
            <a:off x="1691879" y="6015633"/>
            <a:ext cx="50502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* Evacuees screened before getting on the bus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525F159-FF68-4CF5-A28D-3F995ED67617}"/>
              </a:ext>
            </a:extLst>
          </p:cNvPr>
          <p:cNvSpPr txBox="1"/>
          <p:nvPr/>
        </p:nvSpPr>
        <p:spPr>
          <a:xfrm>
            <a:off x="4157702" y="3252632"/>
            <a:ext cx="307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744020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32497-C94A-4E13-AA71-7DB68C030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Reception Center Process: County Transported (Late Evacuation)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86B2C41-D578-4E8D-BA46-922468644210}"/>
              </a:ext>
            </a:extLst>
          </p:cNvPr>
          <p:cNvGrpSpPr>
            <a:grpSpLocks/>
          </p:cNvGrpSpPr>
          <p:nvPr/>
        </p:nvGrpSpPr>
        <p:grpSpPr bwMode="auto">
          <a:xfrm>
            <a:off x="2130056" y="1818168"/>
            <a:ext cx="7931888" cy="4125433"/>
            <a:chOff x="110793571" y="107089401"/>
            <a:chExt cx="4049415" cy="2330620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5569D083-2365-4EDC-8A27-46902E8688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4239482" y="107089401"/>
              <a:ext cx="603504" cy="677518"/>
              <a:chOff x="113423242" y="106903129"/>
              <a:chExt cx="603504" cy="677518"/>
            </a:xfrm>
          </p:grpSpPr>
          <p:pic>
            <p:nvPicPr>
              <p:cNvPr id="4100" name="Picture 4">
                <a:extLst>
                  <a:ext uri="{FF2B5EF4-FFF2-40B4-BE49-F238E27FC236}">
                    <a16:creationId xmlns:a16="http://schemas.microsoft.com/office/drawing/2014/main" id="{DCFF3635-1C0E-4045-9D0D-6149BCE72C4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3423242" y="106903129"/>
                <a:ext cx="603504" cy="677518"/>
              </a:xfrm>
              <a:prstGeom prst="rect">
                <a:avLst/>
              </a:prstGeom>
              <a:noFill/>
              <a:ln w="25400" algn="ctr">
                <a:solidFill>
                  <a:srgbClr val="2D4E6B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  <p:sp>
            <p:nvSpPr>
              <p:cNvPr id="16" name="Text Box 5">
                <a:extLst>
                  <a:ext uri="{FF2B5EF4-FFF2-40B4-BE49-F238E27FC236}">
                    <a16:creationId xmlns:a16="http://schemas.microsoft.com/office/drawing/2014/main" id="{C9F02BF4-FC42-4F16-8BDE-FEA890EC0EB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3460775" y="107212171"/>
                <a:ext cx="524786" cy="341905"/>
              </a:xfrm>
              <a:prstGeom prst="rect">
                <a:avLst/>
              </a:prstGeom>
              <a:solidFill>
                <a:srgbClr val="FFFFFF"/>
              </a:solidFill>
              <a:ln w="25400" algn="ctr">
                <a:solidFill>
                  <a:schemeClr val="accent1">
                    <a:lumMod val="50000"/>
                  </a:schemeClr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200000"/>
                  </a:lnSpc>
                  <a:spcBef>
                    <a:spcPts val="6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latin typeface="Arial" panose="020B0604020202020204" pitchFamily="34" charset="0"/>
                  </a:rPr>
                  <a:t>NCS</a:t>
                </a:r>
                <a:endPara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5" name="Group 6">
              <a:extLst>
                <a:ext uri="{FF2B5EF4-FFF2-40B4-BE49-F238E27FC236}">
                  <a16:creationId xmlns:a16="http://schemas.microsoft.com/office/drawing/2014/main" id="{ECB32FF4-368C-40EA-8671-C4477DF6C1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4232831" y="107834030"/>
              <a:ext cx="603504" cy="752420"/>
              <a:chOff x="115782863" y="108239000"/>
              <a:chExt cx="603504" cy="752420"/>
            </a:xfrm>
          </p:grpSpPr>
          <p:pic>
            <p:nvPicPr>
              <p:cNvPr id="4103" name="Picture 7">
                <a:extLst>
                  <a:ext uri="{FF2B5EF4-FFF2-40B4-BE49-F238E27FC236}">
                    <a16:creationId xmlns:a16="http://schemas.microsoft.com/office/drawing/2014/main" id="{3D1EEFB7-B975-414B-A6E2-95341228264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5782863" y="108239000"/>
                <a:ext cx="603504" cy="752420"/>
              </a:xfrm>
              <a:prstGeom prst="rect">
                <a:avLst/>
              </a:prstGeom>
              <a:noFill/>
              <a:ln w="25400" algn="ctr">
                <a:solidFill>
                  <a:srgbClr val="2D4E6B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  <p:sp>
            <p:nvSpPr>
              <p:cNvPr id="15" name="Text Box 8">
                <a:extLst>
                  <a:ext uri="{FF2B5EF4-FFF2-40B4-BE49-F238E27FC236}">
                    <a16:creationId xmlns:a16="http://schemas.microsoft.com/office/drawing/2014/main" id="{FA6F837E-FCC0-4497-BE2F-45807F3088E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822238" y="108707889"/>
                <a:ext cx="528555" cy="232564"/>
              </a:xfrm>
              <a:prstGeom prst="rect">
                <a:avLst/>
              </a:prstGeom>
              <a:solidFill>
                <a:srgbClr val="FFFFFF"/>
              </a:solidFill>
              <a:ln w="25400" algn="ctr">
                <a:solidFill>
                  <a:schemeClr val="accent1">
                    <a:lumMod val="50000"/>
                  </a:schemeClr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latin typeface="Arial" panose="020B0604020202020204" pitchFamily="34" charset="0"/>
                  </a:rPr>
                  <a:t>CRES</a:t>
                </a:r>
                <a:endPara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6" name="Group 9">
              <a:extLst>
                <a:ext uri="{FF2B5EF4-FFF2-40B4-BE49-F238E27FC236}">
                  <a16:creationId xmlns:a16="http://schemas.microsoft.com/office/drawing/2014/main" id="{B7820037-D724-4F2E-895F-F9C86B040E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4232831" y="108667601"/>
              <a:ext cx="603504" cy="752420"/>
              <a:chOff x="116366641" y="108884414"/>
              <a:chExt cx="603504" cy="752420"/>
            </a:xfrm>
          </p:grpSpPr>
          <p:grpSp>
            <p:nvGrpSpPr>
              <p:cNvPr id="12" name="Group 10">
                <a:extLst>
                  <a:ext uri="{FF2B5EF4-FFF2-40B4-BE49-F238E27FC236}">
                    <a16:creationId xmlns:a16="http://schemas.microsoft.com/office/drawing/2014/main" id="{CFC75202-2570-40C0-BEF7-91B6D5D04C0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6366641" y="108884414"/>
                <a:ext cx="603504" cy="752420"/>
                <a:chOff x="115782863" y="108239000"/>
                <a:chExt cx="603504" cy="752420"/>
              </a:xfrm>
            </p:grpSpPr>
            <p:pic>
              <p:nvPicPr>
                <p:cNvPr id="4107" name="Picture 11">
                  <a:extLst>
                    <a:ext uri="{FF2B5EF4-FFF2-40B4-BE49-F238E27FC236}">
                      <a16:creationId xmlns:a16="http://schemas.microsoft.com/office/drawing/2014/main" id="{CDF01059-5221-4AEA-BC4C-2313DE178AF0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5782863" y="108239000"/>
                  <a:ext cx="603504" cy="752420"/>
                </a:xfrm>
                <a:prstGeom prst="rect">
                  <a:avLst/>
                </a:prstGeom>
                <a:noFill/>
                <a:ln w="25400" algn="ctr">
                  <a:solidFill>
                    <a:srgbClr val="2D4E6B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5B9BD5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4" name="Text Box 12">
                  <a:extLst>
                    <a:ext uri="{FF2B5EF4-FFF2-40B4-BE49-F238E27FC236}">
                      <a16:creationId xmlns:a16="http://schemas.microsoft.com/office/drawing/2014/main" id="{DF9DECF5-F1A7-46F6-95CC-29F9C6AEA4C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15822238" y="108707889"/>
                  <a:ext cx="528555" cy="232564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500" b="1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CRES     Shelter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13" name="Text Box 13">
                <a:extLst>
                  <a:ext uri="{FF2B5EF4-FFF2-40B4-BE49-F238E27FC236}">
                    <a16:creationId xmlns:a16="http://schemas.microsoft.com/office/drawing/2014/main" id="{9275DD19-A2D9-4F1F-B36D-A838FB5126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6406016" y="109353303"/>
                <a:ext cx="528555" cy="253129"/>
              </a:xfrm>
              <a:prstGeom prst="rect">
                <a:avLst/>
              </a:prstGeom>
              <a:solidFill>
                <a:srgbClr val="FFFFFF"/>
              </a:solidFill>
              <a:ln w="25400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latin typeface="Arial" panose="020B0604020202020204" pitchFamily="34" charset="0"/>
                  </a:rPr>
                  <a:t>SCS</a:t>
                </a:r>
                <a:endPara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7" name="Group 14">
              <a:extLst>
                <a:ext uri="{FF2B5EF4-FFF2-40B4-BE49-F238E27FC236}">
                  <a16:creationId xmlns:a16="http://schemas.microsoft.com/office/drawing/2014/main" id="{FBE4D6F6-DFBF-4C00-9086-5AE9DA706FB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3098053" y="107872781"/>
              <a:ext cx="615182" cy="872554"/>
              <a:chOff x="112560148" y="107685866"/>
              <a:chExt cx="615182" cy="872554"/>
            </a:xfrm>
          </p:grpSpPr>
          <p:pic>
            <p:nvPicPr>
              <p:cNvPr id="4111" name="Picture 15">
                <a:extLst>
                  <a:ext uri="{FF2B5EF4-FFF2-40B4-BE49-F238E27FC236}">
                    <a16:creationId xmlns:a16="http://schemas.microsoft.com/office/drawing/2014/main" id="{B286AA20-6478-4501-A0DB-B21A5250A85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60148" y="107685866"/>
                <a:ext cx="615182" cy="872554"/>
              </a:xfrm>
              <a:prstGeom prst="rect">
                <a:avLst/>
              </a:prstGeom>
              <a:noFill/>
              <a:ln w="25400" algn="ctr">
                <a:solidFill>
                  <a:srgbClr val="2D4E6B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  <p:sp>
            <p:nvSpPr>
              <p:cNvPr id="11" name="Text Box 16">
                <a:extLst>
                  <a:ext uri="{FF2B5EF4-FFF2-40B4-BE49-F238E27FC236}">
                    <a16:creationId xmlns:a16="http://schemas.microsoft.com/office/drawing/2014/main" id="{4388C048-2510-478B-B4D0-EA906C894E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2589865" y="107740050"/>
                <a:ext cx="551912" cy="43268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latin typeface="Arial" panose="020B0604020202020204" pitchFamily="34" charset="0"/>
                  </a:rPr>
                  <a:t>Reception Center</a:t>
                </a:r>
                <a:endPara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pic>
          <p:nvPicPr>
            <p:cNvPr id="4113" name="Picture 17">
              <a:extLst>
                <a:ext uri="{FF2B5EF4-FFF2-40B4-BE49-F238E27FC236}">
                  <a16:creationId xmlns:a16="http://schemas.microsoft.com/office/drawing/2014/main" id="{2D411694-61A2-4835-9EB5-5670A74F52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793571" y="107931879"/>
              <a:ext cx="603250" cy="603250"/>
            </a:xfrm>
            <a:prstGeom prst="rect">
              <a:avLst/>
            </a:prstGeom>
            <a:noFill/>
            <a:ln w="25400" algn="ctr">
              <a:solidFill>
                <a:srgbClr val="2D4E6B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grpSp>
          <p:nvGrpSpPr>
            <p:cNvPr id="8" name="Group 18">
              <a:extLst>
                <a:ext uri="{FF2B5EF4-FFF2-40B4-BE49-F238E27FC236}">
                  <a16:creationId xmlns:a16="http://schemas.microsoft.com/office/drawing/2014/main" id="{61004F0A-1DA9-4CA7-B6E0-AD12B9225D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1951370" y="107902694"/>
              <a:ext cx="603504" cy="764907"/>
              <a:chOff x="115952300" y="108589687"/>
              <a:chExt cx="603504" cy="764907"/>
            </a:xfrm>
          </p:grpSpPr>
          <p:pic>
            <p:nvPicPr>
              <p:cNvPr id="4115" name="Picture 19">
                <a:extLst>
                  <a:ext uri="{FF2B5EF4-FFF2-40B4-BE49-F238E27FC236}">
                    <a16:creationId xmlns:a16="http://schemas.microsoft.com/office/drawing/2014/main" id="{623F9AF7-FC8A-44AA-A8DD-C2D48F3B094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5952300" y="108589687"/>
                <a:ext cx="603504" cy="764907"/>
              </a:xfrm>
              <a:prstGeom prst="rect">
                <a:avLst/>
              </a:prstGeom>
              <a:noFill/>
              <a:ln w="25400" algn="ctr">
                <a:solidFill>
                  <a:srgbClr val="2D4E6B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  <p:sp>
            <p:nvSpPr>
              <p:cNvPr id="9" name="Text Box 20">
                <a:extLst>
                  <a:ext uri="{FF2B5EF4-FFF2-40B4-BE49-F238E27FC236}">
                    <a16:creationId xmlns:a16="http://schemas.microsoft.com/office/drawing/2014/main" id="{D9DC62F4-53A1-4225-A529-F912BFBF1FD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6033660" y="109035593"/>
                <a:ext cx="375274" cy="2748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" name="Text Box 21">
                <a:extLst>
                  <a:ext uri="{FF2B5EF4-FFF2-40B4-BE49-F238E27FC236}">
                    <a16:creationId xmlns:a16="http://schemas.microsoft.com/office/drawing/2014/main" id="{D18E3654-632B-44EC-AA30-0E1881C0D9B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997760" y="109059378"/>
                <a:ext cx="528555" cy="227279"/>
              </a:xfrm>
              <a:prstGeom prst="rect">
                <a:avLst/>
              </a:prstGeom>
              <a:solidFill>
                <a:srgbClr val="D9D9D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1" i="0" u="none" strike="noStrike" cap="none" normalizeH="0" baseline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latin typeface="Arial" panose="020B0604020202020204" pitchFamily="34" charset="0"/>
                  </a:rPr>
                  <a:t>County   Transported</a:t>
                </a:r>
              </a:p>
            </p:txBody>
          </p:sp>
        </p:grpSp>
        <p:cxnSp>
          <p:nvCxnSpPr>
            <p:cNvPr id="4118" name="AutoShape 22">
              <a:extLst>
                <a:ext uri="{FF2B5EF4-FFF2-40B4-BE49-F238E27FC236}">
                  <a16:creationId xmlns:a16="http://schemas.microsoft.com/office/drawing/2014/main" id="{72B4E8F1-08B4-41F6-B376-99BCFD0DF72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1429821" y="108248798"/>
              <a:ext cx="491557" cy="1"/>
            </a:xfrm>
            <a:prstGeom prst="straightConnector1">
              <a:avLst/>
            </a:prstGeom>
            <a:noFill/>
            <a:ln w="25400" algn="ctr">
              <a:solidFill>
                <a:srgbClr val="2D4E6B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4119" name="AutoShape 23">
              <a:extLst>
                <a:ext uri="{FF2B5EF4-FFF2-40B4-BE49-F238E27FC236}">
                  <a16:creationId xmlns:a16="http://schemas.microsoft.com/office/drawing/2014/main" id="{C9A225B9-F6F7-4CE9-86B5-4C3155595C2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2581096" y="108261499"/>
              <a:ext cx="491557" cy="1"/>
            </a:xfrm>
            <a:prstGeom prst="straightConnector1">
              <a:avLst/>
            </a:prstGeom>
            <a:noFill/>
            <a:ln w="25400" algn="ctr">
              <a:solidFill>
                <a:srgbClr val="2D4E6B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4120" name="AutoShape 24">
              <a:extLst>
                <a:ext uri="{FF2B5EF4-FFF2-40B4-BE49-F238E27FC236}">
                  <a16:creationId xmlns:a16="http://schemas.microsoft.com/office/drawing/2014/main" id="{35A975A1-156C-4982-8D63-90F40476899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13781246" y="107680405"/>
              <a:ext cx="421707" cy="203199"/>
            </a:xfrm>
            <a:prstGeom prst="straightConnector1">
              <a:avLst/>
            </a:prstGeom>
            <a:noFill/>
            <a:ln w="25400" algn="ctr">
              <a:solidFill>
                <a:srgbClr val="2D4E6B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4121" name="AutoShape 25">
              <a:extLst>
                <a:ext uri="{FF2B5EF4-FFF2-40B4-BE49-F238E27FC236}">
                  <a16:creationId xmlns:a16="http://schemas.microsoft.com/office/drawing/2014/main" id="{96984875-9C24-482F-9756-8E1EC50B954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13781246" y="108280200"/>
              <a:ext cx="383607" cy="6349"/>
            </a:xfrm>
            <a:prstGeom prst="straightConnector1">
              <a:avLst/>
            </a:prstGeom>
            <a:noFill/>
            <a:ln w="25400" algn="ctr">
              <a:solidFill>
                <a:srgbClr val="2D4E6B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4122" name="AutoShape 26">
              <a:extLst>
                <a:ext uri="{FF2B5EF4-FFF2-40B4-BE49-F238E27FC236}">
                  <a16:creationId xmlns:a16="http://schemas.microsoft.com/office/drawing/2014/main" id="{FCE38C70-40F4-458D-9500-B3E656A820C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3755846" y="108711999"/>
              <a:ext cx="434407" cy="127001"/>
            </a:xfrm>
            <a:prstGeom prst="straightConnector1">
              <a:avLst/>
            </a:prstGeom>
            <a:noFill/>
            <a:ln w="25400" algn="ctr">
              <a:solidFill>
                <a:srgbClr val="2D4E6B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702036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24D03-F7B8-48DA-B3FD-5D9063C9A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Reception Center Layout</a:t>
            </a:r>
          </a:p>
        </p:txBody>
      </p:sp>
      <p:grpSp>
        <p:nvGrpSpPr>
          <p:cNvPr id="4" name="Group 2">
            <a:extLst>
              <a:ext uri="{FF2B5EF4-FFF2-40B4-BE49-F238E27FC236}">
                <a16:creationId xmlns:a16="http://schemas.microsoft.com/office/drawing/2014/main" id="{C4652BC8-2193-4A22-8BC1-684F38762D79}"/>
              </a:ext>
            </a:extLst>
          </p:cNvPr>
          <p:cNvGrpSpPr>
            <a:grpSpLocks/>
          </p:cNvGrpSpPr>
          <p:nvPr/>
        </p:nvGrpSpPr>
        <p:grpSpPr bwMode="auto">
          <a:xfrm>
            <a:off x="966585" y="1560956"/>
            <a:ext cx="10258830" cy="4931919"/>
            <a:chOff x="110921936" y="109147564"/>
            <a:chExt cx="6472082" cy="3651920"/>
          </a:xfrm>
        </p:grpSpPr>
        <p:pic>
          <p:nvPicPr>
            <p:cNvPr id="6147" name="Picture 3">
              <a:extLst>
                <a:ext uri="{FF2B5EF4-FFF2-40B4-BE49-F238E27FC236}">
                  <a16:creationId xmlns:a16="http://schemas.microsoft.com/office/drawing/2014/main" id="{27E067E4-23E5-4971-A367-27ABA803540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12122086" y="107947414"/>
              <a:ext cx="527050" cy="2927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6148" name="Picture 4">
              <a:extLst>
                <a:ext uri="{FF2B5EF4-FFF2-40B4-BE49-F238E27FC236}">
                  <a16:creationId xmlns:a16="http://schemas.microsoft.com/office/drawing/2014/main" id="{8C5D2F91-398B-4DCA-BFE5-03B54BF5197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954787" y="109738627"/>
              <a:ext cx="6439231" cy="30608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5" name="Text Box 5">
              <a:extLst>
                <a:ext uri="{FF2B5EF4-FFF2-40B4-BE49-F238E27FC236}">
                  <a16:creationId xmlns:a16="http://schemas.microsoft.com/office/drawing/2014/main" id="{E2C0DD88-5C37-497E-86E5-18757D1B4A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110877112" y="111214511"/>
              <a:ext cx="1848360" cy="244492"/>
            </a:xfrm>
            <a:prstGeom prst="rect">
              <a:avLst/>
            </a:prstGeom>
            <a:solidFill>
              <a:srgbClr val="FFFFFF"/>
            </a:solidFill>
            <a:ln w="127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SCREENING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C7334185-BF1F-4B03-8973-D6D27931D1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6143470" y="111190062"/>
              <a:ext cx="997527" cy="532993"/>
            </a:xfrm>
            <a:prstGeom prst="rect">
              <a:avLst/>
            </a:prstGeom>
            <a:solidFill>
              <a:srgbClr val="FFFFFF"/>
            </a:solidFill>
            <a:ln w="127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Waiting       Area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Text Box 7">
              <a:extLst>
                <a:ext uri="{FF2B5EF4-FFF2-40B4-BE49-F238E27FC236}">
                  <a16:creationId xmlns:a16="http://schemas.microsoft.com/office/drawing/2014/main" id="{E5D42960-24B0-4562-8152-9DC2D3BBD2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140525" y="111589714"/>
              <a:ext cx="645459" cy="457904"/>
            </a:xfrm>
            <a:prstGeom prst="rect">
              <a:avLst/>
            </a:prstGeom>
            <a:solidFill>
              <a:srgbClr val="FFFFFF"/>
            </a:solidFill>
            <a:ln w="127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Waiting Area</a:t>
              </a:r>
              <a:endParaRPr kumimoji="0" lang="en-US" alt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Text Box 8">
              <a:extLst>
                <a:ext uri="{FF2B5EF4-FFF2-40B4-BE49-F238E27FC236}">
                  <a16:creationId xmlns:a16="http://schemas.microsoft.com/office/drawing/2014/main" id="{891F061D-9E9A-48E5-8260-2DB8EECD29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507207" y="110135690"/>
              <a:ext cx="997527" cy="532993"/>
            </a:xfrm>
            <a:prstGeom prst="rect">
              <a:avLst/>
            </a:prstGeom>
            <a:solidFill>
              <a:srgbClr val="FFFFFF"/>
            </a:solidFill>
            <a:ln w="127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Waiting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Area</a:t>
              </a:r>
              <a:endPara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6153" name="Picture 9">
              <a:extLst>
                <a:ext uri="{FF2B5EF4-FFF2-40B4-BE49-F238E27FC236}">
                  <a16:creationId xmlns:a16="http://schemas.microsoft.com/office/drawing/2014/main" id="{A8FCC20F-FC57-4D54-BDC1-5E27A8FB2E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522228" y="111571625"/>
              <a:ext cx="1030324" cy="6836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9" name="Text Box 10">
              <a:extLst>
                <a:ext uri="{FF2B5EF4-FFF2-40B4-BE49-F238E27FC236}">
                  <a16:creationId xmlns:a16="http://schemas.microsoft.com/office/drawing/2014/main" id="{72CCC1E6-28B5-4747-A240-ED71D89C98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6006554" y="110011611"/>
              <a:ext cx="1256689" cy="222487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Text Box 11">
              <a:extLst>
                <a:ext uri="{FF2B5EF4-FFF2-40B4-BE49-F238E27FC236}">
                  <a16:creationId xmlns:a16="http://schemas.microsoft.com/office/drawing/2014/main" id="{46C14E59-D3D5-4FEC-B247-011FA066AB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6137358" y="111463893"/>
              <a:ext cx="997527" cy="532993"/>
            </a:xfrm>
            <a:prstGeom prst="rect">
              <a:avLst/>
            </a:prstGeom>
            <a:solidFill>
              <a:srgbClr val="FFFFFF"/>
            </a:solidFill>
            <a:ln w="127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anose="020B0606020202030204" pitchFamily="34" charset="0"/>
                </a:rPr>
                <a:t>Waiting       Area</a:t>
              </a:r>
              <a:endPara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6156" name="Picture 12">
              <a:extLst>
                <a:ext uri="{FF2B5EF4-FFF2-40B4-BE49-F238E27FC236}">
                  <a16:creationId xmlns:a16="http://schemas.microsoft.com/office/drawing/2014/main" id="{58BE1478-31DD-4E5E-A3D7-8B27EAAF9F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127930" y="110116286"/>
              <a:ext cx="1030324" cy="6836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08998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DB99E-2D5E-4866-B727-E47B4746D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Registration Worker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33370-061B-498C-AF55-B15BB45F2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Verifies clients have been through screening and that only one family member has come inside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(some exceptions may apply)</a:t>
            </a:r>
          </a:p>
          <a:p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Assists clients in filling out registration forms</a:t>
            </a:r>
          </a:p>
          <a:p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Verifies client is from an impacted area</a:t>
            </a:r>
          </a:p>
          <a:p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Instructs clients to keep registration form until hotel (this is their “ticket” into the hotel)</a:t>
            </a:r>
          </a:p>
          <a:p>
            <a:r>
              <a:rPr lang="en-US" sz="3000" dirty="0">
                <a:solidFill>
                  <a:schemeClr val="accent1">
                    <a:lumMod val="50000"/>
                  </a:schemeClr>
                </a:solidFill>
              </a:rPr>
              <a:t>Directs clients to the Lodging Coordinator</a:t>
            </a:r>
          </a:p>
          <a:p>
            <a:pPr marL="0" indent="0">
              <a:buNone/>
            </a:pPr>
            <a:endParaRPr lang="en-US" sz="3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044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5142</TotalTime>
  <Words>688</Words>
  <Application>Microsoft Office PowerPoint</Application>
  <PresentationFormat>Widescreen</PresentationFormat>
  <Paragraphs>120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Arial Narrow</vt:lpstr>
      <vt:lpstr>Calibri</vt:lpstr>
      <vt:lpstr>Calibri Light</vt:lpstr>
      <vt:lpstr>Office Theme</vt:lpstr>
      <vt:lpstr> Non-congregate Sheltering</vt:lpstr>
      <vt:lpstr>Tiered Approach to Sheltering for Large-scale Evacuations</vt:lpstr>
      <vt:lpstr>What’s the process for evacuees?</vt:lpstr>
      <vt:lpstr>Introducing: Reception Centers</vt:lpstr>
      <vt:lpstr>Reception Center Process: Self Evacuees</vt:lpstr>
      <vt:lpstr>Reception Center Process: County Transported (Early Evacuation)</vt:lpstr>
      <vt:lpstr>Reception Center Process: County Transported (Late Evacuation)</vt:lpstr>
      <vt:lpstr>Sample Reception Center Layout</vt:lpstr>
      <vt:lpstr>Registration Worker </vt:lpstr>
      <vt:lpstr>Lodging Coordinator</vt:lpstr>
      <vt:lpstr>Hotel Liaison</vt:lpstr>
      <vt:lpstr>What if there is no large-scale evacuation?</vt:lpstr>
      <vt:lpstr>NCS for Local Events: It’s not easy!</vt:lpstr>
      <vt:lpstr>NCS for Local Events: It’s not easy!</vt:lpstr>
      <vt:lpstr>MASTT</vt:lpstr>
      <vt:lpstr>Non-Congregate Sheltering: Things to Know</vt:lpstr>
      <vt:lpstr>Non-Congregate Sheltering: Things to Know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Bridges, Sandra</dc:creator>
  <cp:lastModifiedBy>Bridges, Sandra (NCEM)</cp:lastModifiedBy>
  <cp:revision>46</cp:revision>
  <dcterms:created xsi:type="dcterms:W3CDTF">2020-07-09T15:57:56Z</dcterms:created>
  <dcterms:modified xsi:type="dcterms:W3CDTF">2021-08-26T00:58:50Z</dcterms:modified>
</cp:coreProperties>
</file>