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8" r:id="rId1"/>
  </p:sldMasterIdLst>
  <p:notesMasterIdLst>
    <p:notesMasterId r:id="rId12"/>
  </p:notesMasterIdLst>
  <p:handoutMasterIdLst>
    <p:handoutMasterId r:id="rId13"/>
  </p:handoutMasterIdLst>
  <p:sldIdLst>
    <p:sldId id="411" r:id="rId2"/>
    <p:sldId id="368" r:id="rId3"/>
    <p:sldId id="413" r:id="rId4"/>
    <p:sldId id="415" r:id="rId5"/>
    <p:sldId id="416" r:id="rId6"/>
    <p:sldId id="402" r:id="rId7"/>
    <p:sldId id="388" r:id="rId8"/>
    <p:sldId id="394" r:id="rId9"/>
    <p:sldId id="418" r:id="rId10"/>
    <p:sldId id="392" r:id="rId11"/>
  </p:sldIdLst>
  <p:sldSz cx="9144000" cy="6858000" type="screen4x3"/>
  <p:notesSz cx="6946900" cy="9207500"/>
  <p:defaultTextStyle>
    <a:defPPr>
      <a:defRPr lang="en-US"/>
    </a:defPPr>
    <a:lvl1pPr algn="l" rtl="0" eaLnBrk="0" fontAlgn="base" hangingPunct="0">
      <a:spcBef>
        <a:spcPct val="0"/>
      </a:spcBef>
      <a:spcAft>
        <a:spcPct val="0"/>
      </a:spcAft>
      <a:defRPr sz="1600" i="1"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1600" i="1"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1600" i="1"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1600" i="1"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1600" i="1" kern="1200">
        <a:solidFill>
          <a:schemeClr val="tx1"/>
        </a:solidFill>
        <a:latin typeface="Tahoma" panose="020B0604030504040204" pitchFamily="34" charset="0"/>
        <a:ea typeface="+mn-ea"/>
        <a:cs typeface="+mn-cs"/>
      </a:defRPr>
    </a:lvl5pPr>
    <a:lvl6pPr marL="2286000" algn="l" defTabSz="914400" rtl="0" eaLnBrk="1" latinLnBrk="0" hangingPunct="1">
      <a:defRPr sz="1600" i="1" kern="1200">
        <a:solidFill>
          <a:schemeClr val="tx1"/>
        </a:solidFill>
        <a:latin typeface="Tahoma" panose="020B0604030504040204" pitchFamily="34" charset="0"/>
        <a:ea typeface="+mn-ea"/>
        <a:cs typeface="+mn-cs"/>
      </a:defRPr>
    </a:lvl6pPr>
    <a:lvl7pPr marL="2743200" algn="l" defTabSz="914400" rtl="0" eaLnBrk="1" latinLnBrk="0" hangingPunct="1">
      <a:defRPr sz="1600" i="1" kern="1200">
        <a:solidFill>
          <a:schemeClr val="tx1"/>
        </a:solidFill>
        <a:latin typeface="Tahoma" panose="020B0604030504040204" pitchFamily="34" charset="0"/>
        <a:ea typeface="+mn-ea"/>
        <a:cs typeface="+mn-cs"/>
      </a:defRPr>
    </a:lvl7pPr>
    <a:lvl8pPr marL="3200400" algn="l" defTabSz="914400" rtl="0" eaLnBrk="1" latinLnBrk="0" hangingPunct="1">
      <a:defRPr sz="1600" i="1" kern="1200">
        <a:solidFill>
          <a:schemeClr val="tx1"/>
        </a:solidFill>
        <a:latin typeface="Tahoma" panose="020B0604030504040204" pitchFamily="34" charset="0"/>
        <a:ea typeface="+mn-ea"/>
        <a:cs typeface="+mn-cs"/>
      </a:defRPr>
    </a:lvl8pPr>
    <a:lvl9pPr marL="3657600" algn="l" defTabSz="914400" rtl="0" eaLnBrk="1" latinLnBrk="0" hangingPunct="1">
      <a:defRPr sz="1600" i="1"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0">
          <p15:clr>
            <a:srgbClr val="A4A3A4"/>
          </p15:clr>
        </p15:guide>
        <p15:guide id="2" pos="218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00"/>
    <a:srgbClr val="CC0000"/>
    <a:srgbClr val="E62227"/>
    <a:srgbClr val="FFFF66"/>
    <a:srgbClr val="F3E7B3"/>
    <a:srgbClr val="666699"/>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44" autoAdjust="0"/>
    <p:restoredTop sz="69623" autoAdjust="0"/>
  </p:normalViewPr>
  <p:slideViewPr>
    <p:cSldViewPr snapToGrid="0">
      <p:cViewPr varScale="1">
        <p:scale>
          <a:sx n="62" d="100"/>
          <a:sy n="62" d="100"/>
        </p:scale>
        <p:origin x="456" y="72"/>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p:scale>
          <a:sx n="75" d="100"/>
          <a:sy n="75" d="100"/>
        </p:scale>
        <p:origin x="-2154" y="-306"/>
      </p:cViewPr>
      <p:guideLst>
        <p:guide orient="horz" pos="2900"/>
        <p:guide pos="218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2">
            <a:extLst>
              <a:ext uri="{FF2B5EF4-FFF2-40B4-BE49-F238E27FC236}">
                <a16:creationId xmlns:a16="http://schemas.microsoft.com/office/drawing/2014/main" id="{1DF0D463-2BDA-4636-AB5C-C99250BD27D9}"/>
              </a:ext>
            </a:extLst>
          </p:cNvPr>
          <p:cNvSpPr>
            <a:spLocks noGrp="1" noChangeArrowheads="1"/>
          </p:cNvSpPr>
          <p:nvPr>
            <p:ph type="hdr" sz="quarter"/>
          </p:nvPr>
        </p:nvSpPr>
        <p:spPr bwMode="auto">
          <a:xfrm>
            <a:off x="0" y="0"/>
            <a:ext cx="30480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i="0">
                <a:latin typeface="Times New Roman" pitchFamily="18" charset="0"/>
              </a:defRPr>
            </a:lvl1pPr>
          </a:lstStyle>
          <a:p>
            <a:pPr>
              <a:defRPr/>
            </a:pPr>
            <a:endParaRPr lang="en-US" dirty="0"/>
          </a:p>
        </p:txBody>
      </p:sp>
      <p:sp>
        <p:nvSpPr>
          <p:cNvPr id="137219" name="Rectangle 3">
            <a:extLst>
              <a:ext uri="{FF2B5EF4-FFF2-40B4-BE49-F238E27FC236}">
                <a16:creationId xmlns:a16="http://schemas.microsoft.com/office/drawing/2014/main" id="{2E3A354C-3939-4A26-9FFF-0A67C97EE980}"/>
              </a:ext>
            </a:extLst>
          </p:cNvPr>
          <p:cNvSpPr>
            <a:spLocks noGrp="1" noChangeArrowheads="1"/>
          </p:cNvSpPr>
          <p:nvPr>
            <p:ph type="dt" sz="quarter" idx="1"/>
          </p:nvPr>
        </p:nvSpPr>
        <p:spPr bwMode="auto">
          <a:xfrm>
            <a:off x="39624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i="0">
                <a:latin typeface="Times New Roman" pitchFamily="18" charset="0"/>
              </a:defRPr>
            </a:lvl1pPr>
          </a:lstStyle>
          <a:p>
            <a:pPr>
              <a:defRPr/>
            </a:pPr>
            <a:endParaRPr lang="en-US" dirty="0"/>
          </a:p>
        </p:txBody>
      </p:sp>
      <p:sp>
        <p:nvSpPr>
          <p:cNvPr id="137220" name="Rectangle 4">
            <a:extLst>
              <a:ext uri="{FF2B5EF4-FFF2-40B4-BE49-F238E27FC236}">
                <a16:creationId xmlns:a16="http://schemas.microsoft.com/office/drawing/2014/main" id="{185AE566-209B-4E07-A046-FA574662271C}"/>
              </a:ext>
            </a:extLst>
          </p:cNvPr>
          <p:cNvSpPr>
            <a:spLocks noGrp="1" noChangeArrowheads="1"/>
          </p:cNvSpPr>
          <p:nvPr>
            <p:ph type="ftr" sz="quarter" idx="2"/>
          </p:nvPr>
        </p:nvSpPr>
        <p:spPr bwMode="auto">
          <a:xfrm>
            <a:off x="0" y="8739188"/>
            <a:ext cx="30480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i="0">
                <a:latin typeface="Times New Roman" pitchFamily="18" charset="0"/>
              </a:defRPr>
            </a:lvl1pPr>
          </a:lstStyle>
          <a:p>
            <a:pPr>
              <a:defRPr/>
            </a:pPr>
            <a:endParaRPr lang="en-US" dirty="0"/>
          </a:p>
        </p:txBody>
      </p:sp>
      <p:sp>
        <p:nvSpPr>
          <p:cNvPr id="137221" name="Rectangle 5">
            <a:extLst>
              <a:ext uri="{FF2B5EF4-FFF2-40B4-BE49-F238E27FC236}">
                <a16:creationId xmlns:a16="http://schemas.microsoft.com/office/drawing/2014/main" id="{4E5E84BC-F2C8-4358-BD7F-6AEF90C5A5BF}"/>
              </a:ext>
            </a:extLst>
          </p:cNvPr>
          <p:cNvSpPr>
            <a:spLocks noGrp="1" noChangeArrowheads="1"/>
          </p:cNvSpPr>
          <p:nvPr>
            <p:ph type="sldNum" sz="quarter" idx="3"/>
          </p:nvPr>
        </p:nvSpPr>
        <p:spPr bwMode="auto">
          <a:xfrm>
            <a:off x="3962400" y="8739188"/>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i="0">
                <a:latin typeface="Times New Roman" panose="02020603050405020304" pitchFamily="18" charset="0"/>
              </a:defRPr>
            </a:lvl1pPr>
          </a:lstStyle>
          <a:p>
            <a:pPr>
              <a:defRPr/>
            </a:pPr>
            <a:fld id="{EFDB50A9-0815-4EC3-914A-6531217F95F4}"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050">
            <a:extLst>
              <a:ext uri="{FF2B5EF4-FFF2-40B4-BE49-F238E27FC236}">
                <a16:creationId xmlns:a16="http://schemas.microsoft.com/office/drawing/2014/main" id="{66545C72-2450-4057-A4AC-AC05AE4EA9D1}"/>
              </a:ext>
            </a:extLst>
          </p:cNvPr>
          <p:cNvSpPr>
            <a:spLocks noGrp="1" noChangeArrowheads="1"/>
          </p:cNvSpPr>
          <p:nvPr>
            <p:ph type="hdr" sz="quarter"/>
          </p:nvPr>
        </p:nvSpPr>
        <p:spPr bwMode="auto">
          <a:xfrm>
            <a:off x="0" y="0"/>
            <a:ext cx="3009900" cy="460375"/>
          </a:xfrm>
          <a:prstGeom prst="rect">
            <a:avLst/>
          </a:prstGeom>
          <a:noFill/>
          <a:ln w="9525">
            <a:noFill/>
            <a:miter lim="800000"/>
            <a:headEnd/>
            <a:tailEnd/>
          </a:ln>
          <a:effectLst/>
        </p:spPr>
        <p:txBody>
          <a:bodyPr vert="horz" wrap="square" lIns="92455" tIns="46227" rIns="92455" bIns="46227" numCol="1" anchor="t" anchorCtr="0" compatLnSpc="1">
            <a:prstTxWarp prst="textNoShape">
              <a:avLst/>
            </a:prstTxWarp>
          </a:bodyPr>
          <a:lstStyle>
            <a:lvl1pPr defTabSz="923925" eaLnBrk="0" hangingPunct="0">
              <a:defRPr sz="1200" i="0">
                <a:latin typeface="Times New Roman" pitchFamily="18" charset="0"/>
              </a:defRPr>
            </a:lvl1pPr>
          </a:lstStyle>
          <a:p>
            <a:pPr>
              <a:defRPr/>
            </a:pPr>
            <a:endParaRPr lang="en-US" dirty="0"/>
          </a:p>
        </p:txBody>
      </p:sp>
      <p:sp>
        <p:nvSpPr>
          <p:cNvPr id="72707" name="Rectangle 2051">
            <a:extLst>
              <a:ext uri="{FF2B5EF4-FFF2-40B4-BE49-F238E27FC236}">
                <a16:creationId xmlns:a16="http://schemas.microsoft.com/office/drawing/2014/main" id="{4A0B6F89-1945-4348-86A3-F29F32408BFD}"/>
              </a:ext>
            </a:extLst>
          </p:cNvPr>
          <p:cNvSpPr>
            <a:spLocks noGrp="1" noChangeArrowheads="1"/>
          </p:cNvSpPr>
          <p:nvPr>
            <p:ph type="dt" idx="1"/>
          </p:nvPr>
        </p:nvSpPr>
        <p:spPr bwMode="auto">
          <a:xfrm>
            <a:off x="3937000" y="0"/>
            <a:ext cx="3009900" cy="460375"/>
          </a:xfrm>
          <a:prstGeom prst="rect">
            <a:avLst/>
          </a:prstGeom>
          <a:noFill/>
          <a:ln w="9525">
            <a:noFill/>
            <a:miter lim="800000"/>
            <a:headEnd/>
            <a:tailEnd/>
          </a:ln>
          <a:effectLst/>
        </p:spPr>
        <p:txBody>
          <a:bodyPr vert="horz" wrap="square" lIns="92455" tIns="46227" rIns="92455" bIns="46227" numCol="1" anchor="t" anchorCtr="0" compatLnSpc="1">
            <a:prstTxWarp prst="textNoShape">
              <a:avLst/>
            </a:prstTxWarp>
          </a:bodyPr>
          <a:lstStyle>
            <a:lvl1pPr algn="r" defTabSz="923925" eaLnBrk="0" hangingPunct="0">
              <a:defRPr sz="1200" i="0">
                <a:latin typeface="Times New Roman" pitchFamily="18" charset="0"/>
              </a:defRPr>
            </a:lvl1pPr>
          </a:lstStyle>
          <a:p>
            <a:pPr>
              <a:defRPr/>
            </a:pPr>
            <a:endParaRPr lang="en-US" dirty="0"/>
          </a:p>
        </p:txBody>
      </p:sp>
      <p:sp>
        <p:nvSpPr>
          <p:cNvPr id="2052" name="Rectangle 2052"/>
          <p:cNvSpPr>
            <a:spLocks noGrp="1" noRot="1" noChangeAspect="1" noChangeArrowheads="1" noTextEdit="1"/>
          </p:cNvSpPr>
          <p:nvPr>
            <p:ph type="sldImg" idx="2"/>
          </p:nvPr>
        </p:nvSpPr>
        <p:spPr bwMode="auto">
          <a:xfrm>
            <a:off x="1171575" y="690563"/>
            <a:ext cx="4603750" cy="34528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9" name="Rectangle 2053">
            <a:extLst>
              <a:ext uri="{FF2B5EF4-FFF2-40B4-BE49-F238E27FC236}">
                <a16:creationId xmlns:a16="http://schemas.microsoft.com/office/drawing/2014/main" id="{B2874FFD-DD87-4D14-B841-B4E420C5859F}"/>
              </a:ext>
            </a:extLst>
          </p:cNvPr>
          <p:cNvSpPr>
            <a:spLocks noGrp="1" noChangeArrowheads="1"/>
          </p:cNvSpPr>
          <p:nvPr>
            <p:ph type="body" sz="quarter" idx="3"/>
          </p:nvPr>
        </p:nvSpPr>
        <p:spPr bwMode="auto">
          <a:xfrm>
            <a:off x="925513" y="4373563"/>
            <a:ext cx="5095875" cy="4143375"/>
          </a:xfrm>
          <a:prstGeom prst="rect">
            <a:avLst/>
          </a:prstGeom>
          <a:noFill/>
          <a:ln w="9525">
            <a:noFill/>
            <a:miter lim="800000"/>
            <a:headEnd/>
            <a:tailEnd/>
          </a:ln>
          <a:effectLst/>
        </p:spPr>
        <p:txBody>
          <a:bodyPr vert="horz" wrap="square" lIns="92455" tIns="46227" rIns="92455" bIns="4622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2710" name="Rectangle 2054">
            <a:extLst>
              <a:ext uri="{FF2B5EF4-FFF2-40B4-BE49-F238E27FC236}">
                <a16:creationId xmlns:a16="http://schemas.microsoft.com/office/drawing/2014/main" id="{FE9A54FD-4AA0-4E3F-AD90-A564E5314C7D}"/>
              </a:ext>
            </a:extLst>
          </p:cNvPr>
          <p:cNvSpPr>
            <a:spLocks noGrp="1" noChangeArrowheads="1"/>
          </p:cNvSpPr>
          <p:nvPr>
            <p:ph type="ftr" sz="quarter" idx="4"/>
          </p:nvPr>
        </p:nvSpPr>
        <p:spPr bwMode="auto">
          <a:xfrm>
            <a:off x="0" y="8747125"/>
            <a:ext cx="3009900" cy="460375"/>
          </a:xfrm>
          <a:prstGeom prst="rect">
            <a:avLst/>
          </a:prstGeom>
          <a:noFill/>
          <a:ln w="9525">
            <a:noFill/>
            <a:miter lim="800000"/>
            <a:headEnd/>
            <a:tailEnd/>
          </a:ln>
          <a:effectLst/>
        </p:spPr>
        <p:txBody>
          <a:bodyPr vert="horz" wrap="square" lIns="92455" tIns="46227" rIns="92455" bIns="46227" numCol="1" anchor="b" anchorCtr="0" compatLnSpc="1">
            <a:prstTxWarp prst="textNoShape">
              <a:avLst/>
            </a:prstTxWarp>
          </a:bodyPr>
          <a:lstStyle>
            <a:lvl1pPr defTabSz="923925" eaLnBrk="0" hangingPunct="0">
              <a:defRPr sz="1200" i="0">
                <a:latin typeface="Times New Roman" pitchFamily="18" charset="0"/>
              </a:defRPr>
            </a:lvl1pPr>
          </a:lstStyle>
          <a:p>
            <a:pPr>
              <a:defRPr/>
            </a:pPr>
            <a:endParaRPr lang="en-US" dirty="0"/>
          </a:p>
        </p:txBody>
      </p:sp>
      <p:sp>
        <p:nvSpPr>
          <p:cNvPr id="72711" name="Rectangle 2055">
            <a:extLst>
              <a:ext uri="{FF2B5EF4-FFF2-40B4-BE49-F238E27FC236}">
                <a16:creationId xmlns:a16="http://schemas.microsoft.com/office/drawing/2014/main" id="{3FA169ED-050F-4858-8597-A0956E2E77CD}"/>
              </a:ext>
            </a:extLst>
          </p:cNvPr>
          <p:cNvSpPr>
            <a:spLocks noGrp="1" noChangeArrowheads="1"/>
          </p:cNvSpPr>
          <p:nvPr>
            <p:ph type="sldNum" sz="quarter" idx="5"/>
          </p:nvPr>
        </p:nvSpPr>
        <p:spPr bwMode="auto">
          <a:xfrm>
            <a:off x="3937000" y="8747125"/>
            <a:ext cx="3009900" cy="460375"/>
          </a:xfrm>
          <a:prstGeom prst="rect">
            <a:avLst/>
          </a:prstGeom>
          <a:noFill/>
          <a:ln w="9525">
            <a:noFill/>
            <a:miter lim="800000"/>
            <a:headEnd/>
            <a:tailEnd/>
          </a:ln>
          <a:effectLst/>
        </p:spPr>
        <p:txBody>
          <a:bodyPr vert="horz" wrap="square" lIns="92455" tIns="46227" rIns="92455" bIns="46227" numCol="1" anchor="b" anchorCtr="0" compatLnSpc="1">
            <a:prstTxWarp prst="textNoShape">
              <a:avLst/>
            </a:prstTxWarp>
          </a:bodyPr>
          <a:lstStyle>
            <a:lvl1pPr algn="r" defTabSz="923925" eaLnBrk="0" hangingPunct="0">
              <a:defRPr sz="1200" i="0">
                <a:latin typeface="Times New Roman" panose="02020603050405020304" pitchFamily="18" charset="0"/>
              </a:defRPr>
            </a:lvl1pPr>
          </a:lstStyle>
          <a:p>
            <a:pPr>
              <a:defRPr/>
            </a:pPr>
            <a:fld id="{F4EE1FA9-B9CA-4B1A-9CDF-5FD47E05972C}"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Name </a:t>
            </a:r>
          </a:p>
          <a:p>
            <a:endParaRPr lang="en-US" altLang="en-US" dirty="0"/>
          </a:p>
          <a:p>
            <a:r>
              <a:rPr lang="en-US" altLang="en-US" dirty="0"/>
              <a:t>Job Title and responsibilities</a:t>
            </a:r>
          </a:p>
          <a:p>
            <a:endParaRPr lang="en-US" altLang="en-US" dirty="0"/>
          </a:p>
          <a:p>
            <a:endParaRPr lang="en-US" altLang="en-US" dirty="0"/>
          </a:p>
          <a:p>
            <a:r>
              <a:rPr lang="en-US" altLang="en-US" dirty="0"/>
              <a:t>Key goal of today’s presentation – to provide you general information of NCEM IA program and the services we help manage in the aftermath of a major disaster.  </a:t>
            </a:r>
          </a:p>
          <a:p>
            <a:endParaRPr lang="en-US" altLang="en-US" dirty="0"/>
          </a:p>
          <a:p>
            <a:r>
              <a:rPr lang="en-US" altLang="en-US" b="1" dirty="0"/>
              <a:t>Next Slide</a:t>
            </a:r>
          </a:p>
        </p:txBody>
      </p:sp>
    </p:spTree>
    <p:extLst>
      <p:ext uri="{BB962C8B-B14F-4D97-AF65-F5344CB8AC3E}">
        <p14:creationId xmlns:p14="http://schemas.microsoft.com/office/powerpoint/2010/main" val="2368963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ChangeArrowheads="1" noTextEdit="1"/>
          </p:cNvSpPr>
          <p:nvPr>
            <p:ph type="sldImg"/>
          </p:nvPr>
        </p:nvSpPr>
        <p:spPr>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Our Mission is to ensure all individuals affected by disaster have full opportunity and access to the many programs and services made available to in the aftermath of disaster.  This is a joint effort realized through our professional partnerships with our  Federal, State, local partners as well as our partnerships with our voluntary and faith based organizations. </a:t>
            </a:r>
          </a:p>
          <a:p>
            <a:endParaRPr lang="en-US" altLang="en-US" dirty="0"/>
          </a:p>
          <a:p>
            <a:r>
              <a:rPr lang="en-US" altLang="en-US" dirty="0"/>
              <a:t>Working with our partners, we look at their full spectrum of support, to includes preparedness planning, response operations and recovery operations..    </a:t>
            </a:r>
          </a:p>
          <a:p>
            <a:endParaRPr lang="en-US" altLang="en-US" dirty="0"/>
          </a:p>
          <a:p>
            <a:r>
              <a:rPr lang="en-US" altLang="en-US" dirty="0"/>
              <a:t>The key programs we work together to make real are – </a:t>
            </a:r>
          </a:p>
          <a:p>
            <a:endParaRPr lang="en-US" altLang="en-US" dirty="0"/>
          </a:p>
          <a:p>
            <a:r>
              <a:rPr lang="en-US" altLang="en-US" sz="2400" b="1" dirty="0"/>
              <a:t>Next slide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84651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ChangeArrowheads="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solidFill>
                  <a:schemeClr val="bg1"/>
                </a:solidFill>
              </a:rPr>
              <a:t>When a disaster occurs the voluntary organizations are usually the first on  the scene to provide food, clothing, shelter, medical and occupational supplies.</a:t>
            </a:r>
          </a:p>
          <a:p>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CCA61B96-BD01-41D5-9886-8646E1F8EC55}"/>
              </a:ext>
            </a:extLst>
          </p:cNvPr>
          <p:cNvSpPr>
            <a:spLocks noGrp="1" noRot="1" noChangeAspect="1" noChangeArrowheads="1" noTextEdit="1"/>
          </p:cNvSpPr>
          <p:nvPr>
            <p:ph type="sldImg"/>
          </p:nvPr>
        </p:nvSpPr>
        <p:spPr>
          <a:ln/>
        </p:spPr>
      </p:sp>
      <p:sp>
        <p:nvSpPr>
          <p:cNvPr id="31747" name="Notes Placeholder 2">
            <a:extLst>
              <a:ext uri="{FF2B5EF4-FFF2-40B4-BE49-F238E27FC236}">
                <a16:creationId xmlns:a16="http://schemas.microsoft.com/office/drawing/2014/main" id="{51182234-3031-41E3-B6AA-71ECE77B78A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Partnering with local, state, non-governmental and Federal agencies, Individual Assistance is here to help disaster survivors recover.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618D0E14-35F3-4A17-8BC5-DD792E07F3E5}"/>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27C4B69A-78C8-4A25-805B-C2D1ED2172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As always our mission is to ensure that individuals and families have access to the full range of State and Federal programs made available in the aftermath of a disaster.</a:t>
            </a:r>
          </a:p>
          <a:p>
            <a:endParaRPr lang="en-US" altLang="en-US"/>
          </a:p>
          <a:p>
            <a:r>
              <a:rPr lang="en-US" altLang="en-US"/>
              <a:t>Questions</a:t>
            </a:r>
          </a:p>
          <a:p>
            <a:endParaRPr lang="en-US" altLang="en-US"/>
          </a:p>
          <a:p>
            <a:endParaRPr lang="en-US" altLang="en-US"/>
          </a:p>
          <a:p>
            <a:r>
              <a:rPr lang="en-US" altLang="en-US"/>
              <a:t>Contact information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360408182"/>
      </p:ext>
    </p:extLst>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7245221"/>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3000" y="241300"/>
            <a:ext cx="2006600" cy="47879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01613" y="241300"/>
            <a:ext cx="5868987" cy="47879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7056768"/>
      </p:ext>
    </p:extLst>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201613" y="241300"/>
            <a:ext cx="7696200" cy="838200"/>
          </a:xfrm>
        </p:spPr>
        <p:txBody>
          <a:bodyPr/>
          <a:lstStyle/>
          <a:p>
            <a:r>
              <a:rPr lang="en-US"/>
              <a:t>Click to edit Master title style</a:t>
            </a:r>
          </a:p>
        </p:txBody>
      </p:sp>
      <p:sp>
        <p:nvSpPr>
          <p:cNvPr id="3" name="SmartArt Placeholder 2"/>
          <p:cNvSpPr>
            <a:spLocks noGrp="1"/>
          </p:cNvSpPr>
          <p:nvPr>
            <p:ph type="dgm" idx="1"/>
          </p:nvPr>
        </p:nvSpPr>
        <p:spPr>
          <a:xfrm>
            <a:off x="1371600" y="1524000"/>
            <a:ext cx="6858000" cy="3505200"/>
          </a:xfrm>
        </p:spPr>
        <p:txBody>
          <a:bodyPr/>
          <a:lstStyle/>
          <a:p>
            <a:pPr lvl="0"/>
            <a:endParaRPr lang="en-US" noProof="0" dirty="0"/>
          </a:p>
        </p:txBody>
      </p:sp>
    </p:spTree>
    <p:extLst>
      <p:ext uri="{BB962C8B-B14F-4D97-AF65-F5344CB8AC3E}">
        <p14:creationId xmlns:p14="http://schemas.microsoft.com/office/powerpoint/2010/main" val="1064601103"/>
      </p:ext>
    </p:extLst>
  </p:cSld>
  <p:clrMapOvr>
    <a:masterClrMapping/>
  </p:clrMapOvr>
  <p:transitio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1613" y="241300"/>
            <a:ext cx="7696200" cy="838200"/>
          </a:xfrm>
        </p:spPr>
        <p:txBody>
          <a:bodyPr/>
          <a:lstStyle/>
          <a:p>
            <a:r>
              <a:rPr lang="en-US"/>
              <a:t>Click to edit Master title style</a:t>
            </a:r>
          </a:p>
        </p:txBody>
      </p:sp>
      <p:sp>
        <p:nvSpPr>
          <p:cNvPr id="3" name="Text Placeholder 2"/>
          <p:cNvSpPr>
            <a:spLocks noGrp="1"/>
          </p:cNvSpPr>
          <p:nvPr>
            <p:ph type="body" sz="half" idx="1"/>
          </p:nvPr>
        </p:nvSpPr>
        <p:spPr>
          <a:xfrm>
            <a:off x="1371600" y="1524000"/>
            <a:ext cx="3352800" cy="350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524000"/>
            <a:ext cx="3352800" cy="350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48375160"/>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8871352"/>
      </p:ext>
    </p:extLst>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950361871"/>
      </p:ext>
    </p:extLst>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1600" y="1524000"/>
            <a:ext cx="33528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524000"/>
            <a:ext cx="33528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69417901"/>
      </p:ext>
    </p:extLst>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7064142"/>
      </p:ext>
    </p:extLst>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08608415"/>
      </p:ext>
    </p:extLst>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7214158"/>
      </p:ext>
    </p:extLst>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46951280"/>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30819530"/>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EE6FE"/>
            </a:gs>
            <a:gs pos="100000">
              <a:srgbClr val="FFFFFF"/>
            </a:gs>
          </a:gsLst>
          <a:lin ang="5400000" scaled="1"/>
        </a:gradFill>
        <a:effectLst/>
      </p:bgPr>
    </p:bg>
    <p:spTree>
      <p:nvGrpSpPr>
        <p:cNvPr id="1" name=""/>
        <p:cNvGrpSpPr/>
        <p:nvPr/>
      </p:nvGrpSpPr>
      <p:grpSpPr>
        <a:xfrm>
          <a:off x="0" y="0"/>
          <a:ext cx="0" cy="0"/>
          <a:chOff x="0" y="0"/>
          <a:chExt cx="0" cy="0"/>
        </a:xfrm>
      </p:grpSpPr>
      <p:sp>
        <p:nvSpPr>
          <p:cNvPr id="197686" name="Rectangle 54">
            <a:extLst>
              <a:ext uri="{FF2B5EF4-FFF2-40B4-BE49-F238E27FC236}">
                <a16:creationId xmlns:a16="http://schemas.microsoft.com/office/drawing/2014/main" id="{A76E53E1-3E5F-4594-B75D-4F1C3FBCC145}"/>
              </a:ext>
            </a:extLst>
          </p:cNvPr>
          <p:cNvSpPr>
            <a:spLocks noGrp="1" noChangeArrowheads="1"/>
          </p:cNvSpPr>
          <p:nvPr>
            <p:ph type="title"/>
          </p:nvPr>
        </p:nvSpPr>
        <p:spPr bwMode="auto">
          <a:xfrm>
            <a:off x="201613" y="241300"/>
            <a:ext cx="7696200" cy="838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Rectangle 55" descr="Rectangle: Click to edit Master text styles&#10;Second level&#10;Third level&#10;Fourth level&#10;Fifth level"/>
          <p:cNvSpPr>
            <a:spLocks noGrp="1" noChangeArrowheads="1"/>
          </p:cNvSpPr>
          <p:nvPr>
            <p:ph type="body" idx="1"/>
          </p:nvPr>
        </p:nvSpPr>
        <p:spPr bwMode="auto">
          <a:xfrm>
            <a:off x="1371600" y="1524000"/>
            <a:ext cx="68580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p:txBody>
      </p:sp>
      <p:pic>
        <p:nvPicPr>
          <p:cNvPr id="1028" name="Picture 8" descr="EMAP seal 300.jpg">
            <a:extLst>
              <a:ext uri="{FF2B5EF4-FFF2-40B4-BE49-F238E27FC236}">
                <a16:creationId xmlns:a16="http://schemas.microsoft.com/office/drawing/2014/main" id="{E4A20B4D-D813-489B-90EA-8835306258B5}"/>
              </a:ext>
            </a:extLst>
          </p:cNvPr>
          <p:cNvPicPr>
            <a:picLocks noChangeAspect="1"/>
          </p:cNvPicPr>
          <p:nvPr userDrawn="1"/>
        </p:nvPicPr>
        <p:blipFill>
          <a:blip r:embed="rId15" cstate="print">
            <a:duotone>
              <a:schemeClr val="accent1">
                <a:shade val="45000"/>
                <a:satMod val="135000"/>
              </a:schemeClr>
              <a:prstClr val="white"/>
            </a:duotone>
            <a:lum bright="3000"/>
          </a:blip>
          <a:srcRect/>
          <a:stretch>
            <a:fillRect/>
          </a:stretch>
        </p:blipFill>
        <p:spPr bwMode="auto">
          <a:xfrm>
            <a:off x="4080372" y="5848560"/>
            <a:ext cx="1020302" cy="511447"/>
          </a:xfrm>
          <a:prstGeom prst="rect">
            <a:avLst/>
          </a:prstGeom>
          <a:noFill/>
          <a:ln w="9525">
            <a:noFill/>
            <a:miter lim="800000"/>
            <a:headEnd/>
            <a:tailEnd/>
          </a:ln>
        </p:spPr>
      </p:pic>
      <p:sp>
        <p:nvSpPr>
          <p:cNvPr id="1029" name="Text Box 61">
            <a:extLst>
              <a:ext uri="{FF2B5EF4-FFF2-40B4-BE49-F238E27FC236}">
                <a16:creationId xmlns:a16="http://schemas.microsoft.com/office/drawing/2014/main" id="{D0A30918-67C4-4F1E-BC3F-C5409C2519D5}"/>
              </a:ext>
            </a:extLst>
          </p:cNvPr>
          <p:cNvSpPr txBox="1">
            <a:spLocks noChangeArrowheads="1"/>
          </p:cNvSpPr>
          <p:nvPr userDrawn="1"/>
        </p:nvSpPr>
        <p:spPr bwMode="auto">
          <a:xfrm>
            <a:off x="2679700" y="6269038"/>
            <a:ext cx="3952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600" i="1">
                <a:solidFill>
                  <a:schemeClr val="tx1"/>
                </a:solidFill>
                <a:latin typeface="Tahoma" pitchFamily="34" charset="0"/>
              </a:defRPr>
            </a:lvl1pPr>
            <a:lvl2pPr marL="742950" indent="-285750" eaLnBrk="0" hangingPunct="0">
              <a:defRPr sz="1600" i="1">
                <a:solidFill>
                  <a:schemeClr val="tx1"/>
                </a:solidFill>
                <a:latin typeface="Tahoma" pitchFamily="34" charset="0"/>
              </a:defRPr>
            </a:lvl2pPr>
            <a:lvl3pPr marL="1143000" indent="-228600" eaLnBrk="0" hangingPunct="0">
              <a:defRPr sz="1600" i="1">
                <a:solidFill>
                  <a:schemeClr val="tx1"/>
                </a:solidFill>
                <a:latin typeface="Tahoma" pitchFamily="34" charset="0"/>
              </a:defRPr>
            </a:lvl3pPr>
            <a:lvl4pPr marL="1600200" indent="-228600" eaLnBrk="0" hangingPunct="0">
              <a:defRPr sz="1600" i="1">
                <a:solidFill>
                  <a:schemeClr val="tx1"/>
                </a:solidFill>
                <a:latin typeface="Tahoma" pitchFamily="34" charset="0"/>
              </a:defRPr>
            </a:lvl4pPr>
            <a:lvl5pPr marL="2057400" indent="-228600" eaLnBrk="0" hangingPunct="0">
              <a:defRPr sz="1600" i="1">
                <a:solidFill>
                  <a:schemeClr val="tx1"/>
                </a:solidFill>
                <a:latin typeface="Tahoma" pitchFamily="34" charset="0"/>
              </a:defRPr>
            </a:lvl5pPr>
            <a:lvl6pPr marL="2514600" indent="-228600" eaLnBrk="0" fontAlgn="base" hangingPunct="0">
              <a:spcBef>
                <a:spcPct val="0"/>
              </a:spcBef>
              <a:spcAft>
                <a:spcPct val="0"/>
              </a:spcAft>
              <a:defRPr sz="1600" i="1">
                <a:solidFill>
                  <a:schemeClr val="tx1"/>
                </a:solidFill>
                <a:latin typeface="Tahoma" pitchFamily="34" charset="0"/>
              </a:defRPr>
            </a:lvl6pPr>
            <a:lvl7pPr marL="2971800" indent="-228600" eaLnBrk="0" fontAlgn="base" hangingPunct="0">
              <a:spcBef>
                <a:spcPct val="0"/>
              </a:spcBef>
              <a:spcAft>
                <a:spcPct val="0"/>
              </a:spcAft>
              <a:defRPr sz="1600" i="1">
                <a:solidFill>
                  <a:schemeClr val="tx1"/>
                </a:solidFill>
                <a:latin typeface="Tahoma" pitchFamily="34" charset="0"/>
              </a:defRPr>
            </a:lvl7pPr>
            <a:lvl8pPr marL="3429000" indent="-228600" eaLnBrk="0" fontAlgn="base" hangingPunct="0">
              <a:spcBef>
                <a:spcPct val="0"/>
              </a:spcBef>
              <a:spcAft>
                <a:spcPct val="0"/>
              </a:spcAft>
              <a:defRPr sz="1600" i="1">
                <a:solidFill>
                  <a:schemeClr val="tx1"/>
                </a:solidFill>
                <a:latin typeface="Tahoma" pitchFamily="34" charset="0"/>
              </a:defRPr>
            </a:lvl8pPr>
            <a:lvl9pPr marL="3886200" indent="-228600" eaLnBrk="0" fontAlgn="base" hangingPunct="0">
              <a:spcBef>
                <a:spcPct val="0"/>
              </a:spcBef>
              <a:spcAft>
                <a:spcPct val="0"/>
              </a:spcAft>
              <a:defRPr sz="1600" i="1">
                <a:solidFill>
                  <a:schemeClr val="tx1"/>
                </a:solidFill>
                <a:latin typeface="Tahoma" pitchFamily="34" charset="0"/>
              </a:defRPr>
            </a:lvl9pPr>
          </a:lstStyle>
          <a:p>
            <a:pPr algn="ctr" eaLnBrk="1" hangingPunct="1">
              <a:spcBef>
                <a:spcPct val="50000"/>
              </a:spcBef>
              <a:defRPr/>
            </a:pPr>
            <a:r>
              <a:rPr lang="en-US" sz="1400" b="1" i="0" dirty="0">
                <a:solidFill>
                  <a:srgbClr val="000000"/>
                </a:solidFill>
              </a:rPr>
              <a:t>North Carolina Emergency Management</a:t>
            </a:r>
          </a:p>
        </p:txBody>
      </p:sp>
      <p:pic>
        <p:nvPicPr>
          <p:cNvPr id="1030" name="Picture 6" descr="DPSlogo_2in_flat.png"/>
          <p:cNvPicPr>
            <a:picLocks noChangeAspect="1"/>
          </p:cNvPicPr>
          <p:nvPr userDrawn="1"/>
        </p:nvPicPr>
        <p:blipFill>
          <a:blip r:embed="rId16">
            <a:extLst>
              <a:ext uri="{28A0092B-C50C-407E-A947-70E740481C1C}">
                <a14:useLocalDpi xmlns:a14="http://schemas.microsoft.com/office/drawing/2010/main" val="0"/>
              </a:ext>
            </a:extLst>
          </a:blip>
          <a:srcRect b="9897"/>
          <a:stretch>
            <a:fillRect/>
          </a:stretch>
        </p:blipFill>
        <p:spPr bwMode="auto">
          <a:xfrm>
            <a:off x="265113" y="5751513"/>
            <a:ext cx="1603375"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3"/>
          <p:cNvPicPr>
            <a:picLocks noChangeAspect="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7577138" y="5637213"/>
            <a:ext cx="1211262" cy="105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ransition advClick="0"/>
  <p:hf sldNum="0" hdr="0" ftr="0" dt="0"/>
  <p:txStyles>
    <p:titleStyle>
      <a:lvl1pPr algn="l" rtl="0" eaLnBrk="0" fontAlgn="base" hangingPunct="0">
        <a:spcBef>
          <a:spcPct val="0"/>
        </a:spcBef>
        <a:spcAft>
          <a:spcPct val="0"/>
        </a:spcAft>
        <a:defRPr sz="4400">
          <a:solidFill>
            <a:srgbClr val="000066"/>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400">
          <a:solidFill>
            <a:srgbClr val="000066"/>
          </a:solidFill>
          <a:effectLst>
            <a:outerShdw blurRad="38100" dist="38100" dir="2700000" algn="tl">
              <a:srgbClr val="C0C0C0"/>
            </a:outerShdw>
          </a:effectLst>
          <a:latin typeface="Tahoma" pitchFamily="34" charset="0"/>
        </a:defRPr>
      </a:lvl2pPr>
      <a:lvl3pPr algn="l" rtl="0" eaLnBrk="0" fontAlgn="base" hangingPunct="0">
        <a:spcBef>
          <a:spcPct val="0"/>
        </a:spcBef>
        <a:spcAft>
          <a:spcPct val="0"/>
        </a:spcAft>
        <a:defRPr sz="4400">
          <a:solidFill>
            <a:srgbClr val="000066"/>
          </a:solidFill>
          <a:effectLst>
            <a:outerShdw blurRad="38100" dist="38100" dir="2700000" algn="tl">
              <a:srgbClr val="C0C0C0"/>
            </a:outerShdw>
          </a:effectLst>
          <a:latin typeface="Tahoma" pitchFamily="34" charset="0"/>
        </a:defRPr>
      </a:lvl3pPr>
      <a:lvl4pPr algn="l" rtl="0" eaLnBrk="0" fontAlgn="base" hangingPunct="0">
        <a:spcBef>
          <a:spcPct val="0"/>
        </a:spcBef>
        <a:spcAft>
          <a:spcPct val="0"/>
        </a:spcAft>
        <a:defRPr sz="4400">
          <a:solidFill>
            <a:srgbClr val="000066"/>
          </a:solidFill>
          <a:effectLst>
            <a:outerShdw blurRad="38100" dist="38100" dir="2700000" algn="tl">
              <a:srgbClr val="C0C0C0"/>
            </a:outerShdw>
          </a:effectLst>
          <a:latin typeface="Tahoma" pitchFamily="34" charset="0"/>
        </a:defRPr>
      </a:lvl4pPr>
      <a:lvl5pPr algn="l" rtl="0" eaLnBrk="0" fontAlgn="base" hangingPunct="0">
        <a:spcBef>
          <a:spcPct val="0"/>
        </a:spcBef>
        <a:spcAft>
          <a:spcPct val="0"/>
        </a:spcAft>
        <a:defRPr sz="4400">
          <a:solidFill>
            <a:srgbClr val="000066"/>
          </a:solidFill>
          <a:effectLst>
            <a:outerShdw blurRad="38100" dist="38100" dir="2700000" algn="tl">
              <a:srgbClr val="C0C0C0"/>
            </a:outerShdw>
          </a:effectLst>
          <a:latin typeface="Tahoma" pitchFamily="34" charset="0"/>
        </a:defRPr>
      </a:lvl5pPr>
      <a:lvl6pPr marL="457200" algn="l" rtl="0" fontAlgn="base">
        <a:spcBef>
          <a:spcPct val="0"/>
        </a:spcBef>
        <a:spcAft>
          <a:spcPct val="0"/>
        </a:spcAft>
        <a:defRPr sz="4400">
          <a:solidFill>
            <a:srgbClr val="000066"/>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400">
          <a:solidFill>
            <a:srgbClr val="000066"/>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400">
          <a:solidFill>
            <a:srgbClr val="000066"/>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400">
          <a:solidFill>
            <a:srgbClr val="000066"/>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anose="05000000000000000000" pitchFamily="2" charset="2"/>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anose="05000000000000000000"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jpeg"/><Relationship Id="rId7" Type="http://schemas.openxmlformats.org/officeDocument/2006/relationships/image" Target="../media/image11.png"/><Relationship Id="rId2" Type="http://schemas.openxmlformats.org/officeDocument/2006/relationships/hyperlink" Target="https://www.ncvoad.org/?nowprocket=1" TargetMode="Externa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15394" name="Rectangle 2">
            <a:extLst>
              <a:ext uri="{FF2B5EF4-FFF2-40B4-BE49-F238E27FC236}">
                <a16:creationId xmlns:a16="http://schemas.microsoft.com/office/drawing/2014/main" id="{A447E7D3-D598-4BAC-9AEF-99E91C97C362}"/>
              </a:ext>
            </a:extLst>
          </p:cNvPr>
          <p:cNvSpPr>
            <a:spLocks noGrp="1" noChangeArrowheads="1"/>
          </p:cNvSpPr>
          <p:nvPr>
            <p:ph type="ctrTitle" sz="quarter"/>
          </p:nvPr>
        </p:nvSpPr>
        <p:spPr>
          <a:xfrm>
            <a:off x="492369" y="0"/>
            <a:ext cx="7877908" cy="4797083"/>
          </a:xfrm>
        </p:spPr>
        <p:txBody>
          <a:bodyPr/>
          <a:lstStyle/>
          <a:p>
            <a:pPr algn="ctr" eaLnBrk="1" hangingPunct="1">
              <a:defRPr/>
            </a:pPr>
            <a:r>
              <a:rPr lang="en-US" sz="4000" b="1" dirty="0">
                <a:latin typeface="Times New Roman" panose="02020603050405020304" pitchFamily="18" charset="0"/>
                <a:cs typeface="Times New Roman" panose="02020603050405020304" pitchFamily="18" charset="0"/>
              </a:rPr>
              <a:t>North Carolina Division of Emergency Management</a:t>
            </a: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Individual Assistance Program</a:t>
            </a: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Brenda Morris,</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Program Manager</a:t>
            </a:r>
          </a:p>
        </p:txBody>
      </p:sp>
    </p:spTree>
    <p:extLst>
      <p:ext uri="{BB962C8B-B14F-4D97-AF65-F5344CB8AC3E}">
        <p14:creationId xmlns:p14="http://schemas.microsoft.com/office/powerpoint/2010/main" val="387167999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Oval 4">
            <a:extLst>
              <a:ext uri="{FF2B5EF4-FFF2-40B4-BE49-F238E27FC236}">
                <a16:creationId xmlns:a16="http://schemas.microsoft.com/office/drawing/2014/main" id="{5790A698-D551-4125-B473-8C53BF2B15BF}"/>
              </a:ext>
            </a:extLst>
          </p:cNvPr>
          <p:cNvSpPr>
            <a:spLocks noChangeArrowheads="1"/>
          </p:cNvSpPr>
          <p:nvPr/>
        </p:nvSpPr>
        <p:spPr bwMode="auto">
          <a:xfrm>
            <a:off x="2139950" y="1420813"/>
            <a:ext cx="5738813" cy="2859087"/>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hlink"/>
              </a:buClr>
              <a:buSzPct val="110000"/>
              <a:buFont typeface="Wingdings" panose="05000000000000000000" pitchFamily="2" charset="2"/>
              <a:defRPr sz="3200">
                <a:solidFill>
                  <a:schemeClr val="tx1"/>
                </a:solidFill>
                <a:latin typeface="Tahoma" panose="020B0604030504040204" pitchFamily="34" charset="0"/>
              </a:defRPr>
            </a:lvl1pPr>
            <a:lvl2pPr marL="742950" indent="-285750">
              <a:spcBef>
                <a:spcPct val="20000"/>
              </a:spcBef>
              <a:buClr>
                <a:schemeClr val="tx1"/>
              </a:buClr>
              <a:buSzPct val="6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endParaRPr lang="en-US" altLang="en-US" sz="1600"/>
          </a:p>
        </p:txBody>
      </p:sp>
      <p:sp>
        <p:nvSpPr>
          <p:cNvPr id="32771" name="Oval 5">
            <a:extLst>
              <a:ext uri="{FF2B5EF4-FFF2-40B4-BE49-F238E27FC236}">
                <a16:creationId xmlns:a16="http://schemas.microsoft.com/office/drawing/2014/main" id="{EAF4936F-41F0-4802-8103-F77086507B0E}"/>
              </a:ext>
            </a:extLst>
          </p:cNvPr>
          <p:cNvSpPr>
            <a:spLocks noChangeArrowheads="1"/>
          </p:cNvSpPr>
          <p:nvPr/>
        </p:nvSpPr>
        <p:spPr bwMode="auto">
          <a:xfrm>
            <a:off x="727075" y="203265"/>
            <a:ext cx="7521575" cy="1882646"/>
          </a:xfrm>
          <a:prstGeom prst="ellipse">
            <a:avLst/>
          </a:prstGeom>
          <a:solidFill>
            <a:schemeClr val="tx1"/>
          </a:solidFill>
          <a:ln w="9525">
            <a:round/>
            <a:headEnd/>
            <a:tailEnd/>
          </a:ln>
          <a:effectLst/>
          <a:scene3d>
            <a:camera prst="legacyObliqueTopRight"/>
            <a:lightRig rig="legacyFlat3" dir="b"/>
          </a:scene3d>
          <a:sp3d extrusionH="430200" prstMaterial="legacyMatte">
            <a:bevelT w="13500" h="13500" prst="angle"/>
            <a:bevelB w="13500" h="13500" prst="angle"/>
            <a:extrusionClr>
              <a:schemeClr val="tx1"/>
            </a:extrusionClr>
            <a:contourClr>
              <a:schemeClr val="tx1"/>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lvl1pPr>
              <a:spcBef>
                <a:spcPct val="20000"/>
              </a:spcBef>
              <a:buClr>
                <a:schemeClr val="hlink"/>
              </a:buClr>
              <a:buSzPct val="110000"/>
              <a:buFont typeface="Wingdings" panose="05000000000000000000" pitchFamily="2" charset="2"/>
              <a:defRPr sz="3200">
                <a:solidFill>
                  <a:schemeClr val="tx1"/>
                </a:solidFill>
                <a:latin typeface="Tahoma" panose="020B0604030504040204" pitchFamily="34" charset="0"/>
              </a:defRPr>
            </a:lvl1pPr>
            <a:lvl2pPr marL="742950" indent="-285750">
              <a:spcBef>
                <a:spcPct val="20000"/>
              </a:spcBef>
              <a:buClr>
                <a:schemeClr val="tx1"/>
              </a:buClr>
              <a:buSzPct val="6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lnSpc>
                <a:spcPct val="75000"/>
              </a:lnSpc>
              <a:spcBef>
                <a:spcPct val="0"/>
              </a:spcBef>
              <a:buClrTx/>
              <a:buSzTx/>
              <a:buFontTx/>
              <a:buNone/>
            </a:pPr>
            <a:r>
              <a:rPr lang="en-US" altLang="en-US" sz="3600" b="1" dirty="0">
                <a:solidFill>
                  <a:schemeClr val="bg1"/>
                </a:solidFill>
                <a:latin typeface="Times New Roman" panose="02020603050405020304" pitchFamily="18" charset="0"/>
                <a:cs typeface="Times New Roman" panose="02020603050405020304" pitchFamily="18" charset="0"/>
              </a:rPr>
              <a:t>For Additional Information, Questions </a:t>
            </a:r>
          </a:p>
          <a:p>
            <a:pPr algn="ctr" eaLnBrk="1" hangingPunct="1">
              <a:lnSpc>
                <a:spcPct val="75000"/>
              </a:lnSpc>
              <a:spcBef>
                <a:spcPct val="0"/>
              </a:spcBef>
              <a:buClrTx/>
              <a:buSzTx/>
              <a:buFontTx/>
              <a:buNone/>
            </a:pPr>
            <a:r>
              <a:rPr lang="en-US" altLang="en-US" sz="3600" b="1" dirty="0">
                <a:solidFill>
                  <a:schemeClr val="bg1"/>
                </a:solidFill>
                <a:latin typeface="Times New Roman" panose="02020603050405020304" pitchFamily="18" charset="0"/>
                <a:cs typeface="Times New Roman" panose="02020603050405020304" pitchFamily="18" charset="0"/>
              </a:rPr>
              <a:t>or Comments</a:t>
            </a:r>
          </a:p>
        </p:txBody>
      </p:sp>
      <p:sp>
        <p:nvSpPr>
          <p:cNvPr id="32772" name="Rectangle 7">
            <a:extLst>
              <a:ext uri="{FF2B5EF4-FFF2-40B4-BE49-F238E27FC236}">
                <a16:creationId xmlns:a16="http://schemas.microsoft.com/office/drawing/2014/main" id="{DA2560B2-4E6B-44F0-968F-2BBD4A8A1B84}"/>
              </a:ext>
            </a:extLst>
          </p:cNvPr>
          <p:cNvSpPr>
            <a:spLocks noChangeArrowheads="1"/>
          </p:cNvSpPr>
          <p:nvPr/>
        </p:nvSpPr>
        <p:spPr bwMode="auto">
          <a:xfrm>
            <a:off x="2724150" y="3255963"/>
            <a:ext cx="3641725" cy="690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110000"/>
              <a:buFont typeface="Wingdings" panose="05000000000000000000" pitchFamily="2" charset="2"/>
              <a:defRPr sz="3200">
                <a:solidFill>
                  <a:schemeClr val="tx1"/>
                </a:solidFill>
                <a:latin typeface="Tahoma" panose="020B0604030504040204" pitchFamily="34" charset="0"/>
              </a:defRPr>
            </a:lvl1pPr>
            <a:lvl2pPr marL="742950" indent="-285750">
              <a:spcBef>
                <a:spcPct val="20000"/>
              </a:spcBef>
              <a:buClr>
                <a:schemeClr val="tx1"/>
              </a:buClr>
              <a:buSzPct val="6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endParaRPr lang="en-US" altLang="en-US" sz="1600"/>
          </a:p>
        </p:txBody>
      </p:sp>
      <p:sp>
        <p:nvSpPr>
          <p:cNvPr id="32773" name="Rectangle 8">
            <a:extLst>
              <a:ext uri="{FF2B5EF4-FFF2-40B4-BE49-F238E27FC236}">
                <a16:creationId xmlns:a16="http://schemas.microsoft.com/office/drawing/2014/main" id="{AEA2C4C7-BEFA-45F4-8348-E0761B25446E}"/>
              </a:ext>
            </a:extLst>
          </p:cNvPr>
          <p:cNvSpPr>
            <a:spLocks noChangeArrowheads="1"/>
          </p:cNvSpPr>
          <p:nvPr/>
        </p:nvSpPr>
        <p:spPr bwMode="auto">
          <a:xfrm>
            <a:off x="2257425" y="2568575"/>
            <a:ext cx="3735388" cy="289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110000"/>
              <a:buFont typeface="Wingdings" panose="05000000000000000000" pitchFamily="2" charset="2"/>
              <a:defRPr sz="3200">
                <a:solidFill>
                  <a:schemeClr val="tx1"/>
                </a:solidFill>
                <a:latin typeface="Tahoma" panose="020B0604030504040204" pitchFamily="34" charset="0"/>
              </a:defRPr>
            </a:lvl1pPr>
            <a:lvl2pPr marL="742950" indent="-285750">
              <a:spcBef>
                <a:spcPct val="20000"/>
              </a:spcBef>
              <a:buClr>
                <a:schemeClr val="tx1"/>
              </a:buClr>
              <a:buSzPct val="6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endParaRPr lang="en-US" altLang="en-US" sz="1600"/>
          </a:p>
        </p:txBody>
      </p:sp>
      <p:graphicFrame>
        <p:nvGraphicFramePr>
          <p:cNvPr id="346344" name="Group 232">
            <a:extLst>
              <a:ext uri="{FF2B5EF4-FFF2-40B4-BE49-F238E27FC236}">
                <a16:creationId xmlns:a16="http://schemas.microsoft.com/office/drawing/2014/main" id="{E705D906-8FFC-4DF0-A0CA-B48252EF698B}"/>
              </a:ext>
            </a:extLst>
          </p:cNvPr>
          <p:cNvGraphicFramePr>
            <a:graphicFrameLocks noGrp="1"/>
          </p:cNvGraphicFramePr>
          <p:nvPr>
            <p:extLst>
              <p:ext uri="{D42A27DB-BD31-4B8C-83A1-F6EECF244321}">
                <p14:modId xmlns:p14="http://schemas.microsoft.com/office/powerpoint/2010/main" val="3474268837"/>
              </p:ext>
            </p:extLst>
          </p:nvPr>
        </p:nvGraphicFramePr>
        <p:xfrm>
          <a:off x="2336016" y="2172740"/>
          <a:ext cx="4438564" cy="1149898"/>
        </p:xfrm>
        <a:graphic>
          <a:graphicData uri="http://schemas.openxmlformats.org/drawingml/2006/table">
            <a:tbl>
              <a:tblPr/>
              <a:tblGrid>
                <a:gridCol w="4438564">
                  <a:extLst>
                    <a:ext uri="{9D8B030D-6E8A-4147-A177-3AD203B41FA5}">
                      <a16:colId xmlns:a16="http://schemas.microsoft.com/office/drawing/2014/main" val="20000"/>
                    </a:ext>
                  </a:extLst>
                </a:gridCol>
              </a:tblGrid>
              <a:tr h="1149898">
                <a:tc>
                  <a:txBody>
                    <a:bodyPr/>
                    <a:lstStyle/>
                    <a:p>
                      <a:pPr marL="0" marR="0" lvl="0" indent="0" algn="ctr" defTabSz="914400" rtl="0" eaLnBrk="1" fontAlgn="b" latinLnBrk="0" hangingPunct="1">
                        <a:lnSpc>
                          <a:spcPct val="100000"/>
                        </a:lnSpc>
                        <a:spcBef>
                          <a:spcPct val="0"/>
                        </a:spcBef>
                        <a:spcAft>
                          <a:spcPct val="0"/>
                        </a:spcAft>
                        <a:buClr>
                          <a:schemeClr val="hlink"/>
                        </a:buClr>
                        <a:buSzTx/>
                        <a:buFontTx/>
                        <a:buNone/>
                        <a:tabLst/>
                      </a:pPr>
                      <a:r>
                        <a:rPr lang="en-US" sz="1800" b="1" dirty="0">
                          <a:solidFill>
                            <a:srgbClr val="000066"/>
                          </a:solidFill>
                          <a:latin typeface="Times New Roman" panose="02020603050405020304" pitchFamily="18" charset="0"/>
                          <a:cs typeface="Times New Roman" panose="02020603050405020304" pitchFamily="18" charset="0"/>
                        </a:rPr>
                        <a:t>Brenda Morris, </a:t>
                      </a:r>
                    </a:p>
                    <a:p>
                      <a:pPr marL="0" marR="0" lvl="0" indent="0" algn="ctr" defTabSz="914400" rtl="0" eaLnBrk="1" fontAlgn="b" latinLnBrk="0" hangingPunct="1">
                        <a:lnSpc>
                          <a:spcPct val="100000"/>
                        </a:lnSpc>
                        <a:spcBef>
                          <a:spcPct val="0"/>
                        </a:spcBef>
                        <a:spcAft>
                          <a:spcPct val="0"/>
                        </a:spcAft>
                        <a:buClr>
                          <a:schemeClr val="hlink"/>
                        </a:buClr>
                        <a:buSzTx/>
                        <a:buFontTx/>
                        <a:buNone/>
                        <a:tabLst/>
                      </a:pPr>
                      <a:r>
                        <a:rPr lang="en-US" sz="1800" b="1" dirty="0">
                          <a:solidFill>
                            <a:srgbClr val="000066"/>
                          </a:solidFill>
                          <a:latin typeface="Times New Roman" panose="02020603050405020304" pitchFamily="18" charset="0"/>
                          <a:cs typeface="Times New Roman" panose="02020603050405020304" pitchFamily="18" charset="0"/>
                        </a:rPr>
                        <a:t>Program Manager </a:t>
                      </a:r>
                    </a:p>
                    <a:p>
                      <a:pPr marL="0" marR="0" lvl="0" indent="0" algn="ctr" defTabSz="914400" rtl="0" eaLnBrk="1" fontAlgn="b" latinLnBrk="0" hangingPunct="1">
                        <a:lnSpc>
                          <a:spcPct val="100000"/>
                        </a:lnSpc>
                        <a:spcBef>
                          <a:spcPct val="0"/>
                        </a:spcBef>
                        <a:spcAft>
                          <a:spcPct val="0"/>
                        </a:spcAft>
                        <a:buClr>
                          <a:schemeClr val="hlink"/>
                        </a:buClr>
                        <a:buSzTx/>
                        <a:buFontTx/>
                        <a:buNone/>
                        <a:tabLst/>
                      </a:pPr>
                      <a:r>
                        <a:rPr lang="en-US" sz="1800" b="1" dirty="0">
                          <a:solidFill>
                            <a:srgbClr val="000066"/>
                          </a:solidFill>
                          <a:latin typeface="Times New Roman" panose="02020603050405020304" pitchFamily="18" charset="0"/>
                          <a:cs typeface="Times New Roman" panose="02020603050405020304" pitchFamily="18" charset="0"/>
                        </a:rPr>
                        <a:t>919-825-2340 </a:t>
                      </a:r>
                    </a:p>
                    <a:p>
                      <a:pPr marL="0" marR="0" lvl="0" indent="0" algn="ctr" defTabSz="914400" rtl="0" eaLnBrk="1" fontAlgn="b" latinLnBrk="0" hangingPunct="1">
                        <a:lnSpc>
                          <a:spcPct val="100000"/>
                        </a:lnSpc>
                        <a:spcBef>
                          <a:spcPct val="0"/>
                        </a:spcBef>
                        <a:spcAft>
                          <a:spcPct val="0"/>
                        </a:spcAft>
                        <a:buClr>
                          <a:schemeClr val="hlink"/>
                        </a:buClr>
                        <a:buSzTx/>
                        <a:buFontTx/>
                        <a:buNone/>
                        <a:tabLst/>
                      </a:pPr>
                      <a:r>
                        <a:rPr lang="en-US" sz="1200" b="1" dirty="0">
                          <a:solidFill>
                            <a:srgbClr val="000066"/>
                          </a:solidFill>
                          <a:latin typeface="Times New Roman" panose="02020603050405020304" pitchFamily="18" charset="0"/>
                          <a:cs typeface="Times New Roman" panose="02020603050405020304" pitchFamily="18" charset="0"/>
                        </a:rPr>
                        <a:t>brenda.morris@ncdps.gov</a:t>
                      </a:r>
                    </a:p>
                  </a:txBody>
                  <a:tcPr marL="91431" marR="91431" marT="45689" marB="4568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32786" name="Text Box 80">
            <a:extLst>
              <a:ext uri="{FF2B5EF4-FFF2-40B4-BE49-F238E27FC236}">
                <a16:creationId xmlns:a16="http://schemas.microsoft.com/office/drawing/2014/main" id="{E05BCBCB-1853-4293-B3AF-7EBA4322450F}"/>
              </a:ext>
            </a:extLst>
          </p:cNvPr>
          <p:cNvSpPr txBox="1">
            <a:spLocks noChangeArrowheads="1"/>
          </p:cNvSpPr>
          <p:nvPr/>
        </p:nvSpPr>
        <p:spPr bwMode="auto">
          <a:xfrm>
            <a:off x="939800" y="6353175"/>
            <a:ext cx="6972300"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110000"/>
              <a:buFont typeface="Wingdings" panose="05000000000000000000" pitchFamily="2" charset="2"/>
              <a:defRPr sz="3200">
                <a:solidFill>
                  <a:schemeClr val="tx1"/>
                </a:solidFill>
                <a:latin typeface="Tahoma" panose="020B0604030504040204" pitchFamily="34" charset="0"/>
              </a:defRPr>
            </a:lvl1pPr>
            <a:lvl2pPr marL="742950" indent="-285750">
              <a:spcBef>
                <a:spcPct val="20000"/>
              </a:spcBef>
              <a:buClr>
                <a:schemeClr val="tx1"/>
              </a:buClr>
              <a:buSzPct val="6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lnSpc>
                <a:spcPct val="75000"/>
              </a:lnSpc>
              <a:spcBef>
                <a:spcPct val="50000"/>
              </a:spcBef>
              <a:buClrTx/>
              <a:buSzTx/>
              <a:buFontTx/>
              <a:buNone/>
            </a:pPr>
            <a:r>
              <a:rPr lang="en-US" altLang="en-US" sz="3600" b="1">
                <a:latin typeface="Carmine Tango" pitchFamily="66" charset="0"/>
              </a:rPr>
              <a:t> </a:t>
            </a:r>
          </a:p>
        </p:txBody>
      </p:sp>
      <p:sp>
        <p:nvSpPr>
          <p:cNvPr id="32787" name="Text Box 100">
            <a:extLst>
              <a:ext uri="{FF2B5EF4-FFF2-40B4-BE49-F238E27FC236}">
                <a16:creationId xmlns:a16="http://schemas.microsoft.com/office/drawing/2014/main" id="{83529828-1F8E-4F60-AB0D-4058C7A10544}"/>
              </a:ext>
            </a:extLst>
          </p:cNvPr>
          <p:cNvSpPr txBox="1">
            <a:spLocks noChangeArrowheads="1"/>
          </p:cNvSpPr>
          <p:nvPr/>
        </p:nvSpPr>
        <p:spPr bwMode="auto">
          <a:xfrm>
            <a:off x="4784725" y="3322638"/>
            <a:ext cx="184150"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110000"/>
              <a:buFont typeface="Wingdings" panose="05000000000000000000" pitchFamily="2" charset="2"/>
              <a:defRPr sz="3200">
                <a:solidFill>
                  <a:schemeClr val="tx1"/>
                </a:solidFill>
                <a:latin typeface="Tahoma" panose="020B0604030504040204" pitchFamily="34" charset="0"/>
              </a:defRPr>
            </a:lvl1pPr>
            <a:lvl2pPr marL="742950" indent="-285750">
              <a:spcBef>
                <a:spcPct val="20000"/>
              </a:spcBef>
              <a:buClr>
                <a:schemeClr val="tx1"/>
              </a:buClr>
              <a:buSzPct val="6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lnSpc>
                <a:spcPct val="75000"/>
              </a:lnSpc>
              <a:spcBef>
                <a:spcPct val="0"/>
              </a:spcBef>
              <a:buClrTx/>
              <a:buSzTx/>
              <a:buFontTx/>
              <a:buNone/>
            </a:pPr>
            <a:endParaRPr lang="en-US" altLang="en-US" sz="1600" b="1">
              <a:solidFill>
                <a:schemeClr val="bg1"/>
              </a:solidFill>
              <a:latin typeface="Arial" panose="020B0604020202020204" pitchFamily="34" charset="0"/>
            </a:endParaRPr>
          </a:p>
        </p:txBody>
      </p:sp>
      <p:graphicFrame>
        <p:nvGraphicFramePr>
          <p:cNvPr id="346327" name="Group 215">
            <a:extLst>
              <a:ext uri="{FF2B5EF4-FFF2-40B4-BE49-F238E27FC236}">
                <a16:creationId xmlns:a16="http://schemas.microsoft.com/office/drawing/2014/main" id="{370E8DD4-A6E5-4AB4-9914-1A2258A81AE1}"/>
              </a:ext>
            </a:extLst>
          </p:cNvPr>
          <p:cNvGraphicFramePr>
            <a:graphicFrameLocks noGrp="1"/>
          </p:cNvGraphicFramePr>
          <p:nvPr>
            <p:extLst>
              <p:ext uri="{D42A27DB-BD31-4B8C-83A1-F6EECF244321}">
                <p14:modId xmlns:p14="http://schemas.microsoft.com/office/powerpoint/2010/main" val="1055573027"/>
              </p:ext>
            </p:extLst>
          </p:nvPr>
        </p:nvGraphicFramePr>
        <p:xfrm>
          <a:off x="160901" y="3656430"/>
          <a:ext cx="8768219" cy="1868962"/>
        </p:xfrm>
        <a:graphic>
          <a:graphicData uri="http://schemas.openxmlformats.org/drawingml/2006/table">
            <a:tbl>
              <a:tblPr/>
              <a:tblGrid>
                <a:gridCol w="3043824">
                  <a:extLst>
                    <a:ext uri="{9D8B030D-6E8A-4147-A177-3AD203B41FA5}">
                      <a16:colId xmlns:a16="http://schemas.microsoft.com/office/drawing/2014/main" val="20000"/>
                    </a:ext>
                  </a:extLst>
                </a:gridCol>
                <a:gridCol w="2945554">
                  <a:extLst>
                    <a:ext uri="{9D8B030D-6E8A-4147-A177-3AD203B41FA5}">
                      <a16:colId xmlns:a16="http://schemas.microsoft.com/office/drawing/2014/main" val="1540343376"/>
                    </a:ext>
                  </a:extLst>
                </a:gridCol>
                <a:gridCol w="2778841">
                  <a:extLst>
                    <a:ext uri="{9D8B030D-6E8A-4147-A177-3AD203B41FA5}">
                      <a16:colId xmlns:a16="http://schemas.microsoft.com/office/drawing/2014/main" val="3830418041"/>
                    </a:ext>
                  </a:extLst>
                </a:gridCol>
              </a:tblGrid>
              <a:tr h="1868962">
                <a:tc>
                  <a:txBody>
                    <a:bodyPr/>
                    <a:lstStyle/>
                    <a:p>
                      <a:pPr marL="0" marR="0" lvl="0" indent="0" algn="ctr" defTabSz="914400" rtl="0" eaLnBrk="1" fontAlgn="b" latinLnBrk="0" hangingPunct="1">
                        <a:lnSpc>
                          <a:spcPct val="100000"/>
                        </a:lnSpc>
                        <a:spcBef>
                          <a:spcPct val="0"/>
                        </a:spcBef>
                        <a:spcAft>
                          <a:spcPct val="0"/>
                        </a:spcAft>
                        <a:buClr>
                          <a:schemeClr val="hlink"/>
                        </a:buClr>
                        <a:buSzTx/>
                        <a:buFontTx/>
                        <a:buNone/>
                        <a:tabLst/>
                      </a:pPr>
                      <a:r>
                        <a:rPr lang="en-US" sz="1800" b="1" dirty="0">
                          <a:latin typeface="Times New Roman" panose="02020603050405020304" pitchFamily="18" charset="0"/>
                          <a:cs typeface="Times New Roman" panose="02020603050405020304" pitchFamily="18" charset="0"/>
                        </a:rPr>
                        <a:t>Yevon Adams, </a:t>
                      </a:r>
                    </a:p>
                    <a:p>
                      <a:pPr marL="0" marR="0" lvl="0" indent="0" algn="ctr" defTabSz="914400" rtl="0" eaLnBrk="1" fontAlgn="b" latinLnBrk="0" hangingPunct="1">
                        <a:lnSpc>
                          <a:spcPct val="100000"/>
                        </a:lnSpc>
                        <a:spcBef>
                          <a:spcPct val="0"/>
                        </a:spcBef>
                        <a:spcAft>
                          <a:spcPct val="0"/>
                        </a:spcAft>
                        <a:buClr>
                          <a:schemeClr val="hlink"/>
                        </a:buClr>
                        <a:buSzTx/>
                        <a:buFontTx/>
                        <a:buNone/>
                        <a:tabLst/>
                      </a:pPr>
                      <a:r>
                        <a:rPr lang="en-US" sz="1800" b="1" dirty="0">
                          <a:latin typeface="Times New Roman" panose="02020603050405020304" pitchFamily="18" charset="0"/>
                          <a:cs typeface="Times New Roman" panose="02020603050405020304" pitchFamily="18" charset="0"/>
                        </a:rPr>
                        <a:t>Housing Specialist</a:t>
                      </a:r>
                    </a:p>
                    <a:p>
                      <a:pPr marL="0" marR="0" lvl="0" indent="0" algn="ctr" defTabSz="914400" rtl="0" eaLnBrk="1" fontAlgn="b" latinLnBrk="0" hangingPunct="1">
                        <a:lnSpc>
                          <a:spcPct val="100000"/>
                        </a:lnSpc>
                        <a:spcBef>
                          <a:spcPct val="0"/>
                        </a:spcBef>
                        <a:spcAft>
                          <a:spcPct val="0"/>
                        </a:spcAft>
                        <a:buClr>
                          <a:schemeClr val="hlink"/>
                        </a:buClr>
                        <a:buSzTx/>
                        <a:buFontTx/>
                        <a:buNone/>
                        <a:tabLst/>
                      </a:pPr>
                      <a:r>
                        <a:rPr lang="en-US" sz="1800" b="1" dirty="0">
                          <a:latin typeface="Times New Roman" panose="02020603050405020304" pitchFamily="18" charset="0"/>
                          <a:cs typeface="Times New Roman" panose="02020603050405020304" pitchFamily="18" charset="0"/>
                        </a:rPr>
                        <a:t>919-825-2340</a:t>
                      </a:r>
                    </a:p>
                    <a:p>
                      <a:pPr marL="0" marR="0" lvl="0" indent="0" algn="ctr" defTabSz="914400" rtl="0" eaLnBrk="1" fontAlgn="b" latinLnBrk="0" hangingPunct="1">
                        <a:lnSpc>
                          <a:spcPct val="100000"/>
                        </a:lnSpc>
                        <a:spcBef>
                          <a:spcPct val="0"/>
                        </a:spcBef>
                        <a:spcAft>
                          <a:spcPct val="0"/>
                        </a:spcAft>
                        <a:buClr>
                          <a:schemeClr val="hlink"/>
                        </a:buClr>
                        <a:buSzTx/>
                        <a:buFontTx/>
                        <a:buNone/>
                        <a:tabLst/>
                      </a:pPr>
                      <a:r>
                        <a:rPr lang="en-US" sz="1200" b="1" dirty="0">
                          <a:latin typeface="Times New Roman" panose="02020603050405020304" pitchFamily="18" charset="0"/>
                          <a:cs typeface="Times New Roman" panose="02020603050405020304" pitchFamily="18" charset="0"/>
                        </a:rPr>
                        <a:t>yevon.adams2@ncdps.gov</a:t>
                      </a:r>
                    </a:p>
                  </a:txBody>
                  <a:tcPr marT="45707" marB="45707"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Tx/>
                        <a:buFontTx/>
                        <a:buNone/>
                        <a:tabLst/>
                        <a:defRPr/>
                      </a:pPr>
                      <a:r>
                        <a:rPr lang="en-US" sz="1800" b="1" dirty="0">
                          <a:latin typeface="Times New Roman" panose="02020603050405020304" pitchFamily="18" charset="0"/>
                          <a:cs typeface="Times New Roman" panose="02020603050405020304" pitchFamily="18" charset="0"/>
                        </a:rPr>
                        <a:t>Phil Triplett, </a:t>
                      </a:r>
                    </a:p>
                    <a:p>
                      <a:pPr marL="0" marR="0" lvl="0" indent="0" algn="ctr" defTabSz="914400" rtl="0" eaLnBrk="1" fontAlgn="b" latinLnBrk="0" hangingPunct="1">
                        <a:lnSpc>
                          <a:spcPct val="100000"/>
                        </a:lnSpc>
                        <a:spcBef>
                          <a:spcPct val="0"/>
                        </a:spcBef>
                        <a:spcAft>
                          <a:spcPct val="0"/>
                        </a:spcAft>
                        <a:buClr>
                          <a:schemeClr val="hlink"/>
                        </a:buClr>
                        <a:buSzTx/>
                        <a:buFontTx/>
                        <a:buNone/>
                        <a:tabLst/>
                        <a:defRPr/>
                      </a:pPr>
                      <a:r>
                        <a:rPr lang="en-US" sz="1800" b="1" dirty="0">
                          <a:latin typeface="Times New Roman" panose="02020603050405020304" pitchFamily="18" charset="0"/>
                          <a:cs typeface="Times New Roman" panose="02020603050405020304" pitchFamily="18" charset="0"/>
                        </a:rPr>
                        <a:t>Voluntary</a:t>
                      </a:r>
                      <a:r>
                        <a:rPr lang="en-US" sz="1800" b="1" baseline="0" dirty="0">
                          <a:latin typeface="Times New Roman" panose="02020603050405020304" pitchFamily="18" charset="0"/>
                          <a:cs typeface="Times New Roman" panose="02020603050405020304" pitchFamily="18" charset="0"/>
                        </a:rPr>
                        <a:t> Agency Liaison</a:t>
                      </a:r>
                    </a:p>
                    <a:p>
                      <a:pPr marL="0" marR="0" lvl="0" indent="0" algn="ctr" defTabSz="914400" rtl="0" eaLnBrk="1" fontAlgn="b" latinLnBrk="0" hangingPunct="1">
                        <a:lnSpc>
                          <a:spcPct val="100000"/>
                        </a:lnSpc>
                        <a:spcBef>
                          <a:spcPct val="0"/>
                        </a:spcBef>
                        <a:spcAft>
                          <a:spcPct val="0"/>
                        </a:spcAft>
                        <a:buClr>
                          <a:schemeClr val="hlink"/>
                        </a:buClr>
                        <a:buSzTx/>
                        <a:buFontTx/>
                        <a:buNone/>
                        <a:tabLst/>
                        <a:defRPr/>
                      </a:pPr>
                      <a:r>
                        <a:rPr lang="en-US" sz="1800" b="1" dirty="0">
                          <a:latin typeface="Times New Roman" panose="02020603050405020304" pitchFamily="18" charset="0"/>
                          <a:cs typeface="Times New Roman" panose="02020603050405020304" pitchFamily="18" charset="0"/>
                        </a:rPr>
                        <a:t>919-825-2335</a:t>
                      </a:r>
                    </a:p>
                    <a:p>
                      <a:pPr marL="0" marR="0" lvl="0" indent="0" algn="ctr" defTabSz="914400" rtl="0" eaLnBrk="1" fontAlgn="b" latinLnBrk="0" hangingPunct="1">
                        <a:lnSpc>
                          <a:spcPct val="100000"/>
                        </a:lnSpc>
                        <a:spcBef>
                          <a:spcPct val="0"/>
                        </a:spcBef>
                        <a:spcAft>
                          <a:spcPct val="0"/>
                        </a:spcAft>
                        <a:buClr>
                          <a:schemeClr val="hlink"/>
                        </a:buClr>
                        <a:buSzTx/>
                        <a:buFontTx/>
                        <a:buNone/>
                        <a:tabLst/>
                        <a:defRPr/>
                      </a:pPr>
                      <a:r>
                        <a:rPr lang="en-US" sz="1200" b="1" dirty="0">
                          <a:latin typeface="Times New Roman" panose="02020603050405020304" pitchFamily="18" charset="0"/>
                          <a:cs typeface="Times New Roman" panose="02020603050405020304" pitchFamily="18" charset="0"/>
                        </a:rPr>
                        <a:t>phil.triplett@ncdps.gov</a:t>
                      </a:r>
                    </a:p>
                  </a:txBody>
                  <a:tcPr marT="45707" marB="45707"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hlink"/>
                        </a:buClr>
                        <a:buSzTx/>
                        <a:buFontTx/>
                        <a:buNone/>
                        <a:tabLst/>
                      </a:pPr>
                      <a:r>
                        <a:rPr lang="en-US" altLang="en-US" sz="1800" b="1" dirty="0">
                          <a:latin typeface="Times New Roman" panose="02020603050405020304" pitchFamily="18" charset="0"/>
                          <a:ea typeface="Tahoma" panose="020B0604030504040204" pitchFamily="34" charset="0"/>
                          <a:cs typeface="Times New Roman" panose="02020603050405020304" pitchFamily="18" charset="0"/>
                        </a:rPr>
                        <a:t>Luz Sanabria-Reyes, Bilingual Voluntary Agency Liaison</a:t>
                      </a:r>
                    </a:p>
                    <a:p>
                      <a:pPr marL="0" marR="0" lvl="0" indent="0" algn="ctr" defTabSz="914400" rtl="0" eaLnBrk="1" fontAlgn="b" latinLnBrk="0" hangingPunct="1">
                        <a:lnSpc>
                          <a:spcPct val="100000"/>
                        </a:lnSpc>
                        <a:spcBef>
                          <a:spcPct val="0"/>
                        </a:spcBef>
                        <a:spcAft>
                          <a:spcPct val="0"/>
                        </a:spcAft>
                        <a:buClr>
                          <a:schemeClr val="hlink"/>
                        </a:buClr>
                        <a:buSzTx/>
                        <a:buFontTx/>
                        <a:buNone/>
                        <a:tabLst/>
                        <a:defRPr/>
                      </a:pPr>
                      <a:r>
                        <a:rPr lang="en-US" sz="1800" b="1" dirty="0">
                          <a:latin typeface="Times New Roman" panose="02020603050405020304" pitchFamily="18" charset="0"/>
                          <a:cs typeface="Times New Roman" panose="02020603050405020304" pitchFamily="18" charset="0"/>
                        </a:rPr>
                        <a:t>919-825-2340</a:t>
                      </a:r>
                    </a:p>
                    <a:p>
                      <a:pPr marL="0" marR="0" lvl="0" indent="0" algn="ctr" defTabSz="914400" rtl="0" eaLnBrk="1" fontAlgn="b" latinLnBrk="0" hangingPunct="1">
                        <a:lnSpc>
                          <a:spcPct val="100000"/>
                        </a:lnSpc>
                        <a:spcBef>
                          <a:spcPct val="0"/>
                        </a:spcBef>
                        <a:spcAft>
                          <a:spcPct val="0"/>
                        </a:spcAft>
                        <a:buClr>
                          <a:schemeClr val="hlink"/>
                        </a:buClr>
                        <a:buSzTx/>
                        <a:buFontTx/>
                        <a:buNone/>
                        <a:tabLst/>
                      </a:pPr>
                      <a:r>
                        <a:rPr lang="en-US" altLang="en-US" sz="1200" b="1" dirty="0">
                          <a:latin typeface="Times New Roman" panose="02020603050405020304" pitchFamily="18" charset="0"/>
                          <a:ea typeface="Tahoma" panose="020B0604030504040204" pitchFamily="34" charset="0"/>
                          <a:cs typeface="Times New Roman" panose="02020603050405020304" pitchFamily="18" charset="0"/>
                        </a:rPr>
                        <a:t>luz.sanabria-reyes@ncdps.gov </a:t>
                      </a:r>
                      <a:endParaRPr lang="en-US" sz="1200" b="1" dirty="0">
                        <a:latin typeface="Times New Roman" panose="02020603050405020304" pitchFamily="18" charset="0"/>
                        <a:ea typeface="Tahoma" panose="020B0604030504040204" pitchFamily="34" charset="0"/>
                        <a:cs typeface="Times New Roman" panose="02020603050405020304" pitchFamily="18" charset="0"/>
                      </a:endParaRPr>
                    </a:p>
                  </a:txBody>
                  <a:tcPr marT="45707" marB="45707"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23A974E-5704-4458-9DEE-C5956E8045A2}"/>
              </a:ext>
            </a:extLst>
          </p:cNvPr>
          <p:cNvSpPr>
            <a:spLocks noGrp="1"/>
          </p:cNvSpPr>
          <p:nvPr>
            <p:ph type="title"/>
          </p:nvPr>
        </p:nvSpPr>
        <p:spPr>
          <a:xfrm>
            <a:off x="808038" y="241300"/>
            <a:ext cx="7089775" cy="838200"/>
          </a:xfrm>
        </p:spPr>
        <p:txBody>
          <a:bodyPr/>
          <a:lstStyle/>
          <a:p>
            <a:pPr algn="ctr" eaLnBrk="1" hangingPunct="1">
              <a:defRPr/>
            </a:pPr>
            <a:r>
              <a:rPr lang="en-US" sz="3600" b="1" i="1" u="sng" dirty="0">
                <a:solidFill>
                  <a:schemeClr val="tx1"/>
                </a:solidFill>
                <a:latin typeface="Times New Roman" panose="02020603050405020304" pitchFamily="18" charset="0"/>
                <a:ea typeface="+mn-ea"/>
                <a:cs typeface="Times New Roman" panose="02020603050405020304" pitchFamily="18" charset="0"/>
              </a:rPr>
              <a:t>NC Individual Assistance Program</a:t>
            </a:r>
          </a:p>
        </p:txBody>
      </p:sp>
      <p:sp>
        <p:nvSpPr>
          <p:cNvPr id="6147" name="Rectangle 7"/>
          <p:cNvSpPr>
            <a:spLocks noChangeArrowheads="1"/>
          </p:cNvSpPr>
          <p:nvPr/>
        </p:nvSpPr>
        <p:spPr bwMode="auto">
          <a:xfrm>
            <a:off x="466573" y="982176"/>
            <a:ext cx="8210854"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110000"/>
              <a:buFont typeface="Wingdings" panose="05000000000000000000" pitchFamily="2" charset="2"/>
              <a:defRPr sz="3200">
                <a:solidFill>
                  <a:schemeClr val="tx1"/>
                </a:solidFill>
                <a:latin typeface="Tahoma" panose="020B0604030504040204" pitchFamily="34" charset="0"/>
              </a:defRPr>
            </a:lvl1pPr>
            <a:lvl2pPr marL="742950" indent="-285750">
              <a:spcBef>
                <a:spcPct val="20000"/>
              </a:spcBef>
              <a:buClr>
                <a:schemeClr val="tx1"/>
              </a:buClr>
              <a:buSzPct val="6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n-US" altLang="en-US" sz="2400" dirty="0"/>
          </a:p>
          <a:p>
            <a:pPr algn="ctr" eaLnBrk="1" hangingPunct="1">
              <a:spcBef>
                <a:spcPct val="0"/>
              </a:spcBef>
              <a:buClrTx/>
              <a:buSzTx/>
              <a:buFontTx/>
              <a:buNone/>
            </a:pPr>
            <a:endParaRPr lang="en-US" altLang="en-US" sz="2400" dirty="0"/>
          </a:p>
          <a:p>
            <a:pPr algn="ctr" eaLnBrk="1" hangingPunct="1">
              <a:spcBef>
                <a:spcPct val="0"/>
              </a:spcBef>
              <a:buClrTx/>
              <a:buSzTx/>
              <a:buFontTx/>
              <a:buNone/>
            </a:pPr>
            <a:r>
              <a:rPr lang="en-US" altLang="en-US" dirty="0">
                <a:latin typeface="Times New Roman" panose="02020603050405020304" pitchFamily="18" charset="0"/>
                <a:cs typeface="Times New Roman" panose="02020603050405020304" pitchFamily="18" charset="0"/>
              </a:rPr>
              <a:t>The Individual Assistance program provides financial and direct services to eligible individuals and families who have been impacted by natural or man-made disasters</a:t>
            </a:r>
            <a:r>
              <a:rPr lang="en-US" altLang="en-US" i="0" dirty="0">
                <a:latin typeface="Times New Roman" panose="02020603050405020304" pitchFamily="18" charset="0"/>
                <a:cs typeface="Times New Roman" panose="02020603050405020304" pitchFamily="18" charset="0"/>
              </a:rPr>
              <a:t>.</a:t>
            </a:r>
          </a:p>
          <a:p>
            <a:pPr algn="ctr" eaLnBrk="1" hangingPunct="1">
              <a:spcBef>
                <a:spcPct val="0"/>
              </a:spcBef>
              <a:buClrTx/>
              <a:buSzTx/>
              <a:buFontTx/>
              <a:buNone/>
            </a:pPr>
            <a:endParaRPr lang="en-US" altLang="en-US" dirty="0"/>
          </a:p>
          <a:p>
            <a:pPr algn="ctr" eaLnBrk="1" hangingPunct="1">
              <a:spcBef>
                <a:spcPct val="0"/>
              </a:spcBef>
              <a:buClrTx/>
              <a:buSzTx/>
              <a:buFontTx/>
              <a:buNone/>
            </a:pPr>
            <a:endParaRPr lang="en-US" altLang="en-US" dirty="0"/>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E67A6-E7C0-4587-AA60-D39C3E517BA9}"/>
              </a:ext>
            </a:extLst>
          </p:cNvPr>
          <p:cNvSpPr>
            <a:spLocks noGrp="1"/>
          </p:cNvSpPr>
          <p:nvPr>
            <p:ph type="title"/>
          </p:nvPr>
        </p:nvSpPr>
        <p:spPr>
          <a:xfrm>
            <a:off x="0" y="241300"/>
            <a:ext cx="9143999" cy="838200"/>
          </a:xfrm>
        </p:spPr>
        <p:txBody>
          <a:bodyPr/>
          <a:lstStyle/>
          <a:p>
            <a:pPr algn="ctr"/>
            <a:r>
              <a:rPr lang="en-US" sz="3600" b="1" i="1" u="sng" dirty="0">
                <a:solidFill>
                  <a:schemeClr val="tx1"/>
                </a:solidFill>
                <a:latin typeface="Times New Roman" panose="02020603050405020304" pitchFamily="18" charset="0"/>
                <a:ea typeface="+mn-ea"/>
                <a:cs typeface="Times New Roman" panose="02020603050405020304" pitchFamily="18" charset="0"/>
              </a:rPr>
              <a:t>Programs Information </a:t>
            </a:r>
          </a:p>
        </p:txBody>
      </p:sp>
      <p:sp>
        <p:nvSpPr>
          <p:cNvPr id="3" name="Content Placeholder 2">
            <a:extLst>
              <a:ext uri="{FF2B5EF4-FFF2-40B4-BE49-F238E27FC236}">
                <a16:creationId xmlns:a16="http://schemas.microsoft.com/office/drawing/2014/main" id="{BB4053B5-4E83-42C1-B42A-3A75A2AB7717}"/>
              </a:ext>
            </a:extLst>
          </p:cNvPr>
          <p:cNvSpPr>
            <a:spLocks noGrp="1"/>
          </p:cNvSpPr>
          <p:nvPr>
            <p:ph sz="half" idx="1"/>
          </p:nvPr>
        </p:nvSpPr>
        <p:spPr>
          <a:xfrm>
            <a:off x="365557" y="1379155"/>
            <a:ext cx="8125299" cy="2199047"/>
          </a:xfrm>
        </p:spPr>
        <p:txBody>
          <a:bodyPr>
            <a:normAutofit/>
          </a:bodyPr>
          <a:lstStyle/>
          <a:p>
            <a:r>
              <a:rPr lang="en-US" b="1" dirty="0">
                <a:latin typeface="Times New Roman" panose="02020603050405020304" pitchFamily="18" charset="0"/>
                <a:cs typeface="Times New Roman" panose="02020603050405020304" pitchFamily="18" charset="0"/>
              </a:rPr>
              <a:t>Housing Assistance</a:t>
            </a:r>
          </a:p>
          <a:p>
            <a:pPr>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Direct Financial help </a:t>
            </a:r>
          </a:p>
          <a:p>
            <a:pPr>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Home repairs and replacements, rental, and lodging assistance.</a:t>
            </a:r>
          </a:p>
          <a:p>
            <a:pPr marL="0" indent="0"/>
            <a:endParaRPr lang="en-US" sz="3200" dirty="0">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E82F59D4-89B8-4A0E-82CF-1A6FCF659264}"/>
              </a:ext>
            </a:extLst>
          </p:cNvPr>
          <p:cNvSpPr>
            <a:spLocks noGrp="1"/>
          </p:cNvSpPr>
          <p:nvPr>
            <p:ph sz="half" idx="2"/>
          </p:nvPr>
        </p:nvSpPr>
        <p:spPr>
          <a:xfrm>
            <a:off x="365557" y="3429000"/>
            <a:ext cx="7786543" cy="4745103"/>
          </a:xfrm>
        </p:spPr>
        <p:txBody>
          <a:bodyPr>
            <a:normAutofit/>
          </a:bodyPr>
          <a:lstStyle/>
          <a:p>
            <a:pPr>
              <a:spcBef>
                <a:spcPts val="0"/>
              </a:spcBef>
            </a:pPr>
            <a:r>
              <a:rPr lang="en-US" b="1" dirty="0">
                <a:latin typeface="Times New Roman" panose="02020603050405020304" pitchFamily="18" charset="0"/>
                <a:cs typeface="Times New Roman" panose="02020603050405020304" pitchFamily="18" charset="0"/>
              </a:rPr>
              <a:t>Other Needs Assistance (ONA)</a:t>
            </a:r>
          </a:p>
          <a:p>
            <a:pPr>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Provides financial assistance</a:t>
            </a:r>
          </a:p>
          <a:p>
            <a:pPr lvl="1">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Personal property loss, deaths, child care</a:t>
            </a:r>
          </a:p>
          <a:p>
            <a:pPr lvl="1">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Transportation, dental </a:t>
            </a:r>
          </a:p>
          <a:p>
            <a:pPr marL="0" indent="0"/>
            <a:endParaRPr lang="en-US" dirty="0">
              <a:solidFill>
                <a:srgbClr val="000000"/>
              </a:solidFill>
              <a:latin typeface="Times New Roman" panose="02020603050405020304" pitchFamily="18" charset="0"/>
              <a:cs typeface="Times New Roman" panose="02020603050405020304" pitchFamily="18" charset="0"/>
            </a:endParaRPr>
          </a:p>
          <a:p>
            <a:endParaRPr lang="en-US" dirty="0"/>
          </a:p>
          <a:p>
            <a:endParaRPr lang="en-US" dirty="0"/>
          </a:p>
          <a:p>
            <a:endParaRPr lang="en-US" dirty="0"/>
          </a:p>
        </p:txBody>
      </p:sp>
      <p:pic>
        <p:nvPicPr>
          <p:cNvPr id="5" name="Content Placeholder 5">
            <a:extLst>
              <a:ext uri="{FF2B5EF4-FFF2-40B4-BE49-F238E27FC236}">
                <a16:creationId xmlns:a16="http://schemas.microsoft.com/office/drawing/2014/main" id="{DDCAA1D9-B62F-44C9-AA93-0F0E5D05F9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9952" y="3129345"/>
            <a:ext cx="1500188" cy="1329541"/>
          </a:xfrm>
          <a:prstGeom prst="rect">
            <a:avLst/>
          </a:prstGeom>
        </p:spPr>
      </p:pic>
    </p:spTree>
    <p:extLst>
      <p:ext uri="{BB962C8B-B14F-4D97-AF65-F5344CB8AC3E}">
        <p14:creationId xmlns:p14="http://schemas.microsoft.com/office/powerpoint/2010/main" val="3845983429"/>
      </p:ext>
    </p:extLst>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6B925-5600-4133-B0F8-B4CD9701EB83}"/>
              </a:ext>
            </a:extLst>
          </p:cNvPr>
          <p:cNvSpPr>
            <a:spLocks noGrp="1"/>
          </p:cNvSpPr>
          <p:nvPr>
            <p:ph type="title"/>
          </p:nvPr>
        </p:nvSpPr>
        <p:spPr>
          <a:xfrm>
            <a:off x="201612" y="241300"/>
            <a:ext cx="8942387" cy="838200"/>
          </a:xfrm>
        </p:spPr>
        <p:txBody>
          <a:bodyPr/>
          <a:lstStyle/>
          <a:p>
            <a:pPr algn="ctr"/>
            <a:r>
              <a:rPr lang="en-US"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BCFDD2F2-ED5C-4025-B204-205F2C483094}"/>
              </a:ext>
            </a:extLst>
          </p:cNvPr>
          <p:cNvSpPr>
            <a:spLocks noGrp="1"/>
          </p:cNvSpPr>
          <p:nvPr>
            <p:ph sz="half" idx="1"/>
          </p:nvPr>
        </p:nvSpPr>
        <p:spPr>
          <a:xfrm>
            <a:off x="201612" y="660400"/>
            <a:ext cx="5691187" cy="1056165"/>
          </a:xfrm>
        </p:spPr>
        <p:txBody>
          <a:bodyPr/>
          <a:lstStyle/>
          <a:p>
            <a:r>
              <a:rPr lang="en-US" altLang="en-US" b="1" dirty="0">
                <a:latin typeface="Times New Roman" panose="02020603050405020304" pitchFamily="18" charset="0"/>
                <a:cs typeface="Times New Roman" panose="02020603050405020304" pitchFamily="18" charset="0"/>
              </a:rPr>
              <a:t>Legal Services</a:t>
            </a:r>
          </a:p>
          <a:p>
            <a:pPr marL="285750" indent="-285750">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Free legal services</a:t>
            </a:r>
          </a:p>
          <a:p>
            <a:endParaRPr lang="en-US" sz="3200" b="1" dirty="0">
              <a:latin typeface="Times New Roman" panose="02020603050405020304" pitchFamily="18" charset="0"/>
              <a:cs typeface="Times New Roman" panose="02020603050405020304" pitchFamily="18" charset="0"/>
            </a:endParaRPr>
          </a:p>
          <a:p>
            <a:endParaRPr lang="en-US" dirty="0"/>
          </a:p>
        </p:txBody>
      </p:sp>
      <p:sp>
        <p:nvSpPr>
          <p:cNvPr id="4" name="Content Placeholder 3">
            <a:extLst>
              <a:ext uri="{FF2B5EF4-FFF2-40B4-BE49-F238E27FC236}">
                <a16:creationId xmlns:a16="http://schemas.microsoft.com/office/drawing/2014/main" id="{8FEF9CDD-76A8-48D4-BE8C-071F211ACA21}"/>
              </a:ext>
            </a:extLst>
          </p:cNvPr>
          <p:cNvSpPr>
            <a:spLocks noGrp="1"/>
          </p:cNvSpPr>
          <p:nvPr>
            <p:ph sz="half" idx="2"/>
          </p:nvPr>
        </p:nvSpPr>
        <p:spPr>
          <a:xfrm>
            <a:off x="107268" y="1860454"/>
            <a:ext cx="9131074" cy="1056165"/>
          </a:xfrm>
        </p:spPr>
        <p:txBody>
          <a:bodyPr/>
          <a:lstStyle/>
          <a:p>
            <a:r>
              <a:rPr lang="en-US" altLang="en-US" b="1" dirty="0">
                <a:latin typeface="Times New Roman" panose="02020603050405020304" pitchFamily="18" charset="0"/>
                <a:cs typeface="Times New Roman" panose="02020603050405020304" pitchFamily="18" charset="0"/>
              </a:rPr>
              <a:t>Income Tax Assistance-</a:t>
            </a:r>
          </a:p>
          <a:p>
            <a:pPr marL="285750" indent="-285750">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Relief presidentially declared disasters </a:t>
            </a:r>
          </a:p>
          <a:p>
            <a:pPr lvl="0"/>
            <a:r>
              <a:rPr lang="en-US" altLang="en-US" b="1" dirty="0">
                <a:latin typeface="Times New Roman" panose="02020603050405020304" pitchFamily="18" charset="0"/>
                <a:cs typeface="Times New Roman" panose="02020603050405020304" pitchFamily="18" charset="0"/>
              </a:rPr>
              <a:t>SBA(small business administration)</a:t>
            </a:r>
          </a:p>
          <a:p>
            <a:pPr>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Low interest loans</a:t>
            </a:r>
          </a:p>
          <a:p>
            <a:pPr lvl="0"/>
            <a:r>
              <a:rPr lang="en-US" altLang="en-US" b="1" dirty="0">
                <a:latin typeface="Times New Roman" panose="02020603050405020304" pitchFamily="18" charset="0"/>
                <a:cs typeface="Times New Roman" panose="02020603050405020304" pitchFamily="18" charset="0"/>
              </a:rPr>
              <a:t>Disaster Unemployment</a:t>
            </a:r>
          </a:p>
          <a:p>
            <a:pPr>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Temporary unemployment benefits</a:t>
            </a:r>
          </a:p>
          <a:p>
            <a:endParaRPr lang="en-US" dirty="0"/>
          </a:p>
        </p:txBody>
      </p:sp>
    </p:spTree>
    <p:extLst>
      <p:ext uri="{BB962C8B-B14F-4D97-AF65-F5344CB8AC3E}">
        <p14:creationId xmlns:p14="http://schemas.microsoft.com/office/powerpoint/2010/main" val="559701541"/>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F85DBB-F7E8-4F83-AE03-C1DF056440B0}"/>
              </a:ext>
            </a:extLst>
          </p:cNvPr>
          <p:cNvSpPr>
            <a:spLocks noGrp="1"/>
          </p:cNvSpPr>
          <p:nvPr>
            <p:ph sz="half" idx="1"/>
          </p:nvPr>
        </p:nvSpPr>
        <p:spPr>
          <a:xfrm>
            <a:off x="201613" y="1079500"/>
            <a:ext cx="8942386" cy="1997529"/>
          </a:xfrm>
        </p:spPr>
        <p:txBody>
          <a:bodyPr/>
          <a:lstStyle/>
          <a:p>
            <a:r>
              <a:rPr lang="en-US" altLang="en-US" b="1" dirty="0">
                <a:latin typeface="Times New Roman" panose="02020603050405020304" pitchFamily="18" charset="0"/>
                <a:cs typeface="Times New Roman" panose="02020603050405020304" pitchFamily="18" charset="0"/>
              </a:rPr>
              <a:t>Disaster Case Management (DCM)</a:t>
            </a:r>
          </a:p>
          <a:p>
            <a:pPr marL="457200" lvl="0" indent="-457200">
              <a:spcBef>
                <a:spcPct val="0"/>
              </a:spcBef>
              <a:spcAft>
                <a:spcPts val="600"/>
              </a:spcAft>
              <a:buClr>
                <a:srgbClr val="0070C0"/>
              </a:buClr>
              <a:buSzPct val="115000"/>
              <a:buFont typeface="Arial" panose="020B0604020202020204" pitchFamily="34" charset="0"/>
              <a:buChar char="•"/>
            </a:pPr>
            <a:r>
              <a:rPr lang="en-US" altLang="en-US" dirty="0">
                <a:solidFill>
                  <a:srgbClr val="000000"/>
                </a:solidFill>
                <a:latin typeface="Times New Roman" panose="02020603050405020304" pitchFamily="18" charset="0"/>
                <a:cs typeface="Times New Roman" panose="02020603050405020304" pitchFamily="18" charset="0"/>
              </a:rPr>
              <a:t>Resource assistance for unmet needs</a:t>
            </a:r>
          </a:p>
          <a:p>
            <a:pPr marL="0" lvl="0" indent="0">
              <a:spcBef>
                <a:spcPct val="0"/>
              </a:spcBef>
              <a:spcAft>
                <a:spcPts val="600"/>
              </a:spcAft>
              <a:buClr>
                <a:srgbClr val="0070C0"/>
              </a:buClr>
              <a:buSzPct val="115000"/>
            </a:pPr>
            <a:endParaRPr lang="en-US" altLang="en-US" dirty="0">
              <a:solidFill>
                <a:srgbClr val="000000"/>
              </a:solidFill>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Crisis Counseling </a:t>
            </a:r>
          </a:p>
          <a:p>
            <a:pPr marL="457200" indent="-457200">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Counseling </a:t>
            </a:r>
          </a:p>
          <a:p>
            <a:pPr marL="457200" indent="-457200">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Outreach </a:t>
            </a:r>
          </a:p>
          <a:p>
            <a:pPr marL="457200" indent="-457200">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Education </a:t>
            </a:r>
          </a:p>
          <a:p>
            <a:endParaRPr lang="en-US" dirty="0"/>
          </a:p>
        </p:txBody>
      </p:sp>
      <p:pic>
        <p:nvPicPr>
          <p:cNvPr id="5" name="Picture 4">
            <a:extLst>
              <a:ext uri="{FF2B5EF4-FFF2-40B4-BE49-F238E27FC236}">
                <a16:creationId xmlns:a16="http://schemas.microsoft.com/office/drawing/2014/main" id="{A2991E6B-A8ED-495A-9010-7B363251755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85686" y="2841852"/>
            <a:ext cx="3814974" cy="2146753"/>
          </a:xfrm>
          <a:prstGeom prst="rect">
            <a:avLst/>
          </a:prstGeom>
        </p:spPr>
      </p:pic>
    </p:spTree>
    <p:extLst>
      <p:ext uri="{BB962C8B-B14F-4D97-AF65-F5344CB8AC3E}">
        <p14:creationId xmlns:p14="http://schemas.microsoft.com/office/powerpoint/2010/main" val="1279977196"/>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AADE9-BA9A-4E50-8855-A901D0B88701}"/>
              </a:ext>
            </a:extLst>
          </p:cNvPr>
          <p:cNvSpPr>
            <a:spLocks noGrp="1"/>
          </p:cNvSpPr>
          <p:nvPr>
            <p:ph type="title"/>
          </p:nvPr>
        </p:nvSpPr>
        <p:spPr>
          <a:xfrm>
            <a:off x="645090" y="-187891"/>
            <a:ext cx="8229600" cy="1143000"/>
          </a:xfrm>
        </p:spPr>
        <p:txBody>
          <a:bodyPr/>
          <a:lstStyle/>
          <a:p>
            <a:pPr algn="ctr"/>
            <a:r>
              <a:rPr lang="en-US" sz="3600" b="1" i="1" u="sng" kern="1200" dirty="0">
                <a:solidFill>
                  <a:schemeClr val="tx1"/>
                </a:solidFill>
                <a:latin typeface="Times New Roman" panose="02020603050405020304" pitchFamily="18" charset="0"/>
                <a:ea typeface="+mn-ea"/>
                <a:cs typeface="Times New Roman" panose="02020603050405020304" pitchFamily="18" charset="0"/>
              </a:rPr>
              <a:t>Disaster Recovery Centers</a:t>
            </a:r>
          </a:p>
        </p:txBody>
      </p:sp>
      <p:sp>
        <p:nvSpPr>
          <p:cNvPr id="3" name="Text Placeholder 2">
            <a:extLst>
              <a:ext uri="{FF2B5EF4-FFF2-40B4-BE49-F238E27FC236}">
                <a16:creationId xmlns:a16="http://schemas.microsoft.com/office/drawing/2014/main" id="{E23B97DB-4CC3-47C4-BBEB-5BF42809A67F}"/>
              </a:ext>
            </a:extLst>
          </p:cNvPr>
          <p:cNvSpPr>
            <a:spLocks noGrp="1"/>
          </p:cNvSpPr>
          <p:nvPr>
            <p:ph type="body" idx="1"/>
          </p:nvPr>
        </p:nvSpPr>
        <p:spPr>
          <a:xfrm>
            <a:off x="194153" y="5378201"/>
            <a:ext cx="4302690" cy="617934"/>
          </a:xfrm>
        </p:spPr>
        <p:txBody>
          <a:bodyPr>
            <a:noAutofit/>
          </a:bodyPr>
          <a:lstStyle/>
          <a:p>
            <a:endParaRPr lang="en-US" dirty="0"/>
          </a:p>
          <a:p>
            <a:endParaRPr lang="en-US" dirty="0"/>
          </a:p>
          <a:p>
            <a:pPr marL="457200" indent="-457200">
              <a:buClrTx/>
              <a:buFont typeface="Tahoma" panose="020B0604030504040204" pitchFamily="34" charset="0"/>
              <a:buChar char="■"/>
            </a:pPr>
            <a:r>
              <a:rPr lang="en-US" sz="2800" dirty="0"/>
              <a:t>			</a:t>
            </a:r>
          </a:p>
        </p:txBody>
      </p:sp>
      <p:sp>
        <p:nvSpPr>
          <p:cNvPr id="5" name="Text Placeholder 4">
            <a:extLst>
              <a:ext uri="{FF2B5EF4-FFF2-40B4-BE49-F238E27FC236}">
                <a16:creationId xmlns:a16="http://schemas.microsoft.com/office/drawing/2014/main" id="{7BFE18B4-B07F-420C-ABBD-A9640A178CB3}"/>
              </a:ext>
            </a:extLst>
          </p:cNvPr>
          <p:cNvSpPr>
            <a:spLocks noGrp="1"/>
          </p:cNvSpPr>
          <p:nvPr>
            <p:ph type="body" sz="quarter" idx="3"/>
          </p:nvPr>
        </p:nvSpPr>
        <p:spPr>
          <a:xfrm>
            <a:off x="464234" y="1814731"/>
            <a:ext cx="7737231" cy="2088215"/>
          </a:xfrm>
        </p:spPr>
        <p:txBody>
          <a:bodyPr>
            <a:noAutofit/>
          </a:bodyPr>
          <a:lstStyle/>
          <a:p>
            <a:pPr marL="457200" indent="-457200">
              <a:buClr>
                <a:srgbClr val="0070C0"/>
              </a:buClr>
              <a:buFont typeface="Arial" panose="020B0604020202020204" pitchFamily="34" charset="0"/>
              <a:buChar char="•"/>
            </a:pPr>
            <a:r>
              <a:rPr lang="en-US" sz="2800" b="0" dirty="0">
                <a:solidFill>
                  <a:prstClr val="black"/>
                </a:solidFill>
                <a:latin typeface="Times New Roman" panose="02020603050405020304" pitchFamily="18" charset="0"/>
                <a:cs typeface="Times New Roman" panose="02020603050405020304" pitchFamily="18" charset="0"/>
              </a:rPr>
              <a:t>Support to survivors</a:t>
            </a:r>
          </a:p>
          <a:p>
            <a:pPr marL="457200" indent="-457200">
              <a:buClr>
                <a:srgbClr val="0070C0"/>
              </a:buClr>
              <a:buFont typeface="Arial" panose="020B0604020202020204" pitchFamily="34" charset="0"/>
              <a:buChar char="•"/>
            </a:pPr>
            <a:r>
              <a:rPr lang="en-US" sz="2800" b="0" dirty="0">
                <a:solidFill>
                  <a:prstClr val="black"/>
                </a:solidFill>
                <a:latin typeface="Times New Roman" panose="02020603050405020304" pitchFamily="18" charset="0"/>
                <a:cs typeface="Times New Roman" panose="02020603050405020304" pitchFamily="18" charset="0"/>
              </a:rPr>
              <a:t>Registration, and grant information</a:t>
            </a:r>
          </a:p>
          <a:p>
            <a:pPr marL="457200" indent="-457200">
              <a:buClr>
                <a:srgbClr val="0070C0"/>
              </a:buClr>
              <a:buFont typeface="Arial" panose="020B0604020202020204" pitchFamily="34" charset="0"/>
              <a:buChar char="•"/>
            </a:pPr>
            <a:r>
              <a:rPr lang="en-US" sz="2800" b="0" dirty="0">
                <a:solidFill>
                  <a:prstClr val="black"/>
                </a:solidFill>
                <a:latin typeface="Times New Roman" panose="02020603050405020304" pitchFamily="18" charset="0"/>
                <a:cs typeface="Times New Roman" panose="02020603050405020304" pitchFamily="18" charset="0"/>
              </a:rPr>
              <a:t>Resource referral for unmet needs</a:t>
            </a:r>
          </a:p>
          <a:p>
            <a:endParaRPr lang="en-US" sz="2800" b="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2618882"/>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1" name="TextBox 5">
            <a:extLst>
              <a:ext uri="{FF2B5EF4-FFF2-40B4-BE49-F238E27FC236}">
                <a16:creationId xmlns:a16="http://schemas.microsoft.com/office/drawing/2014/main" id="{3AE719A1-1B36-4F35-90C5-1CE95BCBD1D6}"/>
              </a:ext>
            </a:extLst>
          </p:cNvPr>
          <p:cNvSpPr txBox="1">
            <a:spLocks noChangeArrowheads="1"/>
          </p:cNvSpPr>
          <p:nvPr/>
        </p:nvSpPr>
        <p:spPr bwMode="auto">
          <a:xfrm>
            <a:off x="177072" y="1355035"/>
            <a:ext cx="8789856"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sz="1600" i="1">
                <a:solidFill>
                  <a:schemeClr val="tx1"/>
                </a:solidFill>
                <a:latin typeface="Tahoma" panose="020B0604030504040204" pitchFamily="34" charset="0"/>
              </a:defRPr>
            </a:lvl1pPr>
            <a:lvl2pPr marL="742950" indent="-285750">
              <a:defRPr sz="1600" i="1">
                <a:solidFill>
                  <a:schemeClr val="tx1"/>
                </a:solidFill>
                <a:latin typeface="Tahoma" panose="020B0604030504040204" pitchFamily="34" charset="0"/>
              </a:defRPr>
            </a:lvl2pPr>
            <a:lvl3pPr marL="1143000" indent="-228600">
              <a:defRPr sz="1600" i="1">
                <a:solidFill>
                  <a:schemeClr val="tx1"/>
                </a:solidFill>
                <a:latin typeface="Tahoma" panose="020B0604030504040204" pitchFamily="34" charset="0"/>
              </a:defRPr>
            </a:lvl3pPr>
            <a:lvl4pPr marL="1600200" indent="-228600">
              <a:defRPr sz="1600" i="1">
                <a:solidFill>
                  <a:schemeClr val="tx1"/>
                </a:solidFill>
                <a:latin typeface="Tahoma" panose="020B0604030504040204" pitchFamily="34" charset="0"/>
              </a:defRPr>
            </a:lvl4pPr>
            <a:lvl5pPr marL="2057400" indent="-228600">
              <a:defRPr sz="1600" i="1">
                <a:solidFill>
                  <a:schemeClr val="tx1"/>
                </a:solidFill>
                <a:latin typeface="Tahoma" panose="020B0604030504040204" pitchFamily="34" charset="0"/>
              </a:defRPr>
            </a:lvl5pPr>
            <a:lvl6pPr marL="2514600" indent="-228600" eaLnBrk="0" fontAlgn="base" hangingPunct="0">
              <a:spcBef>
                <a:spcPct val="0"/>
              </a:spcBef>
              <a:spcAft>
                <a:spcPct val="0"/>
              </a:spcAft>
              <a:defRPr sz="1600" i="1">
                <a:solidFill>
                  <a:schemeClr val="tx1"/>
                </a:solidFill>
                <a:latin typeface="Tahoma" panose="020B0604030504040204" pitchFamily="34" charset="0"/>
              </a:defRPr>
            </a:lvl6pPr>
            <a:lvl7pPr marL="2971800" indent="-228600" eaLnBrk="0" fontAlgn="base" hangingPunct="0">
              <a:spcBef>
                <a:spcPct val="0"/>
              </a:spcBef>
              <a:spcAft>
                <a:spcPct val="0"/>
              </a:spcAft>
              <a:defRPr sz="1600" i="1">
                <a:solidFill>
                  <a:schemeClr val="tx1"/>
                </a:solidFill>
                <a:latin typeface="Tahoma" panose="020B0604030504040204" pitchFamily="34" charset="0"/>
              </a:defRPr>
            </a:lvl7pPr>
            <a:lvl8pPr marL="3429000" indent="-228600" eaLnBrk="0" fontAlgn="base" hangingPunct="0">
              <a:spcBef>
                <a:spcPct val="0"/>
              </a:spcBef>
              <a:spcAft>
                <a:spcPct val="0"/>
              </a:spcAft>
              <a:defRPr sz="1600" i="1">
                <a:solidFill>
                  <a:schemeClr val="tx1"/>
                </a:solidFill>
                <a:latin typeface="Tahoma" panose="020B0604030504040204" pitchFamily="34" charset="0"/>
              </a:defRPr>
            </a:lvl8pPr>
            <a:lvl9pPr marL="3886200" indent="-228600" eaLnBrk="0" fontAlgn="base" hangingPunct="0">
              <a:spcBef>
                <a:spcPct val="0"/>
              </a:spcBef>
              <a:spcAft>
                <a:spcPct val="0"/>
              </a:spcAft>
              <a:defRPr sz="1600" i="1">
                <a:solidFill>
                  <a:schemeClr val="tx1"/>
                </a:solidFill>
                <a:latin typeface="Tahoma" panose="020B0604030504040204" pitchFamily="34" charset="0"/>
              </a:defRPr>
            </a:lvl9pPr>
          </a:lstStyle>
          <a:p>
            <a:endParaRPr lang="en-US" altLang="en-US" b="1" i="0" dirty="0">
              <a:latin typeface="Times New Roman" panose="02020603050405020304" pitchFamily="18" charset="0"/>
              <a:cs typeface="Times New Roman" panose="02020603050405020304" pitchFamily="18" charset="0"/>
            </a:endParaRPr>
          </a:p>
          <a:p>
            <a:pPr marL="457200" indent="-457200">
              <a:buClr>
                <a:srgbClr val="0070C0"/>
              </a:buClr>
              <a:buFont typeface="Arial" panose="020B0604020202020204" pitchFamily="34" charset="0"/>
              <a:buChar char="•"/>
              <a:defRPr/>
            </a:pPr>
            <a:r>
              <a:rPr lang="en-US" sz="2800" i="0" dirty="0">
                <a:solidFill>
                  <a:srgbClr val="000000"/>
                </a:solidFill>
                <a:latin typeface="Times New Roman" panose="02020603050405020304" pitchFamily="18" charset="0"/>
                <a:cs typeface="Times New Roman" panose="02020603050405020304" pitchFamily="18" charset="0"/>
              </a:rPr>
              <a:t>Facilitate the coordination and delivery of assistance</a:t>
            </a:r>
          </a:p>
          <a:p>
            <a:pPr marL="0" indent="0">
              <a:defRPr/>
            </a:pPr>
            <a:endParaRPr lang="en-US" sz="2400" dirty="0"/>
          </a:p>
          <a:p>
            <a:pPr marL="457200" indent="-457200">
              <a:buClr>
                <a:srgbClr val="0070C0"/>
              </a:buClr>
              <a:buFont typeface="Arial" panose="020B0604020202020204" pitchFamily="34" charset="0"/>
              <a:buChar char="•"/>
              <a:defRPr/>
            </a:pPr>
            <a:r>
              <a:rPr lang="en-US" sz="2800" i="0" dirty="0">
                <a:solidFill>
                  <a:srgbClr val="000000"/>
                </a:solidFill>
                <a:latin typeface="Times New Roman" panose="02020603050405020304" pitchFamily="18" charset="0"/>
                <a:cs typeface="Times New Roman" panose="02020603050405020304" pitchFamily="18" charset="0"/>
              </a:rPr>
              <a:t>Collect and disseminate information</a:t>
            </a:r>
            <a:endParaRPr lang="en-US" altLang="en-US" dirty="0"/>
          </a:p>
          <a:p>
            <a:pPr>
              <a:buFont typeface="Arial" panose="020B0604020202020204" pitchFamily="34" charset="0"/>
              <a:buChar char="•"/>
              <a:defRPr/>
            </a:pPr>
            <a:endParaRPr lang="en-US" altLang="en-US" dirty="0"/>
          </a:p>
        </p:txBody>
      </p:sp>
      <p:sp>
        <p:nvSpPr>
          <p:cNvPr id="192514" name="Rectangle 2">
            <a:extLst>
              <a:ext uri="{FF2B5EF4-FFF2-40B4-BE49-F238E27FC236}">
                <a16:creationId xmlns:a16="http://schemas.microsoft.com/office/drawing/2014/main" id="{356507E7-703E-4318-9195-162C34ABED11}"/>
              </a:ext>
            </a:extLst>
          </p:cNvPr>
          <p:cNvSpPr>
            <a:spLocks noChangeArrowheads="1"/>
          </p:cNvSpPr>
          <p:nvPr/>
        </p:nvSpPr>
        <p:spPr bwMode="auto">
          <a:xfrm>
            <a:off x="952500" y="50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8100000" algn="ctr" rotWithShape="0">
                    <a:schemeClr val="bg2"/>
                  </a:outerShdw>
                </a:effectLst>
              </a14:hiddenEffects>
            </a:ext>
          </a:extLst>
        </p:spPr>
        <p:txBody>
          <a:bodyPr anchor="ctr"/>
          <a:lstStyle/>
          <a:p>
            <a:pPr algn="ctr" eaLnBrk="1" hangingPunct="1">
              <a:defRPr/>
            </a:pPr>
            <a:r>
              <a:rPr lang="en-US" sz="3600" b="1" u="sng" dirty="0">
                <a:effectLst>
                  <a:outerShdw blurRad="38100" dist="38100" dir="2700000" algn="tl">
                    <a:srgbClr val="C0C0C0"/>
                  </a:outerShdw>
                </a:effectLst>
                <a:latin typeface="Times New Roman" panose="02020603050405020304" pitchFamily="18" charset="0"/>
                <a:cs typeface="Times New Roman" panose="02020603050405020304" pitchFamily="18" charset="0"/>
              </a:rPr>
              <a:t>Voluntary</a:t>
            </a:r>
            <a:r>
              <a:rPr lang="en-US" sz="3600" u="sng"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sz="3600" b="1" u="sng" dirty="0">
                <a:effectLst>
                  <a:outerShdw blurRad="38100" dist="38100" dir="2700000" algn="tl">
                    <a:srgbClr val="C0C0C0"/>
                  </a:outerShdw>
                </a:effectLst>
                <a:latin typeface="Times New Roman" panose="02020603050405020304" pitchFamily="18" charset="0"/>
                <a:cs typeface="Times New Roman" panose="02020603050405020304" pitchFamily="18" charset="0"/>
              </a:rPr>
              <a:t>Agency</a:t>
            </a:r>
            <a:r>
              <a:rPr lang="en-US" sz="3600" u="sng"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sz="3600" b="1" u="sng" dirty="0">
                <a:effectLst>
                  <a:outerShdw blurRad="38100" dist="38100" dir="2700000" algn="tl">
                    <a:srgbClr val="C0C0C0"/>
                  </a:outerShdw>
                </a:effectLst>
                <a:latin typeface="Times New Roman" panose="02020603050405020304" pitchFamily="18" charset="0"/>
                <a:cs typeface="Times New Roman" panose="02020603050405020304" pitchFamily="18" charset="0"/>
              </a:rPr>
              <a:t>Liaison</a:t>
            </a:r>
          </a:p>
        </p:txBody>
      </p:sp>
      <p:sp>
        <p:nvSpPr>
          <p:cNvPr id="16387" name="Line 10"/>
          <p:cNvSpPr>
            <a:spLocks noChangeShapeType="1"/>
          </p:cNvSpPr>
          <p:nvPr/>
        </p:nvSpPr>
        <p:spPr bwMode="auto">
          <a:xfrm>
            <a:off x="4572000" y="1333500"/>
            <a:ext cx="0" cy="2819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4"/>
          <p:cNvSpPr txBox="1">
            <a:spLocks noChangeArrowheads="1"/>
          </p:cNvSpPr>
          <p:nvPr/>
        </p:nvSpPr>
        <p:spPr bwMode="auto">
          <a:xfrm>
            <a:off x="856456" y="-25400"/>
            <a:ext cx="7431088"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8100000" algn="ctr" rotWithShape="0">
                    <a:schemeClr val="bg2"/>
                  </a:outerShdw>
                </a:effectLst>
              </a14:hiddenEffects>
            </a:ext>
          </a:extLst>
        </p:spPr>
        <p:txBody>
          <a:bodyPr anchor="ctr"/>
          <a:lstStyle>
            <a:lvl1pPr>
              <a:spcBef>
                <a:spcPct val="20000"/>
              </a:spcBef>
              <a:buClr>
                <a:schemeClr val="hlink"/>
              </a:buClr>
              <a:buSzPct val="110000"/>
              <a:buFont typeface="Wingdings" panose="05000000000000000000" pitchFamily="2" charset="2"/>
              <a:defRPr sz="3200">
                <a:solidFill>
                  <a:schemeClr val="tx1"/>
                </a:solidFill>
                <a:latin typeface="Tahoma" panose="020B0604030504040204" pitchFamily="34" charset="0"/>
              </a:defRPr>
            </a:lvl1pPr>
            <a:lvl2pPr marL="742950" indent="-285750">
              <a:spcBef>
                <a:spcPct val="20000"/>
              </a:spcBef>
              <a:buClr>
                <a:schemeClr val="tx1"/>
              </a:buClr>
              <a:buSzPct val="6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3600" b="1" u="sng" dirty="0">
                <a:effectLst>
                  <a:outerShdw blurRad="38100" dist="38100" dir="2700000" algn="tl">
                    <a:srgbClr val="C0C0C0"/>
                  </a:outerShdw>
                </a:effectLst>
                <a:latin typeface="Times New Roman" panose="02020603050405020304" pitchFamily="18" charset="0"/>
                <a:cs typeface="Times New Roman" panose="02020603050405020304" pitchFamily="18" charset="0"/>
              </a:rPr>
              <a:t>Community</a:t>
            </a:r>
            <a:r>
              <a:rPr lang="en-US" altLang="en-US" sz="3600" b="1" u="sng" dirty="0">
                <a:latin typeface="Times New Roman" panose="02020603050405020304" pitchFamily="18" charset="0"/>
                <a:cs typeface="Times New Roman" panose="02020603050405020304" pitchFamily="18" charset="0"/>
              </a:rPr>
              <a:t> </a:t>
            </a:r>
            <a:r>
              <a:rPr lang="en-US" altLang="en-US" sz="3600" b="1" u="sng" dirty="0">
                <a:effectLst>
                  <a:outerShdw blurRad="38100" dist="38100" dir="2700000" algn="tl">
                    <a:srgbClr val="C0C0C0"/>
                  </a:outerShdw>
                </a:effectLst>
                <a:latin typeface="Times New Roman" panose="02020603050405020304" pitchFamily="18" charset="0"/>
                <a:cs typeface="Times New Roman" panose="02020603050405020304" pitchFamily="18" charset="0"/>
              </a:rPr>
              <a:t>Resources</a:t>
            </a:r>
          </a:p>
        </p:txBody>
      </p:sp>
      <p:sp>
        <p:nvSpPr>
          <p:cNvPr id="18435" name="TextBox 1"/>
          <p:cNvSpPr txBox="1">
            <a:spLocks noChangeArrowheads="1"/>
          </p:cNvSpPr>
          <p:nvPr/>
        </p:nvSpPr>
        <p:spPr bwMode="auto">
          <a:xfrm>
            <a:off x="150312" y="882363"/>
            <a:ext cx="8893480" cy="270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600" i="1">
                <a:solidFill>
                  <a:schemeClr val="tx1"/>
                </a:solidFill>
                <a:latin typeface="Tahoma" panose="020B0604030504040204" pitchFamily="34" charset="0"/>
              </a:defRPr>
            </a:lvl1pPr>
            <a:lvl2pPr marL="742950" indent="-285750">
              <a:defRPr sz="1600" i="1">
                <a:solidFill>
                  <a:schemeClr val="tx1"/>
                </a:solidFill>
                <a:latin typeface="Tahoma" panose="020B0604030504040204" pitchFamily="34" charset="0"/>
              </a:defRPr>
            </a:lvl2pPr>
            <a:lvl3pPr marL="1143000" indent="-228600">
              <a:defRPr sz="1600" i="1">
                <a:solidFill>
                  <a:schemeClr val="tx1"/>
                </a:solidFill>
                <a:latin typeface="Tahoma" panose="020B0604030504040204" pitchFamily="34" charset="0"/>
              </a:defRPr>
            </a:lvl3pPr>
            <a:lvl4pPr marL="1600200" indent="-228600">
              <a:defRPr sz="1600" i="1">
                <a:solidFill>
                  <a:schemeClr val="tx1"/>
                </a:solidFill>
                <a:latin typeface="Tahoma" panose="020B0604030504040204" pitchFamily="34" charset="0"/>
              </a:defRPr>
            </a:lvl4pPr>
            <a:lvl5pPr marL="2057400" indent="-228600">
              <a:defRPr sz="1600" i="1">
                <a:solidFill>
                  <a:schemeClr val="tx1"/>
                </a:solidFill>
                <a:latin typeface="Tahoma" panose="020B0604030504040204" pitchFamily="34" charset="0"/>
              </a:defRPr>
            </a:lvl5pPr>
            <a:lvl6pPr marL="2514600" indent="-228600" eaLnBrk="0" fontAlgn="base" hangingPunct="0">
              <a:spcBef>
                <a:spcPct val="0"/>
              </a:spcBef>
              <a:spcAft>
                <a:spcPct val="0"/>
              </a:spcAft>
              <a:defRPr sz="1600" i="1">
                <a:solidFill>
                  <a:schemeClr val="tx1"/>
                </a:solidFill>
                <a:latin typeface="Tahoma" panose="020B0604030504040204" pitchFamily="34" charset="0"/>
              </a:defRPr>
            </a:lvl6pPr>
            <a:lvl7pPr marL="2971800" indent="-228600" eaLnBrk="0" fontAlgn="base" hangingPunct="0">
              <a:spcBef>
                <a:spcPct val="0"/>
              </a:spcBef>
              <a:spcAft>
                <a:spcPct val="0"/>
              </a:spcAft>
              <a:defRPr sz="1600" i="1">
                <a:solidFill>
                  <a:schemeClr val="tx1"/>
                </a:solidFill>
                <a:latin typeface="Tahoma" panose="020B0604030504040204" pitchFamily="34" charset="0"/>
              </a:defRPr>
            </a:lvl7pPr>
            <a:lvl8pPr marL="3429000" indent="-228600" eaLnBrk="0" fontAlgn="base" hangingPunct="0">
              <a:spcBef>
                <a:spcPct val="0"/>
              </a:spcBef>
              <a:spcAft>
                <a:spcPct val="0"/>
              </a:spcAft>
              <a:defRPr sz="1600" i="1">
                <a:solidFill>
                  <a:schemeClr val="tx1"/>
                </a:solidFill>
                <a:latin typeface="Tahoma" panose="020B0604030504040204" pitchFamily="34" charset="0"/>
              </a:defRPr>
            </a:lvl8pPr>
            <a:lvl9pPr marL="3886200" indent="-228600" eaLnBrk="0" fontAlgn="base" hangingPunct="0">
              <a:spcBef>
                <a:spcPct val="0"/>
              </a:spcBef>
              <a:spcAft>
                <a:spcPct val="0"/>
              </a:spcAft>
              <a:defRPr sz="1600" i="1">
                <a:solidFill>
                  <a:schemeClr val="tx1"/>
                </a:solidFill>
                <a:latin typeface="Tahoma" panose="020B0604030504040204" pitchFamily="34" charset="0"/>
              </a:defRPr>
            </a:lvl9pPr>
          </a:lstStyle>
          <a:p>
            <a:pPr marL="342900" indent="-342900">
              <a:buFont typeface="Tahoma" panose="020B0604030504040204" pitchFamily="34" charset="0"/>
              <a:buChar char="■"/>
            </a:pPr>
            <a:r>
              <a:rPr lang="en-US" altLang="en-US" sz="2200" i="0" dirty="0">
                <a:solidFill>
                  <a:srgbClr val="000000"/>
                </a:solidFill>
                <a:latin typeface="Times New Roman" panose="02020603050405020304" pitchFamily="18" charset="0"/>
                <a:cs typeface="Times New Roman" panose="02020603050405020304" pitchFamily="18" charset="0"/>
              </a:rPr>
              <a:t>Faith-Based, Non-profits, others </a:t>
            </a:r>
          </a:p>
          <a:p>
            <a:pPr marL="342900" indent="-342900">
              <a:buFont typeface="Tahoma" panose="020B0604030504040204" pitchFamily="34" charset="0"/>
              <a:buChar char="■"/>
            </a:pPr>
            <a:r>
              <a:rPr lang="en-US" altLang="en-US" sz="2200" i="0" dirty="0">
                <a:solidFill>
                  <a:srgbClr val="000000"/>
                </a:solidFill>
                <a:latin typeface="Times New Roman" panose="02020603050405020304" pitchFamily="18" charset="0"/>
                <a:cs typeface="Times New Roman" panose="02020603050405020304" pitchFamily="18" charset="0"/>
              </a:rPr>
              <a:t>211</a:t>
            </a:r>
          </a:p>
          <a:p>
            <a:pPr marL="342900" indent="-342900">
              <a:buFont typeface="Tahoma" panose="020B0604030504040204" pitchFamily="34" charset="0"/>
              <a:buChar char="■"/>
            </a:pPr>
            <a:r>
              <a:rPr lang="en-US" altLang="en-US" sz="2200" i="0" dirty="0">
                <a:solidFill>
                  <a:srgbClr val="000000"/>
                </a:solidFill>
                <a:latin typeface="Times New Roman" panose="02020603050405020304" pitchFamily="18" charset="0"/>
                <a:cs typeface="Times New Roman" panose="02020603050405020304" pitchFamily="18" charset="0"/>
              </a:rPr>
              <a:t>Long-Term Recovery Groups or Community Organizations Active in Disaster</a:t>
            </a:r>
          </a:p>
          <a:p>
            <a:pPr marL="342900" indent="-342900">
              <a:buFont typeface="Tahoma" panose="020B0604030504040204" pitchFamily="34" charset="0"/>
              <a:buChar char="■"/>
            </a:pPr>
            <a:r>
              <a:rPr lang="en-US" altLang="en-US" sz="2200" i="0" dirty="0">
                <a:solidFill>
                  <a:srgbClr val="000000"/>
                </a:solidFill>
                <a:latin typeface="Times New Roman" panose="02020603050405020304" pitchFamily="18" charset="0"/>
                <a:cs typeface="Times New Roman" panose="02020603050405020304" pitchFamily="18" charset="0"/>
              </a:rPr>
              <a:t>North Carolina Voluntary Organizations Active in Disaster (NCVOAD) </a:t>
            </a:r>
            <a:r>
              <a:rPr lang="en-US" altLang="en-US" sz="2200" i="0" dirty="0">
                <a:solidFill>
                  <a:srgbClr val="000000"/>
                </a:solidFill>
                <a:latin typeface="Times New Roman" panose="02020603050405020304" pitchFamily="18" charset="0"/>
                <a:cs typeface="Times New Roman" panose="02020603050405020304" pitchFamily="18" charset="0"/>
                <a:hlinkClick r:id="rId2"/>
              </a:rPr>
              <a:t>https://www.ncvoad.org/</a:t>
            </a:r>
            <a:endParaRPr lang="en-US" altLang="en-US" sz="2200" i="0" dirty="0">
              <a:solidFill>
                <a:srgbClr val="000000"/>
              </a:solidFill>
              <a:latin typeface="Times New Roman" panose="02020603050405020304" pitchFamily="18" charset="0"/>
              <a:cs typeface="Times New Roman" panose="02020603050405020304" pitchFamily="18" charset="0"/>
            </a:endParaRPr>
          </a:p>
          <a:p>
            <a:endParaRPr lang="en-US" altLang="en-US" sz="2200" i="0" dirty="0"/>
          </a:p>
          <a:p>
            <a:pPr>
              <a:buFont typeface="Arial" panose="020B0604020202020204" pitchFamily="34" charset="0"/>
              <a:buChar char="•"/>
            </a:pPr>
            <a:endParaRPr lang="en-US" altLang="en-US" i="0" dirty="0"/>
          </a:p>
        </p:txBody>
      </p:sp>
      <p:pic>
        <p:nvPicPr>
          <p:cNvPr id="18436" name="Picture 4" descr="American Red Cross needs volunteer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17900" y="4729163"/>
            <a:ext cx="1509713"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8" descr="Home | North Carolina Voluntary Organizations Active in Disast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163" y="3575049"/>
            <a:ext cx="3657600"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12" descr="Catholic Charities USA (CCUSA) | Reducing Poverty in Americ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5775" y="4624388"/>
            <a:ext cx="2336800" cy="105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9" name="Picture 16" descr="Crisis Cleanup - Home | Facebook"/>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62725" y="3165475"/>
            <a:ext cx="1366838"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0" name="Picture 18" descr="The Salvation Army - Wikipedia"/>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14875" y="3327400"/>
            <a:ext cx="1074738"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1" name="Picture 20" descr="Baptists on Mission - Ho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9900" y="4652963"/>
            <a:ext cx="22669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34B892A0-1971-418A-9C66-C8D37E541816}"/>
              </a:ext>
            </a:extLst>
          </p:cNvPr>
          <p:cNvSpPr>
            <a:spLocks noChangeArrowheads="1"/>
          </p:cNvSpPr>
          <p:nvPr/>
        </p:nvSpPr>
        <p:spPr bwMode="auto">
          <a:xfrm>
            <a:off x="2207653" y="1306708"/>
            <a:ext cx="5038258"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110000"/>
              <a:buFont typeface="Wingdings" panose="05000000000000000000" pitchFamily="2" charset="2"/>
              <a:defRPr sz="3200">
                <a:solidFill>
                  <a:schemeClr val="tx1"/>
                </a:solidFill>
                <a:latin typeface="Tahoma" panose="020B0604030504040204" pitchFamily="34" charset="0"/>
              </a:defRPr>
            </a:lvl1pPr>
            <a:lvl2pPr marL="742950" indent="-285750">
              <a:spcBef>
                <a:spcPct val="20000"/>
              </a:spcBef>
              <a:buClr>
                <a:schemeClr val="tx1"/>
              </a:buClr>
              <a:buSzPct val="6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95000"/>
              <a:buFont typeface="Wingdings" panose="05000000000000000000" pitchFamily="2" charset="2"/>
              <a:buChar char="w"/>
              <a:defRPr sz="2400">
                <a:solidFill>
                  <a:schemeClr val="tx1"/>
                </a:solidFill>
                <a:latin typeface="Tahoma" panose="020B0604030504040204" pitchFamily="34" charset="0"/>
              </a:defRPr>
            </a:lvl3pPr>
            <a:lvl4pPr marL="1600200" indent="-228600">
              <a:spcBef>
                <a:spcPct val="20000"/>
              </a:spcBef>
              <a:buClr>
                <a:schemeClr val="tx1"/>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2800" b="1" dirty="0">
                <a:latin typeface="Times New Roman" panose="02020603050405020304" pitchFamily="18" charset="0"/>
                <a:cs typeface="Times New Roman" panose="02020603050405020304" pitchFamily="18" charset="0"/>
              </a:rPr>
              <a:t>We are here to assist!</a:t>
            </a:r>
          </a:p>
          <a:p>
            <a:pPr algn="ctr" eaLnBrk="1" hangingPunct="1">
              <a:spcBef>
                <a:spcPct val="0"/>
              </a:spcBef>
              <a:buClrTx/>
              <a:buSzTx/>
              <a:buFontTx/>
              <a:buNone/>
            </a:pPr>
            <a:endParaRPr lang="en-US" altLang="en-US" sz="2800" b="1" dirty="0">
              <a:latin typeface="Times New Roman" panose="02020603050405020304" pitchFamily="18" charset="0"/>
              <a:cs typeface="Times New Roman" panose="02020603050405020304" pitchFamily="18" charset="0"/>
            </a:endParaRPr>
          </a:p>
          <a:p>
            <a:pPr algn="ctr" eaLnBrk="1" hangingPunct="1">
              <a:spcBef>
                <a:spcPct val="0"/>
              </a:spcBef>
              <a:buClrTx/>
              <a:buSzTx/>
              <a:buFontTx/>
              <a:buNone/>
            </a:pPr>
            <a:r>
              <a:rPr lang="en-US" altLang="en-US" sz="2800" b="1" dirty="0">
                <a:latin typeface="Times New Roman" panose="02020603050405020304" pitchFamily="18" charset="0"/>
                <a:cs typeface="Times New Roman" panose="02020603050405020304" pitchFamily="18" charset="0"/>
              </a:rPr>
              <a:t>Helpline (919) 825-2378</a:t>
            </a:r>
          </a:p>
          <a:p>
            <a:pPr algn="ctr" eaLnBrk="1" hangingPunct="1">
              <a:spcBef>
                <a:spcPct val="0"/>
              </a:spcBef>
              <a:buClrTx/>
              <a:buSzTx/>
              <a:buFontTx/>
              <a:buNone/>
            </a:pPr>
            <a:r>
              <a:rPr lang="en-US" altLang="en-US" sz="2800" b="1" dirty="0">
                <a:latin typeface="Times New Roman" panose="02020603050405020304" pitchFamily="18" charset="0"/>
                <a:cs typeface="Times New Roman" panose="02020603050405020304" pitchFamily="18" charset="0"/>
              </a:rPr>
              <a:t>Email: IArecovery@ncdps.gov</a:t>
            </a:r>
          </a:p>
          <a:p>
            <a:pPr algn="ctr" eaLnBrk="1" hangingPunct="1">
              <a:spcBef>
                <a:spcPct val="0"/>
              </a:spcBef>
              <a:buClrTx/>
              <a:buSzTx/>
              <a:buFontTx/>
              <a:buNone/>
            </a:pPr>
            <a:endParaRPr lang="en-US" altLang="en-US" sz="2800"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301D4F0F-9A01-4B79-9484-1A11FE942F43}"/>
              </a:ext>
            </a:extLst>
          </p:cNvPr>
          <p:cNvSpPr txBox="1"/>
          <p:nvPr/>
        </p:nvSpPr>
        <p:spPr>
          <a:xfrm>
            <a:off x="2665413" y="560388"/>
            <a:ext cx="3862387" cy="646112"/>
          </a:xfrm>
          <a:prstGeom prst="rect">
            <a:avLst/>
          </a:prstGeom>
          <a:noFill/>
        </p:spPr>
        <p:txBody>
          <a:bodyPr>
            <a:spAutoFit/>
          </a:bodyPr>
          <a:lstStyle/>
          <a:p>
            <a:pPr algn="ctr" eaLnBrk="1" hangingPunct="1">
              <a:defRPr/>
            </a:pPr>
            <a:r>
              <a:rPr lang="en-US" sz="3600" b="1" dirty="0">
                <a:latin typeface="Times New Roman" panose="02020603050405020304" pitchFamily="18" charset="0"/>
                <a:cs typeface="Times New Roman" panose="02020603050405020304" pitchFamily="18" charset="0"/>
              </a:rPr>
              <a:t>SUMMARY</a:t>
            </a:r>
          </a:p>
        </p:txBody>
      </p:sp>
      <p:pic>
        <p:nvPicPr>
          <p:cNvPr id="30724" name="Picture 2" descr="http://aurorak12.org/files/2012/12/post-traumatic-stress-disorder.png">
            <a:extLst>
              <a:ext uri="{FF2B5EF4-FFF2-40B4-BE49-F238E27FC236}">
                <a16:creationId xmlns:a16="http://schemas.microsoft.com/office/drawing/2014/main" id="{9187C953-62E7-435D-B772-D79236372D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7338" y="3175000"/>
            <a:ext cx="3275012" cy="233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4" descr="http://www.city-data.com/disaster-photos/photos/183.jpg">
            <a:extLst>
              <a:ext uri="{FF2B5EF4-FFF2-40B4-BE49-F238E27FC236}">
                <a16:creationId xmlns:a16="http://schemas.microsoft.com/office/drawing/2014/main" id="{CE147DB6-9A1C-4C8A-AC8B-9BAFF702B8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175" y="3219450"/>
            <a:ext cx="382905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p:sld>
</file>

<file path=ppt/theme/theme1.xml><?xml version="1.0" encoding="utf-8"?>
<a:theme xmlns:a="http://schemas.openxmlformats.org/drawingml/2006/main" name="NCEM-logo-grid">
  <a:themeElements>
    <a:clrScheme name="NCEM-logo-grid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NCEM-logo-gri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1"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1" u="none" strike="noStrike" cap="none" normalizeH="0" baseline="0" smtClean="0">
            <a:ln>
              <a:noFill/>
            </a:ln>
            <a:solidFill>
              <a:schemeClr val="tx1"/>
            </a:solidFill>
            <a:effectLst/>
            <a:latin typeface="Tahoma" pitchFamily="34" charset="0"/>
          </a:defRPr>
        </a:defPPr>
      </a:lstStyle>
    </a:lnDef>
  </a:objectDefaults>
  <a:extraClrSchemeLst>
    <a:extraClrScheme>
      <a:clrScheme name="NCEM-logo-grid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NCEM-logo-grid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NCEM-logo-grid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NCEM-logo-grid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NCEM-logo-grid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NCEM-logo-grid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NCEM-logo-grid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NCEM-logo-grid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NCEM-logo-grid</Template>
  <TotalTime>30110</TotalTime>
  <Words>497</Words>
  <Application>Microsoft Office PowerPoint</Application>
  <PresentationFormat>On-screen Show (4:3)</PresentationFormat>
  <Paragraphs>94</Paragraphs>
  <Slides>10</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Carmine Tango</vt:lpstr>
      <vt:lpstr>Tahoma</vt:lpstr>
      <vt:lpstr>Times New Roman</vt:lpstr>
      <vt:lpstr>Wingdings</vt:lpstr>
      <vt:lpstr>NCEM-logo-grid</vt:lpstr>
      <vt:lpstr>North Carolina Division of Emergency Management  Individual Assistance Program  Brenda Morris,  Program Manager</vt:lpstr>
      <vt:lpstr>NC Individual Assistance Program</vt:lpstr>
      <vt:lpstr>Programs Information </vt:lpstr>
      <vt:lpstr> </vt:lpstr>
      <vt:lpstr>PowerPoint Presentation</vt:lpstr>
      <vt:lpstr>Disaster Recovery Centers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State’s Perspective on Coordinating the Message</dc:title>
  <dc:creator>Morris, Brenda</dc:creator>
  <cp:lastModifiedBy>Morris, Brenda (NCEM)</cp:lastModifiedBy>
  <cp:revision>363</cp:revision>
  <cp:lastPrinted>2013-12-16T17:44:20Z</cp:lastPrinted>
  <dcterms:created xsi:type="dcterms:W3CDTF">1996-09-30T18:28:10Z</dcterms:created>
  <dcterms:modified xsi:type="dcterms:W3CDTF">2021-08-25T19:58:50Z</dcterms:modified>
</cp:coreProperties>
</file>