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7" r:id="rId2"/>
    <p:sldId id="257" r:id="rId3"/>
    <p:sldId id="305" r:id="rId4"/>
    <p:sldId id="296" r:id="rId5"/>
    <p:sldId id="258" r:id="rId6"/>
    <p:sldId id="302" r:id="rId7"/>
    <p:sldId id="284" r:id="rId8"/>
    <p:sldId id="294" r:id="rId9"/>
    <p:sldId id="303" r:id="rId10"/>
    <p:sldId id="286" r:id="rId11"/>
    <p:sldId id="261" r:id="rId12"/>
    <p:sldId id="288" r:id="rId13"/>
    <p:sldId id="262" r:id="rId14"/>
    <p:sldId id="293" r:id="rId15"/>
    <p:sldId id="270" r:id="rId16"/>
    <p:sldId id="271" r:id="rId17"/>
    <p:sldId id="272" r:id="rId18"/>
    <p:sldId id="297" r:id="rId19"/>
    <p:sldId id="300" r:id="rId20"/>
    <p:sldId id="281" r:id="rId21"/>
    <p:sldId id="30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8C5015-BC0E-4ACD-95CD-325E0818DE06}" v="42" dt="2020-07-10T14:19:10.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9" autoAdjust="0"/>
  </p:normalViewPr>
  <p:slideViewPr>
    <p:cSldViewPr>
      <p:cViewPr varScale="1">
        <p:scale>
          <a:sx n="68" d="100"/>
          <a:sy n="68" d="100"/>
        </p:scale>
        <p:origin x="612" y="60"/>
      </p:cViewPr>
      <p:guideLst>
        <p:guide orient="horz" pos="2160"/>
        <p:guide pos="2880"/>
      </p:guideLst>
    </p:cSldViewPr>
  </p:slideViewPr>
  <p:notesTextViewPr>
    <p:cViewPr>
      <p:scale>
        <a:sx n="155" d="100"/>
        <a:sy n="155" d="100"/>
      </p:scale>
      <p:origin x="0" y="0"/>
    </p:cViewPr>
  </p:notesTextViewPr>
  <p:sorterViewPr>
    <p:cViewPr>
      <p:scale>
        <a:sx n="100" d="100"/>
        <a:sy n="100" d="100"/>
      </p:scale>
      <p:origin x="0" y="0"/>
    </p:cViewPr>
  </p:sorterViewPr>
  <p:notesViewPr>
    <p:cSldViewPr>
      <p:cViewPr>
        <p:scale>
          <a:sx n="160" d="100"/>
          <a:sy n="160" d="100"/>
        </p:scale>
        <p:origin x="606" y="-30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Strunk" userId="3a0fb05e26a47796" providerId="LiveId" clId="{E18C5015-BC0E-4ACD-95CD-325E0818DE06}"/>
    <pc:docChg chg="undo custSel addSld modSld">
      <pc:chgData name="George Strunk" userId="3a0fb05e26a47796" providerId="LiveId" clId="{E18C5015-BC0E-4ACD-95CD-325E0818DE06}" dt="2020-07-10T14:51:24.512" v="476" actId="14100"/>
      <pc:docMkLst>
        <pc:docMk/>
      </pc:docMkLst>
      <pc:sldChg chg="addSp delSp modSp mod">
        <pc:chgData name="George Strunk" userId="3a0fb05e26a47796" providerId="LiveId" clId="{E18C5015-BC0E-4ACD-95CD-325E0818DE06}" dt="2020-07-10T14:47:13.179" v="473" actId="14100"/>
        <pc:sldMkLst>
          <pc:docMk/>
          <pc:sldMk cId="1100388831" sldId="257"/>
        </pc:sldMkLst>
        <pc:spChg chg="mod">
          <ac:chgData name="George Strunk" userId="3a0fb05e26a47796" providerId="LiveId" clId="{E18C5015-BC0E-4ACD-95CD-325E0818DE06}" dt="2020-07-10T13:32:03.046" v="19" actId="14100"/>
          <ac:spMkLst>
            <pc:docMk/>
            <pc:sldMk cId="1100388831" sldId="257"/>
            <ac:spMk id="2" creationId="{00000000-0000-0000-0000-000000000000}"/>
          </ac:spMkLst>
        </pc:spChg>
        <pc:picChg chg="del">
          <ac:chgData name="George Strunk" userId="3a0fb05e26a47796" providerId="LiveId" clId="{E18C5015-BC0E-4ACD-95CD-325E0818DE06}" dt="2020-07-10T13:30:07.556" v="11" actId="21"/>
          <ac:picMkLst>
            <pc:docMk/>
            <pc:sldMk cId="1100388831" sldId="257"/>
            <ac:picMk id="3" creationId="{00000000-0000-0000-0000-000000000000}"/>
          </ac:picMkLst>
        </pc:picChg>
        <pc:picChg chg="add del mod">
          <ac:chgData name="George Strunk" userId="3a0fb05e26a47796" providerId="LiveId" clId="{E18C5015-BC0E-4ACD-95CD-325E0818DE06}" dt="2020-07-10T13:30:28.446" v="13" actId="21"/>
          <ac:picMkLst>
            <pc:docMk/>
            <pc:sldMk cId="1100388831" sldId="257"/>
            <ac:picMk id="5" creationId="{E889CA5C-4323-4D65-BE9E-1BBB389C1901}"/>
          </ac:picMkLst>
        </pc:picChg>
        <pc:picChg chg="add mod">
          <ac:chgData name="George Strunk" userId="3a0fb05e26a47796" providerId="LiveId" clId="{E18C5015-BC0E-4ACD-95CD-325E0818DE06}" dt="2020-07-10T14:47:13.179" v="473" actId="14100"/>
          <ac:picMkLst>
            <pc:docMk/>
            <pc:sldMk cId="1100388831" sldId="257"/>
            <ac:picMk id="6" creationId="{490D988B-3DCB-46EB-AB94-854B3212B0F7}"/>
          </ac:picMkLst>
        </pc:picChg>
      </pc:sldChg>
      <pc:sldChg chg="addSp delSp modSp mod">
        <pc:chgData name="George Strunk" userId="3a0fb05e26a47796" providerId="LiveId" clId="{E18C5015-BC0E-4ACD-95CD-325E0818DE06}" dt="2020-07-10T13:40:03.791" v="146" actId="207"/>
        <pc:sldMkLst>
          <pc:docMk/>
          <pc:sldMk cId="2933044556" sldId="258"/>
        </pc:sldMkLst>
        <pc:spChg chg="mod">
          <ac:chgData name="George Strunk" userId="3a0fb05e26a47796" providerId="LiveId" clId="{E18C5015-BC0E-4ACD-95CD-325E0818DE06}" dt="2020-07-10T13:40:03.791" v="146" actId="207"/>
          <ac:spMkLst>
            <pc:docMk/>
            <pc:sldMk cId="2933044556" sldId="258"/>
            <ac:spMk id="2" creationId="{00000000-0000-0000-0000-000000000000}"/>
          </ac:spMkLst>
        </pc:spChg>
        <pc:spChg chg="del mod">
          <ac:chgData name="George Strunk" userId="3a0fb05e26a47796" providerId="LiveId" clId="{E18C5015-BC0E-4ACD-95CD-325E0818DE06}" dt="2020-07-10T13:37:41.236" v="125"/>
          <ac:spMkLst>
            <pc:docMk/>
            <pc:sldMk cId="2933044556" sldId="258"/>
            <ac:spMk id="3" creationId="{00000000-0000-0000-0000-000000000000}"/>
          </ac:spMkLst>
        </pc:spChg>
        <pc:graphicFrameChg chg="mod">
          <ac:chgData name="George Strunk" userId="3a0fb05e26a47796" providerId="LiveId" clId="{E18C5015-BC0E-4ACD-95CD-325E0818DE06}" dt="2020-07-10T13:38:44.335" v="145" actId="14100"/>
          <ac:graphicFrameMkLst>
            <pc:docMk/>
            <pc:sldMk cId="2933044556" sldId="258"/>
            <ac:graphicFrameMk id="5" creationId="{00000000-0000-0000-0000-000000000000}"/>
          </ac:graphicFrameMkLst>
        </pc:graphicFrameChg>
        <pc:picChg chg="del mod">
          <ac:chgData name="George Strunk" userId="3a0fb05e26a47796" providerId="LiveId" clId="{E18C5015-BC0E-4ACD-95CD-325E0818DE06}" dt="2020-07-10T13:34:51.581" v="34" actId="21"/>
          <ac:picMkLst>
            <pc:docMk/>
            <pc:sldMk cId="2933044556" sldId="258"/>
            <ac:picMk id="6" creationId="{00000000-0000-0000-0000-000000000000}"/>
          </ac:picMkLst>
        </pc:picChg>
        <pc:picChg chg="add del mod">
          <ac:chgData name="George Strunk" userId="3a0fb05e26a47796" providerId="LiveId" clId="{E18C5015-BC0E-4ACD-95CD-325E0818DE06}" dt="2020-07-10T13:35:00.972" v="36" actId="21"/>
          <ac:picMkLst>
            <pc:docMk/>
            <pc:sldMk cId="2933044556" sldId="258"/>
            <ac:picMk id="7" creationId="{28F737EB-CDC6-4462-B398-3BBD7B455C82}"/>
          </ac:picMkLst>
        </pc:picChg>
        <pc:picChg chg="add mod">
          <ac:chgData name="George Strunk" userId="3a0fb05e26a47796" providerId="LiveId" clId="{E18C5015-BC0E-4ACD-95CD-325E0818DE06}" dt="2020-07-10T13:35:30.505" v="38" actId="14100"/>
          <ac:picMkLst>
            <pc:docMk/>
            <pc:sldMk cId="2933044556" sldId="258"/>
            <ac:picMk id="8" creationId="{D097AD4A-AE94-4743-9103-6FF5EF39EE01}"/>
          </ac:picMkLst>
        </pc:picChg>
      </pc:sldChg>
      <pc:sldChg chg="addSp delSp modSp mod">
        <pc:chgData name="George Strunk" userId="3a0fb05e26a47796" providerId="LiveId" clId="{E18C5015-BC0E-4ACD-95CD-325E0818DE06}" dt="2020-07-10T13:53:08.223" v="278" actId="14100"/>
        <pc:sldMkLst>
          <pc:docMk/>
          <pc:sldMk cId="477631978" sldId="261"/>
        </pc:sldMkLst>
        <pc:spChg chg="mod">
          <ac:chgData name="George Strunk" userId="3a0fb05e26a47796" providerId="LiveId" clId="{E18C5015-BC0E-4ACD-95CD-325E0818DE06}" dt="2020-07-10T13:51:53.248" v="266" actId="14100"/>
          <ac:spMkLst>
            <pc:docMk/>
            <pc:sldMk cId="477631978" sldId="261"/>
            <ac:spMk id="2" creationId="{00000000-0000-0000-0000-000000000000}"/>
          </ac:spMkLst>
        </pc:spChg>
        <pc:spChg chg="mod">
          <ac:chgData name="George Strunk" userId="3a0fb05e26a47796" providerId="LiveId" clId="{E18C5015-BC0E-4ACD-95CD-325E0818DE06}" dt="2020-07-10T13:52:41.561" v="274" actId="14100"/>
          <ac:spMkLst>
            <pc:docMk/>
            <pc:sldMk cId="477631978" sldId="261"/>
            <ac:spMk id="6" creationId="{00000000-0000-0000-0000-000000000000}"/>
          </ac:spMkLst>
        </pc:spChg>
        <pc:spChg chg="mod">
          <ac:chgData name="George Strunk" userId="3a0fb05e26a47796" providerId="LiveId" clId="{E18C5015-BC0E-4ACD-95CD-325E0818DE06}" dt="2020-07-10T13:53:08.223" v="278" actId="14100"/>
          <ac:spMkLst>
            <pc:docMk/>
            <pc:sldMk cId="477631978" sldId="261"/>
            <ac:spMk id="7" creationId="{00000000-0000-0000-0000-000000000000}"/>
          </ac:spMkLst>
        </pc:spChg>
        <pc:picChg chg="del">
          <ac:chgData name="George Strunk" userId="3a0fb05e26a47796" providerId="LiveId" clId="{E18C5015-BC0E-4ACD-95CD-325E0818DE06}" dt="2020-07-10T13:51:28.505" v="263" actId="21"/>
          <ac:picMkLst>
            <pc:docMk/>
            <pc:sldMk cId="477631978" sldId="261"/>
            <ac:picMk id="3" creationId="{00000000-0000-0000-0000-000000000000}"/>
          </ac:picMkLst>
        </pc:picChg>
        <pc:picChg chg="mod">
          <ac:chgData name="George Strunk" userId="3a0fb05e26a47796" providerId="LiveId" clId="{E18C5015-BC0E-4ACD-95CD-325E0818DE06}" dt="2020-07-10T13:52:17.398" v="269" actId="1076"/>
          <ac:picMkLst>
            <pc:docMk/>
            <pc:sldMk cId="477631978" sldId="261"/>
            <ac:picMk id="4" creationId="{00000000-0000-0000-0000-000000000000}"/>
          </ac:picMkLst>
        </pc:picChg>
        <pc:picChg chg="add mod">
          <ac:chgData name="George Strunk" userId="3a0fb05e26a47796" providerId="LiveId" clId="{E18C5015-BC0E-4ACD-95CD-325E0818DE06}" dt="2020-07-10T13:51:43.873" v="264"/>
          <ac:picMkLst>
            <pc:docMk/>
            <pc:sldMk cId="477631978" sldId="261"/>
            <ac:picMk id="9" creationId="{1A796060-6FCA-4621-BF8D-3D909EAD85BA}"/>
          </ac:picMkLst>
        </pc:picChg>
      </pc:sldChg>
      <pc:sldChg chg="addSp delSp modSp mod">
        <pc:chgData name="George Strunk" userId="3a0fb05e26a47796" providerId="LiveId" clId="{E18C5015-BC0E-4ACD-95CD-325E0818DE06}" dt="2020-07-10T13:59:24.514" v="386"/>
        <pc:sldMkLst>
          <pc:docMk/>
          <pc:sldMk cId="3691334660" sldId="262"/>
        </pc:sldMkLst>
        <pc:picChg chg="del">
          <ac:chgData name="George Strunk" userId="3a0fb05e26a47796" providerId="LiveId" clId="{E18C5015-BC0E-4ACD-95CD-325E0818DE06}" dt="2020-07-10T13:59:15.374" v="385" actId="21"/>
          <ac:picMkLst>
            <pc:docMk/>
            <pc:sldMk cId="3691334660" sldId="262"/>
            <ac:picMk id="3" creationId="{00000000-0000-0000-0000-000000000000}"/>
          </ac:picMkLst>
        </pc:picChg>
        <pc:picChg chg="add mod">
          <ac:chgData name="George Strunk" userId="3a0fb05e26a47796" providerId="LiveId" clId="{E18C5015-BC0E-4ACD-95CD-325E0818DE06}" dt="2020-07-10T13:59:24.514" v="386"/>
          <ac:picMkLst>
            <pc:docMk/>
            <pc:sldMk cId="3691334660" sldId="262"/>
            <ac:picMk id="8" creationId="{F45C7239-DC74-40B1-81BD-124AA99945E0}"/>
          </ac:picMkLst>
        </pc:picChg>
      </pc:sldChg>
      <pc:sldChg chg="addSp delSp modSp mod">
        <pc:chgData name="George Strunk" userId="3a0fb05e26a47796" providerId="LiveId" clId="{E18C5015-BC0E-4ACD-95CD-325E0818DE06}" dt="2020-07-10T14:01:31.030" v="394" actId="1076"/>
        <pc:sldMkLst>
          <pc:docMk/>
          <pc:sldMk cId="2818590329" sldId="270"/>
        </pc:sldMkLst>
        <pc:picChg chg="del">
          <ac:chgData name="George Strunk" userId="3a0fb05e26a47796" providerId="LiveId" clId="{E18C5015-BC0E-4ACD-95CD-325E0818DE06}" dt="2020-07-10T14:00:49.859" v="390" actId="21"/>
          <ac:picMkLst>
            <pc:docMk/>
            <pc:sldMk cId="2818590329" sldId="270"/>
            <ac:picMk id="3" creationId="{00000000-0000-0000-0000-000000000000}"/>
          </ac:picMkLst>
        </pc:picChg>
        <pc:picChg chg="add mod">
          <ac:chgData name="George Strunk" userId="3a0fb05e26a47796" providerId="LiveId" clId="{E18C5015-BC0E-4ACD-95CD-325E0818DE06}" dt="2020-07-10T14:01:31.030" v="394" actId="1076"/>
          <ac:picMkLst>
            <pc:docMk/>
            <pc:sldMk cId="2818590329" sldId="270"/>
            <ac:picMk id="6" creationId="{2325E114-29F3-4E3A-A190-AA3161BCA457}"/>
          </ac:picMkLst>
        </pc:picChg>
      </pc:sldChg>
      <pc:sldChg chg="addSp delSp modSp mod">
        <pc:chgData name="George Strunk" userId="3a0fb05e26a47796" providerId="LiveId" clId="{E18C5015-BC0E-4ACD-95CD-325E0818DE06}" dt="2020-07-10T14:01:36.850" v="395"/>
        <pc:sldMkLst>
          <pc:docMk/>
          <pc:sldMk cId="3481075716" sldId="271"/>
        </pc:sldMkLst>
        <pc:picChg chg="del">
          <ac:chgData name="George Strunk" userId="3a0fb05e26a47796" providerId="LiveId" clId="{E18C5015-BC0E-4ACD-95CD-325E0818DE06}" dt="2020-07-10T14:01:27.946" v="393" actId="21"/>
          <ac:picMkLst>
            <pc:docMk/>
            <pc:sldMk cId="3481075716" sldId="271"/>
            <ac:picMk id="4" creationId="{00000000-0000-0000-0000-000000000000}"/>
          </ac:picMkLst>
        </pc:picChg>
        <pc:picChg chg="add mod">
          <ac:chgData name="George Strunk" userId="3a0fb05e26a47796" providerId="LiveId" clId="{E18C5015-BC0E-4ACD-95CD-325E0818DE06}" dt="2020-07-10T14:01:36.850" v="395"/>
          <ac:picMkLst>
            <pc:docMk/>
            <pc:sldMk cId="3481075716" sldId="271"/>
            <ac:picMk id="12" creationId="{DB52A52F-CF67-4EE0-9995-924F8F96FBD0}"/>
          </ac:picMkLst>
        </pc:picChg>
      </pc:sldChg>
      <pc:sldChg chg="addSp delSp modSp mod">
        <pc:chgData name="George Strunk" userId="3a0fb05e26a47796" providerId="LiveId" clId="{E18C5015-BC0E-4ACD-95CD-325E0818DE06}" dt="2020-07-10T14:02:17.754" v="399" actId="14100"/>
        <pc:sldMkLst>
          <pc:docMk/>
          <pc:sldMk cId="3036981391" sldId="272"/>
        </pc:sldMkLst>
        <pc:picChg chg="del">
          <ac:chgData name="George Strunk" userId="3a0fb05e26a47796" providerId="LiveId" clId="{E18C5015-BC0E-4ACD-95CD-325E0818DE06}" dt="2020-07-10T14:01:50.108" v="396" actId="21"/>
          <ac:picMkLst>
            <pc:docMk/>
            <pc:sldMk cId="3036981391" sldId="272"/>
            <ac:picMk id="4" creationId="{00000000-0000-0000-0000-000000000000}"/>
          </ac:picMkLst>
        </pc:picChg>
        <pc:picChg chg="add mod">
          <ac:chgData name="George Strunk" userId="3a0fb05e26a47796" providerId="LiveId" clId="{E18C5015-BC0E-4ACD-95CD-325E0818DE06}" dt="2020-07-10T14:02:17.754" v="399" actId="14100"/>
          <ac:picMkLst>
            <pc:docMk/>
            <pc:sldMk cId="3036981391" sldId="272"/>
            <ac:picMk id="15" creationId="{DA3DEB19-FF58-4AFB-ACF9-7CE2E2A486F9}"/>
          </ac:picMkLst>
        </pc:picChg>
      </pc:sldChg>
      <pc:sldChg chg="addSp delSp modSp mod">
        <pc:chgData name="George Strunk" userId="3a0fb05e26a47796" providerId="LiveId" clId="{E18C5015-BC0E-4ACD-95CD-325E0818DE06}" dt="2020-07-10T13:29:54.112" v="10"/>
        <pc:sldMkLst>
          <pc:docMk/>
          <pc:sldMk cId="4024212332" sldId="277"/>
        </pc:sldMkLst>
        <pc:picChg chg="del">
          <ac:chgData name="George Strunk" userId="3a0fb05e26a47796" providerId="LiveId" clId="{E18C5015-BC0E-4ACD-95CD-325E0818DE06}" dt="2020-07-10T13:29:47.880" v="9" actId="478"/>
          <ac:picMkLst>
            <pc:docMk/>
            <pc:sldMk cId="4024212332" sldId="277"/>
            <ac:picMk id="4" creationId="{00000000-0000-0000-0000-000000000000}"/>
          </ac:picMkLst>
        </pc:picChg>
        <pc:picChg chg="add mod">
          <ac:chgData name="George Strunk" userId="3a0fb05e26a47796" providerId="LiveId" clId="{E18C5015-BC0E-4ACD-95CD-325E0818DE06}" dt="2020-07-10T13:29:54.112" v="10"/>
          <ac:picMkLst>
            <pc:docMk/>
            <pc:sldMk cId="4024212332" sldId="277"/>
            <ac:picMk id="7" creationId="{2BB17865-F3E6-4F8C-870C-9A26C53E9425}"/>
          </ac:picMkLst>
        </pc:picChg>
      </pc:sldChg>
      <pc:sldChg chg="addSp delSp modSp mod">
        <pc:chgData name="George Strunk" userId="3a0fb05e26a47796" providerId="LiveId" clId="{E18C5015-BC0E-4ACD-95CD-325E0818DE06}" dt="2020-07-10T14:05:00.222" v="410" actId="14100"/>
        <pc:sldMkLst>
          <pc:docMk/>
          <pc:sldMk cId="1720153299" sldId="281"/>
        </pc:sldMkLst>
        <pc:picChg chg="del">
          <ac:chgData name="George Strunk" userId="3a0fb05e26a47796" providerId="LiveId" clId="{E18C5015-BC0E-4ACD-95CD-325E0818DE06}" dt="2020-07-10T14:04:45.108" v="408" actId="21"/>
          <ac:picMkLst>
            <pc:docMk/>
            <pc:sldMk cId="1720153299" sldId="281"/>
            <ac:picMk id="3" creationId="{00000000-0000-0000-0000-000000000000}"/>
          </ac:picMkLst>
        </pc:picChg>
        <pc:picChg chg="add mod">
          <ac:chgData name="George Strunk" userId="3a0fb05e26a47796" providerId="LiveId" clId="{E18C5015-BC0E-4ACD-95CD-325E0818DE06}" dt="2020-07-10T14:05:00.222" v="410" actId="14100"/>
          <ac:picMkLst>
            <pc:docMk/>
            <pc:sldMk cId="1720153299" sldId="281"/>
            <ac:picMk id="13" creationId="{E85138C5-B133-467F-A91F-5A3E510972B8}"/>
          </ac:picMkLst>
        </pc:picChg>
      </pc:sldChg>
      <pc:sldChg chg="addSp delSp modSp mod">
        <pc:chgData name="George Strunk" userId="3a0fb05e26a47796" providerId="LiveId" clId="{E18C5015-BC0E-4ACD-95CD-325E0818DE06}" dt="2020-07-10T13:46:56.896" v="243"/>
        <pc:sldMkLst>
          <pc:docMk/>
          <pc:sldMk cId="1269121234" sldId="284"/>
        </pc:sldMkLst>
        <pc:picChg chg="del">
          <ac:chgData name="George Strunk" userId="3a0fb05e26a47796" providerId="LiveId" clId="{E18C5015-BC0E-4ACD-95CD-325E0818DE06}" dt="2020-07-10T13:46:46.312" v="242" actId="21"/>
          <ac:picMkLst>
            <pc:docMk/>
            <pc:sldMk cId="1269121234" sldId="284"/>
            <ac:picMk id="5" creationId="{00000000-0000-0000-0000-000000000000}"/>
          </ac:picMkLst>
        </pc:picChg>
        <pc:picChg chg="add mod">
          <ac:chgData name="George Strunk" userId="3a0fb05e26a47796" providerId="LiveId" clId="{E18C5015-BC0E-4ACD-95CD-325E0818DE06}" dt="2020-07-10T13:46:56.896" v="243"/>
          <ac:picMkLst>
            <pc:docMk/>
            <pc:sldMk cId="1269121234" sldId="284"/>
            <ac:picMk id="7" creationId="{C067F886-8597-4FE7-AAF1-6A5ADDB7A4C4}"/>
          </ac:picMkLst>
        </pc:picChg>
      </pc:sldChg>
      <pc:sldChg chg="addSp delSp modSp mod modNotesTx">
        <pc:chgData name="George Strunk" userId="3a0fb05e26a47796" providerId="LiveId" clId="{E18C5015-BC0E-4ACD-95CD-325E0818DE06}" dt="2020-07-10T14:13:34.906" v="443" actId="6549"/>
        <pc:sldMkLst>
          <pc:docMk/>
          <pc:sldMk cId="206538337" sldId="286"/>
        </pc:sldMkLst>
        <pc:spChg chg="mod">
          <ac:chgData name="George Strunk" userId="3a0fb05e26a47796" providerId="LiveId" clId="{E18C5015-BC0E-4ACD-95CD-325E0818DE06}" dt="2020-07-10T13:50:59.225" v="262" actId="1076"/>
          <ac:spMkLst>
            <pc:docMk/>
            <pc:sldMk cId="206538337" sldId="286"/>
            <ac:spMk id="2" creationId="{00000000-0000-0000-0000-000000000000}"/>
          </ac:spMkLst>
        </pc:spChg>
        <pc:picChg chg="del">
          <ac:chgData name="George Strunk" userId="3a0fb05e26a47796" providerId="LiveId" clId="{E18C5015-BC0E-4ACD-95CD-325E0818DE06}" dt="2020-07-10T13:50:33.851" v="260" actId="21"/>
          <ac:picMkLst>
            <pc:docMk/>
            <pc:sldMk cId="206538337" sldId="286"/>
            <ac:picMk id="5" creationId="{00000000-0000-0000-0000-000000000000}"/>
          </ac:picMkLst>
        </pc:picChg>
        <pc:picChg chg="add mod">
          <ac:chgData name="George Strunk" userId="3a0fb05e26a47796" providerId="LiveId" clId="{E18C5015-BC0E-4ACD-95CD-325E0818DE06}" dt="2020-07-10T13:50:52.513" v="261"/>
          <ac:picMkLst>
            <pc:docMk/>
            <pc:sldMk cId="206538337" sldId="286"/>
            <ac:picMk id="6" creationId="{66975568-38AD-4B4D-A56A-0AB77A47F5E1}"/>
          </ac:picMkLst>
        </pc:picChg>
      </pc:sldChg>
      <pc:sldChg chg="addSp delSp modSp mod modNotesTx">
        <pc:chgData name="George Strunk" userId="3a0fb05e26a47796" providerId="LiveId" clId="{E18C5015-BC0E-4ACD-95CD-325E0818DE06}" dt="2020-07-10T13:59:06.817" v="384" actId="20577"/>
        <pc:sldMkLst>
          <pc:docMk/>
          <pc:sldMk cId="191429055" sldId="288"/>
        </pc:sldMkLst>
        <pc:spChg chg="mod">
          <ac:chgData name="George Strunk" userId="3a0fb05e26a47796" providerId="LiveId" clId="{E18C5015-BC0E-4ACD-95CD-325E0818DE06}" dt="2020-07-10T13:56:27.210" v="295" actId="20577"/>
          <ac:spMkLst>
            <pc:docMk/>
            <pc:sldMk cId="191429055" sldId="288"/>
            <ac:spMk id="2" creationId="{00000000-0000-0000-0000-000000000000}"/>
          </ac:spMkLst>
        </pc:spChg>
        <pc:picChg chg="del">
          <ac:chgData name="George Strunk" userId="3a0fb05e26a47796" providerId="LiveId" clId="{E18C5015-BC0E-4ACD-95CD-325E0818DE06}" dt="2020-07-10T13:53:25.185" v="279" actId="21"/>
          <ac:picMkLst>
            <pc:docMk/>
            <pc:sldMk cId="191429055" sldId="288"/>
            <ac:picMk id="3" creationId="{00000000-0000-0000-0000-000000000000}"/>
          </ac:picMkLst>
        </pc:picChg>
        <pc:picChg chg="add mod">
          <ac:chgData name="George Strunk" userId="3a0fb05e26a47796" providerId="LiveId" clId="{E18C5015-BC0E-4ACD-95CD-325E0818DE06}" dt="2020-07-10T13:53:35.320" v="280"/>
          <ac:picMkLst>
            <pc:docMk/>
            <pc:sldMk cId="191429055" sldId="288"/>
            <ac:picMk id="4" creationId="{648BB28B-3D9C-4857-AE95-9A3A1CF67029}"/>
          </ac:picMkLst>
        </pc:picChg>
      </pc:sldChg>
      <pc:sldChg chg="addSp delSp modSp mod modNotesTx">
        <pc:chgData name="George Strunk" userId="3a0fb05e26a47796" providerId="LiveId" clId="{E18C5015-BC0E-4ACD-95CD-325E0818DE06}" dt="2020-07-10T14:00:53.239" v="391" actId="1076"/>
        <pc:sldMkLst>
          <pc:docMk/>
          <pc:sldMk cId="3647727296" sldId="293"/>
        </pc:sldMkLst>
        <pc:picChg chg="del">
          <ac:chgData name="George Strunk" userId="3a0fb05e26a47796" providerId="LiveId" clId="{E18C5015-BC0E-4ACD-95CD-325E0818DE06}" dt="2020-07-10T13:59:45.356" v="387" actId="21"/>
          <ac:picMkLst>
            <pc:docMk/>
            <pc:sldMk cId="3647727296" sldId="293"/>
            <ac:picMk id="3" creationId="{00000000-0000-0000-0000-000000000000}"/>
          </ac:picMkLst>
        </pc:picChg>
        <pc:picChg chg="add mod">
          <ac:chgData name="George Strunk" userId="3a0fb05e26a47796" providerId="LiveId" clId="{E18C5015-BC0E-4ACD-95CD-325E0818DE06}" dt="2020-07-10T14:00:53.239" v="391" actId="1076"/>
          <ac:picMkLst>
            <pc:docMk/>
            <pc:sldMk cId="3647727296" sldId="293"/>
            <ac:picMk id="6" creationId="{A5E0D1EB-1696-457F-95E8-54A9DAF2B749}"/>
          </ac:picMkLst>
        </pc:picChg>
      </pc:sldChg>
      <pc:sldChg chg="addSp delSp modSp mod modNotesTx">
        <pc:chgData name="George Strunk" userId="3a0fb05e26a47796" providerId="LiveId" clId="{E18C5015-BC0E-4ACD-95CD-325E0818DE06}" dt="2020-07-10T14:12:23.217" v="441" actId="6549"/>
        <pc:sldMkLst>
          <pc:docMk/>
          <pc:sldMk cId="3999451232" sldId="294"/>
        </pc:sldMkLst>
        <pc:picChg chg="del">
          <ac:chgData name="George Strunk" userId="3a0fb05e26a47796" providerId="LiveId" clId="{E18C5015-BC0E-4ACD-95CD-325E0818DE06}" dt="2020-07-10T13:47:13.759" v="244" actId="21"/>
          <ac:picMkLst>
            <pc:docMk/>
            <pc:sldMk cId="3999451232" sldId="294"/>
            <ac:picMk id="5" creationId="{00000000-0000-0000-0000-000000000000}"/>
          </ac:picMkLst>
        </pc:picChg>
        <pc:picChg chg="add mod">
          <ac:chgData name="George Strunk" userId="3a0fb05e26a47796" providerId="LiveId" clId="{E18C5015-BC0E-4ACD-95CD-325E0818DE06}" dt="2020-07-10T13:47:31.373" v="245"/>
          <ac:picMkLst>
            <pc:docMk/>
            <pc:sldMk cId="3999451232" sldId="294"/>
            <ac:picMk id="6" creationId="{4AD62036-1358-42AC-AFA4-84C322F8BDED}"/>
          </ac:picMkLst>
        </pc:picChg>
        <pc:picChg chg="mod">
          <ac:chgData name="George Strunk" userId="3a0fb05e26a47796" providerId="LiveId" clId="{E18C5015-BC0E-4ACD-95CD-325E0818DE06}" dt="2020-07-10T13:47:38.419" v="246" actId="1076"/>
          <ac:picMkLst>
            <pc:docMk/>
            <pc:sldMk cId="3999451232" sldId="294"/>
            <ac:picMk id="13318" creationId="{00000000-0000-0000-0000-000000000000}"/>
          </ac:picMkLst>
        </pc:picChg>
      </pc:sldChg>
      <pc:sldChg chg="addSp delSp modSp mod">
        <pc:chgData name="George Strunk" userId="3a0fb05e26a47796" providerId="LiveId" clId="{E18C5015-BC0E-4ACD-95CD-325E0818DE06}" dt="2020-07-10T13:34:33.604" v="32" actId="14100"/>
        <pc:sldMkLst>
          <pc:docMk/>
          <pc:sldMk cId="1261319783" sldId="296"/>
        </pc:sldMkLst>
        <pc:spChg chg="mod">
          <ac:chgData name="George Strunk" userId="3a0fb05e26a47796" providerId="LiveId" clId="{E18C5015-BC0E-4ACD-95CD-325E0818DE06}" dt="2020-07-10T13:34:33.604" v="32" actId="14100"/>
          <ac:spMkLst>
            <pc:docMk/>
            <pc:sldMk cId="1261319783" sldId="296"/>
            <ac:spMk id="3" creationId="{00000000-0000-0000-0000-000000000000}"/>
          </ac:spMkLst>
        </pc:spChg>
        <pc:picChg chg="del">
          <ac:chgData name="George Strunk" userId="3a0fb05e26a47796" providerId="LiveId" clId="{E18C5015-BC0E-4ACD-95CD-325E0818DE06}" dt="2020-07-10T13:33:20.761" v="24" actId="21"/>
          <ac:picMkLst>
            <pc:docMk/>
            <pc:sldMk cId="1261319783" sldId="296"/>
            <ac:picMk id="4" creationId="{00000000-0000-0000-0000-000000000000}"/>
          </ac:picMkLst>
        </pc:picChg>
        <pc:picChg chg="add del mod">
          <ac:chgData name="George Strunk" userId="3a0fb05e26a47796" providerId="LiveId" clId="{E18C5015-BC0E-4ACD-95CD-325E0818DE06}" dt="2020-07-10T13:33:33.843" v="26" actId="21"/>
          <ac:picMkLst>
            <pc:docMk/>
            <pc:sldMk cId="1261319783" sldId="296"/>
            <ac:picMk id="5" creationId="{BDF03ED2-142C-404A-921D-AA026178331A}"/>
          </ac:picMkLst>
        </pc:picChg>
        <pc:picChg chg="add mod">
          <ac:chgData name="George Strunk" userId="3a0fb05e26a47796" providerId="LiveId" clId="{E18C5015-BC0E-4ACD-95CD-325E0818DE06}" dt="2020-07-10T13:33:47.869" v="27"/>
          <ac:picMkLst>
            <pc:docMk/>
            <pc:sldMk cId="1261319783" sldId="296"/>
            <ac:picMk id="6" creationId="{F48D7431-E3EE-490D-9504-A7A1485091B8}"/>
          </ac:picMkLst>
        </pc:picChg>
        <pc:picChg chg="mod">
          <ac:chgData name="George Strunk" userId="3a0fb05e26a47796" providerId="LiveId" clId="{E18C5015-BC0E-4ACD-95CD-325E0818DE06}" dt="2020-07-10T13:34:06.005" v="29" actId="14100"/>
          <ac:picMkLst>
            <pc:docMk/>
            <pc:sldMk cId="1261319783" sldId="296"/>
            <ac:picMk id="16386" creationId="{00000000-0000-0000-0000-000000000000}"/>
          </ac:picMkLst>
        </pc:picChg>
      </pc:sldChg>
      <pc:sldChg chg="addSp delSp modSp mod">
        <pc:chgData name="George Strunk" userId="3a0fb05e26a47796" providerId="LiveId" clId="{E18C5015-BC0E-4ACD-95CD-325E0818DE06}" dt="2020-07-10T14:02:42.367" v="402"/>
        <pc:sldMkLst>
          <pc:docMk/>
          <pc:sldMk cId="2139493403" sldId="297"/>
        </pc:sldMkLst>
        <pc:picChg chg="del mod">
          <ac:chgData name="George Strunk" userId="3a0fb05e26a47796" providerId="LiveId" clId="{E18C5015-BC0E-4ACD-95CD-325E0818DE06}" dt="2020-07-10T14:02:32.214" v="401" actId="21"/>
          <ac:picMkLst>
            <pc:docMk/>
            <pc:sldMk cId="2139493403" sldId="297"/>
            <ac:picMk id="3" creationId="{00000000-0000-0000-0000-000000000000}"/>
          </ac:picMkLst>
        </pc:picChg>
        <pc:picChg chg="add mod">
          <ac:chgData name="George Strunk" userId="3a0fb05e26a47796" providerId="LiveId" clId="{E18C5015-BC0E-4ACD-95CD-325E0818DE06}" dt="2020-07-10T14:02:42.367" v="402"/>
          <ac:picMkLst>
            <pc:docMk/>
            <pc:sldMk cId="2139493403" sldId="297"/>
            <ac:picMk id="6" creationId="{B3EFAF5A-FFB2-4514-8D44-43695F2F81D8}"/>
          </ac:picMkLst>
        </pc:picChg>
      </pc:sldChg>
      <pc:sldChg chg="addSp delSp modSp mod">
        <pc:chgData name="George Strunk" userId="3a0fb05e26a47796" providerId="LiveId" clId="{E18C5015-BC0E-4ACD-95CD-325E0818DE06}" dt="2020-07-10T14:04:27.212" v="407" actId="14100"/>
        <pc:sldMkLst>
          <pc:docMk/>
          <pc:sldMk cId="2303066424" sldId="300"/>
        </pc:sldMkLst>
        <pc:picChg chg="add mod">
          <ac:chgData name="George Strunk" userId="3a0fb05e26a47796" providerId="LiveId" clId="{E18C5015-BC0E-4ACD-95CD-325E0818DE06}" dt="2020-07-10T14:04:27.212" v="407" actId="14100"/>
          <ac:picMkLst>
            <pc:docMk/>
            <pc:sldMk cId="2303066424" sldId="300"/>
            <ac:picMk id="35" creationId="{F116DB08-0C91-40BA-AB22-753391344DA3}"/>
          </ac:picMkLst>
        </pc:picChg>
        <pc:picChg chg="del">
          <ac:chgData name="George Strunk" userId="3a0fb05e26a47796" providerId="LiveId" clId="{E18C5015-BC0E-4ACD-95CD-325E0818DE06}" dt="2020-07-10T14:03:14.031" v="403" actId="21"/>
          <ac:picMkLst>
            <pc:docMk/>
            <pc:sldMk cId="2303066424" sldId="300"/>
            <ac:picMk id="38" creationId="{00000000-0000-0000-0000-000000000000}"/>
          </ac:picMkLst>
        </pc:picChg>
      </pc:sldChg>
      <pc:sldChg chg="addSp delSp modSp mod modNotes modNotesTx">
        <pc:chgData name="George Strunk" userId="3a0fb05e26a47796" providerId="LiveId" clId="{E18C5015-BC0E-4ACD-95CD-325E0818DE06}" dt="2020-07-10T14:19:10.547" v="472"/>
        <pc:sldMkLst>
          <pc:docMk/>
          <pc:sldMk cId="545897620" sldId="302"/>
        </pc:sldMkLst>
        <pc:spChg chg="mod">
          <ac:chgData name="George Strunk" userId="3a0fb05e26a47796" providerId="LiveId" clId="{E18C5015-BC0E-4ACD-95CD-325E0818DE06}" dt="2020-07-10T14:19:10.547" v="472"/>
          <ac:spMkLst>
            <pc:docMk/>
            <pc:sldMk cId="545897620" sldId="302"/>
            <ac:spMk id="2" creationId="{00000000-0000-0000-0000-000000000000}"/>
          </ac:spMkLst>
        </pc:spChg>
        <pc:spChg chg="del mod">
          <ac:chgData name="George Strunk" userId="3a0fb05e26a47796" providerId="LiveId" clId="{E18C5015-BC0E-4ACD-95CD-325E0818DE06}" dt="2020-07-10T13:45:06.543" v="203" actId="21"/>
          <ac:spMkLst>
            <pc:docMk/>
            <pc:sldMk cId="545897620" sldId="302"/>
            <ac:spMk id="3" creationId="{00000000-0000-0000-0000-000000000000}"/>
          </ac:spMkLst>
        </pc:spChg>
        <pc:spChg chg="add mod">
          <ac:chgData name="George Strunk" userId="3a0fb05e26a47796" providerId="LiveId" clId="{E18C5015-BC0E-4ACD-95CD-325E0818DE06}" dt="2020-07-10T13:46:29.989" v="241" actId="122"/>
          <ac:spMkLst>
            <pc:docMk/>
            <pc:sldMk cId="545897620" sldId="302"/>
            <ac:spMk id="4" creationId="{DAC68C38-3E8B-4414-9369-8AA44E10502D}"/>
          </ac:spMkLst>
        </pc:spChg>
        <pc:picChg chg="add mod">
          <ac:chgData name="George Strunk" userId="3a0fb05e26a47796" providerId="LiveId" clId="{E18C5015-BC0E-4ACD-95CD-325E0818DE06}" dt="2020-07-10T13:40:39.133" v="148"/>
          <ac:picMkLst>
            <pc:docMk/>
            <pc:sldMk cId="545897620" sldId="302"/>
            <ac:picMk id="6" creationId="{4428707F-0C2B-4491-A6CF-87726FA08F3C}"/>
          </ac:picMkLst>
        </pc:picChg>
        <pc:picChg chg="del">
          <ac:chgData name="George Strunk" userId="3a0fb05e26a47796" providerId="LiveId" clId="{E18C5015-BC0E-4ACD-95CD-325E0818DE06}" dt="2020-07-10T13:40:22.389" v="147" actId="21"/>
          <ac:picMkLst>
            <pc:docMk/>
            <pc:sldMk cId="545897620" sldId="302"/>
            <ac:picMk id="8" creationId="{00000000-0000-0000-0000-000000000000}"/>
          </ac:picMkLst>
        </pc:picChg>
        <pc:picChg chg="mod">
          <ac:chgData name="George Strunk" userId="3a0fb05e26a47796" providerId="LiveId" clId="{E18C5015-BC0E-4ACD-95CD-325E0818DE06}" dt="2020-07-10T13:43:01.291" v="160" actId="1076"/>
          <ac:picMkLst>
            <pc:docMk/>
            <pc:sldMk cId="545897620" sldId="302"/>
            <ac:picMk id="55300" creationId="{00000000-0000-0000-0000-000000000000}"/>
          </ac:picMkLst>
        </pc:picChg>
      </pc:sldChg>
      <pc:sldChg chg="addSp delSp modSp mod modNotesTx">
        <pc:chgData name="George Strunk" userId="3a0fb05e26a47796" providerId="LiveId" clId="{E18C5015-BC0E-4ACD-95CD-325E0818DE06}" dt="2020-07-10T14:12:55.878" v="442" actId="6549"/>
        <pc:sldMkLst>
          <pc:docMk/>
          <pc:sldMk cId="0" sldId="303"/>
        </pc:sldMkLst>
        <pc:spChg chg="mod">
          <ac:chgData name="George Strunk" userId="3a0fb05e26a47796" providerId="LiveId" clId="{E18C5015-BC0E-4ACD-95CD-325E0818DE06}" dt="2020-07-10T13:50:17.119" v="259" actId="14100"/>
          <ac:spMkLst>
            <pc:docMk/>
            <pc:sldMk cId="0" sldId="303"/>
            <ac:spMk id="149508" creationId="{00000000-0000-0000-0000-000000000000}"/>
          </ac:spMkLst>
        </pc:spChg>
        <pc:graphicFrameChg chg="mod">
          <ac:chgData name="George Strunk" userId="3a0fb05e26a47796" providerId="LiveId" clId="{E18C5015-BC0E-4ACD-95CD-325E0818DE06}" dt="2020-07-10T13:50:04.942" v="258" actId="14100"/>
          <ac:graphicFrameMkLst>
            <pc:docMk/>
            <pc:sldMk cId="0" sldId="303"/>
            <ac:graphicFrameMk id="4" creationId="{00000000-0000-0000-0000-000000000000}"/>
          </ac:graphicFrameMkLst>
        </pc:graphicFrameChg>
        <pc:picChg chg="add mod">
          <ac:chgData name="George Strunk" userId="3a0fb05e26a47796" providerId="LiveId" clId="{E18C5015-BC0E-4ACD-95CD-325E0818DE06}" dt="2020-07-10T13:49:35.852" v="256"/>
          <ac:picMkLst>
            <pc:docMk/>
            <pc:sldMk cId="0" sldId="303"/>
            <ac:picMk id="6" creationId="{604F3259-EFCF-4D9C-8F53-6300CFF55927}"/>
          </ac:picMkLst>
        </pc:picChg>
        <pc:picChg chg="del">
          <ac:chgData name="George Strunk" userId="3a0fb05e26a47796" providerId="LiveId" clId="{E18C5015-BC0E-4ACD-95CD-325E0818DE06}" dt="2020-07-10T13:48:42.248" v="249" actId="478"/>
          <ac:picMkLst>
            <pc:docMk/>
            <pc:sldMk cId="0" sldId="303"/>
            <ac:picMk id="149505" creationId="{00000000-0000-0000-0000-000000000000}"/>
          </ac:picMkLst>
        </pc:picChg>
      </pc:sldChg>
      <pc:sldChg chg="addSp delSp modSp mod modNotesTx">
        <pc:chgData name="George Strunk" userId="3a0fb05e26a47796" providerId="LiveId" clId="{E18C5015-BC0E-4ACD-95CD-325E0818DE06}" dt="2020-07-10T14:47:29.229" v="475" actId="1076"/>
        <pc:sldMkLst>
          <pc:docMk/>
          <pc:sldMk cId="0" sldId="305"/>
        </pc:sldMkLst>
        <pc:spChg chg="mod">
          <ac:chgData name="George Strunk" userId="3a0fb05e26a47796" providerId="LiveId" clId="{E18C5015-BC0E-4ACD-95CD-325E0818DE06}" dt="2020-07-10T14:19:10.547" v="472"/>
          <ac:spMkLst>
            <pc:docMk/>
            <pc:sldMk cId="0" sldId="305"/>
            <ac:spMk id="147457" creationId="{00000000-0000-0000-0000-000000000000}"/>
          </ac:spMkLst>
        </pc:spChg>
        <pc:picChg chg="add del mod">
          <ac:chgData name="George Strunk" userId="3a0fb05e26a47796" providerId="LiveId" clId="{E18C5015-BC0E-4ACD-95CD-325E0818DE06}" dt="2020-07-10T13:32:40.387" v="20" actId="21"/>
          <ac:picMkLst>
            <pc:docMk/>
            <pc:sldMk cId="0" sldId="305"/>
            <ac:picMk id="5" creationId="{FC121CD3-0591-4BD3-8128-E841B73BA1F9}"/>
          </ac:picMkLst>
        </pc:picChg>
        <pc:picChg chg="add del mod">
          <ac:chgData name="George Strunk" userId="3a0fb05e26a47796" providerId="LiveId" clId="{E18C5015-BC0E-4ACD-95CD-325E0818DE06}" dt="2020-07-10T13:32:53.669" v="22" actId="21"/>
          <ac:picMkLst>
            <pc:docMk/>
            <pc:sldMk cId="0" sldId="305"/>
            <ac:picMk id="6" creationId="{220ECD0D-1DAE-4F03-ABB4-4C4860E691F0}"/>
          </ac:picMkLst>
        </pc:picChg>
        <pc:picChg chg="add mod">
          <ac:chgData name="George Strunk" userId="3a0fb05e26a47796" providerId="LiveId" clId="{E18C5015-BC0E-4ACD-95CD-325E0818DE06}" dt="2020-07-10T14:47:27.526" v="474" actId="14100"/>
          <ac:picMkLst>
            <pc:docMk/>
            <pc:sldMk cId="0" sldId="305"/>
            <ac:picMk id="7" creationId="{077A509E-1304-4366-996E-0C2E98719D44}"/>
          </ac:picMkLst>
        </pc:picChg>
        <pc:picChg chg="del">
          <ac:chgData name="George Strunk" userId="3a0fb05e26a47796" providerId="LiveId" clId="{E18C5015-BC0E-4ACD-95CD-325E0818DE06}" dt="2020-07-10T13:27:53.382" v="1" actId="21"/>
          <ac:picMkLst>
            <pc:docMk/>
            <pc:sldMk cId="0" sldId="305"/>
            <ac:picMk id="147458" creationId="{00000000-0000-0000-0000-000000000000}"/>
          </ac:picMkLst>
        </pc:picChg>
        <pc:picChg chg="mod">
          <ac:chgData name="George Strunk" userId="3a0fb05e26a47796" providerId="LiveId" clId="{E18C5015-BC0E-4ACD-95CD-325E0818DE06}" dt="2020-07-10T14:47:29.229" v="475" actId="1076"/>
          <ac:picMkLst>
            <pc:docMk/>
            <pc:sldMk cId="0" sldId="305"/>
            <ac:picMk id="147459" creationId="{00000000-0000-0000-0000-000000000000}"/>
          </ac:picMkLst>
        </pc:picChg>
      </pc:sldChg>
      <pc:sldChg chg="addSp modSp new mod modClrScheme chgLayout">
        <pc:chgData name="George Strunk" userId="3a0fb05e26a47796" providerId="LiveId" clId="{E18C5015-BC0E-4ACD-95CD-325E0818DE06}" dt="2020-07-10T14:51:24.512" v="476" actId="14100"/>
        <pc:sldMkLst>
          <pc:docMk/>
          <pc:sldMk cId="3804708119" sldId="306"/>
        </pc:sldMkLst>
        <pc:spChg chg="add mod">
          <ac:chgData name="George Strunk" userId="3a0fb05e26a47796" providerId="LiveId" clId="{E18C5015-BC0E-4ACD-95CD-325E0818DE06}" dt="2020-07-10T14:18:10.805" v="469" actId="14100"/>
          <ac:spMkLst>
            <pc:docMk/>
            <pc:sldMk cId="3804708119" sldId="306"/>
            <ac:spMk id="2" creationId="{A4C94A55-56F6-4552-9070-CEA60F21C29B}"/>
          </ac:spMkLst>
        </pc:spChg>
        <pc:spChg chg="add mod">
          <ac:chgData name="George Strunk" userId="3a0fb05e26a47796" providerId="LiveId" clId="{E18C5015-BC0E-4ACD-95CD-325E0818DE06}" dt="2020-07-10T14:17:54.511" v="465" actId="6549"/>
          <ac:spMkLst>
            <pc:docMk/>
            <pc:sldMk cId="3804708119" sldId="306"/>
            <ac:spMk id="3" creationId="{85755C16-F0DC-4D1C-A2A2-093E1312B1E8}"/>
          </ac:spMkLst>
        </pc:spChg>
        <pc:picChg chg="add mod">
          <ac:chgData name="George Strunk" userId="3a0fb05e26a47796" providerId="LiveId" clId="{E18C5015-BC0E-4ACD-95CD-325E0818DE06}" dt="2020-07-10T14:51:24.512" v="476" actId="14100"/>
          <ac:picMkLst>
            <pc:docMk/>
            <pc:sldMk cId="3804708119" sldId="306"/>
            <ac:picMk id="4" creationId="{DB4305F1-7577-40F5-9DB0-C0D429EE589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310E2-9A95-4E69-911B-9C4D5CF21FBC}" type="doc">
      <dgm:prSet loTypeId="urn:microsoft.com/office/officeart/2005/8/layout/hProcess9" loCatId="process" qsTypeId="urn:microsoft.com/office/officeart/2005/8/quickstyle/simple1" qsCatId="simple" csTypeId="urn:microsoft.com/office/officeart/2005/8/colors/accent1_1" csCatId="accent1" phldr="1"/>
      <dgm:spPr/>
    </dgm:pt>
    <dgm:pt modelId="{B6C96C11-B86B-4D89-818A-5147E8E40FDA}">
      <dgm:prSet phldrT="[Text]" custT="1"/>
      <dgm:spPr/>
      <dgm:t>
        <a:bodyPr/>
        <a:lstStyle/>
        <a:p>
          <a:pPr algn="ctr"/>
          <a:r>
            <a:rPr lang="en-US" sz="1200" b="1" u="sng" dirty="0">
              <a:latin typeface="Arial" pitchFamily="34" charset="0"/>
              <a:cs typeface="Arial" pitchFamily="34" charset="0"/>
            </a:rPr>
            <a:t>Voluntary Organizations</a:t>
          </a:r>
        </a:p>
        <a:p>
          <a:pPr algn="l"/>
          <a:endParaRPr lang="en-US" sz="1200" b="1" u="sng" dirty="0">
            <a:latin typeface="Arial" pitchFamily="34" charset="0"/>
            <a:cs typeface="Arial" pitchFamily="34" charset="0"/>
          </a:endParaRPr>
        </a:p>
      </dgm:t>
    </dgm:pt>
    <dgm:pt modelId="{2E203DA8-BF7A-437A-819A-54950C8EE146}" type="parTrans" cxnId="{45669D7A-06E3-4688-A57D-72C439AE15C1}">
      <dgm:prSet/>
      <dgm:spPr/>
      <dgm:t>
        <a:bodyPr/>
        <a:lstStyle/>
        <a:p>
          <a:endParaRPr lang="en-US"/>
        </a:p>
      </dgm:t>
    </dgm:pt>
    <dgm:pt modelId="{E744A6AD-DCF3-4D58-B990-27734563FCBA}" type="sibTrans" cxnId="{45669D7A-06E3-4688-A57D-72C439AE15C1}">
      <dgm:prSet/>
      <dgm:spPr/>
      <dgm:t>
        <a:bodyPr/>
        <a:lstStyle/>
        <a:p>
          <a:endParaRPr lang="en-US"/>
        </a:p>
      </dgm:t>
    </dgm:pt>
    <dgm:pt modelId="{B90129F8-B17F-45C7-9293-7F9331DAFAC8}">
      <dgm:prSet phldrT="[Text]" custT="1"/>
      <dgm:spPr/>
      <dgm:t>
        <a:bodyPr/>
        <a:lstStyle/>
        <a:p>
          <a:pPr algn="ctr"/>
          <a:r>
            <a:rPr lang="en-US" sz="1200" b="1" u="sng">
              <a:latin typeface="Arial" pitchFamily="34" charset="0"/>
              <a:cs typeface="Arial" pitchFamily="34" charset="0"/>
            </a:rPr>
            <a:t>Insurance</a:t>
          </a:r>
          <a:endParaRPr lang="en-US" sz="900" b="1" u="sng">
            <a:latin typeface="Arial" pitchFamily="34" charset="0"/>
            <a:cs typeface="Arial" pitchFamily="34" charset="0"/>
          </a:endParaRPr>
        </a:p>
        <a:p>
          <a:pPr algn="ctr"/>
          <a:endParaRPr lang="en-US" sz="900" b="1" u="sng">
            <a:latin typeface="Arial" pitchFamily="34" charset="0"/>
            <a:cs typeface="Arial" pitchFamily="34" charset="0"/>
          </a:endParaRPr>
        </a:p>
        <a:p>
          <a:pPr algn="ctr"/>
          <a:endParaRPr lang="en-US" sz="800" b="1" u="sng" dirty="0">
            <a:latin typeface="Arial" pitchFamily="34" charset="0"/>
            <a:cs typeface="Arial" pitchFamily="34" charset="0"/>
          </a:endParaRPr>
        </a:p>
      </dgm:t>
    </dgm:pt>
    <dgm:pt modelId="{944A81B7-D712-4599-B2AD-1982BBDFA17E}" type="parTrans" cxnId="{FB7F55E0-9F7E-477A-9257-D883E336A3F4}">
      <dgm:prSet/>
      <dgm:spPr/>
      <dgm:t>
        <a:bodyPr/>
        <a:lstStyle/>
        <a:p>
          <a:endParaRPr lang="en-US"/>
        </a:p>
      </dgm:t>
    </dgm:pt>
    <dgm:pt modelId="{461DCE03-D802-496E-82D7-7A8C6E2D5267}" type="sibTrans" cxnId="{FB7F55E0-9F7E-477A-9257-D883E336A3F4}">
      <dgm:prSet/>
      <dgm:spPr/>
      <dgm:t>
        <a:bodyPr/>
        <a:lstStyle/>
        <a:p>
          <a:endParaRPr lang="en-US"/>
        </a:p>
      </dgm:t>
    </dgm:pt>
    <dgm:pt modelId="{2D9BEE5E-2E3F-4BFB-BBC2-BAE7B225F1CF}">
      <dgm:prSet phldrT="[Text]" custT="1"/>
      <dgm:spPr/>
      <dgm:t>
        <a:bodyPr/>
        <a:lstStyle/>
        <a:p>
          <a:pPr algn="ctr"/>
          <a:r>
            <a:rPr lang="en-US" sz="1200" b="1" u="sng">
              <a:latin typeface="Arial" pitchFamily="34" charset="0"/>
              <a:cs typeface="Arial" pitchFamily="34" charset="0"/>
            </a:rPr>
            <a:t>FEMA Programs</a:t>
          </a:r>
        </a:p>
        <a:p>
          <a:pPr algn="l"/>
          <a:endParaRPr lang="en-US" sz="1200" b="1" u="sng" dirty="0">
            <a:latin typeface="Arial" pitchFamily="34" charset="0"/>
            <a:cs typeface="Arial" pitchFamily="34" charset="0"/>
          </a:endParaRPr>
        </a:p>
      </dgm:t>
    </dgm:pt>
    <dgm:pt modelId="{F6684B97-8478-4382-9FB2-A7028594BE93}" type="parTrans" cxnId="{0DAFA6B5-D677-4DEF-BBA2-75A5FFD9EB71}">
      <dgm:prSet/>
      <dgm:spPr/>
      <dgm:t>
        <a:bodyPr/>
        <a:lstStyle/>
        <a:p>
          <a:endParaRPr lang="en-US"/>
        </a:p>
      </dgm:t>
    </dgm:pt>
    <dgm:pt modelId="{F037B346-4B34-4B7B-93D5-92B1386F5F25}" type="sibTrans" cxnId="{0DAFA6B5-D677-4DEF-BBA2-75A5FFD9EB71}">
      <dgm:prSet/>
      <dgm:spPr/>
      <dgm:t>
        <a:bodyPr/>
        <a:lstStyle/>
        <a:p>
          <a:endParaRPr lang="en-US"/>
        </a:p>
      </dgm:t>
    </dgm:pt>
    <dgm:pt modelId="{4745FE4A-AEFD-4690-9D11-F091F67086BC}">
      <dgm:prSet phldrT="[Text]" custT="1"/>
      <dgm:spPr/>
      <dgm:t>
        <a:bodyPr/>
        <a:lstStyle/>
        <a:p>
          <a:pPr algn="l"/>
          <a:r>
            <a:rPr lang="en-US" sz="1100" b="1">
              <a:latin typeface="Arial" pitchFamily="34" charset="0"/>
              <a:cs typeface="Arial" pitchFamily="34" charset="0"/>
            </a:rPr>
            <a:t>Mass Feeding</a:t>
          </a:r>
          <a:endParaRPr lang="en-US" sz="1100" b="1" dirty="0">
            <a:latin typeface="Arial" pitchFamily="34" charset="0"/>
            <a:cs typeface="Arial" pitchFamily="34" charset="0"/>
          </a:endParaRPr>
        </a:p>
      </dgm:t>
    </dgm:pt>
    <dgm:pt modelId="{22B31327-003D-4140-BCED-FDB4478B1A5D}" type="parTrans" cxnId="{B41D0EB4-8170-40B9-AC7B-5DCCFEC2021C}">
      <dgm:prSet/>
      <dgm:spPr/>
      <dgm:t>
        <a:bodyPr/>
        <a:lstStyle/>
        <a:p>
          <a:endParaRPr lang="en-US"/>
        </a:p>
      </dgm:t>
    </dgm:pt>
    <dgm:pt modelId="{2DBD2A13-920F-4204-9662-6A5937336C70}" type="sibTrans" cxnId="{B41D0EB4-8170-40B9-AC7B-5DCCFEC2021C}">
      <dgm:prSet/>
      <dgm:spPr/>
      <dgm:t>
        <a:bodyPr/>
        <a:lstStyle/>
        <a:p>
          <a:endParaRPr lang="en-US"/>
        </a:p>
      </dgm:t>
    </dgm:pt>
    <dgm:pt modelId="{FD0642F9-37E4-4B2C-98B3-44EC2F73B0C1}">
      <dgm:prSet phldrT="[Text]" custT="1"/>
      <dgm:spPr/>
      <dgm:t>
        <a:bodyPr/>
        <a:lstStyle/>
        <a:p>
          <a:pPr algn="l"/>
          <a:r>
            <a:rPr lang="en-US" sz="1100" b="1">
              <a:latin typeface="Arial" pitchFamily="34" charset="0"/>
              <a:cs typeface="Arial" pitchFamily="34" charset="0"/>
            </a:rPr>
            <a:t>Homeowners</a:t>
          </a:r>
          <a:endParaRPr lang="en-US" sz="1100" b="1" dirty="0">
            <a:latin typeface="Arial" pitchFamily="34" charset="0"/>
            <a:cs typeface="Arial" pitchFamily="34" charset="0"/>
          </a:endParaRPr>
        </a:p>
      </dgm:t>
    </dgm:pt>
    <dgm:pt modelId="{2B12936E-046F-46C5-B029-7B524DC32E50}" type="parTrans" cxnId="{463DD0C1-EA20-47CE-8791-3DA95E1D948B}">
      <dgm:prSet/>
      <dgm:spPr/>
      <dgm:t>
        <a:bodyPr/>
        <a:lstStyle/>
        <a:p>
          <a:endParaRPr lang="en-US"/>
        </a:p>
      </dgm:t>
    </dgm:pt>
    <dgm:pt modelId="{D62EAABB-984A-4DA1-9339-5709FBAB0C5E}" type="sibTrans" cxnId="{463DD0C1-EA20-47CE-8791-3DA95E1D948B}">
      <dgm:prSet/>
      <dgm:spPr/>
      <dgm:t>
        <a:bodyPr/>
        <a:lstStyle/>
        <a:p>
          <a:endParaRPr lang="en-US"/>
        </a:p>
      </dgm:t>
    </dgm:pt>
    <dgm:pt modelId="{DADFB11C-61A0-4D21-AC15-08A37EB6EC78}">
      <dgm:prSet phldrT="[Text]" custT="1"/>
      <dgm:spPr/>
      <dgm:t>
        <a:bodyPr/>
        <a:lstStyle/>
        <a:p>
          <a:pPr algn="l"/>
          <a:r>
            <a:rPr lang="en-US" sz="1100" b="1">
              <a:latin typeface="Arial" pitchFamily="34" charset="0"/>
              <a:cs typeface="Arial" pitchFamily="34" charset="0"/>
            </a:rPr>
            <a:t>Renters</a:t>
          </a:r>
          <a:endParaRPr lang="en-US" sz="1100" b="1" dirty="0">
            <a:latin typeface="Arial" pitchFamily="34" charset="0"/>
            <a:cs typeface="Arial" pitchFamily="34" charset="0"/>
          </a:endParaRPr>
        </a:p>
      </dgm:t>
    </dgm:pt>
    <dgm:pt modelId="{F8AB8C40-E98E-470F-9214-0DFDA799EECA}" type="parTrans" cxnId="{34E9A7A4-5A88-4824-9E13-8502EF7D9DE2}">
      <dgm:prSet/>
      <dgm:spPr/>
      <dgm:t>
        <a:bodyPr/>
        <a:lstStyle/>
        <a:p>
          <a:endParaRPr lang="en-US"/>
        </a:p>
      </dgm:t>
    </dgm:pt>
    <dgm:pt modelId="{D0BBA8EB-C9C7-4399-A6DC-7FDFCA33445A}" type="sibTrans" cxnId="{34E9A7A4-5A88-4824-9E13-8502EF7D9DE2}">
      <dgm:prSet/>
      <dgm:spPr/>
      <dgm:t>
        <a:bodyPr/>
        <a:lstStyle/>
        <a:p>
          <a:endParaRPr lang="en-US"/>
        </a:p>
      </dgm:t>
    </dgm:pt>
    <dgm:pt modelId="{0030C924-95C6-4B9D-ACA0-6943A7DC6281}">
      <dgm:prSet phldrT="[Text]" custT="1"/>
      <dgm:spPr/>
      <dgm:t>
        <a:bodyPr/>
        <a:lstStyle/>
        <a:p>
          <a:pPr algn="l"/>
          <a:r>
            <a:rPr lang="en-US" sz="1100" b="1">
              <a:latin typeface="Arial" pitchFamily="34" charset="0"/>
              <a:cs typeface="Arial" pitchFamily="34" charset="0"/>
            </a:rPr>
            <a:t>Flood</a:t>
          </a:r>
          <a:endParaRPr lang="en-US" sz="1100" b="1" dirty="0">
            <a:latin typeface="Arial" pitchFamily="34" charset="0"/>
            <a:cs typeface="Arial" pitchFamily="34" charset="0"/>
          </a:endParaRPr>
        </a:p>
      </dgm:t>
    </dgm:pt>
    <dgm:pt modelId="{8067735E-D6EF-414F-8822-70C9C8560833}" type="parTrans" cxnId="{C1613A53-CF43-4C64-802E-B620E9EDA522}">
      <dgm:prSet/>
      <dgm:spPr/>
      <dgm:t>
        <a:bodyPr/>
        <a:lstStyle/>
        <a:p>
          <a:endParaRPr lang="en-US"/>
        </a:p>
      </dgm:t>
    </dgm:pt>
    <dgm:pt modelId="{405FF6A6-E183-448E-836F-4B257C52FB16}" type="sibTrans" cxnId="{C1613A53-CF43-4C64-802E-B620E9EDA522}">
      <dgm:prSet/>
      <dgm:spPr/>
      <dgm:t>
        <a:bodyPr/>
        <a:lstStyle/>
        <a:p>
          <a:endParaRPr lang="en-US"/>
        </a:p>
      </dgm:t>
    </dgm:pt>
    <dgm:pt modelId="{D45AB8E9-8F7D-4DDD-9710-F5369D336390}">
      <dgm:prSet phldrT="[Text]" custT="1"/>
      <dgm:spPr/>
      <dgm:t>
        <a:bodyPr/>
        <a:lstStyle/>
        <a:p>
          <a:pPr algn="l"/>
          <a:r>
            <a:rPr lang="en-US" sz="1100" b="1">
              <a:latin typeface="Arial" pitchFamily="34" charset="0"/>
              <a:cs typeface="Arial" pitchFamily="34" charset="0"/>
            </a:rPr>
            <a:t>Home Repair</a:t>
          </a:r>
          <a:endParaRPr lang="en-US" sz="1100" b="1" dirty="0">
            <a:latin typeface="Arial" pitchFamily="34" charset="0"/>
            <a:cs typeface="Arial" pitchFamily="34" charset="0"/>
          </a:endParaRPr>
        </a:p>
      </dgm:t>
    </dgm:pt>
    <dgm:pt modelId="{72A9EFDF-5E5E-41D0-8330-F367903BC180}" type="parTrans" cxnId="{E86FF0DF-4D1D-4246-A8CE-143E584F4E40}">
      <dgm:prSet/>
      <dgm:spPr/>
      <dgm:t>
        <a:bodyPr/>
        <a:lstStyle/>
        <a:p>
          <a:endParaRPr lang="en-US"/>
        </a:p>
      </dgm:t>
    </dgm:pt>
    <dgm:pt modelId="{A523F4C4-BD44-444D-875C-94B47903DCFD}" type="sibTrans" cxnId="{E86FF0DF-4D1D-4246-A8CE-143E584F4E40}">
      <dgm:prSet/>
      <dgm:spPr/>
      <dgm:t>
        <a:bodyPr/>
        <a:lstStyle/>
        <a:p>
          <a:endParaRPr lang="en-US"/>
        </a:p>
      </dgm:t>
    </dgm:pt>
    <dgm:pt modelId="{D0E1278F-4F49-4235-B840-591B9B26E028}">
      <dgm:prSet phldrT="[Text]" custT="1"/>
      <dgm:spPr/>
      <dgm:t>
        <a:bodyPr/>
        <a:lstStyle/>
        <a:p>
          <a:pPr algn="l"/>
          <a:r>
            <a:rPr lang="en-US" sz="1100" b="1">
              <a:latin typeface="Arial" pitchFamily="34" charset="0"/>
              <a:cs typeface="Arial" pitchFamily="34" charset="0"/>
            </a:rPr>
            <a:t>Medical, Dental, Funeral</a:t>
          </a:r>
          <a:endParaRPr lang="en-US" sz="1100" b="1" dirty="0">
            <a:latin typeface="Arial" pitchFamily="34" charset="0"/>
            <a:cs typeface="Arial" pitchFamily="34" charset="0"/>
          </a:endParaRPr>
        </a:p>
      </dgm:t>
    </dgm:pt>
    <dgm:pt modelId="{9290EE8C-F2E3-4C0D-B981-794395CE36AA}" type="parTrans" cxnId="{81512B67-E82C-4120-8E7B-DB34CCC85672}">
      <dgm:prSet/>
      <dgm:spPr/>
      <dgm:t>
        <a:bodyPr/>
        <a:lstStyle/>
        <a:p>
          <a:endParaRPr lang="en-US"/>
        </a:p>
      </dgm:t>
    </dgm:pt>
    <dgm:pt modelId="{6CE8ADD2-527B-4CC0-9425-BADC4E421321}" type="sibTrans" cxnId="{81512B67-E82C-4120-8E7B-DB34CCC85672}">
      <dgm:prSet/>
      <dgm:spPr/>
      <dgm:t>
        <a:bodyPr/>
        <a:lstStyle/>
        <a:p>
          <a:endParaRPr lang="en-US"/>
        </a:p>
      </dgm:t>
    </dgm:pt>
    <dgm:pt modelId="{59A73959-6669-4F57-8C07-31EA34E1E477}">
      <dgm:prSet phldrT="[Text]" custT="1"/>
      <dgm:spPr/>
      <dgm:t>
        <a:bodyPr/>
        <a:lstStyle/>
        <a:p>
          <a:pPr algn="ctr"/>
          <a:r>
            <a:rPr lang="en-US" sz="1200" b="1" u="sng">
              <a:latin typeface="Arial" pitchFamily="34" charset="0"/>
              <a:cs typeface="Arial" pitchFamily="34" charset="0"/>
            </a:rPr>
            <a:t>SBA Programs</a:t>
          </a:r>
        </a:p>
        <a:p>
          <a:pPr algn="l"/>
          <a:endParaRPr lang="en-US" sz="1200" b="1" u="sng" dirty="0">
            <a:latin typeface="Arial" pitchFamily="34" charset="0"/>
            <a:cs typeface="Arial" pitchFamily="34" charset="0"/>
          </a:endParaRPr>
        </a:p>
      </dgm:t>
    </dgm:pt>
    <dgm:pt modelId="{EDDBCBA3-2241-4C51-B3C9-0CB4B78216E5}" type="parTrans" cxnId="{366610A3-8D2D-48EB-8B54-5989C028156D}">
      <dgm:prSet/>
      <dgm:spPr/>
      <dgm:t>
        <a:bodyPr/>
        <a:lstStyle/>
        <a:p>
          <a:endParaRPr lang="en-US"/>
        </a:p>
      </dgm:t>
    </dgm:pt>
    <dgm:pt modelId="{6FB4106B-EA57-411D-94E3-F3130C6257BB}" type="sibTrans" cxnId="{366610A3-8D2D-48EB-8B54-5989C028156D}">
      <dgm:prSet/>
      <dgm:spPr/>
      <dgm:t>
        <a:bodyPr/>
        <a:lstStyle/>
        <a:p>
          <a:endParaRPr lang="en-US"/>
        </a:p>
      </dgm:t>
    </dgm:pt>
    <dgm:pt modelId="{3DEE4A16-6778-4EF5-9F89-244FBA6E599E}">
      <dgm:prSet phldrT="[Text]" custT="1"/>
      <dgm:spPr/>
      <dgm:t>
        <a:bodyPr/>
        <a:lstStyle/>
        <a:p>
          <a:pPr algn="l"/>
          <a:r>
            <a:rPr lang="en-US" sz="1100" b="1">
              <a:latin typeface="Arial" pitchFamily="34" charset="0"/>
              <a:cs typeface="Arial" pitchFamily="34" charset="0"/>
            </a:rPr>
            <a:t>Real Property Loans up to $200,000</a:t>
          </a:r>
          <a:endParaRPr lang="en-US" sz="1100" b="1" dirty="0">
            <a:latin typeface="Arial" pitchFamily="34" charset="0"/>
            <a:cs typeface="Arial" pitchFamily="34" charset="0"/>
          </a:endParaRPr>
        </a:p>
      </dgm:t>
    </dgm:pt>
    <dgm:pt modelId="{484A5B94-1FC7-4373-8DA3-4A3DA08D5A41}" type="parTrans" cxnId="{46DCC2E6-F929-4032-BE3E-5AE9B6D24DAF}">
      <dgm:prSet/>
      <dgm:spPr/>
      <dgm:t>
        <a:bodyPr/>
        <a:lstStyle/>
        <a:p>
          <a:endParaRPr lang="en-US"/>
        </a:p>
      </dgm:t>
    </dgm:pt>
    <dgm:pt modelId="{CB61453C-A350-4757-A152-D02B34B3CC4D}" type="sibTrans" cxnId="{46DCC2E6-F929-4032-BE3E-5AE9B6D24DAF}">
      <dgm:prSet/>
      <dgm:spPr/>
      <dgm:t>
        <a:bodyPr/>
        <a:lstStyle/>
        <a:p>
          <a:endParaRPr lang="en-US"/>
        </a:p>
      </dgm:t>
    </dgm:pt>
    <dgm:pt modelId="{CC54B11B-C76A-4391-808D-A7314979BCCF}">
      <dgm:prSet phldrT="[Text]" custT="1"/>
      <dgm:spPr/>
      <dgm:t>
        <a:bodyPr/>
        <a:lstStyle/>
        <a:p>
          <a:pPr algn="l"/>
          <a:r>
            <a:rPr lang="en-US" sz="1100" b="1">
              <a:latin typeface="Arial" pitchFamily="34" charset="0"/>
              <a:cs typeface="Arial" pitchFamily="34" charset="0"/>
            </a:rPr>
            <a:t>Personal Property Loans up to $40,000</a:t>
          </a:r>
          <a:endParaRPr lang="en-US" sz="1100" b="1" dirty="0">
            <a:latin typeface="Arial" pitchFamily="34" charset="0"/>
            <a:cs typeface="Arial" pitchFamily="34" charset="0"/>
          </a:endParaRPr>
        </a:p>
      </dgm:t>
    </dgm:pt>
    <dgm:pt modelId="{5216D7E3-62A5-434C-B71D-9E8276B22502}" type="parTrans" cxnId="{2A62CE32-6767-43C5-A3A7-1CCC8417172C}">
      <dgm:prSet/>
      <dgm:spPr/>
      <dgm:t>
        <a:bodyPr/>
        <a:lstStyle/>
        <a:p>
          <a:endParaRPr lang="en-US"/>
        </a:p>
      </dgm:t>
    </dgm:pt>
    <dgm:pt modelId="{24DEE0E4-43AA-49BF-8942-AABFBF0B2199}" type="sibTrans" cxnId="{2A62CE32-6767-43C5-A3A7-1CCC8417172C}">
      <dgm:prSet/>
      <dgm:spPr/>
      <dgm:t>
        <a:bodyPr/>
        <a:lstStyle/>
        <a:p>
          <a:endParaRPr lang="en-US"/>
        </a:p>
      </dgm:t>
    </dgm:pt>
    <dgm:pt modelId="{E8F225E7-7A95-445C-ABA7-A7BD8BC800B4}">
      <dgm:prSet phldrT="[Text]" custT="1"/>
      <dgm:spPr/>
      <dgm:t>
        <a:bodyPr/>
        <a:lstStyle/>
        <a:p>
          <a:pPr algn="ctr"/>
          <a:r>
            <a:rPr lang="en-US" sz="1200" b="1" u="sng">
              <a:latin typeface="Arial" pitchFamily="34" charset="0"/>
              <a:cs typeface="Arial" pitchFamily="34" charset="0"/>
            </a:rPr>
            <a:t>FEMA Programs</a:t>
          </a:r>
        </a:p>
        <a:p>
          <a:pPr algn="l"/>
          <a:endParaRPr lang="en-US" sz="1200" b="1" u="sng" dirty="0">
            <a:latin typeface="Arial" pitchFamily="34" charset="0"/>
            <a:cs typeface="Arial" pitchFamily="34" charset="0"/>
          </a:endParaRPr>
        </a:p>
      </dgm:t>
    </dgm:pt>
    <dgm:pt modelId="{334A022B-5A0F-4BF4-BB9C-27AC75D7C655}" type="parTrans" cxnId="{D0DF7F97-AC20-45B3-89EA-DE5ACE28DF2B}">
      <dgm:prSet/>
      <dgm:spPr/>
      <dgm:t>
        <a:bodyPr/>
        <a:lstStyle/>
        <a:p>
          <a:endParaRPr lang="en-US"/>
        </a:p>
      </dgm:t>
    </dgm:pt>
    <dgm:pt modelId="{0D055069-9A60-47C2-A055-315EC4D20FEA}" type="sibTrans" cxnId="{D0DF7F97-AC20-45B3-89EA-DE5ACE28DF2B}">
      <dgm:prSet/>
      <dgm:spPr/>
      <dgm:t>
        <a:bodyPr/>
        <a:lstStyle/>
        <a:p>
          <a:endParaRPr lang="en-US"/>
        </a:p>
      </dgm:t>
    </dgm:pt>
    <dgm:pt modelId="{36B67D0C-1E4C-4D0A-99D5-5FB3A7B9B59B}">
      <dgm:prSet phldrT="[Text]" custT="1"/>
      <dgm:spPr/>
      <dgm:t>
        <a:bodyPr/>
        <a:lstStyle/>
        <a:p>
          <a:pPr algn="l"/>
          <a:r>
            <a:rPr lang="en-US" sz="1100" b="1">
              <a:latin typeface="Arial" pitchFamily="34" charset="0"/>
              <a:cs typeface="Arial" pitchFamily="34" charset="0"/>
            </a:rPr>
            <a:t>Personal Property</a:t>
          </a:r>
          <a:endParaRPr lang="en-US" sz="1100" b="1" dirty="0">
            <a:latin typeface="Arial" pitchFamily="34" charset="0"/>
            <a:cs typeface="Arial" pitchFamily="34" charset="0"/>
          </a:endParaRPr>
        </a:p>
      </dgm:t>
    </dgm:pt>
    <dgm:pt modelId="{2087FAB4-2C1C-48FA-A3C4-04F34E0A7AF5}" type="parTrans" cxnId="{7D25B0EE-6EF6-4BCC-BA5B-709BDBB36471}">
      <dgm:prSet/>
      <dgm:spPr/>
      <dgm:t>
        <a:bodyPr/>
        <a:lstStyle/>
        <a:p>
          <a:endParaRPr lang="en-US"/>
        </a:p>
      </dgm:t>
    </dgm:pt>
    <dgm:pt modelId="{009FD556-BD98-45E0-B8FA-0237BA010029}" type="sibTrans" cxnId="{7D25B0EE-6EF6-4BCC-BA5B-709BDBB36471}">
      <dgm:prSet/>
      <dgm:spPr/>
      <dgm:t>
        <a:bodyPr/>
        <a:lstStyle/>
        <a:p>
          <a:endParaRPr lang="en-US"/>
        </a:p>
      </dgm:t>
    </dgm:pt>
    <dgm:pt modelId="{62B5F49D-40E5-4DD9-A956-FB38600D3C45}">
      <dgm:prSet phldrT="[Text]" custT="1"/>
      <dgm:spPr/>
      <dgm:t>
        <a:bodyPr/>
        <a:lstStyle/>
        <a:p>
          <a:pPr algn="l"/>
          <a:r>
            <a:rPr lang="en-US" sz="1100" b="1">
              <a:latin typeface="Arial" pitchFamily="34" charset="0"/>
              <a:cs typeface="Arial" pitchFamily="34" charset="0"/>
            </a:rPr>
            <a:t>Moving &amp; Storage</a:t>
          </a:r>
          <a:endParaRPr lang="en-US" sz="1100" b="1" dirty="0">
            <a:latin typeface="Arial" pitchFamily="34" charset="0"/>
            <a:cs typeface="Arial" pitchFamily="34" charset="0"/>
          </a:endParaRPr>
        </a:p>
      </dgm:t>
    </dgm:pt>
    <dgm:pt modelId="{64388A17-73BC-48D3-8419-EADD45C9A182}" type="parTrans" cxnId="{27FAD946-280C-4D8A-8309-240C1134A0FA}">
      <dgm:prSet/>
      <dgm:spPr/>
      <dgm:t>
        <a:bodyPr/>
        <a:lstStyle/>
        <a:p>
          <a:endParaRPr lang="en-US"/>
        </a:p>
      </dgm:t>
    </dgm:pt>
    <dgm:pt modelId="{41B9A96E-77B2-4542-BC73-D4706EDB7F5D}" type="sibTrans" cxnId="{27FAD946-280C-4D8A-8309-240C1134A0FA}">
      <dgm:prSet/>
      <dgm:spPr/>
      <dgm:t>
        <a:bodyPr/>
        <a:lstStyle/>
        <a:p>
          <a:endParaRPr lang="en-US"/>
        </a:p>
      </dgm:t>
    </dgm:pt>
    <dgm:pt modelId="{E4ECB316-3E00-468A-BA71-91C91A461653}">
      <dgm:prSet phldrT="[Text]" custT="1"/>
      <dgm:spPr/>
      <dgm:t>
        <a:bodyPr/>
        <a:lstStyle/>
        <a:p>
          <a:pPr algn="l"/>
          <a:r>
            <a:rPr lang="en-US" sz="1100" b="1">
              <a:latin typeface="Arial" pitchFamily="34" charset="0"/>
              <a:cs typeface="Arial" pitchFamily="34" charset="0"/>
            </a:rPr>
            <a:t>Transportation</a:t>
          </a:r>
          <a:endParaRPr lang="en-US" sz="1100" b="1" dirty="0">
            <a:latin typeface="Arial" pitchFamily="34" charset="0"/>
            <a:cs typeface="Arial" pitchFamily="34" charset="0"/>
          </a:endParaRPr>
        </a:p>
      </dgm:t>
    </dgm:pt>
    <dgm:pt modelId="{D4AF46AF-C967-4787-A516-0E19666A3EEC}" type="parTrans" cxnId="{D4DB4A12-6E46-49E2-9FBE-3A14EAACC03F}">
      <dgm:prSet/>
      <dgm:spPr/>
      <dgm:t>
        <a:bodyPr/>
        <a:lstStyle/>
        <a:p>
          <a:endParaRPr lang="en-US"/>
        </a:p>
      </dgm:t>
    </dgm:pt>
    <dgm:pt modelId="{B1468CF7-A8AF-4721-AAF9-40E7C8FEE8A8}" type="sibTrans" cxnId="{D4DB4A12-6E46-49E2-9FBE-3A14EAACC03F}">
      <dgm:prSet/>
      <dgm:spPr/>
      <dgm:t>
        <a:bodyPr/>
        <a:lstStyle/>
        <a:p>
          <a:endParaRPr lang="en-US"/>
        </a:p>
      </dgm:t>
    </dgm:pt>
    <dgm:pt modelId="{27B92917-1957-479C-88DE-9DADC3294052}">
      <dgm:prSet phldrT="[Text]" custT="1"/>
      <dgm:spPr/>
      <dgm:t>
        <a:bodyPr/>
        <a:lstStyle/>
        <a:p>
          <a:pPr algn="ctr"/>
          <a:r>
            <a:rPr lang="en-US" sz="1200" b="1" u="sng">
              <a:latin typeface="Arial" pitchFamily="34" charset="0"/>
              <a:cs typeface="Arial" pitchFamily="34" charset="0"/>
            </a:rPr>
            <a:t>Voluntary Organizations</a:t>
          </a:r>
        </a:p>
        <a:p>
          <a:pPr algn="l"/>
          <a:endParaRPr lang="en-US" sz="1200" b="1" u="sng" dirty="0">
            <a:latin typeface="Arial" pitchFamily="34" charset="0"/>
            <a:cs typeface="Arial" pitchFamily="34" charset="0"/>
          </a:endParaRPr>
        </a:p>
      </dgm:t>
    </dgm:pt>
    <dgm:pt modelId="{CC02132D-B776-4A9B-9477-8FABC604FFCC}" type="parTrans" cxnId="{CFA8F913-FD50-4402-91DD-58709EB6659F}">
      <dgm:prSet/>
      <dgm:spPr/>
      <dgm:t>
        <a:bodyPr/>
        <a:lstStyle/>
        <a:p>
          <a:endParaRPr lang="en-US"/>
        </a:p>
      </dgm:t>
    </dgm:pt>
    <dgm:pt modelId="{FFDB3C0C-2008-4DEE-A779-53C5F6F403E9}" type="sibTrans" cxnId="{CFA8F913-FD50-4402-91DD-58709EB6659F}">
      <dgm:prSet/>
      <dgm:spPr/>
      <dgm:t>
        <a:bodyPr/>
        <a:lstStyle/>
        <a:p>
          <a:endParaRPr lang="en-US"/>
        </a:p>
      </dgm:t>
    </dgm:pt>
    <dgm:pt modelId="{FD48ABDB-D6FE-468A-B7C2-FAD0F6900FF8}">
      <dgm:prSet phldrT="[Text]" custT="1"/>
      <dgm:spPr/>
      <dgm:t>
        <a:bodyPr/>
        <a:lstStyle/>
        <a:p>
          <a:pPr algn="l"/>
          <a:r>
            <a:rPr lang="en-US" sz="1100" b="1">
              <a:latin typeface="Arial" pitchFamily="34" charset="0"/>
              <a:cs typeface="Arial" pitchFamily="34" charset="0"/>
            </a:rPr>
            <a:t>Long-term, disaster-related unmet needs</a:t>
          </a:r>
          <a:endParaRPr lang="en-US" sz="1100" b="1" dirty="0">
            <a:latin typeface="Arial" pitchFamily="34" charset="0"/>
            <a:cs typeface="Arial" pitchFamily="34" charset="0"/>
          </a:endParaRPr>
        </a:p>
      </dgm:t>
    </dgm:pt>
    <dgm:pt modelId="{D86CEB4E-8CC0-4F32-AA75-05DBE52AE901}" type="parTrans" cxnId="{83AAFF5F-007E-474F-B1A4-BF54BF0EA7C8}">
      <dgm:prSet/>
      <dgm:spPr/>
      <dgm:t>
        <a:bodyPr/>
        <a:lstStyle/>
        <a:p>
          <a:endParaRPr lang="en-US"/>
        </a:p>
      </dgm:t>
    </dgm:pt>
    <dgm:pt modelId="{8AC92B29-EC9C-4DF2-A611-6400381AA105}" type="sibTrans" cxnId="{83AAFF5F-007E-474F-B1A4-BF54BF0EA7C8}">
      <dgm:prSet/>
      <dgm:spPr/>
      <dgm:t>
        <a:bodyPr/>
        <a:lstStyle/>
        <a:p>
          <a:endParaRPr lang="en-US"/>
        </a:p>
      </dgm:t>
    </dgm:pt>
    <dgm:pt modelId="{C30864A3-B71E-468C-B347-558FBCF6619B}">
      <dgm:prSet phldrT="[Text]" custT="1"/>
      <dgm:spPr/>
      <dgm:t>
        <a:bodyPr/>
        <a:lstStyle/>
        <a:p>
          <a:pPr algn="l"/>
          <a:r>
            <a:rPr lang="en-US" sz="1100" b="1">
              <a:latin typeface="Arial" pitchFamily="34" charset="0"/>
              <a:cs typeface="Arial" pitchFamily="34" charset="0"/>
            </a:rPr>
            <a:t>Sheltering</a:t>
          </a:r>
          <a:endParaRPr lang="en-US" sz="1100" b="1" dirty="0">
            <a:latin typeface="Arial" pitchFamily="34" charset="0"/>
            <a:cs typeface="Arial" pitchFamily="34" charset="0"/>
          </a:endParaRPr>
        </a:p>
      </dgm:t>
    </dgm:pt>
    <dgm:pt modelId="{5446AF3D-794D-4BFF-A8AC-E6AD382227C9}" type="parTrans" cxnId="{C8D0466C-F5B8-4AD5-98DF-75E1E8C43222}">
      <dgm:prSet/>
      <dgm:spPr/>
      <dgm:t>
        <a:bodyPr/>
        <a:lstStyle/>
        <a:p>
          <a:endParaRPr lang="en-US"/>
        </a:p>
      </dgm:t>
    </dgm:pt>
    <dgm:pt modelId="{C968F23B-DBD3-4B2B-A60E-4F4F1CDD6492}" type="sibTrans" cxnId="{C8D0466C-F5B8-4AD5-98DF-75E1E8C43222}">
      <dgm:prSet/>
      <dgm:spPr/>
      <dgm:t>
        <a:bodyPr/>
        <a:lstStyle/>
        <a:p>
          <a:endParaRPr lang="en-US"/>
        </a:p>
      </dgm:t>
    </dgm:pt>
    <dgm:pt modelId="{6DD66C07-ED8F-4755-B3B5-BE4E58F47A46}">
      <dgm:prSet phldrT="[Text]" custT="1"/>
      <dgm:spPr/>
      <dgm:t>
        <a:bodyPr/>
        <a:lstStyle/>
        <a:p>
          <a:pPr algn="l"/>
          <a:r>
            <a:rPr lang="en-US" sz="1100" b="1">
              <a:latin typeface="Arial" pitchFamily="34" charset="0"/>
              <a:cs typeface="Arial" pitchFamily="34" charset="0"/>
            </a:rPr>
            <a:t>Emergency  Assistance</a:t>
          </a:r>
          <a:endParaRPr lang="en-US" sz="1100" b="1" dirty="0">
            <a:latin typeface="Arial" pitchFamily="34" charset="0"/>
            <a:cs typeface="Arial" pitchFamily="34" charset="0"/>
          </a:endParaRPr>
        </a:p>
      </dgm:t>
    </dgm:pt>
    <dgm:pt modelId="{3C93A2C2-7228-4FCA-91A0-2E1BB0E86258}" type="parTrans" cxnId="{64B70141-A8B1-4D8C-A698-C2D5151A8DFD}">
      <dgm:prSet/>
      <dgm:spPr/>
      <dgm:t>
        <a:bodyPr/>
        <a:lstStyle/>
        <a:p>
          <a:endParaRPr lang="en-US"/>
        </a:p>
      </dgm:t>
    </dgm:pt>
    <dgm:pt modelId="{123A01CF-4DE9-4852-B132-93724ABE634A}" type="sibTrans" cxnId="{64B70141-A8B1-4D8C-A698-C2D5151A8DFD}">
      <dgm:prSet/>
      <dgm:spPr/>
      <dgm:t>
        <a:bodyPr/>
        <a:lstStyle/>
        <a:p>
          <a:endParaRPr lang="en-US"/>
        </a:p>
      </dgm:t>
    </dgm:pt>
    <dgm:pt modelId="{77E54F91-6999-4803-BB56-09037669D1C5}">
      <dgm:prSet phldrT="[Text]" custT="1"/>
      <dgm:spPr/>
      <dgm:t>
        <a:bodyPr/>
        <a:lstStyle/>
        <a:p>
          <a:pPr algn="l"/>
          <a:r>
            <a:rPr lang="en-US" sz="1100" b="1">
              <a:latin typeface="Arial" pitchFamily="34" charset="0"/>
              <a:cs typeface="Arial" pitchFamily="34" charset="0"/>
            </a:rPr>
            <a:t>Clean-up/muck-out</a:t>
          </a:r>
          <a:endParaRPr lang="en-US" sz="1100" b="1" dirty="0">
            <a:latin typeface="Arial" pitchFamily="34" charset="0"/>
            <a:cs typeface="Arial" pitchFamily="34" charset="0"/>
          </a:endParaRPr>
        </a:p>
      </dgm:t>
    </dgm:pt>
    <dgm:pt modelId="{B309CB19-9E73-4B66-881A-F7D9F0B59A1A}" type="parTrans" cxnId="{3048285D-046D-404F-880F-89B4ADCA96DA}">
      <dgm:prSet/>
      <dgm:spPr/>
      <dgm:t>
        <a:bodyPr/>
        <a:lstStyle/>
        <a:p>
          <a:endParaRPr lang="en-US"/>
        </a:p>
      </dgm:t>
    </dgm:pt>
    <dgm:pt modelId="{2395997A-2EC4-4E13-A051-9984B29EDE4B}" type="sibTrans" cxnId="{3048285D-046D-404F-880F-89B4ADCA96DA}">
      <dgm:prSet/>
      <dgm:spPr/>
      <dgm:t>
        <a:bodyPr/>
        <a:lstStyle/>
        <a:p>
          <a:endParaRPr lang="en-US"/>
        </a:p>
      </dgm:t>
    </dgm:pt>
    <dgm:pt modelId="{40A1822A-0B88-4F72-9EA5-4FAE75433F38}">
      <dgm:prSet phldrT="[Text]" custT="1"/>
      <dgm:spPr/>
      <dgm:t>
        <a:bodyPr/>
        <a:lstStyle/>
        <a:p>
          <a:pPr algn="l"/>
          <a:r>
            <a:rPr lang="en-US" sz="1100" b="1">
              <a:latin typeface="Arial" pitchFamily="34" charset="0"/>
              <a:cs typeface="Arial" pitchFamily="34" charset="0"/>
            </a:rPr>
            <a:t>Fire</a:t>
          </a:r>
          <a:endParaRPr lang="en-US" sz="1100" b="1" dirty="0">
            <a:latin typeface="Arial" pitchFamily="34" charset="0"/>
            <a:cs typeface="Arial" pitchFamily="34" charset="0"/>
          </a:endParaRPr>
        </a:p>
      </dgm:t>
    </dgm:pt>
    <dgm:pt modelId="{028595BC-C4B6-45CC-843E-6FFFBF35E9DD}" type="parTrans" cxnId="{EEED39F5-5454-4428-9175-F4F51440BCD8}">
      <dgm:prSet/>
      <dgm:spPr/>
      <dgm:t>
        <a:bodyPr/>
        <a:lstStyle/>
        <a:p>
          <a:endParaRPr lang="en-US"/>
        </a:p>
      </dgm:t>
    </dgm:pt>
    <dgm:pt modelId="{3800F6D1-C753-413E-9CD3-5949BF7346B2}" type="sibTrans" cxnId="{EEED39F5-5454-4428-9175-F4F51440BCD8}">
      <dgm:prSet/>
      <dgm:spPr/>
      <dgm:t>
        <a:bodyPr/>
        <a:lstStyle/>
        <a:p>
          <a:endParaRPr lang="en-US"/>
        </a:p>
      </dgm:t>
    </dgm:pt>
    <dgm:pt modelId="{BED8C3AE-8B9D-4DF1-A850-917152844CA7}">
      <dgm:prSet phldrT="[Text]" custT="1"/>
      <dgm:spPr/>
      <dgm:t>
        <a:bodyPr/>
        <a:lstStyle/>
        <a:p>
          <a:pPr algn="l"/>
          <a:r>
            <a:rPr lang="en-US" sz="1100" b="1">
              <a:latin typeface="Arial" pitchFamily="34" charset="0"/>
              <a:cs typeface="Arial" pitchFamily="34" charset="0"/>
            </a:rPr>
            <a:t>Earthquake</a:t>
          </a:r>
          <a:endParaRPr lang="en-US" sz="1100" b="1" dirty="0">
            <a:latin typeface="Arial" pitchFamily="34" charset="0"/>
            <a:cs typeface="Arial" pitchFamily="34" charset="0"/>
          </a:endParaRPr>
        </a:p>
      </dgm:t>
    </dgm:pt>
    <dgm:pt modelId="{5482BF44-4967-470A-960D-9045CCC589F5}" type="parTrans" cxnId="{32EE2629-8143-441E-B3B9-7F390D3B75BA}">
      <dgm:prSet/>
      <dgm:spPr/>
      <dgm:t>
        <a:bodyPr/>
        <a:lstStyle/>
        <a:p>
          <a:endParaRPr lang="en-US"/>
        </a:p>
      </dgm:t>
    </dgm:pt>
    <dgm:pt modelId="{09BB59E5-8355-4AB4-A13C-B7D15BA923F6}" type="sibTrans" cxnId="{32EE2629-8143-441E-B3B9-7F390D3B75BA}">
      <dgm:prSet/>
      <dgm:spPr/>
      <dgm:t>
        <a:bodyPr/>
        <a:lstStyle/>
        <a:p>
          <a:endParaRPr lang="en-US"/>
        </a:p>
      </dgm:t>
    </dgm:pt>
    <dgm:pt modelId="{FD4037E5-5FEA-4F5D-8037-9587C340AC87}">
      <dgm:prSet phldrT="[Text]" custT="1"/>
      <dgm:spPr/>
      <dgm:t>
        <a:bodyPr/>
        <a:lstStyle/>
        <a:p>
          <a:pPr algn="l"/>
          <a:r>
            <a:rPr lang="en-US" sz="1100" b="1">
              <a:latin typeface="Arial" pitchFamily="34" charset="0"/>
              <a:cs typeface="Arial" pitchFamily="34" charset="0"/>
            </a:rPr>
            <a:t>Other</a:t>
          </a:r>
          <a:endParaRPr lang="en-US" sz="1100" b="1" dirty="0">
            <a:latin typeface="Arial" pitchFamily="34" charset="0"/>
            <a:cs typeface="Arial" pitchFamily="34" charset="0"/>
          </a:endParaRPr>
        </a:p>
      </dgm:t>
    </dgm:pt>
    <dgm:pt modelId="{4EB92838-194F-4DAB-84E0-CAFB943D1D52}" type="parTrans" cxnId="{1DB6C6B8-19C1-41ED-BDFF-1D380411B04A}">
      <dgm:prSet/>
      <dgm:spPr/>
      <dgm:t>
        <a:bodyPr/>
        <a:lstStyle/>
        <a:p>
          <a:endParaRPr lang="en-US"/>
        </a:p>
      </dgm:t>
    </dgm:pt>
    <dgm:pt modelId="{4E27CCFB-892F-405C-8931-3804BB8036C1}" type="sibTrans" cxnId="{1DB6C6B8-19C1-41ED-BDFF-1D380411B04A}">
      <dgm:prSet/>
      <dgm:spPr/>
      <dgm:t>
        <a:bodyPr/>
        <a:lstStyle/>
        <a:p>
          <a:endParaRPr lang="en-US"/>
        </a:p>
      </dgm:t>
    </dgm:pt>
    <dgm:pt modelId="{9416CEC0-F574-45D5-95E3-08543DFFA801}">
      <dgm:prSet phldrT="[Text]" custT="1"/>
      <dgm:spPr/>
      <dgm:t>
        <a:bodyPr/>
        <a:lstStyle/>
        <a:p>
          <a:pPr algn="l"/>
          <a:r>
            <a:rPr lang="en-US" sz="1100" b="1">
              <a:latin typeface="Arial" pitchFamily="34" charset="0"/>
              <a:cs typeface="Arial" pitchFamily="34" charset="0"/>
            </a:rPr>
            <a:t>Temporary Housing</a:t>
          </a:r>
          <a:endParaRPr lang="en-US" sz="1100" b="1" dirty="0">
            <a:latin typeface="Arial" pitchFamily="34" charset="0"/>
            <a:cs typeface="Arial" pitchFamily="34" charset="0"/>
          </a:endParaRPr>
        </a:p>
      </dgm:t>
    </dgm:pt>
    <dgm:pt modelId="{BF2DACAE-B845-4854-8F8B-C2A1B0F1A236}" type="sibTrans" cxnId="{8B10D560-12DF-4FB5-81CD-25B2FDA15A47}">
      <dgm:prSet/>
      <dgm:spPr/>
      <dgm:t>
        <a:bodyPr/>
        <a:lstStyle/>
        <a:p>
          <a:endParaRPr lang="en-US"/>
        </a:p>
      </dgm:t>
    </dgm:pt>
    <dgm:pt modelId="{39D1A4AA-6810-4884-9060-2621CE2ADBC1}" type="parTrans" cxnId="{8B10D560-12DF-4FB5-81CD-25B2FDA15A47}">
      <dgm:prSet/>
      <dgm:spPr/>
      <dgm:t>
        <a:bodyPr/>
        <a:lstStyle/>
        <a:p>
          <a:endParaRPr lang="en-US"/>
        </a:p>
      </dgm:t>
    </dgm:pt>
    <dgm:pt modelId="{76878432-53F0-4200-B281-A00D02DB18EC}">
      <dgm:prSet phldrT="[Text]" custT="1"/>
      <dgm:spPr/>
      <dgm:t>
        <a:bodyPr/>
        <a:lstStyle/>
        <a:p>
          <a:pPr algn="l"/>
          <a:r>
            <a:rPr lang="en-US" sz="1100" b="1">
              <a:latin typeface="Arial" pitchFamily="34" charset="0"/>
              <a:cs typeface="Arial" pitchFamily="34" charset="0"/>
            </a:rPr>
            <a:t>Childcare</a:t>
          </a:r>
          <a:endParaRPr lang="en-US" sz="1100" b="1" dirty="0">
            <a:latin typeface="Arial" pitchFamily="34" charset="0"/>
            <a:cs typeface="Arial" pitchFamily="34" charset="0"/>
          </a:endParaRPr>
        </a:p>
      </dgm:t>
    </dgm:pt>
    <dgm:pt modelId="{0BCA87DD-0282-4AE6-893B-A37972B86891}" type="parTrans" cxnId="{D93C698F-62DE-4067-9063-8ACEC9BDA6B5}">
      <dgm:prSet/>
      <dgm:spPr/>
      <dgm:t>
        <a:bodyPr/>
        <a:lstStyle/>
        <a:p>
          <a:endParaRPr lang="en-US"/>
        </a:p>
      </dgm:t>
    </dgm:pt>
    <dgm:pt modelId="{68894C5E-0BBA-4687-A31C-0CB5808638AA}" type="sibTrans" cxnId="{D93C698F-62DE-4067-9063-8ACEC9BDA6B5}">
      <dgm:prSet/>
      <dgm:spPr/>
      <dgm:t>
        <a:bodyPr/>
        <a:lstStyle/>
        <a:p>
          <a:endParaRPr lang="en-US"/>
        </a:p>
      </dgm:t>
    </dgm:pt>
    <dgm:pt modelId="{42E0614F-FEC2-4922-BA59-77EF0135D7F0}" type="pres">
      <dgm:prSet presAssocID="{C05310E2-9A95-4E69-911B-9C4D5CF21FBC}" presName="CompostProcess" presStyleCnt="0">
        <dgm:presLayoutVars>
          <dgm:dir/>
          <dgm:resizeHandles val="exact"/>
        </dgm:presLayoutVars>
      </dgm:prSet>
      <dgm:spPr/>
    </dgm:pt>
    <dgm:pt modelId="{61F40F9E-45E4-43B4-A142-8934935278B4}" type="pres">
      <dgm:prSet presAssocID="{C05310E2-9A95-4E69-911B-9C4D5CF21FBC}" presName="arrow" presStyleLbl="bgShp" presStyleIdx="0" presStyleCnt="1"/>
      <dgm:spPr/>
    </dgm:pt>
    <dgm:pt modelId="{29B1C9CD-375C-4A23-8465-7FBC41802FEC}" type="pres">
      <dgm:prSet presAssocID="{C05310E2-9A95-4E69-911B-9C4D5CF21FBC}" presName="linearProcess" presStyleCnt="0"/>
      <dgm:spPr/>
    </dgm:pt>
    <dgm:pt modelId="{FD68DDCD-1A6F-4B18-8FD0-723503CDC90A}" type="pres">
      <dgm:prSet presAssocID="{B6C96C11-B86B-4D89-818A-5147E8E40FDA}" presName="textNode" presStyleLbl="node1" presStyleIdx="0" presStyleCnt="6">
        <dgm:presLayoutVars>
          <dgm:bulletEnabled val="1"/>
        </dgm:presLayoutVars>
      </dgm:prSet>
      <dgm:spPr/>
    </dgm:pt>
    <dgm:pt modelId="{F3D7E0B9-DAAE-4CAE-9416-76E47E9A2A9D}" type="pres">
      <dgm:prSet presAssocID="{E744A6AD-DCF3-4D58-B990-27734563FCBA}" presName="sibTrans" presStyleCnt="0"/>
      <dgm:spPr/>
    </dgm:pt>
    <dgm:pt modelId="{E570E346-0948-48C5-B012-60C96EF327B1}" type="pres">
      <dgm:prSet presAssocID="{B90129F8-B17F-45C7-9293-7F9331DAFAC8}" presName="textNode" presStyleLbl="node1" presStyleIdx="1" presStyleCnt="6">
        <dgm:presLayoutVars>
          <dgm:bulletEnabled val="1"/>
        </dgm:presLayoutVars>
      </dgm:prSet>
      <dgm:spPr/>
    </dgm:pt>
    <dgm:pt modelId="{B255EF45-4F6D-4E84-B879-389D512280D3}" type="pres">
      <dgm:prSet presAssocID="{461DCE03-D802-496E-82D7-7A8C6E2D5267}" presName="sibTrans" presStyleCnt="0"/>
      <dgm:spPr/>
    </dgm:pt>
    <dgm:pt modelId="{207748CD-166F-482B-AC1C-150E00A9FD29}" type="pres">
      <dgm:prSet presAssocID="{2D9BEE5E-2E3F-4BFB-BBC2-BAE7B225F1CF}" presName="textNode" presStyleLbl="node1" presStyleIdx="2" presStyleCnt="6" custLinFactNeighborY="-1471">
        <dgm:presLayoutVars>
          <dgm:bulletEnabled val="1"/>
        </dgm:presLayoutVars>
      </dgm:prSet>
      <dgm:spPr/>
    </dgm:pt>
    <dgm:pt modelId="{59BEA97A-C062-40CA-B182-5F74BE63753F}" type="pres">
      <dgm:prSet presAssocID="{F037B346-4B34-4B7B-93D5-92B1386F5F25}" presName="sibTrans" presStyleCnt="0"/>
      <dgm:spPr/>
    </dgm:pt>
    <dgm:pt modelId="{C6875AD9-07A8-4762-BAA5-5AEBBB5B90F6}" type="pres">
      <dgm:prSet presAssocID="{59A73959-6669-4F57-8C07-31EA34E1E477}" presName="textNode" presStyleLbl="node1" presStyleIdx="3" presStyleCnt="6" custLinFactNeighborX="14598" custLinFactNeighborY="-221">
        <dgm:presLayoutVars>
          <dgm:bulletEnabled val="1"/>
        </dgm:presLayoutVars>
      </dgm:prSet>
      <dgm:spPr/>
    </dgm:pt>
    <dgm:pt modelId="{3D08BE18-E460-4948-95BA-93D88A2F2266}" type="pres">
      <dgm:prSet presAssocID="{6FB4106B-EA57-411D-94E3-F3130C6257BB}" presName="sibTrans" presStyleCnt="0"/>
      <dgm:spPr/>
    </dgm:pt>
    <dgm:pt modelId="{354F612A-CC5E-49F1-B2D2-5F5BF6C16E04}" type="pres">
      <dgm:prSet presAssocID="{E8F225E7-7A95-445C-ABA7-A7BD8BC800B4}" presName="textNode" presStyleLbl="node1" presStyleIdx="4" presStyleCnt="6" custLinFactNeighborY="-1471">
        <dgm:presLayoutVars>
          <dgm:bulletEnabled val="1"/>
        </dgm:presLayoutVars>
      </dgm:prSet>
      <dgm:spPr/>
    </dgm:pt>
    <dgm:pt modelId="{82335E5D-7474-4334-9A4B-65C879CE0041}" type="pres">
      <dgm:prSet presAssocID="{0D055069-9A60-47C2-A055-315EC4D20FEA}" presName="sibTrans" presStyleCnt="0"/>
      <dgm:spPr/>
    </dgm:pt>
    <dgm:pt modelId="{661B4ED9-A028-481A-A2B9-574D841BE942}" type="pres">
      <dgm:prSet presAssocID="{27B92917-1957-479C-88DE-9DADC3294052}" presName="textNode" presStyleLbl="node1" presStyleIdx="5" presStyleCnt="6" custLinFactNeighborY="-1471">
        <dgm:presLayoutVars>
          <dgm:bulletEnabled val="1"/>
        </dgm:presLayoutVars>
      </dgm:prSet>
      <dgm:spPr/>
    </dgm:pt>
  </dgm:ptLst>
  <dgm:cxnLst>
    <dgm:cxn modelId="{682BE401-20F8-2C45-A998-E85F45B90CF0}" type="presOf" srcId="{FD48ABDB-D6FE-468A-B7C2-FAD0F6900FF8}" destId="{661B4ED9-A028-481A-A2B9-574D841BE942}" srcOrd="0" destOrd="1" presId="urn:microsoft.com/office/officeart/2005/8/layout/hProcess9"/>
    <dgm:cxn modelId="{13040104-44AA-534F-A84D-BDD828904119}" type="presOf" srcId="{77E54F91-6999-4803-BB56-09037669D1C5}" destId="{FD68DDCD-1A6F-4B18-8FD0-723503CDC90A}" srcOrd="0" destOrd="4" presId="urn:microsoft.com/office/officeart/2005/8/layout/hProcess9"/>
    <dgm:cxn modelId="{672C4604-F1AB-8046-A148-32CFDE09ADEC}" type="presOf" srcId="{BED8C3AE-8B9D-4DF1-A850-917152844CA7}" destId="{E570E346-0948-48C5-B012-60C96EF327B1}" srcOrd="0" destOrd="5" presId="urn:microsoft.com/office/officeart/2005/8/layout/hProcess9"/>
    <dgm:cxn modelId="{B504CC10-5121-7E41-89EE-8D128685FA25}" type="presOf" srcId="{E8F225E7-7A95-445C-ABA7-A7BD8BC800B4}" destId="{354F612A-CC5E-49F1-B2D2-5F5BF6C16E04}" srcOrd="0" destOrd="0" presId="urn:microsoft.com/office/officeart/2005/8/layout/hProcess9"/>
    <dgm:cxn modelId="{D4DB4A12-6E46-49E2-9FBE-3A14EAACC03F}" srcId="{E8F225E7-7A95-445C-ABA7-A7BD8BC800B4}" destId="{E4ECB316-3E00-468A-BA71-91C91A461653}" srcOrd="2" destOrd="0" parTransId="{D4AF46AF-C967-4787-A516-0E19666A3EEC}" sibTransId="{B1468CF7-A8AF-4721-AAF9-40E7C8FEE8A8}"/>
    <dgm:cxn modelId="{CFA8F913-FD50-4402-91DD-58709EB6659F}" srcId="{C05310E2-9A95-4E69-911B-9C4D5CF21FBC}" destId="{27B92917-1957-479C-88DE-9DADC3294052}" srcOrd="5" destOrd="0" parTransId="{CC02132D-B776-4A9B-9477-8FABC604FFCC}" sibTransId="{FFDB3C0C-2008-4DEE-A779-53C5F6F403E9}"/>
    <dgm:cxn modelId="{0ACBA620-F0D9-4A4A-81A7-8A85FB55ABCD}" type="presOf" srcId="{4745FE4A-AEFD-4690-9D11-F091F67086BC}" destId="{FD68DDCD-1A6F-4B18-8FD0-723503CDC90A}" srcOrd="0" destOrd="1" presId="urn:microsoft.com/office/officeart/2005/8/layout/hProcess9"/>
    <dgm:cxn modelId="{32EE2629-8143-441E-B3B9-7F390D3B75BA}" srcId="{B90129F8-B17F-45C7-9293-7F9331DAFAC8}" destId="{BED8C3AE-8B9D-4DF1-A850-917152844CA7}" srcOrd="4" destOrd="0" parTransId="{5482BF44-4967-470A-960D-9045CCC589F5}" sibTransId="{09BB59E5-8355-4AB4-A13C-B7D15BA923F6}"/>
    <dgm:cxn modelId="{30148929-E9E6-2049-AAE6-38D12DCE1802}" type="presOf" srcId="{C05310E2-9A95-4E69-911B-9C4D5CF21FBC}" destId="{42E0614F-FEC2-4922-BA59-77EF0135D7F0}" srcOrd="0" destOrd="0" presId="urn:microsoft.com/office/officeart/2005/8/layout/hProcess9"/>
    <dgm:cxn modelId="{1B4DAE2D-5B6D-C446-A3E2-27F3898E1B59}" type="presOf" srcId="{59A73959-6669-4F57-8C07-31EA34E1E477}" destId="{C6875AD9-07A8-4762-BAA5-5AEBBB5B90F6}" srcOrd="0" destOrd="0" presId="urn:microsoft.com/office/officeart/2005/8/layout/hProcess9"/>
    <dgm:cxn modelId="{2A62CE32-6767-43C5-A3A7-1CCC8417172C}" srcId="{59A73959-6669-4F57-8C07-31EA34E1E477}" destId="{CC54B11B-C76A-4391-808D-A7314979BCCF}" srcOrd="1" destOrd="0" parTransId="{5216D7E3-62A5-434C-B71D-9E8276B22502}" sibTransId="{24DEE0E4-43AA-49BF-8942-AABFBF0B2199}"/>
    <dgm:cxn modelId="{AF864F3B-D230-E546-B1A2-0DB35458E8E9}" type="presOf" srcId="{3DEE4A16-6778-4EF5-9F89-244FBA6E599E}" destId="{C6875AD9-07A8-4762-BAA5-5AEBBB5B90F6}" srcOrd="0" destOrd="1" presId="urn:microsoft.com/office/officeart/2005/8/layout/hProcess9"/>
    <dgm:cxn modelId="{5820943B-ADE6-254C-B071-CDC2D1C04B61}" type="presOf" srcId="{40A1822A-0B88-4F72-9EA5-4FAE75433F38}" destId="{E570E346-0948-48C5-B012-60C96EF327B1}" srcOrd="0" destOrd="4" presId="urn:microsoft.com/office/officeart/2005/8/layout/hProcess9"/>
    <dgm:cxn modelId="{D2345240-A1F4-A643-9490-296DBE32795E}" type="presOf" srcId="{D45AB8E9-8F7D-4DDD-9710-F5369D336390}" destId="{207748CD-166F-482B-AC1C-150E00A9FD29}" srcOrd="0" destOrd="1" presId="urn:microsoft.com/office/officeart/2005/8/layout/hProcess9"/>
    <dgm:cxn modelId="{3048285D-046D-404F-880F-89B4ADCA96DA}" srcId="{B6C96C11-B86B-4D89-818A-5147E8E40FDA}" destId="{77E54F91-6999-4803-BB56-09037669D1C5}" srcOrd="3" destOrd="0" parTransId="{B309CB19-9E73-4B66-881A-F7D9F0B59A1A}" sibTransId="{2395997A-2EC4-4E13-A051-9984B29EDE4B}"/>
    <dgm:cxn modelId="{83AAFF5F-007E-474F-B1A4-BF54BF0EA7C8}" srcId="{27B92917-1957-479C-88DE-9DADC3294052}" destId="{FD48ABDB-D6FE-468A-B7C2-FAD0F6900FF8}" srcOrd="0" destOrd="0" parTransId="{D86CEB4E-8CC0-4F32-AA75-05DBE52AE901}" sibTransId="{8AC92B29-EC9C-4DF2-A611-6400381AA105}"/>
    <dgm:cxn modelId="{8B10D560-12DF-4FB5-81CD-25B2FDA15A47}" srcId="{2D9BEE5E-2E3F-4BFB-BBC2-BAE7B225F1CF}" destId="{9416CEC0-F574-45D5-95E3-08543DFFA801}" srcOrd="1" destOrd="0" parTransId="{39D1A4AA-6810-4884-9060-2621CE2ADBC1}" sibTransId="{BF2DACAE-B845-4854-8F8B-C2A1B0F1A236}"/>
    <dgm:cxn modelId="{64B70141-A8B1-4D8C-A698-C2D5151A8DFD}" srcId="{B6C96C11-B86B-4D89-818A-5147E8E40FDA}" destId="{6DD66C07-ED8F-4755-B3B5-BE4E58F47A46}" srcOrd="2" destOrd="0" parTransId="{3C93A2C2-7228-4FCA-91A0-2E1BB0E86258}" sibTransId="{123A01CF-4DE9-4852-B132-93724ABE634A}"/>
    <dgm:cxn modelId="{760A3262-AAE8-D04B-9E94-89A8A4E61D94}" type="presOf" srcId="{E4ECB316-3E00-468A-BA71-91C91A461653}" destId="{354F612A-CC5E-49F1-B2D2-5F5BF6C16E04}" srcOrd="0" destOrd="3" presId="urn:microsoft.com/office/officeart/2005/8/layout/hProcess9"/>
    <dgm:cxn modelId="{27FAD946-280C-4D8A-8309-240C1134A0FA}" srcId="{E8F225E7-7A95-445C-ABA7-A7BD8BC800B4}" destId="{62B5F49D-40E5-4DD9-A956-FB38600D3C45}" srcOrd="1" destOrd="0" parTransId="{64388A17-73BC-48D3-8419-EADD45C9A182}" sibTransId="{41B9A96E-77B2-4542-BC73-D4706EDB7F5D}"/>
    <dgm:cxn modelId="{81512B67-E82C-4120-8E7B-DB34CCC85672}" srcId="{2D9BEE5E-2E3F-4BFB-BBC2-BAE7B225F1CF}" destId="{D0E1278F-4F49-4235-B840-591B9B26E028}" srcOrd="2" destOrd="0" parTransId="{9290EE8C-F2E3-4C0D-B981-794395CE36AA}" sibTransId="{6CE8ADD2-527B-4CC0-9425-BADC4E421321}"/>
    <dgm:cxn modelId="{C8D0466C-F5B8-4AD5-98DF-75E1E8C43222}" srcId="{B6C96C11-B86B-4D89-818A-5147E8E40FDA}" destId="{C30864A3-B71E-468C-B347-558FBCF6619B}" srcOrd="1" destOrd="0" parTransId="{5446AF3D-794D-4BFF-A8AC-E6AD382227C9}" sibTransId="{C968F23B-DBD3-4B2B-A60E-4F4F1CDD6492}"/>
    <dgm:cxn modelId="{4A611971-0A9A-6149-974F-68E27BBF8706}" type="presOf" srcId="{27B92917-1957-479C-88DE-9DADC3294052}" destId="{661B4ED9-A028-481A-A2B9-574D841BE942}" srcOrd="0" destOrd="0" presId="urn:microsoft.com/office/officeart/2005/8/layout/hProcess9"/>
    <dgm:cxn modelId="{C1613A53-CF43-4C64-802E-B620E9EDA522}" srcId="{B90129F8-B17F-45C7-9293-7F9331DAFAC8}" destId="{0030C924-95C6-4B9D-ACA0-6943A7DC6281}" srcOrd="2" destOrd="0" parTransId="{8067735E-D6EF-414F-8822-70C9C8560833}" sibTransId="{405FF6A6-E183-448E-836F-4B257C52FB16}"/>
    <dgm:cxn modelId="{22A26157-7DC4-5844-9748-B52400F81047}" type="presOf" srcId="{76878432-53F0-4200-B281-A00D02DB18EC}" destId="{207748CD-166F-482B-AC1C-150E00A9FD29}" srcOrd="0" destOrd="4" presId="urn:microsoft.com/office/officeart/2005/8/layout/hProcess9"/>
    <dgm:cxn modelId="{45669D7A-06E3-4688-A57D-72C439AE15C1}" srcId="{C05310E2-9A95-4E69-911B-9C4D5CF21FBC}" destId="{B6C96C11-B86B-4D89-818A-5147E8E40FDA}" srcOrd="0" destOrd="0" parTransId="{2E203DA8-BF7A-437A-819A-54950C8EE146}" sibTransId="{E744A6AD-DCF3-4D58-B990-27734563FCBA}"/>
    <dgm:cxn modelId="{94A32582-3E33-0A4C-9570-D1D7E7F17DC8}" type="presOf" srcId="{62B5F49D-40E5-4DD9-A956-FB38600D3C45}" destId="{354F612A-CC5E-49F1-B2D2-5F5BF6C16E04}" srcOrd="0" destOrd="2" presId="urn:microsoft.com/office/officeart/2005/8/layout/hProcess9"/>
    <dgm:cxn modelId="{7266738A-101D-A941-BC49-3759F613544E}" type="presOf" srcId="{CC54B11B-C76A-4391-808D-A7314979BCCF}" destId="{C6875AD9-07A8-4762-BAA5-5AEBBB5B90F6}" srcOrd="0" destOrd="2" presId="urn:microsoft.com/office/officeart/2005/8/layout/hProcess9"/>
    <dgm:cxn modelId="{9F930E8E-0046-CC40-ADD2-71319BEB79F1}" type="presOf" srcId="{B6C96C11-B86B-4D89-818A-5147E8E40FDA}" destId="{FD68DDCD-1A6F-4B18-8FD0-723503CDC90A}" srcOrd="0" destOrd="0" presId="urn:microsoft.com/office/officeart/2005/8/layout/hProcess9"/>
    <dgm:cxn modelId="{D93C698F-62DE-4067-9063-8ACEC9BDA6B5}" srcId="{2D9BEE5E-2E3F-4BFB-BBC2-BAE7B225F1CF}" destId="{76878432-53F0-4200-B281-A00D02DB18EC}" srcOrd="3" destOrd="0" parTransId="{0BCA87DD-0282-4AE6-893B-A37972B86891}" sibTransId="{68894C5E-0BBA-4687-A31C-0CB5808638AA}"/>
    <dgm:cxn modelId="{9F343894-13B6-5348-A80D-2E21054AAAAB}" type="presOf" srcId="{0030C924-95C6-4B9D-ACA0-6943A7DC6281}" destId="{E570E346-0948-48C5-B012-60C96EF327B1}" srcOrd="0" destOrd="3" presId="urn:microsoft.com/office/officeart/2005/8/layout/hProcess9"/>
    <dgm:cxn modelId="{D0DF7F97-AC20-45B3-89EA-DE5ACE28DF2B}" srcId="{C05310E2-9A95-4E69-911B-9C4D5CF21FBC}" destId="{E8F225E7-7A95-445C-ABA7-A7BD8BC800B4}" srcOrd="4" destOrd="0" parTransId="{334A022B-5A0F-4BF4-BB9C-27AC75D7C655}" sibTransId="{0D055069-9A60-47C2-A055-315EC4D20FEA}"/>
    <dgm:cxn modelId="{D21A7A98-BFD2-194D-B550-61C18E4D7CE3}" type="presOf" srcId="{2D9BEE5E-2E3F-4BFB-BBC2-BAE7B225F1CF}" destId="{207748CD-166F-482B-AC1C-150E00A9FD29}" srcOrd="0" destOrd="0" presId="urn:microsoft.com/office/officeart/2005/8/layout/hProcess9"/>
    <dgm:cxn modelId="{77545AA0-7E80-A04B-9C81-82EB715417BC}" type="presOf" srcId="{FD0642F9-37E4-4B2C-98B3-44EC2F73B0C1}" destId="{E570E346-0948-48C5-B012-60C96EF327B1}" srcOrd="0" destOrd="1" presId="urn:microsoft.com/office/officeart/2005/8/layout/hProcess9"/>
    <dgm:cxn modelId="{366610A3-8D2D-48EB-8B54-5989C028156D}" srcId="{C05310E2-9A95-4E69-911B-9C4D5CF21FBC}" destId="{59A73959-6669-4F57-8C07-31EA34E1E477}" srcOrd="3" destOrd="0" parTransId="{EDDBCBA3-2241-4C51-B3C9-0CB4B78216E5}" sibTransId="{6FB4106B-EA57-411D-94E3-F3130C6257BB}"/>
    <dgm:cxn modelId="{34E9A7A4-5A88-4824-9E13-8502EF7D9DE2}" srcId="{B90129F8-B17F-45C7-9293-7F9331DAFAC8}" destId="{DADFB11C-61A0-4D21-AC15-08A37EB6EC78}" srcOrd="1" destOrd="0" parTransId="{F8AB8C40-E98E-470F-9214-0DFDA799EECA}" sibTransId="{D0BBA8EB-C9C7-4399-A6DC-7FDFCA33445A}"/>
    <dgm:cxn modelId="{DF851CA6-D924-3944-B856-3FBEEC732266}" type="presOf" srcId="{B90129F8-B17F-45C7-9293-7F9331DAFAC8}" destId="{E570E346-0948-48C5-B012-60C96EF327B1}" srcOrd="0" destOrd="0" presId="urn:microsoft.com/office/officeart/2005/8/layout/hProcess9"/>
    <dgm:cxn modelId="{B41D0EB4-8170-40B9-AC7B-5DCCFEC2021C}" srcId="{B6C96C11-B86B-4D89-818A-5147E8E40FDA}" destId="{4745FE4A-AEFD-4690-9D11-F091F67086BC}" srcOrd="0" destOrd="0" parTransId="{22B31327-003D-4140-BCED-FDB4478B1A5D}" sibTransId="{2DBD2A13-920F-4204-9662-6A5937336C70}"/>
    <dgm:cxn modelId="{0DAFA6B5-D677-4DEF-BBA2-75A5FFD9EB71}" srcId="{C05310E2-9A95-4E69-911B-9C4D5CF21FBC}" destId="{2D9BEE5E-2E3F-4BFB-BBC2-BAE7B225F1CF}" srcOrd="2" destOrd="0" parTransId="{F6684B97-8478-4382-9FB2-A7028594BE93}" sibTransId="{F037B346-4B34-4B7B-93D5-92B1386F5F25}"/>
    <dgm:cxn modelId="{1DB6C6B8-19C1-41ED-BDFF-1D380411B04A}" srcId="{B90129F8-B17F-45C7-9293-7F9331DAFAC8}" destId="{FD4037E5-5FEA-4F5D-8037-9587C340AC87}" srcOrd="5" destOrd="0" parTransId="{4EB92838-194F-4DAB-84E0-CAFB943D1D52}" sibTransId="{4E27CCFB-892F-405C-8931-3804BB8036C1}"/>
    <dgm:cxn modelId="{20322DC0-0868-D948-901A-EFE366141D41}" type="presOf" srcId="{36B67D0C-1E4C-4D0A-99D5-5FB3A7B9B59B}" destId="{354F612A-CC5E-49F1-B2D2-5F5BF6C16E04}" srcOrd="0" destOrd="1" presId="urn:microsoft.com/office/officeart/2005/8/layout/hProcess9"/>
    <dgm:cxn modelId="{463DD0C1-EA20-47CE-8791-3DA95E1D948B}" srcId="{B90129F8-B17F-45C7-9293-7F9331DAFAC8}" destId="{FD0642F9-37E4-4B2C-98B3-44EC2F73B0C1}" srcOrd="0" destOrd="0" parTransId="{2B12936E-046F-46C5-B029-7B524DC32E50}" sibTransId="{D62EAABB-984A-4DA1-9339-5709FBAB0C5E}"/>
    <dgm:cxn modelId="{E7CFF8C2-287F-6A42-A993-366423CB6FC6}" type="presOf" srcId="{FD4037E5-5FEA-4F5D-8037-9587C340AC87}" destId="{E570E346-0948-48C5-B012-60C96EF327B1}" srcOrd="0" destOrd="6" presId="urn:microsoft.com/office/officeart/2005/8/layout/hProcess9"/>
    <dgm:cxn modelId="{F30971D7-C504-2341-AE79-04499387E7AA}" type="presOf" srcId="{D0E1278F-4F49-4235-B840-591B9B26E028}" destId="{207748CD-166F-482B-AC1C-150E00A9FD29}" srcOrd="0" destOrd="3" presId="urn:microsoft.com/office/officeart/2005/8/layout/hProcess9"/>
    <dgm:cxn modelId="{9C9651DC-5D02-204A-B2A5-2FE543BE12C3}" type="presOf" srcId="{9416CEC0-F574-45D5-95E3-08543DFFA801}" destId="{207748CD-166F-482B-AC1C-150E00A9FD29}" srcOrd="0" destOrd="2" presId="urn:microsoft.com/office/officeart/2005/8/layout/hProcess9"/>
    <dgm:cxn modelId="{E86FF0DF-4D1D-4246-A8CE-143E584F4E40}" srcId="{2D9BEE5E-2E3F-4BFB-BBC2-BAE7B225F1CF}" destId="{D45AB8E9-8F7D-4DDD-9710-F5369D336390}" srcOrd="0" destOrd="0" parTransId="{72A9EFDF-5E5E-41D0-8330-F367903BC180}" sibTransId="{A523F4C4-BD44-444D-875C-94B47903DCFD}"/>
    <dgm:cxn modelId="{FB7F55E0-9F7E-477A-9257-D883E336A3F4}" srcId="{C05310E2-9A95-4E69-911B-9C4D5CF21FBC}" destId="{B90129F8-B17F-45C7-9293-7F9331DAFAC8}" srcOrd="1" destOrd="0" parTransId="{944A81B7-D712-4599-B2AD-1982BBDFA17E}" sibTransId="{461DCE03-D802-496E-82D7-7A8C6E2D5267}"/>
    <dgm:cxn modelId="{37FA6DE4-5B68-E74F-A2BD-DE13A59BD33E}" type="presOf" srcId="{DADFB11C-61A0-4D21-AC15-08A37EB6EC78}" destId="{E570E346-0948-48C5-B012-60C96EF327B1}" srcOrd="0" destOrd="2" presId="urn:microsoft.com/office/officeart/2005/8/layout/hProcess9"/>
    <dgm:cxn modelId="{46DCC2E6-F929-4032-BE3E-5AE9B6D24DAF}" srcId="{59A73959-6669-4F57-8C07-31EA34E1E477}" destId="{3DEE4A16-6778-4EF5-9F89-244FBA6E599E}" srcOrd="0" destOrd="0" parTransId="{484A5B94-1FC7-4373-8DA3-4A3DA08D5A41}" sibTransId="{CB61453C-A350-4757-A152-D02B34B3CC4D}"/>
    <dgm:cxn modelId="{7D25B0EE-6EF6-4BCC-BA5B-709BDBB36471}" srcId="{E8F225E7-7A95-445C-ABA7-A7BD8BC800B4}" destId="{36B67D0C-1E4C-4D0A-99D5-5FB3A7B9B59B}" srcOrd="0" destOrd="0" parTransId="{2087FAB4-2C1C-48FA-A3C4-04F34E0A7AF5}" sibTransId="{009FD556-BD98-45E0-B8FA-0237BA010029}"/>
    <dgm:cxn modelId="{CE0A52F4-B0A7-2440-9700-2B3E33DBCB36}" type="presOf" srcId="{C30864A3-B71E-468C-B347-558FBCF6619B}" destId="{FD68DDCD-1A6F-4B18-8FD0-723503CDC90A}" srcOrd="0" destOrd="2" presId="urn:microsoft.com/office/officeart/2005/8/layout/hProcess9"/>
    <dgm:cxn modelId="{EEED39F5-5454-4428-9175-F4F51440BCD8}" srcId="{B90129F8-B17F-45C7-9293-7F9331DAFAC8}" destId="{40A1822A-0B88-4F72-9EA5-4FAE75433F38}" srcOrd="3" destOrd="0" parTransId="{028595BC-C4B6-45CC-843E-6FFFBF35E9DD}" sibTransId="{3800F6D1-C753-413E-9CD3-5949BF7346B2}"/>
    <dgm:cxn modelId="{547E24FF-2BBD-2641-997B-85FEFCB95C09}" type="presOf" srcId="{6DD66C07-ED8F-4755-B3B5-BE4E58F47A46}" destId="{FD68DDCD-1A6F-4B18-8FD0-723503CDC90A}" srcOrd="0" destOrd="3" presId="urn:microsoft.com/office/officeart/2005/8/layout/hProcess9"/>
    <dgm:cxn modelId="{3D5C90AE-DC59-4247-82A8-C17A6636B614}" type="presParOf" srcId="{42E0614F-FEC2-4922-BA59-77EF0135D7F0}" destId="{61F40F9E-45E4-43B4-A142-8934935278B4}" srcOrd="0" destOrd="0" presId="urn:microsoft.com/office/officeart/2005/8/layout/hProcess9"/>
    <dgm:cxn modelId="{6772D7F5-E314-EE4F-8974-439300DBE236}" type="presParOf" srcId="{42E0614F-FEC2-4922-BA59-77EF0135D7F0}" destId="{29B1C9CD-375C-4A23-8465-7FBC41802FEC}" srcOrd="1" destOrd="0" presId="urn:microsoft.com/office/officeart/2005/8/layout/hProcess9"/>
    <dgm:cxn modelId="{E3311F9C-A25F-244A-BC1A-A76951831C65}" type="presParOf" srcId="{29B1C9CD-375C-4A23-8465-7FBC41802FEC}" destId="{FD68DDCD-1A6F-4B18-8FD0-723503CDC90A}" srcOrd="0" destOrd="0" presId="urn:microsoft.com/office/officeart/2005/8/layout/hProcess9"/>
    <dgm:cxn modelId="{6DD748F6-EEAD-8641-A6F9-EFAE5AF7D8B8}" type="presParOf" srcId="{29B1C9CD-375C-4A23-8465-7FBC41802FEC}" destId="{F3D7E0B9-DAAE-4CAE-9416-76E47E9A2A9D}" srcOrd="1" destOrd="0" presId="urn:microsoft.com/office/officeart/2005/8/layout/hProcess9"/>
    <dgm:cxn modelId="{51D5B095-290E-0645-9C09-E31AB2A9AE86}" type="presParOf" srcId="{29B1C9CD-375C-4A23-8465-7FBC41802FEC}" destId="{E570E346-0948-48C5-B012-60C96EF327B1}" srcOrd="2" destOrd="0" presId="urn:microsoft.com/office/officeart/2005/8/layout/hProcess9"/>
    <dgm:cxn modelId="{E63CE0AA-C4BC-534C-BD6D-ECE05EF84E4C}" type="presParOf" srcId="{29B1C9CD-375C-4A23-8465-7FBC41802FEC}" destId="{B255EF45-4F6D-4E84-B879-389D512280D3}" srcOrd="3" destOrd="0" presId="urn:microsoft.com/office/officeart/2005/8/layout/hProcess9"/>
    <dgm:cxn modelId="{3AAB9461-217B-2749-89DB-CAB459A6C855}" type="presParOf" srcId="{29B1C9CD-375C-4A23-8465-7FBC41802FEC}" destId="{207748CD-166F-482B-AC1C-150E00A9FD29}" srcOrd="4" destOrd="0" presId="urn:microsoft.com/office/officeart/2005/8/layout/hProcess9"/>
    <dgm:cxn modelId="{98E8F762-C6D9-4545-86D2-44A721761C6A}" type="presParOf" srcId="{29B1C9CD-375C-4A23-8465-7FBC41802FEC}" destId="{59BEA97A-C062-40CA-B182-5F74BE63753F}" srcOrd="5" destOrd="0" presId="urn:microsoft.com/office/officeart/2005/8/layout/hProcess9"/>
    <dgm:cxn modelId="{70508B22-B354-1444-9091-B90B1E5F8ADB}" type="presParOf" srcId="{29B1C9CD-375C-4A23-8465-7FBC41802FEC}" destId="{C6875AD9-07A8-4762-BAA5-5AEBBB5B90F6}" srcOrd="6" destOrd="0" presId="urn:microsoft.com/office/officeart/2005/8/layout/hProcess9"/>
    <dgm:cxn modelId="{C396313C-236D-254A-B155-78C295827145}" type="presParOf" srcId="{29B1C9CD-375C-4A23-8465-7FBC41802FEC}" destId="{3D08BE18-E460-4948-95BA-93D88A2F2266}" srcOrd="7" destOrd="0" presId="urn:microsoft.com/office/officeart/2005/8/layout/hProcess9"/>
    <dgm:cxn modelId="{A85B8F92-B907-DA41-9424-8E1C50C63EE0}" type="presParOf" srcId="{29B1C9CD-375C-4A23-8465-7FBC41802FEC}" destId="{354F612A-CC5E-49F1-B2D2-5F5BF6C16E04}" srcOrd="8" destOrd="0" presId="urn:microsoft.com/office/officeart/2005/8/layout/hProcess9"/>
    <dgm:cxn modelId="{B35A6B33-37AA-7D45-BBB6-0FBAB251B5AC}" type="presParOf" srcId="{29B1C9CD-375C-4A23-8465-7FBC41802FEC}" destId="{82335E5D-7474-4334-9A4B-65C879CE0041}" srcOrd="9" destOrd="0" presId="urn:microsoft.com/office/officeart/2005/8/layout/hProcess9"/>
    <dgm:cxn modelId="{5D539994-EBCF-F545-AEBC-11F642F7B5F2}" type="presParOf" srcId="{29B1C9CD-375C-4A23-8465-7FBC41802FEC}" destId="{661B4ED9-A028-481A-A2B9-574D841BE942}" srcOrd="10"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40F9E-45E4-43B4-A142-8934935278B4}">
      <dsp:nvSpPr>
        <dsp:cNvPr id="0" name=""/>
        <dsp:cNvSpPr/>
      </dsp:nvSpPr>
      <dsp:spPr>
        <a:xfrm>
          <a:off x="645794" y="0"/>
          <a:ext cx="7319009" cy="47234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8DDCD-1A6F-4B18-8FD0-723503CDC90A}">
      <dsp:nvSpPr>
        <dsp:cNvPr id="0" name=""/>
        <dsp:cNvSpPr/>
      </dsp:nvSpPr>
      <dsp:spPr>
        <a:xfrm>
          <a:off x="105" y="1417021"/>
          <a:ext cx="1260056" cy="188936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US" sz="1200" b="1" u="sng" kern="1200" dirty="0">
              <a:latin typeface="Arial" pitchFamily="34" charset="0"/>
              <a:cs typeface="Arial" pitchFamily="34" charset="0"/>
            </a:rPr>
            <a:t>Voluntary Organizations</a:t>
          </a:r>
        </a:p>
        <a:p>
          <a:pPr marL="0" lvl="0" indent="0" algn="l" defTabSz="533400">
            <a:lnSpc>
              <a:spcPct val="90000"/>
            </a:lnSpc>
            <a:spcBef>
              <a:spcPct val="0"/>
            </a:spcBef>
            <a:spcAft>
              <a:spcPct val="35000"/>
            </a:spcAft>
            <a:buNone/>
          </a:pPr>
          <a:endParaRPr lang="en-US" sz="1200" b="1" u="sng"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Mass Feeding</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Sheltering</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Emergency  Assistance</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Clean-up/muck-out</a:t>
          </a:r>
          <a:endParaRPr lang="en-US" sz="1100" b="1" kern="1200" dirty="0">
            <a:latin typeface="Arial" pitchFamily="34" charset="0"/>
            <a:cs typeface="Arial" pitchFamily="34" charset="0"/>
          </a:endParaRPr>
        </a:p>
      </dsp:txBody>
      <dsp:txXfrm>
        <a:off x="61616" y="1478532"/>
        <a:ext cx="1137034" cy="1766340"/>
      </dsp:txXfrm>
    </dsp:sp>
    <dsp:sp modelId="{E570E346-0948-48C5-B012-60C96EF327B1}">
      <dsp:nvSpPr>
        <dsp:cNvPr id="0" name=""/>
        <dsp:cNvSpPr/>
      </dsp:nvSpPr>
      <dsp:spPr>
        <a:xfrm>
          <a:off x="1470171" y="1417021"/>
          <a:ext cx="1260056" cy="188936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US" sz="1200" b="1" u="sng" kern="1200">
              <a:latin typeface="Arial" pitchFamily="34" charset="0"/>
              <a:cs typeface="Arial" pitchFamily="34" charset="0"/>
            </a:rPr>
            <a:t>Insurance</a:t>
          </a:r>
          <a:endParaRPr lang="en-US" sz="900" b="1" u="sng" kern="1200">
            <a:latin typeface="Arial" pitchFamily="34" charset="0"/>
            <a:cs typeface="Arial" pitchFamily="34" charset="0"/>
          </a:endParaRPr>
        </a:p>
        <a:p>
          <a:pPr marL="0" lvl="0" indent="0" algn="ctr" defTabSz="533400">
            <a:lnSpc>
              <a:spcPct val="90000"/>
            </a:lnSpc>
            <a:spcBef>
              <a:spcPct val="0"/>
            </a:spcBef>
            <a:spcAft>
              <a:spcPct val="35000"/>
            </a:spcAft>
            <a:buNone/>
          </a:pPr>
          <a:endParaRPr lang="en-US" sz="900" b="1" u="sng" kern="1200">
            <a:latin typeface="Arial" pitchFamily="34" charset="0"/>
            <a:cs typeface="Arial" pitchFamily="34" charset="0"/>
          </a:endParaRPr>
        </a:p>
        <a:p>
          <a:pPr marL="0" lvl="0" indent="0" algn="ctr" defTabSz="533400">
            <a:lnSpc>
              <a:spcPct val="90000"/>
            </a:lnSpc>
            <a:spcBef>
              <a:spcPct val="0"/>
            </a:spcBef>
            <a:spcAft>
              <a:spcPct val="35000"/>
            </a:spcAft>
            <a:buNone/>
          </a:pPr>
          <a:endParaRPr lang="en-US" sz="800" b="1" u="sng"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Homeowners</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Renters</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Flood</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Fire</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Earthquake</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Other</a:t>
          </a:r>
          <a:endParaRPr lang="en-US" sz="1100" b="1" kern="1200" dirty="0">
            <a:latin typeface="Arial" pitchFamily="34" charset="0"/>
            <a:cs typeface="Arial" pitchFamily="34" charset="0"/>
          </a:endParaRPr>
        </a:p>
      </dsp:txBody>
      <dsp:txXfrm>
        <a:off x="1531682" y="1478532"/>
        <a:ext cx="1137034" cy="1766340"/>
      </dsp:txXfrm>
    </dsp:sp>
    <dsp:sp modelId="{207748CD-166F-482B-AC1C-150E00A9FD29}">
      <dsp:nvSpPr>
        <dsp:cNvPr id="0" name=""/>
        <dsp:cNvSpPr/>
      </dsp:nvSpPr>
      <dsp:spPr>
        <a:xfrm>
          <a:off x="2940237" y="1389229"/>
          <a:ext cx="1260056" cy="188936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US" sz="1200" b="1" u="sng" kern="1200">
              <a:latin typeface="Arial" pitchFamily="34" charset="0"/>
              <a:cs typeface="Arial" pitchFamily="34" charset="0"/>
            </a:rPr>
            <a:t>FEMA Programs</a:t>
          </a:r>
        </a:p>
        <a:p>
          <a:pPr marL="0" lvl="0" indent="0" algn="l" defTabSz="533400">
            <a:lnSpc>
              <a:spcPct val="90000"/>
            </a:lnSpc>
            <a:spcBef>
              <a:spcPct val="0"/>
            </a:spcBef>
            <a:spcAft>
              <a:spcPct val="35000"/>
            </a:spcAft>
            <a:buNone/>
          </a:pPr>
          <a:endParaRPr lang="en-US" sz="1200" b="1" u="sng"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Home Repair</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Temporary Housing</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Medical, Dental, Funeral</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Childcare</a:t>
          </a:r>
          <a:endParaRPr lang="en-US" sz="1100" b="1" kern="1200" dirty="0">
            <a:latin typeface="Arial" pitchFamily="34" charset="0"/>
            <a:cs typeface="Arial" pitchFamily="34" charset="0"/>
          </a:endParaRPr>
        </a:p>
      </dsp:txBody>
      <dsp:txXfrm>
        <a:off x="3001748" y="1450740"/>
        <a:ext cx="1137034" cy="1766340"/>
      </dsp:txXfrm>
    </dsp:sp>
    <dsp:sp modelId="{C6875AD9-07A8-4762-BAA5-5AEBBB5B90F6}">
      <dsp:nvSpPr>
        <dsp:cNvPr id="0" name=""/>
        <dsp:cNvSpPr/>
      </dsp:nvSpPr>
      <dsp:spPr>
        <a:xfrm>
          <a:off x="4440961" y="1412846"/>
          <a:ext cx="1260056" cy="188936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US" sz="1200" b="1" u="sng" kern="1200">
              <a:latin typeface="Arial" pitchFamily="34" charset="0"/>
              <a:cs typeface="Arial" pitchFamily="34" charset="0"/>
            </a:rPr>
            <a:t>SBA Programs</a:t>
          </a:r>
        </a:p>
        <a:p>
          <a:pPr marL="0" lvl="0" indent="0" algn="l" defTabSz="533400">
            <a:lnSpc>
              <a:spcPct val="90000"/>
            </a:lnSpc>
            <a:spcBef>
              <a:spcPct val="0"/>
            </a:spcBef>
            <a:spcAft>
              <a:spcPct val="35000"/>
            </a:spcAft>
            <a:buNone/>
          </a:pPr>
          <a:endParaRPr lang="en-US" sz="1200" b="1" u="sng"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Real Property Loans up to $200,000</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Personal Property Loans up to $40,000</a:t>
          </a:r>
          <a:endParaRPr lang="en-US" sz="1100" b="1" kern="1200" dirty="0">
            <a:latin typeface="Arial" pitchFamily="34" charset="0"/>
            <a:cs typeface="Arial" pitchFamily="34" charset="0"/>
          </a:endParaRPr>
        </a:p>
      </dsp:txBody>
      <dsp:txXfrm>
        <a:off x="4502472" y="1474357"/>
        <a:ext cx="1137034" cy="1766340"/>
      </dsp:txXfrm>
    </dsp:sp>
    <dsp:sp modelId="{354F612A-CC5E-49F1-B2D2-5F5BF6C16E04}">
      <dsp:nvSpPr>
        <dsp:cNvPr id="0" name=""/>
        <dsp:cNvSpPr/>
      </dsp:nvSpPr>
      <dsp:spPr>
        <a:xfrm>
          <a:off x="5880370" y="1389229"/>
          <a:ext cx="1260056" cy="188936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US" sz="1200" b="1" u="sng" kern="1200">
              <a:latin typeface="Arial" pitchFamily="34" charset="0"/>
              <a:cs typeface="Arial" pitchFamily="34" charset="0"/>
            </a:rPr>
            <a:t>FEMA Programs</a:t>
          </a:r>
        </a:p>
        <a:p>
          <a:pPr marL="0" lvl="0" indent="0" algn="l" defTabSz="533400">
            <a:lnSpc>
              <a:spcPct val="90000"/>
            </a:lnSpc>
            <a:spcBef>
              <a:spcPct val="0"/>
            </a:spcBef>
            <a:spcAft>
              <a:spcPct val="35000"/>
            </a:spcAft>
            <a:buNone/>
          </a:pPr>
          <a:endParaRPr lang="en-US" sz="1200" b="1" u="sng"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Personal Property</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Moving &amp; Storage</a:t>
          </a:r>
          <a:endParaRPr lang="en-US" sz="1100" b="1"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Transportation</a:t>
          </a:r>
          <a:endParaRPr lang="en-US" sz="1100" b="1" kern="1200" dirty="0">
            <a:latin typeface="Arial" pitchFamily="34" charset="0"/>
            <a:cs typeface="Arial" pitchFamily="34" charset="0"/>
          </a:endParaRPr>
        </a:p>
      </dsp:txBody>
      <dsp:txXfrm>
        <a:off x="5941881" y="1450740"/>
        <a:ext cx="1137034" cy="1766340"/>
      </dsp:txXfrm>
    </dsp:sp>
    <dsp:sp modelId="{661B4ED9-A028-481A-A2B9-574D841BE942}">
      <dsp:nvSpPr>
        <dsp:cNvPr id="0" name=""/>
        <dsp:cNvSpPr/>
      </dsp:nvSpPr>
      <dsp:spPr>
        <a:xfrm>
          <a:off x="7350436" y="1389229"/>
          <a:ext cx="1260056" cy="188936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US" sz="1200" b="1" u="sng" kern="1200">
              <a:latin typeface="Arial" pitchFamily="34" charset="0"/>
              <a:cs typeface="Arial" pitchFamily="34" charset="0"/>
            </a:rPr>
            <a:t>Voluntary Organizations</a:t>
          </a:r>
        </a:p>
        <a:p>
          <a:pPr marL="0" lvl="0" indent="0" algn="l" defTabSz="533400">
            <a:lnSpc>
              <a:spcPct val="90000"/>
            </a:lnSpc>
            <a:spcBef>
              <a:spcPct val="0"/>
            </a:spcBef>
            <a:spcAft>
              <a:spcPct val="35000"/>
            </a:spcAft>
            <a:buNone/>
          </a:pPr>
          <a:endParaRPr lang="en-US" sz="1200" b="1" u="sng"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sz="1100" b="1" kern="1200">
              <a:latin typeface="Arial" pitchFamily="34" charset="0"/>
              <a:cs typeface="Arial" pitchFamily="34" charset="0"/>
            </a:rPr>
            <a:t>Long-term, disaster-related unmet needs</a:t>
          </a:r>
          <a:endParaRPr lang="en-US" sz="1100" b="1" kern="1200" dirty="0">
            <a:latin typeface="Arial" pitchFamily="34" charset="0"/>
            <a:cs typeface="Arial" pitchFamily="34" charset="0"/>
          </a:endParaRPr>
        </a:p>
      </dsp:txBody>
      <dsp:txXfrm>
        <a:off x="7411947" y="1450740"/>
        <a:ext cx="1137034" cy="17663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9852A6-8190-4F54-B4C7-2D192260C9B5}" type="datetimeFigureOut">
              <a:rPr lang="en-US" smtClean="0"/>
              <a:pPr/>
              <a:t>7/10/2020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168D56-A9A0-4B95-AD40-84955D21C32C}" type="slidenum">
              <a:rPr lang="en-US" smtClean="0"/>
              <a:pPr/>
              <a:t>‹#›</a:t>
            </a:fld>
            <a:endParaRPr lang="en-US"/>
          </a:p>
        </p:txBody>
      </p:sp>
    </p:spTree>
    <p:extLst>
      <p:ext uri="{BB962C8B-B14F-4D97-AF65-F5344CB8AC3E}">
        <p14:creationId xmlns:p14="http://schemas.microsoft.com/office/powerpoint/2010/main" val="4009240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9F461-5861-4D05-984C-5ED24A7898FC}" type="datetimeFigureOut">
              <a:rPr lang="en-US" smtClean="0"/>
              <a:pPr/>
              <a:t>7/10/2020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F01BF1-2DD7-4A4A-BA8B-800096E5352A}" type="slidenum">
              <a:rPr lang="en-US" smtClean="0"/>
              <a:pPr/>
              <a:t>‹#›</a:t>
            </a:fld>
            <a:endParaRPr lang="en-US"/>
          </a:p>
        </p:txBody>
      </p:sp>
    </p:spTree>
    <p:extLst>
      <p:ext uri="{BB962C8B-B14F-4D97-AF65-F5344CB8AC3E}">
        <p14:creationId xmlns:p14="http://schemas.microsoft.com/office/powerpoint/2010/main" val="3472342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TITLE SLIDE: Long-term Recovery</a:t>
            </a:r>
            <a:r>
              <a:rPr lang="en-US" b="1" baseline="0" dirty="0"/>
              <a:t> Orientation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rtl="0">
              <a:spcBef>
                <a:spcPts val="0"/>
              </a:spcBef>
              <a:buClr>
                <a:srgbClr val="000000"/>
              </a:buClr>
              <a:buSzPct val="25000"/>
              <a:buFont typeface="Calibri"/>
              <a:buNone/>
            </a:pPr>
            <a:r>
              <a:rPr lang="en-US" sz="1200" b="1" i="0" u="none" strike="noStrike" cap="none" baseline="0" dirty="0">
                <a:solidFill>
                  <a:srgbClr val="000000"/>
                </a:solidFill>
                <a:latin typeface="Calibri" panose="020F0502020204030204" pitchFamily="34" charset="0"/>
                <a:ea typeface="Calibri"/>
                <a:cs typeface="Calibri"/>
                <a:sym typeface="Calibri"/>
              </a:rPr>
              <a:t>Welcome</a:t>
            </a:r>
            <a:r>
              <a:rPr lang="en-US" sz="1200" b="0" i="0" u="none" strike="noStrike" cap="none" baseline="0" dirty="0">
                <a:solidFill>
                  <a:srgbClr val="000000"/>
                </a:solidFill>
                <a:latin typeface="Calibri" panose="020F0502020204030204" pitchFamily="34" charset="0"/>
                <a:ea typeface="Calibri"/>
                <a:cs typeface="Calibri"/>
                <a:sym typeface="Calibri"/>
              </a:rPr>
              <a:t> participants, </a:t>
            </a:r>
            <a:r>
              <a:rPr lang="en-US" sz="1200" b="1" i="0" u="none" strike="noStrike" cap="none" baseline="0" dirty="0">
                <a:solidFill>
                  <a:srgbClr val="000000"/>
                </a:solidFill>
                <a:latin typeface="Calibri" panose="020F0502020204030204" pitchFamily="34" charset="0"/>
                <a:ea typeface="Calibri"/>
                <a:cs typeface="Calibri"/>
                <a:sym typeface="Calibri"/>
              </a:rPr>
              <a:t>affirm</a:t>
            </a:r>
            <a:r>
              <a:rPr lang="en-US" sz="1200" b="0" i="0" u="none" strike="noStrike" cap="none" baseline="0" dirty="0">
                <a:solidFill>
                  <a:srgbClr val="000000"/>
                </a:solidFill>
                <a:latin typeface="Calibri" panose="020F0502020204030204" pitchFamily="34" charset="0"/>
                <a:ea typeface="Calibri"/>
                <a:cs typeface="Calibri"/>
                <a:sym typeface="Calibri"/>
              </a:rPr>
              <a:t> their interest in building a robust community long-term recovery group.</a:t>
            </a:r>
          </a:p>
          <a:p>
            <a:pPr marL="0" marR="0" lvl="0" indent="0" algn="l" rtl="0">
              <a:spcBef>
                <a:spcPts val="0"/>
              </a:spcBef>
              <a:buClr>
                <a:srgbClr val="000000"/>
              </a:buClr>
              <a:buSzPct val="25000"/>
              <a:buFont typeface="Calibri"/>
              <a:buNone/>
            </a:pPr>
            <a:endParaRPr lang="en-US" sz="1200" b="0" i="0" u="none" strike="noStrike" cap="none" baseline="0" dirty="0">
              <a:solidFill>
                <a:srgbClr val="000000"/>
              </a:solidFill>
              <a:latin typeface="Calibri" panose="020F0502020204030204" pitchFamily="34" charset="0"/>
              <a:ea typeface="Calibri"/>
              <a:cs typeface="Calibri"/>
              <a:sym typeface="Calibri"/>
            </a:endParaRPr>
          </a:p>
          <a:p>
            <a:pPr marL="0" marR="0" lvl="0" indent="0" algn="l" rtl="0">
              <a:spcBef>
                <a:spcPts val="0"/>
              </a:spcBef>
              <a:buClr>
                <a:srgbClr val="000000"/>
              </a:buClr>
              <a:buSzPct val="25000"/>
              <a:buFont typeface="Calibri"/>
              <a:buNone/>
            </a:pPr>
            <a:r>
              <a:rPr lang="en-US" sz="1200" b="0" i="0" u="none" strike="noStrike" cap="none" baseline="0" dirty="0">
                <a:solidFill>
                  <a:srgbClr val="000000"/>
                </a:solidFill>
                <a:latin typeface="Calibri" panose="020F0502020204030204" pitchFamily="34" charset="0"/>
                <a:ea typeface="Calibri"/>
                <a:cs typeface="Calibri"/>
                <a:sym typeface="Calibri"/>
              </a:rPr>
              <a:t>Make sure everyone knows where the </a:t>
            </a:r>
            <a:r>
              <a:rPr lang="en-US" sz="1200" b="1" i="0" u="none" strike="noStrike" cap="none" baseline="0" dirty="0">
                <a:solidFill>
                  <a:srgbClr val="000000"/>
                </a:solidFill>
                <a:latin typeface="Calibri" panose="020F0502020204030204" pitchFamily="34" charset="0"/>
                <a:ea typeface="Calibri"/>
                <a:cs typeface="Calibri"/>
                <a:sym typeface="Calibri"/>
              </a:rPr>
              <a:t>restrooms</a:t>
            </a:r>
            <a:r>
              <a:rPr lang="en-US" sz="1200" b="0" i="0" u="none" strike="noStrike" cap="none" baseline="0" dirty="0">
                <a:solidFill>
                  <a:srgbClr val="000000"/>
                </a:solidFill>
                <a:latin typeface="Calibri" panose="020F0502020204030204" pitchFamily="34" charset="0"/>
                <a:ea typeface="Calibri"/>
                <a:cs typeface="Calibri"/>
                <a:sym typeface="Calibri"/>
              </a:rPr>
              <a:t> are located and where they are to go </a:t>
            </a:r>
            <a:r>
              <a:rPr lang="en-US" sz="1200" b="1" i="0" u="none" strike="noStrike" cap="none" baseline="0" dirty="0">
                <a:solidFill>
                  <a:srgbClr val="000000"/>
                </a:solidFill>
                <a:latin typeface="Calibri" panose="020F0502020204030204" pitchFamily="34" charset="0"/>
                <a:ea typeface="Calibri"/>
                <a:cs typeface="Calibri"/>
                <a:sym typeface="Calibri"/>
              </a:rPr>
              <a:t>in the event of an emergency</a:t>
            </a:r>
            <a:r>
              <a:rPr lang="en-US" sz="1200" b="0" i="0" u="none" strike="noStrike" cap="none" baseline="0" dirty="0">
                <a:solidFill>
                  <a:srgbClr val="000000"/>
                </a:solidFill>
                <a:latin typeface="Calibri" panose="020F0502020204030204" pitchFamily="34" charset="0"/>
                <a:ea typeface="Calibri"/>
                <a:cs typeface="Calibri"/>
                <a:sym typeface="Calibri"/>
              </a:rPr>
              <a:t>.</a:t>
            </a:r>
          </a:p>
          <a:p>
            <a:pPr marL="0" marR="0" lvl="0" indent="0" algn="l" rtl="0">
              <a:spcBef>
                <a:spcPts val="0"/>
              </a:spcBef>
              <a:buClr>
                <a:srgbClr val="000000"/>
              </a:buClr>
              <a:buSzPct val="25000"/>
              <a:buFont typeface="Calibri"/>
              <a:buNone/>
            </a:pPr>
            <a:endParaRPr lang="en-US" sz="1200" b="0" i="0" u="none" strike="noStrike" cap="none" baseline="0" dirty="0">
              <a:solidFill>
                <a:srgbClr val="000000"/>
              </a:solidFill>
              <a:latin typeface="Calibri" panose="020F0502020204030204" pitchFamily="34" charset="0"/>
              <a:ea typeface="Calibri"/>
              <a:cs typeface="Calibri"/>
              <a:sym typeface="Calibri"/>
            </a:endParaRPr>
          </a:p>
          <a:p>
            <a:pPr marL="0" marR="0" lvl="0" indent="0" algn="l" rtl="0">
              <a:spcBef>
                <a:spcPts val="0"/>
              </a:spcBef>
              <a:buClr>
                <a:srgbClr val="000000"/>
              </a:buClr>
              <a:buSzPct val="25000"/>
              <a:buFont typeface="Calibri"/>
              <a:buNone/>
            </a:pPr>
            <a:r>
              <a:rPr lang="en-US" sz="1200" b="0" i="0" u="none" strike="noStrike" cap="none" baseline="0" dirty="0">
                <a:solidFill>
                  <a:srgbClr val="000000"/>
                </a:solidFill>
                <a:latin typeface="Calibri" panose="020F0502020204030204" pitchFamily="34" charset="0"/>
                <a:ea typeface="Calibri"/>
                <a:cs typeface="Calibri"/>
                <a:sym typeface="Calibri"/>
              </a:rPr>
              <a:t>Thank the host for the </a:t>
            </a:r>
            <a:r>
              <a:rPr lang="en-US" sz="1200" b="1" i="0" u="none" strike="noStrike" cap="none" baseline="0" dirty="0">
                <a:solidFill>
                  <a:srgbClr val="000000"/>
                </a:solidFill>
                <a:latin typeface="Calibri" panose="020F0502020204030204" pitchFamily="34" charset="0"/>
                <a:ea typeface="Calibri"/>
                <a:cs typeface="Calibri"/>
                <a:sym typeface="Calibri"/>
              </a:rPr>
              <a:t>location</a:t>
            </a:r>
            <a:r>
              <a:rPr lang="en-US" sz="1200" b="0" i="0" u="none" strike="noStrike" cap="none" baseline="0" dirty="0">
                <a:solidFill>
                  <a:srgbClr val="000000"/>
                </a:solidFill>
                <a:latin typeface="Calibri" panose="020F0502020204030204" pitchFamily="34" charset="0"/>
                <a:ea typeface="Calibri"/>
                <a:cs typeface="Calibri"/>
                <a:sym typeface="Calibri"/>
              </a:rPr>
              <a:t> and any others who have provided </a:t>
            </a:r>
            <a:r>
              <a:rPr lang="en-US" sz="1200" b="1" i="0" u="none" strike="noStrike" cap="none" baseline="0" dirty="0">
                <a:solidFill>
                  <a:srgbClr val="000000"/>
                </a:solidFill>
                <a:latin typeface="Calibri" panose="020F0502020204030204" pitchFamily="34" charset="0"/>
                <a:ea typeface="Calibri"/>
                <a:cs typeface="Calibri"/>
                <a:sym typeface="Calibri"/>
              </a:rPr>
              <a:t>support,</a:t>
            </a:r>
            <a:r>
              <a:rPr lang="en-US" sz="1200" b="0" i="0" u="none" strike="noStrike" cap="none" baseline="0" dirty="0">
                <a:solidFill>
                  <a:srgbClr val="000000"/>
                </a:solidFill>
                <a:latin typeface="Calibri" panose="020F0502020204030204" pitchFamily="34" charset="0"/>
                <a:ea typeface="Calibri"/>
                <a:cs typeface="Calibri"/>
                <a:sym typeface="Calibri"/>
              </a:rPr>
              <a:t> snacks, printing, etc.</a:t>
            </a:r>
          </a:p>
          <a:p>
            <a:pPr marL="0" marR="0" lvl="0" indent="0" algn="l" rtl="0">
              <a:spcBef>
                <a:spcPts val="0"/>
              </a:spcBef>
              <a:buClr>
                <a:srgbClr val="000000"/>
              </a:buClr>
              <a:buSzPct val="25000"/>
              <a:buFont typeface="Calibri"/>
              <a:buNone/>
            </a:pPr>
            <a:endParaRPr lang="en-US" sz="1200" b="0" i="0" u="none" strike="noStrike" cap="none" baseline="0" dirty="0">
              <a:solidFill>
                <a:srgbClr val="000000"/>
              </a:solidFill>
              <a:latin typeface="Calibri" panose="020F0502020204030204" pitchFamily="34" charset="0"/>
              <a:ea typeface="Calibri"/>
              <a:cs typeface="Calibri"/>
              <a:sym typeface="Calibri"/>
            </a:endParaRPr>
          </a:p>
          <a:p>
            <a:pPr marL="0" marR="0" lvl="0" indent="0" algn="l" rtl="0">
              <a:spcBef>
                <a:spcPts val="0"/>
              </a:spcBef>
              <a:buClr>
                <a:srgbClr val="000000"/>
              </a:buClr>
              <a:buSzPct val="25000"/>
              <a:buFont typeface="Calibri"/>
              <a:buNone/>
            </a:pPr>
            <a:r>
              <a:rPr lang="en-US" dirty="0"/>
              <a:t>Ask everyone in the room (as time allows) to make a short introduction, including their agency (if affiliated)</a:t>
            </a:r>
            <a:r>
              <a:rPr lang="en-US" baseline="0" dirty="0"/>
              <a:t> and their involvement with the community recovery to date.</a:t>
            </a:r>
            <a:endParaRPr lang="en-US" sz="1200" b="0" i="0" u="none" strike="noStrike" cap="none" baseline="0" dirty="0">
              <a:solidFill>
                <a:srgbClr val="000000"/>
              </a:solidFill>
              <a:latin typeface="Calibri" panose="020F0502020204030204" pitchFamily="34" charset="0"/>
              <a:ea typeface="Calibri"/>
              <a:cs typeface="Calibri"/>
              <a:sym typeface="Calibri"/>
            </a:endParaRPr>
          </a:p>
          <a:p>
            <a:pPr marL="0" marR="0" lvl="0" indent="0" algn="l" rtl="0">
              <a:spcBef>
                <a:spcPts val="0"/>
              </a:spcBef>
              <a:buFont typeface="Arial"/>
              <a:buNone/>
            </a:pPr>
            <a:endParaRPr lang="en-US" sz="1200" b="0" i="0" u="none" strike="noStrike" cap="none" baseline="0" dirty="0">
              <a:solidFill>
                <a:srgbClr val="000000"/>
              </a:solidFill>
              <a:latin typeface="Calibri" panose="020F0502020204030204" pitchFamily="34" charset="0"/>
              <a:ea typeface="Calibri"/>
              <a:cs typeface="Calibri"/>
              <a:sym typeface="Calibri"/>
            </a:endParaRPr>
          </a:p>
          <a:p>
            <a:pPr marL="0" marR="0" lvl="0" indent="0" algn="l" rtl="0">
              <a:spcBef>
                <a:spcPts val="0"/>
              </a:spcBef>
              <a:buClr>
                <a:srgbClr val="000000"/>
              </a:buClr>
              <a:buSzPct val="25000"/>
              <a:buFont typeface="Calibri"/>
              <a:buNone/>
            </a:pPr>
            <a:r>
              <a:rPr lang="en-US" sz="1200" b="1" i="0" u="none" strike="noStrike" cap="none" baseline="0" dirty="0">
                <a:solidFill>
                  <a:srgbClr val="000000"/>
                </a:solidFill>
                <a:latin typeface="Calibri" panose="020F0502020204030204" pitchFamily="34" charset="0"/>
                <a:ea typeface="Calibri"/>
                <a:cs typeface="Calibri"/>
                <a:sym typeface="Calibri"/>
              </a:rPr>
              <a:t>SAY:</a:t>
            </a:r>
            <a:r>
              <a:rPr lang="en-US" sz="1200" b="0" i="0" u="none" strike="noStrike" cap="none" baseline="0" dirty="0">
                <a:solidFill>
                  <a:srgbClr val="000000"/>
                </a:solidFill>
                <a:latin typeface="Calibri" panose="020F0502020204030204" pitchFamily="34" charset="0"/>
                <a:ea typeface="Calibri"/>
                <a:cs typeface="Calibri"/>
                <a:sym typeface="Calibri"/>
              </a:rPr>
              <a:t> </a:t>
            </a:r>
            <a:r>
              <a:rPr lang="en-US" sz="1200" b="0" i="1" u="none" strike="noStrike" cap="none" baseline="0" dirty="0">
                <a:solidFill>
                  <a:srgbClr val="000000"/>
                </a:solidFill>
                <a:latin typeface="Calibri" panose="020F0502020204030204" pitchFamily="34" charset="0"/>
                <a:ea typeface="Calibri"/>
                <a:cs typeface="Calibri"/>
                <a:sym typeface="Calibri"/>
              </a:rPr>
              <a:t>National Voluntary Organizations Active in Disaster has a long history in disaster preparation and response.</a:t>
            </a:r>
          </a:p>
          <a:p>
            <a:pPr marL="0" marR="0" lvl="0" indent="0" algn="l" rtl="0">
              <a:spcBef>
                <a:spcPts val="0"/>
              </a:spcBef>
              <a:buClr>
                <a:srgbClr val="000000"/>
              </a:buClr>
              <a:buSzPct val="25000"/>
              <a:buFont typeface="Calibri"/>
              <a:buNone/>
            </a:pPr>
            <a:endParaRPr lang="en-US" sz="1200" b="0" i="1" u="none" strike="noStrike" cap="none" baseline="0" dirty="0">
              <a:solidFill>
                <a:srgbClr val="000000"/>
              </a:solidFill>
              <a:latin typeface="Calibri" panose="020F0502020204030204" pitchFamily="34" charset="0"/>
              <a:ea typeface="Calibri"/>
              <a:cs typeface="Calibri"/>
              <a:sym typeface="Calibri"/>
            </a:endParaRPr>
          </a:p>
          <a:p>
            <a:r>
              <a:rPr lang="en-US" sz="1200" kern="1200" dirty="0">
                <a:solidFill>
                  <a:schemeClr val="tx1"/>
                </a:solidFill>
                <a:latin typeface="+mn-lt"/>
                <a:ea typeface="+mn-ea"/>
                <a:cs typeface="+mn-cs"/>
              </a:rPr>
              <a:t>National</a:t>
            </a:r>
            <a:r>
              <a:rPr lang="en-US" sz="1200" kern="1200" baseline="0" dirty="0">
                <a:solidFill>
                  <a:schemeClr val="tx1"/>
                </a:solidFill>
                <a:latin typeface="+mn-lt"/>
                <a:ea typeface="+mn-ea"/>
                <a:cs typeface="+mn-cs"/>
              </a:rPr>
              <a:t> VOAD’s</a:t>
            </a:r>
            <a:r>
              <a:rPr lang="en-US" sz="1200" kern="1200" dirty="0">
                <a:solidFill>
                  <a:schemeClr val="tx1"/>
                </a:solidFill>
                <a:latin typeface="+mn-lt"/>
                <a:ea typeface="+mn-ea"/>
                <a:cs typeface="+mn-cs"/>
              </a:rPr>
              <a:t> MISSION--National Voluntary Organizations Active in Disaster is a nonprofit, nonpartisan, membership-based organization that builds resiliency in communities nationwide. It serves as the forum where organizations share knowledge and resources throughout the disaster cycle — preparation, response, recovery and mitigation — to help disaster survivors and their communities.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Since its founding in 1970,</a:t>
            </a:r>
            <a:r>
              <a:rPr lang="en-US" sz="1200" kern="1200" baseline="0" dirty="0">
                <a:solidFill>
                  <a:schemeClr val="tx1"/>
                </a:solidFill>
                <a:latin typeface="+mn-lt"/>
                <a:ea typeface="+mn-ea"/>
                <a:cs typeface="+mn-cs"/>
              </a:rPr>
              <a:t> more than 100 member organizations have been g</a:t>
            </a:r>
            <a:r>
              <a:rPr lang="en-US" sz="1200" kern="1200" dirty="0">
                <a:solidFill>
                  <a:schemeClr val="tx1"/>
                </a:solidFill>
                <a:latin typeface="+mn-lt"/>
                <a:ea typeface="+mn-ea"/>
                <a:cs typeface="+mn-cs"/>
              </a:rPr>
              <a:t>uided by the core principles of the 4Cs — cooperation, communication, coordination, and collaboration — National VOAD Members provide the leadership that builds strong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communities and delivers hope.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orientation</a:t>
            </a:r>
            <a:r>
              <a:rPr lang="en-US" sz="1200" kern="1200" baseline="0" dirty="0">
                <a:solidFill>
                  <a:schemeClr val="tx1"/>
                </a:solidFill>
                <a:latin typeface="+mn-lt"/>
                <a:ea typeface="+mn-ea"/>
                <a:cs typeface="+mn-cs"/>
              </a:rPr>
              <a:t> has been designed to assist communities as they face response and recovery following natural disaster. The concepts within it have been tested over time and experience and surface as National VOAD’s best recommendations for successful community disaster response.</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1</a:t>
            </a:fld>
            <a:endParaRPr lang="en-US"/>
          </a:p>
        </p:txBody>
      </p:sp>
    </p:spTree>
    <p:extLst>
      <p:ext uri="{BB962C8B-B14F-4D97-AF65-F5344CB8AC3E}">
        <p14:creationId xmlns:p14="http://schemas.microsoft.com/office/powerpoint/2010/main" val="389614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TITLE SLIDE: Recovery</a:t>
            </a:r>
            <a:r>
              <a:rPr lang="en-US" b="1" baseline="0" dirty="0"/>
              <a:t>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SAY: </a:t>
            </a:r>
            <a:r>
              <a:rPr lang="en-US" b="0" baseline="0" dirty="0"/>
              <a:t>Each community long-term recovery group has the opportunity to be exactly what it wants to be. There will be lots of opinions and suggestions about how your organization should form, but be assured that you are in complete control of your mission and process</a:t>
            </a:r>
            <a:r>
              <a:rPr lang="is-IS" b="0" baseline="0" dirty="0"/>
              <a:t>…as long as you assure that you will work ethically, honestly and with respect for your community.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is-I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is-IS" b="0" baseline="0" dirty="0"/>
              <a:t>Nevertheless, National VOAD organizations have been involved in long-term recovery formation for decades and have the following suggestions: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is-IS" b="0" baseline="0" dirty="0"/>
          </a:p>
          <a:p>
            <a:pPr marL="228600" marR="0" indent="-228600" algn="l" defTabSz="914400" rtl="0" eaLnBrk="1" fontAlgn="auto" latinLnBrk="0" hangingPunct="1">
              <a:lnSpc>
                <a:spcPct val="100000"/>
              </a:lnSpc>
              <a:spcBef>
                <a:spcPts val="0"/>
              </a:spcBef>
              <a:spcAft>
                <a:spcPts val="0"/>
              </a:spcAft>
              <a:buClrTx/>
              <a:buSzTx/>
              <a:buFont typeface="Arial"/>
              <a:buChar char="•"/>
              <a:tabLst/>
              <a:defRPr/>
            </a:pPr>
            <a:r>
              <a:rPr lang="is-IS" b="0" baseline="0" dirty="0"/>
              <a:t>Some or all of the following committees can expedite recovery: communications, education, spiritual and emotional care, resources, volunteer management, donations, construction and disaster case management.</a:t>
            </a:r>
          </a:p>
          <a:p>
            <a:pPr marL="228600" marR="0" indent="-228600" algn="l" defTabSz="914400" rtl="0" eaLnBrk="1" fontAlgn="auto" latinLnBrk="0" hangingPunct="1">
              <a:lnSpc>
                <a:spcPct val="100000"/>
              </a:lnSpc>
              <a:spcBef>
                <a:spcPts val="0"/>
              </a:spcBef>
              <a:spcAft>
                <a:spcPts val="0"/>
              </a:spcAft>
              <a:buClrTx/>
              <a:buSzTx/>
              <a:buFont typeface="Arial"/>
              <a:buChar char="•"/>
              <a:tabLst/>
              <a:defRPr/>
            </a:pPr>
            <a:r>
              <a:rPr lang="is-IS" b="0" baseline="0" dirty="0"/>
              <a:t>Development of each of these functions is more fully explained in the National VOAD Long-term Recovery Manual at nvoad.org. Member organizations have experience in these functions and will support you as you develop. Please refer to the matrix of member organizations and contact provided to you during today’s workshop.</a:t>
            </a:r>
          </a:p>
          <a:p>
            <a:pPr marL="228600" marR="0" indent="-228600" algn="l" defTabSz="914400" rtl="0" eaLnBrk="1" fontAlgn="auto" latinLnBrk="0" hangingPunct="1">
              <a:lnSpc>
                <a:spcPct val="100000"/>
              </a:lnSpc>
              <a:spcBef>
                <a:spcPts val="0"/>
              </a:spcBef>
              <a:spcAft>
                <a:spcPts val="0"/>
              </a:spcAft>
              <a:buClrTx/>
              <a:buSzTx/>
              <a:buFont typeface="Arial"/>
              <a:buChar char="•"/>
              <a:tabLst/>
              <a:defRPr/>
            </a:pPr>
            <a:r>
              <a:rPr lang="is-IS" b="0" baseline="0" dirty="0"/>
              <a:t>This circle rightly implies that the functions are interconnected; what it does not demonstrate is how the a client is guided throught the vaious functions with the strong support of a disaster case manager, who continues to be the client’s single point of contact, even after construction and volunteers are assigned.</a:t>
            </a:r>
          </a:p>
          <a:p>
            <a:pPr marL="228600" marR="0" indent="-228600" algn="l" defTabSz="914400" rtl="0" eaLnBrk="1" fontAlgn="auto" latinLnBrk="0" hangingPunct="1">
              <a:lnSpc>
                <a:spcPct val="100000"/>
              </a:lnSpc>
              <a:spcBef>
                <a:spcPts val="0"/>
              </a:spcBef>
              <a:spcAft>
                <a:spcPts val="0"/>
              </a:spcAft>
              <a:buClrTx/>
              <a:buSzTx/>
              <a:buFont typeface="Arial"/>
              <a:buChar char="•"/>
              <a:tabLst/>
              <a:defRPr/>
            </a:pPr>
            <a:r>
              <a:rPr lang="is-IS" b="0" baseline="0" dirty="0"/>
              <a:t>In order to support the functions on this slide, long-term recovery groups will need to consider where fiscal management will reside (an existing 501(c)3 perhaps?), as well as whether adminstrative support and data management will be needed.</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10</a:t>
            </a:fld>
            <a:endParaRPr lang="en-US"/>
          </a:p>
        </p:txBody>
      </p:sp>
    </p:spTree>
    <p:extLst>
      <p:ext uri="{BB962C8B-B14F-4D97-AF65-F5344CB8AC3E}">
        <p14:creationId xmlns:p14="http://schemas.microsoft.com/office/powerpoint/2010/main" val="290252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638800" cy="4267200"/>
          </a:xfrm>
        </p:spPr>
        <p:txBody>
          <a:bodyPr/>
          <a:lstStyle/>
          <a:p>
            <a:r>
              <a:rPr lang="en-US" b="1" dirty="0"/>
              <a:t>TITLE SLIDE: Types of Long-term</a:t>
            </a:r>
            <a:r>
              <a:rPr lang="en-US" b="1" baseline="0" dirty="0"/>
              <a:t> Recovery Groups</a:t>
            </a:r>
          </a:p>
          <a:p>
            <a:endParaRPr lang="en-US" b="1" baseline="0" dirty="0"/>
          </a:p>
          <a:p>
            <a:r>
              <a:rPr lang="en-US" b="1" baseline="0" dirty="0"/>
              <a:t>SAY: </a:t>
            </a:r>
            <a:r>
              <a:rPr lang="en-US" b="0" baseline="0" dirty="0"/>
              <a:t>The distinctions between types of groups matter less than the important work of community members and agencies offering their time and talents to collaborate after a disaster on behalf of those vulnerable neighbors who will need additional support in order to recovery. The best long-term recovery groups are the ones that have representation from every sector—faith, civic, government, business, industry. The people who care about what their community looks like and feels like after having experienced a devastating disaster are those who should be involved. This is the one time that bigger IS better, the more the merrier, a big tent. The LTR should look like the community, with representation from cultures present, including age and functional needs. Since the government does not typically fund (after FEMA has completed its work) recovery, success depends on every good effort from every existing corner of the community. Coordination is critical I n order to “first, do no harm.” </a:t>
            </a:r>
            <a:endParaRPr lang="en-US" b="1" dirty="0"/>
          </a:p>
          <a:p>
            <a:endParaRPr lang="en-US" dirty="0"/>
          </a:p>
          <a:p>
            <a:r>
              <a:rPr lang="en-US" dirty="0"/>
              <a:t>The</a:t>
            </a:r>
            <a:r>
              <a:rPr lang="en-US" baseline="0" dirty="0"/>
              <a:t> following is how the National VOAD Long-term Recovery Manual defines the various possibilities.</a:t>
            </a:r>
          </a:p>
          <a:p>
            <a:endParaRPr lang="en-US" dirty="0"/>
          </a:p>
          <a:p>
            <a:pPr marL="171450" indent="-171450">
              <a:buFont typeface="Arial" panose="020B0604020202020204" pitchFamily="34" charset="0"/>
              <a:buChar char="•"/>
            </a:pPr>
            <a:r>
              <a:rPr lang="en-US" dirty="0"/>
              <a:t>LTRO: An organization, operating under the auspices of another</a:t>
            </a:r>
            <a:r>
              <a:rPr lang="en-US" baseline="0" dirty="0"/>
              <a:t> </a:t>
            </a:r>
            <a:r>
              <a:rPr lang="en-US" dirty="0"/>
              <a:t>agency or independently, that works to address the needs</a:t>
            </a:r>
            <a:r>
              <a:rPr lang="en-US" baseline="0" dirty="0"/>
              <a:t> </a:t>
            </a:r>
            <a:r>
              <a:rPr lang="en-US" dirty="0"/>
              <a:t>of the community and</a:t>
            </a:r>
            <a:r>
              <a:rPr lang="en-US" baseline="0" dirty="0"/>
              <a:t> </a:t>
            </a:r>
            <a:r>
              <a:rPr lang="en-US" dirty="0"/>
              <a:t>individuals following a disaster. May be entirely faith-based or may be a collaboration of</a:t>
            </a:r>
            <a:r>
              <a:rPr lang="en-US" baseline="0" dirty="0"/>
              <a:t> </a:t>
            </a:r>
            <a:r>
              <a:rPr lang="en-US" dirty="0"/>
              <a:t>faith-based and secular agencies.</a:t>
            </a:r>
          </a:p>
          <a:p>
            <a:pPr marL="171450" indent="-171450">
              <a:buFont typeface="Arial" panose="020B0604020202020204" pitchFamily="34" charset="0"/>
              <a:buChar char="•"/>
            </a:pPr>
            <a:r>
              <a:rPr lang="en-US" dirty="0"/>
              <a:t>LTRC: A committee of agency representatives who cooperate in</a:t>
            </a:r>
            <a:r>
              <a:rPr lang="en-US" baseline="0" dirty="0"/>
              <a:t> </a:t>
            </a:r>
            <a:r>
              <a:rPr lang="en-US" dirty="0"/>
              <a:t>addressing the needs of the community and individuals following a disaster. Usually</a:t>
            </a:r>
            <a:r>
              <a:rPr lang="en-US" baseline="0" dirty="0"/>
              <a:t> </a:t>
            </a:r>
            <a:r>
              <a:rPr lang="en-US" dirty="0"/>
              <a:t>involves a variety of community, government and faith-based organizations.</a:t>
            </a:r>
          </a:p>
          <a:p>
            <a:pPr marL="171450" indent="-171450">
              <a:buFont typeface="Arial" panose="020B0604020202020204" pitchFamily="34" charset="0"/>
              <a:buChar char="•"/>
            </a:pPr>
            <a:r>
              <a:rPr lang="en-US" dirty="0"/>
              <a:t>Interfaith: Local congregations and worshipping communities working together for long-term recovery. </a:t>
            </a:r>
          </a:p>
          <a:p>
            <a:pPr marL="171450" indent="-171450">
              <a:buFont typeface="Arial" panose="020B0604020202020204" pitchFamily="34" charset="0"/>
              <a:buChar char="•"/>
            </a:pPr>
            <a:r>
              <a:rPr lang="en-US" dirty="0"/>
              <a:t>It may be as simple as developing memoranda of understanding, so services can be coordinated.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Regardless of what organizational structure is formed, the most important consideration</a:t>
            </a:r>
            <a:r>
              <a:rPr lang="en-US" baseline="0" dirty="0"/>
              <a:t> is whether this structure</a:t>
            </a:r>
            <a:r>
              <a:rPr lang="en-US" dirty="0"/>
              <a:t> will function in your community, in </a:t>
            </a:r>
            <a:r>
              <a:rPr lang="en-US" i="1" dirty="0"/>
              <a:t>your </a:t>
            </a:r>
            <a:r>
              <a:rPr lang="en-US" dirty="0"/>
              <a:t>disaster, to</a:t>
            </a:r>
            <a:r>
              <a:rPr lang="en-US" baseline="0" dirty="0"/>
              <a:t> enable</a:t>
            </a:r>
            <a:r>
              <a:rPr lang="en-US" dirty="0"/>
              <a:t> individuals and families to gain assistance in a timely fashion.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ASK: </a:t>
            </a:r>
            <a:r>
              <a:rPr lang="en-US" b="0" dirty="0"/>
              <a:t>What approach will work best in your community? What are the obstacles?</a:t>
            </a:r>
            <a:r>
              <a:rPr lang="en-US" b="0" baseline="0" dirty="0"/>
              <a:t> If efforts are already underway, have they been inclusive of all faith and non-profit entities? Will government be present in a supporting/coordinating role?</a:t>
            </a:r>
            <a:endParaRPr lang="en-US" b="1"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11</a:t>
            </a:fld>
            <a:endParaRPr lang="en-US"/>
          </a:p>
        </p:txBody>
      </p:sp>
    </p:spTree>
    <p:extLst>
      <p:ext uri="{BB962C8B-B14F-4D97-AF65-F5344CB8AC3E}">
        <p14:creationId xmlns:p14="http://schemas.microsoft.com/office/powerpoint/2010/main" val="238220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0"/>
            <a:ext cx="5791200" cy="4114800"/>
          </a:xfrm>
        </p:spPr>
        <p:txBody>
          <a:bodyPr/>
          <a:lstStyle/>
          <a:p>
            <a:pPr marL="0" lvl="2" indent="0">
              <a:spcAft>
                <a:spcPts val="300"/>
              </a:spcAft>
              <a:buFont typeface="Arial" panose="020B0604020202020204" pitchFamily="34" charset="0"/>
              <a:buNone/>
            </a:pPr>
            <a:r>
              <a:rPr lang="en-US" b="1" dirty="0"/>
              <a:t>TITLE SLIDE: Elements of Organizing</a:t>
            </a:r>
          </a:p>
          <a:p>
            <a:pPr marL="0" lvl="2" indent="0">
              <a:spcAft>
                <a:spcPts val="300"/>
              </a:spcAft>
              <a:buFont typeface="Arial" panose="020B0604020202020204" pitchFamily="34" charset="0"/>
              <a:buNone/>
            </a:pPr>
            <a:endParaRPr lang="en-US" b="1" dirty="0"/>
          </a:p>
          <a:p>
            <a:pPr marL="0" lvl="2" indent="0">
              <a:spcAft>
                <a:spcPts val="300"/>
              </a:spcAft>
              <a:buFont typeface="Arial" panose="020B0604020202020204" pitchFamily="34" charset="0"/>
              <a:buNone/>
            </a:pPr>
            <a:r>
              <a:rPr lang="en-US" b="1" dirty="0"/>
              <a:t>SAY: </a:t>
            </a:r>
          </a:p>
          <a:p>
            <a:pPr marL="0" lvl="2" indent="0">
              <a:spcAft>
                <a:spcPts val="300"/>
              </a:spcAft>
              <a:buFont typeface="Arial" panose="020B0604020202020204" pitchFamily="34" charset="0"/>
              <a:buNone/>
            </a:pPr>
            <a:endParaRPr lang="en-US" dirty="0"/>
          </a:p>
          <a:p>
            <a:pPr marL="171450" lvl="2" indent="-171450">
              <a:spcAft>
                <a:spcPts val="300"/>
              </a:spcAft>
              <a:buFont typeface="Arial" panose="020B0604020202020204" pitchFamily="34" charset="0"/>
              <a:buChar char="•"/>
            </a:pPr>
            <a:r>
              <a:rPr lang="en-US" dirty="0"/>
              <a:t>It is important to ensure that</a:t>
            </a:r>
            <a:r>
              <a:rPr lang="en-US" baseline="0" dirty="0"/>
              <a:t> a local</a:t>
            </a:r>
            <a:r>
              <a:rPr lang="en-US" dirty="0"/>
              <a:t> long</a:t>
            </a:r>
            <a:r>
              <a:rPr lang="en-US" baseline="0" dirty="0"/>
              <a:t> </a:t>
            </a:r>
            <a:r>
              <a:rPr lang="en-US" dirty="0"/>
              <a:t>term recovery group includes people from all sectors of the community. Leaders often</a:t>
            </a:r>
            <a:r>
              <a:rPr lang="en-US" baseline="0" dirty="0"/>
              <a:t> surface from the faith, non-profit and business communities. As the group forms, it’s important to look around the room and make sure that </a:t>
            </a:r>
            <a:r>
              <a:rPr lang="en-US" dirty="0"/>
              <a:t>cultural diversity has been considered, that community</a:t>
            </a:r>
            <a:r>
              <a:rPr lang="en-US" baseline="0" dirty="0"/>
              <a:t> leaders and experienced networkers, </a:t>
            </a:r>
            <a:r>
              <a:rPr lang="en-US" dirty="0"/>
              <a:t>as well as</a:t>
            </a:r>
            <a:r>
              <a:rPr lang="en-US" baseline="0" dirty="0"/>
              <a:t> those who have social service experience and experience advocating for</a:t>
            </a:r>
            <a:r>
              <a:rPr lang="en-US" dirty="0"/>
              <a:t> vulnerable populations</a:t>
            </a:r>
            <a:r>
              <a:rPr lang="en-US" baseline="0" dirty="0"/>
              <a:t> have brought their focus and compassion into the mix.</a:t>
            </a:r>
          </a:p>
          <a:p>
            <a:pPr marL="171450" lvl="2" indent="-171450">
              <a:spcAft>
                <a:spcPts val="300"/>
              </a:spcAft>
              <a:buFont typeface="Arial" panose="020B0604020202020204" pitchFamily="34" charset="0"/>
              <a:buChar char="•"/>
            </a:pPr>
            <a:r>
              <a:rPr lang="en-US" baseline="0" dirty="0"/>
              <a:t>Assess Need: What needs to be done? Cleanup only or rebuilding, casework, resources?</a:t>
            </a:r>
            <a:endParaRPr lang="en-US" dirty="0"/>
          </a:p>
          <a:p>
            <a:pPr marL="171450" lvl="2" indent="-171450">
              <a:spcAft>
                <a:spcPts val="300"/>
              </a:spcAft>
              <a:buFont typeface="Arial" panose="020B0604020202020204" pitchFamily="34" charset="0"/>
              <a:buChar char="•"/>
            </a:pPr>
            <a:r>
              <a:rPr lang="en-US" dirty="0"/>
              <a:t>Mission statements explain why a</a:t>
            </a:r>
            <a:r>
              <a:rPr lang="en-US" baseline="0" dirty="0"/>
              <a:t> group</a:t>
            </a:r>
            <a:r>
              <a:rPr lang="en-US" dirty="0"/>
              <a:t> exists.</a:t>
            </a:r>
            <a:r>
              <a:rPr lang="en-US" baseline="0" dirty="0"/>
              <a:t> Long term recovery groups often have similar purposes, but your group should consider if there are things that are unique to your work. </a:t>
            </a:r>
            <a:r>
              <a:rPr lang="en-US" dirty="0"/>
              <a:t>There are examples in the National VOAD Long</a:t>
            </a:r>
            <a:r>
              <a:rPr lang="en-US" baseline="0" dirty="0"/>
              <a:t> T</a:t>
            </a:r>
            <a:r>
              <a:rPr lang="en-US" dirty="0"/>
              <a:t>erm Recovery Guide.</a:t>
            </a:r>
          </a:p>
          <a:p>
            <a:pPr marL="171450" lvl="2" indent="-171450">
              <a:spcAft>
                <a:spcPts val="300"/>
              </a:spcAft>
              <a:buFont typeface="Arial" panose="020B0604020202020204" pitchFamily="34" charset="0"/>
              <a:buChar char="•"/>
            </a:pPr>
            <a:r>
              <a:rPr lang="en-US" dirty="0"/>
              <a:t>Organizational documents identify the administrative structure. It is important to remember your mission and your community as these are being developed, but don’t make this a point of contention that does not allow assistance and progress in the long</a:t>
            </a:r>
            <a:r>
              <a:rPr lang="en-US" baseline="0" dirty="0"/>
              <a:t> </a:t>
            </a:r>
            <a:r>
              <a:rPr lang="en-US" dirty="0"/>
              <a:t>term recovery group. Most importantly, various sub-committees will need to begin to develop the documents to assist in their work. National VOAD partner agencies have VAST amounts of templates to</a:t>
            </a:r>
            <a:r>
              <a:rPr lang="en-US" baseline="0" dirty="0"/>
              <a:t> assist.</a:t>
            </a:r>
            <a:endParaRPr lang="en-US" dirty="0"/>
          </a:p>
          <a:p>
            <a:pPr marL="171450" lvl="2" indent="-171450">
              <a:spcAft>
                <a:spcPts val="300"/>
              </a:spcAft>
              <a:buFont typeface="Arial" panose="020B0604020202020204" pitchFamily="34" charset="0"/>
              <a:buChar char="•"/>
            </a:pPr>
            <a:r>
              <a:rPr lang="en-US" dirty="0"/>
              <a:t>What resources are in the long</a:t>
            </a:r>
            <a:r>
              <a:rPr lang="en-US" baseline="0" dirty="0"/>
              <a:t> </a:t>
            </a:r>
            <a:r>
              <a:rPr lang="en-US" dirty="0"/>
              <a:t>term recovery group and community? Resources can be monetary, but include office and warehouse space, communication avenues, volunteers or labor force. Remember money, material, and muscle</a:t>
            </a:r>
            <a:r>
              <a:rPr lang="en-US" baseline="0" dirty="0"/>
              <a:t> and, of course, management. Do a bit of asset mapping and remember that EVERYONE in the community is a potential resource. As you focus your attention on the sizeable donors and the national resources, remember that the local restaurant owner has vouchers for meals for volunteers and the small businesses can donate services or products. Even disaster survivors should be considered for what they can bring to their own and others’ recoveries, as well.</a:t>
            </a:r>
            <a:endParaRPr lang="en-US" dirty="0"/>
          </a:p>
          <a:p>
            <a:pPr marL="171450" indent="-171450">
              <a:buFont typeface="Arial" panose="020B0604020202020204" pitchFamily="34" charset="0"/>
              <a:buChar char="•"/>
            </a:pPr>
            <a:r>
              <a:rPr lang="en-US" dirty="0"/>
              <a:t>Your LTRG will operate as a not-for-profit entity. You will be handling money entrusted to you by individuals, foundations and/or other organizations.</a:t>
            </a:r>
            <a:r>
              <a:rPr lang="en-US" baseline="0" dirty="0"/>
              <a:t> </a:t>
            </a:r>
            <a:r>
              <a:rPr lang="en-US" dirty="0"/>
              <a:t>The LTRG may seek out an existing not-for-profit agency within the community to serve as its fiscal agent. More valuable information is available in the National VOAD Long</a:t>
            </a:r>
            <a:r>
              <a:rPr lang="en-US" baseline="0" dirty="0"/>
              <a:t> T</a:t>
            </a:r>
            <a:r>
              <a:rPr lang="en-US" dirty="0"/>
              <a:t>erm Recovery Guide </a:t>
            </a:r>
          </a:p>
          <a:p>
            <a:pPr marL="0" lvl="2" indent="0">
              <a:spcAft>
                <a:spcPts val="300"/>
              </a:spcAft>
              <a:buFont typeface="Arial" panose="020B0604020202020204" pitchFamily="34" charset="0"/>
              <a:buNone/>
            </a:pPr>
            <a:endParaRPr lang="en-US" dirty="0"/>
          </a:p>
          <a:p>
            <a:pPr marL="914400" lvl="2" indent="0">
              <a:spcAft>
                <a:spcPts val="300"/>
              </a:spcAft>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12</a:t>
            </a:fld>
            <a:endParaRPr lang="en-US"/>
          </a:p>
        </p:txBody>
      </p:sp>
    </p:spTree>
    <p:extLst>
      <p:ext uri="{BB962C8B-B14F-4D97-AF65-F5344CB8AC3E}">
        <p14:creationId xmlns:p14="http://schemas.microsoft.com/office/powerpoint/2010/main" val="2146281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b="1" dirty="0"/>
              <a:t>TITLE</a:t>
            </a:r>
            <a:r>
              <a:rPr lang="en-US" b="1" baseline="0" dirty="0"/>
              <a:t> SLIDE: Administration Business</a:t>
            </a:r>
          </a:p>
          <a:p>
            <a:pPr marL="457200" lvl="1" indent="0">
              <a:buFont typeface="Arial" panose="020B0604020202020204" pitchFamily="34" charset="0"/>
              <a:buNone/>
            </a:pPr>
            <a:endParaRPr lang="en-US" b="1"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In order to develop a long term recovery that will be trusted and sustainable into the future, some consideration</a:t>
            </a:r>
            <a:r>
              <a:rPr lang="en-US" baseline="0" dirty="0"/>
              <a:t> of p</a:t>
            </a:r>
            <a:r>
              <a:rPr lang="en-US" dirty="0"/>
              <a:t>olicies and guidelines will provide directions on priorities,</a:t>
            </a:r>
            <a:r>
              <a:rPr lang="en-US" baseline="0" dirty="0"/>
              <a:t> eligibility and services</a:t>
            </a:r>
            <a:r>
              <a:rPr lang="en-US" dirty="0"/>
              <a:t>. Try</a:t>
            </a:r>
            <a:r>
              <a:rPr lang="en-US" baseline="0" dirty="0"/>
              <a:t> not to be too restrictive since flexibility is the name of the game in long term recovery. When you set off in one direction, determining what</a:t>
            </a:r>
            <a:r>
              <a:rPr lang="en-US" dirty="0"/>
              <a:t> services you are able to assist with and for how long,</a:t>
            </a:r>
            <a:r>
              <a:rPr lang="en-US" baseline="0" dirty="0"/>
              <a:t> you may find that your hard work has generated sufficient resources to expand your services. </a:t>
            </a:r>
          </a:p>
          <a:p>
            <a:pPr marL="628650" lvl="1" indent="-171450">
              <a:buFont typeface="Arial" panose="020B0604020202020204" pitchFamily="34" charset="0"/>
              <a:buChar char="•"/>
            </a:pPr>
            <a:r>
              <a:rPr lang="en-US" baseline="0" dirty="0"/>
              <a:t>Long term recovery groups may have paid staff, though many use the donated services of community leaders. In the event your long-term recovery employs staff, h</a:t>
            </a:r>
            <a:r>
              <a:rPr lang="en-US" dirty="0"/>
              <a:t>uman resource policies</a:t>
            </a:r>
            <a:r>
              <a:rPr lang="en-US" baseline="0" dirty="0"/>
              <a:t> should be in place, along with a management structure.</a:t>
            </a:r>
            <a:endParaRPr lang="en-US" dirty="0"/>
          </a:p>
          <a:p>
            <a:pPr marL="628650" lvl="1" indent="-171450">
              <a:buFont typeface="Arial" panose="020B0604020202020204" pitchFamily="34" charset="0"/>
              <a:buChar char="•"/>
            </a:pPr>
            <a:r>
              <a:rPr lang="en-US" dirty="0"/>
              <a:t>Long</a:t>
            </a:r>
            <a:r>
              <a:rPr lang="en-US" baseline="0" dirty="0"/>
              <a:t> term recovery groups will benefit from the combined resources of numerous donors, however funds that are generated and dispersed by the long term recovery are usually necessary for a community to supplement the unmet needs of survivors. The careful and confidential </a:t>
            </a:r>
          </a:p>
          <a:p>
            <a:pPr marL="628650" lvl="1" indent="-171450">
              <a:buFont typeface="Arial" panose="020B0604020202020204" pitchFamily="34" charset="0"/>
              <a:buChar char="•"/>
            </a:pPr>
            <a:r>
              <a:rPr lang="en-US" baseline="0" dirty="0"/>
              <a:t>While the disaster is still fresh in the minds of a community, p</a:t>
            </a:r>
            <a:r>
              <a:rPr lang="en-US" dirty="0"/>
              <a:t>lan for fund-raising. The sooner after an event, the easier it is to ask for and receive donations. Determine the staffing needs and the funding needed, as well as indirect costs, such as computers, office space, phones and internet needs.</a:t>
            </a:r>
          </a:p>
          <a:p>
            <a:pPr marL="628650" lvl="1" indent="-171450">
              <a:buFont typeface="Arial" panose="020B0604020202020204" pitchFamily="34" charset="0"/>
              <a:buChar char="•"/>
            </a:pPr>
            <a:r>
              <a:rPr lang="en-US" dirty="0"/>
              <a:t>Special</a:t>
            </a:r>
            <a:r>
              <a:rPr lang="en-US" baseline="0" dirty="0"/>
              <a:t> attention needs to be given to the development of the unmet needs or funding table. When confidentiality issues, protocol and process are established, funders will be reassured and disaster case managers will also be confident. </a:t>
            </a:r>
            <a:endParaRPr lang="en-US"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13</a:t>
            </a:fld>
            <a:endParaRPr lang="en-US"/>
          </a:p>
        </p:txBody>
      </p:sp>
    </p:spTree>
    <p:extLst>
      <p:ext uri="{BB962C8B-B14F-4D97-AF65-F5344CB8AC3E}">
        <p14:creationId xmlns:p14="http://schemas.microsoft.com/office/powerpoint/2010/main" val="205383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14</a:t>
            </a:fld>
            <a:endParaRPr lang="en-US"/>
          </a:p>
        </p:txBody>
      </p:sp>
    </p:spTree>
    <p:extLst>
      <p:ext uri="{BB962C8B-B14F-4D97-AF65-F5344CB8AC3E}">
        <p14:creationId xmlns:p14="http://schemas.microsoft.com/office/powerpoint/2010/main" val="205383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01BF1-2DD7-4A4A-BA8B-800096E5352A}" type="slidenum">
              <a:rPr lang="en-US" smtClean="0"/>
              <a:pPr/>
              <a:t>15</a:t>
            </a:fld>
            <a:endParaRPr lang="en-US"/>
          </a:p>
        </p:txBody>
      </p:sp>
    </p:spTree>
    <p:extLst>
      <p:ext uri="{BB962C8B-B14F-4D97-AF65-F5344CB8AC3E}">
        <p14:creationId xmlns:p14="http://schemas.microsoft.com/office/powerpoint/2010/main" val="489858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01BF1-2DD7-4A4A-BA8B-800096E5352A}" type="slidenum">
              <a:rPr lang="en-US" smtClean="0"/>
              <a:pPr/>
              <a:t>16</a:t>
            </a:fld>
            <a:endParaRPr lang="en-US"/>
          </a:p>
        </p:txBody>
      </p:sp>
    </p:spTree>
    <p:extLst>
      <p:ext uri="{BB962C8B-B14F-4D97-AF65-F5344CB8AC3E}">
        <p14:creationId xmlns:p14="http://schemas.microsoft.com/office/powerpoint/2010/main" val="36240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UMCOR,</a:t>
            </a:r>
            <a:r>
              <a:rPr lang="en-US" baseline="0" dirty="0"/>
              <a:t> PDA, LDR, BDM, MDS, ICNA, SP,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(Money, Muscle, Materials and Training)</a:t>
            </a:r>
            <a:r>
              <a:rPr lang="en-US" sz="1100" dirty="0"/>
              <a:t> </a:t>
            </a:r>
          </a:p>
          <a:p>
            <a:endParaRPr lang="en-US"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17</a:t>
            </a:fld>
            <a:endParaRPr lang="en-US"/>
          </a:p>
        </p:txBody>
      </p:sp>
    </p:spTree>
    <p:extLst>
      <p:ext uri="{BB962C8B-B14F-4D97-AF65-F5344CB8AC3E}">
        <p14:creationId xmlns:p14="http://schemas.microsoft.com/office/powerpoint/2010/main" val="2992200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Discussion;</a:t>
            </a:r>
            <a:r>
              <a:rPr lang="en-US" baseline="0" dirty="0"/>
              <a:t> Overview of topics discussed. Highlight/notate best practices and lessons learned from participants experience.</a:t>
            </a:r>
          </a:p>
          <a:p>
            <a:r>
              <a:rPr lang="en-US" baseline="0" dirty="0"/>
              <a:t>Open for questions on topics discussed</a:t>
            </a:r>
          </a:p>
          <a:p>
            <a:r>
              <a:rPr lang="en-US" baseline="0" dirty="0"/>
              <a:t>Questions on requesting RTW</a:t>
            </a:r>
          </a:p>
          <a:p>
            <a:r>
              <a:rPr lang="en-US" baseline="0" dirty="0"/>
              <a:t>Closing remarks</a:t>
            </a:r>
            <a:endParaRPr lang="en-US"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18</a:t>
            </a:fld>
            <a:endParaRPr lang="en-US"/>
          </a:p>
        </p:txBody>
      </p:sp>
    </p:spTree>
    <p:extLst>
      <p:ext uri="{BB962C8B-B14F-4D97-AF65-F5344CB8AC3E}">
        <p14:creationId xmlns:p14="http://schemas.microsoft.com/office/powerpoint/2010/main" val="1921228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01BF1-2DD7-4A4A-BA8B-800096E5352A}" type="slidenum">
              <a:rPr lang="en-US" smtClean="0"/>
              <a:pPr/>
              <a:t>20</a:t>
            </a:fld>
            <a:endParaRPr lang="en-US"/>
          </a:p>
        </p:txBody>
      </p:sp>
    </p:spTree>
    <p:extLst>
      <p:ext uri="{BB962C8B-B14F-4D97-AF65-F5344CB8AC3E}">
        <p14:creationId xmlns:p14="http://schemas.microsoft.com/office/powerpoint/2010/main" val="109800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TITLE SLIDE: Long-term</a:t>
            </a:r>
            <a:r>
              <a:rPr lang="en-US" sz="1200" b="1" baseline="0" dirty="0"/>
              <a:t> Recovery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SAY: </a:t>
            </a:r>
            <a:r>
              <a:rPr lang="en-US" sz="1200" b="0" baseline="0" dirty="0"/>
              <a:t>Please look at the definition of a long term recovery group.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 l</a:t>
            </a:r>
            <a:r>
              <a:rPr lang="en-US" dirty="0"/>
              <a:t>ong</a:t>
            </a:r>
            <a:r>
              <a:rPr lang="en-US" baseline="0" dirty="0"/>
              <a:t> t</a:t>
            </a:r>
            <a:r>
              <a:rPr lang="en-US" dirty="0"/>
              <a:t>erm recovery group</a:t>
            </a:r>
            <a:r>
              <a:rPr lang="en-US" sz="1200" dirty="0"/>
              <a:t> is needed when personal resources, insurance, government grants/loans are insufficient to meet the need of disaster survivors. Long</a:t>
            </a:r>
            <a:r>
              <a:rPr lang="en-US" sz="1200" baseline="0" dirty="0"/>
              <a:t> </a:t>
            </a:r>
            <a:r>
              <a:rPr lang="en-US" sz="1200" dirty="0"/>
              <a:t>term recovery groups assure that disaster</a:t>
            </a:r>
            <a:r>
              <a:rPr lang="en-US" sz="1200" baseline="0" dirty="0"/>
              <a:t> survivors receive assistance from local neighbors, coalesce community members around the response and include as many participants as possible in order to maximize resources and minimize duplication of effort. There are many ways to develop LTRGs; each community is encouraged to put its own special “stamp” on the recovery because each community is unique and each disaster is different. There are many things that a long term recovery group is NOT. It is not the government; it is not the “boss”; it is not a resource for on-going human need. It IS a response to a particular disaster at a particular time in a particular place.</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ASK: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What</a:t>
            </a:r>
            <a:r>
              <a:rPr lang="en-US" sz="1200" baseline="0" dirty="0"/>
              <a:t> is the experience of people in the room? Have there been LTRGs here in the past? Have those in the room had experience with previous LTRGs?</a:t>
            </a:r>
            <a:r>
              <a:rPr lang="en-US" sz="1200" dirty="0"/>
              <a:t> </a:t>
            </a:r>
          </a:p>
          <a:p>
            <a:endParaRPr lang="en-US"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2</a:t>
            </a:fld>
            <a:endParaRPr lang="en-US"/>
          </a:p>
        </p:txBody>
      </p:sp>
    </p:spTree>
    <p:extLst>
      <p:ext uri="{BB962C8B-B14F-4D97-AF65-F5344CB8AC3E}">
        <p14:creationId xmlns:p14="http://schemas.microsoft.com/office/powerpoint/2010/main" val="229003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8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Modern Phases of disaster</a:t>
            </a:r>
          </a:p>
        </p:txBody>
      </p:sp>
      <p:sp>
        <p:nvSpPr>
          <p:cNvPr id="148483" name="Footer Placeholder 3"/>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Calibri" charset="0"/>
                <a:ea typeface="MS PGothic" charset="0"/>
                <a:cs typeface="MS PGothic" charset="0"/>
              </a:defRPr>
            </a:lvl1pPr>
            <a:lvl2pPr marL="702756" indent="-270291">
              <a:defRPr sz="2300">
                <a:solidFill>
                  <a:schemeClr val="tx1"/>
                </a:solidFill>
                <a:latin typeface="Calibri" charset="0"/>
                <a:ea typeface="MS PGothic" charset="0"/>
                <a:cs typeface="MS PGothic" charset="0"/>
              </a:defRPr>
            </a:lvl2pPr>
            <a:lvl3pPr marL="1081164" indent="-216233">
              <a:defRPr sz="2300">
                <a:solidFill>
                  <a:schemeClr val="tx1"/>
                </a:solidFill>
                <a:latin typeface="Calibri" charset="0"/>
                <a:ea typeface="MS PGothic" charset="0"/>
                <a:cs typeface="MS PGothic" charset="0"/>
              </a:defRPr>
            </a:lvl3pPr>
            <a:lvl4pPr marL="1513629" indent="-216233">
              <a:defRPr sz="2300">
                <a:solidFill>
                  <a:schemeClr val="tx1"/>
                </a:solidFill>
                <a:latin typeface="Calibri" charset="0"/>
                <a:ea typeface="MS PGothic" charset="0"/>
                <a:cs typeface="MS PGothic" charset="0"/>
              </a:defRPr>
            </a:lvl4pPr>
            <a:lvl5pPr marL="1946095" indent="-216233">
              <a:defRPr sz="2300">
                <a:solidFill>
                  <a:schemeClr val="tx1"/>
                </a:solidFill>
                <a:latin typeface="Calibri" charset="0"/>
                <a:ea typeface="MS PGothic" charset="0"/>
                <a:cs typeface="MS PGothic" charset="0"/>
              </a:defRPr>
            </a:lvl5pPr>
            <a:lvl6pPr marL="2378560" indent="-216233" eaLnBrk="0" fontAlgn="base" hangingPunct="0">
              <a:spcBef>
                <a:spcPct val="0"/>
              </a:spcBef>
              <a:spcAft>
                <a:spcPct val="0"/>
              </a:spcAft>
              <a:defRPr sz="2300">
                <a:solidFill>
                  <a:schemeClr val="tx1"/>
                </a:solidFill>
                <a:latin typeface="Calibri" charset="0"/>
                <a:ea typeface="MS PGothic" charset="0"/>
                <a:cs typeface="MS PGothic" charset="0"/>
              </a:defRPr>
            </a:lvl6pPr>
            <a:lvl7pPr marL="2811026" indent="-216233" eaLnBrk="0" fontAlgn="base" hangingPunct="0">
              <a:spcBef>
                <a:spcPct val="0"/>
              </a:spcBef>
              <a:spcAft>
                <a:spcPct val="0"/>
              </a:spcAft>
              <a:defRPr sz="2300">
                <a:solidFill>
                  <a:schemeClr val="tx1"/>
                </a:solidFill>
                <a:latin typeface="Calibri" charset="0"/>
                <a:ea typeface="MS PGothic" charset="0"/>
                <a:cs typeface="MS PGothic" charset="0"/>
              </a:defRPr>
            </a:lvl7pPr>
            <a:lvl8pPr marL="3243491" indent="-216233" eaLnBrk="0" fontAlgn="base" hangingPunct="0">
              <a:spcBef>
                <a:spcPct val="0"/>
              </a:spcBef>
              <a:spcAft>
                <a:spcPct val="0"/>
              </a:spcAft>
              <a:defRPr sz="2300">
                <a:solidFill>
                  <a:schemeClr val="tx1"/>
                </a:solidFill>
                <a:latin typeface="Calibri" charset="0"/>
                <a:ea typeface="MS PGothic" charset="0"/>
                <a:cs typeface="MS PGothic" charset="0"/>
              </a:defRPr>
            </a:lvl8pPr>
            <a:lvl9pPr marL="3675957" indent="-216233" eaLnBrk="0" fontAlgn="base" hangingPunct="0">
              <a:spcBef>
                <a:spcPct val="0"/>
              </a:spcBef>
              <a:spcAft>
                <a:spcPct val="0"/>
              </a:spcAft>
              <a:defRPr sz="2300">
                <a:solidFill>
                  <a:schemeClr val="tx1"/>
                </a:solidFill>
                <a:latin typeface="Calibri" charset="0"/>
                <a:ea typeface="MS PGothic" charset="0"/>
                <a:cs typeface="MS PGothic" charset="0"/>
              </a:defRPr>
            </a:lvl9pPr>
          </a:lstStyle>
          <a:p>
            <a:r>
              <a:rPr lang="en-US" sz="1200"/>
              <a:t>CGE FALL ACADEMY</a:t>
            </a:r>
          </a:p>
        </p:txBody>
      </p:sp>
      <p:sp>
        <p:nvSpPr>
          <p:cNvPr id="14848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charset="0"/>
                <a:ea typeface="MS PGothic" charset="0"/>
                <a:cs typeface="MS PGothic" charset="0"/>
              </a:defRPr>
            </a:lvl1pPr>
            <a:lvl2pPr marL="702756" indent="-270291">
              <a:defRPr sz="2300">
                <a:solidFill>
                  <a:schemeClr val="tx1"/>
                </a:solidFill>
                <a:latin typeface="Calibri" charset="0"/>
                <a:ea typeface="MS PGothic" charset="0"/>
                <a:cs typeface="MS PGothic" charset="0"/>
              </a:defRPr>
            </a:lvl2pPr>
            <a:lvl3pPr marL="1081164" indent="-216233">
              <a:defRPr sz="2300">
                <a:solidFill>
                  <a:schemeClr val="tx1"/>
                </a:solidFill>
                <a:latin typeface="Calibri" charset="0"/>
                <a:ea typeface="MS PGothic" charset="0"/>
                <a:cs typeface="MS PGothic" charset="0"/>
              </a:defRPr>
            </a:lvl3pPr>
            <a:lvl4pPr marL="1513629" indent="-216233">
              <a:defRPr sz="2300">
                <a:solidFill>
                  <a:schemeClr val="tx1"/>
                </a:solidFill>
                <a:latin typeface="Calibri" charset="0"/>
                <a:ea typeface="MS PGothic" charset="0"/>
                <a:cs typeface="MS PGothic" charset="0"/>
              </a:defRPr>
            </a:lvl4pPr>
            <a:lvl5pPr marL="1946095" indent="-216233">
              <a:defRPr sz="2300">
                <a:solidFill>
                  <a:schemeClr val="tx1"/>
                </a:solidFill>
                <a:latin typeface="Calibri" charset="0"/>
                <a:ea typeface="MS PGothic" charset="0"/>
                <a:cs typeface="MS PGothic" charset="0"/>
              </a:defRPr>
            </a:lvl5pPr>
            <a:lvl6pPr marL="2378560" indent="-216233" eaLnBrk="0" fontAlgn="base" hangingPunct="0">
              <a:spcBef>
                <a:spcPct val="0"/>
              </a:spcBef>
              <a:spcAft>
                <a:spcPct val="0"/>
              </a:spcAft>
              <a:defRPr sz="2300">
                <a:solidFill>
                  <a:schemeClr val="tx1"/>
                </a:solidFill>
                <a:latin typeface="Calibri" charset="0"/>
                <a:ea typeface="MS PGothic" charset="0"/>
                <a:cs typeface="MS PGothic" charset="0"/>
              </a:defRPr>
            </a:lvl6pPr>
            <a:lvl7pPr marL="2811026" indent="-216233" eaLnBrk="0" fontAlgn="base" hangingPunct="0">
              <a:spcBef>
                <a:spcPct val="0"/>
              </a:spcBef>
              <a:spcAft>
                <a:spcPct val="0"/>
              </a:spcAft>
              <a:defRPr sz="2300">
                <a:solidFill>
                  <a:schemeClr val="tx1"/>
                </a:solidFill>
                <a:latin typeface="Calibri" charset="0"/>
                <a:ea typeface="MS PGothic" charset="0"/>
                <a:cs typeface="MS PGothic" charset="0"/>
              </a:defRPr>
            </a:lvl7pPr>
            <a:lvl8pPr marL="3243491" indent="-216233" eaLnBrk="0" fontAlgn="base" hangingPunct="0">
              <a:spcBef>
                <a:spcPct val="0"/>
              </a:spcBef>
              <a:spcAft>
                <a:spcPct val="0"/>
              </a:spcAft>
              <a:defRPr sz="2300">
                <a:solidFill>
                  <a:schemeClr val="tx1"/>
                </a:solidFill>
                <a:latin typeface="Calibri" charset="0"/>
                <a:ea typeface="MS PGothic" charset="0"/>
                <a:cs typeface="MS PGothic" charset="0"/>
              </a:defRPr>
            </a:lvl8pPr>
            <a:lvl9pPr marL="3675957" indent="-216233" eaLnBrk="0" fontAlgn="base" hangingPunct="0">
              <a:spcBef>
                <a:spcPct val="0"/>
              </a:spcBef>
              <a:spcAft>
                <a:spcPct val="0"/>
              </a:spcAft>
              <a:defRPr sz="2300">
                <a:solidFill>
                  <a:schemeClr val="tx1"/>
                </a:solidFill>
                <a:latin typeface="Calibri" charset="0"/>
                <a:ea typeface="MS PGothic" charset="0"/>
                <a:cs typeface="MS PGothic" charset="0"/>
              </a:defRPr>
            </a:lvl9pPr>
          </a:lstStyle>
          <a:p>
            <a:fld id="{8A4D633A-91A5-6D45-B578-848915A22607}" type="slidenum">
              <a:rPr lang="en-US" sz="1200"/>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TITLE SLIDE: Phases</a:t>
            </a:r>
            <a:r>
              <a:rPr lang="en-US" b="1" baseline="0" dirty="0"/>
              <a:t> of Disaster</a:t>
            </a:r>
          </a:p>
          <a:p>
            <a:endParaRPr lang="en-US" b="1" baseline="0" dirty="0"/>
          </a:p>
          <a:p>
            <a:r>
              <a:rPr lang="en-US" b="1" baseline="0" dirty="0"/>
              <a:t>SAY: </a:t>
            </a:r>
            <a:r>
              <a:rPr lang="en-US" b="0" baseline="0" dirty="0"/>
              <a:t>Every community is in one of these phases right now. Consider what it means to be </a:t>
            </a:r>
            <a:r>
              <a:rPr lang="en-US" b="1" baseline="0" dirty="0"/>
              <a:t>prepared</a:t>
            </a:r>
            <a:r>
              <a:rPr lang="en-US" b="0" baseline="0" dirty="0"/>
              <a:t> and whether or not your community</a:t>
            </a:r>
            <a:r>
              <a:rPr lang="is-IS" b="0" baseline="0" dirty="0"/>
              <a:t>… all its people, churches, businesses and government...</a:t>
            </a:r>
            <a:r>
              <a:rPr lang="en-US" b="0" baseline="0" dirty="0"/>
              <a:t> was prepared for the disaster you’ve experienced. </a:t>
            </a:r>
            <a:r>
              <a:rPr lang="en-US" b="1" dirty="0"/>
              <a:t>Response</a:t>
            </a:r>
            <a:r>
              <a:rPr lang="en-US" dirty="0"/>
              <a:t> is not only about the restoration of structures, systems and services but considers individual’s and families’ ability to rebound from their losses and sustain their physical, social, economic and spiritual well-being. </a:t>
            </a:r>
            <a:r>
              <a:rPr lang="en-US" b="1" baseline="0" dirty="0"/>
              <a:t>Emergencies,</a:t>
            </a:r>
            <a:r>
              <a:rPr lang="en-US" b="0" baseline="0" dirty="0"/>
              <a:t> the first part of </a:t>
            </a:r>
            <a:r>
              <a:rPr lang="en-US" b="1" baseline="0" dirty="0"/>
              <a:t>response, </a:t>
            </a:r>
            <a:r>
              <a:rPr lang="en-US" b="0" baseline="0" dirty="0"/>
              <a:t>are well understood by emergency managers, professionals in hospitals and law enforcement. Many groups, including National VOAD member groups mentioned earlier, respond during </a:t>
            </a:r>
            <a:r>
              <a:rPr lang="en-US" b="1" baseline="0" dirty="0"/>
              <a:t>relief,</a:t>
            </a:r>
            <a:r>
              <a:rPr lang="en-US" b="0" baseline="0" dirty="0"/>
              <a:t> the second part of response, to help “stop the bleeding” and stabilize structures so that more damage does not occur. It is what happens during </a:t>
            </a:r>
            <a:r>
              <a:rPr lang="en-US" b="1" baseline="0" dirty="0"/>
              <a:t>recovery</a:t>
            </a:r>
            <a:r>
              <a:rPr lang="en-US" b="0" baseline="0" dirty="0"/>
              <a:t> that can make the difference between stability and despair for homeowners, renters and fragile community members. That’s why you’re here today</a:t>
            </a:r>
            <a:r>
              <a:rPr lang="is-IS" b="0" baseline="0" dirty="0"/>
              <a:t>…to discuss what a community can develop to assure its most vulnerable receive support for recovery. Because National VOAD members believe that a community is only as strong as its weakest members, this overview is designed to help you develop a means to efficiently, strategically and successfully respond to the recovery needs of your community members. </a:t>
            </a:r>
            <a:r>
              <a:rPr lang="is-IS" b="1" baseline="0" dirty="0"/>
              <a:t>Mitigation</a:t>
            </a:r>
            <a:r>
              <a:rPr lang="is-IS" b="0" baseline="0" dirty="0"/>
              <a:t> doesn’t just happen after recovery and before preparation. These phases interlace in ways that mean many are happening simultaneously. Mitigation can lessen the damage residents experience in the future, so mitigation conversations and strategies need to be part of the dialogue before, during and after every recovery. </a:t>
            </a:r>
            <a:endParaRPr lang="en-US" b="1" baseline="0" dirty="0"/>
          </a:p>
          <a:p>
            <a:endParaRPr lang="en-US" b="1" baseline="0" dirty="0"/>
          </a:p>
          <a:p>
            <a:r>
              <a:rPr lang="en-US" b="1" baseline="0" dirty="0"/>
              <a:t>ASK: </a:t>
            </a:r>
            <a:r>
              <a:rPr lang="en-US" b="0" baseline="0" dirty="0"/>
              <a:t>Considering these phases, are there “peace-time” responsibilities for long-term recovery groups? After you have completed the recovery for this disaster, what should your LTR be doing to be ready for the next disaster?</a:t>
            </a:r>
            <a:endParaRPr lang="en-US" b="1" baseline="0"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4</a:t>
            </a:fld>
            <a:endParaRPr lang="en-US"/>
          </a:p>
        </p:txBody>
      </p:sp>
    </p:spTree>
    <p:extLst>
      <p:ext uri="{BB962C8B-B14F-4D97-AF65-F5344CB8AC3E}">
        <p14:creationId xmlns:p14="http://schemas.microsoft.com/office/powerpoint/2010/main" val="351816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p:txBody>
          <a:bodyPr/>
          <a:lstStyle/>
          <a:p>
            <a:r>
              <a:rPr lang="en-US" b="1" dirty="0"/>
              <a:t>TITLE SLIDE: Principle</a:t>
            </a:r>
            <a:r>
              <a:rPr lang="en-US" b="1" baseline="0" dirty="0"/>
              <a:t> of 10s</a:t>
            </a:r>
          </a:p>
          <a:p>
            <a:endParaRPr lang="en-US" b="0" baseline="0" dirty="0"/>
          </a:p>
          <a:p>
            <a:r>
              <a:rPr lang="en-US" b="1" baseline="0" dirty="0"/>
              <a:t>SAY: </a:t>
            </a:r>
            <a:r>
              <a:rPr lang="en-US" b="0" baseline="0" dirty="0"/>
              <a:t>There is no magic in this formula that experienced disaster responders have used for many years. The calculations simply help communities estimate how long recovery </a:t>
            </a:r>
            <a:r>
              <a:rPr lang="en-US" b="0" i="1" baseline="0" dirty="0"/>
              <a:t>may </a:t>
            </a:r>
            <a:r>
              <a:rPr lang="en-US" b="0" baseline="0" dirty="0"/>
              <a:t>take. Many factors affect this calculation, such as economically distressed communities and aging infrastructure. The calculation works like this:</a:t>
            </a:r>
            <a:r>
              <a:rPr lang="en-US" b="1" baseline="0" dirty="0"/>
              <a:t> </a:t>
            </a:r>
            <a:r>
              <a:rPr lang="en-US" b="0" baseline="0" dirty="0"/>
              <a:t>i</a:t>
            </a:r>
            <a:r>
              <a:rPr lang="en-US" dirty="0"/>
              <a:t>f the </a:t>
            </a:r>
            <a:r>
              <a:rPr lang="en-US" b="1" dirty="0"/>
              <a:t>Rescue</a:t>
            </a:r>
            <a:r>
              <a:rPr lang="en-US" dirty="0"/>
              <a:t> lasts 10 days, then </a:t>
            </a:r>
            <a:r>
              <a:rPr lang="en-US" b="1" dirty="0"/>
              <a:t>Relief</a:t>
            </a:r>
            <a:r>
              <a:rPr lang="en-US" dirty="0"/>
              <a:t> would take</a:t>
            </a:r>
            <a:r>
              <a:rPr lang="en-US" baseline="0" dirty="0"/>
              <a:t> about </a:t>
            </a:r>
            <a:r>
              <a:rPr lang="en-US" dirty="0"/>
              <a:t>100 days and </a:t>
            </a:r>
            <a:r>
              <a:rPr lang="en-US" b="1" dirty="0"/>
              <a:t>Recovery</a:t>
            </a:r>
            <a:r>
              <a:rPr lang="en-US" dirty="0"/>
              <a:t> about 1000 days</a:t>
            </a:r>
            <a:r>
              <a:rPr lang="is-IS" dirty="0"/>
              <a:t>…</a:t>
            </a:r>
            <a:r>
              <a:rPr lang="en-US" dirty="0"/>
              <a:t>or 3 years. There are many different factors that will affect this principle. If there is an existing Long-Term Recovery Group, or previous experience</a:t>
            </a:r>
            <a:r>
              <a:rPr lang="en-US" baseline="0" dirty="0"/>
              <a:t>, this may shorten the time frame exponentially.</a:t>
            </a:r>
          </a:p>
          <a:p>
            <a:endParaRPr lang="en-US" baseline="0" dirty="0"/>
          </a:p>
          <a:p>
            <a:r>
              <a:rPr lang="en-US" b="1" baseline="0" dirty="0"/>
              <a:t>ASK: </a:t>
            </a:r>
            <a:r>
              <a:rPr lang="en-US" b="0" baseline="0" dirty="0"/>
              <a:t>Why does this matter? Why bother to calculate how long recovery will take?</a:t>
            </a:r>
          </a:p>
          <a:p>
            <a:endParaRPr lang="en-US" b="0" baseline="0" dirty="0"/>
          </a:p>
          <a:p>
            <a:r>
              <a:rPr lang="en-US" b="1" baseline="0" dirty="0"/>
              <a:t>Facilitator note:</a:t>
            </a:r>
            <a:r>
              <a:rPr lang="en-US" b="0" baseline="0" dirty="0"/>
              <a:t> Help participants to understand that disasters begin with the event and have a (fairly) predictable end. The community will not be in perpetual recovery. The calculation helps assure LTRGs and response organizations that reaching out to help will be manageable, not insurmountable.</a:t>
            </a:r>
            <a:endParaRPr lang="en-US" b="1"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5</a:t>
            </a:fld>
            <a:endParaRPr lang="en-US"/>
          </a:p>
        </p:txBody>
      </p:sp>
    </p:spTree>
    <p:extLst>
      <p:ext uri="{BB962C8B-B14F-4D97-AF65-F5344CB8AC3E}">
        <p14:creationId xmlns:p14="http://schemas.microsoft.com/office/powerpoint/2010/main" val="332424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TITLE SLIDE:</a:t>
            </a:r>
            <a:r>
              <a:rPr lang="en-US" b="1" baseline="0" dirty="0"/>
              <a:t> The Emotional Impact of Crisis</a:t>
            </a:r>
          </a:p>
          <a:p>
            <a:endParaRPr lang="en-US" b="0" baseline="0" dirty="0"/>
          </a:p>
          <a:p>
            <a:r>
              <a:rPr lang="en-US" b="1" baseline="0" dirty="0"/>
              <a:t>SAY: </a:t>
            </a:r>
            <a:r>
              <a:rPr lang="en-US" b="0" baseline="0" dirty="0"/>
              <a:t>Individuals, groups within the community and the entire community itself travel this well-worn emotional roller coaster when disasters strike. You may see where you are on the spectrum at this moment, but, understand that the path is specific to each person and each community. We all face shock, fear, relief (and guilt, if not affected). We all believe that we’re going to be all right as a community while the media, FEMA, the American Red Cross and all the early responders are still with us. We all despair when they leave and fear we’ll never be okay again. As we work through the experience, a long-term recovery group—with its trained and caring disaster case managers, its construction experts, its volunteer rebuilders and its gathered resources—can support us from the deep valley of grief (see diagram) to the grace-filled pinnacle of recovery. It truly does take a village!</a:t>
            </a:r>
          </a:p>
          <a:p>
            <a:endParaRPr lang="en-US" b="0" baseline="0" dirty="0"/>
          </a:p>
          <a:p>
            <a:r>
              <a:rPr lang="en-US" b="1" baseline="0" dirty="0"/>
              <a:t>SAY:</a:t>
            </a:r>
            <a:r>
              <a:rPr lang="en-US" b="0" baseline="0" dirty="0"/>
              <a:t> Consider the fact that the acceptance/adjustment level is actually a bit higher than when the disaster warning hit.</a:t>
            </a:r>
          </a:p>
          <a:p>
            <a:endParaRPr lang="en-US" b="0" baseline="0" dirty="0"/>
          </a:p>
          <a:p>
            <a:r>
              <a:rPr lang="en-US" b="1" baseline="0" dirty="0"/>
              <a:t>ASK: </a:t>
            </a:r>
            <a:r>
              <a:rPr lang="en-US" b="0" baseline="0" dirty="0"/>
              <a:t>Why would a community’s emotional well-being be higher</a:t>
            </a:r>
            <a:r>
              <a:rPr lang="is-IS" b="0" baseline="0" dirty="0"/>
              <a:t>…</a:t>
            </a:r>
            <a:r>
              <a:rPr lang="en-US" b="0" baseline="0" dirty="0"/>
              <a:t>why would an individual’s</a:t>
            </a:r>
            <a:r>
              <a:rPr lang="is-IS" b="0" baseline="0" dirty="0"/>
              <a:t>…</a:t>
            </a:r>
            <a:r>
              <a:rPr lang="en-US" b="0" baseline="0" dirty="0"/>
              <a:t>at the end of this roller coaster of emotion?</a:t>
            </a:r>
          </a:p>
          <a:p>
            <a:endParaRPr lang="en-US" b="0" baseline="0" dirty="0"/>
          </a:p>
          <a:p>
            <a:r>
              <a:rPr lang="en-US" b="1" baseline="0" dirty="0"/>
              <a:t>FACILITATOR NOTE:</a:t>
            </a:r>
            <a:r>
              <a:rPr lang="en-US" b="0" baseline="0" dirty="0"/>
              <a:t> People and communities who have traveled this path, accompanied by the caring support of disaster case managers and the strength of a well-developed long-term recovery group, are stronger and more resilient, better able to face the next disaster that is coming. And one </a:t>
            </a:r>
            <a:r>
              <a:rPr lang="en-US" b="0" i="1" baseline="0" dirty="0"/>
              <a:t>is</a:t>
            </a:r>
            <a:r>
              <a:rPr lang="en-US" b="0" baseline="0" dirty="0"/>
              <a:t> coming! It may be death, divorce, illness, financial calamity, but something is coming. If we leave survivors stronger to face the next challenge---with new skills, new coping mechanisms and new strengths—we’ve done our job well and the next natural disaster will find them ready for handling their own recovery.</a:t>
            </a:r>
          </a:p>
          <a:p>
            <a:endParaRPr lang="en-US" b="1" baseline="0" dirty="0"/>
          </a:p>
          <a:p>
            <a:endParaRPr lang="en-US" b="0" baseline="0" dirty="0"/>
          </a:p>
          <a:p>
            <a:endParaRPr lang="en-US" b="1" dirty="0"/>
          </a:p>
        </p:txBody>
      </p:sp>
      <p:sp>
        <p:nvSpPr>
          <p:cNvPr id="4" name="Slide Number Placeholder 3"/>
          <p:cNvSpPr>
            <a:spLocks noGrp="1"/>
          </p:cNvSpPr>
          <p:nvPr>
            <p:ph type="sldNum" sz="quarter" idx="10"/>
          </p:nvPr>
        </p:nvSpPr>
        <p:spPr/>
        <p:txBody>
          <a:bodyPr/>
          <a:lstStyle/>
          <a:p>
            <a:pPr>
              <a:defRPr/>
            </a:pPr>
            <a:fld id="{1FF357E8-7761-4FDB-A27C-0B04A016DE9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TITLE SLIDE: Types of Disasters</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SAY:</a:t>
            </a:r>
            <a:r>
              <a:rPr lang="en-US" b="1" baseline="0" dirty="0"/>
              <a:t> </a:t>
            </a:r>
            <a:r>
              <a:rPr lang="en-US" b="0" baseline="0" dirty="0"/>
              <a:t>There are many kinds of disasters, ranging from human-caused ones, such as 9/11; to economic ones, an example of which is the financial collapse of 2007; to hurricanes, tornados, ice storms and earthquakes. The most typical long-term recovery develops in preparation and response to natural disasters, where no human responsibility can be assigned or where the causative factors are inadequate to help the community recover (examples are, again, 9/11and the West, Texas, fertilizer plant explosion).</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The best and most enduring long-term recovery groups remain ready (though in hibernation between events) to respond to any kind of natural disaster striking the community. State and federal resources will not always be available, but the community—the neighbors—should ALWAYS be ready to embrace the recovery in their own community. Communities should never determine that recovery work only depends on the arrival of outside (state, federal) resources. All disasters are local and most do not receive federal declarations. </a:t>
            </a:r>
            <a:endParaRPr lang="en-US" b="1"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Undeclared—</a:t>
            </a:r>
            <a:r>
              <a:rPr lang="en-US" dirty="0"/>
              <a:t>Most disasters in the United States do not</a:t>
            </a:r>
            <a:r>
              <a:rPr lang="en-US" baseline="0" dirty="0"/>
              <a:t> trigger</a:t>
            </a:r>
            <a:r>
              <a:rPr lang="en-US" dirty="0"/>
              <a:t> assistance from state or federal governments. Communities deal with smaller disasters with the help of emergency responders, local community, civic and non-profit organizations gathered into long-term</a:t>
            </a:r>
            <a:r>
              <a:rPr lang="en-US" baseline="0" dirty="0"/>
              <a:t> recovery groups</a:t>
            </a:r>
            <a:r>
              <a:rPr lang="en-US" dirty="0"/>
              <a:t>, using locally-identified resources. </a:t>
            </a:r>
          </a:p>
          <a:p>
            <a:pPr marL="171450" indent="-171450">
              <a:buFont typeface="Arial" panose="020B0604020202020204" pitchFamily="34" charset="0"/>
              <a:buChar char="•"/>
            </a:pPr>
            <a:r>
              <a:rPr lang="en-US" b="1" dirty="0"/>
              <a:t>State declared—</a:t>
            </a:r>
            <a:r>
              <a:rPr lang="en-US" b="0" dirty="0"/>
              <a:t>When</a:t>
            </a:r>
            <a:r>
              <a:rPr lang="en-US" b="0" baseline="0" dirty="0"/>
              <a:t> a natural disasters impact exceeds</a:t>
            </a:r>
            <a:r>
              <a:rPr lang="en-US" dirty="0"/>
              <a:t> the local community’s capacity for recovery, state governments have</a:t>
            </a:r>
            <a:r>
              <a:rPr lang="en-US" baseline="0" dirty="0"/>
              <a:t> an opportunity</a:t>
            </a:r>
            <a:r>
              <a:rPr lang="en-US" dirty="0"/>
              <a:t> to respond to the emergency needs of their citizens. To do this, each state works in concert with local governments, voluntary agencies, business/industry and others in the community to develop an all hazards Emergency Operations Plan (EOP). Should the severity of an emergency and/or disaster be at a level that will require a coordination of state, as well as local government resources, the governor of a state can declare a state of emergency, activating the state’s EOP. Once a state of emergency has been declared, the full resources of the state can be accessed in order to respond to the incident. </a:t>
            </a:r>
            <a:endParaRPr lang="en-US" i="1" dirty="0"/>
          </a:p>
          <a:p>
            <a:pPr marL="171450" indent="-171450">
              <a:buFont typeface="Arial" panose="020B0604020202020204" pitchFamily="34" charset="0"/>
              <a:buChar char="•"/>
            </a:pPr>
            <a:r>
              <a:rPr lang="en-US" b="1" i="0" dirty="0"/>
              <a:t>Federally declared-</a:t>
            </a:r>
            <a:r>
              <a:rPr lang="en-US" i="1" dirty="0"/>
              <a:t>The Robert T. Stafford Disaster Relief and Emergency Assistance Act, Public Law 93-288</a:t>
            </a:r>
            <a:r>
              <a:rPr lang="en-US" dirty="0"/>
              <a:t>, as amended (the Stafford Act) was enacted to support tribal, state, and local governments and their citizens when disasters overwhelm local capacity. This law establishes a process for requesting and obtaining a Presidential disaster declaration, defines the type and scope of assistance available, and sets the conditions for obtaining that assistance.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ASK: </a:t>
            </a:r>
            <a:r>
              <a:rPr lang="en-US" b="0" dirty="0"/>
              <a:t>What is the community’s responsibility to its most fragile citizens when they</a:t>
            </a:r>
            <a:r>
              <a:rPr lang="en-US" b="0" baseline="0" dirty="0"/>
              <a:t> are overwhelmed by disaster? Does that responsibility only begin with federally-declared disasters? What do citizens know in advance of disaster about the federal program outlined in the Stafford Act?</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41F01BF1-2DD7-4A4A-BA8B-800096E5352A}" type="slidenum">
              <a:rPr lang="en-US" smtClean="0"/>
              <a:pPr/>
              <a:t>7</a:t>
            </a:fld>
            <a:endParaRPr lang="en-US"/>
          </a:p>
        </p:txBody>
      </p:sp>
    </p:spTree>
    <p:extLst>
      <p:ext uri="{BB962C8B-B14F-4D97-AF65-F5344CB8AC3E}">
        <p14:creationId xmlns:p14="http://schemas.microsoft.com/office/powerpoint/2010/main" val="240212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Visual illustration of the process for a Federally Declared Disaster. The disaster occurs with response from the local and state. There will be an initial Damage Assessment that will be reviewed by the Division of Emergency Management. Then a Joint Damage Assessment is preformed by the Local, State and Federal. The Governor then requests a Federal Disaster Declaration by a letter to the President. Upon the President’s review, Federal Disaster Assistance program(s) is/are made available. A Joint Field Office (JFO) and a Disaster Recovery Center (DRC) are established and Program Administration Begins. Depending on the Type of Disaster Declaration one or multiple programs may be available.</a:t>
            </a:r>
          </a:p>
        </p:txBody>
      </p:sp>
      <p:sp>
        <p:nvSpPr>
          <p:cNvPr id="4" name="Slide Number Placeholder 3"/>
          <p:cNvSpPr>
            <a:spLocks noGrp="1"/>
          </p:cNvSpPr>
          <p:nvPr>
            <p:ph type="sldNum" sz="quarter" idx="10"/>
          </p:nvPr>
        </p:nvSpPr>
        <p:spPr/>
        <p:txBody>
          <a:bodyPr/>
          <a:lstStyle/>
          <a:p>
            <a:fld id="{41F01BF1-2DD7-4A4A-BA8B-800096E5352A}" type="slidenum">
              <a:rPr lang="en-US" smtClean="0"/>
              <a:pPr/>
              <a:t>8</a:t>
            </a:fld>
            <a:endParaRPr lang="en-US"/>
          </a:p>
        </p:txBody>
      </p:sp>
    </p:spTree>
    <p:extLst>
      <p:ext uri="{BB962C8B-B14F-4D97-AF65-F5344CB8AC3E}">
        <p14:creationId xmlns:p14="http://schemas.microsoft.com/office/powerpoint/2010/main" val="70923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05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a:latin typeface="Calibri" charset="0"/>
            </a:endParaRPr>
          </a:p>
          <a:p>
            <a:endParaRPr lang="en-US" b="1" dirty="0">
              <a:latin typeface="Calibri" charset="0"/>
            </a:endParaRPr>
          </a:p>
          <a:p>
            <a:r>
              <a:rPr lang="en-US" b="1" dirty="0">
                <a:latin typeface="Calibri" charset="0"/>
              </a:rPr>
              <a:t>TITLE</a:t>
            </a:r>
            <a:r>
              <a:rPr lang="en-US" b="1" baseline="0" dirty="0">
                <a:latin typeface="Calibri" charset="0"/>
              </a:rPr>
              <a:t> SLIDE: Sequence of Disaster Assistance</a:t>
            </a:r>
            <a:endParaRPr lang="en-US" sz="1200" b="1" baseline="0" dirty="0">
              <a:ea typeface="ＭＳ Ｐゴシック" pitchFamily="34" charset="-128"/>
            </a:endParaRPr>
          </a:p>
          <a:p>
            <a:pPr eaLnBrk="1" hangingPunct="1">
              <a:lnSpc>
                <a:spcPct val="90000"/>
              </a:lnSpc>
            </a:pPr>
            <a:endParaRPr lang="en-US" sz="1200" b="1" baseline="0" dirty="0">
              <a:ea typeface="ＭＳ Ｐゴシック" pitchFamily="34" charset="-128"/>
            </a:endParaRPr>
          </a:p>
          <a:p>
            <a:pPr eaLnBrk="1" hangingPunct="1">
              <a:lnSpc>
                <a:spcPct val="90000"/>
              </a:lnSpc>
            </a:pPr>
            <a:r>
              <a:rPr lang="en-US" sz="1200" b="1" baseline="0" dirty="0">
                <a:ea typeface="ＭＳ Ｐゴシック" pitchFamily="34" charset="-128"/>
              </a:rPr>
              <a:t>SAY: </a:t>
            </a:r>
            <a:r>
              <a:rPr lang="en-US" sz="1200" b="0" baseline="0" dirty="0">
                <a:ea typeface="ＭＳ Ｐゴシック" pitchFamily="34" charset="-128"/>
              </a:rPr>
              <a:t>No one knows better than FEMA that, in any disaster—declared or undeclared—many survivors will not recover completely without additional help. Long-term recovery groups form in order to address those needs that continue after survivors have exhausted their personal and outside resources (including FEMA) and still are unable to complete their recovery.</a:t>
            </a:r>
          </a:p>
          <a:p>
            <a:pPr eaLnBrk="1" hangingPunct="1">
              <a:lnSpc>
                <a:spcPct val="90000"/>
              </a:lnSpc>
            </a:pPr>
            <a:endParaRPr lang="en-US" sz="1200" b="0" baseline="0" dirty="0">
              <a:ea typeface="ＭＳ Ｐゴシック" pitchFamily="34" charset="-128"/>
            </a:endParaRPr>
          </a:p>
          <a:p>
            <a:pPr marL="0" marR="0" indent="0" algn="l" defTabSz="914400" rtl="0" eaLnBrk="1" fontAlgn="auto" latinLnBrk="0" hangingPunct="1">
              <a:lnSpc>
                <a:spcPct val="90000"/>
              </a:lnSpc>
              <a:spcBef>
                <a:spcPts val="0"/>
              </a:spcBef>
              <a:spcAft>
                <a:spcPts val="0"/>
              </a:spcAft>
              <a:buClrTx/>
              <a:buSzTx/>
              <a:buFontTx/>
              <a:buNone/>
              <a:tabLst/>
              <a:defRPr/>
            </a:pPr>
            <a:r>
              <a:rPr lang="en-US" sz="1200" b="0" baseline="0" dirty="0">
                <a:ea typeface="ＭＳ Ｐゴシック" pitchFamily="34" charset="-128"/>
              </a:rPr>
              <a:t>National VOAD members understand FEMA’s process (one version seen in this slide), which applies to all FEMA registrants. LTRs</a:t>
            </a:r>
            <a:r>
              <a:rPr lang="is-IS" sz="1200" b="0" baseline="0" dirty="0">
                <a:ea typeface="ＭＳ Ｐゴシック" pitchFamily="34" charset="-128"/>
              </a:rPr>
              <a:t>…and especially disaster case managers...consider this sequence as they partner with survivors towards recovery. </a:t>
            </a:r>
            <a:r>
              <a:rPr lang="en-US" sz="1200" b="0" baseline="0" dirty="0">
                <a:ea typeface="ＭＳ Ｐゴシック" pitchFamily="34" charset="-128"/>
              </a:rPr>
              <a:t>The FEMA </a:t>
            </a:r>
            <a:r>
              <a:rPr lang="en-US" sz="1200" b="0" baseline="0" dirty="0" err="1">
                <a:ea typeface="ＭＳ Ｐゴシック" pitchFamily="34" charset="-128"/>
              </a:rPr>
              <a:t>SoD</a:t>
            </a:r>
            <a:r>
              <a:rPr lang="en-US" sz="1200" b="0" baseline="0" dirty="0">
                <a:ea typeface="ＭＳ Ｐゴシック" pitchFamily="34" charset="-128"/>
              </a:rPr>
              <a:t> assures that survivors will maximize resources and minimize duplications so that donated dollars stretch as far as possible. </a:t>
            </a:r>
            <a:endParaRPr lang="en-US" sz="1200" b="1" dirty="0">
              <a:ea typeface="ＭＳ Ｐゴシック" pitchFamily="34" charset="-128"/>
            </a:endParaRPr>
          </a:p>
          <a:p>
            <a:pPr eaLnBrk="1" hangingPunct="1">
              <a:lnSpc>
                <a:spcPct val="90000"/>
              </a:lnSpc>
            </a:pPr>
            <a:endParaRPr lang="en-US" sz="1200" b="0" baseline="0" dirty="0">
              <a:ea typeface="ＭＳ Ｐゴシック" pitchFamily="34" charset="-128"/>
            </a:endParaRPr>
          </a:p>
          <a:p>
            <a:pPr eaLnBrk="1" hangingPunct="1">
              <a:lnSpc>
                <a:spcPct val="90000"/>
              </a:lnSpc>
            </a:pPr>
            <a:r>
              <a:rPr lang="en-US" sz="1200" b="0" baseline="0" dirty="0">
                <a:ea typeface="ＭＳ Ｐゴシック" pitchFamily="34" charset="-128"/>
              </a:rPr>
              <a:t>If survivors have moved through the sequence, addressing their own resources and other resources available to them, those recovery needs that remain are the focus of their recovery plans. Unmet needs do not have a dollar sign attached to them; one survivor may only need a refrigerator, another may need counseling for troubled children, a third may need advocacy with a lender, another may lack the means to replace a broken home. Long-term recovery groups, through the disaster case management system, help survivors determine where additional resources can be found, assure that resources are not being duplicated, and establish an unmet needs process, where funders can confidently bring donated resources, to complete recovery.</a:t>
            </a:r>
          </a:p>
          <a:p>
            <a:pPr eaLnBrk="1" hangingPunct="1">
              <a:lnSpc>
                <a:spcPct val="90000"/>
              </a:lnSpc>
            </a:pPr>
            <a:endParaRPr lang="en-US" sz="1200" b="0" baseline="0" dirty="0">
              <a:ea typeface="ＭＳ Ｐゴシック" pitchFamily="34" charset="-128"/>
            </a:endParaRPr>
          </a:p>
          <a:p>
            <a:pPr eaLnBrk="1" hangingPunct="1">
              <a:lnSpc>
                <a:spcPct val="90000"/>
              </a:lnSpc>
            </a:pPr>
            <a:endParaRPr lang="en-US" sz="1200" dirty="0">
              <a:ea typeface="ＭＳ Ｐゴシック" pitchFamily="34" charset="-128"/>
            </a:endParaRPr>
          </a:p>
          <a:p>
            <a:endParaRPr lang="en-US" b="1" dirty="0">
              <a:latin typeface="Calibri" charset="0"/>
            </a:endParaRPr>
          </a:p>
        </p:txBody>
      </p:sp>
      <p:sp>
        <p:nvSpPr>
          <p:cNvPr id="150531" name="Footer Placeholder 3"/>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Calibri" charset="0"/>
                <a:ea typeface="MS PGothic" charset="0"/>
                <a:cs typeface="MS PGothic" charset="0"/>
              </a:defRPr>
            </a:lvl1pPr>
            <a:lvl2pPr marL="702756" indent="-270291">
              <a:defRPr sz="2300">
                <a:solidFill>
                  <a:schemeClr val="tx1"/>
                </a:solidFill>
                <a:latin typeface="Calibri" charset="0"/>
                <a:ea typeface="MS PGothic" charset="0"/>
                <a:cs typeface="MS PGothic" charset="0"/>
              </a:defRPr>
            </a:lvl2pPr>
            <a:lvl3pPr marL="1081164" indent="-216233">
              <a:defRPr sz="2300">
                <a:solidFill>
                  <a:schemeClr val="tx1"/>
                </a:solidFill>
                <a:latin typeface="Calibri" charset="0"/>
                <a:ea typeface="MS PGothic" charset="0"/>
                <a:cs typeface="MS PGothic" charset="0"/>
              </a:defRPr>
            </a:lvl3pPr>
            <a:lvl4pPr marL="1513629" indent="-216233">
              <a:defRPr sz="2300">
                <a:solidFill>
                  <a:schemeClr val="tx1"/>
                </a:solidFill>
                <a:latin typeface="Calibri" charset="0"/>
                <a:ea typeface="MS PGothic" charset="0"/>
                <a:cs typeface="MS PGothic" charset="0"/>
              </a:defRPr>
            </a:lvl4pPr>
            <a:lvl5pPr marL="1946095" indent="-216233">
              <a:defRPr sz="2300">
                <a:solidFill>
                  <a:schemeClr val="tx1"/>
                </a:solidFill>
                <a:latin typeface="Calibri" charset="0"/>
                <a:ea typeface="MS PGothic" charset="0"/>
                <a:cs typeface="MS PGothic" charset="0"/>
              </a:defRPr>
            </a:lvl5pPr>
            <a:lvl6pPr marL="2378560" indent="-216233" eaLnBrk="0" fontAlgn="base" hangingPunct="0">
              <a:spcBef>
                <a:spcPct val="0"/>
              </a:spcBef>
              <a:spcAft>
                <a:spcPct val="0"/>
              </a:spcAft>
              <a:defRPr sz="2300">
                <a:solidFill>
                  <a:schemeClr val="tx1"/>
                </a:solidFill>
                <a:latin typeface="Calibri" charset="0"/>
                <a:ea typeface="MS PGothic" charset="0"/>
                <a:cs typeface="MS PGothic" charset="0"/>
              </a:defRPr>
            </a:lvl6pPr>
            <a:lvl7pPr marL="2811026" indent="-216233" eaLnBrk="0" fontAlgn="base" hangingPunct="0">
              <a:spcBef>
                <a:spcPct val="0"/>
              </a:spcBef>
              <a:spcAft>
                <a:spcPct val="0"/>
              </a:spcAft>
              <a:defRPr sz="2300">
                <a:solidFill>
                  <a:schemeClr val="tx1"/>
                </a:solidFill>
                <a:latin typeface="Calibri" charset="0"/>
                <a:ea typeface="MS PGothic" charset="0"/>
                <a:cs typeface="MS PGothic" charset="0"/>
              </a:defRPr>
            </a:lvl7pPr>
            <a:lvl8pPr marL="3243491" indent="-216233" eaLnBrk="0" fontAlgn="base" hangingPunct="0">
              <a:spcBef>
                <a:spcPct val="0"/>
              </a:spcBef>
              <a:spcAft>
                <a:spcPct val="0"/>
              </a:spcAft>
              <a:defRPr sz="2300">
                <a:solidFill>
                  <a:schemeClr val="tx1"/>
                </a:solidFill>
                <a:latin typeface="Calibri" charset="0"/>
                <a:ea typeface="MS PGothic" charset="0"/>
                <a:cs typeface="MS PGothic" charset="0"/>
              </a:defRPr>
            </a:lvl8pPr>
            <a:lvl9pPr marL="3675957" indent="-216233" eaLnBrk="0" fontAlgn="base" hangingPunct="0">
              <a:spcBef>
                <a:spcPct val="0"/>
              </a:spcBef>
              <a:spcAft>
                <a:spcPct val="0"/>
              </a:spcAft>
              <a:defRPr sz="2300">
                <a:solidFill>
                  <a:schemeClr val="tx1"/>
                </a:solidFill>
                <a:latin typeface="Calibri" charset="0"/>
                <a:ea typeface="MS PGothic" charset="0"/>
                <a:cs typeface="MS PGothic" charset="0"/>
              </a:defRPr>
            </a:lvl9pPr>
          </a:lstStyle>
          <a:p>
            <a:r>
              <a:rPr lang="en-US" sz="1200"/>
              <a:t>CGE FALL ACADEMY</a:t>
            </a:r>
          </a:p>
        </p:txBody>
      </p:sp>
      <p:sp>
        <p:nvSpPr>
          <p:cNvPr id="150532"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charset="0"/>
                <a:ea typeface="MS PGothic" charset="0"/>
                <a:cs typeface="MS PGothic" charset="0"/>
              </a:defRPr>
            </a:lvl1pPr>
            <a:lvl2pPr marL="702756" indent="-270291">
              <a:defRPr sz="2300">
                <a:solidFill>
                  <a:schemeClr val="tx1"/>
                </a:solidFill>
                <a:latin typeface="Calibri" charset="0"/>
                <a:ea typeface="MS PGothic" charset="0"/>
                <a:cs typeface="MS PGothic" charset="0"/>
              </a:defRPr>
            </a:lvl2pPr>
            <a:lvl3pPr marL="1081164" indent="-216233">
              <a:defRPr sz="2300">
                <a:solidFill>
                  <a:schemeClr val="tx1"/>
                </a:solidFill>
                <a:latin typeface="Calibri" charset="0"/>
                <a:ea typeface="MS PGothic" charset="0"/>
                <a:cs typeface="MS PGothic" charset="0"/>
              </a:defRPr>
            </a:lvl3pPr>
            <a:lvl4pPr marL="1513629" indent="-216233">
              <a:defRPr sz="2300">
                <a:solidFill>
                  <a:schemeClr val="tx1"/>
                </a:solidFill>
                <a:latin typeface="Calibri" charset="0"/>
                <a:ea typeface="MS PGothic" charset="0"/>
                <a:cs typeface="MS PGothic" charset="0"/>
              </a:defRPr>
            </a:lvl4pPr>
            <a:lvl5pPr marL="1946095" indent="-216233">
              <a:defRPr sz="2300">
                <a:solidFill>
                  <a:schemeClr val="tx1"/>
                </a:solidFill>
                <a:latin typeface="Calibri" charset="0"/>
                <a:ea typeface="MS PGothic" charset="0"/>
                <a:cs typeface="MS PGothic" charset="0"/>
              </a:defRPr>
            </a:lvl5pPr>
            <a:lvl6pPr marL="2378560" indent="-216233" eaLnBrk="0" fontAlgn="base" hangingPunct="0">
              <a:spcBef>
                <a:spcPct val="0"/>
              </a:spcBef>
              <a:spcAft>
                <a:spcPct val="0"/>
              </a:spcAft>
              <a:defRPr sz="2300">
                <a:solidFill>
                  <a:schemeClr val="tx1"/>
                </a:solidFill>
                <a:latin typeface="Calibri" charset="0"/>
                <a:ea typeface="MS PGothic" charset="0"/>
                <a:cs typeface="MS PGothic" charset="0"/>
              </a:defRPr>
            </a:lvl6pPr>
            <a:lvl7pPr marL="2811026" indent="-216233" eaLnBrk="0" fontAlgn="base" hangingPunct="0">
              <a:spcBef>
                <a:spcPct val="0"/>
              </a:spcBef>
              <a:spcAft>
                <a:spcPct val="0"/>
              </a:spcAft>
              <a:defRPr sz="2300">
                <a:solidFill>
                  <a:schemeClr val="tx1"/>
                </a:solidFill>
                <a:latin typeface="Calibri" charset="0"/>
                <a:ea typeface="MS PGothic" charset="0"/>
                <a:cs typeface="MS PGothic" charset="0"/>
              </a:defRPr>
            </a:lvl7pPr>
            <a:lvl8pPr marL="3243491" indent="-216233" eaLnBrk="0" fontAlgn="base" hangingPunct="0">
              <a:spcBef>
                <a:spcPct val="0"/>
              </a:spcBef>
              <a:spcAft>
                <a:spcPct val="0"/>
              </a:spcAft>
              <a:defRPr sz="2300">
                <a:solidFill>
                  <a:schemeClr val="tx1"/>
                </a:solidFill>
                <a:latin typeface="Calibri" charset="0"/>
                <a:ea typeface="MS PGothic" charset="0"/>
                <a:cs typeface="MS PGothic" charset="0"/>
              </a:defRPr>
            </a:lvl8pPr>
            <a:lvl9pPr marL="3675957" indent="-216233" eaLnBrk="0" fontAlgn="base" hangingPunct="0">
              <a:spcBef>
                <a:spcPct val="0"/>
              </a:spcBef>
              <a:spcAft>
                <a:spcPct val="0"/>
              </a:spcAft>
              <a:defRPr sz="2300">
                <a:solidFill>
                  <a:schemeClr val="tx1"/>
                </a:solidFill>
                <a:latin typeface="Calibri" charset="0"/>
                <a:ea typeface="MS PGothic" charset="0"/>
                <a:cs typeface="MS PGothic" charset="0"/>
              </a:defRPr>
            </a:lvl9pPr>
          </a:lstStyle>
          <a:p>
            <a:fld id="{A30607E4-8EF0-A440-BDE3-374B9E1D0E47}"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umcor.org/" TargetMode="External"/><Relationship Id="rId11" Type="http://schemas.openxmlformats.org/officeDocument/2006/relationships/image" Target="../media/image2.png"/><Relationship Id="rId5" Type="http://schemas.openxmlformats.org/officeDocument/2006/relationships/image" Target="../media/image16.gif"/><Relationship Id="rId10" Type="http://schemas.openxmlformats.org/officeDocument/2006/relationships/image" Target="../media/image20.png"/><Relationship Id="rId4" Type="http://schemas.openxmlformats.org/officeDocument/2006/relationships/hyperlink" Target="http://www.presbyterianmission.org/ministries/pda/" TargetMode="External"/><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676400"/>
            <a:ext cx="7848600" cy="584775"/>
          </a:xfrm>
          <a:prstGeom prst="rect">
            <a:avLst/>
          </a:prstGeom>
        </p:spPr>
        <p:txBody>
          <a:bodyPr wrap="square">
            <a:spAutoFit/>
          </a:bodyPr>
          <a:lstStyle/>
          <a:p>
            <a:pPr algn="ctr"/>
            <a:r>
              <a:rPr lang="en-US" sz="3200" b="1" dirty="0"/>
              <a:t>LONG-TERM RECOVERY ORIENTATION</a:t>
            </a:r>
          </a:p>
        </p:txBody>
      </p:sp>
      <p:pic>
        <p:nvPicPr>
          <p:cNvPr id="6" name="Picture 54" descr="C:\Users\a0420\AppData\Local\Microsoft\Windows\Temporary Internet Files\Content.IE5\J31YDKFV\MP900433057[1].jpg"/>
          <p:cNvPicPr>
            <a:picLocks noChangeAspect="1" noChangeArrowheads="1"/>
          </p:cNvPicPr>
          <p:nvPr/>
        </p:nvPicPr>
        <p:blipFill>
          <a:blip r:embed="rId3" cstate="print"/>
          <a:srcRect/>
          <a:stretch>
            <a:fillRect/>
          </a:stretch>
        </p:blipFill>
        <p:spPr bwMode="auto">
          <a:xfrm>
            <a:off x="1371600" y="2398931"/>
            <a:ext cx="6477000" cy="4230469"/>
          </a:xfrm>
          <a:prstGeom prst="rect">
            <a:avLst/>
          </a:prstGeom>
          <a:noFill/>
        </p:spPr>
      </p:pic>
      <p:pic>
        <p:nvPicPr>
          <p:cNvPr id="7" name="Picture 6">
            <a:extLst>
              <a:ext uri="{FF2B5EF4-FFF2-40B4-BE49-F238E27FC236}">
                <a16:creationId xmlns:a16="http://schemas.microsoft.com/office/drawing/2014/main" id="{2BB17865-F3E6-4F8C-870C-9A26C53E9425}"/>
              </a:ext>
            </a:extLst>
          </p:cNvPr>
          <p:cNvPicPr/>
          <p:nvPr/>
        </p:nvPicPr>
        <p:blipFill>
          <a:blip r:embed="rId4" cstate="print"/>
          <a:srcRect/>
          <a:stretch>
            <a:fillRect/>
          </a:stretch>
        </p:blipFill>
        <p:spPr bwMode="auto">
          <a:xfrm>
            <a:off x="2576512" y="228601"/>
            <a:ext cx="3990975" cy="1371599"/>
          </a:xfrm>
          <a:prstGeom prst="rect">
            <a:avLst/>
          </a:prstGeom>
          <a:noFill/>
          <a:ln w="9525">
            <a:noFill/>
            <a:miter lim="800000"/>
            <a:headEnd/>
            <a:tailEnd/>
          </a:ln>
        </p:spPr>
      </p:pic>
    </p:spTree>
    <p:extLst>
      <p:ext uri="{BB962C8B-B14F-4D97-AF65-F5344CB8AC3E}">
        <p14:creationId xmlns:p14="http://schemas.microsoft.com/office/powerpoint/2010/main" val="402421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64370"/>
            <a:ext cx="8382000" cy="461665"/>
          </a:xfrm>
          <a:prstGeom prst="rect">
            <a:avLst/>
          </a:prstGeom>
        </p:spPr>
        <p:txBody>
          <a:bodyPr wrap="square">
            <a:spAutoFit/>
          </a:bodyPr>
          <a:lstStyle/>
          <a:p>
            <a:pPr algn="ctr"/>
            <a:r>
              <a:rPr lang="en-US" sz="2400" dirty="0"/>
              <a:t> </a:t>
            </a:r>
            <a:r>
              <a:rPr lang="en-US" sz="2400" b="1" dirty="0"/>
              <a:t>BASIC COMPONENT INFORMATION AND RELATIONSHIPS</a:t>
            </a:r>
            <a:endParaRPr lang="en-US" sz="24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48535297"/>
              </p:ext>
            </p:extLst>
          </p:nvPr>
        </p:nvGraphicFramePr>
        <p:xfrm>
          <a:off x="1143000" y="1838474"/>
          <a:ext cx="6858000" cy="4486126"/>
        </p:xfrm>
        <a:graphic>
          <a:graphicData uri="http://schemas.openxmlformats.org/presentationml/2006/ole">
            <mc:AlternateContent xmlns:mc="http://schemas.openxmlformats.org/markup-compatibility/2006">
              <mc:Choice xmlns:v="urn:schemas-microsoft-com:vml" Requires="v">
                <p:oleObj spid="_x0000_s2050" r:id="rId4" imgW="4570434" imgH="3427397" progId="">
                  <p:embed/>
                </p:oleObj>
              </mc:Choice>
              <mc:Fallback>
                <p:oleObj r:id="rId4" imgW="4570434" imgH="3427397" progId="">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38474"/>
                        <a:ext cx="6858000" cy="4486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a:extLst>
              <a:ext uri="{FF2B5EF4-FFF2-40B4-BE49-F238E27FC236}">
                <a16:creationId xmlns:a16="http://schemas.microsoft.com/office/drawing/2014/main" id="{66975568-38AD-4B4D-A56A-0AB77A47F5E1}"/>
              </a:ext>
            </a:extLst>
          </p:cNvPr>
          <p:cNvPicPr/>
          <p:nvPr/>
        </p:nvPicPr>
        <p:blipFill>
          <a:blip r:embed="rId6" cstate="print"/>
          <a:srcRect/>
          <a:stretch>
            <a:fillRect/>
          </a:stretch>
        </p:blipFill>
        <p:spPr bwMode="auto">
          <a:xfrm>
            <a:off x="228601" y="228602"/>
            <a:ext cx="3962399" cy="923330"/>
          </a:xfrm>
          <a:prstGeom prst="rect">
            <a:avLst/>
          </a:prstGeom>
          <a:noFill/>
          <a:ln w="9525">
            <a:noFill/>
            <a:miter lim="800000"/>
            <a:headEnd/>
            <a:tailEnd/>
          </a:ln>
        </p:spPr>
      </p:pic>
    </p:spTree>
    <p:extLst>
      <p:ext uri="{BB962C8B-B14F-4D97-AF65-F5344CB8AC3E}">
        <p14:creationId xmlns:p14="http://schemas.microsoft.com/office/powerpoint/2010/main" val="20653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06087"/>
            <a:ext cx="7467600" cy="646331"/>
          </a:xfrm>
          <a:prstGeom prst="rect">
            <a:avLst/>
          </a:prstGeom>
        </p:spPr>
        <p:txBody>
          <a:bodyPr wrap="square">
            <a:spAutoFit/>
          </a:bodyPr>
          <a:lstStyle/>
          <a:p>
            <a:pPr lvl="0" algn="ctr">
              <a:spcAft>
                <a:spcPts val="3000"/>
              </a:spcAft>
            </a:pPr>
            <a:r>
              <a:rPr lang="en-US" sz="3600" b="1" dirty="0"/>
              <a:t>TYPES of Long-term Recovery  Groups</a:t>
            </a:r>
          </a:p>
        </p:txBody>
      </p:sp>
      <p:pic>
        <p:nvPicPr>
          <p:cNvPr id="4" name="Picture 3" descr="C:\Users\a0420\AppData\Local\Microsoft\Windows\Temporary Internet Files\Content.IE5\OU92BYP0\MP900449057[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 contrast="-5000"/>
                    </a14:imgEffect>
                  </a14:imgLayer>
                </a14:imgProps>
              </a:ext>
            </a:extLst>
          </a:blip>
          <a:srcRect/>
          <a:stretch>
            <a:fillRect/>
          </a:stretch>
        </p:blipFill>
        <p:spPr bwMode="auto">
          <a:xfrm>
            <a:off x="2209800" y="2183294"/>
            <a:ext cx="5029200" cy="4446104"/>
          </a:xfrm>
          <a:prstGeom prst="ellipse">
            <a:avLst/>
          </a:prstGeom>
          <a:ln>
            <a:noFill/>
          </a:ln>
          <a:effectLst>
            <a:softEdge rad="112500"/>
          </a:effectLst>
        </p:spPr>
      </p:pic>
      <p:sp>
        <p:nvSpPr>
          <p:cNvPr id="5" name="Pentagon 4"/>
          <p:cNvSpPr/>
          <p:nvPr/>
        </p:nvSpPr>
        <p:spPr>
          <a:xfrm rot="21418047">
            <a:off x="4167270" y="4101441"/>
            <a:ext cx="1763536" cy="530352"/>
          </a:xfrm>
          <a:prstGeom prst="homePlate">
            <a:avLst>
              <a:gd name="adj" fmla="val 44416"/>
            </a:avLst>
          </a:prstGeom>
          <a:solidFill>
            <a:schemeClr val="bg1"/>
          </a:solid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Interfaith</a:t>
            </a:r>
          </a:p>
        </p:txBody>
      </p:sp>
      <p:sp>
        <p:nvSpPr>
          <p:cNvPr id="6" name="TextBox 5"/>
          <p:cNvSpPr txBox="1"/>
          <p:nvPr/>
        </p:nvSpPr>
        <p:spPr>
          <a:xfrm rot="21393585">
            <a:off x="2863525" y="3940104"/>
            <a:ext cx="1316799" cy="338554"/>
          </a:xfrm>
          <a:prstGeom prst="rect">
            <a:avLst/>
          </a:prstGeom>
          <a:noFill/>
        </p:spPr>
        <p:txBody>
          <a:bodyPr wrap="square" rtlCol="0">
            <a:spAutoFit/>
          </a:bodyPr>
          <a:lstStyle/>
          <a:p>
            <a:r>
              <a:rPr lang="en-US" sz="1600" b="1" dirty="0">
                <a:latin typeface="+mn-lt"/>
              </a:rPr>
              <a:t>LTRO </a:t>
            </a:r>
          </a:p>
        </p:txBody>
      </p:sp>
      <p:sp>
        <p:nvSpPr>
          <p:cNvPr id="7" name="TextBox 6"/>
          <p:cNvSpPr txBox="1"/>
          <p:nvPr/>
        </p:nvSpPr>
        <p:spPr>
          <a:xfrm rot="229565">
            <a:off x="5019608" y="3425359"/>
            <a:ext cx="1331139" cy="338554"/>
          </a:xfrm>
          <a:prstGeom prst="rect">
            <a:avLst/>
          </a:prstGeom>
          <a:noFill/>
        </p:spPr>
        <p:txBody>
          <a:bodyPr wrap="square" rtlCol="0">
            <a:spAutoFit/>
          </a:bodyPr>
          <a:lstStyle/>
          <a:p>
            <a:pPr algn="ctr"/>
            <a:r>
              <a:rPr lang="en-US" sz="1600" b="1" dirty="0">
                <a:latin typeface="+mn-lt"/>
              </a:rPr>
              <a:t>LTRC </a:t>
            </a:r>
          </a:p>
        </p:txBody>
      </p:sp>
      <p:sp>
        <p:nvSpPr>
          <p:cNvPr id="8" name="Pentagon 7"/>
          <p:cNvSpPr/>
          <p:nvPr/>
        </p:nvSpPr>
        <p:spPr>
          <a:xfrm rot="21426982" flipH="1">
            <a:off x="2222761" y="4675937"/>
            <a:ext cx="1864894" cy="562173"/>
          </a:xfrm>
          <a:prstGeom prst="homePlate">
            <a:avLst>
              <a:gd name="adj" fmla="val 29035"/>
            </a:avLst>
          </a:prstGeom>
          <a:solidFill>
            <a:schemeClr val="bg1"/>
          </a:solid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Everything in between</a:t>
            </a:r>
          </a:p>
        </p:txBody>
      </p:sp>
      <p:pic>
        <p:nvPicPr>
          <p:cNvPr id="9" name="Picture 8">
            <a:extLst>
              <a:ext uri="{FF2B5EF4-FFF2-40B4-BE49-F238E27FC236}">
                <a16:creationId xmlns:a16="http://schemas.microsoft.com/office/drawing/2014/main" id="{1A796060-6FCA-4621-BF8D-3D909EAD85BA}"/>
              </a:ext>
            </a:extLst>
          </p:cNvPr>
          <p:cNvPicPr/>
          <p:nvPr/>
        </p:nvPicPr>
        <p:blipFill>
          <a:blip r:embed="rId5" cstate="print"/>
          <a:srcRect/>
          <a:stretch>
            <a:fillRect/>
          </a:stretch>
        </p:blipFill>
        <p:spPr bwMode="auto">
          <a:xfrm>
            <a:off x="228601" y="228602"/>
            <a:ext cx="3962399" cy="923330"/>
          </a:xfrm>
          <a:prstGeom prst="rect">
            <a:avLst/>
          </a:prstGeom>
          <a:noFill/>
          <a:ln w="9525">
            <a:noFill/>
            <a:miter lim="800000"/>
            <a:headEnd/>
            <a:tailEnd/>
          </a:ln>
        </p:spPr>
      </p:pic>
    </p:spTree>
    <p:extLst>
      <p:ext uri="{BB962C8B-B14F-4D97-AF65-F5344CB8AC3E}">
        <p14:creationId xmlns:p14="http://schemas.microsoft.com/office/powerpoint/2010/main" val="47763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89995"/>
            <a:ext cx="8001000" cy="5019195"/>
          </a:xfrm>
          <a:prstGeom prst="rect">
            <a:avLst/>
          </a:prstGeom>
        </p:spPr>
        <p:txBody>
          <a:bodyPr wrap="square">
            <a:spAutoFit/>
          </a:bodyPr>
          <a:lstStyle/>
          <a:p>
            <a:pPr lvl="0" algn="ctr">
              <a:spcAft>
                <a:spcPts val="600"/>
              </a:spcAft>
            </a:pPr>
            <a:r>
              <a:rPr lang="en-US" sz="3200" b="1" dirty="0"/>
              <a:t> ELEMENTS OF ORGANIZING </a:t>
            </a:r>
          </a:p>
          <a:p>
            <a:pPr lvl="0" algn="ctr">
              <a:spcAft>
                <a:spcPts val="600"/>
              </a:spcAft>
            </a:pPr>
            <a:endParaRPr lang="en-US" dirty="0"/>
          </a:p>
          <a:p>
            <a:pPr marL="742950" lvl="1" indent="-285750">
              <a:lnSpc>
                <a:spcPct val="150000"/>
              </a:lnSpc>
              <a:spcAft>
                <a:spcPts val="300"/>
              </a:spcAft>
              <a:buFont typeface="Arial" panose="020B0604020202020204" pitchFamily="34" charset="0"/>
              <a:buChar char="•"/>
            </a:pPr>
            <a:r>
              <a:rPr lang="en-US" sz="2800" dirty="0"/>
              <a:t>Engaging stakeholders</a:t>
            </a:r>
          </a:p>
          <a:p>
            <a:pPr marL="742950" lvl="1" indent="-285750">
              <a:lnSpc>
                <a:spcPct val="150000"/>
              </a:lnSpc>
              <a:spcAft>
                <a:spcPts val="300"/>
              </a:spcAft>
              <a:buFont typeface="Arial" panose="020B0604020202020204" pitchFamily="34" charset="0"/>
              <a:buChar char="•"/>
            </a:pPr>
            <a:r>
              <a:rPr lang="en-US" sz="2800" dirty="0"/>
              <a:t>Assess Need </a:t>
            </a:r>
          </a:p>
          <a:p>
            <a:pPr marL="742950" lvl="1" indent="-285750">
              <a:lnSpc>
                <a:spcPct val="150000"/>
              </a:lnSpc>
              <a:spcAft>
                <a:spcPts val="300"/>
              </a:spcAft>
              <a:buFont typeface="Arial" panose="020B0604020202020204" pitchFamily="34" charset="0"/>
              <a:buChar char="•"/>
            </a:pPr>
            <a:r>
              <a:rPr lang="en-US" sz="2800" dirty="0"/>
              <a:t>Mission statement </a:t>
            </a:r>
          </a:p>
          <a:p>
            <a:pPr marL="742950" lvl="1" indent="-285750">
              <a:lnSpc>
                <a:spcPct val="150000"/>
              </a:lnSpc>
              <a:spcAft>
                <a:spcPts val="300"/>
              </a:spcAft>
              <a:buFont typeface="Arial" panose="020B0604020202020204" pitchFamily="34" charset="0"/>
              <a:buChar char="•"/>
            </a:pPr>
            <a:r>
              <a:rPr lang="en-US" sz="2800" dirty="0"/>
              <a:t>Organizational documents</a:t>
            </a:r>
          </a:p>
          <a:p>
            <a:pPr marL="742950" lvl="1" indent="-285750">
              <a:lnSpc>
                <a:spcPct val="150000"/>
              </a:lnSpc>
              <a:spcAft>
                <a:spcPts val="300"/>
              </a:spcAft>
              <a:buFont typeface="Arial" panose="020B0604020202020204" pitchFamily="34" charset="0"/>
              <a:buChar char="•"/>
            </a:pPr>
            <a:r>
              <a:rPr lang="en-US" sz="2800" dirty="0"/>
              <a:t>Identification of resources</a:t>
            </a:r>
          </a:p>
          <a:p>
            <a:pPr marL="742950" lvl="1" indent="-285750">
              <a:lnSpc>
                <a:spcPct val="150000"/>
              </a:lnSpc>
              <a:spcAft>
                <a:spcPts val="300"/>
              </a:spcAft>
              <a:buFont typeface="Arial" panose="020B0604020202020204" pitchFamily="34" charset="0"/>
              <a:buChar char="•"/>
            </a:pPr>
            <a:r>
              <a:rPr lang="en-US" sz="2800" dirty="0"/>
              <a:t>Financial Management</a:t>
            </a:r>
          </a:p>
        </p:txBody>
      </p:sp>
      <p:pic>
        <p:nvPicPr>
          <p:cNvPr id="4" name="Picture 3">
            <a:extLst>
              <a:ext uri="{FF2B5EF4-FFF2-40B4-BE49-F238E27FC236}">
                <a16:creationId xmlns:a16="http://schemas.microsoft.com/office/drawing/2014/main" id="{648BB28B-3D9C-4857-AE95-9A3A1CF67029}"/>
              </a:ext>
            </a:extLst>
          </p:cNvPr>
          <p:cNvPicPr/>
          <p:nvPr/>
        </p:nvPicPr>
        <p:blipFill>
          <a:blip r:embed="rId3" cstate="print"/>
          <a:srcRect/>
          <a:stretch>
            <a:fillRect/>
          </a:stretch>
        </p:blipFill>
        <p:spPr bwMode="auto">
          <a:xfrm>
            <a:off x="228601" y="228602"/>
            <a:ext cx="3962399" cy="923330"/>
          </a:xfrm>
          <a:prstGeom prst="rect">
            <a:avLst/>
          </a:prstGeom>
          <a:noFill/>
          <a:ln w="9525">
            <a:noFill/>
            <a:miter lim="800000"/>
            <a:headEnd/>
            <a:tailEnd/>
          </a:ln>
        </p:spPr>
      </p:pic>
    </p:spTree>
    <p:extLst>
      <p:ext uri="{BB962C8B-B14F-4D97-AF65-F5344CB8AC3E}">
        <p14:creationId xmlns:p14="http://schemas.microsoft.com/office/powerpoint/2010/main" val="19142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229600" cy="1446550"/>
          </a:xfrm>
          <a:prstGeom prst="rect">
            <a:avLst/>
          </a:prstGeom>
        </p:spPr>
        <p:txBody>
          <a:bodyPr wrap="square">
            <a:spAutoFit/>
          </a:bodyPr>
          <a:lstStyle/>
          <a:p>
            <a:pPr lvl="0" algn="ctr">
              <a:spcAft>
                <a:spcPts val="600"/>
              </a:spcAft>
            </a:pPr>
            <a:r>
              <a:rPr lang="en-US" sz="3600" b="1" dirty="0"/>
              <a:t>ADMINISTRATION</a:t>
            </a:r>
            <a:r>
              <a:rPr lang="en-US" sz="3200" b="1" dirty="0"/>
              <a:t> </a:t>
            </a:r>
          </a:p>
          <a:p>
            <a:pPr lvl="0" algn="ctr">
              <a:spcAft>
                <a:spcPts val="600"/>
              </a:spcAft>
            </a:pPr>
            <a:r>
              <a:rPr lang="en-US" sz="2400" b="1" dirty="0"/>
              <a:t>DOING THE WORK</a:t>
            </a:r>
          </a:p>
          <a:p>
            <a:pPr lvl="0"/>
            <a:endParaRPr lang="en-US" dirty="0"/>
          </a:p>
        </p:txBody>
      </p:sp>
      <p:pic>
        <p:nvPicPr>
          <p:cNvPr id="6" name="Picture 3" descr="C:\Users\a0420\AppData\Local\Microsoft\Windows\Temporary Internet Files\Content.IE5\7OB72YZT\MC900123919[1].wmf"/>
          <p:cNvPicPr>
            <a:picLocks noChangeAspect="1" noChangeArrowheads="1"/>
          </p:cNvPicPr>
          <p:nvPr/>
        </p:nvPicPr>
        <p:blipFill>
          <a:blip r:embed="rId3" cstate="print"/>
          <a:srcRect/>
          <a:stretch>
            <a:fillRect/>
          </a:stretch>
        </p:blipFill>
        <p:spPr bwMode="auto">
          <a:xfrm>
            <a:off x="2590800" y="2561412"/>
            <a:ext cx="4191000" cy="3839388"/>
          </a:xfrm>
          <a:prstGeom prst="rect">
            <a:avLst/>
          </a:prstGeom>
          <a:noFill/>
        </p:spPr>
      </p:pic>
      <p:sp>
        <p:nvSpPr>
          <p:cNvPr id="7" name="TextBox 6"/>
          <p:cNvSpPr txBox="1"/>
          <p:nvPr/>
        </p:nvSpPr>
        <p:spPr>
          <a:xfrm rot="20864897">
            <a:off x="3337785" y="2502676"/>
            <a:ext cx="2802380" cy="2731517"/>
          </a:xfrm>
          <a:prstGeom prst="rect">
            <a:avLst/>
          </a:prstGeom>
          <a:noFill/>
        </p:spPr>
        <p:txBody>
          <a:bodyPr wrap="square" rtlCol="0">
            <a:spAutoFit/>
          </a:bodyPr>
          <a:lstStyle/>
          <a:p>
            <a:pPr>
              <a:spcAft>
                <a:spcPts val="300"/>
              </a:spcAft>
            </a:pPr>
            <a:endParaRPr lang="en-US" sz="1200" b="1" dirty="0">
              <a:latin typeface="Arial" panose="020B0604020202020204" pitchFamily="34" charset="0"/>
              <a:cs typeface="Arial" panose="020B0604020202020204" pitchFamily="34" charset="0"/>
            </a:endParaRPr>
          </a:p>
          <a:p>
            <a:pPr>
              <a:spcAft>
                <a:spcPts val="300"/>
              </a:spcAft>
            </a:pPr>
            <a:r>
              <a:rPr lang="en-US" sz="1200" b="1" dirty="0">
                <a:latin typeface="Arial" panose="020B0604020202020204" pitchFamily="34" charset="0"/>
                <a:cs typeface="Arial" panose="020B0604020202020204" pitchFamily="34" charset="0"/>
              </a:rPr>
              <a:t>   Administration Business</a:t>
            </a:r>
          </a:p>
          <a:p>
            <a:pPr>
              <a:spcAft>
                <a:spcPts val="300"/>
              </a:spcAft>
            </a:pPr>
            <a:r>
              <a:rPr lang="en-US" sz="1200" b="1" dirty="0">
                <a:latin typeface="Arial" panose="020B0604020202020204" pitchFamily="34" charset="0"/>
                <a:cs typeface="Arial" panose="020B0604020202020204" pitchFamily="34" charset="0"/>
              </a:rPr>
              <a:t>  </a:t>
            </a:r>
          </a:p>
          <a:p>
            <a:pPr>
              <a:spcAft>
                <a:spcPts val="300"/>
              </a:spcAft>
            </a:pPr>
            <a:r>
              <a:rPr lang="en-US" sz="1200" b="1" dirty="0">
                <a:latin typeface="Arial" panose="020B0604020202020204" pitchFamily="34" charset="0"/>
                <a:cs typeface="Arial" panose="020B0604020202020204" pitchFamily="34" charset="0"/>
              </a:rPr>
              <a:t>         Policies  / Guidelines</a:t>
            </a:r>
          </a:p>
          <a:p>
            <a:pPr>
              <a:spcAft>
                <a:spcPts val="300"/>
              </a:spcAft>
            </a:pPr>
            <a:endParaRPr lang="en-US" sz="1200" b="1" dirty="0">
              <a:latin typeface="Arial" panose="020B0604020202020204" pitchFamily="34" charset="0"/>
              <a:cs typeface="Arial" panose="020B0604020202020204" pitchFamily="34" charset="0"/>
            </a:endParaRPr>
          </a:p>
          <a:p>
            <a:pPr>
              <a:spcAft>
                <a:spcPts val="300"/>
              </a:spcAft>
            </a:pPr>
            <a:r>
              <a:rPr lang="en-US" sz="1200" b="1" dirty="0">
                <a:latin typeface="Arial" panose="020B0604020202020204" pitchFamily="34" charset="0"/>
                <a:cs typeface="Arial" panose="020B0604020202020204" pitchFamily="34" charset="0"/>
              </a:rPr>
              <a:t>        Management Structure  </a:t>
            </a:r>
          </a:p>
          <a:p>
            <a:pPr>
              <a:spcAft>
                <a:spcPts val="300"/>
              </a:spcAft>
            </a:pPr>
            <a:endParaRPr lang="en-US" sz="1200" b="1" dirty="0">
              <a:latin typeface="Arial" panose="020B0604020202020204" pitchFamily="34" charset="0"/>
              <a:cs typeface="Arial" panose="020B0604020202020204" pitchFamily="34" charset="0"/>
            </a:endParaRPr>
          </a:p>
          <a:p>
            <a:pPr>
              <a:spcAft>
                <a:spcPts val="300"/>
              </a:spcAft>
            </a:pPr>
            <a:r>
              <a:rPr lang="en-US" sz="1200" b="1" dirty="0">
                <a:latin typeface="Arial" panose="020B0604020202020204" pitchFamily="34" charset="0"/>
                <a:cs typeface="Arial" panose="020B0604020202020204" pitchFamily="34" charset="0"/>
              </a:rPr>
              <a:t>    Financial Accountability  </a:t>
            </a:r>
          </a:p>
          <a:p>
            <a:pPr>
              <a:spcAft>
                <a:spcPts val="300"/>
              </a:spcAft>
            </a:pPr>
            <a:endParaRPr lang="en-US" sz="1200" b="1" dirty="0">
              <a:latin typeface="Arial" panose="020B0604020202020204" pitchFamily="34" charset="0"/>
              <a:cs typeface="Arial" panose="020B0604020202020204" pitchFamily="34" charset="0"/>
            </a:endParaRPr>
          </a:p>
          <a:p>
            <a:pPr>
              <a:spcAft>
                <a:spcPts val="300"/>
              </a:spcAft>
            </a:pPr>
            <a:r>
              <a:rPr lang="en-US" sz="1200" b="1" dirty="0">
                <a:latin typeface="Arial" panose="020B0604020202020204" pitchFamily="34" charset="0"/>
                <a:cs typeface="Arial" panose="020B0604020202020204" pitchFamily="34" charset="0"/>
              </a:rPr>
              <a:t> Unmet Needs Process</a:t>
            </a:r>
          </a:p>
          <a:p>
            <a:pPr>
              <a:spcAft>
                <a:spcPts val="300"/>
              </a:spcAft>
            </a:pPr>
            <a:endParaRPr lang="en-US" sz="1200" b="1" dirty="0">
              <a:latin typeface="Arial" panose="020B0604020202020204" pitchFamily="34" charset="0"/>
              <a:cs typeface="Arial" panose="020B0604020202020204" pitchFamily="34" charset="0"/>
            </a:endParaRPr>
          </a:p>
          <a:p>
            <a:pPr>
              <a:spcAft>
                <a:spcPts val="300"/>
              </a:spcAft>
            </a:pPr>
            <a:r>
              <a:rPr lang="en-US" sz="1200" b="1" dirty="0">
                <a:latin typeface="Arial" panose="020B0604020202020204" pitchFamily="34" charset="0"/>
                <a:cs typeface="Arial" panose="020B0604020202020204" pitchFamily="34" charset="0"/>
              </a:rPr>
              <a:t> Budget and Fundraising  </a:t>
            </a:r>
          </a:p>
        </p:txBody>
      </p:sp>
      <p:pic>
        <p:nvPicPr>
          <p:cNvPr id="8" name="Picture 7">
            <a:extLst>
              <a:ext uri="{FF2B5EF4-FFF2-40B4-BE49-F238E27FC236}">
                <a16:creationId xmlns:a16="http://schemas.microsoft.com/office/drawing/2014/main" id="{F45C7239-DC74-40B1-81BD-124AA99945E0}"/>
              </a:ext>
            </a:extLst>
          </p:cNvPr>
          <p:cNvPicPr/>
          <p:nvPr/>
        </p:nvPicPr>
        <p:blipFill>
          <a:blip r:embed="rId4" cstate="print"/>
          <a:srcRect/>
          <a:stretch>
            <a:fillRect/>
          </a:stretch>
        </p:blipFill>
        <p:spPr bwMode="auto">
          <a:xfrm>
            <a:off x="228601" y="228602"/>
            <a:ext cx="3962399" cy="923330"/>
          </a:xfrm>
          <a:prstGeom prst="rect">
            <a:avLst/>
          </a:prstGeom>
          <a:noFill/>
          <a:ln w="9525">
            <a:noFill/>
            <a:miter lim="800000"/>
            <a:headEnd/>
            <a:tailEnd/>
          </a:ln>
        </p:spPr>
      </p:pic>
    </p:spTree>
    <p:extLst>
      <p:ext uri="{BB962C8B-B14F-4D97-AF65-F5344CB8AC3E}">
        <p14:creationId xmlns:p14="http://schemas.microsoft.com/office/powerpoint/2010/main" val="369133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229600" cy="3770263"/>
          </a:xfrm>
          <a:prstGeom prst="rect">
            <a:avLst/>
          </a:prstGeom>
        </p:spPr>
        <p:txBody>
          <a:bodyPr wrap="square">
            <a:spAutoFit/>
          </a:bodyPr>
          <a:lstStyle/>
          <a:p>
            <a:pPr lvl="0" algn="ctr">
              <a:spcAft>
                <a:spcPts val="600"/>
              </a:spcAft>
            </a:pPr>
            <a:r>
              <a:rPr lang="en-US" sz="3600" b="1" dirty="0"/>
              <a:t>NEED A BRIDGE</a:t>
            </a:r>
            <a:endParaRPr lang="en-US" sz="2800" dirty="0"/>
          </a:p>
          <a:p>
            <a:pPr lvl="0"/>
            <a:r>
              <a:rPr lang="en-US" dirty="0"/>
              <a:t>How to build capacity?</a:t>
            </a:r>
          </a:p>
          <a:p>
            <a:pPr lvl="0"/>
            <a:r>
              <a:rPr lang="en-US" dirty="0"/>
              <a:t>Mentoring</a:t>
            </a:r>
          </a:p>
          <a:p>
            <a:pPr lvl="0"/>
            <a:r>
              <a:rPr lang="en-US" dirty="0"/>
              <a:t>Web based learning</a:t>
            </a:r>
          </a:p>
          <a:p>
            <a:pPr lvl="0"/>
            <a:r>
              <a:rPr lang="en-US" dirty="0"/>
              <a:t>Reviewing the Long Term Recovery Guide</a:t>
            </a:r>
          </a:p>
          <a:p>
            <a:pPr lvl="0"/>
            <a:r>
              <a:rPr lang="en-US" dirty="0"/>
              <a:t>Train the Trainer</a:t>
            </a:r>
          </a:p>
          <a:p>
            <a:pPr lvl="0"/>
            <a:r>
              <a:rPr lang="en-US" dirty="0"/>
              <a:t>State VAL and State VOAD Training</a:t>
            </a:r>
          </a:p>
          <a:p>
            <a:pPr lvl="0"/>
            <a:r>
              <a:rPr lang="en-US" dirty="0"/>
              <a:t>FEMA VAL Recovery Training- (Informational Overviews)</a:t>
            </a:r>
          </a:p>
          <a:p>
            <a:pPr lvl="0"/>
            <a:endParaRPr lang="en-US" dirty="0"/>
          </a:p>
          <a:p>
            <a:pPr lvl="0"/>
            <a:r>
              <a:rPr lang="en-US" dirty="0"/>
              <a:t>How to request more in-depth training?</a:t>
            </a:r>
          </a:p>
          <a:p>
            <a:pPr lvl="0"/>
            <a:r>
              <a:rPr lang="en-US" dirty="0"/>
              <a:t>MENU OF OPTIONS</a:t>
            </a:r>
          </a:p>
          <a:p>
            <a:pPr lvl="0"/>
            <a:endParaRPr lang="en-US" dirty="0"/>
          </a:p>
        </p:txBody>
      </p:sp>
      <p:sp>
        <p:nvSpPr>
          <p:cNvPr id="7" name="TextBox 6"/>
          <p:cNvSpPr txBox="1"/>
          <p:nvPr/>
        </p:nvSpPr>
        <p:spPr>
          <a:xfrm rot="20864897">
            <a:off x="7022551" y="1958468"/>
            <a:ext cx="2033099" cy="423193"/>
          </a:xfrm>
          <a:prstGeom prst="rect">
            <a:avLst/>
          </a:prstGeom>
          <a:noFill/>
        </p:spPr>
        <p:txBody>
          <a:bodyPr wrap="square" rtlCol="0">
            <a:spAutoFit/>
          </a:bodyPr>
          <a:lstStyle/>
          <a:p>
            <a:endParaRPr lang="en-US" sz="1050" b="1" dirty="0"/>
          </a:p>
          <a:p>
            <a:r>
              <a:rPr lang="en-US" sz="1100" b="1" dirty="0"/>
              <a:t>   </a:t>
            </a:r>
            <a:endParaRPr lang="en-US" sz="1050" b="1" dirty="0"/>
          </a:p>
        </p:txBody>
      </p:sp>
      <p:pic>
        <p:nvPicPr>
          <p:cNvPr id="18434" name="Picture 2" descr="C:\Users\a0420\AppData\Local\Microsoft\Windows\Temporary Internet Files\Content.IE5\JPYTLWWG\bridge_thum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322464"/>
            <a:ext cx="2971800" cy="331633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5E0D1EB-1696-457F-95E8-54A9DAF2B749}"/>
              </a:ext>
            </a:extLst>
          </p:cNvPr>
          <p:cNvPicPr/>
          <p:nvPr/>
        </p:nvPicPr>
        <p:blipFill>
          <a:blip r:embed="rId4" cstate="print"/>
          <a:srcRect/>
          <a:stretch>
            <a:fillRect/>
          </a:stretch>
        </p:blipFill>
        <p:spPr bwMode="auto">
          <a:xfrm>
            <a:off x="228600" y="219670"/>
            <a:ext cx="3962399" cy="923330"/>
          </a:xfrm>
          <a:prstGeom prst="rect">
            <a:avLst/>
          </a:prstGeom>
          <a:noFill/>
          <a:ln w="9525">
            <a:noFill/>
            <a:miter lim="800000"/>
            <a:headEnd/>
            <a:tailEnd/>
          </a:ln>
        </p:spPr>
      </p:pic>
    </p:spTree>
    <p:extLst>
      <p:ext uri="{BB962C8B-B14F-4D97-AF65-F5344CB8AC3E}">
        <p14:creationId xmlns:p14="http://schemas.microsoft.com/office/powerpoint/2010/main" val="364772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642" y="1379815"/>
            <a:ext cx="7739958" cy="4339650"/>
          </a:xfrm>
          <a:prstGeom prst="rect">
            <a:avLst/>
          </a:prstGeom>
        </p:spPr>
        <p:txBody>
          <a:bodyPr wrap="square">
            <a:spAutoFit/>
          </a:bodyPr>
          <a:lstStyle/>
          <a:p>
            <a:pPr lvl="0" algn="ctr">
              <a:spcAft>
                <a:spcPts val="1800"/>
              </a:spcAft>
            </a:pPr>
            <a:r>
              <a:rPr lang="en-US" sz="3200" b="1" dirty="0"/>
              <a:t>NATIONAL PARTNERS</a:t>
            </a:r>
            <a:r>
              <a:rPr lang="en-US" sz="3200" dirty="0"/>
              <a:t>          </a:t>
            </a:r>
            <a:r>
              <a:rPr lang="en-US" sz="3200" i="1" dirty="0"/>
              <a:t> </a:t>
            </a:r>
            <a:r>
              <a:rPr lang="en-US" sz="3200" dirty="0"/>
              <a:t>             </a:t>
            </a:r>
          </a:p>
          <a:p>
            <a:pPr marL="285750" lvl="0" indent="-285750">
              <a:spcBef>
                <a:spcPts val="600"/>
              </a:spcBef>
              <a:spcAft>
                <a:spcPts val="1200"/>
              </a:spcAft>
              <a:buFont typeface="Arial" panose="020B0604020202020204" pitchFamily="34" charset="0"/>
              <a:buChar char="•"/>
            </a:pPr>
            <a:r>
              <a:rPr lang="en-US" sz="2400" b="1" dirty="0"/>
              <a:t>Organizational Development</a:t>
            </a:r>
          </a:p>
          <a:p>
            <a:pPr marL="742950" lvl="1" indent="-285750">
              <a:spcAft>
                <a:spcPts val="300"/>
              </a:spcAft>
              <a:buFont typeface="Arial" panose="020B0604020202020204" pitchFamily="34" charset="0"/>
              <a:buChar char="•"/>
            </a:pPr>
            <a:r>
              <a:rPr lang="en-US" sz="2000" dirty="0"/>
              <a:t>Church World Service</a:t>
            </a:r>
          </a:p>
          <a:p>
            <a:pPr marL="1200150" lvl="2" indent="-285750">
              <a:spcAft>
                <a:spcPts val="300"/>
              </a:spcAft>
              <a:buFont typeface="Arial" panose="020B0604020202020204" pitchFamily="34" charset="0"/>
              <a:buChar char="•"/>
            </a:pPr>
            <a:r>
              <a:rPr lang="en-US" sz="2000" dirty="0"/>
              <a:t>Community Arise</a:t>
            </a:r>
          </a:p>
          <a:p>
            <a:pPr marL="1200150" lvl="2" indent="-285750">
              <a:spcAft>
                <a:spcPts val="300"/>
              </a:spcAft>
              <a:buFont typeface="Arial" panose="020B0604020202020204" pitchFamily="34" charset="0"/>
              <a:buChar char="•"/>
            </a:pPr>
            <a:r>
              <a:rPr lang="en-US" sz="2000" dirty="0"/>
              <a:t>Recorded Webinars</a:t>
            </a:r>
          </a:p>
          <a:p>
            <a:pPr marL="742950" lvl="1" indent="-285750">
              <a:spcBef>
                <a:spcPts val="300"/>
              </a:spcBef>
              <a:spcAft>
                <a:spcPts val="600"/>
              </a:spcAft>
              <a:buFont typeface="Arial" panose="020B0604020202020204" pitchFamily="34" charset="0"/>
              <a:buChar char="•"/>
            </a:pPr>
            <a:r>
              <a:rPr lang="en-US" sz="2000" dirty="0"/>
              <a:t>Lutheran Disaster Response</a:t>
            </a:r>
          </a:p>
          <a:p>
            <a:pPr marL="742950" lvl="1" indent="-285750">
              <a:spcAft>
                <a:spcPts val="600"/>
              </a:spcAft>
              <a:buFont typeface="Arial" panose="020B0604020202020204" pitchFamily="34" charset="0"/>
              <a:buChar char="•"/>
            </a:pPr>
            <a:r>
              <a:rPr lang="en-US" sz="2000" dirty="0"/>
              <a:t>National VOAD</a:t>
            </a:r>
          </a:p>
          <a:p>
            <a:pPr marL="742950" lvl="1" indent="-285750">
              <a:spcAft>
                <a:spcPts val="600"/>
              </a:spcAft>
              <a:buFont typeface="Arial" panose="020B0604020202020204" pitchFamily="34" charset="0"/>
              <a:buChar char="•"/>
            </a:pPr>
            <a:r>
              <a:rPr lang="en-US" sz="2000" dirty="0"/>
              <a:t>Presbyterian Disaster Assistance </a:t>
            </a:r>
          </a:p>
          <a:p>
            <a:pPr marL="742950" lvl="1" indent="-285750">
              <a:spcAft>
                <a:spcPts val="600"/>
              </a:spcAft>
              <a:buFont typeface="Arial" panose="020B0604020202020204" pitchFamily="34" charset="0"/>
              <a:buChar char="•"/>
            </a:pPr>
            <a:r>
              <a:rPr lang="en-US" sz="2000" dirty="0"/>
              <a:t>State VOAD</a:t>
            </a:r>
          </a:p>
          <a:p>
            <a:pPr marL="742950" lvl="1" indent="-285750">
              <a:spcAft>
                <a:spcPts val="600"/>
              </a:spcAft>
              <a:buFont typeface="Arial" panose="020B0604020202020204" pitchFamily="34" charset="0"/>
              <a:buChar char="•"/>
            </a:pPr>
            <a:r>
              <a:rPr lang="en-US" sz="2000" dirty="0"/>
              <a:t>World Renew</a:t>
            </a:r>
          </a:p>
        </p:txBody>
      </p:sp>
      <p:sp>
        <p:nvSpPr>
          <p:cNvPr id="7" name="Pie 6"/>
          <p:cNvSpPr/>
          <p:nvPr/>
        </p:nvSpPr>
        <p:spPr>
          <a:xfrm rot="12613884">
            <a:off x="4704799" y="2511838"/>
            <a:ext cx="6019800" cy="5638800"/>
          </a:xfrm>
          <a:prstGeom prst="pie">
            <a:avLst>
              <a:gd name="adj1" fmla="val 11367"/>
              <a:gd name="adj2" fmla="val 236471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9335712">
            <a:off x="5280311" y="3059542"/>
            <a:ext cx="1752600" cy="646331"/>
          </a:xfrm>
          <a:prstGeom prst="rect">
            <a:avLst/>
          </a:prstGeom>
          <a:noFill/>
        </p:spPr>
        <p:txBody>
          <a:bodyPr wrap="square" rtlCol="0">
            <a:spAutoFit/>
          </a:bodyPr>
          <a:lstStyle/>
          <a:p>
            <a:pPr algn="ctr"/>
            <a:r>
              <a:rPr lang="en-US" b="1" dirty="0"/>
              <a:t>Organizational Development</a:t>
            </a:r>
          </a:p>
        </p:txBody>
      </p:sp>
      <p:pic>
        <p:nvPicPr>
          <p:cNvPr id="6" name="Picture 5">
            <a:extLst>
              <a:ext uri="{FF2B5EF4-FFF2-40B4-BE49-F238E27FC236}">
                <a16:creationId xmlns:a16="http://schemas.microsoft.com/office/drawing/2014/main" id="{2325E114-29F3-4E3A-A190-AA3161BCA457}"/>
              </a:ext>
            </a:extLst>
          </p:cNvPr>
          <p:cNvPicPr/>
          <p:nvPr/>
        </p:nvPicPr>
        <p:blipFill>
          <a:blip r:embed="rId3" cstate="print"/>
          <a:srcRect/>
          <a:stretch>
            <a:fillRect/>
          </a:stretch>
        </p:blipFill>
        <p:spPr bwMode="auto">
          <a:xfrm>
            <a:off x="152400" y="188166"/>
            <a:ext cx="3962399" cy="923330"/>
          </a:xfrm>
          <a:prstGeom prst="rect">
            <a:avLst/>
          </a:prstGeom>
          <a:noFill/>
          <a:ln w="9525">
            <a:noFill/>
            <a:miter lim="800000"/>
            <a:headEnd/>
            <a:tailEnd/>
          </a:ln>
        </p:spPr>
      </p:pic>
    </p:spTree>
    <p:extLst>
      <p:ext uri="{BB962C8B-B14F-4D97-AF65-F5344CB8AC3E}">
        <p14:creationId xmlns:p14="http://schemas.microsoft.com/office/powerpoint/2010/main" val="281859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814" y="1273488"/>
            <a:ext cx="4800600" cy="4739759"/>
          </a:xfrm>
          <a:prstGeom prst="rect">
            <a:avLst/>
          </a:prstGeom>
        </p:spPr>
        <p:txBody>
          <a:bodyPr wrap="square">
            <a:spAutoFit/>
          </a:bodyPr>
          <a:lstStyle/>
          <a:p>
            <a:pPr marL="285750" lvl="0" indent="-285750">
              <a:spcBef>
                <a:spcPts val="600"/>
              </a:spcBef>
              <a:spcAft>
                <a:spcPts val="600"/>
              </a:spcAft>
              <a:buFont typeface="Arial" panose="020B0604020202020204" pitchFamily="34" charset="0"/>
              <a:buChar char="•"/>
            </a:pPr>
            <a:r>
              <a:rPr lang="en-US" sz="2400" b="1" dirty="0"/>
              <a:t>Case Management</a:t>
            </a:r>
          </a:p>
          <a:p>
            <a:pPr marL="742950" lvl="1" indent="-285750">
              <a:spcAft>
                <a:spcPts val="300"/>
              </a:spcAft>
              <a:buFont typeface="Arial" panose="020B0604020202020204" pitchFamily="34" charset="0"/>
              <a:buChar char="•"/>
            </a:pPr>
            <a:r>
              <a:rPr lang="en-US" sz="2000" dirty="0"/>
              <a:t>United Methodist Committee on Relief (Training)</a:t>
            </a:r>
          </a:p>
          <a:p>
            <a:pPr marL="742950" lvl="1" indent="-285750">
              <a:spcAft>
                <a:spcPts val="300"/>
              </a:spcAft>
              <a:buFont typeface="Arial" panose="020B0604020202020204" pitchFamily="34" charset="0"/>
              <a:buChar char="•"/>
            </a:pPr>
            <a:r>
              <a:rPr lang="en-US" sz="2000" dirty="0"/>
              <a:t>Catholic Charities</a:t>
            </a:r>
          </a:p>
          <a:p>
            <a:pPr marL="742950" lvl="1" indent="-285750">
              <a:spcAft>
                <a:spcPts val="300"/>
              </a:spcAft>
              <a:buFont typeface="Arial" panose="020B0604020202020204" pitchFamily="34" charset="0"/>
              <a:buChar char="•"/>
            </a:pPr>
            <a:r>
              <a:rPr lang="en-US" sz="2000" dirty="0"/>
              <a:t>American Red Cross</a:t>
            </a:r>
          </a:p>
          <a:p>
            <a:pPr marL="742950" lvl="1" indent="-285750">
              <a:spcAft>
                <a:spcPts val="300"/>
              </a:spcAft>
              <a:buFont typeface="Arial" panose="020B0604020202020204" pitchFamily="34" charset="0"/>
              <a:buChar char="•"/>
            </a:pPr>
            <a:r>
              <a:rPr lang="en-US" sz="2000" dirty="0"/>
              <a:t>Saint Vincent DePaul</a:t>
            </a:r>
          </a:p>
          <a:p>
            <a:pPr marL="742950" lvl="1" indent="-285750">
              <a:spcAft>
                <a:spcPts val="300"/>
              </a:spcAft>
              <a:buFont typeface="Arial" panose="020B0604020202020204" pitchFamily="34" charset="0"/>
              <a:buChar char="•"/>
            </a:pPr>
            <a:r>
              <a:rPr lang="en-US" sz="2000" dirty="0"/>
              <a:t>Lutheran Disaster Response </a:t>
            </a:r>
          </a:p>
          <a:p>
            <a:pPr marL="742950" lvl="1" indent="-285750">
              <a:spcAft>
                <a:spcPts val="300"/>
              </a:spcAft>
              <a:buFont typeface="Arial" panose="020B0604020202020204" pitchFamily="34" charset="0"/>
              <a:buChar char="•"/>
            </a:pPr>
            <a:r>
              <a:rPr lang="en-US" sz="2000" dirty="0"/>
              <a:t>ICNA </a:t>
            </a:r>
          </a:p>
          <a:p>
            <a:pPr marL="285750" lvl="0" indent="-285750">
              <a:spcBef>
                <a:spcPts val="600"/>
              </a:spcBef>
              <a:spcAft>
                <a:spcPts val="600"/>
              </a:spcAft>
              <a:buFont typeface="Arial" panose="020B0604020202020204" pitchFamily="34" charset="0"/>
              <a:buChar char="•"/>
            </a:pPr>
            <a:r>
              <a:rPr lang="en-US" sz="2400" b="1" dirty="0"/>
              <a:t>Community Needs Assessment</a:t>
            </a:r>
          </a:p>
          <a:p>
            <a:pPr marL="742950" lvl="1" indent="-285750">
              <a:spcAft>
                <a:spcPts val="1200"/>
              </a:spcAft>
              <a:buFont typeface="Arial" panose="020B0604020202020204" pitchFamily="34" charset="0"/>
              <a:buChar char="•"/>
            </a:pPr>
            <a:r>
              <a:rPr lang="en-US" sz="2000" dirty="0"/>
              <a:t>World Renew</a:t>
            </a:r>
          </a:p>
          <a:p>
            <a:pPr marL="285750" lvl="0" indent="-285750">
              <a:spcBef>
                <a:spcPts val="600"/>
              </a:spcBef>
              <a:spcAft>
                <a:spcPts val="600"/>
              </a:spcAft>
              <a:buFont typeface="Arial" panose="020B0604020202020204" pitchFamily="34" charset="0"/>
              <a:buChar char="•"/>
            </a:pPr>
            <a:r>
              <a:rPr lang="en-US" sz="2400" b="1" dirty="0"/>
              <a:t>Construction Management</a:t>
            </a:r>
          </a:p>
          <a:p>
            <a:pPr marL="742950" lvl="1" indent="-285750">
              <a:buFont typeface="Arial" panose="020B0604020202020204" pitchFamily="34" charset="0"/>
              <a:buChar char="•"/>
            </a:pPr>
            <a:r>
              <a:rPr lang="en-US" sz="2000" dirty="0"/>
              <a:t>Lutheran Disaster Response </a:t>
            </a:r>
            <a:endParaRPr lang="en-US" dirty="0"/>
          </a:p>
        </p:txBody>
      </p:sp>
      <p:sp>
        <p:nvSpPr>
          <p:cNvPr id="5" name="Pie 4"/>
          <p:cNvSpPr/>
          <p:nvPr/>
        </p:nvSpPr>
        <p:spPr>
          <a:xfrm rot="16200000">
            <a:off x="2400300" y="1714500"/>
            <a:ext cx="6019800" cy="5638800"/>
          </a:xfrm>
          <a:prstGeom prst="pie">
            <a:avLst>
              <a:gd name="adj1" fmla="val 15034"/>
              <a:gd name="adj2" fmla="val 2271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p:cNvSpPr/>
          <p:nvPr/>
        </p:nvSpPr>
        <p:spPr>
          <a:xfrm rot="20762798">
            <a:off x="2486176" y="1966181"/>
            <a:ext cx="5963315" cy="5550131"/>
          </a:xfrm>
          <a:prstGeom prst="pie">
            <a:avLst>
              <a:gd name="adj1" fmla="val 13496"/>
              <a:gd name="adj2" fmla="val 2271699"/>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ie 7"/>
          <p:cNvSpPr/>
          <p:nvPr/>
        </p:nvSpPr>
        <p:spPr>
          <a:xfrm rot="18494951">
            <a:off x="2437575" y="1834406"/>
            <a:ext cx="6019800" cy="5638800"/>
          </a:xfrm>
          <a:prstGeom prst="pie">
            <a:avLst>
              <a:gd name="adj1" fmla="val 15034"/>
              <a:gd name="adj2" fmla="val 227169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rot="1687329">
            <a:off x="5122788" y="1781360"/>
            <a:ext cx="2286000" cy="523220"/>
          </a:xfrm>
          <a:prstGeom prst="rect">
            <a:avLst/>
          </a:prstGeom>
          <a:noFill/>
        </p:spPr>
        <p:txBody>
          <a:bodyPr wrap="square" rtlCol="0">
            <a:spAutoFit/>
          </a:bodyPr>
          <a:lstStyle/>
          <a:p>
            <a:pPr algn="ctr"/>
            <a:r>
              <a:rPr lang="en-US" sz="1400" b="1" dirty="0"/>
              <a:t>Disaster</a:t>
            </a:r>
          </a:p>
          <a:p>
            <a:pPr algn="ctr"/>
            <a:r>
              <a:rPr lang="en-US" sz="1400" b="1" dirty="0"/>
              <a:t> Case Management</a:t>
            </a:r>
          </a:p>
        </p:txBody>
      </p:sp>
      <p:sp>
        <p:nvSpPr>
          <p:cNvPr id="10" name="TextBox 9"/>
          <p:cNvSpPr txBox="1"/>
          <p:nvPr/>
        </p:nvSpPr>
        <p:spPr>
          <a:xfrm rot="3650810">
            <a:off x="6616835" y="2978990"/>
            <a:ext cx="2057400" cy="523220"/>
          </a:xfrm>
          <a:prstGeom prst="rect">
            <a:avLst/>
          </a:prstGeom>
          <a:noFill/>
        </p:spPr>
        <p:txBody>
          <a:bodyPr wrap="square" rtlCol="0">
            <a:spAutoFit/>
          </a:bodyPr>
          <a:lstStyle/>
          <a:p>
            <a:pPr algn="ctr"/>
            <a:r>
              <a:rPr lang="en-US" sz="1400" b="1" dirty="0"/>
              <a:t>Community Needs Assessment</a:t>
            </a:r>
          </a:p>
        </p:txBody>
      </p:sp>
      <p:sp>
        <p:nvSpPr>
          <p:cNvPr id="11" name="TextBox 10"/>
          <p:cNvSpPr txBox="1"/>
          <p:nvPr/>
        </p:nvSpPr>
        <p:spPr>
          <a:xfrm rot="6171823">
            <a:off x="7091621" y="4633982"/>
            <a:ext cx="1752600" cy="523220"/>
          </a:xfrm>
          <a:prstGeom prst="rect">
            <a:avLst/>
          </a:prstGeom>
          <a:noFill/>
        </p:spPr>
        <p:txBody>
          <a:bodyPr wrap="square" rtlCol="0">
            <a:spAutoFit/>
          </a:bodyPr>
          <a:lstStyle/>
          <a:p>
            <a:pPr algn="ctr"/>
            <a:r>
              <a:rPr lang="en-US" sz="1400" b="1" dirty="0"/>
              <a:t>Construction Management</a:t>
            </a:r>
          </a:p>
        </p:txBody>
      </p:sp>
      <p:pic>
        <p:nvPicPr>
          <p:cNvPr id="12" name="Picture 11">
            <a:extLst>
              <a:ext uri="{FF2B5EF4-FFF2-40B4-BE49-F238E27FC236}">
                <a16:creationId xmlns:a16="http://schemas.microsoft.com/office/drawing/2014/main" id="{DB52A52F-CF67-4EE0-9995-924F8F96FBD0}"/>
              </a:ext>
            </a:extLst>
          </p:cNvPr>
          <p:cNvPicPr/>
          <p:nvPr/>
        </p:nvPicPr>
        <p:blipFill>
          <a:blip r:embed="rId3" cstate="print"/>
          <a:srcRect/>
          <a:stretch>
            <a:fillRect/>
          </a:stretch>
        </p:blipFill>
        <p:spPr bwMode="auto">
          <a:xfrm>
            <a:off x="152400" y="188166"/>
            <a:ext cx="3962399" cy="923330"/>
          </a:xfrm>
          <a:prstGeom prst="rect">
            <a:avLst/>
          </a:prstGeom>
          <a:noFill/>
          <a:ln w="9525">
            <a:noFill/>
            <a:miter lim="800000"/>
            <a:headEnd/>
            <a:tailEnd/>
          </a:ln>
        </p:spPr>
      </p:pic>
    </p:spTree>
    <p:extLst>
      <p:ext uri="{BB962C8B-B14F-4D97-AF65-F5344CB8AC3E}">
        <p14:creationId xmlns:p14="http://schemas.microsoft.com/office/powerpoint/2010/main" val="348107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e 13"/>
          <p:cNvSpPr/>
          <p:nvPr/>
        </p:nvSpPr>
        <p:spPr>
          <a:xfrm rot="3848114">
            <a:off x="4899200" y="429545"/>
            <a:ext cx="5663455" cy="5020714"/>
          </a:xfrm>
          <a:prstGeom prst="pie">
            <a:avLst>
              <a:gd name="adj1" fmla="val 21515282"/>
              <a:gd name="adj2" fmla="val 2271699"/>
            </a:avLst>
          </a:prstGeom>
          <a:solidFill>
            <a:schemeClr val="accent4">
              <a:lumMod val="75000"/>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76200" y="1295400"/>
            <a:ext cx="5353000" cy="4847481"/>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2400" b="1" dirty="0"/>
              <a:t>Long Term Rebuilding Teams</a:t>
            </a:r>
          </a:p>
          <a:p>
            <a:pPr marL="742950" lvl="1" indent="-285750">
              <a:spcAft>
                <a:spcPts val="1800"/>
              </a:spcAft>
              <a:buFont typeface="Arial" panose="020B0604020202020204" pitchFamily="34" charset="0"/>
              <a:buChar char="•"/>
            </a:pPr>
            <a:r>
              <a:rPr lang="en-US" sz="2000" dirty="0"/>
              <a:t>NVOAD Member Agencies</a:t>
            </a:r>
          </a:p>
          <a:p>
            <a:pPr marL="285750" lvl="0" indent="-285750">
              <a:spcAft>
                <a:spcPts val="600"/>
              </a:spcAft>
              <a:buFont typeface="Arial" panose="020B0604020202020204" pitchFamily="34" charset="0"/>
              <a:buChar char="•"/>
            </a:pPr>
            <a:r>
              <a:rPr lang="en-US" sz="2400" b="1" dirty="0"/>
              <a:t>Volunteer Management/Hosting</a:t>
            </a:r>
          </a:p>
          <a:p>
            <a:pPr marL="742950" lvl="1" indent="-285750">
              <a:spcAft>
                <a:spcPts val="600"/>
              </a:spcAft>
              <a:buFont typeface="Arial" panose="020B0604020202020204" pitchFamily="34" charset="0"/>
              <a:buChar char="•"/>
            </a:pPr>
            <a:r>
              <a:rPr lang="en-US" sz="2000" dirty="0"/>
              <a:t>Presbyterian Disaster Assistance</a:t>
            </a:r>
          </a:p>
          <a:p>
            <a:pPr marL="742950" lvl="1" indent="-285750">
              <a:spcAft>
                <a:spcPts val="1800"/>
              </a:spcAft>
              <a:buFont typeface="Arial" panose="020B0604020202020204" pitchFamily="34" charset="0"/>
              <a:buChar char="•"/>
            </a:pPr>
            <a:r>
              <a:rPr lang="en-US" sz="2000" dirty="0"/>
              <a:t>Lutheran Disaster Response</a:t>
            </a:r>
          </a:p>
          <a:p>
            <a:pPr marL="285750" lvl="0" indent="-285750">
              <a:buFont typeface="Arial" panose="020B0604020202020204" pitchFamily="34" charset="0"/>
              <a:buChar char="•"/>
            </a:pPr>
            <a:r>
              <a:rPr lang="en-US" sz="2400" b="1" dirty="0"/>
              <a:t>Warehouse/Donations Management</a:t>
            </a:r>
          </a:p>
          <a:p>
            <a:pPr marL="742950" lvl="1" indent="-285750">
              <a:spcBef>
                <a:spcPts val="600"/>
              </a:spcBef>
              <a:spcAft>
                <a:spcPts val="1800"/>
              </a:spcAft>
              <a:buFont typeface="Arial" panose="020B0604020202020204" pitchFamily="34" charset="0"/>
              <a:buChar char="•"/>
            </a:pPr>
            <a:r>
              <a:rPr lang="en-US" sz="2000" dirty="0"/>
              <a:t>Adventist Community Service</a:t>
            </a:r>
          </a:p>
          <a:p>
            <a:pPr marL="285750" lvl="0" indent="-285750">
              <a:buFont typeface="Arial" panose="020B0604020202020204" pitchFamily="34" charset="0"/>
              <a:buChar char="•"/>
            </a:pPr>
            <a:r>
              <a:rPr lang="en-US" sz="2400" b="1" dirty="0"/>
              <a:t>Emotional Spiritual Care</a:t>
            </a:r>
          </a:p>
          <a:p>
            <a:pPr marL="742950" lvl="1" indent="-285750">
              <a:spcBef>
                <a:spcPts val="600"/>
              </a:spcBef>
              <a:spcAft>
                <a:spcPts val="600"/>
              </a:spcAft>
              <a:buFont typeface="Arial" panose="020B0604020202020204" pitchFamily="34" charset="0"/>
              <a:buChar char="•"/>
            </a:pPr>
            <a:r>
              <a:rPr lang="en-US" sz="2000" dirty="0"/>
              <a:t>Presbyterian Disaster Assistance</a:t>
            </a:r>
          </a:p>
          <a:p>
            <a:pPr marL="1200150" lvl="2" indent="-285750">
              <a:buFont typeface="Arial" panose="020B0604020202020204" pitchFamily="34" charset="0"/>
              <a:buChar char="•"/>
            </a:pPr>
            <a:r>
              <a:rPr lang="en-US" sz="2000" dirty="0"/>
              <a:t>Light Our Way</a:t>
            </a:r>
          </a:p>
          <a:p>
            <a:endParaRPr lang="en-US" dirty="0"/>
          </a:p>
        </p:txBody>
      </p:sp>
      <p:sp>
        <p:nvSpPr>
          <p:cNvPr id="6" name="Pie 5"/>
          <p:cNvSpPr/>
          <p:nvPr/>
        </p:nvSpPr>
        <p:spPr>
          <a:xfrm rot="10800000">
            <a:off x="4986160" y="1"/>
            <a:ext cx="5020715" cy="5257800"/>
          </a:xfrm>
          <a:prstGeom prst="pie">
            <a:avLst>
              <a:gd name="adj1" fmla="val 21515282"/>
              <a:gd name="adj2" fmla="val 2271699"/>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p:cNvSpPr/>
          <p:nvPr/>
        </p:nvSpPr>
        <p:spPr>
          <a:xfrm rot="6172402">
            <a:off x="4851337" y="320041"/>
            <a:ext cx="5622844" cy="4979422"/>
          </a:xfrm>
          <a:prstGeom prst="pie">
            <a:avLst>
              <a:gd name="adj1" fmla="val 9537"/>
              <a:gd name="adj2" fmla="val 2271699"/>
            </a:avLst>
          </a:prstGeom>
          <a:solidFill>
            <a:schemeClr val="accent5">
              <a:lumMod val="75000"/>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ie 8"/>
          <p:cNvSpPr/>
          <p:nvPr/>
        </p:nvSpPr>
        <p:spPr>
          <a:xfrm rot="8438209">
            <a:off x="4977946" y="149244"/>
            <a:ext cx="5255881" cy="5171417"/>
          </a:xfrm>
          <a:prstGeom prst="pie">
            <a:avLst>
              <a:gd name="adj1" fmla="val 13496"/>
              <a:gd name="adj2" fmla="val 2271699"/>
            </a:avLst>
          </a:prstGeom>
          <a:solidFill>
            <a:schemeClr val="accent6">
              <a:lumMod val="7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rot="3911559">
            <a:off x="4938760" y="3142262"/>
            <a:ext cx="1318507" cy="738664"/>
          </a:xfrm>
          <a:prstGeom prst="rect">
            <a:avLst/>
          </a:prstGeom>
          <a:noFill/>
        </p:spPr>
        <p:txBody>
          <a:bodyPr wrap="square" rtlCol="0">
            <a:spAutoFit/>
          </a:bodyPr>
          <a:lstStyle/>
          <a:p>
            <a:pPr algn="ctr"/>
            <a:r>
              <a:rPr lang="en-US" sz="1400" b="1" dirty="0"/>
              <a:t>Warehousing and Donations Management</a:t>
            </a:r>
          </a:p>
        </p:txBody>
      </p:sp>
      <p:sp>
        <p:nvSpPr>
          <p:cNvPr id="11" name="TextBox 10"/>
          <p:cNvSpPr txBox="1"/>
          <p:nvPr/>
        </p:nvSpPr>
        <p:spPr>
          <a:xfrm rot="21387298">
            <a:off x="7336745" y="4826733"/>
            <a:ext cx="1350606" cy="738664"/>
          </a:xfrm>
          <a:prstGeom prst="rect">
            <a:avLst/>
          </a:prstGeom>
          <a:noFill/>
        </p:spPr>
        <p:txBody>
          <a:bodyPr wrap="square" rtlCol="0">
            <a:spAutoFit/>
          </a:bodyPr>
          <a:lstStyle/>
          <a:p>
            <a:pPr algn="ctr"/>
            <a:r>
              <a:rPr lang="en-US" sz="1400" b="1" dirty="0"/>
              <a:t>Long Term Rebuilding Teams</a:t>
            </a:r>
          </a:p>
        </p:txBody>
      </p:sp>
      <p:sp>
        <p:nvSpPr>
          <p:cNvPr id="12" name="TextBox 11"/>
          <p:cNvSpPr txBox="1"/>
          <p:nvPr/>
        </p:nvSpPr>
        <p:spPr>
          <a:xfrm rot="2098018">
            <a:off x="5727073" y="4343683"/>
            <a:ext cx="1671631" cy="738664"/>
          </a:xfrm>
          <a:prstGeom prst="rect">
            <a:avLst/>
          </a:prstGeom>
          <a:noFill/>
        </p:spPr>
        <p:txBody>
          <a:bodyPr wrap="square" rtlCol="0">
            <a:spAutoFit/>
          </a:bodyPr>
          <a:lstStyle/>
          <a:p>
            <a:pPr algn="ctr"/>
            <a:r>
              <a:rPr lang="en-US" sz="1400" b="1" dirty="0"/>
              <a:t>Volunteer Management         and Hosting</a:t>
            </a:r>
          </a:p>
        </p:txBody>
      </p:sp>
      <p:sp>
        <p:nvSpPr>
          <p:cNvPr id="13" name="TextBox 12"/>
          <p:cNvSpPr txBox="1"/>
          <p:nvPr/>
        </p:nvSpPr>
        <p:spPr>
          <a:xfrm rot="17668635">
            <a:off x="4677878" y="1728053"/>
            <a:ext cx="1752600" cy="523220"/>
          </a:xfrm>
          <a:prstGeom prst="rect">
            <a:avLst/>
          </a:prstGeom>
          <a:noFill/>
        </p:spPr>
        <p:txBody>
          <a:bodyPr wrap="square" rtlCol="0">
            <a:spAutoFit/>
          </a:bodyPr>
          <a:lstStyle/>
          <a:p>
            <a:pPr algn="ctr"/>
            <a:r>
              <a:rPr lang="en-US" sz="1400" b="1" dirty="0"/>
              <a:t>Emotional Spiritual Care</a:t>
            </a:r>
          </a:p>
        </p:txBody>
      </p:sp>
      <p:pic>
        <p:nvPicPr>
          <p:cNvPr id="15" name="Picture 14">
            <a:extLst>
              <a:ext uri="{FF2B5EF4-FFF2-40B4-BE49-F238E27FC236}">
                <a16:creationId xmlns:a16="http://schemas.microsoft.com/office/drawing/2014/main" id="{DA3DEB19-FF58-4AFB-ACF9-7CE2E2A486F9}"/>
              </a:ext>
            </a:extLst>
          </p:cNvPr>
          <p:cNvPicPr/>
          <p:nvPr/>
        </p:nvPicPr>
        <p:blipFill>
          <a:blip r:embed="rId3" cstate="print"/>
          <a:srcRect/>
          <a:stretch>
            <a:fillRect/>
          </a:stretch>
        </p:blipFill>
        <p:spPr bwMode="auto">
          <a:xfrm>
            <a:off x="162550" y="189765"/>
            <a:ext cx="3719173" cy="847716"/>
          </a:xfrm>
          <a:prstGeom prst="rect">
            <a:avLst/>
          </a:prstGeom>
          <a:noFill/>
          <a:ln w="9525">
            <a:noFill/>
            <a:miter lim="800000"/>
            <a:headEnd/>
            <a:tailEnd/>
          </a:ln>
        </p:spPr>
      </p:pic>
    </p:spTree>
    <p:extLst>
      <p:ext uri="{BB962C8B-B14F-4D97-AF65-F5344CB8AC3E}">
        <p14:creationId xmlns:p14="http://schemas.microsoft.com/office/powerpoint/2010/main" val="303698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55461190"/>
              </p:ext>
            </p:extLst>
          </p:nvPr>
        </p:nvGraphicFramePr>
        <p:xfrm>
          <a:off x="4800600" y="2667000"/>
          <a:ext cx="4343400" cy="3429000"/>
        </p:xfrm>
        <a:graphic>
          <a:graphicData uri="http://schemas.openxmlformats.org/presentationml/2006/ole">
            <mc:AlternateContent xmlns:mc="http://schemas.openxmlformats.org/markup-compatibility/2006">
              <mc:Choice xmlns:v="urn:schemas-microsoft-com:vml" Requires="v">
                <p:oleObj spid="_x0000_s3074" r:id="rId4" imgW="4570434" imgH="3427397" progId="">
                  <p:embed/>
                </p:oleObj>
              </mc:Choice>
              <mc:Fallback>
                <p:oleObj r:id="rId4" imgW="4570434" imgH="3427397" progId="">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667000"/>
                        <a:ext cx="4343400"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4" name="Picture 2" descr="C:\Users\a0420\AppData\Local\Microsoft\Windows\Temporary Internet Files\Content.IE5\M9H1CZIB\shutterstock_6088234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2133600"/>
            <a:ext cx="3429000" cy="39624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81000" y="1090404"/>
            <a:ext cx="8001000" cy="4401205"/>
          </a:xfrm>
          <a:prstGeom prst="rect">
            <a:avLst/>
          </a:prstGeom>
        </p:spPr>
        <p:txBody>
          <a:bodyPr wrap="square">
            <a:spAutoFit/>
          </a:bodyPr>
          <a:lstStyle/>
          <a:p>
            <a:pPr lvl="0" algn="ctr">
              <a:spcAft>
                <a:spcPts val="1800"/>
              </a:spcAft>
            </a:pPr>
            <a:r>
              <a:rPr lang="en-US" sz="3200" b="1" dirty="0"/>
              <a:t>         NEXT STEPS</a:t>
            </a:r>
            <a:endParaRPr lang="en-US" sz="3200" i="1" dirty="0"/>
          </a:p>
          <a:p>
            <a:pPr marL="742950" lvl="1" indent="-285750">
              <a:spcBef>
                <a:spcPts val="600"/>
              </a:spcBef>
              <a:spcAft>
                <a:spcPts val="2400"/>
              </a:spcAft>
              <a:buFont typeface="Arial" panose="020B0604020202020204" pitchFamily="34" charset="0"/>
              <a:buChar char="•"/>
            </a:pPr>
            <a:r>
              <a:rPr lang="en-US" sz="2800" b="1" dirty="0"/>
              <a:t>Process to Schedule a Recovery Tools Workshop</a:t>
            </a:r>
          </a:p>
          <a:p>
            <a:pPr marL="1097280" lvl="2" indent="-285750">
              <a:spcAft>
                <a:spcPts val="1800"/>
              </a:spcAft>
              <a:buFont typeface="Arial" panose="020B0604020202020204" pitchFamily="34" charset="0"/>
              <a:buChar char="•"/>
            </a:pPr>
            <a:r>
              <a:rPr lang="en-US" sz="2400" dirty="0"/>
              <a:t>Type of Training Team</a:t>
            </a:r>
          </a:p>
          <a:p>
            <a:pPr marL="1097280" lvl="2" indent="-285750">
              <a:spcAft>
                <a:spcPts val="1800"/>
              </a:spcAft>
              <a:buFont typeface="Arial" panose="020B0604020202020204" pitchFamily="34" charset="0"/>
              <a:buChar char="•"/>
            </a:pPr>
            <a:r>
              <a:rPr lang="en-US" sz="2400" dirty="0"/>
              <a:t>Locations/Logistics to conduct training</a:t>
            </a:r>
          </a:p>
          <a:p>
            <a:pPr marL="1097280" lvl="2" indent="-285750">
              <a:spcAft>
                <a:spcPts val="1800"/>
              </a:spcAft>
              <a:buFont typeface="Arial" panose="020B0604020202020204" pitchFamily="34" charset="0"/>
              <a:buChar char="•"/>
            </a:pPr>
            <a:r>
              <a:rPr lang="en-US" sz="2400" dirty="0"/>
              <a:t>Publications/Printed Materials</a:t>
            </a:r>
          </a:p>
          <a:p>
            <a:pPr marL="1097280" lvl="2" indent="-285750">
              <a:spcAft>
                <a:spcPts val="1800"/>
              </a:spcAft>
              <a:buFont typeface="Arial" panose="020B0604020202020204" pitchFamily="34" charset="0"/>
              <a:buChar char="•"/>
            </a:pPr>
            <a:r>
              <a:rPr lang="en-US" sz="2400" dirty="0"/>
              <a:t>Flyer distribution</a:t>
            </a:r>
          </a:p>
          <a:p>
            <a:pPr marL="1097280" lvl="2" indent="-285750">
              <a:spcAft>
                <a:spcPts val="1800"/>
              </a:spcAft>
              <a:buFont typeface="Arial" panose="020B0604020202020204" pitchFamily="34" charset="0"/>
              <a:buChar char="•"/>
            </a:pPr>
            <a:r>
              <a:rPr lang="en-US" sz="2400" dirty="0"/>
              <a:t>Registration process for participants</a:t>
            </a:r>
          </a:p>
        </p:txBody>
      </p:sp>
      <p:pic>
        <p:nvPicPr>
          <p:cNvPr id="6" name="Picture 5">
            <a:extLst>
              <a:ext uri="{FF2B5EF4-FFF2-40B4-BE49-F238E27FC236}">
                <a16:creationId xmlns:a16="http://schemas.microsoft.com/office/drawing/2014/main" id="{B3EFAF5A-FFB2-4514-8D44-43695F2F81D8}"/>
              </a:ext>
            </a:extLst>
          </p:cNvPr>
          <p:cNvPicPr/>
          <p:nvPr/>
        </p:nvPicPr>
        <p:blipFill>
          <a:blip r:embed="rId7" cstate="print"/>
          <a:srcRect/>
          <a:stretch>
            <a:fillRect/>
          </a:stretch>
        </p:blipFill>
        <p:spPr bwMode="auto">
          <a:xfrm>
            <a:off x="162550" y="189765"/>
            <a:ext cx="3719173" cy="847716"/>
          </a:xfrm>
          <a:prstGeom prst="rect">
            <a:avLst/>
          </a:prstGeom>
          <a:noFill/>
          <a:ln w="9525">
            <a:noFill/>
            <a:miter lim="800000"/>
            <a:headEnd/>
            <a:tailEnd/>
          </a:ln>
        </p:spPr>
      </p:pic>
    </p:spTree>
    <p:extLst>
      <p:ext uri="{BB962C8B-B14F-4D97-AF65-F5344CB8AC3E}">
        <p14:creationId xmlns:p14="http://schemas.microsoft.com/office/powerpoint/2010/main" val="21394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194"/>
                                        </p:tgtEl>
                                      </p:cBhvr>
                                    </p:animEffect>
                                    <p:set>
                                      <p:cBhvr>
                                        <p:cTn id="7" dur="1" fill="hold">
                                          <p:stCondLst>
                                            <p:cond delay="1999"/>
                                          </p:stCondLst>
                                        </p:cTn>
                                        <p:tgtEl>
                                          <p:spTgt spid="819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5297966" y="4391799"/>
            <a:ext cx="1" cy="1640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48000" y="1764268"/>
            <a:ext cx="2667000" cy="369332"/>
          </a:xfrm>
          <a:prstGeom prst="rect">
            <a:avLst/>
          </a:prstGeom>
          <a:solidFill>
            <a:schemeClr val="bg1"/>
          </a:solidFill>
          <a:ln w="19050">
            <a:solidFill>
              <a:schemeClr val="tx1"/>
            </a:solidFill>
          </a:ln>
        </p:spPr>
        <p:txBody>
          <a:bodyPr wrap="square" rtlCol="0">
            <a:spAutoFit/>
          </a:bodyPr>
          <a:lstStyle/>
          <a:p>
            <a:pPr algn="ctr"/>
            <a:r>
              <a:rPr lang="en-US" b="1" dirty="0"/>
              <a:t>State VOAD, FEMA VAL</a:t>
            </a:r>
          </a:p>
        </p:txBody>
      </p:sp>
      <p:sp>
        <p:nvSpPr>
          <p:cNvPr id="5" name="TextBox 4"/>
          <p:cNvSpPr txBox="1"/>
          <p:nvPr/>
        </p:nvSpPr>
        <p:spPr>
          <a:xfrm>
            <a:off x="3495616" y="2754868"/>
            <a:ext cx="1964334" cy="369332"/>
          </a:xfrm>
          <a:prstGeom prst="rect">
            <a:avLst/>
          </a:prstGeom>
          <a:solidFill>
            <a:schemeClr val="bg1"/>
          </a:solidFill>
          <a:ln w="19050">
            <a:solidFill>
              <a:schemeClr val="tx1"/>
            </a:solidFill>
          </a:ln>
        </p:spPr>
        <p:txBody>
          <a:bodyPr wrap="square" rtlCol="0">
            <a:spAutoFit/>
          </a:bodyPr>
          <a:lstStyle/>
          <a:p>
            <a:pPr algn="ctr"/>
            <a:r>
              <a:rPr lang="en-US" b="1" dirty="0"/>
              <a:t>NVOAD Office</a:t>
            </a:r>
          </a:p>
        </p:txBody>
      </p:sp>
      <p:sp>
        <p:nvSpPr>
          <p:cNvPr id="7" name="TextBox 6"/>
          <p:cNvSpPr txBox="1"/>
          <p:nvPr/>
        </p:nvSpPr>
        <p:spPr>
          <a:xfrm>
            <a:off x="3124200" y="5040868"/>
            <a:ext cx="2667000" cy="369332"/>
          </a:xfrm>
          <a:prstGeom prst="rect">
            <a:avLst/>
          </a:prstGeom>
          <a:solidFill>
            <a:schemeClr val="bg1"/>
          </a:solidFill>
          <a:ln w="19050">
            <a:solidFill>
              <a:schemeClr val="tx1"/>
            </a:solidFill>
          </a:ln>
        </p:spPr>
        <p:txBody>
          <a:bodyPr wrap="square" rtlCol="0">
            <a:spAutoFit/>
          </a:bodyPr>
          <a:lstStyle/>
          <a:p>
            <a:pPr algn="ctr"/>
            <a:r>
              <a:rPr lang="en-US" b="1" dirty="0"/>
              <a:t>Boots on the Ground</a:t>
            </a:r>
          </a:p>
        </p:txBody>
      </p:sp>
      <p:sp>
        <p:nvSpPr>
          <p:cNvPr id="8" name="TextBox 7"/>
          <p:cNvSpPr txBox="1"/>
          <p:nvPr/>
        </p:nvSpPr>
        <p:spPr>
          <a:xfrm>
            <a:off x="2667000" y="6031468"/>
            <a:ext cx="3581400" cy="369332"/>
          </a:xfrm>
          <a:prstGeom prst="rect">
            <a:avLst/>
          </a:prstGeom>
          <a:solidFill>
            <a:schemeClr val="bg1"/>
          </a:solidFill>
          <a:ln w="19050">
            <a:solidFill>
              <a:schemeClr val="tx1"/>
            </a:solidFill>
          </a:ln>
        </p:spPr>
        <p:txBody>
          <a:bodyPr wrap="square" rtlCol="0">
            <a:spAutoFit/>
          </a:bodyPr>
          <a:lstStyle/>
          <a:p>
            <a:pPr algn="ctr"/>
            <a:r>
              <a:rPr lang="en-US" b="1" dirty="0"/>
              <a:t>Orientation or Workshop Presented</a:t>
            </a:r>
          </a:p>
        </p:txBody>
      </p:sp>
      <p:cxnSp>
        <p:nvCxnSpPr>
          <p:cNvPr id="10" name="Straight Arrow Connector 9"/>
          <p:cNvCxnSpPr/>
          <p:nvPr/>
        </p:nvCxnSpPr>
        <p:spPr>
          <a:xfrm>
            <a:off x="4419600" y="2133600"/>
            <a:ext cx="0" cy="621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19600" y="3135868"/>
            <a:ext cx="0" cy="621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19600" y="5410200"/>
            <a:ext cx="0" cy="621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52600" y="909935"/>
            <a:ext cx="5562600" cy="461665"/>
          </a:xfrm>
          <a:prstGeom prst="rect">
            <a:avLst/>
          </a:prstGeom>
          <a:solidFill>
            <a:schemeClr val="bg1"/>
          </a:solidFill>
          <a:ln w="19050">
            <a:solidFill>
              <a:schemeClr val="tx1"/>
            </a:solidFill>
          </a:ln>
        </p:spPr>
        <p:txBody>
          <a:bodyPr wrap="square" rtlCol="0">
            <a:spAutoFit/>
          </a:bodyPr>
          <a:lstStyle/>
          <a:p>
            <a:pPr algn="ctr"/>
            <a:r>
              <a:rPr lang="en-US" sz="2400" b="1" dirty="0"/>
              <a:t>Recovery Tools Orientation and Workshop </a:t>
            </a:r>
          </a:p>
        </p:txBody>
      </p:sp>
      <p:sp>
        <p:nvSpPr>
          <p:cNvPr id="21" name="Rectangle 20"/>
          <p:cNvSpPr/>
          <p:nvPr/>
        </p:nvSpPr>
        <p:spPr>
          <a:xfrm>
            <a:off x="5167883" y="4495800"/>
            <a:ext cx="292067" cy="369332"/>
          </a:xfrm>
          <a:prstGeom prst="rect">
            <a:avLst/>
          </a:prstGeom>
        </p:spPr>
        <p:txBody>
          <a:bodyPr wrap="none">
            <a:spAutoFit/>
          </a:bodyPr>
          <a:lstStyle/>
          <a:p>
            <a:pPr lvl="0" algn="ctr"/>
            <a:r>
              <a:rPr lang="en-US" b="1" dirty="0">
                <a:solidFill>
                  <a:prstClr val="black"/>
                </a:solidFill>
              </a:rPr>
              <a:t>?</a:t>
            </a:r>
          </a:p>
        </p:txBody>
      </p:sp>
      <p:cxnSp>
        <p:nvCxnSpPr>
          <p:cNvPr id="40" name="Straight Arrow Connector 39"/>
          <p:cNvCxnSpPr>
            <a:stCxn id="21" idx="2"/>
          </p:cNvCxnSpPr>
          <p:nvPr/>
        </p:nvCxnSpPr>
        <p:spPr>
          <a:xfrm>
            <a:off x="5313917" y="4865132"/>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78283" y="4372987"/>
            <a:ext cx="1" cy="1640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648200" y="4476988"/>
            <a:ext cx="292067" cy="369332"/>
          </a:xfrm>
          <a:prstGeom prst="rect">
            <a:avLst/>
          </a:prstGeom>
        </p:spPr>
        <p:txBody>
          <a:bodyPr wrap="none">
            <a:spAutoFit/>
          </a:bodyPr>
          <a:lstStyle/>
          <a:p>
            <a:pPr lvl="0" algn="ctr"/>
            <a:r>
              <a:rPr lang="en-US" b="1" dirty="0">
                <a:solidFill>
                  <a:prstClr val="black"/>
                </a:solidFill>
              </a:rPr>
              <a:t>?</a:t>
            </a:r>
          </a:p>
        </p:txBody>
      </p:sp>
      <p:cxnSp>
        <p:nvCxnSpPr>
          <p:cNvPr id="45" name="Straight Arrow Connector 44"/>
          <p:cNvCxnSpPr>
            <a:stCxn id="44" idx="2"/>
          </p:cNvCxnSpPr>
          <p:nvPr/>
        </p:nvCxnSpPr>
        <p:spPr>
          <a:xfrm>
            <a:off x="4794234" y="4846320"/>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68683" y="4372987"/>
            <a:ext cx="1" cy="1640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038600" y="4476988"/>
            <a:ext cx="292067" cy="369332"/>
          </a:xfrm>
          <a:prstGeom prst="rect">
            <a:avLst/>
          </a:prstGeom>
        </p:spPr>
        <p:txBody>
          <a:bodyPr wrap="none">
            <a:spAutoFit/>
          </a:bodyPr>
          <a:lstStyle/>
          <a:p>
            <a:pPr lvl="0" algn="ctr"/>
            <a:r>
              <a:rPr lang="en-US" b="1" dirty="0">
                <a:solidFill>
                  <a:prstClr val="black"/>
                </a:solidFill>
              </a:rPr>
              <a:t>?</a:t>
            </a:r>
          </a:p>
        </p:txBody>
      </p:sp>
      <p:cxnSp>
        <p:nvCxnSpPr>
          <p:cNvPr id="48" name="Straight Arrow Connector 47"/>
          <p:cNvCxnSpPr>
            <a:stCxn id="47" idx="2"/>
          </p:cNvCxnSpPr>
          <p:nvPr/>
        </p:nvCxnSpPr>
        <p:spPr>
          <a:xfrm>
            <a:off x="4184634" y="4846320"/>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95616" y="4372987"/>
            <a:ext cx="1" cy="1640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365533" y="4476988"/>
            <a:ext cx="292067" cy="369332"/>
          </a:xfrm>
          <a:prstGeom prst="rect">
            <a:avLst/>
          </a:prstGeom>
        </p:spPr>
        <p:txBody>
          <a:bodyPr wrap="none">
            <a:spAutoFit/>
          </a:bodyPr>
          <a:lstStyle/>
          <a:p>
            <a:pPr lvl="0" algn="ctr"/>
            <a:r>
              <a:rPr lang="en-US" b="1" dirty="0">
                <a:solidFill>
                  <a:prstClr val="black"/>
                </a:solidFill>
              </a:rPr>
              <a:t>?</a:t>
            </a:r>
          </a:p>
        </p:txBody>
      </p:sp>
      <p:cxnSp>
        <p:nvCxnSpPr>
          <p:cNvPr id="51" name="Straight Arrow Connector 50"/>
          <p:cNvCxnSpPr>
            <a:stCxn id="50" idx="2"/>
          </p:cNvCxnSpPr>
          <p:nvPr/>
        </p:nvCxnSpPr>
        <p:spPr>
          <a:xfrm>
            <a:off x="3511567" y="4846320"/>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67000" y="3745468"/>
            <a:ext cx="3352800" cy="646331"/>
          </a:xfrm>
          <a:prstGeom prst="rect">
            <a:avLst/>
          </a:prstGeom>
          <a:solidFill>
            <a:schemeClr val="bg1"/>
          </a:solidFill>
          <a:ln w="19050">
            <a:solidFill>
              <a:schemeClr val="tx1"/>
            </a:solidFill>
          </a:ln>
        </p:spPr>
        <p:txBody>
          <a:bodyPr wrap="square" rtlCol="0">
            <a:spAutoFit/>
          </a:bodyPr>
          <a:lstStyle/>
          <a:p>
            <a:pPr algn="ctr"/>
            <a:r>
              <a:rPr lang="en-US" b="1" dirty="0"/>
              <a:t>Taskforce / Subcommittee Chair?</a:t>
            </a:r>
          </a:p>
          <a:p>
            <a:pPr algn="ctr"/>
            <a:r>
              <a:rPr lang="en-US" b="1" dirty="0"/>
              <a:t>LDR, UMCOR, WR, PDA </a:t>
            </a:r>
          </a:p>
        </p:txBody>
      </p:sp>
      <p:sp>
        <p:nvSpPr>
          <p:cNvPr id="2" name="TextBox 1"/>
          <p:cNvSpPr txBox="1"/>
          <p:nvPr/>
        </p:nvSpPr>
        <p:spPr>
          <a:xfrm>
            <a:off x="6324600" y="1764268"/>
            <a:ext cx="2514600" cy="1200329"/>
          </a:xfrm>
          <a:prstGeom prst="rect">
            <a:avLst/>
          </a:prstGeom>
          <a:solidFill>
            <a:schemeClr val="bg1"/>
          </a:solidFill>
          <a:ln w="28575">
            <a:solidFill>
              <a:schemeClr val="tx1"/>
            </a:solidFill>
          </a:ln>
        </p:spPr>
        <p:txBody>
          <a:bodyPr wrap="square" rtlCol="0">
            <a:spAutoFit/>
          </a:bodyPr>
          <a:lstStyle/>
          <a:p>
            <a:pPr algn="ctr"/>
            <a:r>
              <a:rPr lang="en-US" dirty="0"/>
              <a:t>Request for an Orientation or a RTW starts here. One point of contact to NVOAD Office</a:t>
            </a:r>
          </a:p>
        </p:txBody>
      </p:sp>
      <p:cxnSp>
        <p:nvCxnSpPr>
          <p:cNvPr id="9" name="Straight Arrow Connector 8"/>
          <p:cNvCxnSpPr>
            <a:endCxn id="4" idx="3"/>
          </p:cNvCxnSpPr>
          <p:nvPr/>
        </p:nvCxnSpPr>
        <p:spPr>
          <a:xfrm flipH="1">
            <a:off x="5715000" y="1948934"/>
            <a:ext cx="609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2399" y="2362200"/>
            <a:ext cx="2819401" cy="1200329"/>
          </a:xfrm>
          <a:prstGeom prst="rect">
            <a:avLst/>
          </a:prstGeom>
          <a:solidFill>
            <a:schemeClr val="bg1"/>
          </a:solidFill>
          <a:ln w="28575">
            <a:solidFill>
              <a:schemeClr val="tx1"/>
            </a:solidFill>
          </a:ln>
        </p:spPr>
        <p:txBody>
          <a:bodyPr wrap="square" rtlCol="0">
            <a:spAutoFit/>
          </a:bodyPr>
          <a:lstStyle/>
          <a:p>
            <a:pPr algn="ctr"/>
            <a:r>
              <a:rPr lang="en-US" dirty="0"/>
              <a:t>NVOAD Office contacts LTRG Committee (Taskforce /Subcommittee Chair) with request (info/details)</a:t>
            </a:r>
          </a:p>
        </p:txBody>
      </p:sp>
      <p:cxnSp>
        <p:nvCxnSpPr>
          <p:cNvPr id="11" name="Straight Arrow Connector 10"/>
          <p:cNvCxnSpPr>
            <a:endCxn id="5" idx="1"/>
          </p:cNvCxnSpPr>
          <p:nvPr/>
        </p:nvCxnSpPr>
        <p:spPr>
          <a:xfrm>
            <a:off x="2971800" y="2939534"/>
            <a:ext cx="52381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24600" y="3732074"/>
            <a:ext cx="2590800" cy="1754326"/>
          </a:xfrm>
          <a:prstGeom prst="rect">
            <a:avLst/>
          </a:prstGeom>
          <a:solidFill>
            <a:schemeClr val="bg1"/>
          </a:solidFill>
          <a:ln w="28575">
            <a:solidFill>
              <a:schemeClr val="tx1"/>
            </a:solidFill>
          </a:ln>
        </p:spPr>
        <p:txBody>
          <a:bodyPr wrap="square" rtlCol="0">
            <a:spAutoFit/>
          </a:bodyPr>
          <a:lstStyle/>
          <a:p>
            <a:pPr algn="ctr"/>
            <a:r>
              <a:rPr lang="en-US" dirty="0"/>
              <a:t>LTRG Committee Taskforce/Subcommittee Chair contacts member organization(s) that are “on the ground” (or can be) in the requested area   </a:t>
            </a:r>
          </a:p>
        </p:txBody>
      </p:sp>
      <p:cxnSp>
        <p:nvCxnSpPr>
          <p:cNvPr id="13" name="Straight Arrow Connector 12"/>
          <p:cNvCxnSpPr>
            <a:endCxn id="6" idx="3"/>
          </p:cNvCxnSpPr>
          <p:nvPr/>
        </p:nvCxnSpPr>
        <p:spPr>
          <a:xfrm flipH="1">
            <a:off x="6019800" y="4068633"/>
            <a:ext cx="304800"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7" idx="3"/>
          </p:cNvCxnSpPr>
          <p:nvPr/>
        </p:nvCxnSpPr>
        <p:spPr>
          <a:xfrm flipH="1">
            <a:off x="5791200" y="5225534"/>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553200" y="5715000"/>
            <a:ext cx="2305050" cy="923330"/>
          </a:xfrm>
          <a:prstGeom prst="rect">
            <a:avLst/>
          </a:prstGeom>
          <a:solidFill>
            <a:schemeClr val="bg1"/>
          </a:solidFill>
          <a:ln w="28575">
            <a:solidFill>
              <a:schemeClr val="tx1"/>
            </a:solidFill>
          </a:ln>
        </p:spPr>
        <p:txBody>
          <a:bodyPr wrap="square" rtlCol="0">
            <a:spAutoFit/>
          </a:bodyPr>
          <a:lstStyle/>
          <a:p>
            <a:pPr algn="ctr"/>
            <a:r>
              <a:rPr lang="en-US" dirty="0"/>
              <a:t>Standardized LTR Orientation and RTW in development</a:t>
            </a:r>
          </a:p>
        </p:txBody>
      </p:sp>
      <p:cxnSp>
        <p:nvCxnSpPr>
          <p:cNvPr id="52" name="Straight Arrow Connector 51"/>
          <p:cNvCxnSpPr/>
          <p:nvPr/>
        </p:nvCxnSpPr>
        <p:spPr>
          <a:xfrm flipH="1">
            <a:off x="6248400" y="6172199"/>
            <a:ext cx="304800"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1925" y="4590871"/>
            <a:ext cx="2733675" cy="1200329"/>
          </a:xfrm>
          <a:prstGeom prst="rect">
            <a:avLst/>
          </a:prstGeom>
          <a:solidFill>
            <a:schemeClr val="bg1"/>
          </a:solidFill>
          <a:ln w="28575">
            <a:solidFill>
              <a:schemeClr val="tx1"/>
            </a:solidFill>
          </a:ln>
        </p:spPr>
        <p:txBody>
          <a:bodyPr wrap="square" rtlCol="0">
            <a:spAutoFit/>
          </a:bodyPr>
          <a:lstStyle/>
          <a:p>
            <a:pPr algn="ctr"/>
            <a:r>
              <a:rPr lang="en-US" dirty="0"/>
              <a:t>LTRG Committee (Taskforce/Subcommittee Chair) investigates FEMA IT or other funding source(s)</a:t>
            </a:r>
          </a:p>
        </p:txBody>
      </p:sp>
      <p:cxnSp>
        <p:nvCxnSpPr>
          <p:cNvPr id="34" name="Straight Arrow Connector 33"/>
          <p:cNvCxnSpPr>
            <a:stCxn id="54" idx="0"/>
            <a:endCxn id="6" idx="1"/>
          </p:cNvCxnSpPr>
          <p:nvPr/>
        </p:nvCxnSpPr>
        <p:spPr>
          <a:xfrm flipV="1">
            <a:off x="1528763" y="4068634"/>
            <a:ext cx="1138237" cy="5222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F116DB08-0C91-40BA-AB22-753391344DA3}"/>
              </a:ext>
            </a:extLst>
          </p:cNvPr>
          <p:cNvPicPr/>
          <p:nvPr/>
        </p:nvPicPr>
        <p:blipFill>
          <a:blip r:embed="rId2" cstate="print"/>
          <a:srcRect/>
          <a:stretch>
            <a:fillRect/>
          </a:stretch>
        </p:blipFill>
        <p:spPr bwMode="auto">
          <a:xfrm>
            <a:off x="162551" y="76200"/>
            <a:ext cx="3333066" cy="729734"/>
          </a:xfrm>
          <a:prstGeom prst="rect">
            <a:avLst/>
          </a:prstGeom>
          <a:noFill/>
          <a:ln w="9525">
            <a:noFill/>
            <a:miter lim="800000"/>
            <a:headEnd/>
            <a:tailEnd/>
          </a:ln>
        </p:spPr>
      </p:pic>
    </p:spTree>
    <p:extLst>
      <p:ext uri="{BB962C8B-B14F-4D97-AF65-F5344CB8AC3E}">
        <p14:creationId xmlns:p14="http://schemas.microsoft.com/office/powerpoint/2010/main" val="230306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1000"/>
                                        <p:tgtEl>
                                          <p:spTgt spid="26"/>
                                        </p:tgtEl>
                                      </p:cBhvr>
                                    </p:animEffect>
                                    <p:set>
                                      <p:cBhvr>
                                        <p:cTn id="30" dur="1" fill="hold">
                                          <p:stCondLst>
                                            <p:cond delay="999"/>
                                          </p:stCondLst>
                                        </p:cTn>
                                        <p:tgtEl>
                                          <p:spTgt spid="2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11"/>
                                        </p:tgtEl>
                                      </p:cBhvr>
                                    </p:animEffect>
                                    <p:set>
                                      <p:cBhvr>
                                        <p:cTn id="33" dur="1" fill="hold">
                                          <p:stCondLst>
                                            <p:cond delay="999"/>
                                          </p:stCondLst>
                                        </p:cTn>
                                        <p:tgtEl>
                                          <p:spTgt spid="11"/>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1000"/>
                                        <p:tgtEl>
                                          <p:spTgt spid="28"/>
                                        </p:tgtEl>
                                      </p:cBhvr>
                                    </p:animEffect>
                                    <p:set>
                                      <p:cBhvr>
                                        <p:cTn id="48" dur="1" fill="hold">
                                          <p:stCondLst>
                                            <p:cond delay="999"/>
                                          </p:stCondLst>
                                        </p:cTn>
                                        <p:tgtEl>
                                          <p:spTgt spid="2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1000"/>
                                        <p:tgtEl>
                                          <p:spTgt spid="13"/>
                                        </p:tgtEl>
                                      </p:cBhvr>
                                    </p:animEffect>
                                    <p:set>
                                      <p:cBhvr>
                                        <p:cTn id="51" dur="1" fill="hold">
                                          <p:stCondLst>
                                            <p:cond delay="999"/>
                                          </p:stCondLst>
                                        </p:cTn>
                                        <p:tgtEl>
                                          <p:spTgt spid="1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000"/>
                                        <p:tgtEl>
                                          <p:spTgt spid="18"/>
                                        </p:tgtEl>
                                      </p:cBhvr>
                                    </p:animEffect>
                                    <p:set>
                                      <p:cBhvr>
                                        <p:cTn id="54" dur="1" fill="hold">
                                          <p:stCondLst>
                                            <p:cond delay="999"/>
                                          </p:stCondLst>
                                        </p:cTn>
                                        <p:tgtEl>
                                          <p:spTgt spid="18"/>
                                        </p:tgtEl>
                                        <p:attrNameLst>
                                          <p:attrName>style.visibility</p:attrName>
                                        </p:attrNameLst>
                                      </p:cBhvr>
                                      <p:to>
                                        <p:strVal val="hidden"/>
                                      </p:to>
                                    </p:se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10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1000"/>
                                        <p:tgtEl>
                                          <p:spTgt spid="34"/>
                                        </p:tgtEl>
                                      </p:cBhvr>
                                    </p:animEffect>
                                    <p:set>
                                      <p:cBhvr>
                                        <p:cTn id="66" dur="1" fill="hold">
                                          <p:stCondLst>
                                            <p:cond delay="999"/>
                                          </p:stCondLst>
                                        </p:cTn>
                                        <p:tgtEl>
                                          <p:spTgt spid="34"/>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00"/>
                                        <p:tgtEl>
                                          <p:spTgt spid="54"/>
                                        </p:tgtEl>
                                      </p:cBhvr>
                                    </p:animEffect>
                                    <p:set>
                                      <p:cBhvr>
                                        <p:cTn id="69" dur="1" fill="hold">
                                          <p:stCondLst>
                                            <p:cond delay="999"/>
                                          </p:stCondLst>
                                        </p:cTn>
                                        <p:tgtEl>
                                          <p:spTgt spid="54"/>
                                        </p:tgtEl>
                                        <p:attrNameLst>
                                          <p:attrName>style.visibility</p:attrName>
                                        </p:attrNameLst>
                                      </p:cBhvr>
                                      <p:to>
                                        <p:strVal val="hidden"/>
                                      </p:to>
                                    </p:se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childTnLst>
                                </p:cTn>
                              </p:par>
                              <p:par>
                                <p:cTn id="74" presetID="10" presetClass="entr" presetSubtype="0"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10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1000"/>
                                        <p:tgtEl>
                                          <p:spTgt spid="33"/>
                                        </p:tgtEl>
                                      </p:cBhvr>
                                    </p:animEffect>
                                    <p:set>
                                      <p:cBhvr>
                                        <p:cTn id="81" dur="1" fill="hold">
                                          <p:stCondLst>
                                            <p:cond delay="999"/>
                                          </p:stCondLst>
                                        </p:cTn>
                                        <p:tgtEl>
                                          <p:spTgt spid="33"/>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1000"/>
                                        <p:tgtEl>
                                          <p:spTgt spid="52"/>
                                        </p:tgtEl>
                                      </p:cBhvr>
                                    </p:animEffect>
                                    <p:set>
                                      <p:cBhvr>
                                        <p:cTn id="84" dur="1" fill="hold">
                                          <p:stCondLst>
                                            <p:cond delay="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6" grpId="0" animBg="1"/>
      <p:bldP spid="26" grpId="1" animBg="1"/>
      <p:bldP spid="28" grpId="0" animBg="1"/>
      <p:bldP spid="28" grpId="1" animBg="1"/>
      <p:bldP spid="33" grpId="0" animBg="1"/>
      <p:bldP spid="33" grpId="1" animBg="1"/>
      <p:bldP spid="54" grpId="0" animBg="1"/>
      <p:bldP spid="5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828800"/>
            <a:ext cx="7696200" cy="1323439"/>
          </a:xfrm>
          <a:prstGeom prst="rect">
            <a:avLst/>
          </a:prstGeom>
        </p:spPr>
        <p:txBody>
          <a:bodyPr wrap="square">
            <a:spAutoFit/>
          </a:bodyPr>
          <a:lstStyle/>
          <a:p>
            <a:pPr algn="ctr"/>
            <a:r>
              <a:rPr lang="en-US" sz="4000" b="1" dirty="0"/>
              <a:t>LONG-TERM RECOVERY GROUP (LTRG)</a:t>
            </a:r>
            <a:r>
              <a:rPr lang="en-US" sz="4000" dirty="0"/>
              <a:t> </a:t>
            </a:r>
            <a:endParaRPr lang="en-US" sz="3200" dirty="0"/>
          </a:p>
        </p:txBody>
      </p:sp>
      <p:sp>
        <p:nvSpPr>
          <p:cNvPr id="4" name="Rectangle 3"/>
          <p:cNvSpPr/>
          <p:nvPr/>
        </p:nvSpPr>
        <p:spPr>
          <a:xfrm>
            <a:off x="228600" y="3200400"/>
            <a:ext cx="8610600" cy="3046988"/>
          </a:xfrm>
          <a:prstGeom prst="rect">
            <a:avLst/>
          </a:prstGeom>
        </p:spPr>
        <p:txBody>
          <a:bodyPr wrap="square">
            <a:spAutoFit/>
          </a:bodyPr>
          <a:lstStyle/>
          <a:p>
            <a:r>
              <a:rPr lang="en-US" sz="3200" dirty="0"/>
              <a:t>A long term recovery group (LTRG) is a cooperative body that is made up of representatives from faith-based, non-profit, government, business and other organizations working within a community to assist individuals and families as they recover from disaster. </a:t>
            </a:r>
          </a:p>
        </p:txBody>
      </p:sp>
      <p:pic>
        <p:nvPicPr>
          <p:cNvPr id="6" name="Picture 5">
            <a:extLst>
              <a:ext uri="{FF2B5EF4-FFF2-40B4-BE49-F238E27FC236}">
                <a16:creationId xmlns:a16="http://schemas.microsoft.com/office/drawing/2014/main" id="{490D988B-3DCB-46EB-AB94-854B3212B0F7}"/>
              </a:ext>
            </a:extLst>
          </p:cNvPr>
          <p:cNvPicPr/>
          <p:nvPr/>
        </p:nvPicPr>
        <p:blipFill>
          <a:blip r:embed="rId3" cstate="print"/>
          <a:srcRect/>
          <a:stretch>
            <a:fillRect/>
          </a:stretch>
        </p:blipFill>
        <p:spPr bwMode="auto">
          <a:xfrm>
            <a:off x="228601" y="228601"/>
            <a:ext cx="3657599" cy="914399"/>
          </a:xfrm>
          <a:prstGeom prst="rect">
            <a:avLst/>
          </a:prstGeom>
          <a:noFill/>
          <a:ln w="9525">
            <a:noFill/>
            <a:miter lim="800000"/>
            <a:headEnd/>
            <a:tailEnd/>
          </a:ln>
        </p:spPr>
      </p:pic>
    </p:spTree>
    <p:extLst>
      <p:ext uri="{BB962C8B-B14F-4D97-AF65-F5344CB8AC3E}">
        <p14:creationId xmlns:p14="http://schemas.microsoft.com/office/powerpoint/2010/main" val="1100388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29124"/>
            <a:ext cx="3752850" cy="676276"/>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Presbyterian Disaster Assistance">
            <a:hlinkClick r:id="rId4"/>
          </p:cNvPr>
          <p:cNvPicPr>
            <a:picLocks noChangeAspect="1" noChangeArrowheads="1"/>
          </p:cNvPicPr>
          <p:nvPr/>
        </p:nvPicPr>
        <p:blipFill>
          <a:blip r:embed="rId5" cstate="print"/>
          <a:srcRect/>
          <a:stretch>
            <a:fillRect/>
          </a:stretch>
        </p:blipFill>
        <p:spPr bwMode="auto">
          <a:xfrm>
            <a:off x="381000" y="3505199"/>
            <a:ext cx="2324100" cy="685801"/>
          </a:xfrm>
          <a:prstGeom prst="rect">
            <a:avLst/>
          </a:prstGeom>
          <a:noFill/>
        </p:spPr>
      </p:pic>
      <p:pic>
        <p:nvPicPr>
          <p:cNvPr id="5" name="Picture 9" descr="UMCOR Home">
            <a:hlinkClick r:id="rId6" tooltip="UMCOR Home"/>
          </p:cNvPr>
          <p:cNvPicPr>
            <a:picLocks noChangeAspect="1" noChangeArrowheads="1"/>
          </p:cNvPicPr>
          <p:nvPr/>
        </p:nvPicPr>
        <p:blipFill>
          <a:blip r:embed="rId7" cstate="print"/>
          <a:srcRect/>
          <a:stretch>
            <a:fillRect/>
          </a:stretch>
        </p:blipFill>
        <p:spPr bwMode="auto">
          <a:xfrm>
            <a:off x="366854" y="2666999"/>
            <a:ext cx="1828800" cy="638175"/>
          </a:xfrm>
          <a:prstGeom prst="rect">
            <a:avLst/>
          </a:prstGeom>
          <a:noFill/>
        </p:spPr>
      </p:pic>
      <p:pic>
        <p:nvPicPr>
          <p:cNvPr id="6" name="Picture 2" descr="C:\Users\a0420\Documents\2013 Updated PP Presentations\LDR_Logo_-_Full.png"/>
          <p:cNvPicPr>
            <a:picLocks noChangeAspect="1" noChangeArrowheads="1"/>
          </p:cNvPicPr>
          <p:nvPr/>
        </p:nvPicPr>
        <p:blipFill>
          <a:blip r:embed="rId8" cstate="print">
            <a:lum bright="-1000"/>
          </a:blip>
          <a:srcRect/>
          <a:stretch>
            <a:fillRect/>
          </a:stretch>
        </p:blipFill>
        <p:spPr bwMode="auto">
          <a:xfrm>
            <a:off x="304800" y="5334000"/>
            <a:ext cx="3886200" cy="762282"/>
          </a:xfrm>
          <a:prstGeom prst="rect">
            <a:avLst/>
          </a:prstGeom>
          <a:noFill/>
          <a:ln w="9525">
            <a:noFill/>
            <a:miter lim="800000"/>
            <a:headEnd/>
            <a:tailEnd/>
          </a:ln>
        </p:spPr>
      </p:pic>
      <p:pic>
        <p:nvPicPr>
          <p:cNvPr id="7" name="Picture 6" descr="C:\Users\a0420\AppData\Local\Microsoft\Windows\Temporary Internet Files\Content.IE5\IG1ASWIJ\MC910216992[1].png"/>
          <p:cNvPicPr>
            <a:picLocks noChangeAspect="1" noChangeArrowheads="1"/>
          </p:cNvPicPr>
          <p:nvPr/>
        </p:nvPicPr>
        <p:blipFill>
          <a:blip r:embed="rId9" cstate="print">
            <a:lum/>
          </a:blip>
          <a:srcRect/>
          <a:stretch>
            <a:fillRect/>
          </a:stretch>
        </p:blipFill>
        <p:spPr bwMode="auto">
          <a:xfrm>
            <a:off x="4267200" y="457200"/>
            <a:ext cx="4648200" cy="5791483"/>
          </a:xfrm>
          <a:prstGeom prst="rect">
            <a:avLst/>
          </a:prstGeom>
          <a:noFill/>
        </p:spPr>
      </p:pic>
      <p:sp>
        <p:nvSpPr>
          <p:cNvPr id="8" name="Rectangle 7"/>
          <p:cNvSpPr/>
          <p:nvPr/>
        </p:nvSpPr>
        <p:spPr>
          <a:xfrm>
            <a:off x="4876800" y="4572000"/>
            <a:ext cx="3505200" cy="584775"/>
          </a:xfrm>
          <a:prstGeom prst="rect">
            <a:avLst/>
          </a:prstGeom>
          <a:solidFill>
            <a:schemeClr val="tx2">
              <a:lumMod val="20000"/>
              <a:lumOff val="80000"/>
            </a:schemeClr>
          </a:solidFill>
        </p:spPr>
        <p:txBody>
          <a:bodyPr wrap="square" lIns="91440" tIns="45720" rIns="91440" bIns="45720">
            <a:spAutoFit/>
          </a:bodyPr>
          <a:lstStyle/>
          <a:p>
            <a:pPr algn="ctr"/>
            <a:r>
              <a:rPr lang="en-US" sz="3200" b="1" cap="none" spc="0" dirty="0">
                <a:ln w="1905"/>
                <a:effectLst>
                  <a:innerShdw blurRad="69850" dist="43180" dir="5400000">
                    <a:srgbClr val="000000">
                      <a:alpha val="65000"/>
                    </a:srgbClr>
                  </a:innerShdw>
                </a:effectLst>
              </a:rPr>
              <a:t>Have a Great Day</a:t>
            </a:r>
          </a:p>
        </p:txBody>
      </p:sp>
      <p:sp>
        <p:nvSpPr>
          <p:cNvPr id="9" name="Rectangle 8"/>
          <p:cNvSpPr/>
          <p:nvPr/>
        </p:nvSpPr>
        <p:spPr>
          <a:xfrm>
            <a:off x="4876800" y="990600"/>
            <a:ext cx="2514600" cy="461665"/>
          </a:xfrm>
          <a:prstGeom prst="rect">
            <a:avLst/>
          </a:prstGeom>
          <a:solidFill>
            <a:schemeClr val="tx2">
              <a:lumMod val="20000"/>
              <a:lumOff val="80000"/>
            </a:schemeClr>
          </a:solidFill>
        </p:spPr>
        <p:txBody>
          <a:bodyPr wrap="square" lIns="91440" tIns="45720" rIns="91440" bIns="45720">
            <a:spAutoFit/>
          </a:bodyPr>
          <a:lstStyle/>
          <a:p>
            <a:pPr algn="ctr"/>
            <a:r>
              <a:rPr lang="en-US" sz="2400" b="1" dirty="0">
                <a:ln w="1905"/>
                <a:effectLst>
                  <a:innerShdw blurRad="69850" dist="43180" dir="5400000">
                    <a:srgbClr val="000000">
                      <a:alpha val="65000"/>
                    </a:srgbClr>
                  </a:innerShdw>
                </a:effectLst>
              </a:rPr>
              <a:t>Your Community</a:t>
            </a:r>
            <a:endParaRPr lang="en-US" sz="2400" b="1" cap="none" spc="0" dirty="0">
              <a:ln w="1905"/>
              <a:effectLst>
                <a:innerShdw blurRad="69850" dist="43180" dir="5400000">
                  <a:srgbClr val="000000">
                    <a:alpha val="65000"/>
                  </a:srgbClr>
                </a:innerShdw>
              </a:effectLst>
            </a:endParaRPr>
          </a:p>
        </p:txBody>
      </p:sp>
      <p:sp>
        <p:nvSpPr>
          <p:cNvPr id="10" name="Rectangle 9"/>
          <p:cNvSpPr/>
          <p:nvPr/>
        </p:nvSpPr>
        <p:spPr>
          <a:xfrm>
            <a:off x="5457172" y="2438400"/>
            <a:ext cx="943628" cy="646331"/>
          </a:xfrm>
          <a:prstGeom prst="rect">
            <a:avLst/>
          </a:prstGeom>
          <a:noFill/>
        </p:spPr>
        <p:txBody>
          <a:bodyPr wrap="square" lIns="91440" tIns="45720" rIns="91440" bIns="45720">
            <a:spAutoFit/>
          </a:bodyPr>
          <a:lstStyle/>
          <a:p>
            <a:pPr algn="ctr"/>
            <a:r>
              <a:rPr lang="en-US" b="1" dirty="0">
                <a:ln w="1905"/>
                <a:effectLst>
                  <a:innerShdw blurRad="69850" dist="43180" dir="5400000">
                    <a:srgbClr val="000000">
                      <a:alpha val="65000"/>
                    </a:srgbClr>
                  </a:innerShdw>
                </a:effectLst>
              </a:rPr>
              <a:t>Your</a:t>
            </a:r>
          </a:p>
          <a:p>
            <a:pPr algn="ctr"/>
            <a:r>
              <a:rPr lang="en-US" b="1" dirty="0">
                <a:ln w="1905"/>
                <a:effectLst>
                  <a:innerShdw blurRad="69850" dist="43180" dir="5400000">
                    <a:srgbClr val="000000">
                      <a:alpha val="65000"/>
                    </a:srgbClr>
                  </a:innerShdw>
                </a:effectLst>
              </a:rPr>
              <a:t>Piece</a:t>
            </a:r>
          </a:p>
        </p:txBody>
      </p:sp>
      <p:pic>
        <p:nvPicPr>
          <p:cNvPr id="11" name="Picture 6" descr="https://scontent-ord1-1.xx.fbcdn.net/hprofile-xft1/v/t1.0-1/p100x100/12523066_10153403627871985_6213943380464475672_n.png?oh=270e24c0aa2d7399613e94188de9a1ae&amp;oe=575B5FE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0999" y="1552432"/>
            <a:ext cx="1106975" cy="111456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AutoShape 2" descr="https://mail.aol.com/webmail/getPart?uid=30024080&amp;partId=1.2.2&amp;saveAs=image001.png"/>
          <p:cNvSpPr>
            <a:spLocks noChangeAspect="1" noChangeArrowheads="1"/>
          </p:cNvSpPr>
          <p:nvPr/>
        </p:nvSpPr>
        <p:spPr bwMode="auto">
          <a:xfrm>
            <a:off x="63500" y="-136525"/>
            <a:ext cx="9525" cy="95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E85138C5-B133-467F-A91F-5A3E510972B8}"/>
              </a:ext>
            </a:extLst>
          </p:cNvPr>
          <p:cNvPicPr/>
          <p:nvPr/>
        </p:nvPicPr>
        <p:blipFill>
          <a:blip r:embed="rId11" cstate="print"/>
          <a:srcRect/>
          <a:stretch>
            <a:fillRect/>
          </a:stretch>
        </p:blipFill>
        <p:spPr bwMode="auto">
          <a:xfrm>
            <a:off x="162550" y="189765"/>
            <a:ext cx="3752850" cy="800835"/>
          </a:xfrm>
          <a:prstGeom prst="rect">
            <a:avLst/>
          </a:prstGeom>
          <a:noFill/>
          <a:ln w="9525">
            <a:noFill/>
            <a:miter lim="800000"/>
            <a:headEnd/>
            <a:tailEnd/>
          </a:ln>
        </p:spPr>
      </p:pic>
    </p:spTree>
    <p:extLst>
      <p:ext uri="{BB962C8B-B14F-4D97-AF65-F5344CB8AC3E}">
        <p14:creationId xmlns:p14="http://schemas.microsoft.com/office/powerpoint/2010/main" val="172015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4A55-56F6-4552-9070-CEA60F21C29B}"/>
              </a:ext>
            </a:extLst>
          </p:cNvPr>
          <p:cNvSpPr>
            <a:spLocks noGrp="1"/>
          </p:cNvSpPr>
          <p:nvPr>
            <p:ph type="title"/>
          </p:nvPr>
        </p:nvSpPr>
        <p:spPr>
          <a:xfrm>
            <a:off x="609600" y="1219200"/>
            <a:ext cx="7848600" cy="533400"/>
          </a:xfrm>
        </p:spPr>
        <p:txBody>
          <a:bodyPr>
            <a:normAutofit fontScale="90000"/>
          </a:bodyPr>
          <a:lstStyle/>
          <a:p>
            <a:r>
              <a:rPr lang="en-US" b="1" i="1" dirty="0"/>
              <a:t>QUESTIONS????</a:t>
            </a:r>
            <a:endParaRPr lang="en-US" dirty="0"/>
          </a:p>
        </p:txBody>
      </p:sp>
      <p:sp>
        <p:nvSpPr>
          <p:cNvPr id="3" name="Content Placeholder 2">
            <a:extLst>
              <a:ext uri="{FF2B5EF4-FFF2-40B4-BE49-F238E27FC236}">
                <a16:creationId xmlns:a16="http://schemas.microsoft.com/office/drawing/2014/main" id="{85755C16-F0DC-4D1C-A2A2-093E1312B1E8}"/>
              </a:ext>
            </a:extLst>
          </p:cNvPr>
          <p:cNvSpPr>
            <a:spLocks noGrp="1"/>
          </p:cNvSpPr>
          <p:nvPr>
            <p:ph idx="1"/>
          </p:nvPr>
        </p:nvSpPr>
        <p:spPr>
          <a:xfrm>
            <a:off x="457200" y="1981200"/>
            <a:ext cx="8229600" cy="4144963"/>
          </a:xfrm>
        </p:spPr>
        <p:txBody>
          <a:bodyPr/>
          <a:lstStyle/>
          <a:p>
            <a:pPr>
              <a:buNone/>
            </a:pPr>
            <a:r>
              <a:rPr lang="en-US" dirty="0"/>
              <a:t>George Strunk, LTRG Committee Chair</a:t>
            </a:r>
          </a:p>
          <a:p>
            <a:pPr>
              <a:buNone/>
            </a:pPr>
            <a:r>
              <a:rPr lang="en-US" dirty="0"/>
              <a:t>North Carolina Voluntary Organizations Active in Disaster</a:t>
            </a:r>
          </a:p>
          <a:p>
            <a:pPr>
              <a:buNone/>
            </a:pPr>
            <a:r>
              <a:rPr lang="en-US" dirty="0"/>
              <a:t>PO Box 10636</a:t>
            </a:r>
          </a:p>
          <a:p>
            <a:pPr>
              <a:buNone/>
            </a:pPr>
            <a:r>
              <a:rPr lang="en-US" dirty="0"/>
              <a:t>Goldsboro, NC 27532-0636</a:t>
            </a:r>
          </a:p>
          <a:p>
            <a:pPr>
              <a:buNone/>
            </a:pPr>
            <a:r>
              <a:rPr lang="en-US" dirty="0"/>
              <a:t>919-778-8324      ncvoad.ltrg@gmail.com</a:t>
            </a:r>
          </a:p>
          <a:p>
            <a:pPr>
              <a:buNone/>
            </a:pPr>
            <a:r>
              <a:rPr lang="en-US" dirty="0"/>
              <a:t>WWW.ncvoad.org</a:t>
            </a:r>
          </a:p>
        </p:txBody>
      </p:sp>
      <p:pic>
        <p:nvPicPr>
          <p:cNvPr id="4" name="Picture 3">
            <a:extLst>
              <a:ext uri="{FF2B5EF4-FFF2-40B4-BE49-F238E27FC236}">
                <a16:creationId xmlns:a16="http://schemas.microsoft.com/office/drawing/2014/main" id="{DB4305F1-7577-40F5-9DB0-C0D429EE589D}"/>
              </a:ext>
            </a:extLst>
          </p:cNvPr>
          <p:cNvPicPr/>
          <p:nvPr/>
        </p:nvPicPr>
        <p:blipFill>
          <a:blip r:embed="rId2" cstate="print"/>
          <a:srcRect/>
          <a:stretch>
            <a:fillRect/>
          </a:stretch>
        </p:blipFill>
        <p:spPr bwMode="auto">
          <a:xfrm>
            <a:off x="162550" y="189765"/>
            <a:ext cx="3495050" cy="800835"/>
          </a:xfrm>
          <a:prstGeom prst="rect">
            <a:avLst/>
          </a:prstGeom>
          <a:noFill/>
          <a:ln w="9525">
            <a:noFill/>
            <a:miter lim="800000"/>
            <a:headEnd/>
            <a:tailEnd/>
          </a:ln>
        </p:spPr>
      </p:pic>
    </p:spTree>
    <p:extLst>
      <p:ext uri="{BB962C8B-B14F-4D97-AF65-F5344CB8AC3E}">
        <p14:creationId xmlns:p14="http://schemas.microsoft.com/office/powerpoint/2010/main" val="380470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endParaRPr lang="en-US" dirty="0">
              <a:latin typeface="Calibri" charset="0"/>
              <a:ea typeface="MS PGothic" charset="0"/>
            </a:endParaRPr>
          </a:p>
        </p:txBody>
      </p:sp>
      <p:pic>
        <p:nvPicPr>
          <p:cNvPr id="147459"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0656" y="2085535"/>
            <a:ext cx="8802688" cy="4267200"/>
          </a:xfrm>
        </p:spPr>
      </p:pic>
      <p:pic>
        <p:nvPicPr>
          <p:cNvPr id="7" name="Picture 6">
            <a:extLst>
              <a:ext uri="{FF2B5EF4-FFF2-40B4-BE49-F238E27FC236}">
                <a16:creationId xmlns:a16="http://schemas.microsoft.com/office/drawing/2014/main" id="{077A509E-1304-4366-996E-0C2E98719D44}"/>
              </a:ext>
            </a:extLst>
          </p:cNvPr>
          <p:cNvPicPr/>
          <p:nvPr/>
        </p:nvPicPr>
        <p:blipFill>
          <a:blip r:embed="rId4" cstate="print"/>
          <a:srcRect/>
          <a:stretch>
            <a:fillRect/>
          </a:stretch>
        </p:blipFill>
        <p:spPr bwMode="auto">
          <a:xfrm>
            <a:off x="228601" y="228601"/>
            <a:ext cx="2971799" cy="838199"/>
          </a:xfrm>
          <a:prstGeom prst="rect">
            <a:avLst/>
          </a:prstGeom>
          <a:noFill/>
          <a:ln w="9525">
            <a:noFill/>
            <a:miter lim="800000"/>
            <a:headEnd/>
            <a:tailEnd/>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895600"/>
            <a:ext cx="5638799" cy="3429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2743200" y="1828800"/>
            <a:ext cx="3429000" cy="523220"/>
          </a:xfrm>
          <a:prstGeom prst="rect">
            <a:avLst/>
          </a:prstGeom>
        </p:spPr>
        <p:txBody>
          <a:bodyPr wrap="square">
            <a:spAutoFit/>
          </a:bodyPr>
          <a:lstStyle/>
          <a:p>
            <a:r>
              <a:rPr lang="en-US" sz="2800" b="1" dirty="0"/>
              <a:t>PHASES OF DISASTER</a:t>
            </a:r>
            <a:endParaRPr lang="en-US" sz="2800" dirty="0"/>
          </a:p>
        </p:txBody>
      </p:sp>
      <p:pic>
        <p:nvPicPr>
          <p:cNvPr id="6" name="Picture 5">
            <a:extLst>
              <a:ext uri="{FF2B5EF4-FFF2-40B4-BE49-F238E27FC236}">
                <a16:creationId xmlns:a16="http://schemas.microsoft.com/office/drawing/2014/main" id="{F48D7431-E3EE-490D-9504-A7A1485091B8}"/>
              </a:ext>
            </a:extLst>
          </p:cNvPr>
          <p:cNvPicPr/>
          <p:nvPr/>
        </p:nvPicPr>
        <p:blipFill>
          <a:blip r:embed="rId4" cstate="print"/>
          <a:srcRect/>
          <a:stretch>
            <a:fillRect/>
          </a:stretch>
        </p:blipFill>
        <p:spPr bwMode="auto">
          <a:xfrm>
            <a:off x="228601" y="228601"/>
            <a:ext cx="4114800" cy="1371599"/>
          </a:xfrm>
          <a:prstGeom prst="rect">
            <a:avLst/>
          </a:prstGeom>
          <a:noFill/>
          <a:ln w="9525">
            <a:noFill/>
            <a:miter lim="800000"/>
            <a:headEnd/>
            <a:tailEnd/>
          </a:ln>
        </p:spPr>
      </p:pic>
    </p:spTree>
    <p:extLst>
      <p:ext uri="{BB962C8B-B14F-4D97-AF65-F5344CB8AC3E}">
        <p14:creationId xmlns:p14="http://schemas.microsoft.com/office/powerpoint/2010/main" val="126131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07352943"/>
              </p:ext>
            </p:extLst>
          </p:nvPr>
        </p:nvGraphicFramePr>
        <p:xfrm>
          <a:off x="1181099" y="1617628"/>
          <a:ext cx="7477939" cy="4297988"/>
        </p:xfrm>
        <a:graphic>
          <a:graphicData uri="http://schemas.openxmlformats.org/presentationml/2006/ole">
            <mc:AlternateContent xmlns:mc="http://schemas.openxmlformats.org/markup-compatibility/2006">
              <mc:Choice xmlns:v="urn:schemas-microsoft-com:vml" Requires="v">
                <p:oleObj spid="_x0000_s1026" r:id="rId4" imgW="4570434" imgH="3427397" progId="">
                  <p:embed/>
                </p:oleObj>
              </mc:Choice>
              <mc:Fallback>
                <p:oleObj r:id="rId4" imgW="4570434" imgH="3427397" progId="">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099" y="1617628"/>
                        <a:ext cx="7477939" cy="4297988"/>
                      </a:xfrm>
                      <a:prstGeom prst="rect">
                        <a:avLst/>
                      </a:prstGeom>
                      <a:noFill/>
                    </p:spPr>
                  </p:pic>
                </p:oleObj>
              </mc:Fallback>
            </mc:AlternateContent>
          </a:graphicData>
        </a:graphic>
      </p:graphicFrame>
      <p:sp>
        <p:nvSpPr>
          <p:cNvPr id="2" name="TextBox 1"/>
          <p:cNvSpPr txBox="1"/>
          <p:nvPr/>
        </p:nvSpPr>
        <p:spPr>
          <a:xfrm>
            <a:off x="3009900" y="1617628"/>
            <a:ext cx="3124200" cy="400110"/>
          </a:xfrm>
          <a:prstGeom prst="rect">
            <a:avLst/>
          </a:prstGeom>
          <a:noFill/>
        </p:spPr>
        <p:txBody>
          <a:bodyPr wrap="square" rtlCol="0">
            <a:spAutoFit/>
          </a:bodyPr>
          <a:lstStyle/>
          <a:p>
            <a:pPr algn="ctr"/>
            <a:endParaRPr lang="en-US" sz="2000" dirty="0">
              <a:solidFill>
                <a:schemeClr val="accent6">
                  <a:lumMod val="60000"/>
                  <a:lumOff val="40000"/>
                </a:schemeClr>
              </a:solidFill>
              <a:latin typeface="Arial Black" panose="020B0A04020102020204" pitchFamily="34" charset="0"/>
            </a:endParaRPr>
          </a:p>
        </p:txBody>
      </p:sp>
      <p:pic>
        <p:nvPicPr>
          <p:cNvPr id="8" name="Picture 7">
            <a:extLst>
              <a:ext uri="{FF2B5EF4-FFF2-40B4-BE49-F238E27FC236}">
                <a16:creationId xmlns:a16="http://schemas.microsoft.com/office/drawing/2014/main" id="{D097AD4A-AE94-4743-9103-6FF5EF39EE01}"/>
              </a:ext>
            </a:extLst>
          </p:cNvPr>
          <p:cNvPicPr/>
          <p:nvPr/>
        </p:nvPicPr>
        <p:blipFill>
          <a:blip r:embed="rId6" cstate="print"/>
          <a:srcRect/>
          <a:stretch>
            <a:fillRect/>
          </a:stretch>
        </p:blipFill>
        <p:spPr bwMode="auto">
          <a:xfrm>
            <a:off x="228601" y="228602"/>
            <a:ext cx="3962399" cy="923330"/>
          </a:xfrm>
          <a:prstGeom prst="rect">
            <a:avLst/>
          </a:prstGeom>
          <a:noFill/>
          <a:ln w="9525">
            <a:noFill/>
            <a:miter lim="800000"/>
            <a:headEnd/>
            <a:tailEnd/>
          </a:ln>
        </p:spPr>
      </p:pic>
    </p:spTree>
    <p:extLst>
      <p:ext uri="{BB962C8B-B14F-4D97-AF65-F5344CB8AC3E}">
        <p14:creationId xmlns:p14="http://schemas.microsoft.com/office/powerpoint/2010/main" val="293304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a:t> </a:t>
            </a:r>
            <a:br>
              <a:rPr lang="en-US" dirty="0"/>
            </a:br>
            <a:endParaRPr lang="en-US" dirty="0"/>
          </a:p>
        </p:txBody>
      </p:sp>
      <p:pic>
        <p:nvPicPr>
          <p:cNvPr id="55300" name="Picture 4"/>
          <p:cNvPicPr>
            <a:picLocks noChangeAspect="1" noChangeArrowheads="1"/>
          </p:cNvPicPr>
          <p:nvPr/>
        </p:nvPicPr>
        <p:blipFill>
          <a:blip r:embed="rId3" cstate="print"/>
          <a:srcRect/>
          <a:stretch>
            <a:fillRect/>
          </a:stretch>
        </p:blipFill>
        <p:spPr bwMode="auto">
          <a:xfrm>
            <a:off x="1257300" y="2061863"/>
            <a:ext cx="6629400" cy="3942232"/>
          </a:xfrm>
          <a:prstGeom prst="rect">
            <a:avLst/>
          </a:prstGeom>
          <a:noFill/>
          <a:ln w="9525">
            <a:noFill/>
            <a:miter lim="800000"/>
            <a:headEnd/>
            <a:tailEnd/>
          </a:ln>
          <a:effectLst>
            <a:softEdge rad="127000"/>
          </a:effectLst>
        </p:spPr>
      </p:pic>
      <p:pic>
        <p:nvPicPr>
          <p:cNvPr id="6" name="Picture 5">
            <a:extLst>
              <a:ext uri="{FF2B5EF4-FFF2-40B4-BE49-F238E27FC236}">
                <a16:creationId xmlns:a16="http://schemas.microsoft.com/office/drawing/2014/main" id="{4428707F-0C2B-4491-A6CF-87726FA08F3C}"/>
              </a:ext>
            </a:extLst>
          </p:cNvPr>
          <p:cNvPicPr/>
          <p:nvPr/>
        </p:nvPicPr>
        <p:blipFill>
          <a:blip r:embed="rId4" cstate="print"/>
          <a:srcRect/>
          <a:stretch>
            <a:fillRect/>
          </a:stretch>
        </p:blipFill>
        <p:spPr bwMode="auto">
          <a:xfrm>
            <a:off x="228601" y="228602"/>
            <a:ext cx="3962399" cy="923330"/>
          </a:xfrm>
          <a:prstGeom prst="rect">
            <a:avLst/>
          </a:prstGeom>
          <a:noFill/>
          <a:ln w="9525">
            <a:noFill/>
            <a:miter lim="800000"/>
            <a:headEnd/>
            <a:tailEnd/>
          </a:ln>
        </p:spPr>
      </p:pic>
      <p:sp>
        <p:nvSpPr>
          <p:cNvPr id="4" name="TextBox 3">
            <a:extLst>
              <a:ext uri="{FF2B5EF4-FFF2-40B4-BE49-F238E27FC236}">
                <a16:creationId xmlns:a16="http://schemas.microsoft.com/office/drawing/2014/main" id="{DAC68C38-3E8B-4414-9369-8AA44E10502D}"/>
              </a:ext>
            </a:extLst>
          </p:cNvPr>
          <p:cNvSpPr txBox="1"/>
          <p:nvPr/>
        </p:nvSpPr>
        <p:spPr>
          <a:xfrm>
            <a:off x="2362200" y="1676400"/>
            <a:ext cx="4343399" cy="369332"/>
          </a:xfrm>
          <a:prstGeom prst="rect">
            <a:avLst/>
          </a:prstGeom>
          <a:noFill/>
        </p:spPr>
        <p:txBody>
          <a:bodyPr wrap="square" rtlCol="0">
            <a:spAutoFit/>
          </a:bodyPr>
          <a:lstStyle/>
          <a:p>
            <a:pPr algn="ctr"/>
            <a:r>
              <a:rPr lang="en-US" dirty="0"/>
              <a:t>The Emotional Impact of Crises</a:t>
            </a:r>
          </a:p>
        </p:txBody>
      </p:sp>
    </p:spTree>
    <p:extLst>
      <p:ext uri="{BB962C8B-B14F-4D97-AF65-F5344CB8AC3E}">
        <p14:creationId xmlns:p14="http://schemas.microsoft.com/office/powerpoint/2010/main" val="545897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43025"/>
            <a:ext cx="8382000" cy="4616648"/>
          </a:xfrm>
          <a:prstGeom prst="rect">
            <a:avLst/>
          </a:prstGeom>
        </p:spPr>
        <p:txBody>
          <a:bodyPr wrap="square">
            <a:spAutoFit/>
          </a:bodyPr>
          <a:lstStyle/>
          <a:p>
            <a:r>
              <a:rPr lang="en-US" dirty="0"/>
              <a:t> </a:t>
            </a:r>
          </a:p>
          <a:p>
            <a:pPr lvl="0" algn="ctr">
              <a:spcBef>
                <a:spcPts val="600"/>
              </a:spcBef>
            </a:pPr>
            <a:r>
              <a:rPr lang="en-US" sz="3600" b="1" dirty="0"/>
              <a:t>Types Of Disasters</a:t>
            </a:r>
          </a:p>
          <a:p>
            <a:pPr marL="285750" lvl="0" indent="-285750">
              <a:spcBef>
                <a:spcPts val="600"/>
              </a:spcBef>
              <a:buFont typeface="Arial" panose="020B0604020202020204" pitchFamily="34" charset="0"/>
              <a:buChar char="•"/>
            </a:pPr>
            <a:r>
              <a:rPr lang="en-US" sz="2800" b="1" dirty="0"/>
              <a:t>Undeclared</a:t>
            </a:r>
          </a:p>
          <a:p>
            <a:pPr marL="742950" lvl="1" indent="-285750">
              <a:spcBef>
                <a:spcPts val="600"/>
              </a:spcBef>
              <a:buFont typeface="Arial" panose="020B0604020202020204" pitchFamily="34" charset="0"/>
              <a:buChar char="•"/>
            </a:pPr>
            <a:r>
              <a:rPr lang="en-US" sz="2000" dirty="0"/>
              <a:t>Most common type of Disaster</a:t>
            </a:r>
          </a:p>
          <a:p>
            <a:pPr marL="285750" lvl="0" indent="-285750">
              <a:spcBef>
                <a:spcPts val="600"/>
              </a:spcBef>
              <a:buFont typeface="Arial" panose="020B0604020202020204" pitchFamily="34" charset="0"/>
              <a:buChar char="•"/>
            </a:pPr>
            <a:r>
              <a:rPr lang="en-US" sz="2800" b="1" dirty="0"/>
              <a:t>State Declared </a:t>
            </a:r>
          </a:p>
          <a:p>
            <a:pPr marL="742950" lvl="1" indent="-285750">
              <a:spcBef>
                <a:spcPts val="600"/>
              </a:spcBef>
              <a:buFont typeface="Arial" panose="020B0604020202020204" pitchFamily="34" charset="0"/>
              <a:buChar char="•"/>
            </a:pPr>
            <a:r>
              <a:rPr lang="en-US" sz="2000" dirty="0"/>
              <a:t>Beyond the local community’s capacity</a:t>
            </a:r>
          </a:p>
          <a:p>
            <a:pPr marL="285750" lvl="0" indent="-285750">
              <a:spcBef>
                <a:spcPts val="600"/>
              </a:spcBef>
              <a:buFont typeface="Arial" panose="020B0604020202020204" pitchFamily="34" charset="0"/>
              <a:buChar char="•"/>
            </a:pPr>
            <a:r>
              <a:rPr lang="en-US" sz="2800" b="1" dirty="0"/>
              <a:t>Federally Declared Disasters and Emergencies</a:t>
            </a:r>
          </a:p>
          <a:p>
            <a:pPr marL="742950" lvl="1" indent="-285750">
              <a:spcBef>
                <a:spcPts val="600"/>
              </a:spcBef>
              <a:buFont typeface="Arial" panose="020B0604020202020204" pitchFamily="34" charset="0"/>
              <a:buChar char="•"/>
            </a:pPr>
            <a:r>
              <a:rPr lang="en-US" sz="2000" dirty="0"/>
              <a:t>The Robert T. Stafford Disaster Relief and Emergency Assistance Act                 (the Stafford Act)</a:t>
            </a:r>
          </a:p>
          <a:p>
            <a:pPr lvl="0">
              <a:spcBef>
                <a:spcPts val="600"/>
              </a:spcBef>
            </a:pPr>
            <a:r>
              <a:rPr lang="en-US" b="1" dirty="0"/>
              <a:t>	</a:t>
            </a:r>
            <a:br>
              <a:rPr lang="en-US" dirty="0"/>
            </a:b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2" descr="C:\Users\a0420\AppData\Local\Microsoft\Windows\Temporary Internet Files\Content.IE5\JPYTLWWG\question_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57200"/>
            <a:ext cx="1759744" cy="16764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067F886-8597-4FE7-AAF1-6A5ADDB7A4C4}"/>
              </a:ext>
            </a:extLst>
          </p:cNvPr>
          <p:cNvPicPr/>
          <p:nvPr/>
        </p:nvPicPr>
        <p:blipFill>
          <a:blip r:embed="rId4" cstate="print"/>
          <a:srcRect/>
          <a:stretch>
            <a:fillRect/>
          </a:stretch>
        </p:blipFill>
        <p:spPr bwMode="auto">
          <a:xfrm>
            <a:off x="228601" y="228602"/>
            <a:ext cx="3962399" cy="923330"/>
          </a:xfrm>
          <a:prstGeom prst="rect">
            <a:avLst/>
          </a:prstGeom>
          <a:noFill/>
          <a:ln w="9525">
            <a:noFill/>
            <a:miter lim="800000"/>
            <a:headEnd/>
            <a:tailEnd/>
          </a:ln>
        </p:spPr>
      </p:pic>
    </p:spTree>
    <p:extLst>
      <p:ext uri="{BB962C8B-B14F-4D97-AF65-F5344CB8AC3E}">
        <p14:creationId xmlns:p14="http://schemas.microsoft.com/office/powerpoint/2010/main" val="126912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aol.com/webmail/getPart?uid=30024080&amp;partId=1.2.2&amp;saveAs=image001.png"/>
          <p:cNvSpPr>
            <a:spLocks noChangeAspect="1" noChangeArrowheads="1"/>
          </p:cNvSpPr>
          <p:nvPr/>
        </p:nvSpPr>
        <p:spPr bwMode="auto">
          <a:xfrm>
            <a:off x="63500" y="-136525"/>
            <a:ext cx="9525" cy="95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mail.aol.com/webmail/getPart?uid=30024080&amp;partId=1.2.2&amp;saveAs=image001.png"/>
          <p:cNvSpPr>
            <a:spLocks noChangeAspect="1" noChangeArrowheads="1"/>
          </p:cNvSpPr>
          <p:nvPr/>
        </p:nvSpPr>
        <p:spPr bwMode="auto">
          <a:xfrm>
            <a:off x="215900" y="15875"/>
            <a:ext cx="9525" cy="95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8" name="Picture 6" descr="https://mail.aol.com/webmail/getPart?uid=30024080&amp;partId=1.2.2&amp;saveAs=imag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262" y="1295398"/>
            <a:ext cx="7229475" cy="5334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AD62036-1358-42AC-AFA4-84C322F8BDED}"/>
              </a:ext>
            </a:extLst>
          </p:cNvPr>
          <p:cNvPicPr/>
          <p:nvPr/>
        </p:nvPicPr>
        <p:blipFill>
          <a:blip r:embed="rId4" cstate="print"/>
          <a:srcRect/>
          <a:stretch>
            <a:fillRect/>
          </a:stretch>
        </p:blipFill>
        <p:spPr bwMode="auto">
          <a:xfrm>
            <a:off x="228601" y="228602"/>
            <a:ext cx="3962399" cy="923330"/>
          </a:xfrm>
          <a:prstGeom prst="rect">
            <a:avLst/>
          </a:prstGeom>
          <a:noFill/>
          <a:ln w="9525">
            <a:noFill/>
            <a:miter lim="800000"/>
            <a:headEnd/>
            <a:tailEnd/>
          </a:ln>
        </p:spPr>
      </p:pic>
    </p:spTree>
    <p:extLst>
      <p:ext uri="{BB962C8B-B14F-4D97-AF65-F5344CB8AC3E}">
        <p14:creationId xmlns:p14="http://schemas.microsoft.com/office/powerpoint/2010/main" val="399945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99681402"/>
              </p:ext>
            </p:extLst>
          </p:nvPr>
        </p:nvGraphicFramePr>
        <p:xfrm>
          <a:off x="228601" y="1829794"/>
          <a:ext cx="8610599" cy="4723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9507" name="TextBox 4"/>
          <p:cNvSpPr txBox="1">
            <a:spLocks noChangeArrowheads="1"/>
          </p:cNvSpPr>
          <p:nvPr/>
        </p:nvSpPr>
        <p:spPr bwMode="auto">
          <a:xfrm>
            <a:off x="1905000" y="0"/>
            <a:ext cx="5181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endParaRPr lang="en-US" sz="1800"/>
          </a:p>
        </p:txBody>
      </p:sp>
      <p:sp>
        <p:nvSpPr>
          <p:cNvPr id="149508" name="Title 1"/>
          <p:cNvSpPr txBox="1">
            <a:spLocks/>
          </p:cNvSpPr>
          <p:nvPr/>
        </p:nvSpPr>
        <p:spPr bwMode="auto">
          <a:xfrm>
            <a:off x="457200" y="1047750"/>
            <a:ext cx="8458199"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4400" dirty="0"/>
              <a:t>SEQUENCE OF DISASTER ASSISTANCE</a:t>
            </a:r>
          </a:p>
        </p:txBody>
      </p:sp>
      <p:pic>
        <p:nvPicPr>
          <p:cNvPr id="6" name="Picture 5">
            <a:extLst>
              <a:ext uri="{FF2B5EF4-FFF2-40B4-BE49-F238E27FC236}">
                <a16:creationId xmlns:a16="http://schemas.microsoft.com/office/drawing/2014/main" id="{604F3259-EFCF-4D9C-8F53-6300CFF55927}"/>
              </a:ext>
            </a:extLst>
          </p:cNvPr>
          <p:cNvPicPr/>
          <p:nvPr/>
        </p:nvPicPr>
        <p:blipFill>
          <a:blip r:embed="rId8" cstate="print"/>
          <a:srcRect/>
          <a:stretch>
            <a:fillRect/>
          </a:stretch>
        </p:blipFill>
        <p:spPr bwMode="auto">
          <a:xfrm>
            <a:off x="228601" y="228602"/>
            <a:ext cx="3962399" cy="92333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11982</TotalTime>
  <Words>4242</Words>
  <Application>Microsoft Office PowerPoint</Application>
  <PresentationFormat>On-screen Show (4:3)</PresentationFormat>
  <Paragraphs>298</Paragraphs>
  <Slides>21</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21</vt:i4>
      </vt:variant>
    </vt:vector>
  </HeadingPairs>
  <TitlesOfParts>
    <vt:vector size="25"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Wendel Peercy</dc:creator>
  <cp:lastModifiedBy>George Strunk</cp:lastModifiedBy>
  <cp:revision>207</cp:revision>
  <dcterms:created xsi:type="dcterms:W3CDTF">2006-08-16T00:00:00Z</dcterms:created>
  <dcterms:modified xsi:type="dcterms:W3CDTF">2020-07-10T14:51:51Z</dcterms:modified>
</cp:coreProperties>
</file>