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3"/>
  </p:notesMasterIdLst>
  <p:sldIdLst>
    <p:sldId id="626" r:id="rId2"/>
    <p:sldId id="524" r:id="rId3"/>
    <p:sldId id="634" r:id="rId4"/>
    <p:sldId id="490" r:id="rId5"/>
    <p:sldId id="495" r:id="rId6"/>
    <p:sldId id="525" r:id="rId7"/>
    <p:sldId id="515" r:id="rId8"/>
    <p:sldId id="283" r:id="rId9"/>
    <p:sldId id="500" r:id="rId10"/>
    <p:sldId id="549" r:id="rId11"/>
    <p:sldId id="497" r:id="rId12"/>
    <p:sldId id="516" r:id="rId13"/>
    <p:sldId id="517" r:id="rId14"/>
    <p:sldId id="483" r:id="rId15"/>
    <p:sldId id="484" r:id="rId16"/>
    <p:sldId id="632" r:id="rId17"/>
    <p:sldId id="633" r:id="rId18"/>
    <p:sldId id="612" r:id="rId19"/>
    <p:sldId id="473" r:id="rId20"/>
    <p:sldId id="631" r:id="rId21"/>
    <p:sldId id="617" r:id="rId22"/>
    <p:sldId id="477" r:id="rId23"/>
    <p:sldId id="614" r:id="rId24"/>
    <p:sldId id="472" r:id="rId25"/>
    <p:sldId id="550" r:id="rId26"/>
    <p:sldId id="530" r:id="rId27"/>
    <p:sldId id="463" r:id="rId28"/>
    <p:sldId id="615" r:id="rId29"/>
    <p:sldId id="618" r:id="rId30"/>
    <p:sldId id="619" r:id="rId31"/>
    <p:sldId id="621" r:id="rId32"/>
    <p:sldId id="620" r:id="rId33"/>
    <p:sldId id="554" r:id="rId34"/>
    <p:sldId id="625" r:id="rId35"/>
    <p:sldId id="629" r:id="rId36"/>
    <p:sldId id="630" r:id="rId37"/>
    <p:sldId id="635" r:id="rId38"/>
    <p:sldId id="636" r:id="rId39"/>
    <p:sldId id="518" r:id="rId40"/>
    <p:sldId id="519" r:id="rId41"/>
    <p:sldId id="520" r:id="rId42"/>
    <p:sldId id="481" r:id="rId43"/>
    <p:sldId id="559" r:id="rId44"/>
    <p:sldId id="482" r:id="rId45"/>
    <p:sldId id="638" r:id="rId46"/>
    <p:sldId id="488" r:id="rId47"/>
    <p:sldId id="637" r:id="rId48"/>
    <p:sldId id="628" r:id="rId49"/>
    <p:sldId id="627" r:id="rId50"/>
    <p:sldId id="475" r:id="rId51"/>
    <p:sldId id="47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0" autoAdjust="0"/>
    <p:restoredTop sz="88484" autoAdjust="0"/>
  </p:normalViewPr>
  <p:slideViewPr>
    <p:cSldViewPr snapToGrid="0">
      <p:cViewPr varScale="1">
        <p:scale>
          <a:sx n="112" d="100"/>
          <a:sy n="112"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svg"/><Relationship Id="rId1"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A711A8-4D53-44D1-9D8B-86A8AC1E604B}" type="doc">
      <dgm:prSet loTypeId="urn:microsoft.com/office/officeart/2018/2/layout/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BDCE663-E9A9-4DE6-882B-18A135244879}">
      <dgm:prSet/>
      <dgm:spPr/>
      <dgm:t>
        <a:bodyPr/>
        <a:lstStyle/>
        <a:p>
          <a:pPr>
            <a:lnSpc>
              <a:spcPct val="100000"/>
            </a:lnSpc>
            <a:defRPr b="1"/>
          </a:pPr>
          <a:r>
            <a:rPr lang="en-US" b="1" i="0" dirty="0"/>
            <a:t>NC Department of Health and Human Services</a:t>
          </a:r>
          <a:endParaRPr lang="en-US" dirty="0"/>
        </a:p>
      </dgm:t>
    </dgm:pt>
    <dgm:pt modelId="{8CE3D61B-8F94-4D3E-B08E-589A9C80BCF9}" type="parTrans" cxnId="{C2764473-3937-432E-BBAD-908D016577D3}">
      <dgm:prSet/>
      <dgm:spPr/>
      <dgm:t>
        <a:bodyPr/>
        <a:lstStyle/>
        <a:p>
          <a:endParaRPr lang="en-US"/>
        </a:p>
      </dgm:t>
    </dgm:pt>
    <dgm:pt modelId="{7478D508-BC95-4BB3-AD86-31DB0437270F}" type="sibTrans" cxnId="{C2764473-3937-432E-BBAD-908D016577D3}">
      <dgm:prSet/>
      <dgm:spPr/>
      <dgm:t>
        <a:bodyPr/>
        <a:lstStyle/>
        <a:p>
          <a:endParaRPr lang="en-US"/>
        </a:p>
      </dgm:t>
    </dgm:pt>
    <dgm:pt modelId="{2FE9924A-ADC3-4F67-B36C-2DC7B29EEC9C}">
      <dgm:prSet/>
      <dgm:spPr/>
      <dgm:t>
        <a:bodyPr/>
        <a:lstStyle/>
        <a:p>
          <a:pPr>
            <a:lnSpc>
              <a:spcPct val="100000"/>
            </a:lnSpc>
          </a:pPr>
          <a:r>
            <a:rPr lang="en-US" b="1" i="0"/>
            <a:t>Division of Social Services</a:t>
          </a:r>
          <a:endParaRPr lang="en-US"/>
        </a:p>
      </dgm:t>
    </dgm:pt>
    <dgm:pt modelId="{8185A3CB-3C72-464F-AFB8-A989EFA399BE}" type="parTrans" cxnId="{DDC29A30-B9E9-443D-978A-9986FDBA52E7}">
      <dgm:prSet/>
      <dgm:spPr/>
      <dgm:t>
        <a:bodyPr/>
        <a:lstStyle/>
        <a:p>
          <a:endParaRPr lang="en-US"/>
        </a:p>
      </dgm:t>
    </dgm:pt>
    <dgm:pt modelId="{DE21F8E9-283A-4CF1-8F46-4D3BA9DB865E}" type="sibTrans" cxnId="{DDC29A30-B9E9-443D-978A-9986FDBA52E7}">
      <dgm:prSet/>
      <dgm:spPr/>
      <dgm:t>
        <a:bodyPr/>
        <a:lstStyle/>
        <a:p>
          <a:endParaRPr lang="en-US"/>
        </a:p>
      </dgm:t>
    </dgm:pt>
    <dgm:pt modelId="{31FA23D8-097C-4164-85CB-2909FD0E027C}">
      <dgm:prSet/>
      <dgm:spPr/>
      <dgm:t>
        <a:bodyPr/>
        <a:lstStyle/>
        <a:p>
          <a:pPr>
            <a:lnSpc>
              <a:spcPct val="100000"/>
            </a:lnSpc>
            <a:defRPr b="1"/>
          </a:pPr>
          <a:r>
            <a:rPr lang="en-US" b="1" i="0"/>
            <a:t>NC County Departments of Social Services</a:t>
          </a:r>
          <a:endParaRPr lang="en-US"/>
        </a:p>
      </dgm:t>
    </dgm:pt>
    <dgm:pt modelId="{410212D7-2DC9-46EA-A3E4-759844F2BF34}" type="parTrans" cxnId="{166A9694-2171-4033-82ED-941A6728D5F2}">
      <dgm:prSet/>
      <dgm:spPr/>
      <dgm:t>
        <a:bodyPr/>
        <a:lstStyle/>
        <a:p>
          <a:endParaRPr lang="en-US"/>
        </a:p>
      </dgm:t>
    </dgm:pt>
    <dgm:pt modelId="{D3A835F9-AE21-4B4B-8B5E-A034B43BDC25}" type="sibTrans" cxnId="{166A9694-2171-4033-82ED-941A6728D5F2}">
      <dgm:prSet/>
      <dgm:spPr/>
      <dgm:t>
        <a:bodyPr/>
        <a:lstStyle/>
        <a:p>
          <a:endParaRPr lang="en-US"/>
        </a:p>
      </dgm:t>
    </dgm:pt>
    <dgm:pt modelId="{7A316D04-C6EF-4991-9AB0-B82B68A0433E}" type="pres">
      <dgm:prSet presAssocID="{4EA711A8-4D53-44D1-9D8B-86A8AC1E604B}" presName="root" presStyleCnt="0">
        <dgm:presLayoutVars>
          <dgm:dir/>
          <dgm:resizeHandles val="exact"/>
        </dgm:presLayoutVars>
      </dgm:prSet>
      <dgm:spPr/>
    </dgm:pt>
    <dgm:pt modelId="{8255968B-1296-46B6-98D6-0BB6CB7F0EB2}" type="pres">
      <dgm:prSet presAssocID="{BBDCE663-E9A9-4DE6-882B-18A135244879}" presName="compNode" presStyleCnt="0"/>
      <dgm:spPr/>
    </dgm:pt>
    <dgm:pt modelId="{1CDEFD48-9D80-4A29-90FF-2CF3D358B22D}" type="pres">
      <dgm:prSet presAssocID="{BBDCE663-E9A9-4DE6-882B-18A135244879}" presName="iconRect" presStyleLbl="node1" presStyleIdx="0" presStyleCnt="2" custLinFactNeighborX="-4962" custLinFactNeighborY="44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88D1E095-70AC-41DE-8D87-62A0CB180332}" type="pres">
      <dgm:prSet presAssocID="{BBDCE663-E9A9-4DE6-882B-18A135244879}" presName="iconSpace" presStyleCnt="0"/>
      <dgm:spPr/>
    </dgm:pt>
    <dgm:pt modelId="{075DEFD9-F7B9-4D51-87EC-C31D3EAF26AB}" type="pres">
      <dgm:prSet presAssocID="{BBDCE663-E9A9-4DE6-882B-18A135244879}" presName="parTx" presStyleLbl="revTx" presStyleIdx="0" presStyleCnt="4">
        <dgm:presLayoutVars>
          <dgm:chMax val="0"/>
          <dgm:chPref val="0"/>
        </dgm:presLayoutVars>
      </dgm:prSet>
      <dgm:spPr/>
    </dgm:pt>
    <dgm:pt modelId="{C19D0961-2C7E-471B-8914-EAAE9F182BFC}" type="pres">
      <dgm:prSet presAssocID="{BBDCE663-E9A9-4DE6-882B-18A135244879}" presName="txSpace" presStyleCnt="0"/>
      <dgm:spPr/>
    </dgm:pt>
    <dgm:pt modelId="{3DEDC00C-4A05-4A56-8186-72AFA867973B}" type="pres">
      <dgm:prSet presAssocID="{BBDCE663-E9A9-4DE6-882B-18A135244879}" presName="desTx" presStyleLbl="revTx" presStyleIdx="1" presStyleCnt="4">
        <dgm:presLayoutVars/>
      </dgm:prSet>
      <dgm:spPr/>
    </dgm:pt>
    <dgm:pt modelId="{32C18F13-F698-4366-8B55-ABED52379816}" type="pres">
      <dgm:prSet presAssocID="{7478D508-BC95-4BB3-AD86-31DB0437270F}" presName="sibTrans" presStyleCnt="0"/>
      <dgm:spPr/>
    </dgm:pt>
    <dgm:pt modelId="{F54A62BD-2372-476B-BE5C-67FD078C7D24}" type="pres">
      <dgm:prSet presAssocID="{31FA23D8-097C-4164-85CB-2909FD0E027C}" presName="compNode" presStyleCnt="0"/>
      <dgm:spPr/>
    </dgm:pt>
    <dgm:pt modelId="{F2C23965-8952-4A98-8E45-0D653FD74C43}" type="pres">
      <dgm:prSet presAssocID="{31FA23D8-097C-4164-85CB-2909FD0E027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51BF372B-AA64-4C1C-BA41-C6B34134653D}" type="pres">
      <dgm:prSet presAssocID="{31FA23D8-097C-4164-85CB-2909FD0E027C}" presName="iconSpace" presStyleCnt="0"/>
      <dgm:spPr/>
    </dgm:pt>
    <dgm:pt modelId="{A496235F-111A-47B4-89A4-9506D5BEDDB3}" type="pres">
      <dgm:prSet presAssocID="{31FA23D8-097C-4164-85CB-2909FD0E027C}" presName="parTx" presStyleLbl="revTx" presStyleIdx="2" presStyleCnt="4">
        <dgm:presLayoutVars>
          <dgm:chMax val="0"/>
          <dgm:chPref val="0"/>
        </dgm:presLayoutVars>
      </dgm:prSet>
      <dgm:spPr/>
    </dgm:pt>
    <dgm:pt modelId="{37FFBF2A-8C8A-4DBC-91FA-6FE5DA64217D}" type="pres">
      <dgm:prSet presAssocID="{31FA23D8-097C-4164-85CB-2909FD0E027C}" presName="txSpace" presStyleCnt="0"/>
      <dgm:spPr/>
    </dgm:pt>
    <dgm:pt modelId="{5EF0BBD9-0F06-41F4-B358-93E2118565D2}" type="pres">
      <dgm:prSet presAssocID="{31FA23D8-097C-4164-85CB-2909FD0E027C}" presName="desTx" presStyleLbl="revTx" presStyleIdx="3" presStyleCnt="4">
        <dgm:presLayoutVars/>
      </dgm:prSet>
      <dgm:spPr/>
    </dgm:pt>
  </dgm:ptLst>
  <dgm:cxnLst>
    <dgm:cxn modelId="{DDC29A30-B9E9-443D-978A-9986FDBA52E7}" srcId="{BBDCE663-E9A9-4DE6-882B-18A135244879}" destId="{2FE9924A-ADC3-4F67-B36C-2DC7B29EEC9C}" srcOrd="0" destOrd="0" parTransId="{8185A3CB-3C72-464F-AFB8-A989EFA399BE}" sibTransId="{DE21F8E9-283A-4CF1-8F46-4D3BA9DB865E}"/>
    <dgm:cxn modelId="{C2764473-3937-432E-BBAD-908D016577D3}" srcId="{4EA711A8-4D53-44D1-9D8B-86A8AC1E604B}" destId="{BBDCE663-E9A9-4DE6-882B-18A135244879}" srcOrd="0" destOrd="0" parTransId="{8CE3D61B-8F94-4D3E-B08E-589A9C80BCF9}" sibTransId="{7478D508-BC95-4BB3-AD86-31DB0437270F}"/>
    <dgm:cxn modelId="{2D6E0583-00CC-4BFF-B454-4A66DB8BAB4F}" type="presOf" srcId="{BBDCE663-E9A9-4DE6-882B-18A135244879}" destId="{075DEFD9-F7B9-4D51-87EC-C31D3EAF26AB}" srcOrd="0" destOrd="0" presId="urn:microsoft.com/office/officeart/2018/2/layout/IconLabelDescriptionList"/>
    <dgm:cxn modelId="{166A9694-2171-4033-82ED-941A6728D5F2}" srcId="{4EA711A8-4D53-44D1-9D8B-86A8AC1E604B}" destId="{31FA23D8-097C-4164-85CB-2909FD0E027C}" srcOrd="1" destOrd="0" parTransId="{410212D7-2DC9-46EA-A3E4-759844F2BF34}" sibTransId="{D3A835F9-AE21-4B4B-8B5E-A034B43BDC25}"/>
    <dgm:cxn modelId="{320709A4-9871-4823-B1D3-0A39CDCD2AF5}" type="presOf" srcId="{31FA23D8-097C-4164-85CB-2909FD0E027C}" destId="{A496235F-111A-47B4-89A4-9506D5BEDDB3}" srcOrd="0" destOrd="0" presId="urn:microsoft.com/office/officeart/2018/2/layout/IconLabelDescriptionList"/>
    <dgm:cxn modelId="{D8FA74A5-264C-4A4C-8CA0-BA215EABA438}" type="presOf" srcId="{4EA711A8-4D53-44D1-9D8B-86A8AC1E604B}" destId="{7A316D04-C6EF-4991-9AB0-B82B68A0433E}" srcOrd="0" destOrd="0" presId="urn:microsoft.com/office/officeart/2018/2/layout/IconLabelDescriptionList"/>
    <dgm:cxn modelId="{B05C86CF-C357-47B5-A6CC-2408A127B265}" type="presOf" srcId="{2FE9924A-ADC3-4F67-B36C-2DC7B29EEC9C}" destId="{3DEDC00C-4A05-4A56-8186-72AFA867973B}" srcOrd="0" destOrd="0" presId="urn:microsoft.com/office/officeart/2018/2/layout/IconLabelDescriptionList"/>
    <dgm:cxn modelId="{0519D703-22D7-4CBD-971E-8004D44372A3}" type="presParOf" srcId="{7A316D04-C6EF-4991-9AB0-B82B68A0433E}" destId="{8255968B-1296-46B6-98D6-0BB6CB7F0EB2}" srcOrd="0" destOrd="0" presId="urn:microsoft.com/office/officeart/2018/2/layout/IconLabelDescriptionList"/>
    <dgm:cxn modelId="{07B851B2-859E-42DA-86CA-A3CD4BA8A74A}" type="presParOf" srcId="{8255968B-1296-46B6-98D6-0BB6CB7F0EB2}" destId="{1CDEFD48-9D80-4A29-90FF-2CF3D358B22D}" srcOrd="0" destOrd="0" presId="urn:microsoft.com/office/officeart/2018/2/layout/IconLabelDescriptionList"/>
    <dgm:cxn modelId="{586EBCAC-7F39-48C0-84AB-D2DE2EF4A870}" type="presParOf" srcId="{8255968B-1296-46B6-98D6-0BB6CB7F0EB2}" destId="{88D1E095-70AC-41DE-8D87-62A0CB180332}" srcOrd="1" destOrd="0" presId="urn:microsoft.com/office/officeart/2018/2/layout/IconLabelDescriptionList"/>
    <dgm:cxn modelId="{99492347-5E66-4BB6-BD0C-E149686AA620}" type="presParOf" srcId="{8255968B-1296-46B6-98D6-0BB6CB7F0EB2}" destId="{075DEFD9-F7B9-4D51-87EC-C31D3EAF26AB}" srcOrd="2" destOrd="0" presId="urn:microsoft.com/office/officeart/2018/2/layout/IconLabelDescriptionList"/>
    <dgm:cxn modelId="{31618CEF-6FFE-4730-ABA4-74EA33176AE5}" type="presParOf" srcId="{8255968B-1296-46B6-98D6-0BB6CB7F0EB2}" destId="{C19D0961-2C7E-471B-8914-EAAE9F182BFC}" srcOrd="3" destOrd="0" presId="urn:microsoft.com/office/officeart/2018/2/layout/IconLabelDescriptionList"/>
    <dgm:cxn modelId="{E1727F62-D844-4E18-98BD-CF02FDD62F2E}" type="presParOf" srcId="{8255968B-1296-46B6-98D6-0BB6CB7F0EB2}" destId="{3DEDC00C-4A05-4A56-8186-72AFA867973B}" srcOrd="4" destOrd="0" presId="urn:microsoft.com/office/officeart/2018/2/layout/IconLabelDescriptionList"/>
    <dgm:cxn modelId="{EA51F06E-DAFD-4FD6-A39F-796A538938ED}" type="presParOf" srcId="{7A316D04-C6EF-4991-9AB0-B82B68A0433E}" destId="{32C18F13-F698-4366-8B55-ABED52379816}" srcOrd="1" destOrd="0" presId="urn:microsoft.com/office/officeart/2018/2/layout/IconLabelDescriptionList"/>
    <dgm:cxn modelId="{7B198F39-8E64-4FAA-81EC-2405552F2727}" type="presParOf" srcId="{7A316D04-C6EF-4991-9AB0-B82B68A0433E}" destId="{F54A62BD-2372-476B-BE5C-67FD078C7D24}" srcOrd="2" destOrd="0" presId="urn:microsoft.com/office/officeart/2018/2/layout/IconLabelDescriptionList"/>
    <dgm:cxn modelId="{B2D24B97-79CA-419D-929D-84D5691E0323}" type="presParOf" srcId="{F54A62BD-2372-476B-BE5C-67FD078C7D24}" destId="{F2C23965-8952-4A98-8E45-0D653FD74C43}" srcOrd="0" destOrd="0" presId="urn:microsoft.com/office/officeart/2018/2/layout/IconLabelDescriptionList"/>
    <dgm:cxn modelId="{BAE7429D-18FE-4EAE-B27D-521DB3B80D6F}" type="presParOf" srcId="{F54A62BD-2372-476B-BE5C-67FD078C7D24}" destId="{51BF372B-AA64-4C1C-BA41-C6B34134653D}" srcOrd="1" destOrd="0" presId="urn:microsoft.com/office/officeart/2018/2/layout/IconLabelDescriptionList"/>
    <dgm:cxn modelId="{28B5F756-98B1-44FD-A473-60BBBFC2CEFB}" type="presParOf" srcId="{F54A62BD-2372-476B-BE5C-67FD078C7D24}" destId="{A496235F-111A-47B4-89A4-9506D5BEDDB3}" srcOrd="2" destOrd="0" presId="urn:microsoft.com/office/officeart/2018/2/layout/IconLabelDescriptionList"/>
    <dgm:cxn modelId="{0669F523-A1F6-4059-87BD-31BD733BF751}" type="presParOf" srcId="{F54A62BD-2372-476B-BE5C-67FD078C7D24}" destId="{37FFBF2A-8C8A-4DBC-91FA-6FE5DA64217D}" srcOrd="3" destOrd="0" presId="urn:microsoft.com/office/officeart/2018/2/layout/IconLabelDescriptionList"/>
    <dgm:cxn modelId="{ACF9CE75-36E7-4374-B592-041ACF2C4C62}" type="presParOf" srcId="{F54A62BD-2372-476B-BE5C-67FD078C7D24}" destId="{5EF0BBD9-0F06-41F4-B358-93E2118565D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EFD48-9D80-4A29-90FF-2CF3D358B22D}">
      <dsp:nvSpPr>
        <dsp:cNvPr id="0" name=""/>
        <dsp:cNvSpPr/>
      </dsp:nvSpPr>
      <dsp:spPr>
        <a:xfrm>
          <a:off x="0" y="819598"/>
          <a:ext cx="959765" cy="9597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5DEFD9-F7B9-4D51-87EC-C31D3EAF26AB}">
      <dsp:nvSpPr>
        <dsp:cNvPr id="0" name=""/>
        <dsp:cNvSpPr/>
      </dsp:nvSpPr>
      <dsp:spPr>
        <a:xfrm>
          <a:off x="2809" y="1845496"/>
          <a:ext cx="2742187" cy="41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i="0" kern="1200" dirty="0"/>
            <a:t>NC Department of Health and Human Services</a:t>
          </a:r>
          <a:endParaRPr lang="en-US" sz="1400" kern="1200" dirty="0"/>
        </a:p>
      </dsp:txBody>
      <dsp:txXfrm>
        <a:off x="2809" y="1845496"/>
        <a:ext cx="2742187" cy="411328"/>
      </dsp:txXfrm>
    </dsp:sp>
    <dsp:sp modelId="{3DEDC00C-4A05-4A56-8186-72AFA867973B}">
      <dsp:nvSpPr>
        <dsp:cNvPr id="0" name=""/>
        <dsp:cNvSpPr/>
      </dsp:nvSpPr>
      <dsp:spPr>
        <a:xfrm>
          <a:off x="2809" y="2289565"/>
          <a:ext cx="2742187" cy="162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b="1" i="0" kern="1200"/>
            <a:t>Division of Social Services</a:t>
          </a:r>
          <a:endParaRPr lang="en-US" sz="1100" kern="1200"/>
        </a:p>
      </dsp:txBody>
      <dsp:txXfrm>
        <a:off x="2809" y="2289565"/>
        <a:ext cx="2742187" cy="162828"/>
      </dsp:txXfrm>
    </dsp:sp>
    <dsp:sp modelId="{F2C23965-8952-4A98-8E45-0D653FD74C43}">
      <dsp:nvSpPr>
        <dsp:cNvPr id="0" name=""/>
        <dsp:cNvSpPr/>
      </dsp:nvSpPr>
      <dsp:spPr>
        <a:xfrm>
          <a:off x="3224879" y="815337"/>
          <a:ext cx="959765" cy="9597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96235F-111A-47B4-89A4-9506D5BEDDB3}">
      <dsp:nvSpPr>
        <dsp:cNvPr id="0" name=""/>
        <dsp:cNvSpPr/>
      </dsp:nvSpPr>
      <dsp:spPr>
        <a:xfrm>
          <a:off x="3224879" y="1845496"/>
          <a:ext cx="2742187" cy="41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i="0" kern="1200"/>
            <a:t>NC County Departments of Social Services</a:t>
          </a:r>
          <a:endParaRPr lang="en-US" sz="1400" kern="1200"/>
        </a:p>
      </dsp:txBody>
      <dsp:txXfrm>
        <a:off x="3224879" y="1845496"/>
        <a:ext cx="2742187" cy="411328"/>
      </dsp:txXfrm>
    </dsp:sp>
    <dsp:sp modelId="{5EF0BBD9-0F06-41F4-B358-93E2118565D2}">
      <dsp:nvSpPr>
        <dsp:cNvPr id="0" name=""/>
        <dsp:cNvSpPr/>
      </dsp:nvSpPr>
      <dsp:spPr>
        <a:xfrm>
          <a:off x="3224879" y="2289565"/>
          <a:ext cx="2742187" cy="16282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AE80-4AA2-494F-B906-B61E9B3E3213}" type="datetimeFigureOut">
              <a:rPr lang="en-US" smtClean="0"/>
              <a:t>1/25/2021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170C7A-3482-4B3A-B74E-3445CBA8B0F6}" type="slidenum">
              <a:rPr lang="en-US" smtClean="0"/>
              <a:t>‹#›</a:t>
            </a:fld>
            <a:endParaRPr lang="en-US"/>
          </a:p>
        </p:txBody>
      </p:sp>
    </p:spTree>
    <p:extLst>
      <p:ext uri="{BB962C8B-B14F-4D97-AF65-F5344CB8AC3E}">
        <p14:creationId xmlns:p14="http://schemas.microsoft.com/office/powerpoint/2010/main" val="4039277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that most hard of hearing people are not good at self advocating for their communication needs.  Be proactive </a:t>
            </a:r>
          </a:p>
        </p:txBody>
      </p:sp>
      <p:sp>
        <p:nvSpPr>
          <p:cNvPr id="4" name="Slide Number Placeholder 3"/>
          <p:cNvSpPr>
            <a:spLocks noGrp="1"/>
          </p:cNvSpPr>
          <p:nvPr>
            <p:ph type="sldNum" sz="quarter" idx="5"/>
          </p:nvPr>
        </p:nvSpPr>
        <p:spPr/>
        <p:txBody>
          <a:bodyPr/>
          <a:lstStyle/>
          <a:p>
            <a:fld id="{14170C7A-3482-4B3A-B74E-3445CBA8B0F6}" type="slidenum">
              <a:rPr lang="en-US" smtClean="0"/>
              <a:t>3</a:t>
            </a:fld>
            <a:endParaRPr lang="en-US"/>
          </a:p>
        </p:txBody>
      </p:sp>
    </p:spTree>
    <p:extLst>
      <p:ext uri="{BB962C8B-B14F-4D97-AF65-F5344CB8AC3E}">
        <p14:creationId xmlns:p14="http://schemas.microsoft.com/office/powerpoint/2010/main" val="351825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that most hard of hearing people are not good at self advocating for their communication needs.  Be proactive </a:t>
            </a:r>
          </a:p>
        </p:txBody>
      </p:sp>
      <p:sp>
        <p:nvSpPr>
          <p:cNvPr id="4" name="Slide Number Placeholder 3"/>
          <p:cNvSpPr>
            <a:spLocks noGrp="1"/>
          </p:cNvSpPr>
          <p:nvPr>
            <p:ph type="sldNum" sz="quarter" idx="5"/>
          </p:nvPr>
        </p:nvSpPr>
        <p:spPr/>
        <p:txBody>
          <a:bodyPr/>
          <a:lstStyle/>
          <a:p>
            <a:fld id="{14170C7A-3482-4B3A-B74E-3445CBA8B0F6}" type="slidenum">
              <a:rPr lang="en-US" smtClean="0"/>
              <a:t>20</a:t>
            </a:fld>
            <a:endParaRPr lang="en-US"/>
          </a:p>
        </p:txBody>
      </p:sp>
    </p:spTree>
    <p:extLst>
      <p:ext uri="{BB962C8B-B14F-4D97-AF65-F5344CB8AC3E}">
        <p14:creationId xmlns:p14="http://schemas.microsoft.com/office/powerpoint/2010/main" val="2413807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Verdana" panose="020B0604030504040204" pitchFamily="34" charset="0"/>
                <a:ea typeface="Verdana" panose="020B0604030504040204" pitchFamily="34" charset="0"/>
                <a:cs typeface="Verdana" panose="020B0604030504040204" pitchFamily="34" charset="0"/>
              </a:rPr>
              <a:t>Examples of terms</a:t>
            </a:r>
            <a:r>
              <a:rPr lang="en-US" b="1" baseline="0" dirty="0">
                <a:latin typeface="Verdana" panose="020B0604030504040204" pitchFamily="34" charset="0"/>
                <a:ea typeface="Verdana" panose="020B0604030504040204" pitchFamily="34" charset="0"/>
                <a:cs typeface="Verdana" panose="020B0604030504040204" pitchFamily="34" charset="0"/>
              </a:rPr>
              <a:t> to identify deaf people. All are old terms except death</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Hearing Impaired</a:t>
            </a:r>
            <a:r>
              <a:rPr lang="en-US" baseline="0" dirty="0">
                <a:latin typeface="Verdana" panose="020B0604030504040204" pitchFamily="34" charset="0"/>
                <a:ea typeface="Verdana" panose="020B0604030504040204" pitchFamily="34" charset="0"/>
                <a:cs typeface="Verdana" panose="020B0604030504040204" pitchFamily="34" charset="0"/>
              </a:rPr>
              <a:t> is old term – it is not being used any more. It is considered as medical viewpoint.  People prefer to be called deaf, deaf-blind or hard of hearing. Some individuals may identify themselves as hearing impaired – especially those who may live in rural area or haven’t updated with language usage. </a:t>
            </a:r>
          </a:p>
          <a:p>
            <a:r>
              <a:rPr lang="en-US" baseline="0" dirty="0">
                <a:latin typeface="Verdana" panose="020B0604030504040204" pitchFamily="34" charset="0"/>
                <a:ea typeface="Verdana" panose="020B0604030504040204" pitchFamily="34" charset="0"/>
                <a:cs typeface="Verdana" panose="020B0604030504040204" pitchFamily="34" charset="0"/>
              </a:rPr>
              <a:t>Same concept trying to find the right words to substitute vulnerable population, special needs, </a:t>
            </a:r>
            <a:r>
              <a:rPr lang="en-US" baseline="0" dirty="0" err="1">
                <a:latin typeface="Verdana" panose="020B0604030504040204" pitchFamily="34" charset="0"/>
                <a:ea typeface="Verdana" panose="020B0604030504040204" pitchFamily="34" charset="0"/>
                <a:cs typeface="Verdana" panose="020B0604030504040204" pitchFamily="34" charset="0"/>
              </a:rPr>
              <a:t>etc</a:t>
            </a:r>
            <a:r>
              <a:rPr lang="en-US" baseline="0" dirty="0">
                <a:latin typeface="Verdana" panose="020B0604030504040204" pitchFamily="34" charset="0"/>
                <a:ea typeface="Verdana" panose="020B0604030504040204" pitchFamily="34" charset="0"/>
                <a:cs typeface="Verdana" panose="020B0604030504040204" pitchFamily="34" charset="0"/>
              </a:rPr>
              <a:t> especially for Functional and Access Needs area.</a:t>
            </a:r>
          </a:p>
          <a:p>
            <a:endParaRPr lang="en-US" baseline="0" dirty="0">
              <a:latin typeface="Verdana" panose="020B0604030504040204" pitchFamily="34" charset="0"/>
              <a:ea typeface="Verdana" panose="020B0604030504040204" pitchFamily="34" charset="0"/>
              <a:cs typeface="Verdana" panose="020B0604030504040204" pitchFamily="34" charset="0"/>
            </a:endParaRPr>
          </a:p>
          <a:p>
            <a:r>
              <a:rPr lang="en-US" baseline="0" dirty="0">
                <a:latin typeface="Verdana" panose="020B0604030504040204" pitchFamily="34" charset="0"/>
                <a:ea typeface="Verdana" panose="020B0604030504040204" pitchFamily="34" charset="0"/>
                <a:cs typeface="Verdana" panose="020B0604030504040204" pitchFamily="34" charset="0"/>
              </a:rPr>
              <a:t>Deaf-Mute and Deaf-Dumb = very old term.  No longer in use –  people may not be updated with current resources as using appropriate words.  Mute is considered as insult.  Some deaf people choose not to use their voice even though they can use it. </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As for Death and Deaf, both f and </a:t>
            </a:r>
            <a:r>
              <a:rPr lang="en-US" dirty="0" err="1">
                <a:latin typeface="Verdana" panose="020B0604030504040204" pitchFamily="34" charset="0"/>
                <a:ea typeface="Verdana" panose="020B0604030504040204" pitchFamily="34" charset="0"/>
                <a:cs typeface="Verdana" panose="020B0604030504040204" pitchFamily="34" charset="0"/>
              </a:rPr>
              <a:t>th</a:t>
            </a:r>
            <a:r>
              <a:rPr lang="en-US" dirty="0">
                <a:latin typeface="Verdana" panose="020B0604030504040204" pitchFamily="34" charset="0"/>
                <a:ea typeface="Verdana" panose="020B0604030504040204" pitchFamily="34" charset="0"/>
                <a:cs typeface="Verdana" panose="020B0604030504040204" pitchFamily="34" charset="0"/>
              </a:rPr>
              <a:t> have no sound – can be easily misunderstood. </a:t>
            </a:r>
          </a:p>
          <a:p>
            <a:endParaRPr lang="en-US" dirty="0"/>
          </a:p>
        </p:txBody>
      </p:sp>
      <p:sp>
        <p:nvSpPr>
          <p:cNvPr id="4" name="Slide Number Placeholder 3"/>
          <p:cNvSpPr>
            <a:spLocks noGrp="1"/>
          </p:cNvSpPr>
          <p:nvPr>
            <p:ph type="sldNum" sz="quarter" idx="5"/>
          </p:nvPr>
        </p:nvSpPr>
        <p:spPr/>
        <p:txBody>
          <a:bodyPr/>
          <a:lstStyle/>
          <a:p>
            <a:fld id="{C67A4BDC-AC16-4BE1-81F4-6952E85F46CD}" type="slidenum">
              <a:rPr lang="en-US" smtClean="0"/>
              <a:t>25</a:t>
            </a:fld>
            <a:endParaRPr lang="en-US"/>
          </a:p>
        </p:txBody>
      </p:sp>
    </p:spTree>
    <p:extLst>
      <p:ext uri="{BB962C8B-B14F-4D97-AF65-F5344CB8AC3E}">
        <p14:creationId xmlns:p14="http://schemas.microsoft.com/office/powerpoint/2010/main" val="51834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hearing loss is not the same, it </a:t>
            </a:r>
            <a:r>
              <a:rPr lang="en-US"/>
              <a:t>depends on audiogram </a:t>
            </a:r>
            <a:r>
              <a:rPr lang="en-US" dirty="0"/>
              <a:t>showing degrees of hearing loss</a:t>
            </a:r>
          </a:p>
          <a:p>
            <a:endParaRPr lang="en-US" dirty="0"/>
          </a:p>
          <a:p>
            <a:r>
              <a:rPr lang="en-US" dirty="0"/>
              <a:t>It covers a broad spectrum from mild to profound and affects each individual differently.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7A4BDC-AC16-4BE1-81F4-6952E85F46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1638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1725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that most hard of hearing people are not good at self advocating for their communication needs.  Be proactive </a:t>
            </a:r>
          </a:p>
        </p:txBody>
      </p:sp>
      <p:sp>
        <p:nvSpPr>
          <p:cNvPr id="4" name="Slide Number Placeholder 3"/>
          <p:cNvSpPr>
            <a:spLocks noGrp="1"/>
          </p:cNvSpPr>
          <p:nvPr>
            <p:ph type="sldNum" sz="quarter" idx="5"/>
          </p:nvPr>
        </p:nvSpPr>
        <p:spPr/>
        <p:txBody>
          <a:bodyPr/>
          <a:lstStyle/>
          <a:p>
            <a:fld id="{14170C7A-3482-4B3A-B74E-3445CBA8B0F6}" type="slidenum">
              <a:rPr lang="en-US" smtClean="0"/>
              <a:t>28</a:t>
            </a:fld>
            <a:endParaRPr lang="en-US"/>
          </a:p>
        </p:txBody>
      </p:sp>
    </p:spTree>
    <p:extLst>
      <p:ext uri="{BB962C8B-B14F-4D97-AF65-F5344CB8AC3E}">
        <p14:creationId xmlns:p14="http://schemas.microsoft.com/office/powerpoint/2010/main" val="4268227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that most hard of hearing people are not good at self advocating for their communication needs.  Be proactive </a:t>
            </a:r>
          </a:p>
        </p:txBody>
      </p:sp>
      <p:sp>
        <p:nvSpPr>
          <p:cNvPr id="4" name="Slide Number Placeholder 3"/>
          <p:cNvSpPr>
            <a:spLocks noGrp="1"/>
          </p:cNvSpPr>
          <p:nvPr>
            <p:ph type="sldNum" sz="quarter" idx="5"/>
          </p:nvPr>
        </p:nvSpPr>
        <p:spPr/>
        <p:txBody>
          <a:bodyPr/>
          <a:lstStyle/>
          <a:p>
            <a:fld id="{14170C7A-3482-4B3A-B74E-3445CBA8B0F6}" type="slidenum">
              <a:rPr lang="en-US" smtClean="0"/>
              <a:t>29</a:t>
            </a:fld>
            <a:endParaRPr lang="en-US"/>
          </a:p>
        </p:txBody>
      </p:sp>
    </p:spTree>
    <p:extLst>
      <p:ext uri="{BB962C8B-B14F-4D97-AF65-F5344CB8AC3E}">
        <p14:creationId xmlns:p14="http://schemas.microsoft.com/office/powerpoint/2010/main" val="1171098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that most hard of hearing people are not good at self advocating for their communication needs.  Be proactive </a:t>
            </a:r>
          </a:p>
        </p:txBody>
      </p:sp>
      <p:sp>
        <p:nvSpPr>
          <p:cNvPr id="4" name="Slide Number Placeholder 3"/>
          <p:cNvSpPr>
            <a:spLocks noGrp="1"/>
          </p:cNvSpPr>
          <p:nvPr>
            <p:ph type="sldNum" sz="quarter" idx="5"/>
          </p:nvPr>
        </p:nvSpPr>
        <p:spPr/>
        <p:txBody>
          <a:bodyPr/>
          <a:lstStyle/>
          <a:p>
            <a:fld id="{14170C7A-3482-4B3A-B74E-3445CBA8B0F6}" type="slidenum">
              <a:rPr lang="en-US" smtClean="0"/>
              <a:t>30</a:t>
            </a:fld>
            <a:endParaRPr lang="en-US"/>
          </a:p>
        </p:txBody>
      </p:sp>
    </p:spTree>
    <p:extLst>
      <p:ext uri="{BB962C8B-B14F-4D97-AF65-F5344CB8AC3E}">
        <p14:creationId xmlns:p14="http://schemas.microsoft.com/office/powerpoint/2010/main" val="2419962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Deaf Interpreter is a specialist who provides interpreting, translation, and transliteration services in American Sign Language and other visual and tactual communication forms used by individuals who are Deaf, hard-of-hearing, and Deaf-Blind. As a Deaf person, the Deaf Interpreter starts with a distinct set of formative linguistic, cultural, and life experiences that enables nuanced comprehension and interaction in a wide range of visual language and communication forms influenced by region, culture, age, literacy, education, class, and physical, cognitive, and mental health. These experiences coupled with professional training give the Deaf interpreter the ability to successfully communicate across all types of interpreted interactions, both routine and high risk. NCIEC studies indicate that in many situations, use of a Deaf Interpreter enables a level of linguistic and cultural bridging that is often not possible when hearing ASL-English interpreters work alone.</a:t>
            </a:r>
            <a:endParaRPr lang="en-US" dirty="0"/>
          </a:p>
        </p:txBody>
      </p:sp>
      <p:sp>
        <p:nvSpPr>
          <p:cNvPr id="4" name="Slide Number Placeholder 3"/>
          <p:cNvSpPr>
            <a:spLocks noGrp="1"/>
          </p:cNvSpPr>
          <p:nvPr>
            <p:ph type="sldNum" sz="quarter" idx="5"/>
          </p:nvPr>
        </p:nvSpPr>
        <p:spPr/>
        <p:txBody>
          <a:bodyPr/>
          <a:lstStyle/>
          <a:p>
            <a:fld id="{14170C7A-3482-4B3A-B74E-3445CBA8B0F6}" type="slidenum">
              <a:rPr lang="en-US" smtClean="0"/>
              <a:t>31</a:t>
            </a:fld>
            <a:endParaRPr lang="en-US"/>
          </a:p>
        </p:txBody>
      </p:sp>
    </p:spTree>
    <p:extLst>
      <p:ext uri="{BB962C8B-B14F-4D97-AF65-F5344CB8AC3E}">
        <p14:creationId xmlns:p14="http://schemas.microsoft.com/office/powerpoint/2010/main" val="1229826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that most hard of hearing people are not good at self advocating for their communication needs.  Be proactive </a:t>
            </a:r>
          </a:p>
        </p:txBody>
      </p:sp>
      <p:sp>
        <p:nvSpPr>
          <p:cNvPr id="4" name="Slide Number Placeholder 3"/>
          <p:cNvSpPr>
            <a:spLocks noGrp="1"/>
          </p:cNvSpPr>
          <p:nvPr>
            <p:ph type="sldNum" sz="quarter" idx="5"/>
          </p:nvPr>
        </p:nvSpPr>
        <p:spPr/>
        <p:txBody>
          <a:bodyPr/>
          <a:lstStyle/>
          <a:p>
            <a:fld id="{14170C7A-3482-4B3A-B74E-3445CBA8B0F6}" type="slidenum">
              <a:rPr lang="en-US" smtClean="0"/>
              <a:t>32</a:t>
            </a:fld>
            <a:endParaRPr lang="en-US"/>
          </a:p>
        </p:txBody>
      </p:sp>
    </p:spTree>
    <p:extLst>
      <p:ext uri="{BB962C8B-B14F-4D97-AF65-F5344CB8AC3E}">
        <p14:creationId xmlns:p14="http://schemas.microsoft.com/office/powerpoint/2010/main" val="2463939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ALDs – one to one and group settings. </a:t>
            </a:r>
          </a:p>
          <a:p>
            <a:r>
              <a:rPr lang="en-US" dirty="0">
                <a:latin typeface="Verdana" panose="020B0604030504040204" pitchFamily="34" charset="0"/>
                <a:ea typeface="Verdana" panose="020B0604030504040204" pitchFamily="34" charset="0"/>
                <a:cs typeface="Verdana" panose="020B0604030504040204" pitchFamily="34" charset="0"/>
              </a:rPr>
              <a:t>Some apps have</a:t>
            </a:r>
            <a:r>
              <a:rPr lang="en-US" baseline="0" dirty="0">
                <a:latin typeface="Verdana" panose="020B0604030504040204" pitchFamily="34" charset="0"/>
                <a:ea typeface="Verdana" panose="020B0604030504040204" pitchFamily="34" charset="0"/>
                <a:cs typeface="Verdana" panose="020B0604030504040204" pitchFamily="34" charset="0"/>
              </a:rPr>
              <a:t> assistive listening which can be downloaded to smart phones (and maybe tablets) to help consumers hear better - will need earphone and/or speaker</a:t>
            </a:r>
          </a:p>
          <a:p>
            <a:endParaRPr lang="en-US" baseline="0" dirty="0">
              <a:latin typeface="Verdana" panose="020B0604030504040204" pitchFamily="34" charset="0"/>
              <a:ea typeface="Verdana" panose="020B0604030504040204" pitchFamily="34" charset="0"/>
              <a:cs typeface="Verdana" panose="020B0604030504040204" pitchFamily="34" charset="0"/>
            </a:endParaRPr>
          </a:p>
          <a:p>
            <a:r>
              <a:rPr lang="en-US" baseline="0" dirty="0">
                <a:latin typeface="Verdana" panose="020B0604030504040204" pitchFamily="34" charset="0"/>
                <a:ea typeface="Verdana" panose="020B0604030504040204" pitchFamily="34" charset="0"/>
                <a:cs typeface="Verdana" panose="020B0604030504040204" pitchFamily="34" charset="0"/>
              </a:rPr>
              <a:t>Video Remote Interpreter (VRI)- useful for a meeting (one to one or few people) between hearing and deaf people.  Need to have a device with webcam and microphone connected to internet in order to connect to video interpreter (contract with an agency to provide such services).</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Real-time captioning (also known as computer-assisted real-time transcription, or CART) – typed by</a:t>
            </a:r>
            <a:r>
              <a:rPr lang="en-US" baseline="0" dirty="0">
                <a:latin typeface="Verdana" panose="020B0604030504040204" pitchFamily="34" charset="0"/>
                <a:ea typeface="Verdana" panose="020B0604030504040204" pitchFamily="34" charset="0"/>
                <a:cs typeface="Verdana" panose="020B0604030504040204" pitchFamily="34" charset="0"/>
              </a:rPr>
              <a:t> a person trained in court reporting</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err="1">
                <a:latin typeface="Verdana" panose="020B0604030504040204" pitchFamily="34" charset="0"/>
                <a:ea typeface="Verdana" panose="020B0604030504040204" pitchFamily="34" charset="0"/>
                <a:cs typeface="Verdana" panose="020B0604030504040204" pitchFamily="34" charset="0"/>
              </a:rPr>
              <a:t>UbiDuo</a:t>
            </a:r>
            <a:r>
              <a:rPr lang="en-US" dirty="0">
                <a:latin typeface="Verdana" panose="020B0604030504040204" pitchFamily="34" charset="0"/>
                <a:ea typeface="Verdana" panose="020B0604030504040204" pitchFamily="34" charset="0"/>
                <a:cs typeface="Verdana" panose="020B0604030504040204" pitchFamily="34" charset="0"/>
              </a:rPr>
              <a:t> device – one to one communication. </a:t>
            </a:r>
            <a:r>
              <a:rPr lang="en-US" baseline="0" dirty="0">
                <a:latin typeface="Verdana" panose="020B0604030504040204" pitchFamily="34" charset="0"/>
                <a:ea typeface="Verdana" panose="020B0604030504040204" pitchFamily="34" charset="0"/>
                <a:cs typeface="Verdana" panose="020B0604030504040204" pitchFamily="34" charset="0"/>
              </a:rPr>
              <a:t> </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C67A4BDC-AC16-4BE1-81F4-6952E85F46CD}" type="slidenum">
              <a:rPr lang="en-US" smtClean="0"/>
              <a:t>33</a:t>
            </a:fld>
            <a:endParaRPr lang="en-US"/>
          </a:p>
        </p:txBody>
      </p:sp>
    </p:spTree>
    <p:extLst>
      <p:ext uri="{BB962C8B-B14F-4D97-AF65-F5344CB8AC3E}">
        <p14:creationId xmlns:p14="http://schemas.microsoft.com/office/powerpoint/2010/main" val="1857461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3965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that most hard of hearing people are not good at self advocating for their communication needs.  Be proactive </a:t>
            </a:r>
          </a:p>
        </p:txBody>
      </p:sp>
      <p:sp>
        <p:nvSpPr>
          <p:cNvPr id="4" name="Slide Number Placeholder 3"/>
          <p:cNvSpPr>
            <a:spLocks noGrp="1"/>
          </p:cNvSpPr>
          <p:nvPr>
            <p:ph type="sldNum" sz="quarter" idx="5"/>
          </p:nvPr>
        </p:nvSpPr>
        <p:spPr/>
        <p:txBody>
          <a:bodyPr/>
          <a:lstStyle/>
          <a:p>
            <a:fld id="{14170C7A-3482-4B3A-B74E-3445CBA8B0F6}" type="slidenum">
              <a:rPr lang="en-US" smtClean="0"/>
              <a:t>34</a:t>
            </a:fld>
            <a:endParaRPr lang="en-US"/>
          </a:p>
        </p:txBody>
      </p:sp>
    </p:spTree>
    <p:extLst>
      <p:ext uri="{BB962C8B-B14F-4D97-AF65-F5344CB8AC3E}">
        <p14:creationId xmlns:p14="http://schemas.microsoft.com/office/powerpoint/2010/main" val="753802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that most hard of hearing people are not good at self advocating for their communication needs.  Be proactive </a:t>
            </a:r>
          </a:p>
        </p:txBody>
      </p:sp>
      <p:sp>
        <p:nvSpPr>
          <p:cNvPr id="4" name="Slide Number Placeholder 3"/>
          <p:cNvSpPr>
            <a:spLocks noGrp="1"/>
          </p:cNvSpPr>
          <p:nvPr>
            <p:ph type="sldNum" sz="quarter" idx="5"/>
          </p:nvPr>
        </p:nvSpPr>
        <p:spPr/>
        <p:txBody>
          <a:bodyPr/>
          <a:lstStyle/>
          <a:p>
            <a:fld id="{14170C7A-3482-4B3A-B74E-3445CBA8B0F6}" type="slidenum">
              <a:rPr lang="en-US" smtClean="0"/>
              <a:t>35</a:t>
            </a:fld>
            <a:endParaRPr lang="en-US"/>
          </a:p>
        </p:txBody>
      </p:sp>
    </p:spTree>
    <p:extLst>
      <p:ext uri="{BB962C8B-B14F-4D97-AF65-F5344CB8AC3E}">
        <p14:creationId xmlns:p14="http://schemas.microsoft.com/office/powerpoint/2010/main" val="3768853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that most hard of hearing people are not good at self advocating for their communication needs.  Be proactive </a:t>
            </a:r>
          </a:p>
        </p:txBody>
      </p:sp>
      <p:sp>
        <p:nvSpPr>
          <p:cNvPr id="4" name="Slide Number Placeholder 3"/>
          <p:cNvSpPr>
            <a:spLocks noGrp="1"/>
          </p:cNvSpPr>
          <p:nvPr>
            <p:ph type="sldNum" sz="quarter" idx="5"/>
          </p:nvPr>
        </p:nvSpPr>
        <p:spPr/>
        <p:txBody>
          <a:bodyPr/>
          <a:lstStyle/>
          <a:p>
            <a:fld id="{14170C7A-3482-4B3A-B74E-3445CBA8B0F6}" type="slidenum">
              <a:rPr lang="en-US" smtClean="0"/>
              <a:t>36</a:t>
            </a:fld>
            <a:endParaRPr lang="en-US"/>
          </a:p>
        </p:txBody>
      </p:sp>
    </p:spTree>
    <p:extLst>
      <p:ext uri="{BB962C8B-B14F-4D97-AF65-F5344CB8AC3E}">
        <p14:creationId xmlns:p14="http://schemas.microsoft.com/office/powerpoint/2010/main" val="2954887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Expand on types of technology/equipment that can be used .</a:t>
            </a:r>
          </a:p>
          <a:p>
            <a:endParaRPr lang="en-US" dirty="0"/>
          </a:p>
        </p:txBody>
      </p:sp>
      <p:sp>
        <p:nvSpPr>
          <p:cNvPr id="4" name="Slide Number Placeholder 3"/>
          <p:cNvSpPr>
            <a:spLocks noGrp="1"/>
          </p:cNvSpPr>
          <p:nvPr>
            <p:ph type="sldNum" sz="quarter" idx="5"/>
          </p:nvPr>
        </p:nvSpPr>
        <p:spPr/>
        <p:txBody>
          <a:bodyPr/>
          <a:lstStyle/>
          <a:p>
            <a:fld id="{14170C7A-3482-4B3A-B74E-3445CBA8B0F6}" type="slidenum">
              <a:rPr lang="en-US" smtClean="0"/>
              <a:t>37</a:t>
            </a:fld>
            <a:endParaRPr lang="en-US"/>
          </a:p>
        </p:txBody>
      </p:sp>
    </p:spTree>
    <p:extLst>
      <p:ext uri="{BB962C8B-B14F-4D97-AF65-F5344CB8AC3E}">
        <p14:creationId xmlns:p14="http://schemas.microsoft.com/office/powerpoint/2010/main" val="509899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last bullet, every bit as precise, explain during slide 9***</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6940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PSE, ASL important for you to know, why? Deaf people will code switch. All deaf people are different in how they want to communicate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7421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 name + what</a:t>
            </a:r>
          </a:p>
          <a:p>
            <a:r>
              <a:rPr lang="en-US" dirty="0"/>
              <a:t>You + want + soda (PSE)</a:t>
            </a:r>
          </a:p>
          <a:p>
            <a:r>
              <a:rPr lang="en-US" dirty="0"/>
              <a:t>Soda + you + want (ASL)</a:t>
            </a:r>
          </a:p>
          <a:p>
            <a:r>
              <a:rPr lang="en-US" dirty="0"/>
              <a:t>In questions like this, we see that the eyebrows are grammatical markers, indicating if this is a WH question or Yes/No question</a:t>
            </a:r>
          </a:p>
          <a:p>
            <a:endParaRPr lang="en-US" dirty="0"/>
          </a:p>
          <a:p>
            <a:r>
              <a:rPr lang="en-US" dirty="0"/>
              <a:t>Car</a:t>
            </a:r>
          </a:p>
          <a:p>
            <a:r>
              <a:rPr lang="en-US" dirty="0"/>
              <a:t>Drive forward</a:t>
            </a:r>
          </a:p>
          <a:p>
            <a:r>
              <a:rPr lang="en-US" dirty="0"/>
              <a:t>Backing out</a:t>
            </a:r>
          </a:p>
          <a:p>
            <a:r>
              <a:rPr lang="en-US" dirty="0"/>
              <a:t>Traffic</a:t>
            </a:r>
          </a:p>
          <a:p>
            <a:r>
              <a:rPr lang="en-US" dirty="0"/>
              <a:t>Parking lot</a:t>
            </a:r>
          </a:p>
          <a:p>
            <a:endParaRPr lang="en-US" dirty="0"/>
          </a:p>
          <a:p>
            <a:r>
              <a:rPr lang="en-US" dirty="0"/>
              <a:t>B: </a:t>
            </a:r>
            <a:r>
              <a:rPr lang="en-US" dirty="0" err="1"/>
              <a:t>boston</a:t>
            </a:r>
            <a:r>
              <a:rPr lang="en-US" dirty="0"/>
              <a:t>, blue, painting the wall and my name sign!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1146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Miranda – videotaped, get two, think consequences of ineffective interpretations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3294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Ask</a:t>
            </a:r>
            <a:r>
              <a:rPr lang="en-US" baseline="0" dirty="0">
                <a:latin typeface="Verdana" panose="020B0604030504040204" pitchFamily="34" charset="0"/>
                <a:ea typeface="Verdana" panose="020B0604030504040204" pitchFamily="34" charset="0"/>
                <a:cs typeface="Verdana" panose="020B0604030504040204" pitchFamily="34" charset="0"/>
              </a:rPr>
              <a:t> interpreter to show her/his card or give the license number.</a:t>
            </a:r>
          </a:p>
          <a:p>
            <a:endParaRPr lang="en-US" baseline="0" dirty="0">
              <a:latin typeface="Verdana" panose="020B0604030504040204" pitchFamily="34" charset="0"/>
              <a:ea typeface="Verdana" panose="020B0604030504040204" pitchFamily="34" charset="0"/>
              <a:cs typeface="Verdana" panose="020B0604030504040204" pitchFamily="34" charset="0"/>
            </a:endParaRPr>
          </a:p>
          <a:p>
            <a:r>
              <a:rPr lang="en-US" baseline="0" dirty="0">
                <a:latin typeface="Verdana" panose="020B0604030504040204" pitchFamily="34" charset="0"/>
                <a:ea typeface="Verdana" panose="020B0604030504040204" pitchFamily="34" charset="0"/>
                <a:cs typeface="Verdana" panose="020B0604030504040204" pitchFamily="34" charset="0"/>
              </a:rPr>
              <a:t>What does their SOP or communication plan say about sign language interpreter? </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Provisional – temporarily licensed while they continue to work on their</a:t>
            </a:r>
            <a:r>
              <a:rPr lang="en-US" baseline="0" dirty="0">
                <a:latin typeface="Verdana" panose="020B0604030504040204" pitchFamily="34" charset="0"/>
                <a:ea typeface="Verdana" panose="020B0604030504040204" pitchFamily="34" charset="0"/>
                <a:cs typeface="Verdana" panose="020B0604030504040204" pitchFamily="34" charset="0"/>
              </a:rPr>
              <a:t> skills while they strive for certification and full licensure. </a:t>
            </a:r>
          </a:p>
          <a:p>
            <a:r>
              <a:rPr lang="en-US" baseline="0" dirty="0">
                <a:latin typeface="Verdana" panose="020B0604030504040204" pitchFamily="34" charset="0"/>
                <a:ea typeface="Verdana" panose="020B0604030504040204" pitchFamily="34" charset="0"/>
                <a:cs typeface="Verdana" panose="020B0604030504040204" pitchFamily="34" charset="0"/>
              </a:rPr>
              <a:t> </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Licensed if compensated except for Religious, Educational, or in emergency circumstances TILL licensed interpreter can be obtained. </a:t>
            </a:r>
          </a:p>
          <a:p>
            <a:r>
              <a:rPr lang="en-US" dirty="0">
                <a:latin typeface="Verdana" panose="020B0604030504040204" pitchFamily="34" charset="0"/>
                <a:ea typeface="Verdana" panose="020B0604030504040204" pitchFamily="34" charset="0"/>
                <a:cs typeface="Verdana" panose="020B0604030504040204" pitchFamily="34" charset="0"/>
              </a:rPr>
              <a:t>Certification/Licensure – doesn’t prove qualification</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OK to use unqualified and unlicensed for temporary as emergency that affects life or death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7A4BDC-AC16-4BE1-81F4-6952E85F46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0245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677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1111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VRS – interpreters can stay on the line until arrival of first responders</a:t>
            </a:r>
          </a:p>
          <a:p>
            <a:r>
              <a:rPr lang="en-US" dirty="0"/>
              <a:t>In SOME instances, the interpreter can continue interpreting if first responders need to communicate with Deaf person.  Life or Death situations</a:t>
            </a:r>
          </a:p>
          <a:p>
            <a:r>
              <a:rPr lang="en-US" dirty="0"/>
              <a:t>Best practice – NO VRI for Miranda   NO VRS </a:t>
            </a:r>
            <a:r>
              <a:rPr lang="en-US"/>
              <a:t>for Miranda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3976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0970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7390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3853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170C7A-3482-4B3A-B74E-3445CBA8B0F6}" type="slidenum">
              <a:rPr lang="en-US" smtClean="0"/>
              <a:t>9</a:t>
            </a:fld>
            <a:endParaRPr lang="en-US"/>
          </a:p>
        </p:txBody>
      </p:sp>
    </p:spTree>
    <p:extLst>
      <p:ext uri="{BB962C8B-B14F-4D97-AF65-F5344CB8AC3E}">
        <p14:creationId xmlns:p14="http://schemas.microsoft.com/office/powerpoint/2010/main" val="1351662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Number of people with hearing loss age 18 and above – this apply to all type of hearing loss (mild to profound</a:t>
            </a:r>
            <a:r>
              <a:rPr lang="en-US" baseline="0" dirty="0">
                <a:latin typeface="Verdana" panose="020B0604030504040204" pitchFamily="34" charset="0"/>
                <a:ea typeface="Verdana" panose="020B0604030504040204" pitchFamily="34" charset="0"/>
                <a:cs typeface="Verdana" panose="020B0604030504040204" pitchFamily="34" charset="0"/>
              </a:rPr>
              <a:t> deaf)</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Percent for general population with hearing loss varies for each county – need to check and change as needed</a:t>
            </a:r>
          </a:p>
          <a:p>
            <a:r>
              <a:rPr lang="en-US" dirty="0">
                <a:latin typeface="Verdana" panose="020B0604030504040204" pitchFamily="34" charset="0"/>
                <a:ea typeface="Verdana" panose="020B0604030504040204" pitchFamily="34" charset="0"/>
                <a:cs typeface="Verdana" panose="020B0604030504040204" pitchFamily="34" charset="0"/>
              </a:rPr>
              <a:t>Change name of county and numbers – check the chart for info </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This number will increase due to aging population, environmental, medical</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NC popular for retired people</a:t>
            </a:r>
          </a:p>
          <a:p>
            <a:r>
              <a:rPr lang="en-US" dirty="0">
                <a:latin typeface="Verdana" panose="020B0604030504040204" pitchFamily="34" charset="0"/>
                <a:ea typeface="Verdana" panose="020B0604030504040204" pitchFamily="34" charset="0"/>
                <a:cs typeface="Verdana" panose="020B0604030504040204" pitchFamily="34" charset="0"/>
              </a:rPr>
              <a:t>Baby boomers</a:t>
            </a:r>
          </a:p>
          <a:p>
            <a:r>
              <a:rPr lang="en-US" dirty="0">
                <a:latin typeface="Verdana" panose="020B0604030504040204" pitchFamily="34" charset="0"/>
                <a:ea typeface="Verdana" panose="020B0604030504040204" pitchFamily="34" charset="0"/>
                <a:cs typeface="Verdana" panose="020B0604030504040204" pitchFamily="34" charset="0"/>
              </a:rPr>
              <a:t>Veterans</a:t>
            </a:r>
          </a:p>
          <a:p>
            <a:r>
              <a:rPr lang="en-US" dirty="0">
                <a:latin typeface="Verdana" panose="020B0604030504040204" pitchFamily="34" charset="0"/>
                <a:ea typeface="Verdana" panose="020B0604030504040204" pitchFamily="34" charset="0"/>
                <a:cs typeface="Verdana" panose="020B0604030504040204" pitchFamily="34" charset="0"/>
              </a:rPr>
              <a:t>others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7A4BDC-AC16-4BE1-81F4-6952E85F46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4137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Lipreading not an effective communication method, as Julia stated. Ex </a:t>
            </a:r>
            <a:r>
              <a:rPr lang="en-US" sz="1200" kern="1200" dirty="0" err="1">
                <a:solidFill>
                  <a:schemeClr val="tx1"/>
                </a:solidFill>
                <a:effectLst/>
                <a:latin typeface="+mn-lt"/>
                <a:ea typeface="+mn-ea"/>
                <a:cs typeface="+mn-cs"/>
              </a:rPr>
              <a:t>Sookie</a:t>
            </a:r>
            <a:r>
              <a:rPr lang="en-US" sz="1200" kern="1200" dirty="0">
                <a:solidFill>
                  <a:schemeClr val="tx1"/>
                </a:solidFill>
                <a:effectLst/>
                <a:latin typeface="+mn-lt"/>
                <a:ea typeface="+mn-ea"/>
                <a:cs typeface="+mn-cs"/>
              </a:rPr>
              <a:t> vs. </a:t>
            </a:r>
            <a:r>
              <a:rPr lang="en-US" sz="1200" kern="1200" dirty="0" err="1">
                <a:solidFill>
                  <a:schemeClr val="tx1"/>
                </a:solidFill>
                <a:effectLst/>
                <a:latin typeface="+mn-lt"/>
                <a:ea typeface="+mn-ea"/>
                <a:cs typeface="+mn-cs"/>
              </a:rPr>
              <a:t>Scooby</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Environment: right lighting, quiet area if possible</a:t>
            </a:r>
          </a:p>
          <a:p>
            <a:pPr lvl="1"/>
            <a:r>
              <a:rPr lang="en-US" sz="1200" kern="1200" dirty="0">
                <a:solidFill>
                  <a:schemeClr val="tx1"/>
                </a:solidFill>
                <a:effectLst/>
                <a:latin typeface="+mn-lt"/>
                <a:ea typeface="+mn-ea"/>
                <a:cs typeface="+mn-cs"/>
              </a:rPr>
              <a:t>Writing back and forth – use resources you already have, your cell phone, pen and paper, white board. Also, if you have to write back and forth keep it simple as possible</a:t>
            </a:r>
          </a:p>
          <a:p>
            <a:endParaRPr lang="en-US" dirty="0"/>
          </a:p>
          <a:p>
            <a:pPr>
              <a:buFont typeface="Wingdings" panose="05000000000000000000" pitchFamily="2" charset="2"/>
              <a:buChar char="§"/>
              <a:defRPr/>
            </a:pPr>
            <a:r>
              <a:rPr lang="en-US" altLang="en-US" sz="1200" dirty="0"/>
              <a:t>Get the person’s attention first</a:t>
            </a:r>
          </a:p>
          <a:p>
            <a:pPr>
              <a:buFont typeface="Wingdings" panose="05000000000000000000" pitchFamily="2" charset="2"/>
              <a:buChar char="§"/>
              <a:defRPr/>
            </a:pPr>
            <a:r>
              <a:rPr lang="en-US" altLang="en-US" sz="1200" dirty="0"/>
              <a:t>Face the person</a:t>
            </a:r>
          </a:p>
          <a:p>
            <a:pPr>
              <a:buFont typeface="Wingdings" panose="05000000000000000000" pitchFamily="2" charset="2"/>
              <a:buChar char="§"/>
              <a:defRPr/>
            </a:pPr>
            <a:r>
              <a:rPr lang="en-US" altLang="en-US" sz="1200" dirty="0"/>
              <a:t>Do not speak with objects in mouth</a:t>
            </a:r>
          </a:p>
          <a:p>
            <a:pPr>
              <a:buFont typeface="Wingdings" panose="05000000000000000000" pitchFamily="2" charset="2"/>
              <a:buChar char="§"/>
              <a:defRPr/>
            </a:pPr>
            <a:r>
              <a:rPr lang="en-US" altLang="en-US" sz="1200" dirty="0"/>
              <a:t>Speak clearly</a:t>
            </a:r>
          </a:p>
          <a:p>
            <a:pPr>
              <a:buFont typeface="Wingdings" panose="05000000000000000000" pitchFamily="2" charset="2"/>
              <a:buChar char="§"/>
              <a:defRPr/>
            </a:pPr>
            <a:r>
              <a:rPr lang="en-US" altLang="en-US" sz="1200" dirty="0"/>
              <a:t>Don’t shout</a:t>
            </a:r>
          </a:p>
          <a:p>
            <a:pPr>
              <a:buFont typeface="Wingdings" panose="05000000000000000000" pitchFamily="2" charset="2"/>
              <a:buChar char="§"/>
              <a:defRPr/>
            </a:pPr>
            <a:r>
              <a:rPr lang="en-US" altLang="en-US" sz="1200" dirty="0"/>
              <a:t>Use facial expressions and gestures</a:t>
            </a:r>
          </a:p>
          <a:p>
            <a:pPr>
              <a:buFont typeface="Wingdings" panose="05000000000000000000" pitchFamily="2" charset="2"/>
              <a:buChar char="§"/>
              <a:defRPr/>
            </a:pPr>
            <a:r>
              <a:rPr lang="en-US" altLang="en-US" sz="1200" dirty="0"/>
              <a:t>Never say, “Never mind”</a:t>
            </a:r>
          </a:p>
          <a:p>
            <a:pPr>
              <a:buFont typeface="Wingdings" panose="05000000000000000000" pitchFamily="2" charset="2"/>
              <a:buChar char="§"/>
            </a:pPr>
            <a:r>
              <a:rPr lang="en-US" altLang="en-US" sz="1200" dirty="0"/>
              <a:t>Rephrase</a:t>
            </a:r>
          </a:p>
          <a:p>
            <a:pPr>
              <a:buFont typeface="Wingdings" panose="05000000000000000000" pitchFamily="2" charset="2"/>
              <a:buChar char="§"/>
            </a:pPr>
            <a:r>
              <a:rPr lang="en-US" altLang="en-US" sz="1200" dirty="0"/>
              <a:t>Be patient</a:t>
            </a:r>
          </a:p>
          <a:p>
            <a:pPr>
              <a:buFont typeface="Wingdings" panose="05000000000000000000" pitchFamily="2" charset="2"/>
              <a:buChar char="§"/>
            </a:pPr>
            <a:r>
              <a:rPr lang="en-US" altLang="en-US" sz="1200" dirty="0"/>
              <a:t>Talk to, not about</a:t>
            </a:r>
          </a:p>
          <a:p>
            <a:pPr>
              <a:buFont typeface="Wingdings" panose="05000000000000000000" pitchFamily="2" charset="2"/>
              <a:buChar char="§"/>
            </a:pPr>
            <a:r>
              <a:rPr lang="en-US" altLang="en-US" sz="1200" dirty="0"/>
              <a:t>Provide breaks when needed</a:t>
            </a:r>
          </a:p>
          <a:p>
            <a:pPr>
              <a:buFont typeface="Wingdings" panose="05000000000000000000" pitchFamily="2" charset="2"/>
              <a:buChar char="§"/>
            </a:pPr>
            <a:r>
              <a:rPr lang="en-US" altLang="en-US" sz="1200" dirty="0"/>
              <a:t>Write important information</a:t>
            </a:r>
          </a:p>
          <a:p>
            <a:pPr>
              <a:buFont typeface="Wingdings" panose="05000000000000000000" pitchFamily="2" charset="2"/>
              <a:buChar char="§"/>
            </a:pPr>
            <a:r>
              <a:rPr lang="en-US" altLang="en-US" sz="1200" dirty="0"/>
              <a:t>Ask the HOH person the best mode of communicating</a:t>
            </a:r>
          </a:p>
          <a:p>
            <a:pPr>
              <a:buFont typeface="Wingdings" panose="05000000000000000000" pitchFamily="2" charset="2"/>
              <a:buChar char="§"/>
              <a:defRPr/>
            </a:pPr>
            <a:endParaRPr lang="en-US" alt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2257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that most hard of hearing people are not good at self advocating for their communication needs.  Be proactive </a:t>
            </a:r>
          </a:p>
        </p:txBody>
      </p:sp>
      <p:sp>
        <p:nvSpPr>
          <p:cNvPr id="4" name="Slide Number Placeholder 3"/>
          <p:cNvSpPr>
            <a:spLocks noGrp="1"/>
          </p:cNvSpPr>
          <p:nvPr>
            <p:ph type="sldNum" sz="quarter" idx="5"/>
          </p:nvPr>
        </p:nvSpPr>
        <p:spPr/>
        <p:txBody>
          <a:bodyPr/>
          <a:lstStyle/>
          <a:p>
            <a:fld id="{14170C7A-3482-4B3A-B74E-3445CBA8B0F6}" type="slidenum">
              <a:rPr lang="en-US" smtClean="0"/>
              <a:t>16</a:t>
            </a:fld>
            <a:endParaRPr lang="en-US"/>
          </a:p>
        </p:txBody>
      </p:sp>
    </p:spTree>
    <p:extLst>
      <p:ext uri="{BB962C8B-B14F-4D97-AF65-F5344CB8AC3E}">
        <p14:creationId xmlns:p14="http://schemas.microsoft.com/office/powerpoint/2010/main" val="1352794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that most hard of hearing people are not good at self advocating for their communication needs.  Be proactive </a:t>
            </a:r>
          </a:p>
        </p:txBody>
      </p:sp>
      <p:sp>
        <p:nvSpPr>
          <p:cNvPr id="4" name="Slide Number Placeholder 3"/>
          <p:cNvSpPr>
            <a:spLocks noGrp="1"/>
          </p:cNvSpPr>
          <p:nvPr>
            <p:ph type="sldNum" sz="quarter" idx="5"/>
          </p:nvPr>
        </p:nvSpPr>
        <p:spPr/>
        <p:txBody>
          <a:bodyPr/>
          <a:lstStyle/>
          <a:p>
            <a:fld id="{14170C7A-3482-4B3A-B74E-3445CBA8B0F6}" type="slidenum">
              <a:rPr lang="en-US" smtClean="0"/>
              <a:t>17</a:t>
            </a:fld>
            <a:endParaRPr lang="en-US"/>
          </a:p>
        </p:txBody>
      </p:sp>
    </p:spTree>
    <p:extLst>
      <p:ext uri="{BB962C8B-B14F-4D97-AF65-F5344CB8AC3E}">
        <p14:creationId xmlns:p14="http://schemas.microsoft.com/office/powerpoint/2010/main" val="542976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9526"/>
            <a:ext cx="2689348" cy="1987602"/>
          </a:xfrm>
          <a:prstGeom prst="rect">
            <a:avLst/>
          </a:prstGeom>
        </p:spPr>
      </p:pic>
      <p:sp>
        <p:nvSpPr>
          <p:cNvPr id="11" name="Rectangle 10"/>
          <p:cNvSpPr/>
          <p:nvPr userDrawn="1"/>
        </p:nvSpPr>
        <p:spPr>
          <a:xfrm>
            <a:off x="0" y="6530110"/>
            <a:ext cx="12192000" cy="351629"/>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0" i="0" baseline="0">
                <a:solidFill>
                  <a:srgbClr val="31425A"/>
                </a:solidFill>
                <a:latin typeface="Arial Black" panose="020B0A04020102020204" pitchFamily="34" charset="0"/>
                <a:ea typeface="Arial Black" panose="020B0A04020102020204" pitchFamily="34" charset="0"/>
                <a:cs typeface="Arial Black" panose="020B0A040201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solidFill>
                  <a:srgbClr val="385676"/>
                </a:solidFill>
                <a:latin typeface="Arial Black" panose="020B0A04020102020204" pitchFamily="34" charset="0"/>
                <a:ea typeface="Arial Black" panose="020B0A04020102020204" pitchFamily="34" charset="0"/>
                <a:cs typeface="Arial Nova Light" panose="020B03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0" i="0" baseline="0">
                <a:solidFill>
                  <a:srgbClr val="385676"/>
                </a:solidFill>
                <a:latin typeface="Arial Nova Light" panose="020B0304020202020204" pitchFamily="34" charset="0"/>
                <a:ea typeface="Arial Nova Light" panose="020B0304020202020204" pitchFamily="34" charset="0"/>
                <a:cs typeface="Arial Nova Light" panose="020B0304020202020204" pitchFamily="34" charset="0"/>
              </a:defRPr>
            </a:lvl1pPr>
          </a:lstStyle>
          <a:p>
            <a:pPr lvl="0"/>
            <a:r>
              <a:rPr lang="en-US" dirty="0"/>
              <a:t>Click to Add Date</a:t>
            </a:r>
          </a:p>
        </p:txBody>
      </p:sp>
      <p:pic>
        <p:nvPicPr>
          <p:cNvPr id="4" name="Graphic 3">
            <a:extLst>
              <a:ext uri="{FF2B5EF4-FFF2-40B4-BE49-F238E27FC236}">
                <a16:creationId xmlns:a16="http://schemas.microsoft.com/office/drawing/2014/main" id="{35D06F6F-23C4-44D4-84F9-79D382A3552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
            <a:ext cx="12192000" cy="1650445"/>
          </a:xfrm>
          <a:prstGeom prst="rect">
            <a:avLst/>
          </a:prstGeom>
        </p:spPr>
      </p:pic>
    </p:spTree>
    <p:extLst>
      <p:ext uri="{BB962C8B-B14F-4D97-AF65-F5344CB8AC3E}">
        <p14:creationId xmlns:p14="http://schemas.microsoft.com/office/powerpoint/2010/main" val="119884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Slide - Mtns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977837" y="70131"/>
            <a:ext cx="576919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977837" y="400041"/>
            <a:ext cx="5769193"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6648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Slide - Coast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1368458" y="70131"/>
            <a:ext cx="7177781"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368458" y="400041"/>
            <a:ext cx="7177781"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690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 Pharma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1368458" y="70131"/>
            <a:ext cx="7177781"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368458" y="400041"/>
            <a:ext cx="7177781"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6660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 Manufacturing Image Title/Subtitle Area, Short Text, Logo, B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1137045" y="70131"/>
            <a:ext cx="6519532"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137045" y="400041"/>
            <a:ext cx="6519532"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9720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 - Seaport Industrial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1250084" y="70131"/>
            <a:ext cx="6171648"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250084" y="400041"/>
            <a:ext cx="6171648"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6431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89000" y="1320801"/>
            <a:ext cx="10517717" cy="4795307"/>
          </a:xfrm>
          <a:prstGeom prst="rect">
            <a:avLst/>
          </a:prstGeom>
        </p:spPr>
        <p:txBody>
          <a:bodyPr>
            <a:noAutofit/>
          </a:bodyPr>
          <a:lstStyle>
            <a:lvl1pPr marL="228600" indent="-228600">
              <a:lnSpc>
                <a:spcPct val="100000"/>
              </a:lnSpc>
              <a:spcBef>
                <a:spcPts val="1200"/>
              </a:spcBef>
              <a:defRPr sz="2800" b="1" i="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1pPr>
            <a:lvl2pPr marL="576263" indent="-233363">
              <a:lnSpc>
                <a:spcPct val="100000"/>
              </a:lnSpc>
              <a:buFont typeface="Franklin Gothic Medium" panose="020B0603020102020204" pitchFamily="34" charset="0"/>
              <a:buChar char="−"/>
              <a:defRPr sz="2400" b="1" i="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2pPr>
            <a:lvl3pPr marL="973138" indent="-228600">
              <a:lnSpc>
                <a:spcPct val="100000"/>
              </a:lnSpc>
              <a:defRPr sz="2000" b="1" i="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889000" y="6192308"/>
            <a:ext cx="10564989" cy="330200"/>
          </a:xfrm>
          <a:prstGeom prst="rect">
            <a:avLst/>
          </a:prstGeom>
        </p:spPr>
        <p:txBody>
          <a:bodyPr anchor="b">
            <a:noAutofit/>
          </a:bodyPr>
          <a:lstStyle>
            <a:lvl1pPr marL="0" indent="0">
              <a:lnSpc>
                <a:spcPct val="100000"/>
              </a:lnSpc>
              <a:spcBef>
                <a:spcPts val="0"/>
              </a:spcBef>
              <a:buNone/>
              <a:defRPr sz="1200" b="0" i="0" baseline="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352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84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0" i="0" baseline="0">
                <a:solidFill>
                  <a:schemeClr val="tx2">
                    <a:lumMod val="75000"/>
                  </a:schemeClr>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907569" y="1233973"/>
            <a:ext cx="10448348" cy="1212895"/>
          </a:xfrm>
          <a:prstGeom prst="rect">
            <a:avLst/>
          </a:prstGeom>
        </p:spPr>
        <p:txBody>
          <a:bodyPr>
            <a:noAutofit/>
          </a:bodyPr>
          <a:lstStyle>
            <a:lvl1pPr marL="228600" indent="-228600">
              <a:lnSpc>
                <a:spcPct val="100000"/>
              </a:lnSpc>
              <a:spcBef>
                <a:spcPts val="0"/>
              </a:spcBef>
              <a:defRPr sz="2000" b="1" i="0">
                <a:solidFill>
                  <a:schemeClr val="tx1">
                    <a:lumMod val="85000"/>
                    <a:lumOff val="15000"/>
                  </a:schemeClr>
                </a:solidFill>
                <a:latin typeface="+mn-lt"/>
                <a:ea typeface="Arial Nova Light" panose="020B0304020202020204" pitchFamily="34" charset="0"/>
                <a:cs typeface="Arial Nova Light" panose="020B0304020202020204" pitchFamily="34" charset="0"/>
              </a:defRPr>
            </a:lvl1pPr>
            <a:lvl2pPr marL="576263" indent="-233363">
              <a:lnSpc>
                <a:spcPct val="100000"/>
              </a:lnSpc>
              <a:spcBef>
                <a:spcPts val="0"/>
              </a:spcBef>
              <a:buFont typeface="Franklin Gothic Medium" panose="020B0603020102020204" pitchFamily="34" charset="0"/>
              <a:buChar char="−"/>
              <a:defRPr sz="2000" b="1" i="0">
                <a:solidFill>
                  <a:schemeClr val="tx1">
                    <a:lumMod val="85000"/>
                    <a:lumOff val="15000"/>
                  </a:schemeClr>
                </a:solidFill>
                <a:latin typeface="+mn-lt"/>
                <a:ea typeface="Arial Nova Light" panose="020B0304020202020204" pitchFamily="34" charset="0"/>
                <a:cs typeface="Arial Nova Light" panose="020B0304020202020204" pitchFamily="34" charset="0"/>
              </a:defRPr>
            </a:lvl2pPr>
            <a:lvl3pPr marL="973138" indent="-228600">
              <a:lnSpc>
                <a:spcPct val="100000"/>
              </a:lnSpc>
              <a:spcBef>
                <a:spcPts val="0"/>
              </a:spcBef>
              <a:defRPr sz="2000" b="1" i="0">
                <a:solidFill>
                  <a:schemeClr val="tx1">
                    <a:lumMod val="85000"/>
                    <a:lumOff val="15000"/>
                  </a:schemeClr>
                </a:solidFill>
                <a:latin typeface="+mn-lt"/>
                <a:ea typeface="Arial Nova Light" panose="020B0304020202020204" pitchFamily="34" charset="0"/>
                <a:cs typeface="Arial Nova Light" panose="020B03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899159" y="6175375"/>
            <a:ext cx="10453231" cy="330200"/>
          </a:xfrm>
          <a:prstGeom prst="rect">
            <a:avLst/>
          </a:prstGeom>
        </p:spPr>
        <p:txBody>
          <a:bodyPr anchor="b">
            <a:noAutofit/>
          </a:bodyPr>
          <a:lstStyle>
            <a:lvl1pPr marL="0" indent="0">
              <a:lnSpc>
                <a:spcPct val="100000"/>
              </a:lnSpc>
              <a:spcBef>
                <a:spcPts val="0"/>
              </a:spcBef>
              <a:buNone/>
              <a:defRPr sz="1200" b="0" i="0" baseline="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899158" y="2472267"/>
            <a:ext cx="10456759" cy="3694230"/>
          </a:xfrm>
          <a:prstGeom prst="rect">
            <a:avLst/>
          </a:prstGeom>
        </p:spPr>
        <p:txBody>
          <a:bodyPr/>
          <a:lstStyle>
            <a:lvl1pPr marL="0" indent="0" algn="ctr">
              <a:buNone/>
              <a:defRPr sz="2400" b="1" i="0" baseline="0">
                <a:solidFill>
                  <a:schemeClr val="tx1">
                    <a:lumMod val="85000"/>
                    <a:lumOff val="15000"/>
                  </a:schemeClr>
                </a:solidFill>
                <a:latin typeface="+mn-lt"/>
                <a:ea typeface="Arial Nova Light" panose="020B0304020202020204" pitchFamily="34" charset="0"/>
                <a:cs typeface="Arial Nova Light" panose="020B0304020202020204" pitchFamily="34" charset="0"/>
              </a:defRPr>
            </a:lvl1pPr>
          </a:lstStyle>
          <a:p>
            <a:pPr lvl="0"/>
            <a:r>
              <a:rPr lang="en-US" dirty="0"/>
              <a:t>Click icon below to add table or chart</a:t>
            </a:r>
          </a:p>
        </p:txBody>
      </p:sp>
      <p:cxnSp>
        <p:nvCxnSpPr>
          <p:cNvPr id="7" name="Straight Connector 6"/>
          <p:cNvCxnSpPr>
            <a:cxnSpLocks/>
          </p:cNvCxnSpPr>
          <p:nvPr userDrawn="1"/>
        </p:nvCxnSpPr>
        <p:spPr>
          <a:xfrm>
            <a:off x="0" y="64971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58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0" i="0" baseline="0">
                <a:solidFill>
                  <a:schemeClr val="tx2">
                    <a:lumMod val="75000"/>
                  </a:schemeClr>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899157" y="6135158"/>
            <a:ext cx="10456760" cy="330200"/>
          </a:xfrm>
          <a:prstGeom prst="rect">
            <a:avLst/>
          </a:prstGeom>
        </p:spPr>
        <p:txBody>
          <a:bodyPr anchor="b">
            <a:noAutofit/>
          </a:bodyPr>
          <a:lstStyle>
            <a:lvl1pPr marL="0" indent="0">
              <a:lnSpc>
                <a:spcPct val="100000"/>
              </a:lnSpc>
              <a:spcBef>
                <a:spcPts val="0"/>
              </a:spcBef>
              <a:buNone/>
              <a:defRPr sz="1200" b="0" i="0" baseline="0">
                <a:solidFill>
                  <a:schemeClr val="tx1">
                    <a:lumMod val="85000"/>
                    <a:lumOff val="15000"/>
                  </a:schemeClr>
                </a:solidFill>
                <a:latin typeface="+mn-lt"/>
                <a:ea typeface="Gotham Bold" charset="0"/>
                <a:cs typeface="Gotham Bold"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899158" y="1221273"/>
            <a:ext cx="10456759" cy="4902890"/>
          </a:xfrm>
          <a:prstGeom prst="rect">
            <a:avLst/>
          </a:prstGeom>
        </p:spPr>
        <p:txBody>
          <a:bodyPr/>
          <a:lstStyle>
            <a:lvl1pPr marL="0" indent="0" algn="ctr">
              <a:buNone/>
              <a:defRPr b="1" i="0" baseline="0">
                <a:solidFill>
                  <a:schemeClr val="tx1">
                    <a:lumMod val="85000"/>
                    <a:lumOff val="15000"/>
                  </a:schemeClr>
                </a:solidFill>
                <a:latin typeface="+mn-lt"/>
                <a:ea typeface="Arial Nova Light" panose="020B0304020202020204" pitchFamily="34" charset="0"/>
                <a:cs typeface="Arial Nova Light" panose="020B0304020202020204" pitchFamily="34" charset="0"/>
              </a:defRPr>
            </a:lvl1pPr>
          </a:lstStyle>
          <a:p>
            <a:pPr lvl="0"/>
            <a:r>
              <a:rPr lang="en-US" dirty="0"/>
              <a:t>Click icon below to add table or chart</a:t>
            </a:r>
          </a:p>
        </p:txBody>
      </p:sp>
      <p:cxnSp>
        <p:nvCxnSpPr>
          <p:cNvPr id="6" name="Straight Connector 5"/>
          <p:cNvCxnSpPr>
            <a:cxnSpLocks/>
          </p:cNvCxnSpPr>
          <p:nvPr userDrawn="1"/>
        </p:nvCxnSpPr>
        <p:spPr>
          <a:xfrm>
            <a:off x="80413" y="6497108"/>
            <a:ext cx="12111588"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10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0" i="0" baseline="0">
                <a:solidFill>
                  <a:schemeClr val="tx2">
                    <a:lumMod val="75000"/>
                  </a:schemeClr>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899159" y="6185958"/>
            <a:ext cx="10456759" cy="227542"/>
          </a:xfrm>
          <a:prstGeom prst="rect">
            <a:avLst/>
          </a:prstGeom>
        </p:spPr>
        <p:txBody>
          <a:bodyPr anchor="b">
            <a:noAutofit/>
          </a:bodyPr>
          <a:lstStyle>
            <a:lvl1pPr marL="0" indent="0">
              <a:lnSpc>
                <a:spcPct val="100000"/>
              </a:lnSpc>
              <a:spcBef>
                <a:spcPts val="0"/>
              </a:spcBef>
              <a:buNone/>
              <a:defRPr sz="1200" b="0" i="0" baseline="0">
                <a:solidFill>
                  <a:schemeClr val="tx1">
                    <a:lumMod val="85000"/>
                    <a:lumOff val="15000"/>
                  </a:schemeClr>
                </a:solidFill>
                <a:latin typeface="+mn-lt"/>
                <a:ea typeface="Gotham Bold" charset="0"/>
                <a:cs typeface="Gotham Bold"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899159" y="1782231"/>
            <a:ext cx="5051213" cy="4392732"/>
          </a:xfrm>
          <a:prstGeom prst="rect">
            <a:avLst/>
          </a:prstGeom>
        </p:spPr>
        <p:txBody>
          <a:bodyPr/>
          <a:lstStyle>
            <a:lvl1pPr marL="0" indent="0" algn="ctr">
              <a:buNone/>
              <a:defRPr sz="2000" b="1" i="0" baseline="0">
                <a:solidFill>
                  <a:schemeClr val="tx1">
                    <a:lumMod val="85000"/>
                    <a:lumOff val="15000"/>
                  </a:schemeClr>
                </a:solidFill>
                <a:latin typeface="+mn-lt"/>
                <a:ea typeface="Arial Nova Light" panose="020B0304020202020204" pitchFamily="34" charset="0"/>
                <a:cs typeface="Arial Nova Light" panose="020B03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782231"/>
            <a:ext cx="5120640" cy="4392732"/>
          </a:xfrm>
          <a:prstGeom prst="rect">
            <a:avLst/>
          </a:prstGeom>
        </p:spPr>
        <p:txBody>
          <a:bodyPr/>
          <a:lstStyle>
            <a:lvl1pPr marL="0" indent="0" algn="ctr">
              <a:buNone/>
              <a:defRPr sz="2000" b="1" i="0" baseline="0">
                <a:solidFill>
                  <a:schemeClr val="tx1">
                    <a:lumMod val="85000"/>
                    <a:lumOff val="15000"/>
                  </a:schemeClr>
                </a:solidFill>
                <a:latin typeface="+mn-lt"/>
                <a:ea typeface="Arial Nova Light" panose="020B0304020202020204" pitchFamily="34" charset="0"/>
                <a:cs typeface="Arial Nova Light" panose="020B03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99160" y="1214965"/>
            <a:ext cx="5051213" cy="500063"/>
          </a:xfrm>
          <a:prstGeom prst="rect">
            <a:avLst/>
          </a:prstGeom>
        </p:spPr>
        <p:txBody>
          <a:bodyPr anchor="b">
            <a:noAutofit/>
          </a:bodyPr>
          <a:lstStyle>
            <a:lvl1pPr marL="0" indent="0" algn="ctr">
              <a:buNone/>
              <a:defRPr sz="2400" b="1" i="0">
                <a:solidFill>
                  <a:schemeClr val="tx1">
                    <a:lumMod val="85000"/>
                    <a:lumOff val="15000"/>
                  </a:schemeClr>
                </a:solidFill>
                <a:latin typeface="+mn-lt"/>
                <a:ea typeface="Arial Nova Light" panose="020B0304020202020204" pitchFamily="34" charset="0"/>
                <a:cs typeface="Arial Nova Light" panose="020B03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14965"/>
            <a:ext cx="5120640" cy="500063"/>
          </a:xfrm>
          <a:prstGeom prst="rect">
            <a:avLst/>
          </a:prstGeom>
        </p:spPr>
        <p:txBody>
          <a:bodyPr anchor="b">
            <a:noAutofit/>
          </a:bodyPr>
          <a:lstStyle>
            <a:lvl1pPr marL="0" indent="0" algn="ctr">
              <a:buNone/>
              <a:defRPr sz="2400" b="1" i="0">
                <a:solidFill>
                  <a:schemeClr val="tx1">
                    <a:lumMod val="85000"/>
                    <a:lumOff val="15000"/>
                  </a:schemeClr>
                </a:solidFill>
                <a:latin typeface="+mn-lt"/>
                <a:ea typeface="Arial Nova Light" panose="020B0304020202020204" pitchFamily="34" charset="0"/>
                <a:cs typeface="Arial Nova Light" panose="020B0304020202020204" pitchFamily="34" charset="0"/>
              </a:defRPr>
            </a:lvl1pPr>
          </a:lstStyle>
          <a:p>
            <a:pPr lvl="0"/>
            <a:r>
              <a:rPr lang="en-US" dirty="0"/>
              <a:t>Click to add title</a:t>
            </a:r>
          </a:p>
        </p:txBody>
      </p:sp>
      <p:cxnSp>
        <p:nvCxnSpPr>
          <p:cNvPr id="11" name="Straight Connector 10"/>
          <p:cNvCxnSpPr/>
          <p:nvPr userDrawn="1"/>
        </p:nvCxnSpPr>
        <p:spPr>
          <a:xfrm>
            <a:off x="0" y="65098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50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99159" y="1785938"/>
            <a:ext cx="5050792" cy="4402137"/>
          </a:xfrm>
          <a:prstGeom prst="rect">
            <a:avLst/>
          </a:prstGeom>
        </p:spPr>
        <p:txBody>
          <a:bodyPr>
            <a:noAutofit/>
          </a:bodyPr>
          <a:lstStyle>
            <a:lvl1pPr>
              <a:lnSpc>
                <a:spcPct val="100000"/>
              </a:lnSpc>
              <a:spcBef>
                <a:spcPts val="0"/>
              </a:spcBef>
              <a:spcAft>
                <a:spcPts val="0"/>
              </a:spcAft>
              <a:defRPr sz="2000" b="1" i="0">
                <a:solidFill>
                  <a:schemeClr val="tx1">
                    <a:lumMod val="85000"/>
                    <a:lumOff val="15000"/>
                  </a:schemeClr>
                </a:solidFill>
                <a:latin typeface="+mn-lt"/>
                <a:ea typeface="Arial Nova Light" panose="020B0304020202020204" pitchFamily="34" charset="0"/>
                <a:cs typeface="Arial Nova Light" panose="020B0304020202020204" pitchFamily="34" charset="0"/>
              </a:defRPr>
            </a:lvl1pPr>
            <a:lvl2pPr marL="514350" indent="-171450">
              <a:buFont typeface="Franklin Gothic Medium Cond" panose="020B0606030402020204" pitchFamily="34" charset="0"/>
              <a:buChar char="–"/>
              <a:defRPr sz="2000" b="1" i="0">
                <a:solidFill>
                  <a:schemeClr val="tx1">
                    <a:lumMod val="85000"/>
                    <a:lumOff val="15000"/>
                  </a:schemeClr>
                </a:solidFill>
                <a:latin typeface="+mn-lt"/>
                <a:ea typeface="Arial Nova Light" panose="020B0304020202020204" pitchFamily="34" charset="0"/>
                <a:cs typeface="Arial Nova Light" panose="020B0304020202020204" pitchFamily="34" charset="0"/>
              </a:defRPr>
            </a:lvl2pPr>
            <a:lvl3pPr>
              <a:defRPr sz="2000" b="1" i="0">
                <a:solidFill>
                  <a:schemeClr val="tx1">
                    <a:lumMod val="85000"/>
                    <a:lumOff val="15000"/>
                  </a:schemeClr>
                </a:solidFill>
                <a:latin typeface="+mn-lt"/>
                <a:ea typeface="Arial Nova Light" panose="020B0304020202020204" pitchFamily="34" charset="0"/>
                <a:cs typeface="Arial Nova Light" panose="020B03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0" i="0" baseline="0">
                <a:solidFill>
                  <a:schemeClr val="tx2">
                    <a:lumMod val="75000"/>
                  </a:schemeClr>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899159" y="6188075"/>
            <a:ext cx="10456759" cy="312854"/>
          </a:xfrm>
          <a:prstGeom prst="rect">
            <a:avLst/>
          </a:prstGeom>
        </p:spPr>
        <p:txBody>
          <a:bodyPr anchor="b">
            <a:noAutofit/>
          </a:bodyPr>
          <a:lstStyle>
            <a:lvl1pPr marL="0" indent="0">
              <a:lnSpc>
                <a:spcPct val="100000"/>
              </a:lnSpc>
              <a:spcBef>
                <a:spcPts val="0"/>
              </a:spcBef>
              <a:buNone/>
              <a:defRPr sz="1200" b="0" i="0" baseline="0">
                <a:solidFill>
                  <a:schemeClr val="tx1">
                    <a:lumMod val="85000"/>
                    <a:lumOff val="15000"/>
                  </a:schemeClr>
                </a:solidFill>
                <a:latin typeface="+mn-lt"/>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899164" y="1214965"/>
            <a:ext cx="5051209" cy="500063"/>
          </a:xfrm>
          <a:prstGeom prst="rect">
            <a:avLst/>
          </a:prstGeom>
        </p:spPr>
        <p:txBody>
          <a:bodyPr anchor="b">
            <a:noAutofit/>
          </a:bodyPr>
          <a:lstStyle>
            <a:lvl1pPr marL="0" indent="0" algn="ctr">
              <a:buNone/>
              <a:defRPr sz="2400" b="1" i="0">
                <a:solidFill>
                  <a:schemeClr val="tx1">
                    <a:lumMod val="85000"/>
                    <a:lumOff val="15000"/>
                  </a:schemeClr>
                </a:solidFill>
                <a:latin typeface="+mn-lt"/>
                <a:ea typeface="Arial Nova Light" panose="020B0304020202020204" pitchFamily="34" charset="0"/>
                <a:cs typeface="Arial Nova Light" panose="020B03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14965"/>
            <a:ext cx="5120640" cy="500063"/>
          </a:xfrm>
          <a:prstGeom prst="rect">
            <a:avLst/>
          </a:prstGeom>
        </p:spPr>
        <p:txBody>
          <a:bodyPr anchor="b">
            <a:noAutofit/>
          </a:bodyPr>
          <a:lstStyle>
            <a:lvl1pPr marL="0" indent="0" algn="ctr">
              <a:buNone/>
              <a:defRPr sz="2400" b="1" i="0">
                <a:solidFill>
                  <a:schemeClr val="tx1">
                    <a:lumMod val="85000"/>
                    <a:lumOff val="15000"/>
                  </a:schemeClr>
                </a:solidFill>
                <a:latin typeface="+mn-lt"/>
                <a:ea typeface="Arial Nova Light" panose="020B0304020202020204" pitchFamily="34" charset="0"/>
                <a:cs typeface="Arial Nova Light" panose="020B03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6220600" y="1777060"/>
            <a:ext cx="5120217" cy="4402137"/>
          </a:xfrm>
          <a:prstGeom prst="rect">
            <a:avLst/>
          </a:prstGeom>
        </p:spPr>
        <p:txBody>
          <a:bodyPr>
            <a:noAutofit/>
          </a:bodyPr>
          <a:lstStyle>
            <a:lvl1pPr>
              <a:lnSpc>
                <a:spcPct val="100000"/>
              </a:lnSpc>
              <a:spcBef>
                <a:spcPts val="0"/>
              </a:spcBef>
              <a:spcAft>
                <a:spcPts val="0"/>
              </a:spcAft>
              <a:defRPr sz="2000" b="1" i="0">
                <a:solidFill>
                  <a:schemeClr val="tx1">
                    <a:lumMod val="85000"/>
                    <a:lumOff val="15000"/>
                  </a:schemeClr>
                </a:solidFill>
                <a:latin typeface="+mn-lt"/>
                <a:ea typeface="Arial Nova Light" panose="020B0304020202020204" pitchFamily="34" charset="0"/>
                <a:cs typeface="Arial Nova Light" panose="020B0304020202020204" pitchFamily="34" charset="0"/>
              </a:defRPr>
            </a:lvl1pPr>
            <a:lvl2pPr marL="514350" indent="-171450">
              <a:buFont typeface="Franklin Gothic Medium Cond" panose="020B0606030402020204" pitchFamily="34" charset="0"/>
              <a:buChar char="–"/>
              <a:defRPr sz="2000" b="1" i="0" baseline="0">
                <a:solidFill>
                  <a:schemeClr val="tx1">
                    <a:lumMod val="85000"/>
                    <a:lumOff val="15000"/>
                  </a:schemeClr>
                </a:solidFill>
                <a:latin typeface="+mn-lt"/>
                <a:ea typeface="Arial Nova Light" panose="020B0304020202020204" pitchFamily="34" charset="0"/>
                <a:cs typeface="Arial Nova Light" panose="020B0304020202020204" pitchFamily="34" charset="0"/>
              </a:defRPr>
            </a:lvl2pPr>
            <a:lvl3pPr>
              <a:defRPr sz="2000" b="1" i="0" baseline="0">
                <a:solidFill>
                  <a:schemeClr val="tx1">
                    <a:lumMod val="85000"/>
                    <a:lumOff val="15000"/>
                  </a:schemeClr>
                </a:solidFill>
                <a:latin typeface="+mn-lt"/>
                <a:ea typeface="Arial Nova Light" panose="020B0304020202020204" pitchFamily="34" charset="0"/>
                <a:cs typeface="Arial Nova Light" panose="020B03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098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2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0" i="0" baseline="0">
                <a:solidFill>
                  <a:schemeClr val="tx2">
                    <a:lumMod val="75000"/>
                  </a:schemeClr>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76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228729"/>
            <a:ext cx="105156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984906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Slide - Pottery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56"/>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238250" y="70131"/>
            <a:ext cx="7372351"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38250" y="400041"/>
            <a:ext cx="7372351"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1399074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696383" y="6527132"/>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latin typeface="Arial Black" panose="020B0A04020102020204" pitchFamily="34" charset="0"/>
                <a:cs typeface="Arial Nova Light" panose="020B0304020202020204" pitchFamily="34" charset="0"/>
              </a:rPr>
              <a:t>NCDHHS, Division of Services for the Deaf and Hard of Hearing</a:t>
            </a:r>
          </a:p>
        </p:txBody>
      </p:sp>
      <p:sp>
        <p:nvSpPr>
          <p:cNvPr id="5" name="Text Placeholder 13"/>
          <p:cNvSpPr txBox="1">
            <a:spLocks/>
          </p:cNvSpPr>
          <p:nvPr userDrawn="1"/>
        </p:nvSpPr>
        <p:spPr>
          <a:xfrm>
            <a:off x="11503025" y="6600158"/>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900" smtClean="0">
                <a:latin typeface="Arial Black" panose="020B0A04020102020204" pitchFamily="34" charset="0"/>
              </a:rPr>
              <a:pPr/>
              <a:t>‹#›</a:t>
            </a:fld>
            <a:endParaRPr lang="en-US" sz="900" dirty="0">
              <a:latin typeface="Arial Black" panose="020B0A04020102020204" pitchFamily="34" charset="0"/>
            </a:endParaRPr>
          </a:p>
        </p:txBody>
      </p:sp>
    </p:spTree>
    <p:extLst>
      <p:ext uri="{BB962C8B-B14F-4D97-AF65-F5344CB8AC3E}">
        <p14:creationId xmlns:p14="http://schemas.microsoft.com/office/powerpoint/2010/main" val="8578027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9.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hhs.gov/civil-rights/for-providers/clearance-medicare-providers/auxiliary-aids-persons-disabilities/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ncleg.net/gascripts/statutes/StatutesTOC.pl?Chapter=0090D"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ncdhhs.gov/dsdhh"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630D33-AF64-434B-9A9B-B2609C0D28F8}"/>
              </a:ext>
            </a:extLst>
          </p:cNvPr>
          <p:cNvSpPr>
            <a:spLocks noGrp="1"/>
          </p:cNvSpPr>
          <p:nvPr>
            <p:ph type="body" sz="quarter" idx="10"/>
          </p:nvPr>
        </p:nvSpPr>
        <p:spPr>
          <a:xfrm>
            <a:off x="3691462" y="2080367"/>
            <a:ext cx="7699023" cy="2020824"/>
          </a:xfrm>
        </p:spPr>
        <p:txBody>
          <a:bodyPr/>
          <a:lstStyle/>
          <a:p>
            <a:r>
              <a:rPr lang="en-US" dirty="0"/>
              <a:t>Americans with Disabilities Act</a:t>
            </a:r>
          </a:p>
          <a:p>
            <a:r>
              <a:rPr lang="en-US" sz="2800" dirty="0"/>
              <a:t>Auxiliary Aids and Services for Effective Communication</a:t>
            </a:r>
          </a:p>
        </p:txBody>
      </p:sp>
      <p:sp>
        <p:nvSpPr>
          <p:cNvPr id="3" name="Text Placeholder 2">
            <a:extLst>
              <a:ext uri="{FF2B5EF4-FFF2-40B4-BE49-F238E27FC236}">
                <a16:creationId xmlns:a16="http://schemas.microsoft.com/office/drawing/2014/main" id="{9CADDACF-9340-41A2-8870-0C979500194D}"/>
              </a:ext>
            </a:extLst>
          </p:cNvPr>
          <p:cNvSpPr>
            <a:spLocks noGrp="1"/>
          </p:cNvSpPr>
          <p:nvPr>
            <p:ph type="body" sz="quarter" idx="11"/>
          </p:nvPr>
        </p:nvSpPr>
        <p:spPr>
          <a:xfrm>
            <a:off x="3691462" y="4435365"/>
            <a:ext cx="7699023" cy="1352475"/>
          </a:xfrm>
        </p:spPr>
        <p:txBody>
          <a:bodyPr/>
          <a:lstStyle/>
          <a:p>
            <a:r>
              <a:rPr lang="en-US" dirty="0"/>
              <a:t>Lee M. Williamson</a:t>
            </a:r>
          </a:p>
          <a:p>
            <a:r>
              <a:rPr lang="en-US" dirty="0"/>
              <a:t>Division of Services for the Deaf and Hard of Hearing</a:t>
            </a:r>
          </a:p>
        </p:txBody>
      </p:sp>
      <p:sp>
        <p:nvSpPr>
          <p:cNvPr id="4" name="Text Placeholder 3">
            <a:extLst>
              <a:ext uri="{FF2B5EF4-FFF2-40B4-BE49-F238E27FC236}">
                <a16:creationId xmlns:a16="http://schemas.microsoft.com/office/drawing/2014/main" id="{8CFF066D-FE03-4BF4-8D93-C189DEDF431D}"/>
              </a:ext>
            </a:extLst>
          </p:cNvPr>
          <p:cNvSpPr>
            <a:spLocks noGrp="1"/>
          </p:cNvSpPr>
          <p:nvPr>
            <p:ph type="body" sz="quarter" idx="12"/>
          </p:nvPr>
        </p:nvSpPr>
        <p:spPr>
          <a:xfrm>
            <a:off x="3691462" y="5787840"/>
            <a:ext cx="7699023" cy="488226"/>
          </a:xfrm>
        </p:spPr>
        <p:txBody>
          <a:bodyPr/>
          <a:lstStyle/>
          <a:p>
            <a:r>
              <a:rPr lang="en-US" dirty="0"/>
              <a:t>January 27, 2021</a:t>
            </a:r>
          </a:p>
        </p:txBody>
      </p:sp>
    </p:spTree>
    <p:extLst>
      <p:ext uri="{BB962C8B-B14F-4D97-AF65-F5344CB8AC3E}">
        <p14:creationId xmlns:p14="http://schemas.microsoft.com/office/powerpoint/2010/main" val="1885406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B217A-DCBF-4E97-95C1-EAC053722186}"/>
              </a:ext>
            </a:extLst>
          </p:cNvPr>
          <p:cNvSpPr>
            <a:spLocks noGrp="1"/>
          </p:cNvSpPr>
          <p:nvPr>
            <p:ph type="title"/>
          </p:nvPr>
        </p:nvSpPr>
        <p:spPr/>
        <p:txBody>
          <a:bodyPr/>
          <a:lstStyle/>
          <a:p>
            <a:pPr algn="ctr"/>
            <a:r>
              <a:rPr lang="en-US" b="0" dirty="0">
                <a:solidFill>
                  <a:schemeClr val="accent3">
                    <a:lumMod val="75000"/>
                  </a:schemeClr>
                </a:solidFill>
              </a:rPr>
              <a:t>Demographics</a:t>
            </a:r>
          </a:p>
        </p:txBody>
      </p:sp>
      <p:sp>
        <p:nvSpPr>
          <p:cNvPr id="5" name="Rectangle 4">
            <a:extLst>
              <a:ext uri="{FF2B5EF4-FFF2-40B4-BE49-F238E27FC236}">
                <a16:creationId xmlns:a16="http://schemas.microsoft.com/office/drawing/2014/main" id="{F6140523-139D-42C1-B115-CED0692CE3FC}"/>
              </a:ext>
            </a:extLst>
          </p:cNvPr>
          <p:cNvSpPr/>
          <p:nvPr/>
        </p:nvSpPr>
        <p:spPr>
          <a:xfrm>
            <a:off x="1970173" y="1536174"/>
            <a:ext cx="8315661" cy="3785652"/>
          </a:xfrm>
          <a:prstGeom prst="rect">
            <a:avLst/>
          </a:prstGeom>
        </p:spPr>
        <p:txBody>
          <a:bodyPr wrap="square">
            <a:spAutoFit/>
          </a:bodyPr>
          <a:lstStyle/>
          <a:p>
            <a:r>
              <a:rPr lang="en-US" sz="2800" b="1" dirty="0">
                <a:solidFill>
                  <a:prstClr val="black"/>
                </a:solidFill>
                <a:latin typeface="Arial Black" panose="020B0A04020102020204" pitchFamily="34" charset="0"/>
              </a:rPr>
              <a:t>Total number of people with hearing loss:</a:t>
            </a:r>
          </a:p>
          <a:p>
            <a:pPr lvl="1"/>
            <a:endParaRPr lang="en-US" sz="2800" dirty="0">
              <a:solidFill>
                <a:prstClr val="black"/>
              </a:solidFill>
              <a:latin typeface="Arial Black" panose="020B0A04020102020204" pitchFamily="34" charset="0"/>
            </a:endParaRPr>
          </a:p>
          <a:p>
            <a:pPr lvl="1"/>
            <a:r>
              <a:rPr lang="en-US" sz="2800" b="1" dirty="0">
                <a:solidFill>
                  <a:prstClr val="black"/>
                </a:solidFill>
                <a:latin typeface="Arial Black" panose="020B0A04020102020204" pitchFamily="34" charset="0"/>
              </a:rPr>
              <a:t>Statewide:</a:t>
            </a:r>
            <a:r>
              <a:rPr lang="en-US" sz="2800" dirty="0">
                <a:solidFill>
                  <a:prstClr val="black"/>
                </a:solidFill>
                <a:latin typeface="Arial Black" panose="020B0A04020102020204" pitchFamily="34" charset="0"/>
              </a:rPr>
              <a:t> </a:t>
            </a:r>
          </a:p>
          <a:p>
            <a:pPr marL="685800" lvl="2"/>
            <a:r>
              <a:rPr lang="en-US" sz="2400" dirty="0">
                <a:solidFill>
                  <a:prstClr val="black"/>
                </a:solidFill>
                <a:latin typeface="Arial Black" panose="020B0A04020102020204" pitchFamily="34" charset="0"/>
              </a:rPr>
              <a:t>Over one million people </a:t>
            </a:r>
          </a:p>
          <a:p>
            <a:pPr marL="685800" lvl="2"/>
            <a:r>
              <a:rPr lang="en-US" sz="2400" dirty="0">
                <a:solidFill>
                  <a:prstClr val="black"/>
                </a:solidFill>
                <a:latin typeface="Arial Black" panose="020B0A04020102020204" pitchFamily="34" charset="0"/>
              </a:rPr>
              <a:t>Expected to increase 35 percent by 2030</a:t>
            </a:r>
          </a:p>
          <a:p>
            <a:pPr lvl="1"/>
            <a:endParaRPr lang="en-US" sz="2800" dirty="0">
              <a:solidFill>
                <a:prstClr val="black"/>
              </a:solidFill>
              <a:latin typeface="Arial Black" panose="020B0A04020102020204" pitchFamily="34" charset="0"/>
            </a:endParaRPr>
          </a:p>
          <a:p>
            <a:pPr lvl="1"/>
            <a:r>
              <a:rPr lang="en-US" sz="2800" b="1" dirty="0">
                <a:solidFill>
                  <a:prstClr val="black"/>
                </a:solidFill>
                <a:latin typeface="Arial Black" panose="020B0A04020102020204" pitchFamily="34" charset="0"/>
              </a:rPr>
              <a:t>Stanly County:</a:t>
            </a:r>
          </a:p>
          <a:p>
            <a:pPr marL="685800" lvl="2"/>
            <a:r>
              <a:rPr lang="en-US" sz="2400" dirty="0">
                <a:solidFill>
                  <a:prstClr val="black"/>
                </a:solidFill>
                <a:latin typeface="Arial Black" panose="020B0A04020102020204" pitchFamily="34" charset="0"/>
              </a:rPr>
              <a:t>8,198 (17.12 percent)</a:t>
            </a:r>
          </a:p>
          <a:p>
            <a:endParaRPr lang="en-US" altLang="en-US" sz="2800" dirty="0">
              <a:solidFill>
                <a:srgbClr val="000000"/>
              </a:solidFill>
              <a:latin typeface="Arial Black" panose="020B0A04020102020204" pitchFamily="34" charset="0"/>
            </a:endParaRPr>
          </a:p>
        </p:txBody>
      </p:sp>
      <p:sp>
        <p:nvSpPr>
          <p:cNvPr id="4" name="Text Placeholder 3">
            <a:extLst>
              <a:ext uri="{FF2B5EF4-FFF2-40B4-BE49-F238E27FC236}">
                <a16:creationId xmlns:a16="http://schemas.microsoft.com/office/drawing/2014/main" id="{82023588-944C-4446-9192-BF5E1A055AFB}"/>
              </a:ext>
            </a:extLst>
          </p:cNvPr>
          <p:cNvSpPr txBox="1">
            <a:spLocks/>
          </p:cNvSpPr>
          <p:nvPr/>
        </p:nvSpPr>
        <p:spPr>
          <a:xfrm>
            <a:off x="813505" y="6233946"/>
            <a:ext cx="10564989"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0" i="0" kern="1200" baseline="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en-US" dirty="0">
                <a:solidFill>
                  <a:srgbClr val="000000"/>
                </a:solidFill>
                <a:latin typeface="Arial Black" panose="020B0A04020102020204" pitchFamily="34" charset="0"/>
              </a:rPr>
              <a:t>Source: N.C. Office of State Budget and Management (2015 county population by age) and National Health Interview Survey (average of U.S. population age-adjusted percentages of population with hearing loss)</a:t>
            </a:r>
          </a:p>
        </p:txBody>
      </p:sp>
    </p:spTree>
    <p:extLst>
      <p:ext uri="{BB962C8B-B14F-4D97-AF65-F5344CB8AC3E}">
        <p14:creationId xmlns:p14="http://schemas.microsoft.com/office/powerpoint/2010/main" val="1117978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8F263A-B94D-428A-BC5F-774C8C43643B}"/>
              </a:ext>
            </a:extLst>
          </p:cNvPr>
          <p:cNvSpPr txBox="1"/>
          <p:nvPr/>
        </p:nvSpPr>
        <p:spPr>
          <a:xfrm>
            <a:off x="2157047" y="1708221"/>
            <a:ext cx="7566409" cy="3477875"/>
          </a:xfrm>
          <a:prstGeom prst="rect">
            <a:avLst/>
          </a:prstGeom>
          <a:noFill/>
        </p:spPr>
        <p:txBody>
          <a:bodyPr wrap="square" rtlCol="0">
            <a:spAutoFit/>
          </a:bodyPr>
          <a:lstStyle/>
          <a:p>
            <a:r>
              <a:rPr lang="en-US" sz="2800" b="1" u="sng" dirty="0">
                <a:solidFill>
                  <a:prstClr val="black"/>
                </a:solidFill>
                <a:latin typeface="Arial Black" panose="020B0A04020102020204" pitchFamily="34" charset="0"/>
              </a:rPr>
              <a:t>Technology: Equipment and Services</a:t>
            </a:r>
          </a:p>
          <a:p>
            <a:endParaRPr lang="en-US" sz="2800" b="1" u="sng" dirty="0">
              <a:solidFill>
                <a:prstClr val="black"/>
              </a:solidFill>
              <a:latin typeface="Arial"/>
            </a:endParaRPr>
          </a:p>
          <a:p>
            <a:pPr marL="457200" indent="-457200">
              <a:buFont typeface="Arial" panose="020B0604020202020204" pitchFamily="34" charset="0"/>
              <a:buChar char="•"/>
            </a:pPr>
            <a:r>
              <a:rPr lang="en-US" sz="2800" b="1" dirty="0">
                <a:solidFill>
                  <a:prstClr val="black"/>
                </a:solidFill>
                <a:latin typeface="Arial Black" panose="020B0A04020102020204" pitchFamily="34" charset="0"/>
              </a:rPr>
              <a:t>Relay NC &amp; CapTel NC</a:t>
            </a:r>
          </a:p>
          <a:p>
            <a:pPr marL="457200" indent="-457200">
              <a:buFont typeface="Arial" panose="020B0604020202020204" pitchFamily="34" charset="0"/>
              <a:buChar char="•"/>
            </a:pPr>
            <a:r>
              <a:rPr lang="en-US" sz="2800" b="1" dirty="0">
                <a:solidFill>
                  <a:prstClr val="black"/>
                </a:solidFill>
                <a:latin typeface="Arial Black" panose="020B0A04020102020204" pitchFamily="34" charset="0"/>
              </a:rPr>
              <a:t>Equipment Distribution Service</a:t>
            </a:r>
          </a:p>
          <a:p>
            <a:pPr marL="914400" lvl="1" indent="-457200">
              <a:buFont typeface="Arial" panose="020B0604020202020204" pitchFamily="34" charset="0"/>
              <a:buChar char="–"/>
            </a:pPr>
            <a:r>
              <a:rPr lang="en-US" sz="2400" b="1" dirty="0">
                <a:solidFill>
                  <a:prstClr val="black"/>
                </a:solidFill>
                <a:latin typeface="Arial Black" panose="020B0A04020102020204" pitchFamily="34" charset="0"/>
              </a:rPr>
              <a:t>smart phones and tablets</a:t>
            </a:r>
          </a:p>
          <a:p>
            <a:pPr marL="457200" indent="-457200">
              <a:buFont typeface="Arial" panose="020B0604020202020204" pitchFamily="34" charset="0"/>
              <a:buChar char="•"/>
            </a:pPr>
            <a:r>
              <a:rPr lang="en-US" sz="2800" b="1" dirty="0">
                <a:solidFill>
                  <a:prstClr val="black"/>
                </a:solidFill>
                <a:latin typeface="Arial Black" panose="020B0A04020102020204" pitchFamily="34" charset="0"/>
              </a:rPr>
              <a:t>National DeafBlind Equipment Distribution Program</a:t>
            </a:r>
          </a:p>
          <a:p>
            <a:endParaRPr lang="en-US" sz="2800" b="1" dirty="0">
              <a:solidFill>
                <a:prstClr val="black"/>
              </a:solidFill>
              <a:latin typeface="Arial"/>
            </a:endParaRPr>
          </a:p>
        </p:txBody>
      </p:sp>
      <p:sp>
        <p:nvSpPr>
          <p:cNvPr id="4" name="Rectangle 3">
            <a:extLst>
              <a:ext uri="{FF2B5EF4-FFF2-40B4-BE49-F238E27FC236}">
                <a16:creationId xmlns:a16="http://schemas.microsoft.com/office/drawing/2014/main" id="{4C380B12-3CFD-4EFA-A259-489870CD3D99}"/>
              </a:ext>
            </a:extLst>
          </p:cNvPr>
          <p:cNvSpPr txBox="1">
            <a:spLocks noChangeArrowheads="1"/>
          </p:cNvSpPr>
          <p:nvPr/>
        </p:nvSpPr>
        <p:spPr bwMode="auto">
          <a:xfrm>
            <a:off x="1642334" y="340895"/>
            <a:ext cx="8918090" cy="930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a:lstStyle>
          <a:p>
            <a:pPr defTabSz="685800" eaLnBrk="1" hangingPunct="1">
              <a:defRPr/>
            </a:pPr>
            <a:r>
              <a:rPr lang="en-US" sz="3200" b="1" dirty="0">
                <a:solidFill>
                  <a:srgbClr val="002060"/>
                </a:solidFill>
                <a:effectLst/>
                <a:latin typeface="Arial Black" panose="020B0A04020102020204" pitchFamily="34" charset="0"/>
              </a:rPr>
              <a:t>DSDHH: What We Do and Why?</a:t>
            </a:r>
          </a:p>
        </p:txBody>
      </p:sp>
      <p:pic>
        <p:nvPicPr>
          <p:cNvPr id="12" name="Picture 11">
            <a:extLst>
              <a:ext uri="{FF2B5EF4-FFF2-40B4-BE49-F238E27FC236}">
                <a16:creationId xmlns:a16="http://schemas.microsoft.com/office/drawing/2014/main" id="{9B9B7629-9A95-42A7-B22B-A74C0C2762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2409" y="2382936"/>
            <a:ext cx="1628015" cy="1371600"/>
          </a:xfrm>
          <a:prstGeom prst="rect">
            <a:avLst/>
          </a:prstGeom>
        </p:spPr>
      </p:pic>
      <p:pic>
        <p:nvPicPr>
          <p:cNvPr id="5" name="Picture 4">
            <a:extLst>
              <a:ext uri="{FF2B5EF4-FFF2-40B4-BE49-F238E27FC236}">
                <a16:creationId xmlns:a16="http://schemas.microsoft.com/office/drawing/2014/main" id="{D1DB464B-F282-467B-B470-A80E929F38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7201" y="4429251"/>
            <a:ext cx="3033223" cy="522970"/>
          </a:xfrm>
          <a:prstGeom prst="rect">
            <a:avLst/>
          </a:prstGeom>
        </p:spPr>
      </p:pic>
    </p:spTree>
    <p:extLst>
      <p:ext uri="{BB962C8B-B14F-4D97-AF65-F5344CB8AC3E}">
        <p14:creationId xmlns:p14="http://schemas.microsoft.com/office/powerpoint/2010/main" val="2637031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3E84D6-2D6F-4A62-8BD5-1698E0DD5109}"/>
              </a:ext>
            </a:extLst>
          </p:cNvPr>
          <p:cNvSpPr>
            <a:spLocks noGrp="1"/>
          </p:cNvSpPr>
          <p:nvPr>
            <p:ph type="body" sz="quarter" idx="10"/>
          </p:nvPr>
        </p:nvSpPr>
        <p:spPr>
          <a:xfrm>
            <a:off x="899160" y="1384482"/>
            <a:ext cx="10517717" cy="4795307"/>
          </a:xfrm>
        </p:spPr>
        <p:txBody>
          <a:bodyPr/>
          <a:lstStyle/>
          <a:p>
            <a:r>
              <a:rPr lang="en-US" dirty="0"/>
              <a:t>State funded</a:t>
            </a:r>
          </a:p>
          <a:p>
            <a:r>
              <a:rPr lang="en-US" b="0" dirty="0"/>
              <a:t>Application process</a:t>
            </a:r>
          </a:p>
          <a:p>
            <a:endParaRPr lang="en-US" b="0" dirty="0"/>
          </a:p>
          <a:p>
            <a:endParaRPr lang="en-US" b="0" dirty="0"/>
          </a:p>
          <a:p>
            <a:endParaRPr lang="en-US" b="0" dirty="0"/>
          </a:p>
          <a:p>
            <a:endParaRPr lang="en-US" b="0" dirty="0"/>
          </a:p>
          <a:p>
            <a:r>
              <a:rPr lang="en-US" b="0" dirty="0"/>
              <a:t>Information sessions</a:t>
            </a:r>
          </a:p>
          <a:p>
            <a:r>
              <a:rPr lang="en-US" b="0" dirty="0"/>
              <a:t>Supporting documents</a:t>
            </a:r>
            <a:endParaRPr lang="en-US" dirty="0"/>
          </a:p>
        </p:txBody>
      </p:sp>
      <p:sp>
        <p:nvSpPr>
          <p:cNvPr id="8" name="Title 1">
            <a:extLst>
              <a:ext uri="{FF2B5EF4-FFF2-40B4-BE49-F238E27FC236}">
                <a16:creationId xmlns:a16="http://schemas.microsoft.com/office/drawing/2014/main" id="{0ADFA7C9-F83C-470A-A309-86004150C6CA}"/>
              </a:ext>
            </a:extLst>
          </p:cNvPr>
          <p:cNvSpPr>
            <a:spLocks noGrp="1"/>
          </p:cNvSpPr>
          <p:nvPr>
            <p:ph type="title"/>
          </p:nvPr>
        </p:nvSpPr>
        <p:spPr/>
        <p:txBody>
          <a:bodyPr/>
          <a:lstStyle/>
          <a:p>
            <a:pPr algn="ctr"/>
            <a:r>
              <a:rPr lang="en-US" altLang="en-US" dirty="0">
                <a:solidFill>
                  <a:srgbClr val="002060"/>
                </a:solidFill>
              </a:rPr>
              <a:t>Equipment Distribution Program</a:t>
            </a:r>
            <a:endParaRPr lang="en-US" dirty="0">
              <a:solidFill>
                <a:srgbClr val="002060"/>
              </a:solidFill>
            </a:endParaRPr>
          </a:p>
        </p:txBody>
      </p:sp>
      <p:graphicFrame>
        <p:nvGraphicFramePr>
          <p:cNvPr id="9" name="Object 8">
            <a:extLst>
              <a:ext uri="{FF2B5EF4-FFF2-40B4-BE49-F238E27FC236}">
                <a16:creationId xmlns:a16="http://schemas.microsoft.com/office/drawing/2014/main" id="{E6753454-414B-410D-8F12-C53969D41622}"/>
              </a:ext>
            </a:extLst>
          </p:cNvPr>
          <p:cNvGraphicFramePr>
            <a:graphicFrameLocks noChangeAspect="1"/>
          </p:cNvGraphicFramePr>
          <p:nvPr/>
        </p:nvGraphicFramePr>
        <p:xfrm>
          <a:off x="6979228" y="1465119"/>
          <a:ext cx="3248891" cy="4008399"/>
        </p:xfrm>
        <a:graphic>
          <a:graphicData uri="http://schemas.openxmlformats.org/presentationml/2006/ole">
            <mc:AlternateContent xmlns:mc="http://schemas.openxmlformats.org/markup-compatibility/2006">
              <mc:Choice xmlns:v="urn:schemas-microsoft-com:vml" Requires="v">
                <p:oleObj spid="_x0000_s1043" name="Acrobat Document" r:id="rId4" imgW="5829300" imgH="7543800" progId="AcroExch.Document.DC">
                  <p:embed/>
                </p:oleObj>
              </mc:Choice>
              <mc:Fallback>
                <p:oleObj name="Acrobat Document" r:id="rId4" imgW="5829300" imgH="7543800" progId="AcroExch.Document.DC">
                  <p:embed/>
                  <p:pic>
                    <p:nvPicPr>
                      <p:cNvPr id="9" name="Object 8">
                        <a:extLst>
                          <a:ext uri="{FF2B5EF4-FFF2-40B4-BE49-F238E27FC236}">
                            <a16:creationId xmlns:a16="http://schemas.microsoft.com/office/drawing/2014/main" id="{E6753454-414B-410D-8F12-C53969D41622}"/>
                          </a:ext>
                        </a:extLst>
                      </p:cNvPr>
                      <p:cNvPicPr/>
                      <p:nvPr/>
                    </p:nvPicPr>
                    <p:blipFill>
                      <a:blip r:embed="rId5"/>
                      <a:stretch>
                        <a:fillRect/>
                      </a:stretch>
                    </p:blipFill>
                    <p:spPr>
                      <a:xfrm>
                        <a:off x="6979228" y="1465119"/>
                        <a:ext cx="3248891" cy="4008399"/>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13DD013E-FB51-4ED3-B9B4-D0D6AFF8A801}"/>
              </a:ext>
            </a:extLst>
          </p:cNvPr>
          <p:cNvSpPr/>
          <p:nvPr/>
        </p:nvSpPr>
        <p:spPr>
          <a:xfrm rot="19615707">
            <a:off x="2865294" y="2777436"/>
            <a:ext cx="507061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FF0000"/>
                </a:solidFill>
                <a:latin typeface="Arial"/>
              </a:rPr>
              <a:t>Free of Charge</a:t>
            </a:r>
          </a:p>
        </p:txBody>
      </p:sp>
    </p:spTree>
    <p:extLst>
      <p:ext uri="{BB962C8B-B14F-4D97-AF65-F5344CB8AC3E}">
        <p14:creationId xmlns:p14="http://schemas.microsoft.com/office/powerpoint/2010/main" val="1676251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2F741-147E-4FD2-B225-99BB0A0A8AC0}"/>
              </a:ext>
            </a:extLst>
          </p:cNvPr>
          <p:cNvSpPr>
            <a:spLocks noGrp="1"/>
          </p:cNvSpPr>
          <p:nvPr>
            <p:ph type="title"/>
          </p:nvPr>
        </p:nvSpPr>
        <p:spPr>
          <a:xfrm>
            <a:off x="1810869" y="3822501"/>
            <a:ext cx="7843267" cy="548640"/>
          </a:xfrm>
        </p:spPr>
        <p:txBody>
          <a:bodyPr vert="horz" lIns="91440" tIns="45720" rIns="91440" bIns="45720" rtlCol="0" anchor="t">
            <a:noAutofit/>
          </a:bodyPr>
          <a:lstStyle/>
          <a:p>
            <a:r>
              <a:rPr lang="en-US" altLang="en-US" sz="2800" kern="1200" dirty="0">
                <a:solidFill>
                  <a:srgbClr val="000000"/>
                </a:solidFill>
                <a:ea typeface="+mj-ea"/>
                <a:cs typeface="+mj-cs"/>
              </a:rPr>
              <a:t>Equipment </a:t>
            </a:r>
            <a:br>
              <a:rPr lang="en-US" altLang="en-US" sz="2800" kern="1200" dirty="0">
                <a:solidFill>
                  <a:srgbClr val="000000"/>
                </a:solidFill>
                <a:ea typeface="+mj-ea"/>
                <a:cs typeface="+mj-cs"/>
              </a:rPr>
            </a:br>
            <a:r>
              <a:rPr lang="en-US" altLang="en-US" sz="2800" kern="1200" dirty="0">
                <a:solidFill>
                  <a:srgbClr val="000000"/>
                </a:solidFill>
                <a:ea typeface="+mj-ea"/>
                <a:cs typeface="+mj-cs"/>
              </a:rPr>
              <a:t>Distribution </a:t>
            </a:r>
            <a:br>
              <a:rPr lang="en-US" altLang="en-US" sz="2800" kern="1200" dirty="0">
                <a:solidFill>
                  <a:srgbClr val="000000"/>
                </a:solidFill>
                <a:ea typeface="+mj-ea"/>
                <a:cs typeface="+mj-cs"/>
              </a:rPr>
            </a:br>
            <a:r>
              <a:rPr lang="en-US" altLang="en-US" sz="2800" kern="1200" dirty="0">
                <a:solidFill>
                  <a:srgbClr val="000000"/>
                </a:solidFill>
                <a:ea typeface="+mj-ea"/>
                <a:cs typeface="+mj-cs"/>
              </a:rPr>
              <a:t>Program:</a:t>
            </a:r>
            <a:endParaRPr lang="en-US" sz="2800" kern="1200" dirty="0">
              <a:solidFill>
                <a:srgbClr val="000000"/>
              </a:solidFill>
              <a:ea typeface="+mj-ea"/>
              <a:cs typeface="+mj-cs"/>
            </a:endParaRPr>
          </a:p>
        </p:txBody>
      </p:sp>
      <p:sp>
        <p:nvSpPr>
          <p:cNvPr id="3" name="Text Placeholder 2">
            <a:extLst>
              <a:ext uri="{FF2B5EF4-FFF2-40B4-BE49-F238E27FC236}">
                <a16:creationId xmlns:a16="http://schemas.microsoft.com/office/drawing/2014/main" id="{52572571-A4B2-4A90-A814-74E5E9C868F4}"/>
              </a:ext>
            </a:extLst>
          </p:cNvPr>
          <p:cNvSpPr>
            <a:spLocks noGrp="1"/>
          </p:cNvSpPr>
          <p:nvPr>
            <p:ph type="body" sz="quarter" idx="10"/>
          </p:nvPr>
        </p:nvSpPr>
        <p:spPr>
          <a:xfrm>
            <a:off x="1996096" y="4722228"/>
            <a:ext cx="3061396" cy="1212895"/>
          </a:xfrm>
        </p:spPr>
        <p:txBody>
          <a:bodyPr vert="horz" lIns="91440" tIns="45720" rIns="91440" bIns="45720" rtlCol="0" anchor="b">
            <a:normAutofit/>
          </a:bodyPr>
          <a:lstStyle/>
          <a:p>
            <a:pPr marL="0" indent="0">
              <a:lnSpc>
                <a:spcPct val="90000"/>
              </a:lnSpc>
              <a:spcBef>
                <a:spcPts val="750"/>
              </a:spcBef>
              <a:spcAft>
                <a:spcPct val="30000"/>
              </a:spcAft>
              <a:buNone/>
            </a:pPr>
            <a:r>
              <a:rPr lang="en-US" altLang="en-US" sz="2800" dirty="0">
                <a:solidFill>
                  <a:srgbClr val="000000"/>
                </a:solidFill>
                <a:latin typeface="Arial Black" panose="020B0A04020102020204" pitchFamily="34" charset="0"/>
                <a:ea typeface="+mn-ea"/>
                <a:cs typeface="+mn-cs"/>
              </a:rPr>
              <a:t>Hearing Aids</a:t>
            </a:r>
            <a:endParaRPr lang="en-US" sz="2800" dirty="0">
              <a:solidFill>
                <a:srgbClr val="000000"/>
              </a:solidFill>
              <a:latin typeface="Arial Black" panose="020B0A04020102020204" pitchFamily="34" charset="0"/>
              <a:ea typeface="+mn-ea"/>
              <a:cs typeface="+mn-cs"/>
            </a:endParaRPr>
          </a:p>
        </p:txBody>
      </p:sp>
      <p:pic>
        <p:nvPicPr>
          <p:cNvPr id="6" name="Picture 5">
            <a:extLst>
              <a:ext uri="{FF2B5EF4-FFF2-40B4-BE49-F238E27FC236}">
                <a16:creationId xmlns:a16="http://schemas.microsoft.com/office/drawing/2014/main" id="{62E14E96-6CB0-41E7-908B-4D7D29CA87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0868" y="635674"/>
            <a:ext cx="3883198" cy="30721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a:extLst>
              <a:ext uri="{FF2B5EF4-FFF2-40B4-BE49-F238E27FC236}">
                <a16:creationId xmlns:a16="http://schemas.microsoft.com/office/drawing/2014/main" id="{2F1850FB-0E85-4227-B21D-753443EB17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4840" y="2599496"/>
            <a:ext cx="4526292" cy="35432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4699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756676-3A46-4BA1-B6CB-4DACB92FD778}"/>
              </a:ext>
            </a:extLst>
          </p:cNvPr>
          <p:cNvSpPr>
            <a:spLocks noGrp="1"/>
          </p:cNvSpPr>
          <p:nvPr>
            <p:ph type="body" sz="quarter" idx="10"/>
          </p:nvPr>
        </p:nvSpPr>
        <p:spPr>
          <a:xfrm>
            <a:off x="6868863" y="2091766"/>
            <a:ext cx="3285870" cy="1934693"/>
          </a:xfrm>
        </p:spPr>
        <p:txBody>
          <a:bodyPr/>
          <a:lstStyle/>
          <a:p>
            <a:pPr marL="0" indent="0" algn="ctr">
              <a:buNone/>
            </a:pPr>
            <a:r>
              <a:rPr lang="en-US" dirty="0"/>
              <a:t>Amplified Phones and Alerting Devices</a:t>
            </a:r>
          </a:p>
        </p:txBody>
      </p:sp>
      <p:pic>
        <p:nvPicPr>
          <p:cNvPr id="5" name="Picture 4" descr="A picture containing electronics, remote, black, control&#10;&#10;Description generated with high confidence">
            <a:extLst>
              <a:ext uri="{FF2B5EF4-FFF2-40B4-BE49-F238E27FC236}">
                <a16:creationId xmlns:a16="http://schemas.microsoft.com/office/drawing/2014/main" id="{F12952CC-13E4-44EA-BF20-9387AC391F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6115" y="1124419"/>
            <a:ext cx="1916588" cy="1934693"/>
          </a:xfrm>
          <a:prstGeom prst="rect">
            <a:avLst/>
          </a:prstGeom>
        </p:spPr>
      </p:pic>
      <p:pic>
        <p:nvPicPr>
          <p:cNvPr id="6" name="Picture 2">
            <a:extLst>
              <a:ext uri="{FF2B5EF4-FFF2-40B4-BE49-F238E27FC236}">
                <a16:creationId xmlns:a16="http://schemas.microsoft.com/office/drawing/2014/main" id="{B08BA439-EEA3-480A-9117-FBA0B12097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69" b="-3"/>
          <a:stretch/>
        </p:blipFill>
        <p:spPr bwMode="auto">
          <a:xfrm>
            <a:off x="2145439" y="3718265"/>
            <a:ext cx="2267095" cy="1872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id="{400D4E0B-2BC0-4847-A170-E0D361CD53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81898" y="996413"/>
            <a:ext cx="2394175" cy="2394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a:extLst>
              <a:ext uri="{FF2B5EF4-FFF2-40B4-BE49-F238E27FC236}">
                <a16:creationId xmlns:a16="http://schemas.microsoft.com/office/drawing/2014/main" id="{2C556EF8-A1E9-467A-A9C7-E7A9D29AEC03}"/>
              </a:ext>
            </a:extLst>
          </p:cNvPr>
          <p:cNvPicPr>
            <a:picLocks noChangeAspect="1"/>
          </p:cNvPicPr>
          <p:nvPr/>
        </p:nvPicPr>
        <p:blipFill rotWithShape="1">
          <a:blip r:embed="rId5">
            <a:extLst>
              <a:ext uri="{28A0092B-C50C-407E-A947-70E740481C1C}">
                <a14:useLocalDpi xmlns:a14="http://schemas.microsoft.com/office/drawing/2010/main" val="0"/>
              </a:ext>
            </a:extLst>
          </a:blip>
          <a:srcRect r="-2" b="-2"/>
          <a:stretch/>
        </p:blipFill>
        <p:spPr bwMode="auto">
          <a:xfrm>
            <a:off x="4675789" y="3512869"/>
            <a:ext cx="2037240" cy="22835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a:extLst>
              <a:ext uri="{FF2B5EF4-FFF2-40B4-BE49-F238E27FC236}">
                <a16:creationId xmlns:a16="http://schemas.microsoft.com/office/drawing/2014/main" id="{82A0C49A-5FD3-4ADF-97CD-3A29901373BD}"/>
              </a:ext>
            </a:extLst>
          </p:cNvPr>
          <p:cNvGraphicFramePr>
            <a:graphicFrameLocks noGrp="1"/>
          </p:cNvGraphicFramePr>
          <p:nvPr/>
        </p:nvGraphicFramePr>
        <p:xfrm>
          <a:off x="1956205" y="852053"/>
          <a:ext cx="4912659" cy="5148190"/>
        </p:xfrm>
        <a:graphic>
          <a:graphicData uri="http://schemas.openxmlformats.org/drawingml/2006/table">
            <a:tbl>
              <a:tblPr firstRow="1" bandRow="1">
                <a:tableStyleId>{5C22544A-7EE6-4342-B048-85BDC9FD1C3A}</a:tableStyleId>
              </a:tblPr>
              <a:tblGrid>
                <a:gridCol w="2615796">
                  <a:extLst>
                    <a:ext uri="{9D8B030D-6E8A-4147-A177-3AD203B41FA5}">
                      <a16:colId xmlns:a16="http://schemas.microsoft.com/office/drawing/2014/main" val="134615218"/>
                    </a:ext>
                  </a:extLst>
                </a:gridCol>
                <a:gridCol w="2296863">
                  <a:extLst>
                    <a:ext uri="{9D8B030D-6E8A-4147-A177-3AD203B41FA5}">
                      <a16:colId xmlns:a16="http://schemas.microsoft.com/office/drawing/2014/main" val="1046654732"/>
                    </a:ext>
                  </a:extLst>
                </a:gridCol>
              </a:tblGrid>
              <a:tr h="257409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8157960"/>
                  </a:ext>
                </a:extLst>
              </a:tr>
              <a:tr h="257409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1319188"/>
                  </a:ext>
                </a:extLst>
              </a:tr>
            </a:tbl>
          </a:graphicData>
        </a:graphic>
      </p:graphicFrame>
    </p:spTree>
    <p:extLst>
      <p:ext uri="{BB962C8B-B14F-4D97-AF65-F5344CB8AC3E}">
        <p14:creationId xmlns:p14="http://schemas.microsoft.com/office/powerpoint/2010/main" val="2054396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s://midlandusa.com/wp-content/uploads/2014/09/WR120_2.jpg">
            <a:extLst>
              <a:ext uri="{FF2B5EF4-FFF2-40B4-BE49-F238E27FC236}">
                <a16:creationId xmlns:a16="http://schemas.microsoft.com/office/drawing/2014/main" id="{EB312B3E-3D6A-4F04-BCEE-D37EB7C4CAD3}"/>
              </a:ext>
            </a:extLst>
          </p:cNvPr>
          <p:cNvPicPr/>
          <p:nvPr/>
        </p:nvPicPr>
        <p:blipFill rotWithShape="1">
          <a:blip r:embed="rId2">
            <a:extLst>
              <a:ext uri="{28A0092B-C50C-407E-A947-70E740481C1C}">
                <a14:useLocalDpi xmlns:a14="http://schemas.microsoft.com/office/drawing/2010/main" val="0"/>
              </a:ext>
            </a:extLst>
          </a:blip>
          <a:srcRect l="11735" r="7459" b="-1"/>
          <a:stretch/>
        </p:blipFill>
        <p:spPr bwMode="auto">
          <a:xfrm>
            <a:off x="7861293" y="1472314"/>
            <a:ext cx="2523156" cy="2121271"/>
          </a:xfrm>
          <a:prstGeom prst="rect">
            <a:avLst/>
          </a:prstGeom>
          <a:noFill/>
          <a:extLst>
            <a:ext uri="{53640926-AAD7-44D8-BBD7-CCE9431645EC}">
              <a14:shadowObscured xmlns:a14="http://schemas.microsoft.com/office/drawing/2010/main"/>
            </a:ext>
          </a:extLst>
        </p:spPr>
      </p:pic>
      <p:graphicFrame>
        <p:nvGraphicFramePr>
          <p:cNvPr id="8" name="Table 7">
            <a:extLst>
              <a:ext uri="{FF2B5EF4-FFF2-40B4-BE49-F238E27FC236}">
                <a16:creationId xmlns:a16="http://schemas.microsoft.com/office/drawing/2014/main" id="{D0C20F86-A0E7-493E-A533-DFE8890E22E0}"/>
              </a:ext>
            </a:extLst>
          </p:cNvPr>
          <p:cNvGraphicFramePr>
            <a:graphicFrameLocks noGrp="1"/>
          </p:cNvGraphicFramePr>
          <p:nvPr/>
        </p:nvGraphicFramePr>
        <p:xfrm>
          <a:off x="1762770" y="1396999"/>
          <a:ext cx="8474924" cy="2911026"/>
        </p:xfrm>
        <a:graphic>
          <a:graphicData uri="http://schemas.openxmlformats.org/drawingml/2006/table">
            <a:tbl>
              <a:tblPr firstRow="1" bandRow="1">
                <a:tableStyleId>{5C22544A-7EE6-4342-B048-85BDC9FD1C3A}</a:tableStyleId>
              </a:tblPr>
              <a:tblGrid>
                <a:gridCol w="2824975">
                  <a:extLst>
                    <a:ext uri="{9D8B030D-6E8A-4147-A177-3AD203B41FA5}">
                      <a16:colId xmlns:a16="http://schemas.microsoft.com/office/drawing/2014/main" val="466138147"/>
                    </a:ext>
                  </a:extLst>
                </a:gridCol>
                <a:gridCol w="3319126">
                  <a:extLst>
                    <a:ext uri="{9D8B030D-6E8A-4147-A177-3AD203B41FA5}">
                      <a16:colId xmlns:a16="http://schemas.microsoft.com/office/drawing/2014/main" val="228575317"/>
                    </a:ext>
                  </a:extLst>
                </a:gridCol>
                <a:gridCol w="2330823">
                  <a:extLst>
                    <a:ext uri="{9D8B030D-6E8A-4147-A177-3AD203B41FA5}">
                      <a16:colId xmlns:a16="http://schemas.microsoft.com/office/drawing/2014/main" val="4005650268"/>
                    </a:ext>
                  </a:extLst>
                </a:gridCol>
              </a:tblGrid>
              <a:tr h="291102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7398495"/>
                  </a:ext>
                </a:extLst>
              </a:tr>
            </a:tbl>
          </a:graphicData>
        </a:graphic>
      </p:graphicFrame>
      <p:sp>
        <p:nvSpPr>
          <p:cNvPr id="3" name="Text Placeholder 2">
            <a:extLst>
              <a:ext uri="{FF2B5EF4-FFF2-40B4-BE49-F238E27FC236}">
                <a16:creationId xmlns:a16="http://schemas.microsoft.com/office/drawing/2014/main" id="{FA1AAE98-EE38-48AB-A098-B5DB1A1BA38B}"/>
              </a:ext>
            </a:extLst>
          </p:cNvPr>
          <p:cNvSpPr>
            <a:spLocks noGrp="1"/>
          </p:cNvSpPr>
          <p:nvPr>
            <p:ph type="body" sz="quarter" idx="10"/>
          </p:nvPr>
        </p:nvSpPr>
        <p:spPr>
          <a:xfrm>
            <a:off x="3349999" y="5053876"/>
            <a:ext cx="5492003" cy="535897"/>
          </a:xfrm>
        </p:spPr>
        <p:txBody>
          <a:bodyPr/>
          <a:lstStyle/>
          <a:p>
            <a:pPr marL="0" indent="0" algn="ctr">
              <a:buNone/>
            </a:pPr>
            <a:r>
              <a:rPr lang="en-US" dirty="0"/>
              <a:t>Assistive Technology</a:t>
            </a:r>
          </a:p>
        </p:txBody>
      </p:sp>
      <p:pic>
        <p:nvPicPr>
          <p:cNvPr id="5" name="Picture 4">
            <a:extLst>
              <a:ext uri="{FF2B5EF4-FFF2-40B4-BE49-F238E27FC236}">
                <a16:creationId xmlns:a16="http://schemas.microsoft.com/office/drawing/2014/main" id="{20E907E1-CDC8-4B1D-9129-1C71EA56E431}"/>
              </a:ext>
            </a:extLst>
          </p:cNvPr>
          <p:cNvPicPr>
            <a:picLocks noChangeAspect="1"/>
          </p:cNvPicPr>
          <p:nvPr/>
        </p:nvPicPr>
        <p:blipFill rotWithShape="1">
          <a:blip r:embed="rId3"/>
          <a:srcRect l="7898" r="33038" b="2"/>
          <a:stretch/>
        </p:blipFill>
        <p:spPr>
          <a:xfrm>
            <a:off x="1863473" y="1560392"/>
            <a:ext cx="2599754" cy="2599716"/>
          </a:xfrm>
          <a:prstGeom prst="rect">
            <a:avLst/>
          </a:prstGeom>
        </p:spPr>
      </p:pic>
      <p:pic>
        <p:nvPicPr>
          <p:cNvPr id="7" name="Picture 6" descr="A close up of a sign&#10;&#10;Description generated with very high confidence">
            <a:extLst>
              <a:ext uri="{FF2B5EF4-FFF2-40B4-BE49-F238E27FC236}">
                <a16:creationId xmlns:a16="http://schemas.microsoft.com/office/drawing/2014/main" id="{71423C01-183C-4EAC-A2D5-FB0A523D43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7699" y="1991322"/>
            <a:ext cx="2737234" cy="1713099"/>
          </a:xfrm>
          <a:prstGeom prst="rect">
            <a:avLst/>
          </a:prstGeom>
        </p:spPr>
      </p:pic>
    </p:spTree>
    <p:extLst>
      <p:ext uri="{BB962C8B-B14F-4D97-AF65-F5344CB8AC3E}">
        <p14:creationId xmlns:p14="http://schemas.microsoft.com/office/powerpoint/2010/main" val="2267976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EF55F6-1B79-4DB5-9F84-F4CA345F0607}"/>
              </a:ext>
            </a:extLst>
          </p:cNvPr>
          <p:cNvSpPr>
            <a:spLocks noGrp="1"/>
          </p:cNvSpPr>
          <p:nvPr>
            <p:ph type="body" sz="quarter" idx="10"/>
          </p:nvPr>
        </p:nvSpPr>
        <p:spPr>
          <a:xfrm>
            <a:off x="899160" y="2943407"/>
            <a:ext cx="3717209" cy="1561918"/>
          </a:xfrm>
        </p:spPr>
        <p:txBody>
          <a:bodyPr/>
          <a:lstStyle/>
          <a:p>
            <a:pPr marL="0" indent="0">
              <a:buNone/>
            </a:pPr>
            <a:r>
              <a:rPr lang="en-US" sz="3200" dirty="0">
                <a:solidFill>
                  <a:srgbClr val="002060"/>
                </a:solidFill>
              </a:rPr>
              <a:t>Hearing Loss – not all the same</a:t>
            </a:r>
          </a:p>
        </p:txBody>
      </p:sp>
      <p:sp>
        <p:nvSpPr>
          <p:cNvPr id="6" name="Text Placeholder 5">
            <a:extLst>
              <a:ext uri="{FF2B5EF4-FFF2-40B4-BE49-F238E27FC236}">
                <a16:creationId xmlns:a16="http://schemas.microsoft.com/office/drawing/2014/main" id="{4777B34B-11A1-4536-B806-D1F38E4A4687}"/>
              </a:ext>
            </a:extLst>
          </p:cNvPr>
          <p:cNvSpPr txBox="1">
            <a:spLocks/>
          </p:cNvSpPr>
          <p:nvPr/>
        </p:nvSpPr>
        <p:spPr>
          <a:xfrm>
            <a:off x="4616369" y="1259243"/>
            <a:ext cx="6377769" cy="4930246"/>
          </a:xfrm>
          <a:prstGeom prst="rect">
            <a:avLst/>
          </a:prstGeom>
        </p:spPr>
        <p:txBody>
          <a:bodyPr vert="horz" lIns="91440" tIns="45720" rIns="91440" bIns="45720" rtlCol="0" anchor="ctr">
            <a:norm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lnSpc>
                <a:spcPct val="90000"/>
              </a:lnSpc>
            </a:pPr>
            <a:r>
              <a:rPr lang="en-US" b="0">
                <a:solidFill>
                  <a:schemeClr val="tx1"/>
                </a:solidFill>
                <a:ea typeface="+mn-ea"/>
                <a:cs typeface="+mn-cs"/>
              </a:rPr>
              <a:t>Hard of Hearing</a:t>
            </a:r>
          </a:p>
          <a:p>
            <a:pPr lvl="1" indent="-228600" defTabSz="914400">
              <a:lnSpc>
                <a:spcPct val="90000"/>
              </a:lnSpc>
              <a:buFont typeface="Arial" panose="020B0604020202020204" pitchFamily="34" charset="0"/>
              <a:buChar char="•"/>
            </a:pPr>
            <a:r>
              <a:rPr lang="en-US" b="0">
                <a:solidFill>
                  <a:schemeClr val="tx1"/>
                </a:solidFill>
                <a:ea typeface="+mn-ea"/>
                <a:cs typeface="+mn-cs"/>
              </a:rPr>
              <a:t>Born hard of hearing or gradually lost hearing over time. </a:t>
            </a:r>
          </a:p>
          <a:p>
            <a:pPr defTabSz="914400">
              <a:lnSpc>
                <a:spcPct val="90000"/>
              </a:lnSpc>
            </a:pPr>
            <a:r>
              <a:rPr lang="en-US" b="0">
                <a:solidFill>
                  <a:schemeClr val="tx1"/>
                </a:solidFill>
                <a:ea typeface="+mn-ea"/>
                <a:cs typeface="+mn-cs"/>
              </a:rPr>
              <a:t>Late Deafened</a:t>
            </a:r>
          </a:p>
          <a:p>
            <a:pPr lvl="1" indent="-228600" defTabSz="914400">
              <a:lnSpc>
                <a:spcPct val="90000"/>
              </a:lnSpc>
              <a:buFont typeface="Arial" panose="020B0604020202020204" pitchFamily="34" charset="0"/>
              <a:buChar char="•"/>
            </a:pPr>
            <a:r>
              <a:rPr lang="en-US" b="0">
                <a:solidFill>
                  <a:schemeClr val="tx1"/>
                </a:solidFill>
                <a:ea typeface="+mn-ea"/>
                <a:cs typeface="+mn-cs"/>
              </a:rPr>
              <a:t>Born hearing, but lost hearing over time until becomes deaf.</a:t>
            </a:r>
          </a:p>
          <a:p>
            <a:pPr defTabSz="914400">
              <a:lnSpc>
                <a:spcPct val="90000"/>
              </a:lnSpc>
            </a:pPr>
            <a:r>
              <a:rPr lang="en-US" b="0">
                <a:solidFill>
                  <a:schemeClr val="tx1"/>
                </a:solidFill>
                <a:ea typeface="+mn-ea"/>
                <a:cs typeface="+mn-cs"/>
              </a:rPr>
              <a:t>Deaf</a:t>
            </a:r>
          </a:p>
          <a:p>
            <a:pPr lvl="1" indent="-228600" defTabSz="914400">
              <a:lnSpc>
                <a:spcPct val="90000"/>
              </a:lnSpc>
              <a:buFont typeface="Arial" panose="020B0604020202020204" pitchFamily="34" charset="0"/>
              <a:buChar char="•"/>
            </a:pPr>
            <a:r>
              <a:rPr lang="en-US" b="0">
                <a:solidFill>
                  <a:schemeClr val="tx1"/>
                </a:solidFill>
                <a:ea typeface="+mn-ea"/>
                <a:cs typeface="+mn-cs"/>
              </a:rPr>
              <a:t>Born deaf or became deaf prior to spoken language development.</a:t>
            </a:r>
          </a:p>
          <a:p>
            <a:pPr defTabSz="914400">
              <a:lnSpc>
                <a:spcPct val="90000"/>
              </a:lnSpc>
            </a:pPr>
            <a:r>
              <a:rPr lang="en-US" b="0">
                <a:solidFill>
                  <a:schemeClr val="tx1"/>
                </a:solidFill>
                <a:ea typeface="+mn-ea"/>
                <a:cs typeface="+mn-cs"/>
              </a:rPr>
              <a:t>Deaf Plus</a:t>
            </a:r>
          </a:p>
          <a:p>
            <a:pPr lvl="1" indent="-228600" defTabSz="914400">
              <a:lnSpc>
                <a:spcPct val="90000"/>
              </a:lnSpc>
              <a:buFont typeface="Arial" panose="020B0604020202020204" pitchFamily="34" charset="0"/>
              <a:buChar char="•"/>
            </a:pPr>
            <a:r>
              <a:rPr lang="en-US" b="0">
                <a:solidFill>
                  <a:schemeClr val="tx1"/>
                </a:solidFill>
                <a:ea typeface="+mn-ea"/>
                <a:cs typeface="+mn-cs"/>
              </a:rPr>
              <a:t>Deaf and have another disability that effects cognitive abilities.</a:t>
            </a:r>
            <a:endParaRPr lang="en-US" b="0" dirty="0">
              <a:solidFill>
                <a:schemeClr val="tx1"/>
              </a:solidFill>
              <a:ea typeface="+mn-ea"/>
              <a:cs typeface="+mn-cs"/>
            </a:endParaRPr>
          </a:p>
        </p:txBody>
      </p:sp>
    </p:spTree>
    <p:extLst>
      <p:ext uri="{BB962C8B-B14F-4D97-AF65-F5344CB8AC3E}">
        <p14:creationId xmlns:p14="http://schemas.microsoft.com/office/powerpoint/2010/main" val="3177584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EF55F6-1B79-4DB5-9F84-F4CA345F0607}"/>
              </a:ext>
            </a:extLst>
          </p:cNvPr>
          <p:cNvSpPr>
            <a:spLocks noGrp="1"/>
          </p:cNvSpPr>
          <p:nvPr>
            <p:ph type="body" sz="quarter" idx="10"/>
          </p:nvPr>
        </p:nvSpPr>
        <p:spPr>
          <a:xfrm>
            <a:off x="899160" y="1953642"/>
            <a:ext cx="3717209" cy="2950716"/>
          </a:xfrm>
        </p:spPr>
        <p:txBody>
          <a:bodyPr/>
          <a:lstStyle/>
          <a:p>
            <a:pPr marL="0" indent="0">
              <a:buNone/>
            </a:pPr>
            <a:r>
              <a:rPr lang="en-US" sz="3200" dirty="0">
                <a:solidFill>
                  <a:srgbClr val="002060"/>
                </a:solidFill>
              </a:rPr>
              <a:t>Policy for Providing Auxiliary Aids for Persons with Disabilities</a:t>
            </a:r>
          </a:p>
        </p:txBody>
      </p:sp>
      <p:sp>
        <p:nvSpPr>
          <p:cNvPr id="5" name="Text Placeholder 2">
            <a:extLst>
              <a:ext uri="{FF2B5EF4-FFF2-40B4-BE49-F238E27FC236}">
                <a16:creationId xmlns:a16="http://schemas.microsoft.com/office/drawing/2014/main" id="{983658AC-414D-4477-8596-5FEAB0D39153}"/>
              </a:ext>
            </a:extLst>
          </p:cNvPr>
          <p:cNvSpPr txBox="1">
            <a:spLocks/>
          </p:cNvSpPr>
          <p:nvPr/>
        </p:nvSpPr>
        <p:spPr>
          <a:xfrm>
            <a:off x="4616369" y="963877"/>
            <a:ext cx="6377769" cy="4930246"/>
          </a:xfrm>
          <a:prstGeom prst="rect">
            <a:avLst/>
          </a:prstGeom>
        </p:spPr>
        <p:txBody>
          <a:bodyPr vert="horz" lIns="91440" tIns="45720" rIns="91440" bIns="45720" rtlCol="0" anchor="ctr">
            <a:normAutofit fontScale="92500" lnSpcReduction="10000"/>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lnSpc>
                <a:spcPct val="90000"/>
              </a:lnSpc>
            </a:pPr>
            <a:r>
              <a:rPr lang="en-US" sz="2400" dirty="0">
                <a:solidFill>
                  <a:schemeClr val="tx1"/>
                </a:solidFill>
                <a:ea typeface="+mn-ea"/>
                <a:cs typeface="+mn-cs"/>
              </a:rPr>
              <a:t>Strongly encouraged that your agency have one in place.</a:t>
            </a:r>
          </a:p>
          <a:p>
            <a:pPr defTabSz="914400">
              <a:lnSpc>
                <a:spcPct val="90000"/>
              </a:lnSpc>
            </a:pPr>
            <a:r>
              <a:rPr lang="en-US" sz="2400" dirty="0">
                <a:solidFill>
                  <a:schemeClr val="tx1"/>
                </a:solidFill>
                <a:ea typeface="+mn-ea"/>
                <a:cs typeface="+mn-cs"/>
              </a:rPr>
              <a:t>Clearly defined expectations.</a:t>
            </a:r>
          </a:p>
          <a:p>
            <a:pPr defTabSz="914400">
              <a:lnSpc>
                <a:spcPct val="90000"/>
              </a:lnSpc>
            </a:pPr>
            <a:r>
              <a:rPr lang="en-US" sz="2400" dirty="0">
                <a:solidFill>
                  <a:schemeClr val="tx1"/>
                </a:solidFill>
                <a:ea typeface="+mn-ea"/>
                <a:cs typeface="+mn-cs"/>
              </a:rPr>
              <a:t>Instructions on where to find and how to use personal amplification devices and other auxiliary aids and services.</a:t>
            </a:r>
          </a:p>
          <a:p>
            <a:pPr defTabSz="914400">
              <a:lnSpc>
                <a:spcPct val="90000"/>
              </a:lnSpc>
            </a:pPr>
            <a:r>
              <a:rPr lang="en-US" sz="2400" dirty="0">
                <a:solidFill>
                  <a:schemeClr val="tx1"/>
                </a:solidFill>
                <a:ea typeface="+mn-ea"/>
                <a:cs typeface="+mn-cs"/>
              </a:rPr>
              <a:t>Include a list of qualified licensed interpreters.</a:t>
            </a:r>
          </a:p>
          <a:p>
            <a:pPr defTabSz="914400">
              <a:lnSpc>
                <a:spcPct val="90000"/>
              </a:lnSpc>
            </a:pPr>
            <a:r>
              <a:rPr lang="en-US" sz="2400" dirty="0">
                <a:solidFill>
                  <a:schemeClr val="tx1"/>
                </a:solidFill>
                <a:ea typeface="+mn-ea"/>
                <a:cs typeface="+mn-cs"/>
              </a:rPr>
              <a:t>DSDHH Regional Center staff can assist you with developing one</a:t>
            </a:r>
            <a:r>
              <a:rPr lang="en-US" sz="2400" dirty="0">
                <a:solidFill>
                  <a:schemeClr val="tx1"/>
                </a:solidFill>
                <a:latin typeface="+mn-lt"/>
                <a:ea typeface="+mn-ea"/>
                <a:cs typeface="+mn-cs"/>
              </a:rPr>
              <a:t>.</a:t>
            </a:r>
          </a:p>
          <a:p>
            <a:pPr defTabSz="914400">
              <a:lnSpc>
                <a:spcPct val="90000"/>
              </a:lnSpc>
            </a:pPr>
            <a:r>
              <a:rPr lang="en-US" sz="2400" dirty="0">
                <a:solidFill>
                  <a:schemeClr val="tx1"/>
                </a:solidFill>
                <a:ea typeface="+mn-ea"/>
                <a:cs typeface="+mn-cs"/>
              </a:rPr>
              <a:t>Example</a:t>
            </a:r>
          </a:p>
          <a:p>
            <a:pPr lvl="1" defTabSz="914400">
              <a:lnSpc>
                <a:spcPct val="90000"/>
              </a:lnSpc>
            </a:pPr>
            <a:r>
              <a:rPr lang="en-US" sz="2200" dirty="0">
                <a:solidFill>
                  <a:schemeClr val="tx1"/>
                </a:solidFill>
                <a:ea typeface="+mn-ea"/>
                <a:cs typeface="+mn-cs"/>
                <a:hlinkClick r:id="rId3"/>
              </a:rPr>
              <a:t>https://www.hhs.gov/civil-rights/for-providers/clearance-medicare-providers/auxiliary-aids-persons-disabilities/index</a:t>
            </a:r>
            <a:r>
              <a:rPr lang="en-US" sz="2200">
                <a:solidFill>
                  <a:schemeClr val="tx1"/>
                </a:solidFill>
                <a:ea typeface="+mn-ea"/>
                <a:cs typeface="+mn-cs"/>
                <a:hlinkClick r:id="rId3"/>
              </a:rPr>
              <a:t>.html</a:t>
            </a:r>
            <a:r>
              <a:rPr lang="en-US" sz="2200">
                <a:solidFill>
                  <a:schemeClr val="tx1"/>
                </a:solidFill>
                <a:ea typeface="+mn-ea"/>
                <a:cs typeface="+mn-cs"/>
              </a:rPr>
              <a:t>  </a:t>
            </a:r>
            <a:endParaRPr lang="en-US" sz="2200" dirty="0">
              <a:solidFill>
                <a:schemeClr val="tx1"/>
              </a:solidFill>
              <a:ea typeface="+mn-ea"/>
              <a:cs typeface="+mn-cs"/>
            </a:endParaRPr>
          </a:p>
        </p:txBody>
      </p:sp>
    </p:spTree>
    <p:extLst>
      <p:ext uri="{BB962C8B-B14F-4D97-AF65-F5344CB8AC3E}">
        <p14:creationId xmlns:p14="http://schemas.microsoft.com/office/powerpoint/2010/main" val="2245390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27AC-C9F1-4FD5-898A-97D0A3010AF6}"/>
              </a:ext>
            </a:extLst>
          </p:cNvPr>
          <p:cNvSpPr>
            <a:spLocks noGrp="1"/>
          </p:cNvSpPr>
          <p:nvPr>
            <p:ph type="title"/>
          </p:nvPr>
        </p:nvSpPr>
        <p:spPr/>
        <p:txBody>
          <a:bodyPr/>
          <a:lstStyle/>
          <a:p>
            <a:r>
              <a:rPr lang="en-US" dirty="0"/>
              <a:t>Americans with Disabilities  Act</a:t>
            </a:r>
          </a:p>
        </p:txBody>
      </p:sp>
      <p:sp>
        <p:nvSpPr>
          <p:cNvPr id="3" name="Text Placeholder 2">
            <a:extLst>
              <a:ext uri="{FF2B5EF4-FFF2-40B4-BE49-F238E27FC236}">
                <a16:creationId xmlns:a16="http://schemas.microsoft.com/office/drawing/2014/main" id="{8D6CE806-0B4F-419E-A932-921D78F983B5}"/>
              </a:ext>
            </a:extLst>
          </p:cNvPr>
          <p:cNvSpPr>
            <a:spLocks noGrp="1"/>
          </p:cNvSpPr>
          <p:nvPr>
            <p:ph type="body" sz="quarter" idx="10"/>
          </p:nvPr>
        </p:nvSpPr>
        <p:spPr>
          <a:xfrm>
            <a:off x="899160" y="1438639"/>
            <a:ext cx="8565718" cy="4795307"/>
          </a:xfrm>
        </p:spPr>
        <p:txBody>
          <a:bodyPr/>
          <a:lstStyle/>
          <a:p>
            <a:r>
              <a:rPr lang="en-US" dirty="0"/>
              <a:t>Title I   -   Employment,</a:t>
            </a:r>
          </a:p>
          <a:p>
            <a:r>
              <a:rPr lang="en-US" dirty="0"/>
              <a:t>Title II  -   State and Local Governments,</a:t>
            </a:r>
          </a:p>
          <a:p>
            <a:r>
              <a:rPr lang="en-US" dirty="0"/>
              <a:t>Title III -   Public Accommodations, </a:t>
            </a:r>
          </a:p>
          <a:p>
            <a:r>
              <a:rPr lang="en-US" dirty="0"/>
              <a:t>Title IV -  Telecommunications, and </a:t>
            </a:r>
          </a:p>
          <a:p>
            <a:r>
              <a:rPr lang="en-US" dirty="0"/>
              <a:t>Title V  -   Miscellaneous</a:t>
            </a:r>
          </a:p>
          <a:p>
            <a:endParaRPr lang="en-US" dirty="0"/>
          </a:p>
        </p:txBody>
      </p:sp>
      <p:sp>
        <p:nvSpPr>
          <p:cNvPr id="4" name="Text Placeholder 3">
            <a:extLst>
              <a:ext uri="{FF2B5EF4-FFF2-40B4-BE49-F238E27FC236}">
                <a16:creationId xmlns:a16="http://schemas.microsoft.com/office/drawing/2014/main" id="{4E72CA7E-6B76-4B43-81CA-D06C59001757}"/>
              </a:ext>
            </a:extLst>
          </p:cNvPr>
          <p:cNvSpPr>
            <a:spLocks noGrp="1"/>
          </p:cNvSpPr>
          <p:nvPr>
            <p:ph type="body" sz="quarter" idx="11"/>
          </p:nvPr>
        </p:nvSpPr>
        <p:spPr/>
        <p:txBody>
          <a:bodyPr/>
          <a:lstStyle/>
          <a:p>
            <a:r>
              <a:rPr lang="en-US" dirty="0"/>
              <a:t>https://www.ada.gov/index.html</a:t>
            </a:r>
          </a:p>
        </p:txBody>
      </p:sp>
    </p:spTree>
    <p:extLst>
      <p:ext uri="{BB962C8B-B14F-4D97-AF65-F5344CB8AC3E}">
        <p14:creationId xmlns:p14="http://schemas.microsoft.com/office/powerpoint/2010/main" val="1606071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B4E6A-0ADB-4AEE-9A23-B14CB956C618}"/>
              </a:ext>
            </a:extLst>
          </p:cNvPr>
          <p:cNvSpPr>
            <a:spLocks noGrp="1"/>
          </p:cNvSpPr>
          <p:nvPr>
            <p:ph type="title"/>
          </p:nvPr>
        </p:nvSpPr>
        <p:spPr/>
        <p:txBody>
          <a:bodyPr/>
          <a:lstStyle/>
          <a:p>
            <a:r>
              <a:rPr lang="en-US" dirty="0"/>
              <a:t>Americans with Disabilities Act</a:t>
            </a:r>
            <a:br>
              <a:rPr lang="en-US" dirty="0"/>
            </a:br>
            <a:endParaRPr lang="en-US" dirty="0"/>
          </a:p>
        </p:txBody>
      </p:sp>
      <p:sp>
        <p:nvSpPr>
          <p:cNvPr id="3" name="Text Placeholder 2">
            <a:extLst>
              <a:ext uri="{FF2B5EF4-FFF2-40B4-BE49-F238E27FC236}">
                <a16:creationId xmlns:a16="http://schemas.microsoft.com/office/drawing/2014/main" id="{BC2D3972-CBEC-4D83-953E-83596ECC4C8D}"/>
              </a:ext>
            </a:extLst>
          </p:cNvPr>
          <p:cNvSpPr>
            <a:spLocks noGrp="1"/>
          </p:cNvSpPr>
          <p:nvPr>
            <p:ph type="body" sz="quarter" idx="10"/>
          </p:nvPr>
        </p:nvSpPr>
        <p:spPr/>
        <p:txBody>
          <a:bodyPr/>
          <a:lstStyle/>
          <a:p>
            <a:r>
              <a:rPr lang="en-US" b="0" dirty="0"/>
              <a:t>Title II Entities (State and local governments)</a:t>
            </a:r>
          </a:p>
          <a:p>
            <a:r>
              <a:rPr lang="en-US" b="0" dirty="0"/>
              <a:t>Required to communicate effectively with people who have disabilities and use different ways to communicate.</a:t>
            </a:r>
          </a:p>
          <a:p>
            <a:r>
              <a:rPr lang="en-US" b="0" dirty="0"/>
              <a:t>Goal is to ensure that communication is equally effective as communication with those without disabilities.</a:t>
            </a:r>
          </a:p>
          <a:p>
            <a:r>
              <a:rPr lang="en-US" b="0" dirty="0"/>
              <a:t>Includes “companions”.	</a:t>
            </a:r>
          </a:p>
          <a:p>
            <a:pPr lvl="1"/>
            <a:r>
              <a:rPr lang="en-US" b="0" dirty="0"/>
              <a:t>Parents, relatives, friends, and other associates of a person seeking services.</a:t>
            </a:r>
          </a:p>
        </p:txBody>
      </p:sp>
      <p:sp>
        <p:nvSpPr>
          <p:cNvPr id="4" name="Text Placeholder 3">
            <a:extLst>
              <a:ext uri="{FF2B5EF4-FFF2-40B4-BE49-F238E27FC236}">
                <a16:creationId xmlns:a16="http://schemas.microsoft.com/office/drawing/2014/main" id="{282A847A-2210-4BED-8111-132EB6F9DF74}"/>
              </a:ext>
            </a:extLst>
          </p:cNvPr>
          <p:cNvSpPr>
            <a:spLocks noGrp="1"/>
          </p:cNvSpPr>
          <p:nvPr>
            <p:ph type="body" sz="quarter" idx="11"/>
          </p:nvPr>
        </p:nvSpPr>
        <p:spPr/>
        <p:txBody>
          <a:bodyPr/>
          <a:lstStyle/>
          <a:p>
            <a:r>
              <a:rPr lang="en-US" dirty="0"/>
              <a:t>https://www.ada.gov/index.html</a:t>
            </a:r>
          </a:p>
        </p:txBody>
      </p:sp>
    </p:spTree>
    <p:extLst>
      <p:ext uri="{BB962C8B-B14F-4D97-AF65-F5344CB8AC3E}">
        <p14:creationId xmlns:p14="http://schemas.microsoft.com/office/powerpoint/2010/main" val="1752039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95DA-FC4E-4174-A53C-448C73A8DFF0}"/>
              </a:ext>
            </a:extLst>
          </p:cNvPr>
          <p:cNvSpPr>
            <a:spLocks noGrp="1"/>
          </p:cNvSpPr>
          <p:nvPr>
            <p:ph type="title"/>
          </p:nvPr>
        </p:nvSpPr>
        <p:spPr>
          <a:xfrm>
            <a:off x="4255294" y="707371"/>
            <a:ext cx="3681411" cy="587373"/>
          </a:xfrm>
        </p:spPr>
        <p:txBody>
          <a:bodyPr vert="horz" lIns="91440" tIns="45720" rIns="91440" bIns="45720" rtlCol="0" anchor="ctr">
            <a:normAutofit/>
          </a:bodyPr>
          <a:lstStyle/>
          <a:p>
            <a:pPr defTabSz="914400"/>
            <a:r>
              <a:rPr lang="en-US" dirty="0">
                <a:solidFill>
                  <a:srgbClr val="002060"/>
                </a:solidFill>
                <a:ea typeface="+mj-ea"/>
                <a:cs typeface="+mj-cs"/>
              </a:rPr>
              <a:t>Special Thanks </a:t>
            </a:r>
            <a:endParaRPr lang="en-US" sz="3600" dirty="0">
              <a:solidFill>
                <a:schemeClr val="tx1"/>
              </a:solidFill>
              <a:latin typeface="+mj-lt"/>
              <a:ea typeface="+mj-ea"/>
              <a:cs typeface="+mj-cs"/>
            </a:endParaRPr>
          </a:p>
        </p:txBody>
      </p:sp>
      <p:graphicFrame>
        <p:nvGraphicFramePr>
          <p:cNvPr id="5" name="Text Placeholder 2">
            <a:extLst>
              <a:ext uri="{FF2B5EF4-FFF2-40B4-BE49-F238E27FC236}">
                <a16:creationId xmlns:a16="http://schemas.microsoft.com/office/drawing/2014/main" id="{286EBDC1-A12A-43DA-BBA9-162C14BC2ED5}"/>
              </a:ext>
            </a:extLst>
          </p:cNvPr>
          <p:cNvGraphicFramePr/>
          <p:nvPr>
            <p:extLst>
              <p:ext uri="{D42A27DB-BD31-4B8C-83A1-F6EECF244321}">
                <p14:modId xmlns:p14="http://schemas.microsoft.com/office/powerpoint/2010/main" val="483133652"/>
              </p:ext>
            </p:extLst>
          </p:nvPr>
        </p:nvGraphicFramePr>
        <p:xfrm>
          <a:off x="3111062" y="1795134"/>
          <a:ext cx="5969876" cy="3267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861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EF55F6-1B79-4DB5-9F84-F4CA345F0607}"/>
              </a:ext>
            </a:extLst>
          </p:cNvPr>
          <p:cNvSpPr>
            <a:spLocks noGrp="1"/>
          </p:cNvSpPr>
          <p:nvPr>
            <p:ph type="body" sz="quarter" idx="10"/>
          </p:nvPr>
        </p:nvSpPr>
        <p:spPr>
          <a:xfrm>
            <a:off x="899160" y="2943407"/>
            <a:ext cx="3717209" cy="971186"/>
          </a:xfrm>
        </p:spPr>
        <p:txBody>
          <a:bodyPr/>
          <a:lstStyle/>
          <a:p>
            <a:pPr marL="0" indent="0">
              <a:buNone/>
            </a:pPr>
            <a:r>
              <a:rPr lang="en-US" sz="3200" dirty="0">
                <a:solidFill>
                  <a:srgbClr val="002060"/>
                </a:solidFill>
              </a:rPr>
              <a:t>Effective Communication</a:t>
            </a:r>
          </a:p>
        </p:txBody>
      </p:sp>
      <p:sp>
        <p:nvSpPr>
          <p:cNvPr id="4" name="Text Placeholder 2">
            <a:extLst>
              <a:ext uri="{FF2B5EF4-FFF2-40B4-BE49-F238E27FC236}">
                <a16:creationId xmlns:a16="http://schemas.microsoft.com/office/drawing/2014/main" id="{EAC7326C-FA07-4051-94B1-8F04A92855D1}"/>
              </a:ext>
            </a:extLst>
          </p:cNvPr>
          <p:cNvSpPr txBox="1">
            <a:spLocks/>
          </p:cNvSpPr>
          <p:nvPr/>
        </p:nvSpPr>
        <p:spPr>
          <a:xfrm>
            <a:off x="4616369" y="772451"/>
            <a:ext cx="6377769" cy="5313098"/>
          </a:xfrm>
          <a:prstGeom prst="rect">
            <a:avLst/>
          </a:prstGeom>
        </p:spPr>
        <p:txBody>
          <a:bodyPr vert="horz" lIns="91440" tIns="45720" rIns="91440" bIns="45720" rtlCol="0" anchor="ctr">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lnSpc>
                <a:spcPct val="90000"/>
              </a:lnSpc>
            </a:pPr>
            <a:r>
              <a:rPr lang="en-US" dirty="0">
                <a:solidFill>
                  <a:schemeClr val="tx1"/>
                </a:solidFill>
                <a:ea typeface="+mn-ea"/>
                <a:cs typeface="+mn-cs"/>
              </a:rPr>
              <a:t>In order to provide equal access, a public accommodation is required to make available appropriate auxiliary aids and services where necessary to ensure </a:t>
            </a:r>
            <a:r>
              <a:rPr lang="en-US" u="sng" dirty="0">
                <a:solidFill>
                  <a:schemeClr val="tx1"/>
                </a:solidFill>
                <a:ea typeface="+mn-ea"/>
                <a:cs typeface="+mn-cs"/>
              </a:rPr>
              <a:t>effective communication</a:t>
            </a:r>
            <a:r>
              <a:rPr lang="en-US" dirty="0">
                <a:solidFill>
                  <a:schemeClr val="tx1"/>
                </a:solidFill>
                <a:ea typeface="+mn-ea"/>
                <a:cs typeface="+mn-cs"/>
              </a:rPr>
              <a:t>.  </a:t>
            </a:r>
          </a:p>
          <a:p>
            <a:pPr defTabSz="914400">
              <a:lnSpc>
                <a:spcPct val="90000"/>
              </a:lnSpc>
            </a:pPr>
            <a:r>
              <a:rPr lang="en-US" dirty="0">
                <a:solidFill>
                  <a:schemeClr val="tx1"/>
                </a:solidFill>
                <a:ea typeface="+mn-ea"/>
                <a:cs typeface="+mn-cs"/>
              </a:rPr>
              <a:t>The type of auxiliary aid or service necessary to ensure effective communication will vary in accordance with the length and complexity of the communication involved.</a:t>
            </a:r>
          </a:p>
        </p:txBody>
      </p:sp>
      <p:sp>
        <p:nvSpPr>
          <p:cNvPr id="5" name="Text Placeholder 3">
            <a:extLst>
              <a:ext uri="{FF2B5EF4-FFF2-40B4-BE49-F238E27FC236}">
                <a16:creationId xmlns:a16="http://schemas.microsoft.com/office/drawing/2014/main" id="{78609B72-08E5-46EC-9926-19980B1D0EFA}"/>
              </a:ext>
            </a:extLst>
          </p:cNvPr>
          <p:cNvSpPr>
            <a:spLocks noGrp="1"/>
          </p:cNvSpPr>
          <p:nvPr>
            <p:ph type="body" sz="quarter" idx="11"/>
          </p:nvPr>
        </p:nvSpPr>
        <p:spPr>
          <a:xfrm>
            <a:off x="889000" y="6192308"/>
            <a:ext cx="10564989" cy="330200"/>
          </a:xfrm>
        </p:spPr>
        <p:txBody>
          <a:bodyPr/>
          <a:lstStyle/>
          <a:p>
            <a:r>
              <a:rPr lang="en-US" dirty="0"/>
              <a:t>https://www.ada.gov/index.html</a:t>
            </a:r>
          </a:p>
        </p:txBody>
      </p:sp>
    </p:spTree>
    <p:extLst>
      <p:ext uri="{BB962C8B-B14F-4D97-AF65-F5344CB8AC3E}">
        <p14:creationId xmlns:p14="http://schemas.microsoft.com/office/powerpoint/2010/main" val="2263690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8255E-F7C7-450D-8338-00C33D82A7DA}"/>
              </a:ext>
            </a:extLst>
          </p:cNvPr>
          <p:cNvSpPr>
            <a:spLocks noGrp="1"/>
          </p:cNvSpPr>
          <p:nvPr>
            <p:ph type="title"/>
          </p:nvPr>
        </p:nvSpPr>
        <p:spPr/>
        <p:txBody>
          <a:bodyPr/>
          <a:lstStyle/>
          <a:p>
            <a:r>
              <a:rPr lang="en-US" dirty="0"/>
              <a:t>Effective Communication</a:t>
            </a:r>
          </a:p>
        </p:txBody>
      </p:sp>
      <p:sp>
        <p:nvSpPr>
          <p:cNvPr id="3" name="Text Placeholder 2">
            <a:extLst>
              <a:ext uri="{FF2B5EF4-FFF2-40B4-BE49-F238E27FC236}">
                <a16:creationId xmlns:a16="http://schemas.microsoft.com/office/drawing/2014/main" id="{182E9D04-467A-44ED-B39C-D40A309EC6CA}"/>
              </a:ext>
            </a:extLst>
          </p:cNvPr>
          <p:cNvSpPr>
            <a:spLocks noGrp="1"/>
          </p:cNvSpPr>
          <p:nvPr>
            <p:ph type="body" sz="quarter" idx="10"/>
          </p:nvPr>
        </p:nvSpPr>
        <p:spPr/>
        <p:txBody>
          <a:bodyPr/>
          <a:lstStyle/>
          <a:p>
            <a:r>
              <a:rPr lang="en-US" dirty="0"/>
              <a:t>The ADA discourages the use of accompanying adults or children as interpreters</a:t>
            </a:r>
          </a:p>
          <a:p>
            <a:pPr lvl="1"/>
            <a:r>
              <a:rPr lang="en-US" dirty="0"/>
              <a:t>Cannot require a person to bring someone to interpret for him or her.</a:t>
            </a:r>
          </a:p>
          <a:p>
            <a:pPr lvl="1"/>
            <a:r>
              <a:rPr lang="en-US" dirty="0"/>
              <a:t>Lack impartiality and specialized vocabulary needed to interpret accurately and effectively</a:t>
            </a:r>
          </a:p>
          <a:p>
            <a:pPr lvl="1"/>
            <a:endParaRPr lang="en-US" dirty="0"/>
          </a:p>
          <a:p>
            <a:r>
              <a:rPr lang="en-US" dirty="0"/>
              <a:t>Title II entities are required to give primary consideration to the choice of aid or service requested by the person who is deaf, hard of hearing, late-deafened, or deafblind.</a:t>
            </a:r>
          </a:p>
        </p:txBody>
      </p:sp>
      <p:sp>
        <p:nvSpPr>
          <p:cNvPr id="5" name="Text Placeholder 3">
            <a:extLst>
              <a:ext uri="{FF2B5EF4-FFF2-40B4-BE49-F238E27FC236}">
                <a16:creationId xmlns:a16="http://schemas.microsoft.com/office/drawing/2014/main" id="{68ED45C8-C255-4FC3-9444-BFB9F3E31C63}"/>
              </a:ext>
            </a:extLst>
          </p:cNvPr>
          <p:cNvSpPr>
            <a:spLocks noGrp="1"/>
          </p:cNvSpPr>
          <p:nvPr>
            <p:ph type="body" sz="quarter" idx="11"/>
          </p:nvPr>
        </p:nvSpPr>
        <p:spPr>
          <a:xfrm>
            <a:off x="889000" y="6192838"/>
            <a:ext cx="10564813" cy="330200"/>
          </a:xfrm>
        </p:spPr>
        <p:txBody>
          <a:bodyPr/>
          <a:lstStyle/>
          <a:p>
            <a:r>
              <a:rPr lang="en-US" dirty="0"/>
              <a:t>https://www.ada.gov/index.html</a:t>
            </a:r>
          </a:p>
        </p:txBody>
      </p:sp>
    </p:spTree>
    <p:extLst>
      <p:ext uri="{BB962C8B-B14F-4D97-AF65-F5344CB8AC3E}">
        <p14:creationId xmlns:p14="http://schemas.microsoft.com/office/powerpoint/2010/main" val="553302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7F814-AA14-49E7-8C39-ECAE2908F600}"/>
              </a:ext>
            </a:extLst>
          </p:cNvPr>
          <p:cNvSpPr>
            <a:spLocks noGrp="1"/>
          </p:cNvSpPr>
          <p:nvPr>
            <p:ph type="title"/>
          </p:nvPr>
        </p:nvSpPr>
        <p:spPr/>
        <p:txBody>
          <a:bodyPr/>
          <a:lstStyle/>
          <a:p>
            <a:r>
              <a:rPr lang="en-US" dirty="0"/>
              <a:t>Effective Communication</a:t>
            </a:r>
            <a:br>
              <a:rPr lang="en-US" dirty="0"/>
            </a:br>
            <a:endParaRPr lang="en-US" dirty="0"/>
          </a:p>
        </p:txBody>
      </p:sp>
      <p:sp>
        <p:nvSpPr>
          <p:cNvPr id="3" name="Text Placeholder 2">
            <a:extLst>
              <a:ext uri="{FF2B5EF4-FFF2-40B4-BE49-F238E27FC236}">
                <a16:creationId xmlns:a16="http://schemas.microsoft.com/office/drawing/2014/main" id="{2F1B52B2-038E-4127-BBEE-8D3DA936F772}"/>
              </a:ext>
            </a:extLst>
          </p:cNvPr>
          <p:cNvSpPr>
            <a:spLocks noGrp="1"/>
          </p:cNvSpPr>
          <p:nvPr>
            <p:ph type="body" sz="quarter" idx="10"/>
          </p:nvPr>
        </p:nvSpPr>
        <p:spPr>
          <a:xfrm>
            <a:off x="835151" y="1172694"/>
            <a:ext cx="10517717" cy="4795307"/>
          </a:xfrm>
        </p:spPr>
        <p:txBody>
          <a:bodyPr/>
          <a:lstStyle/>
          <a:p>
            <a:r>
              <a:rPr lang="en-US" dirty="0"/>
              <a:t>Provision of auxiliary aids and services</a:t>
            </a:r>
          </a:p>
          <a:p>
            <a:pPr lvl="1">
              <a:lnSpc>
                <a:spcPct val="150000"/>
              </a:lnSpc>
            </a:pPr>
            <a:r>
              <a:rPr lang="en-US" sz="2000" dirty="0"/>
              <a:t>Qualified interpreters </a:t>
            </a:r>
          </a:p>
          <a:p>
            <a:pPr lvl="1">
              <a:lnSpc>
                <a:spcPct val="150000"/>
              </a:lnSpc>
            </a:pPr>
            <a:r>
              <a:rPr lang="en-US" sz="2000" dirty="0"/>
              <a:t>Communication or picture boards</a:t>
            </a:r>
          </a:p>
          <a:p>
            <a:pPr lvl="1">
              <a:lnSpc>
                <a:spcPct val="150000"/>
              </a:lnSpc>
            </a:pPr>
            <a:r>
              <a:rPr lang="en-US" sz="2000" dirty="0"/>
              <a:t>Assistive listening devices and systems </a:t>
            </a:r>
          </a:p>
          <a:p>
            <a:pPr lvl="1">
              <a:lnSpc>
                <a:spcPct val="150000"/>
              </a:lnSpc>
            </a:pPr>
            <a:r>
              <a:rPr lang="en-US" sz="2000" dirty="0"/>
              <a:t>Speech output devices</a:t>
            </a:r>
          </a:p>
          <a:p>
            <a:pPr lvl="1">
              <a:lnSpc>
                <a:spcPct val="150000"/>
              </a:lnSpc>
            </a:pPr>
            <a:r>
              <a:rPr lang="en-US" sz="2000" dirty="0"/>
              <a:t>Note takers  </a:t>
            </a:r>
          </a:p>
          <a:p>
            <a:pPr lvl="1">
              <a:lnSpc>
                <a:spcPct val="150000"/>
              </a:lnSpc>
            </a:pPr>
            <a:r>
              <a:rPr lang="en-US" sz="2000" dirty="0"/>
              <a:t>Telephone handset amplifiers </a:t>
            </a:r>
          </a:p>
          <a:p>
            <a:pPr lvl="1">
              <a:lnSpc>
                <a:spcPct val="150000"/>
              </a:lnSpc>
            </a:pPr>
            <a:r>
              <a:rPr lang="en-US" sz="2000" dirty="0"/>
              <a:t>Video interpretive services</a:t>
            </a:r>
          </a:p>
          <a:p>
            <a:pPr lvl="1">
              <a:lnSpc>
                <a:spcPct val="150000"/>
              </a:lnSpc>
            </a:pPr>
            <a:r>
              <a:rPr lang="en-US" sz="2000" dirty="0"/>
              <a:t>Telephone communication devices for deaf persons </a:t>
            </a:r>
          </a:p>
          <a:p>
            <a:pPr lvl="1">
              <a:lnSpc>
                <a:spcPct val="150000"/>
              </a:lnSpc>
            </a:pPr>
            <a:r>
              <a:rPr lang="en-US" sz="2000" dirty="0"/>
              <a:t>Open, closed, and real-time captioning</a:t>
            </a:r>
          </a:p>
        </p:txBody>
      </p:sp>
      <p:sp>
        <p:nvSpPr>
          <p:cNvPr id="4" name="Text Placeholder 3">
            <a:extLst>
              <a:ext uri="{FF2B5EF4-FFF2-40B4-BE49-F238E27FC236}">
                <a16:creationId xmlns:a16="http://schemas.microsoft.com/office/drawing/2014/main" id="{02068A1B-2284-4D34-B521-FFEDB3C6CB87}"/>
              </a:ext>
            </a:extLst>
          </p:cNvPr>
          <p:cNvSpPr>
            <a:spLocks noGrp="1"/>
          </p:cNvSpPr>
          <p:nvPr>
            <p:ph type="body" sz="quarter" idx="11"/>
          </p:nvPr>
        </p:nvSpPr>
        <p:spPr/>
        <p:txBody>
          <a:bodyPr/>
          <a:lstStyle/>
          <a:p>
            <a:r>
              <a:rPr lang="en-US" dirty="0"/>
              <a:t>https://www.ada.gov/effective-comm.htm</a:t>
            </a:r>
          </a:p>
        </p:txBody>
      </p:sp>
    </p:spTree>
    <p:extLst>
      <p:ext uri="{BB962C8B-B14F-4D97-AF65-F5344CB8AC3E}">
        <p14:creationId xmlns:p14="http://schemas.microsoft.com/office/powerpoint/2010/main" val="577323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5341D4B7-8A53-4C37-8E33-372EAB577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2434" y="253548"/>
            <a:ext cx="5608934" cy="6102802"/>
          </a:xfrm>
          <a:prstGeom prst="rect">
            <a:avLst/>
          </a:prstGeom>
          <a:solidFill>
            <a:srgbClr val="AFABA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3EA0F1-6E8A-4E39-92F4-423E2DD4731C}"/>
              </a:ext>
            </a:extLst>
          </p:cNvPr>
          <p:cNvSpPr>
            <a:spLocks noGrp="1"/>
          </p:cNvSpPr>
          <p:nvPr>
            <p:ph type="title"/>
          </p:nvPr>
        </p:nvSpPr>
        <p:spPr>
          <a:xfrm>
            <a:off x="6585283" y="420017"/>
            <a:ext cx="5069305" cy="5769864"/>
          </a:xfrm>
        </p:spPr>
        <p:txBody>
          <a:bodyPr vert="horz" lIns="91440" tIns="45720" rIns="91440" bIns="45720" rtlCol="0" anchor="ctr">
            <a:normAutofit/>
          </a:bodyPr>
          <a:lstStyle/>
          <a:p>
            <a:pPr defTabSz="914400"/>
            <a:r>
              <a:rPr lang="en-US" dirty="0">
                <a:solidFill>
                  <a:srgbClr val="002060"/>
                </a:solidFill>
                <a:ea typeface="+mj-ea"/>
                <a:cs typeface="+mj-cs"/>
              </a:rPr>
              <a:t>Keys to Effective Communication</a:t>
            </a:r>
          </a:p>
        </p:txBody>
      </p:sp>
      <p:sp>
        <p:nvSpPr>
          <p:cNvPr id="37" name="Rectangle 36">
            <a:extLst>
              <a:ext uri="{FF2B5EF4-FFF2-40B4-BE49-F238E27FC236}">
                <a16:creationId xmlns:a16="http://schemas.microsoft.com/office/drawing/2014/main" id="{B630B15B-CFE8-4FE5-8F6E-666207C945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102802"/>
          </a:xfrm>
          <a:prstGeom prst="rect">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2B51AAA3-DDFE-48DE-AF38-BE32846EC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848" y="420017"/>
            <a:ext cx="5532146" cy="5769864"/>
          </a:xfrm>
          <a:prstGeom prst="rect">
            <a:avLst/>
          </a:prstGeom>
          <a:noFill/>
          <a:ln w="6350" cap="sq" cmpd="sng" algn="ctr">
            <a:solidFill>
              <a:srgbClr val="404040"/>
            </a:solidFill>
            <a:prstDash val="solid"/>
            <a:miter lim="800000"/>
          </a:ln>
          <a:effectLst/>
        </p:spPr>
      </p:sp>
      <p:pic>
        <p:nvPicPr>
          <p:cNvPr id="5" name="Picture 7" descr="MC900433903[1]">
            <a:extLst>
              <a:ext uri="{FF2B5EF4-FFF2-40B4-BE49-F238E27FC236}">
                <a16:creationId xmlns:a16="http://schemas.microsoft.com/office/drawing/2014/main" id="{728D263C-445B-421A-8E37-CBE364A8A0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2" r="3183" b="1"/>
          <a:stretch/>
        </p:blipFill>
        <p:spPr bwMode="auto">
          <a:xfrm>
            <a:off x="725707" y="740057"/>
            <a:ext cx="4886429" cy="5129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6570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707A4-3DA4-41E8-A613-6138020E692F}"/>
              </a:ext>
            </a:extLst>
          </p:cNvPr>
          <p:cNvSpPr>
            <a:spLocks noGrp="1"/>
          </p:cNvSpPr>
          <p:nvPr>
            <p:ph type="title"/>
          </p:nvPr>
        </p:nvSpPr>
        <p:spPr>
          <a:xfrm>
            <a:off x="2198370" y="624054"/>
            <a:ext cx="8080525" cy="548640"/>
          </a:xfrm>
        </p:spPr>
        <p:txBody>
          <a:bodyPr/>
          <a:lstStyle/>
          <a:p>
            <a:r>
              <a:rPr lang="en-US" dirty="0"/>
              <a:t>Myths about Hearing Loss</a:t>
            </a:r>
          </a:p>
        </p:txBody>
      </p:sp>
      <p:sp>
        <p:nvSpPr>
          <p:cNvPr id="3" name="Text Placeholder 2">
            <a:extLst>
              <a:ext uri="{FF2B5EF4-FFF2-40B4-BE49-F238E27FC236}">
                <a16:creationId xmlns:a16="http://schemas.microsoft.com/office/drawing/2014/main" id="{E3874E81-8F58-4C63-BF67-DD953A012AAE}"/>
              </a:ext>
            </a:extLst>
          </p:cNvPr>
          <p:cNvSpPr>
            <a:spLocks noGrp="1"/>
          </p:cNvSpPr>
          <p:nvPr>
            <p:ph type="body" sz="quarter" idx="10"/>
          </p:nvPr>
        </p:nvSpPr>
        <p:spPr/>
        <p:txBody>
          <a:bodyPr/>
          <a:lstStyle/>
          <a:p>
            <a:r>
              <a:rPr lang="en-US" sz="2400" dirty="0"/>
              <a:t>All people with hearing loss can speech read.</a:t>
            </a:r>
          </a:p>
          <a:p>
            <a:r>
              <a:rPr lang="en-US" sz="2400" dirty="0"/>
              <a:t>All people with hearing loss use sign language.</a:t>
            </a:r>
          </a:p>
          <a:p>
            <a:r>
              <a:rPr lang="en-US" sz="2400" dirty="0"/>
              <a:t>People with hearing loss are stubborn,</a:t>
            </a:r>
            <a:br>
              <a:rPr lang="en-US" sz="2400" dirty="0"/>
            </a:br>
            <a:r>
              <a:rPr lang="en-US" sz="2400" dirty="0"/>
              <a:t>uncooperative, demanding, negative, or unfriendly.</a:t>
            </a:r>
          </a:p>
          <a:p>
            <a:r>
              <a:rPr lang="en-US" sz="2400" dirty="0"/>
              <a:t>Good speech equals good hearing.</a:t>
            </a:r>
          </a:p>
          <a:p>
            <a:r>
              <a:rPr lang="en-US" sz="2400" dirty="0"/>
              <a:t>Problems related to hearing are limited solely to the physical perception of sound and do not affect the person cognitively and emotionally.</a:t>
            </a:r>
          </a:p>
          <a:p>
            <a:r>
              <a:rPr lang="en-US" sz="2400" dirty="0"/>
              <a:t>People with hearing loss cannot use the phone/drive.</a:t>
            </a:r>
          </a:p>
          <a:p>
            <a:r>
              <a:rPr lang="en-US" sz="2400" dirty="0"/>
              <a:t>If the person is wearing a hearing aid, he/she can hear fine</a:t>
            </a:r>
          </a:p>
        </p:txBody>
      </p:sp>
    </p:spTree>
    <p:extLst>
      <p:ext uri="{BB962C8B-B14F-4D97-AF65-F5344CB8AC3E}">
        <p14:creationId xmlns:p14="http://schemas.microsoft.com/office/powerpoint/2010/main" val="4047693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FB59B-A349-44D7-A105-DB61F12ED81F}"/>
              </a:ext>
            </a:extLst>
          </p:cNvPr>
          <p:cNvSpPr>
            <a:spLocks noGrp="1"/>
          </p:cNvSpPr>
          <p:nvPr>
            <p:ph type="title"/>
          </p:nvPr>
        </p:nvSpPr>
        <p:spPr/>
        <p:txBody>
          <a:bodyPr/>
          <a:lstStyle/>
          <a:p>
            <a:pPr algn="ctr"/>
            <a:r>
              <a:rPr lang="en-US" sz="3600" b="0" dirty="0"/>
              <a:t>Labels</a:t>
            </a:r>
          </a:p>
        </p:txBody>
      </p:sp>
      <p:sp>
        <p:nvSpPr>
          <p:cNvPr id="9" name="Content Placeholder 6">
            <a:extLst>
              <a:ext uri="{FF2B5EF4-FFF2-40B4-BE49-F238E27FC236}">
                <a16:creationId xmlns:a16="http://schemas.microsoft.com/office/drawing/2014/main" id="{946FC74A-8700-4149-A768-ADEB09C24352}"/>
              </a:ext>
            </a:extLst>
          </p:cNvPr>
          <p:cNvSpPr txBox="1">
            <a:spLocks/>
          </p:cNvSpPr>
          <p:nvPr/>
        </p:nvSpPr>
        <p:spPr>
          <a:xfrm>
            <a:off x="2680517" y="1172695"/>
            <a:ext cx="6750578" cy="4755355"/>
          </a:xfrm>
          <a:prstGeom prst="rect">
            <a:avLst/>
          </a:prstGeom>
          <a:ln w="57150">
            <a:noFill/>
          </a:ln>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3200" dirty="0"/>
          </a:p>
          <a:p>
            <a:pPr marL="0" indent="0">
              <a:buNone/>
            </a:pPr>
            <a:r>
              <a:rPr lang="en-US" sz="2800" dirty="0"/>
              <a:t>     Hearing 		 	     </a:t>
            </a:r>
          </a:p>
          <a:p>
            <a:pPr marL="0" indent="0">
              <a:buNone/>
            </a:pPr>
            <a:r>
              <a:rPr lang="en-US" sz="2800" dirty="0"/>
              <a:t>     Impaired			     Deaf-Mute</a:t>
            </a:r>
          </a:p>
          <a:p>
            <a:pPr marL="0" indent="0">
              <a:buNone/>
            </a:pPr>
            <a:endParaRPr lang="en-US" sz="2800" dirty="0"/>
          </a:p>
          <a:p>
            <a:pPr marL="0" indent="0">
              <a:buNone/>
            </a:pPr>
            <a:r>
              <a:rPr lang="en-US" sz="2800" dirty="0"/>
              <a:t>	</a:t>
            </a:r>
          </a:p>
          <a:p>
            <a:pPr marL="0" indent="0">
              <a:buNone/>
            </a:pPr>
            <a:r>
              <a:rPr lang="en-US" sz="2800" dirty="0"/>
              <a:t>	</a:t>
            </a:r>
          </a:p>
          <a:p>
            <a:pPr marL="0" indent="0">
              <a:buNone/>
            </a:pPr>
            <a:r>
              <a:rPr lang="en-US" sz="2800" dirty="0"/>
              <a:t>     Deaf-Dumb			   Death  </a:t>
            </a:r>
          </a:p>
          <a:p>
            <a:pPr marL="0" indent="0">
              <a:buNone/>
            </a:pPr>
            <a:r>
              <a:rPr lang="en-US" sz="2800" dirty="0"/>
              <a:t>    </a:t>
            </a:r>
          </a:p>
          <a:p>
            <a:pPr marL="0" indent="0">
              <a:buNone/>
            </a:pPr>
            <a:endParaRPr lang="en-US" sz="2800" dirty="0"/>
          </a:p>
          <a:p>
            <a:pPr>
              <a:lnSpc>
                <a:spcPct val="100000"/>
              </a:lnSpc>
            </a:pPr>
            <a:endParaRPr lang="en-US" dirty="0"/>
          </a:p>
        </p:txBody>
      </p:sp>
      <p:sp>
        <p:nvSpPr>
          <p:cNvPr id="12" name="Oval 11">
            <a:extLst>
              <a:ext uri="{FF2B5EF4-FFF2-40B4-BE49-F238E27FC236}">
                <a16:creationId xmlns:a16="http://schemas.microsoft.com/office/drawing/2014/main" id="{ECDA023C-426E-4BD6-880F-D8EF543AF0B4}"/>
              </a:ext>
            </a:extLst>
          </p:cNvPr>
          <p:cNvSpPr/>
          <p:nvPr/>
        </p:nvSpPr>
        <p:spPr>
          <a:xfrm>
            <a:off x="2760905" y="1479469"/>
            <a:ext cx="2446222" cy="1506071"/>
          </a:xfrm>
          <a:prstGeom prst="ellipse">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B88FFB93-8CA4-4BED-9B66-EFAD1D8EE4F7}"/>
              </a:ext>
            </a:extLst>
          </p:cNvPr>
          <p:cNvSpPr/>
          <p:nvPr/>
        </p:nvSpPr>
        <p:spPr>
          <a:xfrm>
            <a:off x="6323479" y="1666915"/>
            <a:ext cx="2446222" cy="1506071"/>
          </a:xfrm>
          <a:prstGeom prst="ellipse">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5970134-7648-45BD-848C-6B0D42D3680B}"/>
              </a:ext>
            </a:extLst>
          </p:cNvPr>
          <p:cNvSpPr/>
          <p:nvPr/>
        </p:nvSpPr>
        <p:spPr>
          <a:xfrm>
            <a:off x="6429424" y="3685017"/>
            <a:ext cx="2446222" cy="1506071"/>
          </a:xfrm>
          <a:prstGeom prst="ellipse">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A1E58F7A-D466-4BAD-9094-10B26CFE28BC}"/>
              </a:ext>
            </a:extLst>
          </p:cNvPr>
          <p:cNvSpPr/>
          <p:nvPr/>
        </p:nvSpPr>
        <p:spPr>
          <a:xfrm>
            <a:off x="2952001" y="3692800"/>
            <a:ext cx="2446222" cy="1506071"/>
          </a:xfrm>
          <a:prstGeom prst="ellipse">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C942FFEC-F82D-46CF-B0AB-A9E642CEB601}"/>
              </a:ext>
            </a:extLst>
          </p:cNvPr>
          <p:cNvCxnSpPr>
            <a:cxnSpLocks/>
          </p:cNvCxnSpPr>
          <p:nvPr/>
        </p:nvCxnSpPr>
        <p:spPr>
          <a:xfrm>
            <a:off x="2952002" y="1305725"/>
            <a:ext cx="1962847" cy="185355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77311B4-C1F7-4C0C-9E2C-38C49E6417DD}"/>
              </a:ext>
            </a:extLst>
          </p:cNvPr>
          <p:cNvCxnSpPr>
            <a:cxnSpLocks/>
          </p:cNvCxnSpPr>
          <p:nvPr/>
        </p:nvCxnSpPr>
        <p:spPr>
          <a:xfrm>
            <a:off x="6660715" y="1345169"/>
            <a:ext cx="1962847" cy="185355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B8BDF9E-0B05-440A-8F8E-708CB3875569}"/>
              </a:ext>
            </a:extLst>
          </p:cNvPr>
          <p:cNvCxnSpPr>
            <a:cxnSpLocks/>
          </p:cNvCxnSpPr>
          <p:nvPr/>
        </p:nvCxnSpPr>
        <p:spPr>
          <a:xfrm>
            <a:off x="3200845" y="3528680"/>
            <a:ext cx="1962847" cy="185355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85A5957-E02A-4A72-9BC6-D1A42C8DA17A}"/>
              </a:ext>
            </a:extLst>
          </p:cNvPr>
          <p:cNvCxnSpPr>
            <a:cxnSpLocks/>
          </p:cNvCxnSpPr>
          <p:nvPr/>
        </p:nvCxnSpPr>
        <p:spPr>
          <a:xfrm>
            <a:off x="6660714" y="3429001"/>
            <a:ext cx="1962847" cy="185355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46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708D8-76E2-4225-9825-62454B26C2E1}"/>
              </a:ext>
            </a:extLst>
          </p:cNvPr>
          <p:cNvSpPr>
            <a:spLocks noGrp="1"/>
          </p:cNvSpPr>
          <p:nvPr>
            <p:ph type="title"/>
          </p:nvPr>
        </p:nvSpPr>
        <p:spPr/>
        <p:txBody>
          <a:bodyPr/>
          <a:lstStyle/>
          <a:p>
            <a:pPr algn="ctr"/>
            <a:r>
              <a:rPr lang="en-US" sz="3600" b="0" dirty="0"/>
              <a:t>A Broad Spectrum</a:t>
            </a:r>
          </a:p>
        </p:txBody>
      </p:sp>
      <p:sp>
        <p:nvSpPr>
          <p:cNvPr id="3" name="Text Placeholder 2">
            <a:extLst>
              <a:ext uri="{FF2B5EF4-FFF2-40B4-BE49-F238E27FC236}">
                <a16:creationId xmlns:a16="http://schemas.microsoft.com/office/drawing/2014/main" id="{BB2676F2-A8EE-4087-B50C-7A3A59A3B922}"/>
              </a:ext>
            </a:extLst>
          </p:cNvPr>
          <p:cNvSpPr>
            <a:spLocks noGrp="1"/>
          </p:cNvSpPr>
          <p:nvPr>
            <p:ph type="body" sz="quarter" idx="10"/>
          </p:nvPr>
        </p:nvSpPr>
        <p:spPr>
          <a:xfrm>
            <a:off x="1932792" y="1320801"/>
            <a:ext cx="8412479" cy="4795307"/>
          </a:xfrm>
        </p:spPr>
        <p:txBody>
          <a:bodyPr/>
          <a:lstStyle/>
          <a:p>
            <a:endParaRPr lang="en-US" dirty="0"/>
          </a:p>
          <a:p>
            <a:endParaRPr lang="en-US" dirty="0"/>
          </a:p>
          <a:p>
            <a:endParaRPr lang="en-US" dirty="0"/>
          </a:p>
          <a:p>
            <a:pPr marL="0" indent="0">
              <a:buNone/>
            </a:pPr>
            <a:endParaRPr lang="en-US" dirty="0"/>
          </a:p>
        </p:txBody>
      </p:sp>
      <p:cxnSp>
        <p:nvCxnSpPr>
          <p:cNvPr id="5" name="Straight Connector 4">
            <a:extLst>
              <a:ext uri="{FF2B5EF4-FFF2-40B4-BE49-F238E27FC236}">
                <a16:creationId xmlns:a16="http://schemas.microsoft.com/office/drawing/2014/main" id="{7F0852C6-BD20-4C47-A1F2-07E19442CCF9}"/>
              </a:ext>
            </a:extLst>
          </p:cNvPr>
          <p:cNvCxnSpPr>
            <a:cxnSpLocks/>
          </p:cNvCxnSpPr>
          <p:nvPr/>
        </p:nvCxnSpPr>
        <p:spPr>
          <a:xfrm>
            <a:off x="2954768" y="3256872"/>
            <a:ext cx="6357769" cy="0"/>
          </a:xfrm>
          <a:prstGeom prst="line">
            <a:avLst/>
          </a:prstGeom>
          <a:ln w="127000">
            <a:solidFill>
              <a:schemeClr val="tx1"/>
            </a:solidFill>
          </a:ln>
        </p:spPr>
        <p:style>
          <a:lnRef idx="3">
            <a:schemeClr val="accent5"/>
          </a:lnRef>
          <a:fillRef idx="0">
            <a:schemeClr val="accent5"/>
          </a:fillRef>
          <a:effectRef idx="2">
            <a:schemeClr val="accent5"/>
          </a:effectRef>
          <a:fontRef idx="minor">
            <a:schemeClr val="tx1"/>
          </a:fontRef>
        </p:style>
      </p:cxnSp>
      <p:sp>
        <p:nvSpPr>
          <p:cNvPr id="6" name="4-Point Star 16">
            <a:extLst>
              <a:ext uri="{FF2B5EF4-FFF2-40B4-BE49-F238E27FC236}">
                <a16:creationId xmlns:a16="http://schemas.microsoft.com/office/drawing/2014/main" id="{D44B7CD1-77BC-40A1-8AF8-A3389C1A77FA}"/>
              </a:ext>
            </a:extLst>
          </p:cNvPr>
          <p:cNvSpPr/>
          <p:nvPr/>
        </p:nvSpPr>
        <p:spPr>
          <a:xfrm>
            <a:off x="2286633" y="3106695"/>
            <a:ext cx="257175" cy="263156"/>
          </a:xfrm>
          <a:prstGeom prst="star4">
            <a:avLst>
              <a:gd name="adj" fmla="val 12500"/>
            </a:avLst>
          </a:prstGeom>
          <a:solidFill>
            <a:schemeClr val="tx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defRPr/>
            </a:pPr>
            <a:endParaRPr lang="en-US" sz="1013">
              <a:solidFill>
                <a:prstClr val="white"/>
              </a:solidFill>
              <a:latin typeface="Calibri" panose="020F0502020204030204"/>
            </a:endParaRPr>
          </a:p>
        </p:txBody>
      </p:sp>
      <p:sp>
        <p:nvSpPr>
          <p:cNvPr id="7" name="TextBox 6">
            <a:extLst>
              <a:ext uri="{FF2B5EF4-FFF2-40B4-BE49-F238E27FC236}">
                <a16:creationId xmlns:a16="http://schemas.microsoft.com/office/drawing/2014/main" id="{EF5EC5C9-CAD1-4720-BDEC-8927A933B7AA}"/>
              </a:ext>
            </a:extLst>
          </p:cNvPr>
          <p:cNvSpPr txBox="1"/>
          <p:nvPr/>
        </p:nvSpPr>
        <p:spPr>
          <a:xfrm>
            <a:off x="1792928" y="2425903"/>
            <a:ext cx="1814436" cy="584775"/>
          </a:xfrm>
          <a:prstGeom prst="rect">
            <a:avLst/>
          </a:prstGeom>
          <a:noFill/>
        </p:spPr>
        <p:txBody>
          <a:bodyPr wrap="square" rtlCol="0">
            <a:spAutoFit/>
          </a:bodyPr>
          <a:lstStyle/>
          <a:p>
            <a:pPr>
              <a:defRPr/>
            </a:pPr>
            <a:r>
              <a:rPr lang="en-US" sz="3200" b="1" dirty="0">
                <a:solidFill>
                  <a:prstClr val="black"/>
                </a:solidFill>
                <a:latin typeface="Arial" panose="020B0604020202020204" pitchFamily="34" charset="0"/>
                <a:cs typeface="Arial" panose="020B0604020202020204" pitchFamily="34" charset="0"/>
              </a:rPr>
              <a:t>Hearing</a:t>
            </a:r>
          </a:p>
        </p:txBody>
      </p:sp>
      <p:sp>
        <p:nvSpPr>
          <p:cNvPr id="8" name="TextBox 7">
            <a:extLst>
              <a:ext uri="{FF2B5EF4-FFF2-40B4-BE49-F238E27FC236}">
                <a16:creationId xmlns:a16="http://schemas.microsoft.com/office/drawing/2014/main" id="{4364D0C2-413B-48FC-90B6-1B658020EEB7}"/>
              </a:ext>
            </a:extLst>
          </p:cNvPr>
          <p:cNvSpPr txBox="1"/>
          <p:nvPr/>
        </p:nvSpPr>
        <p:spPr>
          <a:xfrm>
            <a:off x="9170934" y="2481446"/>
            <a:ext cx="1066769" cy="584775"/>
          </a:xfrm>
          <a:prstGeom prst="rect">
            <a:avLst/>
          </a:prstGeom>
          <a:noFill/>
        </p:spPr>
        <p:txBody>
          <a:bodyPr wrap="square" rtlCol="0">
            <a:spAutoFit/>
          </a:bodyPr>
          <a:lstStyle/>
          <a:p>
            <a:pPr>
              <a:defRPr/>
            </a:pPr>
            <a:r>
              <a:rPr lang="en-US" sz="3200" b="1" dirty="0">
                <a:solidFill>
                  <a:prstClr val="black"/>
                </a:solidFill>
                <a:latin typeface="Arial" panose="020B0604020202020204" pitchFamily="34" charset="0"/>
                <a:cs typeface="Arial" panose="020B0604020202020204" pitchFamily="34" charset="0"/>
              </a:rPr>
              <a:t>Deaf</a:t>
            </a:r>
          </a:p>
        </p:txBody>
      </p:sp>
      <p:sp>
        <p:nvSpPr>
          <p:cNvPr id="9" name="TextBox 8">
            <a:extLst>
              <a:ext uri="{FF2B5EF4-FFF2-40B4-BE49-F238E27FC236}">
                <a16:creationId xmlns:a16="http://schemas.microsoft.com/office/drawing/2014/main" id="{04B022B3-F574-4851-BD0C-83186A657F40}"/>
              </a:ext>
            </a:extLst>
          </p:cNvPr>
          <p:cNvSpPr txBox="1"/>
          <p:nvPr/>
        </p:nvSpPr>
        <p:spPr>
          <a:xfrm>
            <a:off x="1964487" y="3558928"/>
            <a:ext cx="947234" cy="523220"/>
          </a:xfrm>
          <a:prstGeom prst="rect">
            <a:avLst/>
          </a:prstGeom>
          <a:noFill/>
        </p:spPr>
        <p:txBody>
          <a:bodyPr wrap="square" rtlCol="0">
            <a:spAutoFit/>
          </a:bodyPr>
          <a:lstStyle/>
          <a:p>
            <a:pPr>
              <a:defRPr/>
            </a:pPr>
            <a:r>
              <a:rPr lang="en-US" sz="2700" b="1" dirty="0">
                <a:solidFill>
                  <a:srgbClr val="B2B2B2"/>
                </a:solidFill>
                <a:latin typeface="Arial" panose="020B0604020202020204" pitchFamily="34" charset="0"/>
                <a:cs typeface="Arial" panose="020B0604020202020204" pitchFamily="34" charset="0"/>
              </a:rPr>
              <a:t>Mild</a:t>
            </a:r>
          </a:p>
        </p:txBody>
      </p:sp>
      <p:sp>
        <p:nvSpPr>
          <p:cNvPr id="10" name="TextBox 9">
            <a:extLst>
              <a:ext uri="{FF2B5EF4-FFF2-40B4-BE49-F238E27FC236}">
                <a16:creationId xmlns:a16="http://schemas.microsoft.com/office/drawing/2014/main" id="{17B4E285-E724-46FF-A680-8D1837CF3E59}"/>
              </a:ext>
            </a:extLst>
          </p:cNvPr>
          <p:cNvSpPr txBox="1"/>
          <p:nvPr/>
        </p:nvSpPr>
        <p:spPr>
          <a:xfrm>
            <a:off x="2988526" y="3551223"/>
            <a:ext cx="1847442" cy="523220"/>
          </a:xfrm>
          <a:prstGeom prst="rect">
            <a:avLst/>
          </a:prstGeom>
          <a:noFill/>
        </p:spPr>
        <p:txBody>
          <a:bodyPr wrap="square" rtlCol="0">
            <a:spAutoFit/>
          </a:bodyPr>
          <a:lstStyle/>
          <a:p>
            <a:pPr>
              <a:defRPr/>
            </a:pPr>
            <a:r>
              <a:rPr lang="en-US" sz="2700" b="1" dirty="0">
                <a:solidFill>
                  <a:srgbClr val="808080"/>
                </a:solidFill>
                <a:latin typeface="Arial" panose="020B0604020202020204" pitchFamily="34" charset="0"/>
                <a:cs typeface="Arial" panose="020B0604020202020204" pitchFamily="34" charset="0"/>
              </a:rPr>
              <a:t>Moderate</a:t>
            </a:r>
          </a:p>
        </p:txBody>
      </p:sp>
      <p:sp>
        <p:nvSpPr>
          <p:cNvPr id="11" name="TextBox 10">
            <a:extLst>
              <a:ext uri="{FF2B5EF4-FFF2-40B4-BE49-F238E27FC236}">
                <a16:creationId xmlns:a16="http://schemas.microsoft.com/office/drawing/2014/main" id="{6BB15E2C-21C7-4E5F-BC27-B0BC04507C73}"/>
              </a:ext>
            </a:extLst>
          </p:cNvPr>
          <p:cNvSpPr txBox="1"/>
          <p:nvPr/>
        </p:nvSpPr>
        <p:spPr>
          <a:xfrm>
            <a:off x="4741681" y="3539892"/>
            <a:ext cx="1975386" cy="923330"/>
          </a:xfrm>
          <a:prstGeom prst="rect">
            <a:avLst/>
          </a:prstGeom>
          <a:noFill/>
        </p:spPr>
        <p:txBody>
          <a:bodyPr wrap="square" rtlCol="0">
            <a:spAutoFit/>
          </a:bodyPr>
          <a:lstStyle/>
          <a:p>
            <a:pPr algn="ctr">
              <a:defRPr/>
            </a:pPr>
            <a:r>
              <a:rPr lang="en-US" sz="2700" dirty="0">
                <a:solidFill>
                  <a:srgbClr val="5F5F5F"/>
                </a:solidFill>
                <a:latin typeface="Arial Black" panose="020B0A04020102020204" pitchFamily="34" charset="0"/>
                <a:cs typeface="Arial" panose="020B0604020202020204" pitchFamily="34" charset="0"/>
              </a:rPr>
              <a:t>Moderate-Severe</a:t>
            </a:r>
          </a:p>
        </p:txBody>
      </p:sp>
      <p:sp>
        <p:nvSpPr>
          <p:cNvPr id="12" name="TextBox 11">
            <a:extLst>
              <a:ext uri="{FF2B5EF4-FFF2-40B4-BE49-F238E27FC236}">
                <a16:creationId xmlns:a16="http://schemas.microsoft.com/office/drawing/2014/main" id="{F7C73DFB-E94A-4DAF-8BC3-9E288ED5C4F2}"/>
              </a:ext>
            </a:extLst>
          </p:cNvPr>
          <p:cNvSpPr txBox="1"/>
          <p:nvPr/>
        </p:nvSpPr>
        <p:spPr>
          <a:xfrm>
            <a:off x="6707462" y="3535813"/>
            <a:ext cx="1593859" cy="507831"/>
          </a:xfrm>
          <a:prstGeom prst="rect">
            <a:avLst/>
          </a:prstGeom>
          <a:noFill/>
        </p:spPr>
        <p:txBody>
          <a:bodyPr wrap="square" rtlCol="0">
            <a:spAutoFit/>
          </a:bodyPr>
          <a:lstStyle/>
          <a:p>
            <a:pPr>
              <a:defRPr/>
            </a:pPr>
            <a:r>
              <a:rPr lang="en-US" sz="2700" dirty="0">
                <a:solidFill>
                  <a:srgbClr val="333333"/>
                </a:solidFill>
                <a:latin typeface="Arial Black" panose="020B0A04020102020204" pitchFamily="34" charset="0"/>
                <a:cs typeface="Arial" panose="020B0604020202020204" pitchFamily="34" charset="0"/>
              </a:rPr>
              <a:t>Severe</a:t>
            </a:r>
          </a:p>
        </p:txBody>
      </p:sp>
      <p:sp>
        <p:nvSpPr>
          <p:cNvPr id="13" name="TextBox 12">
            <a:extLst>
              <a:ext uri="{FF2B5EF4-FFF2-40B4-BE49-F238E27FC236}">
                <a16:creationId xmlns:a16="http://schemas.microsoft.com/office/drawing/2014/main" id="{46743FC8-89F5-49CF-9652-5F63151210D8}"/>
              </a:ext>
            </a:extLst>
          </p:cNvPr>
          <p:cNvSpPr txBox="1"/>
          <p:nvPr/>
        </p:nvSpPr>
        <p:spPr>
          <a:xfrm>
            <a:off x="8271316" y="3543517"/>
            <a:ext cx="1931690" cy="523220"/>
          </a:xfrm>
          <a:prstGeom prst="rect">
            <a:avLst/>
          </a:prstGeom>
          <a:noFill/>
        </p:spPr>
        <p:txBody>
          <a:bodyPr wrap="square" rtlCol="0">
            <a:spAutoFit/>
          </a:bodyPr>
          <a:lstStyle/>
          <a:p>
            <a:pPr>
              <a:defRPr/>
            </a:pPr>
            <a:r>
              <a:rPr lang="en-US" sz="2700" dirty="0">
                <a:solidFill>
                  <a:srgbClr val="080808"/>
                </a:solidFill>
                <a:latin typeface="Arial Black" panose="020B0A04020102020204" pitchFamily="34" charset="0"/>
                <a:cs typeface="Arial" panose="020B0604020202020204" pitchFamily="34" charset="0"/>
              </a:rPr>
              <a:t>Profound</a:t>
            </a:r>
          </a:p>
        </p:txBody>
      </p:sp>
      <p:sp>
        <p:nvSpPr>
          <p:cNvPr id="14" name="4-Point Star 16">
            <a:extLst>
              <a:ext uri="{FF2B5EF4-FFF2-40B4-BE49-F238E27FC236}">
                <a16:creationId xmlns:a16="http://schemas.microsoft.com/office/drawing/2014/main" id="{53E0C939-8466-47C7-A2E3-AE4F5AD9861F}"/>
              </a:ext>
            </a:extLst>
          </p:cNvPr>
          <p:cNvSpPr/>
          <p:nvPr/>
        </p:nvSpPr>
        <p:spPr>
          <a:xfrm>
            <a:off x="9622260" y="3121842"/>
            <a:ext cx="257175" cy="263156"/>
          </a:xfrm>
          <a:prstGeom prst="star4">
            <a:avLst>
              <a:gd name="adj" fmla="val 12500"/>
            </a:avLst>
          </a:prstGeom>
          <a:solidFill>
            <a:schemeClr val="tx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defRPr/>
            </a:pPr>
            <a:endParaRPr lang="en-US" sz="1013">
              <a:solidFill>
                <a:prstClr val="white"/>
              </a:solidFill>
              <a:latin typeface="Calibri" panose="020F0502020204030204"/>
            </a:endParaRPr>
          </a:p>
        </p:txBody>
      </p:sp>
    </p:spTree>
    <p:extLst>
      <p:ext uri="{BB962C8B-B14F-4D97-AF65-F5344CB8AC3E}">
        <p14:creationId xmlns:p14="http://schemas.microsoft.com/office/powerpoint/2010/main" val="3485663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DE92B-8CB5-4155-8A35-BE23244C3EFF}"/>
              </a:ext>
            </a:extLst>
          </p:cNvPr>
          <p:cNvSpPr>
            <a:spLocks noGrp="1"/>
          </p:cNvSpPr>
          <p:nvPr>
            <p:ph type="title"/>
          </p:nvPr>
        </p:nvSpPr>
        <p:spPr/>
        <p:txBody>
          <a:bodyPr/>
          <a:lstStyle/>
          <a:p>
            <a:r>
              <a:rPr lang="en-US" dirty="0"/>
              <a:t>Recognizing Someone with Hearing Loss	</a:t>
            </a:r>
          </a:p>
        </p:txBody>
      </p:sp>
      <p:sp>
        <p:nvSpPr>
          <p:cNvPr id="3" name="Text Placeholder 2">
            <a:extLst>
              <a:ext uri="{FF2B5EF4-FFF2-40B4-BE49-F238E27FC236}">
                <a16:creationId xmlns:a16="http://schemas.microsoft.com/office/drawing/2014/main" id="{A84232B7-61C6-452A-90FF-117C97B163E3}"/>
              </a:ext>
            </a:extLst>
          </p:cNvPr>
          <p:cNvSpPr>
            <a:spLocks noGrp="1"/>
          </p:cNvSpPr>
          <p:nvPr>
            <p:ph type="body" sz="quarter" idx="10"/>
          </p:nvPr>
        </p:nvSpPr>
        <p:spPr>
          <a:xfrm>
            <a:off x="889000" y="1320801"/>
            <a:ext cx="10517717" cy="5176252"/>
          </a:xfrm>
        </p:spPr>
        <p:txBody>
          <a:bodyPr/>
          <a:lstStyle/>
          <a:p>
            <a:pPr>
              <a:defRPr/>
            </a:pPr>
            <a:r>
              <a:rPr lang="en-US" altLang="en-US" dirty="0">
                <a:solidFill>
                  <a:schemeClr val="tx1"/>
                </a:solidFill>
              </a:rPr>
              <a:t>Frequently misunderstands and needs to have information repeated</a:t>
            </a:r>
          </a:p>
          <a:p>
            <a:pPr>
              <a:defRPr/>
            </a:pPr>
            <a:r>
              <a:rPr lang="en-US" altLang="en-US" dirty="0">
                <a:solidFill>
                  <a:schemeClr val="tx1"/>
                </a:solidFill>
              </a:rPr>
              <a:t>Watching a person’s face intently when listening</a:t>
            </a:r>
          </a:p>
          <a:p>
            <a:pPr>
              <a:defRPr/>
            </a:pPr>
            <a:r>
              <a:rPr lang="en-US" altLang="en-US" dirty="0">
                <a:solidFill>
                  <a:schemeClr val="tx1"/>
                </a:solidFill>
              </a:rPr>
              <a:t>Might complain that others are mumbling or does not speak clearly</a:t>
            </a:r>
          </a:p>
          <a:p>
            <a:pPr>
              <a:defRPr/>
            </a:pPr>
            <a:r>
              <a:rPr lang="en-US" altLang="en-US" dirty="0">
                <a:solidFill>
                  <a:schemeClr val="tx1"/>
                </a:solidFill>
              </a:rPr>
              <a:t>Might appear a little slow or unfocused when communicating.</a:t>
            </a:r>
          </a:p>
          <a:p>
            <a:pPr>
              <a:defRPr/>
            </a:pPr>
            <a:r>
              <a:rPr lang="en-US" altLang="en-US" dirty="0">
                <a:solidFill>
                  <a:schemeClr val="tx1"/>
                </a:solidFill>
              </a:rPr>
              <a:t>Might say things that do not make sense within the context of the conversation.</a:t>
            </a:r>
          </a:p>
          <a:p>
            <a:pPr>
              <a:defRPr/>
            </a:pPr>
            <a:r>
              <a:rPr lang="en-US" altLang="en-US" dirty="0">
                <a:solidFill>
                  <a:schemeClr val="tx1"/>
                </a:solidFill>
              </a:rPr>
              <a:t>Points to his/her ear and shakes head</a:t>
            </a:r>
          </a:p>
          <a:p>
            <a:pPr marL="0" indent="0">
              <a:buNone/>
            </a:pPr>
            <a:endParaRPr lang="en-US" dirty="0"/>
          </a:p>
        </p:txBody>
      </p:sp>
    </p:spTree>
    <p:extLst>
      <p:ext uri="{BB962C8B-B14F-4D97-AF65-F5344CB8AC3E}">
        <p14:creationId xmlns:p14="http://schemas.microsoft.com/office/powerpoint/2010/main" val="850348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51859-BC3C-4DBD-BCCE-AACF5C10CCBA}"/>
              </a:ext>
            </a:extLst>
          </p:cNvPr>
          <p:cNvSpPr>
            <a:spLocks noGrp="1"/>
          </p:cNvSpPr>
          <p:nvPr>
            <p:ph type="title"/>
          </p:nvPr>
        </p:nvSpPr>
        <p:spPr>
          <a:xfrm>
            <a:off x="899160" y="624054"/>
            <a:ext cx="10457689" cy="530044"/>
          </a:xfrm>
        </p:spPr>
        <p:txBody>
          <a:bodyPr/>
          <a:lstStyle/>
          <a:p>
            <a:r>
              <a:rPr lang="en-US" dirty="0"/>
              <a:t>Keys to Effective Communication</a:t>
            </a:r>
            <a:endParaRPr lang="en-US" sz="2800" dirty="0"/>
          </a:p>
        </p:txBody>
      </p:sp>
      <p:sp>
        <p:nvSpPr>
          <p:cNvPr id="3" name="Text Placeholder 2">
            <a:extLst>
              <a:ext uri="{FF2B5EF4-FFF2-40B4-BE49-F238E27FC236}">
                <a16:creationId xmlns:a16="http://schemas.microsoft.com/office/drawing/2014/main" id="{CFEF55F6-1B79-4DB5-9F84-F4CA345F0607}"/>
              </a:ext>
            </a:extLst>
          </p:cNvPr>
          <p:cNvSpPr>
            <a:spLocks noGrp="1"/>
          </p:cNvSpPr>
          <p:nvPr>
            <p:ph type="body" sz="quarter" idx="10"/>
          </p:nvPr>
        </p:nvSpPr>
        <p:spPr>
          <a:xfrm>
            <a:off x="899160" y="2948169"/>
            <a:ext cx="3717209" cy="961661"/>
          </a:xfrm>
        </p:spPr>
        <p:txBody>
          <a:bodyPr/>
          <a:lstStyle/>
          <a:p>
            <a:pPr marL="0" indent="0">
              <a:buNone/>
            </a:pPr>
            <a:r>
              <a:rPr lang="en-US" dirty="0"/>
              <a:t>Hard of Hearing Individuals</a:t>
            </a:r>
          </a:p>
        </p:txBody>
      </p:sp>
      <p:sp>
        <p:nvSpPr>
          <p:cNvPr id="5" name="Text Placeholder 2">
            <a:extLst>
              <a:ext uri="{FF2B5EF4-FFF2-40B4-BE49-F238E27FC236}">
                <a16:creationId xmlns:a16="http://schemas.microsoft.com/office/drawing/2014/main" id="{9FDD2C5C-EB83-4C1A-AC35-B3A464A33C29}"/>
              </a:ext>
            </a:extLst>
          </p:cNvPr>
          <p:cNvSpPr txBox="1">
            <a:spLocks/>
          </p:cNvSpPr>
          <p:nvPr/>
        </p:nvSpPr>
        <p:spPr>
          <a:xfrm>
            <a:off x="4616369" y="1449737"/>
            <a:ext cx="6005416" cy="4795307"/>
          </a:xfrm>
          <a:prstGeom prst="rect">
            <a:avLst/>
          </a:prstGeom>
        </p:spPr>
        <p:txBody>
          <a:bodyPr>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Ask the person what is the best way to effectively communicate.</a:t>
            </a:r>
          </a:p>
          <a:p>
            <a:r>
              <a:rPr lang="en-US" sz="2000" dirty="0"/>
              <a:t>Ensure good eye contact. </a:t>
            </a:r>
          </a:p>
          <a:p>
            <a:r>
              <a:rPr lang="en-US" sz="2000" dirty="0"/>
              <a:t>Communicate in a quiet, well-lit environment.</a:t>
            </a:r>
          </a:p>
          <a:p>
            <a:r>
              <a:rPr lang="en-US" sz="2000" dirty="0"/>
              <a:t>Separate talking from demonstration.</a:t>
            </a:r>
          </a:p>
          <a:p>
            <a:r>
              <a:rPr lang="en-US" sz="2000" dirty="0"/>
              <a:t>Write the most important information.</a:t>
            </a:r>
          </a:p>
          <a:p>
            <a:r>
              <a:rPr lang="en-US" sz="2000" dirty="0"/>
              <a:t>Speak slowly and clearly, but do not exaggerate.</a:t>
            </a:r>
          </a:p>
          <a:p>
            <a:r>
              <a:rPr lang="en-US" sz="2000" dirty="0"/>
              <a:t>Do not shout.</a:t>
            </a:r>
          </a:p>
          <a:p>
            <a:r>
              <a:rPr lang="en-US" sz="2000" dirty="0"/>
              <a:t>Allow additional time.</a:t>
            </a:r>
          </a:p>
        </p:txBody>
      </p:sp>
    </p:spTree>
    <p:extLst>
      <p:ext uri="{BB962C8B-B14F-4D97-AF65-F5344CB8AC3E}">
        <p14:creationId xmlns:p14="http://schemas.microsoft.com/office/powerpoint/2010/main" val="3660515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51859-BC3C-4DBD-BCCE-AACF5C10CCBA}"/>
              </a:ext>
            </a:extLst>
          </p:cNvPr>
          <p:cNvSpPr>
            <a:spLocks noGrp="1"/>
          </p:cNvSpPr>
          <p:nvPr>
            <p:ph type="title"/>
          </p:nvPr>
        </p:nvSpPr>
        <p:spPr>
          <a:xfrm>
            <a:off x="899160" y="624054"/>
            <a:ext cx="10457689" cy="530044"/>
          </a:xfrm>
        </p:spPr>
        <p:txBody>
          <a:bodyPr/>
          <a:lstStyle/>
          <a:p>
            <a:r>
              <a:rPr lang="en-US" dirty="0"/>
              <a:t>Keys to Effective Communication</a:t>
            </a:r>
            <a:endParaRPr lang="en-US" sz="2800" dirty="0"/>
          </a:p>
        </p:txBody>
      </p:sp>
      <p:sp>
        <p:nvSpPr>
          <p:cNvPr id="3" name="Text Placeholder 2">
            <a:extLst>
              <a:ext uri="{FF2B5EF4-FFF2-40B4-BE49-F238E27FC236}">
                <a16:creationId xmlns:a16="http://schemas.microsoft.com/office/drawing/2014/main" id="{CFEF55F6-1B79-4DB5-9F84-F4CA345F0607}"/>
              </a:ext>
            </a:extLst>
          </p:cNvPr>
          <p:cNvSpPr>
            <a:spLocks noGrp="1"/>
          </p:cNvSpPr>
          <p:nvPr>
            <p:ph type="body" sz="quarter" idx="10"/>
          </p:nvPr>
        </p:nvSpPr>
        <p:spPr>
          <a:xfrm>
            <a:off x="899160" y="2957694"/>
            <a:ext cx="3717209" cy="942610"/>
          </a:xfrm>
        </p:spPr>
        <p:txBody>
          <a:bodyPr/>
          <a:lstStyle/>
          <a:p>
            <a:pPr marL="0" indent="0">
              <a:buNone/>
            </a:pPr>
            <a:r>
              <a:rPr lang="en-US" dirty="0"/>
              <a:t>Late-Deafened Individuals</a:t>
            </a:r>
          </a:p>
        </p:txBody>
      </p:sp>
      <p:sp>
        <p:nvSpPr>
          <p:cNvPr id="5" name="Text Placeholder 2">
            <a:extLst>
              <a:ext uri="{FF2B5EF4-FFF2-40B4-BE49-F238E27FC236}">
                <a16:creationId xmlns:a16="http://schemas.microsoft.com/office/drawing/2014/main" id="{9FDD2C5C-EB83-4C1A-AC35-B3A464A33C29}"/>
              </a:ext>
            </a:extLst>
          </p:cNvPr>
          <p:cNvSpPr txBox="1">
            <a:spLocks/>
          </p:cNvSpPr>
          <p:nvPr/>
        </p:nvSpPr>
        <p:spPr>
          <a:xfrm>
            <a:off x="4860157" y="2224269"/>
            <a:ext cx="6005416" cy="2409461"/>
          </a:xfrm>
          <a:prstGeom prst="rect">
            <a:avLst/>
          </a:prstGeom>
        </p:spPr>
        <p:txBody>
          <a:bodyPr>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Write notes only for very simple, straightforward communication.</a:t>
            </a:r>
          </a:p>
          <a:p>
            <a:pPr marL="0" indent="0">
              <a:buNone/>
            </a:pPr>
            <a:endParaRPr lang="en-US" sz="2000" dirty="0"/>
          </a:p>
          <a:p>
            <a:r>
              <a:rPr lang="en-US" sz="2000" dirty="0"/>
              <a:t>Use captioning, which is generally the best means of access to communication</a:t>
            </a:r>
          </a:p>
        </p:txBody>
      </p:sp>
    </p:spTree>
    <p:extLst>
      <p:ext uri="{BB962C8B-B14F-4D97-AF65-F5344CB8AC3E}">
        <p14:creationId xmlns:p14="http://schemas.microsoft.com/office/powerpoint/2010/main" val="1821157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EF55F6-1B79-4DB5-9F84-F4CA345F0607}"/>
              </a:ext>
            </a:extLst>
          </p:cNvPr>
          <p:cNvSpPr>
            <a:spLocks noGrp="1"/>
          </p:cNvSpPr>
          <p:nvPr>
            <p:ph type="body" sz="quarter" idx="10"/>
          </p:nvPr>
        </p:nvSpPr>
        <p:spPr>
          <a:xfrm>
            <a:off x="899160" y="2943407"/>
            <a:ext cx="3717209" cy="971186"/>
          </a:xfrm>
        </p:spPr>
        <p:txBody>
          <a:bodyPr/>
          <a:lstStyle/>
          <a:p>
            <a:pPr marL="0" indent="0">
              <a:buNone/>
            </a:pPr>
            <a:r>
              <a:rPr lang="en-US" sz="3200" dirty="0">
                <a:solidFill>
                  <a:srgbClr val="002060"/>
                </a:solidFill>
              </a:rPr>
              <a:t>Training Objectives</a:t>
            </a:r>
          </a:p>
        </p:txBody>
      </p:sp>
      <p:sp>
        <p:nvSpPr>
          <p:cNvPr id="4" name="Text Placeholder 5">
            <a:extLst>
              <a:ext uri="{FF2B5EF4-FFF2-40B4-BE49-F238E27FC236}">
                <a16:creationId xmlns:a16="http://schemas.microsoft.com/office/drawing/2014/main" id="{CBEA4840-B888-43D9-9DE7-824E4EFB16C7}"/>
              </a:ext>
            </a:extLst>
          </p:cNvPr>
          <p:cNvSpPr txBox="1">
            <a:spLocks/>
          </p:cNvSpPr>
          <p:nvPr/>
        </p:nvSpPr>
        <p:spPr>
          <a:xfrm>
            <a:off x="4616369" y="963877"/>
            <a:ext cx="6377769" cy="4930246"/>
          </a:xfrm>
          <a:prstGeom prst="rect">
            <a:avLst/>
          </a:prstGeom>
        </p:spPr>
        <p:txBody>
          <a:bodyPr vert="horz" lIns="91440" tIns="45720" rIns="91440" bIns="45720" rtlCol="0" anchor="ctr">
            <a:norm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lnSpc>
                <a:spcPct val="90000"/>
              </a:lnSpc>
            </a:pPr>
            <a:r>
              <a:rPr lang="en-US" sz="2000">
                <a:solidFill>
                  <a:schemeClr val="tx1"/>
                </a:solidFill>
                <a:ea typeface="+mn-ea"/>
                <a:cs typeface="+mn-cs"/>
              </a:rPr>
              <a:t>Learn about services offered by DSDHH</a:t>
            </a:r>
          </a:p>
          <a:p>
            <a:pPr defTabSz="914400">
              <a:lnSpc>
                <a:spcPct val="90000"/>
              </a:lnSpc>
            </a:pPr>
            <a:r>
              <a:rPr lang="en-US" sz="2000">
                <a:solidFill>
                  <a:schemeClr val="tx1"/>
                </a:solidFill>
                <a:ea typeface="+mn-ea"/>
                <a:cs typeface="+mn-cs"/>
              </a:rPr>
              <a:t>Understand obligations under Title II of the ADA</a:t>
            </a:r>
          </a:p>
          <a:p>
            <a:pPr defTabSz="914400">
              <a:lnSpc>
                <a:spcPct val="90000"/>
              </a:lnSpc>
            </a:pPr>
            <a:r>
              <a:rPr lang="en-US" sz="2000">
                <a:solidFill>
                  <a:schemeClr val="tx1"/>
                </a:solidFill>
                <a:ea typeface="+mn-ea"/>
                <a:cs typeface="+mn-cs"/>
              </a:rPr>
              <a:t>Recognize Individuals with Hearing Loss.</a:t>
            </a:r>
          </a:p>
          <a:p>
            <a:pPr defTabSz="914400">
              <a:lnSpc>
                <a:spcPct val="90000"/>
              </a:lnSpc>
            </a:pPr>
            <a:r>
              <a:rPr lang="en-US" sz="2000">
                <a:solidFill>
                  <a:schemeClr val="tx1"/>
                </a:solidFill>
                <a:ea typeface="+mn-ea"/>
                <a:cs typeface="+mn-cs"/>
              </a:rPr>
              <a:t>Discuss communication techniques that can be used between hearing individuals and individuals with hearing loss for best outcomes.</a:t>
            </a:r>
          </a:p>
          <a:p>
            <a:pPr defTabSz="914400">
              <a:lnSpc>
                <a:spcPct val="90000"/>
              </a:lnSpc>
            </a:pPr>
            <a:r>
              <a:rPr lang="en-US" sz="2000">
                <a:solidFill>
                  <a:schemeClr val="tx1"/>
                </a:solidFill>
                <a:ea typeface="+mn-ea"/>
                <a:cs typeface="+mn-cs"/>
              </a:rPr>
              <a:t>Learn about the auxiliary aids and services that can eliminate barriers frequently encountered by Deaf, Hard of Hearing, Late Deafened, or DeafBlind people.</a:t>
            </a:r>
            <a:endParaRPr lang="en-US" sz="2000" dirty="0">
              <a:solidFill>
                <a:schemeClr val="tx1"/>
              </a:solidFill>
              <a:ea typeface="+mn-ea"/>
              <a:cs typeface="+mn-cs"/>
            </a:endParaRPr>
          </a:p>
        </p:txBody>
      </p:sp>
    </p:spTree>
    <p:extLst>
      <p:ext uri="{BB962C8B-B14F-4D97-AF65-F5344CB8AC3E}">
        <p14:creationId xmlns:p14="http://schemas.microsoft.com/office/powerpoint/2010/main" val="1632942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51859-BC3C-4DBD-BCCE-AACF5C10CCBA}"/>
              </a:ext>
            </a:extLst>
          </p:cNvPr>
          <p:cNvSpPr>
            <a:spLocks noGrp="1"/>
          </p:cNvSpPr>
          <p:nvPr>
            <p:ph type="title"/>
          </p:nvPr>
        </p:nvSpPr>
        <p:spPr>
          <a:xfrm>
            <a:off x="899160" y="624054"/>
            <a:ext cx="10457689" cy="530044"/>
          </a:xfrm>
        </p:spPr>
        <p:txBody>
          <a:bodyPr/>
          <a:lstStyle/>
          <a:p>
            <a:r>
              <a:rPr lang="en-US" dirty="0"/>
              <a:t>Keys to Effective Communication</a:t>
            </a:r>
            <a:endParaRPr lang="en-US" sz="2800" dirty="0"/>
          </a:p>
        </p:txBody>
      </p:sp>
      <p:sp>
        <p:nvSpPr>
          <p:cNvPr id="3" name="Text Placeholder 2">
            <a:extLst>
              <a:ext uri="{FF2B5EF4-FFF2-40B4-BE49-F238E27FC236}">
                <a16:creationId xmlns:a16="http://schemas.microsoft.com/office/drawing/2014/main" id="{CFEF55F6-1B79-4DB5-9F84-F4CA345F0607}"/>
              </a:ext>
            </a:extLst>
          </p:cNvPr>
          <p:cNvSpPr>
            <a:spLocks noGrp="1"/>
          </p:cNvSpPr>
          <p:nvPr>
            <p:ph type="body" sz="quarter" idx="10"/>
          </p:nvPr>
        </p:nvSpPr>
        <p:spPr>
          <a:xfrm>
            <a:off x="899160" y="1438639"/>
            <a:ext cx="3717209" cy="4795307"/>
          </a:xfrm>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Deaf Individuals</a:t>
            </a:r>
          </a:p>
        </p:txBody>
      </p:sp>
      <p:sp>
        <p:nvSpPr>
          <p:cNvPr id="5" name="Text Placeholder 2">
            <a:extLst>
              <a:ext uri="{FF2B5EF4-FFF2-40B4-BE49-F238E27FC236}">
                <a16:creationId xmlns:a16="http://schemas.microsoft.com/office/drawing/2014/main" id="{9FDD2C5C-EB83-4C1A-AC35-B3A464A33C29}"/>
              </a:ext>
            </a:extLst>
          </p:cNvPr>
          <p:cNvSpPr txBox="1">
            <a:spLocks/>
          </p:cNvSpPr>
          <p:nvPr/>
        </p:nvSpPr>
        <p:spPr>
          <a:xfrm>
            <a:off x="4616369" y="1438638"/>
            <a:ext cx="6005416" cy="4795307"/>
          </a:xfrm>
          <a:prstGeom prst="rect">
            <a:avLst/>
          </a:prstGeom>
        </p:spPr>
        <p:txBody>
          <a:bodyPr>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A licensed, qualified sign language interpreter may be the most effective way to communicate with someone who is Deaf</a:t>
            </a:r>
          </a:p>
          <a:p>
            <a:pPr marL="0" indent="0">
              <a:buNone/>
            </a:pPr>
            <a:endParaRPr lang="en-US" sz="2000" dirty="0"/>
          </a:p>
          <a:p>
            <a:r>
              <a:rPr lang="en-US" sz="2000" dirty="0"/>
              <a:t>Use visual aids and written communication for very basic information.</a:t>
            </a:r>
          </a:p>
          <a:p>
            <a:pPr marL="0" indent="0">
              <a:buNone/>
            </a:pPr>
            <a:endParaRPr lang="en-US" sz="2000" dirty="0"/>
          </a:p>
          <a:p>
            <a:r>
              <a:rPr lang="en-US" sz="2000" dirty="0"/>
              <a:t>Use current technology to type information or utilize applications which allow you to change English text to ASL.</a:t>
            </a:r>
          </a:p>
        </p:txBody>
      </p:sp>
    </p:spTree>
    <p:extLst>
      <p:ext uri="{BB962C8B-B14F-4D97-AF65-F5344CB8AC3E}">
        <p14:creationId xmlns:p14="http://schemas.microsoft.com/office/powerpoint/2010/main" val="1096965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51859-BC3C-4DBD-BCCE-AACF5C10CCBA}"/>
              </a:ext>
            </a:extLst>
          </p:cNvPr>
          <p:cNvSpPr>
            <a:spLocks noGrp="1"/>
          </p:cNvSpPr>
          <p:nvPr>
            <p:ph type="title"/>
          </p:nvPr>
        </p:nvSpPr>
        <p:spPr>
          <a:xfrm>
            <a:off x="899160" y="624054"/>
            <a:ext cx="10457689" cy="530044"/>
          </a:xfrm>
        </p:spPr>
        <p:txBody>
          <a:bodyPr/>
          <a:lstStyle/>
          <a:p>
            <a:r>
              <a:rPr lang="en-US" dirty="0"/>
              <a:t>Keys to Effective Communication</a:t>
            </a:r>
            <a:endParaRPr lang="en-US" sz="2800" dirty="0"/>
          </a:p>
        </p:txBody>
      </p:sp>
      <p:sp>
        <p:nvSpPr>
          <p:cNvPr id="3" name="Text Placeholder 2">
            <a:extLst>
              <a:ext uri="{FF2B5EF4-FFF2-40B4-BE49-F238E27FC236}">
                <a16:creationId xmlns:a16="http://schemas.microsoft.com/office/drawing/2014/main" id="{CFEF55F6-1B79-4DB5-9F84-F4CA345F0607}"/>
              </a:ext>
            </a:extLst>
          </p:cNvPr>
          <p:cNvSpPr>
            <a:spLocks noGrp="1"/>
          </p:cNvSpPr>
          <p:nvPr>
            <p:ph type="body" sz="quarter" idx="10"/>
          </p:nvPr>
        </p:nvSpPr>
        <p:spPr>
          <a:xfrm>
            <a:off x="899160" y="2983796"/>
            <a:ext cx="3717209" cy="890406"/>
          </a:xfrm>
        </p:spPr>
        <p:txBody>
          <a:bodyPr/>
          <a:lstStyle/>
          <a:p>
            <a:pPr marL="0" indent="0">
              <a:buNone/>
            </a:pPr>
            <a:r>
              <a:rPr lang="en-US" dirty="0"/>
              <a:t>Deaf-Plus Individuals</a:t>
            </a:r>
          </a:p>
        </p:txBody>
      </p:sp>
      <p:sp>
        <p:nvSpPr>
          <p:cNvPr id="5" name="Text Placeholder 2">
            <a:extLst>
              <a:ext uri="{FF2B5EF4-FFF2-40B4-BE49-F238E27FC236}">
                <a16:creationId xmlns:a16="http://schemas.microsoft.com/office/drawing/2014/main" id="{9FDD2C5C-EB83-4C1A-AC35-B3A464A33C29}"/>
              </a:ext>
            </a:extLst>
          </p:cNvPr>
          <p:cNvSpPr txBox="1">
            <a:spLocks/>
          </p:cNvSpPr>
          <p:nvPr/>
        </p:nvSpPr>
        <p:spPr>
          <a:xfrm>
            <a:off x="4616369" y="2090919"/>
            <a:ext cx="6005416" cy="2676161"/>
          </a:xfrm>
          <a:prstGeom prst="rect">
            <a:avLst/>
          </a:prstGeom>
        </p:spPr>
        <p:txBody>
          <a:bodyPr>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A licensed, qualified Deaf sign language interpreter, teaming with a hearing sign language interpreter is most effective.</a:t>
            </a:r>
          </a:p>
          <a:p>
            <a:pPr marL="0" indent="0">
              <a:buNone/>
            </a:pPr>
            <a:endParaRPr lang="en-US" sz="2000" dirty="0"/>
          </a:p>
          <a:p>
            <a:r>
              <a:rPr lang="en-US" sz="2000" dirty="0"/>
              <a:t>Communication methods will vary significantly depending on the degree of their linguistic and cognitive ability.</a:t>
            </a:r>
          </a:p>
          <a:p>
            <a:pPr marL="0" indent="0">
              <a:buNone/>
            </a:pPr>
            <a:endParaRPr lang="en-US" sz="2000" dirty="0"/>
          </a:p>
        </p:txBody>
      </p:sp>
    </p:spTree>
    <p:extLst>
      <p:ext uri="{BB962C8B-B14F-4D97-AF65-F5344CB8AC3E}">
        <p14:creationId xmlns:p14="http://schemas.microsoft.com/office/powerpoint/2010/main" val="2909149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51859-BC3C-4DBD-BCCE-AACF5C10CCBA}"/>
              </a:ext>
            </a:extLst>
          </p:cNvPr>
          <p:cNvSpPr>
            <a:spLocks noGrp="1"/>
          </p:cNvSpPr>
          <p:nvPr>
            <p:ph type="title"/>
          </p:nvPr>
        </p:nvSpPr>
        <p:spPr>
          <a:xfrm>
            <a:off x="899160" y="624054"/>
            <a:ext cx="10457689" cy="530044"/>
          </a:xfrm>
        </p:spPr>
        <p:txBody>
          <a:bodyPr/>
          <a:lstStyle/>
          <a:p>
            <a:r>
              <a:rPr lang="en-US" dirty="0"/>
              <a:t>Keys to Effective Communication</a:t>
            </a:r>
            <a:endParaRPr lang="en-US" sz="2800" dirty="0"/>
          </a:p>
        </p:txBody>
      </p:sp>
      <p:sp>
        <p:nvSpPr>
          <p:cNvPr id="3" name="Text Placeholder 2">
            <a:extLst>
              <a:ext uri="{FF2B5EF4-FFF2-40B4-BE49-F238E27FC236}">
                <a16:creationId xmlns:a16="http://schemas.microsoft.com/office/drawing/2014/main" id="{CFEF55F6-1B79-4DB5-9F84-F4CA345F0607}"/>
              </a:ext>
            </a:extLst>
          </p:cNvPr>
          <p:cNvSpPr>
            <a:spLocks noGrp="1"/>
          </p:cNvSpPr>
          <p:nvPr>
            <p:ph type="body" sz="quarter" idx="10"/>
          </p:nvPr>
        </p:nvSpPr>
        <p:spPr>
          <a:xfrm>
            <a:off x="899160" y="2943407"/>
            <a:ext cx="3717209" cy="971186"/>
          </a:xfrm>
        </p:spPr>
        <p:txBody>
          <a:bodyPr/>
          <a:lstStyle/>
          <a:p>
            <a:pPr marL="0" indent="0">
              <a:buNone/>
            </a:pPr>
            <a:r>
              <a:rPr lang="en-US" dirty="0"/>
              <a:t>DeafBlind Individuals</a:t>
            </a:r>
          </a:p>
        </p:txBody>
      </p:sp>
      <p:sp>
        <p:nvSpPr>
          <p:cNvPr id="5" name="Text Placeholder 2">
            <a:extLst>
              <a:ext uri="{FF2B5EF4-FFF2-40B4-BE49-F238E27FC236}">
                <a16:creationId xmlns:a16="http://schemas.microsoft.com/office/drawing/2014/main" id="{9FDD2C5C-EB83-4C1A-AC35-B3A464A33C29}"/>
              </a:ext>
            </a:extLst>
          </p:cNvPr>
          <p:cNvSpPr txBox="1">
            <a:spLocks/>
          </p:cNvSpPr>
          <p:nvPr/>
        </p:nvSpPr>
        <p:spPr>
          <a:xfrm>
            <a:off x="4831582" y="1516939"/>
            <a:ext cx="6005416" cy="4795307"/>
          </a:xfrm>
          <a:prstGeom prst="rect">
            <a:avLst/>
          </a:prstGeom>
        </p:spPr>
        <p:txBody>
          <a:bodyPr>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A licensed, qualified sign language interpreter who has training and experience working with Deaf-Blind individuals is most effective.</a:t>
            </a:r>
          </a:p>
          <a:p>
            <a:pPr marL="0" indent="0">
              <a:buNone/>
            </a:pPr>
            <a:endParaRPr lang="en-US" sz="2000" dirty="0"/>
          </a:p>
          <a:p>
            <a:r>
              <a:rPr lang="en-US" sz="2000" dirty="0"/>
              <a:t>Communication methods will vary significantly depending on the degree of their hearing and vision loss.</a:t>
            </a:r>
          </a:p>
          <a:p>
            <a:endParaRPr lang="en-US" sz="2000" dirty="0"/>
          </a:p>
          <a:p>
            <a:r>
              <a:rPr lang="en-US" sz="2000" dirty="0"/>
              <a:t>Large print and Braille versions of printed materials may be beneficial.</a:t>
            </a:r>
          </a:p>
          <a:p>
            <a:pPr marL="0" indent="0">
              <a:buNone/>
            </a:pPr>
            <a:endParaRPr lang="en-US" sz="2000" dirty="0"/>
          </a:p>
        </p:txBody>
      </p:sp>
    </p:spTree>
    <p:extLst>
      <p:ext uri="{BB962C8B-B14F-4D97-AF65-F5344CB8AC3E}">
        <p14:creationId xmlns:p14="http://schemas.microsoft.com/office/powerpoint/2010/main" val="1980419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16B3-C10C-4903-B3EC-5DAD31C2C15D}"/>
              </a:ext>
            </a:extLst>
          </p:cNvPr>
          <p:cNvSpPr>
            <a:spLocks noGrp="1"/>
          </p:cNvSpPr>
          <p:nvPr>
            <p:ph type="title"/>
          </p:nvPr>
        </p:nvSpPr>
        <p:spPr>
          <a:xfrm>
            <a:off x="2198369" y="423012"/>
            <a:ext cx="7843267" cy="548640"/>
          </a:xfrm>
        </p:spPr>
        <p:txBody>
          <a:bodyPr/>
          <a:lstStyle/>
          <a:p>
            <a:pPr algn="ctr"/>
            <a:r>
              <a:rPr lang="en-US" sz="3600" dirty="0"/>
              <a:t>Auxiliary Aids &amp; </a:t>
            </a:r>
            <a:r>
              <a:rPr lang="en-US" sz="3600" dirty="0" err="1"/>
              <a:t>Servies</a:t>
            </a:r>
            <a:endParaRPr lang="en-US" sz="3600" dirty="0"/>
          </a:p>
        </p:txBody>
      </p:sp>
      <p:pic>
        <p:nvPicPr>
          <p:cNvPr id="7" name="Content Placeholder 8">
            <a:extLst>
              <a:ext uri="{FF2B5EF4-FFF2-40B4-BE49-F238E27FC236}">
                <a16:creationId xmlns:a16="http://schemas.microsoft.com/office/drawing/2014/main" id="{025D9DF7-2FFE-42BE-AEA0-7AAEB0A22865}"/>
              </a:ext>
            </a:extLst>
          </p:cNvPr>
          <p:cNvPicPr>
            <a:picLocks noChangeAspect="1"/>
          </p:cNvPicPr>
          <p:nvPr/>
        </p:nvPicPr>
        <p:blipFill>
          <a:blip r:embed="rId3"/>
          <a:stretch>
            <a:fillRect/>
          </a:stretch>
        </p:blipFill>
        <p:spPr>
          <a:xfrm>
            <a:off x="8928796" y="3372912"/>
            <a:ext cx="1517301" cy="2280790"/>
          </a:xfrm>
          <a:prstGeom prst="rect">
            <a:avLst/>
          </a:prstGeom>
        </p:spPr>
      </p:pic>
      <p:pic>
        <p:nvPicPr>
          <p:cNvPr id="8" name="Picture 7">
            <a:extLst>
              <a:ext uri="{FF2B5EF4-FFF2-40B4-BE49-F238E27FC236}">
                <a16:creationId xmlns:a16="http://schemas.microsoft.com/office/drawing/2014/main" id="{A7260A21-58EA-4C7C-AFDD-D49DBC225A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24" t="12527" r="31928" b="-6264"/>
          <a:stretch/>
        </p:blipFill>
        <p:spPr>
          <a:xfrm>
            <a:off x="1674219" y="971652"/>
            <a:ext cx="2741994" cy="2556418"/>
          </a:xfrm>
          <a:prstGeom prst="rect">
            <a:avLst/>
          </a:prstGeom>
        </p:spPr>
      </p:pic>
      <p:pic>
        <p:nvPicPr>
          <p:cNvPr id="9" name="Picture 8">
            <a:extLst>
              <a:ext uri="{FF2B5EF4-FFF2-40B4-BE49-F238E27FC236}">
                <a16:creationId xmlns:a16="http://schemas.microsoft.com/office/drawing/2014/main" id="{E2CF0F8E-0163-4619-A512-13A0FE89C1F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784" t="10330"/>
          <a:stretch/>
        </p:blipFill>
        <p:spPr>
          <a:xfrm>
            <a:off x="1674219" y="3751802"/>
            <a:ext cx="3161066" cy="2465869"/>
          </a:xfrm>
          <a:prstGeom prst="rect">
            <a:avLst/>
          </a:prstGeom>
        </p:spPr>
      </p:pic>
      <p:pic>
        <p:nvPicPr>
          <p:cNvPr id="10" name="Picture 9">
            <a:extLst>
              <a:ext uri="{FF2B5EF4-FFF2-40B4-BE49-F238E27FC236}">
                <a16:creationId xmlns:a16="http://schemas.microsoft.com/office/drawing/2014/main" id="{B3EF11A0-EBFF-47D1-B64E-7449EA139BF5}"/>
              </a:ext>
            </a:extLst>
          </p:cNvPr>
          <p:cNvPicPr>
            <a:picLocks noChangeAspect="1"/>
          </p:cNvPicPr>
          <p:nvPr/>
        </p:nvPicPr>
        <p:blipFill>
          <a:blip r:embed="rId6"/>
          <a:stretch>
            <a:fillRect/>
          </a:stretch>
        </p:blipFill>
        <p:spPr>
          <a:xfrm>
            <a:off x="7310168" y="1045030"/>
            <a:ext cx="3237257" cy="2172891"/>
          </a:xfrm>
          <a:prstGeom prst="rect">
            <a:avLst/>
          </a:prstGeom>
        </p:spPr>
      </p:pic>
      <p:pic>
        <p:nvPicPr>
          <p:cNvPr id="11" name="Picture 10">
            <a:extLst>
              <a:ext uri="{FF2B5EF4-FFF2-40B4-BE49-F238E27FC236}">
                <a16:creationId xmlns:a16="http://schemas.microsoft.com/office/drawing/2014/main" id="{0A9E34AD-2B27-465F-A2C1-4FA4B9038E7B}"/>
              </a:ext>
            </a:extLst>
          </p:cNvPr>
          <p:cNvPicPr>
            <a:picLocks noChangeAspect="1"/>
          </p:cNvPicPr>
          <p:nvPr/>
        </p:nvPicPr>
        <p:blipFill>
          <a:blip r:embed="rId7"/>
          <a:stretch>
            <a:fillRect/>
          </a:stretch>
        </p:blipFill>
        <p:spPr>
          <a:xfrm rot="10800000">
            <a:off x="4582259" y="1126811"/>
            <a:ext cx="2561863" cy="2246100"/>
          </a:xfrm>
          <a:prstGeom prst="rect">
            <a:avLst/>
          </a:prstGeom>
        </p:spPr>
      </p:pic>
      <p:pic>
        <p:nvPicPr>
          <p:cNvPr id="12" name="Picture 11">
            <a:extLst>
              <a:ext uri="{FF2B5EF4-FFF2-40B4-BE49-F238E27FC236}">
                <a16:creationId xmlns:a16="http://schemas.microsoft.com/office/drawing/2014/main" id="{20BCC9B3-AC9B-42EC-826C-2690638ADD88}"/>
              </a:ext>
            </a:extLst>
          </p:cNvPr>
          <p:cNvPicPr>
            <a:picLocks noChangeAspect="1"/>
          </p:cNvPicPr>
          <p:nvPr/>
        </p:nvPicPr>
        <p:blipFill rotWithShape="1">
          <a:blip r:embed="rId8">
            <a:extLst>
              <a:ext uri="{28A0092B-C50C-407E-A947-70E740481C1C}">
                <a14:useLocalDpi xmlns:a14="http://schemas.microsoft.com/office/drawing/2010/main" val="0"/>
              </a:ext>
            </a:extLst>
          </a:blip>
          <a:srcRect l="1920" b="12239"/>
          <a:stretch/>
        </p:blipFill>
        <p:spPr>
          <a:xfrm>
            <a:off x="5214013" y="3596811"/>
            <a:ext cx="3366285" cy="2532685"/>
          </a:xfrm>
          <a:prstGeom prst="rect">
            <a:avLst/>
          </a:prstGeom>
        </p:spPr>
      </p:pic>
    </p:spTree>
    <p:extLst>
      <p:ext uri="{BB962C8B-B14F-4D97-AF65-F5344CB8AC3E}">
        <p14:creationId xmlns:p14="http://schemas.microsoft.com/office/powerpoint/2010/main" val="4278462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51859-BC3C-4DBD-BCCE-AACF5C10CCBA}"/>
              </a:ext>
            </a:extLst>
          </p:cNvPr>
          <p:cNvSpPr>
            <a:spLocks noGrp="1"/>
          </p:cNvSpPr>
          <p:nvPr>
            <p:ph type="title"/>
          </p:nvPr>
        </p:nvSpPr>
        <p:spPr>
          <a:xfrm>
            <a:off x="1800225" y="3005302"/>
            <a:ext cx="3653790" cy="985671"/>
          </a:xfrm>
        </p:spPr>
        <p:txBody>
          <a:bodyPr/>
          <a:lstStyle/>
          <a:p>
            <a:r>
              <a:rPr lang="en-US" dirty="0"/>
              <a:t>Auxiliary Aids and Services</a:t>
            </a:r>
            <a:endParaRPr lang="en-US" sz="2800" dirty="0"/>
          </a:p>
        </p:txBody>
      </p:sp>
      <p:sp>
        <p:nvSpPr>
          <p:cNvPr id="3" name="Text Placeholder 2">
            <a:extLst>
              <a:ext uri="{FF2B5EF4-FFF2-40B4-BE49-F238E27FC236}">
                <a16:creationId xmlns:a16="http://schemas.microsoft.com/office/drawing/2014/main" id="{CFEF55F6-1B79-4DB5-9F84-F4CA345F0607}"/>
              </a:ext>
            </a:extLst>
          </p:cNvPr>
          <p:cNvSpPr>
            <a:spLocks noGrp="1"/>
          </p:cNvSpPr>
          <p:nvPr>
            <p:ph type="body" sz="quarter" idx="10"/>
          </p:nvPr>
        </p:nvSpPr>
        <p:spPr>
          <a:xfrm>
            <a:off x="5695950" y="958213"/>
            <a:ext cx="4695825" cy="5079848"/>
          </a:xfrm>
        </p:spPr>
        <p:txBody>
          <a:bodyPr/>
          <a:lstStyle/>
          <a:p>
            <a:r>
              <a:rPr lang="en-US" sz="2400" dirty="0"/>
              <a:t>Most types of hearing loss are permanent – there is no cure.</a:t>
            </a:r>
            <a:endParaRPr lang="en-US" altLang="en-US" sz="2400" dirty="0"/>
          </a:p>
          <a:p>
            <a:r>
              <a:rPr lang="en-US" altLang="en-US" sz="2400" dirty="0"/>
              <a:t>Makes Communication and Information Accessible for People who are Deaf, Hard of Hearing, Late Deafened, and DeafBlind</a:t>
            </a:r>
          </a:p>
          <a:p>
            <a:r>
              <a:rPr lang="en-US" sz="2400" dirty="0"/>
              <a:t>Bridges the gap of missed communication created by hearing loss.</a:t>
            </a:r>
          </a:p>
          <a:p>
            <a:endParaRPr lang="en-US" altLang="en-US" dirty="0"/>
          </a:p>
        </p:txBody>
      </p:sp>
    </p:spTree>
    <p:extLst>
      <p:ext uri="{BB962C8B-B14F-4D97-AF65-F5344CB8AC3E}">
        <p14:creationId xmlns:p14="http://schemas.microsoft.com/office/powerpoint/2010/main" val="1086028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EF55F6-1B79-4DB5-9F84-F4CA345F0607}"/>
              </a:ext>
            </a:extLst>
          </p:cNvPr>
          <p:cNvSpPr>
            <a:spLocks noGrp="1"/>
          </p:cNvSpPr>
          <p:nvPr>
            <p:ph type="body" sz="quarter" idx="10"/>
          </p:nvPr>
        </p:nvSpPr>
        <p:spPr>
          <a:xfrm>
            <a:off x="899160" y="2943407"/>
            <a:ext cx="3717209" cy="971186"/>
          </a:xfrm>
        </p:spPr>
        <p:txBody>
          <a:bodyPr/>
          <a:lstStyle/>
          <a:p>
            <a:pPr marL="0" indent="0">
              <a:buNone/>
            </a:pPr>
            <a:r>
              <a:rPr lang="en-US" sz="3200" dirty="0">
                <a:solidFill>
                  <a:srgbClr val="002060"/>
                </a:solidFill>
              </a:rPr>
              <a:t>Auxiliary Aids and Services</a:t>
            </a:r>
          </a:p>
        </p:txBody>
      </p:sp>
      <p:sp>
        <p:nvSpPr>
          <p:cNvPr id="7" name="TextBox 6">
            <a:extLst>
              <a:ext uri="{FF2B5EF4-FFF2-40B4-BE49-F238E27FC236}">
                <a16:creationId xmlns:a16="http://schemas.microsoft.com/office/drawing/2014/main" id="{61DFABD9-D679-477D-BB4F-2ED3FDD9C76D}"/>
              </a:ext>
            </a:extLst>
          </p:cNvPr>
          <p:cNvSpPr txBox="1"/>
          <p:nvPr/>
        </p:nvSpPr>
        <p:spPr>
          <a:xfrm>
            <a:off x="4616369" y="1033254"/>
            <a:ext cx="6377769" cy="5572732"/>
          </a:xfrm>
          <a:prstGeom prst="rect">
            <a:avLst/>
          </a:prstGeom>
        </p:spPr>
        <p:txBody>
          <a:bodyPr vert="horz" lIns="91440" tIns="45720" rIns="91440" bIns="45720" rtlCol="0" anchor="ctr">
            <a:normAutofit fontScale="70000" lnSpcReduction="20000"/>
          </a:bodyPr>
          <a:lstStyle/>
          <a:p>
            <a:pPr marL="457200" indent="-228600">
              <a:lnSpc>
                <a:spcPct val="90000"/>
              </a:lnSpc>
              <a:spcAft>
                <a:spcPts val="600"/>
              </a:spcAft>
              <a:buFont typeface="Arial" panose="020B0604020202020204" pitchFamily="34" charset="0"/>
              <a:buChar char="•"/>
            </a:pPr>
            <a:r>
              <a:rPr lang="en-US" sz="3400" dirty="0">
                <a:latin typeface="Arial Black" panose="020B0A04020102020204" pitchFamily="34" charset="0"/>
              </a:rPr>
              <a:t>Assistive Listening Devices</a:t>
            </a:r>
          </a:p>
          <a:p>
            <a:pPr indent="-228600">
              <a:lnSpc>
                <a:spcPct val="90000"/>
              </a:lnSpc>
              <a:spcAft>
                <a:spcPts val="600"/>
              </a:spcAft>
              <a:buFont typeface="Arial" panose="020B0604020202020204" pitchFamily="34" charset="0"/>
              <a:buChar char="•"/>
            </a:pPr>
            <a:endParaRPr lang="en-US" sz="3400" dirty="0">
              <a:latin typeface="Arial Black" panose="020B0A04020102020204" pitchFamily="34" charset="0"/>
            </a:endParaRPr>
          </a:p>
          <a:p>
            <a:pPr marL="457200" indent="-228600">
              <a:lnSpc>
                <a:spcPct val="90000"/>
              </a:lnSpc>
              <a:spcAft>
                <a:spcPts val="600"/>
              </a:spcAft>
              <a:buFont typeface="Arial" panose="020B0604020202020204" pitchFamily="34" charset="0"/>
              <a:buChar char="•"/>
            </a:pPr>
            <a:r>
              <a:rPr lang="en-US" sz="3400" dirty="0">
                <a:latin typeface="Arial Black" panose="020B0A04020102020204" pitchFamily="34" charset="0"/>
              </a:rPr>
              <a:t>Telephones</a:t>
            </a:r>
          </a:p>
          <a:p>
            <a:pPr marL="457200" indent="-228600">
              <a:lnSpc>
                <a:spcPct val="90000"/>
              </a:lnSpc>
              <a:spcAft>
                <a:spcPts val="600"/>
              </a:spcAft>
              <a:buFont typeface="Arial" panose="020B0604020202020204" pitchFamily="34" charset="0"/>
              <a:buChar char="•"/>
            </a:pPr>
            <a:endParaRPr lang="en-US" sz="3400" dirty="0">
              <a:latin typeface="Arial Black" panose="020B0A04020102020204" pitchFamily="34" charset="0"/>
            </a:endParaRPr>
          </a:p>
          <a:p>
            <a:pPr marL="457200" indent="-228600">
              <a:lnSpc>
                <a:spcPct val="90000"/>
              </a:lnSpc>
              <a:spcAft>
                <a:spcPts val="600"/>
              </a:spcAft>
              <a:buFont typeface="Arial" panose="020B0604020202020204" pitchFamily="34" charset="0"/>
              <a:buChar char="•"/>
            </a:pPr>
            <a:r>
              <a:rPr lang="en-US" sz="3400" dirty="0">
                <a:latin typeface="Arial Black" panose="020B0A04020102020204" pitchFamily="34" charset="0"/>
              </a:rPr>
              <a:t>Teletypewriter (TTY)</a:t>
            </a:r>
          </a:p>
          <a:p>
            <a:pPr indent="-228600">
              <a:lnSpc>
                <a:spcPct val="90000"/>
              </a:lnSpc>
              <a:spcAft>
                <a:spcPts val="600"/>
              </a:spcAft>
              <a:buFont typeface="Arial" panose="020B0604020202020204" pitchFamily="34" charset="0"/>
              <a:buChar char="•"/>
            </a:pPr>
            <a:endParaRPr lang="en-US" sz="3400" dirty="0">
              <a:latin typeface="Arial Black" panose="020B0A04020102020204" pitchFamily="34" charset="0"/>
            </a:endParaRPr>
          </a:p>
          <a:p>
            <a:pPr marL="457200" indent="-228600">
              <a:lnSpc>
                <a:spcPct val="90000"/>
              </a:lnSpc>
              <a:spcAft>
                <a:spcPts val="600"/>
              </a:spcAft>
              <a:buFont typeface="Arial" panose="020B0604020202020204" pitchFamily="34" charset="0"/>
              <a:buChar char="•"/>
            </a:pPr>
            <a:r>
              <a:rPr lang="en-US" sz="3400" dirty="0">
                <a:latin typeface="Arial Black" panose="020B0A04020102020204" pitchFamily="34" charset="0"/>
              </a:rPr>
              <a:t>Captioning Telephones</a:t>
            </a:r>
          </a:p>
          <a:p>
            <a:pPr indent="-228600">
              <a:lnSpc>
                <a:spcPct val="90000"/>
              </a:lnSpc>
              <a:spcAft>
                <a:spcPts val="600"/>
              </a:spcAft>
              <a:buFont typeface="Arial" panose="020B0604020202020204" pitchFamily="34" charset="0"/>
              <a:buChar char="•"/>
            </a:pPr>
            <a:endParaRPr lang="en-US" sz="3400" dirty="0">
              <a:latin typeface="Arial Black" panose="020B0A04020102020204" pitchFamily="34" charset="0"/>
            </a:endParaRPr>
          </a:p>
          <a:p>
            <a:pPr marL="457200" indent="-228600">
              <a:lnSpc>
                <a:spcPct val="90000"/>
              </a:lnSpc>
              <a:spcAft>
                <a:spcPts val="600"/>
              </a:spcAft>
              <a:buFont typeface="Arial" panose="020B0604020202020204" pitchFamily="34" charset="0"/>
              <a:buChar char="•"/>
            </a:pPr>
            <a:r>
              <a:rPr lang="en-US" sz="3400" dirty="0">
                <a:latin typeface="Arial Black" panose="020B0A04020102020204" pitchFamily="34" charset="0"/>
              </a:rPr>
              <a:t>Hearing Aid Compatible Telephones </a:t>
            </a:r>
          </a:p>
          <a:p>
            <a:pPr marL="914400" lvl="1" indent="-228600">
              <a:lnSpc>
                <a:spcPct val="90000"/>
              </a:lnSpc>
              <a:spcAft>
                <a:spcPts val="600"/>
              </a:spcAft>
              <a:buFont typeface="Arial" panose="020B0604020202020204" pitchFamily="34" charset="0"/>
              <a:buChar char="•"/>
            </a:pPr>
            <a:r>
              <a:rPr lang="en-US" sz="3400" dirty="0">
                <a:latin typeface="Arial Black" panose="020B0A04020102020204" pitchFamily="34" charset="0"/>
              </a:rPr>
              <a:t>In-line or other amplifiers</a:t>
            </a:r>
          </a:p>
          <a:p>
            <a:pPr marL="914400" lvl="1" indent="-228600">
              <a:lnSpc>
                <a:spcPct val="90000"/>
              </a:lnSpc>
              <a:spcAft>
                <a:spcPts val="600"/>
              </a:spcAft>
              <a:buFont typeface="Arial" panose="020B0604020202020204" pitchFamily="34" charset="0"/>
              <a:buChar char="•"/>
            </a:pPr>
            <a:r>
              <a:rPr lang="en-US" sz="3400" dirty="0">
                <a:latin typeface="Arial Black" panose="020B0A04020102020204" pitchFamily="34" charset="0"/>
              </a:rPr>
              <a:t>Loud phone ringer for hard of hearing persons</a:t>
            </a:r>
          </a:p>
          <a:p>
            <a:pPr lvl="1" indent="-228600">
              <a:lnSpc>
                <a:spcPct val="90000"/>
              </a:lnSpc>
              <a:spcAft>
                <a:spcPts val="600"/>
              </a:spcAft>
              <a:buFont typeface="Arial" panose="020B0604020202020204" pitchFamily="34" charset="0"/>
              <a:buChar char="•"/>
            </a:pPr>
            <a:endParaRPr lang="en-US" sz="3400" dirty="0">
              <a:latin typeface="Arial Black" panose="020B0A04020102020204" pitchFamily="34" charset="0"/>
            </a:endParaRPr>
          </a:p>
          <a:p>
            <a:pPr marL="457200" indent="-228600">
              <a:lnSpc>
                <a:spcPct val="90000"/>
              </a:lnSpc>
              <a:spcAft>
                <a:spcPts val="600"/>
              </a:spcAft>
              <a:buFont typeface="Arial" panose="020B0604020202020204" pitchFamily="34" charset="0"/>
              <a:buChar char="•"/>
            </a:pPr>
            <a:r>
              <a:rPr lang="en-US" sz="3400" dirty="0">
                <a:latin typeface="Arial Black" panose="020B0A04020102020204" pitchFamily="34" charset="0"/>
              </a:rPr>
              <a:t>CART (Communication Access Realtime Translation) –captioning services</a:t>
            </a:r>
          </a:p>
          <a:p>
            <a:pPr indent="-228600">
              <a:lnSpc>
                <a:spcPct val="90000"/>
              </a:lnSpc>
              <a:spcAft>
                <a:spcPts val="600"/>
              </a:spcAft>
              <a:buFont typeface="Arial" panose="020B0604020202020204" pitchFamily="34" charset="0"/>
              <a:buChar char="•"/>
            </a:pPr>
            <a:endParaRPr lang="en-US" sz="2200" dirty="0"/>
          </a:p>
        </p:txBody>
      </p:sp>
    </p:spTree>
    <p:extLst>
      <p:ext uri="{BB962C8B-B14F-4D97-AF65-F5344CB8AC3E}">
        <p14:creationId xmlns:p14="http://schemas.microsoft.com/office/powerpoint/2010/main" val="1049787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EF55F6-1B79-4DB5-9F84-F4CA345F0607}"/>
              </a:ext>
            </a:extLst>
          </p:cNvPr>
          <p:cNvSpPr>
            <a:spLocks noGrp="1"/>
          </p:cNvSpPr>
          <p:nvPr>
            <p:ph type="body" sz="quarter" idx="10"/>
          </p:nvPr>
        </p:nvSpPr>
        <p:spPr>
          <a:xfrm>
            <a:off x="899160" y="2943407"/>
            <a:ext cx="3717209" cy="971186"/>
          </a:xfrm>
        </p:spPr>
        <p:txBody>
          <a:bodyPr/>
          <a:lstStyle/>
          <a:p>
            <a:pPr marL="0" indent="0">
              <a:buNone/>
            </a:pPr>
            <a:r>
              <a:rPr lang="en-US" sz="3200" dirty="0">
                <a:solidFill>
                  <a:srgbClr val="002060"/>
                </a:solidFill>
              </a:rPr>
              <a:t>Auxiliary Aids and Services</a:t>
            </a:r>
          </a:p>
        </p:txBody>
      </p:sp>
      <p:sp>
        <p:nvSpPr>
          <p:cNvPr id="4" name="TextBox 3">
            <a:extLst>
              <a:ext uri="{FF2B5EF4-FFF2-40B4-BE49-F238E27FC236}">
                <a16:creationId xmlns:a16="http://schemas.microsoft.com/office/drawing/2014/main" id="{749DEFE4-6AF0-4319-84C9-D205C28A4681}"/>
              </a:ext>
            </a:extLst>
          </p:cNvPr>
          <p:cNvSpPr txBox="1"/>
          <p:nvPr/>
        </p:nvSpPr>
        <p:spPr>
          <a:xfrm>
            <a:off x="4616369" y="1128227"/>
            <a:ext cx="6377769" cy="5572732"/>
          </a:xfrm>
          <a:prstGeom prst="rect">
            <a:avLst/>
          </a:prstGeom>
        </p:spPr>
        <p:txBody>
          <a:bodyPr vert="horz" lIns="91440" tIns="45720" rIns="91440" bIns="45720" rtlCol="0" anchor="ctr">
            <a:normAutofit/>
          </a:bodyPr>
          <a:lstStyle/>
          <a:p>
            <a:pPr marL="457200" indent="-228600">
              <a:lnSpc>
                <a:spcPct val="90000"/>
              </a:lnSpc>
              <a:spcAft>
                <a:spcPts val="600"/>
              </a:spcAft>
              <a:buFont typeface="Arial" panose="020B0604020202020204" pitchFamily="34" charset="0"/>
              <a:buChar char="•"/>
            </a:pPr>
            <a:r>
              <a:rPr lang="en-US" sz="2800" dirty="0">
                <a:latin typeface="Arial Black" panose="020B0A04020102020204" pitchFamily="34" charset="0"/>
              </a:rPr>
              <a:t>American Sign Language Interpreter</a:t>
            </a:r>
          </a:p>
          <a:p>
            <a:pPr marL="914400" lvl="1" indent="-228600">
              <a:lnSpc>
                <a:spcPct val="90000"/>
              </a:lnSpc>
              <a:spcAft>
                <a:spcPts val="600"/>
              </a:spcAft>
              <a:buFont typeface="Arial" panose="020B0604020202020204" pitchFamily="34" charset="0"/>
              <a:buChar char="•"/>
            </a:pPr>
            <a:r>
              <a:rPr lang="en-US" sz="2400" dirty="0">
                <a:latin typeface="Arial Black" panose="020B0A04020102020204" pitchFamily="34" charset="0"/>
              </a:rPr>
              <a:t>On-site</a:t>
            </a:r>
          </a:p>
          <a:p>
            <a:pPr marL="914400" lvl="1" indent="-228600">
              <a:lnSpc>
                <a:spcPct val="90000"/>
              </a:lnSpc>
              <a:spcAft>
                <a:spcPts val="600"/>
              </a:spcAft>
              <a:buFont typeface="Arial" panose="020B0604020202020204" pitchFamily="34" charset="0"/>
              <a:buChar char="•"/>
            </a:pPr>
            <a:r>
              <a:rPr lang="en-US" sz="2400" dirty="0">
                <a:latin typeface="Arial Black" panose="020B0A04020102020204" pitchFamily="34" charset="0"/>
              </a:rPr>
              <a:t>Video Remote</a:t>
            </a:r>
          </a:p>
          <a:p>
            <a:pPr marL="228600">
              <a:lnSpc>
                <a:spcPct val="90000"/>
              </a:lnSpc>
              <a:spcAft>
                <a:spcPts val="600"/>
              </a:spcAft>
            </a:pPr>
            <a:endParaRPr lang="en-US" sz="2800" dirty="0">
              <a:latin typeface="Arial Black" panose="020B0A04020102020204" pitchFamily="34" charset="0"/>
            </a:endParaRPr>
          </a:p>
          <a:p>
            <a:pPr marL="457200" indent="-228600">
              <a:lnSpc>
                <a:spcPct val="90000"/>
              </a:lnSpc>
              <a:spcAft>
                <a:spcPts val="600"/>
              </a:spcAft>
              <a:buFont typeface="Arial" panose="020B0604020202020204" pitchFamily="34" charset="0"/>
              <a:buChar char="•"/>
            </a:pPr>
            <a:r>
              <a:rPr lang="en-US" sz="2800" dirty="0">
                <a:latin typeface="Arial Black" panose="020B0A04020102020204" pitchFamily="34" charset="0"/>
              </a:rPr>
              <a:t>Tactile ASL Interpreter</a:t>
            </a:r>
          </a:p>
          <a:p>
            <a:pPr marL="228600">
              <a:lnSpc>
                <a:spcPct val="90000"/>
              </a:lnSpc>
              <a:spcAft>
                <a:spcPts val="600"/>
              </a:spcAft>
            </a:pPr>
            <a:endParaRPr lang="en-US" sz="2800" dirty="0">
              <a:latin typeface="Arial Black" panose="020B0A04020102020204" pitchFamily="34" charset="0"/>
            </a:endParaRPr>
          </a:p>
          <a:p>
            <a:pPr marL="457200" indent="-228600">
              <a:lnSpc>
                <a:spcPct val="90000"/>
              </a:lnSpc>
              <a:spcAft>
                <a:spcPts val="600"/>
              </a:spcAft>
              <a:buFont typeface="Arial" panose="020B0604020202020204" pitchFamily="34" charset="0"/>
              <a:buChar char="•"/>
            </a:pPr>
            <a:r>
              <a:rPr lang="en-US" sz="2800" dirty="0">
                <a:latin typeface="Arial Black" panose="020B0A04020102020204" pitchFamily="34" charset="0"/>
              </a:rPr>
              <a:t>Video Relay Service</a:t>
            </a:r>
          </a:p>
          <a:p>
            <a:pPr marL="228600">
              <a:lnSpc>
                <a:spcPct val="90000"/>
              </a:lnSpc>
              <a:spcAft>
                <a:spcPts val="600"/>
              </a:spcAft>
            </a:pPr>
            <a:endParaRPr lang="en-US" sz="2800" dirty="0">
              <a:latin typeface="Arial Black" panose="020B0A04020102020204" pitchFamily="34" charset="0"/>
            </a:endParaRPr>
          </a:p>
          <a:p>
            <a:pPr marL="457200" indent="-228600">
              <a:lnSpc>
                <a:spcPct val="90000"/>
              </a:lnSpc>
              <a:spcAft>
                <a:spcPts val="600"/>
              </a:spcAft>
              <a:buFont typeface="Arial" panose="020B0604020202020204" pitchFamily="34" charset="0"/>
              <a:buChar char="•"/>
            </a:pPr>
            <a:r>
              <a:rPr lang="en-US" sz="2800" dirty="0">
                <a:latin typeface="Arial Black" panose="020B0A04020102020204" pitchFamily="34" charset="0"/>
              </a:rPr>
              <a:t>Cued Language Transliterator</a:t>
            </a:r>
          </a:p>
          <a:p>
            <a:pPr marL="457200" indent="-228600">
              <a:lnSpc>
                <a:spcPct val="90000"/>
              </a:lnSpc>
              <a:spcAft>
                <a:spcPts val="600"/>
              </a:spcAft>
              <a:buFont typeface="Arial" panose="020B0604020202020204" pitchFamily="34" charset="0"/>
              <a:buChar char="•"/>
            </a:pPr>
            <a:endParaRPr lang="en-US" sz="3400" dirty="0">
              <a:latin typeface="Arial Black" panose="020B0A04020102020204" pitchFamily="34" charset="0"/>
            </a:endParaRPr>
          </a:p>
          <a:p>
            <a:pPr indent="-228600">
              <a:lnSpc>
                <a:spcPct val="90000"/>
              </a:lnSpc>
              <a:spcAft>
                <a:spcPts val="600"/>
              </a:spcAft>
              <a:buFont typeface="Arial" panose="020B0604020202020204" pitchFamily="34" charset="0"/>
              <a:buChar char="•"/>
            </a:pPr>
            <a:endParaRPr lang="en-US" sz="2200" dirty="0"/>
          </a:p>
        </p:txBody>
      </p:sp>
    </p:spTree>
    <p:extLst>
      <p:ext uri="{BB962C8B-B14F-4D97-AF65-F5344CB8AC3E}">
        <p14:creationId xmlns:p14="http://schemas.microsoft.com/office/powerpoint/2010/main" val="1346286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763AD-2F8C-4049-99F3-623CAC82D695}"/>
              </a:ext>
            </a:extLst>
          </p:cNvPr>
          <p:cNvSpPr>
            <a:spLocks noGrp="1"/>
          </p:cNvSpPr>
          <p:nvPr>
            <p:ph type="title"/>
          </p:nvPr>
        </p:nvSpPr>
        <p:spPr/>
        <p:txBody>
          <a:bodyPr/>
          <a:lstStyle/>
          <a:p>
            <a:r>
              <a:rPr lang="en-US" dirty="0"/>
              <a:t>Auxiliary Aids</a:t>
            </a:r>
          </a:p>
        </p:txBody>
      </p:sp>
      <p:sp>
        <p:nvSpPr>
          <p:cNvPr id="3" name="Text Placeholder 2">
            <a:extLst>
              <a:ext uri="{FF2B5EF4-FFF2-40B4-BE49-F238E27FC236}">
                <a16:creationId xmlns:a16="http://schemas.microsoft.com/office/drawing/2014/main" id="{1BA81F6D-091A-4CA8-995A-A3302ED4DCDC}"/>
              </a:ext>
            </a:extLst>
          </p:cNvPr>
          <p:cNvSpPr>
            <a:spLocks noGrp="1"/>
          </p:cNvSpPr>
          <p:nvPr>
            <p:ph type="body" sz="quarter" idx="10"/>
          </p:nvPr>
        </p:nvSpPr>
        <p:spPr>
          <a:xfrm>
            <a:off x="899160" y="1316290"/>
            <a:ext cx="10517717" cy="4225420"/>
          </a:xfrm>
        </p:spPr>
        <p:txBody>
          <a:bodyPr/>
          <a:lstStyle/>
          <a:p>
            <a:r>
              <a:rPr lang="en-US" dirty="0"/>
              <a:t>Tablets/laptops/smart phones</a:t>
            </a:r>
          </a:p>
          <a:p>
            <a:pPr lvl="1"/>
            <a:r>
              <a:rPr lang="en-US" dirty="0"/>
              <a:t>Connect to Video Remote Interpreters</a:t>
            </a:r>
          </a:p>
          <a:p>
            <a:r>
              <a:rPr lang="en-US" dirty="0"/>
              <a:t>Apps</a:t>
            </a:r>
          </a:p>
          <a:p>
            <a:pPr lvl="1"/>
            <a:r>
              <a:rPr lang="en-US" dirty="0"/>
              <a:t>Personal amplification apps</a:t>
            </a:r>
          </a:p>
          <a:p>
            <a:pPr lvl="1"/>
            <a:r>
              <a:rPr lang="en-US" dirty="0"/>
              <a:t>Speech-to-text apps</a:t>
            </a:r>
          </a:p>
          <a:p>
            <a:pPr lvl="1"/>
            <a:r>
              <a:rPr lang="en-US" dirty="0"/>
              <a:t>Note-taking</a:t>
            </a:r>
          </a:p>
          <a:p>
            <a:r>
              <a:rPr lang="en-US" dirty="0"/>
              <a:t>Wired/wireless personal amplification devices</a:t>
            </a:r>
          </a:p>
          <a:p>
            <a:pPr lvl="1"/>
            <a:r>
              <a:rPr lang="en-US" dirty="0"/>
              <a:t>Handheld microphone and headphones/earbud</a:t>
            </a:r>
          </a:p>
          <a:p>
            <a:pPr lvl="1"/>
            <a:r>
              <a:rPr lang="en-US" dirty="0"/>
              <a:t>FM System</a:t>
            </a:r>
          </a:p>
        </p:txBody>
      </p:sp>
    </p:spTree>
    <p:extLst>
      <p:ext uri="{BB962C8B-B14F-4D97-AF65-F5344CB8AC3E}">
        <p14:creationId xmlns:p14="http://schemas.microsoft.com/office/powerpoint/2010/main" val="1256754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763AD-2F8C-4049-99F3-623CAC82D695}"/>
              </a:ext>
            </a:extLst>
          </p:cNvPr>
          <p:cNvSpPr>
            <a:spLocks noGrp="1"/>
          </p:cNvSpPr>
          <p:nvPr>
            <p:ph type="title"/>
          </p:nvPr>
        </p:nvSpPr>
        <p:spPr/>
        <p:txBody>
          <a:bodyPr/>
          <a:lstStyle/>
          <a:p>
            <a:r>
              <a:rPr lang="en-US" dirty="0"/>
              <a:t>Services</a:t>
            </a:r>
          </a:p>
        </p:txBody>
      </p:sp>
      <p:sp>
        <p:nvSpPr>
          <p:cNvPr id="3" name="Text Placeholder 2">
            <a:extLst>
              <a:ext uri="{FF2B5EF4-FFF2-40B4-BE49-F238E27FC236}">
                <a16:creationId xmlns:a16="http://schemas.microsoft.com/office/drawing/2014/main" id="{1BA81F6D-091A-4CA8-995A-A3302ED4DCDC}"/>
              </a:ext>
            </a:extLst>
          </p:cNvPr>
          <p:cNvSpPr>
            <a:spLocks noGrp="1"/>
          </p:cNvSpPr>
          <p:nvPr>
            <p:ph type="body" sz="quarter" idx="10"/>
          </p:nvPr>
        </p:nvSpPr>
        <p:spPr/>
        <p:txBody>
          <a:bodyPr/>
          <a:lstStyle/>
          <a:p>
            <a:r>
              <a:rPr lang="en-US" dirty="0"/>
              <a:t>Qualified Sign Language Interpreters</a:t>
            </a:r>
          </a:p>
          <a:p>
            <a:pPr lvl="1"/>
            <a:r>
              <a:rPr lang="en-US" dirty="0"/>
              <a:t>Tactile Sign Language Interpreter</a:t>
            </a:r>
          </a:p>
          <a:p>
            <a:pPr lvl="1"/>
            <a:r>
              <a:rPr lang="en-US" dirty="0"/>
              <a:t>Deaf Interpreter</a:t>
            </a:r>
          </a:p>
          <a:p>
            <a:r>
              <a:rPr lang="en-US" dirty="0"/>
              <a:t>Communication Access Realtime Translation (CART)</a:t>
            </a:r>
          </a:p>
          <a:p>
            <a:pPr lvl="1"/>
            <a:r>
              <a:rPr lang="en-US" dirty="0"/>
              <a:t>Instantaneous translation of what is being said into visual print display.</a:t>
            </a:r>
          </a:p>
        </p:txBody>
      </p:sp>
    </p:spTree>
    <p:extLst>
      <p:ext uri="{BB962C8B-B14F-4D97-AF65-F5344CB8AC3E}">
        <p14:creationId xmlns:p14="http://schemas.microsoft.com/office/powerpoint/2010/main" val="3643407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3825-CB96-42E3-B220-53DF26FAA086}"/>
              </a:ext>
            </a:extLst>
          </p:cNvPr>
          <p:cNvSpPr>
            <a:spLocks noGrp="1"/>
          </p:cNvSpPr>
          <p:nvPr>
            <p:ph type="title"/>
          </p:nvPr>
        </p:nvSpPr>
        <p:spPr/>
        <p:txBody>
          <a:bodyPr/>
          <a:lstStyle/>
          <a:p>
            <a:r>
              <a:rPr lang="en-US" dirty="0"/>
              <a:t>What is American Sign Language?</a:t>
            </a:r>
          </a:p>
        </p:txBody>
      </p:sp>
      <p:sp>
        <p:nvSpPr>
          <p:cNvPr id="3" name="Text Placeholder 2">
            <a:extLst>
              <a:ext uri="{FF2B5EF4-FFF2-40B4-BE49-F238E27FC236}">
                <a16:creationId xmlns:a16="http://schemas.microsoft.com/office/drawing/2014/main" id="{9E10FE87-2B43-48C5-8390-DFABAB0A0C31}"/>
              </a:ext>
            </a:extLst>
          </p:cNvPr>
          <p:cNvSpPr>
            <a:spLocks noGrp="1"/>
          </p:cNvSpPr>
          <p:nvPr>
            <p:ph type="body" sz="quarter" idx="10"/>
          </p:nvPr>
        </p:nvSpPr>
        <p:spPr/>
        <p:txBody>
          <a:bodyPr/>
          <a:lstStyle/>
          <a:p>
            <a:r>
              <a:rPr lang="en-US" dirty="0"/>
              <a:t>What ASL is not:</a:t>
            </a:r>
          </a:p>
          <a:p>
            <a:pPr lvl="1"/>
            <a:r>
              <a:rPr lang="en-US" dirty="0"/>
              <a:t>Written</a:t>
            </a:r>
          </a:p>
          <a:p>
            <a:pPr lvl="1"/>
            <a:r>
              <a:rPr lang="en-US" dirty="0"/>
              <a:t>Singed English</a:t>
            </a:r>
          </a:p>
          <a:p>
            <a:pPr lvl="1"/>
            <a:r>
              <a:rPr lang="en-US" dirty="0"/>
              <a:t>Bad English</a:t>
            </a:r>
          </a:p>
          <a:p>
            <a:pPr lvl="1"/>
            <a:r>
              <a:rPr lang="en-US" dirty="0"/>
              <a:t>Broken English</a:t>
            </a:r>
          </a:p>
          <a:p>
            <a:pPr lvl="1"/>
            <a:r>
              <a:rPr lang="en-US" dirty="0"/>
              <a:t>ENGLISH</a:t>
            </a:r>
          </a:p>
          <a:p>
            <a:r>
              <a:rPr lang="en-US" dirty="0"/>
              <a:t>What ASL is:</a:t>
            </a:r>
          </a:p>
          <a:p>
            <a:pPr lvl="1"/>
            <a:r>
              <a:rPr lang="en-US" dirty="0"/>
              <a:t>A visual language with its own grammatical rules and syntax</a:t>
            </a:r>
          </a:p>
          <a:p>
            <a:pPr lvl="1"/>
            <a:r>
              <a:rPr lang="en-US" dirty="0"/>
              <a:t>Every bit as precise, versatile and subtle as English. In some ways, more so.</a:t>
            </a:r>
          </a:p>
          <a:p>
            <a:pPr lvl="1"/>
            <a:endParaRPr lang="en-US" dirty="0"/>
          </a:p>
          <a:p>
            <a:pPr lvl="1"/>
            <a:endParaRPr lang="en-US" dirty="0"/>
          </a:p>
          <a:p>
            <a:pPr lvl="1"/>
            <a:endParaRPr lang="en-US" dirty="0"/>
          </a:p>
        </p:txBody>
      </p:sp>
      <p:pic>
        <p:nvPicPr>
          <p:cNvPr id="7" name="Picture 6">
            <a:extLst>
              <a:ext uri="{FF2B5EF4-FFF2-40B4-BE49-F238E27FC236}">
                <a16:creationId xmlns:a16="http://schemas.microsoft.com/office/drawing/2014/main" id="{16339CD6-CDED-4A61-826B-DD0FD331BF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5416" y="1748923"/>
            <a:ext cx="3769077" cy="2223989"/>
          </a:xfrm>
          <a:prstGeom prst="rect">
            <a:avLst/>
          </a:prstGeom>
        </p:spPr>
      </p:pic>
    </p:spTree>
    <p:extLst>
      <p:ext uri="{BB962C8B-B14F-4D97-AF65-F5344CB8AC3E}">
        <p14:creationId xmlns:p14="http://schemas.microsoft.com/office/powerpoint/2010/main" val="4258402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9BDB0A02-AF84-4D91-B4EB-8429BA4580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19166" y="626830"/>
            <a:ext cx="4153668" cy="1365971"/>
          </a:xfrm>
          <a:prstGeom prst="rect">
            <a:avLst/>
          </a:prstGeom>
        </p:spPr>
      </p:pic>
      <p:pic>
        <p:nvPicPr>
          <p:cNvPr id="6" name="Graphic 5">
            <a:extLst>
              <a:ext uri="{FF2B5EF4-FFF2-40B4-BE49-F238E27FC236}">
                <a16:creationId xmlns:a16="http://schemas.microsoft.com/office/drawing/2014/main" id="{CF092671-0D4D-4880-8813-7113AF6AFD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58980" y="2048887"/>
            <a:ext cx="748353" cy="748353"/>
          </a:xfrm>
          <a:prstGeom prst="rect">
            <a:avLst/>
          </a:prstGeom>
        </p:spPr>
      </p:pic>
      <p:pic>
        <p:nvPicPr>
          <p:cNvPr id="8" name="Graphic 7">
            <a:extLst>
              <a:ext uri="{FF2B5EF4-FFF2-40B4-BE49-F238E27FC236}">
                <a16:creationId xmlns:a16="http://schemas.microsoft.com/office/drawing/2014/main" id="{7BDD07B3-6FBA-42D7-909D-D2FA0246B0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58980" y="3037990"/>
            <a:ext cx="748353" cy="748353"/>
          </a:xfrm>
          <a:prstGeom prst="rect">
            <a:avLst/>
          </a:prstGeom>
        </p:spPr>
      </p:pic>
      <p:pic>
        <p:nvPicPr>
          <p:cNvPr id="9" name="Graphic 8">
            <a:extLst>
              <a:ext uri="{FF2B5EF4-FFF2-40B4-BE49-F238E27FC236}">
                <a16:creationId xmlns:a16="http://schemas.microsoft.com/office/drawing/2014/main" id="{70115DF1-1708-4CA7-ADE0-A5530E1EED5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58979" y="4060762"/>
            <a:ext cx="748354" cy="748354"/>
          </a:xfrm>
          <a:prstGeom prst="rect">
            <a:avLst/>
          </a:prstGeom>
        </p:spPr>
      </p:pic>
      <p:sp>
        <p:nvSpPr>
          <p:cNvPr id="3" name="TextBox 2">
            <a:extLst>
              <a:ext uri="{FF2B5EF4-FFF2-40B4-BE49-F238E27FC236}">
                <a16:creationId xmlns:a16="http://schemas.microsoft.com/office/drawing/2014/main" id="{EFFBD9AE-73CD-4C82-8879-E4388F02D4A8}"/>
              </a:ext>
            </a:extLst>
          </p:cNvPr>
          <p:cNvSpPr txBox="1"/>
          <p:nvPr/>
        </p:nvSpPr>
        <p:spPr>
          <a:xfrm>
            <a:off x="3663143" y="2130675"/>
            <a:ext cx="3920013" cy="769441"/>
          </a:xfrm>
          <a:prstGeom prst="rect">
            <a:avLst/>
          </a:prstGeom>
          <a:noFill/>
        </p:spPr>
        <p:txBody>
          <a:bodyPr wrap="square" rtlCol="0">
            <a:spAutoFit/>
          </a:bodyPr>
          <a:lstStyle/>
          <a:p>
            <a:r>
              <a:rPr lang="en-US" sz="4400" b="1" i="1" dirty="0">
                <a:solidFill>
                  <a:srgbClr val="789C4A"/>
                </a:solidFill>
                <a:latin typeface="Arial"/>
              </a:rPr>
              <a:t>Communicate</a:t>
            </a:r>
          </a:p>
        </p:txBody>
      </p:sp>
      <p:sp>
        <p:nvSpPr>
          <p:cNvPr id="2" name="TextBox 1">
            <a:extLst>
              <a:ext uri="{FF2B5EF4-FFF2-40B4-BE49-F238E27FC236}">
                <a16:creationId xmlns:a16="http://schemas.microsoft.com/office/drawing/2014/main" id="{0E9B122A-4A46-43A0-B12A-4570C8789ADB}"/>
              </a:ext>
            </a:extLst>
          </p:cNvPr>
          <p:cNvSpPr txBox="1"/>
          <p:nvPr/>
        </p:nvSpPr>
        <p:spPr>
          <a:xfrm>
            <a:off x="3663143" y="3037990"/>
            <a:ext cx="3337209" cy="769441"/>
          </a:xfrm>
          <a:prstGeom prst="rect">
            <a:avLst/>
          </a:prstGeom>
          <a:noFill/>
        </p:spPr>
        <p:txBody>
          <a:bodyPr wrap="square" rtlCol="0">
            <a:spAutoFit/>
          </a:bodyPr>
          <a:lstStyle/>
          <a:p>
            <a:r>
              <a:rPr lang="en-US" sz="4400" b="1" i="1" dirty="0">
                <a:solidFill>
                  <a:srgbClr val="789C4A"/>
                </a:solidFill>
                <a:latin typeface="Arial"/>
              </a:rPr>
              <a:t>Collaborate</a:t>
            </a:r>
          </a:p>
        </p:txBody>
      </p:sp>
      <p:sp>
        <p:nvSpPr>
          <p:cNvPr id="7" name="TextBox 6">
            <a:extLst>
              <a:ext uri="{FF2B5EF4-FFF2-40B4-BE49-F238E27FC236}">
                <a16:creationId xmlns:a16="http://schemas.microsoft.com/office/drawing/2014/main" id="{BD0F23D6-146D-47DF-85C7-476ACA19A805}"/>
              </a:ext>
            </a:extLst>
          </p:cNvPr>
          <p:cNvSpPr txBox="1"/>
          <p:nvPr/>
        </p:nvSpPr>
        <p:spPr>
          <a:xfrm>
            <a:off x="3719318" y="3988032"/>
            <a:ext cx="3045806" cy="769441"/>
          </a:xfrm>
          <a:prstGeom prst="rect">
            <a:avLst/>
          </a:prstGeom>
          <a:noFill/>
        </p:spPr>
        <p:txBody>
          <a:bodyPr wrap="square" rtlCol="0">
            <a:spAutoFit/>
          </a:bodyPr>
          <a:lstStyle/>
          <a:p>
            <a:r>
              <a:rPr lang="en-US" sz="4400" b="1" i="1" dirty="0">
                <a:solidFill>
                  <a:srgbClr val="789C4A"/>
                </a:solidFill>
                <a:latin typeface="Arial"/>
              </a:rPr>
              <a:t>Connect</a:t>
            </a:r>
          </a:p>
        </p:txBody>
      </p:sp>
    </p:spTree>
    <p:extLst>
      <p:ext uri="{BB962C8B-B14F-4D97-AF65-F5344CB8AC3E}">
        <p14:creationId xmlns:p14="http://schemas.microsoft.com/office/powerpoint/2010/main" val="483101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79CD1-554D-4B40-9BDE-6193B51A94D7}"/>
              </a:ext>
            </a:extLst>
          </p:cNvPr>
          <p:cNvSpPr>
            <a:spLocks noGrp="1"/>
          </p:cNvSpPr>
          <p:nvPr>
            <p:ph type="title"/>
          </p:nvPr>
        </p:nvSpPr>
        <p:spPr/>
        <p:txBody>
          <a:bodyPr/>
          <a:lstStyle/>
          <a:p>
            <a:r>
              <a:rPr lang="en-US" dirty="0"/>
              <a:t>What is ASL (continued)</a:t>
            </a:r>
          </a:p>
        </p:txBody>
      </p:sp>
      <p:sp>
        <p:nvSpPr>
          <p:cNvPr id="3" name="Text Placeholder 2">
            <a:extLst>
              <a:ext uri="{FF2B5EF4-FFF2-40B4-BE49-F238E27FC236}">
                <a16:creationId xmlns:a16="http://schemas.microsoft.com/office/drawing/2014/main" id="{22F0FF56-AA6F-459A-8700-AFBAC89C9C00}"/>
              </a:ext>
            </a:extLst>
          </p:cNvPr>
          <p:cNvSpPr>
            <a:spLocks noGrp="1"/>
          </p:cNvSpPr>
          <p:nvPr>
            <p:ph type="body" sz="quarter" idx="10"/>
          </p:nvPr>
        </p:nvSpPr>
        <p:spPr/>
        <p:txBody>
          <a:bodyPr/>
          <a:lstStyle/>
          <a:p>
            <a:r>
              <a:rPr lang="en-US" dirty="0"/>
              <a:t>Visual</a:t>
            </a:r>
          </a:p>
          <a:p>
            <a:pPr lvl="1"/>
            <a:r>
              <a:rPr lang="en-US" dirty="0"/>
              <a:t>The entire body and movement is used in proper ASL</a:t>
            </a:r>
          </a:p>
          <a:p>
            <a:pPr lvl="1"/>
            <a:r>
              <a:rPr lang="en-US" dirty="0"/>
              <a:t>The face can be used as a grammatical marker</a:t>
            </a:r>
          </a:p>
          <a:p>
            <a:pPr lvl="1"/>
            <a:r>
              <a:rPr lang="en-US" dirty="0"/>
              <a:t>Has directional verbs</a:t>
            </a:r>
          </a:p>
          <a:p>
            <a:r>
              <a:rPr lang="en-US" dirty="0"/>
              <a:t>Adaptive</a:t>
            </a:r>
          </a:p>
          <a:p>
            <a:pPr lvl="1"/>
            <a:r>
              <a:rPr lang="en-US" dirty="0"/>
              <a:t>Signs can change to reflect mood, feelings, or attitude </a:t>
            </a:r>
          </a:p>
          <a:p>
            <a:r>
              <a:rPr lang="en-US" dirty="0"/>
              <a:t>Has variations</a:t>
            </a:r>
          </a:p>
          <a:p>
            <a:pPr lvl="1"/>
            <a:r>
              <a:rPr lang="en-US" dirty="0"/>
              <a:t>Signed Exact English</a:t>
            </a:r>
          </a:p>
          <a:p>
            <a:pPr lvl="1"/>
            <a:r>
              <a:rPr lang="en-US" dirty="0"/>
              <a:t>Pidgin Signed English</a:t>
            </a:r>
          </a:p>
          <a:p>
            <a:pPr lvl="1"/>
            <a:r>
              <a:rPr lang="en-US" dirty="0"/>
              <a:t>American Sign Language </a:t>
            </a:r>
          </a:p>
          <a:p>
            <a:pPr marL="342900" lvl="1" indent="0">
              <a:buNone/>
            </a:pPr>
            <a:endParaRPr lang="en-US" dirty="0"/>
          </a:p>
          <a:p>
            <a:pPr marL="342900" lvl="1" indent="0">
              <a:buNone/>
            </a:pPr>
            <a:endParaRPr lang="en-US" dirty="0"/>
          </a:p>
        </p:txBody>
      </p:sp>
    </p:spTree>
    <p:extLst>
      <p:ext uri="{BB962C8B-B14F-4D97-AF65-F5344CB8AC3E}">
        <p14:creationId xmlns:p14="http://schemas.microsoft.com/office/powerpoint/2010/main" val="3720608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7D66-7988-4BCC-8BBD-4060FB8B7407}"/>
              </a:ext>
            </a:extLst>
          </p:cNvPr>
          <p:cNvSpPr>
            <a:spLocks noGrp="1"/>
          </p:cNvSpPr>
          <p:nvPr>
            <p:ph type="title"/>
          </p:nvPr>
        </p:nvSpPr>
        <p:spPr/>
        <p:txBody>
          <a:bodyPr/>
          <a:lstStyle/>
          <a:p>
            <a:r>
              <a:rPr lang="en-US" dirty="0"/>
              <a:t>Some examples</a:t>
            </a:r>
          </a:p>
        </p:txBody>
      </p:sp>
      <p:sp>
        <p:nvSpPr>
          <p:cNvPr id="3" name="Text Placeholder 2">
            <a:extLst>
              <a:ext uri="{FF2B5EF4-FFF2-40B4-BE49-F238E27FC236}">
                <a16:creationId xmlns:a16="http://schemas.microsoft.com/office/drawing/2014/main" id="{E570572A-FB46-4B5F-8A46-1F3A4CA355B3}"/>
              </a:ext>
            </a:extLst>
          </p:cNvPr>
          <p:cNvSpPr>
            <a:spLocks noGrp="1"/>
          </p:cNvSpPr>
          <p:nvPr>
            <p:ph type="body" sz="quarter" idx="10"/>
          </p:nvPr>
        </p:nvSpPr>
        <p:spPr>
          <a:xfrm>
            <a:off x="2190750" y="1320801"/>
            <a:ext cx="7909691" cy="5237655"/>
          </a:xfrm>
        </p:spPr>
        <p:txBody>
          <a:bodyPr/>
          <a:lstStyle/>
          <a:p>
            <a:r>
              <a:rPr lang="en-US" dirty="0"/>
              <a:t>Structure:</a:t>
            </a:r>
          </a:p>
          <a:p>
            <a:pPr lvl="1"/>
            <a:r>
              <a:rPr lang="en-US" dirty="0"/>
              <a:t>What’s your name?</a:t>
            </a:r>
          </a:p>
          <a:p>
            <a:pPr lvl="1"/>
            <a:r>
              <a:rPr lang="en-US" dirty="0"/>
              <a:t>Do you want a soda?</a:t>
            </a:r>
          </a:p>
          <a:p>
            <a:pPr lvl="1"/>
            <a:endParaRPr lang="en-US" dirty="0"/>
          </a:p>
          <a:p>
            <a:r>
              <a:rPr lang="en-US" dirty="0"/>
              <a:t>Movement:</a:t>
            </a:r>
          </a:p>
          <a:p>
            <a:pPr lvl="1"/>
            <a:r>
              <a:rPr lang="en-US" dirty="0"/>
              <a:t>Cars</a:t>
            </a:r>
          </a:p>
          <a:p>
            <a:pPr lvl="1"/>
            <a:r>
              <a:rPr lang="en-US" dirty="0"/>
              <a:t>Handshape for B</a:t>
            </a:r>
          </a:p>
          <a:p>
            <a:pPr lvl="1"/>
            <a:endParaRPr lang="en-US" dirty="0"/>
          </a:p>
          <a:p>
            <a:r>
              <a:rPr lang="en-US" dirty="0"/>
              <a:t>Classifiers (verbs):</a:t>
            </a:r>
          </a:p>
          <a:p>
            <a:pPr lvl="1"/>
            <a:r>
              <a:rPr lang="en-US" dirty="0"/>
              <a:t>Airplane vs. fly</a:t>
            </a:r>
          </a:p>
          <a:p>
            <a:pPr lvl="1"/>
            <a:r>
              <a:rPr lang="en-US" dirty="0"/>
              <a:t>Chair vs. sit</a:t>
            </a:r>
          </a:p>
          <a:p>
            <a:pPr lvl="1"/>
            <a:endParaRPr lang="en-US" dirty="0"/>
          </a:p>
        </p:txBody>
      </p:sp>
      <p:pic>
        <p:nvPicPr>
          <p:cNvPr id="5" name="Picture 4" descr="From behind right side of a person signing to a blurry group of 3 people (a woman and two men) imitating sign the person is showing." title="Hands Signing to Group">
            <a:extLst>
              <a:ext uri="{FF2B5EF4-FFF2-40B4-BE49-F238E27FC236}">
                <a16:creationId xmlns:a16="http://schemas.microsoft.com/office/drawing/2014/main" id="{F6EDDBFD-E260-4877-BF6C-E8D50DFB65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1977" y="2168074"/>
            <a:ext cx="3109275" cy="2072850"/>
          </a:xfrm>
          <a:prstGeom prst="rect">
            <a:avLst/>
          </a:prstGeom>
        </p:spPr>
      </p:pic>
    </p:spTree>
    <p:extLst>
      <p:ext uri="{BB962C8B-B14F-4D97-AF65-F5344CB8AC3E}">
        <p14:creationId xmlns:p14="http://schemas.microsoft.com/office/powerpoint/2010/main" val="568267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A3256-4A8C-433D-8BE7-A2856B6A2179}"/>
              </a:ext>
            </a:extLst>
          </p:cNvPr>
          <p:cNvSpPr>
            <a:spLocks noGrp="1"/>
          </p:cNvSpPr>
          <p:nvPr>
            <p:ph type="title"/>
          </p:nvPr>
        </p:nvSpPr>
        <p:spPr/>
        <p:txBody>
          <a:bodyPr/>
          <a:lstStyle/>
          <a:p>
            <a:r>
              <a:rPr lang="en-US" dirty="0"/>
              <a:t>Do I have to get an interpreter? </a:t>
            </a:r>
            <a:br>
              <a:rPr lang="en-US" dirty="0"/>
            </a:br>
            <a:br>
              <a:rPr lang="en-US" dirty="0"/>
            </a:br>
            <a:endParaRPr lang="en-US" dirty="0"/>
          </a:p>
        </p:txBody>
      </p:sp>
      <p:sp>
        <p:nvSpPr>
          <p:cNvPr id="3" name="Text Placeholder 2">
            <a:extLst>
              <a:ext uri="{FF2B5EF4-FFF2-40B4-BE49-F238E27FC236}">
                <a16:creationId xmlns:a16="http://schemas.microsoft.com/office/drawing/2014/main" id="{378034D2-B6E5-484F-9F6B-8ED1E567D3DB}"/>
              </a:ext>
            </a:extLst>
          </p:cNvPr>
          <p:cNvSpPr>
            <a:spLocks noGrp="1"/>
          </p:cNvSpPr>
          <p:nvPr>
            <p:ph type="body" sz="quarter" idx="10"/>
          </p:nvPr>
        </p:nvSpPr>
        <p:spPr/>
        <p:txBody>
          <a:bodyPr/>
          <a:lstStyle/>
          <a:p>
            <a:r>
              <a:rPr lang="en-US" dirty="0"/>
              <a:t>Generally, not required for simple transactions – setting up an appointment, picking up vouchers.  </a:t>
            </a:r>
          </a:p>
          <a:p>
            <a:r>
              <a:rPr lang="en-US" dirty="0"/>
              <a:t>BUT – when it’s a lengthy or complex transaction with a Deaf person who uses ASL, you need an interpreter</a:t>
            </a:r>
          </a:p>
          <a:p>
            <a:pPr lvl="1"/>
            <a:r>
              <a:rPr lang="en-US" dirty="0"/>
              <a:t>Interviews, intakes, meetings</a:t>
            </a:r>
          </a:p>
          <a:p>
            <a:pPr lvl="1"/>
            <a:r>
              <a:rPr lang="en-US" dirty="0"/>
              <a:t>Family team meeting</a:t>
            </a:r>
          </a:p>
          <a:p>
            <a:r>
              <a:rPr lang="en-US" dirty="0"/>
              <a:t>No children, family members – unless urgent, uncomplicated</a:t>
            </a:r>
          </a:p>
          <a:p>
            <a:endParaRPr lang="en-US" dirty="0"/>
          </a:p>
        </p:txBody>
      </p:sp>
    </p:spTree>
    <p:extLst>
      <p:ext uri="{BB962C8B-B14F-4D97-AF65-F5344CB8AC3E}">
        <p14:creationId xmlns:p14="http://schemas.microsoft.com/office/powerpoint/2010/main" val="3896089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960D2-035D-4A07-989C-A21305354922}"/>
              </a:ext>
            </a:extLst>
          </p:cNvPr>
          <p:cNvSpPr>
            <a:spLocks noGrp="1"/>
          </p:cNvSpPr>
          <p:nvPr>
            <p:ph type="title"/>
          </p:nvPr>
        </p:nvSpPr>
        <p:spPr>
          <a:xfrm>
            <a:off x="2223248" y="623941"/>
            <a:ext cx="7934276" cy="1683242"/>
          </a:xfrm>
        </p:spPr>
        <p:txBody>
          <a:bodyPr/>
          <a:lstStyle/>
          <a:p>
            <a:pPr algn="ctr"/>
            <a:r>
              <a:rPr lang="en-US" b="0" dirty="0"/>
              <a:t>North Carolina Interpreter and Transliterator Licensing Board</a:t>
            </a:r>
            <a:br>
              <a:rPr lang="en-US" b="0" dirty="0"/>
            </a:br>
            <a:r>
              <a:rPr lang="en-US" b="0" dirty="0"/>
              <a:t>(NC General Statute 90D)</a:t>
            </a:r>
            <a:br>
              <a:rPr lang="en-US" dirty="0"/>
            </a:br>
            <a:endParaRPr lang="en-US" dirty="0"/>
          </a:p>
        </p:txBody>
      </p:sp>
      <p:sp>
        <p:nvSpPr>
          <p:cNvPr id="5" name="Content Placeholder 4">
            <a:extLst>
              <a:ext uri="{FF2B5EF4-FFF2-40B4-BE49-F238E27FC236}">
                <a16:creationId xmlns:a16="http://schemas.microsoft.com/office/drawing/2014/main" id="{C41AFE5D-A55B-4091-A280-4A448CDD4BD5}"/>
              </a:ext>
            </a:extLst>
          </p:cNvPr>
          <p:cNvSpPr txBox="1">
            <a:spLocks/>
          </p:cNvSpPr>
          <p:nvPr/>
        </p:nvSpPr>
        <p:spPr>
          <a:xfrm>
            <a:off x="1715054" y="2396830"/>
            <a:ext cx="8153609" cy="4089031"/>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defTabSz="914400" eaLnBrk="0" fontAlgn="base" hangingPunct="0">
              <a:spcBef>
                <a:spcPct val="20000"/>
              </a:spcBef>
              <a:spcAft>
                <a:spcPct val="0"/>
              </a:spcAft>
              <a:buFontTx/>
              <a:buChar char="•"/>
            </a:pPr>
            <a:r>
              <a:rPr lang="en-US" altLang="en-US" sz="2800" b="0" kern="0" dirty="0">
                <a:solidFill>
                  <a:srgbClr val="000000"/>
                </a:solidFill>
                <a:latin typeface="Arial Black" panose="020B0A04020102020204" pitchFamily="34" charset="0"/>
                <a:ea typeface="MS PGothic" panose="020B0600070205080204" pitchFamily="34" charset="-128"/>
              </a:rPr>
              <a:t>Interpreters and transliterators must be licensed                                  </a:t>
            </a:r>
          </a:p>
          <a:p>
            <a:pPr marL="342900" indent="-342900" defTabSz="914400" eaLnBrk="0" fontAlgn="base" hangingPunct="0">
              <a:spcBef>
                <a:spcPct val="20000"/>
              </a:spcBef>
              <a:spcAft>
                <a:spcPct val="0"/>
              </a:spcAft>
              <a:buFontTx/>
              <a:buChar char="•"/>
            </a:pPr>
            <a:endParaRPr lang="en-US" altLang="en-US" sz="1000" kern="0" dirty="0">
              <a:solidFill>
                <a:srgbClr val="000000"/>
              </a:solidFill>
              <a:latin typeface="Arial"/>
              <a:ea typeface="MS PGothic" panose="020B0600070205080204" pitchFamily="34" charset="-128"/>
            </a:endParaRPr>
          </a:p>
          <a:p>
            <a:pPr marL="342900" indent="-342900" defTabSz="914400" eaLnBrk="0" fontAlgn="base" hangingPunct="0">
              <a:spcBef>
                <a:spcPct val="20000"/>
              </a:spcBef>
              <a:spcAft>
                <a:spcPct val="0"/>
              </a:spcAft>
              <a:buFontTx/>
              <a:buChar char="•"/>
            </a:pPr>
            <a:r>
              <a:rPr lang="en-US" altLang="en-US" sz="2800" b="0" kern="0" dirty="0">
                <a:solidFill>
                  <a:srgbClr val="000000"/>
                </a:solidFill>
                <a:latin typeface="Arial Black" panose="020B0A04020102020204" pitchFamily="34" charset="0"/>
                <a:ea typeface="MS PGothic" panose="020B0600070205080204" pitchFamily="34" charset="-128"/>
              </a:rPr>
              <a:t>Types of license:</a:t>
            </a:r>
          </a:p>
          <a:p>
            <a:pPr marL="914400" lvl="1" indent="-457200" defTabSz="914400" eaLnBrk="0" fontAlgn="base" hangingPunct="0">
              <a:spcBef>
                <a:spcPct val="20000"/>
              </a:spcBef>
              <a:spcAft>
                <a:spcPct val="0"/>
              </a:spcAft>
              <a:buFont typeface="Arial" panose="020B0604020202020204" pitchFamily="34" charset="0"/>
              <a:buChar char="–"/>
            </a:pPr>
            <a:r>
              <a:rPr lang="en-US" altLang="en-US" sz="2400" b="0" kern="0" dirty="0">
                <a:solidFill>
                  <a:srgbClr val="000000"/>
                </a:solidFill>
                <a:latin typeface="Arial Black" panose="020B0A04020102020204" pitchFamily="34" charset="0"/>
                <a:ea typeface="MS PGothic" panose="020B0600070205080204" pitchFamily="34" charset="-128"/>
              </a:rPr>
              <a:t>Full </a:t>
            </a:r>
          </a:p>
          <a:p>
            <a:pPr marL="914400" lvl="1" indent="-457200" defTabSz="914400" eaLnBrk="0" fontAlgn="base" hangingPunct="0">
              <a:spcBef>
                <a:spcPct val="20000"/>
              </a:spcBef>
              <a:spcAft>
                <a:spcPct val="0"/>
              </a:spcAft>
              <a:buFont typeface="Arial" panose="020B0604020202020204" pitchFamily="34" charset="0"/>
              <a:buChar char="–"/>
            </a:pPr>
            <a:r>
              <a:rPr lang="en-US" altLang="en-US" sz="2400" b="0" kern="0" dirty="0">
                <a:solidFill>
                  <a:srgbClr val="000000"/>
                </a:solidFill>
                <a:latin typeface="Arial Black" panose="020B0A04020102020204" pitchFamily="34" charset="0"/>
                <a:ea typeface="MS PGothic" panose="020B0600070205080204" pitchFamily="34" charset="-128"/>
              </a:rPr>
              <a:t>Grandfather (Full – </a:t>
            </a:r>
          </a:p>
          <a:p>
            <a:pPr marL="457200" lvl="1" indent="0" defTabSz="914400" eaLnBrk="0" fontAlgn="base" hangingPunct="0">
              <a:spcBef>
                <a:spcPct val="20000"/>
              </a:spcBef>
              <a:spcAft>
                <a:spcPct val="0"/>
              </a:spcAft>
              <a:buNone/>
            </a:pPr>
            <a:r>
              <a:rPr lang="en-US" altLang="en-US" sz="2400" b="0" kern="0" dirty="0">
                <a:solidFill>
                  <a:srgbClr val="000000"/>
                </a:solidFill>
                <a:latin typeface="Arial Black" panose="020B0A04020102020204" pitchFamily="34" charset="0"/>
                <a:ea typeface="MS PGothic" panose="020B0600070205080204" pitchFamily="34" charset="-128"/>
              </a:rPr>
              <a:t>    one time issue)</a:t>
            </a:r>
          </a:p>
          <a:p>
            <a:pPr marL="914400" lvl="1" indent="-457200" defTabSz="914400" eaLnBrk="0" fontAlgn="base" hangingPunct="0">
              <a:spcBef>
                <a:spcPct val="20000"/>
              </a:spcBef>
              <a:spcAft>
                <a:spcPct val="0"/>
              </a:spcAft>
              <a:buFont typeface="Arial" panose="020B0604020202020204" pitchFamily="34" charset="0"/>
              <a:buChar char="–"/>
            </a:pPr>
            <a:r>
              <a:rPr lang="en-US" altLang="en-US" sz="2400" b="0" kern="0" dirty="0">
                <a:solidFill>
                  <a:srgbClr val="000000"/>
                </a:solidFill>
                <a:latin typeface="Arial Black" panose="020B0A04020102020204" pitchFamily="34" charset="0"/>
                <a:ea typeface="MS PGothic" panose="020B0600070205080204" pitchFamily="34" charset="-128"/>
              </a:rPr>
              <a:t>Provisional – temporary</a:t>
            </a:r>
          </a:p>
          <a:p>
            <a:pPr marL="457200" lvl="1" indent="0" defTabSz="914400" eaLnBrk="0" fontAlgn="base" hangingPunct="0">
              <a:spcBef>
                <a:spcPct val="20000"/>
              </a:spcBef>
              <a:spcAft>
                <a:spcPct val="0"/>
              </a:spcAft>
              <a:buNone/>
            </a:pPr>
            <a:r>
              <a:rPr lang="en-US" altLang="en-US" sz="1200" kern="0" dirty="0">
                <a:solidFill>
                  <a:srgbClr val="000000"/>
                </a:solidFill>
                <a:latin typeface="Arial"/>
                <a:ea typeface="MS PGothic" panose="020B0600070205080204" pitchFamily="34" charset="-128"/>
              </a:rPr>
              <a:t>							</a:t>
            </a:r>
          </a:p>
          <a:p>
            <a:pPr marL="342900" indent="-342900" defTabSz="914400" eaLnBrk="0" fontAlgn="base" hangingPunct="0">
              <a:spcBef>
                <a:spcPct val="20000"/>
              </a:spcBef>
              <a:spcAft>
                <a:spcPct val="0"/>
              </a:spcAft>
              <a:buNone/>
            </a:pPr>
            <a:endParaRPr lang="en-US" altLang="en-US" sz="1200" b="0" kern="0" dirty="0">
              <a:solidFill>
                <a:srgbClr val="000000"/>
              </a:solidFill>
              <a:latin typeface="Arial"/>
              <a:ea typeface="MS PGothic" panose="020B0600070205080204" pitchFamily="34" charset="-128"/>
            </a:endParaRPr>
          </a:p>
          <a:p>
            <a:pPr marL="342900" indent="-342900" defTabSz="914400" eaLnBrk="0" fontAlgn="base" hangingPunct="0">
              <a:spcBef>
                <a:spcPct val="20000"/>
              </a:spcBef>
              <a:spcAft>
                <a:spcPct val="0"/>
              </a:spcAft>
              <a:buNone/>
            </a:pPr>
            <a:endParaRPr lang="en-US" altLang="en-US" sz="1200" b="0" kern="0" dirty="0">
              <a:solidFill>
                <a:srgbClr val="000000"/>
              </a:solidFill>
              <a:latin typeface="Arial"/>
              <a:ea typeface="MS PGothic" panose="020B0600070205080204" pitchFamily="34" charset="-128"/>
            </a:endParaRPr>
          </a:p>
          <a:p>
            <a:pPr marL="342900" indent="-342900" defTabSz="914400" eaLnBrk="0" fontAlgn="base" hangingPunct="0">
              <a:spcBef>
                <a:spcPct val="20000"/>
              </a:spcBef>
              <a:spcAft>
                <a:spcPct val="0"/>
              </a:spcAft>
              <a:buNone/>
            </a:pPr>
            <a:endParaRPr lang="en-US" altLang="en-US" sz="1200" b="0" kern="0" dirty="0">
              <a:solidFill>
                <a:srgbClr val="000000"/>
              </a:solidFill>
              <a:latin typeface="Arial"/>
              <a:ea typeface="MS PGothic" panose="020B0600070205080204" pitchFamily="34" charset="-128"/>
            </a:endParaRPr>
          </a:p>
          <a:p>
            <a:pPr marL="342900" indent="-342900" defTabSz="914400" eaLnBrk="0" fontAlgn="base" hangingPunct="0">
              <a:spcBef>
                <a:spcPct val="20000"/>
              </a:spcBef>
              <a:spcAft>
                <a:spcPct val="0"/>
              </a:spcAft>
              <a:buNone/>
            </a:pPr>
            <a:r>
              <a:rPr lang="en-US" altLang="en-US" sz="1200" b="0" kern="0" dirty="0">
                <a:solidFill>
                  <a:srgbClr val="000000"/>
                </a:solidFill>
                <a:latin typeface="Arial"/>
                <a:ea typeface="MS PGothic" panose="020B0600070205080204" pitchFamily="34" charset="-128"/>
              </a:rPr>
              <a:t>Source: </a:t>
            </a:r>
            <a:r>
              <a:rPr lang="en-US" altLang="en-US" sz="1200" b="0" kern="0" dirty="0">
                <a:solidFill>
                  <a:srgbClr val="000000"/>
                </a:solidFill>
                <a:latin typeface="Arial"/>
                <a:ea typeface="MS PGothic" panose="020B0600070205080204" pitchFamily="34" charset="-128"/>
                <a:hlinkClick r:id="rId3"/>
              </a:rPr>
              <a:t>http://www.ncleg.net/gascripts/statutes/StatutesTOC.pl?Chapter=0090D</a:t>
            </a:r>
            <a:endParaRPr lang="en-US" altLang="en-US" sz="1200" b="0" kern="0" dirty="0">
              <a:solidFill>
                <a:srgbClr val="000000"/>
              </a:solidFill>
              <a:latin typeface="Arial"/>
              <a:ea typeface="MS PGothic" panose="020B0600070205080204" pitchFamily="34" charset="-128"/>
            </a:endParaRPr>
          </a:p>
          <a:p>
            <a:pPr marL="342900" indent="-342900" defTabSz="914400" eaLnBrk="0" fontAlgn="base" hangingPunct="0">
              <a:spcBef>
                <a:spcPct val="20000"/>
              </a:spcBef>
              <a:spcAft>
                <a:spcPct val="0"/>
              </a:spcAft>
              <a:buNone/>
            </a:pPr>
            <a:endParaRPr lang="en-US" altLang="en-US" sz="2800" kern="0" dirty="0">
              <a:solidFill>
                <a:srgbClr val="000000"/>
              </a:solidFill>
              <a:latin typeface="Arial"/>
              <a:ea typeface="MS PGothic" panose="020B0600070205080204" pitchFamily="34" charset="-128"/>
            </a:endParaRPr>
          </a:p>
        </p:txBody>
      </p:sp>
      <p:pic>
        <p:nvPicPr>
          <p:cNvPr id="4" name="Picture 3" descr="A close up of a card&#10;&#10;Description generated with very high confidence">
            <a:extLst>
              <a:ext uri="{FF2B5EF4-FFF2-40B4-BE49-F238E27FC236}">
                <a16:creationId xmlns:a16="http://schemas.microsoft.com/office/drawing/2014/main" id="{D08740CD-DC6F-4D1D-9FB3-1E1000F343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648" t="13689" r="6874" b="14489"/>
          <a:stretch/>
        </p:blipFill>
        <p:spPr>
          <a:xfrm>
            <a:off x="7028094" y="3007578"/>
            <a:ext cx="3722579" cy="2345903"/>
          </a:xfrm>
          <a:prstGeom prst="rect">
            <a:avLst/>
          </a:prstGeom>
        </p:spPr>
      </p:pic>
    </p:spTree>
    <p:extLst>
      <p:ext uri="{BB962C8B-B14F-4D97-AF65-F5344CB8AC3E}">
        <p14:creationId xmlns:p14="http://schemas.microsoft.com/office/powerpoint/2010/main" val="2074105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A96F4-98F4-4C65-8A2E-8EE3CC0B2A3B}"/>
              </a:ext>
            </a:extLst>
          </p:cNvPr>
          <p:cNvSpPr>
            <a:spLocks noGrp="1"/>
          </p:cNvSpPr>
          <p:nvPr>
            <p:ph type="title"/>
          </p:nvPr>
        </p:nvSpPr>
        <p:spPr/>
        <p:txBody>
          <a:bodyPr/>
          <a:lstStyle/>
          <a:p>
            <a:r>
              <a:rPr lang="en-US" dirty="0"/>
              <a:t>Qualified Interpreters</a:t>
            </a:r>
          </a:p>
        </p:txBody>
      </p:sp>
      <p:sp>
        <p:nvSpPr>
          <p:cNvPr id="3" name="Text Placeholder 2">
            <a:extLst>
              <a:ext uri="{FF2B5EF4-FFF2-40B4-BE49-F238E27FC236}">
                <a16:creationId xmlns:a16="http://schemas.microsoft.com/office/drawing/2014/main" id="{B42C8694-9058-423E-98E0-3FFEEF9E06B2}"/>
              </a:ext>
            </a:extLst>
          </p:cNvPr>
          <p:cNvSpPr>
            <a:spLocks noGrp="1"/>
          </p:cNvSpPr>
          <p:nvPr>
            <p:ph type="body" sz="quarter" idx="10"/>
          </p:nvPr>
        </p:nvSpPr>
        <p:spPr/>
        <p:txBody>
          <a:bodyPr/>
          <a:lstStyle/>
          <a:p>
            <a:r>
              <a:rPr lang="en-US" dirty="0"/>
              <a:t>Certified interpreters are considered “generalists”</a:t>
            </a:r>
          </a:p>
          <a:p>
            <a:r>
              <a:rPr lang="en-US" dirty="0"/>
              <a:t>Specialization in legal (SC:L)</a:t>
            </a:r>
          </a:p>
          <a:p>
            <a:r>
              <a:rPr lang="en-US" dirty="0"/>
              <a:t>In the state of NC, the interpreter must have an interpreting license and be able to present it upon request</a:t>
            </a:r>
          </a:p>
          <a:p>
            <a:pPr lvl="1"/>
            <a:r>
              <a:rPr lang="en-US" dirty="0"/>
              <a:t>Full – Nationally Certified </a:t>
            </a:r>
          </a:p>
          <a:p>
            <a:pPr lvl="1"/>
            <a:r>
              <a:rPr lang="en-US" dirty="0"/>
              <a:t>Provisional – newer interpreters</a:t>
            </a:r>
          </a:p>
          <a:p>
            <a:pPr lvl="1"/>
            <a:r>
              <a:rPr lang="en-US" dirty="0"/>
              <a:t>Or does it even matter?</a:t>
            </a:r>
          </a:p>
        </p:txBody>
      </p:sp>
    </p:spTree>
    <p:extLst>
      <p:ext uri="{BB962C8B-B14F-4D97-AF65-F5344CB8AC3E}">
        <p14:creationId xmlns:p14="http://schemas.microsoft.com/office/powerpoint/2010/main" val="1584960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323BE-900E-4D8D-AB44-972876E808A5}"/>
              </a:ext>
            </a:extLst>
          </p:cNvPr>
          <p:cNvSpPr>
            <a:spLocks noGrp="1"/>
          </p:cNvSpPr>
          <p:nvPr>
            <p:ph type="title"/>
          </p:nvPr>
        </p:nvSpPr>
        <p:spPr/>
        <p:txBody>
          <a:bodyPr/>
          <a:lstStyle/>
          <a:p>
            <a:r>
              <a:rPr lang="en-US" dirty="0"/>
              <a:t>Types of Interpreting Services</a:t>
            </a:r>
            <a:br>
              <a:rPr lang="en-US" dirty="0"/>
            </a:br>
            <a:endParaRPr lang="en-US" dirty="0"/>
          </a:p>
        </p:txBody>
      </p:sp>
      <p:sp>
        <p:nvSpPr>
          <p:cNvPr id="3" name="Text Placeholder 2">
            <a:extLst>
              <a:ext uri="{FF2B5EF4-FFF2-40B4-BE49-F238E27FC236}">
                <a16:creationId xmlns:a16="http://schemas.microsoft.com/office/drawing/2014/main" id="{6D733D49-315C-4944-81D7-68B18E65337C}"/>
              </a:ext>
            </a:extLst>
          </p:cNvPr>
          <p:cNvSpPr>
            <a:spLocks noGrp="1"/>
          </p:cNvSpPr>
          <p:nvPr>
            <p:ph type="body" sz="quarter" idx="10"/>
          </p:nvPr>
        </p:nvSpPr>
        <p:spPr/>
        <p:txBody>
          <a:bodyPr/>
          <a:lstStyle/>
          <a:p>
            <a:r>
              <a:rPr lang="en-US" sz="2400" dirty="0"/>
              <a:t>Hearing Interperters</a:t>
            </a:r>
          </a:p>
          <a:p>
            <a:pPr lvl="1"/>
            <a:r>
              <a:rPr lang="en-US" sz="2000" dirty="0"/>
              <a:t>Facilitate communication between deaf individuals and those who are hearing.</a:t>
            </a:r>
          </a:p>
          <a:p>
            <a:r>
              <a:rPr lang="en-US" sz="2400" dirty="0"/>
              <a:t>Deaf Interpreters</a:t>
            </a:r>
          </a:p>
          <a:p>
            <a:pPr lvl="1"/>
            <a:r>
              <a:rPr lang="en-US" sz="2000" dirty="0"/>
              <a:t>Help providers meet the letter and spirit of “effective communication”.</a:t>
            </a:r>
          </a:p>
          <a:p>
            <a:pPr lvl="1"/>
            <a:r>
              <a:rPr lang="en-US" sz="2000" dirty="0"/>
              <a:t>Often work as part of a deaf/hearing team.</a:t>
            </a:r>
          </a:p>
          <a:p>
            <a:pPr lvl="1"/>
            <a:r>
              <a:rPr lang="en-US" sz="2000" dirty="0"/>
              <a:t>Trained specialists with keen understanding of the complexities of the communication exchange.</a:t>
            </a:r>
          </a:p>
          <a:p>
            <a:r>
              <a:rPr lang="en-US" sz="2400" dirty="0"/>
              <a:t>Tactile Interpreters</a:t>
            </a:r>
          </a:p>
          <a:p>
            <a:pPr lvl="1"/>
            <a:r>
              <a:rPr lang="en-US" sz="2000" dirty="0"/>
              <a:t>Used by DeafBlind individuals. </a:t>
            </a:r>
          </a:p>
          <a:p>
            <a:pPr lvl="1"/>
            <a:r>
              <a:rPr lang="en-US" sz="2000" dirty="0"/>
              <a:t>Interpreter creates signs in the person’s hand, while using other tactile cues to describe affect and the environment</a:t>
            </a:r>
            <a:r>
              <a:rPr lang="en-US" dirty="0"/>
              <a:t>.</a:t>
            </a:r>
          </a:p>
        </p:txBody>
      </p:sp>
      <p:sp>
        <p:nvSpPr>
          <p:cNvPr id="4" name="Text Placeholder 3">
            <a:extLst>
              <a:ext uri="{FF2B5EF4-FFF2-40B4-BE49-F238E27FC236}">
                <a16:creationId xmlns:a16="http://schemas.microsoft.com/office/drawing/2014/main" id="{295D2435-EC94-42D1-8209-461F085C4FF3}"/>
              </a:ext>
            </a:extLst>
          </p:cNvPr>
          <p:cNvSpPr>
            <a:spLocks noGrp="1"/>
          </p:cNvSpPr>
          <p:nvPr>
            <p:ph type="body" sz="quarter" idx="11"/>
          </p:nvPr>
        </p:nvSpPr>
        <p:spPr>
          <a:xfrm>
            <a:off x="889000" y="6192308"/>
            <a:ext cx="10564989" cy="330200"/>
          </a:xfrm>
        </p:spPr>
        <p:txBody>
          <a:bodyPr/>
          <a:lstStyle/>
          <a:p>
            <a:r>
              <a:rPr lang="en-US" dirty="0"/>
              <a:t>https://www.nationaldeafcenter.org/sites/default/files/Sign%20Language%20Interpreters_%20An%20Introduction.pdf</a:t>
            </a:r>
          </a:p>
        </p:txBody>
      </p:sp>
    </p:spTree>
    <p:extLst>
      <p:ext uri="{BB962C8B-B14F-4D97-AF65-F5344CB8AC3E}">
        <p14:creationId xmlns:p14="http://schemas.microsoft.com/office/powerpoint/2010/main" val="3011214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170C-4DCA-477E-B91A-248EB66C7AA1}"/>
              </a:ext>
            </a:extLst>
          </p:cNvPr>
          <p:cNvSpPr>
            <a:spLocks noGrp="1"/>
          </p:cNvSpPr>
          <p:nvPr>
            <p:ph type="title"/>
          </p:nvPr>
        </p:nvSpPr>
        <p:spPr/>
        <p:txBody>
          <a:bodyPr/>
          <a:lstStyle/>
          <a:p>
            <a:pPr algn="ctr"/>
            <a:r>
              <a:rPr lang="en-US" dirty="0"/>
              <a:t>Onsite vs VRI vs VRS </a:t>
            </a:r>
          </a:p>
        </p:txBody>
      </p:sp>
      <p:sp>
        <p:nvSpPr>
          <p:cNvPr id="3" name="Text Placeholder 2">
            <a:extLst>
              <a:ext uri="{FF2B5EF4-FFF2-40B4-BE49-F238E27FC236}">
                <a16:creationId xmlns:a16="http://schemas.microsoft.com/office/drawing/2014/main" id="{A12D8FFE-FEA5-4A51-B842-441562AD3361}"/>
              </a:ext>
            </a:extLst>
          </p:cNvPr>
          <p:cNvSpPr>
            <a:spLocks noGrp="1"/>
          </p:cNvSpPr>
          <p:nvPr>
            <p:ph type="body" sz="quarter" idx="10"/>
          </p:nvPr>
        </p:nvSpPr>
        <p:spPr/>
        <p:txBody>
          <a:bodyPr/>
          <a:lstStyle/>
          <a:p>
            <a:r>
              <a:rPr lang="en-US" dirty="0"/>
              <a:t>Onsite Interpreting – interpreter, Deaf person and hearing person are all in the same location.</a:t>
            </a:r>
          </a:p>
          <a:p>
            <a:pPr marL="0" indent="0">
              <a:buNone/>
            </a:pPr>
            <a:endParaRPr lang="en-US" dirty="0"/>
          </a:p>
          <a:p>
            <a:r>
              <a:rPr lang="en-US" dirty="0"/>
              <a:t>Video Remote Interpreting – interpreter is in a different location.</a:t>
            </a:r>
          </a:p>
          <a:p>
            <a:pPr marL="342900" lvl="1" indent="0">
              <a:buNone/>
            </a:pPr>
            <a:endParaRPr lang="en-US" dirty="0"/>
          </a:p>
          <a:p>
            <a:r>
              <a:rPr lang="en-US" dirty="0"/>
              <a:t>Video Relay Service – interpreter, Deaf person, hearing person are in 3 separate locations.</a:t>
            </a:r>
          </a:p>
          <a:p>
            <a:pPr lvl="1"/>
            <a:endParaRPr lang="en-US" dirty="0"/>
          </a:p>
          <a:p>
            <a:pPr marL="342900" lvl="1" indent="0">
              <a:buNone/>
            </a:pPr>
            <a:endParaRPr lang="en-US" dirty="0"/>
          </a:p>
        </p:txBody>
      </p:sp>
    </p:spTree>
    <p:extLst>
      <p:ext uri="{BB962C8B-B14F-4D97-AF65-F5344CB8AC3E}">
        <p14:creationId xmlns:p14="http://schemas.microsoft.com/office/powerpoint/2010/main" val="1146944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D23FD-715C-4D5E-AF67-1655010C563D}"/>
              </a:ext>
            </a:extLst>
          </p:cNvPr>
          <p:cNvSpPr>
            <a:spLocks noGrp="1"/>
          </p:cNvSpPr>
          <p:nvPr>
            <p:ph type="title"/>
          </p:nvPr>
        </p:nvSpPr>
        <p:spPr>
          <a:xfrm>
            <a:off x="899160" y="624054"/>
            <a:ext cx="10457689" cy="938046"/>
          </a:xfrm>
        </p:spPr>
        <p:txBody>
          <a:bodyPr/>
          <a:lstStyle/>
          <a:p>
            <a:r>
              <a:rPr lang="en-US" dirty="0"/>
              <a:t>Computer Assisted Realtime Transcription (CART) Services</a:t>
            </a:r>
          </a:p>
        </p:txBody>
      </p:sp>
      <p:sp>
        <p:nvSpPr>
          <p:cNvPr id="3" name="Text Placeholder 2">
            <a:extLst>
              <a:ext uri="{FF2B5EF4-FFF2-40B4-BE49-F238E27FC236}">
                <a16:creationId xmlns:a16="http://schemas.microsoft.com/office/drawing/2014/main" id="{6430FED2-F12B-49D8-A025-101FD0AE2E2A}"/>
              </a:ext>
            </a:extLst>
          </p:cNvPr>
          <p:cNvSpPr>
            <a:spLocks noGrp="1"/>
          </p:cNvSpPr>
          <p:nvPr>
            <p:ph type="body" sz="quarter" idx="10"/>
          </p:nvPr>
        </p:nvSpPr>
        <p:spPr>
          <a:xfrm>
            <a:off x="828972" y="1733551"/>
            <a:ext cx="10517717" cy="4362449"/>
          </a:xfrm>
        </p:spPr>
        <p:txBody>
          <a:bodyPr/>
          <a:lstStyle/>
          <a:p>
            <a:r>
              <a:rPr lang="en-US" dirty="0"/>
              <a:t>Often preferred by late deafened adults and some hard of hearing people.</a:t>
            </a:r>
          </a:p>
          <a:p>
            <a:r>
              <a:rPr lang="en-US" dirty="0"/>
              <a:t>Can accommodate special vision requirements.</a:t>
            </a:r>
          </a:p>
          <a:p>
            <a:r>
              <a:rPr lang="en-US" dirty="0"/>
              <a:t>CART providers are NOT interpreters.</a:t>
            </a:r>
          </a:p>
          <a:p>
            <a:r>
              <a:rPr lang="en-US" dirty="0"/>
              <a:t>Captions can be displayed on a screen, computer monitor, tablet, or smart phone.</a:t>
            </a:r>
          </a:p>
          <a:p>
            <a:r>
              <a:rPr lang="en-US" dirty="0"/>
              <a:t>Services are acquired by contacting CART providers/agencies. </a:t>
            </a:r>
          </a:p>
        </p:txBody>
      </p:sp>
    </p:spTree>
    <p:extLst>
      <p:ext uri="{BB962C8B-B14F-4D97-AF65-F5344CB8AC3E}">
        <p14:creationId xmlns:p14="http://schemas.microsoft.com/office/powerpoint/2010/main" val="2992739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170C-4DCA-477E-B91A-248EB66C7AA1}"/>
              </a:ext>
            </a:extLst>
          </p:cNvPr>
          <p:cNvSpPr>
            <a:spLocks noGrp="1"/>
          </p:cNvSpPr>
          <p:nvPr>
            <p:ph type="title"/>
          </p:nvPr>
        </p:nvSpPr>
        <p:spPr>
          <a:xfrm>
            <a:off x="692467" y="595479"/>
            <a:ext cx="10807065" cy="548640"/>
          </a:xfrm>
        </p:spPr>
        <p:txBody>
          <a:bodyPr/>
          <a:lstStyle/>
          <a:p>
            <a:r>
              <a:rPr lang="en-US" dirty="0"/>
              <a:t>Other Ways to Ensure Effective Communication</a:t>
            </a:r>
          </a:p>
        </p:txBody>
      </p:sp>
      <p:sp>
        <p:nvSpPr>
          <p:cNvPr id="3" name="Text Placeholder 2">
            <a:extLst>
              <a:ext uri="{FF2B5EF4-FFF2-40B4-BE49-F238E27FC236}">
                <a16:creationId xmlns:a16="http://schemas.microsoft.com/office/drawing/2014/main" id="{A12D8FFE-FEA5-4A51-B842-441562AD3361}"/>
              </a:ext>
            </a:extLst>
          </p:cNvPr>
          <p:cNvSpPr>
            <a:spLocks noGrp="1"/>
          </p:cNvSpPr>
          <p:nvPr>
            <p:ph type="body" sz="quarter" idx="10"/>
          </p:nvPr>
        </p:nvSpPr>
        <p:spPr>
          <a:xfrm>
            <a:off x="837140" y="1889125"/>
            <a:ext cx="10517717" cy="3079749"/>
          </a:xfrm>
        </p:spPr>
        <p:txBody>
          <a:bodyPr/>
          <a:lstStyle/>
          <a:p>
            <a:r>
              <a:rPr lang="en-US" dirty="0"/>
              <a:t>People with hearing loss may not hear less explicit ways of communicating.</a:t>
            </a:r>
          </a:p>
          <a:p>
            <a:pPr lvl="1"/>
            <a:r>
              <a:rPr lang="en-US" dirty="0"/>
              <a:t>Knocking</a:t>
            </a:r>
          </a:p>
          <a:p>
            <a:pPr lvl="1"/>
            <a:r>
              <a:rPr lang="en-US" dirty="0"/>
              <a:t>Alarms</a:t>
            </a:r>
          </a:p>
          <a:p>
            <a:pPr lvl="1"/>
            <a:r>
              <a:rPr lang="en-US" dirty="0"/>
              <a:t>Intercoms (chime when called/speech over the intercom)</a:t>
            </a:r>
          </a:p>
          <a:p>
            <a:pPr lvl="1"/>
            <a:r>
              <a:rPr lang="en-US" dirty="0"/>
              <a:t>Recordings or television programs (i.e., during educational programs)</a:t>
            </a:r>
          </a:p>
          <a:p>
            <a:pPr marL="342900" lvl="1" indent="0">
              <a:buNone/>
            </a:pPr>
            <a:endParaRPr lang="en-US" dirty="0"/>
          </a:p>
          <a:p>
            <a:pPr marL="342900" lvl="1" indent="0">
              <a:buNone/>
            </a:pPr>
            <a:endParaRPr lang="en-US" dirty="0"/>
          </a:p>
        </p:txBody>
      </p:sp>
    </p:spTree>
    <p:extLst>
      <p:ext uri="{BB962C8B-B14F-4D97-AF65-F5344CB8AC3E}">
        <p14:creationId xmlns:p14="http://schemas.microsoft.com/office/powerpoint/2010/main" val="9424198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170C-4DCA-477E-B91A-248EB66C7AA1}"/>
              </a:ext>
            </a:extLst>
          </p:cNvPr>
          <p:cNvSpPr>
            <a:spLocks noGrp="1"/>
          </p:cNvSpPr>
          <p:nvPr>
            <p:ph type="title"/>
          </p:nvPr>
        </p:nvSpPr>
        <p:spPr>
          <a:xfrm>
            <a:off x="692467" y="595479"/>
            <a:ext cx="10807065" cy="548640"/>
          </a:xfrm>
        </p:spPr>
        <p:txBody>
          <a:bodyPr/>
          <a:lstStyle/>
          <a:p>
            <a:r>
              <a:rPr lang="en-US" dirty="0"/>
              <a:t>Other Ways to Ensure Effective Communication</a:t>
            </a:r>
          </a:p>
        </p:txBody>
      </p:sp>
      <p:sp>
        <p:nvSpPr>
          <p:cNvPr id="3" name="Text Placeholder 2">
            <a:extLst>
              <a:ext uri="{FF2B5EF4-FFF2-40B4-BE49-F238E27FC236}">
                <a16:creationId xmlns:a16="http://schemas.microsoft.com/office/drawing/2014/main" id="{A12D8FFE-FEA5-4A51-B842-441562AD3361}"/>
              </a:ext>
            </a:extLst>
          </p:cNvPr>
          <p:cNvSpPr>
            <a:spLocks noGrp="1"/>
          </p:cNvSpPr>
          <p:nvPr>
            <p:ph type="body" sz="quarter" idx="10"/>
          </p:nvPr>
        </p:nvSpPr>
        <p:spPr>
          <a:xfrm>
            <a:off x="837140" y="1384656"/>
            <a:ext cx="10517717" cy="4088687"/>
          </a:xfrm>
        </p:spPr>
        <p:txBody>
          <a:bodyPr/>
          <a:lstStyle/>
          <a:p>
            <a:r>
              <a:rPr lang="en-US" dirty="0"/>
              <a:t>Everyday items can be used as auxiliary aids.</a:t>
            </a:r>
          </a:p>
          <a:p>
            <a:pPr lvl="1"/>
            <a:r>
              <a:rPr lang="en-US" dirty="0"/>
              <a:t>White boards or pen and paper</a:t>
            </a:r>
          </a:p>
          <a:p>
            <a:pPr lvl="1"/>
            <a:r>
              <a:rPr lang="en-US" dirty="0"/>
              <a:t>E-mail communication in lieu of phone calls</a:t>
            </a:r>
          </a:p>
          <a:p>
            <a:pPr lvl="1"/>
            <a:r>
              <a:rPr lang="en-US" dirty="0"/>
              <a:t>Text messaging</a:t>
            </a:r>
          </a:p>
          <a:p>
            <a:pPr lvl="1"/>
            <a:r>
              <a:rPr lang="en-US" dirty="0"/>
              <a:t>Smartphones/Tablets with Voice to Text apps </a:t>
            </a:r>
          </a:p>
          <a:p>
            <a:pPr lvl="1"/>
            <a:r>
              <a:rPr lang="en-US" dirty="0"/>
              <a:t>Typing on a computer</a:t>
            </a:r>
          </a:p>
          <a:p>
            <a:pPr lvl="1"/>
            <a:r>
              <a:rPr lang="en-US" dirty="0"/>
              <a:t>Pictures for commonly used words</a:t>
            </a:r>
          </a:p>
          <a:p>
            <a:pPr lvl="1"/>
            <a:r>
              <a:rPr lang="en-US" dirty="0"/>
              <a:t>Clear face mask to communicate with those who depend on lipreading</a:t>
            </a:r>
          </a:p>
          <a:p>
            <a:pPr marL="0" indent="0">
              <a:buNone/>
            </a:pPr>
            <a:endParaRPr lang="en-US" dirty="0"/>
          </a:p>
          <a:p>
            <a:pPr marL="342900" lvl="1" indent="0">
              <a:buNone/>
            </a:pPr>
            <a:endParaRPr lang="en-US" dirty="0"/>
          </a:p>
          <a:p>
            <a:pPr marL="342900" lvl="1" indent="0">
              <a:buNone/>
            </a:pPr>
            <a:endParaRPr lang="en-US" dirty="0"/>
          </a:p>
        </p:txBody>
      </p:sp>
    </p:spTree>
    <p:extLst>
      <p:ext uri="{BB962C8B-B14F-4D97-AF65-F5344CB8AC3E}">
        <p14:creationId xmlns:p14="http://schemas.microsoft.com/office/powerpoint/2010/main" val="2688819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E857A0-4F56-47D2-B70A-E12F504644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8500" y="1620041"/>
            <a:ext cx="7163266" cy="4080368"/>
          </a:xfrm>
          <a:prstGeom prst="rect">
            <a:avLst/>
          </a:prstGeom>
        </p:spPr>
      </p:pic>
      <p:sp>
        <p:nvSpPr>
          <p:cNvPr id="5" name="Rectangle 3">
            <a:extLst>
              <a:ext uri="{FF2B5EF4-FFF2-40B4-BE49-F238E27FC236}">
                <a16:creationId xmlns:a16="http://schemas.microsoft.com/office/drawing/2014/main" id="{76F8A05E-BBCC-4724-B941-4A91583C3FE7}"/>
              </a:ext>
            </a:extLst>
          </p:cNvPr>
          <p:cNvSpPr txBox="1">
            <a:spLocks noChangeArrowheads="1"/>
          </p:cNvSpPr>
          <p:nvPr/>
        </p:nvSpPr>
        <p:spPr bwMode="auto">
          <a:xfrm>
            <a:off x="2246595" y="340895"/>
            <a:ext cx="7698811" cy="930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a:lstStyle>
          <a:p>
            <a:pPr defTabSz="685800" eaLnBrk="1" hangingPunct="1">
              <a:defRPr/>
            </a:pPr>
            <a:r>
              <a:rPr lang="en-US" sz="3200" b="1" dirty="0">
                <a:solidFill>
                  <a:srgbClr val="002060"/>
                </a:solidFill>
                <a:effectLst/>
                <a:latin typeface="Arial Black" panose="020B0A04020102020204" pitchFamily="34" charset="0"/>
              </a:rPr>
              <a:t>Where Are We?</a:t>
            </a:r>
          </a:p>
        </p:txBody>
      </p:sp>
    </p:spTree>
    <p:extLst>
      <p:ext uri="{BB962C8B-B14F-4D97-AF65-F5344CB8AC3E}">
        <p14:creationId xmlns:p14="http://schemas.microsoft.com/office/powerpoint/2010/main" val="3958099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8F34-63E1-46E1-8AA5-0AFBA0D4E186}"/>
              </a:ext>
            </a:extLst>
          </p:cNvPr>
          <p:cNvSpPr>
            <a:spLocks noGrp="1"/>
          </p:cNvSpPr>
          <p:nvPr>
            <p:ph type="title"/>
          </p:nvPr>
        </p:nvSpPr>
        <p:spPr/>
        <p:txBody>
          <a:bodyPr/>
          <a:lstStyle/>
          <a:p>
            <a:pPr algn="ctr"/>
            <a:r>
              <a:rPr lang="en-US" dirty="0">
                <a:solidFill>
                  <a:srgbClr val="002060"/>
                </a:solidFill>
              </a:rPr>
              <a:t>Contact Us</a:t>
            </a:r>
          </a:p>
        </p:txBody>
      </p:sp>
      <p:sp>
        <p:nvSpPr>
          <p:cNvPr id="3" name="Text Placeholder 2">
            <a:extLst>
              <a:ext uri="{FF2B5EF4-FFF2-40B4-BE49-F238E27FC236}">
                <a16:creationId xmlns:a16="http://schemas.microsoft.com/office/drawing/2014/main" id="{3C4FECB3-4B20-4014-BCB6-8A4049DD733A}"/>
              </a:ext>
            </a:extLst>
          </p:cNvPr>
          <p:cNvSpPr>
            <a:spLocks noGrp="1"/>
          </p:cNvSpPr>
          <p:nvPr>
            <p:ph type="body" sz="quarter" idx="10"/>
          </p:nvPr>
        </p:nvSpPr>
        <p:spPr>
          <a:xfrm>
            <a:off x="2175858" y="1486856"/>
            <a:ext cx="7888288" cy="1536700"/>
          </a:xfrm>
        </p:spPr>
        <p:txBody>
          <a:bodyPr/>
          <a:lstStyle/>
          <a:p>
            <a:pPr marL="0" indent="0" algn="ctr">
              <a:buNone/>
            </a:pPr>
            <a:r>
              <a:rPr lang="en-US" altLang="en-US" dirty="0">
                <a:latin typeface="+mn-lt"/>
              </a:rPr>
              <a:t>If you would like more</a:t>
            </a:r>
            <a:br>
              <a:rPr lang="en-US" altLang="en-US" dirty="0">
                <a:latin typeface="+mn-lt"/>
              </a:rPr>
            </a:br>
            <a:r>
              <a:rPr lang="en-US" altLang="en-US" dirty="0">
                <a:latin typeface="+mn-lt"/>
              </a:rPr>
              <a:t>information, check </a:t>
            </a:r>
            <a:br>
              <a:rPr lang="en-US" altLang="en-US" dirty="0">
                <a:latin typeface="+mn-lt"/>
              </a:rPr>
            </a:br>
            <a:r>
              <a:rPr lang="en-US" altLang="en-US" dirty="0">
                <a:latin typeface="+mn-lt"/>
              </a:rPr>
              <a:t>our website:</a:t>
            </a:r>
            <a:endParaRPr lang="en-US" dirty="0">
              <a:latin typeface="+mn-lt"/>
            </a:endParaRPr>
          </a:p>
        </p:txBody>
      </p:sp>
      <p:sp>
        <p:nvSpPr>
          <p:cNvPr id="5" name="Rectangle 4">
            <a:extLst>
              <a:ext uri="{FF2B5EF4-FFF2-40B4-BE49-F238E27FC236}">
                <a16:creationId xmlns:a16="http://schemas.microsoft.com/office/drawing/2014/main" id="{E235F187-07D9-4466-A47D-ED7178B7B5CE}"/>
              </a:ext>
            </a:extLst>
          </p:cNvPr>
          <p:cNvSpPr/>
          <p:nvPr/>
        </p:nvSpPr>
        <p:spPr>
          <a:xfrm>
            <a:off x="1685922" y="3361437"/>
            <a:ext cx="8820149" cy="830997"/>
          </a:xfrm>
          <a:prstGeom prst="rect">
            <a:avLst/>
          </a:prstGeom>
        </p:spPr>
        <p:txBody>
          <a:bodyPr wrap="square">
            <a:spAutoFit/>
          </a:bodyPr>
          <a:lstStyle/>
          <a:p>
            <a:pPr algn="ctr"/>
            <a:r>
              <a:rPr lang="en-US" altLang="en-US" sz="2400" b="1" dirty="0">
                <a:solidFill>
                  <a:srgbClr val="52849C"/>
                </a:solidFill>
                <a:latin typeface="Arial Black" panose="020B0A04020102020204" pitchFamily="34" charset="0"/>
                <a:hlinkClick r:id="rId2"/>
              </a:rPr>
              <a:t>www.ncdhhs.gov/dsdhh</a:t>
            </a:r>
            <a:br>
              <a:rPr lang="en-US" altLang="en-US" sz="2400" b="1" dirty="0">
                <a:solidFill>
                  <a:srgbClr val="52849C"/>
                </a:solidFill>
                <a:latin typeface="Arial Black" panose="020B0A04020102020204" pitchFamily="34" charset="0"/>
              </a:rPr>
            </a:br>
            <a:r>
              <a:rPr lang="en-US" altLang="en-US" sz="2400" b="1" dirty="0">
                <a:solidFill>
                  <a:prstClr val="black"/>
                </a:solidFill>
                <a:latin typeface="Arial Black" panose="020B0A04020102020204" pitchFamily="34" charset="0"/>
              </a:rPr>
              <a:t>  </a:t>
            </a:r>
            <a:r>
              <a:rPr lang="en-US" altLang="en-US" b="1" dirty="0">
                <a:solidFill>
                  <a:prstClr val="black"/>
                </a:solidFill>
                <a:latin typeface="Arial Black" panose="020B0A04020102020204" pitchFamily="34" charset="0"/>
              </a:rPr>
              <a:t>or call us at (800) 681 – 7998</a:t>
            </a:r>
            <a:endParaRPr lang="en-US" dirty="0">
              <a:solidFill>
                <a:prstClr val="black"/>
              </a:solidFill>
              <a:latin typeface="Arial Black" panose="020B0A04020102020204" pitchFamily="34" charset="0"/>
            </a:endParaRPr>
          </a:p>
        </p:txBody>
      </p:sp>
      <p:pic>
        <p:nvPicPr>
          <p:cNvPr id="6" name="Picture 5">
            <a:extLst>
              <a:ext uri="{FF2B5EF4-FFF2-40B4-BE49-F238E27FC236}">
                <a16:creationId xmlns:a16="http://schemas.microsoft.com/office/drawing/2014/main" id="{56A8AF96-876A-49EB-9EA5-6555A52800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6210" y="4535590"/>
            <a:ext cx="4219575" cy="1085850"/>
          </a:xfrm>
          <a:prstGeom prst="rect">
            <a:avLst/>
          </a:prstGeom>
        </p:spPr>
      </p:pic>
    </p:spTree>
    <p:extLst>
      <p:ext uri="{BB962C8B-B14F-4D97-AF65-F5344CB8AC3E}">
        <p14:creationId xmlns:p14="http://schemas.microsoft.com/office/powerpoint/2010/main" val="455787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027E-E866-4144-ACE6-11FDA5981F2E}"/>
              </a:ext>
            </a:extLst>
          </p:cNvPr>
          <p:cNvSpPr>
            <a:spLocks noGrp="1"/>
          </p:cNvSpPr>
          <p:nvPr>
            <p:ph type="title"/>
          </p:nvPr>
        </p:nvSpPr>
        <p:spPr/>
        <p:txBody>
          <a:bodyPr/>
          <a:lstStyle/>
          <a:p>
            <a:r>
              <a:rPr lang="en-US" dirty="0"/>
              <a:t>Questions?</a:t>
            </a:r>
          </a:p>
        </p:txBody>
      </p:sp>
      <p:pic>
        <p:nvPicPr>
          <p:cNvPr id="6" name="Picture 5" descr="Q&amp;A are individually printed in black marker on an orange, yellow and bright yellow post-it notes on a horizontal bar of a white wooden table with a cactus-like potted plant placed in the upper right corner of the image." title="Q&amp;A spelled on post-it notes on wooden table">
            <a:extLst>
              <a:ext uri="{FF2B5EF4-FFF2-40B4-BE49-F238E27FC236}">
                <a16:creationId xmlns:a16="http://schemas.microsoft.com/office/drawing/2014/main" id="{07943377-B686-4D36-8ED1-A2BC0CF3D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2195" y="1457325"/>
            <a:ext cx="5827610" cy="3943350"/>
          </a:xfrm>
          <a:prstGeom prst="rect">
            <a:avLst/>
          </a:prstGeom>
        </p:spPr>
      </p:pic>
      <p:pic>
        <p:nvPicPr>
          <p:cNvPr id="5" name="Content Placeholder 23">
            <a:extLst>
              <a:ext uri="{FF2B5EF4-FFF2-40B4-BE49-F238E27FC236}">
                <a16:creationId xmlns:a16="http://schemas.microsoft.com/office/drawing/2014/main" id="{3B235CB9-932B-4734-93E9-D9643F1DFF4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83265" y="1393290"/>
            <a:ext cx="4509368" cy="4146273"/>
          </a:xfrm>
        </p:spPr>
      </p:pic>
    </p:spTree>
    <p:extLst>
      <p:ext uri="{BB962C8B-B14F-4D97-AF65-F5344CB8AC3E}">
        <p14:creationId xmlns:p14="http://schemas.microsoft.com/office/powerpoint/2010/main" val="2525299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0" dirty="0">
                <a:solidFill>
                  <a:schemeClr val="accent3">
                    <a:lumMod val="75000"/>
                  </a:schemeClr>
                </a:solidFill>
              </a:rPr>
              <a:t>Regional Center Staff</a:t>
            </a:r>
          </a:p>
        </p:txBody>
      </p:sp>
      <p:sp>
        <p:nvSpPr>
          <p:cNvPr id="6" name="Text Placeholder 5"/>
          <p:cNvSpPr>
            <a:spLocks noGrp="1"/>
          </p:cNvSpPr>
          <p:nvPr>
            <p:ph type="body" sz="quarter" idx="10"/>
          </p:nvPr>
        </p:nvSpPr>
        <p:spPr/>
        <p:txBody>
          <a:bodyPr/>
          <a:lstStyle/>
          <a:p>
            <a:pPr defTabSz="914400">
              <a:spcBef>
                <a:spcPts val="1000"/>
              </a:spcBef>
            </a:pPr>
            <a:r>
              <a:rPr lang="en-US" b="0" dirty="0">
                <a:solidFill>
                  <a:prstClr val="black"/>
                </a:solidFill>
              </a:rPr>
              <a:t>Regional Manager</a:t>
            </a:r>
          </a:p>
          <a:p>
            <a:pPr defTabSz="914400">
              <a:spcBef>
                <a:spcPts val="1000"/>
              </a:spcBef>
            </a:pPr>
            <a:r>
              <a:rPr lang="en-US" b="0" dirty="0">
                <a:solidFill>
                  <a:prstClr val="black"/>
                </a:solidFill>
              </a:rPr>
              <a:t>Community Accessibility Specialist</a:t>
            </a:r>
          </a:p>
          <a:p>
            <a:pPr defTabSz="914400">
              <a:spcBef>
                <a:spcPts val="1000"/>
              </a:spcBef>
            </a:pPr>
            <a:r>
              <a:rPr lang="en-US" b="0" dirty="0">
                <a:solidFill>
                  <a:prstClr val="black"/>
                </a:solidFill>
              </a:rPr>
              <a:t>Deaf Services Specialist</a:t>
            </a:r>
          </a:p>
          <a:p>
            <a:pPr defTabSz="914400">
              <a:spcBef>
                <a:spcPts val="1000"/>
              </a:spcBef>
            </a:pPr>
            <a:r>
              <a:rPr lang="en-US" b="0" dirty="0">
                <a:solidFill>
                  <a:prstClr val="black"/>
                </a:solidFill>
              </a:rPr>
              <a:t>Hard of Hearing Services Specialist</a:t>
            </a:r>
          </a:p>
          <a:p>
            <a:pPr defTabSz="914400">
              <a:spcBef>
                <a:spcPts val="1000"/>
              </a:spcBef>
            </a:pPr>
            <a:r>
              <a:rPr lang="en-US" b="0" dirty="0">
                <a:solidFill>
                  <a:prstClr val="black"/>
                </a:solidFill>
              </a:rPr>
              <a:t>Interpreting Services Specialist</a:t>
            </a:r>
          </a:p>
          <a:p>
            <a:pPr defTabSz="914400">
              <a:spcBef>
                <a:spcPts val="1000"/>
              </a:spcBef>
            </a:pPr>
            <a:r>
              <a:rPr lang="en-US" b="0" dirty="0">
                <a:solidFill>
                  <a:prstClr val="black"/>
                </a:solidFill>
              </a:rPr>
              <a:t>Telecommunications Consultant</a:t>
            </a:r>
          </a:p>
          <a:p>
            <a:pPr defTabSz="914400">
              <a:spcBef>
                <a:spcPts val="1000"/>
              </a:spcBef>
            </a:pPr>
            <a:r>
              <a:rPr lang="en-US" b="0" dirty="0">
                <a:solidFill>
                  <a:prstClr val="black"/>
                </a:solidFill>
              </a:rPr>
              <a:t>Deaf-Blind Services Specialist (Raleigh and</a:t>
            </a:r>
          </a:p>
          <a:p>
            <a:pPr defTabSz="914400">
              <a:spcBef>
                <a:spcPts val="1000"/>
              </a:spcBef>
            </a:pPr>
            <a:r>
              <a:rPr lang="en-US" b="0" dirty="0">
                <a:solidFill>
                  <a:prstClr val="black"/>
                </a:solidFill>
              </a:rPr>
              <a:t>Greensboro)</a:t>
            </a:r>
          </a:p>
        </p:txBody>
      </p:sp>
    </p:spTree>
    <p:extLst>
      <p:ext uri="{BB962C8B-B14F-4D97-AF65-F5344CB8AC3E}">
        <p14:creationId xmlns:p14="http://schemas.microsoft.com/office/powerpoint/2010/main" val="414509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0" dirty="0"/>
              <a:t>DSDHH Regional Centers</a:t>
            </a:r>
          </a:p>
        </p:txBody>
      </p:sp>
      <p:sp>
        <p:nvSpPr>
          <p:cNvPr id="6" name="Text Placeholder 5"/>
          <p:cNvSpPr>
            <a:spLocks noGrp="1"/>
          </p:cNvSpPr>
          <p:nvPr>
            <p:ph type="body" sz="quarter" idx="10"/>
          </p:nvPr>
        </p:nvSpPr>
        <p:spPr/>
        <p:txBody>
          <a:bodyPr/>
          <a:lstStyle/>
          <a:p>
            <a:pPr marL="0" indent="0">
              <a:buNone/>
            </a:pPr>
            <a:r>
              <a:rPr lang="en-US" b="0" dirty="0"/>
              <a:t>What do we do?</a:t>
            </a:r>
          </a:p>
          <a:p>
            <a:pPr>
              <a:spcAft>
                <a:spcPct val="30000"/>
              </a:spcAft>
            </a:pPr>
            <a:r>
              <a:rPr lang="en-US" altLang="en-US" sz="2400" dirty="0">
                <a:solidFill>
                  <a:schemeClr val="tx1"/>
                </a:solidFill>
              </a:rPr>
              <a:t>Advocacy</a:t>
            </a:r>
          </a:p>
          <a:p>
            <a:pPr>
              <a:spcAft>
                <a:spcPct val="30000"/>
              </a:spcAft>
            </a:pPr>
            <a:r>
              <a:rPr lang="en-US" altLang="en-US" sz="2400" dirty="0">
                <a:solidFill>
                  <a:schemeClr val="tx1"/>
                </a:solidFill>
              </a:rPr>
              <a:t>Consultation</a:t>
            </a:r>
          </a:p>
          <a:p>
            <a:pPr>
              <a:spcAft>
                <a:spcPct val="30000"/>
              </a:spcAft>
            </a:pPr>
            <a:r>
              <a:rPr lang="en-US" altLang="en-US" sz="2400" dirty="0">
                <a:solidFill>
                  <a:schemeClr val="tx1"/>
                </a:solidFill>
              </a:rPr>
              <a:t>Education</a:t>
            </a:r>
          </a:p>
          <a:p>
            <a:pPr>
              <a:spcAft>
                <a:spcPct val="30000"/>
              </a:spcAft>
            </a:pPr>
            <a:r>
              <a:rPr lang="en-US" altLang="en-US" sz="2400" dirty="0">
                <a:solidFill>
                  <a:schemeClr val="tx1"/>
                </a:solidFill>
              </a:rPr>
              <a:t>Information and Referral</a:t>
            </a:r>
          </a:p>
          <a:p>
            <a:pPr>
              <a:spcAft>
                <a:spcPct val="30000"/>
              </a:spcAft>
            </a:pPr>
            <a:r>
              <a:rPr lang="en-US" altLang="en-US" sz="2400" dirty="0">
                <a:solidFill>
                  <a:schemeClr val="tx1"/>
                </a:solidFill>
              </a:rPr>
              <a:t>Outreach</a:t>
            </a:r>
          </a:p>
          <a:p>
            <a:pPr>
              <a:spcAft>
                <a:spcPct val="30000"/>
              </a:spcAft>
            </a:pPr>
            <a:r>
              <a:rPr lang="en-US" altLang="en-US" sz="2400" dirty="0">
                <a:solidFill>
                  <a:schemeClr val="tx1"/>
                </a:solidFill>
              </a:rPr>
              <a:t>Equipment Distribution</a:t>
            </a:r>
          </a:p>
        </p:txBody>
      </p:sp>
      <p:pic>
        <p:nvPicPr>
          <p:cNvPr id="8" name="Picture 7">
            <a:extLst>
              <a:ext uri="{FF2B5EF4-FFF2-40B4-BE49-F238E27FC236}">
                <a16:creationId xmlns:a16="http://schemas.microsoft.com/office/drawing/2014/main" id="{BCDCCAD6-72BC-42CF-AD8E-C4C04B2BCC94}"/>
              </a:ext>
            </a:extLst>
          </p:cNvPr>
          <p:cNvPicPr>
            <a:picLocks noChangeAspect="1"/>
          </p:cNvPicPr>
          <p:nvPr/>
        </p:nvPicPr>
        <p:blipFill>
          <a:blip r:embed="rId3"/>
          <a:stretch>
            <a:fillRect/>
          </a:stretch>
        </p:blipFill>
        <p:spPr>
          <a:xfrm>
            <a:off x="5318591" y="1551303"/>
            <a:ext cx="5264245" cy="2255055"/>
          </a:xfrm>
          <a:prstGeom prst="rect">
            <a:avLst/>
          </a:prstGeom>
        </p:spPr>
      </p:pic>
    </p:spTree>
    <p:extLst>
      <p:ext uri="{BB962C8B-B14F-4D97-AF65-F5344CB8AC3E}">
        <p14:creationId xmlns:p14="http://schemas.microsoft.com/office/powerpoint/2010/main" val="2936280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624054"/>
            <a:ext cx="12192000" cy="518946"/>
          </a:xfrm>
        </p:spPr>
        <p:txBody>
          <a:bodyPr>
            <a:noAutofit/>
          </a:bodyPr>
          <a:lstStyle/>
          <a:p>
            <a:r>
              <a:rPr lang="en-US" b="1" dirty="0">
                <a:solidFill>
                  <a:schemeClr val="tx2">
                    <a:lumMod val="75000"/>
                  </a:schemeClr>
                </a:solidFill>
                <a:latin typeface="Arial Black" panose="020B0A04020102020204" pitchFamily="34" charset="0"/>
              </a:rPr>
              <a:t>Division of Services for the Deaf and Hard of Hearing</a:t>
            </a:r>
          </a:p>
        </p:txBody>
      </p:sp>
      <p:sp>
        <p:nvSpPr>
          <p:cNvPr id="4" name="Slide Number Placeholder 3"/>
          <p:cNvSpPr>
            <a:spLocks noGrp="1"/>
          </p:cNvSpPr>
          <p:nvPr>
            <p:ph type="sldNum" sz="quarter" idx="4294967295"/>
          </p:nvPr>
        </p:nvSpPr>
        <p:spPr>
          <a:xfrm>
            <a:off x="1524000" y="6650038"/>
            <a:ext cx="2057400" cy="138112"/>
          </a:xfrm>
        </p:spPr>
        <p:txBody>
          <a:bodyPr/>
          <a:lstStyle/>
          <a:p>
            <a:fld id="{11F27F3A-B3E9-41ED-AF8F-A365F10BB65F}" type="slidenum">
              <a:rPr lang="en-US">
                <a:solidFill>
                  <a:prstClr val="black"/>
                </a:solidFill>
                <a:latin typeface="Arial"/>
              </a:rPr>
              <a:pPr/>
              <a:t>8</a:t>
            </a:fld>
            <a:endParaRPr lang="en-US">
              <a:solidFill>
                <a:prstClr val="black"/>
              </a:solidFill>
              <a:latin typeface="Arial"/>
            </a:endParaRPr>
          </a:p>
        </p:txBody>
      </p:sp>
      <p:sp>
        <p:nvSpPr>
          <p:cNvPr id="6" name="Rectangle 4"/>
          <p:cNvSpPr txBox="1">
            <a:spLocks noChangeArrowheads="1"/>
          </p:cNvSpPr>
          <p:nvPr/>
        </p:nvSpPr>
        <p:spPr>
          <a:xfrm>
            <a:off x="1524000" y="1517722"/>
            <a:ext cx="4122220" cy="4716224"/>
          </a:xfrm>
          <a:prstGeom prst="rect">
            <a:avLst/>
          </a:prstGeom>
        </p:spPr>
        <p:txBody>
          <a:bodyPr vert="horz" lIns="91440" tIns="45720" rIns="91440" bIns="45720" rtlCol="0">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Ø"/>
            </a:pPr>
            <a:r>
              <a:rPr lang="en-US" altLang="en-US" sz="2800" b="1" dirty="0">
                <a:solidFill>
                  <a:srgbClr val="1F497D">
                    <a:lumMod val="75000"/>
                  </a:srgbClr>
                </a:solidFill>
                <a:latin typeface="Arial Black" panose="020B0A04020102020204" pitchFamily="34" charset="0"/>
              </a:rPr>
              <a:t>Our Services:</a:t>
            </a:r>
          </a:p>
          <a:p>
            <a:pPr lvl="1">
              <a:lnSpc>
                <a:spcPct val="150000"/>
              </a:lnSpc>
            </a:pPr>
            <a:r>
              <a:rPr lang="en-US" altLang="en-US" sz="2400" b="1" dirty="0">
                <a:solidFill>
                  <a:prstClr val="black"/>
                </a:solidFill>
                <a:latin typeface="Arial Black" panose="020B0A04020102020204" pitchFamily="34" charset="0"/>
              </a:rPr>
              <a:t>Deaf Support</a:t>
            </a:r>
          </a:p>
          <a:p>
            <a:pPr lvl="1">
              <a:lnSpc>
                <a:spcPct val="150000"/>
              </a:lnSpc>
            </a:pPr>
            <a:r>
              <a:rPr lang="en-US" altLang="en-US" sz="2400" b="1" dirty="0">
                <a:solidFill>
                  <a:prstClr val="black"/>
                </a:solidFill>
                <a:latin typeface="Arial Black" panose="020B0A04020102020204" pitchFamily="34" charset="0"/>
              </a:rPr>
              <a:t>Deaf Blind Support</a:t>
            </a:r>
          </a:p>
          <a:p>
            <a:pPr lvl="1">
              <a:lnSpc>
                <a:spcPct val="150000"/>
              </a:lnSpc>
            </a:pPr>
            <a:r>
              <a:rPr lang="en-US" altLang="en-US" sz="2400" b="1" dirty="0">
                <a:solidFill>
                  <a:prstClr val="black"/>
                </a:solidFill>
                <a:latin typeface="Arial Black" panose="020B0A04020102020204" pitchFamily="34" charset="0"/>
              </a:rPr>
              <a:t>Hard of Hearing Support</a:t>
            </a:r>
          </a:p>
          <a:p>
            <a:pPr lvl="1">
              <a:lnSpc>
                <a:spcPct val="150000"/>
              </a:lnSpc>
            </a:pPr>
            <a:r>
              <a:rPr lang="en-US" altLang="en-US" sz="2400" b="1" dirty="0">
                <a:solidFill>
                  <a:prstClr val="black"/>
                </a:solidFill>
                <a:latin typeface="Arial Black" panose="020B0A04020102020204" pitchFamily="34" charset="0"/>
              </a:rPr>
              <a:t>Interpreting Support</a:t>
            </a:r>
          </a:p>
          <a:p>
            <a:pPr lvl="1">
              <a:lnSpc>
                <a:spcPct val="150000"/>
              </a:lnSpc>
            </a:pPr>
            <a:r>
              <a:rPr lang="en-US" altLang="en-US" sz="2400" b="1" dirty="0">
                <a:solidFill>
                  <a:prstClr val="black"/>
                </a:solidFill>
                <a:latin typeface="Arial Black" panose="020B0A04020102020204" pitchFamily="34" charset="0"/>
              </a:rPr>
              <a:t>Communication Support</a:t>
            </a:r>
          </a:p>
          <a:p>
            <a:pPr lvl="1">
              <a:lnSpc>
                <a:spcPct val="150000"/>
              </a:lnSpc>
            </a:pPr>
            <a:r>
              <a:rPr lang="en-US" altLang="en-US" sz="2400" b="1" dirty="0">
                <a:solidFill>
                  <a:prstClr val="black"/>
                </a:solidFill>
                <a:latin typeface="Arial Black" panose="020B0A04020102020204" pitchFamily="34" charset="0"/>
              </a:rPr>
              <a:t>Equipment Distribution</a:t>
            </a:r>
          </a:p>
          <a:p>
            <a:pPr lvl="1">
              <a:lnSpc>
                <a:spcPct val="150000"/>
              </a:lnSpc>
            </a:pPr>
            <a:r>
              <a:rPr lang="en-US" altLang="en-US" sz="2400" b="1" dirty="0">
                <a:solidFill>
                  <a:prstClr val="black"/>
                </a:solidFill>
                <a:latin typeface="Arial Black" panose="020B0A04020102020204" pitchFamily="34" charset="0"/>
              </a:rPr>
              <a:t>Emergency Preparedness</a:t>
            </a:r>
          </a:p>
          <a:p>
            <a:pPr lvl="1">
              <a:lnSpc>
                <a:spcPct val="150000"/>
              </a:lnSpc>
            </a:pPr>
            <a:r>
              <a:rPr lang="en-US" altLang="en-US" sz="2400" b="1" dirty="0">
                <a:solidFill>
                  <a:prstClr val="black"/>
                </a:solidFill>
                <a:latin typeface="Arial Black" panose="020B0A04020102020204" pitchFamily="34" charset="0"/>
              </a:rPr>
              <a:t>Relay Services</a:t>
            </a:r>
          </a:p>
          <a:p>
            <a:pPr lvl="1">
              <a:lnSpc>
                <a:spcPct val="150000"/>
              </a:lnSpc>
            </a:pPr>
            <a:endParaRPr lang="en-US" altLang="en-US" sz="1400" b="1" dirty="0">
              <a:solidFill>
                <a:srgbClr val="1F497D"/>
              </a:solidFill>
              <a:latin typeface="Arial"/>
            </a:endParaRPr>
          </a:p>
          <a:p>
            <a:pPr lvl="1">
              <a:lnSpc>
                <a:spcPct val="150000"/>
              </a:lnSpc>
            </a:pPr>
            <a:endParaRPr lang="en-US" altLang="en-US" sz="1400" b="1" dirty="0">
              <a:solidFill>
                <a:srgbClr val="1F497D"/>
              </a:solidFill>
              <a:latin typeface="Arial"/>
            </a:endParaRPr>
          </a:p>
          <a:p>
            <a:pPr lvl="1"/>
            <a:endParaRPr lang="en-US" altLang="en-US" u="sng" dirty="0">
              <a:solidFill>
                <a:prstClr val="black"/>
              </a:solidFill>
              <a:latin typeface="Arial"/>
            </a:endParaRPr>
          </a:p>
          <a:p>
            <a:pPr lvl="1"/>
            <a:endParaRPr lang="en-US" altLang="en-US" u="sng" dirty="0">
              <a:solidFill>
                <a:prstClr val="black"/>
              </a:solidFill>
              <a:latin typeface="Arial"/>
            </a:endParaRPr>
          </a:p>
        </p:txBody>
      </p:sp>
      <p:sp>
        <p:nvSpPr>
          <p:cNvPr id="7" name="Rectangle 6"/>
          <p:cNvSpPr>
            <a:spLocks noChangeArrowheads="1"/>
          </p:cNvSpPr>
          <p:nvPr/>
        </p:nvSpPr>
        <p:spPr bwMode="auto">
          <a:xfrm>
            <a:off x="6096000" y="1554434"/>
            <a:ext cx="4261394" cy="488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ts val="1000"/>
              </a:spcBef>
              <a:buFont typeface="Wingdings" panose="05000000000000000000" pitchFamily="2" charset="2"/>
              <a:buChar char="Ø"/>
            </a:pPr>
            <a:r>
              <a:rPr lang="en-US" altLang="en-US" sz="2400" b="1" dirty="0">
                <a:solidFill>
                  <a:srgbClr val="1F497D">
                    <a:lumMod val="75000"/>
                  </a:srgbClr>
                </a:solidFill>
                <a:latin typeface="Arial Black" panose="020B0A04020102020204" pitchFamily="34" charset="0"/>
              </a:rPr>
              <a:t>We Provide:</a:t>
            </a:r>
          </a:p>
          <a:p>
            <a:pPr marL="685800" lvl="1" indent="-228600">
              <a:lnSpc>
                <a:spcPct val="150000"/>
              </a:lnSpc>
              <a:spcBef>
                <a:spcPts val="500"/>
              </a:spcBef>
              <a:buFont typeface="Arial" panose="020B0604020202020204" pitchFamily="34" charset="0"/>
              <a:buChar char="•"/>
            </a:pPr>
            <a:r>
              <a:rPr lang="en-US" altLang="en-US" sz="2000" b="1" dirty="0">
                <a:solidFill>
                  <a:prstClr val="black"/>
                </a:solidFill>
                <a:latin typeface="Arial Black" panose="020B0A04020102020204" pitchFamily="34" charset="0"/>
              </a:rPr>
              <a:t>Advocacy</a:t>
            </a:r>
          </a:p>
          <a:p>
            <a:pPr marL="685800" lvl="1" indent="-228600">
              <a:lnSpc>
                <a:spcPct val="150000"/>
              </a:lnSpc>
              <a:spcBef>
                <a:spcPts val="500"/>
              </a:spcBef>
              <a:buFont typeface="Arial" panose="020B0604020202020204" pitchFamily="34" charset="0"/>
              <a:buChar char="•"/>
            </a:pPr>
            <a:r>
              <a:rPr lang="en-US" altLang="en-US" sz="2000" b="1" dirty="0">
                <a:solidFill>
                  <a:prstClr val="black"/>
                </a:solidFill>
                <a:latin typeface="Arial Black" panose="020B0A04020102020204" pitchFamily="34" charset="0"/>
              </a:rPr>
              <a:t>Consultation</a:t>
            </a:r>
          </a:p>
          <a:p>
            <a:pPr marL="685800" lvl="1" indent="-228600">
              <a:lnSpc>
                <a:spcPct val="150000"/>
              </a:lnSpc>
              <a:spcBef>
                <a:spcPts val="500"/>
              </a:spcBef>
              <a:buFont typeface="Arial" panose="020B0604020202020204" pitchFamily="34" charset="0"/>
              <a:buChar char="•"/>
            </a:pPr>
            <a:r>
              <a:rPr lang="en-US" altLang="en-US" sz="2000" b="1" dirty="0">
                <a:solidFill>
                  <a:prstClr val="black"/>
                </a:solidFill>
                <a:latin typeface="Arial Black" panose="020B0A04020102020204" pitchFamily="34" charset="0"/>
              </a:rPr>
              <a:t>Information/Referrals</a:t>
            </a:r>
          </a:p>
          <a:p>
            <a:pPr marL="685800" lvl="1" indent="-228600">
              <a:lnSpc>
                <a:spcPct val="150000"/>
              </a:lnSpc>
              <a:spcBef>
                <a:spcPts val="500"/>
              </a:spcBef>
              <a:buFont typeface="Arial" panose="020B0604020202020204" pitchFamily="34" charset="0"/>
              <a:buChar char="•"/>
            </a:pPr>
            <a:r>
              <a:rPr lang="en-US" altLang="en-US" sz="2000" b="1" dirty="0">
                <a:solidFill>
                  <a:prstClr val="black"/>
                </a:solidFill>
                <a:latin typeface="Arial Black" panose="020B0A04020102020204" pitchFamily="34" charset="0"/>
              </a:rPr>
              <a:t>Technical Assistance</a:t>
            </a:r>
          </a:p>
          <a:p>
            <a:pPr marL="685800" lvl="1" indent="-228600">
              <a:lnSpc>
                <a:spcPct val="150000"/>
              </a:lnSpc>
              <a:spcBef>
                <a:spcPts val="500"/>
              </a:spcBef>
              <a:buFont typeface="Arial" panose="020B0604020202020204" pitchFamily="34" charset="0"/>
              <a:buChar char="•"/>
            </a:pPr>
            <a:r>
              <a:rPr lang="en-US" altLang="en-US" sz="2000" b="1" dirty="0">
                <a:solidFill>
                  <a:prstClr val="black"/>
                </a:solidFill>
                <a:latin typeface="Arial Black" panose="020B0A04020102020204" pitchFamily="34" charset="0"/>
              </a:rPr>
              <a:t>Communication Access</a:t>
            </a:r>
          </a:p>
          <a:p>
            <a:pPr marL="685800" lvl="1" indent="-228600">
              <a:lnSpc>
                <a:spcPct val="150000"/>
              </a:lnSpc>
              <a:spcBef>
                <a:spcPts val="500"/>
              </a:spcBef>
              <a:buFont typeface="Arial" panose="020B0604020202020204" pitchFamily="34" charset="0"/>
              <a:buChar char="•"/>
            </a:pPr>
            <a:r>
              <a:rPr lang="en-US" altLang="en-US" sz="2000" b="1" dirty="0">
                <a:solidFill>
                  <a:prstClr val="black"/>
                </a:solidFill>
                <a:latin typeface="Arial Black" panose="020B0A04020102020204" pitchFamily="34" charset="0"/>
              </a:rPr>
              <a:t>Outreach</a:t>
            </a:r>
          </a:p>
          <a:p>
            <a:pPr marL="685800" lvl="1" indent="-228600">
              <a:lnSpc>
                <a:spcPct val="150000"/>
              </a:lnSpc>
              <a:spcBef>
                <a:spcPts val="500"/>
              </a:spcBef>
              <a:buFont typeface="Arial" panose="020B0604020202020204" pitchFamily="34" charset="0"/>
              <a:buChar char="•"/>
            </a:pPr>
            <a:r>
              <a:rPr lang="en-US" altLang="en-US" sz="2000" b="1" dirty="0">
                <a:solidFill>
                  <a:prstClr val="black"/>
                </a:solidFill>
                <a:latin typeface="Arial Black" panose="020B0A04020102020204" pitchFamily="34" charset="0"/>
              </a:rPr>
              <a:t>Assistive Devices</a:t>
            </a:r>
          </a:p>
          <a:p>
            <a:pPr marL="685800" lvl="1" indent="-228600">
              <a:lnSpc>
                <a:spcPct val="150000"/>
              </a:lnSpc>
              <a:spcBef>
                <a:spcPts val="500"/>
              </a:spcBef>
              <a:buFont typeface="Arial" panose="020B0604020202020204" pitchFamily="34" charset="0"/>
              <a:buChar char="•"/>
            </a:pPr>
            <a:r>
              <a:rPr lang="en-US" altLang="en-US" sz="2000" b="1" dirty="0">
                <a:solidFill>
                  <a:prstClr val="black"/>
                </a:solidFill>
                <a:latin typeface="Arial Black" panose="020B0A04020102020204" pitchFamily="34" charset="0"/>
              </a:rPr>
              <a:t>Resource Library</a:t>
            </a:r>
          </a:p>
          <a:p>
            <a:pPr lvl="1">
              <a:lnSpc>
                <a:spcPct val="150000"/>
              </a:lnSpc>
            </a:pPr>
            <a:endParaRPr lang="en-US" altLang="en-US" sz="1400" b="1" dirty="0">
              <a:solidFill>
                <a:srgbClr val="1F497D"/>
              </a:solidFill>
              <a:ea typeface="ＭＳ Ｐゴシック" panose="020B0600070205080204" pitchFamily="34" charset="-128"/>
            </a:endParaRPr>
          </a:p>
          <a:p>
            <a:pPr lvl="1">
              <a:lnSpc>
                <a:spcPct val="150000"/>
              </a:lnSpc>
            </a:pPr>
            <a:endParaRPr lang="en-US" altLang="en-US" sz="1400" b="1" dirty="0">
              <a:solidFill>
                <a:srgbClr val="1F497D"/>
              </a:solidFill>
              <a:ea typeface="ＭＳ Ｐゴシック" panose="020B0600070205080204" pitchFamily="34" charset="-128"/>
            </a:endParaRPr>
          </a:p>
          <a:p>
            <a:pPr lvl="1"/>
            <a:endParaRPr lang="en-US" altLang="en-US" u="sng" dirty="0">
              <a:solidFill>
                <a:prstClr val="black"/>
              </a:solidFill>
              <a:ea typeface="ＭＳ Ｐゴシック" panose="020B0600070205080204" pitchFamily="34" charset="-128"/>
            </a:endParaRPr>
          </a:p>
          <a:p>
            <a:pPr lvl="1"/>
            <a:endParaRPr lang="en-US" altLang="en-US" u="sng" dirty="0">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1145309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9EDC8F-F423-4658-8EFB-797D0DC99E42}"/>
              </a:ext>
            </a:extLst>
          </p:cNvPr>
          <p:cNvSpPr/>
          <p:nvPr/>
        </p:nvSpPr>
        <p:spPr>
          <a:xfrm>
            <a:off x="2659388" y="1271337"/>
            <a:ext cx="7286017" cy="4493538"/>
          </a:xfrm>
          <a:prstGeom prst="rect">
            <a:avLst/>
          </a:prstGeom>
        </p:spPr>
        <p:txBody>
          <a:bodyPr wrap="square">
            <a:spAutoFit/>
          </a:bodyPr>
          <a:lstStyle/>
          <a:p>
            <a:r>
              <a:rPr lang="en-US" sz="2400" b="1" dirty="0">
                <a:solidFill>
                  <a:prstClr val="black"/>
                </a:solidFill>
                <a:latin typeface="Arial Black" panose="020B0A04020102020204" pitchFamily="34" charset="0"/>
              </a:rPr>
              <a:t>Two Major Barriers:</a:t>
            </a:r>
          </a:p>
          <a:p>
            <a:pPr marL="731520" lvl="1" indent="-457200">
              <a:buFont typeface="+mj-lt"/>
              <a:buAutoNum type="arabicPeriod"/>
            </a:pPr>
            <a:r>
              <a:rPr lang="en-US" sz="2000" dirty="0">
                <a:solidFill>
                  <a:prstClr val="black"/>
                </a:solidFill>
                <a:latin typeface="Arial Black" panose="020B0A04020102020204" pitchFamily="34" charset="0"/>
              </a:rPr>
              <a:t>Many Deaf, Hard of Hearing, and DeafBlind people </a:t>
            </a:r>
          </a:p>
          <a:p>
            <a:pPr marL="1074420" lvl="2" indent="-342900">
              <a:buFont typeface="Arial" panose="020B0604020202020204" pitchFamily="34" charset="0"/>
              <a:buChar char="•"/>
            </a:pPr>
            <a:r>
              <a:rPr lang="en-US" dirty="0">
                <a:solidFill>
                  <a:prstClr val="black"/>
                </a:solidFill>
                <a:latin typeface="Arial Black" panose="020B0A04020102020204" pitchFamily="34" charset="0"/>
              </a:rPr>
              <a:t>Do not know how to advocate for themselves</a:t>
            </a:r>
          </a:p>
          <a:p>
            <a:pPr marL="1074420" lvl="2" indent="-342900">
              <a:buFont typeface="Arial" panose="020B0604020202020204" pitchFamily="34" charset="0"/>
              <a:buChar char="•"/>
            </a:pPr>
            <a:r>
              <a:rPr lang="en-US" dirty="0">
                <a:solidFill>
                  <a:prstClr val="black"/>
                </a:solidFill>
                <a:latin typeface="Arial Black" panose="020B0A04020102020204" pitchFamily="34" charset="0"/>
              </a:rPr>
              <a:t>Do not know where to find support and resources</a:t>
            </a:r>
          </a:p>
          <a:p>
            <a:pPr marL="1074420" lvl="2" indent="-342900">
              <a:buFont typeface="Arial" panose="020B0604020202020204" pitchFamily="34" charset="0"/>
              <a:buChar char="•"/>
            </a:pPr>
            <a:r>
              <a:rPr lang="en-US" dirty="0">
                <a:solidFill>
                  <a:prstClr val="black"/>
                </a:solidFill>
                <a:latin typeface="Arial Black" panose="020B0A04020102020204" pitchFamily="34" charset="0"/>
              </a:rPr>
              <a:t>Do not have the technology to communicate</a:t>
            </a:r>
          </a:p>
          <a:p>
            <a:pPr marL="731520" lvl="2"/>
            <a:endParaRPr lang="en-US" dirty="0">
              <a:solidFill>
                <a:prstClr val="black"/>
              </a:solidFill>
              <a:latin typeface="Arial Black" panose="020B0A04020102020204" pitchFamily="34" charset="0"/>
            </a:endParaRPr>
          </a:p>
          <a:p>
            <a:pPr marL="731520" lvl="1" indent="-457200">
              <a:buFont typeface="+mj-lt"/>
              <a:buAutoNum type="arabicPeriod"/>
            </a:pPr>
            <a:r>
              <a:rPr lang="en-US" sz="2000" dirty="0">
                <a:solidFill>
                  <a:prstClr val="black"/>
                </a:solidFill>
                <a:latin typeface="Arial Black" panose="020B0A04020102020204" pitchFamily="34" charset="0"/>
              </a:rPr>
              <a:t>Health care and other service providers (social services, public health, etc.), law enforcement, judiciary, and businesses </a:t>
            </a:r>
          </a:p>
          <a:p>
            <a:pPr marL="1188720" lvl="2" indent="-457200">
              <a:buFont typeface="Arial" panose="020B0604020202020204" pitchFamily="34" charset="0"/>
              <a:buChar char="•"/>
            </a:pPr>
            <a:r>
              <a:rPr lang="en-US" dirty="0">
                <a:solidFill>
                  <a:prstClr val="black"/>
                </a:solidFill>
                <a:latin typeface="Arial Black" panose="020B0A04020102020204" pitchFamily="34" charset="0"/>
              </a:rPr>
              <a:t>Do not know their legal obligations and/or how to make sure D/HH/DB people have the same access to their services and resources as the general population</a:t>
            </a:r>
          </a:p>
        </p:txBody>
      </p:sp>
      <p:sp>
        <p:nvSpPr>
          <p:cNvPr id="4" name="Rectangle 3">
            <a:extLst>
              <a:ext uri="{FF2B5EF4-FFF2-40B4-BE49-F238E27FC236}">
                <a16:creationId xmlns:a16="http://schemas.microsoft.com/office/drawing/2014/main" id="{3D46AE9F-3CA3-4736-8216-93DC095172D8}"/>
              </a:ext>
            </a:extLst>
          </p:cNvPr>
          <p:cNvSpPr txBox="1">
            <a:spLocks noChangeArrowheads="1"/>
          </p:cNvSpPr>
          <p:nvPr/>
        </p:nvSpPr>
        <p:spPr bwMode="auto">
          <a:xfrm>
            <a:off x="2246595" y="340895"/>
            <a:ext cx="7698811" cy="930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a:lstStyle>
          <a:p>
            <a:pPr defTabSz="685800" eaLnBrk="1" hangingPunct="1">
              <a:defRPr/>
            </a:pPr>
            <a:r>
              <a:rPr lang="en-US" sz="3200" b="1" dirty="0">
                <a:solidFill>
                  <a:srgbClr val="002060"/>
                </a:solidFill>
                <a:effectLst/>
                <a:latin typeface="Arial Black" panose="020B0A04020102020204" pitchFamily="34" charset="0"/>
              </a:rPr>
              <a:t>Why DSDHH?</a:t>
            </a:r>
          </a:p>
        </p:txBody>
      </p:sp>
    </p:spTree>
    <p:extLst>
      <p:ext uri="{BB962C8B-B14F-4D97-AF65-F5344CB8AC3E}">
        <p14:creationId xmlns:p14="http://schemas.microsoft.com/office/powerpoint/2010/main" val="2898160509"/>
      </p:ext>
    </p:extLst>
  </p:cSld>
  <p:clrMapOvr>
    <a:masterClrMapping/>
  </p:clrMapOvr>
</p:sld>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3402</Words>
  <Application>Microsoft Office PowerPoint</Application>
  <PresentationFormat>Widescreen</PresentationFormat>
  <Paragraphs>495</Paragraphs>
  <Slides>51</Slides>
  <Notes>32</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5" baseType="lpstr">
      <vt:lpstr>Arial</vt:lpstr>
      <vt:lpstr>Arial Black</vt:lpstr>
      <vt:lpstr>Arial Nova Light</vt:lpstr>
      <vt:lpstr>Calibri</vt:lpstr>
      <vt:lpstr>Franklin Gothic Demi Cond</vt:lpstr>
      <vt:lpstr>Franklin Gothic Medium</vt:lpstr>
      <vt:lpstr>Franklin Gothic Medium Cond</vt:lpstr>
      <vt:lpstr>Gotham Bold</vt:lpstr>
      <vt:lpstr>Helvetica</vt:lpstr>
      <vt:lpstr>Times New Roman</vt:lpstr>
      <vt:lpstr>Verdana</vt:lpstr>
      <vt:lpstr>Wingdings</vt:lpstr>
      <vt:lpstr>3_Office Theme</vt:lpstr>
      <vt:lpstr>Acrobat Document</vt:lpstr>
      <vt:lpstr>PowerPoint Presentation</vt:lpstr>
      <vt:lpstr>Special Thanks </vt:lpstr>
      <vt:lpstr>PowerPoint Presentation</vt:lpstr>
      <vt:lpstr>PowerPoint Presentation</vt:lpstr>
      <vt:lpstr>PowerPoint Presentation</vt:lpstr>
      <vt:lpstr>Regional Center Staff</vt:lpstr>
      <vt:lpstr>DSDHH Regional Centers</vt:lpstr>
      <vt:lpstr>Division of Services for the Deaf and Hard of Hearing</vt:lpstr>
      <vt:lpstr>PowerPoint Presentation</vt:lpstr>
      <vt:lpstr>Demographics</vt:lpstr>
      <vt:lpstr>PowerPoint Presentation</vt:lpstr>
      <vt:lpstr>Equipment Distribution Program</vt:lpstr>
      <vt:lpstr>Equipment  Distribution  Program:</vt:lpstr>
      <vt:lpstr>PowerPoint Presentation</vt:lpstr>
      <vt:lpstr>PowerPoint Presentation</vt:lpstr>
      <vt:lpstr>PowerPoint Presentation</vt:lpstr>
      <vt:lpstr>PowerPoint Presentation</vt:lpstr>
      <vt:lpstr>Americans with Disabilities  Act</vt:lpstr>
      <vt:lpstr>Americans with Disabilities Act </vt:lpstr>
      <vt:lpstr>PowerPoint Presentation</vt:lpstr>
      <vt:lpstr>Effective Communication</vt:lpstr>
      <vt:lpstr>Effective Communication </vt:lpstr>
      <vt:lpstr>Keys to Effective Communication</vt:lpstr>
      <vt:lpstr>Myths about Hearing Loss</vt:lpstr>
      <vt:lpstr>Labels</vt:lpstr>
      <vt:lpstr>A Broad Spectrum</vt:lpstr>
      <vt:lpstr>Recognizing Someone with Hearing Loss </vt:lpstr>
      <vt:lpstr>Keys to Effective Communication</vt:lpstr>
      <vt:lpstr>Keys to Effective Communication</vt:lpstr>
      <vt:lpstr>Keys to Effective Communication</vt:lpstr>
      <vt:lpstr>Keys to Effective Communication</vt:lpstr>
      <vt:lpstr>Keys to Effective Communication</vt:lpstr>
      <vt:lpstr>Auxiliary Aids &amp; Servies</vt:lpstr>
      <vt:lpstr>Auxiliary Aids and Services</vt:lpstr>
      <vt:lpstr>PowerPoint Presentation</vt:lpstr>
      <vt:lpstr>PowerPoint Presentation</vt:lpstr>
      <vt:lpstr>Auxiliary Aids</vt:lpstr>
      <vt:lpstr>Services</vt:lpstr>
      <vt:lpstr>What is American Sign Language?</vt:lpstr>
      <vt:lpstr>What is ASL (continued)</vt:lpstr>
      <vt:lpstr>Some examples</vt:lpstr>
      <vt:lpstr>Do I have to get an interpreter?   </vt:lpstr>
      <vt:lpstr>North Carolina Interpreter and Transliterator Licensing Board (NC General Statute 90D) </vt:lpstr>
      <vt:lpstr>Qualified Interpreters</vt:lpstr>
      <vt:lpstr>Types of Interpreting Services </vt:lpstr>
      <vt:lpstr>Onsite vs VRI vs VRS </vt:lpstr>
      <vt:lpstr>Computer Assisted Realtime Transcription (CART) Services</vt:lpstr>
      <vt:lpstr>Other Ways to Ensure Effective Communication</vt:lpstr>
      <vt:lpstr>Other Ways to Ensure Effective Communication</vt:lpstr>
      <vt:lpstr>Contact Us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Williamson, Lee M</dc:creator>
  <cp:lastModifiedBy>Williamson, Lee M</cp:lastModifiedBy>
  <cp:revision>21</cp:revision>
  <dcterms:created xsi:type="dcterms:W3CDTF">2021-01-23T17:57:23Z</dcterms:created>
  <dcterms:modified xsi:type="dcterms:W3CDTF">2021-01-25T15:04:52Z</dcterms:modified>
</cp:coreProperties>
</file>