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handoutMasterIdLst>
    <p:handoutMasterId r:id="rId14"/>
  </p:handoutMasterIdLst>
  <p:sldIdLst>
    <p:sldId id="547" r:id="rId2"/>
    <p:sldId id="562" r:id="rId3"/>
    <p:sldId id="579" r:id="rId4"/>
    <p:sldId id="566" r:id="rId5"/>
    <p:sldId id="597" r:id="rId6"/>
    <p:sldId id="574" r:id="rId7"/>
    <p:sldId id="598" r:id="rId8"/>
    <p:sldId id="593" r:id="rId9"/>
    <p:sldId id="577" r:id="rId10"/>
    <p:sldId id="571" r:id="rId11"/>
    <p:sldId id="572" r:id="rId12"/>
  </p:sldIdLst>
  <p:sldSz cx="9144000" cy="6858000" type="screen4x3"/>
  <p:notesSz cx="700405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extLst>
      <p:ext uri="{19B8F6BF-5375-455C-9EA6-DF929625EA0E}">
        <p15:presenceInfo xmlns:p15="http://schemas.microsoft.com/office/powerpoint/2012/main" userId="S-1-5-21-2744878847-1876734302-662453930-499654" providerId="AD"/>
      </p:ext>
    </p:extLst>
  </p:cmAuthor>
  <p:cmAuthor id="2" name="Cristina Phillips" initials="CP" lastIdx="10" clrIdx="1"/>
  <p:cmAuthor id="3" name="Bausell, Kenneth" initials="BK" lastIdx="1" clrIdx="2">
    <p:extLst>
      <p:ext uri="{19B8F6BF-5375-455C-9EA6-DF929625EA0E}">
        <p15:presenceInfo xmlns:p15="http://schemas.microsoft.com/office/powerpoint/2012/main" userId="S::kenneth.bausell@dhhs.nc.gov::21317234-1659-4f56-8c3b-7ad5e0b2bfa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8DC2"/>
    <a:srgbClr val="568AA4"/>
    <a:srgbClr val="94B6C7"/>
    <a:srgbClr val="657E32"/>
    <a:srgbClr val="E9F0F3"/>
    <a:srgbClr val="DBE7EC"/>
    <a:srgbClr val="CEDDEC"/>
    <a:srgbClr val="E4EE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59" autoAdjust="0"/>
    <p:restoredTop sz="79909" autoAdjust="0"/>
  </p:normalViewPr>
  <p:slideViewPr>
    <p:cSldViewPr snapToGrid="0">
      <p:cViewPr varScale="1">
        <p:scale>
          <a:sx n="62" d="100"/>
          <a:sy n="62" d="100"/>
        </p:scale>
        <p:origin x="58" y="278"/>
      </p:cViewPr>
      <p:guideLst/>
    </p:cSldViewPr>
  </p:slideViewPr>
  <p:notesTextViewPr>
    <p:cViewPr>
      <p:scale>
        <a:sx n="1" d="1"/>
        <a:sy n="1" d="1"/>
      </p:scale>
      <p:origin x="0" y="0"/>
    </p:cViewPr>
  </p:notesTextViewPr>
  <p:sorterViewPr>
    <p:cViewPr>
      <p:scale>
        <a:sx n="110" d="100"/>
        <a:sy n="110" d="100"/>
      </p:scale>
      <p:origin x="0" y="0"/>
    </p:cViewPr>
  </p:sorterViewPr>
  <p:notesViewPr>
    <p:cSldViewPr snapToGrid="0">
      <p:cViewPr varScale="1">
        <p:scale>
          <a:sx n="84" d="100"/>
          <a:sy n="84" d="100"/>
        </p:scale>
        <p:origin x="109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5723"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66743" y="0"/>
            <a:ext cx="3035723"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6/11/2024</a:t>
            </a:fld>
            <a:endParaRPr lang="en-US" dirty="0"/>
          </a:p>
        </p:txBody>
      </p:sp>
      <p:sp>
        <p:nvSpPr>
          <p:cNvPr id="4" name="Footer Placeholder 3"/>
          <p:cNvSpPr>
            <a:spLocks noGrp="1"/>
          </p:cNvSpPr>
          <p:nvPr>
            <p:ph type="ftr" sz="quarter" idx="2"/>
          </p:nvPr>
        </p:nvSpPr>
        <p:spPr>
          <a:xfrm>
            <a:off x="1" y="8829823"/>
            <a:ext cx="3035723"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66743" y="8829823"/>
            <a:ext cx="3035723"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5088"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67342" y="1"/>
            <a:ext cx="3035088"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6/11/2024</a:t>
            </a:fld>
            <a:endParaRPr lang="en-US" dirty="0"/>
          </a:p>
        </p:txBody>
      </p:sp>
      <p:sp>
        <p:nvSpPr>
          <p:cNvPr id="4" name="Slide Image Placeholder 3"/>
          <p:cNvSpPr>
            <a:spLocks noGrp="1" noRot="1" noChangeAspect="1"/>
          </p:cNvSpPr>
          <p:nvPr>
            <p:ph type="sldImg" idx="2"/>
          </p:nvPr>
        </p:nvSpPr>
        <p:spPr>
          <a:xfrm>
            <a:off x="1411288"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0405" y="4473894"/>
            <a:ext cx="560324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5088"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342" y="8829969"/>
            <a:ext cx="3035088"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614973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2294956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have any questions or comments, please reach out to </a:t>
            </a:r>
            <a:r>
              <a:rPr lang="en-US" dirty="0" err="1"/>
              <a:t>TBIContact@dhhs.nc.gov</a:t>
            </a:r>
            <a:r>
              <a:rPr lang="en-US" dirty="0"/>
              <a:t>  -this email is monitored by TBI staff at DMHDDSAS</a:t>
            </a:r>
          </a:p>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3434644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Ground Rules:</a:t>
            </a:r>
            <a:endParaRPr lang="en-US" b="0" dirty="0"/>
          </a:p>
          <a:p>
            <a:r>
              <a:rPr lang="en-US" b="0" dirty="0"/>
              <a:t>- To minimize interruptions and respect the presenters and the timeline of the meeting we ask that all comments and questions be held to the end of the meeting or be added to the chat box. They will be addressed at the end of each presentation. Any questions that are not relevant to the respective presentation or presenter wait until the time we have designated in the meeting set aside for public comment. </a:t>
            </a:r>
          </a:p>
          <a:p>
            <a:endParaRPr lang="en-US" b="0" dirty="0"/>
          </a:p>
          <a:p>
            <a:r>
              <a:rPr lang="en-US" b="1" dirty="0"/>
              <a:t>Council Member Engagement:</a:t>
            </a:r>
            <a:br>
              <a:rPr lang="en-US" b="0" dirty="0"/>
            </a:br>
            <a:r>
              <a:rPr lang="en-US" b="0" dirty="0"/>
              <a:t>- If you are a member of this council, you should be aware if you are a </a:t>
            </a:r>
            <a:r>
              <a:rPr lang="en-US" b="1" dirty="0"/>
              <a:t>voting member </a:t>
            </a:r>
            <a:r>
              <a:rPr lang="en-US" b="0" dirty="0"/>
              <a:t>or not. Not only are appointed members of the council charged with attending the council meetings and participating in council business and expected to work on the committees and subcommittees, their presence is necessary for conducting and progressing the work of council business. It is essential that </a:t>
            </a:r>
            <a:r>
              <a:rPr lang="en-US" b="1" dirty="0"/>
              <a:t>voting members</a:t>
            </a:r>
            <a:r>
              <a:rPr lang="en-US" b="0" dirty="0"/>
              <a:t> especially, are involved in the decision making processes that generate the official and recorded decisions generated from this body. </a:t>
            </a:r>
          </a:p>
          <a:p>
            <a:endParaRPr lang="en-US" b="0" dirty="0"/>
          </a:p>
          <a:p>
            <a:endParaRPr lang="en-US" b="0" dirty="0"/>
          </a:p>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1524441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2186769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36972373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24689009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292335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28651575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857219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DBCC7D24-0DC9-4E9C-89C0-35D79A09D337}" type="slidenum">
              <a:rPr lang="en-US" smtClean="0"/>
              <a:t>9</a:t>
            </a:fld>
            <a:endParaRPr lang="en-US" dirty="0"/>
          </a:p>
        </p:txBody>
      </p:sp>
    </p:spTree>
    <p:extLst>
      <p:ext uri="{BB962C8B-B14F-4D97-AF65-F5344CB8AC3E}">
        <p14:creationId xmlns:p14="http://schemas.microsoft.com/office/powerpoint/2010/main" val="9240262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Gold Seal">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1009"/>
            <a:ext cx="2023349"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4"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8"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80073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063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1"/>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3" name="Rectangle 2"/>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1383952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54822"/>
            <a:ext cx="2017011" cy="201701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087996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p:spPr>
        <p:txBody>
          <a:bodyPr anchor="ctr">
            <a:noAutofit/>
          </a:bodyPr>
          <a:lstStyle>
            <a:lvl1pPr marL="0" indent="0">
              <a:buNone/>
              <a:defRPr sz="36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p:spPr>
        <p:txBody>
          <a:bodyPr anchor="b">
            <a:noAutofit/>
          </a:bodyPr>
          <a:lstStyle>
            <a:lvl1pPr marL="0" indent="0">
              <a:lnSpc>
                <a:spcPct val="100000"/>
              </a:lnSpc>
              <a:spcBef>
                <a:spcPts val="0"/>
              </a:spcBef>
              <a:buNone/>
              <a:defRPr sz="28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p:spPr>
        <p:txBody>
          <a:bodyPr anchor="b">
            <a:normAutofit/>
          </a:bodyPr>
          <a:lstStyle>
            <a:lvl1pPr marL="0" indent="0">
              <a:buNone/>
              <a:defRPr sz="24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2338025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447801"/>
            <a:ext cx="7888288" cy="4592638"/>
          </a:xfrm>
        </p:spPr>
        <p:txBody>
          <a:bodyPr>
            <a:noAutofit/>
          </a:bodyPr>
          <a:lstStyle>
            <a:lvl1pPr marL="228600" indent="-228600">
              <a:lnSpc>
                <a:spcPct val="100000"/>
              </a:lnSpc>
              <a:spcBef>
                <a:spcPts val="1200"/>
              </a:spcBef>
              <a:defRPr sz="2800">
                <a:latin typeface="Franklin Gothic Medium" panose="020B0603020102020204" pitchFamily="34" charset="0"/>
              </a:defRPr>
            </a:lvl1pPr>
            <a:lvl2pPr marL="576263" indent="-233363">
              <a:lnSpc>
                <a:spcPct val="100000"/>
              </a:lnSpc>
              <a:buFont typeface="Franklin Gothic Medium" panose="020B0603020102020204" pitchFamily="34" charset="0"/>
              <a:buChar char="−"/>
              <a:defRPr sz="2400">
                <a:latin typeface="Franklin Gothic Medium" panose="020B0603020102020204" pitchFamily="34" charset="0"/>
              </a:defRPr>
            </a:lvl2pPr>
            <a:lvl3pPr marL="973138" indent="-228600">
              <a:lnSpc>
                <a:spcPct val="100000"/>
              </a:lnSpc>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21"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22" name="Slide Number Placeholder 21"/>
          <p:cNvSpPr>
            <a:spLocks noGrp="1"/>
          </p:cNvSpPr>
          <p:nvPr>
            <p:ph type="sldNum" sz="quarter" idx="14"/>
          </p:nvPr>
        </p:nvSpPr>
        <p:spPr>
          <a:xfrm>
            <a:off x="8305800" y="6573308"/>
            <a:ext cx="564098" cy="284692"/>
          </a:xfrm>
        </p:spPr>
        <p:txBody>
          <a:bodyPr/>
          <a:lstStyle>
            <a:lvl1pPr>
              <a:defRPr sz="1000">
                <a:solidFill>
                  <a:sysClr val="windowText" lastClr="000000"/>
                </a:solidFill>
                <a:latin typeface="Franklin Gothic Demi Cond" panose="020B07060304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cxnSp>
        <p:nvCxnSpPr>
          <p:cNvPr id="3" name="Straight Connector 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555216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4" name="Text Placeholder 3"/>
          <p:cNvSpPr>
            <a:spLocks noGrp="1"/>
          </p:cNvSpPr>
          <p:nvPr>
            <p:ph type="body" sz="quarter" idx="10" hasCustomPrompt="1"/>
          </p:nvPr>
        </p:nvSpPr>
        <p:spPr>
          <a:xfrm>
            <a:off x="628650" y="1335572"/>
            <a:ext cx="7888288" cy="1212895"/>
          </a:xfrm>
        </p:spPr>
        <p:txBody>
          <a:bodyPr>
            <a:noAutofit/>
          </a:bodyPr>
          <a:lstStyle>
            <a:lvl1pPr marL="228600" indent="-228600">
              <a:lnSpc>
                <a:spcPct val="100000"/>
              </a:lnSpc>
              <a:spcBef>
                <a:spcPts val="0"/>
              </a:spcBef>
              <a:defRPr sz="2000">
                <a:latin typeface="Franklin Gothic Medium" panose="020B0603020102020204" pitchFamily="34" charset="0"/>
              </a:defRPr>
            </a:lvl1pPr>
            <a:lvl2pPr marL="576263" indent="-233363">
              <a:lnSpc>
                <a:spcPct val="100000"/>
              </a:lnSpc>
              <a:spcBef>
                <a:spcPts val="0"/>
              </a:spcBef>
              <a:buFont typeface="Franklin Gothic Medium" panose="020B0603020102020204" pitchFamily="34" charset="0"/>
              <a:buChar char="−"/>
              <a:defRPr sz="2000">
                <a:latin typeface="Franklin Gothic Medium" panose="020B0603020102020204" pitchFamily="34" charset="0"/>
              </a:defRPr>
            </a:lvl2pPr>
            <a:lvl3pPr marL="973138" indent="-228600">
              <a:lnSpc>
                <a:spcPct val="100000"/>
              </a:lnSpc>
              <a:spcBef>
                <a:spcPts val="0"/>
              </a:spcBef>
              <a:defRPr sz="2000">
                <a:latin typeface="Franklin Gothic Medium" panose="020B06030201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5"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6"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3" name="Straight Connector 12"/>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0470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or chart</a:t>
            </a:r>
          </a:p>
        </p:txBody>
      </p:sp>
      <p:sp>
        <p:nvSpPr>
          <p:cNvPr id="13"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5" name="Slide Number Placeholder 21"/>
          <p:cNvSpPr>
            <a:spLocks noGrp="1"/>
          </p:cNvSpPr>
          <p:nvPr>
            <p:ph type="sldNum" sz="quarter" idx="15"/>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0" name="Straight Connector 9"/>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2381" y="6573307"/>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246083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49458"/>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p:spPr>
        <p:txBody>
          <a:bodyPr/>
          <a:lstStyle>
            <a:lvl1pPr marL="0" indent="0" algn="ctr">
              <a:buNone/>
              <a:defRPr baseline="0">
                <a:latin typeface="Franklin Gothic Medium" panose="020B06030201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6" name="Slide Number Placeholder 21"/>
          <p:cNvSpPr>
            <a:spLocks noGrp="1"/>
          </p:cNvSpPr>
          <p:nvPr>
            <p:ph type="sldNum" sz="quarter" idx="18"/>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325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6262"/>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a:latin typeface="Franklin Gothic Medium Cond" panose="020B0606030402020204" pitchFamily="34" charset="0"/>
              </a:defRPr>
            </a:lvl2pPr>
            <a:lvl3pPr>
              <a:defRPr sz="200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5" name="Text Placeholder 4"/>
          <p:cNvSpPr>
            <a:spLocks noGrp="1"/>
          </p:cNvSpPr>
          <p:nvPr>
            <p:ph type="body" sz="quarter" idx="11" hasCustomPrompt="1"/>
          </p:nvPr>
        </p:nvSpPr>
        <p:spPr>
          <a:xfrm>
            <a:off x="524933" y="6251575"/>
            <a:ext cx="7992005" cy="330200"/>
          </a:xfrm>
        </p:spPr>
        <p:txBody>
          <a:bodyPr anchor="b">
            <a:noAutofit/>
          </a:bodyPr>
          <a:lstStyle>
            <a:lvl1pPr marL="0" indent="0">
              <a:lnSpc>
                <a:spcPct val="100000"/>
              </a:lnSpc>
              <a:spcBef>
                <a:spcPts val="0"/>
              </a:spcBef>
              <a:buNone/>
              <a:defRPr sz="1200" baseline="0">
                <a:latin typeface="Franklin Gothic Medium Cond" panose="020B06060304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p:spPr>
        <p:txBody>
          <a:bodyPr anchor="b">
            <a:noAutofit/>
          </a:bodyPr>
          <a:lstStyle>
            <a:lvl1pPr marL="0" indent="0" algn="ctr">
              <a:buNone/>
              <a:defRPr sz="2400">
                <a:latin typeface="Franklin Gothic Demi Cond" panose="020B07060304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p:spPr>
        <p:txBody>
          <a:bodyPr>
            <a:noAutofit/>
          </a:bodyPr>
          <a:lstStyle>
            <a:lvl1pPr>
              <a:lnSpc>
                <a:spcPct val="100000"/>
              </a:lnSpc>
              <a:spcBef>
                <a:spcPts val="0"/>
              </a:spcBef>
              <a:spcAft>
                <a:spcPts val="0"/>
              </a:spcAft>
              <a:defRPr sz="2000">
                <a:latin typeface="Franklin Gothic Medium Cond" panose="020B0606030402020204" pitchFamily="34" charset="0"/>
              </a:defRPr>
            </a:lvl1pPr>
            <a:lvl2pPr marL="514350" indent="-171450">
              <a:buFont typeface="Franklin Gothic Medium Cond" panose="020B0606030402020204" pitchFamily="34" charset="0"/>
              <a:buChar char="–"/>
              <a:defRPr sz="2000" baseline="0">
                <a:latin typeface="Franklin Gothic Medium Cond" panose="020B0606030402020204" pitchFamily="34" charset="0"/>
              </a:defRPr>
            </a:lvl2pPr>
            <a:lvl3pPr>
              <a:defRPr sz="2000" baseline="0">
                <a:latin typeface="Franklin Gothic Medium Cond" panose="020B0606030402020204" pitchFamily="34" charset="0"/>
              </a:defRPr>
            </a:lvl3pPr>
          </a:lstStyle>
          <a:p>
            <a:pPr lvl="0"/>
            <a:r>
              <a:rPr lang="en-US" dirty="0"/>
              <a:t>Click to add bullets</a:t>
            </a:r>
          </a:p>
          <a:p>
            <a:pPr lvl="1"/>
            <a:r>
              <a:rPr lang="en-US" dirty="0"/>
              <a:t>Bullet 2</a:t>
            </a:r>
          </a:p>
          <a:p>
            <a:pPr lvl="2"/>
            <a:r>
              <a:rPr lang="en-US" dirty="0"/>
              <a:t>Bullet 3</a:t>
            </a:r>
          </a:p>
        </p:txBody>
      </p:sp>
      <p:sp>
        <p:nvSpPr>
          <p:cNvPr id="16"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7"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14" name="Straight Connector 13"/>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844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p:spPr>
        <p:txBody>
          <a:bodyPr anchor="t">
            <a:noAutofit/>
          </a:bodyPr>
          <a:lstStyle>
            <a:lvl1pPr algn="l">
              <a:defRPr sz="3600" b="0" i="0" baseline="0">
                <a:solidFill>
                  <a:schemeClr val="tx2">
                    <a:lumMod val="75000"/>
                  </a:schemeClr>
                </a:solidFill>
                <a:latin typeface="Franklin Gothic Demi Cond" panose="020B0706030402020204" pitchFamily="34" charset="0"/>
                <a:cs typeface="Times New Roman" panose="02020603050405020304" pitchFamily="18"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521228" y="6573308"/>
            <a:ext cx="7682971" cy="284692"/>
          </a:xfrm>
        </p:spPr>
        <p:txBody>
          <a:bodyPr/>
          <a:lstStyle>
            <a:lvl1pPr algn="l">
              <a:defRPr sz="1000" cap="all" baseline="0">
                <a:solidFill>
                  <a:schemeClr val="tx1"/>
                </a:solidFill>
                <a:latin typeface="Franklin Gothic Demi Cond" panose="020B0706030402020204" pitchFamily="34" charset="0"/>
              </a:defRPr>
            </a:lvl1pPr>
          </a:lstStyle>
          <a:p>
            <a:r>
              <a:rPr lang="en-US" dirty="0"/>
              <a:t>MEDICAID SAMPLE PRES | MONTH DAY, YYYY | v2</a:t>
            </a:r>
          </a:p>
        </p:txBody>
      </p:sp>
      <p:sp>
        <p:nvSpPr>
          <p:cNvPr id="13" name="Slide Number Placeholder 21"/>
          <p:cNvSpPr>
            <a:spLocks noGrp="1"/>
          </p:cNvSpPr>
          <p:nvPr>
            <p:ph type="sldNum" sz="quarter" idx="14"/>
          </p:nvPr>
        </p:nvSpPr>
        <p:spPr>
          <a:xfrm>
            <a:off x="8305800"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7" name="Straight Connector 6"/>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24002" y="6573307"/>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736833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628650" y="6356351"/>
            <a:ext cx="5486400" cy="365125"/>
          </a:xfrm>
          <a:prstGeom prst="rect">
            <a:avLst/>
          </a:prstGeom>
        </p:spPr>
        <p:txBody>
          <a:bodyPr vert="horz" lIns="91440" tIns="45720" rIns="91440" bIns="45720" rtlCol="0" anchor="ctr"/>
          <a:lstStyle>
            <a:lvl1pPr algn="l">
              <a:defRPr sz="1000">
                <a:solidFill>
                  <a:schemeClr val="tx1"/>
                </a:solidFill>
                <a:latin typeface="Franklin Gothic Demi Cond" panose="020B0706030402020204" pitchFamily="34" charset="0"/>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spTree>
    <p:extLst>
      <p:ext uri="{BB962C8B-B14F-4D97-AF65-F5344CB8AC3E}">
        <p14:creationId xmlns:p14="http://schemas.microsoft.com/office/powerpoint/2010/main" val="2496104678"/>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2" r:id="rId4"/>
    <p:sldLayoutId id="2147483666" r:id="rId5"/>
    <p:sldLayoutId id="2147483667" r:id="rId6"/>
    <p:sldLayoutId id="2147483668" r:id="rId7"/>
    <p:sldLayoutId id="2147483669" r:id="rId8"/>
    <p:sldLayoutId id="2147483671" r:id="rId9"/>
    <p:sldLayoutId id="2147483670" r:id="rId10"/>
    <p:sldLayoutId id="2147483663" r:id="rId11"/>
  </p:sldLayoutIdLst>
  <p:hf hdr="0" dt="0"/>
  <p:txStyles>
    <p:titleStyle>
      <a:lvl1pPr algn="l" defTabSz="685800" rtl="0" eaLnBrk="1" latinLnBrk="0" hangingPunct="1">
        <a:lnSpc>
          <a:spcPct val="90000"/>
        </a:lnSpc>
        <a:spcBef>
          <a:spcPct val="0"/>
        </a:spcBef>
        <a:buNone/>
        <a:defRPr sz="3600" kern="1200">
          <a:solidFill>
            <a:srgbClr val="002060"/>
          </a:solidFill>
          <a:latin typeface="Franklin Gothic Demi Cond" panose="020B07060304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800" kern="1200">
          <a:solidFill>
            <a:schemeClr val="tx1"/>
          </a:solidFill>
          <a:latin typeface="Franklin Gothic Medium" panose="020B0603020102020204" pitchFamily="34" charset="0"/>
          <a:ea typeface="+mn-ea"/>
          <a:cs typeface="+mn-cs"/>
        </a:defRPr>
      </a:lvl1pPr>
      <a:lvl2pPr marL="576263" indent="-233363" algn="l" defTabSz="685800" rtl="0" eaLnBrk="1" latinLnBrk="0" hangingPunct="1">
        <a:lnSpc>
          <a:spcPct val="90000"/>
        </a:lnSpc>
        <a:spcBef>
          <a:spcPts val="375"/>
        </a:spcBef>
        <a:buFont typeface="Franklin Gothic Medium" panose="020B0603020102020204" pitchFamily="34" charset="0"/>
        <a:buChar char="–"/>
        <a:defRPr sz="2400" kern="1200">
          <a:solidFill>
            <a:schemeClr val="tx1"/>
          </a:solidFill>
          <a:latin typeface="Franklin Gothic Medium" panose="020B06030201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tx1"/>
          </a:solidFill>
          <a:latin typeface="Franklin Gothic Medium" panose="020B06030201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Franklin Gothic Medium" panose="020B06030201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rose.thiel.wattenbarger@gmail.com"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pPr algn="ctr"/>
            <a:r>
              <a:rPr lang="en-US" b="1" i="0" dirty="0">
                <a:effectLst/>
                <a:latin typeface="Franklin Gothic Demi" panose="020B0703020102020204" pitchFamily="34" charset="0"/>
              </a:rPr>
              <a:t>Brain Injury Advisory Board</a:t>
            </a:r>
          </a:p>
          <a:p>
            <a:pPr algn="ctr"/>
            <a:r>
              <a:rPr lang="en-US" dirty="0"/>
              <a:t>Quarterly Meeting</a:t>
            </a:r>
          </a:p>
        </p:txBody>
      </p:sp>
      <p:sp>
        <p:nvSpPr>
          <p:cNvPr id="10" name="Text Placeholder 9"/>
          <p:cNvSpPr>
            <a:spLocks noGrp="1"/>
          </p:cNvSpPr>
          <p:nvPr>
            <p:ph type="body" sz="quarter" idx="12"/>
          </p:nvPr>
        </p:nvSpPr>
        <p:spPr>
          <a:xfrm>
            <a:off x="2871835" y="3571875"/>
            <a:ext cx="5774267" cy="921273"/>
          </a:xfrm>
        </p:spPr>
        <p:txBody>
          <a:bodyPr>
            <a:noAutofit/>
          </a:bodyPr>
          <a:lstStyle/>
          <a:p>
            <a:pPr algn="ctr"/>
            <a:r>
              <a:rPr lang="en-US" dirty="0">
                <a:latin typeface="Franklin Gothic Demi" panose="020B0703020102020204" pitchFamily="34" charset="0"/>
              </a:rPr>
              <a:t>June 13, 2024</a:t>
            </a:r>
          </a:p>
        </p:txBody>
      </p:sp>
      <p:sp>
        <p:nvSpPr>
          <p:cNvPr id="5" name="TextBox 4">
            <a:extLst>
              <a:ext uri="{FF2B5EF4-FFF2-40B4-BE49-F238E27FC236}">
                <a16:creationId xmlns:a16="http://schemas.microsoft.com/office/drawing/2014/main" id="{97429462-0965-46CB-9B09-E0CCC078AF48}"/>
              </a:ext>
            </a:extLst>
          </p:cNvPr>
          <p:cNvSpPr txBox="1"/>
          <p:nvPr/>
        </p:nvSpPr>
        <p:spPr>
          <a:xfrm>
            <a:off x="3369729" y="4802864"/>
            <a:ext cx="4564596" cy="646331"/>
          </a:xfrm>
          <a:prstGeom prst="rect">
            <a:avLst/>
          </a:prstGeom>
          <a:noFill/>
        </p:spPr>
        <p:txBody>
          <a:bodyPr wrap="square">
            <a:spAutoFit/>
          </a:bodyPr>
          <a:lstStyle/>
          <a:p>
            <a:r>
              <a:rPr lang="en-US" b="1" dirty="0">
                <a:latin typeface="Franklin Gothic Demi" panose="020B0703020102020204" pitchFamily="34" charset="0"/>
              </a:rPr>
              <a:t>Rosanne Randall </a:t>
            </a:r>
          </a:p>
          <a:p>
            <a:r>
              <a:rPr lang="en-US" b="1" dirty="0">
                <a:latin typeface="Franklin Gothic Demi" panose="020B0703020102020204" pitchFamily="34" charset="0"/>
              </a:rPr>
              <a:t>Brain Injury Advisory Council Chair </a:t>
            </a:r>
            <a:endParaRPr lang="en-US" sz="1800" b="1" dirty="0">
              <a:latin typeface="Franklin Gothic Demi" panose="020B0703020102020204" pitchFamily="34" charset="0"/>
            </a:endParaRPr>
          </a:p>
        </p:txBody>
      </p:sp>
    </p:spTree>
    <p:extLst>
      <p:ext uri="{BB962C8B-B14F-4D97-AF65-F5344CB8AC3E}">
        <p14:creationId xmlns:p14="http://schemas.microsoft.com/office/powerpoint/2010/main" val="4054713579"/>
      </p:ext>
    </p:extLst>
  </p:cSld>
  <p:clrMapOvr>
    <a:masterClrMapping/>
  </p:clrMapOvr>
  <mc:AlternateContent xmlns:mc="http://schemas.openxmlformats.org/markup-compatibility/2006" xmlns:p14="http://schemas.microsoft.com/office/powerpoint/2010/main">
    <mc:Choice Requires="p14">
      <p:transition spd="slow" p14:dur="2000" advTm="2528"/>
    </mc:Choice>
    <mc:Fallback xmlns="">
      <p:transition spd="slow" advTm="2528"/>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10</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Public Comment Period</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12:30 – 12:45</a:t>
            </a:r>
          </a:p>
        </p:txBody>
      </p:sp>
      <p:sp>
        <p:nvSpPr>
          <p:cNvPr id="4" name="Text Placeholder 3">
            <a:extLst>
              <a:ext uri="{FF2B5EF4-FFF2-40B4-BE49-F238E27FC236}">
                <a16:creationId xmlns:a16="http://schemas.microsoft.com/office/drawing/2014/main" id="{74D579E5-96B3-B2F0-8532-8849E6225080}"/>
              </a:ext>
            </a:extLst>
          </p:cNvPr>
          <p:cNvSpPr>
            <a:spLocks noGrp="1"/>
          </p:cNvSpPr>
          <p:nvPr>
            <p:ph type="body" sz="quarter" idx="10"/>
          </p:nvPr>
        </p:nvSpPr>
        <p:spPr>
          <a:xfrm>
            <a:off x="0" y="2144995"/>
            <a:ext cx="9144000" cy="1278466"/>
          </a:xfrm>
        </p:spPr>
        <p:txBody>
          <a:bodyPr/>
          <a:lstStyle/>
          <a:p>
            <a:pPr marL="0" indent="0" algn="ctr">
              <a:buNone/>
            </a:pPr>
            <a:r>
              <a:rPr lang="en-US" sz="4000" b="1" dirty="0"/>
              <a:t>Public Comment Period,</a:t>
            </a:r>
          </a:p>
          <a:p>
            <a:pPr marL="0" indent="0" algn="ctr">
              <a:buNone/>
            </a:pPr>
            <a:r>
              <a:rPr lang="en-US" sz="4000" b="1" dirty="0"/>
              <a:t>Open to All</a:t>
            </a:r>
          </a:p>
          <a:p>
            <a:pPr marL="0" indent="0" algn="ctr">
              <a:buNone/>
            </a:pPr>
            <a:endParaRPr lang="en-US" sz="4000" b="1" dirty="0"/>
          </a:p>
        </p:txBody>
      </p:sp>
      <p:sp>
        <p:nvSpPr>
          <p:cNvPr id="8" name="TextBox 7">
            <a:extLst>
              <a:ext uri="{FF2B5EF4-FFF2-40B4-BE49-F238E27FC236}">
                <a16:creationId xmlns:a16="http://schemas.microsoft.com/office/drawing/2014/main" id="{DB409540-5724-1C5C-2932-F2ED359868B8}"/>
              </a:ext>
            </a:extLst>
          </p:cNvPr>
          <p:cNvSpPr txBox="1"/>
          <p:nvPr/>
        </p:nvSpPr>
        <p:spPr>
          <a:xfrm>
            <a:off x="279586" y="4514294"/>
            <a:ext cx="8632831" cy="1661993"/>
          </a:xfrm>
          <a:prstGeom prst="rect">
            <a:avLst/>
          </a:prstGeom>
          <a:noFill/>
        </p:spPr>
        <p:txBody>
          <a:bodyPr wrap="square" rtlCol="0">
            <a:spAutoFit/>
          </a:bodyPr>
          <a:lstStyle/>
          <a:p>
            <a:pPr marL="0" indent="0" algn="ctr">
              <a:buNone/>
            </a:pPr>
            <a:r>
              <a:rPr lang="en-US" sz="2800" dirty="0">
                <a:latin typeface="Franklin Gothic Medium" panose="020B0603020102020204" pitchFamily="34" charset="0"/>
              </a:rPr>
              <a:t>Please Keep all Comments Respectful.</a:t>
            </a:r>
          </a:p>
          <a:p>
            <a:pPr marL="0" indent="0" algn="ctr">
              <a:buNone/>
            </a:pPr>
            <a:r>
              <a:rPr lang="en-US" sz="2800" dirty="0">
                <a:latin typeface="Franklin Gothic Medium" panose="020B0603020102020204" pitchFamily="34" charset="0"/>
              </a:rPr>
              <a:t>Derogatory and Inflammatory Comments Directed at Individuals rather than topics will not be tolerated. </a:t>
            </a:r>
          </a:p>
          <a:p>
            <a:endParaRPr lang="en-US" dirty="0"/>
          </a:p>
        </p:txBody>
      </p:sp>
    </p:spTree>
    <p:extLst>
      <p:ext uri="{BB962C8B-B14F-4D97-AF65-F5344CB8AC3E}">
        <p14:creationId xmlns:p14="http://schemas.microsoft.com/office/powerpoint/2010/main" val="65135326"/>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11</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Wrap –Up/ Adjourn</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12:45 – 1:00</a:t>
            </a:r>
          </a:p>
        </p:txBody>
      </p:sp>
      <p:sp>
        <p:nvSpPr>
          <p:cNvPr id="4" name="Text Placeholder 3">
            <a:extLst>
              <a:ext uri="{FF2B5EF4-FFF2-40B4-BE49-F238E27FC236}">
                <a16:creationId xmlns:a16="http://schemas.microsoft.com/office/drawing/2014/main" id="{74D579E5-96B3-B2F0-8532-8849E6225080}"/>
              </a:ext>
            </a:extLst>
          </p:cNvPr>
          <p:cNvSpPr>
            <a:spLocks noGrp="1"/>
          </p:cNvSpPr>
          <p:nvPr>
            <p:ph type="body" sz="quarter" idx="10"/>
          </p:nvPr>
        </p:nvSpPr>
        <p:spPr>
          <a:xfrm>
            <a:off x="0" y="2144995"/>
            <a:ext cx="9144000" cy="1278466"/>
          </a:xfrm>
        </p:spPr>
        <p:txBody>
          <a:bodyPr/>
          <a:lstStyle/>
          <a:p>
            <a:pPr marL="0" indent="0" algn="ctr">
              <a:buNone/>
            </a:pPr>
            <a:r>
              <a:rPr lang="en-US" sz="4000" b="1" dirty="0"/>
              <a:t>Questions or Comments?</a:t>
            </a:r>
          </a:p>
          <a:p>
            <a:pPr marL="0" indent="0" algn="ctr">
              <a:buNone/>
            </a:pPr>
            <a:endParaRPr lang="en-US" sz="4000" b="1" dirty="0"/>
          </a:p>
        </p:txBody>
      </p:sp>
      <p:sp>
        <p:nvSpPr>
          <p:cNvPr id="10" name="TextBox 9">
            <a:extLst>
              <a:ext uri="{FF2B5EF4-FFF2-40B4-BE49-F238E27FC236}">
                <a16:creationId xmlns:a16="http://schemas.microsoft.com/office/drawing/2014/main" id="{6A8AF1C0-1B79-A647-C123-B70E711FCCEE}"/>
              </a:ext>
            </a:extLst>
          </p:cNvPr>
          <p:cNvSpPr txBox="1"/>
          <p:nvPr/>
        </p:nvSpPr>
        <p:spPr>
          <a:xfrm>
            <a:off x="392320" y="3838252"/>
            <a:ext cx="8195529" cy="2062103"/>
          </a:xfrm>
          <a:prstGeom prst="rect">
            <a:avLst/>
          </a:prstGeom>
          <a:noFill/>
        </p:spPr>
        <p:txBody>
          <a:bodyPr wrap="square">
            <a:spAutoFit/>
          </a:bodyPr>
          <a:lstStyle/>
          <a:p>
            <a:pPr algn="ctr"/>
            <a:r>
              <a:rPr lang="en-US" sz="3200" b="1" dirty="0">
                <a:latin typeface="Franklin Gothic Medium" panose="020B0603020102020204" pitchFamily="34" charset="0"/>
              </a:rPr>
              <a:t>Contact Council Chair, Rose Randall at:</a:t>
            </a:r>
          </a:p>
          <a:p>
            <a:pPr algn="ctr"/>
            <a:r>
              <a:rPr lang="en-US" sz="3200" b="1" dirty="0">
                <a:solidFill>
                  <a:srgbClr val="52849C"/>
                </a:solidFill>
                <a:latin typeface="Franklin Gothic Medium" panose="020B0603020102020204" pitchFamily="34" charset="0"/>
                <a:hlinkClick r:id="rId3">
                  <a:extLst>
                    <a:ext uri="{A12FA001-AC4F-418D-AE19-62706E023703}">
                      <ahyp:hlinkClr xmlns:ahyp="http://schemas.microsoft.com/office/drawing/2018/hyperlinkcolor" val="tx"/>
                    </a:ext>
                  </a:extLst>
                </a:hlinkClick>
              </a:rPr>
              <a:t>r</a:t>
            </a:r>
            <a:r>
              <a:rPr lang="en-US" sz="3200" b="1" dirty="0">
                <a:latin typeface="Franklin Gothic Medium" panose="020B0603020102020204" pitchFamily="34" charset="0"/>
                <a:hlinkClick r:id="rId3">
                  <a:extLst>
                    <a:ext uri="{A12FA001-AC4F-418D-AE19-62706E023703}">
                      <ahyp:hlinkClr xmlns:ahyp="http://schemas.microsoft.com/office/drawing/2018/hyperlinkcolor" val="tx"/>
                    </a:ext>
                  </a:extLst>
                </a:hlinkClick>
              </a:rPr>
              <a:t>ose.thiel.wattenbarger@gmail.com</a:t>
            </a:r>
            <a:r>
              <a:rPr lang="en-US" sz="3200" b="1" dirty="0">
                <a:latin typeface="Franklin Gothic Medium" panose="020B0603020102020204" pitchFamily="34" charset="0"/>
              </a:rPr>
              <a:t> or </a:t>
            </a:r>
          </a:p>
          <a:p>
            <a:pPr algn="ctr"/>
            <a:r>
              <a:rPr lang="en-US" sz="3200" b="1" dirty="0">
                <a:latin typeface="Franklin Gothic Medium" panose="020B0603020102020204" pitchFamily="34" charset="0"/>
              </a:rPr>
              <a:t>Please reach out to</a:t>
            </a:r>
          </a:p>
          <a:p>
            <a:pPr algn="ctr"/>
            <a:r>
              <a:rPr lang="en-US" sz="3200" b="1" dirty="0" err="1">
                <a:effectLst/>
                <a:latin typeface="Franklin Gothic Medium" panose="020B0603020102020204" pitchFamily="34" charset="0"/>
                <a:ea typeface="Calibri" panose="020F0502020204030204" pitchFamily="34" charset="0"/>
              </a:rPr>
              <a:t>TBIContact@dhhs.nc.gov</a:t>
            </a:r>
            <a:r>
              <a:rPr lang="en-US" sz="3200" b="1" dirty="0">
                <a:effectLst/>
                <a:latin typeface="Franklin Gothic Medium" panose="020B0603020102020204" pitchFamily="34" charset="0"/>
                <a:ea typeface="Calibri" panose="020F0502020204030204" pitchFamily="34" charset="0"/>
              </a:rPr>
              <a:t> </a:t>
            </a:r>
          </a:p>
        </p:txBody>
      </p:sp>
    </p:spTree>
    <p:extLst>
      <p:ext uri="{BB962C8B-B14F-4D97-AF65-F5344CB8AC3E}">
        <p14:creationId xmlns:p14="http://schemas.microsoft.com/office/powerpoint/2010/main" val="1903524412"/>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A69E88C-FD1F-7E95-A43A-F41A13071166}"/>
              </a:ext>
            </a:extLst>
          </p:cNvPr>
          <p:cNvSpPr>
            <a:spLocks noGrp="1"/>
          </p:cNvSpPr>
          <p:nvPr>
            <p:ph type="body" sz="quarter" idx="10"/>
          </p:nvPr>
        </p:nvSpPr>
        <p:spPr>
          <a:xfrm>
            <a:off x="628650" y="1650999"/>
            <a:ext cx="7888288" cy="4592638"/>
          </a:xfrm>
        </p:spPr>
        <p:txBody>
          <a:bodyPr/>
          <a:lstStyle/>
          <a:p>
            <a:r>
              <a:rPr lang="en-US" sz="2400" dirty="0">
                <a:latin typeface="Franklin Gothic Demi" panose="020B0703020102020204" pitchFamily="34" charset="0"/>
                <a:ea typeface="Calibri" panose="020F0502020204030204" pitchFamily="34" charset="0"/>
              </a:rPr>
              <a:t>Meeting Expectations and Ground Rules</a:t>
            </a:r>
          </a:p>
          <a:p>
            <a:pPr lvl="1"/>
            <a:r>
              <a:rPr lang="en-US" sz="2000" dirty="0">
                <a:latin typeface="Franklin Gothic Demi" panose="020B0703020102020204" pitchFamily="34" charset="0"/>
                <a:ea typeface="Calibri" panose="020F0502020204030204" pitchFamily="34" charset="0"/>
              </a:rPr>
              <a:t>Hold comments until the end of presentations</a:t>
            </a:r>
          </a:p>
          <a:p>
            <a:pPr lvl="1"/>
            <a:r>
              <a:rPr lang="en-US" sz="2000" dirty="0">
                <a:latin typeface="Franklin Gothic Demi" panose="020B0703020102020204" pitchFamily="34" charset="0"/>
                <a:ea typeface="Calibri" panose="020F0502020204030204" pitchFamily="34" charset="0"/>
              </a:rPr>
              <a:t>All comments not related to presentations or public comments will be addressed during </a:t>
            </a:r>
            <a:r>
              <a:rPr lang="en-US" sz="2000" b="1" u="sng" dirty="0">
                <a:latin typeface="Franklin Gothic Demi" panose="020B0703020102020204" pitchFamily="34" charset="0"/>
                <a:ea typeface="Calibri" panose="020F0502020204030204" pitchFamily="34" charset="0"/>
              </a:rPr>
              <a:t>Public Comment Period</a:t>
            </a:r>
            <a:endParaRPr lang="en-US" sz="2000" dirty="0">
              <a:latin typeface="Franklin Gothic Demi" panose="020B0703020102020204" pitchFamily="34" charset="0"/>
              <a:ea typeface="Calibri" panose="020F0502020204030204" pitchFamily="34" charset="0"/>
            </a:endParaRPr>
          </a:p>
          <a:p>
            <a:endParaRPr lang="en-US" sz="2400" dirty="0">
              <a:effectLst/>
              <a:latin typeface="Franklin Gothic Demi" panose="020B0703020102020204" pitchFamily="34" charset="0"/>
              <a:ea typeface="Calibri" panose="020F0502020204030204" pitchFamily="34" charset="0"/>
            </a:endParaRPr>
          </a:p>
          <a:p>
            <a:r>
              <a:rPr lang="en-US" sz="2400" dirty="0">
                <a:effectLst/>
                <a:latin typeface="Franklin Gothic Demi" panose="020B0703020102020204" pitchFamily="34" charset="0"/>
                <a:ea typeface="Calibri" panose="020F0502020204030204" pitchFamily="34" charset="0"/>
              </a:rPr>
              <a:t>Council Member Engagement</a:t>
            </a:r>
          </a:p>
          <a:p>
            <a:pPr lvl="1"/>
            <a:r>
              <a:rPr lang="en-US" sz="2000" dirty="0">
                <a:latin typeface="Franklin Gothic Demi" panose="020B0703020102020204" pitchFamily="34" charset="0"/>
                <a:ea typeface="Calibri" panose="020F0502020204030204" pitchFamily="34" charset="0"/>
              </a:rPr>
              <a:t>Voting Member Identification</a:t>
            </a:r>
          </a:p>
          <a:p>
            <a:pPr lvl="1"/>
            <a:r>
              <a:rPr lang="en-US" sz="2000" dirty="0">
                <a:latin typeface="Franklin Gothic Demi" panose="020B0703020102020204" pitchFamily="34" charset="0"/>
                <a:ea typeface="Calibri" panose="020F0502020204030204" pitchFamily="34" charset="0"/>
              </a:rPr>
              <a:t>Council Member Engagement</a:t>
            </a:r>
            <a:endParaRPr lang="en-US" sz="2000" dirty="0">
              <a:effectLst/>
              <a:latin typeface="Franklin Gothic Demi" panose="020B0703020102020204" pitchFamily="34" charset="0"/>
              <a:ea typeface="Calibri" panose="020F0502020204030204" pitchFamily="34" charset="0"/>
            </a:endParaRPr>
          </a:p>
          <a:p>
            <a:endParaRPr lang="en-US" sz="2400" dirty="0">
              <a:effectLst/>
              <a:latin typeface="Franklin Gothic Demi" panose="020B0703020102020204" pitchFamily="34" charset="0"/>
              <a:ea typeface="Calibri" panose="020F0502020204030204" pitchFamily="34" charset="0"/>
            </a:endParaRPr>
          </a:p>
          <a:p>
            <a:pPr lvl="1"/>
            <a:endParaRPr lang="en-US" sz="1800" dirty="0">
              <a:effectLst/>
              <a:latin typeface="Franklin Gothic Demi" panose="020B0703020102020204" pitchFamily="34" charset="0"/>
              <a:ea typeface="Calibri" panose="020F0502020204030204" pitchFamily="34" charset="0"/>
            </a:endParaRPr>
          </a:p>
          <a:p>
            <a:endParaRPr lang="en-US" sz="2000" dirty="0">
              <a:latin typeface="Calibri" panose="020F0502020204030204" pitchFamily="34" charset="0"/>
              <a:ea typeface="Calibri" panose="020F0502020204030204" pitchFamily="34" charset="0"/>
            </a:endParaRPr>
          </a:p>
        </p:txBody>
      </p:sp>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2</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71656"/>
            <a:ext cx="7843267" cy="548640"/>
          </a:xfrm>
        </p:spPr>
        <p:txBody>
          <a:bodyPr/>
          <a:lstStyle/>
          <a:p>
            <a:pPr algn="ctr"/>
            <a:r>
              <a:rPr lang="en-US" sz="4000" b="1" dirty="0">
                <a:solidFill>
                  <a:schemeClr val="tx1"/>
                </a:solidFill>
              </a:rPr>
              <a:t>Welcome</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9:00 – 9:15</a:t>
            </a:r>
          </a:p>
        </p:txBody>
      </p:sp>
    </p:spTree>
    <p:extLst>
      <p:ext uri="{BB962C8B-B14F-4D97-AF65-F5344CB8AC3E}">
        <p14:creationId xmlns:p14="http://schemas.microsoft.com/office/powerpoint/2010/main" val="1692381910"/>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3</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Council Business</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9:15 – 9:30</a:t>
            </a:r>
          </a:p>
        </p:txBody>
      </p:sp>
      <p:sp>
        <p:nvSpPr>
          <p:cNvPr id="12" name="Title 5">
            <a:extLst>
              <a:ext uri="{FF2B5EF4-FFF2-40B4-BE49-F238E27FC236}">
                <a16:creationId xmlns:a16="http://schemas.microsoft.com/office/drawing/2014/main" id="{534EFA7A-5004-5571-A89D-3735C8BB60F3}"/>
              </a:ext>
            </a:extLst>
          </p:cNvPr>
          <p:cNvSpPr txBox="1">
            <a:spLocks/>
          </p:cNvSpPr>
          <p:nvPr/>
        </p:nvSpPr>
        <p:spPr>
          <a:xfrm>
            <a:off x="674369" y="454723"/>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4000" b="1" dirty="0">
                <a:solidFill>
                  <a:schemeClr val="tx1"/>
                </a:solidFill>
              </a:rPr>
              <a:t>Council Business</a:t>
            </a:r>
          </a:p>
        </p:txBody>
      </p:sp>
      <p:sp>
        <p:nvSpPr>
          <p:cNvPr id="14" name="Title 5">
            <a:extLst>
              <a:ext uri="{FF2B5EF4-FFF2-40B4-BE49-F238E27FC236}">
                <a16:creationId xmlns:a16="http://schemas.microsoft.com/office/drawing/2014/main" id="{792AB763-5BFB-8616-0A62-D8ABF0BFDE9A}"/>
              </a:ext>
            </a:extLst>
          </p:cNvPr>
          <p:cNvSpPr txBox="1">
            <a:spLocks/>
          </p:cNvSpPr>
          <p:nvPr/>
        </p:nvSpPr>
        <p:spPr>
          <a:xfrm>
            <a:off x="661879" y="144640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State of BIAC Update</a:t>
            </a:r>
          </a:p>
        </p:txBody>
      </p:sp>
      <p:sp>
        <p:nvSpPr>
          <p:cNvPr id="2" name="Text Placeholder 1">
            <a:extLst>
              <a:ext uri="{FF2B5EF4-FFF2-40B4-BE49-F238E27FC236}">
                <a16:creationId xmlns:a16="http://schemas.microsoft.com/office/drawing/2014/main" id="{02C0F33A-BE08-9F0D-2321-3D0AFD375002}"/>
              </a:ext>
            </a:extLst>
          </p:cNvPr>
          <p:cNvSpPr>
            <a:spLocks noGrp="1"/>
          </p:cNvSpPr>
          <p:nvPr>
            <p:ph type="body" sz="quarter" idx="10"/>
          </p:nvPr>
        </p:nvSpPr>
        <p:spPr>
          <a:xfrm>
            <a:off x="629348" y="1918946"/>
            <a:ext cx="7888288" cy="4592638"/>
          </a:xfrm>
        </p:spPr>
        <p:txBody>
          <a:bodyPr/>
          <a:lstStyle/>
          <a:p>
            <a:r>
              <a:rPr lang="en-US" dirty="0">
                <a:latin typeface="Franklin Gothic Demi" panose="020B0703020102020204" pitchFamily="34" charset="0"/>
                <a:ea typeface="Calibri" panose="020F0502020204030204" pitchFamily="34" charset="0"/>
              </a:rPr>
              <a:t>Annual Report Hold</a:t>
            </a:r>
          </a:p>
          <a:p>
            <a:r>
              <a:rPr lang="en-US" dirty="0">
                <a:latin typeface="Franklin Gothic Demi" panose="020B0703020102020204" pitchFamily="34" charset="0"/>
                <a:ea typeface="Calibri" panose="020F0502020204030204" pitchFamily="34" charset="0"/>
              </a:rPr>
              <a:t>Committee Hold</a:t>
            </a:r>
          </a:p>
          <a:p>
            <a:r>
              <a:rPr lang="en-US" dirty="0">
                <a:latin typeface="Franklin Gothic Demi" panose="020B0703020102020204" pitchFamily="34" charset="0"/>
                <a:ea typeface="Calibri" panose="020F0502020204030204" pitchFamily="34" charset="0"/>
              </a:rPr>
              <a:t>BIAC Composition Hold</a:t>
            </a:r>
          </a:p>
          <a:p>
            <a:r>
              <a:rPr lang="en-US" dirty="0">
                <a:latin typeface="Franklin Gothic Demi" panose="020B0703020102020204" pitchFamily="34" charset="0"/>
                <a:ea typeface="Calibri" panose="020F0502020204030204" pitchFamily="34" charset="0"/>
              </a:rPr>
              <a:t>Attendance Expectations (Bylaws)</a:t>
            </a:r>
          </a:p>
          <a:p>
            <a:pPr marL="342900" lvl="1" indent="0">
              <a:buNone/>
            </a:pPr>
            <a:endParaRPr lang="en-US" sz="1800" dirty="0">
              <a:latin typeface="Franklin Gothic Demi" panose="020B0703020102020204" pitchFamily="34" charset="0"/>
              <a:ea typeface="Calibri" panose="020F0502020204030204" pitchFamily="34" charset="0"/>
            </a:endParaRPr>
          </a:p>
          <a:p>
            <a:endParaRPr lang="en-US" sz="2400" dirty="0">
              <a:effectLst/>
              <a:latin typeface="Franklin Gothic Demi" panose="020B0703020102020204" pitchFamily="34" charset="0"/>
              <a:ea typeface="Calibri" panose="020F0502020204030204" pitchFamily="34" charset="0"/>
            </a:endParaRPr>
          </a:p>
          <a:p>
            <a:endParaRPr lang="en-US" dirty="0">
              <a:effectLst/>
              <a:latin typeface="Franklin Gothic Demi" panose="020B0703020102020204" pitchFamily="34" charset="0"/>
              <a:ea typeface="Calibri" panose="020F0502020204030204" pitchFamily="34" charset="0"/>
            </a:endParaRPr>
          </a:p>
          <a:p>
            <a:pPr lvl="1"/>
            <a:endParaRPr lang="en-US" sz="2000" dirty="0">
              <a:effectLst/>
              <a:latin typeface="Franklin Gothic Demi" panose="020B0703020102020204" pitchFamily="34" charset="0"/>
              <a:ea typeface="Calibri" panose="020F0502020204030204" pitchFamily="34" charset="0"/>
            </a:endParaRPr>
          </a:p>
          <a:p>
            <a:endParaRPr lang="en-US" sz="24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25536364"/>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4</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383283"/>
            <a:ext cx="7843267" cy="548640"/>
          </a:xfrm>
        </p:spPr>
        <p:txBody>
          <a:bodyPr/>
          <a:lstStyle/>
          <a:p>
            <a:pPr algn="ctr"/>
            <a:r>
              <a:rPr lang="en-US" sz="4000" b="1" dirty="0">
                <a:solidFill>
                  <a:schemeClr val="tx1"/>
                </a:solidFill>
              </a:rPr>
              <a:t>Council Business</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882706"/>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9:30 – 10:00</a:t>
            </a:r>
          </a:p>
        </p:txBody>
      </p:sp>
      <p:sp>
        <p:nvSpPr>
          <p:cNvPr id="14" name="Title 5">
            <a:extLst>
              <a:ext uri="{FF2B5EF4-FFF2-40B4-BE49-F238E27FC236}">
                <a16:creationId xmlns:a16="http://schemas.microsoft.com/office/drawing/2014/main" id="{792AB763-5BFB-8616-0A62-D8ABF0BFDE9A}"/>
              </a:ext>
            </a:extLst>
          </p:cNvPr>
          <p:cNvSpPr txBox="1">
            <a:spLocks/>
          </p:cNvSpPr>
          <p:nvPr/>
        </p:nvSpPr>
        <p:spPr>
          <a:xfrm>
            <a:off x="661879" y="1274946"/>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Attendance</a:t>
            </a:r>
          </a:p>
        </p:txBody>
      </p:sp>
      <p:pic>
        <p:nvPicPr>
          <p:cNvPr id="2" name="Picture 1">
            <a:extLst>
              <a:ext uri="{FF2B5EF4-FFF2-40B4-BE49-F238E27FC236}">
                <a16:creationId xmlns:a16="http://schemas.microsoft.com/office/drawing/2014/main" id="{D1FD6072-B83C-8F99-446C-A69DAF03AE63}"/>
              </a:ext>
            </a:extLst>
          </p:cNvPr>
          <p:cNvPicPr>
            <a:picLocks noChangeAspect="1"/>
          </p:cNvPicPr>
          <p:nvPr/>
        </p:nvPicPr>
        <p:blipFill>
          <a:blip r:embed="rId3"/>
          <a:stretch>
            <a:fillRect/>
          </a:stretch>
        </p:blipFill>
        <p:spPr>
          <a:xfrm>
            <a:off x="271463" y="2162858"/>
            <a:ext cx="4557712" cy="4060551"/>
          </a:xfrm>
          <a:prstGeom prst="rect">
            <a:avLst/>
          </a:prstGeom>
          <a:ln w="28575">
            <a:solidFill>
              <a:schemeClr val="tx1"/>
            </a:solidFill>
          </a:ln>
        </p:spPr>
      </p:pic>
      <p:sp>
        <p:nvSpPr>
          <p:cNvPr id="3" name="TextBox 2">
            <a:extLst>
              <a:ext uri="{FF2B5EF4-FFF2-40B4-BE49-F238E27FC236}">
                <a16:creationId xmlns:a16="http://schemas.microsoft.com/office/drawing/2014/main" id="{E2E258D1-80E7-E648-D113-C5384238136C}"/>
              </a:ext>
            </a:extLst>
          </p:cNvPr>
          <p:cNvSpPr txBox="1"/>
          <p:nvPr/>
        </p:nvSpPr>
        <p:spPr>
          <a:xfrm>
            <a:off x="5200660" y="1565017"/>
            <a:ext cx="3854982" cy="5355312"/>
          </a:xfrm>
          <a:prstGeom prst="rect">
            <a:avLst/>
          </a:prstGeom>
          <a:noFill/>
        </p:spPr>
        <p:txBody>
          <a:bodyPr wrap="square" rtlCol="0">
            <a:spAutoFit/>
          </a:bodyPr>
          <a:lstStyle/>
          <a:p>
            <a:pPr marL="342900" marR="0" lvl="0" indent="-342900">
              <a:spcBef>
                <a:spcPts val="0"/>
              </a:spcBef>
              <a:spcAft>
                <a:spcPts val="0"/>
              </a:spcAft>
              <a:buFont typeface="Symbol" pitchFamily="2" charset="2"/>
              <a:buChar char=""/>
            </a:pPr>
            <a:r>
              <a:rPr lang="en-US" dirty="0">
                <a:effectLst/>
                <a:latin typeface="Times New Roman" panose="02020603050405020304" pitchFamily="18" charset="0"/>
                <a:ea typeface="Times New Roman" panose="02020603050405020304" pitchFamily="18" charset="0"/>
              </a:rPr>
              <a:t>28 total members.</a:t>
            </a:r>
          </a:p>
          <a:p>
            <a:pPr marL="342900" marR="0" lvl="0" indent="-342900">
              <a:spcBef>
                <a:spcPts val="0"/>
              </a:spcBef>
              <a:spcAft>
                <a:spcPts val="0"/>
              </a:spcAft>
              <a:buFont typeface="Symbol" pitchFamily="2" charset="2"/>
              <a:buChar char=""/>
            </a:pPr>
            <a:r>
              <a:rPr lang="en-US" dirty="0">
                <a:effectLst/>
                <a:latin typeface="Times New Roman" panose="02020603050405020304" pitchFamily="18" charset="0"/>
                <a:ea typeface="Times New Roman" panose="02020603050405020304" pitchFamily="18" charset="0"/>
              </a:rPr>
              <a:t>21 Voting Members.</a:t>
            </a:r>
          </a:p>
          <a:p>
            <a:pPr marL="342900" marR="0" lvl="0" indent="-342900">
              <a:spcBef>
                <a:spcPts val="0"/>
              </a:spcBef>
              <a:spcAft>
                <a:spcPts val="0"/>
              </a:spcAft>
              <a:buFont typeface="Symbol" pitchFamily="2" charset="2"/>
              <a:buChar char=""/>
            </a:pPr>
            <a:r>
              <a:rPr lang="en-US" dirty="0">
                <a:latin typeface="Times New Roman" panose="02020603050405020304" pitchFamily="18" charset="0"/>
                <a:ea typeface="Times New Roman" panose="02020603050405020304" pitchFamily="18" charset="0"/>
              </a:rPr>
              <a:t>6 Meeting </a:t>
            </a:r>
            <a:r>
              <a:rPr lang="en-US" dirty="0">
                <a:effectLst/>
                <a:latin typeface="Times New Roman" panose="02020603050405020304" pitchFamily="18" charset="0"/>
                <a:ea typeface="Times New Roman" panose="02020603050405020304" pitchFamily="18" charset="0"/>
              </a:rPr>
              <a:t>Attendance Averages:</a:t>
            </a:r>
          </a:p>
          <a:p>
            <a:pPr marL="742950" marR="0" lvl="1" indent="-285750">
              <a:spcBef>
                <a:spcPts val="0"/>
              </a:spcBef>
              <a:spcAft>
                <a:spcPts val="0"/>
              </a:spcAft>
              <a:buFont typeface="Courier New" panose="02070309020205020404" pitchFamily="49" charset="0"/>
              <a:buChar char="o"/>
            </a:pPr>
            <a:r>
              <a:rPr lang="en-US" dirty="0">
                <a:latin typeface="Times New Roman" panose="02020603050405020304" pitchFamily="18" charset="0"/>
                <a:ea typeface="Times New Roman" panose="02020603050405020304" pitchFamily="18" charset="0"/>
              </a:rPr>
              <a:t>Council </a:t>
            </a:r>
            <a:r>
              <a:rPr lang="en-US" dirty="0">
                <a:effectLst/>
                <a:latin typeface="Times New Roman" panose="02020603050405020304" pitchFamily="18" charset="0"/>
                <a:ea typeface="Times New Roman" panose="02020603050405020304" pitchFamily="18" charset="0"/>
              </a:rPr>
              <a:t>Quorum: </a:t>
            </a:r>
            <a:r>
              <a:rPr lang="en-US" b="1" dirty="0">
                <a:effectLst/>
                <a:latin typeface="Times New Roman" panose="02020603050405020304" pitchFamily="18" charset="0"/>
                <a:ea typeface="Times New Roman" panose="02020603050405020304" pitchFamily="18" charset="0"/>
              </a:rPr>
              <a:t>67%</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dirty="0">
                <a:effectLst/>
                <a:latin typeface="Times New Roman" panose="02020603050405020304" pitchFamily="18" charset="0"/>
                <a:ea typeface="Times New Roman" panose="02020603050405020304" pitchFamily="18" charset="0"/>
              </a:rPr>
              <a:t>Average Attendance: </a:t>
            </a:r>
            <a:r>
              <a:rPr lang="en-US" b="1" dirty="0">
                <a:effectLst/>
                <a:latin typeface="Times New Roman" panose="02020603050405020304" pitchFamily="18" charset="0"/>
                <a:ea typeface="Times New Roman" panose="02020603050405020304" pitchFamily="18" charset="0"/>
              </a:rPr>
              <a:t>64%</a:t>
            </a:r>
            <a:r>
              <a:rPr lang="en-US" dirty="0">
                <a:effectLst/>
                <a:latin typeface="Times New Roman" panose="02020603050405020304" pitchFamily="18" charset="0"/>
                <a:ea typeface="Times New Roman" panose="02020603050405020304" pitchFamily="18" charset="0"/>
              </a:rPr>
              <a:t> </a:t>
            </a:r>
          </a:p>
          <a:p>
            <a:pPr marL="742950" marR="0" lvl="1" indent="-285750">
              <a:spcBef>
                <a:spcPts val="0"/>
              </a:spcBef>
              <a:spcAft>
                <a:spcPts val="0"/>
              </a:spcAft>
              <a:buFont typeface="Courier New" panose="02070309020205020404" pitchFamily="49" charset="0"/>
              <a:buChar char="o"/>
            </a:pPr>
            <a:r>
              <a:rPr lang="en-US" dirty="0">
                <a:effectLst/>
                <a:latin typeface="Times New Roman" panose="02020603050405020304" pitchFamily="18" charset="0"/>
                <a:ea typeface="Times New Roman" panose="02020603050405020304" pitchFamily="18" charset="0"/>
              </a:rPr>
              <a:t>Voting Member Average Attendance: </a:t>
            </a:r>
            <a:r>
              <a:rPr lang="en-US" b="1" dirty="0">
                <a:effectLst/>
                <a:latin typeface="Times New Roman" panose="02020603050405020304" pitchFamily="18" charset="0"/>
                <a:ea typeface="Times New Roman" panose="02020603050405020304" pitchFamily="18" charset="0"/>
              </a:rPr>
              <a:t>71%</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dirty="0">
                <a:effectLst/>
                <a:latin typeface="Times New Roman" panose="02020603050405020304" pitchFamily="18" charset="0"/>
                <a:ea typeface="Times New Roman" panose="02020603050405020304" pitchFamily="18" charset="0"/>
              </a:rPr>
              <a:t>Average  Reliable Voting Members: </a:t>
            </a:r>
            <a:r>
              <a:rPr lang="en-US" b="1" dirty="0">
                <a:effectLst/>
                <a:latin typeface="Times New Roman" panose="02020603050405020304" pitchFamily="18" charset="0"/>
                <a:ea typeface="Times New Roman" panose="02020603050405020304" pitchFamily="18" charset="0"/>
              </a:rPr>
              <a:t>42.9%</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dirty="0">
                <a:effectLst/>
                <a:latin typeface="Times New Roman" panose="02020603050405020304" pitchFamily="18" charset="0"/>
                <a:ea typeface="Times New Roman" panose="02020603050405020304" pitchFamily="18" charset="0"/>
              </a:rPr>
              <a:t>Member Involvement in Standing Committee: </a:t>
            </a:r>
            <a:r>
              <a:rPr lang="en-US" b="1" dirty="0">
                <a:effectLst/>
                <a:latin typeface="Times New Roman" panose="02020603050405020304" pitchFamily="18" charset="0"/>
                <a:ea typeface="Times New Roman" panose="02020603050405020304" pitchFamily="18" charset="0"/>
              </a:rPr>
              <a:t>34%</a:t>
            </a:r>
            <a:endParaRPr lang="en-US" b="1" dirty="0">
              <a:highlight>
                <a:srgbClr val="FFFF00"/>
              </a:highligh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dirty="0">
                <a:effectLst/>
                <a:highlight>
                  <a:srgbClr val="FFFF00"/>
                </a:highlight>
                <a:latin typeface="Times New Roman" panose="02020603050405020304" pitchFamily="18" charset="0"/>
                <a:ea typeface="Times New Roman" panose="02020603050405020304" pitchFamily="18" charset="0"/>
              </a:rPr>
              <a:t>Members to be removed according to Bylaws: </a:t>
            </a:r>
            <a:r>
              <a:rPr lang="en-US" b="1" dirty="0">
                <a:effectLst/>
                <a:highlight>
                  <a:srgbClr val="FFFF00"/>
                </a:highlight>
                <a:latin typeface="Times New Roman" panose="02020603050405020304" pitchFamily="18" charset="0"/>
                <a:ea typeface="Times New Roman" panose="02020603050405020304" pitchFamily="18" charset="0"/>
              </a:rPr>
              <a:t>40%</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dirty="0">
                <a:effectLst/>
                <a:highlight>
                  <a:srgbClr val="FFFF00"/>
                </a:highlight>
                <a:latin typeface="Times New Roman" panose="02020603050405020304" pitchFamily="18" charset="0"/>
                <a:ea typeface="Times New Roman" panose="02020603050405020304" pitchFamily="18" charset="0"/>
              </a:rPr>
              <a:t>Members Borderline removal according to the Bylaws: </a:t>
            </a:r>
            <a:r>
              <a:rPr lang="en-US" b="1" dirty="0">
                <a:effectLst/>
                <a:highlight>
                  <a:srgbClr val="FFFF00"/>
                </a:highlight>
                <a:latin typeface="Times New Roman" panose="02020603050405020304" pitchFamily="18" charset="0"/>
                <a:ea typeface="Times New Roman" panose="02020603050405020304" pitchFamily="18" charset="0"/>
              </a:rPr>
              <a:t>14%</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b="1" dirty="0">
                <a:solidFill>
                  <a:srgbClr val="FF0000"/>
                </a:solidFill>
                <a:effectLst/>
                <a:highlight>
                  <a:srgbClr val="FFFF00"/>
                </a:highlight>
                <a:latin typeface="Times New Roman" panose="02020603050405020304" pitchFamily="18" charset="0"/>
                <a:ea typeface="Times New Roman" panose="02020603050405020304" pitchFamily="18" charset="0"/>
              </a:rPr>
              <a:t>Total members pending removal due to attendance: 54%</a:t>
            </a:r>
            <a:endParaRPr lang="en-US" dirty="0">
              <a:effectLst/>
              <a:latin typeface="Times New Roman" panose="02020603050405020304" pitchFamily="18" charset="0"/>
              <a:ea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endParaRPr lang="en-US"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3733366"/>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5</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383283"/>
            <a:ext cx="7843267" cy="548640"/>
          </a:xfrm>
        </p:spPr>
        <p:txBody>
          <a:bodyPr/>
          <a:lstStyle/>
          <a:p>
            <a:pPr algn="ctr"/>
            <a:r>
              <a:rPr lang="en-US" sz="4000" b="1" dirty="0">
                <a:solidFill>
                  <a:schemeClr val="tx1"/>
                </a:solidFill>
              </a:rPr>
              <a:t>Council Business</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882706"/>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9:30 – 10:00</a:t>
            </a:r>
          </a:p>
        </p:txBody>
      </p:sp>
      <p:sp>
        <p:nvSpPr>
          <p:cNvPr id="14" name="Title 5">
            <a:extLst>
              <a:ext uri="{FF2B5EF4-FFF2-40B4-BE49-F238E27FC236}">
                <a16:creationId xmlns:a16="http://schemas.microsoft.com/office/drawing/2014/main" id="{792AB763-5BFB-8616-0A62-D8ABF0BFDE9A}"/>
              </a:ext>
            </a:extLst>
          </p:cNvPr>
          <p:cNvSpPr txBox="1">
            <a:spLocks/>
          </p:cNvSpPr>
          <p:nvPr/>
        </p:nvSpPr>
        <p:spPr>
          <a:xfrm>
            <a:off x="661879" y="1274946"/>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Attendance</a:t>
            </a:r>
          </a:p>
        </p:txBody>
      </p:sp>
      <p:pic>
        <p:nvPicPr>
          <p:cNvPr id="4" name="Picture 3">
            <a:extLst>
              <a:ext uri="{FF2B5EF4-FFF2-40B4-BE49-F238E27FC236}">
                <a16:creationId xmlns:a16="http://schemas.microsoft.com/office/drawing/2014/main" id="{DDE93ADC-6E65-D133-B254-39D3F396FE84}"/>
              </a:ext>
            </a:extLst>
          </p:cNvPr>
          <p:cNvPicPr>
            <a:picLocks noChangeAspect="1"/>
          </p:cNvPicPr>
          <p:nvPr/>
        </p:nvPicPr>
        <p:blipFill>
          <a:blip r:embed="rId3"/>
          <a:stretch>
            <a:fillRect/>
          </a:stretch>
        </p:blipFill>
        <p:spPr>
          <a:xfrm>
            <a:off x="297404" y="1870290"/>
            <a:ext cx="6298154" cy="4011418"/>
          </a:xfrm>
          <a:prstGeom prst="rect">
            <a:avLst/>
          </a:prstGeom>
          <a:ln w="28575">
            <a:solidFill>
              <a:schemeClr val="tx1"/>
            </a:solidFill>
          </a:ln>
        </p:spPr>
      </p:pic>
      <p:sp>
        <p:nvSpPr>
          <p:cNvPr id="8" name="Rectangle 7">
            <a:extLst>
              <a:ext uri="{FF2B5EF4-FFF2-40B4-BE49-F238E27FC236}">
                <a16:creationId xmlns:a16="http://schemas.microsoft.com/office/drawing/2014/main" id="{049FAAC9-3621-4537-71F6-A81509F789C3}"/>
              </a:ext>
            </a:extLst>
          </p:cNvPr>
          <p:cNvSpPr/>
          <p:nvPr/>
        </p:nvSpPr>
        <p:spPr>
          <a:xfrm>
            <a:off x="6842533" y="1852162"/>
            <a:ext cx="2040473" cy="1187235"/>
          </a:xfrm>
          <a:prstGeom prst="rect">
            <a:avLst/>
          </a:prstGeom>
          <a:solidFill>
            <a:schemeClr val="accent1">
              <a:lumMod val="40000"/>
              <a:lumOff val="60000"/>
            </a:schemeClr>
          </a:solidFill>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700" b="1"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Voting Member Average Attendance: 73.8%</a:t>
            </a:r>
            <a:r>
              <a:rPr lang="en-US" sz="1700" b="1" dirty="0">
                <a:solidFill>
                  <a:sysClr val="windowText" lastClr="000000"/>
                </a:solidFill>
                <a:effectLst/>
                <a:latin typeface="Times New Roman" panose="02020603050405020304" pitchFamily="18" charset="0"/>
                <a:cs typeface="Times New Roman" panose="02020603050405020304" pitchFamily="18" charset="0"/>
              </a:rPr>
              <a:t> </a:t>
            </a:r>
            <a:endParaRPr lang="en-US" sz="1700" b="1" dirty="0">
              <a:solidFill>
                <a:sysClr val="windowText" lastClr="000000"/>
              </a:solidFill>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DA165A1B-D7BE-71FF-951B-4AADAAD230D6}"/>
              </a:ext>
            </a:extLst>
          </p:cNvPr>
          <p:cNvSpPr/>
          <p:nvPr/>
        </p:nvSpPr>
        <p:spPr>
          <a:xfrm>
            <a:off x="6837765" y="3276161"/>
            <a:ext cx="2040473" cy="1187235"/>
          </a:xfrm>
          <a:prstGeom prst="rect">
            <a:avLst/>
          </a:prstGeom>
          <a:solidFill>
            <a:schemeClr val="accent1">
              <a:lumMod val="40000"/>
              <a:lumOff val="60000"/>
            </a:schemeClr>
          </a:solidFill>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700" b="1"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Required Quorum to Conduc</a:t>
            </a:r>
            <a:r>
              <a:rPr lang="en-US" sz="1700" b="1" kern="0" dirty="0">
                <a:solidFill>
                  <a:sysClr val="windowText" lastClr="000000"/>
                </a:solidFill>
                <a:latin typeface="Times New Roman" panose="02020603050405020304" pitchFamily="18" charset="0"/>
                <a:ea typeface="Times New Roman" panose="02020603050405020304" pitchFamily="18" charset="0"/>
                <a:cs typeface="Times New Roman" panose="02020603050405020304" pitchFamily="18" charset="0"/>
              </a:rPr>
              <a:t>t Council Business: 67%</a:t>
            </a:r>
            <a:endParaRPr lang="en-US" sz="1700" b="1" dirty="0">
              <a:solidFill>
                <a:sysClr val="windowText" lastClr="000000"/>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A7FB0069-2677-44FB-7887-F2712EDAF0CE}"/>
              </a:ext>
            </a:extLst>
          </p:cNvPr>
          <p:cNvSpPr/>
          <p:nvPr/>
        </p:nvSpPr>
        <p:spPr>
          <a:xfrm>
            <a:off x="6847285" y="4643011"/>
            <a:ext cx="2040473" cy="1187235"/>
          </a:xfrm>
          <a:prstGeom prst="rect">
            <a:avLst/>
          </a:prstGeom>
          <a:solidFill>
            <a:schemeClr val="accent1">
              <a:lumMod val="40000"/>
              <a:lumOff val="60000"/>
            </a:schemeClr>
          </a:solidFill>
          <a:ln w="381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7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Average Reliable Attendance Voting Members: </a:t>
            </a:r>
            <a:r>
              <a:rPr lang="en-US" sz="17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42.9%</a:t>
            </a:r>
            <a:r>
              <a:rPr lang="en-US" sz="1700" b="1" dirty="0">
                <a:solidFill>
                  <a:srgbClr val="FF0000"/>
                </a:solidFill>
                <a:effectLst/>
                <a:latin typeface="Times New Roman" panose="02020603050405020304" pitchFamily="18" charset="0"/>
                <a:cs typeface="Times New Roman" panose="02020603050405020304" pitchFamily="18" charset="0"/>
              </a:rPr>
              <a:t> </a:t>
            </a:r>
            <a:endParaRPr lang="en-US" sz="17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521620"/>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6</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DHHS Leadership Update</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51615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endParaRPr lang="en-US" sz="2800" dirty="0">
              <a:solidFill>
                <a:schemeClr val="tx1"/>
              </a:solidFill>
            </a:endParaRPr>
          </a:p>
        </p:txBody>
      </p:sp>
      <p:sp>
        <p:nvSpPr>
          <p:cNvPr id="3" name="Text Placeholder 2">
            <a:extLst>
              <a:ext uri="{FF2B5EF4-FFF2-40B4-BE49-F238E27FC236}">
                <a16:creationId xmlns:a16="http://schemas.microsoft.com/office/drawing/2014/main" id="{76B5DAF9-0675-CDB2-E5C8-C8C59BE7D831}"/>
              </a:ext>
            </a:extLst>
          </p:cNvPr>
          <p:cNvSpPr>
            <a:spLocks noGrp="1"/>
          </p:cNvSpPr>
          <p:nvPr>
            <p:ph type="body" sz="quarter" idx="10"/>
          </p:nvPr>
        </p:nvSpPr>
        <p:spPr>
          <a:xfrm>
            <a:off x="628650" y="2242274"/>
            <a:ext cx="7888288" cy="3543927"/>
          </a:xfrm>
        </p:spPr>
        <p:txBody>
          <a:bodyPr/>
          <a:lstStyle/>
          <a:p>
            <a:r>
              <a:rPr lang="en-US" dirty="0"/>
              <a:t>BIAC Composition Update</a:t>
            </a:r>
          </a:p>
          <a:p>
            <a:r>
              <a:rPr lang="en-US" dirty="0"/>
              <a:t>Guidance from State Leaders</a:t>
            </a:r>
          </a:p>
          <a:p>
            <a:r>
              <a:rPr lang="en-US" dirty="0"/>
              <a:t>ACL Grant Consequences  &amp; Relationship</a:t>
            </a:r>
          </a:p>
          <a:p>
            <a:r>
              <a:rPr lang="en-US" dirty="0"/>
              <a:t>BIAC Stipend and Discrepancies</a:t>
            </a:r>
          </a:p>
          <a:p>
            <a:r>
              <a:rPr lang="en-US" dirty="0"/>
              <a:t>Questions &amp; Answers</a:t>
            </a:r>
          </a:p>
          <a:p>
            <a:pPr lvl="2"/>
            <a:endParaRPr lang="en-US" dirty="0"/>
          </a:p>
          <a:p>
            <a:pPr lvl="2"/>
            <a:endParaRPr lang="en-US" dirty="0"/>
          </a:p>
        </p:txBody>
      </p:sp>
      <p:sp>
        <p:nvSpPr>
          <p:cNvPr id="4" name="Title 5">
            <a:extLst>
              <a:ext uri="{FF2B5EF4-FFF2-40B4-BE49-F238E27FC236}">
                <a16:creationId xmlns:a16="http://schemas.microsoft.com/office/drawing/2014/main" id="{5C3CF0D2-E213-83C7-BB5A-49E501701421}"/>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9:30 – 10:30</a:t>
            </a:r>
          </a:p>
        </p:txBody>
      </p:sp>
      <p:sp>
        <p:nvSpPr>
          <p:cNvPr id="8" name="Title 5">
            <a:extLst>
              <a:ext uri="{FF2B5EF4-FFF2-40B4-BE49-F238E27FC236}">
                <a16:creationId xmlns:a16="http://schemas.microsoft.com/office/drawing/2014/main" id="{5D851871-BE0A-C07B-C3F1-24509B318E42}"/>
              </a:ext>
            </a:extLst>
          </p:cNvPr>
          <p:cNvSpPr txBox="1">
            <a:spLocks/>
          </p:cNvSpPr>
          <p:nvPr/>
        </p:nvSpPr>
        <p:spPr>
          <a:xfrm>
            <a:off x="661879" y="144640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Kelly Crosby &amp; Ginger Yarbrough</a:t>
            </a:r>
          </a:p>
        </p:txBody>
      </p:sp>
    </p:spTree>
    <p:extLst>
      <p:ext uri="{BB962C8B-B14F-4D97-AF65-F5344CB8AC3E}">
        <p14:creationId xmlns:p14="http://schemas.microsoft.com/office/powerpoint/2010/main" val="2300759978"/>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7</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BREAK</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51615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endParaRPr lang="en-US" sz="2800" dirty="0">
              <a:solidFill>
                <a:schemeClr val="tx1"/>
              </a:solidFill>
            </a:endParaRPr>
          </a:p>
        </p:txBody>
      </p:sp>
      <p:sp>
        <p:nvSpPr>
          <p:cNvPr id="3" name="Text Placeholder 2">
            <a:extLst>
              <a:ext uri="{FF2B5EF4-FFF2-40B4-BE49-F238E27FC236}">
                <a16:creationId xmlns:a16="http://schemas.microsoft.com/office/drawing/2014/main" id="{76B5DAF9-0675-CDB2-E5C8-C8C59BE7D831}"/>
              </a:ext>
            </a:extLst>
          </p:cNvPr>
          <p:cNvSpPr>
            <a:spLocks noGrp="1"/>
          </p:cNvSpPr>
          <p:nvPr>
            <p:ph type="body" sz="quarter" idx="10"/>
          </p:nvPr>
        </p:nvSpPr>
        <p:spPr>
          <a:xfrm>
            <a:off x="628650" y="1813640"/>
            <a:ext cx="7888288" cy="3543927"/>
          </a:xfrm>
        </p:spPr>
        <p:txBody>
          <a:bodyPr/>
          <a:lstStyle/>
          <a:p>
            <a:pPr marL="744538" lvl="2" indent="0">
              <a:buNone/>
            </a:pPr>
            <a:r>
              <a:rPr lang="en-US" sz="9000" b="1" dirty="0"/>
              <a:t>Take a Break!</a:t>
            </a:r>
          </a:p>
          <a:p>
            <a:pPr marL="744538" lvl="2" indent="0" algn="ctr">
              <a:buNone/>
            </a:pPr>
            <a:r>
              <a:rPr lang="en-US" sz="9000" b="1" dirty="0"/>
              <a:t>Rest</a:t>
            </a:r>
          </a:p>
          <a:p>
            <a:pPr marL="744538" lvl="2" indent="0" algn="ctr">
              <a:buNone/>
            </a:pPr>
            <a:r>
              <a:rPr lang="en-US" sz="9000" b="1" dirty="0"/>
              <a:t>Stretch</a:t>
            </a:r>
          </a:p>
        </p:txBody>
      </p:sp>
      <p:sp>
        <p:nvSpPr>
          <p:cNvPr id="4" name="Title 5">
            <a:extLst>
              <a:ext uri="{FF2B5EF4-FFF2-40B4-BE49-F238E27FC236}">
                <a16:creationId xmlns:a16="http://schemas.microsoft.com/office/drawing/2014/main" id="{5C3CF0D2-E213-83C7-BB5A-49E501701421}"/>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10:30 – 10:45</a:t>
            </a:r>
          </a:p>
        </p:txBody>
      </p:sp>
      <p:sp>
        <p:nvSpPr>
          <p:cNvPr id="8" name="Title 5">
            <a:extLst>
              <a:ext uri="{FF2B5EF4-FFF2-40B4-BE49-F238E27FC236}">
                <a16:creationId xmlns:a16="http://schemas.microsoft.com/office/drawing/2014/main" id="{5D851871-BE0A-C07B-C3F1-24509B318E42}"/>
              </a:ext>
            </a:extLst>
          </p:cNvPr>
          <p:cNvSpPr txBox="1">
            <a:spLocks/>
          </p:cNvSpPr>
          <p:nvPr/>
        </p:nvSpPr>
        <p:spPr>
          <a:xfrm>
            <a:off x="661879" y="144640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ALL</a:t>
            </a:r>
          </a:p>
        </p:txBody>
      </p:sp>
    </p:spTree>
    <p:extLst>
      <p:ext uri="{BB962C8B-B14F-4D97-AF65-F5344CB8AC3E}">
        <p14:creationId xmlns:p14="http://schemas.microsoft.com/office/powerpoint/2010/main" val="2028123045"/>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8</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BIAC Course Correction</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51615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endParaRPr lang="en-US" sz="2800" dirty="0">
              <a:solidFill>
                <a:schemeClr val="tx1"/>
              </a:solidFill>
            </a:endParaRPr>
          </a:p>
        </p:txBody>
      </p:sp>
      <p:sp>
        <p:nvSpPr>
          <p:cNvPr id="3" name="Text Placeholder 2">
            <a:extLst>
              <a:ext uri="{FF2B5EF4-FFF2-40B4-BE49-F238E27FC236}">
                <a16:creationId xmlns:a16="http://schemas.microsoft.com/office/drawing/2014/main" id="{76B5DAF9-0675-CDB2-E5C8-C8C59BE7D831}"/>
              </a:ext>
            </a:extLst>
          </p:cNvPr>
          <p:cNvSpPr>
            <a:spLocks noGrp="1"/>
          </p:cNvSpPr>
          <p:nvPr>
            <p:ph type="body" sz="quarter" idx="10"/>
          </p:nvPr>
        </p:nvSpPr>
        <p:spPr>
          <a:xfrm>
            <a:off x="628650" y="2242274"/>
            <a:ext cx="7888288" cy="3543927"/>
          </a:xfrm>
        </p:spPr>
        <p:txBody>
          <a:bodyPr/>
          <a:lstStyle/>
          <a:p>
            <a:r>
              <a:rPr lang="en-US" dirty="0"/>
              <a:t>Presentation from Legal Team</a:t>
            </a:r>
            <a:endParaRPr lang="en-US" dirty="0">
              <a:solidFill>
                <a:srgbClr val="FF0000"/>
              </a:solidFill>
            </a:endParaRPr>
          </a:p>
          <a:p>
            <a:pPr lvl="2"/>
            <a:endParaRPr lang="en-US" dirty="0"/>
          </a:p>
        </p:txBody>
      </p:sp>
      <p:sp>
        <p:nvSpPr>
          <p:cNvPr id="4" name="Title 5">
            <a:extLst>
              <a:ext uri="{FF2B5EF4-FFF2-40B4-BE49-F238E27FC236}">
                <a16:creationId xmlns:a16="http://schemas.microsoft.com/office/drawing/2014/main" id="{5C3CF0D2-E213-83C7-BB5A-49E501701421}"/>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10:30 – 12:00</a:t>
            </a:r>
          </a:p>
        </p:txBody>
      </p:sp>
      <p:sp>
        <p:nvSpPr>
          <p:cNvPr id="8" name="Title 5">
            <a:extLst>
              <a:ext uri="{FF2B5EF4-FFF2-40B4-BE49-F238E27FC236}">
                <a16:creationId xmlns:a16="http://schemas.microsoft.com/office/drawing/2014/main" id="{5D851871-BE0A-C07B-C3F1-24509B318E42}"/>
              </a:ext>
            </a:extLst>
          </p:cNvPr>
          <p:cNvSpPr txBox="1">
            <a:spLocks/>
          </p:cNvSpPr>
          <p:nvPr/>
        </p:nvSpPr>
        <p:spPr>
          <a:xfrm>
            <a:off x="661879" y="144640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DHHS Legal Team &amp; BIAC Leadership</a:t>
            </a:r>
          </a:p>
        </p:txBody>
      </p:sp>
    </p:spTree>
    <p:extLst>
      <p:ext uri="{BB962C8B-B14F-4D97-AF65-F5344CB8AC3E}">
        <p14:creationId xmlns:p14="http://schemas.microsoft.com/office/powerpoint/2010/main" val="1887153043"/>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397729C6-FC83-47A8-6C73-B74660CD7AD0}"/>
              </a:ext>
            </a:extLst>
          </p:cNvPr>
          <p:cNvSpPr>
            <a:spLocks noGrp="1"/>
          </p:cNvSpPr>
          <p:nvPr>
            <p:ph type="sldNum" sz="quarter" idx="14"/>
          </p:nvPr>
        </p:nvSpPr>
        <p:spPr/>
        <p:txBody>
          <a:bodyPr/>
          <a:lstStyle/>
          <a:p>
            <a:fld id="{11F27F3A-B3E9-41ED-AF8F-A365F10BB65F}" type="slidenum">
              <a:rPr lang="en-US" smtClean="0"/>
              <a:pPr/>
              <a:t>9</a:t>
            </a:fld>
            <a:endParaRPr lang="en-US" dirty="0"/>
          </a:p>
        </p:txBody>
      </p:sp>
      <p:sp>
        <p:nvSpPr>
          <p:cNvPr id="6" name="Title 5">
            <a:extLst>
              <a:ext uri="{FF2B5EF4-FFF2-40B4-BE49-F238E27FC236}">
                <a16:creationId xmlns:a16="http://schemas.microsoft.com/office/drawing/2014/main" id="{1CD73F27-85EE-372F-BEA8-D45C363D2395}"/>
              </a:ext>
            </a:extLst>
          </p:cNvPr>
          <p:cNvSpPr>
            <a:spLocks noGrp="1"/>
          </p:cNvSpPr>
          <p:nvPr>
            <p:ph type="title"/>
          </p:nvPr>
        </p:nvSpPr>
        <p:spPr>
          <a:xfrm>
            <a:off x="674369" y="454723"/>
            <a:ext cx="7843267" cy="548640"/>
          </a:xfrm>
        </p:spPr>
        <p:txBody>
          <a:bodyPr/>
          <a:lstStyle/>
          <a:p>
            <a:pPr algn="ctr"/>
            <a:r>
              <a:rPr lang="en-US" sz="4000" b="1" dirty="0">
                <a:solidFill>
                  <a:schemeClr val="tx1"/>
                </a:solidFill>
              </a:rPr>
              <a:t>Final Council Business</a:t>
            </a:r>
          </a:p>
        </p:txBody>
      </p:sp>
      <p:sp>
        <p:nvSpPr>
          <p:cNvPr id="7" name="Title 5">
            <a:extLst>
              <a:ext uri="{FF2B5EF4-FFF2-40B4-BE49-F238E27FC236}">
                <a16:creationId xmlns:a16="http://schemas.microsoft.com/office/drawing/2014/main" id="{EE40354D-E6C3-3894-2548-9BBEC23943E9}"/>
              </a:ext>
            </a:extLst>
          </p:cNvPr>
          <p:cNvSpPr txBox="1">
            <a:spLocks/>
          </p:cNvSpPr>
          <p:nvPr/>
        </p:nvSpPr>
        <p:spPr>
          <a:xfrm>
            <a:off x="674369" y="1516150"/>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endParaRPr lang="en-US" sz="2800" dirty="0">
              <a:solidFill>
                <a:schemeClr val="tx1"/>
              </a:solidFill>
            </a:endParaRPr>
          </a:p>
        </p:txBody>
      </p:sp>
      <p:sp>
        <p:nvSpPr>
          <p:cNvPr id="3" name="Text Placeholder 2">
            <a:extLst>
              <a:ext uri="{FF2B5EF4-FFF2-40B4-BE49-F238E27FC236}">
                <a16:creationId xmlns:a16="http://schemas.microsoft.com/office/drawing/2014/main" id="{76B5DAF9-0675-CDB2-E5C8-C8C59BE7D831}"/>
              </a:ext>
            </a:extLst>
          </p:cNvPr>
          <p:cNvSpPr>
            <a:spLocks noGrp="1"/>
          </p:cNvSpPr>
          <p:nvPr>
            <p:ph type="body" sz="quarter" idx="10"/>
          </p:nvPr>
        </p:nvSpPr>
        <p:spPr>
          <a:xfrm>
            <a:off x="628650" y="2242274"/>
            <a:ext cx="7888288" cy="3543927"/>
          </a:xfrm>
        </p:spPr>
        <p:txBody>
          <a:bodyPr/>
          <a:lstStyle/>
          <a:p>
            <a:r>
              <a:rPr lang="en-US" dirty="0"/>
              <a:t>Council Concerns</a:t>
            </a:r>
          </a:p>
          <a:p>
            <a:pPr lvl="1"/>
            <a:r>
              <a:rPr lang="en-US" dirty="0"/>
              <a:t>Voting Items – (Quorum)</a:t>
            </a:r>
          </a:p>
          <a:p>
            <a:r>
              <a:rPr lang="en-US" dirty="0"/>
              <a:t>Council Future</a:t>
            </a:r>
          </a:p>
          <a:p>
            <a:r>
              <a:rPr lang="en-US" dirty="0"/>
              <a:t>Committee Futures</a:t>
            </a:r>
          </a:p>
          <a:p>
            <a:r>
              <a:rPr lang="en-US" dirty="0"/>
              <a:t>Council Member Open Comment</a:t>
            </a:r>
          </a:p>
          <a:p>
            <a:pPr lvl="1"/>
            <a:endParaRPr lang="en-US" dirty="0">
              <a:solidFill>
                <a:srgbClr val="FF0000"/>
              </a:solidFill>
            </a:endParaRPr>
          </a:p>
          <a:p>
            <a:pPr lvl="2"/>
            <a:endParaRPr lang="en-US" dirty="0"/>
          </a:p>
        </p:txBody>
      </p:sp>
      <p:sp>
        <p:nvSpPr>
          <p:cNvPr id="4" name="Title 5">
            <a:extLst>
              <a:ext uri="{FF2B5EF4-FFF2-40B4-BE49-F238E27FC236}">
                <a16:creationId xmlns:a16="http://schemas.microsoft.com/office/drawing/2014/main" id="{5C3CF0D2-E213-83C7-BB5A-49E501701421}"/>
              </a:ext>
            </a:extLst>
          </p:cNvPr>
          <p:cNvSpPr txBox="1">
            <a:spLocks/>
          </p:cNvSpPr>
          <p:nvPr/>
        </p:nvSpPr>
        <p:spPr>
          <a:xfrm>
            <a:off x="674369" y="105416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12:00 – 12:30</a:t>
            </a:r>
          </a:p>
        </p:txBody>
      </p:sp>
      <p:sp>
        <p:nvSpPr>
          <p:cNvPr id="8" name="Title 5">
            <a:extLst>
              <a:ext uri="{FF2B5EF4-FFF2-40B4-BE49-F238E27FC236}">
                <a16:creationId xmlns:a16="http://schemas.microsoft.com/office/drawing/2014/main" id="{5D851871-BE0A-C07B-C3F1-24509B318E42}"/>
              </a:ext>
            </a:extLst>
          </p:cNvPr>
          <p:cNvSpPr txBox="1">
            <a:spLocks/>
          </p:cNvSpPr>
          <p:nvPr/>
        </p:nvSpPr>
        <p:spPr>
          <a:xfrm>
            <a:off x="661879" y="1446402"/>
            <a:ext cx="7843267" cy="548640"/>
          </a:xfrm>
          <a:prstGeom prst="rect">
            <a:avLst/>
          </a:prstGeom>
        </p:spPr>
        <p:txBody>
          <a:bodyPr vert="horz" lIns="91440" tIns="45720" rIns="91440" bIns="45720" rtlCol="0" anchor="t">
            <a:noAutofit/>
          </a:bodyPr>
          <a:lstStyle>
            <a:lvl1pPr algn="l" defTabSz="685800" rtl="0" eaLnBrk="1" latinLnBrk="0" hangingPunct="1">
              <a:lnSpc>
                <a:spcPct val="90000"/>
              </a:lnSpc>
              <a:spcBef>
                <a:spcPct val="0"/>
              </a:spcBef>
              <a:buNone/>
              <a:defRPr sz="3600" b="0" i="0" kern="1200" baseline="0">
                <a:solidFill>
                  <a:schemeClr val="tx2">
                    <a:lumMod val="75000"/>
                  </a:schemeClr>
                </a:solidFill>
                <a:latin typeface="Franklin Gothic Demi Cond" panose="020B0706030402020204" pitchFamily="34" charset="0"/>
                <a:ea typeface="+mj-ea"/>
                <a:cs typeface="Times New Roman" panose="02020603050405020304" pitchFamily="18" charset="0"/>
              </a:defRPr>
            </a:lvl1pPr>
          </a:lstStyle>
          <a:p>
            <a:pPr algn="ctr"/>
            <a:r>
              <a:rPr lang="en-US" sz="2800" dirty="0">
                <a:solidFill>
                  <a:schemeClr val="tx1"/>
                </a:solidFill>
              </a:rPr>
              <a:t>BIAC Leadership Update</a:t>
            </a:r>
          </a:p>
        </p:txBody>
      </p:sp>
    </p:spTree>
    <p:extLst>
      <p:ext uri="{BB962C8B-B14F-4D97-AF65-F5344CB8AC3E}">
        <p14:creationId xmlns:p14="http://schemas.microsoft.com/office/powerpoint/2010/main" val="2288798496"/>
      </p:ext>
    </p:extLst>
  </p:cSld>
  <p:clrMapOvr>
    <a:masterClrMapping/>
  </p:clrMapOvr>
  <mc:AlternateContent xmlns:mc="http://schemas.openxmlformats.org/markup-compatibility/2006" xmlns:p14="http://schemas.microsoft.com/office/powerpoint/2010/main">
    <mc:Choice Requires="p14">
      <p:transition spd="slow" p14:dur="2000" advTm="143"/>
    </mc:Choice>
    <mc:Fallback xmlns="">
      <p:transition spd="slow" advTm="143"/>
    </mc:Fallback>
  </mc:AlternateContent>
</p:sld>
</file>

<file path=ppt/theme/theme1.xml><?xml version="1.0" encoding="utf-8"?>
<a:theme xmlns:a="http://schemas.openxmlformats.org/drawingml/2006/main" name="2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39488</TotalTime>
  <Words>577</Words>
  <Application>Microsoft Office PowerPoint</Application>
  <PresentationFormat>On-screen Show (4:3)</PresentationFormat>
  <Paragraphs>112</Paragraphs>
  <Slides>11</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Courier New</vt:lpstr>
      <vt:lpstr>Franklin Gothic Demi</vt:lpstr>
      <vt:lpstr>Franklin Gothic Demi Cond</vt:lpstr>
      <vt:lpstr>Franklin Gothic Medium</vt:lpstr>
      <vt:lpstr>Franklin Gothic Medium Cond</vt:lpstr>
      <vt:lpstr>Symbol</vt:lpstr>
      <vt:lpstr>Times New Roman</vt:lpstr>
      <vt:lpstr>2_Office Theme</vt:lpstr>
      <vt:lpstr>PowerPoint Presentation</vt:lpstr>
      <vt:lpstr>Welcome</vt:lpstr>
      <vt:lpstr>Council Business</vt:lpstr>
      <vt:lpstr>Council Business</vt:lpstr>
      <vt:lpstr>Council Business</vt:lpstr>
      <vt:lpstr>DHHS Leadership Update</vt:lpstr>
      <vt:lpstr>BREAK</vt:lpstr>
      <vt:lpstr>BIAC Course Correction</vt:lpstr>
      <vt:lpstr>Final Council Business</vt:lpstr>
      <vt:lpstr>Public Comment Period</vt:lpstr>
      <vt:lpstr>Wrap –Up/ Adjourn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Harward, Stacey</cp:lastModifiedBy>
  <cp:revision>638</cp:revision>
  <cp:lastPrinted>2024-06-11T15:17:26Z</cp:lastPrinted>
  <dcterms:created xsi:type="dcterms:W3CDTF">2015-07-07T20:02:11Z</dcterms:created>
  <dcterms:modified xsi:type="dcterms:W3CDTF">2024-06-11T15:17:38Z</dcterms:modified>
</cp:coreProperties>
</file>